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Ex2.xml" ContentType="application/vnd.ms-office.chartex+xml"/>
  <Override PartName="/ppt/charts/style3.xml" ContentType="application/vnd.ms-office.chartstyle+xml"/>
  <Override PartName="/ppt/charts/colors3.xml" ContentType="application/vnd.ms-office.chartcolorstyle+xml"/>
  <Override PartName="/ppt/charts/chart2.xml" ContentType="application/vnd.openxmlformats-officedocument.drawingml.chart+xml"/>
  <Override PartName="/ppt/charts/style4.xml" ContentType="application/vnd.ms-office.chartstyle+xml"/>
  <Override PartName="/ppt/charts/colors4.xml" ContentType="application/vnd.ms-office.chartcolorstyle+xml"/>
  <Override PartName="/ppt/charts/chart3.xml" ContentType="application/vnd.openxmlformats-officedocument.drawingml.chart+xml"/>
  <Override PartName="/ppt/charts/style5.xml" ContentType="application/vnd.ms-office.chartstyle+xml"/>
  <Override PartName="/ppt/charts/colors5.xml" ContentType="application/vnd.ms-office.chartcolorstyle+xml"/>
  <Override PartName="/ppt/charts/chart4.xml" ContentType="application/vnd.openxmlformats-officedocument.drawingml.chart+xml"/>
  <Override PartName="/ppt/charts/style6.xml" ContentType="application/vnd.ms-office.chartstyle+xml"/>
  <Override PartName="/ppt/charts/colors6.xml" ContentType="application/vnd.ms-office.chartcolorstyle+xml"/>
  <Override PartName="/ppt/charts/chart5.xml" ContentType="application/vnd.openxmlformats-officedocument.drawingml.chart+xml"/>
  <Override PartName="/ppt/charts/style7.xml" ContentType="application/vnd.ms-office.chartstyle+xml"/>
  <Override PartName="/ppt/charts/colors7.xml" ContentType="application/vnd.ms-office.chartcolorstyle+xml"/>
  <Override PartName="/ppt/charts/chart6.xml" ContentType="application/vnd.openxmlformats-officedocument.drawingml.chart+xml"/>
  <Override PartName="/ppt/charts/style8.xml" ContentType="application/vnd.ms-office.chartstyle+xml"/>
  <Override PartName="/ppt/charts/colors8.xml" ContentType="application/vnd.ms-office.chartcolorstyle+xml"/>
  <Override PartName="/ppt/charts/chart7.xml" ContentType="application/vnd.openxmlformats-officedocument.drawingml.chart+xml"/>
  <Override PartName="/ppt/charts/style9.xml" ContentType="application/vnd.ms-office.chartstyle+xml"/>
  <Override PartName="/ppt/charts/colors9.xml" ContentType="application/vnd.ms-office.chartcolorstyle+xml"/>
  <Override PartName="/ppt/charts/chart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1.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2.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3.xml" ContentType="application/vnd.openxmlformats-officedocument.presentationml.notesSlide+xml"/>
  <Override PartName="/ppt/charts/chart13.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4.xml" ContentType="application/vnd.openxmlformats-officedocument.presentationml.notesSlide+xml"/>
  <Override PartName="/ppt/charts/chart14.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6.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7.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18.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19.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0.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1.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2.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3.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4.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7"/>
  </p:notesMasterIdLst>
  <p:sldIdLst>
    <p:sldId id="2147474014" r:id="rId5"/>
    <p:sldId id="2147474002" r:id="rId6"/>
    <p:sldId id="330" r:id="rId7"/>
    <p:sldId id="2147473935" r:id="rId8"/>
    <p:sldId id="2147473939" r:id="rId9"/>
    <p:sldId id="340" r:id="rId10"/>
    <p:sldId id="2147473890" r:id="rId11"/>
    <p:sldId id="2147473956" r:id="rId12"/>
    <p:sldId id="2147473971" r:id="rId13"/>
    <p:sldId id="2147473925" r:id="rId14"/>
    <p:sldId id="2147473880" r:id="rId15"/>
    <p:sldId id="2147474000" r:id="rId16"/>
    <p:sldId id="2147473921" r:id="rId17"/>
    <p:sldId id="2147473882" r:id="rId18"/>
    <p:sldId id="2147473885" r:id="rId19"/>
    <p:sldId id="2147474017" r:id="rId20"/>
    <p:sldId id="2147474018" r:id="rId21"/>
    <p:sldId id="2147473912" r:id="rId22"/>
    <p:sldId id="2147473983" r:id="rId23"/>
    <p:sldId id="2147474011" r:id="rId24"/>
    <p:sldId id="2147473991" r:id="rId25"/>
    <p:sldId id="2147474003" r:id="rId26"/>
    <p:sldId id="2147473992" r:id="rId27"/>
    <p:sldId id="2147474015" r:id="rId28"/>
    <p:sldId id="2147474006" r:id="rId29"/>
    <p:sldId id="2147473975" r:id="rId30"/>
    <p:sldId id="2147473984" r:id="rId31"/>
    <p:sldId id="2147473989" r:id="rId32"/>
    <p:sldId id="2147474009" r:id="rId33"/>
    <p:sldId id="2147474004" r:id="rId34"/>
    <p:sldId id="2147474008" r:id="rId35"/>
    <p:sldId id="2147473997" r:id="rId36"/>
    <p:sldId id="2147473998" r:id="rId37"/>
    <p:sldId id="2147474005" r:id="rId38"/>
    <p:sldId id="2147473936" r:id="rId39"/>
    <p:sldId id="376" r:id="rId40"/>
    <p:sldId id="2147474001" r:id="rId41"/>
    <p:sldId id="2147474025" r:id="rId42"/>
    <p:sldId id="2147474027" r:id="rId43"/>
    <p:sldId id="2147474033" r:id="rId44"/>
    <p:sldId id="2147474029" r:id="rId45"/>
    <p:sldId id="2147474030" r:id="rId46"/>
    <p:sldId id="2147474031" r:id="rId47"/>
    <p:sldId id="2147474026" r:id="rId48"/>
    <p:sldId id="2147474034" r:id="rId49"/>
    <p:sldId id="2147473957" r:id="rId50"/>
    <p:sldId id="397" r:id="rId51"/>
    <p:sldId id="2147473960" r:id="rId52"/>
    <p:sldId id="399" r:id="rId53"/>
    <p:sldId id="2147473959" r:id="rId54"/>
    <p:sldId id="2147473750" r:id="rId55"/>
    <p:sldId id="404"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mp; Contents" id="{2C93A1B6-8CA2-4B28-BDEF-75164E46BDB2}">
          <p14:sldIdLst>
            <p14:sldId id="2147474014"/>
            <p14:sldId id="2147474002"/>
          </p14:sldIdLst>
        </p14:section>
        <p14:section name="Project Introduction" id="{D9F97F36-52AD-45A3-90FD-8E027589EE41}">
          <p14:sldIdLst>
            <p14:sldId id="330"/>
            <p14:sldId id="2147473935"/>
            <p14:sldId id="2147473939"/>
          </p14:sldIdLst>
        </p14:section>
        <p14:section name="Desk Research" id="{9F420B8C-8B99-4AF3-A1A8-4CF4E6F729BA}">
          <p14:sldIdLst>
            <p14:sldId id="340"/>
            <p14:sldId id="2147473890"/>
            <p14:sldId id="2147473956"/>
            <p14:sldId id="2147473971"/>
          </p14:sldIdLst>
        </p14:section>
        <p14:section name="Data Insights" id="{D04E66FD-A694-4B3F-A16A-7DE127A97F4D}">
          <p14:sldIdLst>
            <p14:sldId id="2147473925"/>
            <p14:sldId id="2147473880"/>
            <p14:sldId id="2147474000"/>
            <p14:sldId id="2147473921"/>
            <p14:sldId id="2147473882"/>
            <p14:sldId id="2147473885"/>
            <p14:sldId id="2147474017"/>
            <p14:sldId id="2147474018"/>
          </p14:sldIdLst>
        </p14:section>
        <p14:section name="Parameter Insights" id="{0711D48B-8415-4BEE-AAC5-76F56DF7C521}">
          <p14:sldIdLst>
            <p14:sldId id="2147473912"/>
            <p14:sldId id="2147473983"/>
            <p14:sldId id="2147474011"/>
            <p14:sldId id="2147473991"/>
            <p14:sldId id="2147474003"/>
            <p14:sldId id="2147473992"/>
            <p14:sldId id="2147474015"/>
            <p14:sldId id="2147474006"/>
            <p14:sldId id="2147473975"/>
            <p14:sldId id="2147473984"/>
            <p14:sldId id="2147473989"/>
            <p14:sldId id="2147474009"/>
            <p14:sldId id="2147474004"/>
            <p14:sldId id="2147474008"/>
            <p14:sldId id="2147473997"/>
            <p14:sldId id="2147473998"/>
            <p14:sldId id="2147474005"/>
            <p14:sldId id="2147473936"/>
          </p14:sldIdLst>
        </p14:section>
        <p14:section name="In-depth Profiles" id="{40EED933-30FE-4036-8997-9BAF247D65B4}">
          <p14:sldIdLst>
            <p14:sldId id="376"/>
            <p14:sldId id="2147474001"/>
            <p14:sldId id="2147474025"/>
            <p14:sldId id="2147474027"/>
            <p14:sldId id="2147474033"/>
            <p14:sldId id="2147474029"/>
            <p14:sldId id="2147474030"/>
            <p14:sldId id="2147474031"/>
            <p14:sldId id="2147474026"/>
            <p14:sldId id="2147474034"/>
            <p14:sldId id="2147473957"/>
          </p14:sldIdLst>
        </p14:section>
        <p14:section name="Deliverables" id="{7E8F49D1-4CD4-4F75-A086-BD4C67EA9B6E}">
          <p14:sldIdLst>
            <p14:sldId id="397"/>
            <p14:sldId id="2147473960"/>
          </p14:sldIdLst>
        </p14:section>
        <p14:section name="Next Steps" id="{E54E7EBB-557F-4CC7-A8C9-1762495CB5AE}">
          <p14:sldIdLst>
            <p14:sldId id="399"/>
            <p14:sldId id="2147473959"/>
            <p14:sldId id="2147473750"/>
            <p14:sldId id="404"/>
          </p14:sldIdLst>
        </p14:section>
      </p14:sectionLst>
    </p:ext>
    <p:ext uri="{EFAFB233-063F-42B5-8137-9DF3F51BA10A}">
      <p15:sldGuideLst xmlns:p15="http://schemas.microsoft.com/office/powerpoint/2012/main">
        <p15:guide id="1" orient="horz" pos="255" userDrawn="1">
          <p15:clr>
            <a:srgbClr val="A4A3A4"/>
          </p15:clr>
        </p15:guide>
        <p15:guide id="2" pos="3863" userDrawn="1">
          <p15:clr>
            <a:srgbClr val="A4A3A4"/>
          </p15:clr>
        </p15:guide>
        <p15:guide id="3" orient="horz" pos="209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52E701-DCFA-0BB2-86EE-1ECBD53DA5B5}" name="Patrick Giles" initials="PG" userId="S::patrick@pi-healthcare.com::95a39aca-d1d6-4c9e-b5c0-c7463f154fb0" providerId="AD"/>
  <p188:author id="{DD7C4108-EF2C-D099-8974-74925F1FAC6C}" name="Eddy Kerr" initials="EK" userId="S::eddy@pi-healthcare.com::bf2fdfbb-279a-43f2-96ee-622e0035782a" providerId="AD"/>
  <p188:author id="{35666A2F-F0CA-5A1B-1940-641FCF535FCC}" name="Aidan Kendrick" initials="AK" userId="S::aidan@pi-healthcare.com::2853de79-5563-4592-8565-2d3f3b09a825" providerId="AD"/>
  <p188:author id="{44543F39-F633-688D-59D9-A115A232EDA9}" name="Oliver Gunn" initials="OG" userId="S::oli@pi-healthcare.com::8051ecd6-949a-450d-9907-3dc80a935c5b" providerId="AD"/>
  <p188:author id="{37C0F93A-741B-7F14-E9BC-27FF223C8216}" name="Marsel House Meeting Room" initials="" userId="S::mhmeetingroom@pi-healthcare.com::ba516a71-f23d-474c-a561-0a4be77cf910" providerId="AD"/>
  <p188:author id="{E0928F9F-7FBA-2C07-244D-80942E9405CF}" name="Marco Gobbato" initials="MG" userId="S::marco@pi-healthcare.com::028d0907-a03a-49d7-ada1-4be02ebf179c" providerId="AD"/>
  <p188:author id="{F5FC65A1-C3CF-7E48-D9AE-99556B4F9429}" name="Joshua Holmes" initials="JH" userId="S::joshua@pi-healthcare.com::68221e3a-04ac-4283-b319-24c6322518a8" providerId="AD"/>
  <p188:author id="{FAFBBADF-222B-8B1E-DFCF-61C8FF9C535B}" name="Natalie Smith" initials="NS" userId="S::natalie@pi-healthcare.com::5f77e0a8-35fb-4e22-a2df-7bc73cfc117c" providerId="AD"/>
  <p188:author id="{50FE15EB-B787-3966-4F5C-2F6DCA07F789}" name="Sharon Hurley" initials="SH" userId="S::sharon@pi-healthcare.com::b458f1e5-db6b-48a9-b02c-3efff777f2e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07A40"/>
    <a:srgbClr val="BDBDB9"/>
    <a:srgbClr val="873AC0"/>
    <a:srgbClr val="FF66CC"/>
    <a:srgbClr val="10629C"/>
    <a:srgbClr val="292929"/>
    <a:srgbClr val="E4E4E4"/>
    <a:srgbClr val="B1B1AB"/>
    <a:srgbClr val="A2A29C"/>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6DD0AC-F3D3-47C6-B1D7-2DBB32EF867E}" v="701" dt="2025-05-12T08:53:15.559"/>
  </p1510:revLst>
</p1510:revInfo>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38"/>
      </p:cViewPr>
      <p:guideLst>
        <p:guide orient="horz" pos="255"/>
        <p:guide pos="3863"/>
        <p:guide orient="horz" pos="20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o Gobbato" userId="028d0907-a03a-49d7-ada1-4be02ebf179c" providerId="ADAL" clId="{BC7AB95F-41BB-498A-A3ED-750B6A5A74EC}"/>
    <pc:docChg chg="undo redo custSel addSld delSld modSld modSection">
      <pc:chgData name="Marco Gobbato" userId="028d0907-a03a-49d7-ada1-4be02ebf179c" providerId="ADAL" clId="{BC7AB95F-41BB-498A-A3ED-750B6A5A74EC}" dt="2025-04-17T14:33:51.002" v="6621" actId="20577"/>
      <pc:docMkLst>
        <pc:docMk/>
      </pc:docMkLst>
      <pc:sldChg chg="add del">
        <pc:chgData name="Marco Gobbato" userId="028d0907-a03a-49d7-ada1-4be02ebf179c" providerId="ADAL" clId="{BC7AB95F-41BB-498A-A3ED-750B6A5A74EC}" dt="2025-04-17T13:16:09.911" v="6002" actId="47"/>
        <pc:sldMkLst>
          <pc:docMk/>
          <pc:sldMk cId="1482635896" sldId="2147473796"/>
        </pc:sldMkLst>
      </pc:sldChg>
      <pc:sldChg chg="addSp delSp modSp del mod">
        <pc:chgData name="Marco Gobbato" userId="028d0907-a03a-49d7-ada1-4be02ebf179c" providerId="ADAL" clId="{BC7AB95F-41BB-498A-A3ED-750B6A5A74EC}" dt="2025-04-17T14:19:49.739" v="6344" actId="47"/>
        <pc:sldMkLst>
          <pc:docMk/>
          <pc:sldMk cId="3421004765" sldId="2147473802"/>
        </pc:sldMkLst>
      </pc:sldChg>
      <pc:sldChg chg="addSp delSp modSp mod">
        <pc:chgData name="Marco Gobbato" userId="028d0907-a03a-49d7-ada1-4be02ebf179c" providerId="ADAL" clId="{BC7AB95F-41BB-498A-A3ED-750B6A5A74EC}" dt="2025-04-17T13:12:36.832" v="5995" actId="478"/>
        <pc:sldMkLst>
          <pc:docMk/>
          <pc:sldMk cId="1394266950" sldId="2147473880"/>
        </pc:sldMkLst>
        <pc:spChg chg="mod">
          <ac:chgData name="Marco Gobbato" userId="028d0907-a03a-49d7-ada1-4be02ebf179c" providerId="ADAL" clId="{BC7AB95F-41BB-498A-A3ED-750B6A5A74EC}" dt="2025-04-16T08:38:32.381" v="4160" actId="20577"/>
          <ac:spMkLst>
            <pc:docMk/>
            <pc:sldMk cId="1394266950" sldId="2147473880"/>
            <ac:spMk id="169" creationId="{28715890-F49B-362F-5A99-521BC1DE158F}"/>
          </ac:spMkLst>
        </pc:spChg>
      </pc:sldChg>
      <pc:sldChg chg="delSp modSp mod modNotesTx">
        <pc:chgData name="Marco Gobbato" userId="028d0907-a03a-49d7-ada1-4be02ebf179c" providerId="ADAL" clId="{BC7AB95F-41BB-498A-A3ED-750B6A5A74EC}" dt="2025-04-17T13:14:33.244" v="6001" actId="20577"/>
        <pc:sldMkLst>
          <pc:docMk/>
          <pc:sldMk cId="3999949255" sldId="2147473882"/>
        </pc:sldMkLst>
        <pc:spChg chg="mod">
          <ac:chgData name="Marco Gobbato" userId="028d0907-a03a-49d7-ada1-4be02ebf179c" providerId="ADAL" clId="{BC7AB95F-41BB-498A-A3ED-750B6A5A74EC}" dt="2025-04-07T15:09:27.297" v="724" actId="20577"/>
          <ac:spMkLst>
            <pc:docMk/>
            <pc:sldMk cId="3999949255" sldId="2147473882"/>
            <ac:spMk id="11" creationId="{C495EEE4-04B3-F920-A601-04B10D468F54}"/>
          </ac:spMkLst>
        </pc:spChg>
        <pc:spChg chg="mod">
          <ac:chgData name="Marco Gobbato" userId="028d0907-a03a-49d7-ada1-4be02ebf179c" providerId="ADAL" clId="{BC7AB95F-41BB-498A-A3ED-750B6A5A74EC}" dt="2025-04-07T15:09:13.628" v="722" actId="20577"/>
          <ac:spMkLst>
            <pc:docMk/>
            <pc:sldMk cId="3999949255" sldId="2147473882"/>
            <ac:spMk id="14" creationId="{FB18A773-428A-9D4D-9ED6-CB3AA3224452}"/>
          </ac:spMkLst>
        </pc:spChg>
      </pc:sldChg>
      <pc:sldChg chg="addSp delSp modSp mod">
        <pc:chgData name="Marco Gobbato" userId="028d0907-a03a-49d7-ada1-4be02ebf179c" providerId="ADAL" clId="{BC7AB95F-41BB-498A-A3ED-750B6A5A74EC}" dt="2025-04-15T14:23:51.915" v="3493" actId="732"/>
        <pc:sldMkLst>
          <pc:docMk/>
          <pc:sldMk cId="3117911067" sldId="2147473885"/>
        </pc:sldMkLst>
        <pc:spChg chg="mod">
          <ac:chgData name="Marco Gobbato" userId="028d0907-a03a-49d7-ada1-4be02ebf179c" providerId="ADAL" clId="{BC7AB95F-41BB-498A-A3ED-750B6A5A74EC}" dt="2025-04-08T08:21:53.442" v="788" actId="20577"/>
          <ac:spMkLst>
            <pc:docMk/>
            <pc:sldMk cId="3117911067" sldId="2147473885"/>
            <ac:spMk id="50" creationId="{F440CF7E-DAA2-F900-6A83-2A0927DF2DA3}"/>
          </ac:spMkLst>
        </pc:spChg>
        <pc:spChg chg="mod">
          <ac:chgData name="Marco Gobbato" userId="028d0907-a03a-49d7-ada1-4be02ebf179c" providerId="ADAL" clId="{BC7AB95F-41BB-498A-A3ED-750B6A5A74EC}" dt="2025-04-08T08:23:33.594" v="804" actId="20577"/>
          <ac:spMkLst>
            <pc:docMk/>
            <pc:sldMk cId="3117911067" sldId="2147473885"/>
            <ac:spMk id="114" creationId="{238E0DA9-F166-C6C8-5144-23E2B16D9263}"/>
          </ac:spMkLst>
        </pc:spChg>
        <pc:spChg chg="mod">
          <ac:chgData name="Marco Gobbato" userId="028d0907-a03a-49d7-ada1-4be02ebf179c" providerId="ADAL" clId="{BC7AB95F-41BB-498A-A3ED-750B6A5A74EC}" dt="2025-04-08T08:23:30.669" v="802" actId="20577"/>
          <ac:spMkLst>
            <pc:docMk/>
            <pc:sldMk cId="3117911067" sldId="2147473885"/>
            <ac:spMk id="115" creationId="{710A1466-A445-8938-E61A-DA48FE38FB7A}"/>
          </ac:spMkLst>
        </pc:spChg>
        <pc:spChg chg="mod">
          <ac:chgData name="Marco Gobbato" userId="028d0907-a03a-49d7-ada1-4be02ebf179c" providerId="ADAL" clId="{BC7AB95F-41BB-498A-A3ED-750B6A5A74EC}" dt="2025-04-08T08:22:39.235" v="798" actId="20577"/>
          <ac:spMkLst>
            <pc:docMk/>
            <pc:sldMk cId="3117911067" sldId="2147473885"/>
            <ac:spMk id="116" creationId="{35CE667D-A7ED-344F-C47B-E00E15F50BD5}"/>
          </ac:spMkLst>
        </pc:spChg>
        <pc:spChg chg="mod">
          <ac:chgData name="Marco Gobbato" userId="028d0907-a03a-49d7-ada1-4be02ebf179c" providerId="ADAL" clId="{BC7AB95F-41BB-498A-A3ED-750B6A5A74EC}" dt="2025-04-08T07:32:05.325" v="734" actId="20577"/>
          <ac:spMkLst>
            <pc:docMk/>
            <pc:sldMk cId="3117911067" sldId="2147473885"/>
            <ac:spMk id="121" creationId="{5307E5E7-BF02-92DB-D74B-876D29292223}"/>
          </ac:spMkLst>
        </pc:spChg>
        <pc:spChg chg="mod">
          <ac:chgData name="Marco Gobbato" userId="028d0907-a03a-49d7-ada1-4be02ebf179c" providerId="ADAL" clId="{BC7AB95F-41BB-498A-A3ED-750B6A5A74EC}" dt="2025-04-15T12:56:16.012" v="3377"/>
          <ac:spMkLst>
            <pc:docMk/>
            <pc:sldMk cId="3117911067" sldId="2147473885"/>
            <ac:spMk id="122" creationId="{E969DC8E-0BCA-0C45-5EA4-B89A5A2F36AC}"/>
          </ac:spMkLst>
        </pc:spChg>
        <pc:spChg chg="mod">
          <ac:chgData name="Marco Gobbato" userId="028d0907-a03a-49d7-ada1-4be02ebf179c" providerId="ADAL" clId="{BC7AB95F-41BB-498A-A3ED-750B6A5A74EC}" dt="2025-04-15T13:32:01.685" v="3432" actId="20577"/>
          <ac:spMkLst>
            <pc:docMk/>
            <pc:sldMk cId="3117911067" sldId="2147473885"/>
            <ac:spMk id="132" creationId="{17638276-ED36-99AA-6F6F-5591596670B2}"/>
          </ac:spMkLst>
        </pc:spChg>
        <pc:spChg chg="mod">
          <ac:chgData name="Marco Gobbato" userId="028d0907-a03a-49d7-ada1-4be02ebf179c" providerId="ADAL" clId="{BC7AB95F-41BB-498A-A3ED-750B6A5A74EC}" dt="2025-04-08T07:33:50.958" v="745"/>
          <ac:spMkLst>
            <pc:docMk/>
            <pc:sldMk cId="3117911067" sldId="2147473885"/>
            <ac:spMk id="134" creationId="{118C60CF-486F-0783-9054-20EDB4CBA343}"/>
          </ac:spMkLst>
        </pc:spChg>
        <pc:spChg chg="mod">
          <ac:chgData name="Marco Gobbato" userId="028d0907-a03a-49d7-ada1-4be02ebf179c" providerId="ADAL" clId="{BC7AB95F-41BB-498A-A3ED-750B6A5A74EC}" dt="2025-04-15T13:14:33.731" v="3404" actId="20577"/>
          <ac:spMkLst>
            <pc:docMk/>
            <pc:sldMk cId="3117911067" sldId="2147473885"/>
            <ac:spMk id="135" creationId="{7BDCCD9F-9913-16AB-31FC-2B86374FB68B}"/>
          </ac:spMkLst>
        </pc:spChg>
        <pc:spChg chg="mod">
          <ac:chgData name="Marco Gobbato" userId="028d0907-a03a-49d7-ada1-4be02ebf179c" providerId="ADAL" clId="{BC7AB95F-41BB-498A-A3ED-750B6A5A74EC}" dt="2025-04-08T08:01:34.230" v="755" actId="20577"/>
          <ac:spMkLst>
            <pc:docMk/>
            <pc:sldMk cId="3117911067" sldId="2147473885"/>
            <ac:spMk id="137" creationId="{9194C189-5F80-143C-74B2-E0CAE9E18380}"/>
          </ac:spMkLst>
        </pc:spChg>
        <pc:spChg chg="mod">
          <ac:chgData name="Marco Gobbato" userId="028d0907-a03a-49d7-ada1-4be02ebf179c" providerId="ADAL" clId="{BC7AB95F-41BB-498A-A3ED-750B6A5A74EC}" dt="2025-04-15T13:14:59.892" v="3413" actId="20577"/>
          <ac:spMkLst>
            <pc:docMk/>
            <pc:sldMk cId="3117911067" sldId="2147473885"/>
            <ac:spMk id="138" creationId="{52DC00C2-AECB-BE9E-1229-96C5B6D3F454}"/>
          </ac:spMkLst>
        </pc:spChg>
        <pc:picChg chg="mod modCrop">
          <ac:chgData name="Marco Gobbato" userId="028d0907-a03a-49d7-ada1-4be02ebf179c" providerId="ADAL" clId="{BC7AB95F-41BB-498A-A3ED-750B6A5A74EC}" dt="2025-04-15T14:23:51.915" v="3493" actId="732"/>
          <ac:picMkLst>
            <pc:docMk/>
            <pc:sldMk cId="3117911067" sldId="2147473885"/>
            <ac:picMk id="3" creationId="{2E0D1F0A-5192-241F-891F-B8568582271F}"/>
          </ac:picMkLst>
        </pc:picChg>
        <pc:picChg chg="add mod">
          <ac:chgData name="Marco Gobbato" userId="028d0907-a03a-49d7-ada1-4be02ebf179c" providerId="ADAL" clId="{BC7AB95F-41BB-498A-A3ED-750B6A5A74EC}" dt="2025-04-08T08:24:37.606" v="811" actId="1076"/>
          <ac:picMkLst>
            <pc:docMk/>
            <pc:sldMk cId="3117911067" sldId="2147473885"/>
            <ac:picMk id="5" creationId="{C5ED16E2-6454-D1EC-B5C1-E669EE003423}"/>
          </ac:picMkLst>
        </pc:picChg>
        <pc:picChg chg="add mod">
          <ac:chgData name="Marco Gobbato" userId="028d0907-a03a-49d7-ada1-4be02ebf179c" providerId="ADAL" clId="{BC7AB95F-41BB-498A-A3ED-750B6A5A74EC}" dt="2025-04-08T08:25:09.691" v="816" actId="1076"/>
          <ac:picMkLst>
            <pc:docMk/>
            <pc:sldMk cId="3117911067" sldId="2147473885"/>
            <ac:picMk id="6" creationId="{1938F9CB-020F-F84F-19AF-D56FB0C491A4}"/>
          </ac:picMkLst>
        </pc:picChg>
        <pc:picChg chg="add mod">
          <ac:chgData name="Marco Gobbato" userId="028d0907-a03a-49d7-ada1-4be02ebf179c" providerId="ADAL" clId="{BC7AB95F-41BB-498A-A3ED-750B6A5A74EC}" dt="2025-04-08T08:35:57.379" v="819" actId="1076"/>
          <ac:picMkLst>
            <pc:docMk/>
            <pc:sldMk cId="3117911067" sldId="2147473885"/>
            <ac:picMk id="7" creationId="{0BB34C22-6CD1-2AE0-74D2-384C744A209D}"/>
          </ac:picMkLst>
        </pc:picChg>
        <pc:picChg chg="mod">
          <ac:chgData name="Marco Gobbato" userId="028d0907-a03a-49d7-ada1-4be02ebf179c" providerId="ADAL" clId="{BC7AB95F-41BB-498A-A3ED-750B6A5A74EC}" dt="2025-04-08T08:24:18.101" v="808"/>
          <ac:picMkLst>
            <pc:docMk/>
            <pc:sldMk cId="3117911067" sldId="2147473885"/>
            <ac:picMk id="84" creationId="{DDC4052C-9EA3-740A-6344-80BD3EEC3907}"/>
          </ac:picMkLst>
        </pc:picChg>
      </pc:sldChg>
      <pc:sldChg chg="addSp delSp modSp mod">
        <pc:chgData name="Marco Gobbato" userId="028d0907-a03a-49d7-ada1-4be02ebf179c" providerId="ADAL" clId="{BC7AB95F-41BB-498A-A3ED-750B6A5A74EC}" dt="2025-04-17T13:11:25.809" v="5992" actId="20577"/>
        <pc:sldMkLst>
          <pc:docMk/>
          <pc:sldMk cId="721946425" sldId="2147473890"/>
        </pc:sldMkLst>
        <pc:spChg chg="mod">
          <ac:chgData name="Marco Gobbato" userId="028d0907-a03a-49d7-ada1-4be02ebf179c" providerId="ADAL" clId="{BC7AB95F-41BB-498A-A3ED-750B6A5A74EC}" dt="2025-04-17T13:10:33.199" v="5978" actId="404"/>
          <ac:spMkLst>
            <pc:docMk/>
            <pc:sldMk cId="721946425" sldId="2147473890"/>
            <ac:spMk id="5" creationId="{97638340-2BDD-386D-449F-DA10945C6809}"/>
          </ac:spMkLst>
        </pc:spChg>
        <pc:spChg chg="mod">
          <ac:chgData name="Marco Gobbato" userId="028d0907-a03a-49d7-ada1-4be02ebf179c" providerId="ADAL" clId="{BC7AB95F-41BB-498A-A3ED-750B6A5A74EC}" dt="2025-04-17T13:10:27.021" v="5977" actId="6549"/>
          <ac:spMkLst>
            <pc:docMk/>
            <pc:sldMk cId="721946425" sldId="2147473890"/>
            <ac:spMk id="9" creationId="{0391D906-5D3D-B582-7423-0E1BB9146648}"/>
          </ac:spMkLst>
        </pc:spChg>
        <pc:spChg chg="mod">
          <ac:chgData name="Marco Gobbato" userId="028d0907-a03a-49d7-ada1-4be02ebf179c" providerId="ADAL" clId="{BC7AB95F-41BB-498A-A3ED-750B6A5A74EC}" dt="2025-04-17T13:11:04.125" v="5980" actId="207"/>
          <ac:spMkLst>
            <pc:docMk/>
            <pc:sldMk cId="721946425" sldId="2147473890"/>
            <ac:spMk id="17" creationId="{2A7AC15E-9CD6-B5B1-ECD0-5B689F3AE7E1}"/>
          </ac:spMkLst>
        </pc:spChg>
        <pc:spChg chg="mod">
          <ac:chgData name="Marco Gobbato" userId="028d0907-a03a-49d7-ada1-4be02ebf179c" providerId="ADAL" clId="{BC7AB95F-41BB-498A-A3ED-750B6A5A74EC}" dt="2025-04-17T13:11:10.319" v="5981" actId="207"/>
          <ac:spMkLst>
            <pc:docMk/>
            <pc:sldMk cId="721946425" sldId="2147473890"/>
            <ac:spMk id="19" creationId="{C0112148-49B7-5713-90B7-015CB01AE3A4}"/>
          </ac:spMkLst>
        </pc:spChg>
        <pc:spChg chg="mod">
          <ac:chgData name="Marco Gobbato" userId="028d0907-a03a-49d7-ada1-4be02ebf179c" providerId="ADAL" clId="{BC7AB95F-41BB-498A-A3ED-750B6A5A74EC}" dt="2025-04-16T07:15:44.875" v="3900" actId="14100"/>
          <ac:spMkLst>
            <pc:docMk/>
            <pc:sldMk cId="721946425" sldId="2147473890"/>
            <ac:spMk id="21" creationId="{1E8AD913-0502-99F3-C495-B33EF0CB9DC1}"/>
          </ac:spMkLst>
        </pc:spChg>
        <pc:spChg chg="mod">
          <ac:chgData name="Marco Gobbato" userId="028d0907-a03a-49d7-ada1-4be02ebf179c" providerId="ADAL" clId="{BC7AB95F-41BB-498A-A3ED-750B6A5A74EC}" dt="2025-04-16T07:15:29.112" v="3898" actId="34136"/>
          <ac:spMkLst>
            <pc:docMk/>
            <pc:sldMk cId="721946425" sldId="2147473890"/>
            <ac:spMk id="23" creationId="{92966020-572D-ABB7-A091-685A17623B38}"/>
          </ac:spMkLst>
        </pc:spChg>
        <pc:spChg chg="mod">
          <ac:chgData name="Marco Gobbato" userId="028d0907-a03a-49d7-ada1-4be02ebf179c" providerId="ADAL" clId="{BC7AB95F-41BB-498A-A3ED-750B6A5A74EC}" dt="2025-04-16T07:15:29.112" v="3898" actId="34136"/>
          <ac:spMkLst>
            <pc:docMk/>
            <pc:sldMk cId="721946425" sldId="2147473890"/>
            <ac:spMk id="25" creationId="{2937F75E-07AB-557F-D044-4DAE8D9DD794}"/>
          </ac:spMkLst>
        </pc:spChg>
        <pc:spChg chg="mod">
          <ac:chgData name="Marco Gobbato" userId="028d0907-a03a-49d7-ada1-4be02ebf179c" providerId="ADAL" clId="{BC7AB95F-41BB-498A-A3ED-750B6A5A74EC}" dt="2025-04-15T14:12:50.023" v="3451" actId="20577"/>
          <ac:spMkLst>
            <pc:docMk/>
            <pc:sldMk cId="721946425" sldId="2147473890"/>
            <ac:spMk id="27" creationId="{795812D3-0417-13E7-722A-5BF848476650}"/>
          </ac:spMkLst>
        </pc:spChg>
        <pc:spChg chg="mod">
          <ac:chgData name="Marco Gobbato" userId="028d0907-a03a-49d7-ada1-4be02ebf179c" providerId="ADAL" clId="{BC7AB95F-41BB-498A-A3ED-750B6A5A74EC}" dt="2025-04-16T07:15:29.112" v="3898" actId="34136"/>
          <ac:spMkLst>
            <pc:docMk/>
            <pc:sldMk cId="721946425" sldId="2147473890"/>
            <ac:spMk id="28" creationId="{ABA9F678-55AB-666F-EEED-FADDE7569085}"/>
          </ac:spMkLst>
        </pc:spChg>
        <pc:spChg chg="mod">
          <ac:chgData name="Marco Gobbato" userId="028d0907-a03a-49d7-ada1-4be02ebf179c" providerId="ADAL" clId="{BC7AB95F-41BB-498A-A3ED-750B6A5A74EC}" dt="2025-04-17T13:11:25.809" v="5992" actId="20577"/>
          <ac:spMkLst>
            <pc:docMk/>
            <pc:sldMk cId="721946425" sldId="2147473890"/>
            <ac:spMk id="52" creationId="{446EED73-E9D1-8E67-DDDC-9940BDCC835B}"/>
          </ac:spMkLst>
        </pc:spChg>
        <pc:spChg chg="mod">
          <ac:chgData name="Marco Gobbato" userId="028d0907-a03a-49d7-ada1-4be02ebf179c" providerId="ADAL" clId="{BC7AB95F-41BB-498A-A3ED-750B6A5A74EC}" dt="2025-04-16T07:15:29.112" v="3898" actId="34136"/>
          <ac:spMkLst>
            <pc:docMk/>
            <pc:sldMk cId="721946425" sldId="2147473890"/>
            <ac:spMk id="83" creationId="{CAFF3FA0-2D4D-D7AB-6517-8586DD17803E}"/>
          </ac:spMkLst>
        </pc:spChg>
        <pc:spChg chg="mod">
          <ac:chgData name="Marco Gobbato" userId="028d0907-a03a-49d7-ada1-4be02ebf179c" providerId="ADAL" clId="{BC7AB95F-41BB-498A-A3ED-750B6A5A74EC}" dt="2025-04-16T07:15:29.112" v="3898" actId="34136"/>
          <ac:spMkLst>
            <pc:docMk/>
            <pc:sldMk cId="721946425" sldId="2147473890"/>
            <ac:spMk id="94" creationId="{A9F81FA4-2C94-C82E-26E5-F60D6F66537C}"/>
          </ac:spMkLst>
        </pc:spChg>
        <pc:spChg chg="mod">
          <ac:chgData name="Marco Gobbato" userId="028d0907-a03a-49d7-ada1-4be02ebf179c" providerId="ADAL" clId="{BC7AB95F-41BB-498A-A3ED-750B6A5A74EC}" dt="2025-04-16T07:15:29.112" v="3898" actId="34136"/>
          <ac:spMkLst>
            <pc:docMk/>
            <pc:sldMk cId="721946425" sldId="2147473890"/>
            <ac:spMk id="108" creationId="{7F225D64-3602-485E-6AFC-B3C092C8C21C}"/>
          </ac:spMkLst>
        </pc:spChg>
        <pc:spChg chg="mod">
          <ac:chgData name="Marco Gobbato" userId="028d0907-a03a-49d7-ada1-4be02ebf179c" providerId="ADAL" clId="{BC7AB95F-41BB-498A-A3ED-750B6A5A74EC}" dt="2025-04-16T07:15:29.112" v="3898" actId="34136"/>
          <ac:spMkLst>
            <pc:docMk/>
            <pc:sldMk cId="721946425" sldId="2147473890"/>
            <ac:spMk id="129" creationId="{3CCF9DE8-6A2C-5D38-D00C-685ED51D6410}"/>
          </ac:spMkLst>
        </pc:spChg>
      </pc:sldChg>
      <pc:sldChg chg="del">
        <pc:chgData name="Marco Gobbato" userId="028d0907-a03a-49d7-ada1-4be02ebf179c" providerId="ADAL" clId="{BC7AB95F-41BB-498A-A3ED-750B6A5A74EC}" dt="2025-04-17T13:03:33.495" v="5962" actId="47"/>
        <pc:sldMkLst>
          <pc:docMk/>
          <pc:sldMk cId="180953295" sldId="2147473893"/>
        </pc:sldMkLst>
      </pc:sldChg>
      <pc:sldChg chg="del">
        <pc:chgData name="Marco Gobbato" userId="028d0907-a03a-49d7-ada1-4be02ebf179c" providerId="ADAL" clId="{BC7AB95F-41BB-498A-A3ED-750B6A5A74EC}" dt="2025-04-15T09:46:18.923" v="3319" actId="47"/>
        <pc:sldMkLst>
          <pc:docMk/>
          <pc:sldMk cId="4194494689" sldId="2147473901"/>
        </pc:sldMkLst>
      </pc:sldChg>
      <pc:sldChg chg="del">
        <pc:chgData name="Marco Gobbato" userId="028d0907-a03a-49d7-ada1-4be02ebf179c" providerId="ADAL" clId="{BC7AB95F-41BB-498A-A3ED-750B6A5A74EC}" dt="2025-04-15T09:46:18.923" v="3319" actId="47"/>
        <pc:sldMkLst>
          <pc:docMk/>
          <pc:sldMk cId="4129281436" sldId="2147473902"/>
        </pc:sldMkLst>
      </pc:sldChg>
      <pc:sldChg chg="del">
        <pc:chgData name="Marco Gobbato" userId="028d0907-a03a-49d7-ada1-4be02ebf179c" providerId="ADAL" clId="{BC7AB95F-41BB-498A-A3ED-750B6A5A74EC}" dt="2025-04-15T09:46:18.923" v="3319" actId="47"/>
        <pc:sldMkLst>
          <pc:docMk/>
          <pc:sldMk cId="3936728211" sldId="2147473906"/>
        </pc:sldMkLst>
      </pc:sldChg>
      <pc:sldChg chg="del">
        <pc:chgData name="Marco Gobbato" userId="028d0907-a03a-49d7-ada1-4be02ebf179c" providerId="ADAL" clId="{BC7AB95F-41BB-498A-A3ED-750B6A5A74EC}" dt="2025-04-15T09:46:18.923" v="3319" actId="47"/>
        <pc:sldMkLst>
          <pc:docMk/>
          <pc:sldMk cId="4184380712" sldId="2147473907"/>
        </pc:sldMkLst>
      </pc:sldChg>
      <pc:sldChg chg="del">
        <pc:chgData name="Marco Gobbato" userId="028d0907-a03a-49d7-ada1-4be02ebf179c" providerId="ADAL" clId="{BC7AB95F-41BB-498A-A3ED-750B6A5A74EC}" dt="2025-04-15T09:46:18.923" v="3319" actId="47"/>
        <pc:sldMkLst>
          <pc:docMk/>
          <pc:sldMk cId="1195562270" sldId="2147473911"/>
        </pc:sldMkLst>
      </pc:sldChg>
      <pc:sldChg chg="del">
        <pc:chgData name="Marco Gobbato" userId="028d0907-a03a-49d7-ada1-4be02ebf179c" providerId="ADAL" clId="{BC7AB95F-41BB-498A-A3ED-750B6A5A74EC}" dt="2025-04-15T09:46:18.923" v="3319" actId="47"/>
        <pc:sldMkLst>
          <pc:docMk/>
          <pc:sldMk cId="907751873" sldId="2147473916"/>
        </pc:sldMkLst>
      </pc:sldChg>
      <pc:sldChg chg="del">
        <pc:chgData name="Marco Gobbato" userId="028d0907-a03a-49d7-ada1-4be02ebf179c" providerId="ADAL" clId="{BC7AB95F-41BB-498A-A3ED-750B6A5A74EC}" dt="2025-04-15T09:46:18.923" v="3319" actId="47"/>
        <pc:sldMkLst>
          <pc:docMk/>
          <pc:sldMk cId="1216483128" sldId="2147473919"/>
        </pc:sldMkLst>
      </pc:sldChg>
      <pc:sldChg chg="addSp delSp modSp mod">
        <pc:chgData name="Marco Gobbato" userId="028d0907-a03a-49d7-ada1-4be02ebf179c" providerId="ADAL" clId="{BC7AB95F-41BB-498A-A3ED-750B6A5A74EC}" dt="2025-04-17T13:13:56.035" v="6000" actId="732"/>
        <pc:sldMkLst>
          <pc:docMk/>
          <pc:sldMk cId="2479774434" sldId="2147473921"/>
        </pc:sldMkLst>
        <pc:spChg chg="mod">
          <ac:chgData name="Marco Gobbato" userId="028d0907-a03a-49d7-ada1-4be02ebf179c" providerId="ADAL" clId="{BC7AB95F-41BB-498A-A3ED-750B6A5A74EC}" dt="2025-04-16T09:26:23.096" v="4193" actId="165"/>
          <ac:spMkLst>
            <pc:docMk/>
            <pc:sldMk cId="2479774434" sldId="2147473921"/>
            <ac:spMk id="2" creationId="{905A8385-C0ED-E202-B86F-4B7F1FB52F73}"/>
          </ac:spMkLst>
        </pc:spChg>
        <pc:spChg chg="mod">
          <ac:chgData name="Marco Gobbato" userId="028d0907-a03a-49d7-ada1-4be02ebf179c" providerId="ADAL" clId="{BC7AB95F-41BB-498A-A3ED-750B6A5A74EC}" dt="2025-04-07T14:44:24.757" v="709" actId="20577"/>
          <ac:spMkLst>
            <pc:docMk/>
            <pc:sldMk cId="2479774434" sldId="2147473921"/>
            <ac:spMk id="3" creationId="{A2FDB662-910F-F071-DD6C-298AEBF2E1A0}"/>
          </ac:spMkLst>
        </pc:spChg>
        <pc:spChg chg="mod">
          <ac:chgData name="Marco Gobbato" userId="028d0907-a03a-49d7-ada1-4be02ebf179c" providerId="ADAL" clId="{BC7AB95F-41BB-498A-A3ED-750B6A5A74EC}" dt="2025-04-16T09:09:26.976" v="4170" actId="20577"/>
          <ac:spMkLst>
            <pc:docMk/>
            <pc:sldMk cId="2479774434" sldId="2147473921"/>
            <ac:spMk id="4" creationId="{7D72FDA7-FC4A-09AA-B631-5AC8852AD256}"/>
          </ac:spMkLst>
        </pc:spChg>
        <pc:spChg chg="mod">
          <ac:chgData name="Marco Gobbato" userId="028d0907-a03a-49d7-ada1-4be02ebf179c" providerId="ADAL" clId="{BC7AB95F-41BB-498A-A3ED-750B6A5A74EC}" dt="2025-04-16T09:26:23.096" v="4193" actId="165"/>
          <ac:spMkLst>
            <pc:docMk/>
            <pc:sldMk cId="2479774434" sldId="2147473921"/>
            <ac:spMk id="5" creationId="{741F6D48-0E84-8CA3-51A9-E38B6FBECFC1}"/>
          </ac:spMkLst>
        </pc:spChg>
        <pc:spChg chg="mod">
          <ac:chgData name="Marco Gobbato" userId="028d0907-a03a-49d7-ada1-4be02ebf179c" providerId="ADAL" clId="{BC7AB95F-41BB-498A-A3ED-750B6A5A74EC}" dt="2025-04-16T09:06:58.985" v="4166" actId="20577"/>
          <ac:spMkLst>
            <pc:docMk/>
            <pc:sldMk cId="2479774434" sldId="2147473921"/>
            <ac:spMk id="7" creationId="{1B8B8051-D37C-402D-2B58-3F317C7551C0}"/>
          </ac:spMkLst>
        </pc:spChg>
        <pc:spChg chg="mod">
          <ac:chgData name="Marco Gobbato" userId="028d0907-a03a-49d7-ada1-4be02ebf179c" providerId="ADAL" clId="{BC7AB95F-41BB-498A-A3ED-750B6A5A74EC}" dt="2025-04-16T09:23:59.138" v="4183" actId="20577"/>
          <ac:spMkLst>
            <pc:docMk/>
            <pc:sldMk cId="2479774434" sldId="2147473921"/>
            <ac:spMk id="9" creationId="{5900D65A-FA15-417E-61B2-C7AFEB25E168}"/>
          </ac:spMkLst>
        </pc:spChg>
        <pc:spChg chg="mod">
          <ac:chgData name="Marco Gobbato" userId="028d0907-a03a-49d7-ada1-4be02ebf179c" providerId="ADAL" clId="{BC7AB95F-41BB-498A-A3ED-750B6A5A74EC}" dt="2025-04-16T09:25:36.902" v="4191" actId="1076"/>
          <ac:spMkLst>
            <pc:docMk/>
            <pc:sldMk cId="2479774434" sldId="2147473921"/>
            <ac:spMk id="11" creationId="{1707BBC9-E217-1D2D-F577-2C7B8D9176AD}"/>
          </ac:spMkLst>
        </pc:spChg>
        <pc:spChg chg="add mod">
          <ac:chgData name="Marco Gobbato" userId="028d0907-a03a-49d7-ada1-4be02ebf179c" providerId="ADAL" clId="{BC7AB95F-41BB-498A-A3ED-750B6A5A74EC}" dt="2025-04-15T12:54:34.288" v="3376" actId="208"/>
          <ac:spMkLst>
            <pc:docMk/>
            <pc:sldMk cId="2479774434" sldId="2147473921"/>
            <ac:spMk id="12" creationId="{7E9377B0-B42F-9DF9-10D9-3570DBB1C556}"/>
          </ac:spMkLst>
        </pc:spChg>
        <pc:spChg chg="mod">
          <ac:chgData name="Marco Gobbato" userId="028d0907-a03a-49d7-ada1-4be02ebf179c" providerId="ADAL" clId="{BC7AB95F-41BB-498A-A3ED-750B6A5A74EC}" dt="2025-04-16T09:08:14.324" v="4168" actId="20577"/>
          <ac:spMkLst>
            <pc:docMk/>
            <pc:sldMk cId="2479774434" sldId="2147473921"/>
            <ac:spMk id="13" creationId="{2093884D-76D7-57F4-885D-9AF5CFB4DC2E}"/>
          </ac:spMkLst>
        </pc:spChg>
        <pc:spChg chg="mod">
          <ac:chgData name="Marco Gobbato" userId="028d0907-a03a-49d7-ada1-4be02ebf179c" providerId="ADAL" clId="{BC7AB95F-41BB-498A-A3ED-750B6A5A74EC}" dt="2025-04-16T09:26:23.096" v="4193" actId="165"/>
          <ac:spMkLst>
            <pc:docMk/>
            <pc:sldMk cId="2479774434" sldId="2147473921"/>
            <ac:spMk id="15" creationId="{FF96A3FD-880B-1074-4842-DBEE54152CF6}"/>
          </ac:spMkLst>
        </pc:spChg>
        <pc:spChg chg="mod">
          <ac:chgData name="Marco Gobbato" userId="028d0907-a03a-49d7-ada1-4be02ebf179c" providerId="ADAL" clId="{BC7AB95F-41BB-498A-A3ED-750B6A5A74EC}" dt="2025-04-16T09:26:23.096" v="4193" actId="165"/>
          <ac:spMkLst>
            <pc:docMk/>
            <pc:sldMk cId="2479774434" sldId="2147473921"/>
            <ac:spMk id="17" creationId="{D41C557C-2831-19EF-6AF6-527865A938B8}"/>
          </ac:spMkLst>
        </pc:spChg>
        <pc:spChg chg="mod">
          <ac:chgData name="Marco Gobbato" userId="028d0907-a03a-49d7-ada1-4be02ebf179c" providerId="ADAL" clId="{BC7AB95F-41BB-498A-A3ED-750B6A5A74EC}" dt="2025-04-16T09:25:01.984" v="4189" actId="1076"/>
          <ac:spMkLst>
            <pc:docMk/>
            <pc:sldMk cId="2479774434" sldId="2147473921"/>
            <ac:spMk id="19" creationId="{C03471A2-D8A7-F563-335C-0EA768F88F5E}"/>
          </ac:spMkLst>
        </pc:spChg>
        <pc:spChg chg="mod">
          <ac:chgData name="Marco Gobbato" userId="028d0907-a03a-49d7-ada1-4be02ebf179c" providerId="ADAL" clId="{BC7AB95F-41BB-498A-A3ED-750B6A5A74EC}" dt="2025-04-16T09:24:15.330" v="4184" actId="34136"/>
          <ac:spMkLst>
            <pc:docMk/>
            <pc:sldMk cId="2479774434" sldId="2147473921"/>
            <ac:spMk id="21" creationId="{89F35AB9-094B-2961-3548-B808C64C46FB}"/>
          </ac:spMkLst>
        </pc:spChg>
        <pc:spChg chg="add mod">
          <ac:chgData name="Marco Gobbato" userId="028d0907-a03a-49d7-ada1-4be02ebf179c" providerId="ADAL" clId="{BC7AB95F-41BB-498A-A3ED-750B6A5A74EC}" dt="2025-04-16T09:24:15.330" v="4184" actId="34136"/>
          <ac:spMkLst>
            <pc:docMk/>
            <pc:sldMk cId="2479774434" sldId="2147473921"/>
            <ac:spMk id="23" creationId="{75A7CE96-6540-9587-6459-CA8A6E0E3D3D}"/>
          </ac:spMkLst>
        </pc:spChg>
        <pc:spChg chg="mod">
          <ac:chgData name="Marco Gobbato" userId="028d0907-a03a-49d7-ada1-4be02ebf179c" providerId="ADAL" clId="{BC7AB95F-41BB-498A-A3ED-750B6A5A74EC}" dt="2025-04-16T09:26:23.096" v="4193" actId="165"/>
          <ac:spMkLst>
            <pc:docMk/>
            <pc:sldMk cId="2479774434" sldId="2147473921"/>
            <ac:spMk id="39" creationId="{E76F6101-9DE2-21EC-44D0-477ED73CF98A}"/>
          </ac:spMkLst>
        </pc:spChg>
        <pc:spChg chg="mod">
          <ac:chgData name="Marco Gobbato" userId="028d0907-a03a-49d7-ada1-4be02ebf179c" providerId="ADAL" clId="{BC7AB95F-41BB-498A-A3ED-750B6A5A74EC}" dt="2025-04-16T09:26:23.096" v="4193" actId="165"/>
          <ac:spMkLst>
            <pc:docMk/>
            <pc:sldMk cId="2479774434" sldId="2147473921"/>
            <ac:spMk id="40" creationId="{43ECCE29-5A58-1687-249E-1197A9A63075}"/>
          </ac:spMkLst>
        </pc:spChg>
        <pc:spChg chg="mod">
          <ac:chgData name="Marco Gobbato" userId="028d0907-a03a-49d7-ada1-4be02ebf179c" providerId="ADAL" clId="{BC7AB95F-41BB-498A-A3ED-750B6A5A74EC}" dt="2025-04-16T09:26:23.096" v="4193" actId="165"/>
          <ac:spMkLst>
            <pc:docMk/>
            <pc:sldMk cId="2479774434" sldId="2147473921"/>
            <ac:spMk id="41" creationId="{A18C6FF2-20EC-AED1-F892-18398CE90CCE}"/>
          </ac:spMkLst>
        </pc:spChg>
        <pc:spChg chg="mod">
          <ac:chgData name="Marco Gobbato" userId="028d0907-a03a-49d7-ada1-4be02ebf179c" providerId="ADAL" clId="{BC7AB95F-41BB-498A-A3ED-750B6A5A74EC}" dt="2025-04-16T09:26:23.096" v="4193" actId="165"/>
          <ac:spMkLst>
            <pc:docMk/>
            <pc:sldMk cId="2479774434" sldId="2147473921"/>
            <ac:spMk id="42" creationId="{F8406A6F-79A3-BC22-3174-42F81FABF0FB}"/>
          </ac:spMkLst>
        </pc:spChg>
        <pc:spChg chg="mod">
          <ac:chgData name="Marco Gobbato" userId="028d0907-a03a-49d7-ada1-4be02ebf179c" providerId="ADAL" clId="{BC7AB95F-41BB-498A-A3ED-750B6A5A74EC}" dt="2025-04-16T09:26:23.096" v="4193" actId="165"/>
          <ac:spMkLst>
            <pc:docMk/>
            <pc:sldMk cId="2479774434" sldId="2147473921"/>
            <ac:spMk id="43" creationId="{6FE4176A-BF2C-BF2E-8AFC-3FEB95D172BF}"/>
          </ac:spMkLst>
        </pc:spChg>
        <pc:spChg chg="mod">
          <ac:chgData name="Marco Gobbato" userId="028d0907-a03a-49d7-ada1-4be02ebf179c" providerId="ADAL" clId="{BC7AB95F-41BB-498A-A3ED-750B6A5A74EC}" dt="2025-04-16T09:26:23.096" v="4193" actId="165"/>
          <ac:spMkLst>
            <pc:docMk/>
            <pc:sldMk cId="2479774434" sldId="2147473921"/>
            <ac:spMk id="44" creationId="{137A717E-B9EE-F794-2E0F-1417000A2D7F}"/>
          </ac:spMkLst>
        </pc:spChg>
        <pc:spChg chg="mod">
          <ac:chgData name="Marco Gobbato" userId="028d0907-a03a-49d7-ada1-4be02ebf179c" providerId="ADAL" clId="{BC7AB95F-41BB-498A-A3ED-750B6A5A74EC}" dt="2025-04-16T09:25:01.984" v="4189" actId="1076"/>
          <ac:spMkLst>
            <pc:docMk/>
            <pc:sldMk cId="2479774434" sldId="2147473921"/>
            <ac:spMk id="45" creationId="{1C4E7F86-E897-964D-A86E-84A08E7CFD2F}"/>
          </ac:spMkLst>
        </pc:spChg>
        <pc:spChg chg="mod">
          <ac:chgData name="Marco Gobbato" userId="028d0907-a03a-49d7-ada1-4be02ebf179c" providerId="ADAL" clId="{BC7AB95F-41BB-498A-A3ED-750B6A5A74EC}" dt="2025-04-16T09:25:36.902" v="4191" actId="1076"/>
          <ac:spMkLst>
            <pc:docMk/>
            <pc:sldMk cId="2479774434" sldId="2147473921"/>
            <ac:spMk id="48" creationId="{71C8A72D-F0C3-D90D-0C0F-6D8442CAFC13}"/>
          </ac:spMkLst>
        </pc:spChg>
        <pc:spChg chg="mod">
          <ac:chgData name="Marco Gobbato" userId="028d0907-a03a-49d7-ada1-4be02ebf179c" providerId="ADAL" clId="{BC7AB95F-41BB-498A-A3ED-750B6A5A74EC}" dt="2025-04-16T09:24:26.486" v="4187" actId="1076"/>
          <ac:spMkLst>
            <pc:docMk/>
            <pc:sldMk cId="2479774434" sldId="2147473921"/>
            <ac:spMk id="52" creationId="{63F9E5F2-3D6F-1214-E7C2-939E3B8813E4}"/>
          </ac:spMkLst>
        </pc:spChg>
        <pc:grpChg chg="mod">
          <ac:chgData name="Marco Gobbato" userId="028d0907-a03a-49d7-ada1-4be02ebf179c" providerId="ADAL" clId="{BC7AB95F-41BB-498A-A3ED-750B6A5A74EC}" dt="2025-04-16T09:26:48.072" v="4199" actId="555"/>
          <ac:grpSpMkLst>
            <pc:docMk/>
            <pc:sldMk cId="2479774434" sldId="2147473921"/>
            <ac:grpSpMk id="94" creationId="{F686EF3D-3C2B-CE3A-BB53-113FEBFE7AD3}"/>
          </ac:grpSpMkLst>
        </pc:grpChg>
        <pc:grpChg chg="mod">
          <ac:chgData name="Marco Gobbato" userId="028d0907-a03a-49d7-ada1-4be02ebf179c" providerId="ADAL" clId="{BC7AB95F-41BB-498A-A3ED-750B6A5A74EC}" dt="2025-04-16T09:26:34.250" v="4194" actId="408"/>
          <ac:grpSpMkLst>
            <pc:docMk/>
            <pc:sldMk cId="2479774434" sldId="2147473921"/>
            <ac:grpSpMk id="95" creationId="{73AC184E-CDEB-C982-A446-D0C6B3B8E20F}"/>
          </ac:grpSpMkLst>
        </pc:grpChg>
        <pc:grpChg chg="mod">
          <ac:chgData name="Marco Gobbato" userId="028d0907-a03a-49d7-ada1-4be02ebf179c" providerId="ADAL" clId="{BC7AB95F-41BB-498A-A3ED-750B6A5A74EC}" dt="2025-04-16T09:26:48.072" v="4199" actId="555"/>
          <ac:grpSpMkLst>
            <pc:docMk/>
            <pc:sldMk cId="2479774434" sldId="2147473921"/>
            <ac:grpSpMk id="96" creationId="{6362CF2C-6293-E0EA-D64F-03DD179B28FC}"/>
          </ac:grpSpMkLst>
        </pc:grpChg>
        <pc:grpChg chg="mod">
          <ac:chgData name="Marco Gobbato" userId="028d0907-a03a-49d7-ada1-4be02ebf179c" providerId="ADAL" clId="{BC7AB95F-41BB-498A-A3ED-750B6A5A74EC}" dt="2025-04-16T09:26:48.072" v="4199" actId="555"/>
          <ac:grpSpMkLst>
            <pc:docMk/>
            <pc:sldMk cId="2479774434" sldId="2147473921"/>
            <ac:grpSpMk id="97" creationId="{F8E0C0F8-6F3C-5FE3-D3C4-5D13C62209F9}"/>
          </ac:grpSpMkLst>
        </pc:grpChg>
        <pc:grpChg chg="mod">
          <ac:chgData name="Marco Gobbato" userId="028d0907-a03a-49d7-ada1-4be02ebf179c" providerId="ADAL" clId="{BC7AB95F-41BB-498A-A3ED-750B6A5A74EC}" dt="2025-04-16T09:26:48.072" v="4199" actId="555"/>
          <ac:grpSpMkLst>
            <pc:docMk/>
            <pc:sldMk cId="2479774434" sldId="2147473921"/>
            <ac:grpSpMk id="98" creationId="{44364362-BCE4-73BF-66AE-C503AF46767F}"/>
          </ac:grpSpMkLst>
        </pc:grpChg>
        <pc:grpChg chg="mod">
          <ac:chgData name="Marco Gobbato" userId="028d0907-a03a-49d7-ada1-4be02ebf179c" providerId="ADAL" clId="{BC7AB95F-41BB-498A-A3ED-750B6A5A74EC}" dt="2025-04-16T09:26:48.072" v="4199" actId="555"/>
          <ac:grpSpMkLst>
            <pc:docMk/>
            <pc:sldMk cId="2479774434" sldId="2147473921"/>
            <ac:grpSpMk id="99" creationId="{3CFA1617-FB55-F4ED-59BD-BCA8C33B1B37}"/>
          </ac:grpSpMkLst>
        </pc:grpChg>
        <pc:grpChg chg="mod">
          <ac:chgData name="Marco Gobbato" userId="028d0907-a03a-49d7-ada1-4be02ebf179c" providerId="ADAL" clId="{BC7AB95F-41BB-498A-A3ED-750B6A5A74EC}" dt="2025-04-16T09:26:48.072" v="4199" actId="555"/>
          <ac:grpSpMkLst>
            <pc:docMk/>
            <pc:sldMk cId="2479774434" sldId="2147473921"/>
            <ac:grpSpMk id="100" creationId="{DA3125EA-095D-2C99-6780-BC94C4ECF5B8}"/>
          </ac:grpSpMkLst>
        </pc:grpChg>
        <pc:grpChg chg="mod">
          <ac:chgData name="Marco Gobbato" userId="028d0907-a03a-49d7-ada1-4be02ebf179c" providerId="ADAL" clId="{BC7AB95F-41BB-498A-A3ED-750B6A5A74EC}" dt="2025-04-16T09:26:48.072" v="4199" actId="555"/>
          <ac:grpSpMkLst>
            <pc:docMk/>
            <pc:sldMk cId="2479774434" sldId="2147473921"/>
            <ac:grpSpMk id="101" creationId="{AC0F7AAE-A0AD-3BBA-F4C5-FED54972A4DD}"/>
          </ac:grpSpMkLst>
        </pc:grpChg>
        <pc:grpChg chg="mod">
          <ac:chgData name="Marco Gobbato" userId="028d0907-a03a-49d7-ada1-4be02ebf179c" providerId="ADAL" clId="{BC7AB95F-41BB-498A-A3ED-750B6A5A74EC}" dt="2025-04-16T09:26:48.072" v="4199" actId="555"/>
          <ac:grpSpMkLst>
            <pc:docMk/>
            <pc:sldMk cId="2479774434" sldId="2147473921"/>
            <ac:grpSpMk id="102" creationId="{CCE70181-45D3-FD05-BBE3-FBA8B264D63D}"/>
          </ac:grpSpMkLst>
        </pc:grpChg>
        <pc:grpChg chg="mod">
          <ac:chgData name="Marco Gobbato" userId="028d0907-a03a-49d7-ada1-4be02ebf179c" providerId="ADAL" clId="{BC7AB95F-41BB-498A-A3ED-750B6A5A74EC}" dt="2025-04-16T09:26:48.072" v="4199" actId="555"/>
          <ac:grpSpMkLst>
            <pc:docMk/>
            <pc:sldMk cId="2479774434" sldId="2147473921"/>
            <ac:grpSpMk id="103" creationId="{5F912174-16F4-08F7-47F8-7FAE10C08348}"/>
          </ac:grpSpMkLst>
        </pc:grpChg>
        <pc:grpChg chg="mod">
          <ac:chgData name="Marco Gobbato" userId="028d0907-a03a-49d7-ada1-4be02ebf179c" providerId="ADAL" clId="{BC7AB95F-41BB-498A-A3ED-750B6A5A74EC}" dt="2025-04-16T09:26:48.072" v="4199" actId="555"/>
          <ac:grpSpMkLst>
            <pc:docMk/>
            <pc:sldMk cId="2479774434" sldId="2147473921"/>
            <ac:grpSpMk id="104" creationId="{E15CBE5F-A406-E9D9-2970-0EC6FD1DA160}"/>
          </ac:grpSpMkLst>
        </pc:grpChg>
        <pc:picChg chg="mod">
          <ac:chgData name="Marco Gobbato" userId="028d0907-a03a-49d7-ada1-4be02ebf179c" providerId="ADAL" clId="{BC7AB95F-41BB-498A-A3ED-750B6A5A74EC}" dt="2025-04-16T09:24:46.685" v="4188" actId="1076"/>
          <ac:picMkLst>
            <pc:docMk/>
            <pc:sldMk cId="2479774434" sldId="2147473921"/>
            <ac:picMk id="6" creationId="{F127D992-DAD2-2F90-B940-54F2560523CB}"/>
          </ac:picMkLst>
        </pc:picChg>
        <pc:picChg chg="mod">
          <ac:chgData name="Marco Gobbato" userId="028d0907-a03a-49d7-ada1-4be02ebf179c" providerId="ADAL" clId="{BC7AB95F-41BB-498A-A3ED-750B6A5A74EC}" dt="2025-04-16T09:25:36.902" v="4191" actId="1076"/>
          <ac:picMkLst>
            <pc:docMk/>
            <pc:sldMk cId="2479774434" sldId="2147473921"/>
            <ac:picMk id="18" creationId="{E7890048-96F1-B005-6FEB-8236778241DC}"/>
          </ac:picMkLst>
        </pc:picChg>
        <pc:picChg chg="mod">
          <ac:chgData name="Marco Gobbato" userId="028d0907-a03a-49d7-ada1-4be02ebf179c" providerId="ADAL" clId="{BC7AB95F-41BB-498A-A3ED-750B6A5A74EC}" dt="2025-04-16T09:25:01.984" v="4189" actId="1076"/>
          <ac:picMkLst>
            <pc:docMk/>
            <pc:sldMk cId="2479774434" sldId="2147473921"/>
            <ac:picMk id="26" creationId="{46BEC16A-8805-51F2-DB65-C74E2C7F6CFE}"/>
          </ac:picMkLst>
        </pc:picChg>
        <pc:picChg chg="mod">
          <ac:chgData name="Marco Gobbato" userId="028d0907-a03a-49d7-ada1-4be02ebf179c" providerId="ADAL" clId="{BC7AB95F-41BB-498A-A3ED-750B6A5A74EC}" dt="2025-04-16T09:24:46.685" v="4188" actId="1076"/>
          <ac:picMkLst>
            <pc:docMk/>
            <pc:sldMk cId="2479774434" sldId="2147473921"/>
            <ac:picMk id="27" creationId="{534F89B6-ACCC-841A-0074-A0C9E12AD4B3}"/>
          </ac:picMkLst>
        </pc:picChg>
        <pc:picChg chg="mod">
          <ac:chgData name="Marco Gobbato" userId="028d0907-a03a-49d7-ada1-4be02ebf179c" providerId="ADAL" clId="{BC7AB95F-41BB-498A-A3ED-750B6A5A74EC}" dt="2025-04-07T14:30:46.382" v="668"/>
          <ac:picMkLst>
            <pc:docMk/>
            <pc:sldMk cId="2479774434" sldId="2147473921"/>
            <ac:picMk id="32" creationId="{91A4ABB6-6D81-18B4-A12B-C9D9C3955979}"/>
          </ac:picMkLst>
        </pc:picChg>
        <pc:picChg chg="mod">
          <ac:chgData name="Marco Gobbato" userId="028d0907-a03a-49d7-ada1-4be02ebf179c" providerId="ADAL" clId="{BC7AB95F-41BB-498A-A3ED-750B6A5A74EC}" dt="2025-04-16T09:25:01.984" v="4189" actId="1076"/>
          <ac:picMkLst>
            <pc:docMk/>
            <pc:sldMk cId="2479774434" sldId="2147473921"/>
            <ac:picMk id="37" creationId="{2D993971-B932-7F8B-97DE-FCA2BDDCDD34}"/>
          </ac:picMkLst>
        </pc:picChg>
        <pc:picChg chg="mod">
          <ac:chgData name="Marco Gobbato" userId="028d0907-a03a-49d7-ada1-4be02ebf179c" providerId="ADAL" clId="{BC7AB95F-41BB-498A-A3ED-750B6A5A74EC}" dt="2025-04-16T09:25:36.902" v="4191" actId="1076"/>
          <ac:picMkLst>
            <pc:docMk/>
            <pc:sldMk cId="2479774434" sldId="2147473921"/>
            <ac:picMk id="49" creationId="{8AED782D-4F7B-4B42-C21D-BFE6D142B45F}"/>
          </ac:picMkLst>
        </pc:picChg>
        <pc:picChg chg="mod">
          <ac:chgData name="Marco Gobbato" userId="028d0907-a03a-49d7-ada1-4be02ebf179c" providerId="ADAL" clId="{BC7AB95F-41BB-498A-A3ED-750B6A5A74EC}" dt="2025-04-16T09:26:00.075" v="4192" actId="1076"/>
          <ac:picMkLst>
            <pc:docMk/>
            <pc:sldMk cId="2479774434" sldId="2147473921"/>
            <ac:picMk id="81" creationId="{9B6A4299-1C1A-DD94-12B9-D32D4F10B382}"/>
          </ac:picMkLst>
        </pc:picChg>
        <pc:picChg chg="mod modCrop">
          <ac:chgData name="Marco Gobbato" userId="028d0907-a03a-49d7-ada1-4be02ebf179c" providerId="ADAL" clId="{BC7AB95F-41BB-498A-A3ED-750B6A5A74EC}" dt="2025-04-17T13:13:56.035" v="6000" actId="732"/>
          <ac:picMkLst>
            <pc:docMk/>
            <pc:sldMk cId="2479774434" sldId="2147473921"/>
            <ac:picMk id="82" creationId="{645264B1-27CA-5446-6D94-6F2089843061}"/>
          </ac:picMkLst>
        </pc:picChg>
      </pc:sldChg>
      <pc:sldChg chg="del">
        <pc:chgData name="Marco Gobbato" userId="028d0907-a03a-49d7-ada1-4be02ebf179c" providerId="ADAL" clId="{BC7AB95F-41BB-498A-A3ED-750B6A5A74EC}" dt="2025-04-15T09:46:18.923" v="3319" actId="47"/>
        <pc:sldMkLst>
          <pc:docMk/>
          <pc:sldMk cId="2635222919" sldId="2147473926"/>
        </pc:sldMkLst>
      </pc:sldChg>
      <pc:sldChg chg="addSp delSp modSp mod">
        <pc:chgData name="Marco Gobbato" userId="028d0907-a03a-49d7-ada1-4be02ebf179c" providerId="ADAL" clId="{BC7AB95F-41BB-498A-A3ED-750B6A5A74EC}" dt="2025-04-17T13:09:50.376" v="5966" actId="478"/>
        <pc:sldMkLst>
          <pc:docMk/>
          <pc:sldMk cId="539535976" sldId="2147473935"/>
        </pc:sldMkLst>
        <pc:spChg chg="mod">
          <ac:chgData name="Marco Gobbato" userId="028d0907-a03a-49d7-ada1-4be02ebf179c" providerId="ADAL" clId="{BC7AB95F-41BB-498A-A3ED-750B6A5A74EC}" dt="2025-04-07T09:23:54.881" v="71" actId="20577"/>
          <ac:spMkLst>
            <pc:docMk/>
            <pc:sldMk cId="539535976" sldId="2147473935"/>
            <ac:spMk id="31" creationId="{02608A42-973B-BABA-9A0B-FDAE82993883}"/>
          </ac:spMkLst>
        </pc:spChg>
        <pc:spChg chg="mod">
          <ac:chgData name="Marco Gobbato" userId="028d0907-a03a-49d7-ada1-4be02ebf179c" providerId="ADAL" clId="{BC7AB95F-41BB-498A-A3ED-750B6A5A74EC}" dt="2025-04-07T09:15:52.322" v="6"/>
          <ac:spMkLst>
            <pc:docMk/>
            <pc:sldMk cId="539535976" sldId="2147473935"/>
            <ac:spMk id="47" creationId="{7E9A0F53-6111-3A70-6A16-464D8AF3CD04}"/>
          </ac:spMkLst>
        </pc:spChg>
        <pc:spChg chg="mod">
          <ac:chgData name="Marco Gobbato" userId="028d0907-a03a-49d7-ada1-4be02ebf179c" providerId="ADAL" clId="{BC7AB95F-41BB-498A-A3ED-750B6A5A74EC}" dt="2025-04-17T13:09:25.133" v="5964" actId="20577"/>
          <ac:spMkLst>
            <pc:docMk/>
            <pc:sldMk cId="539535976" sldId="2147473935"/>
            <ac:spMk id="48" creationId="{07127C8A-FC6E-1C69-9E13-FC1C95D7984F}"/>
          </ac:spMkLst>
        </pc:spChg>
        <pc:spChg chg="mod">
          <ac:chgData name="Marco Gobbato" userId="028d0907-a03a-49d7-ada1-4be02ebf179c" providerId="ADAL" clId="{BC7AB95F-41BB-498A-A3ED-750B6A5A74EC}" dt="2025-04-07T09:20:51.982" v="14" actId="14100"/>
          <ac:spMkLst>
            <pc:docMk/>
            <pc:sldMk cId="539535976" sldId="2147473935"/>
            <ac:spMk id="77" creationId="{BD4D09BE-46D0-EE04-44C6-C45DFA0F7B99}"/>
          </ac:spMkLst>
        </pc:spChg>
        <pc:spChg chg="mod">
          <ac:chgData name="Marco Gobbato" userId="028d0907-a03a-49d7-ada1-4be02ebf179c" providerId="ADAL" clId="{BC7AB95F-41BB-498A-A3ED-750B6A5A74EC}" dt="2025-04-07T09:15:52.322" v="6"/>
          <ac:spMkLst>
            <pc:docMk/>
            <pc:sldMk cId="539535976" sldId="2147473935"/>
            <ac:spMk id="108" creationId="{97F4886A-677A-AB21-F427-C2CF2E4179AA}"/>
          </ac:spMkLst>
        </pc:spChg>
        <pc:spChg chg="mod">
          <ac:chgData name="Marco Gobbato" userId="028d0907-a03a-49d7-ada1-4be02ebf179c" providerId="ADAL" clId="{BC7AB95F-41BB-498A-A3ED-750B6A5A74EC}" dt="2025-04-07T09:15:52.322" v="6"/>
          <ac:spMkLst>
            <pc:docMk/>
            <pc:sldMk cId="539535976" sldId="2147473935"/>
            <ac:spMk id="110" creationId="{E50E4B65-9C8C-73CD-0ADB-A6EFA74BE3CD}"/>
          </ac:spMkLst>
        </pc:spChg>
        <pc:spChg chg="mod">
          <ac:chgData name="Marco Gobbato" userId="028d0907-a03a-49d7-ada1-4be02ebf179c" providerId="ADAL" clId="{BC7AB95F-41BB-498A-A3ED-750B6A5A74EC}" dt="2025-04-07T09:15:52.322" v="6"/>
          <ac:spMkLst>
            <pc:docMk/>
            <pc:sldMk cId="539535976" sldId="2147473935"/>
            <ac:spMk id="111" creationId="{A148CFAE-5643-1449-EBCC-2B08E5261743}"/>
          </ac:spMkLst>
        </pc:spChg>
        <pc:grpChg chg="mod">
          <ac:chgData name="Marco Gobbato" userId="028d0907-a03a-49d7-ada1-4be02ebf179c" providerId="ADAL" clId="{BC7AB95F-41BB-498A-A3ED-750B6A5A74EC}" dt="2025-04-07T09:15:52.322" v="6"/>
          <ac:grpSpMkLst>
            <pc:docMk/>
            <pc:sldMk cId="539535976" sldId="2147473935"/>
            <ac:grpSpMk id="53" creationId="{6AF649F0-BDCF-AF2E-2420-D904963BEA7B}"/>
          </ac:grpSpMkLst>
        </pc:grpChg>
        <pc:grpChg chg="mod">
          <ac:chgData name="Marco Gobbato" userId="028d0907-a03a-49d7-ada1-4be02ebf179c" providerId="ADAL" clId="{BC7AB95F-41BB-498A-A3ED-750B6A5A74EC}" dt="2025-04-07T09:15:52.322" v="6"/>
          <ac:grpSpMkLst>
            <pc:docMk/>
            <pc:sldMk cId="539535976" sldId="2147473935"/>
            <ac:grpSpMk id="107" creationId="{8F3116D2-5BD2-45AC-F1EB-E2D30E0B32D3}"/>
          </ac:grpSpMkLst>
        </pc:grpChg>
        <pc:grpChg chg="mod">
          <ac:chgData name="Marco Gobbato" userId="028d0907-a03a-49d7-ada1-4be02ebf179c" providerId="ADAL" clId="{BC7AB95F-41BB-498A-A3ED-750B6A5A74EC}" dt="2025-04-07T09:15:52.322" v="6"/>
          <ac:grpSpMkLst>
            <pc:docMk/>
            <pc:sldMk cId="539535976" sldId="2147473935"/>
            <ac:grpSpMk id="114" creationId="{EE3C1221-CDFA-C186-5C63-0FBC5921DD47}"/>
          </ac:grpSpMkLst>
        </pc:grpChg>
        <pc:picChg chg="mod">
          <ac:chgData name="Marco Gobbato" userId="028d0907-a03a-49d7-ada1-4be02ebf179c" providerId="ADAL" clId="{BC7AB95F-41BB-498A-A3ED-750B6A5A74EC}" dt="2025-04-07T09:15:52.322" v="6"/>
          <ac:picMkLst>
            <pc:docMk/>
            <pc:sldMk cId="539535976" sldId="2147473935"/>
            <ac:picMk id="109" creationId="{8BEFF63D-4A85-D141-DB3D-773FBC74AF23}"/>
          </ac:picMkLst>
        </pc:picChg>
        <pc:cxnChg chg="mod">
          <ac:chgData name="Marco Gobbato" userId="028d0907-a03a-49d7-ada1-4be02ebf179c" providerId="ADAL" clId="{BC7AB95F-41BB-498A-A3ED-750B6A5A74EC}" dt="2025-04-07T09:15:52.322" v="6"/>
          <ac:cxnSpMkLst>
            <pc:docMk/>
            <pc:sldMk cId="539535976" sldId="2147473935"/>
            <ac:cxnSpMk id="49" creationId="{F42AF791-FD3F-1199-CECE-D8B9E35E81E2}"/>
          </ac:cxnSpMkLst>
        </pc:cxnChg>
      </pc:sldChg>
      <pc:sldChg chg="addSp delSp modSp mod">
        <pc:chgData name="Marco Gobbato" userId="028d0907-a03a-49d7-ada1-4be02ebf179c" providerId="ADAL" clId="{BC7AB95F-41BB-498A-A3ED-750B6A5A74EC}" dt="2025-04-17T13:35:54.467" v="6197" actId="478"/>
        <pc:sldMkLst>
          <pc:docMk/>
          <pc:sldMk cId="324413266" sldId="2147473936"/>
        </pc:sldMkLst>
        <pc:spChg chg="mod">
          <ac:chgData name="Marco Gobbato" userId="028d0907-a03a-49d7-ada1-4be02ebf179c" providerId="ADAL" clId="{BC7AB95F-41BB-498A-A3ED-750B6A5A74EC}" dt="2025-04-15T07:38:31.396" v="3121" actId="408"/>
          <ac:spMkLst>
            <pc:docMk/>
            <pc:sldMk cId="324413266" sldId="2147473936"/>
            <ac:spMk id="21" creationId="{8EB4F5FB-3C65-6AFE-64FC-B31E8F45DDD0}"/>
          </ac:spMkLst>
        </pc:spChg>
        <pc:spChg chg="mod">
          <ac:chgData name="Marco Gobbato" userId="028d0907-a03a-49d7-ada1-4be02ebf179c" providerId="ADAL" clId="{BC7AB95F-41BB-498A-A3ED-750B6A5A74EC}" dt="2025-04-15T07:36:59.443" v="3103" actId="20577"/>
          <ac:spMkLst>
            <pc:docMk/>
            <pc:sldMk cId="324413266" sldId="2147473936"/>
            <ac:spMk id="30" creationId="{C866682E-CEEE-7D6C-B420-D0F70C9A6E5B}"/>
          </ac:spMkLst>
        </pc:spChg>
        <pc:spChg chg="mod">
          <ac:chgData name="Marco Gobbato" userId="028d0907-a03a-49d7-ada1-4be02ebf179c" providerId="ADAL" clId="{BC7AB95F-41BB-498A-A3ED-750B6A5A74EC}" dt="2025-04-15T14:57:19.779" v="3872" actId="404"/>
          <ac:spMkLst>
            <pc:docMk/>
            <pc:sldMk cId="324413266" sldId="2147473936"/>
            <ac:spMk id="31" creationId="{01C66943-C084-28E2-E148-254161CF18CA}"/>
          </ac:spMkLst>
        </pc:spChg>
        <pc:spChg chg="mod">
          <ac:chgData name="Marco Gobbato" userId="028d0907-a03a-49d7-ada1-4be02ebf179c" providerId="ADAL" clId="{BC7AB95F-41BB-498A-A3ED-750B6A5A74EC}" dt="2025-04-15T14:57:15.212" v="3871" actId="404"/>
          <ac:spMkLst>
            <pc:docMk/>
            <pc:sldMk cId="324413266" sldId="2147473936"/>
            <ac:spMk id="42" creationId="{CB188160-4A26-2B56-2468-D9521E43BE25}"/>
          </ac:spMkLst>
        </pc:spChg>
        <pc:spChg chg="mod">
          <ac:chgData name="Marco Gobbato" userId="028d0907-a03a-49d7-ada1-4be02ebf179c" providerId="ADAL" clId="{BC7AB95F-41BB-498A-A3ED-750B6A5A74EC}" dt="2025-04-15T14:57:21.907" v="3873" actId="404"/>
          <ac:spMkLst>
            <pc:docMk/>
            <pc:sldMk cId="324413266" sldId="2147473936"/>
            <ac:spMk id="48" creationId="{1011EABA-7119-0A55-0715-1597485669FB}"/>
          </ac:spMkLst>
        </pc:spChg>
        <pc:picChg chg="add mod">
          <ac:chgData name="Marco Gobbato" userId="028d0907-a03a-49d7-ada1-4be02ebf179c" providerId="ADAL" clId="{BC7AB95F-41BB-498A-A3ED-750B6A5A74EC}" dt="2025-04-15T07:38:49.299" v="3123" actId="12789"/>
          <ac:picMkLst>
            <pc:docMk/>
            <pc:sldMk cId="324413266" sldId="2147473936"/>
            <ac:picMk id="2" creationId="{F54171CE-A26D-EEBE-3DF7-CD707636E1E6}"/>
          </ac:picMkLst>
        </pc:picChg>
        <pc:picChg chg="add mod">
          <ac:chgData name="Marco Gobbato" userId="028d0907-a03a-49d7-ada1-4be02ebf179c" providerId="ADAL" clId="{BC7AB95F-41BB-498A-A3ED-750B6A5A74EC}" dt="2025-04-15T07:39:03.878" v="3125" actId="1076"/>
          <ac:picMkLst>
            <pc:docMk/>
            <pc:sldMk cId="324413266" sldId="2147473936"/>
            <ac:picMk id="3" creationId="{43183801-61E4-6C21-E428-8B80D916196D}"/>
          </ac:picMkLst>
        </pc:picChg>
        <pc:picChg chg="mod">
          <ac:chgData name="Marco Gobbato" userId="028d0907-a03a-49d7-ada1-4be02ebf179c" providerId="ADAL" clId="{BC7AB95F-41BB-498A-A3ED-750B6A5A74EC}" dt="2025-04-15T07:39:01.665" v="3124" actId="1076"/>
          <ac:picMkLst>
            <pc:docMk/>
            <pc:sldMk cId="324413266" sldId="2147473936"/>
            <ac:picMk id="22" creationId="{CB5562C7-7D5A-95FF-0DA1-659CCA53EBBC}"/>
          </ac:picMkLst>
        </pc:picChg>
      </pc:sldChg>
      <pc:sldChg chg="addSp delSp modSp mod">
        <pc:chgData name="Marco Gobbato" userId="028d0907-a03a-49d7-ada1-4be02ebf179c" providerId="ADAL" clId="{BC7AB95F-41BB-498A-A3ED-750B6A5A74EC}" dt="2025-04-17T13:09:45.335" v="5965" actId="478"/>
        <pc:sldMkLst>
          <pc:docMk/>
          <pc:sldMk cId="199878409" sldId="2147473939"/>
        </pc:sldMkLst>
        <pc:spChg chg="mod">
          <ac:chgData name="Marco Gobbato" userId="028d0907-a03a-49d7-ada1-4be02ebf179c" providerId="ADAL" clId="{BC7AB95F-41BB-498A-A3ED-750B6A5A74EC}" dt="2025-04-07T09:32:00.944" v="104" actId="313"/>
          <ac:spMkLst>
            <pc:docMk/>
            <pc:sldMk cId="199878409" sldId="2147473939"/>
            <ac:spMk id="33" creationId="{196531AC-CA26-2308-273F-72BE953C4E55}"/>
          </ac:spMkLst>
        </pc:spChg>
        <pc:spChg chg="mod">
          <ac:chgData name="Marco Gobbato" userId="028d0907-a03a-49d7-ada1-4be02ebf179c" providerId="ADAL" clId="{BC7AB95F-41BB-498A-A3ED-750B6A5A74EC}" dt="2025-04-07T09:32:50.694" v="113" actId="20577"/>
          <ac:spMkLst>
            <pc:docMk/>
            <pc:sldMk cId="199878409" sldId="2147473939"/>
            <ac:spMk id="48" creationId="{44A49158-3C60-FDCF-725C-098C4FADAE29}"/>
          </ac:spMkLst>
        </pc:spChg>
      </pc:sldChg>
      <pc:sldChg chg="del">
        <pc:chgData name="Marco Gobbato" userId="028d0907-a03a-49d7-ada1-4be02ebf179c" providerId="ADAL" clId="{BC7AB95F-41BB-498A-A3ED-750B6A5A74EC}" dt="2025-04-15T09:46:18.923" v="3319" actId="47"/>
        <pc:sldMkLst>
          <pc:docMk/>
          <pc:sldMk cId="3950484344" sldId="2147473940"/>
        </pc:sldMkLst>
      </pc:sldChg>
      <pc:sldChg chg="del">
        <pc:chgData name="Marco Gobbato" userId="028d0907-a03a-49d7-ada1-4be02ebf179c" providerId="ADAL" clId="{BC7AB95F-41BB-498A-A3ED-750B6A5A74EC}" dt="2025-04-15T09:46:18.923" v="3319" actId="47"/>
        <pc:sldMkLst>
          <pc:docMk/>
          <pc:sldMk cId="256649293" sldId="2147473941"/>
        </pc:sldMkLst>
      </pc:sldChg>
      <pc:sldChg chg="del">
        <pc:chgData name="Marco Gobbato" userId="028d0907-a03a-49d7-ada1-4be02ebf179c" providerId="ADAL" clId="{BC7AB95F-41BB-498A-A3ED-750B6A5A74EC}" dt="2025-04-15T09:46:18.923" v="3319" actId="47"/>
        <pc:sldMkLst>
          <pc:docMk/>
          <pc:sldMk cId="739833366" sldId="2147473943"/>
        </pc:sldMkLst>
      </pc:sldChg>
      <pc:sldChg chg="del">
        <pc:chgData name="Marco Gobbato" userId="028d0907-a03a-49d7-ada1-4be02ebf179c" providerId="ADAL" clId="{BC7AB95F-41BB-498A-A3ED-750B6A5A74EC}" dt="2025-04-15T09:46:18.923" v="3319" actId="47"/>
        <pc:sldMkLst>
          <pc:docMk/>
          <pc:sldMk cId="3192492892" sldId="2147473944"/>
        </pc:sldMkLst>
      </pc:sldChg>
      <pc:sldChg chg="del">
        <pc:chgData name="Marco Gobbato" userId="028d0907-a03a-49d7-ada1-4be02ebf179c" providerId="ADAL" clId="{BC7AB95F-41BB-498A-A3ED-750B6A5A74EC}" dt="2025-04-15T09:46:18.923" v="3319" actId="47"/>
        <pc:sldMkLst>
          <pc:docMk/>
          <pc:sldMk cId="414481036" sldId="2147473945"/>
        </pc:sldMkLst>
      </pc:sldChg>
      <pc:sldChg chg="addSp delSp modSp mod">
        <pc:chgData name="Marco Gobbato" userId="028d0907-a03a-49d7-ada1-4be02ebf179c" providerId="ADAL" clId="{BC7AB95F-41BB-498A-A3ED-750B6A5A74EC}" dt="2025-04-17T13:38:30.638" v="6311" actId="20577"/>
        <pc:sldMkLst>
          <pc:docMk/>
          <pc:sldMk cId="1270035685" sldId="2147473953"/>
        </pc:sldMkLst>
      </pc:sldChg>
      <pc:sldChg chg="addSp delSp modSp mod">
        <pc:chgData name="Marco Gobbato" userId="028d0907-a03a-49d7-ada1-4be02ebf179c" providerId="ADAL" clId="{BC7AB95F-41BB-498A-A3ED-750B6A5A74EC}" dt="2025-04-17T13:11:55.081" v="5993" actId="478"/>
        <pc:sldMkLst>
          <pc:docMk/>
          <pc:sldMk cId="3779941486" sldId="2147473956"/>
        </pc:sldMkLst>
        <pc:spChg chg="mod">
          <ac:chgData name="Marco Gobbato" userId="028d0907-a03a-49d7-ada1-4be02ebf179c" providerId="ADAL" clId="{BC7AB95F-41BB-498A-A3ED-750B6A5A74EC}" dt="2025-04-16T08:08:14.983" v="3948" actId="20577"/>
          <ac:spMkLst>
            <pc:docMk/>
            <pc:sldMk cId="3779941486" sldId="2147473956"/>
            <ac:spMk id="5" creationId="{61D02009-AD99-B8E2-EEFB-420B3FE8FF67}"/>
          </ac:spMkLst>
        </pc:spChg>
        <pc:spChg chg="mod">
          <ac:chgData name="Marco Gobbato" userId="028d0907-a03a-49d7-ada1-4be02ebf179c" providerId="ADAL" clId="{BC7AB95F-41BB-498A-A3ED-750B6A5A74EC}" dt="2025-04-07T10:16:38.656" v="205" actId="14100"/>
          <ac:spMkLst>
            <pc:docMk/>
            <pc:sldMk cId="3779941486" sldId="2147473956"/>
            <ac:spMk id="8" creationId="{AD928C19-C291-C05A-DA27-8F8B1007F7E3}"/>
          </ac:spMkLst>
        </pc:spChg>
        <pc:spChg chg="mod">
          <ac:chgData name="Marco Gobbato" userId="028d0907-a03a-49d7-ada1-4be02ebf179c" providerId="ADAL" clId="{BC7AB95F-41BB-498A-A3ED-750B6A5A74EC}" dt="2025-04-16T08:20:26.388" v="3974"/>
          <ac:spMkLst>
            <pc:docMk/>
            <pc:sldMk cId="3779941486" sldId="2147473956"/>
            <ac:spMk id="9" creationId="{0CF176FA-BFF5-3597-D4C2-AAB583E634DD}"/>
          </ac:spMkLst>
        </pc:spChg>
        <pc:spChg chg="mod">
          <ac:chgData name="Marco Gobbato" userId="028d0907-a03a-49d7-ada1-4be02ebf179c" providerId="ADAL" clId="{BC7AB95F-41BB-498A-A3ED-750B6A5A74EC}" dt="2025-04-16T08:08:08.915" v="3937" actId="20577"/>
          <ac:spMkLst>
            <pc:docMk/>
            <pc:sldMk cId="3779941486" sldId="2147473956"/>
            <ac:spMk id="10" creationId="{0D255455-D8F0-CD61-064F-5CED532516C6}"/>
          </ac:spMkLst>
        </pc:spChg>
        <pc:spChg chg="mod">
          <ac:chgData name="Marco Gobbato" userId="028d0907-a03a-49d7-ada1-4be02ebf179c" providerId="ADAL" clId="{BC7AB95F-41BB-498A-A3ED-750B6A5A74EC}" dt="2025-04-16T08:20:05.964" v="3950" actId="20577"/>
          <ac:spMkLst>
            <pc:docMk/>
            <pc:sldMk cId="3779941486" sldId="2147473956"/>
            <ac:spMk id="12" creationId="{23E74143-B08E-3217-174A-DCDF2201F83F}"/>
          </ac:spMkLst>
        </pc:spChg>
        <pc:spChg chg="mod">
          <ac:chgData name="Marco Gobbato" userId="028d0907-a03a-49d7-ada1-4be02ebf179c" providerId="ADAL" clId="{BC7AB95F-41BB-498A-A3ED-750B6A5A74EC}" dt="2025-04-16T07:37:40.780" v="3918" actId="20577"/>
          <ac:spMkLst>
            <pc:docMk/>
            <pc:sldMk cId="3779941486" sldId="2147473956"/>
            <ac:spMk id="14" creationId="{3342998E-F6F2-7792-0ED6-67C85957DF0D}"/>
          </ac:spMkLst>
        </pc:spChg>
        <pc:spChg chg="mod">
          <ac:chgData name="Marco Gobbato" userId="028d0907-a03a-49d7-ada1-4be02ebf179c" providerId="ADAL" clId="{BC7AB95F-41BB-498A-A3ED-750B6A5A74EC}" dt="2025-04-16T08:20:09.240" v="3952" actId="20577"/>
          <ac:spMkLst>
            <pc:docMk/>
            <pc:sldMk cId="3779941486" sldId="2147473956"/>
            <ac:spMk id="20" creationId="{62591D74-6396-FA20-D9AB-D6B0C313A3C4}"/>
          </ac:spMkLst>
        </pc:spChg>
        <pc:spChg chg="mod">
          <ac:chgData name="Marco Gobbato" userId="028d0907-a03a-49d7-ada1-4be02ebf179c" providerId="ADAL" clId="{BC7AB95F-41BB-498A-A3ED-750B6A5A74EC}" dt="2025-04-16T08:20:17.295" v="3973" actId="20577"/>
          <ac:spMkLst>
            <pc:docMk/>
            <pc:sldMk cId="3779941486" sldId="2147473956"/>
            <ac:spMk id="21" creationId="{D5505C4F-1E15-C918-DB3C-73AD23F58B1D}"/>
          </ac:spMkLst>
        </pc:spChg>
      </pc:sldChg>
      <pc:sldChg chg="addSp delSp modSp mod">
        <pc:chgData name="Marco Gobbato" userId="028d0907-a03a-49d7-ada1-4be02ebf179c" providerId="ADAL" clId="{BC7AB95F-41BB-498A-A3ED-750B6A5A74EC}" dt="2025-04-17T13:38:35.544" v="6313" actId="1076"/>
        <pc:sldMkLst>
          <pc:docMk/>
          <pc:sldMk cId="82326760" sldId="2147473959"/>
        </pc:sldMkLst>
        <pc:spChg chg="mod">
          <ac:chgData name="Marco Gobbato" userId="028d0907-a03a-49d7-ada1-4be02ebf179c" providerId="ADAL" clId="{BC7AB95F-41BB-498A-A3ED-750B6A5A74EC}" dt="2025-04-15T09:19:31.317" v="3209" actId="478"/>
          <ac:spMkLst>
            <pc:docMk/>
            <pc:sldMk cId="82326760" sldId="2147473959"/>
            <ac:spMk id="10" creationId="{546F2284-8F5B-7A08-76E8-6F014E3FA37C}"/>
          </ac:spMkLst>
        </pc:spChg>
        <pc:spChg chg="mod">
          <ac:chgData name="Marco Gobbato" userId="028d0907-a03a-49d7-ada1-4be02ebf179c" providerId="ADAL" clId="{BC7AB95F-41BB-498A-A3ED-750B6A5A74EC}" dt="2025-04-15T09:40:19.167" v="3318" actId="20577"/>
          <ac:spMkLst>
            <pc:docMk/>
            <pc:sldMk cId="82326760" sldId="2147473959"/>
            <ac:spMk id="28" creationId="{F1C08C1E-1230-6749-E921-C95BE9B48238}"/>
          </ac:spMkLst>
        </pc:spChg>
        <pc:spChg chg="mod">
          <ac:chgData name="Marco Gobbato" userId="028d0907-a03a-49d7-ada1-4be02ebf179c" providerId="ADAL" clId="{BC7AB95F-41BB-498A-A3ED-750B6A5A74EC}" dt="2025-04-15T09:40:01.953" v="3299" actId="20577"/>
          <ac:spMkLst>
            <pc:docMk/>
            <pc:sldMk cId="82326760" sldId="2147473959"/>
            <ac:spMk id="29" creationId="{5D3D0144-90BB-D770-D34F-5DB460847CE5}"/>
          </ac:spMkLst>
        </pc:spChg>
        <pc:spChg chg="mod">
          <ac:chgData name="Marco Gobbato" userId="028d0907-a03a-49d7-ada1-4be02ebf179c" providerId="ADAL" clId="{BC7AB95F-41BB-498A-A3ED-750B6A5A74EC}" dt="2025-04-15T09:40:07.647" v="3307" actId="20577"/>
          <ac:spMkLst>
            <pc:docMk/>
            <pc:sldMk cId="82326760" sldId="2147473959"/>
            <ac:spMk id="30" creationId="{7C1D54DC-D772-8EA6-D850-F3C201222375}"/>
          </ac:spMkLst>
        </pc:spChg>
        <pc:spChg chg="mod">
          <ac:chgData name="Marco Gobbato" userId="028d0907-a03a-49d7-ada1-4be02ebf179c" providerId="ADAL" clId="{BC7AB95F-41BB-498A-A3ED-750B6A5A74EC}" dt="2025-04-15T09:39:58.270" v="3291" actId="20577"/>
          <ac:spMkLst>
            <pc:docMk/>
            <pc:sldMk cId="82326760" sldId="2147473959"/>
            <ac:spMk id="31" creationId="{6D72506C-8C6D-372A-D500-BE03B75F8DBB}"/>
          </ac:spMkLst>
        </pc:spChg>
        <pc:spChg chg="mod">
          <ac:chgData name="Marco Gobbato" userId="028d0907-a03a-49d7-ada1-4be02ebf179c" providerId="ADAL" clId="{BC7AB95F-41BB-498A-A3ED-750B6A5A74EC}" dt="2025-04-15T09:27:14.014" v="3231" actId="20577"/>
          <ac:spMkLst>
            <pc:docMk/>
            <pc:sldMk cId="82326760" sldId="2147473959"/>
            <ac:spMk id="36" creationId="{8BE43F6E-1385-D36F-D560-42AB94C87132}"/>
          </ac:spMkLst>
        </pc:spChg>
        <pc:spChg chg="mod">
          <ac:chgData name="Marco Gobbato" userId="028d0907-a03a-49d7-ada1-4be02ebf179c" providerId="ADAL" clId="{BC7AB95F-41BB-498A-A3ED-750B6A5A74EC}" dt="2025-04-15T09:39:19.063" v="3264" actId="207"/>
          <ac:spMkLst>
            <pc:docMk/>
            <pc:sldMk cId="82326760" sldId="2147473959"/>
            <ac:spMk id="48" creationId="{D568463B-5ADE-E072-8AC1-042D2B947222}"/>
          </ac:spMkLst>
        </pc:spChg>
        <pc:spChg chg="mod">
          <ac:chgData name="Marco Gobbato" userId="028d0907-a03a-49d7-ada1-4be02ebf179c" providerId="ADAL" clId="{BC7AB95F-41BB-498A-A3ED-750B6A5A74EC}" dt="2025-04-15T09:38:21.632" v="3241" actId="20577"/>
          <ac:spMkLst>
            <pc:docMk/>
            <pc:sldMk cId="82326760" sldId="2147473959"/>
            <ac:spMk id="49" creationId="{48F053AF-AC31-38B3-98F1-98B31121D55A}"/>
          </ac:spMkLst>
        </pc:spChg>
        <pc:picChg chg="add mod">
          <ac:chgData name="Marco Gobbato" userId="028d0907-a03a-49d7-ada1-4be02ebf179c" providerId="ADAL" clId="{BC7AB95F-41BB-498A-A3ED-750B6A5A74EC}" dt="2025-04-15T09:19:41.022" v="3215" actId="14100"/>
          <ac:picMkLst>
            <pc:docMk/>
            <pc:sldMk cId="82326760" sldId="2147473959"/>
            <ac:picMk id="6" creationId="{28A03DFA-6C9F-2349-1BA5-43B42F264229}"/>
          </ac:picMkLst>
        </pc:picChg>
        <pc:picChg chg="mod">
          <ac:chgData name="Marco Gobbato" userId="028d0907-a03a-49d7-ada1-4be02ebf179c" providerId="ADAL" clId="{BC7AB95F-41BB-498A-A3ED-750B6A5A74EC}" dt="2025-04-15T09:39:22.363" v="3265" actId="207"/>
          <ac:picMkLst>
            <pc:docMk/>
            <pc:sldMk cId="82326760" sldId="2147473959"/>
            <ac:picMk id="45" creationId="{0A3809EB-7E65-56C8-DA58-106F8D46C902}"/>
          </ac:picMkLst>
        </pc:picChg>
      </pc:sldChg>
      <pc:sldChg chg="del">
        <pc:chgData name="Marco Gobbato" userId="028d0907-a03a-49d7-ada1-4be02ebf179c" providerId="ADAL" clId="{BC7AB95F-41BB-498A-A3ED-750B6A5A74EC}" dt="2025-04-15T09:46:18.923" v="3319" actId="47"/>
        <pc:sldMkLst>
          <pc:docMk/>
          <pc:sldMk cId="4200924145" sldId="2147473961"/>
        </pc:sldMkLst>
      </pc:sldChg>
      <pc:sldChg chg="del">
        <pc:chgData name="Marco Gobbato" userId="028d0907-a03a-49d7-ada1-4be02ebf179c" providerId="ADAL" clId="{BC7AB95F-41BB-498A-A3ED-750B6A5A74EC}" dt="2025-04-15T09:46:18.923" v="3319" actId="47"/>
        <pc:sldMkLst>
          <pc:docMk/>
          <pc:sldMk cId="516122578" sldId="2147473965"/>
        </pc:sldMkLst>
      </pc:sldChg>
      <pc:sldChg chg="del">
        <pc:chgData name="Marco Gobbato" userId="028d0907-a03a-49d7-ada1-4be02ebf179c" providerId="ADAL" clId="{BC7AB95F-41BB-498A-A3ED-750B6A5A74EC}" dt="2025-04-15T09:46:18.923" v="3319" actId="47"/>
        <pc:sldMkLst>
          <pc:docMk/>
          <pc:sldMk cId="528768335" sldId="2147473968"/>
        </pc:sldMkLst>
      </pc:sldChg>
      <pc:sldChg chg="addSp delSp modSp mod">
        <pc:chgData name="Marco Gobbato" userId="028d0907-a03a-49d7-ada1-4be02ebf179c" providerId="ADAL" clId="{BC7AB95F-41BB-498A-A3ED-750B6A5A74EC}" dt="2025-04-17T13:12:00.519" v="5994" actId="478"/>
        <pc:sldMkLst>
          <pc:docMk/>
          <pc:sldMk cId="126534176" sldId="2147473971"/>
        </pc:sldMkLst>
        <pc:spChg chg="mod">
          <ac:chgData name="Marco Gobbato" userId="028d0907-a03a-49d7-ada1-4be02ebf179c" providerId="ADAL" clId="{BC7AB95F-41BB-498A-A3ED-750B6A5A74EC}" dt="2025-04-07T13:00:34.897" v="402" actId="20577"/>
          <ac:spMkLst>
            <pc:docMk/>
            <pc:sldMk cId="126534176" sldId="2147473971"/>
            <ac:spMk id="5" creationId="{F54E312A-C1C6-565B-A2BC-CC97F47C4952}"/>
          </ac:spMkLst>
        </pc:spChg>
        <pc:spChg chg="mod">
          <ac:chgData name="Marco Gobbato" userId="028d0907-a03a-49d7-ada1-4be02ebf179c" providerId="ADAL" clId="{BC7AB95F-41BB-498A-A3ED-750B6A5A74EC}" dt="2025-04-07T12:25:03.525" v="356" actId="207"/>
          <ac:spMkLst>
            <pc:docMk/>
            <pc:sldMk cId="126534176" sldId="2147473971"/>
            <ac:spMk id="6" creationId="{30602ABB-4CDC-3998-3A9E-F9BAB588B3E2}"/>
          </ac:spMkLst>
        </pc:spChg>
        <pc:spChg chg="mod">
          <ac:chgData name="Marco Gobbato" userId="028d0907-a03a-49d7-ada1-4be02ebf179c" providerId="ADAL" clId="{BC7AB95F-41BB-498A-A3ED-750B6A5A74EC}" dt="2025-04-16T08:31:57.828" v="4010" actId="20577"/>
          <ac:spMkLst>
            <pc:docMk/>
            <pc:sldMk cId="126534176" sldId="2147473971"/>
            <ac:spMk id="7" creationId="{B0159587-7CDE-0551-480C-F7CEB0828064}"/>
          </ac:spMkLst>
        </pc:spChg>
        <pc:spChg chg="mod">
          <ac:chgData name="Marco Gobbato" userId="028d0907-a03a-49d7-ada1-4be02ebf179c" providerId="ADAL" clId="{BC7AB95F-41BB-498A-A3ED-750B6A5A74EC}" dt="2025-04-16T08:32:27.226" v="4039" actId="1076"/>
          <ac:spMkLst>
            <pc:docMk/>
            <pc:sldMk cId="126534176" sldId="2147473971"/>
            <ac:spMk id="8" creationId="{40EBE0BA-E33A-9C3E-CA50-0DBA9A18F60A}"/>
          </ac:spMkLst>
        </pc:spChg>
        <pc:spChg chg="mod">
          <ac:chgData name="Marco Gobbato" userId="028d0907-a03a-49d7-ada1-4be02ebf179c" providerId="ADAL" clId="{BC7AB95F-41BB-498A-A3ED-750B6A5A74EC}" dt="2025-04-07T12:23:30.556" v="345" actId="1076"/>
          <ac:spMkLst>
            <pc:docMk/>
            <pc:sldMk cId="126534176" sldId="2147473971"/>
            <ac:spMk id="9" creationId="{D11E4AA6-D764-0767-DBC9-9908729D80B7}"/>
          </ac:spMkLst>
        </pc:spChg>
        <pc:spChg chg="mod">
          <ac:chgData name="Marco Gobbato" userId="028d0907-a03a-49d7-ada1-4be02ebf179c" providerId="ADAL" clId="{BC7AB95F-41BB-498A-A3ED-750B6A5A74EC}" dt="2025-04-16T08:33:10.838" v="4087" actId="20577"/>
          <ac:spMkLst>
            <pc:docMk/>
            <pc:sldMk cId="126534176" sldId="2147473971"/>
            <ac:spMk id="10" creationId="{18C42BCB-5B9B-7157-53E2-97D1F0860EA6}"/>
          </ac:spMkLst>
        </pc:spChg>
        <pc:spChg chg="mod">
          <ac:chgData name="Marco Gobbato" userId="028d0907-a03a-49d7-ada1-4be02ebf179c" providerId="ADAL" clId="{BC7AB95F-41BB-498A-A3ED-750B6A5A74EC}" dt="2025-04-16T08:33:42.754" v="4143" actId="20577"/>
          <ac:spMkLst>
            <pc:docMk/>
            <pc:sldMk cId="126534176" sldId="2147473971"/>
            <ac:spMk id="11" creationId="{540F4B75-3B57-C20A-16F8-C6C108DBD2C2}"/>
          </ac:spMkLst>
        </pc:spChg>
        <pc:spChg chg="mod">
          <ac:chgData name="Marco Gobbato" userId="028d0907-a03a-49d7-ada1-4be02ebf179c" providerId="ADAL" clId="{BC7AB95F-41BB-498A-A3ED-750B6A5A74EC}" dt="2025-04-16T08:33:23.646" v="4108" actId="20577"/>
          <ac:spMkLst>
            <pc:docMk/>
            <pc:sldMk cId="126534176" sldId="2147473971"/>
            <ac:spMk id="12" creationId="{57616F8F-17CF-6E23-F710-3774B71E484A}"/>
          </ac:spMkLst>
        </pc:spChg>
        <pc:spChg chg="mod">
          <ac:chgData name="Marco Gobbato" userId="028d0907-a03a-49d7-ada1-4be02ebf179c" providerId="ADAL" clId="{BC7AB95F-41BB-498A-A3ED-750B6A5A74EC}" dt="2025-04-16T08:33:53.881" v="4153" actId="20577"/>
          <ac:spMkLst>
            <pc:docMk/>
            <pc:sldMk cId="126534176" sldId="2147473971"/>
            <ac:spMk id="13" creationId="{0A0BA9B0-2202-F2DC-6D58-43130CE27A8C}"/>
          </ac:spMkLst>
        </pc:spChg>
        <pc:spChg chg="mod">
          <ac:chgData name="Marco Gobbato" userId="028d0907-a03a-49d7-ada1-4be02ebf179c" providerId="ADAL" clId="{BC7AB95F-41BB-498A-A3ED-750B6A5A74EC}" dt="2025-04-07T12:24:12.342" v="353" actId="1076"/>
          <ac:spMkLst>
            <pc:docMk/>
            <pc:sldMk cId="126534176" sldId="2147473971"/>
            <ac:spMk id="14" creationId="{D547F2EC-162C-1597-1D70-91663D794D52}"/>
          </ac:spMkLst>
        </pc:spChg>
        <pc:spChg chg="mod">
          <ac:chgData name="Marco Gobbato" userId="028d0907-a03a-49d7-ada1-4be02ebf179c" providerId="ADAL" clId="{BC7AB95F-41BB-498A-A3ED-750B6A5A74EC}" dt="2025-04-16T08:32:49.584" v="4070" actId="1076"/>
          <ac:spMkLst>
            <pc:docMk/>
            <pc:sldMk cId="126534176" sldId="2147473971"/>
            <ac:spMk id="16" creationId="{6DA792E9-6FEC-CDF4-4ABC-BA088AAB2FED}"/>
          </ac:spMkLst>
        </pc:spChg>
        <pc:spChg chg="mod">
          <ac:chgData name="Marco Gobbato" userId="028d0907-a03a-49d7-ada1-4be02ebf179c" providerId="ADAL" clId="{BC7AB95F-41BB-498A-A3ED-750B6A5A74EC}" dt="2025-04-07T12:25:31.032" v="358" actId="207"/>
          <ac:spMkLst>
            <pc:docMk/>
            <pc:sldMk cId="126534176" sldId="2147473971"/>
            <ac:spMk id="18" creationId="{6B9D4FE2-AB00-DFAB-A74E-5C45135FE41A}"/>
          </ac:spMkLst>
        </pc:spChg>
        <pc:spChg chg="mod">
          <ac:chgData name="Marco Gobbato" userId="028d0907-a03a-49d7-ada1-4be02ebf179c" providerId="ADAL" clId="{BC7AB95F-41BB-498A-A3ED-750B6A5A74EC}" dt="2025-04-07T12:25:39.038" v="359" actId="207"/>
          <ac:spMkLst>
            <pc:docMk/>
            <pc:sldMk cId="126534176" sldId="2147473971"/>
            <ac:spMk id="19" creationId="{6326BA63-1D89-D1E7-D82B-C70EDD15D3E5}"/>
          </ac:spMkLst>
        </pc:spChg>
        <pc:spChg chg="mod">
          <ac:chgData name="Marco Gobbato" userId="028d0907-a03a-49d7-ada1-4be02ebf179c" providerId="ADAL" clId="{BC7AB95F-41BB-498A-A3ED-750B6A5A74EC}" dt="2025-04-07T12:54:18.642" v="371" actId="20577"/>
          <ac:spMkLst>
            <pc:docMk/>
            <pc:sldMk cId="126534176" sldId="2147473971"/>
            <ac:spMk id="20" creationId="{451E2090-4307-CCD3-FE69-AA6A2E2213D4}"/>
          </ac:spMkLst>
        </pc:spChg>
        <pc:spChg chg="mod">
          <ac:chgData name="Marco Gobbato" userId="028d0907-a03a-49d7-ada1-4be02ebf179c" providerId="ADAL" clId="{BC7AB95F-41BB-498A-A3ED-750B6A5A74EC}" dt="2025-04-07T12:54:39.884" v="396" actId="14100"/>
          <ac:spMkLst>
            <pc:docMk/>
            <pc:sldMk cId="126534176" sldId="2147473971"/>
            <ac:spMk id="21" creationId="{0756C8EE-87A9-40E2-8A43-EF05CB76E49B}"/>
          </ac:spMkLst>
        </pc:spChg>
        <pc:spChg chg="mod">
          <ac:chgData name="Marco Gobbato" userId="028d0907-a03a-49d7-ada1-4be02ebf179c" providerId="ADAL" clId="{BC7AB95F-41BB-498A-A3ED-750B6A5A74EC}" dt="2025-04-07T12:54:43.405" v="397" actId="20577"/>
          <ac:spMkLst>
            <pc:docMk/>
            <pc:sldMk cId="126534176" sldId="2147473971"/>
            <ac:spMk id="22" creationId="{00D9EBFB-16F2-4D34-2574-BD27900E8F7D}"/>
          </ac:spMkLst>
        </pc:spChg>
        <pc:graphicFrameChg chg="add mod ord">
          <ac:chgData name="Marco Gobbato" userId="028d0907-a03a-49d7-ada1-4be02ebf179c" providerId="ADAL" clId="{BC7AB95F-41BB-498A-A3ED-750B6A5A74EC}" dt="2025-04-07T12:25:25.068" v="357" actId="207"/>
          <ac:graphicFrameMkLst>
            <pc:docMk/>
            <pc:sldMk cId="126534176" sldId="2147473971"/>
            <ac:graphicFrameMk id="2" creationId="{88C9DF20-B585-E63A-1C2D-C69AAE97BCDF}"/>
          </ac:graphicFrameMkLst>
        </pc:graphicFrameChg>
      </pc:sldChg>
      <pc:sldChg chg="modSp del mod">
        <pc:chgData name="Marco Gobbato" userId="028d0907-a03a-49d7-ada1-4be02ebf179c" providerId="ADAL" clId="{BC7AB95F-41BB-498A-A3ED-750B6A5A74EC}" dt="2025-04-16T12:47:00.556" v="4555" actId="47"/>
        <pc:sldMkLst>
          <pc:docMk/>
          <pc:sldMk cId="2026957889" sldId="2147473972"/>
        </pc:sldMkLst>
      </pc:sldChg>
      <pc:sldChg chg="del">
        <pc:chgData name="Marco Gobbato" userId="028d0907-a03a-49d7-ada1-4be02ebf179c" providerId="ADAL" clId="{BC7AB95F-41BB-498A-A3ED-750B6A5A74EC}" dt="2025-04-15T09:46:18.923" v="3319" actId="47"/>
        <pc:sldMkLst>
          <pc:docMk/>
          <pc:sldMk cId="422326328" sldId="2147473974"/>
        </pc:sldMkLst>
      </pc:sldChg>
      <pc:sldChg chg="addSp delSp modSp mod">
        <pc:chgData name="Marco Gobbato" userId="028d0907-a03a-49d7-ada1-4be02ebf179c" providerId="ADAL" clId="{BC7AB95F-41BB-498A-A3ED-750B6A5A74EC}" dt="2025-04-16T13:30:46.193" v="4680" actId="14100"/>
        <pc:sldMkLst>
          <pc:docMk/>
          <pc:sldMk cId="2024595716" sldId="2147473975"/>
        </pc:sldMkLst>
        <pc:spChg chg="mod">
          <ac:chgData name="Marco Gobbato" userId="028d0907-a03a-49d7-ada1-4be02ebf179c" providerId="ADAL" clId="{BC7AB95F-41BB-498A-A3ED-750B6A5A74EC}" dt="2025-04-16T13:29:50.793" v="4637" actId="34136"/>
          <ac:spMkLst>
            <pc:docMk/>
            <pc:sldMk cId="2024595716" sldId="2147473975"/>
            <ac:spMk id="4" creationId="{2D30B25B-3AD2-9874-992C-30ED9B5999F5}"/>
          </ac:spMkLst>
        </pc:spChg>
        <pc:spChg chg="mod">
          <ac:chgData name="Marco Gobbato" userId="028d0907-a03a-49d7-ada1-4be02ebf179c" providerId="ADAL" clId="{BC7AB95F-41BB-498A-A3ED-750B6A5A74EC}" dt="2025-04-16T13:30:46.193" v="4680" actId="14100"/>
          <ac:spMkLst>
            <pc:docMk/>
            <pc:sldMk cId="2024595716" sldId="2147473975"/>
            <ac:spMk id="13" creationId="{10893C9C-DF89-44E5-0CAF-56422526B2B8}"/>
          </ac:spMkLst>
        </pc:spChg>
        <pc:spChg chg="mod">
          <ac:chgData name="Marco Gobbato" userId="028d0907-a03a-49d7-ada1-4be02ebf179c" providerId="ADAL" clId="{BC7AB95F-41BB-498A-A3ED-750B6A5A74EC}" dt="2025-04-16T13:29:50.793" v="4637" actId="34136"/>
          <ac:spMkLst>
            <pc:docMk/>
            <pc:sldMk cId="2024595716" sldId="2147473975"/>
            <ac:spMk id="32" creationId="{F224D67D-90D6-C38B-EEFC-4943F7255EAA}"/>
          </ac:spMkLst>
        </pc:spChg>
        <pc:grpChg chg="mod">
          <ac:chgData name="Marco Gobbato" userId="028d0907-a03a-49d7-ada1-4be02ebf179c" providerId="ADAL" clId="{BC7AB95F-41BB-498A-A3ED-750B6A5A74EC}" dt="2025-04-16T13:29:50.793" v="4637" actId="34136"/>
          <ac:grpSpMkLst>
            <pc:docMk/>
            <pc:sldMk cId="2024595716" sldId="2147473975"/>
            <ac:grpSpMk id="24" creationId="{9AD2E6EC-5B5B-8B34-C5BA-6CA8ECD54B47}"/>
          </ac:grpSpMkLst>
        </pc:grpChg>
        <pc:graphicFrameChg chg="add mod">
          <ac:chgData name="Marco Gobbato" userId="028d0907-a03a-49d7-ada1-4be02ebf179c" providerId="ADAL" clId="{BC7AB95F-41BB-498A-A3ED-750B6A5A74EC}" dt="2025-04-16T13:29:50.793" v="4637" actId="34136"/>
          <ac:graphicFrameMkLst>
            <pc:docMk/>
            <pc:sldMk cId="2024595716" sldId="2147473975"/>
            <ac:graphicFrameMk id="2" creationId="{4DC48FE8-C417-32E3-9E12-D89CA94E703D}"/>
          </ac:graphicFrameMkLst>
        </pc:graphicFrameChg>
      </pc:sldChg>
      <pc:sldChg chg="del">
        <pc:chgData name="Marco Gobbato" userId="028d0907-a03a-49d7-ada1-4be02ebf179c" providerId="ADAL" clId="{BC7AB95F-41BB-498A-A3ED-750B6A5A74EC}" dt="2025-04-15T09:46:18.923" v="3319" actId="47"/>
        <pc:sldMkLst>
          <pc:docMk/>
          <pc:sldMk cId="724549714" sldId="2147473981"/>
        </pc:sldMkLst>
      </pc:sldChg>
      <pc:sldChg chg="addSp delSp modSp mod">
        <pc:chgData name="Marco Gobbato" userId="028d0907-a03a-49d7-ada1-4be02ebf179c" providerId="ADAL" clId="{BC7AB95F-41BB-498A-A3ED-750B6A5A74EC}" dt="2025-04-17T13:16:28.198" v="6003" actId="478"/>
        <pc:sldMkLst>
          <pc:docMk/>
          <pc:sldMk cId="2578775063" sldId="2147473983"/>
        </pc:sldMkLst>
        <pc:spChg chg="mod">
          <ac:chgData name="Marco Gobbato" userId="028d0907-a03a-49d7-ada1-4be02ebf179c" providerId="ADAL" clId="{BC7AB95F-41BB-498A-A3ED-750B6A5A74EC}" dt="2025-04-15T14:33:07.519" v="3560" actId="34136"/>
          <ac:spMkLst>
            <pc:docMk/>
            <pc:sldMk cId="2578775063" sldId="2147473983"/>
            <ac:spMk id="6" creationId="{98131217-AED0-5696-4736-783D525F51B7}"/>
          </ac:spMkLst>
        </pc:spChg>
        <pc:spChg chg="mod">
          <ac:chgData name="Marco Gobbato" userId="028d0907-a03a-49d7-ada1-4be02ebf179c" providerId="ADAL" clId="{BC7AB95F-41BB-498A-A3ED-750B6A5A74EC}" dt="2025-04-16T09:52:56.562" v="4227" actId="14100"/>
          <ac:spMkLst>
            <pc:docMk/>
            <pc:sldMk cId="2578775063" sldId="2147473983"/>
            <ac:spMk id="7" creationId="{7E259418-0431-B856-2075-D9980D8D3FCF}"/>
          </ac:spMkLst>
        </pc:spChg>
        <pc:spChg chg="mod">
          <ac:chgData name="Marco Gobbato" userId="028d0907-a03a-49d7-ada1-4be02ebf179c" providerId="ADAL" clId="{BC7AB95F-41BB-498A-A3ED-750B6A5A74EC}" dt="2025-04-15T14:33:07.519" v="3560" actId="34136"/>
          <ac:spMkLst>
            <pc:docMk/>
            <pc:sldMk cId="2578775063" sldId="2147473983"/>
            <ac:spMk id="15" creationId="{A1C305D6-E613-FAA4-87D9-EB63CBC4C201}"/>
          </ac:spMkLst>
        </pc:spChg>
        <pc:spChg chg="mod">
          <ac:chgData name="Marco Gobbato" userId="028d0907-a03a-49d7-ada1-4be02ebf179c" providerId="ADAL" clId="{BC7AB95F-41BB-498A-A3ED-750B6A5A74EC}" dt="2025-04-15T14:31:41.407" v="3554" actId="20577"/>
          <ac:spMkLst>
            <pc:docMk/>
            <pc:sldMk cId="2578775063" sldId="2147473983"/>
            <ac:spMk id="16" creationId="{0B4C0085-3567-49D3-A559-13E32647C3C1}"/>
          </ac:spMkLst>
        </pc:spChg>
        <pc:spChg chg="mod">
          <ac:chgData name="Marco Gobbato" userId="028d0907-a03a-49d7-ada1-4be02ebf179c" providerId="ADAL" clId="{BC7AB95F-41BB-498A-A3ED-750B6A5A74EC}" dt="2025-04-15T14:33:07.519" v="3560" actId="34136"/>
          <ac:spMkLst>
            <pc:docMk/>
            <pc:sldMk cId="2578775063" sldId="2147473983"/>
            <ac:spMk id="27" creationId="{6873C76C-CE38-75F4-A536-392464FBF4F0}"/>
          </ac:spMkLst>
        </pc:spChg>
        <pc:spChg chg="mod">
          <ac:chgData name="Marco Gobbato" userId="028d0907-a03a-49d7-ada1-4be02ebf179c" providerId="ADAL" clId="{BC7AB95F-41BB-498A-A3ED-750B6A5A74EC}" dt="2025-04-15T14:33:07.519" v="3560" actId="34136"/>
          <ac:spMkLst>
            <pc:docMk/>
            <pc:sldMk cId="2578775063" sldId="2147473983"/>
            <ac:spMk id="28" creationId="{19E50C60-42FB-7CE8-F79B-13315CF9BCEA}"/>
          </ac:spMkLst>
        </pc:spChg>
        <pc:spChg chg="mod">
          <ac:chgData name="Marco Gobbato" userId="028d0907-a03a-49d7-ada1-4be02ebf179c" providerId="ADAL" clId="{BC7AB95F-41BB-498A-A3ED-750B6A5A74EC}" dt="2025-04-16T10:45:12.804" v="4298" actId="14100"/>
          <ac:spMkLst>
            <pc:docMk/>
            <pc:sldMk cId="2578775063" sldId="2147473983"/>
            <ac:spMk id="29" creationId="{4DCC7747-C889-2F18-798F-92612570B59E}"/>
          </ac:spMkLst>
        </pc:spChg>
        <pc:spChg chg="add del">
          <ac:chgData name="Marco Gobbato" userId="028d0907-a03a-49d7-ada1-4be02ebf179c" providerId="ADAL" clId="{BC7AB95F-41BB-498A-A3ED-750B6A5A74EC}" dt="2025-04-16T09:45:51.640" v="4209" actId="478"/>
          <ac:spMkLst>
            <pc:docMk/>
            <pc:sldMk cId="2578775063" sldId="2147473983"/>
            <ac:spMk id="31" creationId="{7C2A96CB-1016-981B-C697-C41277CF78E7}"/>
          </ac:spMkLst>
        </pc:spChg>
        <pc:spChg chg="mod">
          <ac:chgData name="Marco Gobbato" userId="028d0907-a03a-49d7-ada1-4be02ebf179c" providerId="ADAL" clId="{BC7AB95F-41BB-498A-A3ED-750B6A5A74EC}" dt="2025-04-15T14:28:54.905" v="3508" actId="20577"/>
          <ac:spMkLst>
            <pc:docMk/>
            <pc:sldMk cId="2578775063" sldId="2147473983"/>
            <ac:spMk id="33" creationId="{D1E87636-51E8-578D-5F46-F6D8DB5ADD53}"/>
          </ac:spMkLst>
        </pc:spChg>
        <pc:spChg chg="mod">
          <ac:chgData name="Marco Gobbato" userId="028d0907-a03a-49d7-ada1-4be02ebf179c" providerId="ADAL" clId="{BC7AB95F-41BB-498A-A3ED-750B6A5A74EC}" dt="2025-04-15T14:33:07.519" v="3560" actId="34136"/>
          <ac:spMkLst>
            <pc:docMk/>
            <pc:sldMk cId="2578775063" sldId="2147473983"/>
            <ac:spMk id="34" creationId="{8620D507-B674-1652-5273-1B25DBFAB497}"/>
          </ac:spMkLst>
        </pc:spChg>
        <pc:spChg chg="mod">
          <ac:chgData name="Marco Gobbato" userId="028d0907-a03a-49d7-ada1-4be02ebf179c" providerId="ADAL" clId="{BC7AB95F-41BB-498A-A3ED-750B6A5A74EC}" dt="2025-04-15T14:33:07.519" v="3560" actId="34136"/>
          <ac:spMkLst>
            <pc:docMk/>
            <pc:sldMk cId="2578775063" sldId="2147473983"/>
            <ac:spMk id="41" creationId="{DFF1BB26-7E56-90EB-FB69-8BE285130C99}"/>
          </ac:spMkLst>
        </pc:spChg>
        <pc:spChg chg="mod">
          <ac:chgData name="Marco Gobbato" userId="028d0907-a03a-49d7-ada1-4be02ebf179c" providerId="ADAL" clId="{BC7AB95F-41BB-498A-A3ED-750B6A5A74EC}" dt="2025-04-15T14:33:07.519" v="3560" actId="34136"/>
          <ac:spMkLst>
            <pc:docMk/>
            <pc:sldMk cId="2578775063" sldId="2147473983"/>
            <ac:spMk id="42" creationId="{291A33F7-5884-ECAB-F91C-059CA876434A}"/>
          </ac:spMkLst>
        </pc:spChg>
        <pc:spChg chg="mod">
          <ac:chgData name="Marco Gobbato" userId="028d0907-a03a-49d7-ada1-4be02ebf179c" providerId="ADAL" clId="{BC7AB95F-41BB-498A-A3ED-750B6A5A74EC}" dt="2025-04-15T14:33:07.519" v="3560" actId="34136"/>
          <ac:spMkLst>
            <pc:docMk/>
            <pc:sldMk cId="2578775063" sldId="2147473983"/>
            <ac:spMk id="43" creationId="{C5D3BE81-6823-AFCC-36CF-3AEA8497115F}"/>
          </ac:spMkLst>
        </pc:spChg>
        <pc:spChg chg="mod">
          <ac:chgData name="Marco Gobbato" userId="028d0907-a03a-49d7-ada1-4be02ebf179c" providerId="ADAL" clId="{BC7AB95F-41BB-498A-A3ED-750B6A5A74EC}" dt="2025-04-15T14:33:07.519" v="3560" actId="34136"/>
          <ac:spMkLst>
            <pc:docMk/>
            <pc:sldMk cId="2578775063" sldId="2147473983"/>
            <ac:spMk id="44" creationId="{50718CBD-7535-72E0-2347-305BCB559ED8}"/>
          </ac:spMkLst>
        </pc:spChg>
        <pc:spChg chg="add del">
          <ac:chgData name="Marco Gobbato" userId="028d0907-a03a-49d7-ada1-4be02ebf179c" providerId="ADAL" clId="{BC7AB95F-41BB-498A-A3ED-750B6A5A74EC}" dt="2025-04-16T10:02:13.914" v="4233" actId="478"/>
          <ac:spMkLst>
            <pc:docMk/>
            <pc:sldMk cId="2578775063" sldId="2147473983"/>
            <ac:spMk id="49" creationId="{0A248338-9766-5583-426B-D439BCDE44CE}"/>
          </ac:spMkLst>
        </pc:spChg>
        <pc:spChg chg="mod">
          <ac:chgData name="Marco Gobbato" userId="028d0907-a03a-49d7-ada1-4be02ebf179c" providerId="ADAL" clId="{BC7AB95F-41BB-498A-A3ED-750B6A5A74EC}" dt="2025-04-08T10:34:47.884" v="1089" actId="20577"/>
          <ac:spMkLst>
            <pc:docMk/>
            <pc:sldMk cId="2578775063" sldId="2147473983"/>
            <ac:spMk id="50" creationId="{EA3FB328-02DA-0AFF-CCD7-CD84AFF50FC3}"/>
          </ac:spMkLst>
        </pc:spChg>
        <pc:spChg chg="mod">
          <ac:chgData name="Marco Gobbato" userId="028d0907-a03a-49d7-ada1-4be02ebf179c" providerId="ADAL" clId="{BC7AB95F-41BB-498A-A3ED-750B6A5A74EC}" dt="2025-04-15T14:31:34.875" v="3548" actId="20577"/>
          <ac:spMkLst>
            <pc:docMk/>
            <pc:sldMk cId="2578775063" sldId="2147473983"/>
            <ac:spMk id="51" creationId="{9D2642EF-2C21-3A78-AA5B-231E027EADD5}"/>
          </ac:spMkLst>
        </pc:spChg>
        <pc:grpChg chg="mod">
          <ac:chgData name="Marco Gobbato" userId="028d0907-a03a-49d7-ada1-4be02ebf179c" providerId="ADAL" clId="{BC7AB95F-41BB-498A-A3ED-750B6A5A74EC}" dt="2025-04-16T10:02:50.158" v="4241" actId="1076"/>
          <ac:grpSpMkLst>
            <pc:docMk/>
            <pc:sldMk cId="2578775063" sldId="2147473983"/>
            <ac:grpSpMk id="39" creationId="{49E1C019-C064-7D93-B525-B68DFE8B302F}"/>
          </ac:grpSpMkLst>
        </pc:grpChg>
        <pc:grpChg chg="mod">
          <ac:chgData name="Marco Gobbato" userId="028d0907-a03a-49d7-ada1-4be02ebf179c" providerId="ADAL" clId="{BC7AB95F-41BB-498A-A3ED-750B6A5A74EC}" dt="2025-04-16T09:52:53.464" v="4225" actId="1076"/>
          <ac:grpSpMkLst>
            <pc:docMk/>
            <pc:sldMk cId="2578775063" sldId="2147473983"/>
            <ac:grpSpMk id="54" creationId="{C3D85C84-0411-8264-9205-F0E8DAC69D7E}"/>
          </ac:grpSpMkLst>
        </pc:grpChg>
        <pc:graphicFrameChg chg="add mod">
          <ac:chgData name="Marco Gobbato" userId="028d0907-a03a-49d7-ada1-4be02ebf179c" providerId="ADAL" clId="{BC7AB95F-41BB-498A-A3ED-750B6A5A74EC}" dt="2025-04-08T10:33:40.808" v="1088" actId="207"/>
          <ac:graphicFrameMkLst>
            <pc:docMk/>
            <pc:sldMk cId="2578775063" sldId="2147473983"/>
            <ac:graphicFrameMk id="3" creationId="{5E8CC2FA-79DA-EE57-A4CB-70FA8B7BE18C}"/>
          </ac:graphicFrameMkLst>
        </pc:graphicFrameChg>
        <pc:picChg chg="add mod">
          <ac:chgData name="Marco Gobbato" userId="028d0907-a03a-49d7-ada1-4be02ebf179c" providerId="ADAL" clId="{BC7AB95F-41BB-498A-A3ED-750B6A5A74EC}" dt="2025-04-16T10:02:59.286" v="4242" actId="1076"/>
          <ac:picMkLst>
            <pc:docMk/>
            <pc:sldMk cId="2578775063" sldId="2147473983"/>
            <ac:picMk id="8" creationId="{668E0179-2ACC-E68F-CB9A-E773DB20B195}"/>
          </ac:picMkLst>
        </pc:picChg>
        <pc:picChg chg="add mod">
          <ac:chgData name="Marco Gobbato" userId="028d0907-a03a-49d7-ada1-4be02ebf179c" providerId="ADAL" clId="{BC7AB95F-41BB-498A-A3ED-750B6A5A74EC}" dt="2025-04-16T09:46:12.991" v="4217" actId="207"/>
          <ac:picMkLst>
            <pc:docMk/>
            <pc:sldMk cId="2578775063" sldId="2147473983"/>
            <ac:picMk id="10" creationId="{93790693-A335-6B6C-41B8-F1226113C6B0}"/>
          </ac:picMkLst>
        </pc:picChg>
        <pc:picChg chg="add mod">
          <ac:chgData name="Marco Gobbato" userId="028d0907-a03a-49d7-ada1-4be02ebf179c" providerId="ADAL" clId="{BC7AB95F-41BB-498A-A3ED-750B6A5A74EC}" dt="2025-04-16T09:53:18.193" v="4230" actId="207"/>
          <ac:picMkLst>
            <pc:docMk/>
            <pc:sldMk cId="2578775063" sldId="2147473983"/>
            <ac:picMk id="12" creationId="{99ACAE76-5FAD-9831-6032-B8D2DA8E43F9}"/>
          </ac:picMkLst>
        </pc:picChg>
        <pc:picChg chg="add mod">
          <ac:chgData name="Marco Gobbato" userId="028d0907-a03a-49d7-ada1-4be02ebf179c" providerId="ADAL" clId="{BC7AB95F-41BB-498A-A3ED-750B6A5A74EC}" dt="2025-04-16T10:02:46.622" v="4239" actId="207"/>
          <ac:picMkLst>
            <pc:docMk/>
            <pc:sldMk cId="2578775063" sldId="2147473983"/>
            <ac:picMk id="14" creationId="{D9DD3304-ED91-C525-35B3-5B054DC9406B}"/>
          </ac:picMkLst>
        </pc:picChg>
      </pc:sldChg>
      <pc:sldChg chg="addSp delSp modSp mod modNotesTx">
        <pc:chgData name="Marco Gobbato" userId="028d0907-a03a-49d7-ada1-4be02ebf179c" providerId="ADAL" clId="{BC7AB95F-41BB-498A-A3ED-750B6A5A74EC}" dt="2025-04-17T13:27:13.773" v="6083" actId="20577"/>
        <pc:sldMkLst>
          <pc:docMk/>
          <pc:sldMk cId="3809551983" sldId="2147473984"/>
        </pc:sldMkLst>
        <pc:spChg chg="mod">
          <ac:chgData name="Marco Gobbato" userId="028d0907-a03a-49d7-ada1-4be02ebf179c" providerId="ADAL" clId="{BC7AB95F-41BB-498A-A3ED-750B6A5A74EC}" dt="2025-04-16T14:45:58.848" v="5138" actId="34136"/>
          <ac:spMkLst>
            <pc:docMk/>
            <pc:sldMk cId="3809551983" sldId="2147473984"/>
            <ac:spMk id="11" creationId="{904F1D2A-AF5F-6C41-57AB-9EDDDF76483D}"/>
          </ac:spMkLst>
        </pc:spChg>
        <pc:spChg chg="mod">
          <ac:chgData name="Marco Gobbato" userId="028d0907-a03a-49d7-ada1-4be02ebf179c" providerId="ADAL" clId="{BC7AB95F-41BB-498A-A3ED-750B6A5A74EC}" dt="2025-04-16T14:45:58.848" v="5138" actId="34136"/>
          <ac:spMkLst>
            <pc:docMk/>
            <pc:sldMk cId="3809551983" sldId="2147473984"/>
            <ac:spMk id="15" creationId="{E7A8DDD4-17F3-A1CB-B728-A0159EB18073}"/>
          </ac:spMkLst>
        </pc:spChg>
        <pc:spChg chg="mod">
          <ac:chgData name="Marco Gobbato" userId="028d0907-a03a-49d7-ada1-4be02ebf179c" providerId="ADAL" clId="{BC7AB95F-41BB-498A-A3ED-750B6A5A74EC}" dt="2025-04-17T13:25:25.341" v="6018" actId="12789"/>
          <ac:spMkLst>
            <pc:docMk/>
            <pc:sldMk cId="3809551983" sldId="2147473984"/>
            <ac:spMk id="27" creationId="{6E0441DA-968E-1378-9368-94A612936BB5}"/>
          </ac:spMkLst>
        </pc:spChg>
        <pc:spChg chg="mod">
          <ac:chgData name="Marco Gobbato" userId="028d0907-a03a-49d7-ada1-4be02ebf179c" providerId="ADAL" clId="{BC7AB95F-41BB-498A-A3ED-750B6A5A74EC}" dt="2025-04-17T13:25:25.341" v="6018" actId="12789"/>
          <ac:spMkLst>
            <pc:docMk/>
            <pc:sldMk cId="3809551983" sldId="2147473984"/>
            <ac:spMk id="28" creationId="{86CB111D-732D-5464-F841-0B8ED2B077EC}"/>
          </ac:spMkLst>
        </pc:spChg>
        <pc:spChg chg="mod">
          <ac:chgData name="Marco Gobbato" userId="028d0907-a03a-49d7-ada1-4be02ebf179c" providerId="ADAL" clId="{BC7AB95F-41BB-498A-A3ED-750B6A5A74EC}" dt="2025-04-17T13:25:25.341" v="6018" actId="12789"/>
          <ac:spMkLst>
            <pc:docMk/>
            <pc:sldMk cId="3809551983" sldId="2147473984"/>
            <ac:spMk id="29" creationId="{74A275D2-2A4D-B41A-0042-2E4AA7FC9A57}"/>
          </ac:spMkLst>
        </pc:spChg>
        <pc:spChg chg="mod">
          <ac:chgData name="Marco Gobbato" userId="028d0907-a03a-49d7-ada1-4be02ebf179c" providerId="ADAL" clId="{BC7AB95F-41BB-498A-A3ED-750B6A5A74EC}" dt="2025-04-17T13:26:45.394" v="6051" actId="20577"/>
          <ac:spMkLst>
            <pc:docMk/>
            <pc:sldMk cId="3809551983" sldId="2147473984"/>
            <ac:spMk id="30" creationId="{A15AA65F-E919-7620-0759-7A55E2A528E0}"/>
          </ac:spMkLst>
        </pc:spChg>
        <pc:spChg chg="mod">
          <ac:chgData name="Marco Gobbato" userId="028d0907-a03a-49d7-ada1-4be02ebf179c" providerId="ADAL" clId="{BC7AB95F-41BB-498A-A3ED-750B6A5A74EC}" dt="2025-04-17T13:26:42.670" v="6049" actId="20577"/>
          <ac:spMkLst>
            <pc:docMk/>
            <pc:sldMk cId="3809551983" sldId="2147473984"/>
            <ac:spMk id="31" creationId="{99118232-BC52-A9C6-9065-3C50CCE4C128}"/>
          </ac:spMkLst>
        </pc:spChg>
        <pc:spChg chg="mod">
          <ac:chgData name="Marco Gobbato" userId="028d0907-a03a-49d7-ada1-4be02ebf179c" providerId="ADAL" clId="{BC7AB95F-41BB-498A-A3ED-750B6A5A74EC}" dt="2025-04-16T14:44:38.739" v="5099" actId="404"/>
          <ac:spMkLst>
            <pc:docMk/>
            <pc:sldMk cId="3809551983" sldId="2147473984"/>
            <ac:spMk id="32" creationId="{62C1CA94-191B-72E7-6899-D6151D0E3F74}"/>
          </ac:spMkLst>
        </pc:spChg>
        <pc:spChg chg="mod">
          <ac:chgData name="Marco Gobbato" userId="028d0907-a03a-49d7-ada1-4be02ebf179c" providerId="ADAL" clId="{BC7AB95F-41BB-498A-A3ED-750B6A5A74EC}" dt="2025-04-16T14:42:14.382" v="5076" actId="1076"/>
          <ac:spMkLst>
            <pc:docMk/>
            <pc:sldMk cId="3809551983" sldId="2147473984"/>
            <ac:spMk id="33" creationId="{6C903D9B-1A3A-1673-EBB0-9566E095903E}"/>
          </ac:spMkLst>
        </pc:spChg>
        <pc:spChg chg="mod">
          <ac:chgData name="Marco Gobbato" userId="028d0907-a03a-49d7-ada1-4be02ebf179c" providerId="ADAL" clId="{BC7AB95F-41BB-498A-A3ED-750B6A5A74EC}" dt="2025-04-16T14:44:36.580" v="5098" actId="404"/>
          <ac:spMkLst>
            <pc:docMk/>
            <pc:sldMk cId="3809551983" sldId="2147473984"/>
            <ac:spMk id="34" creationId="{69E65E8B-1793-530B-E4B2-A1F8C4937C4A}"/>
          </ac:spMkLst>
        </pc:spChg>
        <pc:spChg chg="mod">
          <ac:chgData name="Marco Gobbato" userId="028d0907-a03a-49d7-ada1-4be02ebf179c" providerId="ADAL" clId="{BC7AB95F-41BB-498A-A3ED-750B6A5A74EC}" dt="2025-04-16T14:46:05.649" v="5141" actId="1076"/>
          <ac:spMkLst>
            <pc:docMk/>
            <pc:sldMk cId="3809551983" sldId="2147473984"/>
            <ac:spMk id="35" creationId="{76EFDB23-C922-2C9A-E228-B51CF7740B6B}"/>
          </ac:spMkLst>
        </pc:spChg>
        <pc:spChg chg="mod">
          <ac:chgData name="Marco Gobbato" userId="028d0907-a03a-49d7-ada1-4be02ebf179c" providerId="ADAL" clId="{BC7AB95F-41BB-498A-A3ED-750B6A5A74EC}" dt="2025-04-16T14:44:40.575" v="5100" actId="404"/>
          <ac:spMkLst>
            <pc:docMk/>
            <pc:sldMk cId="3809551983" sldId="2147473984"/>
            <ac:spMk id="36" creationId="{6A4EAD35-210E-76CF-05D0-F804BE06A7E3}"/>
          </ac:spMkLst>
        </pc:spChg>
        <pc:spChg chg="mod">
          <ac:chgData name="Marco Gobbato" userId="028d0907-a03a-49d7-ada1-4be02ebf179c" providerId="ADAL" clId="{BC7AB95F-41BB-498A-A3ED-750B6A5A74EC}" dt="2025-04-17T13:26:23.490" v="6047" actId="20577"/>
          <ac:spMkLst>
            <pc:docMk/>
            <pc:sldMk cId="3809551983" sldId="2147473984"/>
            <ac:spMk id="37" creationId="{CB6409FD-D0A0-16CA-FF0B-B8D1375F4CE9}"/>
          </ac:spMkLst>
        </pc:spChg>
        <pc:spChg chg="mod">
          <ac:chgData name="Marco Gobbato" userId="028d0907-a03a-49d7-ada1-4be02ebf179c" providerId="ADAL" clId="{BC7AB95F-41BB-498A-A3ED-750B6A5A74EC}" dt="2025-04-16T14:44:42.260" v="5101" actId="404"/>
          <ac:spMkLst>
            <pc:docMk/>
            <pc:sldMk cId="3809551983" sldId="2147473984"/>
            <ac:spMk id="38" creationId="{215878D0-6A10-6A58-E172-28608793EC05}"/>
          </ac:spMkLst>
        </pc:spChg>
        <pc:spChg chg="mod">
          <ac:chgData name="Marco Gobbato" userId="028d0907-a03a-49d7-ada1-4be02ebf179c" providerId="ADAL" clId="{BC7AB95F-41BB-498A-A3ED-750B6A5A74EC}" dt="2025-04-16T14:45:58.848" v="5138" actId="34136"/>
          <ac:spMkLst>
            <pc:docMk/>
            <pc:sldMk cId="3809551983" sldId="2147473984"/>
            <ac:spMk id="39" creationId="{4FDF8DC4-85E0-9BDE-8BEC-7C5692B9516C}"/>
          </ac:spMkLst>
        </pc:spChg>
        <pc:spChg chg="mod">
          <ac:chgData name="Marco Gobbato" userId="028d0907-a03a-49d7-ada1-4be02ebf179c" providerId="ADAL" clId="{BC7AB95F-41BB-498A-A3ED-750B6A5A74EC}" dt="2025-04-16T14:44:55.589" v="5105" actId="1076"/>
          <ac:spMkLst>
            <pc:docMk/>
            <pc:sldMk cId="3809551983" sldId="2147473984"/>
            <ac:spMk id="40" creationId="{77DF2685-07C5-0597-D3BD-AE64EA6325BC}"/>
          </ac:spMkLst>
        </pc:spChg>
        <pc:spChg chg="mod">
          <ac:chgData name="Marco Gobbato" userId="028d0907-a03a-49d7-ada1-4be02ebf179c" providerId="ADAL" clId="{BC7AB95F-41BB-498A-A3ED-750B6A5A74EC}" dt="2025-04-17T13:26:08.238" v="6046" actId="313"/>
          <ac:spMkLst>
            <pc:docMk/>
            <pc:sldMk cId="3809551983" sldId="2147473984"/>
            <ac:spMk id="41" creationId="{DDFF7BB8-8610-2F0C-2F9D-8AA9EB16345F}"/>
          </ac:spMkLst>
        </pc:spChg>
        <pc:spChg chg="mod">
          <ac:chgData name="Marco Gobbato" userId="028d0907-a03a-49d7-ada1-4be02ebf179c" providerId="ADAL" clId="{BC7AB95F-41BB-498A-A3ED-750B6A5A74EC}" dt="2025-04-16T14:45:58.848" v="5138" actId="34136"/>
          <ac:spMkLst>
            <pc:docMk/>
            <pc:sldMk cId="3809551983" sldId="2147473984"/>
            <ac:spMk id="43" creationId="{57368DE8-D225-F727-E172-59A3895CF8C3}"/>
          </ac:spMkLst>
        </pc:spChg>
        <pc:spChg chg="mod">
          <ac:chgData name="Marco Gobbato" userId="028d0907-a03a-49d7-ada1-4be02ebf179c" providerId="ADAL" clId="{BC7AB95F-41BB-498A-A3ED-750B6A5A74EC}" dt="2025-04-16T14:24:35.666" v="4887"/>
          <ac:spMkLst>
            <pc:docMk/>
            <pc:sldMk cId="3809551983" sldId="2147473984"/>
            <ac:spMk id="46" creationId="{660CDD34-0B26-A087-936C-605BAEFDF293}"/>
          </ac:spMkLst>
        </pc:spChg>
        <pc:spChg chg="mod">
          <ac:chgData name="Marco Gobbato" userId="028d0907-a03a-49d7-ada1-4be02ebf179c" providerId="ADAL" clId="{BC7AB95F-41BB-498A-A3ED-750B6A5A74EC}" dt="2025-04-16T14:45:58.848" v="5138" actId="34136"/>
          <ac:spMkLst>
            <pc:docMk/>
            <pc:sldMk cId="3809551983" sldId="2147473984"/>
            <ac:spMk id="48" creationId="{E56E73F1-5008-2216-4C56-B26A1A0AA403}"/>
          </ac:spMkLst>
        </pc:spChg>
        <pc:spChg chg="mod">
          <ac:chgData name="Marco Gobbato" userId="028d0907-a03a-49d7-ada1-4be02ebf179c" providerId="ADAL" clId="{BC7AB95F-41BB-498A-A3ED-750B6A5A74EC}" dt="2025-04-16T14:45:58.848" v="5138" actId="34136"/>
          <ac:spMkLst>
            <pc:docMk/>
            <pc:sldMk cId="3809551983" sldId="2147473984"/>
            <ac:spMk id="49" creationId="{E876776E-170D-52C4-7810-FE0F14B658E7}"/>
          </ac:spMkLst>
        </pc:spChg>
        <pc:spChg chg="mod">
          <ac:chgData name="Marco Gobbato" userId="028d0907-a03a-49d7-ada1-4be02ebf179c" providerId="ADAL" clId="{BC7AB95F-41BB-498A-A3ED-750B6A5A74EC}" dt="2025-04-16T14:45:58.848" v="5138" actId="34136"/>
          <ac:spMkLst>
            <pc:docMk/>
            <pc:sldMk cId="3809551983" sldId="2147473984"/>
            <ac:spMk id="51" creationId="{A775ADF7-9279-3278-5FB3-6A979B5C7705}"/>
          </ac:spMkLst>
        </pc:spChg>
      </pc:sldChg>
      <pc:sldChg chg="addSp delSp modSp mod">
        <pc:chgData name="Marco Gobbato" userId="028d0907-a03a-49d7-ada1-4be02ebf179c" providerId="ADAL" clId="{BC7AB95F-41BB-498A-A3ED-750B6A5A74EC}" dt="2025-04-17T13:28:16.543" v="6092" actId="1076"/>
        <pc:sldMkLst>
          <pc:docMk/>
          <pc:sldMk cId="3611432542" sldId="2147473989"/>
        </pc:sldMkLst>
        <pc:spChg chg="mod">
          <ac:chgData name="Marco Gobbato" userId="028d0907-a03a-49d7-ada1-4be02ebf179c" providerId="ADAL" clId="{BC7AB95F-41BB-498A-A3ED-750B6A5A74EC}" dt="2025-04-17T13:28:00.748" v="6089" actId="34136"/>
          <ac:spMkLst>
            <pc:docMk/>
            <pc:sldMk cId="3611432542" sldId="2147473989"/>
            <ac:spMk id="18" creationId="{AD61533B-6D7B-7452-398E-256BEFF7A2CF}"/>
          </ac:spMkLst>
        </pc:spChg>
        <pc:spChg chg="mod">
          <ac:chgData name="Marco Gobbato" userId="028d0907-a03a-49d7-ada1-4be02ebf179c" providerId="ADAL" clId="{BC7AB95F-41BB-498A-A3ED-750B6A5A74EC}" dt="2025-04-17T13:28:00.748" v="6089" actId="34136"/>
          <ac:spMkLst>
            <pc:docMk/>
            <pc:sldMk cId="3611432542" sldId="2147473989"/>
            <ac:spMk id="28" creationId="{4CB53EF9-46CE-AA63-1685-FD8D45E5A73B}"/>
          </ac:spMkLst>
        </pc:spChg>
        <pc:spChg chg="mod">
          <ac:chgData name="Marco Gobbato" userId="028d0907-a03a-49d7-ada1-4be02ebf179c" providerId="ADAL" clId="{BC7AB95F-41BB-498A-A3ED-750B6A5A74EC}" dt="2025-04-17T13:28:00.748" v="6089" actId="34136"/>
          <ac:spMkLst>
            <pc:docMk/>
            <pc:sldMk cId="3611432542" sldId="2147473989"/>
            <ac:spMk id="39" creationId="{316388E3-F245-249A-A8FA-59D13BBD6820}"/>
          </ac:spMkLst>
        </pc:spChg>
        <pc:spChg chg="mod">
          <ac:chgData name="Marco Gobbato" userId="028d0907-a03a-49d7-ada1-4be02ebf179c" providerId="ADAL" clId="{BC7AB95F-41BB-498A-A3ED-750B6A5A74EC}" dt="2025-04-17T13:28:00.748" v="6089" actId="34136"/>
          <ac:spMkLst>
            <pc:docMk/>
            <pc:sldMk cId="3611432542" sldId="2147473989"/>
            <ac:spMk id="43" creationId="{5F3863AB-A514-2BF0-468A-0F2262AF3B8F}"/>
          </ac:spMkLst>
        </pc:spChg>
        <pc:spChg chg="mod">
          <ac:chgData name="Marco Gobbato" userId="028d0907-a03a-49d7-ada1-4be02ebf179c" providerId="ADAL" clId="{BC7AB95F-41BB-498A-A3ED-750B6A5A74EC}" dt="2025-04-17T13:28:00.748" v="6089" actId="34136"/>
          <ac:spMkLst>
            <pc:docMk/>
            <pc:sldMk cId="3611432542" sldId="2147473989"/>
            <ac:spMk id="48" creationId="{C10FE25D-75E4-953C-8447-ECE352F2399F}"/>
          </ac:spMkLst>
        </pc:spChg>
        <pc:spChg chg="mod">
          <ac:chgData name="Marco Gobbato" userId="028d0907-a03a-49d7-ada1-4be02ebf179c" providerId="ADAL" clId="{BC7AB95F-41BB-498A-A3ED-750B6A5A74EC}" dt="2025-04-17T13:28:00.748" v="6089" actId="34136"/>
          <ac:spMkLst>
            <pc:docMk/>
            <pc:sldMk cId="3611432542" sldId="2147473989"/>
            <ac:spMk id="49" creationId="{A3A379C4-49F6-CFFA-B0CD-F212C67AEBFF}"/>
          </ac:spMkLst>
        </pc:spChg>
        <pc:spChg chg="mod">
          <ac:chgData name="Marco Gobbato" userId="028d0907-a03a-49d7-ada1-4be02ebf179c" providerId="ADAL" clId="{BC7AB95F-41BB-498A-A3ED-750B6A5A74EC}" dt="2025-04-17T13:28:00.748" v="6089" actId="34136"/>
          <ac:spMkLst>
            <pc:docMk/>
            <pc:sldMk cId="3611432542" sldId="2147473989"/>
            <ac:spMk id="55" creationId="{F67E86C5-C296-79C2-7CB9-80CE12C57772}"/>
          </ac:spMkLst>
        </pc:spChg>
        <pc:spChg chg="mod">
          <ac:chgData name="Marco Gobbato" userId="028d0907-a03a-49d7-ada1-4be02ebf179c" providerId="ADAL" clId="{BC7AB95F-41BB-498A-A3ED-750B6A5A74EC}" dt="2025-04-17T13:28:00.748" v="6089" actId="34136"/>
          <ac:spMkLst>
            <pc:docMk/>
            <pc:sldMk cId="3611432542" sldId="2147473989"/>
            <ac:spMk id="70" creationId="{B1BB5B32-9408-3764-6DBF-037E6FDE6BC3}"/>
          </ac:spMkLst>
        </pc:spChg>
        <pc:spChg chg="mod">
          <ac:chgData name="Marco Gobbato" userId="028d0907-a03a-49d7-ada1-4be02ebf179c" providerId="ADAL" clId="{BC7AB95F-41BB-498A-A3ED-750B6A5A74EC}" dt="2025-04-17T13:28:00.748" v="6089" actId="34136"/>
          <ac:spMkLst>
            <pc:docMk/>
            <pc:sldMk cId="3611432542" sldId="2147473989"/>
            <ac:spMk id="71" creationId="{4B48F934-EF01-8696-747B-3AC209B585CB}"/>
          </ac:spMkLst>
        </pc:spChg>
        <pc:spChg chg="mod">
          <ac:chgData name="Marco Gobbato" userId="028d0907-a03a-49d7-ada1-4be02ebf179c" providerId="ADAL" clId="{BC7AB95F-41BB-498A-A3ED-750B6A5A74EC}" dt="2025-04-17T13:28:16.543" v="6092" actId="1076"/>
          <ac:spMkLst>
            <pc:docMk/>
            <pc:sldMk cId="3611432542" sldId="2147473989"/>
            <ac:spMk id="77" creationId="{9680C5DE-142B-6E50-27FA-0345E223ACBD}"/>
          </ac:spMkLst>
        </pc:spChg>
        <pc:spChg chg="mod">
          <ac:chgData name="Marco Gobbato" userId="028d0907-a03a-49d7-ada1-4be02ebf179c" providerId="ADAL" clId="{BC7AB95F-41BB-498A-A3ED-750B6A5A74EC}" dt="2025-04-17T13:28:04.520" v="6090" actId="1076"/>
          <ac:spMkLst>
            <pc:docMk/>
            <pc:sldMk cId="3611432542" sldId="2147473989"/>
            <ac:spMk id="79" creationId="{7C27ED25-9EAA-1937-8243-D9DEA905E2AF}"/>
          </ac:spMkLst>
        </pc:spChg>
        <pc:spChg chg="mod">
          <ac:chgData name="Marco Gobbato" userId="028d0907-a03a-49d7-ada1-4be02ebf179c" providerId="ADAL" clId="{BC7AB95F-41BB-498A-A3ED-750B6A5A74EC}" dt="2025-04-17T13:28:00.748" v="6089" actId="34136"/>
          <ac:spMkLst>
            <pc:docMk/>
            <pc:sldMk cId="3611432542" sldId="2147473989"/>
            <ac:spMk id="80" creationId="{55F5F31E-24D4-098D-DA66-11BD73A64DA5}"/>
          </ac:spMkLst>
        </pc:spChg>
        <pc:spChg chg="mod">
          <ac:chgData name="Marco Gobbato" userId="028d0907-a03a-49d7-ada1-4be02ebf179c" providerId="ADAL" clId="{BC7AB95F-41BB-498A-A3ED-750B6A5A74EC}" dt="2025-04-17T13:28:09.080" v="6091" actId="1076"/>
          <ac:spMkLst>
            <pc:docMk/>
            <pc:sldMk cId="3611432542" sldId="2147473989"/>
            <ac:spMk id="81" creationId="{AB64E045-F078-9644-4EE3-070BE9C19B5E}"/>
          </ac:spMkLst>
        </pc:spChg>
      </pc:sldChg>
      <pc:sldChg chg="addSp delSp modSp mod modCm">
        <pc:chgData name="Marco Gobbato" userId="028d0907-a03a-49d7-ada1-4be02ebf179c" providerId="ADAL" clId="{BC7AB95F-41BB-498A-A3ED-750B6A5A74EC}" dt="2025-04-17T13:20:10.846" v="6007" actId="1076"/>
        <pc:sldMkLst>
          <pc:docMk/>
          <pc:sldMk cId="2392418908" sldId="2147473991"/>
        </pc:sldMkLst>
        <pc:spChg chg="mod">
          <ac:chgData name="Marco Gobbato" userId="028d0907-a03a-49d7-ada1-4be02ebf179c" providerId="ADAL" clId="{BC7AB95F-41BB-498A-A3ED-750B6A5A74EC}" dt="2025-04-16T10:53:28.389" v="4319" actId="20577"/>
          <ac:spMkLst>
            <pc:docMk/>
            <pc:sldMk cId="2392418908" sldId="2147473991"/>
            <ac:spMk id="2" creationId="{9F125908-0CBD-57FF-124F-87E725E0B630}"/>
          </ac:spMkLst>
        </pc:spChg>
        <pc:spChg chg="mod">
          <ac:chgData name="Marco Gobbato" userId="028d0907-a03a-49d7-ada1-4be02ebf179c" providerId="ADAL" clId="{BC7AB95F-41BB-498A-A3ED-750B6A5A74EC}" dt="2025-04-08T14:51:21.803" v="1286" actId="20577"/>
          <ac:spMkLst>
            <pc:docMk/>
            <pc:sldMk cId="2392418908" sldId="2147473991"/>
            <ac:spMk id="13" creationId="{3511C738-CF4B-578F-33E4-1D08E08225C3}"/>
          </ac:spMkLst>
        </pc:spChg>
        <pc:spChg chg="mod">
          <ac:chgData name="Marco Gobbato" userId="028d0907-a03a-49d7-ada1-4be02ebf179c" providerId="ADAL" clId="{BC7AB95F-41BB-498A-A3ED-750B6A5A74EC}" dt="2025-04-16T10:53:35.535" v="4323" actId="20577"/>
          <ac:spMkLst>
            <pc:docMk/>
            <pc:sldMk cId="2392418908" sldId="2147473991"/>
            <ac:spMk id="14" creationId="{977438F7-A836-BA44-214E-DEE8D05B4543}"/>
          </ac:spMkLst>
        </pc:spChg>
        <pc:spChg chg="mod">
          <ac:chgData name="Marco Gobbato" userId="028d0907-a03a-49d7-ada1-4be02ebf179c" providerId="ADAL" clId="{BC7AB95F-41BB-498A-A3ED-750B6A5A74EC}" dt="2025-04-08T14:51:27.051" v="1290" actId="20577"/>
          <ac:spMkLst>
            <pc:docMk/>
            <pc:sldMk cId="2392418908" sldId="2147473991"/>
            <ac:spMk id="15" creationId="{E6FA27FD-79AB-9D65-BE7D-68201BC7798A}"/>
          </ac:spMkLst>
        </pc:spChg>
        <pc:spChg chg="mod">
          <ac:chgData name="Marco Gobbato" userId="028d0907-a03a-49d7-ada1-4be02ebf179c" providerId="ADAL" clId="{BC7AB95F-41BB-498A-A3ED-750B6A5A74EC}" dt="2025-04-16T10:53:45.820" v="4338" actId="20577"/>
          <ac:spMkLst>
            <pc:docMk/>
            <pc:sldMk cId="2392418908" sldId="2147473991"/>
            <ac:spMk id="16" creationId="{DD03A9F1-5247-C423-B328-C13BBBA0F202}"/>
          </ac:spMkLst>
        </pc:spChg>
        <pc:spChg chg="mod">
          <ac:chgData name="Marco Gobbato" userId="028d0907-a03a-49d7-ada1-4be02ebf179c" providerId="ADAL" clId="{BC7AB95F-41BB-498A-A3ED-750B6A5A74EC}" dt="2025-04-08T14:51:32.791" v="1292" actId="20577"/>
          <ac:spMkLst>
            <pc:docMk/>
            <pc:sldMk cId="2392418908" sldId="2147473991"/>
            <ac:spMk id="17" creationId="{8798BAC4-15D6-8DDA-C333-7A0B0736AD86}"/>
          </ac:spMkLst>
        </pc:spChg>
        <pc:spChg chg="mod">
          <ac:chgData name="Marco Gobbato" userId="028d0907-a03a-49d7-ada1-4be02ebf179c" providerId="ADAL" clId="{BC7AB95F-41BB-498A-A3ED-750B6A5A74EC}" dt="2025-04-16T10:53:40.485" v="4332" actId="20577"/>
          <ac:spMkLst>
            <pc:docMk/>
            <pc:sldMk cId="2392418908" sldId="2147473991"/>
            <ac:spMk id="18" creationId="{6683BA41-4DE6-8B3C-4BB4-0E2F81D24F23}"/>
          </ac:spMkLst>
        </pc:spChg>
        <pc:spChg chg="mod">
          <ac:chgData name="Marco Gobbato" userId="028d0907-a03a-49d7-ada1-4be02ebf179c" providerId="ADAL" clId="{BC7AB95F-41BB-498A-A3ED-750B6A5A74EC}" dt="2025-04-08T14:51:36.821" v="1293" actId="20577"/>
          <ac:spMkLst>
            <pc:docMk/>
            <pc:sldMk cId="2392418908" sldId="2147473991"/>
            <ac:spMk id="19" creationId="{B1B19B5E-1BF5-CE80-75B3-BDA550751499}"/>
          </ac:spMkLst>
        </pc:spChg>
        <pc:spChg chg="mod">
          <ac:chgData name="Marco Gobbato" userId="028d0907-a03a-49d7-ada1-4be02ebf179c" providerId="ADAL" clId="{BC7AB95F-41BB-498A-A3ED-750B6A5A74EC}" dt="2025-04-16T10:53:43.320" v="4336" actId="20577"/>
          <ac:spMkLst>
            <pc:docMk/>
            <pc:sldMk cId="2392418908" sldId="2147473991"/>
            <ac:spMk id="20" creationId="{60FEBE2B-7B8A-6FA5-4F0B-2EC21C8903D1}"/>
          </ac:spMkLst>
        </pc:spChg>
        <pc:spChg chg="add mod">
          <ac:chgData name="Marco Gobbato" userId="028d0907-a03a-49d7-ada1-4be02ebf179c" providerId="ADAL" clId="{BC7AB95F-41BB-498A-A3ED-750B6A5A74EC}" dt="2025-04-17T13:20:10.846" v="6007" actId="1076"/>
          <ac:spMkLst>
            <pc:docMk/>
            <pc:sldMk cId="2392418908" sldId="2147473991"/>
            <ac:spMk id="28" creationId="{3B4B2227-B6BF-9E26-E78E-9E38BD56825B}"/>
          </ac:spMkLst>
        </pc:spChg>
        <pc:spChg chg="mod">
          <ac:chgData name="Marco Gobbato" userId="028d0907-a03a-49d7-ada1-4be02ebf179c" providerId="ADAL" clId="{BC7AB95F-41BB-498A-A3ED-750B6A5A74EC}" dt="2025-04-08T14:59:41.468" v="1302" actId="20577"/>
          <ac:spMkLst>
            <pc:docMk/>
            <pc:sldMk cId="2392418908" sldId="2147473991"/>
            <ac:spMk id="45" creationId="{25F3A216-3863-9897-8CA5-50EB19883A51}"/>
          </ac:spMkLst>
        </pc:spChg>
        <pc:grpChg chg="add del mod">
          <ac:chgData name="Marco Gobbato" userId="028d0907-a03a-49d7-ada1-4be02ebf179c" providerId="ADAL" clId="{BC7AB95F-41BB-498A-A3ED-750B6A5A74EC}" dt="2025-04-17T13:20:06.794" v="6006" actId="1076"/>
          <ac:grpSpMkLst>
            <pc:docMk/>
            <pc:sldMk cId="2392418908" sldId="2147473991"/>
            <ac:grpSpMk id="26" creationId="{291EA17E-0959-6767-59D4-76AE67F4E230}"/>
          </ac:grpSpMkLst>
        </pc:grpChg>
        <pc:grpChg chg="mod">
          <ac:chgData name="Marco Gobbato" userId="028d0907-a03a-49d7-ada1-4be02ebf179c" providerId="ADAL" clId="{BC7AB95F-41BB-498A-A3ED-750B6A5A74EC}" dt="2025-04-16T10:58:36.569" v="4345" actId="1076"/>
          <ac:grpSpMkLst>
            <pc:docMk/>
            <pc:sldMk cId="2392418908" sldId="2147473991"/>
            <ac:grpSpMk id="27" creationId="{7BAB521F-66FD-EE1B-9E00-ED1C6D2449DD}"/>
          </ac:grpSpMkLst>
        </pc:grpChg>
        <pc:graphicFrameChg chg="add mod">
          <ac:chgData name="Marco Gobbato" userId="028d0907-a03a-49d7-ada1-4be02ebf179c" providerId="ADAL" clId="{BC7AB95F-41BB-498A-A3ED-750B6A5A74EC}" dt="2025-04-16T10:48:50.046" v="4299" actId="14100"/>
          <ac:graphicFrameMkLst>
            <pc:docMk/>
            <pc:sldMk cId="2392418908" sldId="2147473991"/>
            <ac:graphicFrameMk id="5" creationId="{A60CE611-0745-410E-B792-42C5B5D717A6}"/>
          </ac:graphicFrameMkLst>
        </pc:graphicFrameChg>
        <pc:picChg chg="add mod">
          <ac:chgData name="Marco Gobbato" userId="028d0907-a03a-49d7-ada1-4be02ebf179c" providerId="ADAL" clId="{BC7AB95F-41BB-498A-A3ED-750B6A5A74EC}" dt="2025-04-16T10:58:42.479" v="4347" actId="1076"/>
          <ac:picMkLst>
            <pc:docMk/>
            <pc:sldMk cId="2392418908" sldId="2147473991"/>
            <ac:picMk id="30" creationId="{430B33E8-D32A-7E81-1180-CE71409256A2}"/>
          </ac:picMkLst>
        </pc:picChg>
        <pc:extLst>
          <p:ext xmlns:p="http://schemas.openxmlformats.org/presentationml/2006/main" uri="{D6D511B9-2390-475A-947B-AFAB55BFBCF1}">
            <pc226:cmChg xmlns:pc226="http://schemas.microsoft.com/office/powerpoint/2022/06/main/command" chg="mod">
              <pc226:chgData name="Marco Gobbato" userId="028d0907-a03a-49d7-ada1-4be02ebf179c" providerId="ADAL" clId="{BC7AB95F-41BB-498A-A3ED-750B6A5A74EC}" dt="2025-04-16T10:53:18.972" v="4312"/>
              <pc2:cmMkLst xmlns:pc2="http://schemas.microsoft.com/office/powerpoint/2019/9/main/command">
                <pc:docMk/>
                <pc:sldMk cId="2392418908" sldId="2147473991"/>
                <pc2:cmMk id="{ABD6C004-D2DF-48A8-81CC-509A0467DFA1}"/>
              </pc2:cmMkLst>
            </pc226:cmChg>
          </p:ext>
        </pc:extLst>
      </pc:sldChg>
      <pc:sldChg chg="addSp delSp modSp mod">
        <pc:chgData name="Marco Gobbato" userId="028d0907-a03a-49d7-ada1-4be02ebf179c" providerId="ADAL" clId="{BC7AB95F-41BB-498A-A3ED-750B6A5A74EC}" dt="2025-04-17T14:30:21.852" v="6586" actId="27918"/>
        <pc:sldMkLst>
          <pc:docMk/>
          <pc:sldMk cId="3281277572" sldId="2147473992"/>
        </pc:sldMkLst>
        <pc:spChg chg="add mod">
          <ac:chgData name="Marco Gobbato" userId="028d0907-a03a-49d7-ada1-4be02ebf179c" providerId="ADAL" clId="{BC7AB95F-41BB-498A-A3ED-750B6A5A74EC}" dt="2025-04-16T12:41:34.368" v="4550" actId="1076"/>
          <ac:spMkLst>
            <pc:docMk/>
            <pc:sldMk cId="3281277572" sldId="2147473992"/>
            <ac:spMk id="5" creationId="{1CF406A7-2D08-956B-55D1-3B8339AB6F06}"/>
          </ac:spMkLst>
        </pc:spChg>
        <pc:spChg chg="mod">
          <ac:chgData name="Marco Gobbato" userId="028d0907-a03a-49d7-ada1-4be02ebf179c" providerId="ADAL" clId="{BC7AB95F-41BB-498A-A3ED-750B6A5A74EC}" dt="2025-04-16T12:40:09.066" v="4526" actId="207"/>
          <ac:spMkLst>
            <pc:docMk/>
            <pc:sldMk cId="3281277572" sldId="2147473992"/>
            <ac:spMk id="6" creationId="{58C45E5F-0F25-0B98-70CF-D9E3FF17D4E3}"/>
          </ac:spMkLst>
        </pc:spChg>
        <pc:spChg chg="mod">
          <ac:chgData name="Marco Gobbato" userId="028d0907-a03a-49d7-ada1-4be02ebf179c" providerId="ADAL" clId="{BC7AB95F-41BB-498A-A3ED-750B6A5A74EC}" dt="2025-04-16T12:40:09.066" v="4526" actId="207"/>
          <ac:spMkLst>
            <pc:docMk/>
            <pc:sldMk cId="3281277572" sldId="2147473992"/>
            <ac:spMk id="7" creationId="{38064CCC-E310-D29D-7AEF-4C81758E12AB}"/>
          </ac:spMkLst>
        </pc:spChg>
        <pc:spChg chg="mod">
          <ac:chgData name="Marco Gobbato" userId="028d0907-a03a-49d7-ada1-4be02ebf179c" providerId="ADAL" clId="{BC7AB95F-41BB-498A-A3ED-750B6A5A74EC}" dt="2025-04-16T12:40:13.945" v="4527" actId="207"/>
          <ac:spMkLst>
            <pc:docMk/>
            <pc:sldMk cId="3281277572" sldId="2147473992"/>
            <ac:spMk id="8" creationId="{EDCE8C71-6657-01CC-B5C3-718C3938753D}"/>
          </ac:spMkLst>
        </pc:spChg>
        <pc:spChg chg="mod">
          <ac:chgData name="Marco Gobbato" userId="028d0907-a03a-49d7-ada1-4be02ebf179c" providerId="ADAL" clId="{BC7AB95F-41BB-498A-A3ED-750B6A5A74EC}" dt="2025-04-16T12:40:13.945" v="4527" actId="207"/>
          <ac:spMkLst>
            <pc:docMk/>
            <pc:sldMk cId="3281277572" sldId="2147473992"/>
            <ac:spMk id="9" creationId="{6ABD4888-4493-931A-1B29-2A687F572C88}"/>
          </ac:spMkLst>
        </pc:spChg>
        <pc:spChg chg="mod">
          <ac:chgData name="Marco Gobbato" userId="028d0907-a03a-49d7-ada1-4be02ebf179c" providerId="ADAL" clId="{BC7AB95F-41BB-498A-A3ED-750B6A5A74EC}" dt="2025-04-16T12:39:58.586" v="4523" actId="165"/>
          <ac:spMkLst>
            <pc:docMk/>
            <pc:sldMk cId="3281277572" sldId="2147473992"/>
            <ac:spMk id="10" creationId="{72641ABB-F415-4A9A-7151-12D429CC8EBF}"/>
          </ac:spMkLst>
        </pc:spChg>
        <pc:spChg chg="mod">
          <ac:chgData name="Marco Gobbato" userId="028d0907-a03a-49d7-ada1-4be02ebf179c" providerId="ADAL" clId="{BC7AB95F-41BB-498A-A3ED-750B6A5A74EC}" dt="2025-04-16T12:39:58.586" v="4523" actId="165"/>
          <ac:spMkLst>
            <pc:docMk/>
            <pc:sldMk cId="3281277572" sldId="2147473992"/>
            <ac:spMk id="12" creationId="{F204789C-C135-D2DD-7F33-BFCB1181176D}"/>
          </ac:spMkLst>
        </pc:spChg>
        <pc:spChg chg="mod">
          <ac:chgData name="Marco Gobbato" userId="028d0907-a03a-49d7-ada1-4be02ebf179c" providerId="ADAL" clId="{BC7AB95F-41BB-498A-A3ED-750B6A5A74EC}" dt="2025-04-09T09:51:41.149" v="1339"/>
          <ac:spMkLst>
            <pc:docMk/>
            <pc:sldMk cId="3281277572" sldId="2147473992"/>
            <ac:spMk id="13" creationId="{7DE2526E-4BDF-F198-ACF1-D53F4386A195}"/>
          </ac:spMkLst>
        </pc:spChg>
        <pc:spChg chg="mod">
          <ac:chgData name="Marco Gobbato" userId="028d0907-a03a-49d7-ada1-4be02ebf179c" providerId="ADAL" clId="{BC7AB95F-41BB-498A-A3ED-750B6A5A74EC}" dt="2025-04-09T09:51:52.957" v="1345" actId="20577"/>
          <ac:spMkLst>
            <pc:docMk/>
            <pc:sldMk cId="3281277572" sldId="2147473992"/>
            <ac:spMk id="14" creationId="{2D8F7A1D-7256-02C7-A7C3-2178E80FFD3C}"/>
          </ac:spMkLst>
        </pc:spChg>
        <pc:spChg chg="mod">
          <ac:chgData name="Marco Gobbato" userId="028d0907-a03a-49d7-ada1-4be02ebf179c" providerId="ADAL" clId="{BC7AB95F-41BB-498A-A3ED-750B6A5A74EC}" dt="2025-04-16T12:41:07.891" v="4546" actId="14100"/>
          <ac:spMkLst>
            <pc:docMk/>
            <pc:sldMk cId="3281277572" sldId="2147473992"/>
            <ac:spMk id="15" creationId="{3A5635ED-E14D-2539-917F-3F36AC0EEE62}"/>
          </ac:spMkLst>
        </pc:spChg>
        <pc:spChg chg="mod">
          <ac:chgData name="Marco Gobbato" userId="028d0907-a03a-49d7-ada1-4be02ebf179c" providerId="ADAL" clId="{BC7AB95F-41BB-498A-A3ED-750B6A5A74EC}" dt="2025-04-16T12:41:42.891" v="4551" actId="1076"/>
          <ac:spMkLst>
            <pc:docMk/>
            <pc:sldMk cId="3281277572" sldId="2147473992"/>
            <ac:spMk id="16" creationId="{75C9BEEF-27AD-D384-8A61-DA41F5029FD9}"/>
          </ac:spMkLst>
        </pc:spChg>
        <pc:spChg chg="mod">
          <ac:chgData name="Marco Gobbato" userId="028d0907-a03a-49d7-ada1-4be02ebf179c" providerId="ADAL" clId="{BC7AB95F-41BB-498A-A3ED-750B6A5A74EC}" dt="2025-04-16T12:40:34.240" v="4532" actId="21"/>
          <ac:spMkLst>
            <pc:docMk/>
            <pc:sldMk cId="3281277572" sldId="2147473992"/>
            <ac:spMk id="17" creationId="{C6856130-4073-FC1C-C6F4-83D317D3A3AD}"/>
          </ac:spMkLst>
        </pc:spChg>
        <pc:spChg chg="mod">
          <ac:chgData name="Marco Gobbato" userId="028d0907-a03a-49d7-ada1-4be02ebf179c" providerId="ADAL" clId="{BC7AB95F-41BB-498A-A3ED-750B6A5A74EC}" dt="2025-04-16T12:40:29.102" v="4530" actId="21"/>
          <ac:spMkLst>
            <pc:docMk/>
            <pc:sldMk cId="3281277572" sldId="2147473992"/>
            <ac:spMk id="18" creationId="{06163A2B-B791-9D36-5E90-326D510AE4E4}"/>
          </ac:spMkLst>
        </pc:spChg>
        <pc:spChg chg="mod">
          <ac:chgData name="Marco Gobbato" userId="028d0907-a03a-49d7-ada1-4be02ebf179c" providerId="ADAL" clId="{BC7AB95F-41BB-498A-A3ED-750B6A5A74EC}" dt="2025-04-16T12:39:58.586" v="4523" actId="165"/>
          <ac:spMkLst>
            <pc:docMk/>
            <pc:sldMk cId="3281277572" sldId="2147473992"/>
            <ac:spMk id="19" creationId="{CE228A26-6581-4D69-157D-38A1BA811FB3}"/>
          </ac:spMkLst>
        </pc:spChg>
        <pc:spChg chg="mod">
          <ac:chgData name="Marco Gobbato" userId="028d0907-a03a-49d7-ada1-4be02ebf179c" providerId="ADAL" clId="{BC7AB95F-41BB-498A-A3ED-750B6A5A74EC}" dt="2025-04-09T09:54:38.054" v="1379" actId="20577"/>
          <ac:spMkLst>
            <pc:docMk/>
            <pc:sldMk cId="3281277572" sldId="2147473992"/>
            <ac:spMk id="20" creationId="{A30FC853-C417-CA8B-80BA-8F0BA193D39C}"/>
          </ac:spMkLst>
        </pc:spChg>
        <pc:spChg chg="mod">
          <ac:chgData name="Marco Gobbato" userId="028d0907-a03a-49d7-ada1-4be02ebf179c" providerId="ADAL" clId="{BC7AB95F-41BB-498A-A3ED-750B6A5A74EC}" dt="2025-04-16T12:39:58.586" v="4523" actId="165"/>
          <ac:spMkLst>
            <pc:docMk/>
            <pc:sldMk cId="3281277572" sldId="2147473992"/>
            <ac:spMk id="22" creationId="{C4669014-38BF-842A-2EE1-B7D807F124BF}"/>
          </ac:spMkLst>
        </pc:spChg>
        <pc:spChg chg="add mod">
          <ac:chgData name="Marco Gobbato" userId="028d0907-a03a-49d7-ada1-4be02ebf179c" providerId="ADAL" clId="{BC7AB95F-41BB-498A-A3ED-750B6A5A74EC}" dt="2025-04-16T12:41:30.296" v="4549" actId="1076"/>
          <ac:spMkLst>
            <pc:docMk/>
            <pc:sldMk cId="3281277572" sldId="2147473992"/>
            <ac:spMk id="23" creationId="{3C7B1535-D53E-8804-A516-A6738365D697}"/>
          </ac:spMkLst>
        </pc:spChg>
        <pc:spChg chg="mod">
          <ac:chgData name="Marco Gobbato" userId="028d0907-a03a-49d7-ada1-4be02ebf179c" providerId="ADAL" clId="{BC7AB95F-41BB-498A-A3ED-750B6A5A74EC}" dt="2025-04-09T10:09:01.744" v="1397" actId="1076"/>
          <ac:spMkLst>
            <pc:docMk/>
            <pc:sldMk cId="3281277572" sldId="2147473992"/>
            <ac:spMk id="46" creationId="{78FA5DD9-7D7C-A617-EAF5-23CE75764034}"/>
          </ac:spMkLst>
        </pc:spChg>
        <pc:spChg chg="mod">
          <ac:chgData name="Marco Gobbato" userId="028d0907-a03a-49d7-ada1-4be02ebf179c" providerId="ADAL" clId="{BC7AB95F-41BB-498A-A3ED-750B6A5A74EC}" dt="2025-04-16T12:39:28.981" v="4521" actId="1076"/>
          <ac:spMkLst>
            <pc:docMk/>
            <pc:sldMk cId="3281277572" sldId="2147473992"/>
            <ac:spMk id="47" creationId="{7ECD3991-65BE-A718-C69C-C9ADCD6F9D9D}"/>
          </ac:spMkLst>
        </pc:spChg>
        <pc:grpChg chg="mod">
          <ac:chgData name="Marco Gobbato" userId="028d0907-a03a-49d7-ada1-4be02ebf179c" providerId="ADAL" clId="{BC7AB95F-41BB-498A-A3ED-750B6A5A74EC}" dt="2025-04-16T12:40:13.945" v="4527" actId="207"/>
          <ac:grpSpMkLst>
            <pc:docMk/>
            <pc:sldMk cId="3281277572" sldId="2147473992"/>
            <ac:grpSpMk id="38" creationId="{30257B8A-A460-C92F-DD61-E7911AD68219}"/>
          </ac:grpSpMkLst>
        </pc:grpChg>
        <pc:grpChg chg="mod">
          <ac:chgData name="Marco Gobbato" userId="028d0907-a03a-49d7-ada1-4be02ebf179c" providerId="ADAL" clId="{BC7AB95F-41BB-498A-A3ED-750B6A5A74EC}" dt="2025-04-16T12:40:09.066" v="4526" actId="207"/>
          <ac:grpSpMkLst>
            <pc:docMk/>
            <pc:sldMk cId="3281277572" sldId="2147473992"/>
            <ac:grpSpMk id="39" creationId="{27DE8977-50AD-574E-A41D-C204E68975BA}"/>
          </ac:grpSpMkLst>
        </pc:grpChg>
        <pc:graphicFrameChg chg="add mod ord">
          <ac:chgData name="Marco Gobbato" userId="028d0907-a03a-49d7-ada1-4be02ebf179c" providerId="ADAL" clId="{BC7AB95F-41BB-498A-A3ED-750B6A5A74EC}" dt="2025-04-16T12:39:25.180" v="4520" actId="167"/>
          <ac:graphicFrameMkLst>
            <pc:docMk/>
            <pc:sldMk cId="3281277572" sldId="2147473992"/>
            <ac:graphicFrameMk id="2" creationId="{E0A590FB-87D3-43C5-C294-D77FBA50F04F}"/>
          </ac:graphicFrameMkLst>
        </pc:graphicFrameChg>
        <pc:picChg chg="mod">
          <ac:chgData name="Marco Gobbato" userId="028d0907-a03a-49d7-ada1-4be02ebf179c" providerId="ADAL" clId="{BC7AB95F-41BB-498A-A3ED-750B6A5A74EC}" dt="2025-04-16T12:43:21.169" v="4552" actId="207"/>
          <ac:picMkLst>
            <pc:docMk/>
            <pc:sldMk cId="3281277572" sldId="2147473992"/>
            <ac:picMk id="34" creationId="{0A9E640D-B8DE-34A3-397C-112D50DD54BE}"/>
          </ac:picMkLst>
        </pc:picChg>
        <pc:picChg chg="mod">
          <ac:chgData name="Marco Gobbato" userId="028d0907-a03a-49d7-ada1-4be02ebf179c" providerId="ADAL" clId="{BC7AB95F-41BB-498A-A3ED-750B6A5A74EC}" dt="2025-04-16T12:43:39.402" v="4554" actId="207"/>
          <ac:picMkLst>
            <pc:docMk/>
            <pc:sldMk cId="3281277572" sldId="2147473992"/>
            <ac:picMk id="35" creationId="{1FAF9F5E-9534-BEEF-2397-E6676C146BE0}"/>
          </ac:picMkLst>
        </pc:picChg>
      </pc:sldChg>
      <pc:sldChg chg="addSp delSp modSp mod">
        <pc:chgData name="Marco Gobbato" userId="028d0907-a03a-49d7-ada1-4be02ebf179c" providerId="ADAL" clId="{BC7AB95F-41BB-498A-A3ED-750B6A5A74EC}" dt="2025-04-17T13:32:25.286" v="6193" actId="20577"/>
        <pc:sldMkLst>
          <pc:docMk/>
          <pc:sldMk cId="1039384269" sldId="2147473997"/>
        </pc:sldMkLst>
        <pc:spChg chg="mod">
          <ac:chgData name="Marco Gobbato" userId="028d0907-a03a-49d7-ada1-4be02ebf179c" providerId="ADAL" clId="{BC7AB95F-41BB-498A-A3ED-750B6A5A74EC}" dt="2025-04-14T14:55:16.729" v="2829" actId="207"/>
          <ac:spMkLst>
            <pc:docMk/>
            <pc:sldMk cId="1039384269" sldId="2147473997"/>
            <ac:spMk id="3" creationId="{37D67747-1C81-BED3-61B9-4F0952476A34}"/>
          </ac:spMkLst>
        </pc:spChg>
        <pc:spChg chg="mod">
          <ac:chgData name="Marco Gobbato" userId="028d0907-a03a-49d7-ada1-4be02ebf179c" providerId="ADAL" clId="{BC7AB95F-41BB-498A-A3ED-750B6A5A74EC}" dt="2025-04-14T14:56:49.277" v="2983" actId="20577"/>
          <ac:spMkLst>
            <pc:docMk/>
            <pc:sldMk cId="1039384269" sldId="2147473997"/>
            <ac:spMk id="28" creationId="{0307D4C2-DA96-9D21-A734-92D26E976A6E}"/>
          </ac:spMkLst>
        </pc:spChg>
        <pc:spChg chg="mod">
          <ac:chgData name="Marco Gobbato" userId="028d0907-a03a-49d7-ada1-4be02ebf179c" providerId="ADAL" clId="{BC7AB95F-41BB-498A-A3ED-750B6A5A74EC}" dt="2025-04-17T13:32:25.286" v="6193" actId="20577"/>
          <ac:spMkLst>
            <pc:docMk/>
            <pc:sldMk cId="1039384269" sldId="2147473997"/>
            <ac:spMk id="30" creationId="{C84702DF-FC49-3C27-7C67-6A806FE63422}"/>
          </ac:spMkLst>
        </pc:spChg>
        <pc:spChg chg="mod ord topLvl">
          <ac:chgData name="Marco Gobbato" userId="028d0907-a03a-49d7-ada1-4be02ebf179c" providerId="ADAL" clId="{BC7AB95F-41BB-498A-A3ED-750B6A5A74EC}" dt="2025-04-17T07:54:50.802" v="5235" actId="164"/>
          <ac:spMkLst>
            <pc:docMk/>
            <pc:sldMk cId="1039384269" sldId="2147473997"/>
            <ac:spMk id="31" creationId="{D0B45052-4379-16DF-1DC8-BB921FE15E39}"/>
          </ac:spMkLst>
        </pc:spChg>
        <pc:spChg chg="mod ord topLvl">
          <ac:chgData name="Marco Gobbato" userId="028d0907-a03a-49d7-ada1-4be02ebf179c" providerId="ADAL" clId="{BC7AB95F-41BB-498A-A3ED-750B6A5A74EC}" dt="2025-04-17T12:29:17.828" v="5837" actId="20577"/>
          <ac:spMkLst>
            <pc:docMk/>
            <pc:sldMk cId="1039384269" sldId="2147473997"/>
            <ac:spMk id="32" creationId="{AA41220A-F0B1-1170-12CB-29B9A512F8A7}"/>
          </ac:spMkLst>
        </pc:spChg>
        <pc:spChg chg="mod">
          <ac:chgData name="Marco Gobbato" userId="028d0907-a03a-49d7-ada1-4be02ebf179c" providerId="ADAL" clId="{BC7AB95F-41BB-498A-A3ED-750B6A5A74EC}" dt="2025-04-14T13:40:15.467" v="2688" actId="20577"/>
          <ac:spMkLst>
            <pc:docMk/>
            <pc:sldMk cId="1039384269" sldId="2147473997"/>
            <ac:spMk id="34" creationId="{2547C6F0-365A-8524-5394-07C49094F453}"/>
          </ac:spMkLst>
        </pc:spChg>
        <pc:spChg chg="mod">
          <ac:chgData name="Marco Gobbato" userId="028d0907-a03a-49d7-ada1-4be02ebf179c" providerId="ADAL" clId="{BC7AB95F-41BB-498A-A3ED-750B6A5A74EC}" dt="2025-04-14T14:20:47.475" v="2709" actId="207"/>
          <ac:spMkLst>
            <pc:docMk/>
            <pc:sldMk cId="1039384269" sldId="2147473997"/>
            <ac:spMk id="234" creationId="{033A5D94-33D0-384C-7D58-0685BB808695}"/>
          </ac:spMkLst>
        </pc:spChg>
        <pc:spChg chg="mod">
          <ac:chgData name="Marco Gobbato" userId="028d0907-a03a-49d7-ada1-4be02ebf179c" providerId="ADAL" clId="{BC7AB95F-41BB-498A-A3ED-750B6A5A74EC}" dt="2025-04-14T14:20:43.001" v="2708" actId="207"/>
          <ac:spMkLst>
            <pc:docMk/>
            <pc:sldMk cId="1039384269" sldId="2147473997"/>
            <ac:spMk id="332" creationId="{0AF254A9-A6C3-D6BE-3B3C-7D6E49A3C835}"/>
          </ac:spMkLst>
        </pc:spChg>
        <pc:spChg chg="mod">
          <ac:chgData name="Marco Gobbato" userId="028d0907-a03a-49d7-ada1-4be02ebf179c" providerId="ADAL" clId="{BC7AB95F-41BB-498A-A3ED-750B6A5A74EC}" dt="2025-04-14T14:18:42.117" v="2693" actId="207"/>
          <ac:spMkLst>
            <pc:docMk/>
            <pc:sldMk cId="1039384269" sldId="2147473997"/>
            <ac:spMk id="338" creationId="{60F69CE9-3CD2-4D5E-DCFC-057BE97005AB}"/>
          </ac:spMkLst>
        </pc:spChg>
        <pc:spChg chg="mod">
          <ac:chgData name="Marco Gobbato" userId="028d0907-a03a-49d7-ada1-4be02ebf179c" providerId="ADAL" clId="{BC7AB95F-41BB-498A-A3ED-750B6A5A74EC}" dt="2025-04-14T14:22:07.620" v="2711" actId="207"/>
          <ac:spMkLst>
            <pc:docMk/>
            <pc:sldMk cId="1039384269" sldId="2147473997"/>
            <ac:spMk id="406" creationId="{5E9E7F1D-D965-EF30-3B29-1C78A6DDCA77}"/>
          </ac:spMkLst>
        </pc:spChg>
        <pc:spChg chg="mod">
          <ac:chgData name="Marco Gobbato" userId="028d0907-a03a-49d7-ada1-4be02ebf179c" providerId="ADAL" clId="{BC7AB95F-41BB-498A-A3ED-750B6A5A74EC}" dt="2025-04-14T14:22:01.583" v="2710" actId="207"/>
          <ac:spMkLst>
            <pc:docMk/>
            <pc:sldMk cId="1039384269" sldId="2147473997"/>
            <ac:spMk id="407" creationId="{F352F9B3-6745-543D-6EFD-8714B6317D1B}"/>
          </ac:spMkLst>
        </pc:spChg>
        <pc:spChg chg="mod">
          <ac:chgData name="Marco Gobbato" userId="028d0907-a03a-49d7-ada1-4be02ebf179c" providerId="ADAL" clId="{BC7AB95F-41BB-498A-A3ED-750B6A5A74EC}" dt="2025-04-14T14:26:48.202" v="2800" actId="207"/>
          <ac:spMkLst>
            <pc:docMk/>
            <pc:sldMk cId="1039384269" sldId="2147473997"/>
            <ac:spMk id="439" creationId="{D180B78B-93F2-4A96-62BF-2EC6B6C3A81F}"/>
          </ac:spMkLst>
        </pc:spChg>
        <pc:spChg chg="mod">
          <ac:chgData name="Marco Gobbato" userId="028d0907-a03a-49d7-ada1-4be02ebf179c" providerId="ADAL" clId="{BC7AB95F-41BB-498A-A3ED-750B6A5A74EC}" dt="2025-04-14T14:26:42.533" v="2799" actId="207"/>
          <ac:spMkLst>
            <pc:docMk/>
            <pc:sldMk cId="1039384269" sldId="2147473997"/>
            <ac:spMk id="440" creationId="{4E794D61-EBC4-69EE-AFBE-ADBEF553B15A}"/>
          </ac:spMkLst>
        </pc:spChg>
        <pc:spChg chg="mod">
          <ac:chgData name="Marco Gobbato" userId="028d0907-a03a-49d7-ada1-4be02ebf179c" providerId="ADAL" clId="{BC7AB95F-41BB-498A-A3ED-750B6A5A74EC}" dt="2025-04-14T14:23:39.260" v="2758" actId="1076"/>
          <ac:spMkLst>
            <pc:docMk/>
            <pc:sldMk cId="1039384269" sldId="2147473997"/>
            <ac:spMk id="970" creationId="{FC5A758A-7EFD-3C03-D280-7DB0ACF5C5B1}"/>
          </ac:spMkLst>
        </pc:spChg>
        <pc:spChg chg="mod">
          <ac:chgData name="Marco Gobbato" userId="028d0907-a03a-49d7-ada1-4be02ebf179c" providerId="ADAL" clId="{BC7AB95F-41BB-498A-A3ED-750B6A5A74EC}" dt="2025-04-14T14:55:22.337" v="2830" actId="207"/>
          <ac:spMkLst>
            <pc:docMk/>
            <pc:sldMk cId="1039384269" sldId="2147473997"/>
            <ac:spMk id="971" creationId="{4A983FE3-3CD4-4159-8328-6FD2FB94949D}"/>
          </ac:spMkLst>
        </pc:spChg>
        <pc:spChg chg="mod">
          <ac:chgData name="Marco Gobbato" userId="028d0907-a03a-49d7-ada1-4be02ebf179c" providerId="ADAL" clId="{BC7AB95F-41BB-498A-A3ED-750B6A5A74EC}" dt="2025-04-14T14:26:52.742" v="2801" actId="207"/>
          <ac:spMkLst>
            <pc:docMk/>
            <pc:sldMk cId="1039384269" sldId="2147473997"/>
            <ac:spMk id="972" creationId="{B561356B-E3D6-C1F7-D82E-DE019D9CD625}"/>
          </ac:spMkLst>
        </pc:spChg>
        <pc:spChg chg="mod">
          <ac:chgData name="Marco Gobbato" userId="028d0907-a03a-49d7-ada1-4be02ebf179c" providerId="ADAL" clId="{BC7AB95F-41BB-498A-A3ED-750B6A5A74EC}" dt="2025-04-14T14:26:23.946" v="2797" actId="20577"/>
          <ac:spMkLst>
            <pc:docMk/>
            <pc:sldMk cId="1039384269" sldId="2147473997"/>
            <ac:spMk id="973" creationId="{4B91F114-A34A-87A8-8B25-1389E9022267}"/>
          </ac:spMkLst>
        </pc:spChg>
        <pc:spChg chg="mod">
          <ac:chgData name="Marco Gobbato" userId="028d0907-a03a-49d7-ada1-4be02ebf179c" providerId="ADAL" clId="{BC7AB95F-41BB-498A-A3ED-750B6A5A74EC}" dt="2025-04-14T14:26:29.762" v="2798" actId="1076"/>
          <ac:spMkLst>
            <pc:docMk/>
            <pc:sldMk cId="1039384269" sldId="2147473997"/>
            <ac:spMk id="974" creationId="{29AB59C4-B130-30B6-A190-DFB2EFB3E338}"/>
          </ac:spMkLst>
        </pc:spChg>
        <pc:spChg chg="mod">
          <ac:chgData name="Marco Gobbato" userId="028d0907-a03a-49d7-ada1-4be02ebf179c" providerId="ADAL" clId="{BC7AB95F-41BB-498A-A3ED-750B6A5A74EC}" dt="2025-04-14T14:19:00.476" v="2695" actId="20577"/>
          <ac:spMkLst>
            <pc:docMk/>
            <pc:sldMk cId="1039384269" sldId="2147473997"/>
            <ac:spMk id="975" creationId="{597DC9A0-4897-F279-D6B4-EA578515CDE5}"/>
          </ac:spMkLst>
        </pc:spChg>
        <pc:grpChg chg="add mod">
          <ac:chgData name="Marco Gobbato" userId="028d0907-a03a-49d7-ada1-4be02ebf179c" providerId="ADAL" clId="{BC7AB95F-41BB-498A-A3ED-750B6A5A74EC}" dt="2025-04-17T12:28:27.294" v="5824" actId="1076"/>
          <ac:grpSpMkLst>
            <pc:docMk/>
            <pc:sldMk cId="1039384269" sldId="2147473997"/>
            <ac:grpSpMk id="12" creationId="{2DFE0731-08E5-06ED-3072-BAF2E0811FC5}"/>
          </ac:grpSpMkLst>
        </pc:grpChg>
        <pc:grpChg chg="mod">
          <ac:chgData name="Marco Gobbato" userId="028d0907-a03a-49d7-ada1-4be02ebf179c" providerId="ADAL" clId="{BC7AB95F-41BB-498A-A3ED-750B6A5A74EC}" dt="2025-04-17T12:28:38.336" v="5826" actId="1076"/>
          <ac:grpSpMkLst>
            <pc:docMk/>
            <pc:sldMk cId="1039384269" sldId="2147473997"/>
            <ac:grpSpMk id="23" creationId="{CB2BE6FD-96FE-6D52-287B-7903875CE71D}"/>
          </ac:grpSpMkLst>
        </pc:grpChg>
        <pc:grpChg chg="mod">
          <ac:chgData name="Marco Gobbato" userId="028d0907-a03a-49d7-ada1-4be02ebf179c" providerId="ADAL" clId="{BC7AB95F-41BB-498A-A3ED-750B6A5A74EC}" dt="2025-04-17T07:55:45.633" v="5247" actId="1076"/>
          <ac:grpSpMkLst>
            <pc:docMk/>
            <pc:sldMk cId="1039384269" sldId="2147473997"/>
            <ac:grpSpMk id="25" creationId="{A55B2224-CCE4-FA5E-7A62-FA398FF87815}"/>
          </ac:grpSpMkLst>
        </pc:grpChg>
        <pc:grpChg chg="mod">
          <ac:chgData name="Marco Gobbato" userId="028d0907-a03a-49d7-ada1-4be02ebf179c" providerId="ADAL" clId="{BC7AB95F-41BB-498A-A3ED-750B6A5A74EC}" dt="2025-04-17T12:28:32.944" v="5825" actId="1076"/>
          <ac:grpSpMkLst>
            <pc:docMk/>
            <pc:sldMk cId="1039384269" sldId="2147473997"/>
            <ac:grpSpMk id="26" creationId="{D34962F4-BBBD-1F58-41C0-9279F33E2D57}"/>
          </ac:grpSpMkLst>
        </pc:grpChg>
      </pc:sldChg>
      <pc:sldChg chg="addSp delSp modSp mod">
        <pc:chgData name="Marco Gobbato" userId="028d0907-a03a-49d7-ada1-4be02ebf179c" providerId="ADAL" clId="{BC7AB95F-41BB-498A-A3ED-750B6A5A74EC}" dt="2025-04-17T14:32:01.114" v="6596" actId="207"/>
        <pc:sldMkLst>
          <pc:docMk/>
          <pc:sldMk cId="2129812194" sldId="2147473998"/>
        </pc:sldMkLst>
        <pc:spChg chg="mod">
          <ac:chgData name="Marco Gobbato" userId="028d0907-a03a-49d7-ada1-4be02ebf179c" providerId="ADAL" clId="{BC7AB95F-41BB-498A-A3ED-750B6A5A74EC}" dt="2025-04-14T15:03:25.444" v="2992" actId="1076"/>
          <ac:spMkLst>
            <pc:docMk/>
            <pc:sldMk cId="2129812194" sldId="2147473998"/>
            <ac:spMk id="2" creationId="{3606890E-24AB-1F5D-B8FF-A6C1F9F8A070}"/>
          </ac:spMkLst>
        </pc:spChg>
        <pc:spChg chg="mod">
          <ac:chgData name="Marco Gobbato" userId="028d0907-a03a-49d7-ada1-4be02ebf179c" providerId="ADAL" clId="{BC7AB95F-41BB-498A-A3ED-750B6A5A74EC}" dt="2025-04-14T15:13:26.199" v="3018" actId="1076"/>
          <ac:spMkLst>
            <pc:docMk/>
            <pc:sldMk cId="2129812194" sldId="2147473998"/>
            <ac:spMk id="3" creationId="{75450973-98A1-DBDB-7C9A-1683DA59D851}"/>
          </ac:spMkLst>
        </pc:spChg>
        <pc:spChg chg="mod">
          <ac:chgData name="Marco Gobbato" userId="028d0907-a03a-49d7-ada1-4be02ebf179c" providerId="ADAL" clId="{BC7AB95F-41BB-498A-A3ED-750B6A5A74EC}" dt="2025-04-14T15:13:13.074" v="3014" actId="20577"/>
          <ac:spMkLst>
            <pc:docMk/>
            <pc:sldMk cId="2129812194" sldId="2147473998"/>
            <ac:spMk id="21" creationId="{05BC9E1B-FC05-37ED-E571-9BD6D8E94FC2}"/>
          </ac:spMkLst>
        </pc:spChg>
        <pc:spChg chg="mod">
          <ac:chgData name="Marco Gobbato" userId="028d0907-a03a-49d7-ada1-4be02ebf179c" providerId="ADAL" clId="{BC7AB95F-41BB-498A-A3ED-750B6A5A74EC}" dt="2025-04-17T08:24:02.414" v="5264" actId="207"/>
          <ac:spMkLst>
            <pc:docMk/>
            <pc:sldMk cId="2129812194" sldId="2147473998"/>
            <ac:spMk id="27" creationId="{259AE29C-C28E-99C2-D819-2B616E1440C1}"/>
          </ac:spMkLst>
        </pc:spChg>
        <pc:spChg chg="mod">
          <ac:chgData name="Marco Gobbato" userId="028d0907-a03a-49d7-ada1-4be02ebf179c" providerId="ADAL" clId="{BC7AB95F-41BB-498A-A3ED-750B6A5A74EC}" dt="2025-04-14T15:16:17.443" v="3046" actId="20577"/>
          <ac:spMkLst>
            <pc:docMk/>
            <pc:sldMk cId="2129812194" sldId="2147473998"/>
            <ac:spMk id="28" creationId="{36921111-6270-E425-38DC-C42FA3FC629A}"/>
          </ac:spMkLst>
        </pc:spChg>
        <pc:spChg chg="mod">
          <ac:chgData name="Marco Gobbato" userId="028d0907-a03a-49d7-ada1-4be02ebf179c" providerId="ADAL" clId="{BC7AB95F-41BB-498A-A3ED-750B6A5A74EC}" dt="2025-04-14T15:05:52.238" v="3009" actId="20577"/>
          <ac:spMkLst>
            <pc:docMk/>
            <pc:sldMk cId="2129812194" sldId="2147473998"/>
            <ac:spMk id="30" creationId="{8485A063-DDD4-9B5F-3046-E4B55DDA0A8F}"/>
          </ac:spMkLst>
        </pc:spChg>
        <pc:spChg chg="mod">
          <ac:chgData name="Marco Gobbato" userId="028d0907-a03a-49d7-ada1-4be02ebf179c" providerId="ADAL" clId="{BC7AB95F-41BB-498A-A3ED-750B6A5A74EC}" dt="2025-04-15T14:55:57.215" v="3843" actId="313"/>
          <ac:spMkLst>
            <pc:docMk/>
            <pc:sldMk cId="2129812194" sldId="2147473998"/>
            <ac:spMk id="32" creationId="{18BE8774-67F4-592D-3124-42D5F8BBCE96}"/>
          </ac:spMkLst>
        </pc:spChg>
        <pc:spChg chg="mod">
          <ac:chgData name="Marco Gobbato" userId="028d0907-a03a-49d7-ada1-4be02ebf179c" providerId="ADAL" clId="{BC7AB95F-41BB-498A-A3ED-750B6A5A74EC}" dt="2025-04-17T08:25:17.384" v="5270" actId="207"/>
          <ac:spMkLst>
            <pc:docMk/>
            <pc:sldMk cId="2129812194" sldId="2147473998"/>
            <ac:spMk id="33" creationId="{8AE9FA4A-3D3B-DE07-6B2C-9842F2CD5844}"/>
          </ac:spMkLst>
        </pc:spChg>
        <pc:spChg chg="mod">
          <ac:chgData name="Marco Gobbato" userId="028d0907-a03a-49d7-ada1-4be02ebf179c" providerId="ADAL" clId="{BC7AB95F-41BB-498A-A3ED-750B6A5A74EC}" dt="2025-04-15T14:56:11.697" v="3870" actId="20577"/>
          <ac:spMkLst>
            <pc:docMk/>
            <pc:sldMk cId="2129812194" sldId="2147473998"/>
            <ac:spMk id="34" creationId="{88465D9A-3A02-8AC2-FE8B-FC81A15EC117}"/>
          </ac:spMkLst>
        </pc:spChg>
        <pc:spChg chg="mod">
          <ac:chgData name="Marco Gobbato" userId="028d0907-a03a-49d7-ada1-4be02ebf179c" providerId="ADAL" clId="{BC7AB95F-41BB-498A-A3ED-750B6A5A74EC}" dt="2025-04-17T14:31:48.705" v="6595" actId="207"/>
          <ac:spMkLst>
            <pc:docMk/>
            <pc:sldMk cId="2129812194" sldId="2147473998"/>
            <ac:spMk id="433" creationId="{6F261D3B-ECCA-1BA0-A1CE-E293F8243530}"/>
          </ac:spMkLst>
        </pc:spChg>
        <pc:spChg chg="mod">
          <ac:chgData name="Marco Gobbato" userId="028d0907-a03a-49d7-ada1-4be02ebf179c" providerId="ADAL" clId="{BC7AB95F-41BB-498A-A3ED-750B6A5A74EC}" dt="2025-04-17T14:31:22.211" v="6592" actId="207"/>
          <ac:spMkLst>
            <pc:docMk/>
            <pc:sldMk cId="2129812194" sldId="2147473998"/>
            <ac:spMk id="455" creationId="{88CBD202-C98E-E9E0-5261-6EBAEE1CE3B6}"/>
          </ac:spMkLst>
        </pc:spChg>
        <pc:spChg chg="mod">
          <ac:chgData name="Marco Gobbato" userId="028d0907-a03a-49d7-ada1-4be02ebf179c" providerId="ADAL" clId="{BC7AB95F-41BB-498A-A3ED-750B6A5A74EC}" dt="2025-04-17T14:31:40.903" v="6594" actId="207"/>
          <ac:spMkLst>
            <pc:docMk/>
            <pc:sldMk cId="2129812194" sldId="2147473998"/>
            <ac:spMk id="460" creationId="{4F29A2A6-5345-6727-61B2-D2BA08C6CBA4}"/>
          </ac:spMkLst>
        </pc:spChg>
        <pc:spChg chg="mod">
          <ac:chgData name="Marco Gobbato" userId="028d0907-a03a-49d7-ada1-4be02ebf179c" providerId="ADAL" clId="{BC7AB95F-41BB-498A-A3ED-750B6A5A74EC}" dt="2025-04-17T14:31:28.680" v="6593" actId="207"/>
          <ac:spMkLst>
            <pc:docMk/>
            <pc:sldMk cId="2129812194" sldId="2147473998"/>
            <ac:spMk id="461" creationId="{25C3214E-4238-F6F6-CE32-C2C8EED0ECA6}"/>
          </ac:spMkLst>
        </pc:spChg>
        <pc:spChg chg="mod">
          <ac:chgData name="Marco Gobbato" userId="028d0907-a03a-49d7-ada1-4be02ebf179c" providerId="ADAL" clId="{BC7AB95F-41BB-498A-A3ED-750B6A5A74EC}" dt="2025-04-17T14:31:09.693" v="6590" actId="207"/>
          <ac:spMkLst>
            <pc:docMk/>
            <pc:sldMk cId="2129812194" sldId="2147473998"/>
            <ac:spMk id="529" creationId="{0664694C-4BC3-E1C5-0D00-3F7B5F4BEB31}"/>
          </ac:spMkLst>
        </pc:spChg>
        <pc:spChg chg="mod">
          <ac:chgData name="Marco Gobbato" userId="028d0907-a03a-49d7-ada1-4be02ebf179c" providerId="ADAL" clId="{BC7AB95F-41BB-498A-A3ED-750B6A5A74EC}" dt="2025-04-17T14:31:15.503" v="6591" actId="207"/>
          <ac:spMkLst>
            <pc:docMk/>
            <pc:sldMk cId="2129812194" sldId="2147473998"/>
            <ac:spMk id="531" creationId="{6B1F0A63-C4BF-EF5B-2026-7BC5EDFAA331}"/>
          </ac:spMkLst>
        </pc:spChg>
        <pc:spChg chg="mod">
          <ac:chgData name="Marco Gobbato" userId="028d0907-a03a-49d7-ada1-4be02ebf179c" providerId="ADAL" clId="{BC7AB95F-41BB-498A-A3ED-750B6A5A74EC}" dt="2025-04-17T14:31:48.705" v="6595" actId="207"/>
          <ac:spMkLst>
            <pc:docMk/>
            <pc:sldMk cId="2129812194" sldId="2147473998"/>
            <ac:spMk id="537" creationId="{C4D5A666-F7EC-B33A-0C73-23C7C397C83D}"/>
          </ac:spMkLst>
        </pc:spChg>
        <pc:spChg chg="mod">
          <ac:chgData name="Marco Gobbato" userId="028d0907-a03a-49d7-ada1-4be02ebf179c" providerId="ADAL" clId="{BC7AB95F-41BB-498A-A3ED-750B6A5A74EC}" dt="2025-04-17T08:27:26.920" v="5279" actId="207"/>
          <ac:spMkLst>
            <pc:docMk/>
            <pc:sldMk cId="2129812194" sldId="2147473998"/>
            <ac:spMk id="545" creationId="{41C017BA-795F-2122-8403-2BAC603B67D0}"/>
          </ac:spMkLst>
        </pc:spChg>
        <pc:spChg chg="mod">
          <ac:chgData name="Marco Gobbato" userId="028d0907-a03a-49d7-ada1-4be02ebf179c" providerId="ADAL" clId="{BC7AB95F-41BB-498A-A3ED-750B6A5A74EC}" dt="2025-04-17T14:31:15.503" v="6591" actId="207"/>
          <ac:spMkLst>
            <pc:docMk/>
            <pc:sldMk cId="2129812194" sldId="2147473998"/>
            <ac:spMk id="565" creationId="{9758265D-4E27-5961-EF0B-15EE733D9075}"/>
          </ac:spMkLst>
        </pc:spChg>
        <pc:spChg chg="mod">
          <ac:chgData name="Marco Gobbato" userId="028d0907-a03a-49d7-ada1-4be02ebf179c" providerId="ADAL" clId="{BC7AB95F-41BB-498A-A3ED-750B6A5A74EC}" dt="2025-04-17T14:31:15.503" v="6591" actId="207"/>
          <ac:spMkLst>
            <pc:docMk/>
            <pc:sldMk cId="2129812194" sldId="2147473998"/>
            <ac:spMk id="566" creationId="{64704D21-0D33-75FB-6FF7-ABEBEA517930}"/>
          </ac:spMkLst>
        </pc:spChg>
        <pc:spChg chg="mod">
          <ac:chgData name="Marco Gobbato" userId="028d0907-a03a-49d7-ada1-4be02ebf179c" providerId="ADAL" clId="{BC7AB95F-41BB-498A-A3ED-750B6A5A74EC}" dt="2025-04-17T14:31:22.211" v="6592" actId="207"/>
          <ac:spMkLst>
            <pc:docMk/>
            <pc:sldMk cId="2129812194" sldId="2147473998"/>
            <ac:spMk id="603" creationId="{3B38F9E6-907D-391D-0D91-7608737C37EF}"/>
          </ac:spMkLst>
        </pc:spChg>
        <pc:spChg chg="mod">
          <ac:chgData name="Marco Gobbato" userId="028d0907-a03a-49d7-ada1-4be02ebf179c" providerId="ADAL" clId="{BC7AB95F-41BB-498A-A3ED-750B6A5A74EC}" dt="2025-04-17T14:31:48.705" v="6595" actId="207"/>
          <ac:spMkLst>
            <pc:docMk/>
            <pc:sldMk cId="2129812194" sldId="2147473998"/>
            <ac:spMk id="605" creationId="{3EC590F2-1625-9E21-5677-82247B762FB9}"/>
          </ac:spMkLst>
        </pc:spChg>
        <pc:spChg chg="mod">
          <ac:chgData name="Marco Gobbato" userId="028d0907-a03a-49d7-ada1-4be02ebf179c" providerId="ADAL" clId="{BC7AB95F-41BB-498A-A3ED-750B6A5A74EC}" dt="2025-04-17T08:25:36.651" v="5272" actId="207"/>
          <ac:spMkLst>
            <pc:docMk/>
            <pc:sldMk cId="2129812194" sldId="2147473998"/>
            <ac:spMk id="606" creationId="{66AA643A-FAA7-8E63-A835-6C0A43BDB5B2}"/>
          </ac:spMkLst>
        </pc:spChg>
        <pc:spChg chg="mod">
          <ac:chgData name="Marco Gobbato" userId="028d0907-a03a-49d7-ada1-4be02ebf179c" providerId="ADAL" clId="{BC7AB95F-41BB-498A-A3ED-750B6A5A74EC}" dt="2025-04-17T14:32:01.114" v="6596" actId="207"/>
          <ac:spMkLst>
            <pc:docMk/>
            <pc:sldMk cId="2129812194" sldId="2147473998"/>
            <ac:spMk id="607" creationId="{68F3B9D9-2001-ED48-8B42-2AE4C48DD875}"/>
          </ac:spMkLst>
        </pc:spChg>
        <pc:spChg chg="mod">
          <ac:chgData name="Marco Gobbato" userId="028d0907-a03a-49d7-ada1-4be02ebf179c" providerId="ADAL" clId="{BC7AB95F-41BB-498A-A3ED-750B6A5A74EC}" dt="2025-04-17T14:31:05.115" v="6589" actId="207"/>
          <ac:spMkLst>
            <pc:docMk/>
            <pc:sldMk cId="2129812194" sldId="2147473998"/>
            <ac:spMk id="622" creationId="{88F36DDC-AEEC-B0A9-EF4A-D63263444825}"/>
          </ac:spMkLst>
        </pc:spChg>
        <pc:spChg chg="mod">
          <ac:chgData name="Marco Gobbato" userId="028d0907-a03a-49d7-ada1-4be02ebf179c" providerId="ADAL" clId="{BC7AB95F-41BB-498A-A3ED-750B6A5A74EC}" dt="2025-04-17T14:31:00.761" v="6588" actId="207"/>
          <ac:spMkLst>
            <pc:docMk/>
            <pc:sldMk cId="2129812194" sldId="2147473998"/>
            <ac:spMk id="730" creationId="{245238D2-7D89-D424-C34B-58F6B15EF84D}"/>
          </ac:spMkLst>
        </pc:spChg>
        <pc:spChg chg="mod">
          <ac:chgData name="Marco Gobbato" userId="028d0907-a03a-49d7-ada1-4be02ebf179c" providerId="ADAL" clId="{BC7AB95F-41BB-498A-A3ED-750B6A5A74EC}" dt="2025-04-17T14:30:54.307" v="6587" actId="207"/>
          <ac:spMkLst>
            <pc:docMk/>
            <pc:sldMk cId="2129812194" sldId="2147473998"/>
            <ac:spMk id="735" creationId="{25719DB5-5D38-D84C-1606-5567649825FA}"/>
          </ac:spMkLst>
        </pc:spChg>
        <pc:spChg chg="mod">
          <ac:chgData name="Marco Gobbato" userId="028d0907-a03a-49d7-ada1-4be02ebf179c" providerId="ADAL" clId="{BC7AB95F-41BB-498A-A3ED-750B6A5A74EC}" dt="2025-04-17T13:34:25.797" v="6195" actId="207"/>
          <ac:spMkLst>
            <pc:docMk/>
            <pc:sldMk cId="2129812194" sldId="2147473998"/>
            <ac:spMk id="748" creationId="{72E82176-24BA-5C5C-B969-F32BB758533B}"/>
          </ac:spMkLst>
        </pc:spChg>
        <pc:spChg chg="mod">
          <ac:chgData name="Marco Gobbato" userId="028d0907-a03a-49d7-ada1-4be02ebf179c" providerId="ADAL" clId="{BC7AB95F-41BB-498A-A3ED-750B6A5A74EC}" dt="2025-04-14T15:03:34.587" v="2994" actId="1076"/>
          <ac:spMkLst>
            <pc:docMk/>
            <pc:sldMk cId="2129812194" sldId="2147473998"/>
            <ac:spMk id="773" creationId="{D0B7E9A4-1A74-A6AC-1ACC-5F998C1FA8E4}"/>
          </ac:spMkLst>
        </pc:spChg>
        <pc:spChg chg="mod">
          <ac:chgData name="Marco Gobbato" userId="028d0907-a03a-49d7-ada1-4be02ebf179c" providerId="ADAL" clId="{BC7AB95F-41BB-498A-A3ED-750B6A5A74EC}" dt="2025-04-17T14:31:28.680" v="6593" actId="207"/>
          <ac:spMkLst>
            <pc:docMk/>
            <pc:sldMk cId="2129812194" sldId="2147473998"/>
            <ac:spMk id="969" creationId="{39E1479B-8E7C-D840-101C-9750693A195C}"/>
          </ac:spMkLst>
        </pc:spChg>
        <pc:spChg chg="mod">
          <ac:chgData name="Marco Gobbato" userId="028d0907-a03a-49d7-ada1-4be02ebf179c" providerId="ADAL" clId="{BC7AB95F-41BB-498A-A3ED-750B6A5A74EC}" dt="2025-04-17T14:31:22.211" v="6592" actId="207"/>
          <ac:spMkLst>
            <pc:docMk/>
            <pc:sldMk cId="2129812194" sldId="2147473998"/>
            <ac:spMk id="970" creationId="{353205F4-92F5-55E8-9A91-27DB15410104}"/>
          </ac:spMkLst>
        </pc:spChg>
        <pc:spChg chg="mod">
          <ac:chgData name="Marco Gobbato" userId="028d0907-a03a-49d7-ada1-4be02ebf179c" providerId="ADAL" clId="{BC7AB95F-41BB-498A-A3ED-750B6A5A74EC}" dt="2025-04-14T15:03:16.329" v="2991" actId="207"/>
          <ac:spMkLst>
            <pc:docMk/>
            <pc:sldMk cId="2129812194" sldId="2147473998"/>
            <ac:spMk id="971" creationId="{9974BD6B-DDA0-408A-404D-5674A8CFF524}"/>
          </ac:spMkLst>
        </pc:spChg>
      </pc:sldChg>
      <pc:sldChg chg="addSp delSp modSp mod">
        <pc:chgData name="Marco Gobbato" userId="028d0907-a03a-49d7-ada1-4be02ebf179c" providerId="ADAL" clId="{BC7AB95F-41BB-498A-A3ED-750B6A5A74EC}" dt="2025-04-17T13:12:48.817" v="5996" actId="478"/>
        <pc:sldMkLst>
          <pc:docMk/>
          <pc:sldMk cId="877879287" sldId="2147474000"/>
        </pc:sldMkLst>
        <pc:spChg chg="mod">
          <ac:chgData name="Marco Gobbato" userId="028d0907-a03a-49d7-ada1-4be02ebf179c" providerId="ADAL" clId="{BC7AB95F-41BB-498A-A3ED-750B6A5A74EC}" dt="2025-04-07T14:10:25.843" v="666" actId="20577"/>
          <ac:spMkLst>
            <pc:docMk/>
            <pc:sldMk cId="877879287" sldId="2147474000"/>
            <ac:spMk id="2" creationId="{EE99A34F-441F-1FA7-1109-D55CF21B3004}"/>
          </ac:spMkLst>
        </pc:spChg>
        <pc:spChg chg="mod">
          <ac:chgData name="Marco Gobbato" userId="028d0907-a03a-49d7-ada1-4be02ebf179c" providerId="ADAL" clId="{BC7AB95F-41BB-498A-A3ED-750B6A5A74EC}" dt="2025-04-15T14:21:37.360" v="3487" actId="20577"/>
          <ac:spMkLst>
            <pc:docMk/>
            <pc:sldMk cId="877879287" sldId="2147474000"/>
            <ac:spMk id="3" creationId="{58EED0B2-2D1C-8B69-C847-451E617FF305}"/>
          </ac:spMkLst>
        </pc:spChg>
        <pc:spChg chg="mod">
          <ac:chgData name="Marco Gobbato" userId="028d0907-a03a-49d7-ada1-4be02ebf179c" providerId="ADAL" clId="{BC7AB95F-41BB-498A-A3ED-750B6A5A74EC}" dt="2025-04-15T14:21:51.851" v="3488" actId="1076"/>
          <ac:spMkLst>
            <pc:docMk/>
            <pc:sldMk cId="877879287" sldId="2147474000"/>
            <ac:spMk id="7" creationId="{B862C61B-5885-0789-67E2-637029A983BE}"/>
          </ac:spMkLst>
        </pc:spChg>
        <pc:spChg chg="mod">
          <ac:chgData name="Marco Gobbato" userId="028d0907-a03a-49d7-ada1-4be02ebf179c" providerId="ADAL" clId="{BC7AB95F-41BB-498A-A3ED-750B6A5A74EC}" dt="2025-04-15T14:21:51.851" v="3488" actId="1076"/>
          <ac:spMkLst>
            <pc:docMk/>
            <pc:sldMk cId="877879287" sldId="2147474000"/>
            <ac:spMk id="9" creationId="{33AC84AA-4C85-7722-8288-6B32D80C027F}"/>
          </ac:spMkLst>
        </pc:spChg>
        <pc:spChg chg="mod">
          <ac:chgData name="Marco Gobbato" userId="028d0907-a03a-49d7-ada1-4be02ebf179c" providerId="ADAL" clId="{BC7AB95F-41BB-498A-A3ED-750B6A5A74EC}" dt="2025-04-07T14:10:13.091" v="663" actId="20577"/>
          <ac:spMkLst>
            <pc:docMk/>
            <pc:sldMk cId="877879287" sldId="2147474000"/>
            <ac:spMk id="19" creationId="{BA43359D-AB7B-6F83-2F7A-0ABD2377E96A}"/>
          </ac:spMkLst>
        </pc:spChg>
        <pc:spChg chg="mod">
          <ac:chgData name="Marco Gobbato" userId="028d0907-a03a-49d7-ada1-4be02ebf179c" providerId="ADAL" clId="{BC7AB95F-41BB-498A-A3ED-750B6A5A74EC}" dt="2025-04-15T14:21:51.851" v="3488" actId="1076"/>
          <ac:spMkLst>
            <pc:docMk/>
            <pc:sldMk cId="877879287" sldId="2147474000"/>
            <ac:spMk id="20" creationId="{40A109CC-26F9-9686-4167-378C03469CEE}"/>
          </ac:spMkLst>
        </pc:spChg>
        <pc:spChg chg="mod">
          <ac:chgData name="Marco Gobbato" userId="028d0907-a03a-49d7-ada1-4be02ebf179c" providerId="ADAL" clId="{BC7AB95F-41BB-498A-A3ED-750B6A5A74EC}" dt="2025-04-15T14:20:13.724" v="3478"/>
          <ac:spMkLst>
            <pc:docMk/>
            <pc:sldMk cId="877879287" sldId="2147474000"/>
            <ac:spMk id="21" creationId="{93365E88-82DA-ED16-B094-CA1D4B578D61}"/>
          </ac:spMkLst>
        </pc:spChg>
        <pc:spChg chg="mod">
          <ac:chgData name="Marco Gobbato" userId="028d0907-a03a-49d7-ada1-4be02ebf179c" providerId="ADAL" clId="{BC7AB95F-41BB-498A-A3ED-750B6A5A74EC}" dt="2025-04-15T14:21:51.851" v="3488" actId="1076"/>
          <ac:spMkLst>
            <pc:docMk/>
            <pc:sldMk cId="877879287" sldId="2147474000"/>
            <ac:spMk id="22" creationId="{E00737A9-0062-7D42-49F5-FFCC1937A85B}"/>
          </ac:spMkLst>
        </pc:spChg>
        <pc:spChg chg="mod">
          <ac:chgData name="Marco Gobbato" userId="028d0907-a03a-49d7-ada1-4be02ebf179c" providerId="ADAL" clId="{BC7AB95F-41BB-498A-A3ED-750B6A5A74EC}" dt="2025-04-15T14:21:51.851" v="3488" actId="1076"/>
          <ac:spMkLst>
            <pc:docMk/>
            <pc:sldMk cId="877879287" sldId="2147474000"/>
            <ac:spMk id="23" creationId="{349D86DC-DC65-0B53-B8AF-59FDF9A16208}"/>
          </ac:spMkLst>
        </pc:spChg>
        <pc:spChg chg="mod">
          <ac:chgData name="Marco Gobbato" userId="028d0907-a03a-49d7-ada1-4be02ebf179c" providerId="ADAL" clId="{BC7AB95F-41BB-498A-A3ED-750B6A5A74EC}" dt="2025-04-15T14:21:51.851" v="3488" actId="1076"/>
          <ac:spMkLst>
            <pc:docMk/>
            <pc:sldMk cId="877879287" sldId="2147474000"/>
            <ac:spMk id="24" creationId="{85EE3392-CA7F-4D97-CE27-EF6367D28980}"/>
          </ac:spMkLst>
        </pc:spChg>
        <pc:spChg chg="mod">
          <ac:chgData name="Marco Gobbato" userId="028d0907-a03a-49d7-ada1-4be02ebf179c" providerId="ADAL" clId="{BC7AB95F-41BB-498A-A3ED-750B6A5A74EC}" dt="2025-04-15T14:21:51.851" v="3488" actId="1076"/>
          <ac:spMkLst>
            <pc:docMk/>
            <pc:sldMk cId="877879287" sldId="2147474000"/>
            <ac:spMk id="26" creationId="{66B1D65A-E9A8-5DA1-369A-9529DB19DB1C}"/>
          </ac:spMkLst>
        </pc:spChg>
        <pc:spChg chg="mod">
          <ac:chgData name="Marco Gobbato" userId="028d0907-a03a-49d7-ada1-4be02ebf179c" providerId="ADAL" clId="{BC7AB95F-41BB-498A-A3ED-750B6A5A74EC}" dt="2025-04-15T14:21:51.851" v="3488" actId="1076"/>
          <ac:spMkLst>
            <pc:docMk/>
            <pc:sldMk cId="877879287" sldId="2147474000"/>
            <ac:spMk id="32" creationId="{D0706831-8482-9B80-943E-E6B06558D331}"/>
          </ac:spMkLst>
        </pc:spChg>
        <pc:spChg chg="mod">
          <ac:chgData name="Marco Gobbato" userId="028d0907-a03a-49d7-ada1-4be02ebf179c" providerId="ADAL" clId="{BC7AB95F-41BB-498A-A3ED-750B6A5A74EC}" dt="2025-04-15T14:21:51.851" v="3488" actId="1076"/>
          <ac:spMkLst>
            <pc:docMk/>
            <pc:sldMk cId="877879287" sldId="2147474000"/>
            <ac:spMk id="35" creationId="{02EEC4AB-F264-2E1C-6896-5C3551DB9C34}"/>
          </ac:spMkLst>
        </pc:spChg>
        <pc:spChg chg="mod">
          <ac:chgData name="Marco Gobbato" userId="028d0907-a03a-49d7-ada1-4be02ebf179c" providerId="ADAL" clId="{BC7AB95F-41BB-498A-A3ED-750B6A5A74EC}" dt="2025-04-15T14:21:51.851" v="3488" actId="1076"/>
          <ac:spMkLst>
            <pc:docMk/>
            <pc:sldMk cId="877879287" sldId="2147474000"/>
            <ac:spMk id="36" creationId="{A241F23E-E14A-EE81-6295-74AC98DF88D3}"/>
          </ac:spMkLst>
        </pc:spChg>
      </pc:sldChg>
      <pc:sldChg chg="addSp delSp modSp mod modCm">
        <pc:chgData name="Marco Gobbato" userId="028d0907-a03a-49d7-ada1-4be02ebf179c" providerId="ADAL" clId="{BC7AB95F-41BB-498A-A3ED-750B6A5A74EC}" dt="2025-04-17T13:37:40.448" v="6265" actId="20577"/>
        <pc:sldMkLst>
          <pc:docMk/>
          <pc:sldMk cId="3203957578" sldId="2147474001"/>
        </pc:sldMkLst>
        <pc:spChg chg="mod topLvl">
          <ac:chgData name="Marco Gobbato" userId="028d0907-a03a-49d7-ada1-4be02ebf179c" providerId="ADAL" clId="{BC7AB95F-41BB-498A-A3ED-750B6A5A74EC}" dt="2025-04-17T13:37:08.820" v="6200" actId="1076"/>
          <ac:spMkLst>
            <pc:docMk/>
            <pc:sldMk cId="3203957578" sldId="2147474001"/>
            <ac:spMk id="3" creationId="{76168445-3ECF-79B6-8D41-5472124F7C9D}"/>
          </ac:spMkLst>
        </pc:spChg>
        <pc:spChg chg="mod">
          <ac:chgData name="Marco Gobbato" userId="028d0907-a03a-49d7-ada1-4be02ebf179c" providerId="ADAL" clId="{BC7AB95F-41BB-498A-A3ED-750B6A5A74EC}" dt="2025-04-17T12:23:24.397" v="5816" actId="20577"/>
          <ac:spMkLst>
            <pc:docMk/>
            <pc:sldMk cId="3203957578" sldId="2147474001"/>
            <ac:spMk id="4" creationId="{49A8561C-3449-3AAC-7E4F-ABE3FF8BF769}"/>
          </ac:spMkLst>
        </pc:spChg>
        <pc:spChg chg="mod topLvl">
          <ac:chgData name="Marco Gobbato" userId="028d0907-a03a-49d7-ada1-4be02ebf179c" providerId="ADAL" clId="{BC7AB95F-41BB-498A-A3ED-750B6A5A74EC}" dt="2025-04-17T10:29:56.733" v="5453" actId="164"/>
          <ac:spMkLst>
            <pc:docMk/>
            <pc:sldMk cId="3203957578" sldId="2147474001"/>
            <ac:spMk id="8" creationId="{CDAD7FAA-A780-3915-A686-E0AC48E06E52}"/>
          </ac:spMkLst>
        </pc:spChg>
        <pc:spChg chg="mod topLvl">
          <ac:chgData name="Marco Gobbato" userId="028d0907-a03a-49d7-ada1-4be02ebf179c" providerId="ADAL" clId="{BC7AB95F-41BB-498A-A3ED-750B6A5A74EC}" dt="2025-04-17T10:30:01.694" v="5454" actId="164"/>
          <ac:spMkLst>
            <pc:docMk/>
            <pc:sldMk cId="3203957578" sldId="2147474001"/>
            <ac:spMk id="10" creationId="{D3E2D8D1-71EC-6F35-25F0-4A22E905429D}"/>
          </ac:spMkLst>
        </pc:spChg>
        <pc:spChg chg="mod topLvl">
          <ac:chgData name="Marco Gobbato" userId="028d0907-a03a-49d7-ada1-4be02ebf179c" providerId="ADAL" clId="{BC7AB95F-41BB-498A-A3ED-750B6A5A74EC}" dt="2025-04-17T12:17:48.656" v="5639" actId="20577"/>
          <ac:spMkLst>
            <pc:docMk/>
            <pc:sldMk cId="3203957578" sldId="2147474001"/>
            <ac:spMk id="15" creationId="{F53CEF7D-1B90-45A7-D076-374949E8735C}"/>
          </ac:spMkLst>
        </pc:spChg>
        <pc:spChg chg="mod topLvl">
          <ac:chgData name="Marco Gobbato" userId="028d0907-a03a-49d7-ada1-4be02ebf179c" providerId="ADAL" clId="{BC7AB95F-41BB-498A-A3ED-750B6A5A74EC}" dt="2025-04-17T13:36:42.242" v="6199" actId="20577"/>
          <ac:spMkLst>
            <pc:docMk/>
            <pc:sldMk cId="3203957578" sldId="2147474001"/>
            <ac:spMk id="16" creationId="{ACE2E7AA-DAAD-4E12-6CB5-D06D9C08B74C}"/>
          </ac:spMkLst>
        </pc:spChg>
        <pc:spChg chg="mod topLvl">
          <ac:chgData name="Marco Gobbato" userId="028d0907-a03a-49d7-ada1-4be02ebf179c" providerId="ADAL" clId="{BC7AB95F-41BB-498A-A3ED-750B6A5A74EC}" dt="2025-04-17T10:29:46.728" v="5450" actId="164"/>
          <ac:spMkLst>
            <pc:docMk/>
            <pc:sldMk cId="3203957578" sldId="2147474001"/>
            <ac:spMk id="48" creationId="{A4F34405-579E-BABA-AA4D-402C1ABC4234}"/>
          </ac:spMkLst>
        </pc:spChg>
        <pc:spChg chg="mod">
          <ac:chgData name="Marco Gobbato" userId="028d0907-a03a-49d7-ada1-4be02ebf179c" providerId="ADAL" clId="{BC7AB95F-41BB-498A-A3ED-750B6A5A74EC}" dt="2025-04-17T13:37:40.448" v="6265" actId="20577"/>
          <ac:spMkLst>
            <pc:docMk/>
            <pc:sldMk cId="3203957578" sldId="2147474001"/>
            <ac:spMk id="52" creationId="{771215A7-4EFF-AA21-07B3-BD00928B7F8C}"/>
          </ac:spMkLst>
        </pc:spChg>
        <pc:spChg chg="mod">
          <ac:chgData name="Marco Gobbato" userId="028d0907-a03a-49d7-ada1-4be02ebf179c" providerId="ADAL" clId="{BC7AB95F-41BB-498A-A3ED-750B6A5A74EC}" dt="2025-04-17T09:18:43.235" v="5358" actId="34136"/>
          <ac:spMkLst>
            <pc:docMk/>
            <pc:sldMk cId="3203957578" sldId="2147474001"/>
            <ac:spMk id="54" creationId="{1CC45476-5867-A81C-FA7C-5BE149543C19}"/>
          </ac:spMkLst>
        </pc:spChg>
        <pc:spChg chg="add del mod">
          <ac:chgData name="Marco Gobbato" userId="028d0907-a03a-49d7-ada1-4be02ebf179c" providerId="ADAL" clId="{BC7AB95F-41BB-498A-A3ED-750B6A5A74EC}" dt="2025-04-17T10:29:30.892" v="5446" actId="1076"/>
          <ac:spMkLst>
            <pc:docMk/>
            <pc:sldMk cId="3203957578" sldId="2147474001"/>
            <ac:spMk id="56" creationId="{5BFDACCB-84F0-066C-B15D-E57C12310549}"/>
          </ac:spMkLst>
        </pc:spChg>
        <pc:grpChg chg="add mod">
          <ac:chgData name="Marco Gobbato" userId="028d0907-a03a-49d7-ada1-4be02ebf179c" providerId="ADAL" clId="{BC7AB95F-41BB-498A-A3ED-750B6A5A74EC}" dt="2025-04-17T10:30:19.932" v="5458" actId="12788"/>
          <ac:grpSpMkLst>
            <pc:docMk/>
            <pc:sldMk cId="3203957578" sldId="2147474001"/>
            <ac:grpSpMk id="25" creationId="{576B21B8-1403-9DB0-4D78-0A55BDE0B01B}"/>
          </ac:grpSpMkLst>
        </pc:grpChg>
        <pc:grpChg chg="add mod">
          <ac:chgData name="Marco Gobbato" userId="028d0907-a03a-49d7-ada1-4be02ebf179c" providerId="ADAL" clId="{BC7AB95F-41BB-498A-A3ED-750B6A5A74EC}" dt="2025-04-17T10:30:19.932" v="5458" actId="12788"/>
          <ac:grpSpMkLst>
            <pc:docMk/>
            <pc:sldMk cId="3203957578" sldId="2147474001"/>
            <ac:grpSpMk id="26" creationId="{B4E7C023-55FC-7A94-F8EE-68F046F4E732}"/>
          </ac:grpSpMkLst>
        </pc:grpChg>
        <pc:grpChg chg="add mod">
          <ac:chgData name="Marco Gobbato" userId="028d0907-a03a-49d7-ada1-4be02ebf179c" providerId="ADAL" clId="{BC7AB95F-41BB-498A-A3ED-750B6A5A74EC}" dt="2025-04-17T12:19:17.832" v="5640" actId="1076"/>
          <ac:grpSpMkLst>
            <pc:docMk/>
            <pc:sldMk cId="3203957578" sldId="2147474001"/>
            <ac:grpSpMk id="27" creationId="{E1CDD21B-5F2C-2890-4BE5-DC9F0F8F4AD8}"/>
          </ac:grpSpMkLst>
        </pc:grpChg>
        <pc:grpChg chg="mod">
          <ac:chgData name="Marco Gobbato" userId="028d0907-a03a-49d7-ada1-4be02ebf179c" providerId="ADAL" clId="{BC7AB95F-41BB-498A-A3ED-750B6A5A74EC}" dt="2025-04-17T10:29:30.892" v="5446" actId="1076"/>
          <ac:grpSpMkLst>
            <pc:docMk/>
            <pc:sldMk cId="3203957578" sldId="2147474001"/>
            <ac:grpSpMk id="58" creationId="{D0636783-8EC9-FAC1-E1ED-03395F79D672}"/>
          </ac:grpSpMkLst>
        </pc:grpChg>
        <pc:graphicFrameChg chg="add mod">
          <ac:chgData name="Marco Gobbato" userId="028d0907-a03a-49d7-ada1-4be02ebf179c" providerId="ADAL" clId="{BC7AB95F-41BB-498A-A3ED-750B6A5A74EC}" dt="2025-04-17T10:29:52.348" v="5452" actId="1076"/>
          <ac:graphicFrameMkLst>
            <pc:docMk/>
            <pc:sldMk cId="3203957578" sldId="2147474001"/>
            <ac:graphicFrameMk id="24" creationId="{82760F22-233B-3226-BC88-44AAD5021D50}"/>
          </ac:graphicFrameMkLst>
        </pc:graphicFrameChg>
        <pc:picChg chg="mod topLvl">
          <ac:chgData name="Marco Gobbato" userId="028d0907-a03a-49d7-ada1-4be02ebf179c" providerId="ADAL" clId="{BC7AB95F-41BB-498A-A3ED-750B6A5A74EC}" dt="2025-04-17T10:30:01.694" v="5454" actId="164"/>
          <ac:picMkLst>
            <pc:docMk/>
            <pc:sldMk cId="3203957578" sldId="2147474001"/>
            <ac:picMk id="50" creationId="{316B27A5-E246-ACFC-0610-FB6FFACCEEF5}"/>
          </ac:picMkLst>
        </pc:picChg>
        <pc:picChg chg="mod topLvl">
          <ac:chgData name="Marco Gobbato" userId="028d0907-a03a-49d7-ada1-4be02ebf179c" providerId="ADAL" clId="{BC7AB95F-41BB-498A-A3ED-750B6A5A74EC}" dt="2025-04-17T10:29:56.733" v="5453" actId="164"/>
          <ac:picMkLst>
            <pc:docMk/>
            <pc:sldMk cId="3203957578" sldId="2147474001"/>
            <ac:picMk id="53" creationId="{BAF2F703-E791-93BC-0831-47DB93E1C5D2}"/>
          </ac:picMkLst>
        </pc:picChg>
        <pc:picChg chg="mod topLvl">
          <ac:chgData name="Marco Gobbato" userId="028d0907-a03a-49d7-ada1-4be02ebf179c" providerId="ADAL" clId="{BC7AB95F-41BB-498A-A3ED-750B6A5A74EC}" dt="2025-04-17T10:29:46.728" v="5450" actId="164"/>
          <ac:picMkLst>
            <pc:docMk/>
            <pc:sldMk cId="3203957578" sldId="2147474001"/>
            <ac:picMk id="55" creationId="{89703B4B-0762-FD7E-1E2D-4134998B8B23}"/>
          </ac:picMkLst>
        </pc:picChg>
        <pc:extLst>
          <p:ext xmlns:p="http://schemas.openxmlformats.org/presentationml/2006/main" uri="{D6D511B9-2390-475A-947B-AFAB55BFBCF1}">
            <pc226:cmChg xmlns:pc226="http://schemas.microsoft.com/office/powerpoint/2022/06/main/command" chg="mod">
              <pc226:chgData name="Marco Gobbato" userId="028d0907-a03a-49d7-ada1-4be02ebf179c" providerId="ADAL" clId="{BC7AB95F-41BB-498A-A3ED-750B6A5A74EC}" dt="2025-04-15T08:12:39.496" v="3153" actId="478"/>
              <pc2:cmMkLst xmlns:pc2="http://schemas.microsoft.com/office/powerpoint/2019/9/main/command">
                <pc:docMk/>
                <pc:sldMk cId="3203957578" sldId="2147474001"/>
                <pc2:cmMk id="{35939C9D-96DB-459E-B67F-F161C6E37352}"/>
              </pc2:cmMkLst>
            </pc226:cmChg>
            <pc226:cmChg xmlns:pc226="http://schemas.microsoft.com/office/powerpoint/2022/06/main/command" chg="mod">
              <pc226:chgData name="Marco Gobbato" userId="028d0907-a03a-49d7-ada1-4be02ebf179c" providerId="ADAL" clId="{BC7AB95F-41BB-498A-A3ED-750B6A5A74EC}" dt="2025-04-15T08:54:04.268" v="3194" actId="20577"/>
              <pc2:cmMkLst xmlns:pc2="http://schemas.microsoft.com/office/powerpoint/2019/9/main/command">
                <pc:docMk/>
                <pc:sldMk cId="3203957578" sldId="2147474001"/>
                <pc2:cmMk id="{640D28AA-7869-4878-B266-CA26F9F0E8AD}"/>
              </pc2:cmMkLst>
            </pc226:cmChg>
          </p:ext>
        </pc:extLst>
      </pc:sldChg>
      <pc:sldChg chg="modSp mod">
        <pc:chgData name="Marco Gobbato" userId="028d0907-a03a-49d7-ada1-4be02ebf179c" providerId="ADAL" clId="{BC7AB95F-41BB-498A-A3ED-750B6A5A74EC}" dt="2025-04-16T07:04:28.703" v="3875" actId="14100"/>
        <pc:sldMkLst>
          <pc:docMk/>
          <pc:sldMk cId="3257059982" sldId="2147474002"/>
        </pc:sldMkLst>
        <pc:spChg chg="mod">
          <ac:chgData name="Marco Gobbato" userId="028d0907-a03a-49d7-ada1-4be02ebf179c" providerId="ADAL" clId="{BC7AB95F-41BB-498A-A3ED-750B6A5A74EC}" dt="2025-04-16T07:04:24.819" v="3874" actId="34136"/>
          <ac:spMkLst>
            <pc:docMk/>
            <pc:sldMk cId="3257059982" sldId="2147474002"/>
            <ac:spMk id="11" creationId="{BB52B172-1B8A-2835-75D0-404F1DC156E6}"/>
          </ac:spMkLst>
        </pc:spChg>
        <pc:spChg chg="mod">
          <ac:chgData name="Marco Gobbato" userId="028d0907-a03a-49d7-ada1-4be02ebf179c" providerId="ADAL" clId="{BC7AB95F-41BB-498A-A3ED-750B6A5A74EC}" dt="2025-04-16T07:04:28.703" v="3875" actId="14100"/>
          <ac:spMkLst>
            <pc:docMk/>
            <pc:sldMk cId="3257059982" sldId="2147474002"/>
            <ac:spMk id="14" creationId="{D0EF2D7E-C8BA-F45D-5096-93B52B0EB25A}"/>
          </ac:spMkLst>
        </pc:spChg>
        <pc:spChg chg="mod">
          <ac:chgData name="Marco Gobbato" userId="028d0907-a03a-49d7-ada1-4be02ebf179c" providerId="ADAL" clId="{BC7AB95F-41BB-498A-A3ED-750B6A5A74EC}" dt="2025-04-16T07:04:24.819" v="3874" actId="34136"/>
          <ac:spMkLst>
            <pc:docMk/>
            <pc:sldMk cId="3257059982" sldId="2147474002"/>
            <ac:spMk id="15" creationId="{0C7E7191-7488-DA55-DAB2-634E3398BDD3}"/>
          </ac:spMkLst>
        </pc:spChg>
        <pc:spChg chg="mod">
          <ac:chgData name="Marco Gobbato" userId="028d0907-a03a-49d7-ada1-4be02ebf179c" providerId="ADAL" clId="{BC7AB95F-41BB-498A-A3ED-750B6A5A74EC}" dt="2025-04-16T07:04:24.819" v="3874" actId="34136"/>
          <ac:spMkLst>
            <pc:docMk/>
            <pc:sldMk cId="3257059982" sldId="2147474002"/>
            <ac:spMk id="21" creationId="{0F789965-87A0-47A1-FA7B-D58518BEB65E}"/>
          </ac:spMkLst>
        </pc:spChg>
        <pc:spChg chg="mod">
          <ac:chgData name="Marco Gobbato" userId="028d0907-a03a-49d7-ada1-4be02ebf179c" providerId="ADAL" clId="{BC7AB95F-41BB-498A-A3ED-750B6A5A74EC}" dt="2025-04-16T07:04:24.819" v="3874" actId="34136"/>
          <ac:spMkLst>
            <pc:docMk/>
            <pc:sldMk cId="3257059982" sldId="2147474002"/>
            <ac:spMk id="28" creationId="{6C01306F-BC7B-B277-A44E-1AC7FF479829}"/>
          </ac:spMkLst>
        </pc:spChg>
        <pc:spChg chg="mod">
          <ac:chgData name="Marco Gobbato" userId="028d0907-a03a-49d7-ada1-4be02ebf179c" providerId="ADAL" clId="{BC7AB95F-41BB-498A-A3ED-750B6A5A74EC}" dt="2025-04-16T07:04:24.819" v="3874" actId="34136"/>
          <ac:spMkLst>
            <pc:docMk/>
            <pc:sldMk cId="3257059982" sldId="2147474002"/>
            <ac:spMk id="34" creationId="{C98F7F89-EDC5-D93F-5494-29044465359C}"/>
          </ac:spMkLst>
        </pc:spChg>
        <pc:spChg chg="mod">
          <ac:chgData name="Marco Gobbato" userId="028d0907-a03a-49d7-ada1-4be02ebf179c" providerId="ADAL" clId="{BC7AB95F-41BB-498A-A3ED-750B6A5A74EC}" dt="2025-04-07T09:14:35.630" v="1" actId="20577"/>
          <ac:spMkLst>
            <pc:docMk/>
            <pc:sldMk cId="3257059982" sldId="2147474002"/>
            <ac:spMk id="37" creationId="{91A65200-0684-C9D2-B492-80A9583ABE2D}"/>
          </ac:spMkLst>
        </pc:spChg>
        <pc:spChg chg="mod">
          <ac:chgData name="Marco Gobbato" userId="028d0907-a03a-49d7-ada1-4be02ebf179c" providerId="ADAL" clId="{BC7AB95F-41BB-498A-A3ED-750B6A5A74EC}" dt="2025-04-16T07:04:24.819" v="3874" actId="34136"/>
          <ac:spMkLst>
            <pc:docMk/>
            <pc:sldMk cId="3257059982" sldId="2147474002"/>
            <ac:spMk id="39" creationId="{CFE9CE0D-0BFD-0249-E031-2D0027D0DAD7}"/>
          </ac:spMkLst>
        </pc:spChg>
        <pc:spChg chg="mod">
          <ac:chgData name="Marco Gobbato" userId="028d0907-a03a-49d7-ada1-4be02ebf179c" providerId="ADAL" clId="{BC7AB95F-41BB-498A-A3ED-750B6A5A74EC}" dt="2025-04-16T07:04:24.819" v="3874" actId="34136"/>
          <ac:spMkLst>
            <pc:docMk/>
            <pc:sldMk cId="3257059982" sldId="2147474002"/>
            <ac:spMk id="46" creationId="{CDE5A85D-2BC4-7EE0-B292-F0416628839F}"/>
          </ac:spMkLst>
        </pc:spChg>
        <pc:spChg chg="mod">
          <ac:chgData name="Marco Gobbato" userId="028d0907-a03a-49d7-ada1-4be02ebf179c" providerId="ADAL" clId="{BC7AB95F-41BB-498A-A3ED-750B6A5A74EC}" dt="2025-04-16T07:04:24.819" v="3874" actId="34136"/>
          <ac:spMkLst>
            <pc:docMk/>
            <pc:sldMk cId="3257059982" sldId="2147474002"/>
            <ac:spMk id="48" creationId="{BC9D1893-F3A6-5968-C60E-39C2FAA307D7}"/>
          </ac:spMkLst>
        </pc:spChg>
        <pc:spChg chg="mod">
          <ac:chgData name="Marco Gobbato" userId="028d0907-a03a-49d7-ada1-4be02ebf179c" providerId="ADAL" clId="{BC7AB95F-41BB-498A-A3ED-750B6A5A74EC}" dt="2025-04-16T07:04:24.819" v="3874" actId="34136"/>
          <ac:spMkLst>
            <pc:docMk/>
            <pc:sldMk cId="3257059982" sldId="2147474002"/>
            <ac:spMk id="51" creationId="{E7E73A9E-C34C-364C-DF3C-4ED8945020BA}"/>
          </ac:spMkLst>
        </pc:spChg>
      </pc:sldChg>
      <pc:sldChg chg="addSp delSp modSp mod">
        <pc:chgData name="Marco Gobbato" userId="028d0907-a03a-49d7-ada1-4be02ebf179c" providerId="ADAL" clId="{BC7AB95F-41BB-498A-A3ED-750B6A5A74EC}" dt="2025-04-17T14:27:35.446" v="6585" actId="20577"/>
        <pc:sldMkLst>
          <pc:docMk/>
          <pc:sldMk cId="1724687154" sldId="2147474003"/>
        </pc:sldMkLst>
        <pc:spChg chg="mod">
          <ac:chgData name="Marco Gobbato" userId="028d0907-a03a-49d7-ada1-4be02ebf179c" providerId="ADAL" clId="{BC7AB95F-41BB-498A-A3ED-750B6A5A74EC}" dt="2025-04-08T15:21:02.560" v="1330" actId="20577"/>
          <ac:spMkLst>
            <pc:docMk/>
            <pc:sldMk cId="1724687154" sldId="2147474003"/>
            <ac:spMk id="8" creationId="{E89B4CC0-B980-E903-AE3E-4E1786DC2227}"/>
          </ac:spMkLst>
        </pc:spChg>
        <pc:spChg chg="mod">
          <ac:chgData name="Marco Gobbato" userId="028d0907-a03a-49d7-ada1-4be02ebf179c" providerId="ADAL" clId="{BC7AB95F-41BB-498A-A3ED-750B6A5A74EC}" dt="2025-04-15T14:34:41.628" v="3572" actId="20577"/>
          <ac:spMkLst>
            <pc:docMk/>
            <pc:sldMk cId="1724687154" sldId="2147474003"/>
            <ac:spMk id="9" creationId="{71552B0D-C840-B9B2-F5AC-2FB2B88B220E}"/>
          </ac:spMkLst>
        </pc:spChg>
        <pc:spChg chg="mod">
          <ac:chgData name="Marco Gobbato" userId="028d0907-a03a-49d7-ada1-4be02ebf179c" providerId="ADAL" clId="{BC7AB95F-41BB-498A-A3ED-750B6A5A74EC}" dt="2025-04-08T15:13:12.364" v="1313" actId="20577"/>
          <ac:spMkLst>
            <pc:docMk/>
            <pc:sldMk cId="1724687154" sldId="2147474003"/>
            <ac:spMk id="17" creationId="{DB98C71A-B4B8-1BB1-A92D-44C7591A0955}"/>
          </ac:spMkLst>
        </pc:spChg>
        <pc:spChg chg="mod">
          <ac:chgData name="Marco Gobbato" userId="028d0907-a03a-49d7-ada1-4be02ebf179c" providerId="ADAL" clId="{BC7AB95F-41BB-498A-A3ED-750B6A5A74EC}" dt="2025-04-08T15:18:22.968" v="1315" actId="20577"/>
          <ac:spMkLst>
            <pc:docMk/>
            <pc:sldMk cId="1724687154" sldId="2147474003"/>
            <ac:spMk id="34" creationId="{827281C8-67C1-D9FF-D084-54AA9A72CB07}"/>
          </ac:spMkLst>
        </pc:spChg>
        <pc:spChg chg="mod">
          <ac:chgData name="Marco Gobbato" userId="028d0907-a03a-49d7-ada1-4be02ebf179c" providerId="ADAL" clId="{BC7AB95F-41BB-498A-A3ED-750B6A5A74EC}" dt="2025-04-17T14:27:35.446" v="6585" actId="20577"/>
          <ac:spMkLst>
            <pc:docMk/>
            <pc:sldMk cId="1724687154" sldId="2147474003"/>
            <ac:spMk id="35" creationId="{BCF07DF6-CCBF-E720-D438-617A14A18597}"/>
          </ac:spMkLst>
        </pc:spChg>
        <pc:spChg chg="mod">
          <ac:chgData name="Marco Gobbato" userId="028d0907-a03a-49d7-ada1-4be02ebf179c" providerId="ADAL" clId="{BC7AB95F-41BB-498A-A3ED-750B6A5A74EC}" dt="2025-04-08T15:08:15.240" v="1310" actId="20577"/>
          <ac:spMkLst>
            <pc:docMk/>
            <pc:sldMk cId="1724687154" sldId="2147474003"/>
            <ac:spMk id="48" creationId="{2B59E7DE-FF9D-CB6B-F652-56305A7F1527}"/>
          </ac:spMkLst>
        </pc:spChg>
        <pc:spChg chg="mod">
          <ac:chgData name="Marco Gobbato" userId="028d0907-a03a-49d7-ada1-4be02ebf179c" providerId="ADAL" clId="{BC7AB95F-41BB-498A-A3ED-750B6A5A74EC}" dt="2025-04-16T12:00:37.881" v="4512" actId="20577"/>
          <ac:spMkLst>
            <pc:docMk/>
            <pc:sldMk cId="1724687154" sldId="2147474003"/>
            <ac:spMk id="49" creationId="{0F54D24C-4C37-FC95-01A3-71A06DC0A8BF}"/>
          </ac:spMkLst>
        </pc:spChg>
        <pc:picChg chg="add mod">
          <ac:chgData name="Marco Gobbato" userId="028d0907-a03a-49d7-ada1-4be02ebf179c" providerId="ADAL" clId="{BC7AB95F-41BB-498A-A3ED-750B6A5A74EC}" dt="2025-04-08T15:25:48.308" v="1338" actId="1076"/>
          <ac:picMkLst>
            <pc:docMk/>
            <pc:sldMk cId="1724687154" sldId="2147474003"/>
            <ac:picMk id="12" creationId="{FD6E2527-FB5E-2BA4-649B-DA8A9C889CA2}"/>
          </ac:picMkLst>
        </pc:picChg>
      </pc:sldChg>
      <pc:sldChg chg="addSp delSp modSp mod">
        <pc:chgData name="Marco Gobbato" userId="028d0907-a03a-49d7-ada1-4be02ebf179c" providerId="ADAL" clId="{BC7AB95F-41BB-498A-A3ED-750B6A5A74EC}" dt="2025-04-17T13:31:04.067" v="6189" actId="14100"/>
        <pc:sldMkLst>
          <pc:docMk/>
          <pc:sldMk cId="719907440" sldId="2147474004"/>
        </pc:sldMkLst>
        <pc:spChg chg="add mod">
          <ac:chgData name="Marco Gobbato" userId="028d0907-a03a-49d7-ada1-4be02ebf179c" providerId="ADAL" clId="{BC7AB95F-41BB-498A-A3ED-750B6A5A74EC}" dt="2025-04-17T08:05:57.397" v="5262"/>
          <ac:spMkLst>
            <pc:docMk/>
            <pc:sldMk cId="719907440" sldId="2147474004"/>
            <ac:spMk id="8" creationId="{311B7BE0-A2BF-82D0-0CED-B12F3EE3D4DB}"/>
          </ac:spMkLst>
        </pc:spChg>
        <pc:graphicFrameChg chg="add mod ord">
          <ac:chgData name="Marco Gobbato" userId="028d0907-a03a-49d7-ada1-4be02ebf179c" providerId="ADAL" clId="{BC7AB95F-41BB-498A-A3ED-750B6A5A74EC}" dt="2025-04-17T13:31:04.067" v="6189" actId="14100"/>
          <ac:graphicFrameMkLst>
            <pc:docMk/>
            <pc:sldMk cId="719907440" sldId="2147474004"/>
            <ac:graphicFrameMk id="3" creationId="{97A05773-CA24-3CE7-2C9D-53011D847E1D}"/>
          </ac:graphicFrameMkLst>
        </pc:graphicFrameChg>
        <pc:graphicFrameChg chg="add mod ord modGraphic">
          <ac:chgData name="Marco Gobbato" userId="028d0907-a03a-49d7-ada1-4be02ebf179c" providerId="ADAL" clId="{BC7AB95F-41BB-498A-A3ED-750B6A5A74EC}" dt="2025-04-16T15:18:41.468" v="5160" actId="1076"/>
          <ac:graphicFrameMkLst>
            <pc:docMk/>
            <pc:sldMk cId="719907440" sldId="2147474004"/>
            <ac:graphicFrameMk id="5" creationId="{7B28F37C-187D-C0AA-398C-DEA131526F26}"/>
          </ac:graphicFrameMkLst>
        </pc:graphicFrameChg>
      </pc:sldChg>
      <pc:sldChg chg="addSp delSp modSp mod">
        <pc:chgData name="Marco Gobbato" userId="028d0907-a03a-49d7-ada1-4be02ebf179c" providerId="ADAL" clId="{BC7AB95F-41BB-498A-A3ED-750B6A5A74EC}" dt="2025-04-17T13:35:09.641" v="6196" actId="478"/>
        <pc:sldMkLst>
          <pc:docMk/>
          <pc:sldMk cId="1213751187" sldId="2147474005"/>
        </pc:sldMkLst>
        <pc:spChg chg="mod">
          <ac:chgData name="Marco Gobbato" userId="028d0907-a03a-49d7-ada1-4be02ebf179c" providerId="ADAL" clId="{BC7AB95F-41BB-498A-A3ED-750B6A5A74EC}" dt="2025-04-15T06:57:29.485" v="3053" actId="20577"/>
          <ac:spMkLst>
            <pc:docMk/>
            <pc:sldMk cId="1213751187" sldId="2147474005"/>
            <ac:spMk id="15" creationId="{BA892FEE-139F-37D8-DD8B-DE7B29835D88}"/>
          </ac:spMkLst>
        </pc:spChg>
        <pc:spChg chg="mod">
          <ac:chgData name="Marco Gobbato" userId="028d0907-a03a-49d7-ada1-4be02ebf179c" providerId="ADAL" clId="{BC7AB95F-41BB-498A-A3ED-750B6A5A74EC}" dt="2025-04-15T07:15:33.065" v="3055" actId="20577"/>
          <ac:spMkLst>
            <pc:docMk/>
            <pc:sldMk cId="1213751187" sldId="2147474005"/>
            <ac:spMk id="17" creationId="{6948A297-9AF4-1C20-D4B4-3C5215E3415A}"/>
          </ac:spMkLst>
        </pc:spChg>
        <pc:spChg chg="mod">
          <ac:chgData name="Marco Gobbato" userId="028d0907-a03a-49d7-ada1-4be02ebf179c" providerId="ADAL" clId="{BC7AB95F-41BB-498A-A3ED-750B6A5A74EC}" dt="2025-04-15T07:28:02.697" v="3078" actId="20577"/>
          <ac:spMkLst>
            <pc:docMk/>
            <pc:sldMk cId="1213751187" sldId="2147474005"/>
            <ac:spMk id="50" creationId="{07C3CF34-37E5-33CE-FD07-D8C93667AE5C}"/>
          </ac:spMkLst>
        </pc:spChg>
        <pc:spChg chg="mod topLvl">
          <ac:chgData name="Marco Gobbato" userId="028d0907-a03a-49d7-ada1-4be02ebf179c" providerId="ADAL" clId="{BC7AB95F-41BB-498A-A3ED-750B6A5A74EC}" dt="2025-04-15T07:20:36.942" v="3064" actId="478"/>
          <ac:spMkLst>
            <pc:docMk/>
            <pc:sldMk cId="1213751187" sldId="2147474005"/>
            <ac:spMk id="67" creationId="{8D230864-FF9B-64A2-780B-7694275BDF88}"/>
          </ac:spMkLst>
        </pc:spChg>
        <pc:graphicFrameChg chg="add mod">
          <ac:chgData name="Marco Gobbato" userId="028d0907-a03a-49d7-ada1-4be02ebf179c" providerId="ADAL" clId="{BC7AB95F-41BB-498A-A3ED-750B6A5A74EC}" dt="2025-04-15T07:21:03.067" v="3070" actId="1076"/>
          <ac:graphicFrameMkLst>
            <pc:docMk/>
            <pc:sldMk cId="1213751187" sldId="2147474005"/>
            <ac:graphicFrameMk id="2" creationId="{4D0FD119-379D-1A3D-80CD-F4A61BC8B139}"/>
          </ac:graphicFrameMkLst>
        </pc:graphicFrameChg>
      </pc:sldChg>
      <pc:sldChg chg="addSp delSp modSp mod">
        <pc:chgData name="Marco Gobbato" userId="028d0907-a03a-49d7-ada1-4be02ebf179c" providerId="ADAL" clId="{BC7AB95F-41BB-498A-A3ED-750B6A5A74EC}" dt="2025-04-17T13:23:56.367" v="6017" actId="20577"/>
        <pc:sldMkLst>
          <pc:docMk/>
          <pc:sldMk cId="3956749004" sldId="2147474006"/>
        </pc:sldMkLst>
        <pc:spChg chg="mod">
          <ac:chgData name="Marco Gobbato" userId="028d0907-a03a-49d7-ada1-4be02ebf179c" providerId="ADAL" clId="{BC7AB95F-41BB-498A-A3ED-750B6A5A74EC}" dt="2025-04-17T13:23:13.806" v="6012" actId="20577"/>
          <ac:spMkLst>
            <pc:docMk/>
            <pc:sldMk cId="3956749004" sldId="2147474006"/>
            <ac:spMk id="32" creationId="{7E050850-0C00-6394-C57F-27379140FA6A}"/>
          </ac:spMkLst>
        </pc:spChg>
        <pc:spChg chg="mod">
          <ac:chgData name="Marco Gobbato" userId="028d0907-a03a-49d7-ada1-4be02ebf179c" providerId="ADAL" clId="{BC7AB95F-41BB-498A-A3ED-750B6A5A74EC}" dt="2025-04-17T13:00:42.483" v="5935" actId="20577"/>
          <ac:spMkLst>
            <pc:docMk/>
            <pc:sldMk cId="3956749004" sldId="2147474006"/>
            <ac:spMk id="35" creationId="{2D679FE6-78BF-4223-1D0D-C42D093042DE}"/>
          </ac:spMkLst>
        </pc:spChg>
        <pc:spChg chg="mod">
          <ac:chgData name="Marco Gobbato" userId="028d0907-a03a-49d7-ada1-4be02ebf179c" providerId="ADAL" clId="{BC7AB95F-41BB-498A-A3ED-750B6A5A74EC}" dt="2025-04-17T13:23:56.367" v="6017" actId="20577"/>
          <ac:spMkLst>
            <pc:docMk/>
            <pc:sldMk cId="3956749004" sldId="2147474006"/>
            <ac:spMk id="38" creationId="{E3A23D70-2710-42D0-5E20-2F4FCEE32517}"/>
          </ac:spMkLst>
        </pc:spChg>
        <pc:grpChg chg="mod">
          <ac:chgData name="Marco Gobbato" userId="028d0907-a03a-49d7-ada1-4be02ebf179c" providerId="ADAL" clId="{BC7AB95F-41BB-498A-A3ED-750B6A5A74EC}" dt="2025-04-17T13:03:12.324" v="5961" actId="1076"/>
          <ac:grpSpMkLst>
            <pc:docMk/>
            <pc:sldMk cId="3956749004" sldId="2147474006"/>
            <ac:grpSpMk id="6" creationId="{2D983D9A-4FE9-F05F-5EF4-5373F92A8F41}"/>
          </ac:grpSpMkLst>
        </pc:grpChg>
        <pc:grpChg chg="mod">
          <ac:chgData name="Marco Gobbato" userId="028d0907-a03a-49d7-ada1-4be02ebf179c" providerId="ADAL" clId="{BC7AB95F-41BB-498A-A3ED-750B6A5A74EC}" dt="2025-04-17T13:03:12.324" v="5961" actId="1076"/>
          <ac:grpSpMkLst>
            <pc:docMk/>
            <pc:sldMk cId="3956749004" sldId="2147474006"/>
            <ac:grpSpMk id="7" creationId="{050708BB-7736-CF17-9FBC-BEB8037B7BDD}"/>
          </ac:grpSpMkLst>
        </pc:grpChg>
        <pc:grpChg chg="mod">
          <ac:chgData name="Marco Gobbato" userId="028d0907-a03a-49d7-ada1-4be02ebf179c" providerId="ADAL" clId="{BC7AB95F-41BB-498A-A3ED-750B6A5A74EC}" dt="2025-04-17T13:03:12.324" v="5961" actId="1076"/>
          <ac:grpSpMkLst>
            <pc:docMk/>
            <pc:sldMk cId="3956749004" sldId="2147474006"/>
            <ac:grpSpMk id="8" creationId="{B67A380F-FF17-90B1-BD89-6DFD1D0B4C38}"/>
          </ac:grpSpMkLst>
        </pc:grpChg>
        <pc:graphicFrameChg chg="add mod">
          <ac:chgData name="Marco Gobbato" userId="028d0907-a03a-49d7-ada1-4be02ebf179c" providerId="ADAL" clId="{BC7AB95F-41BB-498A-A3ED-750B6A5A74EC}" dt="2025-04-17T13:22:55.027" v="6011" actId="207"/>
          <ac:graphicFrameMkLst>
            <pc:docMk/>
            <pc:sldMk cId="3956749004" sldId="2147474006"/>
            <ac:graphicFrameMk id="13" creationId="{B5EE4E8E-619A-2685-D8DC-B7B4EEE40F13}"/>
          </ac:graphicFrameMkLst>
        </pc:graphicFrameChg>
      </pc:sldChg>
      <pc:sldChg chg="addSp delSp modSp mod">
        <pc:chgData name="Marco Gobbato" userId="028d0907-a03a-49d7-ada1-4be02ebf179c" providerId="ADAL" clId="{BC7AB95F-41BB-498A-A3ED-750B6A5A74EC}" dt="2025-04-17T13:31:31.315" v="6191" actId="14100"/>
        <pc:sldMkLst>
          <pc:docMk/>
          <pc:sldMk cId="3424188335" sldId="2147474008"/>
        </pc:sldMkLst>
        <pc:spChg chg="add mod">
          <ac:chgData name="Marco Gobbato" userId="028d0907-a03a-49d7-ada1-4be02ebf179c" providerId="ADAL" clId="{BC7AB95F-41BB-498A-A3ED-750B6A5A74EC}" dt="2025-04-16T15:28:53.034" v="5181" actId="1076"/>
          <ac:spMkLst>
            <pc:docMk/>
            <pc:sldMk cId="3424188335" sldId="2147474008"/>
            <ac:spMk id="8" creationId="{E4040976-1021-6C5A-94DB-535A2740D1FB}"/>
          </ac:spMkLst>
        </pc:spChg>
        <pc:graphicFrameChg chg="add mod modGraphic">
          <ac:chgData name="Marco Gobbato" userId="028d0907-a03a-49d7-ada1-4be02ebf179c" providerId="ADAL" clId="{BC7AB95F-41BB-498A-A3ED-750B6A5A74EC}" dt="2025-04-16T15:28:35.947" v="5176" actId="1076"/>
          <ac:graphicFrameMkLst>
            <pc:docMk/>
            <pc:sldMk cId="3424188335" sldId="2147474008"/>
            <ac:graphicFrameMk id="3" creationId="{70BDD283-6193-54E4-22A1-084E8A0B6711}"/>
          </ac:graphicFrameMkLst>
        </pc:graphicFrameChg>
        <pc:graphicFrameChg chg="add mod">
          <ac:chgData name="Marco Gobbato" userId="028d0907-a03a-49d7-ada1-4be02ebf179c" providerId="ADAL" clId="{BC7AB95F-41BB-498A-A3ED-750B6A5A74EC}" dt="2025-04-17T13:31:31.315" v="6191" actId="14100"/>
          <ac:graphicFrameMkLst>
            <pc:docMk/>
            <pc:sldMk cId="3424188335" sldId="2147474008"/>
            <ac:graphicFrameMk id="7" creationId="{82D5D041-E77F-C27F-76CA-36832EF05DFE}"/>
          </ac:graphicFrameMkLst>
        </pc:graphicFrameChg>
      </pc:sldChg>
      <pc:sldChg chg="addSp delSp modSp mod">
        <pc:chgData name="Marco Gobbato" userId="028d0907-a03a-49d7-ada1-4be02ebf179c" providerId="ADAL" clId="{BC7AB95F-41BB-498A-A3ED-750B6A5A74EC}" dt="2025-04-17T13:30:28.717" v="6187" actId="20577"/>
        <pc:sldMkLst>
          <pc:docMk/>
          <pc:sldMk cId="1841211939" sldId="2147474009"/>
        </pc:sldMkLst>
        <pc:spChg chg="mod">
          <ac:chgData name="Marco Gobbato" userId="028d0907-a03a-49d7-ada1-4be02ebf179c" providerId="ADAL" clId="{BC7AB95F-41BB-498A-A3ED-750B6A5A74EC}" dt="2025-04-17T13:28:33.878" v="6094" actId="34136"/>
          <ac:spMkLst>
            <pc:docMk/>
            <pc:sldMk cId="1841211939" sldId="2147474009"/>
            <ac:spMk id="18" creationId="{1789B793-8BFE-5722-111E-26426372DBA5}"/>
          </ac:spMkLst>
        </pc:spChg>
        <pc:spChg chg="mod">
          <ac:chgData name="Marco Gobbato" userId="028d0907-a03a-49d7-ada1-4be02ebf179c" providerId="ADAL" clId="{BC7AB95F-41BB-498A-A3ED-750B6A5A74EC}" dt="2025-04-17T13:28:33.878" v="6094" actId="34136"/>
          <ac:spMkLst>
            <pc:docMk/>
            <pc:sldMk cId="1841211939" sldId="2147474009"/>
            <ac:spMk id="48" creationId="{122B7962-795C-1E1B-C8A8-DC5CBB2EC4D4}"/>
          </ac:spMkLst>
        </pc:spChg>
        <pc:spChg chg="mod">
          <ac:chgData name="Marco Gobbato" userId="028d0907-a03a-49d7-ada1-4be02ebf179c" providerId="ADAL" clId="{BC7AB95F-41BB-498A-A3ED-750B6A5A74EC}" dt="2025-04-17T13:28:33.878" v="6094" actId="34136"/>
          <ac:spMkLst>
            <pc:docMk/>
            <pc:sldMk cId="1841211939" sldId="2147474009"/>
            <ac:spMk id="49" creationId="{4E9B71DA-BA96-E615-C07D-9D1AA0C58E9D}"/>
          </ac:spMkLst>
        </pc:spChg>
        <pc:spChg chg="mod">
          <ac:chgData name="Marco Gobbato" userId="028d0907-a03a-49d7-ada1-4be02ebf179c" providerId="ADAL" clId="{BC7AB95F-41BB-498A-A3ED-750B6A5A74EC}" dt="2025-04-17T13:28:33.878" v="6094" actId="34136"/>
          <ac:spMkLst>
            <pc:docMk/>
            <pc:sldMk cId="1841211939" sldId="2147474009"/>
            <ac:spMk id="50" creationId="{4E548DC0-A8EF-D7DF-1D5D-C377695E519B}"/>
          </ac:spMkLst>
        </pc:spChg>
        <pc:spChg chg="mod">
          <ac:chgData name="Marco Gobbato" userId="028d0907-a03a-49d7-ada1-4be02ebf179c" providerId="ADAL" clId="{BC7AB95F-41BB-498A-A3ED-750B6A5A74EC}" dt="2025-04-17T13:28:33.878" v="6094" actId="34136"/>
          <ac:spMkLst>
            <pc:docMk/>
            <pc:sldMk cId="1841211939" sldId="2147474009"/>
            <ac:spMk id="53" creationId="{E1374949-9F81-54C9-EF9B-D611C0CD1E93}"/>
          </ac:spMkLst>
        </pc:spChg>
        <pc:spChg chg="mod">
          <ac:chgData name="Marco Gobbato" userId="028d0907-a03a-49d7-ada1-4be02ebf179c" providerId="ADAL" clId="{BC7AB95F-41BB-498A-A3ED-750B6A5A74EC}" dt="2025-04-17T13:28:33.878" v="6094" actId="34136"/>
          <ac:spMkLst>
            <pc:docMk/>
            <pc:sldMk cId="1841211939" sldId="2147474009"/>
            <ac:spMk id="55" creationId="{FCA0B0B2-5C88-C8F6-7FC2-E55ACCEFFCEA}"/>
          </ac:spMkLst>
        </pc:spChg>
        <pc:spChg chg="mod">
          <ac:chgData name="Marco Gobbato" userId="028d0907-a03a-49d7-ada1-4be02ebf179c" providerId="ADAL" clId="{BC7AB95F-41BB-498A-A3ED-750B6A5A74EC}" dt="2025-04-17T13:28:33.878" v="6094" actId="34136"/>
          <ac:spMkLst>
            <pc:docMk/>
            <pc:sldMk cId="1841211939" sldId="2147474009"/>
            <ac:spMk id="56" creationId="{51411985-D69E-12C3-6A43-54829D942A52}"/>
          </ac:spMkLst>
        </pc:spChg>
        <pc:spChg chg="mod">
          <ac:chgData name="Marco Gobbato" userId="028d0907-a03a-49d7-ada1-4be02ebf179c" providerId="ADAL" clId="{BC7AB95F-41BB-498A-A3ED-750B6A5A74EC}" dt="2025-04-17T13:28:33.878" v="6094" actId="34136"/>
          <ac:spMkLst>
            <pc:docMk/>
            <pc:sldMk cId="1841211939" sldId="2147474009"/>
            <ac:spMk id="60" creationId="{74BF0BC5-5855-5320-D7C6-6A98E3E10854}"/>
          </ac:spMkLst>
        </pc:spChg>
        <pc:spChg chg="mod">
          <ac:chgData name="Marco Gobbato" userId="028d0907-a03a-49d7-ada1-4be02ebf179c" providerId="ADAL" clId="{BC7AB95F-41BB-498A-A3ED-750B6A5A74EC}" dt="2025-04-17T13:30:28.717" v="6187" actId="20577"/>
          <ac:spMkLst>
            <pc:docMk/>
            <pc:sldMk cId="1841211939" sldId="2147474009"/>
            <ac:spMk id="77" creationId="{C706A8D1-C208-B3E1-EA4B-A2974A8EBA26}"/>
          </ac:spMkLst>
        </pc:spChg>
        <pc:spChg chg="mod">
          <ac:chgData name="Marco Gobbato" userId="028d0907-a03a-49d7-ada1-4be02ebf179c" providerId="ADAL" clId="{BC7AB95F-41BB-498A-A3ED-750B6A5A74EC}" dt="2025-04-17T13:30:24.742" v="6186" actId="20577"/>
          <ac:spMkLst>
            <pc:docMk/>
            <pc:sldMk cId="1841211939" sldId="2147474009"/>
            <ac:spMk id="79" creationId="{54164AC9-A271-B593-50C1-E0B0473ACC98}"/>
          </ac:spMkLst>
        </pc:spChg>
        <pc:spChg chg="mod">
          <ac:chgData name="Marco Gobbato" userId="028d0907-a03a-49d7-ada1-4be02ebf179c" providerId="ADAL" clId="{BC7AB95F-41BB-498A-A3ED-750B6A5A74EC}" dt="2025-04-10T09:10:26.943" v="1908" actId="20577"/>
          <ac:spMkLst>
            <pc:docMk/>
            <pc:sldMk cId="1841211939" sldId="2147474009"/>
            <ac:spMk id="80" creationId="{9F276DEF-CB73-73DC-263A-91674295CDFB}"/>
          </ac:spMkLst>
        </pc:spChg>
        <pc:spChg chg="mod">
          <ac:chgData name="Marco Gobbato" userId="028d0907-a03a-49d7-ada1-4be02ebf179c" providerId="ADAL" clId="{BC7AB95F-41BB-498A-A3ED-750B6A5A74EC}" dt="2025-04-17T07:36:01.372" v="5228" actId="20577"/>
          <ac:spMkLst>
            <pc:docMk/>
            <pc:sldMk cId="1841211939" sldId="2147474009"/>
            <ac:spMk id="81" creationId="{D225A177-D947-CEB5-86A4-B5B0BE7CF27F}"/>
          </ac:spMkLst>
        </pc:spChg>
        <pc:spChg chg="mod">
          <ac:chgData name="Marco Gobbato" userId="028d0907-a03a-49d7-ada1-4be02ebf179c" providerId="ADAL" clId="{BC7AB95F-41BB-498A-A3ED-750B6A5A74EC}" dt="2025-04-17T13:28:33.878" v="6094" actId="34136"/>
          <ac:spMkLst>
            <pc:docMk/>
            <pc:sldMk cId="1841211939" sldId="2147474009"/>
            <ac:spMk id="82" creationId="{D289F4B5-13A2-9A0A-CAAE-0A9D5B7E8017}"/>
          </ac:spMkLst>
        </pc:spChg>
      </pc:sldChg>
      <pc:sldChg chg="del">
        <pc:chgData name="Marco Gobbato" userId="028d0907-a03a-49d7-ada1-4be02ebf179c" providerId="ADAL" clId="{BC7AB95F-41BB-498A-A3ED-750B6A5A74EC}" dt="2025-04-15T09:46:18.923" v="3319" actId="47"/>
        <pc:sldMkLst>
          <pc:docMk/>
          <pc:sldMk cId="1535430310" sldId="2147474010"/>
        </pc:sldMkLst>
      </pc:sldChg>
      <pc:sldChg chg="addSp delSp modSp mod">
        <pc:chgData name="Marco Gobbato" userId="028d0907-a03a-49d7-ada1-4be02ebf179c" providerId="ADAL" clId="{BC7AB95F-41BB-498A-A3ED-750B6A5A74EC}" dt="2025-04-17T13:17:20.458" v="6004" actId="478"/>
        <pc:sldMkLst>
          <pc:docMk/>
          <pc:sldMk cId="3856331105" sldId="2147474011"/>
        </pc:sldMkLst>
        <pc:spChg chg="mod">
          <ac:chgData name="Marco Gobbato" userId="028d0907-a03a-49d7-ada1-4be02ebf179c" providerId="ADAL" clId="{BC7AB95F-41BB-498A-A3ED-750B6A5A74EC}" dt="2025-04-16T10:52:48.019" v="4310" actId="20577"/>
          <ac:spMkLst>
            <pc:docMk/>
            <pc:sldMk cId="3856331105" sldId="2147474011"/>
            <ac:spMk id="2" creationId="{5C41499D-7909-8FED-A9EF-0602B9FBE819}"/>
          </ac:spMkLst>
        </pc:spChg>
        <pc:spChg chg="mod">
          <ac:chgData name="Marco Gobbato" userId="028d0907-a03a-49d7-ada1-4be02ebf179c" providerId="ADAL" clId="{BC7AB95F-41BB-498A-A3ED-750B6A5A74EC}" dt="2025-04-15T14:32:45.993" v="3559" actId="34136"/>
          <ac:spMkLst>
            <pc:docMk/>
            <pc:sldMk cId="3856331105" sldId="2147474011"/>
            <ac:spMk id="4" creationId="{835A9B45-7608-148C-D357-61A7ED2D6E74}"/>
          </ac:spMkLst>
        </pc:spChg>
        <pc:spChg chg="mod">
          <ac:chgData name="Marco Gobbato" userId="028d0907-a03a-49d7-ada1-4be02ebf179c" providerId="ADAL" clId="{BC7AB95F-41BB-498A-A3ED-750B6A5A74EC}" dt="2025-04-15T14:32:45.993" v="3559" actId="34136"/>
          <ac:spMkLst>
            <pc:docMk/>
            <pc:sldMk cId="3856331105" sldId="2147474011"/>
            <ac:spMk id="6" creationId="{499CDB8D-2405-8A7A-9B51-83ADBE63148E}"/>
          </ac:spMkLst>
        </pc:spChg>
        <pc:spChg chg="mod">
          <ac:chgData name="Marco Gobbato" userId="028d0907-a03a-49d7-ada1-4be02ebf179c" providerId="ADAL" clId="{BC7AB95F-41BB-498A-A3ED-750B6A5A74EC}" dt="2025-04-15T14:32:45.993" v="3559" actId="34136"/>
          <ac:spMkLst>
            <pc:docMk/>
            <pc:sldMk cId="3856331105" sldId="2147474011"/>
            <ac:spMk id="8" creationId="{68903981-4697-DFD3-A77D-1083F65AFA2D}"/>
          </ac:spMkLst>
        </pc:spChg>
        <pc:spChg chg="mod">
          <ac:chgData name="Marco Gobbato" userId="028d0907-a03a-49d7-ada1-4be02ebf179c" providerId="ADAL" clId="{BC7AB95F-41BB-498A-A3ED-750B6A5A74EC}" dt="2025-04-15T14:32:45.993" v="3559" actId="34136"/>
          <ac:spMkLst>
            <pc:docMk/>
            <pc:sldMk cId="3856331105" sldId="2147474011"/>
            <ac:spMk id="9" creationId="{2ECDF7F9-FCE4-6648-787B-27663582901D}"/>
          </ac:spMkLst>
        </pc:spChg>
        <pc:spChg chg="mod">
          <ac:chgData name="Marco Gobbato" userId="028d0907-a03a-49d7-ada1-4be02ebf179c" providerId="ADAL" clId="{BC7AB95F-41BB-498A-A3ED-750B6A5A74EC}" dt="2025-04-15T14:32:45.993" v="3559" actId="34136"/>
          <ac:spMkLst>
            <pc:docMk/>
            <pc:sldMk cId="3856331105" sldId="2147474011"/>
            <ac:spMk id="10" creationId="{572C08A7-7964-FE43-85DD-6E5A1F81E4F4}"/>
          </ac:spMkLst>
        </pc:spChg>
        <pc:spChg chg="mod">
          <ac:chgData name="Marco Gobbato" userId="028d0907-a03a-49d7-ada1-4be02ebf179c" providerId="ADAL" clId="{BC7AB95F-41BB-498A-A3ED-750B6A5A74EC}" dt="2025-04-15T14:32:45.993" v="3559" actId="34136"/>
          <ac:spMkLst>
            <pc:docMk/>
            <pc:sldMk cId="3856331105" sldId="2147474011"/>
            <ac:spMk id="11" creationId="{106F484F-55CD-4777-E426-D6B4F4E76EB4}"/>
          </ac:spMkLst>
        </pc:spChg>
        <pc:spChg chg="mod">
          <ac:chgData name="Marco Gobbato" userId="028d0907-a03a-49d7-ada1-4be02ebf179c" providerId="ADAL" clId="{BC7AB95F-41BB-498A-A3ED-750B6A5A74EC}" dt="2025-04-08T13:26:08.599" v="1144" actId="20577"/>
          <ac:spMkLst>
            <pc:docMk/>
            <pc:sldMk cId="3856331105" sldId="2147474011"/>
            <ac:spMk id="13" creationId="{A3A3A2FC-9D46-28AE-6126-D87579004C1A}"/>
          </ac:spMkLst>
        </pc:spChg>
        <pc:spChg chg="mod">
          <ac:chgData name="Marco Gobbato" userId="028d0907-a03a-49d7-ada1-4be02ebf179c" providerId="ADAL" clId="{BC7AB95F-41BB-498A-A3ED-750B6A5A74EC}" dt="2025-04-16T10:49:02.926" v="4301" actId="20577"/>
          <ac:spMkLst>
            <pc:docMk/>
            <pc:sldMk cId="3856331105" sldId="2147474011"/>
            <ac:spMk id="14" creationId="{0B947327-72EC-F4B1-A6FD-011BB842C9ED}"/>
          </ac:spMkLst>
        </pc:spChg>
        <pc:spChg chg="mod">
          <ac:chgData name="Marco Gobbato" userId="028d0907-a03a-49d7-ada1-4be02ebf179c" providerId="ADAL" clId="{BC7AB95F-41BB-498A-A3ED-750B6A5A74EC}" dt="2025-04-08T13:26:14.320" v="1147" actId="20577"/>
          <ac:spMkLst>
            <pc:docMk/>
            <pc:sldMk cId="3856331105" sldId="2147474011"/>
            <ac:spMk id="15" creationId="{7323F77D-B86A-49FD-8FFB-E8620705BF21}"/>
          </ac:spMkLst>
        </pc:spChg>
        <pc:spChg chg="mod">
          <ac:chgData name="Marco Gobbato" userId="028d0907-a03a-49d7-ada1-4be02ebf179c" providerId="ADAL" clId="{BC7AB95F-41BB-498A-A3ED-750B6A5A74EC}" dt="2025-04-16T10:44:54.770" v="4286" actId="20577"/>
          <ac:spMkLst>
            <pc:docMk/>
            <pc:sldMk cId="3856331105" sldId="2147474011"/>
            <ac:spMk id="16" creationId="{AE2F8752-CB59-C3C3-5E6B-A95FD913EAEE}"/>
          </ac:spMkLst>
        </pc:spChg>
        <pc:spChg chg="mod">
          <ac:chgData name="Marco Gobbato" userId="028d0907-a03a-49d7-ada1-4be02ebf179c" providerId="ADAL" clId="{BC7AB95F-41BB-498A-A3ED-750B6A5A74EC}" dt="2025-04-15T14:32:45.993" v="3559" actId="34136"/>
          <ac:spMkLst>
            <pc:docMk/>
            <pc:sldMk cId="3856331105" sldId="2147474011"/>
            <ac:spMk id="17" creationId="{42405D2D-CEDC-1295-6B5D-FB32DE7358D2}"/>
          </ac:spMkLst>
        </pc:spChg>
        <pc:spChg chg="mod">
          <ac:chgData name="Marco Gobbato" userId="028d0907-a03a-49d7-ada1-4be02ebf179c" providerId="ADAL" clId="{BC7AB95F-41BB-498A-A3ED-750B6A5A74EC}" dt="2025-04-16T12:47:21.197" v="4556" actId="1076"/>
          <ac:spMkLst>
            <pc:docMk/>
            <pc:sldMk cId="3856331105" sldId="2147474011"/>
            <ac:spMk id="18" creationId="{F43E4210-2630-9661-A44A-DDB57D12D595}"/>
          </ac:spMkLst>
        </pc:spChg>
        <pc:spChg chg="mod">
          <ac:chgData name="Marco Gobbato" userId="028d0907-a03a-49d7-ada1-4be02ebf179c" providerId="ADAL" clId="{BC7AB95F-41BB-498A-A3ED-750B6A5A74EC}" dt="2025-04-15T14:32:45.993" v="3559" actId="34136"/>
          <ac:spMkLst>
            <pc:docMk/>
            <pc:sldMk cId="3856331105" sldId="2147474011"/>
            <ac:spMk id="19" creationId="{4A941721-3B62-FD20-FE57-C683F8BA16D7}"/>
          </ac:spMkLst>
        </pc:spChg>
        <pc:spChg chg="mod">
          <ac:chgData name="Marco Gobbato" userId="028d0907-a03a-49d7-ada1-4be02ebf179c" providerId="ADAL" clId="{BC7AB95F-41BB-498A-A3ED-750B6A5A74EC}" dt="2025-04-16T12:47:29.102" v="4557" actId="1076"/>
          <ac:spMkLst>
            <pc:docMk/>
            <pc:sldMk cId="3856331105" sldId="2147474011"/>
            <ac:spMk id="20" creationId="{8815F87B-A605-004C-311E-1B78074E5D57}"/>
          </ac:spMkLst>
        </pc:spChg>
        <pc:spChg chg="mod">
          <ac:chgData name="Marco Gobbato" userId="028d0907-a03a-49d7-ada1-4be02ebf179c" providerId="ADAL" clId="{BC7AB95F-41BB-498A-A3ED-750B6A5A74EC}" dt="2025-04-16T10:53:14.526" v="4311"/>
          <ac:spMkLst>
            <pc:docMk/>
            <pc:sldMk cId="3856331105" sldId="2147474011"/>
            <ac:spMk id="45" creationId="{9314C7EC-C805-DA72-FC49-63E16F68F906}"/>
          </ac:spMkLst>
        </pc:spChg>
        <pc:grpChg chg="mod">
          <ac:chgData name="Marco Gobbato" userId="028d0907-a03a-49d7-ada1-4be02ebf179c" providerId="ADAL" clId="{BC7AB95F-41BB-498A-A3ED-750B6A5A74EC}" dt="2025-04-16T10:44:09.191" v="4275" actId="1076"/>
          <ac:grpSpMkLst>
            <pc:docMk/>
            <pc:sldMk cId="3856331105" sldId="2147474011"/>
            <ac:grpSpMk id="24" creationId="{03D676BA-942B-E961-7D69-31A6048011FF}"/>
          </ac:grpSpMkLst>
        </pc:grpChg>
        <pc:graphicFrameChg chg="add mod">
          <ac:chgData name="Marco Gobbato" userId="028d0907-a03a-49d7-ada1-4be02ebf179c" providerId="ADAL" clId="{BC7AB95F-41BB-498A-A3ED-750B6A5A74EC}" dt="2025-04-16T10:42:52.254" v="4253" actId="1076"/>
          <ac:graphicFrameMkLst>
            <pc:docMk/>
            <pc:sldMk cId="3856331105" sldId="2147474011"/>
            <ac:graphicFrameMk id="26" creationId="{A49B3EE3-60FE-4B47-A74C-40A759F815FD}"/>
          </ac:graphicFrameMkLst>
        </pc:graphicFrameChg>
        <pc:picChg chg="add mod">
          <ac:chgData name="Marco Gobbato" userId="028d0907-a03a-49d7-ada1-4be02ebf179c" providerId="ADAL" clId="{BC7AB95F-41BB-498A-A3ED-750B6A5A74EC}" dt="2025-04-16T10:43:22.047" v="4259" actId="207"/>
          <ac:picMkLst>
            <pc:docMk/>
            <pc:sldMk cId="3856331105" sldId="2147474011"/>
            <ac:picMk id="29" creationId="{35AED69E-897F-59B8-55E8-05EDA8B030CA}"/>
          </ac:picMkLst>
        </pc:picChg>
        <pc:picChg chg="add mod">
          <ac:chgData name="Marco Gobbato" userId="028d0907-a03a-49d7-ada1-4be02ebf179c" providerId="ADAL" clId="{BC7AB95F-41BB-498A-A3ED-750B6A5A74EC}" dt="2025-04-16T10:43:50.944" v="4268" actId="14100"/>
          <ac:picMkLst>
            <pc:docMk/>
            <pc:sldMk cId="3856331105" sldId="2147474011"/>
            <ac:picMk id="30" creationId="{94C5B747-7A3D-1409-2AE4-6345CDEA9C8E}"/>
          </ac:picMkLst>
        </pc:picChg>
        <pc:picChg chg="add mod">
          <ac:chgData name="Marco Gobbato" userId="028d0907-a03a-49d7-ada1-4be02ebf179c" providerId="ADAL" clId="{BC7AB95F-41BB-498A-A3ED-750B6A5A74EC}" dt="2025-04-16T10:44:13.551" v="4276" actId="1076"/>
          <ac:picMkLst>
            <pc:docMk/>
            <pc:sldMk cId="3856331105" sldId="2147474011"/>
            <ac:picMk id="31" creationId="{EEA71ABC-D22D-38EF-528E-C9D806DCE4A0}"/>
          </ac:picMkLst>
        </pc:picChg>
        <pc:picChg chg="mod">
          <ac:chgData name="Marco Gobbato" userId="028d0907-a03a-49d7-ada1-4be02ebf179c" providerId="ADAL" clId="{BC7AB95F-41BB-498A-A3ED-750B6A5A74EC}" dt="2025-04-16T10:44:29.794" v="4277" actId="14100"/>
          <ac:picMkLst>
            <pc:docMk/>
            <pc:sldMk cId="3856331105" sldId="2147474011"/>
            <ac:picMk id="38" creationId="{E73FE604-6812-76F9-BA97-CEF3DB2CDA4C}"/>
          </ac:picMkLst>
        </pc:picChg>
      </pc:sldChg>
      <pc:sldChg chg="del">
        <pc:chgData name="Marco Gobbato" userId="028d0907-a03a-49d7-ada1-4be02ebf179c" providerId="ADAL" clId="{BC7AB95F-41BB-498A-A3ED-750B6A5A74EC}" dt="2025-04-15T09:46:18.923" v="3319" actId="47"/>
        <pc:sldMkLst>
          <pc:docMk/>
          <pc:sldMk cId="1538874901" sldId="2147474012"/>
        </pc:sldMkLst>
      </pc:sldChg>
      <pc:sldChg chg="del">
        <pc:chgData name="Marco Gobbato" userId="028d0907-a03a-49d7-ada1-4be02ebf179c" providerId="ADAL" clId="{BC7AB95F-41BB-498A-A3ED-750B6A5A74EC}" dt="2025-04-15T09:46:18.923" v="3319" actId="47"/>
        <pc:sldMkLst>
          <pc:docMk/>
          <pc:sldMk cId="1718614615" sldId="2147474013"/>
        </pc:sldMkLst>
      </pc:sldChg>
      <pc:sldChg chg="addSp delSp modSp mod">
        <pc:chgData name="Marco Gobbato" userId="028d0907-a03a-49d7-ada1-4be02ebf179c" providerId="ADAL" clId="{BC7AB95F-41BB-498A-A3ED-750B6A5A74EC}" dt="2025-04-15T09:59:06.215" v="3335" actId="1076"/>
        <pc:sldMkLst>
          <pc:docMk/>
          <pc:sldMk cId="92158104" sldId="2147474014"/>
        </pc:sldMkLst>
        <pc:spChg chg="mod">
          <ac:chgData name="Marco Gobbato" userId="028d0907-a03a-49d7-ada1-4be02ebf179c" providerId="ADAL" clId="{BC7AB95F-41BB-498A-A3ED-750B6A5A74EC}" dt="2025-04-10T06:48:33.436" v="1591" actId="20577"/>
          <ac:spMkLst>
            <pc:docMk/>
            <pc:sldMk cId="92158104" sldId="2147474014"/>
            <ac:spMk id="3" creationId="{B5AAC957-2DA5-FB88-53E7-8E2AE92B99E6}"/>
          </ac:spMkLst>
        </pc:spChg>
        <pc:spChg chg="mod">
          <ac:chgData name="Marco Gobbato" userId="028d0907-a03a-49d7-ada1-4be02ebf179c" providerId="ADAL" clId="{BC7AB95F-41BB-498A-A3ED-750B6A5A74EC}" dt="2025-04-10T07:20:25.675" v="1658" actId="313"/>
          <ac:spMkLst>
            <pc:docMk/>
            <pc:sldMk cId="92158104" sldId="2147474014"/>
            <ac:spMk id="5" creationId="{A751F8F1-3760-93A8-BD56-663819C1A03B}"/>
          </ac:spMkLst>
        </pc:spChg>
        <pc:picChg chg="add mod">
          <ac:chgData name="Marco Gobbato" userId="028d0907-a03a-49d7-ada1-4be02ebf179c" providerId="ADAL" clId="{BC7AB95F-41BB-498A-A3ED-750B6A5A74EC}" dt="2025-04-15T09:59:06.215" v="3335" actId="1076"/>
          <ac:picMkLst>
            <pc:docMk/>
            <pc:sldMk cId="92158104" sldId="2147474014"/>
            <ac:picMk id="7" creationId="{226522FA-E217-7282-A67C-56EAA99E8165}"/>
          </ac:picMkLst>
        </pc:picChg>
      </pc:sldChg>
      <pc:sldChg chg="addSp delSp modSp mod">
        <pc:chgData name="Marco Gobbato" userId="028d0907-a03a-49d7-ada1-4be02ebf179c" providerId="ADAL" clId="{BC7AB95F-41BB-498A-A3ED-750B6A5A74EC}" dt="2025-04-17T13:22:20.594" v="6010" actId="478"/>
        <pc:sldMkLst>
          <pc:docMk/>
          <pc:sldMk cId="879501290" sldId="2147474015"/>
        </pc:sldMkLst>
        <pc:spChg chg="mod">
          <ac:chgData name="Marco Gobbato" userId="028d0907-a03a-49d7-ada1-4be02ebf179c" providerId="ADAL" clId="{BC7AB95F-41BB-498A-A3ED-750B6A5A74EC}" dt="2025-04-15T14:37:48.533" v="3591" actId="20577"/>
          <ac:spMkLst>
            <pc:docMk/>
            <pc:sldMk cId="879501290" sldId="2147474015"/>
            <ac:spMk id="31" creationId="{D00D13A4-C05E-9FD0-3CE6-D88F69ADD3A0}"/>
          </ac:spMkLst>
        </pc:spChg>
        <pc:spChg chg="mod">
          <ac:chgData name="Marco Gobbato" userId="028d0907-a03a-49d7-ada1-4be02ebf179c" providerId="ADAL" clId="{BC7AB95F-41BB-498A-A3ED-750B6A5A74EC}" dt="2025-04-09T13:04:06.411" v="1513" actId="207"/>
          <ac:spMkLst>
            <pc:docMk/>
            <pc:sldMk cId="879501290" sldId="2147474015"/>
            <ac:spMk id="58" creationId="{DED12EF4-995A-4AA4-0B9F-D8DE47BE513B}"/>
          </ac:spMkLst>
        </pc:spChg>
        <pc:spChg chg="mod">
          <ac:chgData name="Marco Gobbato" userId="028d0907-a03a-49d7-ada1-4be02ebf179c" providerId="ADAL" clId="{BC7AB95F-41BB-498A-A3ED-750B6A5A74EC}" dt="2025-04-09T13:04:06.411" v="1513" actId="207"/>
          <ac:spMkLst>
            <pc:docMk/>
            <pc:sldMk cId="879501290" sldId="2147474015"/>
            <ac:spMk id="82" creationId="{07021DC0-0FFC-893B-0F61-451687BEDC44}"/>
          </ac:spMkLst>
        </pc:spChg>
        <pc:spChg chg="mod">
          <ac:chgData name="Marco Gobbato" userId="028d0907-a03a-49d7-ada1-4be02ebf179c" providerId="ADAL" clId="{BC7AB95F-41BB-498A-A3ED-750B6A5A74EC}" dt="2025-04-15T14:38:08.445" v="3597" actId="20577"/>
          <ac:spMkLst>
            <pc:docMk/>
            <pc:sldMk cId="879501290" sldId="2147474015"/>
            <ac:spMk id="124" creationId="{E1AF00C0-CAEB-625C-2390-86C73EBE1982}"/>
          </ac:spMkLst>
        </pc:spChg>
        <pc:spChg chg="mod">
          <ac:chgData name="Marco Gobbato" userId="028d0907-a03a-49d7-ada1-4be02ebf179c" providerId="ADAL" clId="{BC7AB95F-41BB-498A-A3ED-750B6A5A74EC}" dt="2025-04-15T14:38:50.735" v="3620" actId="14100"/>
          <ac:spMkLst>
            <pc:docMk/>
            <pc:sldMk cId="879501290" sldId="2147474015"/>
            <ac:spMk id="139" creationId="{5274A55E-143A-2A07-E4C5-9CF39E1203D7}"/>
          </ac:spMkLst>
        </pc:spChg>
        <pc:spChg chg="mod">
          <ac:chgData name="Marco Gobbato" userId="028d0907-a03a-49d7-ada1-4be02ebf179c" providerId="ADAL" clId="{BC7AB95F-41BB-498A-A3ED-750B6A5A74EC}" dt="2025-04-09T13:04:06.411" v="1513" actId="207"/>
          <ac:spMkLst>
            <pc:docMk/>
            <pc:sldMk cId="879501290" sldId="2147474015"/>
            <ac:spMk id="623" creationId="{D13427A5-305F-5844-27EF-9085E97B183C}"/>
          </ac:spMkLst>
        </pc:spChg>
        <pc:spChg chg="mod">
          <ac:chgData name="Marco Gobbato" userId="028d0907-a03a-49d7-ada1-4be02ebf179c" providerId="ADAL" clId="{BC7AB95F-41BB-498A-A3ED-750B6A5A74EC}" dt="2025-04-09T13:04:06.411" v="1513" actId="207"/>
          <ac:spMkLst>
            <pc:docMk/>
            <pc:sldMk cId="879501290" sldId="2147474015"/>
            <ac:spMk id="630" creationId="{4C7EE20A-54B8-96EA-58A7-F5EA287160E1}"/>
          </ac:spMkLst>
        </pc:spChg>
        <pc:spChg chg="mod">
          <ac:chgData name="Marco Gobbato" userId="028d0907-a03a-49d7-ada1-4be02ebf179c" providerId="ADAL" clId="{BC7AB95F-41BB-498A-A3ED-750B6A5A74EC}" dt="2025-04-09T13:04:06.411" v="1513" actId="207"/>
          <ac:spMkLst>
            <pc:docMk/>
            <pc:sldMk cId="879501290" sldId="2147474015"/>
            <ac:spMk id="631" creationId="{16CA31DF-ECF5-FAB0-A5B3-04DEC74C4BAB}"/>
          </ac:spMkLst>
        </pc:spChg>
        <pc:spChg chg="mod">
          <ac:chgData name="Marco Gobbato" userId="028d0907-a03a-49d7-ada1-4be02ebf179c" providerId="ADAL" clId="{BC7AB95F-41BB-498A-A3ED-750B6A5A74EC}" dt="2025-04-09T13:04:06.411" v="1513" actId="207"/>
          <ac:spMkLst>
            <pc:docMk/>
            <pc:sldMk cId="879501290" sldId="2147474015"/>
            <ac:spMk id="632" creationId="{279E4668-A204-C466-CBD0-38BFA2DC4F2F}"/>
          </ac:spMkLst>
        </pc:spChg>
        <pc:spChg chg="mod">
          <ac:chgData name="Marco Gobbato" userId="028d0907-a03a-49d7-ada1-4be02ebf179c" providerId="ADAL" clId="{BC7AB95F-41BB-498A-A3ED-750B6A5A74EC}" dt="2025-04-09T13:04:06.411" v="1513" actId="207"/>
          <ac:spMkLst>
            <pc:docMk/>
            <pc:sldMk cId="879501290" sldId="2147474015"/>
            <ac:spMk id="633" creationId="{C9223FC3-2143-694C-48C4-8CA50A1B9093}"/>
          </ac:spMkLst>
        </pc:spChg>
        <pc:spChg chg="mod">
          <ac:chgData name="Marco Gobbato" userId="028d0907-a03a-49d7-ada1-4be02ebf179c" providerId="ADAL" clId="{BC7AB95F-41BB-498A-A3ED-750B6A5A74EC}" dt="2025-04-09T13:04:06.411" v="1513" actId="207"/>
          <ac:spMkLst>
            <pc:docMk/>
            <pc:sldMk cId="879501290" sldId="2147474015"/>
            <ac:spMk id="634" creationId="{DE2E7A57-7C5E-7234-04F3-EB4668A640C3}"/>
          </ac:spMkLst>
        </pc:spChg>
        <pc:spChg chg="mod">
          <ac:chgData name="Marco Gobbato" userId="028d0907-a03a-49d7-ada1-4be02ebf179c" providerId="ADAL" clId="{BC7AB95F-41BB-498A-A3ED-750B6A5A74EC}" dt="2025-04-09T13:03:54.621" v="1511" actId="207"/>
          <ac:spMkLst>
            <pc:docMk/>
            <pc:sldMk cId="879501290" sldId="2147474015"/>
            <ac:spMk id="761" creationId="{5F9DBAE9-E4F5-7F0C-51BC-504749537FA0}"/>
          </ac:spMkLst>
        </pc:spChg>
        <pc:spChg chg="mod">
          <ac:chgData name="Marco Gobbato" userId="028d0907-a03a-49d7-ada1-4be02ebf179c" providerId="ADAL" clId="{BC7AB95F-41BB-498A-A3ED-750B6A5A74EC}" dt="2025-04-09T13:04:06.411" v="1513" actId="207"/>
          <ac:spMkLst>
            <pc:docMk/>
            <pc:sldMk cId="879501290" sldId="2147474015"/>
            <ac:spMk id="767" creationId="{5E1CEC70-FFF7-3415-CBD3-36116E93BF80}"/>
          </ac:spMkLst>
        </pc:spChg>
        <pc:spChg chg="mod">
          <ac:chgData name="Marco Gobbato" userId="028d0907-a03a-49d7-ada1-4be02ebf179c" providerId="ADAL" clId="{BC7AB95F-41BB-498A-A3ED-750B6A5A74EC}" dt="2025-04-09T13:04:06.411" v="1513" actId="207"/>
          <ac:spMkLst>
            <pc:docMk/>
            <pc:sldMk cId="879501290" sldId="2147474015"/>
            <ac:spMk id="768" creationId="{79C4B0D7-A1AE-1F02-D63C-4C5B00BB97CC}"/>
          </ac:spMkLst>
        </pc:spChg>
        <pc:spChg chg="mod">
          <ac:chgData name="Marco Gobbato" userId="028d0907-a03a-49d7-ada1-4be02ebf179c" providerId="ADAL" clId="{BC7AB95F-41BB-498A-A3ED-750B6A5A74EC}" dt="2025-04-09T13:04:27.326" v="1516" actId="207"/>
          <ac:spMkLst>
            <pc:docMk/>
            <pc:sldMk cId="879501290" sldId="2147474015"/>
            <ac:spMk id="902" creationId="{81AF613A-504D-D516-93FF-0B071AC983EB}"/>
          </ac:spMkLst>
        </pc:spChg>
        <pc:spChg chg="mod">
          <ac:chgData name="Marco Gobbato" userId="028d0907-a03a-49d7-ada1-4be02ebf179c" providerId="ADAL" clId="{BC7AB95F-41BB-498A-A3ED-750B6A5A74EC}" dt="2025-04-09T13:04:14.768" v="1514" actId="164"/>
          <ac:spMkLst>
            <pc:docMk/>
            <pc:sldMk cId="879501290" sldId="2147474015"/>
            <ac:spMk id="925" creationId="{8D5F8F7E-0BAE-BE09-60B8-4617DD5FBE6E}"/>
          </ac:spMkLst>
        </pc:spChg>
        <pc:spChg chg="mod">
          <ac:chgData name="Marco Gobbato" userId="028d0907-a03a-49d7-ada1-4be02ebf179c" providerId="ADAL" clId="{BC7AB95F-41BB-498A-A3ED-750B6A5A74EC}" dt="2025-04-09T13:09:04.306" v="1518" actId="20577"/>
          <ac:spMkLst>
            <pc:docMk/>
            <pc:sldMk cId="879501290" sldId="2147474015"/>
            <ac:spMk id="929" creationId="{D2E48C28-1420-9FD7-4DCF-E55570116DF3}"/>
          </ac:spMkLst>
        </pc:spChg>
        <pc:spChg chg="mod">
          <ac:chgData name="Marco Gobbato" userId="028d0907-a03a-49d7-ada1-4be02ebf179c" providerId="ADAL" clId="{BC7AB95F-41BB-498A-A3ED-750B6A5A74EC}" dt="2025-04-09T13:03:45.191" v="1510" actId="207"/>
          <ac:spMkLst>
            <pc:docMk/>
            <pc:sldMk cId="879501290" sldId="2147474015"/>
            <ac:spMk id="1127" creationId="{5FFF5D5A-B29A-2C8D-3D91-9ECFD9A5AC2A}"/>
          </ac:spMkLst>
        </pc:spChg>
        <pc:spChg chg="mod">
          <ac:chgData name="Marco Gobbato" userId="028d0907-a03a-49d7-ada1-4be02ebf179c" providerId="ADAL" clId="{BC7AB95F-41BB-498A-A3ED-750B6A5A74EC}" dt="2025-04-09T13:03:45.191" v="1510" actId="207"/>
          <ac:spMkLst>
            <pc:docMk/>
            <pc:sldMk cId="879501290" sldId="2147474015"/>
            <ac:spMk id="1128" creationId="{61EA0752-E174-E3C0-E3AF-D0995C8F6AB8}"/>
          </ac:spMkLst>
        </pc:spChg>
        <pc:grpChg chg="add mod">
          <ac:chgData name="Marco Gobbato" userId="028d0907-a03a-49d7-ada1-4be02ebf179c" providerId="ADAL" clId="{BC7AB95F-41BB-498A-A3ED-750B6A5A74EC}" dt="2025-04-09T13:04:20.567" v="1515" actId="1076"/>
          <ac:grpSpMkLst>
            <pc:docMk/>
            <pc:sldMk cId="879501290" sldId="2147474015"/>
            <ac:grpSpMk id="7" creationId="{823DC65D-6DC6-35B5-2C88-E50D6A3E33A3}"/>
          </ac:grpSpMkLst>
        </pc:grpChg>
        <pc:grpChg chg="add del mod">
          <ac:chgData name="Marco Gobbato" userId="028d0907-a03a-49d7-ada1-4be02ebf179c" providerId="ADAL" clId="{BC7AB95F-41BB-498A-A3ED-750B6A5A74EC}" dt="2025-04-09T13:03:45.191" v="1510" actId="207"/>
          <ac:grpSpMkLst>
            <pc:docMk/>
            <pc:sldMk cId="879501290" sldId="2147474015"/>
            <ac:grpSpMk id="629" creationId="{189D2177-0EBA-5323-7C2C-15DE2655A942}"/>
          </ac:grpSpMkLst>
        </pc:grpChg>
        <pc:graphicFrameChg chg="add mod">
          <ac:chgData name="Marco Gobbato" userId="028d0907-a03a-49d7-ada1-4be02ebf179c" providerId="ADAL" clId="{BC7AB95F-41BB-498A-A3ED-750B6A5A74EC}" dt="2025-04-09T12:02:12.872" v="1471" actId="1076"/>
          <ac:graphicFrameMkLst>
            <pc:docMk/>
            <pc:sldMk cId="879501290" sldId="2147474015"/>
            <ac:graphicFrameMk id="2" creationId="{0FF5C6E7-51B2-7778-57BB-16560EF18689}"/>
          </ac:graphicFrameMkLst>
        </pc:graphicFrameChg>
        <pc:graphicFrameChg chg="add mod">
          <ac:chgData name="Marco Gobbato" userId="028d0907-a03a-49d7-ada1-4be02ebf179c" providerId="ADAL" clId="{BC7AB95F-41BB-498A-A3ED-750B6A5A74EC}" dt="2025-04-09T12:36:31.477" v="1479" actId="14100"/>
          <ac:graphicFrameMkLst>
            <pc:docMk/>
            <pc:sldMk cId="879501290" sldId="2147474015"/>
            <ac:graphicFrameMk id="5" creationId="{6251E9EB-A9EB-8825-5369-5C47E3DDB2BC}"/>
          </ac:graphicFrameMkLst>
        </pc:graphicFrameChg>
        <pc:graphicFrameChg chg="add mod">
          <ac:chgData name="Marco Gobbato" userId="028d0907-a03a-49d7-ada1-4be02ebf179c" providerId="ADAL" clId="{BC7AB95F-41BB-498A-A3ED-750B6A5A74EC}" dt="2025-04-09T12:36:25.270" v="1477" actId="1076"/>
          <ac:graphicFrameMkLst>
            <pc:docMk/>
            <pc:sldMk cId="879501290" sldId="2147474015"/>
            <ac:graphicFrameMk id="6" creationId="{2E29A269-1148-32B4-DC0F-49B36E09FB6D}"/>
          </ac:graphicFrameMkLst>
        </pc:graphicFrameChg>
        <pc:picChg chg="add mod">
          <ac:chgData name="Marco Gobbato" userId="028d0907-a03a-49d7-ada1-4be02ebf179c" providerId="ADAL" clId="{BC7AB95F-41BB-498A-A3ED-750B6A5A74EC}" dt="2025-04-15T14:36:55.175" v="3576" actId="1076"/>
          <ac:picMkLst>
            <pc:docMk/>
            <pc:sldMk cId="879501290" sldId="2147474015"/>
            <ac:picMk id="9" creationId="{6451D440-10F6-7C85-0442-779C9ED684E3}"/>
          </ac:picMkLst>
        </pc:picChg>
      </pc:sldChg>
      <pc:sldChg chg="modSp new del mod">
        <pc:chgData name="Marco Gobbato" userId="028d0907-a03a-49d7-ada1-4be02ebf179c" providerId="ADAL" clId="{BC7AB95F-41BB-498A-A3ED-750B6A5A74EC}" dt="2025-04-17T13:52:43.196" v="6320" actId="47"/>
        <pc:sldMkLst>
          <pc:docMk/>
          <pc:sldMk cId="2127925769" sldId="2147474016"/>
        </pc:sldMkLst>
      </pc:sldChg>
      <pc:sldChg chg="del">
        <pc:chgData name="Marco Gobbato" userId="028d0907-a03a-49d7-ada1-4be02ebf179c" providerId="ADAL" clId="{BC7AB95F-41BB-498A-A3ED-750B6A5A74EC}" dt="2025-04-10T10:50:11.405" v="2455" actId="2696"/>
        <pc:sldMkLst>
          <pc:docMk/>
          <pc:sldMk cId="3224484042" sldId="2147474016"/>
        </pc:sldMkLst>
      </pc:sldChg>
      <pc:sldChg chg="addSp delSp modSp add mod">
        <pc:chgData name="Marco Gobbato" userId="028d0907-a03a-49d7-ada1-4be02ebf179c" providerId="ADAL" clId="{BC7AB95F-41BB-498A-A3ED-750B6A5A74EC}" dt="2025-04-17T14:24:14.030" v="6475"/>
        <pc:sldMkLst>
          <pc:docMk/>
          <pc:sldMk cId="2161646622" sldId="2147474017"/>
        </pc:sldMkLst>
        <pc:spChg chg="mod">
          <ac:chgData name="Marco Gobbato" userId="028d0907-a03a-49d7-ada1-4be02ebf179c" providerId="ADAL" clId="{BC7AB95F-41BB-498A-A3ED-750B6A5A74EC}" dt="2025-04-17T14:21:21.764" v="6446" actId="20577"/>
          <ac:spMkLst>
            <pc:docMk/>
            <pc:sldMk cId="2161646622" sldId="2147474017"/>
            <ac:spMk id="2" creationId="{DD30B3D1-222A-E923-09F0-ABA2895451FF}"/>
          </ac:spMkLst>
        </pc:spChg>
        <pc:spChg chg="mod">
          <ac:chgData name="Marco Gobbato" userId="028d0907-a03a-49d7-ada1-4be02ebf179c" providerId="ADAL" clId="{BC7AB95F-41BB-498A-A3ED-750B6A5A74EC}" dt="2025-04-17T14:21:03.836" v="6442"/>
          <ac:spMkLst>
            <pc:docMk/>
            <pc:sldMk cId="2161646622" sldId="2147474017"/>
            <ac:spMk id="25" creationId="{F8B1CAD1-4D1C-7497-0A5C-D5090247D10F}"/>
          </ac:spMkLst>
        </pc:spChg>
        <pc:spChg chg="mod">
          <ac:chgData name="Marco Gobbato" userId="028d0907-a03a-49d7-ada1-4be02ebf179c" providerId="ADAL" clId="{BC7AB95F-41BB-498A-A3ED-750B6A5A74EC}" dt="2025-04-17T14:20:04.485" v="6394" actId="20577"/>
          <ac:spMkLst>
            <pc:docMk/>
            <pc:sldMk cId="2161646622" sldId="2147474017"/>
            <ac:spMk id="28" creationId="{33E09214-61B1-3019-5D92-716BB7377394}"/>
          </ac:spMkLst>
        </pc:spChg>
        <pc:graphicFrameChg chg="add mod modGraphic">
          <ac:chgData name="Marco Gobbato" userId="028d0907-a03a-49d7-ada1-4be02ebf179c" providerId="ADAL" clId="{BC7AB95F-41BB-498A-A3ED-750B6A5A74EC}" dt="2025-04-17T14:24:14.030" v="6475"/>
          <ac:graphicFrameMkLst>
            <pc:docMk/>
            <pc:sldMk cId="2161646622" sldId="2147474017"/>
            <ac:graphicFrameMk id="5" creationId="{5A5D83BD-2529-83A1-4342-BC03E80CB94B}"/>
          </ac:graphicFrameMkLst>
        </pc:graphicFrameChg>
      </pc:sldChg>
      <pc:sldChg chg="addSp delSp modSp add mod">
        <pc:chgData name="Marco Gobbato" userId="028d0907-a03a-49d7-ada1-4be02ebf179c" providerId="ADAL" clId="{BC7AB95F-41BB-498A-A3ED-750B6A5A74EC}" dt="2025-04-17T14:33:51.002" v="6621" actId="20577"/>
        <pc:sldMkLst>
          <pc:docMk/>
          <pc:sldMk cId="194338697" sldId="2147474018"/>
        </pc:sldMkLst>
        <pc:spChg chg="add mod">
          <ac:chgData name="Marco Gobbato" userId="028d0907-a03a-49d7-ada1-4be02ebf179c" providerId="ADAL" clId="{BC7AB95F-41BB-498A-A3ED-750B6A5A74EC}" dt="2025-04-17T14:33:51.002" v="6621" actId="20577"/>
          <ac:spMkLst>
            <pc:docMk/>
            <pc:sldMk cId="194338697" sldId="2147474018"/>
            <ac:spMk id="17" creationId="{7C77AB70-CAFA-CD91-F6F0-803580A27DB2}"/>
          </ac:spMkLst>
        </pc:spChg>
        <pc:spChg chg="mod">
          <ac:chgData name="Marco Gobbato" userId="028d0907-a03a-49d7-ada1-4be02ebf179c" providerId="ADAL" clId="{BC7AB95F-41BB-498A-A3ED-750B6A5A74EC}" dt="2025-04-17T14:20:21.631" v="6441" actId="20577"/>
          <ac:spMkLst>
            <pc:docMk/>
            <pc:sldMk cId="194338697" sldId="2147474018"/>
            <ac:spMk id="28" creationId="{8AF230C3-D960-DB77-0630-A013F966674E}"/>
          </ac:spMkLst>
        </pc:spChg>
        <pc:graphicFrameChg chg="add mod modGraphic">
          <ac:chgData name="Marco Gobbato" userId="028d0907-a03a-49d7-ada1-4be02ebf179c" providerId="ADAL" clId="{BC7AB95F-41BB-498A-A3ED-750B6A5A74EC}" dt="2025-04-17T14:24:40.803" v="6477" actId="1076"/>
          <ac:graphicFrameMkLst>
            <pc:docMk/>
            <pc:sldMk cId="194338697" sldId="2147474018"/>
            <ac:graphicFrameMk id="5" creationId="{0D8D9E47-BBD3-A76F-506A-57E1FAD0F560}"/>
          </ac:graphicFrameMkLst>
        </pc:graphicFrameChg>
      </pc:sldChg>
      <pc:sldChg chg="add del">
        <pc:chgData name="Marco Gobbato" userId="028d0907-a03a-49d7-ada1-4be02ebf179c" providerId="ADAL" clId="{BC7AB95F-41BB-498A-A3ED-750B6A5A74EC}" dt="2025-04-17T13:52:58.908" v="6324"/>
        <pc:sldMkLst>
          <pc:docMk/>
          <pc:sldMk cId="720573228" sldId="2147474018"/>
        </pc:sldMkLst>
      </pc:sldChg>
      <pc:sldChg chg="new del">
        <pc:chgData name="Marco Gobbato" userId="028d0907-a03a-49d7-ada1-4be02ebf179c" providerId="ADAL" clId="{BC7AB95F-41BB-498A-A3ED-750B6A5A74EC}" dt="2025-04-17T13:52:44.455" v="6321" actId="47"/>
        <pc:sldMkLst>
          <pc:docMk/>
          <pc:sldMk cId="2943638325" sldId="2147474018"/>
        </pc:sldMkLst>
      </pc:sldChg>
    </pc:docChg>
  </pc:docChgLst>
  <pc:docChgLst>
    <pc:chgData name="Patrick Giles" userId="95a39aca-d1d6-4c9e-b5c0-c7463f154fb0" providerId="ADAL" clId="{586DD0AC-F3D3-47C6-B1D7-2DBB32EF867E}"/>
    <pc:docChg chg="undo custSel addSld delSld modSld sldOrd modSection">
      <pc:chgData name="Patrick Giles" userId="95a39aca-d1d6-4c9e-b5c0-c7463f154fb0" providerId="ADAL" clId="{586DD0AC-F3D3-47C6-B1D7-2DBB32EF867E}" dt="2025-05-12T09:44:36.145" v="6219" actId="27918"/>
      <pc:docMkLst>
        <pc:docMk/>
      </pc:docMkLst>
      <pc:sldChg chg="modSp mod">
        <pc:chgData name="Patrick Giles" userId="95a39aca-d1d6-4c9e-b5c0-c7463f154fb0" providerId="ADAL" clId="{586DD0AC-F3D3-47C6-B1D7-2DBB32EF867E}" dt="2025-04-29T07:31:03.443" v="122" actId="20577"/>
        <pc:sldMkLst>
          <pc:docMk/>
          <pc:sldMk cId="2208073113" sldId="376"/>
        </pc:sldMkLst>
        <pc:spChg chg="mod">
          <ac:chgData name="Patrick Giles" userId="95a39aca-d1d6-4c9e-b5c0-c7463f154fb0" providerId="ADAL" clId="{586DD0AC-F3D3-47C6-B1D7-2DBB32EF867E}" dt="2025-04-29T07:31:03.443" v="122" actId="20577"/>
          <ac:spMkLst>
            <pc:docMk/>
            <pc:sldMk cId="2208073113" sldId="376"/>
            <ac:spMk id="5" creationId="{47801300-2B04-F663-72B2-19D3BA89E410}"/>
          </ac:spMkLst>
        </pc:spChg>
      </pc:sldChg>
      <pc:sldChg chg="modSp mod">
        <pc:chgData name="Patrick Giles" userId="95a39aca-d1d6-4c9e-b5c0-c7463f154fb0" providerId="ADAL" clId="{586DD0AC-F3D3-47C6-B1D7-2DBB32EF867E}" dt="2025-05-07T09:58:25.374" v="4795" actId="20577"/>
        <pc:sldMkLst>
          <pc:docMk/>
          <pc:sldMk cId="3936427865" sldId="399"/>
        </pc:sldMkLst>
        <pc:spChg chg="mod">
          <ac:chgData name="Patrick Giles" userId="95a39aca-d1d6-4c9e-b5c0-c7463f154fb0" providerId="ADAL" clId="{586DD0AC-F3D3-47C6-B1D7-2DBB32EF867E}" dt="2025-05-07T09:58:25.374" v="4795" actId="20577"/>
          <ac:spMkLst>
            <pc:docMk/>
            <pc:sldMk cId="3936427865" sldId="399"/>
            <ac:spMk id="4" creationId="{8024A7A1-4F45-4DD5-AD77-40481F105587}"/>
          </ac:spMkLst>
        </pc:spChg>
      </pc:sldChg>
      <pc:sldChg chg="modSp mod">
        <pc:chgData name="Patrick Giles" userId="95a39aca-d1d6-4c9e-b5c0-c7463f154fb0" providerId="ADAL" clId="{586DD0AC-F3D3-47C6-B1D7-2DBB32EF867E}" dt="2025-05-12T08:29:53.605" v="6174" actId="20577"/>
        <pc:sldMkLst>
          <pc:docMk/>
          <pc:sldMk cId="1394266950" sldId="2147473880"/>
        </pc:sldMkLst>
        <pc:spChg chg="mod">
          <ac:chgData name="Patrick Giles" userId="95a39aca-d1d6-4c9e-b5c0-c7463f154fb0" providerId="ADAL" clId="{586DD0AC-F3D3-47C6-B1D7-2DBB32EF867E}" dt="2025-05-12T08:29:53.605" v="6174" actId="20577"/>
          <ac:spMkLst>
            <pc:docMk/>
            <pc:sldMk cId="1394266950" sldId="2147473880"/>
            <ac:spMk id="169" creationId="{28715890-F49B-362F-5A99-521BC1DE158F}"/>
          </ac:spMkLst>
        </pc:spChg>
        <pc:spChg chg="mod">
          <ac:chgData name="Patrick Giles" userId="95a39aca-d1d6-4c9e-b5c0-c7463f154fb0" providerId="ADAL" clId="{586DD0AC-F3D3-47C6-B1D7-2DBB32EF867E}" dt="2025-04-22T07:54:21.818" v="39"/>
          <ac:spMkLst>
            <pc:docMk/>
            <pc:sldMk cId="1394266950" sldId="2147473880"/>
            <ac:spMk id="175" creationId="{1C51A694-27AB-1349-084D-3799E1A449BF}"/>
          </ac:spMkLst>
        </pc:spChg>
      </pc:sldChg>
      <pc:sldChg chg="modSp mod">
        <pc:chgData name="Patrick Giles" userId="95a39aca-d1d6-4c9e-b5c0-c7463f154fb0" providerId="ADAL" clId="{586DD0AC-F3D3-47C6-B1D7-2DBB32EF867E}" dt="2025-05-12T08:43:15.020" v="6193" actId="20577"/>
        <pc:sldMkLst>
          <pc:docMk/>
          <pc:sldMk cId="721946425" sldId="2147473890"/>
        </pc:sldMkLst>
        <pc:spChg chg="mod">
          <ac:chgData name="Patrick Giles" userId="95a39aca-d1d6-4c9e-b5c0-c7463f154fb0" providerId="ADAL" clId="{586DD0AC-F3D3-47C6-B1D7-2DBB32EF867E}" dt="2025-05-12T08:43:15.020" v="6193" actId="20577"/>
          <ac:spMkLst>
            <pc:docMk/>
            <pc:sldMk cId="721946425" sldId="2147473890"/>
            <ac:spMk id="19" creationId="{C0112148-49B7-5713-90B7-015CB01AE3A4}"/>
          </ac:spMkLst>
        </pc:spChg>
        <pc:spChg chg="mod">
          <ac:chgData name="Patrick Giles" userId="95a39aca-d1d6-4c9e-b5c0-c7463f154fb0" providerId="ADAL" clId="{586DD0AC-F3D3-47C6-B1D7-2DBB32EF867E}" dt="2025-04-22T07:53:58.420" v="34"/>
          <ac:spMkLst>
            <pc:docMk/>
            <pc:sldMk cId="721946425" sldId="2147473890"/>
            <ac:spMk id="51" creationId="{E7FE6B00-61A4-A085-A180-D84161E092C9}"/>
          </ac:spMkLst>
        </pc:spChg>
      </pc:sldChg>
      <pc:sldChg chg="modSp mod">
        <pc:chgData name="Patrick Giles" userId="95a39aca-d1d6-4c9e-b5c0-c7463f154fb0" providerId="ADAL" clId="{586DD0AC-F3D3-47C6-B1D7-2DBB32EF867E}" dt="2025-04-22T07:54:09.365" v="37"/>
        <pc:sldMkLst>
          <pc:docMk/>
          <pc:sldMk cId="539535976" sldId="2147473935"/>
        </pc:sldMkLst>
        <pc:spChg chg="mod">
          <ac:chgData name="Patrick Giles" userId="95a39aca-d1d6-4c9e-b5c0-c7463f154fb0" providerId="ADAL" clId="{586DD0AC-F3D3-47C6-B1D7-2DBB32EF867E}" dt="2025-04-22T07:54:09.365" v="37"/>
          <ac:spMkLst>
            <pc:docMk/>
            <pc:sldMk cId="539535976" sldId="2147473935"/>
            <ac:spMk id="23" creationId="{03F7688F-1312-8E8A-21E1-1C8ED67F68D4}"/>
          </ac:spMkLst>
        </pc:spChg>
      </pc:sldChg>
      <pc:sldChg chg="addSp delSp modSp mod">
        <pc:chgData name="Patrick Giles" userId="95a39aca-d1d6-4c9e-b5c0-c7463f154fb0" providerId="ADAL" clId="{586DD0AC-F3D3-47C6-B1D7-2DBB32EF867E}" dt="2025-05-12T08:53:15.559" v="6216" actId="20577"/>
        <pc:sldMkLst>
          <pc:docMk/>
          <pc:sldMk cId="324413266" sldId="2147473936"/>
        </pc:sldMkLst>
        <pc:spChg chg="add del mod">
          <ac:chgData name="Patrick Giles" userId="95a39aca-d1d6-4c9e-b5c0-c7463f154fb0" providerId="ADAL" clId="{586DD0AC-F3D3-47C6-B1D7-2DBB32EF867E}" dt="2025-05-12T08:53:15.559" v="6216" actId="20577"/>
          <ac:spMkLst>
            <pc:docMk/>
            <pc:sldMk cId="324413266" sldId="2147473936"/>
            <ac:spMk id="47" creationId="{D4B78F9C-09F4-E0FC-726B-889865E2CFFD}"/>
          </ac:spMkLst>
        </pc:spChg>
        <pc:spChg chg="add del mod">
          <ac:chgData name="Patrick Giles" userId="95a39aca-d1d6-4c9e-b5c0-c7463f154fb0" providerId="ADAL" clId="{586DD0AC-F3D3-47C6-B1D7-2DBB32EF867E}" dt="2025-05-12T08:53:08.174" v="6201"/>
          <ac:spMkLst>
            <pc:docMk/>
            <pc:sldMk cId="324413266" sldId="2147473936"/>
            <ac:spMk id="48" creationId="{1011EABA-7119-0A55-0715-1597485669FB}"/>
          </ac:spMkLst>
        </pc:spChg>
        <pc:picChg chg="mod">
          <ac:chgData name="Patrick Giles" userId="95a39aca-d1d6-4c9e-b5c0-c7463f154fb0" providerId="ADAL" clId="{586DD0AC-F3D3-47C6-B1D7-2DBB32EF867E}" dt="2025-04-22T07:57:22.726" v="96" actId="2085"/>
          <ac:picMkLst>
            <pc:docMk/>
            <pc:sldMk cId="324413266" sldId="2147473936"/>
            <ac:picMk id="2" creationId="{F54171CE-A26D-EEBE-3DF7-CD707636E1E6}"/>
          </ac:picMkLst>
        </pc:picChg>
        <pc:picChg chg="add del mod">
          <ac:chgData name="Patrick Giles" userId="95a39aca-d1d6-4c9e-b5c0-c7463f154fb0" providerId="ADAL" clId="{586DD0AC-F3D3-47C6-B1D7-2DBB32EF867E}" dt="2025-05-12T08:52:23.417" v="6199" actId="478"/>
          <ac:picMkLst>
            <pc:docMk/>
            <pc:sldMk cId="324413266" sldId="2147473936"/>
            <ac:picMk id="3" creationId="{43183801-61E4-6C21-E428-8B80D916196D}"/>
          </ac:picMkLst>
        </pc:picChg>
        <pc:picChg chg="mod ord">
          <ac:chgData name="Patrick Giles" userId="95a39aca-d1d6-4c9e-b5c0-c7463f154fb0" providerId="ADAL" clId="{586DD0AC-F3D3-47C6-B1D7-2DBB32EF867E}" dt="2025-04-22T07:57:26.956" v="97" actId="2085"/>
          <ac:picMkLst>
            <pc:docMk/>
            <pc:sldMk cId="324413266" sldId="2147473936"/>
            <ac:picMk id="12" creationId="{F23C4CB8-EB22-5B94-560F-D506565299A6}"/>
          </ac:picMkLst>
        </pc:picChg>
        <pc:picChg chg="mod">
          <ac:chgData name="Patrick Giles" userId="95a39aca-d1d6-4c9e-b5c0-c7463f154fb0" providerId="ADAL" clId="{586DD0AC-F3D3-47C6-B1D7-2DBB32EF867E}" dt="2025-04-22T07:57:17.326" v="95" actId="2085"/>
          <ac:picMkLst>
            <pc:docMk/>
            <pc:sldMk cId="324413266" sldId="2147473936"/>
            <ac:picMk id="22" creationId="{CB5562C7-7D5A-95FF-0DA1-659CCA53EBBC}"/>
          </ac:picMkLst>
        </pc:picChg>
      </pc:sldChg>
      <pc:sldChg chg="modSp">
        <pc:chgData name="Patrick Giles" userId="95a39aca-d1d6-4c9e-b5c0-c7463f154fb0" providerId="ADAL" clId="{586DD0AC-F3D3-47C6-B1D7-2DBB32EF867E}" dt="2025-04-22T07:54:03.226" v="35"/>
        <pc:sldMkLst>
          <pc:docMk/>
          <pc:sldMk cId="199878409" sldId="2147473939"/>
        </pc:sldMkLst>
        <pc:spChg chg="mod">
          <ac:chgData name="Patrick Giles" userId="95a39aca-d1d6-4c9e-b5c0-c7463f154fb0" providerId="ADAL" clId="{586DD0AC-F3D3-47C6-B1D7-2DBB32EF867E}" dt="2025-04-22T07:54:03.226" v="35"/>
          <ac:spMkLst>
            <pc:docMk/>
            <pc:sldMk cId="199878409" sldId="2147473939"/>
            <ac:spMk id="4" creationId="{4EE6B4AD-75ED-0C12-09AB-0A7A4E51D700}"/>
          </ac:spMkLst>
        </pc:spChg>
      </pc:sldChg>
      <pc:sldChg chg="addSp delSp modSp del mod modShow">
        <pc:chgData name="Patrick Giles" userId="95a39aca-d1d6-4c9e-b5c0-c7463f154fb0" providerId="ADAL" clId="{586DD0AC-F3D3-47C6-B1D7-2DBB32EF867E}" dt="2025-05-07T09:58:10.035" v="4781" actId="47"/>
        <pc:sldMkLst>
          <pc:docMk/>
          <pc:sldMk cId="1270035685" sldId="2147473953"/>
        </pc:sldMkLst>
      </pc:sldChg>
      <pc:sldChg chg="modSp del mod modShow">
        <pc:chgData name="Patrick Giles" userId="95a39aca-d1d6-4c9e-b5c0-c7463f154fb0" providerId="ADAL" clId="{586DD0AC-F3D3-47C6-B1D7-2DBB32EF867E}" dt="2025-05-07T10:40:56.324" v="5681" actId="47"/>
        <pc:sldMkLst>
          <pc:docMk/>
          <pc:sldMk cId="3160863765" sldId="2147473955"/>
        </pc:sldMkLst>
      </pc:sldChg>
      <pc:sldChg chg="mod modShow">
        <pc:chgData name="Patrick Giles" userId="95a39aca-d1d6-4c9e-b5c0-c7463f154fb0" providerId="ADAL" clId="{586DD0AC-F3D3-47C6-B1D7-2DBB32EF867E}" dt="2025-05-12T08:43:03.892" v="6191" actId="729"/>
        <pc:sldMkLst>
          <pc:docMk/>
          <pc:sldMk cId="3779941486" sldId="2147473956"/>
        </pc:sldMkLst>
      </pc:sldChg>
      <pc:sldChg chg="addSp delSp modSp mod">
        <pc:chgData name="Patrick Giles" userId="95a39aca-d1d6-4c9e-b5c0-c7463f154fb0" providerId="ADAL" clId="{586DD0AC-F3D3-47C6-B1D7-2DBB32EF867E}" dt="2025-05-07T10:50:45.320" v="5814" actId="478"/>
        <pc:sldMkLst>
          <pc:docMk/>
          <pc:sldMk cId="3682523338" sldId="2147473957"/>
        </pc:sldMkLst>
      </pc:sldChg>
      <pc:sldChg chg="addSp delSp modSp mod">
        <pc:chgData name="Patrick Giles" userId="95a39aca-d1d6-4c9e-b5c0-c7463f154fb0" providerId="ADAL" clId="{586DD0AC-F3D3-47C6-B1D7-2DBB32EF867E}" dt="2025-05-07T14:51:52.194" v="5980" actId="207"/>
        <pc:sldMkLst>
          <pc:docMk/>
          <pc:sldMk cId="82326760" sldId="2147473959"/>
        </pc:sldMkLst>
        <pc:spChg chg="add mod">
          <ac:chgData name="Patrick Giles" userId="95a39aca-d1d6-4c9e-b5c0-c7463f154fb0" providerId="ADAL" clId="{586DD0AC-F3D3-47C6-B1D7-2DBB32EF867E}" dt="2025-05-07T10:16:18.158" v="5163" actId="20577"/>
          <ac:spMkLst>
            <pc:docMk/>
            <pc:sldMk cId="82326760" sldId="2147473959"/>
            <ac:spMk id="3" creationId="{669EE9B2-4F34-686D-AFBB-74BD8AAB1429}"/>
          </ac:spMkLst>
        </pc:spChg>
        <pc:spChg chg="mod topLvl">
          <ac:chgData name="Patrick Giles" userId="95a39aca-d1d6-4c9e-b5c0-c7463f154fb0" providerId="ADAL" clId="{586DD0AC-F3D3-47C6-B1D7-2DBB32EF867E}" dt="2025-04-29T07:34:27.844" v="173" actId="165"/>
          <ac:spMkLst>
            <pc:docMk/>
            <pc:sldMk cId="82326760" sldId="2147473959"/>
            <ac:spMk id="10" creationId="{546F2284-8F5B-7A08-76E8-6F014E3FA37C}"/>
          </ac:spMkLst>
        </pc:spChg>
        <pc:spChg chg="add mod">
          <ac:chgData name="Patrick Giles" userId="95a39aca-d1d6-4c9e-b5c0-c7463f154fb0" providerId="ADAL" clId="{586DD0AC-F3D3-47C6-B1D7-2DBB32EF867E}" dt="2025-05-07T14:51:46.250" v="5979" actId="207"/>
          <ac:spMkLst>
            <pc:docMk/>
            <pc:sldMk cId="82326760" sldId="2147473959"/>
            <ac:spMk id="14" creationId="{36213D7F-0D67-7E5E-A1BF-B1EAF9F8E783}"/>
          </ac:spMkLst>
        </pc:spChg>
        <pc:spChg chg="add mod">
          <ac:chgData name="Patrick Giles" userId="95a39aca-d1d6-4c9e-b5c0-c7463f154fb0" providerId="ADAL" clId="{586DD0AC-F3D3-47C6-B1D7-2DBB32EF867E}" dt="2025-05-07T14:51:12.587" v="5943" actId="20577"/>
          <ac:spMkLst>
            <pc:docMk/>
            <pc:sldMk cId="82326760" sldId="2147473959"/>
            <ac:spMk id="15" creationId="{0EDF1332-D136-F3AE-AE88-2223FE812F08}"/>
          </ac:spMkLst>
        </pc:spChg>
        <pc:spChg chg="mod topLvl">
          <ac:chgData name="Patrick Giles" userId="95a39aca-d1d6-4c9e-b5c0-c7463f154fb0" providerId="ADAL" clId="{586DD0AC-F3D3-47C6-B1D7-2DBB32EF867E}" dt="2025-04-29T07:34:27.844" v="173" actId="165"/>
          <ac:spMkLst>
            <pc:docMk/>
            <pc:sldMk cId="82326760" sldId="2147473959"/>
            <ac:spMk id="28" creationId="{F1C08C1E-1230-6749-E921-C95BE9B48238}"/>
          </ac:spMkLst>
        </pc:spChg>
        <pc:spChg chg="mod topLvl">
          <ac:chgData name="Patrick Giles" userId="95a39aca-d1d6-4c9e-b5c0-c7463f154fb0" providerId="ADAL" clId="{586DD0AC-F3D3-47C6-B1D7-2DBB32EF867E}" dt="2025-04-29T07:34:27.844" v="173" actId="165"/>
          <ac:spMkLst>
            <pc:docMk/>
            <pc:sldMk cId="82326760" sldId="2147473959"/>
            <ac:spMk id="29" creationId="{5D3D0144-90BB-D770-D34F-5DB460847CE5}"/>
          </ac:spMkLst>
        </pc:spChg>
        <pc:spChg chg="mod topLvl">
          <ac:chgData name="Patrick Giles" userId="95a39aca-d1d6-4c9e-b5c0-c7463f154fb0" providerId="ADAL" clId="{586DD0AC-F3D3-47C6-B1D7-2DBB32EF867E}" dt="2025-04-29T07:34:27.844" v="173" actId="165"/>
          <ac:spMkLst>
            <pc:docMk/>
            <pc:sldMk cId="82326760" sldId="2147473959"/>
            <ac:spMk id="30" creationId="{7C1D54DC-D772-8EA6-D850-F3C201222375}"/>
          </ac:spMkLst>
        </pc:spChg>
        <pc:spChg chg="mod topLvl">
          <ac:chgData name="Patrick Giles" userId="95a39aca-d1d6-4c9e-b5c0-c7463f154fb0" providerId="ADAL" clId="{586DD0AC-F3D3-47C6-B1D7-2DBB32EF867E}" dt="2025-04-29T07:34:27.844" v="173" actId="165"/>
          <ac:spMkLst>
            <pc:docMk/>
            <pc:sldMk cId="82326760" sldId="2147473959"/>
            <ac:spMk id="31" creationId="{6D72506C-8C6D-372A-D500-BE03B75F8DBB}"/>
          </ac:spMkLst>
        </pc:spChg>
        <pc:spChg chg="mod topLvl">
          <ac:chgData name="Patrick Giles" userId="95a39aca-d1d6-4c9e-b5c0-c7463f154fb0" providerId="ADAL" clId="{586DD0AC-F3D3-47C6-B1D7-2DBB32EF867E}" dt="2025-05-07T10:20:00.090" v="5219" actId="1076"/>
          <ac:spMkLst>
            <pc:docMk/>
            <pc:sldMk cId="82326760" sldId="2147473959"/>
            <ac:spMk id="36" creationId="{8BE43F6E-1385-D36F-D560-42AB94C87132}"/>
          </ac:spMkLst>
        </pc:spChg>
        <pc:spChg chg="mod topLvl">
          <ac:chgData name="Patrick Giles" userId="95a39aca-d1d6-4c9e-b5c0-c7463f154fb0" providerId="ADAL" clId="{586DD0AC-F3D3-47C6-B1D7-2DBB32EF867E}" dt="2025-05-07T10:16:59.427" v="5170" actId="1076"/>
          <ac:spMkLst>
            <pc:docMk/>
            <pc:sldMk cId="82326760" sldId="2147473959"/>
            <ac:spMk id="48" creationId="{D568463B-5ADE-E072-8AC1-042D2B947222}"/>
          </ac:spMkLst>
        </pc:spChg>
        <pc:spChg chg="mod topLvl">
          <ac:chgData name="Patrick Giles" userId="95a39aca-d1d6-4c9e-b5c0-c7463f154fb0" providerId="ADAL" clId="{586DD0AC-F3D3-47C6-B1D7-2DBB32EF867E}" dt="2025-05-07T10:18:11.598" v="5180" actId="20577"/>
          <ac:spMkLst>
            <pc:docMk/>
            <pc:sldMk cId="82326760" sldId="2147473959"/>
            <ac:spMk id="49" creationId="{48F053AF-AC31-38B3-98F1-98B31121D55A}"/>
          </ac:spMkLst>
        </pc:spChg>
        <pc:spChg chg="mod">
          <ac:chgData name="Patrick Giles" userId="95a39aca-d1d6-4c9e-b5c0-c7463f154fb0" providerId="ADAL" clId="{586DD0AC-F3D3-47C6-B1D7-2DBB32EF867E}" dt="2025-05-07T09:58:34.877" v="4812" actId="20577"/>
          <ac:spMkLst>
            <pc:docMk/>
            <pc:sldMk cId="82326760" sldId="2147473959"/>
            <ac:spMk id="62" creationId="{C0BFA1A0-7752-2C65-BB86-1958181AE872}"/>
          </ac:spMkLst>
        </pc:spChg>
        <pc:picChg chg="add mod">
          <ac:chgData name="Patrick Giles" userId="95a39aca-d1d6-4c9e-b5c0-c7463f154fb0" providerId="ADAL" clId="{586DD0AC-F3D3-47C6-B1D7-2DBB32EF867E}" dt="2025-05-07T10:23:04.478" v="5295" actId="12789"/>
          <ac:picMkLst>
            <pc:docMk/>
            <pc:sldMk cId="82326760" sldId="2147473959"/>
            <ac:picMk id="2" creationId="{25B06A1B-EDFA-F651-40B4-1A3C9E9444DD}"/>
          </ac:picMkLst>
        </pc:picChg>
        <pc:picChg chg="add mod">
          <ac:chgData name="Patrick Giles" userId="95a39aca-d1d6-4c9e-b5c0-c7463f154fb0" providerId="ADAL" clId="{586DD0AC-F3D3-47C6-B1D7-2DBB32EF867E}" dt="2025-05-07T10:23:49.088" v="5306" actId="207"/>
          <ac:picMkLst>
            <pc:docMk/>
            <pc:sldMk cId="82326760" sldId="2147473959"/>
            <ac:picMk id="16" creationId="{3AD2FE7A-E613-5221-7FD9-672A73A2758B}"/>
          </ac:picMkLst>
        </pc:picChg>
        <pc:picChg chg="add mod">
          <ac:chgData name="Patrick Giles" userId="95a39aca-d1d6-4c9e-b5c0-c7463f154fb0" providerId="ADAL" clId="{586DD0AC-F3D3-47C6-B1D7-2DBB32EF867E}" dt="2025-05-07T14:51:52.194" v="5980" actId="207"/>
          <ac:picMkLst>
            <pc:docMk/>
            <pc:sldMk cId="82326760" sldId="2147473959"/>
            <ac:picMk id="37" creationId="{14DFFDF1-E6F4-EA41-1E98-F309335EACBA}"/>
          </ac:picMkLst>
        </pc:picChg>
        <pc:picChg chg="mod">
          <ac:chgData name="Patrick Giles" userId="95a39aca-d1d6-4c9e-b5c0-c7463f154fb0" providerId="ADAL" clId="{586DD0AC-F3D3-47C6-B1D7-2DBB32EF867E}" dt="2025-05-07T10:23:04.478" v="5295" actId="12789"/>
          <ac:picMkLst>
            <pc:docMk/>
            <pc:sldMk cId="82326760" sldId="2147473959"/>
            <ac:picMk id="39" creationId="{8051A709-5EFE-1359-475E-342C3C38B9CE}"/>
          </ac:picMkLst>
        </pc:picChg>
        <pc:picChg chg="mod">
          <ac:chgData name="Patrick Giles" userId="95a39aca-d1d6-4c9e-b5c0-c7463f154fb0" providerId="ADAL" clId="{586DD0AC-F3D3-47C6-B1D7-2DBB32EF867E}" dt="2025-05-07T10:16:55.364" v="5169" actId="1076"/>
          <ac:picMkLst>
            <pc:docMk/>
            <pc:sldMk cId="82326760" sldId="2147473959"/>
            <ac:picMk id="45" creationId="{0A3809EB-7E65-56C8-DA58-106F8D46C902}"/>
          </ac:picMkLst>
        </pc:picChg>
        <pc:picChg chg="mod">
          <ac:chgData name="Patrick Giles" userId="95a39aca-d1d6-4c9e-b5c0-c7463f154fb0" providerId="ADAL" clId="{586DD0AC-F3D3-47C6-B1D7-2DBB32EF867E}" dt="2025-05-07T10:18:36.997" v="5187" actId="207"/>
          <ac:picMkLst>
            <pc:docMk/>
            <pc:sldMk cId="82326760" sldId="2147473959"/>
            <ac:picMk id="50" creationId="{A8EB088D-F8FD-EF95-35B0-F2753452DC5D}"/>
          </ac:picMkLst>
        </pc:picChg>
        <pc:picChg chg="mod topLvl">
          <ac:chgData name="Patrick Giles" userId="95a39aca-d1d6-4c9e-b5c0-c7463f154fb0" providerId="ADAL" clId="{586DD0AC-F3D3-47C6-B1D7-2DBB32EF867E}" dt="2025-05-07T14:51:38.577" v="5978" actId="207"/>
          <ac:picMkLst>
            <pc:docMk/>
            <pc:sldMk cId="82326760" sldId="2147473959"/>
            <ac:picMk id="57" creationId="{BB433813-263F-901D-2B71-41956BB4D1CF}"/>
          </ac:picMkLst>
        </pc:picChg>
        <pc:cxnChg chg="add mod">
          <ac:chgData name="Patrick Giles" userId="95a39aca-d1d6-4c9e-b5c0-c7463f154fb0" providerId="ADAL" clId="{586DD0AC-F3D3-47C6-B1D7-2DBB32EF867E}" dt="2025-05-07T10:23:04.478" v="5295" actId="12789"/>
          <ac:cxnSpMkLst>
            <pc:docMk/>
            <pc:sldMk cId="82326760" sldId="2147473959"/>
            <ac:cxnSpMk id="17" creationId="{1DDF889D-1A19-F55D-3B68-B9588AF0B211}"/>
          </ac:cxnSpMkLst>
        </pc:cxnChg>
        <pc:cxnChg chg="mod">
          <ac:chgData name="Patrick Giles" userId="95a39aca-d1d6-4c9e-b5c0-c7463f154fb0" providerId="ADAL" clId="{586DD0AC-F3D3-47C6-B1D7-2DBB32EF867E}" dt="2025-05-07T10:23:04.478" v="5295" actId="12789"/>
          <ac:cxnSpMkLst>
            <pc:docMk/>
            <pc:sldMk cId="82326760" sldId="2147473959"/>
            <ac:cxnSpMk id="53" creationId="{31609A18-437E-EF50-50B9-EBE3F90D396E}"/>
          </ac:cxnSpMkLst>
        </pc:cxnChg>
        <pc:cxnChg chg="mod">
          <ac:chgData name="Patrick Giles" userId="95a39aca-d1d6-4c9e-b5c0-c7463f154fb0" providerId="ADAL" clId="{586DD0AC-F3D3-47C6-B1D7-2DBB32EF867E}" dt="2025-05-07T10:23:04.478" v="5295" actId="12789"/>
          <ac:cxnSpMkLst>
            <pc:docMk/>
            <pc:sldMk cId="82326760" sldId="2147473959"/>
            <ac:cxnSpMk id="55" creationId="{12ACBE6D-5C2B-C473-C250-40BE567E9C68}"/>
          </ac:cxnSpMkLst>
        </pc:cxnChg>
        <pc:cxnChg chg="mod">
          <ac:chgData name="Patrick Giles" userId="95a39aca-d1d6-4c9e-b5c0-c7463f154fb0" providerId="ADAL" clId="{586DD0AC-F3D3-47C6-B1D7-2DBB32EF867E}" dt="2025-05-07T10:23:04.478" v="5295" actId="12789"/>
          <ac:cxnSpMkLst>
            <pc:docMk/>
            <pc:sldMk cId="82326760" sldId="2147473959"/>
            <ac:cxnSpMk id="61" creationId="{DBCD986D-5688-7A98-7FE5-2B3370BB5CA7}"/>
          </ac:cxnSpMkLst>
        </pc:cxnChg>
      </pc:sldChg>
      <pc:sldChg chg="addSp delSp modSp mod modShow">
        <pc:chgData name="Patrick Giles" userId="95a39aca-d1d6-4c9e-b5c0-c7463f154fb0" providerId="ADAL" clId="{586DD0AC-F3D3-47C6-B1D7-2DBB32EF867E}" dt="2025-05-12T08:23:03.869" v="6167" actId="20577"/>
        <pc:sldMkLst>
          <pc:docMk/>
          <pc:sldMk cId="4074970033" sldId="2147473960"/>
        </pc:sldMkLst>
        <pc:spChg chg="mod">
          <ac:chgData name="Patrick Giles" userId="95a39aca-d1d6-4c9e-b5c0-c7463f154fb0" providerId="ADAL" clId="{586DD0AC-F3D3-47C6-B1D7-2DBB32EF867E}" dt="2025-04-22T07:57:41.393" v="99" actId="20577"/>
          <ac:spMkLst>
            <pc:docMk/>
            <pc:sldMk cId="4074970033" sldId="2147473960"/>
            <ac:spMk id="3" creationId="{97709CBB-5E6D-8E7A-397C-1B02923E1174}"/>
          </ac:spMkLst>
        </pc:spChg>
        <pc:spChg chg="mod">
          <ac:chgData name="Patrick Giles" userId="95a39aca-d1d6-4c9e-b5c0-c7463f154fb0" providerId="ADAL" clId="{586DD0AC-F3D3-47C6-B1D7-2DBB32EF867E}" dt="2025-05-07T10:42:27.793" v="5686" actId="34136"/>
          <ac:spMkLst>
            <pc:docMk/>
            <pc:sldMk cId="4074970033" sldId="2147473960"/>
            <ac:spMk id="7" creationId="{CF1F7770-31E1-3DC5-08FF-50DC77BE3E18}"/>
          </ac:spMkLst>
        </pc:spChg>
        <pc:spChg chg="mod">
          <ac:chgData name="Patrick Giles" userId="95a39aca-d1d6-4c9e-b5c0-c7463f154fb0" providerId="ADAL" clId="{586DD0AC-F3D3-47C6-B1D7-2DBB32EF867E}" dt="2025-05-07T10:43:03.781" v="5693" actId="207"/>
          <ac:spMkLst>
            <pc:docMk/>
            <pc:sldMk cId="4074970033" sldId="2147473960"/>
            <ac:spMk id="10" creationId="{B9C96CC4-44A4-AE63-EA02-933928F301DA}"/>
          </ac:spMkLst>
        </pc:spChg>
        <pc:spChg chg="mod">
          <ac:chgData name="Patrick Giles" userId="95a39aca-d1d6-4c9e-b5c0-c7463f154fb0" providerId="ADAL" clId="{586DD0AC-F3D3-47C6-B1D7-2DBB32EF867E}" dt="2025-05-07T10:42:27.793" v="5686" actId="34136"/>
          <ac:spMkLst>
            <pc:docMk/>
            <pc:sldMk cId="4074970033" sldId="2147473960"/>
            <ac:spMk id="11" creationId="{BA4E84C1-8F48-D1D6-4CD6-C644FF7CC210}"/>
          </ac:spMkLst>
        </pc:spChg>
        <pc:spChg chg="mod">
          <ac:chgData name="Patrick Giles" userId="95a39aca-d1d6-4c9e-b5c0-c7463f154fb0" providerId="ADAL" clId="{586DD0AC-F3D3-47C6-B1D7-2DBB32EF867E}" dt="2025-05-07T10:43:30.291" v="5762" actId="20577"/>
          <ac:spMkLst>
            <pc:docMk/>
            <pc:sldMk cId="4074970033" sldId="2147473960"/>
            <ac:spMk id="12" creationId="{4B0E9EC0-6C4C-F99D-5751-530DF26026BA}"/>
          </ac:spMkLst>
        </pc:spChg>
        <pc:spChg chg="mod">
          <ac:chgData name="Patrick Giles" userId="95a39aca-d1d6-4c9e-b5c0-c7463f154fb0" providerId="ADAL" clId="{586DD0AC-F3D3-47C6-B1D7-2DBB32EF867E}" dt="2025-05-12T08:23:03.869" v="6167" actId="20577"/>
          <ac:spMkLst>
            <pc:docMk/>
            <pc:sldMk cId="4074970033" sldId="2147473960"/>
            <ac:spMk id="14" creationId="{4BE69778-F860-9127-33D6-5A40A8D4E9A4}"/>
          </ac:spMkLst>
        </pc:spChg>
        <pc:spChg chg="mod">
          <ac:chgData name="Patrick Giles" userId="95a39aca-d1d6-4c9e-b5c0-c7463f154fb0" providerId="ADAL" clId="{586DD0AC-F3D3-47C6-B1D7-2DBB32EF867E}" dt="2025-05-07T10:40:52.820" v="5680"/>
          <ac:spMkLst>
            <pc:docMk/>
            <pc:sldMk cId="4074970033" sldId="2147473960"/>
            <ac:spMk id="21" creationId="{A3614234-5864-B567-47C3-90708F9B5659}"/>
          </ac:spMkLst>
        </pc:spChg>
        <pc:grpChg chg="mod">
          <ac:chgData name="Patrick Giles" userId="95a39aca-d1d6-4c9e-b5c0-c7463f154fb0" providerId="ADAL" clId="{586DD0AC-F3D3-47C6-B1D7-2DBB32EF867E}" dt="2025-05-07T10:42:27.793" v="5686" actId="34136"/>
          <ac:grpSpMkLst>
            <pc:docMk/>
            <pc:sldMk cId="4074970033" sldId="2147473960"/>
            <ac:grpSpMk id="8" creationId="{0D7386DA-F9C4-C65E-AB58-12EE3F3227FD}"/>
          </ac:grpSpMkLst>
        </pc:grpChg>
        <pc:grpChg chg="mod">
          <ac:chgData name="Patrick Giles" userId="95a39aca-d1d6-4c9e-b5c0-c7463f154fb0" providerId="ADAL" clId="{586DD0AC-F3D3-47C6-B1D7-2DBB32EF867E}" dt="2025-05-07T10:42:27.793" v="5686" actId="34136"/>
          <ac:grpSpMkLst>
            <pc:docMk/>
            <pc:sldMk cId="4074970033" sldId="2147473960"/>
            <ac:grpSpMk id="36" creationId="{9DED1429-EF2F-B040-8C3C-7F6FF9739F90}"/>
          </ac:grpSpMkLst>
        </pc:grpChg>
        <pc:picChg chg="add mod">
          <ac:chgData name="Patrick Giles" userId="95a39aca-d1d6-4c9e-b5c0-c7463f154fb0" providerId="ADAL" clId="{586DD0AC-F3D3-47C6-B1D7-2DBB32EF867E}" dt="2025-05-07T10:42:53.040" v="5692" actId="1076"/>
          <ac:picMkLst>
            <pc:docMk/>
            <pc:sldMk cId="4074970033" sldId="2147473960"/>
            <ac:picMk id="5" creationId="{0FFE7771-6B71-9DD4-4029-031D5F22E9CA}"/>
          </ac:picMkLst>
        </pc:picChg>
        <pc:cxnChg chg="mod">
          <ac:chgData name="Patrick Giles" userId="95a39aca-d1d6-4c9e-b5c0-c7463f154fb0" providerId="ADAL" clId="{586DD0AC-F3D3-47C6-B1D7-2DBB32EF867E}" dt="2025-05-07T10:43:07.767" v="5694" actId="208"/>
          <ac:cxnSpMkLst>
            <pc:docMk/>
            <pc:sldMk cId="4074970033" sldId="2147473960"/>
            <ac:cxnSpMk id="15" creationId="{E6610EA5-BEEC-02E5-DA7C-0EA83638ABDE}"/>
          </ac:cxnSpMkLst>
        </pc:cxnChg>
      </pc:sldChg>
      <pc:sldChg chg="modSp">
        <pc:chgData name="Patrick Giles" userId="95a39aca-d1d6-4c9e-b5c0-c7463f154fb0" providerId="ADAL" clId="{586DD0AC-F3D3-47C6-B1D7-2DBB32EF867E}" dt="2025-04-22T07:53:50.494" v="32"/>
        <pc:sldMkLst>
          <pc:docMk/>
          <pc:sldMk cId="126534176" sldId="2147473971"/>
        </pc:sldMkLst>
        <pc:spChg chg="mod">
          <ac:chgData name="Patrick Giles" userId="95a39aca-d1d6-4c9e-b5c0-c7463f154fb0" providerId="ADAL" clId="{586DD0AC-F3D3-47C6-B1D7-2DBB32EF867E}" dt="2025-04-22T07:53:50.494" v="32"/>
          <ac:spMkLst>
            <pc:docMk/>
            <pc:sldMk cId="126534176" sldId="2147473971"/>
            <ac:spMk id="5" creationId="{F54E312A-C1C6-565B-A2BC-CC97F47C4952}"/>
          </ac:spMkLst>
        </pc:spChg>
      </pc:sldChg>
      <pc:sldChg chg="modSp">
        <pc:chgData name="Patrick Giles" userId="95a39aca-d1d6-4c9e-b5c0-c7463f154fb0" providerId="ADAL" clId="{586DD0AC-F3D3-47C6-B1D7-2DBB32EF867E}" dt="2025-04-22T07:49:19.018" v="18" actId="207"/>
        <pc:sldMkLst>
          <pc:docMk/>
          <pc:sldMk cId="2024595716" sldId="2147473975"/>
        </pc:sldMkLst>
        <pc:graphicFrameChg chg="mod">
          <ac:chgData name="Patrick Giles" userId="95a39aca-d1d6-4c9e-b5c0-c7463f154fb0" providerId="ADAL" clId="{586DD0AC-F3D3-47C6-B1D7-2DBB32EF867E}" dt="2025-04-22T07:49:19.018" v="18" actId="207"/>
          <ac:graphicFrameMkLst>
            <pc:docMk/>
            <pc:sldMk cId="2024595716" sldId="2147473975"/>
            <ac:graphicFrameMk id="2" creationId="{4DC48FE8-C417-32E3-9E12-D89CA94E703D}"/>
          </ac:graphicFrameMkLst>
        </pc:graphicFrameChg>
      </pc:sldChg>
      <pc:sldChg chg="modSp mod">
        <pc:chgData name="Patrick Giles" userId="95a39aca-d1d6-4c9e-b5c0-c7463f154fb0" providerId="ADAL" clId="{586DD0AC-F3D3-47C6-B1D7-2DBB32EF867E}" dt="2025-05-07T14:43:56.178" v="5884" actId="207"/>
        <pc:sldMkLst>
          <pc:docMk/>
          <pc:sldMk cId="1039384269" sldId="2147473997"/>
        </pc:sldMkLst>
        <pc:spChg chg="mod">
          <ac:chgData name="Patrick Giles" userId="95a39aca-d1d6-4c9e-b5c0-c7463f154fb0" providerId="ADAL" clId="{586DD0AC-F3D3-47C6-B1D7-2DBB32EF867E}" dt="2025-05-07T14:43:56.178" v="5884" actId="207"/>
          <ac:spMkLst>
            <pc:docMk/>
            <pc:sldMk cId="1039384269" sldId="2147473997"/>
            <ac:spMk id="33" creationId="{11ADBAB4-17E8-90C4-D025-72983E7DA0BF}"/>
          </ac:spMkLst>
        </pc:spChg>
        <pc:spChg chg="mod">
          <ac:chgData name="Patrick Giles" userId="95a39aca-d1d6-4c9e-b5c0-c7463f154fb0" providerId="ADAL" clId="{586DD0AC-F3D3-47C6-B1D7-2DBB32EF867E}" dt="2025-05-07T14:36:27.456" v="5823" actId="1076"/>
          <ac:spMkLst>
            <pc:docMk/>
            <pc:sldMk cId="1039384269" sldId="2147473997"/>
            <ac:spMk id="401" creationId="{50453585-352D-E279-4BF6-3D90DD1D4319}"/>
          </ac:spMkLst>
        </pc:spChg>
        <pc:grpChg chg="mod">
          <ac:chgData name="Patrick Giles" userId="95a39aca-d1d6-4c9e-b5c0-c7463f154fb0" providerId="ADAL" clId="{586DD0AC-F3D3-47C6-B1D7-2DBB32EF867E}" dt="2025-05-07T14:36:16.646" v="5821" actId="1035"/>
          <ac:grpSpMkLst>
            <pc:docMk/>
            <pc:sldMk cId="1039384269" sldId="2147473997"/>
            <ac:grpSpMk id="12" creationId="{2DFE0731-08E5-06ED-3072-BAF2E0811FC5}"/>
          </ac:grpSpMkLst>
        </pc:grpChg>
      </pc:sldChg>
      <pc:sldChg chg="delSp modSp mod">
        <pc:chgData name="Patrick Giles" userId="95a39aca-d1d6-4c9e-b5c0-c7463f154fb0" providerId="ADAL" clId="{586DD0AC-F3D3-47C6-B1D7-2DBB32EF867E}" dt="2025-05-07T14:47:47.137" v="5930" actId="207"/>
        <pc:sldMkLst>
          <pc:docMk/>
          <pc:sldMk cId="2129812194" sldId="2147473998"/>
        </pc:sldMkLst>
        <pc:spChg chg="mod">
          <ac:chgData name="Patrick Giles" userId="95a39aca-d1d6-4c9e-b5c0-c7463f154fb0" providerId="ADAL" clId="{586DD0AC-F3D3-47C6-B1D7-2DBB32EF867E}" dt="2025-05-07T14:37:51.514" v="5835" actId="207"/>
          <ac:spMkLst>
            <pc:docMk/>
            <pc:sldMk cId="2129812194" sldId="2147473998"/>
            <ac:spMk id="27" creationId="{259AE29C-C28E-99C2-D819-2B616E1440C1}"/>
          </ac:spMkLst>
        </pc:spChg>
        <pc:spChg chg="mod">
          <ac:chgData name="Patrick Giles" userId="95a39aca-d1d6-4c9e-b5c0-c7463f154fb0" providerId="ADAL" clId="{586DD0AC-F3D3-47C6-B1D7-2DBB32EF867E}" dt="2025-05-07T14:37:26.332" v="5829" actId="1076"/>
          <ac:spMkLst>
            <pc:docMk/>
            <pc:sldMk cId="2129812194" sldId="2147473998"/>
            <ac:spMk id="28" creationId="{36921111-6270-E425-38DC-C42FA3FC629A}"/>
          </ac:spMkLst>
        </pc:spChg>
        <pc:spChg chg="mod">
          <ac:chgData name="Patrick Giles" userId="95a39aca-d1d6-4c9e-b5c0-c7463f154fb0" providerId="ADAL" clId="{586DD0AC-F3D3-47C6-B1D7-2DBB32EF867E}" dt="2025-05-07T14:37:17.047" v="5827" actId="165"/>
          <ac:spMkLst>
            <pc:docMk/>
            <pc:sldMk cId="2129812194" sldId="2147473998"/>
            <ac:spMk id="29" creationId="{234D2BDB-66E0-A8C1-5882-0004A47E07EB}"/>
          </ac:spMkLst>
        </pc:spChg>
        <pc:spChg chg="mod">
          <ac:chgData name="Patrick Giles" userId="95a39aca-d1d6-4c9e-b5c0-c7463f154fb0" providerId="ADAL" clId="{586DD0AC-F3D3-47C6-B1D7-2DBB32EF867E}" dt="2025-05-07T14:37:17.047" v="5827" actId="165"/>
          <ac:spMkLst>
            <pc:docMk/>
            <pc:sldMk cId="2129812194" sldId="2147473998"/>
            <ac:spMk id="30" creationId="{8485A063-DDD4-9B5F-3046-E4B55DDA0A8F}"/>
          </ac:spMkLst>
        </pc:spChg>
        <pc:spChg chg="mod">
          <ac:chgData name="Patrick Giles" userId="95a39aca-d1d6-4c9e-b5c0-c7463f154fb0" providerId="ADAL" clId="{586DD0AC-F3D3-47C6-B1D7-2DBB32EF867E}" dt="2025-05-07T14:37:30.643" v="5830" actId="1076"/>
          <ac:spMkLst>
            <pc:docMk/>
            <pc:sldMk cId="2129812194" sldId="2147473998"/>
            <ac:spMk id="31" creationId="{B50C4DD3-882D-B27C-0FAC-A0EC2CE37BF9}"/>
          </ac:spMkLst>
        </pc:spChg>
        <pc:spChg chg="mod">
          <ac:chgData name="Patrick Giles" userId="95a39aca-d1d6-4c9e-b5c0-c7463f154fb0" providerId="ADAL" clId="{586DD0AC-F3D3-47C6-B1D7-2DBB32EF867E}" dt="2025-05-07T14:37:17.047" v="5827" actId="165"/>
          <ac:spMkLst>
            <pc:docMk/>
            <pc:sldMk cId="2129812194" sldId="2147473998"/>
            <ac:spMk id="32" creationId="{18BE8774-67F4-592D-3124-42D5F8BBCE96}"/>
          </ac:spMkLst>
        </pc:spChg>
        <pc:spChg chg="mod">
          <ac:chgData name="Patrick Giles" userId="95a39aca-d1d6-4c9e-b5c0-c7463f154fb0" providerId="ADAL" clId="{586DD0AC-F3D3-47C6-B1D7-2DBB32EF867E}" dt="2025-05-07T14:37:47.572" v="5834" actId="207"/>
          <ac:spMkLst>
            <pc:docMk/>
            <pc:sldMk cId="2129812194" sldId="2147473998"/>
            <ac:spMk id="33" creationId="{8AE9FA4A-3D3B-DE07-6B2C-9842F2CD5844}"/>
          </ac:spMkLst>
        </pc:spChg>
        <pc:spChg chg="mod">
          <ac:chgData name="Patrick Giles" userId="95a39aca-d1d6-4c9e-b5c0-c7463f154fb0" providerId="ADAL" clId="{586DD0AC-F3D3-47C6-B1D7-2DBB32EF867E}" dt="2025-05-07T14:37:35.754" v="5832" actId="1076"/>
          <ac:spMkLst>
            <pc:docMk/>
            <pc:sldMk cId="2129812194" sldId="2147473998"/>
            <ac:spMk id="34" creationId="{88465D9A-3A02-8AC2-FE8B-FC81A15EC117}"/>
          </ac:spMkLst>
        </pc:spChg>
        <pc:spChg chg="mod">
          <ac:chgData name="Patrick Giles" userId="95a39aca-d1d6-4c9e-b5c0-c7463f154fb0" providerId="ADAL" clId="{586DD0AC-F3D3-47C6-B1D7-2DBB32EF867E}" dt="2025-05-07T14:46:59.928" v="5919" actId="207"/>
          <ac:spMkLst>
            <pc:docMk/>
            <pc:sldMk cId="2129812194" sldId="2147473998"/>
            <ac:spMk id="434" creationId="{F42D74EF-B744-717F-12CA-4ABBE7B8B89F}"/>
          </ac:spMkLst>
        </pc:spChg>
        <pc:spChg chg="mod">
          <ac:chgData name="Patrick Giles" userId="95a39aca-d1d6-4c9e-b5c0-c7463f154fb0" providerId="ADAL" clId="{586DD0AC-F3D3-47C6-B1D7-2DBB32EF867E}" dt="2025-05-07T14:47:10.734" v="5920" actId="207"/>
          <ac:spMkLst>
            <pc:docMk/>
            <pc:sldMk cId="2129812194" sldId="2147473998"/>
            <ac:spMk id="435" creationId="{198559DC-BE31-69D6-B4A0-D8A482757F4D}"/>
          </ac:spMkLst>
        </pc:spChg>
        <pc:spChg chg="mod">
          <ac:chgData name="Patrick Giles" userId="95a39aca-d1d6-4c9e-b5c0-c7463f154fb0" providerId="ADAL" clId="{586DD0AC-F3D3-47C6-B1D7-2DBB32EF867E}" dt="2025-05-07T14:47:10.734" v="5920" actId="207"/>
          <ac:spMkLst>
            <pc:docMk/>
            <pc:sldMk cId="2129812194" sldId="2147473998"/>
            <ac:spMk id="436" creationId="{CFEFA3EC-EFB9-80BA-07A6-D8F59B9D1203}"/>
          </ac:spMkLst>
        </pc:spChg>
        <pc:spChg chg="mod">
          <ac:chgData name="Patrick Giles" userId="95a39aca-d1d6-4c9e-b5c0-c7463f154fb0" providerId="ADAL" clId="{586DD0AC-F3D3-47C6-B1D7-2DBB32EF867E}" dt="2025-05-07T14:47:10.734" v="5920" actId="207"/>
          <ac:spMkLst>
            <pc:docMk/>
            <pc:sldMk cId="2129812194" sldId="2147473998"/>
            <ac:spMk id="438" creationId="{4D6DEE52-7FFC-C28A-E607-86BAD4F18249}"/>
          </ac:spMkLst>
        </pc:spChg>
        <pc:spChg chg="mod">
          <ac:chgData name="Patrick Giles" userId="95a39aca-d1d6-4c9e-b5c0-c7463f154fb0" providerId="ADAL" clId="{586DD0AC-F3D3-47C6-B1D7-2DBB32EF867E}" dt="2025-05-07T14:47:10.734" v="5920" actId="207"/>
          <ac:spMkLst>
            <pc:docMk/>
            <pc:sldMk cId="2129812194" sldId="2147473998"/>
            <ac:spMk id="439" creationId="{E683DEBB-13D4-D665-FF28-73F0F76F0809}"/>
          </ac:spMkLst>
        </pc:spChg>
        <pc:spChg chg="mod">
          <ac:chgData name="Patrick Giles" userId="95a39aca-d1d6-4c9e-b5c0-c7463f154fb0" providerId="ADAL" clId="{586DD0AC-F3D3-47C6-B1D7-2DBB32EF867E}" dt="2025-05-07T14:47:10.734" v="5920" actId="207"/>
          <ac:spMkLst>
            <pc:docMk/>
            <pc:sldMk cId="2129812194" sldId="2147473998"/>
            <ac:spMk id="440" creationId="{1E9A78E2-CB15-FA60-C58D-5099B4DDB0AF}"/>
          </ac:spMkLst>
        </pc:spChg>
        <pc:spChg chg="mod">
          <ac:chgData name="Patrick Giles" userId="95a39aca-d1d6-4c9e-b5c0-c7463f154fb0" providerId="ADAL" clId="{586DD0AC-F3D3-47C6-B1D7-2DBB32EF867E}" dt="2025-05-07T14:47:10.734" v="5920" actId="207"/>
          <ac:spMkLst>
            <pc:docMk/>
            <pc:sldMk cId="2129812194" sldId="2147473998"/>
            <ac:spMk id="442" creationId="{6E0C60AC-1B1F-9C06-6B3A-4E35EEF280AA}"/>
          </ac:spMkLst>
        </pc:spChg>
        <pc:spChg chg="mod">
          <ac:chgData name="Patrick Giles" userId="95a39aca-d1d6-4c9e-b5c0-c7463f154fb0" providerId="ADAL" clId="{586DD0AC-F3D3-47C6-B1D7-2DBB32EF867E}" dt="2025-05-07T14:47:10.734" v="5920" actId="207"/>
          <ac:spMkLst>
            <pc:docMk/>
            <pc:sldMk cId="2129812194" sldId="2147473998"/>
            <ac:spMk id="443" creationId="{5BDFE596-21A2-3036-F4F7-BF3EA655C693}"/>
          </ac:spMkLst>
        </pc:spChg>
        <pc:spChg chg="mod">
          <ac:chgData name="Patrick Giles" userId="95a39aca-d1d6-4c9e-b5c0-c7463f154fb0" providerId="ADAL" clId="{586DD0AC-F3D3-47C6-B1D7-2DBB32EF867E}" dt="2025-05-07T14:47:10.734" v="5920" actId="207"/>
          <ac:spMkLst>
            <pc:docMk/>
            <pc:sldMk cId="2129812194" sldId="2147473998"/>
            <ac:spMk id="446" creationId="{4EA10D72-C91D-66D5-1B6B-4C9B7D1632D8}"/>
          </ac:spMkLst>
        </pc:spChg>
        <pc:spChg chg="mod">
          <ac:chgData name="Patrick Giles" userId="95a39aca-d1d6-4c9e-b5c0-c7463f154fb0" providerId="ADAL" clId="{586DD0AC-F3D3-47C6-B1D7-2DBB32EF867E}" dt="2025-05-07T14:47:16.696" v="5923" actId="207"/>
          <ac:spMkLst>
            <pc:docMk/>
            <pc:sldMk cId="2129812194" sldId="2147473998"/>
            <ac:spMk id="448" creationId="{FEC70F24-E243-3C50-6184-EFFF6ABBA6F6}"/>
          </ac:spMkLst>
        </pc:spChg>
        <pc:spChg chg="mod">
          <ac:chgData name="Patrick Giles" userId="95a39aca-d1d6-4c9e-b5c0-c7463f154fb0" providerId="ADAL" clId="{586DD0AC-F3D3-47C6-B1D7-2DBB32EF867E}" dt="2025-05-07T14:47:21.904" v="5925" actId="207"/>
          <ac:spMkLst>
            <pc:docMk/>
            <pc:sldMk cId="2129812194" sldId="2147473998"/>
            <ac:spMk id="450" creationId="{5197405E-5DCC-DFBA-6878-EEF8756E6B70}"/>
          </ac:spMkLst>
        </pc:spChg>
        <pc:spChg chg="mod">
          <ac:chgData name="Patrick Giles" userId="95a39aca-d1d6-4c9e-b5c0-c7463f154fb0" providerId="ADAL" clId="{586DD0AC-F3D3-47C6-B1D7-2DBB32EF867E}" dt="2025-05-07T14:47:21.904" v="5925" actId="207"/>
          <ac:spMkLst>
            <pc:docMk/>
            <pc:sldMk cId="2129812194" sldId="2147473998"/>
            <ac:spMk id="451" creationId="{272C136D-3594-06F1-B14E-0EDAD6ED635B}"/>
          </ac:spMkLst>
        </pc:spChg>
        <pc:spChg chg="mod">
          <ac:chgData name="Patrick Giles" userId="95a39aca-d1d6-4c9e-b5c0-c7463f154fb0" providerId="ADAL" clId="{586DD0AC-F3D3-47C6-B1D7-2DBB32EF867E}" dt="2025-05-07T14:47:21.904" v="5925" actId="207"/>
          <ac:spMkLst>
            <pc:docMk/>
            <pc:sldMk cId="2129812194" sldId="2147473998"/>
            <ac:spMk id="452" creationId="{75F2395D-0064-6E78-418D-1E9ABBC188F6}"/>
          </ac:spMkLst>
        </pc:spChg>
        <pc:spChg chg="mod">
          <ac:chgData name="Patrick Giles" userId="95a39aca-d1d6-4c9e-b5c0-c7463f154fb0" providerId="ADAL" clId="{586DD0AC-F3D3-47C6-B1D7-2DBB32EF867E}" dt="2025-05-07T14:47:21.904" v="5925" actId="207"/>
          <ac:spMkLst>
            <pc:docMk/>
            <pc:sldMk cId="2129812194" sldId="2147473998"/>
            <ac:spMk id="453" creationId="{31309752-8A83-C175-2418-4B5113CA04D0}"/>
          </ac:spMkLst>
        </pc:spChg>
        <pc:spChg chg="mod">
          <ac:chgData name="Patrick Giles" userId="95a39aca-d1d6-4c9e-b5c0-c7463f154fb0" providerId="ADAL" clId="{586DD0AC-F3D3-47C6-B1D7-2DBB32EF867E}" dt="2025-05-07T14:47:21.904" v="5925" actId="207"/>
          <ac:spMkLst>
            <pc:docMk/>
            <pc:sldMk cId="2129812194" sldId="2147473998"/>
            <ac:spMk id="454" creationId="{7D295916-3950-2258-344B-F2F631FEB8CD}"/>
          </ac:spMkLst>
        </pc:spChg>
        <pc:spChg chg="mod">
          <ac:chgData name="Patrick Giles" userId="95a39aca-d1d6-4c9e-b5c0-c7463f154fb0" providerId="ADAL" clId="{586DD0AC-F3D3-47C6-B1D7-2DBB32EF867E}" dt="2025-05-07T14:47:21.904" v="5925" actId="207"/>
          <ac:spMkLst>
            <pc:docMk/>
            <pc:sldMk cId="2129812194" sldId="2147473998"/>
            <ac:spMk id="455" creationId="{88CBD202-C98E-E9E0-5261-6EBAEE1CE3B6}"/>
          </ac:spMkLst>
        </pc:spChg>
        <pc:spChg chg="mod">
          <ac:chgData name="Patrick Giles" userId="95a39aca-d1d6-4c9e-b5c0-c7463f154fb0" providerId="ADAL" clId="{586DD0AC-F3D3-47C6-B1D7-2DBB32EF867E}" dt="2025-05-07T14:47:21.904" v="5925" actId="207"/>
          <ac:spMkLst>
            <pc:docMk/>
            <pc:sldMk cId="2129812194" sldId="2147473998"/>
            <ac:spMk id="456" creationId="{16ECFE5E-33EE-FC4B-1191-4AD648B17761}"/>
          </ac:spMkLst>
        </pc:spChg>
        <pc:spChg chg="mod">
          <ac:chgData name="Patrick Giles" userId="95a39aca-d1d6-4c9e-b5c0-c7463f154fb0" providerId="ADAL" clId="{586DD0AC-F3D3-47C6-B1D7-2DBB32EF867E}" dt="2025-05-07T14:42:28.420" v="5876" actId="207"/>
          <ac:spMkLst>
            <pc:docMk/>
            <pc:sldMk cId="2129812194" sldId="2147473998"/>
            <ac:spMk id="465" creationId="{62C82F68-07B0-BC1D-993A-4785D8BC2615}"/>
          </ac:spMkLst>
        </pc:spChg>
        <pc:spChg chg="mod">
          <ac:chgData name="Patrick Giles" userId="95a39aca-d1d6-4c9e-b5c0-c7463f154fb0" providerId="ADAL" clId="{586DD0AC-F3D3-47C6-B1D7-2DBB32EF867E}" dt="2025-05-07T14:42:28.420" v="5876" actId="207"/>
          <ac:spMkLst>
            <pc:docMk/>
            <pc:sldMk cId="2129812194" sldId="2147473998"/>
            <ac:spMk id="466" creationId="{B5AC8A3E-0D01-71D5-F1D5-F589645FDE8A}"/>
          </ac:spMkLst>
        </pc:spChg>
        <pc:spChg chg="mod">
          <ac:chgData name="Patrick Giles" userId="95a39aca-d1d6-4c9e-b5c0-c7463f154fb0" providerId="ADAL" clId="{586DD0AC-F3D3-47C6-B1D7-2DBB32EF867E}" dt="2025-05-07T14:47:32.651" v="5927" actId="207"/>
          <ac:spMkLst>
            <pc:docMk/>
            <pc:sldMk cId="2129812194" sldId="2147473998"/>
            <ac:spMk id="467" creationId="{937717BF-DB63-0F71-5141-B576AF5A2DB0}"/>
          </ac:spMkLst>
        </pc:spChg>
        <pc:spChg chg="mod">
          <ac:chgData name="Patrick Giles" userId="95a39aca-d1d6-4c9e-b5c0-c7463f154fb0" providerId="ADAL" clId="{586DD0AC-F3D3-47C6-B1D7-2DBB32EF867E}" dt="2025-05-07T14:47:41.595" v="5928" actId="207"/>
          <ac:spMkLst>
            <pc:docMk/>
            <pc:sldMk cId="2129812194" sldId="2147473998"/>
            <ac:spMk id="468" creationId="{E5517722-61F3-6C99-75D3-1324976F64A9}"/>
          </ac:spMkLst>
        </pc:spChg>
        <pc:spChg chg="mod">
          <ac:chgData name="Patrick Giles" userId="95a39aca-d1d6-4c9e-b5c0-c7463f154fb0" providerId="ADAL" clId="{586DD0AC-F3D3-47C6-B1D7-2DBB32EF867E}" dt="2025-05-07T14:47:41.595" v="5928" actId="207"/>
          <ac:spMkLst>
            <pc:docMk/>
            <pc:sldMk cId="2129812194" sldId="2147473998"/>
            <ac:spMk id="470" creationId="{B396093F-8709-65F7-B90E-5402614EF659}"/>
          </ac:spMkLst>
        </pc:spChg>
        <pc:spChg chg="mod">
          <ac:chgData name="Patrick Giles" userId="95a39aca-d1d6-4c9e-b5c0-c7463f154fb0" providerId="ADAL" clId="{586DD0AC-F3D3-47C6-B1D7-2DBB32EF867E}" dt="2025-05-07T14:47:41.595" v="5928" actId="207"/>
          <ac:spMkLst>
            <pc:docMk/>
            <pc:sldMk cId="2129812194" sldId="2147473998"/>
            <ac:spMk id="474" creationId="{42125CF7-1B89-AF2D-57F4-6B0E6A8EA417}"/>
          </ac:spMkLst>
        </pc:spChg>
        <pc:spChg chg="mod">
          <ac:chgData name="Patrick Giles" userId="95a39aca-d1d6-4c9e-b5c0-c7463f154fb0" providerId="ADAL" clId="{586DD0AC-F3D3-47C6-B1D7-2DBB32EF867E}" dt="2025-05-07T14:42:00.839" v="5871" actId="207"/>
          <ac:spMkLst>
            <pc:docMk/>
            <pc:sldMk cId="2129812194" sldId="2147473998"/>
            <ac:spMk id="475" creationId="{F17B81A4-9415-9C5B-5CC3-9A68EC91A732}"/>
          </ac:spMkLst>
        </pc:spChg>
        <pc:spChg chg="mod">
          <ac:chgData name="Patrick Giles" userId="95a39aca-d1d6-4c9e-b5c0-c7463f154fb0" providerId="ADAL" clId="{586DD0AC-F3D3-47C6-B1D7-2DBB32EF867E}" dt="2025-05-07T14:47:41.595" v="5928" actId="207"/>
          <ac:spMkLst>
            <pc:docMk/>
            <pc:sldMk cId="2129812194" sldId="2147473998"/>
            <ac:spMk id="478" creationId="{B48462BF-FD50-D3A3-E60C-10B83C5F7DB1}"/>
          </ac:spMkLst>
        </pc:spChg>
        <pc:spChg chg="mod">
          <ac:chgData name="Patrick Giles" userId="95a39aca-d1d6-4c9e-b5c0-c7463f154fb0" providerId="ADAL" clId="{586DD0AC-F3D3-47C6-B1D7-2DBB32EF867E}" dt="2025-05-07T14:47:41.595" v="5928" actId="207"/>
          <ac:spMkLst>
            <pc:docMk/>
            <pc:sldMk cId="2129812194" sldId="2147473998"/>
            <ac:spMk id="486" creationId="{B276782A-4C93-5596-3D1C-7413486E09A2}"/>
          </ac:spMkLst>
        </pc:spChg>
        <pc:spChg chg="mod topLvl">
          <ac:chgData name="Patrick Giles" userId="95a39aca-d1d6-4c9e-b5c0-c7463f154fb0" providerId="ADAL" clId="{586DD0AC-F3D3-47C6-B1D7-2DBB32EF867E}" dt="2025-05-07T14:38:04.253" v="5836" actId="165"/>
          <ac:spMkLst>
            <pc:docMk/>
            <pc:sldMk cId="2129812194" sldId="2147473998"/>
            <ac:spMk id="487" creationId="{8D1F9896-0337-CC5D-1D44-E62A4C201357}"/>
          </ac:spMkLst>
        </pc:spChg>
        <pc:spChg chg="mod">
          <ac:chgData name="Patrick Giles" userId="95a39aca-d1d6-4c9e-b5c0-c7463f154fb0" providerId="ADAL" clId="{586DD0AC-F3D3-47C6-B1D7-2DBB32EF867E}" dt="2025-05-07T14:47:41.595" v="5928" actId="207"/>
          <ac:spMkLst>
            <pc:docMk/>
            <pc:sldMk cId="2129812194" sldId="2147473998"/>
            <ac:spMk id="492" creationId="{6B98618E-A500-DDE5-789A-7D3B2C43ACCC}"/>
          </ac:spMkLst>
        </pc:spChg>
        <pc:spChg chg="mod">
          <ac:chgData name="Patrick Giles" userId="95a39aca-d1d6-4c9e-b5c0-c7463f154fb0" providerId="ADAL" clId="{586DD0AC-F3D3-47C6-B1D7-2DBB32EF867E}" dt="2025-05-07T14:42:18.544" v="5875" actId="207"/>
          <ac:spMkLst>
            <pc:docMk/>
            <pc:sldMk cId="2129812194" sldId="2147473998"/>
            <ac:spMk id="493" creationId="{6A7A6C2C-447C-F561-1C26-338753F428D9}"/>
          </ac:spMkLst>
        </pc:spChg>
        <pc:spChg chg="mod">
          <ac:chgData name="Patrick Giles" userId="95a39aca-d1d6-4c9e-b5c0-c7463f154fb0" providerId="ADAL" clId="{586DD0AC-F3D3-47C6-B1D7-2DBB32EF867E}" dt="2025-05-07T14:42:00.839" v="5871" actId="207"/>
          <ac:spMkLst>
            <pc:docMk/>
            <pc:sldMk cId="2129812194" sldId="2147473998"/>
            <ac:spMk id="495" creationId="{7564A188-ABA4-A388-0087-6917D0C0ECA8}"/>
          </ac:spMkLst>
        </pc:spChg>
        <pc:spChg chg="mod">
          <ac:chgData name="Patrick Giles" userId="95a39aca-d1d6-4c9e-b5c0-c7463f154fb0" providerId="ADAL" clId="{586DD0AC-F3D3-47C6-B1D7-2DBB32EF867E}" dt="2025-05-07T14:47:41.595" v="5928" actId="207"/>
          <ac:spMkLst>
            <pc:docMk/>
            <pc:sldMk cId="2129812194" sldId="2147473998"/>
            <ac:spMk id="496" creationId="{C9F72974-9828-7210-A39D-E4B172694D2F}"/>
          </ac:spMkLst>
        </pc:spChg>
        <pc:spChg chg="mod">
          <ac:chgData name="Patrick Giles" userId="95a39aca-d1d6-4c9e-b5c0-c7463f154fb0" providerId="ADAL" clId="{586DD0AC-F3D3-47C6-B1D7-2DBB32EF867E}" dt="2025-05-07T14:46:57.286" v="5918" actId="207"/>
          <ac:spMkLst>
            <pc:docMk/>
            <pc:sldMk cId="2129812194" sldId="2147473998"/>
            <ac:spMk id="498" creationId="{C2A43BE4-B9D4-D398-EB41-F91D3FBE36B1}"/>
          </ac:spMkLst>
        </pc:spChg>
        <pc:spChg chg="mod">
          <ac:chgData name="Patrick Giles" userId="95a39aca-d1d6-4c9e-b5c0-c7463f154fb0" providerId="ADAL" clId="{586DD0AC-F3D3-47C6-B1D7-2DBB32EF867E}" dt="2025-05-07T14:46:57.286" v="5918" actId="207"/>
          <ac:spMkLst>
            <pc:docMk/>
            <pc:sldMk cId="2129812194" sldId="2147473998"/>
            <ac:spMk id="499" creationId="{CA85BE18-6B73-B8E5-F013-008FB6B3117B}"/>
          </ac:spMkLst>
        </pc:spChg>
        <pc:spChg chg="mod">
          <ac:chgData name="Patrick Giles" userId="95a39aca-d1d6-4c9e-b5c0-c7463f154fb0" providerId="ADAL" clId="{586DD0AC-F3D3-47C6-B1D7-2DBB32EF867E}" dt="2025-05-07T14:47:10.734" v="5920" actId="207"/>
          <ac:spMkLst>
            <pc:docMk/>
            <pc:sldMk cId="2129812194" sldId="2147473998"/>
            <ac:spMk id="501" creationId="{05CF53DA-2C8C-8D2D-DC8C-4381A182CE08}"/>
          </ac:spMkLst>
        </pc:spChg>
        <pc:spChg chg="mod">
          <ac:chgData name="Patrick Giles" userId="95a39aca-d1d6-4c9e-b5c0-c7463f154fb0" providerId="ADAL" clId="{586DD0AC-F3D3-47C6-B1D7-2DBB32EF867E}" dt="2025-05-07T14:47:10.734" v="5920" actId="207"/>
          <ac:spMkLst>
            <pc:docMk/>
            <pc:sldMk cId="2129812194" sldId="2147473998"/>
            <ac:spMk id="502" creationId="{8EE8D49A-F762-C334-AECD-F3A2F58CA473}"/>
          </ac:spMkLst>
        </pc:spChg>
        <pc:spChg chg="mod">
          <ac:chgData name="Patrick Giles" userId="95a39aca-d1d6-4c9e-b5c0-c7463f154fb0" providerId="ADAL" clId="{586DD0AC-F3D3-47C6-B1D7-2DBB32EF867E}" dt="2025-05-07T14:45:53.234" v="5907" actId="207"/>
          <ac:spMkLst>
            <pc:docMk/>
            <pc:sldMk cId="2129812194" sldId="2147473998"/>
            <ac:spMk id="504" creationId="{DF3DA126-D047-5710-691D-27485B51CFA5}"/>
          </ac:spMkLst>
        </pc:spChg>
        <pc:spChg chg="mod">
          <ac:chgData name="Patrick Giles" userId="95a39aca-d1d6-4c9e-b5c0-c7463f154fb0" providerId="ADAL" clId="{586DD0AC-F3D3-47C6-B1D7-2DBB32EF867E}" dt="2025-05-07T14:45:53.234" v="5907" actId="207"/>
          <ac:spMkLst>
            <pc:docMk/>
            <pc:sldMk cId="2129812194" sldId="2147473998"/>
            <ac:spMk id="505" creationId="{9FBD544F-D412-9086-34A3-EA3394BF2066}"/>
          </ac:spMkLst>
        </pc:spChg>
        <pc:spChg chg="mod">
          <ac:chgData name="Patrick Giles" userId="95a39aca-d1d6-4c9e-b5c0-c7463f154fb0" providerId="ADAL" clId="{586DD0AC-F3D3-47C6-B1D7-2DBB32EF867E}" dt="2025-05-07T14:45:53.234" v="5907" actId="207"/>
          <ac:spMkLst>
            <pc:docMk/>
            <pc:sldMk cId="2129812194" sldId="2147473998"/>
            <ac:spMk id="506" creationId="{28E21F59-7D73-2783-5E9C-F21CB5E867CB}"/>
          </ac:spMkLst>
        </pc:spChg>
        <pc:spChg chg="mod">
          <ac:chgData name="Patrick Giles" userId="95a39aca-d1d6-4c9e-b5c0-c7463f154fb0" providerId="ADAL" clId="{586DD0AC-F3D3-47C6-B1D7-2DBB32EF867E}" dt="2025-05-07T14:45:53.234" v="5907" actId="207"/>
          <ac:spMkLst>
            <pc:docMk/>
            <pc:sldMk cId="2129812194" sldId="2147473998"/>
            <ac:spMk id="507" creationId="{6DA9BD3F-F847-694E-7364-190A6D9A600D}"/>
          </ac:spMkLst>
        </pc:spChg>
        <pc:spChg chg="mod">
          <ac:chgData name="Patrick Giles" userId="95a39aca-d1d6-4c9e-b5c0-c7463f154fb0" providerId="ADAL" clId="{586DD0AC-F3D3-47C6-B1D7-2DBB32EF867E}" dt="2025-05-07T14:46:30.651" v="5911" actId="207"/>
          <ac:spMkLst>
            <pc:docMk/>
            <pc:sldMk cId="2129812194" sldId="2147473998"/>
            <ac:spMk id="508" creationId="{B939FFDF-3B7C-C9A2-EEEB-E216D00FF0E6}"/>
          </ac:spMkLst>
        </pc:spChg>
        <pc:spChg chg="mod">
          <ac:chgData name="Patrick Giles" userId="95a39aca-d1d6-4c9e-b5c0-c7463f154fb0" providerId="ADAL" clId="{586DD0AC-F3D3-47C6-B1D7-2DBB32EF867E}" dt="2025-05-07T14:45:42.343" v="5906" actId="207"/>
          <ac:spMkLst>
            <pc:docMk/>
            <pc:sldMk cId="2129812194" sldId="2147473998"/>
            <ac:spMk id="509" creationId="{C89641D3-6ABE-DBA1-1CEC-01D1DD6BA286}"/>
          </ac:spMkLst>
        </pc:spChg>
        <pc:spChg chg="mod">
          <ac:chgData name="Patrick Giles" userId="95a39aca-d1d6-4c9e-b5c0-c7463f154fb0" providerId="ADAL" clId="{586DD0AC-F3D3-47C6-B1D7-2DBB32EF867E}" dt="2025-05-07T14:45:42.343" v="5906" actId="207"/>
          <ac:spMkLst>
            <pc:docMk/>
            <pc:sldMk cId="2129812194" sldId="2147473998"/>
            <ac:spMk id="510" creationId="{517E0A7E-BB9A-82D2-7AEC-14368A81DCEB}"/>
          </ac:spMkLst>
        </pc:spChg>
        <pc:spChg chg="mod">
          <ac:chgData name="Patrick Giles" userId="95a39aca-d1d6-4c9e-b5c0-c7463f154fb0" providerId="ADAL" clId="{586DD0AC-F3D3-47C6-B1D7-2DBB32EF867E}" dt="2025-05-07T14:45:18.637" v="5901" actId="207"/>
          <ac:spMkLst>
            <pc:docMk/>
            <pc:sldMk cId="2129812194" sldId="2147473998"/>
            <ac:spMk id="511" creationId="{BF461357-688D-81A2-EF68-E9A67217CC06}"/>
          </ac:spMkLst>
        </pc:spChg>
        <pc:spChg chg="mod">
          <ac:chgData name="Patrick Giles" userId="95a39aca-d1d6-4c9e-b5c0-c7463f154fb0" providerId="ADAL" clId="{586DD0AC-F3D3-47C6-B1D7-2DBB32EF867E}" dt="2025-05-07T14:45:18.637" v="5901" actId="207"/>
          <ac:spMkLst>
            <pc:docMk/>
            <pc:sldMk cId="2129812194" sldId="2147473998"/>
            <ac:spMk id="512" creationId="{2FD17AFF-4BA8-20B5-69D5-3DE56CE5DE5A}"/>
          </ac:spMkLst>
        </pc:spChg>
        <pc:spChg chg="mod">
          <ac:chgData name="Patrick Giles" userId="95a39aca-d1d6-4c9e-b5c0-c7463f154fb0" providerId="ADAL" clId="{586DD0AC-F3D3-47C6-B1D7-2DBB32EF867E}" dt="2025-05-07T14:45:18.637" v="5901" actId="207"/>
          <ac:spMkLst>
            <pc:docMk/>
            <pc:sldMk cId="2129812194" sldId="2147473998"/>
            <ac:spMk id="513" creationId="{1EE9473D-513A-BD7A-9609-80EA83E631F5}"/>
          </ac:spMkLst>
        </pc:spChg>
        <pc:spChg chg="mod">
          <ac:chgData name="Patrick Giles" userId="95a39aca-d1d6-4c9e-b5c0-c7463f154fb0" providerId="ADAL" clId="{586DD0AC-F3D3-47C6-B1D7-2DBB32EF867E}" dt="2025-05-07T14:45:18.637" v="5901" actId="207"/>
          <ac:spMkLst>
            <pc:docMk/>
            <pc:sldMk cId="2129812194" sldId="2147473998"/>
            <ac:spMk id="514" creationId="{63E805E7-8C08-4FCE-715B-5018B6069DDF}"/>
          </ac:spMkLst>
        </pc:spChg>
        <pc:spChg chg="mod">
          <ac:chgData name="Patrick Giles" userId="95a39aca-d1d6-4c9e-b5c0-c7463f154fb0" providerId="ADAL" clId="{586DD0AC-F3D3-47C6-B1D7-2DBB32EF867E}" dt="2025-05-07T14:39:48.837" v="5847" actId="207"/>
          <ac:spMkLst>
            <pc:docMk/>
            <pc:sldMk cId="2129812194" sldId="2147473998"/>
            <ac:spMk id="515" creationId="{EF215D64-67A4-95D8-63EF-09FD19475B64}"/>
          </ac:spMkLst>
        </pc:spChg>
        <pc:spChg chg="mod">
          <ac:chgData name="Patrick Giles" userId="95a39aca-d1d6-4c9e-b5c0-c7463f154fb0" providerId="ADAL" clId="{586DD0AC-F3D3-47C6-B1D7-2DBB32EF867E}" dt="2025-05-07T14:39:34.193" v="5845" actId="207"/>
          <ac:spMkLst>
            <pc:docMk/>
            <pc:sldMk cId="2129812194" sldId="2147473998"/>
            <ac:spMk id="516" creationId="{7CB6015D-8555-36FF-F5B2-480D5C052CF2}"/>
          </ac:spMkLst>
        </pc:spChg>
        <pc:spChg chg="mod">
          <ac:chgData name="Patrick Giles" userId="95a39aca-d1d6-4c9e-b5c0-c7463f154fb0" providerId="ADAL" clId="{586DD0AC-F3D3-47C6-B1D7-2DBB32EF867E}" dt="2025-05-07T14:39:34.193" v="5845" actId="207"/>
          <ac:spMkLst>
            <pc:docMk/>
            <pc:sldMk cId="2129812194" sldId="2147473998"/>
            <ac:spMk id="517" creationId="{03516626-1243-2915-405A-03D815381737}"/>
          </ac:spMkLst>
        </pc:spChg>
        <pc:spChg chg="mod">
          <ac:chgData name="Patrick Giles" userId="95a39aca-d1d6-4c9e-b5c0-c7463f154fb0" providerId="ADAL" clId="{586DD0AC-F3D3-47C6-B1D7-2DBB32EF867E}" dt="2025-05-07T14:39:34.193" v="5845" actId="207"/>
          <ac:spMkLst>
            <pc:docMk/>
            <pc:sldMk cId="2129812194" sldId="2147473998"/>
            <ac:spMk id="518" creationId="{CFE962C0-6431-9085-02BE-9AB28020B014}"/>
          </ac:spMkLst>
        </pc:spChg>
        <pc:spChg chg="mod">
          <ac:chgData name="Patrick Giles" userId="95a39aca-d1d6-4c9e-b5c0-c7463f154fb0" providerId="ADAL" clId="{586DD0AC-F3D3-47C6-B1D7-2DBB32EF867E}" dt="2025-05-07T14:39:34.193" v="5845" actId="207"/>
          <ac:spMkLst>
            <pc:docMk/>
            <pc:sldMk cId="2129812194" sldId="2147473998"/>
            <ac:spMk id="519" creationId="{352009D8-311F-8011-0F6D-F4532F8787AB}"/>
          </ac:spMkLst>
        </pc:spChg>
        <pc:spChg chg="mod">
          <ac:chgData name="Patrick Giles" userId="95a39aca-d1d6-4c9e-b5c0-c7463f154fb0" providerId="ADAL" clId="{586DD0AC-F3D3-47C6-B1D7-2DBB32EF867E}" dt="2025-05-07T14:39:34.193" v="5845" actId="207"/>
          <ac:spMkLst>
            <pc:docMk/>
            <pc:sldMk cId="2129812194" sldId="2147473998"/>
            <ac:spMk id="520" creationId="{7118F341-952B-0BED-1440-CC3F549E76B1}"/>
          </ac:spMkLst>
        </pc:spChg>
        <pc:spChg chg="mod">
          <ac:chgData name="Patrick Giles" userId="95a39aca-d1d6-4c9e-b5c0-c7463f154fb0" providerId="ADAL" clId="{586DD0AC-F3D3-47C6-B1D7-2DBB32EF867E}" dt="2025-05-07T14:39:34.193" v="5845" actId="207"/>
          <ac:spMkLst>
            <pc:docMk/>
            <pc:sldMk cId="2129812194" sldId="2147473998"/>
            <ac:spMk id="521" creationId="{7BA2A564-385D-663B-A1B9-6801BE720647}"/>
          </ac:spMkLst>
        </pc:spChg>
        <pc:spChg chg="mod topLvl">
          <ac:chgData name="Patrick Giles" userId="95a39aca-d1d6-4c9e-b5c0-c7463f154fb0" providerId="ADAL" clId="{586DD0AC-F3D3-47C6-B1D7-2DBB32EF867E}" dt="2025-05-07T14:39:36.452" v="5846" actId="207"/>
          <ac:spMkLst>
            <pc:docMk/>
            <pc:sldMk cId="2129812194" sldId="2147473998"/>
            <ac:spMk id="522" creationId="{A02DE8BF-DB8C-E1B6-03F7-DE4544DCE981}"/>
          </ac:spMkLst>
        </pc:spChg>
        <pc:spChg chg="mod">
          <ac:chgData name="Patrick Giles" userId="95a39aca-d1d6-4c9e-b5c0-c7463f154fb0" providerId="ADAL" clId="{586DD0AC-F3D3-47C6-B1D7-2DBB32EF867E}" dt="2025-05-07T14:42:00.839" v="5871" actId="207"/>
          <ac:spMkLst>
            <pc:docMk/>
            <pc:sldMk cId="2129812194" sldId="2147473998"/>
            <ac:spMk id="523" creationId="{DDE0FBBF-F37D-7B8D-3006-4809EA650623}"/>
          </ac:spMkLst>
        </pc:spChg>
        <pc:spChg chg="mod">
          <ac:chgData name="Patrick Giles" userId="95a39aca-d1d6-4c9e-b5c0-c7463f154fb0" providerId="ADAL" clId="{586DD0AC-F3D3-47C6-B1D7-2DBB32EF867E}" dt="2025-05-07T14:45:18.637" v="5901" actId="207"/>
          <ac:spMkLst>
            <pc:docMk/>
            <pc:sldMk cId="2129812194" sldId="2147473998"/>
            <ac:spMk id="524" creationId="{D96DE882-47CB-7F24-A629-0AC4CC93AD48}"/>
          </ac:spMkLst>
        </pc:spChg>
        <pc:spChg chg="mod">
          <ac:chgData name="Patrick Giles" userId="95a39aca-d1d6-4c9e-b5c0-c7463f154fb0" providerId="ADAL" clId="{586DD0AC-F3D3-47C6-B1D7-2DBB32EF867E}" dt="2025-05-07T14:42:00.839" v="5871" actId="207"/>
          <ac:spMkLst>
            <pc:docMk/>
            <pc:sldMk cId="2129812194" sldId="2147473998"/>
            <ac:spMk id="525" creationId="{4AD6B37F-D1A0-4C5E-273E-81A81D9BA09A}"/>
          </ac:spMkLst>
        </pc:spChg>
        <pc:spChg chg="mod">
          <ac:chgData name="Patrick Giles" userId="95a39aca-d1d6-4c9e-b5c0-c7463f154fb0" providerId="ADAL" clId="{586DD0AC-F3D3-47C6-B1D7-2DBB32EF867E}" dt="2025-05-07T14:42:00.839" v="5871" actId="207"/>
          <ac:spMkLst>
            <pc:docMk/>
            <pc:sldMk cId="2129812194" sldId="2147473998"/>
            <ac:spMk id="526" creationId="{539B429B-2EB1-E2CE-856F-DE49EE5B3B13}"/>
          </ac:spMkLst>
        </pc:spChg>
        <pc:spChg chg="mod">
          <ac:chgData name="Patrick Giles" userId="95a39aca-d1d6-4c9e-b5c0-c7463f154fb0" providerId="ADAL" clId="{586DD0AC-F3D3-47C6-B1D7-2DBB32EF867E}" dt="2025-05-07T14:46:34.913" v="5912" actId="207"/>
          <ac:spMkLst>
            <pc:docMk/>
            <pc:sldMk cId="2129812194" sldId="2147473998"/>
            <ac:spMk id="527" creationId="{0EE32F5B-743C-ED60-B240-C514145470AF}"/>
          </ac:spMkLst>
        </pc:spChg>
        <pc:spChg chg="mod">
          <ac:chgData name="Patrick Giles" userId="95a39aca-d1d6-4c9e-b5c0-c7463f154fb0" providerId="ADAL" clId="{586DD0AC-F3D3-47C6-B1D7-2DBB32EF867E}" dt="2025-05-07T14:46:43.218" v="5915" actId="207"/>
          <ac:spMkLst>
            <pc:docMk/>
            <pc:sldMk cId="2129812194" sldId="2147473998"/>
            <ac:spMk id="528" creationId="{C1B1CE7C-F554-37FA-B2FC-7CEE45065BE3}"/>
          </ac:spMkLst>
        </pc:spChg>
        <pc:spChg chg="mod">
          <ac:chgData name="Patrick Giles" userId="95a39aca-d1d6-4c9e-b5c0-c7463f154fb0" providerId="ADAL" clId="{586DD0AC-F3D3-47C6-B1D7-2DBB32EF867E}" dt="2025-05-07T14:46:47.582" v="5917" actId="207"/>
          <ac:spMkLst>
            <pc:docMk/>
            <pc:sldMk cId="2129812194" sldId="2147473998"/>
            <ac:spMk id="530" creationId="{659767F5-9275-E49B-F027-868C67F16C8C}"/>
          </ac:spMkLst>
        </pc:spChg>
        <pc:spChg chg="mod">
          <ac:chgData name="Patrick Giles" userId="95a39aca-d1d6-4c9e-b5c0-c7463f154fb0" providerId="ADAL" clId="{586DD0AC-F3D3-47C6-B1D7-2DBB32EF867E}" dt="2025-05-07T14:46:45.379" v="5916" actId="207"/>
          <ac:spMkLst>
            <pc:docMk/>
            <pc:sldMk cId="2129812194" sldId="2147473998"/>
            <ac:spMk id="532" creationId="{10BF2CA0-399F-BA8E-9F07-D1238A85337E}"/>
          </ac:spMkLst>
        </pc:spChg>
        <pc:spChg chg="mod">
          <ac:chgData name="Patrick Giles" userId="95a39aca-d1d6-4c9e-b5c0-c7463f154fb0" providerId="ADAL" clId="{586DD0AC-F3D3-47C6-B1D7-2DBB32EF867E}" dt="2025-05-07T14:46:39.348" v="5914" actId="207"/>
          <ac:spMkLst>
            <pc:docMk/>
            <pc:sldMk cId="2129812194" sldId="2147473998"/>
            <ac:spMk id="533" creationId="{6109F57E-3C88-78C6-6A2E-6B47C135B603}"/>
          </ac:spMkLst>
        </pc:spChg>
        <pc:spChg chg="mod">
          <ac:chgData name="Patrick Giles" userId="95a39aca-d1d6-4c9e-b5c0-c7463f154fb0" providerId="ADAL" clId="{586DD0AC-F3D3-47C6-B1D7-2DBB32EF867E}" dt="2025-05-07T14:46:37.041" v="5913" actId="207"/>
          <ac:spMkLst>
            <pc:docMk/>
            <pc:sldMk cId="2129812194" sldId="2147473998"/>
            <ac:spMk id="535" creationId="{C1AE4E9B-CC22-0431-843C-65A410B9A4EE}"/>
          </ac:spMkLst>
        </pc:spChg>
        <pc:spChg chg="mod">
          <ac:chgData name="Patrick Giles" userId="95a39aca-d1d6-4c9e-b5c0-c7463f154fb0" providerId="ADAL" clId="{586DD0AC-F3D3-47C6-B1D7-2DBB32EF867E}" dt="2025-05-07T14:45:18.637" v="5901" actId="207"/>
          <ac:spMkLst>
            <pc:docMk/>
            <pc:sldMk cId="2129812194" sldId="2147473998"/>
            <ac:spMk id="536" creationId="{353C5EC7-2FDC-1CD4-96E7-9A82263E9937}"/>
          </ac:spMkLst>
        </pc:spChg>
        <pc:spChg chg="mod">
          <ac:chgData name="Patrick Giles" userId="95a39aca-d1d6-4c9e-b5c0-c7463f154fb0" providerId="ADAL" clId="{586DD0AC-F3D3-47C6-B1D7-2DBB32EF867E}" dt="2025-05-07T14:45:42.343" v="5906" actId="207"/>
          <ac:spMkLst>
            <pc:docMk/>
            <pc:sldMk cId="2129812194" sldId="2147473998"/>
            <ac:spMk id="538" creationId="{F6F0D5C0-89CF-335B-3A07-6BE0B36E7020}"/>
          </ac:spMkLst>
        </pc:spChg>
        <pc:spChg chg="mod">
          <ac:chgData name="Patrick Giles" userId="95a39aca-d1d6-4c9e-b5c0-c7463f154fb0" providerId="ADAL" clId="{586DD0AC-F3D3-47C6-B1D7-2DBB32EF867E}" dt="2025-05-07T14:46:30.651" v="5911" actId="207"/>
          <ac:spMkLst>
            <pc:docMk/>
            <pc:sldMk cId="2129812194" sldId="2147473998"/>
            <ac:spMk id="539" creationId="{3569615C-F062-819E-24B4-F58CF994E1A4}"/>
          </ac:spMkLst>
        </pc:spChg>
        <pc:spChg chg="mod">
          <ac:chgData name="Patrick Giles" userId="95a39aca-d1d6-4c9e-b5c0-c7463f154fb0" providerId="ADAL" clId="{586DD0AC-F3D3-47C6-B1D7-2DBB32EF867E}" dt="2025-05-07T14:45:42.343" v="5906" actId="207"/>
          <ac:spMkLst>
            <pc:docMk/>
            <pc:sldMk cId="2129812194" sldId="2147473998"/>
            <ac:spMk id="540" creationId="{0E5C666B-FF0C-C181-2081-2E19F1EA6687}"/>
          </ac:spMkLst>
        </pc:spChg>
        <pc:spChg chg="mod">
          <ac:chgData name="Patrick Giles" userId="95a39aca-d1d6-4c9e-b5c0-c7463f154fb0" providerId="ADAL" clId="{586DD0AC-F3D3-47C6-B1D7-2DBB32EF867E}" dt="2025-05-07T14:45:42.343" v="5906" actId="207"/>
          <ac:spMkLst>
            <pc:docMk/>
            <pc:sldMk cId="2129812194" sldId="2147473998"/>
            <ac:spMk id="541" creationId="{EF4E99E8-C4EA-F789-8F62-01363CA27FF1}"/>
          </ac:spMkLst>
        </pc:spChg>
        <pc:spChg chg="mod">
          <ac:chgData name="Patrick Giles" userId="95a39aca-d1d6-4c9e-b5c0-c7463f154fb0" providerId="ADAL" clId="{586DD0AC-F3D3-47C6-B1D7-2DBB32EF867E}" dt="2025-05-07T14:45:42.343" v="5906" actId="207"/>
          <ac:spMkLst>
            <pc:docMk/>
            <pc:sldMk cId="2129812194" sldId="2147473998"/>
            <ac:spMk id="542" creationId="{F8E116BE-64E0-3249-E2F3-4796D1F1EB47}"/>
          </ac:spMkLst>
        </pc:spChg>
        <pc:spChg chg="mod">
          <ac:chgData name="Patrick Giles" userId="95a39aca-d1d6-4c9e-b5c0-c7463f154fb0" providerId="ADAL" clId="{586DD0AC-F3D3-47C6-B1D7-2DBB32EF867E}" dt="2025-05-07T14:45:18.637" v="5901" actId="207"/>
          <ac:spMkLst>
            <pc:docMk/>
            <pc:sldMk cId="2129812194" sldId="2147473998"/>
            <ac:spMk id="543" creationId="{0CCB675E-4377-3616-97E9-7AD85BDD8568}"/>
          </ac:spMkLst>
        </pc:spChg>
        <pc:spChg chg="mod">
          <ac:chgData name="Patrick Giles" userId="95a39aca-d1d6-4c9e-b5c0-c7463f154fb0" providerId="ADAL" clId="{586DD0AC-F3D3-47C6-B1D7-2DBB32EF867E}" dt="2025-05-07T14:46:24.549" v="5910" actId="207"/>
          <ac:spMkLst>
            <pc:docMk/>
            <pc:sldMk cId="2129812194" sldId="2147473998"/>
            <ac:spMk id="545" creationId="{41C017BA-795F-2122-8403-2BAC603B67D0}"/>
          </ac:spMkLst>
        </pc:spChg>
        <pc:spChg chg="mod">
          <ac:chgData name="Patrick Giles" userId="95a39aca-d1d6-4c9e-b5c0-c7463f154fb0" providerId="ADAL" clId="{586DD0AC-F3D3-47C6-B1D7-2DBB32EF867E}" dt="2025-05-07T14:46:30.651" v="5911" actId="207"/>
          <ac:spMkLst>
            <pc:docMk/>
            <pc:sldMk cId="2129812194" sldId="2147473998"/>
            <ac:spMk id="547" creationId="{DC1DDEFC-4FB1-5DEE-04BF-3E1C64C6183C}"/>
          </ac:spMkLst>
        </pc:spChg>
        <pc:spChg chg="mod">
          <ac:chgData name="Patrick Giles" userId="95a39aca-d1d6-4c9e-b5c0-c7463f154fb0" providerId="ADAL" clId="{586DD0AC-F3D3-47C6-B1D7-2DBB32EF867E}" dt="2025-05-07T14:46:30.651" v="5911" actId="207"/>
          <ac:spMkLst>
            <pc:docMk/>
            <pc:sldMk cId="2129812194" sldId="2147473998"/>
            <ac:spMk id="548" creationId="{DBD78590-4C81-D017-FD1A-B3E4CE1F3E95}"/>
          </ac:spMkLst>
        </pc:spChg>
        <pc:spChg chg="mod">
          <ac:chgData name="Patrick Giles" userId="95a39aca-d1d6-4c9e-b5c0-c7463f154fb0" providerId="ADAL" clId="{586DD0AC-F3D3-47C6-B1D7-2DBB32EF867E}" dt="2025-05-07T14:46:30.651" v="5911" actId="207"/>
          <ac:spMkLst>
            <pc:docMk/>
            <pc:sldMk cId="2129812194" sldId="2147473998"/>
            <ac:spMk id="549" creationId="{575BE287-67F7-F017-2C86-9DBC859FF93F}"/>
          </ac:spMkLst>
        </pc:spChg>
        <pc:spChg chg="mod">
          <ac:chgData name="Patrick Giles" userId="95a39aca-d1d6-4c9e-b5c0-c7463f154fb0" providerId="ADAL" clId="{586DD0AC-F3D3-47C6-B1D7-2DBB32EF867E}" dt="2025-05-07T14:46:30.651" v="5911" actId="207"/>
          <ac:spMkLst>
            <pc:docMk/>
            <pc:sldMk cId="2129812194" sldId="2147473998"/>
            <ac:spMk id="550" creationId="{0898842A-5483-E945-7620-6F3C1C1ADD0E}"/>
          </ac:spMkLst>
        </pc:spChg>
        <pc:spChg chg="mod">
          <ac:chgData name="Patrick Giles" userId="95a39aca-d1d6-4c9e-b5c0-c7463f154fb0" providerId="ADAL" clId="{586DD0AC-F3D3-47C6-B1D7-2DBB32EF867E}" dt="2025-05-07T14:46:30.651" v="5911" actId="207"/>
          <ac:spMkLst>
            <pc:docMk/>
            <pc:sldMk cId="2129812194" sldId="2147473998"/>
            <ac:spMk id="551" creationId="{BD30242C-B5E1-8F99-1369-62FBF533A3F5}"/>
          </ac:spMkLst>
        </pc:spChg>
        <pc:spChg chg="mod">
          <ac:chgData name="Patrick Giles" userId="95a39aca-d1d6-4c9e-b5c0-c7463f154fb0" providerId="ADAL" clId="{586DD0AC-F3D3-47C6-B1D7-2DBB32EF867E}" dt="2025-05-07T14:46:30.651" v="5911" actId="207"/>
          <ac:spMkLst>
            <pc:docMk/>
            <pc:sldMk cId="2129812194" sldId="2147473998"/>
            <ac:spMk id="552" creationId="{EFD2850C-6ABA-58BD-CB82-84589E10754F}"/>
          </ac:spMkLst>
        </pc:spChg>
        <pc:spChg chg="mod">
          <ac:chgData name="Patrick Giles" userId="95a39aca-d1d6-4c9e-b5c0-c7463f154fb0" providerId="ADAL" clId="{586DD0AC-F3D3-47C6-B1D7-2DBB32EF867E}" dt="2025-05-07T14:46:30.651" v="5911" actId="207"/>
          <ac:spMkLst>
            <pc:docMk/>
            <pc:sldMk cId="2129812194" sldId="2147473998"/>
            <ac:spMk id="553" creationId="{3AE9FAF9-8759-163B-0654-1895DF8A446B}"/>
          </ac:spMkLst>
        </pc:spChg>
        <pc:spChg chg="mod">
          <ac:chgData name="Patrick Giles" userId="95a39aca-d1d6-4c9e-b5c0-c7463f154fb0" providerId="ADAL" clId="{586DD0AC-F3D3-47C6-B1D7-2DBB32EF867E}" dt="2025-05-07T14:45:53.234" v="5907" actId="207"/>
          <ac:spMkLst>
            <pc:docMk/>
            <pc:sldMk cId="2129812194" sldId="2147473998"/>
            <ac:spMk id="554" creationId="{F572B2CE-44D0-94AA-ACAA-007ABB9B8A33}"/>
          </ac:spMkLst>
        </pc:spChg>
        <pc:spChg chg="mod">
          <ac:chgData name="Patrick Giles" userId="95a39aca-d1d6-4c9e-b5c0-c7463f154fb0" providerId="ADAL" clId="{586DD0AC-F3D3-47C6-B1D7-2DBB32EF867E}" dt="2025-05-07T14:46:30.651" v="5911" actId="207"/>
          <ac:spMkLst>
            <pc:docMk/>
            <pc:sldMk cId="2129812194" sldId="2147473998"/>
            <ac:spMk id="556" creationId="{79DB7440-8480-E140-42A2-28861F0E185B}"/>
          </ac:spMkLst>
        </pc:spChg>
        <pc:spChg chg="mod">
          <ac:chgData name="Patrick Giles" userId="95a39aca-d1d6-4c9e-b5c0-c7463f154fb0" providerId="ADAL" clId="{586DD0AC-F3D3-47C6-B1D7-2DBB32EF867E}" dt="2025-05-07T14:46:57.286" v="5918" actId="207"/>
          <ac:spMkLst>
            <pc:docMk/>
            <pc:sldMk cId="2129812194" sldId="2147473998"/>
            <ac:spMk id="557" creationId="{45180F7F-1586-BAE3-FD98-FDE2BF4121E0}"/>
          </ac:spMkLst>
        </pc:spChg>
        <pc:spChg chg="mod">
          <ac:chgData name="Patrick Giles" userId="95a39aca-d1d6-4c9e-b5c0-c7463f154fb0" providerId="ADAL" clId="{586DD0AC-F3D3-47C6-B1D7-2DBB32EF867E}" dt="2025-05-07T14:46:57.286" v="5918" actId="207"/>
          <ac:spMkLst>
            <pc:docMk/>
            <pc:sldMk cId="2129812194" sldId="2147473998"/>
            <ac:spMk id="558" creationId="{B93AAF41-3EB5-EDEB-48EA-34022ACBE765}"/>
          </ac:spMkLst>
        </pc:spChg>
        <pc:spChg chg="mod">
          <ac:chgData name="Patrick Giles" userId="95a39aca-d1d6-4c9e-b5c0-c7463f154fb0" providerId="ADAL" clId="{586DD0AC-F3D3-47C6-B1D7-2DBB32EF867E}" dt="2025-05-07T14:46:57.286" v="5918" actId="207"/>
          <ac:spMkLst>
            <pc:docMk/>
            <pc:sldMk cId="2129812194" sldId="2147473998"/>
            <ac:spMk id="559" creationId="{0D2AA891-097E-C023-5625-48B99278AB2F}"/>
          </ac:spMkLst>
        </pc:spChg>
        <pc:spChg chg="mod">
          <ac:chgData name="Patrick Giles" userId="95a39aca-d1d6-4c9e-b5c0-c7463f154fb0" providerId="ADAL" clId="{586DD0AC-F3D3-47C6-B1D7-2DBB32EF867E}" dt="2025-05-07T14:45:57.495" v="5908" actId="207"/>
          <ac:spMkLst>
            <pc:docMk/>
            <pc:sldMk cId="2129812194" sldId="2147473998"/>
            <ac:spMk id="560" creationId="{28745D11-F78A-3BB7-B2AD-36FC12E0B57C}"/>
          </ac:spMkLst>
        </pc:spChg>
        <pc:spChg chg="mod">
          <ac:chgData name="Patrick Giles" userId="95a39aca-d1d6-4c9e-b5c0-c7463f154fb0" providerId="ADAL" clId="{586DD0AC-F3D3-47C6-B1D7-2DBB32EF867E}" dt="2025-05-07T14:46:57.286" v="5918" actId="207"/>
          <ac:spMkLst>
            <pc:docMk/>
            <pc:sldMk cId="2129812194" sldId="2147473998"/>
            <ac:spMk id="561" creationId="{1817B3D3-8D49-97C9-46B2-EE50E5930ED3}"/>
          </ac:spMkLst>
        </pc:spChg>
        <pc:spChg chg="mod">
          <ac:chgData name="Patrick Giles" userId="95a39aca-d1d6-4c9e-b5c0-c7463f154fb0" providerId="ADAL" clId="{586DD0AC-F3D3-47C6-B1D7-2DBB32EF867E}" dt="2025-05-07T14:45:37.022" v="5905" actId="207"/>
          <ac:spMkLst>
            <pc:docMk/>
            <pc:sldMk cId="2129812194" sldId="2147473998"/>
            <ac:spMk id="563" creationId="{6608D2DE-2869-E00E-F47E-3CB267EA697F}"/>
          </ac:spMkLst>
        </pc:spChg>
        <pc:spChg chg="mod">
          <ac:chgData name="Patrick Giles" userId="95a39aca-d1d6-4c9e-b5c0-c7463f154fb0" providerId="ADAL" clId="{586DD0AC-F3D3-47C6-B1D7-2DBB32EF867E}" dt="2025-05-07T14:45:37.022" v="5905" actId="207"/>
          <ac:spMkLst>
            <pc:docMk/>
            <pc:sldMk cId="2129812194" sldId="2147473998"/>
            <ac:spMk id="564" creationId="{5906B918-B793-58B9-9B1C-1C47B64AC027}"/>
          </ac:spMkLst>
        </pc:spChg>
        <pc:spChg chg="mod">
          <ac:chgData name="Patrick Giles" userId="95a39aca-d1d6-4c9e-b5c0-c7463f154fb0" providerId="ADAL" clId="{586DD0AC-F3D3-47C6-B1D7-2DBB32EF867E}" dt="2025-05-07T14:45:53.234" v="5907" actId="207"/>
          <ac:spMkLst>
            <pc:docMk/>
            <pc:sldMk cId="2129812194" sldId="2147473998"/>
            <ac:spMk id="567" creationId="{4E44A804-F340-80EF-84D0-75DCDAFF7DD1}"/>
          </ac:spMkLst>
        </pc:spChg>
        <pc:spChg chg="mod">
          <ac:chgData name="Patrick Giles" userId="95a39aca-d1d6-4c9e-b5c0-c7463f154fb0" providerId="ADAL" clId="{586DD0AC-F3D3-47C6-B1D7-2DBB32EF867E}" dt="2025-05-07T14:45:53.234" v="5907" actId="207"/>
          <ac:spMkLst>
            <pc:docMk/>
            <pc:sldMk cId="2129812194" sldId="2147473998"/>
            <ac:spMk id="568" creationId="{D3FBC451-8034-F252-49AE-C93928052B8E}"/>
          </ac:spMkLst>
        </pc:spChg>
        <pc:spChg chg="mod">
          <ac:chgData name="Patrick Giles" userId="95a39aca-d1d6-4c9e-b5c0-c7463f154fb0" providerId="ADAL" clId="{586DD0AC-F3D3-47C6-B1D7-2DBB32EF867E}" dt="2025-05-07T14:42:51.060" v="5883" actId="207"/>
          <ac:spMkLst>
            <pc:docMk/>
            <pc:sldMk cId="2129812194" sldId="2147473998"/>
            <ac:spMk id="569" creationId="{87255792-E45E-D2F8-7D30-3A4CBB2D4021}"/>
          </ac:spMkLst>
        </pc:spChg>
        <pc:spChg chg="mod">
          <ac:chgData name="Patrick Giles" userId="95a39aca-d1d6-4c9e-b5c0-c7463f154fb0" providerId="ADAL" clId="{586DD0AC-F3D3-47C6-B1D7-2DBB32EF867E}" dt="2025-05-07T14:45:53.234" v="5907" actId="207"/>
          <ac:spMkLst>
            <pc:docMk/>
            <pc:sldMk cId="2129812194" sldId="2147473998"/>
            <ac:spMk id="570" creationId="{E14C755F-B5C9-D259-AFDB-04E71659A72F}"/>
          </ac:spMkLst>
        </pc:spChg>
        <pc:spChg chg="mod">
          <ac:chgData name="Patrick Giles" userId="95a39aca-d1d6-4c9e-b5c0-c7463f154fb0" providerId="ADAL" clId="{586DD0AC-F3D3-47C6-B1D7-2DBB32EF867E}" dt="2025-05-07T14:46:57.286" v="5918" actId="207"/>
          <ac:spMkLst>
            <pc:docMk/>
            <pc:sldMk cId="2129812194" sldId="2147473998"/>
            <ac:spMk id="571" creationId="{4A3CE5ED-B98E-CF1A-CB9B-A5343A895713}"/>
          </ac:spMkLst>
        </pc:spChg>
        <pc:spChg chg="mod">
          <ac:chgData name="Patrick Giles" userId="95a39aca-d1d6-4c9e-b5c0-c7463f154fb0" providerId="ADAL" clId="{586DD0AC-F3D3-47C6-B1D7-2DBB32EF867E}" dt="2025-05-07T14:45:37.022" v="5905" actId="207"/>
          <ac:spMkLst>
            <pc:docMk/>
            <pc:sldMk cId="2129812194" sldId="2147473998"/>
            <ac:spMk id="572" creationId="{633C4C1A-F605-621E-8852-4932E18B3ED4}"/>
          </ac:spMkLst>
        </pc:spChg>
        <pc:spChg chg="mod">
          <ac:chgData name="Patrick Giles" userId="95a39aca-d1d6-4c9e-b5c0-c7463f154fb0" providerId="ADAL" clId="{586DD0AC-F3D3-47C6-B1D7-2DBB32EF867E}" dt="2025-05-07T14:45:37.022" v="5905" actId="207"/>
          <ac:spMkLst>
            <pc:docMk/>
            <pc:sldMk cId="2129812194" sldId="2147473998"/>
            <ac:spMk id="573" creationId="{F0EBEFE1-7994-272C-495F-9DCCEE42FFF5}"/>
          </ac:spMkLst>
        </pc:spChg>
        <pc:spChg chg="mod">
          <ac:chgData name="Patrick Giles" userId="95a39aca-d1d6-4c9e-b5c0-c7463f154fb0" providerId="ADAL" clId="{586DD0AC-F3D3-47C6-B1D7-2DBB32EF867E}" dt="2025-05-07T14:46:02.244" v="5909" actId="207"/>
          <ac:spMkLst>
            <pc:docMk/>
            <pc:sldMk cId="2129812194" sldId="2147473998"/>
            <ac:spMk id="574" creationId="{90914C63-498B-76E1-7C8D-27EFB0A23B8F}"/>
          </ac:spMkLst>
        </pc:spChg>
        <pc:spChg chg="mod">
          <ac:chgData name="Patrick Giles" userId="95a39aca-d1d6-4c9e-b5c0-c7463f154fb0" providerId="ADAL" clId="{586DD0AC-F3D3-47C6-B1D7-2DBB32EF867E}" dt="2025-05-07T14:46:57.286" v="5918" actId="207"/>
          <ac:spMkLst>
            <pc:docMk/>
            <pc:sldMk cId="2129812194" sldId="2147473998"/>
            <ac:spMk id="575" creationId="{2EA22EFB-6CEE-4669-009E-802338A27D30}"/>
          </ac:spMkLst>
        </pc:spChg>
        <pc:spChg chg="mod">
          <ac:chgData name="Patrick Giles" userId="95a39aca-d1d6-4c9e-b5c0-c7463f154fb0" providerId="ADAL" clId="{586DD0AC-F3D3-47C6-B1D7-2DBB32EF867E}" dt="2025-05-07T14:46:02.244" v="5909" actId="207"/>
          <ac:spMkLst>
            <pc:docMk/>
            <pc:sldMk cId="2129812194" sldId="2147473998"/>
            <ac:spMk id="576" creationId="{BF0BAF6E-8406-71C1-2857-BD919E8D2185}"/>
          </ac:spMkLst>
        </pc:spChg>
        <pc:spChg chg="mod">
          <ac:chgData name="Patrick Giles" userId="95a39aca-d1d6-4c9e-b5c0-c7463f154fb0" providerId="ADAL" clId="{586DD0AC-F3D3-47C6-B1D7-2DBB32EF867E}" dt="2025-05-07T14:46:02.244" v="5909" actId="207"/>
          <ac:spMkLst>
            <pc:docMk/>
            <pc:sldMk cId="2129812194" sldId="2147473998"/>
            <ac:spMk id="577" creationId="{760D0D85-F4FA-889E-4DF1-04E1D4A89214}"/>
          </ac:spMkLst>
        </pc:spChg>
        <pc:spChg chg="mod">
          <ac:chgData name="Patrick Giles" userId="95a39aca-d1d6-4c9e-b5c0-c7463f154fb0" providerId="ADAL" clId="{586DD0AC-F3D3-47C6-B1D7-2DBB32EF867E}" dt="2025-05-07T14:46:02.244" v="5909" actId="207"/>
          <ac:spMkLst>
            <pc:docMk/>
            <pc:sldMk cId="2129812194" sldId="2147473998"/>
            <ac:spMk id="578" creationId="{21A553DD-D90D-732F-187F-1BE40F521414}"/>
          </ac:spMkLst>
        </pc:spChg>
        <pc:spChg chg="mod">
          <ac:chgData name="Patrick Giles" userId="95a39aca-d1d6-4c9e-b5c0-c7463f154fb0" providerId="ADAL" clId="{586DD0AC-F3D3-47C6-B1D7-2DBB32EF867E}" dt="2025-05-07T14:46:02.244" v="5909" actId="207"/>
          <ac:spMkLst>
            <pc:docMk/>
            <pc:sldMk cId="2129812194" sldId="2147473998"/>
            <ac:spMk id="579" creationId="{FF71CE04-69EE-7D81-FFE3-31D788FE0D87}"/>
          </ac:spMkLst>
        </pc:spChg>
        <pc:spChg chg="mod">
          <ac:chgData name="Patrick Giles" userId="95a39aca-d1d6-4c9e-b5c0-c7463f154fb0" providerId="ADAL" clId="{586DD0AC-F3D3-47C6-B1D7-2DBB32EF867E}" dt="2025-05-07T14:46:57.286" v="5918" actId="207"/>
          <ac:spMkLst>
            <pc:docMk/>
            <pc:sldMk cId="2129812194" sldId="2147473998"/>
            <ac:spMk id="580" creationId="{A33DE3B1-2532-5735-DDB7-917EAAFE5EE9}"/>
          </ac:spMkLst>
        </pc:spChg>
        <pc:spChg chg="mod">
          <ac:chgData name="Patrick Giles" userId="95a39aca-d1d6-4c9e-b5c0-c7463f154fb0" providerId="ADAL" clId="{586DD0AC-F3D3-47C6-B1D7-2DBB32EF867E}" dt="2025-05-07T14:46:57.286" v="5918" actId="207"/>
          <ac:spMkLst>
            <pc:docMk/>
            <pc:sldMk cId="2129812194" sldId="2147473998"/>
            <ac:spMk id="581" creationId="{15BAFDF2-1CB9-1BA4-3820-C7CEF62EFA1D}"/>
          </ac:spMkLst>
        </pc:spChg>
        <pc:spChg chg="mod">
          <ac:chgData name="Patrick Giles" userId="95a39aca-d1d6-4c9e-b5c0-c7463f154fb0" providerId="ADAL" clId="{586DD0AC-F3D3-47C6-B1D7-2DBB32EF867E}" dt="2025-05-07T14:45:37.022" v="5905" actId="207"/>
          <ac:spMkLst>
            <pc:docMk/>
            <pc:sldMk cId="2129812194" sldId="2147473998"/>
            <ac:spMk id="582" creationId="{06C0FDCD-A7C5-C1D6-1D22-2E90F37DCA97}"/>
          </ac:spMkLst>
        </pc:spChg>
        <pc:spChg chg="mod">
          <ac:chgData name="Patrick Giles" userId="95a39aca-d1d6-4c9e-b5c0-c7463f154fb0" providerId="ADAL" clId="{586DD0AC-F3D3-47C6-B1D7-2DBB32EF867E}" dt="2025-05-07T14:47:32.651" v="5927" actId="207"/>
          <ac:spMkLst>
            <pc:docMk/>
            <pc:sldMk cId="2129812194" sldId="2147473998"/>
            <ac:spMk id="583" creationId="{1D000CFD-3678-A902-7852-A4BD3EA20CA3}"/>
          </ac:spMkLst>
        </pc:spChg>
        <pc:spChg chg="mod">
          <ac:chgData name="Patrick Giles" userId="95a39aca-d1d6-4c9e-b5c0-c7463f154fb0" providerId="ADAL" clId="{586DD0AC-F3D3-47C6-B1D7-2DBB32EF867E}" dt="2025-05-07T14:47:32.651" v="5927" actId="207"/>
          <ac:spMkLst>
            <pc:docMk/>
            <pc:sldMk cId="2129812194" sldId="2147473998"/>
            <ac:spMk id="584" creationId="{CCEDFEF7-02B5-A1A4-040C-5D09D1A19142}"/>
          </ac:spMkLst>
        </pc:spChg>
        <pc:spChg chg="mod">
          <ac:chgData name="Patrick Giles" userId="95a39aca-d1d6-4c9e-b5c0-c7463f154fb0" providerId="ADAL" clId="{586DD0AC-F3D3-47C6-B1D7-2DBB32EF867E}" dt="2025-05-07T14:47:32.651" v="5927" actId="207"/>
          <ac:spMkLst>
            <pc:docMk/>
            <pc:sldMk cId="2129812194" sldId="2147473998"/>
            <ac:spMk id="589" creationId="{1546A2CE-11A9-28DD-B1E2-4577B644E63B}"/>
          </ac:spMkLst>
        </pc:spChg>
        <pc:spChg chg="mod topLvl">
          <ac:chgData name="Patrick Giles" userId="95a39aca-d1d6-4c9e-b5c0-c7463f154fb0" providerId="ADAL" clId="{586DD0AC-F3D3-47C6-B1D7-2DBB32EF867E}" dt="2025-05-07T14:38:04.253" v="5836" actId="165"/>
          <ac:spMkLst>
            <pc:docMk/>
            <pc:sldMk cId="2129812194" sldId="2147473998"/>
            <ac:spMk id="590" creationId="{64DEF101-C955-CC8F-8727-5EA91A173CE1}"/>
          </ac:spMkLst>
        </pc:spChg>
        <pc:spChg chg="mod">
          <ac:chgData name="Patrick Giles" userId="95a39aca-d1d6-4c9e-b5c0-c7463f154fb0" providerId="ADAL" clId="{586DD0AC-F3D3-47C6-B1D7-2DBB32EF867E}" dt="2025-05-07T14:47:32.651" v="5927" actId="207"/>
          <ac:spMkLst>
            <pc:docMk/>
            <pc:sldMk cId="2129812194" sldId="2147473998"/>
            <ac:spMk id="592" creationId="{C68709AF-D1CA-8359-AD94-CD6462678BF1}"/>
          </ac:spMkLst>
        </pc:spChg>
        <pc:spChg chg="mod">
          <ac:chgData name="Patrick Giles" userId="95a39aca-d1d6-4c9e-b5c0-c7463f154fb0" providerId="ADAL" clId="{586DD0AC-F3D3-47C6-B1D7-2DBB32EF867E}" dt="2025-05-07T14:47:32.651" v="5927" actId="207"/>
          <ac:spMkLst>
            <pc:docMk/>
            <pc:sldMk cId="2129812194" sldId="2147473998"/>
            <ac:spMk id="593" creationId="{6825F854-91F4-B042-56E1-23F69C43B558}"/>
          </ac:spMkLst>
        </pc:spChg>
        <pc:spChg chg="mod">
          <ac:chgData name="Patrick Giles" userId="95a39aca-d1d6-4c9e-b5c0-c7463f154fb0" providerId="ADAL" clId="{586DD0AC-F3D3-47C6-B1D7-2DBB32EF867E}" dt="2025-05-07T14:47:32.651" v="5927" actId="207"/>
          <ac:spMkLst>
            <pc:docMk/>
            <pc:sldMk cId="2129812194" sldId="2147473998"/>
            <ac:spMk id="594" creationId="{F50AA53E-1EA7-1F88-172E-438048282F55}"/>
          </ac:spMkLst>
        </pc:spChg>
        <pc:spChg chg="mod">
          <ac:chgData name="Patrick Giles" userId="95a39aca-d1d6-4c9e-b5c0-c7463f154fb0" providerId="ADAL" clId="{586DD0AC-F3D3-47C6-B1D7-2DBB32EF867E}" dt="2025-05-07T14:45:37.022" v="5905" actId="207"/>
          <ac:spMkLst>
            <pc:docMk/>
            <pc:sldMk cId="2129812194" sldId="2147473998"/>
            <ac:spMk id="595" creationId="{A93FE65B-A5D1-FC4D-E199-E48ACF161882}"/>
          </ac:spMkLst>
        </pc:spChg>
        <pc:spChg chg="mod">
          <ac:chgData name="Patrick Giles" userId="95a39aca-d1d6-4c9e-b5c0-c7463f154fb0" providerId="ADAL" clId="{586DD0AC-F3D3-47C6-B1D7-2DBB32EF867E}" dt="2025-05-07T14:47:12.930" v="5921" actId="207"/>
          <ac:spMkLst>
            <pc:docMk/>
            <pc:sldMk cId="2129812194" sldId="2147473998"/>
            <ac:spMk id="596" creationId="{8200280F-810C-D6A3-5EFD-51C1A1132739}"/>
          </ac:spMkLst>
        </pc:spChg>
        <pc:spChg chg="mod">
          <ac:chgData name="Patrick Giles" userId="95a39aca-d1d6-4c9e-b5c0-c7463f154fb0" providerId="ADAL" clId="{586DD0AC-F3D3-47C6-B1D7-2DBB32EF867E}" dt="2025-05-07T14:40:04.375" v="5851" actId="207"/>
          <ac:spMkLst>
            <pc:docMk/>
            <pc:sldMk cId="2129812194" sldId="2147473998"/>
            <ac:spMk id="597" creationId="{3DDDE61B-8086-F4B5-1807-E4E898DD891E}"/>
          </ac:spMkLst>
        </pc:spChg>
        <pc:spChg chg="mod">
          <ac:chgData name="Patrick Giles" userId="95a39aca-d1d6-4c9e-b5c0-c7463f154fb0" providerId="ADAL" clId="{586DD0AC-F3D3-47C6-B1D7-2DBB32EF867E}" dt="2025-05-07T14:40:04.375" v="5851" actId="207"/>
          <ac:spMkLst>
            <pc:docMk/>
            <pc:sldMk cId="2129812194" sldId="2147473998"/>
            <ac:spMk id="598" creationId="{180334B6-D600-1FB4-EBFB-18EE24487225}"/>
          </ac:spMkLst>
        </pc:spChg>
        <pc:spChg chg="mod">
          <ac:chgData name="Patrick Giles" userId="95a39aca-d1d6-4c9e-b5c0-c7463f154fb0" providerId="ADAL" clId="{586DD0AC-F3D3-47C6-B1D7-2DBB32EF867E}" dt="2025-05-07T14:45:18.637" v="5901" actId="207"/>
          <ac:spMkLst>
            <pc:docMk/>
            <pc:sldMk cId="2129812194" sldId="2147473998"/>
            <ac:spMk id="599" creationId="{A37CAE68-914B-9E63-2C73-B9BB30EBB80D}"/>
          </ac:spMkLst>
        </pc:spChg>
        <pc:spChg chg="mod">
          <ac:chgData name="Patrick Giles" userId="95a39aca-d1d6-4c9e-b5c0-c7463f154fb0" providerId="ADAL" clId="{586DD0AC-F3D3-47C6-B1D7-2DBB32EF867E}" dt="2025-05-07T14:45:25.820" v="5903" actId="207"/>
          <ac:spMkLst>
            <pc:docMk/>
            <pc:sldMk cId="2129812194" sldId="2147473998"/>
            <ac:spMk id="600" creationId="{B2FBBA11-26A8-7A54-9003-CA9FC5F5620D}"/>
          </ac:spMkLst>
        </pc:spChg>
        <pc:spChg chg="mod">
          <ac:chgData name="Patrick Giles" userId="95a39aca-d1d6-4c9e-b5c0-c7463f154fb0" providerId="ADAL" clId="{586DD0AC-F3D3-47C6-B1D7-2DBB32EF867E}" dt="2025-05-07T14:47:14.780" v="5922" actId="207"/>
          <ac:spMkLst>
            <pc:docMk/>
            <pc:sldMk cId="2129812194" sldId="2147473998"/>
            <ac:spMk id="601" creationId="{95A77E78-1AC2-B36E-680E-8E61A295E0B6}"/>
          </ac:spMkLst>
        </pc:spChg>
        <pc:spChg chg="mod">
          <ac:chgData name="Patrick Giles" userId="95a39aca-d1d6-4c9e-b5c0-c7463f154fb0" providerId="ADAL" clId="{586DD0AC-F3D3-47C6-B1D7-2DBB32EF867E}" dt="2025-05-07T14:47:18.929" v="5924" actId="207"/>
          <ac:spMkLst>
            <pc:docMk/>
            <pc:sldMk cId="2129812194" sldId="2147473998"/>
            <ac:spMk id="602" creationId="{2CDE46AA-A75B-E0E6-56B8-F46DF12671C8}"/>
          </ac:spMkLst>
        </pc:spChg>
        <pc:spChg chg="mod">
          <ac:chgData name="Patrick Giles" userId="95a39aca-d1d6-4c9e-b5c0-c7463f154fb0" providerId="ADAL" clId="{586DD0AC-F3D3-47C6-B1D7-2DBB32EF867E}" dt="2025-05-07T14:47:24.241" v="5926" actId="207"/>
          <ac:spMkLst>
            <pc:docMk/>
            <pc:sldMk cId="2129812194" sldId="2147473998"/>
            <ac:spMk id="604" creationId="{FE791B47-1742-6641-637E-BD3A07E3D44B}"/>
          </ac:spMkLst>
        </pc:spChg>
        <pc:spChg chg="mod">
          <ac:chgData name="Patrick Giles" userId="95a39aca-d1d6-4c9e-b5c0-c7463f154fb0" providerId="ADAL" clId="{586DD0AC-F3D3-47C6-B1D7-2DBB32EF867E}" dt="2025-05-07T14:39:30.500" v="5844" actId="207"/>
          <ac:spMkLst>
            <pc:docMk/>
            <pc:sldMk cId="2129812194" sldId="2147473998"/>
            <ac:spMk id="606" creationId="{66AA643A-FAA7-8E63-A835-6C0A43BDB5B2}"/>
          </ac:spMkLst>
        </pc:spChg>
        <pc:spChg chg="mod">
          <ac:chgData name="Patrick Giles" userId="95a39aca-d1d6-4c9e-b5c0-c7463f154fb0" providerId="ADAL" clId="{586DD0AC-F3D3-47C6-B1D7-2DBB32EF867E}" dt="2025-05-07T14:45:22.386" v="5902" actId="207"/>
          <ac:spMkLst>
            <pc:docMk/>
            <pc:sldMk cId="2129812194" sldId="2147473998"/>
            <ac:spMk id="608" creationId="{1C50A9F6-E7AC-6A77-EFFC-BE5F29FECF0E}"/>
          </ac:spMkLst>
        </pc:spChg>
        <pc:spChg chg="mod">
          <ac:chgData name="Patrick Giles" userId="95a39aca-d1d6-4c9e-b5c0-c7463f154fb0" providerId="ADAL" clId="{586DD0AC-F3D3-47C6-B1D7-2DBB32EF867E}" dt="2025-05-07T14:44:31.260" v="5893" actId="207"/>
          <ac:spMkLst>
            <pc:docMk/>
            <pc:sldMk cId="2129812194" sldId="2147473998"/>
            <ac:spMk id="611" creationId="{0E60D8A8-589F-26BD-4291-7B203C0FFEC4}"/>
          </ac:spMkLst>
        </pc:spChg>
        <pc:spChg chg="mod">
          <ac:chgData name="Patrick Giles" userId="95a39aca-d1d6-4c9e-b5c0-c7463f154fb0" providerId="ADAL" clId="{586DD0AC-F3D3-47C6-B1D7-2DBB32EF867E}" dt="2025-05-07T14:41:25.707" v="5867" actId="207"/>
          <ac:spMkLst>
            <pc:docMk/>
            <pc:sldMk cId="2129812194" sldId="2147473998"/>
            <ac:spMk id="612" creationId="{37928AE6-C66F-9755-6399-B992D4E19563}"/>
          </ac:spMkLst>
        </pc:spChg>
        <pc:spChg chg="mod">
          <ac:chgData name="Patrick Giles" userId="95a39aca-d1d6-4c9e-b5c0-c7463f154fb0" providerId="ADAL" clId="{586DD0AC-F3D3-47C6-B1D7-2DBB32EF867E}" dt="2025-05-07T14:41:25.707" v="5867" actId="207"/>
          <ac:spMkLst>
            <pc:docMk/>
            <pc:sldMk cId="2129812194" sldId="2147473998"/>
            <ac:spMk id="613" creationId="{4C9EE091-935F-B5BD-DA85-82B3938641A0}"/>
          </ac:spMkLst>
        </pc:spChg>
        <pc:spChg chg="mod">
          <ac:chgData name="Patrick Giles" userId="95a39aca-d1d6-4c9e-b5c0-c7463f154fb0" providerId="ADAL" clId="{586DD0AC-F3D3-47C6-B1D7-2DBB32EF867E}" dt="2025-05-07T14:44:31.260" v="5893" actId="207"/>
          <ac:spMkLst>
            <pc:docMk/>
            <pc:sldMk cId="2129812194" sldId="2147473998"/>
            <ac:spMk id="614" creationId="{7FDCC3DE-5E64-4D6C-E5ED-20148DCC85C3}"/>
          </ac:spMkLst>
        </pc:spChg>
        <pc:spChg chg="mod">
          <ac:chgData name="Patrick Giles" userId="95a39aca-d1d6-4c9e-b5c0-c7463f154fb0" providerId="ADAL" clId="{586DD0AC-F3D3-47C6-B1D7-2DBB32EF867E}" dt="2025-05-07T14:44:31.260" v="5893" actId="207"/>
          <ac:spMkLst>
            <pc:docMk/>
            <pc:sldMk cId="2129812194" sldId="2147473998"/>
            <ac:spMk id="615" creationId="{A7F1AE0C-5E6E-2628-5094-B71C4F076582}"/>
          </ac:spMkLst>
        </pc:spChg>
        <pc:spChg chg="mod">
          <ac:chgData name="Patrick Giles" userId="95a39aca-d1d6-4c9e-b5c0-c7463f154fb0" providerId="ADAL" clId="{586DD0AC-F3D3-47C6-B1D7-2DBB32EF867E}" dt="2025-05-07T14:44:31.260" v="5893" actId="207"/>
          <ac:spMkLst>
            <pc:docMk/>
            <pc:sldMk cId="2129812194" sldId="2147473998"/>
            <ac:spMk id="616" creationId="{0B69BA16-A280-6FD7-9C86-291E0F9350A3}"/>
          </ac:spMkLst>
        </pc:spChg>
        <pc:spChg chg="mod">
          <ac:chgData name="Patrick Giles" userId="95a39aca-d1d6-4c9e-b5c0-c7463f154fb0" providerId="ADAL" clId="{586DD0AC-F3D3-47C6-B1D7-2DBB32EF867E}" dt="2025-05-07T14:44:31.260" v="5893" actId="207"/>
          <ac:spMkLst>
            <pc:docMk/>
            <pc:sldMk cId="2129812194" sldId="2147473998"/>
            <ac:spMk id="617" creationId="{F257FF61-A15C-9C56-EA50-EE4BEF59774E}"/>
          </ac:spMkLst>
        </pc:spChg>
        <pc:spChg chg="mod">
          <ac:chgData name="Patrick Giles" userId="95a39aca-d1d6-4c9e-b5c0-c7463f154fb0" providerId="ADAL" clId="{586DD0AC-F3D3-47C6-B1D7-2DBB32EF867E}" dt="2025-05-07T14:44:31.260" v="5893" actId="207"/>
          <ac:spMkLst>
            <pc:docMk/>
            <pc:sldMk cId="2129812194" sldId="2147473998"/>
            <ac:spMk id="618" creationId="{58E0E336-5482-F9D0-90B5-FAB83A7E90A8}"/>
          </ac:spMkLst>
        </pc:spChg>
        <pc:spChg chg="mod">
          <ac:chgData name="Patrick Giles" userId="95a39aca-d1d6-4c9e-b5c0-c7463f154fb0" providerId="ADAL" clId="{586DD0AC-F3D3-47C6-B1D7-2DBB32EF867E}" dt="2025-05-07T14:44:31.260" v="5893" actId="207"/>
          <ac:spMkLst>
            <pc:docMk/>
            <pc:sldMk cId="2129812194" sldId="2147473998"/>
            <ac:spMk id="619" creationId="{FCF96D51-0277-9540-8CC9-3232BBE0E1AA}"/>
          </ac:spMkLst>
        </pc:spChg>
        <pc:spChg chg="mod">
          <ac:chgData name="Patrick Giles" userId="95a39aca-d1d6-4c9e-b5c0-c7463f154fb0" providerId="ADAL" clId="{586DD0AC-F3D3-47C6-B1D7-2DBB32EF867E}" dt="2025-05-07T14:41:22.239" v="5866" actId="207"/>
          <ac:spMkLst>
            <pc:docMk/>
            <pc:sldMk cId="2129812194" sldId="2147473998"/>
            <ac:spMk id="620" creationId="{06943688-0021-43C5-2A10-C6A1EC2D2129}"/>
          </ac:spMkLst>
        </pc:spChg>
        <pc:spChg chg="mod">
          <ac:chgData name="Patrick Giles" userId="95a39aca-d1d6-4c9e-b5c0-c7463f154fb0" providerId="ADAL" clId="{586DD0AC-F3D3-47C6-B1D7-2DBB32EF867E}" dt="2025-05-07T14:44:27.048" v="5892" actId="207"/>
          <ac:spMkLst>
            <pc:docMk/>
            <pc:sldMk cId="2129812194" sldId="2147473998"/>
            <ac:spMk id="621" creationId="{7E20D73C-5FA7-2F82-9D9E-1E8496BF5031}"/>
          </ac:spMkLst>
        </pc:spChg>
        <pc:spChg chg="mod">
          <ac:chgData name="Patrick Giles" userId="95a39aca-d1d6-4c9e-b5c0-c7463f154fb0" providerId="ADAL" clId="{586DD0AC-F3D3-47C6-B1D7-2DBB32EF867E}" dt="2025-05-07T14:41:07.923" v="5865" actId="1076"/>
          <ac:spMkLst>
            <pc:docMk/>
            <pc:sldMk cId="2129812194" sldId="2147473998"/>
            <ac:spMk id="622" creationId="{88F36DDC-AEEC-B0A9-EF4A-D63263444825}"/>
          </ac:spMkLst>
        </pc:spChg>
        <pc:spChg chg="mod">
          <ac:chgData name="Patrick Giles" userId="95a39aca-d1d6-4c9e-b5c0-c7463f154fb0" providerId="ADAL" clId="{586DD0AC-F3D3-47C6-B1D7-2DBB32EF867E}" dt="2025-05-07T14:44:52.006" v="5895" actId="207"/>
          <ac:spMkLst>
            <pc:docMk/>
            <pc:sldMk cId="2129812194" sldId="2147473998"/>
            <ac:spMk id="633" creationId="{6F641B41-D487-98B7-5E72-1C57ECD66FFA}"/>
          </ac:spMkLst>
        </pc:spChg>
        <pc:spChg chg="mod">
          <ac:chgData name="Patrick Giles" userId="95a39aca-d1d6-4c9e-b5c0-c7463f154fb0" providerId="ADAL" clId="{586DD0AC-F3D3-47C6-B1D7-2DBB32EF867E}" dt="2025-05-07T14:44:52.006" v="5895" actId="207"/>
          <ac:spMkLst>
            <pc:docMk/>
            <pc:sldMk cId="2129812194" sldId="2147473998"/>
            <ac:spMk id="634" creationId="{7E056BCB-A8C7-AC32-B138-4E2DC1292BB9}"/>
          </ac:spMkLst>
        </pc:spChg>
        <pc:spChg chg="mod">
          <ac:chgData name="Patrick Giles" userId="95a39aca-d1d6-4c9e-b5c0-c7463f154fb0" providerId="ADAL" clId="{586DD0AC-F3D3-47C6-B1D7-2DBB32EF867E}" dt="2025-05-07T14:44:31.260" v="5893" actId="207"/>
          <ac:spMkLst>
            <pc:docMk/>
            <pc:sldMk cId="2129812194" sldId="2147473998"/>
            <ac:spMk id="635" creationId="{181DF847-783B-668C-643A-EDE8B755D97E}"/>
          </ac:spMkLst>
        </pc:spChg>
        <pc:spChg chg="mod">
          <ac:chgData name="Patrick Giles" userId="95a39aca-d1d6-4c9e-b5c0-c7463f154fb0" providerId="ADAL" clId="{586DD0AC-F3D3-47C6-B1D7-2DBB32EF867E}" dt="2025-05-07T14:44:31.260" v="5893" actId="207"/>
          <ac:spMkLst>
            <pc:docMk/>
            <pc:sldMk cId="2129812194" sldId="2147473998"/>
            <ac:spMk id="636" creationId="{5848C52A-1DAC-5562-6FD4-726AA519B4F7}"/>
          </ac:spMkLst>
        </pc:spChg>
        <pc:spChg chg="mod">
          <ac:chgData name="Patrick Giles" userId="95a39aca-d1d6-4c9e-b5c0-c7463f154fb0" providerId="ADAL" clId="{586DD0AC-F3D3-47C6-B1D7-2DBB32EF867E}" dt="2025-05-07T14:44:31.260" v="5893" actId="207"/>
          <ac:spMkLst>
            <pc:docMk/>
            <pc:sldMk cId="2129812194" sldId="2147473998"/>
            <ac:spMk id="637" creationId="{A769C0E5-E5AD-E343-76A5-687E6FB8AC17}"/>
          </ac:spMkLst>
        </pc:spChg>
        <pc:spChg chg="mod">
          <ac:chgData name="Patrick Giles" userId="95a39aca-d1d6-4c9e-b5c0-c7463f154fb0" providerId="ADAL" clId="{586DD0AC-F3D3-47C6-B1D7-2DBB32EF867E}" dt="2025-05-07T14:44:08.974" v="5885" actId="207"/>
          <ac:spMkLst>
            <pc:docMk/>
            <pc:sldMk cId="2129812194" sldId="2147473998"/>
            <ac:spMk id="638" creationId="{D499A987-2F80-18C4-D047-79F9BE69F0B1}"/>
          </ac:spMkLst>
        </pc:spChg>
        <pc:spChg chg="mod">
          <ac:chgData name="Patrick Giles" userId="95a39aca-d1d6-4c9e-b5c0-c7463f154fb0" providerId="ADAL" clId="{586DD0AC-F3D3-47C6-B1D7-2DBB32EF867E}" dt="2025-05-07T14:44:08.974" v="5885" actId="207"/>
          <ac:spMkLst>
            <pc:docMk/>
            <pc:sldMk cId="2129812194" sldId="2147473998"/>
            <ac:spMk id="639" creationId="{855C5E2F-8A56-F0D4-075D-4D8C738BC51D}"/>
          </ac:spMkLst>
        </pc:spChg>
        <pc:spChg chg="mod">
          <ac:chgData name="Patrick Giles" userId="95a39aca-d1d6-4c9e-b5c0-c7463f154fb0" providerId="ADAL" clId="{586DD0AC-F3D3-47C6-B1D7-2DBB32EF867E}" dt="2025-05-07T14:44:22.894" v="5890" actId="207"/>
          <ac:spMkLst>
            <pc:docMk/>
            <pc:sldMk cId="2129812194" sldId="2147473998"/>
            <ac:spMk id="640" creationId="{24FD7F4D-5777-26D9-C3C7-0F07DAC37E6D}"/>
          </ac:spMkLst>
        </pc:spChg>
        <pc:spChg chg="mod">
          <ac:chgData name="Patrick Giles" userId="95a39aca-d1d6-4c9e-b5c0-c7463f154fb0" providerId="ADAL" clId="{586DD0AC-F3D3-47C6-B1D7-2DBB32EF867E}" dt="2025-05-07T14:44:08.974" v="5885" actId="207"/>
          <ac:spMkLst>
            <pc:docMk/>
            <pc:sldMk cId="2129812194" sldId="2147473998"/>
            <ac:spMk id="641" creationId="{5F4B1DF6-A057-3363-C16E-5AFFC4B013AC}"/>
          </ac:spMkLst>
        </pc:spChg>
        <pc:spChg chg="mod">
          <ac:chgData name="Patrick Giles" userId="95a39aca-d1d6-4c9e-b5c0-c7463f154fb0" providerId="ADAL" clId="{586DD0AC-F3D3-47C6-B1D7-2DBB32EF867E}" dt="2025-05-07T14:40:27.232" v="5854" actId="207"/>
          <ac:spMkLst>
            <pc:docMk/>
            <pc:sldMk cId="2129812194" sldId="2147473998"/>
            <ac:spMk id="642" creationId="{E06663AB-C5B0-67B9-EF2A-F59D4C153088}"/>
          </ac:spMkLst>
        </pc:spChg>
        <pc:spChg chg="mod">
          <ac:chgData name="Patrick Giles" userId="95a39aca-d1d6-4c9e-b5c0-c7463f154fb0" providerId="ADAL" clId="{586DD0AC-F3D3-47C6-B1D7-2DBB32EF867E}" dt="2025-05-07T14:40:22.812" v="5853" actId="207"/>
          <ac:spMkLst>
            <pc:docMk/>
            <pc:sldMk cId="2129812194" sldId="2147473998"/>
            <ac:spMk id="643" creationId="{7CB5C073-A75A-BA3C-3361-FCE3CFF95287}"/>
          </ac:spMkLst>
        </pc:spChg>
        <pc:spChg chg="mod">
          <ac:chgData name="Patrick Giles" userId="95a39aca-d1d6-4c9e-b5c0-c7463f154fb0" providerId="ADAL" clId="{586DD0AC-F3D3-47C6-B1D7-2DBB32EF867E}" dt="2025-05-07T14:44:08.974" v="5885" actId="207"/>
          <ac:spMkLst>
            <pc:docMk/>
            <pc:sldMk cId="2129812194" sldId="2147473998"/>
            <ac:spMk id="644" creationId="{10760186-F116-2909-07D7-0B027FFF1BB8}"/>
          </ac:spMkLst>
        </pc:spChg>
        <pc:spChg chg="mod">
          <ac:chgData name="Patrick Giles" userId="95a39aca-d1d6-4c9e-b5c0-c7463f154fb0" providerId="ADAL" clId="{586DD0AC-F3D3-47C6-B1D7-2DBB32EF867E}" dt="2025-05-07T14:40:27.232" v="5854" actId="207"/>
          <ac:spMkLst>
            <pc:docMk/>
            <pc:sldMk cId="2129812194" sldId="2147473998"/>
            <ac:spMk id="645" creationId="{ECC15814-835F-5682-3FE2-68ED4BFE5A86}"/>
          </ac:spMkLst>
        </pc:spChg>
        <pc:spChg chg="mod">
          <ac:chgData name="Patrick Giles" userId="95a39aca-d1d6-4c9e-b5c0-c7463f154fb0" providerId="ADAL" clId="{586DD0AC-F3D3-47C6-B1D7-2DBB32EF867E}" dt="2025-05-07T14:38:18.505" v="5838" actId="207"/>
          <ac:spMkLst>
            <pc:docMk/>
            <pc:sldMk cId="2129812194" sldId="2147473998"/>
            <ac:spMk id="646" creationId="{2AD3F8BE-00BD-2D1B-78B5-411278D1E8DF}"/>
          </ac:spMkLst>
        </pc:spChg>
        <pc:spChg chg="mod">
          <ac:chgData name="Patrick Giles" userId="95a39aca-d1d6-4c9e-b5c0-c7463f154fb0" providerId="ADAL" clId="{586DD0AC-F3D3-47C6-B1D7-2DBB32EF867E}" dt="2025-05-07T14:38:18.505" v="5838" actId="207"/>
          <ac:spMkLst>
            <pc:docMk/>
            <pc:sldMk cId="2129812194" sldId="2147473998"/>
            <ac:spMk id="647" creationId="{90BAA3FD-85CA-18CD-A002-362EB5767245}"/>
          </ac:spMkLst>
        </pc:spChg>
        <pc:spChg chg="mod">
          <ac:chgData name="Patrick Giles" userId="95a39aca-d1d6-4c9e-b5c0-c7463f154fb0" providerId="ADAL" clId="{586DD0AC-F3D3-47C6-B1D7-2DBB32EF867E}" dt="2025-05-07T14:38:18.505" v="5838" actId="207"/>
          <ac:spMkLst>
            <pc:docMk/>
            <pc:sldMk cId="2129812194" sldId="2147473998"/>
            <ac:spMk id="648" creationId="{37F2DE5C-25F2-BF86-467B-5FD59F80FDE5}"/>
          </ac:spMkLst>
        </pc:spChg>
        <pc:spChg chg="mod topLvl">
          <ac:chgData name="Patrick Giles" userId="95a39aca-d1d6-4c9e-b5c0-c7463f154fb0" providerId="ADAL" clId="{586DD0AC-F3D3-47C6-B1D7-2DBB32EF867E}" dt="2025-05-07T14:38:18.505" v="5838" actId="207"/>
          <ac:spMkLst>
            <pc:docMk/>
            <pc:sldMk cId="2129812194" sldId="2147473998"/>
            <ac:spMk id="649" creationId="{FBC7E50D-922B-5E69-2070-3A2D9A78B7A6}"/>
          </ac:spMkLst>
        </pc:spChg>
        <pc:spChg chg="mod">
          <ac:chgData name="Patrick Giles" userId="95a39aca-d1d6-4c9e-b5c0-c7463f154fb0" providerId="ADAL" clId="{586DD0AC-F3D3-47C6-B1D7-2DBB32EF867E}" dt="2025-05-07T14:38:18.505" v="5838" actId="207"/>
          <ac:spMkLst>
            <pc:docMk/>
            <pc:sldMk cId="2129812194" sldId="2147473998"/>
            <ac:spMk id="650" creationId="{3AC6E590-4ECB-2B36-153D-F5C03BCFD11F}"/>
          </ac:spMkLst>
        </pc:spChg>
        <pc:spChg chg="mod">
          <ac:chgData name="Patrick Giles" userId="95a39aca-d1d6-4c9e-b5c0-c7463f154fb0" providerId="ADAL" clId="{586DD0AC-F3D3-47C6-B1D7-2DBB32EF867E}" dt="2025-05-07T14:38:18.505" v="5838" actId="207"/>
          <ac:spMkLst>
            <pc:docMk/>
            <pc:sldMk cId="2129812194" sldId="2147473998"/>
            <ac:spMk id="651" creationId="{60471F9E-9F6A-6A86-0089-E6B98B75A573}"/>
          </ac:spMkLst>
        </pc:spChg>
        <pc:spChg chg="mod">
          <ac:chgData name="Patrick Giles" userId="95a39aca-d1d6-4c9e-b5c0-c7463f154fb0" providerId="ADAL" clId="{586DD0AC-F3D3-47C6-B1D7-2DBB32EF867E}" dt="2025-05-07T14:38:27.967" v="5840" actId="207"/>
          <ac:spMkLst>
            <pc:docMk/>
            <pc:sldMk cId="2129812194" sldId="2147473998"/>
            <ac:spMk id="652" creationId="{0714FAE4-57D4-FCCA-AA1C-44427D4E7556}"/>
          </ac:spMkLst>
        </pc:spChg>
        <pc:spChg chg="mod">
          <ac:chgData name="Patrick Giles" userId="95a39aca-d1d6-4c9e-b5c0-c7463f154fb0" providerId="ADAL" clId="{586DD0AC-F3D3-47C6-B1D7-2DBB32EF867E}" dt="2025-05-07T14:38:27.967" v="5840" actId="207"/>
          <ac:spMkLst>
            <pc:docMk/>
            <pc:sldMk cId="2129812194" sldId="2147473998"/>
            <ac:spMk id="653" creationId="{E7C1364D-63B0-1A3D-A8A1-FBF9038C49F9}"/>
          </ac:spMkLst>
        </pc:spChg>
        <pc:spChg chg="mod">
          <ac:chgData name="Patrick Giles" userId="95a39aca-d1d6-4c9e-b5c0-c7463f154fb0" providerId="ADAL" clId="{586DD0AC-F3D3-47C6-B1D7-2DBB32EF867E}" dt="2025-05-07T14:38:21.651" v="5839" actId="207"/>
          <ac:spMkLst>
            <pc:docMk/>
            <pc:sldMk cId="2129812194" sldId="2147473998"/>
            <ac:spMk id="654" creationId="{6EA0A563-589E-68EF-0E15-E6A9CA4CC296}"/>
          </ac:spMkLst>
        </pc:spChg>
        <pc:spChg chg="mod">
          <ac:chgData name="Patrick Giles" userId="95a39aca-d1d6-4c9e-b5c0-c7463f154fb0" providerId="ADAL" clId="{586DD0AC-F3D3-47C6-B1D7-2DBB32EF867E}" dt="2025-05-07T14:38:21.651" v="5839" actId="207"/>
          <ac:spMkLst>
            <pc:docMk/>
            <pc:sldMk cId="2129812194" sldId="2147473998"/>
            <ac:spMk id="655" creationId="{91BC35A7-ADA2-9106-BD44-15A9E6B1201A}"/>
          </ac:spMkLst>
        </pc:spChg>
        <pc:spChg chg="mod">
          <ac:chgData name="Patrick Giles" userId="95a39aca-d1d6-4c9e-b5c0-c7463f154fb0" providerId="ADAL" clId="{586DD0AC-F3D3-47C6-B1D7-2DBB32EF867E}" dt="2025-05-07T14:38:27.967" v="5840" actId="207"/>
          <ac:spMkLst>
            <pc:docMk/>
            <pc:sldMk cId="2129812194" sldId="2147473998"/>
            <ac:spMk id="656" creationId="{93F67AC6-7071-D688-3928-26B4BAB5AF04}"/>
          </ac:spMkLst>
        </pc:spChg>
        <pc:spChg chg="mod">
          <ac:chgData name="Patrick Giles" userId="95a39aca-d1d6-4c9e-b5c0-c7463f154fb0" providerId="ADAL" clId="{586DD0AC-F3D3-47C6-B1D7-2DBB32EF867E}" dt="2025-05-07T14:38:27.967" v="5840" actId="207"/>
          <ac:spMkLst>
            <pc:docMk/>
            <pc:sldMk cId="2129812194" sldId="2147473998"/>
            <ac:spMk id="657" creationId="{951B056A-A474-1BCE-E83A-BA4F2F77F456}"/>
          </ac:spMkLst>
        </pc:spChg>
        <pc:spChg chg="mod">
          <ac:chgData name="Patrick Giles" userId="95a39aca-d1d6-4c9e-b5c0-c7463f154fb0" providerId="ADAL" clId="{586DD0AC-F3D3-47C6-B1D7-2DBB32EF867E}" dt="2025-05-07T14:45:04.402" v="5898" actId="207"/>
          <ac:spMkLst>
            <pc:docMk/>
            <pc:sldMk cId="2129812194" sldId="2147473998"/>
            <ac:spMk id="658" creationId="{260F785A-5BAA-9C31-5A9D-E4CD3EAC4FA6}"/>
          </ac:spMkLst>
        </pc:spChg>
        <pc:spChg chg="mod">
          <ac:chgData name="Patrick Giles" userId="95a39aca-d1d6-4c9e-b5c0-c7463f154fb0" providerId="ADAL" clId="{586DD0AC-F3D3-47C6-B1D7-2DBB32EF867E}" dt="2025-05-07T14:38:27.967" v="5840" actId="207"/>
          <ac:spMkLst>
            <pc:docMk/>
            <pc:sldMk cId="2129812194" sldId="2147473998"/>
            <ac:spMk id="659" creationId="{3531297C-DCAE-DC4F-4E50-BA764FB36DF0}"/>
          </ac:spMkLst>
        </pc:spChg>
        <pc:spChg chg="mod">
          <ac:chgData name="Patrick Giles" userId="95a39aca-d1d6-4c9e-b5c0-c7463f154fb0" providerId="ADAL" clId="{586DD0AC-F3D3-47C6-B1D7-2DBB32EF867E}" dt="2025-05-07T14:38:27.967" v="5840" actId="207"/>
          <ac:spMkLst>
            <pc:docMk/>
            <pc:sldMk cId="2129812194" sldId="2147473998"/>
            <ac:spMk id="660" creationId="{56FE6EF5-E04C-F9CB-70B7-739D8EA5AE5A}"/>
          </ac:spMkLst>
        </pc:spChg>
        <pc:spChg chg="mod">
          <ac:chgData name="Patrick Giles" userId="95a39aca-d1d6-4c9e-b5c0-c7463f154fb0" providerId="ADAL" clId="{586DD0AC-F3D3-47C6-B1D7-2DBB32EF867E}" dt="2025-05-07T14:38:27.967" v="5840" actId="207"/>
          <ac:spMkLst>
            <pc:docMk/>
            <pc:sldMk cId="2129812194" sldId="2147473998"/>
            <ac:spMk id="661" creationId="{1DA906F5-D475-2A60-1641-8CD90EFF75AB}"/>
          </ac:spMkLst>
        </pc:spChg>
        <pc:spChg chg="mod">
          <ac:chgData name="Patrick Giles" userId="95a39aca-d1d6-4c9e-b5c0-c7463f154fb0" providerId="ADAL" clId="{586DD0AC-F3D3-47C6-B1D7-2DBB32EF867E}" dt="2025-05-07T14:45:04.402" v="5898" actId="207"/>
          <ac:spMkLst>
            <pc:docMk/>
            <pc:sldMk cId="2129812194" sldId="2147473998"/>
            <ac:spMk id="663" creationId="{B5C021FB-8DF3-C539-C23C-41BDF1F82730}"/>
          </ac:spMkLst>
        </pc:spChg>
        <pc:spChg chg="mod">
          <ac:chgData name="Patrick Giles" userId="95a39aca-d1d6-4c9e-b5c0-c7463f154fb0" providerId="ADAL" clId="{586DD0AC-F3D3-47C6-B1D7-2DBB32EF867E}" dt="2025-05-07T14:45:04.402" v="5898" actId="207"/>
          <ac:spMkLst>
            <pc:docMk/>
            <pc:sldMk cId="2129812194" sldId="2147473998"/>
            <ac:spMk id="664" creationId="{6D772400-2548-5DA4-FD2E-F65F573EE0B6}"/>
          </ac:spMkLst>
        </pc:spChg>
        <pc:spChg chg="mod">
          <ac:chgData name="Patrick Giles" userId="95a39aca-d1d6-4c9e-b5c0-c7463f154fb0" providerId="ADAL" clId="{586DD0AC-F3D3-47C6-B1D7-2DBB32EF867E}" dt="2025-05-07T14:45:04.402" v="5898" actId="207"/>
          <ac:spMkLst>
            <pc:docMk/>
            <pc:sldMk cId="2129812194" sldId="2147473998"/>
            <ac:spMk id="665" creationId="{B5CBBB0B-6CEA-6D1A-A098-11E34D6FCB50}"/>
          </ac:spMkLst>
        </pc:spChg>
        <pc:spChg chg="mod">
          <ac:chgData name="Patrick Giles" userId="95a39aca-d1d6-4c9e-b5c0-c7463f154fb0" providerId="ADAL" clId="{586DD0AC-F3D3-47C6-B1D7-2DBB32EF867E}" dt="2025-05-07T14:45:04.402" v="5898" actId="207"/>
          <ac:spMkLst>
            <pc:docMk/>
            <pc:sldMk cId="2129812194" sldId="2147473998"/>
            <ac:spMk id="666" creationId="{DF9E253B-E5AE-FF03-B9F7-FE87D6D57E0A}"/>
          </ac:spMkLst>
        </pc:spChg>
        <pc:spChg chg="mod">
          <ac:chgData name="Patrick Giles" userId="95a39aca-d1d6-4c9e-b5c0-c7463f154fb0" providerId="ADAL" clId="{586DD0AC-F3D3-47C6-B1D7-2DBB32EF867E}" dt="2025-05-07T14:45:04.402" v="5898" actId="207"/>
          <ac:spMkLst>
            <pc:docMk/>
            <pc:sldMk cId="2129812194" sldId="2147473998"/>
            <ac:spMk id="668" creationId="{22E12D1F-D3F4-D07A-3E03-3756A53F6069}"/>
          </ac:spMkLst>
        </pc:spChg>
        <pc:spChg chg="mod">
          <ac:chgData name="Patrick Giles" userId="95a39aca-d1d6-4c9e-b5c0-c7463f154fb0" providerId="ADAL" clId="{586DD0AC-F3D3-47C6-B1D7-2DBB32EF867E}" dt="2025-05-07T14:45:04.402" v="5898" actId="207"/>
          <ac:spMkLst>
            <pc:docMk/>
            <pc:sldMk cId="2129812194" sldId="2147473998"/>
            <ac:spMk id="669" creationId="{6D60FF43-DF12-FE38-2AEF-167104D0113E}"/>
          </ac:spMkLst>
        </pc:spChg>
        <pc:spChg chg="mod topLvl">
          <ac:chgData name="Patrick Giles" userId="95a39aca-d1d6-4c9e-b5c0-c7463f154fb0" providerId="ADAL" clId="{586DD0AC-F3D3-47C6-B1D7-2DBB32EF867E}" dt="2025-05-07T14:38:04.253" v="5836" actId="165"/>
          <ac:spMkLst>
            <pc:docMk/>
            <pc:sldMk cId="2129812194" sldId="2147473998"/>
            <ac:spMk id="680" creationId="{21ECC14B-FAC3-131F-A212-94AF6FF23A81}"/>
          </ac:spMkLst>
        </pc:spChg>
        <pc:spChg chg="mod">
          <ac:chgData name="Patrick Giles" userId="95a39aca-d1d6-4c9e-b5c0-c7463f154fb0" providerId="ADAL" clId="{586DD0AC-F3D3-47C6-B1D7-2DBB32EF867E}" dt="2025-05-07T14:38:48.682" v="5841" actId="207"/>
          <ac:spMkLst>
            <pc:docMk/>
            <pc:sldMk cId="2129812194" sldId="2147473998"/>
            <ac:spMk id="684" creationId="{2CF3517F-E9E4-6F3E-98CD-DCF02F90E96C}"/>
          </ac:spMkLst>
        </pc:spChg>
        <pc:spChg chg="mod">
          <ac:chgData name="Patrick Giles" userId="95a39aca-d1d6-4c9e-b5c0-c7463f154fb0" providerId="ADAL" clId="{586DD0AC-F3D3-47C6-B1D7-2DBB32EF867E}" dt="2025-05-07T14:44:58.042" v="5897" actId="207"/>
          <ac:spMkLst>
            <pc:docMk/>
            <pc:sldMk cId="2129812194" sldId="2147473998"/>
            <ac:spMk id="686" creationId="{5E6C46E6-629E-DE1F-FA2E-D7E03E55FDDD}"/>
          </ac:spMkLst>
        </pc:spChg>
        <pc:spChg chg="mod">
          <ac:chgData name="Patrick Giles" userId="95a39aca-d1d6-4c9e-b5c0-c7463f154fb0" providerId="ADAL" clId="{586DD0AC-F3D3-47C6-B1D7-2DBB32EF867E}" dt="2025-05-07T14:44:58.042" v="5897" actId="207"/>
          <ac:spMkLst>
            <pc:docMk/>
            <pc:sldMk cId="2129812194" sldId="2147473998"/>
            <ac:spMk id="687" creationId="{AE14EEA9-1AD6-1131-90BD-B9E237FC406F}"/>
          </ac:spMkLst>
        </pc:spChg>
        <pc:spChg chg="mod">
          <ac:chgData name="Patrick Giles" userId="95a39aca-d1d6-4c9e-b5c0-c7463f154fb0" providerId="ADAL" clId="{586DD0AC-F3D3-47C6-B1D7-2DBB32EF867E}" dt="2025-05-07T14:44:58.042" v="5897" actId="207"/>
          <ac:spMkLst>
            <pc:docMk/>
            <pc:sldMk cId="2129812194" sldId="2147473998"/>
            <ac:spMk id="689" creationId="{95E25FD9-403D-9099-1C23-84D896D9FC65}"/>
          </ac:spMkLst>
        </pc:spChg>
        <pc:spChg chg="mod">
          <ac:chgData name="Patrick Giles" userId="95a39aca-d1d6-4c9e-b5c0-c7463f154fb0" providerId="ADAL" clId="{586DD0AC-F3D3-47C6-B1D7-2DBB32EF867E}" dt="2025-05-07T14:45:04.402" v="5898" actId="207"/>
          <ac:spMkLst>
            <pc:docMk/>
            <pc:sldMk cId="2129812194" sldId="2147473998"/>
            <ac:spMk id="690" creationId="{4A37A25E-679D-D697-B345-11FD83309859}"/>
          </ac:spMkLst>
        </pc:spChg>
        <pc:spChg chg="mod">
          <ac:chgData name="Patrick Giles" userId="95a39aca-d1d6-4c9e-b5c0-c7463f154fb0" providerId="ADAL" clId="{586DD0AC-F3D3-47C6-B1D7-2DBB32EF867E}" dt="2025-05-07T14:44:58.042" v="5897" actId="207"/>
          <ac:spMkLst>
            <pc:docMk/>
            <pc:sldMk cId="2129812194" sldId="2147473998"/>
            <ac:spMk id="692" creationId="{08BC20F3-D1A6-EF94-696D-C503598DA0C8}"/>
          </ac:spMkLst>
        </pc:spChg>
        <pc:spChg chg="mod">
          <ac:chgData name="Patrick Giles" userId="95a39aca-d1d6-4c9e-b5c0-c7463f154fb0" providerId="ADAL" clId="{586DD0AC-F3D3-47C6-B1D7-2DBB32EF867E}" dt="2025-05-07T14:44:58.042" v="5897" actId="207"/>
          <ac:spMkLst>
            <pc:docMk/>
            <pc:sldMk cId="2129812194" sldId="2147473998"/>
            <ac:spMk id="693" creationId="{1FA58F55-06A2-61C7-1320-48A2466C8F1E}"/>
          </ac:spMkLst>
        </pc:spChg>
        <pc:spChg chg="mod">
          <ac:chgData name="Patrick Giles" userId="95a39aca-d1d6-4c9e-b5c0-c7463f154fb0" providerId="ADAL" clId="{586DD0AC-F3D3-47C6-B1D7-2DBB32EF867E}" dt="2025-05-07T14:38:48.682" v="5841" actId="207"/>
          <ac:spMkLst>
            <pc:docMk/>
            <pc:sldMk cId="2129812194" sldId="2147473998"/>
            <ac:spMk id="696" creationId="{22036E8C-5BEE-A2E1-1D08-2EB23E7E2817}"/>
          </ac:spMkLst>
        </pc:spChg>
        <pc:spChg chg="mod">
          <ac:chgData name="Patrick Giles" userId="95a39aca-d1d6-4c9e-b5c0-c7463f154fb0" providerId="ADAL" clId="{586DD0AC-F3D3-47C6-B1D7-2DBB32EF867E}" dt="2025-05-07T14:44:58.042" v="5897" actId="207"/>
          <ac:spMkLst>
            <pc:docMk/>
            <pc:sldMk cId="2129812194" sldId="2147473998"/>
            <ac:spMk id="697" creationId="{D7ADD1A3-8B28-433D-03F6-36FF4E9C0359}"/>
          </ac:spMkLst>
        </pc:spChg>
        <pc:spChg chg="mod">
          <ac:chgData name="Patrick Giles" userId="95a39aca-d1d6-4c9e-b5c0-c7463f154fb0" providerId="ADAL" clId="{586DD0AC-F3D3-47C6-B1D7-2DBB32EF867E}" dt="2025-05-07T14:44:54.630" v="5896" actId="207"/>
          <ac:spMkLst>
            <pc:docMk/>
            <pc:sldMk cId="2129812194" sldId="2147473998"/>
            <ac:spMk id="699" creationId="{AB23F084-27D7-D628-9EA5-DCCE4B9CB6B8}"/>
          </ac:spMkLst>
        </pc:spChg>
        <pc:spChg chg="mod">
          <ac:chgData name="Patrick Giles" userId="95a39aca-d1d6-4c9e-b5c0-c7463f154fb0" providerId="ADAL" clId="{586DD0AC-F3D3-47C6-B1D7-2DBB32EF867E}" dt="2025-05-07T14:44:58.042" v="5897" actId="207"/>
          <ac:spMkLst>
            <pc:docMk/>
            <pc:sldMk cId="2129812194" sldId="2147473998"/>
            <ac:spMk id="700" creationId="{BD62D2E4-9666-F154-6FE1-BC5049D923D9}"/>
          </ac:spMkLst>
        </pc:spChg>
        <pc:spChg chg="mod">
          <ac:chgData name="Patrick Giles" userId="95a39aca-d1d6-4c9e-b5c0-c7463f154fb0" providerId="ADAL" clId="{586DD0AC-F3D3-47C6-B1D7-2DBB32EF867E}" dt="2025-05-07T14:44:54.630" v="5896" actId="207"/>
          <ac:spMkLst>
            <pc:docMk/>
            <pc:sldMk cId="2129812194" sldId="2147473998"/>
            <ac:spMk id="701" creationId="{FF852A96-CDEA-B86C-4A32-DB948FDB2832}"/>
          </ac:spMkLst>
        </pc:spChg>
        <pc:spChg chg="mod">
          <ac:chgData name="Patrick Giles" userId="95a39aca-d1d6-4c9e-b5c0-c7463f154fb0" providerId="ADAL" clId="{586DD0AC-F3D3-47C6-B1D7-2DBB32EF867E}" dt="2025-05-07T14:44:54.630" v="5896" actId="207"/>
          <ac:spMkLst>
            <pc:docMk/>
            <pc:sldMk cId="2129812194" sldId="2147473998"/>
            <ac:spMk id="704" creationId="{C73FD73F-F27E-6319-5172-40372E18C323}"/>
          </ac:spMkLst>
        </pc:spChg>
        <pc:spChg chg="mod">
          <ac:chgData name="Patrick Giles" userId="95a39aca-d1d6-4c9e-b5c0-c7463f154fb0" providerId="ADAL" clId="{586DD0AC-F3D3-47C6-B1D7-2DBB32EF867E}" dt="2025-05-07T14:44:58.042" v="5897" actId="207"/>
          <ac:spMkLst>
            <pc:docMk/>
            <pc:sldMk cId="2129812194" sldId="2147473998"/>
            <ac:spMk id="705" creationId="{CAFD3428-C362-B747-9663-389049AE309F}"/>
          </ac:spMkLst>
        </pc:spChg>
        <pc:spChg chg="mod">
          <ac:chgData name="Patrick Giles" userId="95a39aca-d1d6-4c9e-b5c0-c7463f154fb0" providerId="ADAL" clId="{586DD0AC-F3D3-47C6-B1D7-2DBB32EF867E}" dt="2025-05-07T14:44:54.630" v="5896" actId="207"/>
          <ac:spMkLst>
            <pc:docMk/>
            <pc:sldMk cId="2129812194" sldId="2147473998"/>
            <ac:spMk id="706" creationId="{8C85A46C-D785-9CA8-275C-B5C9AD497052}"/>
          </ac:spMkLst>
        </pc:spChg>
        <pc:spChg chg="mod">
          <ac:chgData name="Patrick Giles" userId="95a39aca-d1d6-4c9e-b5c0-c7463f154fb0" providerId="ADAL" clId="{586DD0AC-F3D3-47C6-B1D7-2DBB32EF867E}" dt="2025-05-07T14:44:58.042" v="5897" actId="207"/>
          <ac:spMkLst>
            <pc:docMk/>
            <pc:sldMk cId="2129812194" sldId="2147473998"/>
            <ac:spMk id="707" creationId="{4E7EDB21-FBDE-1D04-08EE-15333DFCFE1B}"/>
          </ac:spMkLst>
        </pc:spChg>
        <pc:spChg chg="mod">
          <ac:chgData name="Patrick Giles" userId="95a39aca-d1d6-4c9e-b5c0-c7463f154fb0" providerId="ADAL" clId="{586DD0AC-F3D3-47C6-B1D7-2DBB32EF867E}" dt="2025-05-07T14:44:58.042" v="5897" actId="207"/>
          <ac:spMkLst>
            <pc:docMk/>
            <pc:sldMk cId="2129812194" sldId="2147473998"/>
            <ac:spMk id="712" creationId="{301918AA-312D-0A55-6223-0BEAE9E2A279}"/>
          </ac:spMkLst>
        </pc:spChg>
        <pc:spChg chg="mod">
          <ac:chgData name="Patrick Giles" userId="95a39aca-d1d6-4c9e-b5c0-c7463f154fb0" providerId="ADAL" clId="{586DD0AC-F3D3-47C6-B1D7-2DBB32EF867E}" dt="2025-05-07T14:38:48.682" v="5841" actId="207"/>
          <ac:spMkLst>
            <pc:docMk/>
            <pc:sldMk cId="2129812194" sldId="2147473998"/>
            <ac:spMk id="713" creationId="{FCE66046-DB01-B12D-E45A-70023F637E67}"/>
          </ac:spMkLst>
        </pc:spChg>
        <pc:spChg chg="mod">
          <ac:chgData name="Patrick Giles" userId="95a39aca-d1d6-4c9e-b5c0-c7463f154fb0" providerId="ADAL" clId="{586DD0AC-F3D3-47C6-B1D7-2DBB32EF867E}" dt="2025-05-07T14:44:54.630" v="5896" actId="207"/>
          <ac:spMkLst>
            <pc:docMk/>
            <pc:sldMk cId="2129812194" sldId="2147473998"/>
            <ac:spMk id="714" creationId="{69B889BD-8A3F-19C0-648D-FBCB8544E59B}"/>
          </ac:spMkLst>
        </pc:spChg>
        <pc:spChg chg="mod">
          <ac:chgData name="Patrick Giles" userId="95a39aca-d1d6-4c9e-b5c0-c7463f154fb0" providerId="ADAL" clId="{586DD0AC-F3D3-47C6-B1D7-2DBB32EF867E}" dt="2025-05-07T14:38:48.682" v="5841" actId="207"/>
          <ac:spMkLst>
            <pc:docMk/>
            <pc:sldMk cId="2129812194" sldId="2147473998"/>
            <ac:spMk id="718" creationId="{8DFC5DA7-01AC-5DC9-D8C8-08D5E421E6F5}"/>
          </ac:spMkLst>
        </pc:spChg>
        <pc:spChg chg="mod">
          <ac:chgData name="Patrick Giles" userId="95a39aca-d1d6-4c9e-b5c0-c7463f154fb0" providerId="ADAL" clId="{586DD0AC-F3D3-47C6-B1D7-2DBB32EF867E}" dt="2025-05-07T14:38:48.682" v="5841" actId="207"/>
          <ac:spMkLst>
            <pc:docMk/>
            <pc:sldMk cId="2129812194" sldId="2147473998"/>
            <ac:spMk id="720" creationId="{5534DA52-B102-1FB6-3592-380218763C4C}"/>
          </ac:spMkLst>
        </pc:spChg>
        <pc:spChg chg="mod">
          <ac:chgData name="Patrick Giles" userId="95a39aca-d1d6-4c9e-b5c0-c7463f154fb0" providerId="ADAL" clId="{586DD0AC-F3D3-47C6-B1D7-2DBB32EF867E}" dt="2025-05-07T14:44:11.241" v="5886" actId="207"/>
          <ac:spMkLst>
            <pc:docMk/>
            <pc:sldMk cId="2129812194" sldId="2147473998"/>
            <ac:spMk id="726" creationId="{43F85C26-45C6-7475-E340-2CE30D28F159}"/>
          </ac:spMkLst>
        </pc:spChg>
        <pc:spChg chg="mod">
          <ac:chgData name="Patrick Giles" userId="95a39aca-d1d6-4c9e-b5c0-c7463f154fb0" providerId="ADAL" clId="{586DD0AC-F3D3-47C6-B1D7-2DBB32EF867E}" dt="2025-05-07T14:44:22.894" v="5890" actId="207"/>
          <ac:spMkLst>
            <pc:docMk/>
            <pc:sldMk cId="2129812194" sldId="2147473998"/>
            <ac:spMk id="727" creationId="{3A3FAF2D-4619-9F1C-CD37-52983B230F6A}"/>
          </ac:spMkLst>
        </pc:spChg>
        <pc:spChg chg="mod">
          <ac:chgData name="Patrick Giles" userId="95a39aca-d1d6-4c9e-b5c0-c7463f154fb0" providerId="ADAL" clId="{586DD0AC-F3D3-47C6-B1D7-2DBB32EF867E}" dt="2025-05-07T14:44:24.848" v="5891" actId="207"/>
          <ac:spMkLst>
            <pc:docMk/>
            <pc:sldMk cId="2129812194" sldId="2147473998"/>
            <ac:spMk id="728" creationId="{DB184B57-AFE5-AE6C-2B4D-D0007C5D5796}"/>
          </ac:spMkLst>
        </pc:spChg>
        <pc:spChg chg="mod">
          <ac:chgData name="Patrick Giles" userId="95a39aca-d1d6-4c9e-b5c0-c7463f154fb0" providerId="ADAL" clId="{586DD0AC-F3D3-47C6-B1D7-2DBB32EF867E}" dt="2025-05-07T14:44:22.894" v="5890" actId="207"/>
          <ac:spMkLst>
            <pc:docMk/>
            <pc:sldMk cId="2129812194" sldId="2147473998"/>
            <ac:spMk id="729" creationId="{F417E1F5-3517-82FC-B6BC-78E4B06497B7}"/>
          </ac:spMkLst>
        </pc:spChg>
        <pc:spChg chg="mod">
          <ac:chgData name="Patrick Giles" userId="95a39aca-d1d6-4c9e-b5c0-c7463f154fb0" providerId="ADAL" clId="{586DD0AC-F3D3-47C6-B1D7-2DBB32EF867E}" dt="2025-05-07T14:44:16.048" v="5887" actId="207"/>
          <ac:spMkLst>
            <pc:docMk/>
            <pc:sldMk cId="2129812194" sldId="2147473998"/>
            <ac:spMk id="731" creationId="{AA555793-4F11-562F-9862-74C78A2C44C7}"/>
          </ac:spMkLst>
        </pc:spChg>
        <pc:spChg chg="mod">
          <ac:chgData name="Patrick Giles" userId="95a39aca-d1d6-4c9e-b5c0-c7463f154fb0" providerId="ADAL" clId="{586DD0AC-F3D3-47C6-B1D7-2DBB32EF867E}" dt="2025-05-07T14:44:16.048" v="5887" actId="207"/>
          <ac:spMkLst>
            <pc:docMk/>
            <pc:sldMk cId="2129812194" sldId="2147473998"/>
            <ac:spMk id="732" creationId="{B513E0CB-03CA-3A02-7277-F2BEBD6D8DE3}"/>
          </ac:spMkLst>
        </pc:spChg>
        <pc:spChg chg="mod">
          <ac:chgData name="Patrick Giles" userId="95a39aca-d1d6-4c9e-b5c0-c7463f154fb0" providerId="ADAL" clId="{586DD0AC-F3D3-47C6-B1D7-2DBB32EF867E}" dt="2025-05-07T14:44:16.048" v="5887" actId="207"/>
          <ac:spMkLst>
            <pc:docMk/>
            <pc:sldMk cId="2129812194" sldId="2147473998"/>
            <ac:spMk id="733" creationId="{823A4B10-557A-7161-262D-A9A968C12848}"/>
          </ac:spMkLst>
        </pc:spChg>
        <pc:spChg chg="mod">
          <ac:chgData name="Patrick Giles" userId="95a39aca-d1d6-4c9e-b5c0-c7463f154fb0" providerId="ADAL" clId="{586DD0AC-F3D3-47C6-B1D7-2DBB32EF867E}" dt="2025-05-07T14:44:18.089" v="5888" actId="207"/>
          <ac:spMkLst>
            <pc:docMk/>
            <pc:sldMk cId="2129812194" sldId="2147473998"/>
            <ac:spMk id="734" creationId="{D5D31C26-6DA0-5568-3974-9AD2AFF88545}"/>
          </ac:spMkLst>
        </pc:spChg>
        <pc:spChg chg="mod">
          <ac:chgData name="Patrick Giles" userId="95a39aca-d1d6-4c9e-b5c0-c7463f154fb0" providerId="ADAL" clId="{586DD0AC-F3D3-47C6-B1D7-2DBB32EF867E}" dt="2025-05-07T14:44:19.652" v="5889" actId="207"/>
          <ac:spMkLst>
            <pc:docMk/>
            <pc:sldMk cId="2129812194" sldId="2147473998"/>
            <ac:spMk id="736" creationId="{94CCFDDF-9786-0FB4-0FE4-EFB105DA65A2}"/>
          </ac:spMkLst>
        </pc:spChg>
        <pc:spChg chg="mod">
          <ac:chgData name="Patrick Giles" userId="95a39aca-d1d6-4c9e-b5c0-c7463f154fb0" providerId="ADAL" clId="{586DD0AC-F3D3-47C6-B1D7-2DBB32EF867E}" dt="2025-05-07T14:44:08.974" v="5885" actId="207"/>
          <ac:spMkLst>
            <pc:docMk/>
            <pc:sldMk cId="2129812194" sldId="2147473998"/>
            <ac:spMk id="737" creationId="{B01018E2-8528-4B27-F416-B5ACE9D67FD8}"/>
          </ac:spMkLst>
        </pc:spChg>
        <pc:spChg chg="mod">
          <ac:chgData name="Patrick Giles" userId="95a39aca-d1d6-4c9e-b5c0-c7463f154fb0" providerId="ADAL" clId="{586DD0AC-F3D3-47C6-B1D7-2DBB32EF867E}" dt="2025-05-07T14:44:08.974" v="5885" actId="207"/>
          <ac:spMkLst>
            <pc:docMk/>
            <pc:sldMk cId="2129812194" sldId="2147473998"/>
            <ac:spMk id="738" creationId="{160266DF-A6A7-CC29-3B77-F5E2A5BBBB92}"/>
          </ac:spMkLst>
        </pc:spChg>
        <pc:spChg chg="mod">
          <ac:chgData name="Patrick Giles" userId="95a39aca-d1d6-4c9e-b5c0-c7463f154fb0" providerId="ADAL" clId="{586DD0AC-F3D3-47C6-B1D7-2DBB32EF867E}" dt="2025-05-07T14:44:08.974" v="5885" actId="207"/>
          <ac:spMkLst>
            <pc:docMk/>
            <pc:sldMk cId="2129812194" sldId="2147473998"/>
            <ac:spMk id="739" creationId="{91546ECE-5772-B61B-4099-74B7035CD83D}"/>
          </ac:spMkLst>
        </pc:spChg>
        <pc:spChg chg="mod">
          <ac:chgData name="Patrick Giles" userId="95a39aca-d1d6-4c9e-b5c0-c7463f154fb0" providerId="ADAL" clId="{586DD0AC-F3D3-47C6-B1D7-2DBB32EF867E}" dt="2025-05-07T14:40:49.403" v="5860" actId="207"/>
          <ac:spMkLst>
            <pc:docMk/>
            <pc:sldMk cId="2129812194" sldId="2147473998"/>
            <ac:spMk id="740" creationId="{F145D93C-F629-2D59-F3FF-B7DEB4B17D46}"/>
          </ac:spMkLst>
        </pc:spChg>
        <pc:spChg chg="mod">
          <ac:chgData name="Patrick Giles" userId="95a39aca-d1d6-4c9e-b5c0-c7463f154fb0" providerId="ADAL" clId="{586DD0AC-F3D3-47C6-B1D7-2DBB32EF867E}" dt="2025-05-07T14:44:35.871" v="5894" actId="207"/>
          <ac:spMkLst>
            <pc:docMk/>
            <pc:sldMk cId="2129812194" sldId="2147473998"/>
            <ac:spMk id="741" creationId="{A09A624C-A4F6-1582-96CB-90DC8873794A}"/>
          </ac:spMkLst>
        </pc:spChg>
        <pc:spChg chg="mod">
          <ac:chgData name="Patrick Giles" userId="95a39aca-d1d6-4c9e-b5c0-c7463f154fb0" providerId="ADAL" clId="{586DD0AC-F3D3-47C6-B1D7-2DBB32EF867E}" dt="2025-05-07T14:40:49.403" v="5860" actId="207"/>
          <ac:spMkLst>
            <pc:docMk/>
            <pc:sldMk cId="2129812194" sldId="2147473998"/>
            <ac:spMk id="742" creationId="{80630A68-0D55-5E91-0211-F9CE13C50964}"/>
          </ac:spMkLst>
        </pc:spChg>
        <pc:spChg chg="mod">
          <ac:chgData name="Patrick Giles" userId="95a39aca-d1d6-4c9e-b5c0-c7463f154fb0" providerId="ADAL" clId="{586DD0AC-F3D3-47C6-B1D7-2DBB32EF867E}" dt="2025-05-07T14:44:08.974" v="5885" actId="207"/>
          <ac:spMkLst>
            <pc:docMk/>
            <pc:sldMk cId="2129812194" sldId="2147473998"/>
            <ac:spMk id="743" creationId="{3F0F0D18-2E22-761F-627F-93D50D1B2AF2}"/>
          </ac:spMkLst>
        </pc:spChg>
        <pc:spChg chg="mod">
          <ac:chgData name="Patrick Giles" userId="95a39aca-d1d6-4c9e-b5c0-c7463f154fb0" providerId="ADAL" clId="{586DD0AC-F3D3-47C6-B1D7-2DBB32EF867E}" dt="2025-05-07T14:40:27.232" v="5854" actId="207"/>
          <ac:spMkLst>
            <pc:docMk/>
            <pc:sldMk cId="2129812194" sldId="2147473998"/>
            <ac:spMk id="744" creationId="{4916D779-C793-D3A4-2DAD-12F6BAF498F0}"/>
          </ac:spMkLst>
        </pc:spChg>
        <pc:spChg chg="mod">
          <ac:chgData name="Patrick Giles" userId="95a39aca-d1d6-4c9e-b5c0-c7463f154fb0" providerId="ADAL" clId="{586DD0AC-F3D3-47C6-B1D7-2DBB32EF867E}" dt="2025-05-07T14:44:08.974" v="5885" actId="207"/>
          <ac:spMkLst>
            <pc:docMk/>
            <pc:sldMk cId="2129812194" sldId="2147473998"/>
            <ac:spMk id="745" creationId="{06BECB8A-82D9-2DAC-9A97-B6DA8869834A}"/>
          </ac:spMkLst>
        </pc:spChg>
        <pc:spChg chg="mod topLvl">
          <ac:chgData name="Patrick Giles" userId="95a39aca-d1d6-4c9e-b5c0-c7463f154fb0" providerId="ADAL" clId="{586DD0AC-F3D3-47C6-B1D7-2DBB32EF867E}" dt="2025-05-07T14:38:04.253" v="5836" actId="165"/>
          <ac:spMkLst>
            <pc:docMk/>
            <pc:sldMk cId="2129812194" sldId="2147473998"/>
            <ac:spMk id="746" creationId="{FD964235-11B2-132D-282D-0B7A449CFC62}"/>
          </ac:spMkLst>
        </pc:spChg>
        <pc:spChg chg="mod">
          <ac:chgData name="Patrick Giles" userId="95a39aca-d1d6-4c9e-b5c0-c7463f154fb0" providerId="ADAL" clId="{586DD0AC-F3D3-47C6-B1D7-2DBB32EF867E}" dt="2025-05-07T14:45:06.876" v="5899" actId="207"/>
          <ac:spMkLst>
            <pc:docMk/>
            <pc:sldMk cId="2129812194" sldId="2147473998"/>
            <ac:spMk id="749" creationId="{92E8F063-1C55-A812-5B00-B3E00E8C08FE}"/>
          </ac:spMkLst>
        </pc:spChg>
        <pc:spChg chg="mod">
          <ac:chgData name="Patrick Giles" userId="95a39aca-d1d6-4c9e-b5c0-c7463f154fb0" providerId="ADAL" clId="{586DD0AC-F3D3-47C6-B1D7-2DBB32EF867E}" dt="2025-05-07T14:39:22.575" v="5843" actId="207"/>
          <ac:spMkLst>
            <pc:docMk/>
            <pc:sldMk cId="2129812194" sldId="2147473998"/>
            <ac:spMk id="750" creationId="{798D89E3-3913-4A16-D156-F8E357DD9B43}"/>
          </ac:spMkLst>
        </pc:spChg>
        <pc:spChg chg="mod">
          <ac:chgData name="Patrick Giles" userId="95a39aca-d1d6-4c9e-b5c0-c7463f154fb0" providerId="ADAL" clId="{586DD0AC-F3D3-47C6-B1D7-2DBB32EF867E}" dt="2025-05-07T14:44:52.006" v="5895" actId="207"/>
          <ac:spMkLst>
            <pc:docMk/>
            <pc:sldMk cId="2129812194" sldId="2147473998"/>
            <ac:spMk id="752" creationId="{26409048-DE84-E7F7-8842-7636402CC49F}"/>
          </ac:spMkLst>
        </pc:spChg>
        <pc:spChg chg="mod">
          <ac:chgData name="Patrick Giles" userId="95a39aca-d1d6-4c9e-b5c0-c7463f154fb0" providerId="ADAL" clId="{586DD0AC-F3D3-47C6-B1D7-2DBB32EF867E}" dt="2025-05-07T14:44:52.006" v="5895" actId="207"/>
          <ac:spMkLst>
            <pc:docMk/>
            <pc:sldMk cId="2129812194" sldId="2147473998"/>
            <ac:spMk id="753" creationId="{DBA74534-3B0E-EBBE-0714-45E8FF443BB0}"/>
          </ac:spMkLst>
        </pc:spChg>
        <pc:spChg chg="mod">
          <ac:chgData name="Patrick Giles" userId="95a39aca-d1d6-4c9e-b5c0-c7463f154fb0" providerId="ADAL" clId="{586DD0AC-F3D3-47C6-B1D7-2DBB32EF867E}" dt="2025-05-07T14:44:52.006" v="5895" actId="207"/>
          <ac:spMkLst>
            <pc:docMk/>
            <pc:sldMk cId="2129812194" sldId="2147473998"/>
            <ac:spMk id="754" creationId="{1E1CD627-1714-FFF8-16E5-5A68F4D5F0D3}"/>
          </ac:spMkLst>
        </pc:spChg>
        <pc:spChg chg="mod">
          <ac:chgData name="Patrick Giles" userId="95a39aca-d1d6-4c9e-b5c0-c7463f154fb0" providerId="ADAL" clId="{586DD0AC-F3D3-47C6-B1D7-2DBB32EF867E}" dt="2025-05-07T14:44:52.006" v="5895" actId="207"/>
          <ac:spMkLst>
            <pc:docMk/>
            <pc:sldMk cId="2129812194" sldId="2147473998"/>
            <ac:spMk id="755" creationId="{47A7F9EE-8F1C-BCF4-BD9B-1122084C2A21}"/>
          </ac:spMkLst>
        </pc:spChg>
        <pc:spChg chg="mod">
          <ac:chgData name="Patrick Giles" userId="95a39aca-d1d6-4c9e-b5c0-c7463f154fb0" providerId="ADAL" clId="{586DD0AC-F3D3-47C6-B1D7-2DBB32EF867E}" dt="2025-05-07T14:39:22.575" v="5843" actId="207"/>
          <ac:spMkLst>
            <pc:docMk/>
            <pc:sldMk cId="2129812194" sldId="2147473998"/>
            <ac:spMk id="756" creationId="{8B628C98-EE79-B939-7BD3-EC6074FEBD9D}"/>
          </ac:spMkLst>
        </pc:spChg>
        <pc:spChg chg="mod">
          <ac:chgData name="Patrick Giles" userId="95a39aca-d1d6-4c9e-b5c0-c7463f154fb0" providerId="ADAL" clId="{586DD0AC-F3D3-47C6-B1D7-2DBB32EF867E}" dt="2025-05-07T14:44:52.006" v="5895" actId="207"/>
          <ac:spMkLst>
            <pc:docMk/>
            <pc:sldMk cId="2129812194" sldId="2147473998"/>
            <ac:spMk id="757" creationId="{6B4373A9-8F9A-16B8-068F-5A95ABBEFA81}"/>
          </ac:spMkLst>
        </pc:spChg>
        <pc:spChg chg="mod">
          <ac:chgData name="Patrick Giles" userId="95a39aca-d1d6-4c9e-b5c0-c7463f154fb0" providerId="ADAL" clId="{586DD0AC-F3D3-47C6-B1D7-2DBB32EF867E}" dt="2025-05-07T14:44:52.006" v="5895" actId="207"/>
          <ac:spMkLst>
            <pc:docMk/>
            <pc:sldMk cId="2129812194" sldId="2147473998"/>
            <ac:spMk id="758" creationId="{B7A5BC5D-D84C-A0E8-3322-5B5189217127}"/>
          </ac:spMkLst>
        </pc:spChg>
        <pc:spChg chg="mod">
          <ac:chgData name="Patrick Giles" userId="95a39aca-d1d6-4c9e-b5c0-c7463f154fb0" providerId="ADAL" clId="{586DD0AC-F3D3-47C6-B1D7-2DBB32EF867E}" dt="2025-05-07T14:39:22.575" v="5843" actId="207"/>
          <ac:spMkLst>
            <pc:docMk/>
            <pc:sldMk cId="2129812194" sldId="2147473998"/>
            <ac:spMk id="759" creationId="{E77549F8-18D9-BD61-0996-6E5366EA5C49}"/>
          </ac:spMkLst>
        </pc:spChg>
        <pc:spChg chg="mod">
          <ac:chgData name="Patrick Giles" userId="95a39aca-d1d6-4c9e-b5c0-c7463f154fb0" providerId="ADAL" clId="{586DD0AC-F3D3-47C6-B1D7-2DBB32EF867E}" dt="2025-05-07T14:44:52.006" v="5895" actId="207"/>
          <ac:spMkLst>
            <pc:docMk/>
            <pc:sldMk cId="2129812194" sldId="2147473998"/>
            <ac:spMk id="760" creationId="{E0571F92-2659-5D44-5B2B-5DCB3A744DE0}"/>
          </ac:spMkLst>
        </pc:spChg>
        <pc:spChg chg="mod">
          <ac:chgData name="Patrick Giles" userId="95a39aca-d1d6-4c9e-b5c0-c7463f154fb0" providerId="ADAL" clId="{586DD0AC-F3D3-47C6-B1D7-2DBB32EF867E}" dt="2025-05-07T14:39:22.575" v="5843" actId="207"/>
          <ac:spMkLst>
            <pc:docMk/>
            <pc:sldMk cId="2129812194" sldId="2147473998"/>
            <ac:spMk id="761" creationId="{C52E92FB-B48C-BCA0-96DC-273459E4B1B4}"/>
          </ac:spMkLst>
        </pc:spChg>
        <pc:spChg chg="mod">
          <ac:chgData name="Patrick Giles" userId="95a39aca-d1d6-4c9e-b5c0-c7463f154fb0" providerId="ADAL" clId="{586DD0AC-F3D3-47C6-B1D7-2DBB32EF867E}" dt="2025-05-07T14:44:52.006" v="5895" actId="207"/>
          <ac:spMkLst>
            <pc:docMk/>
            <pc:sldMk cId="2129812194" sldId="2147473998"/>
            <ac:spMk id="763" creationId="{DB558F22-FE41-6C82-8B71-2D7B0A350000}"/>
          </ac:spMkLst>
        </pc:spChg>
        <pc:spChg chg="mod">
          <ac:chgData name="Patrick Giles" userId="95a39aca-d1d6-4c9e-b5c0-c7463f154fb0" providerId="ADAL" clId="{586DD0AC-F3D3-47C6-B1D7-2DBB32EF867E}" dt="2025-05-07T14:44:54.630" v="5896" actId="207"/>
          <ac:spMkLst>
            <pc:docMk/>
            <pc:sldMk cId="2129812194" sldId="2147473998"/>
            <ac:spMk id="765" creationId="{8AF3169B-DC5E-3787-A840-6078D1706B94}"/>
          </ac:spMkLst>
        </pc:spChg>
        <pc:spChg chg="mod">
          <ac:chgData name="Patrick Giles" userId="95a39aca-d1d6-4c9e-b5c0-c7463f154fb0" providerId="ADAL" clId="{586DD0AC-F3D3-47C6-B1D7-2DBB32EF867E}" dt="2025-05-07T14:44:54.630" v="5896" actId="207"/>
          <ac:spMkLst>
            <pc:docMk/>
            <pc:sldMk cId="2129812194" sldId="2147473998"/>
            <ac:spMk id="766" creationId="{76495F57-E26D-B059-4BF7-FEA7C3D4DC51}"/>
          </ac:spMkLst>
        </pc:spChg>
        <pc:spChg chg="mod">
          <ac:chgData name="Patrick Giles" userId="95a39aca-d1d6-4c9e-b5c0-c7463f154fb0" providerId="ADAL" clId="{586DD0AC-F3D3-47C6-B1D7-2DBB32EF867E}" dt="2025-05-07T14:44:54.630" v="5896" actId="207"/>
          <ac:spMkLst>
            <pc:docMk/>
            <pc:sldMk cId="2129812194" sldId="2147473998"/>
            <ac:spMk id="767" creationId="{0E6E4375-B51C-EAB1-8CB6-F32A7107B881}"/>
          </ac:spMkLst>
        </pc:spChg>
        <pc:spChg chg="mod">
          <ac:chgData name="Patrick Giles" userId="95a39aca-d1d6-4c9e-b5c0-c7463f154fb0" providerId="ADAL" clId="{586DD0AC-F3D3-47C6-B1D7-2DBB32EF867E}" dt="2025-05-07T14:45:10.079" v="5900" actId="207"/>
          <ac:spMkLst>
            <pc:docMk/>
            <pc:sldMk cId="2129812194" sldId="2147473998"/>
            <ac:spMk id="773" creationId="{D0B7E9A4-1A74-A6AC-1ACC-5F998C1FA8E4}"/>
          </ac:spMkLst>
        </pc:spChg>
        <pc:spChg chg="mod">
          <ac:chgData name="Patrick Giles" userId="95a39aca-d1d6-4c9e-b5c0-c7463f154fb0" providerId="ADAL" clId="{586DD0AC-F3D3-47C6-B1D7-2DBB32EF867E}" dt="2025-05-07T14:39:02.733" v="5842" actId="207"/>
          <ac:spMkLst>
            <pc:docMk/>
            <pc:sldMk cId="2129812194" sldId="2147473998"/>
            <ac:spMk id="785" creationId="{807A7737-6B2B-06D2-77F5-62A62C156E41}"/>
          </ac:spMkLst>
        </pc:spChg>
        <pc:spChg chg="mod">
          <ac:chgData name="Patrick Giles" userId="95a39aca-d1d6-4c9e-b5c0-c7463f154fb0" providerId="ADAL" clId="{586DD0AC-F3D3-47C6-B1D7-2DBB32EF867E}" dt="2025-05-07T14:38:04.253" v="5836" actId="165"/>
          <ac:spMkLst>
            <pc:docMk/>
            <pc:sldMk cId="2129812194" sldId="2147473998"/>
            <ac:spMk id="792" creationId="{CD7B3601-7E12-E690-1914-7216B41066A5}"/>
          </ac:spMkLst>
        </pc:spChg>
        <pc:spChg chg="mod">
          <ac:chgData name="Patrick Giles" userId="95a39aca-d1d6-4c9e-b5c0-c7463f154fb0" providerId="ADAL" clId="{586DD0AC-F3D3-47C6-B1D7-2DBB32EF867E}" dt="2025-05-07T14:38:04.253" v="5836" actId="165"/>
          <ac:spMkLst>
            <pc:docMk/>
            <pc:sldMk cId="2129812194" sldId="2147473998"/>
            <ac:spMk id="794" creationId="{E492CE8E-A930-AA9E-2DE7-B75ABD3C0BE3}"/>
          </ac:spMkLst>
        </pc:spChg>
        <pc:spChg chg="mod">
          <ac:chgData name="Patrick Giles" userId="95a39aca-d1d6-4c9e-b5c0-c7463f154fb0" providerId="ADAL" clId="{586DD0AC-F3D3-47C6-B1D7-2DBB32EF867E}" dt="2025-05-07T14:38:04.253" v="5836" actId="165"/>
          <ac:spMkLst>
            <pc:docMk/>
            <pc:sldMk cId="2129812194" sldId="2147473998"/>
            <ac:spMk id="808" creationId="{15B6888C-4C4D-ACCF-0473-64A2F5EF8107}"/>
          </ac:spMkLst>
        </pc:spChg>
        <pc:spChg chg="mod">
          <ac:chgData name="Patrick Giles" userId="95a39aca-d1d6-4c9e-b5c0-c7463f154fb0" providerId="ADAL" clId="{586DD0AC-F3D3-47C6-B1D7-2DBB32EF867E}" dt="2025-05-07T14:39:02.733" v="5842" actId="207"/>
          <ac:spMkLst>
            <pc:docMk/>
            <pc:sldMk cId="2129812194" sldId="2147473998"/>
            <ac:spMk id="812" creationId="{BCBD5959-F10C-3904-0EE7-245108800468}"/>
          </ac:spMkLst>
        </pc:spChg>
        <pc:spChg chg="mod">
          <ac:chgData name="Patrick Giles" userId="95a39aca-d1d6-4c9e-b5c0-c7463f154fb0" providerId="ADAL" clId="{586DD0AC-F3D3-47C6-B1D7-2DBB32EF867E}" dt="2025-05-07T14:39:02.733" v="5842" actId="207"/>
          <ac:spMkLst>
            <pc:docMk/>
            <pc:sldMk cId="2129812194" sldId="2147473998"/>
            <ac:spMk id="825" creationId="{B0EEEBB4-A480-6FDC-F418-D96215295413}"/>
          </ac:spMkLst>
        </pc:spChg>
        <pc:spChg chg="mod">
          <ac:chgData name="Patrick Giles" userId="95a39aca-d1d6-4c9e-b5c0-c7463f154fb0" providerId="ADAL" clId="{586DD0AC-F3D3-47C6-B1D7-2DBB32EF867E}" dt="2025-05-07T14:39:02.733" v="5842" actId="207"/>
          <ac:spMkLst>
            <pc:docMk/>
            <pc:sldMk cId="2129812194" sldId="2147473998"/>
            <ac:spMk id="832" creationId="{DC8C90C7-B4E0-E091-9824-13FDFCFD356A}"/>
          </ac:spMkLst>
        </pc:spChg>
        <pc:spChg chg="mod">
          <ac:chgData name="Patrick Giles" userId="95a39aca-d1d6-4c9e-b5c0-c7463f154fb0" providerId="ADAL" clId="{586DD0AC-F3D3-47C6-B1D7-2DBB32EF867E}" dt="2025-05-07T14:39:02.733" v="5842" actId="207"/>
          <ac:spMkLst>
            <pc:docMk/>
            <pc:sldMk cId="2129812194" sldId="2147473998"/>
            <ac:spMk id="848" creationId="{923723A4-19B4-B3BE-7AA2-7B11AD03C7CD}"/>
          </ac:spMkLst>
        </pc:spChg>
        <pc:spChg chg="mod">
          <ac:chgData name="Patrick Giles" userId="95a39aca-d1d6-4c9e-b5c0-c7463f154fb0" providerId="ADAL" clId="{586DD0AC-F3D3-47C6-B1D7-2DBB32EF867E}" dt="2025-05-07T14:39:02.733" v="5842" actId="207"/>
          <ac:spMkLst>
            <pc:docMk/>
            <pc:sldMk cId="2129812194" sldId="2147473998"/>
            <ac:spMk id="856" creationId="{743F901F-30B4-17FC-52C2-D2FE3B1BF1BB}"/>
          </ac:spMkLst>
        </pc:spChg>
        <pc:spChg chg="mod">
          <ac:chgData name="Patrick Giles" userId="95a39aca-d1d6-4c9e-b5c0-c7463f154fb0" providerId="ADAL" clId="{586DD0AC-F3D3-47C6-B1D7-2DBB32EF867E}" dt="2025-05-07T14:39:02.733" v="5842" actId="207"/>
          <ac:spMkLst>
            <pc:docMk/>
            <pc:sldMk cId="2129812194" sldId="2147473998"/>
            <ac:spMk id="870" creationId="{F18C50C0-0705-20DC-96E4-8815B2F9D07B}"/>
          </ac:spMkLst>
        </pc:spChg>
        <pc:spChg chg="mod">
          <ac:chgData name="Patrick Giles" userId="95a39aca-d1d6-4c9e-b5c0-c7463f154fb0" providerId="ADAL" clId="{586DD0AC-F3D3-47C6-B1D7-2DBB32EF867E}" dt="2025-05-07T14:39:02.733" v="5842" actId="207"/>
          <ac:spMkLst>
            <pc:docMk/>
            <pc:sldMk cId="2129812194" sldId="2147473998"/>
            <ac:spMk id="881" creationId="{7FB9E0D0-18B2-C779-BE5A-45EC6FB05646}"/>
          </ac:spMkLst>
        </pc:spChg>
        <pc:spChg chg="mod">
          <ac:chgData name="Patrick Giles" userId="95a39aca-d1d6-4c9e-b5c0-c7463f154fb0" providerId="ADAL" clId="{586DD0AC-F3D3-47C6-B1D7-2DBB32EF867E}" dt="2025-05-07T14:39:02.733" v="5842" actId="207"/>
          <ac:spMkLst>
            <pc:docMk/>
            <pc:sldMk cId="2129812194" sldId="2147473998"/>
            <ac:spMk id="912" creationId="{DCA56CC9-7120-9A05-1D99-A8D05A303CD3}"/>
          </ac:spMkLst>
        </pc:spChg>
        <pc:spChg chg="mod">
          <ac:chgData name="Patrick Giles" userId="95a39aca-d1d6-4c9e-b5c0-c7463f154fb0" providerId="ADAL" clId="{586DD0AC-F3D3-47C6-B1D7-2DBB32EF867E}" dt="2025-05-07T14:39:02.733" v="5842" actId="207"/>
          <ac:spMkLst>
            <pc:docMk/>
            <pc:sldMk cId="2129812194" sldId="2147473998"/>
            <ac:spMk id="916" creationId="{A21654B1-72B8-3C77-2813-CCF00A04FAD4}"/>
          </ac:spMkLst>
        </pc:spChg>
        <pc:spChg chg="mod">
          <ac:chgData name="Patrick Giles" userId="95a39aca-d1d6-4c9e-b5c0-c7463f154fb0" providerId="ADAL" clId="{586DD0AC-F3D3-47C6-B1D7-2DBB32EF867E}" dt="2025-05-07T14:45:29.617" v="5904" actId="207"/>
          <ac:spMkLst>
            <pc:docMk/>
            <pc:sldMk cId="2129812194" sldId="2147473998"/>
            <ac:spMk id="922" creationId="{72335948-E15B-2E03-CEFF-BF858D86BE3D}"/>
          </ac:spMkLst>
        </pc:spChg>
        <pc:spChg chg="mod">
          <ac:chgData name="Patrick Giles" userId="95a39aca-d1d6-4c9e-b5c0-c7463f154fb0" providerId="ADAL" clId="{586DD0AC-F3D3-47C6-B1D7-2DBB32EF867E}" dt="2025-05-07T14:45:29.617" v="5904" actId="207"/>
          <ac:spMkLst>
            <pc:docMk/>
            <pc:sldMk cId="2129812194" sldId="2147473998"/>
            <ac:spMk id="925" creationId="{287D7AE6-4487-294D-F288-46F1D1E89A69}"/>
          </ac:spMkLst>
        </pc:spChg>
        <pc:spChg chg="mod">
          <ac:chgData name="Patrick Giles" userId="95a39aca-d1d6-4c9e-b5c0-c7463f154fb0" providerId="ADAL" clId="{586DD0AC-F3D3-47C6-B1D7-2DBB32EF867E}" dt="2025-05-07T14:45:29.617" v="5904" actId="207"/>
          <ac:spMkLst>
            <pc:docMk/>
            <pc:sldMk cId="2129812194" sldId="2147473998"/>
            <ac:spMk id="927" creationId="{77317844-C300-4308-8759-4C522091AA68}"/>
          </ac:spMkLst>
        </pc:spChg>
        <pc:spChg chg="mod">
          <ac:chgData name="Patrick Giles" userId="95a39aca-d1d6-4c9e-b5c0-c7463f154fb0" providerId="ADAL" clId="{586DD0AC-F3D3-47C6-B1D7-2DBB32EF867E}" dt="2025-05-07T14:45:29.617" v="5904" actId="207"/>
          <ac:spMkLst>
            <pc:docMk/>
            <pc:sldMk cId="2129812194" sldId="2147473998"/>
            <ac:spMk id="930" creationId="{18304AA0-A17A-B85C-AB52-F87E69759E4E}"/>
          </ac:spMkLst>
        </pc:spChg>
        <pc:spChg chg="mod">
          <ac:chgData name="Patrick Giles" userId="95a39aca-d1d6-4c9e-b5c0-c7463f154fb0" providerId="ADAL" clId="{586DD0AC-F3D3-47C6-B1D7-2DBB32EF867E}" dt="2025-05-07T14:45:29.617" v="5904" actId="207"/>
          <ac:spMkLst>
            <pc:docMk/>
            <pc:sldMk cId="2129812194" sldId="2147473998"/>
            <ac:spMk id="933" creationId="{7485ECE9-16D3-1868-2C0A-46CB41B272E2}"/>
          </ac:spMkLst>
        </pc:spChg>
        <pc:spChg chg="mod">
          <ac:chgData name="Patrick Giles" userId="95a39aca-d1d6-4c9e-b5c0-c7463f154fb0" providerId="ADAL" clId="{586DD0AC-F3D3-47C6-B1D7-2DBB32EF867E}" dt="2025-05-07T14:45:29.617" v="5904" actId="207"/>
          <ac:spMkLst>
            <pc:docMk/>
            <pc:sldMk cId="2129812194" sldId="2147473998"/>
            <ac:spMk id="934" creationId="{84958869-5581-61DE-AD80-32578924446A}"/>
          </ac:spMkLst>
        </pc:spChg>
        <pc:spChg chg="mod">
          <ac:chgData name="Patrick Giles" userId="95a39aca-d1d6-4c9e-b5c0-c7463f154fb0" providerId="ADAL" clId="{586DD0AC-F3D3-47C6-B1D7-2DBB32EF867E}" dt="2025-05-07T14:38:04.253" v="5836" actId="165"/>
          <ac:spMkLst>
            <pc:docMk/>
            <pc:sldMk cId="2129812194" sldId="2147473998"/>
            <ac:spMk id="939" creationId="{AF3E036A-27B1-B62E-8B60-3A06F1BF3404}"/>
          </ac:spMkLst>
        </pc:spChg>
        <pc:spChg chg="mod">
          <ac:chgData name="Patrick Giles" userId="95a39aca-d1d6-4c9e-b5c0-c7463f154fb0" providerId="ADAL" clId="{586DD0AC-F3D3-47C6-B1D7-2DBB32EF867E}" dt="2025-05-07T14:45:29.617" v="5904" actId="207"/>
          <ac:spMkLst>
            <pc:docMk/>
            <pc:sldMk cId="2129812194" sldId="2147473998"/>
            <ac:spMk id="948" creationId="{CF189284-213B-1016-CCB5-DB092DEF0D26}"/>
          </ac:spMkLst>
        </pc:spChg>
        <pc:spChg chg="mod">
          <ac:chgData name="Patrick Giles" userId="95a39aca-d1d6-4c9e-b5c0-c7463f154fb0" providerId="ADAL" clId="{586DD0AC-F3D3-47C6-B1D7-2DBB32EF867E}" dt="2025-05-07T14:45:29.617" v="5904" actId="207"/>
          <ac:spMkLst>
            <pc:docMk/>
            <pc:sldMk cId="2129812194" sldId="2147473998"/>
            <ac:spMk id="953" creationId="{990B7782-6D10-5728-E5F0-A038BA2C3C4A}"/>
          </ac:spMkLst>
        </pc:spChg>
        <pc:spChg chg="mod">
          <ac:chgData name="Patrick Giles" userId="95a39aca-d1d6-4c9e-b5c0-c7463f154fb0" providerId="ADAL" clId="{586DD0AC-F3D3-47C6-B1D7-2DBB32EF867E}" dt="2025-05-07T14:45:29.617" v="5904" actId="207"/>
          <ac:spMkLst>
            <pc:docMk/>
            <pc:sldMk cId="2129812194" sldId="2147473998"/>
            <ac:spMk id="955" creationId="{7A29A87A-12EA-88D0-2BFE-D4FE0574F9BC}"/>
          </ac:spMkLst>
        </pc:spChg>
        <pc:spChg chg="mod">
          <ac:chgData name="Patrick Giles" userId="95a39aca-d1d6-4c9e-b5c0-c7463f154fb0" providerId="ADAL" clId="{586DD0AC-F3D3-47C6-B1D7-2DBB32EF867E}" dt="2025-05-07T14:45:29.617" v="5904" actId="207"/>
          <ac:spMkLst>
            <pc:docMk/>
            <pc:sldMk cId="2129812194" sldId="2147473998"/>
            <ac:spMk id="968" creationId="{0AA900BF-E22E-F2E9-14B7-1F9FCD2B4B78}"/>
          </ac:spMkLst>
        </pc:spChg>
        <pc:spChg chg="mod">
          <ac:chgData name="Patrick Giles" userId="95a39aca-d1d6-4c9e-b5c0-c7463f154fb0" providerId="ADAL" clId="{586DD0AC-F3D3-47C6-B1D7-2DBB32EF867E}" dt="2025-05-07T14:42:18.544" v="5875" actId="207"/>
          <ac:spMkLst>
            <pc:docMk/>
            <pc:sldMk cId="2129812194" sldId="2147473998"/>
            <ac:spMk id="972" creationId="{EC9DBE52-983A-9F35-022D-B415E391AA7A}"/>
          </ac:spMkLst>
        </pc:spChg>
        <pc:spChg chg="mod topLvl">
          <ac:chgData name="Patrick Giles" userId="95a39aca-d1d6-4c9e-b5c0-c7463f154fb0" providerId="ADAL" clId="{586DD0AC-F3D3-47C6-B1D7-2DBB32EF867E}" dt="2025-05-07T14:47:41.595" v="5928" actId="207"/>
          <ac:spMkLst>
            <pc:docMk/>
            <pc:sldMk cId="2129812194" sldId="2147473998"/>
            <ac:spMk id="973" creationId="{10234CBF-1295-8FCC-9B10-BB1786963F85}"/>
          </ac:spMkLst>
        </pc:spChg>
        <pc:spChg chg="mod topLvl">
          <ac:chgData name="Patrick Giles" userId="95a39aca-d1d6-4c9e-b5c0-c7463f154fb0" providerId="ADAL" clId="{586DD0AC-F3D3-47C6-B1D7-2DBB32EF867E}" dt="2025-05-07T14:42:18.544" v="5875" actId="207"/>
          <ac:spMkLst>
            <pc:docMk/>
            <pc:sldMk cId="2129812194" sldId="2147473998"/>
            <ac:spMk id="974" creationId="{414D04B8-05AB-21F8-6A69-C198B65DED82}"/>
          </ac:spMkLst>
        </pc:spChg>
        <pc:spChg chg="mod">
          <ac:chgData name="Patrick Giles" userId="95a39aca-d1d6-4c9e-b5c0-c7463f154fb0" providerId="ADAL" clId="{586DD0AC-F3D3-47C6-B1D7-2DBB32EF867E}" dt="2025-05-07T14:42:18.544" v="5875" actId="207"/>
          <ac:spMkLst>
            <pc:docMk/>
            <pc:sldMk cId="2129812194" sldId="2147473998"/>
            <ac:spMk id="975" creationId="{9DD5C79D-F9CB-28B9-E708-BF25E7241C19}"/>
          </ac:spMkLst>
        </pc:spChg>
        <pc:spChg chg="mod">
          <ac:chgData name="Patrick Giles" userId="95a39aca-d1d6-4c9e-b5c0-c7463f154fb0" providerId="ADAL" clId="{586DD0AC-F3D3-47C6-B1D7-2DBB32EF867E}" dt="2025-05-07T14:42:11.353" v="5873" actId="207"/>
          <ac:spMkLst>
            <pc:docMk/>
            <pc:sldMk cId="2129812194" sldId="2147473998"/>
            <ac:spMk id="976" creationId="{6695EA98-F96D-D7A9-52F2-4546CA313139}"/>
          </ac:spMkLst>
        </pc:spChg>
        <pc:spChg chg="mod">
          <ac:chgData name="Patrick Giles" userId="95a39aca-d1d6-4c9e-b5c0-c7463f154fb0" providerId="ADAL" clId="{586DD0AC-F3D3-47C6-B1D7-2DBB32EF867E}" dt="2025-05-07T14:47:41.595" v="5928" actId="207"/>
          <ac:spMkLst>
            <pc:docMk/>
            <pc:sldMk cId="2129812194" sldId="2147473998"/>
            <ac:spMk id="977" creationId="{57DD3A17-A819-CF59-3622-33DA6B93F4DE}"/>
          </ac:spMkLst>
        </pc:spChg>
        <pc:spChg chg="mod">
          <ac:chgData name="Patrick Giles" userId="95a39aca-d1d6-4c9e-b5c0-c7463f154fb0" providerId="ADAL" clId="{586DD0AC-F3D3-47C6-B1D7-2DBB32EF867E}" dt="2025-05-07T14:42:11.353" v="5873" actId="207"/>
          <ac:spMkLst>
            <pc:docMk/>
            <pc:sldMk cId="2129812194" sldId="2147473998"/>
            <ac:spMk id="978" creationId="{DED1DFEA-E4D3-7A5B-A2AA-4DBDBCADEBE5}"/>
          </ac:spMkLst>
        </pc:spChg>
        <pc:spChg chg="mod topLvl">
          <ac:chgData name="Patrick Giles" userId="95a39aca-d1d6-4c9e-b5c0-c7463f154fb0" providerId="ADAL" clId="{586DD0AC-F3D3-47C6-B1D7-2DBB32EF867E}" dt="2025-05-07T14:42:11.353" v="5873" actId="207"/>
          <ac:spMkLst>
            <pc:docMk/>
            <pc:sldMk cId="2129812194" sldId="2147473998"/>
            <ac:spMk id="979" creationId="{B6D6B651-6BCF-F2A5-6A9F-8E6A3C78AC5F}"/>
          </ac:spMkLst>
        </pc:spChg>
        <pc:spChg chg="mod topLvl">
          <ac:chgData name="Patrick Giles" userId="95a39aca-d1d6-4c9e-b5c0-c7463f154fb0" providerId="ADAL" clId="{586DD0AC-F3D3-47C6-B1D7-2DBB32EF867E}" dt="2025-05-07T14:47:45.378" v="5929" actId="207"/>
          <ac:spMkLst>
            <pc:docMk/>
            <pc:sldMk cId="2129812194" sldId="2147473998"/>
            <ac:spMk id="980" creationId="{D73050B0-EA71-84ED-564D-DA971A06AE29}"/>
          </ac:spMkLst>
        </pc:spChg>
        <pc:spChg chg="mod topLvl">
          <ac:chgData name="Patrick Giles" userId="95a39aca-d1d6-4c9e-b5c0-c7463f154fb0" providerId="ADAL" clId="{586DD0AC-F3D3-47C6-B1D7-2DBB32EF867E}" dt="2025-05-07T14:47:45.378" v="5929" actId="207"/>
          <ac:spMkLst>
            <pc:docMk/>
            <pc:sldMk cId="2129812194" sldId="2147473998"/>
            <ac:spMk id="981" creationId="{B9E07957-BA15-B351-1EC7-10D467D1FD91}"/>
          </ac:spMkLst>
        </pc:spChg>
        <pc:spChg chg="mod topLvl">
          <ac:chgData name="Patrick Giles" userId="95a39aca-d1d6-4c9e-b5c0-c7463f154fb0" providerId="ADAL" clId="{586DD0AC-F3D3-47C6-B1D7-2DBB32EF867E}" dt="2025-05-07T14:47:45.378" v="5929" actId="207"/>
          <ac:spMkLst>
            <pc:docMk/>
            <pc:sldMk cId="2129812194" sldId="2147473998"/>
            <ac:spMk id="982" creationId="{4832C1AB-23E6-1610-7A8F-CE515FC243E0}"/>
          </ac:spMkLst>
        </pc:spChg>
        <pc:spChg chg="mod topLvl">
          <ac:chgData name="Patrick Giles" userId="95a39aca-d1d6-4c9e-b5c0-c7463f154fb0" providerId="ADAL" clId="{586DD0AC-F3D3-47C6-B1D7-2DBB32EF867E}" dt="2025-05-07T14:47:45.378" v="5929" actId="207"/>
          <ac:spMkLst>
            <pc:docMk/>
            <pc:sldMk cId="2129812194" sldId="2147473998"/>
            <ac:spMk id="983" creationId="{1F4AF59A-39BC-6284-198F-D592703AA198}"/>
          </ac:spMkLst>
        </pc:spChg>
        <pc:spChg chg="mod topLvl">
          <ac:chgData name="Patrick Giles" userId="95a39aca-d1d6-4c9e-b5c0-c7463f154fb0" providerId="ADAL" clId="{586DD0AC-F3D3-47C6-B1D7-2DBB32EF867E}" dt="2025-05-07T14:47:47.137" v="5930" actId="207"/>
          <ac:spMkLst>
            <pc:docMk/>
            <pc:sldMk cId="2129812194" sldId="2147473998"/>
            <ac:spMk id="984" creationId="{B40E5638-D211-8BA9-C1D0-F6168DE4916D}"/>
          </ac:spMkLst>
        </pc:spChg>
        <pc:spChg chg="mod topLvl">
          <ac:chgData name="Patrick Giles" userId="95a39aca-d1d6-4c9e-b5c0-c7463f154fb0" providerId="ADAL" clId="{586DD0AC-F3D3-47C6-B1D7-2DBB32EF867E}" dt="2025-05-07T14:47:41.595" v="5928" actId="207"/>
          <ac:spMkLst>
            <pc:docMk/>
            <pc:sldMk cId="2129812194" sldId="2147473998"/>
            <ac:spMk id="987" creationId="{CB0D1FA0-DF51-BBAF-68A7-CB0B786D13E0}"/>
          </ac:spMkLst>
        </pc:spChg>
        <pc:spChg chg="mod">
          <ac:chgData name="Patrick Giles" userId="95a39aca-d1d6-4c9e-b5c0-c7463f154fb0" providerId="ADAL" clId="{586DD0AC-F3D3-47C6-B1D7-2DBB32EF867E}" dt="2025-05-07T14:42:18.544" v="5875" actId="207"/>
          <ac:spMkLst>
            <pc:docMk/>
            <pc:sldMk cId="2129812194" sldId="2147473998"/>
            <ac:spMk id="989" creationId="{8E0A579D-9903-4E14-6C0C-6C2DFE7756AB}"/>
          </ac:spMkLst>
        </pc:spChg>
        <pc:spChg chg="mod topLvl">
          <ac:chgData name="Patrick Giles" userId="95a39aca-d1d6-4c9e-b5c0-c7463f154fb0" providerId="ADAL" clId="{586DD0AC-F3D3-47C6-B1D7-2DBB32EF867E}" dt="2025-05-07T14:42:18.544" v="5875" actId="207"/>
          <ac:spMkLst>
            <pc:docMk/>
            <pc:sldMk cId="2129812194" sldId="2147473998"/>
            <ac:spMk id="990" creationId="{06875CCD-ECB4-5E08-4B9F-914161FB509E}"/>
          </ac:spMkLst>
        </pc:spChg>
        <pc:grpChg chg="mod">
          <ac:chgData name="Patrick Giles" userId="95a39aca-d1d6-4c9e-b5c0-c7463f154fb0" providerId="ADAL" clId="{586DD0AC-F3D3-47C6-B1D7-2DBB32EF867E}" dt="2025-05-07T14:37:32.337" v="5831" actId="1076"/>
          <ac:grpSpMkLst>
            <pc:docMk/>
            <pc:sldMk cId="2129812194" sldId="2147473998"/>
            <ac:grpSpMk id="23" creationId="{9387B7C2-E552-7CD2-D349-5EB79D4234E1}"/>
          </ac:grpSpMkLst>
        </pc:grpChg>
        <pc:grpChg chg="mod topLvl">
          <ac:chgData name="Patrick Giles" userId="95a39aca-d1d6-4c9e-b5c0-c7463f154fb0" providerId="ADAL" clId="{586DD0AC-F3D3-47C6-B1D7-2DBB32EF867E}" dt="2025-05-07T14:37:17.047" v="5827" actId="165"/>
          <ac:grpSpMkLst>
            <pc:docMk/>
            <pc:sldMk cId="2129812194" sldId="2147473998"/>
            <ac:grpSpMk id="24" creationId="{74D49FC1-AA89-3865-4AFC-59B591B481A9}"/>
          </ac:grpSpMkLst>
        </pc:grpChg>
        <pc:grpChg chg="mod topLvl">
          <ac:chgData name="Patrick Giles" userId="95a39aca-d1d6-4c9e-b5c0-c7463f154fb0" providerId="ADAL" clId="{586DD0AC-F3D3-47C6-B1D7-2DBB32EF867E}" dt="2025-05-07T14:37:17.047" v="5827" actId="165"/>
          <ac:grpSpMkLst>
            <pc:docMk/>
            <pc:sldMk cId="2129812194" sldId="2147473998"/>
            <ac:grpSpMk id="25" creationId="{EC322AED-939A-D3C0-C8C0-AC5CD58C8869}"/>
          </ac:grpSpMkLst>
        </pc:grpChg>
        <pc:grpChg chg="mod">
          <ac:chgData name="Patrick Giles" userId="95a39aca-d1d6-4c9e-b5c0-c7463f154fb0" providerId="ADAL" clId="{586DD0AC-F3D3-47C6-B1D7-2DBB32EF867E}" dt="2025-05-07T14:37:40.763" v="5833" actId="1076"/>
          <ac:grpSpMkLst>
            <pc:docMk/>
            <pc:sldMk cId="2129812194" sldId="2147473998"/>
            <ac:grpSpMk id="26" creationId="{74C69033-07E4-8166-386F-9D1B8B1106D3}"/>
          </ac:grpSpMkLst>
        </pc:grpChg>
      </pc:sldChg>
      <pc:sldChg chg="modSp mod">
        <pc:chgData name="Patrick Giles" userId="95a39aca-d1d6-4c9e-b5c0-c7463f154fb0" providerId="ADAL" clId="{586DD0AC-F3D3-47C6-B1D7-2DBB32EF867E}" dt="2025-05-12T08:38:19.269" v="6184" actId="20577"/>
        <pc:sldMkLst>
          <pc:docMk/>
          <pc:sldMk cId="877879287" sldId="2147474000"/>
        </pc:sldMkLst>
        <pc:spChg chg="mod">
          <ac:chgData name="Patrick Giles" userId="95a39aca-d1d6-4c9e-b5c0-c7463f154fb0" providerId="ADAL" clId="{586DD0AC-F3D3-47C6-B1D7-2DBB32EF867E}" dt="2025-05-12T08:38:19.269" v="6184" actId="20577"/>
          <ac:spMkLst>
            <pc:docMk/>
            <pc:sldMk cId="877879287" sldId="2147474000"/>
            <ac:spMk id="19" creationId="{BA43359D-AB7B-6F83-2F7A-0ABD2377E96A}"/>
          </ac:spMkLst>
        </pc:spChg>
        <pc:spChg chg="mod">
          <ac:chgData name="Patrick Giles" userId="95a39aca-d1d6-4c9e-b5c0-c7463f154fb0" providerId="ADAL" clId="{586DD0AC-F3D3-47C6-B1D7-2DBB32EF867E}" dt="2025-05-12T08:37:37.283" v="6182" actId="20577"/>
          <ac:spMkLst>
            <pc:docMk/>
            <pc:sldMk cId="877879287" sldId="2147474000"/>
            <ac:spMk id="20" creationId="{40A109CC-26F9-9686-4167-378C03469CEE}"/>
          </ac:spMkLst>
        </pc:spChg>
        <pc:spChg chg="mod">
          <ac:chgData name="Patrick Giles" userId="95a39aca-d1d6-4c9e-b5c0-c7463f154fb0" providerId="ADAL" clId="{586DD0AC-F3D3-47C6-B1D7-2DBB32EF867E}" dt="2025-05-12T08:31:01.860" v="6179" actId="20577"/>
          <ac:spMkLst>
            <pc:docMk/>
            <pc:sldMk cId="877879287" sldId="2147474000"/>
            <ac:spMk id="21" creationId="{93365E88-82DA-ED16-B094-CA1D4B578D61}"/>
          </ac:spMkLst>
        </pc:spChg>
      </pc:sldChg>
      <pc:sldChg chg="addSp modSp mod">
        <pc:chgData name="Patrick Giles" userId="95a39aca-d1d6-4c9e-b5c0-c7463f154fb0" providerId="ADAL" clId="{586DD0AC-F3D3-47C6-B1D7-2DBB32EF867E}" dt="2025-05-12T08:42:25.411" v="6190" actId="20577"/>
        <pc:sldMkLst>
          <pc:docMk/>
          <pc:sldMk cId="3203957578" sldId="2147474001"/>
        </pc:sldMkLst>
        <pc:spChg chg="add mod">
          <ac:chgData name="Patrick Giles" userId="95a39aca-d1d6-4c9e-b5c0-c7463f154fb0" providerId="ADAL" clId="{586DD0AC-F3D3-47C6-B1D7-2DBB32EF867E}" dt="2025-05-12T08:42:21.669" v="6189" actId="207"/>
          <ac:spMkLst>
            <pc:docMk/>
            <pc:sldMk cId="3203957578" sldId="2147474001"/>
            <ac:spMk id="2" creationId="{6DD71A09-72C6-1FE5-E9F7-FB6B05ACBD1E}"/>
          </ac:spMkLst>
        </pc:spChg>
        <pc:spChg chg="mod">
          <ac:chgData name="Patrick Giles" userId="95a39aca-d1d6-4c9e-b5c0-c7463f154fb0" providerId="ADAL" clId="{586DD0AC-F3D3-47C6-B1D7-2DBB32EF867E}" dt="2025-04-22T07:57:33.952" v="98"/>
          <ac:spMkLst>
            <pc:docMk/>
            <pc:sldMk cId="3203957578" sldId="2147474001"/>
            <ac:spMk id="4" creationId="{49A8561C-3449-3AAC-7E4F-ABE3FF8BF769}"/>
          </ac:spMkLst>
        </pc:spChg>
        <pc:spChg chg="mod">
          <ac:chgData name="Patrick Giles" userId="95a39aca-d1d6-4c9e-b5c0-c7463f154fb0" providerId="ADAL" clId="{586DD0AC-F3D3-47C6-B1D7-2DBB32EF867E}" dt="2025-05-12T08:42:25.411" v="6190" actId="20577"/>
          <ac:spMkLst>
            <pc:docMk/>
            <pc:sldMk cId="3203957578" sldId="2147474001"/>
            <ac:spMk id="16" creationId="{ACE2E7AA-DAAD-4E12-6CB5-D06D9C08B74C}"/>
          </ac:spMkLst>
        </pc:spChg>
        <pc:spChg chg="mod">
          <ac:chgData name="Patrick Giles" userId="95a39aca-d1d6-4c9e-b5c0-c7463f154fb0" providerId="ADAL" clId="{586DD0AC-F3D3-47C6-B1D7-2DBB32EF867E}" dt="2025-05-06T12:50:43.870" v="4191" actId="207"/>
          <ac:spMkLst>
            <pc:docMk/>
            <pc:sldMk cId="3203957578" sldId="2147474001"/>
            <ac:spMk id="48" creationId="{A4F34405-579E-BABA-AA4D-402C1ABC4234}"/>
          </ac:spMkLst>
        </pc:spChg>
        <pc:graphicFrameChg chg="mod">
          <ac:chgData name="Patrick Giles" userId="95a39aca-d1d6-4c9e-b5c0-c7463f154fb0" providerId="ADAL" clId="{586DD0AC-F3D3-47C6-B1D7-2DBB32EF867E}" dt="2025-05-07T14:50:23.429" v="5931" actId="207"/>
          <ac:graphicFrameMkLst>
            <pc:docMk/>
            <pc:sldMk cId="3203957578" sldId="2147474001"/>
            <ac:graphicFrameMk id="24" creationId="{82760F22-233B-3226-BC88-44AAD5021D50}"/>
          </ac:graphicFrameMkLst>
        </pc:graphicFrameChg>
      </pc:sldChg>
      <pc:sldChg chg="modSp mod">
        <pc:chgData name="Patrick Giles" userId="95a39aca-d1d6-4c9e-b5c0-c7463f154fb0" providerId="ADAL" clId="{586DD0AC-F3D3-47C6-B1D7-2DBB32EF867E}" dt="2025-05-12T09:43:40.929" v="6217" actId="20577"/>
        <pc:sldMkLst>
          <pc:docMk/>
          <pc:sldMk cId="3257059982" sldId="2147474002"/>
        </pc:sldMkLst>
        <pc:spChg chg="mod">
          <ac:chgData name="Patrick Giles" userId="95a39aca-d1d6-4c9e-b5c0-c7463f154fb0" providerId="ADAL" clId="{586DD0AC-F3D3-47C6-B1D7-2DBB32EF867E}" dt="2025-05-12T09:43:40.929" v="6217" actId="20577"/>
          <ac:spMkLst>
            <pc:docMk/>
            <pc:sldMk cId="3257059982" sldId="2147474002"/>
            <ac:spMk id="14" creationId="{D0EF2D7E-C8BA-F45D-5096-93B52B0EB25A}"/>
          </ac:spMkLst>
        </pc:spChg>
        <pc:spChg chg="mod">
          <ac:chgData name="Patrick Giles" userId="95a39aca-d1d6-4c9e-b5c0-c7463f154fb0" providerId="ADAL" clId="{586DD0AC-F3D3-47C6-B1D7-2DBB32EF867E}" dt="2025-05-07T10:37:01.703" v="5388" actId="6549"/>
          <ac:spMkLst>
            <pc:docMk/>
            <pc:sldMk cId="3257059982" sldId="2147474002"/>
            <ac:spMk id="48" creationId="{BC9D1893-F3A6-5968-C60E-39C2FAA307D7}"/>
          </ac:spMkLst>
        </pc:spChg>
        <pc:spChg chg="mod">
          <ac:chgData name="Patrick Giles" userId="95a39aca-d1d6-4c9e-b5c0-c7463f154fb0" providerId="ADAL" clId="{586DD0AC-F3D3-47C6-B1D7-2DBB32EF867E}" dt="2025-04-22T07:54:13.883" v="38"/>
          <ac:spMkLst>
            <pc:docMk/>
            <pc:sldMk cId="3257059982" sldId="2147474002"/>
            <ac:spMk id="51" creationId="{E7E73A9E-C34C-364C-DF3C-4ED8945020BA}"/>
          </ac:spMkLst>
        </pc:spChg>
      </pc:sldChg>
      <pc:sldChg chg="modSp">
        <pc:chgData name="Patrick Giles" userId="95a39aca-d1d6-4c9e-b5c0-c7463f154fb0" providerId="ADAL" clId="{586DD0AC-F3D3-47C6-B1D7-2DBB32EF867E}" dt="2025-05-07T14:33:55.514" v="5817"/>
        <pc:sldMkLst>
          <pc:docMk/>
          <pc:sldMk cId="1724687154" sldId="2147474003"/>
        </pc:sldMkLst>
        <pc:spChg chg="mod">
          <ac:chgData name="Patrick Giles" userId="95a39aca-d1d6-4c9e-b5c0-c7463f154fb0" providerId="ADAL" clId="{586DD0AC-F3D3-47C6-B1D7-2DBB32EF867E}" dt="2025-05-07T14:33:55.514" v="5817"/>
          <ac:spMkLst>
            <pc:docMk/>
            <pc:sldMk cId="1724687154" sldId="2147474003"/>
            <ac:spMk id="8" creationId="{E89B4CC0-B980-E903-AE3E-4E1786DC2227}"/>
          </ac:spMkLst>
        </pc:spChg>
      </pc:sldChg>
      <pc:sldChg chg="modSp mod modShow">
        <pc:chgData name="Patrick Giles" userId="95a39aca-d1d6-4c9e-b5c0-c7463f154fb0" providerId="ADAL" clId="{586DD0AC-F3D3-47C6-B1D7-2DBB32EF867E}" dt="2025-05-12T08:24:04.910" v="6168" actId="729"/>
        <pc:sldMkLst>
          <pc:docMk/>
          <pc:sldMk cId="719907440" sldId="2147474004"/>
        </pc:sldMkLst>
        <pc:graphicFrameChg chg="mod">
          <ac:chgData name="Patrick Giles" userId="95a39aca-d1d6-4c9e-b5c0-c7463f154fb0" providerId="ADAL" clId="{586DD0AC-F3D3-47C6-B1D7-2DBB32EF867E}" dt="2025-04-22T07:49:12.184" v="17" actId="207"/>
          <ac:graphicFrameMkLst>
            <pc:docMk/>
            <pc:sldMk cId="719907440" sldId="2147474004"/>
            <ac:graphicFrameMk id="3" creationId="{97A05773-CA24-3CE7-2C9D-53011D847E1D}"/>
          </ac:graphicFrameMkLst>
        </pc:graphicFrameChg>
      </pc:sldChg>
      <pc:sldChg chg="mod modShow">
        <pc:chgData name="Patrick Giles" userId="95a39aca-d1d6-4c9e-b5c0-c7463f154fb0" providerId="ADAL" clId="{586DD0AC-F3D3-47C6-B1D7-2DBB32EF867E}" dt="2025-05-12T08:44:12.115" v="6194" actId="729"/>
        <pc:sldMkLst>
          <pc:docMk/>
          <pc:sldMk cId="1213751187" sldId="2147474005"/>
        </pc:sldMkLst>
      </pc:sldChg>
      <pc:sldChg chg="modSp">
        <pc:chgData name="Patrick Giles" userId="95a39aca-d1d6-4c9e-b5c0-c7463f154fb0" providerId="ADAL" clId="{586DD0AC-F3D3-47C6-B1D7-2DBB32EF867E}" dt="2025-04-22T07:49:22.217" v="19" actId="207"/>
        <pc:sldMkLst>
          <pc:docMk/>
          <pc:sldMk cId="3956749004" sldId="2147474006"/>
        </pc:sldMkLst>
        <pc:graphicFrameChg chg="mod">
          <ac:chgData name="Patrick Giles" userId="95a39aca-d1d6-4c9e-b5c0-c7463f154fb0" providerId="ADAL" clId="{586DD0AC-F3D3-47C6-B1D7-2DBB32EF867E}" dt="2025-04-22T07:49:22.217" v="19" actId="207"/>
          <ac:graphicFrameMkLst>
            <pc:docMk/>
            <pc:sldMk cId="3956749004" sldId="2147474006"/>
            <ac:graphicFrameMk id="13" creationId="{B5EE4E8E-619A-2685-D8DC-B7B4EEE40F13}"/>
          </ac:graphicFrameMkLst>
        </pc:graphicFrameChg>
      </pc:sldChg>
      <pc:sldChg chg="modSp mod modShow">
        <pc:chgData name="Patrick Giles" userId="95a39aca-d1d6-4c9e-b5c0-c7463f154fb0" providerId="ADAL" clId="{586DD0AC-F3D3-47C6-B1D7-2DBB32EF867E}" dt="2025-05-12T08:24:04.910" v="6168" actId="729"/>
        <pc:sldMkLst>
          <pc:docMk/>
          <pc:sldMk cId="3424188335" sldId="2147474008"/>
        </pc:sldMkLst>
        <pc:graphicFrameChg chg="mod">
          <ac:chgData name="Patrick Giles" userId="95a39aca-d1d6-4c9e-b5c0-c7463f154fb0" providerId="ADAL" clId="{586DD0AC-F3D3-47C6-B1D7-2DBB32EF867E}" dt="2025-04-22T07:49:06.112" v="16" actId="207"/>
          <ac:graphicFrameMkLst>
            <pc:docMk/>
            <pc:sldMk cId="3424188335" sldId="2147474008"/>
            <ac:graphicFrameMk id="7" creationId="{82D5D041-E77F-C27F-76CA-36832EF05DFE}"/>
          </ac:graphicFrameMkLst>
        </pc:graphicFrameChg>
      </pc:sldChg>
      <pc:sldChg chg="modSp mod">
        <pc:chgData name="Patrick Giles" userId="95a39aca-d1d6-4c9e-b5c0-c7463f154fb0" providerId="ADAL" clId="{586DD0AC-F3D3-47C6-B1D7-2DBB32EF867E}" dt="2025-05-07T10:36:18.085" v="5358" actId="20577"/>
        <pc:sldMkLst>
          <pc:docMk/>
          <pc:sldMk cId="92158104" sldId="2147474014"/>
        </pc:sldMkLst>
        <pc:spChg chg="mod">
          <ac:chgData name="Patrick Giles" userId="95a39aca-d1d6-4c9e-b5c0-c7463f154fb0" providerId="ADAL" clId="{586DD0AC-F3D3-47C6-B1D7-2DBB32EF867E}" dt="2025-05-07T10:36:03.874" v="5347" actId="20577"/>
          <ac:spMkLst>
            <pc:docMk/>
            <pc:sldMk cId="92158104" sldId="2147474014"/>
            <ac:spMk id="3" creationId="{B5AAC957-2DA5-FB88-53E7-8E2AE92B99E6}"/>
          </ac:spMkLst>
        </pc:spChg>
        <pc:spChg chg="mod">
          <ac:chgData name="Patrick Giles" userId="95a39aca-d1d6-4c9e-b5c0-c7463f154fb0" providerId="ADAL" clId="{586DD0AC-F3D3-47C6-B1D7-2DBB32EF867E}" dt="2025-05-07T10:36:18.085" v="5358" actId="20577"/>
          <ac:spMkLst>
            <pc:docMk/>
            <pc:sldMk cId="92158104" sldId="2147474014"/>
            <ac:spMk id="5" creationId="{A751F8F1-3760-93A8-BD56-663819C1A03B}"/>
          </ac:spMkLst>
        </pc:spChg>
      </pc:sldChg>
      <pc:sldChg chg="addSp modSp mod">
        <pc:chgData name="Patrick Giles" userId="95a39aca-d1d6-4c9e-b5c0-c7463f154fb0" providerId="ADAL" clId="{586DD0AC-F3D3-47C6-B1D7-2DBB32EF867E}" dt="2025-05-07T10:47:31.336" v="5766" actId="14100"/>
        <pc:sldMkLst>
          <pc:docMk/>
          <pc:sldMk cId="2161646622" sldId="2147474017"/>
        </pc:sldMkLst>
        <pc:spChg chg="add mod">
          <ac:chgData name="Patrick Giles" userId="95a39aca-d1d6-4c9e-b5c0-c7463f154fb0" providerId="ADAL" clId="{586DD0AC-F3D3-47C6-B1D7-2DBB32EF867E}" dt="2025-04-22T07:55:17.966" v="76"/>
          <ac:spMkLst>
            <pc:docMk/>
            <pc:sldMk cId="2161646622" sldId="2147474017"/>
            <ac:spMk id="3" creationId="{3CA65FE0-D5FC-C75A-6D3C-D4F84FD323CE}"/>
          </ac:spMkLst>
        </pc:spChg>
        <pc:spChg chg="mod">
          <ac:chgData name="Patrick Giles" userId="95a39aca-d1d6-4c9e-b5c0-c7463f154fb0" providerId="ADAL" clId="{586DD0AC-F3D3-47C6-B1D7-2DBB32EF867E}" dt="2025-04-22T07:54:57.271" v="70"/>
          <ac:spMkLst>
            <pc:docMk/>
            <pc:sldMk cId="2161646622" sldId="2147474017"/>
            <ac:spMk id="28" creationId="{33E09214-61B1-3019-5D92-716BB7377394}"/>
          </ac:spMkLst>
        </pc:spChg>
        <pc:graphicFrameChg chg="mod">
          <ac:chgData name="Patrick Giles" userId="95a39aca-d1d6-4c9e-b5c0-c7463f154fb0" providerId="ADAL" clId="{586DD0AC-F3D3-47C6-B1D7-2DBB32EF867E}" dt="2025-05-07T10:47:31.336" v="5766" actId="14100"/>
          <ac:graphicFrameMkLst>
            <pc:docMk/>
            <pc:sldMk cId="2161646622" sldId="2147474017"/>
            <ac:graphicFrameMk id="5" creationId="{5A5D83BD-2529-83A1-4342-BC03E80CB94B}"/>
          </ac:graphicFrameMkLst>
        </pc:graphicFrameChg>
      </pc:sldChg>
      <pc:sldChg chg="addSp modSp mod">
        <pc:chgData name="Patrick Giles" userId="95a39aca-d1d6-4c9e-b5c0-c7463f154fb0" providerId="ADAL" clId="{586DD0AC-F3D3-47C6-B1D7-2DBB32EF867E}" dt="2025-05-12T08:42:08.976" v="6188" actId="207"/>
        <pc:sldMkLst>
          <pc:docMk/>
          <pc:sldMk cId="194338697" sldId="2147474018"/>
        </pc:sldMkLst>
        <pc:spChg chg="add mod">
          <ac:chgData name="Patrick Giles" userId="95a39aca-d1d6-4c9e-b5c0-c7463f154fb0" providerId="ADAL" clId="{586DD0AC-F3D3-47C6-B1D7-2DBB32EF867E}" dt="2025-05-12T08:42:08.976" v="6188" actId="207"/>
          <ac:spMkLst>
            <pc:docMk/>
            <pc:sldMk cId="194338697" sldId="2147474018"/>
            <ac:spMk id="2" creationId="{5C419AB5-DF14-6ADC-F9F2-8D05FFCA5869}"/>
          </ac:spMkLst>
        </pc:spChg>
        <pc:spChg chg="mod">
          <ac:chgData name="Patrick Giles" userId="95a39aca-d1d6-4c9e-b5c0-c7463f154fb0" providerId="ADAL" clId="{586DD0AC-F3D3-47C6-B1D7-2DBB32EF867E}" dt="2025-05-12T08:16:52.040" v="5993" actId="207"/>
          <ac:spMkLst>
            <pc:docMk/>
            <pc:sldMk cId="194338697" sldId="2147474018"/>
            <ac:spMk id="17" creationId="{7C77AB70-CAFA-CD91-F6F0-803580A27DB2}"/>
          </ac:spMkLst>
        </pc:spChg>
        <pc:spChg chg="mod">
          <ac:chgData name="Patrick Giles" userId="95a39aca-d1d6-4c9e-b5c0-c7463f154fb0" providerId="ADAL" clId="{586DD0AC-F3D3-47C6-B1D7-2DBB32EF867E}" dt="2025-04-22T07:55:29.667" v="79" actId="14100"/>
          <ac:spMkLst>
            <pc:docMk/>
            <pc:sldMk cId="194338697" sldId="2147474018"/>
            <ac:spMk id="28" creationId="{8AF230C3-D960-DB77-0630-A013F966674E}"/>
          </ac:spMkLst>
        </pc:spChg>
      </pc:sldChg>
      <pc:sldChg chg="addSp modSp add del mod ord modShow">
        <pc:chgData name="Patrick Giles" userId="95a39aca-d1d6-4c9e-b5c0-c7463f154fb0" providerId="ADAL" clId="{586DD0AC-F3D3-47C6-B1D7-2DBB32EF867E}" dt="2025-04-29T07:37:16.600" v="347" actId="47"/>
        <pc:sldMkLst>
          <pc:docMk/>
          <pc:sldMk cId="567860098" sldId="2147474019"/>
        </pc:sldMkLst>
      </pc:sldChg>
      <pc:sldChg chg="add del ord">
        <pc:chgData name="Patrick Giles" userId="95a39aca-d1d6-4c9e-b5c0-c7463f154fb0" providerId="ADAL" clId="{586DD0AC-F3D3-47C6-B1D7-2DBB32EF867E}" dt="2025-04-29T07:37:18.127" v="348" actId="47"/>
        <pc:sldMkLst>
          <pc:docMk/>
          <pc:sldMk cId="4127532160" sldId="2147474020"/>
        </pc:sldMkLst>
      </pc:sldChg>
      <pc:sldChg chg="add del ord">
        <pc:chgData name="Patrick Giles" userId="95a39aca-d1d6-4c9e-b5c0-c7463f154fb0" providerId="ADAL" clId="{586DD0AC-F3D3-47C6-B1D7-2DBB32EF867E}" dt="2025-04-29T07:37:21.582" v="349" actId="47"/>
        <pc:sldMkLst>
          <pc:docMk/>
          <pc:sldMk cId="475004939" sldId="2147474021"/>
        </pc:sldMkLst>
      </pc:sldChg>
      <pc:sldChg chg="add del ord">
        <pc:chgData name="Patrick Giles" userId="95a39aca-d1d6-4c9e-b5c0-c7463f154fb0" providerId="ADAL" clId="{586DD0AC-F3D3-47C6-B1D7-2DBB32EF867E}" dt="2025-04-29T07:37:22.714" v="350" actId="47"/>
        <pc:sldMkLst>
          <pc:docMk/>
          <pc:sldMk cId="1153457502" sldId="2147474022"/>
        </pc:sldMkLst>
      </pc:sldChg>
      <pc:sldChg chg="add del ord">
        <pc:chgData name="Patrick Giles" userId="95a39aca-d1d6-4c9e-b5c0-c7463f154fb0" providerId="ADAL" clId="{586DD0AC-F3D3-47C6-B1D7-2DBB32EF867E}" dt="2025-04-29T07:37:24.053" v="351" actId="47"/>
        <pc:sldMkLst>
          <pc:docMk/>
          <pc:sldMk cId="470215810" sldId="2147474023"/>
        </pc:sldMkLst>
      </pc:sldChg>
      <pc:sldChg chg="add del ord">
        <pc:chgData name="Patrick Giles" userId="95a39aca-d1d6-4c9e-b5c0-c7463f154fb0" providerId="ADAL" clId="{586DD0AC-F3D3-47C6-B1D7-2DBB32EF867E}" dt="2025-04-29T07:37:27.825" v="352" actId="47"/>
        <pc:sldMkLst>
          <pc:docMk/>
          <pc:sldMk cId="1298662719" sldId="2147474024"/>
        </pc:sldMkLst>
      </pc:sldChg>
      <pc:sldChg chg="addSp delSp modSp add mod ord modShow">
        <pc:chgData name="Patrick Giles" userId="95a39aca-d1d6-4c9e-b5c0-c7463f154fb0" providerId="ADAL" clId="{586DD0AC-F3D3-47C6-B1D7-2DBB32EF867E}" dt="2025-05-12T09:44:36.145" v="6219" actId="27918"/>
        <pc:sldMkLst>
          <pc:docMk/>
          <pc:sldMk cId="3528081340" sldId="2147474025"/>
        </pc:sldMkLst>
        <pc:spChg chg="mod">
          <ac:chgData name="Patrick Giles" userId="95a39aca-d1d6-4c9e-b5c0-c7463f154fb0" providerId="ADAL" clId="{586DD0AC-F3D3-47C6-B1D7-2DBB32EF867E}" dt="2025-04-29T07:49:39.623" v="399" actId="20577"/>
          <ac:spMkLst>
            <pc:docMk/>
            <pc:sldMk cId="3528081340" sldId="2147474025"/>
            <ac:spMk id="4" creationId="{3968B7A1-174B-40F1-3D32-568BF7179684}"/>
          </ac:spMkLst>
        </pc:spChg>
        <pc:spChg chg="add mod">
          <ac:chgData name="Patrick Giles" userId="95a39aca-d1d6-4c9e-b5c0-c7463f154fb0" providerId="ADAL" clId="{586DD0AC-F3D3-47C6-B1D7-2DBB32EF867E}" dt="2025-05-01T08:12:07.376" v="2463" actId="207"/>
          <ac:spMkLst>
            <pc:docMk/>
            <pc:sldMk cId="3528081340" sldId="2147474025"/>
            <ac:spMk id="24" creationId="{22DC099A-B3A0-8B4B-059F-9557034B46D2}"/>
          </ac:spMkLst>
        </pc:spChg>
        <pc:spChg chg="add mod">
          <ac:chgData name="Patrick Giles" userId="95a39aca-d1d6-4c9e-b5c0-c7463f154fb0" providerId="ADAL" clId="{586DD0AC-F3D3-47C6-B1D7-2DBB32EF867E}" dt="2025-04-30T14:09:34.278" v="2184" actId="1076"/>
          <ac:spMkLst>
            <pc:docMk/>
            <pc:sldMk cId="3528081340" sldId="2147474025"/>
            <ac:spMk id="25" creationId="{46ED6F67-6CE9-F861-B81E-2E4CD9D522AB}"/>
          </ac:spMkLst>
        </pc:spChg>
        <pc:spChg chg="add mod">
          <ac:chgData name="Patrick Giles" userId="95a39aca-d1d6-4c9e-b5c0-c7463f154fb0" providerId="ADAL" clId="{586DD0AC-F3D3-47C6-B1D7-2DBB32EF867E}" dt="2025-04-30T14:09:34.278" v="2184" actId="1076"/>
          <ac:spMkLst>
            <pc:docMk/>
            <pc:sldMk cId="3528081340" sldId="2147474025"/>
            <ac:spMk id="26" creationId="{63E6FB42-A6CE-33ED-2639-12F87A5BE238}"/>
          </ac:spMkLst>
        </pc:spChg>
        <pc:spChg chg="add mod">
          <ac:chgData name="Patrick Giles" userId="95a39aca-d1d6-4c9e-b5c0-c7463f154fb0" providerId="ADAL" clId="{586DD0AC-F3D3-47C6-B1D7-2DBB32EF867E}" dt="2025-05-01T08:12:09.035" v="2464" actId="207"/>
          <ac:spMkLst>
            <pc:docMk/>
            <pc:sldMk cId="3528081340" sldId="2147474025"/>
            <ac:spMk id="27" creationId="{F651EF37-A494-1CE7-6D9D-7E559F6C4DB4}"/>
          </ac:spMkLst>
        </pc:spChg>
        <pc:spChg chg="add mod">
          <ac:chgData name="Patrick Giles" userId="95a39aca-d1d6-4c9e-b5c0-c7463f154fb0" providerId="ADAL" clId="{586DD0AC-F3D3-47C6-B1D7-2DBB32EF867E}" dt="2025-04-30T14:09:38.192" v="2185" actId="1076"/>
          <ac:spMkLst>
            <pc:docMk/>
            <pc:sldMk cId="3528081340" sldId="2147474025"/>
            <ac:spMk id="32" creationId="{FC52ECBE-87E5-62BC-9A9D-1A0D27686C81}"/>
          </ac:spMkLst>
        </pc:spChg>
        <pc:spChg chg="add mod">
          <ac:chgData name="Patrick Giles" userId="95a39aca-d1d6-4c9e-b5c0-c7463f154fb0" providerId="ADAL" clId="{586DD0AC-F3D3-47C6-B1D7-2DBB32EF867E}" dt="2025-04-30T14:09:38.192" v="2185" actId="1076"/>
          <ac:spMkLst>
            <pc:docMk/>
            <pc:sldMk cId="3528081340" sldId="2147474025"/>
            <ac:spMk id="41" creationId="{3F44A2EC-0172-E1AA-3719-6FD6072050AD}"/>
          </ac:spMkLst>
        </pc:spChg>
        <pc:spChg chg="add mod">
          <ac:chgData name="Patrick Giles" userId="95a39aca-d1d6-4c9e-b5c0-c7463f154fb0" providerId="ADAL" clId="{586DD0AC-F3D3-47C6-B1D7-2DBB32EF867E}" dt="2025-04-30T14:09:38.192" v="2185" actId="1076"/>
          <ac:spMkLst>
            <pc:docMk/>
            <pc:sldMk cId="3528081340" sldId="2147474025"/>
            <ac:spMk id="43" creationId="{EC5944C0-D4A0-6F5E-C280-0C3DE8C65183}"/>
          </ac:spMkLst>
        </pc:spChg>
        <pc:spChg chg="add mod">
          <ac:chgData name="Patrick Giles" userId="95a39aca-d1d6-4c9e-b5c0-c7463f154fb0" providerId="ADAL" clId="{586DD0AC-F3D3-47C6-B1D7-2DBB32EF867E}" dt="2025-04-30T14:09:38.192" v="2185" actId="1076"/>
          <ac:spMkLst>
            <pc:docMk/>
            <pc:sldMk cId="3528081340" sldId="2147474025"/>
            <ac:spMk id="44" creationId="{36842A2F-FA89-043E-FD45-7210E9977253}"/>
          </ac:spMkLst>
        </pc:spChg>
        <pc:spChg chg="add mod">
          <ac:chgData name="Patrick Giles" userId="95a39aca-d1d6-4c9e-b5c0-c7463f154fb0" providerId="ADAL" clId="{586DD0AC-F3D3-47C6-B1D7-2DBB32EF867E}" dt="2025-04-30T13:40:18.885" v="2023" actId="1076"/>
          <ac:spMkLst>
            <pc:docMk/>
            <pc:sldMk cId="3528081340" sldId="2147474025"/>
            <ac:spMk id="49" creationId="{FE832AB6-57D6-7FEC-6781-7626315A8B8A}"/>
          </ac:spMkLst>
        </pc:spChg>
        <pc:graphicFrameChg chg="add mod">
          <ac:chgData name="Patrick Giles" userId="95a39aca-d1d6-4c9e-b5c0-c7463f154fb0" providerId="ADAL" clId="{586DD0AC-F3D3-47C6-B1D7-2DBB32EF867E}" dt="2025-04-30T13:42:49.355" v="2043" actId="20577"/>
          <ac:graphicFrameMkLst>
            <pc:docMk/>
            <pc:sldMk cId="3528081340" sldId="2147474025"/>
            <ac:graphicFrameMk id="48" creationId="{53F4B5F8-01C2-5D40-CB85-A6D73E517B1E}"/>
          </ac:graphicFrameMkLst>
        </pc:graphicFrameChg>
        <pc:picChg chg="add mod">
          <ac:chgData name="Patrick Giles" userId="95a39aca-d1d6-4c9e-b5c0-c7463f154fb0" providerId="ADAL" clId="{586DD0AC-F3D3-47C6-B1D7-2DBB32EF867E}" dt="2025-04-30T14:09:34.278" v="2184" actId="1076"/>
          <ac:picMkLst>
            <pc:docMk/>
            <pc:sldMk cId="3528081340" sldId="2147474025"/>
            <ac:picMk id="28" creationId="{B6121369-6136-24A9-6D83-0A0738B69B39}"/>
          </ac:picMkLst>
        </pc:picChg>
        <pc:picChg chg="add mod">
          <ac:chgData name="Patrick Giles" userId="95a39aca-d1d6-4c9e-b5c0-c7463f154fb0" providerId="ADAL" clId="{586DD0AC-F3D3-47C6-B1D7-2DBB32EF867E}" dt="2025-04-30T14:09:38.192" v="2185" actId="1076"/>
          <ac:picMkLst>
            <pc:docMk/>
            <pc:sldMk cId="3528081340" sldId="2147474025"/>
            <ac:picMk id="45" creationId="{4B914AF9-2229-04A5-87C5-DDE0E2A2D416}"/>
          </ac:picMkLst>
        </pc:picChg>
      </pc:sldChg>
      <pc:sldChg chg="addSp delSp modSp add mod ord modShow">
        <pc:chgData name="Patrick Giles" userId="95a39aca-d1d6-4c9e-b5c0-c7463f154fb0" providerId="ADAL" clId="{586DD0AC-F3D3-47C6-B1D7-2DBB32EF867E}" dt="2025-05-07T14:50:43.966" v="5934" actId="207"/>
        <pc:sldMkLst>
          <pc:docMk/>
          <pc:sldMk cId="780617719" sldId="2147474026"/>
        </pc:sldMkLst>
        <pc:spChg chg="add mod">
          <ac:chgData name="Patrick Giles" userId="95a39aca-d1d6-4c9e-b5c0-c7463f154fb0" providerId="ADAL" clId="{586DD0AC-F3D3-47C6-B1D7-2DBB32EF867E}" dt="2025-05-06T12:48:36.628" v="4185" actId="1076"/>
          <ac:spMkLst>
            <pc:docMk/>
            <pc:sldMk cId="780617719" sldId="2147474026"/>
            <ac:spMk id="2" creationId="{30F2572F-8499-872C-C02C-CF098F300662}"/>
          </ac:spMkLst>
        </pc:spChg>
        <pc:spChg chg="add mod">
          <ac:chgData name="Patrick Giles" userId="95a39aca-d1d6-4c9e-b5c0-c7463f154fb0" providerId="ADAL" clId="{586DD0AC-F3D3-47C6-B1D7-2DBB32EF867E}" dt="2025-05-06T12:48:36.628" v="4185" actId="1076"/>
          <ac:spMkLst>
            <pc:docMk/>
            <pc:sldMk cId="780617719" sldId="2147474026"/>
            <ac:spMk id="3" creationId="{8A8B5B8D-A459-0012-9B12-15FC3F089D43}"/>
          </ac:spMkLst>
        </pc:spChg>
        <pc:spChg chg="add del">
          <ac:chgData name="Patrick Giles" userId="95a39aca-d1d6-4c9e-b5c0-c7463f154fb0" providerId="ADAL" clId="{586DD0AC-F3D3-47C6-B1D7-2DBB32EF867E}" dt="2025-04-30T12:44:27.746" v="996" actId="478"/>
          <ac:spMkLst>
            <pc:docMk/>
            <pc:sldMk cId="780617719" sldId="2147474026"/>
            <ac:spMk id="4" creationId="{C69B270F-275B-998A-7B14-71147254B684}"/>
          </ac:spMkLst>
        </pc:spChg>
        <pc:spChg chg="add mod">
          <ac:chgData name="Patrick Giles" userId="95a39aca-d1d6-4c9e-b5c0-c7463f154fb0" providerId="ADAL" clId="{586DD0AC-F3D3-47C6-B1D7-2DBB32EF867E}" dt="2025-05-06T12:48:36.628" v="4185" actId="1076"/>
          <ac:spMkLst>
            <pc:docMk/>
            <pc:sldMk cId="780617719" sldId="2147474026"/>
            <ac:spMk id="5" creationId="{3198BB43-A12D-727F-2E9F-A6B951DE30B9}"/>
          </ac:spMkLst>
        </pc:spChg>
        <pc:spChg chg="add mod">
          <ac:chgData name="Patrick Giles" userId="95a39aca-d1d6-4c9e-b5c0-c7463f154fb0" providerId="ADAL" clId="{586DD0AC-F3D3-47C6-B1D7-2DBB32EF867E}" dt="2025-05-06T12:48:36.628" v="4185" actId="1076"/>
          <ac:spMkLst>
            <pc:docMk/>
            <pc:sldMk cId="780617719" sldId="2147474026"/>
            <ac:spMk id="6" creationId="{9DA0DD7F-242E-6751-1CCF-3BF31B925969}"/>
          </ac:spMkLst>
        </pc:spChg>
        <pc:spChg chg="add mod">
          <ac:chgData name="Patrick Giles" userId="95a39aca-d1d6-4c9e-b5c0-c7463f154fb0" providerId="ADAL" clId="{586DD0AC-F3D3-47C6-B1D7-2DBB32EF867E}" dt="2025-05-07T14:50:43.966" v="5934" actId="207"/>
          <ac:spMkLst>
            <pc:docMk/>
            <pc:sldMk cId="780617719" sldId="2147474026"/>
            <ac:spMk id="43" creationId="{B1613A18-D682-2931-6EC2-B9AB80D7EC3D}"/>
          </ac:spMkLst>
        </pc:spChg>
        <pc:spChg chg="add mod">
          <ac:chgData name="Patrick Giles" userId="95a39aca-d1d6-4c9e-b5c0-c7463f154fb0" providerId="ADAL" clId="{586DD0AC-F3D3-47C6-B1D7-2DBB32EF867E}" dt="2025-05-01T07:25:23.210" v="2215" actId="1076"/>
          <ac:spMkLst>
            <pc:docMk/>
            <pc:sldMk cId="780617719" sldId="2147474026"/>
            <ac:spMk id="44" creationId="{B74A21F7-79F0-2A11-92CB-DA41DF9FB034}"/>
          </ac:spMkLst>
        </pc:spChg>
        <pc:spChg chg="add mod">
          <ac:chgData name="Patrick Giles" userId="95a39aca-d1d6-4c9e-b5c0-c7463f154fb0" providerId="ADAL" clId="{586DD0AC-F3D3-47C6-B1D7-2DBB32EF867E}" dt="2025-05-06T12:48:12.074" v="4178" actId="404"/>
          <ac:spMkLst>
            <pc:docMk/>
            <pc:sldMk cId="780617719" sldId="2147474026"/>
            <ac:spMk id="45" creationId="{2C774041-4D3C-6693-C786-61211575A2AB}"/>
          </ac:spMkLst>
        </pc:spChg>
        <pc:spChg chg="add mod">
          <ac:chgData name="Patrick Giles" userId="95a39aca-d1d6-4c9e-b5c0-c7463f154fb0" providerId="ADAL" clId="{586DD0AC-F3D3-47C6-B1D7-2DBB32EF867E}" dt="2025-05-07T14:50:43.966" v="5934" actId="207"/>
          <ac:spMkLst>
            <pc:docMk/>
            <pc:sldMk cId="780617719" sldId="2147474026"/>
            <ac:spMk id="48" creationId="{B133C0EA-E65A-9478-BD6D-5AAF1185BA17}"/>
          </ac:spMkLst>
        </pc:spChg>
        <pc:spChg chg="add del mod">
          <ac:chgData name="Patrick Giles" userId="95a39aca-d1d6-4c9e-b5c0-c7463f154fb0" providerId="ADAL" clId="{586DD0AC-F3D3-47C6-B1D7-2DBB32EF867E}" dt="2025-04-30T13:31:34.878" v="1740" actId="21"/>
          <ac:spMkLst>
            <pc:docMk/>
            <pc:sldMk cId="780617719" sldId="2147474026"/>
            <ac:spMk id="53" creationId="{B7F63EAD-4B6B-41A3-B8AE-16AAFC308957}"/>
          </ac:spMkLst>
        </pc:spChg>
        <pc:spChg chg="add mod">
          <ac:chgData name="Patrick Giles" userId="95a39aca-d1d6-4c9e-b5c0-c7463f154fb0" providerId="ADAL" clId="{586DD0AC-F3D3-47C6-B1D7-2DBB32EF867E}" dt="2025-04-30T13:22:18.155" v="1725" actId="1076"/>
          <ac:spMkLst>
            <pc:docMk/>
            <pc:sldMk cId="780617719" sldId="2147474026"/>
            <ac:spMk id="54" creationId="{76CDC373-94A7-FBD7-26A3-94EB95C1B946}"/>
          </ac:spMkLst>
        </pc:spChg>
        <pc:spChg chg="add mod">
          <ac:chgData name="Patrick Giles" userId="95a39aca-d1d6-4c9e-b5c0-c7463f154fb0" providerId="ADAL" clId="{586DD0AC-F3D3-47C6-B1D7-2DBB32EF867E}" dt="2025-05-01T07:12:44.905" v="2213" actId="207"/>
          <ac:spMkLst>
            <pc:docMk/>
            <pc:sldMk cId="780617719" sldId="2147474026"/>
            <ac:spMk id="55" creationId="{6C765F50-5778-7C8B-E137-3167B7A34F3B}"/>
          </ac:spMkLst>
        </pc:spChg>
        <pc:picChg chg="add mod">
          <ac:chgData name="Patrick Giles" userId="95a39aca-d1d6-4c9e-b5c0-c7463f154fb0" providerId="ADAL" clId="{586DD0AC-F3D3-47C6-B1D7-2DBB32EF867E}" dt="2025-05-06T12:48:36.628" v="4185" actId="1076"/>
          <ac:picMkLst>
            <pc:docMk/>
            <pc:sldMk cId="780617719" sldId="2147474026"/>
            <ac:picMk id="7" creationId="{28E753AA-B04A-4130-EFA5-6566F7EE960A}"/>
          </ac:picMkLst>
        </pc:picChg>
        <pc:picChg chg="add mod">
          <ac:chgData name="Patrick Giles" userId="95a39aca-d1d6-4c9e-b5c0-c7463f154fb0" providerId="ADAL" clId="{586DD0AC-F3D3-47C6-B1D7-2DBB32EF867E}" dt="2025-05-01T07:25:23.210" v="2215" actId="1076"/>
          <ac:picMkLst>
            <pc:docMk/>
            <pc:sldMk cId="780617719" sldId="2147474026"/>
            <ac:picMk id="49" creationId="{2D4FAD7C-5EEC-2B71-9948-370CF9526464}"/>
          </ac:picMkLst>
        </pc:picChg>
      </pc:sldChg>
      <pc:sldChg chg="addSp delSp modSp add mod ord modShow">
        <pc:chgData name="Patrick Giles" userId="95a39aca-d1d6-4c9e-b5c0-c7463f154fb0" providerId="ADAL" clId="{586DD0AC-F3D3-47C6-B1D7-2DBB32EF867E}" dt="2025-05-07T10:50:09.328" v="5812"/>
        <pc:sldMkLst>
          <pc:docMk/>
          <pc:sldMk cId="3695027478" sldId="2147474027"/>
        </pc:sldMkLst>
        <pc:spChg chg="mod">
          <ac:chgData name="Patrick Giles" userId="95a39aca-d1d6-4c9e-b5c0-c7463f154fb0" providerId="ADAL" clId="{586DD0AC-F3D3-47C6-B1D7-2DBB32EF867E}" dt="2025-04-29T07:49:51.707" v="416" actId="20577"/>
          <ac:spMkLst>
            <pc:docMk/>
            <pc:sldMk cId="3695027478" sldId="2147474027"/>
            <ac:spMk id="4" creationId="{9C513CB9-1234-D083-B244-73C0AD7805E5}"/>
          </ac:spMkLst>
        </pc:spChg>
        <pc:spChg chg="add mod">
          <ac:chgData name="Patrick Giles" userId="95a39aca-d1d6-4c9e-b5c0-c7463f154fb0" providerId="ADAL" clId="{586DD0AC-F3D3-47C6-B1D7-2DBB32EF867E}" dt="2025-05-01T08:12:13.513" v="2465" actId="207"/>
          <ac:spMkLst>
            <pc:docMk/>
            <pc:sldMk cId="3695027478" sldId="2147474027"/>
            <ac:spMk id="24" creationId="{F088AFB5-B8D3-CAC6-2D33-20EDD4B664E1}"/>
          </ac:spMkLst>
        </pc:spChg>
        <pc:spChg chg="add mod">
          <ac:chgData name="Patrick Giles" userId="95a39aca-d1d6-4c9e-b5c0-c7463f154fb0" providerId="ADAL" clId="{586DD0AC-F3D3-47C6-B1D7-2DBB32EF867E}" dt="2025-05-01T08:09:35.496" v="2434" actId="14100"/>
          <ac:spMkLst>
            <pc:docMk/>
            <pc:sldMk cId="3695027478" sldId="2147474027"/>
            <ac:spMk id="25" creationId="{C3161ACE-26EB-2AA5-F3C1-2435F692ABE5}"/>
          </ac:spMkLst>
        </pc:spChg>
        <pc:spChg chg="add mod">
          <ac:chgData name="Patrick Giles" userId="95a39aca-d1d6-4c9e-b5c0-c7463f154fb0" providerId="ADAL" clId="{586DD0AC-F3D3-47C6-B1D7-2DBB32EF867E}" dt="2025-05-01T08:30:48.323" v="3030" actId="6549"/>
          <ac:spMkLst>
            <pc:docMk/>
            <pc:sldMk cId="3695027478" sldId="2147474027"/>
            <ac:spMk id="26" creationId="{F6DB0F2E-A562-7437-6F28-BB537E3D9988}"/>
          </ac:spMkLst>
        </pc:spChg>
        <pc:spChg chg="add mod">
          <ac:chgData name="Patrick Giles" userId="95a39aca-d1d6-4c9e-b5c0-c7463f154fb0" providerId="ADAL" clId="{586DD0AC-F3D3-47C6-B1D7-2DBB32EF867E}" dt="2025-05-01T08:12:15.733" v="2466" actId="207"/>
          <ac:spMkLst>
            <pc:docMk/>
            <pc:sldMk cId="3695027478" sldId="2147474027"/>
            <ac:spMk id="27" creationId="{E1C66ADD-C003-4896-D8F0-524BDBECC54F}"/>
          </ac:spMkLst>
        </pc:spChg>
        <pc:graphicFrameChg chg="add mod">
          <ac:chgData name="Patrick Giles" userId="95a39aca-d1d6-4c9e-b5c0-c7463f154fb0" providerId="ADAL" clId="{586DD0AC-F3D3-47C6-B1D7-2DBB32EF867E}" dt="2025-05-01T08:08:39.781" v="2429" actId="208"/>
          <ac:graphicFrameMkLst>
            <pc:docMk/>
            <pc:sldMk cId="3695027478" sldId="2147474027"/>
            <ac:graphicFrameMk id="2" creationId="{351F686D-2A67-1A29-5284-E7AE2553C30B}"/>
          </ac:graphicFrameMkLst>
        </pc:graphicFrameChg>
        <pc:graphicFrameChg chg="add mod modGraphic">
          <ac:chgData name="Patrick Giles" userId="95a39aca-d1d6-4c9e-b5c0-c7463f154fb0" providerId="ADAL" clId="{586DD0AC-F3D3-47C6-B1D7-2DBB32EF867E}" dt="2025-05-01T08:13:54.601" v="2530" actId="1076"/>
          <ac:graphicFrameMkLst>
            <pc:docMk/>
            <pc:sldMk cId="3695027478" sldId="2147474027"/>
            <ac:graphicFrameMk id="3" creationId="{7D873B89-E202-8290-C824-52364B4BAB15}"/>
          </ac:graphicFrameMkLst>
        </pc:graphicFrameChg>
        <pc:graphicFrameChg chg="add mod">
          <ac:chgData name="Patrick Giles" userId="95a39aca-d1d6-4c9e-b5c0-c7463f154fb0" providerId="ADAL" clId="{586DD0AC-F3D3-47C6-B1D7-2DBB32EF867E}" dt="2025-05-01T08:15:39.863" v="2624"/>
          <ac:graphicFrameMkLst>
            <pc:docMk/>
            <pc:sldMk cId="3695027478" sldId="2147474027"/>
            <ac:graphicFrameMk id="32" creationId="{F1557739-B9A3-9E48-DEEB-BBF3189F80BD}"/>
          </ac:graphicFrameMkLst>
        </pc:graphicFrameChg>
        <pc:picChg chg="add mod">
          <ac:chgData name="Patrick Giles" userId="95a39aca-d1d6-4c9e-b5c0-c7463f154fb0" providerId="ADAL" clId="{586DD0AC-F3D3-47C6-B1D7-2DBB32EF867E}" dt="2025-05-01T08:03:04.204" v="2231" actId="1076"/>
          <ac:picMkLst>
            <pc:docMk/>
            <pc:sldMk cId="3695027478" sldId="2147474027"/>
            <ac:picMk id="28" creationId="{C424ADFF-C01F-081E-ED83-6E08CCC198D3}"/>
          </ac:picMkLst>
        </pc:picChg>
      </pc:sldChg>
      <pc:sldChg chg="addSp delSp modSp add del mod">
        <pc:chgData name="Patrick Giles" userId="95a39aca-d1d6-4c9e-b5c0-c7463f154fb0" providerId="ADAL" clId="{586DD0AC-F3D3-47C6-B1D7-2DBB32EF867E}" dt="2025-05-06T09:29:10.355" v="3132" actId="47"/>
        <pc:sldMkLst>
          <pc:docMk/>
          <pc:sldMk cId="755134360" sldId="2147474028"/>
        </pc:sldMkLst>
      </pc:sldChg>
      <pc:sldChg chg="addSp delSp modSp add mod ord modShow">
        <pc:chgData name="Patrick Giles" userId="95a39aca-d1d6-4c9e-b5c0-c7463f154fb0" providerId="ADAL" clId="{586DD0AC-F3D3-47C6-B1D7-2DBB32EF867E}" dt="2025-05-07T14:50:35.234" v="5933" actId="207"/>
        <pc:sldMkLst>
          <pc:docMk/>
          <pc:sldMk cId="3442423147" sldId="2147474029"/>
        </pc:sldMkLst>
        <pc:spChg chg="mod">
          <ac:chgData name="Patrick Giles" userId="95a39aca-d1d6-4c9e-b5c0-c7463f154fb0" providerId="ADAL" clId="{586DD0AC-F3D3-47C6-B1D7-2DBB32EF867E}" dt="2025-04-29T07:50:33.930" v="432" actId="20577"/>
          <ac:spMkLst>
            <pc:docMk/>
            <pc:sldMk cId="3442423147" sldId="2147474029"/>
            <ac:spMk id="4" creationId="{BA9D85F7-B055-0479-558F-7E28407D064F}"/>
          </ac:spMkLst>
        </pc:spChg>
        <pc:spChg chg="add mod">
          <ac:chgData name="Patrick Giles" userId="95a39aca-d1d6-4c9e-b5c0-c7463f154fb0" providerId="ADAL" clId="{586DD0AC-F3D3-47C6-B1D7-2DBB32EF867E}" dt="2025-05-07T14:50:35.234" v="5933" actId="207"/>
          <ac:spMkLst>
            <pc:docMk/>
            <pc:sldMk cId="3442423147" sldId="2147474029"/>
            <ac:spMk id="24" creationId="{BF8E9AEF-93E8-1C05-F7B4-AB77A0F85FEC}"/>
          </ac:spMkLst>
        </pc:spChg>
        <pc:spChg chg="add mod">
          <ac:chgData name="Patrick Giles" userId="95a39aca-d1d6-4c9e-b5c0-c7463f154fb0" providerId="ADAL" clId="{586DD0AC-F3D3-47C6-B1D7-2DBB32EF867E}" dt="2025-05-06T09:57:50.081" v="3308" actId="1076"/>
          <ac:spMkLst>
            <pc:docMk/>
            <pc:sldMk cId="3442423147" sldId="2147474029"/>
            <ac:spMk id="25" creationId="{FA3D2B58-B2C9-27B0-F0F4-A6E10A3AD84C}"/>
          </ac:spMkLst>
        </pc:spChg>
        <pc:spChg chg="add mod">
          <ac:chgData name="Patrick Giles" userId="95a39aca-d1d6-4c9e-b5c0-c7463f154fb0" providerId="ADAL" clId="{586DD0AC-F3D3-47C6-B1D7-2DBB32EF867E}" dt="2025-05-06T09:57:50.081" v="3308" actId="1076"/>
          <ac:spMkLst>
            <pc:docMk/>
            <pc:sldMk cId="3442423147" sldId="2147474029"/>
            <ac:spMk id="26" creationId="{7A2ABCED-BF26-C36C-9C9F-6B79D165FBAF}"/>
          </ac:spMkLst>
        </pc:spChg>
        <pc:spChg chg="add mod">
          <ac:chgData name="Patrick Giles" userId="95a39aca-d1d6-4c9e-b5c0-c7463f154fb0" providerId="ADAL" clId="{586DD0AC-F3D3-47C6-B1D7-2DBB32EF867E}" dt="2025-05-07T14:50:35.234" v="5933" actId="207"/>
          <ac:spMkLst>
            <pc:docMk/>
            <pc:sldMk cId="3442423147" sldId="2147474029"/>
            <ac:spMk id="27" creationId="{CB7EE328-CD9A-E5F7-070A-6C6BEA24D51C}"/>
          </ac:spMkLst>
        </pc:spChg>
        <pc:graphicFrameChg chg="add mod">
          <ac:chgData name="Patrick Giles" userId="95a39aca-d1d6-4c9e-b5c0-c7463f154fb0" providerId="ADAL" clId="{586DD0AC-F3D3-47C6-B1D7-2DBB32EF867E}" dt="2025-05-06T09:58:08.617" v="3309" actId="14100"/>
          <ac:graphicFrameMkLst>
            <pc:docMk/>
            <pc:sldMk cId="3442423147" sldId="2147474029"/>
            <ac:graphicFrameMk id="2" creationId="{2A4870DD-E14D-1828-03DB-C49076B616C0}"/>
          </ac:graphicFrameMkLst>
        </pc:graphicFrameChg>
        <pc:graphicFrameChg chg="add mod">
          <ac:chgData name="Patrick Giles" userId="95a39aca-d1d6-4c9e-b5c0-c7463f154fb0" providerId="ADAL" clId="{586DD0AC-F3D3-47C6-B1D7-2DBB32EF867E}" dt="2025-05-06T11:05:22.591" v="3334" actId="207"/>
          <ac:graphicFrameMkLst>
            <pc:docMk/>
            <pc:sldMk cId="3442423147" sldId="2147474029"/>
            <ac:graphicFrameMk id="3" creationId="{EE4C3B29-1DD5-DEA0-6875-9AB638DF7FC1}"/>
          </ac:graphicFrameMkLst>
        </pc:graphicFrameChg>
        <pc:picChg chg="add mod">
          <ac:chgData name="Patrick Giles" userId="95a39aca-d1d6-4c9e-b5c0-c7463f154fb0" providerId="ADAL" clId="{586DD0AC-F3D3-47C6-B1D7-2DBB32EF867E}" dt="2025-05-06T09:57:50.081" v="3308" actId="1076"/>
          <ac:picMkLst>
            <pc:docMk/>
            <pc:sldMk cId="3442423147" sldId="2147474029"/>
            <ac:picMk id="28" creationId="{EB99F75A-317C-F999-4FD0-760571E73064}"/>
          </ac:picMkLst>
        </pc:picChg>
      </pc:sldChg>
      <pc:sldChg chg="addSp delSp modSp add mod ord modShow">
        <pc:chgData name="Patrick Giles" userId="95a39aca-d1d6-4c9e-b5c0-c7463f154fb0" providerId="ADAL" clId="{586DD0AC-F3D3-47C6-B1D7-2DBB32EF867E}" dt="2025-05-07T10:49:50.045" v="5808"/>
        <pc:sldMkLst>
          <pc:docMk/>
          <pc:sldMk cId="372721049" sldId="2147474030"/>
        </pc:sldMkLst>
        <pc:spChg chg="mod">
          <ac:chgData name="Patrick Giles" userId="95a39aca-d1d6-4c9e-b5c0-c7463f154fb0" providerId="ADAL" clId="{586DD0AC-F3D3-47C6-B1D7-2DBB32EF867E}" dt="2025-04-29T07:51:11.033" v="451" actId="20577"/>
          <ac:spMkLst>
            <pc:docMk/>
            <pc:sldMk cId="372721049" sldId="2147474030"/>
            <ac:spMk id="4" creationId="{F28862F6-6C6E-69A4-9289-069029E730F8}"/>
          </ac:spMkLst>
        </pc:spChg>
        <pc:spChg chg="add mod">
          <ac:chgData name="Patrick Giles" userId="95a39aca-d1d6-4c9e-b5c0-c7463f154fb0" providerId="ADAL" clId="{586DD0AC-F3D3-47C6-B1D7-2DBB32EF867E}" dt="2025-05-06T11:52:05.741" v="3362" actId="207"/>
          <ac:spMkLst>
            <pc:docMk/>
            <pc:sldMk cId="372721049" sldId="2147474030"/>
            <ac:spMk id="24" creationId="{1B1B6D99-4496-A464-BA1D-7F69A261B74A}"/>
          </ac:spMkLst>
        </pc:spChg>
        <pc:spChg chg="add mod">
          <ac:chgData name="Patrick Giles" userId="95a39aca-d1d6-4c9e-b5c0-c7463f154fb0" providerId="ADAL" clId="{586DD0AC-F3D3-47C6-B1D7-2DBB32EF867E}" dt="2025-05-06T11:51:26.146" v="3336"/>
          <ac:spMkLst>
            <pc:docMk/>
            <pc:sldMk cId="372721049" sldId="2147474030"/>
            <ac:spMk id="25" creationId="{2B0443C9-6D14-C8E4-0030-DCAD54611E2D}"/>
          </ac:spMkLst>
        </pc:spChg>
        <pc:spChg chg="add mod">
          <ac:chgData name="Patrick Giles" userId="95a39aca-d1d6-4c9e-b5c0-c7463f154fb0" providerId="ADAL" clId="{586DD0AC-F3D3-47C6-B1D7-2DBB32EF867E}" dt="2025-05-06T12:20:38.080" v="3880" actId="20577"/>
          <ac:spMkLst>
            <pc:docMk/>
            <pc:sldMk cId="372721049" sldId="2147474030"/>
            <ac:spMk id="26" creationId="{7FE14FA7-EFF1-AB10-73B3-846A856D511E}"/>
          </ac:spMkLst>
        </pc:spChg>
        <pc:spChg chg="add mod">
          <ac:chgData name="Patrick Giles" userId="95a39aca-d1d6-4c9e-b5c0-c7463f154fb0" providerId="ADAL" clId="{586DD0AC-F3D3-47C6-B1D7-2DBB32EF867E}" dt="2025-05-06T11:52:08.656" v="3363" actId="207"/>
          <ac:spMkLst>
            <pc:docMk/>
            <pc:sldMk cId="372721049" sldId="2147474030"/>
            <ac:spMk id="27" creationId="{45D8C11B-7943-B857-9856-E6AD938A65DA}"/>
          </ac:spMkLst>
        </pc:spChg>
        <pc:graphicFrameChg chg="add mod">
          <ac:chgData name="Patrick Giles" userId="95a39aca-d1d6-4c9e-b5c0-c7463f154fb0" providerId="ADAL" clId="{586DD0AC-F3D3-47C6-B1D7-2DBB32EF867E}" dt="2025-05-06T12:23:50.254" v="3884" actId="20577"/>
          <ac:graphicFrameMkLst>
            <pc:docMk/>
            <pc:sldMk cId="372721049" sldId="2147474030"/>
            <ac:graphicFrameMk id="2" creationId="{C588FCEC-C0CA-3BD1-33C2-8F8D23F4215A}"/>
          </ac:graphicFrameMkLst>
        </pc:graphicFrameChg>
        <pc:graphicFrameChg chg="add mod">
          <ac:chgData name="Patrick Giles" userId="95a39aca-d1d6-4c9e-b5c0-c7463f154fb0" providerId="ADAL" clId="{586DD0AC-F3D3-47C6-B1D7-2DBB32EF867E}" dt="2025-05-06T12:15:00.009" v="3630"/>
          <ac:graphicFrameMkLst>
            <pc:docMk/>
            <pc:sldMk cId="372721049" sldId="2147474030"/>
            <ac:graphicFrameMk id="3" creationId="{33272BFC-0FCC-47E5-EC15-324B9A8E0ECC}"/>
          </ac:graphicFrameMkLst>
        </pc:graphicFrameChg>
        <pc:graphicFrameChg chg="add mod modGraphic">
          <ac:chgData name="Patrick Giles" userId="95a39aca-d1d6-4c9e-b5c0-c7463f154fb0" providerId="ADAL" clId="{586DD0AC-F3D3-47C6-B1D7-2DBB32EF867E}" dt="2025-05-06T12:15:10.195" v="3632" actId="1076"/>
          <ac:graphicFrameMkLst>
            <pc:docMk/>
            <pc:sldMk cId="372721049" sldId="2147474030"/>
            <ac:graphicFrameMk id="5" creationId="{11C46774-5238-D053-6FC1-AC3618E483B5}"/>
          </ac:graphicFrameMkLst>
        </pc:graphicFrameChg>
        <pc:picChg chg="add mod">
          <ac:chgData name="Patrick Giles" userId="95a39aca-d1d6-4c9e-b5c0-c7463f154fb0" providerId="ADAL" clId="{586DD0AC-F3D3-47C6-B1D7-2DBB32EF867E}" dt="2025-04-30T12:46:07.546" v="1008"/>
          <ac:picMkLst>
            <pc:docMk/>
            <pc:sldMk cId="372721049" sldId="2147474030"/>
            <ac:picMk id="28" creationId="{D818FD75-E424-4832-A81A-3724FA079DD6}"/>
          </ac:picMkLst>
        </pc:picChg>
      </pc:sldChg>
      <pc:sldChg chg="addSp delSp modSp add mod ord modShow">
        <pc:chgData name="Patrick Giles" userId="95a39aca-d1d6-4c9e-b5c0-c7463f154fb0" providerId="ADAL" clId="{586DD0AC-F3D3-47C6-B1D7-2DBB32EF867E}" dt="2025-05-07T10:49:55.770" v="5810"/>
        <pc:sldMkLst>
          <pc:docMk/>
          <pc:sldMk cId="3210798595" sldId="2147474031"/>
        </pc:sldMkLst>
        <pc:spChg chg="add mod">
          <ac:chgData name="Patrick Giles" userId="95a39aca-d1d6-4c9e-b5c0-c7463f154fb0" providerId="ADAL" clId="{586DD0AC-F3D3-47C6-B1D7-2DBB32EF867E}" dt="2025-05-06T12:49:13.838" v="4188" actId="1076"/>
          <ac:spMkLst>
            <pc:docMk/>
            <pc:sldMk cId="3210798595" sldId="2147474031"/>
            <ac:spMk id="2" creationId="{7F979E13-B410-4C6C-2450-16EAB9455D99}"/>
          </ac:spMkLst>
        </pc:spChg>
        <pc:spChg chg="mod">
          <ac:chgData name="Patrick Giles" userId="95a39aca-d1d6-4c9e-b5c0-c7463f154fb0" providerId="ADAL" clId="{586DD0AC-F3D3-47C6-B1D7-2DBB32EF867E}" dt="2025-04-29T07:51:29.321" v="477" actId="20577"/>
          <ac:spMkLst>
            <pc:docMk/>
            <pc:sldMk cId="3210798595" sldId="2147474031"/>
            <ac:spMk id="4" creationId="{03F0275A-AD48-1B5C-844D-06DA7520C83B}"/>
          </ac:spMkLst>
        </pc:spChg>
        <pc:spChg chg="add mod">
          <ac:chgData name="Patrick Giles" userId="95a39aca-d1d6-4c9e-b5c0-c7463f154fb0" providerId="ADAL" clId="{586DD0AC-F3D3-47C6-B1D7-2DBB32EF867E}" dt="2025-05-06T12:49:20.289" v="4189" actId="1076"/>
          <ac:spMkLst>
            <pc:docMk/>
            <pc:sldMk cId="3210798595" sldId="2147474031"/>
            <ac:spMk id="24" creationId="{F5F8592F-3A93-B235-8168-5D9E07984759}"/>
          </ac:spMkLst>
        </pc:spChg>
        <pc:spChg chg="add mod">
          <ac:chgData name="Patrick Giles" userId="95a39aca-d1d6-4c9e-b5c0-c7463f154fb0" providerId="ADAL" clId="{586DD0AC-F3D3-47C6-B1D7-2DBB32EF867E}" dt="2025-05-06T12:49:20.289" v="4189" actId="1076"/>
          <ac:spMkLst>
            <pc:docMk/>
            <pc:sldMk cId="3210798595" sldId="2147474031"/>
            <ac:spMk id="25" creationId="{BCCDFB76-CCE9-DC72-7AF4-1432103B4396}"/>
          </ac:spMkLst>
        </pc:spChg>
        <pc:spChg chg="add mod">
          <ac:chgData name="Patrick Giles" userId="95a39aca-d1d6-4c9e-b5c0-c7463f154fb0" providerId="ADAL" clId="{586DD0AC-F3D3-47C6-B1D7-2DBB32EF867E}" dt="2025-05-06T14:57:38.695" v="4481" actId="20577"/>
          <ac:spMkLst>
            <pc:docMk/>
            <pc:sldMk cId="3210798595" sldId="2147474031"/>
            <ac:spMk id="26" creationId="{6741EA00-B6D0-1298-3D80-2B84AE9A098F}"/>
          </ac:spMkLst>
        </pc:spChg>
        <pc:spChg chg="add mod">
          <ac:chgData name="Patrick Giles" userId="95a39aca-d1d6-4c9e-b5c0-c7463f154fb0" providerId="ADAL" clId="{586DD0AC-F3D3-47C6-B1D7-2DBB32EF867E}" dt="2025-05-06T12:49:20.289" v="4189" actId="1076"/>
          <ac:spMkLst>
            <pc:docMk/>
            <pc:sldMk cId="3210798595" sldId="2147474031"/>
            <ac:spMk id="27" creationId="{A7310470-C694-8DF4-DE0A-A7E3565F71A5}"/>
          </ac:spMkLst>
        </pc:spChg>
        <pc:graphicFrameChg chg="add mod">
          <ac:chgData name="Patrick Giles" userId="95a39aca-d1d6-4c9e-b5c0-c7463f154fb0" providerId="ADAL" clId="{586DD0AC-F3D3-47C6-B1D7-2DBB32EF867E}" dt="2025-05-06T12:47:38.517" v="4177" actId="20577"/>
          <ac:graphicFrameMkLst>
            <pc:docMk/>
            <pc:sldMk cId="3210798595" sldId="2147474031"/>
            <ac:graphicFrameMk id="3" creationId="{A365BE72-C515-BB16-4D7F-A4577648B739}"/>
          </ac:graphicFrameMkLst>
        </pc:graphicFrameChg>
        <pc:picChg chg="add mod">
          <ac:chgData name="Patrick Giles" userId="95a39aca-d1d6-4c9e-b5c0-c7463f154fb0" providerId="ADAL" clId="{586DD0AC-F3D3-47C6-B1D7-2DBB32EF867E}" dt="2025-05-06T12:49:20.289" v="4189" actId="1076"/>
          <ac:picMkLst>
            <pc:docMk/>
            <pc:sldMk cId="3210798595" sldId="2147474031"/>
            <ac:picMk id="28" creationId="{633DB46A-CD84-6ADF-3244-BBB5263F9DF2}"/>
          </ac:picMkLst>
        </pc:picChg>
      </pc:sldChg>
      <pc:sldChg chg="addSp delSp modSp add del mod">
        <pc:chgData name="Patrick Giles" userId="95a39aca-d1d6-4c9e-b5c0-c7463f154fb0" providerId="ADAL" clId="{586DD0AC-F3D3-47C6-B1D7-2DBB32EF867E}" dt="2025-05-07T08:42:03.824" v="4492" actId="47"/>
        <pc:sldMkLst>
          <pc:docMk/>
          <pc:sldMk cId="784711487" sldId="2147474032"/>
        </pc:sldMkLst>
      </pc:sldChg>
      <pc:sldChg chg="addSp delSp modSp add mod ord modShow">
        <pc:chgData name="Patrick Giles" userId="95a39aca-d1d6-4c9e-b5c0-c7463f154fb0" providerId="ADAL" clId="{586DD0AC-F3D3-47C6-B1D7-2DBB32EF867E}" dt="2025-05-07T14:50:30.674" v="5932" actId="207"/>
        <pc:sldMkLst>
          <pc:docMk/>
          <pc:sldMk cId="3810565836" sldId="2147474033"/>
        </pc:sldMkLst>
        <pc:spChg chg="mod">
          <ac:chgData name="Patrick Giles" userId="95a39aca-d1d6-4c9e-b5c0-c7463f154fb0" providerId="ADAL" clId="{586DD0AC-F3D3-47C6-B1D7-2DBB32EF867E}" dt="2025-04-29T07:51:53.824" v="510" actId="20577"/>
          <ac:spMkLst>
            <pc:docMk/>
            <pc:sldMk cId="3810565836" sldId="2147474033"/>
            <ac:spMk id="4" creationId="{49476466-4ECC-2C11-1EF1-4A36F009AE26}"/>
          </ac:spMkLst>
        </pc:spChg>
        <pc:spChg chg="mod topLvl">
          <ac:chgData name="Patrick Giles" userId="95a39aca-d1d6-4c9e-b5c0-c7463f154fb0" providerId="ADAL" clId="{586DD0AC-F3D3-47C6-B1D7-2DBB32EF867E}" dt="2025-04-30T12:19:58.618" v="717" actId="207"/>
          <ac:spMkLst>
            <pc:docMk/>
            <pc:sldMk cId="3810565836" sldId="2147474033"/>
            <ac:spMk id="12" creationId="{FD2987DE-A101-CC82-D096-878FE86DAC49}"/>
          </ac:spMkLst>
        </pc:spChg>
        <pc:spChg chg="mod topLvl">
          <ac:chgData name="Patrick Giles" userId="95a39aca-d1d6-4c9e-b5c0-c7463f154fb0" providerId="ADAL" clId="{586DD0AC-F3D3-47C6-B1D7-2DBB32EF867E}" dt="2025-04-30T12:14:31.628" v="708" actId="1076"/>
          <ac:spMkLst>
            <pc:docMk/>
            <pc:sldMk cId="3810565836" sldId="2147474033"/>
            <ac:spMk id="13" creationId="{2D22D5C9-7754-EF9D-9F97-0A52129F9EC8}"/>
          </ac:spMkLst>
        </pc:spChg>
        <pc:spChg chg="mod topLvl">
          <ac:chgData name="Patrick Giles" userId="95a39aca-d1d6-4c9e-b5c0-c7463f154fb0" providerId="ADAL" clId="{586DD0AC-F3D3-47C6-B1D7-2DBB32EF867E}" dt="2025-04-30T12:42:56.512" v="993" actId="20577"/>
          <ac:spMkLst>
            <pc:docMk/>
            <pc:sldMk cId="3810565836" sldId="2147474033"/>
            <ac:spMk id="14" creationId="{0ED6C16A-52F9-0821-F3D8-ACF5FCDABDE4}"/>
          </ac:spMkLst>
        </pc:spChg>
        <pc:spChg chg="mod topLvl">
          <ac:chgData name="Patrick Giles" userId="95a39aca-d1d6-4c9e-b5c0-c7463f154fb0" providerId="ADAL" clId="{586DD0AC-F3D3-47C6-B1D7-2DBB32EF867E}" dt="2025-04-30T12:20:00.465" v="718" actId="207"/>
          <ac:spMkLst>
            <pc:docMk/>
            <pc:sldMk cId="3810565836" sldId="2147474033"/>
            <ac:spMk id="22" creationId="{0F29C22D-ED9E-BB96-CB33-F8663358DEE1}"/>
          </ac:spMkLst>
        </pc:spChg>
        <pc:graphicFrameChg chg="add mod">
          <ac:chgData name="Patrick Giles" userId="95a39aca-d1d6-4c9e-b5c0-c7463f154fb0" providerId="ADAL" clId="{586DD0AC-F3D3-47C6-B1D7-2DBB32EF867E}" dt="2025-05-01T08:01:05.465" v="2228" actId="20577"/>
          <ac:graphicFrameMkLst>
            <pc:docMk/>
            <pc:sldMk cId="3810565836" sldId="2147474033"/>
            <ac:graphicFrameMk id="24" creationId="{1058ED4B-9422-028A-A804-F67D3A387EB2}"/>
          </ac:graphicFrameMkLst>
        </pc:graphicFrameChg>
        <pc:graphicFrameChg chg="add mod">
          <ac:chgData name="Patrick Giles" userId="95a39aca-d1d6-4c9e-b5c0-c7463f154fb0" providerId="ADAL" clId="{586DD0AC-F3D3-47C6-B1D7-2DBB32EF867E}" dt="2025-05-07T14:50:30.674" v="5932" actId="207"/>
          <ac:graphicFrameMkLst>
            <pc:docMk/>
            <pc:sldMk cId="3810565836" sldId="2147474033"/>
            <ac:graphicFrameMk id="27" creationId="{7F33F7B8-C95A-AB9A-D425-3CE6CBDDCD50}"/>
          </ac:graphicFrameMkLst>
        </pc:graphicFrameChg>
        <pc:picChg chg="mod topLvl">
          <ac:chgData name="Patrick Giles" userId="95a39aca-d1d6-4c9e-b5c0-c7463f154fb0" providerId="ADAL" clId="{586DD0AC-F3D3-47C6-B1D7-2DBB32EF867E}" dt="2025-04-30T12:14:31.628" v="708" actId="1076"/>
          <ac:picMkLst>
            <pc:docMk/>
            <pc:sldMk cId="3810565836" sldId="2147474033"/>
            <ac:picMk id="21" creationId="{39003ED3-CD39-DE44-F77E-DE88DF65ADBB}"/>
          </ac:picMkLst>
        </pc:picChg>
      </pc:sldChg>
      <pc:sldChg chg="addSp delSp modSp add mod ord modShow">
        <pc:chgData name="Patrick Giles" userId="95a39aca-d1d6-4c9e-b5c0-c7463f154fb0" providerId="ADAL" clId="{586DD0AC-F3D3-47C6-B1D7-2DBB32EF867E}" dt="2025-05-07T10:15:17.200" v="5142" actId="729"/>
        <pc:sldMkLst>
          <pc:docMk/>
          <pc:sldMk cId="481030597" sldId="2147474034"/>
        </pc:sldMkLst>
        <pc:spChg chg="mod">
          <ac:chgData name="Patrick Giles" userId="95a39aca-d1d6-4c9e-b5c0-c7463f154fb0" providerId="ADAL" clId="{586DD0AC-F3D3-47C6-B1D7-2DBB32EF867E}" dt="2025-05-07T08:54:03.271" v="4779" actId="207"/>
          <ac:spMkLst>
            <pc:docMk/>
            <pc:sldMk cId="481030597" sldId="2147474034"/>
            <ac:spMk id="2" creationId="{587454A1-7EE8-BCFA-66D7-5E4CCBA9C8DF}"/>
          </ac:spMkLst>
        </pc:spChg>
        <pc:spChg chg="mod">
          <ac:chgData name="Patrick Giles" userId="95a39aca-d1d6-4c9e-b5c0-c7463f154fb0" providerId="ADAL" clId="{586DD0AC-F3D3-47C6-B1D7-2DBB32EF867E}" dt="2025-05-07T08:54:16.077" v="4780" actId="207"/>
          <ac:spMkLst>
            <pc:docMk/>
            <pc:sldMk cId="481030597" sldId="2147474034"/>
            <ac:spMk id="3" creationId="{E1B35ED6-2F62-AACB-29FB-30F50B03177B}"/>
          </ac:spMkLst>
        </pc:spChg>
        <pc:spChg chg="mod">
          <ac:chgData name="Patrick Giles" userId="95a39aca-d1d6-4c9e-b5c0-c7463f154fb0" providerId="ADAL" clId="{586DD0AC-F3D3-47C6-B1D7-2DBB32EF867E}" dt="2025-05-07T08:42:01.068" v="4491"/>
          <ac:spMkLst>
            <pc:docMk/>
            <pc:sldMk cId="481030597" sldId="2147474034"/>
            <ac:spMk id="4" creationId="{BB1774A5-EC66-B281-C718-E4D609F22445}"/>
          </ac:spMkLst>
        </pc:spChg>
        <pc:spChg chg="mod">
          <ac:chgData name="Patrick Giles" userId="95a39aca-d1d6-4c9e-b5c0-c7463f154fb0" providerId="ADAL" clId="{586DD0AC-F3D3-47C6-B1D7-2DBB32EF867E}" dt="2025-05-07T10:13:17.437" v="5065" actId="20577"/>
          <ac:spMkLst>
            <pc:docMk/>
            <pc:sldMk cId="481030597" sldId="2147474034"/>
            <ac:spMk id="5" creationId="{E9BA73F3-39A9-843B-319C-39ABEAA8A16F}"/>
          </ac:spMkLst>
        </pc:spChg>
        <pc:spChg chg="mod">
          <ac:chgData name="Patrick Giles" userId="95a39aca-d1d6-4c9e-b5c0-c7463f154fb0" providerId="ADAL" clId="{586DD0AC-F3D3-47C6-B1D7-2DBB32EF867E}" dt="2025-05-07T08:54:03.271" v="4779" actId="207"/>
          <ac:spMkLst>
            <pc:docMk/>
            <pc:sldMk cId="481030597" sldId="2147474034"/>
            <ac:spMk id="6" creationId="{2730A4BA-EAEF-1F7A-3206-6387A0EB2881}"/>
          </ac:spMkLst>
        </pc:spChg>
        <pc:spChg chg="add mod">
          <ac:chgData name="Patrick Giles" userId="95a39aca-d1d6-4c9e-b5c0-c7463f154fb0" providerId="ADAL" clId="{586DD0AC-F3D3-47C6-B1D7-2DBB32EF867E}" dt="2025-05-07T10:15:01.451" v="5139" actId="1076"/>
          <ac:spMkLst>
            <pc:docMk/>
            <pc:sldMk cId="481030597" sldId="2147474034"/>
            <ac:spMk id="9" creationId="{EE34F24C-4DCE-F799-99E2-8CED04415647}"/>
          </ac:spMkLst>
        </pc:spChg>
        <pc:spChg chg="mod">
          <ac:chgData name="Patrick Giles" userId="95a39aca-d1d6-4c9e-b5c0-c7463f154fb0" providerId="ADAL" clId="{586DD0AC-F3D3-47C6-B1D7-2DBB32EF867E}" dt="2025-05-07T08:53:26.127" v="4770" actId="207"/>
          <ac:spMkLst>
            <pc:docMk/>
            <pc:sldMk cId="481030597" sldId="2147474034"/>
            <ac:spMk id="43" creationId="{B1AE0D2D-C489-5ED7-00F2-AA00AB2E729D}"/>
          </ac:spMkLst>
        </pc:spChg>
        <pc:spChg chg="mod">
          <ac:chgData name="Patrick Giles" userId="95a39aca-d1d6-4c9e-b5c0-c7463f154fb0" providerId="ADAL" clId="{586DD0AC-F3D3-47C6-B1D7-2DBB32EF867E}" dt="2025-05-07T08:52:51.269" v="4762"/>
          <ac:spMkLst>
            <pc:docMk/>
            <pc:sldMk cId="481030597" sldId="2147474034"/>
            <ac:spMk id="44" creationId="{3CC0EBBE-06A3-B194-7BF0-1512B3EBAF0F}"/>
          </ac:spMkLst>
        </pc:spChg>
        <pc:spChg chg="mod">
          <ac:chgData name="Patrick Giles" userId="95a39aca-d1d6-4c9e-b5c0-c7463f154fb0" providerId="ADAL" clId="{586DD0AC-F3D3-47C6-B1D7-2DBB32EF867E}" dt="2025-05-07T10:13:22.922" v="5077" actId="20577"/>
          <ac:spMkLst>
            <pc:docMk/>
            <pc:sldMk cId="481030597" sldId="2147474034"/>
            <ac:spMk id="45" creationId="{0BC07776-E470-06D2-AC13-C4D4622AAD3D}"/>
          </ac:spMkLst>
        </pc:spChg>
        <pc:spChg chg="mod">
          <ac:chgData name="Patrick Giles" userId="95a39aca-d1d6-4c9e-b5c0-c7463f154fb0" providerId="ADAL" clId="{586DD0AC-F3D3-47C6-B1D7-2DBB32EF867E}" dt="2025-05-07T08:53:26.127" v="4770" actId="207"/>
          <ac:spMkLst>
            <pc:docMk/>
            <pc:sldMk cId="481030597" sldId="2147474034"/>
            <ac:spMk id="48" creationId="{67B3282C-4B56-6149-03AF-54A0660E6D45}"/>
          </ac:spMkLst>
        </pc:spChg>
        <pc:spChg chg="mod">
          <ac:chgData name="Patrick Giles" userId="95a39aca-d1d6-4c9e-b5c0-c7463f154fb0" providerId="ADAL" clId="{586DD0AC-F3D3-47C6-B1D7-2DBB32EF867E}" dt="2025-05-07T10:14:54.874" v="5138" actId="14100"/>
          <ac:spMkLst>
            <pc:docMk/>
            <pc:sldMk cId="481030597" sldId="2147474034"/>
            <ac:spMk id="53" creationId="{0FF076BA-6B7D-4468-05D0-B373E46D1141}"/>
          </ac:spMkLst>
        </pc:spChg>
        <pc:spChg chg="mod">
          <ac:chgData name="Patrick Giles" userId="95a39aca-d1d6-4c9e-b5c0-c7463f154fb0" providerId="ADAL" clId="{586DD0AC-F3D3-47C6-B1D7-2DBB32EF867E}" dt="2025-05-07T10:15:07.356" v="5140" actId="465"/>
          <ac:spMkLst>
            <pc:docMk/>
            <pc:sldMk cId="481030597" sldId="2147474034"/>
            <ac:spMk id="54" creationId="{02FB18E5-8EF5-C01B-CC24-BD2FECD5C914}"/>
          </ac:spMkLst>
        </pc:spChg>
        <pc:picChg chg="mod">
          <ac:chgData name="Patrick Giles" userId="95a39aca-d1d6-4c9e-b5c0-c7463f154fb0" providerId="ADAL" clId="{586DD0AC-F3D3-47C6-B1D7-2DBB32EF867E}" dt="2025-05-07T10:11:13.386" v="4979" actId="207"/>
          <ac:picMkLst>
            <pc:docMk/>
            <pc:sldMk cId="481030597" sldId="2147474034"/>
            <ac:picMk id="7" creationId="{639F22D7-ED0B-BB3E-3B8B-925AAF1110C9}"/>
          </ac:picMkLst>
        </pc:picChg>
      </pc:sldChg>
      <pc:sldChg chg="add del">
        <pc:chgData name="Patrick Giles" userId="95a39aca-d1d6-4c9e-b5c0-c7463f154fb0" providerId="ADAL" clId="{586DD0AC-F3D3-47C6-B1D7-2DBB32EF867E}" dt="2025-04-29T07:52:01.885" v="511" actId="47"/>
        <pc:sldMkLst>
          <pc:docMk/>
          <pc:sldMk cId="3559653176" sldId="2147474034"/>
        </pc:sldMkLst>
      </pc:sldChg>
      <pc:sldChg chg="add del">
        <pc:chgData name="Patrick Giles" userId="95a39aca-d1d6-4c9e-b5c0-c7463f154fb0" providerId="ADAL" clId="{586DD0AC-F3D3-47C6-B1D7-2DBB32EF867E}" dt="2025-04-29T07:52:01.885" v="511" actId="47"/>
        <pc:sldMkLst>
          <pc:docMk/>
          <pc:sldMk cId="3671877263" sldId="2147474035"/>
        </pc:sldMkLst>
      </pc:sldChg>
      <pc:sldChg chg="add del">
        <pc:chgData name="Patrick Giles" userId="95a39aca-d1d6-4c9e-b5c0-c7463f154fb0" providerId="ADAL" clId="{586DD0AC-F3D3-47C6-B1D7-2DBB32EF867E}" dt="2025-04-29T07:52:01.885" v="511" actId="47"/>
        <pc:sldMkLst>
          <pc:docMk/>
          <pc:sldMk cId="3260826945" sldId="214747403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pihealthcare.sharepoint.com/Shared%20Documents/Projects/Active/Pharming/Feedback%20Meeting/Final%20Feedback%20Meeting/Pharming%20Final%20Feedback%20Slide%20Graph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pihealthcare.sharepoint.com/Shared%20Documents/Projects/Active/Pharming/Feedback%20Meeting/Final%20Feedback%20Meeting/Pharming%20Final%20Feedback%20Slide%20Graphs.xlsx" TargetMode="External"/><Relationship Id="rId2" Type="http://schemas.microsoft.com/office/2011/relationships/chartColorStyle" Target="colors12.xml"/><Relationship Id="rId1" Type="http://schemas.microsoft.com/office/2011/relationships/chartStyle" Target="style12.xml"/></Relationships>
</file>

<file path=ppt/charts/_rels/chart11.xml.rels><?xml version="1.0" encoding="UTF-8" standalone="yes"?>
<Relationships xmlns="http://schemas.openxmlformats.org/package/2006/relationships"><Relationship Id="rId3" Type="http://schemas.openxmlformats.org/officeDocument/2006/relationships/oleObject" Target="https://pihealthcare.sharepoint.com/Shared%20Documents/Projects/Active/Pharming/Feedback%20Meeting/Final%20Feedback%20Meeting/Pharming%20Final%20Feedback%20Slide%20Graphs.xlsx" TargetMode="External"/><Relationship Id="rId2" Type="http://schemas.microsoft.com/office/2011/relationships/chartColorStyle" Target="colors13.xml"/><Relationship Id="rId1" Type="http://schemas.microsoft.com/office/2011/relationships/chartStyle" Target="style13.xml"/></Relationships>
</file>

<file path=ppt/charts/_rels/chart12.xml.rels><?xml version="1.0" encoding="UTF-8" standalone="yes"?>
<Relationships xmlns="http://schemas.openxmlformats.org/package/2006/relationships"><Relationship Id="rId3" Type="http://schemas.openxmlformats.org/officeDocument/2006/relationships/oleObject" Target="https://pihealthcare.sharepoint.com/Shared%20Documents/Projects/Active/Pharming/Feedback%20Meeting/Final%20Feedback%20Meeting/Pharming%20Final%20Feedback%20Slide%20Graphs.xlsx" TargetMode="External"/><Relationship Id="rId2" Type="http://schemas.microsoft.com/office/2011/relationships/chartColorStyle" Target="colors14.xml"/><Relationship Id="rId1" Type="http://schemas.microsoft.com/office/2011/relationships/chartStyle" Target="style14.xml"/></Relationships>
</file>

<file path=ppt/charts/_rels/chart13.xml.rels><?xml version="1.0" encoding="UTF-8" standalone="yes"?>
<Relationships xmlns="http://schemas.openxmlformats.org/package/2006/relationships"><Relationship Id="rId3" Type="http://schemas.openxmlformats.org/officeDocument/2006/relationships/oleObject" Target="https://pihealthcare.sharepoint.com/Shared%20Documents/Projects/Active/Pharming/Feedback%20Meeting/Final%20Feedback%20Meeting/Pharming%20Final%20Feedback%20Slide%20Graphs.xlsx" TargetMode="External"/><Relationship Id="rId2" Type="http://schemas.microsoft.com/office/2011/relationships/chartColorStyle" Target="colors15.xml"/><Relationship Id="rId1" Type="http://schemas.microsoft.com/office/2011/relationships/chartStyle" Target="style15.xml"/></Relationships>
</file>

<file path=ppt/charts/_rels/chart14.xml.rels><?xml version="1.0" encoding="UTF-8" standalone="yes"?>
<Relationships xmlns="http://schemas.openxmlformats.org/package/2006/relationships"><Relationship Id="rId3" Type="http://schemas.openxmlformats.org/officeDocument/2006/relationships/oleObject" Target="https://pihealthcare.sharepoint.com/Shared%20Documents/Projects/Active/Pharming/Feedback%20Meeting/Final%20Feedback%20Meeting/Pharming%20Final%20Feedback%20Slide%20Graphs.xlsx" TargetMode="External"/><Relationship Id="rId2" Type="http://schemas.microsoft.com/office/2011/relationships/chartColorStyle" Target="colors16.xml"/><Relationship Id="rId1" Type="http://schemas.microsoft.com/office/2011/relationships/chartStyle" Target="style16.xml"/></Relationships>
</file>

<file path=ppt/charts/_rels/chart15.xml.rels><?xml version="1.0" encoding="UTF-8" standalone="yes"?>
<Relationships xmlns="http://schemas.openxmlformats.org/package/2006/relationships"><Relationship Id="rId3" Type="http://schemas.openxmlformats.org/officeDocument/2006/relationships/oleObject" Target="https://pihealthcare.sharepoint.com/Shared%20Documents/Projects/Active/Pharming/Feedback%20Meeting/Final%20Feedback%20Meeting/Charts/IDP%20Charts.xlsx" TargetMode="External"/><Relationship Id="rId2" Type="http://schemas.microsoft.com/office/2011/relationships/chartColorStyle" Target="colors17.xml"/><Relationship Id="rId1" Type="http://schemas.microsoft.com/office/2011/relationships/chartStyle" Target="style17.xml"/></Relationships>
</file>

<file path=ppt/charts/_rels/chart16.xml.rels><?xml version="1.0" encoding="UTF-8" standalone="yes"?>
<Relationships xmlns="http://schemas.openxmlformats.org/package/2006/relationships"><Relationship Id="rId3" Type="http://schemas.openxmlformats.org/officeDocument/2006/relationships/oleObject" Target="https://pihealthcare.sharepoint.com/Shared%20Documents/Projects/Active/Pharming/Feedback%20Meeting/Final%20Feedback%20Meeting/Charts/IDP%20Charts.xlsx" TargetMode="External"/><Relationship Id="rId2" Type="http://schemas.microsoft.com/office/2011/relationships/chartColorStyle" Target="colors18.xml"/><Relationship Id="rId1" Type="http://schemas.microsoft.com/office/2011/relationships/chartStyle" Target="style18.xml"/></Relationships>
</file>

<file path=ppt/charts/_rels/chart17.xml.rels><?xml version="1.0" encoding="UTF-8" standalone="yes"?>
<Relationships xmlns="http://schemas.openxmlformats.org/package/2006/relationships"><Relationship Id="rId3" Type="http://schemas.openxmlformats.org/officeDocument/2006/relationships/oleObject" Target="https://pihealthcare.sharepoint.com/Shared%20Documents/Projects/Active/Pharming/Feedback%20Meeting/Final%20Feedback%20Meeting/Charts/IDP%20Charts.xlsx" TargetMode="External"/><Relationship Id="rId2" Type="http://schemas.microsoft.com/office/2011/relationships/chartColorStyle" Target="colors19.xml"/><Relationship Id="rId1" Type="http://schemas.microsoft.com/office/2011/relationships/chartStyle" Target="style19.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0.xml"/><Relationship Id="rId1" Type="http://schemas.microsoft.com/office/2011/relationships/chartStyle" Target="style20.xml"/></Relationships>
</file>

<file path=ppt/charts/_rels/chart19.xml.rels><?xml version="1.0" encoding="UTF-8" standalone="yes"?>
<Relationships xmlns="http://schemas.openxmlformats.org/package/2006/relationships"><Relationship Id="rId3" Type="http://schemas.openxmlformats.org/officeDocument/2006/relationships/oleObject" Target="https://pihealthcare.sharepoint.com/Shared%20Documents/Projects/Active/Pharming/Feedback%20Meeting/Final%20Feedback%20Meeting/Charts/IDP%20Charts.xlsx" TargetMode="External"/><Relationship Id="rId2" Type="http://schemas.microsoft.com/office/2011/relationships/chartColorStyle" Target="colors21.xml"/><Relationship Id="rId1" Type="http://schemas.microsoft.com/office/2011/relationships/chartStyle" Target="style21.xml"/></Relationships>
</file>

<file path=ppt/charts/_rels/chart2.xml.rels><?xml version="1.0" encoding="UTF-8" standalone="yes"?>
<Relationships xmlns="http://schemas.openxmlformats.org/package/2006/relationships"><Relationship Id="rId3" Type="http://schemas.openxmlformats.org/officeDocument/2006/relationships/oleObject" Target="https://pihealthcare.sharepoint.com/Shared%20Documents/Projects/Active/Pharming/Feedback%20Meeting/Final%20Feedback%20Meeting/Pharming%20Final%20Feedback%20Slide%20Graphs.xlsx" TargetMode="External"/><Relationship Id="rId2" Type="http://schemas.microsoft.com/office/2011/relationships/chartColorStyle" Target="colors4.xml"/><Relationship Id="rId1" Type="http://schemas.microsoft.com/office/2011/relationships/chartStyle" Target="style4.xml"/></Relationships>
</file>

<file path=ppt/charts/_rels/chart20.xml.rels><?xml version="1.0" encoding="UTF-8" standalone="yes"?>
<Relationships xmlns="http://schemas.openxmlformats.org/package/2006/relationships"><Relationship Id="rId3" Type="http://schemas.openxmlformats.org/officeDocument/2006/relationships/oleObject" Target="https://pihealthcare.sharepoint.com/Shared%20Documents/Projects/Active/Pharming/Feedback%20Meeting/Final%20Feedback%20Meeting/Charts/IDP%20Charts.xlsx" TargetMode="External"/><Relationship Id="rId2" Type="http://schemas.microsoft.com/office/2011/relationships/chartColorStyle" Target="colors22.xml"/><Relationship Id="rId1" Type="http://schemas.microsoft.com/office/2011/relationships/chartStyle" Target="style22.xml"/></Relationships>
</file>

<file path=ppt/charts/_rels/chart21.xml.rels><?xml version="1.0" encoding="UTF-8" standalone="yes"?>
<Relationships xmlns="http://schemas.openxmlformats.org/package/2006/relationships"><Relationship Id="rId3" Type="http://schemas.openxmlformats.org/officeDocument/2006/relationships/oleObject" Target="https://pihealthcare.sharepoint.com/Shared%20Documents/Projects/Active/Pharming/Feedback%20Meeting/Final%20Feedback%20Meeting/Charts/IDP%20Charts.xlsx" TargetMode="External"/><Relationship Id="rId2" Type="http://schemas.microsoft.com/office/2011/relationships/chartColorStyle" Target="colors23.xml"/><Relationship Id="rId1" Type="http://schemas.microsoft.com/office/2011/relationships/chartStyle" Target="style23.xml"/></Relationships>
</file>

<file path=ppt/charts/_rels/chart22.xml.rels><?xml version="1.0" encoding="UTF-8" standalone="yes"?>
<Relationships xmlns="http://schemas.openxmlformats.org/package/2006/relationships"><Relationship Id="rId3" Type="http://schemas.openxmlformats.org/officeDocument/2006/relationships/oleObject" Target="https://pihealthcare.sharepoint.com/Shared%20Documents/Projects/Active/Pharming/Feedback%20Meeting/Final%20Feedback%20Meeting/Charts/IDP%20Charts.xlsx" TargetMode="External"/><Relationship Id="rId2" Type="http://schemas.microsoft.com/office/2011/relationships/chartColorStyle" Target="colors24.xml"/><Relationship Id="rId1" Type="http://schemas.microsoft.com/office/2011/relationships/chartStyle" Target="style24.xml"/></Relationships>
</file>

<file path=ppt/charts/_rels/chart23.xml.rels><?xml version="1.0" encoding="UTF-8" standalone="yes"?>
<Relationships xmlns="http://schemas.openxmlformats.org/package/2006/relationships"><Relationship Id="rId3" Type="http://schemas.openxmlformats.org/officeDocument/2006/relationships/oleObject" Target="https://pihealthcare.sharepoint.com/Shared%20Documents/Projects/Active/Pharming/Feedback%20Meeting/Final%20Feedback%20Meeting/Charts/IDP%20Charts.xlsx" TargetMode="External"/><Relationship Id="rId2" Type="http://schemas.microsoft.com/office/2011/relationships/chartColorStyle" Target="colors25.xml"/><Relationship Id="rId1" Type="http://schemas.microsoft.com/office/2011/relationships/chartStyle" Target="style25.xml"/></Relationships>
</file>

<file path=ppt/charts/_rels/chart24.xml.rels><?xml version="1.0" encoding="UTF-8" standalone="yes"?>
<Relationships xmlns="http://schemas.openxmlformats.org/package/2006/relationships"><Relationship Id="rId3" Type="http://schemas.openxmlformats.org/officeDocument/2006/relationships/oleObject" Target="https://pihealthcare.sharepoint.com/Shared%20Documents/Projects/Active/Pharming/Feedback%20Meeting/Final%20Feedback%20Meeting/Charts/IDP%20Charts.xlsx" TargetMode="External"/><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oleObject" Target="https://pihealthcare.sharepoint.com/Shared%20Documents/Projects/Active/Pharming/Feedback%20Meeting/Final%20Feedback%20Meeting/Pharming%20Final%20Feedback%20Slide%20Graphs.xlsx" TargetMode="External"/><Relationship Id="rId2" Type="http://schemas.microsoft.com/office/2011/relationships/chartColorStyle" Target="colors5.xml"/><Relationship Id="rId1" Type="http://schemas.microsoft.com/office/2011/relationships/chartStyle" Target="style5.xml"/></Relationships>
</file>

<file path=ppt/charts/_rels/chart4.xml.rels><?xml version="1.0" encoding="UTF-8" standalone="yes"?>
<Relationships xmlns="http://schemas.openxmlformats.org/package/2006/relationships"><Relationship Id="rId3" Type="http://schemas.openxmlformats.org/officeDocument/2006/relationships/oleObject" Target="https://pihealthcare.sharepoint.com/Shared%20Documents/Projects/Active/Pharming/Feedback%20Meeting/Final%20Feedback%20Meeting/Pharming%20Final%20Feedback%20Slide%20Graphs.xlsx" TargetMode="External"/><Relationship Id="rId2" Type="http://schemas.microsoft.com/office/2011/relationships/chartColorStyle" Target="colors6.xml"/><Relationship Id="rId1" Type="http://schemas.microsoft.com/office/2011/relationships/chartStyle" Target="style6.xml"/></Relationships>
</file>

<file path=ppt/charts/_rels/chart5.xml.rels><?xml version="1.0" encoding="UTF-8" standalone="yes"?>
<Relationships xmlns="http://schemas.openxmlformats.org/package/2006/relationships"><Relationship Id="rId3" Type="http://schemas.openxmlformats.org/officeDocument/2006/relationships/oleObject" Target="https://pihealthcare.sharepoint.com/Shared%20Documents/Projects/Active/Pharming/Feedback%20Meeting/Final%20Feedback%20Meeting/Pharming%20Final%20Feedback%20Slide%20Graphs.xlsx" TargetMode="External"/><Relationship Id="rId2" Type="http://schemas.microsoft.com/office/2011/relationships/chartColorStyle" Target="colors7.xml"/><Relationship Id="rId1" Type="http://schemas.microsoft.com/office/2011/relationships/chartStyle" Target="style7.xml"/></Relationships>
</file>

<file path=ppt/charts/_rels/chart6.xml.rels><?xml version="1.0" encoding="UTF-8" standalone="yes"?>
<Relationships xmlns="http://schemas.openxmlformats.org/package/2006/relationships"><Relationship Id="rId3" Type="http://schemas.openxmlformats.org/officeDocument/2006/relationships/oleObject" Target="https://pihealthcare.sharepoint.com/Shared%20Documents/Projects/Active/Pharming/Feedback%20Meeting/Final%20Feedback%20Meeting/Pharming%20Final%20Feedback%20Slide%20Graphs.xlsx" TargetMode="External"/><Relationship Id="rId2" Type="http://schemas.microsoft.com/office/2011/relationships/chartColorStyle" Target="colors8.xml"/><Relationship Id="rId1" Type="http://schemas.microsoft.com/office/2011/relationships/chartStyle" Target="style8.xml"/></Relationships>
</file>

<file path=ppt/charts/_rels/chart7.xml.rels><?xml version="1.0" encoding="UTF-8" standalone="yes"?>
<Relationships xmlns="http://schemas.openxmlformats.org/package/2006/relationships"><Relationship Id="rId3" Type="http://schemas.openxmlformats.org/officeDocument/2006/relationships/oleObject" Target="https://pihealthcare.sharepoint.com/Shared%20Documents/Projects/Active/Pharming/Feedback%20Meeting/Final%20Feedback%20Meeting/Pharming%20Final%20Feedback%20Slide%20Graphs.xlsx" TargetMode="External"/><Relationship Id="rId2" Type="http://schemas.microsoft.com/office/2011/relationships/chartColorStyle" Target="colors9.xml"/><Relationship Id="rId1" Type="http://schemas.microsoft.com/office/2011/relationships/chartStyle" Target="style9.xml"/></Relationships>
</file>

<file path=ppt/charts/_rels/chart8.xml.rels><?xml version="1.0" encoding="UTF-8" standalone="yes"?>
<Relationships xmlns="http://schemas.openxmlformats.org/package/2006/relationships"><Relationship Id="rId3" Type="http://schemas.openxmlformats.org/officeDocument/2006/relationships/oleObject" Target="https://pihealthcare.sharepoint.com/Shared%20Documents/Projects/Active/Pharming/Feedback%20Meeting/Final%20Feedback%20Meeting/Pharming%20Final%20Feedback%20Slide%20Graphs.xlsx" TargetMode="External"/><Relationship Id="rId2" Type="http://schemas.microsoft.com/office/2011/relationships/chartColorStyle" Target="colors10.xml"/><Relationship Id="rId1" Type="http://schemas.microsoft.com/office/2011/relationships/chartStyle" Target="style10.xml"/></Relationships>
</file>

<file path=ppt/charts/_rels/chart9.xml.rels><?xml version="1.0" encoding="UTF-8" standalone="yes"?>
<Relationships xmlns="http://schemas.openxmlformats.org/package/2006/relationships"><Relationship Id="rId3" Type="http://schemas.openxmlformats.org/officeDocument/2006/relationships/oleObject" Target="https://pihealthcare.sharepoint.com/Shared%20Documents/Projects/Active/Pharming/Feedback%20Meeting/Final%20Feedback%20Meeting/Pharming%20Final%20Feedback%20Slide%20Graphs.xlsx" TargetMode="External"/><Relationship Id="rId2" Type="http://schemas.microsoft.com/office/2011/relationships/chartColorStyle" Target="colors11.xml"/><Relationship Id="rId1" Type="http://schemas.microsoft.com/office/2011/relationships/chartStyle" Target="style11.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https://pihealthcare.sharepoint.com/Shared%20Documents/Projects/Active/Pharming/Feedback%20Meeting/Interim%20Meeting/Maps.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https://pihealthcare.sharepoint.com/Shared%20Documents/Projects/Active/Pharming/Feedback%20Meeting/Final%20Feedback%20Meeting/Pharming%20Final%20Feedback%20Slide%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627592852439409E-2"/>
          <c:y val="1.9242493486245498E-2"/>
          <c:w val="0.96412496231705158"/>
          <c:h val="0.91768209014388502"/>
        </c:manualLayout>
      </c:layout>
      <c:barChart>
        <c:barDir val="bar"/>
        <c:grouping val="stacked"/>
        <c:varyColors val="0"/>
        <c:ser>
          <c:idx val="0"/>
          <c:order val="0"/>
          <c:tx>
            <c:strRef>
              <c:f>'Desk Research'!$I$2</c:f>
              <c:strCache>
                <c:ptCount val="1"/>
                <c:pt idx="0">
                  <c:v>Left Blank</c:v>
                </c:pt>
              </c:strCache>
            </c:strRef>
          </c:tx>
          <c:spPr>
            <a:solidFill>
              <a:schemeClr val="bg1"/>
            </a:solidFill>
            <a:ln>
              <a:noFill/>
            </a:ln>
            <a:effectLst/>
          </c:spPr>
          <c:invertIfNegative val="0"/>
          <c:cat>
            <c:strRef>
              <c:f>'Desk Research'!$J$1:$R$1</c:f>
              <c:strCache>
                <c:ptCount val="9"/>
                <c:pt idx="0">
                  <c:v>Payor Drug Evaluation Groups</c:v>
                </c:pt>
                <c:pt idx="1">
                  <c:v>Guidelines</c:v>
                </c:pt>
                <c:pt idx="2">
                  <c:v>Patient Organizations</c:v>
                </c:pt>
                <c:pt idx="3">
                  <c:v>Regulatory Agencies</c:v>
                </c:pt>
                <c:pt idx="4">
                  <c:v>Clinical Trials</c:v>
                </c:pt>
                <c:pt idx="5">
                  <c:v>Professional Organizations</c:v>
                </c:pt>
                <c:pt idx="6">
                  <c:v>Journals</c:v>
                </c:pt>
                <c:pt idx="7">
                  <c:v>Publications MeSH Terms</c:v>
                </c:pt>
                <c:pt idx="8">
                  <c:v>Congresses</c:v>
                </c:pt>
              </c:strCache>
            </c:strRef>
          </c:cat>
          <c:val>
            <c:numRef>
              <c:f>'Desk Research'!$J$2:$R$2</c:f>
              <c:numCache>
                <c:formatCode>General</c:formatCode>
                <c:ptCount val="9"/>
                <c:pt idx="0">
                  <c:v>187.5</c:v>
                </c:pt>
                <c:pt idx="1">
                  <c:v>185</c:v>
                </c:pt>
                <c:pt idx="2">
                  <c:v>170</c:v>
                </c:pt>
                <c:pt idx="3">
                  <c:v>167.5</c:v>
                </c:pt>
                <c:pt idx="4">
                  <c:v>150.5</c:v>
                </c:pt>
                <c:pt idx="5">
                  <c:v>139.5</c:v>
                </c:pt>
                <c:pt idx="6">
                  <c:v>104</c:v>
                </c:pt>
                <c:pt idx="7">
                  <c:v>41.5</c:v>
                </c:pt>
                <c:pt idx="8">
                  <c:v>0</c:v>
                </c:pt>
              </c:numCache>
            </c:numRef>
          </c:val>
          <c:extLst>
            <c:ext xmlns:c16="http://schemas.microsoft.com/office/drawing/2014/chart" uri="{C3380CC4-5D6E-409C-BE32-E72D297353CC}">
              <c16:uniqueId val="{00000000-A8C5-40A2-B552-B2B840848855}"/>
            </c:ext>
          </c:extLst>
        </c:ser>
        <c:ser>
          <c:idx val="1"/>
          <c:order val="1"/>
          <c:tx>
            <c:strRef>
              <c:f>'Desk Research'!$I$3</c:f>
              <c:strCache>
                <c:ptCount val="1"/>
                <c:pt idx="0">
                  <c:v>General Count</c:v>
                </c:pt>
              </c:strCache>
            </c:strRef>
          </c:tx>
          <c:spPr>
            <a:solidFill>
              <a:schemeClr val="accent2"/>
            </a:solidFill>
            <a:ln>
              <a:noFill/>
            </a:ln>
            <a:effectLst/>
          </c:spPr>
          <c:invertIfNegative val="0"/>
          <c:cat>
            <c:strRef>
              <c:f>'Desk Research'!$J$1:$R$1</c:f>
              <c:strCache>
                <c:ptCount val="9"/>
                <c:pt idx="0">
                  <c:v>Payor Drug Evaluation Groups</c:v>
                </c:pt>
                <c:pt idx="1">
                  <c:v>Guidelines</c:v>
                </c:pt>
                <c:pt idx="2">
                  <c:v>Patient Organizations</c:v>
                </c:pt>
                <c:pt idx="3">
                  <c:v>Regulatory Agencies</c:v>
                </c:pt>
                <c:pt idx="4">
                  <c:v>Clinical Trials</c:v>
                </c:pt>
                <c:pt idx="5">
                  <c:v>Professional Organizations</c:v>
                </c:pt>
                <c:pt idx="6">
                  <c:v>Journals</c:v>
                </c:pt>
                <c:pt idx="7">
                  <c:v>Publications MeSH Terms</c:v>
                </c:pt>
                <c:pt idx="8">
                  <c:v>Congresses</c:v>
                </c:pt>
              </c:strCache>
            </c:strRef>
          </c:cat>
          <c:val>
            <c:numRef>
              <c:f>'Desk Research'!$J$3:$R$3</c:f>
              <c:numCache>
                <c:formatCode>General</c:formatCode>
                <c:ptCount val="9"/>
                <c:pt idx="0">
                  <c:v>45</c:v>
                </c:pt>
                <c:pt idx="1">
                  <c:v>0</c:v>
                </c:pt>
                <c:pt idx="2">
                  <c:v>0</c:v>
                </c:pt>
                <c:pt idx="3">
                  <c:v>79</c:v>
                </c:pt>
                <c:pt idx="4">
                  <c:v>0</c:v>
                </c:pt>
                <c:pt idx="5">
                  <c:v>0</c:v>
                </c:pt>
                <c:pt idx="6">
                  <c:v>12</c:v>
                </c:pt>
                <c:pt idx="7">
                  <c:v>117</c:v>
                </c:pt>
                <c:pt idx="8">
                  <c:v>0</c:v>
                </c:pt>
              </c:numCache>
            </c:numRef>
          </c:val>
          <c:extLst>
            <c:ext xmlns:c16="http://schemas.microsoft.com/office/drawing/2014/chart" uri="{C3380CC4-5D6E-409C-BE32-E72D297353CC}">
              <c16:uniqueId val="{00000001-A8C5-40A2-B552-B2B840848855}"/>
            </c:ext>
          </c:extLst>
        </c:ser>
        <c:ser>
          <c:idx val="2"/>
          <c:order val="2"/>
          <c:tx>
            <c:strRef>
              <c:f>'Desk Research'!$I$4</c:f>
              <c:strCache>
                <c:ptCount val="1"/>
                <c:pt idx="0">
                  <c:v>Immunology/Rare Disease</c:v>
                </c:pt>
              </c:strCache>
            </c:strRef>
          </c:tx>
          <c:spPr>
            <a:solidFill>
              <a:srgbClr val="C5C3EE"/>
            </a:solidFill>
            <a:ln>
              <a:noFill/>
            </a:ln>
            <a:effectLst/>
          </c:spPr>
          <c:invertIfNegative val="0"/>
          <c:cat>
            <c:strRef>
              <c:f>'Desk Research'!$J$1:$R$1</c:f>
              <c:strCache>
                <c:ptCount val="9"/>
                <c:pt idx="0">
                  <c:v>Payor Drug Evaluation Groups</c:v>
                </c:pt>
                <c:pt idx="1">
                  <c:v>Guidelines</c:v>
                </c:pt>
                <c:pt idx="2">
                  <c:v>Patient Organizations</c:v>
                </c:pt>
                <c:pt idx="3">
                  <c:v>Regulatory Agencies</c:v>
                </c:pt>
                <c:pt idx="4">
                  <c:v>Clinical Trials</c:v>
                </c:pt>
                <c:pt idx="5">
                  <c:v>Professional Organizations</c:v>
                </c:pt>
                <c:pt idx="6">
                  <c:v>Journals</c:v>
                </c:pt>
                <c:pt idx="7">
                  <c:v>Publications MeSH Terms</c:v>
                </c:pt>
                <c:pt idx="8">
                  <c:v>Congresses</c:v>
                </c:pt>
              </c:strCache>
            </c:strRef>
          </c:cat>
          <c:val>
            <c:numRef>
              <c:f>'Desk Research'!$J$4:$R$4</c:f>
              <c:numCache>
                <c:formatCode>General</c:formatCode>
                <c:ptCount val="9"/>
                <c:pt idx="0">
                  <c:v>0</c:v>
                </c:pt>
                <c:pt idx="1">
                  <c:v>0</c:v>
                </c:pt>
                <c:pt idx="2">
                  <c:v>60</c:v>
                </c:pt>
                <c:pt idx="3">
                  <c:v>6</c:v>
                </c:pt>
                <c:pt idx="4">
                  <c:v>0</c:v>
                </c:pt>
                <c:pt idx="5">
                  <c:v>134</c:v>
                </c:pt>
                <c:pt idx="6">
                  <c:v>200</c:v>
                </c:pt>
                <c:pt idx="7">
                  <c:v>140</c:v>
                </c:pt>
                <c:pt idx="8">
                  <c:v>409</c:v>
                </c:pt>
              </c:numCache>
            </c:numRef>
          </c:val>
          <c:extLst>
            <c:ext xmlns:c16="http://schemas.microsoft.com/office/drawing/2014/chart" uri="{C3380CC4-5D6E-409C-BE32-E72D297353CC}">
              <c16:uniqueId val="{00000002-A8C5-40A2-B552-B2B840848855}"/>
            </c:ext>
          </c:extLst>
        </c:ser>
        <c:ser>
          <c:idx val="3"/>
          <c:order val="3"/>
          <c:tx>
            <c:strRef>
              <c:f>'Desk Research'!$I$5</c:f>
              <c:strCache>
                <c:ptCount val="1"/>
                <c:pt idx="0">
                  <c:v>PID specific</c:v>
                </c:pt>
              </c:strCache>
            </c:strRef>
          </c:tx>
          <c:spPr>
            <a:solidFill>
              <a:schemeClr val="accent4"/>
            </a:solidFill>
            <a:ln>
              <a:noFill/>
            </a:ln>
            <a:effectLst/>
          </c:spPr>
          <c:invertIfNegative val="0"/>
          <c:cat>
            <c:strRef>
              <c:f>'Desk Research'!$J$1:$R$1</c:f>
              <c:strCache>
                <c:ptCount val="9"/>
                <c:pt idx="0">
                  <c:v>Payor Drug Evaluation Groups</c:v>
                </c:pt>
                <c:pt idx="1">
                  <c:v>Guidelines</c:v>
                </c:pt>
                <c:pt idx="2">
                  <c:v>Patient Organizations</c:v>
                </c:pt>
                <c:pt idx="3">
                  <c:v>Regulatory Agencies</c:v>
                </c:pt>
                <c:pt idx="4">
                  <c:v>Clinical Trials</c:v>
                </c:pt>
                <c:pt idx="5">
                  <c:v>Professional Organizations</c:v>
                </c:pt>
                <c:pt idx="6">
                  <c:v>Journals</c:v>
                </c:pt>
                <c:pt idx="7">
                  <c:v>Publications MeSH Terms</c:v>
                </c:pt>
                <c:pt idx="8">
                  <c:v>Congresses</c:v>
                </c:pt>
              </c:strCache>
            </c:strRef>
          </c:cat>
          <c:val>
            <c:numRef>
              <c:f>'Desk Research'!$J$5:$R$5</c:f>
              <c:numCache>
                <c:formatCode>General</c:formatCode>
                <c:ptCount val="9"/>
                <c:pt idx="0">
                  <c:v>0</c:v>
                </c:pt>
                <c:pt idx="1">
                  <c:v>50</c:v>
                </c:pt>
                <c:pt idx="2">
                  <c:v>20</c:v>
                </c:pt>
                <c:pt idx="3">
                  <c:v>0</c:v>
                </c:pt>
                <c:pt idx="4">
                  <c:v>119</c:v>
                </c:pt>
                <c:pt idx="5">
                  <c:v>7</c:v>
                </c:pt>
                <c:pt idx="6">
                  <c:v>0</c:v>
                </c:pt>
                <c:pt idx="7">
                  <c:v>80</c:v>
                </c:pt>
                <c:pt idx="8">
                  <c:v>11</c:v>
                </c:pt>
              </c:numCache>
            </c:numRef>
          </c:val>
          <c:extLst>
            <c:ext xmlns:c16="http://schemas.microsoft.com/office/drawing/2014/chart" uri="{C3380CC4-5D6E-409C-BE32-E72D297353CC}">
              <c16:uniqueId val="{00000003-A8C5-40A2-B552-B2B840848855}"/>
            </c:ext>
          </c:extLst>
        </c:ser>
        <c:ser>
          <c:idx val="4"/>
          <c:order val="4"/>
          <c:tx>
            <c:strRef>
              <c:f>'Desk Research'!$I$6</c:f>
              <c:strCache>
                <c:ptCount val="1"/>
                <c:pt idx="0">
                  <c:v>Right Blank</c:v>
                </c:pt>
              </c:strCache>
            </c:strRef>
          </c:tx>
          <c:spPr>
            <a:solidFill>
              <a:schemeClr val="bg1"/>
            </a:solidFill>
            <a:ln>
              <a:noFill/>
            </a:ln>
            <a:effectLst/>
          </c:spPr>
          <c:invertIfNegative val="0"/>
          <c:cat>
            <c:strRef>
              <c:f>'Desk Research'!$J$1:$R$1</c:f>
              <c:strCache>
                <c:ptCount val="9"/>
                <c:pt idx="0">
                  <c:v>Payor Drug Evaluation Groups</c:v>
                </c:pt>
                <c:pt idx="1">
                  <c:v>Guidelines</c:v>
                </c:pt>
                <c:pt idx="2">
                  <c:v>Patient Organizations</c:v>
                </c:pt>
                <c:pt idx="3">
                  <c:v>Regulatory Agencies</c:v>
                </c:pt>
                <c:pt idx="4">
                  <c:v>Clinical Trials</c:v>
                </c:pt>
                <c:pt idx="5">
                  <c:v>Professional Organizations</c:v>
                </c:pt>
                <c:pt idx="6">
                  <c:v>Journals</c:v>
                </c:pt>
                <c:pt idx="7">
                  <c:v>Publications MeSH Terms</c:v>
                </c:pt>
                <c:pt idx="8">
                  <c:v>Congresses</c:v>
                </c:pt>
              </c:strCache>
            </c:strRef>
          </c:cat>
          <c:val>
            <c:numRef>
              <c:f>'Desk Research'!$J$6:$R$6</c:f>
              <c:numCache>
                <c:formatCode>General</c:formatCode>
                <c:ptCount val="9"/>
                <c:pt idx="0">
                  <c:v>187.5</c:v>
                </c:pt>
                <c:pt idx="1">
                  <c:v>185</c:v>
                </c:pt>
                <c:pt idx="2">
                  <c:v>170</c:v>
                </c:pt>
                <c:pt idx="3">
                  <c:v>167.5</c:v>
                </c:pt>
                <c:pt idx="4">
                  <c:v>150.5</c:v>
                </c:pt>
                <c:pt idx="5">
                  <c:v>139.5</c:v>
                </c:pt>
                <c:pt idx="6">
                  <c:v>104</c:v>
                </c:pt>
                <c:pt idx="7">
                  <c:v>41.5</c:v>
                </c:pt>
                <c:pt idx="8">
                  <c:v>0</c:v>
                </c:pt>
              </c:numCache>
            </c:numRef>
          </c:val>
          <c:extLst>
            <c:ext xmlns:c16="http://schemas.microsoft.com/office/drawing/2014/chart" uri="{C3380CC4-5D6E-409C-BE32-E72D297353CC}">
              <c16:uniqueId val="{00000004-A8C5-40A2-B552-B2B840848855}"/>
            </c:ext>
          </c:extLst>
        </c:ser>
        <c:dLbls>
          <c:showLegendKey val="0"/>
          <c:showVal val="0"/>
          <c:showCatName val="0"/>
          <c:showSerName val="0"/>
          <c:showPercent val="0"/>
          <c:showBubbleSize val="0"/>
        </c:dLbls>
        <c:gapWidth val="150"/>
        <c:overlap val="100"/>
        <c:axId val="218607024"/>
        <c:axId val="218598864"/>
      </c:barChart>
      <c:catAx>
        <c:axId val="218607024"/>
        <c:scaling>
          <c:orientation val="minMax"/>
        </c:scaling>
        <c:delete val="1"/>
        <c:axPos val="l"/>
        <c:numFmt formatCode="General" sourceLinked="1"/>
        <c:majorTickMark val="none"/>
        <c:minorTickMark val="none"/>
        <c:tickLblPos val="nextTo"/>
        <c:crossAx val="218598864"/>
        <c:crosses val="autoZero"/>
        <c:auto val="1"/>
        <c:lblAlgn val="ctr"/>
        <c:lblOffset val="100"/>
        <c:noMultiLvlLbl val="0"/>
      </c:catAx>
      <c:valAx>
        <c:axId val="218598864"/>
        <c:scaling>
          <c:orientation val="minMax"/>
        </c:scaling>
        <c:delete val="1"/>
        <c:axPos val="b"/>
        <c:numFmt formatCode="General" sourceLinked="1"/>
        <c:majorTickMark val="none"/>
        <c:minorTickMark val="none"/>
        <c:tickLblPos val="nextTo"/>
        <c:crossAx val="218607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CC44-4949-93FD-6F4818BC2D87}"/>
              </c:ext>
            </c:extLst>
          </c:dPt>
          <c:dPt>
            <c:idx val="1"/>
            <c:invertIfNegative val="0"/>
            <c:bubble3D val="0"/>
            <c:spPr>
              <a:solidFill>
                <a:srgbClr val="873AC0"/>
              </a:solidFill>
              <a:ln>
                <a:noFill/>
              </a:ln>
              <a:effectLst/>
            </c:spPr>
            <c:extLst>
              <c:ext xmlns:c16="http://schemas.microsoft.com/office/drawing/2014/chart" uri="{C3380CC4-5D6E-409C-BE32-E72D297353CC}">
                <c16:uniqueId val="{00000002-CC44-4949-93FD-6F4818BC2D87}"/>
              </c:ext>
            </c:extLst>
          </c:dPt>
          <c:dPt>
            <c:idx val="2"/>
            <c:invertIfNegative val="0"/>
            <c:bubble3D val="0"/>
            <c:spPr>
              <a:solidFill>
                <a:srgbClr val="107A40"/>
              </a:solidFill>
              <a:ln>
                <a:noFill/>
              </a:ln>
              <a:effectLst/>
            </c:spPr>
            <c:extLst>
              <c:ext xmlns:c16="http://schemas.microsoft.com/office/drawing/2014/chart" uri="{C3380CC4-5D6E-409C-BE32-E72D297353CC}">
                <c16:uniqueId val="{00000003-CC44-4949-93FD-6F4818BC2D87}"/>
              </c:ext>
            </c:extLst>
          </c:dPt>
          <c:cat>
            <c:strRef>
              <c:f>Guidelines!$I$83:$I$85</c:f>
              <c:strCache>
                <c:ptCount val="3"/>
                <c:pt idx="0">
                  <c:v>Primary Immunodeficiences </c:v>
                </c:pt>
                <c:pt idx="1">
                  <c:v>CIDs</c:v>
                </c:pt>
                <c:pt idx="2">
                  <c:v>APDS, CVIDs, ALPS etc.</c:v>
                </c:pt>
              </c:strCache>
            </c:strRef>
          </c:cat>
          <c:val>
            <c:numRef>
              <c:f>Guidelines!$J$83:$J$85</c:f>
              <c:numCache>
                <c:formatCode>General</c:formatCode>
                <c:ptCount val="3"/>
                <c:pt idx="0">
                  <c:v>37</c:v>
                </c:pt>
                <c:pt idx="1">
                  <c:v>8</c:v>
                </c:pt>
                <c:pt idx="2">
                  <c:v>5</c:v>
                </c:pt>
              </c:numCache>
            </c:numRef>
          </c:val>
          <c:extLst>
            <c:ext xmlns:c16="http://schemas.microsoft.com/office/drawing/2014/chart" uri="{C3380CC4-5D6E-409C-BE32-E72D297353CC}">
              <c16:uniqueId val="{00000000-CC44-4949-93FD-6F4818BC2D87}"/>
            </c:ext>
          </c:extLst>
        </c:ser>
        <c:dLbls>
          <c:showLegendKey val="0"/>
          <c:showVal val="0"/>
          <c:showCatName val="0"/>
          <c:showSerName val="0"/>
          <c:showPercent val="0"/>
          <c:showBubbleSize val="0"/>
        </c:dLbls>
        <c:gapWidth val="150"/>
        <c:overlap val="100"/>
        <c:axId val="1696280432"/>
        <c:axId val="1696264112"/>
      </c:barChart>
      <c:catAx>
        <c:axId val="1696280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696264112"/>
        <c:crosses val="autoZero"/>
        <c:auto val="1"/>
        <c:lblAlgn val="ctr"/>
        <c:lblOffset val="100"/>
        <c:noMultiLvlLbl val="0"/>
      </c:catAx>
      <c:valAx>
        <c:axId val="16962641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696280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31784222337135E-2"/>
          <c:y val="1.6249326448054432E-2"/>
          <c:w val="0.90801067053346685"/>
          <c:h val="0.9489306883061146"/>
        </c:manualLayout>
      </c:layout>
      <c:barChart>
        <c:barDir val="bar"/>
        <c:grouping val="clustered"/>
        <c:varyColors val="0"/>
        <c:ser>
          <c:idx val="0"/>
          <c:order val="0"/>
          <c:tx>
            <c:strRef>
              <c:f>'Payor Drug Groups'!$AE$1</c:f>
              <c:strCache>
                <c:ptCount val="1"/>
                <c:pt idx="0">
                  <c:v>Group Count</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E26-4184-99D4-263038232C4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'Payor Drug Groups'!$AD$2:$AD$16</c:f>
              <c:strCache>
                <c:ptCount val="15"/>
                <c:pt idx="0">
                  <c:v>USA</c:v>
                </c:pt>
                <c:pt idx="1">
                  <c:v>UK</c:v>
                </c:pt>
                <c:pt idx="2">
                  <c:v>TUR</c:v>
                </c:pt>
                <c:pt idx="3">
                  <c:v>SPA</c:v>
                </c:pt>
                <c:pt idx="4">
                  <c:v>SOU</c:v>
                </c:pt>
                <c:pt idx="5">
                  <c:v>SAU</c:v>
                </c:pt>
                <c:pt idx="6">
                  <c:v>JAP</c:v>
                </c:pt>
                <c:pt idx="7">
                  <c:v>ITA</c:v>
                </c:pt>
                <c:pt idx="8">
                  <c:v>GER</c:v>
                </c:pt>
                <c:pt idx="9">
                  <c:v>FRA</c:v>
                </c:pt>
                <c:pt idx="10">
                  <c:v>COL</c:v>
                </c:pt>
                <c:pt idx="11">
                  <c:v>CAN</c:v>
                </c:pt>
                <c:pt idx="12">
                  <c:v>BRA</c:v>
                </c:pt>
                <c:pt idx="13">
                  <c:v>AUS</c:v>
                </c:pt>
                <c:pt idx="14">
                  <c:v>ARG</c:v>
                </c:pt>
              </c:strCache>
            </c:strRef>
          </c:cat>
          <c:val>
            <c:numRef>
              <c:f>'Payor Drug Groups'!$AE$2:$AE$16</c:f>
              <c:numCache>
                <c:formatCode>General</c:formatCode>
                <c:ptCount val="15"/>
                <c:pt idx="0">
                  <c:v>8</c:v>
                </c:pt>
                <c:pt idx="1">
                  <c:v>7</c:v>
                </c:pt>
                <c:pt idx="2">
                  <c:v>1</c:v>
                </c:pt>
                <c:pt idx="3">
                  <c:v>2</c:v>
                </c:pt>
                <c:pt idx="4">
                  <c:v>1</c:v>
                </c:pt>
                <c:pt idx="5">
                  <c:v>1</c:v>
                </c:pt>
                <c:pt idx="6">
                  <c:v>1</c:v>
                </c:pt>
                <c:pt idx="7">
                  <c:v>2</c:v>
                </c:pt>
                <c:pt idx="8">
                  <c:v>3</c:v>
                </c:pt>
                <c:pt idx="9">
                  <c:v>2</c:v>
                </c:pt>
                <c:pt idx="10">
                  <c:v>1</c:v>
                </c:pt>
                <c:pt idx="11">
                  <c:v>4</c:v>
                </c:pt>
                <c:pt idx="12">
                  <c:v>2</c:v>
                </c:pt>
                <c:pt idx="13">
                  <c:v>3</c:v>
                </c:pt>
                <c:pt idx="14">
                  <c:v>2</c:v>
                </c:pt>
              </c:numCache>
            </c:numRef>
          </c:val>
          <c:extLst>
            <c:ext xmlns:c16="http://schemas.microsoft.com/office/drawing/2014/chart" uri="{C3380CC4-5D6E-409C-BE32-E72D297353CC}">
              <c16:uniqueId val="{00000000-4E26-4184-99D4-263038232C49}"/>
            </c:ext>
          </c:extLst>
        </c:ser>
        <c:dLbls>
          <c:showLegendKey val="0"/>
          <c:showVal val="0"/>
          <c:showCatName val="0"/>
          <c:showSerName val="0"/>
          <c:showPercent val="0"/>
          <c:showBubbleSize val="0"/>
        </c:dLbls>
        <c:gapWidth val="219"/>
        <c:axId val="114728975"/>
        <c:axId val="114728015"/>
      </c:barChart>
      <c:catAx>
        <c:axId val="1147289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4728015"/>
        <c:crosses val="autoZero"/>
        <c:auto val="1"/>
        <c:lblAlgn val="ctr"/>
        <c:lblOffset val="100"/>
        <c:noMultiLvlLbl val="0"/>
      </c:catAx>
      <c:valAx>
        <c:axId val="114728015"/>
        <c:scaling>
          <c:orientation val="minMax"/>
        </c:scaling>
        <c:delete val="1"/>
        <c:axPos val="b"/>
        <c:numFmt formatCode="General" sourceLinked="1"/>
        <c:majorTickMark val="none"/>
        <c:minorTickMark val="none"/>
        <c:tickLblPos val="nextTo"/>
        <c:crossAx val="1147289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'Regulatory Agenices'!$AI$1</c:f>
              <c:strCache>
                <c:ptCount val="1"/>
                <c:pt idx="0">
                  <c:v>Agency Count</c:v>
                </c:pt>
              </c:strCache>
            </c:strRef>
          </c:tx>
          <c:spPr>
            <a:solidFill>
              <a:schemeClr val="accent2"/>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28-4E16-A3B1-7920C390E6C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'Regulatory Agenices'!$AH$2:$AH$16</c:f>
              <c:strCache>
                <c:ptCount val="15"/>
                <c:pt idx="0">
                  <c:v>USA</c:v>
                </c:pt>
                <c:pt idx="1">
                  <c:v>UK</c:v>
                </c:pt>
                <c:pt idx="2">
                  <c:v>TUR</c:v>
                </c:pt>
                <c:pt idx="3">
                  <c:v>SPA</c:v>
                </c:pt>
                <c:pt idx="4">
                  <c:v>SOU</c:v>
                </c:pt>
                <c:pt idx="5">
                  <c:v>SAU</c:v>
                </c:pt>
                <c:pt idx="6">
                  <c:v>JAP</c:v>
                </c:pt>
                <c:pt idx="7">
                  <c:v>ITA</c:v>
                </c:pt>
                <c:pt idx="8">
                  <c:v>GER</c:v>
                </c:pt>
                <c:pt idx="9">
                  <c:v>FRA</c:v>
                </c:pt>
                <c:pt idx="10">
                  <c:v>COL</c:v>
                </c:pt>
                <c:pt idx="11">
                  <c:v>CAN</c:v>
                </c:pt>
                <c:pt idx="12">
                  <c:v>BRA</c:v>
                </c:pt>
                <c:pt idx="13">
                  <c:v>AUS</c:v>
                </c:pt>
                <c:pt idx="14">
                  <c:v>ARG</c:v>
                </c:pt>
              </c:strCache>
            </c:strRef>
          </c:cat>
          <c:val>
            <c:numRef>
              <c:f>'Regulatory Agenices'!$AI$2:$AI$16</c:f>
              <c:numCache>
                <c:formatCode>General</c:formatCode>
                <c:ptCount val="15"/>
                <c:pt idx="0">
                  <c:v>10</c:v>
                </c:pt>
                <c:pt idx="1">
                  <c:v>11</c:v>
                </c:pt>
                <c:pt idx="2">
                  <c:v>2</c:v>
                </c:pt>
                <c:pt idx="3">
                  <c:v>4</c:v>
                </c:pt>
                <c:pt idx="4">
                  <c:v>3</c:v>
                </c:pt>
                <c:pt idx="5">
                  <c:v>3</c:v>
                </c:pt>
                <c:pt idx="6">
                  <c:v>9</c:v>
                </c:pt>
                <c:pt idx="7">
                  <c:v>3</c:v>
                </c:pt>
                <c:pt idx="8">
                  <c:v>4</c:v>
                </c:pt>
                <c:pt idx="9">
                  <c:v>3</c:v>
                </c:pt>
                <c:pt idx="10">
                  <c:v>1</c:v>
                </c:pt>
                <c:pt idx="11">
                  <c:v>4</c:v>
                </c:pt>
                <c:pt idx="12">
                  <c:v>4</c:v>
                </c:pt>
                <c:pt idx="13">
                  <c:v>4</c:v>
                </c:pt>
                <c:pt idx="14">
                  <c:v>6</c:v>
                </c:pt>
              </c:numCache>
            </c:numRef>
          </c:val>
          <c:extLst>
            <c:ext xmlns:c16="http://schemas.microsoft.com/office/drawing/2014/chart" uri="{C3380CC4-5D6E-409C-BE32-E72D297353CC}">
              <c16:uniqueId val="{00000000-0928-4E16-A3B1-7920C390E6CD}"/>
            </c:ext>
          </c:extLst>
        </c:ser>
        <c:dLbls>
          <c:showLegendKey val="0"/>
          <c:showVal val="0"/>
          <c:showCatName val="0"/>
          <c:showSerName val="0"/>
          <c:showPercent val="0"/>
          <c:showBubbleSize val="0"/>
        </c:dLbls>
        <c:gapWidth val="219"/>
        <c:axId val="122067023"/>
        <c:axId val="122066543"/>
      </c:barChart>
      <c:catAx>
        <c:axId val="12206702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22066543"/>
        <c:crosses val="autoZero"/>
        <c:auto val="1"/>
        <c:lblAlgn val="ctr"/>
        <c:lblOffset val="100"/>
        <c:noMultiLvlLbl val="0"/>
      </c:catAx>
      <c:valAx>
        <c:axId val="122066543"/>
        <c:scaling>
          <c:orientation val="minMax"/>
        </c:scaling>
        <c:delete val="1"/>
        <c:axPos val="b"/>
        <c:numFmt formatCode="General" sourceLinked="1"/>
        <c:majorTickMark val="none"/>
        <c:minorTickMark val="none"/>
        <c:tickLblPos val="nextTo"/>
        <c:crossAx val="1220670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0070C0"/>
            </a:solidFill>
          </c:spPr>
          <c:dPt>
            <c:idx val="0"/>
            <c:bubble3D val="0"/>
            <c:spPr>
              <a:solidFill>
                <a:srgbClr val="0070C0"/>
              </a:solidFill>
              <a:ln w="19050">
                <a:solidFill>
                  <a:schemeClr val="lt1"/>
                </a:solidFill>
              </a:ln>
              <a:effectLst/>
            </c:spPr>
            <c:extLst>
              <c:ext xmlns:c16="http://schemas.microsoft.com/office/drawing/2014/chart" uri="{C3380CC4-5D6E-409C-BE32-E72D297353CC}">
                <c16:uniqueId val="{00000001-311B-42A8-9973-67B136EBEE5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11B-42A8-9973-67B136EBEE59}"/>
              </c:ext>
            </c:extLst>
          </c:dPt>
          <c:cat>
            <c:strRef>
              <c:f>Sheet1!$A$2:$A$3</c:f>
              <c:strCache>
                <c:ptCount val="2"/>
                <c:pt idx="0">
                  <c:v>Male</c:v>
                </c:pt>
                <c:pt idx="1">
                  <c:v>Female</c:v>
                </c:pt>
              </c:strCache>
            </c:strRef>
          </c:cat>
          <c:val>
            <c:numRef>
              <c:f>Sheet1!$B$2:$B$3</c:f>
              <c:numCache>
                <c:formatCode>General</c:formatCode>
                <c:ptCount val="2"/>
                <c:pt idx="0">
                  <c:v>1702</c:v>
                </c:pt>
                <c:pt idx="1">
                  <c:v>1193</c:v>
                </c:pt>
              </c:numCache>
            </c:numRef>
          </c:val>
          <c:extLst>
            <c:ext xmlns:c16="http://schemas.microsoft.com/office/drawing/2014/chart" uri="{C3380CC4-5D6E-409C-BE32-E72D297353CC}">
              <c16:uniqueId val="{00000004-311B-42A8-9973-67B136EBEE5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rgbClr val="00B0F0"/>
              </a:solidFill>
              <a:ln w="19050">
                <a:solidFill>
                  <a:schemeClr val="lt1"/>
                </a:solidFill>
              </a:ln>
              <a:effectLst/>
            </c:spPr>
            <c:extLst>
              <c:ext xmlns:c16="http://schemas.microsoft.com/office/drawing/2014/chart" uri="{C3380CC4-5D6E-409C-BE32-E72D297353CC}">
                <c16:uniqueId val="{00000001-9AB3-4716-ACC5-F9079F1A2D05}"/>
              </c:ext>
            </c:extLst>
          </c:dPt>
          <c:dPt>
            <c:idx val="1"/>
            <c:bubble3D val="0"/>
            <c:spPr>
              <a:solidFill>
                <a:srgbClr val="107A40"/>
              </a:solidFill>
              <a:ln w="19050">
                <a:solidFill>
                  <a:schemeClr val="lt1"/>
                </a:solidFill>
              </a:ln>
              <a:effectLst/>
            </c:spPr>
            <c:extLst>
              <c:ext xmlns:c16="http://schemas.microsoft.com/office/drawing/2014/chart" uri="{C3380CC4-5D6E-409C-BE32-E72D297353CC}">
                <c16:uniqueId val="{00000003-9AB3-4716-ACC5-F9079F1A2D05}"/>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9AB3-4716-ACC5-F9079F1A2D05}"/>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9AB3-4716-ACC5-F9079F1A2D05}"/>
              </c:ext>
            </c:extLst>
          </c:dPt>
          <c:dPt>
            <c:idx val="4"/>
            <c:bubble3D val="0"/>
            <c:spPr>
              <a:solidFill>
                <a:srgbClr val="0070C0"/>
              </a:solidFill>
              <a:ln w="19050">
                <a:solidFill>
                  <a:schemeClr val="lt1"/>
                </a:solidFill>
              </a:ln>
              <a:effectLst/>
            </c:spPr>
            <c:extLst>
              <c:ext xmlns:c16="http://schemas.microsoft.com/office/drawing/2014/chart" uri="{C3380CC4-5D6E-409C-BE32-E72D297353CC}">
                <c16:uniqueId val="{00000009-9AB3-4716-ACC5-F9079F1A2D05}"/>
              </c:ext>
            </c:extLst>
          </c:dPt>
          <c:dPt>
            <c:idx val="5"/>
            <c:bubble3D val="0"/>
            <c:spPr>
              <a:solidFill>
                <a:srgbClr val="92D050"/>
              </a:solidFill>
              <a:ln w="19050">
                <a:solidFill>
                  <a:schemeClr val="lt1"/>
                </a:solidFill>
              </a:ln>
              <a:effectLst/>
            </c:spPr>
            <c:extLst>
              <c:ext xmlns:c16="http://schemas.microsoft.com/office/drawing/2014/chart" uri="{C3380CC4-5D6E-409C-BE32-E72D297353CC}">
                <c16:uniqueId val="{0000000B-9AB3-4716-ACC5-F9079F1A2D05}"/>
              </c:ext>
            </c:extLst>
          </c:dPt>
          <c:dPt>
            <c:idx val="6"/>
            <c:bubble3D val="0"/>
            <c:spPr>
              <a:solidFill>
                <a:srgbClr val="C00000"/>
              </a:solidFill>
              <a:ln w="19050">
                <a:solidFill>
                  <a:schemeClr val="lt1"/>
                </a:solidFill>
              </a:ln>
              <a:effectLst/>
            </c:spPr>
            <c:extLst>
              <c:ext xmlns:c16="http://schemas.microsoft.com/office/drawing/2014/chart" uri="{C3380CC4-5D6E-409C-BE32-E72D297353CC}">
                <c16:uniqueId val="{0000000D-9AB3-4716-ACC5-F9079F1A2D05}"/>
              </c:ext>
            </c:extLst>
          </c:dPt>
          <c:dPt>
            <c:idx val="7"/>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F-9AB3-4716-ACC5-F9079F1A2D05}"/>
              </c:ext>
            </c:extLst>
          </c:dPt>
          <c:dPt>
            <c:idx val="8"/>
            <c:bubble3D val="0"/>
            <c:spPr>
              <a:solidFill>
                <a:srgbClr val="FF66CC"/>
              </a:solidFill>
              <a:ln w="19050">
                <a:solidFill>
                  <a:schemeClr val="lt1"/>
                </a:solidFill>
              </a:ln>
              <a:effectLst/>
            </c:spPr>
            <c:extLst>
              <c:ext xmlns:c16="http://schemas.microsoft.com/office/drawing/2014/chart" uri="{C3380CC4-5D6E-409C-BE32-E72D297353CC}">
                <c16:uniqueId val="{00000011-9AB3-4716-ACC5-F9079F1A2D05}"/>
              </c:ext>
            </c:extLst>
          </c:dPt>
          <c:dPt>
            <c:idx val="9"/>
            <c:bubble3D val="0"/>
            <c:spPr>
              <a:solidFill>
                <a:schemeClr val="tx2"/>
              </a:solidFill>
              <a:ln w="19050">
                <a:solidFill>
                  <a:schemeClr val="lt1"/>
                </a:solidFill>
              </a:ln>
              <a:effectLst/>
            </c:spPr>
            <c:extLst>
              <c:ext xmlns:c16="http://schemas.microsoft.com/office/drawing/2014/chart" uri="{C3380CC4-5D6E-409C-BE32-E72D297353CC}">
                <c16:uniqueId val="{00000013-9AB3-4716-ACC5-F9079F1A2D05}"/>
              </c:ext>
            </c:extLst>
          </c:dPt>
          <c:dPt>
            <c:idx val="10"/>
            <c:bubble3D val="0"/>
            <c:spPr>
              <a:solidFill>
                <a:srgbClr val="7030A0"/>
              </a:solidFill>
              <a:ln w="19050">
                <a:solidFill>
                  <a:schemeClr val="lt1"/>
                </a:solidFill>
              </a:ln>
              <a:effectLst/>
            </c:spPr>
            <c:extLst>
              <c:ext xmlns:c16="http://schemas.microsoft.com/office/drawing/2014/chart" uri="{C3380CC4-5D6E-409C-BE32-E72D297353CC}">
                <c16:uniqueId val="{00000015-9AB3-4716-ACC5-F9079F1A2D05}"/>
              </c:ext>
            </c:extLst>
          </c:dPt>
          <c:cat>
            <c:strRef>
              <c:f>Recommendations!$P$8:$P$18</c:f>
              <c:strCache>
                <c:ptCount val="11"/>
                <c:pt idx="0">
                  <c:v>Argentina</c:v>
                </c:pt>
                <c:pt idx="1">
                  <c:v>Brazil</c:v>
                </c:pt>
                <c:pt idx="2">
                  <c:v>Canada</c:v>
                </c:pt>
                <c:pt idx="3">
                  <c:v>Czechia</c:v>
                </c:pt>
                <c:pt idx="4">
                  <c:v>France</c:v>
                </c:pt>
                <c:pt idx="5">
                  <c:v>Italy</c:v>
                </c:pt>
                <c:pt idx="6">
                  <c:v>Japan</c:v>
                </c:pt>
                <c:pt idx="7">
                  <c:v>Spain</c:v>
                </c:pt>
                <c:pt idx="8">
                  <c:v>Netherlands</c:v>
                </c:pt>
                <c:pt idx="9">
                  <c:v>UK</c:v>
                </c:pt>
                <c:pt idx="10">
                  <c:v>USA</c:v>
                </c:pt>
              </c:strCache>
            </c:strRef>
          </c:cat>
          <c:val>
            <c:numRef>
              <c:f>Recommendations!$Q$8:$Q$18</c:f>
              <c:numCache>
                <c:formatCode>General</c:formatCode>
                <c:ptCount val="11"/>
                <c:pt idx="0">
                  <c:v>5</c:v>
                </c:pt>
                <c:pt idx="1">
                  <c:v>6</c:v>
                </c:pt>
                <c:pt idx="2">
                  <c:v>2</c:v>
                </c:pt>
                <c:pt idx="3">
                  <c:v>1</c:v>
                </c:pt>
                <c:pt idx="4">
                  <c:v>5</c:v>
                </c:pt>
                <c:pt idx="5">
                  <c:v>5</c:v>
                </c:pt>
                <c:pt idx="6">
                  <c:v>5</c:v>
                </c:pt>
                <c:pt idx="7">
                  <c:v>4</c:v>
                </c:pt>
                <c:pt idx="8">
                  <c:v>1</c:v>
                </c:pt>
                <c:pt idx="9">
                  <c:v>5</c:v>
                </c:pt>
                <c:pt idx="10">
                  <c:v>10</c:v>
                </c:pt>
              </c:numCache>
            </c:numRef>
          </c:val>
          <c:extLst>
            <c:ext xmlns:c16="http://schemas.microsoft.com/office/drawing/2014/chart" uri="{C3380CC4-5D6E-409C-BE32-E72D297353CC}">
              <c16:uniqueId val="{00000016-9AB3-4716-ACC5-F9079F1A2D05}"/>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r"/>
      <c:overlay val="0"/>
      <c:spPr>
        <a:noFill/>
        <a:ln>
          <a:noFill/>
        </a:ln>
        <a:effectLst/>
      </c:spPr>
      <c:txPr>
        <a:bodyPr rot="0" spcFirstLastPara="1" vertOverflow="ellipsis" vert="horz" wrap="square" anchor="ctr" anchorCtr="1"/>
        <a:lstStyle/>
        <a:p>
          <a:pPr rtl="0">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a:t>Grouped AOIs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6">
                <a:lumMod val="50000"/>
              </a:schemeClr>
            </a:solidFill>
            <a:ln>
              <a:noFill/>
            </a:ln>
            <a:effectLst/>
          </c:spPr>
          <c:invertIfNegative val="0"/>
          <c:cat>
            <c:strRef>
              <c:f>'Area of Interest'!$F$2:$F$10</c:f>
              <c:strCache>
                <c:ptCount val="9"/>
                <c:pt idx="0">
                  <c:v>Transplant &amp; Related Disorders</c:v>
                </c:pt>
                <c:pt idx="1">
                  <c:v>Respiratory Diseases</c:v>
                </c:pt>
                <c:pt idx="2">
                  <c:v>Miscellaneous</c:v>
                </c:pt>
                <c:pt idx="3">
                  <c:v>Infectious Diseases</c:v>
                </c:pt>
                <c:pt idx="4">
                  <c:v>Immune System Disorders</c:v>
                </c:pt>
                <c:pt idx="5">
                  <c:v>Genetic &amp; Rare Diseases</c:v>
                </c:pt>
                <c:pt idx="6">
                  <c:v>Gastrointestinal Diseases</c:v>
                </c:pt>
                <c:pt idx="7">
                  <c:v>Cancer &amp; Lymphoproliferative Disorders</c:v>
                </c:pt>
                <c:pt idx="8">
                  <c:v>Blood Disorders &amp; Hematologic Diseases</c:v>
                </c:pt>
              </c:strCache>
            </c:strRef>
          </c:cat>
          <c:val>
            <c:numRef>
              <c:f>'Area of Interest'!$G$2:$G$10</c:f>
              <c:numCache>
                <c:formatCode>General</c:formatCode>
                <c:ptCount val="9"/>
                <c:pt idx="0">
                  <c:v>6</c:v>
                </c:pt>
                <c:pt idx="1">
                  <c:v>18</c:v>
                </c:pt>
                <c:pt idx="2">
                  <c:v>14</c:v>
                </c:pt>
                <c:pt idx="3">
                  <c:v>14</c:v>
                </c:pt>
                <c:pt idx="4">
                  <c:v>65</c:v>
                </c:pt>
                <c:pt idx="5">
                  <c:v>8</c:v>
                </c:pt>
                <c:pt idx="6">
                  <c:v>13</c:v>
                </c:pt>
                <c:pt idx="7">
                  <c:v>16</c:v>
                </c:pt>
                <c:pt idx="8">
                  <c:v>18</c:v>
                </c:pt>
              </c:numCache>
            </c:numRef>
          </c:val>
          <c:extLst>
            <c:ext xmlns:c16="http://schemas.microsoft.com/office/drawing/2014/chart" uri="{C3380CC4-5D6E-409C-BE32-E72D297353CC}">
              <c16:uniqueId val="{00000000-4422-4430-81EB-0362FBFC2C24}"/>
            </c:ext>
          </c:extLst>
        </c:ser>
        <c:dLbls>
          <c:showLegendKey val="0"/>
          <c:showVal val="0"/>
          <c:showCatName val="0"/>
          <c:showSerName val="0"/>
          <c:showPercent val="0"/>
          <c:showBubbleSize val="0"/>
        </c:dLbls>
        <c:gapWidth val="182"/>
        <c:axId val="713313695"/>
        <c:axId val="425403935"/>
      </c:barChart>
      <c:catAx>
        <c:axId val="7133136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425403935"/>
        <c:crosses val="autoZero"/>
        <c:auto val="1"/>
        <c:lblAlgn val="ctr"/>
        <c:lblOffset val="100"/>
        <c:noMultiLvlLbl val="0"/>
      </c:catAx>
      <c:valAx>
        <c:axId val="42540393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133136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a:t>Identified</a:t>
            </a:r>
            <a:r>
              <a:rPr lang="en-GB" baseline="0"/>
              <a:t> roles for all in-depth profile clinical trials</a:t>
            </a:r>
            <a:endParaRPr lang="en-GB"/>
          </a:p>
        </c:rich>
      </c:tx>
      <c:layout>
        <c:manualLayout>
          <c:xMode val="edge"/>
          <c:yMode val="edge"/>
          <c:x val="0.14480088941796349"/>
          <c:y val="3.767612475840555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GB"/>
        </a:p>
      </c:txPr>
    </c:title>
    <c:autoTitleDeleted val="0"/>
    <c:plotArea>
      <c:layout>
        <c:manualLayout>
          <c:layoutTarget val="inner"/>
          <c:xMode val="edge"/>
          <c:yMode val="edge"/>
          <c:x val="0.12913914684015462"/>
          <c:y val="0.19996796046083537"/>
          <c:w val="0.72622550572140454"/>
          <c:h val="0.79671286543988606"/>
        </c:manualLayout>
      </c:layout>
      <c:pieChart>
        <c:varyColors val="1"/>
        <c:ser>
          <c:idx val="0"/>
          <c:order val="0"/>
          <c:explosion val="1"/>
          <c:dPt>
            <c:idx val="0"/>
            <c:bubble3D val="0"/>
            <c:spPr>
              <a:solidFill>
                <a:schemeClr val="tx1"/>
              </a:solidFill>
              <a:ln w="19050">
                <a:solidFill>
                  <a:schemeClr val="lt1"/>
                </a:solidFill>
              </a:ln>
              <a:effectLst/>
            </c:spPr>
            <c:extLst>
              <c:ext xmlns:c16="http://schemas.microsoft.com/office/drawing/2014/chart" uri="{C3380CC4-5D6E-409C-BE32-E72D297353CC}">
                <c16:uniqueId val="{00000001-B7E1-4549-BD5C-FCEB9BFBB6D0}"/>
              </c:ext>
            </c:extLst>
          </c:dPt>
          <c:dPt>
            <c:idx val="1"/>
            <c:bubble3D val="0"/>
            <c:spPr>
              <a:solidFill>
                <a:schemeClr val="tx2"/>
              </a:solidFill>
              <a:ln w="19050">
                <a:solidFill>
                  <a:schemeClr val="lt1"/>
                </a:solidFill>
              </a:ln>
              <a:effectLst/>
            </c:spPr>
            <c:extLst>
              <c:ext xmlns:c16="http://schemas.microsoft.com/office/drawing/2014/chart" uri="{C3380CC4-5D6E-409C-BE32-E72D297353CC}">
                <c16:uniqueId val="{00000003-B7E1-4549-BD5C-FCEB9BFBB6D0}"/>
              </c:ext>
            </c:extLst>
          </c:dPt>
          <c:dPt>
            <c:idx val="2"/>
            <c:bubble3D val="0"/>
            <c:spPr>
              <a:solidFill>
                <a:srgbClr val="873AC0"/>
              </a:solidFill>
              <a:ln w="19050">
                <a:solidFill>
                  <a:schemeClr val="lt1"/>
                </a:solidFill>
              </a:ln>
              <a:effectLst/>
            </c:spPr>
            <c:extLst>
              <c:ext xmlns:c16="http://schemas.microsoft.com/office/drawing/2014/chart" uri="{C3380CC4-5D6E-409C-BE32-E72D297353CC}">
                <c16:uniqueId val="{00000005-B7E1-4549-BD5C-FCEB9BFBB6D0}"/>
              </c:ext>
            </c:extLst>
          </c:dPt>
          <c:dPt>
            <c:idx val="3"/>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7-B7E1-4549-BD5C-FCEB9BFBB6D0}"/>
              </c:ext>
            </c:extLst>
          </c:dPt>
          <c:dPt>
            <c:idx val="4"/>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9-B7E1-4549-BD5C-FCEB9BFBB6D0}"/>
              </c:ext>
            </c:extLst>
          </c:dPt>
          <c:dPt>
            <c:idx val="5"/>
            <c:bubble3D val="0"/>
            <c:spPr>
              <a:solidFill>
                <a:srgbClr val="107A40"/>
              </a:solidFill>
              <a:ln w="19050">
                <a:solidFill>
                  <a:schemeClr val="lt1"/>
                </a:solidFill>
              </a:ln>
              <a:effectLst/>
            </c:spPr>
            <c:extLst>
              <c:ext xmlns:c16="http://schemas.microsoft.com/office/drawing/2014/chart" uri="{C3380CC4-5D6E-409C-BE32-E72D297353CC}">
                <c16:uniqueId val="{0000000B-B7E1-4549-BD5C-FCEB9BFBB6D0}"/>
              </c:ext>
            </c:extLst>
          </c:dPt>
          <c:cat>
            <c:strRef>
              <c:f>'Clinical Trials'!$D$2:$D$7</c:f>
              <c:strCache>
                <c:ptCount val="6"/>
                <c:pt idx="0">
                  <c:v>Investigator</c:v>
                </c:pt>
                <c:pt idx="1">
                  <c:v>Study Chair</c:v>
                </c:pt>
                <c:pt idx="2">
                  <c:v>Last Author</c:v>
                </c:pt>
                <c:pt idx="3">
                  <c:v>First Author</c:v>
                </c:pt>
                <c:pt idx="4">
                  <c:v>Principal Investigator</c:v>
                </c:pt>
                <c:pt idx="5">
                  <c:v>Middle Author</c:v>
                </c:pt>
              </c:strCache>
            </c:strRef>
          </c:cat>
          <c:val>
            <c:numRef>
              <c:f>'Clinical Trials'!$E$2:$E$7</c:f>
              <c:numCache>
                <c:formatCode>General</c:formatCode>
                <c:ptCount val="6"/>
                <c:pt idx="0">
                  <c:v>3</c:v>
                </c:pt>
                <c:pt idx="1">
                  <c:v>5</c:v>
                </c:pt>
                <c:pt idx="2">
                  <c:v>29</c:v>
                </c:pt>
                <c:pt idx="3">
                  <c:v>31</c:v>
                </c:pt>
                <c:pt idx="4">
                  <c:v>50</c:v>
                </c:pt>
                <c:pt idx="5">
                  <c:v>155</c:v>
                </c:pt>
              </c:numCache>
            </c:numRef>
          </c:val>
          <c:extLst>
            <c:ext xmlns:c16="http://schemas.microsoft.com/office/drawing/2014/chart" uri="{C3380CC4-5D6E-409C-BE32-E72D297353CC}">
              <c16:uniqueId val="{0000000C-B7E1-4549-BD5C-FCEB9BFBB6D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a:t>Timeline of in-depth clinical trial activity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GB"/>
        </a:p>
      </c:txPr>
    </c:title>
    <c:autoTitleDeleted val="0"/>
    <c:plotArea>
      <c:layout/>
      <c:lineChart>
        <c:grouping val="standard"/>
        <c:varyColors val="0"/>
        <c:ser>
          <c:idx val="0"/>
          <c:order val="0"/>
          <c:spPr>
            <a:ln w="28575" cap="rnd">
              <a:solidFill>
                <a:schemeClr val="tx2"/>
              </a:solidFill>
              <a:round/>
            </a:ln>
            <a:effectLst/>
          </c:spPr>
          <c:marker>
            <c:symbol val="none"/>
          </c:marker>
          <c:cat>
            <c:strRef>
              <c:f>'Clinical Trials'!$L$2:$L$10</c:f>
              <c:strCache>
                <c:ptCount val="9"/>
                <c:pt idx="0">
                  <c:v>1981-1985</c:v>
                </c:pt>
                <c:pt idx="1">
                  <c:v>1986-1990</c:v>
                </c:pt>
                <c:pt idx="2">
                  <c:v>1991-1995</c:v>
                </c:pt>
                <c:pt idx="3">
                  <c:v>1996-2000</c:v>
                </c:pt>
                <c:pt idx="4">
                  <c:v>2001-2005</c:v>
                </c:pt>
                <c:pt idx="5">
                  <c:v>2006-2010</c:v>
                </c:pt>
                <c:pt idx="6">
                  <c:v>2011-2015</c:v>
                </c:pt>
                <c:pt idx="7">
                  <c:v>2016-2020</c:v>
                </c:pt>
                <c:pt idx="8">
                  <c:v>2021-2025</c:v>
                </c:pt>
              </c:strCache>
            </c:strRef>
          </c:cat>
          <c:val>
            <c:numRef>
              <c:f>'Clinical Trials'!$M$2:$M$10</c:f>
              <c:numCache>
                <c:formatCode>General</c:formatCode>
                <c:ptCount val="9"/>
                <c:pt idx="0">
                  <c:v>3</c:v>
                </c:pt>
                <c:pt idx="1">
                  <c:v>3</c:v>
                </c:pt>
                <c:pt idx="2">
                  <c:v>1</c:v>
                </c:pt>
                <c:pt idx="3">
                  <c:v>7</c:v>
                </c:pt>
                <c:pt idx="4">
                  <c:v>7</c:v>
                </c:pt>
                <c:pt idx="5">
                  <c:v>14</c:v>
                </c:pt>
                <c:pt idx="6">
                  <c:v>59</c:v>
                </c:pt>
                <c:pt idx="7">
                  <c:v>77</c:v>
                </c:pt>
                <c:pt idx="8">
                  <c:v>74</c:v>
                </c:pt>
              </c:numCache>
            </c:numRef>
          </c:val>
          <c:smooth val="0"/>
          <c:extLst>
            <c:ext xmlns:c16="http://schemas.microsoft.com/office/drawing/2014/chart" uri="{C3380CC4-5D6E-409C-BE32-E72D297353CC}">
              <c16:uniqueId val="{00000000-813B-47B9-AC5F-5D7B3A254EBB}"/>
            </c:ext>
          </c:extLst>
        </c:ser>
        <c:dLbls>
          <c:showLegendKey val="0"/>
          <c:showVal val="0"/>
          <c:showCatName val="0"/>
          <c:showSerName val="0"/>
          <c:showPercent val="0"/>
          <c:showBubbleSize val="0"/>
        </c:dLbls>
        <c:smooth val="0"/>
        <c:axId val="1571435071"/>
        <c:axId val="1571436031"/>
      </c:lineChart>
      <c:catAx>
        <c:axId val="1571435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571436031"/>
        <c:crosses val="autoZero"/>
        <c:auto val="1"/>
        <c:lblAlgn val="ctr"/>
        <c:lblOffset val="100"/>
        <c:noMultiLvlLbl val="0"/>
      </c:catAx>
      <c:valAx>
        <c:axId val="1571436031"/>
        <c:scaling>
          <c:orientation val="minMax"/>
          <c:max val="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5714350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r>
              <a:rPr lang="en-GB"/>
              <a:t>Timeline for the sum of publications for </a:t>
            </a:r>
          </a:p>
          <a:p>
            <a:pPr>
              <a:defRPr/>
            </a:pPr>
            <a:r>
              <a:rPr lang="en-GB"/>
              <a:t>KOLs with in-depth profiles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endParaRPr lang="en-GB"/>
        </a:p>
      </c:txPr>
    </c:title>
    <c:autoTitleDeleted val="0"/>
    <c:plotArea>
      <c:layout/>
      <c:lineChart>
        <c:grouping val="standard"/>
        <c:varyColors val="0"/>
        <c:ser>
          <c:idx val="0"/>
          <c:order val="0"/>
          <c:spPr>
            <a:ln w="28575" cap="rnd">
              <a:solidFill>
                <a:schemeClr val="tx2"/>
              </a:solidFill>
              <a:round/>
            </a:ln>
            <a:effectLst/>
          </c:spPr>
          <c:marker>
            <c:symbol val="none"/>
          </c:marker>
          <c:cat>
            <c:strRef>
              <c:f>Publications!$S$2:$S$14</c:f>
              <c:strCache>
                <c:ptCount val="13"/>
                <c:pt idx="0">
                  <c:v>1961-1965</c:v>
                </c:pt>
                <c:pt idx="1">
                  <c:v>1966-1970</c:v>
                </c:pt>
                <c:pt idx="2">
                  <c:v>1971-1975</c:v>
                </c:pt>
                <c:pt idx="3">
                  <c:v>1976-1980</c:v>
                </c:pt>
                <c:pt idx="4">
                  <c:v>1981-1985</c:v>
                </c:pt>
                <c:pt idx="5">
                  <c:v>1986-1990</c:v>
                </c:pt>
                <c:pt idx="6">
                  <c:v>1991-1995</c:v>
                </c:pt>
                <c:pt idx="7">
                  <c:v>1996-2000</c:v>
                </c:pt>
                <c:pt idx="8">
                  <c:v>2001-2005</c:v>
                </c:pt>
                <c:pt idx="9">
                  <c:v>2006-2010</c:v>
                </c:pt>
                <c:pt idx="10">
                  <c:v>2011-2015</c:v>
                </c:pt>
                <c:pt idx="11">
                  <c:v>2016-2020</c:v>
                </c:pt>
                <c:pt idx="12">
                  <c:v>2021-2025</c:v>
                </c:pt>
              </c:strCache>
            </c:strRef>
          </c:cat>
          <c:val>
            <c:numRef>
              <c:f>Publications!$T$2:$T$14</c:f>
              <c:numCache>
                <c:formatCode>General</c:formatCode>
                <c:ptCount val="13"/>
                <c:pt idx="0">
                  <c:v>0</c:v>
                </c:pt>
                <c:pt idx="1">
                  <c:v>2</c:v>
                </c:pt>
                <c:pt idx="2">
                  <c:v>3</c:v>
                </c:pt>
                <c:pt idx="3">
                  <c:v>21</c:v>
                </c:pt>
                <c:pt idx="4">
                  <c:v>45</c:v>
                </c:pt>
                <c:pt idx="5">
                  <c:v>57</c:v>
                </c:pt>
                <c:pt idx="6">
                  <c:v>79</c:v>
                </c:pt>
                <c:pt idx="7">
                  <c:v>130</c:v>
                </c:pt>
                <c:pt idx="8">
                  <c:v>231</c:v>
                </c:pt>
                <c:pt idx="9">
                  <c:v>404</c:v>
                </c:pt>
                <c:pt idx="10">
                  <c:v>734</c:v>
                </c:pt>
                <c:pt idx="11">
                  <c:v>1285</c:v>
                </c:pt>
                <c:pt idx="12">
                  <c:v>1843</c:v>
                </c:pt>
              </c:numCache>
            </c:numRef>
          </c:val>
          <c:smooth val="0"/>
          <c:extLst>
            <c:ext xmlns:c16="http://schemas.microsoft.com/office/drawing/2014/chart" uri="{C3380CC4-5D6E-409C-BE32-E72D297353CC}">
              <c16:uniqueId val="{00000000-358F-4392-9A72-171FF2F390BC}"/>
            </c:ext>
          </c:extLst>
        </c:ser>
        <c:dLbls>
          <c:showLegendKey val="0"/>
          <c:showVal val="0"/>
          <c:showCatName val="0"/>
          <c:showSerName val="0"/>
          <c:showPercent val="0"/>
          <c:showBubbleSize val="0"/>
        </c:dLbls>
        <c:smooth val="0"/>
        <c:axId val="425402495"/>
        <c:axId val="713312255"/>
      </c:lineChart>
      <c:catAx>
        <c:axId val="42540249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13312255"/>
        <c:crosses val="autoZero"/>
        <c:auto val="1"/>
        <c:lblAlgn val="ctr"/>
        <c:lblOffset val="100"/>
        <c:noMultiLvlLbl val="0"/>
      </c:catAx>
      <c:valAx>
        <c:axId val="7133122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a:t>Sum of Publication Activity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254024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a:t>Publication average per market</a:t>
            </a:r>
          </a:p>
          <a:p>
            <a:pPr>
              <a:defRPr/>
            </a:pPr>
            <a:r>
              <a:rPr lang="en-GB"/>
              <a:t>with in-depth profiles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GB"/>
        </a:p>
      </c:txPr>
    </c:title>
    <c:autoTitleDeleted val="0"/>
    <c:plotArea>
      <c:layout/>
      <c:barChart>
        <c:barDir val="col"/>
        <c:grouping val="clustered"/>
        <c:varyColors val="0"/>
        <c:ser>
          <c:idx val="0"/>
          <c:order val="0"/>
          <c:spPr>
            <a:solidFill>
              <a:schemeClr val="accent1"/>
            </a:solidFill>
            <a:ln w="19050">
              <a:solidFill>
                <a:schemeClr val="lt1"/>
              </a:solidFill>
            </a:ln>
            <a:effectLst/>
          </c:spPr>
          <c:invertIfNegative val="0"/>
          <c:dPt>
            <c:idx val="0"/>
            <c:invertIfNegative val="0"/>
            <c:bubble3D val="0"/>
            <c:spPr>
              <a:solidFill>
                <a:srgbClr val="00B0F0"/>
              </a:solidFill>
              <a:ln w="19050">
                <a:solidFill>
                  <a:schemeClr val="lt1"/>
                </a:solidFill>
              </a:ln>
              <a:effectLst/>
            </c:spPr>
            <c:extLst>
              <c:ext xmlns:c16="http://schemas.microsoft.com/office/drawing/2014/chart" uri="{C3380CC4-5D6E-409C-BE32-E72D297353CC}">
                <c16:uniqueId val="{00000001-8A2A-4BA0-BF75-2251EE0CF7A5}"/>
              </c:ext>
            </c:extLst>
          </c:dPt>
          <c:dPt>
            <c:idx val="1"/>
            <c:invertIfNegative val="0"/>
            <c:bubble3D val="0"/>
            <c:spPr>
              <a:solidFill>
                <a:srgbClr val="107A40"/>
              </a:solidFill>
              <a:ln w="19050">
                <a:solidFill>
                  <a:schemeClr val="lt1"/>
                </a:solidFill>
              </a:ln>
              <a:effectLst/>
            </c:spPr>
            <c:extLst>
              <c:ext xmlns:c16="http://schemas.microsoft.com/office/drawing/2014/chart" uri="{C3380CC4-5D6E-409C-BE32-E72D297353CC}">
                <c16:uniqueId val="{00000003-8A2A-4BA0-BF75-2251EE0CF7A5}"/>
              </c:ext>
            </c:extLst>
          </c:dPt>
          <c:dPt>
            <c:idx val="2"/>
            <c:invertIfNegative val="0"/>
            <c:bubble3D val="0"/>
            <c:spPr>
              <a:solidFill>
                <a:srgbClr val="FF0000"/>
              </a:solidFill>
              <a:ln w="19050">
                <a:solidFill>
                  <a:schemeClr val="lt1"/>
                </a:solidFill>
              </a:ln>
              <a:effectLst/>
            </c:spPr>
            <c:extLst>
              <c:ext xmlns:c16="http://schemas.microsoft.com/office/drawing/2014/chart" uri="{C3380CC4-5D6E-409C-BE32-E72D297353CC}">
                <c16:uniqueId val="{00000005-8A2A-4BA0-BF75-2251EE0CF7A5}"/>
              </c:ext>
            </c:extLst>
          </c:dPt>
          <c:dPt>
            <c:idx val="3"/>
            <c:invertIfNegative val="0"/>
            <c:bubble3D val="0"/>
            <c:spPr>
              <a:solidFill>
                <a:srgbClr val="7030A0"/>
              </a:solidFill>
              <a:ln w="19050">
                <a:solidFill>
                  <a:schemeClr val="lt1"/>
                </a:solidFill>
              </a:ln>
              <a:effectLst/>
            </c:spPr>
            <c:extLst>
              <c:ext xmlns:c16="http://schemas.microsoft.com/office/drawing/2014/chart" uri="{C3380CC4-5D6E-409C-BE32-E72D297353CC}">
                <c16:uniqueId val="{00000007-8A2A-4BA0-BF75-2251EE0CF7A5}"/>
              </c:ext>
            </c:extLst>
          </c:dPt>
          <c:dPt>
            <c:idx val="4"/>
            <c:invertIfNegative val="0"/>
            <c:bubble3D val="0"/>
            <c:spPr>
              <a:solidFill>
                <a:srgbClr val="0070C0"/>
              </a:solidFill>
              <a:ln w="19050">
                <a:solidFill>
                  <a:schemeClr val="lt1"/>
                </a:solidFill>
              </a:ln>
              <a:effectLst/>
            </c:spPr>
            <c:extLst>
              <c:ext xmlns:c16="http://schemas.microsoft.com/office/drawing/2014/chart" uri="{C3380CC4-5D6E-409C-BE32-E72D297353CC}">
                <c16:uniqueId val="{00000009-8A2A-4BA0-BF75-2251EE0CF7A5}"/>
              </c:ext>
            </c:extLst>
          </c:dPt>
          <c:dPt>
            <c:idx val="5"/>
            <c:invertIfNegative val="0"/>
            <c:bubble3D val="0"/>
            <c:spPr>
              <a:solidFill>
                <a:srgbClr val="92D050"/>
              </a:solidFill>
              <a:ln w="19050">
                <a:solidFill>
                  <a:schemeClr val="lt1"/>
                </a:solidFill>
              </a:ln>
              <a:effectLst/>
            </c:spPr>
            <c:extLst>
              <c:ext xmlns:c16="http://schemas.microsoft.com/office/drawing/2014/chart" uri="{C3380CC4-5D6E-409C-BE32-E72D297353CC}">
                <c16:uniqueId val="{0000000B-8A2A-4BA0-BF75-2251EE0CF7A5}"/>
              </c:ext>
            </c:extLst>
          </c:dPt>
          <c:dPt>
            <c:idx val="6"/>
            <c:invertIfNegative val="0"/>
            <c:bubble3D val="0"/>
            <c:spPr>
              <a:solidFill>
                <a:srgbClr val="C00000"/>
              </a:solidFill>
              <a:ln w="19050">
                <a:solidFill>
                  <a:schemeClr val="lt1"/>
                </a:solidFill>
              </a:ln>
              <a:effectLst/>
            </c:spPr>
            <c:extLst>
              <c:ext xmlns:c16="http://schemas.microsoft.com/office/drawing/2014/chart" uri="{C3380CC4-5D6E-409C-BE32-E72D297353CC}">
                <c16:uniqueId val="{0000000D-8A2A-4BA0-BF75-2251EE0CF7A5}"/>
              </c:ext>
            </c:extLst>
          </c:dPt>
          <c:dPt>
            <c:idx val="7"/>
            <c:invertIfNegative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F-8A2A-4BA0-BF75-2251EE0CF7A5}"/>
              </c:ext>
            </c:extLst>
          </c:dPt>
          <c:dPt>
            <c:idx val="8"/>
            <c:invertIfNegative val="0"/>
            <c:bubble3D val="0"/>
            <c:spPr>
              <a:solidFill>
                <a:srgbClr val="FF66CC"/>
              </a:solidFill>
              <a:ln w="19050">
                <a:solidFill>
                  <a:schemeClr val="lt1"/>
                </a:solidFill>
              </a:ln>
              <a:effectLst/>
            </c:spPr>
            <c:extLst>
              <c:ext xmlns:c16="http://schemas.microsoft.com/office/drawing/2014/chart" uri="{C3380CC4-5D6E-409C-BE32-E72D297353CC}">
                <c16:uniqueId val="{00000011-8A2A-4BA0-BF75-2251EE0CF7A5}"/>
              </c:ext>
            </c:extLst>
          </c:dPt>
          <c:dPt>
            <c:idx val="9"/>
            <c:invertIfNegative val="0"/>
            <c:bubble3D val="0"/>
            <c:spPr>
              <a:solidFill>
                <a:schemeClr val="tx2"/>
              </a:solidFill>
              <a:ln w="19050">
                <a:solidFill>
                  <a:schemeClr val="lt1"/>
                </a:solidFill>
              </a:ln>
              <a:effectLst/>
            </c:spPr>
            <c:extLst>
              <c:ext xmlns:c16="http://schemas.microsoft.com/office/drawing/2014/chart" uri="{C3380CC4-5D6E-409C-BE32-E72D297353CC}">
                <c16:uniqueId val="{00000013-8A2A-4BA0-BF75-2251EE0CF7A5}"/>
              </c:ext>
            </c:extLst>
          </c:dPt>
          <c:dPt>
            <c:idx val="10"/>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15-8A2A-4BA0-BF75-2251EE0CF7A5}"/>
              </c:ext>
            </c:extLst>
          </c:dPt>
          <c:cat>
            <c:strRef>
              <c:f>Publications!$A$5:$A$15</c:f>
              <c:strCache>
                <c:ptCount val="11"/>
                <c:pt idx="0">
                  <c:v>Argentina</c:v>
                </c:pt>
                <c:pt idx="1">
                  <c:v>Brazil</c:v>
                </c:pt>
                <c:pt idx="2">
                  <c:v>Canada</c:v>
                </c:pt>
                <c:pt idx="3">
                  <c:v>Czechia</c:v>
                </c:pt>
                <c:pt idx="4">
                  <c:v>France</c:v>
                </c:pt>
                <c:pt idx="5">
                  <c:v>Italy</c:v>
                </c:pt>
                <c:pt idx="6">
                  <c:v>Japan</c:v>
                </c:pt>
                <c:pt idx="7">
                  <c:v>Spain</c:v>
                </c:pt>
                <c:pt idx="8">
                  <c:v>The Netherlands</c:v>
                </c:pt>
                <c:pt idx="9">
                  <c:v>United Kingdom</c:v>
                </c:pt>
                <c:pt idx="10">
                  <c:v>United States of America</c:v>
                </c:pt>
              </c:strCache>
            </c:strRef>
          </c:cat>
          <c:val>
            <c:numRef>
              <c:f>Publications!$B$5:$B$15</c:f>
              <c:numCache>
                <c:formatCode>General</c:formatCode>
                <c:ptCount val="11"/>
                <c:pt idx="0">
                  <c:v>27.8</c:v>
                </c:pt>
                <c:pt idx="1">
                  <c:v>114</c:v>
                </c:pt>
                <c:pt idx="2">
                  <c:v>83.5</c:v>
                </c:pt>
                <c:pt idx="3">
                  <c:v>124</c:v>
                </c:pt>
                <c:pt idx="4">
                  <c:v>103.4</c:v>
                </c:pt>
                <c:pt idx="5">
                  <c:v>140</c:v>
                </c:pt>
                <c:pt idx="6">
                  <c:v>169.6</c:v>
                </c:pt>
                <c:pt idx="7">
                  <c:v>70.5</c:v>
                </c:pt>
                <c:pt idx="8">
                  <c:v>71</c:v>
                </c:pt>
                <c:pt idx="9">
                  <c:v>76.8</c:v>
                </c:pt>
                <c:pt idx="10">
                  <c:v>91.8</c:v>
                </c:pt>
              </c:numCache>
            </c:numRef>
          </c:val>
          <c:extLst>
            <c:ext xmlns:c16="http://schemas.microsoft.com/office/drawing/2014/chart" uri="{C3380CC4-5D6E-409C-BE32-E72D297353CC}">
              <c16:uniqueId val="{00000016-8A2A-4BA0-BF75-2251EE0CF7A5}"/>
            </c:ext>
          </c:extLst>
        </c:ser>
        <c:dLbls>
          <c:showLegendKey val="0"/>
          <c:showVal val="0"/>
          <c:showCatName val="0"/>
          <c:showSerName val="0"/>
          <c:showPercent val="0"/>
          <c:showBubbleSize val="0"/>
        </c:dLbls>
        <c:gapWidth val="100"/>
        <c:axId val="1768581119"/>
        <c:axId val="1768579199"/>
      </c:barChart>
      <c:catAx>
        <c:axId val="176858111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768579199"/>
        <c:crosses val="autoZero"/>
        <c:auto val="1"/>
        <c:lblAlgn val="ctr"/>
        <c:lblOffset val="100"/>
        <c:noMultiLvlLbl val="0"/>
      </c:catAx>
      <c:valAx>
        <c:axId val="17685791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768581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1-EAF9-4EA8-ABD8-F7B6C27FE497}"/>
              </c:ext>
            </c:extLst>
          </c:dPt>
          <c:dPt>
            <c:idx val="1"/>
            <c:invertIfNegative val="0"/>
            <c:bubble3D val="0"/>
            <c:spPr>
              <a:solidFill>
                <a:srgbClr val="7030A0"/>
              </a:solidFill>
              <a:ln>
                <a:noFill/>
              </a:ln>
              <a:effectLst/>
            </c:spPr>
            <c:extLst>
              <c:ext xmlns:c16="http://schemas.microsoft.com/office/drawing/2014/chart" uri="{C3380CC4-5D6E-409C-BE32-E72D297353CC}">
                <c16:uniqueId val="{00000002-EAF9-4EA8-ABD8-F7B6C27FE497}"/>
              </c:ext>
            </c:extLst>
          </c:dPt>
          <c:dPt>
            <c:idx val="2"/>
            <c:invertIfNegative val="0"/>
            <c:bubble3D val="0"/>
            <c:spPr>
              <a:solidFill>
                <a:srgbClr val="107A40"/>
              </a:solidFill>
              <a:ln>
                <a:noFill/>
              </a:ln>
              <a:effectLst/>
            </c:spPr>
            <c:extLst>
              <c:ext xmlns:c16="http://schemas.microsoft.com/office/drawing/2014/chart" uri="{C3380CC4-5D6E-409C-BE32-E72D297353CC}">
                <c16:uniqueId val="{00000003-EAF9-4EA8-ABD8-F7B6C27FE497}"/>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4-EAF9-4EA8-ABD8-F7B6C27FE497}"/>
              </c:ext>
            </c:extLst>
          </c:dPt>
          <c:cat>
            <c:strRef>
              <c:f>'Clinical Terms'!$AF$2:$AF$5</c:f>
              <c:strCache>
                <c:ptCount val="4"/>
                <c:pt idx="0">
                  <c:v>APDS</c:v>
                </c:pt>
                <c:pt idx="1">
                  <c:v>ALPS</c:v>
                </c:pt>
                <c:pt idx="2">
                  <c:v>CVID</c:v>
                </c:pt>
                <c:pt idx="3">
                  <c:v>PID</c:v>
                </c:pt>
              </c:strCache>
            </c:strRef>
          </c:cat>
          <c:val>
            <c:numRef>
              <c:f>'Clinical Terms'!$AG$2:$AG$5</c:f>
              <c:numCache>
                <c:formatCode>General</c:formatCode>
                <c:ptCount val="4"/>
                <c:pt idx="0">
                  <c:v>250</c:v>
                </c:pt>
                <c:pt idx="1">
                  <c:v>258</c:v>
                </c:pt>
                <c:pt idx="2">
                  <c:v>644</c:v>
                </c:pt>
                <c:pt idx="3">
                  <c:v>1189</c:v>
                </c:pt>
              </c:numCache>
            </c:numRef>
          </c:val>
          <c:extLst>
            <c:ext xmlns:c16="http://schemas.microsoft.com/office/drawing/2014/chart" uri="{C3380CC4-5D6E-409C-BE32-E72D297353CC}">
              <c16:uniqueId val="{00000000-EAF9-4EA8-ABD8-F7B6C27FE497}"/>
            </c:ext>
          </c:extLst>
        </c:ser>
        <c:dLbls>
          <c:showLegendKey val="0"/>
          <c:showVal val="0"/>
          <c:showCatName val="0"/>
          <c:showSerName val="0"/>
          <c:showPercent val="0"/>
          <c:showBubbleSize val="0"/>
        </c:dLbls>
        <c:gapWidth val="182"/>
        <c:axId val="718935375"/>
        <c:axId val="718938255"/>
      </c:barChart>
      <c:catAx>
        <c:axId val="718935375"/>
        <c:scaling>
          <c:orientation val="minMax"/>
        </c:scaling>
        <c:delete val="1"/>
        <c:axPos val="b"/>
        <c:numFmt formatCode="General" sourceLinked="1"/>
        <c:majorTickMark val="none"/>
        <c:minorTickMark val="none"/>
        <c:tickLblPos val="nextTo"/>
        <c:crossAx val="718938255"/>
        <c:crosses val="autoZero"/>
        <c:auto val="1"/>
        <c:lblAlgn val="ctr"/>
        <c:lblOffset val="100"/>
        <c:noMultiLvlLbl val="0"/>
      </c:catAx>
      <c:valAx>
        <c:axId val="718938255"/>
        <c:scaling>
          <c:orientation val="minMax"/>
        </c:scaling>
        <c:delete val="1"/>
        <c:axPos val="l"/>
        <c:numFmt formatCode="General" sourceLinked="1"/>
        <c:majorTickMark val="none"/>
        <c:minorTickMark val="none"/>
        <c:tickLblPos val="nextTo"/>
        <c:crossAx val="7189353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sz="1400" b="0" i="0" u="none" strike="noStrike" kern="1200" spc="0" baseline="0">
                <a:solidFill>
                  <a:srgbClr val="1E1E1C"/>
                </a:solidFill>
              </a:rPr>
              <a:t>Timeline for the sum of guidelines for </a:t>
            </a:r>
          </a:p>
          <a:p>
            <a:pPr>
              <a:defRPr/>
            </a:pPr>
            <a:r>
              <a:rPr lang="en-GB" sz="1400" b="0" i="0" u="none" strike="noStrike" kern="1200" spc="0" baseline="0">
                <a:solidFill>
                  <a:srgbClr val="1E1E1C"/>
                </a:solidFill>
              </a:rPr>
              <a:t>KOLs with in-depth profiles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Guidelines!$J$1:$J$2</c:f>
              <c:strCache>
                <c:ptCount val="2"/>
                <c:pt idx="0">
                  <c:v>Timeline</c:v>
                </c:pt>
                <c:pt idx="1">
                  <c:v>Count</c:v>
                </c:pt>
              </c:strCache>
            </c:strRef>
          </c:tx>
          <c:spPr>
            <a:ln w="28575" cap="rnd">
              <a:solidFill>
                <a:schemeClr val="tx2"/>
              </a:solidFill>
              <a:round/>
            </a:ln>
            <a:effectLst/>
          </c:spPr>
          <c:marker>
            <c:symbol val="none"/>
          </c:marker>
          <c:cat>
            <c:numRef>
              <c:f>Guidelines!$I$3:$I$24</c:f>
              <c:numCache>
                <c:formatCode>General</c:formatCode>
                <c:ptCount val="22"/>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pt idx="21">
                  <c:v>2025</c:v>
                </c:pt>
              </c:numCache>
            </c:numRef>
          </c:cat>
          <c:val>
            <c:numRef>
              <c:f>Guidelines!$J$3:$J$24</c:f>
              <c:numCache>
                <c:formatCode>General</c:formatCode>
                <c:ptCount val="22"/>
                <c:pt idx="0">
                  <c:v>1</c:v>
                </c:pt>
                <c:pt idx="1">
                  <c:v>0</c:v>
                </c:pt>
                <c:pt idx="2">
                  <c:v>0</c:v>
                </c:pt>
                <c:pt idx="3">
                  <c:v>0</c:v>
                </c:pt>
                <c:pt idx="4">
                  <c:v>0</c:v>
                </c:pt>
                <c:pt idx="5">
                  <c:v>0</c:v>
                </c:pt>
                <c:pt idx="6">
                  <c:v>4</c:v>
                </c:pt>
                <c:pt idx="7">
                  <c:v>11</c:v>
                </c:pt>
                <c:pt idx="8">
                  <c:v>3</c:v>
                </c:pt>
                <c:pt idx="9">
                  <c:v>0</c:v>
                </c:pt>
                <c:pt idx="10">
                  <c:v>7</c:v>
                </c:pt>
                <c:pt idx="11">
                  <c:v>3</c:v>
                </c:pt>
                <c:pt idx="12">
                  <c:v>4</c:v>
                </c:pt>
                <c:pt idx="13">
                  <c:v>13</c:v>
                </c:pt>
                <c:pt idx="14">
                  <c:v>7</c:v>
                </c:pt>
                <c:pt idx="15">
                  <c:v>7</c:v>
                </c:pt>
                <c:pt idx="16">
                  <c:v>7</c:v>
                </c:pt>
                <c:pt idx="17">
                  <c:v>7</c:v>
                </c:pt>
                <c:pt idx="18">
                  <c:v>5</c:v>
                </c:pt>
                <c:pt idx="19">
                  <c:v>3</c:v>
                </c:pt>
                <c:pt idx="20">
                  <c:v>8</c:v>
                </c:pt>
                <c:pt idx="21">
                  <c:v>1</c:v>
                </c:pt>
              </c:numCache>
            </c:numRef>
          </c:val>
          <c:smooth val="0"/>
          <c:extLst>
            <c:ext xmlns:c16="http://schemas.microsoft.com/office/drawing/2014/chart" uri="{C3380CC4-5D6E-409C-BE32-E72D297353CC}">
              <c16:uniqueId val="{00000000-8EE0-4722-88A0-FFF6646ADD5E}"/>
            </c:ext>
          </c:extLst>
        </c:ser>
        <c:dLbls>
          <c:showLegendKey val="0"/>
          <c:showVal val="0"/>
          <c:showCatName val="0"/>
          <c:showSerName val="0"/>
          <c:showPercent val="0"/>
          <c:showBubbleSize val="0"/>
        </c:dLbls>
        <c:smooth val="0"/>
        <c:axId val="170147248"/>
        <c:axId val="170148208"/>
      </c:lineChart>
      <c:catAx>
        <c:axId val="170147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70148208"/>
        <c:crosses val="autoZero"/>
        <c:auto val="1"/>
        <c:lblAlgn val="ctr"/>
        <c:lblOffset val="100"/>
        <c:noMultiLvlLbl val="0"/>
      </c:catAx>
      <c:valAx>
        <c:axId val="170148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7014724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a:t>Guideline market activity from in-depth profiles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A-2B94-496E-A336-9DEA73D67AD2}"/>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B-2B94-496E-A336-9DEA73D67AD2}"/>
              </c:ext>
            </c:extLst>
          </c:dPt>
          <c:dPt>
            <c:idx val="2"/>
            <c:invertIfNegative val="0"/>
            <c:bubble3D val="0"/>
            <c:spPr>
              <a:solidFill>
                <a:schemeClr val="bg2">
                  <a:lumMod val="90000"/>
                </a:schemeClr>
              </a:solidFill>
              <a:ln>
                <a:noFill/>
              </a:ln>
              <a:effectLst/>
            </c:spPr>
            <c:extLst>
              <c:ext xmlns:c16="http://schemas.microsoft.com/office/drawing/2014/chart" uri="{C3380CC4-5D6E-409C-BE32-E72D297353CC}">
                <c16:uniqueId val="{0000000C-2B94-496E-A336-9DEA73D67AD2}"/>
              </c:ext>
            </c:extLst>
          </c:dPt>
          <c:dPt>
            <c:idx val="3"/>
            <c:invertIfNegative val="0"/>
            <c:bubble3D val="0"/>
            <c:spPr>
              <a:solidFill>
                <a:srgbClr val="00B0F0"/>
              </a:solidFill>
              <a:ln>
                <a:noFill/>
              </a:ln>
              <a:effectLst/>
            </c:spPr>
            <c:extLst>
              <c:ext xmlns:c16="http://schemas.microsoft.com/office/drawing/2014/chart" uri="{C3380CC4-5D6E-409C-BE32-E72D297353CC}">
                <c16:uniqueId val="{00000001-2B94-496E-A336-9DEA73D67AD2}"/>
              </c:ext>
            </c:extLst>
          </c:dPt>
          <c:dPt>
            <c:idx val="4"/>
            <c:invertIfNegative val="0"/>
            <c:bubble3D val="0"/>
            <c:spPr>
              <a:solidFill>
                <a:srgbClr val="00B050"/>
              </a:solidFill>
              <a:ln>
                <a:noFill/>
              </a:ln>
              <a:effectLst/>
            </c:spPr>
            <c:extLst>
              <c:ext xmlns:c16="http://schemas.microsoft.com/office/drawing/2014/chart" uri="{C3380CC4-5D6E-409C-BE32-E72D297353CC}">
                <c16:uniqueId val="{00000002-2B94-496E-A336-9DEA73D67AD2}"/>
              </c:ext>
            </c:extLst>
          </c:dPt>
          <c:dPt>
            <c:idx val="5"/>
            <c:invertIfNegative val="0"/>
            <c:bubble3D val="0"/>
            <c:spPr>
              <a:solidFill>
                <a:srgbClr val="FF0000"/>
              </a:solidFill>
              <a:ln>
                <a:noFill/>
              </a:ln>
              <a:effectLst/>
            </c:spPr>
            <c:extLst>
              <c:ext xmlns:c16="http://schemas.microsoft.com/office/drawing/2014/chart" uri="{C3380CC4-5D6E-409C-BE32-E72D297353CC}">
                <c16:uniqueId val="{00000003-2B94-496E-A336-9DEA73D67AD2}"/>
              </c:ext>
            </c:extLst>
          </c:dPt>
          <c:dPt>
            <c:idx val="6"/>
            <c:invertIfNegative val="0"/>
            <c:bubble3D val="0"/>
            <c:spPr>
              <a:solidFill>
                <a:srgbClr val="0070C0"/>
              </a:solidFill>
              <a:ln>
                <a:noFill/>
              </a:ln>
              <a:effectLst/>
            </c:spPr>
            <c:extLst>
              <c:ext xmlns:c16="http://schemas.microsoft.com/office/drawing/2014/chart" uri="{C3380CC4-5D6E-409C-BE32-E72D297353CC}">
                <c16:uniqueId val="{00000004-2B94-496E-A336-9DEA73D67AD2}"/>
              </c:ext>
            </c:extLst>
          </c:dPt>
          <c:dPt>
            <c:idx val="7"/>
            <c:invertIfNegative val="0"/>
            <c:bubble3D val="0"/>
            <c:spPr>
              <a:solidFill>
                <a:srgbClr val="92D050"/>
              </a:solidFill>
              <a:ln>
                <a:noFill/>
              </a:ln>
              <a:effectLst/>
            </c:spPr>
            <c:extLst>
              <c:ext xmlns:c16="http://schemas.microsoft.com/office/drawing/2014/chart" uri="{C3380CC4-5D6E-409C-BE32-E72D297353CC}">
                <c16:uniqueId val="{00000005-2B94-496E-A336-9DEA73D67AD2}"/>
              </c:ext>
            </c:extLst>
          </c:dPt>
          <c:dPt>
            <c:idx val="8"/>
            <c:invertIfNegative val="0"/>
            <c:bubble3D val="0"/>
            <c:spPr>
              <a:solidFill>
                <a:srgbClr val="C00000"/>
              </a:solidFill>
              <a:ln>
                <a:noFill/>
              </a:ln>
              <a:effectLst/>
            </c:spPr>
            <c:extLst>
              <c:ext xmlns:c16="http://schemas.microsoft.com/office/drawing/2014/chart" uri="{C3380CC4-5D6E-409C-BE32-E72D297353CC}">
                <c16:uniqueId val="{00000006-2B94-496E-A336-9DEA73D67AD2}"/>
              </c:ext>
            </c:extLst>
          </c:dPt>
          <c:dPt>
            <c:idx val="9"/>
            <c:invertIfNegative val="0"/>
            <c:bubble3D val="0"/>
            <c:spPr>
              <a:solidFill>
                <a:srgbClr val="FFC000"/>
              </a:solidFill>
              <a:ln>
                <a:noFill/>
              </a:ln>
              <a:effectLst/>
            </c:spPr>
            <c:extLst>
              <c:ext xmlns:c16="http://schemas.microsoft.com/office/drawing/2014/chart" uri="{C3380CC4-5D6E-409C-BE32-E72D297353CC}">
                <c16:uniqueId val="{00000007-2B94-496E-A336-9DEA73D67AD2}"/>
              </c:ext>
            </c:extLst>
          </c:dPt>
          <c:dPt>
            <c:idx val="10"/>
            <c:invertIfNegative val="0"/>
            <c:bubble3D val="0"/>
            <c:spPr>
              <a:solidFill>
                <a:schemeClr val="tx2"/>
              </a:solidFill>
              <a:ln>
                <a:noFill/>
              </a:ln>
              <a:effectLst/>
            </c:spPr>
            <c:extLst>
              <c:ext xmlns:c16="http://schemas.microsoft.com/office/drawing/2014/chart" uri="{C3380CC4-5D6E-409C-BE32-E72D297353CC}">
                <c16:uniqueId val="{00000008-2B94-496E-A336-9DEA73D67AD2}"/>
              </c:ext>
            </c:extLst>
          </c:dPt>
          <c:dPt>
            <c:idx val="11"/>
            <c:invertIfNegative val="0"/>
            <c:bubble3D val="0"/>
            <c:spPr>
              <a:solidFill>
                <a:srgbClr val="7030A0"/>
              </a:solidFill>
              <a:ln>
                <a:noFill/>
              </a:ln>
              <a:effectLst/>
            </c:spPr>
            <c:extLst>
              <c:ext xmlns:c16="http://schemas.microsoft.com/office/drawing/2014/chart" uri="{C3380CC4-5D6E-409C-BE32-E72D297353CC}">
                <c16:uniqueId val="{00000009-2B94-496E-A336-9DEA73D67AD2}"/>
              </c:ext>
            </c:extLst>
          </c:dPt>
          <c:cat>
            <c:strRef>
              <c:f>Guidelines!$L$3:$L$14</c:f>
              <c:strCache>
                <c:ptCount val="12"/>
                <c:pt idx="0">
                  <c:v>International</c:v>
                </c:pt>
                <c:pt idx="1">
                  <c:v>Europe</c:v>
                </c:pt>
                <c:pt idx="2">
                  <c:v>Latin America</c:v>
                </c:pt>
                <c:pt idx="3">
                  <c:v>Argentina</c:v>
                </c:pt>
                <c:pt idx="4">
                  <c:v>Brazil</c:v>
                </c:pt>
                <c:pt idx="5">
                  <c:v>Canada</c:v>
                </c:pt>
                <c:pt idx="6">
                  <c:v>France</c:v>
                </c:pt>
                <c:pt idx="7">
                  <c:v>Italy</c:v>
                </c:pt>
                <c:pt idx="8">
                  <c:v>Japan</c:v>
                </c:pt>
                <c:pt idx="9">
                  <c:v>Spain</c:v>
                </c:pt>
                <c:pt idx="10">
                  <c:v>United Kingdom</c:v>
                </c:pt>
                <c:pt idx="11">
                  <c:v>United States of America</c:v>
                </c:pt>
              </c:strCache>
            </c:strRef>
          </c:cat>
          <c:val>
            <c:numRef>
              <c:f>Guidelines!$M$3:$M$14</c:f>
              <c:numCache>
                <c:formatCode>General</c:formatCode>
                <c:ptCount val="12"/>
                <c:pt idx="0">
                  <c:v>9</c:v>
                </c:pt>
                <c:pt idx="1">
                  <c:v>14</c:v>
                </c:pt>
                <c:pt idx="2">
                  <c:v>9</c:v>
                </c:pt>
                <c:pt idx="3">
                  <c:v>6</c:v>
                </c:pt>
                <c:pt idx="4">
                  <c:v>10</c:v>
                </c:pt>
                <c:pt idx="5">
                  <c:v>2</c:v>
                </c:pt>
                <c:pt idx="6">
                  <c:v>1</c:v>
                </c:pt>
                <c:pt idx="7">
                  <c:v>5</c:v>
                </c:pt>
                <c:pt idx="8">
                  <c:v>2</c:v>
                </c:pt>
                <c:pt idx="9">
                  <c:v>6</c:v>
                </c:pt>
                <c:pt idx="10">
                  <c:v>6</c:v>
                </c:pt>
                <c:pt idx="11">
                  <c:v>17</c:v>
                </c:pt>
              </c:numCache>
            </c:numRef>
          </c:val>
          <c:extLst>
            <c:ext xmlns:c16="http://schemas.microsoft.com/office/drawing/2014/chart" uri="{C3380CC4-5D6E-409C-BE32-E72D297353CC}">
              <c16:uniqueId val="{00000000-2B94-496E-A336-9DEA73D67AD2}"/>
            </c:ext>
          </c:extLst>
        </c:ser>
        <c:dLbls>
          <c:showLegendKey val="0"/>
          <c:showVal val="0"/>
          <c:showCatName val="0"/>
          <c:showSerName val="0"/>
          <c:showPercent val="0"/>
          <c:showBubbleSize val="0"/>
        </c:dLbls>
        <c:gapWidth val="219"/>
        <c:overlap val="-27"/>
        <c:axId val="1614470784"/>
        <c:axId val="1614471264"/>
      </c:barChart>
      <c:catAx>
        <c:axId val="1614470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614471264"/>
        <c:crosses val="autoZero"/>
        <c:auto val="1"/>
        <c:lblAlgn val="ctr"/>
        <c:lblOffset val="100"/>
        <c:noMultiLvlLbl val="0"/>
      </c:catAx>
      <c:valAx>
        <c:axId val="1614471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61447078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a:t>Timeline for the sum of presentations for</a:t>
            </a:r>
          </a:p>
          <a:p>
            <a:pPr>
              <a:defRPr/>
            </a:pPr>
            <a:r>
              <a:rPr lang="en-GB"/>
              <a:t>KOLs with in-depth profiles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GB"/>
        </a:p>
      </c:txPr>
    </c:title>
    <c:autoTitleDeleted val="0"/>
    <c:plotArea>
      <c:layout/>
      <c:lineChart>
        <c:grouping val="standard"/>
        <c:varyColors val="0"/>
        <c:ser>
          <c:idx val="0"/>
          <c:order val="0"/>
          <c:tx>
            <c:strRef>
              <c:f>Presentations!$I$2</c:f>
              <c:strCache>
                <c:ptCount val="1"/>
                <c:pt idx="0">
                  <c:v>Count</c:v>
                </c:pt>
              </c:strCache>
            </c:strRef>
          </c:tx>
          <c:spPr>
            <a:ln w="28575" cap="rnd">
              <a:solidFill>
                <a:schemeClr val="tx2"/>
              </a:solidFill>
              <a:round/>
            </a:ln>
            <a:effectLst/>
          </c:spPr>
          <c:marker>
            <c:symbol val="none"/>
          </c:marker>
          <c:cat>
            <c:numRef>
              <c:f>Presentations!$H$3:$H$17</c:f>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numRef>
          </c:cat>
          <c:val>
            <c:numRef>
              <c:f>Presentations!$I$3:$I$17</c:f>
              <c:numCache>
                <c:formatCode>General</c:formatCode>
                <c:ptCount val="15"/>
                <c:pt idx="0">
                  <c:v>4</c:v>
                </c:pt>
                <c:pt idx="1">
                  <c:v>6</c:v>
                </c:pt>
                <c:pt idx="2">
                  <c:v>2</c:v>
                </c:pt>
                <c:pt idx="3">
                  <c:v>2</c:v>
                </c:pt>
                <c:pt idx="4">
                  <c:v>2</c:v>
                </c:pt>
                <c:pt idx="5">
                  <c:v>9</c:v>
                </c:pt>
                <c:pt idx="6">
                  <c:v>8</c:v>
                </c:pt>
                <c:pt idx="7">
                  <c:v>4</c:v>
                </c:pt>
                <c:pt idx="8">
                  <c:v>9</c:v>
                </c:pt>
                <c:pt idx="9">
                  <c:v>12</c:v>
                </c:pt>
                <c:pt idx="10">
                  <c:v>52</c:v>
                </c:pt>
                <c:pt idx="11">
                  <c:v>67</c:v>
                </c:pt>
                <c:pt idx="12">
                  <c:v>62</c:v>
                </c:pt>
                <c:pt idx="13">
                  <c:v>116</c:v>
                </c:pt>
                <c:pt idx="14">
                  <c:v>25</c:v>
                </c:pt>
              </c:numCache>
            </c:numRef>
          </c:val>
          <c:smooth val="0"/>
          <c:extLst>
            <c:ext xmlns:c16="http://schemas.microsoft.com/office/drawing/2014/chart" uri="{C3380CC4-5D6E-409C-BE32-E72D297353CC}">
              <c16:uniqueId val="{00000000-EFD3-4065-826D-7A49D32EE733}"/>
            </c:ext>
          </c:extLst>
        </c:ser>
        <c:dLbls>
          <c:showLegendKey val="0"/>
          <c:showVal val="0"/>
          <c:showCatName val="0"/>
          <c:showSerName val="0"/>
          <c:showPercent val="0"/>
          <c:showBubbleSize val="0"/>
        </c:dLbls>
        <c:smooth val="0"/>
        <c:axId val="1350564560"/>
        <c:axId val="1350565040"/>
      </c:lineChart>
      <c:catAx>
        <c:axId val="1350564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350565040"/>
        <c:crosses val="autoZero"/>
        <c:auto val="1"/>
        <c:lblAlgn val="ctr"/>
        <c:lblOffset val="100"/>
        <c:noMultiLvlLbl val="0"/>
      </c:catAx>
      <c:valAx>
        <c:axId val="1350565040"/>
        <c:scaling>
          <c:orientation val="minMax"/>
          <c:max val="1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35056456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a:t>Sum of the presentation roles for the KOLs with in-depth profiles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GB"/>
        </a:p>
      </c:txPr>
    </c:title>
    <c:autoTitleDeleted val="0"/>
    <c:plotArea>
      <c:layout>
        <c:manualLayout>
          <c:layoutTarget val="inner"/>
          <c:xMode val="edge"/>
          <c:yMode val="edge"/>
          <c:x val="0.41019291338582675"/>
          <c:y val="0.20138413596171251"/>
          <c:w val="0.51850306211723529"/>
          <c:h val="0.74289693313978999"/>
        </c:manualLayout>
      </c:layout>
      <c:pieChart>
        <c:varyColors val="1"/>
        <c:ser>
          <c:idx val="0"/>
          <c:order val="0"/>
          <c:explosion val="1"/>
          <c:dPt>
            <c:idx val="0"/>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1-3B60-49AB-9E83-273C2E9377E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B60-49AB-9E83-273C2E9377E0}"/>
              </c:ext>
            </c:extLst>
          </c:dPt>
          <c:dPt>
            <c:idx val="2"/>
            <c:bubble3D val="0"/>
            <c:spPr>
              <a:solidFill>
                <a:srgbClr val="107A40"/>
              </a:solidFill>
              <a:ln w="19050">
                <a:solidFill>
                  <a:schemeClr val="lt1"/>
                </a:solidFill>
              </a:ln>
              <a:effectLst/>
            </c:spPr>
            <c:extLst>
              <c:ext xmlns:c16="http://schemas.microsoft.com/office/drawing/2014/chart" uri="{C3380CC4-5D6E-409C-BE32-E72D297353CC}">
                <c16:uniqueId val="{00000005-3B60-49AB-9E83-273C2E9377E0}"/>
              </c:ext>
            </c:extLst>
          </c:dPt>
          <c:dPt>
            <c:idx val="3"/>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7-3B60-49AB-9E83-273C2E9377E0}"/>
              </c:ext>
            </c:extLst>
          </c:dPt>
          <c:cat>
            <c:strRef>
              <c:f>Presentations!$N$3:$N$6</c:f>
              <c:strCache>
                <c:ptCount val="4"/>
                <c:pt idx="0">
                  <c:v>Session Chair / Co-Chair</c:v>
                </c:pt>
                <c:pt idx="1">
                  <c:v>Various Committee Member</c:v>
                </c:pt>
                <c:pt idx="2">
                  <c:v>Speaker / Presenter / Discussant / Lecturer</c:v>
                </c:pt>
                <c:pt idx="3">
                  <c:v>Moderator / Panelist / Coordinator / Facillitator</c:v>
                </c:pt>
              </c:strCache>
            </c:strRef>
          </c:cat>
          <c:val>
            <c:numRef>
              <c:f>Presentations!$O$3:$O$6</c:f>
              <c:numCache>
                <c:formatCode>General</c:formatCode>
                <c:ptCount val="4"/>
                <c:pt idx="0">
                  <c:v>77</c:v>
                </c:pt>
                <c:pt idx="1">
                  <c:v>61</c:v>
                </c:pt>
                <c:pt idx="2">
                  <c:v>219</c:v>
                </c:pt>
                <c:pt idx="3">
                  <c:v>51</c:v>
                </c:pt>
              </c:numCache>
            </c:numRef>
          </c:val>
          <c:extLst>
            <c:ext xmlns:c16="http://schemas.microsoft.com/office/drawing/2014/chart" uri="{C3380CC4-5D6E-409C-BE32-E72D297353CC}">
              <c16:uniqueId val="{00000008-3B60-49AB-9E83-273C2E9377E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Sum of society</a:t>
            </a:r>
            <a:r>
              <a:rPr lang="en-US" baseline="0"/>
              <a:t> location interaction count from KOLs with in-depth profiles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'Societies &amp; Associations'!$K$1</c:f>
              <c:strCache>
                <c:ptCount val="1"/>
                <c:pt idx="0">
                  <c:v>Count</c:v>
                </c:pt>
              </c:strCache>
            </c:strRef>
          </c:tx>
          <c:explosion val="1"/>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74EC-4F9E-B445-12D33FC4735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4EC-4F9E-B445-12D33FC4735A}"/>
              </c:ext>
            </c:extLst>
          </c:dPt>
          <c:dPt>
            <c:idx val="2"/>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5-74EC-4F9E-B445-12D33FC4735A}"/>
              </c:ext>
            </c:extLst>
          </c:dPt>
          <c:cat>
            <c:strRef>
              <c:f>'Societies &amp; Associations'!$J$2:$J$4</c:f>
              <c:strCache>
                <c:ptCount val="3"/>
                <c:pt idx="0">
                  <c:v>International</c:v>
                </c:pt>
                <c:pt idx="1">
                  <c:v>Regional</c:v>
                </c:pt>
                <c:pt idx="2">
                  <c:v>National</c:v>
                </c:pt>
              </c:strCache>
            </c:strRef>
          </c:cat>
          <c:val>
            <c:numRef>
              <c:f>'Societies &amp; Associations'!$K$2:$K$4</c:f>
              <c:numCache>
                <c:formatCode>General</c:formatCode>
                <c:ptCount val="3"/>
                <c:pt idx="0">
                  <c:v>20</c:v>
                </c:pt>
                <c:pt idx="1">
                  <c:v>33</c:v>
                </c:pt>
                <c:pt idx="2">
                  <c:v>355</c:v>
                </c:pt>
              </c:numCache>
            </c:numRef>
          </c:val>
          <c:extLst>
            <c:ext xmlns:c16="http://schemas.microsoft.com/office/drawing/2014/chart" uri="{C3380CC4-5D6E-409C-BE32-E72D297353CC}">
              <c16:uniqueId val="{00000006-74EC-4F9E-B445-12D33FC4735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3-1E7A-4519-963C-289981ED02CE}"/>
              </c:ext>
            </c:extLst>
          </c:dPt>
          <c:dPt>
            <c:idx val="1"/>
            <c:invertIfNegative val="0"/>
            <c:bubble3D val="0"/>
            <c:spPr>
              <a:solidFill>
                <a:srgbClr val="0070C0"/>
              </a:solidFill>
              <a:ln>
                <a:noFill/>
              </a:ln>
              <a:effectLst/>
            </c:spPr>
            <c:extLst>
              <c:ext xmlns:c16="http://schemas.microsoft.com/office/drawing/2014/chart" uri="{C3380CC4-5D6E-409C-BE32-E72D297353CC}">
                <c16:uniqueId val="{00000001-1E7A-4519-963C-289981ED02CE}"/>
              </c:ext>
            </c:extLst>
          </c:dPt>
          <c:dPt>
            <c:idx val="2"/>
            <c:invertIfNegative val="0"/>
            <c:bubble3D val="0"/>
            <c:spPr>
              <a:solidFill>
                <a:srgbClr val="107A40"/>
              </a:solidFill>
              <a:ln>
                <a:noFill/>
              </a:ln>
              <a:effectLst/>
            </c:spPr>
            <c:extLst>
              <c:ext xmlns:c16="http://schemas.microsoft.com/office/drawing/2014/chart" uri="{C3380CC4-5D6E-409C-BE32-E72D297353CC}">
                <c16:uniqueId val="{00000002-1E7A-4519-963C-289981ED02CE}"/>
              </c:ext>
            </c:extLst>
          </c:dPt>
          <c:dPt>
            <c:idx val="3"/>
            <c:invertIfNegative val="0"/>
            <c:bubble3D val="0"/>
            <c:spPr>
              <a:solidFill>
                <a:srgbClr val="873AC0"/>
              </a:solidFill>
              <a:ln>
                <a:noFill/>
              </a:ln>
              <a:effectLst/>
            </c:spPr>
            <c:extLst>
              <c:ext xmlns:c16="http://schemas.microsoft.com/office/drawing/2014/chart" uri="{C3380CC4-5D6E-409C-BE32-E72D297353CC}">
                <c16:uniqueId val="{00000004-1E7A-4519-963C-289981ED02CE}"/>
              </c:ext>
            </c:extLst>
          </c:dPt>
          <c:cat>
            <c:strRef>
              <c:f>'Treatment Terms'!$AF$2:$AF$5</c:f>
              <c:strCache>
                <c:ptCount val="4"/>
                <c:pt idx="0">
                  <c:v>Rituximab</c:v>
                </c:pt>
                <c:pt idx="1">
                  <c:v>Leniolisib</c:v>
                </c:pt>
                <c:pt idx="2">
                  <c:v>Ig Replacement Therapy</c:v>
                </c:pt>
                <c:pt idx="3">
                  <c:v>HSCT</c:v>
                </c:pt>
              </c:strCache>
            </c:strRef>
          </c:cat>
          <c:val>
            <c:numRef>
              <c:f>'Treatment Terms'!$AG$2:$AG$5</c:f>
              <c:numCache>
                <c:formatCode>General</c:formatCode>
                <c:ptCount val="4"/>
                <c:pt idx="0">
                  <c:v>67</c:v>
                </c:pt>
                <c:pt idx="1">
                  <c:v>227</c:v>
                </c:pt>
                <c:pt idx="2">
                  <c:v>418</c:v>
                </c:pt>
                <c:pt idx="3">
                  <c:v>1014</c:v>
                </c:pt>
              </c:numCache>
            </c:numRef>
          </c:val>
          <c:extLst>
            <c:ext xmlns:c16="http://schemas.microsoft.com/office/drawing/2014/chart" uri="{C3380CC4-5D6E-409C-BE32-E72D297353CC}">
              <c16:uniqueId val="{00000000-1E7A-4519-963C-289981ED02CE}"/>
            </c:ext>
          </c:extLst>
        </c:ser>
        <c:dLbls>
          <c:showLegendKey val="0"/>
          <c:showVal val="0"/>
          <c:showCatName val="0"/>
          <c:showSerName val="0"/>
          <c:showPercent val="0"/>
          <c:showBubbleSize val="0"/>
        </c:dLbls>
        <c:gapWidth val="182"/>
        <c:axId val="718935375"/>
        <c:axId val="718938255"/>
      </c:barChart>
      <c:catAx>
        <c:axId val="718935375"/>
        <c:scaling>
          <c:orientation val="minMax"/>
        </c:scaling>
        <c:delete val="1"/>
        <c:axPos val="l"/>
        <c:numFmt formatCode="General" sourceLinked="1"/>
        <c:majorTickMark val="none"/>
        <c:minorTickMark val="none"/>
        <c:tickLblPos val="nextTo"/>
        <c:crossAx val="718938255"/>
        <c:crosses val="autoZero"/>
        <c:auto val="1"/>
        <c:lblAlgn val="ctr"/>
        <c:lblOffset val="100"/>
        <c:noMultiLvlLbl val="0"/>
      </c:catAx>
      <c:valAx>
        <c:axId val="718938255"/>
        <c:scaling>
          <c:orientation val="minMax"/>
        </c:scaling>
        <c:delete val="1"/>
        <c:axPos val="b"/>
        <c:numFmt formatCode="General" sourceLinked="1"/>
        <c:majorTickMark val="none"/>
        <c:minorTickMark val="none"/>
        <c:tickLblPos val="nextTo"/>
        <c:crossAx val="7189353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7030A0"/>
              </a:solidFill>
              <a:ln>
                <a:noFill/>
              </a:ln>
              <a:effectLst/>
            </c:spPr>
            <c:extLst>
              <c:ext xmlns:c16="http://schemas.microsoft.com/office/drawing/2014/chart" uri="{C3380CC4-5D6E-409C-BE32-E72D297353CC}">
                <c16:uniqueId val="{00000001-100A-4279-A9F1-BBCD27E66A6E}"/>
              </c:ext>
            </c:extLst>
          </c:dPt>
          <c:dPt>
            <c:idx val="1"/>
            <c:invertIfNegative val="0"/>
            <c:bubble3D val="0"/>
            <c:spPr>
              <a:solidFill>
                <a:schemeClr val="tx2"/>
              </a:solidFill>
              <a:ln>
                <a:noFill/>
              </a:ln>
              <a:effectLst/>
            </c:spPr>
            <c:extLst>
              <c:ext xmlns:c16="http://schemas.microsoft.com/office/drawing/2014/chart" uri="{C3380CC4-5D6E-409C-BE32-E72D297353CC}">
                <c16:uniqueId val="{00000002-100A-4279-A9F1-BBCD27E66A6E}"/>
              </c:ext>
            </c:extLst>
          </c:dPt>
          <c:dPt>
            <c:idx val="2"/>
            <c:invertIfNegative val="0"/>
            <c:bubble3D val="0"/>
            <c:spPr>
              <a:solidFill>
                <a:srgbClr val="0070C0"/>
              </a:solidFill>
              <a:ln>
                <a:noFill/>
              </a:ln>
              <a:effectLst/>
            </c:spPr>
            <c:extLst>
              <c:ext xmlns:c16="http://schemas.microsoft.com/office/drawing/2014/chart" uri="{C3380CC4-5D6E-409C-BE32-E72D297353CC}">
                <c16:uniqueId val="{00000003-100A-4279-A9F1-BBCD27E66A6E}"/>
              </c:ext>
            </c:extLst>
          </c:dPt>
          <c:dPt>
            <c:idx val="3"/>
            <c:invertIfNegative val="0"/>
            <c:bubble3D val="0"/>
            <c:spPr>
              <a:solidFill>
                <a:srgbClr val="107A40"/>
              </a:solidFill>
              <a:ln>
                <a:noFill/>
              </a:ln>
              <a:effectLst/>
            </c:spPr>
            <c:extLst>
              <c:ext xmlns:c16="http://schemas.microsoft.com/office/drawing/2014/chart" uri="{C3380CC4-5D6E-409C-BE32-E72D297353CC}">
                <c16:uniqueId val="{00000004-100A-4279-A9F1-BBCD27E66A6E}"/>
              </c:ext>
            </c:extLst>
          </c:dPt>
          <c:cat>
            <c:strRef>
              <c:f>'HE Terms'!$AF$2:$AF$5</c:f>
              <c:strCache>
                <c:ptCount val="4"/>
                <c:pt idx="0">
                  <c:v>Health-Related Quality of Life</c:v>
                </c:pt>
                <c:pt idx="1">
                  <c:v>Clinical Outcomes</c:v>
                </c:pt>
                <c:pt idx="2">
                  <c:v>Quality of Life</c:v>
                </c:pt>
                <c:pt idx="3">
                  <c:v>Epidemiology</c:v>
                </c:pt>
              </c:strCache>
            </c:strRef>
          </c:cat>
          <c:val>
            <c:numRef>
              <c:f>'HE Terms'!$AG$2:$AG$5</c:f>
              <c:numCache>
                <c:formatCode>General</c:formatCode>
                <c:ptCount val="4"/>
                <c:pt idx="0">
                  <c:v>104</c:v>
                </c:pt>
                <c:pt idx="1">
                  <c:v>311</c:v>
                </c:pt>
                <c:pt idx="2">
                  <c:v>484</c:v>
                </c:pt>
                <c:pt idx="3">
                  <c:v>1166</c:v>
                </c:pt>
              </c:numCache>
            </c:numRef>
          </c:val>
          <c:extLst>
            <c:ext xmlns:c16="http://schemas.microsoft.com/office/drawing/2014/chart" uri="{C3380CC4-5D6E-409C-BE32-E72D297353CC}">
              <c16:uniqueId val="{00000000-100A-4279-A9F1-BBCD27E66A6E}"/>
            </c:ext>
          </c:extLst>
        </c:ser>
        <c:dLbls>
          <c:showLegendKey val="0"/>
          <c:showVal val="0"/>
          <c:showCatName val="0"/>
          <c:showSerName val="0"/>
          <c:showPercent val="0"/>
          <c:showBubbleSize val="0"/>
        </c:dLbls>
        <c:gapWidth val="182"/>
        <c:axId val="718935375"/>
        <c:axId val="718938255"/>
      </c:barChart>
      <c:catAx>
        <c:axId val="718935375"/>
        <c:scaling>
          <c:orientation val="minMax"/>
        </c:scaling>
        <c:delete val="1"/>
        <c:axPos val="b"/>
        <c:numFmt formatCode="General" sourceLinked="1"/>
        <c:majorTickMark val="none"/>
        <c:minorTickMark val="none"/>
        <c:tickLblPos val="nextTo"/>
        <c:crossAx val="718938255"/>
        <c:crosses val="autoZero"/>
        <c:auto val="1"/>
        <c:lblAlgn val="ctr"/>
        <c:lblOffset val="100"/>
        <c:noMultiLvlLbl val="0"/>
      </c:catAx>
      <c:valAx>
        <c:axId val="718938255"/>
        <c:scaling>
          <c:orientation val="minMax"/>
        </c:scaling>
        <c:delete val="1"/>
        <c:axPos val="l"/>
        <c:numFmt formatCode="General" sourceLinked="1"/>
        <c:majorTickMark val="none"/>
        <c:minorTickMark val="none"/>
        <c:tickLblPos val="nextTo"/>
        <c:crossAx val="7189353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'Clinical Trials'!$B$1</c:f>
              <c:strCache>
                <c:ptCount val="1"/>
                <c:pt idx="0">
                  <c:v>Total trials</c:v>
                </c:pt>
              </c:strCache>
            </c:strRef>
          </c:tx>
          <c:spPr>
            <a:solidFill>
              <a:schemeClr val="accent1"/>
            </a:solidFill>
            <a:ln>
              <a:noFill/>
            </a:ln>
            <a:effectLst/>
          </c:spPr>
          <c:invertIfNegative val="0"/>
          <c:dPt>
            <c:idx val="0"/>
            <c:invertIfNegative val="0"/>
            <c:bubble3D val="0"/>
            <c:spPr>
              <a:solidFill>
                <a:srgbClr val="107A40"/>
              </a:solidFill>
              <a:ln>
                <a:noFill/>
              </a:ln>
              <a:effectLst/>
            </c:spPr>
            <c:extLst>
              <c:ext xmlns:c16="http://schemas.microsoft.com/office/drawing/2014/chart" uri="{C3380CC4-5D6E-409C-BE32-E72D297353CC}">
                <c16:uniqueId val="{00000002-4E17-42E6-8406-6FA642B8BBC9}"/>
              </c:ext>
            </c:extLst>
          </c:dPt>
          <c:dPt>
            <c:idx val="1"/>
            <c:invertIfNegative val="0"/>
            <c:bubble3D val="0"/>
            <c:spPr>
              <a:solidFill>
                <a:srgbClr val="873AC0"/>
              </a:solidFill>
              <a:ln>
                <a:noFill/>
              </a:ln>
              <a:effectLst/>
            </c:spPr>
            <c:extLst>
              <c:ext xmlns:c16="http://schemas.microsoft.com/office/drawing/2014/chart" uri="{C3380CC4-5D6E-409C-BE32-E72D297353CC}">
                <c16:uniqueId val="{00000003-4E17-42E6-8406-6FA642B8BBC9}"/>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4-4E17-42E6-8406-6FA642B8BBC9}"/>
              </c:ext>
            </c:extLst>
          </c:dPt>
          <c:dPt>
            <c:idx val="3"/>
            <c:invertIfNegative val="0"/>
            <c:bubble3D val="0"/>
            <c:spPr>
              <a:solidFill>
                <a:srgbClr val="0070C0"/>
              </a:solidFill>
              <a:ln>
                <a:noFill/>
              </a:ln>
              <a:effectLst/>
            </c:spPr>
            <c:extLst>
              <c:ext xmlns:c16="http://schemas.microsoft.com/office/drawing/2014/chart" uri="{C3380CC4-5D6E-409C-BE32-E72D297353CC}">
                <c16:uniqueId val="{00000005-4E17-42E6-8406-6FA642B8BBC9}"/>
              </c:ext>
            </c:extLst>
          </c:dPt>
          <c:cat>
            <c:strRef>
              <c:f>'Clinical Trials'!$A$2:$A$5</c:f>
              <c:strCache>
                <c:ptCount val="4"/>
                <c:pt idx="0">
                  <c:v>a</c:v>
                </c:pt>
                <c:pt idx="1">
                  <c:v>b</c:v>
                </c:pt>
                <c:pt idx="2">
                  <c:v>c</c:v>
                </c:pt>
                <c:pt idx="3">
                  <c:v>d</c:v>
                </c:pt>
              </c:strCache>
            </c:strRef>
          </c:cat>
          <c:val>
            <c:numRef>
              <c:f>'Clinical Trials'!$B$2:$B$5</c:f>
              <c:numCache>
                <c:formatCode>General</c:formatCode>
                <c:ptCount val="4"/>
                <c:pt idx="0">
                  <c:v>7</c:v>
                </c:pt>
                <c:pt idx="1">
                  <c:v>6</c:v>
                </c:pt>
                <c:pt idx="2">
                  <c:v>4</c:v>
                </c:pt>
                <c:pt idx="3">
                  <c:v>4</c:v>
                </c:pt>
              </c:numCache>
            </c:numRef>
          </c:val>
          <c:extLst>
            <c:ext xmlns:c16="http://schemas.microsoft.com/office/drawing/2014/chart" uri="{C3380CC4-5D6E-409C-BE32-E72D297353CC}">
              <c16:uniqueId val="{00000000-4E17-42E6-8406-6FA642B8BBC9}"/>
            </c:ext>
          </c:extLst>
        </c:ser>
        <c:dLbls>
          <c:showLegendKey val="0"/>
          <c:showVal val="0"/>
          <c:showCatName val="0"/>
          <c:showSerName val="0"/>
          <c:showPercent val="0"/>
          <c:showBubbleSize val="0"/>
        </c:dLbls>
        <c:gapWidth val="219"/>
        <c:overlap val="-27"/>
        <c:axId val="1274700031"/>
        <c:axId val="1274706751"/>
      </c:barChart>
      <c:lineChart>
        <c:grouping val="standard"/>
        <c:varyColors val="0"/>
        <c:ser>
          <c:idx val="1"/>
          <c:order val="1"/>
          <c:tx>
            <c:strRef>
              <c:f>'Clinical Trials'!$C$1</c:f>
              <c:strCache>
                <c:ptCount val="1"/>
                <c:pt idx="0">
                  <c:v>PI Trials</c:v>
                </c:pt>
              </c:strCache>
            </c:strRef>
          </c:tx>
          <c:spPr>
            <a:ln w="28575" cap="rnd">
              <a:solidFill>
                <a:schemeClr val="tx1"/>
              </a:solidFill>
              <a:round/>
            </a:ln>
            <a:effectLst/>
          </c:spPr>
          <c:marker>
            <c:symbol val="none"/>
          </c:marker>
          <c:cat>
            <c:strRef>
              <c:f>'Clinical Trials'!$A$2:$A$5</c:f>
              <c:strCache>
                <c:ptCount val="4"/>
                <c:pt idx="0">
                  <c:v>a</c:v>
                </c:pt>
                <c:pt idx="1">
                  <c:v>b</c:v>
                </c:pt>
                <c:pt idx="2">
                  <c:v>c</c:v>
                </c:pt>
                <c:pt idx="3">
                  <c:v>d</c:v>
                </c:pt>
              </c:strCache>
            </c:strRef>
          </c:cat>
          <c:val>
            <c:numRef>
              <c:f>'Clinical Trials'!$C$2:$C$5</c:f>
              <c:numCache>
                <c:formatCode>General</c:formatCode>
                <c:ptCount val="4"/>
                <c:pt idx="0">
                  <c:v>6</c:v>
                </c:pt>
                <c:pt idx="1">
                  <c:v>1</c:v>
                </c:pt>
                <c:pt idx="2">
                  <c:v>3</c:v>
                </c:pt>
                <c:pt idx="3">
                  <c:v>2</c:v>
                </c:pt>
              </c:numCache>
            </c:numRef>
          </c:val>
          <c:smooth val="0"/>
          <c:extLst>
            <c:ext xmlns:c16="http://schemas.microsoft.com/office/drawing/2014/chart" uri="{C3380CC4-5D6E-409C-BE32-E72D297353CC}">
              <c16:uniqueId val="{00000001-4E17-42E6-8406-6FA642B8BBC9}"/>
            </c:ext>
          </c:extLst>
        </c:ser>
        <c:dLbls>
          <c:showLegendKey val="0"/>
          <c:showVal val="0"/>
          <c:showCatName val="0"/>
          <c:showSerName val="0"/>
          <c:showPercent val="0"/>
          <c:showBubbleSize val="0"/>
        </c:dLbls>
        <c:marker val="1"/>
        <c:smooth val="0"/>
        <c:axId val="1274700031"/>
        <c:axId val="1274706751"/>
      </c:lineChart>
      <c:catAx>
        <c:axId val="1274700031"/>
        <c:scaling>
          <c:orientation val="minMax"/>
        </c:scaling>
        <c:delete val="1"/>
        <c:axPos val="b"/>
        <c:numFmt formatCode="General" sourceLinked="1"/>
        <c:majorTickMark val="none"/>
        <c:minorTickMark val="none"/>
        <c:tickLblPos val="nextTo"/>
        <c:crossAx val="1274706751"/>
        <c:crosses val="autoZero"/>
        <c:auto val="1"/>
        <c:lblAlgn val="ctr"/>
        <c:lblOffset val="100"/>
        <c:noMultiLvlLbl val="0"/>
      </c:catAx>
      <c:valAx>
        <c:axId val="1274706751"/>
        <c:scaling>
          <c:orientation val="minMax"/>
        </c:scaling>
        <c:delete val="1"/>
        <c:axPos val="l"/>
        <c:numFmt formatCode="General" sourceLinked="1"/>
        <c:majorTickMark val="none"/>
        <c:minorTickMark val="none"/>
        <c:tickLblPos val="nextTo"/>
        <c:crossAx val="12747000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005-4024-A498-7ECD45AC0CA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005-4024-A498-7ECD45AC0CAB}"/>
              </c:ext>
            </c:extLst>
          </c:dPt>
          <c:val>
            <c:numRef>
              <c:f>Congress!$O$3:$O$4</c:f>
              <c:numCache>
                <c:formatCode>General</c:formatCode>
                <c:ptCount val="2"/>
                <c:pt idx="0">
                  <c:v>78</c:v>
                </c:pt>
                <c:pt idx="1">
                  <c:v>22</c:v>
                </c:pt>
              </c:numCache>
            </c:numRef>
          </c:val>
          <c:extLst>
            <c:ext xmlns:c16="http://schemas.microsoft.com/office/drawing/2014/chart" uri="{C3380CC4-5D6E-409C-BE32-E72D297353CC}">
              <c16:uniqueId val="{00000004-A005-4024-A498-7ECD45AC0CA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952226037209657"/>
          <c:y val="8.5600332842525412E-2"/>
          <c:w val="0.40369846185437042"/>
          <c:h val="0.82879933431494912"/>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0FC-41BD-BDA3-3555085CBF6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0FC-41BD-BDA3-3555085CBF6A}"/>
              </c:ext>
            </c:extLst>
          </c:dPt>
          <c:val>
            <c:numRef>
              <c:f>Congress!$O$6:$O$7</c:f>
              <c:numCache>
                <c:formatCode>General</c:formatCode>
                <c:ptCount val="2"/>
                <c:pt idx="0">
                  <c:v>88</c:v>
                </c:pt>
                <c:pt idx="1">
                  <c:v>12</c:v>
                </c:pt>
              </c:numCache>
            </c:numRef>
          </c:val>
          <c:extLst>
            <c:ext xmlns:c16="http://schemas.microsoft.com/office/drawing/2014/chart" uri="{C3380CC4-5D6E-409C-BE32-E72D297353CC}">
              <c16:uniqueId val="{00000004-10FC-41BD-BDA3-3555085CBF6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E6B-4963-BE8D-19D6B1485E6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E6B-4963-BE8D-19D6B1485E6A}"/>
              </c:ext>
            </c:extLst>
          </c:dPt>
          <c:val>
            <c:numRef>
              <c:f>Congress!$O$9:$O$10</c:f>
              <c:numCache>
                <c:formatCode>General</c:formatCode>
                <c:ptCount val="2"/>
                <c:pt idx="0">
                  <c:v>34</c:v>
                </c:pt>
                <c:pt idx="1">
                  <c:v>66</c:v>
                </c:pt>
              </c:numCache>
            </c:numRef>
          </c:val>
          <c:extLst>
            <c:ext xmlns:c16="http://schemas.microsoft.com/office/drawing/2014/chart" uri="{C3380CC4-5D6E-409C-BE32-E72D297353CC}">
              <c16:uniqueId val="{00000004-FE6B-4963-BE8D-19D6B1485E6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B7F3-4DA6-BC5C-AA06647E8A7C}"/>
              </c:ext>
            </c:extLst>
          </c:dPt>
          <c:dPt>
            <c:idx val="1"/>
            <c:invertIfNegative val="0"/>
            <c:bubble3D val="0"/>
            <c:spPr>
              <a:solidFill>
                <a:schemeClr val="tx2"/>
              </a:solidFill>
              <a:ln>
                <a:noFill/>
              </a:ln>
              <a:effectLst/>
            </c:spPr>
            <c:extLst>
              <c:ext xmlns:c16="http://schemas.microsoft.com/office/drawing/2014/chart" uri="{C3380CC4-5D6E-409C-BE32-E72D297353CC}">
                <c16:uniqueId val="{00000002-B7F3-4DA6-BC5C-AA06647E8A7C}"/>
              </c:ext>
            </c:extLst>
          </c:dPt>
          <c:dPt>
            <c:idx val="2"/>
            <c:invertIfNegative val="0"/>
            <c:bubble3D val="0"/>
            <c:spPr>
              <a:solidFill>
                <a:srgbClr val="292929"/>
              </a:solidFill>
              <a:ln>
                <a:noFill/>
              </a:ln>
              <a:effectLst/>
            </c:spPr>
            <c:extLst>
              <c:ext xmlns:c16="http://schemas.microsoft.com/office/drawing/2014/chart" uri="{C3380CC4-5D6E-409C-BE32-E72D297353CC}">
                <c16:uniqueId val="{00000004-B7F3-4DA6-BC5C-AA06647E8A7C}"/>
              </c:ext>
            </c:extLst>
          </c:dPt>
          <c:cat>
            <c:strRef>
              <c:f>Journals!$P$43:$P$45</c:f>
              <c:strCache>
                <c:ptCount val="3"/>
                <c:pt idx="0">
                  <c:v>Rare diseases</c:v>
                </c:pt>
                <c:pt idx="1">
                  <c:v>Immunology </c:v>
                </c:pt>
                <c:pt idx="2">
                  <c:v>General</c:v>
                </c:pt>
              </c:strCache>
            </c:strRef>
          </c:cat>
          <c:val>
            <c:numRef>
              <c:f>Journals!$Q$43:$Q$45</c:f>
              <c:numCache>
                <c:formatCode>General</c:formatCode>
                <c:ptCount val="3"/>
                <c:pt idx="0">
                  <c:v>110</c:v>
                </c:pt>
                <c:pt idx="1">
                  <c:v>90</c:v>
                </c:pt>
                <c:pt idx="2">
                  <c:v>12</c:v>
                </c:pt>
              </c:numCache>
            </c:numRef>
          </c:val>
          <c:extLst>
            <c:ext xmlns:c16="http://schemas.microsoft.com/office/drawing/2014/chart" uri="{C3380CC4-5D6E-409C-BE32-E72D297353CC}">
              <c16:uniqueId val="{00000000-B7F3-4DA6-BC5C-AA06647E8A7C}"/>
            </c:ext>
          </c:extLst>
        </c:ser>
        <c:dLbls>
          <c:showLegendKey val="0"/>
          <c:showVal val="0"/>
          <c:showCatName val="0"/>
          <c:showSerName val="0"/>
          <c:showPercent val="0"/>
          <c:showBubbleSize val="0"/>
        </c:dLbls>
        <c:gapWidth val="150"/>
        <c:overlap val="100"/>
        <c:axId val="241280912"/>
        <c:axId val="241283312"/>
      </c:barChart>
      <c:catAx>
        <c:axId val="24128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41283312"/>
        <c:crosses val="autoZero"/>
        <c:auto val="1"/>
        <c:lblAlgn val="ctr"/>
        <c:lblOffset val="100"/>
        <c:noMultiLvlLbl val="0"/>
      </c:catAx>
      <c:valAx>
        <c:axId val="2412833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4128091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Sheet1!$C$5:$C$21</cx:f>
        <cx:nf>Sheet1!$C$4</cx:nf>
        <cx:lvl ptCount="17" name="Column1">
          <cx:pt idx="0">Maldives</cx:pt>
          <cx:pt idx="1">United States</cx:pt>
          <cx:pt idx="2">Japan</cx:pt>
          <cx:pt idx="3">Italy</cx:pt>
          <cx:pt idx="4">United Kingdom</cx:pt>
          <cx:pt idx="5">Turkiye</cx:pt>
          <cx:pt idx="6">Australia</cx:pt>
          <cx:pt idx="7">Germany</cx:pt>
          <cx:pt idx="8">Spain</cx:pt>
          <cx:pt idx="9">France</cx:pt>
          <cx:pt idx="10">Canada</cx:pt>
          <cx:pt idx="11">South Korea</cx:pt>
          <cx:pt idx="12">Argentina</cx:pt>
          <cx:pt idx="13">Brazil</cx:pt>
          <cx:pt idx="14">Colombia</cx:pt>
          <cx:pt idx="15">Saudi Arabia</cx:pt>
          <cx:pt idx="16">Liechtenstein</cx:pt>
        </cx:lvl>
      </cx:strDim>
      <cx:numDim type="colorVal">
        <cx:f>Sheet1!$D$5:$D$21</cx:f>
        <cx:nf>Sheet1!$D$4</cx:nf>
        <cx:lvl ptCount="17" formatCode="General" name="PiH_ID">
          <cx:pt idx="0">750</cx:pt>
          <cx:pt idx="1">685</cx:pt>
          <cx:pt idx="2">255</cx:pt>
          <cx:pt idx="3">203</cx:pt>
          <cx:pt idx="4">184</cx:pt>
          <cx:pt idx="5">181</cx:pt>
          <cx:pt idx="6">164</cx:pt>
          <cx:pt idx="7">156</cx:pt>
          <cx:pt idx="8">147</cx:pt>
          <cx:pt idx="9">113</cx:pt>
          <cx:pt idx="10">103</cx:pt>
          <cx:pt idx="11">100</cx:pt>
          <cx:pt idx="12">63</cx:pt>
          <cx:pt idx="13">59</cx:pt>
          <cx:pt idx="14">23</cx:pt>
          <cx:pt idx="15">10</cx:pt>
          <cx:pt idx="16">1</cx:pt>
        </cx:lvl>
      </cx:numDim>
    </cx:data>
  </cx:chartData>
  <cx:chart>
    <cx:plotArea>
      <cx:plotAreaRegion>
        <cx:series layoutId="regionMap" uniqueId="{0F48468A-5B71-47F4-8400-7E7A734A5ACC}">
          <cx:tx>
            <cx:txData>
              <cx:f>Sheet1!$D$4</cx:f>
              <cx:v>PiH_ID</cx:v>
            </cx:txData>
          </cx:tx>
          <cx:dataId val="0"/>
          <cx:layoutPr>
            <cx:geography cultureLanguage="en-US" cultureRegion="GB" attribution="Powered by Bing">
              <cx:geoCache provider="{E9337A44-BEBE-4D9F-B70C-5C5E7DAFC167}">
                <cx:binary>5Hvbjt22tuWvBHk+ckiKpMiNvQ8QSutW9yq7XGW/COWqskSRFHWhrt/Wb/1jPSu2E3u1+yRAAiRA
rwAJIi4uUXNOjjnGoOrfj/O/Hu3zQ/fD7Gzd/+tx/s+PZQjNv376qX8sn91D/8rpx873/mN49ejd
T/7jR/34/NNT9zDpuviJIEx/eiwfuvA8//jf/4ZfK579mX98CNrX18Nzt9w894MN/f8w9t2hHx79
UIeX6QX80n9+fP0wPOkffu4ePuiHH394roMOy5ulef7Pj9988ccffjr+uf/r1j9YWF0YnmAuoa8w
4UTghP74g/V18fk6pa8YFVhilKBfPvjLPS8eHMz7o6v5ZS0PT0/dc9//8Pm/x7O/Wf/xoO59+ikQ
qX9Z8Ouff3nCn74N9H//++gCPPPRla9ycRyg3xs6TsXJQ/NQf4nHn89BzF9xRjFjCZGfPt+kAsfJ
K5lwxgn7cs9POfjdZXw/+J+nHUX989XjcJ9c/f3hvq11eH764XV4CM/9lxD8BWGXrxiKWULjzyUe
fxP2SMpXCIuYx5J+ygrskE/b7lP4//Cyvp+Go+lH6TgaPU7L7eu/Py3nD/ZJj39lRtArQhCKqfwE
OfBvQJ2vQCmJXxEupJCMfTcjf2RF30/GbzOP8vDbwHEKzt/+/SnYPXfuoV6+1OWf3xMMv0ISS5Fw
9CnCyTcJwOhVLJBAiRDf7Qp/YD3fj/+vE4/C/+v14+hnm78/+ofwYP/C2NP4FSOMMSTor8H9qvgx
eYX5y8Dn0L/sja/h6HdX8/3If552FPfPV4+jfnjz90f9MzKeAvl68u5LDP6C0o9fSRqLmMSfKl+K
b0o/Iq8gNYxTxD5lB5Ev9/6mHfyBdX0/EcfPdZSR4+Hj1OzU35+an4c+dA/2r+SnEWGvEiIQFTH+
nJdv0oJj+gr6BU7i+NOuOdoVf2hJ30/IV1OPcvHVyHEafr79+9PwZuiMXp6/lOef3xqxeAVNFzEs
oOa/gqSYvaJxTBj9smegW3wNSW/+9//63ZV8P/a/zTwK/W8Dx5F/c/P3R/5186D/QmFAod1CbSP+
pfSPIAkaBqMx5xh/hqSj4v/d5Xw/+J+nHUX+89XjsG/+AUx02z3Uj39hvVMQZIQKJMm39Ie8okzE
CRfJZyiS39b776/j+wH/Mu8o4l8uH4d8+w+o9PShfnh6+PL4fx5iOLTXJJaCf2mv3yJNJCElSGAk
GCiElw+Mfw01v7+e74f+y7yj0H+5fBz69Od/AMj4IZQ/nPru+S+MP3gQQH4IEfwzlnwrhjFJXgE1
Egk04m8D//qPreb70f9m8lEKvhk7zsPpP2AL/NwVLxVY/4VZiIDNSMmphEr/nv6KOIxz4EPskxQA
sfxtNv7Qmr6fi6+mHmXiq5HjPPz8D8iD6h5Wbb/E4c9DUfSicn/5vIDMV3QnYuA//AI+II9/+RyB
0O+v5Puh/zLvKO5fLh8HXf0Dgp56691f6kRTcB6kxFx+izxRQl5JJAQQ/c/Cl39J9Sfd9UdW8v2w
/zbzKPC/DRyHPr38+/H/TD8/luG57sPzX0o2k1eYYvKitL6penBJGbQFio7I/R9exveDfzT9KANH
o8dpODv8/Wn4TYl84iF/Hnj+P5JZ/++zmV8Pq7KH8LD55ZTrq+OZ/3n0l0qD47ejqZ+J4ncT9Cl3
hyc4CUPA5n89O3v5iW8I5utfeM7PHzv9+GvD/3Xa80Mf/vMj5A8achwnwGLh3IwSaA/T88sIBnbF
MedSEiwS9uMPte9C+Z8fIwKmHknA9cbsxVhlEs4Y+pc7wRioEDBiJXs5nUhi8vJzXx7wytul8PWv
0fj8/z/Ug7vyug493JK9dK/m0xdfFgrWlRSAo0gQBsomRi/P2zw+3ICR9vL9/6K6Z4KNhCjNsSNZ
gaZWMWL7pFE0CcM7MlO+qDGq++SsjNFq2jRu56RUecH65iLGK6dn3A2ty7qmm30aU7pEVRrbcr2g
tBrE9dTGspCKraHIbwyl3XhWV8i2mxg1stuvjlc7w2hRnJCpwcEqXA+lzDSn0/iar4jkTi11Hfdp
EpF1yIrQLv2DxTiZiLKOFFhkcx4V1/XQr3PGZLfw96g3oZGphKcudqaaBWNqbfNlvoxlPDderTXN
x83UORNup6ThSdoSKud0FstqL513ttuZuhXVa0QiZm6IXhv3oY/65JoVNUfXbOBUnHDf9nMWzz6p
M4JnN27d2LR+b8duFG+GJfGsz/QovMnkONX2gytCU+2DkNNKMxJy7w4V16M8H33oSBaPa5Is5zFU
TLVmwSUxYmq261RcYNEOQqfweH55x4KM1pNpbkPzHItStlaF0ff6wZbetJlc3dR6RVcs80axpe7J
3pQtNtcNLqvufckS3V9oHolIxbyZooNr4kp8FODmDXs8+LV/XkyCfaHm2GiKVD9OcUQyC4LMFpnl
oY7btOxmXc5Z4Ktf91UBKfk4I8tZpusVR9vcYw9pax2l8awCbmRxWU+gOXi6xBXn8IBjHs2lErBY
DYHQNh9evt/Z/tIOo48vRlnL9T4aZNBxOs96mPPDaDnu39MZ9/n9Ssq5fduGyfurpK03k5Xtbu31
m1gyemqm2LwtGhMOxSQnFUxyTxfePGFv8jmNxvEeiaLJ8oKWvxTudWmMTymfi6z007Qq1xZRp1xR
zBCIebZXVeGT+C4uaD68a4mx0ykjXVBwqKgnlPUaRZUSQ0MHkSXDWLM57a10b+zs60pVtPLbalzX
6zwKzRaSGo0qKtGMVBKB05bFsrSqZwaWM2NtilTqir9r8xhXB8l0J+vUyUmjCzObDl1NkcyLPC0E
j7oMca25Ubihy3CmF63RTkdkXj9wivOQb9hsGLkwlfTrpSWNIXdJLoZ3xi5k09JID6kPi4t3Xtpx
CzssfwdfJbuqGeJGBUpak7YF/HMubdnxE4S1lylC3RhuomY1vFRlKImtFPIGNm4wnkb3elz68cPi
pJyeBO2lOCDuIraPGjvp83ZpPPnYIWT8FkeDzk/41FbVpkTLMKh1juEdisuub3zYr1HvbmhMK5OG
pc0xlF5r4nRd+iqlQ9+hDRoTOqc0GZ1JhyXy76KxbMusMnFTqXIA6LhoctgzOOGaqlVCUNUkIjFn
0hixT+qVJVtJk2hDvWt5KpPg5aYQnqVEDrZNuyGqzsyCKq+w6U18mq/BrfuAPS1Vkfu6VKgpBNmQ
ybv70Q1Tr5ZOmtMo7sYrv7jIZnFV8UGxhtpe2ZjV9wNx63PuKT/FXK/pOOjpyRMxbgo/8RtXivs1
Z8tN3oPpd9Dw0FiZMo+2E+nNzpmIb3K0jiSdW8BPWEgk1Jogf0hajXerH6eN5hpW5qK+fzfLmTOl
XaQfi3yK7mo6FpcBfjMzvNcbu8TLDauF3TWIx7s2H5azmlj3pqjcdN3XJiYnedJ/5IiHTuW6pts2
Wpt3zSr9bZVMYklRwOTjSLBtVMd4rKJFJKpbdTJtnAj4TRGvq1CsHouPKMTJfWIJt+k80JDqZeab
LrjKngy8S9JcC/aW8mled2uOW1U6O1eKeGLOwuiSMhtJ3l6WMko2fMqF2WDU5VbVfTw/D914Gzo+
liqZxvqe1qh9AwhAOoVplHcb5yJzGISgT8KO8kL3tMgEq4ssrslybrs+fz+V5YrPrA/TZhxsNypB
puoyaavkGsI8H7iT5n3fDLhU2IthOwp4KFUXiHZZURejTmcUk7RuMW72DeHd3QTNvsiamfB2l4yU
3thIcEDFpLyvUTKeF6OIdijH9A0v++5dh6ZhiwXn22lO9E1D437T2hntxyQ6WUSpVRk3b5CZ24uJ
yim/XPrI7LtqwWncuGlMp44tp4ED2MZN2GsSyKRQ3rX7YanRSTwhdtth/YG2TX2C5+LMlJJhZScW
3uKmoVD1iJ4ndLg0i7BvmnVdswWPXTp0a5nN3od01PlZ8ISnbAjd9WAHfyrXFyoQN8S903mfnBDC
o5upX0wWau8vUW7KjJioeCf12O1al4ybFrHoo10JmlPZVoNVTeTp9Yx8aw7N4me1UIhC2s9jsY1Q
pc/sOnwsdHUpE32o2zZ/l2NylUymf03bNtpUuqN3baTrNNbNRWLDeYfb4VCVjY5U5B36mJvRqa4r
T2nXoxS3tHwbRYioUPTZXDt6kMUIdKHvT1oZIeXQCMACZ00+beeOlEquU/5mlp5tofM9kTjXY8oT
v6jGDTtpKn/aTPW2rruqzcbesubQkM5Y1TZoVIMOl3VP51MgOWIPgCrP3FpFO+cK9hZoUMTft74b
i6eZL1gqZOv2xlgUl6qx7ZpJHdW1yqs83FlbozzruJZtxoTvXTZG+dA0WVJ0MijBgK3tXQGs5Aav
aEreWYnHD6VwvMn6pVz2uhrqbAocZVGDPzbFoJctoJx7NtDzL8TA76yPqneuKwGffbumOkEuHfK+
aE/jZtT7PEicjUivRs2sBIAZKqLqBLXndo5MyrhutokMQc3LbM5cs4h72BrRsqmimO18HA9E+dIW
Ww9c8+1sRx0dbPMC2wMuEp4OWA9hm3TL8jiX0eCUHLUPl5Tm7a7omvaRzTXZeN0t6Yon+37MK2fT
gPiY5XyUkOSIyG3VJ/2mWmizyZvmklSVKDZUJHlKS19kUWuXRXWYurM8aFhPUYXUT+sZy6e22Lqm
rs+WnM1K1ku982T0TcqjBG8jPI2b3EQRUUCdbatoD4Cq+FRM23klw6Yf4+kszkWXNnpuqOoKMz3J
ytSva6Prd8Iwc79EI72f8zLczJJ5rIpkbbcjWsSd6PqwH0dTb+fBP60uQfu26mxWVEicN7h2555P
/TYRq31yE4l3g6FoX5qJq1YOHSBl7C67EZUZ49WQ9UWvb8aJ1mlfRnibT87dEibWE3j/AN+VSXNr
NbLAkQXa+Wodnwlrm3S2ybOHatiN0vapZDJSTZkUajTjDfCEHrqppi5tW8lS3rfiitR5eajWpDjv
ZAI1K+YCmi3Kz43vn7VlVZTCBpAZo7S96SCb8Unfc5f1w+DuaOyizNfI7kZvyw8TUMl9uQjYcT3B
5rZntd3R3tUXfhro+8nX9k1fOTorkCKzVdEcJbswN8BPk3opL+nUDcriyniVJ4GZtA6GpQZEXw3k
bB6nlFXkY63ZcLArEAzVzyjZTIkjXWp0ggvFTIDubyY7bEgz8UNjVmANdVcDaYgIPXSx66pN7QTu
VVt0eXQixFo1aT6LYdeHnNy6qjQSirMJmRfFkKs5J/Q+Ih37yPhiP5B2mM61DEAXV9q9X0hNstX1
uU+7CvFKhb5uHsCEdye47rXiaz7M6bJStCnivMnaqGvHa2eTsswmvhbA6forSyZ6Mbq522Fk5MZZ
F24STNhFQBhqu68Xpgrrx1rRXE9qIEO7KjvU+oSTFXXKog4qMe6SOsnmUA3mvK3IkA6N61M8T4lJ
u2iMlCidYRkl1mZ5Uq5nlCUJOvdQ2zarF9LBIy2YxAq1MUhBqNjpQg6JeTOvE8BWtJR5czqzKtmX
rYhv2ggt+9YbWp2MnU7yLDDa304NAu0xVTNOl54uLB0SXBLVlwbPd0O/nHek9rnCkbElMG1U7pey
jjfAYdhVnI/Rri0of2RkQrGyxg9XAnD4QBdTnc1uLT4kvRP9oUAFSTbG+24zUbaUyiwcQMtoT1It
q9koX9luPWWe6VbFvR63MhnMu6gSwAIt794Ucw9b0QNxVGXC0EcqgtvwPK8OEaDcXTEw/WGssN74
UI338GZxfTlQwCfMu1aRmDuAqlBGl8M6FJcCIJ6mOfHyTsr4hcJOC0oXEAiXkQ95VlYJ21Ss9ALY
Q4wudGySC+np9ICBU26WltPH0Xvt07piKFe2yrtLC6B46PKWngnK6ze1kPW7RBTApxsanFdzE5qb
ppFo29bWni4ooPfcFP2mrnJ+QKGLGgX9J3+iTWgz7PLptYi76RqtlhoFb0suIZsJK2BvMr0ZAqI7
vw7QtMpW3prRgyUQjdOehmS4o0Z0W6iI5j1DAzosNDePS51UZ60W4iT0fto10ULVhGp20nKxLhlD
9K7EOD90YVxeL3lUPfNQ2XSR8XDaeijHAYX8kRW8V4H15QV3s7nBAIzQfPQwKQmS6bok0kKRzf2D
l4281jnKt2SW/YZjcWAcDWeWu+KklsxgJSAEaV3b9rWgLn8fQuvOSdOB6p4GfVY6Dc08Ks1ywaCS
4Z2Vvc3rHEBEx9Wcasfi9yzP3SmP+uasigu8aWP/ul+BuagZY7+VcaX5FjB8EaqtFr2bbK5PcDHY
FA+adUBrO/uWrv0Up8UKTTqprc8SB8IQMNzha1mQ/q5uk56n3C8TsPihMDTFebHCjInL66LgvoFm
26yJiusSFDZYKMCs4e1yNQvE9wGoU60CvM4hs6Sbx4e28/R+mPvptsGrYymdwQneFC0Wb3G90hFK
apaHMLBGni5rq6sPq4eT8X3VAtGfpDPxgVLTzlsEQq/fAV9+sv2YZDnqp6uxpmxSYys+IlGN73pt
UX86r2KoLj1mYCoJYPtIBbtYVXXmQ8+6eX5TjQY270x0rUw7FXcyX/i+n2n/GtyPfNfqmUfpRArE
DjFrTZKirlj209wxqpBjOkodiqXLSLHwjaiWrj6JGPW1mlo5ndVDjarNCjac2XVrHG9l3otM+5Y9
8QK1u9z4atrYEih5mgCjSqckjzITWfTM1wWcEI/IZpaJm9Iej8ZsQaOu06ZzQOQPDZ9G2BaCLGfg
7oRGRUXr3nhomTat2RgVaoE/JVAjatrbuaNaqDrUYH3JwqvEafc4BMxO+nIMakj4a50PY9YNU/SI
eleC+I3BD1jj+XVZaXoGLDXOwKRK0tkRdBFVurrGdq13ZIpjJbo6OR8iOr9OQm0u4ElBjUXOvOMA
933WFEuXdr1zsJdxbC4WEZUb163NBnprVSghZLFZ2bKct6H1iZLgNeapr7TeMt9VN9znZar72spN
uVCCUtBd9opH2vTpnHuGznGSgz1osFtiIARznJwMa7mim87KEcy3Niz2FCyPQmRGk7JK9TywQQGJ
iOLXXdP74irKmwHEG1TW5LQipqT8mbp1qD8MhavY1rCuDTYLomu06ni7+rdaAHzsB2PKalAiN3N+
H9ggOgRVyPNoR9xYDjJrQLwXO1slhl31oMjpIU8qE9JqnEDNBDnJ/LQk47JuBNJw1zKw5IzNjfg4
VaGS72fR58wqFACcNr6PeXc25i65AvlAq1sjJx4UXSrdH6gXldiWg8/FeQ7iNr9meZz7rQXpMB3W
CYByuwYDd9WFY081COY2W0VVKY+hOysd164aU5yAvJ1VU9FCZgsjOd7kSQLjYwxW1HXpqsbuKzxG
wwbuHbY8WSXeFMMYTulUBr2dHLSam3ZKxnWrDXH5DsFuYudjL8J62hmz0D0zeVzuwSRyyan1FA+7
eF7BllTrsOL8JhIMbt5HKBKZgActdmAXLuOhkL0LV0sU3KJiYcplV8E7BNHWlKh2+9CTKLqqdCPd
bgUOEyu+9MTvJZ15fmbRXANRBi2FbjnCHGC3roYYKFdFJ2USkIpXcp3hvmtYwa39rz5ZRIvmJFfw
pzHLWTStNTBk+iBL3Jz0KJdrupSyWDOR9/4swfm8pq4cF7HlBARWGk3wqpUqmONX/eyms3zg4DPn
BAzAFrYnKBS7X2m+41PUAUkK3CrTr24HL6yTNBgJ3MM5/kH3odiMHcpvwctwiqAuOQxgIR6cIfiU
L2t3yIfcZDkBKW9GFm1K0j3yQHQqhuG+8HJQnSbtOZiwyRvmRHc5WqAYasyTcVIW5NvlHOqnNp9v
Z+EC3Evcd4ubVbXKE930JySEXI3cgH0vR78B5mXVWNZStcgQtRpSpWUAW6u05V23AusYqyZRVRv1
6RSibhvo6jZtWZS7cu6jfTJ2oIcp0LA6SGXMtOvhJahNEK1LG7ZO29yhRWEZhg244/iK9W2ejqSI
3UaPTZkfWD+2hdIEGXBWAMAXSuVG1Fg/9HEptmwGlDWmx4tMk3KM0fnardW+tMlpNPbFvoq929Co
XLYtsTe9YA+a26RWDiD+uhA53o2oMAc+0f5QLg15EwxvPi6Clxc9CLNOARDaK7sK6F0tA/xq/HCO
h6F9RxEOKeqJPQDPR5Vq4HbvJ3iRdF+yOs4c7KnTQrfzR1FLr2rWw8bm2oy7vMH8Q1mNZ+M627d2
DMXd2EQ8A8WRPMZ5lXxAToNvCYG9T3rgHWNf6tfLUmiFZzxeYGyXTQfnRCmYZvXGxSP4TeMoUxEV
3RZ5QbeoKe+4l0u1C7hFAGLtVKULkcVNNPBm33P9TE3ND7pdLmNwFZUZk1tcl02GTQRQ3WoEbug4
KjnnH+k4VQdcOvHBM1GlDhzylrinpYk5GM20ydaV3Q08rhT8IRjOygkYexTa/HRMuuYqcfMD0Poo
re0IvgdsPOWZKa60WETGMXiyWZIM18DBPjjYtKrJJXSfubqycIajgKRMW7yW9f3qTVdvLMVh0+im
fW2Cnmqlq9nerH65xsOag3Ab0GaNpubghiLKqK1n5XOEs8VqnNaxeV2VLlJ5K7suy2HL7kzZNw+j
QTdriG+WsNwuxux5jeHII/j7KOn8aeX4XmNU7FsDdVXF07saz+u5HpaTfB7XDY9prmjZ0F2O63A6
zp0/d7WYTzADz2cCbntoSQTapylnhTXDO7nWxYWewrZoBX5uZQA6lwjy4gOLTvGWD4ck7h51B2dY
LThdJ0mbtKmY/d5bOCwhQdotaoFvVVTuRjhZy4oRz9nIiyklPb8HDB3fDc10Qu2YH7TpxjQeKj5u
hpYmcERQ9fsg/cliSZSxsrFgMbq4BicWsykNZIwvRZIYmpVxYA5UFK1PQL3VZYZhv0w7m3N9Guc5
v4g5lG2z6nkvY7dk62jvGlRBT+1yfIssdnDgt7gMzpjqk6R0wFJcx1TL6tuu4PdFB5VpdJgzG9cA
3wm+c2SlKSTrRbVVc6+0XcAS073QG1Cxd9jiR8/LNjOOg0yj3O2AC7jNqGt2RushepL5HClMvE6b
KfHpWvrbxkBK5wHOvFIMZp5qbU9O+FgJ8Fna4m41FrjfPPRbncRwnGeqNtUld+9GOETcdNEyQ3Sd
SJsKTtxAPFbsOu77aRf0C5DHRfPSCJbiCcQocA1isZoNYCPgYAN17IvmZAIDWOWiPhtM3r7FXYPT
pAD3uspn2JSirfcJ1gX0iCSaN6hgfD8Uw27UnQZpHALN4JRwmTb1pM8Gx4cTcAgBw8shnWvbXy9V
xU4hh/UzXascTIYaRArS5S0dhv5sqqx5U3ogG2ploANSUk+PLwbxxygAm/b94G/JgnQ2gJYC3wSO
jzJnyyldUTzA4+JoouddAxV7SCh7P4OPfIhk4yk0PNt3mzDP6HyUvt1yODvMHJ4/lCSSazZEXV5t
8nHScTaYCDWK1JT73ZSQ+GSuunCXg5F66hdok1qUzTUcbtepiXQC5ByMtBTpSaq41NED2BdAnyOz
A7GDz0kc7O2aV8s2Xmso11Y/iYUVGVhS17iW1yEyAoAon3lKV7NmVbsWGaYIfGxDpaJVGUbVTaYG
9tGSDDXiUVchUg5OI/JNr3lbAE/qTKNaaqs4JU0TVLcU4AdzVqYMDtKAzzpyOcLRK9g/tN+OegBP
aI5HFTzncMjcNdN2WQmgT2XJ+H+YOZPtyHVsyf5K/gBzAQRIkJM3YOet+l4TLEkhkWDfg8DXP/Ob
Xby7qrIqa1TDCCnC3enAwTlm25D1xpisIDXZtzyAkRfS+nux7bEUWw3hnZiTmqhzg0rt74zBoYw2
1UnGQJJHn7M5EkavV7/xBf8Lxx5YwP+w6z1X8JBxX3BOOOUCWM7vdv3Q5NphrfGjyl33mM2yyiwU
/q4R0b9/ITAGv71QgIwjQkUuBUXO/ZC7AoDV7y8ktacrIZsyHlnLh2PjK3c7Gc9Skvz7FwIq+vsL
4WP4CLNS7jFKPOH7l5//BiDIwOiyb1qVMpipIu1WMZcRzBX5tnboGpMQD9WiQQuLR5r73rr79y9P
L0/sXwAEYlXcR8IWCR9XeL5g/uVB/Pb6eghC2fmhSlXr8DqSEGF55ClwC7wQrM0CR4T9K/CJcr0i
S01vie2hMfDBkwn8dKc452FPwis6L5MX//Hm/g663P4ObHx1vRlVXvw9E/7PP/7XY4eBsPkjuPyv
v7xEyv/1p6t/ZNH/7W/tvrsLHDf9+Zcu7+af/9e/ItIX2OWfeek/wTN/S6//Azz5T374f4vdgCv7
N9gNAhXzX05qnhEfb3/95fp7VdM/AMC/8TcXLu0P/sa5QOTcA7oRsgAUbcDxBf8NwLn8CAwbBYMD
ep8ATgAc83cIh4q/choQlwD5x7xLAqz/vzM4+BGBERYg+oINyBGK/E8QHPeykf61/jwP1pVPBfkD
94H1zMj/XH9lrwxVQU6S0pnLK7/j1T1OVWKSRuTuLbTHelcEXXH0OkXzlHndOkXlJBcVaQGsI9LO
vDWR1Dhhl0JlZKPVszKm7SI41+banekIpcO1QxM1XuOc6q1/D/J1+wT0DR+oLeDrC5iW3yg3y/9h
b9M/0UWXD4dKBY6JcIHH++cqEvpdHrbQdBKcjuoj9Fz6s1HfOZeuy1UUOowy2Cr0AMaZPYRBE9Io
ZFa92mE98CDw5v+HDXXTf7cP8/j9PV999H/eDL/vhf+6Wb/HeRm//4JfnP6SLe2vPy5w+PO/+f9w
A1EPy+x/v4EQYMZFFb/vmD/+wd+JNe+vIQ1QC33E4AWuekDF/NuGYe5fwZljr+D79KjwBGr1P6C1
8K/MD1BIsV1czw3dEDvwH9Aadgx14Q0hRyA8D8We/kc7hvp/PgV93IwgOGEXz5UEf7yP32t2I8uy
tK6FJbcFoowl+hh7noBpZ7KS3XPREq0jfAadFgEfs60OvEPRNtOtChc/aQO3OU3uWD/6swqyrXLG
40CJTdq8p2ec8hihLy15bie0snwd5mO+1d0BDYVJ/LCMWz2cRh/kj9+4325o3hq44pDG72eLsU7C
/+m6FUOSxghOtv6Zz8TgnWxQ+gd+rPHqwAbiWesbNm5eYvp2QHPW1jBl5iVyqj7MtFlPZKyayKdo
+dzwZemqLLfwFJ2CHgyd6mgDXrL03Ek3x++PPUTpCDJgl9pwhD+H6dpUo3wchg8Dwa3alLdf3HLL
4Ifg9Qf6kDcVJOjueuYOzyxpHje/3uV9mxSb3fdy2M/ljNPX7CE8gai5OEmrnuBzFcVN62jMCpNN
CpfDz/OvuFM9SSedpiaCthne0Fq9FATEENtiXcP2wFiS+/279A2GwxmwUMncbzJNxRvJ/TYhs2f2
cDgczN/UxstQg3bJRQC7LIy3MEiFzpu9gbwcgWap7tuLed/hXCSsOVVh4KTOMhWgLTjAk4V8sZkX
mEV+Fb1/LIhz1zePXgkntMnWarnC5IZuWeuP0dPLzmM8vw/oeD1U07GfX9rqKE1YJeUEAAuXRQA6
0d1Bz/QVK6pF57+e3HC+b9323GsJjQv45K5e/Fvbmu9RhGXCpvYQrtu697rtM9dmX0HRSwQmQr0U
Nh5t80up5Svn3o31sZbGoAJkMKi4VI7EVKJ/PKytuOTtofFkxhptoolYlnV8KfcbDDcHeGA6lpuB
AoBcVNRDILspSd5GS77Wx3qyZ7cVfNdqDa2PyfvRr7OpBd5RsiGSUlV70k/Xk1ZLxOvhSy70q+14
shhzYNWCFtcHZBDWGAkpxYQ595B98vIWSur3pLw7OtofV8slEvm8pR2FLjFCOne3iFgoOnAHDEgc
9RTw+akqp+u8Jw/cwW80QROJ2dDEdYc6CTaWChjGnR2Ohd9+TouyqbC5/7Hy8ZOv6+sasqqKt5Le
jFolbTg+hh1LWABNxam9CGZgDBTiVz7PsSvAMhKo5OPW3g4Xm4WxtgOPtlCwie5XVYBfKhyoHO0W
Qvfpeh+Hbn0cKu8DEjkke4u1QyNrDqGFPqZubX7ychWLaUpaaPOG7mUVRmNIf/nGO7oy3/XLcVkz
S7do3TDMgDILsPkvghEEgaY5tOMOsxlE+jHpRpmZbXynDGtGB3TAFz1Hul6TjZFzW7+w6aHbRDI2
FAIBNESF944tH1fDh+a7qa5j0b+sgf+rqOseluQKTcBVPpSuIeY5DM5w6UT/rmdNwTqObeeAFZPW
7SO/Gst8iOrOW4oqMqww9wExjoFGYEFqMWaU9+WVKw9VxlF1yipqHRWAg5EbKd5J2UJxjwMjqvaO
+BNvbwTtm+Gt61VD94WCjXwMgZHBRpxE04u9NC5GwWVmsjrZ2lR+NMGgwdRGwBGipBYF3tScs8+x
b4IbEhZqTKjjrHcYj7kTw47qD1vZQb1ktlm9eC63AhreXAaQJwfOXuoKhlAEW7Qfd9PA/C9YuETF
Y1talk7luqI6l3aYIU+MIGxiB/qxn9Yw86bYz1m5JtNqnCadF6eG4I7zxksmd4GiPvS5DGHDMBjh
nNXdrXU9kcppDHZFzfO3Bi68NDU2fODFhBYQAHy+tldynA41drln5uq1tl79MVl63Zb1DQ9K5wqO
L3vsJMvjvpOAZEBVPzCwmpEHzPqtG4MWDLN8hk8FNUIvv0LO+/3cb80NnVdsnbkCUNfHQbjtW3c8
Ok0RHgebGT3F81adZk9fcQXdT+Ux8J7YX1BE12m/gqbMqxUPvrvVbIrWMNxVDN+7Q2Onlw2kpdrs
c1CRup1jmWetcBoIA1uZVP38qJSqFDTot4mpFCSxOOsVf7FM35bXexE0EMr8Yt8osb+wFgOAkmQr
1QyrrMqWUkUD411cO3pONbybo1OAFRj1ji2r9w73mUXuxlS0ef6cWeyig58vz34B+GFdbczVcbJ9
oqsB2MSKLekOxb2v5FXQ5xlEqwdJPBL1ImCPuSmaMyAjzP3Eifx8uwO51Bw4nOxmrOZI8U3GvifX
aNVyh29zt3RLH/Vm+pZ1/RNU5QV4oGoPawBialjVe5abOp6ESMca8M/Wm7TfsPesrtNAFs2tbkxG
1+YHwNSZ5/NO+lMCKPc6KN4YN1OWd+rUTP3t3HoxY0VcsSUyqtzB4G9riHrQIZ4LZzv3vb33a0AM
6C/g7o0NDh1/jee+2tW93Qsy/hAz3wrW1DeAa5pk43Y30TFI6eacV2+5FuOMOb0KgXUsfqceYaV8
SH0j4XpFAG7CnW5oVqgmDu15BGuztCuwNJfgKA3WXx14P16WUN4Eiv+80SJ1GnfOio1lomjbtDfD
0yy2oy1Wey2dZu/DYD37zGSecm9nLy+iNmzghW/NbeNVYIV4+WiLj3adUwji2Wr1QWBASQxZIhBY
kF/BlFkQDSyIne4iYA5LeKBzeQo6blKBJ9DDJgHug3q88wXq8kaa/RR0eax6Pzw5VfEjmIWq7HzW
Y7cPOiwkqH56q2HlmXgO4VKMAxbAYpZqh4sRnnt3yAxor5zQfS6at1yOV31X7AeoXTkRkXHa73LN
Y2BRaQ3rEm0MzLauemHevPc97EXZ3lT1hG1I8iALAJ7Bbd52DKy/mbZMF+En8PKEq9tJnguFtTUM
wF8rlHoU4/Bx2vqz3Qj6m6eVS1C7/m7WLwOb9sT49fPSE5yCN6El4a6Zu8Mgnb3rOtHmhDEDdwPp
5IUMH2vjfIVVgaP/3MmVfKumO7mVG/NJRt42J7UMd4tynhoAGmleCnfXVkHz3OvwhQKnesCeDMCY
4ZTr8vUKtuwur/0fv2QpvMv7FoY4qq8Cys3cLW6L8V4V02CSCbAJqOUXZwDM5sFshGrT7ryOS/TQ
MNxGlMLAROj4ZDQ5103J8JHf/Tx1q9Ok7hoFXmWFCzMpW8Sdsvmt7rsXL1DXSwmDyJv5DktNRHkB
5xgu92mdcWSQ7mPj/amfg+uwos5hUP0YQYPcV0jb2BiGv1dEBhUsBbGbNeVkX7VaW5y0730ddgmo
hTwNAektYpdPOMhXcs1np42hZQZ76Q7yqdRyH6p9326vtvHvaoowB+jTt3D4XOshWdxiv3ZmTo0U
d6JXOiGMoDJMa0S4LBAogP5c+lLAPdGx8kzMS6wf40Z+51+HlO/y0CL/4ZEBPVEzPnXgSUREfG6/
+qALYZsIs57ZtpbJMmw2CwDpJvRiO0ytrpOh54/jiCOG9t5t15jtzbqT/VEK/+dFLqasuCqxhtJx
uQ1n/WTNgM46PAIiPNSeHKISKNtIq9gMKilNfma1yNbez8ZWJ94wpx6v59hphHNnDTzqENboM5I7
j42LDssxJwQrQADJEeGAogY4Ql8c6Z9GIfesAU40j0kdOHXUiPAcbMW5VGFUhOW10wYvS7N99VN5
XbR34eJ9SpACOFxehw1WUxOkclnSEr52quXoP3q0dfbW91Q08foAP2zvz92JlvbKRawE1R8S+ChB
Yy1tunrkAV74DRIu2SbbBDAc5gQMrrBdh3HfB3CBJsx3cQ5SX3vitgdXXXCeAFH6WpvO32N6gA0x
9/Hg5/sJCYKedzpGbgegoed3Ub5WZk+D7YmRBcNcEwAkmavHEIcsmLfd6MoD08sTGsHj0jVdJide
RsNgjkrX6AlehmBBNKLw3Avo+wUC5ahRv2TbfIatKNIFzoU1Kp29Oxwrjx7+0cgXnYKvh2Q9ch45
3hrpVS7HflteKubEvlqubU/L2Bvpjx7Vd76RbMnL5yVczguM9QjO6iuftituVuztcG/wtfhyD5YG
Hce7FJkaMRNwtLdd6eN8JelcuzQuMdylAIlfhm4Jn0uzzGeEbve8EVs81EvGKbmxCieyEgP45hIz
Yc70i9+z9xamXiJCdV3PzsdgVTq2zVMxbCYumzCmiv5a5jCG8yWO03ozuCaWYtwP40Bi4gyJ7vlt
IIrxYeBtBrBVR8jyVNgQ/V09BJm2Aqid0j+5HfERQcOhRIAznl3UVRKiYoUL2PHN/YDTtkSgSn7J
wh9hUhZePG7N3qm2Nhu9KmES/EPbrYARMHwwsTYnuk3oEvkHR+ojzsMAE75nHgLLPvOxe8R4DxrY
iQWwbxlm87JkTT1UyVSJjHf5vV76zJPuvS7h+QMc9HSZdgv71U7jHgTTgy/71x6Ne01rtEqYkdo6
HoJTWPMM1uCT7M7t1Nwh5TfcS08kal33IwemtlrQcp+LrXdKvyyLFFcjvOtotn75jojKmCLIs3Vg
zob73F8XTAq3iwiLr7wAioayXRffOVvsFWJGMo9IB2ENK8rp0osL+DKgIYmAJLBDscowNSpwHyfq
9rcEcPi5qrD2BuCBcU3U8tK09RLjMlByqIVvktFgeJbWXg0NWlzeA82evK4D5MULTNRYwAoxvMQX
etpZu0w4K0imQ/IpeQGckpCcHqqGhvHgDdt+EKrejat8d9yifaLO6GCgy93PequHlwlC4q4YEaQL
c6F2rexh+HFAmrxauluMsPROMkfv4WN6ezmsBZ59M7CsKAL2xIoWVigSVUMF1Mq49x4cJw+v32HM
cSA0PUocZce+FWFkAVlWERg6lHn4rejqK8/g0PCr7oyjpUJIo7R1oi8yB8KEy1XRF/Sm9aU+wiZW
TUZ0ZX7BPBHxaIbtgArUHfKpMIe1y52jnVvMHjOPu2nMIRgoNzMkXFJSiO2lQj7v4FXu9jr1AtEy
C+wnWfA27/1t0z8S/RQgME/sWrbKPSy17WaTjflVeSGGXtKY1AB+7oHy5gH4iRJTUIdP1p2rMi9S
2vV2Nxf5FosxD3YO1sNHvkz+LvRM9YlCflyBy6aDXckemRQYuTiptm/uBf3rvK5eCDfSZ4/anw2i
OS0/M7bBCOwkl3skGdWeDNxNGozqUzk2KJkrq2Lb9ph/QbcFOA+bqFClzBY8fHjqUxuT3OlB8y8E
IpJYPTe66Is9SokPuMvTsoor61377iw+N7cpHwm4mcz4zC13IemdrHeJfFx10Z26smfnRq0VTEty
gvEI4gVwZJsyBxhprEk33wnek/fcK5a3QrgENXWe7Z1QAwaSQDf1Z65aNBvb1DmJi+52L4YZybnS
sP3ANwyxgAaBXpF6NZEamC5iKefqMCCABzJqqo6e05XnEu3R6ww09wBAyTs5SuVjJGQIGLFzXXlk
eNXIBvPAs7obPbTr3cBeMD91CLjgkJFEHJRq01nagxf6d9TDGmjH8B64/4crEY4Z5VFXY74rqItY
Aa7rndFwTEFzmOU8w66cFigAneiCIK4bZH16VaGMyBWnP1KbRWlj8D+7QOk1wSC/PvqOdmFPMtj3
AnN9m/iz8DB7tDILZwfkCMbpHYw6wZLSF/K+022xI3gqxjNrghTlsqvknNcwhkFJJbAi5c7B62Rj
0NOkmQqE2gKhP4K5e1nXkN46ZOPoA9pTzfRV7wDfcat6TqowBJlorbhyuLjveJM1QXtntmndzcwi
f9oNw5rvRr2Iq00Au02QB10e8rZ/r1p62alA2A6NKiceM9cAY3L6UZ0G4np1CsRfoCmx467f+Kcn
Z6OhEgXbVe61IbJEdeOf0SHTtAWhhnODuW0VqXUejmBahmgBYL3zx3CrkJpq+1+1ixgQInV+jm90
Q0Rpacc7TdBquy5mKTQjy/pW9I25+NI1omoA9IMIuctBJqBPeGyHdnxypqE3kcD/e5Q5EgPKEfXZ
Cr7uSzc/zKEQiA+Q5Uq7fZAyurqPjNtL62GD9aA5raEpCmmOYOIpjteqn642CQd7ga96dnuJYJtd
aZgxjQkRe8tSiCrzfIAok6oGY2ALwGbNF7Ibxbp8Ig6lkkljGkYIF+HOoUtDf82cAiGSQZ+7xdX3
7txgul8Y2b4EGNfIq9GHYGCuPIv5OijiEof4AePV8O2pqchsMJWIj6z5GNfKK662pthO1p8gl7hu
sQ5xv3T50TfdLQLnPZqfJh/vahiz7zlmMGBqy4Bck7Mh+irL/MQuEcISCMyNK/JnvgxPCJBAWJzz
O7oC4God109AeMasw0APuYPj8ZYalCTwC8EeZndnR6nfQul055pBaatFfXRRazHaqHdGnWKv6/HN
b8pbus2Pq6Q/KCPgiMcIbSnmcOd6HZGCb0wHtYbrZCDTKyQw/IoBRCppnfp1AHCnLLGWuiAhnR87
vMUYtrx4dW6xSmVzHsSb2/EHKEl0h+wdj8Ka3SLQZyKiu13jiXiqOmevtPc8DXWR5JbPd9CZblW7
ZWBswM88MkvFGfDV54b6R+sRei8A5uG8tM5w5zgQ0yfPUak1+CKjGc3Jip0UOABqBPS6wuiscKX7
Lk1XRDgM/FhbYGNqBA09OXG1kEcDfR5AeHCzTegcvLD5qrl7TTiiTuiwl2QJkIr2wG70Hum+PKyV
HlU5ARx5Q6p1SotBpkHDEi30Q+3zeWdJ29+vCwlSl2/nAWHj1rKvafY/5vJpkmC0ZZcqu7JdLV66
Gg4Egt3QnGaA0XnVm4R6Hzb08RCVeNKw1w3gTIT3cpy1awwV0YKwohBTyinqZ5100Ma8vLtdofKt
U7/f+j7FR808VAQJ96WZSYa5+XkzAud6A45dDuUx1G1zQdEaCK78HvFxCdl0fNTLciNDZBcwQJ+1
ZTtFMC+o2iWpMvV3Ma0jtEhxv5Kh3Ffo087QG/aI96iriqLJCwKWMaeVt4xiLqDh+M18NKS269pb
CMT3G7r+yF8xKwOzePA972h6iNuDEmE6E4opWe/h6YDDv+R3q/659osMc9EAtLn51qoEy1UgUIST
qSQ3qmydJySE2gMoZZBVgLveoByclhZaNQ30c4DsjhXbtifrdDeY7le/LCq2UqNF65qfKS8hb5Gf
raUvuGGgTBDZz7HiyzVSuad2Y1BUGRSVJ40oTERy4Jekr46Qn+2Vo+SQNTqfMl43fSx8sSTDxM6d
2d79ukaOkuLJQQ2LdNM9Qo13oqkhR4Bo827cOI8nM8E8gplx8EwTdyC7ROSCwbjqACYimO0ndgp2
hEmSEDrgyYE5X5EHw3P2oOVsrwZMYtKu4blarHvlTAA6KyfQd9tCHQQBMcUWoQHU0/EUk4GJtmWu
8Akt4h5Qw/qhvpO9CtItdx+FO4BAKkv3ffEKvSeagJRrc+CbCLeUN36JaP/KfBIFcNbibf6FhJ53
sA5yp8au1RsO8u3UdcWndaR64zYPruUk9+2C5ZI7PsaT4WKPlHmc98MRU5EcKpkqiTsd6FKDI6sY
9kQwmbMfVk6GSzZBQnYgktvdAg6fBuHHNkCwg+zhQJKCMRYyczV7iLFv+ttFXR7q6rWAD9PBHorX
rdpbqDioaDKu3Y6kRbF4V66PfdpvNJ149csti6xF/ISizYuEllnNqqdhnP1DTfuYUwjVtGKpdhx8
SS56asxxkj0px9miBSwL9Oj5p5yGV1uFxTkUZWJyQaNmxKGCDiNiuS13rqIgictjO5DDRD2o2ijR
BSZcRe367iHClq5y0pFsgyer2dcq1MkpyyNFNAwYHAK16KuqCZLKtC90g1CeHM4KSYprTaiMqzCH
meOiVIdE2gSWhomKNu9AooUoaiU+JLSrrj8Piz24U1Cja128PQ3PSKM0e97X1bGSDmDvniPE2FeP
RjYvDtt+4GLh49obHxkzlPZLh1C8hhCYlqXGnR/NiFZfkwdVKoQ3HBb3bXHggz2YTZ5kS6+80d+V
MLEiuH4nxfURByOuBFC0JBdfM5s91icl4DYr4G7gogIojiQ81dTNI9d6L5NFzD7XOkCK0qNH2CGP
TtjE69LjjgxneJNwt5NVSH5V4ZNknd87cY/bVJD8Rd/GnrvybdI/wwSzAyB1VFBboktR3vec++/j
vEWj4PuuYRQGVgvBl7PwqfNYc/R6bFg3v8ZlJAirqI+OjG9kg63QyD5F6i7GbSTDCmQSQLmJbF3w
rMyDIAkxYYbUQaBtAa2L9gxtA3JPHV7Wm+jdOpSAUPAcSsDBMkc205Mgi8lpznmz72dUBxtAaqg6
ggHC4RFy+6lHM+0P8VTafdhUZYTbIEhcEDknGPuvm62hSe1ROF1qO26M8V3R8OBJVNCXtaVF4lRi
uuE++1rgdqyTs7tYnCtyW7HvyiIZCtomU2/fvbK7K8uzrrYU4QmSINaGAabuHgc8hbOtKAo49R8p
7gepTIkjD0nJpALqbPCgse68leBihK9yHfXnDP8w80SFF78lyApHUyfDayGCu9HL40qwG7D3BSyR
5rlykYDgAC9Lf31w0GvsLelQcJaPEeurjOpQPzMIsuUlX2Vm/464+d7OAhGabgdNFaZGweGQ42jf
UMcJvSe+QnQfm9WO5RMgyi5Smv34NmsnfGKAa7iKBmmXV3csM10HcBbd/M42MBu3jR6H3N5LtCCc
FPCdYZHkzU+OKxqgaCN9SqzeeQvaVhw1NwOKvOjbHQu8ZLgEucMtRzxMnnLdnNjQYPy0/pKIqtmX
LTuEPc7qikz1Fw6UPF5BoGetM+06BXV9QvYyCV1ASphO0Bw07Q22VpXgIpp7zEKx78OUkx2uzJlH
3iVdXa+RK/QjFGDIXUu/lwXMYPoLjf++KZyrtsdsX4r6Vz7pK78eXzhiXfiqwngtbuEIxStWckVR
kJHWSXIznFs0hc1LrZcDlTBScDMT5vdFPTe0BrGKoJeakXkJqv5LMwQSNHYZ8cmB+zPER3UKewAD
NH+tBBz8nvY/TQccwTj5bsYRElOiLlaZgejv5SZyV3XVFPRzqfzuyl1GpEgmfiL5soCpBsuwFim4
KfPuk2Z8UXZed9qB+CcgCiXoGfezcd42XqWgtyDReToBB6KRGLbwX6sjb34h8nk9t2scmgKn4/ZY
XC64IPoBF/Kkozv/QOuEn0kkNpY0Tzoo1Ttuq7k1GFb1CIG6X9NqdTAOBcMpmOeT2y+3rX3LiY37
oAE7QCNaizvIdjtW8N0iVXohY1ysRcnG3UYh3nXCoDpPQcZqfahn1CRmpqRZ1fW8BlGzrvhDMF9P
PY7mDkkLwW9gDxz6kmZbx76cAXU/H+erdiXnETU+HBDynO5Wd0KfCaSjzZcb1uKGBfaM2ECUw/gL
+UMruuNsyLEoLq0A10ilMB8TIEmCFidi4Lw6QwNfma6nSSCoX5kdZRs6pelcdhIXboRJsC7Tgbou
Lgjak6BBE4m1p4LdbIovMxnQwj3UtQ5my4BWlER1Lh4naPlVJ+vdwj1EW3Gkh7gzahpeCjMgJ5Sn
BcD11QMDjwOy+GE5qmzOunjzqwNm/Ghs/BQ3bGxRPueH0TdXE1XYWbiyY6jyF+Ksx4pCWmnu0G7q
rIRLvJU16OfywwPfl3PncW4m3IGTpz0ux3Es5gaG2WKksA3c0zJesoh2TqzDLrdUzJDZvQz5lwYo
OQEdjbscWgsSYONRMNkdldOxKUFWWT+SdfPh1fxlFeYGmluNOCNSI+1pHYd9G+Lw8obizpla6cD/
MVsqiIFOX/bm25UYnaThP1vRxogwod739ySsHqx3DNsZ6Q73QbUrri/B54mmERNVPyFLqea0rCpg
Ed0OVmOB6dzBHB1gZRucj2k7VNcMUeSnCe0pCuR/M3cm23njSpd9ItYiCXaYfp16WZYsXdsTLsty
sicBsOfT/xuWs66trLIrZ5WD1FqypI8NmkDEOTtyEq6kU4IsuAR0dUzGmnOot33tCZwKUz3IentI
+vkcTS918kbelFuir7U7lrdIkrZ33bRcLf5GqJO+/KSq+yHf/YWvZsWbP4k7I4RqvidsnlRI36VL
ya/iTiWnLa1ahkbaxeG7tUpBv+B3qF7a2NT/0Xjpo33RrvH1MinoMQgzBh+EFaXe4x+uxHtzJbFV
3smEHJ5rm3m4VlL3k8y5KAi0m8HD8u+H/RdZp7xpj5xgDUGtre514zgvpO2TD0Bc+odkEPOJwmU/
HJwtqr59v5h/JWv+f9Ms/1ar+f+h7tK36uL/u+7yR7+GX5sWfRcs29/7W7Ac0dlJCNSX9Bki8eoi
5fxBDAR7GqKkZCCJMAyi5L/6y9j7XwyzmHQpbbt8Xu7fYmUo/cIPYcWDFPQkEtx/I70USD9/Gs/2
E4GBSgT7SHklq8+b8QxLw7TeXIXfEpBiozz6KlAOJS81FdtTGI6q+hI4JuxPLQCxlc3aBwsDaA0z
13PWYkiyudGlii9lHq4jiUCn1cQSTd3f1GGD53/XVUuonuFulEt3cKLIWjmyGH/at3jp1vG+zpe4
/oI0WKVfRSN0xBwutBLWcdZzKYEKTfMu99xhpi5dh9YQ0s1h01x78YrM4Jg1jbde+Rinyr+cfur4
nZ9e6f9h0iN0/eUZSZCCgQyjQMJ2tOzUX2da7KF5yKM8+ZYCKCmRUTZBHZzXwdSb+HzrM/xv+63A
+fNX7aaFn55+//FvNNdBRLKQDK0f0LaEN8XF/Pr5WymSHk9M8VJydKuK/dCJEBALGEpHk6pdZvbU
g8mJuckGBdaKeDcH7Mz+3gu2aBaXqDNbdA4d6Wrj3cow0fzb7y/yV9F7EFsiJtAmKSIvYDWywvuf
V6MFe5DPQdV5AVw3uWAnAcbE+kQ0iu4Ks+8QRZ8rDObDK/MV1TaEzz+/G/u5AQUZH7uGL6H2v/lc
Na6kyx2RvGQrYy7aYbyv+495kPptBmWkGAsrsRlI3Oc5Sfxo9/vbtjDN/24H9rZj+ucFiS9Zh/1/
yOEztllS4rl4If0ba7EPSTGEX5hIzoD4o4jrWxLTeKVEpdfxoepddyO3lxc1D+XfXkmCRiKI2A4k
e1PwxnWQx3lal6trXgCsMeVOqxdtXnUKybn3AUmINOCEOPII9K6P4jj63LnrZCjeFJ2r5j+8Fbv3
/PJYQh9jhrVC0M/OD8WbtzJEhVuuVZt+xa3dhpSytGrS9eikTS/XszUxC0Pk9/f/xvbDqwihlzFL
mKj4Qojmfx2ByDLKUKrBeUZ6GDfOOcY8OyGapctpPjjOZYCjsWj6FfnkAjmVBxGSBhwfGhWVK+ln
bBUPyCUa0x40BAT/nsC27Z9/f5l2Pf35yXhYT6zTy1bDPGbLm7VkhGtnXL0tzwtSCwaBO3KACo7u
Mgv8uIsRk/Og/ErbSQMC034pwHj94f3842FhkcHognaWAEIELG2/PqxE+/1A/NA9t3XosIYDFyg2
QB6rO6whltKQdb/P6EDzBQxDy4qKrNOQ6Umc0pkqFOOstnblX1HPcYVbPV0FS6W65g/Livd2gnn2
IaH0wHXLG/6HmWyh/qEkmebnPoU71xzLoVf1eKe3oVDtftar5uKcuJn4t27VTbcekmpbnYdZqfSi
l6YmO9dsG9a+JtctjvpWYi8c9mPoOvU9trRsa/Z0vllYEn0H1l576W6y5q9WRTqjTPj9+8cZ8esA
8AHPyEiCOhBhFDJYf33yjMxWT+2kPsewh8pwr1yaYVgB9yil2XtbTP2NEPt19azHgH8bvy8nyksT
/mmZBxHp0zhTu/rTHAreruI+0QaRpPQ89FLM3TfDAqBO36R5pz4rwyyC59tXSXDje7lYr0Q/rjwO
mU719kQpyDoUx9zMOkeF5YO2zDBMOOemgZbyZBDvR7cJxF+GyRJMOAjOqjG0r4fjuWQIrVMcTvfK
lNX2tNVRNVeA8Wq7aRU8fV5Q18qcbwpMdttT0iwL7w7p/sqXfnMz+Foq7EUPCAO4jb+vlqwgwIBM
y8fLJHOoEibdUvInOoIHrhwGk40NBhU21Zelj1qtTnIyHmJc0W3DtTFVCiqrbozf7J0sbZbzLGBz
/dQmbRo8Te7kMcjQuBJnTLrtCFF+Pzberpo8fdw5MU7NII5C4b0ZGqjI28yTqv68eQ0Sg93iu7HN
23VlV18I6ngsFL//xLerkY+Xy8XPa6NS9u63nwhktSf/KuZPYhvtYJxBXbD8+eQc2LyjSYfR57QU
G4Nw9sehz25iFhbG6e8vw4azv6yKApuodWtiNLL+PPHmzjcxjZrmMM1TE7QNEu+hG0PnW6dzzWqU
V2hEjiaNu+Ju6pOMFUflYZdBcsUijysujtHcIyOCYVinSfSwCFOjXexnL5ruh8Qh/6TDbemuGESk
sEuEfqg5gzTy7GTPXcZhN4FuFBcpiBg78ydq5u989nvKOqIyqPnOfn/Hb9e1RLBBEW5w19wtVaM3
u1UVpTmmoz5+nKAVEcSGxvgEsdNmxy0G2yA4zz1g0NT9Kyn4kgGDtktdpOyQhiIw++kD3mr7TV8X
W2POC+ULu0TqrXe9k64n1RdnGwoRZh10QBtTe2vSMDtjD87SH0av/2ZlsyfRhG2TVc22cfPcN0cJ
DccGJVrrPyZDLphbg8rsBQyOGO3U/T6PcXTBRzql+WKnOGulXVKM0mw02KAI470ltN+CFNpXX2pZ
ks9Ggmefg15nFJgpakNc2rmwt7hmTdSfKuAQ4qQSM0GmRsWKXvgPsYVtCPXz+OTWJJ0pfI+p4lKQ
t91xfo5u0eN7Mcfo9VEgJOTxD0YztLZ6K7qvlKQqCBDrgGXtKfZbuz82TufxQpaoqbP1iA7VG7KT
FM44PxKlGh7HHJeC0UcmmtWkLRzJEAvmWtnVDfsVd+2rmWVtICLhA4sB3Ja/54zl8SiaLOBRDAMw
j2Ef1iN4KopiPn5TiqD2+dilsAJw/78PtnevMcrPqY83cxSGHPUpIu0w4djp/iPU9aCbk+3UzgdQ
vR2rw2t46yPEmFBWgHTM2j8tC2+2I/uRAXQj32VbQkH79uAFl5moVS3k4kaPETKs+IeLM/Z+nk9Q
IvEMj0CPgb/tIgQBPHBUXy0hC4seT2k2S43KPuqTtDylQ5CwGDAhJ/hUIA2/LFCr+c5CEv32x2vL
9NzyKHEXtswVZpF9HVmFL4/MYVl4fKFuKKd7F40oV4I0nr2pigZ7Tv3904YB8HbMWb+mYJHAlEwU
9PZkQzjYO9RD1w95jpw8RQYA93pPjTctkVWBllyPGmw3Yjrp+7LM0ZnqQl+69SiWkIwgtKMrkzVO
cJM2+N73eu6W7KsLoe0cm1cQHaq47eqXoKw3c4+GtqEV+ubV87tg8lwMvkkJNA9BLfFjP57mOUym
W6Nzq1eMGrfxrvHTePIAE1ciOl0Gm/PulkRvsLlbUCXLPluqickwbWYG/7Y4IbI1HGXeGDxE9bAG
2CIWb8Svp+SceynxW5oNF0MeE5lRaahn+MQmZyhiHapWrGkacFl0mmSciQPO52VD0db5xdMY1Fl6
EMGA/HXlfNpRjM+GXoLW9edqnyHeOEchPhx0587bVSpb1z3zZqxmp8zpk9w9qqprgsc1nLLKeZSd
C6RuGRYxUH8eWueeHSMeX6j+ReZxi6cML7bqOi/v38tlo6CZFmQ3TpSkE7RmsuqEn6PU23qdPHtN
mbQvua9ISh4YKqv+Jkecou4eOkLv0TggbTUmG84BYR2dpXCsrc48dqztIlJ+jwY0T1oBlxeCvEhM
cLOJDiwuJT7Tq/w99eshco9tGygVX4wyLfL6Gkx9pTMk+tkwT9dzmGaItdOgmcfwPm19oS+iMsix
PTBWIoFGd8KmgM4Hvguwj4yuFXo45CkAp/UCMYCTwzIsGnYbirNzwAI7qWIMP3ZAjML+gsGBcmw/
Y2sgvzAqoi65G1aRLBFg+jjmC8Yn+000dTVfXIgYfNzW9YF+hv4h/emyjIzK/HMsME4c79cyrBD5
L23pNTWWKvA1qOMRxXA7GQ4OR3xZoAa6cg82U4bZu3VWs4rvSjiSc32KK1obqItqXGUyUegXITp2
LRGg6lNsqFxUT3GWAo+/CgC386ScVbNk37Bq6xzpn0gNei6vgLlOh4ByLpP0CLN07jPYxJ7g2lmy
7CWtE9xAH1hMvhYahklVWjfi4DqQ4PHHtXwe/HMpH8cs0RDnOXrzZP1kLNhB9l6U2z/C9ROy7GDu
2pg+yHvufo82tRXRqcxn+8REjTBRUtvKB+ehbRCyEiYArErivZyBnUBbaok3zgZpGn5Ovd5qPoQb
jw/EOf+xl1AaAj2WQ5F7QF1uX4+ngtwP/+PVi33ObSABwhwcmDG8CgenSR5805oDjT6ZoiDS2uNz
RHFjSTHh6PAGEXKNT0PZjkXL83LyrTvL0W55y00CfI9LKXjTanuIGFl8guCf9DMtIuwAi4xj33y4
OnyPpgr20UyTx4+yxSaQIf3zCc8p9/jjfowRQj+TcMv5HrS+LnqowgBO1T6YJQkgtOa5x7P4MXrS
rZf8ybh07M0hHPz+MEZGDfid1xhXhhvtRTgA0qPhhkqlcR5+PGrn9cf/fsivP0emwK9uYh+TY7zH
4ZBPz1URqcKcFa1YuWmNiZ3PynyRFe4DB3BAcLvw9UV1G6LE7MjJezTZRetJINSoMTCoRe9kM6Lx
fZh8dOmYbBQ5NoMWA+ItrDZ3tUEv9ECfb9YxEMtn+foEO8UMYl17vafcLzij4Q7A3emdr2NiT+fu
66t9HR5RWtU8nygo+I1jGNf25qHm5YzTzDP2Y/Igj/jm2mk3zh83pwjG4ZI7pYSBW+D7QNowYXGV
3KT9K15hen5PhLFgdPVDbi/99YE624x5nUZcogvio+OGbVVeWPvlos5QZPv8Nn7ljjkty8xmPiCj
6udiQrjz7EVZy/DpQyJWbh51OcO1J5dt/6A/2S80O0j4AjTdTodmC+31t2OU5fMj+ps6w6CSJfzd
XAsvE+dVv8becCVexwpqUznEZz8euaTOz+Ushaj4I+wAHR8Oy6Nin588jZLwkcitTJDNamdoKWn3
2ErxTpV5x5FpqBW5zZqEASkbXlMOOazD0uEjRd9sogesTwQnsiJYXNZLIXsaiJwPAcKIZl9LxFbT
Dgo7aUNPemg0d6D9er4QNIb1baNH/r82VJcA7M7wzHaaXH59O1VDSlJgNlimIcNl3fQUtZC3mmO6
bnbsz5KlvDwtQoNHABma43I91g1bbANmoE1lj2yKrWr55EZLyXoDRroD0/UjnVwOtAYpT2Nec979
ugY9nYLPVZnzOM7E9zmju4ReNrs+nXEmPwEC7Obh0Uqs5wiryvdbX2TW84gEgK6KO6qyuQ+PtAHy
WOVs8Z9/8xZlRw35KjvEX/OnSV/NPAFv9O39DkXh88UwwPl5sMJopqCSbeSVoR1RktuRslij5kYo
z/AT0erZMyxq3p5x9Zpk2bywxrM9tgix/Yss1Rt/Y3tNvaUcy8ka6jDAdglAruLo2zScndr9UJOY
CK8aOqJwp0MwY6FF05jAfz2IKF3Z81C90engxFnPPryxQI3aHP0RcUF7V9Ztxq+bteYuP82EZ1DF
MSEYU9xCDLZJym5ku7uJoXNGCDVIY63pEfUkRO1TNKuwxq2O9ztCEUsSKPocZMLjSM5mCEx6tzkB
wlgMMY3dNsAL2OFmfOMx+F6fZDl0ZKJF4RZiupy3sMH7Vm3j7DwYgmmyChjOZfSZ9ZbxBbRv4wmU
gWvvIVWtw+LP8dJmqQDK2wQy9Z1uVp8jtAjaew6WOqpvowhBdHoK/K4fnL9mJFFLemRHE9gbekRo
2tkntRcbcjPBXA0fkB2WyCjSEPP6cj/HxDb6hWYAk/Y/9WlCauLMVOOE74g+L331tAWjH3S7kd1h
4bAPgYyYkhqpxIPAKG9K6J0T33TiCd0blSlsf6938voutSpJEO+pqVqXOIJklgU0J3b9k2tmVxOi
fzt5i76xP9F+z95j7LbfCz3X4SdWeMN8SQXZCaRHo/WUMwZTxVTOiBbT221YPfDMTFQ7K2Vj/+XH
kCWm5COxgNh/ek3B2+XUQQC7rEbEwPKMm9yNwPhnXG4ukLbPwbql0r+Y0bHyS5mz2XRgb9vb47kn
LBsu9OYyvgOX+sMteUt75VVBpfHzjw8KjWRLo3cGL/v1xNYW5RYjpWnVGLyvXhes6jXRCATRJqOd
WtskZG8ig8euyRqNlznX0eg8QLFW3PMwU8WbLrEI2TAuDxDLPcRTbS9r/D7hnA6WL3nMcLSTXPm2
zHiAG2THZAzBAMs53SXapkFFUTMbT68PhDywXfSqJLIhVtB7TgmlF4tj8ofE15sDPbkc1gdGsM/i
FoGLenOgzwdqCOSr/Ye86yKuOqYfFLNh7lhmtQP5AmnDROIl302YTLj2P5zufj3b2Y+PbK0G7BQ9
Xpm4v+YTzLh0ztzDf/6xNJbkgLkKzgHMpN9/1JsEOrMJ4I/LZ5Gy4v/fyTs/yQTmpNKY27327zFC
e5kO+qdKg+BdLKlZsSJHuX2pI81DGCSBCXhlPxbH31/LrymEELIPWSHbAw8sm2Cc+7/edjrh7RiY
eg+Sqlr0uQhpCaJPfZ/E4ghV9M/P+Z8fCMCIxEGUSJ/konyTV6xy43p146b3emnZKLKKHf8ipg2a
TWt+n9m/v0HvjTyEOyR3C/XO8xMfL8jbROZSg29uhzq6/7FiQJy0SXt8T2sYnpagT6ZTqdLNvB9n
sZaHZmztei4MS4PTbwH70R+u6NeRzjPnKJWAfxK4DwMrFvn1ma/SdcCKCX1fv06qmbiOOb6AwGRd
L5Kp4BXkwbgyM6VgcyC0cHJ7IdiyENjuJ83J/hQ2Am/5bmFpWfcs9ZofZ36k3m2xCs6T9Cb6Xs9S
r8vs72/i7WvkxcGGckMqJvALk7fQMfZdPfiLM93mfWVXJlrh8QYVOIHx/eokY3D97z8vBHD2vfsv
NLc3zwxlveIFuxh0X7e9Jcv19y5oRdjtTF9k/yq1Frqk/L2EzCILN1P1H8uBmFMy0VNR3r5uSwTJ
9m3EVc28aBHQc8u/v0G7vvy3Ckl+VlJ+CpiB6FECMppvlr953RbMw2FFjzTH0EElbmhL+DkyTJh/
t9TZj+LVJVTwkoCTfvx2qWtSv1nHDFf2aygyhWRHGEcIQ/ny+7v6IcX46cbIFfJRFv74vTCfvF3X
XZe6TAzh4Mxsvpv3Rz9crBphxF8ydn/1W0sNHf9mRm5V7pp047S4Q785eM0VuzUSnGzfgUlZBMZq
cg/uXZOGWQYQgtgg7G7Tpag87NCpT8npU6813QQhN/hBq2nKgl8BDnUHT6c5JCYk1QYHgH6J0Z18
redVEYcR8Q7bODrVmyrLJ4lkZpyiwraFKpFqnHPQiIvmUDs4QNvDjwAldvg1LBKvYQUResJmEX1f
xl6PGtXssnTPeeOzdHM0tGHAPPkOAW3nJ5wTWn/kBwixojG+FTSw4g84rysgbcAsCtrFZb9BAe6H
xtsgPdGZsDhEKq7Lcfd3ygNTJZfxI5D5HkFRWZt5vptO7CYe64nMEmeLKvKP0BD4yKbiVDFdulQr
ANnUS4N97Ix8fl3Wj4KwV4pbAGIohy/KyHVsMgAvDnnW9fUcJue1F/qQV2ND2pUMDABPvD35kHTp
3sF/hg1/p7GBh/6d1FLRlS7TURDqD+GKVK/7QL3BVrSIAV0/uu2GniLCh0KRbaalUBwgJzjlcI6Q
4jYeQedfK0fPPrkMo2X2P3vhsoKqIG2WqvcoI8vKP5YtfHxOwvQsWIY9LV6opeMWg4iUHGZEhwYf
mENmYoIf53phsl+DNZ2vK9kPUE8pR88Fp2mZGOqiRe72Z4FbD/MzuuAKZS+GXLpT7Zq4bcxHOqEl
Dk0OXktuP9YiTT08i64TCD0cONq8jjAD/YizSHzbOHFtB7vpvA4NHApEg21cVxzZjEQRo3Zg7SOY
VKan9SWX4WMV382VM8kPLOJd8qBa6dQnGB9ZuAOHND+E4KRwghQY84pgEueFK7aLxsBDI5PR3ccm
ol+hDPPbuBhql5zxZD6AlpDnQRZ2/Y7Zlz+XRtUfQTp1h0V6tPVLajGccdglpeS34VWCwbermI7t
rKLraC7UIQ7ynLfrwrIH0Bscy64Y321lPbhH9u4BZIkrLLw/ar7manzwPdAiJnCyq2bqAWHQkW2P
9iWD90FDiFzOCcCPXFPXV8VLAd3+gOcKEnbQtge8N/oy2fzmtNLyxexaBUeDOHRt4X+08WnmT14k
nMee6Yg7nqF7SF80TKGzaqEhx26VNKvAutU9KOC0dBUgRdPvHNFlj7Ayky+104Yc5cfmw5z4xdH1
B/cysJCsXec44jogTXcyNIb61pdx+p7kYYFeaRDyxaPUw3nGU979hLWnOKm1dY5eT/+nfgpIOLAU
HPp1GS9Fb0DThM2cAGWQGEno1AnJkCaj0fi19wM8jajq4ThlRYN1ZBJh8i2h6UVzcFJwiQ29ymj9
5A3l+8Wav0Nq9VdhD7R+n+Lg+OKWvbpe4sC96iPPjtA0tDXUbJovF8LZGzeupguy385lUYncR5pe
1C/ePAv8KVtCS8UBXeGnWen5m8ZrBNvA274A6kBPbClUl3LbekZuXiu6fnmdGaGZ49y4jMaMpgOu
p4rb1YtZiDlS7ScE++ISjW6tLs2izQkxu38V1rZ5gqDl3rx+dcc0vQ1oQbqb+nEAvWrh+xndfGN4
Xp04wuhqb1UemE+rWojJXMrbGfjFCg0E+FR8cuAFRhF8oTLd7YRf0yiORMHOd5vh/eK11Xu4AAMm
92HIHjWS8I9mUY2/0wvdvFLP0KG05PqouCbk3Jh4C5jAYEnmO+ljq96321R+KRu1QTVwm6e2ow2V
UpP3nq5PyYWi19Z+pPnEZUBPzi99Ei3XJfn+ibJDAD8Ou/guHR3NiXQE3JQ42HRqr5JfjENQc0iI
z0pAUb2+i+aoOrHQ025RFhs+A6/L79DpoO2Yc/Pod606m8bFOyvVFH0xIn2cOSc/ApfdkjOtghWf
SpN9W3kgZzmdnkZMd+76MBgZYq0MNBXbKht2bj5NF5jc1JkmDrVN73r5iCJcPtOaWXwoTdo9T9u0
fRsZ4DicOv8mQFhw5rJTHDR9Sh6IL50dNMbp2jF99RkzDD6UGufGviWdfJuvLs4m3L7AEiAekQ8K
q+gczC3ejL617aZH84i2S3D9k3/pua0A4yP6T+Tl9J3E2X/urbV8aOiAc5X1pT4uMUsux+CmuG0D
d7g0YzDftX1qPhjaiH4V1cTi4Ot1ug3WhslDTuudJ4bxajHxfAHAAUZ9NyYtmLAGQr+OUFiS9pD4
B016naa5eb/5Sf6YEEN+0mADPrDhZ+dMtvhm85wBDVNUnGqZhtdUuD2xHxoJP3FbIfC7aNFOW+Z0
d1BC8rts6ZTeowxxT2Yu9Sc1jEHG4XqD/iWD8QqhUkV2AEMmzWXoQZZnzXIUcZWce9T89pPagnfJ
lAky88Z5cVIfDdr1GgZbIfd0HCHWBZ9OSju5rkIxxcPR7WiqhsFaqvR6dlR2R5alvnWCtX2qB/OF
34H8NBTeU98QwZRjXN4CYER+GSoPcGCncFzSuHLeA7B3b5D6jI+FP036LPdrEexp5RJfBWlnkpN0
m1Ze0hVXHajjBrS7od5N85mtoZXJNshp14iU9oAO9f6r1dE4fQ+ROw/mWsuJQo+3GG++AGjevMPq
4LyPW1kAy1tocHnMpTL3ZVZMDcS3bs2vmqLqioNj2hARYpp6zlk89f12vyatGfMzG3q4B6mXru7w
E6luzjASciY39O+KiVz2YTOm0w3ZkrKnkYOXfZjjrVv3HW0Nr5Hrpd5h9ggRrwYO4sNTWHD6wzjp
GDWEeLqBeSIrOoeEFV+G/uK2QNXEmoKCWBcNSeTSZ7FzL5KAisAZFL/WHPKpD8cH6WT45PDv1dLs
jJNmdYV7US4PhUA1s8OjU7/v6BCwnc0cNMu9G2vfvZ5lubR735DHv4kBz+GpXmk32pHZuiz9odgD
960uB/oq9OW7enUiuQkef+suzYE8TVNZlZbyw+YdrQ/KBHdHVEY13UDHvmM+JJQ396O3+nR1we2a
022W6uyuaUnz7rdh0e1ONCuFn3gsq/O2CMLumM0Al6qCNOmhXIoF7hbM7kOUgFAhJVYamDKZgYSp
xhA/vT9T/aajznDrhHKJ900JIWEXB5UgFUfO7slTjnmZJKGJMGr1z7ou9cQxm3J/9PeEcLnT7anN
I0Wbd3Ee3a9O0MUEZmOyFvWelRSUDi/PKZbiK4uQTqIjTTjorg5nbJHHqoFckx+Vv3RheOM5UzQ+
UsxtUtsbLfiSTdPnbcuzxyxXn0HGg5XlmNA8zGg7jmkC78Nl84DnQfNjyl/xdgVGrL41whL0ciP3
SiscOjEyTaAEoLwfDBhBOAU4MGkLH7C+TkPzdcjSjUaEWGB0tqQ3VBgTOtwu/UwXKTab4E72uXiI
ERAZwEPkehgPDJgderiZtuiqeq902yfHPo6z675ru4dR295G45LRk4SscQZto1nkBYZBffBbXZ/A
M4Z0NHW9oxwAFFRp6Nz41RJgGqNo2WW02MWjm3UQM9LpSzvG49m2+JaNHLMJH1w56f5Ib53uFv3g
PFwoM6c72QPZ2ON9or131E8KX2mToiFFEDle9DR7WEDgON7DlpriJaXurc9K6msHw6SEJLVW5pZd
ns2fnuj1AYsuVsCsS+/ZdYoT1CR6y7YqfyqLzPtM5m3BCObJs86VzSlWcXnnlK7ZT7Qr+UjTqse6
RAmWcXA7xX5afupmf8BTLLruk6Cj8uVIC+Bll5qlTMAEjMFlquDYVRndBYNimfYcdrF8ciy5nGav
sCDa+HOVZt7HyqND7ETl9hAq3V0IUsZPJN99eibR5Qo/VunqG9pIAnCmsj/bQRh8DSp7GF7bxu7a
i98/A5sG/1DT/50dquHIctGGLd0fe1PAKaGsAtdEx3NJY2j6R2NrdIoyvKlV7z/neQ5Z1K+5Bnpe
xHmyr/i7e9JfjAn6KoUXdC7x48OQI+Q0xFpVdtnQ++c/ilMbTEslhPuZjZeGSxLb/XQOqJSOSKoE
aaFD/9HqBugDBHR5V6yOeheGS/k8Tolie+DkeeoAe7WQhUJxTenOXKkVUQmNcglprpd+VM9gqZaC
ljGGwLaY6uXrMKyWjUMPN3zYiizmy0TVCvJpOU30qpzEJUnqDMlUsWwE88hGv+FrntITLcNpfrZy
fts5hCOWlaid8IgbEM0vPdTDpwHG7qdYQf2qetEfagAn7u04x94D1bVEogoihttFw5zXZzNBFRwo
t52PC0Rs8G+LJPRExeF0tyKfoQ+MqVXirY0bqqNREw4DFCkMItoON3kZVNMpmyJKKfSrx+420NnO
HmMhUwDr84mpRZtuH1tcbNU7v/Nma53sU3zwDN5uU3vjjVm9njmuX7bBu2ik0TBYBF2ILzWyUSiH
E73tgTBRMKsW96bKOzpLQV5jZqodrfeafqTz1uyG6yGnfpXAKkPNHaz4RTHAV1drkvrC3fcjBzB1
V09khwTMpAzi3MmMShcfs6wCh3aYmSqUUXDj2GZE06I7aK4ZsVpLC7TRgTCh6d0dHnP0T017DDW1
NtCtPrUX2nxCi23hiwV09r4rR1XxHgIHudRYomSmBjAhc+f2vzWOjF2eY1+260HSkyn8GFJlyh9e
k7WOsgWHgV6CpEZ9OGnqSkqsOpRcWcfJXzAPt/glC1KM7BBAnI35pr1eFrbjUu6AyElIdDmcbNNy
pkGWYTkensachEJyPRBQLrduKd0V3nnWj7o626hu8bbY8squfBYJVFVaJkFwX9srMXJ7lh+KygLg
cNiLJn0QA9yb6BghVC3EpTuOsDjQIRUDMQ5nh0yflEqAjSPT6w4VKqQbHzEXobuSrJirhI04YNcu
hrhZV0UWdiKTWtCh1Iz1HByzdgmK+qhmFDeS3AFMmuuN0A/UolNHsH4GsG9q3HmBlsExXje88tT9
gIPimHx0UNcM9IzGfLYLRubOEbVJ8+K2FVEW6vfcVMcu6mV+mGi5Gy+7zdcUH7dopJk3KvtLyMPT
XYg69pw8cHHduamg1XI03pQevXGOSjSItSZJIVg59UMp8T5eaEK4eCdatQJqaOntc2YGFxXjktA/
HXPOVL0oekdXLK10YKXDVkKLChBR631fOPNCgODU8MQGTohQ98PwzETB0BzSJlmenS1dVrXzsll7
2LYLWhXPYL++GpcC9q4vafDutpszcRoxJcxbwgnTn495WE0vmbPYjAsRtd/utyrPTvi0ptQ5NaOX
IM7xtWz3qRt03RFmVn/u9R3N1Sd4iK+9A+EXbz4QpN0ar/1tk9BY9uC74Th8RPqAbAINKyq7PZoO
PREgeT66IpJbtxknbwD6mjj8ZqHgtuxmUcXHuIrqSyfrwVoivMZcgbYO4hQdxdaxx9YcSkpSzpBD
3Vl5MQDlAKGjrTvXdIwv9yMJs+cNwQJjI5XvR8ftuM9NnSJPLXcrL/uAOz6RxxJtxTd6GhMUVKXK
rh2W4f4zh8s5fx+XDb7wHh1TcU4EE10aqC3FM0ukWM8ExN97yIIp1Ccne8mMx5NP5m1BrpaOZEY2
eo3tVOHOj5Asxjv62ubcAjY2qsNxQ3cpxjRmBfB29x7pw/ggS3oneiQtisOMNuY/swjwEYZVH9CL
CWOynk34oNOsOw1+636MTE/nkBgdYm5w+waiBwKC5Wi99TCDFQd/7CdMXXWLQF4Wk6RJZWRQp/Xt
hhw0S+eFy5W1lUZwGgbkEa/+iQoRdVZXYCyklZiYWHod/A7FblAx8kIosPBCs3btb8SoxuvM92j6
4IaZik8IIdSHGXYZquOh5S5RA/wPeee1GzmWrel3Ofds0BtgzgGGwXBSyGYqU9INoXT03vPp56Oy
ukvBiAki63IGKFR3dXXVir25zdpr/cZ4VUvf9OyEBPyuEKaMtzJVE/ddYRjQVohcCzhKVAS+w4Ue
gryiXHI/JlQAELjLcx1GPgA7R8FlcD0is0mFQgNOB2wkySHB57+6yk/Xsluh+VJrw4vBadFe4xpZ
5k5ctOZjpZUontWCphU8CAKqQImc3SixK1+bfhwZwITcASNqyUViWfDlbzi6RVe9kFf3YPVCJD1N
+Q1WDBqsaWVYA4K3CACujE4NBqfpBvQd4tKs3TVGNGbM+Vsq8XUoyYO2qXUErgTXz/tbKle4OADk
SAYb11PpJbBAPNj4PpS3yGRU4trotIFHgSXDaijQ+E7WiRT6nyOtL7sV9yZZHfk5Nnclgj3Mm37X
KR1laEXO3FszTpTnApQFJhhN/KJUSfZc1ugL+EFK7RFEJUApr2XJx+WLJ3SiR27VCyuBzOOmbKD3
VNRdXhEXEPZlyKZ2yiAy7uqmRldAQ1eaF3l0oC5g7ARXNL9QMcb7zEs9/Vsuj8q6V8XqsS0HeR9V
WY07QWt2U7YmJkBnUko8RlWZOzwwU7SNLIHEKQmsfptqchs/wpYNnJLillOy1NVVoWjNmvRFuk4R
7wIb2EnPvjv0z5ZbS3ZeNSLUSS1aJ2bs/gJWLDqqptZPsN2LraS60jdUnqNnkX9EQ1qNiQPy/wzn
xrzpafJv87Zm15nNGwDl+j5vxMFF2CoTJfbBeG95QkRGI6nJlvsAlYHGRCsDd5hrqmjCoSvk8mtI
sQMXBx4qRRak6HT7UvZFMGMVx0ZFTVYqVX2MU1LEDW2QlpGifB/QlChLZK2oB5XfuKCiBH1CEz6L
8cyLNkvyx1KtMrwx6tAvOOUrvIfBJpUF/GdAAv0QJgW9BhqO2Z06AKUZtp0MV0N2lEzsa38vNvjf
jnuA3EP95AZ9h7lBqmbRLszMBEVOVy3FWkDmQVM7/Bno3Ouv9LTAR4SWFGC0DfBOGkkbTXHAUyDS
S7HfNyiQAcDDNRZ9BzXtzFc9TWsOlSLHiyDmHNN8UXPI88ApOMKgex6AFhWMFXBk0nhQVQNcaDYN
MHZVAwrq59lPsRAGo3JoaALUW1d5N0Q+HcvAi0AL4UQwgchZgwVtEC/0RrF4aBWz5gkTKL1ell8y
ExW/0KERa/LugzIU9OFtGE7+gAj86TjyrMVcaaoCqREUAgckzTwcp1ZdppKS2WPuczLsXGiS4eRD
OkwjUfG9tnCd8vrWKL42gjfKmo1MVcTfAwtv6P21UFc8mK/DoXJjfdWLlmm0m4X23DFBhOYfBGrs
hMgx6UrrAB+OW9GpyJsj7HPruxjCIvmr6y3rkUb7qVQSD7RnZ7ZpshITtZQNG0UFQJqTVS63cK2k
vYG699Touvy7jrvL/CyDPj10VYv+KyjwiYP/kdwRaAPUJC8wfkRZPnGbkt/AjySyYhaikNEuW2hU
Hvfkp4i6JDIbE3eYlu8kFfAxIkVDsxbhS/xMfkdsf6NqFC0tac1Xhq82gOBascfaHdlVmpW/P8Uf
6TX8/2hD92489R/Sy2Rz95d93eSj99//hYvWj6D9WR35aOmsl99CDobyr0nDwdBEPp+ivTts/dZx
QMZBB2giivJE1KC4J//HR2vylps46vxJl1UATKx6+si1/9//JYj/ohoPCIjNoPIPTuDGPxFzmBbq
381vrL0MC/gllF4SXk5QdVroH6A+wUAGoVe1SBno0dIfswhGjlgXMcI+sQIfAUVVNNIub55jJAEx
TQmsIYAz0uRpgDOohEtfI80szO7qIo0cKbaa1ZDK9fpyFONsGFXTRAz1ZBBTE1nmw9AkN0/wTELy
h2qsLQOLUNxdhXVAtW5IC4MXbB0w+MiRH8T9Z1zjD0MVGLUpfH8Hb188TeYoxhXgKjQuXYqC9Yrb
lj9Ej1KOncorXEkKDEGBEmb4Kq9iiT/WOBSbB+mW0qOR0U+nlkHr1NYxFvFXHm5Ob9EP5c3Kttq4
EoQ111U1IuTjDN+H7wVA0c4JvQ3FXK4YJxivUdRPvU/jVJrr1pg159HaaHcYo7qry7N1sg74JiA1
QT0hz6hq7waFHyYLMflClFrWAWB08N/RuPY7y7sOw/aRRyiK8yNC0sOoP1wOe+4bqQYdW4vg+gn2
iVSczppHWNHP+o04NhJc6ypfwLMpx4C23yuOFJ+BcWpPOKvjpYDNCdVyFX0239i3pVPg0JFu/eqm
w9s7a7+rup3L+I2Wb0n6pYpvJe0uyRKQ6xuT5T+sRnSWyFX30uciW5n9fWl9jYxulYp3Bm0j4zoo
74KWZ9ro7vvuZVCe9IS3WPviNbd99K1NF/bP2eEgya2rTB1cL3Ma7oePVQK976FzkPbhiqzfZai0
g7nY+N4BLyScNXjThPVWQ7DNgEDUT2yC7j7U+EtWsohG6bbJ7xJx40N+Hd+04Jfg79tCdWKjX5XV
k+4dsNLgnbiPirWPdlt4a6kOSCs7Knunix70ZhNYgm0sSQzM7rj3gwGcH5x9zrzJefN4XF7Fa72L
9NEBY0sDFWejoDdhQJHD0bps2S0o019egDNu/e+lAdQNVj2HtAyj+TimAtnFT5HNdDxVvrGCNx47
7q2vqRCg8sQWCt1dBRFi1Cj2rppc8bfmaDiXf8OUwxydwaiBoKyATpSGbos6P6gyhWZ2meq90xgp
Elfygb78OunT791Qi9s/j2UaIgQvaMSQVmbDVQWjEdF1gaoXuIPTN7YIQWdjuhk9i05cSt/O7Dtu
Ma4+i4UqAm48nlxM5jPSRgLJtXKgVYAxQ0h7OJE1SqJx+SWCHBRG1doMzYUtf+ZgITL5Etc3l6w2
u9f6vi+igvcvRlQ+zqdqHW4HLNYX7pgzUbjYQRoacJcB5swWrNqI+GIzRgchndKGI+CtXVR0FtbH
DCH6vkYB/FkAf6kzQPefTWMUKFlKMXF0rBbbqYESRNz4a5qJFqcMyoNxiBcjkDyh560s1N3CIX3m
bgB6Cu2fg/Od+n/8FUeri2tVb0cnSEY+lfhW1FbvIAXTIx09DLhmBA4reCHqmcOAdB8vksmdWZTn
mYkVV9SWUNCm+dhHNIExhKyscC0Gb5QxpZUeuvmfpdjT8aMBrQDDKcsiCmnTW+TDsUrZHJpJn6PC
mTXIjkodh7jvGrY7JtKKVkdgj6HlLXzcM5tfA9g80XZZSJY+TcOHoJQAKbm2PU6/0p1WjtjO6IPm
YMr+azCVheV6NpZKZ4B9z2bUp7//IZarUuIGrAKzP88xFw2EddbTwtJDWorw6Ra24LloRAKvTo7L
aTObTrcOoFOxQEArPrUDGobqmCFKOiBxN0rqwjROW2B2hoJTZx5l6NjTQXo8NEX0ehmiFidNgAcT
wN8OkruvLqyQ0yFNIFFpElkDoSq/868/TGADV4xXMVHcqFXXWvwKV/nbQCGN1l6wcDOdnJ2WThyE
qkzAdoCwZwsjgAbTgPcHXADqxYZN2u2axvNXXSR+odxBwVoa95M5aaX7V5cviZl6GAcOsXndQpPm
1cnBPTs9fToLjdLJU4IRfKfo81SFSbzqERtwKjySIrFwkkGmwtdhpQpRi2pV9VQE4CMv/5CTM4Df
gbaMAbvPMslMZ1/V7XGFrToAFt1Y/5DZHetcVIFh4OYmY+4SCPjrXI54duikoyQC1B3geyjHC4ku
/Zj0aNY7CprutonUaldYDzBP0eC0oKcYgfww0Q8h4FJ3bCz1F7rj67oYoqVfMkU6WtITgp0HI2+8
ie5hzS4XUTAlyTACnmbwrjBwoMrkycKVGBbCl8JESBI/YjuGNgIgJv6MY4ywbkVgqJZPW7X1F5LO
k0uAByePRBmyE8UHMNPH84I2F66sWHE5g5WjXoygO6fxqqANRxVetwfZpyXs/7r8Nd6rGsdzABzL
Qt4FELjCa3e2EGVPp6oYmIMjYufVJL9aHgie95zlP9kzttUh0etu3HQt+OtK31jjl0S/VaNbsXqN
2y9Ns5eFV9+6RRrQpt35ENxpV3G38zrLod1qoKje2sgYyqrTs4XNvYGZpO8MEvCNfeZ9CYeX1v+V
mA9ddNNXd5eHJr2ff/OxTQcJ3RKZ5FmbrbRR0OG7QX1wwnKnilcCr09D+zGY90jpb8rqpUiNVavf
ucPnLL52TV6tn83ouss3ic8TRrstuy/0tWyveIBPjdrHs95sa+PZzHcpz1psJRAYsTZFsaV9b4IL
cXKkYDDwpaW1LvR7r1uXCM5VGw0Z7nAfKwdWNuQIWjdyfNPK10r+lqU3ard5QTFXoSCvO43+oEhO
7zvKc/8Sy5um/tr6UOIwmN9pDYRcW9fs7JvmP/fBM96duvDL8z+N6l4JwUCsLJxWNLtz18PjIOGs
bYvdjgqfPWj3dYmQjS0VT5m10+AapZ+773R4kuAxRR3f20b4zoWO/GQEdire++Mt6fjkXqRvqnFt
gfu1NjyzNeU69x5MDUukTUqrXeqeDPdT0axM40CfmfRFMPdTKor2fGFcmzg4iLsWUP66120MUix8
zTKn/S4d0CTXmztR3iTRnr5krqHPckVzLhy+69K970bYcuzH9lvif+vTNbJWaX4jjjt8xrG+RWsS
xwfdsk3lTdRvin1k2rLJY2zt9tdFvcNm1lX3IBrSP+OoTQf3xCSaqGKk3SJP3uNdanI7JalB0uRn
CoL+Ugjy0MPbUki+tmEsr0zO9YU78eTmJaRO/ouWIUQm81216MOdGLkgb0t0FRyZ/0IhtEU8OBYX
Rd3eq0Lz7UJmJpqIaZq8JWZHQRH0YAYEY3C69g68lWiudPlBQZtNtVH51fmSKJB9Rhy0V38o6s8K
XAzWtyagWlnc+5UDtiX1bT3HncaBzyxg5hmsNWvbSVsD6Q2J+rv5HDbyJm3WbfuMSAYd50cB91Y7
R6Vk7T/waFFlKG/2eF0fvCvjBuyur2/86xr/BQdQCIrQI5jLrXZT3hafqEYDAoT6BCki0e3sgZIC
2ItC2nq3bXzIm10yWWHbeyWxQUfH39v6sxl8Si3FHn6NYCfQOKZn6QiZw6bPecVD8gXRgtKq9jUf
v9fZTnOvK20ltY453AbVXqiwS3suAT35OxkgluL07ScqAqaBZdS67nGQcNruRgmdMWWLwM/cqOZV
Vb1oq6F+cEc8WJ4S+s0qu6yVXs1Eteuku6rpqrUFzUnhbTIFzO8UxBFr/NrL4r5NrrJmZygPuKBd
PiBPci3ejDCbqHFwRE7/ebyU66xGHbMAidLpYMy0oP0O0oPnjaZej+7gLmQa56JJEncMNCeTN8ds
dcl6qraV2oF76RQs16ni0dmCLFyBz0xxAro8ttMXHSVfalFQDEHhTOJ5x4OjrycoWAsPzmiaHnha
7CQ8xSg30RjdqA0rT4+MfmMW0cqtpE9WSR/s8i+YZm+2m0iTyWV58TC/72WRD7s2NLC9bSLG248W
13kc4DomW9VCDnNmVmVkjNFkMKhWm/MrTgaIo6iVx+PG0DYQ+w3sqNOCIir+QgbUiYVpPc1RpljU
cVQgJtQcZhlTWGRIYrQFToWZXuxC4coSJ3m3mma9Bp8nRZrIMP18fXkq54M0pUl+7p00SiGT/3b8
LU2omQWUsdZR0u4FADCSBOaNPH6jXScsDHD+JiAUhf9JbhFlDEuxZqs0bHs6zF1GxVmymhtuvjwy
MTcvLDwPqXG7Vy0W6oYSDJvLQ5zn4VPBfmo7UbZXSP3ek+YPqwWUME7AuVs5ocshWCTAshIp0vG0
1Do6/444CsZCyJMtwmPcoL/GQ4QMmFf5bIsovig1ZmtQ89YAmqAucyO2gWN0w2pohAjpGnwkQlne
gqDa9+Io/eHSJTwayrpJyYXEkzfY8VcNYsHLhAj/YAvHJSOkdY4P07iCMMNqGq3HyxN8uoY0uj3c
n9SRSHPn97asgPWe+Hsc9h7ukBiImQUEmFA0IOXVOGBdDnfyPfkXskcMhU8p00yaDQ5Ebj2SXqaO
aPblqpDBLBr4LTkF+CGQRc2vKAH0fjnme8Hm45FDE5eEhFIAqblBWW62T4CJQNLBf8XJzPsxwIjL
WovuwSyfIJTfQTKwxZw8rgNskG5McCV5vheTA3/RCvdjh/fpZhR2Ph534qvfPoVSvhGyTQByQ8sP
TXbDn4cMI2GLhyj0J4zo+f9a+X0jPfHvwHWQf4EmcAVXmzia/lEhSRD7P4zZ0+WBnnxLxmmYlAdI
w6aC8mycZgtqYTCj1Bny8pPbASGDE9OskHVobU3PlYWFenImUFlh0UzNDcuiXjCrE/RdPoBaTwKH
a9oZmgTEboFoVpLLOPrGv0YFL51KRAYzVe8vD/Rs5ElRnpRTmYpYx1tkBCUhoWAYOEMY/fR7qZsw
O9oKN1YBv05ym2pcmfDuRmsh8OkMM2TKdNSxubLVd1XJD8dRIwdAc/HxpHcobgcMU6hmGzyBIIVi
fbRU5D1pESAjPM0r+plURKiEznZLjDVzrtVjj+FMRfsIWE6p67uk6vdapw+3GcbvKYZQaGk0nqPH
VeaY3lIl5L1gfbx7yO7pUlID5rfQIjmebCU3tB72JI5TYJqSeF9gdOK1T1JLjihjiaJCEUQpcifC
MGkFepr0PYM9umDbNN6z4Mes2bgiNBNhPSB3mB2Q0YK00GIkjJoIz6VPPv0is96IUI+LPc9tXodJ
tGkw18ozTOfQQyzeaIkARJssPCubTSi1gBwpO+Tefoy/dMEG8g2ZKpJdOcEOLv9qvyZD/OOuDZ9E
m74+5witwxORhjaUTA8gTktx+DaQYBaZWlJfxzwPwOVJqy6dKBSQE0tPe4DAW9iy5vsLB9o825je
O+RQtPZFVDIg4x9/ERE2Y12MJOhSiwcLQOB1D8csb78YveGtArQWYWNtLm+505XPJYw1Jn4i7w3T
2ZaLTaCcdVk0zliPTtM0GSVpONKeSrECD5rLwWgtMISjRadQgJq04TWJsFxQx0Ps0qYcO6GrHfFB
+Z49craIXzSFN8068h7wu0efnb8UvoO/oRehlU7WHHAtqipQnNgH4y9ji09w5/Y9ck2Jk2AXpf3g
z03/tbHuMCUPi60pbQRcp42yt2sE+ppbQETUKGSNwuc+x/dFA0+4TuXHbMDtaBdBRPUsCtcsvFWC
XW1v8+dcsmEr6ljdN7aKnVHiYFVtFZRJqAmsNXllFEBkYazt4EIg8hgpO5BvoBkTfxNPCk5bN1wp
KFWTC2NX5NnpvXI33teYNOC+9dn4isUXuAD8wgZhJ6UoiW4tdat6P1Jzgy4ZFeHx1uKhBW7/vdQk
f9I9B4/5Mkeo6zbXNmW5KUOUq7jS93m1qaVtKu6G8TYfV/VAZXFbeVv+R3XYWOl2lLdDvY/SDT5h
Oj4/r5CtFO9KesF9C58e/yDf9s/dr+Raf5W3wiH9WVD9iLS1p915pt0Nh0yp7abdRMqTO3wvi6c8
+h4kD5iZ8ziX7nNk2KQr0XIE2Priyvrh34wLJ/TJ1TAtHNRMDAuLBXoNs+RNiKUBrDZWQ2IFw7iy
cnOFjvUOtV2QJb3iX6Gqh7K+IXsO4GF9v7Bwz65beg4s3qmGPS+dIrnRm3Ij1Y6GJXRWQrKihNgN
7VaoQpOvpdFhadEViybMb9ciKXT5B5xsU4av06CnEgNeixL68b6BUACtrfRYakIFUdFHtrBoPsUj
zq9j2i8EOzmHSMkpv2jcTeJ0HM3OBDPwjRoJpBoTwdLbVYN7Q90c0rcG5mSI37yaxRAOYMwvj1Ge
6pOzw4G4k20C96JJgf54kEkUgODsdIjSoeZupRaCkArTwU4RtNlyaifXgaZMyARESKFl3yFxA9Gm
DSAgNaQqCWnaOov967GjOpM28s9kTM0r8jak1Eet9Td1gKYrMqnuCr3T7k9Pb4UUgsU5JfeqCPTp
+NeP9ABbwYIQh8HZdak1OxpjqwB+s91UcJz6LvvahQuP7ulLHM8YMWWNGvrUo7LM2R2uJ7lZoelQ
kKYVmERr/VbXYYMV8jXtFYFjNVkCQZ0uRJANVJhRyEXjhCbC8Shbt7YobABUohxRX8XCt1iYMPmN
cNsNxefLC+J0HU4dmqmJyjJE7nm2DoMsaysjKDHs4S7aFiI1MqOnX2EJ6xBH2NSzrCvS4nRzOezp
pLL2RIkbWEaNiG7Z8RDxCbP0Ls1QoJdbhM6kag0IRtyCZx/WsSQ+R2GTLCz904wQxCd1Ijpj+tQQ
NKet8SEBTTUcTAs/ytAgbDEdqqn9dS2VRn1s3H0qC/jt6HF3FeUoNNYQRTbQivxVK0V/fMziATVh
p3imolg4f8dBlFJ0fD+gT6LG0deabMMHHwG3JYh6d4ZdsIR73Xd6bXy4POunC+s48mzWw25sYBZM
kQ3H6FG6bS2I4XqlGWtM+i7HOr1MjmPNtk1OVdjgOEucqhBeB5Onvt8ogBOxSqtRzzuoclhsJI3m
3OW4U15/vF2Jy7HKUUC7Fxzm8VdOAjg1eeNTmvPwwW0GqHKhkHoL77dzM0lazxODiwKs4myLgtwP
PWgW6IkkUroKRN0ZFLQxSy9Y4eC6BAE4s3QRV5rwkLxS6ZjPrybA2lgeZ3EKmTr+Di32FzT51dBK
7k3HzZG5BTaM6a0fG8aefqC3o0G5vzyt8untPP0EjQNQAVIO3vB4Xr2SFiKXYwrD5TX3pyJ3CmUa
lGF6cHNsesWyDa4Ru4vtWpXe1EHARpbyfOyPrh3VUncoKWysCFGum0Zr7DIk5zR9rKd9IcVCEP7L
5V98erLxgw2E7LkveHXO314NFiKKBFjV8UPhLsfFXvKwLUX6yon1YUOlqsMWqJQWbqiThTGpelEN
AiJLIRwZs+NpMnE+AhsSRg7WSO0my0NkNvsVxlZflSQy/0kwhUQfBhqa/XPJrcw11bqt/Aj589Lj
9o7oNEQSrMh8W9FNvTyfpyMDtWhR9dYpP8snAGDQRGJX+rQheq/8VhZVustNa9skhpNKhb7w8c4F
m3Bg5KLKVG+fdvmHs9qtsKgWYhOdJK3YIbG41VyIwjL5KY6t+q/LIzu5jFTOCmr75GPct+p8dw1C
D9RMouFTUNLfGKGOFpFlvqWtb0uJ0e4RqliyE5OWYs4uIwEFJwMhuMAxXRAJrR5ts1yv7ShtxOem
ktZULmguF9IGpaR+JaFq4vmydRWRuq/S+Ct2oyjf9oJ6bbgmct6KsYAmOdk9zAktfOo0tHF0UZrl
if2AWSnlyAC+rikgbazEd3L9DX3QrZ41sHgj/96Mu3zhlDk5vIHcwB1RSbhYZXBPjj97AjFG8eQY
I3s20j4Wxm+StVj6n1mymFSDlEmXcoL4Twt5jnEyQQR5CBoEToQu1AahKuC2+ObZYtI9wNXPv6WY
NaNejLK2gHRjY0k/qqh5HtTxGlYvEPBuzPcQfN84ePM9YgeYBEjKp6pUwoVtcHyJ/v6lJvtaZicA
eJ+fJg0anZ0r+Chy5fqNYiW3deFC5qq8cJ/zxrWUFz/wDoE+qAufXzr+EkSWqZ5TTKf9A1nmpJKO
CzsyvLHFngjqXdjryGf1w64s4ngzYJm2FcEqVxo4X1fygvXQ++sA460M+YKyfPW68cvlLTprLLz/
HryLkPtjq4Jo1GYXbh8ibimWUeggLwLFGwc+1XQEzyjXVkW13cuyLSIyz+BhRBib1Jcvxz/ern+F
p2ikwrkgS57jGgO3Eds2JHyLlJozDP1noa+A+Iv3BcRqu2qFfiHi8Qb8d0ReaegEq2h6zrZC3jc6
SkhpCN9C9qC1Wv1doCDDb8JU9wf0A1tjr7iG9nvF/RFh6P9Ng9fpWP+/M4L+d1OhZxQHb0eUIP6R
34wg+kr/ol7P3QdaEf7Y9C/7y9lVkv/FQw39QC4q4HdTyzvNkAOE9sM/Q517esvR1+Q4M1hW/6YE
qcq/pvyU/x3RVswCwWb9z/86csOsZn/90bNndlDALgJrZU4UMx5TtKS044Nz9Fw1MrRWPkSmZFPU
9AI4MPa4yiSsXK4FSIsfJuf+dz79Md7x/QwWnXjA7Lg2oTIZGDIex8tVpIMF1CAOvPGcMH6Vk++l
FG4BsCwEmn743+n8X4EstoOmMUsQro4DJQZCKIBP5QPKNvsCtJVpTtolzuXhnIlCxjahFmhb0tuf
tv+HdCNuybEg0qoHiJPdZ2RKqACKgcEFUSm7y6FmB+s0c4QyOMs4ivj2s1BGX4apF5fqoegmdJER
j06v+u7N5Shnvg+cBCyc6AFPmOHpV3wYUJvJOdmOoh7wHgscpdU+N17nI/9u5qh0UeG9HG7m6/b+
mQyNqgytZqQ0EYCdxcOGb/IpUA8kx0gyCYmRPGVdJoWka+gTMZsKaUqg8UigktGKVxH6T29NmfQR
4FQLmwAP75oOV9sR+A0NZOMN47Pc44VYI/Ax+mH4GdjzuAoUMfzlF2UXOEEqw9ahHNnct0Nn7cI8
opwa9fzNheHN3l+/h0cSNL1+6ChxDBwPr6k6UfVG5IcVjETXaCWCVww8xxdMdSeOxgqh/7tEbV6x
hhivYuqHdlGaygKYc34HTkvH0ilOQj+UJkbUbJPrCNzpdcskQwWXHHTFbNWqb0I0rmyMZDaCWKy1
vJ58L/c+hj7/YBIsE/AqUAbgDPzpeBJQ1MLVVxm1g4r/50rx8uEhlR6rEkSDWtfxIQhVWtOgjC09
3EdCqdxh/6EvJSbTA+r4QADk//4k4ORhsc1+RW3KYVJjSXSQpagAPZm6O9EwX6bbGSs1uVsPsRjd
NMPYbIWiztcS8qS7qo+F/eUlf7KPuQQ48+lnseixH5CPZyPH2EPpzEy41qNB3w4oWHwatW4J4XT6
zQlDz5+jidK0xFvvOAzYA/SM5GZy+Jr09K96I/9hRQjUQBZa+aGf252E8kxRBjfepz8fIY1TbhWO
EV60s5nuMymaFE+Ea1O6KpF26vSFF+V0KBx9SgAxZJe4B8MhpIYyeytnsSE1VmVZ13WrSEhUaJ9U
FGCDUg6dMHSjnWcCFr08ppNzcRZy9tUqsyyTKjKsa+MuLl4k+cmMnirl6XKQk9tkFmT2zTpUZ9o2
061rT3zt0jdN2nfxw+UQZ8ZBHiLjoqjRTId9d7wsoIohkK4G/kEQxlUIo9BCHLj3kBhYYoOdWedH
kWYfqUO0SZJH3z/QU95kGizEoP96eTBn1sGUVL2zFyjPzkt2hdnKPYpo/qGjcLdtx2JvRl61BjWF
Il0+3GCjvdQlPTcqrmF0w6VJ+3n+BGzjoamLvCakhyLZ0L2UurFQ5l0KMVtqbenhNFYQohxK3wYn
6AFIXsrDpj0420I8D1AnhLNDF2nOkZVGt0GQqKG5KD+4XntlCphuU4JjGaTWtVl8otzrXP5a55Ye
/SoyXeqeVO9nx0IjDmAsFUJ68o3oIQftPQjdQ1AtPbnOzt/fceZLXMrxBG21zj/oUblVO6lF1A7d
38uDmb2ygGQA+yHjgzxCd4D65mwfxWgQai1BpDudpqNqN0N814bD1pxopEtp0tmv9SHaLI1IosjA
SHTwD1itbOUmuZJK8cck0pyB+nXDSag7X2mdsXDovd+JJ6vkQ9xZdiYNeitELnFL/1EseLij5eoV
V/Q+fFl+nrCXEXK7klTaQdOsEJDz45+eD1gGGq3w2pU3SfC9ows9evWN17UYFa9D1IYTK9pWirbt
sxq4LcB9YUeZ+B+cdB+/0OwdXItGYSax6B+QettI3PZModMLCgrYb5fXwrlj6GOk2cLutFpvtIG1
4DcPpZjfFqOPHtZXL/BlFKKXULbv6MCTjwLkzKKlCDxzehsepehWQ0kDoNeh1QCnoyuU/bKqV2kE
Kzc0L0prfvZ4xfXFs4B7iGa78UOYg/4uMdaGzNykV2H7gEsdLXoYT8YG78uFvXHmGkPA5O8fOJt5
N2x8sTQtTv4stjYiqd9t04NkUMdh6Vo+t9dN+L70Iqeq3/wGCBD2k/JG8g9xFpdOA7cObJSa7C9/
4HMn18cosxmHSuy7tdazDYK3qilvOuEVc9KrRF5qNZ4dDoUqnbSQVH2eKYcxHoM8W1HKFT8jFeS0
KMVfHsq5b2P+JwIvg+PFE0w+eGXLUKiS2xFiwWb58E/yGINvQbMUQqMozz1umgxjRDzZ/YMrPXiU
nDIR8TElX3gQnx3KZKRDN3uqNs6GkgV5qmC/yxHM0hfaL/n42uULr4azMWioU62Y2mhzCLas49UR
hLp/CNMbd0TdsNqGWrFwMZ6+ErlMJm+df0eZHe8K9umaiULkoUfYjgazik4IFoX70fXydRDKN7qS
P+dBt6o87UWr6mTtKWgzXF4Z506xjz9itsh7HEZdquv+AXk8HH5i1XIGvA7BWWIWbAoekt/dUvnk
bEwDOMlUU6CtP8sR3WAQC4iX/mGfDK3dZkjyjWilynfD4+XBnd3BHwLJx8te6/WmbI3pSGobXBfe
UHzwuKTGYQloshRolsKH06ul7U3/kFmf6jaflNZQdb0y8yUewtmVSYEXayBekTzajkfE3WYpHSWO
Qyo8eaGxLocnIVhKAM6OZiKegu/gA703oz5Ug8AyKCCaw+AQyr/gmQHBv7XM2FHBjV/+PvO2wXs+
hWj+1LyBAUpZ9Hg4fZMKBr5JwaFVdIzca8dMtkV3k36LfAoT6a5fiaE9Wo6YbtBvtZeoFmdmE+cx
VZMMIFwUS2bhI9zqAqOfBmo91cqTz/tr6Sg59yI/ijFbGjICdGmvEUNXhS1ZMGpDQ7DON/UQ4x5U
bYX4h2DK68sTe+ZGAaIzgeMoflAPmB0tjSEj9oN22cF0u4ew0NBtR2f+coyzk0caTBhI1BSZjr8d
xte1gFNfcHAbbcPTWFCidekWC0vk7Eg+RJmdFY0uhLgupcHBxxqmAQBuUT+7PJBzIWgZA+aDgs06
nP7+h+WegWXvRasODqN506TlpNW8EOHMhuKhSt0bejXkM322BqzWj4FCVMGhFL8E8k3XZ4++fKOI
8ULJ79wn4WiQYbiBfGMHH48kUFwsRAqN9az/VJNHoXvConThs595lNA3+DvGbM9kKLdLYawGB9Uf
mysvwuKNviP+HkEOOdz4GlpV9CCaxUMXRkvPr6XxzeaxRhVRaFCKPVTmvdV+CbWX2vp1eTG8C/HM
8uyj8c1Ww2gGUt9XenAQrisJIMEO1f0RD14QT8pPpHhtAwRvA3gHnhnOx5ejn1soHyd3moAPS7GW
lQ69BSU4RGjpDum60L4GyWSN+/0fxKE7Qmubyx8y3XEcPZXwbR4NrpHB6tZaFTzqpTwASIqUVdCr
5j9Y/+jPceNzY4FSnIUzIlVIaEsGB8OPbUzWHB2cIlCbAPbl5YGdSS2oeE+sORhslGpmh1KvqkVT
Gpy2Jcwq8lA57FZ60Dg4kdpJc3052Lnr6yjabL9JeIUUTUi0EUbe10TAhCN+gEhLw8SvrptQsfP+
CWNFBIvXHoDzAU3xyz/h7G6kKwQTiT/gIh1/yLTP4WYbnCw95rBr4GC4HQwdSgBiqzqlZLl2XCij
A6Ot22ZuXj1eDn92Q34IP9uQViFLtTRNt2DhTREgoyM8LRYv37OA+ZacvDrf9yXY2tlHRbzLFMSm
nI41EPrCXdEGrNKbMHkOuBSs8qvxJGV7cgmH/tDCU+BMxQeqMCwUuvh0MuYaU42oU0rykTn/MmBY
5geZHbc+XoDXRq9sFOMfvG6Ows0u7iwMvSQuCSf2sa0ZD3H5cwy//PlH+zikWcrvqUJvyD0x8vYq
y96C5mHQFmbtbNajwtxBGYjNCEPueF3ioYN67cC6rPxmRYJnZ96jl4tYAgk/Gj8/IMjurtJ2X0fR
giLR+dDgzfha050+D513sSJl0wWV5J6y18ckQEOk6Z1Ays2tIcYtKuBFuaVaJR2Usuq2epJ4S+Of
Fv7JklXePVZpPqG6eTz+UIgnrUWR8csPmT5km6jBlqVVfiRBiYh4cFCEcT8VwZRcXMfCtsU5KhUX
urrndidPBdpeIJn5EbMKlViXAEzVPjgU0o1V/h/SzqxHaqT5+p/Ikvfl1q6tq6sHGqYZ4MYCBrzv
uz/9+zOP/kOVO1UWvBIXSCV1ODMjMyMjTpxTu3LzvFmUEe4PXQcSDsSeqsxqb9pGk/RpWxAO1Eri
oRtvPhhmkO9RtzceEpjt3XqaHmWj1L/d92LRSQ+cdukRpCBkrEvW5qBnRZ9iuEX+6qz0+jFWoA+z
c7PfWYFh7yKI0zcyQsLggOcCgGGa0GnJWB23XTnBsNFVHLco33TVS9KfVG1ftO1BkWCyn7zO/uAn
+j5S0j05kn3/6f6gRaEqvN6kAOHjAN67cquhtf3O7JeYO/afrFYHS6lu3ChCp7kysXIaO45Msx4I
uOXiw1xW3iw/afRc3R+H0Gt+GVknceowBO4dYoQW1o/EWnHyfrQgjmmi5z76lqYbviIKq3BOG0wc
XM6QXd3uxtmHBxw8MmPKzvMEGX16JncaZhu3odAloSaA5Q0cCxWqWzO9MtuVb+KSo02LohNC9fM5
hZRAibb3nXBIYFAhlOSNjive2lLSuIbCG1vxiBJRhJRG8aOkG8IYto4yoUOAh6b1CCgDeIZbSxAD
lm2JOuuFzlh39P8Np4PaHWzjcU5978GxS4/SEdIurm5CZKG7Zt7DO/fvfYfZ+ojl96vAOG8tLhOF
jRfHX8Ka1ovoPEdf79sQOiU5j+VJCzJqTYiW2WUoAxWILg5hk2GfRmSUwuptEB4sOl3nDWviEf2y
tnKWwE9mo6p5dSIeQo/VLkPXogyf7w9JeF5cDWl91ed6mkQpa9eqlWf6n4Pyj3bylYXViWRpwGjg
oI8ueUc/zDsadvdhOB9SFAicD/W81UjxcxFeXaxX9lbHUzdaMUREPRmj2IcC8E2S0A/avCmih6Ww
0UVnWvCRO5XfxUZ2pDUNkiQo1fDIZAtasjG360MlMZUhjjJGHkKdHFvPPuo191dP6CLQCyyd6dSe
14mJeZac0EonTsmo+9F01vwwm8bHHIHJjZhJeJhcGVrtrmqA2yQ1mdQx+aLAmpaCbg5hTvD7ZmNI
W5ZWXq8g7wMWC0v5bJwqtThTiKBov8uLL/fnTrg6V0Naeb6d512ptQMHxgx/WmR+T6J6y/e31mfl
+3QXDAjSYmO2XjK6ePLmq5JstZluGVk5POBNtDBk3MxeyFD8H9TPN4M48arQq7Fo2/POWq2/HOsN
lFA4Wqagd4a4B1JeyGBd2mjD0cSD+WVotfxakIeOHjBjVmU+Ztp3e4Kkq7Y3nEx4D9OzCgcJ+hq0
0d9eFmU7WMWkEnyjCms9qryKXSC5yJIoBoKfkfJoB+h63/c38ch+2Vz88eqCKtIKmCLS7pQavsjK
tMfjyrHcMCK8oX6qAkCYA7B8ZaSUg5AX98yroviRpJAC9Sc9+t7LXm0exlx++P0hGTB/LJhkE/WA
lVfkbYxS1eiQuQ5z+VgVkr4rUUw7NkmRbpha9beAmCQuoxwGXw3oOxXk9O30NV2CzC7YOwA286lx
FNfm0krSfRMWdLocnfawPCIHaKSTftpZ87Nhde9RlDk3cuslkpy4czsd749ftCsgZ4W5kdAHOqbV
9lbtfnaKhG+K0M0ilFPyH3kruWO3v29HdFTBEQlIhlIguLnVphjiqWxHO40vafBuCn5Q0rn/90Ve
c/33V0dhjCbQYEtZfEE52YakTlMSNwn+KafOq7kgkWe4b0/4AgdDDAwQ0pqF/Ox2McPE0Ku5XQZE
7/WhrhL9MCdICsZjYZ2CcuGMSCFhqMzEcUu0tz8ik77FFSzajwtaC6AT6UBI2G6/AZHjtjBMBq0E
H9RA9ijsSOaH+wMVLRzkUQossgZCF9pqOyb53LWzWsSXPM1eGl77LmCn3yOs/t/O4EiGQJQn/NLL
fjuQKqqmqZjy+EILHeqBCGp7MtiWXV+W35qy57J26Pi6PzCRx1BgNG1CD9oU1uUj8rX1JBdTfJnk
p6B56VEVSIpPip95WfY0oadw39yyFuuYDtYo6uC8ZuiGXD3PotQh4x528cWOrQ8lWurdp1g9jfkp
Gv23KFLy/txwUaFF+qToWAMQyVPtdlILDRV6pBLjS9/siXkKG4JJc2pRXUULz0Hkqxo/VoZ9uD/O
n11wtwPVYRpjT9icqeQU16ccagPIWQZgF75ZBz2lgfBRSb3uq/+dDM2oeM54qaajPngg3vvkPJuN
FwLWoMVtY8YFKVW+hDYJJJTp3AJQezsBUyhXEHmByksGngRttJtPqJO/NafqQTZehvH7lJfeUFee
Jvl/Td1WP+NrB8M8dTCFvnbN0dbQ9Kq0zCmcm/DCXeCigOUO1H97BXGjfat/ooq1Md7XEcHS201h
YGF4MmFlvB1uapV5nXdZeKmsxov6z02JstzwLYXYM4s3rg2RLUjtgahQe13YSVa2SikLiwDQgdaX
ezV7P/8tWTPAWzfTfzu/B98inESLVBBwmzXgxulCC34CLmhJ/5HEBDnpWUl+j6J8OX+QIOJ0ozyv
chSsz59MaaVozkjVtBFlheylGmPP+TKZX6T8u/qP83s6BP9nDu6MBdm7VDFvZ6/OUF1rJnL9Ba3h
viTtNP8f3T+oyYMNOarZ/7uxJVX+3mpLMrxf9pbfr+I2CfxDlCNZf1HM9FD6itejhJyGFpRF/QcN
lGow/pjbz9JDGrXuVsZBkE9cJveX9ZVfohI5DjYiwBcplE6WPbrFDNW1VZ4bpNgT/8npDKTi7JM/
tAdVLnZlb3jE6Bu7Q3Bh8xlLYWVhgkLwbHVh06hhF8aS+TCd8UFFylCXP0/xB0Qhj02Kor32aeoQ
WdS27rbXlzSbEkI7Msc0UcH3dTv5fgaRmQM9zMUxE9d2ekig4JLJtlxYkDQAtA20boG/k/9b+zDp
VMTcUrDV8/SvfEQtqgwnL9FhWdIVZJvdF+PBPM79KZdgDtwoEgqOA45ZkuPwFVDBWndGLwdENQUR
WSXrG+rs6Hj8XdffHSSQ428bvrycLCtfvjG1inlsq9NtacBUNXyJp++F8VeUofwQvLPmo26efftQ
FP9s2BTsn2ub6ywIqr4KKr/YLJLGbRDVOUXFY+wfx69t/S40dJd/ukOG67hhWDRYSjxkRUhK8ghe
ReeBXzPdI1snTC96/12uviTfG1nzggQm8PZv3Q4OmbT1GH/9JAALR88kS0mnHMH6ymELpUYdkvfr
WO+XxCtauvRMzp6aP28M73VseWtpFVvaSTOrwZLnypA/oJtNav7Ja3XPk0hz6J30CmiTJvkxLMO3
qpodQ+cdYqG/DSfhGxZUDH0P7NOfx8bV2Tg2/hzLy2h7CZ20WhpK17eAI5haXHgb4xUdBbwZuG2A
JeBRq5md/AadcmWKaKksPF1rT2n5JsgogZ4qXU9Q+P2g6HRZWv7O0rP9UsVT0+QSxvO+Vv2X+x/z
Ojpcxv3rW1Zzb6p9rHUFdbOclB6t1K7vfEksBN5My50hGorDyNvMPm9NwPL71WQ7NAEtz23OYCV5
gUVhN+RoNg3f/2BoDiVmWLB5oK2nuSlNg5YFh+06K6faPmqds2tbc2fr9ffY3s06xNidfLpvVOTL
FpwQ0OzypCAtczu0Iu87Uw4VciMpoPy+1CH107Ru4xYT7c1rK6vLRC2kwK4GkiOqlB7bUD111bM2
kBjYqp8LDSkc3HSoUt2WV8PJRqPv/E7CPUh07QGPlcfCsH7obMCD0gT2RpQnnD2CZWg16DghH3M7
ey2Cr0NV6PTsTCBL5ucJauj76yMc0NJaR3gMv+w60ZN0Dbg9iTM8Qx9RM54UudhLwXkz+yeKM+D0
/GVoNXPdJKHCvRhSQuOCDvi+CpFNHvsHsvg7NMBNN5pRCHTib6QFPv3/DXLlHqNmBHW73MPmfIrn
Q5W+LQsEHNCjvm9HuFy8q0gZUafVXzH1lXSm+QZ9GsRTcFg9awhS3LcgeDwtsm5QnvyM+tdkUlpa
D/CdG+DsIZSiiOkTKZvKx7SNDiXlYGvcuGpFJxO9CbCDgtjmDbVatUnS+piOvugyte9gJ981QQq1
zla/sNAJr6ys1geNW1mVCkDhw48CqjXLegbZP5df7s/d8lfWIdL1WFZRQ0kkSls4YxnV2k3Sal+N
j8n41xjD3bzFxrI1olU4ljk51VQQxpeubJ7seDoX4fex+keN63f3ByU0BDsEKUoAN/IaRd0lUq+0
Mq5dydNOrz4ok/bUyAvx0sYtLfSEK0OrSxpsEuoMy1uwUSBjnZTleeYYn/28MjauDOE60aoIhshZ
mgaXXXZ1G9ZoxDt5wjrRvO1N2jmhxPZ3G1OT0ostASLhfrqytYz6ypYCGnKcY0AVlt7Mb4bcl4/Z
ZL9pLeV7DdnhMc+mr6Y8FxvbSrhqcHnYHBYkKtfbCr3vTA87KviW3BZ7K6BtoMj997lu0J8dxuOf
nEvQ0cDFRoM2qle3o2xmedIrA3OpRaLSKBJuYrq59vddUeQhpH1hvVlIT/jPrZW5RuayLNP/4dfY
w632vH3EbhlZbawosbPeXiAqiXJuDfQmnScTsa77IxGd4wuGHgY98itELbcj8csKmLZDIqKxtOq9
0leVa0hxsfE6FBQ+UFy8MrNaljjo9HbKCfsUxylOeVxpANXSz2kdZ4c0dWKgshAPBzXqYKPTmXtf
TVCth+RplyM2uu/nhcQtNbWTEkYOkekcnOH32OxiWIKM9bl5/ZmLM1/tkTFQzf8haGrVK8yBknu7
HwPYBDTjZOvnzn/UnMTjKYZi/cahIzoKyHJBwYV4I91CK9OaARlINJOhIVh4BD5n72s938Nek5Ea
Cd/oc7SxMYVhyhLbIdkK7Tc3+e1gB0ggk2AikjTK0tmXHeI82SAXrpQPyT5R68StOiS04fss3bIt
yk+1UeQboxb6OBuVaAnmXTbt7Tek8WB2oa9yeSif6XJz4hpi6q/3XVx08JGJppEOYOtr0q48SNRB
9RMKXNZOVs+V1kCRdcjyz1Tjg2aj9Pszc/fKha6srWZVcQpTzjWOhkiVD5bvydNElDk9U+DY9y1C
D/XnDFnVMOv2tto83B+qcDejagft4dKFvg5x/X7CtSSOjBFtCkWFUj3aCvyWU+fV+K5MrFZMGmdp
sgYOWL0aDokaHVTlsZm6Uyz/XWgfjNHdDMyEO+PK4vL71aZsjSGWtJlBxfq3dJRs14HbEVabXTOF
32PlcH8KhR55ZW11tGeypNrDjLfEAGfnqn6znLldUP9B0oErEU0NhHZ48azcxFfsXo5/ItqTL1X8
NY7P210CQl8kPAclvOQeuRBvZ66jtp6GSM1c0rh7bIvCi7O/ZxMUZ2u6qYW4mTbQMR7yLo6645TZ
W2eaaC7JHlHSWzjUoaa+ta+YlR4VA09IQ/2RAn8hc99h+v6CCbY3f5055DammLM+xjQti+S8wEgN
m6mmIXHWHdNY2/FS3hVh4Q75xiYT7AAMWpB+ImapvyKBBEswWb5CqRJclBf78Rsd0tRYhV5scj4Y
RnTu5HMLSf/9YS77arXvgD/SeAzKGuLD9UVdS2ZddWYVX2qHhJFpSn83UfLUSpW/y2Ur/f1zmVME
nDN4BSgSjNVrvNCTMdXH5GexPqUuVipPg/18f0SCfX1jQ731DiPOQYb7cXxpqYpNun9OkLwIx6eh
+1BHW6SwQi9ZkuNQNS2KG6uY3h8IgbSgjy/6/LO4m7VuBc3yQfXl9FDIwxepCgoeleb3+4MUbAGq
O7xj6Vxh7dbhb0FgLzvpEF+cwX4K/PaRHGo/boBXBcc+YShsSGC2Fz30VRDXmH0nOwFGLBVcxffC
2upgFTkfcPBFUm5B/K5Pq1FpDBq0rPgCHYhNi3h0MMHM5f67+5Ml8ohrM6u7pdFyn9cC9eoohT4j
Paj2g3qK6mynxx/vWxK5w7Wl1Z1CIqbS6okBWdNB6mskC2X542ggHtUrLlKWKazM9y1uTeHyRVe3
WK6TV0YjML5ozhfDejKjfV+FLq0R981sDWw5vK7MONbUNsRA8SVQHvQB5hapuCwZhuRDgmR9WtYb
h6HQv395xjp5Hvea0Vq+hn/P1O0sv/Gahf0Nfdv74xLdZXB+UVqiy4MEzRo6NSeGk+SSD5YB2vLK
yj6pmvoA9/JfcdF+q/pDL3+vvxshSaK5kLeIJYSzSq0b1CCEiJShb2e19vvabzQJbBHiG1ZTwjKs
5LQBx6lbWuq+muGQ+XZ/wFsmVwcWRD/+PGSYHBTlTdpBfJ9D2xbDJNA0D3pa7sOg+IMDeano/98o
V8cITH552atJcknM2CtDE+neTCtQgFUktw7TUzb0yYZJofsQAy2vQ7g01pWmcoZKsl5gn2q67yi8
xuTEGnMjtSw0YlEIoJ2Fbsk1N9MoNSWtBSTm9e4LKLuwe9ksZAlXi8fU0rECYYu5/H617dIyjKHL
5B0TDaqXoLJby1/9krcUQDT1pPobh4l4N1zZW23zRCrCPK+wV0bxc1AN7lye7flJiQ692qBFh3qC
9pCkqOwc77ulcC5/GV43QjlSJdNIrpElVR5yna4y095TDn77J1YWNWmuTPbbajrtNvObaDRBY5CE
tYpzjYxJp28MRXRrQhUnL70lXJ3Wyt2hD7OiNsNIbCiXpE4fe93/8vvjWCBQZPigXYCM9tYtTDUc
lqc+KRxQzVP+RXdeYAX7AxsQuIAC54tflS9zIys6I4oIR9szciVeNqHMRMr3vhXR9QVC9D8ryu1I
7KCHK8MMOOfr51yb92MLs1V2NiRj40L52dy1DnSvLa3OWnNM/SArWi7KMKgfpNSA3B5o0antwnFf
R2WNvGxrPaMpn7qVnplvYzV9bobhkzVYoSsF83gsYN92S90uduEUVS5idrM7hjKEq7X9j20GNCwX
9Cg3WuA8oL1HR1aUhkdrbLtLC9ga6kBeKX3QbLE8iDYP9EQGHMEgAKEQup1Ev9SgwiDpeZnRA7fS
dk9YHVlbl9VPPMmrGaQhkq4bmlJBg92a0fyZx1IAMNVIDwBUz442ebaeLch9cz+p8Yuavlf1BacK
7qd+Ds34gxJXXm++1fKvHWpj81A8NAMqYKitPwODPsjqSyCpnpHv2/QvCZ4lJMGjw30PE+UItSWI
hb6U4ukrEfkspldfDkuCzPIxHrLnqAePORcPBkzv8jRfpjh8atFqdfMqdNw+hGC16I5V07iFFe3Q
GzxPkbr3K1Si73+ZcNmuPmy1ixGmicvGAGRrdqM3xqUbnRvdP903IjyNaPQE/Lpwmaz7z6pqqljM
msBtfBc7sSfLG2eRcAdfGVhGeXVFhU3VTFKEgSHdwYvI2qvq+yT4cH8YoosQDeH/hrEKrGtEtlgB
dq9q/GVJuxGQKSx+teSQ4f2XZbtvTZTDBFZJ/zPoDbxmPWvdbEPwXbE0xA+aOnuDRZvgmIEbedcg
8Vsrjzxbe2kryl520KsddmV2NZeFj/zrPJACqFFrgXtOJwp0y3mRpLDcRkM9aFTcTqm2IMTL7N2z
u6zx1RpGQ2SnyfIs1/w3MgASBqbQ92M4+5ow9P7cCm3RSLr0KiycbasTf2oA1E8GK9lb57RN0KtR
aD5O+1ODRgQ0zBtLKdxkV+ZWx35sIYuu1+Q3nOALFQD6qV+KbOOqFIZNi6o23II8lYHl3s6fU2c6
enpAsFV/ND2lRLzP9pT5i09jaQaJRNAey0xCgPKY1/HLn8znf7bXh38+o6MyDtge0rf+1JxavfEA
VLil/d2J/iR/czXQtaxs2Et1UVpA2yWeDsTyaXHsQB8+58mc/QG8Ecp7WFaWxg5qYquXiq6ERV0M
pFYeS6Py1BKaUHncSKsLnfHKxuoInjsowbJBiS+N3Llta6Mz/8Ws490AyzOFmfsrJXTFK2PL71e7
jO0wFbDfxpfMKv9RpGjvG9a/smPu7psRH140eS7CfRoo6tVuNrsqaMOazptSq93JSN+UvvFYZue+
KB6kBEHN/Fw6XvZ1w+yycV8dImjpIdtHQEfh+XZ4YyfnVjZjtkIFvYgtLytf9Orvtv97LJG77QtX
oxp0nKst6JLwirOJ57kEoBf4uTuv5lXi1o9nSOshKc8sz4rG8WHw5eZ4f3xbVlbD8xXaOWt1sQLJ
pCdZ5bTzE46v+1aEtyk1+4XbECrwdZ1ZrwBwZyNRtxaH6pIJNrw5lbmAptAbaYv4I3MQ4FCtI5e4
1hlLuhH9tIl7ToZWX/thQDDU/h3n2R/M3ZKTBc9DXRAhoFvXmFA7j4aBQzhFk5foewr1/f15E+2t
awur1VGDWEtUtSE2tb4VDUVddHTR+L5vRMBYpPOih4aMzCuMTOsIWIpGKZUG7sm6OdOpOAY7G/Ex
R4l2OrH/5I3pk5KdJLk+5MG7LP8r9+uNTxAdWLTAUCeAdG8Rul7NZDL3qA2wYDrcwfA1wxvU6fvO
NHZ5ZO5mI3m5P2ThvF7ZW36/2lt66rROm2FPyuwHels9rSufpGLaiFJFUH5aezSdLkY4SSh/3Nqp
gjRKs5FmsK4vd7X15AyTW1ZnUjieYiFaaYW2m/Fa0PKdNELG+3e3xbQtHumvL1j5aBTLZZ9PfIGd
f+hq4zBnjmfHWwyUolNEU4Cs0JJu8BxdrV+PoqqRtDxGbF/7Ggam7YUlSq9/smi/jKwWLabjOfeX
pjee7lGlnm3jG/KwG0smnq9fRla3TGI0uTbMS2AVlSc/sHflqJw20aJCKz9BJFCS0Wu8vAuu/M/u
q7iwZQKOwqzoqO+gjWr6dHRnScoO92dNuLVoWF0o3oGe2isXLJWinIIYU6Fi7q2PEqrMY3EyhmCv
/9HcgcfA4RdNojX5YxoWBgmIeSn1yV4efF4go022kZ4UXSUL6OP/jKwcWtNbFMdkwg1HjUxXmQcU
g4bJOmh6lsO7symfJpw/xAqhgFSBXqzZdSLLrpF0kXFtU1JIFbUxosZReJCUpN7ljk5yOxqyjTe0
qCkQ3fVfVleht46m5dyiBXeZm/qsNrOHguhxUqCNKfL93DsP1tTv1C967xzGyPkXZPdflhFczPjt
nMRnTXpe0BILW8N9ZxL6Lf1rZIaBpynrTCMV1UqdHZtYjzxJYh1rPUD6fIsPYsvKavBG2jSTUTnc
BjIPDGpazgvqdBuXt9CPKNf+FOSihW1lZAhyOSO8Si6Fau9gPPNlaI2cyZv7DYcVj+b/DCE8c7vX
/YKuApRM459ZzaTXz7LVughF/cnp+N94qO7fmuHlIsdNz3hKZ9ypgXMydVRKN8koRRmLpcr9v2mj
UfTWjN7E0oIfoPPYVw+Uzt7SkurEkde1T0uzD3jtjbeMaPqgbKOXmk5g2tBWV0s5DGE1yxwq4fA+
nL9P/VMXbeUAhTao1pJ1BuhO2ex2UGpRJjakpYRZeXwKC/1EB2NshBsrJJo6kFt09hGSLm3Nt1Yk
yWqCLomTS9RMLnyi+4RKKllhRco9qZrdON6YOtHRZSw6YUuXm4UU461BjT46bfbbBGR9F7l5N/n/
BnNkeXbV217pQBGt+soWwFloFKZ3MqkASuGcvTXqj6lj90OWXHT9Y5kfuOqO0gcj9KK63NjBwvm8
srTyDGPI6zEP6uTi98Nh6e4K/UNt9zRucyI51RCcZG3rABTb5GFBjwetr2v6h74a1EKbh+TSVQAe
KXAVx7LV0ofZSdAWSUZ5z3tuHyWxuYGAEj5/IWz4z/LqvJoKfyyRH08uUz3RPKcE4A2np65TEG/y
gMCErooiRx1/BZa5cRuJtgehw5LWghKFltDbJc1Tms7Uwkhgq07+GfNpetCn5GM0mcHGUSkcJB0t
SBnDzEbteD3IKrSLNCKO1IZyX/jGIUI8PSkOxtdGMx/78kM2OLvG/vf+rSZy2Sur6+ZsdfLtPkMm
81IoT2H7mJcSOMT3Y3BGcHFjKkW3zrWp1SmdDSo0cDHhZUbpvQG3U9VPTRRQXHm5P6afCNh13uLa
0uqglhiTnCwol7pw8yjdVxFAjTH7Doon8UlaWP0hkVNXn6jn+MPHLjvG47kYvsxF/9ewtVWXrfjq
Y8Aj0FAMkwOPzVsP6qwgs8KCbJ5Zlzt0SsasPNwfr8hHYYz/z8JqYiNKDNAoYAG2vV2XWHsmdjNs
F/snHTaUW4gEX3UgyL5FxBeNRLihcUzp9SxkOgGICH1/N8y9W2ij6rZd9yilW82QQie9Mr3ahHat
RIU/E8fX6UHh/A5G18lq6IxbbzA3SSmWBXm9YL8GurqrbCszCLSJekPnBZCeZwbRoW0SNKhU+djo
x2GEys2R37SxtBFiCl2FNiYqUBoEQK9QkH5sqYGxQGSCL7b/Iwg2NoZwB179/dURU0aoCyQ1yCJ0
DMq6fmPlRyMs9vCibgxEbGiRJFsUVQlgbn0+nhJnTCeSsLpa7Md0RnhIOc75QQINfN/3ha5BfARX
ysKTtK6bG3pM3LegmNpM9po0WvRN91Fj7yvN2NVbAHHhTruytnLEUGsSalZMoOQ8+TYVdNidzc/3
RyScO0KXRSUeee11cD6rTt70sPpd9Ph9K+807XMM98GGJywr/crH/zNCSvl2gWwUEsJS4jGDp0kQ
8MIBqpp0cH+nSHSStNhNx63kvzDVBrR4gfiCelfWjYCxn4f1oIHL6sa/B+OtpNW7hYQXFOtBQ20T
NoYReSar3BuFZnlh62V5tS9heTuX2e8reuCWUCyAeYbHGnHw2/H7UqwkbcO3RLAht3P0VPw8yaDO
sv8kl31tanWclNPQJV3Ciy6Ww2Mj126jKBvRoHAT8CaFDYmH6SvQGUyu4WCOvH+05kkN7R0Ezm5l
zl4axe4myZPQGDgscNS0YhAT3U6dY3e91JYYq5vwA/qkrV4fpAC1UBhJSnQA7u8G4Y77SYiBT9IG
v7rKNe7qNgHGT7by2bcSr87PKQJE940Iz11ks4D7Ai4DuXo7pHoom8SwooTmOumzEVvTW5lm3Df3
jYj2NZAv0O30W0DRvPID+kUrI9HK5CLPuRtnTySRWqAj4M7zbsOUaImgqwJGjBwz+a/Vm24wslKK
hyq5WMpOnrVjnoY7O53OJUkpJF4O9wcmWiKLnAisIQCLeG/dzp5Tpb2Rd5wlo2y6WYG0aux4fb71
/BAGINd2Vq6Qy1MgUVmm5JBeoFh1Q5jurOafCgQPTFwHxa7dsfzeJFsHl3DheIFTJYBWG2qh2/H1
aZqhdMlZkffnZoCBqvonzP5N53j3B/NIeyj8W7T9ghm4tYNmJ6DYiDcy3FdlUu/pgQidLYUfoWtc
GVl+v8q+9mGRRGqFqyc5xS5wFul7JTEb0L/nod3iW//5OlpfMxD4/TeklSP6WT4M3bScFdMhl1Df
M6DsDDzlU9kczUK9TLP9JpXfm+nsBcNz2IK0aqoHeszmUN1Fweesfs66B5AajsLl/o6Ws27JII2V
8e7+3IvuQ6D+6ItpkG2gy3E7LVGu+GajM/d56jnSZ9WU9kb7LwKDyCs88EAJ/gTOem1wNTP20OiR
2YGglWt/1zrlbsGz5tNGfVq42lfDWrkuJRZrjGSstN33HBJ6KTnJzt9GvEvLLcUv0RlKJZx3gQbz
Fsnm2xnUwM9J48Tx1lv+Nyc59c347f4aCc+ZKwuriyf2R6W1K7IAQ1nsyzqLocIqvbg1ov19Q8IN
Tw+UCekWOZZ1M1SYNXbUqOSOnPizT34vGc6DD+nM1otfuDpXdlYbXi6iITAkkjhklMd+QP7hcYwe
Ibc4lnWPDrfnp19D9aXrcm8aH52hfLLi4Bnu8VM+jVQymo0J3vqe1SaoK6hjW4SRL7B7hvFpMKz3
xSLFXnXHoI22kFHC5SQwIl1GDZmw8NZhEoDyptQXbDkHbHx1rvvZHbb6dEU5qwXpSksZaRXuqFsj
KCM6wzzOCUXk4WMV6s9a1ByoCJrFjizWIQbXuxFLiJgENRveYPLqDA5OmVuTc7Lou9GGfAlszRuk
U5+dfURILYq71aNZFDtdh5CJnpjOM61Pv++5hDE2JShe6K/eDsXgTJmU5tiW3kpz/+AUdCWnnZfL
W1I/oj3yy9KrBwTabY1Uy6yeMlfnMJcO8FYPjvGWyN/9/xkT6Pvb+SRl1FqmiSUnbWmqnt6AvXqS
ss6To2SL51Pkk9ejWvmkkyRZFErwKEUzeu3S59p+O+Zf/mA8PxOo9HqB5lnbUMgGZYioX9rhqOvh
Y9A8JUXlpXOzEU8I0b32laXVkWzUkhTIas9+nmyP1I0D/HXv+DuJPimlMf8NhukpHeujk2Vvp1j1
Mit/ttLi7UIipczyqUHlNX1J4v4QBAppe+uYDJ/CYT5NcuO4dP09hFI7u+AteULJW2GXeCPBsmVY
KFaiPrA6Hoc8SGGT5/PzYX6JDQ0y+2M9fVPs0LMNr5GSR4Ru/zIy+zEMWpeWz43zWejiFpVIMPlL
+nd1HHZFVw5w0bOZMj85KrFtPvRFpn3QZqX6q5b+QMqSSH0RcudVJdMyujjnVWiGssUYIzmB81EE
3OlyZx7anO5DCEnV030fFMbSdEjRyg8DFcKZKyfszYlqsYStwn/bS+VxtuzCK9LyPYnws2xPL3ZQ
702/P2hZ8/a+bVGgcG165ZVt2I7lVCnJJaUDHkWQHpxSr25lXYU72bZIdi1vVOb1djJVwGPEeuTt
Dehc2cnU6LYrIiIP4cUNyoXsq8MFc2tk9pH1awqf8DZvH2YrfwiT+pR0XeMCN9pIdImmDQgD7ChI
U5JGWUU/RaI1lZVLPITV5L1F+lUtmnjjqBVN2rWNlQeqrZSb4bCMJ4AVdnxq53y3GZMKJ20JrWyI
c+gTXRmxK/SijdThVGrHQxp8Lik5hFF3iCFs/X1Pc64srZZnclgKw7expP1A/8CV+x/3DQjn68rA
ysnKSveTEOGSSyQfSWe5CdiPzRBma75W8QSctrFPpzL3hfSkpSRZ6qeph/w0P/zBYAA3gJCnQR6U
ya0zGwOqTXLJYOjbKaidA6veLCIInfjKxiocA1OUTGmIE6PW2zeo1qBqe38UwtlCBZ11B+jP2/N2
FH3T0rmTJemlSop93bTHVnuuknYf0EZ735KIRJW3DmzNPxvPXvGw0LUTVLnTccQ00eCqIQGdJCXD
TjF6+Po7NUge+8CXIYGppZ3utx+1yX/q0Cl6NPok2hUybJyWMbi1LZm/75g3n7ZyTEsaxxh9IF6X
fe0N47lNTXezK188AQs6d8maQSu/OpKkoM+6sQMPAWvtLgA6EAcvA5rZWuAW/gdKteZ4lqze1YPS
i0zyCzTryG74B2LuXNCkyg0iDYB4+ipCjCyll62CLINVS4dW2juJ6mnFy/3lFuz1GyOrG3PKA/tn
reGyyB5GGoIWduK21hY1pMB/6WiidZluCq5lfbVyaThGxAhACKTY2qHgCM3BTsKVYc37/Z0C4Qf5
jgWcyTtstXp+ZjS1KWGJ79hX8CeFXXlQrEcDEp/7U7d88yoLpDv004Jdh2gGXuPbPYnmiNZKLe9p
Msq0X7X62crBjs9S84nMUeH1URlsbE7Ral2bXB0DTmlmraGQjQD+6Zb+9C7V410QK7v7IxOt1tKu
CbHXQgSzDqOSWgnyWZlYrUEd3B5dzFPVn8LujWGkW8qmgrOTZi/iw4X4iWfU8i3X4WHep51Bl+sl
Dc3czQ3V8Ean3nq+CibuxsrK/+S0RKaRmjkhzWHsRjdZZKzGLZYvoRUmjW4QKOGRcrodCzpfFdqE
cXpBkTZs53cUrO222gg0F7dauZ2BuO5/RlZDUdMwymzUQy9VYQ17gCvvIQEwdmHc2m6kF+m+lTp7
F8/xxgNPPDhSxQtLMApCqwA3DrsOlCJJalkZo51cNeghDsPO6n7/fcL4ftlZbeBUcoLIRH7xkpfx
yck/hNbgOsXoWf3pvpcL9i+GQO8tvZaAt1abaagrOMXqOr2gX3Dy4SnZqfpfaqqeekmB9TAJH+7b
E04grQU/JUshCl/Z05yuDq06hzstUw+8W3cSal+pteEeoi5SOFB0jtMFlMZ/bp2QTvxZTRuGNYD6
p7IQuIiD7/8faee1G7e2bO0nIsAcbsmOooIVbNm+IRyZc+bT/x/1A2erKZ4mvI+xfOfVxZlq1qwa
NYYRi3cBraNj69335s8+Mr76jec0002gAxuBxyF+geUWpoDPZrY18hV/cvFJi5FrVqB5pDeSmU67
48USI/nBNdNBe3B9ileX9D9jX8J+pLwzx7Grk9vO+zx46kmqkYU2cicbDmmbb+yftZc8TDCoJdK0
O4fLi+MeyHXD1BbJbT4KzZc2TaJz2UvAmwBcOUKaZo9mYbZPGbQ7+ymKox2SlT/gJIkeyy6zvl4f
+uru0pGHmBmfKessjo2OXEAeTewuWOBeBLHkfjBERH/8jbthDYXEWw1iJF7zKKvIi8U0J7mZLIE5
9qakt8lVtTgeLatstXiEo/sAZvXoqe2xg2PaE49q/Delxhk/x8njEGxs9rVBv/uWJQhJmbo4GWQ2
VlTz6KLqHgz5frNrcm1XvbeyCMRmvD/KPKyzGL8Kua2qNiq0ivZtqyi8dkze21l4WFWp01oxObli
oexT8uVpVDtl+plS3Ubosrp1KayTO549IPSrl06iiXTLF0QmrisfjXpH9Q/fMGk3UnSW610gPAvG
PpacqHu+vkvXMjSE1v8xvIg3C6Xnagt7Sp2DB/HQTd/uJ8XOh4PevJXOwA/ZXZlsbNrVffLO6mJm
i7ZK/MBsOamRbgtgSWcRx82Xw6oVqBwNclrg6ZXFpPp1OtbdVBLKQAXk1/D09dtsF6ubkZItQA8R
6N2SFZrWPqHSY44fhJGBUh1j3gQ17CcIliVbwK21dmGuRji1ZrSTRP3rcpuA3k6FTs3SW1Nt940s
ncFjnPzp0OjPcCN4fbf3y71Wfo+a/2LBgDry6qGpHRG8eRbeRYUhka5vhHV66xX3vU+RCq37ZMvI
2lTOFuZO1xm6sDCiVVKq14aV3laG/rvtxRd0tg5DKr8UIIUG9C2u7/354r0I3PCZ4IRg+qFyAzvF
4roYB3KyQuQPLmR1FPcEUToEhKK15PqKevTrYWMO1+wxNPz9LM4GBeLlHJop0mxDP/Su3Fr5r8wI
KwfH7u9QE4oOXab9oNBjnvKIVpTrA/24bRgpnMI8HWgPhR99MVKx1L2hEvvebVraV1ItiJ+GWH8N
1ck6ZXH8ICrl77YR5Vsli7rbAKWIs6Vk8oaT+7C8fAW+jd7U+bh8QOv1GaycjRAMbtoqZC6/Z5lm
J1Z5tApXpCR+fcwffDcvTSA2Go9O2AmRpL+c7KrT4sKPDRZ3uIdHfR+r2h3QjlOY6RvbaMUSuXuy
jOQFyGp+uPOEaUgrNITcEYzX2OeOZcZ7WYjtNNhCVayZYvngt6dczEQu1nGcarOFwG90B6DwVnmD
tM5MhJjFX65P3jw5i5NBBwXo8Fm3a4Z6XU6ekea6NEbt6MrRq19+hUL9+u+vbUhYvYDczZQV4gc/
ZlEOSpXYHN28Cg+C8SWSMgfMkhPl2a2ZwK6fEfoWhjPJX0HeHq9bXxsdQM45KiMrwUv3cnSK2E7o
11uDywsYmgU/BQKYlFu83ytrBe8hSSsSdLQfLuO/ZpDCKm4oqNeittcb8bEKxbu8riK7It1yfUQr
ngX+CHI5bA0JyYrFvpDlCTKH2mc69aLbNR26fV3R0zuXy+nP0AjFW3gdKLSl9T/zjsPNRiKXaBtI
Fljm+cve3QvBZITjmGqDW6AME0jNvB3Lf6ZLm43Q/43/ICVBZ+KlEVERcimRg9EV6ZqvS83BiCxv
PKdX1wv+VJ6gXAvw014aGWHyV+I2HN02+RPHjS0RsVu9Y+6vL9WKE5y1RBRTfaucL9MrueyrVYte
gJvovwzhoFHJSZIb1QJR3G1BH+aNvDjGHK357aEacAIsK32aIjRe2ISTSzL8mBb+SzelN6PyNxJl
R5Ydqfrc6sPj9fF9iLlYK0UDekg5DBzHkoh+6DOh5FMGt9Ej21MfMzPZkUDY2PBrs4i7peF2bib7
QKBngZMJ8tAY3QJQRyzsi1r5k4zFfVsYbp9kG2u24jDmUhgsSG90ekuKuVxUqyqupsnNwrb6Y6ZJ
29lgycyn61O3tgMhtoFvCu/Oqi3C1XpI9DxStdENgxrJX93CZyia8tDFePtcauQNBPia15ipe/lL
Vpu09uWOVxq1tzxDmVwpS09i4SqB8Kur7MqID3U5HWBY3YhDVvYjt/KcqoJbhFEu3FQdtRYSp4Ho
TlqzD6Rpn9HOWCpf9PqYyvtB3VFR2TC5MqeYBJoDSayOi1qYbNqoFuDxQrCrDA6Nle6FAbauP0q5
MZcrGxJ6PokWYYiyuNTmY/HOD46TQWZHb0XXqyXUusZI/Z7Denso9MA8ComaPIiTVx6vb5iVBZxT
90BhZ7VYcusLo7oW1pkhT244PJp1e/ASN5Y02/I0HnCBTbP2dXtrg3xvT17YGxOz8nJ1cjvtbCSP
fdPvLfmoJ3dFk2wMbcWNUFWf6wUgfg1yOZemMk0zsnxMRxdczlGoQamm3b7qvY32zZXtwUMDTzXD
qLC2OALNUDbZqBajOw5SZIde9Uh7YdR2blNs1crWTL0JG8C9YRKWLnZIGsdVmKUZ90vhxE38WVBR
dNNqeWfSVH59ndYm772pxabPjVFWWglTifYkxZKN1/emDWe1shfAf1HW0VilmZTicoE0HjliEw2j
q7e5LakP6q+2o74Oe9RWgmvF++J2yXDPpKxcZYtdB78eqlUxbhG2QlsAsShPf67P18ckCA8rAid6
n7lQZjzd5WAEVMukQZUYjF885uEnzz/R7FqI56r//6zIoXETiy/Xra6tEk0q+KVZfUlchqHsSYi/
Axl3rwmjjdjrSVHi0Pb99t+vZNo9yauzXpD1LM9SpESK3xuMju3geyUkdLx3ra2m5PVJ1DAxP/Gw
sziypt5Xoy6wTuh77Ubhb+z96A/hQ+a05064H7dQFyvOjxrBzP9Jim4mor9cs8YnbWUIyeRSMd/5
IuDH1BbgS4jkm2ocbwJF2F9fr5UDPLfHzyI79MCAK7k06In5FCR1MbkqSrkoeuafw4ACvEc35qGY
5F/XrX3ktaEPGcSUidoYMQE2L81Zsh8Y7VBPblmq/Y1ioKg3UOZyjLjvTwUtLDDUR6UdomXrxuGg
nNDWzh50I9ErOxytxo3TaUscZeUoUsolQAFGC2HAsktGlpDakJuGQKgNROJHWCG7stjq6lsJE+j8
nlm50EsiFp9dz7u7tBFNXxXznrjEg/7Co9HjyUx+JUYMOVciAuxv4rMy5BvHccWhoQg88yORgKLB
b/EqFFrOum6MjE0fbK/Odt0IERO+up527fRzY3VXx0j9nf84lzifyzF6Q8my14yxMhq3kMUTTVCn
0tNfxvZXkjxo3mcaP+4QhjGmXVm4pbiX6TMuU2IY30m1p1QMxFOoxPb171rb4+TEDOBsuFocxuVn
BZM+0RTYTq6iPKnyXdRHtjrdR//O+IZIN1RN9JHRrAyj48Kn+ya8K7LG4dX7z6r1bFCXLZO7vPqr
Sc2XKFQd03rw9BvB+/cnEYbflGRhciYbtdhbPqquMz8nh7j+WSJ87BOtmZ2ja3+q74FmBxCAXZ/R
jwtNuxxFKS4WqGY+gPxHEfpgiO4nVxOze9wKRbaWFSxuWxnEe3+OCqnfJdq4Efd+vFxms1A5s7l0
+rMWN1pvQQZqNHgPPXkVlGNjPU/hhof66IAxAfDRgvdiTn8vprJqE1p8AkxAlzOO4W7sFUgTvlio
ZYpdfvD+GWrJnpnLafR/kbNRl7FaayS1oKkcUDGR5VOuUt0jIA++S0W4UfH+WLJ9MwX/BFlKpHA+
vBrGSR3wvpNb/MrK7JgK7a5V69uqGeymDHawzh9qP6PHJXCH+r5vysd0grkhcfLW7yjp9o6aSBsr
uraR2LAm5wUcFH8uj2ZMbkSaKYtcKf0G7N8eDy11L/lU+7cNebONEPKjp+eZxhEFCDxDG5b+iaR7
5cWqxAz0r930U/n3+J5mCboWKDzRCfWBnQuWcz1DsFN0QegeYHThXATtF8EINzKNH706dhgAUD2y
DkQml7M2majmKGUounIg25HUHiwr3NEx4Y5+sPOsjTVaO3UAYmhO5MkpUye5tFaNWqo15jxrWbTz
kmJXUCMZxk2y/dk9XiZ2GBXUKDxpwQNxU17aGQqt4obk4Sew/fXQ7pUWCboxg1O83PXB78yqnqWh
eOhj/6gIkGBs8hnO83btCxa7kX2YeVyWuLUmOghBfTt7AMu3bsb4QBCbiM0XSEYOobeDBzlunEHc
QrCtzjVa4MwzUBFp+QDx2lrtu4Y5EIt7k4Jsrt0KzUaD66oNqCe5EkmQUCu6nGdN6JKi6Xjw6v2P
bHqihWIzt7l2rAnJGcfc0gZq7dKEOCs3NYXHhaTLd0IwPSRe/If21C+KfPK87gXSNAPBgY10xdrA
eLmxVTkcc3r60mokJF3ci7HoFnHtRNWdID8gv7lxGlaH9s7IIpiA2oICuhaJ7tBZXwq/3edDd6C7
1ilM2TFjGYpo45Dm8fH6jbt2LxGaUidVwX0xusuxhagIBnlfkvKpXnTjkw5rrKI+MLMRQttj9Xrd
2tpM0tlANpdKAvWmxUGQk2KklII1qxm+1oLvCkN9i0rK+b8wM4fDlC0AUi4Lv2Op6vAi4cc0mcRO
4CO88mrhYK5b+Rj+zW3pyABQoaM0sizAWm1W1mBtRdcMTyOw/055MEiDd/FG2mVt0uAPgBWB96JF
383lElWe4kdV3eH9o8pRAyi6/MCWop//Ppr3VhZLU2VKWrZBL7r9Y1v/kWZixqO8BQRfu2BwwKQz
ac+gdjAP9d1jRWBdinFURJqE7jN+XW1rZ/Adqxv32wn9lVt5Fo1EGoSTS15z8SbMBpm35yB07gRd
m9vAu25HMHQ9X5+3j+3UpDKR0YapDbdESWlxcPl2sYpGr3PL1C2Nr3128HIom25N+ZsgfanKnRfd
jH/UT/BCppkb0tWdjLfmcyjcBCc07tTY9hz1p9Lu6uRw/dNWXsWXn7a4YaPYyjwz4NMamkWnu96P
bCXfGdY+U84BlGTf+vhRVU7BZzbUddNvzn5x5V3MysJTxyyJ0neYrvJzKJ4V76hlZGtsWbrR6lMa
vaowzn4V4NsfvYOXOuFLLnwqDnTzV0JiW0+TToLCv41Pk7qXrT+NfKz022q68/mfc1s+BJ+jp8K3
s6Y81cJNZtI/N9letnHE37qKrw1jsYdMo+8qpbM6t6b1MLyBVd70JFvuPzeSbsckJw3DjnhvtsFh
6p0A8ba7Os0PvvAURscYlGCUn83hq1YEZ9XV/K9S+SnLdpqa2U2h0pSwS6bY0Vo0yz5Hwt+69+2Q
xt5o4255S6hfG8biataDwbDKwe9dNftErnuA8wrRPt0/zf3/k905+efgV2pXZ8PbTXiYNrPjBy13
dFahdBNKvsEpNO4FJ/ZfR3MH3WfTBbs4+pKLTqm7zUP4OJz9G3mvQlJjtXsmzWZZqhspfc4P+Sdh
cOTxQX00rcc0+hwL9wNEmnb/PHwpJTuMH7p7PbZz2R7ovJBvRe/BSncQDljBxkSslNI5ERTqoT9G
p4Neu0sHVIymUA88OVxIP8CSjGm916tyOqdlDnHokMlulCep7Sv6QzKm/Utat5BpDeNWr99b5/3l
isgSwbREHEP5FPL9yw+Rkq5suz7s3YntArjHkbTupSNFVLWyM1WNa/4pkfisqAvmpbRPLH2viGdr
/I6Qmh31yn7Q7JE3VmML8CslSP5Ck3Ka0y9JgPKvCBmf4DTHVq9O5pwMo1XJTN2m1k/iFjfS5lgW
kyq3uVwWVgBgRriBP934qp0EjkX+oLh+jACzCbhrPwwn6ABDBLXSAO5Hsvn5OZYeogfFsFXhFO7D
7pjHjifvuvx3fghuSDAYymPe2rhxe0umaMU1Mv+gKYgPSFDyPLic/1AJiJWTtHc9mmVLmMRT+diY
YBZzZ87RCdK91U37Zky/tcptXfh3kx5spVfe2gM/bAJAzpCME9MSgl1+hBlVkZi2UU8Nc3wQROET
rCbotQWf8li7yWAVLeQK4BqeJifLNso7sXQ8LznmsvXUmtNz0I2/eGLfBZWJBGJX33WldyIX+YQE
E/PuhJKy8+nwEA4WpNHZ1O8b5aCYrtE+9RlQOEN3fGHjiH2MiphYsAc0l8gWZeDFnVOISpcmZta7
aIODuol2edqRIdx7JAqv3zFvsemH6XtnanGGikpSy8qveq5d/anyM1qbqJLm+iO9058VLdwlmQDm
D9loZbzr+uRrFxe77KkJ/iR1Y9OTf+pM0W6VH311o6SqI2vDUU5PG1/5MQxhQua6GfEB6X5tscie
35l5HUy9C/e6cRiF7pBlUr1LfV3fZQICLbng3YMXxC3HUMwL6HM2ahfthHq07DLJJGeqBZWz0baH
khLmQaVZ9zbwM1p0hyzbh6Vp48hSno+Tzquh0Q+1rDZP14fxkQCafhpouZCdmD0onbWXexXQK33L
Vt27OdRShgy1VAsbmZBrZ3XqjrV2Ns3jMP5QBccK7uBKPpiWnUnwoErjuSDY6OMfcrnFwP7x0QS3
O20+tLrRig7C4fKjZABZ89T2bm96T5l1bPJHyVcPbZ2eAEKVnRtMzUZQtbKcmKQdR4efd+bgvjQ5
lHRlWbGIybhypugGkqrd9aleHRQK4DN1PVKZS0GWojF6oUlAPmbc0UFwbOR7Q06cujsmVFLam3zc
wOSt3IpMIwmfuceUfPYSlFdZwtAnA2OSjFOURyeikzvt3hfv61/Vly7xDv6WIMbsXhdHF+qmmSAQ
KBVVksUstr4aQ1Ur9a5ZeHY6frc84RCmT0rQndv0e7eVQFtxShfmFmdwlNWxjEcG2KGelqO/7P82
hFs4OTY2x8en2ix99z/DWkIBs3KwctUYexI9p669rwcMblUdVm3QbUZGC6QSrRuXG1AYwgwhVbYH
cLmbpGZjIFaVbWHO1/fEjIIV5w4RmhEvzTR0Vsb0DjIUwvBOnk7tV0vL90bmmjGK6iLozeIbfAlO
r3obB+ANu7PcHXPzKpjtGaW3DI6SqamLxtO4F8vgUU2Otf5qJN1RzW4n8UFD07T1f1aqrUZ0wsuo
ZqIL4rttfeyrl3H+OOubaB189fTvBFEIlNMARUYJHCaFqIUT9MK8gx4qAcAXPhX9X2H6PvZfrp/+
teUF9UPrIrjVj7KWopAZfiFhYhx+1PL9kB9V4/G6iTUH897EYmk12q65eOIB8N6zYcW2HgnHKaEe
oR8r8Vw3p39vl5/njTzvXP+AiHsJ76yVtDeiJgVEmvb0SpQP0vAzELp7er2O18e2On1kyOHagckF
kOfltpUjT23kGEsaRGb3iaDZUpFtBB7z/Cy3J6gs6iqI1rETFrsgzqYk1K1scHs49fo9BTsnLV/i
9tP1oWyYeYMQvEuWpOKQtbmOmc48CdVzNz1M6v24+Ta8Ppi3Xpt3VkY/p7m5LRmM/lUcjkEg2XE1
QCSzcahnF/tx0mYSFSAj1KUWV3VqwE/j8fhyByuicngv6eXGssy/8NECv41oDxivpRZE6gu6WmnF
4JqAGvQvqf9cfoK+xd7MYq36J7qO6MEGxw5Xy2IsMMfLZUcKk7ooL2nLvxWVnVKfo4dBER0TsVtz
fMyss5+8BvpPKwhsKz54/TlsfsV+9upnn6Ohu29G5TRu4TxWj/a7L1s8a0oa+nK1aNkz1asqC7aS
7CfDln9l4aM/y3GOG3P+sRVrPtn/Mbi88SRPRRMMvRg3Ks/Jp2r0AR296tXB714q6XeZfO+kDlr6
x2YzxbS6od5ZXoQQDTr3odeLg+ububQrhQE0lScoG7HR6iF8Z0Vh0707HqEsJUiu9gNNF6dKtqVu
Xswbdcvrr1637+dxHu07O9qYx7HfsqUI/7uz3H1LxYdWQuXVs5VCn3MjufCgIB9+3cesuUsAmDAE
Es/qlN0vzaZeFUSIhQ1uPsKpPRw7FOv68em/MEIxHzQQjWVYujQyoLaZRbXClSbfWIXklM2jjCzw
/83I4kwGOb0TmicPbqJ88VvTFvVzk20MZG3Lae8GsjhdUaGiKixjw/SeveinAJPv9UF8pGPmOM34
ADBMZAR4UF1OVW+aZt8YEsSC4WfaSkhYezeNUTptqu3Mmtaf+g99bNn4XJQVqXORDvaqtUf/28Z3
rPhSKs3zVxDrWMATL7+j8ny1iQyVJUtCxP46TSl+mGYY3ETymKDUlGj6aIe9SFJXSsT02QsKFTB0
JEnDOa4M69QBrUt2glqKMf12qXmjadlwi1RS65OmLbZqj2vfyzNiDonZzR8wCGZkJkLTszJqDbIt
a1PhV16WyRHdmdHJPC1wjUkRjtdnadXovJ8h1gRksHw2DfIghpDeDG7ZfZb7H1Z9LguVu+13oT5f
t7RyTGfoI0E/vXCzMt7lcnTQ0yV9gqV4UNSdWgb6KZIrFGSb1tqIOlYGBc0QxDGQCgCLXa68rxRC
q4rUgaC/E8sYPNV0Cy+pJ9yNevpyfVgrr0CKQGSK0KgF9bMEdY5WpXroJFBY7cRXgl5Sndb9DIlR
8nsxmnbgsjdC3xV3DooCVuQZKI1up7yYSF5vIDIl0c0qyz+kU2ztTPh9zy29fTUUbxs7ZNXcPJHE
8sDWlsFVkJlZ3mci9U56oRXen0KjHmPR/OMb1ZYDXFm4WZ+L+rsC6vJDZ3toptDK9onkqrkHQUPl
BMPkIB930NXppWq2Hohra0djDgwybEl868Kpl0Vg6A0lWFpzpkM4npq6snZhJOxN37ipjexrqUt/
rm+Xtdmc+wWYSSqhdH4vFs/wRdFLTdGN/yqp8jdtShi3fqFl/Pe/sMOSkVGSgG8ua+JNWBmQ4reS
m8LQFI8/JrdvJLv+dz15EmlzZyL7g1YIqhGX45HkUsvipqODNg++GlZx6CdtR1/7xiZcwRrP6D3g
bcCMFSLWxVLldVzrZBslVxaK6VHT0maXEpUepEEa9qbVGftxaOo/phUJUBF0/rnTzK123pXdOasM
zL1V2tyhsLg6Wzke/FCQJdekPNTE3SExi4Pp+3eNJe+D+Pf1FVwLpy7MLe5RSUU0CwYvyTUiEf1k
7VgY5U4dfuJCrSQ+6lxAOlJxQ6YfArjSN67x+dcXLxGsQ3VEhYEC9JKfYBglr8xotHdzKbcNjytv
8o69ZVKuvCuKYyKqvxOh2AChrRxI7mvaM2ZcBZyEiwK+CQFDzeyza7PgBVL+7DXrlLMgvuRaclD0
YgMUs7agGkULMNcY1Jbn35SywLM6Cmb0Ce2yiOKuV9yGZXxIax/Od83bwKatDY/YC5TdzLMoLukJ
5HiSxVxPZdcPnEkkIUSu3y/vOh92juo2Iql3fQutjg8mOeIxyG4+PPKbcWz1vOlkN59ae2a0sG61
JDylVEVTeavXa8WzgSH5H2PLp74+9YNZGrXsth1olU4q3SjjPZOGYfCp6bYopVfCWHrKgWkBKtTp
rF9cgoGeyLGBBDIoBbrXiJopWEP4tLs+getWAIezK7nkl15HjGuvRdhGduu+oa4S6n/1LNxSPP5I
dzcXI+CxmS3AJ/FGt/vu3QSoY2obtWWZUFor7KqJpk+ZWI2feJrXe14FvLxTbe8XCBEUHgS/Qg7v
SzTAphsMXMqBXyo3hTjpNlfLFnPxR7aZt6+DjXDmaaDdfeH1zHCYqlLuZTcIJloFZQgJrWOsW+ce
5cw0cT0t/dGGrVtXj6J5zErD9qcvVXqEvJeGuA2g7tqOpmMXDURCSYgBFz5REMQoFTQcBKXutv5h
pTRX50cPlRk93jC1tvZUttFEhb9Ahk3h8mYL/Emrc1mQXEDI7SlmrzlJDMTy+g5bq5/q5Pk4oG/v
pWWXWJJVRdq1Plsshfgqn2T11HtBd9IGpjc0M/Fp4hmzy03/NfdYZw180xH45xmK0Bdd1dtza/bD
oRoNaS81ZXkY5Ml3qr5THJVftqPKAyWTwRRpNol8GHsv39WelOxNE+QOWob6qdMKzc6yUto1PbKC
Spyeg07ymFbxa90O6iFu02B/fdxrrtCE1uuNqhrt08X5LY087vpJld3Si4JTa4qeqxZF/EsN6m99
SrZQlypzNySVshEYrRom7TnjL6lNLV+nQWwpeeNbsjsJ+qGC3CQLskNRo1kFV4Tijzd5Im28fNZ2
EnU24G+ELuT2FjGSQA/xEKiJ4gZEvLYf3gw1EIPr87n26oaYfVaHJDYBv70wUmfqMAC/Zh+h9g1Q
KoIItN9r4qsZ7VHBtnOLF8mXSBTsJPoLJGbD/Jr3t3CQsKuQTqTwcXlahtzjdus92RUEcwKCoFav
XlIak6PClHdO86I/dKI+7SdToiDnC+Wh9I38JvdVc6dZ5XMmQJOmS02878Osuq03MW4rz08YsMEn
gO2FcmbpxkJLEHVZiBRXKszpKQcUs5eVRjvmSr+Vv1/bYv8x9aEVIx7HzFISX3EnZa8jtqirZ0v2
wMzlZ+6tW3lLpXYtgflubETBl5Pfx6NeyTFja9XiZiy7uzEVD71Q3vOuOES8sQvZlZTkIOijE/Ql
Wkc/ri//6ojfQM0zux5ihJcfADilQ90vVEhdmDkdE/XXQhR3sjF9L3SYFaLJP2bhVhFx7Waan9wI
RVMlARS/yCjoojcIfsRbKlRu4sE8eprvqKN8b02/m1f/sWzIaA93vlG4yDPtJj6kNPrjCOtCtUVk
tHaHI63DPcE1SVfZMp3u+RYqZBMvV2NGMWgvXi24Zag74T7p7sdWtOVCvBGLB18/VemTnnmffPO7
6Pkb3m3lfuS6pqONNaDR31hMSWD4daKoveR6+T0r/akLvP04ecAQ/8T0QVxf9dUFmEk26TuaL+Ql
Ij8b+rIvvPlBRLisSVD8ZePRLOLXXtcAGIKYLHZhk+wTuSWadg3D32Wp/zhU9acwa/bCZip47c1k
QKSgQ0dBgyho8MuN2I16kOYCr5ZKLL9M8udA9WwvSZ+tLt1rI9zTg+nblj+cG+VVzrYQAWuzDxXG
nOWiRMROuLTexrreWqSK3U4QDul4I9XxPkOTlAKrZD1tTP7KrUL2h4AMme25WrS4QSOWw0yKWHZV
pSOnPzo0kNrB78eoAoaa2j1CsnozOmMTOLRQl97jSLvS9W9Y+4SZz4ecOCVRmJAux2vpbRSrrcWm
981mB8e751hG4h+uW3nrTVg8RYEeESxQeAXZscxRgp0L6RANifU77yj5PyVDe1FIHesVtXwluMmH
yu28HXpuZ7HMbI9kZjsdiqL4G4zS0cIrJH3ohP7vPOucYUrPUhEcu1I8R/5WhfCjIyRxNdP28mqG
pGT5ak7UAqbimEdQU7U9wfq+9D+Hzb5WzqKH7pTx5/rUrJgjhKEtiHZD1MmXXZUKVW+pGojNC7+b
ix5WaVfaqeJ9F3ZIWTRzLUvvt1TtVoCHeDjq4OSwyGSR/blcd8kKMtyPJLuJDw5b/5kil5RaO0uL
0E6+0WF3mn4l5W+VpoUUtei42crE/C9foPEiofuKGvbixgMQbgk9rcnoGvWRU085bZXebSt6f0fz
Zyr9DYTo2e8hrRDqP14oc/dmTjd0x+vT/zFHMs8D/ZYgBS2oYhbnfQiSzCeZL7v651Qz9gHwuzE9
tCietJZ2KuPHcStsXnFwlyYXDj6rcj9FV1kG0tICRY2V8mBMk/IkN1G/N0cj3amRmv2u1TY9VImS
OE0amrbQFv/ejXX5IXNA+O7RmqNaEuJoZdcSIuEwJEH5abSm5KBWnfh4fZpXHAC2qCrRm8DxZ8Uv
bekCGb1cZ9BVoB4iVQX8pIZfImuXdZoj1A+h9QhpZY76e+EB+M7BTNjTl0Z3dO8hHQ7m8MugwASZ
JkjcGaQNXdv1L1y5CS+/cDEbvh/ETdXIZHZy77cKONhvDoqF1haYV2+4KZJnWVIPofjqmecUusPc
8aX70JrsVtr6lNVNCWqVRDpBgLhEjwRFYjXIyMuuqNS93fcPaKpP/W1VmHakSWfZ/F1GxUnKj4OG
QmRzqKSXMSyPTWAQuB1GQEixY/obJeg3LPKlD1eI08hEoeA2S0gtlrCUizIXCt5AddslL/IY1vvM
74adOE53dAcJD5MWIZgKcPMp6moLd5KJe7+RHqEESGwYSb4ZbdPvLE83nTIPkl1omRCiW/UP/pEL
WaWIQpT8VWqMmGJjkj3msZzet03S7gaKxo46peO5a+sthdS12QaJr83B1tw+s3j3zBew3nXC2zu2
72ySPONjLlmVY6q54OSm/kmxfCOzc1GybIOk9O76zlu7AeipmtPRc/JoyZSmwjEpKxP29U7dlRRM
wFuaRWjTACGMul1Z6RbiewVFC1saOX+AQ1z6rOfiNBqC4ZVBprip3tL10YnV8wA+eNeGSfBLy4zx
VlG7EXKdGpZpLRdjp5iUWz+WqpOchOOuqnzrR180kuOHZfLHymHHy5IyuBVKT9k4DfO5W2w7LmKe
3tCTzA1Ui3uChH0SlVKnuKI/HUtVhrKubOVdO8StIwO9+OecEfQ47G4Eo2kOIw69nJps6KSopX+U
GtlXWQ2pBf77jUM1luoekC14eJYIpC70K9VPetX1spruhHJXmqat6I966Dl+0p6S2K5fr++wj0Et
hBxIA81iWYCFl1jNPM07o2gi1UVAWjulihjdJS29MUpgSo7YRtG+aPUt5fmVeg+YJBPuqbn3nQhj
MZM6TqxRk1Bzqyn/qvvquVSCFy+0TlPbPgCK9v3hWE/hDfInG65q5UTxkqPAyiuKlMAykTJYmVVq
nam6ViXTI6ROwT7KtWFvdYN+CGMBzFcnhH+qzK82Fnf2gYvNOl9yCMFSlCSoW0T0nqG3psebzk06
i3aJlL36pRo3LtOPMTtqErwZZowv52IJYzQLiVQNyWg3roRo74+hYVtCqWzkg9YmkToHeXNQ9lQH
F+5+SIU8ikZNc8Wmc3t4yI3gx+CdAz/YFzTLFfX0/M+7lNCAOgdwSfgwl1S7OOi6LfJUn0EnWXoQ
42MIpH/0UyeLh42c7cqJoAIJLp+cuEaLyDz4d6GPPJR+S1JepwdFPoYoukqlBAescFTQJraCr9dH
tnYU3gIfXZ05N4AGXpprpbqk5I6ACjpN6vT/SDuz3biRZWs/EQHOw22xBklFWbLd8nRDtN0y53nm
0/9f6uCgVSz+RbhPX2w00BuKysxgZgwr1nqASS+PTkWhhTs1+dh3tufoe4aq3dtmr08Qnhp2FCw9
A8LQtlxarSuQMsbkW+fMHw5BrvQAaAikHbPeyeOwNzV0zZ163BI/unZPzBrIqhHBMOS2JBxqnHAu
SOTss1on07FUQKwlcXB/e20r1ZpLK4snbJLAjBR6bp+7KvymBRCvK9Envoe9bxdHrfGB4lXPw1ct
YGgtPIP5hKzinz6ODuW48c1f+xK/hOuV8gnEdxRwL7fZkqpYkrvAPpdMYGbRI/XZcmJejLHBMNg4
0uvH8NKWiGXe+a3vNFVvcm2f8zB+nu2R/JSJvPSpRPh84/tfcVphi1ogsQnDy0tuMEY/9MqoaxtK
J7ZU6qO/o6QZXTkpk30X1LR2i1p9CDJzhJTDsh7NKhm+3j7lNVfSiIgoxYDXBqBzudwxKZhoHhob
zoweLF3bDsAQdX3jAFdXClMoM/q4K0yvC19i3lVHeL2zz0H8eSzLXZhBcq09ZVUOti07xX61mwPk
YLbYeNZOk2oIhC0k4gYgj8vlqRa0TWXADhdVVt3TfR0/GoH8aIWj/KiZg7zxzayZ0w3u1zd2/Su1
1ERqnLxPZvvtcZKkp6H+EYXkEcpWdWHt2N4bWryCzqgVU1VN9rnPSpdcMra3QNZrFjgrMQQB4w29
oMudi+x6yKbUtM9Z4rcuUKPaLRVIhm+73/VrDgaLrh6j9bR9rrg6+9bsxrpurDOSdMUouxNCmOkW
r/aWkcXbUCYOBGlRa51jWCKaXhZszP9nI8sT0brc9suOlaSBq5YfQMfso63O7spKKJqSVQgiHRXd
y8tDcRTSQXWCH2iKgrsh9ZmbSdxKr/e3T2XlWSMy55uhRPc2FXRpplaHwYikTD6bTNw4QfFUMqCv
7+tU/yrGR8xm3IC0rHw3TEiDrwcKy7ezVKWc8jmbuXrAB1on0/jLcgut3jnxRtC6tntMp8CtRPhz
zUOUy8HYTdksn4nH+js7SvcJQzjHcPxzsDX6f1wD/4NAJJK83D8LzRK5Vdm/2Ch+1Gbl5qHz3NfD
xq26th76dIIPkBvkqrIGLMlUCx8zWlLsQusxjD93xsufu4IYFBQ1EnxBF9fEu+cwLBO51J1GPmdV
u5tqeBv6Q1++9vlXu91t9QTFbXwZ20NjLqCGmiicEl9fGssJtEHH4AbBh9Z/bKtiX5kmrHAPW/rZ
K5cblOmCPpVrhxxd+OO7VcVqMMux1cpnyfyp+7+H4o9TXBby7u8vnp1GUSF0Hvj78/TBLv7+b3+f
gIE2rYg/357bd79fg5Y3NSuYYjokcLk0mT1MnPru9tGvuZfAkQlqNXLpZWhQGVlYlzEQ2qR4TbXK
HemZK/mv20ZWj/ydkcXd7KM1Qp9fZSV9hDp2/4QfB0b4tyb/KCDJuG1s7Zp5v6LFHa02QZD0LShd
oFYnTf07H7tdYiZ7YwswvnaBckUbPNFvDLML/9ImE7VKju4M6UvBUPyXcf6kY9I8Zlv58KorCwwr
rHx8MksyLh/GV0drHO7qhp7PvDP/A/vlGwMXfkbflin8xRHpxqDMZocz51n2t9rqn+SpekB6Jg22
pmrXzoeCjaiXCRWMZYs+lIzZCmltnU3tmOk7oyKv2hXoIN12g7XTEbczTVDow2g9XH79NqCaMCPy
ORuds+s+tIhqUHdUkMKW5XA36BtB4dp3RL9TANHJXSibXJoroyQsNHLhs+VLTzG9SP4/hyL5fntR
K/iGN6Qfrw2pPV3dxU2dxYA3DCsSfdXqMUe/J4IdmrkS+9gaD6bT7doo2Cl196ktAm+U0z0Usrd/
wtq+wtPvCFFJ+p1L/iqfGYyohpf6PMFWondfCvtZCE3LE5Q++yL9+H+ztnDL2SxN9JIzoGdZuKv1
8tAE8rCjUmMHRwh5DyAbio1ode2yoraAhLIoMQAgujxJOU/SWmkNwhT/pDMTZA/9Cc4iwRzdgzn+
8/VBdExmiD+A3FgE4EjjJT3D8/B0lRzj6Jw7igl2MO2hNwactTOiLTTz6vIE9QOtaip7S4tmHGjK
WOCoKohBNUP5MK92WnZHJZMgc6svvtKl460H9cIojxD9WKLvszkqHCOhMTESlgOB4dvQ3db+a1CU
/aSrOx35xebQR7/absNR1xbKlUleiFgQy10kvTx3ndoMtSKKRTPckEXwazAld5xOxILH28e49vUL
jlsL1gwxrLp4CpSw17opwJZZ+Qc/Mb7kVem2TbbhmutmEEGjgQPJzTKiEXogU6IwyuAUH7Vu13B6
Q1puGFm7nzkowb7N3Ukaf+n/VLsqiShROQ9B5Q7JKYChvbaf53EDAr7ypkGWBBJQkHhec8DnZgkR
igjUIQmedyP9mTu1aNTD7ZNZWY34hkVJgroEAwuXq5l1ZRqLfITWr8vGQ6DpzUGblV0fjFChltLG
dbVyQCQelLAAsr4BwC+tFUNhaOFAoKPHn2PrcW4+lfPp9oLWTcAUgWdDLLB8Pn2ymc7veD5TEDY7
OTAfc5T+3LBqNs5ny9DiAR3tJikrFns2y99ddC7Dj5OxEUGvmqD0LkpT6CksS9UtTU41EmuZ5pwp
6wcel12+tWGrfsa8DPQBFKmvxtIyKZKicAiVs6b47WM2Ofo9bbKvt09l1c3EQIyucQ3I8mKzBlDp
RqKUyjnVh3Zf+kbiSrrh37UzA4SRA9rwtr21e1WEglC8MG50jRqeG2cwii5XzvJcdfeDJM173ahi
lzqMTCFHCg9WlBknJalw9D4GDK2o5b6Xhi0AytrKRVUTymQYXKkvXrp860QEJFJMPIAMeKA+No7/
pc/3ptR9ur1k8aUu8kaotQTGhsYiPf1F6DNSM+6toVLOYGF2RnnnTzzIKHxYZXnU9ZfbxlaiHNHV
Bc+lCcX7pXhvGQzTKDdsb5ExgXOWbICD5o+5K/e29qWzN66NtT3kNud2ArEn0FKLPWxjbsmMpfXK
TrJ+ltmPwUAsOP8Pn9s7M8vQLR0cJvoGnv7G/tqbtSuHf2fOxlLWTolwBuIhQQkKG9vlUmbHrnr4
zXgJtRJ9l2bODzpqj/eEP52bI8T1NKM4crh9WmJ/LlwDhBWRDMg7ev80TRau0USxzGSY7ZzVed6p
fnA/BP23tjuOjnPf6+Uumv8ZkvDLbaNXlxclDHGr8EQCuAF2e7lSuY70vu5V6SxlxZNU3UP+9skx
mg262OuiujADkk50ukUyswxH0zKTHN2XzmlW7RXnL/MfvdpVgPOZ9wiOXVTdj/lGoW5lZdxkdLuQ
QQQov8wF82QGpqzLoZcAmUBBue1n5OA2HGXLyGJd8DurWgajL5Kbzc6kPIPTlxtP2Nrm0cEFFc14
FBWUpeJcH6WOnFusZMg/UG/dGV8d63s6HoPxoS1+B9mE8tyfu4WoqQKDQ7ePyVax7ndVm8rUy6LN
5tATcpiRU+8Yy3LHfuNTvroxyP3odkB8KYoPPKGXVoYgpEzfmqFHiOVKcrIrkRNTULjrf9/28qvv
+dLQMoqWc9uUGlULvT72SUy+ZpHnQywEzFHeQnRcewRZOlMhAkbImq4ueOg+CrM2Mi/C7ar51Kbw
p/7xHcgffm9kcTx9o5O8zhiRQv9BdrAgNUdEwW/v2upSGNoUUQ2SDUs4pD8Zcd/HeubN9t/62Lh5
+pCHGydz3boVS3lnZLEUOFsTSjla5lkBAIlsOPSZta/L5Ntk949OnCm7wa93aqcfwgnUkVZ3sCdV
Hrgkd6xL4PlbqeXaqk2R/ryJ3FFbuXRKfUaVJ1TCyBudH7XsuOL7qhiX/fO9fW9FWVhJQgcp0Sjy
avPFaMpdpnzu1C0dnq2lLKIaoddbRsKIE3yK5NJVpnZvRMHG/fRGv3D5cFE8pFdKkx/Hp6ZyuZZG
jaKizuTMa3q0HO3wbkL1JdF3dEztLnmUu/JQoDHGqKWnFF8j81VL62PfZEcFLFmSvnKwd3Kj36tR
uZvrYX97p68vGVIn2nX8QuqOjOle/jpHDocSIEfhlXoDjA+Zv2OnmLA7txDtTloXnW7bu4rU6RG+
t7c4WQvVYiWxwsKrwB/oc7P3u/+jhcWxJmkHheSQFN6YBK5pvkZbceN1JHK5hMWr1sv+FBoGS6AP
1HeCQwU70qtifqwLc0856WCOG3Hx1q4tg58kIdov08LTCgMO6sfekjd2beVjuDiXxUXjDEVddD46
K51yGmcHCcsHI4k2oESrRqDONVHUoSywHIOcjCgM0rEsvIlatEvD61tfcof4ef36514m3mayJz44
upGXXp1EqIdYc1V4WTgLFvMo0j8wN7GFhlj5eCyeZg0JGWoPMHhcmmlamLMjYgEPidaslD9Whfxb
b+5Bdm6111ccgD1j1APuTaqyy4GrfGCgrTfzwnPmvDj7Zqgenaj5cnvXVo5HNHDgnKAmKjgTL5cj
g6Mu9UwvvFgOmvtRqYOf0IzGu5aax9blu7Z1720ttm5AH4N6Grai+UWu6nvD+D7ykumQ595e1Ep8
KDpFFB+442iALulx2n6CM7M3+XbQI055R9056U5lXbualu57OXOLKnhKQxMexefbtlduigvTiw0l
E0cAUXXwdyG/iVeq+5QALiwObfqPE9c7BP48NJm36verB4n0IgOPhFjUnC8P0tdUJpp73F8e7L1f
vnRxCJOF1W+V0de8koyWMiXTX9QrF+sDXYUiUTfhMG2oP2hFMe6nbaXx6/CUA4RBRuAc0TRf+r5q
10ai+0FJyEETQsrOo9V9oIzwK2JKaufo6kY6trp7oJlxFUg54Cm43D2t6PRcszg1O0L6K5nm4iCl
tX0sZDSWbjvI2gYijimKyqYgRV7GBklnmLWWlJ5T+adGbZii8o2OhvxtM2srAsPAdw1wC5DvIpOg
mpzxC4rSa+znCfH0kNC+QXD2tpWVxZBNCpwJoAyyMXGO77KiNkrtWava0tPlk6rIWPgPwQqZMnEU
PGsMli/fj7BF2Ces+8pLovLZLtJzEc6vuhq+Grn2x+8hw9OgwAl1IRWiVXS5mC7NklxxosyL47+l
4isSzrr18fZ+XZ/KpYnF4bdZN3R9EWcezYuxj3aghJX85baN6xsIG6CEqXLBcXzF+TKHkd+jSJB5
qBfc++a5Cl+q4dEOPqF4JqONJP+xpwHt5DuFiYnKEHt3uW1qwj9UCjOvbCATD8xzGj3qzMXeXtX1
zvG2GwziMgTyZujSih0XgSnlY+aNo34Yp0+9nu83CwvXW4cRBIDRsKWywMN7aaSquNQqkyxyqGa3
GNE8QJVh7n9H4egyxVOcmmKLoev6Ubw0ubhP20ltra4npYwNyVWGLxZQHQ5q2KpFru6fgwoSlNRg
ApfvA+iCyBxlFTuDfsiA3jsMlG4C6VZWQ/uRLjLBHv0SY+HfU8njkJhW5qll6iIDRoqRkZ3KnzeP
6vrm4fZ8Z2lxv01zJpetgSWn+xqNj86wRfhwbQBYhsaFw9ARqp7LaplqSwqVi8lHMegOUffjFG1h
dK43S4DrBQKMyioIsMWjk+ShppRN4ZwRaj0k0heUPJnhyx9ytdz4RK+n9wQgAwQDY/PA68llLh17
mpWy1rTKp137T97uHfkL9eLjbPk7FZ3mWb3rpQem6CR7+lmSFpetF9T3WhsdEFv40+/4TeuS6ip0
MHAkLhZdxk43a/0MGcpkD15p9XDfDtRza0feEnW4RlWQBuCITBJRgTdRQ79cdVjHAOCS1qdo3Z5K
+7UN44PWFnejpD6MWfpsInBSTc2uT39G5fxSqPEfJz8CNiKKyehuMt+5eFEGiFgaEgPpXGr9XtW8
KHjJkVe6vaPij1wWG1gmk4eELbzFtDYuVzkWjqYNLaW8SvePDlTK3I7B5Byn8AeqGbdtXd8iwKNF
xVr0KSHDWlyQtlFXWtkHkQej08/U+pErH5Pc+HLbyMqXxwXCE8bbxYzQkgIJvbY2qYwk8KKx6vZz
b6mMtutb/fCVbXOILAHcgFdi7HaxFDXtqnmiCgrk5pHh+w9a8yHWPypZ/6BPP28vSNx6lydEokgn
DUk9qHVpV16ekJqFcBT4ElUnu99nIQyk88nXmiOqN25a/t4UYLw+JewxrSlOiS9sSezUhYSyc+hE
nu5Pd3o4e0YpnR3mpW8va7mDogxKrs04oBB75F8vlxXp42xFSUfFLsoQVmukaq/ZWX6UC4mYFlYx
N2Y3/vCTYpCEKgIwY/AF/O+bzNG7iDOLg1QncYu9Jn+QlBfRXmh/317X0v8wIXQNBD8f7a6rDlDj
R1auJlHihVYXQG8afA6MbGv+73rz0FYTlBI4Ojqcy35CNNixk0xt4vlAZWx6uL6lHqZ++FVEPtJR
W96+dAmxJmadYG4BlGGxrMVZ9VouG1DoeFZDvTHeUYmLrO+3920ZPb3ZQDtHCAvh6svmhdXZUVw7
Y+LlaIxPEPqDnjXHZ4Zkd2P3V1bv+vrHn1tkTo23hLCTpGpRlpvh+MtKO0m9slZ+1V00P8eFPjzZ
XOz7qqnj+9A3p9NYDc0pqZotMpTlZy3Wy6sCcQcZP6PoC/+H+V+uazlOPd1hMDpu7buyM7619rDv
hvGkzQ+bQc/aDoNFgq+SrxumrcWDNtatHqmwvHj2rDZ75tc01x/aoy5X1i6Vktg1Uq04ZLWMXAtD
5hvf+1UUwYLJjwEoco1R/lpC6KRO6uzRSBH46GyC1aiqTwYaachdUqK0mqE8yW1ZHRK17O6U0onH
XTDGzn0+jp22y818OkCr3X8qWj89R1ldfEozOXq+7RIrHy+Dn5aAbL5hTxZ3bR8YfpxpSuqNqZUc
Ukmvf6SGVG/UC67oOd62Qui6MBkPZms5vQtbTG4rlZ16/ktR/o6fwFUVJ/MvOLD8x0R1y9EtXzXp
7vbaVu4Mga0FXEU4wye2+IgdzbfVWeH4S+V33b+GH1TpIfscv9y2suLWF1YWEZreWUVG8yL1kvwc
EBwl5U6x/oL2pDLSnbzF5mAu3sb/2ch/17T4hA2tRUkl1lKvzYzRHdQ6gBTBkA9+qkEd2rTB/vbq
Vi5CmvrMlfPpwiawDC76IEkAoaipNxUQZfHeP2T6RhN37ZhYFoQeYiCfv3Z51xpp0jV8QalXdGXo
ohnsPJIUhQ+5klrPhZqiGFdvRZprhwaagMuQsJqC8cImlZ2oTTL8sfOfp4Ozm3fK/Cusfsevt7dv
5QaC3Zx6DBmLTl1pYWeyw0q2atLwppeYLAsC/RO6Bc1j6efVYRok454KZfhhKqSfoPO2+jyr1gUJ
n8iZGV1fOIuUMGsJ30LmVWNyhGx92pXVd6sCB1ofetRX5ib8kScbHrPmoQTX1AUdSlgE9JfHOehD
BV7OpPLgI1FPIw++c7/+bB9u7+yaY/JCo1FMMA/Dmfjv7wKbPDKQFKsxk7YPDSwHWvBYbvWW33Dk
7yNR8bUhIQ2WRuQLoCcvjUR9oA9OVubeVD5HEQqPgexCnBk3HzV5J+fQHRXHrKOp/KP2Ea0snwoH
UnnnUJvBboiRhPE1QJat5eZj9NQM35Twzu/Dh3LeyljXduP9DxXf2Lvd6Ep+fh83uafBK0hXdDdr
xznJNvb8+mhJMiD6sMTYAvz2C2+Wu2oapgSgjdq/JJ80cuFZSe8gFN16Lq6XI4jleRUgTWOmfvl5
tlUHSKuUc29EF1eBpENSflZdvJPnwhWT58YAoKQNX5Tksy1L5N8JUDgkXzvjGEr/3Ha0lWdccEEj
MY/XEjctk7h8YFJjMn0AGfWxyw/+hxRNvvmfKHvg4T6G7XCXzWrCiO/ZHv8pjehjpdXuZP4eouPt
X3J9afFDCH3ZfhHKLwUTqrGOK6jPcq9KkvqYaDMuZ1u1q6Rdd5KNWDs0oekf8rzdCodXDh7LIl0W
otBwHVy6lzansanGce4ls4TI76nq3DrdNe397QWumYEhAhynmAOg9nVpJpN4IeSxyj3ZSFOCYOiF
9eKxTkM32srM1/bSJBA1gOeBvFbE1fnug3EmWgFOyQcz1hACGQC8ut7T/DNsLeAMqu/GluD5SggE
DJ+HVLDjAY9dohtnO52AhoS5l1b3hlwdpeHVYmHxD6QiNPSX01MKL1zgGcrdsDEMegWT5R5+b3uZ
vDMc47cg2XLEpn854alRqGUG39Oq3fvRrio+duOvoj8GW2Jfm3YXF4Y/l3ESF9h1bPNoDc4+a56L
8F55cPCjQnPnDo6p6UcBifRtT1q7QFDOpGskmi1UDC+PN1aLOe+nmk9FqmM3TPKYNiblA6Upttog
a55EBw18IFTdbPPCk0J9GhigQcYvMiD2Q4JAOnWM/0ORP8zHwmnjQ2xaHZRHebXxuVxJdoljfWd6
qVM1ZNWcgj3NvcA0XC3RXxzzRzscFYRKe729V1pzB+xphsvrszPtSTWG8SFSv451+uib9Wlqn6nZ
3qnPZkXCcfsAroqJy9+2OHpLjzSLOXSO3nlQrX2j3AUhyGhBUnIMpmcH7WQXpczRcW8bFtt9+WSz
JyTslDAF5NFY3CFt3ZqOlAxcVfmpiwq3mJ7m7Fik+SncVbGzq+dmw+K1rwkVCo4CHBp1lmXrEHrt
Ue0ggPHidEbeuQ7OviMjGRZWd7eXdn09vjdEnXTh1LXWqHrSAgzq7bOfWF8DGEFq3XZr+XDb0nVW
KCwJECLKPKI1cWkJ1viB1JWutdOFP0npO7dPs3AjUFxxkUsrCxdpOrMLW7MHgmI5vPAtVAKvTlW5
hNHuVMy70KgPSgeZr3SARrjZlYa+URBZPTpKjYI3Fdj+2y989woY+jBLo9hRy3mhOlYrj7L6cnsr
r7MbFgkdp+gnGORtYqvfmZgSTa/iTsZEa+B8X5X4s9N0blQ/2LDA3ba16iDvbInlvrMV+m1llwG2
WmgMtMOkhG5QHf5Dwna5pEWwaQd2nWWTUnhm9NsOY+oZn1LKBpK5OSR//TFfWlpc41OXZHmZqqA0
uuLUWfljbI31DrGynQrir8+P/qQ8TVqwgfzeOrPFld4MkPCnJgusZ/0x9fU7K+73xnBHaoN8+wb6
cX2NXBsW6lSA6MWhvju0RhkDMIQGxsbffvSPgbIjOnL4h5JFrvU8KsOGl6yv7l+Di+PLZ9rSU8Wm
KsZPlPgau3Kbe19/Mj/d9sb17xu6r/9d2eL0zJ5nOIS9xYsjr/tiSPZfU3sY4h9T3Z/m4c4hxnOS
7p40okdiZcP46hX2zvjiDOGLSxVShNIDvpnvorJJdpKRUACsATjtAnP6ZikTNU7QTtYhThwYnbQq
+uqbZrw3szh/sFsJnisJZsmNXyYuz8sXCqcWY16CmJ/e4uJGMLSscaKJSye0T5H+DeVfzR9d83Mz
uK38XUX13i5P/8kmytRQAutiJOXSyZwUydfGGLkZjpNsHHznW199Vu2TqX2Shpdgfh2rjXtvbf9h
bUHylyoAIweLy71UlMbvM+6iucyfQ8d5bJXpcHtVa18OpWzatKJ8dDVuOsjp2A25jX9Zdy2f5pCd
w25wB/k589Nd2P6o9I1uyqpLvze5+Ha0GcrIOPPZx+6b3I6uUvtEegqE8g6005kMh2Sz1x14VKNP
dvMpnPw/5auBogJZmH8XvfionKCK2kiXQKHqR6t9SBIjhNeh2SVWdqZcsZ+3+B3Eo7F0VxUEJwk/
nFnGMrzRZcqLps+S9fSu6303zO6oq27EUGsvF8Ov8IMBsKYSuIjaxjnP7bEHWzsa/6Cp6aPmgnpN
YGx9B8Lrlot5WwhpNGOwywxT7oNwpo1EYBOke1v95ripUrgKgsqwpZ/Un33xuYWs97afrlQQyEJI
XXma6bswyHT59cmTXtbSrBde8EWSHujFZbv4LxmCjDzfa6dJGXfVP350rKpTNbmjvm+6jdtQOMVy
2boo4TLML8qsizdG60ZtQG6x9FLi7zZ9ijp9h6ium0UnVXssgy0F3TV7UIOSxFOr4FgXx5kNjdFL
gVZ69ti+FPWLXkSPefotL0PwnM7d2LQfb2/xmpMS9RNpvRX6l9gQpTTKwinCylNRTPowqFN3nw7W
Q1pPyt1tS1dgWfEBotsiUgxaJgxUXR6mUs9JbkMiC9D8eyHFrm9/i/3H2LdQdJeOZWU8xHnLi7Zx
n6460Xu7i2ej0e1ZDNRUILrGo57t+8x2JQdy+xd2VYGiuUK9J/gWpEflE+T/ZvFUB63bbbmSuOEW
rkS3F3o7pskdwVx0ufzejFE6HfgZiTPsGe6O0dVW4JbRhNZGsREbrd23sDEhXgH6821I/tJaMvXZ
1IxY0ykGETdTqY++zwZdUmu+l2O4EedHyWbyN5kOk5HetZW18RNW1iv4UYEC8VrTqF18u4me5pk9
ZI3XDZ+E+6IVMt2HylMMtedtz1r5aGhS8c0AbxKsUOrlWiM9lGeUjhpvsD+00rjX0sdGbt18fqjH
uza8v23t2o8FjxbIfzBu9EipS12aQ8sqTJqsDL00+KGm/T65s23XgR47Va1dhGBzWX7wlQ0vvnqy
hVFFJQYBaEG6vNjNSEpyx2iH0JMTOTnMvZp70gTY2+rr5DHP1MJlyi5xO615apI52qiDXZ0llTdR
MIF+TXAkLoElYeqbczGKocQ0i72BqUI30TP/4FRW/RAMgRDG7LKNeO8qECIGQuCPEQgCPqBViw8m
HkvdTnPwRoUqu5WvfB+bfmtUYGVhgLAFgh/4N71m8d/f5RBaYtuzXTIHyfl9jrRqZ07PdI6lSn9W
tvSi1xwH6BScbwqBF0nL4gLsO3myjVxhF+OvdWeS/n2wqlN6DpJ9es7a+W4sXzd8VfzJi0tH7OE7
k4u7L1B7iSlZsYfl+IlpXRovrRuNxt6cWsYxSaej9tj540d5RN/Ccmf9NUuS0+1fIQ7q6kfwkIup
AUStltOMfRPP5aSyyU047dJsdiPr4wxnx20r11eeWOs7Mwt/mZI2zylcc5bNSS1qaIuLnYPMsxJ9
jPaPSrfPi0/1vIMI6LbhqxBsYXdxHxRqNkiw6TOJrL6GNsJco+4O0S6rt/i0/z8rZIgbKBQc4sZi
hc4sB20+M1WY2CiCRCW86MRAkevMxWclViIXYPl3pZx+FW2UuVrhAI8J87/glTKf/3zNFGcsiGmh
mLwa7UvqcMynijWDwXgwooNt9wdnmHfShp21OwCCQpixNEs8nou97RyUn5rCDj0jKZtTV6hfrUGv
Ni6aq/eDA3xvZHEJxFmhxNpksJg6eTUHt/hV6gmyErBhROXeLLvY/Q+7R4mQHE8wGWqLB6trEi0a
VVblyM/J9N2xStcy3Vb9fNvMdReBhb0x8TDUxUu8BA7ZRmCC/hoir+j3oXWirO3G8UMvI+Hxea52
k+pKzyrTAbfNrm0nCazAPDLlwIDq5Z0a6FGeG/BZe4l8F45HSsnWz9p35WI3FH9KQEuvk77qv7YW
/jF0oZ9EGbaUonQHaG43oVBrHvjewsI5An9Up3HCgsOYlcRcVdptwDjWrkfRGxYck2ANlpMnKQoP
9iROiVk1dzR/GEbp5s2fFmzfNupfI4uHQFZrQ5IllhEGL3pHviRXO+ZhDrePfn2z/rWyOPrUd9J8
0qfImxNjF3UfNyuoWwYW5+3rZsGExgyJgBpAmPqxQSb+/7aExXlrdduyBpbQWXwhDhOK0UaTXvzG
5XOoEsxxefIaElhdfh+SooSJanMUlWK5lTod8tg+OM2Pqtw4jdUPUWTOqO4C91jOGfUGbAVVJma/
bf0eUZgvjvbUaJ+41clulMc+me5u792qJ78zuFjZIE9WbJKyeor1EgCiqOrHwdwaDLziLRDfPDGh
jAYJGFOoei/3Dw7/bFQbM/LS6Th8nH9le7M6O/7DXH40Ut2btC/015Mn6VcQllSd97fXKM5/eXrv
rS9cvAlTuH3o0Hly87fW2wyzy1BZPNrDazb9l9uNoguBN3Ag+GkWtpywCI3c14W3m86uSIZsz3yc
ubGitW+KJ1zwtZh4grkocRpAbRSj1CIPKag7x4kfJkSAb2/amssz4sKEIDA1Uay6PLK8bToDYYnI
i2R5pyMw/c2cvkCzftvKSo4E3EQDtKhD8QTi/tLKYGuR2gY+VtCozHfEKEfEoF3aR+i87Oapd7Vw
k6BQ7M7SH94bXSwN2TCj1E2MZtMPypeDL+9Aq341lVczmI406u79LYqY1URCVBBMED5Q3y0hXImB
EkDRhLFnjSNh7glJNmuKYHUNaZ5+pHOwi6HxHLYqGFd6ReLLY8STmXeqGGSji7uxaJoKFXR8X+Ne
jHQ6A12muhbqV9QwquDD9FVSniq/elCFRqKr/szu++pYv8bmX3RLN3xq7bQFKw+kYUwEXgFR1KZp
Irli49XhpRLSIZpNm9CtoQGErhtAKdSzGybXLlQxfMq3Av7xCs1TBnESgeaJPWQeHky06azuEa6y
KnSOwXP287Y3r0ZvjC6JmVSxzOX1HSldJxVdGnu9BpFnZrqG2f4O/H436YiUJ9WzeM41J3kM/O9R
szXts5psUPdURBUJDOYSXRo2ZSKNQRN7dTveycNHRjt/RehpFIjgDS9t7Rr7ly3K7dUNZl+hgKHo
StPl8gtmIjMv+3iIPcP44sz+HcLVuePp+t/SfV9v6rGvPVcCwQ3PAlEqVapLa7DJO9Ah9rFXZKk7
hscKgie3Cu8i+2De919G7QQ8svjSWI8qFVEYBG4f8KoDvzMvNuNd7SGxHH82EF301Ed9Qg6GUcn8
0bL+IhQoTWNXbfnT2k31frmL1zke7UFJ6BV4eaO9xrF1ysvsvrWf/cJ0fePeHz8E2k5Nt6KQjV22
1ctlqn1fzn3DMoMk2snSj75/qquN6HbVb3hdKFMJUquliKWsF0LWdIq9pDhl+scZHKfTfNKGR2N6
Agi9kb6tPZhi2v1/rS0Obh4qM09tVuTrWXdIDKvmHuy2qpprVgT2WbCPCf9cHFdThrQeUN/0EINz
xVT9HxNmieucrgZ0BKg+C5rby5MxEDnR9cjhOtNfu/RZK39nW9HS6pPx3sbyydBqyGAbn9O3ESHq
ShdN8mPhp6c2mO5Kf36QuuYuGtqP6Mg92U74oR8QtUrHvTRPJ02pDoFiv8zdk7QV56+5JcMbGsUF
CBqvGNCapJEnKQsS5v3rfa2cMqtw460h1Cuxxrct/tfK20v+7hvXe78xoNdJPKW+j+LfyhjeWfad
w/c+Tv3zCO1SaDqu2pdunIMV0oa7UHEzf0JstNylc/bXIFm7vGtPml8c57Ilb9Pvkko6BHF9aC3t
yZHrR79KPzuJv+ub6nD7ilqJ25g9YbqPuJAkYslvUioDraGshSaunAELw6Giha7KcOkWm99aSMPk
MD0+3nNapctQN2tHfRwhb/Lktror7PSpqZGIOzjQPSQvnbZvegRTUmt/e30rToD/M4nPrBETa1ff
2JTWqpk1kRdQ0a778KiZIDqKeaOKtWFmGWFPgZ40XdaSsbQPYR/vBb6ohVz9zxdDX4I8D/IbhHLE
hfLO1zjITomBOXsN/nPo5NfN7HvFHWh7/GtBrPOdhUpyilZvyI3TOT/DVfyQ2eOxrqcvcycfby9m
5UZHtBBOVmq6hLpLRmy/npmaVUn01fSQ9NHenhTtkI7zvosPo9mkpx71rdsmVzI7TJJaiplCwq1F
HhQNMO4pDvs3jIccpNT/I+28duNGunZ9RQSYwyk7SXLLlsaWPfYJ4ZlPZs6ZV/8/NLDH3aVCE/Ye
zJkBra5ihVVrvaFJx0PSg83yijuKPxuXyFY04Vqke4LPnqLH585ZplMQOt5eyT0Q+vn02ltYyOLO
u/V0lmQcKw8ZvB4J7CpmfP392sqs9LDk5Vw3+l/FGB21MNgpnXI3LdqhrpR4LQ8q05Zwh3TZwAjl
plk5faL2U6bnTWC1FlWhZPx3spaTp0f7Mc3KXUov//ZHlG01GMKwxlk8VFeEN6BK5dF0U16aVqKe
kvKhW9JDXm+0NmW5MYSOX1GErTbWA1DZhYmMzP4EU/JYfo+Gk+2eNeNblp8KB9cgO/LDdt61v+vl
wZWCyMKquIIvKleLsEwxDVFsq6YNZyyvS/j8+/gj4e8LObhjBG03jPz9MP5hqd82D5F1boQHM7sa
QCcwc25fUcpncFvHm/HSPrdV/T2PoK9OurclqC9bcpdBhBSts/KstCrgc7F2T0k1jUz205Pb/7i9
2mSbmG4oSj4I3EGDF8LMeGUWWc9YpuRsN/NJDRVfB1AF209JtjKWn/i2NzN3EU3ICKPU6QM3pbyW
RCN6MVpQdvs5CjU4jB02p70+HHI17T6V0KwWpxlWZMP4vu8Laz9qebsfi/HFTXEWvz0J0g/662eJ
EDl3aUoHqCBVvzhUdiNkyGPaqM1GFNnZBTIGjWZOLiZbWJZDX0xd19d80cr8WGbpUZkCP9ZH3+7R
aDb9Sjcfui1FScn3xfgB9hJ5ItJ4Iptd6yJtLUFwcuH80A3pu7atnvoeOkS3Qhqi8O72VEpOr6t4
wqXguPlU1zXx+Mp+RLfbCR/n+g/O46sowhkZQWgsI40olfdoTngQ/0BJqbc33mTSsXBEgWZaZ07U
HzNReU3VmuIllnd3mZXc677qbiyKt9wgDXFrzIBQtlbRifOECetREbdTk4O4TfrkWITxfatE4VPb
lYc5iTU/TovyWDrlj3RI03Ni11SKjfDL3BjLfTv1WxjDn3gBYYvye9CGREoMEoBYwLBDKzbzjOsn
9LJ3hV0/qOH3Kg2+xHF69CLbtyvjlBrFPZw76D0+jyLfzY44rJ+cNF3F/7+qif3P7UUlXcTUcPFU
t1YupnBsYJtZderscVlV5cOQ6XfqMvh1ZN1rSLk3SXm6Hc5+e75zK63aWcBU1t7DdZKhJVYX4MZB
5oYNPbyZcZ8ZfxvDRq1XcugQhTwNVBmoAtG+u25NM+kXSqDYdvc431jODoLlVo1RkoVeRRHOd4Ap
bmHqCKo03oPjjjuzNU7B8tSqiW+hw9nFG4mF/FP9GpXwqQynTcixY0o0VvcusauXNPtWZU+qjQR0
1GxkoDcHB1VXSCRyrTF5mFPNTAwd5n3qx+DK1b/78kOqR7vNJ95P1YA3ewPwC1c/1lNUoq4XxmC6
U9nUxPO6MD4kuVNjoRKVu7lOFX8eiuRTj3YInlBpdqgTgO2hW/89Ge2IrXZsou7VBmjuMvVmV/+Y
JyqeYYQwxRIP+Y5F5+2WafxuZS0mVlrxOYrmdO/kSfCOcpHrt5GBIFI6B1Talnj+7PVVsBu0MPqw
jKG2xwQ63VV1hpRlPUCe8aZyZ072dNYiMK8mIvAHLRwVvzAbG6ypYWwcZNJNA6qDoicwGXQDrueG
zeT2lAkSCJzPWng25rtMHXBv+pO9eRFGWM/20DV2ORMmTIJDY7w0o7ML9acp+Xz7DJCe/b/iiKYD
emjMRqATx8FHZIrxfH4sqcndDiLdLNQkLA42AIbiWWu2Y99B6KUM1/zlZSoGGz1MBdd3Xu0tOKU0
lANnfn1Xo3YkfJ4MGKASY49yRnPFAGlQtI6fO9jAVQ+1/ScnG08l3qFwxkGlXS8FfRnywBwp+/c9
WWubmg42z8HL7bmTfqCLIMJCwKY+bxyVJL+Y3nfWq1U+VHG0cb5IJw1/ptXi0oVQKkxayEubxIDM
GIJatDT+kmk+lGS/VM/jls+brH6E6RSwYkxQSAgs4dYJKzRjFk4XGPaJib7R8t4Za/UU4sGyD+c+
3tEIfzTd2dzP/VT5k6tVf7Dm11oisB6KqdSTrr+b7UZVkTb0S+qw2xep7TvFP7Wx8d1kzW+4Tswm
llQ0/sTmt1GDqo0QzDtX47tMhfPHa/fcdU9Tn/m5XqPEC/epNHcGE57mz0nvHker8yfrycGL7vcX
EQcuvWeAqeveuB5xXyZ2MEX8Fg0pyD1pcb0rs+zD0G4pY8hWKyR68EQevHOejdeBkC4MdFjg8XlY
9NclKLyDESv9PmZfHG4PSfLK4HJaBSE89NrewmzLbooqB6mxoExfhqo/V/OHQr2PFn3Xtn+X0ZOy
bJmyya5hZvCnqfEqCCrMojX16dS0Ew+bNDzmd41X+FAD51DfBXPoB1sgQtlNcxlOWKZR3pV6o2k8
MWLnXvPyTxjEUJ3War9R4/s/mM1fQxMNAAa9BFc3MDS3/AzozY9G1Cc8zNqQwHg2omWvbjUQZU1T
wLXkGBSAACqLa7Lo6jhZYpVXx3S0tBRLd1p3f7nadHC93M+SfYRf9Yc63uIGyvJRiNPICNJQWLF2
10u00HR7wJWEJLuOwx8UDLrdapX0B2fMZRThEYzCzzIOI6NDs+SuMvZVlByXbksyTrZELqMIj6o8
Q+Shxwz97OjzN731DX15gKKxi82t/ohsY9P5h6LApcqrSbjrWhZHZKrkuwE58V2b5/8AWlJ3yOD+
QZECJgL5FQAXbmtRRGKq3XwI1szHXtzukC9ptM/aeou8L10Fv6KIJWR9Dh3FMHmVKMYrYmU7x1I2
zlzpC5OWBfBfGiXuGwXxrghSzeiobFn1wXNPYXcsX1TlfR0iC/HO61776X7+H8g4a/47CYtdtuzy
8l5vn27vbNndjjA7hyTNBlb7uoQuOgHGovSdU1egoNL7eAyPUXlfx+8Hez4a0RY+SbYcQXhwQkId
AgIsnFiK0zRd1dAKGIL8NLS7r3kW7uLB3phZ6ZBQmIZxDsNUEzWfmrqzM5ymAfJQ61/Us2P9nTZU
YKyvTXB3e/Zkyx47SZQvUH5cs9fr2ctx/IrSFXFVTM1fdm39FZXdnaW8/kEU6hBAOIBFQV67jjJH
/NUOVPg579CP4GE1fnTmLRd7aQUGdiNdp5/ixZ5wffVjqrZTRh9jag41JQ0DKVXL+5Ta7i4vPD+b
77z8ZEcnoK9+YTwoqnO8PUzZ8kAFBQVSoDkuwsPXw0zVJtGHmcl0mqQH9OUdsZuZ9xDgGz9UwmiD
4v423KpqRSqyYvLoywuzuvRKkFcemXM31buhg8NVj1jQPqpWtXF7SiNxDtNocLGcctZVdLHHlt5z
wroBrzGMVFKyHuyxGjeHCSBM8LtuI1SHVCxNoMKAKoMOKB75rlIVrUWuno70pBPNSO6KMkeUz449
33VS9/S7H+06npDRLaumdzv0NDEUQGTeD6P4wfrfhNq+3WhrGITc4A/wNhAl1bqmDsvBBBfC+L7T
YX8q2uy9EmZbkHdJQwixOqrE3GMcIabIIwoKN3eLkPFoWeHrYbRzctW3SYTrMCFnRBrJS+6yFhBH
+72v7rvKOdyeUEniwy9YVZlQf7aNN2o6atGaGK2xWrL40DUVdqikW8k+rHO2ZOQHZrQbsKsx64O1
2byXTTO2DLz01kl+Y9JsOYy2mjoqSb1ysJo792sFOI6qDvDVfTT/O8372hp2kKwNZqJP4VUED0mu
f9mYgzXJuq4wUQXmoQkucuUdin6wqpeXY1DwFcKiAxJn7lpEqqf0sDYB7eChH3Cq7s/RsvHQlX59
Kp0INiDkCypTeOli3g5aUmH3mIrlq82/iL8comg66d507KPyMemKpyw+6tpA8OybVcxbLhxvLy9G
zhNpxQrSvxYRoU01BHUSqTw+5/E9arFH3Wv/4Ub7glryYzuYXzdmej3l3sw05Ql6oAi1Grpw6PYL
CkoePo/nRi334CseYmUM/bly/7Je3GTXql+a6d6CHuin6j+3Y0uHunZAQeyxr0VaoMORHgSOxlaL
9i4O1iiOYAzuK3G/q7faiG/zubWt8CvWekRfHMG5vRjh7JgQz3v3384z/VhT/ro9nHWm3swkSMdV
JpHJFEtLc9EMPGP5cgsXpNEpB3c6lQPsCe01Vh5dpffL8rfTD0bF9GGVBe+EBXs9KsNeZjVabC4W
i/1hfwO+run9/va4pJ/pIsj67xdTlzRltZiVQyqce+Uh8ezwMHiqv7Rp4ldOF/lNvSmMJLsx6Ymr
PyGrOgjw65hNgumdklvJedI/F2rku+lnZ/pW0v/8/bFBxKXOY6C6R8Z4HSeGHlLpDat/YiR7GsTD
eQ6sAc+5Id7pY/o/oKXaRkxJhYvyFrVh+BXrTfMmHQiiYc49UIcjVitfpvnJjsCoxOHOKLzdlD24
9XPubFCTZBNq0uDEr4hlwuq8Hijqb8NguHpyRtpBUXZBQnFJeTLLLSMt2WK5jCMsliW1kXtGKPE8
TM0/avmxTaOT9wVy13FWAm8j0V9XgbjjIKHSSl4LPbYrfD18hfWpGPP0XC/fxjBAJHfyK+Vjrzzo
XbSbp9fbi0V2OV6GE+aw4k6kMV4AARwtvxyfXWgimyw12SlyGUSYwNbDTyZr1hbn4AHGfwrGbK9N
z9a099xDir+nuomBkV22lyGFzVYo3TQ1BSHD8lQ0d0n4GVaoP1DeUZovXXvSrL+TxXy+PZnSBXnx
7YR7p4JhNuVdlvJIg3Sg/eVww2vah6Xfai68VY1YLZM9urirEiKZvlDQ6Vs9DbqlTKGsnBobckWX
+eHo1T6X+4dZiU+xZR8mPHqb9B7bxqOWL4fyowUfYlHLd2rQbyQZsmUEMwu/9hUU98ZrYdKyzlKs
Jj3P6qNjvpAwbyJ/ZJP78zVPFRvbNXHIJj7R8ZRZ6Zn3k68NP1aqdtjavq5tza5suVLFpobt4F4K
X+f6XEHU3FPqxU7PZeab0X04aO+6IsSiOvOb4sFY0k+bEv7rnxR3/UokXv9brR2EF8fgGLPaGmZ6
bozJT8jQNxucEnzOyt9c73IehpyXwsHSNF4wxjX1eDf8YONzmiiPK7J33GMesbzTqm6nGlQFX4A8
Htrx2Nsb3WPpELnYf8o0rEDN61mtI2Wq8pAbIu3d4hhVykvhBVvgd9k65H3xXxBhB5pRPIeQgMj1
g+JoNKnfONNum4a5EebnbXiRPoRt7XWuQSqftfp9OD1TR7nbXofSKDTxV0Y9YDQx+aoqb3S13GAw
CyCuQnMRFCq074rXb5E9ZJcOD2sAzrB8V/zl9bepvJ6eg0tqUinZbkQIOfJoQ5lWxJPM0059G6p+
WEUbslvSHY1UABRCliNCjddRw9iiOqyu93dzPysO3inPS8/nqv9oeKuKBlQ4FWKEUD8w+FxNsQ4P
yM9dYjh3MGqshKdBbBzzckbqYisfkn66i4jCflaBOuMGQRJbp/O9UZ/6GV0bayP/kX41hxcABIFV
ulu4BFYXoqAbWB+p/Te4uvZoBffa+LmuuHyap9tXm3T3rkVdg2qay7F4/a26KGtyKq60ZJ2xewpz
XflQ5nV/uB1FuiJAf2EkwlJ8o98/WOit1pFL+UqvdxT2dwDvkZZ6KrcszA3ZGQ9FF5M7RD9WEsv1
eFQW/KKTkJ/ddnS/dkpq7ecA1Vo6stFDsKKMkyXkvRou56RO9B1klMg3zd5+Vw3KgRKbvVez3Lyr
J+0lUjQHdpSeHXH7yO612YAaEFTLHu8VfGa6yTrCJ1F9N6bUUi7ZX0PejL6T9tHejPTqw5DwO8Kp
19B3qeK7KRvjXWkDTFBLez7QU05PQ5lH70L+sm8ktNw9yLIbN/i62cQbaFV/4vEF14yU4npCIEbX
bmktq89o+nHuzI+8oe3nLMUptq7C6GukNFvWvvKQq6EA7wYgmsL6jXMtVY0Ep5xqX3rtw+R8DZtX
xQjvR+vl9rqSrV70AjwQvVTcIHJcDy61gLK3JYMzazemlZh+aoJ6YwKlTyC6Dj8pCBBSxHIeVY5G
65UZ4x9Xv5u6L6nXPKl0t73pVHt3eTH6alb7ffzp9tgkNW7O5ou4wp0X81eVwSN3iEql8kc1fVkw
pflQWSiQ51NYPIdFmKCiOM770bWU+0DX/i5CzdhPc17d03H6fckZfhDKKwDcqbahLXg920rbah3u
W6zpBBhqc5/loMHzQ8/obw9ddlyQbmNBrWJCzZPpOlAcmXPqtU56RhtIpYyodZ3vfI9eb0eRZk4r
SgTmz+ojJkrDZZaTJsM4pOfB+bc5UAjJzP6rUnR3+D6g4kN5Z3YfrQHBT5QSnMwfii31INlJz0Od
ej5nLGgrYXMOxgDvRQ84rXDkTCBfNeiiVPXnGRPL1iZZLDdmVnZ/cSvzsIYYTyIsHPeUFmJTyzF1
0mK0Mjw1/h/o1fd5uvW0lsTRuJFxX6CtheesEKc1B6ewvSE759UPYD4wBqpx45aULBJaTKDgCQDe
V9SGDOM0dRV7tQvKnOM8PK5A11Z93Qb5rFeGcIKuDUA84DAyo40rrEaqI4MRtXS0kuTFGR+Mcd4t
dPU9lGDVaF/Y+yzeNeVhzLCg/fcPEt+r4OtEX2Sk6IIsScW+P2djcGqsw6jqJ3c53t4JkgP7Kojw
taYeeU27IohVfeLYzpW/1OkLot7exjta1i6g+cg657Fh4UwoTGUUqL2TKbDnKwDKho/Se5CCb+0+
t9khrP0q8x07/5A7G6Bw2VK5DCskBbqttJkV0yB3EufYTaDB0kk/a3b/3R6iLQE5yZ5mjIhprm/4
leR9/cVsPlhoWIwx1e37pD2Ra2tFeMzuPOvYOqff/3Lcs6T2bGrUAYS+oBkHgVWtCM4W9/cEixte
uIe2fI7VCUryxo6TjuwimPD18gw5gGAAN2FE83vLaR/D/qvtDPu4qXHOSo+juaXsI/1wyFYC21/7
C2LRzA3J/KsCVGLS0oycq7o79TaAvqIxNT8BnHV3ezrl8XiW4YoLjlxEQXqJkpneAJ4v1O6/3ScJ
R+S0Zc4iu9ep8tDtXMup5MTCblPjKdRbp+RRpn1WqwrvB0wW4o96/Xdk3o/9fahHfpYFJJKvtXmX
N19uj1F2NF+GF3KmuYjnJQsq1A4wlfBB7WF9sXyk5/vX7TiSTJxhrv43PD5JXIVNV2FBHoIFABtp
fDVV652RdHdNjor191p7ypL8MHS/be2gIVJ5EVLYeiH4Bvo0gCEBLLV7aH6vZkffM7frjbHJDszL
QMKpHBq5smg5n3BOmhMOFvsKs7XOxQ/NsGtfQdfg9lyuP1y8gi7jCUtmiZUAVOa6LuE6xeZfvfu/
2wHki+LXxxIWhTr2nhasAapPVh/tqvKjaW0cwlvrYT1dLm6yOgEjNdSsu6JHICmLn82+3avqE+RP
I82QkPlhRFsVP+mweITw4rQRHbCEBRHUahos2lo2ap1/5mBId4EWPE7TFgla+n0MspCVHbmCw6/H
ZtWZ5Rbd2oqdXuz+TrE+/sHngb6A5yN6SaiTXv/9OOpLkn3adSM0tNyi8UOjXR3K4+0wsvIzkMFf
cYQMP1DnVLFHKg+KRqjgmKfQg8Hq/+CBcRodna5Tbe6yxv0K7LDzi/bJSsGH6NM5X6mbwLpv/yDZ
eUzReS0brMxTseuqICapWAu/J/Fe2uqfjhTPHJ/MdCMvkS6TizDC9spDe+wgVlFwKQ5gYnd4pu2y
bKtbvhVF2GPOZM5FVDIYA/G9fazYz31cDP4mPVS60RD1Y63wpqH4fL1YWKHBsrCXEJgJvHfJ7Lk7
I0d8tU5xqCj7sTk1Xuvel3q9V7Rma5SyJIG7jaomsEekmIUkIYnoYBg5Xcosmw+N093HVrcb2+GY
V5/09lT+PuFvrZD9iidcM94EX8dRiOegV2Qq6a6kTGZXX24vxHXOxAP4MopwkJRVqxVI6HGZ2RNz
6D0urffB7rqHwavukvT3i3J05uEwIFu7gnuF4wTsnjcn/H9uzEXdlXk47YxJW/a3xyQrbFAXgg+B
yrGH8ZQQpipLmloqp0ptlbjs3inlvtF3jTueFrvYz1m2h1e/hxy2cczIdvVlXGG7VWjMKMABQMXm
773h1OXt0YPgSmHt9gBlG+4yjnBqKt5YdMM6Pr3N/ET5robqwU01/w+iIKi66tkjlC2+acYKkffJ
Uugie9VpBLhs5+Z2q1W6AC+iiMvcQ5xBXRCOsbTPNrI8HRaGY6Yeyvm1NV5uj0gaCx1VBNcgHgGQ
vj5AFKCV5kwx7Uxb0EIpHpEXI43VPe61yYm0xyITT9vT7aCyjwVLdD20uIE0EcoeFoHGQsCWXDNf
qTLtsgEu3J8c9Cap/aoHiDi/CNUKGC6O2nTFJ1N7P1jq+7Cz3k+zt5EeSscCJG6VN6J6Jb7KwtGY
+qqr6PWr+YqsQaESrf+Nvps0CNrzEI+Qg2dI11/JGEw6lurIWKhd1e+TvMDrI97d/io/tXbEgw89
dC5fpBMQyBHWgjq3ZusYcXZWGyzPs2EZd82ifdXmUm39JbADEoScUrLdRocp6N0dCO1qV5ogiNQu
eKALU+0MZy5OiTkqQARtzw95AO0HY0F1ZBpgTc3G8un2r5bdQfCAwYmpXIPA066nphuSJBwa0r7Q
ftf3L9DBP+jt4HvDqmr0OhrN4XY82aeA5AyLcpWr5yS9jlerYVn2Gi3QHP/A/YADyzsDkILvNcmW
JYo8FPTglc6qApu9DrVkY6+BTOd6xbOuzZ1dhEaSt4WtlJ3Q6MX/F2U9IS5y9cagP5KZRGn1Yu+m
iG3P2c7rvy92//EPpo4vZTN5BBTBU62uoRy+quF18XcLgfbwebOAJx0MlAFqd6iY0Cu/Hoyd9fWc
ddymVvIyI8npoNJpe8+bmYgs70JD8L84woY0vTZV9IVrLe+Ng1XFO1Opd7WCGMvk7qJZ3XkIME3R
xgRKb3F4LEAoYGasHprXw5vj0GrnkVtuRsE5yj6MyIqF1W4axju7iNFw+1cPnR2yP1vyqusffnM0
kOIBPyU9xxvrOnBV6gk+NZzYWZLglPADQ5c/uFpXh5j/F2HdDBfLENSz2UQtmewUvMDpD3DeGfvP
txeg7LID4UK7GmAnEANhFC31/zlWQAymlXtcytGfzA9BeHJM0Kw4wt8OJp0ycDTUPuBgAGK9HlBk
QwIPZ+4fN1RxpM6Lp7LMNqgCP5UVxO/Cnyalo9XKqSQEcSa7GbsmoU1jPXv4MCIh2cYPx8n9ruiH
rvxsfkzMnZp9CZpDMvtWS++R5TLtK9RdUr043h6ybH4habJAkYPHVUPYfb3SLfOUgXsb1OJQ5M/6
UO5nL/Xd/HncdBOVnY7ouRmgAzG8oCN4Pb9lgKgK8qwsyXt81P3ae4RWs/ENZdt83WyrVRLqbWJy
PmteFUzQ2c99hzlUAtA9zw5Vo/rpoDUMK9sbOe1gS5k2AssWD/Cl1Z+NeaTqez24zk47raaxelbH
4mPBNxun9P4PPtZFCOEIS3vU3JSAh7Dq7hCk/ahZj4nRHAsMpCfH2P3/BRN2Xu5C8lIs0BtGdkzH
6tyEvtHEx9Cczqg2bASTpQSXkyccJUo/aW0SrFARuLVWtuxtxB2yMT84wfs2Kw6Zrh9uD+/nQniz
DynKU0v+yakXspC89BpQAC39lJZnnF/MednvWiUnP1IjXflS2EWT+JmLrZiv9hogv0Rru305l/o/
Zt4hBB8jg1hB6Ij6fyHOt0/5nMYJTIo5PlYLHLsyaMbX0Gvy2HfaQP0UTU4crFSH4KnPNDdgcw9N
/Kik2bTxQpVuNLzeQT2D5rbFNATIUpr2uEWfQwzleVKF3d2obZUSpEFMxLpo7oOuFpW1g3AJ1Xnm
6FCC1NcXAOq1r5rfb38m6a4C3LxW78ilfzaJL+6YXMkK20oBlOpjEL+LnWU+lJP1+wJxwOMclTAu
ZFCMha73buJ6aYxzJ8837yVN3jtR43fRxk0mHclFDOHwU3EZNIuYV0c75gjrloXi17Hb7m/Pl+w8
X1XuMBEBCPBGX2Ga52i2M0CUWZzPGKD37S5ziuVeGZbynTKqZ92CKX87pmwhXMZc//3iG2m9WiRt
BxKiLsbjolaPObWltpn+aGhQuGH700gQm9Za3LbNOAI7iExjH7jJvk7Mva4WT16vYqyzIfwoGxSV
F6zlQaOiJiIMypmKMMw6XlZ1+QQKnQKFdVCS8nB76mSfC6UZ2vAgoriAhShVbBRWPihMnQU7EbIM
ZoaF925Q83NVbhkaS4cEYo3W2QpefnP9LjHvhQWASIABr4aP+ej4vf0nI7oIIlyDim0HPEl17t9y
2iUD1ijxcTFgJwbu3uifb0+ffES0r8AYrpyL9W1xsfLKGS5CHbEkBrVZYfRT3PjD9AcveVhs/wVZ
v+FFkKT00hGtH0SBkdNIluAUD9beUuON5b01FuE+GvJlbsMGoPVoJbsKso+bt6d4i7whO4UuBvNW
ddbCILlmMK7V7oa+RR1/o5EkHceqUcPmUXW26vV0WWNglYGzLukEuRPvnyRJUT7ZSvOkUWy4URCM
V8SM8KbXirrDxotxWOqPonkMIXqRr2+kdFtBhE9SxRnaipkL3H/FvluPq5nHJktjXaNiHgLOGKYe
GCf9rQ89Vh5umwMyyqMvRv+jME4Y+tVb3uxbUYTbR5vdOIrGiONMeyz2TaKR2TwNw8Z+lEeBbAUM
hwqIyINuBh4TeCFk59Yq7vToIe28o5GdvPL77X2/TvzbOfsVR1hjoRsjFFal2Xl1c9O9nVrh7DAi
m+dgQWH8kyEXsXl/ywidq6oBF4+23q2qkCR0OSKrGKNm52J5WlasIQppSnufdbufBFbVb83XavlU
I7JTG+bh9oildQQe2sCZAOgC2lzX6sUpZKeq1noJVd/KDJDbVrOTGc/vnaE95CCb5g+9FfpAMcgp
i42DSfJRaZniTMQVBWxGrKAvkRbN01Rn52S07njnm319zNK7IjndHqI8jksjGOkP9KqFEdaLUiW1
1mRn11ReJrP9PozOfTGHDyV57sbOlty7jOlXLOFM1+vUmkuHWEPNOZjH3eDrRvLUZOlzOoEFqrcE
fSTnLgiBlQ++Vp1piF1/vtww6rY0+Xxq9GVxet9NjrdnT7IlrgIII8rcrDWmjst9QRy+P2AhdQrz
e/cJ1MXRbtqTueWCLh8RRR7oR1TuRMnequksLdPX+yq0XxXdeoKA+en2mKQh4E8DJMS8h37l9aRN
rRrUiso2L6b8bnCtYzRtYKa2Iqz/frGr8E70ghqJw7NL75oCZxdUGytNcodwFP4ag7Cqo9g2chA9
2dnWn2vahVnzPyr2G0FkH5/aKcA2qqgrvP56GGqjDialfPCc6rASSPD7nr271Xp2tQAyx2dtVj9a
enR3+/vIduxlWGHNTXOXjQUAsHMUPKrtq2JSz0HSLdwqZcoOP9LWX+MTbvuJck9i64wvWWVUg0JH
eLeDzThY8VNmfchm7cMce9+K0bRpeAT5xltAUp24Ci/kAaE29KZeEb4JPizZp2Ec/cXv5wqTZCx2
g41o8lmlQMb7bZWCEVZ9PLRRVhlEMxHHWlpfN/dK9lBYWzBu2crkQMe6CbAxDyphVFnktE64nuvw
KziQUueLQ/HFLbYOCmmcldW3cmsZj7g4K5rYSJZk5859cUN333v3Y7VFA5Bt5NWCHvNlWCVQk693
gDYrTaB0DMZQlGKf11SrlMTasq2RXRvoypJvYl9CMV/YzHNX6KWGIui51ex9MD4H6lOtPTT5sNe3
sJWyAXFwUGRzVMxYRIHeXBkLJ++07OxVZbMH346+dJnOG3U32bcBoIH3MLAidpiw1pRFt4Y4AKWd
xNnkG8HXRY/3mQdN/vZJIZs4kPzGz0oOHodC7jQbmR11OqPJtYeqSe4AhNvhSVOdnZduvallMwfZ
EvAD34k8TVzXRpzWizXk57YOj7R312rE7dFII/BeZ850HV6AMJpMV8hAI870VahGqWa/2Ooey84A
jJH/iyCk63k1TJaR5vR12+9tmj8U/Q81ewmdbOMEl33/yzjC9096wxub9XZaR7L2cBr0AjYehLKx
gCAFJYanNgtNmC037ec+hSl91gPjpDTYgrfRcem+BeUW4VAaCaFPAOzUPM2fxjsXt3mdl43Ta5w0
hvq5rJ888vLYiH0vdzaWs2zaAMkDkf+pZS52lCOvC/DwnLKz0z20sXHPt0k3z03ZKrsMIqzjsunS
KunYm6Ftkdo/tN2Wupl0GAb6afyHebSoHpGYfTD0AxFGVJ06+J+t9bpJl9wKIhz/Rqgptp4zV2aM
U2X/Y90v3jjub2/JrShCKjKaQ5i2ENXPVRGW+2xwnd3k1i3qFIm3cWbKzjLYT9bqe7jqwKw/5WKV
ZWrgKcWS5GevWWw8JZvxf21YuX4UqcrzXBTfB7vXNxacdGWDX0CxbZU6FeuEyExDfcvSnHMa02TY
uk2KBGMx7O3x9fZEyiIhdqezKnB3euPEESuRUpcF3DHNwoyjQE3yGUEX5Bs2WMjr6hWe8GAfVwIi
iNzVz0eYxWGeisrK8/VBNI3v0u/l+A5UyK43Vs/U3WaZRbabwLrT/0eYDkEk4URFiWEuDLfOWYaz
v9im32+1qmVZIp1Hzh2aStx1wjmntwi2hg0jSuvA79P6UNh/x1+RXXJxEdvmcEmTYnpma/cKkUw2
8fUM5gs5QZWXxAvapzaPnktKOqGKRnxiK/6U/RMWP8b4qKFN//tL5DKwMJXNAJUxbwncRs0JSzZ/
jodjkD9nWzgX2aZGnmFFFiOdwJwKI1SrZWqBQQJdZiTxbu4fhvDH7cHIY6w9H0ocBnGuYxhWErnA
bHN4EOFyXG0Ed43h/LBmLTzcjiRb8atmDiuEQgo6IteREN6stGIgkjt1I5gwbSBztMB9eM2kIqET
do99YNd3S91p35ZB36rMS0e6KhqwZEgoxfXShUrmUlHls7nVzkWjpFx25hYASnZ8QGP+L4iwNhR3
5MzEsuQch+MpDKf9ODzHrv60yS+UncI2rlVQV9D31kTYUJYiuFdbARzXCHPd5rF1kRFWFf+wcbHI
4nBmrOVMpPRsEb9jdXZbuIPJOaWH+6h4CeofZjYcuxaNoGEjG5MIees6+ltrK8MBICECIIc8HmK8
Mlbibn92BhvliabcuQUeIV10mMEQAWGYTqP3mrbpMRr1h663/vb0aVenW8Ih0oGjTuFy6UB0toSN
oQbD2OtJVJx79WGMjGOP04JTvOusj8Fo3t/eGpJYpCHUVVFJpi8ldnlja5rdWkW/Vqk8+0M9q6ie
hXmOpyyoRqfNS1S0ymxjP2rSqGBw1sMTcrolvBmt3OliI2ziMwi3XfC5tI657U+eX+sf4LIdPCN+
0pLHTBlgkH+bRp782het7A8dXJhiy0dZsnEMKoM4B6H2AJ1O2Dj26Cm9NSCeq3vdsThabeTbyimu
tyjG8jhrMZcTiLNVuDUKy4rUQkfMfAqS+gj0rvXx+5wO4CbHO7Ci9cb+kdy7aFfA8UGVmBemeCsq
SjsuHhN9nnuQ/0saFPt+svSNKJKz7SqKMHuwE2MHBhvWx/PHETPRKD4WdraxSqVBUKRe+2eAesUq
21g5bWQ2I+58TXFy9Ke8gtW/pRoq/T4XQdZFe5FdVnlBnu8OVLkAJSefAuMVcwTj959k1HxWfVdg
bqgaCysfPbyl0hxGMujGQ6oeXpd55zbpRiHrZ04l5HhXYYQjJJ4t3BoDpN7DNNql/0faeS3JrStd
+okYQW9uyXJtSlJLapm+YWhLanrv+fTzQf/MOVVsTnG2JnSniugkgEQCyFy5lnKfmO8jXTqWxuQN
rf4JThxoUZ+U/HmS7xwa6p1m3PlVs9PVd7BzuvXeGekJ/oHyPPqotXZiLz9KSXNXDDFgnPfGHWCH
fVdKe78521vyHmurDRWckKUBXg2/xPVCZIUa9K0OhbDUHTnUvSThztjq//4xoYneYIgbQMW9SYyM
mUJ+W1jJNc9P750Zdq0PfvtVtz7/+xBLIAcHSlaFgonwuwu/UkYLdu6O7KlhzCAa7OBX3UbqbvYz
6WhAk7KzhZTObZurU3hhc+HLcygNadMxOIK5Z2Y/RuU++gvuGhpYofwUrOMGqL/rcRntOKhqStcz
aUa3zc50EhbWMTjcHslaFAO5SGjmpUwqQ9z9L2avn6AdjCxa1KPcd9Pmn1A73jawVl3ULi0sbofS
2Dep6ovubTM5kk09mGPr9vLnVK32Y6ZRMLqvjSe931lW4eb9v6+DYN3+00YAYGyZOQn0upfjlI5Z
qwroI0jzchdC6LLhDyvCz+KP8+YjegJNcxZh2vTzijOipmFQOhjxC8xoe/r6TmXnJq7eRAhOWS45
1XzaQQPwUR9OpHHNpD+ALEbWaTdt5r/WrgCXH7TwHicb/SYIQNJb8ADUIKNGxRtVy9ORhJrHjfNj
ffiitwUfgtnVXOxBIwwzOexy1hgN0NJPdjO95In/LbQRajxr5/yfUYXOpD9A2XwYz8pHeToEiqBh
SpGzuu1wqyO/+JbF3qziSUL1lRU3zZ01/xwkGviLU2G6ZbJVnVpjcgHZC48LSXMoR5bNQ6lGitsY
aMDw5ac8tsHWtW6inKXq3p+sgx9EKJrsLOdzGe3H8jSJhvuh38g3rMWiy29YrHRIVUrPBHfcFGQ7
wW9rmN6mDKvYpMsDj9cdyG7yzw6Qjusw4UT1VI0z7RKw73DbUdX7Jr8fsn9k7bHvf5j+VpFA/L03
9rgzE2PFo25JUGPMZe7kBhNLHrKKSBOnyF2iMEFnw21vWUs2QIWHcIDIb3AX1K5HFsSlL1HypT08
6ZGd+1gplidyuX5Uek4Psotgxcvg44ZZERDeDBByAt7+vAq4R16bzbQktpA2EqS6zqGaUw+hUr/+
NdSu8pjEztmZn5V8vo837kdrJBBwlEH+YIorAFm3a7uKHJZaOsCR56g/Y2SfI63YGwbShcVDHga7
OtSpsE5uG8BKNM+uGTUnLtYbz8HV1b34iIU3jX4exY1B64hsfaWM7A00qAAsvou3eOLXTjcyYkDc
BDUK3JuL0Y4mhAlCudiPjN9FWQ9eKMXWhgutpMfInpBpVnhpCQ64ayNWXNixHcQEAUu+m3SR0nbH
p2BU6PjpXb/ZmLy1/Q7BvyWAgTjQ8vpm2VEsymdsxUGLvLzyz06avvq1vxXU1wIpzPKQX5ITZtcv
zrTJDAInkelfarX6ZCj9LsseZohQKk8JH9LpMahyNzLfqc4X+Erq4ZDK5qnpET/7HChb5by1hUR/
haw0X0SkXbjtWAxyDekNza5amdzZVhvvo6BRNu71a1EON0G+DWZ7sFALv8yLWZvKUYedvPePYSrt
8whEUNjs0El32/y+qfqn2Cr/IoCDjkNKjTZQbmEL/6G1DkgW6brHsLc9OlWsMoHp73g74KxN4KUR
8fvFPU9RCl0ZQAI9zvVTOX/Rwy1KsT8cNcuIdmlhsUT+zNvPKJi80HlfmN3Op8nAyIp7mYaY3Jrd
LBDvgAzi6TB7HydniZsIXGBIXx7LrB3Aa+ouzxL4rKJ7o7DexcM+SOeDrh0biHeU+tSqByvawvqv
OfnlVy+WPJlqCfC6WHK4hot9MNqun75Eqdcmf1Fb43kCZRLMEqB+lrAEGlyMpHAIvXQx7MTdQCI7
kSqHv1hocEXkKjlbgGVdL/RM70ef+H9IUG0wOZEnJRtZ8rUABKfmfywsFlpqlHkcW6asUEBXDKZn
h48F8jO3x7FuBWphno7iAr8YRxfoadY17AprtHY9XefiOTxOG9tiLXZDe/0fK4uxZJFfhY7Btsjm
s+obO2f4TXq6R2RBVXe5HPx7XhGE9sDeU1yHfs9aeFsxTKOeOfQ5Rfk7UgPZmJw7CBAoxgd/M32U
asmEwYZJjeHaDaLaT/LGhxlGcBBMnHnO8LzNKCy+982ev7CyGA9DnQtLkG6EXblPu+nJ7kW+/35u
tmDRa6FZZCtIHQvaXV3s44v4ZZlJ3Vo+C5XCTp5Td6oMz0i/gWor9WSv9HuSLbcdcDUyXFgUrnNh
McqtQAojNlJT9DtfVQ+Tg+yY3Qenog2/1v5W1nbVFRGHQ3hVaHu+WbEiyapEcM4kee24Y1gbp9Fs
7vI8Kd0qDaLdgD8d0zHeugKv7rQLw4tFDKFAGKOcc94U3QzdWdV/Axf9G3+ElBm+RCHXs8TaRhTi
/dmHyMR3tCOgj4TXcWM+/cWS0YlM0YTo90aZJvDDBsQrMYPahttp8d341elnTpXi6CRbFPVrNQ14
ksn8wm+rC7D+tYPoud83rUQctEvk65X5BOeCw/29pzyUuujhhWf5PnPhKU2Plrm3tsjAVjYf6BPQ
TYyUd9kfCoULBw0DTVKMFHWAWEp5XAfltyqsoNBC5dgPio1LyqoxIFuAVcmyIf5zPVirq8c0kWhX
G+Qp34112ntFm2k7m0Zs1K1RBru9lKv2YGwEWyvWc3nhixLbGIyhpdtm1ICd98p9NjWePOd7NQp/
3ra1sgEAUyG590fI3f5TTrmYyKyy1VJm81EJA1gXpCPpAjo9dnrpxxtvhS1Ti6DSTEUcSrT9PSo+
78qoc5Uxdmsl2d8ekXC9RVxGNEXcNuguF5yQ16slpVOfdRag7HroJ5Jt9qEKh++3baxEZCI/DVG6
w3MEHYBrG+EQ5FZpAJPWK6RZ6Mt6kINkPxd7rVH2RZR9pzu0lV5vG12bPyqWkNhDLE9PyWLPTShF
I15uc10DqprULym5REm6u21kJRIL6RnxLielB+zqemSZWVtxyzvjsQ0aL3HUgxx8NO5DOIGl53kr
QblyzICrEHuKBk3YcRfTmE2dKckzxor8SwZVZ/Sixb47xJkH8OD2uFYnDxwpYDXBUPKmkbssa5mG
L8YVF5ob+JJ8pKqfeWU9TbvbplZHdWFq8aaR5pSnQImfR5Th5PZlGD5O9vu6s9yq3Dq/1pwdCKYQ
JINOgVz29XJ1fdml2cCwnOBjb4JIgVry9mjWkkREeEGyYaPiTQ/8tYk4GUJr0Ai1tAy4gVNxNZyo
YE9ekkpu1MzHKPtlkPtz5C2U/VocRGwaChFc460OErWsEDUp2l6bKf2cdiP6WMV9FDv76C/KQlRp
/2tJfMlFFOyRuuhik2bXoK1LT4lMlBH9UfVsI5U3vGPNES9NLcKTNtvxWBT0uFXha5m9on5i6/e3
l2x93jid2VjkLZdkFLWZOWlhMRpZj70CMkGruM+L4BB1G8FizftorhZUSDDFImZwPW21lnRxksNe
3MOKBd+FFGfH20P5g4tfRnPIfXg1OqR8uD5dm3DKQYKrWzSkpG6jNXt1XxQeGJfgZM2fhuh1zu9i
6ilI8gwIsJRfW3hmZq9KX1DQcuP7OLiDED8ENr7xYWvLCHkOKG7AglSpF8s4TVJbNzbfZdkweEi/
x/8Htu216SUvSyqY3ikC18Irh0obrd5yCCT5RAZfAdizlRJdC/eXJhbD8AMVzTZkMh/bLD4F6nmK
B89ESirP3vtxcO9rvuwqYDbG6nNb2271KSl2xmQdCyXZaeFHI3qoy63i3+o3EW5YdSpKXPCul3zS
yj5BKQ+IrFWcVfNTOP1S4upBzbV3tabfwd+3BeISo3zjZBQBxV1LYGYXE53Ks9rTxE87T/FBUapD
af3qRBYsezCz59sOvVY20QVUDGcmGc0xfj26UcoUM0hoP/VV/FWPT1wXPCQHTpFsH5Op2bUliZ/u
PE66Z0fRU96MH+zW/gom6HD7U9bCBMMFUU13BbQqi92r+0mpjhLhtdOejHBw1fFrX8L58/G2mTUC
cp38Htkfnq6EPrGVLoKrUuvoqlgkortK/+QY9S8naB/0FDWHOfps67sk2eeBG/m1tVNq83Tb+to+
5XbLJUO0rxNDro03nZSpFRQdj4l29GfLq9rwMBbZxiG55kB/GLO5dxq80tVrK4E2aQZku0Avkt41
40oC25CDUQcyV/b6z7CRNrK1q8OCEQLeHdaPIH9tUFGHAAoUnSI8mUTR8V05L6q94SC3jRjL8pAj
JT6Rx4ioJj7I2f1gnhR7I5+2FuJACv/vcTB11+OQzLkbUgEmkPp7xCfcbXmp1aW5sLDwvjn0Q9IZ
eJ+JmIRGxzc0SL+S7h7e3Q0n2BrLIpbGso+6DHWJx9k+F1CYT+FGtF57dVxM1h+0wcVG0vsQtKfP
UObOJVdbRIfGcPtdPr1q9qew27C2sfrLZOoYSvoYqWJppF0VlgfUa/aVuQFRWE0kgJ8VcCUSCW/o
K+owD80gZn/KEtnnUXWdWUXJ1zr2DinyeoLU6RsCgGGaPUWdRVE7PaLzeLTNrHfbZKuYv7qEF1+z
2Mf2qIbtZOPxVtQjDT9aH/VS26qcbxlZeGQxJIozygy5yJX9VD1PmbS/HfS2LCzOs0432ipzsODk
L9nwUMhbGcn1mH4xUQtfB1YUGkOHBUn7Enf63o/vpriDu3pPrjUa7pWw3xVZ7Nnwjt8e2//FY/7U
5kRhc7kL6ghZdEcIcA9q0spe3hmm6kVd0kVeOWa5srPlYjKIwsk0uDA+D0+xYsNRXM3WDL1ToZWn
TlXy6OjnkNTvnTYiEe3k2lZ33NrxCmyABDTPF1p+Fge9qcyqqQnsT534HkAc158O/lDteun3xowI
r1xeXy4tLQ5yuY80O5gCSspN6sUm6BrnHEufx48tGLtn3XEVk80C75ymfLptenWMEF4jaAwSlGTI
dfg2GieVck3QkKuZG8Wa4va2gwC3ds/0Bxv5o7V7oXlhTPx+Ef401Db7bgTcEkbzyzQE2p2Vj+IZ
Gspe1cPiMUH1d7Cneuuuvxp34d2FI5d0j24sDKO2UBthRtW59f9xuPhGw/tJfQyGQx28j0lOk+O8
Pa2rI70wuHhyp4YioQGMwakZjlAAkP5+N9LdEiq85wxjF84bL8bVWG+DBSF3DBxruY5zBWcRmWL2
1Gus5feT0nwxFWBDt4e1mkqA4FjMJOBseLavV3CgLjRZBWZyQPAI0YTqzyI6TlLqKvUHEJNuUVEy
3ao9rjkprdCsG4BMMluLjejXqp8lDk5KV0bdPpXlvVIEbjd82RideJcst+GlncW7JZ6RZa9j7Ez5
l5rs8Fn3ytCNUiigvOhdvpOtf+CGNznXbhteHR8gHvF4MXhWLGbVmSM5tmZm1amfwEA54wvs1Fa3
cVKLrfxmdGCkdbhBAbktUUkTEITAz1pKQgbKmZ1nQsTo7OYAicuNVN1qhAdOAqAQEChjWkSVgg61
PNOo32mfLDgI7MNATdqOvoyKcuht1eP15HZURa1Op5nA85Ozkf3IgBnfntfVp5pFtxz5QrAJii3i
7kXAieXMHGOfISuw6Ze/AvNQlfu+8/JvkfxS0y9hzqProKqSGY+zdr+Vil1Dj0KPR3UFam6kRt68
XbIotY1R1I1K3euSn/o0ujptdPlwGl6z+DBAcDjcKeP96PzaGPrqatOGIyA9pLeX7dayHSICFFLf
Ue3exZnH4nuEKBwoAUk/FZ18aLMjwBkBp2Sje63+JLeVO0+lK9hXtiib1gIwGDXB/knzNHDd64XI
HS01ylSgRJLcdtMaCe/C+RS1kKo5STLs4xRxvIG6DH00yfeNqRCn5xvHvzC+OF2TtqxrqaQWCt/V
LqyVz7r2vQ8eqT7fzbH+rukqN8yCffEabnE5rG5sOhKQJAVOTv/h9bC5XwVF21Exh1qmtc+RjT7I
+3GrV25tckVpGUk+0rs8J6+t5EVUm8jpEB7r/iGI8nu17BhZ9bkKVQ6e9sdcK98kLft5e17XPOzS
7CJa+s1M5X/GrHpsKRkGZbaX/Nz1rercTt3GVl473yin4cmwdwv0xvUYJ1OTynZmJpPyFUa5Am5L
K9qI/2uHNs0NdKGKPasubwmNnoahxFUbzwi8QvvOUaMX+S6J9xMU7UmxpYGwJhxDUzyYY2C4opNt
ESZltSr+p2heGpUXNT+CCsaKqkGo68k5dal0KEOevNUeWnO3maJTpfK8aue9Xdo/ylDeeMmvTjE1
buDuUHWQVrqe4k6SU10KWU9Nr11JeU40sHLWFjJm9eFBYwCaP6D/iI6Lq9EwxaWKBiF7IqLKfde1
iSsnFoilftfHe2DueulFOdrbG4fs6vBAuItGY0pjS/4W1F2MLGwhX816W5CEGKO5G/wNN10dHQhj
FJzpX8PKYnSq0qqpVnYUxKKoeLBzVMQTDZZ/x5fju3ZW2wMvL+1hKvmvwv6uDRVk+7yJP93em2tN
dOQoKR+IBDelORGZLk6+tu5jR+JN9dhPH4JkV0cDenoVshQny9oX896QtDNEVNXc7II8/K7qJ18/
S9D5FoIhtw1Ot79nbfIvP2fh6TDuGjWlcGiwrPjUAbOfx+dc2vKttUBISyjgUiDCoFkXgX5upXwY
Kk6ZrLH2lvMyjfVDYQHbM+nUbIJ3llq5VfEXDeaiEfU/VhfhN03NdEpgh3wsrddM7T0bdMH8xRo1
N8tmjwjp3Z7LtUMFbBIpN6gAOFYWZ+nUjHYbqHCvO8kz3dkHpMDsKvQ6e+MWt7pmMLWAWf0DYVus
WRA1fmBPxANJfw0lCIJg8WvVrUzHqhXSygBXoWDj+nvtqAEJt7ZvqX8WTXo2ut+kkg7B/Pv2lK0d
VYid/seI+IiL3TBVWVV1okytW403Va8y/FD6hznb5UO9EQFWffDC1GLW8iaJOjkuUOEdtK8KTdCZ
2e3HWr+zUoQGZP3O9sd9FG/G1VWvuLC7OCAhV0fUCbjVY9D4v1oSsUY0/ppN6WGWieO3p3P14Pof
vUcLxiUAANfzWdOQZQVCEaZv93r4JI+ebH7Is4Pdv8+DHzbs8fZ8tqwQNeBzIH8LSPUV3PPHdOth
v+o9PAvBWf75kMWON0pHHXRRPS+j2FPUZ9VM3HI+3h6ucMHl/ZEtQCMbbxqD5/X1aJ0EVFLQ4z1K
EOzoeyCXaW54zerqXZhYrN4095Mp9XhN0ITvatPYWXVzCC39lxA0vj2a1Sm7MLU4ofyq0IdejCZq
XuUSBGL4u9zqXFi3Qas/PGZ0Ni67i40SuLYs8E+1nHu29Lu2C5cz/W8G8l8ji7VPnTYrO/bboz0/
Ca5zuT/301Z7xGrkMP9rZBHch2ya9AiNkkfKrIikHUvps0L9ekZnqQi+/82A4Mfi0UaGZQngV+V+
Ar2AE9QKoLH6ubR0t042PG11aWy4UAQdCgg14ewXobCPsqEPxQUF7vvBpUupP9lj4R8QXnL+P02J
T7kwNRSpovgFc+fnX/Iu2w3V0wRm/vakie99szmproOhMQFyLVuCpjrKO18bgJjU1vMw27+lzX7Z
1XSGIyq9f/hWaeS4HkhmhaaeNYhXZFZAT2TYv1P07CFHtCJou0OUtR9atindgWepJE3d7030wYFT
hLtECx4H09/I5Kyu4cX3LNYQJHTvhyaojUaUV4Yn+KHK5MvteV2JSNTTNd7r6KeR7FsEvTrvGWeH
n+RddxplOz7C9FjswtSa3EHeonJc6+y6MrcIgKXqFH0wsoxZORzymnAx/KPM8rMtD1+F4EOY3iXW
ndQgu5Jle9gtd5GyEU+EiYUn0XFACwttSSaImMUqS6Ovm/mEsH0Ro84J47shdV4tz3vEGT/E41M4
/vtz5crgYhkTM5QnyKpAtMHXDUDDmva6n9sbVlYi2JWVxS5sEFrRc51hTcUr7PzlQUGUlBJDuQXb
XMt2XVkSLnWx37lndHFLcQxOiY+h+VRGw67TzvMpMT7AmbfTC0R1zi34267fCAL/F9Pgl8TLFSLm
xdpBwmXLSQPNbmR+Sjidg5JuG96Vx0SJ9jbEBpCfn+3p42iq77JqC+67sh8ZuEmvGRBI501TWz7G
wIoTyPXnPtsl7X0C0k1KP97ekCsXSwr4AMOB+EIspS3ObbtMAVPbVM2iV/hQ6idff0gNNK/nR5Xb
Xmb+vm3uD070zXb4rz19cceDFzmo5Z6m2TA7DPld+Jicwqcu3XXDe7lOXOTgLfLU6ueJhkGF3iNw
980vxXjvp15u7ILBLce98l46Klt9bisRH5gBG1WU5EQi4drNRuCtaNJNvLf0V7Llhb0x8tUNQ58G
lQYVHZU38rlxx1qHIg00Kg/h8CWChDrcBcYrUOUNXPpa6zlj4eoKfIe2Kmfht6UakDCIeDsqChi0
r0O2U/Qvaju7Uw2RXPYZ7pZdqluPdhF4vXnIx/ehcajqbidx2zbNly2FmvUPMuiTFvxNVFwWHxTx
oeHo8EHQC6Eyapa75B2tp4dAfenyj2n6UFkOJcIdtIqR/qzuyu5l1k8hDOdO9he6X9QO0OFgJRw6
OcVCXcQTSw6TeYrozxnBxRrGd2cr4be6pS4MLA6dudaU3BnxJL/50tnTcajGO82+N6qftW5/H7Uv
KR0Rt7fVaqi4MLnYxUqMH5Q9JvP0WY/ug7invqTtbhtZK9OxNRC7sig7UOQXX3Exc4SoQokzgOZ5
iTZKSuJ0nziOdVBlJHRkp20P4IJmN5BHaqG65B97Jeo3zp3VyYUXEaoqavzw2Vx/Q2YO1UA+lXhV
/tC+4kV7nom5DEJImz3bero95NXDm31EqQVF2Te8Y72s+UGG+swjLczvE6PbIbnjNsPJ6PP75MMo
t93GQq5GoQuDi43iy0VYayPZkb49B0JbQNly/9UJFAl9umTI4C0TpUlUKkZioxQoSGDj9EfWeUrj
5f+Yyd7PSw8RsI0hrRs0QKGTWgJDuYj4cRnzLhGtvJaBkmypP8bjvNfjdB9kkhcbO13eh/oWJmAt
Y4rSvEpOlpZPOoEWu7xq47CLgxD9IEEdXmVK5Fljae46NfWPWQfxVztrM1zb1rE2nPikWlP9cXKC
aMNfVzcNIHX4Y8Hqcr4sri+WnDZUoZhvTlXzqBTyXtFee2M4ZPVT3b0o/mOYblyy15wIjn7xEiO1
AOX39R4ZfKfVRwhEH6H5dsPqVTW/394WaxVQKBr+jwXYXa4ttJPc1XZDK0PZu7Ge/1CH/fggd/33
vOjvxva9SuFm/BLkzwGtDrMMCNzc2JmrdzNaRsmKgwAne7L4BL1qiEVC19dsy99Jn5euNSkHWmE8
qR3fp1aK8ObOCOn1DU5NoN6ruXramAURa5Z3GbCrdKejukY+fOFjU5yOZdCQMpWU8EuO+iDglr0/
S15mqie1lj0ZMgkjh+YUBpwREoTb9tc21qX5xTKje8IE2MQKuFjgsClp/6xc9ZcCXQX1AbneaVa8
cQSsnTOXJsUnXZwAShwb1ViK6Nv9yCNrJwpmwSZgcnVg7FwwXChXAdK9thLlbSFPig96aE7dVqaP
NdzXwzcteJGLx8yoDpSSNt6+q9tUo8FU9CvAwr9ENSaJkxhhI7NNrYaz5Fs7OpTovkWZD+nv7PHE
8If5KesH7/Yiru1V0U4lkND0pi3tWmGvVpNF20eQmILtMdK3nhFrT264wASXFbcveZk16wdlQgyX
aFA6Z02K3Sz60o2Vu1kvFt6+3A2XdpYnc6i2oRSQNM31cZe2fuRpqcYNS+3m/UQo5uKZbFXf1s7n
S5vqtae0M91bdklua04OdvVl/GUXLx3a6IOb9s1frBTnCOoJ9DvxnF8EHMh+NXmIKTZ1xavkV665
1XSxtrm4IPMPVQ/aFBeDccaxlqyZ9Ob8KW7OEsLcUdtsxIw1DXFAeSA4QC4oKDctgkYso3TnpDwq
26hVT5FvT7spKtpd7vQSgpiacgJBB6lAHjme1qfdzhpaSHKNynBVuy5f0h7RHMfeFYHvezSAiWN1
qvdjUduej6Cm56TBljjp2sRweHJ54Kup1C8mJum0MI5kRMZoqfVgBLRt1+y3QGhrG5HThA1Cnzlt
bQv3jTofkFMYpY8paVKlf82LrXbvNWflLcY2p2cH/1kcF2PTlHoooyfBA9uTuEFmTeA15plYKlBL
m6S5q9N2YW+x1HrOK8TmHQ0I86nO9ENfDN5mQm9tUNzfoJckKw9FzGJXhEZv5KrVoCmhmu6UsN8V
ysDyuHfk+tAV8UlvitO/D5mXJhcrZfRSU6A1CPt78IPk3k6G3vi2hdXLxaWJhcc5Ml0otT+ktKb0
1tGsB5DEcjg8OFUVHHPu5/Apt/OxlOmgk6KSJ7SGu2RhqjwhVSdvdUiv+ebl5yxeBemcSp1lMOKQ
O7tAuQ1/UZUVJShICBw6J9+Q1UFC6qdZjwyN0T+o6pPSwcomPd+e1bWDCCICkHMUTVEhEaO8uDwk
oVHXviImtXC8Ph/cGJyG4qB1vXGYr90fwNrAdkqjN0+Lxep1tVZOfa6jp4HkyDzOR11+iY2XMDfu
/bDY1ZO1D5Otd9WqzxBY6YfnpIXPZDE8IMKSBM8qyhewi8iD8VTkgxelOopmn4d+3mvT18xKPAuJ
giIcdr4Dbu72BK+dwA5gVoecIXSLSz4CAnfvK7Mvxg2VkUh80/OYx1472veTle+lTbW4ld1vwtMm
1JpspIHtRYiZ9aEo1BFV4FoSzZUPVrnr9ffTnHgmhEFbB+TK+GDLoAEQyC5kbcsOfj/v6NhPWddQ
fVSTr/n4s/5RFu/mrSLFmh1LIC8UklUmUIWFo+aJRUHLRCkjf9D9x8Q03k9N82x0cL+pyo/bi7b2
UuUoBjsktP7e0nglTmRbvbDWWJnqzr1S7soGuamkjh0Kdc7n1Mn6+yG1Wq8AhYtetT4cE8COx9sf
srI94VkBxguESlwMFqOuSqWWlQ5FA6muvL78OXc7m/tbt9UTt7I7QeuTZBWcT6TWF2+IFmGjfBzL
7LHWyR8NrdvYd9Wd5njKDDn17zz5iwswEFFESglwogazCAdlHGVjJMQnYpNLqPxJKqOd4ojOhy2+
r7XtYJOoF8psFiFuMYWonwxW3hvpY+HvJTk+JLGau4YZHobCQUKxysiSqVv+I4L/4t79h9eK5AJI
FEDY196q5lIY2D5KA5YyxO+Q0fuu+DRv+o4fOu6QFtD/l0l28MEMv+uCuTyq9pg/j0keQjk9zPtS
U3jF3fallasHPRGC/wX8qNCauv4mfUC1zfZRMMmDPjvMWdp5Ucg+tXp1q16/tlm5UP2JCdRqlzCK
OkFhCjoA1Hnm32Y93fcQ2O94FRx7aavyvAZQIbQKxSEDYIijL4ZVKlqk9FGOXEpdD+/60PL3PgBx
sD9hsDdUJToVeWHvI0p+3qQMFHUJnvtxEERQQ93slQERlzCVh4dxzseD3GwSvq/OBihBOj8dQUAi
fr84Y1stz5BprzPKK0VxTIpSOxp56BySwkz3s6FHH3Tfz+9ur/Za5ABoJQAzgBPfvJ0biPXnFjQU
MLzuXWBpH6bpW23KhSv7W4T2KzchkyMO1jwAyYJ+4np8ShohNZHj7GV9b5hPabG1hVfGgnQdSMs/
MpTcIa4N5Fpgt3PAEpfGxz76KEE7oihepZ9uT9nKOllkr0wdikOqbkuoUxvRsZkoE+sUcszY71J7
do1Rcie1vavGn7eNrUwaDHtcdig7wUggL9xWyTMnMEOF3Zi/j9tzlm8JrK4ZQM6AFxrnH5F2MWlj
kyepEjOapijtfaIpkts2rXW8PYyVoGJpkAT+kdyBan7h2xMrP8Gnlj12TeJq4+wp4zPJo43QtToW
yqHUiCCfoRx47QD0i9HWltOg7eiUn2rKhXtSw+qGlTU3Q8GcXBMlKNoAF4dgk41dQQ2qoDXP/+H4
H/zQOgyJfQrSvxBkpLRL5ocLGpSsyy4geEojrZqRNJHKynqo9aZxrVDPTpEeaPvbC7QyKMpqmBDA
TpJpi2dKVdtjmEsOmjdSuqOBFRoTDdI7qExu21m7alPBAIlL1lUQFS/8zcjy0oKkIHsUOZKPkv6l
M/+p58fckN1BerC9Gfrc9oPU7jbsisfs4qil90gInQt8PZeXa98IR18cYBryMEV7msJkr/cfnXx4
GBR6K8fgXBg1D/oHy5Q2LK/NrBDQok6PoA/EHNeGg87xSbfjlOJt0eoQFRXfRwim1OfbI1zZYtz8
YNEFAIxA+TIsBQ24u7KL8sdUfa2GMy1jSvjvWwoxQUXNgUvWeKOq2c3cVWQryx9H6SW3XkKK/pud
Yit7GEi+oJCGJfZtzSXMRjuMzeLPMAxqEc0WW8fqelwYWISiopTHGjqH/LF2zsD3ZvQrqvq8mVJd
M8ODB2VYVMxMQAnXyw6hUl+bSpw/Kv1DaaPtm/zTB9+i4tvtVV81Q6KIFBt5KTAD12akSZXrquty
tLi1Y7ZvAkajtp6z1be01j5AN9F/DP1Jwl/cTiYrSWqp6Fn7znE1u91jEHXx6ImjvOkfxG00Gio3
NT7H6S46zIH5aDfO/QyhWf9bdj7/62FT1v1zaaGezfF4PWxjVsqpDUmM5/mL3n/3zY+S+SHa0sha
2VJXVhZvgqDshkLJqVOlznDv7I0ErYFyizxqrXxBUx6AUg4ToSS6CL3g7dXI0klOU2UsJssdjsxl
JcuCXtgwjnNkuqqWP96ewNWhkZM1yJZSHV92pcRZqVQxzLqPkXwMy8qNpQ9KuxHrV3wTakxI2TnJ
YVlc8s5RjbGsvAMkqevTrh8CbyqKQwLO3U/CjSAr3HwR3a9MLXabU4MKrGxMTfLZjPuHKG05/+94
oHtS/jts8lOwRekvXOyWSTH6iw3ha7ncjC2QS3t8hkCteLAs022MeafQMXl7sbZGt/D2sJ5lVbIw
VRp7/8tUFR9i8yHvXmrzQ5V8951yYzbX8hqQzwFv5aLrOKBGrsfGpvDrSQGHODdPsay6tUSfKEpb
s67tpjB0dUGw76lWQEmqsjdIhddc89L4Yj/wcsgUtWQtVcQEVcVVtCez+3V7RvWVxbu0sfAXXhDB
NOTYUPpiB+HeLjCrjWGsm+A05m6tAc5bXDhi2J7LQec1L1jF3jWB3+x9RbLubg9kzTUElgZBGEjF
6L+/XimSbVpedwZcakKQxBm8ILShXCJLon5r2ruk+5hPWw+5LZvi9wvPl+SprpsKmwVlAojyKea7
dXxopu5E924n/3a22qbX9hpwa16N8Gzx8FpsADXiRinpDoAB9btSnNEuOMHixd0jjT/8xXxeWFqM
jZtHj0v4eH40esNQeqPxMDcPQfKs5gpoVVEo+ffPFh541MsNLj5c0pZdprkaRLZkUL5qqFgcFGV4
Gmo5+vd7WljhwQqphyiULfzRnNJq1FIUpOtqRAxDOsS9V2nGUe0Vtwl+Th3Y/zF66L/4xt3tOX17
DmCZ3MKfFybJ5kWdyWzKiJOGAoWunoc0FdetRnumu/C2mRVQ/rWdxQjTMZLTWaVollbyqQi+xRDV
6DCRJeAp6varWj0rXMGRKps+Q2rY5xZlDAUZG6ncYPJ6u/X5EJ6HpNbRy6Hb/nqD2FKtmXXGgM3s
ndaGnjE/3x7qhoElElfLnBpx+4JyjFW5fv4SbwHRVy4lDEE0Ewpsg8huXw8hsbUuqy3mUg31U9IY
h7L5kMvnPv8QTx0CTPfpCHPotEVCJMLV9aGKWYF8ooxLPFuGs8lAXe5/kXZlvXHjzPYXCdC+vErq
1W0n3jKJX4QsNiVqlyhq+fX30B9m0k3ztjAZJEgeDLjErVisOnUON6AObRYbBCfdL1P7XGblhul+
vFq0V84idGNE5UecDGm/TNSARs4kjKVe6GmfEWauXNwfrzIMRySLAOVFsCV3GNPEMdMlhYU8hVAm
wDYDgNl1vRacr5kRAz1zyHj0Ad8gzJQoX4oOrr66nZ3hjwYjIBuCchfv2UsrtDNMZ0iW/4mQo8cE
+G5Q41/f2IquD5ArYcs54qmMCo50+dMCaVpbB21jeWeX4Yzj2iOguqPDzjZfnN6KSMKidM7RMEmA
0Vo5V0oXcm5emskciJssKXGw/DlC9HpXuo8m9Ix9/VYrjLDksdagf3N48amzYWa798BDWmpgtHdX
eww/3nmCZgrpH7ztQJMq8/f4fe0npY0TaO/a7ifJOvS3vFK0uqxP+sfcyKUpKYiYSOFotMWoKfQy
k3abkrs5y7eQd4jKLK79MjTGqPp5falVp+98fJKHaRKX8XkuC5FM8Oznmq9dq+IXyL4EdRzA+xAy
4HqVRtV2eq3rCyrvuo4V9DZt9kDIM7H37m561rSV06HyXOjuh7+HlhEaQ6XhFIveVPYMaxnh6dZo
0A6YzBrUOr0+P7iDB9qGAR1DnlfE1+dxxbAMpvQ6q3J8AsOlSJ7tyRgXxs/J2Tn5YwqExXVjqqv8
bJQyzokWAFH0JXAwvPZDx34mDgnnqgKTwPa6IbUjMFEPF49UsAlKIZ+HdldPn3hxmvH+HdlbSdhd
k972P2vtaFo/NQtan8lGh6oZBzPZGk5F5VFRpcDLFelXsGRLfsBsPdpYDfAOU/mCjpKsv63St+sj
VJpAqhUXDwoJ2KeX7lRfwHBjzWZxspwDZXf6uNXbx+smlFsDNQPRKYGEuBxYulQnJmktXD9gPEhv
rfGtQ1dZtbfaXyhbR9eNKcdzZkw6AMvU+UsikBvOREKWQA0gjcY1PVy1EXQQgJXEgQ68NGl2AnI6
f4ARL30WpCSu9qXv+NreE8/bD54DtLZ/W5H2HsiRjYyagIN4UJLLhnhI9pZ9Gp1v3HuxvLhlfoQO
+rx4EFqX12dRDOCDachOgmgJCAa0SVzuCquGlpyWYMkyY5h2ZLHscPY7IzbKDhRMrW+tVdgVeHA4
fyR0Eae+nzRpq4N5mY1Z5SNqtpcYxEcGD0FvNsSOdTtC7xP3QgT5oMC5zwkSDjmS5WvSusptevYF
YtHPwhcD/dREG/AFejQ6f3U5CWm1K47I0Xt0zU2r5/f3aKUNFLjpiDs+wStoQX9V+jrlj1qC/iX6
5fo6qi4fNCmBAxUAc8Qy8mnwHFQJGS1Pzte0PdRe3Ht/Vdn82SGfTMY2Zqttrxt8L9TJOwcUIFhM
gCBFg+7lLE6mg5bKIkWdIejsYz9aZcgsoSvH+YjO47xEK6m7bBF8Z4dhrtMN8KTaPmD98GnMGysy
at4cR5ZoT3WQfK+8ckCKF8kEp4VQSQWoc1ihKWUjhDh2bjX4xzztwHBtT8Gtb2TBDQri5HB9TKrF
AsWzSJ54eJPLJY2C1FqPYnRx0vx+61nAWbIsYnq+6fx/34UFXn2wPr6D6BB/Cpdwtge5k425C96W
k9NPodmBdagNNX1ljZSvKjQQCh50sNGgKnBpRbchKkcEnGUhZhIt40zixuff7GrJoqAev9N8KLZG
V0S2XYLogc+b6xOq/gAU+tGmBBAx9CUuPyCz3aZvRw3bv4vRV7zcsHJb2Lepde//lVch/3bdniqG
FbiCv81JjpRORQbQAU4bcpa/uuLZSCAmZDYbt6QxYyutk2LyPhwAMHIYgCnqoPiTjE0MrG6BB+CK
pUVLtdV+Fv10R/2D49NPc5n8NdVrbOvK4QF3jCwbSj24yy9ncwaxGe9TXp7yksWkvREqgQFwSlWs
pfkfXK8gqhJkjegK0t9fLmcbtBtyczZyADXqttu2WrPR6+BYN2vXgXpIv81IG8Rb8BQp6SDMAN1V
pzuOVicUWmIzWY7Z4q/pFSpSzag2C3wDCoqeSO5dzqGeJmCc8AApM+svE9tT0Ch0Vbe3CUAVetRV
9Q5pvrT9yvo1FRTVtXNuWbp2zCJF4tStyxMnce8UsV7GDpl2rNeO2HYQmLu/fhhUsQtae00kanHX
mrKuqlFo1Gxt4HuM/r5yIXWa3Wb1GhGPav3OjUjT6U7IS3kJtknh7VPw01Fax+MQBfluKP89PAFL
B89sA2cJOIwMqTLcrraH1AFmwC3tiBtzFS0aSBhA9rg2LOXcuaD5eydj+NAV7S294Q18xLa0uHtD
jWWOa90/mJWzFvyp7hxgbQR6FOEfaDov92NtgXF4bhLgBPwm1IYpHtIvOjpz82bFF6u2HzY9xoK9
AK8lbT+a6xyN/UD2ZM5WW/J45A+6HbbPflJt/IE/Xd98ymGdWZPOdQomLJDKAUqC6HzaLJkFcOjg
RVPjpVvbQ4x73ZxicJg/A1lmAJohMiSZc+noVNSGL+6hpTUv0Bn4AYoCkx2r9q7MVw6WYmzIkKAM
jBIg3vlyz2RQD3UzDuIgt/u5PwEDn7qg5/ZXFkyxB5H2wq2JMu37Kb7cGTmAR6RCceqkAwHu+FE7
HJ1V/W7F+QUCFd4QIQhGJKshW7OzzEGO7YfsZ0rsjTa9uOBSHtwXYAlWFkmBiRT5EYBPIQEFg3KG
ZNBaNAd1eXUqTSRzrSffr7flYMPxe/Up6O2T1b9pwPTqyGET23/LdXuX7hKkMlLjxqrmte9RvLvQ
PIUSCLrphOKhFISxamaVDaAl8lCbdEpD30dhVetuBbdzSj7bRWQF8cC/kgCkooXxen3PvvdPSQEE
zKNSjXI84NSOfbnAtsbmifSAOFR5tmuS4zgeWu2mSzWk+vg9HM+W9DNef33UTYMeOdXzqLegMbud
XPRE3Djaa+Jth3w3DncVqtyjceTWa4Unk2beZOauZAd/rbFN0ROGbgxRZACCEySosg5lV+rakC59
dWq9uMiQk3HJvgjsCCixNPJ+lU7YkHmjGQt0THmIr+I6RCbu8vFWKPX1i7dDMPxp7NfiaTFXH+YS
AhCA/NsQZ5Ph1PrkckTUgC1oZk02E+KkXWO3bC1drPAzyM+IeB1OBrUtcZzOoqLBSHrb6dDEEDym
45GnP73qG7SVw9qiEWS+unG5mXryKfhOu1dWvqYZfxzMLoR7hZrgnnfJSpSmcEUiXwRIM+pswOxJ
3zNiiTyAHgRhVx6xYngbFnO3UO9hbNauRJUp8D0CT4sUmWD1vBw6T7IlaQXZWZnlsZ8eTIeG9USj
oFqrYrzLwUmLif5/BJ1AfcFTyKVDpDu1ahwgKJmZflwkQaQVPzS/ihzi3HnTr35HHTxZZr71LfaY
Jn2cJntm8S1BhgZTjYKmBo2+z9ePq2r874hVZOcE+Emaaqr5btcsIPhZuq9GsoVAhdt8m9Zwgwqn
j4MFXDQiU+BW5XzMjCY5ZJHR44tEoL80IaqGYfJwfSRKG3DAoKG1fLQ5WJcr6XZAW4CqETkf88lZ
TiUpQZ284ltVsyVAsX/bkHzbrBdl0nawgWRFaCNco/kWuzjM5jWkveLk+wAg4upH7RAVPGldcAR4
46ao1Wf1nZ2B0RdM0NfnS3Xozy2In58d+iQAeKMsYWFe9vqE0l2wRS+fpYcAp0BJ4Q+MoXiHLAQy
K2BQuTTmVQgSvUEUQl801MlDFxLNjv6kew/9mjNXPGDhykGUKcoiqJZLa1SbFfGXCriKqug/eXb/
GBD9rnCRhPOp+2RA3hJQcCBvyunt+hgVm+PCsNigZxMKud2myBocJZNMcW+bSPL0EBhxQlvvVhyk
aoyINkBADO1dgSW9NEXsBTLUHLwLC672xTgE46/mE0jIjGdL76PCNbfXh6agL0IrxW+DckCFV8+Q
Fww3RFK3xmfHY2QLOYz8jkwMJP/dQLddYbJwyA0tmiHtElkoOkTBBDHMDO2W4cgzvp2TPn0qxyJz
gax0qnpronl9Cw7ZaQU5oHoOX3yu9PywQAoB4RcQQ/ildUqD57TNPtMk2FjJTQbKbyTwaEniYZpD
3/n3YTRIhBF2Aa+KPS2jFnJAKnMzxUw5ebVhBjTIjB++jhy7q604PFN4NOlCEWyTuCF9sEQAUHy5
C5Kqar3GxN0FIuzt1G58ysLJ8WOQOOyt/sYqbwiohZEYjnq/2kEIwPC2VfuzyvYsCWK92QVuVE9I
9IBlZ2YhDZqv1rAGc1JA1bF1/vnKD6wBbO5JkdQgPOzLDe+/4W0bzvMnbg1bDeQdgND8lY7L16o7
9PzOGvKV+03h5YAGggAP0HbgoJHreubSaG2aAxZaiP7MezcBAzp0TKF/TBIrBurgP9qTdl7RjLm2
jFgTlp2SwgwtiGGQ4NCwMuTIAGt/ZA7FUlD8IInw/jY58zmZlkLXwcPkgjoh1PxnzepDF4gcDSRx
mvk0kH7Fkb8LOH/YdO99NAKKj8vwctM1cGaVM4OM0BmR+uc5sJQUQucWO3aaGzdoaraq/Vw9d7Tb
F6O+zRIv8tvluZyTQ2I8lMsJumEga6GfWL2tgy2x/C/XnZXKDwtZKdyeggBIrtf5bku8LrPhhzlH
kU6DOq7psW1jzht3seYVgKLKFWPqxfQjukOF8HI+0sYbzBp8X6e8rjd2YYH6FYe9fC0t8rmFIkzf
m69L5e6vj1ER7Ig1B35EMMRgHS6tMlahuQ8ADvThPWleBbWRvbd8vW5DOY/AGwtQJKBL8ru21ltA
/FsEbR79zpgrAGeCpSFboxhT2UHsicZbUSwESejlWJKSdP8jtzDpsYEGkG4RaJdtXbL2Ulf5gnND
kr/UzN6qiIvorU8hyNaSp8m/BwUft9lu6pKN1ZPd9RkUQZp8VtCTCjE25AWAj5L2BiqcNWfv4Izk
eSL2bWXf6jxqfO9YQhXsD2yBgAItdULrSKbRqfWRE2YALednNrinxmFTg6mhCe5Ynu3B9LrGo6K8
Y1Hb/8egtAW7hBVz6QLuApXrRdsWqf1s6D9AORbXQwTRX0jAxAmOOVhSro9UBWqAqBpq/tDLQrJK
fkiBvcXpqQ2gVucFZM81ASjq2wUSiIONHK2v7So3KW6qvCU3rttOG+rz+9QgEMZpTefWQL/FildU
HUdoI9ii2wb0OHLKpfd4GrTFCJRRD3Ra8OZDb4qsBX3KGUfOW6QD8B+QvJcHpWWeywfLQIXXHu9G
cEvXkxc7vDwaxMX/bGdmQdxr9tEZ7nO2bP9k2kWZAcg1ODpbepJUi1V50+ghhicFSHwTk8ftnBUb
HZIpoT22PIJXYpGdV0lMh8kHWnSqIubiIcaHRjsJLeGVraCcd8DCkQ1wwb0tv5L0cqqLzBF1/qEI
c+pBZ+klH9aIcVTHGCsLsXXsdvA2Sy8KP6j6oR4F60LfxgvqjRudNkGYZAPdtUN515crMaTKINIR
2EeCxwKX7OVCBy4oVDgHyLin7m05fjP0I/Jj9tId3Sw/XF9W8fGyjzq3JW2qJXCTaREQ1T4VHP9m
om3IbHsr95Vy73o6KtCgVgGRsNywWNt+MZIAZ5YGbbNFexrdpKmfbNH9C1L+eZz2jj7MG2syqo1b
LIERVlXSnWa/dHfXB6y6BQSYFJRjSEFjPS8n16q72eUFkF720oCIRGhyEdD1bDnJp6iwUgbWs+Bp
zBhfcRKqew4RGvpQAb338EC4NFyRFrJhCWaaW28dUp6BfdsPNPb/vQIy7hqQywiCcUMoPF/agQpQ
P9kJBsjZgvjDt/M9Mq1tzGay9tZWDgn9p5BZAi8qHlWXpmYOltS+waXjWFnodOw2h1homr/hZb7i
fVQnHakztEEJ6lN4/UtLdmMnYz9g/5TdA1pBwgwMsmY5/4E/ASmoBeoT7AxkBS+toBujr1qOgkuN
APoWkfwzs1JvvwQkWbmuVTOH8A1ZR/MdMiEdcbNOA+L4qLZQ4c7b0KvvpuKnk668hJXTdmZGOt3z
UnFI5aGZH+UcM3sjoxMGa2hj5VBEvhbpc6EiJi3NVFs5e8eXQGUxTZrY9g8eOIvT8vv1g6scy287
8lMO5Y6q8ytcf1nfCU2SFHyBTb7iHVTuEK9pFI8ED5QjN4vDMTU5LhK4Q8NC+2UZJ9hs18ehnq/f
JsTPz95s46xVGqsAkmmSXZX4sW1+BgRb/wOQH2L232akvewjNOvMDiMpkkNlPA/BoUter49kbbIk
Vzp13VATYHFPRuqHWttGRPdWnKZ60X+PQtpcSZEOmt0KbiDDq6OsS2MfMF0QZ/2JgwkQ3ODKhWIS
CmeXqwJ0YEC8BIYGO99a5ncrbw6G/3Z9wlRLj6onWvdBrICMhJjQs6Wv3bQi+QhcAY5j4L30jham
UxNPlK1sYzEt8q0uOpnxLg2AZJPdZeY2c7IE6NN3ERkW9xn/bgSosZVRqv3VTWRjTP86ZAFOD7AC
oE/wF6HL5cjaHCVfb8ThzCf34M2fF78PdYjOtWZ+GLtv/3Ya0VMDWrN35gjkdaS1yqcWvXoVKq59
BRL1t7k+NeMLQf/tdTMfJxHkPYi0gSAFI+UHQTC99sog6FBCHu1t5uqQzy63HW9w98yRR9wIzh1a
FvP+ulVFqCQ4g8B1AKIPqObKTcWONc5jmSKBDf4Qmu0c680aExoCvBFp6IHM7TycsjrKl/mkr+ns
fTxusI10HQ4c+HPQinK5jFmhI3dSoCiAe+/QWODqGSfg4de258dzcGlGcoF2nTHbb9AfCBLjkJbQ
TEXaynhw/e31uRQ+7vIYXNqRfKDrtEa1oLPk5I/lJm8BLxtvR4tF0/w06mvs8Oq5Q10PsBeId8lq
Nka7UKqNKYKh6lNRfDJ6htauf91wLgYEpW3ALMUzUHKHs94tjW8Q3B1Uf7DaIPRZe2uOa1k+9VD+
MeNK0UnLtaTUdZhx8a4q+tvGuHe9X9fXRrUH4G5BaGoDd4Lo8XKrDa6njymIsU463evf+5dgIGjc
f/1vRqT5Yv1o88KCkdLioTs+GCWI+ew8Wq3XqXyFix59ZPxRkgF18+VoWgyn4aKXcBRbOT9MABHw
19Fwjp6Gtr/SjIqyXLkbVTMIvB8e5CagHh9Ih4zO9aZFUFZ6VA9xyzc+2WacxmBUvT6Lqu1wbkg6
RpY7mqNZ9sgt9UWU4zGa/UJRYmU0SiMoD3ugyUdULGtKB86CZjlhxEzBkl++MnO3GqoqbEBxCQkU
H/8K2N3lKvUWdF70XgdTnE1RCjkCJBSWeCRdny7FuhioqQsWQR1XsMyD2UGUGy2YQIlVo3bvTnXs
9z7gfN9W+0tFuCC5NxgS0jXAh6CnW9p0CfeHSvOApWLDJIaDctBKHKFwoALWhCZWvCdBYiCdHzDV
dHRsAK8D2jJHHzdir6jIbtuAbPs1ckvV4vxjS0zd5eJMs5tzqmNxqiLYjHTDbHudGVVtRIjQiAIh
WGUujZAiNXjSIDDqXY+dQFpbbLWO60jccbJy+ShNwVMDrIIUDmDxl6Zohc4AkxeVIAdhrIwRgWfd
2mNCZQSQafT0iyIQOnAvjWRoV7JYBYIckt2zFrzNjIWgQvvX72LUU0A7Joh4oF8jJ7KZR+05F2w/
4FSxUawrjv7wdv3QKAeCbAXIrCDjghf45UByqul6Y8FE1iyRBjmTUjB9OiueTHU0HZGCwvUMUKVc
06CVUSYFUj54TkClOLMAKruHAo5Hs5UZUx0ccHMBUITzIyirLofj8b61i9ysTgF5QIdfD4oAQUGj
o3sZJLmb63OnGpUYEiJ+LFAgO5zCw+vF6wKwCmXVgdo0wlYzoLCdLmu4XsWwTNEdg3wrhgUU9OWw
0OsNivAGnQ9LARXg4WBU+0XP9mXhgARgJXehGNWFLWlH6LPra6kGW+PRnrOY6VEPavK1hVJZgYND
lhUOG3SK0og6s9dqUJEDj8oqErYayULW/lwQl8eeXiYrK6VAGoK77MycNKhlpmnuCbi8/tKn0Fno
H/qy29rIL7FuZ7dPzvQL9UNrDku69Qm6lsGk1o+nADUxnJBYn/fa2gwoTt7FJ0mBWElqWtIAM5Dy
G1BgLeOndK1cqbioYAKEsKjw4TKRKxdL0VnB4ov2hLkMc/JgdM/XT4B6DL8NSDdhXUBPJhUGPIhX
gFW76j6Pwfa/2RCDPHu8t+gRnnsNnQeD/8jJ8+gnYV+u+CdFH6HYH78HIgZ6ZsQYbE7Rr4iZctwh
AqEqewQBmKBtmEg0oZ3kk9UQ8D+5UARZirwGSblubDOb5Qc2BUVIU9OJBohMPlwf/NoKSseElMT3
cjHBvv9Yzb80/uO//X7pXGQ6m+0EChMnJP83gdPfDFAu+gMTyBYgXEKQqcv5dw6gBNFywSWHepWZ
Hqd+7SQpJ+nMgjRJ3MoqL5lBHlgPHXr+dShD7K6PQbnPEYYBLCniVzl8sRYyEFdbwGVJv2fTUa9e
QMp13YT4SCmohGLSbxPSIGZrglpnBxNDA16qJhrMrf44I51z3YxqrpDDQV8nEh3BB3YXW+85bQfR
uDF819lLv9qSq5qqMwMyu8ucDKOhZ4jCA7vZaeNwW7r6LSX52/VxrJmRnxRuTugIGduTzb2QebdG
qkVrSdCVubLNS6cwj7alTYuJoUAm1/CfTP/X9UGo1hwMdqIDyRQiPNLpq/jg6FzMVTWaexCZvbra
XeOheYwtaxBa5VhQPwbwEQ2GH+QyjMr20lTHWPrmywQNk9pZo94W95W8gUX37t8WpBXRGieYBMHr
KVnatwqMiyFaEOq2f/Lsr1N+u3jpmsW1MUnr05V8GTxTjKmAXHbxXAxr14L45o9jsgSdj42sfiAd
yqGkRmuNnuiyK3jcGelrYHbxkgvdXjeCqhDoWGK6OF+hG3XQkz/Io6ELAaBqYJIhJyeDS6q5WeYJ
LY0I+5oxTNL02HL76FVfltHedTrK/Nf3o3pCf9uTbkFwtCN0d3ELcueZNq+c31///cpDKzj+8WiG
Op4MZXAGMMgiGQD6XG3rgFZ01m+KVbUbcWg+rJl4+IH/SQjqSLvCIgj4a4+gL2imP9piCRf0jLn9
vjDteC2ZpgDo2uDsBu4U/WJIDcpJYyMfyMgyPDbHgqO5yJ4J8IZk2S/+zCPD0ZJIR+vVo8/Q35Ba
Nd3Svr1vKP3GfY1FaAFA6yEhBLIANNjnwPagM6sBZ08wTGtvCOXk40Xsiy/GRSPFm1NR215XVriH
SQLJA1GDd8JpjTrgmhUgDuSWHhBO2xpJYaUdfszNM+/uhu4PLmP0+IKAGck3wG8lR2NXdU39tKtO
iZ/coecsA/2VnoLrYQ24pnTPASJnoGfREyM/JoFUbRetQmw+2t3WmLKwSg0AipMN0LvXD4YijWmK
d5BobMfzWL4IdMrQkcCwjTwGoCzZ+mPsJ7+0+efo0z0qurO3VnFQHfVzi9JuKPx5XJoebMi+roV5
8CVZVQRYG5Ocw+LN2JUaLGhAmXT8cwvyKeYeW98M++5ks01Ov12fRdWYRO0GLVUopuCPdF+XJXgr
F7s6Nd6rRdEtRjfXDag2Nx7g4EKDU3YDuVjZD4ZLvQauBXTj5TevaLvI9cr0RDkUWq6bUpAdAOIH
uB3kl/7H8nY5GM9iCdMWHCRnQVd+fd9X+pbQbKObp0Y37hfBEeu8lv5aMK0aIwaHeixyTqA9FD8/
ewm1tPaaPkUbo9fOm4amUZC90mWl9U1hBG2o6BUB5xSCEVm8y0vpOJkp0LueU7iPXUOmrTVZ07Fh
PFm7wxVxCS5w4H9ESgiijtIbtcm6YSSCXbfOkm2bZp+sFKgjk8VLu5u8Y1JPcNT6CL6RZxO9kF7A
74H3C6tbHzzULDfK0Awy1EiSYYXyQeFeLj5MbOezmXZHDjaQAHVOwwi+pdCFyVBKdTO6p96Ke1FA
NwHTOJsDaVHZXHmpMwCvng/zFioMbQo6hOfBBxm29cmw9klzcqcidrPNlNPjsqwBNdVDBYoIHN84
QDIfVu1wvUjwEjzlVR/O5M3M0cjpHMzi6/VTo9xXyPH/bUfyakhkz+BgRA23HOfkExvL8uBk8xPa
YteoH5SWQGaBLnEhkCbD2Xxn0ZyxAcmwBby0A40vKFHXk7u9Ph5FkzMW7syM5NJ4C0RtY0I10V0i
NPhlUHjVw6VKtovBf+Tchg9oN8AB3XJi3+n1uPUCtrPNqQlLfdn4ZIj0cY21VxFgAekG8LtotQGU
TzpQ0ISrZ9RHcKB0P9uD7yIunOnZ7dr7Uh++TP60RjKuNAikPy57kaGW9dumZGxTV0OHF0HTSu3E
+hLW34Z8jPO1XjKlrzizJJ0TiEUje93C0jw/mcaTRvPQgHKp6yMTOG+18WlleRU3FgDFYLACKAWp
BXlkNA9o2lIUykeqL5HelnTjNGMaF5ZOIjYVSTi1OYuNNJlCsOvwQ8VJu7cbsPkuaf4jadgUp13j
r1w+ys2NVi3R3oIGaJlAzh/NiTtC97KvjsDmhu3ShebweH3wCp8A2DaODhSNQI8k8yOBtIs31ECf
A527ILbn+0G8sklznyJbv7luSzHP74IMyIQKgR0ZsFwlMD818AtOZb10HdunQ7/SEqTQGMCTA7VS
NBQjjwMzl+6c1pzrXgVwBVvaA3RcwoQj3HfBAZpHlYkCbvulzr8sZR0CV/XNHGlEpin2kDwcjTqq
ZqSc2do3KRby4puktxBg90iy+z46zHPr65It+wKVMLvMwJ0cjtNjaTphZfCYs7uu67HX9O/UrF9s
+JnczlYuYsUpvvgWyW2whJqzTgBuIGlhH4AF9kI9n5ujNzRJWCxauZ3KZVx5KygXHgJsArMB5+FL
i1JlaTOyEYvSOrSPmrRHsGvoy+H69lIFaxBU+m1GGtuY9UHhNxhbOT5DKCo0EVTo3ZtP3hLdjzp0
oKWetdfa1Z4M9fh84D8RTOno8L3cdE2dtstig9ZWyxwTVbWJbYoiA/K4YQaULLixQBQm6P6iEBA+
NMOk3eE9mm80rSWRoSU08mk/hDVNkpWQQ7nzzN8fJs2IO/RzgvMNmIleQVigjefp9Q9amHDkzoyI
2TmLoEY7t/rOx7QPhGwI8cJhfutTYG399N97xAtLwpmdWWJ9PqLFBizn03Bs0d/uJge/WGPJUp4Q
hNzQKASUCU/cSyP50CL7IuA/jCaRM2xxSGn/IyiOVf39+oZVbpvflmT6BbNkC9YFDt7wxuMyPNDM
XTkS4lulLAwSMP+MRS49kZJTyijGYgD7nBvHEqKjpfeZ6k/iMhHcCmh9vT4o9fShHwi92cB/yIkf
t4ZyezoDybKgA3y39Am578tkR4IkLIcxQ1g00OfrJpW73MGzAjmzALeYdPxqs6uwXgjPWvtbDhZB
lwKZuIY1UDQcY5ufWZG8+OL681ROLl5LY3qyp6im8VgV4WTraByZ0IVo96G29I8DgobR79JwzPsQ
WpcgfJiaY1D2G5BFhaNDIrubYgsVaubE1ZDg8To8eka11nusiKLwvaLeA0w/urGlWeETF+VdfG/W
pKEL1pkx/WlZx0L/ym5db+1toVwDFwEExGAE9kdyAhmjGMogYii/u9WrYdyxwYRw3hisFMbXDImf
n/kA7k06K2tcpqg1RY537zFEh2Re2cUqHKoNDCquK4gqGBjYpRlo5foB7WCmrY5GW0VGdcirIQIB
DA5PlbkxYZtHr1oLspUuAY/+9/Zd4I7E6TobXV2UTY9oAe275r3tkVuPBytXgnJbnFmQHmeFhzY2
G30RpyGow8nyQjPTXzJyA324IvTT02SvhT9io31wQmcWJYc6V0nWzAK2WaTaHrwe6IjjG/BhIB4j
YZ8Ge3c8UEOPl7T4q2+Tp+vO4fqMgvztckapbRZ67mG8nVsdTFbu63YljaIMof8ZH+SQLy2guxQh
geBeaUcrHBbyGU2on5jthjZdgwmqtyXwgWCzRp7ygwIHz7R6XHLYqtsh6ijf8dqN03k5gAgDymDW
GCF9/dgFw2Papad0WIOpKWcTfGzIxYDOxpO5N/xR8zRDID37uehDE/jLh6rtph/X10wFFEHeC1Uj
EDIJBjjp9AXgkLAKim4xZEyiBTWKqTTixUHETMyobm5Q+mcQjrCP9viUsWWTcx0Kt+me5VaIQvd2
NtpDRw3wQmSnMXW/X/881SScf50UhjSsKmk24et0aIGQ3kcjzpfrFlT3tgGRAgFD9xFuSG7AGsBU
27QAt5bFgUA5lmbtlo/oDt/jEsRbhu8rm8bXbaou7nObkmPIXb+q0U2POSffKbcjkg9R2TwlmM68
f7tuS7mP0QcH8B5KCOgRlwJTbhcd9SClcvKsLyWAD2UbHGoyfcu5A+JV99bmG6MD6VfqvGR5vRaj
KNioABU7My9W+MzN+jVNS5/MIE7nIYh78h2KMsBftzve6reMPRAtjScXgKPupkVmuRpTHnZ4OIHJ
MU6HbgvwyTZAiLEkS2RX2oqLVj5kwNeB/nIh3QBg4+Xn5blrdXWA90TdFlGRpBHvHwynjkqiP/S+
EXVJsgEPXAI6tpV1EfMu++pzy5IvM4oenc2mjjazcQkz9HOn413FXqfmtZ1eLWsJ9Qp18fZGQ2xj
JPamXzv6/8/YASYHnyto6WSyHd0k4A1AG8Zp0JvIa+9rvxIwn4jPS7SYQMIF5ZGwmy7j++tjV+5/
vE0FEwOq83JCjZXOyDkZhXq3eSqdamdDKmSou9Dz+12L5vLr5lRxjHgK/21O2oKFgQ61TAiuFOQB
XVE7Lb0P/gSIifLSbyOSH12yzjVAsIqHqQWamza47YzvRnksA7R3gc37+oiUEwjI7zvhA8AU0pn2
67EFKBt7x+yCKBs3nUMjqr80SDEs2coNsWZLmj00LvtVJ17cWbWhPR4V/Y9ZCweE4K7drmnnqS54
6Br/MzBpFpt8gscXxtKSbzXv6BvmFiClqMBZuD6Far94Zkq6WqyM60TXTDw+wXba1Te5eZM4aEqn
dTR7PxCecQoEXntqGr4SxSj3I9qm8egVsqwy3eqigUMuqOASDT+NGGQesjYamxUjynsNTwSAghE/
oApx6dj8IqgNNmAm0TO588mxp2Wcc7jaZMv402B2ITP06PqcKlfvzKbYSme+3nMbSA6MsBl0h9J8
gbxEiKaYHXrQHv7AEKYOlUIPt8u7ZzszBJS4DwqIFhdoMc27euYcQUqzgJGKBCEb6pW4Wrlg0NKF
zq0oKsmUfykjXctGXKEFOCbQEcwzUO+s0dO8R1ofLgRAbhBx2og4Ze46V6e8ZkLFZAyKmPn9cEg8
FFmcxojKwQebWAGyI2i9Lz9pX4BxJQ25sQUD2H4BFcrsr+XElYsZ4GqEFhzChvf079kcd0wvhiHA
Lu2Gu7Yvl9Cvh9C2l41FcUVfX0/VBINiG0kFwVeJWuzlxiEOiLsSUwiFmG82THH+zFdPvHBU8vye
G5F2Jyg3WJ9NDprN0iaGJloJcMP1Yahc5bkFKa4zRjqaLEVv71gXkTn8MvjOTa2QoUBkApB/3Zhq
fUAAJ/RuULAAvOhyzuYAr0mC4Aol5TpqK3AaTfOhT8FthtNw3ZRyedB1b4HwErgs07w01aAwjCDA
R9OtS6POjKvej0HA9d+MSHda6YHBKHUxeU7wXPE+zLJNgfb+/2ZEuszsxBi9zPLQ18iPvmZEbnWr
dWsnRyzzh40G/Nz/cXZmvXEjSdf+RQS4L7dkLVoo2bJsdbdvCNttc2dy337999AfMK+LRRShBnrm
pmcUlcnIyMiIc04sc+RIrNbKxHOXJIYzQyjozeozRTivntMvXac/jKp8bkT5I4ycnXVteh4As9+a
OQwyWTlDr/ZSqvGU8+O48g2TjrZ2H5c0HYBnUQq7vYmbBwk2NJJT9MyI9yt30PSgalrUKxS55bKU
reFsJ1q5c5lsOh0KtovmDjDqtdP1uVZE0phDF0idwlvE+D3d7BQuzKE4317Q5lGCS7sI7yz8o1XZ
ZJQSx6hlmAkODOxSf6uj8DR2qWslOyJu22v6n6F1C7AFW2UFAnR7yVjuuh+PzvAl3dUR2lnOmn2I
5DWPmhn2v2EF6I/a32v7Y5RVx9wMj7c3bssTEDMG2UIZDUWO9etpElmjI7zkh+0M0MHUu/SHMKU9
h9vybp2797eiDYjblZms1/SuM7kehql/nCTuwDIsf0ad8klnRBbsmdfby9raQEIqkgaQt8DDrRwc
EncYVjLkmaquvcL+mTDZPpSaUzG83Da0RcNgUf9naRWPcgvs5CA3yLPYwvbUCcFYy2mMl0a30S+X
7dQrp7q918O0Bzzq/OzMIPQ6TZY8VI78RKpMr0EB8D+chz9/1SqaSHESM2mT81Bqb5b9ryJ/oycT
5d1/OOFMi1tkqqEuMjn9Mo6oQ5Ez36kljjCuwWwflnA/tOFOtNqKxlAWl2G9JqNf1omwmdmM4VLh
GagCQWCb4dGd+Gq11UOjSsekozAa7w0b3/IfzgRwUKTC8KLV0742wrawJ3Daops1N+o/qprtKV0m
u2O3Fyb3bKmXmwhUpLWNBYVOo/7vIj52WXIIebEHwXy47axbp5AqGWQ8ev0qik+XlkhthCxNDBDR
1NFPDMUPEumI+sA5y8xTmaU77fOtBwwoEcTiwR7q6jod1pVaL/MW7OGUO7lrduZzM6Ib6zxGxjLN
4Mz/68EZzZ0IvSEjC1Z7GWsAaBtRyvXTWo8yc5Qi2DtGRNknal+CuPlQ8IrPbe2sGRQ858LLRfIk
V8OjOQduPDT/Ifw4zKVk+gwUPiQILzdanZJ4Ui3oPc5UPQyV9VeeaF6Z9ndWtdei2PQeCr9gBfm0
oEUuTeGTqVAMcLgFKh+jMzxbwH76yXiyd5PjDVPL/B4dzUh0GBj/cWmqQIrIcZg+6dvFm13PXs20
lqqwaPp+ue2nm4Z4qoG0RPIB6P2lIVUpDQSL+YKV8sQcho9F/quYHiTTev+rEF0JsIpUzdFkXaOl
jcZOqVuB99Ul+T4EsJTLzfm/MLEurKxOXaWPUWP3AowvdaXEeomZ4ZmIPVXPjSB5YWUVRbS5jcpo
Ad/2vfShB21lSq+q1C5dqqKND4HV7sT+rXOGRXhAzO9Y7oDVVyqnYTDicsGaW2bnMssNRc0X03ib
ELuRy6OohSvC3q3kv8IhdIGS39/2ko1UzMA5qIhDMOa8rzxfOIXUD0LmnOujW+a/eAnoYqcGs2dj
9R5sTBoLaoeNXEeG3nrRbN013i9XtmgH0U7gmc6ds0YBxFlGQ6yEAZ6ov6yCWkH9kiBad3u3ts6U
iqI+AZnRk8D2L89UN1dyX4lM+HOsi3M3maUb5NrPUq4+oLBQ79w0m9YYxw55kgYc5lbWEF010FcF
kh3O9zV672FVvXZadCiKbmdhW59I5XqhykHpxVkDsytZLUszkArfrMSxCNoH6qpPaa99ur1/izev
noQwmv7PzOp8qXYzFoaWCH/oM2Z2/uqqPRGp7YWgALHoCvJqWvb0j3JN10ToSHWpYCFvGDCdL3L/
6/YiNm7khZb1PxMrJ7DG1p5jaDW+AtOIWRR97TrtTF/5mMbjozXqB6kqH6XcfLttdytLppAJnJ2x
DuC+1jihsiChai0DvquotbNTMhutjLXOjYO2IOrahCuSk/M4qsbboFlwjUrLS4tEQ6re0u/pti2D
1ieEf27/sC0/hXOFLiw/aiH/XO55WQ/R4FCK9NVqOiPSTwI/nybtScx7xZ4tsCV6lOiILKkQ19ry
+f/4vKPSNyTR+KmSGPeTXZ3m9F6r7KM1OJ7dejLduyF27iDFe+FHpzVOgTUcJhF/HOzRU+tXU9+D
oWy5NBxBRn2yfMqDq4upniByhrEQflEZlWvXeuhFevB+5V3eln9YWR2cehhU0Wv43Dg2NTGnNjyV
cSWuHUzl6fbX3LySuJPgu2hMcKe6cbnHmhBqrMyFoIDyy6oUbwDAU8ZL522QIfs/lsrdqD5OBbhK
x7pH8Hkn7G0dYd4paLdCUyZFWu3oNBRV3nYVO9pIhzg7z3VwiMadtHrPyGpDjTGHYWnVwheAesgn
7KlyEau+vZWbRng8M38IWSKqx5c76chBo2XWiJHohTeuV9VPRf/+6eZcdwsfget7GRq/SiidIZ8F
V3jpl2EjXCt7Kvvkp2pAbMn+y/UH7AT5WR6LyMMugeCP09ckYWe2bVUy6ozxSYX0fVJ/KHn8yMG6
vXGLi63uCaK3DmuQeILCoXZpaErkWGrSlnluOkO5nVI6SW34YFukyslwMPK/bpvb+E4X5pYz/se6
rDbIqes0wre7yQ3ENyWlsbE75XLLCsPxls6GTaKyBg0GY14xOFTGr0FCFm1zDu9iI90hF21Rfhia
zhuG76NDiFl+xR9rCeQIjx7L0m8k+zw4+sco/FJ28ZMJC2puyoMQ3wAQekVSu02Qn8ESMBO83XH8
jaDIKn9PUYNzCqLg8keAWi6yuGtK3xblvajrh2JPBXfDQ6CiyMuYeCqwNL8uLVAm77IuyUq/ZuhD
FTxH+jlE/1LLIzdgzsxt/9hYDsVXrnwaMxpjgVfLsZiNYFvZVPLUV7T5gPdXX40o4gly287Womjj
MlALqgIYpFVQGvQumOdJJV44bcbIBLW4N4ciOfUMGHSDEkaKPUd7g8w3FkduSUuD1SEMaK8OdU6j
aejRGvGNrDymi6Z/k6j/gUHJ1jHpW1+IPHDbLz9Xq9iG5IxOCWLbsc9tKaUPceRID7oYm50TsLGJ
y1dCA4qc2TLWOmBFLXcUKan/x/wPTqPRaw961cWuOZvaqSgYSGSJVtt5BG9tIgapCiHliT73ahPH
1umkPCgq1H/rb1K0AHOd4HzbOzbiB1BjeJNUnuDorKHVcWDI9RjpFbr4Tzak59op4Qz/B8EIeK4o
yjIiRHWYBrj6Uv2kNvYQ11wnyZ091z/z5L+Q6JA2gLlg86WW5v+lDa1VjLrTytqPe/McWtJBqcJj
1wV3tzds2fTLW4RFoPlNQ4h8GSG1SzOFqBtEeUNea2bo1/pXkxmLdd66fbwnuLRnab1pSZlxLUYC
pParlfyTB1BBzA+p9M/tBV17GQviAPFpeIFwXi8XVCIbEHbc9b6UMonCOhSpebht4drHyGERk+Ru
J+KhOHZpgfbs1JYmFurgbDGwtG3f7GjngG7aoPC1DBHm46zRq3JVUGULLS73+sWO3xBPQ4/79jK2
NgrA6P9MrBzMUOsmrEaTL29PbtEvs5BvG7j+4CgqcNoX1yJar11LL+RoynRF+GnDJKjIlDuGZ5a0
OMsy8UZpmHfqRHv2Vl8+LAp9lOnF+KYINM/Wq+B+zKV/ChlUnFbn9U7F5vqJuywPYikEBEZIqMv+
/pFE5IEUFZ024waSNhwKBou4OneCMtRHtf+30trDqAjJDaZh58heB+/F8CLSz1XLjIPFd/4w3Adz
bGkBGTOYgZzBFUXIgNgnBtl5cfpy+xNurXGpjS4KiFAI1tqEkCeSrlC5bB2r9nPkSBjHGKBTaucn
Ff1nYVuuuXfBX/vlIna+TIoggQbNvNpXkQqNC09ufE372epPzd78gY3tu/j7q+0r1MRifi1/fxhj
HojPgZuEH0TspvbO5m34I7GbbeM2AqiyJrAuqkaONqsNCd6/Q/aMLzDRBW3Xvcxrc0GLGfQCufPW
Or953hjWPAaNH5nGXWlBtf7cScKbq/4hM3Z6HsvmXF4XfBwqh2h7MjflCgMrkAGfVTluuS5iV8CU
1yMyy50QvmkEzd2lPrXQx1epZC2kObR1jITsl0je+u6UNW/v9mwmEfyfjVVuLCnIVDDAtIWjLnt2
ljxUIOuYHHmYYvkYlT+1AUnzVo13stdN52YyIvKbv/OUlfPVvR6Y05S3cKY/FcXLMOzV9jadjpeN
xp+nFrKeNJfZAraKaFpfrj5mY8B7fTwQkUZVPd7ewI2V0PuyaDktFR2E3y6jUF1UssaMnM6PYbYe
NWYt3Tdt7OzE9I2nGq2eBW9PVw90x/oSaaU2CpxO7/ypmL3Myd5EZD/1inIa0paZdsOnqcs/6XPx
YMRnM31Q7Dez/3p7pddBEEgJ0IVFwIs3wDrQc13RtTG1HsZ3UBwjuqanRFKp3qlD4NZqmh2jkLYj
Mr73xjjl97etX39QrIOgYWigQl1hfbrbkkynrezeh9Hi9c7sZvKZ29YtzZ30fAPjTXOP+4QGB6pr
pIOXX7SJg9puzH7w2yGpUuQIs+pB1gr7WCAB5sVz65wcJw88EKm1W46hcpLkRpxvL3cxchlg+BEg
7HmTkPfSqrj8EbGSm0mLY/n5HBzGEN5uMrpSre+cw41dpXRGMwn/pU+xrt+NQVBMxoBWkT0ck49N
uFCE/Kgsdsxcu87yvEJXCn1a0mxj+Rl/XNUNpefMSmvZV4xKfiy1bn6KJNgJWp99ay30Bc1Jbu70
bHoFnKrt5AkbczFtPIc+6lJy1qz1Isu5n+1RWIpvoIIw6eixz5/L7Cn7d0gO6aMzf5rUxGX6X9Cd
jPSh/cQfOk/B5/5Xob+mwb1sxt6e2sr1vtsLfc/hw3ItcrAvNyRXCwMmXaT68diUx6mWa+vFKZK+
8ozIEFBpSgriO5Fqw7GR0UF2YAFR86nXHam+U7O+zWYUta3e1SCL5E4HIcl2keNy9co5iMw6TnNy
rM33R0lgkKgTQxaiVgGv5nK9oZJkoskUxddyickIqWn4TdxWn28fmo1dBX8AeIQkexm1uDq5VVb3
YGJDdrWIlXu5N2vJFRBo3E7jSTfAkd2JFdenlKvldyZAo48VLinJH35dJfNoW+Wk+vChVMR5TIQ5
vme1UedPyShie8eTf1eqLqMCzQPnt/gITcWr7omoKT0nolF82TzkladbDBRwS+2AECgzBpznHGj+
+O7Ae2lzlSHISWDUgy2U3yztcvjYHYRReagp3v52GyECCTW8EvgP7HZbvdzKtCLXpxij+Fau97U3
G62Se5moC54TWVoJD4ggCsV22c6HMJqhpeQSIk23f8R1CklKrPwuu0JOppV6+SPQzrelUer5EZKi
nqlm2IcRAZWTktTWvTHHp6HT451juWVzSY1ReOGlDoX70iaSn/Oo0RTwx8n2JzN6mmiguEJzakSF
ZZ9R2TuL3NppGsQOiQSInavRpxmDiPUW1SK/KIYfUQSBCV0pNQfVhcDUXZGkniQat0rrHe/dOCzc
Ahx/blc672uIoFJHah2PxDyASdLRHof2m1Bzx2uTpp928qWNSACzfBl8pyxI77WKpJPn5H/osvq6
HH5qe4inaXXsTOQlSBlu+8x1AsitpoNZpoa+XKUrn0kHqax75GvQNNWjb5VZ9ydVquWdzdu2Qi0P
HBnnfg0FCo1YzAoRyAfKGbv5VHZ3aTnsgVO3PhGPav4QbkHvZtnWP+LZMLRiyKxE8+2MadCy1v3S
o7D1KsBbO1Fl29JCHwTtR/V6tWslJy1N0kxjErfxfRyM18lon6V+bwzaphlufZIPMmcUXi4XRMeQ
DlfGpPlmVlGWGEPnvBQx7spKnndKVcsVtorNrGWZCkp2zMW+KofNkWxITWiqvtFnD2AxPK36q6pl
L+8/apJ05p/bfrexNJomRA0FJgNDEVdLqyxLjTpYyn43/lPMmetAeFH39Ayu3Y5GIR4H6IsKn2Wv
jMg6M1xRzzSRS2T2mlNO/yTmmO4EpE0joEmohS+Sr/bqhhFxjT+PIUb0ppMPVSXozAx2acf/xRDK
mRxyg4L/GoXvdGkpCqMyF6WuylOLnLwnnIv23/d+GT4/LS1EmwnrcIEunU6eaz1hzozJTJ4ml4+N
Y/XVXT+RArldUSnJp/ebw+9k2iXU4HnvXprr2qBuRBRZfmbVndtb/ase2Xfm+8n1wBb+f/KxMMi0
lZm5qwbkJmPLj6TKX6ygq/PuqooDvIyCF7rjyyi+lbc52TK0WgotxqPGX3i0BDRirH+rzN5j51xf
D4shpCV/1w4J2pdbpjNFcgrs1KLv87VJpc8CsfacSXLK3rt9y5BBy5Gbgblx9npITz10clBGiDWa
wvHCAS2+EKqrjIbj3ue5belq2swAKkzuZD4Pei5Htf2q2eVh6NDusvfu1uuEhUTlf2u6mvEdtZXD
gxRLWvCkiPoZDZJSap6VsOKRuqOnsr0qggJDPRDmXL/Fh4pjPFfsn5rEkVeEanSqy/ijyEXxWNjN
zsHdCERgc5Z5QAD3KCmvDm6HRGuXywNZQ0Tz1JWU8M0CXPnj9nndtLL0ZMgzycDWTMw4VY2gUCsV
RY6krNxCU+uzQvL387aZ5bBc3keMtf+NFGX7yC1XPl6VShuWOVKwrZVlh8SBKZBJsuZVpjIeb5va
XBGoc8QSgJ4D7708TiJWlWJoWjI7Pe49BAd7NAEse6fRsG1lmT9GeCCAL//+j+QEkcDZtqMe+nuS
O5+QH0lOZhHZh9trufJudAYJ2ig5M2aW/6yKrtKAQlSITInf5aFbB/qnhsZZo3GdW/qrJpqdrbty
cMzxYEXEF0w0WcryFf9YlCHmdpyCtvNTNJYz4o9TOF7O1Jm9U3u1e2B2FyVFBzjcb17ipaFgBAyX
KGrHQLL+Da3bnCKWtDeM6nc8u3C6xcqSo6IOQVK8drpOnUoRds3s14uqoGdqUxbCRO/17xkipe3B
SKRCex4lu88ekyTpPjlaZDvntDcz60kEQjeAxWn27JLvRN2h0UfzX60tjfIYGFb81UZ887MIZIUR
3eMCpBybTn/WhiHtDpWkVJ/yukhR5C2F8ybGSPslJlH9MFp1/pAldvq5SNX6JWsn6ZiFQZ7wgNbK
1x4lS+pezBsTh3Luhk8JtdQPQ57MLehxR+qOPWXdH2oh0u/5FMSfkyDKCtcoSvESpLOeeeVsmE8a
yN7oCMIz4owhnvB3lKoE+qAfZHoR0TCd1LnpnTM4usw45b1I48+6KCLhapkzPdV6LemnKFYlOI+G
9t0MErl1I+AH8pNSxdlLnyP1/FzEEu/iWZ5QeIqqgMZAlg/S51CO079nqxdfB6ux7hO5mv7Gy9PM
lelcCU9jPvO3IsmgtDW56JWDFIgMtmjfda8hpQv5NNpaohxyQ6kSr20LHhlZ1Da5W3Wq+aWZtbE7
NkUiApfj73yLYoZD3HXjlDiUzWbppZeTKne7uGrFwWkiBenuKkFVbWb6zz9xEYr5vmPvTEYvDlp7
P41hruy8+X4/6lbORyOaAqPJu3ahF1y6eKwmUaMO4+Azy6xAsXnqecfqwhyikzw7Q3YIEkv+1NXo
q7h55sSvrWitmA3RCt3tO8GnUCqnbzxtUvJvQZmN4D/SRAWrmrDphlLUCbtCee2gMgWhP2aybUA3
M+PccpXUap9IKeQcmC8cCC/QSPs8FAPlJ8qT+REh/+oHoJ26OjjK3P6UEAlPD0VvowVpDwBhjkqq
Ro9D6QSvVpzn0h1Uk7w7WU1fj+fWqbvpoIFcL1zwLNansRlk+QC5KMyO/ThPInSNhukMbldpVuwV
NbWinfRsI1bxlKJEsaCKl1zzcn+TqS+jwqQmPZglnNKzqUWnvvopZXui+tfdDgClMB0gidC7oZm3
eh3aUtGPKNVRlk5C5RPqD6PrINp8mpJSPhY5GhpxN7aJWxU2k3wkIkUXWNJJWCAzeXKGx0Gvkj1d
no0Iai/9By4HHkPgBS6Xj/Z4arZ6Pvo8HiauAwn1G9P89d7rB1If28tMCppyV5Xysesa0cX67POk
PUFiQRS0fegaM18GsDqI7bzfHHVEHg1UhhdV/Ms1zbPZ62IOZV8AFPzQLT1tq8R5c7DKZFmz5Wnx
KL/7zuMKgqkFtZDuirW+JDK7sYZmlGa0/xLniOZ4ftfUonswGl1QXDT2NAaWO/QyLiz2+GRk4bxc
1gjRvhkFHzWS/SiJLS8M9fLJ6aX+YEy9tJOjXBUBYCzQ5mCmBaUabvR1jjJo1O3URPZlI5juDbP4
prb2cB5jh8sGwN5zYSqtlylSdbr9ITeOzIKApXjKDQ/Id02tkqUiDoWqzaC+K8+p1KNs93dD57x0
izoLelzq+LlvUyZG38eiGd14GRlQBsnL7d/x++OtNhvgEYkMAoWwAtceBQ6mcfq2UHydNMvrBYVz
1xrM3k3GojpG9FCPXVmbHqFy9KY5Lj0n6ZtTHneMnGaSmpsP/c8qtnSvU9riMe9k6UmW5/kLaiLD
Cb5+faDjmzFGbnTuiioqX4upat2pmIITymfVsx2K9vX2oq5PvgaDh+QWYiqVPnP56n8kaXIZq2UD
K8nXxum5VKu/2lLb68RtOCl8XsC4Mt8O2MfqJJYTMwjIaEZ/hrjxpKpjcMCf4++W2jk7tcRrU8vc
G4NXKSM9aS6uAhnzlmMRaaXqi7TSXcdopzvESnJPH9tx5zwsf+rSG1gPlzEAFu48NK8vd46yVcSa
Hc2v5bh6VNtmOsq9YX4qcq155Lo2F5Zq6xmjGXrOPPV7mrzXBAVuEUIXo5j5B4T46iapHboxWqBp
vjLS3EOkLnBQRk2/S0ywdaZjY5dnfW7cUh5OfbhIbN/fdp3tH+BQ1eJ4stw1yciGA+vk1IoAFTJn
dgyPaTd6mVwhmj6/KfKXCjHAwtIgptsf5KEBcLj3xNj43EsnG+eln7xMIrr8BlWH/alXiEki77/U
Cpw96h+27kVBAMrx9no3PvhydfNSX3yZPs6lMahESPrqreznMipx5M8zKji9rp+stBneBikOjo3a
p6fCSnJPmx1xvG3/OkehcLTM32OGME63JqfZ0SgFeJPs943iPBpT3B9NkTQknGb2tSgksRMargM+
9oxF7IfhIbw5VzlRoEjyXNEboOWYmHcI5RYPYWBnDAhV+49ZGuTPUjDoH2yBWNztlV63c1X2l32m
4wm/6SpVULPAHuyepWZq5AXCeZmS6U2g+5d0g2ckzkskos9NgmShvoeu2Vg1phelaXu5bdbXXBzq
0WhLrLqSi+XG9oL+H5H4upm6pVV6cXP+T2v9P4OLj/8RgbU4oDzUYdCpBleq/knt9ASR+INdSgiZ
NgDE44eiqgp3sJQd2xvHB8wA+AHWyb2+nlY106RgsgTlGjO384OahoqX5j2dyN5Id0xdK4tCvQYU
RWFo6cLgUZfLhNxrjjyZVX8UaIiWboGUuI3g5Bxk/8px88yQloOUVvdlFX8a5uiofh+G/q/EaY7o
sh0DJqZEDL6Yk1+w647hsAeN2ThcIFIojYCkWEYMryKJTS2sTECD+YaG6qMpvLj6mhQ01+q9MLJn
afn3f3xvelymXBlU4lIE2OT+qTXbU2DQ4t6b37hpiAYU8XHRDVjfhdCNnWYMahUCmfM81F+TtmSy
luEa7x6ZzKfl+kErB0Ims5NWgdFIxnHBR6h+lmSHwvwmSvNO04Yj8OydnP46W8ESnSGC/tJV1lYh
yQksqzf0UPONpC3uQiv/wi28p0e5ca/RrGY9FvvGctZdByWVTFSTUxAdiKgjKd4N9wA8mEsJeIRp
AbExH01zbO5qABL3tCu740SG9TTYTvuFfm2/Uyi+XjR01yUOLvNIFo3HS4dpI0nvozqV/aZREUNr
5uasVn16uB2HrmMBw2yAmCzkF8qQ69stBSyjaXxIH+n6+9kMUGPt7kNzJ2m6jq7kZgQaDe4LD+41
CgFRLymVo1nxU7U5Iid+qkpjAWY9TvL4LajUF21vdu31KaBpSaNq4RKRVa6JYLnuDE4PccrXwdu/
KGXTH9IiMB9sEziYNJjju12UBwKJz4JtW6ZXrtJCiVqGLeaapKhVi8dImA3CXxFqprc/17VTwAgE
QEe9h37s1VsE0IbQY3nUfZHrxqHV0+Y8iPD9543uPkmusZw5B7+4dL1MqtM+arCCpIzBvCGKFaLL
7Z0tu3Y9rDjYWMD25LKr4tZs5UUwtpru22NQIT8rKd85+85L1TTa8fa2LTnxZdKOG2ON6hW6NVfE
jiZX5jjJEsOXyjY5G2XOXSIXMqPkVe08Jf30Fknd3t23tT6NByxhkgIyupGXuzgGVpAXojX8uNb7
HB3jJAEGR/FUd/VGhHv6WNeuAf4NMBwxnyDJ0+DSnCimrpyHyvDnvDI8mymxp65ppdPtndxaFJW7
RQ+LpzBg5EsrDgo0c4UoJ6oMhSvmD04a3imJuhOVtr4XD1NQ4hwlWF+rthVKGa2Bdrzpx3YMNrbX
s3sz04Y7OxDRndNS5wY3+26oCKeWfSPzpRkIBXu1NKGbYw8g2UDgsOwPdhSNj7yvSndSnHbHHzcy
3cUWQAdWtzDaVh9Lm4y01gPH8CuolWeRT9JjBp/pDpJW53dWHd4XWdTdTZKpefqgJo/5OCl7shcb
Nx7NQbQjFVrUsBPXCLV47EO5DwrQA3JBTj0+tHp41It/0F80kX9BO9YNTYryEEtfrd2Ue8OVKDxQ
CqUCuyAlln//R0ZU1o4cBrNsoO1nxcx8icaDHk2RS+Za7uz3pileqrSmwMKR4V+aCkdk9LvOBr9g
Rrb8aGiw+T8mU5ypriP1o7YjKH59FG1SSdBTDLFDnHYNnMmzLKpQBTJ9SQTB5zqzmp/lGMg7ufX1
ohYrZAeLxthCErlcVDObEtFVNtF/tutvau9op0yjk+PGadPtHMjNFZHnwXVB/JaC5aUtYUlGlkmZ
5TttNNQuJbFBnAYBIX/nUtg0RBN5EWHkjWKtDqFS2UbR9HwpLuviLQus/E6W5HKHoX0NoF6wGEvJ
eyGLcwRX62kSehkCUrhvhI74GzERILxJI32oh7p/6AZDfgzHWXkoRmk6JpCjT2ki5+cmz7tPlZLd
60mSMeM4yI5WUgVnW+r1r3Kbtn8l5VR+sKLBPPR1m/5r0TXbyQA2vjoKQegF8ikWAvgSOv84NdZQ
83COmwBUKRONRUil0MyNVyObdj75RozicOJdC2Hf4FW+yro7a6S5aKiB33J9Ka4iR9HfJnd1dqTq
EP+oxCJsGnVVf9DMPipOdjqItz41lL0lX4siqzYJKukwHkG3d92nEBnqgXIS2cw+TpJDmcjj51qK
nPZgh+kJLEVw1zPW65DmpHX1INXHdgqe49ypP6DNkj5lqf2m12h3ZAT+j++9DxlXQxWOuuOikLxW
hZaVrnfaLrQRTzCnz2ZIx03kYfkyU6rYORrXlyKvOUBYYFWWQQ5r3nDbLTWiokyfBif3zPyHhkpi
jUCpKB3o8e8OLqBMebGjukrezn9futmkhU1nCCt/EvbzwgpRZsSuv75375ZqOrU1CsTEqXUplaXQ
OErV9GkuaDrmo/KvrvSzZ4a7w6SuXgPoT9F6QyGEc3MtLa0hHqtFocieAi7TD1kaL4XLyGLWg5E8
cHT2po5f1Qx5pdIMWp7fizzumukYyVYuOhrHT0Uu668TBZBDr3fo8kfDzzloDW/QAX0rkeZ8Uhlo
v5OjLTHyItvFOok7ZWLiA4X31cXQVUGr1W0vnvo01J+SYp6PTMwaz03U/kwlZgGLSK49BHSU19sf
9MpDF8OLQDrZBHfFui2ldaiQzrkjnsZq4TNpWlgiBxUEoeJOKq2QUz639c+kHN/NWsAwAYo6LW+9
RbH10ltjCcB1oUTlUzejGA4lTj7iTrFrZ0O7czCuw+JiCyQVeEsiMOTZS1uJUaAEq+Xlk1ENwaGo
SweGAmmaIhTlI5jZ6JfdJ/pD0I5J5lphrH5UnLG4u73Tv9/l62/M5U5BBGUOuAWr8znYYUSXviyf
ZqU2X6GxIZhnjEtj3tLYAOhIyTAVJ1kW3WtudAjixFk6vUyizdzZSc2HVjKsUxs431XwoqfZmU4j
5BIvSNvy2+3fenVjLRu2MPxoW1BsW0fvMu4Nh3nU5VMaJPoxU+3ngiz7XBa29v22pavkAUsLoZmL
UVsG4q2KjTRNUgXhYfE0O0p8qJi2iV7umO/E4etgspyuhfduG+rS4bp0gNhugio2K43mXtCmh6ov
VGqntZm/tI2cDMiJt8YeZeV6D4HeaiA8SWCXssbqrcxbfMo41SYj9+Zwfi2qdIxc5Dyk6kM5imSP
WHVtDhIXCC5SV922nTUF1Oi0YUZixvYZAAmGyKIhaT/JDiBkN5ajsHk3EGFBVnGi+AsOt9i61lXq
dVNJk235oZpqscv40KQ/IRUahTuZ+dbCaFstnD3qvVeAD1xmrtMitv0R9JqHcC9ay6Cg0tchiBh3
9V53BN/5h7HFXf9I1ajgRQaji22/A7ri8qISrjkm9rujPU838GmUhACWoMJ2acUGKT3nvQTyt+rV
szbXiETjRXC39Chxh8EiWTBaXbi1ZqY7+JnrgE8aSsWLNsYCEljDm5uAKcaDETkoTYyHsg8e4zGm
8d18nnvlXEmf372fDDo0wUsCPUYHZPU2CNtJDAkZot9V2WS5kyFnktfaZuq8N8dmmg5vHKTGwRcu
JaPLLdXtSuENUgpIaeldbHFfq50iHR11r+t05Y4rQ6ub2qxsLSgM5PMysz+oxS8xvFhlvHNXXEVF
jPBChM29SAbiJperCYKpieJFVUKYLQRnIT4XcpfvVHg3jfxGElE4ZyDAytfrSMqkwEbWpOtjMHpG
2MXPMsIdxXvP1LIYhN74NotOz1VkcjJKRo6NFGAYB/dDztBmurLNjpW1X3Or49OkMeCVZJpWq3Ab
tblddzyNHs3JK5XU67rEDWCRWtN5DO9ve/XaB7AFAg0uyu/Ze1DJLj/PYE6WURqB8ZjJH+129KqD
1baH2zau0oXfRuB+06+nAAJC4tLIBHeDSoVjPsqJKQHPjJK3WbeKt54n0UM1OeHfLW/Vhxn42TnU
5tizodT9JXdm+GKOdXbuJMaCoe7YPBRlBo0v138I4Wio/Sd6uDfv73fY+DO54ddSfyZjQOSMnVm/
zkttnmo7z+xHcszc63MnPGVVpZwAAoszQlPjoZjq6tiOlX1I7Dh9NptmPEutWYRU67rgQah2dQws
ET1bTRM8WVIsPreyaD85jGm9w7J8P89RkBxQypEPbQtRE8J2ZzRH3QJV7EYKONKdoLJOG1gUPNeF
DQrSkJLm6qwD6c3ncTbtR0jhvNnOitrcS93XlNLD7Y+9Z2iVGpby9P84O88dt7GsXV8RAebwl6Sk
CpLLZZddtv8Qjps556v/HvoAp0uUIMIzQPdMj9FY2txp7bXeAGABsPpjPz/Ss/e0QXOz6CnpP/8P
cbjhFtz/cmmvFu6s5m0b4aj3aBkTTrzmzsmjb6Ve7cbZ2t8OdWU/8nL7L9TqQJ7MrpCz0LYfURp7
H6Ata1X7djq1huyq6rBxlF37fg7XCLRO8muKO+d7RU27SIPb5DymPSrvA+Le9w085Tt76t7p1qRs
fMblM60WOwz2xYCPr0hOsgon91oYKAXhhtoZ3cTMO79Woy29gr9cgrMwVOwXJLECp5s1uMbMJFSK
YseqwuOgRmXloSAelLs+bPvXRvQW3irWoH5v4DxwAk1pOHpjM3WdJ49qO3lJ4XQvnS3noV+jxC1c
qtEa0gpTkeiaq4lp/tGbWfps5rKi7fJEV7FZNoSm/JTLWgOyPXX1YPu0SngERqqotnpJF+rA3GtI
5fO4XwypF+mr80lTpi4KLGUURycGMtHbz6Ch7/TaCHFQlHA5+9ZXGGRpeJg22evM/xWzaPWu303S
Fu7tYrGe/xRr9QrJqAcoRTSIYys9ZHJM7lAdUvVgDbaLdu/hH3fG32AI9hgAbJ0LuCv01skI20kc
o/Q10qRdP/3pwxccYx/78cvtUBcX1RJq6YzAzUSFeN0flzB7Bco7C9SHK18NHkYw4tOWPNrF5kMQ
hWc1hyQPrCVnOZ9Hxyiwwyys6Fhn9qkLPgdKchiwMNa7jdT1ApnCiiHSwjPlFgFfv/ySN9l57zhB
EGYjGB9FejSsYthpJLJtpRUfh0qbDslYjLtUwezBFEryfgztZj+FSC8Mod0f4DKoz/IA5LdQyN0q
rsb3AXnjU5drH4resT4A7kSz/vYUXHRs+NELZ3HJfheNsDWXZ4oAxVZaHB+r+FcoKuydJl+d9QOE
qb2FVE01PaJm6eevbMbUmjeKnVfD05MDW0wThgbdamlXEArqSTZixL8xcq3gDmF58NAavQv5ARbg
yLlivDeMr6J+7RrdD2NgRbc/wZXdBQ31v5+wWiCFkiRGYpjYMk7fRQybrXUDye9b2dO2AC7Le2J1
ZJLJLmhP2ivL6+p8hYSjpaPuzWiD6W6o/ozB7Ir+W4ZNqSo+Gdj13h7Z5dKHvMmXXQqvXD1rhv+Q
a2gWq114VKIjHRCvtiM/d4ydkf24HehyI1NBoIVLXZKGOLXk83FB75ftQtdCXvfqAqx2M+lT1mzA
V66NZjkvlmcp9Qp5mcc32ytO87brUxEdq+K3JHniOXce2/r7v48EtKAN4oLLDevA8yBJNRlq3DUR
m7Dx0tJPsUpUpq1qyJXLBZApKSl7Dj48FKrzMJIlNCswjQi09KulZe9lURwKK/xg18m+nDFfRQ28
1r84ohxdu62f5kn6s1BipW7jKXftozJtNk8Gmov8qPMfMo9T6SxABgSrHkr1r0dpXXXuMG5pl1xb
IqwOjkaSEnLVZWu8mb00qkJIykN8NKXYy4fI7YzRFfGGwMC14YAHgv8I5hOa5XqD6YUUzroeH4Xc
uRKnJWQ1l2dIr28c9hc5Fh1mwE2g92llUQJdHRqy0quhCMBzNnH7vlCywV1OWP/2Yrw2mrdB1PNv
BgheMeexjo+LNLJZtk+lVriJ8yxq+38ZzmJT7pDzLKrn55FUvRodJ+niY2xlsVtL8ZMsDVs1uYtC
N5QLGB/AmhTElSi6rKKMVVHWdcoamNR+PNShMuxGZzb8GjgXxST75yRpMhVuI921+ejsgsGJ//mw
57IDkLHoJi9ygav7hjRyRLFQjo9WZIS+5NiPNXy4XShrf6amNPxR56K+PYvXVj5umtT36aBwNq62
GJIn9Rgky5qMnQOPhPmOTDLxYtzQNgZ3Zb1w/tKUAn0BKWzdtDBLuauGXCRIiP0p+H4ckFpSewuj
55+HdBZoNZEi7LpSj6X4aKjpDkThQzAYR5i5u9th1k0v1suSuIH0RW1l4WKcr0oBXbDPoiTBy9yp
dmWQi8GdZueHGWeNR+k4dGM7UFxc0QYB3XDYbFhfmbqzH7CaulmK8GysiuTYKPIXPMwPnWw8pZN0
F8jm4I62/i42tddKVHdThwscBWnQLjGW71mMdNiYZrKLmo7m3/4s134VbzuOHZoSkIhWvyovQE5A
M02OYW241hjv0vmDVRr/+mjl41McpUdAmUE11oCiKtbCDsTBMvbmVFXfQ+1JUaM7h1fPvw/nr/0L
RHzeWms6QlQ2ZiQ7KcPR6p2iw1OyfjTVPxfgluHwqmE5/Y2yPrA7zRqCJkuO3c6kYxXmn5TmdwHZ
69Pt0Sxr8jzFw32K4w0QFFBbOAfna3bQeiceasyqJRV/0bovCzLZYXc7yLUVgOUZKcoimnzhdJ+J
Wmsao+S4br6o6edYvavjP7dDXDtLFv0rWFbgJKjznY9DqbIA5mlFCPEuCz6MyX0X+OaWYuW1rwWk
iMuAFg0s/9WsVB3CaaPBiaUVc/kbkH7j4XVgFhsH4wXzbzlJ3sZZ3aR1UxaoFoTJsfySJrkr4Wqg
5PDOA1dGu6mu5EOQpQ9pWbkY1qVW+C5X9I39dPnM4CeQmyxCWPRW1glQExVRYwxxciyk4xRlT2Pa
emZzNyQhGrJb0PMrC4T3O9n/IrxHHXiVbXU1JjpWrCTHbJzd1vwjmtxNLWNjGV5ZI0CUQQfR01ge
j6s10ktVOAT1xFe1f8hp60piD4Wcz7qF17k6HGoRoN/pyJtrZa9Y2F3VjCoXW1e7aiG8eX6Y8n+F
QrNIOObYtzrLkY+3Gs5Q5VETWxYHkW2yPoQnN/X/8MWYemry9CZxqVutw3TA8wUf3QQL2J/R/Nz3
ERda5Sb1x3/evQvxAFIVS41UZ1W8MuNAB/fkMBQyR20IofgLT0sPqGxsbK1rU8PWXbApVGYxvjg/
JyjJ1SNwJfy1M6Sb9FcHkr31rxI3y8ws3VX+vnCU1xi+pK/6IOsbgiAlLeydI56U8FSlW92zKwkH
6PGlU700CUAQrQYDanZsMuI0CQ6cUbKr6+g+MSu/BXxfiIewsx8Aeh5uT9ZlVeAvsofUmIliJ602
a2LMcpb1U3qclffJ6OL3VdL43//Sy9fbga7tV85zHs/g/S7VBXO5rCRe8XzGXoD3+oH7gdvLjbf5
VL+2KBblamDbC+x/3Zno5TrsnCnNjk0b/yqAdDYzGFmz+ffMgfv8vzCrDSs18hhOEl7eZWPc5Xl4
P6fTN0uPt66Pa8PhKvwLgSIbWi8/GqiBls84kw9wa9wO0OY+GcRSRzG6jSLHlQsRBT6q9iBOWOtr
UxIaHrTVlMUzXItNTwmgf5jWVsXryjoAyEXmCDqBB+z63B5F7TjDzIJrmsgLDcuVGtWjHkqndeN0
uFbogF+yQJZRu1ncNs53lGVXdtrZY3qMuwfMBF0UDNX0tcLssaQz8VPuH6boRya+U2+uFMOb2q1D
/epYF2I1j86F27zKMOKgLrRx0NJjId9ZJJclAqVB5In/4YpC/A+6jkO+RHFqmdg39Q1FKQynRwsQ
scbsUKAtQAlMCjfKpcuCXiWX0En1RYhiGcqaKN2ZJUC7NkiPiYb86XyYU8Wrtec2+Cxt2f5cOZS4
ZyExYs1MnWoNxGgrWjtGwkLM4eq6fSZi5EXi7JBN+nhfdqScGaD3UwTk/d939QJ+RaWBygrZ+uo4
5L2lqhn/OVo6vrG/u2Pc/3tDBXwvACFEnhb5qnW5Q+uDogxFGB679kcJ7kk2wJ53DxlcAWdTvurK
6UFRhUYKXc0Fz7vaAughNKY0T9FxDksvxyBcIHE3Pf/z0c519VdZE3QB2e758kMwKFMTQ4+Q2H/O
5s6XjT8mfjP/QzdlAdb+F2cZ7JtlHlnhNA86hUvL+GAGlt9J3+PiAyiajYPjykrn+KNCupwarMFV
AoMw5VgjgRWh+BvvbDIYPzIUivJK4k5Z8m3uy391VyfHeBMRkMb5yPRG0UqwVxEynqmn80JQ4w84
J7qmnG6M7eqC+P9ju5DQC9MyzpU8oPjbBLQWB5kBmt/Hztq4S7biqOcjcjose/iy0TFDGnrSYoz+
yGu3mJhXbizueF5wOvwt3tirlQdgOEgMO6d9UhvjwVGSu17DReL28r4ehKY26Ega2uvJSYbGkFEC
jJd6+WyKP1Yy/bod4cp5xzD+i7C6J3ohki5ViJDIzS7Vv6MG5tWydScpJ4hiPrmmdzvgtSGRmtNn
+PvmWDPSOieGc2ESkKr8Uw4VTZ7qz7dDXC4ADc8hBYjWggPg450vAEjWwahknOFSaXtFmLht+2Pc
Km9efrglCEoWPM5YThe5XmNhckep61iUwT51jHex9iky9cdwHJ/CrIUfa93dHtbllQ6WiguCVitb
ljP1fFh1IOkOyJzsCCvG7bmIxvfCfum3PPa2wqzO7agM2rDOS25Ac5emRuRGDeWBrErd2vl9e0SX
px0jWqq2lMYtiJarnao6UmrH8pDRpXsKovJzC823HJt3cwkwItwyJbs2Y7CuqE6R/S2UsvPvF8id
RBWO9C+MacVEvKOl8XOlo2Fdt3+Afm6/3y4W4rKvqEeTgi147bWWLHK17SjPZXfU07j2G8AEPqIF
xZ3WjVu06SuhuNUhsdFoWixiV28Ci35nMYVKf0yiQD9lY/pljIW6ny2jO9yetIsNTCeDPtbCdlxQ
neuiRB2YqlRVfX+kX+FLVumH6f3tCBfP0fMIf/spby7bLEjNpi4ZC/tIcrtO7nZErPdznrR3NNRj
T5Jrda8bjeOPyah8uh3+YlUu4fFfBDNBo4mC8/k66asgBCSu9shl7QVmzJb6Ivxae4dz+u1AFztt
CYRuHA9vyvxoaZ8HKsoY4R+bcTbmY4oiToAHaWyhfPXzdpyra+NNnNWA5rZKlFBhQK38OdFOuvic
ahs8wK0Qq71VBJE8RbHOlGnv+/HHYJ8K7dvtUVxbdyhWQBhYBJpZgudfC4G2WENZpj/K0ejKWCOO
WrkxIVshlhPkzcJDpzFvQo0QbfxNbZ/i/sPtIVz7Sm+GsBZiS1sxNZElhmOaV36hVF5BQzg3N5qa
F+ccywo6K8cO+AcLvt/5KKDrDWnTJsMx/0XfwYuNlyY79P2ujg76Fo7myohgDJKbgKDh8Fyf4HZn
DeDXGFFZP+fxS4pFRfxy+6NdGc5ZiNV9VBRlaSWoghxV5WuR/mJequKpASj/Xik25ufKhjwLtayP
N/OvdiXwXGQ+j1nakKB+1+yvIyqSylbucD0OVUNqen91Ds/jQKqIh16L+Gqa5wy2l9s8wFAH1Z3Z
v/3xrpxljOi/SKsVvVBFlMliLbRF7CVotmLUvEs0TwowVtr4eld2D9JEuBIiU7tYPqrnoxLypE52
mQ7HCPBBrs/uwKvl9nCufjj0W/+mPxD/VyeZgW1yi1A/MqPyQ1aJPdoCrm7e6WN2dzvQte9GoQGC
xEJP4jI4H4tdjcagp90IOr5zo/E+LV/t/OvyLlK6jdvu2mdzQA/91RCkDLoKpcaFGGS9GY/I3UGk
1OLQ6+r8n5Mf2OYL4ZW/KB0i6XI+oMHOrEIaGVCoJY/mL0kVfjS9qmKnKAdgEP/IDqKWdxZttWcn
Xl3OmPQjFdfYzwosHYPnfotKfyVNIAiZFdV31vgaTFQrlHObth6PU/WIMRsGrajlVl9rVBaCX+is
6d1WsevKVFE2oaQBlRchrnXFGiGCXpKicTwO2qmgDV9vWQ1fGdJZgOXP3xxAWmGnst4NrIVk3A1J
7FEuDNAFROMnVS03dstNo+YrJ/jbkOtkaxyqOekkQioVh5FxCsmNeS/f3k6XEJhFQAEHQMrv1DYu
LAhi9Gjskqz3mMT3/STcWTNJu5td35luEvsyu8zC8002P28Evj5l/wVerXugUjFEWnaX3RzTxkf6
Qx2iJQv/VnVftKjYyaPhFs4PPTHcqbddW3WHZEs145KHsRr+ao8HRV6rtsnuE6oOPss+6Ynq4+fU
8nNiyWtgtc2WH2QfkAnXxhd4pE3p0pVNHU9O/ao79NW+6IN7PSnpAR7sed867xpl/J+mCXYAVWMw
EIhinq8/WxGdDiB3PEa0ice0dGsK0ynFyMzwrNHtg3dxu+/wPr89S1eOdRD1/4VdLXsqG5ORhROn
rfzREYWbvgo9oK26cahfyB9wLL2JA5XrfHghKhZyrRNHc77b6SF9L/WH6RPex8skhF978a3xy15z
51blvyNv2Bjn1e29SLhScQOvtM7/1NIQcWryee0IwdhI2g3lH6yq9rPUeGrU76XxkxTc3/62lxiA
ZdBvgq7KBmk3oDSSEhR27bON660BJyEuHmATGMaj6D1b/axb6b3Mkgsx75yLjXrcJUB8+QVscPSH
raWOtVr9ymxXgzorbH4jyw9a+9Jpya4Nmm9KtdflftdZ0301VK7Q/DBp0ScvH2HU96GE93Bxn4jH
ev5mOacuDR4ysXVALMM/6y2sftwqpRjqGGc5jR8nTGNvBJnfOu+D7qCNflCfEC0KPyjTfRlsYdaW
nXQRFhWOBRHB11lzG/KsyIJ5WMIikTeLQ6t5aSZOteR8n0djZ9vSxqvg7/voVsTVLOClkGCKTcQy
NyBtdXei8jRDdY2jGR/C8NToCn/0WZORuiVxE5JbJ/f9LB+a+p+RXMs3pwnH6Jeun75akjj3SEUp
VH5Kd1D7k6G+lNrGcC+3GuA5GvToevM/kMs73+rz1GjRVCrTIq/1ItVew1s+m6Hy7vCQIjv9qpb9
r9s77fIUI9ICwEUWDRGhtcyLE1RNbqbmdETgLSDbgTmnxH6zCSm+XDrncVYTmUApn2vdmI7xi2y6
eX2QQJG+1vJzB5D59pAuk4PzUMuQ3+QjVeIUiZLZ0980GFPfwGzwN/+fgoDC5ZDitaqtg4x9qomB
IKa+R9i0mmY+2iZxcznbz5f/MpT/oiwZ/5uhOHNRlaZEFD1+zSGVHHKsVDh3U+0bXnkO9EhtNDZG
dvmKgNyBPCydHLrOCIWfx8QqaOpVDFWOVrKPnZ9DfLDadyVGLpm2cbNcmSioyXDHwW0uypCrm61V
7MlJmmQ+ounDYLonxDTmqNrdXg4XJqNY8tE9RB2PjbsgNlYXdVe27TjM8Xy0iqfiQ30sg8TNSuqZ
qBk8jbbbYuyS8k+3w14ueKLiQEzzl1IqMmfnn9HMinkoDQbX6BDIi8cc8tnoGdqLoJDbRne3o125
MM/DrQYJZYvyU0u4OdkH4UmvU3eoX/rhIfiQQOC1pJ2u7SR9upvCkUfHj9vhL9fMWfQ1ZbetaJcW
SG0ec/TvdflLZb5OX+ixesPw53+JRJNEB8rGG3e17zDUSzlJpAl02cdY+iQH38L6jxb85rl2O9D1
LwooBoiAwQyue2W203fwq8IZNITlV3GEAUzkcjZLvDqafk+brgwQ9gEgqEjP5bce2NHtX3B5G/BR
F/0gUIEUdNdHjJrJrewIpnRCVd50O/WgzHtdpzGUepX1oH64He7Kc+c83uqwUbOuzWqbfTLJJ2n+
2HzHZueLJvtmZEPNuB8hE9+OuMzV+elGQB7D6KovnihrWro1gUNMZFZNO0NJRWGwmWuXBlu4KVp/
edKcR1LPN6PqmK1iFETS5YNOFcHMZt+Y94n8UqRf8uClDI1d3R9UWXhlqdxTYPem5r7tNrbJcsnd
GrB2/jPqBou30SnmoxN8jZwfybgxhVe34ZsPurpk7VmL2zCsZnDTWfnBDiiZP6mVn+jh4fbMXVIB
OVPpgiG2sCju8AQ5H0nZ5OmUNjOeqiI9Yfydea3W2HeSLKeoTc3SKRu6xtUQ8/MKs9ylVlHdZ3UX
83IV2v72j7n2VUHCLQQbwLqc8+e/pZV7ZaoiFfuV6qcVPuVbnZ3LkxzeEH5z6IHoPAnM1b6wQyUI
StUMjiJLfFvirn9vSO/jBIskd/hXY3FqXWx1Ulj0IChNr1NsJ5wTq0hEcAzzytVbTKb+eY0sqmsA
kpBXQPh8rSBoDyW0V5tja1ThdVXvsp2WPOuoXGxJZa0X4yJLuVQ7TaQKQc+uO79KZvZjVWrSUaJO
IqJfedm7KVbwwOG9otpYkNeCgXwiE6O3R3tqlbQElHHNYo7FqW3u8/eswLsM6W6bjkU4b2DD18th
GdfbUKuzpJ3qWi3TRJy0ILiPRhvuWiXtq4ZkTIjMjZHrluG+3F7jF4fz/4tKIxiIJqX29SI08YWL
u06SwBqObidezPkwDHfiFN2P5R8xK2Dlft0Oub5+/kZE1XDRVGPBGKstPhVqYDUSn1RpD6rhV6Ps
yl+o+7pW8GG6t6KNB/dfZfq3h+PfeCx4igysf3bc+TYuoKOmc8J3naP0YzoWi7SWqzSCnOle+xRm
H9Xokwgg8jzSSokXgnPpNf2hz0M3nNy+/K3OW4jI9QXFT6LPTzFdozLMKbdcK2/S70JnAXeDLk4i
P2TdUxM+j8F7ehMbk7s+wP6GAXa5FNPhG6x9yGjpRjmHDIvX7r8GUX0v8A66PZl/W+mrr0suDziL
FwvsenO1atPcrjpT6Xgx1597+xvPQUS9/Xb6WX+1q09T4xsh4pk7qf7VHBOQxpUbZZ+MTdXfK5vn
7GesbkDbiVBjUfvwlAaB60CpdrRnXfKT7kFLDvEW3v0i9efLokwCWEPnJNL0de1qwBYXs4shOjnj
RxXvWO3dIGrPohcb3iVPpDUnY0ui6EJsZ4lJCwaMPYQ4cMirISojBPbRmaJT1hytfTUWrrWvrYcY
O95nlAA1Z69Xvhm8pNEvsc9cdE3lwC/sjTV1kb6uf8YqF5DSDNizOUcnTXwf4EdjxUGv/ilDQOXL
MD525Yta+mW+M/XOk4zX28vtytkBC2DpOABcWXg05xtnhImXlJBaTon5aoeWGxi4DQZu8q2wYjdS
gl2OcsHtkOsUj7sfSShekpDb0e9aE0LmEkpsR8381JcvET7YZU3N8O52jIuNusRYJNbp3Cyywath
pWHYwyPux1Nnle4ATSeJt56NF1+OEKhRLBpBi6/Gmgxi17LaD5OYTtNhbl4MyZd/jnnjNvhiWvdO
vvU23gi3FrDtQzOKnYFwbX2PXhw2oNOf7rf00+x2Rebmoafez7vmUX9Ko2epdGU//7LZjr88m87H
vO5bNrYdKTRGp1NRvpepcO8tV01c/A6dEF2ml/CXFDwWYLoa6VFQO+J5CS2sKzfu9cuNC0cOVMBi
dE7KcuFIEPS9MyFXmZ4ylerKfdN8aorcr75F+auCXWFDU1A+ClQZptMQwDeixdG4bePSoXEQ+7y9
1K78GthTyJCR0aK8DUH+fAuRU+SNkoegtvOCAndRiRPLO/GDEilxRw3anWqI6qBMY7tr67n9qeeq
c587RfYuWQyS0ykP97mtRjCLp+wwNAW+c5YpdnMkyxv74nLv8Vt1WIFLioybw+qsGVV9tgo1bk5l
8bXTGr/PPsbjFikUXfzl6Dy7xJb0HukZRBB4kTNd599kLNSi0mppfNEsK9TdlILi7HZBpD7rnVC+
C72Pf87hmMoePIf+FEhS+3uabDM9tJmONPowZfmxHmD/+1GdKd9q3OvfTZMU/SnSxDRcmvTOw6zh
DbtPyzFCarkInuahtT7X+QC8LxmMRHX7useYqa+lXtxpvGkOA43p8aCgPvsSdhoGVbEZjppbBSlV
GENOusM0M8UuKnyScp8aPaSKfrBzP4WPBS960NtfFdKQn+uiCrX7Mpe0zlPaPsLk0Ernz3LVNE3i
WVVWTOXRKJuxEm4eKXL8J0SaQtBBtgPH6t0xboZ5j+lwXtxH2KRN+yix8Q9w4YDHP6ZOQmg50VAH
9mOjn+kdRpMEsVG0KK65E9qbNXlUojeuYoYQqdImio13emEX2X3j5PRzlTIqEzfQum7wTSOdA3Bf
MbXipG80GVthDjZPqxI7O6iz2UV3/BQKQhIOhr9aQe5OgV4vUs8IGoXOiExFEVJBbrh9bLavhR2M
sZ8YbWQ+6mjrIJ/cKOF9iPfthypNaux4C6M8hqnZ9j6Y8uZ5zGTxOsdZ+wNMmiqDTKqNkxonTkuJ
a7Y/YlXhVIcYGVy8qCe9HXw8dA3fKJI+8UTZxM1hLO1EeHE31L9HBc6rjxZQnfq2LVcch9oUx/sp
0hLkxaGT35dtpv6uDCeQDjmglAcjzqVkFxX2OOMAt0z3qHUWns9p1oZe00mtOKDclL0ElkwXtGsN
6MxmIpsHK68Vx28jq8FhSEsG3WudXM52S1fslDaOLajfJeUTTKn0I/9WkbpCjzT0NWuwrjBf0/oZ
AJsSP86hXjOwMmwP0VAGildIsjrdWZXTPg6jPCneSIv0d2IWkXSvFUHGq6Vu1WaPVTdLYypk41dc
YC3jtkOROjtV0lLNrUdZe661IYi9sAeafNfVnYU8R9XICkaOSfizyOzup6P1A2paUtNWi0gIbdAi
t1sYLkofu6M5M2lCtJ3sCVOtI5L3uc92aRl2s2/qvcNLUE/qT0kCdtitoHtOvpQ1kebXjil6d+h5
ZiDErEzeNPUR9tWLwLJBqx++Zz2hIhxjwOlpklUQUqY+Z0dMyR6NjwKN7wgFX1eblW56GHCjlE4W
8Av71EgG7k1KHhX1vjVmHRUcy+y/jyiwveDTYD4PfMbnTm6dQ8osTV4e9+OvHhhc7KoRT1BPwb+T
PAYva3QUo/hThqz2J2GYYeCqI1asbtcLxl8ErDPXGjvzVc4GixlVrOq3NoX54Ma1Nj+IOGL/t5Q6
E1dr6TXTvWqb1JuDomhdHh8OGtIgcOn1jkPyWekSOPDjJOofYz6O94qUTVAsMyN8zK1wUV2we+F4
QMzNuyHOYwLSRsWIMgpkr47x73Y7u7S+SBWAeXxburTnMRcHsz8HWbiTq3q55wpDAg+HV6mbJFn1
qSyNrAPrrKZ8rSSSONccNfuVtkMVoYzZ8UOj2UxtrzUyJfIkvEWFpxeyM1FYt4MXlD0q2dUDmmeg
Yg0yMwtboV9GHQyNnw+hw6BN1ONc2MnKJwt0w+STt5s/ags/EnduimT2QuzAX/IoG7+XQ5WANSpj
q7zLwmVSEeiQ32G/WDZYrWJWviwyTgVHbesHKaiBdSW5yanVqqmR72ZrlrW7WK6TH91YOtDpRCAb
O02pECuiV9E8yMkUBHch2d/gDrKWKJ6uT0xEPziDCfIongyfsv+A+qU+t6UnB5n2xVTaQofe1RW9
6yCShZ7HKNQaXmpj41ibk9bEiejucxPtzTCrLOlgdXn2ijK9VN/bTlMcZnnsykNmVIXiMidSsk+L
zLFPYYjozzPAX6H6UpMtZmRzPDyOnUDrbppowbt1aqanZsaT4TCPUvsRnx7pHTXlJP04qFITHyW5
KxQK2Lp2oOMtgEdw9H+BvIiBqIZ594+ms7C5oVobfR9pXHyc8JjUXLW3jeeus9rKs3OrfpnbNIld
rRxxSHRKXaPvbGVyf7BJneZd6nSzto/E2GX3ur7ggkdblPlBitC3dWO4Yi/Ij2jynWJ2knlojCl4
GhWuG88EX664kp5ZP8YGdeun2aj61kMDVNM+ykZNyUPXgqo8jU1pn0qIGDQPKwQ+fUzu1QS3tqrt
fHUwxPQotUMY+qGs9KbbTFqe73LROgpi//x6T2F9lp5JlZTPiI1H8L7DqemFdGNQ3JQDY37Mwmoi
Xq3bE/ilVpSeolID8EKtbr7Ss7I+IO8Xfo2zYYi5pRUUqw0nGutjMwRVd5dk0vic0DuI91UkUzpP
DacwXRzNpZ0sdy2aUUswvw5tsNljYhv3qmjLwdOwWXY+z+ivSu7itil8I6+73rWldv4mkOse3YAP
jdK7NEB56UtJA4NpaaewLzN1H+ahrsKEl4Px3qhqp/cov0UReWo3iY9lKZzEz2B1Dl4folTCsVSY
6YOYEmE995HDKioz2Wq9vpT7xhVLI83nPDeChVkT5qAsWNxe4DTlZ1uYcgkwE8vrvZIKPLX0ttTz
nSxq8Wc0krHcZbFhPSEutLyTEPNI/HSQEB1ozKFig0ZUpP2AxmDtS0Ohdikum5LcekIjyqETFbJu
qkReM9Z12D4wF/KTZMZT8NgoXRbeGR1/ehgDpzcPvVK0L1YEqcnrg7KR95WZJdWjiCLpUQpE+SuP
jfTDZPTT6LdhStnWFGUXQUtvB5uneKE39w4yVHBi0CAHgCdyy2FFjtQLCk3tlb0Ylf451dtefCy0
pKox6WxC8WK0rfopawvbcfGpV5pHs1Wnntt8QhINdEQlR59zqBSFO+gBtSrSD44bVGunwddx94sh
0M5t68pt2b0WgyL/mfu0zL2JZv1wR1MoEi5JtaPsg7ZKSfhIRKmm43aM9jsWc/2+S5QI+T05d3bY
sdol4jrtYNwJVa3Ehzl31NC3S4QS/DzplPRjMKKT4MtTEH9qZRQPfSEHqX60emuO/bnpSnGYw7ow
7pEGy517Hhu8uxQQkfl3STiW+BiwhzJXkkD2+UNnDzJpVkISRbZgW8P0sUiQb3yX86sKv7dG7bVl
dXxTA1Mp98HM34awFdlzEfHQAjrcyl80RRpDTwMD8KGRxPzTaGU73CmBnT1nlB8fit7mHdFHafJR
YNZR3dddJn8AUU+Rdbl0yS1xFPjFGzb81oXJNH3IgsQWGGeLivQBllu4l8N8Lr2wU8LIM8pCxAi2
9VXoFmQMJ0fI40897W3bHaAMOX7SRkGzk8yaOay5xDQXRxmdP1VF9gupVjBtmHvUf7K0CD5VVq80
u4qjMcVX3rBbV7PBq1ArrEW0CzJLC90eefajOuV9tucgg8AfxZZ4F0dqQ+IiV+p77hAzdRN7yr8W
E2mOi984L4sp+j+KzmNJbhwIol/ECHpzJdlmvNVopAtDbmlBkKABwK/fN6c9KFbqboKoqsysTM17
ZPrjsLmo+ZXzVLdNxhAy7Paftybdi9dXB2KXVfwhYWGqTvOyczG23dwgBAfY/e6PUUwT4OAqC/kc
2IesXRoGGDc4xMnvqAbT2pCobhLxMRmvuvSjPzxkBEtd+sNNv9cOe/S7M+4vrnKrqhjCygtPwa68
n1njAhaQ/9PxONY0LN0uCvtrGjQJD1RucXNJandeyQ/bzHjrb+60n9pIV27OdhEiV3B0IquXcFX6
kZ+IJrxNFVjUkClnuM3mybmtI4bWU2T6+aPyN5CjJqXXz1mkziJsYYw2+bL6qcEKus+SU68kymo9
i92nGanCtowwDpYlE80x0r8fgJqgUAhPMI2ZmsLpkmz+Z3XCbx4s+GTRI7Wiu+xY26xcW5SfB2Yw
qS6qi8RNVKu2v7JoEfql76ppeUmW+RC8mNSsgS0FB9kwOr39vCRDMBTYrHdPcg8BFNz6q9Pwg4Ee
zTW4+BeJAjUjYi01bU7tjD+3cYy+B2vH1DGFGqt5J+3mPh/XXT86m8LcU8d4XwKcQXdBQ+9GFVbW
6ZDLejpOETe1V/gK1D6PyR1wi17PuFxhR7Td1RFKOREJvlUWannvb6xb0Fl56e3cbqYtsngZVH6k
znTkvZsZgOg2+az9Fgu7hWRBw4KbFV4RhWP2ZAIZTvkw1zFZY1vUx1+mun1fpEPro88PN/unqpPB
zXFXGrqyWeNdIt2bxheSFpy/LusXwDrZLiwrwmoYiy1Ox4xDOYySVrVt3kykwpeF8Jb0FC4qWfLZ
qQ1pR4K8VYKfSGqwIehijtgOUHFeWzpRvdT6PwXeiQQ13MO7mT87CnePhid0OszuIujFv93X/aPX
N/V4SifFK9nFY9oWA11TXQxtHyRl7ScR1H438pmicLfPrtt06uz6XDTcKHPyzslr3nZ8YGXOn9VO
6WWDbMDOfPVkjKwVHl/NbEqDESzzfyj1s6ixsTvVc98yQu1pdxscfk+GWDyRNhzrbXzcYqDE2uuI
aqFxO2pmWbNHeUNgJEYMUPPf12DoXslNi8GAsDt5d2Xv4oeOoYefN5M729znbSA+I8QIORf+1P/r
hPJcVs5qrsFmT8mHz+Kj+YP/2fG6tjq0ZVCBc/C/dN0dv6zCf8aL5SNWGc7Kr544b9Znv9aTgXRP
rupipGFeH8Slj7lCnXt7TeZ7lRpR9nXHnlvFynlcpkx2P9KhCt2T7mLxJNrD4A/uDM0Py7Sa5vEW
rVE+Y4G35kMzpFhmLiNKUnIdcFdVTpu9alJI5CVs+2YoUWiwTae3qD3hCejtVwHqD3uv5ODl+IPW
P7ww3Mdbhgnp0RJuoHdt6jCujoTn+sxhwyxPeHfX3qkOCHWYdGeTk9ZD82cedvEsgUCbqz/3wXyd
xTJPb1NWDxTrzV1kofcRJmqYhajfpTeqlg2OYw3LVJKbfbN6Qn2aXqZUxiXKPmohpqP4KqFJHh7u
xBjsTowsNbGW3vUYzNxfZBWtwdlr6HfT1ngDQW77RmIS2HZULI7nPcV1x81tRnd5Ur4naa57x+e9
F9TYvJKO39xL5antLlIbAyNpFiDEYRNl9PphWF8rS+AuEm1v+7opfYR9UxOONLGrCKY85giC7pqu
4ufyQ/IuiV8M00K1zAElCOkHf525oD0BdmrqaPt+pFKaYp2VZBhzwPefhOOSqrsT50stN80x3QaR
R/5HOK8qLTGgRXrdchL8wiM5wMuXHu1DniTdgska4/PMDbUQlht3fuWW0tXDY5CJbMoZjrjtDncM
A+zX67ArgqT2bd4vtUxOlTwI/FjFOKOLrOzmcfW1wUl7XU8wjpb0kuMWmCW3QeXMxTLEwNZhbSGZ
UsaTf+4hnR/HHK3eOaa7XimaXybmFWcdhWW8rdkTbhNZBb7cJ08TfucZWKHxRrpLotJpCRuU5FLV
fnodgkj8zLz5+PAd36Iq2R3zn4/PP7NMsHl9GYYmLdLKVq/Z7HDitd9T/5KgpoxvsF/fnS7dmS/w
7ojyDNxq5k0e7XlKuaLzDO09t96BJO7MPD21RTyES/ywsUNSXTY7JEPu+C137NbzRE8DJo8QWzbZ
lkJ3xk2LrkK3XTQmXn8Ey2jkqelqFZIpjx4jb/R2/Er1FvwdbRAD34yR/7bPdtF5s9AbFckY8jLj
dCuxeo9lTw3NAvFn7zGrwJGIDh+EUAku8KX+Cv5WchsL0hTGOz1kA/eYbhmeKnyaHOau/Svp1O/l
U6VtepxS10x1OXQiwKrQkARc9FwH/4apz9x8D135INUYgA+2cvnue9EQXEb3WB/SdJZtaSU4Td42
izs+ZH0fN9c42Rfv7Fsd+OfO2WF/ml6MvGTY8uxn6AWNhjwKVvTcvnLr0tm9oLvu3O3PWdQNTum3
MQATUFLSFvMRyfYpsk7X3umgI1di8TyU70rLyc97m7ZhYedt/RM0qzeV0eQKfK58uepi8kSbnvY5
9H9jCpnwbI5+3ouWbsc/HeTqqWJXvv6e7sn+KKzcqQL+JDdMpWf109kc0i5Gwve2ch+HiAag6Qaq
mzfFnzr6wiENSoMbmTlS30zSbeZiwoxfnpxxi64ZaI4tBdIcLx/x5L4mGwPIKcsG0V5GK0Saf61F
cpfWTvo4rw7BF3NDVyXz3XA1lAmqHxSEloLtWPCZrVbD6yz6AdxYyzi5dCs26WxnbhCWu00Nhss9
nj3nBnmVzIMuTKvCE7ULwix2qc/ZrICHZ+ayphxqIhn7OXL6ErGEANNTTXi3hHOirjVZsPiX94ZX
jE3mtCoPAM0GeFiotfBmk8zlNvrmZ8cpk8U+DD1N74RHtjdlzVTq3e9unS0WDmppJwCE4Ufsb5ee
CkibFU53cu+Bcgxg6WPohloVGVPbVZEns5S9NC5upb2Q92uzuXyEaIM+RKXNWsUh2z9pk3IH1tb9
ANTpbelJG9AwjWgRaWVmid8OKsC18ImonEGK1vQ/r81ilvXlvrgXfyLTN+9s4+4lInZ3vNKICFlg
csj7xOOiK7Bhk1wSdtCazy1Q1S86MtsUTWda/O+nefKXqyTUrgXYdYVz23njrM/Hzn9yWB6YqDTY
ZnbnKRPZ155CCixkN5uUAaOaOpOrGr/1s9ff6nogKDMiqiMaQKS5verd9NOLM+y15+b6cFufONQM
VzXTIxCajbEWOmmr7roDVKUAXwmi3B3kfpSqr8xUJkDEn7Y1dEhSdvq1jkX1GTVH9GeuumP8JHNr
M88LJSR69yna9uao2O5+5lOapjzcJaK0Vdnk37lR5Vc/tVQHD2ycp3tv0mIvxmyoZcH7tbP7FCRz
X9YmqH8o10s5DOGYvs86RY5VubugOXFNNb7Zqddca0IsYKz+YutUF8MqRX+Z0uXLVpScsVA+6dAs
8qb2V+nhNEqq6fiGaazHs5j2mNyUruuckmi5mCetZPs6DLIN6fO8av+Ls+uaApDDGDDmQ+qSWa2C
kZSLqsEn7kzEgJMV1D2NfH/biUW6XTsn8bmwx8YpHbpVfbuvh/cNdHx9mBMGuEtPF9GcarV30QP+
Pep3PaTKIhkew/UxGFyU5kFjBQg20yKjdybTpFj4m8SN6Pd9vq6xMUO5LYnZb3coK65pxxtaOjdv
exCLstPHYuOhBXmQcVN+IfBhmSxTeB3M5oor2ZGN4+RRatbqgjqo905zV6Uem76JaG6n/uBxbbvj
/qDXjTt8fXsCJcNURJBCLLt+faaQx6Unlx0GITUfbxNxcgdgtywnOtOIgO1xQ5YfegpJhEMwq1/0
6x5Pr4oZaTi1KfdoGdR9NZ+jzqurC/q74FuY0KXws6WtU7Yr/nENu6P0kNtUVfvpQHixXjy9D93N
mi3heGc8clmJIUjIjY37VbTf9cGVeNNVtDcVGJ/FYiCnTKzRvwArS3vnHl58s9bhGmMu9bVJDQD0
KZxlsn/btU6qPyB1JnmhvAYMIXb8UtEoQZPUePPtEUqZQGC1A13sCFJDa9841yUMJUCXaiTZGRXQ
FqwAwhprAMcU29NXbirlFkc2Svuf2uUh7pyoEfrcTMn4tLTejJbEOQK6NLUc2/3UKH8o2nkaj9ee
PuTD6WjwChvHwzuaDKiconekdW6zNtvT79PgH5dhPuglDhaahhtcmYEzp9QVU1kvxG1cYqFl9JRp
r2Wfb+qX314bEBSlrR76fPJCN76m27A+JVhixrldVu9E8tPxUJFU4+P1TMt3CqQ47ox0VZzXVYaU
JxxV99dvejd52OW8uWBRAGE0qbGJCy6cpbkNgl2p10j6Bp5DCrc5t11Ps1v3IgSSNqkA4VzThlHE
n2gLRnHc+HPavTfwZqhKnRipEjkD6+uMkcjrTnfd3kDsAy+M1MY4nybJRNRUrv/Bj5k+M2GYh37V
8c8942HlMmz2S9IeFeEssVh+HFG2EpcU4YB/buY4qDkFyewjCm5XAFKt4hcPHFOAF8SJzat5Tk0O
CGBl7unYee+B3J28lganh26sqAUa1N/k2WQTASjdhopPQ4pFkVCjeYtm354Sbut3bafxlwK+e+72
lT4MsxBZhMcR3bQD2NNpskx6hdevfKY2HNRcinB3/xuFF6x5OM3e59A48hcJis6WT7sRryENVlhu
DN3mtPhKvWg2OKqcdeDj+zYQzbZO6RidjsbOppBfDSb8Rdx/NPHBUC7iBqon9pvqox+WCBXCF1C/
MnifDIKEll527nTZmL3V5d4Pccb7EKq3DCIajGptbVwsACljsTRT9mkb5Eg3A83/44GQ961udzi8
ypsJ+630bp8GRwFBe7bZf9VVQrvftMNocg/k7HYZuz4+a2/sbqpFWyg1OCG2GIAyeY4M8pxRbIau
UEARDU0n4mcLBvBBcQj+IC2BGSJXXMKx4e/+7nRUdyambfoI+CGJJxLU9NxRwrFA7q3/K96W9HEZ
5gkGw5vnvnDSdecSC3z1sWZu9eKFrAWk65G927TqXaid3Tq51yqA/mEbQOxM66kXZMMRhmg99RoI
r46+b75u2sucmObSED7X5goe6t5o/Cpzp7ftbWCyFXZGht2uipgO8MZkIV6tB+zM3zqBA8kBP8U3
MmlGgDBAw1c2FEZ9YvNlyQhqsi7riF6zBEU00EQzQ+wVT7qxwW3Cql6Xz6bd/zTuuIa4CW0AtV6k
Z32lh9xDQHr47AJFvoA0m0LTnaelcp/naiZgVhtwriKVhue7hS7RumqSQBRri+bWaJ8sArsP5lu/
V91/esrmsajHNYFF6tb4fXRGGdwvIpAfUP7HmGeaGbgYlyGVF761/1g3YXvki26zSxfQMcBBVOt5
EW37quaDuLS5XzlUYWsZgcXcDl8vuZXXae4GqA1b9W/NvByCYGUSd0/Rxl5b4QY2/XN0AYLqTVT6
FZVA/yz4mE9bHWlOxPLFajAUr5/SWeU9wED91+7NwuhI1/aLQKDjQfQ+EE5q41vhfQlg9zWL3oKm
idzcGYf4v9Ecfnbauy0e30wA1cYZtNPNtnKslBv635ktviDzPUHWtNejvJu3BrOOI/UX+iHXv2kG
WyWnJYgs4qe4b35lg1lf+glcIV+Zlu0ZfNJUBeaY5pcTEqx4JlNr+kQqQdeT1lEbl7SVToQ8YFtu
tW9ZhSaAaJ+BIdt5vumF1dO5o+V9S5rgmH80DXIQxNiRxGclcFDMFSJx5rOD4eh8ty0ZTHMc2K9T
1s37cY2134RX+Aq/gS7HA/dmm3Yihk1sguDSrM7hX7shE987XrUQpFZFwW+w2NX7NiQ6UD/oLWsk
FpqFK/jvoDn7Tie9govb+wEAP8aX1SytexokqVY5Y0NMnBWWTQgrRILEats8tkPQDa7Rs4sugHaw
rab5NjroZEsfRvhHPEKNlxV3lHsahz5EMgG9j/6S6aO9MpdVukiNrrLzcaxst4U98NQl67xhRr9t
Z0CKRMt/aQYBBfLWrR8JQ1nKaY/5IXe0cn3BC7H+GdJUCBSVB5robNOOR4hi46pzIDZA8Fx08/ht
rCFp/qT8cXI3ta7TFmoKMgonCoINOqIWQXmodnJwlYb6SEqF5xb7FLYKs7upWrpvwwZ+zn1SJc+R
jcP/ttm61WlNvcnLa9smP9PRW8Ai3M2FDYaJP8dR5+hr16AhRvzIQIqiycW8wC7h3kOZrhLIIG16
ZzlF2nDJGgd48kw6Q7ycOHagAnDV4ZojCBrxi9wdXtQR197nQPZt+7REEmw0Bj1BCREisbmlbw03
iFOJNcvehsiIKkquKAbsLcciUL6lc53T6M31smOHNLaMktEy9/D2Ipk1w17WAKUFbj+ckcEMYW5D
dEewnskIVbel3rfe9754joHVrxtjdZXkMt1jj3s7i9ZiaDKGn42OPs2dBIhUZ3C8BXB8+pv32CAa
mbYVRtKsC8ETrF/Yb36vqPip0KtzQj81dbeqdTsO5tFAi+3IKOLTHjO1FlyoyXaG7rNBiTVHyw9k
OyHLXviBear14sHwKvi54+T4S3ectglj0mej6rg+rwsM1HMUIMpruE/3ZHvWoGm6JPT1aG7ltIv+
ScVu4172cPD1TaY0cL1YOtd5RldlmmsbD1nCuGnGB6J+65Um3Mn27hsAXk9mrDsp+Rooi5EVjE84
te9eFfXZTSoTSJdtcKKIXxiY+TuB4d58GT0BRp8drn4PGM++oi6V/TJNaJahNDbT9pJVMgG/65yB
b+9M5i+CMeAwN+iS/Zw1c+tcQCsDee77g0y0ykK2ytDq33vgbNvZc6pRlqNMrSmcQ1VNoUOJSs/y
uSBYmO6eRbNvNcaTbkZ9GnVl7lDfraJAqAde1OC+ArAOBAVyKfSYFRtREdgN9SG+U4PwW4xZ1gNE
Nl3VNL3WogGpp9Dq4+T1EWLjuc2+hEWujolxm9P1B1NO/ZKY+iv1I2mxT17QMcwgHyxontZ+3B8U
PP9xFs5c1ywy0Vh8dnuy6jxsp7Q685BRw40D7G8u0DWv5aQnmaGq8I8M6GOsZoIHm7bPQ9xPu1NL
JnfKhwwMyjI1S/M5oFfEk035y/5x8C3ly1IhzzttkQia132DPf+sU6cPUaJV+HtEnhzouXFq3J8U
MuGH2RHt+t3z8VItJdo83rad4luQRc7Sf+0tWBBM9dzyU1R26to3IWBoiip09AAMDLkLqNUc1YMd
ZQhdhHN+k8NjxOMNgkkT3o5L5BwnAOvWnKctY6FknzLjnelQ0/gEiDPuecMjr25sW6snBxJLXkma
dru3LQPM+nDTqfFvR0pP83cbk3S98yxrQXjDuZG5Wt3H955M1uZCZpw4irGxHlv6MUKUh8oM7CAh
rWSFcjsO0LnGSQ/mbUiF9hvh9sFy7yNQyx7XzEm3H+EUdJyusNb+7UGfE5ewfQoLUL6sKI9Vd9CR
CEY21iQHj6rVV0l6T3RXkl02A794HYY168FKY7q5Yl14fy4wwcuW48wbemeMwwhVn7HkzDhla4Ig
I1rC5pbsGk6lRmRlLrN04/GfN7vE5R5VgNBtnbJMwIkt0jjf0rAX0anbnKq7oNIwfelEuzc9cSsP
z5PwKIPSSyb9PPD1suuozFB9jJtj9lcX+xc+OuWqeuh1RXtrxF7/8Rz2nu6/7N6A6MGonTvYQ6x2
BvBeXeKR7HV/tYl9fIUWSTpLbWQIewoOX90QX0QF65fDwEhxcZvhdBg9eGeXu3l9d6B01i/aBr6P
fjNFkwhIXTU3W+3Xf0AiNJGZiG4CW47KVhh5wuENNxtMAGxyJvA1dMbM0efIjXB/sX6X1rexI1f/
Eh3e8Z5goHtcHdv5DZ5u8N/5osLqTx8TEX3a2OoaYEko2zIHiwHYRfLCsMF8TAQpwPy0lTDjCMCd
fY0pHxnFGnGa8r+kJEuyXh25OeqO1xwhQ3qIsP89DsxjJKHjU37S2e7HZbgT6fw+e/4Us81rxu4u
lsl+R2oKI6BdHVY/1/DAL3s3nQd4LUKnPTu2RzASRDIMC3+JkP1SJSmr7mQZC1RFLz2TrZpeJAJk
kwuaHpW7e7o6pRhHzEq2iugxKH8ngcZAoBXmVCAkkN04x92PXq7uzzGc9xnMQaHDQ3eRqVzpJPkB
QxwmlyiV3hvzUURzPXchV1+3zO0jpInQFzNC9dx0Y/D1Lq+u4d3vhImhrWJDmVZhPBdzr1R05xyu
uzK4sUZ269SOzyE4IsBtP+q7IyceivlKbX5g0a2MXnozIoO3V+eQHZSsqGnInDAKvjqIhVn0yyYj
K8cK2QRj4JBON/52YJRNOtDyn5D+8V8dd118EnArL4eMQWuybXTnE63M8cHNET+FM3PoS5BBhl7m
ajHftNOwQJfJcXkF0J+esnRuSZHdF/vWsp6pL+08quM8MNwfqAnn4N/IaYpyYB46m9YLbAhlSsAy
q9KEx5RVlq7/Rc5iw2sdbx5fPkqqHnQIx0fGqcj5BYmytqjupvh1sTBtBS6/ShTVuKIoU7W7PxhK
rb0J6VC8q2ezjPCZ1VoSQMzafHfbzP/BdDY97nh/qnzTmdsXO5Jj76qg3XArC7sJ9XgsVOHaqK9L
eFcyc6akmx+kZ2tTpPhDklkNcfAtQQgor4lFI/RbAXdvSANJ2SgRkYv2FpginDEpELubb0amqMpq
zvwJzRjJb0wQHLieZBzQhSU2/5J9OGY2YJbJOa/1jqrCNIt3kJF9uPc7b09fEi2paWG/DGDzLApo
XtXS+he8GjKkAWMq/NMYgK2VG5Jd6kwY2JYkLYnjZxv263gZZbs2Ja8re3EJ0fJAOmlDsHaQOtTN
JBh21iHJUHfdr0xeNdVDRS2gaKEwMA2xqluHz+Pu03Twgi3jdFpdHzmiiSFwGbG+9IOxj1lxoSW6
JVgF7Vk8t8iEI7TGMvDQG7nmuohuf2yQi49AcXQQuT90bJoqoGV9ojXurg7GutMDFHr2nsH/D6ck
3BzE8ouIo2JzhiO46ZCjmluYA94G50BWfRJE+Nbwj/OIjrUDFiritp4FTXxivqUx81EByunVFx0P
cPj9kqn2pGIReoV77C4sn9jmV9W5NBpRgg2fjqMJSa3dq/jqbymfWWEaHKx9+i+SnfOGJCd53iuF
1mDCQDu45cOAf5nOH4ZiivWO5HxO2admDLB/Vgz/x0+jJnfKk9H6S97HXR09Q1YEjSxb4WAxX+Je
7/k3Axwdxw5y2UOKj9b4pNwlOr41KfBtDgLVEuC9BkFT9OG0DeclPqJHj6eTFTJS7Xz/paX5BSQu
yEo75nYpglHWr1Wn6OgFJ+sWooSzH0TMlGdyeZa3BqO5MI8sZOJlXWsHtHNxq0/u+yM904IeVSmq
CWhOLbzhRYJJrvswJoG9BsdSo7W160ir3a7Ay3zz3vlMkkMxefYtCy27DsLq5woTdP0y/4oQanCE
7SVyxYLQX/XmzXFCgqv3FMjj57gGinllmlnyx3LE8XBN4iYGyujti6jsiMYrVviGJRPLJWcSWZS5
FVxx7/Aw6R8VoW68GdJl+zmjoWjKOQp5u3z0xfraqkSwV5gsdn+RWO2Ze7+xS/M9CXWjz/y2+FHT
CDof+zIn8amruYeLeVgjc6tlXakEbUcY3GtWOnbEWCpgyasl7DkHRTj2c9JXWXze215+wTJ99jOZ
vPT3uPlmQgU8Bu+OUMtnODsui0oQU91pjKvNFlt7pC/L1HfUW24adR7iznNYtqynhi45wPAS1qgP
qkcEme1Srnu6Y47QbdH8BpsSD2UiaUSLRMdYKrnTBKJN7qP7cwv35rlbmoC838ACNQ4D49qjnx2T
Kqe6NahhtDOrMhvX1C+/1j1mEAyjPnw9+nOBPqR617qCNVVN29aUBC6yE5OxuBPJmlLUwhoUmr6K
LQzg5OE7STjrX/rn3jzIXoHZJHrf0pOjfNnctDyFf2s09f3P0GUnBEyKm6fcNw1aEShFCc0m5zDl
EtXNeoqbpe5/8QBJim2ZULfSsDeKPwrVWJRxEPa/Jsrjk6td8xMNbh8V6RGhX5q9PVqKY3HjX5sJ
5ui8cnO2DIbx7Hzz+q9dMahnqvQoq8z+DthheOontGa/leqMc7OginZL9HrtfNftXDNvRw2VWbRx
B6oAywsefGKTRgw3oMnV8pc2KHTPaxob/7Y3ZpyeHE8p7jVz6CDHtR9+JFIq8FA6eFUf3K02WqoS
gSB7nuSk7eFrNJnQuek6LoHrQV3ANK3WLVq8yd+bizoW3Z+bcJmHa7TUIrndKdHODRgxBKgnZ3h4
YmhXr6Q6Nu659iP48ZphDMwjrdfXdsmY1t0onD90M8U2n+IUxtdDM/UWZ2tLAgTtNx4iPrugSCsa
6NBVpDOX+xFPj5N10JLHcE/7GQm2x6euLLJ43NMMArsj4NKADN/Hy6wcGd5zHJP6ZFbm+KL2AMJz
PG+d8MI9eGyF8GqSHjPXQ8W3ogrj5+2nrajJ6P7JwvH8NqhVbS/ZMgThSWq3+h0vKE7aIRqqUo9V
87c2YRXk9Rq07YNJrAMgw15Wc+9jmvMbZCP7vcuEEbg3bpS+Dkz7ZE2MKNr6Sw9dhsQYpnB7q1iC
QorRiIX2M4oM7+KRVO55aVfb3OgI+S/3lNvo0lXBbM+kjKXVvetWPpVLp/70jK1d05abIlYREiFO
lvRn6DArcEgH+10Tg+hdPE8heE+rKfPu9/iA/THjYYOHKkQAc/YS/6DR8HDPTqbTyJLFvKHwGRC4
gYKNZmouUWujCUGD9CbwAByZt4JO0PIvOYiMR5GFzoPnAcvWvL1eRBQPRPT0LqAcx7MAEDiKeal8
7oZM9H9bzltTpLDN04eKkjYuMHbH+bFzOx38SvoAD986CzTLaxGoSglO2xwgz3RhWu/q9wQD9i+z
4Rj3lG/EaY6xI6k/k5MOABiTVe99hxkO7bfjO/Judfuey2mop++KnTdoo92VP47J7O/KtVvwmpka
/0k5beOnr8QWFrtYtZtH4+jFn9igTWhGW3S8ud8YwdE79AyI2NFG+YU2kU3PQcreOFs6ySHPxi7m
zg8xkc8RqB3Nkwaj8hiWW7CZDTse+SecDiDjNZUrOWfsbQTitOj0+LBNlj4L1pQUnbLfJQ8uQKW4
rcJqre+JJe7SE/qttn8IXTXWL4boqkDROGWtQMNAY2WRTkqTvljEzfs3KHHvx+LCDZ1YeXeGU7Oi
cuGCbhJKLMiCzutxO0DGvah5x2ik36+7h74agscY8RRU/temDSt3mtEPG7pTNTjUi2pouj9Q6i7A
HnKBLXuO1f+kndlO7Mi2tZ/Iku2wHfZt9glkByxYcGOt1n3f++n/z/VLR2A4pKrOzVbtXVtERjia
OcccY0w1x4bBxq5lyR7kZYFYbb/UVZg8RpLqDhqaJAGQJXPVNlXkWOwj16/pTYUi9Y6iL3lrlRnJ
EebzpOPtad1L09XBfCmlOiZnKp/ETT2OQ95KalXyCmIleL+oQsL6acwMzYQG5N5aIY2FzTGwUEuk
E7VZDbTOvoOJQJEtbiRtsSzSr3jpRUHk8CLnVP1dk3/7F+DX8/YW+FG2CSxISsQbUOy5v2qtWKH7
1JKDq8W+tg6IdaG/2HELHTJWRdKdPGLFYN/JcGy2qpqWryF1a21ljWJoyfg1+m/J0C/+9GZvvfpq
kXNBpFq4DFs7OmduZ3/XEIG8SiUsoSB6GtpCTdqVuUqbDHVoqWXRa9k1inZLtxwUEpDYg3ate061
j7ratBcuLDnzTtRd0HwPS7NxFxxeqS0gbrrlStKINVs1hgLvN3cEtmlhGguq4EVvPxNQ05XCQo7g
LxBBoEiD6w8T0nGHni8kG7ef1Bq0UGLpibTaqDaLJfLnWiU8N8thlVeJ1r00lQAYjJOs93a2kRtI
Rp1Jc0cZiVB+qVA88pE/DomOMs4uL2bZigM4Rd2Arsb1r7S3JUobEwwUoAkBzfiHSKl/6imzNRsv
zwlEN56EOZvithx3K93yY/xTyOxIu42ob5Z24GLeVxVZqq9cv0RgkRp+8pA5lp9DGkmsclm3YaGu
M61VMpgabnpBtslmc/RWvSFEd+2VSvfLB2zoDOV21BOtXIV94w7HyvITot4yd4yVA7zvEXxZ3FUc
CmgdZanVz5ifVtaykdT6XJwdWmpzdv/sBo3fPY/9CAxd6lbQQOqatmnnRcYfgBq+Q4jy0t2pTVMQ
dXOs+Ur9KPQlZUOTL2m0WCAacLJWsjAUe9F3E7ThjlOQVHgCoW7lUM+ESh+ot0PguMlCTwLjkf7F
hYsQSIeCY3leBZLmKUqzGsameaTkm8LGiVEfgPwHrruSetnd1pCPAURZyRN5eXSyahcxERhUlizN
rOmatT2GartoqkkkbSoqxdwAoSetrzJLvwUVaV7bSGu7Rd+GwyEh3aMDQOS6/TZtJ7Im9Wf10qss
yrGtqVXsKai1OfY7VfoL2nxOgk6n2CMLGPbgc7BaKYAEotxoTpRRYWgNDWkRhEbUEdlYniulyeOV
F2fk+orDj1ibRmn/EKJBaAAICv88MfSGINzD+gnf6RHJN8chKeAlTKTOTqGZyFK1UxX1LvTAJYCm
82zRvfpnqoYZ/x08+7mOVZVWcwTLy4x605PnEiwvjW7MEA00bnSpkK9pCxu+IvgusNwCIjnICo8S
bN8cgPkXty+O7nDoEQvySXqx6QO31xamiAfOu+dgNEac1MhDMKr12QuU4ezrWqquKE4nxdZKnP4v
LZ+UahGaNZVDfNCbb1Qw8m+Ij3imbBFH5k6r4N/fltQsfyWRi15hjERrrn3Lj+4xrGpJ9gvRHM2c
Av1EBGgod1RF8mD0ZayvcbeBM+mNfXjj4qyLFi9Vo31s5aYk7deEm6ZcwUHuHLiDFWhfrqnbsAg0
JchfDZhIOF2g76nCHwFcSKiK7IjkRjOUoluVpukgGfEwALyoKhn42ShSu7zh7mr/4gWASzspVuNv
i8RMn2nvopgwu8KsegxzI1M2QRrbxwBkkrc1UPmwTAQ6XasCiizGTEBCyEODUh4Jam3caqghC4RO
cW906yQFw3waE9M7dz0lPTrQFep9pNpxeRs69HFb1yIXwbGTlVneuqmYKNmNo/nruCduR4IUjb8Q
EFM5IsMhpCEBpORMidh7sSuiJv4frvlXSBBdvq6fyYXGMBR1a+iGu3LsbGeZxrp7whImaNZt71SX
Tuk1sTepE2vf3dIVj0YdVj9GQ+sKGEpNjvd/nJOsQlVwagl1IonoX9ZEDs7RUrrWsC/VWB1v0cFk
9gVl9fAg0ggqRB8WqO6nkKy+qXKJjSMXPgI/dB7U0fo4tJVVmJcF1MmgE+5aVxMeCyhU7o4iQfut
1lPxDOgShgs4UBj2wyW2bZoreuXrSCdk6N2tOqgL5B7Bj3J06hcnjRQOYG8gROmhnf7WiZAoIFYg
OEuI0X373ClRQxGv4VbcUPMRBh3IezJi1EQ1DUPUGHGc43Edkb5HK2fIeoOesAlk6RYIIuNNGCkO
NnTzRC+R5r61MVQi/IvTdY5zluiF4PfJzrtXwAvbU291Dt4MgqQmBW9XoNoi5XTrZa+k0GkS5Kn1
Ui2yUuwM4cNBi8gm5GqgpOcsC8OrHtPIbFHONQiEqPlKd90aQjX2RZXlFGt8Wb7kpVJV2zaJUbH6
TROvtDKwLG5vNy3g5eMATbilvuS4DFOJTvMMqDUUyU4D6Z0EbGWyBpMwK85PPybLNtTJ4BpD93cd
HVS8G5TwLsz2IFK670Q7iQAC6NLgGEGdqf+QwKXOuIjdBJMi0NFY8q77wzFHP/DU6TW02bQmllgI
Xe+KhwHzI5h8I2xSfq5txk/EpE2wL/Ko/R35SJMWUJUK7odcihczVYZjpA5swizI8mjTFk3+rQ/7
5EEG8QgY0RXDa8Nj/buFoGJNEqnmnPqBkq/opjLo8PpV+LzS7s0H0x1gD5qlLZ5jP5+ugkG6yRK5
XRrzPQj1YADCqlwERY1tS21ACFs5/E65GLiLnkysJuBalYH3VLt+FDwImFxU/rlX44dC7/1vUWL3
AyzFujmDC5c5W3FERtN4qt3uKAUBwZtenZgbVUOou8iBHv/IgThzVYkxPNaDizYXrVkF1wVR3GOM
ZZMLO1fHUAVz+AF5DR0xX+sxt5FadgpEVZ7GHyrHu1xBH01fJcg7zjuoENsVMg4cDNJOlUuK090z
hkqDgQoxDE9J6jrYTtuqom5rQswDrAj/GR4SXHozH0Pc2XDueEbc1ZYbzPe8YuvCd/KgiFdR8WPk
HScGUyPxQIZp+8tEpLD61aAqL7BO+uAGxpLH/2x1fbq3sHzJ7sY4aXbFWJbsEopJAXvXsKBAUxJ4
HiqYQ0tZ1e0xGjPjtdShmy4k/Qqwpys7QG7FQcoDlciCLwUoXD0apOe/0Hgk9TZxS+0vth20Re0x
6MUxluo8PuetN32NRg/g1mNfNDbU9tTRRCaS55R2i1zPxFJG+eBvyH9S5SjLMXsCGqPo47ld+syl
mx57YgJ1CUJrEy1VAS3CpeEHv7gBGm2BHKx37gb8KigV66FzA1IszB0k2CS6N/ADaJlmBg5YNrVN
mOhE3UEa8LK48vKOKKMgpFoEUcyF08ZmZX1rNd3wfyBY8fxtarXhHcQp4YAs4uzDpoWVkQNV9jtg
laLYVX6DoYIZQp9cWnroUnQxVKkvx1x2qALM1Pk9casOLfUDdTtWdmcSsBdDeTuhyD8CrCoiyAlS
fItM3QE17zvfPmVaVxX31KlQlyX2ZGqgBJFWHmOR1tG6kan5vQ69IVwgcQ5PLjUnYnkoT99zbUDO
0urpSLlcCYaUvgoDKbLTRi3Yf+bFKZjRxNoAf2cjcBTo9RKrbUm8L4tBO6bV6J1URDd3jWahwF5w
wZXRQ4Jgzzlasks1orQ6RPO9VA1V0dQjHiykEZssLEzXhtTbmNXPMcE8vFyB20KUXSS2Ibt+g0N/
qzQXiPhaoZ3toUFZtdV8PUhQ86AETLx7Z8Bbobi1BZxgMkXyLeGtLbT0pkSagi482GM9bis0izC1
WCFOLf3ih5Vbo0oGCN9pFQVtjiQ9taS7CVyMZNNVVup6FkA6JvqOlkWrpn/zyivgZFKv7rqDktFO
7wF2+miv9azriLzUAAMFkdXSXTRCG/4IrFuym9El4KC4YOTpYxe4SX7jcxOaqya201cHSyX1XFHJ
n3TaXPL2b6VNOu+sy8GhZmPrkYOhWx/EzT5SEjlu6QpZp7hYWy2QS+fRJnkcrDLZD3nni10N2ukd
nE5XrZvY8bkz9Wr0k1WnhrJ/qDnTtI5IpWWhysAL4alo9HC8rezIdA9oi1Ba6SSo6LeohkKD0Dj9
tb6Aiocga5FyukziVsQja5CPUrkHPEG000eUbm8UHOnoPYb7C6dnxJ0AG6MYWo5XOwN/liJ6uyDz
7iaIr8BqvktSyHB0qjw3gx3BqW96bURE7FAggHERfjPb0vqhI5/hvcg7517Lx5QWFDpg50BpEZlQ
nIRENrw7KYm445qLSLrD2XBNoz1RmuIN40Qa3yph427vccaPrdK2WB3wuZ0bxSydX71feD8jFmBc
+1DCVYAGkJ11U1rVr8TvCB87IwAClTQOw5Co428G7tihmTP08SUfPcXd6VGulDvKd/1Tm8puk1qW
Xm3ryu3bY9qXmK7Y8AkeWgeID9oEGuBd7+boTTH/6dgrMsIssGUHHseMF/bWl1B/oE1yO+AXFLpr
Ct3lbkzGulhndZHdD8M/753Q+m+FoAi3KnWfKibSmdRa+owrl37naD0YuRmhMikao9+5WeQ/YzcS
kDU0iXOHkBWvExo5ZbQ21Wj4DdMClmpgQkNfAN022Y7rPefOMlp8f0bfvwB2aeWCtB2grlLJwCbg
ShPrCg3mAyV8StOiiJXT4PtAtqWXIFp3W6f523VWTXrKAcrXIXwKUnWQ4gx4EEXa0UMc6mL5kNE+
qgdDubXHGtJ0T2MYehPg3qPfNiK3oVl7FdwJldJswYFK+nDti7xiap5bj3e6BAZFll667bKrQKXx
FdFGEpLK0LVzXIo+2NqV7U8CraJQ7/QWXQGlAwXcLi/7tl+pCRnXkvxXhTsxhHCxZFYhJfFaLBao
yIULr9JFttIjr/sDdZ7cz4Vw6iw0XzbGNqukh4SE93qbYSE4rjEHM+/9AreEFZ4d7UXtbErcjeuS
OMHPY5/F8N2+1W5hUCx2qmolDbBmqHNqecH6JQDPQrJQ3kl8xp6GrOvdY0ZDh2ebvrCrSNeb9mUQ
lLzB0QcnJO6lXs/5pk6LUBbrP/iNZessKOuo6RJDQKxdtBAocg3nBI6rwFwAwgWpmYZWszSf8ynt
WbmmLDx+sZUne8cY3W+lKtE7U7g1H2SuDitE5e2paMt4M0J09eDRW/Vv5Ptwd1CGgL/jU0eyMQL7
qmuyePWE0YwzKZWpky5AICO06oi3tbWCvgnTDnjIcAjhTCArzUcK7XpSxs9R0sXurR3HSg/HO1ZX
SWhhFOBoNv/s5CYmZ53ZjYeCpP1XhswAkbrShff+WJo6IjpkMQsYyI2gTgm3eBNioi/YZ051m6ma
q+egTGV6nxseOEqqptXfVGvznxnQML+gTG2SdBCD4WdrJqVc207RnxKgrW4RpK5w/liqQglJUJvf
elrkJEu4RvUD9hFWjmbcTsiK6jylW7RViJveKKmhVKnpe/vMquxx5VCCytd2o+NqbcO6v9Umi6H1
kPntiYu1jdYUmmChaVwHylYkmRTHPGmG7hYlAIKJDu8RbV8EaMMckmp4gGpV/bSkdOj6laqOdQa/
dgx0sUg6ZO9gJdUq9KyNUBn6SrizkgYRWGBI/weKgRBGcOV09cn3eqs6iKafeGmtFhzGvs/zU01d
rTuordtTMEHKEkQbeAw2G7eLkARqqH9/BWDAP+htlp/hDcH2JqBoJQZBDlpH/lnPDhJpg7Ina2l1
dMF1Fq8LqlAZXhBIaAAlAjhqC5dYSlk6OJhHmzImceJkBVQFl0EpFFpDxa7t3nDLYRtpCmUiEeGt
hw9NO3bNGUI+9rZs/NzGzMQbYfzVSzMwGnHyKiWFwoKSOOh41Hy0GeVS47JO7sGARrSZGJubm66m
zdLOMSOEiRTbGrEZMYI0boeOotuEBOtsXp7fFanp6C+DWKt/d00hzomBDWy8dBpQnsOA4z4mVKml
0n0Nw6C6uIVkkxjfNawkKAKbitJdgKj88gm2pI+UWsIiMFYhdBfYMDrlQbBBHFXSp0C21q+Yiwb2
h6BGIcfWoN7TWVgyQmmT8aoroaHDBqfwuknyqHb3cWe1cotLT1ltnY6AhQcRDgcts8IyyuE6Ww6O
kn0ZNjdZmqBG9ttSHPreUz0HlNrXxM8xNco7PQXd/y4hdGnnGuohBl/jUNv3YV4X7p2DSBL0IlcU
3HxHhtkWCG6V75pRtRndUPhrD7EE7985RUkxH/WLDv0OeXhkJCvd9YpLrdSpvm/AFmzMl3T9IdQD
z1mNqk5wXUQdzB5lkkKmFCPUG2JeL9z3Hid25/NV7utSI8t0yhqTgUTa/isJZl9tMbNszq0ui2od
dFbTQlOuFW+PpthTl3mbDai5ECFoyq0NeI9dl+v47sWNcv1XmCtesc/tgv7YlnDIQpD2Wq9cKTXO
QjXFOnycPLuNABuksCmeVVBiiu/ZyAOYo59L/OjG90O1frVV4m2wARTw6ywYCnE08aXzd1kIEwFL
NHyjFiZAHu1V4tCLnrFo6byJo2uq91lR5dmJDio4VJfCqKpz5RTQ3UY+mbpHJ+QRs+uKKYpHo8kt
StRNBejRdni9rZLKN5IzsHnf3wgL2o/SCgslgDQyFxlb0xpEinRxPGAuO/427NYMoOXW4c8r5qIf
jWx1HAxhkZgqncBNfWaXHrWJZsN8qg/whpvgQY+TdQIHjwEhN6mLUfEevTHeNJm2t3f1csmXuuY8
O/mXzr08baFjdI/fN8rBmWeowhhtLL3m0MXFsG5L3MxL+FAUZ7t8R0oOFEgkL7ZRXzQbxZIvKfqx
vdr6+slDL+Be8Vv9YPWt6XToRcpG/XryMJ0M5t9YfZsNpjZ+ljUHahHrdtiFyR/H+45b1pWV/2BU
/884tLuBWIUFjz1bebpnNTpCoeZgX/r6MVsO/V4eTGVdL6X2GKSHciW8bYIrwjKjccMpueay/un4
4HpTL3GdXzAfXwZSz9S6OaCaXo7NccRCgvjfU7fI8R3eDjOHZP+XTAwkdp1PLNx6P4i/eqds8iy6
sgs+GseCSanqtOi0yPnQAaSs0Ty22HgdKHicvGJDVekQFvdfr/mng2jYf7PLpKXNPy1lS9HHcPoP
mpFcoLfdiuY+NB7+wyBkbyDjBCu6MbOmjVJP1JbhtgfsXZ8cS/uDkPti++KKSfF8LmxOXmUUctIB
ajPnVsmW4lSqbeYYCwXPpXavy292cWWI+UlgCE2Fb4G/rkkYpc12CMGeWdvED6cwv9TRfeT+1Z2f
ZXP6d+s1H2W6Ht6ctwAX7TEutfBUlT/14LftnMZrjRo+Wat3E5ndMLnSu34fiPAkg2+ueXSN30Z2
xfj42lpNP+HNLHDx6g2nZRadeza9I2ulhvdD9S/31nytpl/xZhS/Fah0VEbBhG4Za/gs2N8N6/J/
+yCzCzCAaG7AIAxPAu1CpPzBfw7l3pWvPn93/v9MiEzE1EhS1WYzocCcK7lqhafJxmpB5eVGrVFy
fj2TTz+KTTXX5CK3oEm9Xy4yAQixGNCf/PxkY0Ya4lapBb/L7lrndW1+mU7T0U2Oo5Bk4kLMNrFs
U031hyg+BfUd6XFQ3dkNdsAQ0Mb8ZTCBfSiUYLC4GfWTK79HGEQL+uz1QPs+5D0HH6mvpz4Z0L99
VOc/SLyfel+PxqC4/CB/1Ncx/lmBqVMr9FalkqPJ6hbR89cDfrbWb1dgdsaUNnOtClTh1Dpb/UeK
NWFiUxi7utLzRnjzic0O2igLULfCi08RBpgJpFekWtBL8AtztvixOWj3on4jIc9/Pb9/duR8RW0h
eSOEBk94vmMbO9JUhAXxyUmVE8o7KFln3NmgkuP8pjxE9/InqUZ7l9xYdwl+P+Co10z6P1tj27Ap
6kwBimHN1jgUvtkMkL9O+cpv1r5iLhDh4fF9barTxf5hqqZm6VDUTXqRzNZ40GwX1lodn4r6Hsxw
gd1WTJSvvbgLeTE2ODLBBYuXVxZ43oFA6nTK4PG3VMIRS7dmV0IER6gEoRjOOk4QKolQha2AscrD
9t7qHrXsFmQpJONv5NbWf/ZFfJ6+BQyKAX+pfEfavDHb5Mqv+nCwZz9qdhnWQTD0eIYN5wbl3tA/
BijpHbypGtJfLdt8vQQfLsVpMOJBgTOLo9N84P2hzbGPNBOXFZDePdDBoiz//PsBLP7+1IoDBx9j
9qKDecFRMfPh3FEGEgKPZ+Xl6xE+tCeavuLbIWZzUNretMnthnMOrGXZd77xmzkfjWjd4ftMXXWP
h0RbOFe+0/8yLtmDlCbhijM7G4CGmOel7XCO0mObv+Cnt1Im3ZdzUmx8dH72DX6FxZWT8uFAMlmW
UdIaiE4RBHzvP1iFFqKgKDyeFdyI6wRuPWcS6sPBuNa7/bOR6GymkSEZwGfq7D63C9ctO69Qz4aH
dzeeRG64x3gaps3h6w94baD5OjppHxlerJ4b5OlHjGIV8C6sVzm48b4eHHv1H8aTOgDvP6G/PXuj
B7JTsrhePetVtIjrB4f4CXv1Itl/Pc6HB1Gnna5pGboOviZ1ffapTA9yC8QJFQW1PNVmtK2LR68o
8eQxwPf1c5upD1+PqH+8OxhSEtvguUCIPr/QEsTRldEN6llmGHPGhvKzci37WzJSK0gwjLo1DZHd
VNR9boxq1H4DFxU7AxhthdlodUxCaiKjhsB04XphctvX0KSx/zJvsKJYNHX+WiOZQNtr1rsWZ4NF
DXa+VDrlmNhmuMcU0n9Bo+xfOWmfLaSY+h5rNjteN2c7ETZGhoJBV89a95C+hBH34HJsV3V5zK9s
xU/ONJkgJoNgA1yH2rwRGHi+klW5w/HCdjrKtU1uWetgvBF2v8yxZ+kReXQjxkDjsP762338dNM1
4mBtzSUpCezeH+ysinTaPvTjWVrKBvk89hHKpk1ufAhQlXj9erB/Eql3763OaIawafln8h/6dCbf
hPURzjKQLOV49ir8b5Cn3PqWuTPC5LuWUD7DKhd7rfpnhtgU2c2qFuP3//ILHLAqvqwuSCrf/4Je
NyEUY91wriqF7VU+AX3t3X7VheYere8rSlPozJYdLRoiu68H/2ytefPpC2jSSZLg6v3YTeCNYUXh
9CzS6tG+qeTSSdOHZPxr59v/00jzJmA+hUu4/9Y/XzVbGMiOKWneJGO8VzpEInb69PV4H+/SCWYg
KgaeMnkgZt81FTBHnMhTz8zwprHcDT66yOrze7u9MtKnR8UCxmPX0rCIbOf9IoLb+aOhJpzKU2Fl
cOd/hdUjfZxC9EKKS1vqWF0Xmbx2Qj+d4ZthZ/sGezaRRCXDKrLalO02qMulYuWHOHQfXVeHlrv2
verg5SU2uyuMkhqluwmcaJ0DcJbXeiNOcen8HHHfgmhJE38ra7aTej1rMywu1XPaxcHWafu/NGzp
dn2ExvrrL/vZniUHMFVHoxWMOd9JiZ6aEAKZt0EJIxrxuN3BPcu7byYC0K+H+qf57XxWb8eaBW1j
2eeFEUfquTMbJDO05VhSwdsZSvqNuvSx04WyDI3+bizKC3WB22Q0HpKYbsUYAi0x6Q3XVQKf1MSh
fCEdDI9STaCHUU8eTrv+WF+8QMMCTinHVQbihD0A2Lar/fZtc6vDEFsWuru22g5eq15du/o+hrxU
uzAOsB1VBy1zZpOTtFOGwVfyLOsmprCiPjZR86yaY7hM4pRGOSL9iZvsPiuMV8orh8D2b+Iy0xFh
ih3U1vHK6/bp7xGmaQGumQ6/6v05IvgCMXUb9Vzzmi46Uw+X0BONK6N8PDY2L6RJ5xC6HYPBzhKs
EmGyIoSnn+0SUniu3yXyONI2Cjqquvt6+3w6lEnXWl0lxHLU2VDwLsegAeVj95C1YNrmY9BIPRPG
/9cDfTx8zIlAh9vOAcufxwV4l8SjNTDQ2FTYQujFuK1pn7P1MuFdieU+HcpSqc85+DJY+hSivHkv
FW1I8oYw+VxSZvuLMiVYekGX/rIC69fXk/p4zpnUFDTCKNLplju73wS+t6bjMVJK3ZfK8DJub6ja
Jlj1ZPEVuFWbIqf3B53BaPpr00WZjvHzbCKKjaiiL4JObTbHcxRyj/xG95qdIR9r+ZpQqwyCJ2RW
ODruIoRkwr/SG/Tj5qc6ZxGrcqXZFD9meyX1ESoVHZ0I7AHGLGFAQlEvsf7DRiHWlwbPvQZFbDYK
HkoaFbBOPxP6qRTgDWhLerrU77/+dJ9t/LfDTP/+zSYxShS/dILUz1nMRXGjBBdsI6GcfD3KJ7Eb
azY988yIfT+vXuXVmCsunlfnUPwZoGAp0WONY2Oa7KL4D7yIhZE81ylU0svXA392Bt6OO1vFIQel
FXLQzx6lKSMxbmW30/J68/Uomv7Jnnw7zGwVhZWLbkw0/ZxmSKdtV6wymh2tqxKMeCKf0TKgbvfE
yuURt+DgBoe75BDJKLgb0EBf+TXTYLMDYnP9Ggb3M3fnvPWxUafoijtPngcIAmSk5EfYeCy8Uoo1
HqfN+uvJT+HCbDhHksE53NF82flwLmC7FRm4jLXhq8C2GERl6fUXPWfH1ggIvObWL6orZ/DjoI6K
otc0bAsQiFD8/baFsd+ilonkOSi0nZIuxodYnLtBu4vCe9u6cawr433yhZHEGw7hEu2NbXo2vh9Q
uGEPdatzzrrWrAssBqrgUkR7nKLxvCoXRUt1u/lmCG0pkRZyeVxZ5X9ipffLDBfSRvk13XzEbtMW
fHNQHZj6dmgM/iVpfpjOCWXcwgi3GsybqF82sAh6bN5YcmzUleQCTWocDhJxBo4zBe5EjZXQ+e63
YxZXkInPVkbaRO6OoF3h1I75/Q/LEGjCGNDccwSzH8aGWhFj3cB/beHf+vRvBD5A0/jd2gRXW5BO
qz5bFL7GVHQzieZtOXvi2lHUEPw879I1+lNe7nPasjcbYChstg+y6dcODpClgsuNM26z5GAGZ03Z
eUF15ch98ihRmibQJYGhmQqJ6vtFgOSPFkOLvAvSrJUwn9SR3Lt8yH7pVKUP8ATVzFti5rHq8hfp
XXl+p1nOV+Ht4LNVyFMT+XqAHDZK7U0x4KOMqtsxXnGVXuaQizQ3u/LRP1t3Sp5C8D6pWBrPTkNA
twRUK8K74BGDvimAPINfnbPDleEamv/JSZ+CC44dBCZDztF8GgSNgxykd7EOuNcZwT7tj7JzFrEV
rbPiRbGvHbQPwYygvg6xAYyBNFGdQ2CweHQL74PwMg5Hbxcb+8E7GOHfljWNwsfGoDyKF3a+GSzv
GHdgf0ut/xWu8GNRlrqydZTbCiNUF+/EIleWRbdFI+TjYhyHwZX4+EMg8v6X/pMSvbkSOpo30j2s
Cy9V9yJod9v8+fpm//CQzP7+7MrB3ElWlsvfN1pE/3axRK5XBD/a5uXfj2PrFlCZxfMh5hGd3ZZ1
OoxDeKm7Z6OsjnbOiU2s4RJ4nXJlzT77urbBdiKu4tlSZ5lLWphdrUQuc5JJulX7LMYCsCCNGvNs
Vw1Nu0d9dSUI0T5+KCpERKoOpSLHNMzZQtYVz31dRdohSeCO+qTa1sUMV973sbuY3k2VXHRwM/FI
zw/aOioLqVhXpv3JL9A1dfoRliROn1/SVRDVutMXOvKP5pgU5TdaFGz/7Vfk79KZmijA4eSo0094
sxsbWjY0jVbqh9Ci1SOGI+qLTP5a8lrd7bOp6CrXPjeCgAw1u3sE6moFAbuOxTKc82hTmVe2/T9/
4d19Cj3v7QizFw0hsieNiBEUKH4TzX5y+b5VXRS/2Tptj1W7LfOfTarsc/PZLla0h5RX4o1PJ8md
PjF5pSrmvBXdUGSQBKZ+MHG0HVWaCoerrz/XRyxsmiWYAl1iVUuDofL+e4kYfmFmhuKQhO6m9e94
sZ02pfFchrb7txMcbbpSiDy58lR+uM+nYXkhKT/ptJ6fl2gqGqPZo0gQBSXLMEhhcP9B81vb+8K/
U8LbInv+ep4fHkdSNYhMFlCXyhVjzg68340RHSVt50DXtWUYoU6L87We06Adv5QCK47iygQ/xgLC
cmzDMKjP0pNb/pMLvTkIURHmtkah/2Ai5VdKWua4OMRpOEIPzSqlRYZMb1CaLBSs8rSSCpKCtYIR
LL6e93QM3m/i979idudwhTYe1vjuQep/BloopadCXjnx14YQ73eQokt0VUPsHlBrbsJ473Q3Hd5p
/2EekyEW3w/cZF4eIvofgGxa91B5FR6b57q4a5wrLL+Pe1Jq02Ewp5RCg2jzfiIGnWu0eBz9ox3d
mN+1Uy7Wavi7ck5xSlPU8l+f7fejzXKXgWYdE1zqHz0aGy2bBMm8UsHg/nrdtI8bfwqNiciFsJjS
HKPzOz8Jcxmg6xzTfZI9BDSAd5f0xR6KAeHzU0KLFfTwa9Sz5bjvBL2UZD6JAU/o29ah1a7dwb7y
oz5GFO9/02zqhZ4rddR54TE0nBs6h4jO2XvxpcW9/Mrsp733fvvbiCqZtyF5Jogd33/SGGNp2+ii
8GgH9aqQzznN8vyFe/L8lXMhIDtiptb/cczz1+OKT2aoSfjdsDNIM0gF3o87OmFNj6o2PsY4ffr4
yy1ovLGwMMJIm9tW+6lF6TL9LcxtSBcS7Omw0lwo8Q77IV3BnnwRvaLSsptbRVl3OOGFzzFFHh+1
C5qdE10MwuKEDjd+FSUVp6WtPjv4f3w9h49vD9yZCQMVeK2DsM1OQwhCoRelFR+LOPttQ98wkNx9
PcTHm+P9ELN9QPs9x6jpx3X0IMlk7b63VkN5BSi8Nsa0Q95cw6INzEEfGMPE61G9rYK1rl+h532E
tXiZ4c5LVFD0nzTmF4eK56HpVjRpUMpiU8mzVj4YJESI1ZFvrmJzj7Rk0VXR1r/GB/0Yx74febaC
btc3Ysxqeg/aD68io3AU09t1VyEI+fpTfRInvB9ptqMrCrFp7jXZEf271FaeTXebRUBJ2d7WB2y0
/Svv56czI620bcLU6Ry9/265SJLQQTd3TIwXpS4XLXbCev5SIE8LcLD9enafHFeD+OB/BptdE2pv
JFPDCyaHtgI1sWh+yGwLuf5atDWt0uw+YiCkA4YGcvWBtoWH6VhGDd/L72iV8P84O68duXWma1+R
AOVwqs7THk3wjNOJ4Kics67+f2T87/661UILex94DHgAl0gWi2TVqrWkk+4/0NFt1IDiwkf413r9
GfUDCvhZ69wf4vICkhsBL8WNkkaG6wlFPKKRMqHIHFjhSx+m3XfERsuMxs53Q3wu3Q99uBIFl84e
EiFAoqnnchuypjW+2HtiFUBuFhq5MzTf1d8Jooa+i/hetauED2N21Lud+1NGBtt87J6GyIKefdP3
X412p+ve7v7wF45BPkKnXi9zthvibPQh+jeikaa5k+V0D2jtJhq8DdjHUD7KXm57yrDiUosGddUA
+MF9xdBmBruh9nwSlrlTaV9A8G/E7jF0vW2oO1XWgcVcMbfgwUB3uWvyqAUXMW9NKYxRgC9GzhHH
8wFUIx9PyguiorBZA48tnAsa3qtDbzfV4+aJXui7KZMXSeHQ1Aw/WrjpqpXrwZIF7l/kk3BWsq3T
7y/cRs4bGsqVtHCqIJHOPW1QOwg11gLMshXSlYRs7pTqbM9PWoB5ChuSk5tVCSlOLj3TdryGjVm0
AlxjcgFSGspsLGA0k7iKhgJKCbg7k/PEn37fs5c2NmlP0q6WNlX4xNkuC2B7r3wrKBzEemwFWN0T
5IxifbAOqfcocbKaqIbet3lzqML5RTlWIxHH5uZddb1C6IE3eZXiA3TKZJsSsrKjjgjLrlSNdnvf
lDwd0Fchc2ZrtpEQD4cJ2YsKJ+nfkvDXb+TL2k29FerzgB6oqT5VNPjnL266ReRaq5/Cb/w9/ICM
tn33ThVckZ68Mvzb1MDsm6aXxIWHdlBKSYXJN+nKl96DoO7kSx8F/ytiASS7bUhNogO9/B6UIcNh
7GhS2t+fldsrx9UX8Ci6/gLFUnqAlnxB3f1xj677Z2K4KZ5GBRaXca8Zn7Lxk1RYK1H05lCebrMa
3sb9XSayzdZdycUaBaqmccwu2eX6Sys9yEa6iftJb+fX/SHe+BiFFoM4AxKImgsJkOsRBobSFIWu
l06RxF/yyNunORIUTfPpvpmbwDnVc6y/oCO6NckMXJtJaRvUqMWXDlKHu0z5GGj5ocseO8Q87xta
Gs+loVm8iSqmNmkwBE7iDWFvmqStx1HNVqZtYTwaGQceHXTK8faf3Qjhdclp7w4YD2SxSDia/ruR
7zNIQP/1cHAEIieHF8/y+YGaQ61toolROgZFpip8DnYjr+T7Nm69XMPb6Emxpgw8TxD5enHqEM4v
TQLeKenC8Ji1hUKNTyppFBkQ9AihWooqF3WhNoKGEUqZCeRInznsnvv7X7Lg+CDBqW5Rv+bHHCwl
JnRa5jSnOqLR2qj0HMTgZ6SmG9cItqq19my9jXmMmw4cdervI3k0P83DNJwEAjzKxPnX0fuZFfRq
+FtFJjW2GT8oXXYU8mfU09/7fG9962rvgAotxDW+eNTkdkP2RTcaGwh53D5ZiMCurMttFfLv9/E4
nNC6VNxmThaVEazHlAKcprSONaJ4+k8f2QZF+SY9wJkYveWGDX2LID7EEbrfyinvHyufVgTIP9TH
0rL9+NP9BZrO0atTYvoiyCMkFUgNJYSZpzToBdewZnKaD8Vnul42tGSvpIcWNjDQaxovdRWEEIft
tTPS6eL3aVfUTi6N6B4/9NBzRfrK9l1wtKkpACStopPdvjnMm8ooxqiqnSx6kMY/hWVtw9DayP6k
LbIGolmIFVfGZkdrDNmenupl7UBHtpEbOr9+tvnvQF/Brd1chTWFNeHAUGj3sjg7rieOnFLfIuPZ
OHr9Q0AMyKTfSAKZT15bFt81kk/3fUGeFnvmDCZNbDznFHIwOMS1QaXzckXVu8bxzYNShzueq3De
VF9qyH8Uy6lOKcQwxm74mb2J5+iUvVntuxU94KmOfq7U4/3PufWbqTLNDZNmWiA82uS6F5eFOEEY
N1YDCi7pc63/NpMPIdxT/94Gb0oJl4GW96a05KtZLMAe1jglKlCB95Rm8aZuV/Ict3tMBZ/LDiAv
BMbr77RfDMRXOjUnsdU4jQI3aC31TzJyFisj+Yvfvl48VeaVahLtoROlinQ9XYFhZWWjoE4Rq8lj
96Z33OBqNL6KjR+8J/7L2ORfxB6GqMp9QD9scBFCUlFfUIE/7rw3P9918NfFjxlCasVHCPs+oMy5
RzRLcF/vT/rCfPCl1PLovyLyzP0a8i6Jy2nROq5ZCac6btFYqIbf9438rcndzsf/WZnF2rws0auA
yspJxscGQh4V7TZOAfW7/6wmKFIjp4aYtZU992L6Kf+j+3v01Dw5XvHihcHSxYB3TYlk2sFnn9Fm
uovwaTU4oYzIbwvl0cpAF7YJOkdcJZTpqNfmKVPBhxxDqOTBqRCO1yEYpoktrurt/em8DXkohOrc
+SBeJLz+PXkvfFiHZDwbe0iMpbQ/QkBpa+gsp+lnOV8x9PeMvl43jm7IAsgB0I2Be1z78WiOBlrj
mewgvhdtUiOwXeFziHqp+lsTdwkSTcC/Dbez49dM/lRWexj69lHaPQUu0GOeiRC6HVsoC4edvIbI
vo3IVKYm/gByBlwS57Wp0k8CHbCO6oww8G2yUVK3IxzSKFnnaCWoiQ51hAhaJYSc7v78L1vmHDW4
dnMszF4QhpnxRq6wXJJ578iOo5lji7AhnrLqS4BW731zt15L2l8BVUAFhPuBNQsmpiGGwhiGqhOU
AEeEfF8LwUpUXDhtADwB+aHXlNjIWXe90BIaxeS4LNWp/V3+HNL2WZ9GdBIPye/YST7kDnz/kWx3
H0CIKuq+hhxOepb2wVbawDB+f7wL0eL6Y2ZeF7pWCtWxqTrDiwgltn6W1A21d0C/QX+qUH7ZJ8Xb
+InOmaE+ynurOa18wO0FZoJ/AU8DcsyrYJ7wyMyiGwBHqQ783JRxN4r0EpxdI33PQ9nWm4fYf5Sb
h8h80CTYbU1Yofeh9iNsXrsf979Ema4Vsw3IlxA4ZVTraL+aAs7FVhe0wih0uOAd46cZU8K21Rrh
7ydhEzxrwRMyc41wSIrH4iw/+A+qE77oT+VD/Dr+pg9DtuXPknGkIGXR6rLJ2SMr8WHyvPnX8bYh
O2oRUqntX39dVFZylod83VD/bCDXr62XRPnzR223JRzLWf55ZTbkJXtT0wscJsBCtVn89uihk9Hd
0BzlqZvIiO36uR/33muwi7Q9HGfxAcairn+lFolYlXcuPlnSXn5sv47QuT4K+1HdyfV+NF40/ZjC
YJZ74w7d20OgrvVw3B4EU0/s/33pNJKLdaujEtloPdGoabS2DkkzFBeaupabnsZ7M//k5FSdgg31
m1l6Qfal3jOqDoILKI1KOMdUbjSvgYx4NaoTtKSqam2jqbbXd/dX4hYpOfX8cm8wQa2oZKNnli1E
BoZEaDUnKH5qZ8HdptIWJsgWefThWAdPAxyzjfg6BitDXpzXC7tTrLyYV21wpUarao149KkM3lJW
PP9Pa2eCAGJ4JNT/7skLG2XdwcOajZqDCJUzGtGxNesDBO8rT7GlIEOS+x8zM2cmiYoGZd9rjhZr
B62L9Y0x5D9LEh3xJBMIvWi+cpAsnFvT8UEeirWTwbleT54E415MSUdz4vxrVJ4DJLYjDaEyF4rP
ANStsOIlSyPU6dYgA8BLBsTWtb1Mj5BM8XTNgbsY8PRnTe4OoftxkmPvYSK+75JLp+QEDuDxzJXo
tvc2KPtApKfIMckqoeRmGbsspYvxvpWFrAYFeNIF5KiJe9zyr8fkN8KkLi6rjg73dmp2Gy16TeJP
KpQporrTcRSQuqLd7zr4Cw3Eb39E6b6wTvUkZ7G3lK9wvdm1qNlNsjPLFZdaPMb/AuUpNlrKzYxr
6Bk0cqSrThrGD4gv2y4wPWj9O3QYfF22oY7faK6wcV3I1cfvMXj6pjok0kZR3jzrCAbMUm33I3IW
bfMBbZoVh7jNORM26H4yyOwZnKzzfpNyGGsF5nzVkQCaawrCmnZXVkd3C8Xgd3cLjKPRXoPnTjC3
g/gOj9v91Vt0yAvzM4fsVZ7auDtXxj5Bm8wful0QFgVieUFiM5sFL+tBWRn0kmOCkjHA4FrE6Dmw
G6o1ozMGDi1Xhlye4le4RVIq3v/7oYFU5DDmaTAhgK79Ejx/W1dIhQORgRI/fDeGc2cU+1Z6koJw
ZRpvQaAs46WxWfR3E2+szEFVHZj5d3n5QK1XNt7VdC/9QEdeVXfJu/JgfgjzswuF5P2BTkFqfuZd
2p6dAOQ3lQrdU2zHX1WoW7ty2/yXew2cZKwa9S7Yw6ZvuDgBIpgp0d4gUHrDt6w/ttNBgxrW+BRU
Z1HblxCI3h/Uko+QjgNMSPiasNrXBovaLCCFp65auEhVRQ+ev5K+un0yku+ldkxSjnsriYlrA0hy
w43cTga08+BAmsxt+hslqZXwuLQ4FtBEOimB6N70P4+Fb6YB7PhOi6BaMzy0yjFDzer+ZC2O5cLI
LAQLWl1avlzpTo/fmVSJJRMmQ9vIvt+3s7goF3Zmt9vKIDOCAIHuoO+bQkJTAXwqomHl3FqeMmMC
dyG9zZP2emXE0kT0oe11R9EQaVI/QEAoKWtPqqWTn04b0bI4u3TwnNdGkIhoPcQZdGeAwDT7BLQn
fzd6JNx4ymU/7k/b4vJc2JoFB5k2abVEAMHxrPP4U6SdgK4ZqVq7zCy9PejR/JvEn3oKZ3tUaht4
a/1Cd/Ic2lDlVFUiLa7Ftu9fOOSQ+rYt6/X+yBaOD9aJZwfxla7NebXdzNPQQw5TdyzkTc+m5BdI
yUmHMdcfK97U9FEHKxYXXJC2YUSX0BpgA88BGOjiGYknsG2VUvoshbyH2+rt/qAWluvKxCy7YASZ
nIpNrDtSpNow5gmwb6rjPkn+daMNzDnAdricQWQog4q79sF4RCowkjBUFL+otfkFLbX9Ch51YTNd
2Zg5xViLhmeU2Kijb4ylMY5Sv8KAsDhfpH5UetdY1Dl0xNKHNkYPlegT6yl6lsObrvP0UoUqtiPQ
UPdXZ8nlAC8CUtB0Q+RKdz1pspcmWTV2uiMgebprJ2p/aYSUw6188aAlgX+ApmplAy/aBARIaytw
W8rJ1zYTFEJSEPUslFW/1UFvbiKzQWSWDKNqDXar0Q55f5RLy8YQ/7EoX1uEs1qXAFLqjgmOtnwN
ES4OVqBjiybYuXTL4IJM57WJLu0TGDQl3VHHp877OAL868yVrbS0W6lb/2Njcp2La4PlVaUQ1Coh
aex+9lL9EzKb3f2ZWlobRAunRxXqWsDwrk20FRKLQ2YwU5qn7mUv1g9ekn3JEV6TGzl50oHIbe+b
XHJ4MhkwtVGMp5tsZpJrUiR1Rmw4mvE+xCdufVkYbuQs+vcHIa0NdE1BiAMqY57mTAZo1EspMDhu
wUmJKaT+cUtFpENrZcXfFmfxH1Ok0K9nMU61stA0AWeoyo+h2n5Se/mzEUg1unqDhkBd3+7vT+KS
+3H00vBKruYWupcib9DHamk4lvAg6C+i+NviZLxvY3FUFLamBkPO+TmtjmBE2tB6meEUPmQa5JOf
q6zhQaWRCVKex/Bw39zikMypxKVAIkSe5HoSKbOMcuDWML0liHQOyCiZ3+vx/b6RhUoa+Dyyn/AE
KcAW9FkwMgZfRf6mMZzSHWy/O6N53xLVhz99/YwKb2vuLRMEqvhcoI5TowncbBAoSMfKTo+B8Nq3
kV106InCpTC43aOHcqQbb6vmWVwD4dxi2DjgAKtw9ZEpsN80cnd9XVZlPRiO6yeAppS9X5/hUEGG
FO0HpDr1agAvK1v/YR0MFkGFNQtikXmWpewUk74gxXCkbtIlNeoXQUiTg0uKYKVKsLTitMrSfwFe
Toa38HrFSSilWkz3jxOM+huHz5teGgVKR7K44sl/b1KzR95fyjb478BB3JDfSQV6cLlnGU6MuLTa
bK0vQ/ZL6A5afXDTs544oY8+ps5L1wIl+EOQAFVldlmdhmyndvKmHft9UJm2VADpEc6WcgLzss31
81AdlfBshjwc6K9Gz0+hScZ/SJB+baKnqtlXAqQ+3PMhG7BFJ9DJoSbVttNdG1ITLR82aGnfd/Gl
U2Oip/vfWKffX5waQtjX/dgbeHgr2WFAF9laAWkpglNCoI4x3V5JEVxbqKIox1890zH65xop2Dh4
M5V0kzUrQW7hlQG3j0SAIzWsK/rswdQWcm0o6Bo7ivddHL5PCnRoIRXpd1r1d6qZ7O5P3G2DChvu
0t7s6hoWfaHUOfYM84foPbq09MZHveocwwelnRe2WGwSFDPirXUOwg75ir2bnnwkSGjIrWVEN8oe
UuWdMqDamJ+5329cGgOSj1WxjaWvAzR3rrdJkGMpXuP2k9l+jFxUcqJjBE3D/bEsBo9p3ibQG1W4
OS1S33SZV2iJ6cQns/8K/Z/tk0g8qcc2Oo+q06/k0ZdSOMalvdmVyzci3fIL7LV1vRmz5LNmfRYb
f6M/wTDrWS+5WdgZfQpjsNOjF8RoXG2tOefvgTTf5ZffMD9BfHoGJowYjedPoo9uz0dDRi0IXTgJ
ytUDmDxZfeGc2yjQKCPl0vU7Q/wuBuVr6R9z37WlVdj2wquSmgYoPYoqoP6NaStdbMYaUqMyiHCp
jvV3lIJXZPYzzzc62l3ekebqlWWftt7NFGCOaiO3AjIm1/YQlECPzMtNJ9GAPe+0Z2106NXvv6Io
nlQ2VIdVtvKkuG3qZNtMPer/3+b8TTHoSLBXXmY6Wr+vK/3cwpGjJ+0G2K1eHfyh2tQVVODAyc/w
K1fZGvB66Z5yaX/mek3vhbXWYb+w8gdF+IIAkCGeRHSJNX+No2pxPbmfoHhA7pXM1/X8hqqPortb
sq0GyaaLcGNV25h7Q2icBf1ZVopNtJY8XN7KFzZnAT1WcqVUAJo4irJTD52RbAwmlyQ7VSUkFT7n
75L7574fLZ3M1DW4OtPlBlpsNkzYPwtFMDvkdDVxW6dfRCqdWfR238jiupFvgbMN7hgKSNdzSU+8
pGalaThhmGwC+eh28RYV1VqtNoK30vG2uG7cY3nqYO7mhu4LyLWlHeFJ81OECfGLITpHzZYb2D4a
+m9RiSxl+uX+AJfOLxLbMiW/CcCjTRNwsflFKWvI4GPUrBRErhMbbu9DY9HYmqF9KL3ft7a4ZhfW
ZqdlUZdRWGi4ic5Gz+Ufqvxr4KZ638ji/ZlTEpAzGid4x8wzBiuJUlnwCWjCp6RBX0j/0Vanpnvz
vC9xfUQ+pwEgIAbE2McwdRLp2KM7l4iwAxg/QutxmFo+mpFuhHxXKvnn2qsPZXDIzUPeHe9/6+LG
mQr7NGpKvHDnzHWeNNbwjLSmI3k7X9tl2SF5hfhY433hgzaSXqu1+Lu04pcWZ+HeSFQvDCFBc4KA
K7s3Cl+9FC4WBHkC42cZdV86zpz7o1wzOXOyxs2aMB4wOUTRDs5+6LTe+vgpA7bvxd1OFbSVrbRm
cPr9hVejmGiOVdtPBh/ch6QKPkTur8J7NQJ9mwbt8f7wljYuaVlumtRNJu6Aa2taIysV7FwAH3Te
QOVZMo+dYOtAEDJbgpd7jQRlWqHZAWryOrQwBZSbPqhre5LXDpYskRDBeXaG90POq2NtmGj6Vitb
aSH8XVmazWMs5GjBFViK3W+1WNrTBROFtG0c8TAVVqZxcVgAfyzQxkT0v9e3i0XzWsTawtY3UGql
IOSHe1VG1EqHo09cS4YsgfzMKTbwYp1oA6wpUF3YipCz9oqCxAvVriA8gWcbjZOe/Ry3rfA16neR
n2+j90aw6x+wkgUV+qHyRq4fmpPSvw36QY7WUsVLkYBPolbMY5O78N9PvvikIkIEUEjgyEyQ9lXH
91J6VU0077/lQnIysmfFyz4pyuf7rru4wBdGZ/eSiGSa3qcYRWMXvenflPq3dfa7Ae5IYnnFm6Z9
cOO3xGMy4Rw4JG2uJ11E1DwNGoyJQSJv4piSuxAXa41ni250YWW2O5oxQBJ4zHmxSw9QaEJ8Hpgt
DR9dZAfowN6fv0VjDGYSKKKUNRczGKUijNOwIscVfjVrQpn6o6o+y8Ja/W9p6nSOaGqMExD/5h4C
aZXSJuRZevMtGB2z/nV/HEt+MIFEuOrA/arO2zBKo3VrYHeGA/WJrRVfezW2rfQTGvLQw36/b2sK
GnM3AMA5TRcYz5t+jELpwjAUZRId6m6USzuTP8ajYLcvFbmceOXo+Vu3vmNtTodAcjCWgQAZiEOb
JyV7FDNpo4ZfS+Ekpd99ZR+5m1Ij1vjxOYz9bV5Ku1gcH/q43MEHhZrM577qNmJ1Mv1PRp/YrvXk
di9+tmvdDToIQY8Gb3COigdJPE2o+rF6oOnpBDWOCV989grinqYxOxWAJKYf4IxpBltIXg1kBeVh
e39mFw4ikB7/zOw8cQjTihvQeWU4iJC/dvXB1IUNqC4gumewpN2pltbyr0t+adKAPzWuUYWaZ5U7
Cz3biMS9kxjhJkzFR1PIT/cHtbTFcEmQ2JMOBcTX11EDnuJmoDHecKJMRVgwlq0N6ouyLSY8nHPP
M1aOodvud1KK9KCQeiXdR/Z1FqZ8qFeUTnZJ8vY7pbEhp0/0c+Qf9eYkjqe2jzadU1ew2TyIFONH
+MCAR1BHHOx6rWFraVtOzNvgu6YG+Lm2U6Qqo98N3M69arD1/qvqvtLEhqL1c4kc9f15XoIgU4Og
c2NCOdIbPD8TLWPIWE/ejeQNScYUR98/jMZxYHDorgOF50yItlGDuq7dj/wjrKThm9a9rXzIZGi+
ZS8/ZLYAlolwumQWpiMUR70OjkKx0xn48JrBXGEdeMCm4R9X2ZRc7X/TMzeslWWW0gVXUzE7Qwqp
72MkTk3Hj79lxr6qmlOLYLWg7Q3NbruXCSg5/s5Rv02yU79Wt1t6wExYOyD+5GNw/dlKmE3cCllb
m7Dc0PhUyvsmGT+qFEPr+GOoPMnuo4zacfizTv5oCtLgp+HnCL2SRpI//CoGw6bPbUmp7FLWqARU
tiT/qr8mH3tjJbguuQyJcfA75HJF4FGzvdmoqFp6RWU6rvWFJ5SXuNsWtLwJh7k2ICesRmgwn1G+
9Z8VK93k7nEYt4BNt9LanC0EIsjVufTyA3ipPnvztZ6UBHkn8eZDwxGGrniNiGyhp/UvffukWzSd
kX8X7eJ+5ntKluuVZjq1eWiMrXUU6hdJe5zaJouXXFftojoHa+jGha0wccb/Y3TmiF0TVIWbqqZj
pW+a9WPKydfKfmW/TXMz228TMy4vFNB69L1Mc3sxMrykzc1MIMqIYbHVEyil4Fou9nqZvae1a2xa
vw/3PVgrSi19eIR3oXwUw8Z80aE6tKXc+g/pMiIwmCoWFK25Ofd5JRdpItWsZi08SsXBfRa0c0xO
NHm9P/SFqwiJHXAmUFtTIJ93bVZ1EapFxPRG5CNE7vxydIZ3nBywN3qU3lYi29JqXpqbPudiogdE
vN2qVEi2BI+1/D0PYLSNVsL42pBmW9ISorwZB4YUNqRTM9vM9yhv23KxMz6E/+GuTY8Uy4SuES/f
OWmkiRZx1KiZ5SR0xETSm9Lodi58aeQ1h1gC319ZmoVElS7uLEpTmkDl/HMMYHaI7bRUD5W7NzqE
1C3bKL5XDc+4bb2GJFsMc1AUQx6N7AYlpVkxScqUymqCwnLkgzoeoug5Nl5TdLcU+SmSLEolJ615
ra2HXHkToIoJ3xV6hZqVe8nCPejvq55EJOyWINqvnUcdVCWotMpyWtrSajoKRzTxzNLbVOZK9mTh
1kFlDgTO1Dqvg/u+tpRmclCHo2CB3k23mvdhSBq7Dk9S8GJ2n+5vwKUd8X+mbugwUujWeqv1XCcR
kVKnx46uJ2qY940s3OiIazI3GpobaG+aI0gyNwgHIcR5gvhjoW3TeKM1X6SKp0fw6HWnmKJpcOqS
b4ZApbyAdfroNgfAHrVwXGMGvV1F0hsSV0v+4iCZJzliUCV1q7Nj4lz8mknFFyFUoJk0un2sVGsP
7oWcAk1KNMuQXIRDCUD29UqKhQQ2p5NYSUnb0ESdl9OFTuMxYAb5Zoj3oq3mu/uzfbuk2ATWy1sV
4V9Zl69tdhFp5r4OXafmOuzV+0b2N91KVX55YBdGZsd9VcuDiEqK61TxnzB8tfZpasPYop/K8aeg
iNt0XHuB38ZVeOKgq6T5kXw5hPnXw6IXbBBdsveOrwDWcr9mge6Unnpo/V9x+oES+r+fxWnV6NuG
ng49vGtzrZr79C2GliPS1DCMD8UkP7DSOrE4i5dGZkG1UmjkKxXfclSt2UnKB0QkKsOy5Vo+pOFL
b33W3V+DkK/s+YWbFFPJeQE6G+043o7XY0s5j6toZA90qZPJ4YNrFVv4/uzy1EyIBmPf+VD0egGk
1SsH8EIzxrXp2bRaSVZbplBaTkldqo/eX3rkm449SqO2Gx7SrfnLgu/RbPdGthO0Neu3lc/JOn1r
VFoZ9zwOGSq8arE/zbeUNnba/Q4BXzwq8jEdOc1GEp0bxfPeq1UpniXnJatKanoisL7h5AmLRGm9
lLNDf9c6dcfhIeu7ljyjJH9dVYle6MhBoRLuLPj/KChzrbxeX/j5m0w3a3zXhCku4P0RaIdC/NK5
1r4s/Y1Z7l2V2CCZm9LlaTnYvfJo9COvKa3aDMFWbH6J5d6ISQpBolIdjLWWummZr2+80xdCgUUr
Gvx24hSlLy5ipqREnu6PlpPq+rMv+J5dlt7K3fL2FMUGFPvQO9DFfEPQnElxXSFpYTkWfH0VvaFh
/1plrV3wlFwltlpcYJIEUwmCHl5jdkOhGS0zIbPErytlE0knHmAesDHTzOxKTu2QXiNFeBKjQ4BY
iyD3G1M/oNcIbDzaVSYyH+abN6xR6S2cdSDvFYtGevo8AGtdz7Ial75qBC6nj7LXtbNLxkyST0FV
r8TKNTuz0NzIZTUWIvcVoVEfqyA90irxoPJSClcAtYtuczGg2cUokLIktypOHb2Nvpt+BActLIz3
A/+S20DYMOGQkT++aWqK1V6dQDGuY2i+nXIvoM1DST+LlWz77Qque+movrQ1C8Q0T0lCm6Qc1d3B
UL8VyUuhrZhYcsyJHsLgLkAea56SDCo3dq2a4fg9SJetFaJl0p9d5SQpD7qxvz930/zPtzWoXSwB
VEfbbLY+epECqR4r10Fe9AMH1wYI71bwhd866djSlD/I3c+yW7ktrxids4nUQR3kOkpFTjOkgO/I
E1rnUuRVAHVXPcaJPRjWxpf9tQvJ4uLBdg0TO1xrkPZf765GTfMkFBmsl/7JozdT/VUI/+WCMDFq
/8/GbAcnbuUJali6joYoQPIgn8qdiiLp8C2MHmEryTxt7ao+3Q5vlvDC4mwvK0oNj4yMRd3tn9oa
6Q7DFk1EwfpHL3vNyQHC/KNLH/ou2Zeyf7zvQAuJP14JEOTJ0JNN5fiZB2WJno9DgnmTGoUt6bsh
+ZFL35FKsfKPUnK0asUWFTuOHqJB2ab/4ci4sP73vnZxLI3jVCXPaxfggmQX4BG03jga3TZ55F2z
EjQX3ZZOL8D7lg7JxgwPPrB7tEZj7wec1xujrrZ9oBmbrHUPbbvrv9ST6Lp0WJnfpVCtTf81gFq+
eX4kVF1hmXkisbxBvcmSA2mzSDj24zaG3lUtvtTmHi3GwPsWgEvfh9mmKD430iq5+lIgv/yMmZeJ
YgYWsOMzokaBbRV5pY9jvvN2w1479FvYL1wq99B/FMyKsLLISxERKTWgr2Aep7P6et9WZuD1WUBE
HMJjHX2FhRYUnJ0jqVlJm0xba7NcdOm/TKnGdNshiXJtDzFyWOlEFpo6+KbXk/dWPaFMrrr6Jks/
1HWA7C93bxG5UpLbonpK19S2F0dMK5dM8wb0U3NygTQfQlEYiZC0XGykcG/lB2DJbrGV5Q/mmqjU
Ulic+sb+Z2x2EzIRlOo0aTI2vk9I9PIRQt//EqUujUxR7GKjmvE4eIlA7OWMdstyG8nfYgUSL+lz
4CYbqfOOCb09dtONeyTa0z5e20fTos3DJM7DfIoGV4X5Sec2ShX7ieE6IcmgWN2AZtiC0gUCQgYj
Odftvol/mPljGlhHOdgbwqf7G3kpelzYnx968AvR8RHrLszpu7jiOdHHr8VmEPe51n4UeU0Fq2jh
pT1LZZqtA/AFVONsYQcxDIVWttg3nX5IIkeTf47l59I9i1l8cNWO0GVso3gj1T8KL9xB1/OoW6up
wKUnHEkAzlsaMElNz05EuRbrHBYzgbAJVnn46Dcns4DyAMoTr4Zupm9tg664QgmdLJM+3p/1pQe7
yWFMSo6WaZ4Wsznwm64qI1kVJr/T42jrB/tEfW130ZMV2Sg+yGuQ6ekUmPkZBmF8ovkB1br5i7V3
jSSOYllwKkPc1IWwAx7QDIi/VMgkHoz8j2h1G2XVvRdm+crsFFEu9peUSGrO9AlOFn/s4XdGJygy
kH2HfzCG46rfcNuqtqW/RmK3PMHAcKi2ot1zk56T/MBXxrxx0X9AmTSwgdIn4642gWLa9blRoUJa
I/FYOBJh5Z0k0aHngzN0FksCfL03S0wOAnRwyib0IeT0tDNNjqf77rMQh01uNTQCws+n05l6Pat1
1nR6KHDqtZl5MnkImsE5ScyjqQcbSflsQCR03+AC2h2OUTqwaYGFSBG5p2uLedhXxaDKxEmBxC6p
ctgnwLD3+ikwEzoNXpCG2cCyuJMyaDAMeNVA6ag8krl3bkP5S+p9lL13Ze0IXqgm8F3IBsBUzGTc
dIf4nhbIShoKThtD/izstJQ/H0KFyMFLRUptpMQOXnWQkw5B8X9f1b+2PlsHTfK8pmp8wTHcMbGr
CmiG5ujIl7ca3A5rwLLFVadDk3wH+B4oD6/XIIhLGcbXHGuw5vshbp00x0FBia8B7hvnUA1Lq5nF
hWBNlwOcruRKp5zE7HGS1o3QsJ4CFewBoIuMctKTVe8z9ylFpx3MMUxWpCZ8CJSys1w8pck561fO
qMWB6xM3DvpYZP1n04woetwIQSo4vX4wi3pvFMHWoAjGbi6VX/Bfr3j7ws0Dehyo72HigV1Xnb0d
Kh1Svh6hXJQ2dHFr5aSkA0FKt62RrTUPL8YpiclF44V9TJLlelHrXnS9yKuwxQt7gy8fBV/sT60f
UX2Ps0fPovkvijPtocv8YeNL+tpJuDi7ZG95O1A7JeV//QXC4MdD44uC4+K5Vsxb1ycJf27olg7r
r378eSWULJ1EWEOhDlJ+UP+zUDJa3dC7CatZJWc3jLbVH1XfaLX2BImmoUU2D1RxrX4yXcXnp9+l
zdmKRrAUNIqEzaS09TG3810D8iX+4W7uD25pLhH2mFjlKIGp87F1ZdvWgmYJTqm7X9Mi2+cxjDl0
2MffgH+rtbdCGbBkj/IeRW8efxx2s7dfFklyk0SsXWNswjo4CE/VQWrkjVi89cnx/tiWIsGlrZmf
REEgutnkJ10/2kEDfngtnC4doJcWZvu8QKY4rfNBcD75tbzTkfYVdpM42/1xLNx4zUkcduID5vI1
p7XXS72WEourl17oj7159Po30z3lBaSQUsEBsvNf7htcHBa4GlqWSB6T1r3eYBqagdVUhnXSES5p
wUKcF25dRTyIa4oaS4GLEiFAcrgPFKjLry0VjZTLacIlL9c+dfqH1PjirzXrLJ64lzZmW6mI8caS
dKPjQl/n7qpPo3k0UMByT6ltbAPlt/XbNPf3Z3BlXMbMzXuzjt2xxaYl/4mbP6b1lLdf75tYDMQX
45qHQV0RyGTouLdCDBLjswT/meKI7pEsZ/nb+zyWa2RQSxuKri5AlyBkaHua5Q+soquDxhS9JyPu
xO2oaIM9pumabt+S95H1g8afB7t802FdVG7uSgolc4SbIEvb/T/OzmtHbmvr1k9EgDncslKnYqlb
ydINYVkyc858+v9bOgcbXSyiCNmADFsN9OTKM40xeudHXytQLTob23ytJGcD46bZkswtPQeL8dhl
2Np2ZFKbcrp9Amoimv+unoD05wPtwCVai+fQOc5c+ZNCFtd/MeNv2fy2sY5rV/37r1icAaMInVkK
LVo8sl8duNqn9q/a+UwwQPfu6MJNKEOti/qrN0Y7X33hS6TuZU62OurWpl0w30CkbKo0QC2OSSpD
8jeoo+9BDuCWCW1m8bmaHbdP2o37bC0vRJrkf6aWj4AZzHaW2jMldAQ0bN1FFtl+ys34AYTWZXB6
sjNvSQ6tn62cDf2t3pJAW9vHcKgKCL8gpl6Glk1cNkaeE4008nmSQrC/G2dzZUk5JqKLRfSw8Nxd
X2u9aRWWPefBpXHg7ogCjicvUPI9rAiwmi2XTKzMla+AloaghBVy9jBRLDPHwZTGWtVbIcqklDP3
otypo/GOtE30UlrHath4wzfs/b6Y3oXI1TTnQ1tgT4lylBm+hyoKXdPFab5A6L+v86d6SxbsZj4Z
oUXOifE5KBHriyPSKW1QDL4eXPomPVS5/lAPpzR5rRz9sy/t75/Hm3MgbNEfIJSKfrc+X69dVpX/
3xbdFpTETxWsHq0lnTaL1VuGFoGKPWZdECd2cOn8D9WgQTKEJE6mutUWknTVEEGIyt4QZK5LQ+Rt
avzo4DL22j4GdWDrH+LZeSzUH/en7vZgi7lzWCCubZnucXHw3u2MNJbhPRvC8AJnRD2gohBPe0L/
vZ4VT6MWPacpPSzIWwIOYI/IxffNsa7tzfdfsBirAJoW3ZiEFwq/o588Sv1TY0aPtp7tkybZ9Wm2
V4Jf94e9Nr+QZlgKgRdJ9WU9w9LKJtWcLLzIhFzAgXWE+kz/cbMmtm7HgnKSxhzOgvj5u9ntG8CM
xliGFz19kINfArEO6jj8Y941FpGg9X9mFpdXXAGHM1vM9MF0KCNo+xPDHZJm11TyNsz51o0R5kRb
IWVnMqxLfFFZIT5EbIK5dtop3GHf4mhwfURu7f5gfJ6kv5JY2Tjj4r5Y3pi2kFUH6gzFkrXYp1XZ
9mOoDCH0azSIvwRszrMffZbUU7i1OcSvujEllgu8uOiGExv23aIl2hxpfTGGlyCIeenMzuRZD7ae
gFt5HTGL9FDT+objjjt9bQaeG7NOYHK6KEbsmsXfPbLQYUJzyfQPkjqzHu3UbDwhz0tOpBoe2rne
Qb60k5NPtfmWw308SAXwAm1PS8Pp/vFYnQEokggm0LamvfP600xpTKNYmcNLApdMkoLk3PCg1gwA
iNJl2FbgRl9mfLoh0fuhcFjN1OCIV2zZcELx9v4w1qaYTm2Rn4WSGKdhGU76EemI1g4vAnA0hxlk
mMrBai/kO13r4VdpfbKVvRl9kbIUQjx31Pfl5Cblo6z8G6Yp1/t/aCaiivr+kxZT27edUdkTI+/7
TL/YpaE8av7w/f7A104oKVQSqYwPwKazsBL2eR+Ro+dOTUK6uSEdf0BOJNZeEeZJXNzULWjjLQpF
jOudRbHi7w4NEOo2CTU/vGjJi2yPuFCgZEmAiDx1lZp0yZ31Kd6nKFZZnf2saOFpbGk+epbsny3y
gsb0o1S/hcGnYQSycurjfWfAQhFGO3Y4p+fD/RlauU6uPnfx6MTZMPSBKbEzKmht5H1M40wHZtlJ
vxZpBW6vONw3uOIPXRlcvARJFjRypjM/lAY+hI6/b+Rnxw/3UrGx9ivPKYYQICJTDT54SZiiDY0a
hV0Cw7z8repbV8/3mjKxl/eZBoO68c2Y/7o/tFuqHLH2bDTBBiyawBehs27WeVwXaXTR6r8Um1tJ
aRHYDdWTKhU7yXceYd44ONL4aEafdUnade2HWaWiP2wRJKxcKzS8owYBcbbo3l5swiaq5aYIGPto
KSEMRRNsRFn5xzh3Mdx3VhZ7p83lKW9hxL708Xf9FBunLvzS5geY8u7P69pKAt/FGh29gPcXLnTU
4bW1SOte2pl+d68Invw+h5Op/5FnoeuAvNnhGd63uXYu3ttcvH2+6UdSJmHTeRhegf8c9EPQnYvQ
2MEZ+uem6CcDhoWOAKCwhdNiVlOED13EF6Xd9UL+6dBS1dA/+O1Z2gxgf2OrF486LWVAQsEqUs1Z
Pup93yuAQ1usZfJBQvmhj0VNYfgklSc/UM5Rj5AKsjjmqxQeq+Rk1/SIO9GnMWbKh8Gr+l+DpP2T
/dBf0G+vx7+R66mirx0FipGHO24eQ/PBAv3fPsbq91jfIiFYuz8QyGS+8IFwrhb3R2TO3SzFVXyJ
5vZEAp0OFDN7yRRokLYqf2unCGIBxOmgUwUBsVgYv42SVHLS+KJGP0lMxVvpvbV9bVLqoafmd0C/
+P1NFU2Gk7AUDk6V1M+P8Xyu0heosV2aiYZ2oKf8jyUrOEUE3MAOqWvhCSwexNhq4BWB3/uSmzRP
a70bx0+kcDZOz+rMvbOycOl0/FNyyQMzZ8aOm7X2TzJ8WxoBq9P3zsjikmPSclNxuvgiF/+O2dlw
9kr+RbYfQhPRveJbvIVDW4lhYN6Sf5eBhbTpYlDKoE34UUydEuzD5CWVkTLX4X/It+jO1rb4e0OL
gbWj0aBPgSHV+igbzUGxeP8vkdUcc31//+5ZNUX6GodFJHuWTUbgpcZImhtOU1vv1f7N6SgQSTun
/hJLG6HmLYCBnAQJeSZOCISRqLv2jOTEsRD6wM9XA+NDNuUPdi27gqraT6ZD4s97zYAzb2dLn6No
q0NyZe2wLcgT8QkE+9W1bT3Vh1RSsd1rb2X5kMN0ypW+Jfe1MptXVhZ3kxmMkkPOMbx0tlK4JS1j
ZvyioT41zuZboj/eX7vbHLCA7TIcQRYLbsBZmJvUSEdsMYwuXazKz36SVns5taYdSt/dIZDT9GAM
w3walap069Lyn60mis+haflHut5zyiNF8WUaiJpaq4s2dtbK6YTDmzQld7QIPBYXTWMGio8rjPvl
BKcGyC88HT9bPXPHDFCc5u+Vpv2ONtrf9ydFLOTieVN/02PweFOXWbZKmhLiZPrIYzqM5ackyT7m
0OJo2pYXuxZYaMRtokObUrK2TCQaahO0sZWkF+T3ptOUOZXbzTFSJYGHaq2utgEOX+FCyt3heZZb
gjkrw0RsgjP0/+hNlq9gj5J8VmV9eqkhKE3GnfltRufq/lSu7GZsgL0BlAKJwjIuj+U88n16sS91
bScHlk4+N7bi0PiSh39ZSlN9CPRsi09haZR0Cj1EglOREjJP1eKSCE3ZzyLguJdB7WmHO1mBZ9BK
UpnWKda2GrXFjf1+swhjtGnDVg3ITzSIXd8KmhSac6thLJC/ld14lBXJVUvE4kDd2xfH2vfKt67e
D5ns+payS8wNQN5yFYV9AyJgJHaFmO9SFW00fWfMaz+9aH7qkn0bKfYmxn8xIlDhLCOsocsSbEay
1klovLzURuOaxtexbl1pU+lldSjvrCzerGDOeKmTKLtM5JsH5q8QmGIYIu/vyZsQS0wZf+jgFKEA
y3e9ZKM+NPHQKuklSZRjY6NMESK2l3zS/QflyVJOspE/Kpl91KXWDZ0Gzh/0pP7wYIhvEOS1uG0C
lLqsAVEYCTI7ZdmKNnyD9YbkFTvFPyrpoZC3Kug3ienf1sTDSXcodb5lcctK1FDWatYvm6EdLvc9
bgdpIlHmSgnWm2R8jJzRrfDVZ1hty/DfDBK++9O+dipJU4mzosGosoyl4XL2qxqy6ovM3bqzB56b
ALfhMFnApfyy8d20GKOH+0ZvAOSMHM1OAiKSj4ChlulVsKKzP9hYNcBrS/73Yn5Qx+Jbqu6cAfQv
RKvDHr4vzfkhG9keiccY6AqXvbGRSbgZvSiE0UwglDxsYg/x83cpHbkr/DSk9+vV1iT5IPvyzkTo
ZTdPc0DixoAmq8ia0/3Bi/NydTVhE31jMtl0N1JuXDibkhFKY6I50WvRTuG+CVWFPlV1Pty3cru5
hBl4gHhHUPm+KYvrtaDsQNL9FWh3O/xqy2qnTcoxb6OjWTr7Yfhatc9h1MPUhYCf16btxu10k5qE
M+fqCxYX/kiHiDG0dvRqpmDZ0700PffJi6GX38ijd73iUphIxww69H/Gg0S8nz91JXQoptuqZ8l/
oF9c2/qmm3fhdzjOm4ffgnLrsk+8nKXeyjoWfMiU4jEq4uGUpIrypPkA16qg1tw5bhSaxNABSAbD
PCdl0e7bJlKPMoI2H/TQFoitth2e5lZBbTHx051UomUi84zuy6z9Ehr6D6lDbA319vgQhiSJ7i/t
0uMVEHa+n8oElwaUfYtNi4ZPlU5m2p6Rbe4OuS6baC7a4yke42CfIf2z5Y2uGqTBAhlyeuvZN9en
xJjDUJLaqj2Hgafn2ZvdvqkVIiD1W1+PrtV/rwflUcqHk/+1eRzC5874wfU1h9bGE/E7X/L+6IiR
gxR2qNhSu+DuuP6QwOlR2yua9gyz8WOgPLXDVzjMEf+qwl0QRAe9gvTHf3Z6y60kKK37D0F48D+k
3Y/A6I9lcM5186GovwGmCfmLgMb0vrlMX0xJOQ1b5GO/D/LN1yLZwsfgwcM2cP21Y0Quq03H9kyq
42ksXKfTIVa03ClFB7D9FCQdkki/TJq4SZs+afl8aFpjD91yZj4O5VNWC9pTL2yMXQ7DneF8NKZR
8KttFM5/R4LL76T393eLBQ7vknZcrusW9rm0O6dWVs5uPRjla64ILSV1Dju6IAI50vdpbaaO2wVW
+KxOaeS71YiumxxRI7MBaUFspCOF/KkqaUt0zU63n+LKH/NDl9WKFycdoKXKj3P6GiQ7+2eOA9pB
y6CL/6kqYwhg0azL84ij/T1MapmkplrH417PW3s+5lqiUVucsy26FnED3YycPBCvPT3ugIKuV0jX
I4gpDLJxDUxqpR/tjf7fXPmOKCD45xf7TzuPeWt462kVgN+W+GLJDmMqIxySYSGdg8g/Z6nPxqif
LGN+TqSznrS4+77y9Q/vCkxSHVJw0SwNEtHFYxPOgVZTQJPOZvxEae1xaM8jUU2kf/5TO6QZgCig
0sGdRGB4PZPd6MCKOuHSSzMSvHb9UFdPMNkf+nLa8B2W7qh4U95bWhS8snLI6yY1Aw9h8p0qzbIr
De1PqbU3yifiFr3aGws7i9ObNlUfUIDAjt694Kftyzx4NoIMaFj8T1r/aVaaYQkfTLDp4BxBcXE9
gb1WaF3YMYFh6j8Nb1p18Ltzkn3Ha+FF3NgVN/t+YWwRHUlKYemUqBhbHj3ZsDvD/uqWmQHyjc6I
Znah7rq/P1Zm8/3wltkoM+hmKEiwqGcfo4RsuO3vZ0CkIKTC4N/7tm6eq+vRLYFRvdlJelI6gSdT
QI6Gnd6/5HjPk7mRB1nZiVdjWuyQMWqsXk+xMxffKMHCLKkelfJ4fzA3jaKLjbE8wfiHo54nWBmk
r5Fpf+397Evuq8/qp/S10vdSEL2pOTgJY+6QKNnAci991aXxRew3F6Wj1YrPrrQ+O8OvKftD//v3
7xftaIBP8MZ+ExW987/NwveHbJYCL3XA146KEX3sTHXYBUpdHvuqLLyqG7cyhmvrBvKT0jHNR7B1
Le6qPpPmaYja0BtSeXBj+i2fMmvKeWbkLVPLVJkYH8G5cFiIz6lsXJ9qVOEiHN0m9Fq9iqUDAGI8
tKLJ6IIjQPiQNllQw6pUFeOpmqvu4MtBv8Wcs3IcRASARhfgCB185PU3ZClXSzBFiRcMQ/SXFjl0
kXb+cFDGVtpNZd1sFL1uEmgMGi0oJEBRlwApt6zMF1bqzKPTJt7Yo96h+jAekcZCZiWoh0MyJ+g/
+7vOjDwV7pON0yLWbnFrw2wFHxG5BETeliQAVTPpxmwoiQerX/oldgr5NGkVIhaOluzGtFQA9CrS
oXKkv1plGPZVVQQbD9TK5YprSq6LDCnc3cs6TGuVsSqNWuIVTl9lx3GejY9NX9NsYTthUR1DU5fT
nZZXebT3oyTc6vJes8/bBWs2nwH6ZrHereXnkpnPsSdPGtITcZWejK7pP8tqUO4SYs5nOZTaE8r0
6lYr9spWo0Oa+p3wInU2wPVWq2Z5UpKuy6CDVYJLAZHKyWlrhOEL+9jXlX66v9pr5ojkOFwAUKHd
XJyuKe7Uxqqr3AvmHOYRQrQi63YI6e7oQd8SULrJT7GtwdkgacT6CMiNmPd3d1Xey3Y9hHPhqa29
t4LOHVLz0Y+ih0Q9I4a8g5wBzWq3U8xdpkgXnbpik2nPHWLu94e9ssBQUxv8Q40Av38xy0kTtqFu
VqVXkTUpLYCnYXFyEvuprMduF8fdmypFh/s2b0o8jP431BiIviA2XWbGYhHtNmpXeXVhP/TB31L1
WmVfLf/ioLtFddiI24do+hioW9yzK7c13aEW2VSVlb5xjOypAJqo5JWn6Pm/rRUcYmMAfRRviWev
2aFqLvLh8F3QXHG9vEPiJ71vO6WXJNyQepqZrvnFTw1zY/XE71ncUETQArjNEdGAb13biSkuIllV
VN7URIesBm1IrskYoqOeftKMD/eXbeX9tonawcMh+kVxWJygd3s2iDpfAnNHegeFyFdFyvNTABHV
hiO0NiRSWojiiqoF7v+1lYKeT99yotortR2384M9KacqDs5983mQt9qwVs4hO1Aoz/Gcimd8YY2N
KjkD8qQeon+ImUhAJ5+mjuCpvRin7GCW3/35JUdBKrO+x87WdrwdK2EUQFkKGOIoLJuJZXkoJlOL
Sy/twdkF32UtIK/2yGOwdyLN/dPluzYm9uy75euSQpqSMim9vIVZvabhdYsdQkzW9W7UYCQj2a0D
sCAuXVyhiW0O8CnbiafI6WGEcCMBExA3/ktmlRvAltsDdm1qEYp2yPkIku3EK2FljlDxeUvSrRaS
LRsLf1WqY6mGYisFK5MDgOzLKIVSNrP3ZtG2X+4vzspOuJq6xeJQJxiyUnYSLwsqdy4eq5SdYD/L
WrGb7Q3WqC1biz1PLtfII4tlkl8L82iMX9ofiHft0mwLb7MSblyvkviSd1vOoJ5dxhmWAL4U824E
fO+kJK8mLfwYhvW+lD5m8cuQIqBLX9CgbHkvqyPleaOvjw43TVusoNP6XUhemQ055Ls8qL/GzXCU
p9BNAx/5gM/31/DWPychw7PCviP4BkN0PdrWmmZzlJPUSyuUj85dedKTfWs8SMnZb151+ed9cyuv
6JU9ffF0q3OTOnUC4KANDnLxnIVImKIuNe0gPgxqOOma1nVICJbjlsLk2rySe6JDSMwqSIjrkSb1
ZGuzRhNwPUr7yA10z7bJcuX/JFvoyZvmBRA/Is31P1OLzRomlaXXBabG+SsitLPiu6raH/0CAcaH
IplOmrUP5gHaPVTGUZaL/KPZjG6DJNv96V5d3Xcfslhd2NarAC2v1NODv5Rnff4Lfhi4MrpP2T9y
vhEpb9kSP393bvwUt2Gwy9SzglOOwCwpRF06VpWb/YTWzei3oNg3JbTfsyz66ilwAxdYUp8IXLiv
WF3qzdJxPjaobkg/MhqWsvlBmd+k7qf21M/nyETxK9vP9WHqjuZW0mol1OOEcnwg5ucUsbGuR11L
UpJZbZrB3ltriktUOAZuHsOyuwviXhEZCatqKRF0xb8ZKV8ECmSZ1r4K0dj/cB3TB45/IWKvGxxK
E49jK1dF6hl6c5SzB5XtPaXPWXEZ03FjY609M+9tLS7JSo7NwOKd9ciUB83nVPogORtZ+Vsnn5mF
QZ6SLK8iceT1zCaaWXZdw83kJMMerT3i1H1ow7sCzcv4zY63MhVr9qA+Y/5gLYeUauEImK2sz3lf
pZ4/nwOhSPTLNB+D/nkyvw/Ow/1zufrIwIZsQYWp0a+6jGCiMLKLSZYw1nyZYjdDZQ8ulLgfYXZU
XFly88DcSZVxUOd/pq2c1tpIoUzSKHggME7+9HpmC63Oo7BPMk9CbzTLwrMUHDMLXZ8u2Un2AY27
+6NdsyeiCuq9PGvGMh1ZB5oWjcoI9iySnwzpWamlne+/BfreygGxd1AA3De4dhVBZSDOAVMLPfP1
APW0l6su0zMvcUszdlv/9dcU8t9fguZToG01EKwNzxa8xewdAo0lamm0uhnwtZNxD/luAPrfDEAp
5zsjIiTOPxahvxHT3NSVWTsSZahCwjgFtmgJY7fSQFHqRsq9eaa2TCarKzRvqj5r3XOrfeqd4TW1
/TPYxdLQDjSy79SXgEogTU7l3IMXM/Zz9I8UPXVf78/7DbvP7w8jJcwJAlIF8u564p2gRCvYTwvP
zuPHqDee67b6oTnlT4OOSBiqBjacAQRQb+RTJam7mogldIMQ9wpVzaNfmzu5nj9I8Ylk6Ma3rbz/
OsLCUJPwdUIg/vrbNLMeNHOUCs8yf43+dJnV2LXhEy7mfSC95aDJ61dzTvZdH7qj/6Db3U4iTSn1
j7M/ujOJ0vsfJOwtAg+grCRUCKFE38nie+Ks1n1pCDLPt/2doYP10q38HA2xui+Dj/dtrY79na3F
dV33uWz6sy7e5r3UnShj7Somvkn3mbVFI7k1rsXhy4Iotcl78TRo4UED2aZ+lOT2mA8b0dTa08v2
BwVj42zxAC8cjpjkgl04XGP1ADt5opdUkQvkgKAFSORdl8j7MNWOM/gbK9vC7q68f9hGFYo+LfLK
y5QyoNMpzvoo8wKkOYvIekym+rOzSTFy08MiDpQQLSVRD2Ey98v1plWSXrIav8k8je7WuhkPcjS8
dMHHzvqRBs6+Nd3Z1PeDHz0EzfC3rn9ON5VXxJld7lNoaGTREAqKbykCVXW1Ns9+zvVm6ulOtQsE
YRzz1/0NuvYg4kYJikYaG0xq8dcDpUsgCY2agUb5v3YaPGZhdjBG8+eUj08GLXdWZO2MIH8xBuNs
y/umG/f3v2Bt2/Ig8ijSC6Xf8NqpZW/oVVplQHCw1tKoAP98AJCgCaaN+3tt87BnIfIX0D1qEtdj
VXONxRpa0dkgK67dORKMiY56UHzE1u+PatXU71cCIT/SG4tacUPLuglSTJjKD2Og4RE2zUtEUPuf
DIkVRNsNyrrFmAjqqjayBtZP0+E9/BwNtEgmG4WVtdHQyU+3GnhVeLUWwaMGpCcrHBwJCQKzQ2+p
P4e6kF2zNbdaV9Y2vahckQ+lFZMm2usl8rOilEsfD6KWBpIZr0U0bkzYio9iiFMNbFVGKkJfbHij
721nrIrcq+e+QJF2bEnY+2T5T6U0tf5jKGmEjZI/OfFeotR04qGSs8Mfbw9SluS1EQIQ1aLFR8BJ
OdVh2+e0pyAt6hxp6HaQr7tvZC1fCasU9U2U3W0O12LZnNLO9DirCi9p6j1EszBij1DLT0VzqOPH
1tmNPawmB19/KJMvdfQkQUR4/xNWXDRDhWxcV2lzVOXlOPsiBWmgJblHZ415tKLQP9S00kPmCFLC
1spjbSIyMWvlVrJ07QKHHgqQlWjYp91zcS6yaCzUkH95PCLl35XcDojKjvoOwuHhMWptsbhKfCqn
COH3rDJ3g0P1N1Li7BUEkLRLtbw5/vlkUBtDdQKNRhpiFo7HiL5MWsKp7VVSYj/XhaMcGlyUJ7Ws
5KegcoJDPZTT3tBD+e2+5ZXzS5Ot0CkmEc96iJ+/SxHI4dTDLpmXnmTMR7/sH/J4N1Xy6b6VFWeH
TL9oXmHCCeQW2012wnls56LwOv9QVX+r/cPXwfh3M3O2ZoaOZcQsuPPIPyxWlkrb2BRyzTSWCauY
xnhxo/w4zNql6GdjTz5gC5S6cmeQ98fhEJEGp3bh8cxZOGZ5UpSw82tPSg7MEWqS1DoXmrI30of+
JMMwf38y1w7ve5vLDrG81FpoGai1tcNHOzhH8vfefutS+THLR3bnRUfurlE/zDTIZfmnOihO5VZK
duUyFuUOgSSAF5Xb+HrbOIov1eD6SkKceSeN35tiy5UU99zCx4F9G8AvRUWe/uV1L9MGkeTVQEEx
eVDig0x3cEn8duj7L0P6RZk6N0g/pclhS7VoxemghZVnmQQS1/AS5dRP5uj7GoFcl6rNIdPbvzX4
x3eJFcluVtrl/v5iru0f+BgECIX8Jw7I9UTKUlJ02TQV+DjdXLlmJJduABffq9JTKuidxwrl1se6
jyuk2yR5w+1ZuYTxH3Gx6MeFAXSJSClIt1pxJFE4cmhSbcIdigFJeqy1h0HKxVW80eq8sm1AGuKS
0NmOMtKyFq/5U9JrZU3tqPuqdK0bb+k8rAyIxKMiULQ0mdO8cz2dcUoDQU+HkBdrev0QTBCnFsY4
fWi0NPGcQqXTRVIDmEYDa6MasnKRiqQRGjI2RaubfuRBG4fGrufSg+yH1JHTvvTd9BDP/6H8xl0j
eMfwhIA2LuJGuno7ZZgSSrXzuAsD0w20w/0tueb4U9qm74/qg6goLl4jwO5ZoTqU1YNcekIw+2M/
t7vK2tt+7QZ98RZaDXQW6M8Ole36bXpssy1JzbWNohJooVkIehO48vU6TqYeIOZHgd1PIioun5ru
1/1BbhlYTGPf2DNYkLTymvx5lL+Ohb9xS6+8RagX4RnTFE/6dwnfzcMqi6MpqLxMMEKG8tmCElU/
FBr8dMc/HwtYCoHcYNXwxq8nK5tL2S6LpvIKC2HsopnlXZBGG7WEtfHgKChQD+mEvcsVMeVELZpS
rzy9rHfdrO5l2KDNJnahUXklUtzwxVeuYUJbmmp1tLi4FhceA5RYoz31RY12HDIbwfhkdfpJ47p0
w42BrR1c5o6AQqRfeXIWs5eFMt5+UntJbFcH3akuQ9IVD3m0sePWJlBoaoi2B4EXEA/eO09rhol3
bDq9xtNKj4MUekp5AtBEebZ822QLXdnecPvj2tOiIqQ/F9vbLOswic20QaGl+DI7I2LM1UYxYM0E
Lg89DxCQkENeeD5JNkwDtSyab5oebL/lx4e+S7dKACv7wMbHYBQkXHADFheB43MZpQqdKWptP/dW
7EozfCZmtu+j0/1TtGIJzxGRHjA4v4sA1+sjmUWaagBrPPgD9nr0sy2+yPBQbXKT3c4bzTyCbpte
G9I3y14bVcrKXO/pIjVn2b6Mhj18R5053d8fza1fgRXKcPRRkKziXrgejRyp8aAE+BV52L/oQ54D
t/eVvRa0zqMfAxceR7tE7ayRDnY7OYf71m/nEpcGB5EOTy4MulqvrYP5LAuer8JrhhKe9jQ2XnXf
Svd+MZI7Gq1wY7QrNWzR/0bakQo9mb6l1zaqcJ6Gell62hDQTzlLrfLSyLHtpopkvYxNHl/mhnfZ
rjP6PM3GN/8y+xKdhBxgyfH+4G8POovLjc8XsZFYhuvBR2Y2hKZPSBUp0xdouF40+RuCCF1T7Sxr
61peiWaxBq0HfIWC2PL3Y/7uWmmbJBwgjxctYmqR7ZumrL5xwxiDq/ep+joWBTlfKa/gq8ilSP8L
ThhdfRkAVaL4mdRQmWm9VKGJMVvlHz+BuJSC/guKWpEwXUxEXAdG3Gc+LlHTmA9TUPgnw4+UQ5rE
xl7yo48Qq6gbbtjazhMZPA4XXcX2MjbqJzmP9Rj3qK3DoyxJmVDrebKquNxVZvP3/ZW+9TZFupAa
M24K/uwS+qVkrVHkKsaaYnJFBt+B4GuedpOPsnDiHMjRbjyLa8carxYSAAIUrsTFs1jgZfI6cx02
yUdV/l4qh9B60gK3fWr0n7G5dfvevo0M8J25xQoOXePIELhU3hC3H1AKeBjNb7SEbCl6rJ0YuFME
859NQ/gy+6rHQVlZOWEBPz4NaXBsxuk89rjRakrHcPwf9qXJS0wUwg18k3rqRinqykkuPTtRTlFI
m+zsdL9mzf4hT/+EAPLv75K1SaQuKDL11AVp5ry+D5Kkk5q+0Uva2QAmNnTiAhF3pi1iw7WdD7EP
VC1c+Mzlwr8IA79yrG7CZUZqKG/kcj8Zwbdx1j9Kuvnl/pBWGj0A5wH4pJ2aFn5gBNdjUhrLD6VE
xRj5Q1QaHsKhOI7qDuRTpCF6TWhSHtXpi+V8lBMd6Qz8nOEiW+cp+g+3LcccSKNQHLrJl+btWGhp
ZVdeNR1U02ui56b+ZAUPhrxhaKW4xZhJlZIsA7YGkfD1mKN2TkqevMqb0ehSyBpC2fWY1sOj7Btu
6ijUtcbPcZl+nsutsHalfYlUMLIgREKiwXSZDakzyIfSeK68nr4lHGLa9Ovq3NbfMkt3i/icKm+G
+rcMUrL1n5MCFr9M+oD0wx/7ypwY0eAtuJxEoft6CuBqntPQlyqvUy2vlSM3Up+RuPp0f3eJibxO
/VxbWRyYqahmNQKE4sVp+mSaO7jaXKLqQ5tvLOnKyfwdYPJUUzfk9bwezhAUkWFEVe3ZfXeQ7RSo
t/rYauPP++NZNWOZUPUJuDI9rddmpC6oRn9mPKmkOQDnVDpaq7Q9haTGN+6alfdBOJX/M7Xw+yUZ
aS+I+Gov7AfXTs5GHOzCWPoYtdADVk7sJhVcGf5W5WR1xWi5InMNSRq13+sRGn6Bh1WFIraJXbqR
DwWOjh47h6TY2IFrlihlocFBsMahF3P9zt3pqqaZpriuvYDicpSaey15AjB4rNpf9xdt7bgjjI4r
SRM5XQHLypbToC04BkPtKYXSvSbFVB+Vcpp/5IbanuqyiN1S0Z/7yJqPs6w+tVGxxb278iwK2Aqi
C0LPHE/jeqwx3HM1eKDag/hnb2YIx42fAukYSfqx6o73h7s2r5QBUBrBElCZxeshFRA2+clce3ny
OUih8P5O95ivfL5vZcVhAoZFz4cKYh/CyoU/YTqNZLYJbxRcONkl5Du+ZVLxJMf8X2VH9iFt0WFG
zOnPYZFUVsjqUqEEsgHS4Xoqg76RRnMAc5B2h9L5ZoSvdrORS107eu9NLHZm3addHhpy5SUpydoc
ahCZIlI+velOe5DlD6l8UKvT/flc2yEiaYFvbZF7XIb5XUOikJ9VHhuwN/p9jz6w4859t9PrYAMt
u3ogoPfEh8H9pKC82I5yH0RKb5u1V5fq31IkK8fesoNdrRvVnp595Yhgt9ALDfJ9E9Ay06WDs+Fw
r40XCTZKwIR61MsWn+BkfQCfBDmUtnkqI+cFh/JjEEUnJVAurbmR4BALtnyGAPmQGYKgna2zOBIx
Od66j6IWrbH0wFUKGUjqKxsX9tq5e29kcXMGTU7rnRq2XosY4xCfZueDNLjl/B+uTYQoqdiQFKfG
vTAjASIK/a7EX3NG+awq2S6brKcmdvR9WGjx/v62XBuUQ++dKcjREb4Uy/jukvbbnBZqVOU8tkEF
NB063Faph31qVA++2bYb5lYWimKNKCf8rpgv859ybFGCS/3Gq9uWvWfa1Y4MdkIPTrglebAWblNb
dIDbsSkQAlw6vpqfOGHdtZ4VliWt1P/myKa6UaBr+2lEq76ld/9oz5L+kHaydmzULL8MqLsewyy0
6aT7P87Oa0duo2vXV0SAOZyS7DCBMyNpRumEUDJzzrz6/XD+g61mE03oMwzbgAFVV7HCCm8o+50v
uzF5SrIIHIAYYKnXUoNVZE6NMcYNjwTAlcC0lb5zdWXnotk6/JSyIRoumS7x7yrxtOSx6sI67J70
k1Xd++Yhqh5ao6EfcFcUxVE2Ik7+3e1ttDE1yiMiKQaWM0Teq9Oe+9nIHdD078FMp30sJcWOO9G5
PcrGZr0YZbVZmzSolHqu+6dhtsvpc9e6hfQy0H27PczWZIiNFuQYGRNLeHkm5DH20zaPhie9+D2E
96HkKO2v20NszITqF92GZSsQo68uLDjxhUiJdHjKZi+O3kpQk34iHyzkGW8P9L7LV1cjVT06+lQY
l1RgFTg3kzgiudoMT10MunYKy8e6+kJ9D+0oZcgg54Cpp9qmWOcikz7WBlTnb33gdDIC+j8H/fus
Pxd5bFd80Folh3xJ82e9f9Mj3YkGkCdtctbj6sPtX721PKB6qIZjjYJg9upHRxnM6NmXhicjit3c
ctGDtxvtLdKjnftoeyA2LWqNS9lrFeVMU1qmutENT02ZnVBF6CvlYxAVL1OAG+ztOS275upDkIgh
qUW5C3XOy101zuI4JokyPE2nIL4bdO1EySnWB7ve5f1dx244lXAONVjq9GXWsUbUp+MoxnBR9Z7e
O5d5+xC7Ufirkv4rhf9uT0u9mhZEYgSXl09FA23Ne1VwY5wpYZMBaqM9csGOeyTU6+OIaRaYDZM6
EDWn9Wao50oPmmwp3WG96VLgsAcVcyVJ/VcLIPYahBjMFlCpomW7fgvjZtaJzGL6gKne2mKIJ29n
nsQIzacEd9VUfBqe+yTdCdY2FpBCAf7HoHC5b9ZlUH800maeSMgktfJQSfouWfnOJbBRc6dFvJg3
KcsqXnH6R7Ex9SQiHuyQE3DTWcKY3sie9TZMXatCHQ9nDVy3awrucmhi0j5njg91eucIbE31HS8H
/5v3yVod665MS7MQSeJxTDwkQn5Q/Z+3d+PyJ1weMtpPUF6oGLL3QRZdHjKqzH4fNkb1VJalnUUK
VvRJnzly7XulKrVuYKr/+TI4MbHaeZuujzdxNvX9ZWKACtbC+kKvaZR+jBoj6/SskdLroRcsgJgk
eFTUT7eneX1tgeeBu4+eGl0b+D2X05RVAI8w03q8u2flrlRQf5bNMHbDtp3uDKUQdz7cxuRYTmBT
4KaIK7RVKIU8ciFlfcF4RXsGh/Kl9BF/EHATsNWpv1cT9Xh7gtc3GBP8a8DVTqmTKQtKueqfcss4
y1Aywso1QGzM7NDEl0+QRU63R1wtKY89uBqyTbJdTHSuUghJDZRhxETXq2IJjTV9zO+0ITUdVYrn
h7TV9vpuq1vtfTyKg8DfJZ5/YNuXnxCjHlPzxaL0DAg8Kj2giOJrZXy/Pas1QOR9GJTJoGYh2Eul
eZn2X/G9oTZmSpeFYWKg51j6aPeo/qEpG5elMxuD8qud0uRjPyDuJU2T8eBL6ujK+TDcT5Gf7eRp
q320/BowDyC1MBgg6lkXJa2S5k4ky40nqFNzlOboLTfiV12DhG8FmXon+Ei83F6BjXXmuaW5SfuA
dV6XE/KsCTArUhpPYQfDLRRCZP/CgTBnDne20JrA8z49XkDqk8gU846sFlstMgUFShl3hlBKjCMa
/j54vg5+mpVEAhF4pCcV4K26/hIWSW8eBAlBbrtQhOCXjyHV167phQ9JN9WmnXVzjRAehnsKqq5p
UR9qNGBGG907MbQhEJY7RZF1o+D91+OXoSweWby3VzHpwLthVGbj1VJaDnYSxNU5MObMLQoD65+m
HwRK1kF+bDq9OCXCKP4ARtXKdthVwlGoYiSQRKG7jyNM81QfKc6+9Oudz7nObt5/5VJaX9RxKKes
v2eSzOEU5kbjGdDK4V3H9YdGCMC4jOnsBGZaHYWmSx1NDy0q/9g0Bzga7Xzo91Pz1zPDj1gyWIoN
7yQ56N+Xp6qY/NIIqFR5s5/gj5TJvha48jgv/D/fGBGvLKLmM+fb744hAKbuWIM3a+18GoOfQ+8r
4GSGtiIyk/rq2cwmzak1Lb5HEyAPqNSbU0mCOCJxaIahnv+MprFvnRyxXfKEPlBeNYSaBFtU/Hk+
pGPnN+jGjOLrvx6dxWYeLSYFA7gF8ng5yzqaJz0ZptYrZKk45HUjwTokdeg1a7eEuwTa6xXlXSE+
5gam7r5a0a4yjJh2I2OhsOr6QSorTtvEuP9YvukWge+/jUbhu6oQTuda6TgI8vwNh7p4Z4MtA61/
CLcF+gGLOCpyJJeTDoo6KgWN/VUYo4VMfvTq62lyxjyVOkyM11nc/Nvj+r6ZqOZCZVsM43CLuxzR
aFStTtS59fS5ROXTIOxqZxXF4k4PDuyz4QSip727/W1XgdL/DQpci+RAXwTGV4FS1AdYbMVS62GD
VX8AFhKhqpEXrlF104FosDl1UqiewmkKHX/W8/9leMJtzvFCP1u3kUUUPLKu43PrpV47qpYN3xCS
lhDmVn8nWZPd6arQOElfyw6F073W/LpHt8yeVgGxGi/ignBdpX2aSCvS9IXe08Um+pTqDTYIqohu
oYm3fYSy1kEZo+kwdkXnBETvx6atBIcw56MCSsJpK7lyi3wIvhh9u9cXWoU+77+NTB0wHcgj+coY
W+xG6B7SUHpBQOXBbEGG9yq+4s0s2RVVtQ9mb/gvZWopOxHs9UvJG0m1FtYctJYrBSP6JGVPU6r2
egx9RrsOGrhclqB34gmXUtXY2QLXARccAwTGqFJRceZTXG772ejCIQab7hU0pz+kKjwSVW8mx9RK
EONJqUVfbm/55Q9cnWyg29yM79LhCMtdDhgFcRjPkVV7ghzPR2HZeBSm9zpBm9NaikfUWiiqrrmN
dFSGxuqDxutGX88weO6VOnEoW5XCS+SnM5Ge4CvDvJNFbgxLsxcp2kX3BPGG1Wrq0QyUaZmcPH2X
NDA7YFgzoUffsd1JsTb2J2GUtuxOUFPUMy+X0SglqyabbLwKY5g21RxDbw86xnUd4JbSKE5Nvkf2
3YhiCUqoMNAhgfhC8eRyzHKo86Tvut7jZrK+BFr6ZdTT4lCmmeaGGiYx1qikTk/Yaid4lzjUw2j6
RaqG9VTv70lwbWwktN7hIJJKc1+vGVljXJR+gxypB1tP/RiOwXxM+2avVL5xQ1MaRKMNe0KAXmtO
Z0n1v4oiufcSNXvuLP+YGKI7CYiBzHdFjaKNobwOargToW/sI6pGEBEBqrHa64t5lPA+N4a69+qg
6+2wGHCqy76LTXiu1PPt87gRLgNbX2RzcJ/grV1rYWUFWXjja70nSm30SfGFTj9nQtxbTtz68bMe
d/nHxDdLyw4V7mlXLBvgb21dZb+VQE2Og1gYdsIz9hyU0fhCx+9blTTSmRi3uasTQXrpFWzZbv/q
rQXCl4uSKsYDC8r6cisGYHe6sQwGrwVpP2hWD96h/6GMVemUdXq6PdjGWaPSuWh/E5Mv5bzLwUp9
ULI6X96pse6dqZ4NO03T320gfw/71m1KEGxquxf3bY26WP9C5OWrkPFfjhp3emd0ZTR4ta59arLH
ufrVp6fEJw5pD4up7e1Jbmx07qyl5PbOIlonheYQl8LYFoPX9Pp5DAwk5j7n6POVycFS8lP+2x+m
nQr/uje0PLI0Kt7fOzqklP0up2hOsAgSMR08YzaRtsgm865PdSTdEU08tarYnxAlLM5BNCVupplf
iTPbg0St086s8KRN5h7Nc2NbLY8g19zy9xUIWAoMP4izZvCwtYgf0MlrTxOV6ZPMxXAnpPMeEWFr
PIT9ACxw/ngTlz3wV11g7kZJ6HjmPUmd3QKwr83J+xEoxVdi0fbfzwzIM6IZSnJUIcTVhspaq9Wx
QBo9vMG/VZRwrPm/UpveAr3awZS+68ysHnlqb5DBaEKR8a/1v2IeoVi0os6bdHl6Rc7trWvib2LV
l64Yz/NDIKeWG9aK8QrcvnDSoamfMSxJDoYYRVhGRlqc2VOZ/8HTeKqAXlvlp4aJHX0quHYY+7Id
F8l4QhxBPg5UHXZO/Lpfw87kjQPXsQCkyULW8UNTCIZZN8ngxaoRQygWuvSO1MH8FATKMen7+Bxk
bf0hjczgHBoIdUoyEN1Bz8l0o8w4lqEyoramK25L1+RUV7F17CytPRd9PuENI7U44Oi+LabmxzCL
BTe0OvIcBJadjFvITcr0Pup7kIF9u0dz3/g6+I7SazGJvgBDrPGVI7QUq87awasS/GoAzUSf4r4J
XiN6bodh6OvMDhvlDbri5LSzMhxzYxoP8lTHbt8N86Gb/M4em769R0rVvze5oJyaBtfJ0gL9lE+a
b+dihNmOgqt33BXqzka+fvn5/YuA68Kh585aQui/Tk0tyknna9rg+XPpQ4kTSkRYsBG7fSFen01G
IYDk0edaRA35chQTnqqY5NwFaiu0bp5I82MgF8MxNcTeNcZO3pnV9X1POR70yVIjJJxZ0xwkvVGa
eQ5HT8962UlMY3hEn2a21VDpD0ZShG7bmgVy19qe6tnWyIjJUEVBNBXs1CquS3q0Mv2SW6gZS/8U
ycFbPKMYOPQaSqCiPD22rXIqm3Gvnn395NBwURbSIbUbjCtW31HPOh3D3Xr2+vZEBOYiADJ+0PTm
XhJOU+k0eyJHS9Hg8lZaxkN+4L0QqZnL//9r3xg0laY8jmZvKIeTHEW2ImFHFHyoJNWZc31n/2zO
jg6IBE+KyV01NbtlwbVu9mCMd25tVYAsLEHhpGuWLU3GkwA40J2qpeqk6/PObtrYvRTSSYBgdiLt
soantaWSFvmEdlwttd8bKXOj9Pug/wkxVbl9TDYWlYEsxH/QMAZysHrDocYY0iA2swdtIayfxfhJ
697EZHLQ5rk90kb+scALmQwLs4A25cvvF46+oIupNXlBTVqhAEI9RKEbJ05DfUB12i9tm9q1fOp1
zd0ZejkCq62zuHAuRCQSPMgSl0P7ftG3cjDPHk3Q3qGC1g4Oz4N55ENqD9YYVragRdTNtDBzJwNp
krDqo52sYGup4VqBsGQJiHpXcWjQdKFZqfyILppdNbVnaiDSvZaGDjfyzmJv3AkklRRVqASSz671
zmZplMexUEWPKsUj5XJzIArS+LeCAlb7VS7rnfjzuu5BFYKbYIHiEoKucUJUqsciqSYMjrX0TiDG
fsWaMbLLXNjDHV4vIyMhzI9dG+AGlvPyW+plWDbN4Eteg86i/MGsfvf6PaIWNuzTnVXcmhRXGxU2
YiAaH6v4Tq6V2rDSSPZwPGof8toMsQwQlGNXtsK321v0+lFEo///Hg6K8ldeiW0l1UagTYoX93l5
oDfSOeNs7k3o+loBMkUlmvBoOYdrWP1o5HkmDqLsdb36SUaxXKwtO8IVtk73dOGXz3B55BiKU65w
r8ikwav3lzhc16fIkD0khV4U0ZXER6Tpj8EknqA6n2pqHFBcdwo41x9sQd+RCFGCAyBqrvJKlFeG
xGp7Bb1hH30/Sv8Cot49onA7O2Mj92GkRRqSu5nAcQ1Eyes5SOOM6ZV6K3la337vW3hCXa6Xx6wI
XiQVf7dKQD6lN/CbSKRqtqnihvY8V89V1P6jWhARLyV/wCp0BIkDqJtdngoKY/2g+KLilUlu19kf
xf98e4NulHvfmwpLxMkSX4nPm1pQm3MjKfg0iXFsS53SoCvgoyarTtxfYiPXn6MqGnKXqJwsQNHq
FFAseLPWaSKhGw9D146CE8paETqpGKK8YnVttnOQNnpb6DwS/S9uH5A31oh5qxrDMh51xTPKRrXT
JDVOXVL3D0VgVe4EpN/RZna9ovhYf1Xmz07opp1tuHHMkPlhC9KMWRogqytq0BKjG+pO9WLzh9It
gjbn3MqOmS/v3LobhwxFEtzNONQwhtfFn8nHVCTuGhXR5AkgSI+XWmoIOnbEaXHSxDI+lNWYHoW0
DU/9qOxKz17fWsTWFDFRgsDCHQLs5a4LhDKupX5UPYglD2qBP70Yv0xtcx7F6CFIYC0rd2r0I5Ii
qu7I0WoS7nwvPS45tzfnxrkHpEWkRIRhsBrr0NDXxo48XfW4ruEKSJmNFP4D7NHX2+NsfdjFvWUJ
tTXQjasQxhKTto7lUvMs1GCtZj5NKLYPfYAF285ImzP6a6TV9SlHtVkEZqF5SV0DPfsSZdF9I/64
PZ3rp5TsC0YQ/Qo6FgSbl5+vLktarvihe5pKZVAbxsHBmOwNqQuIxB1MpEnCn/f2mFsTQ7cBBC/e
x9e4UDX3G94RU/PGgWLoMBkAJcxUPZZttecmsfG16FTQlyMNhMW2blCloaI3/EP1grJ80S3QZ6H4
qNW/K4Rmb0/qOtzCLRqeHBAR+nAkYZcLOZVRaBV46HlYVdwLxn2pRG4oIrEs/VTqP7l8vD3cRgmA
8SjRIIhGV5GhL8cDoNaXXTtpXqbNIu64RA4yW16aTlI3j7UzVqH1EKBM+dXMclR9W1p4J0PIYQVP
alU050GatKdKsiLR7vU+mZ1UUxYbDGhb6OBobfhblbMQSLmRDoUtBLP4OBlGqdtKbEQ/b89mIzFg
NkTFTIm4mFLtaja+pOMGKmsePhVyFdmGP9mpkJxK6Jym6MQSivficwfeexpGm5nvfL01sm95PLmr
qa4xOv+xLq2pCtHXUgbxjABz8cL/OKSwnZovShg/tV8M8T7rBrttj2ko7yHetp4r6od8R2JmbvB1
q3ysEuBpaLN48vgjmjUHlN33pHlBpZLGGvxZJXZ0eSwh0p5uL/vG20GiQ7kUeDbx9Bo7lSULjF6r
dM/vAab4Y9AfwqwVznlvoV4ui8XBrE0psYVyREyY3tDh9vgbFwHe3MDEEEiDL78uA1VIehJf9cSi
yHu6wVikrgbc1qkiZc/W+n0uq2CUtwFBNtjr8KLWwAg/nDVlConW4jk+oOHoxta3KvKfEwCOvuJM
YQNzDzOhoD/q9WugLpq75yk/l9pTGfxJp5MVRraEBm9DySENIR1IR6OF/q7c3V6Ure1A3kbfegEd
I9Oyesl8g1qLoqeKp0rf/Cpyq8b6Td/ONeXHpQzQlf2xHpVzk+xJ8m0gl5Z+3DsxFH1sluryFPpz
IZgxgRMRbXCWleDk4/6ral/NcnTwT9fNRxH/azXRTobSun53DqP27OfjsdbCcxrqH2+vxPXbxM9h
l1MsoGlzXSU0klkLkUr0sH8sHDyDo/skrtUDaSVZBOhVygbmPz+6i7AnYMLFQofbdZU+TEpslr4f
oWbXzBjpNn7pxrKc2Vk/xefb07s+fYuMDFG0iIoRyeXqfa/FUtfrVsXbuLacMlU+1FHjDFnxNI/K
0Qw6MjKdd799uT3s9ZPIsArA9iUu5ewth/KvGloZaiGILF33hPx1ql/C8VcaUDfcew83Z/fXMKsb
XRbydBIDU/eUuDhSr/4jgbtQ8u45HqA/ECMi5OUOwg41aGPLMDkEkYn0gNKvCyx92NWVoSNGWNVL
uSPUg4dwLKu7NM0z1xTK9mCWaL7dXtHra2xZ0f8/6GpF23DWjTBBXq2HjubSiqDk2xdfg8pvD7dH
2rgbGAp6ANkmxayrkmTe+pM2JOyZ3PoRoV5vWGfOsyOn4jmXH5L6vg/PYbn3LTcnSISIMhqY/iup
Gb1UAZT0uHCTU9gplsnSZ93fk6jYG2R17clp3eRCt2yYUXJrQ7f9WHss1X+OPVlA4FK00HD/Ndel
o8CKdWSPLO4UKwgODeUqp8vy35Sb+p0IbbksLx8cRuJ5I6Lhi5EjXZ6zoC/HShZCw4s1cG+6FFdO
SS/9fxgFBa+lGUS2iyLL5ShmJdbJIsLhDTlG6uYg0Z8zCRhu77vr4Bb1QvqphJoLykxZ7fBEn8GB
+q3p5WKGXG5WiU5qpSZeJ1Zzj0rFbA9F9TMNjT0Pha2BQfTR5EJDkZrVcsv8dVmhCz9Ngjianj/M
OLnomX6E8pXh+xfNhzE20rPUys1JS/Ji56i9G7esvh/kH2R1eBJ5i9d6H4oyABAWBtPTytdZ/IzZ
3zGLhvOcofwVfR8BTCbSWdWEQ6/d90shgf4VVGE7Vifbaooz/I97E3GXSIzujWbBnO22AZfHaP0T
2WJLjEAxD/2ly9UJsjQujUjQPb1N4z9oO5SvnSD6RAp+9awKauGYlZK45O3qqdRnqm/ItCP5FjoI
YwmuGSrdsZIG7Zk2lejUsWq+xdagA9XTK7eThJ9jNicfI1EYdnbtxuMAZB+VNqJt4u61N2fZlaqZ
Tlxjxiw58aS5Yu4W/ZdQvJuLX231Imnfbm/gjcPIQ8vLDlIR7PwapjlFk1VOfo4YiyZ0Byk1vvst
mKfbg2z0nEn+OOqLJSTnZK0iaVR9gSahr3vpVHmFdciMByrHLSrydjLbgRUe5+mn7v/J49DOwucA
HojfPgT6k0LrRcqHY2QODw3xd20nw6E2XzvzXMmPRQN375CE9Lt6vd4JB95tSFabiEWhyQ8yDNLW
WtdWUKml+9yKnjhLBXsbT+1Pkl5br1Grt5kzJop4kjujz7C/UTngqhxaAdDNfPqvUyOIcRW9nvmI
0k9E1zmsim9+bUWBbci+iLqrkeaAUAcEXEIjkVtXztBSCbWs/TXO2ozFzJBEiisls/orpr8eurIS
5aLThCkWO33k9/CpirZLD4KG/p5bhnGXAQOMF2OFfLK+a1VjmLYmZJW32EYm4C19GNhyqqF70Jby
nNKvm5p7QiH/I8ZQ0lc1THxy3kYmYS60ROq4y3zBsLtUSmIH8T3rlJqD+iWYlXqwrVGr39owE2O7
7pv8S4oqf2sHTREQJWtWh9xaUCYu0Dr67b4sBI5gRTyOTTY1nTsNaDvd671BQlPXVAUPWlfo0Qmp
F728a9qm+y72giQfBMQ01JOuTdX3guLrNz3osxzTWs0PHKPL5+GM0Zyh2Oksa+UB1b78k9jRm9jJ
g9fxE0B1NO2he/NELpyoVdSGlbbVzo1AaSYSy1MhIZ0nlWPsWkXvP0SD3B78UNzDym0PChCQ9F+T
NGMVCIu1FIlFH+nelJy7z2ahunNxkJpjG/1rwrlMDyVKXkviX3gPq+nVYgiDSCmJfS3F9kP9s1V1
d2T2O1Ho8sf8faRoMXLXEF/DFVz4o6tHOYtKtRQzkYRe4ARoruyj6DOcFGUP8n5VtlhG4sxyP5Oz
wHyUL1+ANC/9ue9bzZvi32PTPCtxdRr6xyjP7LbXnkdTOYn5hzaxfiTDnoTZ+hJnbCA2gOqWvcJM
V2NrlTULs08o5U+LsE98pFdm57l2b8S1LUFpk/CH7XYikXWUuAzKzmTKiL7xH6u9klp6kwBM0r2u
iu2wjd0afHuAiP7OVb5+WhkHj1ugbYjhkAeuO9VdF/qSXEumJxW5eUobE9IqSFYHiox0lLtWdoNU
Dxw0Apq7ODTnr43elEezt74mhtw9TNkgeZNPWJDWqC1OWqt4go4LlNAm8Z3aox7sa7l+9KVwTxhy
7csEIwxBG/ptyDHC+WZfXO6JaMaHSW1i34vSwFYSPJlDIXvrA/Eo+o++earUB6s2HHGRMvCFx2Gq
D3k5AfjpnDJzNeGTMQSHOpDsmiZ4bO79vqtaH8U1ijDIhvHTwE9cGWPXSSBSrfQ9SfoT8hHj6ig1
H5KDWgVuLs7o/lNqULjIpeaxqPe+7DoSWEYHeITRwZJ8a2s4sNxiaKA0qe9l0G/sIhJEO/T1nXBj
c46Is1GZXc4HberLbyBIoVGiBcmjOlT/KQbt3Fg++38E31EEL/KbVy0YjlogHVGLxKJvD3l6fUoU
5NUVXFCoLqDvuorXw0KmtE7c5plqbgdidhQhtTbg52+fkr1hVtepovthYPaT4MnRZLfaSSh/Szjk
3B7kKufli73jqBGWJnUjwrpcyyZFGTvxLcGrzeQkD72NSqI+0NzVvtU9Wqtp4ztm2TrplO7ANa6Q
1cvQi1MEWQ8QZfifl0NncSsAho+DJ19C/8pwBdU4M7qmv/hSi+Zlbc+K9jNV+k9C175g9vZrQJiy
VYlHxns51ykPvkSpY04fb6/JVaT5/sPAsVAeZXHowF3+sJACZKJXWfDUNwekEFAndxQ9eqqKY6rd
GfBuoSwE+ccMa0+kl1tU0OTi42KSgOGLK2VnCYRgF7/FxcGyPnb1UY7zQzme47inylc7UXlvNuqO
b871e0FsTEbFi8VaXqkpgL+JFV8u+c3CcQJbykg0FroI6bTYcEyRpStNSB2QNm+v1vVzvAy8SHfw
5NMcXC9WGKsabNLgyYrkp8EY7AliO/5PhyQL7/51qPcuGmpNmKFzvy23z1/5aioZgZTiavhU+abp
tkZ8bFRpPgT5d0Dnx9tjvctPXIYZy2DAtggCwDqsAd9AbBRBIAnESzaeW1tPgjq1/QbijyPLsTTa
SUebVUEHb7QFgThEDa30xRDwmbbD2ZoeigrpDHE25aPSgx63pV4aflt1GnzOsqLZOUzXXwFRCDyZ
iBaQl6KasFoaqgpSps4pTiX0qGn2nIPcv6fxs9DWds7H9Va7HGtVxTXktKzgg2DKOqUL+dcf3GKa
XAsW9zEPza+xoM7HUEyiu0CMm/Pt77I5UYu4Dygmtfp1DF357H6qCumTED+KwVEvHtM6cq1ur6Wx
EfwBhlwKWRJ494WydLmiFFDrzMri7Im8yekCVDHrt1L9j6LAYabtl/b2EJ6qXHC1wtiJcK9fUQ3V
8HemwZLvrq2MFHNMfQsz+yd+WfsprVTpIdMS5cPtlVxXfxB3sYieeUfRzUPaeHVwK1QKTGPEW0/r
/eh+pF3jAH8sQZeMcsTkROUto8aH525d+zuna2vsRX2U6wI7BtpTl4ubIiyUjwJWcD4iaANuLGqV
OKGAxAdqP4msfCiV8uu/TxewJyUn9s7i53E5ZCV1smB1CnZ++E5GM3tWORnxV9b5mDQtLM7Pt8e7
zrsAMNB+g/vAdYWY8+V4pjwVuTJq2VPewxmmJDGEgeCWxTjkL/VYxPLJSsy5PgM9Sczft8fe2kCL
UhAme+xeqnuXY7dTkVZNM+Pnl0HBmqeWVpqi5u6/j7IgEmFncCGANr8cRcZqBoCKiAVrm2dcxaL0
bJXSdLg9yka0B5ABlCU0L/TPedouhwmyQcyS1s+eaGbZhhY67QDrpD+LwK/DcDwKWnDAJDHMzE+C
33mpuReIbcT80CZAehJTL3Kk690qGkHGUZowvgPhbot63B4rI3sSjeyHrHX+Eb2a0E4Kg+tobH0n
V+cfRtWe41qcjj5S5ae8TV/RVcqchLzOXgBrTtDK3cFQMvUYSf/LQwlUgvI4OT9o3DX9q5px/01Q
J3lqLeGIps7zSEDS1C+1v+eDvnUdA8hY6I7IZdBovvw4UEPkThT77Enu/OQzPoe+ixHb+DKklspu
0OSd3bB1qkiGOVcoocg4q16OZ3SKlesZO1tM/1hWYgPOyIgHhvs82PNVfDdJW0UAlgW+koyPdPiK
/q2jsgecWOCz42j0IenR45ADSTxrGAE/htCP3b6FnSNmQn2wMoGbE8VOF0BQfIr1ujgqSmY9kizE
DohQxTGGqHfToBY+ZEEAd1hqzPNktYbbNKH2EGhVcqKL9xxUpXBQ47w8DbES3IvKoNtyW/V/VBO7
daEtUgdLsgpJR6W+m+SGXLkwzCNVMB8mWNLuvLdbNzVhEGRdzjjR8OoD9ymAQ0pw2FcJ8x/yh9dQ
9G1JSo7sa0dtAmcSAV3ePvKbm4ou40ILQB1wXU/OBNOX67HOnyA+P9TShP3CoxrmntF+uz3Q9W7i
VuGOJF2Fa8f+vdxNSdtGAoYNGIISyGBgm0mp23Kgk9l4zvr59fZo13ETDy2yklAeqOggYnI5mj+T
llp6mT8p+q/eOC+Eh6y26+E/NUgfABN/xNv19ojvIODLLcyQyCHRAwfEiIXB5ZDB2EaDKCGEr4V4
0oApndrCToTI+t2i7TLbBWxBcj3FqguHsgUg7wF/nGcFt+YvYlJobzJaK5Nt9OXc2UahK51dioly
N7e5/K3o/PKTFWrVjwAwQe+KWRbA6tJK7XuD6dlRBWG3M6GtDwZ2G1jEO2xh/eT0QV4BXBryJ6GF
klKKNvVjgETTa2IOjtbFeyKLW5+MRJDeGEvIX6vrZgyDJiF7K+ip63cTVFMvyKdjigVf6ItnS0lg
re3Z8V2fOC5NgHsoS5nQRtbUlKnXcT6dgvxJRwGptI65/r0yi3s64E0YHizy8dubZCPSZcCFRAu5
YEHXLcfxr7TKzOTIAEKLgawotNTuoTt/zUBQ3wdD6b9BSDB7J1MS81MIHFgnbkqpdo59gdpVqI2A
Um//ns35o03AAYEuA/778ufMc2qRa1U5T0qSOGpMVy3Me2yu+iSn5WYVHwIVsSIcA62dkZe7bH1a
KLmSQWC0tcSmlyN3dBVEMeGAmqPq9rrgJMlJCcV/ztRZZoJvGjcsHe/K5Si+NOLb5E/50yCdIYfb
afyxpzUyFLNjiAPA/eRAZWQHMX0dES6DIgSAeguImHXNSraSPhWnmbtnQHZBfSbB3okGtxYP5bWF
zgVRl/Lo5bSqPLD8wFrMbuG8F8RjiZfutsq3zr+ywGlpyNOXXae5oeFLCnFU/hRgE5kAgq+Ej6P/
yQeCGcw7ae71K7QQvpFgWVDupNWruLMNxkqZRoUlU9LD3KsEnZ2j5PNB7ps9AbTlm693HrAgRIVI
6ZZzuFq8aKrbsFrsc4XiwQ8+ieWbqNpqgCECoc2PyfzeWHsiVVtbApASmxA2Lwr4qzFhUTbA1fBQ
pfPnHxtDm90YrYPj7dO8UWCEw462G0cKFjdx9OXUpn5soHg0xZMUltgU0GV9CfPK8afX/Ixfrlua
mp3sRRBbmxEuHEcYdgDP7epK65U2MWZ8zJ9U46HMXlPtvhb3KgRb99TfY6zeBmoreR/2eOw28YQO
591cwu1Fvxg1LAXG2c5u3Nr5f4+2/Jq/LmlUP2tDqQMsbbT00CWykxulrZSf46Y9a8qeK8LW3gCO
ArgG8V/ehtVhFocujoWenEvTAFfELXEeUtB7DbaNEwaBCS1UiyAF5NZqTukoVe2cJ+VToOf5oZkN
pQKb3Mmnacyic47azs4ibkyLOZGxwgCDXLDmTM1WnJZ52mFOXJThMaBPbCNe8o+OmrSIaGmB71zy
BpOu/+pgjf+PtPPajVxJtugXEaA3r2QZlUxR3VLbF6Itvff8+ruoebgqslBEzxwczGlggI5iZmRm
mB17m2YYjWZXndVB9tyuhXnGLARjt3GwrnjEPBrMTDJEH1hamBFAHcewos8KCxR2+9diCB5j8VWt
epLO4jmhsdwo42n+L5RCewWyhgClCdju7TztDnQDdl6gbpSu3oBXFzcZlT8qLNTg+FFM9i72tIRp
U6v55nNntMO3ZIzDyCkipkN3/ajmd02phKLT0lmIdkoYC7su0vSjqjDjtJPatNRs1HKNHzFYgh/N
6KFC4JeNbOOFVe2M0ah+gB2pAkReWcHeQxnE2KtN0A9OWdUgA0etbECww4H6W2hl1T8IDODqDnP3
/Z+oNYfhkOhe337MM73p76qiihW7hI6lto3eksO9b3RzNTHzYv7ojzr4gwIO0Y2dm6+81RpR9qJi
jtOvVG/k2Cp6qwh0othSOelpcfLElMJ53YunDBSgY0yNMdphENSyXVdQKnSWOItK9eGjmZfJBh3F
OgDk1Z7HRYCoAESjlHF5tyC0Qi4KSuXMNjV2niinPG12inWUEgU2Tv8eLt7DxDSOH0cfpt7bCIhW
l/WbeQpQpJeAL5e8rWGWSGZrJPq5r/1DVuoSeUroBF4ebkS6qxt7NkTVYNZyo3m3nMUuy6iNuqnQ
z7mZAR6BQiOpyCBSu2oYVG4ee2/jjG4YXLJQWaWlAIvK9TNQfLuFntCC4rQudpKm2kb8R7A+b3jW
HJMsPIsHHWw7yGMe22XnKjSNoOlFTh/44G7PTZU/KKH6d2oB3qdBgk5YmE/qa10CKe8yJT8Ufa8f
hVll5PYvubanAITZVO5C7CxcKk0DtUPiBvBVJe1a66hKewpoG/t53QjIFjaVoHYZWhCgpTocefq5
AQhY0ySlrc69v3Fct6wssoLUomTjexlW6vuGQqORHVVtIwBcOwquT3GaXiP1Dv54eQLhq2QePlcV
5InTHcNasnTnxSeomhwFbfLQ3PDLty7JpZ9w0sD/09mYT8Oy8BGIqINUWqSeCaFSB9zsBNHuqIn7
NPwgx8+j+k2UP4uUjUU1cxrqVlU3HtAXffJV5juSrRfz2ue/+znLlKjR/UHxa36OojyqHqyF+mNj
fW7kwxA99NlG32MdkYJCIugAiTCz97Pal4uN78eRoQkGwqyi/jjEmWH7BfBBj2juADqzOsupz1vA
k/Kh04rRKdGiPdw+H6tIhN+A3gu8EHTm4OdaFGZkJYhBUhrGOeF9pPu0i9Ov/26BqjxvMFAzGI3m
NX8XMJozM4811ea5EAXViTnsOzEptsQuruwcJQrgmNRjoJxZXql1Xrc5QodcqW1/EJQ/AGYfhfBJ
PclhsiNN/+drhYoIXQ2wHyDZlCVFSReiEdgJMctmiveaTFk7QxpQzfUt8cP1oafzRuLC/4I0BXN6
uXqIcBaSDEc7apHdQ1Y3IS3+8IPkWRsncRUCg5V/b2d58OWa5oGInbifbBOqijj8DHh3X/T//sjP
lkCt0BDgT29tlnf+EOLiZjfzqmRcCgezrRVb9P3EbsHu7rzEE05dM3l3cKxC1OQNwqFtM43rJzP3
tx1zNehOOq0i2UV+oSlzEL4IXEV48wTD99BWHAW7R+IpTT8H8j5L1VePecDyaEy7shjcSMteimF4
pWc3A0STuNz4Javq3jwgxGM5hx5cgsshAt0vQZDWsnUmR6HHK2X1qUyM/m5UsnhP4N0xHehJh7Lx
jZM3ytLp9kJcM8+kLkSm7IhCmeHSxwK9LCIrw7zQWzBE+vWuMAgDs8hA4dc6TXAn6xnqjNrGZ68S
B1IT+su0JVG5pNiwuP8iXhrw/lp7VkfXC79qVNnC6Y+ZnTxtIxtYf6FKwQkyDeBgULIswWjeKMQw
/FTDebKguxRadA4GR/C+UDMse5VinuDAbbvxXq+PFEZnNBNiUSjaLqcaxl4Jes2Xh7OkfQRDxXMK
C/dzpo8b0ceVZSS5m20xRjczt19uX92KyNYExnAumSqDX8RuzYzBYLDZ0osUlhsRwnzhXL7YKgNl
zC3OgFC8Zn5Q3h3fwhfb2uuj8cwsyGNPg74QkGjJtkiHr30UZS9GJxDqXacCgxlVAl2t8VzXTKb2
z0EATDqzG1ho/30seE4V3xtbXH6tCdYdCYPxbEwBjuCIebWzRP9JSdK/mfqjqh87oXjMi7tQ2Ni7
a6vJezXPx8/gs+UgoiiIaufFzXgO9FNoCKcstnUAJbfP99W1fGdkcc6mLGcKUSzHM4W/o6GGdtKP
D+2jH+wnYWvfrjg9ggX8SykF9pAlO9rACJllxNV0ViIgl+E3pZYdUfxpKBvv1ZXgiZl4HhDY9wHf
0PW/9MPKwMMzvZ3OQgW6yTiaX8WG0aFdTngI0e4+Szae/HX/H2rZ9xYX12TcyzHz/1g02ulgqvnH
9nmCaMmhlIFC5pA/Ijx/lw223P1XlmkHUDMnj+H0XX5rFFeDrvv9dNZcL0v3VXFMyc8PFCz1+Ef1
AfxPPX1M/7VSP/e3GAgDYsyM7OpRghm4H0sJGZ8ootAXCvu4iP/9WmZUh5Iv4+HEmMuGjzRGcWhI
uUgTXdlrQkHwhsxqWDU1l3O4r8fwrNSMp6vixom44qUMQPDUEbyB/17iEiR6d9KoVOLZ6NrnLr/L
0lNt/ozV9tvtk7d+d96UpZiAmj0VcuLLjQPQVI1V5EtnqAjr5tEqOjst0AjdjXLnZJKyN+rfty1e
ORdM8CkKPPW4KzMQyyxxUpNGinXpDAmOOqV2VEuOHP3tE6hSsge9vY+7/gT35fOG3flTLt+FeXIQ
sD61pJmJbOGjitaaRL+adM4eBfNuUiXKanDCj7+g/GXuq8leSj3bS8Y/xxCzWZ4iYB+U2JcF9ihp
OTatKZ2jmgn/+CEWvjeoMoZuKGzkMesM49LS4pntCrmRosFgL5vIbn+I/qssfs7KeBfcexCgbSzn
fH2tl5MGMwxMZIfiImsSO6OBXJXvqsf95Fpc2ozmexr6Z5EE2ZoH48hvnxvvttlr38h60WaiAaQS
HF/6a2hBcaOpmXw2DSaZrEPQPBvo+XlOG/4QxI0FveaquCgdtJmmHCqC+XF8F0pUYhhPkZnL5xQs
a9/vwtpG+xiqpn1a2mH5JHSxnaDtcfsb12d/nnKdySEobyjcppdWiybQxylK5HMpPoHgauN6n42v
fttvPO1X1hI78+fN6HyipUs7pZcoYalX8nkoasfMfwQIJUVhAYYGdTlLu4cL/vaHrXRWyGMuLC52
L8mGbtKMmt3LYztO4CPP7az7SntcUJxyKI+dsFNrC9EywyZft4XAAjS+y/ljM/yqtfLBs45Navcl
YhK4WR0ax8zXj4lsOJoC2n0LtHXVA8BqcV3M/F143eUa5VEqt3pbyudCOERebMtRtcsOQD2lEgK5
0vYMhlu3KBOvlJmhDSBqINPhqgTgcGk1GKWC3nSH3wXab8RTnMEK96KyK0gMxN9E7BAbV3ZrwJub
Wne3N2n+uxfnmicBb6fIDXR4OTQmaVU/tVUrEx+ZGnwQdX6YvCQ+3LZy5d1Bh4ZYAaoZCBKsxbvT
V+VkpoGHJ0TZizdM53JSnDxsd4KeMRAssp0KNa164zK+trIz9yaJNUAmtnOxn3pQ9ZVAveucd79g
gOuxMAqo49rKsBtNGyVg5U8tyLvbX3vV7Ewe8nbM6PsvAtygK+WirgSqiKDdkTOvhXE36KltDidd
+lrExSddOMjhI6xe/xwkwRn5zvLitc0BJ8dG7GvnfCgrpl57IpcGaZTbH3htO3kGmI9HegbBvsWy
KkmoZJEXaOfIo48WM67a/B3LkwBjs991+/5DGRnH2yavHU2a1jNJE9hD5ioW8bU4afR6OLJnv7bF
fTO+yND7ldGxzz+JiXHop9iWNmKI9dkgjieYm4tqM63fYjFHZn8FCOancyJHyr5tQ/1UC0Z1uv1l
16zQUSY0mjm1VidwDNRJyYNiOssTAe0YolcDXe6/ql4Qj/CMkr1SIgQ5vYz8Kg9O6rgsp7MuTOnB
DGFeMQcl3LhN1m/ZpZWF4+eppdOyJjHoEDF9NBBt2aND10CXagony1P7jbW7Yo93k+yfXi9DU0vY
22BNcuLFsXT2IkX/nmvWeJA6k/BA84LKBhuwJbi9zo+JY98I5P4T0S4uslmXrCIPIeii2Q182WsC
Jq+gyxLysuk2jtl8jC7vZriKEYEGDyVzzJZF3SAbwHshqHWuUtE2Rt8OhpEn6aPm/5nMByXaOGLr
xbw0tzjVQyn0qQXCE6BS5GjJ6HDgHHR7q3+vuF4amq+Xd3GWTP1YbXzRAISS/0LC9zEIo8luZVs2
AlswHgRBmxk6W1f1vvUow9w+b3PUsVrVuarJvDmp1pK+wjAL3YqJc88pg7S/R/+kfyuSPzHcXLft
rM81+P95rGKmC4YbdfGVSR0GpYDA3Hmq/J8pyHMeOi/deOHW/ogRZr7oaJKvUna7XEoJmbPBzFPz
bCVp6ADP45voGAG6b/r/5nvemVpEc3qamXoB/QpNIDOzDbXI9uEA5ed/sWrvrCycsPenqMtHPsj0
0kPTTGjxbfEKXXOA92u22BjYlOus89mY1NhlQpE5Kf281ng19QQ2kujT7Q+6dqreWVsW9WcSjFz3
WDZJS+qD1Xrtzp+al9HyH+NqnDb84e2vW3o3JQySJljn5gL6pUOoU12FnVKa53HMdjJkV15TP9WW
tBcjczd191bTHhFmO6ly64j38ZjYYSsdpbz9bkXe1+Jj3Bl/rNizlemoSCQ/FPyDWHJTRbdHb2dA
9IMXHEcg9blqd3FHSPrx9oKtt2f2Y5kCDIEFL+LiDZmqEFpfMDEQkg0TCDjednnXDDvVO2WquXXH
XqmimegKc0ypIFP8X86tq0NSoFwdKwTfXyLrjlHUNEczRLCDCg7CsB0db2j+KsJzkMp2mwr/PBnO
vN7MwUhQQ6gBxvFyw2phBo4KhXLuIPXb0elSbDUStxAeV8IncNMmtogdZpLiRSzjl4LA9Euon0ul
sLMaJcY9OZ/xGXG86rV3s6DauGbXfk/xHw4lEzoDWGvfhkjeXfJWztyG71UAHToYuAWz/FKkFJ3E
+JtQWt1G2LseSgVcS2rB+Dn9M1ZxcW2obQyNTKiDHIrlfZlN9Ofk7Ah8g/zWkn8CgYrQYTUZV+2S
U+pxLpomPmrFn8ELT4pcKDAmJNW9KnXj/VhpP2+79BVYAdhfZACIvMDAEU9ebrLZSozGeIFx9k3p
oRf0x6rxXhiltnPrs0wahFDsTq/bO69ODtBBpuqjptzXkrmXOlfewoC+xa2Xd8T8a+YRPHCsc6//
8tf0wtBbnkezWP48EFiYzER/s+CodRji0tqf4S+pd6xno727vQqrgw1hGOAK1pvXFa6Ixb3b6rFc
w6Bjnacu24/BV/R2HSF/NqZXWEZvm5q3++ILZ1OUi+GAp6NLN/XyCwEnq2kWNRa4CX1f5y/Qf9sC
2qwJfEj5V/XjbWsrV19YWzzCitT5Bfepdc70v81Y20xOMf37bRYLvG1o9dpjCB00xtfmGVU86fKz
pEofhcQKvHOij3bJwygH3612i43nmhXqUTT5QSnSCF3skxi1KE4LkUdQXcESsZOyn0q6cSJWwREF
qBmFDEccoRG5z+WXyGCQdbHwhbOmp/Wu13LBVno5Pd1er/WtJzPDS2VDekO2MQB+aQagfCVkiiic
xeoxomU3appdx99RduyazFa9nVwAxpA2tmnt6GQiJsedNA1Q7ZJKFckWIdQKxXeZQrS76bfV1HbX
/jSkr0h9bNhaezpVfCqHODmwWvbs8gvLqItiIZsCt8/+DKH0arZPYtzuQGZAhaXu+i3ZvxUDNE8V
ZT2aaQBOwNYu38u2CupqQmHDVTlTaf2jdWLRRbMEQD6D79Njo/3qIfRq248g59FbA0ksNA9Q1xzD
udnwFY0Eo4DZ1Eocv6IWv8X3cGXxgcBQJpjfdLKmxWGcxkn3rLAPXdN7jAufMouGpvSfwvuKFtdG
SLxi62MxqBPiV0x54sbLUQgQvX3vwbntZt1LlH3z+k/T+Dhqne3p9b6XjpP2uxTskCiW4cTsV1a5
MlRm6peuUGAumURbgTG+mbG2/hY6b33CiCnw+5nGkFtOXTiGiPzyOKZK5Eoh0Lk6o/6aDJ618cqv
CI5ZAVycw0y9HLjhsmI6jR7lQobUXU32beapd4kYn+ZcpICHyReem7w8tYW4M754Q26Tj8sBLWUw
V6lPAyj5wmycIxCljsV+jA7NG7BvgJ5D26Xh1rmcL67LVwFs2Uy4/SZeLy9xJSB4PCMYxdhtA6fO
XtS8OpQz+bL+s5X7Oy9Fm2HjArrijGCxSGdoX9DVW+Jcg0yWkskwY7ey7oPqVWqfQ/++qR8BaG7c
A+s4lu7B/A8TgOiz8fhdXgSBn5YQZHqZG+TdAQidHcajXfGlvazZhV+5pKK4obeLx8+Slz2VQ/fP
H8vaMghLIwMEH4jiy1/QhrFR9F6pnQXBcsJx3EP8klC1kOTkaG60oNcLC+Xh3DUBUz9Hl4uAytfH
uJLNkPcj05pDmAqBPQ6a/OjlEqh+tVZdtd1k875uFII1qMtpQK9UF5NgSkMzFs5hIcHdrQa96WSW
L+2nBBSoONa10wBt/3z7EVvf8KBaqNjRkuY4r06YlOudVMiDQB3BrCYnK0JNR7UXwhxu+Lz27Hr0
LHpwoViLewAc6ZbA3BXXeuNtps8/09jB/n+5sVQ5UlXqJ36B5we5PSRM6AMCCx4zCsxOl3FQuyTN
dgJUiHaWxvC46NUd4Zd81BrIdW6vxzo8McEuIXWAtALNrGWoj04yGremmLiBOEj7TJAHB5s0lot2
q4N1xRSlN0al3kR8zSX+P+upk1aBFbv1oCi7eIZlDRVjD+UwbvFNrbkU+CZYRwDdwXXMpTo737t8
KRfAZ4VtlLoFYk8N8wVmWUMWWDndg06swr0hD584x49cIt24yyrjrknSY1EfDC23q2o4jGn5s2aC
TN44a+t8YSawJ7aARAlk0GrFJaVLgqBJU1f0LHQeeeqlYzemO68AE/1dqlrH0A4KMkPNsTEeklT4
5x2HRMmcR5OQa+B+WRx2ble1kXMjdT3xXs1UzlyyS7caDKvDDdgY7j34DMxZwPMtlHy3/r7aQh+E
UgVxjXofqLLT1h8sKApazaWPebjtw+vAdGFt8UmaKrStP/q5O5ndySx7W/ROxbD7FEGfB5mBdpaV
rUjxjcjl4vmbbULYQTo0HxtjYZNwrO6socrdGuYCO5C6fB/J2Qdmjn5U6lgfeKzCh6gLYedt03Gn
jHV0zzAw5Juile8KLxJ+BJmw1f28tu7UYmFJgZ8IiM/i3fI7ZWzGbsxd+i94UWgwMNh0BvjX6HvQ
J+V+UrcZ1mQO03Ip6BrAyUfZhSB9YbQyI73uaz13sx41Ba1W5ZOvMjdY9qlPQaT270zf5/USBGGn
x6n3gEDrt1wyylNfNubfDWeYF371a/gVaBkjLwdk5fLoFyJst0ap5u4w5XelpNv+h2osdnVXo04d
2rF+31pIgOyQeblt+eraz4kKQ/wiOhWLi90KR6bNJ79wxbb5VLdjtPdKRpNlbVKPUSYaEN5N2c/b
Nld36gzq5+aeX2+KQ8vrWxOAQAnTlLshhT6Q8RHCXEUrOBWw/P1tU6sQeDZFvxBUFUEY2cDluurT
WBP0SIVreN8V+ZNufbr9989estg35ghmqDQ5GC2N+VPfXRm9hABFYimFq1muYZ7ybtfEzlB/HF8E
bYdS721rVzbrwpp+aS2UJ71PEqNw1eRFQzhY+xD88NNXlFtu21nFGySSc8YAW/1//ntpp0SpJNbM
sYCeezdCO9j/LXnlRf8FejMnHsrdbXNXNunC3ML5TUsYCVwwNyFZFr22W03ca5sEXgkAAWOXBA6L
wqclmGYWUvR0E7myhfpVH+9j769XnqTS0REg7Jgl//cvQrUANi3GP+C6WliUKdIwuMBGmdlDIPh7
FdWS/83CvKbvHK8ORIhnTCwwmSDs09iHu2SkjHjbyuxQS/emQ6ZD6MqDSI3h0ooeJaMVh3np+voh
gJI2+SCnmT0YG9jHaw7w3sxiuToobfK6ns0gY9hk94F8d/s7rhkAhg72F4IEVARnh3+3WkOjjwUR
bOmaZu1I6VO2HbxdeU9mWnkELkkLACEszmaC1JVG4aFyjfYeXvBWtfVTv4uJ2RTjIIbPknyHJvaw
H+6s+lMYqHt0yGO7d6p2p0kHqq3p1iztlc27+EXLY5VFZVoPRuUOQnMnxuLsIHYW/O3EraLklXuJ
sGwOnhgcnYc2Lpc3StsGFkcDFuh+dMTur24+hIQPUuTDsv7h9lbOf9fCJZkLIQuirwAt0VIdYRD1
pCzSonFb+CUdSjtI2NZRcpdEND7/3RQug2Qkc/70MBaPR693lPKDunGnXnJU1EQj8rzxeNvIlV1i
CnQOfGjVccQWrond0ZyMpnFTuCLjlEH0OP5h5ON92Rcbb/06i5sLVNbMuE9xgLLVIvyL+ppbCQ5p
F02JB6k+jgauqb4oxosR606qRocYVkxPUO9qQT8GyRa14fpbGe2jGMoQBUgs6KUu/USFqRGa7rJ2
+SGA6P4k8qsn7AbEPG+v6dpHSFOA072xoeGQC3+EQzuMUMOrXUmASDrL4aeUj0K+VXBZP5PAafgg
ii2zCuWS+66BZ1nOuqlxMzWye+k1j06IcY8K7M5j5pTq6fZXXTFHwQGlFUCw/LNsngyNojR9rDSE
TfpnoT2ArOlqR2xfK2cqxa3+yZX8BE6c/ze3rK9IMCXCxT02rp79GqMOaeqHqvwmITbk7cLQPEWe
ajfR79vfeGXnUN56o7Ch0MAgxaWHeHFSpRUaaG6I8JbaPczJrFdsuMf6upoJKDhqVFQoji7jTylJ
i2LMvcZNCmYxmVzuqaB4GSDTD55RbNxXV3x+Jv1G8IdWKPnj4nw3HYUiM+xbd4yy3xPD+xHYjGqS
kLzciuWvLB4IshncRR+bb5t/yrtXTurFqGgUsXUb9ZPllz8nK/4++P/eOyRHoydPJYo0korIwkyr
6ejDR2Xr9tGTF7ma4r9U2l4Q7vXqr94zLO1T2Leku2hCp1TJP2b+3W0nWU9Jzr+A2TKowBjWhLfg
8kMn0YN1sM1b1zITqNfsXlTswH+Q84OnPU/TbkoyB4WKMYB28Lkh0y2sxy0M0ZXTePEbZid7t9iy
nHvjNHQth5+CSPPYKsmjifpsDf8gQlzfJnGLFPza9tKTI2Wlg8r5X9zeeSvXPci61pXHu2D8kxWB
XeSHjaWdr+DL55WlfWdkEfF1GSyiZjy0btI/dAZoGMkZNMZvxY/KcEz8U6V/CV9u25x3a2USgBQ+
RfN+FTnlMnLdKcxfuG3oKOgHIT+SffG0rSLmVTvQucHcQ84PLOtyxybdCtJEV1o3jKwfPSIvZiD8
TKMvo7o1s3/loWUVdTTIobrBR5flqqmLpEksMGVF+WMYPzVtti+Z7KRwuesTY99PNH/a3pY6D5qJ
4ZOY1RvqzOuI9/IXLPZRqIdKD5FZcpOueo7k5pMWbK3nVX9895GL9Wwj0+ozmt4uzK/7Wgpsq3tU
9f/xO+Yf8e6YKV4Q5n6rcn3K2a6T9ka/9Rnrsut8m8DLA/oerBFzl5cm2j4UEfSy5ttEfU3Kp9Bn
XNUJA6do7inZnLREv89CRwXeDOT5HJvao6/7tjbUJ7GgsaJ2tiqMtobIitlvZEbr1PXyty1ej6Tk
PexNPr/cI1JMOvFB/yDFnxiDsAf9eazkjRjjqucC2iFFQtwL4rPZr96td1DHba0Ifue2zUdxpDNp
hU9eOLfI5adp+JhRsJmm4ikV62OliXfonW+NUV47pjwtoFOAZ/KeLYJEHSKGUZen3hX6ykYKtJZ7
W6l+qVvUxdfcd+auhz8Z3DBizZdfmtWML8eW1POAkRYVp+LnVI727avt2iOBOAuztEx5z6QalzYU
iIYr2YgGt5zKfSQ+GvJ+aJ6HwdsVw35LBeyarzDdw/QIURs1zcWRT61W8GQ9HVwh7pw+iI4aYzZc
MmWTPXSRYZdQNorj7vYXXoul3htdXAKVQB8kSeOBKPFPEB8Mg6b2Vz0/ETDeNrRuM7+heGDxn+Ec
oJYW+9V30FvmOpaM3HdmxdLMrO5asXllCm7nxT/V7FvW2GVYuyETLEjKHXXpWxH+yIXuux6axwlG
Bb3K9oOUOIXiHUoUB9qXpoR5WkyPt3/sGu3FjwWSToVzZpEB2n+58ZIWBJBesxepeNfmO/0rki/+
sLfGxEmTn80+/RUyyvYHAonB+xWUdreR6s1//+JNvbC/uDYhpBtquv74QiSfSkN4MYd8KwqbnXdl
g0FZkSuKGuiy4mFUoZRoZTm40xDsUBz6bipnXWue0twNJtOugW3n7V9Qb3tj0rYWeHbmpXEYGueO
ARgv8vPLBU5arVUVrx/dpLV6RzbHOxFFJAbCFO9VCLufogIdgN8Ix7CUy30gIubWGtFumKR+Yx2u
nHGNMXk2nCoZPZX5Pnt3Y3YCAXGTRvwSVfxW5n9Eq31GBczpBQDs30VrC+d45d4CbkKbhAIjieAy
e4GNTFP7phtd2SgcyR/u1GLfGb0zBIk9BbAU+fdgK8biR6p+qUrLrX60vnefRFusC1d9nFlFuEYp
fPPpi3fTzGoz8etpdJvMjeCxaANbVh6M7mga+7E5dIZ1LJjqhw7wNI/miOFBhChK+pNp/oa3X3u1
mAGhcUfvBGp3cXH1deho+q04jm6dP7SFE/0pdlZnTyBfznK3N54m86vhb0yKXzXKPBLVPhBmoDoX
Z8wTphGGlnRyC2SWBpTAghbiamjXJ0p7oFtMSg6yHfuTXaBk6BnWZoq+firBUdKTB38Dbwwh9KXr
6WE+VIamTG4ZfYFk6LH+wRI9lJFVOmVfwsNcOILoILEF6rUS7vy2tiX/d5dlv4P45+0bb33hwJhC
RQkKIvaByZfLn2IqI5Ivsji57QCeSS+nEwPC/0xfQpMQGB+TmQxz85wuHpug6zWlairR1SLfyQ3Z
ZoL8b9K9/vunMEvEigKf4iWdD/y7A21GKPVoQim6SMA+9LIR2kpqblQFrlRXmCsjfyYfARhtLT1W
qECXMHQgukF77w2o9N6HwlMTnROvtidiKgWpy0Ddmru5tktvuuZcH7TfliSfchHBZ+1hFQWX0Ybp
Jt6jZb0FZLjmlnApMU0KHHtmgblcwCA2tIQ7Q3Rz/v4q9o4gG16QzvtRBOH+3/fqvamFR0xWlohN
oomupE77bnyC9dP53ywszpiJ0phSlioWxBHURZnblpJsRN3rK53E9w1DSJUZn1uEvEEUykalpeLc
pYzRoRARcZWmf/4QEnuVhBQWBpqiy1aoEdSdhBXZ9eETbapjgiDX7aVafwZ/NU8ydSG6bEBmLvfd
qgWhjupEcUVkNKOk2vdg2lNa2LfNrN2LoIPcZO7lcNkv87WhotCVN5PqjoiuxuKpmUJ70u7DeKsN
esUQhxOM8jwxSQS/eOAMIZW7PpZUN2vKQ6SHz4Vn/lVqcK9N+uX2N60PJuyGtFyBtM2g2mWrgVQn
S6H7NVweFTsQvxfcbLctrCeSZ9wW+C1q7zROIMG83J1mVLVsanLTNRRnSB+bcvxQexLXaG/ZddRm
AFaFH1rY14BEnyx4rzd+wHo16YZyJQDNnU/ssnwdAvwfJjW03KB+alsRVtonvULjIdzAKm3YWU5b
DWPn10EXWK4QRI4XRnYHLkm2Tl3y8/aKrgO/+YPQkWE16UUtA7FhFOVq7GLLLaynUb4np7Y9eLXa
7IfkSydGsD7etreecJndY85VAZSCZzcWO5jrWhYzUi64WtCoSEHd1dK9mPfPlSkyltQ5jH7DkMGU
1JM1fZiSwK6F30Wv8OYzLw3cJ9yIgK4sAF31We6RgVia3YuHUoGnbu70BM9GLuwm4UfcKneVUO5D
D4LeHijEJgxstbcYYiphlp2jD0LP5dKHTa1HY9kvZ9LYF2uEiFfwq2bXGcLfHhG/28t93dZ8xxDV
s8Hypa2maqs0MHv93JraeB/W9SezRnWiKivjEGlKcrhtbr5MLhKaeagYNidwdoR0BLKX5qoCvaOm
0mBV7HZFCzWlfuyq7kXVvc96F29ZW9UK5tmYGU9KVwIEjri42vyiUJuaOelza3zVjS9d6T+gFtKg
sp2hoctN4qjt1oKuvxCbKkT+5Cwogy7HwZD3zqkkMHRZdROkWGXzTPB1rDqvtNNk1BzNAqB+e1HX
R2b+Tk7NDE6nYr68V/s4k4o2bsxzWcEHh8273NDrY+6L0h2Nygel9aLHIBaaY5xn33KyZQciFLQr
g0l/ya0SeZH6mca353o6gt5lt0lQsXo0ZxlF3pZ532HWWfZ/jR7Vbua/zXMkoO6dQorhtymDcunL
xlLModClg2EI8j9CP64PBhovHSwVpA4xHR9Gxye+9/PUHCGv61Bmaj4Bp7XDF+XveKIcpqKnetv0
6nHjE2fmD3Izpn2YCby0XFeWGnRtAZljlPQHqWLogYkBcyOIWoMbMUMWSPxEYM1yLsIPzfILr0pU
62yIlf599FvufilQra+GPNU/yybl0hx73/o6MSNZ2q0Xxr4tcNcUh2HsmY1tw8BI7oIp745pZfZb
fLDXlgEiZqTa4JylhTP//+/zCr8W03amCK8mf3qEQz23A3nsNxb72jIgiz1jGgFvUc9eLIOeMwlZ
y553BlVQPExEx5YtVTFNYjSJbH3S82NsjOZejXvtLClA1jK98J2mT9u9YEbGvmjlBNGueIt9aHXn
gCGaWfHmwtTMGLK44epyKGIxilM3leXkgxoG0tH3kuaD50u1E4TMSYAqhkXKLEcw3cxm3vbC1UF7
M49qzqxXAgxsufxBG4ptEQBhNlJrl3ViuI8nL6QeV/4z8kbntjGJ5DRaWjIUw5c7PZZhAhmFGTxD
Mtz/TlIC7i6UqruxTkSgt0H74/anrbNJDM6LOyMd57xu8RLHeqa1SeiHz3r9Sx1ee7S6oHg6hJ8K
GeL/oDx4giOoW0wYqxcS6SyuLJwMACk37MLT/ABBgDI2w+dMURFrLGX/UE2Nuo/1urDDMdtSnVvF
Gwt7ixe5R5mgIK/lK42Hsv+Ivk0MblWjvOikkPPfXtP5Urq4Lnn250CDuI5RGlT8LvdQkFAPaZlq
ek41CjkZ+kpRx4Ssqv2ERutnjP70RgBwZTWJpWAcnDk3Z7e5NCi3qiqUbZI8K+GjNKG5Nj1/Guut
WfNrrnJhZnEKpbJWoYpOE+hL/SNQbiPzHyQ/PObxPvc9J6GJ1yrmXSGZG/nn6vizoO+/b/7+d9cf
1O7JYMRC/CyiDqgND1HilgMkKs/0LWyoMXXUY/99C99bXLw7vRA3Kqciea7Gs2BVO9Rg/CehOFSI
Bd62dGXvqIIiBUgZ2CCLWyyqISDjIYdy+qwihDx14TENPytpf57kLV2YK/vH7Q6r1DxDTnCznCw1
q8hqJjnOn8fcgLZCc1jHcHDgaI/SCIpqJ8sbW4tAst/+xHW5EzjwLND3NrVLwLLYv77K/4+z8+qR
21q28C8iwBxeyY4TpOZoRpb8QsiSxZwzf/39OLj3nmk20YQOYMCGBaiaO9SusGqtUO6NiWntuvm7
HJxxsmtKvdZBDvZNepaS0q7EoxQmJ32TSOV2fa9tL3bSShqIIEQJ28OXAIaYJDulLfqKf2184w36
4f0bkQCjHEOXaUlxmEV5Y0ZxmV8E6VKjoZrX/nHwniLrEf0LqnWMN1404ed9q7dubf64/zf6vuMf
LkY6Z6xNW+cXqRF2QmxxOVQnrc6SCLnwVDmIsny/b/H2Kl5bXDjuKhgiX5z4zK52fTHZSdNzVh/K
cBf2n5BzALx6vG/w5u0lGKGzzpGdC7dMyl7f/SYtso6HOb9Uou50krDzTfmUZhs80LcljjnmYe9Q
vKDGATro2oznDxk5Y1BeBA9VJkrF3a5HHcZWlFrZNyX/rx5icZcP6MgkypD+Bb45dWrfKM73v3fl
vNIRYgqTYaX3yP76h2SjF/J0asUlVHuShlm65QHsLEyZWxOXKytLikr/Df5A+oxLzFde0OiiVlNc
8na0M3G4oM1uR0Bx73/QvHLXryGvEhV3am4ExzTcrj/IUtNYm7q0vJhZ0h3KQISvr522BNFWziWD
GjS1oO+gULS0UgdTGVfhWF5o+x00r39g1tKNHoVw/C4J5o8xmY6lv3EX1vzaldH5R324fkHvj21u
1uVlFPJzHH0tK0ol1UMqdHZWDbahtQARz0PhZILw5lfh5f7Krm0gwymzSAvtK8Qirs13sjEEaSeV
F6/RUEtunK5r942Q7/4LM3OiT72U1sLSe3sThRWrUMtLINAQK9USuVzzMBb6r/t2VpwZoMD/2Fl4
ajMItZ5+cXnRjLNcVkxzvUoZzJVPefKZwbINeMz8ty2PpTnze8yTKuD7F3vnt20aB1pVXYY6a1w1
j/SvbR5bDr0dCNJzudhHUvTnoqCEaHS9uW1MRtzyHxgJ9bdSTauLFgUnpHEzun6a9JOCW6y8QC9B
kN9O2VFItih8VhYX2kOaXwA86E8tO64SLV6zYKz/Mmk5ohDma4f66W7IYldjuiVsTMOxBPpV97f0
9u7PFWMZoww9k8gvgpuYJm6aCHV9GY2KjrOUBF9rXY/c+1ZWAptZ84XgRiNFpp64eCOyMhWFMFX5
uHSMT3Uw6g9aaYU7BRFzZsnF+iUv++FrJLTmrtRb4RCThJ02fsT88l0fKH4ERQpEC6BCpV1yfRv1
2GziRLLqi1KVso2QG4Wfyvohwap2nkaQYUY3D8B6WurkSZvv0ay2KAlGfzywMtcxKJGR0lGwB/Jy
/TvyGsZOMvf60pIO72m+N6cpSsuNZ3ltZz9aWcQBnVnRyQipcMHE1e+J32ENGetmf39Rby/p/C08
vDMLPwOOCyseo111mLKmUls+Ko0XwUWg/4zk4Oj7vuYEersBkbh1qRjkimISECb35Xrx5DJMFcHC
oCaOCLUF0k9Z8hAj96stocHbd57kUKdDNA/Tzj3ja0uU2QyGQqrmUle/uuGr0v4o07fK2/CpKwt4
ZWWRimaUHwelzJsL9SOImuGutgN0l6DLgY8sU2MQ15mxNXG9PBuEI3QK54Y74hqwKyw+bayYobBa
rbqAO+idoigrqrSBupEU3oRsSzOLb5ObIpuG0gSjaiI0KDPNj8hX/6/XMYNau0bw7zjWZ0Dk+R+e
kaXdxbM79cWQUK+sLpb+tY+Ozfg2RF/vn/vZV3z0Je8m5jUkEqXevXRovkq7MKn9+mLEf8s1SnrA
8RCW24MUh9IQ4Lqq2YhQbXjr5WGRwTfjN+hbUrmYi/vXR3JEgMLzPIrrYWJrP7M+OEemvitRtNRV
ayN2uYHOLo0t3GWRBHKQ+lJzsRIqGgcxU8XSrrNRfKg6SP8Rp4/Hh2HAPZzUbDD0vSBndeA0bQXb
k2ZoXnhEn7ibx+UKOTl5ZW2YThKHjEfoIfJfu6Krxekk6wlwCKXQ68Qpp276fX+jlreYrwDBNisU
UMUC9zov6YcIkLTL15tk6i7K2EVHgSbAMR6DRwD20ckbq2zrkVnZovlm8dZRWaKvvDjzYZH3Spok
/YXREPk5TBvhrR5T46yHPcKdQldzv4spBrtTd44SF8KuKBTYy/Soc2iLyU4+yaeoKCRHEwT5HGGM
2Cett37nMhtmXWZKHyRhZ0wCvvR6XXxhVAfERfpL1HqWrcv5o2ZV9XcUL6sn9KsVe6BmtS/1PDwD
hJceKoiSN5Bdt3doBsnMTU9QMjxzCy+U9ZlS5LncX8Je7R+oQXwSmN38plZFsw+FIf/cht6b4Suf
pKLb4oV8b0hdX+C5kYDrpaZKWrlE7ybymCTInwyXyJfLz1XiDQdNVkaaCMHkECSIh1hh3KWVhO7J
mlA60tMO7cjSKvapX/Q/oiTKPsWNIjtRL0DwlGg9+T3KEwq6z3bco5uCtiGOrqiMB8Q6yseo6OJP
EOj0TmOpnk1GAk1Z7mmOLo4vejhZh07s/JPQ6V+qvOycZhT3AgGa3acNbPhZlm/kfSv+mZ4cRGwQ
1s1B9hKnlPlxlQRiOFwC6582l3f+iD5P8BU6/5MZy5fBA7QiH4jEvvAL71/LlWtyZXrhomkVwos9
IrSUydonLfa+VLr0bbDiT3X3EAt9tOE4bwLQ+bjTgJ1H+eiLwpF5fdzrAvaUQUyGixRFqCOouwha
OCB+TiIrdi40jtLkZ6EATOCrh/ufetO0WdpenHM161qjMrLh0hkjKgclkwWTvOuSYyv8SD3DkS1v
N2YMDKt1fOzDgyGaDphPJdlCiK0t+nt6AZ8Z0Phl7GRF4tQhnMx+R63NhJXIQ9whPTDWv+m7b7z+
tzEGTEp4XEbLueRQyl2vuDFatVJ3ExcsEuhAeZp00iqr+vNzBFHQXCRRSGAA+19bMZUgtczIHC56
qrldgBiTytDNL9Vi1vxtYx9Xlo9WjAr2DX+F75z//MNTkht+A9mhPl7CpjyFgWZX5tdyPKtMFoy9
YEvW9KDV1ucMLZOA7iPfOlqBnRun2viZgVzNquR4/yctg2F8N5kiWT+YTCpjyzUeh8rTijKcLr6n
kh62Qw3vWtI8hCMP8X1Tt9uJKYzMH8/jvUxPLWSFlGxKp0s8q8KERN97L1ey3X0rK0EHTxHuiGF7
kL5k4Ys17rRM8MNKusR+1+yTJGzOhajmdmGq/bEfBdkdad9CK+j7B79UjJ3eq8YOfjZzp3VTh3Kz
ZzzFVp4d/CAtn5s8kY6G2BtOULWo2ARSq7gWVHAbEee7bun1c0KlAteiUQkFJr4cF+6KBOVzM1Iu
o5/uKBmo+wD5399qa+vFQTPsanQiG60TJnvDHRQ92bdpvneVXWxV81bOxDxDTLMJMRho6uc//3BK
pzYXfV3KlEtDKJoVX5FAqqwtuMdtVPVONzxDAtkowBTXRqCj6oI6SpVLFb9B0XKIxnqf9EjABFtx
ynyBlwvLVDT514wvARl1bSlUILtu9Fy5JN914WTsy+MYHbPqQPlHeJhypz9pkp1uEfutnHZKdtAJ
AnUEbbAkEIr6kO0MJ+1SafrDWI6qo2mxtb9/2Fd2Co816/XMqAZ0ea8/TZH7UB3iyrw0UlftjLhJ
7LGqnqYm3FLkW7WEs6CvBN8BMd+1JVXuEnnwZfMSaUK404yw2amtmu6snJn2+x+1snIMl4kggKFG
YXJk4fZFpW7SIDLMi1CqaEZTfUJfZ9jSMlj9oNnrwTIE4mhpxRBqpSkGwbyktVKdO+K1EH/bRn81
kBC797/oxhYR4symTJuYjJ9K/PXiGYJfJEWYWJdaFnM39vxcOQiyOXCpmcPZEjS8mX+eDx2If1AU
8xQIaIZrcyGTLmZhGAJRcWJbEFxb3t+G0iPGdezb1Fbi6TKWB7XtGHgqbb/yjvyvfScgd+NvoC1v
9pKfMkuYvtNJgIJc7KWEPGtYd4nvjjnDz1Nd/Y4nf4vQ9T3TuLrhNB5ErgFTX0C5IPi+/mCjafOU
YaDAHcO/uJNnTf0sfEMvNashTkmmg6Ketfi1CD5l/ujI1bMvi4+D7lSmtRGo3Tg1fgigYxaeaBjc
42KjRSmt6wi35jZqdArCBHx71RTMkxmZHYfKxkVZsUbxhX9IPuhHLucdBE8SEiZsI7fsJpsjDpyp
24loZCb7++d31RBEz0R+uGLQMdfri/cq4rbyItc0hcdp6k9WOv0TmbFj+FvjtjeQPA4vGPEZjKNA
BEJ2dW1LSxPVZDItcsMouAzF93Q6it2XNjl2wz8awYmo25EE5Tmg7olCCTg16sJ2hSJi9K8uJJf7
X37DbPj+cyAKpohHpZXg5frnZGkrjbXYxe5IwHEM6yhTbMvqC7vogwcLEeKXYUBhT7YoVUZSzsCe
FgfnvtP6R5YycHyt3pwevHnQcMASSMl5pmcmSpvdzYf3mUkhBMEGNXa9PnlF0uZzbLb7Uexs+TWv
FEfJjxm9RCKWzhQDGCInO9kKzW+zoZmMhqKISKOBft9SNRUq1SRoYMR3c/2RtOlTFLtlfAzUc26c
a5ljKNDoF+ONJOzWkVIfnqsiDPUBVnxv1n34cug/fJNMPnaJ2exw5jctfrfBFjBkxWnNIpvU1oFN
8TwsIsgu8MVKA6TlhpI5OGUmkup0prDbOFqzM1h4LcSx8Yw0FGZB9oWzKCJD9TSzT1xPTlG4O1Qa
NdugOWfaUREyyBtGJ+kYM88HW2rCXWU+dskvcF67CkSMKjynXrxxz2+anZx26lu88lAT8F/q4sv1
QCs0rwF+lwTJF8szz11e/dT6g5ZZP8uic0bPs4URle9/Eatp4vFwf0nWFp6AcGb9m/uQyxkUQegz
vcuD1M0GEIjSMI4HzYeF7b6VFW/GUPeMj0HRg8LV4kpHkZr1UtqkbtoljlKG53F6ndLoi5D+V98D
4IDJT6B3VIuuL2pHw6oLVJ3lzHIk3s6NP2wcorULQd2LGXU6KHzLIiwLpalX5DBM3QrMslP3+k9v
aCFpFLKt6Z21Gw/6jGkXFo+XYBkBxgmIkLYsMnc8irAf9PohHk+D7nrhSytfhPG1FP/8tsPBA3KB
zwMgsqTJMxRzSlOAuW7cyRpCK51gW4JyFuW3+wfiporILUcujicb8mRJXh6Iwsr9MVejzFWV1+YM
KbRIEct6a9qnqHqp5HLjs1bu/ZW5RXjmVZExJWOWuaKWMxI/Kt2uLZp/w3FAPLSzqgfF9LdUu1fO
PDZJvKn7owO1VO3Wu1rypAmbkfTv1CYHTS0cbXLDPwZh4kFg9la5VwQLEN8vnZrnpYKa1Jnrh04T
WQcJRd03Bk8yMleRdPL+zr1z1C98KOb4B75tGt7mosPgZWYEyXaau1Ey+U9KqIZ7r4m7i1xnw06c
zPrY++Kwa3xaR1Uhq4eykmXHEHT4kf14OKgUTJ1cQ+ShEpT6AOG+wnSqajlDVOjnchjEmds22Mm9
rtlREOWPYlpLJ8vroRDyUSnI9KY9VPirQ2gN474oxvhcRUX0VJehZnfglt8SaTIcj0UBANfjxP0g
e4nRqT5WKRp7XUuHSSibnS/IwQPl1OJBpqT6uZ4qaKSNtj3eX7LZhS9XTKHTOsvUk3gvpUQrmdeG
P8zdUU3To+JJ2UFA78XRDMqaQ5pIh64yqjcrabfO/W2xmLOBvDOROJ3z2ZFcu8NgspQ6VcmAWmad
VcnpJPloTuc+dAftGFfRrhTn5644dGl7vv/Va+efIQrCZOzSbV6YLgRzMssmyt3eNBnc+NqFhWvM
PnnjbVlzJR/tLB5QWWvlHGXB3PXKgxK/ZZ9FVbAN75s582J2/zRb1Jjz717u5kd7i/PfMHrqg7jI
3Sr82+xeeqhKrYc4odrF6bm/hCtPDUUUEHQzmS3/NT/eH2KvHNFQICRW5pZyqJ47M6Tab6Ii1ifN
v/ctrS4i9G5Ua+CLvNHM8Lo0T7KUj1K7p3zQHJPuqB4F0CT9pLT6F1Cheqv69s7Eu1xISsDMXhDz
wQW62DjB6gg8OwEHGeykArnxwDarH6H62sutrSXR3k9PphYfzNzJvWDXE3BHtnYiK7Vj4cFvHaJs
Odw11tMoJg96h0KFBqbAfP3zpaFeQfTPVszNp+tNMNrJDD0tzt2sMZ1i0g91Ee8miv6C2R8Kr9yL
ZfCVKZiNY712zJhIgTSOwIlq3eKYmWUqBUpU5K4JOLvuUifIfofWTz15jayX+1+45p8+mFrGgG2R
Z1Ul49G1SqnwzzArSUn/bOpA7JRJrvZMjyNSl6R/ylI6v1wfDS+e5YFmQybUOY5xyL5MemuP0lNR
Frsh/JbEv+5/5NoJZwranLlJJOaHF+sZK1k76V2Vu4EX2kX5OWcgM/4smtFetsJPffIsVn9cXubz
UMWllT1DS5G9uT45pDtyobdx4U6SUUP6U54yLU1tSSlVJ0E29NHqNBRf40k4BsM0nJogyA+llcED
oExQrunhr6m32l1dqs3JlLrklHlFd5J5Zz0pSHf3F2jNX0MeQv2e7jSP1TJytkSP+hhPhTdYHTM4
aXo2E8YC/Vzw7SGotqCla5kP136u8sMKSlFlcbGmJEHr1ksLVzHrg9R/idPviXb2PLgkPtPwb/Mf
nenvChNI+0Zx8H1yY+l60KpArAJYMnJri3ykLTJr5JwXbjMVey9+JL//0iiWo4bmvpTbL238C8YH
fXgYqpcyaW3rMiWPo5Y4pJRExf1jIB6FGK2H/qFLEvgwH/zIToUt2ob1JZrLrdTRKaYv53kDdagt
Sxz4nZ3fHYNqIFVNmChAImByokpOHgK8tT3IQ3lqNG38JEdjegyV1trROJE3potXowmD28Oow1xd
XcIP1LaU2lgoClct/H0pnWrE1/1zZjxkgjO9KMaI2sin+Of9c3nbXeIaoSkiyvRqGMhfOmDqOmMz
mVnhiqF0AAOcM2Tt/0qCwjZ97d+qGFKnHMy/4+wQZ2j+mv5z3/dOX0y8WcI3HwYetfRPhfC7VmLb
3CQ/WHMsDG/SnSZHk4CXX9/yAvJ8XRzawu2L/m/iK8sRasatVTNtznLBKL8SmwBpOkHdC21eH+6v
zvsruTzK7AS1ezheZgbQa/ON2WaCmZUFJHQT7HDlkFIpi0y//W4RpT/1pe7NwPsJJRhO96nrSnhx
rE6pz00UyYU9Gn7xKKq1/1eRtTREOVDd0yCrRT93T2ARTZX4+8Zvnv36zW+e8bJ4G5Dly7ljPRL9
slBFzpE8PuQaAuylZ0cZwVrv79Mviv4YeM5UqQ58KBvP6uoZ5klFkB22Y/zz4h1o4iE2IksuXD39
bXjPgTnTK78kxfepMh06sHtLtyWz/mRtxY23wRyndyYonSkXZs3J640qk7rMjJRjHAKogsvBCH6l
m0DoLSOLF9UcEotqKD5Vdv0pt7vX2nv2e9PuqmIXRac0eVO+G9pTTJkQKMwuL8iBNp69+VW73lxy
DYAKdPiB0OPdF9+plZ7ajH3hDmpyUNLutRO32FlWCiPkFVD3UlFCmYJLd20DRlGxG6q0dKUxcGKg
8wnCt6DRz2H6FPhwLBmjU4pfc2/j29aWl9LPjE4Df8nw9rXdNFdMFCuz0q01iwA5aD1H0JSSqS9/
E4c5n4flOmq8UXgP8nq0LK5tVYPQQh5YlW6GvlDYqM8FioUGI7mCj3cvi1MRCY+yB7GflV02Luj8
1t/YxtHzPJN4UAq6tl1601gOjH24Fjg8Bld5JQ0x0AE1RbbFLNRQjvmu1qEwjOo62WdDWDnm2Nfn
vK7gbURfzr7/i25DVDZ8jqaogdOuX+axHs5BG3uxdJVM/gLs7kXvMtbf+JlrIwrE2ckYthzFvJfL
NZjLNhiF4ZAzfb0GmtwxCt3npdvV0d4IYE7Wi/PYu9RK5XJEHtO3qbY7MVyH2YhKjTdtfPPaYWM4
ZK7FzdMo6uIHKC1IcFoMHDa9JSxKdDtIdB5a9D+2vvU29mNK+YOp+ad8SDSjJs2nWIJtu8unv4ch
4mX97ffJb7+QHiajciqlfwp1yxHV0R7i9LHuVMcPDJ578Thqp6HYgpSsfTvdAEQ0CdfFG1qsNi6t
MjaS0mUy3xYTEcVOmBGyjRVe+2zY8uYSHbAnYt7rz47VBF5lEnpX97pjXch2LVr/FmpxYiZ3f/8A
r7ksCjFgY+YNVdUl2Y5aiko4tFblmp6wL8XCETvTTZrKHlJKMFMnvOa5AIVmGT/rweG+8RWXDKh1
1qYFAkXstnh6KC3nBsRcFSCa11z/ORobD/rKOpLIM6KBkjCjYkt3UchiNohTW7lMLgoyDfDpWU6e
/S18x8qhAKkDTue9IELT8nq7qnpU2qmdKjcB/y4m+xFWVdQK7q/VqhFCKWqq9PmAXlwbqUUjTArw
du6kVk4ZwA5PI7TfmiZZXbH/WFnWv8Wwa3S1ZcWitDsYieCIyu9S/mEG/83OfLCzjAd8MSyTHjtT
czY9yDX8yraiYxFvOauVri1+mfaoDHMzDnNZ5BSyNuqjXOZ8J/SJIThQOiqtKUKzwB5sCyJIyAGz
I5FV8NZ15vH+rq2v53+sL45GEmZxXyIm5MIA7yhKZYP4I9ZnrBWey/um5gBx8S7MLPuMfDNDMMM9
rg9INqihl9dJzQHRxYNSCslRkDtIP2nMJ71UwJ8li7MuYfqsA6LZ37e+djwV+DLo1fMmoZlwbR2M
SS7lQPbdsXoBCX9IusiexnzDykriOU8hASN5J/QHGX9tRpCyupX1onbLUGI6qOwOuSIfkFV41OT2
YPnCU5GeoLE4W3q7iybloGnC6f6XrkBM5t9AV/KdHp5Ow/VvkA0oRySzql3oSb8X5rMG6hYpzf1o
JTZ6Ni0pd5EJqDbItmzUmV1K5ZMwKaeg8g+d9ioFW+n4bPBm5wneifsgc7nhn/JzpHvh7KldQZiO
I0Lx5vhJqX6Y/oskMm2/sQerO/3B2hyjfXiTzSCShQQIjys0BYNFbWyPupvK+dZ5Xrs6c0ryf1+1
DDMSUYiINWu38Ww1e7XMyW7kb9mmh7gtaLKdNDGpZyuQ3i3j2U4s1KBlaNAlOIdqX977wRniDruW
1P2obSze+kf9x9ji7IRprqWajzHU3y3ru2++0XpTKL7dP6NrvmDuuDFZDnQOdevrPRrKnEdxGBu3
JP4Xs5+d9q0D79QPRzF+lf3HOP923+DtxZzhVnPebJHvI0W0eMpDpZtkzRdyotLSCftsV2ulXYJY
Bplqiaf4KWrLoxaHtgZc4E/H+CBCnLvq85gMEBh5OVxnjr4fxjmljsR6I2CJqsauO/lP1xSIO5S1
zKcQLsETttg6vxk1cdJ18uT2ZTj751Y/GN5REh6VpENFeAMtd3PLFtbmHf5wy5JYaONR1ArARq7k
tU6vhnYpb+Erb/GBsxki7BlszO5Zi4NiZJYXeZZZuKjQz3MCeukkRvkw+KJgk2Ool16JQB+TSJ1S
M8uPsiALezNplUM1No88ZKVNZaHfBXPL8P6RurmX808DEjNntYCKloXxMYkQ5oiQja1DspkiOyh4
s0Sz+1p8VvwNY7fll2try8CnLTW/amusJQWTVXCFqlHjoFvhxLn5LOadXVEKaqLA5u6WhnS6/603
gfDC+mIbhKafkmYyClcTPLi+9MlzQqPY6kjOJ/TqncAK6BAq2zgGDR6R6zNlEh2Yncc3mulxKk6R
duoEBoLOKY0NY+O2rNqikDYTIkpQ6yxeCXGK9DyIBMpZxoiAWOkM3rPZPdWieCrz6BXE71bStLqF
zPcjBaETIVDTuv48pRij1hri0tUYCGeE8pdRfSl7aV/EKCntKkPa12PfzD2MPWPY7v0dvM2j5sVF
cIBXBCJBesvX1rMR5pa0YgsDFXbz/DeQ6F2uNq+BlrtDJDx3BkrBvf+iT1tsaTdvyrvleWCA4Tvq
W4vQa8rzVNJiv3SbUjw20LMIP6raOkIzdL7/jWs+CaSAhNYGAigw6F1/YhRU8GpUJP5ighahX5qK
E5gVvV+6Mxv38fZCcJvBysNfNNOWL4vXXTt2qplLpZtMyeQMRqkTZTRbOmkrR4Zy2TvxE3kVTZ/F
jRCSROc9Mko3eK3byM4H0+6TI8yzY6A4uncYyoOZfkqEr/cX8p1l7fomYpeDAlqfN4WpgOuVHBr0
a6U6JC2oZBr0ARGkNhDghGIhHKEVkOm+6RHzrXG/6xmUZ6gM3QLLZKpa7JI30IIQYflV8aKowbCv
MvF1go3zNCJ15fRinx5SoTyUnkgUo4ovueoHz/FoKNB5JD2cBGp3CCtTsgVDqDY27ibygGKD0Z65
YUecftOwn6ayM5UkIKVXqn1UBXuw6Ycc5tUL9agWVTpbbrv9/eVcOyy0Bi0dZjk6UsuAXAPzHJtp
Qf49WSBdRQZim0ksN7pM75Tny02DThboPp1vgv+FfxGyKofcIq9cWXv0g+SvYawdwJkzZy5lhmNT
RDtdsKDU6XcimnS+P30KJuZ0kHcww5+KnrKLTJfkTkFdME4+Fz3DsPTrivLb/fW4dQgKSFwmrKCi
JqpdvmWxkhZ0MNPKTeMv0/Dov3kMvEgb8563zzNGeNupc6OpccM7Qd90mCyT2o3sXcpmeorCzmkD
9YHa5M4KNoZ7bz0PxhiYAJDKdDyM3tf3JfMsZv/jikKOITpyXJ7EyCNI2SKeXjVD/4UJwLl6vyyj
Bw1XR67Fym2guthNuRlSsVfEE+O9WxyTq8tHsjZLFEDvv0xkKwWykEGVKreWH0JLhJrlhIC5nfh/
+c3G4q1dSXoDDK4zP0nJfuHkwrAs/QhGFrcNhV/pTPAc2AEi8hUdbImaqlj8JZZb2LJVo7QJmEkA
SMkkxvWO5VPug3im8GG0R8+Dw68LbQh+ckch3kiNY9z+un/o1xaUJ+l/DQLhvDbo9XpTpJPAggqe
8EWzyh+B1OyKqkxtI+0z5qwVc6MdsWoSTmvKEbgDQqtrk5VR+lk0FwLK+KzuExxcIwGTPvrp5hzP
/FctfQ9MbNBMwoAwH5hrU5ChSzR5SPHH4e+Q4NSJ1IMc6ztJOwemdijFF6vaIrVfc6tgi0iriBnh
Ll98nhnIjSLlZe3S3aWp3+ykP2WXo3POfOY82DuXNOm7Xn8V+p15pkpDTcz0EmV/D/UpATlsBXsm
DveBnzlqsFW9uI1LMQkVy/s4MU/wvKcf8ipTiCN1rJTaDX3twfgW5e1RekmgfIQa4Cu5yMZzuGVu
/vMP5mo/aQ3PU2tXrEfbg2G9KyG/iLMflfIsyY8FCfL9a7BqkJ4UfRMgzDfIjMTPDaEtpJpyvjYd
fDM2CS/M+Iicbnqy+qHZ5w0NBQ+xmQ03s+Y8CWXmCgBNKbK26081KyWC7ElnZet2jpyC+uAbUbrL
/SbZ3f/ItZM5jyTMg+D0wJbJRReUw1h5YeMmY17um17ObMPHid63svaMfrQy/4oPe6dIkxSLVtS4
euLZYaTt1eDF999U+G3+C0O8OTOGBGa+ZZtCbzrNary2cSuxdGQh2CndWyj91VhbhlbWDVU0ax6n
ACkKeOX6i8LCquLGCDq02aNpL8Zt9snw/PhPm9GMas1DORraUzNMcOGrusTrA7+DrhmX+wamwZ0C
BJ204Hh/1VbOG9WeeUQESgTmNhcZZppkVqUURuN2YWbTj7RZNUXaovZY8fGA85hDQ6yEw7AcsOpE
1RutMG3dQEcWU2izyCn6+ncHqOqQMqLzVPR6veE0Vr+MigzBDHUPGLWutymOUlkqhQCb4T9N8FlJ
PwnhRgaycrZJsGiKwbTFfLm5MAGbXz2YAGvcWqT5kfSavBMKUGMtijy7GujLxhFfOXkK3XHyRrpk
sP4tzgRwCGuUA611s9oqD2OjT/BWwEx3/0isbRZ3CEZIeJRo+C2OhOZNhqfHfUuBA9oVr3rKJ81R
XqSyOJhJ9nLf2FryyAgFLu0dBcYsxfU21UUnBn6o9a6FJu2noEm1nSVUssusknYSSLycoLQgSysF
+ZCIofzQyXp3qGK4Ue7/krXPBsjO/B9xyMzGcf1DSjWi/2hEvSs1enZUBQCrlTTs9CZ7lfX488jx
3jihK+VeIEOUkRiEZOICnsFrk1Zd1LWlCp2rTyFvJ0i4XSWF4cEq4ob+VpF/aptM3BFbCJ94b4rH
1LfIrUUg1aIhbAl0rgSbV79m8fQIVCWGrtc7d2jEYqcg2L3vdEtwoPPIdkOshA9toTDl0tbtg9T5
W5CMlTcXOAbBBCjLmQNtYd4qmzBP07R3Mx5aozL/NurnJtWdqfk9ldMp8MQt5dPVD/5gceHIGVOy
0G3EYhIgUdF9L99irzrNcwZQLRlPY/DX/RO24i6oGDKbSHmJ7t7ywc2BAmeeng/uBMNh5vbWYHsj
RYotjdAVz6dS7GHoj5HW24kUxeg0DdrqwY1gjG1LKCfi6SGTvt3/mhUrtO9QkQa6SpFpmeaZAJaq
RO5HFxGVJyRsh52vJnuhqbc4GVa8Hq8tunBgwhiXW1bmxL7xJ/h6JjfqdOEBGu56VxZyuRF43VqZ
m9uo4OIBFP69uIul3o8l/HudK4Q5gLPKVrdwOLcLhgWaZORyYMZJ7a9vexn4gu97HLd6LPdWCR7a
MCIH4bsttzInaddpzmyIGIhWMrHdUrk1JiztpKHpXXF8FpTgqcyhypqil7mDJNvF9D0L/vX6nwgx
b7xPa184I/B1ypuspba4UIrfBRLzYINbjSV6jA3Td7nTmL/vH7yVnQKLS+kdagDYJpdqD3UnoD6J
EKYr+p+LIrLb6Z/7Bm49EbsEdJy/HXJ5MoDrjZK6Lqr0zBfdysj7fRGJKtm+PlxALO2ydNYLQjtj
P/RauvEYrhk2qb+RWIEk4k24NmzUmpTEUyiC9jWhpznoA/ohgjOITtjRj062mEJX9oueHzvFIBc1
uWVzKDS9uFe7YHLLobXF/qTHnT2Mx/urOV+cxWlkAIDqFnd4ns9YXKyYYgrXNZ3cfDyl9T+BoiIA
/HkuC2v5hqlbB8tkPIk91TQ0z27Y68YiG3rFqibA2uZhSLqXqdd3Pfo6hjCd73/VyiFU0Y6iUMoC
wty5iBaoXFZmKHai26WJ5RitGOyqqiw2rvLKBtGDYb4PagPy7SUdjWckkLxbg+j6ae9kiTv5pWNs
EbfMx3mxQYBtoUfkzMNDs1RDjMNKaDxBEd0y3Y8TataIsfsJaphHRYHyLvX2svjj/uqtbBRYL9h2
4aWBaGNJMwi+1YtjTRDddtAQUqhTyBejfrJjvTw3sSX+D2dn2iM1snThX2TJ+/LVrqWrN9oFDQxf
LGDA+77717+P+5XuVLmtskB3dAcJaaIyHRkZGXHinI2PteKCNOqg9IGeBvb25aS1J5WqWuql5KbP
lZY5pWEcPOnBBF4yZFsj6mu2YJGQNUIgz/glECJvZauoPV1yqRmH4bCrh9AJ4+BDIT/0H2/v4ntq
DybVmdKFOllFaJbe1XW8UEapjaqklt1CUI/e8BQIPpRPla3DalaIP8bahvEXZgPpoGb5U9J5ezHI
9lNfnNpAei787iB61pfbP2olhl3+piX/WasxcJYPhezGRbifwt3gHQT9vlGPqfnaqs3GAVlpGM6V
LwpfoEj5usu5piEwJ1p3segK+l3ip7anfAqrZAcdj5E+x8IrjTymmw6317hy+LkekAOZxc7eSzuG
eaX2jZFJbpOOgd0b3cCYmadsRLMVT7qyMh+ii8qJkaqdMdWR5M7ryjWGN6QGivzJ8eXRVqINqMSa
tVkrkkDAo4ShnGtrKdWoIC47ya3RE4Z3XPaeGKUbml1ab3jIyuGfnzyzhjIFZm1Z2ZC1uBA9X5Xc
sDL2WtTFsCtHHZS0IAqzZKvou+KPVDVkog0KvAqX3fW6Sq3Pem30JNfq652n+88MmkfaJ6n7Jgmo
0/TubddYedOR2jG+ADMVfTvqQ9f2+sqIkyyhMy5T6yq7T1P+W8kaJ5PGk6bth1w4mB7MnvGjFVuP
nTdsOM171jvi29ynQENpTmaXV0ZkNIlu+iXnL/13jPwvI2xfUL2fhEa/LwzFHoGexJVyJHM6RJL4
vR5Gx9e7U5m7MFy9hofgsTgzpXl7W96Pec0/SyPec27mHHgRqtoEMYvS4F2fN9VOSbCpvlSmK/WH
xPwnioJ9QLGVlkr8q7VsJLy7CtRs8tpB/1mLv2CjfYwYZ/GsrR+2FkD4YWAugZNZMIssvleSQXcP
TIj94l0xokUR+eMuCgvbMNq935r2qMJMkIzHelOlZSWMGKQqlGBnWXfIvK5dRSr7RG3MXnbbFs24
TuhKgMLClmLJ2nFjyAQ2E1gK5jmyayt9r0kZoBjZVcvPQx/ttHqiyqAcvGyL5mclhMz/fXC6II7e
x+I6CpUAlW3ZzSZlF6f+DkQDHBW+HcIaUZj72y61bo0s2ZRJmXmHXq8r9QeFQX0+XBqZxqHUQmvv
Mw13GOCgsweqCb+FPsj+PJNAgA0GGtpIb0Doa6OhrseBYYwyjfnPWmbsQKvuW+Gpb9qjnm0VZFZw
ZdwuvBZJn+f3znKGXq2CtkH0VXYlYdrnCEC1kB/ovrKfxHHH8LHj6cWdHj774XeriO7b/t9CuusV
ZufHfuMAr3kRNQumeXkaM+e22O1B76VykifZNceTVX/pu0+R8XHcoupetaJSTTCAPHHjLKKE1I2W
MTQwiopR8iJ1w5NSpflRM5sfnqVvAR7eQ5CJSfO0BlxRtAzejaGMepTmMRHLTWuK0tXRig+ggA9a
Hd8PYv3RD89Z97Ow9k2r2pMl7uWk2SWpwZ+NnVFu8SGvrJ0Tqs6vCZFX+1KMZ8r6IYuyRHXz9GgN
PewWqa0NnyBguX1u3mP5wQJdGlpssu9pSpYMMYbUB6EHS+HHu7FFDdUaHpUs/jiaZ7gAKumUyUhv
TMnntBY2dGRW3jVMaZJocC/zulk+PCOjmwrAa6o7ZZ6/D5u8u/OiSnRyFXT37eWuBNlLU0sYB0qc
oVhGg+qmufgoDMmnGPqv2ybWvtw8KgCmC1Ag785FUIBtuEhDVXXFrNHOtUz3Ne1z4TQgc3pQtwv0
a/b4hBR5eBUyM7ewl6EOo/WcHrcbs32lNTvdeC00dec3Gz2otb27NDT/kIsMVGrFOCIesHclrApZ
aPeme3vr1hyBow4ejggHcHz+BRcWzLZKukGuNZc+TYl+pwFUdgNis3bMqc3/Z2OxXQhaFIaYVhoG
hv1YOEF9soT4QfLqwyieChmE6lQ8W8muHV4srbtvqw9F+9qLh4oZhNvLXftylz9lsaHizGCbgjHg
hkz2uVw786aG8NdbW7f+6sZySZHIQ0UNout6Y0etHnkzsrFJAolNhsLWqxxtlEzXcl1qzGR1NJHn
8fSFEUsvS2aNDc310iZJ7FiqyTMLjaqjUXW73FP8R1nqzp2aGgkI5/CkeIwh5K1RPJpqsAUtX91c
Lmam/aDWBGF+vWTYkLyxhELLzWXVNqYHL3hJvMj5u629sLOo0oUtQC2xszS3igs7jb6psHB1wkai
sXb06Cr+bzGLg5G3fuYHFUZYSK3+7M0toO/abrFT6EtBDsrk4uIW8CxQI6JV6W5g/aykCcDfP5PS
8tr7/ccuT2/gLSzClEZJ9fqreBCzdKGaYSeAJqVGMmGPylO1z+OwfGLMZmtda0WRucpIe4WJNbBa
i89jFHVTRWKou734j1zD4G88G/1DVmfPSeA7OuyH8ai/hPox0u1UM+7M5tS9qjHEH/tsi9VzZZOR
zvv/yxaNvWVprVXzKcrgF3I9Xj1pfhYqb2dUz9a4hbxfcZcrQwvfb6vWLMAs4C66b9NMhL/1z69s
HIVixzybTya4KHjG9KTFyZu/ozzYRUQ5unY173zbWVaiFk7CG5F6DhCYZecCssrG9IpWh77hSE/Y
DoMzNLIbQXil5azRcSavFukh6O+4y7qiCbSR17tbJtH42GveqwCJza4rQRYZSSZCZ2wFUKGqWnGS
OtM8xlMM7ysAoPjw5+ulDAI2guA5g/yuD4cCUnLMu8RwJevV0BDO1A/l33RlAHcw1gNnw8zKsbz/
wn7oS6MxKCKfIDFR5Aev3sDwrfn5pYnlOlq/iKUcE5ZCzSiQvrfF1zYBsS9twIe3DM2Pwot8IZCC
gRGA0nCV6p84MHdT9+q3btdu9Ry37CxvNsHTRbNtsVOfpl77mPrjcxGGvzpxI8Va8/jLnVuEYS0z
k67ycgOPZ0BvsOvAhLH/91+42X8esMyBw75PPCkvDDcS6WsiVNWF96m3u21k3pLrNgLVPLqNpPQ0
JXDn609jtI2nJ6NFoQ19sz0RSXb0eFT2VT5ZTgiWPQj94C4wm60K3/stnGf8QUHC+kIyuqx4TUqT
tKhLKC7qek4QfTBociJc+OerYyAPZkzSbijbFuFPiQbF8NRKcc3+uwEYq6e2Hj7G3qnp912+BZp7
X9vg8cPdxQQydP1kVtd7KdZV2RnyoLh0Axkhi8K93Cb1Xg2NXQER9tR0G9Xf9/6OQeIt/8yvw6Vm
oDUMFQ0YSXH7YR+1bgXMPkvufWtLUfP9PTXboT1CC5xq1JIPWfEhV8zpdLkVaBuHJ6BpK760BZte
X81/VhaHqgh7DSC9rMDm0dlafZwL54MPj8y4EY7WXI++Jl1oyKsoay6u3aROyyiCGMhVBdFJ89YO
c8329A0r68v5z8oio/GHstTShuXQDjr08XOlIDQgVXapbyT0W8tZOLkQ8GbPGRp38T67zc5B+dk0
vt0+SGseoM+E4zz+ufGW+eA0TqHWKBwkpKHVhygNuw8zU8dGX2gtGPESZ8CcZzIpwuLD5FbbJ/LU
qG5rfTT9Dxqzh2cLOpNC7j76glLaoTwMGyn72qGFyWx+exCLxCVORSmLNupQFXDhW9yb1S+Ip6YU
+tBu3CFoebi9jWs+cWlsESFMb6iTqBDwCfmpCP9Ri1OAcrm24RBrS4Krf35BQpRDVe46Dgld00zI
zamu3EeftWE/WainPUp6cNfQRri9ojVbbwV4BGWYDVp+MiUpw5YYpDJFFnbf9Dy1feXftOn2UbGx
dysuiOuBEyDPFCGLn4/BRRIhq/6omkOku743Vac+QTYkSuLqz9czRzkGRkAtEeoWp7ZiNKxq/Zi0
K2sBeXWa20mVk+sQQApe9EML/a+3N3DFJQA+Q9Ayd4Op9i8+ljapsQ7q1XALTh9MLanmGKX2kNBq
d7RRvPsLa4DY3uhdqeMtHLCJe6g9a6yNjQZ9UufTqdwhYjC0ziBP5g8dSMSWPse8gkWKMVNJIqQE
YRIHbRHX2zZURnXilhJKhpcVZ0ptITtFmfmce9GHyt/q867EQ5koAsSXES14GhdrLBFht9JaU1xP
6nd6/j0NBmcatoDKq9/twsriu2VKM5VlTtyQpzulk+ys9Zka7yD+2LhHtpaz2L5IHGItYgLHldSp
PaRS/l3vExpdXrmlTLbyCAfbwaeCSoAYL4nLnVP6IG8jX4VWdziqkyuM4Uvpdw8ZtZKkebYURx5z
u4yzu8rs4N78oCDV6DtoVU1p4mhlqWw8+ua1vXMdxlWY6JvZT5djh5mcVqJXeArYy6fG8n6PieyE
z4F+nDy3qKl3x73/FycEeMDcLILQBX6z6zADfQSzRWlBCU6RbUPMDl38MR1/BZCZ3D6KK9+VAg6k
UzODJsWWOd5dxDP0Xw2xESjljMKzKbh0DDp94/W/4qNXJuafcGEimsYiqpWG1/80hUcz008U/rqd
F0ElQLTJN1a0EqFn5OqM1YFgnFv82pzf9fCjmB73Th76DxbldVvJvC0enLV9kyXK9gZ0L8STxXkw
0XwJmy7WXL+JyOYjms7QQ2xy6q9cbLQ6yKpn9MGsMHO9mFoniR+7jBq3uo+Yn08y+DyEnGbeqzhU
x9u+sOLnM2yfcWhgQTS1FjuXApRN1IQKs2d1R4aGnL7bNdWPbHytk+AgorEef/4Li28U8LOMBaSC
18srrN7v1ByLoy+/KkEQ37ep8lpXjeEwHcEdlITBqRsFgVFQOGRvG1/zS1hLqO+zwejLLIyXJC+e
KDScMQRfU/nb0AZ24tVObLm3Da1+RGZ+UNziWcZU9vUqdYa+dHWikic0yb4RfzXKd6M6N21/6PuN
DV2BJOicYyr3uAzITH1x2BrTiBIpptRmduMh6stXX6+RUvuVZ6lD7cqpheFY+94L/faNc7e2nXTS
afOiQ85I7WJYsQU/6efWBBORniGWjZaj3HuO1lgfTCn8fXtH32uworh0aWzx7Ro0JZm3h/ZIh+cy
RANFF8V9qiXFo9FJ1k8J8OZdqIT6ixV39106FU9C3cbfRnTVDoFkTq3tkbr6Th3LWyC21X2gFSvT
HwZSuvTpKOilfjATtFjK/OfYfJP9FqaA9FvqbXZj51UuLiZqFiChoF5GTHE5thZ5Zfn/kTUfETaY
doK08zLjrmnggpTsICttaIV/NUN6kKXvt7/AWvwj+omg3XUA/Es5mMac6hHMjeGa+bMfQAMu3//N
c0+BUAiIHq1KSuCLRCDRkoaKKvUtL33IASO2W3PZq6eFqMOEHKJAIAfmb3lxNY1SlppDh26OKPhH
sManxEKzxBScGPL30neqQTyFVe9EsF3e3r81L2H2i5wbajQ+3SKwU1TjhTmfltzbM2+xk2rDbtR7
qBk2otwctJc+cmHobQsulmglnRB3MLa5egBLQudI2qMgUTkRYMJDM9lSNqpBa44BHgKgFjTgM7T0
ektbpRpNqbB0tyg0W7RyJmA9O67+onAHZdj/zCwnv6VmUvpowkxQGeaHtJb6u6EffsJUtHEprqUT
cGczA0g6D/ZhEWkEGGNKqoSG2xi+nTaR01fJ4c99gZlTsOc8lWGwka+3bJwUhmknn7MkgJ3saweo
TCrDW5EJfx6jcTe6F4yo8XGWgLWxGAKBdE93DfFzT2I0VQ+eZE/ZlhTQyo13ZWfhBF4zTG0asaKk
Ohnm2YS1qTXSnSG7o9FulGtWHO4/W4wTLe4dq2/R/5kdTmwUWx7uBBNFcPXujz8RTB4zLo0HHRMW
iwVNY9BZMF68BQpYhZQMJvVgqhypAihdycYWq/GK1wFlknA3+p/MPyxSMauRTM+UeSGXzc9c0oGA
fry9oNVduzCwWFDkT5Po0VtHVu+fOHmulYBL6nTbxkqMYxH096krwDC7rOrHcF/XxZgZrtacJO13
MT2iq1DH1kaEm3/qIsJdmVkEcbVTJKFqWUqih95eq/L4aKUUb7NcCp26Hr+3eaudSj23PgZJsRHu
VhqCwGiYPaRgyCrfKdErVht4UzaYrhbVjtyNd1lnq9MrTwPbVKq7IPgop99bDSDDlgbQCoTi2vQi
NMmlUE6hgWkFm5LS3FfVdJSCeMdoWP8zUxPH94a9r6h3mYVMj5dsVPjW147cF51BOGigUrkOXH0c
iXLZxSZY9vzQDv79mAT3vFb3Da1R1XuQ9eAhmsesIjM/5/HX2+61dka4ZMh9qJnOU83X1stEjVFE
HE1X7pALThI5dkJR3EqyVu5PejbWLA8D3TeY22srTAgkeVoCN545CIbqnyhPDj1kGRE8T+Ghb3/f
XtRaZksFGDJFcitmBJYvPi3SY2HwRODNYGCHj7G5y3MkBO/Avd/Brrpr9Go3mZ+EbngtSrtCDq2z
tirga+EbXAfQHx5lFlf59ZpjDTlYf6TIKfT6vre6O5/suvX3ha6f/K3Z6bUoAZaSBxgWaTQvIpHR
lnpc93TUk6HoD2ZGRyepFe2UyoV+kM10625ai3y894B4UAWcZyqvFzeOgi8g/8s7xQLrIGqFYlMV
RXgukjfaFasrQx2W19CMetAWN5PZJejBdqxs7Jq7pjbAgve5ZJf+YxDqGxfUCkge97wwtjiLWgOw
qSbVdAcp1CK7HxP9rtByM7YBjuS7SZw6qE/Ueqf4Yb6XhnSvyVFuKw06tV4u2tkEfLVXoFjoPUN6
Meui3A9JqdyT5md3whhFKPrVG1nw2hGet4bekAh72JJkLqDlJVapDpoiH19FRT6xWxsBet0EGY8F
r8c8d3P9ueOgzEa6pbobJvqvQiq/jeK4xeqxdl7mPjIw65kqczlIJPtxPTSNxt5rvUO7/Ej7/2Ew
PceXqmMjBxt9/zW/oio4vx5oQSB1fL0kqLDSMIcExp3SXnrSlIR2x2j1R1UOxh/JMHTu7Zi0ag96
t1kKmjvOWoQDqx1rvbPIGgNFt7VxOoR1btf5U21lh9uW1j4W54WpPhZGrrVw4lSA6gn0K/lpZ4QH
cDado+vlFiP56nrItpUZLM5o+CICFLU25nox5z5Zf4zl/NR0sjMVPI8SayMFWl3QhalFHmdqYSgN
Oo0cCEa7XQhjjm2m+hZFylpII0vkQaSBltOWbzx5blj7QQiExoNZSNCRAwmMqTuYlrf1VtkytfhC
oEE6+lJztp3rxz7VTbsNkZNJhmkjQV17mzO3zzAkXQCoApZs6l7RDLGuRryKspeo+y0YYJWTYzIc
QiO2EWvdW+GLvwVEWXUNKqB0LMlb0YJeHC3JKiMrwqhW5PdpO88Z5S9qoD5oen3+C1/nmp/5dWc5
nIVrBKXXj10CHElUk2cloKki5huXwtpqeLaSlYJVY9hzcbU2ia9XVjoYblc2p96qDpHnfy4C8RFN
uh+3V7MWAi9M6YuNS3ozLicTU7Fa32v6r1D5IrflwWLwJEo3bK0tC2Yt6KZ5+DG/Ov/9RUmDYV2p
kFKihNymj2F4L/uMpg2lI4AIub2qFUuUwueREtI/8r+FJR+hUgjvybCLYsocXhBfJSZTzQa6cNMq
t16yK3tI1kUlipIUX21ZOgFWq4xKFVjuUIfHbLK4teGAdUYhd4a4/ZUqXrLhICvhCUXnmYxKoYqo
Li+uDAxR2Q655Wp68qsM09BJB8Fybm/iSshgpJG7kTYW9+NbxnvxuVKJy9EMW8uVwMrbYiT7dq2H
nwpVO942tLZ/FGrgfwH7DOfhwgc9KyinQKmsWVe5zu6tSjjoGEtyRIaVL7dtrS7Kogg9k7zz/wvP
ILMsRqsaLddvz6BdMukpbjcylzXn4x3wPxPzci/2LY6CkNH+jn2zVIfy7wGtYsgksl3Yb3HWre0c
Of2chlO3I1O8NiUPYVr2JavpjB9dpNznr1VS2VPxnVznL44UDWsaTZDUU/xcfKQedW9IWEXLNcLH
qn6Qy8fhiy7+e/vrrJQE4D6DKZ5YAI5iWVFjYFOoTYYY3L7/VoefJfU1tXZ9jdqI/0FWYxiJNr7V
6gZeGFykSJ3Wa6YvTxb4CXQ79WQvSl/j6YWxoa6sNw7tmutBGUYCCODuPdlU3onSqHma5eqqW/ef
uvylL7dm49d8jzRs9mwRCPpSyn7SodZN4ZFzO7l34BvScpRF1d+y/P32h1pbC6PVM+TT4gm4JHfL
wqRupFqyXC9o4h3QqwIaTTF9yuTseNvS6ooYUSethKCFuchrF/cbatCT6uF3ymdRlew8PKcWGe2G
I6zMUIMKpyNCzUum+fwu2qUNErmi6MFRrEUHll6fTKmpnUqFuK4pg+xRSqIvEOpVe6oNk9MbvXCf
5UZ2bFNJ+BCNUrdTp2A6poEi7pUuBmagQMYjo/FpN5qk72/vy5xmLKpnb91PRjOZhtWWyJ9SNcah
YarCZTDlyav8l0x4zLyPSdcdNYr3o/XPbXtred2lwSXJgyiwEEnzPDfQ5H8tTzLsmaOy4m1Jo9YO
Y4nkzoPXI7YrdevltOZugBzmvgSFo3fuZk5JPMaKablh/x1GJ1tofpjF1mtwzdPgKpzBzKSRdAGv
Pc3oE1MJm8hz09FIZoL/+CjFyj8NWr02tfdiI6CuhB5YRmfmStiFYe6af87FNSH10Ec0AUdV085y
+Lts0UENz3oA31C04SsrYZV8dW5q4iewPi5it1VMIM+KRHAZet+peXQM0tGRusexY2gkctQYbc58
68JY+WakriyRJh2D7ssQUVYC5P2jKrhRLx87wMVeJh+seGNp763MUBFKXtxIbyKc17voS6U2DAUf
TbZq9GdUW7E6W1Y3KkLv861rK4vXU6F6kkVb2nP1rHc8Nd8FW4PJ751vtkA3CSZ2SmrLjNUTZ1hK
n3kIyDHN/RUi0J3QPKXdy+1TvL5d/5mZnfLC6dpeTD0lzPHxTKgeQkud7iUvu8szxptvW3rv3pSW
6bvwDoR7HA+/tpSGNZddJ1szeD71TEcUDwaN+6iO7FjZuFlXCtoGtJXYYqSGQYQle1elDE0qFQXf
pzmk7Qdx7BxNfRz71BGSgx6/JPInvxcOiZVvFMJWro3Z8sxk+UZ1sYQLkkoWdaHx3fL6hxS9Voqd
GZNdpIdCP8rKeQoOdQmQIzQ/eC9ZdRCFvWAwdP1BDOKvqmd+qtKtOYL3h51fxGaIUBmz/cvx2sDr
NCWkdgjc/lvWDXaoO11+T8geXuU2cPyN77xyNOjivAnrgeTlDF5/Z4oWVUM257l+QiipOkh4Ye3Y
0k5d8ds5JYRHhJEWSLznv7/w214Q/anva7YZRWQv3pN+IIz8+bbLruwcAGEiMnmEBkJiXuqFkdwI
414QCJNTORys2km6zwH4Ke6bYtyN48/U+Pe2wZU7FdEl6mYGrShYqpa1Eknp1SZrKsE18nqo9qUg
zWqwgJiRtZ6a4Qfy9pFsg8RNPwkUvFunBFiFRFPdWH/euZwdGL62uaSPqtFi8VrdlahOa4IrpRrd
uLL8PqCnvvGkXOEhwMocqnmr0Ch594oYu8Eac4UFm4kty+lJNbIdA6u2MpqO1RySbF83T6YSfwBM
emgFkPT9/vamr7kSrJJgXkHgw5i4WGhRjbHmWYbgCsXX2nxRxgx6xD9OWnleMiGiUwpFg2X5Lpv6
VuonKfXPkQ9/uL6Liydripw23kjK1tZyaWcRZA10ZOtGT/xzEAENGcv7ch5DKDbC60oov1rN4tII
p7L2NT1mNdFElfJ+Zm7QdDtDjq/b2rlVDzFmFmzCOOW15ThoOTBSgVq3f57yfxJln6i7SDLvUOl7
0dRTUCS7qHrRktIeXEgXTu1QbiFUVm5iDeZRkk1qHuhzLAJaL2hy7k2qf56f74ICs5rybCTBcXPy
Zi3cIM8FDgu09JzCXIcbK81MIwir4Ny8jOF9Hf4aqoemQAPO/w4dgSeGW23fOc27fjLAsPufwWUa
mE1apVZiE5wzXUd+91cpRPtsXqCHXK34mEvIL4XnIonqjVT3/VsFwxR3kLXh5Ut+fb3SuXBvtBOG
46o4xKbGffilpw8xqhSFn0z0g24f8bVPeGlv8WbMm5QAadTB2Wolux7dKfZsZGXHTdTm2sng7uNp
SvjmD4uFlZqsDHXWB2c5vtPGL0X9EOg/ezO3K+MRMAE5T+4/yfU8VyVN34bsYy1AzNUdw3Ij4KwF
gssfslixEQYiaFU5OFfdQ+J/q+XPwbDhPusmUMyaJboMWZ7//uJ2TKxomAJZCc4FftJ4siPGud10
W6XbNV+hQAyFBe8UJk0WKxlaWYksHR6eJthJ+behKD9L6V10bozme2x++nNHuTS2OOuoQlVx35gB
eZpJPqE+xNILU+ByvcW6uuaRl4YWl06ZSrSuayM4h2G8K8ZfEpx3ai3xrtxicl/uHyBw7p0Zd8l7
2OJzXX8mo+E0Kx6U5mW2tyLxUEu7ojwASNkF097yNq6Gd5n30tzibmglNQLpHveuSqSm6C1nOyn4
MRk/ff0s69LOHP8dw4MWbrRSlwePpjMD9OSDb+MCqPZer1IutFDTPEV0p6o8JIIa2arZn6tBSJ28
jk9NKP6+7SlrBkmreULPrQug2tcGU6mqOj1OJTBRll1mEE+Kn40mtj0tdLrQ3whga9bIqqlBzCSw
3PDX1uQ+NyAmKCR3iMPM0Wrjh5eJB68yv7bdiACLupX9Le8ig2M9z5JAIM5jHRjLtUE0wPK6ANzq
TmLswCX+mCnTZ1HI7xnXdZBieVFKb9+UWzpA82e6vJEWZpfdpzE0fH2MMUs187cVxI4l1p9vf7gt
E4sQHTF2ynsi8Nw+lu/TpDnQatjfNrGMjHP/DIghhUGOEeN4i69VFX5QtEbony0/PUyGBYeudBdW
X25bef+Jrq3MPnMRf6GXDzsvIacUB9jd0Q3MFMtJpY9JEp8CHp+N9UQL4ONto1tLm6PNhdEkTD25
azCqtIyV+ECJcmjMpY3TPG/QtRuwtJmtExwR2AhjUZ8aY3UqBg0ralbbSgXfcd07fXufRFt9/dX1
wF4Pnx8lPqC71+vptawd6iLzzxp0hZnF0HO527wp3z3rcAiqOHPjlgNFyXJhpRQK0VQHxT/3gwGU
0Rfs2mAyJ3mpD1kcvA0ExZKe7BiodG9/r/fejmXci4SSggT8V9frg0pVrbPWYicDOSXtQDViiFTj
cNvKyi7yUCSfIwtgNHNZ2tMz1Yfu2CO/krMTA4Z2I/mnWN8g8Vrxiisri2PlC4EcBzQHz5JpIqT7
Wuj3QVMchHJjzu3dk2P+XFRGeXLw+uflPy/3wskHpYgUNSXlULzvcZseTEhGtMwtht9l9ZzW31pR
skft1A9AYbtjnf7p1PCbfcp/gHTYVEYLru0DYATj5Gch95e0C7Rwlw2v40dQkVt58dp3m1GXMx4S
woclBbfsp2ZtBeT4kTcds854EjvhzlBfbnvH2ndjMsOk8kuLmgrU9XIGYCFmEgzhWdJCxp4NaIU/
1CLQtmKj+LZqyBR5VjBqxwTTIjgh2VIZrTmGZ8081ol+GsR9IBaOMXgbZYu1U4XIKYVMuEBm0p7F
ivzSj7NODM+eEnzz/DS2JRECxdvb9i6VmmnYtbfuBruHFy5uKib4MiHLivictq/p6MKYtpuk5pSo
BzPOD2blOxMElDwutoDYbyWP6/g7Q+z4Hyq8byf6en1yO4qmryjReRZy12COm8yjqDN+9mEQprvS
CI9G4bThg2rUB7Epd1XytYrUrfW//5wA9ed3Nw24N8+5/hWZ2hdCZPjJ2U9Bkp6s/BR756FtH8Mu
voOKMwbJET4bcXE0g6OVDR+s4C6H45agsPG935+TWZoHkkW0NPDiJQdrpYYMh3djeh6Tn0rxr9Xt
y34j6CwzPD424+UzYASMD8JOi5gTBImWy1Wenj1Ns4XyobAlZO60p4hq422/WlsM3Fd07ZGZp4e6
eOOMkdekbV+m574dTr13p+ewoqlb3HUrH29eCakqjVqQX4uLp5qaCrJkKT0HSEirFGnl5IfolS/p
+O/t5axcrpD/smHzq5sH4rKYYISF6I+enJ5hwXdClG7ar03GHG98n7e1I42Ro6skSN4W1uIdp+T8
yS4NL16mk6+boxBhWC/OQV/aXf4aqvfFoB6TtHDiTtgV/Ct24FpWCN3t+Ju0TK+PjXW+vQXLJ97b
D6FYPHMvgf1QFl8UzgMQbpOensuutf3It/3+U96fdA6vasCvl2540Kq9t9wWgCfYrcXCjSAxDR78
HAdpfFWLRq3spMgqJy0H/dQrUsTUYpYcolzt7m6vdO2U8OCyZooLLukl1i7JO2FgUBtWGrW91xOy
XGNnirvQVL8MwrBhbC0MQjVhcZXM5RzIDK4DUJloVVmhO8RJSbnu6Th/UKMi3LWFt4uEvnDSJmwO
Wqoi2WUFwjE3jeTRK/vqJOVpcOc3Y7wzhyzZgCasbT8dppmwmEsVlZ/rn9UzrpGNZZGdKyt7VD3t
NdWTk5J4p7HwnsvsQxUJW13VVV83mAxhupqnDW21a5uaVAdDG+rZ2ZCeh69Bf+wUou9QHulelf6x
KwM77150416Wanvuj8efk/tii/BmvlcX9xK9CJDZs4oHOIeFo+eQpZu+l+XnygftPymluZe6aPyL
aI9yjD4LTiG9+Dauc5H+KRpS4pOIlYArNpT/RRtH3fiEb66zWAkli1k6dcbrgdS63s+6b+SewkJ2
nkTLpp6tCl+RWOl/qkdzROCh2KnenRyINnK7lX6fJN8hyOgfPLjN0t9j/jV7ZuRzGvZ9c+x5UWjy
oRXtP23YE1bYAIRFAOExFaQujnkjtFE2SEz86NF4HJv630KFcCqotip87+af3gy9kbfxJ+hCFg49
pVorZWqX8ahU0RguzF0YiQ4owH2r3Ys/ivBzQQOu0JzY2wmb/dGVm4p2GxM6EIPM1ue/v/jc6GFP
fRZQkRUhKzCfp/5ZkO7j8PvtyLVy64J+Jpu3qMbNQkjXVkLdikcgQRxaTyCRj+2mjHdRsJXRv5Xz
Fo5FkXR+ZDKEyrDTImkUM8sThICD6k93dRHYgv+ho+pcWzCWx/s+eqqKYzT1vNByxzLPWXio/e9w
YKAFntqheR+9huEHfzg0gyMVrZ1YwzEzH1GAvBf6jXR95TST+VOXZPSc9GpJLBU2vRETdLNzkkNo
oJmMc7RFPGykkWufFyAIo/Wo6TJrMf+Ki89bWMM0dLqancv+u4+4fAhdXz5B5Pn79gd+X44B0jJz
PAHQhvFlOcMvotplxk2Sn0vjowVELKx/I63ljKBQrB994vaevnENr1yGVxYXMTkamiQKKLqfTchE
ymxXRtmuiH/LZbrrhC1Zt9VDCkEBYEVwhCCUFg4sBUqqTGqfn8fRifKeT/U5N16sukbzqnH8UP8c
t6eqU3mTq24Zbrz91x5D3PczQQHRHyzoMkYkwG0oM5Bp5YUNTb4thsGTZ3aH0hBe+mL8luWoHLX/
R9qX9sbJBN3+IiT25SsMszp2PDiL8wXFcQINDTTN0sCvvwfrvjczPbyD8lxFiSxFctFbdXXVOaf6
l2Jo/HhqppVLYWmz4lQh/4oKIAIQyWGnI4n7dKTsXKqxsm3auvw2Noq68lResDLLkUH6Fo8NXHXS
6fXslGa0ztl5qBsnFO40HIqMayuBzcJWxasfoQ1eri5COGkuG8WuPac32bkzv9PkkZTKLla1vUY0
dB11Akegdtz/I2IKvhVIHECagBfGlWdLx5DXlc07rarPRd66UGCujKDvzTXNqYUjAQPYHWDfIxn1
0Uzj4rDTKS0TRWnqM0jXLyoNSdLvnUQExP5d1Cvua8GjX9mS7g1mZm5d4fV7tkYUvibzlDbj0fLE
ys6/XSxsehUpIUDvgeCRcVMWmg2Spi75WTW3XTcYe1OvzS0fsmOWsUed8B9tq+pbx03XWCe3cSYs
Q/FsDoSAhJVBCxQHYUTrBn4ei2OV4QHjPSLToWT5xvDOarxGg76dz9kcat8zVwhZX3mH9DrALY7N
z4W9afqTUj0CZrDiMhcmE18MfAxe86ijyIwxDtuaR8v2rIn6BIzNk9v8yMmJZMin2O6PioTGanhz
e6a9jyZXCJvxXgQ54/oCElzotdNkLaaMWdtRZHPza2DA7l8/C7MHAuHc3QfcvjmRcG2lt3lJNWp3
Z+78UtBbwKogS//9vo2l2QOSHFL/s/ge7uxrG57Ia+IwqztnhrZRCbqFIHt97BsaHNHE7E/O0HnO
bHb3jS5kY6FcjVZhAPrieY+/11YrUdpNnrft2SqMp6r1AIgyDl6f+Cg71Kn1MBHi53n2vcvTjR2T
TZ89ZrRZccwLWYb5K+auxHOREW+P668oJkqyuKvaM2RxN/YQ4qL0Oxo246tpPGqK6ldVH9QA666M
fmFdr+zOa3Lh0dCIsRYCnYzO3R/hblzTz5UzgxDAtLEe069OOKbhgLqI4Xtl4Kw9UxZu3atRy9r1
RTJZuHRhXSXqT96/C7FLEtMftCaEFx+bPQQ6wKvfmLh07w/81pPPdRL0GAICFs9NWX1pABbHyXoO
y+W7ZR10ccgZammdPzVNeN/UR/ruOma+tqVfzzFkrfIcLwDssFnnYcfip9b8WgowMKGADFnAsVZ8
9vZqiKeySZBveCi8Xyh/cREOK9tsbdTSA9ccUVFukr4962l/QD8w9OjZUetnobsPo0lWjC28FeZx
I9ULt4T5lB+hUOB1IJxUtGdmU/3dNYR6RDbHG/2pUvmfbuoED8gYt1OYg5fa+W6cqdoh57ystmYv
unCKs4J9rluUYJLCMt+aMmPUJwN1oqoodQZOaS6scLJ18mxmXG820CfNlZ2mUlbs0srq1MPQ2Jlx
cpUyfSKGKNfkQhfdBxIlyNRBRhspE8lpEWCB0e9zas/td3S7M/3kWQ+L/DQMvyZ1n9Wd7xx4vcm1
lXjx9tmBuYW1GbaGkr3cxtdlIsu7dMS5JR0NmB3HfqeXxX5w4v6bU8TJeWUTq9ikN5v4wqC8dfKy
4h4ECs7ZUPsFqfc6ABiOfsidatMiJVcMXwtzCpQ12sLC9Yb0PGDF+BfpR1n2AceEukzT2zMpdCPI
k1z4Vj+tdXBacoPAxML/QkcTzyvpElCslreqQ7tzXZxa8hrrv/V/7hEElCGyAH9tSC7eiRNHTaAj
f7at72p/rumx56EIq/pBgLjZnICAaL7YfnfSm0+8/pkQultZw3kvymt4+QWSsy91MSWdyDsEycc0
6T7xBj30+O80B8MubE+u0Z646F7afI2xurSISIBgu840RSgsXHtAlja6p/C6OyuTq0ZVhugB2N/4
y/3xLVrBix5p6rlhsicND+z2BF2geXe2rEo9UJ3XBwu8tBVcmj7vdHkWQRoF8RtKPmjOLA0mNfq2
Y0TvzoKAtGWRIYcy29D9MIWdbiaWdQ+MK9MTOC9OkBpaeTLsGHkRzUXPPOKgYe2UtBu88dVHsPMy
VCwL90CHEo1y00lsGwVMLlOP66917tHHSp26vUjIGmr/NuAAVHhGvCLXjUrwjTDpiKeA2RC3PxcK
S9+NmqZBKbj2uRKJ9jA1aJ4M+SoKdieEa8GlZ1N71KDY9uv+kt2cO3wFnh1IU0IgEMp90iOnM5y+
GTMqzmZuHAjo0jxNDm27JnxwszNmM9gXyFkZaNoklzqVdARkRu8Ejp5Fvyduaw8BqwTQ0veHc+OV
P+wg3QotwjlZIzlJQynzRIxcnGuo6G6oUfwpe6jumHSEZD+pNvetLU4e9Gn+x9o86ovYTc9cq0wQ
QJxtr4wDz6ZKOFHod3IkDrb/xRSKIjMdDilr6ZYr85oPcd2IMxLkfq3HR1r0G4dMK1XK5XX6a0aK
lGqAPDIDEhjn1LVeQI6Mj3rvpSsv3sVpA78TYn367JMlN0HUTjCS9pi2jO9KbQjtmh+Fq4X3p2xx
L/w1I4NyOs/M3R4cq3Or/277o/DGoM+iWh9W7KwMx5CWxsknZikWlsYFpc5Bdj8Df9lu1zqfzV7t
yushr4IzhPQc0Bzg+0g3JPNyneTxIM5qVqevlRNDNSzlce8LFV0zTaB1NzHRxw36LKy9qhdGCOUL
1KLANAZcRXa4lEGf1inocO6UJnApHkY2D9FZeeVJsDRCiJTBU6gz7VxGGaUawaxp1YDkTsjMs96M
PqGDFvAUQ+tcAHaLf8X+A4iPVtjwE4AEotQrVwB11kAOSJ8GQBCMwq95V/mOmv0maQWU/NCO+3/e
klfmpJvL5YbRZ7YYzkKIredMjd+C6OqzuBg2VuyuXJQLhxmaJdgwyBaAJncDl2l1XhqpOpxLWuxN
td+h2POvQL55/i5MSEfZ7HQB6Rd9ONv0m9mITaN8ys2fcbymFb64A//a+bhMLzxtyTvgY3VjOOf0
G7SgQy1Hhzdv/HfHBP+KyALNKQA0kBXJvS5znaZ1sAGhqW2071rzJZ5W4vilkVzakGaMdekgykoZ
zkMzBmmdBx1HpjT+en+jzc5AdhbQpPyA1SCpLjuLUmEA2fJ0PONxp0ZpC2FuhGTZvmZaESqc6I92
PIqVFPDS+QXxF2lZlMCAOJuHfrFItdd2HZhgA+qqpi02KFQVOLNpPY7biZj8l+UQ81tVDWwrUiVu
DveHvBRQAasAcBggyioC0Pk+uDSvTJNSKJhZgbypO+0V48GiyNv0h76ffKFn587aeyK4b3ZpplEu
QTL/I9cu541sC2oFmcjGs9mdTQWNosHj7X4I+yjSl/uWFu4z0CSQQp31YG1Q2a7HR3JUTVIvHc6O
h1jRjfk2rnLbd6pCDYzYXKsOL62mM9OhPISpc2Lu2pxT5KMoFWM8j4nRnL1GDMS3Mm73Wy8dJ7QX
464x+GMyQr06tqtkrSCzNLG4caAJAvg9VlW6Vk065VrZ69N5YvxB1GTjFt4etN/fVBle4UfXXMyN
PTzkTQvKwSYgECiGS9PbqyaIOgDYnFP0PhzRlxAKWgHv35T0V1n+/MelnG0h1Yi+B6hkICi+nlvN
mIBlUly8RInYloBRpAOajvTJQddXtuftqYApFGbQ/gDtPwEqkYZV5aJ3GoP3Z9vuQlt8wnbdmfGw
7eJ36jA/6ZDESclLZ69JGM9juHJBJtLwc84AOBbkk29gWwVuu1yApEFZEgzkzU2PIC0FFHf4ax9b
u+6f4z1wzXBFgO8GcAf0NaTYn0IQbKpKop659sAgoB2n7Fkfsm1F10j1NyfxwxIkzyGFiRZX8tBc
kPh4XmUqZBy+QcetHndZovtsNSBamELo1AK1ruPFjuKodAQSjQwDOt6qoNE5j0xvQ7vIkIjza4f7
LXQe2ZC9VcVK1LA0uEuj0hNASwBIBiFTPScNoOzpQU3ecf5H4+2fjwA4lyiwzVoYeMZLoVBWtmkH
ISP1nL6raufr2Vdbr4PRWLkVbrwYHBhAPugQhmajCKClS4FB2VhoeaOdWZq+6qPpt9WmMLVHM+0f
cj3o0jWZltuUOgACYA2hyR7eoogjpIElvZaoxmCaZ5zG7dSOgVFZO5d6QalTP1N06E0OgdqxqFaR
pSS/7k/rLZALkuFzr0nM6iwDKT+u0GdSqSx7cs9t0+3a9LGEynLJgQ4pwkqNPPKHDa/Z9FzuamOf
kTy07R/KZ/dfu67gukBd0YV/A+MH3yKdRW8s0cqF2vGZKhyC1XapnATyEJgLbS2td+u3Z+o15hvk
a0Q8H0nwi2ufuONcF9PTqFAhBvLgKU+ovY0JC+L8y8rczl997dIwq9hJ2LC4gG8e4QIMhcIZOxIZ
DbWOSVJ/F4Joj/kIoROrVIpvHtW1zagaNGioOh1qzX5q0EPrmJctklDKmm7t7LuvvgegWGQDgNfA
mxBwScm3W8xAuU7D9/TuU9O/iFKEuWNsV0Z9k3ieobfAYwIYCCAPND6uLyumazEi755EAzRqu+nF
KSI0codSXJjrfyrGQ13vffQAvW/25vEyW0UHsA/WCW4vaQepeuJUOsXY8joJrdEMWqvc/P+ZkHyD
aSl5pXQtiSBc48fGO0nXuhDf7M0P1DIueUSIqEfLDakIuuXauQ4LGTz3jLfapA5EYOvWPaMBwo9C
T1byNzfOWzIo7QhKU8DTEswaOov7hZccM/2N299t1q8YWtp6uNcBQUOeDde7tDwN4TTXrYFEBITQ
TW/Hik8RYQTCVf8Zrvkxpr+m5p1yccCBRtaVooKpkUaj4qJXRewjOl1JPtz67dkMQk2krWeXJV/q
dpHkw6THOEzq76TSdnbaPjeF8Ymg/ErZwfgpID8AsZDH3Fmrhd7WsCTb0p1LY4Pr0PYikekEEw2I
u2FbrQt4/FYrn2o0FssPSe8Plo8w+P4ZWNgw0PADoWrGCaF8Jq1jwi1iaz0Ot+qAflGPZ88cPJ+W
2jMIgGvgxYVNA2AGYLFwIkAGysYAA1RyQbCS3KBJgNfFWbFouetdY2VUC+cOyfUZyYBU5kx1ud4y
pXApPgRrqT1ZXVSbIZooER4W04qdxQEBMAAWBOpWmL9rO9RyUqMkCokQwe0V7wsaNGSutpKVuIkC
EcxCuh8xGVAzQOlI+79LOp52nGYR+tdP2QNBl3lFO2ca4Oi5P7B2Y6xxO5YtzsoweJrglSJtiiaz
aogaFlnUd0fvG6PPACqDlmzWoW7tlPf7O3DNmDS8ko9Km4GRF2WpF7IYcXTiBs6wcZSo8MDBcxGk
JcF9m0uHHXP6d4SSn+wtnnU0wwiTGEhH86VW/QE8fQOq4MYQ5vHvRGw5Xr3WGg3oFmb5sZp/LUuX
DrWpoQ4jVlP7heaJhx7YcOVLnYxR1j70QwJX6gRunwZe9tg1/Uo0PM+lFDBcDXs+Nxeu1KR9rRYc
cw2ZtjKkrJ9CUkE3YGV2FyIGhL5wKyAEoqgkRwy8YGh4n5VZBA1F0/Z1Z0erA9HR9zzk6HQ9ncSK
817cQxcGpeVkaWsVuQKDPP40gw6tSCDU1/CohlRH9ZJlZHt/iEtuEzgzYLCh5wpakmRQ0foKIgTY
P4I9DmKrlX/oD16tGJl/yc1qXRiRtkptJNmYVE0WxbVebLvJfkt1rgGxAQDA/eEsXUBYsbn9FNIF
M1T+emOUYJw0NQ5F1KIgqjnHcRsfjIeu+WLZxyT7VfP9+MJz9AcZ1JWj+FG5uh3lX9PSKJ1Gt0qD
tVnkDk8x/d3YJ6MNmhpko8Qf1VOjb3j9y37pfmZdYDZfEzP141+UjX5TP1veN9PdZmyt2eby8v79
JumcFAWEWtF0Au4hU+KNVecQ/UZVbqN4ZqRMawJVq1MgXSPI0aBPgFPBBTbplpsCfp72gOa/JVb/
uW0J3CHIUAFjx+FPmmkH4e4HbZvle3R4ZRWg/RPc87NhHDqabu7vjEWP8XdjyPxyC9lwy67mT7M4
SNEjJ5vGRInzvpVbhNbsFaG+NOeLZh35+YBfOCYl7ZQ2aVGes4tQ9R7jke6q/qUyuD/q29r7Qg8Z
/4KGWyf27jansYMEyAFqKtrr/e9YXom/3yF7LpA4hk41ceQg+FFNgbXtSnS2/UTtEafiqbAf7WzT
ssbXrQ0aSfhDhR5gfRKazkPePCvxvlN+go1nnlc+6yaLcT09cjyT9RMzqI3p6fv0FZ0Ry2Y/pnta
PyFIbGj1bHZ1MNnsyNk+937p2Su6KhHtjMTUaEDyqTP9NN6zcVvWG2oRIDM+JQVEy7lzMoRP3TEs
yFr6b9F5XcykFENQYwSK29VRcI2TaTs27uCbdcyD1hFr7atuNBlRapid1lyehPtCi6Hr3UMLjrqh
AxdSGomfVUVAiuQAhI/hbZi6b9MJ+ZYXY9rabTC5vR8XL2My02/NImgQ2TitXyQrO+k27yp9k+RC
gE+xFNbWiNpcZddMryaUakhGNpUybY32V05dn/U/kPra3t8ri678cjIkZyIMfTLrFls4TU5VGRlV
5hvkyanROOapIlskteOjYBvmPJA12vxS2H1pWjrFTNSGk00wzVTlG5ZCyZKHgqHB5XdXX2PPLzmm
C1tyRdBm3Mta/Ik4OvWYKvGHtR28dAlcWpAeEaaZgRTZYQULfdzTUT8UUAifoFGvOukK1WB5t0DH
A9LOMzFRpiROk9PyuhdZ1EBKmkIKZdM77MTCWOd+3u2V6ftorzXMuqW/zlv0wqh0RBUbZYgGBelI
7wt/ZGgBu+d6wF/QCHY8Vgnx8cYAZqqunh3la1OsbNQlB3FpfV7gC5dfDg119GaYoxu32iV4rW28
wYRnR2+jtetlfj/LMcalLSm8SUFeLqt0vs+rkz0FhfpJU8F0LCBF5yvDQy9IkPAncATUlcBq3vH3
DEueSRucYcpHGE6d/WD8qfGE8oLBz9t4R5x35+X+2V+6Ji6HKfmcXPEszhB5R6R85OjulnUiSIwf
cc+CNJkQV23u21seHfDyeMvD88pdofpB0RWQoOF3D1Z9AHauNwMmdkW7cSODr2VJFk88XtpIvYId
jJzT9YYBKrkreOxmEajYnm8IMvmThSfF/TF9UIhuluzCjOQ/dVIChkNwcWX0KTV8bdo69VPXHXFc
fHPwhfXbjLeGEtqlX42pb6BnxVoj9tsk/nwyL75BcqQD8+hkZfgGgWbJO+Okab6KztABa77xd+Mz
29j5I9VeXHZslBIljTUBgA/Jlv99EqBTcz3XSdoThXYabi8Vyetj8qUvfcv90oHvXuxqtjXzfZuf
c/HgPlffINDhKUdCoVUCMYZez3aFQ/xG/0zqV+Ges2Lc/X+tEeBC159X0q6rYw+fV6g7mm377jFt
d137NuVbKENwdzvFz0r+0Kr9QVWmTTb1vluvIcAXkwjQXQIfFJtyFma4/gqqo3GOmugk8k55hqyd
PoYmeS+ch7L9kfEODEptw93Q6l/vD3/pYjIAyILaM0DZuDSu7bJ2TIu6bJAQtTLwtp/U4gv0WgOI
Gq14r6UTd2lIOgqETi3ARTXS14PwGRGB5X69P5Qlj3VpQdrocV9bTttgKLmFjrqAPU/iIadPInur
y63Vr8FQF81BSAPt9/BoB0PyeuYKjZiKJUYStVodQGFhE+fUL5pxEztWFlTQM9kYGV+56JaWC/xz
FXYhrAAsw7VRjRSlsAWSkRmNA7s/oeF6mzzb3orzX4whzJlcBxgDWiDLDFpUpsx+NJCTsPNORain
DBuik+oLJ/xBh3TSM4SQR7+oa+/B0Gj72cyt7HB/Oef5k93G5SfMU3Fxp3uNayhFl2WRo21M3vpp
d+jL0S/dk2L+h70JhAGqcSbS9dA+vzbVqe1QqjUepolbu8eCccvH01hZueEWH6YOwjIsnINGNTKF
xmn6ChcCgkBnjPrkKOqv2JTG9Kf+XQJSYT5rXe6T98naZm+xuhHePmaheHLf7s/r0kG8/ArpmFSj
BuRlg8A6SVR7Z1fov1mqdA1/uZibBE4EpVQAG6CGLM3p1Nl93GQIyWgaGo4SDL0eWgqYmp9jPN8s
N6jdT2iU074P6lqg9FGXlrfOpW1p67TTIBzuzRmA4alEr7C4VY5dVRwKqNirx161A5ZnYGm86uwX
6WkwatscDS0U5PUPffM2WuAF7i3t0FTQ/+82SfxTYdkh17K9SYogKZRDBp4A6Xf3V+Z/mTNE0UDX
AJMlz5lt05K3I2IgUYRJ+1apn6bJ2isQ5on96WuaH0gPXS22db7eNzyvxe18AdlpgkU+95++3v/t
5HmNirs2alKz8Rn1wLEy0no3Koa9vW9qcffNDQ/+ryn92pRNBdJRYsqiAQi/EOpb055p2or7mrfw
vfFIj5EebbQdr1XxGGHaHuwYPgZ2kvtpEkdx8jMWbugk7lqsN0/SPaPzyC/8VQ+8u64WWDwXeoZJ
bAUWhB0cA4+QjmwSA20/gF6wpwewH9Vs3Nyf1qUVdE1Q5hHoof4nR8/UBrxNCMSz5jB0oV5Z5VbJ
U2WTZ3b5H/wyIhSICUHIFjefNE4FeOvKa705J1BAwrk7kn4DxcpQ7e0wKZ//w7hA/4FjBqMX6f/r
SUVmqbbHLM0jI04bH2XUMSCigapSOa09CRan8MKU5BfNckQBsSjyqG6pvcvxyAnzPCFbtXDHlftm
0UGh+PY/w5Kla9UuV2I9s2mkMg6d+tblLfUTr3G6LSf9VH+KJ00U41GxkDQIVGGYzBdEQAoRnQGs
MEcpgYQMTEljb2Rxrh2KyUm6U+vpg77RSYafE6M06qATjlI8O0lF+B9NTWskbGx92I3gKlW+VXJ7
PLlCh+BLYg9Nvecqazi0FlR0yJjGtJrbKkA3xlkZ/9JNiCAGsTbQWsA3yYTdesopTmBLI+6+azY/
QiI/jE2org25GinV7wbtw1MFSTc6PXRj+UmQ0MxfShGjWfHvQYli690jzfv9vbYQ0Bl48YIyAGCK
daOnUXqCtgNLisicVbzB0i7VcmvTMfTYFo0/fCZe7xtc2HGoaCGYA24TjafkZitViv71ek+KqIVU
bpC6zu+UpT8trVg7sovzfWlp/pIL32SJOEaTRlgajyLfd9UOqcp4/GJU1QZdxivlUxkqeHBYYQxd
n6+u+s0S+6zfZOzL/RH/Lx8C9CHIEmgqLN80hVsyhxV1EQ3806CH+RBQdQg9NFX/on/n57oOy2c0
O8zASlVHn5JzqfvpgKZk5/sfshBczsXE//cd0jXEnXrKaqUqIjCafW/caPUJhY9pCJI1YYylMsAM
85q5eXOnRRmf21ITJEO7xdzHn/nBdh9ZFwwbFX19Op+/8j7QxK/2azIcS9DzjLDqPte9r+0cvp1+
lGswpaWMBL7mQ+Z3bjsq9/gryqmneo2v6Y4DZcEUv/bKqXCRxh3ZvlVOKASl1qtpPw0duiH1jU8V
crTSFUmzpcQyqG7QCwcaHJQ3uQjRTvmgaEZfRGjT+HMqwSB1ue/0IbWgRLHR0SNEi0zlFfwPYax5
n/mCki7qWZ8PNyVE6gArlPIRatrzkplTETE3RymqORWQVbu/vZYiOVzE4AHhzoL4nKwTZtGxQUMg
FYs+HW0WQIa1QWbwIbUD6yv/4qEHghNyayU1eevAgOvA1TzjVJD7lTMZelM7mWmOPKJQ2zDU3PfS
LTLnHfZZQXwIwIcro7ytzUPcCGlmY9ZHgVKZFDdawnQL4D7byCWHFPWPDprOD0KYvjOwjZIfQJgf
rRUEyxy7X68ebEJYaX4Bz3rfUmzXQMyjrqqqjczMOmkZcOhe+s57Y9vr7M/98d1uFKhIQUQKj2BE
q/qHM7vwmvFQmMS1WBsljfoAbUvEH2Ql5L/1Q9cmpKDDzUTJ7LFuIwe8XNow5Dv3dQ2NSg0VtZVD
tzIcWb68HHO7swhsDa15Tmi+NeI1RMqaCWlDqMzOKq2bhwN9Niux/Cz5dn9Nbvc4Fh8BLjh9+BcE
4OubLG3iqu4tijVhY+zrWrdpILg9gY5r0SrMavHHU/kKin3NpnRZoBxogr1atFERZ4Fh14cRvNmy
+NwCqN/1KAWa+/uDXJpGUIBAz5lbsKEd8PUgMyNzSrPENFrTaIejk1k+t9Xv940sbb2/RkBzujai
CfzKpMVBshozVKbI8npcB1HRB91aA7alM3tpSlo0kTMUdyccJLf5xSAt39DtF2VVeHnZioOSPxpR
4MxKnkEz67QhBFamQdkUbEc0Y8uN7K3t1kQo1yzN63fhGDwvzYZKb9uoKr3Sj/XkTKAMgBrfV6Wu
VliRt0HiTNAFLhAcQvTmk7HLVtsOeWaNbTTWyaZMUfnW3iZcIPc3w8KFNZvBMkBvYYZOSFtOCGti
2gQzKf+UoM2ipvNQ8coDc4nvpKHuJI9pbARVYny32BQOyfDPwTA+YKajAQ8PlqHcC5EkBXhUpdpG
NH+tPAyTPiTpGgJlcTIvjMwn/WLh7A7CckWqYZSesk1FeqKK+Fwoq82yZrd9fUlBmQ93P6gi2IdI
913biRNP6RwzxgYpfsd4ywAsHKAUqwJHzTPo3RY+nX6jUQvSfwWgZWHWF2FXISVVZU9WXgU6GYOa
vLApXfEsH07+3pdJM4DCV0067sB/IuTcKHwTnzmwUH/iKSwenb3QAIjZOF+cR6vf2u9u5MaNb5lR
t7Krb50PJgg1B0TEkOtCLvt6grrWLN146IGnzb0g1T8PunaixRHS35a9mned/bM8ZqidQUYEtBDk
tKUxK4pijY3JuhmIMxF/LA48/1l5ofUjqX8iIvaBqlCK3yB8rozy1o+jnAna40frcyj7yLc7G8Dj
coAaTp0fln3i+dvKqb0NwGBgppCYyOiCGSDdTBxK3hU1sz5qG9FDc5/lqvapz1EJeSg61yM7/Oy9
aYrbGRuzcCfHt/Pa2esKCrCb+99ye7TAsJhVZBF4ApAtKySo+ZTkbpwOEfIUGtmAKAXFpNFW2QZC
umuUoFsHDGPoHwI9a3CrAfSSto9SaIlel0OkUHowi7EJmAafMWTD6A/lWhy4ODQ0agWBBLUXuMlr
a/EwVZ3bsCFCVU49jnZsPw6mahwgXpN9/g+zCOIoGikBhYRAVzJFbDWHujEGNoJdDDg43etWZZyM
GCjm+6YW5xBkp7nj1xxJS0eQuwRC3LE+RFlFGj/R92nOLKDyBggpj1N439gCPmSm/uLBj1LZjIWU
5hDFF4HQkI2ROijeZy+xG3SsthKQj8H59KYgcUaWf0bSkUIWKuFbp2gdfiS1Q99Y1wPv61QxHdAf
V+tfWlHQ4uv9D7w9qvg+PAdB94RaIR5t1xPPu66aSmCNoxhAnVPhmOUM/l3rr3Y756DMzF0M8UKb
GYtSiOJMiaPUhjJGNTC/JxBfxqMNBWaIDDfkRTXFaneaWz8LgzZ4iyhSgrrwIX90ceFZRWZ0uWGO
wDk80PZEm532LbN/DHw3AFvomucB+getrx5YlgZIRvpieObpe22ucUMWXvzXXyId2YnZVsIGA9j0
JDS6k/3TZp90vI/rn9kWbTjV0vLpzuueft5f14VK5rVdaZtDxUuZkIAbo877ztB9JN8307aIt8jJ
f0t+ralyLS0wENwzrAQdPqGDdL2NjB4N1IumnCKS66gyVGQEMih+8kgd+71e8ZUX/wJsABEhbhaE
GOijjHYO1/ZI09IRd8AUdYa+scnvnPj1S3x4nbR917sBRG3d7f0JXTgoKJGCa4vQBgxJT7pMR09r
iCHUCbGv3WwzNWPb0WnX0ALzb7m+ssFovbAizWNNvRTyNP0UubwKuBbvKrbrPuUG8Non18tWHnhL
pwTdWiC6iscWLjHpGqUtLTONeVPkuUnxqCIY9mnr1AdNaYxdY1ZRn2XV4T/M44VNaeV6jQsBTwSb
ap+hGMqGXVFX7v6/WEGpASkMoEtuMMgIKNH7kiCprpvtJ+pO3wVqsitGljb9LHLg4bWKIEf2akOO
Dgydisy93g7Jp0RztnpsnKnjlpuRoPHu/SHd3sbYGqCyQ+xprtjLNwkSTkoVs0KNJvhxX7hd+wvT
XD6iO1u9dmvdxlezLah4I20LJQdZmDHpzclsYneKJmiAHQa050CFoqkCtMAegzJXk699izy1IxgE
iDkdj47w7JWQYHF2UZJA/yj0CETEfH3EZ1il5gg80Cdkuo5Z7rY+MboRWn8WQufJfb8/vYvn2wUU
Z74KYU3al1OuF5CdBL3b6YdmOxWa6rucKSuOa8kKcHfO3BIT73VD8iJWoei1JVLIBzriuczzGoLR
3fnfR3JpQ5q42usUh1Ds/bxQNJ/0bRL03irOYclTIQKHaIsBaQqEbtfL4+RO6RrFACs9lMfAb2hO
jjt6h3iY9TxVNGTL3cYLeeKACmly4GiS0fa1OBnDehJ5aBHF24pGcF+rx2nTKTZ5SZhJg5SisfP9
GVk6OuAWIjsMfDt6kkl3IUovdekVugqcSxxvIPYJgmoLInGX0Tz6L6Yg/YzCLQRXZP0etDoqkyb3
VDQt7sZAp2n/pWqgSGyNKLDdN7W4l9BuBlJLM+vWlkK3wbIIoY2BvaR2yeOEPuOhqbfqf9lNF1ak
O6LlheEQeOxIdztzm3asOti0M3f3x7K4QnP/cpRG55yPtGddnQ59bidapBXoo5JBnDJkk549Iu9i
rxzBhVIQUCZ/bVmz87uIDZmJ2mamuGpU4NmMnL3Ly/5BG8ZK7BNjUruHfiTG6CvN1HOouNfFuDeI
h8KVBrExVLGo1SEPBOV3tFewmsRvuQVqS2Vmauv/l1lxIAGjQrYcCvPXX9qpVae0WqwC3p2zo9Y6
1vdRFc0zNLa9lST5PMFy4AEZUAAWEKQDCSYdEZT+HdZ6uQYUh/5lmKw3Xuvn1IoSDaBMRM9zLbJd
CamWFh0k5vmO8SBhInet5qk51UMDm4LPTVisuguYkqZb1BPXpHGXIh2Iks1Nem3IachX9YhwoNcq
pkVpVvrk1NqbIQ77ZsvFSkywdCgvDc3/f7G54jjOIWlZzRu5/FykJKD/h7Qv65FUV7b+RZaYh1eG
zKyqrIGq7K7qfkE9MhgwYIOBX/8t6tM9N5NEifpcbWk/7N7qSJtwOByxYq2k3KiurFyMuJ7Qy0RR
B7Q2S5IlaczvydkrEp7cV4Lvc0w5eqYsfZt9ue2Aa3k2yDEQMjGHqtvwjsvljH2bukOP5SjgXPO1
pA8skUKAfmiHJ8doiS8yJo+iNQw/Np1HC8qS7yXR641dXQFzoyYAdDByVfgKdFovf0ddYBgnGXIV
fUvLS1jxOBiYvdK+tk7hAczpN/eGwHhsogWyxjN2tJ540YVd0T+XjN2RKhk2jubKebn4QYvrr26Z
S6Q2n5cU0nnZTivYQ4xd6EbpUTmCz+hobIGdVnxr7gFi9QgHeGMtQrEz1IaSZhw2kzIw8hcFhKm3
v/f6qv7Xgn65zQOeXC40CdGDbtN4V6AH4w5vncy+tH2LF3sGedf42LhbbMRrVZKLlS3cbELtsi5a
ob6N1W+LvpOnxEWZZBpPuWLsWZ55TEAAPvNdvQkxD/IELZHM3WDeW2kFYHNB8w66d6TZ7pKsrZoq
5NQEMQJABT0GoySRPrVNMAqrwMBUJSps8X1uiV2sDpZX5fpRH7b4t2a3WYThi9+wcCub40ZxR9yD
LRiufyhEwcuv6vvufeiRKU0gHTtK2mvBVFZ8IxqvhpWz5S+uYEs6lZrNy7eBuiTOL2SvvmH/nIp/
r5jO+wyVdjQ9dGQvCzdu4wzEtRDsebPE0dDfCN8Z4wazykq4vzCx8OO+14pilA3ChfWriD3QSWjl
j0Q6uF/ubp+Y9V3738UsPFeU0pSWBc8tJ7+fyoPplB6z2DM0CW4bWoEQXW7b4oZGEjjWiYKz2aEq
2NC7ttxZ3PB144+G7hhJZaCqPsn1l4mWu8HZ1718RjmrNcbd2FvvRqn/MTPl9+1ftRowzr7lvD1n
152Kx5JamthoR/2WZgHUWzxjupfZd06eK/VZT99u21sra6FfhrqeBcImjAIsDFZdnuUoGuAi7702
9jCuMdY/rN+l5jma19avfAvHtB4Wziwurp6STco4zPvO0zism8azJ3df0ygbk71BfjB6lJ22r5nC
PN5/NcVGjWY16J+ZX0SErmzG1Iq7GRbktvvUUXOPJ00e3t7X1QODPiSqC6BJwU17+R0FAQcXceDG
Bmg+RxCmd44WEvVbWaeBmD5uG5v/sqsgd2Zs8Q2TTtTZ5GJHa1Z/511R+U6uql5ZFPS/uc/OLC2+
nbRHW44DLE2mCEszok7Y6gduHcFjXdeTj1rNhsXVeHBmcfG53FKWubRh0e6rvRMfxv6Dl8DO97vb
ezj/Pbf2cBGtjVZTC/Pzg7Wll77JfK8I6HYYiUezJlDLfxaeApU+0vT/cZBlQS0ejJwKE+uCei0H
daIRQ/Ba2chsNxxjiasqVZbFYwYv1KQbAo1B3cmLlS+3d27lC6EHq2tzpQdvzWX6XEpX72LwHL6x
tjWPLhCirzEzlZ/p0OZBIl3z3+tYc1McmGdk666+RO4Yue6ItIG93t6P5sOAUWuiVbuR2IfbC1uL
jReWFherdBXWomCmYkI3hNpt46peVT3mgdF848UzwDSovP57GoyamW2CTHd+wS3H6KBfoQ4MCmhv
dTXJO6Wti1egDKudi3dYKDplegXdbYGJKcMYDslgbFFTrnjMLM2D6SVQYoG4dBFKSF8Ii6FA8saz
GnjGNiwE5CRHEW5s7ZadRSApXZvVOoMdtJsDM02eu8YJEme6b/T7Wqg+BT2EWZrEwyjLcy3dO4fS
eyWle4oniTpuTcysXLsXy15EmRKKHEkqTSw7mU6Jca+y6TEDnfeo6g9ZYfi8UkKSb2lArZ6cs81e
xJycZmh9MFiVRbcTVrKLMW9Owdso+nFjwzf2+9PVz/KKgbDctaWqYsgw86Qxfdj8aTJAwLDxXedE
cBFGzzfy8/17Zqfvcwl9BSxJKf+W9kffFvfgbfUmlYHUCWlWQQ4p4ir6FTuG8TsUdn2L1huL3fia
nxnI2Y8wOesZSu7qGylrL5PmvTO0T0ZuPZiiB3FOdwcFk1DoW3u89rjH4tGanqV20SVdHJ4m760G
HQdscuqA2QQvngw4bADhBmiy41D50wSBPNP2B13xubvF/7RWiANjHnQMjRn7dIXJdl1qiqZ31Leq
kxB9yB8lRp8VvX+auIWStdyjH48HtfXAp6PB6duYG96UHSwyed0WA+rqNzj7LbOjnH2DdlDFoOZw
BL3YSSX3OaivAnsMc1BtgReD/jeXwozmRfsNPInLp7ySkKbgFsGDd/jW6L6cdqrhVd1G7qjNEf/K
vc/MLFbFVYdXEhygb1XBgasvM6je1q1IQfaR9wTD1RDl8nOJORgMRsZ+aQ61x0UtQ91hbsCdid6D
XiLeg1poCHtt/JbZAzQhXR7fl11phJM2CRArsinIuNE/JSXGBW+f0JX0dy6nzeyfoJRUzUXMkSgE
WIaRaG80bp5Fy96SztkiKVkLNqB0m/EgM55oOZyROXnX22qOXbLG8ZDpiX3ncEg/ox20haBcgwOg
ggoAL8geUIdcDnYxcKpxNau1N5vq3zGlhkGbvdSeND33TPeNZlpQKD/SBnVDykNzYIlfAbF1e0+v
kn0QVaIKinoebswZSXTp6wCpT3Fmc35SzNpTMAdqZHEQ639rKwkS7fW2satE1QFkCdVrjDugnQih
i0tjJCOjoZKen3pav5FGi7KB7ZJadF4Ndl8y1fB7RSr721avY8tsFiPqM/fiTO+7KPInDZFTqQ/8
xKdx54h+XxfHlkY4aKjr78T40RbHWjklIuzVfi85mDf2hrlF7vHJxnlxAPEzgNUHeGrWG8KE4uXq
Kc9TOTouP03Zl+kZwn0QACj6vd15sekZ4bhPSGhXx+4vhJnH+iGzdqUadlFdh6l5D+kURXrNMVX3
4N7s6BGSIGoZdMODWngdeeZvWwSuK56BSR20kpBLoeC7bDiU3dQkLsCoJyDZBov5nfZuQ+ZMZYgV
iBob3+jq8p37cRBkBRuJqeJzLTan4aOMAfPlp7yvD3bVnir6DWO+mEEUe5EkR0YxDaCamB6VfwX5
0znvslCDjR9xFSLnH2EAtYJJNAf/LPwzj4XWk9riJwocOGCyd3qTR0lksiA3NH8UIJuCWJTbh3Ej
bQ84w4+NH7ByQGbkDOZx0P0CifsitYwz0O07VSZORv4eS+FJ9gdM+Hd6WXmdrXh2/VzT9G74yts7
WT/WRXJoU5D76YGZfGQq9WvN2Bg1uS7HYk/Qc9Ix7Yp3CxhTL70WhW2za0pdnHTww7X6EfgdkuwH
5EUgeWYueNu6v9mwt/KXRhk8p6xDqmsbb8F53xcnR4eerQJA+3yGlirflgTdEIhqulPCGtXL3VH3
MLE5+Bu7Py/lygzmEPWZgVKH2tnlUtHfGBVF7bsTGC954pc0pM7XTH+yG5AonWIWKCzout8bVq+d
zv3klcdnh+tBMm5h1c07quRor0FiZSp349M4+MbQe6b5AGVR3IWe5Q3DYdrMq68O+KyT7eCtBCJy
nLjl6CVYGIQ2ZL37lrKToz02BHT67besfixQZL+9yKsPCMkcFHjnEU+o82EQ8HKNk5pOemc25M3W
Uq/Jf5ZbosfXa8GhxcwXSPLx5QA7uzRgNmhXtG2fnXRRe7rJPafeOa7rI8L5arKl/rhmDS1YsCZh
3hyVkEWybBBMB+CtAGsOwFhouLFv2rsBHsUt3qBVQ7M3AkoHz1/G4MIYe1YJPTtpTjMrDpSnGk/N
5tBkG8f8KuWFjDciDhqJqPjh6b445R0e7qZNsvxkv4F23EuNImSx8BriF2ivKFo4NBunbW1pFno5
M9MD8C+fl/ZZkm3lgC9bSgGL3ojisO0bGHeuH2j7dtv1rkIqVmbP8QvwQMSOpWdwY7Ssior8ZOJB
5VSpx320vT1bjeRdsXVnrhqDo2OkEjTPjj2f9bNFDVLAzzMjP/Wd6+XOQXRTIBr1AG6rmU2o3AJk
XL3CsTh06YE2R74KOvyFPc2hbkn6hp4Yt+4qMJ2z+M4i9pFsvR6u34cLS/P9fbaytmtwXw6wBKiX
vkuaXdPtYvuhaPZGQJCwfChb4MCttS2OdNq6tU6qGmvrJi9PX7rhqc8Gb6umft1Oxm2PcpyCj4Zc
GBMZlyvLSlqpjJL8pNlB2z2UxSmRAdLRVKee3mdgs9a8cXroyUHu6RtK7vUf7ga3nfR6rfgN8+wR
TiBCsjW/Ss52V5lkaqokoydrPLT2c5w9xM2jpv68beX6yCH8wjEBe0Iiip7JpZWiSCREBgZ6Ssku
fjSeOD2M8SwL/6/4kZnwH/15ZPqgcMeT89JOXfdZC/7d6kQwgzs5kV48muOz0flu+2VmBM83du/q
zbawt9i9mvT2YBqwp8RPWl8EevOQbcp3zT/6IjnA/QIoDCAqqHYgSV0ctcxKRt1ulfTE25+K+l5v
ZR8ri8CINOIT9BJwFy/5l/rKZT3A1OnJtH8P4oVU+yzeKtxfJ3MIuEBuOIAcAqmHBv7ll0EyV5G4
ZvlJTV7ZUHhO/qIWj8q4Z+ZvR9uxk5E8GEfzh9uXPmo+t91vuYM4XEjw8f7B3DnGdK5Y8CeZceia
sVMCliFqAjOyxUu53MP/bwG0QVgerCyvS8qGph7GnJ3YVASDOBYpruf+6+1lrBlBzAVFBorc88DE
5R42LoUvWAo72WaG1sfvxrrL6f6fbYD7CPLSEE7D63yZ8CYVoQ0jpD1hlCkvXE9B1yjZIu1fWcic
WqCNgwoA5mwXzkD1olR7KFmfMvUuxwAETffAMHu3V3L90XEzzXkf0moMyC93yyzctgHiEvUFG8S1
eWER0MIVRfh/s7JYitKRSjIFVowUKG/mMcxA3bZwVUTANmEhM1oQSTMg8ovgaTIny3kME516PxmA
Y7g7S/Mta/KSF5Cnjzvh98yHQgzRvaa6q6oNGMPqRs5zlKDsQFxdZusqtaipJyU/Db1wvdJuSihd
jurWMtfNoLmHBg7Urpa1EnDtxOOYoETTqoFigoDSB203xN807qHsrX0o9Hs/fe94kPaBukXesLwG
5z1GpWYGQ2NgB8Xoy6MFuUmUh2NUSOqxPZjKe2zl4ah95fmWV167/qWheRfO7lsVZdBxbs2eRIV3
nqF6ff1ibh3ita2c5/NmeBYGzJZzKenEzLJUa3ECDUb6irFBN5imlB9uO+ZVWelz09CjBAsFWC+Q
vF+uZZLlIBVoTJ8g88HET/t94Pex/SHSnf2eG76aIszzHW08ru4rMoFdwQ31QKl+j3qDAsMRhHuW
zY4ZJQG0EXzMmmD6tHTxX6fXLtmz4Y85QhQZ2m7s4G7JcK/tESIP3jczaxe+/eWPrzvwBjdE6U5K
96OHHosqt4au1nwKBRVzxoiA1c2a//zsU4Mi3LCHnHanlOfF/SBYdddWTgsGc9fF0ILaBBvfY04E
zhOF+Xsgk5xlKNFRRvXs0qDS8sl0u7JDLudR5yG3USl6VdKdi8yZeASF8qj8Mu2t+gSWw+6joh7D
48CTdtCAhD4weCi+6PmD+leAfE/76QYamA+O8RikW3nT57P71k9d7I029ArRYtadZLkf6R7NDab8
ROUjaf1Zfifi5r1bRqV8burJ0+UDZJsy5WcN6QRoViM9BphBJx+T49NHuw1cKxjd1x49ExoaQI4Y
91LbldIn8m9910pPrTyV7Fv6zGgIFRqXhip4ZqH3Eb/k3JM192NMBeB/LLjX/6Hlvjs6dThZO/0u
+5Un2YMDZCtYuoZ4K+gtCz/4ZDOIElkJYjtIuZav37YtMfAxIrbad4Wi/Mqs7tF4z3/Y5GC5u6oV
J6f7mv8zkemnWUND3QL3CWL6HKXOXFNnWRHPaOSTNIG04VPz3cjdDyVPHt1sUjb88goRMFuDdCjI
TMHsNb/0F9byNqs6C8FV0wugYk/c5EGtGIGNjNz6yPVnaBzwbVLfOfwsfAzMDXNKOycbV5Jt0s5q
g/So3YF1MvNcZ6flSSC+YPwTTGdAbKkh8ptno97IoFYCCx46n/q+kHjCjPTlasFBWBqtknQnYj4y
LQF78lZt5qp9M2/ouYnF6SFp42jTEItTo+5rbGJaYbwx3ffJjpL72mcQgvXkz36fyK+3Q8xnE/hq
T+fkExVZdFGW8zYgYgNjmpF2p1oP7cKP97x4Kg9UeSihu6d58bPShIr8vWF1TqKurUKAaB6mhbrI
4qJxiBJXOkdgU38NdxagD4lnfFdCQ99lyR31Y+VFHY8ggO/ejOLUcY8Emi/oxtty5eaemzj/+RGL
6Co5JKhTC+7kFJ0MU0yF+TLTmd9b9fvt9a560Dz/hRqhg8nhhSU3GVyN1Sb6H6CpYI9KK/zbBq5Y
0eBAc64zj00Bv38lsJ1XaHlXIGk+ieYR93FqtXsz/9IaX9pmOoghZOxUN55boAyHkX7lAEg5BOi9
FL0Ydt+WMabvqgOrdhBNuf3L1lz74pfNlYSzyNTJVlehGYNKeH7QmgcTBf/+JdW+VTQwpqeY7Jpv
4nG6L/Kftw1fuZiKJh3KqjPyEPF4WRRsnVSKrtGbCM0vl+5qy9eM5LUbX6B0EqoyBpxnqzR9ndij
MDhPUeILALyKL3K51izhxmBYNY9S8pyMUeySYDCeK2F7mGUb30FXpltH1u10CaXEABNJSvfn9qqv
WvMOfgKe/AZmG0FHhyLQ5U9gtZOmmSt41NnAOHhE+KPyvYA+ccqUnWoS37JxKT9l413R3Nlp0JQv
Gvk7jcDE982zCz3a3wnxdCi7kY0Psixofv4yNH3AN4XWpX6VXJqia9Gk5pHO06A3jg35K/hJjh/C
cg96vDVJcXW6542wDKiUo3qKav7iIgbxPgFYD1NNoKr1jfTBHTLf4i+3t/vauxdW5gzuzLsZcNnF
CK7PSJZ/bdF7QtiB2zcBtEIsAnFousu1QxWXftMdqunLkGUb52v9g5+tcxFKMUBjmgmwFhGYTfO0
2ttEgLer8m0y3vGJBWrmG7SGOqFX0m/fhuZo0O9CfAHoMozTIGb3BjQz3fwF7T41qTZeFKsfYZb+
QQ/SBOHs4kAwMBBlVj7xaEKBpksOQ8z9Yks5b80IsnL02TCVDSr3hZHOcbJW2DGPeof8BGF9e6D2
VGDaz93CdV0/kPC5odOOwtd8uNAHuPzcXO9SAekAEfWK+G5lcZgMj1PGA2HstQR6UwZy2QdVP1Rl
wPXXvnvVh3uzO2QvzUMej/u6FMepeEshKo/GyPfMz0OJ5jsYDfrmjvV7ZnsSoD/w3zdb9axVP5kv
27kwDCXVJUUQG6jlTK4tIkrUByrNkEhIA6fja5ZYnsEMv3ReCP8b40OlmD4s7Z/INT2evcgMHYey
8Gix0z66JHBFHRSGEhB49e3TtBKy5wFKqI6jpAwyhEXsEmqemFYrRZT6ffnYoXBIhld9jHrLV6sf
crNdOjvGRRaCrzlX7NGPQH3simMnQ7DCMyHpou6vEEDFgPHntYxfxxc5tB6ygENm/uPEMGIgatgq
5iFBiDsXzC79Z9BRNq9MkILg9TCBVE2moZto1OfbukVzyrhY3BxpbTxFAG9C+nppSmFum6rjNEQA
SAS1BpE0N/FZc+iSjQGnleN3YWj+87MQqPZa0tZCGaJe7O2i9kR+341bgOCrDGreuLPVLBJkh3Pc
dxyrkfQ9yX/W8UYefL1bQBPNR1vBQKwFS5eLMLSuoDboliLGMrZPzZo+CKmMgTONDK0cLQluu/r1
ZYgCBdAHeK0BhwDK50t7Ewije6q1Q5Rk9kE8FwDYxzEPS7CFgcu19ZJ8C5FyvYMoAUO6BvPjkIHA
Ibu02BuAU/eKNkSF4yYhWB8A6Qf9z8a6PqnYLt1OU1W8ZlBqnnUZlhFyxBRz6mQmNrJv7Lu2KJ0d
KsGaL5WaBh3kRw8DIfRQtBb3+Fj97Z1uDLPB7r2kHJIQ2ObE61va71DZT0KHDsVeTzCRc3v758Ve
/cp50nV+TILHY+FOWW9mbqOnY+TW0nPdzFdKEMdJJ3DkLt9kA1zbeoSY/1hbbD2HHICpjUgI+4YF
CTcPBq82mu5rCwL1GyiAbdDHgg368uuOeBl30qBjpKOZEH/JTLjRo6V/VdTX2zv3SXG03DoQIIHa
BUwTABgtQhgtYnCQlN0YpTXbpcV3pd05pPZy4Q/P7YudDDvXeU8dGTSD6qfj9yx/LZN9Dh0eNYB8
QNH/Mr9Vme05MzJu2Mgxr2MR0HCfNVJMZKMQs9gGadulOzZyjBqaHDMTxXS3wdBsWhUbV9XaJ0VD
0sGLC7SpOMKX+22xztYkEWM0OeIpMdqDVqZfbu/0qglAJbDNKCbB0KUJmxgdNyTWkqopcvlKNbEY
ZdpYyHUBYAYQooWGG2LGvCzHU0dmqU1rmWPEYlD3xYgL+8RWRdBiMN9P58FrM+P9oSJp65fjyENr
MMt70bbcL0WubcSPtQ+Ih4utQdYFAJwlQ0xRSFa3uTpGJrefTThO0ZXPABnvb+/tSrjHkxDQdGDU
gZNeNsWKwoZvWMoYZRAhroDQo1MVtu2PcQuDv3YuZ0YpXC5QhbKWCTBE0Cyt0ekU8T7/01I3qPAv
D0XCQJvcE7Qgt2pz1zkUHrtnBhcnQAgt0R2ZwGAn9lLNfbX+ZVSnQrnLak9zful9eHsrVx0IdEXw
IgutZgT9Sz+dMIhUlmj1RGV+r4IYUVPvY+iSeL3wErw3E+P3CIaPcUqewe93x6vkcPsHrJ0TMKJg
9AfVSDDQzztyln/IXG10zFxNkW0Xk9/qSb0nmr6lPXfF9Al4tWqjYzdzWtl4aiyO49impGwyG696
mx7UOujHoM08TQRxaXn5m27vMc0ELPy+Jpjj7JpAn7QH4Gs5itsZ/S6tQ142963Q324v/7oYO/8w
QCMwcqYC93c1eKZx0VYmfthAnq36FfUJPyWhBgHaL3q9y8zvcquctXZIsRFoEwG0NrOIXO64ZoAE
gRr6hNOThCTWd+iK3FXFFi/B2iGd8VYY9gI1A2hNF2a0yh0KZZqiYegL4MhyFXWJpgVtOGDMMv19
ex9XMjJkwkBUo3QDR14SA4u0pu4gEiVSmVD2LKNfnIKY4JjVxbGs8nJftqod9hCE2YjAK7sJw5h0
M4AABCnWIjsolVJX6xyGXQhVNKa1g7rfLh3tl39fH6qt85DADAv6PMZnx2QErZIRMzZGLd251h80
Lf1WiSiQbIpz4ltzpCthCAROs4PoYDG7mgVI0lqRuduOka0UoZ0maARCv80JRsyxK8prVaOeHZ/+
fYVI4OfG70z2vYTVaO2EMUsIwkYt1HWNaCQYtwjNCiNOuz7fgBGvhQMMHwBTAa2/GWazcE7Qgtil
0xhjNLp2aHfsmckqMId8F+fWHS2OOQlbdKLki5nJfTWJrwSP2Pi3az0ppp+h+hqNzu9u+nV7C1aO
zMWvWuS1EIGQhGS4zIcEQDenv9NyGUgg7sF5vZFCr52X8w1YuG3swGmVDq/zRDMKj1edp2nJbxTR
PRc+lUtsfrthcuUyndl/MdKlYzjn6tYeqwRajlOGuCOUKE72dayEbnrXFz9NK7y9kWuHch7a0RB6
EIGWAlCxOtG+1dkUocnbHWTsjDti4EGT61Nzd9vUStUYrX2sCZqHWBeoai/jHBstnipTPUUUAj7a
15L+Kexf4tnJg2x6Eu3XgrxX9YMoA3Tb5YPI97ftry0V1yc65gDaocG1iOaKQ7gEORp21RjoHgQg
v5xsSsKJQ3/xtqW1oIDaGWLc/OhCXf5yoVpqN+6o4t6Qg1++6m9sfNYfJi0DrnWXpFsOurquM2sL
B22HqU4Is6bIbKQnMCU9OVnYdMnGy0tbO3N4wWNGE016FK0W+YcYkWYmYEWNjD4AWwcIvdw6ct1v
VVtDvzLzpjrMzUNPWl/mv1sexHjj05dY93J63/C7Rsu9/JhAPEabnszhlNUOmH7sR2tLq2btwKK6
Bt0NoA7xPF9853hojMEx4ykCmkTx9FZ/6TB77/e0VX03heoYx6CzzxzxX9Q6gDVC3QGlNlCqfm7g
2c3TjLzmNqZRIvuDYsJf44GTAL4Cze4hKN9vu9jKR0euANpMZETAySzh9JR0yYgnjBKB0cIN1bQE
x45gWdh2xRZ51OebevESRhfDNBAlPuVv5g0/W1eeu1JatlQjx05OVqGUAYuR/xWDqvnT2CrQZwSC
dGhJvpsmqwwnc1J3XauUhwSB7LXNhupIrQz8O51FHxzkcDu77+VOz7LEawu3e8w1owqcQm2PNWVO
WLVdXXiTFasfeg9dOhQw9RDNy/KlGJX0dUgTx1OKngVFl6QbUWrFywFpnp9lqMShr7Lw8roTTZ52
lR6x7liK9rEcXxzoTuCJvPECXAuH55aW8QjkZqyBqpIelfZuaisASSbkKG2YVuygZk92gdmSPvNp
Cm68ZJd/H+OHDkKm9kC+3fallYfFPNGIl40CKlaU+y+/b4fWTuu6+CGKWgXcQM12C1lwBRjHmbgw
MbvzmQsJUk6DW1E9ouaDxZ7slnkEucTM/GIPkDZ8spVARWmwGI/CAu9j6xX5LEIf56//zVqR1COl
waW3xFaqlFMurEaPTIUcddL7Ns02Hirr2/kfE8vvqvVAPRYlTGR955tQUAIo6fYiVp5COoDB7tz4
hUTYlZPqQ1tPTkWMiA93g/WXG+/CM8Y/XbwrfzUgntndtncdbGAOSE4U2OcgsGSJ4EKb2tSszAiO
ssuq56E8KMUWf9b1tkFGWrF1QDNQQwSO8tJFoO/BLYoxtUimlvDGSmDgGn2D4PZS5uN7GcuA4UYs
m7sF+NeS9JPwEqKGxDIjsbMa4fXTkfjgZWvNjy9qvjXasrJvmN2apYEB/QAPwuJmLmgPLtMsMSOr
KY8NoBckqPR+Y0h9pTWLQUNUJFDrBhDrqvTSDrYidZtjSXHd7rgqWpCGCIw5KiM9VkOahZYxObuG
SvUga7v0i85On2xdsH2jQbdOmjTfcJh5YctdBhgWVQrcwbihFjdGO+WYD+lrM+KhY39AErExfknz
YJL97a95HawBe4VnWIAMYhTrapZHTBamzbkaTWlgKrrHflnDzhy3QH/X3xFqHHhTIkkGjhglykvX
TOchlLG0VDy1mmKPCSzmaa3uhijStIfbK1p5b8225nOto9MDYMOlLRc3mmJyU43U6T3j7rs+5CFE
TiiFsjMPezvzO5t7QBILZwLIZZ9Z2oEaHlgaMwI4zKk1Agq0Q//79u+6ok9DNwXoejjyvNPIaudP
cRbBGwsT/RkaIpHEKJOIPd7Jl7r54M30sweBS4NCWNFjGjNRfD1/hjYEuknPbfPOFHkC+6pnVdpv
fXI23oHXxxnoEwMbhWiI8vEyaKi9lC1YvLVIJfd2yTw5Mq/ivtOmOzZ9HYhXjx8bG7HmDEi8wHGI
rZhvtcuNGGRSqTn+JCpfxx6aVE0c5KzIvUShPhG4xpXc8fqnxoVmiv6cylCBrHvc23dJ220cs8+S
4+U5g+oEBmBnLDBGRJf+7zSM9nJMjUi2sQuxJTDXNWBXPPRjwyNm1IpXMxIDm2P0Xuww60CMpAI8
XPZ/N3Zljs5XvwTHXTWROQH4tXjb0ZaXVkIyI7JVqHSnoU2+CQxGcAeSUDQUxZPwlYcm39V2eNvy
tQdgC84Mz9fKmV8qgto6N7AF1IUsZTBi1F6UeFj6pXtP6AtPN55BK2VgE0Ol82lACQsHYvaPM4Ox
Q1RATlorSo8sPYGvFBPuexLlKKgR6VWiApWsx119p9QbTfWV2ADTCHfg8pgHDZZoQqqXMUn6zopA
Ke1lpe65xncZt2AzVAIwm/pZQTxt19ahDmGWXwgTrA3r4uDG9WE0HrP8LkmK0HWGjd91He3nn4Vg
jxkiZxbXudwRCMSKKjekFRFTO+j8rk4w8z2pQcXMHWSgbn/vlesOAqRgGsGEjAFXW85F96lqSN0c
7agrvLg5tpiznctu+bjL87cx9crnVj4y4y7Nxwdb3cjtVhJZcFrj9KOQge8PSOflWjtZoe7u9nYk
9FBiMtaKIfJwzLu3ov9dNK/21yEUXjXk+2mGZ78DJzMOG1Mt822zOGoXP2GRKCkpWBaGTNoRBEJV
stPoVyD9UGV8dMRDjiH42/t9He4uF7w42LqjThUhkx3hNWr5sgY7ll2PmGxx2Nb7efXTouuAPBBZ
Jiqci82VlZhSURp2NKS1P9ZfU/RzrAd18voHg4k7FAtydPPtoIgfafdye53XqQTWeWZ7saugbcqF
InQ7cu19Vr+wGFKXR7kRPD5P6OLbAS6g45hgdBUDKIvggb64WfFCz18NosBDmiIGxWhixz3Gkyqe
N4Gbq+hOikYHUCATlLLHhqvDe1YndQO2TiLiw6Dw7EcDLqJ34rogDELlvnrKywFDVj0bQUPl4n+G
5p9SANfcZ2kVHwTNFZC3TsXkgAcFyMmgT6T9p+u7rPYxbc5KPxvU9osDFuwPIx1ByznNj3Ocgsne
53qJ292Uk23d0y4h3c4walTt1AwILJ9UxvyXClL4korih5g4aKcwiFfdD3oMBqyiNVX0MujwLpUu
lkGVWT2mJ3S19EECDCE7Jhq78qlVso/cHro4KExGIK8nNc3j6LqZ/gheQ+dlaJG7/1E5A3sAdE9R
UADedvzZlpJX3lDGZvU0Ida9d+DEnDwDsOcjVYui8es2LgOL5ZIGZudADko2ghwnRU+oJ1Hw4oGF
vaEBxAzlT8tKOTRpyx5dr07TmLsnk2kkP0oX1PWe0pms2WXMwJTzWLJe/wKJuOI4xsAgbZTeV07e
rEoA6qaZ4R2YnctQgxuIpxpkS14x9P+So6aX0B/EHjYSuzk4/z/Svms3ciPa9osIMJP1WsXQ7CR1
iwozL4Q0kphz5tffRQEHR81uNOFzPR4bhm0VK+/ae4XFikRSHz8fIkMq0IuLPZcqKdiZPonOnKK8
cl5z1PtQXTlDbuwt1GJmeyNQirC153//+8qUhM6XBw6poDRiHfTF+61OBqPq3P+8h8EIgyTbfEIT
MDcu2+EkrwH5PYnPTYR8lB9YeriTPcB/w5WpuTlovxqag5JfHRoGxIDwZwRHqfnwsueper7fkZWf
Ly9izC4sQJIc8/hMtPiD8Bwlavuf0WywLPrfLiwDNl/lOhUrNz4PYLrxcPihTdhaA4Egzf2+3FjG
aGgGASKbNps+X46VH8qIN7kyPrdysR+nclOkYknj1nPut3PjWkSmHeERntro11KJxisL1Es9TT/h
2HucxJh6hQKdO3U7Nqcm/QOpn5WO3ZokFDTn5wfCEDjTX3YMLLnMQwKSnKT+SdC30Mv+vzSAjmA1
AxMoLV8aIt8BVOF34JSRvaw/TH600sCtIZvFbPCKUWcpncUybpVmSCrN8055IzJPeOCmkYZ1arUS
JPue5ZJfS1XciBTnwgvy42DUw3J80aAAlVNJLANujt3SEWKfstGGL1X/UnSjA83doTTa9onklj6+
8EiIyin1iKWUBYvWrBmulyWyMnOafiYmo1Cw2GJ53sU5mO/cCZALJlUDIImgWkUr1Ju5Q5enK4RV
f+oQOsom/E/E8+ug0OQxkwMlCc9qg3c5pIbLyc4ek+8gFCw/s0J+ZUZvZAY1nH2oHf4kRaTlca5x
PNymYlwaEKdhdZDaMnkl/xSkRwTWCsl20oLDhGfC/b13q1koCOBZgqhGBAhoccJHmpTnKvwWzzX0
BgwAsFMrRZRselLVn4EHyRyN9AMikz5wILAsPJM4W3OYu57R2ZkECUoAZABtXerxcF2K/E09heci
HHWQLDUs5ibnnELx1gir19M6y+LNLhJQB4HB1+LShC6Tl2RdlJ01ASawEOqlyL/RTD9NU7KDwhgo
heb9Eb7V4vzYAbsA7w6ccZeHTeeHqR7ySXauRFSV6ERoJu19YuQt62Q4zGsrM7rW3vzvfy1cSckE
KVbQnqwbKT9BZsgUFRN6ljhG9cQVz/e7d6MYAo3K/+3fz9P3V3teUkxhHKI9TmB6867CBr7dBQCr
NcUmBVXNY13oNGWOrSqz4NSEDKpp97/hxvMa4CIFnDLYpSGzs2R7pnXCdwBHZ+c5M6zsq/HYce+e
fxBaN813bfGvLj4I3C+/BwHlcpSpcoHVYUKlIdzFOQJdP91O1Rrd+8ZM4KtwgWrKnBhfJh+jJhFK
TY3yswB9pAZOXzip7KHA/Rbvy+Sgrbwur2M1DMJsj4MCJtBfywdu1raRWkFE6BwATRefRR13dvrs
F2tM/xsAagSdBC9Z8MyhC7IUDqzrqhkj2L6c++ZdloGm8Ha9gZWdmn++S5N8hx58B91a2WthDqz9
rlyJ4a6TZyLOCVAfIBgyM5iXeDJFH4YSSV35DFVm2tVPYRlSGPQUgoa/PWpwiVCjBzJmVO28laV2
fV7ObYObAklPPAWRv7rcXj3wrQHno21VOMjFuyxuJS6nEu8gRS7l50ax8L5Z2dJXly+IQ7jsZmUR
uLqixHLZZgwwauwnMTmLEIfvnITblTIDc05aAyTcbAiIYaAz50tvObDxmACb5SXkPAbf3glU9sGv
KDgTQWXd37HXp8bcpV8tLa6dtK38Gg5Y5FzAkDx/hRiosilV2p4rfj/IjIwvYvA3UGSM7KZNwQNY
0/642i0zBRW/iA7MJMZ0cUyqeZyFExfH8JKK6fCZd08j9JvGVa3Pq1hTRuEB1QBk12apdkm8nLtg
ALS29+P+SeeC6KEFDc4QS9RM74/n1cTBiBBARNQT57aQ5Fq0wjdc2QeZDOdDo1NMBQferskfJ/l0
v52rm3puByXhGYuNGGxJE5aVMUkirpUh4rsXGjyzORbqf+63cc0U/mkENHogQTBqP2vn142SocYP
GcdJfmqsIf4r/806ioOcSP9S7zGOHaUYaBLv+pQBuEyFE0BdtJpFQolCVSSu96uCOzdHF0my//mg
xWJFckGIxkSQn8qXdDRz6FdE8r5PRAuW4Pf7frVakDpTse8E5OFB3lu+g+W4GVA2klX4x0MepHhF
Jut+A1cPBwWIONT1kIQFwxXg8suFAqUy1LWhoe/WqJK4VY5DsuoHaC0HWmTpEJVkYC3I544Eawa/
Vxtubhl7AdaZuKJQLb5sOZBCv5tAoHG13NHbDV8eyOP/gTD30wouJdwKiKSX283zgOuMIvRPKQPA
VEyYntMGZaXIluvJUbXYSGyh8e3/PqqzFQOwXHgbAUl02TcJyYsGKA3fRVKGTSrE7CRWZFCMDWwh
+ichp3W/vattCPFU5DxB8EQtHNpiiwcsJ4bNWDdQXsyUfR09jsqnN/7nRzLawG2DPQ6UIUoDi0U/
ksaX4LKZuCqgK4PU0XjNo+Z6LV62MG+7X/s8aaOojMQqcTs9hgb0MdUzBt1XblYiPKPIvTJo14VQ
9EibPXXBuwEqgixmKRK1qK0VOXZr6TS0rOHwpjP9/sxJezkTTAXBhJfyTg5oS6VYUT3STG6NvDoN
xV4NoFuTW/99GrEjgKzGd0GLdDGNlZi2vYhIylU9eLLiPAXhElZAJoCd7/dbutLCQ44AYTGIg6BD
Yd8vtTqLOGqKJixTF5nkEerOuV98yX0bcqwNuPxLa4AWNgKtmfaSptVvoziMKhwcvf6gCg38IHSO
RNhNNZf8A8+xLVc20HUBYfF9i6EABXv0/bJJ3TjfDdkIdxqOBpPs+HxoiMlnLljAcGd09MFaeA4G
RFz9ytV2ffRihFQAwpGuAQF5mbNR+JDr0ymZRWchBDR0sGeT14S/b7QB8D4yTwCew05kGcgVYKH4
cPZKXZ0vChtBtM8ghEhWltWtyUYcoM3elQLencvnEPEGLRurInM91PofCFeJb4BWVCeuaFsWzN9H
Bb5TdSoOWoGRLWohoCIe91BpV3F82o2ewv20hvkksksBqYOVL7y+4qHrBhAPqkVIOiDrNx9wv7Z+
42mjX+ha5/IF0xFjBlXYs3I6lf5XE1l9bonk3HdOJIZPXEBo2QbGWLt+GzA4yvieIXEmzIxogSri
mt3czyRcZH7mb8P1i/hQxOAtU138xJcQ7qt6l4P0sC9YhfcBP1qoVp3hPMO8aTNmtRkrJQjoVsiF
jtclNtT+srSkXM7St4G8oUaB0DVPLFUxg3STBN8tzFz0BxgJm/iv2+oAQ48QhQgC4CDsRdWxoXlh
cprJ8YgPizdOtmrlUBY1jOX+ZXxuBsfwK+2gJ/WhRm8EZWok2O4fEdenMRDWM34FGJEZmLo4HXEU
NFEnKL2bln1GM7VTTb5NeEuOwu9aLmcXDP2za7l45UX1c5EsxhvPZOiRzDcnAr7FNSCEngq0vN67
yvDqKYDF8VbuO3l2HvMzHz5KGg29FzK8hJzEEJ4XRDCLB+lDdURum+75p0gzIh1mHscB1mY+U4SH
oMZz25F3sm4pqiEcxlAzhOEEU5PCDB9FYmlRQ4uKDodctQHULKVn8iUS4/6AXmclcNMgr4VtqIN1
Bk3ry0WeKXWveRXXu3wMuQDom1byA5FhwsY02Q6mQ1sCXBMa2klhcLzxn1TtUFYD1SJbP6YBDeK1
ZJ8039nLof79RYtHz1ABPz8GXu92UEwQrL6EUt5jTKD/3rCCQBZN3Y++ISN/u1cdNXjvXryAVtyj
woNJ+cZ1hpYzT99gMR7GwJw0Q0wPmYzLwYBpiORt4qTEyoF3wA6qV8FKnfcq6EGGEEQyyOWgsAdu
5OLlHYtaKBdZH7uRxynOABQwq6ZBN3qgfVb2wtU5PTcFdAqCScCmwHm4nLlahz86MnoxrBGQpsOt
2DJRbyJ2f4H8BKMX04FmsNFmWsX8fFuGcRB5L1JNrHOo7A7cJvPlXGQFH3qxLZRqrrB81JBLTxq5
sqekbSuWyEmoo1g7AqXelQAPUm4K9YJl4OaOLPNGuBR4gdZ3xlCEdWRHbdtBSYeDtzQdkDIHPU3y
xKeykAgmEuJSHUvVsU5o0U5jxkBt73EmAZEUWsBy9u8J4SLPaqcskBjABN3fMI+gks5Xo8atHAPX
EcB86KKMCSgKTgH8/XLM27GKC8kP5mDo2Fh9bSGt0ve0terObLIXeVd/AigDHM3KXP9IFC5mAZBi
pN6RkED+cClH7SNi4gcVObM0YMlnZYRGXZidUQV2avrypq12eck6YFO28ICGJMBgdBLjTWiF+nT4
k6dUm421Jyitf6dbzSy3kgWYoV7R9KAfxC0gfv5XGdMK8jYflQS0L43e+n0GxxkPUhcQFTwkKaHC
hn/3dBu2BPKrHrNgeMeVEVZuM9ldZkaJ06i081fwP7cGHfXjGYOH0YeyybwRft3DCgfyWFA2YOQD
7qX0nSVJX6N8IsD0Z7xRQcmwMtRu0zc2ad/Lolt5jc7nzWLo57NxZnVDM/eKd4FlOOQ87MldSbfr
+qVoH/XGVp755JlvrXStxHKzNchZ4/iAxhMQSJedHZHvyUgmY7vBlm/jQ4qReu1DX2/8/rhGWfqB
Tl12DYcH6v8AOALkB736y8ayOG1C4itQ4mTquQbEL38+JefGSqAUt//ctxudjbu99NIoTDsE8GAE
xSZaXds3JvjiM5Yv014kk9ZD8cItqWMQ6gwG9xHTz9jMWb3hqFNZnWEByFFSGWWu48EIqOJwphNY
O2dkvoHcivTxoBzfmoy14s4dDNpZ+SY1DwrloaZu+oW5mTat/VbbDzpvSv/Uk4Dngi37W88mewmv
JhroNGS6MWxL+4AixEE4ByylPmR8HhMHBcXmUf2GKq3hYDPhP4Cn1m6gMF6jpZ3sX7/hEDUY+rEy
hKc6M6LHznPK4znbF42Zv2hWzhp8LvdPf1ciCvs0CqP73pas8TzULN97W42mtmAH1uEx1+2AfR14
p7HswvoiVDFy6mCVM35bmgdonrEw3gxG1AKQyDymfPDmtBseSto9PehmwIzMMglTWWAUFsCib05J
4QpKoUULbQlYuVnIITqWYkOAlkBUnAJeS+Hf8r63N9jZZwCUTFNDqjM+kJO/KzLq05O+Tc2Y/u2t
gnYMREE8yaAnakCbgnxpO9GRUdJIaWEfHwMjH6ijhqhZIWKA8vMJ2Mxz7xmfCuupTsue7d/5j9Te
vpa7Y2koLw9iZ3b0yTexo1M3Y5LDGSdvWzxrLhywzJ5+9hbub5M7eabdU2gDw4Dl2PUGDJhMp90+
53AvYYodGExvndAJLe2YUGY2gJKxAIAu+GVQrJEIUi2T0THPMYvNU08lh6fZ92dviA+bz+f+VZEo
DbYGSvqOfh5MfyvTYEOrL7Wn9lalIp0A/jwwCl93H94YTPqHaMnVJGpVlmdHXxojTnSUIfZIzSdQ
TMzSiI19bnVMYq8d9BCZto2N71aAbd2mos5WOrDpdAwtngrn6jmgCXVTzK/AuuPRwf9s9RSi9j2l
SDngWwyfYfQ36udRoQVlOn4oRoJjb4GRfUy2pdJjhn8UzF1KLYQ9r1xibj49M//oLWQjaUpl2hth
YZLEPG5eWfIl2w/57tgy9LRMmMYSww5rU3MLmzwKwg42Vkb8/OVA4Aorf+/tWbMtDp/2BnSQgn7y
GwCoNpNmbe1km9Mz+fQzGnyHxvjmWc/a43tuFc9tbmTbvKGRgY3G08Ec2Lihkr11uMyA1YHOArNl
2eEoUpspn+8xO4O6dQZgi25bo64Z3SQUQ/vPAv7ZOSZIfz/Uu8SsYko3jgmNL4MYpsZ8U3wE18KI
Hwq6GZmHsfn+CmhsI8zePX++pQ8v8N0+BYfo3cgGa9rw2Axtctiq6P/9kOnnvFoeq3O9cVZNnMWQ
FhfWCKENoZb0zhVQpx6NXDNFj/3xHb42ycvoGdq89u63efUwwk0BngByAiKSR9pSJDwB80T0ZCDf
RlY/t+0LogC/MNTA7Lzv+y39PHUWvQPGEEwusE9BqFm+wbKgE4sk8HtXH4wwfA0lrFK4DWu9lXeb
QLVbECUkI0Q4qNBIeAhHOiksgKQEz5LU9CLMMmB7kAiJAiOatlVxqkubL55WPnMOxZafOVsbIBUE
JRsEyJd3WxejWF7FOV5sYIJKtSlBzA/ss7SQaMe/D7qlcgSOChCIh31KfvSSPym3GbX3KACssdjm
4ItJWddRFXS5wDd0fm2VzB9w7wMX7xw1yjoJaYXelZ64h3Kb1NhDNeR3ES97b6rqHKcDyRgU7DoM
X2Pwa2/pa7CxDkYDmJf4EzUZyLddjpAaJnGa1yJ8tOzmEzS54ChqTp1b+FWawSY5DM+KPZkj7dfQ
sLd2CIomYNRA6AS/l4UtKVahXqXh1QmXKOxkveW6CeTEeHpQU0XGu6HNSWPg4TFKeJSWYUmbpBLA
eh31VjW9Vmy+gcAQ/t1fM9J18IURQeQF0RwFhpbiYkr4KeZyoY8HNxEhC86EFjnGbSLRoUUBOQBu
CMaPkGqKjZmGEOnnaPoHrfZSOsEBtkje4NKR4FJSyo8EFZ+MiuMrmXKzrg659A1YGgM7ORQ/QFeJ
QZ0YUDBkEJgdayfCg1pdCVtvnAjoCxJ4qDIgal72JVciXuulaHCLhEXqV/eU5QGV3uMn6fn+qN2e
zP9taXn2lJrgV6KIliKHyAwp8cD/GIdtLDIes/c3DOxoYkW/cuJJt/YPEEhzjR2qH1eCNTpK2jHC
xgG1GhpDP4WqozmaFSSfn8LttB8I7Ry4PctMeRMDJwlsr0A8p9AEFcFhg6dEzUSo7gPtO/QHvoW2
AyZ5AjDc0X2b2+KR2anHRDfaYkPWoHHXaQIs+plYJIAvCK+3ReDdcHGRjp3cu3LnJUhp4ygawiZh
3IQXzf3pubWmfze1OAf70YOJX4vMFW9Lb4ARlZqhIQbiUkhjW5O80tp1ogyHCmo+s1Ur6K9gk1we
KlXZ1xInoWcJZCenhglyYCTQ7AjsdgK82yiyxEw+h/QAhUDWtkZj9tNbBHxoHz9G2VaSDwRSG15C
s21YO4rvUyCsQW3y4FX0tyVuku88FfnJf03wVhcHEnxO8UbKNmNsBfGj7MMhuaeVp+x7+YGvj9Gw
8ZIVnOG1dtvcR1SbAOuYiyJXxkCJUpW8jgzV+CwFtOEcdcuFcBZgoEeo/Fv+CGu28E/z0nyXI7gj
eCJbxJ0gX3+ETn/GqjWN5usk3s8HQX0ctkvICC/vukpVUwIxeex1g1NMT+PxCu/oIDqChgj3aQg2
WUmLLcwBoIlYIgaHQU7Iqq0fWdpavejWaw6jAz1wiGgjXbHMKKpTy2tyiY8ZKkN/H9pd9QhQVVmx
xlTd/KRY8MGQxW5l4d1udi7bIv0G/5yf4+JXlgC6rFJXx1jncbyp/ZPWPEWfqS/ZUmpmINLxeyVA
kZPJSuGsVWVuHbWzncj/NL3IoepFFlbyiPXQkyPXoo5Lh9Egym4sDGGNLHqN7ZnnGigNxHnwPMKx
e7nB4hZQyGlO2OLiliI2xKx5kEe7SbfjuNfyZ8D37h8gt85ZAOvhBoLAEhp90mWDY8DHXjfnYxvl
EzoNz8XfbGLdM2nKlZDt1qEIZSWsGCCm4L29GMZeaGpJHuPRbfhOMmPeq4wuhIxoV/RkpU/CHIIv
gy9VxjUPVWtEiUuhR0UdwX4t0sFt8508/U08XAvGCC93U/eMmH9UIbAcOzMMxuBl+/6A3mobtV3U
VFFcQpVzGWVUgtRiDrFbg7M0yzniprzfwnx9LHuHKj+uFoALMJqL68XP40KOBjhKZD04kW3PFLy6
fXUD5YuVgbyRQkKBDB69KoQCRGAIF5Mm9HUleaApuqqt8NTbggAK8OjTZGCvEUo+YEILhXpW7DOC
Jwlt3v1/GaAwNZXLQ/cSrZEFbwQjl9+zGFyumRo+mRCM5DFROry9SuIIrQLDE77Ao7UWNNRlK6Es
XTJ2+nHmtoNT27diSD0ZDnm0l1Mo+t+fjxubFuQE1OlAtyGzs+ZiDykjD6R2V40uyp7DNiskQIbi
UkZtEHyVKgLt2tPTwOr4tLLlopA3Xh+vSVTeuCUuP2Jel79OSCirhp1f6gMeHBFxkoxBaL2TWWe1
CjhRlvdHGxm4VgkrXlIDHgexpego7TFlTWlcuI5JLr9kPgl+fUkLAA5KBRpCt9Lg9vLAcsnW8o0c
M9Xgh+0hQgl1PGq+Eza7hIk2z8YPTVq7Ma6P7cuvWCxdeD30ZSwQjIdIEeSLQkH7zgydWmMjsiVp
TOXpUSCvLfmMOksNz3CBBvy8bE6p0q5Q9342/eWWxccAhYuXNeIxPMguh4Trx7gFYR9DggShhrQn
2WhPWva3IZB3heKvpSRW19mclcZgw0PmxpJ0WonPkrDlIiqlrwgzgtpC1ZWfdlqBtGRzaGKnqJi/
ckzfGDZAv/CiAJgZmss/yNtfkxcL0qhU4zC6rXjKuJom5ChXAm0bFIfgjlysMIlurJWL5hazVNY+
noIRmpMwMJyuUTk7tXMpVciRvnz1SMuK8OX+fr0+oaHf8b9dXAaxAFmmJIn70Q38CmCPwKjGYPP/
18Ti8S1D23sUEzSRtiHLqg8UT/4PDeB9gYAQWERM1+WCIlpe++08TXqMXCzeSHW+soGu72uM0q8W
Fks2kfRWAhJwdEPxLyfGBt66NEQ69H4/rsOPy1YWZ0XNtYWvzQOlwKVUb/Gq9hDyZISR5J9Sr2zD
tS4tHkseJw55FAqjy0+wXpL+9Z0Ctqy3cj3fXF6/Bm6xpOtEydQy4UcXwRDeoz7Ss6r4cX/YbrYx
Q6RnDB5OlcX0y2HaoqKFnnh4EevSZ9CuVYZvjtWvFhbTjzJsqUQaekGqN6V8zTJz1UP85lGDz5+J
MDA7WUaEMA5VYIceTq4ojv/EKDRaMjB/qD/bkm9MIcYb3uvHldm52S9AaqDeAw0AKA5fbhy5hMAb
2CKTW5UHLz5WzaPArUkwrrWxWAFt3ghhXieTG+kfedtRIm65Vf7dWiOLUEgmiZfwJJrcBIhZSXK6
QjBLEKLvL7SbczSrRAFrgEfQco70ieOGlq8mtytOsv/UZ+WeL549BYyeDreCt0ZVurmwUY9Fwmd2
aFrKQTRy7wfpmKE98SvnzpXs3u/P2s+fR/XX9eaHvcwVXY6pSf/G+rPKrRBDbv18mCTgRQXtQJ4s
s65VJIJx36iTq6n5mxRUbyT/z1K44FuCXgMOCAADAMEvos0+7qaphBami8wpJaPTKi/5aNwfpluB
NiQN8CSE5RoQRMswgNeiVMxbHDB9BO416wlEzWGJS5D/k3u59EC1qUOPpdLUCjt1JAQKIYKGOurQ
yR6FMkBilUk+rVEmrq8LEFpRqkdRG/BZJJgvpw8SYk3Sihl8mFqWeH8aWo0PSHQF0gr18ka+YW4I
PUd9Byza5StuLEgoFXyOMCg1eLDzIEytbJJhn5AnqTTkQynbWQN4GEUNa2Xorzc2mgbTRgIhEq5c
S0huHyU9F+ModKMENE846XXQ8lNssXNklBKFbWhI6s5r3p656RGqvb2+Elpck6tAN/39AYtBnlJ4
SUDecHDl0NF5oLRi1triv+qlBegEoMGSDvZW/Bx2k6kEb9BbWxmAeQFfBssX7S9TTHjRJrAwxkum
MlrNGKFieAZarfLMDmmuF3KoA9pu8rWT5/qkQ6sawKDIvEB5bLm0kgFPw15MRhduYIlilrmp4OEQ
OVGxS9ec6G4tYw0wQ+AyZuSpPJ8iv04hTDyXe708uqVkh43Neebo8K+kWUll3siDgOowo9Xgowy1
zyWAXotivwJRjXe904j3TzpXZL3v1EBmMMjfe4/6k4H3BZB4ZDvKK6H9jU6qkLdWkcWa2TrLNAXX
ci3Qh2g8GS1Ck/6oeu/8TvvPGk5wQgIBD8rnCINADl+MJQoFaVUmGu9WeN0K5ngOh1MjvvszRswm
awzHawT/3Bx4OBhQ1NQwhZdTVxa8WPVQG3Vb1sPFalM8FikrSiBniRGku2EyO2SoYaZnYIuKBaZV
isx8rcR2Y7FCnBZ6BTPnFFO72KJaI/DjgOXqVu22t0PRaiBWa+vxXtdWMOk3bgINooooswK6/0Mg
u+xwzqV1nnqT6CqNyVcvcWRrAw04VgG0Cvgj/DAN0SgG9/4hcJ3jghoYrn9AEucK1zIO8OVsBBG9
klwiQFjezAEL6fmncg0geyN1A8gvEtkQwwU3CKWmy97BpYP4Xjfx7ujVk5ng6Pvjx00R0KjgCe2n
UNznOhk3IYG7EVxAxGNdj9XKbXN94uMjEJGCng0lBYRZlx9RJbAt4TiRd2GKGCVzZdrU89f7Azpv
g8tDVcdFhgMO+xFiGkvBCQ0iOHxel6I7xC7E6WjYyisX180WgIoFbgB1gSuucZyLoZK1hQhPeLAo
cUsq9Roo9sZAoXILzhGygHNlZhHz+rroy20lSq4kA4bQbTrAq1ZfPjdWPOKLGRc7Vx/nGvbldEQK
30wjn8quVDkR2bS9yvh9XLPoDOSMum9H1mpUXIu0r49LiKDhRQg/qDnU5hcHi9DKA59AbsIdOyML
jDDZDTvZCZWV5Mc8RIt1cNHMYq1FjZz6LXz7UM5tJ5O0gEtAkfm9GWas2comvpH2Ag8UOvTwqgEM
QV5mKbgaZJ2894grGRLN7GyfDsZkT8x/5h4ap3tV7Po5gm6xQjXlAAdKNbNA8fJb1jrTufib0KqB
o57rK7b3dX87XB+gUPmG6Cdiu1mdVl7MMd8MfpoHgedOJRC1+0ZLnVwGBBZaAW2SWJpq3G/venOg
PeTPUdEBGQab8HJNpUCExlNFPFcGVjpS8aReOUOu5xVSEjjBANuReR7kocsGZA9i113Ny25MAU/M
UPlgikahrx2rD+oabe56raKxWamDh1aIjoLcZWPVKEHvB6ATNw5OYrrvWmPkmMLRlbV6zbLHlvjd
zjyqv+KktMlzsfMU2W1gB1Q86N9d+gxJOTpkZu2Ou1bfroqgXF88l00ublaij11WI/p1w++3OnnJ
uW2rr1ypN9YCAgfcbKCxAqD7c/786pXPlwW8jSTFlVVowSqQy+k391fbjdUNkj645fPzBeS+xTnJ
Q5++gYuc4oI1oJfH1NtO70FiE2NN3PlGhElwc+G0xMUFQNxSRBSPPUX0wItzR6Dy3tPCEt1uwwfM
T99lYPBUmkf0aSxtKbTvd/EGvumy5cXa0KPeV5NAUdziH1QcK1cWHRV3ZwvPgAygzz/6H0IY7+0g
gU4AYHzqV54pPziAy5MU7sUowxFwbvES/YEb/ZrGOtf0gfQ15+owIB8Av9Rc/aPi7Cp8VHLqCcW2
l/7kk0ZRnkpzK25PsBkJyUBDvqCFCCz7QYkqGmGYkm0tb+JoD1RKmj10OusGBwY3YHy4FXcMJhPe
7ckX9M9WxnDep3e6IC9OpbHIx6ZQK84FrPlbahwRrn6p05ID8jrFiXOQG+1ad6XR+Yfea3RxeCRB
qgUJQaNZiwP/KU54w39UpTPq6XlZ0YI7i9kayeDGhvg9V8ucSQlLJPg6FJyriKysLU9nQIiT9qvb
gcxmSl9l5bT/PPpPU+gk09goYaO00u35RrnoNtYJYkzUpEHqQdJ+cUArfD6oqid6bvlCQqpD8qH7
4FnzUaZGRZ44vqXryvlXQz2vTRBZECvB3hTh5eX5OULrnfNaLNE62SjN68BDr3HXP/kCBSat33PO
/T5eXQt4FKHYjpeJiooExLUvm0t5qCgTlfPwVECN7aXIdpyO2/xI1pbQjbEkSA4itMBfIDkxZxB+
bb1cL2EmlMWcW8KV9xiRreqZIht0+Hn/axi0wIr+Pz+l577NTz9Q3XFDLFFBgpDHbVcqnJv4Zlu8
5OqO9x+KhgbEaomtJ0wdjuEfJLD7zq7X6LRXN8bcOH4DUQb5JkCvLvubRVAJgZki5+bCQydASDLP
Vo6C6/IxfjyUHEGAAVkQ+cvFUhEKzx/Gtg2eRf2I64+lkSPFp4J7U2VYKmQWx1ITFt7M818y6Y++
kyaGzo7FVhF3SmRCO3PlgL8OHucOK1i6CMUR8v+UmX9NMizrqzz0tOB54k5B4wzlSe6fh+G1xqUC
ym7OxPJFBGtVqt86EVhj+I5NdHqJ+ndNYx1wgBD8hL8cLZIvrmch/Eun3OrVA0rNXY/n62re6ip0
mD94djDFYw5GB0thL18rPJDjOv8ZXm+eIVjJm6wxjULUeWphHs10CeYkdumzEUcO7Ej87/vb7ycZ
vzhiYLIFBtkMfUGBcxHUak0PGapSCZ4hB0uLR7iINUYAIq3Tv0NBrn+fGhBb6pepOAjln6YoKKB7
CL0/8hzUOgolBEOxUplmlt4w4LxBgJHNnHufzuVzShgg07x6RpAcmpBI4BUT5GNAQAXb2xOdEQil
OOprMbHpGDqtB+EJmCkb+TZQLS+xwk8Pd5vbHMCuwOM6pRKHLLERvPe+EXmf9wfiGoEAATeMvwgI
MqSuQau73C+pGMiaP8pYzNMBea8QANXHFrg5pfI3JZAphxDwxYTmTzr4C9xG8Z5Aeu3OjcraNTjQ
NYRm/hbAdADfIwiSlmDQEbXgbBqj8LnBs6JwRsFI3jGU5ZcSWWM80CJ2K5+JArB92/lUBrE6mj3H
aeGHpphYHERlWBabQvfar1Urbux6MB3xBxYtjmzEiouBKqISIPo0fA4c7g2y995jHW34b1ib+0cP
2Va8iAC/5f5NX2n8N+IPgMpyJzBDVh4v18EcBmkGlKIuPwsbLzVh8mFQq6avwudkfCRPWKfKPn1G
GNmOJ27mrU8WiDoI7iaD1+3ySetWjvdr2gM+AB6nM5eAn4VsFwMRwmOmEgIueoYT7vD/OPvS3sZ1
ZdtfJEDz8FWjbdnOZKeT/iIk3YnmkZp//VvMuRfHpvUs9AU29tSASySLZLFq1Vq9RWar1KzyiwS/
Soeb/KEuwOrTm013xOXJNc9j6dahM+hm+Rk+pMoh4HDjuQTiBc9tYymP9x365nHHfB1z/jdjRGaJ
fh3KL2gZSIBpKnHWoYWgfA4AB23t+/ZuSwDobIEeoYQuFxUpCVa4r27mbgKfdn5OxH0V2eoHHzhd
Yte8Xx6CwMVejk98sxEkMzqXiTXXUDBYCZjomK4PMypzjzcttIORkb9xTbVqxyBJi3PBfxs45vG8
XBkkDTRvLSBvTK9zsJIwsyoEcZKqYVOce33bPY2+5La+sUNIHjab0pZ9rlvxMnqHsgbBuoGaHYC8
aLtmzmdQrLScJEXlOWi+AZMd29e+/Ne+ANDiQZfzh/QZpXWDGVNg5KHY9m15xpUDzXBxNovkJBNH
eOXWoBu3eTLGFhMyVH2dZMpMyrP2ZwCTAdrV/Cjap8kr1z6ob6SzIJiZlc79Vft5k7CTiBINst7g
7RDAF3F9ZCVdLRVGrFXnCE13M+4ZCKYV255zq96KpH1P7Dx1+EfpuwbnEcL4NgVpx4Z7Co09p/yO
hQRQMLMGzWZpqiAmT0AgYGXFRtNAmfHake0M2Rmy7WM0UO4mXGBQC5sQTiRW2b0Ea9pWtx6BZCmO
XuqEiLpYWbwKij5RPAz1OYptRfldFgd5Tefj9uyACfSMIe8LCOeN2FtWkIALjLk+h6Q1x/GlQadj
/MxDUWfaFk/q8/3lua2PgL0D+1alDDaUxY9xCrRDSBPPk/osBejzMcHx3m+jxou6I7pU7eZZeFac
yjTSFGHJX7X2uJUNsDRcgwZg2AOorrEboCJ9IAlDW5+V2a4Ccxh1Lx0lOzOgKv0Rt5ZC1lq9lNtX
FoaMQi3ePqDYQA7/2iMzQ2qDupvqc29Lo1vidV+AK1AQHf27fu2QWEUnrlNwVsDbWeEIsduBVkC2
5udMhOqxD5YjSv30USdm64iAlifo5kytRod6m9Vk1hxa5HH8KiprBNdct62qT3QqdfMBwP8m36if
IrF6boMSVIVw7rFcySXdduIg9gauFQ9JFPGQE6fDv4jDhVGM9blX0MIqmTy6WLLmV5JbYe026WRJ
AwgZPB7sKJGbvk/K8yjb8vAifWnIeyj2kFiFYZIZcEbHyDcJFESIbsrNFqXcWbR5RO+ilWgbELpH
mt8Jdmm4+J9Ku3ab/CCVr4+N61EwZ69QZxUoNdXmDIKB2LC1+UXSDqCqNuY9+Z4/kYXGIzzwiq8y
M8P3Wd8miStoXjBZmr4hCbTPdyLvTfak2km7GQrPmB8zfi9zIONzm8CKnhXpoXzUfsfPEihepF/h
ECFQMJPJCR/kP23gaOU+g+rAr5HzGw/U4qrxpCEO/qoTD0rnXPyaGh5JH1LBnblNkLqiYjXHEs+U
6jglFRi5agtsULOHrGeEX4l2HDowVQvy1c2e1KjNuUJvTcNj9AmqotoQ8RLFX48DcozRGkvnbWYW
ToGeAXpBUxEhNpsxNaWUEk5rzjwawQvyDdUiU30pnhUP34hmnZXH4EKAeGWP7UKTCl7N4YfNWXxK
X0O/V57nd/kw6BYhYFx8n6ctzvXShlpoqeB9Ib7cP9Z+aj6s+6gUBoXKL8VCMakNJROLIc8xXsOv
P9QnYo1+YTezK6qICX3wLqGBE8wKW/TKdt/8rwpNQnaNh/qx/csnlvFH2+R5biqgHyh7B1pxgQls
rVFbaNQyIImBOUsfQPckeMO8D6zWBofmMRTN7jN56uEQ6CwP1liab2ufdA1B+QKpNWBqQNnLbOxh
yoxci8kZMkTRiEvxWy0NSy+yTSfueb62QLRybLR/jmVhFXcDIn3osSPiv7aq832uxErQnAXZQSNY
9zqO6OL/Hflh/6KuYTFv89N0jDplfdQRyt6oR9SyiCQnl5BzhDcX+Ypa0VXbQ1P+QqpVrjZz8kfp
Qc8IGEa4Q5dgka01a9xkHpkPoDmzi9MTcqDRwJcpOcvpNhMoDwWoH1LoPvurrGH4pRsXvRgq46Io
lkhTLmOofLoVQHydgNl7XLneFx6MuOHwrEYogdrPzT5QC5UP1Db88ZmEvNfKKVM2ykOeoiKqndXJ
rzuPq1xtMgHAwOu7BqtY5LTj+4hi3uTx8Qqkd+GlQj9IQzSIz0F6jrmdaj3Mpl7F/Go48LroOLqQ
UhBwx6D9IYNOS2VxoI7SAUBp0Hn9mKE/PdsVinX/fFhaZQSlKCWCOhVxBxOUdkGrVrXSYpVlVKRr
N4he5/JPQHZIePyzhBM8CjU3DVglpHRl9mFUV2kKSd2oPSeg9P6DY59DCgWPZCS4kFq5P66FGB/G
kBVElQpqwcgLXrtvpJF+LOe6PUuDrwtv+jfXi8CbuwKy5KEnKeA1DZ2apDsxXXksLUWSV6aZnSOo
VV7FYDU9N3+Ez1SSLGmyZTBStboJGW6LmJ1sly+q4o1HIgNlH6eQLPP1tRB98Qi5nAJmX/UyFJF4
gbTnAAwtg52Kh5pD2iZBiu2phYJ7Z4HWnhcsrd9oJ6Nf8azFm9YADe8P2TiOTGYFDGkOSq7t2nMH
Ndi88ivZkWsrGA9VqziNkVhEMCeQvQTqaWXtb/OZSLpeWGYWYCrQskJQSTwnBCRYVK9My60cfKU8
Ur9fKbHn9qOo/+TTC+l80diG0y8g5cb3lc+gZthzDS9NQUYeQALog7mmojTupLrEudanv6dDD/IC
d9Tpw2IadoUzf3Cln8pbLbLiN+FBh6JetRYB0yvp5gtQuMebAugvbLzrTSCqaSyJJCdn4Q2owMcB
7+lWBEsW7/CxnziF7AXEQ6GPjO7kB2bjBRmYaZKvFgHarmlM3o7fOG88QGpOGS0t9lDz6f+5TRXH
AkUX/O9H0iPq4qKpglo0EgXTBHnkCR3KaA3K/bpCMjy0VtklFl0DPKKUEh4uwrKEdFqRRgrgHWeI
g1kl4s4oOBaJnWgrcdfSuQqoHeDO4DCn6oXXg8qKrNeqridnfSc8DGEGuj2nsJLuIVsD9tET+maN
LywxYYkwD5WRRbDUFsD7DAWnuCGpf634MvXVe1YYXw6lROhl4DTOeJWeuU/1O6k3xeCK0l4tTL7c
RgcS2PdtLqQYgCEGryX6yxSIVjPnRzfEoaz1CoA2beQk2KBp9a5I/75OWCLKIgwyaCpwer1ORqPk
Q55w5JwNv2INfEP9E0hGweEnIT4f+vH/MqYLc8xiDXGU1TMXkHNdfHWQEiz1zyqNV07exYkDnhR3
H5466IW7HhNioGRuVYypM6wUqFmQAWTpP4P5sWWhOYVjjQfGEvf5tZFKGDtuSpLuHAZg+lPMsQVG
ao2PYukqRb7RQAqIwmRvas9aOhtdIRfdWROeY9UqM58bdpBMsdHMHsogzkKTCkfcHHS80rCb30RP
tWL3VZ1WkjMLmwyIYHRFQHIWcEc2rRxItd6nfNmdR6SLZ+HQolv3vrcvXBaUl4BW4tAaBdTq9XxO
s0yqfO66swTSMFySbeUH3SYjj3Lg3rfEHk3IiIDiA5k1AATxvmA5evusC6DcK3YnsMeJQ76rBv4Q
JQZo7NunBIJU6RrWhp28/xgExIsWSiC7xbiKGvNi0jZ6d+JEvLR77dTLZGVfLZqgYAHaeoBCN+vy
/JwVqRH3oPdAdlSMAFP4x031MwgQS1FaIpqoZoIp1Yi4Io8bkGfNqssZj7WUmmDdXhnHT5bx8pyl
ZkBmALFpJK3AU8KYEWadzLhX+hPSIPFGlW29NsHBxzmp4Ef8ht+L5bb7LH3irEbM7LEB01C/oKkC
tM9QhbdrD+z4LNEbAyxDKjIjsTMdSt4qk2P3nMovCjnJ3bYXD6r4qIBS89iA8ey+W7Ib4Mc8ip/g
PcCRBfQqY96oojop6/EUx5FVo5eh08/IFREZjc8rkZkk4beYWQZAD81aOoWGg43g2paOXqohDDvY
Qm21CaCA9iT3kKQxDehG0wIVclNan9vgl0fs6OUy2K7avwFxVKkxp+ZXRHZp9TqA8A2YMclPBa8s
QCFmVq2lCjvgCl6EdqeWaAUUAWOTVw6jm8j6P1P1389nVkppgoFrNExVq23FCRGliXxc+Jwa31lq
GhJan61spSdiyTExZUAJgGsUSGn21IgjOUijqB9PqW63ZAPiss6v/H4nyk71qxRepszqjG2fHpX3
DlXY+76xbB1QXMSxuAmAFbhesKQZW42fW/BiNM8y9Aca4kdTACZ2zQxQXpYEU6w2BeWNrbZc4oA+
rRxeBX1N1fH2mIFqKN7ryMiATBlohevPQJuhgbhx5EG9nnJWJYJIPEunYuUQYGNUVHJRNQQCAFlr
XAhsyrAuRW4aFR39J9B2kLLDNLkD/ygkzv1JvbkHfsxQ/XRIUtEn8vVgeq3nATQx+JOyD8dDPDhV
/N4Lkqn8AA/mFWs3idCfUaE9CxBtqG+gUn1tburUEbEPzAnVqRY2Wr0haM2Vcgv98zG4Ddq52kTy
bJG8OiRd9xHX5AOociuZvNXuicUZRn0YlES0nskmRaU5hYoZ/ZYRDAHhmHlzcgBVdyqtjppO4tVJ
g0lGHRjt7qBRwPHKTPKs1DJSwLFwUogjT0/FSS4snXvOn0Wa/Y4QMTWTHXYPlF8a5S47TfOVdMTS
MlNtesS3eIbIPwCCi+eVqgeVBgFr4ZQN37PhtdmT2MEknzlyBqWXNeG2panFtIL3ES1N2CrMgHOJ
iEYInYRTNh478tr4NYA8IGK+77s3bY7Um7A9aI8Y6K7wr9feVAyo848pEU4accg5B4o1UxtLQkoh
AaeUCJV4EVf1Uz+/51qxMx5XzC8tq4ZyIc5BoJRxa12bB0laiH6YRjhJEWhLgZxoNk2UoYD0ZPS/
xyE38ZwdIR3YKhDISm0JjII57RC4/xk0GGCdi0LZRWwoSMqxBS4N0Lo0kkfhJKpuCV7XAanpj+pV
TN1+OMe4v+6b+8mrs/aAcsG+QWcTEoZMcNJ0ik6qVBBOanlMhQ3VewedXdAf58huB4BrZmUjQYM4
cI3AJtU5eUUgaqqpN6onNHir4V5VrLGIzWR2QJ+Ovom8+USxLduW42GGnPWUO1W5Mkk3Zzby9Xjv
G9h+SKXjALpeqnrQGqmqZxnnTl9ZFEpooVusWruh6IozcwMRXnR+owEcbUosDqch4GeYdW0+VaQ2
lelX0r5MiVfLivdrzGKLpyyRxZoD3FRC4HrIceIEg7Ie/qkzK5LJbdWLdc+fEuU7/ADJV6972uxm
49/pbxsQS4vWpvMmsYr4Gu5GoS24/9AKyoTaad5nmjTDo6sZRcFMco35lUQ4x5C6Dgur6psXPJuJ
DI78cySuvF0WBnxtnRlw1dbdWPcCaAN7e0bipkYjcVDGZiVvq1a2VG3TpKIPWM9917/J1v+MGvyb
QEKj64ZnmzWHbOr0SS8Rck1u1u84jZhzOW8E1Dfl9BhN343hJiEgaKOvKARVTO0Z71avhVRA/7ft
Vnbi8iIAsUnrXxRsygSwchiKWmo0oOX5A/LYuXmq503J/e6/1R4F3xeQeHabce3Qu71JMPcXRulO
u7hJYhkQAkFG2MmB5UIXiAParn7c1xp6XJLNNL1xLcA6W70cPkt7Sh4GARhSMBDOxcckH9rivLIm
bHbzZ00uvofZ2XzdDzG8f6StUFPha6lgGqWjFiicPIXC42SKSWmvxoA3uMj/mKVdWHg5AKTOzP2c
DWUt9MN44nfQINLkZ42MXiiiJaz6nejvkubWan5MIAzBvRjI7Y/loSLbdN5K/QHsY3n9OAqD2UYn
afJU+UGP65UT7/Zyouv03w9k1qmPgHQhPF43ySC9VQYXeXEX+Vwhziu78aaoxk4FswIaBFE4YK/H
U4j+2uBFg3aDILaoGqeVy6knDYn/yZYQUmIK8l1TW2Jw4MhzIjw12YsADcDwfcUnxJtjWKF8VTRt
iIsKKeVrH1XiudKlUBhPBtQ+RqfIK7Tlyan8YUz67BZK/dUiC/PQKHXg8MLoc6CKMdHv+TFker7y
Tru9eei30LQ73ASPF+akTAxuLBICQr0sLbDaSiGDwlXNVs6CpV15aYU5EZHPzmIpw4iVt2TweujJ
CiYv4dH+wQ1vK7O75FkXttiapZo0Us6BJ+SUcnsuf9fzrzn4rf4Wi30sWSEKl1G6SY7l+CJOR7DS
KytDXQhAMKNoQREQz6KngI2me/yhShRxPOn8e6Y/tHxtlkXvlMkGXSlD4msqWKGF+KFLW7sp39X2
Y4L801xseQQeOsot0Rc4pNXclUe/rVDhnZ/nwkuJctS5YEP0waq4R9LWEAwRdoM8QGbi/gzeJDlw
eSJiQ84BwFiwlDOPoGoylFQROZCQAqwh21VZJ44OwDeQwlWbACoxQdponpqViRMXt8WFXfrnF0f3
WIetKqfqeCJQPgh6O0buXqkkSw4etcxKZXD6c7+Eygv7A17xQwi9Z8DloQU8KHakvuVpCYpi9CJg
+xb+GmHXbT6Dzgpa0ZBXQPrpRtot07EB5x68e40MFYr4b1YdlczOkNRNtpAp1QbObHYBCHfvL4a4
dIFQ6lCk9dCcjU+4npWMkwclCbEaStS7iQpAjqr7ajCZlQ4RABCwh2EGwkiQOPsNmn2FQ1WdEmIL
oJ2YUbfOZ8nXQrdQH6cSWdTVkHLh85CplcGeSxO2yOdff16vDgWQt8ibNuMRVQqzip/FyBpRMk57
yFFMpxDMgNNe2d6flgUfheIhypUAoODQYtO1mVYXmU64/jTzr0QovVn1SFm7Y5E70rCyBPRwuo6a
0VkAUgqkHNFUip7S6yEaRq4PoQxJAnkEJXZk9sMr0s+quO91H3BC+fn+0JbCR7xeKF4V5QvEy8zd
3ctcAUFaqT+B1rB8GcdQdCrYdeElYN1A5kjC8J9iLOaLGA7aLiuKtQB64bzWwbgJ2lp8BLRqmSFX
cpaJTWz0p2cdlP5dJ5t86ZXc32yGRtWalM6PMiw7wSroIaDCQNtJWFRphvoJ8tYq6IfVqTjOssI9
Z1oL6pQ6DVEthFLobuzg8VJF8xAtJMsKdHAUk9E58TSLe27W6y9OlSZrCrocWU+ABjst0a0Okbjf
xfo5FSPJ1kSAQWctVTd9UEEdANSINqpGrSM1+gdUJyqP6yLB5YYsRhqklc0OKWBX5ielNkkn4bxR
pHr+98MWJLPoBADhFBqLZGZ7jxFfh3GeDqc+K34pYvskc5/a8NTXRyKdVxxr4YDV8SqmBNxI9tw4
Vqa3AKVF5XCSA8eQt0kZbA1kIYsIHbPDd5+VNsnzXxMZrFzjzGnOzJUPuM27IDGJFn2EZNhGaAi5
3klV34WzBiHrUy27AbDDHTR8RdyPFVrJhtlv5m0R73IOWAj5D9+9lB2apWoVjNBvRRKuvBSWXBx6
3cg1KaATBKzo+luUYlZ6WakACwx+192fyXiAtkCjmlp5LIuVgS+dICiz410mo98DxchrW5OGAm5U
dMNJbJPPGUReqaaawhw/qH96roIMq9WJa9CtxcW+sMnMNaiJxAr9/SC6Drg/kN9KAq+scIWGuzIj
HjcDbNuNbgwxhqCYbRFa3yuLvRCHYcCYYvg12Ax+cq0X1/lctW2XCS30JiHUmGzrbq9kh7R74A9C
68TgrYVwVFP5QoIjdLaLw7zWQrG4whcfwGytpstreaLehuYeR8lyc1QKN3gEv5rXxelRK+SV0HNt
xPSDLkaMK1xNEhXLnEzCcRTIts6NvdKpa/1cS3fu5cwy0TQH/ERpJJjZiSMbIQXNdo2LV93GQE4V
GpoGp9nU+8hNFDNXvPvLujypoFfA7YtUFcumwwWNzvUEY9Ty95rftOlLoZnc9CwBpL4SEC6FXGDj
QyJDotbwQrmezzgKgY7nm+E0FF9DfFAjzQqo7jZ6UPYZMcvA/S7b7/vjW8paUApAyH5gfLSf/Npo
X7YF3/bYN2CimfTBkVxF9jKIR3UWB1kMZaN37RaEvdHXfcM/Oe6bW/DCMHPtV7WhZ6UyYL/MWyF6
joPxPPOpSTtJGxxNkVpBHyQx+Ri0GaGfoe90AEpN3xiItwZoV85xtU3kU1Q/1vyLCDXSUfSAnRsD
5FlEqHvLG71/vf/Ni+f5xSczYQKph3bsSsyV2iM/qqMrKhw2LbdW1l6aGlQlaLcpmtKpwvz1mkTj
UHazRJAsMA6KGzngNpAIGNdeA8VD42IGmYwQGyB/yj7J2WhOHAhVgewzSyN4FLkD3npqeUDvzK45
qt3jOHuDtBnxErw/GwtbA335KGLggAcnG0vJhta0SKg4OhtePu/G4EmRtnUMVRv5oVbWyOOXjQG4
CFgQLjCeOWuCeB5TLlewD9GCXGxCCdpnkHZL//DQ8Cj6NTKLFXM/MevF0ZaMilLNNY+Eakasmled
qfgId6GnoLU5g6zk/ZlcymRSioP/HR0bKMiV1KZFL+PCTF4CSH+JGvEgk7otAGZo5NYm7QOE+LR2
q8PZgpEHvB5lTq15aIJmJ8btAQqqK6u7FJbjm6Cui/oyQA9sIUMpehHa3vgmlS8fDS2okFHNII7b
t6Jm6eAgR2FSgRBoqO0AFARzsAJU50rQsvDswQsEHvYDguDZdmegZTsjkrDqVf0Uic+8NQSQnwwh
qSeuPLCWzsErU8ztmdRjaTSSCgertYe62LRvNWUiisme53bxn0axE6Cv0WuxVlmmhwZzDtJXFtLG
9MLE6X+92aU0CJpGgEgHWCh0kzMG2TTGZI0kknFo8FKhqKxDfAFFKR2hMGMF/FRaa0SDuNceCuyg
yEREMryVlY1m8PvOzBySN5aYw2sUZtQxpV4EDdYDBGS2fWYHqyC0GyMKmgFp0wdtkkMZibkqpzls
+FREC7soPuXTrm8o0IFXVsq0C1aoATyKIJ+OhCFz6MD79JSPlGgvvKnjBwj/5Rqs/s//OF94zwND
gQ5DCfEj2H+u178cZTUBnUy0lzSoGnixJWh+tgaSYDYSuEFBfIHOZIHWwVCXYkaiQzC5hj/H+8qW
xUMhOjW30acvIqzkDhhnhh0Zcjp420GWhZZiGTtDNOVZFdbR3pj2HW8La8wiTMhJfx+8KVT5QMff
AHG8niwpgwqDpEXxPmmdSUW/HSKylYNvyQTaFNDLBHE3A0iBaxNCHaC9MybxHsgiUCdO7lqNZGGO
wDmMbjdaI6eo52sDhhBXEepQ8b7oPfRljv++1kDN4qEHoT4q6cLujSwz0q6Z2niPCvCYfpwK3a7J
afxH+kS6FDhNRNz9AKrgVckMo5X1bNa5KtkDFiaHB17/WGUvXlgKiljASuASUPGMZ2ZqTAwpk8pk
T1Ct5V5r9K3qK/WA242BuF6mXT/oPEQgw5xWZdKXBQFZyX7Ut0W/G8ZdBoavY9K693f54lCQNJQA
VsWZws6WKvZdNjZ5stfMFHkco+vQ/LCSW1mzwYyl5eVEVQlsSMFOHz4EAFeqf9/fkgQhOipYKlD4
yvWKlGmcjhrCcoAG3FgzdX7lrbc0hMvfZx4FEurX2Bz4/a45TujyVe2BW8tOLNmQaRoV2BvciQZj
Iw/ShOfSIdlH/HF8FnIbT+V/X2xke3iRYpnQU8XEEsSYgypJmnQv74TAKn7/I/3qz9YDiziShygq
4uJgbr+m58pWCY1kX+QPTfxAIuefvx9cuahWAt2NsJTt0wqmQa/DJMD3T+d2kymn5HzfANsGRUeA
z9ZwPtETHWAJxo/GPBpCpc72qdlB7a3xvipiTSKQdeb0olUg3rO/g48VozfXOcyiHA5wENJf9HS/
NpoVYZROmoYy05u8Gw4cVIzjc3hOD/JjcuR2DcShyef0fN/qglFQdCDRC/ggkNYsTUeVE+ymQpp9
UDPmzhw4rZeskY/ceDRKJbhIgAQFpAbLxvhDnpACsOdu9ocd/zT9DVbcmU1MIPIBogWJCfAT0k7N
H86Ci9fQ0HRAVRb97Ms77a1+HWPK6gTpZnSrlds1NZLbwSABj9miuQhkKllY6RzWupqoUCYKyuPA
fYNucZUzky70RciN8aBMid+m3U0wwJ5ibQcsbRrGYBjhLKpCjKw31I+OQAyoT/dXf80Sc0nKaRcL
Uw9LCbf7QhU+lCxlcirOu2/mJqSgAwLNr4z+EtwwbAll4IsWtURj9sFGtmlWNuutB1//ODOGXBZJ
OOv48ZbbpeVzFR1mkEz0zv0h3FzEdAgITWlnkUArA9ebUwy5aKziYPaLZhOAbpbzwTWQIK4f3PuG
loaDeAVlTQF0ROhiujZUGFFb11HF+3HhKD2o6fykcIr09b4VJgX+42K47PFyQMICJR5mS4ZGKgHo
3vB+uMmEIwqm6uT2TsDZhbfaV7s0IgPNysjowKEBA7weEcRgMxQzeN6HAvEEeUfeCjrAS1auZjYh
QIcEwkk0i1DyMVlmY29+IsQY1aD3y49+m9nPsze579DKfL8/c7ejAW8WfQejR5MyfzOXZ1QhwSap
+eD/lreP0uP9H7/1MmSsEHejoQfvOhw011NVVEmhlOU4+MPogK8DHUuj4k2K068F4bcbnxpC6wZ9
1KPRlCmBBJke5HgID34MHIRV/sFFs0V5+v5obp0MRsAhAfrKnxuAiWQKOZ+rMoKRbAtZYtXSHwiQ
9pDDJSuR5cLaX1uih/bFDdCRTM01fR586S33uq/gPbekb3kT6yZZY1dlsv1ws2tT1D8uTGXi3OJB
AFPJY/Mo8SbndG5uqy4kaAtTs+/P4IKzXc0g42wzzrVKG2FssvJnObGHh2GNLIaFRd8MiAk7Esie
BVpD5+4heuxbs/3sf3V2tOPdbgsCqe7X/SEt3NbXE0i95mIC0UvbkLKAvdZtYhdsi57k8Xvwx2yB
6g/mFR9k2wHZ4bE8kXHftUbMC4OP1rU6tvINkkuosM2+CPniHQ47wNw83eVNW+ud6PeaZ1Ifv77L
MVr6QgRm4QfZdT1aI8nzmOOwB0J/luzyqy3tsYQptx9cAz3SU41dHjkT5CU29yf6NlC5tsysq8aJ
qOWlsCynjp54keLp87Q2u4sOinsKuF5gvMGNcz28Ku/CpO1FnIbFVvbwtPNBKaRayQPI7NXOLKFC
y6Pd8klurPuj+8lzsBMLSPF/iCiQCGFusESMo7aBKLyf7BV1o0eWm/nREdXpDXeQntQXc9hK3n2b
S4cmslQIzoGGpPC868FqyBrWnZGNfnAGo9WmNY3juIvWjmaW0PPHY4FtoW1LwLkAuXZtRqyGvJhF
mMn2qlNuQodARvNYH5SdYTWbfjfutMf4c3ZVL3yQtveHuLSel7aZ9dTyQlfmuRh91etBjw05t516
vm/i9nGFExSJGQDeIZiADD5jI88A05MJbDS2YM4bfRt77Sb1NKvy5Geogrr6SmhAb80bV7kwyNxD
OZ/KY1vB4GCBy2JlC4iLU3bx64xXjE0wBWOPX+de3Pq5OhEn/CjNedub+nbexLvaTnfqtt6OXrYR
35Kj9h4cJ588rl1MSycNUl6UHQalGiTUr91GV2dSSXSUhhuf2xd5pzvppt/E++ZItt2/1oT+46UX
5pjjRUrUtCyLavTJN9kYLy18VXJjR/CrzfA4vEXH7OMlf1kjaGNRiazZn9vl4vaYZsqeqZWj39dg
mbJ1r9qqtWkWtm6rtrAjL7KJHoP0EaJWlvTU74Sd/n84V39a7YAIQ/qE5SiJZsQ6JWlHv549vbcQ
M0+8s7JF6Ba48Vjazvc/NpjJLeOqTyYdNvInMPwU7wrUuYpD0T9DyPhL5U1o48ZrQo4sMvt/pva/
RpmLWdVCVchaAqOqCV2ez3k/fehes+FMgN0O/B/cHuqfZLOT3nFrcpVZrt2V90eNB/21B8ttN6YG
afAB0wOAlTtiqX/RYEsGRMEmcOEfXbWyaeje/P/P8y0SiDQ9H4N7FdkPR+e8OHZIu3L4LMY7cEnA
FTUNvnmjTxHUAwlIPfrpKzhctoBYbatNsKmsxkvdFb+he/xmPLiigB9HDvSmkw6yThGvAlzvgyT8
QerRb2JKb8Nx/mWEprrXdsNftbOCP5Q7zizCtSt58QS6sE5Pyou9GQaoG6DLBVdybmmgN/ym3P/b
8CsVTTGz9Jf6L/q11qCnbJPof9z2wirjtmWMjOks9JjfwIEQk4CjqLa2vd/4Q2IChFxs9lVuxydj
5apcvsf+a5iNLDvOiCPgfkaffwoOlCZPcwyrcgZbN2t73DXmGnP0YvxxYZC5aXDqAf2YDdAidNvU
Mo6Bq29AFlyvROh0wlgnUqiYCriyodvCctEPzYD0liBCkSk1deg/FQ5XOWq9rVGvKS1oQ9132qXb
GQUHYNeRIsRTkfGapCJCJ5QwhzZsq1g5SZc2+OWPM5fiGCkJOh7x4+kG7KFv3Mp7fTEKvfx95qCm
cTE0B/H74iE3n8aH0QY2qX5KPoSn8NRa3/iPtT2+8ACFGKoGoQDQGQLZwoRPtSJXQO9Kot8V3kTc
2oteybsxmzEIYP+qn6vrs/RAvDJIt/3Ftm5bXujEAAbxVDTD3BE+udTMPtQXqHFLH+FjKNmUAn9t
nAunCXjkAUtVQHaHEh4TBstVqglNr4n+EDz2gBQ9pAd138suxEOEo+IZr91js8YFvuD6gNKhbouW
PdDNicwOk5oy0tuGE3yB7KZXiBlQtMMvda+2u5h49/1+IWlBi/fAUBkoIQI7z/jm3KiKMePP/Q7K
CS/95Aq81Uvbod+gbSGv7Cb59wsWPoPUMtVcAyU3iyPvOUHt2kpX/DG0w2dQH6DTqQI5TWi2k1nn
VvP7G0wy94d5u71/iEnAzwFSN0qieu09ShxP3ZBPus/L4E17ndbYUm8PRRnoAfgJ8kx4LLFjGruh
kbmW1/2Rm83gb//UPUiz11bACa4kY26dA5Z+UvJ4z4NkgXHIIk+VHAxG6DIo34MCPEJWF9rZ5FgF
lAyUf45MUI9BfhEHIxBOaFq/njbUGOamFQnC6fi5UndoglOStciExlPXBz1SEthcP4zZFNp5bUMc
eAD8kXnAfdLsZ/A3SpsoM730xEfmmjzrwjKhmRrVxp/CoMxqawtVp9ZRA1uNYKNle3RRUJP/1ngC
qisPsoVlurTEVrTCcRhS0sOSYurAWHud5hzb2er+DtkK/ubmcgGNAC2for8dUAMUbK/nb+oKoa/R
y7CP+W0UOyGa9vW3f9w9jAm6uy7OXq42+CIdpmiv7gq3eb7/47ffjzozDUnxbAR4jZUwiqK2xMM1
jvdGtK8UzVSJV88rm4be3lc+pssoowIe/ZM3uUHcCBDOHrguK/c5MMkA5r0NpIFI2MpuWbICVg5o
1CJqQaBNfeJimoQ0IELalOWemBBGyngzijZav70/XfQ8vh7KDwhOktAbg9TM/yPtu3YcOZYof2gL
KG9ey5Lsam+mu18K3WPKe19fvyd5sVdkMpeJ0YWkgQQBjEoXGRlxzgn6ga1HEeH3ZmVoLX4s3q4O
+jWgIbXIA1rTdlBognAYefmRRwPazZ0PZla0cV4hAR2Stj47RO4L9DY7e+a+penzD4AaqNBA4mB5
SPsLysdsetsIshCVoW64KrrcOML96CEzCWnn5ME8THvlqQZSebL7wm/quy23Wx5g4+ISpL+BOkON
0ndpFwtlOLjvs5c4uWeP78Mdb6zHvXy6eLQd6hpKu0EQysEqw9YbPcmfwmGvetKL5deHEn/lj+lh
u5luhp3hPaDI7wuBvoOS/wH8xvs/u/IZ4ua2uZsC9NDxSj/1eZl+usMeij1HmSLg0wC/0dD8ilp1
fWittjLRNvQJutr7+xhKCW967fzubMmpbNNGp25PRvrqx0fsdE7uyrbmNFCuQ0M+/HvuWm7kRd71
LU97bdKQEgpsqEMClAm+Iz1rrdlXkTjX4fxoDIfWadAyLnGi9zzhOO3LPX9uiNrzptxWmbHCEJpf
qqMrNMGk+9qLyEsb05fDcUDH+YXcDOlkcD7L2dgJamQudbgaToxk8eRDpBq9bcBj85a/VZ7AmmJU
OuReEMLiMUXLUZaxNQnRbMH53aU30D8HNeM1fxif0U93471EWDNIRJJA5hIRv5rUQRI3tYkUAbr7
8+EePRhs8g+ENuz32vZldFs4NF/pO++peJH8JCPE3gAzEZ2QVQSV5/Mp5Zaud0bahsRYvBv28S7e
dfsZRyzubbQY2Dd78xDfDPt8B3kPKN7cxkUouos3hwkP8ndkx58fcrAjQRMBow3nCCn086+xYmNQ
Bb1pwxuDzMDbEE6uhgbl9U7Df39+I91sJ24MUd3//JU7vydnc1ZX8tAe3tEcQEKdxVtxntBinLNC
9B2FqQLLTpewRsAPAFR0/nGZMcvNNG090IK2HKACVUJ5jHOMLs4ruluhYADRckAtAIGjtnek9uMC
8fskTMDK0DzwVQzLj3y1+Ix5QsEX+40yRT7l5Mqt5bEckUNIABO1Y1Bf3+Nf0XQw/1Lij3TsQmcT
uETAqJFAozGWUz90hiZISVgbbt37eMbfGsKDwIkfiHs52ziwAgwn4noT9VbM3PlgTKyNXPRbGqZ2
5PI6RV7ecdSvUyuPKD+p9In8emdvP9BRbvfT9AtPt3fXvTVNEjhOFvikwEKRKx1H8nwYm6y2WhMD
ups8CDhyKvREnoub1UVsJ6H9qD3xiMnHZwg9cThokEQjyq5ALZ5bzLuq79peTEP5UQeH8kaEUvRr
7AG05OU35af2qPqFDQbel3HIYnvfZj6Pfnfh0TG56OFOmgwTdb0LsFSUS3qUWWmI1gYCXFDsbaH5
AOmswrk+uxf5cbIV0YsdNQ/cHSSdez5WwbSKfkHSL1y95Vl9qx5NFOHGp/hxftL3qm/stqBw83B6
7CBO/80VpboofdD2qdVNoRRlCQrsQzIFz0FX+7k8LC5kIB6RqEg/pWC7sTzBA+Foiu5QWb6p9sWO
V71jHXvsLeilEEoI/Nn5JFjpjKp1nmXhekh32fMoY9K5VWUyEnpXoSUbVFPJix5/nBupm7iL+g49
glfSqzF/rDO3es7et8Geg/mhi/30HrLsH/Wz8CF8zLz4+yJjf5xoXUQaCALjl/JfhjyCJKIBqKw/
LvsU3Uje0MGpfY8eIrut3n9d31bM/Uuy9ZhNxAq06rfRyyjaWRMgxV/GbnzNnfoeaPL+hhdgMr0Q
ab71/wxRV7Uuj0INDY8MkfafRXVeIncMt7vpbua57IuLjpwTQMuAuYfaF5qanq9eJWxz1BAAs798
KwFAhd/XZ4x+th6X55/fN6ndMUkLkM0lZkzx8/Cgc0Je9jE7+XnqLqirNEO5Bp8/+asXfQ2+igh8
378J7xbKjfEBKRI8MNef0YfxqUo2HoJ+odlyG1wf5UV54ThMVDMJkB2RAz1MIUuwC8l6bW58+DB2
q6PdDD9SB8Iij+lz6/F0H9jb/sQgtUE0oZssxVyz0N1kG205y0c12Bq3DY3c0ZqHjttmmNx7F8f8
xCB1L4I8l4lqjBFC4cBbHy0/PvThr83Bi9fr9xHHfzMP2ok16olRK/qE03e01oSyowILMP3RnD/X
l425+U+sUBeiMqIXq9ktWVjuzAf08LjhvWQv6l30vqA8MITGqypRYGH8QlnDHm9RL/UaL3MV1BOH
YHSXYH3KeayEYzLg2mJRp3orK3RNS7A71AAtEPJPtM51e7e3c4TO+cHyQABuX1Y3cX8IgbhTPiDI
HNQ78QaBwA6CQHbkrD4vqcj8KMjQgigBQhcBWZ27GgQmjZqnYBoY/iTgcgBuHl2npl9FUITLc3xT
hRbijx6wmT5sguFP/d4H5YviDd64H93mLv7ZBLyAhBmFnX4U2YgnkbESyWlcLPgo4b7zIRbj9s6A
PsLJF3mvq/71/XZRnSHb4cQarfy7ymkD9GNE3JXqpE6Kh9/Pyi6RMiiC1Rbc6+ZoGexjiHlqjvKO
m7xiLUoMbvQqd94t778kP8FGSO7nL+Ve9Ibv7UfnlQctkHbRfQPnmN1CYVq2510cDK8mwWcFJV5k
nO9iRfCn30U5r7RA45RIxHe54q1wL+xVR9krIDGhExPAOC/pLkdBR9lVX4InHXRoMNnGY+IBc/Qb
up49gqiX+KfiiA9iCBDiHa9IwXTmp59Hubp+KzWhzrFKCh6iby3523A+NoTlh985Z414G5Am05px
U7RqBmPiAYpcthL475Kt2pn3xY3UWO7udFyUMxoFMVNzk+w+uILkXrAn5MkSf/Vjd0GOSrGz4O3P
9aVmOsBTm9ShR+f2zOpX2LSeczzvV0/ZjV4ZoMW1IziTBzzOe3VoeJNKogra/51apU71iMalybxh
g4lB+rTtRid9VN3Sb93h8/r4WPfUiSEamg8J90gXRwxv9rQQnBbbCjJvtpPH62YYURSRzCdlQIDF
EHueeykJOA1Dquc0VGd30L/y6DviHUrGWwFcDyI2g8cC1APImT1xhFLS9YJQqGkoDY6Y3EIECvUF
H1rL10fCeC2guAjIvIE3qAp8xLkZve7luR10PK+lPUBfotNClWRD4Z3bwZZniZozQdVXpUdD3hBt
F6X4tYttNLPJvHW4qTjRH3PqTsZEuTMTzQzqUTKPlvLK69ODWTlR/jr/Zccc4s9BMSSavFDRQwqP
utYhrDWnupQDJWjd5vnvTv5b8tfRAKi+ELpSkCCg33Jd367DpLdpmCuLgxnjW2C4fhR+UKwHiw00
cgqHc30vMeYdTR6AqkAaFZm6I5r8ZMsqsTWUhYK9JAhuunnaTTu9lIqb8Hw0w2+e2qFffSL4Cto8
GmkIrdkZDbIiN4oOLa/2zrNC7dfeMJpyTbCLSluMHt5z4y1SOBcv28SR5okFviiKtYmR5FOBIwG6
7YIeIKGVey2Po8DwVWQ9AFgg6lU45dQJB61wLboULrFx+uah/5h5jE+2BWDYURJAOpvmXiZmm28N
xJjRAH52m2RyhZiTYmS9vzEI0LqgLCcrYHNTgxgLI6tFJDX0Q2l5BZqiak6k3o0j5DuEvcLDzzBP
xYk5snAnO7neMtNKDCRqkgd75LDSmYt+8tuU0wBndpAjsAvCGtkv9b47bB/XjyHPAHXZVoWiQLYb
cxUVB7BvzSVI+1tRfv2frNBUzrEeRalUMIzodbwzH9KXhQMQYNwXp0tOeab/YwhTXbTIliFYllIb
zbjNeJd8z4NnZW/Xh8L0W/+siEXfF0aiyFsJS1LhA/Q5mh5cLSRiRV7an3lQwOsGngdFQbBtz7dV
L8RVXUGjOFTFoDARXKKNQsvLwTDnDa86BCfQT7+AYVltFJV1jQRcX3pZ6qFKV6ORV+msidfwshDM
c3JiixpQOk9zJoywBTgUAG0J59iz5ksG6xGQPDxQQbc7n69M60lZowYXfvuVxS8Lr7jAmipkoyVQ
BtGeGgty/vuJZJaNIZIw7nXMob1rm7/Ejyi7z3lZPUZYCmmrfwxRd8kyKRoUWlbc43+6D5jKF/tp
Ezw9cnmJdtaUIZ4jVVpINl8AHM20J1MppeF99zzuZw4I7vLXiQQ7lkQDTwI4aWq9N6BN+yZD9rB8
0wtUs21FDq6fRfIL5y8FwqYHJOgofX8RQwilPOvb1mdhZr1K2m0OPpLHBW+whkFEIhD0IEd90d2o
jhUz6knurEI2sAgq9PHgbd0L6hzCIJBRdfNY2gUQkXq06kUzt10/ZGH+9htY/EPnauF39JH4zZt1
aH3hoD+Uz8ZL7F6fP0Yi8twuObInV1fbrtKqQfYkjN9icJ9VR1VtyO6J+0Y+oI0AclsVT1WH8aiE
TVLPAOqOCDaR+T6xqXfDtJUSxlrbQm3fT3qQuOpD+7qI9qTbw1NrohcJtMrt+cf6fX28rP0Cq9Ax
A6UMjGxquOjKtSXZKOM9e49RVvdK5fGQapdODgQlhMYojkNPBit6ProWPNxcGNI8NH5IyGb/fdkZ
VVMIOJHOwaRsQ/kGTa8hW5Hi58c/Cuo1i73ONjr5IA95faZYm/7UDnXLib2Rp6uZ5KHsfYg2Jz/M
yNFAYwfdpnHvED0qul1fF+uNnioLkRWxgUtEysSxfkgvxo/8t/iz/CUZLvj+/d92pscLDGax/rCN
JYIu1fnamFOmtoKq5OGKcm1ofMeSL/+cvkR7RCeK3r4+g5dxAoyhnyJEf9HF7oL33a+9VjXdiI1g
fyP/7RwKjvNjz+KJBWqN1rEbQYaDhfINDPbycdhtTrNTvF8J+joIronM0PUhXd6A50Oi9nYRj9q6
kCHNyIGbbrWHSBlkNzkTd+yiSHv105mjHASUa8so62FmIbRFDdgWiCYEqR1/wj3Yfh8eZjd1f8Qe
egsg7dru4/vJe/29cTFZrEOAlkOgviI+Qp2NGu/alZWFm7gIpf5xaQ6qubd6TgqKYQJibJC0AigY
7T4viK79VhRtPQOo42k/QKvlNYJl7EJoG4BHC0FBSOgfWRUnzhbefWzSeikAnA3Q33vatdMtzpbM
U4ZhjgPcBcQLhEpLA5yT2BLEYtSLcJYCrb+dM8/gyUHwTFCuLzYLc+kymFg6r68OMCHwMnWMfK6M
0A50WQKgBrKLsrHl+iAUIwKiKNBuIj/zoeEPOOC6+/XKuwcVxmV0Zou689N4rISW2ILst/XTBBTy
Jr6bQvF18zUkWIubb2k3uNAo8lJ/dMfnzCl2rVu/jkHlKjerr+46byJlCJTwnle/4Z7Dyzzs+WRQ
27/SuwbtbvGBb5IreguItuh6imS6bndO5P6oH0Qk494smyc6dexWSTmAs5khm/pk0y6pWatoBIBs
pjva7d14kHxzrzsKronaSZxsL+3yu8bfXONGd1tHuvvsD90+QU46UFxU9F3RVf3aBxL9Waxt2S8e
JWDPkh1YlfhYBQjOFNxnXg6WTAf91UhkoQuxgZAU5/n8qxsrWltZTRDXADW6W3nwbtZJliXIiOEy
gXYnndRY+y4TZAWvp+ZhwTrETj7vcsUemq/rTp61LSHiRyRxwBBDkHY+DEVY2jVH542wycNE2wMC
BjSyyUN+sCaLCDUAs46EOAKacyv5WuZR3BqoZoTWN5r1Xh8D69chl0yyrIDOwK2e/7pW5JJctyKy
WAiQnufd9V9nrQRIdEBdEBExSE6c//pUltMq5y1u9tXPuy9DDavYRcrO5RLCWC7v1BJ1AucJQGFB
xkLIvb1PEhugrutDYS22iocNXnmoHuD9fz4UvRDEURzrPGx6L8q9Oj4YVbBNnOQMywoYvxboUNAl
Q4/Wcyv5VkeoK2t52CWeutxakWOpj7nsXR8La7JOrFykv6WmAVAPVuYplNoA3UIl/eG6Cda+QrIa
aUVkR2UIOp0PpEMHnAVd1ZEt8QyPV+FjRFeoLyPYAB8O6DdajTBJdX3WMxwJswpEgE8EW5E8q/ez
1UEvx+sDYa0ICgRgp4GXgDctNZAMiuWdKWHd284eZzeCHp12GKT9dSus6UJDdsjm4i0k4iSeT1ey
9BUS4zgoW2pbzvhy/ddZ8S/8IbwHsGOAP9EecRuEaNM2snk3HxH9u3m72lPsyNuuS9H590nbiWXm
iGOgvXIsE+9Eu3pDhyfGNYVX3gXuSpwhSB1PGJhlS9MdWqy0h67ydOEw6sHwvrM4Q2VtbeQGLNTc
AIfEUM8nEtqn9YCXSx4OELdPAuQ5eHK6rA2Bdxi2xLFtBV0KzZuUFF2NPDSlQ/tVRDdS4fGeD0wb
RJUQymRI/muU36xHtJca8hKx7ifyNeMdkAG5ymtGzZoqdNPRASnEYccVcD5VKtpOZqWFpyX4aEhm
t92tkb5dX37GQYWiJzQJScYM1QXqdplrUSnGWMDq1x/IYEA2QkPuXHSKwv1z3RJjMBCmgAXkLBC+
62RGTwKhWKzbMq+GIgQlBLoJ0KRNJs4DhLEoJKMAAwbe4xcA0AW8WGFZ8SYeRqf61Qw3sbWLeSV9
1jgkIKVNQEyRu6BhElqG+ndc1EVYGjfNNwS6eewZhqfBWfzHAPmAk4nS52ZV0TW6CBUAdhV75rVy
Zc2SBK0XMN+AS77QJNT1SEpUqzq+PbbxoNWHqjig/vb3yw10NWmarKDCTu9dwVCzLt6ghQoT0fwo
wMT8eN0EeyD/NUFjmHLDEmLR7CC3WpELv5ydrfUtXgMalhXEqpgqyJkTzvX5cjTTYNZaoRSh6qGm
lCNVrjipwRkKa1MR+Wyw6TBdUL87N1JIdTfEIBOEGzbv9NaLyOFwMtiMSiJysRY0wEEORYRCU32S
2EhltSoKEuFF8WEF9O9Re9VlewUGbHW7mRO4km+mLhbodpJkM16g4JdQN2a7qlUymhjT9K7/KZ4r
hN476Pj13Y9/caUQrUBk36DjCOIHZWmZu2ay4qpEwSxqne/OdK9vNNbqnP4+dSKbahLMrizKUDRu
xjpEWBlPnGiMZUIHCQN+HpxKjU61DqmmoRUahiCMgVEfIHU5LX9dU8Kyn5ggG/3Ur7RKFi9iWZIM
EBIORXprLJxQjDcK6jbRiySyOhMmMArE3xiFWv+bUeA9BOAJriyRTs40RapnmtGCfSp+YhQAt/y7
UZgG2iKh4gMGMvWQKCJk0dZSK4lfGeTchu8yeLky1r1rqEAO45aCc6GLJGm1WUYvKEcbgmyrrZ08
my9TcjvzxIpYdRG8gZEDIoUCyCNRDmyWtULFhoOpP1DZ28JehqDuA1SO18guPnWeTDhZY+rY4wEm
E0AEwhagbM+3GVT92jqRlCPfpBNu2j1aqvxuMo5zOZY3aDNgxUFQDyR0FBiprSZlRSPHJcAdracG
UyjswI9DK81981A7c1Bl0KICfYnknuwSvL3c+3j90TnK4XXytF38gJQ8wKV7I6icHCmgfJ+7bygQ
OVlQ7Kff190Hq0oEXtV/v5WG7URzHlfqiGyK/Gi8G6k9bnb/CQnH/NW8n76i9+FruWshKfkI98gx
zVoNrDyaUBrQ8IAyyvlq6E0aS4KEumW9OTP0nWxckv1tbKdos/oy/LEWV/rM7DW215f+xXSuW2fc
ALjM8GCCgAdUr2l4DIr8mjnKcR5asmsO/vY1FHY8OelPE/Y41xvjQBE+GdKcpH2KRGc7+3zeyngA
KmPRPHl5TFpP+aqTcDTtkVd7Yc3pqSnKP2S6nDcZpPBBQKjfpLB4bhBo8haO8Sw7Gw91atU62XKw
YYBRl93PcbabEnWXbEOjWgD6uLBO1hYFZQTFATxB8XaiexLNcdqsmoboo9GfUjt1ajd/yfeiHd3X
YeNMvnYQoIrOgyEwZvLMKnWIt2XJhFKE1RWpUMP+bQQ8xBzjRoLqnkh6CoBoeNmHSNDzOc7wJGgU
u/+YWmfIvOubnGkBjV4JJhblOBpHOrYN+qk2eG1CfHmqiQhP8/fPGsRR/1igzrCpNHEPgjLes6vz
bQ1+dFPytjRvENSWjraxHeMEg4jkDzQS7aav7V+txMkoqA09bWuVlB1MbA1oj5rlWbvrC8HaTMCK
yoTxS8RIqYqo3qyJtaZ4LcdAjI6NHbW3ebSfzcdf1+2QaJK6eVSSh0VhHOJjaHd77lLNSLNqY5GR
AZRcA1Jqytv132fQU6APQ7CpeDqB2mdSN2gTbXXdyCbW+xb6LaG4M28Vd/C1m2knu9pjDtqT/pze
DvfbN9LaLlAO4KILQeyjZQ2w5UaAFnJNcP2jWAmq04+iLxIUC4aoV7EJhftyJ6BmUR4iX/oR7cRQ
DrNg3KfP1y0yHLoKDjfgxXjTgwRPbcmSwI+FBLOwTM9y66S1h/OV7+J9Mzxdt8TaOHg3gFBNuEAq
naxEbnQYFh3o3WRv7jWUU5zukdtAjLVrTo2QE3gSfW/JhNhM19LQ5/G3j/Ji9IY8/WkqsB8bABwa
8tOrV7ilnd8oQQZ2yqfqDqH4u3+sHrYb6V3xM9BbSgclF3A7pOV1ADpc4jhDBtFHRiuuf+aSOhyW
2MHZWvgWC4oJN8mvxNHeNdQeF1yWhRcdlFDyyxKdNiDkMNwsATpx5w/qTfmxePV99LO8H+5yH/0u
Xy2ECpxn3DGovjZRZMudrMGUbGKUxFho7F4PeU7sKi9G4s5bofAd2+ah+bAGG/BEy1n36X4R7uZf
qFiChrAz9v/bnqPOuAFCVLqRPVfiYi3eUjfbJ39fqThZigtdVEFshgRAtjSE0N4tlOZvOdN5fUdf
qKCmGrozaAKWWvQ8nijo9SOJ5MH5SlVqNNcaWSl9c6A7ukFig/cuOgrl/f93w0WnTwmyq/FkwoaL
niyy8weanx+Zm9/J3kt8M7+mrf0bmsCynz/INyukSYP8fXotdrzmcqz32dk6Ubtyk8S4a0fwXVS8
X0hBV3obgvx2vBdmG30NOY6cddP/c0Ah+nI+szOaKSpdAQpBBaL1j5HXsJrz83Q0pOhJ38VkMMOv
9U5wluc8KBB5rbbsNM9zYae7rrmb69uV9+xkRrAnAztO88nhlpOuXqUWA6vtxrXwRwgycryTP3qo
aM+BdVfp9hxyG8aR+bqyi45EyxOzrbFAp7+C2c5FpuB92uX72JEcHo6AaQYtPgh4B9U6GrBbGKPV
KBs4GR38KvSlSlvxALBBo/ebiPOSYgFHiCbPf21RkZqhrnMkRjgY0W3hblCoEH0lNEP4xRQqX7yc
EfOon1gjbuZkAs1VWXQwweCmgPvC43tvgEph+NfdLW/6qDNWF3om9mRI5R/0pg8aCI4Lr6oIhv51
O6ygBTAD6LzhvWuCq3M+mGTC6wphFJYJ8jkLbpSusb1YflhmjiHmrKH8DOkZCeQWugpRp6iwmgvA
rr6B4uoSyLKXqXbMy0sf0/T09kb6HgkipIjwuKFWJx2TelpJ9z35cQnXnX5Igvk2/pyfjNkeH8tH
9Cu302/QvzYouFePq18jFh2f29FG4zEXXWjs6xN8IZ0L3CPEIP/5ICqOGubMzGPyQatj+JaXg4xb
B91N5uevqp/fKx/Z48bNopBluzYLVISVFKsyg1xAqLFJkD18R27nCcHmSOHP8oHnoVlLezpC8v9P
DoTRDaXRCccpr/zfUHCzefLGDLGK80mkjsPWqxBYnWGices7C1iMO6t3QtXNb+SH7qmFyvgI4Yjc
lw7RR7zvDuNe/MFZRwYg62wdyYk9GWVRAnqgEwJFsddcNcgPgw3pOtyuPM/JupFOppO+F/oy3eQ5
KpAB84DKVhxe49Nj38Mrm+PoTk9GMsVbZ+oVRqLct6AUL3iqRU7zoR7QfqO+U/eQFjosgfKsObO/
umlQVLbqVd+Zv92t7nKXhMCGQ/gbYnzfya5yuErnjEzS6UwfX3Yn37f0sf4fWozszI5oZ44BdrDp
lnvZNr3rq8pyf6dzTR3OrZrasmwwFaOn7bsH3P/QNl85ro/nAo6RwMmAYnVQJpF0Hb1dfj3k+8Xu
7cmbsLS/USDfW/clJ6jhjYo6kJM0rG2awN7g6p4F/CIZF4+sSFzItV1EHUlVbMzUmmBkk2zhbjvk
sHF9cRhKVGennlZo16ZUwjBAwkIFHs+d5h7Pnvoge7qrvTX3Irp9ONNtdbe81XBv468vg+dHWS8G
EBUM1AZQN4e84fmZh5Rmu/RLBai8jAInWinXLmeIDAvasVUzet8C1EZD8dAjWhpyDaAmQtJB482P
KIjQ9GKH1s3PzUuM1HtgPkqJJ1i22DoQXdcSTxQfqqh0dpUdf/DU/hnOh7RklIgkFcg99PWpVBbo
E2MCWLsNeU7geThu9FJJEdq1pwaoExcrwiwtNTgUOuCi5Rc0KQPpvdwZfvJzEO3gpUbO2FtDLUie
NEdR7NbL77J9jvTAfcGpzLHixrNvoc7Jsk1CBWxBHt4STsL77da56+ZVqTs/DH1u9wn5+/qCs9JS
sAnJc1LcIqLo51uq7gRFzxPCIXESf4E6C1ocSAgl/RRCYxY0HvrITteUY5a1rCilgj4HlWIRIoPn
VgXAxqc0J+CGFIl5v1o+1YFTECY/QfkDlJwhS2xAAlm+ANNr5qy2Rg24zFA/tvYSuVIGIfs6JPRf
jqI3WRfKFPqCoz51JE5CBvJ8NHPdV20iNWXYtS7SbDnUWn+IwwGoKc5iMRwpkRKDF0KHCOBPqER2
WqjR1EUoD/fZrkpt+U/zECFJlTgmGtU8xVi8H1uw/NFTaNTuisxdOHPK8LHQakQpAA0fNeAsqMOS
6+iTOEVrGX7WtWOVdpzZBU/unTGZZzYoH6dXqLi1C2yAhIoqZAlcSuWgl7HII2fxDFEXhthPaxnV
MIRaOwgdhLiLzlE1EqWcc80zRG32SNZbYVZhaF6DTUSHxOZzXl1945wpxuKQBqYAKAAEg1Zf1Hga
odOXVrLKMG4zG1jnuj+M3S03D8syA3ywBNwe1EUsOhxsYqmpMmjnha10W8+PiuFin3MlP1i+EOBA
maiYEF1ZGi5qDImWmCYqW/AQcubqXwLUuNEeSbRNMCQgBCfYVRG0kNi8fsYYR+zMLrX91mGLYjES
87BPUAZH/koHhaDf87A9jHv2zAzZMychGCQJiyyJJRS9Dj4Pp8L+bSgogpmMxhN0+aO2lh4Y6zUP
wQiUQx5W6AgMoLwdPv2/P0/T9+ten6SoQPmm2K+valD+Lg+WUzxDbfm+8w614KyetR8cHiiVBb86
syufT1lp9UVXlLDb22A6uItNlIdUu/B4RGjGzYEdB0QvkCtIQ9DaLEIlDlKcAzse3faVK5B20Hnv
go5q3vFMMZfqH1N0yS2WEwFnAFheMKXyIRBm5/puZiX1AF2AkCFuDWhh004BbXP7qIpQvjUUxwqf
mpv8IHjGdx309k+lBcFW3Kl+6l63yrjdz4xSDs+s0HpgMmC0g+jz08AZE8MBkd62wNwiEaSjkHi+
DyIjkaQkA+LWAAEqXezvFqdULf3rY7i0guYMskKgRYg7MYPnVlQ51UezQoQySRaUvNG1VMlcXoXh
cvmRLCb4Zw1Kk+g7QN3nZic36OfXgSiX/jLL22jlLMSlM8Pvo1kG9HkAuL8AJWzqXJdoSwYk7GSn
8R7OUnrq3cFp59/XZ+vyijs3RLmzKRPQN0gDc7Fbfk+qo4dont2PdoEHw/9miFr8rFyXcRswogx8
+GQFtzV1N56rYa09kKQgqRiQNAVE+XztzRo9x60SwMveEyDpJzm8dxxzuk4MkH1x4v0npBPyhaBV
m73kIskOAUGRk4Q+gnfP3TSW5MQGFasJolEstQIb9UG3X1WIRYIodniwvGaH3gaFE9mj3Xud86uC
J3Ac00GBs/XQvVngfMnxqFz7Empz5E3dZX2NL+lCebX7m/Ym/0p+Kn/6BWzFzmv8ydHQE+lJeDbB
aeRVVBgV1fOJoLbMmJtJKaGxK3IqBjSToW1slweIP5WNQ2TeBJAYa78MEVxkb43X2Sm2FLjG96kv
BdXX9iZ/l9+SJyHbw/OTzONpYJtZpEfTBXdgLHMlGwUgo6Hh6GoI2kNpp++NdHf9zDBuTtInBwKR
uEqAiaIRheSxFfWJAcD6z/ET77s6aFpQOKWn7Y2Ly2SdnRNbNK2+HjI1zWXzyP2tWgKO16S9qHFK
s4yaH4aE8YAmDeYNmimdn6AaqPJtkvISCVhxtYsweZGhGjB9x+h6PLsTj/56eaMRc6Dc4BLFJNIP
H9ls1Tom0N+y2OHpsxL4zfVFYllAyIGuFSjloL0y5XOaqgDWW5HKcM0PtWp34j79FzfaqQXK6Qxj
NaBWJJdh0t/WuTd1ThntK57eFsO14QGMPaZA8BrMGLI/TlxbXGiLpgh4hQD7O3bOOt2aqAu3YcXr
OsHYaCB7Ae0NG+Q1Qvk3WV5LIYsEvKqkAOSFrD5Mpvsv2IrKmRVqOEaj5VK/wUopHbTKRkpIRptB
3vZiTBp67QHiieUnZELKQ8aL2iVWgyRMXRzExRaULwLvMh5Gzu3JmDNg+ICxA30BxkTq1MTqlppq
0+Xh+2AFc3vX6O8rL13OiGmAIYULAL6LUDwpd1uJjTbIOoK/NWh2nNCPNU9gW+J06JBtuWgFoElT
vw0RngBDf8CrHXK31k1n3vy5fhRZs6QhuQHMFLKgyLWcb2Fl6cqonXLIJDyBZ7WqttwdeEUV1kg0
FSwrgIqRNaKl9YS86eQ1gg3p3TC/2ydjfG3jEAT160NhmLEgXUDIKlBEA+r/fChVYU39MkZIGFcu
WkQokPJyS+uvo0y0GiRMJSwNxBJ06mEmFPK2yR12lRykaP8cQxVbcorf10dy+SiDESJDiB4rJPtE
basyKhYxixOwiIA12UjySfjKBI+ok72ovCQAxxjNHi47szYBIC7CCOILm70h3TDbUeEg39UBHR9z
VunS90OUA9x3vGnQBAWgxfNVUuNSR//Ltgpdod99S/n++tQxfx45O1QOkECHLsf5z0/WDDQnmoYT
xjWEscC++RekEoyAkDHgWhBn0K8lvQCAt4+lKlxrz1KJian6uj6KS7+Crnl4kVng8RNlfsrfj5LQ
bPGoV6Fkf/CyMZcn/vy3yf8/ubRSvdzUpDGqEOddUG+RbezLWyiLXB8BYx1kgDEhl4qmfwQOcG5l
E/pcH8WsCpchmJ4F6fB4/fcZowC6BQkfiPfBfdFlvV4et1onlBhf/qO+f3B+nfX1IGFAthgkKPTK
o+6oUod+UTvkmKNJs/vfmTiigSlnpzJHgLwL4iyQ3i6Y6NYwKiUodlXYxO4wB6l6t3Wv5s/r08Qe
yH+MENY7dRwyMHlX8AUrUsUbLD+dn4eMY+LaOIgJ6gYR9QyMlRLjQBCE1HKl3jbgAPBOBG8glNvQ
MkEx5plYkR/hpSzpsG3e9bm6vD+QZSFrAYG0Y3uR8y1bxBn6YFqYq0UMJShJgQ0EqadPNXq5boc1
YaR3FipRkBjENXJuR5nrzWjargo3c9dk98XNuPl5zjHCmC+AzRFeY2NBt+GoNHNyyjtd31pjRl40
nQZb3keggWQcpgHTBMIGdBhGxg3CjdQ41nFE+xDct71tRK6K2NS5PlEMAwh48QBBygjoKJqDKsZL
Y46xheRXEljZvd7vq+jtugnGWsAEMl6oCIJ2RFez8lHuqnFOcdOKgV6CZP41vIo8iWSGNz8zQsUM
RV8n1VxnJMUyPQh//rcRUKsgVoOVVAKu7w0dQ+XbbTdBBULhVHWYK4H8IOp+iLBQCDlfaj1GjX6V
sRJuJd5J00PNa/nEnCLCN0U5B6RmWvI1kWthKnTkOXNxlzv6GFyfJPbPk8cGwinQQKkVGJNxsXIp
RpQL13E7Pv9vv075phGtobdiwSZqAd3h5DNYMw9mPBHvkxAz0dpKUjLMSan1iJ2BlkvvypecR/Vm
zQ2q0yhxQtwe7HtqA1X5qkZNhySGODvISfGgtgyviucXitMoL0Af0qCmXtQQy6ZqXIeJ9dpF9lbu
M7TGmHcKL8/ImCnSX490PQSz+6J19pLhvSkrOfrzbg7uU6O0rZmD7WF4Cw24AdIAAME/kqXnx6CJ
y0wvq64GGOWwyofys4eYJuc8M4aBngkAaiL4B63nwiNpUVbVRtaFCiJYY3udptdO8K5vWJ4N6jiD
2S33SpZ36PKmOEEL9oSUczzG5a5CRQlt7I5lJUhH/F/SvqzJkRvn9hdlRO7LK3NRalft1f2SUdXV
nfu+56+/h/L9xhKlKIZttyfGnokQkiQIgADOARNBtYmhd7MylCC5kmbS8Q6b9/P0UXPh3tRaj8Oo
x8+Pbmv3nMjsTsINcZmFjDI4bjCTli2KVdOYTzr89K4ZbBNPe4zXeRlq0F2DjzYu9tI/nfoMtOs5
9w4oP2VuZ9lZpcEsgjAwhl2KVofMGytv1Owl3As6x6PSbbnKTmNCAsgQ4e0wJpQ+xplti1p03IM9
Ypdlnlb7P+d0FfitYo+qG/PKfTdKhlIMeG3guxGGgDmauSxioZfJ1C7KztJcfbTbYDXybMuNFqAq
BjpdXHecF9SN0YI5jqNeqQt55y2AtX1/R27sFv1tOu6BsoTp0IXrreqXMA+KsZMRfLiV4CSYq3uK
su3L91LoJlweCA5C1yhRqokObMoKfC2lSsQAlFSFvg1fjcr1MNHIHfbDj++FsEuBEGRzJVg/+G40
0lGzdnFZBCPte7k0zG2KYU2hsxeaR7/jMZ/crASYdbyXkNhHcp+SIVwLyRV1WrREEzCMq61fBkx6
90XJFpJVwOOXvUnxA8CvwZHAFJ9HRLL58KpFa46JyJDSqXdefahJ8Tk3ziY/8uh7bkrKEEUp4vEC
RxCN5z6jYSr6WfJ4BHFAFBBJXUshEONrUSX5ydpImAz00X4FgeMFD8VvKT19f2zsZf1LNlIAMKJ0
MjYjWy+CqJVUgLr73BECuy13y0MpEStZTSOpeYUr+hK80kTQSsAIUe4V40z0fn1+ZhCHcmIABA/4
NvA39T4jtR3pgMfwAo4b8wr1UGDxsD5kBEHLwehjgiRzMzZhDOM97YKNbj/qKji3BFSieHRv51IC
uyw860wcItgFEN5cL0tP5jYuixbDY1f1o/IuuklESGN4D/VnhuTzidfgfXtoNAb5Wx41WRd3LdXm
NhFayMNkl9j1cg1zn5sH67fKGY9x0zNENxFuFTRA4PaDjjKCakzGrIwcLcDGUTrqr+aX7gD7JvqN
HeLP95p400RNhSE5TF0h/rqFrY+aGBbtQpuazYfkpG9C1BUf88fhWdrVoEQtwZc++z1PJ2kcwh4e
MjCgIALdJKoFTPbCSOhgAwrEASpUn4EaGU8ZgKHtWnF5OIq7+3kpi4mJqiWZpEyArNG26CDvlrzh
9Q+YQWfzMnCs26K7eSmK0cm2EeWuo1jC1tUwdev7s2LdLn5chTtEehIDJ5BiYNYxa12FaFtElTCz
FVcuuBTmdwwFnDolmqMT4HEs1xpetlmPaRBo3DVTUnzVpqP/Nn9UKE04Uen+Y15iLIeSHFKcANLt
wLdfS8vyvpmXUcJyKB/KzuqJuCqOZvEhO/3XkJKZ11p/68euBTJWtxKTRh1SKvBZBkJaeEFTsqus
vz+kOy4M0yHo/Hj6mKCzoK6XlSRmWesDquGmTnLXLB5TDxMMjdfld5jaIFjhiKNnwlykK3GMsVjK
UIo0QaX8atvFyPzpZ4imtdHtMPIktYd0GydeWzl9vUm970XfxB44v8uFMmFUBaa0fLLQkKDvq2gH
wuYvtMqYn/9NCONQAKpZ4tDAbk7t6mfykf5AZ2vw+L2MO6EAwkB4LbhJJKOQIrw+sggwsgX/yQEZ
VTAGc3E+881EfgNJEtqFq2ESIW8Q5k2/OpT/SiSjJUsazqk6xjmc1+CJm9EVXUyP6cgJVJXrCWxE
mvP9IulGXesJ3js62q4NcLuAtYIRqPZW1gl9Cb6s2ZY61+gPS3XQe04L+a2txQMEyXW80vHApek9
ZivNUiowSGLYDb9U+UG115JBwnXxWA4EvN5gW+Jct5s7fZYHNcSbFHUVthhh5qWe1qY0QD/s8jfo
hEnpVL2zCOT77bv1k4wgRhGVXk3kwIKgMnPq19xW1/FvywVYzY3tlz+ik3qc98PN9WIEMlF3GMZR
PYgQuF9+nSJH2vBc/41GUAGYWIFqGiKKmw5oUVfDdqzlYbf8KmNwiZey43I27cYdMiIYhyKWeJ3U
mjLsovgxaZ24Oakq6fxdMJAqI8Nr+DZh7LD2JXj/UTBjFSutDpcshGDtKFuY/QLIXVTbb6OniL62
+dF8AI7LEXnjPJm1MudVIvTNc7qdaYSJfLljRbb6XmHCsdM9WsUqkDkaSW/S1YWGPAX5VJQSUdvA
pbu+aW2Exr8kjMedjBmAa33L6+q6NVGMAMZdRooktLUajbtgWlfVupzcOjooH+MzemEO4vYlPoK9
/+H7Xby7KGRm0K2Cx7nKFh6quJDzrMCigsmWCUKchhfv3lNJYD/QPkZLAze1uajIAnlA0n43Sz9F
msHwJLshEfmToXdQ/YklcSTSbbo5p/8TSKto1+cUDenUNQYVaFcYERzbxmdnkAXg9gVFeY6Vv2cO
/7c6CGM8maj36Wgm5QhPNv+xCJn+fHAs/B0JaCBDkGigMwrPBuZKZ2UyxrFSTnicDM8t0AuSW9V2
i7k9Oce030ZSFvrILMShiA0BF2LnAgkRPL8WD9Ouw0RWsIsE5UoU/EknCxAT65I3o5wrjzEazTSN
1qx0005uDhLG0tmGZQ8HMd9HLREwGZj3Brpj4a/WRy/DxYNyDCR9HLV+AiJ58Fo7OZYvxqF2AiC9
JTqyl3zlaNX+p/RYtAhKGbHBaSkivcZmc5a6SbO+GLGrTr2vyMeGp/C3D/NrCeckwcW65hDMmZWK
c0P7qaegH7f73Gmb+b3DrPfALt++Nxk3tEd/LegM5EBXAjgXrrexa9QuV0ds42hHp3E1rHGlMa9a
W7VIuqkOqH227apxy91hmaBHwlZb507pfX3/GXfuBbb1/74CDSTXXzFnYpOGA74iW1fPoxv86HcV
UAnfC7ljHq+EMJcvQKax1tAJv3s+2bymujvaiN9G9z4tKoNbhAlwUEUd5s6CXvTiqp0c0La2FunA
qMzjhuIJov//hXo0emI21ThDPbxRIOtN7/N69+65rqu10MO6ECFM8jCm0UR1XLYTqIPkATPgRB9D
BspETP1OOEb+NvFFdR7dz+gagnHEP11LVOZIbpZemnbak+A/BwjjgeQ/1Y61jjn6fn9xF6KYSF7O
4yyqJ4gCslDyngMHuO3VwYVZXGWHHY+F/J5VvFoZo3NFHRcJYu9pJ0iA8drS4ug74Y+QO9VDYfMm
3d/eIpTe0KSBJAqe0LBP19tYttWkhKU0794zr3NtcItwoqa7AtBUhMAXcBW8GK4FBLOIjutQmXfK
O7CFU2Ijb37qjwlvWssNxxiQ3iC9/VsQoxCy2KniPEMQnJdsd58h2Nb8+VXB9K94Y4DDLl633u/G
NXRSI8xxrNP4+aT/Y2dNP8LU0F2MdjywoV6v1gK9/KQ12E5Zx1O2sdWt4AQc1b+hKTyvFC3MtJSC
H1QZNyZIWVx1ojHvJhC2mW7ndZTHg4wb054PZLE1F03A4H9o3AIYhRSkOzrZFGTTAI9i4HP+xRHT
Eh9Si+jhBNqe0aFZylWlamvkn8Ho+xwA27sNMGTYOn1vi28AhKh+oQEZbThogwPsgR2YYYzyYqRF
uoCeUSDHYt15olu6C6yN4P7uPSWy553ERfXd8a5XYtkSSZjqwlh0+bLrfpkvo24npS8Ynt/ZDWV+
nEgsYFoI59bcZkjoWvGcp6V+xCwW4xyWbJGrucsWUCOWbhc5ZeRXiJvd4Cl6tDaB/dQ/FQ/R75Rn
627fqGfcLBpmAQNF0oIx5JWh5KVRlQtKF4Onu/vmmAJkhD9rlQTkC5NQuOyAtxbiWiSjPmavgCll
rJadaEtb1TE2mBdFeKncG+ads/JgI///wtiZBY0RpqAhhJTeLY6y/byQyF784+PnQH6EjmQXK8XO
ViUwPIrNiVRu+D+obFSIaZUYc71EttG5aLQAGFTInjy8UV8XfyKV3/mZY3jHgigbCdPQdK/YaCDp
f+NZ+DuG8Vo640/GsG8HIYF0fYPUv12DijLy4n3jG8ikTDY+wA7sxlH3yV5Yq1swVRNe4E2P8PpJ
hk9AcQpuC1MQwA9ybRZzsFOUYVvjCnmAxh0nz3RDT3Nat1oD2SU5qGnjiYbwR0bFnhTIOLoc23FP
ydDjimKShAY7POSvvyDVlLkdomHZla+YUZI+Ns/FSf4wBqc4jG/ytrMVe4C5LLbjkYs7pb99u/q/
ZTPPHEPLzEIV+wWM6TWZV/KqAUXPtA7+DLv2Ae5ddSoQg4b2x4/KftVgonv7ayaJ+7I6vLyY4IS2
7MeMfIT2j9UzRnhhMjnAZ63tfuxCcNXsDs1B9jS7Wz29jFv9kWfd71mEy51jvE2/ZIZc5ti5HDiz
bpvvMh4ih57+9f6g6QBQHIzCog9c1tZlmLQaqJFm7jrVPoFQZFdseJwNd3wHir90mi40AHHOeY7i
RYAay62aGWMS7MyX+lV0I9CltXbmTbboyWuQKhA3AiJ85JjTOzcfYtGUgG4zNFUg2X2tdlokDkUr
N8HOqyJ3ectrsh4+1WeY8qy1VxWZ1+rb3BExcMCdJpx4vBt3rB7kAxsA/AOGg4IP/lq+kIfK2Odd
sNtaGSZCy6/CIf1ZfAHfv7Z+WvvRKZ/rU7dK/NYHS81JPPAgsWfiH+Zw0eQI7kRa8MS+Mw5F6irJ
KjUjwGMRc1aP8QdI8zzrKK9GV/Pix5ZkXrrSgcpfSEyeH3UnJKfDm07eDpKdn8Y1CJ8c2RtArZyQ
xZVxOziW4faJh+wKHccDUCDojtmHRCxWWdBNgrVTV4Knvber8qVy0aP0hh67Q/lUrKRTxAtW78T4
10KZOBFULAEg6GGwax+77bKCbrh0HkJh87ou7mmgBUASTt/A4gDeutaAoOzGDsh3YZfPJNhHp2Gt
bEG6sK9Eoq7FdeBHB7AUvajb8BgchB2vF4K1/EiJ4WkB/gAqHm8Axu5Oc1g1oGgL983z0UyceK+v
U2g6FvvJOcf7klC+p0VuOtrjeqEVEAxFFQlYAhLdO7CeepmTOM0W4S/YT+FhgRkmAOwerVPrc2Sz
Fuy8SmBKkeKEJsGQXcvOpKnBCAisEpR+CE6Pwabfpy/A/qhrYPN2ySE79OtqH4uEm9NiHRsVjfY6
i07joPA8xrWip7UAzVUV7jUiNfvkV/UW/KiOmGVjo79msygeqJ+EnfIye8Ka1xFy5g26vNyscPZy
j3U/mxWE127v5i7GzB7zD9RB7XQf77QII0A+5u3gik8H4TQIhNu0xvomyAfKAA09ChKXeBYxZ64U
I5hnezXct3+GzWJz+i5voPD05xVkxSk2DVM82Pp/BNwBwjbMhknW5qryzM3i5Jt2r/l7wdW/gIbF
hMCN5Sz76iHBwIYAoaPv4w2EB1m2t5CK+F7NbiI5fA+d3AdsJHob0ZbALLfJI6MOyyneRxgYZ4Nv
661DrwiaOSISq2gHRh6zctXj5CKS+zNvRQdjtctt0NocfT8r1dW54zmPfDTqjSCrxbYzSidpcl2l
WT3tc1IiGmltkN2A8EZGT75uL+/4n39+nn7MToqPXMhbg5pMhOaPyQVhPh6oOvkt2AN5W1AEQ4rS
74nljLDvtiPCCG5Dp0JUCi4iwrW759lX7JcjAhWBOcPge/T8XN/UvhPGzIqieT/bP/fbwfHt98ZZ
fvVu6CM2l21MWX+LyU+QuZN31SVHr3BW+loD+v/4fMScRkLWP5/XvwYSOW8DapFPDw8KcTa7wf7x
Jyeb0VOJTk653cGBZbZPMyoHaYV/bJw/g/3xp3dTooFFYbT/6EcgRD0F//pF+8Q2o914TyaZbJOk
64wcEApqRzxHVjtl9TY6PwryssuI29vfa9W5efSbLWHft8JQjr1qhPN+u/+5F22wKb+WZL3/+rle
Pe6d/XHduPh75242H6vd72b17nNc8JlM5rsvYKKkPJ6SfJTwBfrPzml2ur3+efR+e97JdVDwrciT
O5CVTlbE9d3Dzn71dy4hJ7Ihqw/H5KYzbow5lPtCRViojD6ramgs+JoUpH3vBmicvt/wc8vzd8tl
IupiCAKMJYIA77WAau3fjyUKptuU7C3o2TOKSLaNdb973mOHK71buafNavf0BraN7csD9OCLF+Of
kaLMJ6F/AN1OdKwTJb67vhaGYCSjJizZ/l0gg+N063ALBqNDdpycwiSaD3p2u3akVeOba3xStzJD
EuCSOA3SAbX3J9l3L8XESYLcuDZ09Jwb90XMfgVRHhM71IaFgryVtHs9RVP9swVALVjWTKLz2Ctv
eg3QjgqggIaJ84A8I1hmll/rhVFNVtXt8SSdYQVCN7VNJ3Dyfb6GU7VDj2fL74lEGRlWFFIlA4P6
rndcq5ZINoSy3+cfyJhVHbIrmougbP7S9qMXENG3EhJJXmRxdpVVb+Tp0X+A+Ai4PIAvzqHpxUtI
wsS+Thjk5DjAp3Vu05Ne95vM73qOnvMEMcenRWk2oekbqDzVbvujAmjb7Daypzec9MJNjIvaKBK/
eOkA14PuRnZSZD5HUlMMw3JqflngWvixfElP4sbC9Atg6dbyegiJOBLrAxR3z/0zKPu872/0DVPN
+QPQFkv3U6Ndg9eHqQpLNKvmtJzGTfioIo0FdywcNLxmllX1eohPOaIva936yT7XOOd5PrDLu4sk
HSqLgDsA2ISGcbYjp+qtKRdTQTqVcFr1ZlyVo5scMfErqb2M25ZDQ9kbaSjk68DuoBeCTeUosxQp
1RJIJ6lxRt1LHOMnXhCZJ+6Gl4knjY3p6YhRdEcC8AAOGoyuZSwlBmU30VJY4UMF0oYQPhdY997J
0bhYOSo3OGBfgkAtIkGHziYURM6Im+tT1Kw4EM20Tx7K1+hHWRPzVP+uXya3X2cb0+9eAsr0ztGc
m+1EWgzlPzSmY4o9gjomkhJnHGit6Mu+t3t3BIkskslrCWRCx5xzS272EpJo5zYdno62Y4PZy1wr
cyMeQnGvkMmZ1sIhtk1P9HldLGxIDoDKlRgmRp0tA4TNgoAFbSYn9VOwMHKiz5t63F8iLNpVh+Fi
SG5cn5MVG7koqLG479a440gYmKR1foUnewMS6t3X9yd0fz3/E8ZGR5GlxEm5YNtSP3IsW97xJhfc
mMnzhv0tgPE9WZBMyiyez2V0wci6kx0e0cZNxZ7ZMdbZ1KK1tOMYiXvjqStJXtt0IMjjtMP2vQVH
jInHykYnPkXb6DD+sh4CNDhhkKNngN33++1kfTr7JYxT6LRQrvMxEfctCL2pWGsTO9ycDt2zKyPF
7Cljj8dMM9uc6nrnjMi5ap7pqL+IDGATbz33b9Xfp8fcqjIM8n5IsJ7ZDrcJCMqNB9kXkMH9fttu
jTyzIuZaCVmrFk2BEwTu2VmcCGl8eV18DCueOp6Bl9/tHWOR0K89VtoAScGDdWbVT32JhA/pS7W1
DvJasWtPfgtEPNl4sCfeTWDeZmHVRnEsQ7KMoYTVVgGOhbuPPP1jbMcCfp46n3Bei2d5+eQrn8Ep
tQvwudGutMbWD9ZJbW2rd0Lu+m56Fs7KT5/vSHfTiIVJE9UFOM60KKNqiYHJm8yR17VjrEwQaXKP
kcaPN8d4IYsxK7IczG1hpiLamXp3dlPf8AOn8CNfcUuHRzB96zlh9C+E0Y+5iCkLsBosbYKFrR/9
B47m8xbCWIxGTdtaCfHbA9xJ7ObQ+9GZXHQrhg631eOeO0a8YSBdiow5+BiuF2IpQy4IRS3uMVQI
9TlQEm3TU7UPbG7/Ck8SY6JUYUDQqEAS9ZItCRz0KW4KVHZ5t+q+6bhYE2OipCRXxJquaXSHdUvQ
nrXvQTHRrMp/E2FcCGJsVBWIchbOFbVRk6Pa1F0am+6/bx1roYp+Lk0NCxqcYT2tEwfte39sjKR+
5Kge74wYg2RNgyWBshra4JWkRqLLOiDpZqs+r4Pvrhe52DnGKvWZnhVBihX18IoZHp6IAe3uQeQs
6K7x+1sMiwELKqHH3EusZ3Ko85XXeArZPMtzx4pLeAeZOuDXho706fUVqswBs9ats2JHdgIh8y5/
++cHcyWDOZglUbWwN88q3ZLEQUaC0Bm5PG9xZ7+uxDDHUlmphskdDT2WFghOEc5v9LmWgN50xlJf
SmE7pEIxm+MlbsV9Tdvm7Q61CwmVi8KP7VlGHoD2SXP2j5qx70QyzqFPG3Dq9FiYctQfqF0V7MLP
MtI7orP5w7ML9/we2LAtvG5Q4kWyntlHKejCpBwM6vfQ2Q6A24RbZHzETsaNx25zAQA4XshiSzGj
laRG1Z1l5YdhsMNHIGOdFm9HtELt5KfgKNnlF8YebMRt8Mg1tncP8++lspmkPG8bSwnP4qlZz5x2
/9dtrr1h39gR3nmcs7wT69LymkaB1RTDzdwFVPykLBlMbG5MVIRNqAAggaig+SyzeW/Im7YkRDD0
tYoGcTzNQaLJ+EcpquM01hMJvkS2Mwez/T7liow/6PyoyjZRQES/8acochZ5U2hi5TLecpk0oVBG
yKXtI5aF9r0Ymd9lNx7g1HbyKx0juhp7jEALjt0HbXNrOcWg2xwPXTrt36a9+AgNGCUeJBmzVGYM
L+g32rGKnOg5fowfqYkz3BY8wHNJYpQFHosDLXfwrMRdvb4Qz9puoc3CqEtTaR8BYtM5+2anbrpd
7HuedFhNdvQh2dKfBefORfPeU2nU1lDAR8lJwX9fG3RJG0tZnFuc+QOmS/ntPoLDDXx6h2Uio1rD
U+mbutv5tC8kMlst6sMcKnGHORGRrcP4jrbxNK5oPFH4LcYE4FWHbIlElO2EAZP0FRn4oHbUSfAr
+IXEV+3xHyc3rRTMR7GU+4kQR52wYBssXzuaD8h+PfSbxZPRRxI5mQjehPbX7AyrCuWtAa/pmkuP
f5MzZj+BMdtjECd9qeITJidzIoQJ5T44yevFBtXJXsCFEJ553vwGX8jKZEJ7vJVaXZh7qL0Lgp7U
V86v3NaZHQ0wqCceWOJetEqHNv2ftrEWxmgUbVTMRtr/VLYRgmIKS6psFFN9jt288664EsSYlG7B
dMVMxMIUXKfy0NoCinYYYJ4RIIW4UdG9pNWVOCYKb/rcCha6rhGl8glnl6CWPGB5+SmAvUAL4vo/
LpAJx/HIMTCrjZ4cLgt9A6KB3TYeC392MPyZF8JyFYWJ+yxjClQhgHKC9sLJD5b31+mNgNcIGx6j
zE0dl1VLxihNnTILvQET0cMRDevEJJa3OJ0jkNAFRZ8fwAgIDxri28o2oDyhkyHRxN1jaonYQOpS
WxlLZYZyHDY6TrXfdOekTIBC2XCkxkp1hL1ktydqByxH4GbSbmp2zBawcaMOVIKV05tpPgSb+gBT
6CpEP4RvHVBAFXb9iBzbEVUX37KB0x022auOWrfdufVAjE3vZGhLCe3qXybgLrWd7ZzI69G0tAHK
ULqvLWilAue00h7oDESOkt+LfiioUAI7EmZ2sQ1uFcZHJIDgSXsdqF3jbDGGzYCmgsTnZlF5shgN
b4R+1Nt4oEHI4EhPk0exT4ND7X/hh6eOGMCDULeY4EIb3PQRVelbXft7qYzKG0vZx3EI8f3GQssF
srZwesk/Jcj/S6v+lsJodKIrQVwU2NDRRthsF8f4gZpFsBwc/9Uz5OLwWJcKWy9NBRgpkG2hSc3h
OXAG6j1xfDJR/91LC7OhwKULzjnwGTP+M1MyZHdm6a/bmgBGsAAcEro4vPWA+2B6PLbuu1EbQkbQ
5YFbCzKZM8tHA3SuoyChg2j+Mznyq9Ktn2khvd4JsxtXxK/2pRftS7zyhJXGi1nvaSx8KXp0UCFE
xpFJOPZzYFl5Fcl7CzfDhIZSgoUYzgZROif5c9dxX8piNrfuTTHrdNBmzis8l/eWPaF7AZ28/EcI
vWfsRbiUxIQkcpxPrZpgVaDr8dqP4dlAf0KAuZbdn+ajONQeZpFghTMne3I3/LqUyzx+YGeSuh+w
wsYJHsrDgJhU22Ii8R8DVAHKb5F0aBX4F/YNhGMUjauDK5Q18kEQSGmj9TL8HDozjuUmRGeIslom
Im55j9d7BuZSFnOCkl52cb100BafViLj3+16WPHqg/c85qUQ5vAGDfCotMaC6J2nphNh/UpDgPf9
xvHEMGelNe0YhOV531IkvofN6MgkcHX3ezF3UxuXy2GiyGauZCMvBhlV1eHYPijb0C2RJhpW6lvM
YczkLYmJIDt5lI0lG6koxP+YbYjxchO0nXdC3DUxgWMMH2dq6NyAT6XxfuhSszxh8I+0r/9NJu9y
/xifmuZCXUohFtU4kzMeYjdCbj/yEbz9R4VgLHFZLC1gTVgUiNF2NCFE7T4WxTOD9BRujNPFhWX8
ZwlaCvB8YEH9hvq01Fc/5gN9pHYoUvd4Ni3lyvriaOGdRDXaX/5nJViiU2UIpK6NIJTWO0UkZnJ7
2cxOA2DP95Luxd3oO8VwMHASgAjOZM7LyJc+ytRZRo1uPKQ+Ogl2ivOrQwkeHYoB+XjBRXPrp6fQ
eXjgbe0d+3QlmznCVsAsTFFb5P32vTrJbroFnwMaTNF6id4p8AYlbu5lK97eUkvBHOiVVOZAO6NW
KnnCioHfseUU74wA59ju8tN00BFkKs/fb/G9HNulQDbT03bmIGvA/+0NspeccFt5x/XJrQ7t6cX/
4uzpHZtyJYsx+cliYqZqgsX1ropMVowUaUKAD+dcvntx0JUcxupb0xR3aoM1vdek+iHaAmryy3r9
m/bl//ghe6Vzph4J0P7L2c07IRCmDoAZDDAYtPmxfLAxOmIkYL/ofZzwQkMj477adgdav+a2Hah3
VOVSFmOhtTZVCqmisuxzfhRggARdRB2mzQ0rVCsdS+C/gKg1ZvUTxBKA3wIWC/p1xtP1eZ/mUqLK
e3U14PmLuhsyUuvHFO882UOCzhHh9zibeu8mXsqkG3FR79VStVBhBuS9dAwe8scefayiqzjPAzmj
jl8zkGt3B8UdfY7ge/p6KZgxPwFGiAKKK8noUw426fYzdUNX3FN7NxCMgHNGJ/KnQzSidYCrSbxF
M+ZnkHsRA9EU+Qx2SA8A0mCkiHAAzxYmik50pKDuKRiMh+vDMwk80YwNUqVKLjqDWr7P/afiUKDU
anVConlaPQGyzzPy9+7MxS6fb/PF8YLiq1SrArs82/oK5Gw1Of7MnDWgzjC2Oix9Q99n25F8/ddN
PhcCLkRHnWIMEqaNAc4yo+gmkGV9fF6d6Kv6o3Q0JAMfeM9Qjk6dE78XItVGNibUwqiFAAM2SQAI
7JG95UWkNxBEvKxlsEjSRlVKn2oyttZohLguC43qT1aSBAjro3eMyW9wEjSuLlGA5x/OdaFm9cY2
XIhkzK7SSUoSh9hNFN5QKy83NdIG3aZ51P3K5lZI7pm/ywUylmiS5q6PaiwwipDh9PbP4flqyO/i
L20jODxo211HeSmPMbfWAObHMvj/uqLa4N12Sxu7SfUzA3nrnx6Mu9/v6N2LiEZbS8KUMjRRM/ZH
wIO67gRd3hfvIcaYD071hg7HWnF1Hs/kXa28kMRYm7QvR0upIUmRSA7IjIYXbgxj/qv/inlETHdd
yIUsxryIetM0cmHK+xiw493jWAHM9J/2jQ1Q2zZcVD3GaqrenmQyp0T9Mi06B77imRDOxrF4Ti0O
M82IDPp6iXPS7jGEq5qJEtqzL/MO6excby4YaC8AXAa6HYzd145Qb8fCys1E2bc1qpF6TfLQrmMi
eib+IFF4HN94Kngv0Y65DJYoGkClgfyGuWaaOGaVlEbKfpzd3B9hj1W43fZXDY5EGW806wdP5N0t
VS1MLKG0hQDaXa+yTepG7ZNU2Vu1Y2ZEVJ1CI/HX/Jy8TLxpBPden2DWBy4CKDJwurLsUmXcmqDL
qpR9/yd8zP3BFw7KYXpNn1NPNTjR4d2F/U8W2r+vFzYO/aKNVoGtBHqyJNKzrpDwOfwqnX9Kq3o2
/heSGOMvhKDeN0ZIMk1bA/nYr+lPVZNM9r6/Z/dyVBe7hwb96xWlaqPLKZUjEHEf/0T8qeOO5ahI
pqfZb17aT2M9glD+5Xu5vI1kAsII5EJVkEFs2ZCgQXu+Z6AKfkoem41w+m+imCsnxhaAhwn0Q3hK
H1Pkw4KClM/gLi7d/yaIWs2LuCAQQAYaduV5Tear9BYIJI6J8CCFtsRLvd0pedORkbTJl3JMgijp
WpiCBqAO7J3ACbvzarZzl6BS5yReuApdyRHc1jEdFCdJs8oR0gPvudI9EF16L9KXyeEwumPUwNQI
A4Mh0EC4gnHn+ltUYwj1rDWyg7jSfvWrBfwEiTsVvrJfXEuzewzBqtyZdxfvxEewZRSXROdNwqIy
+220aTWakV4d4o/FK06fgj2eVMAjXRMrlreIq7MXw+Gd8p2MxrVYxtF2U9ipoFauDoIv2gowQ+mL
vI5X09Zy08zuEkRMC3JfEdDjFJIKQmm0t5hu+aa2HGt0p8Xk+lMYO7vMVTiLFXYgWS+YxYDZbPD9
6HkYbPHd2te7xP/jF7ZwMjFV+ntdv5O9B5YCbGrAvqCSdtPdsihijk63uD6ArB01TND4AW4aHmVO
eemenl/KYZMboa5gzlkCOYOXPXfPC/IBEkmOgls7A8h/BBcKv4/Qrx+Am+NjJuFT5Jp+7hWr/jN8
stY86NY5ur/24GDrgroDzGwCXs2SaVmYCC01dYeZtmtMagAddeqLrupq24mAXkX3Fzd7rOyXEX3a
LxmXnuGOvb4WzwSUqjbmTd9AvLwpnoX3GL32Asqkzgptpjs0hiek/MHJ+dxpRYBMmSLaDdrHpDAW
VAu12uzSqT5YvrxJfs01CX7oTuO2YM8Ktvpn6OSfHPWiy7jZ5QuRzN1G24wal+1cH6K19kt5x3Jf
wc3wWWzj9RwTa5M80uIbujx4L+fbzCglY6Pk+iAJBEECu9aijcwUAcwBHGnAp3unDK/mDQ8/e9d2
4eJQBcIgZgwMuDaZGWblCsqMyciowK/QOe4JLlqCIkwa2SkoB/db5Yvyi/5JeAi5e8YapaH/ST5f
7Asv1eTFjCn1kKwBq9vgja49Zlv1uNgfltNvDc5+3pyjpoA8CRcFw0ZQjBIZdZViNU3UcW4O86uK
ucB2c6pVt7c4UcytFJQs0SWMFgINNS+DiSaqQtTbpK/AmO4BrqQUJMTbDjXhiCPn5jUHU3Qph1EO
0JVordpBjjnD8ouumaySfDUsxORBVO9IgmsH7pZyHN3yALV1GC5oLxwOhePRjHVCVI7XvonAwAd4
KYFx2r1eW0mkQQIiWa8GBUe8Nr0HXpxy24gJCylifiRVAMzTZaPzAV2YYpUPMy5yIRPlPX1MnvtX
8H6eWjsHj09GwlN8MlHWWzBbRCZf3Irbna3EwwCTdTDLG+8gNqE7doUudm2zHGbMDZjAZlM90Zaf
CS13hTtvZxKfkEhJVsvT9zaMKsOVCcPKL+UyyhLncV+IQr0c3p0TJ+F2++Zhfpsxj6qcACfd4Lct
oq4+h22HjKJmP6Tgd/x+ETcUIiCev1oFc4HnxhAwOguSZvszXyXoIDTX6rrwl1X73jofrT+DBUk/
wN2CYQR1brf0v/+CW+8DbM15OBvgAZQVjzGVglrUo54n2mEaVsZm3B1AZ0hePg5PX873kgy6a9cn
BtYAjSKjNTzOkXu7NspGpehGOirqoXtOJ+KiL/rRsnePIfF+WsT7tYoJ0shr/KtxEBzbdXebN/c3
+dh9vDz1WxCVfEVk4z+5q90P33/w/ffnPw9PoMZwtk54eN8CqrN9mHnnc6vd19/MaFkYiFXVTYZ6
2L6XIMrCSwCggP9H2nftuI5kQX4RAXrzmiRFuZIv+0KUpfeeX7+RmsVsKVkj4mJxuxvdaECH6Y+J
EzFaGRGdGLSIBUHdy+6JDjT7wSNiva622Caapczmu6+qR+z0QeYRDciCANZENrcxGF4KwohY3S1W
K85cgTHxW7Vk8qnZmvntWt+HAJQQIE4DTQE5L7VV/PIEijgynL7mosurE3bvU5hdW6meP6QaPiUh
wzohLy8G+dh/oB+HlNuXj8VlpVvfiQlKCkCBD5/dSwo2hZzgngV6dPFOqWeixXGT2c3mqZkV+ri2
FDBfh2NFZT5kCVcSm0VoctdvhIRXd/0iIajaaeQpdJ4AELZp1xDSg+beI9+a7ZwOh9eDbp3IsEjJ
FvBpy+yQSV/+zDPdXIO0yUeBDZfqIoPGSGOmrJb4sglAI7Sr1sMaGLwGXSQ1vk8Bw28DooDyZQPq
lPWLBLoibLXLd4aiHD4eyjkEMUBmnr5XYB2MVioisMCUkfvXTNcHFEwG7U20Cp+gZ0aeW7NaEJ6g
YnicvaumbgD4DEBTIVDZQCrZent+vVhXyiJItN0LTV+X2P5PAdLyMTrKEASjzhUD3QhUDOiWdGDE
X0RAwsEusUwU+/5NItOUGjuZkJUE0T8CJDiUzGSWXZNXXChpu8ZsFz3+KLgdBxDa4VwiaADy/5Su
egsyqVjwPVa7JxH4t1qbMhzF5OA5355NtoFZicQHGnN9PDamMSNjJtH7bPKVoLGjMuvIRbK5H3+M
83hIDA0ugEbiVQQmF2FBqyjgl/GWgkWLDS35jMk2W+Wo2FOcXQefXzF9gu+ZmbPpewmGXgnMkeC+
R3TFzhlYtSCokuJrSsxLRl6Qg7I0bL+ESAQLhiSHgWhLNfFVJ3fr2d+fOvn8pPRJBSYOXNT8J91h
AxiOj5GVguYHTRVzJdtp+Af1Q+iH8ZB0hIwe3qPbPQbYVe6qXqbj7IJMGMSovtkvOUgD9eSgk+cU
X0DbOcCdt0Mwas011Ey4gNBpCm4bXgYnC/pN0UJ7a1/lWugVV6G+y6li3ypc8aCfqUCG6IE7jsOV
djEweb6IycvIiPruhwc9F3V7gFwrBVw8vrskWW0fUYuLTdCD4ywiAwdeqcev++sp/nUaKT8nQg1e
18GTcfulXdmleJ1UZUeLrzqK6dAZWuYHaYH0FHmT0Wavon6GJCq5UMrgllwqc9QsvrbTuXbjP/wl
StcDiU9ogSNHxRK+dFJo1Amfabv4peatj9EjkovQFZDOk/cUv90f+RRojTOvUx5NpKTB683eQ1Sg
LWlqV9s9vCjEGnGJig7IuTTy8vbwEVofGXb1C/7pEVyXJj1ZMv44amy2jzOfQq+82yOOMaMNCe15
aL+asAapSl6XQVoZOzR7nS6+KeCi/tRMFdlBzqQcmkiX2x55Gwn+E6vglCdr2FB2tRT1DzPSZyKo
qYuF7wEwER13IhVOZLZvUPqKEJacsRt6W4F6QeL4/jzgcxLEg0D5lxUWxiqPgxyNOayMrulCU1B2
PMmMHj81kH80h0GbGdQfTjLs6Rpg5TBLI53bra5oIR8LQ+LuIsKdedxT/gXYXRzLC+LrGmurgY0M
16i23rXwW++v8TSQM1D7AKEPGu2wyAZzzlyMNIvK0sWNgA6vHHNKxsF0BXS0Kc2MM05/i91OELTF
X+DCA8MOYwvyfCmk3EN3F/tQ5bXmqKenCU1caLhagbZGVhsHiPl9Ue+KSuUFbhduaVK3Rxs1R4Rl
hSKZiV5qR18FNpfYYrdIzWI5d7lOk2swj2lEyoIKzyJxcbuOSeCKXpnnxq61CtB9V7ibAqLZuf36
mMMj5Jdzj960JA04Owo5ePHAsgXAEeMooDBXeY0U+/vkRwZbJLePV/o6saOH/gSySPfswVNFPWa2
7DN5+pGLoUk9JDRoqMOm7NNhKOp4gN3MBo3tsjtCZXflVzvJUecEnYyJM0RtaSJEo7BRER8wY/Q4
RYdwSevvNy9vIO2293uBgBrxawGc2gKXI1AN5GSfEFiR0ym0Ft/AAWTwknzr8m0fLm+g9/2ugQzY
4kVd78zXnX0YzZ1vf/0cn4zVcTOYSw0u6hoO8uvyfPxCaHE0z0fTXlv3T9rkRWMGwlxecZYjKUwH
4u3kA4TlluDQnMvPTbygqw0DUtEgpgXpB3sCilRtI6709/xasNL3mVTu5PrF4UEWBpsbXf1IlDHe
i5pB0lBwdWy3EzlQcMz9CbpqmN/cD/T3EUTwMoRxUeWmW+FXcrFDBjkWXMPfj594WshFty4fe/Cl
RICYgSmQ+rktqdfP21e7N+0v3VyT96XUO/c/Y1rxBuBUxm0IgBsyrKCvuv2MaNQ0rjaaeN8NpBjg
QcqQwdqBTDsEJqh6Fmf7NiYkOCAJF3F1YNTAQUHJg3kBBKHk2kb3kj0QBLpVuwAlS2aNt502s52/
vn6SfTdLRc3uR+RDoBYp0Ro7CIyVa6r312wL49ConubWD2AwdsFaBDFskqir+5NJN9zvJUX6UQLR
GdjiIJYCV4Juqd9GGq9tozH0wGRB/hVJha4hvFvAQVxZ1hEP3/72kMuR5uWat8u34mg/9AA9J47y
qOO0CzNv9ORuN1CygeQ1VOWQ3Ee9lLnbuTKoE63VIySyjEW2hnLEqvhGdzIlH4bbDPlLwV8Xs0VK
1gGjZoGyxFFGYgnbksleabGYDYkSxdQ1ILydWvvTZw5iclSoZgKoSar1agoaMirI22GTDaB8Vx4b
Rc3iXboqaJu7xQkInNA+ekr3/l589R66Q22PwGMEJEK2I+3NIpm5AQTW9aIfAecO7bjYl6gGMweh
4stgCNUEgE6AnyVURZOXRCQJ2iu/0IPizTJxst4P7KEad1XzBVEdgFa3WyjJYl9XiyLbBYn1bNgt
jViR6to9PtsDchNPDYqw6twg2dcTRuHkIZbQqM81RdTknC8l4F/ZpfEibSHPYIA30sqqJXQVEksA
E+DcvLIXN2RIEPPR8YEaCU8pc3FXRgsyvoKHICxkl71jHR7LwCy7mWrrJE6iZhDVIlBCaCmBjeV2
NgV0hYHpQ8h35TaKfhoQ6UNaOvqsIBsMuoDHmejkekHd3i0Ij0AToMJ11qF1xJiLlNjNXF8rdlFJ
VA1dxxmJP5WApD5ZZR1xGxJU1jinlTO5NtH4iScK9VsR3NiIpG8HKQYxRDMTWE0GFQkPEER1GJ5k
zXgL7EuOuRRA1CrjEacU8yz/Q9BqLnrTw3JnDE9KvAw+3bly1F8WcLVAoxtrReUSbgeicokLrYa2
3OlOCyHwvdZ+/OvdT9McEM2DBrgOrU/GAIBxeVdJQrkbayfLHUl6vf/7f+xqVKEglo7thn3AsmdV
mhZKWRE3u4CMoOkNdnH2PrMKjAmogyBZg7IP4HbQ+obXcztHvdT0gTaW40MnLgZwP/kPbfk2946x
5+ZqBVkFwaCswyJ0tW+txHJT9pU2jg+paEnP7kW2EmS6RUsnZjinCsxsX9hC+IVUmYr8E04P+5AF
kDVL/HhQH8LA7hDG73bi8Jzl9j8tDbWCtVdAcAxuUzyZzLxpspwmDdKtD4IBEodee9DWuj+TgGT2
739swBmlRCEwdXXjfrkWRd4qSV/L6oMPBKTBm73SEm+ccXkZ/+X/GkFNBzAVpEJYvetcUDnfSxT1
QcXNPC5nXzx2gwnYXTwkt/ASCBqte9wuvaR4ahSDBuZB8t/9+JHzTSXwzfuLwTxyUMJDYAq1CLw5
V1gC88iBjjMyCjQz7YJyoQrrChivoFuHqZPaGT/zuLHbS0CFG28MbCFzRYP82/FUZcYrIV6HXfNe
RABuEXfTy2Qu1J6MiLHCzFogJwlw5rDCH3mzPTSPbQixMuO7EGamjt1j7HDo9vi1x4RerOVkhCEp
I7LlP8Xf95eGBSih1iVT6CliacwXVop5mY3ed6OcjwbkDAY7f9UL0gN/hvhVJo1MIhU0ISCjf0WJ
8Ll0uHX8BirM2gkWPjS9vvvv/Jivaa76/lddCVp/vaz0q0C6hKo3LlVZVVgCV4VLmoAXOxSfXx4C
snhAMYu8IXOOuDu51phACTPQGBuJFc9eReAvx78Qf/HxQXnrBJpQtg+n5+0le4G+QGvT1LGP5LoI
RGG2yKFAg4wICdAke4SCBYfeqLNNTs52u/45bgBc+fq5P6IryOjeiJgdUxp6r4GTdkSxIkPKYLNp
FyI4SkL0BBsLoLY39TLcG7a7VS3jrdrWjqKYwb4+mssO+B2U+ZcSmbla2KiPzjL6u0XcKnje4U8w
m8utdT5ylYyHGHGG8jiqOQagWAEqOM+PqCLyZCefZqZhct0wJul+/7Wfk0Bux86ASVl6VU3KOUlp
aBLzgnpJQd4CLB3IpV4kJ1ntzB99J618gBBVu6GNXQshBhk+EcGxvHjt6plNx/r+QEsh/IUwEvBM
qB+C7fv224oRhEPNGOGsobXqyf0p9z3CbcsXnUKHrvD9mZhMBIxJ2NkI72kdhKf//9dEqJ0XAoAe
uDtNtCLDQoow8Tf6HJL9zzEBDYBnHZlJlPKYJS7hVnSxBjMj6rLHcVlDwCABfxKKZbHpne+PicU6
0BnETU+BOQi5NaBabwdVh7EcoV+W27mP5UG4yMJCB372G/WKYVis1ZPS2gKQKsrMXLJpSHi3VGgP
jHAQUIDgIDuZvN51WpWL2V45a5SxKbdqmnHrfySzxylfZZBwWAhzESvNl90caVhF+hMRnIa2UYnt
vBA4X1FBcZvvRaiMPoW1KWikLMwUsopze3Py3tCrEDRsoKGDUz4h3I/hAYZurOX76Cdf5YcIOqhW
AZ6jiz/L0E4vImZUcMnhnuHxBMEeG0NFmdfWXoRRVZCugYZTYeaoDm4Don65l3Qgmb4KUQ2YAwP/
MZmocKGsgjUEBT47mWiw5GOk3/K9AgD4JZZXEtgEo2UIdo1mcX+bTt5U4LyRy0A0CL8HcSJzJjwu
g2iioFXQZQz1x7jb5nM544kTgh5b3KmguMdFgqowe5P0bj/6oVDvix/vWMk7zV88tuCbvD+OyRVC
rcCxwpzRt5KNn7qs6g0ukeu97EiWdmq24eN9A9Ndd2uASRjDlzPAAQIDIqrXKopvKtR5IBk6sx5s
HI3ji2QEQgFAdKGrC2FE5toYeLWTPbHZ+yvk0lbtJ78uL55TryNQnLgvrXN/WNNLkbHHPEJ84nKg
xBaaPaSEV95avMir3JZsZVV3M0v059AAHIV2BPJawHYwQ2tGLe78Sm72+UJCvdCqdZKDXTdbNMDH
xlaADgeAPV6r5f0hXnVrb08x4KQq7iQDzwxEvRi7SVMMQcRhSqVl8FahCf3rw0c1yIZOs4yuLVz/
m3YZ45JEb8yL6JFqmX9nH0ipqXiNIcuqE2jZh9/B3EX294RoCAggj32FutyutTCOhpZJmJAQLbVg
FyC9D6jLp9gvmhb57Wglzrgcf5wSiKT8P4P0//96aAOpEdJAhcFhHa+AejA7aeb5mVpAFhi5NAhU
6wYFvd5aEKJU8TVlHPdxvUaaIckfBEhrutb9JZ0E6VCUpb1oCNE0DYlnlR1I1iZNrpX8PgXtpmmg
Q6aBlq5opev6IX2bY5y7Rq+3OwjFLh55WJBeIFF/RRv+mjdDr0UNUqXcXjwiP8+9KDVZubXpXdI1
mF0fuMX94bFFaKrwJoMiHjc/BG3gfDGzWNW1H1eVEBw6YJPbpWHHIMwRLAml/hi0VRxcfM5cdNib
r+JncmgEU0nNbu5tmMZDQGAhKUF7JBQE7TwTqw5D0GtplmWHFmajx/KsfERHiAehWYNK02aOaibb
bMFvElCvDlv0rtixMx74k3ganHqhrOaSM5PXisJ+8ZJAzPSabKLv9e91qArgV7MRyBMQ0mAh3ubP
JHvP4x2koTKowpB4h6Ijc1kUY4KqMfjzD4O8CPfBo/iqXoKHdu1u0x/oKq4BlQMKDspgq9hbh7Pl
Lvoa/t5pKBSiiwAEeTTqg+gNYx4ZCo1TklA6qGvVTMGjeChBaRssiplLcbKlqSFKGgORcfQnAtdz
O5WS0YE5T0qlg4RYI7ELlCjDxae0djfQ5zzf38/0o28GRfcwsnfIa0IpAKWuW1t6EXIdZ+j+cW/P
DGPul8XbX+Y5A/KbKIIeAS0w50JCdrchm4U6IO4yMJIC58IWAmtfN/zQSLJjbnkVoLiiSrLS5COE
0/wKkOmcZA3x0fFImpkJ+8synivk6iACT0t1t8Nq9TGPRy7Jj/0C4PY5ZrjJHsO4oIZ87RyBq8ES
0wmxV2VRL+ZH4SXaxIAs6eCGCzGM+6vOOn7wxK5JR2RSsMXw9+0ggJzqckFKiqOqbsZy3QuObDih
ZkpzbcPT2cJxoThXBKw04mEM+XLT5IrQlMfyRbLkQ3O5P47pHsPPUx4ZFIapVBNzCxaNpwtD0+Pn
LZnMzNFfn047sRSkHUESyPJC+K6qZ73XVMcgJiOqJW3sE3+cWfCJETzGCORFmSb+UftlXFej0KvI
b938CAH66KscL/Br/nGKkI9HcwtcC5RhcDkz93KWckpbB2px7EULrbJFYd3/ffqFNxcIfp++8ug+
QiA2UcqS3M4Y4tErj9xz8hi9GSgFJpYy66BO7n6YQUMVkH4Uewz0BrNjRz4TuVQtjyKkdWLOguqi
vBjQa9sCXZ4BVFcSiOY50lmfF6mf7DJa0gCND9VJBrnW1U//9bTlXoVdGPjVURGs7K14zB6Hx3Dv
AgeqAV8xvIjIy7Wr+9PKOmtYLASYNBmCoElFy+/teOUgFmU3rvpj/xmg3or8U2MJc21DfxhBRk3F
bUb7SxHT3BpR0GKfQfZSOfaNkzabtoLidKcf749kusVRdPplhNmASOgmQVTCiJo4Yr8M/FMbzTRZ
/TEOpKdAukBvNRpiMuOoA73yvUI9luJ20LZasulAfCbNLMl0p4PICSshUOg+WvvoQH9tg3SIPDB9
ZxiIvFDcdwkpQb5Zds06rGeczMn1jGOKGxrXAdI1Brjdby0ZlSBpkZqoR4FED8hKIdyZo72Z7mlo
gCD2gp8B+puJhrIcpIOaB6567CLbiTv7/ppPF+T215m3X3EVTlBj/LpHU2pOZMajEz/+uw3UguAU
In5Eepi5OoOh9zShKLRj6dtKaw5APQsPQTOztaa7F7+uIdaH10+Bp8yiD6qbRdXQY2upjg9f7zx7
Pv5YbLiVeGlUgPcAOaBz+Wtb5VXTyk2dGMcHr164/LItTZ2z4tj65+kCWoQGC6g7wXFiznrc5607
1rp27DLb4zdNYhqtHXPO/58VxjsaBb4LgZvRjgLo4cdTDvJI18yzmfMxfQzQqgYkJ6AhFNHAPs1V
UipJ19XGsWxMMSblCqbcyh6RP3ibLdH+ZQwQc0pIB7cfAcDt+sRlphptKxjHNiCBZvqFvQvXwE51
Z2+unjSJndG4RXVn/2uLfsuvvTBEeukNJW8cBfDzrscPoSbGKVhBwMLmIlufU/L9Y3MjN4ZwHelo
JBoNZrVyuQabEV+6xxLcAsiAo2qlXe5viD92N8piODmATgBDwQKH3ND3sjbj3GPX20Zlu7htKu/d
mysg/DESeAUIyq++FFbqduLcVAfMNtfcYz2CVCgiPufNkkxNhwJcG/ATKtqfMaIJqB7sxqi7pO5R
S4mCeoulOIbT9/98TjVE9fClcO0g/rsmpn5tASXVVA8BAnfsQAJQPruNo1emMhfMTt8yWEEmE2BD
itlgIdgNV5dC6UXeyWtOQew4WvcYZtZwztQZB3dS84A+LNrEgG4EoIlyTTIXqJr4Hhyo2js9Begb
ApMDUTsrOTabQCN+hKQ9TpRZuubWTIoZ238sGA2gZcrqBh/ketp+TWUhxrrvtq13QgLPRQ2zcmrw
EzZOP8zcetPdhzGiCQ2pNcwp/uV2942cKOicKnmnuNznua03jt+93j9H7IsK1CaPPCQlK0fYC6Ho
WxOuMaRcNKTeqebWOEQ9b/eZEykzA6HH5LczD/wR0p30OUKtDzEu8xaVgQsxssCNTtkxPc1xerCz
hB+npRMN0YKgU0z87RACcRRaA1zvp/KlaPbCgzz39dM5wk2DCxQdzPDOkMW+NVALciJinrKT7oRm
8xSjy2nGG2DBnyj5XFsWELRRrBaSM7cmqsZAdK4M9UkByjRzehTDJSrhuObtfAUiIpF0jaNuztkH
mOeUlaXNYHkmuSH6ASoFl9O0zRSM5pZt6OaR1JwGU1jI7zryfBmkF/Mn4KB36WyVjb0ncEsAk0wV
rCBYRf9xO95ISGTBH5rgLKHJ7kfbt9YHxvwTmN1rBvIhaEuR2IaQR0j6gzuHIJw8h1frqHID5o7D
BSfv1roo9Wk7+LDevvQopoMl1rCDjLQ/OckfZ6eWrt3N5qdj/WWNuam4IE7Flq+DM5SNINXNoX0L
cqOm0FhoaNLt++eZBUrj4qXW4OOjiKcC/8PsJMk1ksbr2uBckXwVbbwjorx1EwIDwlvlQ7fkLrWl
5DPJgEnlG1YpQQi6p/C0IOxjxhhJvugNqR+es58uN330f6aW/votfgnoViOiQdRlNQeqne7Zq1Fg
6BEm42gqzPUopCNaCCA/fR4lM/nJdgnaEjtnXKlmHq2S1tRnsoOsx3YdpIaLDJB9BISse5jAB64M
HvZUc1yGPkAjKolSMjx/3V/D6W1AB/bLEDOwwgUsVRRgKHgafvKzttG/k/fGI50d74WEtvRK69et
iA7R3kxPFNp7/wP+ntlfH8DE1hUv9+FQx1hOdMGehp6AMm/BL6BydakdbWXNmKO7gzkhN+NlzmPa
oXrU9jAHymbZfBO/D/IeFUn05jpb42CF33ME1X+vJEAuAELiYWW9x0ou9RK9leGZTzYisu59sgKX
8aN34Ocyov9jKv9ris3rZrLh63kHU4bxKGp2tG3RYCwhl6U/h2v/e2Ym6cJMZhK+AnozwYIBtfTb
m62L5ThKxT48y4/ZW3yOjsVD4vR2d5Gf/WN05uYyPX9dpcACIp2ApDJeSPZt9AIVkgg8hlel9ogC
K/eumTlE0fqH9mGOLeN/GFPBDYDsFW5vZlt6UlQlnd5iLuMt/CHvQThppjIQFdgt2QrOw1xp/o9n
Cl4FvHP0naAwxzPTObq93HaiGp4Hx/CtBB2+x3M8h9qnP8KumQT8jop0CVhmFSYQHLsIcM5uCM5u
9NT4P8llx6lkzdfEG744kEl9HGc2ycSfwfVCuQdlRO24aEQmGgwFTss5wQjOqMd/cuest9B7dEiQ
il4WVvQlQWy5NZfjYcbsH+/gb7Ns6jHq85EfC5htzBg0FHvvTTrxi/GNf+bm2vD+eo/Q9HTNfGOj
IEy8PQfGkMRBIUoRbBX2xwiy8G9IKJFPzwStnxnNXWDUXWGWECk8hDvwoul1wvi3ndrl1cAFyRmI
CoGkVsuZ5Ft6Hx+bc+KTmXn8yxjFq17hvci0MacgbBIN4TWMlav2nDhNQdqneG0m+3BdzLx49OJl
x4WHDll+ZKeR7WdMqXmqdoArJud0ERyzOR5itl+Y+ir0Hf3vzzP3vuYFw5C6RXIOBlPLrLB0wugS
xmTYpN/FRwYRs+8xxHrxz8MyfdR3HbjtvZnp/OuxhZuEZplrb9mE4qov3KLU9T45g9j+JNugRxo/
CicAAlM7tvaj4dQm/2HA5c+W1aaZmeBJvZ1OAYVBIoBFfgYIr9uNqlQSyJj5MTnnKPd3aDALIhIv
gGky3QHtlo0VHbi1ZL+u6r2y7S9Oemp3YLxfKj8Iq4l8Cj7u7y6We+e6Jr8/iLmNfNSsKj3DBylE
XFfv+eKDCgyEX5ArBjQJQvYKRCA70/0ulsdsA/wKKTfc6bOCLKrnGI86CifBql56DzF5lezaQTtV
PqKDvrmEsyKEV2eW3Z+/P5Y55nVW1J7Y4mNjuPExSY6Basbn2uQs8dkWTordLN0d/9ysanN5f56m
HgRV/UV3BZKO8CEMZt1yKUrboszrs/4Iw+3qEyFa+ZTMqsD94T+guwo8FCptHEOumDHUeaUcFwIM
Adj9OKKrOtoieUPGNRoVrH7mjp6+d7fGmMUP6jQD2D6tz4M5gFnt3XirBzCTPd2fu6m7d2uFWbXE
KDFMF1b6hX/xn+bgsNNLC5Q42KYoPtDGVyYC+tdPvf0tNk7lExF8MfJwVo/SB8iRnu///B8eze3v
U9/gVypJFX3P5QL8vuib0Vu08c8royIROAMeE7AxzZXN/7KH4h/SDChmqTRrf2uvKIvQ07xMOAvn
GKKJIQQtRo2ET8Wl28sfs+7odKXRHYaED/LpiA4Ro92a07IeMVPaCGdVN8XHlQxLFAy9FaGdFsM/
NPnTzITSCbu9EW4ssg6wyPlD2JW1cOaP1XtqFc7J/SqXn+GuiEx3ztj0JaaFVFopQn4I6UA6/F+r
J3p+WFM+jHPyFH4VFekvyq57SQ78FjmTuaT6HzcBtYZmcTQ+GtjYjDWviGROCzjhnL/2NUEKvyWj
uW6d9AhS/Y60r/en8uoG3kwlzSEA0YFwl/LHstlHNHZKVVS41SVfaR/Jd2C3aDJJ7BH6avWGP5S2
BOPVslzUi27ZbEs7OXeb2hr3/G5Yhvb9r5n6CszXMK4Il8kRpwdGdRGhN1jYFdpNPbDehABoUL7m
z+8BTBs/njVzz08AmxoQuUgvoksYfUJT7iEu7IF9LET9bHHLxeojAB8fJt801c2MJZZ3CFX5W0vM
YYlFpVaEEpYGJ9+Wq9TqyXcKoPsI4lXZrNHwsxDQ4lODH9pftnbg6JYKknDBDix/nQCS5y3Gw1yk
zNICTr6K2XWZIjU0FaLDkx4gERp+6et0lULNhDI5SxsB5LcxgBLfBIwaoC3v8IeHMg7niAvNgfQD
iZ0IDUfxTA5+8v4yk8V43GMs8cjFYLI6E+AJACYodRftY5rZdpMXkbHDPL9ClRlZFl7tZE+UG4i6
92A4+Xx+p8Rb1dYFiOrrvtGpW0ONAvKCkOLaWM3sBIPnukRJFf08Lqgsq7RUluMyMIV1uBvQmlqC
EW8PIjxrjXl17tv+Y15xY0PvDYlo+KOs9kMntapfhjkHl5xkhdnzxEP+LidIO6E3np+rr4mT+xoC
ExC1QK0VXhSlAri9QvUoyvIw8sJLDeq65uFDXg/mD2Sz9gnasDxU+NG7xlu1g5wCmtbm0AoTKDyQ
xOhgoRwAgPmi8ks/79cNrss1X/dSHF7URyh6gIU8X1YLs5l55kV6SG6uUsYMc3l1QhGWITKVl4S4
jgL+sAH8ab6JwFRclfCbZeLvGjDCBWA7lAilK/JA8Xl/ZcVJ2M98BDPVMVAbWhXgI/IXb8mBzwJK
2ggwMhN5GzRX9uDlQSca1NBJ7ugE2zs2lT2E7s3733H1MdjJABMBMlRQ1aGY7ts5L5omyDq3Ci/V
e2QjpbIwwHTngmNfBBeetkhsfNUiB7ljD0HFj1MNslqIBJuBk20Vs4QOJqQVX1XSrMB95/AO3gPz
B1E9RGAR2UPnrae64LM45Gvz1uSzdXSq0bImDibz2X4YtmUkyuGlXUggr1+hxZISFx1HNDKKoD4Y
TB6i4PmqcCDjcDw1i24B8OiKX0igdyHvCYDqfU/OgcUdZom3pksLXBcPsBwaz4AiZ9MdvdhnaslH
0aVfGHvptbCTn/wQWiI6QzWnXpY2WENATjoTLUxqsKjx/zILqOTtSnbAznvZALP1tnHkY3aE5OXC
sMd1g2RxvtYsrO1e/Li/fya9HbAKX5KHf08rcipbveEDJEZyj48v47Y6vlCSXNzHgR0uRgSjJ+ew
3T4734fvb/el20d7LiftnBtNL/3brUBdPvQjoGQG8gM2fZwkRoiybZFe3Ld0wb0LdjR7Wqf+DkYJ
tBbyPPA8MM1MkDTkQuG2ZZ9ehrX81LyBterNpwrES+40fNV2d3afsaUeIgih5NasLDi9kCYjBHUA
xdeKaEVm4p6yk+qk8KX0kkPxU7bHjec8CyjKpbgO4LjPuT50o9wzx1zDwhC1cYRuQriayTI59oKZ
mPzK2JUbdYU2hKVkFY/KrlrUNtIxTnBOH42La4PQ7VmD4uKOe40f567LPxw/LMCvKWDubN4IQi43
6DdZKMKCubRw/IUCtTHRyhYuKLPvb+s/9hReINo0hw1FW5Jvz1KvJEYvq1l42QPQbJ9EUs1ock3a
nXFuflmYnFalzxJRHGBBfvMKs3uKviHKuYk/Ost7INJyCG15FaC98hFQijlh6z8uKIwLcA2kuWgw
yNwUcppKjYTg85IkpMPTtyyPs4jkyZGBTgFwe7CCbB5tcmAeuLRxtdpLvOySbrsf7hPGnoon8T1Z
+2cUli1lHblk/AG30aG78DNbeBKd/cc4sHYUyyUiOXS7fm3ZlZk+hDB+AUf9s2/6Z3Ub29whdQKf
zB1Q1i2l1kDNCq0/JOyArGAeo7A1xqKR+QybU1cXxWOUmP2IvGk3k5+cOEisIWZYRVcnSV6M2UUC
1MX0NtljvBHW+U5fzl0Cs6boCfnli6kjn+si8NgXbuM+5Kt4D22YrX9C2vBfKy7XQaE8Bl4ZXN8A
jtxaAqeIFLmCkF26tWz7SDN/5M/GY0gFhw5KOMuWMcm6wB4SBEgww7FGSVpmJrFEkJXTC/Ui7ZEs
7E7VUd9HF38j/QT7uZP2x864scXMYj1yjedzcXGJNsG6Ji60tZvnOVZ/9rJiB8RcVr6q9yBUgBF/
FR+kJb8HPnrmQP05DqRU0IcBvxWkZLdrFLhtJEZ5UVzGz+5d2vkfUknEZ/f9/q07yf5jJChBIM0B
+g+az2UuJhHcbmgCzopL/IJy8+bkLBb9huCd27nk2TwuqTzyfZN/zN0VPIC2LvDoovngdmAJurAa
j6+KS3LywO+/r4FgnsOcTKJ2ZNwA/aDNV+AzAsEgY4RThEz1M7W6UN7iDxBs9B/ed1qZKrQfZIyO
B/dH7iy1DqIDpXUUydonDVEsGptQ5eIzZY2/P+5JqHf9Jh1wUNoTPs09auMw+rrO1QiCdBD4JScL
3ajpQthAYcBBJiteqhtkC8CSb6xmrjGRXv2/HQzWNuPPNEWLNhYDtsFI+wzylBDSTuVKXbf7agH3
fJGt3rNFYj3xlr6I7TmO30n8x5pnLpy4zSWh8bzmMi7ACeGgyx9eK+/kKzcmCHgWChBfmtkBYJGf
xG2/S9dz+ZI/ble4M8hV0g5TFClZxTmlC1U/aNrm4uVmkG8rz1a5DbesntMHYzu3x/+48Shnmo7S
FlrpAPFiBlwNkRZzcdLgfVLIQ3hWHpbQiF/+3N9SVypudll/m2F8NHSXaykXwszghFtxrZyVT2Gz
WEBHXT2US3frKG/EAS9tS04rww7fbW51PEKo6e3YIDN1zqH68fOvYTZd69/fxBy9MqnqtK7i5iJG
m6p9kHJzCSseCCMNqv/QgcvmZ4CGRggB+9IxxZN1jOfoMq/RATMxoMpAdI0uRniUbGRWGVXrj2pT
XV7e9h/IFXGkXhUkPYBQPiAV4n0a8yNa4iAu4oGFh/5Bt9OV4pVDLm23W9trnqzf4+WjZEOhDDcG
pNl85BoHhAD/+dNRdbrV8f6a/nVUaQM0fBqga/mJI1VIBV+KNNFr7J8Mkh9k6GaeIfz4qFodUoqS
DSENwq14S4BPx62qTeoUS3/GRfjjXYC8B+IuwLIBZ0My7PaWVvNQNAAxbi5owl6UkDtHdv8qpwCV
AnRMQZ+6xA7yLGiYWXNKGJO4GlvoxjjzvIqyl46N7zcX+UFet+ccili2twZnN1qDbfEF6f7eKRaD
NndDs2EYa5eJOTtQHno659aXyi6RRPEp6QUyj9FWQa5dSvBuuCRbpNBnMC4aEWdAsBPQBmOefYuN
xPXaTIJ5bpNvuZ22M079s7bTHnqn+TAO/sMcjdn/WGUqOgbHHQBrZpVLFI9Vrw+bi9uT5Ck65Wd/
MS4NM/sEr73qE2BiuFfpcq5s3gNky93NwTWnXg5Wmvbh4UKmND7MZWFIefN/SPuy3caVntsnEqB5
uNXk2UlsZ+jcCOlOR/M86+n/VcE5u+WyPhf2bjSQmwa0zCqSxWKRi1qk8c1l2INiYK3EJhpnn1XW
yi5u7AyGCkCFqcpQYiRgMNKX9It7i3/joX4vn8uHLGdk9xbuQdcSUUs6jVkxhRKgJnBWvU9Yw0MC
mjKkq3f8fjgYvdn8uO8x6Gl8ZPQJ3mbwRyUNdKgnubZVjZ+EtEyhN2DqqX54G/VHulWUbW9jjDD4
EjAVL331M1NlcfbcpAgoYLrPUa55jkxcbC4yjvJqr66MN2NXHoTR5L5SN3xk1hmRY/PKrSNlipYH
sAQQ+hCEdteSyuMYlanSN09lbwcCEiN5hikzieegqLA8a5/Ito2M8+z2KAefPwpsETWAJ8+4ZXn2
BDWM/GlAl6opaOuutYLRRaIWU0tUG5PFupeOoa5kv66lJFOV0CZACITQhE1JiZBdl8c64J+Eswgm
nH4l9tYEmo8voWWozhIS4mPk8fCgimQeFRbKaTIZqHkYn/RDYlWgCHs55YqFwlMmL+ONoZOaTPSW
ISwnxRz0FO/E13UvMYQRfImoJMKNUw9McZcz4tyFzRJhDrB0NN8gAJApU4iqlheappCeRiuT7ERd
pVaeWNqq2saVU3p28sawvZvAGjqBZCxIC/AmTRg6rzWyUMYcj0kpRjOb+qHCyyT+CbvAVXsk8AYM
k7JKGWECA/XGn1GoVHjplUrCSVwen9R3DE377T3Km3jf7r3X6V8rCBEPsw9QLiGjxpUSj3RMNEjD
YuxhgscJjNcWe7MCIf0+W6EyjSEVcfbXen8NRknVBUoWTRHACv0h/eiP6DWrSzsxMJtX2TYoqc1W
o2kzY3USJF/DYiARUlboRkWgjqe46y1MuFIrvSzyT7uf4yl6U9TttFIGJ9+Ev2RMNC0Ael/Qmxsw
qdYHHyoahFG7f8O5qXVj3wl8lJ20s1+b7oBxsDWrn2UBA1aAfn7UnZAaIOpgbaskDnXZyE7gjeX8
varv0x/Ch2QFmsljsjCaEaqVcug3tSvumVMgbuMKUNTDBkFTDXQJYl4v6dhKfKiiiv5UOsU+PyYb
+Ul9Qt8d2Lb0zfRkvAen/qKsPFfGY66xYQ3NvHnqIxT5c3zKg1aFnw3YAfkkWtmmcONtump22Roc
m8huoFd+5W9UN1r7D8pGfJIeYzd3xTVGDq5Y77u34QCZaWOA/Bw8GnB7dHtwqRbFUIalckI54VeR
4/E8Pfj7dO8/IpR8YL1e3/o/tNHjJo+BaHBFqBCndJkfdbVuRU49vSF9+C6DmhX88Q/FQZ/MKWK2
bd1GHhhoiboU3FaI6wPw9T7XXVlXbZ4Yp24NQrHX7FwexB+e2+/1dfwQrWon2Ge/mYPDb84SeCPc
4XFDAqElaQ28RvUKPtJGafBOrWKG4HvEAAR/dVSf71vpjTeiUChvJCRekfbgBD2lpvv6rx049XHi
k2a5Xr3NOZ4f8fH2OCJF9XDpH1HUWJgoDFvdF+M2SCNQoDNF0ytOYHDRXUOVSSQOXC95J3AVVyb3
y3Czs/eD30iKGYWW92o8MivdiXldeVR026P7Cq10hPsZEySuIb2R9+VWEfwzt/Z3YWdjuLzhDKjR
Obdr/md10I/5K3JtrEjt5lQELPQBbBJo/CDkS9ewSl8qUyAHwTmV3YQzawtsYRIezFFs75RuzYg1
FrQQtFmglIJxY5wUnWJE0bRR9lkYnDM8/mp41pHwZOVhfun7v91A0hMBFkmM24QnhXFfi1Xlnlr6
dZCcfRAXrdTfFRI4r8ErB4+yBxHzb+VzYDyV3YhGIVILOYiejyELfnIWfmV4Pn7FQK56n4E0kEU/
c3NKUUCUosj9UPq8D9FCMltHOSGoFqX1/fW7sWMKg/JRo9hhqE8MYbpHw0Hq4P7Xb82L+jx10IIA
HlxfEj4fXPIjCsVt7Rir6/YNdUoKsk4RChVZzoP84ivzoiCp063zJM+vJ0D2zs/+ORHRUKk8OXqD
Eb2fT57EcCA3dwQKjezhzFUZfDdpFREQNIA6csWPUeui2Hs6GI8yaxTdEhbov3B0o6WZ9FFeYwli
a5RCLWKvMGsU5Y0ghf41YpTrmsP4IWb7BTGc63XE2YzgCI4RhyV6ga7R0nSSy7If5PNb/AHhwlPg
Jq/Zi/qr+4hf76vJbfIfzUYoIyAsFCiWBbfGNZZUTG3Nx4p83vUWxvn6a/RqTuigDMC3PVg/6svH
B7KieHZgdajd2vI1MHUjAntPFjeBJKNQP1ZRTRl9+JuAYWK3Uc6VdHjlvpaOlzPMrJpEgByKc7H5
6W3ilbHlNiA/c1g9ad+O9Wbb/llKlApeg6EdIQiFAEvZVWs+t7oH7ST5SHM323CvYh57d1Q9+993
+iFanu0gaiuvYZN8MiY+wkLGL9JFREVq6AhP2oE7oNzTua8tN+cnBUW5RaMoEyGC0p7t8mnTvXCs
ywHr+5RL1IShjRtPkM/iE+YcRaIdPI6p3U6Wj3GBNUZJoY9jq/6aRkcOWf5ywehg3uB+xWsMmZ9F
6WMhcf3gZ4Fyrvacqe28feN4D9CTVb1j0UfcRsMktfgHi666iNC5VaqKJ5/51bCPbPMXhsZVTr5n
tY3clJZAN66AKJWsg3CSuVCTz9q5urgS6MZ3/A/5MduhIAy8oZJVPaN4EwW6jzWrf2vhALrGpvSy
KwdplFNDPoOvyd95j4/mtOLeldUE9nM/MJmACw7lSlZKOcvA8GPwjslokJowRBhUrSsyMvi+Bdzm
wqkVpVQ0LTB3rBw4GfXN0SZ7LA94K/bsCgsqWd1zsG1fWZzJt7HI9TpSpwEK7Sr04kEx9VVu7geH
YdO3PlLBXRy1FqC4ERQQ5VP7FBpJSkJl7Vy88V+ai94TzeFqzEZPEPuggi5ghSY3AiH3+k1NSAhp
UBxJbVQjSUEljWKACjoezyf+RnD+fXkMwcCdAvdNAxRBNH1Kyg2hEXYy2pg28nbYD6hXq/dgkXVY
5RC3b0IUErV8nlSOWiwrwaVyuTW3xuzjbXmo1mC6cby18BRuUB2+rZg5KfLZq8OGgqUWMeajsO0n
wPbb4DFcy1b2KDz9QDvNRne5DUPpby4wFBil9FnQThyHwoVLfLz4sSmfJ5AxRodyzapfWVDG632j
lL0Ued/D7I/gwq31leb6W+9TcZStgJrCgMntvKiIMyWh4tU+1aUgySBWeHwQXjNUGrDkuYkbvxeO
kMdrKNYEP/b12ZxJRqLEvBRcQO/tqFt/PayllfeAKwtjh26cH4BIQSgpfUXYSOs7cjy5GqtVeMkd
1D2jYj6xlV23U+14M1mEUZbQ4/eomXlhAN+qBplJiFp9tMiDTIiOjNscs7u8Qoy+1d8/KchhJV/a
St6x6qduCyWUayRqt+QBBFZJB6TG7lDkjZYA51Vy6l3OcohEm69N6xqIqM3sYhH0eehNRCQw4/vH
9+7xl6vbymF0g5P/A2lBVtTDWkKytzO8YowmrmiAN8JTEY7R1m1tJCWEf2/GEAxvHaDnJW2YNKFB
mKRyiRlVEeowW9KxKhz1B8EJ8ELFmqdzW1hDNmsGRSl+HqIEBFnt6FI61T5xSyux3zsMJU7XoTOs
+8IcH8UH/aHcKBaPwcLjafj1WeIZ27qvnqzfoVIXgChFaW/Z4Hf0YNkXYBnNXn9CupO3Ridz8Xq/
Cje9277Fm+QlOhorMl02drUNU6luQtvrBVGpSCzQSx2hA34IZsDYeKKrLe7UvP76EZnVocLcKs/x
HFYx6m0aFKAoVYf/wdhjEE5SJhOnYt4pPTSrc9XKlPaBNe0wu123+Ydy33xsreipOJSvAot26Nax
XuNSFpSCWAnFb8D1P2RUlIkCsumsjtJb13qNQVnNUAQhKbMjVsOhauananvn1P3X9P/I5GLUF4iF
QD+O0mWag77whKJqR3SX8Ct56634LQbE4bWgdkM8UbQrb1WvqrWwnVAqp7o5KtD7NYuH9va6gN+A
lmASoaE8D7/n2kH0k67nal+kl/arPqJAz9r7m/KX8BwdhMf79nIb3hIKpW+yKJBTk3aaayi8JKLp
dEqzSwXag8kWcGDpGxVTWDPT2CIrvGaWQJAfT3lb0LnLYEJFZhakX9SJn4FxDHR6WXapzRJXV98x
rEfng9RAPrKOkAXHDigwxuCWRwZYU2GMonVl0Xh5domtR9bV+HaTQOMOanJUxZLqUTxAXq9c3MfF
MIlDjMpOG+SDIwaH2M4ZXfqoj7m/STeaT5CQOgfDAQILdCZcI5We3iXlNMWX2LS10e0sZFwrwjlx
H+ZWF4ADehE89BNOODBrXePwcpX1qSEkaF5CkdpRsms0WmA8rhMdP+R1AhIMVhRzowsUIqV9atd2
U+eLCZoOi/0hlLZpb4EN1Sonl3BHeCfmM9jN2UtGIeEoxOM/2t7AVHsto1Do3iiEaYrKKs2UtwdU
F20aZ7zY99fyxiFSMJRgiRaMadMmsGArff5x/mLlq2+DIwqA8ri1UQSJXwDAW2m7xtwfJScyrX//
kkHBUE6X17qpKGoiB/okI6iebh4DZAcZx/Zt7oDCocIHJZy82kixLY07uBDJdX1T3uimb2nbCPV9
93dnyXYxEAvFjaS/Fi+0lEV1Fa9XoUTgQPXSbMTftQ3uHgxPZjHI3YTpRK4ZEKVuwTBFY1+E6eWt
NNG7hVrT1GWo2u0VimCA4BcPXLgMQKuvVRolLriQjjkw3Acs22Yf789PzFhywVSvUMRrlEgvS1QQ
AAWcgoLpCmuUrSLP+YwW2a+n+9uztGhIZOGFCa4bFS2UMgyCjl6A0M8uXGC+5QOqZiLfXK/vgyw4
VcLdh6kGpPkEVA7X8uSVIZWy1OJsML136SED7xzfrKya0R6/aKhzHLKus2Afhd4cx2XAeZs80ziY
/qVJzO2ZSfW8tGhzHEql80QaJCMEjvckgidIfcAl0GGoGvFaV0c3NG2OQWmzXAaY9qE22WXnkemh
yefAar5btMw5BOXXuFrLO6OtsVzJRlzxFudw75J1ZjyZLh11V5KQ1ZztCj81khIKkCRC74Fb7RUz
0zdadZIzVFc/s27rS6fBXChKoQUB7OJjDaFSM/6IQ9Ni1bqThb+zMXT9YyJnglqBJOzSbGQ72jK2
fdE7z34/3YRaZDKps8fn1a1XmIqjmsfKWn+OaJEvX++bJUsB6LdzrVL9rgrQ0jtaraWZ6ZazSjvd
C+gQYAa/S8HAXC7KNo2B77q8q8i+IBBwxciM3dDlbIa2MUyTDkOjXh24aoKyYcLeuSNFgFZo+6xN
YukAZZx5Moz9GGPhyq/IlTe/jd3GAFeEE5/HtbgTd779cn+rWGJRMU4fcYpfjAC0w9PvdL9ds0Ri
mA3NuJV7Ce9JPADeZJS/y79AybC5LwILgXIDfVFy7cTDMPXDbnIHE6UvLNtnnDP0YRbI/oSOamx+
j7rFclU5aPAKTMaJuRgD/NFkFHld+7OxTThRqzuiyaPV7Utz/Ozd7VpHW8jn/SVjOAO0vl5DVf4k
p5UEo0FbQmQ87Z1ncLX2pvxaB2hIYRW3MM5PDIS4hmul2hd4jrg211Z0PFQXYHBItoXFWsKlAGe+
hJQz8EVf8Pzi2xkooHTRrcqdbGVd7WTMy7SsxGKsI1mn/+2zUbxzLZhf63JeScR8YvMds4LBIbR/
jh9YRnT/zL4ZatN4ZdQ3I9YP0y3kTQ2ujjVDkPteFDXV14LwPT+IYQXdw32xOeuPwc5yLJ3VE8NU
BGLLsyM7K+qm5wQIwn+ZmM09WRaZo87yovc9AiaOXaN0mSRgcA7CqN5C+ke38Bz9EFghxg52Hxno
ULSvds+tMod1oVvGJS9zSClgCha1iLFfDT7HBfDe6Pg51KTh5eX+Pi07oj8I1PqlStjzfJ5kF+Gc
nzDsfCshgRWt7oOwxKCWTyiVvuI9gECnjVPvrqXHvwOgQileHUIkLwCQTmaCPij9V/R8H+F/KNo/
C0WnkDFqeOrHERCHHsRe1nR0pMzZYv4Q4xZK1uLWAfzBoRypF3SIq7I4Q46AfwEB/cNz4jBsk7Hn
dPcndE2XywZa1YMwC50/r4OzLQ4MkP8Rsv0RhPKcUdEpY6VFcDFoqU3xGM+Z8aq2o2OyZpkn8fb3
1oxymklfpVLa4GoY7XdgQHV1CYREP6ZDZq1Zyallx/lHKiqeEsqm6yMlRJ5y+4ah42eGKLcvFd+X
qT/fpyw+M+pQqFrsjVBvNVMQbUExhSN3rG3eTN3KBFVQYJ9O8e/Q0gZTRHTFcAjLig7Ca3RT4LmA
pylvRaVTiqAl6VEwUA0bwdTWeCBBX4XFOuuIBtxs2wyJcgsoJm2TQkGWWfxdgvkZKZ0A/FC74YCe
XEawvXy1m2FRHkJLsyQNO0g1ogbLt/r9h+Uk6+3Xi4QoRWTo/mLQ/QeMrqpHbqyfMg5gwSY4W6V7
3xUtetPZ1ykPoZdG7sFBZJcX0r93Sn+d739/0T0gFUq6AjD9ip6wVqKSQQHLME7uwbbTNYYepiYi
q/sgZG9v9n4GQu1HUYCdVxgQ5+grHKSrZxQg/R2CRAW/FYd6uMBHiB28gaIRqtWs+DUjPFzc6D9S
0PNo0R76/6Le0+qJobGLuzz7NBXhimOIt+caCyS+gFZqi3Hka8Y+sxAkbNEsdCqawohROwtXhvfA
xjl7p78UgXLLHl7mdM4AQPLYoRncYV6hl33VbJEob4zGqX4MNKhq66Snn7n1CHbLfWUx5GDo6jf1
3GyhEqOSgASU8entp/GBCPPzr4yBdrkBmC+EVgRAcEE79woDvKvVfYTFY2u2UJSrHccmzRW85FyS
jf8MdhFmunnx3jIDoOxZzwuuTMg9SV69VLa0Q/8kfEYIJo+/EoR2rZrcT1FcwizKo2/GF0zG/vfx
F2qgQfsuS+hk1ejnrrT0cKFopBxhC27muTW6ZuazNGopOLpCoY75AhXrBv7keHCS3J+CuYk3A55q
RlZ4v2DjVzjk/2eqK+RlNvBEGtz/N2TBRpbuLmgWuo8xYhgcPbii0JU/sSxlAYjactzEXbAngeSv
ZGz5bUU16gTnENRiTRhhogscILx3zGh6eSjc+rnAvCThxYo/A5Nh7QvH3xUatWRGkQtTU6j55c07
uHxpyWic6RD9VL/vazILhzJJMAn3TVITHNTFYITP0fKOrIsXC4OySpwhnKJ2WLnRUleYkogTHfU+
aEa/3Jdl4RycrxmdaY4brddigmNXnZl3zGTCgncBAQMuwKh+QIEAT62V0fSCwE1Yq/ClB9WHvgk3
mLEUIbPEMv+lRNYVFLVkHterUS4CSkFJtoZLixuA7RAaEDijyb+yEj6LO/RHsu8TbmagdSS1cUQk
U0zD5azOOsbuF+N4WfY2MxAqYgRhydC2A0BiM9rsRmc6Ik/yzIiFmChUxDIqjaEFPFBKR14d4l1p
+c/C1/P4ygBiLRkVt2BOTYxqhe8laz+EtXp2svev+/osLmSv0A9LWExR/wJqOCp0yXuhr3pNJldk
7xAfi824TY/e6uLZ4SE8oCJh/2N4Gfe5jXIE5z72QrSBsdngPEPXN+p9aFvqsgxd+5WAG6BgF7tJ
MZ9D2/47CEofOg3XO8noSV5YtFx1/3FmFUwtRWZXUlDKIHGiOooNn13yynwrwR0s+WamIB/8xOog
WrLYKyhKH9pGznW1gjS1E22KxHpDD3dllYlF3h60DYuVZsHXXcFRqmEEotD5KeB2/O8+NIUf9/dm
yYyuvk/wZx4BpBtJM6F18zI94KVbqyzws2Tm+iVfi6f7UAvBwRUSda6WeL2XfAFI40q0DvVK/7X+
OwDqKJVjpYokdSIPKbz1E5xfDAEWPMGVANSxMID+PcsimArSoxvZqRLzY/3FCAdY5kh+w2w7yj4U
+zaGIoeolXXH1hmlNSvncn8jwIpwjVHFXqXmGjDar0O+ku3ixfu3nC2kBegfp4Khz9cIsYQZ4B6P
nfCewW5y6Q3Tym2Lcc6wxKBs3ivVTtBLiLHrkKx+7v9t2y8lA2XniVAPIB/Di0JuHkIzsk+GE7Om
d7FEoIy7lYvMH+oRuQ8eD3OJXdodo2xvIV6+2gnKvD0OM7uEhLiPcGtY4Ldgzt0ke0mlVq4QKLMe
4rAWPQ8I3I7fHsjLAbpVB/cZbGiMmvX7toHpotdaxSNPPdUadqQsTd20fLzGl2umf184i6/koay8
yDHMOm6wJ2+4X4gW72hWuddetoyw4r5fB4X5tTAYQ5BLmQxhLpvGZAXijJWiwzxYpmxECT7OdzaI
0DGu5dCUzIQqY6W+j5aZr8rTVK77AP6wtyT3ndRDq2b4GLGufPfdLtgqr1fKk7VA8XIomGK6Ln+2
PnOH4XQXETB7AAT2YH2Tb+J9VUdfUyfBSDRUFOWTqTyZ/ScjCpLI77wxlBkKteN1Jk2hb4gwlLVm
2nWyLnEDdxuQoICOJgeZXmN1Kx71rTkCi/iortYNWmja1y/ng3/YsnKJi67nz6+hVQR8MKHE8ZA5
NvP30v6BRh3Gqi4q4QyBOgRyMc/90gNC05iGxT3uepjr/RN/0bvNICjViLuqyMQMEC/YNhUouWfe
R2AJQZ0CER5IOLmBjieV7Yamvg8wX95iqAZD/75fE2aGlLRBKfY9QBQz6Mza6WzjwY00O7/cF4aF
Qx0GcqvXYdlguUbrvZpcw6omy1Ge74OwVow6D6pBD2sVu3LZVXsX9Xl29VJZ9yFYuksdBGHXD3He
A0J7cLtdtGZ5NpZaERFn+1GrWm6UNfajyTF2pAGvzvm+ACwAyhUY2YS3Xfj/y3R+UzAchFlbvOia
/xjG94VzJoEcDUGcBrhQgtlqY5hv8XEw8bSXbH33viSMrfjmvpoBtYNUNLCQ7JL9ys0HWHr4ybDx
WyJ/EojNZKGMvObaVm0F7HbpNKBf5S0FbyvgmsVja4hOka6ytCenMs+frIJwhiaLlO0rctCCeQm7
lJqCXUfm67Y3lc/768cwSZozapzKYixKYESb3tFffgkrsF///jv/8v0KPNukQW+NApSf5KBWcjRa
g7H2R3X8SxDK7iWvHBO0S8Luyxc4sGO6ASuuxSpRWXpZvdIGyvahKM3YEYWzB2PVtkhhbZpL+Ra7
8s+dvGbBfe/xnUObfp2Maq/ruxrK99btBdUJ94fL6BSP8YCeoWErvVjWMNiQU4idLy63/mNmY6b9
lKuIWj9RxAg/AOWh/trfymfdPGu2/l9ubH9g6OdLuRv6LCCH9Ru/2o3fhRqjb+c/72v7cp5mBkPF
BFOgZUXpYfcGHA2oBfv88KxsxbCppQz+XEe+I7GZvmOwVzZqAdYM9ZS9owS2p9tIpeFxJRAPmKYJ
78Hq+WRKRjmL0Au1fCQ2ZjeZmUfmB/JoobsGteBfLqF8fTgFfVSOcoglxK00fQ5Xrx+ZpT2yMmoM
30e/SyU852mpoHyXvYIIfNM5rFZK5opRDgNtZkOqDIA4pGvXjT4zzFpjMZIuigGeWlJdgtko31Ql
M03AiMhywCQWRArgTfqRg/RBXYf/xfHNMCgLLeJQ5YQEGJVox6AvErby27hjJVEXD4o/KDcneom5
Fa2oktgt+iE9oRadFLxqDFmW04EzGMpAVb1PJw3x28UereDRwLBJzLfcNkfGoX4ztgsNhCAY+Wdj
vhmiZhsD0kLdb3LgxMUKEx/eMX4WbAGm5YDUZLM91pddtOFcfVubmKoGi0XPErtgmdjkjXOf/QjK
ZnOQt6hFSIQV853/1BqosMIZ8hqY3Cq1WWfJssLP4CjLnQKvGLgRirI7iBWqe4WOFIqIK0ZmgYlD
hflhmvdpXmvkapdi+d46299OX1/3/RDDsmjy6SrtktDnAYJWrPJlJ/YmbkZoyLiPQnzAvR2iTvtw
MAIPbFooSyHzz3swhv6nWH+2KUTOmSKOWRqMZUcUUcXYQz5kZS9YElDeIRQbtPj0+P6Afohjxnza
J9HvnRWiD25Rb8YxVrBC30+V7k/fCTfWR8QejskCojxD0IvIinEQhLzti9bDRObiZKeKWQPP0Cz6
9O4G1cs9HxKlJpi4rNYMnl5aNMpyD8EjiNX5VYeXUbSuaJf7usbwsDRPJ6f3GXmKJbdw48w9dBcd
IybUgDVDeFE8kASQejcUWtNFXOjBquBfDTid9qXZxZvnmD2ndvH6N8MgezlX6j6Mub4Hxk5dZXt+
K2B68ChZH//tnqmjhxU8M+AIoLvCRS2KQz8Mc+zVC0YwuvwLhi8qYPdgOc/Fe+YMiPJpape2dclj
oBo8GqhM0SHHKrVdal8Bn8wfWah4xM+ESUimmJTiCIhOR0yV/j1YOMvtwGRlmRd1bYZF+bWhGUZQ
IWPdutg6go0DN4gQs0NYp/myHvwRiXJuxqRPhRYB5m2yp/2j+tDun5gs84uOweDBb21Am2WV8nB1
N41JxGXkub9z84/+A3Ep5rKOuSm7IgbE3LfS5QjlD5xGZJ7pdh2B1ZnjC4xrsyZ3fAG7iPmImd9v
gsM44ZbP0RkS5fFKIzO6SAESDxr7h8CWQUmcQiCWMizq9gyHstZhyFpOakqUs4ALk8M5x/2H/l9D
Q5UCSERJmzb9yN/2chf3aQV1AwuMapG4g6Sb2dXcS6fdHIhasszzBhWzN4iZxscQZNEdRsfsfw5m
aYu/oBH1vrw01n/ZqDkqtYA813jyNGIBJXN6S3GvbMD61yEnxAJaUvU5EBUwDkLHDWPa5hcNecHk
h2zV5ikzJ6c6FtszQ89ZWFS0mES8nzUl9qxxEcGNjkCsyq0xkBm+wr0PtuSO5nJR3lUZWyihim3r
CMsVRsr/yG3wJ7LcEUs7yP/PTFerJaNQA8BgiOo3Wxj4iB5AHQqV76zGAQG3DzfIJHthwVLOFnWi
gtYYNXFQE6Y3gc3Glj9kB/W7jZMch3fhRWUPpVgy6vmSUq43TlDCGzffljDlZvsyOpqrucZb/xFY
Ph7KNN3iFSd9ZLbbLJ5jc2TKH4edNOhKBXErrDKauKxiBzYTcD4VKyYhA1FCOvr8g3VDdSuliSom
MlEcVySMh3tX2KtWqjjmeGZpz9JhNseifAuu2RHXoFUESpp8io5v/urtduPtnu7bwuIBM8ehvEnf
F32jJsCpE/Nn6gTu78bJjiJYPf/1wHlyC55DUf7EmOLC73NATa6M5/8B3WSYqozKP2Zws7x4sqyA
/hJThenn5kQLwyqoR1L4p+FNBlOFTafAjZs1jGVZ7f/B+T5TZyaOiFfh/PYbp37vXcHJVv+hhtHA
LDsR5xi4BzFs4dqLcLrMNYk2ED1A/x1ZM+6gfLAJ9Ik+0bqtg/4Db+UY2Ir5mdc4fm9wtS9BtxvY
kZthdx6V1XPsfjL0bcnRz3EoeRShHoNOAw74J3/VZmeGm9E1VgIef32bWXC6pAgzNHqDhlCWU08E
GkaRmD+H3a/pZcti7Pl+tbizdHRlwOT1VRkQt9CDhT01MWXsobNVTMjDFfvhNNkubo+P/kaWneEr
Wm+NDYu+dvGZYC4mZcRJyItpx+MXTN1WyXfPuyf/2GJs4bHfIOzRrft7uHTCzNEoO/amNta4CWgK
Ot+RSGjfmo/7CEt2NUcgjnhmV4M8DlBSOHX/A7VtXWBpm/sAt1Ni4IvmCFQMoIkj3yg1ZKhskRCr
THaGWmTNVDap+XbwnzBZzOzdR9m3h2fH/thm1hfLSy1djec/gYoPWk4zJl8hIQ963mMkUkXzi8WJ
yMKgggEtTDEtg4Q67cumcBrnw7dZYiyWiM7loDxHWWfNqCvf6qBh8MYlNEPHsztUezzzO+Px/sax
BKLcR5DwQp4S9yE9uARmsEY8PNzHIN+4Y8908rnxc68eG5xTSMSIH7KZgssenKSME56h4/RbsjhO
YjiEQOmhdgM0MLCOX38nCOUWMnmodY7DYtkhgk0ztiYrRsUSq65v0R9gCIqugsVOVugrsREVQp53
GF7+LrnTJn6U1/fFuOXYJMb6B4C+BBdcnAkhGcRuZ4HjqlvVGkBEgIFkuVnhVD9mlcXkjycu5kYJ
ZphU/BVJiR9pJc7dGE4uN1U0DJPoUrU7i3et8uFvZaT2SizzoopTLCLiZ9niMCVCfE7c2FIvnfUR
YHgvT5osuxVDC79PwFs5Se8HbBgj2skJOnO1XY/xzKWKefDINNrRj9oKeDO/bKPBZEWai2cx5gD+
fyRqRTkZzmiUgKRggqLZuBiOPOT2tGpFZksLC4pazF5T80EIRHJCuZEdH/ZbMrmX+QpKPnNv7aiD
EAMjQz2VsGd1vEa6FmOHZFP+JThWP7ks/WBhUUciAtqsiBKINLkdeDyjALRmklU/PIVok2DlaBbf
lPXZXlHHY90rWQo2R7SbgAVIctK9UeEi3qzIrQAle7t8jecqK1gxDJ2owO2CEuZ6DcNZ1O9Ia6aM
caHxHB9LyDg8bFwUoPWH/YB6qv/yhol05D8wlHS8LBUgvJNJ3sYwW9kUdsW7+pNlWSxhqPM9bkCR
KvgQBlVupRm8kRbBvWdqL+C8u79uiwfWTB7qlG/5hptqA9cQ3kmd34m5J5cqVtS3eFOcrxo5mmeb
UxlF65dkc+xkf8hsMMni7JUclqIvnyZ/Noc+4T1N5tQAMNmj7Q5269TP5YY/Dx+9GVmV3f6Hus2Z
VPSLEpc0uZZ7sKu3KTOLY4F6x4zJPPTtRW8UW8bgLFBTktlGlJcVOFBSBiU0jhCsCe5baFsvbWjF
a2kduOIFteqb7pQ4HksJFzVjhkv5XBQEyGqRALdCjv+9fH4sH5/u6x7Z9XuSUa62QF1fpNRA2HkH
tKRZ8LSMHWLJQHk+Jav8seSBILmJLZx4M1s9sfrCiMVfS6Fgxhq6eTGzDtTMdMpYlv0myQ25vdgb
1mFEft69T19vwf3Fvo0Zr38mtdjK1I6BP0ktuC9qNz30rsV6FmQtBHWk9SDr7X0ZC/Hz9MiqnmR9
m9pIdWhStdXw7dRistAv3EKul4b26b7BtYKCj0v2qbZBrOLsfRxR58/zy/09WKhsv0ai/HoB78R1
ZIlicwN+2d7cwYjPqm261vmUrXbvNmzAsR00yDmMurXv59J7ykR5eg99f3HVQQEO7nv/HD7rTmr9
Bk3wwe4eToHNgcrZWodnx2rt8/qIqe2W7xqbz/srwNpH6iDANJuI7yr8CPeEDB7jLLt1/9erS7n/
ttNHTDLFxwfzN8vKF5LF84/f9ILpraLUvq+0l5fY4Y7pqviZmCC9jp5tjsXPf9/s6aawv1nwmzGe
ouBNlSKSBX9kbCXrV1LmXnK154UldPmvv0yQZ9FCN7WS4RFXBZZfVuB9XwFVenjfyPFp2I/41Ypp
moy2q9tpffq1jlAm1gveqOlEuzF9ypLMGNM03D3Ju9Zmti7dt+fRXK2dr7/cCMqmRk3LOo6HSINp
MT4tsTaZMqmhQGFgrOLbuDTEpRk/5aut87AfzZNlP7Xmfv1hfZ7bnbWyCf/VVorskhXVMX4ClYe9
bw3fmZH/7QRvJteHgYBy/wny7N5bEy+gke0evE1liqbzG0zp99FYv/zaQv7uWwRrZhODlItRV+CH
2ydG1HwbI10p7fd9bvblwK+FSgvxZVTzmLGjHBVwnvYma9aSyMKhzj6wN+RcnQDnzQUXhWkeHjjr
/XDxHRlPOWvw1L/sHN48v6xZ1DQMk/9OEc0E9OO6FFLiTpCDYbkTloHQdbOaPhQ9R/zJy65z3cC+
RHj+yMzXywYj2k/m2tkoq+1LYFpg2fwcra1vs155vkuH7uk0ZaOeLCZlM0C+N9s+nD4fHtal+eNS
mu4uN1MHb++uC/LX3MLAKc8GSz+oM3zTnpDTs75WT4PlnJ2tvDsnh635GNqnr8hcb7a/17+PvLmy
XiXzcAgwkGetO/c1Wrwfkap0+ogzuhp9fjhRBffBsw+bg93jp767yrqGN0GNc+pK5h5TOvIHVuKZ
YZl0AjWahBoTJ7BrqeWw1O2b6ujOftAVu2ofZENJfIx98c3Dhqz0ynJ+XvCSE5go3M0w3NH+DHFE
jAiy0Lxm/h9p39kbO9Jj/YdeAcrhq3Jnd3D8ItjXtrJaOf3698iLnasu6+nanZ0B5l5ggKbIYpEs
hkPJNP40KHXDolIeQD8IqPc+5tYG/T8hlxMm5vExgKw1Vy+nZ/8orl6cnbkqDPWh1i3XMfQz/kTD
JbLhsmXhAw3HPUeOiulKl6atlMtIpmmYQFHldjp0gNFQouvFOF7DGxlrtXm0cokEr3ww+GmdKi1y
M7uSwzLN7kV1MV3AmBV139mSNZvTIuyxFKAcyvZyC6sZYpnlH08/T2d5/4os5E0kYU5lkubMdA1e
mMa9LAEYwNjFp4/USN7RBEcFz1yYHLulQ9hmLVGrqyaBjoJu6856Ez5KoCkDKCwD5iODTq4A2XLr
8bu07zNIkyIRMDVVhMRk8iNF7Jp8U+B7zkr3L1C9b9kjIqQg0oYxzMGemXi6kOrenxRKkeAG3mdn
MQBEf6eAfZ3az96a2/OSAiW+er3aXl52HHp+4Q9KlwEacYCaVunWaIrzsYFKWSVf02BeQbnsSwZ1
Tp3Qfy4X8iEsJurN6VStMuvzPnuLb6BpEoGdVhhKCuns2NGLmUHDBdtpmDCX1xFejbU1Wkb2+H+k
RPg0RhGERojAiuk9RaNZmevYjM3GnbbRUfcaT3IhbeSMLdIRAQkxK9sQbOWmpHdYncPp3opFsymQ
SBUMlusU5n6XGCZ1/EeMpPeJxX70Uw7MJa+jK+0dg0fmMFj75/t0FpoLbukQKR/OCypPDLX24m/y
qyuaQmszVr5BNp7fpNgzkOw8+Hgj19dYvKrL+0LRaRd8oUZ0+w2ETgYAsa6C6SAH9LHFVu2qW846
Fx//Z6ESBtmLGAYDRjjEAVDgaAEEIrj9qO7/xTDWLUOESY54vtDa4YehCYgkxaxcZ2NJgEPlaLJK
99SSMMohVnoOSQ+OprVHGtAPWkwYoQF6PzVAYx0hzFesh+iJp1KmKShhljOWKbGNeLrnNtCHHmST
cXxQ5B7uK+iy9f97DwizHIlBxgS+38FfN0+xkwA67j2kFqQWJlNvT4ywJY2gakCOx4mJxy4wMIUD
1XB2yL7lCDI1w7NDoEU5rWe8rpMds/IPlUsrCS9wCuAwWeR5hCZADyMEmnZDXl4ZfEJrv1RAXyjR
UnameR9uUghCYW6oEPKUG20cfayfuzxpemDEvd4DCsvXK5NHrSWxQts/Dx9UqgvW84YqIV4xTQQx
FaEsrf0TdeE1x1m6odprKqzvwo2YkfrVRFl5fOgX041IdRZDB5LFm2dab4VAI3KbdP9/WEBf+D7Q
c9A1p22y18wO17UrWsVRO43HRJ1mQ1DINHK48qv7XR55dwubmunrx9zBYAJ6+02MBZusq1G7p5bi
tBsBkBb9mg5ZNp0wZM2qRmFoKAl9eNuHr3zznKO0q8vuoDOrwUP66f5lXbLkEocqvyaiK1LBJrbb
2CaTWD+OItzWwUCTtbfdvufUAOpndOiXCs+IEO4i7aIOhX4QKax0r+3FQ/Por+VV4UhWeIwxLDF5
qn1muZve7vTvBnW97+zImPjbgA462vN+KQC/YZrwKlos9UWl4HtKe8dbrKg7vdXua9T5aHM7VPkS
jiVllLyRK5AyPWdKtQFc7vGsvdLeFIumaCZhwquwaKRIpABkdh/++kGFynQ6bdvm4hWa0SDMHd8U
bCEOoJE/eNvSEu0jXrmUYJfGB2HsYpmLfLb24KOih9D6wzglHin/xhPenD9h3NCfyUclC04Kq7Ku
VmOhuwZON6Vva1sKruekyE6lxOd6Ce6wA4waZnk3wsa3FGt/tevHfEfjayktcEOMMHLaiCYXkYH0
uAP3wsKQ7FaKrjqcaaOL+01cDzt/nZgy7In52qyM7F1yrwZjbC1B1GHaPN0oVutgJ6A1hsdYh2fv
1277et/iLL2mbj6SMAYRPlGua6bFWJG3lp79TV/rUqo7FrsBpJmLDZqg/PFZYIQztJ8oxJd1WFYE
tKVh+61KSKiX5UG6BpDQYHTvL8EaU861OUVh4brbJSoGg0YjH3UrvIgHuIQG/zfWu41m0pagLuWs
AUOGhnDEDyr/a8kNyzOCz2AfDOLAqEWOltMLJzPTr2L10Lshmj9fkZs/R7q4Qd+wSWsDXTaBaM5T
REEE8BdLmMBMKD0taPGKEBoj/sK6oHQF7acNLSxe5xkVwvr5cS5zmQ9xs0b5yRjxKxLCNCSvZRM7
I0LYvgRD7LwagQhc9JOMtsYQj5/uwurH+8qz8BCXgIn8j8gI+9ewBVuKOegAJe3EnwU8eNz7FJat
xYwEYf7GMlXTelJPeIv28PWauFfzm0Jj4RlwwwZh/AQJwxBlBhqDkXxybr5p19WnETk05NbFq/aX
l59jm2W5/KAFZMOPhkG7+xVzku0W6ZH73Cy9hufc/Oj5jIocRArDhOCmtwXbvgLa+y3cT8NGiVmn
unqQ7WnNn7YyOGsd4rZTkidU+kT8xI2VUCYi7tHTG5ca3Ca8XBBaMkZjw4A+XFc56u3Cg4YZ2mxH
MWa0O/yTOZ3zngYRm6mgXQz620UDQmdoeDo6AGlqOd2gX/Hb7CgJY8GyvgKoQ5jsFzO0djt+LeyL
F8RKElbM/w8eqpMRvkeOtBpqnYxyiTPNc/35lXuK9A1nu/Sm0Ol3ftMRsDIXmWX5d2Y5bwO+9eCb
NR2TNBlrF6YEmMjrA3AcIuCdFw/UDQH/wVj9pUmIMi6iJvVV0ETxJgtgqrC7N7S/O8qRLZVhcC8U
QcRuZTiXnwrXTDdCkQ2zJo87ZLIxJew9abEhbK5GjXecaieu8To9y3mdMUUki6Sn0vk079/M5VfN
7AuIUxSxG7sehaC7vPSZDlAgf91uNKv4adCPdHaT7dQ9EKWwRzBzqM/X6dr9Ptq/7BM+YdAEkelj
EO8bjHutMt3bWnprWef7TC61/qBHTJElEWu8sISeYDKMgkYIpLKD7xHXwPoNYeswFmv0GTaL7EJX
XBe6NJr1cxPp1QU7cTZ5AXfORoB9kp/jM/7r5rT6/qLXnX0UwTyqb8ooJy0CdWwgSGJDvDwCurd6
vs/7siqrnIDGXE4UOBK13ZfULEwABX4Z1iOKe6/GI7X2s3hDVYRHLCujS5Jc3OkB3rgPvH7iJHuR
3zbiMTnIq/7Up3qGzXNvR1qz0VJaScJwnYDjRC5XVIgDvWISTmK8pLuE3/HTtEVtSvaHxtZ+/rNH
Yc3XlR13HA2sQw6cPKK9xqfYl1RbwIOh2KXy2BlOrqYZruy1j9i0Q4gxoC+0vMQW0Ke2LFaR9c6Z
NvO0MCUmgdm/5IhwI7xyeajGRYfBcaA8F3u7Bxivpw+mwTgSDdhkMeLleZmVJUXBdSFbKv2s7IpM
hb6UZm9Hlzo1fMWQQS1xLWP7+jri9XF9ZTFbRXHSC83r4HNGmYj6a2/0rmFbdf8FcOs50XZKpWGh
2ydv83qBRC8lVFy6gXOCRFTgD4J3ZRqwGnj6TtgmupTorF1Tgp9lvpC7ERRlOkaZOL+Kv4ZCPikr
NFWx47Wv+7svD7Otr77Buknxb/CxIEnceFaTZU2SFSJ4DEJGUIYIjEnAVdqeNLQV9saeoSarl+/h
X0LqFMXO/JfalcNYTxJ8AgIpWpVfYl20NDs7c8DYXItYcmvu3/lNbjSZHq21h3pHSxkuPlRnvJJv
RaHl25gt8AmbCXezXXVfxS5/zjajk67eMW2BVaSuFVlu5Hh7Wl5uOrlfhkCUZcw8cAr/C7htTDw+
SfIBGYpiSkIGVkNtoFkYosJZzmgQZymqCVbxXkFjVz9ksTGlptZwy84j0rw6enYYk5ZBWlbYvyTJ
mpzHFXk3dGOHyre0SfH2duOdZj0AWDTYMSa3Kj5o26V/guA7kiTLcp4X54MXwYWY0/qN6ojtisDG
wEgOtIY+NL1owCUBC60kWdRElZApOyYt0LRFOKyVHbJGZmJMXz502/otWg+UXNli/I/Sw38TIw2q
16SYM65A7ElB6grFaA5rBngM0Ce0OGdZijNShEHTmmSQu5RHtsJW9EPEW4C6RXdEcqzRiSFF1Kbf
xeBiztsk6Nn9T7MijQFuPeXNIg5pU1gZYHLoDN4ClDBmKcbgJXna/iKoCi8T0VKM5/CQatIUY2Du
Fk1UU5jaG3940w0sejfBMmcYNUaUgel6DPDfcjYZc19Rox7d4hy6olA3Eox1Tc08L2Urph1hKOhr
WEakEL4h6oWRZVBpvITY2jPuqwdqCmkpxoZKCKwgcmgjkUidEDo2TnNc5tJMv3ctY8irHNjElpF/
tTuWCvy5ZBLn5AiNGDOxKxmxm1Rwio12lwzj+4r1PKW6Vev7jHQd9RmxJMQ5TeK1NnhSX+Hl22HP
HjJYB0zuX4GFLK9SDNptY/Nqwv+4Em18dtH5zckSQWiWN2k4jiB7Be4bJsUOGK4SAPUgdnDwojlZ
Z9bt0MVVbK6b0ox2VwuFK8oDbimGmZ41aHyRFaybI0zZVWq8VK3YqY77kZiKNRrviUPDmF58Jc6o
/NyW2T3PIoRJfiF0uA2F/nFgdGTFDay1qPX6HG+jjVLQUjaLTmhOkriA15pPMM4NxgZL/Bovpv1m
tlvR9B9aR3TjP4FFMTBLPmFOj7gnPZOxaF8DvV0OLPIwN77GfYzFcMixTyHaJy3xtphFlIDaISrA
I1NR0r+1MH4th14gwi+Y8ELV6br2TGS1T/ImovYOLRnPOSnCyjTtwHDY0DyVD6f1xUOheybqqsh9
ZZZZnZkVyqU0eU7nQ3r0OU1CMdli7EM0P04xKGs0e9/605gjisYZtXC56PamIEkVeFVVIM5bSUpV
o161yEMIiGqKrzf7AF3OvO0bgVUee+f7vqYstR1PdvQfcoSm1OzIZnIBct00YN7rOznRU/SGWILB
PbFbi3/dl9gkUerGVjGsxylvhDXVsYka6f0v+en5+iXj2ZcQxvZ6vWZSNzDQWVUx39Sv+KjZvaef
lHxjPH7X78PW+B/U5RZN/IwqYW61pKnbNAdV0z/ZqV65E54IbwWZ3n7rQmTwLUb9gp1CmfBYtHQz
skQEgBRyEFcVyAKqJdMd1laRk8lpUKXi9PX3ZEpcywr776q2BJnWjEcjW7FrpdH9PdKb7601ATpK
hw61ntN0kUZdMZS30El3/MuetZ1X7R3z1g4qdEb7zdqduX9lbcE40qBrFqMT6CByAryMqEgmDt5L
0jjOWH+KTlqkKAHWZbV4l/tUwBUqJeKwQw8ovfkASqNt9miwT/T4oTZimxbfLZqLGUeEM1VEbOTw
orC/NKX+1q7yjahXoY7OQ/dfgAtBdDNShCIJQ9XkUgKWZGwxbPbNbtxrDho44Df1+xd0MZkCSgj+
p9S1Stp4LcMUDK9AmfLtTh0BD1GdOBQMdw/KoF/tb9VFFbVaRZty17mUwGDxlsoyj25RVWSRCyCM
oo+4tm9Burab9WgmtV6sUvPzPoM0IoTlFTUPGKElTCG/9hxtk+ioA6QURqbj+HUhZ4wQuj5qJabK
G9AorPxTWHOGQHNVS7U2XKJ/REXoeD1qfJnUoCDpZnFCJw+0vLd6J7bvS2s5ppkRIpTcy4VKTAQQ
Uh2JR+/6kCExYrzyaAJtzOZ5ipBpqdLF7CHeTbARKDTgrUt4qxRwEDEQLydvBXh571sK9eA1th6S
9yzfpOa/e4TOCRLSDDRRiLM26C8vH36vA79QNFEh7dzK7R/uy3Mx7p+xRohTy5DYVyMNjkh6DrGb
6uQZ1f8elBSmYkaDNBYYYBfrydKy3/FjgD1YQHVuNr7JUG7SYppgTojwO2lU8vU4QGzh90tqZfaq
ALov8gQbynVatugKoJA5dtIHheBoQFewl3nXHi/peO+7B8V4Ti8YbLh/Nsumb0aG4KcVfLGOVJBp
JF0NDClBlv7qyJfn+LO20peK0eXtFrtCW4dZf2uBXmz+9/sdcXSzL5iM1+zR0o4l75cSviBCmIY8
cmVzjqoDSus+p8snN6NDRLroy8trtcgngQZGZHsPqimuXpNj5/6Lpt05R6RNB/hJJHgVKF0tfx8Y
J8+NMT9JCysXA62//JAZ1fGaRFFTgopwDi4yUlaFydpUaP5lwzQjQxgmNvAibC0GGe9LOAB81Em/
NAsrUGzmmFj5DtlGyjlNjuKXI5kRJBzJNc0rX05BsJ2yY9dd7fqOsN6jpXS1oWGO0mRIGEE2Zjuu
8UFLc2Ngqfa6ZG3FF5bCEo0KYQClEHualekq8zumQU3T19mzslOBrUUR3ZKfl0WJl4C9g6rbz3zp
7Cpl0tgmbJD2qHj5m/YhP2i5GaGCoTichW12ni6jOrNRPSN4+1fh2ow2ifSiqBKmBRPQtpNDcPCC
h9ZqntnpxepRk2XTsZAqMqdF6GTtKVmiVUjHXb+93caUjc5BLRGYgr1Vo/tUO1LkuhTbzOkRKjmw
2H+JJu5+Krb51ktoMQa7ko7ZJvHwnkR96PvqGbRp4MUwRJ7qpyhesiyi01vDWKhe2ETJZJpPOxsr
fEXjhJ2YrYGO7vM3Q9OdpehqTo3wN6GQxhwQG/tLYg77HH3Ejo8X0nocaK566X7PCREep7z6USzL
WX8xhdEsLV5HL4r77VkyMDUp5zbpwS89mUmQcC1YDFNyYQWeXrKtAhBx8V1IkfBrLZqC0HgifEss
h0HHTcLbAOayfVY24ap+czG62lCT+UvGZCa+n9Ha+R33fW7IB5Dyn/wCGOiMSa0XLuYR5zSI98JQ
BUmYdKDx1Bkvm3j/JqDp1QwfgTGd68YZr+un+yf1k/u5c1IicaNHXwVKcgvrsTlURmx9fBT6CiAs
QmBdRDMarGZrsJuzb7pGvzMAsH2UVp/UBPV0oe59BHHNvSCNBY+bTnGX27Fv+Kt+0A3X9e1Pt6U1
2y3GI3MhE76nLEqhbEawPBgvgFE+yKaMmlOEMjOt+EpTGcKQSF5Ss0UBSrFuhnskZzHh/kkrsi5s
YUIErkzFEfRJ4S1LGBC1y5OkKDnca/G9PiS81by2H7LOb/FeOglooHfNc3U4G90GT2t7QKEBcqXl
JxaPcPYRhHGp+5K7KgE+4sncldvggbPt5r3Q29XpOUWLBA3qbjGnOWeasDDxtS0rJQK93HwCsn5h
FH/2hnGk8bXo2FUB6FmYLZEkUrbpMFRCjgVnWFR4UaxuBbAE2tDDsruZ0SBEl8dROFyTiUb6nioY
2NYs2dxyj2tM3O+ukUF7Fi6m8LAj5R+mCNlptVb2bAiC7NubovPr2Ee98HQ6jXph+OvUOawugVn4
Zr4uzt/u8fpxRA3ReDSA89xaPhqkjPMRto+myBOfv6zA7LMIW57EaiEnhQinITv9Zljdt3SL9YQZ
12SNJgmukpLm+Hm+1H1HPK+xjfl4pHjzxRv/l4cf2zNzEmmrcEWpgoiZFoZolsBhglZSOFkSFKac
FU7RJFEApORtfIJuPVVNsMTi8rJ5Y2Xj2umCZRw18zs3ki+TOiC46CPm9IiD8VjhWrWCB6ZeBkwg
awhonzBnYK5Oq5NiPFjPr0jXGZKRuOvaGfQ0013/AEyOz/t8/0SypIIomPDCfDIvSIpIfMc19go5
U7vh8vKCVpoR+PeAZR5dDCT1gE/Rt7r1HmFmqHXOSHw73z6KiUAxo0if9hUk5mHLF00lo6yAISVB
dkJdwej81yk1AluzxAcHcBpn9vm7fIv/GCU23n13WJk9thatM3WxN3YmDYmIFZo6aJui7SENc4ft
bfohXgOiWtTxKQxrAB4F23QBJ4x/v5Ndp/etRRMF9zs8l9HdxwNYUBGnEVLCb3eRHLSiV3cXJtCT
Lb9ut6klYkXFJtzWloYHQe3wmPmj5ex+X7JbsoQD9+SyHTsJZCXdwwGoq62qJ/Rdab+vGciossQi
NS3LwBW4vWapEvEeq6DiOfUVMsAfWpesLuz5A5q2vjPjsd2dUbN+vq/kvx3OLVFCpKwgtLKncMgY
O8VjZXuHM8IS9z6NJfmJvMhr6B9W1V+onVjI0DFyoUzyG6zYCkzJwcwSJkfvk1kItNCOPqNDaGiS
1mFV5KDTGLUdoruvfOawUTjH0iJa8uKnRfnWNtzSIg6Liwcl0q6g1a2z7UVL9UOB6qNiBrElrF5w
MdbANMTubKPZqEZtymseS6Cs62nl+IEZvY8YBMQa9XCrWZFnKscOMGISxtdhTXYm9ck+Kei9jyUO
ueljMRka1JsFPVkV1g5L6hSLX8n6Onc8g3IMSxo1PwXitpTsKCVojphOe7KZO2yapTL0+713K30i
0PWiZtQYEdKfzrnD+LMPNAXFYHYMcFr+9/m3W2JEvFsoQxF03Y/0pm3lG8/GkqOKEtAumba51Cbj
MHPk8DRXND+BSLHjHJQNaSXK5TuIYjyG7nkFv3T7+4nf1d2Q/lRrD/6X9f5dbZ7uXz8aBUJMTYU1
pXEPCujCtiIzd9UJ4sWkRW0Lkfh0HH85ISQ1NLJSMoBXvUj24SUx4Jpt9bV9Sm1qoDzZi9/X5i8l
Iu7xPcwo9MkPR4fQiYBvgUgD0870ptLlC/qX0iTb2elXLBsJWgFKlRUBrQyBcaeLZxl4JBgx881i
QxukXKg63EiRzOINRZpLkQYpPlXHAr01xj49+KZxXyUWYuBbKoRFjgIxbjUZ1RoJS7Q+ApN99bCD
GC0YihlTHBmVI8IiYyNvwHrTaQFBw8JSi+Fz6rB2/53k8PKdgH9YkWcJYyqzjF9J2DmBl+Cbf4R/
zjEdxJgxq9M6LBZeahDfjBRhSrusV4qY+yGFzAHm9IJnz4xsZu9jDNlJK7R8UQ5sUeVnFAkzUck+
7+cZql7Rqjc/4l2/HtGy4ttAY7tPadFazAgR1kLxqqwSY2RaC+ulV3TsyUoMWhfzZAl+3d8ZDdJS
MG0ZRlrco9T6kuA2JWuKuGhMEAZCuvKl4uXIcG6SaQGeHq9QvaB1bi2AcNxqAWEcOGGUGqaBqLKX
Ek2cb8F5VxnohkG0AeyPNWtwWLZTAjovRwMM/ym+TvMhoq3a1qvc4C/YqvkQr9bSqvMphzjxd0fA
5BO34eTgWhTQlp24HvHIxQ4ZKqTjAlbmDfvkE1fr66ZORRB5ajN99+YZCWIWzFCaO/XBEzFIweqB
tV+fdAxyOix2m3wlDvXSU076x9DNDDRAQb0k1n4MmaazO2B+Afogd1/T1f7RuK4AFniiReYLJJEB
AngaSsIKdpYRyqUlfYVtjg0mAUeAaRo1hsWuZ0rUsWRhphIS/pEETmVJvpTeT0Jv6oBI0VbNmbnd
buALMMiUWIH+7dFm7BYSziivYBhsQhIQMENPOIQizkRmyKDLmwob//CY2qE3uDURkPohNh1xRmpm
jnpKa50GViUumLYb0oR/YPgslDIRxrT4bk0Gqad+q0bm9AUvwQ62HIsYdGZfAN7fCEzF6Gz+QTz3
xnt87vfiBgOuW6wcmzTPtxNHeaBETwu9g7eSIdwKL7WllE6lpwmBgsPTIcbXSFYHzDX7rO6tvbeX
VrSy6EJXwERVQjsKQipMzRAeJpOqsshCWDABFKd92fEeM+C+hbZBBVh9yvrc6dmaMSWgsg3UnuKF
sOeGOuFtpJRT+tJDvpp1eAeYMpyLKN7q17muvGXO9ZmGk7IUj8BxT60WiIJFTSaasGIvbxtPBLuS
Xq44s3HwbtClNQOUX9+mvRv4yYcR5lGUuWm7Ma/BhkmE4S6Tpm9jBWUGPLmUjY1Rex7rj6JDuQHg
6Z5xcstyj2jN1C3jFbCSj9RQeZLfnQ8g2UVQeQ3qqc5R4+3JIXIAVPsm3iGBt19nhS4A7WZP7U2f
7hFJVGHRCzntf2A5Mk/Uj3Ia5IKK7B2/HizACyBltX9AhdH/cz+EWChEyOKcEnGjK0lho3DKE8Zu
j36FBC5wtAuk5oQJzcK/ZOiNHA0g4ljMW4QFfryvA+XacJULR5/rWAg2bj6GCGjKmo8bTOPCF4Jp
E/utLH07rW9rDXkDZ3WkZdWX3MOceSK4ydJSjNRMmc72Cuf7/NoiFWpSJExjitDgmEW1P8mms8Q6
rV2qj40BoIhotctW0ar8nFB5csUMV4rTmJn+Kjm8aampQZ0Q438XrXHUyD0DdIvlOYkE3GK8mvWk
0B8w2Pjypu7eUKXUMFixN3XEOlO8M6FU3Gd+YdLvliZhkXMvwvxBBJrsUYLacOdpMt0CZOpDgG79
DnMI6Cv3qO3zizKXWElFbzUGnkh8vIqVkWYtwgF7WrDAzNDWe9rDlkaBiCzGvEIyvwuGS+pGpmYk
e0P7vC+7JcunzHgg9IZjm0Fjy4kHXfgweod2NovK/8/vo2kCNmgWjnkRe+XrARyY0w7c/FDrr4b3
cZ+HH99HGDIsscEQPa8g1cz9xE4zIkkxgQWo/HCp1rwjWhIoneKtZnzJaLBpj1RrvXAsN/QICzKK
NeZhGNDTzlMCEwnFCs1e8sp3Omx2VdBhz6Kae6FwuWCupanzEM0nmNZQfyK2GZc+ttYFKOcOeM5e
nxqn2aUINf9UWwEjirSnzII/krCsC3h5qG8qmOK7PTaVCbFR2BuGi4/Ww8DsKCe2MAki3/w+IcGE
w1TimHLDZbPZ/dQokEq5JH8uV0Nf6X+2rbWNt/orxgCMzFqfy10GTOdPpCIolkNYlOmMT0L9Iy3E
MmPsX0F/wc7uTiHANHxd2/d6dD6dhArOaYupYf0cZnp6OH+rp++Ndvnc0JA2l1IiM3mo5DVRmDpu
+xQlG/YYPPSr9NQeODf99JGxuFJ4XnLGACjjUCtDpDPZ6duzlSI1lNMBsi/taRHs7jCuLpl96Td4
JjmOte3MHA1ANaKds7b6/nyiqPFCKAlIEQ0YCayEHc8/RzJT41HJx4Ybr+NPpmmjOgygwRjgmWY6
41wB2k3LXywFdxKnIG7G+hv4I5mIXbt4HKaFByNM3K5FqKPp7ba88E8fh+vR1gtzq5T6a3lKH0p9
WJ0zgwbgtSzw2QcQyi5KfV2kSTVeNi99qPuYl3gYrN1HbtupcQqNwrQaMy8AV2eteSAOATXngMQl
rUXvJ3FMWsm5HCarNhN8JY6+LFTFeHl62uXbt0r/GK6GrzuM4aA523/ADvQW+w6nNRoR/ADl3KnH
QFy1ntU8rCAG+Q3KDYP1dtDsj2rX66uv0HCsCO+m0riez4DFPFKv+aI5+3sCJEqh1MRNymsT7c2L
6rxFn2/i4wjLtgIsX2t15uv6/bzu3O81gKVfAaPzGOnUB/yS08C2UaBKYBBK4X96L2biH0WtiiJp
hPglWzbYBJ3V5fnynPKYzKytDhAo5ybVFYrXWEB5QIVSBMQCh0IsRhaIUw/lrsyQ1+Vw3RjeCFBX
sotdusNeh+jAPCIPFOlrbY3hq7XrNu6TS7ntCwYWiCgCZnUwbcXKJGCAoIZp6mNzBToEdqIRrgsT
Bv37SFGupYLinAwJFVCocalKI7gEAquOQkP6Vlr+Kz39vxDO3NAhsiKelARD2oEO48Jy7g4fPWYG
jdGxoL36+ejSLu1SaIP8NXLLkwnTACB/e2kF3y+GtpC4i5LBVgeHlYPbAsAca23cP6nfGUIF2oE+
ZUxDa+wvwEQ1kfkibGIEanalD69bY6Si//x+GtySIAyxpw5Z35UJnNx63OjWdr0/DxTntqAItzQI
W+sX4cgUCtiYQFUKY6VvB9OiiGohOXFLhLhTfAh7HtRgZMPo4useec2fvVI0s7UQFdzSIcJ/hkXl
9FqBztNOQCNbdqKNtNAOnbDJ3lBf86acDr06Di9n+WT+n5Tqh8GZzdOwamQcr/j9CiFVpmOf7vk+
gYUa442IyJxzKLRIU7agIAHxKLJDI3Bd95N2EhQ5kclXPx/TopVwEPG79o6xZFpz2EJ295YN4poH
EZPWI1oVEIcCs9aBqNbQqkE/0oYbFwAdbylN4dnsSKToihefCErjYffSGC8vb4HhHq7Gx2Fn5+j2
69GOfYAbPlIO6rcjuKVLXH4298tKmi4/9/L20GKLnWVF+iPlZv42zxMRNB1peCPBWhIXJovkOvTK
KzqwkCGGYUZEp4+v9zlZQK+4JUJcmlEreKbish9L+Xg6TLuz3NPJ3zW1edoe49HUckDg+RNsDIUy
hT2ReEwHwGvySh6Ug21zQiJ+WwE8ww4d7KeASLnTVn+2riv07z+i+K28fvsjmjFVQ6Deh4Usz40M
flL4My3KGV7RShaCflIfn7BvQbdX+oNiADb72dobNKX9D4bwn3Mle9ErtdL8IAO5AkvCsB272xzN
f2Wq/pIgbmAvymh9nV7XJlDMr8YzwNIjkXKAC0WVW7ERl0+rAYvX1TjAnWnb9hf/4DxsrakPNDKe
aDAZ1DMiblyvBIoy5BAa3rajfbA5HJJTupm7RVYES5KwKovWf/c7zr7lj/C+LZuUXS5BiOOmsQ3t
cl///4OV/HtGhN+V2kzIhrQCRy/xfoexhAsyinrg5nusNqDQmj719rV0ywphSmIU/CL+CumZux4T
W5GNTixDt84hyl6aSXMACz2bt+QIo3KNxMpjRWjGZpPq5g7HtVo9tIbzVbsnRJdrTCBo6DqjObb/
EC/9I1KyZ3VgKzHNGLCZ+ob0toYqqqheVS6lfLnsQP+SIeLmK3YzSJjjQM7hqrMr+WC6HTUF/rts
eCNCEq9pSIew1IJJ380XuzJQYsfjFluKsRzunDto6aY9OmhMESZDGoIuHopiuMiPEl5z9gqriUXT
Qc8psEINmgipR0UYD0HmauUqQUUyYIaZ/q56WWP85nikHNVCffNWjoTd4AIhx8pg0IEawmYgH4Zy
vYMNe64GuBvqoBHNn0qE0YiUYtRYgAFenrAB7+3Hl1y+9D/IROFNZWCpNA17geZOJMKOaAAPCmUf
FGMd6xt3lQ2fcqD4E5qtlwgDEnnIfTU5tOPFRGHtoq+QXUPPP4YLNqpFu8cL2ZXbQyPsRxVXfMep
YGkDcm+gF9gn7JO2HStD0RL3+vv4+clStnMvmnueV5HPA4Ct+PN4nUUB6OysEN9DU5RGv74AvOW+
DeYXb/Ts9wlNBJZi5kktbrSgP6Gt6u3tsELGButMGowMGhgDo93o6cb+MvozgoQq9hhj4rgQBCdg
Q4z3Tw97w1Yt2pKI6areo0MoYCLxrNQ2EJyEBWfd832xLZTDoAszLgjNy+UyVZjkR2ym+o7Jgy23
Bgafqz0AH56meYtGcEaMULxGGSq5ZVJUChKkDZAspyUmlu3RXwo/cc5My/zGZ65KBHZy5JAOMOtf
kzlC8gAzhzTbt5iimNEi/FQrDEAC9HAwmh0dchdZf2DnftKCC8q9+cnZzTiqk/8+fuEcOpJz//gX
0s03x/9jb2e/7lds2yRTsPyEVbpTmf0tdu1L4awcZFq3o9GZ1n6fmqnt4pVHY20h33hLnfBSijrU
Na9Bght0UoyrhMPQR4lZE6ADG9UHcEbcT/f8yG6ofYoURfyxkDO2tYzJYh+ISxfloK4kZDMpurEc
T890g7i0JTcycX2dODORREb0ecCbp0YGuTON9eD+i4TxrSSJa1y2wKkCWNWUygIcpG3/l/EzLclY
m8f7OrOc0ZrxRtxiSctEJVNxi2H4LMXgnFdjfTzWrxQylOtF9jKXkqjk8STCsNfZ1xqVBg+bsAxe
oT20KIacBLbrtKJOmumlvDFZS3K99aF4eWzf0PNIs380J0XWs/qQu3JpMZFK9adCr7e2tIW3V5Cm
xWS2Fb+sqc/hxVzK39Mik8IDIJcAvIPTQrZINytszCvP2v8n7cp2WzeW7RcR4Dy8NgdRoiRblrct
+4XYnjiKpMRR/Pq7WuecmO7NqC+SbARJEEDF6q6uuVZtxI7UvL7ReS9mQop5zvVJbo9aileFqIQG
JZ+AIYBT4dr+V7DjjR/NJ6cm1BiDL5rpKGshGHOQw994RxcF4eVD7SxeVu7qQvY+wobg47ZQzvuf
yBZhclA1AfvN6Hy5G/SmkhBVKgACuav2j0vEDfKSYNuh7WOG4Ourv2biOGTnjcA3WXrJE31VxYpQ
mfKV7OFwh2FNwP+5cLZt7FaFs21/WT2p0Ckk+iiXCBxlNlNXoMrlmzoTuyRta+Tyubmg47pZp4+v
myUZbNB/3G55Y/V/80K+aTEylCpZE2kjaAVPgBqn9f4EW+YXWN+9hu504RDfPtq/EdpvgowYnSIV
q4xoUEsjQahN4ArpzgJ5qZ2+5dDiSg/jMipHq9Z1g1pbcXFAA/CGOqmh97xwt79deKmu43O4o7/4
p/P4zR1jhzqzS9OBesWwsOQIkUENe/H7vODi/f2NLf+mxFig01Gsq0qAantq3g2i4HUsF4U/wgN/
BkDniF21mPfmsPc3ZvabKGOKjLj+b5KzdhsniFGqN9dkgcb41rY/tOUucj6euDgTVAT//kzRSfTz
MTZNrHYW9THPjoPNchvDv0MHUe0Mi5bD39945//jzxBZdRMbx+ORxhiv1l3oLImKXLh9jXR5rRYK
PapbXDEqpkl6zEXFNCh0POeOus4Px4WXBK9IPiIzAv7Wa9eXbHvvOwBI8BNnl//ipbbms3Z/qRqD
HcOBSjeOZ+Nqi9Fk85gQ5EnIuEJczz1bena3GGY0TScY2N9wpgKLMSZ0ZRc+Al9zy7EYOo8Mo19M
JVL6cw8yZkasGK2qh4utvB+xTC9P8F+0Tx5ud02WhYnPWL4vFuuX1Qrxyt51yTL2Quf9/Rn9kAd0
OVm7cm1/hAhmVysXYW1b8sLo+cTR5AIYFSXoYZ2GNOvsAA+jWmIkQoDbsOOopXnf7luuGbWUoGV7
CGkyoER/vi28ip6983mz7VTj3LpgRiMZUlGaEQ1tx+XJCQkFKbrNxnwiZXJYjPrpIrmR6wFsZARJ
vd0BvRoU9OIBfcKkwVPdunZyD0yY/S7gwkvNe61/HSFbLk0rLbREGrltQLW2LVd8t1dRw3GOOWrd
uMrLxPPIzDpLB5orAiIL9bHgrS46CpLgnu09Jsh4pRWOSjfY8ml5GRCRpkiFBa8nOrcBB+vhHmj6
RCZfK2B47lNODMwT+WvZeMJiWw2xOF5rdPoq7Im0gx7QesQbzm1x4RJiNE4Ti9WloeFuuQhfYO4B
1+nvuYJx21c02AbXVBwyUxkgGE9BhYFJayu+JPvc3l19w9sczbSJTT1DjJr8NIWdIEeJJlDpeNps
JJj8I0D4Ftie4qNmu7d9Bct9OafIsVNsj1Kmmb1kFTjEIMaqUKy+iR53PPV022sCtO9PtiJAMzZY
50BLbwmWQp7vjoev0zNAXBFScHGrrousbuipq4c6kb+4UfpCKiDxg+e8BmjD39w9Lh+SzedjfveA
nqGLQj4/CbFrNFkCdsBaB/tsf/F93slyXGGDTZ6lNaLTgj69sxMcXu+8x/vuiHtE6sdY5jbHGea9
hmskMGH7oiRjfqJsC75XxST0AT9DQaU4l8mxAmz+TEvSSAMYK43YdCym25gVGXNH5Ejl3yQe/1LH
bCItbcP/FkI87DFBgduyH4j9e4XaOt4ezwXlvIFraDw5ujH6nyIJNqhAh/dAl7j9sHmO5/XhTyh0
DbI8tY5Xdlk4SCjdLVOvCd6h9WmrL6/plaOx2GzckFfaaA6QhGT1eeJj/vIkgHE2tOqoRCda23bQ
x0rNCfpoFy69GVTEnv7lwTGqIx7yHtYSvGBs6fUR+Uyskb+WH4LjGy+dxGGMzZAVXSaJnQRaQf8l
v5y3X5ynMzOk+0O9s5mxtk3ytKC+6/H3Br23mb1Yeht14UEeHqIFarNk66LbHWvq0X3EEUEucSYg
qQT0xp5rcFe6B+TyH189J1A30snp7bFyw3Zn3tmXZ2fnf+3zTVpCdwT/UkWxubOmTfXRRBsBdIcD
SDO4quiFyPGHw+t8kfHbkbyOQEye27lQJCzXoTeZ/EaPlWHLB7R0cajwxIWJRBBapeVAg8lTaVe+
TsrHy4VDgqOYFMYfuMSGmYgZejoQGicrY+HzVAUnF2WwWyGlwkq1qAaFw+a4Fe1XUiExBDi9hbDk
vGSOVmL7w1pFbVq9A6XeBm7sOiLZ4mFxvz0/oKzNISXdjlSusfnk+qOszfoeOv3RcXqdjGiwJr+R
Tow5ni5HAFQmcZELp7ZJRnCEiK4EEBUiBpVT5eWkuADo9dN1UgSxMvMLMpW9jVFU5w77SiLyiaCW
YEBni4X2qNHXwODnQSzOxw0K4PctrLeUzavgTM5QjqTQiKidt/wnL3MfdecT2RIXJW2asmgxeH37
0mZ9xAk95jWFgxDXaYE700gw+Nav7O32789HXhMCzFtqsOYyxwwXJB0zEN7rGyIvlORyQl62KFjt
gn8mhROCjJ0sFCMz25CeIFkuF6GHliISupeH23zNPqsJFcZAmtWxGMqE+tajA2QHnsqezSxMfp5q
qIkYxFGex9aJPiV9lyxycs3Lc7QcT9ZYRxl4rP/12A8B5upp5/gnYuK1fbb9PdIzPJ5mQ/1vnlhP
uR8VM+5pijpev+FqDGxBCnTM51qO9FLzymGzKnxCTP55gJpoFbL8H2LOJvfEd9/h8TOr7iYkmHpC
rmeWlVxTjaotPTwj1Y4okecjz8AKwnmZUFF/MtLmXX1MFJxa7rwCDPtzwMA6cZMl+luiyr0t1Fxi
jDY4Rf3lopgg5hwO5/WRBL2tom3SU19E8+609OvW41Ckn/9H1Dhhj1UPp0IG8AUo0mVx5YIgRUtQ
tfC1JU/aedfF6AUA1sOfpd2uqGRjigX9QgsNdd81KhaIDa1ljzG8p9vc8YSQURICOiuKsqGvWD0T
IcNgBrfuwzs/RlEoiVV1FhXCYplshsCyBzTXflHnLsXfHJGfT5R83xbrqrfjoJ8sC9SeNkiu4wiB
+uQ8AEcAf1D+ocOrgLhsCVZFco5yvk46Ic1Y5EzOhPRiQVCwmhIJZ2zaQrKyt619dReRy/1773Wr
caVsogwutO/fvsj5ZoEJdVadZKeyO9JmzuD1+Fl7GiR0Z7pP3DFrjpCyrro6XiK5HHHACgkBQrnF
Ql15vfL3CS8jOp8lmXDE6JVEbqw+ValsbmjvHLAfM7yFFYpbAKvlnN6sxzahxagV9agcNTGGD3B2
Dq2LWhMMc0MAi4oZMtRhONQ4r+4P772MsFaIqn4HfYFvERy35QOqEajfYwEcVz9zLDXryWu6FgrN
BdRae3MikSstAA/NeXfz9aTJATKKxABD7Ymmr9tVvgZQ6ZcSaEcSYVvvFgjUX1wfiscUo1WGNhTF
xAC96+xo7livwv3tW+L5hawXP2YKZQokvLuji0xTR97R/2qSLfKtO195vE2OIxOsP2+awEpWQsoQ
oJqlbUH0B54nzbskdmKjTfqL3NBDQwsaefikffouwgR3d+YYTfpcbthMFmm41K3aMCoQ2mAv0jK5
u31UvF9nFEOVKrJi0qxxoAOBqF7e/nWeJr1i104821y2qqKW8fOt3a+cge6aex9Xp6Ud8Fz0ea2j
I5JSLbrNjNHZiYY2pVOKGM78bB2s0Qb6Km9fCfUZ/ryJbxKMCxgKulyaBUh4UiDf50TmqhceE8xt
1COGYY8hvBb0A2827WvqKJUrP1+wNRN7DNCShHwR54bmbdA3U4y2Ns2sPysXkJRfcyynWt+7Lyvb
v01kPvZQRZECUAHqih3CkEYzlrqqpX7fERtBN/DH0LTSEAwHYUgOZojjP8wqgAk9xn2QeuXY0DnA
x/Edm49tZQW9eZuleYs6IcHIm3LuklNndfSqMNSOXq47DBIskW1Evg2GNeOVBOa9MSByK5ZiAR7N
Yghq9UUtR4qy1NpHktRk9Cm4AfXKXmPHTILwfbXHAEPiFRslDXa8LrJZ0ZyQZ4T/oodF18Ygfxft
4KIAYv72gc4nYSYEGNkXYt3spBCoVQqJ15vYvvNSp/21JA/iB9rxhsUek0n5L14KZj6LOSHLyD8O
24guoz48Ds5Ijr+SBZpd6wZeLYe/WZGc0NF/RnaFNQji0cTmiacnA7dmOpe70/PtI+TywgQ9tM+v
MU7gJXDClRChBwW1Z+3lg0OG3sQfenDCChWViVLHdqNzrNKtHaeHBPDKD9dGQtSN9hceQ1Smb1Gi
hzqhhJpRnxtHMJR2AK5papt42We0iLQlL7S61mv+npTMNkjJmhmf9BHiF6AzU//MZCDUqcniHCF7
XsYEWMsUly/2xO2HszNSDC4HGkdE5n2Kvw5WZjuniqSp64tE16E4eUUIuuwKUjzs91yAbI6kyCKj
TKqsGzMrxLKOoOoClK+O0B2+sdz9K0n5E3NBaeKxSOmhbkS7eqmTbQ5sjIuBFF3oGhUvbJw10JPz
Y96Y1Ruh3qvAiDt+JRlJ7lcRz5LNq/0JCeaJRdj8ZdQprggzp8B4yQJYMgLUZWP1W3H3Dndgh8cS
89YyrYhEI6cn6PS/saCKZod7Z3DPxLc571rm0WJeWxcB5dlMQOvJocCkpQuwYqfcbl7b0Tb3pFyu
15XbevqddsZgO/Yvc2wqh/5VaCevPTnrR62tIZSF07xtXWjh2+LIY5DtC2qPp6q3MqqDD4dwtUxc
qC9PXqJuRSN8p/QDf6V7vu1wI30qeTe0C9sgNAC/LyktuhxnU30sB/LYfkbEq/xQtYEW6GuPtzmd
97u/xZRtD8I2UHS5DFd6JendGECu2Vr3CmSJOJRu2zWZLWFUiYalPy2EhrolFxv7i9aV/54T2vW5
/V1ie5rDce7mmzAmzDEmuyz1slITPPPSfVK/mlWVkxV3zue2vyNfk6cTYcytpG7VEf4OpqOFd9Ue
VscOS8Vun95s9DXhhNEmQ2eOVUpft/fwdfuXuRLAPGbzJJRF1+D74xjOBllAb6ARCAkm3gQFR7TZ
ukKrnIchoweV/U734+9/pxPYMoJS6IkiXnBCm3DhGd6Ro/M4t8w22phGdkpUekpoAstQYH4BQtXt
i+BcMdtjo10EKapKMBAuMQpQczZbcqICIAn/9JCkru0uRk/F9LDpV7Q1t1kXiVfnNmDW0He429u2
+7J9WFQa7+XPRo7fwsu22wDAWra0hr781cHcwWOveueDN7A4HzpOqFDxm7xDteowC3QEgwBSlLxX
OoW+AG4i0vhASra57WT0vG4o6qsJmZADvkPSJxk9z9w5N8SWCc4RWUsUyLjuHu8AqXBOaElChKEc
AXqsPRPs9TruKz99GsN9zIs9eBqTXdKbCXpzbqmeOXv1JkTQfV7w0QJm04jfN8WWC2SpDCOlxdFd
ANH9fNqcOmJjzRxP+3OeLNvfUwy1bLYyYoJ+tdFt8z6zO9SRMNxzcXBygXLPbXbk+eXsBJyYKWJ+
VEHS8JG5dAla230bmyR57UPzYE+TI2SCbEsTUyzExT31mlNiAdN2/6F9oLBD61U835yjmNj2Ha1X
xPHUQPoyFFaSpw77HDqnAwj9BUBcZ2I2K1f0buvCqzNw43UpjOXOkqyMwhw0lRYIDw85eW+ApwN8
GI7V4PHGKI2yVWRVSAHHbTUkCUnNU+rzrYYauhmALmpaKjvycUq6rpAtCgKNscHCEx6yzYuNjQGr
feI5XJC8+fT5hByj5VujNFtsvaMJbTpetsuCR3OpvidYcmE5/iol/t7fcUzj31zWN4/MZbWVKFlH
is083gXe0hPs8QEL/r64Gp4K9Z9C8U2Huaz6cuyUTqBnGQBB8W4ZOugfprBBZ+D8A+yMS5AGt7cI
Ml5XA7zBKg5B8Iy2PDoMhWk9inJIXVbYFZgVzFY7HNGfD26+uWSUvYgBlVYxIZJPAUh6m77Hlpb7
cC87Iskje3cKeDtn/kbrf5NkXMCTeGriXsQFAgWkJub9muKRAYmJw9m8yfyLDBu2xYA9G880AnjK
15uLPXrIW5SbS0IXVHFnAznCcuV5YjOtWlA0OcUCUGXvea/Fo/o7y0jo/S5bl8MX79GxMVuUiU2h
Uhh9DJFEgeZ5mEP2l2SFmvf+17ZdKvAMeG0mVNZviCYbtwmVFKpmCSk5Gk6IxWVxwuGKp7nYeM0I
sbTM6KgqwZYemRzUBSqMT7250D2kdR2OleHJBqNDSiuLehSBoIgDzH0lz7dF72rrbx0Xozq6UImK
TLuqKOcgr7B/Detp3igu0oDxg8RuMGu8Pi7RY5IDI8nJF9wtydzzZJRJ1ahVkg3gsFoft2+FAx1S
r9fPa5gDn9feORtrG1gBi+kOrMhhnf0TFvTIVZWiT7EGyFThHrHSmkIo3j7V2SZmTcd2U2AMYqsC
iyeNUfFTrF/oOLMDvdG9lTZwn6CTre2n7tyjdTXy2iDy9O1HBKRI0+WUpObewJQ8c6mFdjJRAwF5
bMQp0bUTf3L4m9MhUwLMlUlhchlPMapDwcZ78z71ZePTZk+UvQoIyMeT4N0mOJttnRJkdL9kHAu9
P6JWBICXQHUrP7n3eTsP6W+wT2FKg1H2w9ColpiAxuHgOQOAfdITJ5KdTSlMSLAg01lz7lOFXgx2
1e/T59M7avdRbX9wV1zN2copIRo4TZR810qdmdB5erSwh6vQuUfzSE7W1E/0dffp9u1wxI3ddWsO
7aAkA4jVLuZpXZ5Gnw0esOtSk5EaRu2TzWBIUSsBr1ekJXADI7NSQ0wgVp3By06osJWVlx6bE4Qp
Per9TA9PRotvn4CekpD0OSfxrgCg5O0zmy3WTYnQJzYhEknnfuhkEDl7hwAeVOu+Fi+JK7/UFkmW
jYaMeA/evvxQxNrIE3dy/5p+Y8V9+gHU8Ew+oI+aRNeEEUoiQ85j83ZaEIRm0oKMru9LnPYV7h0y
ZqzuBQ1Zf7ALYu7GASi2/kgTahdwydF+s263ocqoO0q6ocgmDbMnnCmyJIynnt4fGDtI/1WC6ZZc
nnk64xqS/3GKE1rMQ7ug+fwY1qD1FGCp42t1b/jp3RCR2jkD58rZhy4axPa27gFgDYaGm2SdP9jJ
BzDCmmUYceolfIBzeA0BIAev34eHavD8kLlHPj1URl716Fgqxwp0AoBzVM/R/vZ7mH1zEzYYaSwz
YQiHM34+R+wiLlvH9c9ccNy5/MqUB0YI27gsgXYg4azQCfS6JMmis1Vn/Vxg3NFuibTsOc7bbDpi
SpGe6kQUx6gsT2EJijRFcPA8wa09st9z52N4nDEGeUjUXsbuBIrBg4FcC1Tslfpw+4pmrdeUGcYI
q8ZlkHLkkqlXg5k6rBdUifzMUYyz7uCUCmOG+0oaIxSXQaVC5+oIccCq3mDh/lr5kcdTFfR1/PF8
4aOhocY0MULCENPLAjM4mgJiDd0+4EqoCvpQiJyTo4J1gwyb2LNCK1VFSQUZ2utyGBxjqxJ0HqNw
9Y+O75sjNrlXD7kWmqNBOfI2hTME49m+t0kMN/dj+H/0bM9r2wlBRgFFsZzJWiTT0R+MFx3eFEd1
cnQlfvFYm21pNiaUGBV0zEUsgM1winhKyADE9zXGzke0FwT3Isq60K/JXgxA90N3eQ+ZIyhsrq80
q9rEXm9gkzvh/bhY71f+l7Y0bd71UXtxS1IYFQXobisbO9AJ+pV1XRI87iR7p6Gd7bZMzjsgk9Nk
VFOSyFl9snCaTxly52i+8gbMuln2YrHY4q197Xwe9DNXVBgtVelNOZwyiIpzdrRr09fgKY68LJ5k
Z8U7yVmVOOGP0VZKLEdm3OAhOB0dNFe25UHQoOW5zb+8x83oEHXUT0VqQseLSAR0S2GbB/X79qtH
PvHEXS/CuzaVcW46QarS44AzPL0qz5gJUhXSuOSXiwWUOf4NTSimutgh+Q1Vc+JmbWfN9Pehsn3B
1ZCqiXQG9afaxQrBaOtt2oVyJKeEjLsX8Xn3xOtKnbc6E5KMfgmB2ViIElXRhxJK8+EFWvML+PlP
3IvkvHG2Tzg/Yo7wVGs4WpfiYlYNEVz12f+4/fBmHSk02WIZnYJ9rSLz7uCxmuYom2gXXYxbnz/P
N8/F9+8zjyxrRFnvdPz+yXWAiEvh/1vv4mB48DYf857nhBHmgSUY3+9CC4TQmWw72UO0ijajaOst
OW92KJNvtceB02v9NxrkmznmrRndOU8lBTQ1wAkT0cV+O1Rs302yik/k44M7Cj4XRxu6AvkSJZyb
yRymmvWXLqQigQ3Vwltxd/yloRm+Qd6y+VVhC2n/zJ+Tozz8YQJ0yzTRho1E1RVaauIzyuglb6ww
GekEPBCNBaL5sWTLy+GMlR8Xknn+Lrdl0eZcp8ohy7yz+Dx2ViKnI1xICL+U2s+/bL8NfIWrMTVq
qG9xyBhypcF2ETkFKUd/LYniFQ7WKXgP6Gx//kQ18t59fqHro0Pya7VaoU3wQGMO+BYoFX18AAXL
3r4gyNlBA3CM4rx8Tc6eHtLk7CNkxzOzxJdtFF+Dqtli5xcwDnirmrl0GDPfigCoEukdg7VNuZEV
Ei3tyv5S7stAdzk3O2ugJkwxGqdXO/0k52AKLuEBe1wQ5W8lHGBu83qBZ+HksITqL9ll3ks4xp2p
Xygp4IeYi4MClP0oc8O1TzFRfN8GLGhD9B7T2ZjPpg4bVuWgJ78NEChzE0ezqnbyNayGMuJIy8UM
p+y8joHSepZ9tcvxLzUi3DGTqw94S6wZ5dQIRiPJCsjRkuboxN7yYRnfmYWNdFWSOj6UYmibsl8B
SgBivF/RHTq7J56rOmujv7lmk4xir8RSlkC2cAW9+4q9o164VhYYiUYxkG4m+vhn8c2EJPVqJ89m
rFPzkl/AeZgR77QSUyLAOVi4CfYP+NpLyy29c26WTTlGYYwZCQEEA3UBr0A6okCxEoMEO3UAMvDB
S/PMx/ETBhmNpabnVB47Sg+9zen+cuf7gEHkaB+O4jcY5ZNVyVBqBoig2ngE+CJqmtzEMEf1Gozi
QQ5dTtsmopsuA8/yNNF2YciAmMkDMuCpOIPROq0A2ynU4OYJjiK2RAwkArI4nVTmHNs1/3vj3RmM
0jn2Roee1JCW2Xs7XRsYJoHWQSpV2ooAPa6XXzvUWEJbd7kuI8doGoyG0cK2FoUzjjPD+gEn2SkP
dFgOMwN2IZB/p8YNRr2kqh7hYVNaZxIcNnJhix8V6tFYykg0558Fa98iz2ZRq6JojCKjRvq1XmS/
og2g6/bA3OmJsOalYebdrL/Mhsnoj6SIj1VfQmVtoLO8twKhaBEAHTLZ+8E/9JAnnDGeDgYpL5kA
SBTa8RffjYh1cYK8aR+e/JuMyhgGSzbLiKphJ9sNBgoW6CZ0EMjz8PS5lBi90fayKbdnyD/mYq75
P4DWrJHFD7h6fja2mJwcoz2MLMqUVI1HVHrQaAI8IQpfDL+F12DC07cmozzkosqFVIGsB4d605HC
rwhAZGTuEOpsi8LEYWEd/FAti+LY4ewui7gkcMYSV3ANyw7XRUOqi1OdiU7qNbyljyBOtlZn337V
1863G8rLZDSIYFhlmF4gJsjCYK5Pt5VAABSBk7jAvlqGJzsETKzXo4tSTtzINn1Y1Ai+BI13+PA2
XFlilEwrycdMP+HVX1aed7KtC7YNA5VWWKJ0gT1xt5mfz/V+yxO7kzUbseVZESFPyBxusAJnCWzc
zcOzSbCNyVp+cKhRoWGP2lSxQEBXTBlL4BnpPbWy1o1GDndQccqNgumuhZ/cFfZHuvlAmMOhNvdW
ptQYER6RXSs7C9QwC0IKJ7GfL/BOuBHqXMJwSoYxfmNedmjhOF6dBoFkQNLzL2+84s+sWEypMFJa
xEVS9NrV/0E3fALgLcB6o8zErVzPditPKTECeDmlUtaF4OeMul0zYokVhpFt2hWI+OELMYuFBYq8
u5qLkCZErx818V9zrQgvsUbv6uB0Il3pHlNwOwRIHzwh5JFiTJ1mjgVwMUCKZl0PjoX0RU/qg3oE
taeP/PDvpJBtzzckZC/O9OLCRbxXRqIfUXClZYCUB7ow20o0PUTG4J2BHx2ZNTi7LE4YfAo8jIOa
2BmAxsCIaJZzQsu5LQaUvLE00I8bXrOxXFCQWX9w+iGMPcxiuYsb+vKcjdM0BNSxeBl/fSFngMzo
xxPHAZ3tTjFV00J0p2FvNwscGx8FLREqbG9XMPYKaf0fPA7nLul3/6m/vskwTyOymlYwuwL6CxNJ
mJIGxtkvWmfheWMcOuxrUKVRakz6BBGHRLsIi14SINQRHNxthmaN7+Tcrhc5eXZGjEp9pIAh2F2P
wuMM/gAEbWTzqM1BWiDgJV9npw+nJKnWnpCsNGwAMnOQRBcw8EdeN4p3XGmbdimiRJbArjq3eZxt
IZ0SZF6F0nWC2feUx/zuBABaf3dZcEjw7ov+/wlP/UUd87atwNNhXGcnYu1SeEu0ydL54O1fkeaN
6F9CyM6s5KqeiWIHWX86QGU5Okr1wKTxMS7P4YpK8w1pv44bT7jSTDHS5eRE40dHtO9iuzyRs68+
GquvvfFCN13+P3Zd8rhjrKmgyTrAd0B0vHsCEj5NMadOFWTr7BFgGLw+wVn44KlwMGY1asqkyCUq
jQev26ehAzcPy45QrH3++PriQp7PuyTfd8coELGOUBpWQY6CSBwc+Jq+YfePXAUy65OYigwsaQv+
lsgI5KU+DvpZNZFKBuRUv9NcbWWnspcvuPH3LEcTSoxL18qZGplgCgeoPaeYNsKkkbDEcDlHVc1V
oTS0i0qqgf4zE8v3fr4xOT4WTdioeMbq4rF6sx76l/MJ/TxB9HZb7ucKfD8oMQ7CcNYFoTA1UAoO
d97bY/P8YLmf7wSRPuC/c7snGtcznnlrmJmRRMm0dFpcYS4sFOPyVEbW+KgjV/MkkNI+9bYJBFT3
5PzaV5tq8d/Bxw+e8prz91ADkwA3YyiqiA6/nwebXC5HKVNLkfaIh6tHurCXvFyc7W/sT+ACsl3x
wBil8oMao/6jqsB+8aEVrynaEsuc8MJ/W15N3iKSeg8AH8mv29pefp+3pof5uMoGaIYfINS6fc1z
oY8ug3EZ0AGSoV/FYKLekk6r2qKPRVTPgo3snlRUqOFVi6Dof1lLusKGQ5EqE4b3HxSZS27ESzIM
WHrwmN+jYmsYAMlEOhjNSJfnHfzqJ36iZcbX/UGReZ2XTkijMUxFWorcKE74SOGqkG7hrmud8yR+
UKJ6fXKaRX4cgcyaQYo65GfvxtGRP559u/Wtxw/YQZmiwtlo4+RZKXXGYOiyJFtAOQEuD0T4J+Fz
KSsI83IIlEYGr4MQj2tgoLhY3m0QWMjUptVRZGXQVn9amC8myvVv+bO1sNPB7gMfa0KAY2zHT9WD
fbzbOx0vbTjXi/7jC5lL6OJjf8YyIXxhu0JhAiD/G8jbeF40LgDecDQ2sc31USUa3VJovgFGr+M1
pM+pzx8fwdzPKVOzYyzimIBBrBFMuqIm4Zkk5bpb9Lz/EPLJfTAGPE0jqzxbBbhF1N3t5Zfjo/vr
6/TGC+/nKl0/OGJMdz+OcO1icNSuHMe3GqBFo1ob7jaBRhQSYwqw8rKNhXZ/eLQLLKXdYMMDBEJ4
MjLf5laN54KeH9/D2HY5gyXWO3rNjvOmvoxvulMQCRCFDekwH0hzRkFocRI4czHflCrbjSLUoVzn
EqUabC7bZCefgOUWO/fqchGtB6QJsNModi8EkPvoq6uDj8i5BO0bT7XNKprvW2fbUlIjigfLxGdc
UEREFgQ77ENvwH5KrGH/4KhR6rDfkDAWJq2PytzS85MI+4znHqZO9+AjMcGdCpvXaROmmMhBbmP1
LLRXQh7S4rlCpAhp8cEWMGeBSQsbzEUFd0vT9bBuMciotAwIOmLZVWCwJBc3W5X26Efk7c6LK6Kh
J2ab56R04KRWi/1qWNhbAO3YbQIMI6phaVCPkr1pZ8//pHj1Q9oYVVbV5WjFOt4c9OkB1SsMRGEr
Gd9uzXiVP+gwSqSsLLUTQ5wA0kGiLSSe+qEmaKAcS48nuRz7oTJqBPNxeSEZ9LAduvTQjTBcvqYB
VevHC57SmlfDiqKLlinJmiEyjBmDFIItiNST54QpQQJBRL8rvbJ/8kgmhBi2emXorbg+U7ao7ctW
rfcSQ1HeJjPXEQrP6ZsfRukhmdZoYQgyrd043mWrBCHA6tbkfQmlWxC/2VyD+nzDzSPMisg3ZXZk
M1XNqOtaUB6wa+kZW9Sjj5SMg53jbXJ3O80atQkxxkdudWAqSBbVBLJb2wlUeogXiI0se26heyZ0
m57oVYImjlRedTHWRYAvhWwCCc3XmvtyXvBie97pMapNM0JNUytQEe7geLxgqhatIOhM4JinuWzP
D25YVWadgWhJ5V03bEf+DB3gA6sVpl3bpeD4H7QLJLnb7W5L5Vxj3A+qjJoy5eKU9wk9w87O78x1
68mHZutUv74E5yNecHfizmXnfxBkvKujeZTOlQGCGG6XnHrTtmT/1b5BiXB3GUuzCmsii4wKqetC
NI8apYVNN68n4i0jkgO8a89Nnc0Byv1gi1Ei4piicf4IUpXTeHR1YnKyMaBqEd3OXOHhmASjfd59
jb/8fbH4MmhXDUc9Uwp/mMIJs4x+wdaU2LKo/NAQrbT19ydec9Zc/Dtl8vr/Jw/OBJrD8dSARGtf
14oiEBVGjEh/+cADtD94kCnzXgVSMiaCTlGSTOZJHDNNqHvMVzzqq3NF+k35mW2Ov95jf9Vkzr69
QzgY0Fof5yTnH8WELvMoBqNNpaoB3XgdHM6PyNUoK8T49h79dZwHOJPN0OUJKeY5iNFwTmoBpDKS
P0pbVML3H5wnPquRJySYV5CF0bkyTZConM1d92y4GO/a+/mCl0qbj94mhJg3YJ7EXGvVC4L2s4+c
3ZFkXyiYYNaMttfJ7tkk0sPZbZ3s0XUrzDJ7wq5HBEx+8dp9556CIumioUBmsGuFSYAlRiyGmj7S
PE2V2cqJOFzvhB4a+9oUWUagIuEfKgsNXmdZVIuNSV+b9xB2boh+1/PC/tr16M/A2CrnDnnkmKNV
tDK9XEqQy4jz+jqSuwXQdHOy/eVzm2lmo7Mpa4wiES4CjHhNWUN4uDncPXqA712EvgqkDOSVuf7X
7G19HyUbl+XIiZpa/p+j1O3hCGcIQehjtBjcVQKMqZiXZriGPTcujw3BciUc0ywy8L4Torxl40qQ
3AQLoFdmsHIXGEn7JOuQbFeEotXo+mrnIMv1oT8AXut3BJQLh3O7c0pgcuJsmCabZ+Ek0RMXj+65
DhaLhxh4pO8v9gVdgl92I3v/aPBUn9Jk3BrhoqRaXuMMgsMhRv6UPG9Xsh9yF4rPOWlTOowuNRQ9
itAOhrf4GBG6asm1Unu5WBD0Kwtw6+30E1r1xEVgmbP9iozuCUmimUud4a9D4QybCUKEDwKwW8kB
cGKYmSsHMpxs1BF4VzjnJU7JUSU8MY3HDvairkEObk23HlI79e1diGGo5W1ZmX8s32wxxxkaZdnV
VFSMhz266TB3ePv3Z23flBHGIMlhngBKSQAjziDb8V5a6IeV+ob11n50xx0RmvV6p+QY4xQ1sp6a
9PFj92XuOJXqX7zIdi/ey2m5al597hDyHIYeBP/7BBlVekx7E/38YBBV1cLBghFsOaFggIt7ik5u
01JuT0y3JbrLO9v5t/BNmtGsFzmLZDOPpcenywIGEuvhsp7oPNHniAjbU30uzVopKxxps+8dQByg
Gs6JiWZj2ckZGpTRibSf6r66jFgkAZeCghACQtmmI3kP5hoQBNj+9XuPjawf3LubK1BP745tpVa6
5DJgYzYO0GldATeHFNOC50jPVTp/UGFURzHK2rkrICFPzmueEqxjje5F8kskKPRHDt2/w3M46S/+
aZD+Egy2pjWYQ6WcLZxneyYSCZfjkTYWIN2NAuEX5/JmEysKkPlRBFDRBsICvqTjWT8N2lF6bC+2
I/6SaHFlW97bpscDZptrjdSnpBhl0jWN3OlWLlEj44jRMsHondverS6Sy+2LmtXAE7YYTWLKeQOE
/gKycXAy9+wrtgNEKo67PuuHTYgwykPvh16uWxBxzBMR33V/f3zmKGBqKf6QhQkJRkl0ajXm2RnX
00MW/Mh9rMnJNpfGq2SvGp0LIHL1VG/QY99yUQAOX0Fi7zGoXUwqVx2eMx14bSPyFC7QCU+Kt4cH
lByd/2Pty3YbV5Jtv0gA5+GVoyZKsiTbsl8Eu1xFivM8ff1dqXu7TWdxKw/2ubtfGijAoUhGrIyM
YUXoyGAHUs63CyaNVmu7WCmZ0awQ8DI7N2aR8vsQaEdXkjRv5CHkz7lmRN1yHE1kXQbjj5Iw7lOW
iaqUs+uFDBtdwERTwQp0DB8ug6fl+nld5AaTzox8ukdHTQUJctyoyW3AUZMUgeetQvBHtYa73b6t
10ziu7lOr6nz0eMTt8WYIKsJaV5/M7DGLjSly/WVxco1+0gXZVXEMx3UBIpAu0Tj12ITZrBX09+J
VuFeV+IxXfZHiezTLPG+Q1UFWXbxKzKU58fOMn8RTYRTznILW+UqpQWP8AGMsd5eMfcIM4810jyl
3Zukhru0pOO/wutvsTRHQh7zRY1FN/xZzpfpcmf2viltUHwnewP+VZlwcsD3utbksu2vfC1esfcc
lYQXr3UyA5t19NZCKnzD5K6atVBFQr4FlGNo7aDOUxbBHXAdSgLYjmArJt5+R+zUrlbr0x9wTz7+
evM30bc0+hhvwjVvkqHikWchpRt/3X+SQcYot1BtZsiaRe6JLCpk0RM9H2URmnle6FtKZ0sCWi0L
57l+P0XY+OCyrorZrglMTf/nLGke2bC8pvJYQjvRaJ1UMLdrMIbavS3oqGNYX+PpsYaMT3dvJ5mY
SVjm12wUO/7sdG66lJwTx1icy/xcFHzdkmhcxB0klAtrONSg7IywHGO1Yc2WzWPy5OSoR04ahJLY
pDg5Cxmrm41SIobl0FPN5psm4PQXIk8kUQFKXWHCXa56HnmVi0WeiGfeOBfPmbnStu6HaUb75Sm2
Twj7WN0Y87g5EU3HK43cRUJXQ8nNu/funIfCwJI0w4yXgcHd15UvWbDF8gEKqscoya9SDW1xrjJv
coVxe043ZEb8NNTGKVw3n9nnY6uczcFPvYBClIBXAzHXIZNz8TRGE1Nn3zy9NBeuWeXr2GTnk2YD
we+DpfNJjdilaiDDTF/AvRKY6Koe3WJVfWqs99zdpR5YD51HCsv/nKecgbsAyX6HoPNL+4beFS91
9KN8/H08Y2Fc89wvFwHaSLKV0qGQw3pYEjN99EPIkUx8X8hqqex5YkuY/S/3sZOCke1y/6iENRIV
f8ZXZfgNTT+h+mWZxSE8tEZ/t/Ner3SjQgZ70yHScNbKJwpWDImzT6TJV6XAJy6bmy72DfFUfo/d
tcO9UUk6YxU563krso6Twh+hCnROGyGrsEuH8Oxf0u1gaqC7zQyMWvEuOLjeett+dSUwwmACA7su
UQXRLWvDOmiWMVMAJQuSogQ+3CfdEhv7rExlX8JhmU81otMjE6LgiEejdHLVoTO4wSUXrHcgzQpf
c9yRqW3+b+2VAqL6yvPY5Q1hYWx6G+ezkM08d7Wdhd7F0Lz9G9JiZQJCEgVCGaHeUziY6wbRIR5U
N0M3cUMur0jzPLbTe7j74Bzp5Xd5NUhydiM3youVrYN9FWI2aLXap1jCvZCN2jURJG5iM/BAmBh7
X8zeyfvSgke/gIp0/OQaKkoz4Jp2vA0WaXj7yvy8GdF6RXi27Xi5zg3BeXs+MWeTGCGITMGQn/Ra
2vqAIc9C12b1yrrA5sg4pt/x/u8TnLu2PLYy8i2+Y+t46GgSndzJnjvd1m301+DVduo+U9Ns3TUa
Bd1frXk4HhK3Qd/icwCmF/A4uKPL7XetjWXGsbl86Tu3Pzy2gNmUJjYsKuQ1hHZvjnLZW1Wri2Lg
CFItlhhzjVe9VUWWfHMWsdGt9Jd1iU3KmydWYme2PDsVTLlw3wZ6zft3wdyTbKQ3A2MBF48bMKK/
bt64wsMANgssZ6PCqVTKlws/1vkClDRnpOQuey85Rr7JJ+i5khiuNRsWTiVRXpzcagV8OkSSjm5o
yUxrs8VZrkWb99S3x19xtltwIoxumgEtciNlEYRtMKjiF070HuyVcxJYzcrMVNw5hb3EuqPE2tk7
0Vyn9hKOragG694jtUram6e/g/JmLsDDOyuJ0mVgLY7xYJj5mnDdPNZ39iU9lUP5Lu+nRZ/oI/TF
sNF+X5hHLBJyVdM21rjbyBRvaLKqqHN4MZVJ5V6aOmuDYoRufWN+OiGy8GjrXSe1+Vg3lonee1Im
sFFI0f8z0U19Et03MMY9aSbrpiYByKMPRQUNSTj6Cj4WDlDfe16EiV30dQY6aX78YpfvyOd4JI0C
mbDNCiW4QtoV2+dDc71u3Y98/cSwvrkwb/qBKETRb22d1j7Pn4VotTiiNDsG5nXBmgueGyNRpmIo
CJEbXWhTjdjeC7p09ujSWR2NwytWiGOY9rRh8wmzvhWFJGPPh1UYk2+1qS1LBj3AM7pw94UTyOjS
ZGZV5mLXiX50P0LfxTHmhCEOXDu6k27QSI8VHugTYNj5XAynKJiNUWRJ4GU69uBHOeBFENCds3Gp
kjRuaI6fXWA9r1HNDhF7MDM4c5HyVCKFTjWfLYKMFxE1bsqr4S9Qu8djEpmwp6fF9rF2s7Y4UY4G
qDwYm6YjRoJTlFJTxiG+PBYxi0cTERQelUq7AFm8wJ8XjVF48it4WRrz5qBx+bGc+ZtsIojY5wSQ
0pGLw1sLXTrTig+ZWZYGmbbcMLm7WBZBgVLtB2p7veH7bNqrgSh7vcPi1mj/dCIcM8wSzKydT9Si
QGkhLuqwX0i4q9Rf+RsPPv+EtyLOQvKEya7HsjwKmoKgrSX1bg4b530/GgXMAaVbDMEzXw8stSh4
KrhMxxg8DjG3wGUzWpmrPi/WgAlWZY54y1+gPjk/CpY48PtmWi2TjKHXnvnjWrCeyc372PpmM08T
p1Wo9qgsv5XaLYUYJJQl9+K9v+9XaNbHGsetjVLgs7kJ3MciZ7sKpiIpnGijRdpyESwDPIFeiaes
YAelE+42eWjgMfS/PEiFwopOKxtR5yDu5bIwpBXK+miVeKwSA47o/pJALfqaDyEiCI3uN4d2BbMV
WBYxfzOiVKuSyVtV1ilE8oekEyIQtuJFdXVxN66c1e/DzXRxMYKix8SOR3b+bDbinMikwAlL8aQ6
8BV4MYaE3tvtsFuAoZ0V+92Drr+N/Vs1Cpr6uheCoiJiyEb1zh6N3GlEdNChbYbV1ULA4JEsCpiS
smu1BK+HM7jU+ePVWDMfffPm8K0NBUc3oZT5oFAJ9OFtcvEK2+sDcLKKnnRJ9rn7Z8mOYubB/Vsm
hUtYG1OCfhxaId14KQWjDgzVjj/83DghX824G+fx9lsYhU2jUCtBHUNBIsy7rR5702yaWPmv0Sn0
Qu6+6cIwEqGL6nyiq/h4XKVLkg1HC1yGlVkmQ9xs+DwRR+FRrknddZQhboFo4tLZ+SnelC9g/LAY
guYgXUVxlFDoSuhjpOyC64I0HtAGgWFP6/p2SCxQtWC6jSFl7oaaSqEsoUdDfZQ0kIJSgo6kvmTY
oo0VYwxtZltDp3IoIwjjohOHAnLua0BASXFeoTUUU6EfH1gSzeqLnO3TnIijL6pIGMGinkAcGFos
x0c8cXb2qtGgecQbntCsoBp70tVvHKu34ZDLxsEetiX2UGJwdJl6T8UrWHEeH/VskmX6myjLSbBl
twgq8kF7yztjDtvAhk106wCRQVn5pW8ZfifNYddUIHWXyb0aiaixC4g+BDcaDOkd0UHyBxWGzvb2
xs07ZmbsnFfHI9jQezN8QY5PNkGwnejo6bR5206NnYnaGYvLbQ4Rpj+MuptyuV8IZYYf9lKiDURn
s9LN4dtUAHURDWmTNX1OjtrxKjPmDNH9v/x3/BvrNppNf0xlUbdRq/dpxRE/RbcohtuQAUmt1Rm0
qNzbr/BVwTr0HEPZL8WV1fvFOkXy75OngFR3vdwSGxexT1vfxfZje53NRk4VowBISOKgGu5faXN5
D7BP96jaW1hriC3a7LTE/CfTdUHHNjEMmVPatFxTDylmNs4b8MO9v6cWGEls3U0sTJ0yQG/uxlXV
b1GUYqCNDXo5hSjOffE+pXPkMNButoFmKoFC1VGuMTIcQ0J+am20vhMyAMbXmQfubyUoQNUJubrq
Q4RFvBmbKVdom2G3hM6G/BNV6J7QfswlMdRbYmWOM3jnYP/b+EX6jjBU+WdYLkOX9Xn+ASj/qxrd
VzaCv6XnxgZ3xcVzwJcHhHIPCFzJZBkrDzFbdZnqR4HkVdBapeehH0gNztmTb/jrOECvuYEKnYsd
duYpL4w/IK1eHEhz7xfDFmczjFP5FBaSMZRwFCB/cNFHAKhC7yZic9aNSMyBjmOnYihEVOVavY41
zAWDGZXhezWpYjBs8h+g8PvDUVAYa2AKCAvoguQE1gMbUQNCwNBIHCt3a3P9B3NeT39uYHZn+MJc
TDZVjsKOHBF02WSQC3MB8mpv7ZL7rD5ZYlhnSOHG0P8HEDeW9nTRDa/5qJdSjV6xEF8NrLEu6Wlh
6Db3pprqRkFJwvdBLNygGwjrPWxQy4zgg6UY6/woLFGUa5Tn5ArLjPggoS5xn6xiWcd8OPJf66Cp
duWyjBpNhAnCzmVn9Rmt0UQ/bhGE6SbcOzju1mazkTbCBiMDjFNkaEhT7yqpvADiA1I2Dr/x17pZ
ODdnA5o8hpz5O/lbRwpNUMAVGn7ESW5QX+xro1uQ1gYLGSbQH34mNWrU7CV3s4MJExuhSXhHvec4
vYF2hPEKHUF3kjkslMJ0wq+Du32zA/s+m1Axnw8Ml6DnLLlcHlAwJufaj5azQsMfGBNOiwNpdwfb
MLNGzvqOFMJE3TiomYjzRcMElnKKSyycrkw0vb8Rnn3fQb8Vlu0+/qis+4im6Y0FNUfOAUpieBUU
frhrz79d0J1sbcyMs450VprGc5osSjzemYpEhXV6mCyuEVHRGx0kbtADYBTWq+yuoSGaYQ2GdnNH
OpX315HWmhSTZwlYzNZI6VXGGQ3b1iAasrnjnLWJSTod7SmszMpcFIbxXFWQRRLxydRzSIjzoB2w
vBZG6zTvKtrGc5bbz1nnVATljXJY3Hix4mGdlrX/7JwTA5xng6OpAPryHnVfkGMIQCaKhP5olsCr
FuNANkYwsIuGIW8OQafiKNNYZG1RL244Mq00Wh8d4L8ZAmY7T6cSKGNo5KDHNAQkoJaLetqnkZAI
CARwj42OKYe6sUEl1V6bFnLw3r6A9TAwz676hNAHA/YMUeQn05HPVCXq1g5uQ4zk010lC8AYO7wL
xjO4EivPNftgmkqiruqmLAIs6xwJOKGHj69Ary3VBPkDYw1WVovNVD4XHEwlUhe3prZZiVQHPldh
SGcEdOwbjeGmdCYlq/MgkjuIaEjbHGJHROPII7+ic+Hpz8vjb8Wwb3onUJoXYqjeehzgYAc3R+OZ
W3YZiEDn3rNy0NOOaANehxDcPuulyaLEn011TT4KDeBxmpQFDJwkBC4XxZTMswFM2Nq38w47Z5lm
N5vpn8qjfFZqokhrCSpYF/7C/cmMcrVHI2fiSp05Yvpmuc5447kIjKfTF9Pm52+P/6I4/WyXq1Ea
u4EItzoswCG0dywHnouppvrRDtwXQyxwcCtMFlTHCqvaUyM57JZYlIkmYIYJspBJoZy4Ha6DEAfE
Qi5eD34756xZR9fo3ecvRlwxmyWYKkZ5b5Wn2MkpwtxBkS0uq1/y29djf5oNDCcS6Mf72IJ3Hptz
oYyHC1Bc3gwMrZ6OZDADVX00trmnDqskN6zCJwNz6Rd8KvfjyIc4xJv7xOwVZOEsPeLFi21UcA3+
+osl/9oEK6RzUaxrz5JsxjE4w5BvYRad/iEs+6+h09NeQXzV5IV/B3ckqLAXAmyan779BnaPD9us
VqwrkoGF9GCnCP7mXg1JaFEebocTi5SXhVL0jFfEq2WMPhZi5xku+shOlpXhGTffEH1DakG63US4
jVnezDxH6ubPo6gXQR5ATBI7fMdlYJG1xB9Ypbp8QmPL/9Kd6a05XNsnypjDAxBoeA5vnQtsU5Wx
B3kFqPpiQRXjsqQX5VzlTi5C4e5vsuO9B1/+U3SIztkKWPX/wREoAMkVwU+KnoizEK1dvBfOvehO
yJt+ZlyPqBfdsLrvMaSwnI9+xavldQTP5h2NkQJx9kdXOrv2en2fX2NygjGuF/rdXmg3cUhVaNih
5+TieVdUYTN7qYf2E2uJACM00KjHQpHU9SiJ9293PWRbvNNZZY/ZwvUEjul3eqtlqMiT9wgot/Fq
BS31G0o/J2TTWXfLbFpzKop6KkRJkQ9SCjdDyxMorPBIRh7VxybJg7Y1jO0blk1g5QkWnpDtKizS
GRa4aFRIgmbbwBd4KAqiAie2yqXrmjYaiPCUII0HjNfEnX72QYhPP9BbOWzlaIC4xkTGGDlq7L/t
DUwgHlzjdZt+IO46Da+n+Ckn9ObMgaxZcoHpYVMRSpyoSq+qkB8ZKRpUJOt6M/4gGmfoyQoY6C06
YEO5LRYiwU6UnhM7QCs6K0/MtFEKUwZloWJVDbFRxPrjUnSf0VhhMS9xVmhCL8XhkXO88QXklM4F
vRV4AJ5jFGqv1nFVG5JloPZo2uYyWpisrADLXHQq89CCNXKMRIi+kDYV53OFTVK4FfolWc/p9k9X
x1WMHosntuYOcwFGtVlsv+LOYKZe5mo4E7vRKcgBe1lUxu3dbpBYaleY0lmdSbYHvApvOxmjOsRc
GQDOeDPSjUELkc91IYPQYFVb1m1d/lmD+fuxEEbIrlPo02uKFIrEIaz31+XjPz1bMJkeGoUtfK3e
oivJuThev9r7aNFCN9PVZohhQZhOxSntQrhWugwxL56M3M6+xyPu12EL8iE04FqM82IlknQKQerr
WJYq+SgbPOKcd6877ldHDHUu3F1t9i4YgRhmwPQ/6p0zaJESFffUFYZXy9VoocSLlgwjX9poxW1t
0XzG/D1hr2J8P+JdD8BapwBmlLgh4kpiG63Vvo4wcuwQZ2n3WIhKNwVdlf9ot4m3uAGdM7wbpAnH
w6/XwTHNxRvzwp2NVDCyDZzXkLelGwe1qm9Aj7IAqNSoJFbG/gh2IBcPrdwgO37BBPbC6g6ft9GJ
TCr92Axder2GV+GcrrjR3Q3bN9AW2JlV7Uk4djqBd4bV6Dz/Pp7IlH6mp29x14t6A5lWsPLy1hwN
6YtfZ+CFJRvbCKciw15m8WoikPL3a9fg0EedhIC+ZAioAF+xy8x8LGX2wToRQnl76IvgdhIgRDK5
w/X4r14hkz9PubeaKWmoKfjzhPXIika7PfefQ7glXIrPZvlMFhM8VmiWikibiKT8W+ySxa0WIRKj
p7HRjJdfppl66goUJWaZO09MayQ6/OXXE4GUX0d6UwbCzRex7vpr+eflXzWkTxSicxnqOJQSd4Ph
bRAuVFjLmJnum2Ahl7u0WOYwHz5/K0MnMMrI57BFD94cGZ2JbSHo6tkj8amgh/aAuOTjA2LXZFkU
qxOe5dN0ciNYBJW44CF5c0GbGGm7WR2MrWa8+ZhBZBFWzb/GJ3pSCIJRtaqXOXw08JWCHhILZbHJ
7KCc3RrTYtgG6X8yj3YWmiciKQApSxFEdJwCBTeYed+3p9iq3MASQoPHixX0HRGp5FnoK2FdCgwn
p1MepZaJMQpuAkh0XjwvOHjR0kHIicYZy92q7tbE/nksglyy0gIMz1ApcPGjSMmiBK74eSYJuNp7
7OrMj0ihi3SryzglV4+HzkLHAWuAezBIDQq74FiRynz4Nfl8FK6oWnLz0w4Ws3mvnnQzO2DdI2tk
/x+cAFEiWMZ0ibsPBUxa28ZbyIciH4nQ6B3vxxFGuTrgLl2HWBzzhAV3rFB8/tkjfUukvhFfgdxi
IBI38eq9XWFKCIFX65EyESsNMB/sTWRR36u8NRjLryELUxTWO3JSzhHI8gvElrGN2eqnr6/HBjJL
1IUxgP8eJ/XNrhKf+oUSApqtz+aIkZeksXxwgxU99lisDGFlbI3e/sAe8+UJ9fM/gRE/kafHcjxE
Bu4oxjuWiPv7pvj+OdRNoXe5xEcV9Lei5dAZySo5Waxszj/Y6X+F3J1mYkJ1kV7RcQuds2iZv8ql
YywxvfmCpoTHh8tQ5m7KEznYSazWYwZl5E9sTyNLBmQGbs3OfE0+392eJiJyqfQTPwlE5Lv3SkgG
XddWZyxbpI0e6zKfyPg2lHupaSIpidNgzFMcGor/+B/a2/HG4jvLYkUn89Hy99eRfkaRLdZuh0EO
QZvFKThdG7AgL/3T040zWFz//3CVf4ui4se8j4XoFhLj9+5934MJtZAS4+z35Dne+GdkhTqMC8Q7
9JCELGwmijywdYHCla7RkitX3YjrXZx3ZwVOF/KSNND5vibMdIQylGUv8/fct8YUvrSqX40qkdmY
L8q6QkPXGuHK4rD5Yk6S/MPd8y2LgpZsaIowymGbG9K36yzQJLpywUxn4wEJtnyGaixno5CjK7pi
CHVIs4KrwT/VL8s/rACMBRw0tZjMa43gY3j+vCENMWiuxbK2fBODzURiYQdTFpWJkjNu7HueeLbn
KGYZYqeq7yzOrDcU6z6lCcWG+qrkyv0rYfu24nrvn8YZY9Jvb50FqirWV2KqRUWV+pAmgRIRo+cR
4ml4G6KJiHQnPIarWb6SCTDeE30TuGr0IE65+0Vy8fLV++fCwBsfAR2GmVwMVqA0B/KO3BzQTsvK
Oc/GdLKGNYKczIG+kFJRFoHHopSJeCBU9ojeDsa1Qiz5L9yY/H0KIBWxF5NqiBGY63iBgJKjNriv
gTWWM59RnoihwFECBl9losYLgmHVQ6Icj+vHX2l2glObyKAgsNVu1yrSoQqWWzikdooOunaj3cDm
H3qBm1vMkbpZAJxIpACwj/wrloWn5OMIbm2hTqVHSOjeZzlZNxn5EI8+FAWAt6ZWw0hPROSxS4t8
qX5bxlgnuQRLC+skyUk9kkXBnzb6SSdJOMkGciwnsBSUTvFMY92ZDOO7W83Er8jWiVHCithzmFvV
+YTeUdb+T5bh3SORiQg5T9UuTyDiBaX04rk14sEsNIeJ5ozPc4eqiRwhKjot9CFncDcXxX1P1ove
SNE8UrAObT54+ra6exg3EaVrZZJdZXwd8ERiwaWNqKIzSLcvM+83mxKbSCJKTyTF10WRNBokFfbF
2t/5s+9D2DYiXHPzwqrCzl8fE3kUSozVdeTbHIco3jfqepg1OarmocYmiTeMEWALGivpNxsfTiRS
mBEVY19jZYx4vr0oC8ymoXHqST8nr5Hx7+7GiSgKLLIYWwYqEYcZkYhXxR4vtHBilgZVGEzmkZ3P
DDycDWImAinEKLLrbVgoEMi5yvvG2zsoeI276hc2ov4PegT+PkkNfB6CpGOliSBI9DuovepXGWPZ
CGeSaDk6qiE9BYXVCus6sbRXhmp/A8dPYVQ805Wt1PJRAa8GbXdvIbGDfQ36E2om+I9xQ85kon8K
I5pPvEBftEWCzVcQRtj1xm0ZGIG1QmdT1ZCSEEvc3+D7Uxx14xeVVLZjB3FVua2twRTWBdkgbKne
9maie7onm1wsxoH+HWb8FEp5XpDekrgHSRZ6+/Bk6XSsRasGB5xR2J03Lpjx6N/A8lMc5XZ8uND5
rilhLCD/Uoz0g0NH3/KxTiwbofwtLdub36UNwKuzHLBsSgcOe+1M87GUmYTOT1UoLxtK0P1LKlTB
BDBnRqmd+ZiIGPZSYzY8IgGWeZDP//Nu/imPuptVLayVRQV5lrj3ynO0MEYPiSomfDDMkH6eDCPI
e0rh/omS3+Uzy+D+BqcfatCU0Tnu/lEp8HUwL4zxOw6ehZDmF+jgJDsJjipDHsO+6YfJApM0Y05O
zXu5fQROd0hZaMv4Lncm1glKtH5U8XkDhTD2vQnPUmcpCyd+yfHiZzGhzUS6Pw+PupcX8k1NRg2y
XjxrgWa666rF+Nt9+Rfj3Gbip5+iKGBQA7AqaFcc3EI3sGWsOQSQw0rTzCQOf0qh8CBIMqnONEh5
8S7Ny/tg68aYrxurVMiL7mSbivGGtR27xdvG2yz23sYyiz3hFlla/yIk+PlbKNxQblmH3nBi+DfF
aNzf0UqMDTDpscoEM+m2n4Io5Ii4WGvGATcm2WhtdeFKNXXVTBXDYraiMLDwvn55YpwNH/pV7bdI
HhobK28NbTv8ilhTKqyLUiKoP5EyVrwkdh0xSwx/WpqrY6Xh/my4bqigB/iFAbx/P75+HB9NbZyW
V2wo5/CdLr1vy0a5Beeij8YrW35qA49dkCBO9QB46RVYlYARiCDDGaLFOSjWW5Q5VdPiDzoG0Bhe
N5O5/6kbFQNwhVBxMTlJXCrXdzRhgcIYDEhHFwtKVls07TBvS9Y9JlGYojbX2i86qGcBjveekXjd
ymTGpAwclig48atCu9YjpGCP+zoZDGSj6sQwFs+yC6REBYAFy4xIQ6KQpRoGPW5FWMm4f9GeCtSQ
GmaOZuZF9vNzUZBRBll97bqKRNoXa0QqqgcXkhcF9mOTZx0eBRhjKvh1pxOUBM3hJmX8dRbU0xTE
SR6UXNtCi+QlUwxtfcvNSlthVXPm6G/68rEuLGk0E2CKvdi6XN7PrLW4F90RvhrBEJYVe4MXw3Pp
CUBs71J1UYQoshQadTCH8yqneMNNxsrWzUym/7AEml+4GcqbDLp+8aygmH9RSjAt6cYe5afKWPlr
7lSmdu8WcF+wLTEiQxZo0NTDRapU4pDjPhFRf/CwHAONVjc8VRJPBcFFg1Z7wXg2G1BXpR4DjBn3
i0yBh5BGTZSQqyyubWk0zwsz1ix5ZD5TWF+Sgg/+ipC0KSGHkBiMgYV3UewgmYgQi6ERT4DhAdzL
FHDw1TgkIpZeoZXmxdMxNXqUd+M7smA+amLMTBgrGKBZmIS2xzOTPMDQreDln5pxIlKY5WeWVhSE
aKqUJJwMMZ35clH3jiXYXWOjSjTa9rKWWY8j8uceHSL1WCmFbIgU8pZ9kXnE95sxNzgXpA09tmuV
SxN8BsulytwPysJjepbQj6WkHQRymEFr5FcTFCKR9QejEdZjEJsHZHDeiQJ4szi6+y/K+rDsogHB
cUPIfxZPUmUyvPofdPmWQaU6Wp1vhqDuCHht+lcbuQeDPfo277/fQqgUR6ElZT9eIeRC2jMrc5WY
6AbaoRVonWILLwv7iZv+bRbf4qjwRo06kasGRAEbDysGPbOyyLpf1tGxpFCgpCipqIygAzu/5Jxx
xa6wxx9/pvpEsP5bCwqM2lrQIr7E34+w9Ui0+B1G3dDUwxBzr9w+OiwKiIqs7a99fzeA6kN3RowX
4T90f9ZfupnuipvRbc0BK1nIerw/4TNDy/kA6ltLKrYZ1OQqlQ3EO3ts2XWxHJmZ9mV9KAqUbimI
oiWZaHjBBY0O4f0ZrG0HH+x6bzjT0xp7K/6w/Gr2vY5dYJwswH0VGiMWkdTVtTriSRQY4TbaxW/c
b2nfrFI7wlDTKVyyGgvFGTXR8qAJPAj3JQFtnvCKyfNIk9GuLhSlgFAUM0bxCingd7809zEKVv5u
v+I3x4WJxUjbVwV7yXIj9rEEodlW25393Lon1gHMXAUyJ3Ecz6ky9izK1KnHicypfu0jXKjNy2iF
gaGD5DLHMjvsvca2t27Zh5ayu7LuhJmDl3mcui4JMpaU0L0fdd/GfpHp+Nr74r19vW4X6/UfMTTk
AwOd5+7UH5IoAMA4uT/mASSVDlZ8h2fdjkD2C27DxtDM0nnsKHOhH9r0ZZ3HiWLmSKXuuiwuJFwG
sOIIk05ekdqtYIw+HsEiWhWOrSmh3b0adwuvV4zWfUadgTm3M3MfoW2AA4kj1jpIokz9hMHv+1K6
LhAerYXdZ7+sb8ZtiWBM5dxkBZpobJsc9x0LzckNRAEUlNYETgQ3DMffJ/kmds11UbJQr7x+RjbS
bjfCqlgFhvD6xHKgme3tms5j6RsOl+MAvBQUJYtQSftChCBrwGLQ4oMj1dbyJTb2CmZrRmNhJB8t
/p/o8YH5Gt6QNRfXHOFg0FSDP7CAa6b3+ecPolwo5PW0jheCfq5sf+fFzm1dme/+cmGouzg22l1o
Z5iGZ/Vpkb/613lPjoH6ytcuuMo+h2OIb4Z+jLaw6BPrm86Aw+SoFY6KOrRGryrel/XzJlw19qCb
befoO8mozuBtTC2ysX4dZixoeKyZQjc7pH4kS0WukA8srLsP0eoqI3QSU1aw6lw0beWSWcxEEkso
hRJBFy/CMYGqVrlaYCPjjnAKPcaGv8MrnUOXhiYpkgRPockLesxH1lkRXc8Xzj6fAxMJxQur3/lO
9/DTLH4KobxDQYuUnpcQ8nLZ/3acjWaS6T2MIvOtkSwz13MwmYy23f0KM2D+MtgfsNMTs30fu91O
XCcHBMlPWCVsrNc3B9sasEie9aa6Z9kf/UTyKSZI4d+wgOIq4yda6Ej9/CRjvS2mRi8dporP7m6N
JoNxvebN0caE9toHxdPj7zATsuGMZE3TNQC1DLbqnz9gvPmyUJbXK5L0o9O2hrwcl91bPhjxMtsv
3lg135lH5A95NNGIX4h11rX6FTdQurpVBmiWOLtYF6ZuBjv/LTf6l9IUGM47EzHqnA5GTVWUsbYe
uv7U8lbkWp9mqUSGvMhKLskEHw1oYEEO8rbF135GAZj1bWca9HAJ4FZH8y9alRAZ/xTqV/E1rG6d
dEZYw1voj0K1ubCu+91HZ2R2Y6u4FU8fj7/nzITlT6FUbKykwZUHP6kEwIBRYx8Y9jD+vlorx7ts
QCb19ZUtra5dFti8tF5j7dKTkhh6bjy9PP4dc9/5h/KU72kLvl3UBX6HRAhMs3Vs3Z78p+thZQyX
1FZepc/F+bHIv1Hrp+aUKwng9RrCopHO2KH0nmM1/ar0HVaISAyF8tcfalHu4odCFWcyhFj6/l35
fRxj8JMg9fz0WJe/w5YfutCtA0GVqn0ptNJZc4P98SCuF1+PBbCMk26eHm65euV0SBj33HuN55No
oUEW7bGSte3X3SUGDUXHAJuZhmCohTXtqqDpAqfSzBrRkGSLMR5weph8REsuWZTtnY0FmX3ZHLG4
yDVl88RtQJ+QYgGiuGIoPXusE/mURy4k0Ncnck+cIyF8fWQ8vzBBCJ14q8g8vJKRwd3zKVgHNnJN
jG86w9/wU3vKNRO/SW9hBO3by+1DWcMz+2VvHIG59uF1m612mDsOWMW7Oej7ceaUI+JBg38mZ07m
qSxnLy/PK2WBVmhwChOu9vWf4ZOcOJgfmbnfWW+ZnDflkuJQKWkDNgRSxPSRQH+JTytjfLLt5PAh
bQkNjqn/myriz3OmfFQS1VYdVXzlynZS6wzwA6GsYb+pLHueKe9BksrxEgIZ5LroiTFFv4Wpr/H4
onCfT36zcrGOA3O1YPFc3qzBYNXsZwinfgokL8lJuJDdfLXmRwgE7QjoAlewoSNIkhQLfO7IZadu
auIpx8yRzkLrRE8qIMxQ5EOvKsSiKuvlDi+t4p2w/VLPm6f4nfTws9KIc3HRj5OlPFUdk0zFAloJ
VTGwyEfLwm2X/Wtm6sffqLmDAtKwP56fSy/CKeurJ3mvrjQ7tqUdA/Dn3WeiOuW0Qh1gR0SCHxKh
Tuw57arHyiTg5G273YpYyrjOLNTjuf9B9WL+Cp2Ipjy3CJWElyOILuwXdIGgTThzywHxKAe+HhZO
zKQGfpoW5TUCFgFlec5B0dFsU0ATd3pbV+jXeSLpfUb4z9KN5rKRAzA6Xa8jDNlDQK4ZLVLF6Bkn
HeOYSWcg70wX5Q/daC4brcTSDbEEDmlesQaPgGG46FfHuARhTU3tm6UybpqZWt5PiVTAmQVRdItq
SJSRCX133Gi1fHyXsbCHZrSpxjrR4g4ScsuRl77B78hCWzwQEIywMjnzV9e3KWoUANxEuRTlFJ+r
tbR1ZQimdb5f2QesG1y48TJxFtbCYvGUzscLE7EUCgR6Egp8BLGEgZkwfyFEcVaaZRi/jG1n4XGE
LYfO15LV7s3yeprWJhZVLR4yCH65kM0CjsPD6bPnBbjJf21tvMPWp4WVmrEZmixb/TsZ+NNyKK8P
67jqpA6iQTd9UEye0JoC37fo97FBd3ZC+uRJY22JJyj2V1g7OWjqok4GLUSiDkI50rSPb3sGhfHK
BR3LTkB7AMN0WSpSUBMGUaxLDaBms1E6E2RIS1JSYRLdzL1tp5cITXRTy6UWBZognYO34CR8Kf+H
tC9bbl3Jsf0iRnAeXjlToy1TtuwXhr29zXme+fW96L63j5RiiVXdcYY6FTtCYGYiASSwsIBiAPWO
+QmrhLq/OJ4H+0fy2gwKZtzSMQd9CXbCMT6ge2/fvlY7Rv9yQHvWqKcTXNbuwKLZ8yCqiLB3hmS9
e2oVzr3l8df/bYdJepvI75mpne8razAgn1LBsgPOZE4LDP70WNRCjf1GX0lSmwYzyUQwNM+WHOwA
9KfpDKqqhhrU9QzqRqjrz9oVuS/A3IokrFEH4EJCZwKeEYWZHIXmQDsozNlgmFL0fgsyeFSklXdq
V6fq48X+Qn4enTNhkKLIF6qkwWJjTDCXVFprKP1kupzeWqWnAqgGAN6c7AbcC/doq29f7Bft/f0N
0cKkvWOiy9pVmgU++iAiPAn4sgoKGl5AxPSqLwqPCYexOgxssH9a9fvx6teCMjLbLNNFHYw19j0G
1WlrIEVlgm3FCS0mVdk/73NDjLRDfgEjdj+RNoShfPwBa4slrJQYxG02Rjyc6tefeHW+I7OylYRV
qrmc6zHVg3cjXFsVDECgTTMeL2Alfsd89tv4fZiaEPM1YPkEf2tiSsME1v9AAz6aQk2EUvvWwruo
OWH2danYtJqdV67OvEN36qLQkkij6gbq8XkPrt4PtNf6YaQouKzZTvji/4CXZEXCcmR3JYJ4olCd
JwXcBCWhNVGjDevp7Y0B2d4851FfDVoXH/RXwgj1r4Ko9phU5tEec5mpQuYe39MZE7NX6XbXdo5w
y/TQ+GI9YlnbMNOnLa9Psq6vxllr6yE0PMPcwCRgpDnguQD2PWCK2tdgoIU41H96WwHhw6usPdbJ
5UBSkfBMFzmMO/utMV3rRKTAmPKBAPi8nhxxlWFKf/otwnD7e7UeN8e99wr4P8JIDH0ldFTex5GA
uFjf64mMdJOsaujvXZW06CT+WRYJpy9lsBL6fij8opUAhM0vq1xXy2+mKxnzaq+2bqwUHgT73u+7
+KPD7BpLsWb2eUpPrNeVY1rbOeJe5VPDyKMHWYq91zlU6E3WGYz0/dCutdNxi9Hg1bII/4qKbVbS
LDW/efX9XI74OO5bo3D0WjPdE2aWKRj6vcN0i3Z3QKfv5ucHLEqrkN/lN9TVZxDOdlC8wPcqKCbG
L8+ddp5jtg67XcNzLPCxIZy4kkMYkTjk2zbyfFyAbaeXMMVITKKTOdsiyYCCBKgzM+35WV8jI1no
WbiVS5gUpu8SjxuxvtfL/iKZ7X56Ppxn9dFW4/sl6zVX4UVZpHmWJdu1u7YrOa9PBLfeoASWq+KI
Bz71Gjr8BaECwqXvtSGKs7ckLzqHgWIii5ILRyvE4QmZ7+USPUtUC0bFfL9P5i+9Eo4tutNrIcTJ
dW2QUHKXC7/jpT/qz/gAPupt+rO/hAAZIJWgj7t/g8Bv6SpeiyUOjudz0SumWey+0YNwbl0Eyavh
uY1a6xboLAyMXILKrMRfi6/wa7mEd+DzdqL6MZ1NmqSCnmemewAr1s44g5ln1bcuRVv/SLuLVZpa
6DyWnVd5AZaLe4t3m+4MWqM1QYvZmWtBRFDSpbEQtLOgeYYOqAlNZDZBG4hhHirgPsI6ScL8g/9a
N4FNuTXbES83fDvvI+afJDNKTfv5Xm9vXbzf1+siLHalFF1S450CMZV+kS0JhUcJiIhiG5z8SNX1
tZ38bVp5tDDCcE+R3wocC4nIml72ApKGF8qmS3VSdPGPptuvMwneuME/1jM6hc7njTFpb1kCUJmG
vvm171n0j9c7QBgBjiuHbuTwPcj/m6mRW8MJQ/m4Xl1zjksnyqNBTphz8Sj1EidagWimHdIegqhM
3SsXFjx1po9M7cvaHVyK0K4lEYfKd5SsRC0kTS+IOalEw+hgs4MBALQJVm7OX6pQphXnv2S/r6US
B6uwYyoN5SC4kaKOsZ5adIOMyYS5eM8zzQaLpN/3WuZ7/k1SmXhxnoIHJC/Dkt1EXYv+l2oUBHD1
MuBxyIEdUhk1MAVFL+yy0j0VI0sxikRr7dQDEdloPV70onW//gBiq6NqoKghwQdktV6+omJFvyva
btci7wcvqUrWm0YD6BM8T9Hafi+dsjTDxbByRmLIkQO0kkHuFEhIwoEy47h/zU/+c5Co53P/FqDM
sqJVC3QqCqL6f+QR55umAGW2EuRtowKRXcBoot6BkTnXijfg1JD7G83dpleVnQBesNwIrBH4bZv7
X8DTMQaUY3keY6EUViKf+H5PxzM1juQmAB/TvBpIz70pbJo5rzza/dfzMz+p81CqlbNeUPAbuYRr
Sysp8ABRl/CQA+sjOl8vGFTMuF8TFO7EO7z7JwOv3mb62DR7m3J+MNz88RcsINduV048/zEgGeQ5
LL7At4U39BJ9oTHl+fXCby7bevPtm6O9cuhLL+UZ8ikJAIfgSf6b/b5+PRRojk2BWnH7+Cl0WR3J
7HGbmvNL+bneBpbw/niJvw23xI2+EUgscUyy0E86CloGrCCTYvTTcdBDm+4M6pw6n5sX7/CyMdTg
9Te3jhomKpgN6CBjgEMff8qSz+dZqLwiosGCRe3w1gWPk8j0clpSLkXrFRyhGX1TjCFsJ/gmU1Pl
o8bsafdMo0T8vIpBWohsboQTt21KKAWvYQjnWC1itb+n45xnL4yBMgDuB32vvbLa2f3cbDyWKXKc
zADbywDpTKR95FamKboaPNeXNXOfH4oX3ohMSVITJL8PhtYZqBhr6XFll+/T0oRcYperQo6EgIXc
mnGat2qLEavg3Kw1zsabSnf3NLLDialatWm5mW5avhUhKIgC5yUxFBHgoMxKNO7p8W7cv+t+vwrT
57ARaJknEw5y13hZwHPAvEl/uK3yLGib81rr132u8lbIXaIhB+2RTEMI3q6pDYsiqZdtoXeBIT7F
FpCx8pPkGcKo0micNmHekD3+QaMdO635kjttm78EKEdWZASOwf+5VXWlHLuEzUQsl/NQSTp+HecZ
6FGtZx7gsJtgWDn1+4QOIZC45nQpVEHaCZ47VHbTAFjXfbd7aT8Z1eGQupOBAZx4tLP2itx7J3Yr
l6QJzroi87DjnruNf7aX+JCrGJSQqfGHZ77F4QyMQPlqjo+Up2dMhHhZs+CLt+yfjZYIbZeTPMHM
Qdlzc0Gla7Wh1cagntMnuAxYkcdKfI+8nhcr8hLPgLeWkcgKYeu3SkPzAeVuect7jp6ynWeMamSg
WK7xGzAcAlMEPl/fmoARfk+7ufAD4PXLz+PvuHcixHcQb1EG6Pc8ZygPDVdWXKq5ZLA7LdZDPTR/
IqPBAOXt2oyR+7YNQiah0XJAYcCI7FOunuQgwxp2ZvLHNcMYA+r2av/Bc+qnaNrsdjO+Pdt2Ykif
n6P+eUYIsRY2zKpMGlZJ4AEl45g5WCMsueKXfu2NNYUOdPPVx+t/crtjcEkPvBZvZKvf94y6SYwa
wSpvK5vmI8LslU3JqPoaBJ2ZRRGfooDlB4Ha/C0Amd5e80LuGzCZ49bNQzUPsGvGAM5cpG4D5FHX
QoeFdStIrDAMBnhyWD0hrAmjtiqliJrTqOmp/ehi5B/Eo/DzyeqJ0Z1tZKyk1bak+/ecAqb0f8SS
qI0ulvKmSmMKCQg9xhr5SN2VpmgiclhjUV+6YAorgPmdw79YOM3b/YyHXsmjHLK6ubj23NkmZ/fn
+MOd75WKairY/Y0X/i0/It2KuuYX1Kvfttoa5ur+UT0v+upDCB2Li5Eephgf8rrFWLri2zQ/Pvbb
7dYuQFJRHzOonqgdx79uXart2UhdZn4nlO/wKdl67mK+W3dqBsuDdzyKOOgxud0WTBDhg7btcfck
1dtngDGHmh/pvcmCxeo7n1lw10j9FndA4RReRs1IERTyURDUrSfQnhicqUgLjqUaXVhN3gRaopsg
ddMS+FADBd9MfTryemLHulGcNrH5KX3akiPojanYvb8aQ96X9xU013BzsxaNZypDaoiXVRHdcXF2
bi3M/pGfvHcUL3i9x+St1knOtL/iye+3fpbH49YBMS8KJOJmSDNG8pUsO6OD3ce0jp/+69/A2t3V
LbAqTpElEIYhdwqo7O0B5+E846EM8nPhXBpWpaOt6FIWva1GvP9WnAd3p0wyciU8IOoiXvl3HX9R
lPYpEw7l2Z9n8KDfzUdYiuJWr3Z7r9aUp9YueP2x0PuuMOVWKOGmpaGnUWCA0P3gsucv8yt6SSY9
2TLWpG0aVM9NQ5Ms9F68CI4WdfaK+DknfHuBgMRHl50koD+ZZchpIWFTc2Il89WZ3UTOnrocWyst
1aTRkFTRJyMJVDFUaXX6W4ATHGUWI7MqCxNRV6KlX4oF8jtEVNygwICmM7/R1NXrr+yoAC1FcnXm
jv2P9Cc/lIfGCUwGsFzfTXcmJm3CqmiTGR98VdoLVnQARTOc6DlR3zR0QILzjAbJIaAmtPYKsvCz
LVisGR6jlTzM/ctYwViVqy8lnE1ZDBxX+fhS5liZNaKcmaJ6AnBa1gPTczyTOfDHBGTl7dpZLejn
tWSyhtfHolciS1GdFZvVQl8b4AKQILhgyB6rhiYiSZ1z8m2mCe+eVm9yI99yzvxefawzCwYQOwCq
Wdg/ThKBXr+9k+KUVQEnR/WZ3uypY+ROJv15BHBc1FK7mWvOsH3NjBDT3loAuVMHF1ZNtExrjM9C
Lc2fxLHBNiEA6+Sbq+jcpV2S56QNnhgS9Jr4ujzrc1DJ1s0ZfK6OG70Ivlq/S9aLjOfeUdLZ0+Pd
uEflQR8UqC0n4ibT3G/e7kpzYyYYhERqm/MIzXxCRyyvs5lW7sdIVc7Fx498eBZg9kOT0c6Ck25l
IzJatbYFh13h+L5Psc+forAykpS0wmCu1e3BCEwKnr66qs+jlrmtqGKYUq5NVquPl9gdncBQ9Hwl
5ryvwhAy5+O4Wn7VRjlIZ39lKkAAFbsWZQtOh0cwkLKbe3x23Ey6bGTgpH+89b+vVsJooKmUZxiR
UQSW4Ylov/UGOQQmsj73m1HjjfZvqdKCWuitXRqNnjz5W+5rUBOV0Wiz00L8m9N6pzNoZ0BZajjE
L2vJlMVPQiyCHCkmbLMyOeaTqkSe4oS6PVd64gw6o/N/A/QZTCh4VEjAG7ITaqkjH2OnB/XKCY1+
gDBr3BGhhMHbmPqhrjyJFiJHpFng02gAWdDtTFpWpfdkpczz9sxkammVZ+aLxtAFQ9Fqs4HVlLRC
zVDK4mmgKnRht0U2UzJ5bdsh2zqo5TZZ09L7aB0fxClI8cLHimgxv9WYgRkqueuq9rxNJ3UCBtDp
jhhBeRqPI8pbkw9Hk6rdTi82zL5ae6jOV+BaZRT0syPTxqABDREj/uNWeNgxstTyfn/2e725jAYd
GZyV/60zAJ/3yKOPOx84FlnrdZtZzaOTwQz8LI80D4LGub9fIh8M05DzU5GUnZtHzmWCNjRf3hG9
Z/0uf3l8Ne4gu7MohIECThy5VJrEIbZiy3RTWHXo7RGtaidb8kbe9K/yxrcZPdMpQzJC9GGXDqMp
Vu4Uh9YJbBZTb5S1AOdux1Fpn3P56AxhORhKwl8K6KaMQ/yxOxyVl7xS683g1Fqp8a63kym18tVu
k+52770zboNNyKwYiTv7DFQBvKYk44mAxhSRBGu3+ZjFgyfRABGhbKOCEHZGcBwx37ADcHr31uoT
rsBLgEzM6kj0u5Tjr3BZQHMvw/DAGszh15V1bKM07BspY9w9pAKTxVsXFpVPRjUxNAp9G5YVA1ns
uIwaG5MKDMmZM/D355zpHdWf1RrknX367w+CbqAsCHwTORCxk7woKUWPxtA7QHFzzf3Yf4DPLdYm
rTV7q9STQ2Vt7ZeXwwGcofHbY7W8SwvM4ufWWlqmeQZGgAjnx6HJJbnCfsiVGlymbWgNB95mUHd9
AefwiuqRqUYIk0BdgecDPCJCWyISQMAbJ5RQAw53wVMIgNS/j1dDGjLy9wnNnkS/zLiwAaD6WwY9
BfIrTreVBWsl7pu92I3Jul0GmbtVWq6MuhHL+GC2gT7q7cqhrGwTGVam0uiXJYXfZ3RPV/bM++Nd
uiMoIrbpNzd9dQcaYcSUrQ6/P0NtJPzTH/hN56hBqOUrssjXDCmKCEYUri+kQoEob/8VGsI+WnEf
a1tFuK4i9ARunH+f/QlMWVHZtc6DNQHzn1/tVTjGbSvMKjVzgEvgkpYx9VVvd8iVzjPJ8Nfryums
KPEv+u1K4uQFWU9LWFJt1OjCBhkdhqHjL1/9g5eVMZrDYX22yXzzHqk0EbhFk8RVaYplopNF1KhP
Wz59r6xrPmpCBGwM/C1iDE7kSaqImBLreJibW/f0PnthtHzTgZw2QpP3tl+JgRcu6I0oQiuiMBwk
PgPqPHuPt5IBQkR2u4ZZW5NBKIbSSTLGzUAGXYJ+Sw0O7dqG3QUnIJ5A6VWacx8cHjLE3QkSiW6o
hJlVD+9JDa8lC2i/UV2TsxAP3MghdgttISxPiQCW+3gv8Z+O73BW/FSp3mEtMz//0p0KXK2I2DMq
LrwqC7EiQPO9lUfw4nlc/Tbh2MNpEjBDHb+d1ioyJf1ulYpibZ+IO8LnQlXUc7+jmw76CS0rvMmh
ITs7rb3nFyzAzYEQblLMMqaaAgja+ifzK9Y4DPZaCcIW7vuNiPkTroyMLyCrFlEA+oubvb/19M7o
HXrFTS7Y/msZv6HYlYwImDkRI2h5Nzy1VvKq6Gu0GYsCEDehVIvASSILelLksx4N5i6XUxndRxrs
scVa+/lZH66+Hw2MRc6n+Pn6J3rKrWkECdRjCUvRl0xfrYCIvmSPYRsPBmDOls8ctKfToP7dKNbM
rfdY1NpiCGMijXnWDWC7cXVhNPtWy93Hv78UVAAlIig8j1wH0ASzNbvarSROgw7zeKG0MyVcqP6t
dXa173rBG98IIY6kycayS3oICfTCUHb/xyUQp0FLpVCOLX49x8OE1UyUSAV0rK5FwXeFAQRFN6sg
zsKPwi6uM0DlgXZ8fX7NHMFkbMzSW5sGs2hHro6EMOz9xPUwWljPHLukoNxyC0tf2bNFs3slgzDp
OA86DyOs5fVVggxaQ7wC/qcGTHi7539jGuei4bqSN+v5lZopYtiAWxFrCm1nL50AC0XD5PZy0Hfn
n8dLW5NEmPt8Kqo+jNGLxD4nJu/sJmBg1nKja7s3f8PVavggziO5wWoip1bD3WatFXH1VhJ2fqym
FjQ3OJ791j9kjuuiz5PP1efHW7WsaAoAK8BKgZmRkDLFclY1gjAzh2Semv9tA/2cr6GUloQALiCA
DQoVNTQJ3O5Vl7dSJOdoRxg12RoNBi8jH0DLaiWOWDKU12LIS1O0I4wAmktkK7Q9U7H84+PNWtKr
awHEjfFqX6KaCQKQI/0pz+zlT7QZ167lUqxyLYS4Jl7eN+NAQwidqNFTrXLPuSMemY2v1/Yaqd7a
jhEXJSpRdxcHyGItZufZubMWzi8LAIWJhDwlsqaE1UcNHljfAa1SE4ZMhCrvRBNiosencpc2n40y
aD5RPcULBVV9YhWN2EVx5XHzLLoLp1dv2VbQBq3ADLXXZw4mpv3fPPRALQrYHYdEFDKfhCJMtD82
OYYzueBr36v+Jh+sYdMdNJtOZwrCb8psteG4dlp37US/C70SS6jGmHuRR0UySHYvukCr0QsGCBZA
JOk/z8Dk/PwkoA1ItNqWURQRgENZi27vM6HzTl99ALHTYNYLOinHB2CnJxMu8PW10WNQnqtPT6cT
c3j5CYzA+FnDs951gv8ufM5zo6Q818qIm511Xp/SRTS7Q0iOUi09iwCRFsAqbw6aweC4PTc6CGjB
b9XVVS+95n6z7P9POnHaQseGUcNC+itmAVy2JhNrngMSTOt9g6LpSzn3UGbWWvljMda4FkucNlqQ
mEasIdYDREX+zjZgL5mb4R7fniXbfC2FONIhLHjaryCFFvXjjOLEJFvfAaXnYzF3AB/yCAl/KdVN
SyUd5NSYc4wBRPv+1O6FREdd5Pl7xYb+FqvI1+r1ogivFjdxQwkJhPGYDIAkWaJytveknL4AsPno
jejN0xGuz8iEASvutqn4lDMzKLnQwgL9sA0G62Z/Adv09ZefzfnzjPzxiuMVZqd3942gjsXQOOTT
BZKuEEMsRCGW+/8O8S6/FMUS0lSyNWM4B3s+ChAz808jg9onhl2lhvrnTwz0Pmh6KrswGhTjaj0y
ZKj/xv4GtLtXfbDO/hTWz8/3qs1bNj4ognBgvOUFePJbJ86xfpKPKZJAtcE+F7sBfYVubgVm8FY5
Zm3Vqu94fzKL0zbhEZg4PdeBunZWtGi+anebdvURhBZFQ5rHU4KP4I7JjgO0IXlJ9/FZ2ZeQ5pvB
tnyi1mQuOWSO4WhER+i5BWjsduFFL+cy3ZVoj73UWuZMTs+rY6Vvit5Y0Yk7PMR8Sa5FEVee7SlO
TKWcd1FNmxzhLXMCjSkt5eNHAlsoQiYPuUvZ9EEV/XhjlyKba8HE4XYy4K3cVIC+bhcauBfoC4k2
a6ZmQQiwBBwLXDYKSNCj243MBn6Muqaj3a0iGLXl/fHgPo8rTA4Lhkbg5ygTJ4YeAGAJbqUEoVxy
UyYMoJhlVWbS085QlUoVnGg/qrxsvj7euQXfdCuP9E1iJoWMwA8ubyXNizDpnT2OJi7hTJkGzL89
fuEfO0Sbx4j+ksTS13Jzd1gFBb8voQQj80DQIaNCaKjXiGLbBhJAT4FGa541/1U5nDn/b6ANlTmw
VrBZMbIL/gnALg4BF2rhcyaHSBt4AyuBJKrt3SYx96KIxm0l0OSLMZ1fantF2Kz4t/cePUNQGWAx
ZkpqEgIrMhmT5i3fuwpmT3mWKY0rbnA+pQcCfl9jV8+5kip6vh4hYCuo3Zrvu7da+HpufvrKyBnR
5PnUQ1ZEo+z1Lj3acjiaXb3NtaGo1Pbdb62qPbZbGXwdgFeMGMOWfa6Sed/fvNsPIOxKUzBRlQjB
4AJHYXZuGyPLExutVWvN01EwOfMDkw31ecLtqB+6xG60wZobs8R8jX70roUAuoowiufFX5oQJNBu
r6fvjWk7SjF0FaiRRktqxK+jSgHiUV2iyBKjSK35U3lp6kblJs2bDkp7arTWe1+5t4snfvUhxNOk
jPN8SsN8cIVjh3oy9p851QBdoZ2BsVIkhxOcyEmKtM4HB02/m+ITU5nNpNVxqzelOSG+PgaMrwG2
+fjTFtUFN1ri5y4mRiSucx1FgEehEOJyXY528/J7bLZB+vlYyGzR7xReQDSPmzsjTwmVkLlmFJgI
55ANDKXmWajJHh3qInrTcq/ZKdFa88jifgOiIgNKBhA/Pf/51Q3Lhrjr0zYaMCI0izZcPcWfYxBl
K+Z/ce+upBB7Nyicl0hMib2LW37n9by/LbggMHOhUV4e7yB/H8FBlSWBU2hEBcCtEbLkls6qsMEW
ip3emRiDvmEt1qIt70yZGIF+gbaYwx89cugNsI3jMbf83VvsjKby0Zq+UxityVi9mf0En4Kk1a2D
f3fGS2jO5G+Pv3Uhm3T7rcRxc/zA8WIBCxCxgZqDo4ER1cHb+8VzzLKqXNqef2r2axRedw1Zv7f9
aouIuMIrIy4UwUzkUsU+pD9y76XjHDk7CmDsT58KBlbm8UIXz/9KIBFj5LHMgJgtGVypC0e8y4fK
yNuuckQ5FFZcxu8VubtCEqDr4KIQcU+JxVVs1qR+WA1ubvSbxmSt7InRqT/iy3y62U++E83Mqu3H
C1y8t1dCiQV21CCi3TeD/aR6bxt5XKgVVc7vqjoQ1CDnfDWO0TT+WOiSr4eq/7NU4kGV5lktZwGW
yva5MdhCg/kPw7Gy+9ysMjzjDNZTu96g0jWrsXye/yOYLBQx7SAIHgcrTQvNkcWUljE3ZKpfMYb/
4nr8I4Z0BsC2JG1TDK6sPI35U6zIWkdvQk9lpW//vcsCVWJeqLXAgJ1/9k6DMJxGRMcikP8KcStT
j42Z1ofYkLb9VNGkhleb0GLLUIcxdoRh0hrPbGkECZmvAz+s88xTnb0r9WcpOdSnT/2ww5bPKU3k
16L1pagS+Nd/Po5Qb6aiuizmcJVSz/Ajq26fm8iVeX3sndSQWk2OzVwX4m3UymqDOTbKfwwFgMm6
kk9oOhUqWd9QOPoi89GDlOa7WDKaotKkYo2hbd7n+3MAzBeoNhQ+fy39lW+iuKzr+Apew+Mv7GiL
7btIJWpgPb5F/+K4/xFDuEBP9DMwtNUwwpTJ82/ot8GD5KVJj7WASQWRLiDkAfp8kPUEuiZAIWQe
0G/EH6lk0/lxoDCoKNwycaexIbNyx9f2gPBmIcWXMts1g9vhFcHHgZZ5pkDlz+2wllBbNpyY5vL/
t5tQ+wH8PR1Dt/AKcW5G4S5WDmUZvRfKkxLZmV9sJ/qdm04pvYka22tbPaLqDSXvSoX6XyyaB223
AFAhLUrkCMlQDppByEeYF6kcPvmwm+Xwgz4UIrPr0hST9B7rwKy0pKZdC5xjiitNqxuFj4ISr1P/
UItPHN2oMWaXh2aYb1I2WRG25CsAkkUPE17dzF0vn4whkeyQe7jBn37+VQcO3ctqW0pW//V4VUuC
8PycH/cAR0s8caAeJfQyW/SjO5SljjSC2lDtGUU4e8rDo8yvWev7hCzmEcmYuIECPA8oKmEZxjhp
eK/jRnfKJStuz/2QmunUaXK74ZStUjAbLvxRstp4vMolX3QtlnCCPtNw4BOSRjdkn6V6E5aXODYf
i1hSjysR5KDWSRhQ7afE0e3qS98dqwqw98AME16VY7eK17zr0rkBQsoAPTDXTwTizlOhV4Kbmxrd
JgCMOMazT3pmW1vuWzuo1ipb98JEoJYRKzMIllmJxC6izWeIgoBGogSZkMrs2E/uI2dVKV7xG/eG
7FYOecVkMB2GPuRQaMuVPibpUuTaeHp8UPevmVshhClvukRIxohF7M+zpcbyHr2h8pFeUYcFwDXE
YNIZLQFzOzNs3JoLJWZGuos4PFIHFDnkL0Q/A5DlgzFRul+r1NQ5+YUNv6nxNRW20vg9IoNQBJQu
+OgO4iM7aP4E4V/em5v8MrmwWd5hc92Hp+nbXivXtuVef2+/l9j7vA9DQeonWJz8aZyeG7vWO1HN
WV30/+OM5a0k4gBSX+jrvoSkSnIC2YmF0oj9N5QgNTqizUxcQZgspPkgDw4C6XoJGkx2x2JRVBAP
ClYWJ3uuC+y6MKruZeDQ19G3LxltZbLZ17Tag3pVQb8+T2u+j0SLZzW003Yak31G2WfA9WqKdqVg
pTR9b5vQs4s0IHp4MHFJ+Q3gr/xK38myONTs6LYj4xlyVYLFp0BTbRdHfx9r/kIRcLYWGAs3dwmh
RZwwg1zOyLUEKkCXr+CiB40ZTD83pPFFEU6TaBTlsRMDNaZeKl/QMDFHyJ8L6hkNp2L4EwnbKIj+
pPK3xD7z2bvYXkROo1rfzJsVBVkwA9efSTaI+AxGbI8ez7odH7MmI05GI5XhRhHk+CkYm1B/vC2/
mM5bzw7/ByA+Oi5pOCVyEkAFr5TGEg9SO/REUCBkA/XL19cXr3097d7e3t7f3w+Hz815npCHWk2i
fT+Wv3AskI88DjPfCxj1eT+uNKAIRLFXmElwg10K0JBoDaZg1lq6963QarYcKNe5U2pNtugwRn4U
DdpCUSHZROfWfvwpC69+GRPY5pI/TBYNAOztp4SKL4uJkojgEChAc9WUhucbmUG91/Zq7vs+FpA5
tKzhDc6iDQhAg1tZTBBJYdVKoktvgndMbLVREj9gDJRdrWQWFmAGkIR2NPQCSjy6NglnOdJcxGHs
mwiMGbpnW7BJXVAw/ctj8hZmfYGOYRVQvlDHhEgOG4gLjfiN7LqQWqkvCmAxwR+6r57cIyYbgdpW
GzUlVL9MZ27RV11ThVk51U+2bWv2xjAsNcLiMXJnxa8uPAhvv4a4+MHUZxSdF6IrqaGRd3p9BktD
6Ea2ppXgnU+QTdqstgjfG7YboSQ4ERrNKMOALcCD81X7GL/KxODeuN10yFC5fW2AsH7xXx4r8EJm
71YokQ6gwwhP8KDEvoNK+GN/NI9HkBgdA42ap8p9zZsOpJzMqblTHXTs+wtIlj5ZVLPsZ+GpVf/j
gW8KM38Qmm/wSlEw1pDQvSpLRH8cahHNGO1pb1a7JDR3b6ypGNYEhDHzF8iA+GfcSMXKE2I+U9Kq
XQsmrEoALBJDsRA8MTqr5XvlpeqsMsb732y4y+NtX8gyYZWgkQUtBlgBafIZMShtmYd0gxuWol2j
U879pHri0+DvvTcp1KJTsI3H18dC76NSVM3A2TVDrvA32dIpDRHVh4Mvu8U8+9I4F9YabGfp3tyI
mIOmK8uchcqQ9Z4nYQQGv1FwdyIzNCitU9/efI23QR+z4otWJRI3daLjlkt80LENID3tNUxJPVTb
+MycWD03oaB2tl9rIP41f4Sm8ApwAagFIomCmuDtKkWmHAERqLFKAEm7baApRql9BXqgzzwehZqa
OZgHTmib3ZRWve8x7Wneg9TyVdo8YYifHemgNRKsCswIEcgnIyB55q9v8V+FhbZnTHN7G3Vf67eC
k+wpp0HLu6cFTmmAWI1a5VFY1IyrBRGqL6ZVGlJSJc2zIPznc35cA3bfsR3hVs8MfUBfgiAdvd9E
tCyhqtmAmVByG53XuK33RJ0KExyNaCmd7Pgj0Cfb39QW81ablSpvc+AbArWxGivGIXonFvtAgxrB
O/TrfnWWTRznDAZHmyXyYTNV5e1xRnIXZnISykDoj+hl+qgcyZx2rKH6GIWreW+Pb+FCagxbcSWO
uCMQlyZTFslua3S7GlVrUzKQB1IV4zNHv39kBTMH1urYswUY/61c4qb4Xh3wFYdliujqbZz8EAIW
1KmV8VY6ndUdPOPxQhfs6YygwRMCbwkkMIjQaKpCuY6SQXY9K9I5u9niYE3aLldCsDUxhAPj5JJB
1hRiEAbag+M/K+DfKzTp/fFqFqq5wC5dLYd4nyYy3gll38vuJUMLcGDGz56jnPy9uJupEjJVgotE
UvN9tRFy/mFSPTkFdRdQRSgKcom36ikilM8TYZTdZlduRMw8TPTK4HXJGl/iP8LT42XOykcKA9M4
shf8f3F2HUuyIsvyizADkkRsM4HS1ZIWZ4OdVmit+frn9GKmi8KaN3czNXYWHUmqiIzwcAfkU5s3
uouhW4BS3TceSWEFCsMNhSKal7JxlTZnIZqdOM3/sTSbT68mfjZ6ofFoQCeSU9/j0KQnZtQ8qFYn
cXklpJuusOsPU0G9RCb6dn22+yvwjdVjkhqP6TF8UB9kc/yfZu4fA/Nqf50N0uBOBtSTsJVs4d47
iraystmX3htUwUMDCCZq4BKZ3aOq5xlaqxYG4H7i32Ivf5Rf4X1qyferPaVL64MoAVgUTccjb87e
2ySu0mh1B9FsaP3eh+9azZAlj1nns/GvtjJ5i5fTT2uzHEcdqW1A3cZAeo5JIpMLlkHpFkwOB+0s
Rrz8Q0ImJ2zthb/g+KZQ6J+PnHnysBF0V5Zg1ripb8IH5UP6bNYI9pcuqJ82Zs7VyHJNCqLWQEDr
t6z7S8/6TfmV2fUaQ8bSFocI9TcAHZQFc9iBFLjo0ExScGRGFSRxOmcn3w4mxGCro2QBqhg7v98V
C4ki4BNR9wZrGKig8Ba/vJlisU0FvYZBcQ9adgAkxy09NPCfPqrCgEeDeD4BBoCAlDXnzaF7W+sd
WnqoXoxgNrdpXXv9AMZM8FVkzLtjmuXb5K3aqLvns2wmELCKnXBT/Oe7BDiIqXgGTAn4WuY9g4Ne
JtKogaVQE0fblXdFKe3HL6Hu7N8n+HpBjUnoF3Org8IMNZvL+S3VoqqaHMSMopHvEYe+F6OnbZMU
OL9c7sWVUHr6axc3JJg/DAlZDLwQJOyiWRg0kEgNxDySH2MBl3DUlamZubS0ZNIQ/vuHKVdnAml4
FRcZwUMfUfS8GAUB4SYcRkIfhfEsFXsxP+jhLjeYBsliV3h23Y8g2BrhSQTMxHsY+1sKNmvZQZTG
NbLpP0Tvb7PV3Ic85qMjoYKN38/yb5ZtDf2hK7lY3AXeYegD1ri265lNZdbQPgGSvqysOGHNcxSz
urXUAoF5ghqY00cH4q0gdK6cKb4SLhRxJfj7yZXPUZqyTtLpRZn6umsV1QBlFA1pxDBvBCsOwmLr
y7lnFc3gruycJctg6wCAEO0iE7Xf5c5RaE+oC1ahR7S8SBu5j0AiROR8V/WYZNCqJButitI7agxr
hf6lpaUTABBhnwGa5jkotRPKwguRFQP8BjgJiQmuy8RoT1OHgB76lPh2k+09oLvD0+jtQ/0mNSJe
gKi646K09QU++oy+GcNhHO2qZJ56KzU+V/M/sreNdIu0AVQJhOwp/gqKU1K7HGnnJn71Et5S1kRc
P8gv6Z4qd6I+Thy9bmeX+pHg/37fw9dx/PcOBucc1OkVClKzyzlWlYAipEA6LhTlW7yfSkA1Y4jY
Fbm3zat6MEtQFptRSUCZQqu7OlZFMxqKB09NGlOWXJ1TwzW7JP1Kpi9UvCzjNUk08ACQhLDCoApr
IWG++33c1wCQCWtnAJmGeHZCec/iSeLLnTp6euyA5jfeGbKUnGVB3flxXEAxvOFtD8p84va2keOs
ISTObZqE1cr0XUcywPFSUM7iMThlkueXW5uRKg/L0X3MwyRjtZTdhTiyStkxKOiyAisZqfWtrz2t
cvtcJ19gWsfLHXLTCliO5rGg4qqkEEvRc5Js43Yg8u4kuxU3XW0GTlfvAcek7qcir9QtruHak1l8
swS2NeB75xzWapQRES21nhM2hm6JAspFnSuC8Thr/U0VgGymaKtqO4LEfy/7QmurvsaacMxNnfiu
ZXRFvRZOXr0tFPRtA6MORm1ZQTZ9toeVtk4DNaw8p4wUZNrCikOBk3KqGdQuSTbYDSCFZlQX+sbw
xJGHYZXaIM4Nd/oAeZDfd+Z1kgCjMbAn4XtA8gUhkssT5YVikDeA/zjSg+7zJDoNX2IFfT8uZpsQ
7yzQknZWGljEvZEUq/JsQHMypWBichNn7/JRJlzJt0loxegnRHXsY2g3NNxn1NKkAyWmYTxpjqdw
TVibxyk8vfSdGDm0u6H1gPwG8hyXI08obb0s6bCjnlyV+R7eu+SY3DXauVAMVtUvWfc5HMJxk6hr
1OjfRDtXtvH6RIUK/wXL7qXtgXRy642558j6GZeHa3r3gwBoHPPzfYNOinYbKbc1tUXXBFHc3/hO
vO+eFGvoTRoeJA7mEZmRW/qY6GYHjgVhIq1fg2VfB2rT0v4Y5NwhNQXV/CLznB73yo1QbXpiEW3v
nSjqhvWNZCmH5Hl8Id5WuxNw65cm2PfoyjJ9F4ZmU4WmAZzCCcQ64Tcup4qk0HRtqO45VRdZ2d1Q
PKWF1XsbN+Oq+1kLxzbfFM1rCi0Uohz94b0UTVXaaMAF9ZRJ6QY5BpBQhMcCzxExt+LWVITNOOxp
eI5jK3RvMxBulJYQbRuDSbFF78gHKqTug3Ffh7uyioB546Hwqah36KpmjXRq9mP9qhms97gX7IKH
aGiYmO7RqLxyutSFPXrx8bN7XxGSVkkCxXPUU6Xag1Cwqr8PvJPRguY7CJ+LgqXbJHrusgZOm+XB
a3obZtuImqN/9Gpbpc9ybw4fqrfzhHsFyPBsr4FXCje2Ud2oLjrPynvcNiztHU+20MxVKDzobjXV
JgrT/rjKTmudONoV6Q1Qhj6uu+GogjRwPKX5IQauNGCtsIO6Q47CcfaUlmauWUV/AHOsdpe/eMVK
wLvgwVFoUgHQR4iG3AqdR7zo1PNEQfWcOrLVggMbX3g78G+2JsBaMZODjV7z4ZTVGymyOnC28NSM
vb2qc3U4KdXKcJbc0sVwpqDuR/I8To3M6yrXc4ZTorBIs6vI7FBE90WW+U81uCoVSxEjU5fLFdPX
4fjlRMyuryaW+zFRBM+B8FOSoPOyzLlRaYyqdpWyMgWxYpyu2Lx+8iM2RvSPyx5NLhML9eXnNt5I
lLL0fKcWzwI8Tzj2J9/TWZUDT5GynuRWVA0MtHB7CUFzq+M4+sPO0Ncoqa9BehgJ+cZvy1N+bS7o
moS5XCgN8Z1Mpx2TUcU400buN0WrSbwbqvRYabH+mEndrVeL9SE1vN7MkqFnqi/JL5naGHwQ48iU
Cyn7yAV3Deq9OEJ0ToI5WxZBFqPNtkbn+lqQVH7gNC7ZlkFoGlrJAWWvtE1e2X7TWpWwS8PW9LP7
UHiKy6NR2pEGuPLb7z76ut6CYvfUnjx1UwC+pc4ucjVXyKCiNdFRNxEgTdKzZg8nXFaRwmV3J9Mt
Moav0Q160JzfLV8DhCbLBozDwwLCSGexSgsshlwZfuyoxTk17NI7aOo2i6BA4hD1PdRO4FRy0W4h
nmvVqvRJGkR8yeXHPs9MP5U44hkATV86UJoPscv1PNjDVMqEmhP64esbr/VXHoBX6aXZkJXLLS4p
sSIg7oocWU2I0+MassOuqoDiiWUrKcOUK33mrwT40wrMnBzqfIhE0LiKJO48OyGkwPgGYhk7JSAR
xypbObfTVvvtz8/cSCB3JXDq+PPScNaGp+5DI/v83Op8LbG/EC8jC4F+HYCRJi62ededViZuRiBz
7wzxuPfCkzLspVI7uc2xcIpRsbrsNR+2LUdsYQqK+/j7flt4oODtDPAD9Den3L4+i6sSaLc2ru/6
TilN/ZUhRMkHFnd2G59Ams+SciOu9a5c75dLk7PDFQ+64Eqt4Tujn/NIblhMJDRgvYI27FNAkun3
L5w+4HIlATkH1aWiiWjXg+LG5e5Eg3GP6rQWOMTvYtNvxoqJmciFTov475a+l+rKFF5635wVSBXO
5jIrKq+XtDB0svQwqHdeO/JeQa+Z/ImMDv3btlacQlIH3LndUdVvjNoeTz3cTlOxVD5EaxXchXB0
IulA4hfXPdh858KqWp2HoSzEoVMLp67nWS7zRLind64tjCxPd8mNjpLkwKpb4hjqbYkm9Rxpvp5p
6crUXNeVkEUEeR1Ss0D6Im8yO0+52CdlltehUyofef7YlneVcEsSygff8gKmuvWuCR3amwS1YmXv
GojOoq3cyEzOrN+XaWn7TRcG8Jeo/cDZXG6IKCv6ThI7wKQgOslbowFrPwlr4HKzcRtqRWwiSFh7
vywZBdEvWJUnmDyofi+N0qjyQUAeRE7s6/pWaStx1zWvUt0egEIa8cQLjZVIeCEDAtDYBIQAkFvE
p86O2VC4AQRvMKuj8q4Mu0EDd2WC94ZSseShRzBeBZbUWPoaLHjpwFEKqQgUQ6fs2CzMkrsmD/EI
Dx1NbceTFJ+iKEGvS12OK3fX5Ffmx02TppAGIRZ+Zx9Imk4cNN2PkODwmUgCXF4rTmbpcpZ/mpiW
9Uew6uJuFhIaRo5fSUzSofwKPuTuA8zkwpOYvg6EQZ21io4hWuxX4I5LO+an6VkwpHrEQDhURI6e
U+2spb3Aw1gCJCnX8NwFaQuPwyTZ/PezAZ2qqXcJlMBwB5ffO/q+NIpGFTn1EKJh9tElhekTj4d9
jvOYrG3Ray+LlD9adFD4BU7oioLCzdrIHzN8I9pVJTtDzwGrIfexH6XxXghKgTWNFpkeYtWt1ORA
hoVo1YWoTWDWQonOcX1MrQgYe7up1A8tHMihCYQA1OmyvLYTpgvqarOh3IRENzqo0CJ/OTM1iBDy
ZJSwHMmhoUi7olWP6eRcZehq3qM1Vaw20Ron2eL+wxSBq2KSIUE67dKqmNGBKAONHCOpTG+otkbx
IIw8SR+R6yal3eCF3uuHSjTR8yt6a1HQdFTnH40euqk2aohQEpAvzdeiK+ejnEMgJ2uDk5DpaKHW
4/g2VHwncgPxJh2zcUN1N+FD3r3+572I/AXqbkBogqDkO0b/cfYo8aK8z+vYaYII3bYHQs2usBTI
Z+R/frf0TTc0+84LU7ObROhTw41IFTvyCT2XuxcttmvXem5eAq4AsRLbaMLc5xHXQISf3IQRG7be
jbpajZ7MzIcxySLAU34rN8xOX+smZIyCOHGQnq7MTJbYMEYs1v67AwSc+V8z06r/mNhCz+Ik7KLE
ScYQXcp7ZTR9+TBCDWot17nwjgKG+V9T8+BWLjxfbHSYIg/yZgTD9bP+Cs0R3RQ0CJ4gBRbYPVhu
HsaHlRWddubVVCLqQSO3BmKC76TIj2/0iRC2ZZAnDuBmFhLufwenOoX2Z3gDwfDQ1AEu6czqVj14
yH0c4D/Wgq8F5wSw9L8DmB0dOqgBMIRp4pRiCiFm1YgtLxpS+/fvXMimYIJ/mJnFFZ6SAbmfZwkE
XVT3tunMguWypacs121B3laPcrlX0+2K1QXfdGF1dhmqelVSxcDHaTcf5Tvo4zdNZCovPUcmeFdy
sufW8Hb3u9EFXwGb0OGUgMqHPurMpujJHjgM6sQRIrwo+8J7g9NIN24zCdq1gbBpOrnnSpqtAUqv
GwHgoLCLgYUUgYPE4/zyvKCC46FQ1MRO3BT+TVj3uQRX7CkN93JBAhiLFqP+MOXenjwxGmrWx1lJ
j3mW1RkHa3ny5Hth+xEJRtV+9NgFzU0Q5MIbjiD1tqRtBJBzGHrpo5GkAEF2KSl5aYqhqo0nj45g
FAnKKldRluiMd4Egarb7KAN1pJ+Ad0eKe/+N9IEXmE0fltGpreI+5VmqwjcotE478/eFWDzUAE1N
fNiT2t4c8iZnLaVFXsQOcgq10Jp6xSQPRAnunWbw7khRutY5VDxjv+Po9EWP6+8DuFJtwTuO/BzA
7DEB5FAaxiBAcYZw21ARYNImUFkS7SuPEcKjgmnvumz3NpQHchRJbL9i9CA0IPGpv0rhxX/CLMf1
PZhRExowI3ko1BPqLv/DMAF6pig/IuQHE9TlvunQAjvk4Rg7o/gZ/BW34VHwFRbIpR00ZtvZasla
neG5xAuv4SV9EdxzAkx2y40y5j3C9GjnuhYKlpHMy2jX9rsSAjlQqtGg9fa4MtqlM62gkA60L3Cb
eKNdjrZBqlwYeyl2smFbqIemgLwaFNw71AgA3SWfTRdYNbL8bSixNnoZoNbq7gO5x+CYilJmsdPJ
kzFwtUNf2/MQ3g8AOiRmWQisWyu/L90FeE3hSY+X/fSIuxyr4JdBN4RG7KC+35peo+ZmkQwuMzDl
FgqrKovjJNuWpbBGK7TwuJkwg0CsTK05IL65tByXmVtEqoJZUkVvW/UENGlkGM80KfIVN70UDaAE
qaFyDP56ONFLU7lWeLQcA1ztRFJA+tQMVmhkTyj47MWoWCucLHoShLcysH1IBoGm5tKcgEgzaMDo
4ogJGp4kww4bVlfcrR/VAQyJVvAcjebgrzmwKwAezvJPszM/6ep+4IZFkziFytTiVqOnRjzoNg6o
EB3yfjOsUYlf47kmi5MXAYRMBRx8toQ9LSrJ98fEGVpkI4AxYm71JgO2XrFGfkZZRL/1EReFljCY
bcU1W4RPBbzfCHfy+CUNe1dZeXUthNkYEermqgYQDWrVl1MvFpIQNIKAKMk32n03ALQg1fRBFip6
Agmrf5CywuOikAS8AXZ35aG5lCiANiz4blQkrpCimJUoIs31IypDHFOoCqaGL9qAOp+yFbQ9IZu0
rzexd1fqlRXUaxf59GHzKA1GQR81aTFB8/zywxUpAZ6oheWOsr64q8TUNEbABUIrahNeihmv1Oe2
PqKrn3mJTVUITU6vwtxCw/0ooaTn27FxU6TnPnjSY1N0ufafqSSgk4HtMuVt8A5DquFyjMJQ01BK
pNSp3ZgLZOdVLdgxTsYa0mahUgRDeHsbU6JSBVzk0lBRNKqeRyR14mP5IOwgGMsn8k7QsN6/l0yu
+O8X/lJ28MLebNd1Y9rW0CpMHXB3+rbyNbVv3H+O59voqLLnnBHuVOH/w3svnPgLuzNHA0WFSh9D
OXXad7wIIuWQ+n9TbUOzHOQZwUYpdebSE9i6xP6hEg4uhpObcWT1aCJqDlluZWuqawvn72JE0038
47EgjIrq4gGaOiiXT/0C0H4XE+z6nkn+Z9Wv0oYs2gNoTaRQ35r0ty7tDUMcaFUOe0OPRsrtxA26
A/PmQ481B8aei4zn0CEPmdUWnG87Zn4kB7diT7/vgGsG0Glr/xjH7PglLZqPfQM74ABCEvDsE5SG
WQVpSnRBNq+byjymALdC6MR56N7u7tYSsUtJ4Qv7MzdepS0ppGKadwZgq+vz8oj3SxaCezlz8fng
4bUD8857+/27l2oeP+3OOYiCoQHfRIDvbvhAGdrt8dzmsWv54wYiob8bm9ZydsVd2Jq7VaULYt3H
N+raoZUiFta37vDUe5+rEJmlZNGFqZkrTfRIyQaCzyI3EA80kJNBj3B7qDo8clmpnMM/HcCKJ3ct
t718c/27j+YlFup5CCp8nOhB2mZQts64eBKfxHEffQKjM0amAAKWzCoeZHUlc7MQI1188uwOw/bp
unjE7IrkTpUAqgvtvufyanC8eGdNSW3QVQJCMefVKDtVUFQP6E4qHCb0I7UTCW0PMsQIBMj2aVOV
J7LLv/KzSBsu6rYRnpGpTFAuNMo1hN20Za631L+DmV1XaSPFfi9hncP81PpWj3eNwCPBRkN8DATP
ITGFtQzZ8i7+1+Tsxpqev6CZwTwTepRCux4iprwAYSytkooshPZY0X8tze4kWR7L0Eixl+zURIMj
2E9v+Ohufz+US5U6EFaiNjKxywNUNpvCToxzKcqV1HmyMxbe+GZ1CnpWJ4zvp2tnYnbttg+8Axpq
xe0uwHFw6f4wPZtKQ9A8L9amS9e0m0/U39A/mtoj09tduk1Hzr/iU/bW5WA/jipu/v7hy07/h/XZ
9KpN10VpjQ8v3ysrh8oqhVN95ORJNPdGY5X2XcfukHI31whfly8JVOuBCEUeB433l04vIIIPvUc8
Z2LQPCNrTTJTBdN6CBWB4F7XnyowLNYxWqR2uKXKGFyq4crBWcBW6HgygskAeFiU2ufAOE2JuyEV
y8TpWxbqG8Bu6urkWUBx4fjy4TOJ7CE0xWgzKjtjE53Km7IA469iq/ouPUqfY2IhpVYfwmCbrrWk
Ld1k4CFAhgkXKcoLs23RhV4rd5GYOIZUo180Q/6iGFKYDnNwftRrUMWFd6wChl+cMwWcbOIc4DIg
x1SoBkUOuB+2YxKnDCilO7Srb37fcN9aDfPLCrOOIw1bANTOThoZkKlq1Tp1VHQrvrU5y4TbxGMG
CpFP0qtbMPGzyntedSzP99Gu9G1AzMeA1+99vxFzUwtNeOYxMWNl76EMJO+jZ/kIQln5FsR6Li77
Ly+x4GP87u73oS/6059Dny2J25GobvwGrls1wUjFi46rGbARJ7FEn48Q7tKCZdvuZk02+pr5A3GZ
Pm0GDfrNuCtmXi2IBs31NNyBrsq1oyExVHvMoDVvM65wCrbPTc2Q0io+gk3luCEbWksGmpu/xxWr
joGya+jKMi49mi+GNAvaEcP6fttjSLVtDhZwtZ/2Tr3dpGitfc+/lC16URMbwqybhsv3v68DmT73
agv9mI7ZFoJqAkC10gh/t1Pvor8vytdNcK8d1F1yDHh5AJVhbX3xyuT7BFyrdHeWuHfDCce/27IZ
rNwiS89lBfeXMakIoyPiOzv547UgghaqHookcxR/iIpdqDXg9qtdkry0IMF7qoOpA4YEQ1FyVw7S
h2ZMxKeh1pOXjBixt+JPlu4N0EhQkKNTAHm+F+7HaAbACSjeU5nT1D605qss5ZGSvFe1SB/aUuzZ
74sx7fnZWqCsj4qggnwFGltnIbvRa2FDKy1zNKIpOz2Q8D5A/sLUBINyUugJi8t4LT9yTaMP4A7o
+iftcCCkcAtd+g55kCIpb+rMkWNTpayESIJqltmW3Jfo19xIw71iFqdSPRBpq+UsKhGb6SsTvfRa
gbYdAPAAJ4LsbN40TAZ/kGneZI6wVaWTXLIOTDHHAq37A+iWeWOKu0qxUt2SG3vMWf6urTwllnYe
LlFZA/odhS2A8C+nQfE9WfNpkTlvbxG4GJI/2WPNCzt4+32NF3CYOuwYkEdA5kO7cg55KpNR9PGl
AMAxfGg1PhZ+wWrspgKpaKVgiYpeFsojD8mY0uPjaNGnyGh4QYO1aV/wVCDpQvocJEwala4+WtVa
1FpSrD3ol7O9s38QzD1g6wxBysfTSs/j0p0PyhDAZcBypGrwjpdTXLY+uEPokOFJisAEIcChTJia
cnouXEjRaClibbYWlC28LtBdhQ4dRKLotJy/LpABE6RGFDOnE3NIzxWDxuRGUrY5dcGknqUD01ri
WYAOPXaG527GdhWT902LMjvYOFxYbIQeOuSvZ86ulYrQxcnHGFxXfEY5SfhIe+CYzFR2UUiSysw3
GAIoMPZ3XZAzIwNp2NmNqOFvCreNIhNQjhSorT72RvDQNU14NEgAcLc4RPJzmhPlWeuhNs5Fv+oq
pkBkAT5Dy6Sj18WiwQy585/cXKZPZVq1lZ1oguKQNs116/ftveTLAKWYlJ5kCSDbOdtkDLmR0jXy
3Ml8HqqWlGN6RzND10KecqF4k18xHGEvg+rgtoMCfSNx9a17KWwVeFpApUOQcYHn8/dRLcXHaJjC
eFDSQBiozG7WCZteQiHIcwwl32gWRM9BcnZWtU3v83rv7Tqz01ww2FsjWUkAf+ebLtcecg9on0Rw
Do56lBsuN33ReIoe9WngmC9/BivdnUaz3oEZCbxnmAh2MynST3rovqmDFOKdMf4Ahao7vndZZx6P
E2FWC0qYV+SqoDN4B9mdh4eUP+QQHEgh27Xf7/nD2nvi2u/hwEwCUijGYOxzvwdu56Qghus+SsVr
2nnoPtpF/q3frwQ+1/7u0gy5nBrfzaiO0pj72IjU8uJzBUwseEx5Mh5IsqZ3t5CQu7Q2u328rIDj
iWDN68yB5zsNfDnVV348nU7Q5uG7z3cU1fp9z9lx/Ipu6QpUduFkXNqfRXkSEsKdONk31U0dsJP9
NuWgkZ1Ubm+fRWQCVQRUaH3hDWtW7vnra/7S9CzI0+VI16LJtObaSv4lRTcRVVdsXAeSlzZm+9zz
ci/BteI+Al5fNOgDXaMoXPCcsIDGYFSnp3IBnS2g0PUupD4z4TGBPNUn8pjt/ozGoY8TZOuouVaM
vM6VTNYQGU/FcHQqzOZMLFSvJWUjPIL5gfX1DvygbBDOWvFWq88dXQl8F1do6lmEm5p6a2fRhyuX
yigMLaxREC9Um0R7IkO2dg1eJ7cMcWqVn3pV8DunhxvGDmi0VBDAwR9ZyUY/6mwP1S4AClYsLV0g
mBeFahPrAB5alydbLTpdq3pXeOxRWepBdFcRVlWnAh30v9/sS1fIT0OzeSMVhF+DHIZAf463G2Gt
IjLSg3NPfI/j1WTsmrnZjVVVjVK5pSFMwjfRfQdtLwEnGO/rd4mDs5Hv1cPKQ3npWCEkBTQG8RJg
irOZLElB4lHBB8YGuAYENLbj3f77HC7sPQSA0lSvgBoCynGXi5XHVd3IQeI5sVo+l0F5LNC2wPwg
sX63s3Ci0BgF1DI+B0+O7yL5j9eUroVd2I7oFE6rbC970o1LoxcjDd4I+FeLpLXB7LtyrBayUlMz
1r82ZwvWK73vEx1Noycb9JOh6TH8QHv6c8c2OwZnCzU49xzjTfuwEu1+N8nMHP+F6dl1JZWoqNYd
TL+8iPxJtZ46PoAujzLTtneGhSG8PU73P/INpcfSg2KqrDF5vUGWsNoectP8WsnMLuzeixFNG+HH
AmgCMUJaF54TBMZWHV2rpeKx6CUzKWteVWvd6ovmcMlMrypgLuegh1DKwYyTeJ4TIYkvW0FDuapv
o/oASN3KNbDkXEE5IgG3AvQSit6zT5MhNF33Ctpym32h88rDhBKW6qzfhTf1bWpSl1cuq2M4WA+F
OEjuuWAmVf52RcmyV5T/ft/qC4AP4AZ/jGfmPYDHl4pCkD3HbCzp5RQqPLTJqf8CCYLH3ZUYc4pe
5zvtp7FpIX6sa++VNGorAz3J46a4b4+idPhLkUiipyFfiWIW8Gn4MBndTBTN2JPE56Utoa/FpIhi
fyprnkYmSdbw8XF4ipGb+ui2ZA3kuhS1Xdib5dRD16etGMBeF+7a+iBpTnTwWxtd6tDfCtwt8gPB
CCh7bMY+MYlyaIMbSXxJjJ1cHzpLBIBN2GuppVHB7NNj5Gorcc/3A/Jq9n/MyOxtMfjx6IJ23HdA
S1gww0bRA0wzDOHlh7fnZ+mPHJo1q63Px5sb+/4obOIzf7gzX06H7YPyFtxADpVvXetDMydRym3x
/PtWXD4a/45vzpKfEi0fIcDtOzLopNED8Fyh9xMq3MA8avuQ7rI9lKWQidjJZnw3qKfiEe0Y/d/6
Xkj5gK5p//b3AS0knC62EJ35G+RGgqCrsKRUP9XuqyRA+tLYEjc3u9pwaGZnFesIck9iaZbAHeYm
MTXjs9RPeuux2F1t3l3wsUCEIGGPNzp6Keds5eKg9kUqJj6EQ/U9WCE247N8G3DxpQP/k+tCJVhc
ObFLrvCnxZlbGlLZSGo/8x2t3KJtfKjs2EyHP0jNg8Tuf5luFCLIRHiuIZ15eWIbZHhbOmC6C8Um
CZcTU3kozz7AjobVnWOWmpp/gyYHLdyMFvgH45EbjytjmMKwqzMC1VYg7yeoz3dS/scN1QxqmRhZ
gyWvN6MKdgOR7EPvb+fxQkZ+Nw13KLBvZFdjsVhxulaSXEjufcO4oT6G+AauaHZr0VZt0ziF/WFD
WfGVAYnFMgDxOI/sFb+/eENispHrQTPapHV2Od/t6HvYToPvJEJie9VTNFqJ6wP1cicHh1BV4O15
QMBF9VrkzBNMUQNZytPKhC/FdD8HMYuLx9wQ/T4ZfafRHsDgYehbKTzqPdMzc7iL/LthqEwpC0wF
VbmdjCe+iv7U38ewUIwFMfHEUqPCXUzKSJcTEeWjFI81xoBSqJ3EplSzV8LTc3p2HCexI7Dr+hO7
+6pq4uLHT5lkNOYBVj5vX+4rqoOVQcWNx6G9hI4EgbvbTWtZfyn/yN7WdHYXfRSCnH/szVY8AMF/
0VPYa/Zmfywf09vIqo/aNjuppv+33JLzuBc2Z/Ag5DwG9Xnz5oGXfG3Jl84YeokgXYD3Klq+Zue8
9MpGTuIqcIT2IRbN4E4rLSljsrfXjHMSHb0PYU/W4OKLUe5PqzPvF/g07MsWVn3C7Zc/J/99EspE
H8jkB1/wMk93A9fAiqsG1i1QqGyAxgE/O2cdbf4lcx6G58OaGNfS7QqsNaUKgs5JQPdy4xl5VBsJ
gJdOkG/8+rFsDqn8qpGD32drMK+FnPZEeIdMPvQnQYc1bwOOIMA0xkREeq+zAojbD6eAgfKDn6HV
Qrn0v/hOXCxgP55gneBxmH1amRQliYTAyRrPosq7pzEiWznw7IZhN+otUJ1BZQnZV118FsckNH3I
WqgKR6t5bKw9vidjs1sds0uR60U/Nl76s3lGGawoAg/NqEa9UeOtJN51IOqlKw5supuvrBBkYmBA
ouDBu/zkHkICJB5I6LT1XiC8BsGrNfi3+vjx+301/Z2ZHcBV0DEJyDRUc+fFdFkB/LemQuxETW72
4P1DwkdpdsGpJNtARvODEpq/W1yYP5BZQwYD1NaACv4fade147iyJL+IAL15LTp5tQxb6n4h2tJ7
z6/fYF8sRqK4InAXc8zgDE4ny2VlZUZG0GO/wUD6I2iBtGfVfbnqjDl9manNeWdg5IHzwu/suIKB
ZNevY439AUlOThDvEUVTzvNkmtMDGhjKoKuBZPtoqbIYIUDJwx6PVobigtbauF9Bx+X5tE2UU5CY
Bp8DfDvoiNDpdb8jmCjK2SLzI+u10AEQKzWJ+KA2rjcZYTZ4U/fkWANV/hJDcSCO9fIVmu+r0+L5
VwxGxtvl9iNGL04XACenrvARoH3R+b6F8tzncwsTszkQC2FjIDYdenLuh9mwlcQ0BRp4mRYXd7/0
PFDnZgdnZhdODGQgskOsApoMqCUMn3ETm+WxHaZdgoHkdfQq0aVsMHk+128xFYHdWRkNplYY3uXL
AaGk7Ot6xW1sD8Kt0TVktl1y5XoTUGBSzMVij8U/tDPdjG10J1Y5n7t96qLvQg0kyI3/Fv3BB/eL
c2YKvIeWs03tE04EES6EkpH2QB5iHHrkiadABxI9mQDdV5Db8INj177lkLZlK5K6h7n3+MMegUOE
IXSwDISMYMa/X7xaYsMsEZPY8jof2kIhOD8cEz02nhoG7MxGeXDEI1ujJeTBWdtCBDm2mELS/FoB
q5QRFbXp2a1W0V/PN//DroQxBNFDWlJB04YyciVJLHWF5AEfVMNZOfVnnRffzy08FgUHEwPwAc34
yPWPS5UpE/o1w9TAKQJY4aImVF+vjK36guG8sOs1NbcZH8JSIBxwvACxAMMy4OmjteLSzPeCkE9R
/obDWtYaBTw40OAikcxebTQEw89H+Pj0H1kcrRjq8GIbUFxqodln/ekQz6xVT/3xjZr0na4eKvK9
UIMvbRZ8PrF6Q9IPlxr4UQaGzPttmXi2F/iOl1l43WjvytqmwPxNHFb7KE3F177n6g0Pxw4DBZhC
RmIZYDg8Nu7tOV4iynbbZBZvJih2g8JZcFW0d6c/7UxG+SG2HFkavdz9SEGaUYKlyvsORe1U0eTU
zbF8zA1nmN4blyz4FBvXg5GI8J0a8wtRIZZsa4fn+2POzPgKE6mAzW0GVEg6VFMdH4loRQ/Anv4m
nD3PeG7sMRgZZg79digyyHBYf7f6zaAQJwoBjkeG7S++y+9G9K4Uu2r5UZsnKHzV+n9hbiCdpyEW
woOmdjQ4ESKNZQrcpQXcq0TW3keWGAWvXUDXdXI0EUTwM3HqY14LA4Ql+BMWgSQcy/2q0TafFp7T
5Baqax0B/1waGjSoPPcSslZolOXPUHhLNMkG1/SppI7hTz8XUT7mnUffMNo5tRf1eAKWuQWuhcrZ
Qg02jUjpqmoKoEAraM8necqj3Y54NMepJNV2prS5lRvOIlyHc2s45UZuf/7IY9KFK3OJWORW5i1x
rom2NeSM0MVbG2gL7kU653ObdAi576K60fyNPKZQBAGbOFVuxcpWEM36SrHYPX50yOyVUgA2S+ZS
gbPbZhSj+FIqBCWHbcMlW4bS+gjw0wtaJyPD/0pZwtf7JKpIBOHMGMBAwlCByr0BKiPMHpmHaAmD
B5gYPRhI2iCyHt25ZRMAgUhFhcU4x6jVQjAdSKClt9WyWfjNodfnauyPiHncgvRAIQFQNs7+Xy7t
xicghu9AQGIXVptfQafOWuFFQEoyGmDq/k4m0jZeNw3pV7LBIVH0fPdOxDNojoU/AmMWj+7Q0Vmh
6ZrzQ0UprLS6+mAF0cT6FKVE5mfsTFwZIg1qUGjSIaJ54P0B2C+SmSQqLd8/9twC/MH5FhsJrJzt
THXmj3ZqtH3/GPgBMER1Rh7fu8iJZBWF3LlF6+A9Mz6BM5IMZ+VZ560P7RzysWKRfVHBPEti09nH
qqofT/nP+poRLSDNzMCn4g98DnJRNPCU8Pij89tnnSLYjViC3EF1I4MyokyPN95aan+xsouQVGav
rINyKfQLFpKAyLdTGr+Tf8NrHsw4k8d0JPba7ceMjrbTe37d5HKJSxV8EevPRq8BcyW9AbIugooH
gQonSLN1iaCnS1vPpW4mfBlUF7EHEGii15UehShMkYo1lXaVlYsUdAQUDkxDKT87yuGSGe8AIB3x
Kh6Qhgjw7i+hvIk4u6IGM31OmAXFgslz6ZlKTYpI98HVvICCiCQRp9f5xswApgZ9A1pG6g+5ubgg
XuLXFSix3bfnZ+2RYho0DejvYgfVz+Hfo6sCj3m/kiK2BRUiEY82pXdmnevcV6BJixB9bI4J+oYu
VZts07Nak+gMtw9BkUgvpFhrgjXA4JXZMVpafNvgY9LBie0nut1/B2w/c5H/UZbfz+H9t47mMAqD
JGAcurUKNO/inJbaO6oGA3KgR/+mp5/jdboT1FOoIpL4fj5Rj/wbo4kabVNkGT05yfoWT9b3UN12
OnKW4I7WPofk6XmrkPeLR94+BJNRLXV3+Zix/4jEhn20iyOrh0I6nl+jpBSl8G0sZ0KLMK0JSQBt
tQjwwyBH76xjOJoAJU8bv2bMDlM6nvJbq6PTEXFKKfOC0lplu+sExGchOJqURYSmzufzyz2ew/vx
jaI0Vuh53iswPiMixl5771QwnOk9WsVKwC90dYMs9SeLDHZkKmpOwHeOnuG1Cm9N5vLUj70oo7ke
vvXm+gPJTytmjN2C8z3ecBcezOv94hjClAt/lKklNpzzjW547YCygabP8qM+3vj3kzE6lVAL5aBd
hA9wsm8GrMQQzOM3QcWDwfgt8NMB+Bk6c7f+5PlCzz8cIbDn4EYdvupm2JTnJCzNUBg2Yb4M9/Ty
vqS+yqVviCT9+OAkoGHtvb3jSGiCaZcCPu35HnhEBQ3zDmYnpCMH8YLxHhccT2F72eksmO9CsoU0
7DlYOeT4w3+bx2V4MtErKKjsJ7/7XvyquTpXlH/s3Bq+ANAkMFIMJDZjngwKxKG8HUWd9bq+7rfe
+pMzst0epSqPHNO1aZo7/dSR1eqjWO6sVQghJIB+D3NKqcPyPpy6m68YLT8TlmxisyHmgVXr/ALC
F5JU3syJmzpwWE6wPAx6wMCF3682oAepBIqlzvJ63S4kPWQU/fl6PgZYQy39n4XRkc4LOxHdPAML
WQR+HAiMcRwObmA6jKQJUDEQuznpOeExdrw3OTq5TOe3CngiO1CDvW63KBYkZN0drtftu6vuz9n2
jCteA2P0sSXLniztpUPO3HoZqSYhum4lDLHcFW47orwsTj5Z6fEOzbHWb6x+a88nZ8qzchx6PNCS
ifbQcYaQp4YCbYTD1oDcuhEOfv+e8roXyTPLPGkHTIZ4OwAuC6Xz+2X27b73o+FMpciFD6lPGcEV
LQJAUf4+H9HUrh0K62ihAdALrGH3llKbS+tOCTr0SysNEQQ0DIpsQ2pkQP9fhsb08kWDuQuHQ6pE
bza7LmlQx1yfm5ictX9jGVP3IsdTpBXvd5YUQBHS2UR4GDDBxUnnanUzkzYGGNeV4Ci4TTur4ls8
sGKcwzjp0XLkLp+PaOq436zOAxkvVAypToIhu8GbSkGdP5njsp8aC9TpEOLCdQ4dRfcboJJZPqHD
vLNqMJYyIcCjzg5CJM/H8QeGHjvHWyujQKiR2obNYlhBqggi8XicXLd7Wt8bL+miJsd2fTzW6lut
v33wLPmgiYb+jOefMBkL3n7CyHUCO1HbfI4NmGpX8EaBVhh0MoaxP+KqMkEmwx1isvnQE+20AI4i
VGdcx9RSIv2uoI2HlYFvGB3pjkXn4N/+r1qAxJOYyMEMxcT0Sv6zMHj2m0gA8k2i47cYYBEAs+Bq
ovOaMnMIvf9jJf9ZGTsMIWKlIoQVz19E5HWbDOiE/fIIskzPOjYvXzwBYRyBLIu2Q7Q3zCV6MGb8
48xQ/3hTboYqNb5C0zI+ohz8o/IjWKFjPN8vUyZQxMPb7z+8yqNzwdRtVklOh3OB7u0iFgw7k5eZ
MocXn3hJo1gITA9ovpHWQKPQ/aqFgc9zFVv3wLuU4JZJgLJF87m2DLZE37DQnM5X0keqLuaayyay
m3eGx9W1gU5HFEoY5kjumuKHF6yLd/olq8FvY2aQBn9JPp9P6VRogSCRHro1can9RZI3q0YzuV9y
SdFbEUBMXazzAAX41RHv5PfAn8neDNM2djiwg15+tKDSeCTfT2vcZXFWNGxvyeD/q8JTxaRayhH6
SvkHhUtXUTbXszP52Ls1OVpJv4yTJCq4Ho+9dQcyV8CFoH/+zmlnw7FIVIFiknBzmKG/rf4wUNSG
RGQo0NMwzgU0bBxAwlrurT4wlNDIWpqAc1OLuIsHPkN6U1UQdppDaU3UHxiEDP+sDlfxzVI6FYTl
lczurRrMRCKJax0gYolX6+qXUZXoxXthQAEQXW128XwPTa7rjeGRG83DOqPZFIZZ5cVbMSwJgzc6
eXM5M1+BcPK5sanA9HaUo02USDZoD+PBmHNoKIcIP2lihu1hDlvySNyKF8yA7KPhBaBsMa52BGis
dSJO6K3ttlDXBrJIi/qcWZRuootR9Qxasxj1qzP0j0MEF1EtUvPX16v1YeaSmhww2DYGJT4c1HFv
LZPZnNcoSm8hU8/JRrngXDVWZysrk4t4Y2Y8r0VS8UoHMzF4gfZdRho4gpgoqqy8luzcEZl8IoMn
kh5E75GLkYar+WazFhXjAVnm0hZDlktKPzr6ef/5DgnT9/3ncnlcglzFcKhZXPLjjS8BzIaSGXJ0
KKPKo5dUVlVxVYF21qJ71qKEVBW4OS/3KNGHDYh0O4rvqAcOekT3Q0ug15Tlld9YiGhwE4uq8sms
cROTeL/8iRdfF0iFAz83aCieFpZN3MXHCjRtB0lzLs/PykT+5f5TRrMMhEEqhU7QWK8c4fYg/yCM
gQccIESRCaT0kl6alzf0yO2K/emQzeFUH3FMo5kY7vObRZYpKYq7AOZl69r9ovdf3TMEdOigyyRH
cfN14fciedvtwKJN3PdfVOufj396tf+txMgj9gFfiEGJlUi7S1TuM2mmVj6xi+/nd+T5SvCHSQ6P
AaZartXG1eDVfui+Kh3yokMnbLlZqYvFt6wrMy53wtnfWx4dV7miGylPwgaBZQHqKRovUk1xtAhC
sSGIXCSQ/Yemy+xz4SWM11E622087OL7O+7+A0Y3a1/KdN8EmFuOXIPdO4oxrnbmFssl4TVTp41V
ujrBI85FmROx2Z3dhzDT7duAGeyua4Rm4PkKjfPP0b/oNlmprr6gXhZoln2+jyaS+/dGR0+liJL8
iE1gtFGFimit9r79rE/n4HBOVsulKeiXEMnrmNDGG4JDUjFDCR7Mi3OR6cSldP8howdTJzRx4v35
lkwfjnOjv7+XZ4VA8RcvJ1E9+9rRjNck2mzeoOm5gw8nQB/g7WR+z2zBudP9t0VvTjerVFmSxNj8
1OL1Cr6LDLGVqBpLWyvXrnb8kfSNLqHLHwpo1uqgaIeZ0z37AcPxv/mAqq27KHKxKuy21MBEhugO
9wcmwSPLlpjp4gVCARddX2EGwu3BNWde0I838/1ijNxb18lCVFOw76K90G7WcmoxoDaxY9XPZt6R
j5xz9670r3f8Zqy+rFStMrjSTI9Q0tvy+n6ps8sXnVntVBYXiTa36Wend+TcwFyfVtBNaSygEgSD
0ZbuySH1EBfgXXkE3GmziTQ47hU6+i/fUPEUj3N9/RNp5PspHrk5KbApz2OH0w5Sg/UAVABagV7l
Gyx0sIavXQ+6Gi+XS6XJoJDQuY4MyrZQSN+nBBB1LP1iMbPsfwxaT1zfX9H/Zi2COMqcvB4+atvo
e+Qacbcj/Xk0vwgcn/cCn+9gt8+Rgf49G57Y/dsjN3Z7xaWiYLAL/sRtRLRyszUk9Nra2vHYHjeE
OmArAGWHd+nMUZvZ6X9O+cayDWYdO6BhmQNTO/JVRpcma6+EtE/QG0nN6s/97QRs4m7Zx3C3PC8S
N0phL9eu2ceW2yAeJGZjoET3giGeHEObWdSJN9u9yXHUBgpSKghhMtXsrW0KhreyF/zeXndzfvMx
i3FvaeS2wuh/b7ChV2u7rTcgMt7vYy1SHWJvzBek3GKR7Dj9hG20nlMFmlvKkdMqlbZIlOFEiZFZ
FqaNjvsoV8N+SQVzt9VEGep+pKP4K5DtNM0V2OpMzffIFVdURgyUnzDQ5fFFUr/k01sCP6ZZvwfQ
G6xnti03uIeHEwNGbA4CRKIAyrH7G0LuwsL3Y0RJ/HZ9rZDazFTjGGyP8tlrVNNFRuewdI1yzR1R
tYAEJiiD1fgwXFYLuR8we7NAzgnICObk5pNGq585npyXPj6pO/BQBFO3cOVkKfXAj9rGF9khRXdS
8RaYmYrJZb8xO1p2tAZGWcRhKUBPpYlqKr9FXqramQlRt+eH9w9F9WzSR6ueQMAvrBXcGwLpDjUE
XlAmQfDPqp8xukCx9PibWZ9z7IIlTvVux2oo/kJFB3Ui1shfNxcOMF4aZEE1+clLcmSXl8p483fC
SgdJkHZAmwC7pTZiNzdJw9w/+/LRjceGLtvyfNRAQpbdVQFtUQw3V5+ffpNhKw6AdujRjCsimR1n
niIPYRMyUtIQsSAbZeP0S3q/AyINXR06elgWMYpna+dzkc22jz3uBUj60YooQUoQfVbj+lKfsUUN
eUeUSuhQ88tyWdlUrtJ2tIMaE4lpKdSebwlmiI/vJ/bO4rjQlMU10/hu3FkaxZLgx/dVH2rmB0rD
Zpwx9ehd702NQvUOPFUBpEE7hOq0KezXa1ldb8GFhZjF1bKZUzVs5YdxoS4LDzPkv8YIO6ZOyrxu
MS7Qj3sZQb+rNnOaJtCTGA+c1wATVUBjOMp5ewW6/boehVjQawxN9+/vzgK0BD25dHu5Ijv10M/p
Qk34KCDnB9U2cLtCcHdcf1JQs2v90ukxh5XeADD2uT/2C1ErDOB8kyVRLV9vyK+vzsV7E7cw0PQ8
GiNAE4S2hXEfsx3gRUFVQmf51apr9FQSQU20K0pAusD7KpVfIGwgcTqXVHy8J+7NjsLMmmVd1stg
FplTHT+dQpC58aE+tHy+Ox+5FIR7Q6NXs5/lUu2iW916RZIt1vbIhwTrM3jy0POnrAv1szD3nl6o
DLKNIXil98uNzq5XnmaBbti0EkNc1OZqVZu7zDiVKv5aJcaJJjTp0Hs7B2SZ2t6gOEK6bOgyBvnI
/fUpltAfSgW3h47xKV5nmaV4RtC4M1t84qGBSbkxM7jlm+iS4YtMyRtsN3ZVHTKIHJlfITF1fTcU
qn5Poa4uSmNxWnwEWmg+X5ApV4h8IFwxD1Ew7Pd702yWRmnExb3l2I5aKnubAx7NX1NchHZIecbY
xMMBqg0sdMEhBwaSRGH0eldsH1XIBHWBeEOtU5DkYQtQeDwcJfUTNbqLjFW0CbVF9iQ357BQjwne
e+OjxWTtIs+rEAleJ1yIr6mIYEdClpf9LeC28gwBSDlLPDHl928HPFpZyDQrtRNhwMymRQtvupAk
1aPAf5xzpEM19JJJh+cLOuVB0IAELZqB1AxPkVGgwzRxWHMhU1vSBS4flMaJkfEar2xry46WuNOf
25uY1Ttzo2CnyiMqc1q6tviVr6EnDpybTKRSxYvjmnY5w6oxsVvvjA1/fnNQ+LAXyrDA2HhVoowu
1rL8mu1LZ6ZONzmHiAwGJC9KtmhMvrej1KXoy0nZWC0NvU5RCLZyA2kG1+4Evcpyatn4EUN4MFhH
lauYAt9Rc9f4sDNGNysOChQTwK82IGpH1zgQqiKUmJTa8lqI2ZlCOjBZUqvowh6Tz+yTa0j0+Xwl
xYnI4c7kaNSRJzJpbcMkT5tp/lZ9Uswn76mpt6ZjwmSaFxCPWbrtG41lbjUh3WbxIQWPbWy2yja0
X6NuXwJOKYDz9idQSvC9ruRWbbttYh95/N9QcYS+GY3FEw7dO6gLxNZwey2CUFGmerIZxmaVkubU
rzhUJctvH6y5q5hWs/Lihl+i8BU3R7FSuWYpFNCttyFto7fS0ltlfg2Ok1IFsavYbZ5PyyMroQCq
ARbOCk1N6O0TRn6jbivUSHKUTPh03Z8KRqWMit8H3dBSlbirqgWRs87J4GZ/idGCfYEk5/MvmLic
7z5g5ESQeOhCLvaQ9mg0viPRb+f+okQd1WYlzuz8if4CDJZHJz6aQxB0/e2RmxPG0WnJlriMLDYz
BJJuai3dcJrh72sjN2IzXK5lV3WNfh1ZttFD0HbLqbYR4Ql7kt5bNYe0s7mjZu6NqRjw7qtGTiZM
W6pmOnwV6C2vgk22gM0O8FlKv1Ig6iu8deWaamrN+NIJdwNOHej5ga4cis7jPFckpiLohMPWinsR
W5RW4wrBEVLKGdr2/OvzVZ448Bxk5gGZldH7DhmDe5+DAqwcJk3WWlJJea81XqeEF1t7ZjdPlA9k
joE2NThrAf4GuOPejKAkLmvLgOlLYTJoZRqhrSmtq4GqKa1JLlk9yquo0kNFrIk0D7rgXaOGjaTy
3UnMV0UB7rqcWqSuznDG8xmYOmnoq1MARsJZQ4fLyAH5ssN0QS+1lo8uqNbIow0vpOSQuT8suDBQ
rASjMN7ShWZTapaZDj1z0CaeppBDvPmA8VGPfA8OGdDx6BUMX8Z7o1815zMgh98FKisL8LpCSY59
q2kSdWv8l7kc3MRJBwvAAJgGFgtMTqP7jc1qKLXneE7lwK4jW2Q32jZYGPue0Htx32y8l2LprxbP
p30ChIZR31gdbYmy6cHnxAK4tC6NEIgJEuwywhl743yMzJ+SbBpj8yWpgLU2y1W7tdSZD5h6Hd99
wOhRgLlAeMoPr2PcA4wBSp9aaz9YBxCt08y9OjXDKHxDNR2wN4j1ja7VLqEp0eloRKDoPxNQqGhf
4/7cR4tOWUry3GGbuFEhzg7FFrwe0B81fh6LCBXiomV6y41U7lp9BIBRIPn2QkTt63LZ1TraY0Gd
+HPKA4x0blrnrA9/fuPLJZfK5EaC9TLbgoMTfpND4w9RIGHVcSCb1ysQuwQLyVXZs5vtXP35vpoo
0YKZCbBtSNZIg0Dj6N4Kg0AM0rIDtEoysq3LENn5BRBg7eIlG9obR9j39cIpSUfPWJ5Y5DvD44Hn
jQS+phbvKX/BMitHJKy8kfiaJKzqJjOvt4k3IjppoDUCUKoAHcjR3aRkaUXJOZ4VJbepP3nlN2/P
ypzo+AQcHS+jIS0gS1DEhfjd/VpmeCEypYLbgSOvndrowtX/Fn/bDWOA7V4VjIy890at0Wq/kc3m
gzG2ZxPQhl5NP3BLZ5ta37yhzWGlm5uN/tEtGZ2HbNPy0qubt9Xq9zDjyaZWgJdAxg/hZzAHjTXN
pLimGz9hOytMD6CrVDJNCdBpU0JwBkHz8302URaClMiNsdE+y9HUSksejK23e/Ej1EC3bhHpWC6+
TFNHVzQIJClwrrOXZtZhT7x+7kyPdlqtcBUgmExnsWaGsMgjn8b6+3U7qACGr4q5+qCWwowHm/KW
dzZHG64p0tguBdiMSPYqkau/3DK79NWfcR9Tj3UeCGwIwIMyCUClkZ2QLwuqrzGtCRJgsZaoIt4c
oJSml3jAFoi/bKPU5WukZXtqKb18C2fQXpzn5HwmSmFY3ZvPGN2Jte3bndvgM0AYz4DHd1dictlV
f9X5PWXVn+i1bNG8B87X5YlBP6Ews72G3TN6iAGCjl8iWixANzBaYt4uEswCTl6X/BT+rpCPz7fv
H5j20QAeFyy6sx8RqL3fo5jaFq0FOMd7veS0fsO/yitg90XACUIN5QIz14NllmuSaZ1QGlG030Ek
AORq1EuNBsYS6kEdUidzp3h66P++bHQv4wmc0VFbtpYn0cU6cAR5J8jh6fn4h/l7Mvw/bPfNLVU2
SskxaQ4jNvvGsk71msWILtG1FG+fW5ocDtrdAHUfJKHHuVWnQ+NClWGiXd89ZTJ67bm5C3/OxOAX
bwbDCYVQ+3bVWq9Vp0YQgMCS7lPjDxO0iZZoPxQ59W11Qo36+dgmT6twM7jxWrEt1TN/lq/samtw
6DNLzKNnInDXMk1/Y7E/Fr/KMkRVZS6zNrmE/2yP0+VizMl1VtWtVYvCooF2pfJJi73+fIRT9+zN
AKVR5EaXVAt+ImxGJ/kpbU1qL4xn+G6k/Rdm0HKCJDx2yoOSXFuAwKfm2tZKU0eVy0+HM+r0VODp
/dzO1GMH8cI/Q6OtEvUBeFTYrrVkptCjGN3agp0T7KCExGjcdgEcDjwk03z2l/MlNQXzXl2jPGUL
vJFJ7dJh+VeljWZ28GD14TTefNVoG3ECwPAKjaXsUcQ8s4UcGG6YAyhZAn/iullw6Gr+M6dkbgZK
OPHWxnSg6oEeQvRtCsPJujk5EaRBbIFCV3SRloeG9fQsO3T9qxCza2h4z8RsE7B4VHfQasDiBYz2
0HEiuo0pvPoz5GXtAmAZTxNzEitAjJMCInr9N1+itW8VXkowuYCuo/0VI7XnwHw4k8+cvMsHYoyh
foY7dnxyBKFWIFwDFHD2GzlXm+G1kNOTeutzHxJv+C1EdKCq0yvXmc03hIvjZR5IzIaimsyjfnc/
267L1rRdOzTAHrSaIE28pXYpiV7sizuTQ5nKpYLGEnkzqNiiSDimiIi7tnZiNuotjbkwIDX5NCsU
u2NSXKoZHzgRjOEGhRAPioQC4uRRwMIFYp/bMWoZ/rKs1FYrgIBrOxIe5142II5+nD+gp9HxKoCF
gUei/X7+qqDgyyBF0K9AsWSrtL0t6kWJZLABemNGJmFWsq6a9TbfGiErUZ9Zy9vXLmlryqTluBWJ
MzwMSeDiSKgJ5wqgka1FKvlpObcMzlUMYUP0SMi8Q2gH4Hc14aExf5REpwDoKM+Qh/DCJA03cil5
oi6mvJLoSYTs7XcQBjZtQE2OkpFglRNPlXmB7rScr+l437qRMEiOoWNZH1pKYyOugGQlLFeCdEGB
KARHnKDrPK1tHF9cNn2jHLioDrl9IiVtuOa7hHW2uevllCa6lM2RiGFT2uwT1FHWIFZg/X0Ul0J+
lRKpTl5q38uVZVsCLWnmRciluNpFDxjRvgl5Q2lDjoEsedflKzYS7aGGwNrilmXoDM0pjc0xRhwW
zhk+0G1PUeeFxdYVBFdS84ERmuRCBsLZJPd8vPIUHqTnish75UsQNalv9ECMVWaUKHKu8X3aoTWj
i6B+59lUACYeNqQrXbBZzl0wudx6oHXK6MBK+LCOvwQhApKduD2yZJ8Rm7LQMgvshHJ3qA/w6UGM
GoVfSC2I+Q9SVrnoKetyjiJsyWaJHhZS2GHq89brVbmJkug9BmOVqHtIGBRfpcw6+RdfVJED9qq+
oOJFlfBKs3IoSvBfwWjj+rqLLtjwnAQ+G2QkL9BJB0WDyBd3dS0JngX5BQdtbKgBoYleCdoU9Z68
VpCUd5xKGmS5xZg5OklT9VqI32clyYQK/0yVGKrhCjR89SZ1amdd5EiM/IYO44XNqqhDwd1RVSUK
b/gxKeARkdTU7yVXliXk62LlHPZh15EWYoasnlVRmGh2BkJmncVM44sUX2p3ZU65rl51PiuaThJ6
/qZiFRc6YSxvB8IGCRrKW9u5TcdbKkRCzIQDkfFD0WG+5nq+okhU10mrd14SOzqd2EUWqUWeCIEq
Z+gHBv1VEXf52YG6IedDOUVp4lOaplK/iaUMgiMh24aUylNoj1pwccByuihhkhiSIlnRaPiW0lmW
0FeNwdYdx4xeUTkXrbOEjjF5blMKUEtFVMOg9a0M5JagWVKhSF00UbaMoobJXsBAEEqA93ZZ1y1s
jyrokyC3gMz0ipjL704jSf5nn+SpYDodJRYofIherdd2qHQqy3q1azCiE3BYKq7ld70IliScjSpb
MW4ngrQiZSvaDIs8jMHYkjHKFxVHEESgncoRtB56bz8KUjyuARVLx927eepSOyaPmUAPIycrdUr2
2sRgPJZOc1LTVNhrDppR5N8mjikddC39pQW1jwPVo6b9eX7JTHRlQo13oBlBGy8LfzLKpoaZFyVt
iU4lJHoqYtu6vALSLzyFm3rRX6nMLF7lpagx60hWxW0BDQ2zbTUJxSXHlItViQ7zVH91DTzp/MPc
ZTER6ACwArIeiMZJMiMMf34TbzhJC5iPV9OWnYm52tQZsstMAH4KTCFhWxs6mD2o/7yWymYC2alq
BgQiwfcqgCsStOLsvWmlz4K4YRoa7xDCHnr52BboL+4+pVUemApjeLza/rZmk6pIxZc77+x6M3HH
1PU1COUhaQWG6QcOIZ7N8iDAo84KhbDR+jrqCJuhLTe167lucWbiSQSJGFQ0EAEILFqC7kdLC3CN
gFzSf89bpKkAQ3wvrilZpebz/TaBthyEXP9ZGkZ9s6RFBRZQjo5oJEZq0NiA6oIMv6v0VnMWogkB
RhW1RIJylleTFYBmggkujOrcab/Pv2RyhW+/ZBSJeKEUi6WAL0EOf/iILZq8zBd0PRXaZuWje20m
3TaVJLkb+ihJkpY47DH3H4MDW7JW1wR5sGF8te6oqgr9w5m8yKMMAlb0dpCjE+QXDss5FRYW8LLP
T2VnrhxNBVnmbJJt8BOjYPXO0OhN4jVSVbVwy+h4MbR+nRr8Uo20eqvNhapTWxV1PoXFuQTPxbjj
UfCjVK6BXbUS4njqu5vr+aU/BqhT22To0Kq0b3/GSU65IZEBUINHiQVljtHChb6dsHnR0pYhUCpz
pHp1dWDnVM3mjIxWSkSwL2QhjIRLCCBuFJwKFSV9RZvZ9hNvOBDu/BvMaKFCiSpaloFPhRBJcgnf
IHH86isHdw9kIOgo1hDkwM0a+nop665E+LlTMLVRRAm3DdLxCuq2IwfQJAou8K5hLDTDlDYJIK0J
yrHQkK87Sw3m2hGmdouM5CjIQPEAEMYk5WKWyXJj851FJcwyKdZMRBvPJ3Qqs402/H8mRgPKJDES
eorrrP5kB2AJ+3g30D+4zNeg9z1CyIUoWwi5xWSH4uQBQeD3jP3hJhqfvFv7Iz+WBJQMUTcMUbaE
HH032vvZ0xNT1jwzaFZDwxecy4KCb7F14Xuu1W1ugkdng2b+h7Tr2m1c25JfRIBpM7xuRiVbskyn
F8KhzZwzv36KBu5tieaImJ7TLwfdgBZ3XqFWVd8lsQKsYB73d4qU2Q2DaP32EKcR3Brh7GhUOY5l
V8pI4Hsm+GQhJ7VR8sKs3OLxHwyhRCSBohBNzHOBWlL6RByFEEgwfypvq/V3NpqiuLltRVhaMQT2
yFQDwTH1b1+/gUEc9EmmuMBXChTvAPcyaC/li/4CnCUYixKNQ+dS9xpohpFTCMwOu7NTHbW1K3va
l/NZvfyK2coVkZyEZciA9CY/+eTASLtujbpnaeEuTcwWLg444PnBIQ6wUkYjeQAqaKBlA25BYS1Z
NGUWf40GVTegkEF4DTDI9ZzWgcBn0Ped8grkJbG5HTD54UeyAZVoDLDmx8oSLuRmoDLyX3O/ckJF
p/jQcgXJB0IpYLcBzuh19HluMg3Z3D04TAzn1b1//oTDBsWb86mhq3JOa98wS7Z2SeAl4uijgjoc
ChnERfmJVXQPNYkOvZ2keg8ag4lW1cqXHhCEvyyyRBBEADzleqbFsY2Qt8tGJ6hxz4Tqrg0dnEg5
cIBqpCo59OlbqzwW0QcQ/LTwg+++z3XV/RMkUIZQv2+vxGLq6ocrVwDnMyCys8NUJmMKaPoEjvVM
pqaQueYsAFAUyhFdKazb1hY2NHC4eLeAMsPo57RKqcq5DJQaWCeVlMQUGOWJKIGZsk2oh+yQmLet
LdytSJJB+Bb+MrziuUSbUE4p+xa0J0NICj2tA88A0v71tpEl3x9JTQCOAKEHueNPe9KFRy7UjRKy
PghPYgaUVCjgNfkd12D6asB5yCMZ0bpdU5RqaiP2QMKnlnqmKLq0ymizlG1HCROOHR5qiO/OuwgA
lPWiiEPCN7mTnrwJZdJs5XKXmeG4AQMB+oSZTlP3UUmHNRDwUmlmotLB7YEKvoQS3/WuluM4lsKi
YZ3We+/5cxY/B7WIF4CK43sSQC+tO/pVtPUj8VwH7SZkXKuYmJlfGkDbklpTArtAf0z9XviZTrxv
MgIPtNZfu/BwwAEFJkzgkDpFQ8f1R46jFPORCMyEeDi8AJr5toPH0X/2JiLhGF5wBn7QO4CfoF6O
3s6nlY2ycN9cWp/nUwcP8n3I5oxOX22bh06mifzMMmYvnIIKLbblmurkAtEQpF2wJAS5aeQnfmWl
M6VtW05CAaCngxxqvacabuAaQ3THIscj+gegArfsY8IbPLDwK8NdeB/BwAGsCGKNicxpdrGEEhs0
fs1M/EqV8dKbejZYMWOAthk4hRaNgMZtg0sNLVcGZw/yOKRjrxCPdfoCqE6ga+tOy1pcZZHefzTR
SJVYK4FszNtPz7Py/I7h7hlBlxA5S1YnWmVgILEn9qrmrdViFu58CZ09SEGDqXtS/b7eeJA2YWom
AfUe0uFvCmgE3qtopai1aAIYAvjSQCJBNuzaRFm7oVq2OIAJZVQ62qrTP8XOyhQvBFnIG/41MltT
KKY2tYR0Hbr+Sp0Hw2mwTSw82ZKmm6OZ79MN2ZudpEEjAxuqtnAFFGd/y+7SQ2CuZbeW9ze0wNFh
B60CsIVdDxkV9Zb35Jx1PFn8DJvA4KtN2UUGE39DGFfqzJD50wQm9IdouopQWYjDJNx3PFigUVr7
BZmQs7QPhbFgna5naN+8BJRtWI2VaBQDLj1SJJ2on3Jm5o+UyZ/i8Hh7LZbKe5IIOlJ0b6GIimfu
evRNPCZK6mMt3PDcSC85kvVW86R4mu9DpEE8CygLiRULWU6r8iHkoNfNvQAupdufMV2ZM78RSE4E
o9BJYdFBNF25F68fHJ1cCmKJdXiJCuyxeCpVPdhUvi5C9nRYQW5Pe/i3MWQyBXEi85vzmMlKNYod
MvgOpwCmj3MkiEiQr0TY0x6+ZWT2SAxFwfdhCyNqZfXSExjnObzr7cvteVvyuzBx/x3L/MGM2qLi
RYbB/hlkTVZf6/YpCXe+f1LIIe6NFj4Yt7ltc3H6Jh9PgHooSv+zkWW9zCE57nMOxPbUu9Zb+fkf
MZJfM/f39+dDqqMCfQRsxjuC50kDrVgxOLGsnPOmx0pxSgNvTAeahun4znVlcmYgpSBS1GbSQg+R
IUD1QUX+nooepL3NbshjIyQuiD47FZkdI20idd+Dxw4vWMjBN3brBrHyCKVWQlmlgFZ27oJt0kg6
Jvrqk7h581GL72hfjngRkKwcPap06BzS0rFWedDCDVFIg6rjUosjbVdrOeJXkOkzyLFoaZ6Qe7aF
c2IkQiw+ZVyqiPoA1liwapOgzqx8GH0zlEZw9bqkYF7Krux78/aaLe+Ti0mdXXJVmyUqaq7I99QV
MluyDVInJDxHbfChfnDb2FIuBvnr/+6Qn8j74jSznTAUTBtyTrnndLOCmkS8Gc3AVv6YvFbfjw9Q
Xr4b9gp40fxd8xiiNWLlC5acpMsvmK7diy9oWBHNvcW0R9mjwkBiF7WoeyLsi9jIxyPKb31uK6mi
x6XJFi+ipOqtlOqiexp8M6pBqqAc1XitnXvp2bv8qCnQuPgoPyOodkq4EuLKwM3DjlrsPvOrEKOl
J/zSzOwJH6oa1dscZkBWHgp72Tda1RKQxEyqlaO66K4DtypOPTfgg5sHYuo4SQlzWGhCCdS0UDDY
oR8D4gQJbtQQWFp2L9o+5e14G566Dyi+FlMxYzW/vpB2wIb7+x2zmY1yP83Qk845SavXxxqSlTtl
n47UQFH5+fbWWsrlT/BG1E4mZspfgousH/fNkKWcw0LH1UKDJNeiHKarJ+9l635W9zm0LM72itGl
kOPS6GxN3bFIhkHKOMffwC2raCpNU1wCjaIr961T5ma8pp6x+IAJkOeQJyT1L7A27/kupINzDglV
fpulelMZvL/y7C+eiAsbM+fD8/IqyTnYgJYpe5JSg02dDHEtHdZa0xYfLej54LlCwIZOpeuzhzVL
SYU2UEeJLTf+INKOzVbciund+/VuKcKkAAvv+RcIuM7GTugRLzpZZhTQLUDzk7fPJcoeSb8J1ig8
16zNpm7wvSYWMlgrXasHsP3enTJsEfq885Wk3uJ9cjGuaREvri12rCOPb2FJifUaPrB/LEKjbT/Q
cnh7ly/tBuD4ZPjDE1JoDjrly8Hza/hNTvAdeSBDrANA+l4zFizg0r+8h5e2ZoPKkHTt0qbknfGe
hTehBpThPgX0bqmZlt2X23wtYbe0AS8NTut5MYtSExB5UGEwQnNFmNoCeYn/3J6/pS1xYWKeDVVG
cEwILkw0oG41xv1bu0ufFE73VxIgixHTpaGZM5F3YFMjHgyRAlxAnqL545ML1vnyfcSagYC8F8/N
ufAb2gfS5vYgFz2ZS+OzUEHpM6+Ns5R3fBVyXDoWD1riHAosJ4BT1iRFV4c6cyRcUCBVLY+hVqUZ
11oWb7z8yFTbfB9kDyPba3FtBo1drWrELu+XidoCrBoQipj+/WK/iJVYJHxc8U4C8cYpvaMrIP0U
7TK/7x9jk6TAiXmGkuuAIUnmuIq5Xcp6ygL4RCCe/qMAdG2frzLGxRlFJq7WyvqcgjFC7zViCNmW
Cy1W2lfiphd19agGK5HTUmEGfDN/Tc+OCsMPZV0jYnXIpxnZxBw3OJ7lHsJIIHA0oV+faoUWgZFo
I59EG2RA8Zbf8Szl8YexGEvcjxqAk7V1e+ctPYh/PwtA1OsZCQkUNVD3gPAB1PeQ2Ud3wW0DS+cX
LSQAUgNsOiFOrg14TJH3bldyTofUqpX7epdTdLJ7j8i6rjjISw1n6DVDt+CUhkGf1Oz+GzKwA3hi
D19U5z5cHbSqWxQnT5Oa0f99UHg8UPgFbYYkz5kf+6GMI6/jOAegpi5qbVfN9J6vjK6N9LIsKPCH
4A1ZMbqYTUcvDBFQdGW5X0IfuSuz7ZAriL5Bcj8ChjgY1ZE8ucDtGtF5l+3WfPsleDIIoNGVDI8J
4N15NbEVhHYcABSc2MPL/aGzYpkWpubp4sPtCV10QFFpBlswglkWyf/rbVL0ZQR0uctB5vitY/4w
8qbzvqRqkxq5VYYa7+ssa5SlFryG3a7gVh7ppU16aX06JRf3EiNWg+pmk3Vp12SW+F54z5GyKb17
grTwapvxwjWE1jjkhdDmjfTvnOW+Dyr80xDwoIWLRo2HKJpKi/FFSA10cACCjkSRUR7SyE4+q8I4
i7EBolsgwW2ygX5k732n3sSA/Xp7DRa+alItRmcMqiGA/s4ewGoEz1M29bKpiOLHIgBz+1pFf+mE
XtmYvXPNkLQSn8IGU4lmxySmyIh7qXK6xu7LQ+gdekb3S0XLs87Minuu/H9/weztg9wH34wRIBXZ
gIpXa5UjIvVKNHp4Zxyzq11v1xaA3bs1rbreFNVkU1Qr8LvFmQbHAmgFZBGxyGy7gYin6pueHZxB
aN96V9aYMFxZzAVmZmhQX9iYudKKnOVyMWKmB2uwwr2/8TeV8QaFO/yxato/ILu0+aGf3p4bupYC
Xio4wDzqmMDF/Jys6xMFZDC0yntgNyCY9OGhY4/RQLdoR5oFzIgzMTWBR8D2rdOa9NfCg3ZpeF7o
G2pAgCQVkJUGivPSndy8d+lLLK1UFNaszM6Kko1Z15bYRXUSJJpaNMcqUewxRM6NbRjz9sH8XyYT
uHVOBdgIim3Xk5n7/5nMRqv1w+E+NSsrMEb6QDGboC9vNiDDOn2t0VcubVMEfgC8of1+knS+Nhv2
LBlA1QXIirSNvAcewsq3B/Zz0c2iS8RE/7Uwd+45oQ9LZLVQlaXdoCkH6PGiCfL+EZsTespP6kE9
9FpNPxOtx74FgbzOG/0G/O2oq/x5psy2tojGaUiva4xAu7UE/hIzwtX3zZaZiWvipQG+DzhO5BeR
9YvN0Mys7OAe3Unry7gDE1xkllZixgbyt2iuY8xUg9Nxe6aWXuKrL5ltgUTpVCBqRnTReLaogZXj
DR25h/FuCP9ls12uyeyClOSSQ7M5CsEJhlxNk44hKxtfbynwXqD3BqE2vMRuBzaYFQ/nxxm8tR+m
HXnxDke4TRJV+rH99jjCNgiWqL9JKNwOikXv6fGzMXOjpbX9Z/8M2i6KVspUiw+eXu1WAWiLzxUq
OBw3Ve7BPjj7HlGsBMH1x6nVukQfhp2dFL0r70ThnHCcDnRGo9AIJJabldVeyPRCZO2v3Zk3BA2c
Rqlj2OUtKCi+VH9claLH19b/n3ama+5ivtugEzovgp2I1ia71ckIasOOfq2YWbotZZAWgNFQRiF/
TknWQsCDL6SOhRnyeQ/1PAtqeWyoj0/oA4Pqs3u3Em0tHpdLi7OBjWiZErgOFov8mBL0vYhaFyOd
iG78du8fVHLnrgHSlmJ4BR4dOh14NKyj7ng9mQwrSoXYA2V7aHWk/t4C6BNuVIk2aFgxVmZ0aYNc
2ppFOgHywgofDQjbGnp46RR058vjQTdWJcMXmP8RbWBEvIJTwMFbuR6V4g+uWnQc4PusojVWIe9V
nEJum2ws+jDp5ZqVqX2nBwWcHtZpJzw+iXdPqp5VuArXVnU6bvPrAUo04FEBKRtQQfNgtRrHlBMx
6kP44p1kjdtqtTXp937j8K9sWmEhQ4iB/zU2u/s7OXY7r5yWczeaH2/mW2N1lrI1sXUfHlStpfHu
+PjHeDbeC+25tHon1uzYUHXvvB5vLuH7FXwLO8lbK4TMQRJdr0SxyqAWULdiuhuiRC/VWMGaj+g7
RNPGlvCNr6tjn92zjDdxvAzyLkql7CmQUnZDUJqzQnaU79osmPrN8s5Cj5V8X+E/GjSeunKDLbos
igLmHjTZEvgtsxuMGQM/Hxl3yivoriWzVISqMKuHto63Ud2cso9vRodQxaahirYGd1laOkUF7gEV
HMA95jh+8AcofpchA1+Nxsh9CNzjwJg+zcmw8mCtGZo27MX9qYSJ4LtI9jut7LyJTa4F7SnHhOZr
nNKL7vzlkGbzGUpChiEhjSKnFFKB8Eca1H6N8tVXKEEXH1QyaXRUdrnGMPTLflq5b5ZO3kS+O9VM
QIQ6X84EbYVenMB8XnpaLB+I8EcMwd4dBGiw+/5hT0arXVug4kirfMt5RiSOj7c/YnFPIT8w9d0C
dI8+8evZrtPcjZWo5pzUsybtA/X9uTKtGlIz4Er1Xu+225P8iluHWxNr4hYeMBCogzcKoFRch3NP
WEkYQR5LoAebbUSh2F11xjhgvkGoY5+EY0NX3L2l5YYwlIy0yzTp6M+9HmofKbEYTPO9E9As3dPn
8nsSTYKkA0UpJNVUvdilmrB5su3bkzz59LMrVkWSDoHGxHqHfq1rw0WP+0coeaBQO1NN3wrvs+72
MdR10LohhDqIUFZigGkktwzOjhDhU3RMItHmhJ9cdpC5UpeUNbTfwjFFoM2xYMxERzMupOtBJTxI
v7ICNpL2MLTGqAUjIK8rBAZLoKMrK7PtKUpZlfsBrIyV5m3vg1NkswaI7D551YMmkGTjTbST7onN
jZXtspQZnDIJSNEBOM3jmbgeYCD5YqC2uG2VFEocylnl9lliJOgCTWnRN3rJFLT/Ay7pgdHiylnT
UFwYOi4HkD1NrVPwWufkDUEuckk71jzAo/xJ/pygGJFhcfId++IG1AYKoTJcYzze3qsLmjDXZmfr
Ooo+k4KmlXfS8iQNns6nQNUdVFPp7LKlCmjyc9lUdXxC4r+TBxZ5DqKL+/ZJjcAcu+Kd/L4j8DE8
+tIxfhTS58pqrddVEWJZHu7fJqD+bqUQuxCLXP/+7KAghS50cQPVNuAlqSRvxMDXkFrUyLhLy7Mo
QSuuOqihXgybbDzU7doe+31Qr+3PJhtJiL5NpvHxA82e+2NFHt1Id5OHyH0f3yPpXu40+SsDzQwA
rLcXesG1vrY9O1q5PLRCQTD2OEYLuNlWOWWyY/9cVHYJoLQhVmulhMmBvr6WYFEERA+VC4AY5315
DV8PEQGzlyNEdQy4JtsmMpWbGL25cieJ58jl2XNTBa1etONItC71CeTsS5C6ULFggS1sEyIMZl8o
wW5MojwH33PXf0RjN7xnbDJ+ZbJXJMbtifp90V1/9SwsGMGOwKsSEEKl6IMnU7IFALcjf0f6SguV
eMXawo5AP8wE3J3Anr9IRDiuzpUMfXhOQJ7FYqOEj0lj3h7Q7+cISoKQRwRYeqIOmffYNbHSCenQ
ThgY6FtVsTYU1YbxI13On4RY7+JEy7K1FMhvZwfpLqBXJ5ZydPzMZVpltVGbRhQBEonKEEQ88Xvf
+syK67jgU8AKj5oKqFHA5/cTf1z4jmknJp4b+LwjVcD3x9uqpIF4aHzoQ8Su2bZFSKty1JXGDJKX
Mraa5JSAO4+En2v0TQvFF3yKIBBwNCIjjX6Q6+fDq6JGitqEd9xD/gj2PJ0YIFXOd5VuKHQ0UpEK
K77cQgkaJifINxri8GjMUwKMrwwNS1CqG04ZBZcz1BhFnbvrtbtIJ//gvyELjV7/iWSfA/HP7Fwg
aJLloIsBIoCmgAEYY/7FvvNaooGgg4O0MG1eJPzlQ/ccWrc38ELkhmokZhaII/C7oQP9em6DQWJc
Bs6H42cUdSxwEdrupt7JoLGDTl1tbP8UG+DuHYSOm9umF66wS8tztSx0/Caxx+eCw7WRxuQWC/q+
DtBNYwSn3Bolzto4+ZkLwvBjlzEMxsl+53pxJ+gbb5toaDR270tDROehiwRibUU+LdbqaYtH6WKO
fwKHi6NUK6OYuBFs58e+po2V6t5OQDunxvqGxoCXZYf51ZLnf0j5XC3u3Fuu4cE3kQzDcq5H76IW
35N+TzT2EQ5GvKZXv/QKIq8E3RykBtGHKM+2UlojuaaoPRAq/a5vtValXx4xc1UHOLrz38dqDRKz
dMFfGJyTjvIjp0KgvsWzCwQ/qFl4cLfo0h7sCWTb7d/d522MGGQtel+zOttJSHT3ddHDKsjN2FSr
GtCc/9PIwEgiIZyDwvn8imc6vqmjUADehn+qGXEjcKNegz2S8E4hUIXZJKzyxqXflQv6JpMPbca1
u2rlCZjWa+ZjEPQ4AuKJV5QDJff11RD7UZazQSo4ndZv4o9m45mYzzXfaaoM3LAyX8QcnE3oNYWV
STJPfOv1xuLeipdsgzL+WgJ/IW7Fe4/AdWJQAMHyPEQfajwzMfgAMSQ9sUGjxqdaD7Wxz+5T+XR4
qnJU2vGH8R695L4pgOL8IV2L9hbuvatvmJyki9ugr0YSZQTfEKH/RtWC4ChsXSiFfqxS/y7EXdfD
nb0rQcyGcjMNFwzd0pflWfSZCtvvDHK31VoxauFYTLTg4s/UTunY62Ex5eCG/WTrQIyv1V2y/OuI
4SRpAir+gKIvJq3hJS9ThUwA83j6yGtmYoM7stJZ08hesU3020/TUjCDwfw1N33OhbkykhUAcac1
oqVZfXcWgNV4Dtn7Zn9u7Db8p0MgTnhu4GdYAGav7RGFK/IobQRIoIS027aCwSuH8CM4gR2Iise2
fGDHfZWuinEt7kXISKGvEl3N4B29tttA74broo53dLByjghVQu3Op73TnZE4Oq3hdRZAZlOOCq8A
tNLBbS7OYsRaiZrBr3MASxIjZ/VI1dwm0GM2RhNjZHixoqPDGHOwz/OAdnlGfeHEyXDA/M5oB4eL
d/64jcGSXWV2DRBIvo94CGucO04TS016E6AgNuhs+xWjjrImRbTAmoOvR5VBncrcyHLPJsvPgZru
SMM7T2Bmo629ibTWZnE5IsID+W36wO/0Ska+GFxNt/fjAnXQtenZQQ67gkSJhzdnOPFQsy/1WndP
ra5SElDhmS0N4xW5N00M6OurddceIE63xpmw5BJPgQCPChka5xAaXO+V3kNXl8rjeRcotCK9THM5
MPuiIfTU/UMsf2VqNtOSGwAnPMLUk66/iNvCoxFDuQMLB822xRW0y4IIJSYXWUV1klJDPDWzhuyb
7JURnlbyUr2zT/Ku19tH4S4yHmXN2nNgJwLL3ql0zmfBcUoIUT6n9h6y6NvzCTqnt1d6IUtz9S2z
hZb7QUjRWw84NjpNwfZlEhHLLa5lLJbOPXhMweIA7Bzkw2aVqpYUcjQoo+DU5CFUaZJantHDNUyN
IHJuj2jJ8wbj5V9bs4dhYHreBX0frm4dzTHqGRLsH4HDGIO5T9+hbb+1c+1bW7G6lHu7sjq7UVtU
O6qw4wVnKgGApnbvbqVt+whlg6Ox35cQsnwfR823iVZ93R7w0lMFqiRkBSSwJQBSe31OArdOxyaS
EGkoWtt6tDuH3ettE0u7BIwPSGjygL6Qn4D58nkaA1DmVRhcPACUq4KWt9mHydZfSRku9JRNYQt4
WpCXnrJMs93I154iJwyG0qGdbHjyntE7fKzA9dHaFBLmn9igCIk/IQPKGB9CRf3B4lZmU1qazstv
mHmhFRF98D4qgpMRcFtSPqpiYqXCqD6rhV84dZQN4Fgk8h/JVaVGzxoX7eIi48uH3hvRC6gWbZ0Y
dTeAQbGIi0GgJIKLQaU8Yj/4RAQwJ2tRVKJFwVREEzzQQqKPxE3ReMuFMfJUHkk/Y0lMYlNyE9ko
meZjRMvJ3eA3OeS2y7F5BR6/2Yxc3xR6ojLEkflKegQ1bnzks7JFyqLm80ID12yRaUIqCZ5RAdHk
4f/94TXM5BK5Ui7PbUZM4JjVsgrAuR8qh4gIsZ3H8mj7ueR98QQ1X60RCej70zrl6Ji09VZJeWYT
52CFpDGXy62W83GTol8+ZjsjLdGHScElAOh06pfvbNyVLJW6rnE1dOpGHwmmqqKTWFv7L17N36WD
msn1SeiCFp2dkN5wwsdCAciZnFXQcvIZZTb+zjVUz/T8lYTcost7aXN+2yhSNaQouTr+XtL8832o
eyfO4kAMERuxRVYO4kLNDycEFWR0UOO0/+oYQEtqqoapi91p+Hu9NQ/QwykATMroC7kHud57loOS
VJdiTWMyS195LZZHKyG3iZrKxN8xOxxEDNxB6hPREVu9ZU5jdoqeRDQKlZTdYE/JAriwqkPT3w1r
2Ljpl+dhm/DX8vwF8TI+yUcSiI76wudaRIXS4rN91lpVe1xxBxZvAPgWoILGnUrmEA/0hILotk9F
BNwv6nBoWoAGVqoXyzfdhQ3xeqsm+cAHhIWN0jzswC4COipff/jjmt6+hbLQ1j5/2/LmSVmNfxcH
B8ikyAFTjdhp+veLq5wRRmbgvFF0dgHM3H4mJsfl1xpd/PbMY2uQOpaF6bcHx9g6PgCAt39/0SWc
8J7/+fiZ5ySTPgQXDgwooe1aPoCFL1mLkp6Icp6c01E4ZY1E1Wzf1StO24+3eWtss6epADdskhcw
nRmHw9u9CbQW7QrgfUBkud8Xm7u7LU/1sxxSaLTfHvaiN3457Nmp670wDz2fFae2g8Pw/YZ4hIoG
GoQ2D/HOyr+fX5PHu60DBMnJRg7hnw7931mfo1IZLmeFLsTQ2xdufz8FAK4OhdLh/lwD/WiFK7to
8ZJBwAa/H+EpQPazqe7BnM1xAa7UCGjHA3QjiF4bw+MWRDtf7hpV6JJnemlsNrdq34XeOBCkEUQj
2spa/GBzr7fXbwF9B28UGA3wSoFwFUSa12cubSOvdptYRKrCzHesqdmnL3tNKnkx14SQHvkK6HkR
np17oDgXCpFxQwal5n6bHwVNXbwLH+rufvPaGv4DOL/vNJAxO60T6efbY1zyEAH0mxi0IGWLL7ge
Yiw3iQC1NtEJpY9ieB+yx4R5H3jjtpUFQCxm8sLMbIyMIKSxVAm4vV6mW9PX2mMIxFRBPx4h543z
IFK6Z04K7fZarUkReFEDSMEwkIgBLVyDisPtD1rcPcCGAJ3KAVExfw9zny9YfpBFh31j7uPOkppN
xuvooJBWavvLhiQop6kIG7G81/Mr8yC7zhSfOLWuSKbwwbp2mhptZOdrLG+CsHCLg9YB1NuT8B5E
4a5NMZ7H5EkCU5lRQemIOY/mKGjx5u0APaf8jKbdP96UnIopd4q/DchyPIKlNTmiKznQwRrp3J7i
pWoG6s0gQpIFpIZBznb9PW7CqJznY2vph047lPuMoqyvlc/xLtmTrS9BdHztxC4oUGMXX9icPc8K
cX2mjmETjgayH+Dfom94Y84mthm1PuneqAvNsCd235P+tDLgpQVA0xHgK0A7AT47uy6qWpyYDnDf
Muc8Vk0hflH8BwE8QX1qgPgs7HMwvltwvxjs7rUk/OIbe2l99saKQTtmojJMQz/o5VF9llm0/lIl
1L5BrGivjHXaTPNnFV6BNOGEkR+fZ+hGxe05JpBEJ0E7TL2BiGWppb6sR2GLvnBF70O99j9vG118
yy+NznygJhjSKod7C5/96cU9AMpFD/cV3fzpjsfjc7bfC9qdZtva09p1seAggTMA+AD47yBak2an
OCpCN5SqhDj8N0hKOqR5dZDV9Gv6sNP3zyb1yszsxGSiF0c15A+QbRlzawwVzCkThNrgogJxey6X
si2AdsOTBY8gqI7nIbsHSUMytgVxkIukExnvg3W0tJL6k4DjbuVoTMfuamB43GAN5wIKKnhkZq9M
NLJFFxOvc1Il9nS/wcCazm9WXpnfidfJDDTyoCoxPafzfrQOmXhSekrr9PfRHacLdnJAWvwP+Lqs
QCOH59oQ9UpX29PK8NRfp2FmeHb2SEDCFIw2neNJd265Y871Rkg2gW8C1drW7zL/lQyar0l7NN1k
ZuSbH+p7LBoQjI7VV74Ce6SePECY+lA4Q7OJgmfwU8S8Fu99q3Rp1aI7o9IruM2G95jdZ7HW7lWH
C5+VRPN1qFCW8X2fW6TQqgB8YHZ+lopjydW0RIMaQ0M7fYdw4alSTY9HnCvaOdp8twFAoOE+4fSO
1xMtQo0S2kEeJYrRCYCj8DX0U/upe/9QkISiMQjF9pp5BpsJ8gKi4R/Ej7BabW2fjtKvrXKxhtOD
ehHnqG6AYrQitw5BQ/8TdFSFGkzbew5sfvgY+UQYo/KNNfG6X8/0zwKiJsWhEA5+z/m7EflDK08L
yJn+vYxclQvR1pU7c83G7PZqMxT3IWzROTvRQvdbvuPXzvTyNvw7itkDBA7ZQSk8HDPoIOjpPdTF
2qcIW4QWO/d95f74dVfNZmy25buhSEnLTbYomgVJZguxQU53Ls0ppxVmt+O0s/p/VvWajAICgxgY
zhvI9K83RzJIRVWzEYzWVWM2bhzTgYt6I+s2ZQLEUV9DBtdn1xirfuNCf+zCf0WPK6Cp4mxikyxM
IAWKpQvDN3ZEvxqPbpi7NOAmPHHFUgGUk70lfQX8Pv/D3peKDsUKKjbH25P+K5cy+4zZnAM3OaRs
GnZTtT81GZTBSwzZNQLUc4r7RF4Tsv6plv46jCji/Gfcs8MYkmwU+xrzLRZm7VOiQowiCDelqNef
GaHyCG2KDJxvmnSEdnyyiWQ7++T+tJBYQ4htsF8cUITZ8+1ZWF2NWehX+UGTyVD4wdbLYjtqHgin
+R9e/qhqCYSFNs1LF+wjTAnEuSQ9YnbB8HD7E35H9lgJGewMcPWgCYPi6vVGhA4YFI9y0jmVtAsk
5IiP6VEVtBpS5PkrcVPa2ySl8aYgkO1Ay0hI1QcueO4Fc4CoFpo/0fxCkMvtqBBaQneQxA1Zxdks
XaXTOzgxWMIJn2f/B1THRD6V8JEllbZhjwWUTqm4kWrL66042EbkrVKPRDjfnp3fiQAYBQXCxJQh
yNCEmy2QgKiyYiRIHPq4uIOHauy1sQezeREcQ+Gtl1hQ+mxL3uQgzs5AQktS38pmBfk6DwXQ5Ajp
CwW9ehA7ZRHezvZuxLhyRRo0Wb2I1gt2iBJS5RWBpZVZiRU0GpBqgx2ZaAM5uA9AVunSIQWUhPz8
uT0h0/VwcYx+fcpsPhhAyoDmH1mHBaxdiDoasXcAc7vJypjnMcDcEDe7HwVQMLQRA0MlGA4D7qt3
j0qRU3DbGaQkZp1oyU5ooI5evw1Nat4e5ex2+mV85uR5wdiKWcWyTp09Zu9uch7ZbdDaAadztSkx
K8m12Wv6y9rMJedYRqmZAcsboZgjPQZdB0WmRk/K+wQiY7dHtjqvs+MOmSu2zwjaMNMNa3iVWbB2
CmU+EO6EWo3b3yZGv0qv8bNa820DvAWIFTgJXCk/Af+FK8QF5SCPPFYT5dBWsaD8Y4bg04YQCdCX
3Mcaw83iKCdKI1wV0HQCzPP6UmtCFqyogOI7oWiQWCO1HW5U4X8o+7IluXEs2V8pq3f0gOB+bbrN
LhmMLdfITUq90HITSRDcAJAA8fXXQ90zU5LapDsvZZaVyiCDBA7O8ePHfT+tt0gia/FVpTuJE9cr
337zeP/duwTGTAEbQo0G/N3vL+zaKYY5MsbP/Lkun6J5NTvL0FGDYRrL/K5ev6zN0j3BrJMfPBqv
+46sGMMTw3Pn5NfW68xOxcFwEuDC3biBgbdEw5dx5cP+13f67zYyGuGYZPJZFKQ/cp1tR+tBlLjR
Rm1nnIa1txs2ftLnv77Mj3DZt8V9zjTAIInOXKkf0tFlKZVBOwOCoHKDPlHOb6HSedudooK/m52G
gwIpwuIy3jaHcGc23YFuJ7TKIG56ajfpAX4YyNebLfldgnnewj+uyL/e148rZPBY6fu4r5h9RJ3Y
L1utmsIC1qmqL7FBGeP3efjPq/7Hm/0/1cdw+8/PV//4T/z8BoNE2UBI7ocf//F/Z6Xli2he+j+y
WX68zH8MX/+41y+6Ubp5U/95/rD//uN/fP8jPutf19q86JfvfihgCKDX0/wh17sPNQv97S5wV+d/
+f/7yz8+vn3Kwzp+/P3Pt2Hu9fnTKtj5/fmvXx3e//7nmfL/H3/9+H/97vqlw5/tPmT30q8//sHH
i9J//9ML/wZaPY7RxEcqhokcLEvzcf5N+DcoXUJ8HaU1xcAS+LR//tEPUtf4Ff4ognHKN48WbOqz
EL4a5vOvgvhvDLpSCCxoSYIph43+Xzf23dv4n7fzRz93t0PTa/X3P89J5/+siXO/F5N9oGilKL3P
Tlq4hb8WbC7G4KivXZOXa1nFEL2MeghY6KDEYHwT2FBegfNh3zzb/07h9Puw8e3KeCoYE4PMUgTN
8h+OgBiDSpxUdZMr1XVlFteUvk6RLuOi8sd13qQmSmH6mOj2Q3UzUsO/vKF/PYi/fvEf4vP5+uco
AOfZb+O5GKn8/pvrQI1qjPiQA5EcaOa4CPwcfWXoaiibPurVEx8BW3u2Ia3z8kaP3rDTkEze/fpG
vo9K3+4Dk+Ro6p75t+i1/vAcRjMatxDF87Yrg+UBrjnJJmxLTq40MoJ5swyh/U0l8n319+2SMUMg
RGwKoUH3oyHGQgcxTSvhOecuvKB+W38O/NkcYZFHmt88558XGPpJ3+wFMJ4DNPmHBaassXqmvM21
EwZItrJhexB6gf2XbojdwZmUjtfwHqWvv36u/+5LYqwD7xmQOjL9H6Kd6qN4ZaOHoYO+lNF1ZIEC
Hn1LhMwIZk3+918T+xj7B4UFLvejkeM4az9ZWyAvrY1CGMZYEB0Xj25Exd8xQZse2vOj/vU3PD+6
7/cuPCNS6OKdO0xn+ZrvV7B1dI6EDz/SkYb0NfQGvDyOePGby/y8UdGpO6u7JhDfgZD8+fd/SWSW
telm20qRt0KEF6pT7zyY9bx1QHT8xWu3ZHUy4wJmnodff8GfX2FAkT+djXhw2yCxfX/l3lcgI44W
ZvEhwkNG2lplJSiD766vYePy64v9kECddwVeHC4DngdiLxT8vr9aTLy2nxgb8oUH/CleuqjKO4+C
qO41s4KsdRS0Gy3qus347BNoR8GJNsnX2JJiGvqQYr6zR3P617f18zOI0Y74RsikOEC+VWt/efpt
QqtBg1kH2cXJXy8gubHmvU5bc9U0dfqbWPTvLob08Tw/i/IYQhvfPwK30qC2lUBMHE14oSfa7MLK
B1NKBWZ8/vUX+3n1ng83ONKA5o1VFeKE++uyihDtOBbSkJtmhog2N1i9Hezuf8eq/Xn5nlXufNi5
w9gDp80P30mXnsXZCCIrVGlhab4SAasbE26EmwD/AIyu3iix3UNXQlf9N6ngz7E99rB8A6jZIdDC
Wf7776h7VaEjgO9YY1bhdZobzOszF50hFwY75at5ZDh6/tfP9cwvBzcRDYKfN83kJVXUl7CKh+OR
vSVOiCdE3mTz66v8FNYhnAr1E5xaiA1I/M+//8uynGPuuMM3znrpkdsk4OVVOSXBsW3AOLNBMt57
2Ly/G24/lxLfRTwEIAzQgYOFjfpzj26QZCE+LAzyRKR1elH6VbIXnYVLrqpdsod3wlrt4N4lwIgb
ZiyoVYBP1/Rdv1d0cemB07j1ATpxz/3mVf8AmyB84EWDVYxaD0yZn/MZf2hTvS5kzV04wpyQUb7s
eBTCu9tjaAHEfcwvtIXEc9lVab5y1x8UXCywjV370cQgMOahDeHZnfhz87t9/dMmAIICyUMfghXn
eZgfIdAF9t8J9zuXY7wo+ST10n1xaeLBsn0VzcnxntCrRhAsTOSJSAM9Jy0rVsfirEeC+CmMTb9n
c7zEmxQE9WMcl8YUgZxjSF4JadfN6EaEZPCrI1tIPi9TNqcmOM8yBfDvWce+fR8kFlO+sHZx29Um
2mxND0fzfAQfssyCcUUrhVaWXhkYxn8sndfbvSojzrd2mITZjizBv2MrS+OCUbi4VGsK95jqvLck
5RUGGGuLm0hnfWel19xSv+y3rGsw7keNFW+xJ9acGvg55ont6ioP8EzKrCGLvR1aR+astn5ywSrY
i2fLuCD70vBwaZ95xO11Q32ri19vox/fC2j2yONT9ETQu/Dw3++3kRWtrbtlQG/oWizbDmIaAl2u
Ifqd4CQ+9/xRf9k7ZzdGSOGA0J9AdApDID/EQW5nqVOJlhaDPX39Qhg8NDLPrtCDYLSBC5OTqs6W
3oOmH+Wj3nDt35aNrLKSlovKUOL5l5Gtwuuor0YMN0ZpfeuUg55VfelbBlcQzBm3mTEc0+mUlXeu
7dy08bHx6qLunM5d34kdMx3L4rJ0cmt088WxBVoxHVzEc2WaqBhGI4rGjvTFqHU/2Il/prKtZJaU
rblv4JNeZUi1kizB01R5PbIlU6vn+AZWqKdzSGy201AG+7KMx9vJsWS5bJqW55gSj+SOawqvLZ3U
iP3VXPpHxIN4U/eBtFkZxz2MI5rW0KI0SXwyowyvYKmUs5bQaDvXhMpNmUJMeEfaMdrV9QptzjgE
XufNnvvkV81hDEbfveClY1hFof++mWor1A4cmiDIFE4euSWiWx4QT9KsdLPK1djG2axXfvKW0Ye4
Mu5iLbwpItE+dQk5Yk5/2PBQqFNJ1/FuCuL2nrG6+wjUrKCPV0+YR/FEqLy8GrndlXN1M6fj5APw
SeSIEXyVfpWjJwdsNRJ+LpceeO7gOahlNb6Nc+0rf85kbOdb2pTTCVYr4hBhnVz2Uxkeifa3kUyT
rfStf4GHT6/7FZM4Y0D4rklmBd1DL9SygE1MoPdgSn3U5fqF8HpFKTmb9LPEirqrCUaqh3me0HZo
YJ4jjOc/azp5e5MmLutF+RT2ht1K6inYp7B3j1d9wRv422aJIx68wtZl3aYSeF5WYar9au0iftF1
YXg3pvCrydxcRTBI5GBb4WLyq13jAbpOBEnxbklmr70G/PMW19F9wxUEKyUz626xncP0lRNOZPAQ
fBpNC2WfsmJsO/KRnhgPqoxjSnxDqtGHJbN7k2ZBPhbyKldL47Kx9ee7WIywD2zTaVemnWs3qKUg
4TtwmMpjIeoNohZ45+2MJ8gJgV4WIfoImSOw1vuyLUtMCMr4wav4Q81KXR1RtIhDKymGnbq+UTuW
jiEvnF7FJ2VhQ5INbSgQMaoKxwgJRG7FMN92jtCdsIZuZi9wV9UcWbSJSYTN3Twvft1nA5f3pS90
piHmO80YUKbuCezxJ44qNcNTBfmf9IfVlrYwOMczg8CVsdoAYidduxXT7IWFW9LwnXGYyKNpoz3M
s/u9vRkHtZTQhAbiaVu/yavQuKIRFt2k1spiCargtIB5csNkfTsIDZ1xVvn5EtaPfRh6hzit7sdJ
T6d5nZr3eom6Qz+IS67VQ9qE1SbqGJYpsEELqY9YCmgT9O3yBdnOexrgcLNkeZV2Cj7z1cVYzzC2
tY5hfmvp7mxa3RCYi1zQKSCfeOkwJA2tkLZqnj33LvvmManS99p46HYk63Gl1RWCVAW1jaWItdpB
xRZd+GjqC6uC56pKl1yE7MYjqsl1OG7hmfTox9rmHbUXVWSv+qoUOE2Hx4p4/i5c26/zGm7GhD2n
4fhK6+YxDQ1Mj6IhyrsZzHlV2ReaxphBbMf1DfndnfXdQ0JbuiUK+AfzCJQLx7HPhx5Go3A+vxyx
xkQN4r/07qby7BaAgxeiO2BPeaPO2GKjXA4cpI3IuxHBijfkFpvXcM9A+glTJDEA5hkjtjHDSq47
jRGkuTNAiQH14go0PNqophsGAQw4Zw4BDNNIPlX+cN17Kc/iqQRs6I8xaiF/T3rMb/U+f6hMtEOq
45AghFNhsU9mDKlmYqzumY89lPTDDWQD81SbDplw85HUdXBA9hYmGzmxQGXcC99bJB5jxjti37UI
9edQe/2xxD67DAYHvn3fbr2xwa1bku7JuNy0yiP5Qpi9D4jUudf1MJJZLlwsYaEOOY0d4vOcsxCU
stEdkE1cObW0GYQFPyA7fZb7T4NCsO5i8dTnvi0hhiHKXWP7PiPBXOgAYBGgvjQPQ3gGVLKpi3FJ
1LWIxWMMRBHiER7Fi+nih8k5sunV/Mi1tyVhdRLIvzKgFDYToTm1PHmDAdeSI8ZWl2SCE+lI6jfF
quYsbuWBZRivWSyrDhQiFW5S1lZXfBzfWC2PU90mx1T7Q2ZF/zUh0OPHtZuvKA/rPBAlLZJ1qN91
6foLKcJuCzNbcR9Alf7RlRNeCqtTZDcEHd6xHxGgvXrTVu3WtXSHrHk3GuhDYE18sC51WHWo/Ge1
NldN10OMfFzvai/Ye2a57/rxUs/jXa8s/2ztdGqqJswxaLLmbEzevFVUxVAL/+AWyQAurbyIGvh5
epMsSmHBVtLNtUN0vpPTckdD2A2kBo34aM2DwV7504Se5wjud4viIgG5BfSIW97Wx4mEl84uJ1ZP
CHTzcs2C9rqNx4fSYWgXairJvjULrK3R0QVmfYnRIsSNvr9c2BxCoBciGAGhXyOVjhhV8xmslfx+
QKpqLtpBRdnQMZYzYS4TVe2mDvKgyDLiQ6nsye+x+rceHmQmzi+8089xtahNbIMdQcCZMtLXcO+s
TJf5NMpY2vePqe7eUNnU6PgrQ7KWDRDDAgqHteiCOavi9XpS61HL1BX+nD4jgIf52Lgv5dI04HdV
OMT9iCNPIRVasoxeBVaMGRNhPiRuPpkOixLQRZetrVizusGgeb+USyadhpL5sJZ5X/LtkjbFRNtd
ndS5H6z4N7q5a1mKkxzdsVyO3YshaZy3rn+nDfSdgAZAxmrWWRJgTqoLagk2k3/TI4/OjYGBYz9d
RoIDlGEQLunS8QV2BBdLlYLBVbbzPqwCb8N9NW3ISj4t8CG8Eh3M9OaxvB6Griw8AAyiaw9UPJRx
tS/NulmXsQgm76Kh9VVc84ImEqdxj4adKeE1NrXTsNGlXyxiem+W+i2Km0N1frZ15B5CCiGmFZKS
BxPKNlcdhqCmDliVZMLbtPWYQOE+gv9DsyNG8G0o2W3iYZXR+ykMSugkqV3kk6cSVZvhYLiy4BaZ
xpambsmCdtwA0XhnYjmqZrhwlOwkhXETge1dpkKyrdp1u8TJLVDlR9qV77wPtqEOCyBHRQD3y2GI
703Y3TgFQzrIMT3HkNaZfPM4JA1CN05YNXhFsATBVjPZbv1E3AI/FVs7L0PBOt/kE4QNgIE1JTJO
vA6MvG6Gnqtrzg0S9gj2VTXiu1+afWqxCqDrsKvDZc0qI++nSWGsjYxQJgvjLFzOCQ8ZnqhOoiy2
9FIQege7zuugA9wUWXLhDZoXgrb6GK2+wJKCntMgqgsSNP1uCB0ekCY97ExBAWiA9hRlu8rzURBu
bIq+48ovXNJftpFdrpd+eIvXkEC4ivPLIUFGjmwaHLjpNk5MfzO7CGOaDB12muDo7lwmGWn2/lqS
xwZVyUOVpK8RxC1NEx8WOt0lEXkIS5JrBYDQRsHXJk4WlKE+Src4/kKhVJ010QhN73gC08d3V00C
HQiGQwAp9vIMrPtlhnZKVsp4LKI+gR+px9AUZNuhF25nneXHpPMfWkjZ1TWJAWtMJ/RvTnFlh2vK
Qpm7wX0JDDlKTLvndQTxU+HHd1ZgHjRWcOXozo42LbRO1dkkkUMvDUnaDmbXaptaCQpOHYoNQPOb
plxijLtH0xbtltMw8ddWYqZmJfXNMArkWxo69lmipq+BJ06dgjWyBY6U0Wh8UpR1+bSO74NvTt6Y
BocxWf1H4ukuY0aHsMKr1nz2lD0uxt3oONQbwqplG1a8a7NphaZYUk8vvJsvmRivGhxgxwmyqRsf
Vc8G51WDkWwEjiusO3dhm+VZYx4g77sVcQ7piEMIvYzTZoA9tBf1+7Ie3ohu7VHrVOdx3dxMurzp
VXM0yzxnY8fT3ThonDprDAPBwLS5J0eTeUkNx9oWAiiUOVlwPwLtWrZelvLuaXJqHydnYwZEloxO
cbF2pL8UIYcNtc82boa/WUc+HPTSbmml6iuaTOtxiCe27cBKzOzgkUJEprryl2lL2/JQG7aDcy15
XnpcOBJkl3YYkuwTU+56QW7Rrt8mCgOxi34aUnC+zVod4ljuEM02VMM5R1n/ctAK809MZJj9vPQd
Bh7DVectxhNxeCHJabv6bk7jh4HbADJ58nai4ee1T2/S2d/PHfUOMsFjIkliN2I2Ba/UY+DIo9dM
9GJKhpNJqrvJG+66eW2y1jXPdJl2fo9950LICIrB5oNiRxnCtMnZApSRK0slyhJUMDiqt7UGd4gM
8TaY5c5YWwDHOAinPRwsqr9OwoFBvD7p10smodw8Lemh6cqTF8DfY4ltC8SkPKQj3OAhG9mJLtlU
wiush6IWCqGolL2vegRjikFwNqvB7y1iEY8pplTRWMskJOpQsw6LD8N6mHsPm4kbE22JkXLO29Ck
jygY9X1Ky1rkEyVQFSZ2rBFVOC9HOMh61F2HAgn0XdRIHNOrToXah+1SX02KtCdbDdNXNSwIfkQq
pIyT3/jXTMgBaBY8zsmxtMB88gpEmncgOeETWTq7J7Q219qPKr3zbGyfxpKPN2OT0DKnXkPEtoEI
xG05khKHtbeU0WHwhSh0yFqYWyLZnjZUmbkYZ+9hWOrZu5xDHT9Eo65vGVDlzVytN46VD2mynjwg
/K/WwtVpSl4Q78acr6++dDcmln7WTIwfo2oVOOtrzsUWRGz9bPGAsMIUPJHKIULFWy+nkEHcLgae
RRSKBV5flaR6sAFGhHvct7XirkTxLNx8y6r0BCC4z1dp5rxLQ4wai7PN+MCvmCVtmVelKl/Dmrc3
NR+Lgcdtzgeal2Cub9YpeJ1kEhcdK81BoEmM2D6YAH8EmUFKsHbzUOKUkaY6Op9XRR9B9Xno5cUy
L5/aRoFZOdH5QcbsuU/GJyifAYQTPaDwsY5fuQ0Jag5oS6BB5i6aVCPTj+tPNeQOgT5Kuuw7xBJ4
ooRPYk3EfTdWnxlMorDmRnAXW3yngAz+Jhbaz5D1TS4rh16DsO08FJ7VVPubepFgV1T9PlbLgfjT
XTP7N9oNzaaGWMEF2uuvQ8uHXdWs9r4eSbdczjAzfEFdVr1OvUxgn9ROWwsf47tqZEB2G5s3qyYh
egnmDgDlZq2SY20id2sXBVqHrNYdZiERz7iHSoqDQUf7KrzHBn9R0t42yOZv+lRyeJ6nQ1vw3pJH
FMJAXEs0du7hGwLXNyplJnGwPowYE78UzvHbOJ7XY4xpeEd7cgTD9rby+acA7+FiCHpMJcepeyJR
h4WApE0VSiX0UQyo6Oe6rQtT6+4xdQAQoqYL772qwleIPAyYoN0Ht7Mp3dgwMrejS+u3s/TwW7iE
y9MsQqhJ6uBp8mhyUTeduOEVDKoTTIReiaRckEqgiw5SKc34ZG2Wruwigcd5jjGIEE6+qqC1hya+
sm88Vld4LeigGfmCNrPYyHA8mWkwL2MN9Ak7ZtvZdALWFtQXaI/0hZzG7rD0ej4kg+j2zVKO+2EM
l0cYZ0M4X6bRZ+ZpVmA+dM6RSnlnnxwPVAI2F20K3VnoDBYNoCFoYa5sj4l8SDXYNVryGT12urr7
aIF86QBVmqOjatliA4IhG6ZLFodIZGSiPpvVfOV+D+KnXxYCuWIuZsaKpvb9jRhWxXfrMkXDfSVp
RzYdi+SVHh0QK5hW0ccgLHEusLEZsyrlzwBJVgAqEbU5yADeBWss3YHAC/yMrHNe6/l29ZFJizAS
h6Ut4QiOUTGRTdIu24WOar+OYbyxnfEkwrsgh2GN+LXsovHYVAE05oZ6HbagK1b5mlTVfUzb8Krn
8yXBHO0GLEbxLHRTP/eKh7B+VAZMozGGCGHdym0K4PgjgQI1mgS+XbK5auRLmvI6uOSqDAr00cHq
4lJ5b+MZaUa9NPHNUM5IVLB3qiC3rOZYkCskJrIVuSDSRbuOkb8d3bwAQEpiPQiEtIDEpwGaY32a
zRCYDverlEAqCFBr7G+I7+SV5umLo8saoThxdYqMO6nG8ujVjRwOS6nrHig1sN2jp70m+NDaLNi9
esbARdS5Xn7h+Ezz2U8lzgKv1X71mrK+sZfw3Iyag+lmVRUUbYUn2Ed/60pAdbyYFbZXxlky0hyH
BHqRK7J+jVybertpKn1YX9k4GlACRVVzT7sgeq26KrqdUPBX+/hbO0FOreIHpKdrgISiV/uZNmNy
EguSvCP8s0H0LrVqzX7Qnf40RAKLqm8j/A+7WJ/rbLXgFwAIiQk/1gw2b3m9zr5f54rZwB6NXEV3
7cPl4VasM5dbf6b+Hgp5UZrLsIaR0wzcEXi27Fb62k0dzTsIyQ0fmsHv6mZdIHIB2+4uCNEqC2m1
mSpD7FbaYZ72gOW7Jbd1RDGpUekuzXByESA9y5i2Rx+yJ0nBgapCzJltUG7vPEdOa2CByCbTaxfH
O5+ZXWrGOwvFqc8DB/ycem/EcACF6ka243aRKgIuPCLcpN60XwAxnxzg1k2iau8Cb/u5RlZbL/NH
oqkr2ti4ZyWaTZAAjVxVMiAJAnaHigt4Q7EaVD7ammizcgAu5yK+3gawnUKp+UXWBkrxNCJoG1XK
26KKL7ts8V2bV/K9SZP9QswXr9LR9RAtNGtTu4Xb+XSDPwnuAZm3D346h0/UG/l+Du1rogMc3bWL
9xOy7QIlFJw4xcTi44B7zTgUxfCKAVMWSvo98Lp2SVOxC6geopMRIok3PF0QDayM1p0KlgTGMeMK
ZvkYTZ1/Oce0f60CU0HwhTcLRJGUwYhvJs7t1q1nGDd7rhoU9EHYYlChrzXqgiH2UZ6gbpxBV2ci
3Q0DRgkvm4mv8MsdQfbOazk2feGbKYov+oZg6AM+n323xYJJ1NZfFksv4k6R8Kaclzjas6EhUDQm
oBiUPaTsrrwFFvEXBkPpwwGvt3EwZ2bMbUqrcd9xPIE2BrYKurBgc1Rn3zTN2hMyZls9aLEK/7K1
ENfYRgvBf1dEoSSjdEhBOhwVhYVHX17KIC311vapwuxVGEA7bCiTKskG2Q4+Zp3c6t+3PjSoL1Id
KrGnjXBmn3RhO07ZP8PEkvC5+7JEEdjq8M3h3RXoqXG/oWZWI8/8sVKQ7I86Sq7SaGTNHp9cAsCQ
tbjwdBICzZTTTRVIVFgM6knHcOhwJAatusEadnorF1+TwgdRwTzNaZ8WvrSQMUtJrUBsRRkoBOCN
25aOcg8eGfzFnHmatPKSrBxVupEG3csKeee1g6kT9LOjr2nsPuFIRZGFBPxigqHXDYK3vmiC6KJf
ErHv6jTaga5wZn4YYDl+qHcdG1xRO6gJKiKD3JtS5EZ9YA61gn6OPDffV4u+Vh5Gs/8+J5xs0TMv
P5c9U3DYHIP6c6ea2myVAXMHVb6UHHKBFrnlIvV62WPYCUldg7UQKn+6ELEPIKgWUXrd2dXuWZMo
FF0pD1GG9GVRDu3KN1jLyNw71auHc1tlO6c4pK1sUyxzMG3fJtKuxSzDy6ps21dbeeuJQIfttKjG
NDuTtDKPiasOjtL7mfXg/IQUTFjbYepgEpC+YUKVkF9O1ZZUMzs2CBHT0aIg27FZfIiKcOjNldM9
kwxVDQC5AN9kdQbln/yS4qXd12iffGmb3myoSNVG9wGcm+JQeBkdCJ7p2ozIZlfAW07SYO+U3xx7
r7S3MSrV2xjrLofpx6egd6zJ0allrwIoAhpnsWYbdDhgY4RG61Pd+pBp8eLPvgGwY7wuKTq7lKey
nEdbtMl628mSIjJgHjBm/XiVSBkDrNfJTZvOpgSUh/dEV9GiO6na5SBTLXZJ1KavBlTY3biY4dIz
vbr2SzpnMRBKVN8hy6L6HO2m+smjpX8Rj/OrbJkoQCs8xE1pL6FOFG1wYujrFDqZR9CLRnSY5PgS
N21TbryJrUUr+zNGyv1l2KKb6BcinMpmgzGV4HUm8MfOSdpPXqHaDiusNdH6AqkxbjJeEoaynze3
KRp3n+tg1Z+NSHBM+PRE8ElX0DiNbmYfnSEkGL07UnSO082Kltm1QSqyVaRf3oNwUqfe1eqWyPnI
vRi4kReZeA9AAahVKH0ARR6HaFTeDs5/rieXZBrjc/DQXftrFVR0L6GgDeQSTEeXezNvdx2HAmEE
og5cn6irv9RllGxJDXf7TKOvjRbsOCKuJjOIXKMFTlxjiJK07MLVwAzB9WaASTpmcjOGFOi+qTxs
lSTZMNiw3/u0RzkA9uYODckUTb26ZLtaMNTsMRE0r0yPif6ATlcVWeRrvHL/mrfLx0z7dEKt5A6o
aao8huVjs/E7Qg99N9jDFCERDds0vPAaYFmlo+EumExDMu3K4GRZbJ5HNTL4CyzTesVAnb/rK4PM
Q46igFNRcg0ABxOoQ7lfQrdH/dZsFZ3bbKSQROU+eVijXp8kumJIX5thi/UPekRK+XYSjf9JeeG5
citD/1CFWImZtUN8VzZgACQDF4dULul+5HO5n3kMhK5JNzyBATy27KHta/cMNh1Q7QrYI+WRPJGg
VJgvGwwqWsXb+9k33mcTsuo6bCHpu/isBo4TsRtm06cW/HrwZ7qO72Dl2GzoAG4B6HiYvUKCj9pO
sX3bOH9X1u1868ZZIM0QJdZ/nX74plTvXdt/CN6bXE7/j7rz2rEb2dL0E/GAJuhu5oJuu9zplJJS
uiFSWSl6Bm3QPP18u9A9kNSNUziXU6gCCpBhkgxGrPW7Nc9vqjTd+16Kfgy6GQWqO85cB04PsnsN
dSjx0FuY8koPXJ83d0y82lCML7cT0WvHNW3VyXayHbTUPpvmgr3VLRibKrdvo1mWMUISHPXVuz0h
M5E4/IytE4Hd6nfS9ntBuYBeMDU1aqLeqUqEQc2EEfBW32hazbxtRkGDq6x3Fd04wZdr/gwU3l5W
vX5WVM7KawqHoVa0E9oMHWkx1vUsV53Fam+0zBnOivwyDrepqWTS4W3LJ14Ee6K/+BzADRhWrXas
PYuMKjbRWLGIw3oZkVLpfpzN4sXVyx8NerGEtNIsghCMqb2Y+GRUR6D28tz42/duNMbY49l8aJLz
qLAWBhI4zKHcvW4xgq5YkAw24741QbF6+VnbG/9r2qQNgKW7FfwJo2SvVM1YRl5KY4CdfMfnarfa
pWa+VCTVor2sYzedzXnZLhnHczDkc3X0QdMA4dfxYew9ACW3HkJo4vziVW4b5gg17726A0MHdt6E
px/AFGlCaLvC1rNQ/vlKD8u+6V4KXUOuxKYat3VjJ5JTMBG7Wcab1rhRB/ZyzQwHLFhvgAQLYwyN
0fUvUztwCtqZ/ayn7na3b3P/2U5pYpl6X71qjnbaNu0st1k3I1VKeQeKHerT8L2Y7eZxxnZyccqm
ON989sd+0MbPqSeMy9Dr3p3M+v4vwGP9Umh9djGMVgUMrZvRK5f6AwovLY3Zz2AdoMkgfTLcGlPZ
HDtyFwPfu9WMci/4QElZ3UgsS0xTY+qcqOzpkXxg7d4roC0yGv+XTuu8xxSJfFwbYGFmtq97qLZa
Putm9+ZZY3s31hyHybgpeXQ76WBT3bBLrdv0w59g+WtE1QHNHdtzY16cldbrugFzP2dLDjO8N1lv
hAqo96wpoMZbyQgDJFWc9gYDO3R3PYCZGGd3qbEnpdxBS+ReUDJpoU2qehzPzrr6zFbcNu8sq6m4
kdzy+8ZOsx75qv1Pg6xqkpC6Zo1ydxw3mExNHrfVYA8oarKLkKsdG3ebYrQJfG2FPQxf04ESE+zD
84dI6aoizXA29Ms6aOKcgamYoTX37meRmfpPpgP4x2mgJlNbLvTPne2MT4sQ2ue2mM3r0LrDeZ/2
r2XvNVfcRd6TVdrDuUkd+aw1W8Osr6yxTo7bzwMwurk34QI5hstG0dnr63YF2sd3TWOoBwoYX55I
rWaXd1RmgF9ngxKRNpHN4TiTPofS7tp3kkOJXvDNPf2c91P106pSH05F4yzwmDUTTpPOshl9VbLk
C6n7QSeL8sXsNlsEqOJMLypkb1MDG+NlGsfqwIZGzVaTJwFbWg4Lkl/XSMZpxxIE0f4JDcMKnj3L
Ry2nW3hpFnY/Z0MZF6aa5T30AHolAhpjML4INBUUT6WTkVfYpiEduWMdzRagQe+agom/uYTyEKuy
if1VnbGFhpizD30ieaQyCSbuurw6m1bLwLRx6c+Tv7M/2NYKi2Htd50PB5jVqr3KRUu/mvv+I19b
D0Ye7ruy2ceWAvdw5a731qpXidtpSwc1eOuShfxLeMtp0rs06P3yKt35W8EiB01cCzMsZK4QJhGg
0K+iorHpuqYJUV21DzaKKWaJZQO7HtX20UiZZFSYBcjSbJV9mJmpPBhZ0xeBszWSe3I0FwkScZPK
cd+B8Ypk6NvDaNtLnM/teK1LNYSMb9ehr7AoIMl2AozArP/B9pN8G5qTSdMQWqv37rsZIgfElIem
N6avpWYw0FGm2RjVUz8cgaN6PiCEEDS7WrD1a/bI80ZHhB7vUq0lwcXtIlWyY8QhvWIDPN55SRoR
zdEOi6FdfH1vXpSk94ycZvEMfrG97sLYHz2/s0Dlt0wjkbkz4Ghd2GMqKEAv+FEBGcQ4B0148VpM
5WnMbvGU/Joej2zSEMhNr4OYIVGhIcmOyrGsIbL1RcUZwpIE+E+bQ4aQPC/QjAk+A/ghVyDCWu3v
ikRG8oCpgsKKCKwjHdb0urfFcjSsDrco/cQStKPWvVqzDaHaSeG+DraGVtAdtuY6pZiyF33l56Do
S+G86JezWWcuptIfedpszqMseYet3E8FAOw/KLH/njbxu+QSlY6j30ygHr2v94f8W2LoEmqQ/yWn
371hW8OlcZwyAJhH1CMoEdizbl3n5KanbfGmN8h6FyJ4GgcMMj5d8HFJ05oVu7YIXNkN10cfRpJq
rFzbKtgnazajrp5y7aOZNsiZapY4Kv+Wqf5HJr4X2fDv7+a8321//+davA9ylD+nf/u7Dh/yZpv7
/8H2Z5jmL3rem63wN9/f+a17+80m+Pfv/2/bn/Uv8mSx4v633Y9f/JePzw2rH4wWhpb/5/YT9r+Y
cacbyIBvITvuLVX/v9x+pv4vwbxapv4yyQDBiCP+E7cfDrffVcD8/UQw+WTiYSkkEvrvdIZfdPvt
Nqp5UxV5B3wAF+j/FNAqFYFT6GsiVwpgd51aeqHls+cv90SA09EM30QhOcGcE7rNu1l/c+qeSm7+
6NZ5QX8Kpsts7qZIElSU96vVfsf3GaTFk28ysGJzl+gm1w73leisbuS8znQ7RWjr5rjoF3Jh7PJN
lI5GJIVWxMw7JRtD6BSStFLhuNfMx/FzwtDIdSnq133LGZxXmn9l28YR5FGHeNkDYOWlKOX7RNee
NLg8yKV0szjrPpl6P+KeESpEYGNRCptfPbm9C7MR1JNufq/VeR1DIKKsLNvmao3GfCwHpsQ8lo8U
CjSd2d3e3AEKRV6ln/z9QrTgM3I17+AuGPSxQNSRXmED2rPstdeNHXRz9YLm3UfS5C5nCk/XPG3C
D30rKfMexjwAoHufq7ZLyHwTSHQXEqmsjYoOtRnKAWSdS6tpkeYCsCwFdD8Ip+w15HLvpR+WKnSo
3pjGCGJMkV3JoEc7cmyNGi7FnayfnTYMD9k+exGHtHjVBu2tsUQaNm6FGGUE5W+yvTz4VvNXOY7s
z1lqxki84VfFnh1MfUXAnHJKtUjFknSX72pevWhnQEPcI589j1tfRyuia4LL7QVho0Ob2OrFtVkY
TLlAS0W+MZgh2vEeBHAoH2ZvdA87EDapHipngAsApjFVr1m/IKDS6h+q1pugKmuZUGGiulYlLrNU
1a+4uTmUJqO5J6TSvMxd/71WWxrQMZUgFsBV1rJCVqbyhyEMA37H/dbW2chj9GRog42hJmjX0J3m
PEE29YmXV4S4c7IzO3QZur2zHl3ffdpscprqrk7jXsCFMndefkorNzuslf+ZRJsqQfFFJn5pGsjH
WxF5yzKe96VIH/Up9ZIx38QFFC77ZqGxickIX6O+ZUYZyLy/R3ozF2+zkyFeULdFPlfi4vYtZz/Q
MEkEehnDGstzObbuaWwQkJpqhBjpUWOOfYOOcgHXTcsGMHEF4c/h1pnzOvP6lgpJMAgLzYKr4qIk
4CcY0NX9TP1CXRuHHg3IwDXjakllbIw6omoc6EaSqGUh9a3a08g01/xB40WSDz/kkafB9VUFarFq
Rydq+hqz5zVGvzJPC5LZdRiLkzY3tF1ZxzrdvXASG/K+oepf69wgINnY/XDWUc+aNGoXOtshdkqP
s7rYOLWGKUfTDbib8Byo/529jlW+TiFad65e1PMpN03mJ2nFGqxzmsVTJq3T6g/4Jagdww33Rrhl
lgBmR+SKEO9zu3a3+bfWF7e2P7a2tg6Nbr0Jj40MiulrNZnGASWIGxZu8dMVFFGTgktebO5Im7cH
gDBGyGoQC/7QiPvc5WNGCLFEBDNRCO1+GRs3QXRRON5hk5oXccD311oicxz8covseeWDNNYmNlVq
xEzTxVWSEtfSSuamDS66wCHLgBmbhcm1PZ9wW/Uq2DK08k5ToMCzyempXHnGnnCbiDBsiYes7Wim
tTo18/7No7kNS4HC4OasQCwxVLzUIYs8y5bx0I3uUZm1k/Ql2MkvxxuK6y2T7a+m6T/sKn+fHjjF
GXrLAXYLieF0+eX00Fr48MUa2keidS6NP0c2H4PeeRFToT+nSClwFaT/mQmUHxpftGszNI0ZSVg0
/3SamQJS3BnnR7VxMW3MvHsgOwLWsd79Q9zw7a/6pV7Dmk/mDDwfdnROaf7v99vbNNfn/bvW41CV
3/t2S6ZdnTNA0UJBkE/WP7iy/sdZ/Mfl/niaxj5nebl61iMpga+i3F61PMX6vZ47Lv3vX9z/cimP
jo58f9flLp3br//y4iw5VRU6fJ+HeD9a15tgUDzJf0p1udWzfzy/367yx6tKjTaVvctVyvnrila7
fdLzf7AA/i+vCHcqS1D3BRb2v+ubX25ESkEzkQvvcR2w3oqzQP61iidd/Fynb//+mf1hUGU1MGuZ
lBDUFJTurLzfn1nJMuENqfJpKMonzuavrTs+//tL/M8H9tsl/nRw2+uMzNaZcf6Uxte59E9+sX1D
yfYPn+2fl+Hz4fvxXYOcYtyTt6L217eP6nI00AMUjy6TKs36TSs+VeIfPtM//WVMFbKBwHXnFtbE
q/kzr0qJIUspiGk+aeV1+rhNfyz9p6K+a3V1blxMmzaJA+mXf/8I/7Rtc11HUDQLuIe/w//+sNDB
URS5YQ31Yyv9ZEUGk2dZ4htPJVNoZ68OZvO0ULH5j/lgQQOO//Bl/Z3j8+uiv12fUppGD2+lY/79
8/2yIguv3LYd1dbjmm04y5SS14GQFY4btwtNPZ3jZmN25aikHi8dSj/l6NZ3c0b4PWny1dSxVkjg
kBA1hc1wzUadNt35wGhXPBbSb0IXnoZRGLobG8omhFbjlMHualC430hXr6CM2p0BRL/yrHj07fTB
U8RHKoE5D5u1fZSmvfzDVsk6va2a328cMyHmX/4xLOKh/zQUOlapZ1rvPriVOTOpomX8glsVx8ks
V4x7HfgE5cCrWY55OPE5H5axNPQbNJ9yTwvOUiOrrlTkmeoVLpGbdQiJetIV+TuUo/Pop/58zusy
TRNnMb/pelmE82p4VtQXhTgNUqV3LmUuXcli3utFuTKmD3v84C19lI22d8n60mUU4zxK82QzEwOs
11juFcKLl9wvusOGuDpDLp39XPu1OextVy5n14L5RAlJd1B66CKWWQ/XxaqiTBs+7+ugsMMjzEJm
TA3ggP7vy7naRZ1YIzI5U+VT5Hjdtw4Vx0F1aHM7wmnRxqw+FtK8wWsxQBwCf4CJ8WWiZZvSrxYD
XoPS31B2uiK/jnVPTwb99oDktX92K13GbTt6351qHrfQ7VIGX3h7T7Tf2l9z0ThnWPcBAUvrR1W7
oF40c/GjYMGePbslY2tR1cFGf/DXmE4MsxpdPco6jI4r3RZiISOLSQrRT6D61knLrCUZvO0d6+zN
Y6W+ubkUkajmKfZr0wnrLe8PQzFjJs3yG2T8muWAEda4OknZtWW4eCUuqDHToqlHZAJFhoLpZuI9
02x2Vx2WL54cRqasnhpDyjonmGC5r7IW+32P3juZbEbPzgj4Mdps/bHPuu4ww7FS2go0VNkwH6VC
2mZ0qOLzdsrmoIeNCPxJd6+9qEjvq01aEK/2nrBuc4FyZYLi3k5fjEkfwl4rqwRutw9MTe+DrPem
kwFcfTHqWdwZw6LfDQ7+rApg9Fzg8D+QTl0gX6g7Glndo6z3tRIQp/PERznbV6rSDdhbJ/tVr+Qz
bjriImBUPlxqXQJXvWEmyGZ/JUQ3Pa3esJzJvxd3e4qBrFY+I5Itv7/MTbv8zGbvB+rCIdSrwUlG
n03Ayrs14UFrD9O07U/VYlchRv/8aLR+FXtytR48ZzV4p671QGfmnGCQMPdJVLGli6bSyXorwmVX
hX6TffFX9N/biBROog5OLMNtfhJgZAY4QYDPZ1DcPF2dy8rnxsSboT5Xeo76s9k6LHk5L7gkRdOZ
hJ2MpVAn8jjq53VeG3wMyC6eBqWcUJ89qFfNxuOVqjSkf+liPF5Tgh9aC+oK1+q4IfYyMvNtEEYb
t9aEmU6gc5t1VE9GhsaIh8xY3qXNPlxFdIslccjaHhGp3ZTh8fOlfyJ640k6exvZMptOsNPyXltV
f0JIqGIv2+xjhbbtROW63aESpDLuDOuEUj3jNzt6hM1hj/YBOb2zzcsNyt4g4yy3CTnPlovfu0Ow
QSEnGHF0xCh1sMiOtqfDAFSiuaSt3IpzPwp49XQ7p3DD5VvjfKbRutcmPPVpWsg7hxP4rrKA9ysU
m0nG2yPem4nY7Qt+jMhvHDDR8tYTLEWsrOovztNP6EQmLBO+FN9NNEMRStbPsO1Yd9rUOAnyzBgw
6xGbVuTpsWgQDBvjNp7tCmG9s5T5CTHmdmxk2h0YIjVd563D4bxYkqHV+KcDfAD0PVOtnoZuft8a
ONYFidcjjSO9rSAqtLMml7xzx7oy4qs8WRNMDWFByKFqzY+XOpOQw24eeu1AyhlxGtBt2Ldjb3Gz
LBwmNi5MIvqb5oDO7946xh276mHIiXLPLMRquIT5LJWfn7A/NHFdNx2e/UwmOr144HWVfDQWGvim
YEhS67TOVUFkJzlc2V52/p2PnRZhGm4qvfCxFhvSP88yfYVq+77V+jd4d9wsKPCQnxdFcou9Ddq1
fTcVlMpuij1cmFh4sKsaQcrWjMcV4v3J6Bf1seuIZyGEhBnqzqxeVNeXF3bB/mSlwr6w0pzLvDFl
HWm5CBYUW4fNL56NGUNJt9fkEG/aJ3sx1BGbrpvI2Ubwo2V6ON6QnjnHB5Hv84qyUhbJbG3lPTZd
LVg0nufca/43ItMHlNlZc9r8rTsKZArfjHVyY0eSQ5mac/m4OJqHyDWFi4b6QouTzffbohokuKLY
gt5kZjiucMZSaJ37sjBfKqxlOh7REnL0QeItoY3hIYR3nV4Nxs2bQeFpC1s8ZwJa+/Xdcnhs6IOc
oz5b1ScfTzMSjHorQA9S/bz3q34/1Y+StrUE/HGX97Fx9Zdqpz8cyl4cwIiee13uCXlWKjFysSNz
Xz5aFHQBoUH+eSjJ0l4BtK5iVjN7WO+TxMWIq6nMPzq/ZGk7CDxIZtVhAUjkatCbhhyexePqWj9k
MTI0C8o4ssZ0fPDcUv4omb9aQvxoBbj/SsBUiUcETKQ+NJYaT1uOOghLeXlZPZ1HN1M7zLJ8n1fR
WDESVyxMjTNWT7nnbDw7xpUcKrUVjEXPBoT/ExEdjVlmj5uvhIKF0PdEUlfcMwcsj90W0mScvB6e
aXAPNSxDoiMjo+/fArH25hnH9tdlkMZVyuyHzk1ECFIBvzbArxYVzdCQ+t9iRcTqJj8JARrWk5kb
rm0n+9BOnempdTF+DgiE7zE51BdygnLMcjbJCCN0O9TLjB3DxdJ7xpFJSsfqao+SXBhcwfr4tNbz
EGRp392PLWe55xFRDseZJeNMqoJlpU3sSlW8LpSbJ4adsXoHFHujbX7Xtym76A7O+h6EMsZsaCQG
RTDjx/Il6tWM03ssf5YiHd5y2/hYbv/hx4tYONMZEsefw0Hz/CuR8m+lA4Js5C4qSs+sj+vQ1x9g
4Qa1xI3ft/R3UeZvcrG0N+XaZjKjz4m1SjeRraReONvtxh8tt+m+qzRg4ZT04tq3oJoEM1bdyVvC
ws/1cCm6MSy8TQvHnoRJ0mDqyBsIfp5HtT3Otf6WSYmAKc+GH4a1fwi0CCesHbD9QiMtQc/c4oLf
toidBlB0cdQPgnK5Z31hB4F9obGaZo5JTS33Tp3ZgTm0I0RaiSpO66R38JXzsGTbvQXsPOkiHsSX
IXvFdB4XhofIhP0yWJRYH8SWOxEqsZ9as3/g15tAgkY0S8QFhibo+UUprU0a30FAOSNK2uQyR2Ol
MxHOQTXiOYMKhT/1CDeW7uB1N8UrAFu04Ko7ShzzV8n2cw8ET9DxDVMRdq3DT3YybAdeBDAk4055
c8NhHrLloEh1j2gEMiZ8pxuSPjM7EbdmhEzY+94aVX2ElK+weDv92SIK4aB1jX/uJyR7zLzi0RHi
FVjF5iX1au8HsWMBXutcJUXtvKN3nkO0UwVnIbupTBf7YBDG/xmBmQo6i8K9mipS9Qe0Kxhe+sDZ
ff8OO9794Nc7Vvhd+5LVm4gJPDC+FEYNNdFCgfQcs2BtZVvm55lEIRDOzeFHW9dz1hjM6uuF97x5
wH6mpa3Xul6zUIrpvVVjerfMuyAPR7w5BmVX0Rh475qb3444FHnED8JUGxcNzd6JLppmtyISerbR
3zjTj21t0/vV9Pq7fOuW0Gw643kQFLMG+z8Hbn4qV/nEqhP4h3zvofRU9ViP1K84aD6vObZAaxxM
/KfacGoH62uH6DhO84ZcnbT9a6NIih2/YKkSfkPOECA7cs+cmYgNBv8aXjZ0BfpevStUDJCJoLzp
p2UL07XtE7fXJ2zWYO/oRmV6yc0qX/nO5jGpLDVEixrSR6dWy1VldnZlo9tQaNfaETJ1QAWlyAYY
AOhx3s+s3xp1SlWm0xWuHga2lFRdW2+y/QxNDQVuZ+PzOFr2e9NWZdygOo22ylUvouysB3xb6iC6
rP5cdW4Rm/0gbouxw/U08JpohlSo0SYhAkD1No58hr0hSM3Qvb9aM3PivoUfkpmZH8Y+RxdUrlmy
mosdt9iLglR4VigEgjRyjG7C9pqMDUk47iS7K995zRBHj6DcHrnU2m8/Ktr4oCy77ZjJ7AMwd7mO
Zbq8NLtAoVLY+f1GdmFAc4JwbKButITSkrxpQaAqMwvNbrxJ4r0cM09p7p/Wougf0lQBhDcY1w4F
MSxHyCvJJ2ZNHYkSOXQPtrNjvRnqR8G0y6ujyyw2K30+9nW7PXpWvn0p28LEj6m2SGg7IQLZ1l+1
VLNPwyb6S7cp/7V2+vKzphkKsSFaeHziWnUwabAOsHJuXPjWs40zJIOvWZdgT+3q2TK640AZ3gFV
2PT5Aa2WPFCv5Wfbs5ovpd5Tyo1t+qqAyRP2y/ZgI8kg1SC1mGiJ7s1cCMHz97kPpnxLk07fP9Fy
OfBhG4w2VhRSRanrjhsENt4pY3lrx9aJZysbH/ZWEr1sbOWpMOiJdSN7z3r/E+SPFqwekqt0qZxj
jaDmqty+fHZYOycn7bODGDmvKEjLe2GL9b7HBJngV/nWmNCJnX8b2zGb28F3hg79Iz2/MvI8RNZA
FVjNkOp27ZzJnBujwqEa1TfXug6T8dNBSXRa+GQPjrZ70VIYqOPZHiMa8qeCWQknlA/M3mSy5gUH
T5WgXoIUzRXeV9jCkG43v5ctEsfWrK2z0bZ2vDlM6DSlY0T1WLfHoeP99eU6kaPBwB8Yj3kP9h7h
bbBL/xu2dAR1+khmgW0jJvdS4H//+9TwHdSG+OrAapLnzEBQvfLHi2kVOQ2m/4WWCvpPUTmpKfdj
c1SC19IbSELx2+2pJWL8tCpyhLJPJfLDUJjkDtUeaRRGwXNpBTHfkqh8iFQyK/PcgbncX7TCpA6z
ORKyYV+uN+NC6I3YTFVjO59FsSikQpZ9KPzdZPylXI7p7GCPqEb/sPpmiVpVoxGYNfszJgEzwj2c
kRtg/AUjWYUdM2/vmrL+saX2gNuJNAzcs+vD1GfrgSkRH7M7+/dbp/VkH/m3/RA5bNa0VpAPbOy5
VrYXabn+sTGHJc42SqRxcznw0pK+CYj4rGZXYOAi3wl9j/3N9GfvtFVp88yDy3jka/Xer9ptWTTf
hbJW9ifrnu/EuZMYVRNd06fYnGw7qC1cpTO2qmiQ9KA5SpNwZopANMtxSmaPhk3g9kFnNhNyVTMJ
LnPHPlDTzWWp5hpmKSfrY6FlXicNfom403DFaIHSa/pI5QAo1M1ONOqsjL2lwM0rWvsUQfDRN9oJ
K6lTnmW2VIlXlNEtnUyTxnjS+xZbW2mHxSJOkIn2g1VVzYvm7U7YTd0XZgansWi7LOjSnQmNeYGo
F615MBs1GK0tl9hFhXLqSuOV+btWtDTpEvfuSBxuVwEQtClqfV+fX6th0NDvNihidWs5gP+aCcgl
TgNXmusBzMtnVATJF8FOW3xayAxg7pHWHiyjwkk2wS0rk+3OqG+laS6I0KyXJnLTnSW46PY9SdHs
2NLkyqql1Dcz7eTK+ac12mOwDXMVDbWLr9HYcel4DYMhlKiekcnitO/H9pAz0uSkLdt4GCVRdc0s
s6PTKy9Rwh/ixlfTlVtgktcq6qsg5ueOgKPprSyNbzCJE3lwRB3Yot0ikjv0pBQzJULuikPZ1/To
OOiPQFW06QXDfVjHzR0mle5FZqV80A3jpzToloy+mkNHoYfA5Fg++KJsj/ycDLao0Gi14KQIbuVw
b3ZA/Lbrj4/FMFaXRcw/XP5hfwMmqc0CRy7uMZh3L7svtr2i+mF5nfqqkkmrLf6x6kaEnBOYLxmk
Bfwij7se+/Lsmo376me6+Tbt1hZzjM7BTngL7LHlItPmyyzzzmXHdnvtLs3SLERqBXTGzhyITn32
UOaGbV+qaBwm85iNW3NyeUoPwNR8CF45HPSyN546ItQSk9ReiskU5waRF7FGwmqSpbOfqMljVqZr
cTe96A7lPs9HB9le0hfet16Y06EF/Hrst2KN/aK3OLVZsmhI84fSLtRBMp/skBm3s4pmLnGLwYjh
Wn3aW0fgt3Je1TDIowk/HzQ0K2HTbvlTJgx5suCvrzDwY5RaS3/aV9OBSlZ14k0rsoYcTjTtiuqU
1hXYQ+lV0YiQCtuP+rHmjNvJssI54uLAVdXMXcziZH+cGiNBQLknWJmHv5a0zz9p7oBajhUbwHpx
pBY3yJhGccEFbCU7o5/y5ZBrXcSxdsu45iBhWGOwjLM4YiQ37yoSTEKiVGj/OwTOsMJte2ls3Uyy
2XitcoRzWZlipOynOSiWHXEmUzGCPMclkBMrEziwwnembq5nN7eaQ6qRmdC5srszvWkM/FqQ0TES
tsa0XWbeMCU6mlysySjPjcccXcRxyTjhd6392LOKEHr8ByRfAM/tJA2cS1GB4E4MunAzjCe8UQwE
2a1LtHExMRRYe7Vq5UWNi+00t8gZQwkhz8WomS99zi69a2QKCS/Xk6UZfwCV6wAwu0bazUJjwFhh
PF9maZNOxCE1a5VxmAWhINOCgpC4lg4YePiCY7yMtq234o385kCDBjpllm88L9giRoO4qk0jOaKi
liKzqmNqqedvIQ3kBKpH405sgPe12c31rsPp4LgAgqOb6iFGIJ2TAhFCprsNFccILrX374I8iUBp
oxsvBNMFbUleww3RD/3R48A23e1jIQLnu6nM+dPqIzou5io7Vs1cRz0eAVTuu0OOAmBkUdXUDnT1
AUpUkQyAc89l9ai3l6oU2g+vWStipUY/HoqKR2t0zj3IJQErBu9WkC98zY2KcGUcbYfRn93T2rjz
C/5OJEyFPpPDoYvDaGVTQmGvwmroB24cp8lqThsRiUUX+ZbZh2p0WRzOXFwW6WqRalBvlsIZXgsM
ugREGcOnuW89lIijt4ZdXc1XghK0yKyqmy9Zml/gXFRQuFSEQSt7YtiW1gYfbYo4bZAp+Bgyp5qk
Gm38Oqgb5L8QC1flUvGCl4FkEBATQjWGv6rOVw+pUfYPpswX/IZYRb29+FLu6XRB8TOQLtM66HVT
Aj9J2iPxCF+hFeNUxMM9Z/KzEK35k3B6b2KhkAi1puhHiWrsyGWQxBKu/htZkM6BjAkDRKqmPtSH
MbLXzbsYy75HJhvfoTRLlSx09CE4qx6M2lYldHbi3Hj0c6v0if8ZbWsLNkU6Z1zsdbYy5ibrHoa5
zb7NldTuZ5t6a1qZ0amnhG3w4aSPFo1iUmeN+clOjdlH7QFSBnyQRVlOYqAnVkKVC2e5R1wxJkgp
968jS/cBSTJicfSpHjqm7muP2jjyjKF7EQN4kTG/M7TCgZ3g1LHson7zSt08GWm+PDiUXoGVVorQ
FRLH7LEw/i9nZ7bbNrNt3SciwCJZZPFWoiRLcqfYsRPfEIntsO97Pv0ZzP5/nFgJLOxz82G3ptgV
V60155gvys3Qrrvddyjywy3TNv3FHef4KbZB4q56umXPfaqCfUUDDgyS/miJKFigGQ7Lh9oKtzFv
eeiezKZQgyeGLnvUu7JcWWGZ7ppungluKudsl1aOLb1iSku1mUtIWnhSUAPHBT3s2pF3bC3fWAu7
O9+MxDof2y8MC8MrrKxkx4I7W/UGc9G+oCdmm1AcJhnbntuiYWbHX7PUWvGpi+RPfYjSo56zsYgr
v7+rcX3ypcXMGULFWyMGILWsGn4iIrE3oczCXWcC0lyVqdCuJwYMnkKN5zU8IPfxQMugb2TPvpn9
voBjBGakxlsKKO4HggxiVa1A/nRsSJs0z/rxLqptbQOW0zgQu0IzI9VQzmk0qhsaofU6Y6q8FZOr
/5px5a9D10i/QNaLH6IqrL4CSG5vTDCoO4qK3hON235vGdIabHfTF02M85UWt/0+1CsTUNEiVY5i
P+TjFHU/W5FaYOOj4T7VFQ8jDD73wDoEiN2pw2c3SsqDOXftceDzuK7iBRIaKu0G88n92Ij2yrDn
yFPMtDZsxhh+Q/yHjlbksD9LmGdlXza7UsXkjph6Sv2fODuMgPG6C4xp9Nx0mL52QsUGwzEasrUT
lnuUpYgbVUtySkSZVnRm681Frd61qScmqPCXTzR7LmP5B/YDkDpRwfkCPmCnWb74ZiuuhBG/aWEk
Tg58ITRtIcRjZoCajgwtNOpH1bkPBbamdseTme40DbEiKQINDi3iF54qTVhvMTbFyGsDQ137SWhS
MdCfKiIb2l2bBIt5xTxN6Zwxt6qcg8KqMnQLAKrc6eWs3fA7ZiTVMcpMI6vICHBUuDMTFJTN7A/s
g3hGGLDHgdku7Mpp13JbdrYfwI2Kzfh6qsrqNmkYv+QCWVeU2XCcmP3dFqS8l5sEB0cOyDmqcKMW
GbM4V8Ppj0mbpjKWXJpUayMo6m3EaHjbi5z5IBxOzwJssFFaGB59pEgHHSnDVejTJek6cDNjBKKl
GAS43DzhKWTwcbLmsL8qq4nNi5UlcHYGdHCV1aOEsIcrKSicLd9wN7EFxixr/WBbZP3MyJ1Xvkvn
0oPPzsxtKuarrEckrwaDQj+AJ9oHKllDxzUJy/Ntrx/MeTuaqlk7b352iqEmVeXENzukt2ZWMVts
t/4Vae4MySUguQyMgs4sfinRzDwg6i+df1hVrb/RyNZb/t5UP/R1rjZdF6Dwh4KyDZMWakqb6atR
DwFpgKfEAUvApQYhbOs0jjw6oHrWlt0alHx0wscmemN/jT9ijlHBLeVY42a1FwW0K0zmMKjTGC/p
7fQDdgdb62weqS9YyyM8kSjZ1jS4fg7CaBBLguuL+uCBT5z15C/aYnqsyTNXXby6UOTokFQoEQCb
4jJZAi0smkws4q+p7ST3JuMkHL5wsRJXpF+mzpXfkjYbn+A3tpXXj2QvuUFqeE3flBhM+2ZVtbSJ
ncT+JpvCxKTBjtm1g9CrqC6O80IPSCNCOqRyGDSyBwJLAriMerWM9LXO0OYHQNMq3MaF5hgYipLc
G5PxZfB5qckzKdq929h9RlGamKuReuO2MyGTJdQIpSHoEAq73hpqaK80f275AR1+qQCgD2pb/Hy5
Y3ybUkGuAQgQ6hLXGe66qpSeaeMytANTf9FSi9pINn6xlflorHnmTG80jW7vsGV5BMgm12GQqePU
SZQEShTPbs2THMsJ0p9tIYsFLu2xb2gA1Qy4C/XSYKiIGhdn3bBuNdPZtpYpNtpQtDt+zbibtE5t
bd3Xn+u8WhgCvnWIJ6t8gM5iPQYZfj8/xvlrB8wfo6H96Y9gIci1IZuj1PE6u11/DMsm38YQ0hDc
RotB0eJ+YA7VPBh1oKGjroaS5pRT+qhNafzGCFD9DEks4Gs/9r/KEqMsW/Zhl40ieYgn370C/Rn9
HJOETn3NFoYmG8GBftZuQFsnj042dV+YJjIu7TW0xSuXNKYFD6HfdQYd+kHvEeiaczSd+PotVtem
I6bSjyL27gMbgL5GD985GQXhpHZSltUWCBOsT/od3UZoZEPQDpy9PnQYzHXWtJVmemvGeX83aqVE
+26+EYOpUxTSnx7MvD2acxbvZ7q3jJpAKVWRJl/1DvLeiBGbVqD8OSWavnHCgXyPMtPfQyr81TBp
wdo04Ik5QGnhEeHjGtZ9JO1VnxkhG9SRRlwLccYrAj9+CHlwviTpEL/Rjeu6rSzn6J7BIcpdXped
cox5xdYu8FIecYy9AvpoYdbhbcrgjjb7rO/TlDa4KFL3iquNMbzqQV0q6Fwg2RlClvZdT4FzArdG
iG6BgxIENq/qbCAAod7VN4ZuVnvsgvVG1FeYIo9BhO0gGSZelDArJ9A4erOZ0zajIeoIuKM6M4nr
KDdYsaswO5idj3vMoVU+Tpp5tAvD/h72I+HOAdCuMl3qNAqTLY1+hnJOoG8YAruHVrSW103qh2XK
kQoKrvG6rFlOSpyNVRwAfun89yjgVbcK07hj9mB8z9hgSa+eqdMbCA5r5hjIAlIZgdy21TA9lWXb
XBnCos9gw+veZaFJW54chlvSFxBYOWG90Vpo04ON9L4o8O5vfXNqd7Ju01+9sKBANMZ8iuPIfnIT
EEUaWCd6jRCs7dT5Mpix1awpMpsLOsR/aAQRBhPIwxtrMZhwlnyHP7RylY4xv5VBdR85xo3D5Lcb
o43ssqOspjvLzL+2gf+iozAoyn7zuU7wXM1p4XoxmAwoFNco9c4DetIx1+EmGP6dPqY3idt7rdZf
kAKe+70WkSgiKUegGOUfnODH00u6aZKBXVe3hghwthoanJsSudUxrYFYhXbWoKTHDR80dHy7XOtv
fF1PvDJna6nFTfre9Wpme9eH+qEPOmIJYRYRljQZK0MPuvsCHccLX1Ra505BCXDh9iyC1j8Ffb9/
PrEvaHghEZvOmXw3NfS6HJ2sumXORhDAXTPsIgh+rXrSedILg+cxbLz/7rYsx1QW7idbEkSFN+Pj
JfNTnXn4VFUEbzMVLB+s/EKq5n+u+sfTWpSpNAVs6AeA9890iroG7Yyua3sb2FjjgdTQxUwEFQ9C
h3n4qQu6IKkF1yePUUQY0H24Bci+VpQF9MJm6uq5dMdHukCSPMxILV+44clHgA7JFn9CZyw93TRj
raOZsa38BOScSU9mZam02DPel1uovfP1RMjmWoJh2jCh7Lw5E0x93GafsmX1cjgYa+a/T7QW4NXY
AKk5V/imcU0urzbRSsT/ib2DBnxe5199/ixVlC5WRRAaFuxp1D+UaixRGHp2dqfajQJ4cIX9sj06
UVtsIydLQB4K8TB1XX3rDLwGTjU9FigGbyOhN8fcROqk9qL0022LTwWXkVHtyhLu5jiUr3zvQXYZ
VfOE4xjVVzC2Xo2Awov1RO0NVR8oY6msw6gYDkDp33kZ1CnsFVN0u59vHHCve0e4w7eIKQGNYeyx
22kSJY87e7TJoqKG348jBDPArwl3NNZnWBuDYabbJqerU8mmeSgizGpj28e3KXqLEyyeRG7HLJn3
U83OD2a8uTFHOzu47hSATiYL5BFXkwTCq42A8u1Xw67s/bzojSbsd1i2BcEBY+5gzfJHE0Nwat+E
6cQKyD6Dz3QEYqEj/2oPqC3+0hRl5w2O6MGNlGgEs8Z/V3YKZ6++E3AeVAT8OQiPU0S6SQw2zxsh
LtxPdPveDTunSTwy8CK1xqYz689IPZsGNiyCmekaEFa1TfMU5jQBHWtXcy0Y4Es/RFFGH127e4to
eZ7c2Cn3jTNTfAstvhVzke5n03C8rHWzHdto6gUQMviGfF1bD0aTnuKmmDZ6UzGUVtWEQqWXvrWF
WQK/SMisO7b0EHFk+ZhxKnu00U6riea+Pb/2Gv8Z1HlBssKQMKVwjNLadqR18gFd8HbSCDtQNzbf
N3Kld20yFUeZty9N50ZfgwJiaZwgNSJfILitWn304riObipH0pLHjuvNQ2sehrAowXDHpg63RS9O
pfZ9ap7bdQRoaoeQE+tOHYZflVnea3VxHbFB6aFK3ERzhzAvTD10dAUR4o35UsdB8hBUTQXyIQj3
JSmjhw5k8i0gAnXN151OmxLIqWMZQl6qC4co6KmFPc1U+rlAEfg1N6lQoM7WYqiZycW52ERIvBnc
OONJdxiyBbn/HU/vqw919KdWK38di2XER9tQ3WpIOxBwSvCdcyA8MDQ95CadYA0d7afuhBPjpI7N
eEOi2U7HmbKDUQIR02i82NiktWfHvfGsCExAb6SQB4+gLUuwhxETZ1eTjA5d39wyazFuwn4KDoGt
vZWuwcyiyd8DZD5E8yAv4Sf4v5CzlNtRC3rUZXBXDWJ/SC6rfk09m0M7dGg2B4saNNWdq7QsXa8H
pAbjhOgIxyCWRcuF8agMtsqDPf6wqa/eRB0YhyBxInx+uXWjhW591OwJMJ9pVdcwMfpN2QzuddGA
rJ5cmCuDxPM0GVpCRx4LVmaV9G7bmTSC//ajgnGDWEu5/FPygfn4URmw9lAqF8aNNffqjuijaaMB
kX/5/ChnrgqapwafLF25HAcVvHtmPAjpNpiYZeFB9xNTn02Pypsl4fODLMacPz5eHITDCD5dVCwm
53J2KmOV+ZFuDOVJBx3Qwm/vdRRsTxk6rs8PJM7k/Bxpmdq5tMl0nC1ySTz9szbLS8BgyZyYJzsl
0CUyxKGWiOdli+ah6LK7ZZTNtvXYNGjI5/F2docnFLaHz3/GmcOMukM43DCpK4Fex1HLr/yjQoR2
juJjiQ9LS6jxbXKkF+Ehw1xjbdw3SbEJCKm6cOrnx+TmYYReXF/cSErTsxokcgHhxkS/3MvZP7Zh
sJNWd0gXIHeDFZoMCGRl4//hmPBndMM1pIm3aLnvf5znXA9+HdituDfC0Bk3iPDmOx2+9kNglc5P
iOzNV7DQCVoKpssXjv2xFP5tZ1IGvhnc6YLHSz8739hE4Gz1YcR3NOq2wThUt/HUB/+Vu00RXSOI
9sKVQwg2ldd5Ndkkoil1vZrvGeoCQ56nZJcgg9lCJUOSaKSXEjg/Vq/L8bBqOTjbf99HStiPV1QM
gVSMFbJTET4j756Hb25D4+/eaL75UY6+8pIZ8mw389cRz91baHXicACiiM299teNFV+DpF1VU/iW
DA2j/pKeEZPig1Y0x6zsTp+/Kb8fy/9dGv7/4bEeKZYGw9GX9emPR2gyoxbpQUAvrqpBXFffOoD8
JnMtQiOIEYFYTX2FVBxIzwGP2aNGe+fCT/jXNaemNiivHRAl1tk1j5LaFC2tpJOhmbej1t70acxQ
xph/qWL+xiK8JiTsxzjWN8UoPYmRbrWQUcjX/BGTblXDnVadWI+ZWgujPiLFubB8/vMHCqp+w+R5
h7Dw8Rp1fYArA73eKc1Y2GYob5XrEm/MBDNHLmwXk1fbLXDi5EJo6j8fDtpkgk+EIZYV7eORmxKu
ixWn2SlBKN1M7M+h3Y5sdzMJSOib2b+o5lobLyyfZ6v4fx6KPw97tq5MdFhAffJQ+ADNcu2qYqw9
vEzBSYauF43ffB9/SnPHaAyXR3ghA9H9uJL+ffSzy60XUYGYPMtOGljNFeYTsJGwhsIMzbKd/YQ8
C/85ACI3hCgUmQq80mJ9T3v7QabOmo/ttpqd6xK5tCzl3tJp1Y6iRJlYvQ5hrTEq0O8lFfhWdPmm
HDhGPWf3ahmesGPZQYlYs9ir7dR3v4oMSbKEYb9ouAa2WyJHhEvyVpzj72JYfhuOkBDm+RvSUvhh
jPjUQBAEyoGsCLdTm3umyQMT8PEZjPGq84F7Iuz+Cvud5BP93k/KNT6wcdWjH2jk5IkyPyioiNZU
PQy2u3UL5jnQiebVkNkJWUEh1nQ6ZBYmnbUvgXVPIvaqwtjVpO30lfUDVTXmkqHd1Jm5rimhYV4v
IyfkTkHwWEVNt44b41k0wdFR7wmtdjZkT7bFVkp0/a6ced0HFA/QBgUDzv56KqzHURuu87jaFBO7
xB4HVdkEXy4sBB/LlP93411WXkHrgGzpsxvPOsD+gx3DSbfVPY1cWAPuWDI81A5jAAdxqjYyQ0Vs
zzsT3rsYoVdFw1owHKDl9SPvtBNa0ksrpME79nGFRGOCS9i2MOJh0DxbnsyCtnAEC/iUVG+SLwH3
yWKKpImvVbx1GWpo04+2fzShIU71hc+f+PtdYOBIiwtotWkv/+rjAqAzvu7tKaFyQ659nBm+bk3N
qDckEswIQ0b9V80Q8ufstsgunbq8a9P5JyOO8DALXd9oqWkfyM5r7+pqQh4eBe3Bor+w1Yeke/v8
9pkfsyGX28dvtSxl4Q12LKbPH3+rQgmJIkIWp5rsh/4tKp7VjDUTjlvh3lvMi2JoePoLWpFVUd2a
DnmbYEnknF/X452PCRWZq2eqH3nCSD3/NdLrTMHrjUB085QOH8bNwLwe9YiNbwIa9IIZdVlLz+8z
fWEll3uNKfVsrY3ioKQvN5Wn2WqP/pTcJxEoroG26oUF7h+rOkZXQV0K4wHr6wLq+fObC4gFpAkz
+lOeoo6iIRO+MT9Lr1rNeRvzMbuLXGu8iWEhHtGCIeuLRmv7+c36x3OlWMNw8zsQScTvJuQfn33b
ibLBB2Z8iqqnaYD2SfBdxgwSfZebvlp6euEj//cnlFPm+0kFJ2meqbOXSAMQq8uEixvkrv1qDTOM
OdISN4HThleyGI2vGbhYRC7ENbgtA4b/w+mSSA34ASIRSfIfr7imd8zrq7w8MWDDM0WDdAXE4kvU
ZtgaJn1vBbnXgUf+/KjnJTIvhDIsV7Ir4I0g+/zjURs99OmFLBeZUBK/SeHwjP99hfDhGL9fyj9u
ZOT4ZLD1bXmyiKFhoNFO1rqUT+iGkK6PXu9uyGLdT11+4QH6x9sCnd+kJrdM9snndWNpCvxNvuKK
CvexV4KZb/91ZhL++SX8bfj/+Fayi8ObL2mEssk53wBUEXImA0biqRHyrvHzr1oBWR6TTxDSwmMS
iqf+ETfrvrVq+JszFXQNAwkvjJuVX4ZEXHiSlgX3s9+zvFh/XG/MMNk0K1VTkd3JhtWJJwd900pr
SKJNHj8/+78/iMvJO7Qp+fSgED97bEcJYjhqJGLwKNrrBXqyrt3PKrtC33ZhO/ePQwns8/Q5lq6H
/htQ8Md5RRPr38Q8GbFM/GDLwgU7XbrbIDZ+Bf7kXLiKfz89kqORnOGyV18oXB+vIjCvTsQ9mUfM
TXEvNFvdyUmJubDo/L3ISQFCYiFv6IxrrLOjhC4C/TYcm1Mp602TdT9IDTtKU7EKkJrSNtdoQy+8
Fn+/8sshFWQbXno2rWevvDbVTjoKDpnMg7HHEaARFaoNz58/F/88CugSNk06XMDzl890YaBhzGlO
ZpmfCFR7MM3wwrX7x8ZQsvU2TKZdpiUR6H+8RSi5LPTXc3NS2a/aKNbVQP4bZFnFFhDkI412Kz/N
aLVjN7zwdPzr9P489Nk7BnK5Cgiy4r415VUlWmb+PbLdz6/hPx5BdEagFfkgcSXPP8J5iYAZXZm8
d/q+Am9g2jd4wrLjTBzAhcri73eLyk2XbBx5Fu2/bpcW92g87Tg6ddKZefAQVIUmTIKJVrVXVsl8
YdE8W6OYQ1sudw0qvm4Yfy8bCchh0RX9dOoFkCey9crd3OlAu9Kp3LjMANlUNOaFdulfB0XjY7BS
SRMn3kIz+fi8+KmRojHunJPym27rC5cNTzglx14Oznbk+h6SQUsuPaXLX/1jOQawpNOroUlrY76n
4X62QpoVrZN01LUTKNthr9ci2bYtpsuuEJjImkDcaU40PLOhhEpAqXxQAbj5dd0nybcZ2LxHjukc
r2Hlp6cIGMAxSxvjfg4iKpWxCA8F44LPn7uzh2EBN/K0udTJBis7lcHH62RVciYgJNdOg6se9LIs
HuwQ7TJ5oto1URbmhQXpr9tCsQWuiXaswb5K/a5F/1jX9aTvU6cI6hNDwU28qEE6BZ7+WTOWEdel
/u9fJ7ccjUksY3LWDTThH0+upAQD0NDUpzEj2C3fQLRZ98W3xp9On1/Fs7fXYPrPgejFSMF+wxVn
GgA0KFMsmrg+6VniOeS12tVd5lyY+l46yLJO/XHt0MSMNnyH+mRHAelD8iHpHQ/r1IV2y78OY8FB
Y0/g6pTGyy384zB+2vpzH1DC2UQspQRd3LbiQpl49iX8fbksA3yTJUxFI+nsNVEuUt0+YxuJp/HR
cKtrTVe3Ui4YmeCQRkuE17Kv/fwe/fOgts3whCqY5/5sRZgzWjCGNfImwaYd53qniNUC20ASwc5I
rqT58Pnxzj4b/znJ/z2ePBulNGVtp1PC8dJu9rL5YYId/vkR/vV4W67DZ12SX2ae73ClrGkugic7
wY8Wo4GH5K0iBNXZf36Yf164Pw5ztkT0VSBnBwzlyScwN2x2Qb2rjN1kxh6WeFJ/jAs36l9rBF8n
3ZILUJZG7McHsMrsQuZpWJ6a/D7x34jUTZxrQC/ppVbvv+6Q1Fn6BJ9TVu6zA41x5NaBzHgiAJjY
4a43LjwC/7pB/3sAOhwfz8TC8qh66OeEFpJsnCGIihB3WzUMIOvCRbNZ1vhrHz4+LEKsP2wnmYE4
8nxT6+ijPfkZCS06fGlkkq66Tck/9cZqIMoX1f9+4Pt0Cy07OsY9WjGwM+i3HWQAsqpjr4SBQxub
/wc4K1KxK4E0MGsWJV+qpdGVZbYBfiqMwxjLLDgaQa5+RSK3r4rB+R5SJhG7Pr8nGkloMZohL0YD
I70udBiuRaZsQQEY7lWepd09aMeEsVfmbwszG1cUHYuYNiS+cxTOKpBDu6pxcGAK+poy2p3AbHmY
48odAsNX1dYhFi9RrIMqemFc/zagCd7EY9VCVGnA0jTwK6J5sN8RxnCeJI17I0PCXZYAmpI0QaBq
xOFpHqdDPmdXQ9Pqa4WZWEM6jM/XBuy9LpagoXIw1MOAQKnDujNfB5UDTWo7GUu8tKOZN/iJCbMm
rAiJ2jTioY6sFoo6vkkjsd2VK6rccySWaso+F34DWInEGP0rW8blvVGkr2YWWBv0vM53B0PZzgQN
s8ursLtDOo6sz0C9YfkCi4veDl6jMmPTRBQvepKAM4jseKPZrfzSmH1z1Et8V7g1m2vQFiVBJT0P
XVSRay784rvTBs1ODl21cQzMTm6BBhbquUMOUOd6c5pqmxojmecgovL8un8hcIY8XNmJX5BLpzVJ
FfNuggwBick2cDNOYwf7BvDLZNVU4POiEq1LHym8Iqsh6rvImyviZEZrGqoVIhW5CypwJK6bt1+L
1rY8gnZ8sFegda5TgmmujSD7RSpjgGS0UPuefOgV+kl7W8/4/bscRypqdANeOG/TEKnxBYQlwA/c
jBtd+fZmyiPzqrQw8iAlrW+iRKlDNtTtlXQnFJ2hTgZMaAsYN9VPnhhnS5KN+T2YbcTtRoPUswuc
fYXcbhW0U7qJ6+mN9PQBYmmfT4+Vs4SmhjTgyzDsb32/9HcyJrNREUJ5NXbTG6JQDfeb4qaovPJs
3NapF6YwkUrkTztHiBjWft7uGxtRxlD6dyK67pNDRMA6MRKQL0gtxslm7BBGBld5M1hXftFB4cGa
jmY2NXFRDFayNpPuVz1oL9UkaR/Vjr/zndogIihjgtCUZLJHk/MN+sNkr5o0w9NHLiECoHreNWnt
IARtBJ63AHN1FGqQ9Qt1NEgv3rYyHle5gSK566LxOICk2NolOKs2rIKbxrHeNVdHwKpIYBYVLos+
xUFpJc4LCRXMu9g3r0mkHLapRvyD34pxL6IMQHxoRjd1Evb7xhf+Fz+Yo31TFtB9x6q4cydscO4M
xw7LEei0HGSsZuCRtSy4CQleo01GXgveOFPdRm0IHhid/E6F8tWGcYfJBtFMUqmfUM4AYWELWKuE
7D1gw/QqirI+4hmlgNaDmwGj+j73FbMbbFy0U8N7pfeEbRQqfwoy21mZ/FtyFTrivkFMbft4drB/
kKFV9hqOm9jHGaENxrYsiA4hvKL0qk4H/utipyQ+Ab/RiOA/SxfqVEaTG1VeQKA8Aa5RA8kk7IoI
QFJdvgYaNjpwPYDQLEej0dlV07qVzntIlUeO0EIYVoq8sjZI12ar8HPGyYig1wYIpxRQ5D4ovLDV
bdT0bXO0/chaoRnqKd6r7iGg2b5tF9tcV87FIVRUPGRCw9gu5t/ZTEwJk4pUoXby78UMe0MPy+9x
F5nkYgTYwJvI4ifX9JJMEDg4zlvQT+TKhyEwiNiF5w0k2N0UEZqfGS7QNtOSipFNbv3M/FFfVzgi
1lHlvNQYuNZWlLwR7PVOsskiDo3feqk9m2UHKW00X3OCdIBFcaI9Ao0V9+dVSvq/juGXBF11wBXN
OPbmjiFw1pbhAx2qZOU7sCHyVnusk5GfWdkpWqUQWVJGbGGC2oP3mHieMqsxYilS420c4Kuh4kMc
BqEPmCUcb/J+QpKAF7n5yv+QNzGNRox5RHLildbTr5HT4AaQhGo6WfbVRt313HVadhww4RymuQiO
AfurCksbMJhu0cU5i1kao4n2agXKJYcMIxKGIYRiboAezNUwKNA69ETo2oc8cN4tVcNqw4F33Tgu
vKCh0VZsqIktls2IP5R2UVD36FfsMt4ZhLVs+jjD6857ssXubH+JOzHsUC00NyCLoAaVVnyoM9be
ZXN8za478ZIxHPClyV8sQqXXI4NkuQNd39tttfITFW/L3p12ABrGbchGh0d76GhE4/3ACoIpyzKn
NV/h+WD03eDNTWM8lHFok24Vdx1gVCBzuwghJ6p/N34iEIvvvUEh90pGeL94nsmrWelDcIrHhZ1p
9NhvXGblbqF+uHHergDYYd13Z+sWi0wCkwQY98rAGAW/z0quoQB/cxr5XXbd0yTBOtRmGpHZReLw
ZFNOyR78mG1P7gpIRn1MOy24lxFWYRdz3rptiBqVSxAgIpUxXbGNyvAVRMIyr/w05vpPgawPeWkx
wlVS4uYIgjuDG8bI0g2Jp85h2VMtbtsUH0G+4DfylPeedg25QQyn147TAS4I85R0YTLgRscat0Zt
EiCC0ea2TywUC4EFNtK33rOKoXmDw+igt227GUSqvvmiB8YdZcVVKhmqolk2twqjtIfIx/jWQD/C
wIk2BQH9LB/nSeFZ7KwYMXwg+i8ZgBEedz2/ERYi6kFLf5Uza2MYI7VpdLsGiqhFd3OBOjOTPcFX
kFTvSkRQ/NcmkcyWPSAcxM91nJbpCwLmwONj5z80bWrtAtlYu1aH15NiLMVa0JVPeUXfu8sqhZ3A
FFsN4cyO5EEsu4XW1hBUe5fw7OURJtvwVdXIrlWtCQ+oknsP7FJtLH1AWzkSpRSkFE+QVUNca+WT
kWvtDxsrEUaLhMAt6c8ZezZ9Zp03kg7nsTXoJ0F47SNJfrACumrcJQQaeoGbTxs7YDbv5mQnR74C
1i61rNvN7RQ86nAIvpAlTapdW+IvVmPvlUHvb2hIlY/WYrWCN6s2rca6A1QFXcFoxltEi2oXKT32
4qrHt+cyIYs79WDnDcQYn5oyHNRQEPVQvZu4ASDmpcOJJ5tnQdjvusUQvcopcRv4WayzPFurtE+K
n5AU5ZZZuL7SNWSrUTwTJjHN9Z3e9qgUY5dzRQNaZMc4Eu1j5U4/7EZvKHy6N8A9wQ0pq/VNXxu6
l+jibZTLTRvp0NulgQ1mUODrMaVjwZ/Cq3FkT81IG721YkUvq1Dchox0V6QTgqpqo3lb1pIZI363
rTWJ8cEfyRjTQl7GME2/DihlPeZiv5QRO3hfx+igLOxTZJsZkICy7Wuph486ii+wpHT6ULBPu6GC
9T9gI1/p49Dt0G5GV2M8EU5NV3Bb1cG4scw5RVbspxsHC/fabgLAEooa+DhJAuGiOG0PUZRWX2SV
xVfVaJtrgDLDDZzZ9gcXftoZfYJFZYBZvImd3z23quESjOmRlIQY52LiP2IRxbGK7WiXK4nVLFCA
JKk+BBrksD4aseie20LBZMSE6rllrm5QvwZbOVM1maXd3kO6YYOgwyd+aWI2I9uknoZTife8pk7t
q+/kAVyPhPwgbizxnqkwn+yDrNrIJHiJefFSwgFAxTW3PI+0whBZm8D8c9lvKrvtV1LvCfCLWl+I
jcFbOvHGQzS5sQe+yr1tOasMf+5etrjADFgEa/AElB6zjdcwt+yNq8riKpkjeyWF9j1tWiw2dVXs
VWlXz0kl2NqoLARnWlsz0020bBnbHIprP4W4vCZ2PtnTdpw2ZJyF96IkgADiSe08hJELhbO2Hnri
fFCPMERnqVf3RKlKz3cA+1V1hRMExK/TfhfS6Eguy3V1IAY92pu9Fm0rTOH7OEXBo1FReylHB0E/
vAESkOspXBJsmwQqjwUxkI4l0IqMkkcnGxTLWmnu49J5dm1cB7oi/piyHsMcK9qKTMrvqd/mayux
CKqdDMJSh2UtxCC2Ku04ZNdEw4etXnhTNRN/GKpO/piBlyFCEGoURb3S+KUipYQBNsCSKePpBnoD
mQ4ilvONEuV9UqXfifok+sXGXEVEFrYpLXVrTNCAM5xRrwlsC2FrmFZGvh7gngWPicOJRxNfXPhE
FUAPGprgmx0G46uj+/39hOznij8wArpow1tgaqhug1kKKK1O77MyiOJbm2E9M0j6g1kyOlfGHJor
zQfZQ8XR742oc+4Sv+ZtzxdCWg80GypPlXl1M8HOUL57RwscAJJsvgeO866lzC4MNiCHkTCWZ9dQ
ZO9NWvHDncgMjhiIe5ZllgS3Y1/XsrDF0+RrKChMnGCsDGupERuJYYc2OrqBlQ412qv8oL62B5TU
ukmsh6IvxWquUR0MJmlw8Me0nTUMRG/YcJnu9WZUKzqYxkb4IEFkAPA+S0CWEaZCx9x05jUdEgMH
hvnuBjAAygLGr8gDa5VbVuBFloRdEPqC4oqMiMbF3aJPFmwx3fwfjs5jOVIkiqJfRAQuE9gWUN6o
5KUNIbUkvPd8/RxmO9HdIxVF5jP3njttc/qKqum3Sl2fSGmcnjqdEUcdd8O+EaxjTVGFpGQJzLS5
sIF4xf0tzUVPbozefwI2ton+SxSSTKGgjqNotzlY7veIo+aE7Tj1kikF8Mi3Sn+gtMVJX0YwrJyy
J6F3/B1G6N1RNzgbduzLWY+e+mxLok/i0gDxRPRU+6CEHThjKH8q0gxdcpxRnXSV5UdIWD091MVG
64jZJBYaYXkcRSm/n+28m+UasSnwTH8vgfWFF2N8CfWiPHREhPG25HMZE6K1kkZErUGXtqNO/kWp
mA5pM3EMTUnmZyqalaoKUGBpONdAubflte30H2kYxDxSt2yyZdBRCuMD4vWK8SAPvP5LhS8+neRn
Ia1ub2QlAxTLJC82aTCOlgaahSJhZILj8NVR5zcLCwMl1gy4q60o9JRM2Vk9cT1pzsxwLKhZUXYC
NUlJE2sgi28lM+6N1XQt1uflzhRjQCqN+AzxirwZAz6d2EI6kNQwvuNcjfaxGYR7uy6ax0i3rSd+
KWMjLb6dsY0OsR0/oQvh8jGxX6rUUhu2Qpj+u6H3xzQ33/q4Imy9y4zPLtL1q5OkRPDWpHH8LV1G
igpH6WkwUfFlXQv9QyWcD+QZ0AiFQB0dkARBO1BDskbfE04YeviKv5cmJQ8yJQ1xsA2OTyTl28Sx
Anw01fcE4ueF0RNECrJRABc2gJdMHvE8z+ZjYUUvSzISJaWoYFYMu8RtOhMJO8W8TrL/HYmccQlw
r/ZR35icPzw9FTLcoZxF+ygGokYbUVpki9bR1TKzZZunduovkEuZglb8Gtra9ysfTmmUt9SaKFgJ
/2ToZzK8CAPeTvGPy+UX3j78GmRVrjljhu2UCZvKKBxPruLDMI4tLtCVBC3t/hbj3DpbBTdeAReA
n48QvCrWaz9UnS+kKPVW6QteS0W0X+Qx3lVU+ZRZ7bjVzTK/UhwOJGvAvjGagMBUTDJwyUSzC/I+
XbED9AZLJdOPBXPptigGyo1Z5D4NDZBxdcaqWnVZsu9KIMmhpf9h4UevWy2LW5G+umFq+ldVag0z
NUuPHLnighqx8MxuRGJJPmbzWBPSRwefkYJaEfy0McYQthJuRaJZgnZL1mGwIXb9m7VWxGvb/EQT
5Aisy5pxlAXf/n7R/q123U2kVozpgMBSVcNr/00DQhDKVmg3IntqH/wtMzlzMLy+W8GAiX22FmCe
Bm6Ao2NzKDDX6om0SG185xjW0dMMG0OJlNcMJvN9MLTo3rRGcXFS23rHXMV8ir50w4dbkYyFgRkU
hNibVjt7OO0MvyPNyDclbDZVTzpvDRgHbVO2+UfXyeAEWKzZR+Qa7QOtjR7ArbVeQcLRbuKxuH0y
6idj4NGEMtQ3wHKEX46wcfIgWXZl4ugnHVszSC4NR5oBvtlxtHL3P/u/CdvtUixfStRbDGSrSR66
0Yy2qNnhx1C1bbUW53VLmOWevT5oHDvicWQjSQOExB/GydzbVfxcY7JEddv2fmZ29GVqlBwQ2tRX
B5TxUWd0S5b1yqeUjWb+sV2sPqTdvQdVFp00gD67tIVuMsXJT9hOIz8+A2FzWTOKgq7HYRe3AWwI
OXnIKBhU1bQFppWqN6DRvN8CF/McOqqfl0a35+U0toQTmFiH9OqoNFPxpAeJ9T4t9jcNLt8XlfMG
71m3LS2QLpNS2AeCv0vOkrp4bhW79XTQtPTuhGZoqRJ/DLrVnckeA9pJ1DJJmlPtKgsRW0mV4WLK
lepliTsw6cwlAD/LLgieeBgazV9WOeR94bq2NOLXG4mYWGul+JgXMRzZhvbgxyYdjmujji9cdeY6
3NUPSMTUW1QxmtCtYNjPg7US2VJAETlWuMSE7JBX9AGCWfwPnobIAVtU5/+iEKpC0Wf5H3NXFKZ2
w4E895O82CRyPEbkUrD/NAGfmWJ4TKATeKJoc2oQXMkKRyLPnS/2rZnIhQ6tiRj2sGtc4sUnStJu
EJdeMopbdJhkRKK9Y6ZDZjTVvzi0xj2xHMATprFDb6Vietmyt4DqMVbF1tCM6KI35Qh3z1qQeEJJ
bmrdfJOz+c42XqVcqz5FGrUYpWu6f9AU3cGsUY4rRNTpxNf/GLmjhYxyZ9qQpCOk2XZgzBQrmq1T
u+Zdz3WAF03eegMGTr14X5lcY/ukE7ztpl0h/mzO/LOVjx9IwKsj0RsbIu43DACVjzjHxTCFpHEw
POjcqWFDnJHs4IM35fil+v1ILKA3eo4lsu+s5GnQyoYlAfxZkGzWNkiKaD9Wmk65jriMPIX82EoU
G7xxIkJN3ctyo+u9c6ocrfoQS9UEQJNbfTub8UvvRHQoxvgRVSu81+Tzc7kAzCebeQE41D6LPVxP
y7DL89zstkZuBBs1CR6raBwvESllic8wum5fYqwZ/Tbpmu4F61Xvqm3sAEppAZfXkaEeoRHahwmW
I5nEakuqd4+kQbbBIZyZGOtO9BqwmiW2OiS/QMMdGGAz3tPeBAesWJonkpCMxpIwj6UneEsJ22yX
9CPjO2coV4Kl8Gq7+s7V4jstc7KY7RAXr7AYr50GesnGz4L+IbPByfU2+FpiFxJ6pkj3a2guzHbT
717jVByqPFvzGFmnqL0VvNXqXFJKT069h0zvO8knw7MyOBdFbxkXcLRrmtzQxfGuQVNyXbAEoqA0
4x0aXYIcoWmQeEaet5prkLulIn+WFJ5nMRodluHyX5CF60jytXnLk5Ost9rT+gtgofDKcivlyYSE
BLYbeI455YeFS2STsOCva4z1ZUByg2bU2k5qwC071kmQZZyR2rcKOBQ5Jeaq744W3pglHEjLTdIX
jGjs6vDLbpPMFo+kzHzPunaa0/R54X3fqaijSSlgIJ9BhSaR52KOs0aSCCVvq8a/MFdxxlkna3jI
cTUJCHVMOvVcUrgTRv++UIxd9Jwlj2vNSvRXmWP/nEi7/dRgS3nOjCMby6i2cL3biekneTfcLdVY
jrYef9pG+xpWKnjnDJ96pw3MwSwFcPNUNjzgInYds+KEKbGsb0zQU7e+UseTWQJgYi5MhHOskCqm
MI0uYqYThN0Smq11DUGUtKYQVtiRGMD4jAGMNU7ycZMVxH9kGmN9JkYZ6w0O4ZlPyzVJ6XWHSidB
t+rjLdwdTA9tTp7CzLo7NxjYEBrApWZa/XM7sUyp48g6gWf/4DjXdxb7DtcAG34TuZ14AWo7Mqrb
XvLi4yjdqOi5EBIzA9qYBu+zAgeQORB3zybLh/Y3t+iVjNQu/bKlVsO0TXbMGP5O1hT5JOgshc+S
473mAHJZr0CqCaYv4OrJxmBSxCpGpSQB8rrVFZPOMK4m9UdT2vZUddjoE1IzNiGznE0zkPDHIGqk
Lq3KuzGX3WMSR/hHBlUzHi09LyiNl6p252L8NDinvAx6sAvz5ItIVfaxuqxnxrW9CUQ3Mb/00NYu
bG3Ki+As4QcR3yUd8SkJ5QwrUkB9FUwzGLZFeA01NrZ5kNKgZx9qGNb7oSZGncHzdxf1I/9swnQw
KerVbow+hxjooXuqHZWJbZA28Ivg0cUZaZHCCiNCK8L+VuTNV24vum/WDmLmhKuaOi7bpHApBxCc
VjOzgunfzBzIOTy9/KL0TV6dcj3NLyp7JAuvSjdB7BySbTrwgBQ8zn4RqjlB25l+q5jkA+kqqBXV
vnsZtZaqPFEm2NPVSn/XX0tgCJh/cQX3QiTHxXLSo1TXcrvhWbBTpYXWw3pbh2nkNU7XbZvBavas
a0i/qYtoS82B/750dI6+gsB7hutekIh3rcheEYzavNVt5C9xoO9J5RF7Z9Kp34JusrcsKufHwUAz
2lmjccB2P/lj2+bncmoA+LX24iHLmwENQmlKjdAh3EjyVTTldFEWxz5ZIX+DPMTPsoWhNqUa2wBV
J162bYh2IKTVpe/l0GTIdI+0Jmo8NZANBEA1DS8NuGQ2M5a+Yc0+bLM2eOA0Ic57DLSj1LJ0P3Rm
TLK2kdPcEOylJQ4NAikCfkqsPLMzZgzjzCALSAzCcIEAAe9Pw/YRov8gCDWI10yYiWHutgsZjavE
HH7qlEJsNcLUnbS6PU245E6qiPWvlMyaDcBlBjINfCJoiuXeNofsrlGR7cKkv6fE3u0SWcOpNzPt
0iWr8cM0Bi+S2XLCgmEepRTVwVRwS5V2QORQEzefURxXfkjIhmtSe5Jym+vcKBz9QOtToizU4ckY
WMQAnmhPMMrRFQVd64tiWdUyGtYQTRDUxECw2TgzcS9Ouix7xwmlPwxmtBuzkdXy8rbUQ7MnUaD0
ceH3j5zPM2sivNdJ3Wd7Qwvic6U31QmwBGQ4Y6jvjBRttllzT1m3sIWtw+TWNuOTSam5VyaDaVin
mASArVtpU/0STtNeZhN7VmF18tDO+vxUDT1jJmoK16KOKeAbGVGS35pI2r7ijD8xgIP3cCzIwZ1X
G7xMOQmqMfzJh1luUzsmxJuYVpbZKn9hWLFmJJ/faSHCr04YxY4IKjJSupRlblgnbppYwxX/AWhu
tVa5woIaHWjoHEmhcY7cwvohTJMKdUUOz6NKQZlzEy9tOu8YqjYeVX1NkmU1XgotT/eWbfdrZai4
5HpQHPfKvNeUqkDPIKmI5xIc7sgUVSbiJat6Z8d+pzlWsl2zn2qVfnfAyCU7qH+BA3miDFwlHqdr
NYUl1N4VG2w4JcEizp+Saf8auhD20v8EcouDtJXsbTTM9D7M8+iqTdj7+LDNG1mBpp8OrHR1ERbH
xEnFEXRUvEvy9CUxrYzWU1NPrdAnPoAOZkWRAp9gXcOuCV2sHJHlsrqaD7oIwrc0nH+Krv7Alhe5
Gpe+m5dtvGV1qm4tlfLJVIhXWIHjaFws9RYG2B4cK223pVj0DcEVuhdz9lyKrI026TyzGJfTy1Bm
aCLXnOuSnel1lEEOQVdTXmFpHlBzX+dSi7fsAq7k39nbZRCfg95Fnpi5XG2Nrzjwqujs8FR3dGba
1YFJdkf/nrrmxDzOcmAmB31m/1CjaRAKrZJlUQpqRbGbw9xC5TBm8QlLpdqjUUdG4gSQYfvJ2BR0
w9vIERqvgvFpJ2z3KtHUgCjXbqxW3xdzjM9OEZCkV9m4oliCx1y0yoiSi3lAjG/H1cyCr0uVGHdC
ndKLVoEEXCJMhksU1T7QCVLdyka76evCwCnoB00UthshyULLCFq5y1DaGLvHt5EZ6ZYvWeQx6QL6
orVivwQOa3epmH8B5IH1ReDv02W4gZOACbaUHyFVC0Je9eFMoDCise8vKYf1PlH4dUKDmU/Vmq8I
CKLV2LjsF0IWXbnkd3tcujfJj+Yxj+KJq3pwUshp89Iu+kC/A8HVRDU5xJanhdH4bJeWxW8Be1Sk
jJOg1nSHqrOWbQvjxO6G1zJgk5iMpLloTR9vBpTaHtuOwLWbIfedSOsOep91D70adLs2jYtnYE2G
RxiG7mqhIBgNAljhBvUoP4WutvvBno33UJu7F6WyQ6h9JalnLEtsPKUZUzzkQW5LO+XbEePBuaYK
gjgKULqS/b0xiuVxGAZMioyfwKYTJYxO+mLIuv0izKg4M4ky2e1bwTNwGd7deoSAFxaMYmNIImQY
dDScjfovbW26HOyX30sXkM6s2ct+ihJra0QGA0X2jqViuqWDNKsu4Owlv105vkVK+ExiEIj9VZgz
ZUwAgZzYyNLk+GqH/B9grZV+3bI+pCXqvRX0dBPJ2HyrXT28QhQa3IQOF6Lv3Ps0J6RDd1ysra2o
VxrEEMh3b7l9OsK5TPPRc6xe80MH1cEUFCFkI6k/a73xqwonwSNEEOakG4mraXVwd7BOblpRaveE
emzTSVYXUODJ4NApdBCwQ2dlUbHXjIotvjIkNyMYB5fQMCCReZP0mwFO8zv6J30bD9aL3Ur90TAr
fU+3hSxHpjUnfMXVYouA0O162c5jnhD5EDzFAAhPbAvzl06gpyhmOztr8ogcqlkzm5M3oP6WW5UW
CYQlHY9pIyVjNaE+GukncnsmOPegu1EBuIR0uyrz5hiMS8rKf3xN8q2GjogV4qUu/g1acg0WQqC7
B7JUwY2o+onJDJmhlCrhDwhp7kqmvRnMrnWjbxPy9oK4cStkszflM4mcSvycNOz2xFOlnYRgAHkL
o6M93Ui74v261XGAD/+3NpEG1JR3ZzD4AXkETk7QdGQSX0I8sZ8bCh/yfsn2Mv8hK52GaxOr9Azt
mQmkttAEqaeOmWfR+3HD3QIShmf2VVj3Un0x6KaKWxTvWouxnjjMJRkf2W8+7jOmT63i6i0LqvI8
M06KD9r0sC6de9aL2UAgOIqvlBuu6f5gDlEq/LaKB/O36c9T/tNjp9aD6xL+0/KGLBtSMZz0oYia
bVg+h+a7Up+1KjkINtbSvFu1s+XyO5fBKq4p/YrPH+SrR4LgSe23U/szM7kQKfpGOip1fJ0ZSbWh
Pw5IDGiJDOouRtrZuNeSozmf7IhFq5l5wtyr2b2ongteoIYW+2J3TPgh/g1d5lUGMbi2a3e2Vw4/
67OT0R/tJVGBQBIWKPq+sG9l86ZybIZVekz13aidiPY45BnsQ9pnzode/ZdEBMQhT9UAsc4Aw8an
IMQF2UP8nH44hzY55LmeIZxZHZuR6wd0dgoyRS1eS3mQzCAW3dzEwbipjWOE0IjvDdeJx0+dRtta
e1AIvjQ/wvIh0w5d9LOyofEpuqPgA7woOukwFydft18fTFdG6+4QbdQKAn7/mdrzPL3iptyw32jN
S2DvKtZYOGUUtDjdLkE+kwu/034y9qg5lyu04nhRiCO6lME1NgnCQaqVXmyuc0kQjdmq9bak0QWd
jfQrL5WGve1gvkSDKA6Mdb/0VE+vMP98a6GtSi8jwa42iVrUYF0zoYQyH2yhuLlBzGpG1iZHD0hk
eQ70+hRB3dOyfWYVm5EkJTBWUNiJ5ABQgmqXrdLqT5guBpkxJgef8zLUnL8Oe7WMCWqwMYcX0MMe
m2G3pihM0h2h8DRP/KsUlXMY44h+mli05RdJPMZEay/a9wQQcHRs2O/axiWFuuKkIKC6m5heVOex
DnYJ+sul+mMwuVOaV3V51J0XZORL9jdCj2dzVdbaSrDYq0OCGG23xhLoAvT0/BHXLzHRbIO6D8Lp
IEfVTQFY1iXmewfINtN6agZWB4cZ5Y2J+s0BO94UT6322hpUmcqeEvdQ6isLH+5//GsCMc/YqpT8
TEwYNtVQbHL5PQFLy5PzwtPq40MVMsyZAxchOpMk5QFhkQcfb8Kj4Dg/pGtxCT9Y8gftnxuijl2p
DhqT9kXf9SafG4fuzCb+sIogTVKsooszaxQmHIt8B+iWPCUr/LhVXgfUZ3A5N3ZwT8UDcQ371PjU
0YjPBVxRZA1h9VkOGD6GZ0hs64U4rb2/iR5eQQlQbRzCJJKMwjTX0Kg8kyqp0iJCoC/mi0kYnIHL
agrehIMsIwqOAbRUK9h08Y+lkIVg+EpyqskAsgVu3eFBA2g2NGzC2RRRuXL6195YLqeGOJyZLLNI
eKHxWpQkF/OJTPQ9CAJKCUt6y7aTB/Ysw5Z5xxXqqAkFILQ/O31VoU7XdO68XAm+26HyGCqTNnOR
80HJ3/rxn1D3c77TqJ1SSIDOVykeYAq4MZDQ1ADXKI8NDWIhdgUhLyORO6kGSODO7RoDZhNuNiru
ZP1bOHPH+l+TPlviTJexEdVH2H8gJ/MFqgEUDCgur0uCuH0/Khd72gOp6Gzeh4eegJ38XSk/mFd5
lUlza30p7VO4pivF2zzf6clrO/yzimo3o7BFbIC8DbQjDRDywkLpj9CAObKBK+VfJIZbLfDF8sBi
BjDIU1u9zfYph8/+P/iAhA66QP5hRIzDdyUe1tgzR9kL+ZhNf2w9yvYHee0eCDGNc75R9Z98JuPN
2c31Oam5QjnFOxi3FipFI9kt+XNvI4tdblI8cLttKatdMCnBX82s5A9CKWmhv52yK8LXZLir83uO
NkTrTgqlVmg5Hbk8Zoo8I+ZEkqBVExRMPqk13TEjfWXH0++AMZYENhsyOtVG9jBitOTBR1uqGFeO
92FEONgzHcyvmsPsMcHW+hqPpPiJf9b02yI7SQAFiwm26wKon0fCl8Gdk1+FhYNNOEuHtHqMTA8B
6SyUHWNFIgbekJX5MliuxIbslkneAuJ0WWj7WgruArlTJvuPWTO2bXjI7Xc2BXTU2TYXb1HwK6+d
Q4Rqvm+/7EPd3WTFfzjRMm+GfNexisPodBijgxwQGUJojZbzKuYZ5heDUzXNOTPWA8L8ybmngokE
w+jByrGZkhlVPtqw96uUh/zBIeYQG0bgVJFmniR4lbPF1jDyLR+heGr7c+L8wk3PhmM4nckf28ju
sr5prKJ5iQ4Odbd+javHQGcTLyyf9CT+td8y82dqPYYkY/vtMApjfcLV07jNiraNv5L0UiE6gKCy
SL/HRSeuun6btUPT0tGqe3OytgPXhmEfNYVNRLs1k6tkOzIud7SpyNKvc/M4j1+WxjfmI4s/lYh0
aBs9PWEflXLpa4+1vw940FWHj9E6LeUDQL6SjWAVnceYtLwvhj5KQTh6dsjrZ9VAefmlWidpPgbj
C+kjZXhYxLaJTnn+SGYAkALXzK8OI9lyvGXJg4nQNu4+s7jjS3AS9ssgdhO3WBxiYXkR+nOYPPTD
WQ2JlkYm1b0n8ghdpl9s6hU/xuvONxTq5KOjk1B4r5inD4L38X3Rbk7v0895ovvHfcSS2zO4zGTw
O8l0axRnm1hTkUFOVzO/gS9Ju2929yiFiaiDS03MjaZuZY15Bl1UwOWsrqFCl5wcnbA89NZjoo7n
Qf8M+2CX6Q5DapKHmit9jSuthu6HOHV2F5O6w59M3FrlU6xTNjO1pg9QpEqAKs1JdCWgYGNxAdvF
I/AEBKgv5OZy2iXHCfp11v6LEU3nRJDPxSHXfqPB2tT6W8IBoKsJVvLEZRqdU8ZPrBHD8befI0+J
Z2gA8y1pc4BCjG81rjl+fa19JRWqrcZD7zysyd5EcGwXspZmKo7J8i3AmZV80iVx62P72IdQwBeT
Uyb0muBjEmj2x5egumSBcJWaAB8mVov4G9rcWyKsMl+kuFdQ7KuE86BkdtkoXqzeWkc8LE567qpw
O5rcWGG+CRR00nzoI+mhjo5AUXLi9foLSd9+X2YAqsN/psGuKvmtB6LYBYp9dDTciIRG98cBfyw7
bc5c2N1Mmgv+yQJRS0Bwp8UMKWmehuGdqCbZ3SBdo7rgxA62TfFjsFkHOcmu86+0fdmbOy0IgM8m
9OP1geDW7aD91HWzCRyCxSTIrz5vDhWzTxVvzgZpZeso70oyHcqiP6AxWSf84V8TkDm711C3KXa8
mScusuh51sGPlo3P/O/cQTLYWYtATf9X2eTxNa+dNF71tP5aVEnGeuuaxk+d/0XCOgnQ9yEUnzx7
H5uYPh29G/s/lszLQAzYQ6Vw8UavsfMS6ZrfN+h6l+8JQUjwXMx/Tk2CEGYb7aOHrNnzE0d7czkU
2FxmesVMfoYkMzZesqj7wRrOvXwe662MqVUgWSXKRmMXTMejNj9k0vX1lzDudbl6xtjSnOpym2m3
3oKjehCWBqvew4ThI5twO2pEWcS7nmC9EVWfrt675tSbp4Z9uIx+ckO4E7PjTjno7Egr5rmJ9mJZ
l0HRdqg+Nyq9FLAaGLM8ecwqSALceO3ImN/0r5MBBb8nZjG7T/YPcUHfC8B8Mzchb15L4xnF6iYu
J8Y/v5zxZnBtlJNmHfJk16cE//GzsS8Xy6Mj/npSWhn/Z802j95GK3CXkdMIF9JR4VvEqoAcgzOb
Z0P8FmGFTPSZPUmMzg19GcynJPtTp4taPwuEqsVZS/hyJnyh1aus0HvtmzUNwT5VLb2POA/5nyGl
F5Ja0DC2ip9lz54JYHxVPwTyJR2FO8zXrg7Y81OWvWlIvmYQQxYTdpo+vgBtcLGA0pbFUz68KvWT
3TyO827ASl3YLkNghudHkfEHqoem/dDpYEzn1MbqoWSmkc5UQOT65NkrKZu3Kb5WygmvILnKj5l1
yuV7Ag57mTvXkmQ4ksITwXMlCmvR2MjjyzOYseaIJyPqOjX5GxCfVv0+rC4J4XdxSZvL7V0UPw7c
fFKPd7G2IxrN0Ml4BuQbzl6dENAWVvs+fh1KcnXUhrX1v3j8cjp+Q+QGivFe6N91M+wiY/YM9QAC
HjEX3+PF7u+9QnwoZEdZotSAStw12LnRFSxkg8ga+4VJ6k06fpso+mY1BdbWnzF1HRk6BBs8fq9k
CLgLJzWi6vQYOIz4FfuKk9Bd0uKclTObcuyPTH1Id4hnXx/aYwsFkM/Damh60jVFp3kw4Eb1mvIX
mLWfB0BCatNNQ/XPbtAi6ZMPUvjDCfEOMZItyIQe8mKHouJodfO+I3BCXQVNBAShj+8AWqe6ikJ6
+acF+q0BiwZGmRbM2RltR4LyGg0weHVh7uuZl92ax4Ndhu/9VL6bprJ3lsG3pXouSyIUq8VlKLaR
c/bAWNM3hunIqP9DUCBKZziORnIn/Mwbx3kbVyQO61YJI076dqAeOls552l4igxlW7D337DU+G0U
ue3z6TGcVVb4bKpG3V1Ee2h5a2IH035ufCB5oZYguoLbuNnEqeIC/nqKDMPTGvVSGPXnlNrS10vg
I07mHDUuXMTeLpnrm1ox/AUStAs/F3ff35zfu/ZJmgMlMuJk3Vm7ueydvdDDGKdbbcIuYM3HZQn3
yOAeMocFkeHsiobMc/THrdZeipy9XsF6vm/2UxA86PEAvgl4Y7+0137JT9DpvZR1XqASrsKMmezT
k80BvQmX4AEp4WWCCVaE4k2vus3ApdmlOkY/BDl6eMKdROxB8qJB2Jv05aVdWt/hz6jIIvs5dJ0p
8U0OjpootmVeUOYQvBE6KCuWnSK0c1vme6PlPUVLOUbSbWzLZ2f5USv2Pi3HS6NNbinGl5ZoK9aZ
5LDOK41W1faymR4ZSr6NQ38008AzFrifGmmfoJZoe9a+diyp7Vqm8+R82HOJhNe8qf1PH4idoyv7
mPskUoUv2DUTZsWsiHDsarkrgitY8vZ283KKMqr3FAtcJ7UHQx18+X8wC/RPs/WQlblR1OzrtiOI
ptv16kQQCUJbVnvkVB4svfQk7j8jXd8ffnYuZvTMvw5JVqNmHVtt8YC+XWVJxTbo49PAEKmzqm2o
MJNTmfxMYvIyZvGMpn7V2Xkk2LxyxUAGMjXcb1PyvG3ERIIrCm1traM2MyghiWMlmNck1FNMJrIa
VB9jlxzSMfOcJjuoaoG5M9nVU/HBOjkjzDgK+W2UbdOwkVnFhnoBoZwQDs8aJ6CiwZZ9MdHbADyi
JIQQXhKDFHAbSPpSXcan1B5JGAl3wTARX+woyIlqP5uqUxlyltvLi4nkdegoiGto54RVsQUb1qhS
h2mgqjYnlEWHdAaYj5MvcCIaEjKqy+WAZqinrSNLUxpPxGEhn5puZL9kmwQPQt6EbzVfXtDyQLT6
e2FYED/NvNoqWvJkdK/pQJfX4jDXJMZAPk6OjLp6El36kcwSESBR06LYT3kIYp/Kqq8o6/CDonws
UJvl3sRuKdCyc8NSrOo4kql++Hok3B91X91m5JJtxEuhFa6N/gHlKm5uJOALp3wQk17Em1DVFBg0
OKKJjkXQbZKg8oqSpTb2BqKm0EJC+y65iKAkordmRF/5UWPvdQaskF/9ZJj8tLM2emrsIOt7uiiu
lJlHTL50WhTFneKGIPhsHVN7I/ELYbS08EDGBfMwk4BA1gSoDJLSFRmmrK4+OsmwKdeeLSLONNfa
vUnV2/T5H9h9YqeM5V0b2boN82WgM1wYy1YWcmcbADYSY7sD9FtwYkr8Q0WfMtnTMfmBOL7ojo3A
tma6Up5aGsK2zFxNGbecDAcDPd3cNp6OKM8Zs9eqT479lKguQtnbEgWENJn5YynQJyKfoDPEvZaY
xXuLI41+jXWLgRg20dRLPTAyt/lBybLgj3RsaSnJ1nzcaIc1yx8TFsALT5HBKB4lLwgmF4rh1gis
TS9tZASEq2USGxm5nSOacIvBfFoZzEywo/I8Z8RN8ZiMGyRePJw1j3kJ/ArSX7aMuSsVwVwjyT1i
E3ZVo3Lt4h6KbA+tlhtOa79eu0ZRnFUbk7HGyVK2BTIlnWxe+WNgLXHn1HQjk82/aiOZ5ipVifrK
JC7+tv0tKcQrfl5lGXmg1WmSjR8sqm8w3qs046KxAKjxbGzCAQBx2OinwlyejcTYI+vekVXxBBr4
znL4UvHhDJPc9Yo/OSUz0WTcR2TMhp3c4Zjy8JL57OfuakepyjrSxh0Iz+du5cpHNf5H0pktyYlk
QfSLMCMI1tdcyMzK2nfpBSuVSux7EAF8/Rx6XsbG2toktQqCG37dj2MODVkACnvlwkEMw89YIEcH
WjT3LjNcNlnPkeT6ZpqLYmKn1I5COW+Gqk0N9TiQdHaCUzT/2aI1uuM/jfTDiDmXBmBdH5RP2IF/
KuAu5IpR2E1XTO/u9wLvD6f9F88eByzRYRfbsQrUZ4XHUVbFg0GgU3PGbrgh5JVe86E/keVn0aP2
/lw+uG57ERORuFafHL94JvqNHsqSlv39xfadi3Cjf72f09lZEr7JmpcWTPG2aZd2hCbDSzFH6jKx
Na8T97EV6kB6nj/lWNM6iM9QciB5wediIcSrMbhn9vhlMBHuE6sHbjLPLIf4BRuH9VL0UXbJ7ToR
UTMKP2WWvkbNfKeqifQgrn+vgz4+LVv6SLcnJGbWGjlRQbon84IVAx8Hl3AijuttoWKBESDlOJuW
Ksjll1NQbxtq3DywF5i2bUIKeTUxQiv7hoYEVgFJB43Bw8g9sGc9ZmqmJAjLWsIl1YnW82baXILx
jq7ZExy0azAt05lF299wlrGXF7czKiPJk2OX+h92quMpGdx7Y1rkwxC6RRtxpwkPAavlxKcqRQPX
DfrwkG5Xx3rhLk8u1eY64Q/jfV8l3MDFrezyf60Mf6JwvRuABXfUXLnuyFzY3JihPFIVCEKQivq0
Om82GGbewxJiRdtEIDQlHyFGOAOaybzupJfSPIgA31p8sWlTVwiU6fYxtByHXDwus2HBdURbbl9m
jHL0bBU+CI26T494G+LZobq3o0mO7X2sK9avI1nyZh7ai5u5eweYQj97DN0u8gq0hFWiiSt9CqoG
d+WE17xo3Po4AVR5thai+QVRuvu28wETFyUHs7SfIl7QrqoHiizDbU2knScRtl0YU16oTnWeEemk
rvO7GMM/9mBH97bXs4MQ0AzfV8kay/Fux7EIhrcW+8cHMJ/qZIhuHYw34Yn2sQlJAMnnJKC+Y9e3
JZ3XsnpoffxfGIgAV5+SLG1u3QmqKBEGi9uO9zlpt79StvG9luN0Il+YkxdvfLplhpKysix5CIUg
45muGc+0zByceAh5DqAKO3zvusH5FEsaPjruUpf7aR6ck4umvafTPjuJBsWh1Elxox3vpouAYbgD
WerVMeK/yrszAZf6rocFchpXVpQO+csz+1h17MsA69KIW2/2iRUr8pB4iBpi8F453tXOD+Uy+GsL
ajVkGDhf9Ahi19KY4dNOsesr0uRmzLnU1+U0k0eNHFZPBKmfsaRlF5pAsS05Sd6jxvbFa1sj0/lk
wrNDHiEdi0iCdXGI6DwVADhC6CWpeTRdHnz7tQekZJlQPEOqJ8FNeQ/CcxPKW0YLA7ZZXtj9x2lK
f16wBMAdRtpdlCPZZgOYqb9Dsa7xVPCDsyvAHSSSvqbZMinuqBFdR4MZID55KCoP0zvTFH3dZB6f
glW1/8pVcb3N24YLqOv4Ee7rAMQIcWFneS1xSxzNZL/Us/nb2UNx03jirvaq5OSGmh05zJEPEDd8
alVIxtiDrfIY5V1w8oSK4nUw4pP9c/SKLXl+h/xCJwRlGrwPi74O46DjlC6Yqx3505saHbbAUb1e
uEKS5cGY9cRj4j428AeOre30f21Mkqd+nfW5YWsKXNXPeU2KhM3OkEqmcyOtv4HfVBdREsSdcq4U
RAn+e+IbSBScaGXRk1nubX6/znyXNhSUDct2lot8ycPeOXkGCwljS1daN9hVbHTpEa3aS2vOJ4Ee
jBRYvZOd3Qyfa+PFUV7ntxhjnAONJ9NNRxiVUaxR80U7Nb4Pf5re9KxJY0Qh8p8dtW+0lDGZaovj
uSTOYu+qwh1ObkHmHffi6OIJ8dSp3TY8nYmCP1E+VMct9AUFQPeEEUsIyv7IRFZ13oyGkTJM51m4
F5QootVy8jSw7174LTiZHJbfrV1P985kp5yd87aG9lOSdWgKp1HnPyDsczzNBkWoKSMCCj2rrwxA
FJuOjmK4quVPI+QYQpGmBbGqF762I4yHJcNpG6KEFsW0PFjUQuVo5zdTbh5yQSmXm0PtLwKGiiDq
zl1bfstkfa3LmezKnc79xzADJUkaExBHNC94/fDWnNOh5RR3upeCEYqSl4xTlHZl8+AlXvNUzjLk
W0TnCJdRN7lQgbjRJIT3Zs0TgibFhLG3ldqXSUQeZPSXRxXU9B21OsSoi7pwmB0aSCNurxOj72e5
iJaMpaMv5g14QKZj/ujDJR/Xnjcf6ZVhcGoPNaVJ1E1W6V8Zpb8ZTdY7MTftZ4Um5C5vadWhddOx
Dk4jAWdAujzdkzblbKuT5N9g99WzPYXJj1p8kbIPT/JLkIQPCZ+/F2Pc4epaGAtri+4lMJERR8l2
XlSrOM4eJfAJJDCmWTckfFoNo74AfWOpn1I5fGDgKby9nZlIQG2f/Ok4DhUYA3Ku3VkSItpD1EZd
XdKF5UjR2wPhW1TWYnZwO6JZ0VSWZjE/1vRiUT5MxQ7fZFkIHsDVEt7VQHPA98Ql4bYaPuvhMyY0
cjCAyu56F/+ww2i2hvS9YzFHYfJpRSqVxbzs9+untbLpdo0leSa838vM06Kc/KghKOGG5b4C8h0P
SWbhZB9Qtzo5/jYbkARA2bjvBzc5jdbgovsUfTwtI9iQPkyYNoyomboxXqlcEFmpK6Y6ghPM52T6
6Ciw4VhliU8MF8sPb75dxvhieYemmgQRa+7d4OR8h2jKxA1NESxVFRg0N9ZSagVfK3GHQ2VPdAOX
9NgwwEUIVAk5kElVzb7LF+hEmzEwicCr4Lbr92M2pPgW/KeUuEi6zzrsEtOgkh26VtEe7SpJhoNe
u7vOqB8bwLd+9hnIcCAkxeNgZHUZB5cdEQklFxGdxql8nOmdsKLkLbUc86/mUw4GTDp/aIH7i4wV
HTtTc71i2i/3UcLmL0r1jQ7+4OLFX1D3AB9ty7Ew2UI054tefzS95zyRbpg+gQCRvN0s8yZ0fivV
FvKYV0Yw+CloZCmkswtLA3UJVxw3Lqznx37zPxYOIlXA3eYYqLKOq5SvMKksQsruGD32lYOXcRTX
qpzHBzICHS7LvEe08S0SNl31Ga7Vd2qF3Rc31wl3Ulp2vP9MJnqgXHLPcoAMf1hk5R2ggoGtbBeS
pR/Lh271/yVTvs223vyNzfdvt2CDmvvgIfKt+S7JEtK8IuKmFNi9VkfQcG4Km8EfeUDIWCFTIezP
s79tzCPLPsu2EF/JnNAi56dw6JeofiRA6d3WE/CGnYlMxg6UYPN7jR32SN4f7YBmU+vOybBAhoY6
XeUFrIjJSuwLG17Bbev7RfSUpxH7ahrcee18RH66wl98uCzpHP3qFc5NQBV+7Hn5Q4qy3U9inzqf
ieIqgdCStBnrASocfygTfB4889y7EwJhpx+lsW6boezfk8QrsD30iAKTlq8S8zVbkFH/rZ3RZm/s
vhlFoW0T1O+UlWR3bpZObx53EO7xM2KtJKBO+ezT0rXPBKteq5D0lEtgku84x+lu7fsPBQvzvi6Y
/lzfgmSUA9Up3db86iUG1W/COK8r+cD6we6q9z7dQmJLwEqrMZYIML1T7Qwlqd7308pyIOSTEaJO
7Gqt/lVN/WO7RYMghUXI91hD9zCoeGGKdNL7TlpwGGwe0+Qk8mQ6Up7p4uaXDNtGkZ3WzKT7vrea
k59Pvx1dU4UwluHdotKtmSXCwOAWgNuGDPFw4Ya0B9QFNW2UznmSLd79XEetOMxFLQV7VlfQwFGM
/6gNro9VyXRTrXivqzX4zlHj4qbNf3VdQ5xk4fLTVda6K2C07Kcl6BEQVvYdIciLY7Nk9XdX2/UX
iLTNz12iTB7dga1ZkAZ48H234+B2KD3fySnonqk0F9zs7axf4asVr0ga3Dr5jGFJGGkBzdtM92fL
RN4ST0Pp0pgYzuJCqZzh7U8EfsNhSQDqpHjF37l/+Jeh64BLUAIPIdWUYexRSYA4AWh2n1Ai+ihS
M31XvNrl0QqtD7P4f+qSbS/cuCYGzg8tKtDej5bV1O4bxzwYPep3fhUM0P6IR2pjh9YlwGauiOMr
K9xXm4DkoUqsgDiSo+K+YpXP2J2RcLDfZUaz0RnziEtnYvijQ74SXHaCo665Pcc9PKaL9Fbiv1W4
1A/jgv7WB9HIv+Rxe5LsxunXKu6ycnxaB8J9DHMOk1nZu081/EBWrovNrpThaVc2E+l/0hisoPiZ
0G5XH/JRBWgo/dvim/DJos0o1pmur4k/OUcmmx6tkyaK0KNzYxe4WUQRZzT8lBuXDesJE6MOrMcJ
pNRf2FjzrXJdfZXOOFzSOUwOSD/IlJEKzr67ugerthV3EXu65RVr95XLswYWy5x9jEl3OvL7Sx7m
4aUaKKsM3YLoqlEtsplwWXTMzcNgOFpqjcCGVCk30ZjA0QCSBDnPwua5HRyJTvUnRBs6w4PJu28b
p/9V2uN40w9R+TTORXLnSF182AGdn46xpr0p8yXWS8neCaTVTcA+g+mQEnbyJ8Ny43r294pLzYL+
trNbyhjqIrIumrD52U2d6eihju2LQHZnJBIMC47NcR7yR0sy6dyYJve/Jhv46uLl5uAAOjjYVvFW
/t/ahUWQEAPRPQp0puOcW2hskUhiocXPOqlPfyFybxf28jtEurnKmew2m/j2hsKM8mW18dTZ1Tzf
Yuj21Z5kCnvnsX5dvRwAjI9G6VrYyCy/+NO5NLO7TF67MVLuv0B5vJPM0nuajpdnIlzOfmZRtSNn
JnYs89FY65s8WjaGkNXt5zLfHOu64vBfTXYc8f/D+mE+UwnJoTHtRBzOEb2KNqvVaVw66AhoWB6+
ltpTR95+aB9JF1yHQDj/jEO8eZwnLkcqt9Y4Zwj/WwJkelygAh/arOcOALvndprFI4W2P8DK6JPP
FBsqBt2IyaH0Qa3pJonnIHVZQ/TWSxeU3qH0Z9IyiWzo88PO8FpGQ/LpT132zsQRfY6tuyLb6pV3
jkxz7C0iyPiL0cH7ULvFqSVgQ/CPZDHCUN9+ZL0a2dyV5X4EXRpPWvj/fPvRw+a4ki197isAknGd
si3sohTmJjSqm7ZDyrWCwZDBZAKHsFZ9uqYHG9GSpUBvXPIPGsAWLiVkI2nJneiuXpF1NsDq1bca
xJUMuxMzOHdvBJSbxmp+AdwrD9SOvlaj9SEi+prwWOtb4FXDG5bo8Z7NtCSNmCJliTK5RoT7yBD2
6TdaDtXV0KHJtCcDxU9delfXdvjaVyM2t8qgtayDd8uT1sG3kD9VP3iECab6nNXu6lw9J23V3zmw
/PzYFuF4OwWpQHF38uuAiesGJIg51do3+JoK8DaKSGlQ0ew5FAuak704muGXRFOyj7hzy3MDmpa0
d13i6EBp0VU81Jy3R8+dw/t0LAzitJDX3iUAudTJcl7xxr+4bE2x4I9VzExKBxQBhFtRriw2C789
OJElqE+JoJ9CcT5Wa2cd1iAwARqTjf19WDq5C0IfTFNpe1hul/BD5ajxpSPT8tDI9V2ukiUSECmJ
ZJqkeD8XLEkddfNnJcRXmfGhWrqF7cPYLyvLz6IbPlc6wjHWOy32gXrOnL3TTTCcAiEfQzFohHfH
vc+oYH1KbGBMs8YmM0/s46B7rcc6G4dTYdLtd4jeAlWpP45AcxtHAgIOvrMDS4N6ryY3OtZrWf2l
onS4LbuCkvEmqYy/HyW7wCHwxcPqdiHR7sGLO1WEx4p73E3dZYrtH0up0W+YFDLh3VPAFT31tjcx
2ytKNCw0O4Nhb8nhoM5rtb6B5G3Pa2vEo5CWv4/CQj2S1G7izllhGI1iPrMFKPed7yZ/Ks30gVbJ
7LBK+0QSFgPHyGmfU4e+Nw2euQSY4akKW0F1Auo6CXI8W2Eo6ADzGOBG82WKsXsomtr7hiIAxM1D
zq/hPK78kdn2rXNvnbKRd9VnfDiQ4tcHfxb13dotmBdkyeME0pAGYA1fpqQFI24WkRNlT5ODCvz0
TRZs5Ph+WPLdHqyaGLuybsOQm4DhK3FCtmtP82jXcT434pG3YNtAoWzWGaooFDTqTXQdQQ+afk99
Eu4sQmgnJN3qKOw8+5iDxb6p7Wl4rSeeEFwXNRZLn2Ziy2JPWrm2hYMz62CgwkIOYZwAmmUpVjbD
b5Hl/V+zAAtCj59oxKals0/r7r7R87ft++k9U0XNc4WrORqo9jb+2pwjvzOPa9f4V3LBgPNYQx58
5cGZkWlDkJCsnA454buBnUere2pzU/ZzUY74lSsKdKt2JKfTAwLG1rcaPMmAlIEUUyDbkPOB6xCn
Iy+bQLbfduqMmGW6PcCcYcuCqKGI26yfZTq5b2PG4GYyIhqNVj7AxzCKK8+tzzYK1q7Ilw+Ybmji
3JABc/g2AgaVS4fAdbq3eS75SDG2sBACA0Ocfj65wBP/ZVjJdlVrkrNdEyP1anx4GsgHiwDuNyKn
hcP1S4MAHuUx2zF5mjjbNjZS+7CdW7uA+OWu4ct7bGhfIYXcgquaht+LjTs395L7xCfUnixNcRiA
TeFeyf7ljK47X8yfi8ZgPAyJPGememNqUvvQtl4qyQC3q43bf0x+he1HGHE7lcOPS3EPxATC9neB
Q1o2XKz63pHkQVU+ew8BxReffVehVLsSo1wnWHdl+U+9hiyJaZ5878hEHhxadS7gpKxLmrgjseWM
TZDtQtELgvoGeB9GkmxNne0Tx7fKm0P7D1dZZCVp4VaZlXSOFs/HPvMZ4HpX+Kew5UJspNDvadEk
9+E4Dbdt3ugjFyScfabOX1hukCMfcAjncIuz3Uo+arcO+Z+ozturbofqijWDPzocJQO2Bqt0Oylx
W5UdekuowEjJFJYh04FbvUAhk+dpbcQT2yA83mODI00TVsC1s/0cUlEwiKzKG9Fde/nbM3ZzzzMH
eCHLfiBpYF7LZfsQJBJ7RN7SfpnnSh5GiYaK8gFtT9V8LTvL2dEPz6QOUzoJa3mcSWOfdE8lXdoP
7FqDFoHdafo9P13aB6dRwmd0nOtq47KRGf5jPJzYwVRL7AKL0m6GpHVyVvVcoakgkdQv8+Q+VlPa
He02NSdgn/ZXsJnK2y1iyNvDCOl6AyZdz77ztfVHVGaI89Gd+512u+FYFELfRGVgKNYovkhbJ3u+
vbh5nZBAb9rbcRT1yzVbXWQGDbgI3pyO+8mxuX1Bxw2m7AvETR2nWCwAnpXzbdu0XDRUhKnJ4ipw
yNyOud7GTRH5Tn3K1zE4pks1qBhrGgvqNZr30re4RDp4uMJhZp05q2tEWHa5DZcGqlfiRtl29JeP
Gbr/H6D7byhXBMFG4/jXrm0dejcrBeOcFSoGfzZv49lRavgRo8qecj8MH5MMN/FAP9sDJYsbnyoZ
OCerskAuL5a2xbqOb5cEEsmabDOXK/wef9kce/dJM2cPIiQb2CAsgzSBx+V01Y+dsWVFxSbcx26b
NXlK3rJe3feershzBr/kREaWiL+f2tBH6Is2HUhUP93mO4b0k+WQCBoFGi7+Wf/gyvTLcGc/u7oz
TxmspEMxkI2wpj7fG07lfTlH/lU3lMwFc/OR0twcpxGJX+rXDWmhLDwqscjXoV0JyBnmKmGpKnYW
s9kx+bHWbvurSEOMwaHF86x5paQY/3K7ZbG6OuRqipWkKbySF0eriHfb3oIJePF5P4AWmVGT42Ds
8VxU5CoBelorqQB7eGN08RDXcY7WAWCnlAXJqyQgr4/jmi+fZDvGfTSSeM6bSO8SfwOXi4XrzBDi
q5AdQ46pSsZGZYqbSM7L3m2ml6ZHgJoq29oFxmIbDDTq7AQ6vDUuuYCd2/bs4/p25KEpUmdmyT3Y
/nKtcwd0rJ6L16Sr/3IAAzRv/G011BbP05LML149tZxK9KzswwCXuJ85nwv0tVt3XkpmfPw+EYO7
Ri/P35q+ANa/4udIgjmLMxtV3/UTG5/HKtsTfgSG/DD6SYP6S3Hb5C9F5Ke1F+21m3s6UE3AnNcN
C88HCDw+fTkGAYRH+y2FSoF9DZuvDTubtM2aHuTMEmpXsGw4pP2aIy5bUqGq9rXY25K/MrUGzgsR
T/Es6wLzh+TXKfLfaAcRt+paHyrqpmmfJQGEUpScV2IF+H5x0c0dCp6VsPgoNGtdO+HArnLrXE9D
9ruyfNYHqGVnx5qHm4g6mgOeC7zUDWDHm6oWis+qpWZ+NIy0VBaUt7QA41LRoxfzl5TFixf90OiN
GbxPo2slB+7cvDNAxLuVK3huoeRGFRUBQwIePE2IrCJp6+Va6R6kft6mJ8EdLF4WjXw5pxsQBN4E
K+WiB8+djkdXju2pCAvvxUi/elnyFLJC0BUbsELuvJHIZWpY+UxMKIETjHE2OL80RZsPC2xZSNqC
7HHi8t2SbmzcS+L8QArVB1tPPug9PxUv6ZyN7yIscWUS6kFEHxUS0sh/1Whhg7DVNNwMrlW8uiEz
sqOkj2IyTcehwWLW5pX6NYOVfG5VCr6T7/dXmBNdLTW3RIDhAEkNDoHSHR3Yugt46xCrX6N9eWIp
wGA8QJIE8TOzBCzmJ+jR4sbyPfWV9J638cXm4VELwCBWWI57UXV/URnkj54ExzlruKPvFFyfQxgO
q1Vi4SA/QBrG9XdJzz1ZTFn95VelPE5mVp/NxKUCGgkztgm/heSLMWWJjBkhcLmE3oBWP87TU9YH
+bWdUE0FdrVZ6i3WIk3GqSPKXyFLfe7u+BXU0luPfRbWD1Xo908OghaKKoqwFC4pH3/FiTkvPgb5
MqeEAXg+URATNHEocw3CTk20WpjgkNnOeh95jBIkBtF72KtgazrOQGeOfdHlh4miiaqYf3CYN+fQ
UkFMrHg5QSEczrqnTsDGofVVOcasmK/d8dxyYhzcdeQ8defydiGdjB1W0ORdgKZPekr7qgotU+Lw
uHMWxvHckMKBT8Xp14ofRh+GNK/aPsPDcDNaDBQr3ZRHmJHU7460uz4nIf5bOGvZoyBwDpYfZttl
kkV4mgJTE2T3+1PSrwoSR7B8DRRDxMTlOS+AAnL8E2dlW6DeKZUApOXWPtuALV/CeHAW7JteZ4V9
3Db2ejf3inZh6pRPgF9hAtt8fo1wrHtKn3TM1cs5m0Flf5pOWBeZFOV+bec/2qO1U7V1/q8Buofn
cR5jUZguNrRXxx5iFzSrVMZixbDLppg7I10AsUsnB85UfGlZK0b3VC3IjUXunGbI3LtFktPWqcf2
p0jUcZVjgMeU0oxWaf9z6AxS3XbYLuT6LlpaCVFkNPBdPg+/S8sNf7vLwEqx9bv2AgB4OPiOx88D
iECa/qon3Ic455oja4jkHBTkbhK6U46N3RaAIgLrXGZpcczTyeJwTZujXLAm9074TyGc7MsNBIbQ
A7snKwGaCGA6au3RDAFv8H+RFlh5jtZzarfudSsPf56hV4FcAEpC+ASvwuSJS1KyyDO+Ez5JpSmp
Cf1fTBbOLVUA1tWHK8iQAmFqLyErHwgL/7Cm2yxUFIvtczuAvDS2FHeU5QQAsoyKS+Xh4K4gqPkR
JGYUAFDr1WfQWHAY26SjK5D0TRat4mqVXffhTTBnfEJnx4nH6UEyAt0U0AD2g48rpSqK9C5gLXVr
ePT5SCmD94FEQFPSr6RbuIGZ94f9kHwkfv6N4Q9pjnb0kza+OvSp9E8R178bCijENXSWMeb7252q
lcOvGJqIzGdtgEW5eZyXY/SLldy84x5p7+gQw0zq01lBzde4zwckEx7APewy9JIaP2UHOmTHCqb4
g/gKEIkgwB0jIs+jtEmeWewL57bFd2lphP2wcbdJLngFEUA6AmgQ4DnwhwRbsi2YvmSnzDdUwRY0
sRW+9c1HPneBi3EwmWJ14yIJ0lucrngBV2RSi/rpwyBaN3bs+gOtKz32aIr7RTsWA6eVXxHxsuNi
BQxMdWf/W7PobSD28uZXFq9U0njRUzDN9h354iGOqpyZirgbgXpJqTfgYogWeProLgwPw4qxJqtn
75w62EtSkAoDkI+ARew9W8jwQ6Swo7mV6Ktj83Ss7dodsmKF6ZWRGGzs9BkkyXmldJPUVs++joph
ZrClQvwiw+hYTXUqa9LVjAZoeKNlH8cKInAW2Gbf2o19QesFT1Hl3dUOOIf20da3I80SPFg2riCF
IgQGjBBP2QanuuvWh3H1k2dRjfYt7O11nwvkgcjP23PEJuOM1RbCgWCciWsHWMCcN+9jw76cAze7
SBiKASb/haG5g2q5m0MVHAztNEfZ9PmH2yx0gKAT4tlEyr8JLU9+YHHy4nGbKrTW3Uk56M8oYe51
JUp+LoBxxfWMjzbPNeANg3kYbEH7XuZB82x5ZG65Mi94ttC/y6p7jZbZiTklAMGxgDmr0g6eqsxq
Y+wcwTumTogeVchCCocCG89WEF1lTzNXE2T5dppiivfQR2fWpYdwWw75ayRXQK4l9uVG9Fg9xgjZ
OVR8GzCTbi2otvXmljXUiiob3qx6Bo/FqvAeVjR/xaqrn8C4Q+dwQUiOazceEs90sMBtFPhyqG6T
qltfWwawW1rsHw3UikPRTD8cKlyRo3RiHgQPn9BpAlmEKdfD7rPzGRTpykBoBsCGJkFnhqr0pQMT
eJvUqDZDjybJXyam41kKnMTKPkHX/sxCPgu7ZsqAHeMBSyrd2YfAK/8B/Wx5XEEUEBTtcShh4IXP
IZ7m1HwRLPk9wrm4mDVb3hVy+YG1rI6XFHpd3qiIiSDz71istacx0VxNSEoDVaApJ6X/6D9TFglp
oGwRmsUeuky0K0t2i3Xnt3s5+j2cYT5Bw1yH3yX8x9s+zFkhauZZ216zO+50PbcTfG/PXVjWp1BH
7iFZkIc2Tw5hX03NVlVXD9j9zN5wtjExY/3RbTjD50TLHJscS3ibBLez0xGYLW/X/mm0gZ+A8rd/
ed3k/cmdDaQVkA3yoa/sC5indyIxwd6fyiVu1sSPQzsaPgozoicEXI/peLdRZ7L5Fse5+OYEIHRa
VAH1MyU1HNwN7kA48jF10pGoDqvoqonqW/yjNZNVy/TRd9b3sDmH2x6MToPJ75QBRL+y7CuPzizH
7ySbsr9WC4uyKJM8Fn2uaXTdkJelxhGN+Q2stUTO0t30nuPx+rAZ2vDhEjYNNIrVLkroIiq6KXtj
L5wwllfls6FZ5CkCSY/TflGgqwwVY17PysDFesP/FO8mkO7ZwyFx6Sf0yn2JWIMTvqqww+bw8m/7
sumRTPr6wmm1vjmys24cVvinqp84YhhWxMTkhDmG22ERkLtL7C+ANR+jnT5NoNxB+qMvVdFbZ97a
AF1PIOI89HMQXlP85vg0MNSxgM14XNr2uxBzdSzTsqVkPdgC5FSGPkdra1+ceqJHAa32JJ0yf3W2
RJgdiOwWvaz8qSX7aBsj2b3d4jUdxDQfIzVXV+4a7eM6125s0YIWQ2mhm8Av33NL9u1+PBcttS7w
4iJk2hB1nWKUg5dCUD7X4VHid3QvWX1HfBUuyZSwEOmUQ8SjQIcIwf5shBT1nuuNshHCOB1MjbsE
qydbAOx8s8zXvRMM7ZHTJD8qmiL4LSi6MNxbDwt9vTwPcsBq3ybrd9JWLk/A5u1o8v4mHdMCp6sF
od3mn0FIdp+8dZXsZ+f2ELkqOoWSH5c/ACSwEwBfwH7ekZftr7GHfOwX7bPdj32M3Pt/Dx1Z7RU6
qpgjKo7K+Vdowu6OmFP2zddtvsMVgnEHKijhUY9E1URRAKCnqX5EE14+dMt5wCK2PZsqeOv7edgN
Ab+IFsm3XIXT03fD9Q7uND4Cd/lYuIbvZL3mJ5h94QZvI0MnnW3Ho3hkeNmuxcTfBWx4mlcIo0xc
SlyIhlvVClJUd03x1O9ynzkrUtlxAk/ckJ81ztYOoyD+RlFm9ip41GXWv7UuYJ6tzSi9RnPp3uDq
6w7+srABteVy1xd1yAdchfeiQSuj3K86pVPEU6ODCGsQe3jWghRvLNFw26M8P7LUyIHDNn/w9qRH
wNHpo5/14jxrUHIFi0T8RU59E6YpGdzaaU9aAppLpiF9mHv/Gzx9cyNaTcBXmhDKfrLuFq5u9zRM
cT7jKefM4MYu5jZ59n28kmnQoaw0kB1LNppoIQPbI+49j3NAxiAX6A/SgCNSRRfeD3rkOxq525xG
9qOY7RLlkB/dYhNiKkvqFHjirSOli/k5D7FYcX1zNt5zc554J4HdcmAZFVF5nJNGgZ8xPntLSPkU
X807K6V+CVOjRRwHZCYX15xPatj9SbcJuul7/RM6evqu/SmNKxq/4MxBZMmsRJ8QMJsXWy8p1TCu
YsEFebYosOoE0l6QrKEQJphNriogd00fMd0SDoABd+E/0hnUdQzIC3iRu7yPQe8gMCbuDbYc8uG+
+BXClCgKJCfYh8qD5KYygN1ZdPKwTtwD88oJZuHpoN7OHOjxmnBhdMhpFX5ii0S1SAiZhVVHuUKT
zBCgIPmoqLLpTBTuTYcrP/alji59vXYnS2CmmVbrf6SdWY/bOrbvv8rFeb4CNFCi9HBfXHa55sFO
Jam8CMlOonme9enPTzlAd1nWtZA+uxuNDaSRZVLkIrnWfyhv2H3cqiuK7XUog62nJ/Z9DDJ2y/WO
lFQ3X3PghTcVAJpDYY9YgzYYKaKkEF5Tj+5uEfxkz8qKe/ug2m+uph5kbHbbMBvEwyjNr3prIicf
c7zWKU0KkJf2oYFU9xDVHHpZzfooTBDasdL4N3RXQoQbcMsYHAEltgCORXOVTULVlMuXYiBgS9/p
8Q+4uYsMGDgIbvO2gZVdDdVA0q+ye82BLWA0cEbZoQ0d6jS9QV1LBf3dhLRFzeI7F1euO6BS0YSJ
4oY8KNT6FrUtFi4aQQrQJd6wyQ8hShXlQL+4MUMleGRdGbd4tI2ISY0SMqFfYc+XpT+5C8GSlXX+
jikS7OFWaeRG44UKdFGHblICBaGuxytdGhoJE8hRH5VwkiLIMwoY9IPB5iIPamJrjTBXWlFCtQrc
6ktZltWrWuHt6BV2tPeGXtsiu2ZuQep+BwRAWxDRzYeMw2dn1R6q6zkNZwFL+wp8j7yJQ8QEjMYh
4w/6t6aXxUNFFx+iES2gSgPCHAPt3rQ4F207rfvet5G6h3FvX9uJaH7hWmTdaU5I98hR/0GuL7ku
0V09OJ3z3Zc24LaSCgINtJ8AfbUd3RseqkFcUUtC7c3OO2AhosFKq7Wo/anZ3hRc1TS44IjVmO61
HGAFChy8tsJT4M47uHJlvZ6x43MjuWkUw3vRzTo5CN6NoMfrnsI9Jeo7FtU/RU2fIk8yHhC2z2nk
tuqu01WgpZWmbqRU0m0PkRenkhSpQu5xV/0IMRNkYLZrPI6/2qXjhEGfD0Uu6Pe94usQgSjIUM0Z
aiyz0EN0TFnfhXhebPkUPMV9ddjZcfpbx0Fxi85T/KMeKHSbslG+Fxh9UWwwaliI4lBww3yiwYYO
ler237j2vYM2syi6QovBBrXflg2Fo64FphCG2U8Gx5bOeqgek+FIFtKNsnO/uutjITZVWZSvPmnn
xs/RywT3R4eCvqqeQmMHjYOzCo0MHUpcZIZPJr7yWy2BRCsCXlCydxqo+u7g3uq4m3DJkgPwYg42
dUR+psH2A9AUyKZKluOd47SoHft29KV2qVzbOk2HKuJoMNWOOaQSdlVnikLtrSxRyi8rIDrdO3aT
lJajWCIwoqLjD5Ok77Mb2jTKVRRBgWw1Y9iBqebUVCFTqB2eQ2MKe9LB8mlbt7Wx16MKhno54I5A
r/Ee/slzGEX2G4ig8KpIC7kH5oK8E8oeV5T7ffgDDec/gHtIMyrAY6lUD2ZtFTQdwNrQJhA8NJoh
93Z2K397TtN6dEj7fnruK0hZwZiCRWNus24QFH9dIMto4rb0U62hubMArHvcAkMvAsJfRCU+szhi
cK2rK+0LyKMvxQPOkQ1Nf4x8KsTBgS04Zkur1USNUZkqfoFTRe9dA0ZLtxTUzpEyBLvmmXdV7lFR
AbDx0+r65rdnoV8oEPpV4vyXTWF2Dwwn3+MDN0y/LvldaYnYtgbNfF9ndyMUgabgJGGqkoCvAhsJ
78RH90f9VKChuclKOpR2LLptYanRvgSWeyu4WWGQyNVtU3HcwnuT0U2J3RPqpoicBTa8lcbRUQeO
rPKBJtb42cIY4cj/F+eC2ld2SRMoO9H4A1Q+sEggEtWfSgMSk4Jc8TOyjICXQqTzRi2YGmPSPxAt
TH7LsDnnU8O8lxYQvgoOyy2v0haeQVjdguFAxwriyp1Oyw7NEEMiEBKad7oWBTiC9tdGARU5pzuK
YH3bKvpnWthQI4VOUdKS1p1wuVFyQsBr0gxvlydD+Yh8uLkrx6RAIAJ/AFkG0NpIc0lvoAxk8pe4
JRfJPJv0PyhQg0ALgitRNkjXWCZQTs9U9rbWBnvQMzQRoLrT7DHa90qI5pOOTBfaqlSWXgsDfBk+
x+bVmLtILhssvzJAywWXyc82jfBr6T47EBq41k2WJOoIyrVQQNCYvD8fKA6iQAw7DODn1ClNG/HN
43rwtUhpiI1trD50fmq++AnFWAXc/UHNc0hqvePAsAfVCh6ypB5v0tOl7w31CuC3NDXt3upgTKJS
/j42E2JSR5VWDWCT835sdnUdvAtOwk3cUqigrC72rHeKcaITCNEAVwvQAd+jZwdAQkWSbVJnVRSu
HaHq0GrVoB1xfXMeTSxIgMP05WdewNq+hRoOGdp23btC09gqYctFWAv7G50zCzCs0j9JKtvqTV8A
Q8ZpLJL5a9bD4nVBUJGCqI/pemlv7Dhmv+U2ny3BuCdwTBTwzTT5AqT8s6wtskyb4GgcYCRsOeAD
kOwF7MSjt0JL1oq2YzKgKIYN8cYpIMYOPglc6ZEpq/mhV2GhmIcRTBSQvKD8gjWMvrfzuDtGvmlx
kLDsKp0eKs2zkTYySjJ2oIt7XQfQznGtAVQxGrqpVLGEkAVqb2m2H2vDxhKzxmDTpjXguYClLtu1
n7uam4ZuOLpp0JkxdVX7r/+T//P9EHCz/X//pf3fRniCl/CQvUJT/uSN+VWmDd8uhzj3NSeE6XB/
NnTLFOrMOJ0imGzCos1etfFhsD/DYbMiOMRQEy/HOXeCZxCadHShkZ4xnj4dSuCXozkkTvqah8/U
E0TubU0SZxO8F1AAL8eafvOpe/ppLPs0Vgn7KJi8C1+H/j31fjvIujp0pDVK4nECFuwe1NbliJpx
HlKoUloGu8AB9Dt9yQ9fysNgUky3kNesQ0AALHszvkIMBY73C8DrVaNQOKVc3/10nGMfUTCsVsa8
8B3Z1LYhhdAMuiKz7xj3FEDoLaevP+LsWwubLHU40LaXh7nwESHg6BRVNMCTeCuejpImuJEgUZO+
SgSyAfxFubPzeBDH2dF17i/HMs9n9CTWbO2HrqOPBtYVrzZlpA4mnEBlQhu+Xo6iL4ZxDMcymTuH
LXA6JACWslNrwnBqYwXxiprYtfXbxDHh6lMhPpmGu2ubN9+8xdaKDhClTAF/5dnJHklYgcsb6jlG
mau/xfLu8k872/xSV6U6gVQNzZz+e/rL+rioFcV39IPZVl9L/Q0Q7u/LEbSzRTOFAAiiW5wHFgfz
aYhWA8iPXZFx4MECgABFCd1FK6QFUtp0/yg6kByvetX7+JtGDb43iyMFixcvjPf4MlFawbdtwz1q
f/lnnW1fyX1CE5YmpaqBMpl+9Ye9VGBjyW8uqmNEA/26x3cI+s5Q4PMwqi9O1ByrykR0CXI519yE
+/Lfh2cTqSRczRL2fEVQf/LB+OklD33gYeWIqJ2FQ+ZTrsv6OcwxF1THIKTdoJq3Ffvh4XL4ac5P
khejF/wjOTBVsv/ss5swtgda9OWx1z6X47FAzQ0jGsh4jt3sFO/2crSz5T9FQ1ofkqnOGfAnr32Y
a5tuCVVWu8TYkI41VZrC/GXkycqUnuWNKYptShXnPouL5zw51Snw1Mwsj4Bt3TbAjv1X1+Gl2ey4
lF4e0PmusRzTpNRpc545hpydM9Qdi8Lu+vIIdvFQWt5dZxqPl0MszZmJQ6uh6qAQtPmclWnQj3ZY
4mQCD+6A6ov+Emk12jEhquGXQy0tBqnrDId9qqlilgQ9Hk9qaGT1kTY0nsTGV6AwN50FubqmVRlL
7Rkd8t3lmNrSFEpSAjlBCOfsSgDetaEVTdCESiO3duvapzAQ/0Yb5tojftu0X7qweenARrUOUhjB
TeKI66KWh8u/ZGmiP/wQbXbc1EVX+tyT62ONXIXVvg4Z6i/Fl8tBlrLNxyCzKUYNpwL/XdbHBktM
5Tka7kxJ3QzKiXrEzq9Svl6Otzi7xrTfHPKuJqZBf9hxeByZUT4wKJWae1m/hq579b+LMMufeLy2
mgCQfaTD5nGLhljauyvb7M/cz9MUq58CvW1L/Atn+8yRjtoJc6iOlfJCITyjhB9oL07xrhnpjXBv
UDHYYLKzkkgWP9aHqNN++TB5rqySFPPn6hj3wBva21R8dhG3G9GI4mHexJuCmvDl2dSmBXA2UtOQ
KlnStIz5OewCdEDtya+PmG5sVe02wXzNfcndPSociX/bBjSulF/AJVbGurhQPsSd/vzDWL0Adajc
C4jri2eqJV9c/OVWxnZ2bSUxc8qiQC5VYaMPcRrDtcFvBGx39JJbygxoyDivVvWiNw+aI6+06ncm
f2jes9K++flT4l9fDr+U3WxVo58rSNWkuNPo1E+jOAK9fGwGbs1gfrJtITxUQKRWXyVTW9CPB/+o
jLxcL0demtuPkWfrSPjIZ8Q2WyRDunnEACLJVg7W86uV5TAwGGqGoyLdNzvytAGUZpLkzKwFt+Cz
XXF+oxv78/I4zveDVJE14uvRaeEcnyWTpje4LeQm+6H4yhOLZI0BBQ3i+CGpbobiydbWTofpm5zu
Bi5lKvwXoQnV5uV4+s3CUO1HIDysSuRSQjTLG8k7w9Q3OhryZbl2GVvYfSfxrNkZ0APi9kDw1kff
O7h8qEC5U3MPWYZtbd9IhqzgDN/f9drKIX/+/U7j6qfjbM2mpKtBmia/9eG7Fz745YEFevn7na9D
okyvYh31JsOwZodPlolMhSNbH1GOvPKzp7FaWSCLw6DzYGu2ymtifoGgLWIM9DfLo4TnmI6fS26z
3I52DQjHy0NZXBgg3WyHC4t+dq41tlooAIqqo9ZR8bG8a82CClPqCMPWDe20ePz7I4jJcxgWBS6d
TTZbilENwS60BNLAMX4dokM5uUWDam/Iu0hitTBJToHDVlbiLk4pb3yuRhZGZX9elB/ysqQCjZwD
74MuQrMF4LNon9Lk3TZvL0/o+e2HXc2zzDGwQOW2MMuOHpIVAyQznkERNxPh7nBguY16sRJmaQnq
Uqf0Y+NS4eizJajYZkMTzKiPFswG1HW6fRyMzn+wOD4Gme2mHGRjrWAtdSx4xDTApelDVsV71l7n
5crt57wUw4H2MdbsTCtlQQs7lMRKX3z3E2Bp2lTXk/e1oh5V+cB1FReAIVYhwLvbIFlJHMvz6VDm
ml4gljn7bDAkqAaWWn00KZqOVfMIqur98spYWoHAvnXVNoUg909//mEF+pgniUokzVEa/lWMyK9S
PMkGPf/95ThLK5BKna0LThj77HEYF9Kmy5Q1R0SbMEz2wBYjNdh015fDnF8DQMg7DomDJAi/f/bB
2q43PA9a4jET+ZUFFHTUbrviVgZPOhai+d3laH9uprMTTGNUlqMD0gM5MluLsAplDGWZcAjPGd5b
CE4tNQ9K9Crkk+5dm5k/8cs3eSivUETfAni6EhSnoQSjOk+t+vLvWfiYmiHE9KDkFOBKffoxgWcZ
Mgyi4RiY95avIJNKQ9q5E2tPyYWPSdGO1zfFO4NvOVuXas+jta318WhaiN3/M0AVCcOVmt30d8yn
1pTMLtwik+fxbCwDHd60D3L1KKrJLfPo4ZsYhjdS3gVtv7JqFl4gUrMAiwuLtypQy1n6LwEEZx5H
w9ETkKGYvTTSVLCHgNAkdHNczRW9+gFA524Mw5VFtDSZ3FhNTlY+GuXs048GYtuowREMKLKGO3iz
bqhgmfj3Bw038n8Hmc1mPOioryBXdHTY39iC09V5rU10c42Vz7aQsghkO1CEHdMW8zaDgWt20UXt
gIs9dG69wkZ7+9eLnOuNNKmWcBU+O6qRrOwl8J3uqOroP2fqo4GOUtybO2o1K/l3Kf/rbChhUIun
DDQ/nxO0xgGrF90RUku6VR0gYVlGZ1ekNlxpPQmuEDHEnUqB0VeI3Hltqr74pFsotPVcZIFaq337
95v85DfNPuVgYiSLN0rHmRRc1cnPVjkU+pOtfr88zUt74iTObJNjK58UqlZ2R4NGWB+9qiGErWDT
5y+F/doqu65+E0g5rESdMuZs2+scE1xjbR5ypjrtlg/nkalxe6Vf3h4jdPBQMo71Ej7qlj5Z3u+l
F2/GkLZz+glVmNLIV6Iv5BzdAJegwy5X+RGzrag4cecotmyOmvM9RAOJQjGwgzS7d82VTT99pLNh
0trhOUd+I82dDrMCxEyVPm2Po/47Bow0FYlyADVhvlICXsguOuVS+AQUoc/PXWmgI571fXdsEPvk
8NiPGj4xxtoTdXGnQOjg3KE0Kyl3nw6IPuwIQGtojnF51Myd194a4ZuT71v9ge71rtb3Hk43aJt0
NLRC+fnyslk49qdNynKhsUllZZa/c89IM8TRiqMOi9tpQV+i/1r0x94H6QPdcIx2lwMurBTOWD4d
zFOIYfOSlUWzmj9w8qOWAIpwb4T/qJSAq1GaAM2wsiynXz9bLCfBptF/2BOFbbjgg+0cWykAA+ld
21wr1asX/4z8NxnBpemNq8vDW5rPj8ObzWfMNmxAQuZHN42/4pu9aXz9uq6GO2yigSCgyjh2x8sh
F3aEIKnTJEFaQEW+7nSQBuiMtJFafmyf4/7zINHE3Dvp2+UgSyWAkyjzfdc5wJAMogzDTQdzQwRf
KpxJGud3SWkaBrzS710sHpCnuhx5YUZpvLFesJ7TdNbM6fDGuh2VeoyLYwwyaVMq4i7DHzmEg4EK
4rYEUBYpa33chbP4JOb05x/WTWSbjgP5vjgWyS9XUbaThsPlUa1FmGXrRAOXrneMKh8QDUwwvE1X
IiwdQ6AKrKkJw2bT531i5EQKtOFYimV1W1cwUJS3GASYY70I9zlp0QN5MfW19b84Li70HAaWTRt+
9rUiXSnixhYsxrb+WhjZg5uHN//B1H0IMTtemwwdgdRjJeai6Glfefh71mG1khi1hfwPgOHfI5nt
5Myk7G4kiJM6iKUEKBB1I4IdGDVvdSPAj9p2c8gb+t5Vo1tbaTYo/n6JA/UGchqEOiioqNu+Xx65
Nm3lWT778Ju0+R1xLJJAjSNm1wVfD8saeQQ395ptVAXdxs/jERqdeYiYnh3CbSh6B9BaGgeqp0fz
dr/ya6Zvef5rpCDtCKQWzVl2dfJcG+3EQr7VKA8S0EogwG8B1y8qbSd0oOPCuW57867jV+horXGC
7stCfb38OxbyH5Py758x+1CjGo28eVjnWfMgW8inaCL1NQgi4AqXIy1vqX+HmqfayI261E05T4oM
bpX2ZmVPRfIUqI8ih16x77wfgz+sHJjL6/Bfw7NmucjT7TqP2+kMcx6M6imxOUpeLo9rZQbnzXY8
HSyEXQkB4nuHp/WraXmT9+512cnry6H+P0v438OZfsuH1Dpif9P3hZkfff+pxoVRvEn5eRIeUDFQ
dPJ/Wv3NGb7F5l44a59vcSZRoqFdbNMsm+emXE/CHqR7fjTKG7dt4ePuPbBklwe4OJcfgszGV3VR
xookiFa9oiwt/Xfd20uEky6HWbhGmYYpKQtRTaBuMWWKD9MISrymec+9zcYjqfsdpXsTrQNdfgOY
vhJqeUT/DjVL6S28l6AzveLohTeD+FK3XxvabJVcudivjWj6eh9GpCN7HaUWF8OuhtWHMj7ODZCL
Kxu/pf8kY1jwz4XGP2dF3aTLFRzTpm2MzIZnPNjpY1Y8Ws0KbmAxXVCVM7mU8Z6nv3A6JCTjnTh0
u5wnxEOU/GiyfYwRStAeavlqVqD7Y+QoV4Iufa2PMWfTmNRWWFZxxenouMekhg9QlNexBg86Sof/
IG8IiobU8ehDcak/HZ9WqD3+ygbjs6wHM88PSJTukZXegXVZe7wvXSw+xHJmc9l4ASqtIac+Ngsb
tfhegZy9vKWWZ+5fo3FmM9ckqBtb3jQa9UZpPlvRS5n/CPzny1EW7xUfBzI7NVFPiVrHZSBNFGHi
Bgso+uxTHkjzeyV5EX1yTTVqY8sfosf64NF3fhkIa5j/STLk4WdIHrcoBM6bXipINPhLJTk/aalQ
TG7W5Q8311eSx+Jn+xBm9tmyQNMHy2A5VuVLGXxxzbW6x1qAWXYKBsTC/ZhxdKDVZf3Lyr5e/mCL
ywKAhQraWaOpMf35x7wE4wnfzpFrNIpfvbbrzPeM3BTLtavzWqDZvdZp0wDVQaYKwiLyo59E+qkF
Vzd0ny8PaHHG2K7C5AQxDWe2a4eujuQYss5HNHyhJfH8WENNLC9y/m7bERRQWGCnk4ZY85DEUcFr
EdZ8ATjD6u4D66nztWstcDaotuDheZD1j9G8i1z4Q/CwnQcqFCvL7+zItznu6avp0qTtKudHPv4V
etcOVfYW5Upw42eede93Ut7mg+WspA9tGtPJdfhPLNPhPJbAGuY7qo9ACcTZmL0lSJuHIVXPHmup
aovkaFM9NEjAZADZoZBdZXV0AK8aQPXTAlxVohz1Df2qCiJK2erKFJydq/wsix3Om9WYWkizDVLG
zTgoeVu8eRXENKvGn/xTRlVJg/5ir9TMzpbwLNa09D7slbgt7UImyC/b9hcfyVlYmld+iI0OHIjL
i3jpw34c1SxZD6oVFUXRFW+W5yLFC4+xS3bdalV1cfJsqv+cWKAD5gASu+8Ts8mK4i0UP5UczT3t
OfCQEBgVTNjWgN1nG5PZQ1KJZWrxb2eVwEK6qOMYQ/4G5PazWQf3MJJXFulaiFk6BuRoCUV2+Ztb
Zz8iOKwNto6Xv8z5Dd8GuAtbAhiCQYN0XuFDDT8OIhkxjPHZhFoPPxS1LjJmWW3H7BaDrOuwrrdG
7O8bCFlRudJ7WPhmUwXRBhtDPROE6OkixAJEM9EGmkQ43X0b6qhXdCMUUYWnYYVGaVZFK1fXhVl1
LBVGhbCBQBjz0jssTVOEyGy9NfU3nFJ2rbMGQ5hy8iy3EMHRJJVi6xxBguwozLlMzd4C6BoCUUwr
+Cc1q/s6xpkXwVwNq+k1VP7CZj6JOVsrUV8bMeALcic0yVocILoFEJfMfn95wSzGwauX+p4lOTKm
P/+QNBLkKOiJNtmbQSWl68dy54W5v+ty2aINtfqcWcgcDv0oSxiAAwRV99NwftXEcTHE0duIVLfl
xLuOKkqBtO/lUS2tCbAHpgaiji83f6DpMNwbgNjhWx6XCL2bIr/DsGjtbXY+GJODHF4Sr1mL8uis
eQDPWVdozPhvdeejwJgi4yZ2pdaupI3zo83iQKO1JMByg/aZzVlp9JklIVS/xQjcYhQ4RN8k/mom
hk7Xafzj8syd71+LwxPoPx1sir7zakQr0dfpcCGlDoAgSvc5ix/QWUBa+Jvs3i+HOv9IhGLygF5C
8DqrCHgGinYV1cq3MHGxSVIsBA0Qlf/rIOCjpgNYBUEE5OF0wVUU4tD1Hf031+30p7JPk51pB/nK
u+J8Jdi8wDipYCxoljmv9gZRp8IhtJO3dMA9G2U0Y0DuWV8Lc94HYJ6IJMh203V4/uZLHaG7lt3p
R9Rgd0Nn3idtcYUUzAvi/jsL/JeiuNdiwAieWrOqiO3lyTy/Wf6Jb3KboS1nijmyJy1GL7SLRD/2
KD7kprZFej0eBpi32KMjveA/tsMDWtCwlPYuAJI+uLHqA26rl3/HWdL68zMAhCEIQdd+nkXiwicb
h61+lBm2M0DeKj/eyqaFiHtzOdLyjE90PRujAHlWrTALpbJtrHyOJqL2WCduskncNthhFptBrta2
uYUNi8Qk46/fiNMgP0Se3eLdEc2HeBT6sVLvyvGx8+7tYKUUc7ZsJ9QlRzXjopClW1My+JD8oREb
fmCk4qiU3S1uSA+BgYRMMV5fnsSz83MKA6PHViGYAZef7cGo9NVaU0txNLP3Rtyaxu+aSrHrPFeY
bOLsjsP53+Z/6Gw8faTqkP4xVJxFtHHDiTMj8D4pXXow6/4uAnHxv4sx3/MpbT+v6ogxUOrvUF2W
2cq8nSV+3m+6ZOlhHkIrxJydzYYepD75xj5id9/pSC4n6pXRPNWTjB1yYV65chc4y/3Em1BLPKCk
YanzBoc79pU34l561EfMuwdk4nCVxaDcfYJ3/ddLj3sqz3ru9dCpGeHp0sNGKkbDqXaPsan+ROXs
Bo25myGOf11eeucrfDqfOTXBSYEtnj8L2wzEj4epwDH20qdIxA+60aAt4qzcQc8T0mmY2a3XNH3k
fXVHHNMRt6QApUS0Hz38DOq1Dv7igGiC8J1srhzz87mmDxtmIVK6Xjj+UCPnsRoxpA3XCIgLYVgH
BtB94EPaOTIhi3NdrQPr6Ln9rSJdmBHFRm9XFvh5jZYXgg7RUUygK7pjM2h7psl4HEHfHiE27lRU
9dN7tXhCnCTQoitpbFXOEDv7+4/FmDReRxOChWGeLr3BUBV/BPdxlBHQ1KZ8ROVkV7XJI9CCldvH
+TSylShmA+qk3AP+6zSUHWkeavx1/ilz8u81onoOJr9VIL5dXuXniQJSocYVZ7odYlw9S3eNk9je
qIbhpz77ZGPJUCN5iBThprTlbujTTaf89bgcriEWexd0r0695XRcZY5ksGll6qdO1ZS7TEWzirVo
cxjXZb3GVJlvLg2AqrR5T4Jo44E+xyBY2tCNYV6Mn2wcVp5rv6fUrcTV3ipUwO0xehArozsPqHF4
ULEB9zDVBGYLBOXmyh4wuDrUbf+tyCu8YRUU3eV1ssrTn385usgfQ803ADiEoKRo0xx6zH0CzCWo
1sLGqZDq/a0Vt3XgrZxa8xw/BZy4rgwP/srZm2Ww8mpsvDI85J50v2l2D3rLzyeJvNgd7vuwGO5i
rYtX8RDznUDcqSIJ1ul/+hWzJarkoe3gthAecOMSz1o5WO5mdLAFtrqupJ/l/MZGr0EF2Soe8jZD
/StVahwTehQ2r5WyQYHdDfFVj2y40CWSMitXyjNMND+Qtz1sBsGzGiTdbEk7cZHEIZpxB2TpCvyh
Y+S4rFqzsJrt0OvTJ/cVG6GuuOibm8KmEhBrGhQP6b4bIIN+tfEI8kfBaSd1bXUTxviDdeh7/bq8
1Rfm8eRn6qc7T+ORge41P7Ma/KdGpL8UgTJ8K2//OowN9VXlgUthhWfnaRgsdvJsqt0eRFXdxg3I
OAcW9ihvLodZ2GkwLlTIp9RuoILO8n9YlEOdqWZ5SM2bMcAMsTwEZnnlhD8ux/nT7PtYwuHrcoEH
YO5wDwDGNNvSqeGikqTV6YFfg01cjUm5llp4eWaxfu0rgXOVS+zvYpbHPYoLCFrHPUIuVCjCn1xf
y6P0+3fDRZhoHILwGXxF9wl/JgT1Ws9+LrDQva5Ctq2KKIy+6UtDru2ghQ8PaniqaPAYISHOjpJO
wSjEs9P40DbdrQAZfVPAUtliJ/P18lwtBeIZa5J2J5j8nIuAcG8iMUSND1Weti9jmqr3SG4Nr6OW
rz0Mzj8/rQF0BgBdT9lhXkBBK0tYQ4U5iqk+YaVyY6O70ks02Mvm+vKgzvMsVAe4KPRdVKCe81YE
FiigK9qoPYTiVza8V/7PvPwRq9+S/reprR1YS8GoIXNaWWR3nuqnm6fPVVw1qbIepMQPPbgpnfK2
HUvk4WGJB9eZ/X55cOdfbKLHT5dc888La7aLVLtAg05zKtiB5nOpuNs+H95adLgvhzk/OnSKUJwb
qsM6ZGmcDkuMFBQUzy0PavlQ+da2G14a+8HKn+uiXvlcSyOCXUbhjrvFOc44zYXbeLpeHSjoGrtR
ZPrGnwiykyDiyqgW1qCtAjSe0JsTBHi2rzC7zoDmd82hox71NcVMd6f5XzK3M7Z64a31MxfmkBuh
CjuQ6hpzOYtmdVBqEovzXim4dgabRrmz9Rsfv4M1ks+8uqZxiE08A2qGpFbIj6dfyw+lL1DX5mbh
7eIalxWkcS+vh+l7n+ZUnayN0o+l8T49PzFDpAMzJe0OtZdAJos2Muyf1Da8aQfnOZLZo2UgS6l6
6t8vjj9sXxIHjypjzpnWsVcfgZi1B0SONrL52qEP5w3ayujO54+ngc6jmzeWOUkKnc7f9Ca389QJ
Dm0b3QfSu8dbcQUtcr7KT0PMzvImq2y3IiNQ3AfrnaFpqshHYCsrfUF92v+nH2p65ZDQdZ0qD5/r
dChN0YvBiKvgEKMYCooIbsfo4n8jx+ZJOtmt0L56RbWtdHQD0Qt5wAtp+O4FYfrDBqNw7USTyHmn
iX1pCW8q+6FBkaVi26S2h76++FtS/CQ8Q4ucIiMbE/Wbad4+lKVwkOnEMHrBIQiTvYf+oq3t03G4
be3+1tJ3Dr2kyyv5rK75JyKPQWAGrKezV3XTFrFDxyU8IOitXQk4FJn+sNnWkxK9mnc7TNg6tPwd
Yxva1rDJPOOfshA95idRu+vQ5lhJSmdlxz8/yKZeIQUEq7OS2VgVXFcpIhzC8G1AZJIXahHdZ/hw
dI8+pjmxpu7q8odj/S2HeQrMJQNJBN6S1lnlzB/1bixkFB1MmnVj3n+JuIdv/M4u8Zo3XlNjVVzi
/LQ0uAMKLmb/o/Ay+9q6nudJmGrhwYYTMFT3Yx6hZ3fT+uZW9F8a+1ooj16FzK9+F9NiTrWv+Jvh
ZD3peuMqoCdfLy+GhV3JYQqs1oHOQ1diljiLNMQzNmqiQ128RsjMVE2Bd+xa72ghvZxEmR2meWQ6
EeXD6OAF5i4vvmur0IOzVjCfcnrlIffIaM517ToTzw9LEdEhGO46nCxxV0Sqif+V4iZNom2EGHvz
Ksavvfv3VwWD5tFUoiLfSL7s6Q5OTb03UZqODrrzYEbXAR6fkmNOfXYd769PA0LxTOdiB+YdeOlp
KJpLGQ8LMzzgvIRP22eJZVx3e3lJnN8RKP/jbEjXkgcipPfTGGkJd3zUqvQwOm8mgooB91SvHzaT
38TlSGeEJD6aw+3eBNUNcR4JsNNQeZK4gbS97BDGfrWRnXiPfRtEB8KnefqpaLIbiypBZPj7NK83
dYFUrhHuKumu9PEXdgFav1wdoBJMqlWz3xFFPZrSuMEc9Dh/yl33n8ipb5M+WDkCF2aW653NGmWn
oQMxD9MaGDEWlCOc4qbqd3X7iG/RtsyslXldSDIOYDv+s0iwLrEowIYwDA9W/RD2/m2KGmEH9hRD
JC052Kvcp8V4tNRpPnMDU+eNsqql5YxzQHgokFumIXcnoy96/4LDjpvf6nhwXV42S18L0YkJt0Kt
9mwTeJraJn0bh4chybepfV+lr6N+vBxj6VOhaTSdjyolknmBpKpyUfoZMXKJbD4AULf9RKkMtWNl
pc14Pho46fDBKQxwIaeDf7oHkAN3SI9saT0q93r61ugaJKDfl4dznoBPg8wqAoOFLwWuZqwIq7+K
jU8Cn4/LEdaGMTtI3N5VkIMmQtx2AAmfHQc7vHzlprAYxII/OHWdTe75p3OlDd5Y4agYHqRyPY7a
pqNi7uhfL49kca4+BNFPg/QYVvJ2IkgX4gX0s3RXbqjLg+DEACs4qTLPDsMxFCZoZm47ih5dlTAt
bTDufJ+VD3LWbkDNDWjtv+KYs8ky9XYM0P0OkZdFl3TyAi5u2+RBgZvryX2mXcc0eKN6ZeMszZ5F
WZ4eHjhIkurp7A1lLT0UxMND3aGd6T5p/j9//XmmF4o9XWA5OpzZ+z9JqNfi3ewdPA0XJ/9ejtb+
coTzDwQ1HgkWFeUEB5Dl7AMVgM3DIsniY2h/R+NmY+Jz5ARr8ILzDEMUCZKGUiBntj0bR9jGfSZj
Pz5Gtmx/DqBjD6IAXWBWubujj7Qmn3OepCfCv4EUBCIztMCN0w/TC1NRRuq0RxNPF5I1vs/7zPxV
oRaXGl/LcY2nfb4QeNGoQIUIxjqYP/4jpDpDIMbxsVS+BxUMi/rl8mc6ry44JgXM6d1EBY9/Ox3Q
mOelSCN0nrMyf0JV/Zcjwzu6UluyEG5M4fZyuOmrn74rJyr41JRBvYTi6jTeD+80M5zWYmy1hzR7
NVSvvO2D8glF+F90Yn/jLXPXiNq/c/y/3U9UJqeujAYl1kSybZZXfR0pfK0vqgMQStzPmu3gO8PV
ytCmlHYytql+AugKsRBqoOYcF0eL1Q4w1RwPuJGPt4qa59d6pcdbt2o97EWxqfArey/s5qseK93P
Qh9DTNG7ySMuinTtgJp4eiVEpIkdEh0+XQUbhlVVhbehj/Z5rpfpk1/5wc9cSZx+Ewm1U66xyxy3
jeysO3uU7XXr6+mevU3nf8jib32px89B2iGD4Q9j/SR7p9poisRrxu4gHhp6Vd/h4YtHSbGtjaEw
r/BFt5OtTLEHxN4U44XBU14xmDAw6NX8PajJeJurHXRzzL+ja98LvB/6f5P2XTuW6tC2X4RkMrwS
VqhM5eoXVJ0Ag8E2wcDX30FL55wq1lKh2ldb6pfW7rlwmJ5hzDHGXCXpaP/QWmh220h9A0qGfo4h
C4g6lQFxSyg8HWZfzqCxN6h+hVF1LejkDHlLTAi7LzkEHWIrL/JLWdIOouRVm/Bmmn9nljlcNrlC
7gGNztAr9Dz0tJbsZCp5iCqIeGAeSHYklOQBjNeHHWUW5OOZAdUuIMd3rHGs+9Hkswr0zE7DaWqc
WweSi7+gMj7SEGroIsGZIVnkQpnADrQ09e8UHelOuNlPaK5gjODrk3LitBbXgcoK0JouyqPrVCcD
7ICbpT3fg6Ul1OWu1G5sI6nHLUjjCVMxQHmIJwF2Wiaalsf+820boV2Zlw5N70d9zt4hq5wmzHMh
l6qZL2zIy7A0GwNTGAiaAtZr824p/wU+NS7THCKeBgkHof2RNuAdk/f43UWAA0CuuTRXFh6jk4ht
1DJ9tK372f5TeWawiHBCdyzo3Pg/GAIjDHrP8NcnieVg6a2oUmHdl96DGvdm+jRNr55BNzb15L1b
OqN4sz0d7YkFS/R5rZ1hEaHFA3TfIFDI5QVFyYXKp6+/5cRbL0ZcQPYwsIgm+vrkiBKwFylH834e
zWiGCE8z3gjrqPdPUEP72tS/TspndwbOeaAeMByxYFXXMQhUwQpdBynqfV9hanv6Wwq1t0CEl5cX
vvfbaC+ouFIkCzUovXPIN3ZPKIcHwpHxXN/r9Y3qbmoBibC92BzJOnlFsAz/yBNwuv2lj/F5rQnp
wYiDXw4HRkJ3UXw0KigOPOr0UFVtaExVJLRr19tBCCQa1K7iHsZY/qTo2WXNjwaE3fKwSQp9eqsN
LBVwt+jioLKw/lH5EgxnYN0Dg32DWf3poeMcjFzdDzluRfDnTHn/jC0ZKo7c5+/v8dClRd846Bar
G4ga7Vtp5tAMgZywkW0cudNzDVaVD7aWV+/Di92kpe3SCrby7tXEBgNUyLee53M2AOtBqItNQ8N/
dXfqnLIKepx2klsj5opBEJOqGBv29Yk+a2W5OAB1gV1hHeo41GpTu5thpa8A3iFRSdvHXhs34oDT
QiyYWRFU/a+d1e64xuCh/EPspPAWYWnUsZgem+IBGmWyioehDyHWFrTs1fSev/2FUBkA6nshSQZj
3irM0TJHQE5vIIlvAlM2xBT89NSLvzZyEgLr6CR/MLIK7DEeq3UEQiRJMYMcMP0JpY3Qde50saPF
od0imj6zaR+trTdNSnfQSTOSRBXi1q2dd09BYVbmGx916lg/fZS/2rNJonqhJnzUDCn7dF+096S4
NiDX60G5+Ov1O2tqgVzpHjIwMOp8vlCzoemZCQHbxCn/TuxlNlikxmFfZPeQMj98beuMowAsE0ky
qjBouK1LciiItwB91CRB6zmqodG5+Eh4Cv39v9jBI24DLo+YZnXwXObVnDgdSapsr7vQXqJxbj2Y
9PfXZs4eBjAE/4+Z1dGbrMnoja4lCcTJQqYVLRQrtUDp2cbnnLa/cMZRuUV2jGomhk5WWZFVOVIY
vdCTrq0vBbRwux5BrOmqV1cMB8dDM2Gu9+nYvbDejSjk6uDeYlJAdMsp49LqoMVY+xilG6PcRGTd
Foti4EYJ5NzmgkQIVOIekHUnU0xQMK4mWWfGctuPM2ioJ2ffKwziqGEjazt35dFtQdsWvXXg6VbL
YfStbWYtwTGa6NH1WazXC3esFyodRCrTiF6Et8VhfPbrPthcXRObYYwXIrwkMXUn0PzjXF8apghc
+ef7Z+rjt63eN5o6bKqgtJVM9TPatbb9I8u2yB+2vmX1vg1624kphQ3ELde9mq57PQXtCZLBtNjY
qtNuwHJ0P6yb9dm9sLJ302mYSELGAgydt015BUq5wvEjbwIBDsQXM0eCnvO1GZ85gcN++Ho9z50V
G3NviND+oVlWrsBqIDOiFbCv8uuS3sruWhse2/wRjf+YtC9fGzuF4OFrP1pbeQQqzBSUb7CGNsyF
PftxASDBaIkQbi/WCT8Kezg0BY88KUPizT/GsYo6kR2IqWPQd37LpBd2kGLb+F3LjfgcPH/6XWsH
Aj29LocCPUncsgl8UAKkx9JNJoERm+qQl35AdBqnaoOS8tw5+7Aa66cl94yiSAXujGFNEc+tZ0dp
UMlsMaC3BVM+6yI/2lqdaQVBAWF6iDVSrbyGgPMuxTAWtCavdJkGUwZEVoZCfzHd23W166r6rh2d
i0mUAL2xHc3kQULKmeZlZILqkNJRhoJlh41tWJzEyTagUgc3CazzSZKpCu631F8OY3XRNAcXYo26
dezl1SRpULP0CvJyIYPQ/UKf97Xts/dgQT8tKTiYlVf+y0F1RMPji3tY/fXxJDIGJhHQNozdD3N8
zzF1+rW905wI04lgWUTuiYYVUFCf731elRhqzBlJpDP9ld4MgUbIWXnFvZcSzJUNLEK5cjdq0+5r
u4s/WS0x7OLZx01EYXQ9N4kwG6zvFuxibibUxUufbjH0bFlYnbSCDNItGcVdAo4CfXYgSb5LVoJ8
Eugc/LlQDyydxc+LZ2RZVjFaISajRjTMcUG3OOvPhC54pYEVwZ/L0Ozy9x/SqG6w8770zTmphfWj
VFWkDeRPvVnoPGtmYchBxob0fZ1JUZnTjoEuItF8SGHvoaEYzGhQfL3l594YH+BshHpgMAWkf/Ux
lJgtrts0JdQwDilUxouyv+1RWhyoG0Of4gFjKHvW9n87s710qRUOkoUdpC+//h1n3B1+Boo6CKIx
EGKunrpctwZUqN0psVCyrmJu/WzBT87kxvDHuYQOyHf0F9BhN5eOzOe985y2Mxxfm+DqhrBy6UGY
LGzcy9LUdujUBJN+46Rg7bfviPvr+5+Isr+OBx0CLigsfTZtVBDLnXrTSjx1O6fvTn9b6Sic0q3q
1SnyA4fGQaMWlR6krmAI+myoUDlAPA2xksaoyL61e8hiQFU7QCeeXZnZkMcpEEZ74TTvRqv0AAEA
D1tUQgI/H/qNA3bmFENaDkd4mcPCSPZqY/uuy1DQ4DZUVfh7ZWVXnt8AEmtvnJ8zjmUJlNBzx2t/
Sivl0CF1hiLH4noqMhvtynCn4/f376OJlVd2FagPNSiHJk3eeJcYbG4hi4ZB2xZogoBb9Ra/97kr
8W+EER0InFey8pWod7VOT2rY66wIcw+BCXFpzKVELd2Yfji3R2jrExwAZARAEX8+MBqAHhla+lZi
Qid3AlWMrqMUt/96+c48oqhwYf5jyV8XZMRnI0CZWF1tUisB08oAdVWGRmJm/zTMZ+7dlf0W+dHZ
1cMUu76kseCrW12ChnrSB2bGSoByQU/m2Rm0qFAUEyUbJ2/5h1aPJr7r/wytFg8qjXYlDBia0H+7
aOl4C81kYHTy6pnhbY88YW7d8HOH/Z8oIrDz+OfXClr9nAGoaRhGUgI8ExS6OYd+J7YmXM992AL/
WfQVAI1c90dJwU1zbAsjAe4qLmbn6Fd+ZE4a3H8ud6b77bkrXNtFTQu7BRZtJKefD4ghpT9Pemkk
7pSlz6CyMWPZyEVXfrK00LeVffj6RJ479gDqA6AG6dcFdPXZoCQ+rztGjKTSWSTyuzT/o9Mt6NG5
c4hK8uLyCYbY1r0E6fYGQNIOvorbECB3IjMlO6u8NduNPOWcIQRuCI8hWAcs1epr2sHxJ69ACaEf
9CqExtqToYw2MHQUDk3I84XfX7wFHwmG26UvtQZT6PDqpelrejL0r676kc47uYUOOxMGo/iJuBtc
aQC3rA8E5xpkIDUcCCa66Uicyn6gpHUjO2X60R59xPpCKCdCkEQJZDhHN/r6G88uKcAIyxQHwFXr
QE94XpnmHjMSPeuvhSx/ji0EzccO42lD+p8WFA/3kmEsMgTLj/kQVVYlhEYYoUaCoCVojd+yPkz+
49cfdO7Egzfhf22srhib6Nz6oOVJWkx7h6M9vwhjBEVUM7z8/xlaOcUBxMBUd3A6UJjbOzm0a7Uh
KraQYsuRXrvej5+zelJEPtIRyjp6ghteBLJ1DyCI3bhWZ5cMkA10z5b/1uj5yq8zsAfAhlFd1Olb
YxUBUVuM1FtGVoUr3hmV3pkpLpN9S6QPyqbYKpyNG3t6mpFMYtYeY2QQWTnB1wjon8huRFho8im7
ypT+BNotlBir5t6XxYZvPd0aVGnAIgBfbgPStcZ0QTfM5wI4mERno/7IC1/90Mbc2rByJntBtIcW
KkA1+BNlgc+Xxq8xaNN1k55oI8TXEegCgPM+ji7u57OwLRArsr0sLtrxdgIN2sx/V/1G7HRmVUGe
gb7GP567E0XouZkzVAJzPZn0aZe1bTyC7t6QWpymGxWh0yUFnxbCW8CZ/+mZrS5vlqfVwCHcl1T0
Kc1p2HZ/v760p58CA0hsXSS1QMqueVXc3kbPztWGxKyaHY5EKJqo1XaVt/EhW3aWv//g6bjNOr0E
RXqSwdNJDSwyfJfaB7bZvju9VssHYXgHtQzEL+u3t9OhGj82xoCWSR3Jjvwa+oWGbwuAt2Vm2bgP
32OUYznZVB+SurN2piyPFW9+emb1/v3tWeBdC9MQuFTWU/d6jZd45n2fUJq44BdqGhZQe4pa+f0e
wSI3sCDxgP+2IEv1+YPQWO2cDopo4KLe1/bd4B+crAu88lFl7xN9/fqzzq2ejQB6CSYAbVmTJEDg
yKh6UfZJTq2Ak/slKfZ4/H0jC2c8GDHxYJwo+pJcG3KMSg9JxR875Gw1ubW2sqhzx9pDFWWBjkBO
fe3yqOwhiuS6CtXy8sLl1o3f2Ds+yIjb3vHrz1k24PPDh4TatfHfEiychMqg+OOImqox8eY+cNlR
FTHoryJTPdJNea5z+/PR1uopT6XfKRQjx8RSGER4lg2wPcXj199zfumWE7BwnWGiY3Xg9AwTQB2W
zoKShZ4N/zptrnFD2ruvDZ3zoUiZUBNZ+ionaBOV9X4uzXZMkC9hCk4E1RYz/9nl+mBhtVz2yP2S
+nJMpPlrbC5SirbFlkTGmWcPo+wgLwHJIyDNKBF/Xq867aRXTTWMjC/59MyMi7l0QEpVoVpPg569
duw1a+pQMy6kcSV7sf96Gc+U0fAD/umtLjwgQGF+/gFe5uV0cA2VtA5/HVzzAiNcDyUXt7Nnxubs
hJMwLwE2IYGDdsLsyLf/9AO8hVkKTuok/eDAhAzKwInxwB5g/NWHIZJsJ7Qj6V88Gvf80OlXlrkR
DJ47pxhr+l+rqzgNiq9TyxxYnWweiCHRRDQVP7MtxsktM6vKD5R5e5tOjkqE9+rUb7zZ8fJiUw7g
nBPBNChwbqhfoKmx8vKSzU1GJ4U9lJSHZGyjbK72mu/FBcneACx9+XrPlpO/dlooBf5zwIDurrMp
MxXulIPXLEmBkjXEcREh6sejrsBggS5a1Wz4/NPvW6Z3Fy5SF0zzJ8qvM7NnlZuqTnJ3ClihB+Xw
Bj0Z3Y8aBB3f/TaQWiKvwugkKgpAGny+D3Kw3TIfVJOQooz0/qKdX22X48ns46LeaWSLG+zct32w
Z67K2NTpRz5WbZMIYwj0yg8au3iwmK8HhLNDBurjb5dxEWMbgAvgBUM2tOafALO9b9cWqRNKCowy
UThQGk6Vv/t6HU+9J8zgjcbLhsQfQO/P66gNE/OY0urEM7zAV+4fvQawekzVViPqjAtdLCE21B0c
SnzVZ0vmaFT5nNMGp78KOn7UxBFDxgFxxtjUDo5zbNnj3Ov4EU1gjLfVd2WkdfRcPtpfvxNW0ff1
DPtOyd+lpV+xlHYBqlW7TNZ3Vr3FUXZmZV1cgqWvt5hd93nSVHeznlGe+H2+c4iMS+d22DqWp88r
eCiwoniYUIECfdjnRa0UbwUCe57Q7L0DgUo3bswlbhlY/v5DqE2G1h4MDwYM50VYf3394evzd+p5
P3/Asoof/n3aDrmyO8WTiaXBYO/HNPLBtMpfvzZz5vqCmxllR3QQF3WK1To1ig0N0ItNwogETaa0
wK5W5wmYa17SwXvVsu7+a4Nnd99DkRoTdTjwa/+EdlRTdZ7eJPYA9Rx/BDhbZO6l5svvci/iXC9w
K3QTlvkJJOWfV9BPy4phSJ4nGdf5xTix8b7p8y0evHPn4KOVZR8/7FOdTwOw/DgHDdEuSmVd835L
HPDUhAMWaw+AdrRFQNex+hDLrFwlUL1NfHAEmVAOB5pqo3ZwuitLGxLjr8v4AChwVj5oKvKOsF7p
ideBpcOJqUt2tbMF7zg907DiQAcAhw3ltnW3QECpy0s1YSTCVUHjHrUp5lNCtljozpqB1wZyGvrT
JzxtoPd3Jx9K9Umj1wdiw5fOWXWDKAZtXO/77WJkcyCMQmJvgejEXG3O4LcgD2syPamByVFNh3YL
tA44C7Ut2OWZPQJm3lv4g5ZiwhoKLmhvQ/iZzgm4VHrnzip/jPT5u5dzaXogSkEXQscCrj7mn0KA
1khU/6gHLjQRutOFNW6Erme/AzefgAsLffb1DF9uQarLqShgkEYWlGMyQvbBHR7/w5cARYADjQnd
E+oObnq9RmVKEs5uMQuSDqAs3yq4nf0QJB9ofSH7AUDu89XvaYtX00bBzTEusrIL7PlWGVvjNqex
KpwzuFWNZU5vieg+G8kriimiCmBbTL1a9Flrjz47mhNI4GwR1FuNjjOuBp4SdEfovZ7JplRW+iCj
BGQlHezYVf7L1G9t/5mMDW3QpY8COMmCg11FVumAYUDBJEkMMv2Uyoh7ZudIgfmhQi6T2+LgjVbs
NE5soDsloQb87QgSyrhL6XKhMQP6dJUyCgzUgEHKnxOpPdnTtZkfq+H49fE7t44ovSB2XJC02LvP
u9ZB+1MDiHYG9Me9MofuJvWHl69NnPFyyzzA8rrBqWL24LMJPdWdTFaLCfHTYJhu8MGvOdnBf6gm
YbnQE0chCWTsJxSsHXbB5gIo9pI0c8Br1wrINEZOYRYh5+P3XRAAQP9o5tHoAODj82d5RY2nUDgk
aZsitAcaVMVDWuTR14t3GvYsMKP/s7JKn72m0GyQaZCEafY1a/qgq3tYe9eKbu+Qp6+NnfqJf68Q
CtoYSUNUt/ITnZSZLMZ8TmgP8hOph7rFYkPbiOTOWjFQK1/ePagBrK9V7tQeq4Bb0lMtA35mvptV
DZBzk23479PpdczYI6z6H0tr5FJDiomj0wlLuhEw9pC6Lz77axePLaAhpEcvNDfDmX87cES/CISh
ixNEV3lNSJIazoie5IjzXkgUy6ZAyjuf/vp6q07v7Wcjq3tr96Llkk1AuvXkYpbqyt7kGTo1gZI5
6kRLRKpDx2N1wM2hULwhnUR5+YpPl2LeYk46ZwCDoAsQZJmHXr8YRo7SUD7b4j6fyggcb0HebkSL
p64HaglAeyzKzejPrHN+p+eNIHxk95N5wb33vHhEvxhNr8PXm3F6opEiLqy+i9uBxuHyMz6E1hVV
IAK3RH2/1OO9ogDyooF++ffzBJhBVI1b8w+wtbzAH8zIanBn4ZH6PvUJJqeruKJb6sVnrsxiY6Hx
XUjgT8ZFiQEZ8Zbq9b1HtEDvD7aXRhn/QymNGeSgc4SmipOAbw71nTq6hfYF2BkM7KLCsIZuYvi5
z5gCtYzD/FBvzB9uVu5nu/7tCSPws+9DBxZwHXAfQHABaLI+GVZH26ZtU3Y/WE5g8ibQBKbUvk2V
qMMKBv5BMoOxeASSn3dszCqNYmSmvu/ZpZ1CcVawoFU3IMHff30Cz6we3jwcdggJgRbUWhW3lGHV
KA1N+X3Hxteh1iN0qUAkqIGQd4hH5b58be5MaITHHOPEyMQBZToZrc6aGQalz++p8zNzQzaCLaFj
YTnsOrLPfMzO07ipb1KoGX1t+cyN/mR4ddWk47aza6b8ftTUdeeoyB3Nq4alR0ABwq9NnQGFLh8J
Rp2lfQyc3yqiJRjKF5ZL+L0JKFBGbzzj2hquKX9jvR873rvjP5qYrUidLuy3Oten0fQSLYGVAukN
fOSaTBFdsUyX0Py859bvTl765hVEIWIXIiHikKl561PPuGIUYxGdoYqILGSd6kjhjzwbFb/Pmrtp
bEMOCWQC6besBGuz/cfJDpYAZxb04HMAN8Wdb8aN/7ax3mcOMUIdaBwt8a6JMc7Pt6XgoNGzDCVB
btsdpejbAOlXlObFzsjMR4hb7/rWfIVgNXp4LGAmiQet3WVTesemjiEyqiO9APhNms371z/tZDcA
9F7IVX3kN0g81y+VXRuTPktneIASR1k/gG6fyL3SQB/rBLW1cblO9sIAQH5BZiwq0RZZV1G0VlUD
olsoyNdvXd2GvW7tvvs5SwsMzM6IyVGbXu92Y/NZ04tcPuT+9TjCsztXyvptupfTfNDarWfr5MrC
HcFNoJ6C4jQGc1fXSANpsfIaKh9U7gQ66zBxsrPdp1TbKHSeHJ/FDsiIFnAdAOvrVIZbPohC0l4+
kM6Lxia7FYKFus4w+FSD6mGLweHk0YeoEKQiARDCPPUiAvL5tFZ+C5aieVQPKHkFuvqTuZg32iB7
w20/PQ2YP0fjEoVBcNOegKmE7OdUpY75gCj32eA+v64zDFGNhQXGCDc17tOmE7e9Y7DQSF1zLyFg
2hwVKsqBP7ORhf5IJgg8+o7YjzarrkTX/Ww9F1IYbgpq0srvYp1l7vus58XTDK48Gbg5q2RomWl6
tJT5y7HG+m5kwjyCocIFW5Y/0ohKjceqr7W9L53xPh/78V6bfOd9oR0UQV+BXqvTuQ54UfaXi3zX
u7QIigKJkhAQlkSpUoZD5iJQ8kf9WKT0J9XKfMc7DO74VlntTD0Xf8pR769GOeWXNTjIAyGN4kde
57IHowso5uO8w35XmbWbJZpXocjtH5J1kG3N3eJVis4pAy1rHnRPPVeqbcAaMZcvDMozUV+ALQWf
b+44A2HMoKfzocAYUeD1ehnzVMNd6MondKazq3bSSGz22s8ZY58yGLrZyAM389hfbRrzoAeOPoYs
pnPDJ/0Jw+HlkwQU86BzaYSe3btVmFWzA042B236uA/oMilUdv6rQtjbxh7Ge/Y6799LMbzoPmTX
9GYyLj0fix7UPlgmZMfHN8obF5vT2LMIUsaeJt4sSvWanx4n02xDZlDrzi2U1QSerFkV1bXpJVZv
qKDTchamgiHnKXWZ3blmM/3CaNEfYNjbHRQbftSgLkVRwwQtSWCR3AZj6uA9K149j633YswzyL9Q
miZJB63EAFUxAGa1KYvIDIH5gA0Z0GSOPzYy7DWt/u14yPCrLM3CoU3r+wJR0sHy5SMKuD9sfUyy
muZGpMBgWLTkT6crGaSNM9767ay6qPV6u7lutabfK1n/Bbutm+5Ep0sMbw/2o1MMog9TjgZiBBAg
sIXZ4EF5G9oMxYMyptfa6erIbjRnDCZD3Zey+KELDCDSjreBRutXpfNfYy40cK7kVliXvAAPXKbC
1CrcoOC5t2u5I4++1jsAche8jisOrYOIoIZ+2c15IQJuiidrEWAOSJEOsePQYt/QOUMPpOORjh7V
X16O/FiW7KmaxiwgTWnFkOF86VvNfHZqozlOU/tbOF07BA7P6guQ8Whh39k/+syc3UhzofZ2YMWs
/x7sAkqQ4D4JnQLCZQbwoTKBBD0AZwLYHKYg8Qsa2CZuigLD1hnezalznhnUVIwDqE6z/DiBPMW6
TQmoeudWzoGwuyYCIXQZjoPvRG5V/HWoqCO3pbDQeDbYTAqB6UXXJzOOkm0EhiJXFGowdQCCRiGO
7cSsABg4PXQo1AnrTABaVTXWlatX5YFkPAvRW+kiMpWJkaOF3Vnjz4KZYu9ULAtVatmhbwjT2EFp
VydhO3m/zVlr2ZWCzGYJJPt1rWoIsqaNfDIYu5qollRuw7X9PPCaYQKHDMAtFo/pWL3pHoXjUQWY
RyO7UK8cIBx1ARlkemUPEm6tB/ewHmh6UweM0jwNSjcT19wkygxLv1RPNWGZOna2lh2UzbOHCW1w
LZJ6z/Ge2HVQapm59+Y0O4qO1UVMNbdP9ziqt6Uk+y6FLHZvlK8uQe8Vc3DQRMAvCFuXL7QxWt8H
WWaAV8Eb8zsJCtlIDcMAVTpbXSoicPvqghOwUY6j98voPG835in5lUpQT+0GmZYxeCdwAYoxux0p
dO1QWHCyoO6IdyMLgxVR2djyxZPm9Njl4ifgxOSSdcNdXWE3NEiiv6Lm4YEIqmjz0C9dAWpqC13H
PAdp76ygzQn9Yecqs71qB5Gp8b3vZLo3B6j0EW18mmv6ptOBHz1D2FdG5YANVDTVDtdZCwd7SAMU
e6CdqpEiQrKSBsVYTzsQ0E9XWplq9aXpDODHqtj8E1gUqu1NJHzGb9G6HuCGHVQ5SjWqqIe3D6rc
ciIDFaqodwQY7VBEnklYOY0fKGVBkdmrfg3CVGGlDXCuNfoox5HnOrsuEcCRq55JSFH7zG0jWWlW
c2hqO/fjhuWgWDIwEVoYoOjWujERcwE547Q9mP301kyVFzkMbVhuzOwym8Hbr3KwxoIpFAzS1U/f
y+EkeX7bubMRtYM0Y0hZeU9EwbPaagC5rMW1NzwcfyerKEjYNU0feQaYCoJ5AHwwqHvCOT49LfS9
i/evjOaqGsv9NNUM5zTPmsCaOxNyRH1RBXntJ5MDqVYyCc4Dd6H+MLt0jEYiDtTVwrlCM0+v66DI
8BOJCZZiVSlz32imERc59JmK3qPX5liyoOqrPQdJdapjX7oBPwxPdf+A7gC5M2RWh+hC4pJagwAO
gwLeH4iqq59rW692fCJGbBdlikObtg/OOAIemnKRKEDUDiZg5Vcov2b7apzBGtKpvxOWMsSLy0MP
lZA7Z4KM2JLxRMw3VWxaCmNzhZGqN1HpxQ7z4HeNLtK41mj3Bj+o3qpymiK46Oai8fL23sNwNZyD
i+H21FXljVFN82uRQ7TuWut19aNnlgE1FGmGKMzivnV6+iYl+6W3jr1z4BSgt1QY4TAaaci1vjw6
UFbd+27/2zK7e6J0BFeWiFpf8x48Ts2d1+eODIuxEqEpUtBoW0560E2oAqc8b6BVRorQwijT1ZQ7
FKwCdXuEG66DmnpNXBbSfcRbJm6UWfYXdgmymNLA7eiNBkJnDGHlXpVWv0+NUl36UIsLvHz0jLgk
3Yy55VpcO6luvZkDfekML39WHW0Ce/TEZQUfEhiUou/ZInDirsDNGRHN3Xmz8HmsDaMZZNSsf7cd
cTEHD5pWaNJULJhS8jururKOBk4erW5sx4PmDGV3O1ig2GzBYxcMpryQvpF0FiuugJ31UcwSPoR6
dGseJDj35RUp3HsQ3IPyEejNwLHlW+Z1d5yK5qD5rAiNMt8jXvPsEQDicQdHu5dtPxxLUGtHujY6
R+DwuhCtDRFIMkAjrWgAgZP6TIHKxJNtTgwsVjV64b3NbrLZzOLUymU8auDRl6SN/Owdkwss7MGs
GeOIADHkmFHBOWbVfG/e47n9a076T8UV5IayGp0o1ChKf29RLxKp/TszaxLMZYpWGHrWgSuLRYuB
Ib0rchDAKXyEw7tQTN58zYfigav8j5S02o28xJiv0b6YpSjCynDe5skuLsrOvlWmkUeux/+ypvZu
aEb63xBPJ1egQeofZy9N93oF2kdbU/SpBr1pzFIyHTLuKD+erIrQawyAiADkhtklwZIDRD45l56r
Gj8yZG93AWY0EXqVwCzEvppQwfbwnNl13yB40zAq1eKtfOUT3rqACDN/sEg3TqFWCPO9V658M8r2
B7Dq7ypzFmYmsGWzgb7lnnpMp2a8F7JD1JfDvVyRths4OFucikAaXoGdwMOD9Hv0Zm8/enR4R8gg
I+R1dsCsAkUe2kkR55kmYjutptgvDXrpG7m8NZgid23nFDvhcBub4JRlSDOIOAS8mNKnsuNADKVG
W7lXXe82RpCBhW+OMlczdppB/qZ5N9xW4DSWjsNiuF0kDKQQB4gRpVVYN7oHrWyWgR607hChSkdi
dVo/3zdwR6HSK/eHpcnmEkkDphpnLR/VVW0xYTxW3KnrA6DUBd85iGzDakjprqwEyBaL/FF05u+m
RIzX2DQ07X6Cv+uRTfjzX98fOrhwG77Gxa8vsf0xK73ypYKi/dXMDRqPFG0UELh0D50zI35vwIRW
GHaHf7a7q3ThI64HK/SQTX1Yt4KB9LJiAC1Cv/IRBVav2+sTLSiCvnrItMvSx6RBhZdbM3qEpqh0
dL0QCBgh8JUpsqh6aM7bgA16Syvfzq7tDqUJt83UgRRjYx35oN+geDgA3TpA5Z5ZPTlU1Db7OPck
EthsQnEH/R/rRjiFF9G8+mVQG8EsAJw3ul8oBIMqvxgyVNQDHZn2s9Y32bEw00xF3ABCRqsdYOrQ
S2wufCiDsYBXZf4yOpkXaG6FdUAlflfh/0cTUzebGH33d8eeS4J2FgJga/TueNdySBnlIjTauQjL
jD4SfQJPhqwfGOmeGvQQLiyfI77L5g7vO+aJ05yx24awOhznVL7UTn03/z/OzmM5biVR00+ECJiE
2wIoS1f0kjYIUaLgPZAwTz8fNBN3xCKDjHMX3ZvTfZJAJdL8tl57YtTB9jED8z2TrnnQ2C/oSCR0
JtJ7nY/ZcAIYlPKIKFZt70j20z1HhE15FY1xU1wjwLnrLfUH9sNuuAyjXji3oaoifFvUIffCJv9V
mMODauSPetOazFchn2PVrB8dmoVqT9Hn5bkWw3Qtm/bSKSIrYKNEs1m7zg+ZLM/CeSnjkj2wVtR9
ZJnKj7RMVY8wfTfzErvR421ij8VdiAbt2Yr460VV2S9yGRxvEMYtdhZzM8/1U5UOiV+mfBdkBr12
kk7BIquexTgRSEERkBdPTeXZ1A9iX89LvzNgzIfJVR849z7GjkieMePYPw0zjo8L3U5soJ2de/kU
VtdhpU+DX+XcYHN43E0u8/lyQAeobsnUDO8qp3TLAJNUWe8XMdx1VISNl0m2aptzi0td7KKdGMbw
VZPza9YPF7IhXKKzip+zvdxXwBYZF6aaLskhdn4ZYSm8osHstyHKje2ItsSh8iwHLsWxy4ajBSpE
oOW+4gfHSKQf3L6y4d5FczAr9UWdzBfhDqlflSyQZqG+6B1yF52lyFsSXgbp8wUY9RTzzpqwf1rg
U/zZIZDIHnL5pxELBYmU5flzay/cgNo4uuxLORzpwxoMLxvry3CJFD/pTCiRVJdUOmeR9TzVcH1a
Mp+m3LIDrvZc9UYSRywMia0aPit1oni2mYvdklD9PC8GgbCjE2+rNBz405Lm1hpLGuT1euUqw7T9
gdCK4oSFEzb3UxbseK6uJ8fgGUZEL9mSkyY/LvnPDE/uN0Q3pdyjh2xvUntFBdh6pD/a4n4JU+ex
wWa7t8c2SX09VrNLZKjmY52RXutJi6bApsMr6nFeNL7XliEOi07BUxBWit1sy6qwdnJotmZdqs9c
iMeggOy6lmiuN11Rde6uMLSfeUVd515GWehxd8LNHbFSsAu6nturJBI57rKrJ+cbrz70OI/Avjoc
VOdFfahyMe6zhNu/LffcBLdu0rtHtbVHP82Jerzu+6wVl25Fpu5gJvox6ZzWBwZvAzH2TzZoxd5S
9O9uTOvIVLmPseTByJj1rNi8DFP1fgzJRl+y6Jfd1d85ktmbJTbcw9iKm9qFRZjsbLyvo7jvN22r
5n6rjm3uK6paBmQsJUHrcJ/p5/DFHmTom0pe+IbI90Wu7/XG2lfKXLTkGuokdFnLpuFg5Vr53mi/
Oca+twgdns1XfYrabdfU2oURk1TjDWb4aoJ8/Iztnvt3qUYDJXqrISEvb7hqPuldRJqaJLsmrLt0
O7p252VDl1+KUdwnc6N+n5WkvigK2yZEL6x/asoy7lhXSVqMF+s6FGK8Hdso5Eo5WIFqpw9Fv/xK
o8rcSTxDs9cZcXqZIi5+TJeh+pl35vTg5O5jqah5DP1ngbjliaQ4ZlH8rNfcQ5MrRZAiiay8kH3l
V8gm8ghLJLX9kqa/ak4IF9FkqFdJZDXBRLSfp7LGXCxOrd/0WiHAagpF9aQIMTo4yjdXH0+CHP5d
W4pxU6V9cjnqODJCRBxeMpR/nHjN4K1I2nBSCmgJV645KQdOor6EYYkIPpRTEC6JfYhM0gOOE/b8
J7GAd3WAOYeBW5cXVeJxGlorCySJV45vRlp/I9p0QXBn1pwHaEgCPi1sb9BkvTe6tH5MymhN97Cf
pavLQOaOdjeORv2aDI0svJAVdPE4qXyr2RZ2vcHVdjtxFSSASF97EK26/tUZme6NXXPXar2OpQP7
By2z8dj7ml4+lJk1HdltgfitJg0fQTC3Kv8BbmrAZOqXKcpYnCw5DrdDpzffGjR16OPbYhO1intd
2EO0peHzNSMtxE/RKtleGxYTuKH7A1CAPuW+6J4X2M8bayLkx3eccOEROb4cLb1JVFL6Qns7hvPo
q0OKEU93nuauTV5dINATetFni3in/aLPhg8kvLCgxLPYLKH1rIHh5QsLrYXvDcl3nP0aWp3GSzft
CMISMk0CojJnMmq77NVWI9NLwpFF0Y2MHz2XzwtlcZrf4bBOA1Wc+Lu7YGrDmVM3iFmgu4PchIRs
PYQ0SnqadO90GYe+FJXt6UbFx1kWo5eLRPgTi9C2F1X0Mw3V5q6wm/5O67plqy/9lbRG4wTbmw7e
qCfrZUPJBNPLmCaWXW7FjWwpy0oWMJB0NAk7rEGojothTTuhFvMJBY5zJUac2HNhki7O4nHXt2vu
eKqWjpe7ivSAnvmaIgPDiQaHZfmNZmRfkDbvaRTMBBTv0XIDO/7Oj9dUnOPiuLL58s2rbArMYifA
vVtOl5+zQ++JDWS1yHIcg4IEHTnAW2KjtzRDFrXLoimW5HI2y3uAFvOmHqT4YqQPHsnAjrc6GPGC
vGOGohjkXc8c9V7TXieKLMYpZOInKA2+qgf7YCQotZXNXdnqd+6/MUGph9yBVOJZJ2mkGVt5AV2i
k0WVcL2KnfAL15yxCrPeWHd0xJxrfRwWTRSK59q91rBZH6vSuNdcbgeRYuZ+keQOPGrbXS3FEk0o
kmpSNECUokCZNDpKgbm9ftGai0VzsgMAZ3KnwWF4ERv3jtOtfc33MV8axawqu9kiDkkDA742ph9z
dZnI3tpnmtlvczWiGLxFh5KoNbWqoZl2N+piR5vJVBVSojLtLk2Z35/Pmw/eMSZB5CkkkcAin5uV
XKxKqrW0xr0DiOTmD7NOr+uy4/7w+TjveXle7ZrRBJwIK8vv+naCThkpTkMijHtQcc8YTwMyMo7T
c8fJGJw9mi6HYacXBzYgLrhfCBDe83EIj+HjybZA0AjN+HZwe1bH3Arr5KGpxutSK46G9gWP+X4E
el0JT1iL3hG6W+vM+kfmQ4lUOHVpWT7APtLkOR/DfPjipzqX+aBpBSVAQYZiaZ2c5xyz1AS1GhjX
H3qbJECdy6d+VIYnG2/sMBwWdw4A/dil4i+UUn91C/98FitbyjfIj4csi6/+PJOfmmRDi8LJeJgn
MAfkBJnwIi7Gj+4yG7ukBOVqw+op6c3xNSz04XWsLPeirMfwT+FaBXkSKuFHotoWeuh6ikF+sGdK
YElD4afvmy6MOT/Fzl1MzKXvDnp843TdWHiJ28OQHaXh22MwNhH30+lRcchwLutu4yatu+N2XO+0
wYApAI0+dIAYmEyyCd6ycLP8Et4hvhtd8wE5ghp8PqmNs69nfTHw/kgMBClkWMbOFDzGmCRGTfDR
A040FM1hll1HtlY/an0VnVSzyY6KuWDfqcI0CG2yDMysNq84J7OzytGmct0YzGOtZ9Zd0VX9jgVF
/2ON41U458Ve1UeHpVVJgyZV6oO7dNoupcxlr9kDhLzWAe05Xb2VPViPhAEF74snf06g7n3uIJ1X
Z4P6u2l4F0O4NifNk3EBYPKV6Pps81lfAyAwqklajSgtOFdM1X3ouIUTGg/wt57gujJNR9ijz1/2
38KTs1lI1vqqyyIZgKSas4+4WOx+ytxIPNizHVT5Luy+uTvJ4it+AOJBFRlVkL2urBhROfNvS7u1
7B+SPhJFfqVRXSVg7/4UDEbItjCb8cm//dp1twvRiFbiQR+qq7bJN6OITxRHAw3hooqXa8KPfJO+
TKPSNnr1VTDjB9NulXf+z/Bniw2IxDCkCcPLDvA182D6lfoiEl9lAJ8rxnD3E4mFqgfrIAGTiI3e
PufSDS7NwZq4Ziu+ocUaxpNvfayzrZE36WZMs5vGSb5NykbrspMqvkoGPk9sXeMF/q80bo1SE6iq
3v4B2UhWLjBrdKMPHAurwdV8XYHZjKr6oWjU/ArpZXWI00ysu7F+YO70ILx8IhlpAaa6H5w88iPp
/ln61AxS8t8AGieUYK0c99BhXzXqnPst//7FtASjL1k1mVBmb/9itZXZhHg9vul6xdwkk9bcJe00
BxKz/Fay/V/PtVYSZlHaXhpbThAa47YGKFdr+Tsph+yLNep8rqwpJ5z3eXeGZlB2evbVGKmat3mR
J7djpJeHesz6K1tLTD8foC/oCfvKf3m2EfJBMB5uP0bkDCWcs7mZ6vW8VEOVIt/+7YL3uV/F+5wv
NucDnL3glvqsrkwYoA1hK+1HTd61cvPFWnP+ga+DGKiQ19Pg2o5x9taqTotbJB3RbTLOF1lSXQvF
2NkKID3BJDcT5LdmhkGYhCdbgz4sncfP/4CPHhLXj63Tp7auMWcP2fdOAnKgRrd5PARRYuw6+6ae
v30+yEdT499B1p/ynzOLjXTH0FAb3Ooz/a9JijoHFFO5Jfz684E+fBoMRliMCJMlpPDtQIM5umDe
bnwLaP0SJ9Vvy0LA4Movdogzwd/fqcf3vkb54TJ8J03XymmsktKIb9MkKbwhlvtuABVLtPs6H7l9
GX8a7asV6qMxkWJwcCagZD3ivn00fp4K/2sa37rWi2vu0+ShSI40O3oN0bKj/R/9oOsjOghLMSpg
p8R3fPaTRe5EM1YkmRd5uYNa+mm32X87yf6/IVD+WYL6JQqq3z6RVENZ4NeMbq153oGgXbQIRD6f
D0RX8C/5dwMlG5Mn4VKMH5SBzg3UsgadgF9dTsrSJ9uOJm6o98KOuJlrLYBZ1vohlV4FTO71kpVN
oKR5HlSm2/sZZzI0poP0p7qbvN4K6eySLuINACNvKWFzwYPoI80xae8l9LWXG+VwHw0G6MeQt/uk
0J1NNHbiWswj0W3TYAQ9wqmranLkPteiJ6PuxudCGNPvrkg5kio2wn1dtumdFWfFppsaEdiyA6s3
KTukSeIFQgxkw1CXugiGaigpU5iKkPqwuthic64OTTJZ+0i00usHawlQQRcXbjLPm0ZFKWB3qIJE
k4rNELfKTTx3lL0nkUbEaw1SGdf11bBU7m5hq952+WAfQwleiSqmhv02hY+OUkWnqVLi3axXOdlD
xemhoiFisZw7py2G2xET9o0rwNiFiP5Ujgrwabb5TT6ZPfUXseWHKuHLUVZxt4BcuSoMxE+Ycdxg
MswxaIA1N0Pb/0wN2DVhFhoQ66wFRBpWXhUTTW5Hlnpd6KV61xWC6DXjUAP+zuUEARQWm4SOddQR
bXQgZ2kGac2uOH1oWyy1LKyp89s0iyVIUrzixAJFQZ4m6iZVTV7pmCobd+iybyWsShANGeVJZqmy
NnJB94Q12dplnyR3GPYNJCdTSHqU+2JU2bifM1lL3j+JgARTlu5eEUOMNiX+7s4tBDsK6m/akjgj
ug8RDX7bLt/JWjc7n9S14kZxFJJ2Cdt5wR7UiWB0dPdH4kTqd73vu40ytkrqK7NtP+qzXr6ENOc8
wHFVl1iecZ/r7murlv3zYqCx4P3cMzvmTVj0r+SAKfcLXM2JSZI8OkUlnEOP8m8lylorEGbieExE
vdqz3f2J5WLdjR04ZBK5oPnOHO3L0pK+BGzbp32OSVhNHRSk0ApPLkHuL0mdSF9VYpb3Vh9/hp1b
3HLtUIJwbOII9DFGAzTl9pXRjPdJDi5ekQAIui6GaAfHtfByugRVpowOU1G010ndi43Wp7MfrzNl
NpFkUmVwqkUlec/Jr8yY0x9l5Aw3sUGxZMnLeEw5W1qHEKp0CxRr3c8h796z9Di6tdFrXCtaGT3k
Tf1Dt+viuav171kI/DuPSNmlWIAyRxTjkDjfFmUyt/xI0w3v1n025l73SyfTAkiiPgBhqbZZUzhB
lanfAfdMEz1dp3tVMpD7bNb8V8ulEjWF+ySgR8HKizJQI6Pb2JPaUaIh6Odz7SK6Ek0/8KAOkRnk
LE/zi52+SD32o7BEbfEa5eYCYZKRgTKSkd/oNf9DE4rR6uyUquW0853RlcFihVVg9m667VEL+CWg
tF+oibY1ZNscjMoV8FCx/diJVD3KBOFlHs0R3LIh/Jk5540LId2I/FV/abqGdBcbpccwKlAsFvQa
PCe0R4IzRWRG89xJobyA7UpvEUC5hV1LX09y5cKKk3G35E7hFyD26Cel6idmivq4G0pqlxLR3ds5
alQ9TJwdOuLKbwd7+oOwRL1oCVF7GaokPyCWMCGGqiziho0mfG6jec/qo/oYlccgV6X2hIalq/y5
6rtLlJTZi6mgLveSNnJ9I22XVXgsj0bamLt6VGxSGTX5rA8ZF9rJqTUi5mHpo3l09jopc34+xfoz
Fyk6obI2e9CLPtm1CXc9acn4QoKR3E7hULOGK7A3LvUuqTao10OWmttcUbo7yAUi3/NuCIbeAZQr
SaYdnKw6SaW3jormuPueFsENko7sG8x7sU/nWQOdRjnY5yrq+qSqjlYH4h1mPXhxrDn5RV8IcYnu
LA0UlfQ4DdY2Dd3bSNHCQE+733mIoyEZadUTef7MUZLWu0gBPMR2EkjUF1tVQVGkuOVynY007ygO
gp+sadgdINGvugaSHHG59PSckMeqR+HcirDcINTE9hTDYx7bRl/DYLP+Uqb9sE36bLhadHg9tXLa
jVHbxQYl2OyLWamC2JzFPopUbRuWkbuZDLfwm0gbfrD15ps5TpPNMhW5Zys10HyipJs6Y07LSliH
VpjAEJYAgVHyDGZac68aOeS+1dIXZEVl6BkkJZ9aJ2rv6rQudp3BuPbQmluKHEqMYNn0VPa5HTQj
QqlV63eNQgRB4JCqh8wN+12tdPUmtofp6PbJuMkLaW1bCB2aN1Tz0Gbq5CttZh0EwM79QJYEFX50
7HBCbgK7ZvJ0ma1v7FhawVIAhCgzzRI+XEbK1tVFQdSjdEY6JC7z2VH24NfK3gxtWOQYvtetsJYW
I6vGrGTtEUW0tkFVm91RxBHtDOi/u7bK60PRLsNjQ5dhoM2OuG3RDGzYzihIU2T/MxtWtbUzN56r
gWCmZj/uSjqY2iDlbXm6G5UbM4exyDBTH3I9NAIU3c1FvVLkxuxCADKL+aaT/l5MIvlF+lEaUCQh
9zq5ouhtFIIQl+F3hW3UAwNMPV1jnk1ZpV3wzYbkKWj6dhVY72y4RG/unWUP3MNXFjpRkJa94SNO
XzxjycWhLxVJdRC3/iO3wHn04hQljdFZ91kakWgCeQxlrzJprSUO8rCqNvWgWsc6MuS2KUzbc6Re
XMG5RL7V1SifK7MA9ONsFdvAH8aEgjaMyu9ZqS5eKBY6H/VVEU52z3Z0BLUyau54c2l1uJXwLs+1
6W7qCUFK2Vi/nEX+au3J/i4lJrGQgh4/HXR118oq9RAMUWGQ1OG+b2txQcd1hPA8Tnbo9qqnbFFC
XzeHfpflpeEXHbKnJqL4WC1ie2uqVbsrAdguORYwB2dZedOANqKtpLsB2lmbulzT02wdsRgykV0S
VmCVdLKSgrbuNmlP2GG6eggApMTdJNAmi0xRW19zoVyFTHKfvKoRk1k2bcKuS/ZlFw+nBV58X3VD
d10sYFVK21vXfEgzuqMouqm6TL1uy4peLqkr21RTxl01ghzMoH+2VyA2C3Rdq7dp1od9MAz2cD/r
0WtuVn5umDfNKk+jM3h8tkiMmf1qUdofhj13J60Zst+i7rNv7mJFGzOFBhvV+FemZai4lBFTQLgY
SCtcw+8kB1qdzpF9ZUp3i5ZY3dBDEsO4rYnUizNt0LhOfli07UaiRN6mitV7SzOKvauhQc8VCqxz
QayVJqvvc0VUVzy5xY0jljQwyhgIV5CZElm1402qbmwiUSmbGMXQxjKjWEX9VevmTtDVI7ftiJmu
lFPoiTh6jhYRe1Hft4gB6tjciAJTRCxSeWmCcebH1E1Xua0pFGSa/RCkojWOZut2125k/x7bbPTq
ikkv0IJusb5wNB0jZx+6I/sOjTp+QmfkZk5lf7BVfbgfKy3e2uQLfjd0lG5g//2D3Sv5seuq5WQp
UWJ5WUcx/UUbLSZh1mXY+CkcJodu4LGbbmJBiHUSqAfCP9lTgMzyOUOnn5vZqQNzx0RdIo0L63wb
k4F5WU7SeUSgGdZ+OtbDcYJNTr0+VEcsJfRnvuayHE5CsYv7HBXyRQEJH4jK0Gh7i62a/sTR3uEt
Uoi1nVkZTMKVmwXV1KJr4z6vmnhfuWMXiMz+0TMNrsK67q/SMSyepsZKL2WMRCArQtNfZpk8xukw
byfDwndD3qFnNI364Oh1ctIjBaWXmcTch5phV8iZn7AomgeZNxSZL+h83Jojeumi54qk6R7jfimp
iK6fla7tNmVqFZclgQUXemL1V7Eho31tGs2NmbfTvW010UFtU2YJZDy5kukf/l9pEI8GiaY6n6VJ
LtLORcV04L7VnJq64VTfag7YpBjDTZxF8kTHo+Ipo51uDL3PkTxyxyjiaHw0QlPfWq2p3rh80w+9
alWbOA6LoEzHOEjUQlJR28gLgmTK7WzJ+S4RRX8nMpKVjUWgBh+Hbttmoe+kzgE971MWCiUYUsDJ
SB9RShalvNYnLksdK6GvirLb6noutiur6BudOu5iU2oB8pbXMGuR7FiyOVZtol1XOgqAHLXsZKlI
+5ZRAiM7/SW2qv5nXsLSI6M0rtDUQWLbWIazsbHYpqfsGGNVQTwQ10G2qLt4TZd1SzRti74cR2E5
mz5MmyNFHtHWMEM6KRbSt1xD6j7kIGLkvi0uDCd0aZ6lm9pB53Sp1WkW1KnrAlwm7Oht1T0Irfyd
Jr1zoxqscJZbc2QZ8eQkipEf5ihxfuqtVoCZhUOg921/YxWluNBKtz/ag/pq2RVr89Bqx3QyJq/D
E+GBsOfbxQzlNgZz8F0Ofp7ZVvPGGlDJkUxvbZRp0naot5He5U76R+iD7o9GpNw0VpYek2oothmS
Sjz8ZrzpRiQXrN7KBlliskvMDgWA2nMAJeLq6LhOi2zdxCmGL8yLs9oJSDNEKuPG+QF20ryYVsMA
paE0oCdR/b1v0nlDGHqIwkoW/qLmy9HV5+wnSL+1dVptuiTM4c+cZvmjMBTepZk9jS6R0tUQ/hrI
rbhvjbQ+9XkIeTbp+qnSbelxFI02kgCaHYfwtW5co8ep1kd0nJVB8fcSHYYEubVuNcpxiEgB84BM
1GvVNUIMRziuciqLY23UDiG9DJvInZUbQfsjxh5RXZRhXV1JkY63RYIRBNHS/dIXMIe1Wrj3oStu
aF1VHhWXxEi+1SrxmtSNT0JvOPzjVryoDLfyUxH+cctsuCDpcjrqsikPgu3KT5DkerGS0W+u6kv5
FEb5XR3P9jFLU+QZJUmbZaI6CGnayA8Ts74wGk3dyVJ1/KZ25LaIw8xvDPMJZ7yzR19X/skk9rNl
RvQlDarVM5OA3GlumxvEKtiQdHcxvarWljsLUuJgDVrqc8JVdyip/rR55u6ljgx4iqgtmJLOuKCt
ni51RbuM67HwnahWTw1pObw2OnN6V3GDxMh+FkWW7HIuW9u0zQdABMxVuEZWIx5SZhDm1jwClU6P
1WTRGLeo3CCntPiWKUr7HE6JdcRE1u8Sw424EubKSeH4RLtUGAVO04BlyULbV2O4XEvFptO+Mqu7
JoGw4KYaXlDorm+KelL2oreR11FlEXOYsOOtGrWoQ/O8R21auJuy40wZDc2rg5bJy/msEe7XiKtR
FXn2RBD7Utf1LefjxVOgILxGZRZFrjmS0j5pV84w5Zdx0SZPn2N5K+J4huQRpU5tik0UESKXM0Qy
bMdeaaWlnpRW/6Fz2wZQ+CIQ5IMh/uLwlmXSnM0obxHJijNJVne1eQrV4obA1dTDmPLn88d4j4W7
rmroaGgIbcLKvf7zf7DwQVQitdTKPA2sCZ1u35u5BIzMf9j0dHufj/UeM2Ys8vYY0EKUcI4Zz4Aq
zVITON7n0z4r5HEJh1vsxA9oB3+p8wD08hVD+047AOCKQEGAGhOrggDj7B2atevmJVKPUyltdLp6
aIKctkcztHZjFWN9Qf42lw+ToWzGEuHq50/8nhXDRo5tHW3EKk8ijfft600XvVV7fMCnBfA24sRQ
nsp29Oz6uNRoVFG8KUQ5q6HYEXi3o+zaF9Pr53/Du1nEn6BBZDprq+LqzH77J7TKFLbK3IlT3cYB
tdocU76Ypx89JSnRukF+5doXc55zaMoITDisl1OcDwFuRQi+HVcET0mOZTNjArlO5vtR/R6Zmzbc
h80XyP17uhZuAFs7jClNpqZ+/qFIPMYtFqDlpJmI4/UgXg9y08XC/RKhxE3bBvCg0eE/v1cDtoVN
WoPZ0c/jlcNyZD8S6nTK9d+akWAW+uKHO5cO8TWqjLB2vEFi8n2v9NI/36YeobmMmnHil6MFqh/R
ZPkwi2N/oywnnO7fzdTamBNQbvdVG+c75modeo0ScdZYHSist0MTL1upVLFOJ2Nwn+Rcfstm6x5Q
LPjv71Dnru1YpLNAI50RZMWsxRlxTvOpa1QZhEPSHvIs/0qMuP5b3izVPAzzQiCFYiD0Vm8fJnFp
95SpMp/+6tH76kKorypYrqkCBs13nz/S+xVnHY1C95VBtSm6OhtNa2HqXMWcT6p77+Qo9618NzTf
a20EjKbBdIY46bZq90XpxocPCXtlU/C2hvCdrTQS+1iGVmU+xUPHRiGthwnNV2aBRZjDjrLFLz66
D5YVFLYIpFTYYoKkzmZIpjYmNzV3PtmAgFlcXC5G978ZgixbampIHEVt8/Z3q7lzcF025tPY1X/U
NjzSXb77/Nd6t/2tP9Y/Q5xNQBV/W5STQnHK+p9aqXlFeTOVOFnN7efjfPS2ONCRJ2gQLgIH+PZR
YhaSFC/BfPqLRUWi8CZwwi/214+mHqWXa5AbixJHk7PfBNstRvcCjXrbYST0ZgOFTjPhMStTt6OA
nSZbfFRVfjFPevJY4Z3akp/+8vmjfjARkUOtjaOow/gQzv6IQiEtAXsKSwc3cdtKPYdIBx0Vs6F1
vsy+0up8OByjaARKkQd/rq9MO8C11eZxIvdmY1TfJpJ4clDkbngW1Rftou/YW/QdRMWykRKz/X43
t1vDsrVqGk/TpD7pZrTF5td6JlQJJ7M5xVNdBomV/9KWrzJ+PxyZqCw2cBhw9XxRGYVRt6GmIR9F
9jQONkEa5BiUh9C41OQtXkqfBODN5z/ku+MaT4uOx2bOEubCCepszkq6OKXm4HjQKzIV5uLaKmo/
rpqgcnrLmznBbApd/0r9/NGwJgVWNDmhKGUavR1WdN1AbLU7nUyquDDz0JOJTV/3B1Ujd29X1V/8
qB9sdbRl8W1CzbManM9XupBwpZKafSq5hTluTEYBwGL/1VHwgxVAoJdcEwoRMqDffvtYzFDIeL2b
Touwg2kxb7SsPXz+g308BMsLkniLU9D5IkPQsJ21cjpldTXczg5Io9VN0f3no3z0+9jcd2wU/ibb
29kohRu2pqlU04kZA0e2N7F4NPmxHgZ/MPeT/P75cB+s0OQt/v/h1j/nn0MQNi05U5Q+nbQYon96
dfQHgnu2y1cZlev7PzskIDvS0R5xMdHedUkNau3GkVlOJ/CPOzOsWSNnQmzEk91pHl3tvivt6wIJ
iv/58324aDPdkdOqKoKR8/le4VJEApzOp6TCxRQqQAcYk80OOOd34z5WXFAi40UYX0yWj6Y9Qd4G
mDZ3v3dnZkVxzb5LtOlkLY/4TQGe/tTK7y+ebV3rz16qiUyUJCgmC5Ft60v/58ez1AR+i7zJU6Te
mCyQOvIOJb8ZQgszMkYzYkfLPf6rWP+jjAdkE5+P/8EHQSL2ul6S08Yzrv/8n+HFWLW5kaj6qSlp
CAEZjJKvNOIfvEbqU3U+Bb457npni2QiBdB6oi0nt+Vq08yD9tggXSCzXjO/WKg+uuaggl8PXTqC
Rv3vP//nceaqKxetUpdTD4eoJd+pv1mUZBtXTyL+TZ4COD4pz0huxBcXvA8++TcD62/fY2pmRjSZ
w3Jq0+hesexNTI/BeOr1LliS/ZB/ce776JNgPFpr0N4Sj3auQiTk2eDo0i2nWo9erEx9qfV6A8QO
JhpTYJ6WO2IdflHvRAg0JPx/njR0XLAU0ABPILx7pm2XZZbMMSHaJ075XtVseufP/2IAjmkAA9xK
QAXevs2oS7rUGYf5VETK0zCR70I4l/nFWXD9l5x9eagn/2eQ88jQXqqp6o4N14GQAbjM3ZUZvgXF
/T3FAKWq+p1sANwUzlfGmo8+iBVpEByVEN+e73OVNfdZH/89UXOly534R/5/ODuv3riRYAv/IgLM
4ZWTJUscyZZl+4VwZM6Zv/5+9MW9q+EQQ8jAAruAF67pZnV3hVPnyNWjVK4Jgq/Y0WafyYQHSB0h
2zlrxGK9XD96dERszX+notiUhKMPQdwFWg8Swr/o/DeHzvJKeJcggD579LKn8WwtPNz2h4UXjjeH
Ao1KTDnN0Vz6g0BrK6tCnRyEByDtmENi/tXN7zq5/AfXnkp9VIRUWLrnT43RClDrV/0I+QrtVbGG
OMfUXt6/GjIqMJSTru5VeGDGrgt+zxPPkIHsrLA8hi6jsZa0M8P351QTOJ8HhozH4uW+3DeQP4Su
wjCejdJsD1IsJxAbGOLKzMPS12GzJuZ+aohXOHI9ofvijtp4HhRQKV6xiQ1j12RHvV653pcc+u8g
iUkIck3gL1ephvin25/pH9ht9D2lhZgmx9tfZ8XI/NQAbqqUJp+MZN4mL16ZULXNtVB30QhP7lS4
ggdyHiFG1ggNCIw65O3lJhH+YMsu6o+3V7LwthtsFAW/Kau+qlDJpGIhFcH+bIJAuqvGXD64XrNy
VS8klxdGZi6GohkUnSjcnROYdOLia0qHI1e+8mWs7F9M0U2YRn1IrOaBRKe2iTUaYApDZs1sWSzv
/4pvZ3D6hPpLCcDqH/YPwQZyHmrC6Kdenp48LtUyKlTKVBo6ZtKpy5WV20Za9ANaCpIqMkvDW3pp
AnUQuuwqS0LOp+IpeOh0yNLi6hWFhfrebQr47Kkhka4naCI1zKQg1q7YCZRyhwaiwMxvt6GRrM0T
LkUzzPIhpE68xoWrXP6sNosl+O2oxeRJ+SORggctb3ygznWwqYFU2VYitociTVbqIksO+9bszJcG
L++INvzhXGrdBkTCbr30uGhiqhXzRaky/o2r3rxVhhUgfwm8lpW5HXksPep0gEKkbyv9Xhyk6l5o
A+sRwBsIy4A2WZ8KyS5MouJUWEUO20xWbIRGDb/e9rUlR2ACiUoyY5xM48x2HOKzFqJ5HEECGBLB
SeoKL1nVrfjb0k3NeCiyawxpQ0Y9s1KYoLtai7st7qVtOtZ3JNhVDQjSWImt1gzNvqRnpmndhhhy
B9p/YgYdZeH0Sc8wiaW+3t66JWdl/ozIg4ifDvcszOkCb+SeowaaCsKD3A0wWQsHNcieColSWtyF
r6IYfLttc6nxwEM5qSqj5sg4xMyoaA2hXA7ECRHEeRmw3Yp+rtXD1BV9NuJ7JSP055yEd20snvJa
3t62v+TG3OyoivOAUM2efcgg6otAb2R6HKUMBxFEdOYAIOK2kaWN5Z0F56fQW5XN2f1nhoGRIWcF
nglazoMiCOMHpfDcjavU5BpRbOxCtYs+VjDZrCxv0TKvI/EE033mvJanxODE2XOyqeo4sVCUFDZG
+VMAc7alnyVjJYBZOHyMBfEK0xhQSWlmH1OtdSgnYOA7g6bbjOUv4HW1//n2Zi5kG7QXifpUbh5Y
5qff8ObiqcU2rly1lc9qHBnbBi0lF8InoWvulV47llodbSYSCgDY0ZfblhfOIkNBjGtC7EqBYV7z
UiJXCo3eF8+x2AQ2w6knSDrcjW+NL7qSvD9Sp+4L2TuFE3Xa0stlqp3FECbd5HNT6c+Mon6ckMW2
kITOYK71kRa85MLW9OdvtlSoQLrLfUQc3X6L429SiULLlqo9/biEEavbu3gd50xawxOXvkYB9IoN
QZJhxvHL0HC0APyHd+dZXwLw+DBlbvvwfNvWQreYQj3NkGniivR+votWPuiA32vNAenkl8zSjE7j
wbuFYqx2yiHd1Otf0gQhF+4l4LVS/+n2D7g+EJf2ZztrMcAMiBCSEMF6KYB4l8Fdk0grO7pohLry
VEmgiD5voLZWlxZjxCKl4LloAKkmEPg+3V7IX/TAZZI/Nd6AqdEUgGNlji7IRkqKIfeoQ/5a7Ms2
gcC39xTto98E4Su7DAg4S56toao/N7mscJvlgW8LseTCxZozj1Bb1X0vG+VjF1JBA5EZBq+N0JgH
yI+bezXwvTMaTskJibzkoHlldMgV+iziQF0NvLxco0XbVBAwpEN/11PPP3oEXnZF1e80tHX8vS0C
7ymRlR5qRlN6jcZeePUGTdxDwJGfW58BxaaEu8zVYx8OvRGizlCKNkbCrHsXNVJ64LxBm5yN+WOY
hS2oDVV56UPrY53Vf4JOkG3BF2PAg2NQj3sidv9UDoMHO6453peD2ZzgiQ2o6LeF/qenofE7luFJ
vv0lls4PKYhJj96ykO+ZXQxZxu/oG093RLGDs+c4Fr/zBLVX984Dznjb1vXrOMV3/9mauW9f1Grs
ldgaWvgB6WTr8srTeH2nKjrj72Bzp8LHtXSuqQq571m6I0Hp/QRNI9MtWiF8GmOle9RaIHK3VyTL
3GWXfqwyNT3hN2hu0WuavcVu03jtGJcpNeKieOry4SSZ4Id3MJ2OTPiZ0I9J6VdTzKNdN0bVo1Ez
ZwjpiG8jlC6CYsyqu8qsrI8ZrmvuTD0u9kOpphSYTWOjwDPxXaOd8TQNBmwyiNrffaOoOvkNXcFp
AFeff35oAwUVPGLoGGKxGSnhVxDDMnZ/e5uuP/xkhbiM52fhkk5LP5NDhAkcob2XLH/TjWtufH1p
YcEyEBiiznUN0PI9b+jRgI4cBcY3zQCyDvC06/+8fx1TOx/kJOHd1W6R38JL04+JI6fxgwGeF5zC
bQvXbycDvBZvDIV/BMLn/hQgCRBYCjxCklyFD61o+p9EofXvIk0vP6hu250UQTTs3u/WIG7X32iy
DGJB12XKu9rscMIdzzRDWFYO3CMbvT61gCNvr23JArUolkXsiKlZcKx4koqWX1Y5Q/koQH6rrC5h
CggvT6Mm6wTGIlrnKLDOgzkJGprIMz0Y8LC189JO27gl02UbMU4M6+iNTfCpM2iS6laqQk/NYPLG
qttCBrA/BHDI9ZrwPXOtclOLbrnJBu2FLZeQaPBaERCC3uwFSjdPUSubW+hOzX1hxQIA9yHekqzB
oqLIH72u1h5NVxOOIWS4ns2I+/jSQ4qFKksme8cKlEHOeCxcMiJCBvedXHQvCSSodqfD/WqnlQDh
eFWKwzYtc2OtQ7HgYXSWmOrnpqSEMIdmhUnNbHJaSk4pRsmdGKqA+Zq2fWLOTdq1eqwMdlMlSOpp
fSYeAXLqdyHEnfsq82QCm0GDrtqq92UoKaTjQ7ljkND75OlGsM+LGh3S205zfaMTJ4BmJ9kQFYqm
M6dJw6HwWmg+HU1ph22tFMqjrAbDgZORfkANpVBWDC54KT1NwEEEJSqIl1lCEBEJeN5IIyr3lSdp
qJ9HIV15pRbaYeQ0UwInkSYuDOyPeu0WsEA7fs5Uaiyq/U+IVrVDF6I6OQWY9xqEaUdAL0zWqqhv
aGjTbClMFmu/5Pr9orChMhyEIzBoPb9virgbylwyWseHm39fKm7xosQ1FMhWlkfPSuTLn8Zc/zkM
brZvExD9fo54KbMgiWBnlrsmk7q0M7yklMYNIgU+wmz3xdoQaCILnROqUbNlei3epWZL3aVk0p/w
iEMhW6BBTd9qPoLhoedcVxBPujys73cEeifwdym8jNz2s6c9RDRxYAKpd4b0cQIECe2P2659/WZN
qNb/N2BM3+ZNnqQP/HQ5SnvHFL8lwVn3D2n2fNvEdXY74a8B/hjW9IXnV67v1qMlMUjhlFD9q4wx
JlAeJI2Y/ip0y/upV/C3lrk1bnoowUeIoIb3ZxMTXwSnF1DVBC2c7aIydr4f1AoMLB14G4upOWni
1xtprdxe6oLrAORF52SK/aZC2uwBo1lfZ6MS1I4lf5bGnebfV/2LjAaWfzCjalvoh6C+i5Nkxe71
fXFpdrZAYdCbpNIwGyraeEp8XbsbEsjdbq/u+hrUJfjjiIgBLUJ0OP35G19JvLIfS2ainSESik2U
C+0maNPkRUiibh+5zHfetrewKgI2vhrgc8hs/sa9b+wFZd5VlT69pMPHRH1Vte+3//7rtGMKCP/7
+2fXet1KYZqoguR0cSCeu7KuHiSaYRCBiK3CTIUvB7D+icVKeHV95KaKJKh6k2YF197MrBmnQqYU
6ehEIrwQaRydUhmuccQVXm6vb9EQ3IKUC1RApnPUZCTHghVGw+iYZc4Mknzfesz9hsOqdvXCRpJG
kLkBniL2nb+PjUY44ZYVKwr6nTm+VJSQ5CB9UJmHgjTr9qquYwfavZAD0OolYyBcvPRC3/Wrbpox
Ousg5T3lj+Y+9fUXvTkFjIjBYvLuo3VhTpMvzfXw/AL8dLOzoJ06Exrl/sft9Vx7+aWBmTuEulTU
skQ2P7Thoar3jL6/+9wSsxC9AOCmk3TlB0yfMdmVZAFY406EfcNnpF/pbC839q4Kef+713NhbXYF
qijWVNBUBOdAh1XGDB99bTWKv/ZskFdT8qOgIAuH4qxg0KSgHAtYA8+iIQKSvStz9PHWKNAWjUw5
EJceMOc5o5EINx3quG1wJmsFDjg8SpnwSHW0WNmwBYeekAsTSBv14qsKcxoMFaBYKQCid+jDey8+
oQ6A/hTll225Vs5eMzZDS/hFqzRGJfLSq1+p4YlQ4COKQelI3KjabxexqNvesLyJ/y1udnxy5oaR
ZmNxERwLLtxxdCRholkp0i+cIbaQd1fh9SWpm/lDAn2Kx10fnGO9jF6QpynvDJSCXm6vZckK5HQW
TXkRsd85oH5U3EkJLAjPiSw+ycnXOpY/37ZwfZEC2ppA0jwQMBfOnwajDYo+admtsv5Up/cQgzKA
LNs6slUAe//B794amz7dm+cVyjWjg441OLvCxx5Vi7BH7RG5tDzcIg/JZO5KnWrJFQiowRvQMLp+
JQxkuSCnif3zCCWAQl8I6Ql7VNbwQEt7SJxC/KUDcKBRdLmsbvDIvlvfP4fmwbLuJPFZkbqDIENi
Ef66/bkWDhPJK5NpFPsWeC6zsO98Vxm8c4oij+92e5iF7sS+epFyxGYU8ZRE5Ron8fUuTijrSW5+
gm5I80dd7gNT0FWhOeeSjtxlX8D03n7y5GTla10He9ihnwFERBLlq2EINaEaTmW7PWeIED3SnW23
pEyIUfaZgfBo263YW0AtTgZJBGkrgnybM0Bqo9iKZc8EfkBRy0X6wgf0VP8M0ArKndLrd0I9bmrp
3TEmIQRQeZF6BGi7eQ8gbhh3VRFzO6fGeCyz1EGuYXfbSxaSgskGE1Q8wQxQzRGLpjwYwRD0cAuk
re0x8w7TkZRDmpXZMeJYDVwOAco5PXKUaiKsXMB/q6eX9aiJSJ5/SLLpUM3nECxTrQsU1+szUwcP
feBvo9LcSnq6R571ToeI0LaYGC4UZTek0LZ4ZVPbeiKgcQqyMs9/5wFKXrq4LYp25fgsuTIUo2SH
UzHoanxNQFIyG7WiBt6sCJtEC7V73zdpf7jlO8XZKY6zCdwGDHISOV6V/UJTiSv6adU5VLaZH9kN
klvStl2jxrx+ISYzE2hrqqowxnN59/hmE0OCJFfnRO9PAGWeJSFeeeqm8Hb+OSlD8UCIXNBXyscQ
R0mUzuTm7GpQoPu/e8Q7xuB7phqHQnyS4olPaeWhWFrVW5OziA4GZQuFGak5K7kEXkL6lCjNPxzD
Nyb0WZc9dxvV1UNW5aW/E+VnLv/L3w9kE08Dr0WocPlhahywUsWoPbfw9YVxtE3XuF+v3wKQYFMT
BvwQPNPzZ0eqSkP1C6UhLQmOiSraddkQ0bUfkth98ZXweyQp25WL5brUjE1grzpDw/CWzisrgafq
Pupq2IwOVv8l9h/B+yHGowJP8nZB/TUqyqNaHm6bXTq2TBapQGHJ93geZns58aUpI+4gl58RbUHb
prfzYQXOufgcvLUyCxxNU2mkQRLxc3OIv6PrqZ4S19M+FUUpPGajBAobukY7GP2vgVX5joyS4Mpv
WHoCp2uJUV4axEx6XC7U0KJAEqyhOcP5CL/eLjGjgy6flHIFMLTkOqaii5BAT1Swc5CSAt/E/7qO
aCZ3TRcfKtly9Ig+cT48eprs+M3afXgdJE29CfqTwJQYnrkqcY6ZW8awsJwjA+qk9iksTw0iv2Lj
QoW6Vj5fcJiJf50qBIEEt+xsH6scJkaERIuzlam7Lm8Potx/SHP1/dcUtVqg85QHKK7MA4jCLBs3
b4bi3EL3gFpl2B9vO/6STxIoQL5gTWwEVziPyvcmkaO8OEvhcwyeme4EapyPaJKjTftQ+DFiA1/R
dl055/JUApjd+SS7FHJ4wcQpirh0RDcyByW2yuoctFS85dTWAcsVbrjz+9fSvR+9g+R+afVvLqKY
InrGkAFJ4UezfRmRSZRIuOLK2HTqnz7u0S0t7bx4UNsVXMrSR37zG+dMEX6sJLkOUvLcxK+UGpQi
tCvx5fYHWLMxuxMMmtJ+qdQVw6pPcvYtUWo0C1deioXDyF4zuE/kqzJgMv35m6xIYBC1bYqwOsP6
1j0iFSk4iO4pKClBeIbynrJFWuFlgDjvX7zrreXZV5Zzxt71OqjORgJDjXpU80c4jXZ+LNuT1nu9
j/Lz6H+5vaULd9zE7EGDAcy8Rl3tcrkdmnY8u3J+huxyExTfKkW3e2HfBr9u21naVtIJyZhQUgxQ
zD6dAMqnrFwuHLjzbU16NtHRhqan/Oxnp2DtGy7dbm+NzRalDgFqdw3GpPzJSr4OxdGrflWwB6ja
SjQ2/U2zk8nlSfrHhQDocA7GgtBKNGC6YkIveC2gQkcI8va+SQvxHppsTPPChQBjnjLzClOClTip
dPIwVAz2gVp+LNzqVfGLx741NkbQ2lVTfnAHAeK84B6Vql8D+RMSSDYt32MYWRvkCu6CpPyVq/oZ
CNDT7R+4tAMSP49XhKSUzO3SgaAfQh8aIdqzAdvgBE6uo5UtWPia8Hgw0wE4iOHSeVCN1jBay6XQ
MmoJRd6gFR/NJjkWaCUZsHBth6rf3l7SwpmYiEOoMALom3QJLpdUySArrDbozm7JKFHVjD86szA2
QRmd+qr7835jDMuBuIZMbcIMXRpTlLw2Eyluz/DHOoafPDUhKLQxfu6ztUR0aV3EigbUBgwC4EuX
psJKMCt9TNpzqIZf0ELf1mH8yexNqGyVf7jMUEKgq8uwPzHiXM/CYngUeqKuYyoL6jux6R56sXiQ
FO9YAE068XLuWyl61EJUIeNkxScX3gmG5yYieqINZjMmj3pzhwOCQFuvG7pzBeVv5n8XVccNVzAM
S5vJ+wDaB+Y3ssvZhZaPTKFYwGKIgsMTDGlQU0Tfu6j9ZFFHu+0iSwUELmi8ZKLKuiZpgIpWBOBV
iOfRKJIvnZW421g1vIMHqZ+NiHi6Iysb7uox0rcdYyPbJC2Lp7K3pJWTsXDYJz0sWvQAaOgCzjY2
hU0EBCzQcmkg/rZqOyl3K2tdeCguTMzuOx/yNAP083huvWpTD69iouwNsCyT1Ki/Z4IVRMwzNPD7
ifyuUNC9rzZoXNuidvDa/pDG50zUV37UwrcGTM8Nj3iCCVJ0tmzDTDMVeTUOjpx9SIzsWOtfCii9
qz7+fHv5C6unVQ0uA/oBcB/G9AHeeC4AAD3sY4Grx4Mit2ZaqtwowYOZ3aNBs436lVbkwuNC45jx
JVgCLY3S9qW5Gl49ZhRgB/B6SYDXRzGOkY+ysDzC5wwwRQDtOiTevTfCcDpGhb9yiK4PKnBFHg+G
CABNgf24tC+oWt0lbdae4bb+0LeMt+DpaCCYq0Rm154L+ACyKZryALOkeYegheGybCylPofQlg3a
U659iqs/WvclGY4ipMJeXUB8HG1yuDKbodwObrmL31+FoEdKbYA2BcfnqqZKeJ8KE6+EIxSdbZrF
RtdWRs0XNpSpbwYV9L+fdJ7XweVS9U1TG46cQ7zalLs0k5+1OH33PUCaykvMgDKJ8VXDV+waS83j
wnASTdtICVOdfb1y6V2fBGiRwOmSOTLowTD2pWvAjY88jutbDsD6h0EVIrsIUGLQBf1nYDbH0hJO
QPlWjC54yYXR2fGjFCxmVRlZTl8AiRZEtLYPtw/49VXCtCCFWPkvFc7Vc28Gguim0C46fpqWdupp
2yRLz1WtTIy/K8Hpoi04Fv/KOE2X9uUWSnqARn3VCY5m/aiar5rysZW/CsFK4X5hzybKpP+zMh/4
l5mL6aoEKyPKKzrU2GJ+ur1nSxYYGKGVQ7GLKHhy+jeXYhXXeaW0uevEfoYUufjgZdKn2yamG/wy
jgeGCNzLBF5Pa0+ffXh4mgs59S3LKSL6DchnbhJd2mlIpxiyBytylayU5Ze+jQGWxsKlEFOa37zQ
QUBTKrEmSVA3VYfkOfyhSnou/JXPs7iy/wz9rWm82bwx6eOm7TEkBM9y9+Rn1ZYRLRiOLUdw10CF
C8boXwMN4l6gQTV/KBsX3TABNmxHMV/C4lgA0PP9LyGaH1r2/oM0gey5htAgBdQ1d4rCFLzw78yN
gpBH8jNJszvIlizobm+7xkLVZ8JC05Ky/vL5zUNZ2aiV2Mw73emhOYJ+N7yP/PSu0fWtH/U/+q4T
GZpSXmSkbjo93f2D9an4SJI+kSzNGUa1DgIy02W2qJTTXdQfNLT7xLM43GVFjrx2brfN0V1DjCx8
R8YH/zM6Xc5vnIaUtxcg0zWcvhk2YtRsal5lP0fqWlL575XDt3C+AZqT3cJaBfnSVYKnl64vQbmH
izq68K0I1hAWS8sBHDDN+cDgeUVCkKa9mdFdE0Dl6XbuvmheZ2tav5fidB9Fxf72J1t4g3HI/6xN
R//N5kWha8KmbAqOJ0tMZ3stYhfRfWm9f2yCSooMfQ6tbhk6lFnmmKRwk8RAvJ28HE9NXn0I6KlH
8VpEvvB1AMFM/W36s9fYCnEsED7KTNMB2Xgqs3yXJP5K1HIdhkJAASqAmYapnTE/YaME83Dr165j
qcLGUl9y/SnT94p1duNvbvVYjWsdrQWHQJqSux6RaHq/80yYZxdR5lryzn2J0kNTm3bh90eUFAUl
nxoa44qHL7jEhE6ZZjamf89RtoObQH2FfADUYkgs6EO+Ddx2J9ZqtfKsLMweU2HHLaA9BT9yFdHL
IyoORgX6Ieu9fWXkH5hOPzZIjySm/CFODcRZEm1LtR5lAKJhX0LRBQD9KhB2Cs9mD+rb3zF/dlCm
aJSxdb0z/PmVAx+/hg6IIj9ZFgTvOUIGO6LY/F7teSzMWvsSe3p9PwJGtvNykH+JhblykS752JuN
+ZtjvzmVxTQcZyCqfgYSsxehtq3jT0C8PQ9VArBPyCx148rTu1C7m9odJG0wKIO8mzc+skJFrlNP
/LNl1gLIiW/0mGxDKj72NIptNW+rg9Fl+UYyC2/fRFZuy1nAlHHTtHZRJv1WrPJiG3hNsCVkUbdh
GMT3ZCrl3lLfXwiefitTMciPwtE4j7drdM+GHJz0OTO7Jy3unpkIdDwt2lpWvhKXLp6GN6amG+fN
p5BaT4+EOvTPhaFwN373yfBhdb99Cy8EWMzfMPk/EdxMHIyXRnQUgMTElFyn0++reGAi091E4VOs
rjXkl+4S+q/ApSiKwIkxW03qIl0km67raO6DYJ06KdyiqcystuOqa+SOi7ZYEMVQkgjww5eLCpRe
TNtSFViU/2D51H7zp7weGJRAL3htSmdxBydE4lT2APM928G8iEWLkyo44Jx2eZjsctV99TPhV+cV
h3/4WDz9JshocFvzCD9oC6QPVdF1EhjuFO+DXA072fsQ03e5bWjJ9SZSeABUFKyvQo1crTvVajvX
GQX/lCfhA8O0x2rwVuoaCxU7uAjf2Jl9qK6hNulajesYvfXJj4LvXUBpvJGtnZKMD0IgbzJGr7JK
2deieKiV5MvtdS45CvtpMNzJrl5x33uaEKcMKPCiRpCY5J0t5BCfCi8xQpXpx9u2zGsYAot9Y2y2
2Ezv60wedNfxUobTYlQiueGNXygzNneK2waHIq/1jVIE4kZQJLR2kHJEdq1MQjQgq8GW2xoFFgpE
O2OQs1+Bb7wKaIGYrs5FPVYfXB3hd2uI5Q+aVMfbkixjX8cCWugivc2MevdG4PmwtbG2tgnPCjMm
qfesR5F7yqvSuk9Qi9pYyKvYdP2sTRpV7rEU3Ya3UHUffeh9N+4gWfeWl3xHfa68H5u63o71GB66
HnE4BOm6U5Gq2SO6LtXOTREQNBPdfSij+E/fBPsmaBq06buk3Iih3j4KdZVvymgwbFr5Lgz5VX2S
G1JjSpjqgDZWfB+OVgvPwqBsMhe+ZE8PPdQzveQYtcGXQaj9LaOs/GB9/MELWqLhh0yHC7nVfhxV
y26rzj+oY5JLG6Xv/qD20m1vf9aro0LTicocGEOuz+sCjOKyaU2NUVM4d+03kGBJs+I509V4ESRM
Jpg+mzoF0wM2u2HqkFE+xXIFRwz8xh5RlBTMcsWGdHWN/TUyzf5ATspVNh2VN6/N6FYyBYSQSKRn
7ogB93RPuuzemRD17Eev87+zd7Ft1nW+yZJw2KeiXB4YQw03mpQHP8W8Rk81QEtDG6NosIXCWuNx
vzqts584T7faVE7LKvbOrVX8pPdc74pmeDIE6WEsyg3q3isP8PK+/7cls33Xxd4dpSjwzkbg71TT
3wTdz9vOs7gijdScrFm75qCRc+S9cl8QHF1/HSxxUyf3muRtx/wZnNJtU4uLgVBkathPg0mzxXid
GiSj2XlnNxxe4kT9yOTe/raJxaPwn4l5mRoqSEVrdNIFzf9gpZ8FfRMH/7Jhb0zMkjkoesuwy0Rc
wATzXf1qEPA2QIwGXwLVeO8jOLkb4QO0NsQtV+mWUeuQvNSVh5wRQJH0Th7+1O6f21u26ABvbExf
7c2py2mPaErWwH/RC9tkaG2p+5GVuV2194gC/8uCpi4jCQ8XyTwTlo04MA1GAM5MBm89+VuXyPtC
dP/BikRiReYIEkc2lcsljbDfqtOV5ZQJQlei+qMK+u9i759u79ySs+HFTJxMc0EERJdmWqJjOe8p
VrR5G24GoTlKPRo+uba2a0sXIwSxkDdxBQOMnF2MeYcCX9BwRtvBekQb5Ihg/B3krVuxUzf/sCbG
dHhQJoajeYLPLQE0yNW56KWvuv/LNY5+vxJyLW4btfWpPyqrDO1cbltRSGoPOEhwqjz0TwOzigcd
BcBDWhVrqcV0Hc+eLRkoKa8EryMp28wRYpMx0jqjXS81w8fISjS7ybwvYxp85J74XY7E5b0prc1V
LVoFHU8HCRTIVWaPgJ04alEtOdDt7TzxEKa9rRWfQ3dXjPcjmObbn2zhADMcCfU0JXGa6PPcVTNd
T2gzS3Tc7I+XGnYZuHYHq6Bi3BfgLm8bm3z6akcBd0z9JAbA5z7vigMTrGEqOVHaufeGQhYwBG28
LyVgZCqyskNqTMKNemCrIQrft60vuA7F1SmfYl+vS8kgqMsu8kLJaaUaWbIvZfns+sLKEq/LyOQD
ROO8umTYVLlmDuqFuW8FlSQ5pvzkj7LddHdyJtpeuw+NreeinHu0oh+3V/bX62cbC8qTjjKRD/Mw
yrT0N9dw7RL7x3GhOWoWFTsGrJkZUQR/FxS1eEzEStnC3fQSjUnZ2kY5Voe2rtPNONbVb7M0+60e
ZNKjlfulbeVGY0eiXh/k0i+/tkpVf0zRPLeVYogeuqL27EgV5Ge5QP5Q8ojnxCHBUYs+eCoH/Ws/
FMmxN3p5I4pNuydqTzYGuKF4m8VBttNL0d8LI8KnVTEoUJFZUMX3ZB2OOwqon5cQWxRSvtb3WXA8
ei+T3Ad4Hxi8Zs9UXfgj4/2t6cSoxZM9SMpvFKn7wslzKM+Lr8DUbn+R6wId1AJvLc6+SCwLQlZl
CCG6sYUckbkxQhpNbrCrrcx2k3t52CvkbLL0o092jf7+xwX4xjQdRSx8zS3bF4aXy0JsOsWkV1jo
925QferMYOVELTm7CnkX0HRAzUBxZs7ulwNidAKd7ghZQAs126KCaIoLS8hs3f8uR3epqtlAGm7v
7sJJvjA7u5mDMRCCZixMJ/Gyn8oQ/Wj7YNcn/xBAkRNx4bJAWJLn15UR0JzOB9lwwOzYufzcBp9i
cw3OvPA80+0EbgLubYHGUeSUGX5PD0ZtlV06IEM5yps8+V4Fu9ubpi5aYjoI8CkP8RWjnJYpTRqK
nuHQx633fQjpUz6O7YuSWGAl9KD8YqiBsHclyLjqPuj2GoOcxxDh38MAwSP6hRaKt64gKHddkBYn
aH7zTaMgoZprfnSHPmJ6pweUXDtBlTcjSP2vmp71G73IEUqsOXBNX+n7sDC1kJy+Sz0708LyuW5H
/XeI/Ox9r8UmirJatK/QDj4T62ng8lzzgx8IsKeZQbkPM6N/lMYwOA0WQpN91QSPNULHpHNSZueV
LjyEZWOuONzCo8yl+t/WTX/+5n5Vx1IYBYGPVHQvDFqo1YdSBytc3eXjU5fsb3+oxe8EdxlOB+SU
8s2lsSzqO51rV3fakImx5Jhk31mg3UnPt+1Ml97s0QCjQMWPt5ga2TycpoNRhmGl6s6IRrQvfbPe
z1fBJTip3VE15Z8rwrdODjhaKEM7BXN+evToCWs0bwvhC4OEjOrCPI+e1zy4bUuEzqnWug7TkZu8
bX9xGZ6yyrQVn9elzOuVb7Nmb+YIdZuITYWIsCPEzaNSqofUa46eTAEJeu2srtdaC9NNNv9Gb9c3
yxJK1/IUoRxcx63zcjOSGz+5vvEbUWx0YYfS2gdlDFGw5GVb0Sj/tEL6lQkM7zgaA8yRMFO+3PaZ
pZvX4Lbn9uBSxG0ufTMUw0rre1p4muV0wu+2Ac71/ggfDN5/Jia3fXPWfFTojETERG09KNJzXD9n
5srEz5LnTxXTqZZAz2buNWoYmLpVBK4T9MW3UIBgwjSC4+2dWipIwbsESIKJf/ZqPpDJ4Hc1prrl
Oi3UgEx8Muh63DAe78PJF6JHnd1VMb4ahAcXKsd8sE66UO8aw32NY/Vw+8csLpg6zd+cFsTszI26
VBFbJYupLPoSrF9h/FohBHzbxpJrTMhmRmDpgl3RuAh1WXhqKnM0tAmOi3Bn0ai9PSLB9Q+GAAqR
pFPxJj2bOUjd5yYCwziIkTw0krKXovhRH/2Vow7z9sLhY/by/w3NohtDFSWvq0aq660S3BcwzO9l
M4gPcee+kruPe5GybCiUygPCqMV+HBT3VDdtvhtdTd+nflXuoNFC/UVqC7vJI8lmBvmnQuX5EEM1
dpeORrOtXareguwmO3Aw6s4PEglUotWSbZYCtnLd+qp1mcFUsZVs/SqjbE08cYgNMdjlA/J4ZR2X
20IOqk1cSAz2x5TCU6tt7+OgD05WbfWZXZpqYRtupm+NYSw3bTBo+zTP0rvaU6y9GowouRd9DJZQ
S22hj+FgA3t4iDJubC+suqPoh4ZNE258MQeDhxvR3UNfBtoxlKBJRY7csLuqFp9Vg2rGSHlVryLm
isXhUXQ9hum08SXh/3qsWivdjcY4HqpE/Wro8Y8xUo293As6lBjhB1VMkFuO2l2oZR6QgAKFj66P
N0rRpXafKwxcjl77IRhCAbhqPGxikzlIs/GGZ7Eg9shh/dyUeehudWPkD6iI7CB2abbw9WUvWuqX
2wZ1oG2jZ/GhbDJ1A0tPvwFSUj8KgaIfmLnXd43JfBXg9X4blJqFTmT+yYpM2Pn+h7QrW5JUV5Jf
hBn78grkWhtV1Vv1C9ZLFTsSIMTy9ePqsbknU8mA9bkv9dJmHSkRCoUiPNxnOP6OjG0FgXHWQ58p
btCG6CiqN0mWPDgFzcImG2d/BHDEL435vZmcOWh7Td0NRG8ATWmZXxdIn9Bo7B95TdSdOYLTbxKi
1npl8rtuyDTg0nqOHxl/h7KC/jnOuXb2WmfwApAy8R+sTjQrrCGqHlqYO/VYARZPJJh7TIl+VJyP
PtD61UfSKz/0oa0f5hLpG/Pq7KWfFExs9cMQoJcJgYaUOmjRU+8FCtepdh7i17F2vShVICI3WyzG
b52cO8gR92EChZcg8dA0CUk/W/dFnVUPVarOAe+pB3lVykK9rujnVHeaaHahPy5cqT6NODW+Oowq
Hj4ZkjQtp74DQWh0PSA3vFczFVCFtngzS/bhtG316Pa9EaCepX+YTeLuzSpJDpDOGu693HDDvjXp
fjQJDUsGxSpA5LunsmE5TlFC93XT8XMGuiUMu89dvbMhlBc6SA3uOgv8gigiYqFjlYWlWr4Pbdwf
+JBmz0oO8TLwzSSfdXvQBG07Rz07ARfjySHFdKho2/iglUzPWq54R11lVuDMaYppVc09kE4bQ6IN
fNfQ1kQDGgLCcz2kp8zo6IHPHxyK9Cn8tkPZMTQAqt0oOyzlJagigsoO2Q6GP6QArw7cGWxC4idi
E8Ht0Td+V6dgSlc/SMzu7XZrqH8pNoo2OADlmMG4mYgagftoE4x6PTWjdzQaAE7I2B1JGyMq6Fsw
k6XrCzpXgNUATm0izbuO+H2b63Weoclfmf1Ob7XnDtOXGzu4YOMPzRQQ2+gkQhnw2oaiajOt3DmP
sqrzBweVkOnT+r218I3Aj2cBAgVmD3T3pdyJJi3UrzMMTVLLO2feF6AK83kMmIOaDPv1L2zhUQnK
EsF4IXfaR1dxXXsiecRLB3Sbe/yFHMIeeXhY042LcnFdF7aEq1wkbFlt2HRA7I4MQMbArJ1/m7mK
7gazywCcg5ZPc/Pr+vIWcg3BZI+Sg0g0bgrNijolBpvyPErr7KDG91NGzln8tm5kwcUx7wPMB46V
oCyRrn/dy4wcCWSO+TCw4CL4M/WXFg+72NsYDN8yJLmeyzPXLSlcz9B+u+63WjH9uP1kkY124MJ3
ulqP5H8YFtLqrFbh4fN3ghY2BS9PhVkMK3nu9B//Yu9QNgekFi2oGwCGNVV2nWJkMoJGxATQe5Wn
n8COkL40XQaOEYNuCS0veAQEDG0k2n8oRgzpY6k9mIvBo5tHgx4DNpU/5q56gvTWxsthy4yIIhe+
rplYFNjgsYcYVKINWqrmfedtHKil4iEWg3gOgJ/gJZMyXAJibAbm0jyaqFbiXsO0p56hmFZa8/TQ
E4MHuAYLANYrswryvlJDc/TysEoKspFrL/oMRN0QSVDPdGX1sGEoFD0fsN6xe66KB71/iYvIyE4g
Pd6wtBB/AQz9x5IURdpKseekZTkkIjExEZtmERS459fdUlwU0nMaRtADEIxKHgp7159v4kofd+CD
jKoSWdcYpMrPuY93AsjVJdzvq9/dlv7agseIjgC2T3xPdFquTYJrl2lDqaSRHZtnMC2/jgPem1a7
9aUW7YDvHqNrgoXVkfZPN0pM0pjgdlW7Nuzcd4YkeWtCY8uG8JYL769y7tRziRuMja1vchAUZBRP
2o2ih/il0kdCqV4EDgvVGqiVXFtJnNRMytjIIsua0TH5KFizh8pFC6zNujcsGYLyBFiT0OdDu0Za
Tm6xhvSalUFi8ik1PpT+g41OYE5bRaotO1LRSG8dVF5BF4v4/rMuzyT71fLQYVug4IUT9KezhhsR
V+JNfqH2bVKZM1jlBn0KYy/1SbWViC2uBOy+YlbLReVEuqlmrWxVu5jSKAPyyrdVenTz+rPhKEeF
/jWdCIaNoEr+H1vSdaVPTVa0uJ+ikkPfyBOqQ3RS4lC34nm37ghLARdjekJHG/ksGLyE4184tlLm
CbNSnkK+0A09JM4Zmd/dTjnrNQmtNP3QO3U3oobqx46347H6Xpjx39e9rn6D2PuL31AzlJhBP5lG
XON20NbursvqZ7x4tt4Ki35ysVjJ7eduzt2YqCkkFBW66+Yf0K9QNnZ00QYK5qhdIguAEMP1YtzC
zOIuabEYxRuAh8vutRHAoPXPtuiNF0bEj7jYsR7Tz9ow9GmkNpFh/Eht46DrVaDpr+t2lsIeGkCC
cRKTKzdlbLw5dZpMIISkdu5XloYJ0l1Fvq0bWbiaIPbzjxEpSBC1BCMAuG7FTWt1kZqdFeVeocei
/NE3PxnfaFBurUl6UrGi6ZI8gTmifopBA+loB8vYSJY2liQH8kqZaxfC3FiShZqWMh7Bjnds1H7n
lv1DZ1Yv7WDuUbnZCOtip+T742InZT5p2gAU0o0FzCrfE6P38zjy9Civh8PYNT6gDusfbmMn/7D6
XHihN0y9rUI6LEom5UCUOQXiX4/B5dJv3ItbhiR3H/p4RGiCIZv8jtNn20VxZov7aNGGmLTD7DKu
X7lR3jp1wnJbwR1imn42PjfT1zr++3eI0ED7jw3xGy42LAEvOhvdGES4Hglq/j5bn7p+r853ZfKx
/mkWstcrS1JINZwuGVBGRLY+7NgMQiSAiXWNBzkqVV0679etLYWjy3VJJxjwCavUFDeLRu0+j3+6
+RdwakKj9te/MIPRb+SvUAtQbSm0Nn0PlpIZgmN65UVDSu4I1EQaZQ7ywvzxL0xhlB6NTyEgIddE
kiZpLId7WTRXNtprk87uM3vuD2ZfD5GLYeCNk7t0a6B45egGavu3dZ6CMDNXUdyP3HQG6cSkDL5Z
OxvHaNEIJrKRXGIcDfrp1+4Hcqy6nQpkfWbzMwe7Q81/ru/a4hm6MCD5AbDWxM5bEO5miXMUE3WF
Z79CuGS3bmbR3YTyFAZSAPOQs9fZ4g7BOAUeTPNv3ZqCEWpPrf21ntUNQ4vrAa0CkCQgA4THXW+Y
1xkJxbWYR0AWQHYWBdxCC6xhCP9+PehwAGmHji7gFtKNRPtxiItqyKIOxEYotVQYFJitsO90f92Q
trQgA8M1KtSwAQiS1TaMnFI9GeHWbcoPaVx/Ujog0biSV+ikonZPwApQQFW3Tg9DOUOocfKbynko
4vGAWa+DszWTtXRPopYFvB+48yChLX7vRUD0UtsusthNolk1nox+mMI0xiOkM4YzZWbo9TRK4v6t
58NxfSeW4uMfRn+8fXRQL0mGB0WFxJCGCS0clX01jKFB9P2oO0ddZ6/tsEXpv2VOcqRZr0aX1jCX
As5Ah3Ff2EpoG3pgVdMTWnr/wqHAwgFiIMFahUnJ620tOMX05ZyleA/lb41RoFVdoAKq+Fb/10QZ
2CAQRONRBBAU3q6S77LCqsB+j4fx1NwV3bfU+7L+oZY8FoVvZJ9iQgPP1eulgM63SlwrK6K6wQ1m
jnem9kLdrQ7uUmQUrOcgiANsA6/iayv4Pkhw3aKIrPhnnXwbp8P6KpYSs8v/X/r+SV/kFWrEBXgw
7geQBTT5e4lR+6S/wyOSKlvTv+K/k/PAS3NSHAbhyKTFTCzH7Py8e0shuTiTg1NsfJytbZM+vu30
aZt1WJZLP9q5Bnz2bX3ftA0L8pRtrYquEikL0Hh6R8bvCu9OiU9K/Jlkv3N1DHj9wtpfhnfqtb2h
KWe+9eVu/U+Qg4sRD1RKICArLZFMOd6mzlxGlL7x6aU1zrr1189f3Plg2RLdEVw0MrA7T7LBaxSl
jLKy85lSY/QJylD11uP31gehrA3QPSSCgOi+ecvZSWPPhZWWKEw/V/EO/cjnMnsegVSvurPJovUv
t7BvACYhKoDVDhh8+cM5jjJn1Mxp5PTnNvX8vk/9bNrIpxeNAKgOxiy8UBHrro8tcbJMgeghiRyo
UR+LrORvZpb3n82h8cL19dweKVRJUGQEEzEaIxiEvTZVaKBmgXAAjUgCMmD7NE0RQU95i9FmYUUm
UgBcTSrElW4IWAESdpxmhIA2V9BhblBrtrS2Db1ZY6f1BS1askC3hixKmJKSaUvNK8sA3Weko7ZT
YA4V7IrBAPTquhmxL9ehCPpuF2bEAb+44WMnw5C8ATMF/dK0I5pknq9bT7F6pyiRobBgmDZeCbch
AxZBwglpOTEYbUoLA5GHSqrZrKOs/Z0Yc8jc9/UlLbiCUCpzkK6IwraMUsSE5OjojCtPuvdq5pju
tH8yp/HnYbduZ2EhV3Yk7wakxav6DnZMe/BJ+dbQDQO3WQkeN2ADQMwBYSLS6etvUycQZhkgrYwi
QYMP4wYU4oNdpwWo/flGu1V0XsBMwx56KSBkE68cOdAx0plqowvJYA2zui2wM9Vewwg5o59H55tT
gv+t/hTTLXbBxX1ExVacX4TZP3fMhQvOel95jVdg8qwAA6wukDJ/f5ZwQaC7ghYcuC/kTgeCUJGX
GQanykoFI76XnjBB0520etrirVk4tTiswJxjMWiTyU8fSOWR1CxyvLQT/sYY2RWGd4cd3wisS1t2
aUbyDFYNJps5zDSK/sYz83Xqt77KkvPpSB0xaIZpASzm2vm63sgJMSzUYh0xAaOHbe6FOTmTNDtp
xuv6UVrctn+M3Wjcq4R6NXFQL52LXZpYXzHD7fPBfP97M6AOwgsO9XSMXEgnVh9ZrZIR9WWTvXhO
ewDYMgASbSOkLu0cptVAJ4QcH80iaecyNeO8I/g4jg6ETYvB07h6Yep4yj1llyr5VuKwtHlC2gNX
BY7vDWbU6ufS7PUGPudWuW/36VFX6INrbU2dLcVVFA9Eh0UEbxlhO2du7kzuCI9olTAfYr83n/sh
DYE12tjBZUsIeg5mN265mmezhICtA1mbZEAKqXp+g9I26bqDO35Z94hbngS4Ahh4HBfUvnjeyzGW
xGRigGgl0YTYWuN5bbR7G1NgfrYHD2MXZihfkX+RRcAo5jcAE7WR9IkvehHxNKpgjJBgYtjzHjII
utbNXepucU4tucWlEcnZuTrZeclgZG4+cQc6vvHJmbbSh0UjUAKBOq2GaGdIDzMQWurEA1dA1BvZ
Uz9OJ1F/4xjV3/hM4v+R0hTIZoIEDexcuBFl5Udl0hsXOHPYoUoHrkwIszfx3lCKaLbGYJrES8MM
CO9B7Y3Rj3gI7TLfrf+IpXN9+RukoJuaVua1hugcDXc5eVPMeu/MdohBfR9qG+u2lvYVNyFoYwAm
vC0EgZcSQh/5DGEnrXoeRvtBAXVeh+bEupmlewS3LmIiJrJAcCh+xoUjNjPuDQ2lOrTNp25fgEnx
Q28t0Iivm1lIMi3g1gXDli1e8GJnL8xg8H4EYA93SWsi4BLtUNOTB9mYBJDzFKx1Fnntra0ZqaUg
cmlU+lwK0yumQ6smcgWWuU5RNHtr0jhI1X/zsfACFQs0BI5JCvhdFdcJSTuUc1zykCp4JXokCzKv
//vMGRntf+zIRJeAJsy9wdFVBOVACMLcMN0iRloMh54loBpgYMLHuvlSyhjr3ZxGo2rf0Zm+xpX7
VPeKr/IkAvbwE2Y4UGG1owLCxErebByxJbdHzRh1dlCV6Zr8mlddPsVqEYtvlj7iuR2BwOsQu8YW
peKiHQdcb6iy4gUshxOg2kZUjgdwcdEpYOPHyN4duiVvt2AEXo1ZKcw6Ah8q5wEkT7gJXVV0k3Tw
JVnKae4gA1eMp/XDteDnMGODbA0XM+jkpE+WAJJcGTr2LBsdDDeMAH7ZQaI8J/3vdUOL6wFaCMAU
QMRvRjU4TYeMMOB4BOF4wo0D06xA7+yN3uyiGUDLoGIM7vubIQo9HXOmT0ifoEzvOxPDBMwvrv+1
IjMSNCzlP1YkKE89DE2SFRlq+laHq9HzFRtI93rrEl56U4FZH5NmGGJHdUqeQ1VaINBHvOSivP/q
KeW+4XFQmjQEwbjPMY2iFa+a3kBz+nn9Yy1cVld2pYs5geylZbEUUCV0llOSArH/OSanesYAQLoV
3xeuERTDkasJGMJtkXni46w0HAy8qFh8L6s66LLh89+vB+N6aP3iL9Aokpf3DGKAtjkrTxr71oJW
Wu2eJu8n2iWhUm5wki8cKGg944thCAu84PKBapyWuDxvkihPkAa64I2Jd3OfHZt5DtYXteDqIsrZ
HroAAIia0qLMxMT7nphpVE3drpi1Y4/6pddYu3Uzf6jzpOzpyo50FdY26ylJjDQCTOkhVqwA3H77
Ue0OWfMCbPnB0MrAjPuAo/OM6syxc2kwkq3u1kIWcPUrpGuS5aBkwfgEri+QTZuMBFWBmuN4V8xf
vXjAaD+gjvPL+tLFylZWbkl41bzTqlnLkXk4dudn/WMCZaKxZw99qx8sMkQ223jJLhwFB2mACny7
JTCj0iKHOm9YTd0UQd8IC9qF3daTZcOCvCRIAxncYB6yjewBXUTfZu/re7bolSgMY0IQU3Oo0V1n
a3TwQD1lgAkonnaJceeUr+YWG/5CdBKPcOwUSuoo+UjRt1FaBYwlFdJb20mO7hR/oaP5OeMm84eJ
madcSbZeKksmkeeaSEAxjHtTAxogTEOdEVmMZ9XJozt5SZjiXIhRtCbI+eztvaEgH3+/lYhZnqqh
hHJLpdN2pt6B4QFGQdpD258ovP2Mk414tfS9QLkPjhSBscWf6+/VaWBzwKBWAnztT+YpkB37jFGH
jRR+yevwqUDGBtg3XnWSXzsE/X6S18jM1Le8PafNFhR1aRWCElHQDYihBskAAyS0r8Gp/dTYwBVO
FN1QINrv+yHemqdZiu8XluRiE5lTgyUEpG+itz53z7xiAXjg/NLa6LEs7RkwKlD7BE4F+Bt5SZMa
23zCQXITUkB3dXLvUugGbtz0SyHuwoocDyqr9PpKPBUdt3zTDf5IeusIrajXpHCPuE0Dr/i97tVL
Gwg4IB7iICuEcpDkcPZMCnRGUCfW+9nX1MdKQ/R2Ot/Vdn9vSJR/TIHwueU54ko55COBodii55gk
sZ+aygETCGFC5q0y2sKqULNFb0ewKQDsIf794pGagLyRuRxq6ySdSp/BN4gOfauEv7fdj/V1LWWF
aFKJJANco6hFSp5RzXnRx3YH5Wse37stebeaPkgxZAuMxTFJ5oi3+dmj5o4RvpX5iv9buhIvbcvu
b5djZiYEtmeUtozxvkLXZ1DvmDLsauutacF/Omy46MLZxhQWeFzRacKK5fmyrh680YtbgBAcK0Dk
9c3BCktvq0C5aAaNYEEYhZArVzMwEjhmajHjwWXYZ63XIEwdH1PT2yi+Lxw4hCihmSCeKCh9XTtK
1XDa4Zui9FRUgdUcYn4Etpfbrk8IBQrX2cgSF24uF89HJIpILDTokVzbM6qmU7vaKJA3kWDKC5R4
gU7Uj06aHFtn48gtuqZtCo0aBwXKmwE2wuK2yb2miFSSgLSVBmnp+SnXAkhP+jqGZL0e/AfvlbWV
E/wB3cqOiXKvyLpB54o/1+vE89VJO70uInSDnDuIA5R+2rbmHSvHEYh+FeIeBnVR+CMkiPESxQR6
X/jcGqaza1d/JKXv46zNoQCXOvkLQIEdEEq2t2uI+546Ez33gwkiYfSg/v7J6orGM2i2ARO4YQ+r
dbe33I4WCIjFJ2JOaMuYYKMiWz2ZpUT+0pAc6+2CUGgE4eM0tjf6RM1OXZPdO8WDSkA7x4+aSe/b
oQ5Bah6CeWOvWOWpAwXNevhaOmfwfNyhIPbFUZCeLUbbGCWctYr6aj63UHADWC3Rf60bWTploJrR
TfS30amRw3HWmEZKi7iK2rHZ92W/g5zaAJmf8QPlq/PQqpU/VcoWMmth3gLU1kjDMHUD2hbPlA7b
iO5x4+ZeidFKEhjg5U1swI2LdyurfeacQXbncXCKlnun+Z2NbMORFj8wxnwxKY1XLkZlxNZfXEJo
HUJvMU+qyPA6H2DWI+iyTnHaAP9X6qcBSWshatume551/rWe9Dt3zB9Ac/m+vvtLl6HrisYz/E0w
m17/DgaKtr4qanziBhAl02vpTkkY3WXAFPlpYpC/dykIcYl5TPSwEFelmKrUkFLtPAgRsbEO0LsL
MudF45/+elGi6uN6gpAOAUOqiXhqXY3TiMDd5WheoQ/oM6GxA94/H+RM67YW3BdmAJkUj8Bb7nKj
B7WlNQLNkxsvmWbtYnrPyo+mfOir72CP2rgibon+BXfhP+bkOyLu27ZNYphz9WcIqbXNSQOzW1o+
WCpI88aHbMLo6Q/q9v40vbLkZRrHsAbD2/CDxx+1vVe8j/9q/X/O2aUjG2BZaJWiBIATihrzM3PB
gvHMyUsSfynV7+vGFnCz18uX3MeptY7bXgZrGPub5m9tcken76ryTt27Lma+Et+VpPNj0GaT/Klk
JxR4/NrcSHMWDg0+AuAaKOag5OsIn7hY8+TYYC3ryjIqrB5czcreUstj4elP6HMe11e8EIKvTEl3
ZQ/OD0utYEot76q8A1nlibG3dRsLeQeye0tEQVBwQy7hejloUdKsthCLKHS1Uvu7N7jhdF8GXbJh
aGkx6HQh5EJ9B49Lad9Kr5spIXoBxJYZlskDETf/JuXXohXc0Oi5Ime7gW6ZfZdbjTrgkk4qjCir
QcnvTXvDBZbuDyGxB/YfjAlgdlPaNFXT+VQnTgE8onvfa9mJqBy9+DmgGNXHgybQGwUsbYnm5039
2tp1AH72jbmfJT8EUhE6q4I9/QZh1ZiQ9BiGqgQHQa/uwSRi7cAYAGL3CnQhzOZb/PvaUrBD5Rdd
dCQ/Qs/92lMEsMPwxqqK8sG5Hyrbd5PqsSzSXW06dwLcqqZFWOORkTrz2aD6ideYVTT5D4vlb0wv
H/uM7qhhP9iNuxHzlzpa8CgAEIFpwrCIPO8nHlq6OsVlBNWSX3bDGG5SoOl60F2ck0LlGIMxIe2n
Ttmh1vJ7u2sOGKnbEin+f34GHEKA3rBN0oFNEYWo0VhlZEz5gwKONLXUDkaK2JTXFLxN6aM9mi+t
Mz0VVf3Znvhp/TAveT/ayTjJUIoGlkzK2TJSNQ0zixr2m8BgjzVQhWq2/++MSAe5M8HDo5ZZHXHr
Z82OCv816xv36lJQEvM3mFlHZf6mjNd0k+ckiV1FOqqTanM/KV6g2uNRKc9Na2+sZ/GrXVqTMgbG
u9FsaqeKnPQ7ajmAJEHC21F9bgDzmadB0mJ0qzqb5gMwhxt3+tKhurQt3Wm0Mala6bCd9yAqNV+5
lwYYDvJtuGuXf+5Ahbz+9ZaefmjO/7O3op51cX85SLDVtHWrCLRv+7HDOI36qo31ru+fXQg4Tc1O
M2cfY60b27zkm5YNxnEcDfVWw5y3JHFKoWBcjnbgGuep/KH1W3CAJcdBoQU+g1cLLlxpcQN1Ojol
iFHN3L7OFjQ5au3MQCfsJ6NzymIzXN/NpUWJDuOfFwwKEpK90mYemzM0GLn1wslJ6V7ifCPOL3kI
wruIJ38oOaQkPR4znaQcJuokxTiXFdJeeUYyD+zLHBkt31Vz9bK+qj+AHumRjrnpf2xKJyIvuQOo
GZrAGMfclzUkI23nkAjasq7YFRjDSvAS76syBIBrTxqwstpZiGcrHqvIHFzoS5ZzALL8vcugZMzS
e4C2T7VFQ6wmSFn6OzeLXab3dyymgVI1kDJioM307ozYOTWmvVOreeNLLZ5yofkD9m14xo3cug4Q
WMLRDI5sy/Ut4zS1k2+xcm8rz6Wz67pnpvxqS+ar7pbpxS94YVn6ggaoBIAnQa+7VzAG2vit8ykZ
I9pFMWHB34vm4pFwuU7p21XxYOuJDkBCxfgrg1YfL4qt4vpiKn5pRApb9ogWGJRuUNq0i2Pd2T5v
Lb+wWz/LzJNdmZCxmb+hLP3Z1Jt9XrnPpQXQlmUE6YgRkcH+su6w4pjd+OvFDkvHkBcoCLklfo6T
3VuMoXC0xQax9Q3t66hpM4gpOT12NSc8iM1PE/SFkvI0FXxfkF9Q+/nvFiRd5F3BLAqxsixS+juj
SpBGbjymlupwcBPU/zBWIwa7xIIvroEEJKDpDEa+KAH/I2+/xfkn5OZq/DhqzzV/dK0XZe4gL/aZ
069V2fgl2ZlglTOhFl7yAym/aeQnG0F3t1F3XeAtFf77zw+TcqhscqqkmfDDCvuRE6icATiRtJE6
nfRuCqkBaAOJev3nTH+r9Q/e7NP4I+9ONd94r/w/Pv5/P+SGBQkA5VrLSppF5awFjWI/jmjA+ZlW
7y2oXM1MxYQkCGLMNlRGdgCXfWDi505FftRi9Wwp3e91nxAuduPkLnqAQLij9C0nd3wCcQadgMzt
JugjsBMAJ8cBhCTdX6t7iwhyYUhyjRmyYrM2Ajdl6tO5RlG4q9u7HqQT6+tZOlLoZgLPDMpWqNCL
u/XCA8dcidO0xMU2/VH3fu7sIaAWaF3ATzRkyaGMtxDHi751aVI6xfOUJu3cIhKXHQ+yfu+530fU
Epj3XEA1bFSB1inScOy+jdkeoK5AV8adPTx2BBmLtyUSt5iJgd5VUBmj/4VpmesN0DzwZ1IBHavn
rxM9gELLr4ZjT58syOBy+sNk38Zio1u5uOkXNqXAUpMu1uYCNq2BQpPJDWr65tmKP3cs1MzXPjms
f+SlhAypixBjQcHzZnKPdX0+OhM+ckuzA2/GcIgtFKmGB1tgewr9uG5uKR+D8qmL44FOFCZVr7e0
LhS8wFWcWT3vfIsfLGCFs3q/bmTZjS6sSLcfXMHse9TkI8qpX04vpn1XV8UBgyBj+1rzFzN/ivV7
kPeBgfYTJXiMdi8j21fVxnNvMURdLlfyoK5XdbB54Yek6Q+lfObWb8SELPtWTBQMol8aK2LTwc6/
u82BO9QXmF8wWW3shkhf5LgEORP8DjTBAfWQdmNm9awQTN5ERv2sss/q1AU5O+a55YMuNPBikLs4
pm/bz3m68bWXCunI9QWECzhWkI5Jpt2ZzlkyC2hVOTQ7ZmruC+PT99yilQ/h8Hfbbsqdmmrx3rJB
0KqX+Uc26e1rn9U/h7zbelstHi64HvA0gvRSHq1yhtGpOgHHa8121yRqlGZuqCBlztpiX7ZF2POt
VH1hNhfqoxc2JY9HZGmhmQLooaNaj+ic7Xih78oa1M/qtFcYD80qf+qq7seYx0eVZKHG45Cy7J4b
+kaKvbV86WvYLtfrQWSeJtiYNQfgaPtUgMnUzsrd4B5V+nXd8xYP+8XSpaxPU3itcB2xRe2yIwW0
3XbTj8kpf6yb2VqWdMhcng5q3otcrD3WhheW/RfKEFbiJkhU6JTD19YNigzn5kBdrEu6pay6YVMl
xsuypH6Nm/p3NY6nNCZ+PTEwklAz6Gu+Q21w4zgt2kXVSjUANMaVLL1TXMUYSoZp3oil/YNWdve1
St8wrL+ryuJOVepTVsxQi/sXSEwPCGAdqkh4msGZr2M2cWyiaDWgzbpXHLOZnBo0gRmaYNTa0iJb
9JgLU+JTX6QcJNVIbKY4LEY57bimvGhzH/K82mjwLWVqmDUSw6nAsIJU/dpMNbLMbFSYKWrmd9nd
/6rstFvtO+HfN35yYUbyk3rqdap4MKPH7EehmB8QJ9lYybJL/LMS+dsYSVwNMyIaBlMfUiO91ykk
paF/B01gFdDHsv06F9OOTKDwWj8ES4tDnwBiMaDgA6W/FEzYoOQanwFgAYL7MUvaZ3jIxj2+tLhL
E9JnSmwCYTqrxzXO4jsv9gRNNwj2pqdq6gPNLN4Rwp8U8Lmvr2zJO8BsJSrpmFa9UVgjCXhG6xQA
ljhDBWJmO8Pov5hl8gikxsYKb03p0GAEoTQq84JASTrRNegnLLz+wdUEkJORZ98FTXkXO8+EuPZG
9F8osMAYJpkBgwfHgS43RRToY3q5YHMBDwC0vX6D096fJ9DHkkM3fFU16scN3s52tsuVrcx+caEQ
/rORhHiCBeX6xDk9m3VTKN+n9kADClBGoA7UOCA7aDXfpg7dsngbSrBatELwUkKXWZdnaEaIDCVU
xyOpgd4x2AJAuFbg4bxR/Ftcl+BuAKEq0JIyP0A8zHED7gtMY04gK+utdldq5rnsvXt92lJPvD0O
WNGFLek6tW1l9qwWcbhw8nNuKXdFpYcQbdzTNg6zqtqprHluK74BbF1cIuK+8BjBqS2dwrmwqY35
CSjC92bY1iMQusngexk7Fw3IntbP3tJXg56GDap6UQiU39BzPFKL1BgX0+lvD9zTDCcd7KHrRm5D
F5h98Zz7Mxqs3gDh9DbWmrTDQ92a5hFFgqYAVfMWu8ySEV2AkQRpCXxQisyO3k+DyXBZE/cVsDHf
qraQ/Et7dWlBuiyHwSpix0DsnzENVhM0lJB5ZLGxW9+txbgBliRAQmwQEmAe7frs6pmVqCBeRh2A
5P7ohV37pWqn0IYwTT/4g/4cs8dp7HzN/LRuWSzg+v7UgcD5x7C0hZio1srZQL6aG+2OVqafqm8p
EMl0Bns8rgIbYoPrFpe39B+L0pYqTEtabsEizaxPfdUeGggT5hh73bCz8EK9Xpo46xeJTup0QPZM
MFRVhyb5pOZ14JGjpn+k6c+2LMKmvBvMLxgQ9E3jXIHZwuxB6t2fnPR1fcVLp/tij+VpRuK0mKjV
0ElwoDTnq4P1otf9uWjLfd/op3VbG9/Tky6BDFod3mCIkqb3qE33qGV60AGIUeCx5zdnCx+95bee
fr3HWccTk1h4F8zeU5G9q3oL6CIclv7qwSUV1xh7qQWa65e2hbTdNC0lRxnE4nR9ELvahCr5OvJ9
Rt8HL+Iurtv4zZgfQNfj20O5cVY3/Fdur2kAJRapgiV7YKDlz1Q7jf3z+kcUh27lUMpFsSb7v0OJ
lOVLYeonsPge81Tzx74Me0fZOCnLYfQ/J9KTgs/sjUZsuthJrn2ALcSf+Lf19SzdqpcHQAoybqpY
udeCmk0xbB9S5cCtulrIM4apmPSuU9zH3mTR0P8LjIoIAXhZoTaD9cmQiLEluVIJ4nfDTQ8FZLdm
rTp0nAdDTYKZ7gv9XCZZyKp9bty5w0YZf/EzYpIEGoJIdG9I1GdNg1BbhQDkqY8jxJDiIiDTq618
mgCKWd/hxWMPsgBMTQu0thxiTCdTxzxDzS/GGJP2hRLuzyqB6ue9bn445GXd2kLVFvt6YU6KMo1V
5YVVC64977WsAU8Ay7kJMAc9q8bvznmo8uPQbDzDFqPohU0p1CQENCQEVQ5wBDmHxr3XG8vv2IPl
beRiW1spTsvFtWHmeIw1Ouy0Y7vrqQ7VXWfncC+cPOUEXZ0wbdH3+i83VDqCdWP2alahiGnN81MN
kdiktp47IztjWDus8HihqnpAD+uojVO4bnvxcGICDi0w5PI3g/A1QOYqZtxxOOsucOr7BB3rOirS
Vwhe7d34J/l7rjQ4D2r+Ql8bKoNyrRSoKR0Ka8ja3ETbk8r7MVR5iKLE+/q6FqMaCqMCrQ62NFW6
H6hGoGmaIE4zpfoKOU+/spOf6yYWXeXChOQqrpJDxrWGCcuafCN7cWf3kEBnjvwPaVfWG6fSbX8R
EvPwCvTgtt1223Hs5AU5OQlTMVRBAVW//q7y99173DRqZF2dPBzJErtr3sPaa/Uno/huT2suzeIR
+GRPPU2ftmZRejLtoOH8SE2kAr5loxaOwXadnXXpiUMMq14E1criz44a9Ml4VgoftwmadQLuo+LZ
7pDTvz57S9cjcN9KEdoPFGDrfDSSt17R1xp4rvU6NBnfiPGHlnahtK2o7Fb8oqXd8NnY7AlqEKEU
Zgdj6J/YsvxB8/nm+nAWLSDkUUquKPLMqbd62gaM+C5e0SIIK442e7ZySyxtN3RpQyQRqQxg52c7
WtqDyyaBzsS8+tNWbTRCLg3dzmGJrQApCKtYqZMtLpBS9EFEAszqPKEAuYcx90bYE1iVhP5sDTsq
/LfGsHdQGb8+e0tbG30AKssFEi4QPJ1vBppYGiEl4kV3dDZaP8XS9sBuk0d0/Oe6paVZBLMDHAII
WyBCnVtC7cPkOq5ac3CibiygHnlfN7ctG1Uq+5hl5cqymYsWEQl/kDyBFX/WaRE0JEmqpigfC8F1
gMsIihMp9Ehx/pDCnkYZtznaWJFhfzVAUPhzqNHykTkJ3RA5IgxLBxmNTm/sIAI0bjQ0qIaAgbfo
WRLjQw7hr1CmBN52YPxjN6IB5LdtY9BvdGGnBRMqApYeE437P4Y2kSt7ZGnXI/0NtTsoZ4O7b3Yl
tUXPHRf8Eo9aBjYuHXR9WMCv50FBxgHnBhVyODgXmS2rDvjUZqxEG47bHXTqtCF4GIqVIt7SFrR9
tEUq4jzvQmvMFsxOgSdAy5FeHHSihdVQbwC+DGW7Jji+dMFCaA4QLA/EaeA9PN/tnq9I8TOneNTt
VuwnlzQgKEi8UPfaNQ3cjxBsHkyg3g9+FtByuCCUOLdlEc8tiWYDI90D2uhI7J5q8qwHx67BJZX5
ox/6Vj2h7J5wKJEkSDJMnf+Gqf6hi76O9MFu4g69gDeeNtjhaA0SYiItBMX0gB0D22expWtoQOvZ
+EbyprzNGRMHgOpZmNqe9zsR+pCgEZLZD5T0P/RBZLfBNFQxnH8bOhQ5UNM29+99ZBIjmfneY4Wr
OoJ03hu6aKYnptcSwhj8DUHKu9BF+WSkQFwXqMTeCt8tNz0gjWhGhLMkyl+6oOmul4VqEUNluhYS
QaA5PQ8ZK/aDxc27yXMSkJvnTgg6uSPYUdw9tF2dsB8bEnqkysN+ID/0QPzM0JkVoQAlt1n5vZq+
+fLUPEKLtPd2aJ8V25JxUKbVMsySYoxHFHhBYNoNaCIUUZM6UdKA2w8k6LsWut4x7YC4thoLyH8b
gXFjkSbqzN4/+D3FPYdE6rZoG7p2eJb2GrjpkW2Hh4dGttle66ZG52QARp64yWPqpfeuyDacrJWV
lk4PEqcoYAHggJd29sDyokkNHvSAfSv4Sg1UtB1njbPV+P76/f2R1Ztv6M+W1HX7yQtywRebOCOH
JTd9KPioh1wzbxLQeDoij2yziEtFWwzBXMuTmzHoj5lpvbrZFFmi3fekirXRjMdx7f5Yei7RC6Eg
qmgXRzff+e+qLUNAn1gQcJy8991zGjyY7TYpn1K0lV6fgsUl/WRpNgMktfPMpCN5dGwRBtVNPymQ
dHTdyPKCYjTqMgREbnZvdBL6S6Tu0HiDsC6Zhshr0zD3bpDOWrGkduDlgv5rSb0xnxZUc3WWJw0s
AXSlR+iRYVGRS/BbJ0W+TSxWgUkNZKlpiwOjCyTprg90aTYDxMzYtFCYvGjy5A2RvBwQY0m0x5mw
Ju3XZlh5J5c2x2cjsyVrODE7kmZQqDH1CCzV300SbGQFRsQx3eJKXNkhC6gYRWYK8mYTwCMHzdTn
c0p6jLUnkPIrzH4I6zwZH4NMa24aqKHfNrj1IyMT08bTzODW4Hr23FHcHlGrT+M92kbcrUULcpgQ
k+76lKypEi1OOTpPQUuG9MjF++dakH4QAS0ep0BGRG/iXAe2uny5vrBL+woCLbj08PRBkU/9ik/7
itQJVE8ZwhjwhBGlyDt+g0/7m/gSYty97T6kFR92BtyXO9etnZVttbDiQOQoLWC0YqENa3Z+qiRp
wZMCSvpCAInkVP6dTIqbpHb2tIBEiL0m97XQGYnGUsTxaMJEHxIaP8+Hm1hBLoMhnVApBsFnOd26
2asGbeeiO6JupkHdvMveaMBCj/4d7THK9UPLfvvWM/y6EKcTmiL5g+GvtXKrnXZ+uuFzgLLtQ65O
EXyf/yyIpmhZmibiWBuvQ9luXPomcgs15j+ysw9Qvb6+6JfTjum2lbeDraUoSc7NTdQtNc2Gynmb
P43VL1r9IAHW3ihj3Xi/bupyf52ZcmZ+PfhdWOMKKY5llaBYtw2KTQkgjO+98PSRihjt3NcNLuS8
UcIGITsyPYiRLsrmpHEoAnZNHPn0YPcgjTNvNPHK/GPZbzv7sbL/kPEknH7lNrl8CkCBooQAFYGs
dcH1POQOydoCGKqyZ5FNb/NcgaB3Gvu+Mr4PZ2S2Wc4sza4t1xU8y8sC2EEIBIUWku1bZ9R/WSnz
XyqQ9YalbNw35nvFTUVa+6a03Tbm6OH+WSeS/QJlPVoLHPw8ffK6ba+03HphiW2ld9/hcjtHVC1l
JPPS3QBc5L2kSfpPyT2HR7l0kt8y0AXYSaZu6xPK36zc+1bwxozazq13qWMP3ypjKqZNWgT5A2tM
828+pkO3d/Fs3AICSF+0gdGoBRfD1h8T/y6v2umJVhVDsKb1p8zXvmdeGZwmU6s2AWn0HRETYre0
LrPjmLpshzyuU4bgU7I2XoXWygjKxMPN0JVgaHEzDb46Rx2fmGkaDkCM7KyhBMKMa6CSSm1r23YJ
v62yqb0pDAcOOB3kAazt6Q20K5qokH22g0ykDQogdJh06OrZDoSacdqbyaOB2x8JJUA0TVvgduy7
LjKtHDz53NH9t7GutIesYIKGzugMv0Z/JAddbn3G/yYBe7eBfxlzbS8LK4bGdvWUFS677fThlGm9
vasnym8Kt5k20C+wwVyhRIg7KqKhtfvIQ+/mQzK07MiRpfzhmLn2TwMw4TafiuHZDjTtVgZURsLq
vZ/ULXik5X314DDBdqUrCqywIUVkCCf7ybjhnxp4FUd0kf0jHSfZdpLoke/a+bZqabcxg8zbytxp
osBLxkMy9KBmtapkP2ZBi2gg9zaoLaEC35hTZBhlcQPYpIuvjEPEJvMXb/wafTpCxtLxsxi+Zh9p
NUoz0YueG1GpTeWT3nvVi2yY/1SaTXGfoVk2bEBFf1t7qfEwJMTf5QmrUHQByV9rpO0rrTjfCZ94
EQHz0M4jiXNvWCkwhACjgX4IQZowocDKwR2OnhmvDw2HeFAkrq13XVjaX6OH9xkU6BuCqrF9w6qS
b4ZGr3c51zHZYwXKLH8sNtzXtY0vmn7racYQm07Hb9ykMQ6axdnOS0kDZB/CGk0YNKJdMkRmUZg7
16ZwxSrfWbnWzr0BKOXiibQV+4KLcBhv9eweBegCHGy5ETzyemc2UQ66V7lSPDhPUygTho4YyMeb
AFvojDt/FcwEPIBdQbVHzQhrGTtrAf35qwN0FihkFFALn0ZmCUJO599PrUQ2I8PsZ+09IQ8D33pY
rCTq1tgW5gMBHSm4IXUwXmKmoCkxM5TVYzuVrl08UmTH/tSrIKL5WnzQnfqQKAB0F6C9eY6xTITm
t9QDpELfB/QQNEdjDX6/MATVsu1iDyLTAvDZ+VyRBtzSowtFQPcUIE81xdcfkcvPI68CuBxoyJAy
Atny+ee7qpiyYKT8cWxk6H/zmq+VS9VanxuY7SUEgBoxlIFJD/FIQcfwqwNQ29RATjyAugvGcD6A
IaA6EN2gM0c2hO2CNcGxy/lBawuoX4AXV9DMeVY3yw2qBc6QPKAcioyPWGO1vfg+SA5R7UQa10Ne
H1Qn5z+flZWkvBnlo2H87csurMcveSNw41GqUogz0DUgXMN9cW6g7GVmCFGb94xlG1oglRPreSzM
NSVEtY7/+iKXdmaeJPdJo6U67LR1HWbQI/mt6aHG10K1mRmsMpwqF3okSJ7A+3DM8+GgXT6xMp0k
z+gOBDMveq2Ft+u/RumO6B1wREC9QACtdFZQ5ju3YlIc9yyZ6FPSg+XHQhdqdmDTvsD/jc5aB/Js
Cyhj6HUBBTDIQdABMOfKtygntt/y5sn8CSYj9vKl86G+rnL34OsE1yRI7Gb3hzaCE1QmevVU6Tfa
ptb3X/08SGx0G5hlA3ctoufzmXKcydbyydGehjEI81NdJyv7V031p32F36+6+RH7QbEHqaJ5pozm
IxnsxHCetqL8rmfWDepfK5DJiwWAqw4CBOwtJfyM0Ot8DGVrO1VHp+Ep3Sfarv4auA+bSX0ezWqY
e/Wszh8JQ6NZPzJneDJ1+e60zltGV4LnywGg7oSmMLwQOlgc5i5BwXXDH2gxPYkqhtfP1oi91r4/
m6CBFz61MnyfyhtRHUp3Les6N4DEBipMmHpES+iDmZ83MJVC4bAom1PbhMAP+MkXJ2j+/fkjZLZo
Fc/xfUJOiO6Tdnf9FJxvUpSqFKoXSnNQKzLQSD9vSNC1pPTlNAVHCu9x3Ohk25eb6ybOLz5lAoSx
Slwe7tgHDfX5Jq15lRiiH4KjDMLpHybjpNvwYfv/M6LW6VMOSFaksRMLRmwRERrDt7TyyCni/58V
NZufrEDghBTQTQ2OgJjL8ZiYkWmG5Zr49GzCkCczTDyptkoxo3I0R7K3OjE5mBG1k8zeSxHzEq12
j6VYKYOd71wfPEj4PuTKsCSqiW/edFDqmkUR+NITXrpSObEr19/a92crQjtSGVQP6In+7NvIXmto
WPv8bCnaSTZepeHn22LjkV2TxNeXet5vdzE/s5NnOpqnpyKhp0A++t8D45QOd2OOmhpC82iwd0Wz
7YLQfpXa03XLayOb+T29Y09Ny2160pwbY4pbvjKyte/PHLe2rcYMcQcWRm4g3WSvdQusfX/mTyFR
JjVdYmVqebTtJ30NWLzy/Xk6zgt47zU9vp/yBkDpY6t97U7878orxwNiV2DWmw2gS/sJmR2Nnnz/
mTa7yd4Z3e/razy7ducmPhKAny4S3+6yXiDRcZIA3jR7SLexL9K1XJiY+ZsoOwaWUOcv8SIoCZnG
HV8j+1heif+bqHnJ2ShYatQBTLgplIpCMHVfn6W176u/f5qlxAAtQdnj+2O5Z9WGP1///NoizK4Q
Q7Nzo0SD0kkSNMjH1RCOaxnVtRHMLpGxrAg6Qn30knwzJ9wX8fURLH5eEfMBdIp2lrncgt9pUARy
GTsF3oPm1sCHrDjJ6q7514f97yOBpA0wDJB9QcfR+QqADnWwhW7hKOz8LBrd6NESN3KNVvziwVNP
EeSfQAYMXlT0ip1bcQZAg2sXs2Qb4CO9tf7KPnbfvj5VCqILpVOIGYDp4txGZYIoDQ4CO2ne/eBv
W7IG/1lai88GZteqa/U9ky4MBF3E6c+crsHClmYJnNPIeCBrcFl5rxyWYgZle6reu3HTTDsDurDN
CpZ5aRSKVQ1wQNBVoA/rfJqylg801Zr25Hi/QzP4dX0RFofw6euzRQBblTVWA2lPwo/d9CbJ48CJ
e74SFS1aQV0eCGnwIqImdz6GGpIYcA9SehKbLH/ws992+SbNlctjcaKgEYMUlwMg4Dz0AjdAz9vW
aE9ueWi3lrvinS3dTahn/t/nZ7e39Dvw7Gt6e6pTHhbmCfcTmA+vr8Yc3v3xRECDHKU5gP5w8mYX
oNdX0ux50pyYt+/bXRbcOP62y8N8CJGrrn4ZaymvxVF9MjjbXTkqAm7FYLA3w6F4yPSoalZurKV1
Qb4LwuogYENec5Zk9txhhNRi1p78v3lzZ9krqPGlETg6XHMwbigI4+yU605VGeChxuetre/ugf9M
rZURLJoAGBfnBCkEMLydb9/OZtngU6M5NTKixW+4aNWqoufSEUH72f/a8Gb3uioz1Tj/zUlakW2/
Cjum9iax1mhfFhfD8oHkQ6SBUGZ23n1GiGB50JyqESCh2H29voEvR+FA6s9DkyOSLdAeUOY/+Qc2
4Bwlzaf6ZEBXIIe0wBF9J3JtEGpJz99AkPYgDMPjpBK18wI/N1omnFyrT2gfc6pwyjfdmwj2xNyv
YlYv5wumFKELICTIiczlXNMEMHkO3ZBTdfD0zViv7KyF+Tr7/Gw5AqvtmCWQTNDbu5yGerHT0kPr
rkBgLvfv+SBmR8QHJZ3vQ3nmRKtDCjFV+4bb79cXfk5Ki5vLQSEG0GjQ++Br8+p/kTrC7qykPpXv
Xvhn8ABYevTJoSuAETvY/DihvBt8v25Uzc5sHyiL4JoIQNapO7Nx1dKzQVWGfWAG37sqlmOsDQH6
lM3Ilyvv5MU+8EzkwtQBBQUW/s02ttJv1bQsMJ+s5lQHj3+vD2Tt62oBPx2bgQFRlBX4OjP6zVjG
WhBsrlu42Giz36/+/skCS1wDbOSw4Bl3KDKmOerQt2V83cjlMJSIio68J86mSq+fGymbZAJ0os2e
efDqui/Fl0qJcH2RePn8+dly27Lsy9HE55m7cavtGn/Owq+HICXOOIibTCg4zW5gWuatlU1O8uTK
PZ92ABt8eXaU4GUAf1dhj+fZ57xm6ZBoRvKUeyHY4P2vhmYe9GsA7EL9CgSrcN/PJ9+sqdF6euc9
se6eAWi24v4szQ46h5A6x05S/vr550vbKlJDTMkTTw9iy6avry18A1yzyJ6jNX7+xBpt47SFRtJn
12rAlNSEXz5h8D3ALgN4KOQzUCI5//lWZncT0TztKdfSKG2+0a+Vhz8252cDF6IO3DVEzXztKRVh
ke7q5qtuDpYXxMooIKI4otg7zgcwpUgbWn2TPgdAKljQpQjFmobf0hKjaAE+CVRgMFfq75/uiFZv
C3D8ddpTl/4T3Jur/eeXdxD8M9CFK6g/8qlzmJyj9b0mWicHL2gs0m1JQ0vuA/PrG/XMyuwcGJpg
PbOs/DmvN72IaP31c3b2/VksQwRAGt2A7/fsps9vtLUi68IqnH1/tgr45fAHcjt/Ft+9bAvutOu3
0MIigLIBjBdwmVEqnheJc8dPejlZ5LmpYyAPyS3YG7Q8um7k4mHGFgXuElJuCs8AQ+c7qaOMCGhs
kmedg37Of0nquxyKEem2XdOMU9fOmQsAhLQBKS00dKD0DR/g3FKVo5fNK3j3XPlHYPlLLbSDleB1
YUGQ+cez4JiAmVwI+daZLnVbM9jzlk5vpfZ2fapm62HBdTnD3c2myk601mOsLB7Ab7c1gzea74J0
ipPg93U7nvrQp5n6MITuK1CdQJNYSZCdz5TH8nQq6yl/mKzMfaeOV1RQxnS6Q2K5HDA0tNxwO/E3
nt7LPcJr+O2jGcStS9nBM0pUiqpSi7vhJ3qNIgcigPcTK6rI5D9aW4esvddveA7m21H28jGr9PGX
3wG0Zbr5tutHM+qgthRRfbQf6swlO78HCLoYwbpZ8KqLsWOa+z7prSc08tGdZspkOyQ2jSdTjo85
17S47cirCDq2zx10eWh24cUDH6BUAwGmXVG1/BfvSb2t3OC3qKG0nFJ0C3syD6ImSKx7QdFgwwJ/
azq8e9KFHDc4JhTEIqU7PFOrJHuoDrgbVvZ/q84Kbm0GxmAkbPluUCEykqksiyoCTNbk+M6Gtzr6
G5DACr0u7//2uWHDfx/GXdLp7T4roQ1PSZc/VAZvo7rLkDOthf61g/afRYU/ilOmiMDnhamuQlYC
zcv5A7G8+ybJahAwmN+FB/xQTXZplpyu76IlHCygVnCRYBMA6/kdXk60qmvdyx7gbDR3bt5PdxSe
4GZ0uLmRtVMcUiClka1ozODB6t3glstMO6DxMPni0f/P2D/9lNlFX3JH9sbgZg+KRLWpugOiqSdp
TSvvydIB/QAeoV/Ww8s4e3gN7hTeUDrZA6LeCBsh7NwXKtD5Nz5dn9vZPfPf8QDh9F9DM/eWllQT
lWFnD/CeCxB1EzAXXLegvjC/AgAcAFHBBwpi7kMEMmi6QsdukRoQjL4E5X8dMk0L0cQWQ3AqMtcE
15YsQhgDBOPgPAKr3+zSqQRSv3nXYvKI792CVMO7k44uN0ZNg2PWun4Z6qTLnmVvOiuDXZpO5ZZB
FRMoxwvotJE3RHMGAztVigbqIOCjrMUXK18fawZ6WWA68dMBv1I/4pPLlOSFJgFGzR7M4SGx87Cu
1uJqFXXM1wzSfI4iWULcOW+lqIG4arJOyx6oJY+ZyF4IH4d9Vox/ZT6eksxBJ6F5D664uy4b/7R0
erm+Zz4c19kPAF0ABgjH/IO86nyI0LMtbF7kydGTjcjDzK2CXQeW6BfHrKyQQjozdvuO7IfCEXHH
PXrHKtJtxnbsHoeJFj/As2zce5aTbAg01yPptulLY3iAlwxYGGak0zZJ9GDPEl9ugbf9C7QnvacB
6W7SPm0ZGBkMsi0dOjzVRLqnDIR5kdERcTdmJntGTITNm3tTjFZLtBDKoJx+CKzKKRGDd4KwUPo3
YX7zLdUBTL8+OUvX4Ufm4QNrpZpNzieHiKHU/URaR9OgYleMlvlSWY7+5Jmyuglo4u9c9B5BktVt
t2mB7ZfRPNia0kj/Xv8lpsqizpYpCCA+g2dAER3PmWsE/D1DVLl7bD1SJmA91TwQqOfQuwUR6ujR
jQdFNSRKfF/saN43MTpH24OWgDShY+mTb6QhgGzWthy85lRohr4Z0JH0XtJa/KA5TkBoUtXkZzhr
3Aqzg4qSAKCiqAsA+oViygXq0q/R/JvY3DjycoqborsDvvz1+uyoa+bT5CgTDoJ6QGrQuYEYc7ZM
wmoMEYjKO/qZycOg1zLAv5IRzsnAV0wtjEbBnHHjAcWBhNHMFEhGtRHbdAACPg2qkGQ2/5VrwP1/
eUTYeIDwOkCUwpmbvUqDicZW+E3DkYPfrWryiA+vmbHmXszePjVv6uZEKvdDN2vuXecUmHinFsDV
TNaGQE+BZxtXv+tR5r8+nEVDUHuEc6pYHOeMFAbrk1GX/Xg0DF7ftNCQ32QM4g6dn/0wsHHj6+Zm
vvB/xgUUNDpqkHDAzXp+bE1eexyAn/E4jDS0c3fnCwAjxrAo3jsUEAKbgZigXLksFjYhPCZklrAp
LCRIZ++7B0rkqWYTjE4snMxHl1HgQb+W6v0YmadcfDBhoM99rnOWeh7vxqwcjlkXbC0hQgGf0Hb/
XJ+/paEo3UxEQybyTfMyFQPZcjo50LrPihczdWMy/KzI21dtqDYrRJH4T9FgzA5SO+ilXzCXH4O+
ObR9d+92T2hHv25ELfT5xYC47kOsB1emDUjz+UYwRlFyjnb8ow1e6sH9y9G1ghaIxB42xCYrOa5F
Y8ivAF9uIwEyT4/6GeCtelpNx8CobypxH0CuRuh5qPdOqHcrI5uXErETwAmBLKYS10M+/iIfKK2a
lEybjmgherRMBOKd30ZAHz6BOQ6aHix4scvyWRvSQ2+NL9fn9XKDoFSCooMKE7Ad52UTCqRwolV8
xPWUR7V+ZPZPW65BVS9PMeo/gFQDawuCD+RVzxfPB9E6J0UjjgXT2ke01kyRYDoDlYBnjocMeL3X
0rbTJ8ut6K0NneE18qiFUeJNVEre6IxCRW0Wu08DS21ucX7khvmdtPo38Or8sbpk5eK4fFLAyvKv
mXkB1XaZBC3QyI9j5f3VBUiPEWBdX6/L+xcmUMNR+BK8k/OtWRp06CFdyI+p/Nlb/lbQAOSrXQye
2ZWrd9ESch5oBkLVFkj180VLO0BkDEDUj6Ulbj06pNHg0ChjthWTqVvBTnxc5LPzrZqdAfJXXREX
vkUSJC21vKk7ts3YbGFpjPSKstNopN5tMJrThrt6ZJcPYNkoQubX6aFwnRZteKx8FpAt32RmHoRt
68pNw107TIahv7k+9wvXwtlvVDP2KYawZWOQehi6IyP6pswgMUPG+iBBJ2wb9auo2s11e0srABQr
Ii9QJStZjHN7iJr9Ad173TGlJnLtqbY36bABT9d9T1ZpmdUFOl8A1M0QOaCyAv90dsEy7tQ6bdru
aJh/5Pgn194862UQjwY0XWokVg56qd04DHEA/WeyVnLmSzP72fjsgmCmpgUZp92xqzukcszxnXrj
y1TqQSRrd28Na8xn8yqounQVbh7IajhOvj7HoEylkqS1uu5I9BoNONQz9oD0QojeFAygAV7ctsQq
HrgJjs6cOWkUMLSMO8zgEd7CtYT+0v2EkEB1a6Cl7MLN6SmpyJDJ/shGsA13rfZQDuTPlK3RSCzt
qM92Zp7NlCtWDh3psJreG7yINaJFBcmivq5Xbo+lq1DVQMCYp8LheTTsp6T1k4T1R55p6S9Q9nZh
WRbZP9dPyOK8IaEGPhEXTva8EugOnZxcYfRHIB0fRS32Xjtt8i5bSSwvmkFK0UagANKA+fOBa7jz
kzHFYNx6zz3xzAIvGv1kTdFhcXkcUMqhVxLexzwJoyFJ6gWC90caZC0yc80tKAm2NeK5UGfeinjm
wqOsHEKIkJgKvzTHZgRFGVRyKvqjVzkxmnnuoRX/mE5GFSU+sj3o0Nnqtf+P2aw1jS05PJBhAUYH
Pg+cxvl0lkbi9MIMuqMdPOvaHs3oOGJ1nGhlLOo4017ZmOLGWXG4ZxmujxMPZx7ccKiKIk6a3aa8
pMRDyrM7VkYbo596AFsKtJtqzUlRYg92wMRnuylZYzZeOggqpwbnGKjoi7pHGRRy1CjMDrhYstJ9
hov06/opmDOZ/GdoSsMcrjGoLeb+Vcd6KyOmhQmVg9wEYy03aJ5CQafXrLB2ez9O0cQdpVZLvg01
qTbC9iQgGMwAmVTrhNQ0wD1et/2h4voXSXLUj0MdC43jCBbRujf3WIzMnnqRl92x9swQme/QSg+a
eRic1+uzsDDRqM/4KmhD1wwSFOevZeegbpAPsDPor1P1x2Br9cSlfXtmwTy3IEBlWYykAlfItG1B
Kec1PBzyCjxKz8wAUdj4HaEjmLRkdH1kC6/jmd3Z01xVKGsA/IfXsf1O7TTyOxDl7rvyqUi+f92S
AskiHsX9c+lxJHUddOoddsp3yHhm03Go/3TjUZdP1w0tLdYnQ3MQXaB3WWEnMDShuGUHAyo8a5mK
xeX6bGO2XMhmV5WlKaeiPQr4hl6TgCOw3Fb9d2nWMZYyKo1iK7yVsS28FngpFDgCL9+lrIvpJBoH
5UEHmaVKbHhj9xtFlnuHDvh2ZWcsmQJls6PucKAd5z563k4kaAxcLkFQ3nmZvc+SO+asOGdrRmbz
WFcjICvp2B1Rj4ai62vnvecgrru+IZb2+OeRzPa463WBPvjwrTP/JlVlAHdvmy+O9c3+IvD/4z76
bEkN95MXP1hSM1EpxjuQiFs9dZ680vp1fTAL7ziEI/5dFvX3TyYm4lQg68RgXATyaf0rt4zIBAnH
Gk3w0ikCGRdSOwoIdVE5MXvqZZRgh5eFcA4pWv3jSZPN5vpolpYG4mnoyAXbpspOn4+mKuHouLkK
Q0gVPA0MyWVW6g1Kv5Yf93lND/0g2cptvjSFn43ONl02FtmU1NjZBrlDCSWzUBW40+qXLw/NA6UG
vBAUTYCjmfkELCv9FPL0/JiLRp5MSae9Thr/xgcZezz4oj8VAV9jvVqKPYAah8eKIhEwBfMk94De
uEYY2B5SO7ndO/PcW4YGUgglR2Ai21F3iJ3sPsmK+ySZYiZvrg964TxDBA/5WyCHcMnP66QND0AE
VPTs2Fl1OKY2NK+/m9aKkYVNAyP4h9cEHRHzegvkI3Va0YodMyM45Cnq8S2746CDGMihHVaf5lnx
TR1q8Fl8cD6B1grlj/M9audjX5VpwY6sKk4OSfTQLNhuyMp3p0tJ3JRlHqaD/VINLGRuFk0VLbbX
p3XhMKrUkqJPgQN/Qdg2kCxhogrosSXFz4D+yEe+1jG94MJ+NjFv30PcCYr3zqPH0ti3fn9fCBeS
v8+mLMLW7Z9se2URl3YKGpjUEgIqasyRKBYBFWdq2/SY1+27y6eXAfgdbYLbc33qFg47zh6+D/cV
LdXz1eOTYzLZu/RoFDaC7/uKf+P9yc1/XDezMByA3RWgU0kHX0gIgSO31QVKnseKOIdO6yLJIchb
rsFHF1YJfjgAjKha4IzPZw2sQ2VNSaqjfDD9aTP7R9IH//Tcv6sqLQkFMl2hgT+tuAKXVlXJDFSU
CKy8S7xH7vWBmFqhHx2IacWSSz+mpha6qQ1ByzKNRAL6VUOs5SM/RnOeN1J20fSKNBUgmxee3Fjj
bWqJfoSODAkhDtVGIkv6mE/kCCn4TVnZOz72v828eYOX+86Y3LYa8kqGrCONdEksDWc7Cf8ouRYG
mQlOf/uxSKx94U+ndgiwD8zunkg6xLrFX6DX9W1K08hM213jDxvDpM9l3epglAUxZjptEqQOe3BS
Wdz9zqB0h/QAWo+b/nvN3H05OhG4lCKjN27LYdjhVVipHczru7iKFEUJIj1kM3ELXMTV6MYr3HLU
j22blQ+y9PlhbDrzvp6MYZ9mpvGUA4AwhCDJah4A/PutaT17FmkZuKHLd4l7L3+OGW9JrOV+eR8k
bh27rf+btQxp3p6LzfVTYXykFc6X0NWVBAD8A9yhF0QGHi1FJprOua99t4po7m+cQrx1XEaWMW6g
2pqHBk1jmrhbt7a2YGw8OMyCJgitb6BQ8g5erbCb+iKGLBh6BP2byS72dc1u8Lm4gb6oXjYRSIzh
N4jejEBN8lL7JY/FhKiJ+emD3vflAdSMkIIl9h9T+LdpY3qhNNkjb9O7igQn2rD0dmrYPc8aZKJz
unEbkJQV+a6wBP+bWhTYraToYsbzJmy92g3rZNxNrf9aF32B0vp0zCYQ7ZRGt9EMcmuqly+3qBWO
mV2GPJDdDc0hmV2NNjqsfDJupiC34rwsY9PT/vptEU3ggvPzGhxxTZT1Gg294X9Iu9IeOXVt+4uQ
mMzwFaixq5ruTtIZvlgZGcxkMMbw698i0nu3m0KFct+5OtK5ipRdNva2vfcaIEMOXfgsYGMm9hQ1
aB7QtPiqPOciK/E5I340VN7JbnhMjO5K8jyyrPRFiPSkqH6yhf9AMxJmeXeGBdVnaBSfUts5QqwO
5kt9NHVTxIZiD7j9tVTdMa/5R5e24JEmlykt9jXqXZP4WtdGNHRkJ13tCjNZZLbB35GheaqS8ViP
7kfDoS9FKuVx8Fs9YpNzSVqwyzM+fLcr/XNtDRFqsI9Oae744ENNrXis2JCeSk1GlvTUzkyxEjwT
rEDyA9bQZz0RfVj5eRJWk58EaizSfW2AreBr2eNk5ahiDvlLprrIEvYPrSLu3obdcISCUxoMQ/XN
Stz2zLP84PTwJkcRwmkgNWeNEYMyzoEk5cmGSEHUwaMlhCYgykMe/Z5naXsuWt+IXK4H4E0NESTT
7AAah2nYJ803JeBd4FCyAS3zFqANbGqoo6GKCWYD8EMo+L2/XwCi1FDAp8jVad0KiC+oTple/6Hq
+M5IrdAHdtHyexZN+jTsfSMz92YDJm6raz/Nbtw1Vh9Rlpa7pIektpTofPnOvPlPUmMvoB9/6VUb
QVBuOE2qKLBAk/SSCwYxPyX4rumgRMgm/knVg3VytDxsqfZV583zoOnQIx1eysl61sYKNgT2JRsG
dlWmLGErPb44frWTvX0wsX/6xv5CWfHNL9PPRVKSAGBMIzTaFknRV9+rXH4jhriYenMdbSPKZHN1
i+aUDFPIUt8KPAh6jyL7hiopUjUhlwz9lv2YJDXUFs2LSI2AdfZHfSRIBTy0pRXqbbu3U4m3I9r1
qTQeqG0es3z6YBQWCYbcv6AY8eF+Rru9e+JjoUUMj2ngvm4qTmnhoZSZSedKhEyQC3gTNP340pvZ
S61rAXWcjfvL34rlIoOCRI7SIow6UIH7W4p48+DDG6gQnerJVfc7/RFDTODaMpifR62uxhBqlsj8
xIoMfU/R0RijWLbmSc9yfdeWfyABc6hgWqXBhEz95jwSyAjXuu/QTbe481jqLWDGTlRZo9zVJZ8i
uCtOryw3uguDA/Dh/uzdXiRmzCF6QARtIIjRLl5eDKD2UrLJuPpTBUngNPXoeayU+DAwn4OPlFGo
t6ejuFbdWG/coZ35L38/kdivDtgreGmuoGU8E/VHt6fDNYWFw4VbLf/klqI89YJDOQTP3AOQxOkn
9My0JzhqOj8K4CjORtrD7SXRrTN8B9sz0TrvFcKh5NJmgu090RR2QNwUcDjFsyYADhmg/apQO5aQ
H3VrJh/6sW5YaDZd8qRyXb7MJLodKRJoaqOGqr+ajaX/7CgcRWwpkJKxqZ8MMgFrA7uOr1QnYu/X
rv/Joyaur6NW4b3Ph4s7dfRid4184F6aXTUt4xFKUOI4GlA8kj0V0Po1soe+U/BrMJn71Ek6fqTU
GT7JqsECwKXlt2F2EGrFNgszCHXSgKeOVkL7AtIROZXtDmwu6wCzqa2azO19GWgEAv1BYOpnGerF
o2qQGRNcNzAgfygDzmwtMPrks+7AxvT+mrt9ACASevOQbfyLxlqsOTzOjWaYp861sgBO6IfC+irm
KhD59M+BAKolcwtglpxaKv03huonURvyyogrf2WlPh0YrGbjLLfMnYHq8lZL5zYXeYB1zCw1vLfB
SpxH/iYz6GSyxxK75yo7xzxNfTYdqqbhv8rUVx8soeehqwagNe8P8/YtOrcc4Ok2ayDDrGP+VW+i
WlSxnmuFvBK75bt21PW9dMd/FHvBoYgogLt6f5s4wNG9j0KstofnSSOvBnQ9n7gaGS70ibEbe2ur
nfi3O7NIDKhyogo1l02AgFgcwEw3EgAimbymk8wfZWlDvwYy1nHv8A6KopP1k41iurouSR7badK+
5ynLjrADGgCRKKuvYvKyM0Um2DU0ncJKADehFX3+4ksf173aoHhJwAbSqqYpcEpi9mEiymJXwDkv
UEUKwV8lYCTFa75XsvCioZ2SC5JIHza+0ANsxuGYqu6naGwJoJCGNNPXfDcqqODoCrcZ2cCOyKpg
BYK9H4yO2rUpBO4Hj2XIbCqBghvE5XOS7G1FUJgpXP+UWQIbb0rNyOSQNOormGM6uV18BqL3t6EE
+e2ryQm7RoidsI3+bBoD3WWp4Ie84izWqx5Nyh6FoN8TTbRr4QmzCCwjh2iy03bDs8jpUG28RFfS
BhzFYK+Mxyi0UpfLoikTc9KBRbzaQqfXoa67bwxa1RdD1OPGY2v+6stVMaMrLcg2Qm9vCa6cWgom
qGTDtdP6aj9BbC5mFLqdXIPbOFTVrR0VdXFxzYL+xkmZ/hcjnU19AKBCwwSltPcbgHVMA2itHa6e
Mf5se6CsnRyutEmxpQu1kh/xwp49s/G6ROlwPrPf7OeMpjrggsjEjtOEnXrsMmBgmg9ekm48Blcm
FBdc1CQRaRZTWyQOltsDKjSevFqd+NKaEA8lMoQOYFThllsSvp8G0GJLK7qfr1buHNAIAGsV3LAZ
vz4vqTfj8zpX8zIzG6414IN99qfOPqXiVKRAJoDwUJPv98OtTeesQ4GV46NIuRwlBLa5rxWWvA7T
MyqvMKt5qOzPhvbrfpi1UZF5caKyDHP1pRjWCJqsp1wqr07thjSxy6Acyy+uYj91ZotZRvx1ApNr
I/evDW5Wx/UcyKsALLb4hGkxANmcy+kqUvS7kngi3xKDhVO5pdpzEwhwOlwPXSx/1Llwz37/0YD2
9B0+8Dy2/QucLan4UqG55n69P4lrUSDmAmwYqnazRf37KAYFGpw5JIul/KLYACCEAaKii571Fhdy
NZKN5wJGA5jg8nPlrLFRraNZnBPrbBTpwZZ10Bf1uXC84/1B3aRITJ0PfAcuPMDmAmL3flCj2Zi0
BOQpbrVqz132ccTD2+mmDdzK38Lpu/w4x5kVCmfcA9Dai8lTvo6no4KXn2+VkdXs7QqVkg8Zu9L+
BWDqXHxooJiuVUUAnU8IuW8sxZvLz9/wQO3OGMJbTJknalYKXWQxH9y5RPOhUdq3Xu+inDbnCRju
/2JWkZ3+N9x8K3qTRQBmaYqUgMnHTALxdxYakF3dAiLfXK0WY1pMqW6roSSjzOJq6ALXOvvdxoJf
WRvIFRbU0qEt6eDLvR9FkqI3ZA8YBcgcoV8aYWm/lvXp/lStfBn0jG0gqoE/B9pykSSwMHSO600e
NzoeIhqqyg9VYsvvfuM4UV64uBfBnGEjy6+ODGqm0MPF+xwA+/cjG0ovmQYDGwwcmND0eDj6pzQt
Ng7llW3s6sCazCBSpPZlT9whXGtUMuEDWWnQ28+Ves272ShjYwpvsjuOD0SZUS3490ZnwS5Ts8iI
y2LxF0XgKX0vGupHIM5+8pAZgwEK4KGdN+Rw/9stuUyAtiAywEQQh9fxXF5eOzTOAQiReRFbPN1B
iu+AbsQenofflNmdZN38bgm5MmeKbF5dzP7P/fC3GwBVMBsjQLGf4H9zqezNLqtMvbQbJ6tj1ObJ
i+C8+q6YKbc+41oY/O6/zyYAx5c9Idn7BZ/aqontHKpw+WC3kd4MWxDblbmctdLhGOOgAg4i0OIN
YykzZ63RNrFeFI9UN0FjTne1/2rln6rcvngTnBYMB7g01HFFubEhbsYI4WA0yfEPUHC3pLRxcLyJ
58YUd530T12udXu/gn3j/Q82J4x3h8Aiyvwr3nwwbbadK73ZNJkeshFdoCmPytHb8fJUFwd7EgFO
hvshb/YgQuIhD0QKKkmzSv/7kBwevKQ0Kz12paKXCo+quFQ0j8xigAui1ebP/0U8aJ2g+AaSJ+p+
7+P5ftVNeUunWLVlFg4N2blVefGb/GcPcOP9WDdZbB7bm1iL6fTryrKon+oxTGJiz+oOslVQojF2
/00Y5H/IsYG1uoSzaU2CFgs2cVzw0QymVoSF8qqAt8PGqbnyrUB/AwIUYtzoWi4xtLbi4N3C0yK2
zMvUfGbtoyW+d3m6MW23qAfwj3TkZLgRAEgCgNT7b2RxwTgagVqs1xA3slQwMWAVp4eKwBi9hJ+d
NKqobRW5pBrtjhLtj50nta2i1k3ann8GsjbQORA5vCHia2qswT6FTc/UG4Ge7JJ6JzMKNv6Hismg
2fKjWlktCIdjFmhz+CUsKSE+zzRi017DQfuosS+mc+j+uUv/d0T/CbEonnlZjQXfYmIlqwPgVUCb
LAJzeL2/HtfmDacpoA14cKMUskiUtl6XWql5NBbWz9QrQsN/GsTJ0B78ER4iyZZX5ryLFklrLizB
xgAnDeSGFheUKk9NK/FNGg/T1wzma7zd8jQ01hb+2xDziN/kxVGTTW/mCNGgbndxSuuVgc4x5FAQ
0IqmPHaj8gMm6rYNiDU9mX7CAtWP3y1FImiBhJRaL3XmwI3b65uN3bK2bFAshMogpP1xuVhsltbK
GzuhlMbF9FCDiq/QzPG3qgooq6/MMtLlnKKh7wpltvdTIFPo13ToP8Sm8ox4LFDBqyT8vZoBPb3O
Q62oVM3PJnf9vfSs4Uvt8HrXKcs9SVQiYKHkfTXyHs5gefKrw10hMjpQW3WgVELC/TySJZHnGiHO
JlpNR66b/SmppIaCl0QpS5iuPGh6Vx+MEvsjAUe7Dzy9dwIbZOwTTMryCD2ALBhn3A6DmQa8SRse
mnamB5Rk31zpGDvVywpFNeJEHZqChYNeZtd7WmRnNkgzITeAOtZfBnR9vFHWYdKqNGgmPyz1AvZX
eaIFY1K7gWjhzAxZEPPRghliwEyjCxrDamBUrtrLkBvlxRzc4aiDRXHIfae+ZMIvQ8CptKtWZV94
5XZuUHuq/NJJhZKgyoo6Qj10BKFvbLUDnxqxk1ZOdoKlzRNUuqwjKCfu5zJJrQM6MVY09pk4Dy3N
zlXtFKBoaOKseVoe6GU2PnRQDYvT1EXLTjZAdEDw4gD2+GuawX2SDi7djaZbne2py4/MJ+2hL/Vm
56cACKZ4NkedBdNK6G8UMeCwNMwoKUJc3zCfpSOiSsMZQ5m0dq1jVfsBfKC9cOE9NHlwy1IqGS61
SO1zZqEGlfQGOyqTNjtUmlHXhip6ALKxD8s5ZUajb8OipVEqUuAVBalyx0sztj0+UD9cqMcgBWkP
zgF6Pf1HT5trpblL49bN6X7Agz/uXDcLSAbN+ALFchB/0Y20dc3b24Q+WlQUu44yILkAI4BJp65/
up/r1jIDal+4R8waXjew2gI2bVJQx4vhShO6KdAzg1FGAO285r35+X6stbw6ixYBAIX3+Q2GM/NI
gyM4obGvKi/AJn2wC3bVTIXOulcDM8oio/A36HZz9lxmV9TxZo8s8NIhWvx+36ORWfgTUTA4Kotz
YqWHgudR5ZMnyFTUUJlyjvcHuZZncMnGmwxlUkAeF/czzx3ySaIWHftT+RvmfLs2zzboLGtDQl8H
7LW53gY84PshjXjD9tIaaAwj11DY+sWtYf5o/OJE7FLN/1dMNM5csOAhM4XzEM/nxfEEaCrNy9rw
IQYFIgWIW4zk+2LawuasHQNvwyyOqDwfJJQrJj+e3DgzeaANJ5yZG1WatRX4Jshf7MObc7Dp80lJ
D0Gs/jC4z0P94pTw4UstuLr/6chGTWpjSMsH1+QIrc26EdGk/8nS8oNwxgeKDHN/xa1tYbjx2rOa
Jgr0yzAg4Ta2N83SRgkNpU4h93326jwE/Op+oJXXFbpg0B1CLRmeI0uiG4XaSdW4cLLWAIAY/mQ4
mazs3NKdn+H0BP4NEIT/X8TF3QBGfXlPU0T0O75valDFm2dFvsFZPBjqY2rCrgry5vdjrq6RN6Nc
rHdnwOnfjojJ7TJkVYkD6dXxAZtqyn1X8HBQ9r+WceYdhpcxuIOztMWS8D+izaUnaUpjnFkTrGkT
AtwQ/ZpnP++PbHWh+ChjzNUMOB8uttgoRcJQioUTeedEChA03nxL/G5PxQaG6LbUgBEBGIr2CvIr
ymDLpEvswmqlcmJQqOOK24fScz7yQWESyUuXjzu0n4tgFiCDHEx68HPr1/2hrmw91PXQEJ5NtXCf
WKRIjQ0JMbLSiY0RkjOlTOpwnHJAqLg27e6HWsnGCAXkMHBTgEwt64uMdXpf4/kaO9rnSR2TATcj
5hwz+IL+Oz0KWJV5VDPJDsXZ5WFWOD7vMq91IC9GwpR6ERwaD5pLL5ICtlCwTa7K6jxiFtHTRwME
9fX3R41hiESJSThxnnlBoU0fbU2/Kp/8uT+Hq2HmNgEaVWizL1OY3ow5CmTUiU2ba4FmmF960xKH
2iTN8b+IBHlmNPwAXoc49PsBDTpnXT2aTtzlInCptfdHdz9sujCsDQhaJHNrEUITaE29DwObt66p
vRTAt76LO92UgQV4+V7aaXK4PyDjr0zs4oaDrWbBeA1wgVtj8xmMp2dkIHHrQTN/1NwemmnUCLKk
BeT0kUgZwnZYQ9ky5e2OOxmK4H5dBFrb/C51WX8G7lPxwBStcQQnDvpZpGyBuzPsZ86S4QEXNbXX
eJ1FTl4OYVIMzRSgpi9CYtckwq/6PTIDjWmjlR8SWasIINvqNPC+OWVp4QSd3zqwi038S8opKiBw
8giBfwA/Enrp/DHRfOvJpClAlkk5hpDNgvonnciBmiKNaQ2rsXEQyQ4qy21E+lruEhiOhAmASy/Q
QHROHMihoNVtGTVQ/gocUlfhZPfTNcmHHxW8VYDmc5PzABRd2OE8BjxOh7mvrdgZpA43bIxZIjJp
/UPDdesqZAerZi4/JoOuDqpGCzghuffgAZJwSKG+HgKYph6SgokmqBJg3/LkONn7HB272uAPBK/p
LABmstploEbhueK55waV8yOao/KQAzDwYDSTHo+uPT6X7eB/hFeA+dAlRN9pml7ByYHpga0s/Vw6
yv1dUQyItdZ0ToF0iAqITp5h3/sXbed/ZC2svwFK7Q6zxf3eAwQkdGVjnPBfU2CxPgn7BsYQhSUq
YBatJEDCSALL6wDqTSCFn4vZdtkWZlS4uIK7FG5D2DxVaNS5iAyg0f/0yoVxIM2cULcy71yCSXuV
nNhnSGQOj44C3CCBpsWFt6AZUzvXjkwOxitLdYGFZSkFswjP+FQVLd04atayL6qGkOJBZrxtpw85
7YvMKQiK2vVXZ6BTSGs1BjTTX0nb4YKSJxvXrZX7AZohkIQCcADgu2WXdiBeY5edA3/qdNpVxSet
/y0VHDQZeMXDj6bbJPzcAHKR9N8GXFyCrBQe7xqgV0BSxm35VVk/KvqYpUdiPaMgFnT6FMottMnK
KwYiVNiEc1UbEKTFJSjLe9C6CIVfkCkiiZz8r5aCYKsCdonXBP4eFCxuevcsgUmNwuqOpfXLoLA3
n6Ae7WzRbf6KHS6TI3EM9DtmvD9Zfi1l9rilANMSs4poe1iK18e2gfCE1tc/VN/bD5BhtT4XtpOH
IzTsQjLobVS0OSA2zG0ijKB7zkvh/fvTABcxcMRRkUJDZtkVbxgpKsXmn8XdP4A4JBf4KuU7CyrL
G5dLe2294naJRiuoQOgaLBoUCSpaLJ0mL4bhDY/SAahtuPd81vvCDPXM/QVoaxlRs4QtJSSSgIDJ
2UFU+cz3hhTL5NvJo9PD0QKVUAglZnW2b41Ju2S43qGoDLUaOTJ/X5YM/qtebgUub1HIg7U7Cim+
CuusNE51A2oOaibOQ+J0zsHPVLID+LR6zUDK3zma1u/t5KiXgoB2i1pT1Fc1/j9eMSjOMAXsFmBl
KOkolEaUvUMmA8pPB7HfBl4eqUci/3dQMPNa8Pzun68b07ckojnKtMaCGl7sDgREavp5kDCOdMwk
8Bz30I4yNCpovd4PunZ9mHWyYFSOW9ENaqe2akeAtIGgcryMTf3qcOdjkkOK436c1W3+Js48+Dfv
YT/RuapgWh8PeAaPWRbYcN+8H2Ll0QGD5v8MZbH8TL8AjQSXuxiMfrN46AhWuf0hxRXgfpyNKfvL
VXozFBeg4cpuMZSEv0L3Hifip1o+3Y/x99p2k03+M5jls4JDzrLAfceLmxoUoKz6WDhaYNrdY99l
v1jlfMBoOXiK9pFZ2TXP9YDUIhpJs3HqrQ8WyQcNOvDQlu8rratGvOE6L5ZaEWogNpSgA0ECZbcx
3rWjB7CuGaoMCWCU7N6vD6LSihXa4MU6oxEF/bmoSSAN+2iP1teW2L9EDtLNNJwgaX26H3ttiHAX
sLF4wN69Uf8y23oqa7/xYqd61IcSI3ypum/3Y9yqieAQwvkDWjQOIqC+F+ufaH7TQvQbFSf+mGtf
S68Hu+tI3IvOHj2661EYGvzj0EM7mlz75qqYCPph4616q96w+BWLLcJLgOXVhLqXXj7qKg/y1IOU
+I7VIKJ6YZX+Nij4vRtPrrWt/2boS28IpkxgAZBDY7es46FwXrvC29iS6wMDmg0nLF4oN8AGXqa2
NNPcjXPFYs7HB69hLLTrJgZ97gvJiu94KMGzgP7MTW9jVv823pd7dX5PQgpvrsMu90jq6rQjRo0r
TG9xPRSQoA3diXYnr7f7o8ObLHS8pPpUZCONYbTJdsDLV5ASBYXOpAlUyxvtZycTfAEmZZQlND0a
0nT3cEIeomJ0y13jm9/HsXXQC4I5Tu87ObR0df1VOgTdVmAi92z0VEArqy2DwQTw7f76tVY3Ccrp
QKmgzwxy//v9WXkdWuqp68YmQ5rp/zidVl3k4JhH12yMfZ2XLOxrEMb4VON6JVpYGpZmjdfR6GM9
a+UzZMS1Q5n28nkA6RFNiMkF3YplZJd3PXjDIy39AOVmekxwuQihS6qflaLtwcD7MAS+UAvRMeRn
PKvsiw+t3yCHEsATpX29azRuXThBM6RwRv7qtxvbd3UJo2wGuZ2ZCG8uRg9+XTe1OBTjDEIQFul3
zj+arP29pKIc8X8R5l/w5lDJhF2NxMA1WO+zqGRdpJXgs1UbLYrVcUBBxQX7ZC5ZLfY/SVOoD8KF
OfYa/tEs6/Pkmhsh1rfif2Is25/NYJht1RM3rmF9VfQOqm/O9NuDhmmgmIxtI98ppZ0rOC5M6RYb
fe0OAEuM/x2gv6jG2cL2yxxbJ1YQ+UysL67zXKPCAGHD+/thbSJnfRgg/XCtvtH5glY3ELys9mKj
pWC3+hBL09jG0bsaA5rnWG9z72WJ39aaNEkdabkoIJmBU4N6qElzi9Sy9qqdz6O52jff3BcrQuc6
eHZ16seJfvTNH4Do7HJ2ttvpyJKNlbGWQt6EWvL5UjCaGQrDfjwmV8Otgq4PhPXhv/guKGwDJTVv
qWU1jPt67UG72I9dfXxCl+JpFO7z/RCrMwaTKQD2gLm8afPRxhgMp6QgRXAQjVjhY3kNhR4ZZa2H
bdubB9eElMT9oKtzByM+FJlR4wZ04316kEQklVXMTAyIDUjyUMsH5W2c03/vlMtzDJkBHQLMHwqW
i7WQCEHAE+7QA6lQJuP+j3Y0vkwESFlRv7iCoTRLn3VPxKjIPRtaC2CYBTXfKYFl1YTqnPWl1NlJ
WLkMuM0vqfcnlRmQ0NbWcb+2MwCvmtXS0SPCefR+NnCPGtvGEn6c1xP/4XNR7Hnumaf7c772Hnsb
Zf4mb1JyaXs1cAWYDpLaQT+54Ok9+dOxKqCo4UBUYWPpriZOgJkAxzfmy8TyGjHghsKBRMM9lJoc
ByegKQ6EE6OUuCA9M0D0vaLrHiqQ6g+Gyb0TZrv9eH/Ma4v77W+Y8+ubMaPA1XmZ7L2YCJjX5FOK
L+nPHgtgKprPBeHR/Xhr6xqdPsBxIGqJ6sxyXddQ99Oawott3u2qHJLglEYtTMTuh1mfW9Stcf+F
rzMeu+/HJXQUSCRFHJVUjwkZKSgP9YPwrSKQVvrU1+73ulbfBCWh3ZUbkzovx+W+8t4EX3QCdAHi
ZO1nQD5M3jVv85Oflxvn0RoQEN0n8OYAdkDHYZkgGLe1ikH0KCb6k1/V0UTPg4L4UsxqVJzLndkP
O2r6oeEkB2Ek4f35XTt2cfM1ZzoEMuJyen1PdHjfIzogRXtrKv+4frufCI3Kgm+9jNdeim9jLWaT
OQC61xJM/3ZCXRnl04NI7I9mNX0UAgoJiapPTdPvXaUfJmF1GyvpdsFCmQX7Ex59GOdNjQsVJ1Rm
1IDbTfOrEgM0j45E+/2vs4kYuGa6wGnPeJnFW9EZzRrCJdKJrVT7WpkCUsX1RTO7B+40Gznudr/P
QjOzuRc8lyGSOf/5m/2udQMoznaPlmIJvyTs9umbaqxANg+Wt7XXb7fB+1iLYfF6ynKZoMNnVjOT
v4vIls3nbcZ+H2FxgKXQ7FSpg9Hk3XPqRpUQYYfXB4qwTv97s2axNh4UKyCRhYMI6M1FTpkKV6Su
yp1Y5saFU/8wDRuJA5L/N6kDhEFIKSM/ocN9UxZJNLzqhD0mT04NTsmeeVZ1LM2mjwSOiy5UpCen
xPKmXWkO7cfBlWmUA/h0ajpggaWfTE9K4+SkQwv5qaqadJ94zP6cZ7mCA54YD9hCw2fg+sgLrhfs
KA1aHBvLkcE0AczG9S6P2gzAOug7mGQHwjDfMRTAPkBSGt+QpvaBKsgjcsEltF4LeSwqs4g8B/Qk
q0u9XdW5+d4CmTSYdJaeGTT5U5Cze3aGrdTXtnX+uIj+0BmF/iScFlQ3k/k7YLO+TlwXh7bIZZS2
rLlovT3tFWX2AwjARAaUSysQsh7jQjlJTMoObDygQ0Lu29aepPkPNXbAKtWpESYNlEJsTrVHf6yG
C/MztkMxRqI3xpq9P+h2BDch2EFDjPyDBSZwwAsIpNSqp4GZpenOp7kFSUuzeaF9WoYgx7qvVHPq
Pc1FeUxgQrLnvBseGp470LFR5om79pcGRS00Lj07gA5e8owqgQy1BM1MowOKxWuN8gEatj+SwUij
qtNQqeyn3/6WSv9tasYKAqxq5j1Bb2DZX+klcJppCwmGnIqg1tFP9ZIQ7mUB+3cKDSQTUUVzZ1VD
FEKWaDEfkgmjskTyZObG0c/R0UzpQ+M1EZpOgZbrUVcOz61jf2eivNJC/+dOx/vwi4OhT/o+U6j3
Pzmj93Ui5itJxWGQ5sYJsJYywXGdEXFg9d54tbrCyWwbCvpPVJK9X7AHgPMBbAU/aewOlSH/+dUE
uMdMbARPGaXD5cEu3M4gg0GSJzdN9yWYjbRLHgp3C4u0dq7NUlXA7gPZdYPgT4TuQL/TSZ5sZfRB
XaUX7KZ46J39/bNtLWnCfROwTLxpwT1dJE2Zp6UFzVga11790yZg4guDblyG1mLM3EjgjnCtvOGc
tsIs9d7vtNgcUTO3wOouNp7mK/dJoJr+E+Lvn785N42+tNuRgIEgncaB5rUvg7pkx0T4n0zePzut
G/XdeHIUso+2JZy0tqV9dEtxXEOU+abYyfLJI5nb0Fi5xT4vvjeoKBbj93zamMfVOChwwDpipiQv
L+dwN7R6vZzA/K9G9PM/wbEl6N0Xu/pyf02sgLiAXdEhI+HCaB6l4sUrAAZRvoeevxZjb5mYUkgc
VRoUrUFVS669xSBSB69HCOSI7ghMvRFVg/KO6NRn0f1fYq7cICA2hMLB7FAD/NPil9R2O1gKVKR4
FGgXmpkzhTXxZUgqyEHmhVF8GQfI+kO7F95mjtuEraT5ocl0giRP018Cp9xesQT4wY7nwHv0xcFq
pq9emwBChe7znjA2QjlPS3ZF0//JfPKQSfK7Z719nTqzj2Selah2wmLx/tBWNjhGNndWDLhzgWz1
/qZnczQPc7i1xZpbALRg7ZLCfdar+ng/zK1SHx4BOHBmi12QRSHu9T7OkDTFUGipFlNoI1ZwOVY2
ysC15T6VEwk9UUGXRwtaaEVDDulgu/2TJN7DiOZH4lQnh/ShlrYHTw1Xw+sgdJgdDbDP7v/IlRQO
7xyYVPyVloL6w/vfWLRkGBvd0OKxf6E6wCJFZOocHWiyL8eX+7HWVhRcltD8AXMWt/rFDdthNkD/
WZE8ZQ0Nav5T85woZYc+O4yaGTpbdiqr84+XgwNN09n0YnkI4/kOf2Zz0OJBEQNWBzB4SYkFsmeT
A+4zAftQCt98nlAWvVDXE+AqugUMcOkXPBESaFxadFfO5sUOLehPVYAY0ZS2DAZXE3uLSxfOsDz5
cH+S1hYnmDnzmQA9Dohuv/8gHOeMORQ+EoD3KYECkwWSDNTYdvejrOQzAw83qIrM5NQbiq/wCHdU
VYGU10FBEFfrEkrLIGTTtjQASYCW2/14a8sMDxLkErwV57P1/aimIhlw+6u1WEO7pkEtZfD/FOxR
cFCo9Y1lth4LT/9ZZh4Hw2KZQf6w9LsaY9PmC2oPO8Oyj2rI2DSGFkBRMbg/tLVVDRD4/4Wb//zN
+VfYtdmQAkObchIkxsEHH8f1X4X5nLUmKCT/vmGRVoDwnZ/e89v7fTgCebIWjEoawwjqqCXZN0mt
w6Blu7bLDk0xbdy5jPnve1+xAZgYOB7cT3CVdZdYHlfoVmfM1Iqxs3+ZbgQtvulAJBL9Dvs2ZQF0
iENtcHZ66X8wc/5NL2VAjAKJ231Vw3CB+fKR6tlG7WNl1meQM0QMkMNBfZwvPm9m3RmVqWc1TqfZ
HhomtgU/a7IPWJoeVVKGgOtufOaVVfUu4Lxv3wQ0xlwyABdp7GmQvWL+uaowbh+n1DhGk2ZsfOb/
Ie28duRGmiz8RATozS3Lti9K3S2pbwiNDL33fPr9qDV/FYsoQrPAYDDAQIpKZmZkmBPnLKAeMEcJ
6Y9iJX/xbJ+BArppBBvOy9BqA+2v5kkZ071YfegottuIVQ/dQXHbYz6qh0hOQiIvfcVJLH5jpmkV
BHAIBOYXaRBq31SRtYUpwrVV4bnpD22+1+sXy/oSpyt+b/GcMU9BlRNsxVUkV+YQxAH+4lyL6VaN
tZ0pPXr9zwwtXRdofmJuXH0lqFMX93RSEGJoaBrWnXkKqUWJsclK98XXP2U9UEIdUsqauRRVso3a
MfqvaKQKqm/zZ2HTs+wWoGEOP30lZRshrTbRn0EWIsLxKTLEreV1Nh3a59DUD1l/rMtyA3HmptJk
u3ePAtrnoYrU2UMgDjhA8HD1SxYz6+AeTO05JEL3uucg+K65Ry260+XvgvVl0O7G4s6n+X3ba0lL
m8vxgomJSiUfYHae0QgmcGMy+cXrP6p2lwwvKfRkhj/a0vhDH1K7kY6y3p4E7TntQtD1PjnrsJOt
HsQlKiRiCK3RGm+NvLQj00+C6/kPZ/DsnXDVeNClhLkn3YNitN72zRfLdG0w9kwSKrthZJhS2udg
3fIPRcbRQqirFt8E4JiaNu7U8B+vghgUbNjYOy3CNGoKfdnEKvrbDR+tTN26xVoWvAAI4PdqBDWc
2glJP7uqtVsYTRhqFh2pxk7DfOdzZArvd9qNW1m6F7r3VK0Jnr/U+VMG5C9Sdi3ZnuwfFHGfqCGp
s2JXyYemp7brPkhCfGBydDRe8/bQqi9V5lTWe6cex/6jreM7Pf2ZFIxNBuYx9+9WjoV87e6nxNcC
3EvpAl7BSzdnmmNa+5Wr0vWQ7NZ/Fqr7JHoYSgdUB4HTe138UoM7qpbRKknjdOJmLw2IemK1SY8V
pZ3ZiVSrqIWWutBeQl19snr/oOkULaCPuL3EhZR4Au4D45qqM1fqCAboDSsvSu3FlEOoUB9r6a91
jHkvzy3M3qbea8a2qhrg0arjaZUdKl9uL2Hh7lLHkieELUoASHNcbpLVDErrpYUORYr6pPYNUB/z
LezzV6bNt4PhHXutSlYepKXdIY+BhU4HpHyVDhqd3EltyO60YYVbrozyc9aCKE1bdW1g8MoURw/0
9ZR88vZQG7lcXqiTMwVFEzsQrpbpu97ux2ZlmnPNxHQNzl5zWc+Ets2L2PHTob1j7oUyaOPHL5ls
rrVJrlwaqwExOKU8zO9dwQpGL0tDDxkVR+zgOO/qgxiGhs18N/PpjGA1Xnq4fTquYvvJ4ITLpypD
BWsesUldoUEgkkdOFHzxdchrv5dVDBX38baZpXUxvDHxz0GBDZbv8hN60DAmTWNFDl2oErn2ZJ+b
FWCz7gfR8FGrjd+37S1tGdM9wLYJD657wsWodJ5r6ZFTDXpti370WnnqSy6rf1s75fMBAiFhxAXS
C52dvhhQtmSNY+TEzB+W0K/kP4r6y+21XF3gmY3Z8Qu9wFdDV4wcYvyfKNN+GRX9nj4XrRqUDLzs
mTnnNcaLZZtwazCvSjlw/kqN1OmGrFcjPHlgV/5nvcu3tfJB4U5tH8xqrdi+uF1QPvyPuTn2SWCu
mIEVJXK61tsmI1y7bbHx1g7F0lmn9YiqK6g3+Hlmz1VnDq4El0XuRJXhf1K9UfsSFj4kzq+Biy+8
vWuLxgAz0dadaO/mRcBBS72YzItxr7LcZio1ziy4m6iL4WNeeaSWTCGXTN0N3kqZNv3l5YrVXAlQ
dc+dpsJNdO9DxszJ+IMo8vaSlg4FHVyFG4XLvcqVEy1rIkURMgdBEWkvRKK3EUZtb4bST10OPxPQ
PIq1Wv/9h8RzMKkH3S7vvDV7IJuyV9ImLFMHSVhQHLUnPBpROdhWJgtbbwjlFXt/QoeL0GKCKk7N
Q32ivLuqPGmDFOhC66cOMnchDac+FDYdPY0NnT3TyE+lL+zCrINe2HqrE2GHZORLHA0aLBNV1BUn
WaPSmQdSiJac3LxmI6NojQlxgy23Xv6Z2y6N9mDGyh12elvPYcnJ20R8zBUt2OaFLu7yNChtnT9y
56YIzOtVEzx4fuhu+rKLTlWhe3aNgptx17ht+IWpN0Cj2QZ5lW1MYq+PjD2RorR2HPcxca5nHX1R
HB/L1hPu6FO7Wz5e+IKEVirtlY6BM8kNPZv6kos+S5F8dGYjvYiF9GFm7rc8EIZqz4gNDfUgEned
YDBbYZgVNCiJoaZMcJm/JWRx3xVBlG2r9+BBIbJ+1XNkAWMGSxxR8q14G+rML7ijX96FkjLYvuRJ
99DXu9+tSJYBcDM+sRGiQN7EaqrdJzGCCnrFwKwEDPY56Qdl22VRh6pSYvBdunJl4xecEDgXOlOw
oFGh0afjf/bMoycWT3odqROVv5L8w+2e3fzvXfmFiZkHMiMJImUdE3nwXVeCu9g6mJDw9xZ9aG/f
+Gv4koUbC7gEIi16AxP7wOzp8JPRTGUhSB2mEOx6BB1cgYZM2m3ZvuT+DyFcyQiWPiHBJrSXPPOU
02bPYemhkobsTeh0XbEzm86RmgLkvnG47YiWzGgAO6nVkotTdLjcKb+x5N7yO17ddswPZlZVVDVC
d8fspPgvDsW5qdmOFW4can0xRA4rPhmdzyjl3dh+ur2eyYXNPY5GJ4cy3fTV/pQezk5e3sMkB79U
5DDg9nMUIIh0pW7lmy08EohA0qqE2RgKpznCV6vNNIk0NXE82MqD8UOKnoLuvuX63l7Lwt5Qh2JT
QItRaZunG2E3NqWLEJ8TD72NECTjG7T0VirEC0YYzAPJCJsfutnzoL/1ayUxhiRxktHbKlL6wlzR
0e3lj79eC2ZoroFcZ3xz3oPgYYPoXA0Sx1cah7qZ3XXyMdeG/W0z0xmabT/52RTyT9xiV61qD2Bi
ooheyWR4Z8sWKPku3KkS7PIvOjPwbtvZbryS0ywchwnuK3LqyAyvmCYKtZHiMHZzx4qHz22+G4KQ
rrVgQoS3u726hcNNSRBfMLFaQIw+i07UpkhUHRpUpwrK30rFgyinK7W5hcXwaE4qKwQIKsNIl/4A
mq/Grxl6dzq/uouE7o0gD+Gd4Eh8vrJXC6shYVIV+PPoSl0Bi4SgTHyw2Jmj6hl1ThoFgjWsDRcu
rmeie4K2HrbuefSdGI2Q6W7GetRiN1bVR6Wq+6ZOdm6e/P05gPdZUUCyoRJ2VdWUUSGI/Iz1FGkb
PPeV/EsI3OBURx56UAqU5LcPw8KDRHCFo+Mj0kmaH4asGtoemoXM6eJUehprw9/IUWvBRd4YG6mp
faa0A/MjVgJ5rfWy4DMwTUSHJiKeY56qlZT9LMsNckeovgp9vTWyTzVT9rfXt3Q8zo3MDrsvjACR
NYzoCuOH7adotbWwuAzZmEIUa5LsnFkwkM2GgG7MnKbVH7Uhv4fYGhTdWoV9caPOzEwLPXuSopaQ
HNKJjLIKMpntYST+7fsGdrpnVfoW+N/+xXeD2485CSjOCMEuzaXwQmeixKq6oN4A37Dl6vNtC4sL
OrMw+25uppE+VGLmSKl5tGDck2AYAW/QGyfVDO0g+Xrb3uI+gdYBTkPdHDqTyxVBFRF6IjJiziiH
zHqNv4euAJ3uCishl8HfM3s8eGr/Y2cWcgV9keVa0WSOIWcDyletvpOqodikfQMe1agF5Li65O/f
X17FqUI1KSNd9QO0HqhJXZIJhgAg21/ojAZrZMiL6zozMfnIswOYJ2MiQM6WO1mG4JfmBJAY6vpP
P/ophdvbW7VkaqoRkabDf89/XJpKXTSg4L1Inca3NnIWP7lJtkVpo2LWDiWGRFNXvMTS2SBMphQB
bQ+ed7ZnSiqIsToYqSNnEgIpAekkEnXR2rjHmpnZperxRZJvsC5B/knCaivFD20tRFr8dmdLmV0r
ajVDUaomNqD5qqD70mInaAu7hs1WXxNqX3oXz7/bzCkJHgPHXsyCLPZGLd+hvt+2csazuBJQLLlx
tGYZPmBwiMm+WdQvygmEJjCHOnKqPYCoelR8f8XE0uaAplCg70Dd/qpoY3j6QGWPMxBZma0ML6Pw
3lgrwcqajen/n90hbdDV1Jc0NidgbGyE7bpt7VXK36Vdmaa6ZJSr4WuaY79aalKFrveJI/UyDdCX
ss63SvIjW5ulXfLg+qSIMYXJAHKno3i2GtXvvd7Is8wREGv182MzfijFfeu3W0Pxtmq19pb/6ejO
XSsbNAkH0cMw5gsDexWDtI4zpw+18cEQtHETCqWyFXtJOIQmHAJ62765IjS0uawNO6h6wl3bNaJd
ZsgSS4U+bAZFKQFDC9kmkK3s3mVqccV7LW0ypI+gLqZ8+AoZCuts1w21hTNJ3yM5t0f9q9ys+PvF
T39mY3bLR/DfXmJxHyorvzfkDsrs8S2TlfsizLcy+CBbDaMVMMniumDWIGBTUTOcVzVhB2NWtCAy
ZTB6U7R3fvsP7Zd/4YknNrP/NTLzKD1U9MYwUKWFN3GjCoFdaKVdha+3H5jFpViaSMLFBM4VDMcQ
pEkjQefzZQ/QuxxGmWAX6qfbVpZcMQ8yffqpikVycnk/wrxQmm4wMsdqmWMKXt3skFilPRSvfvzz
tqmlBXHfwarD2mrR+r00ZaRabESukjm1Fz96pryXOu9O8M0V3M709ecXkJRxSrQgK7TmzSnDRSBR
b8fUEdUcVIEonATT/Of2UhaS7ynLYhySVi7/zLyKlYUCwhICnan8d+cea93aWAIcu+ldkPtbwAXF
sHKwF/zlhcXpsp35sSgiXoz4cE4P61akPBUeiBUSSR2gx+21LWwTU3sTIagFfO/qCkEcnIhBRNet
FiA5DvclgsCJufKQLS4HvuCp0zZB22bHTkkSfzRQj3Nk76uW5AeYFcMKVrKs2/2L1QDfhikCaDUy
QpffrSlJUbPGiBxV+GLoQE/Mr3XxcdvG0mKmgJ2Rj4msb55d6RmC02apTt1kQLdwiaA4uRWj3G6G
lXOnLxxu2qEww1D7oSf1hzTw7BgIYd2OZVPGjqUG1anQm48icdMMsoYQgBaKTCd4fV+CONgLTggz
oRBr+4zHauP6uXCsRwn1LkmMdlY9VnaRM0ETaWP6NXGH4NiNcvQ7Vvxib0E7i/xKqdy3rTcczFEo
d1quVVsD3rAjBH2941Z5apdd1x8iQQ237HLrMEDUPbUgBVEN7uSfWVwLDzqQSPB8lWL9EPNG7Tdy
ajZbpWnk7TgW3e9aDcuNkg/dr3IUgzcv0cIfXpZZx8wNpHsNyv6t2cTtAZD1W9imIP+90TsGgj4e
xMxX9zXEHptWQBBRzhC7klyaZnEUpL9QcJwYEZly9XQ92tP2XROPvN52RsX4c1Th6E2z9ZdHS6c+
laoVR8sdsl+jJu3qMv7S+dJjgvL37RN2PXEKPo96y4TaJXe+OmKoY49FLDWRk0zi4JVf8ejQr96U
GdCFrr73sv6hL8WPwTUf42g8MAP7VQyjlbRxacVTkXYq+UyqBrMURIzSUkwYuHcAczp9EB7Flpha
y6qjCZT89pKvo4dpxf+xJV9+Xa3PXDpbdHebsUSXu97q41001vu8/GSWTPauOYrrm4U9kitqgjJE
rHOX3jWloTY5DfOkdfe5Jz22sn64vaRFEyRwHBtABlcFaCkqrdrUWmATIvfA+1UhxnvbwtIGAQxi
7poZEgKUmVv1hFLOtJZWCtQvLzHanFIYuXZghK+laay8s4u2KAFSrwfkxyW43KBOlC3klN3QCZnS
vUtK2ERLo+q3rdGnW98q8pUq4NLXm9iwyRWIhq46rHpT6GEGJbqj9p6x9xgQ3DWy260ErdfxEOJe
vN1wmzGcRWx8uaosltQoaFK6RKkM4PhdK/4xx71ERc4DE3J7txZtGdDA0cbhXmszW1Vd6rVW+xEF
kaR91UmKNxpBc8YYleseoBkz/hmhs1+5xNO+XMZHrPDM6uxiWbwXkpuEvO9+f5wc/0ZXGmkjmkq2
sr5FSwylALldYrD1EOOIqtADD5J9S3tQat0nWV8pRS/Y4JjD42AyycBA0+wUikMmMtpThE7eITte
i1/yIX6SvWYl/FpywPTYOBO0RKnszJ19PyTVKCOc4QAnGx5jWfhsSVqyL3mwwI3y3ht99k8paNqT
3nYtnfQ6ha091h9zBpbXdCsXrgKHBmgDNTyqhPMcMxWGwux6NXB60Axtj6Rw577dPpsL7hc4NjXI
KUe8Lm8NXSkVg2AFTqy867q/jUX14FePRWhtJcR88zUumaV9JJy2JtYIQGXzGr+f63GbGgnexC0/
JVr5jO7QEbLEr7eXteC0GCIXeZ8o0CwU0RiabWqQL07plkevFT/8zL2zQPIGjfrttqnFTYL6CcUk
MIZUCS89SREb8JPlfEEoc7PtICgE62FsrdyxNSvTgs8CwqRuy6wyjcAZDfQxxf6kZd6Ko18yMZEF
Er1SeLxKREkew7pH8MVpR2HfwojGwNIKIu56KFEBIwQCAMfLPAIQ/ctllHk1xOhe+o4vFdsssTZR
JW0EGOWzuH/RfYEpvqb/BdX9k6f2b3m+ltAt3W86PMwFgEFYGGPlqsb10BSe40Xyi9ae8vqfVGig
tuwiu2bSPVS0Q1pLO5Sn97onfY6kf7GT579gPuXaa6JbqCm/oNLVk5i5b21grbj+5VVOopnEkkwM
zucF9QDOIcYUPEdIrPSbbMB52g9SexTMWniEtNE7qBpRdGa4oJcsAncfRhog8CCAIqUsd7dvyMKd
J5qlJjr19ZA9mb1/XZ7JpdhrvlNLpzj5qhW/vGwlz7yeHVZMBtXJ0IEJ0kme0/hnMKHzCKWBwx35
SQnuh49GeVT/qotmD7PUA4Lkb0okN7ZfQ1x+e30LFwfSMkaHUZkneZ+/GWbUpHUltIEDYbm7iZQe
kfU4WesLrFmZ/v+ZB6hDVUnzDitQsdkqVfRmdf5g4TFgIdNUJSVnncTz0gR0nZlloEtIgltUkH4P
QvAZOZzyYRz96Djk0vBiwRm8VYx+LfNZcNgADRBto6JD4Dev3xbqGFpQugeOUDT3el/fx+b4Knft
mzeof6uIMx2VM1PTVzj7kG5PqzetMEUDzLXbxs+fZUhQN6YY+n8fp3MqmEKgGTbNB88+qBswtGw1
Y+AMyiHO+mdTeZTiZlNUawwAS5/v3NAs2FPEUS0zE0Nl/OZCiy1Un+q0B0K2Vvdeussgmikn/7ca
6OzjURXJpXDIfafRJG9rjF7+1nta96iXAMhuX6tFLwYe15ogCPRB5kXefMirMEfl1BkqAcGvlAZc
H6H6aLh1nwMslGwf9ZFeD7aE8u1WC5EayyNR/6V0zZoO1eK6p1cLlRBa6/OrEaVhC5Ok6Tl6bz5I
MUybrbv145XMcXEbDea8ZcIJUgXr8mj6SZ76yE/5jpjVP8wwOwyj9SsqqOjU1Uqku7ggWOmYwADn
A8D/0tTEEaZ1Zug7EmjxXVcM+UujFagKMje84h+X3MqUqk4Y3QliPXv0BwHC8iFgH6ER6l+qmK6A
Vpy0Sh+2Xi/JT6VXqFulLIa1aGM69bMUiNFH8EVTUXAq4Fyu0UIeDDrB3qdHk55y34IZXrPreLCH
HMQ6da7YQFbDgP11g1gFcrPl3h2QVLh9jpc2lS4RDHTgyqEcmjX7c7c0XNmME6dvDlnHSKuOitxw
p3ThyoVZNASJCt0PHCgMVJfLJZEcStSIEif220NVfIUU15bqd7iubi9o6eigjDIxA0vcT23mAzw5
EoYW8TtHYcbPpS5Hf1+gmXDbytJqIOLg/iP8Nk3xzFbTZyX6tV3iIOdklxq0/v33EDatVPh529Di
ckzkQienNokAXxpyqeiWelHFTiM1SJKWyXOm1B+NFq3EKEt2sMF4AfklQdbsGoRBr1i9wTBSOlbE
XopX2IqVHcakeru9oEXHeW5ptkGUf9vSkvrYkZRij1CBDUfFYyegERprd0Ggb3VP3KMp8HnUNTuP
gzc1kz7f/g1L0cqUfXEaqYKZ86qRV4UV04dj7MCG8AE47wQd6v62iT/p7/x6g12W//S0ppre5cZJ
cEGlQ5AmjlVor2oxQn4RbLuC5UXZBt8G3ECtbKPrHxV6DlFv3SdZeAeMbXv7hyxuLPHSxL1DLWnu
tc1wlBML7J+TyUW9rYQCwgeTIVf/XxRaqFlSHZ46azyJswseJVEQNA0XvOuj8DXVAm8P4YaX2G7D
aOvtRU2n8erjAtKdAHFUTOe4lzJs9DaVPSDB+fjTyO8twIxJeq+M2q6r6t1tY4tf0KRaRWgGzcm8
4CxZXt0zKpVyWl6A29ioh8bG2tjSNV38n7+dt5WHCEKHORVrbWWGJ8ZV6lQqcF0rG1801zyYQYh6
RbtXITDL7cFGIVeVt/IoPEFzhn6RD+uWvybpO/mU+dfVACdP/TdKPHM2Qgj18g7MJqiiGDgRkpv1
xlfGfC+Zqbk1jDaBXbmAGCi13sDOrvFSLe3tNBrNBBIMoVfFtAQWGS+VitQx4/poDdK3IoNMYyC2
2/UImjC+uMYSsrTBVHtI+GnWqlcpUih2beRWAL8H4THJKyQHv6ry978/ROCkLYtwBtEbfXpQzuJ6
lA0FP0b1z4HH5VDUyaETpecxXqMzWopmmM9GTQ3yMJO62aWZwJWImCwLeLn0zYKb3fV+iVVr+8bX
Rk/sRlrr0y55UoiXSWop9TPLOnueksSEl1M1I8coGPZBZTwvxpXAYcXEvCRBrWOMPJM2d+rXyd3Q
F/Gz7HvdipXFHB06f0pkFGC45LMHEEn1oRRL2kpakBjfBrcPjkIgJND5td2xj9zo0Ca+dAfzsEtD
I1D3aTPEa62TpZNokFNw5yRgqvNX2GsZB671lldYGCFNTL9GqP6lcb+y2KULTplzgqtSub0SLoqV
jOlmlL6cVn00wekDd960VN5xKb7waIVIFUkr7+FSwHRucnb+PSKcILPoGde8CGbWb5LyTs4sW2mP
ty/a4sN7bmm2kaNa0zhLahrhgXFMy+iYqvquScJ9E2j3HSNMdoxgm8moiiXUX9JU36am8Nq44UqA
v3RuKV4T6kAaSOVAubyKhmegDNkRUak9RGpxh7LZuLLWJRNATKih8d4uSKgUMFLmCQ1Z0F7+q+km
7oNpIK98+4su+RRE5KfXFug2gK3LhbQZvOGDyaRwj0aS772pIXWCp0x7rGHlNIRPt60tuf9Jk0WF
oJYOxxzH4ImjV/UJHTZFRx81b61jElt3fhQ/eZHyYMXtWii/VPYFB/Qfi9NXPnPNllBpmh7SbRvC
6qnNE3+TiuU9esEgT5LmAXLVvdDq9sAMom0aKsp29RpNyeJGMv9qMtBCeXAeYmitwjCdVOBGvU9y
/GNEyvv2V11yLGCF/s/A7F3Q6qgWwpKvGiQwYSNieNeI8Q9FXQPfL11zgIC0E1EEmsa1Lr9l3FMI
9AX6ep4oSLY2Np8ktASVKP6uBtr2X6yJ9gn8dlyxq5TFTH2jEeHAdkgDn4xBfQ3UZGso6c/bZhYP
5JmZ6XqcHY+oN4dEr/h0mu7avicjDgmqzxN2UZSiA7G/bW1xo86szR5USUyFXlNZ1ETS49e+nftQ
pOsrYKHbVtAbvFxTgwdMYugrHYGZeOL08iUzVnqii17j/xaizQc48zIpa+R/8E1K89j7EgJIxbZM
NEeR3BfD6z5X8hqie/HwQXjI5C0j3ldstEjyNFbmwwjR5jLFBbe980Tt2DeAh8r07vY+LZ6KM1sz
7174Jj3eBFuGa4V24ffbulQf29G8i/DC7TCuRVqLi9Nom1Dc0Pj3zAsnZp0PYgn2zm/vYwAi+bAp
DYG6w78oBEzDOROgkHmnOeOYEemAfHwiutL6LgqflPxHG77f/naL3o4JddB9ELtQt7w8fZmnxK03
LaVOvF9oaOwyQftx28TC6SO1h7Edon3KvvMEEdyEKwq86dMY7x2/Q0agqC7totM+Vb35ZKTC+xAi
Y3Hb6kJcdWF12sMzV5HRv9MND6wBDaxnsGP3nNWNqjWQZ4+/5V74LkBTn/lrcJGF2wwzF51RpiLR
c5x/zzTXujY2IyZ9zYcyj2zognU6hrfXtnD+VNL7PxPSYMDm07FAZRETCGn3Q2hDAOcxMuEfh4A3
sliDAy+aAucgUcXTp4ncy88YJH1eyKi+OcZEMJV620r+Lfae3ctrFEZLx2SizDSpvxL3z1kG3Sgs
xdRvAhoGmaPE+lGsGdkZLGY0cmEnh8Eh7KqV07+0W+w7S6P0dF18GmOlpQSQB44cxqfekh+6qnzr
hjV/sRTWgAUFnUkiiLTLHOmcmF1hoEjeO4J2F2naPlefe3lTlSZEkfet9eqVX0d4VhV15Vle8Izw
yZBG008l253HvUlq5V0YKR0YttjWuh+x8pAId116zL0VH7ywe4YMsSduhCTzisHaSFolFT2vA2fv
CM3DEEJtN37I5akYvohZsbl9ARb2DWs0JZhzxwXPCzRKgphbKyitk1j+kxDqpyrV3oK63d02s+Ac
ORXAV4mhoCOWZ5FaX2ijJrR168Rxaw/+u7WGIlr4ahcGpnWeOanQNRPPGDuQstmr2EHbEdec9Gdd
jHdm+pCnazwEC+fhwt7MKdZu7Xea3reOJRj2IJN+8TbyC/ZRfWLC/vbXW9gksF4Teg6EPzwos8V5
FrIAZpG1jtI9S3WyLcZ3T16rSCz4J2jG6RdBGa1ct9vkhBkftZQbx9W3bcb0harZU41zMNeoDxYG
eWBVph8MUR3FlasB+yGKE0lK5Nox1RboGnp/xdfU/ceV37v4LSrtd/9IamKc/F+CufH1PYAVzTve
/qbXy+WthsBmYsekPinNNjCvLJ/yp187Kr8hVu9CfzfWiOesBIxXW8fTCb8RS6UZDevQdG7PzqVO
dz+RrRp9vzIT9+gXZDbEdupjTnq94jiu7himJmY84JVMyMEZf2lq8GJf9YpcOAVG4+8aqc0e4lRY
IyhbWhBxKDQPQAOpvs+esTaJoqYje3TMpneAtTwYnXKQqvhvjzyLMZksYK5/YmCYmwmQGU26QHZP
hG4nq+2eqWfaVqqtuL+rUzCZgbBdmxB58lXPJJdzQ0gUwT0pfYmj6DZaHTwDTN+MYbpy4K48BqaY
NvpD60YEd0VnU8aq20aW56RpKn6Orfg3UnjKtujVwTZ9nWa6a61NnC4dCQJeAI3g8ig9T6Hd2elT
6THrhVR6Tjj05s5qDX07eqm7+8urNK0M+RjUY3Sav/O30ZKCIaoNzXMs+Xc1fB/yj1z86NN//toK
5BggyEHKwJkyR2bGyBSEtRn7wI2mYYRNXYPJ0bJtHa5FaldvyRR3nlmavurZV2uCMepFkClOhSQM
4BynlYfQ1lpwa1qwD2Xjc5LLP2+v7rqBOBmlFAVIbmKen3d4c3OUKrk0PKfuI+A+lj4B4/R8V6mC
9jkQ5M6uhjzcBFLK1KOIPnI2MXHHMcSqTRyU8d8GxtPPYbKTsQj4xa6AIFYYpYkvVp6TWaBw00/M
eNqK+k2xft9e94I7AURD0xnkHGjmeQIo1YMs9agCOpLuwpceJNIBxhVvk+ZBvb9t6iqPmZZ0Zmrm
iuvY1K02HzxnHGDGHYZ0k40x/FogkuJy3IzIto4jOrVtudK8XzxPJmV4nle4AeYnNwnzQe5UQThF
GpTDY5D/Ju2ZMo4XIOjvsBh/mHTEVzZw8cNS9qdqhfwWee/lIe6LME06NfecQCkOSZeDuC+2LhK8
tz/qggOdJAhUsKXQEl4BTfJMSdRC9z0nBse9GYdKeo4G1JWaYhhgWA7Mw217S5s4FUJICgE4Uk29
XFY28ZrpI74GkUnYbaGvADM6ZM9t8yT0u7DYpRKjiUXRr1Xgl74nhJx/WO/gCZhDFlLGHmU/ljxH
Sd2DPwSRXehwFqvev/igU0d7gjUjJTAH0BAWUGGIPN8pUEAuvB+V8WRpaD293v6OCy8Di/mPmem1
OvNxNRGg0OcC39EXELSNo++IW608roufbCpBT5+LYv4MLBCbYqe0JgCu2qx3o/FU0shOmjXA3+JK
zqzMUouiiJtmoJ3tKFk5nKKxjO9Sk4b27e+1tpbZuatcaczbwWUtHsyiA/KybUbgWJNd3za0vBya
nLhe6mHzhExlLJBkadr/3nI6UTtIfrXij5bWwmQoPRywwdBFz9ZSREY4VuBmTybxjy1VabLzu+HF
6GVx5QQsLYYOqqn/WQv55eUpQ1jG9OFUcE+x53+Gduo0ePKKQ1hcDNMa09wXXf35YvwGZyDUmXtK
ysHaVurws1MG74FxsDVtyiVXR8hrTEj9ieR6dmWiCUMu5757qqoYCn+51A4ZCpQDznWjx6a58lwt
LYxnnn43XWhe4dkulX3cKk2JZy37fZ2gEKkfW2oBt0/bkhFQPAwRoaQD8cnsTRyIvcHReZ7TRKm8
Sdyq2Km93ttak5q7/5+p2YNkDEKkuVngOSKOxoiBw/8Ss7vbNpbOG6/spImCUgmYr8vzlreKloy5
zqiuJW7CJthka+LPS4fg3MLsEOheKclez1s+Rvu+kzbBmO8Qe9go/YofWNoZ7icsBVPmePWwdo3W
ol6tkZnkwtYd5ee4fsuCNYDOUmjCFA34JhJhor3pV5w9Aw1LqIMgJTRJc6Q/ELPTD56BzM4wCBUL
9IdDHLQdCIjOTFZayYsrJGuADxrw5NWLGoUowHZlJJxyQwepmYnufRxmyjGp3HjlLi3t2kTvM7FZ
ETrMifGRcczTNh+Fk9Zr2078qpJuBdE3jsvf3yeSYpP6HWklo4ezJ08epZ4JEYgXBqawhXHYuKPy
knU/bx/z6ZBdQJngjT+3MnvyOqD04qAKBgg/5T2xkn2GWmBgZfHGSzoo/ruVVS3ag8SCzgn0Eld4
mEIE/l3qmXlyNXdvNRCEt5GdTth9lLPv5JpK0e0FLtxj4jvoeOAoBMY7H03QDEFJfb80T0bYfR+s
ZCsOxZfbJhZOH56NMdRpYocew8y9epXKXNqYGad6BHnzGcYfrV7pRy59NkZqp2eJUu5Vxb9yu3EI
09A66UIW2mksPQs+Mx6NmnzRDLcln1rje/1TtZqfjHOT04c9u8+VrBSQdATWqWu6gxBXB0/Ldn5i
Pne0hSSfnn9oHvywfm/a6kUc+12Xx5/0wX8M5fhOgwmYOYOVGOAag8RpZdhRAi8C2x8HaPaben9U
4KrBk3Xe51wInC6JdmGb3NfuuO3b/JcE7wAdkW6r+MrKTVnwb7JG5oV/M3jh5lF7jymX4VPrpABB
Oqi6W29qOc4Pfukx45ygR5wjscrs4BqRzXWjYlo1fzMIMqwjL3K56jCOTFN3BeuE/pL6OJKjH/sq
EZ8CKEwf20ILEZmJ/EfotPNPCfwCu5ruyh0Qn1+3z/l1sXX6IQhOcA4pveP9Ln9IrxtBHZSRe9ID
ODTKqFJtb8yRjw0H6RgYUfuRFHFk653bvJSVXz6mJZOoKSxir24lZ2hGhenGzfviILGNve2XQvHE
MF309fYPXdyqs985u5CNlAM9D1zrRHXah08qH+yMt/ytHpjwymvdP3SVqG0tP1vbqyVXcP6FZpdG
KmC5L5rAPdVQWpv+fcyUhBBtby9v+kuubiZbTmwCHy9YxsttiAxUNjvfs/6LtCvbkVMJll+EBFUF
FK9AL7Mzq5cXZI9t1oJip/j6G/jqHk/TqJF9dV6ONJKzqSUzKzMyIqgp2zuQFx+Trbf4+nf8Z2IJ
Uxlk1BXIFngwTNmbQDPYgODCMGwmDWt2wJyEvB68q6huz3//4GSKgWuW1cZO0EdPQJ27KGHuo+7n
368XPDPGsNErPZeUSknH8smAJyug90ezmZT76bKFtQMHOjHcCjy2oJeziNW2UxRmnTscE6E22D6k
mzpfje4HkOU7HDLPTnaX7a0uG14oQI1AgeBsJjN1WBimg+4EOWfmDkPZEhlCDRSYneZbPne+LMvT
Bvzcf7YWlx4SlZGsjcEJRsZ/mrFzi/m3O+YoSBhJtDrMx6EB43lI3KHUj7OKoOpJMNrk7/Ouee4C
/seAkCOeMacnpY8bUNUrhU0EZ0ztspya79AKACZTZuJ9MtItHfjfYfvswzGGjgTJmidyFhigIkra
LAXHUtB09nAFnMTbJInhAfma3/VZXu70JlN+XVnmK4Qh6VUOXkvM1AHz2mPqP0jivpjFmfpjPInu
wKA1tG9oNwunOoPntCbbD1kc+mVfkVs4y9JFQy0+Xj4oa3nD3IQD0+E8SLXMftJWU2092WGQ0fRA
raNpHk292kFqACNwG25pJTNGXP5ja74kH+6yMUCrB72wMIhKWz5xIw+PnYriHzwuW0/21daMw1qd
m9ggNeEzWmDWmz81yJvRABqRhYGWROrZKtvsVtkgfB0QTD1ax9/6KbTuNGXaAbcL/l1puh65Qjf6
R3AYbM3ArvkApGdABoFeEs3PRdCZeJm2ZhVrQayVX6sQYl+y2LUlqDPBxePWQv5Kwi0owapNFLst
AJ7msLOIBHZPila2WPJBu41rv2OfZCU8rUcm/63S/5rXEuEf8706ysB4Y4E48XS9JSo7kR3iMNEp
mMh72qcuJ/8S3Dg6ghZkj6HozBcRFFNcErEmDYN4pL94Yj+gCrdxUNe850cT898/HNRqGNJQRDCh
jAfHvI6GA+uCy/duy8R8Lz+YiDqapLYdhQG6P9dRE36dCv3e1vnGu3c1NeSz6jqmUWbnuDgAHTYf
BAQyDOqiuI+ZdCuwzvXj+IxI1boVR7DrJvGzm0Y/6hovl8ZG5FtzMB9+gLVwkqM0NeDG8ANEgXdJ
VN2MhXk7FPQ5j0YfWshbxdO13GceBwUzIZDjZ3wdmQP4Qgn9J0i12Psc+GplbQl1rV0q4J3wwJj5
d/BSPd27CZSeEFLhMJFYOTLalL6iskb2ut0a11GXtUe8NlO/rwAou3xq5t1aRhyMh+GGIZUA0nlh
meZ2KmKO7LHo088oDz2ylPpyBF4nK3eOEsTT7Mktmi0k/prnRlkVZQ1MpTlnM65NSydqdxNqq5nq
j7lG4bQQxzCcreleHTb1P8Ry5GEY4EAhxULB8HSFjRaeO03wjEvoS5T8ip37PHqp5evl1Vw7mg40
UoB8QqcDchKnVuzeSPN8IDxAU3BnwBEP5cNQvqaVcA1jg5Bq9SJiLAVZAgayUQZbbF092hShds4A
9eiqzAyfJO01wHuvTak9cWe4MZh4MrLe8suWfNaLraGwtaPz0f4iS6sbmrc4VzzoW+nm/FVMB6e2
3b6/l9BWjofHQf24vLy/iT+WpxVz2fOAIV6ESK1P1zfEBiZtkfNA06sEQsA10D5ROSVPUAlhPxwi
wgcj7fEelEkY37W2mg5NHaZ3JM46qNTGn3s1ZOCko9WDhafrrpfp9CDiEDMUefypBGfTAVoJNfLM
YdyA0qweDUD+ZogSwAzL+ntfORDstiMemF21RwXsMIRQey0PDON8AMm7l1dqzWchlAGFDxJy0Ckv
4k1c0sro84IHlUOvwrp5xTTD+2UTazf4o4n57x/iTUMgRVbZCQ9YKF0MLiAd9Fh4044vl+2sxTUH
uRZEUyxrruCd2ok60JmDZwB2NDv1csvUDnVajDvpaPnVZVOrewQMA/gasEEAu5yaSmnfaigf8IDI
5k52Yo8E67rP46dJ5Vf9uEX7dz4WhewGU4EY5QLjB4inFvZMrdbNpK3h9juV/VSoqnmlDeEod9QH
7WC0Drme8Cae0EnFXEPVQl6zyFAIdqsUU4NxIyHbS3N9w7GsLjjankCVmfhp5sJV5lrZWL2Fwt9E
2B7MGXtL+vXWSNGa9wJqHiO8qLtgtHTZIJJlQRpjcpAnG+ODmcY/KCZFrByMoYkGimG0QG3R7MBE
9FQV9LactiCXa4U9tA7AmoFHOjjAl+pSpM/GSpYWytAWd216R/PUa9pnzEyjQdrvKxMTtoXt6fZG
xF25Nyd2F25zImMktRysi6Wtvjul+iwNfhyhH+i2NN1iGlrZS1TOANrAzC5wFMsJyqm2FGYUUNGX
kXw2IfCsTL1xG10cL9+c1Y/CuxX6jjPPwzInA1RiLJWNmj4U+6yrOFW1O8VT6DN7eHPG1Nq4qGQl
YQLqRsdU08xeccbeFFWksztbwCkABflimnH0kJPOeLIFNX4lk9P6M7n8p7YCQfpUElK7IM5K7lBk
xPb2jVFfyS7hdzyhg58mdnRVxXrnSa0ZXFmzzosqfXTbOrO9uKmH29icjMeR1ZHbi7bxbCd0PlcF
UkG87HIsZ2LsLq/n2r7NWpnoH4Bq+Qwz69ApElab8SDpoXdV4dfvMvvvHStUgTAnjGY6mj3LG1gi
0IYVxscDDrWcyBn3onowG74RiVZ86qw9BKzGXMg+4zat9bCDVEnK8YKr3SFmxzBi9wBO7uMs0VzD
1jZO4qpjmXF2s9gC2qjLQDvxhDXgeZwLY9rXPqHPViJvxkw8qolAg0PE8Oyhq9faLknZU+4UG4F+
JfRCo+CP/fnofoiLWRFmegKmnGBsu+s+i25a096YB1q7bQARzmQ8AL6fUS0MUTvVBk55EDYFudYc
Uj+PZYcZdivjVzQe2caarn4SUJgUMEmMyi+9SEL6nhkx+hCGfm9mQPBFW7rLK7kkMnPgRoAZWWGV
JHwibVkhl8z1exG+EdBzgG6ugvSoKj8P0/duawnXHAhadJj+Rwd3hVZSc0p9FAhyRSr2eJjfEk1c
l4KPLq2hC9BmobnT0G+5fK3XFvKj1fnvH86GUxexaDSU0UdhvECl6nMnUYS7bGN1KUEDDq5iYE3N
JXleEbI0EcCABGzqvCwcIEaUutr0RbSPHXvqmtRX40YquOatCIgaQA4xKxcvS/dV2wzAlOo8iNL0
u9MZz7XuTG4cbjELr/kShGrM4EO3BWRX898/LJ8pEiYzNOODIZHv1JRXRZ/Fnk2tn0aKHlgomX64
vJirx2Rm6Jsn1uai16lFiWcIzmaP3rEdjoAgt8p3Qp7saJwKTwet7C5CFuErFlYbEWDljoOoAwLr
GGaY3zqL1x0A4xTUA5Ed9P14ACGpOxrmrhgBsN1wJiubB8i+jUwMxW5kYwt/VaPHOkwpMQNmDkFF
s5dBq1/afGuU4JxMBRhulE8wp4aOxXm40SC8IWU0sMCYhH4/hpPzhRd547as6mea8ti3B6u+5QWi
HhWFDrCw4Ryg15QceMfhDGpaHCrHGm+dYXMgZm0RkPYDyQG80oxzP91ntDQqfbJbFkQDf9Yq/WiC
ax6s9uEWZH/lCENyZgauYURqnm8/NSRyPZWhVbCAQlAXRlwTaKwaUd5IDjbZ0qJaO0Rgk0DzHjUW
NDEWh2jKoSYolGAB0QJSFz7FjCBnrxN5/utrgocCiong3pqhD4uLyXnRMAjNmwFxnmNbuES/m/TX
jN2W2k2nfblsbG2v8DCBYhhIJ8+BmTLOSqtycjMwo6H3tBkZbCYdSJwq+x8QgHib/TG1yNV5qFsE
I9lmkI7PTD5BbHfDWa8eh5k+ei78nXs01OR6PtQOC4acA7zGVeLnUldXqW1A/Kc37dsZSLLh1FaN
OnMyhglL+JbFGbRE3nFQi+HG68QP82iXsV3C+G1bPMXpRmhYcaCgTkBMB4abMoDIT8+7iZd0kTXc
DApS/GKx9Aq7uOpr443x9psaipewIls6xWsHBKkfJs5AOQnri9MIKQo1OAKnEWO9XiUCgxypXfiX
T+FKKEctDQVwhACkt0twaBGKIhoqk2Hk8F72iWttqYatxHEYwHAjKu0Ynz+jszOS2p5QPw06ME8o
oblaYvt986u37/sCfabo4IyfL38TmUvni/oa3ht4LM54unnu63S3ZNI1nQCtagCh5PZhGvv4Ookz
68AMEC6aEgVNywKIYkon3Zt6q7mpedfc16UiXpylP6UtxyDDbLAV70v0pJEohvZBDg3g5gKMhi7w
1Jj4vvyjVzdiZlyZC2vGWamL9WmBpiZ8XFSlbipQSmPQ9dgwsnZl5h7wXE9D7rQcEiI65OHtqmPB
pH9SBDfVdty++k5q9N2NfuN+rn0ROvog+wLsClNdi/Pb5LGINJKYgSaT1xoa5bm+BRpZCwwfTSyC
fhyPeqs1IQuymkyu02v72IIDQCKwi3qxcVXWSi3AKGAIHtPjFACSRRiiVMvDCI/4IGoiyytV7lOt
vYnTYjd09KuW07tEVDtSJG/dVGz0q1a/FK4AiRpCLm7q4khPQjOGWoftsq39uh6bnYZxr6BkxrA3
c1VtOLw154NXrj5XXCB/wRebJ03WtrmcbJSoDYjQ08OgCLAZ48YZWYMKIGRg9hMVEJBQkoUdY4LA
DEuxprkwcxP6hakIqklZD9CZZulcAKeHRldKuEmcVocm1FPfsUToDnaseZUu8gP0jOO9ndmDlwH4
6TNwrn226jp9RFUKtbAafMClguJOVAFcS0H2/KXM4/Dq8vVd2x9A25ATIckCkfOim5cC0hcbecMD
p9Ie49B6Dk15jIA7TclW+2DL1OIY2jTU4kxI4DJFidkz05+4hHg5Xkjq+z98FHITeApkKWflG1X0
FaCMKK10qXldYeJPt3dda96NkbaRva/FV7zy/rM0f/OHJxG4jKk+QjopaNpvRWG4vfPO2ehjCMOl
zY80313+sDXX9NHc4tTxMC6TgqEBk1sEnF2zhz9etrB6f/580JL8FiDI3o5jWJDO62h+1RPm2vlW
e2QNxwHuyP+WbVn8FVXN60YBE0ybEaFKvjI2fU55fduD2FTn7TPj1U8ZagdIDe2g5XRXki1SgfUP
hZNHnAXKaFl+y8Go2HIy2ijNOvdpZR8iJ/oih78WqsazC0MY/5mZd/TDAYmymDLgmFCZBWtB5pB3
Zjh7dPc3zuHq10Af53eZj57N6hrOKAnXOjtIok9l8lVGv/Jkoy+xen1Rtf2tooq2yeLspbFdWHGP
Dlqs3ZklRkpMgEHSF5K/XD6BaxVEzBL8MbQIGZnsWsweopgdqtqvmtHjPPSa/qGCoiNRn0Bx2na2
24CwS23pPK/eL+QY5tzowqlYuCiaY3I7imwsY2h/kWn/CYo/G1d4/fPQE5itmKjY09MTYTaxNGhO
rCDSv0RRPLqarFoPUgi5ayUNkLyg1LLVgyi1qx66WiPgmJcXeC2zxeMDE9cglAMgY/GRodQLG9pw
djAQHaqIei+/txorPpWtPTxpjt59K6Zo2KWqad0kDaeNjGC1EoELMSMZoU51Vs7MUdYnqZB2YIzW
dVxmB/Tt/TbsPIPUL45tH1Ss3mWU/qBjcwUA8mOa99dc9Jik7q9Fx39dXo753C6TbkBpnN/V1RlT
dbofwxBNXV+GVjBpXeSmcdvfRmUiAj1t1FMTO+wQEfkPzfvfqp4YM4LrOYOOYUC6yAF0swICDiSQ
mUkgW1jnpkX/NPWTvlOk3EdGd4zHf4DvQHMDOBqgA8EHvpyrjBye6PWEwlZbfG3ZOzqtFjrilnNU
5oZPWpsngCmwPeP5NM+DL54zephPU94ZVmDnUkhXaAn3DVUDjJg08tsUV28IAZlLKr3ZDbGeX4No
ML8dzEY+dkPfX7VprI5VQqWnNGXtqtx6vLz1a17zww9cJj9WnGoW6bALiqbXbQm5xqJxpfX3E5PY
YGNunlt4rS5fdXnD9DCm8M3gmfnasPA6tMrPIZhYLn/M2jmGT0H73AHv5ZniQY42kqVZCGgOeA1E
I4GCV/e1Fb4bxfCZ1nILNLXmKz/aI6f3xm4ds9VGA5n9pPsQWb8Pq63y7+r+AOqJmAM0LhpipyZ6
RRNlQtE9kBl3rfKbZVQeYYfL67YW10A9geMJekbIJy7cIctAEholDV4M8qqE1sxY1Mcq1UDDuoVv
WP0cDHPgezDVejZVL6Z2UMIc0Hqm47tUqAdO9jNqwhsftGFmyToO6rd0rGqYMZgKKpYc8crdUWsr
Tq/uPyZCfveMZl2B081JimysE4xoB0Y4/ozy8pbkbKOXt3qkZ8KOmRvsfMgvwkMhwosIebwjvGyi
LshyZQx8Bo+uGeZMLh+ElXVDVKSoWEH3D52p+dd8SNVAGmMYcs7lRf6cF4NLerzrtoB3W0YWyY0e
ZV2fp6ixk1gc2HRQPRq/zkYSv7I1QLviVYoiIzL2peMVVsFJIwHucPT+FdRtINaPt4j9NmwsfWcY
YVqxnoCjGIvwOWrVLc+m18sbspKoYFTaRgaNdAnoyIWHqaA6LA1RWEEvyz1E6G76ZngaC+H3FCBv
Pn0DFvkLBn424tbKqYMnmEEpFvz2GbghMTCs3UCCNxCDfoWXH3MxinVnqG5P4/ZIJ7mBHF6Lk7Pr
AUXcrJiIntPpwaviTO80XlpBKMgTI59k/B7dWvnkV7YVP4V6FF+3eQy4mtNhMFkYgRDZPoTq5i5m
uf6ty3RxBRja1g6vHVV0S3EbcMmhbbu44KTuKknQrQmIdaOFX0YIadN4C0O/utgQbjQhHDJDwBc5
QpxSUOK0GO43AI+Z4VSHSc9fp8J+wy5cmy3duBprZwqwV5Td53IiZoRO11pVppYiwTKDJhet21jc
T6bmC3CDu+K3PKT20+CZCUD9VhawEmaQ8/4xvFhNZ3Dw1iUKlXgQ8QxZ5/UmaNLI+8BD//K1WbuZ
mFTGzcdRwpTV4hOthrS96gYaMLvmXoM25sEEx9KGHtHa9+Bla6PxjEbp2UIavBuMvC9JIPFgGal9
xQUBH6XW+PBuW0dx9oqLHB2lHABOZ3WpOeKc7lqKdu8IsC0JGkUjYBLAHE7tT1VXfgG5J3VzC7pZ
NV4Nlxdy7azMLN+oNwPie069k7FoZNlI0VeXN5U+7LgEWIGm30B6OHgQfP5MHY26XQ6628uW17YQ
zbwZz2WjXL70CMBuZUC5RzTQu+4lFs5NNokNr7N2u/HKhnLvzLkJ8fLTJS0SqAbEPKZB0RzBZ+SG
mt/FXy5/xtq2zcS5KJLO8gHLOIQ5BZRonZKhxoInlWsM4l1AmtglhVX8IuCqOuaYavTDEowoly2v
fh3cFs4LANpnsbwoG5NKXaOB0Yz9V8nr8Y1DytSXZNiiPlw19btVhF4BhsEXHiyfLEVsrWJBmJV3
CRfHzIivwzLdKL+sm8E+AaYDmZ7lFTBSuylHq0YLpL6r1HUXfuPG6z8sGogNkW0DbwGwwOmR4FqR
NGXq0KAv6zeTDUcnCX9UHf//mfndrviQZ02ozIZDbdFAQInVLwmEhhSkpfE0jLdUiNeiC3pl//dF
v+uQH0w1RtYluooAekisirh4TmhHYZdsp5ou83SBbsRAx63H/dpWAaYFJhFUsZB/zH//YFV2KmGj
0NH2n/LPQ1jd01zsTNBL/f12fTSzeB1ZRiRis6QsUJqoXrKEJb4phPZlmIxuy9Scai0dMKCeeL/C
VUAXdPFIGg1dUBpHZoCqBnP7hPX7Jk0ar7LNvHOTKC1vxaTUviyq0udNaHlSaqPXgLQQWY0CTiBr
s2MLvsTdGBlm5w66nh+abiw9UurNNQftl5ta7eBOdpdcW2X1mAId/KCndQYCGzM8RsAI7XUMNfqq
7FyRScQBy4Dbqq33sKHQsDCnNvSGobRchMDcdYah84YYeu6aIMRNSv2rqenaZ2R9ZKfFqrlt1Ih2
JSrewFkzYEhRFTPczNTpsxlGhpsmceKzom+varNM9nofbj3Z12IoLjSKI+hjm2dN7LJKxoa1gB84
uuNTiikVyMVoCrDybEvFdu0m4LWOfhXg1gARLu52njpTmttwH2Xf3gKKFMgyjEBDZT4UPYdyi7k1
qLYWwvDKRZETMHOocy8uQcfaqOk0RgM8uL7ZttrjCfL35ZuZHuo/E4sL4CRR2Pc5RQgzDF8Z5pMz
Gse5bXb5nq1FsXleHU92UJYConV6nacyG7Wis2kAQoi31pDXUz0dLMEAOoghS4j5MDfPtuAHK8sH
llt0FmEZ6ceyKgnCSkgCW5IGyuLewBO3DpONJGPl9CHDmGvQoAiCDOHiTpdj2GnlyGlgcec9Iq3+
3FEhd0JqbMcGw9pIGFe/CCVfdCmQyJ1xbQ1t049dD4yXTdNdSEy/6jdSmtUP+mBh/gUf/O4A/Tpn
yGGhi8OnwnSOnRbf1B1kg7rir9VDEB6ROAELCeAVTsWib5pZCnk8QYKh0vBbZKEFPA7yEx9xgS+f
vvmeLDwvWtk4eyAChtbMEvoA6qWhzsOQBkMrf2qhEbt8orErSP1PlrDXuKy4s5iDPF0+MKN2DAKx
LGBN+8bSbMdFgfY533iB/RbcWn7RTGyDFgvohs8g6YxMdZtYAwnaUc9dpQt1gwksc8d50wVJa5p+
UXa66zQTfaJJ072Y+qhcipANWaY6BeGzZVcUQjRR/UOg1Yu2SdjvidmOn3M+Wt6YNvyWyhrNA66B
0JuSzDOiUD5jKbMbMcFZsKQxPUWr+Nj2IUYIII4p9iRkxU2YoYTq2hKjJ3bMrCMkO+oHTArlN04U
xr7KjlPbXdUATvLI57kPhO8hGnN/BJuX5o1R6BcWv0mjit0hYOAlK2Tt6xjLeIrB1+aVml7fGLw3
HwH1j34hUPKd6aTNvk6HaZ9Wg/J1szPf5IDI2FlV4gElZP9SpZ1AAC8lLpGd5jPWjDsa8nyP8lHy
NCaUXjshqf2217cEldYuFYp78wQ4qMuA7j09FSJiNJF4bAYgj3Vr44nzO1F8zbKXy8d8y8wiPoWq
mkaqYKY3atckT9S+H+FYjSjeuE8rgdABFHMmEAAeDi+f0+/BLGZhx4kkQQpqNFWJQ9kZR8kxc1JO
lStD83D5w9bcHhQDwRMOJT0o2C/iIPR8k8osKMG4dOuPZnLfpOlGmXStozYrd4LeHeKuiO8LGxgS
a9quaoxAJZb5Eo5OtLPLUn/Nx3rwS2llb5D6s3xdMvnSayq6KiRRXkq60BcCiU8dJ/VrUenOHSZ7
ktfLC7C24BjJdVBZR2qFeHO64PXU02hIJyOIaXZIHMF9nXR3JKxHN5Xipq03qwVrSw4SNbA2AUw3
TzifWuQCmD6txtPWKtAntr/HGfH+/pswPgctRqjIA165CJ3CdlqWQCU40MYgLb8aEfckuqUTu+6G
LSLUNfgWtGf+GFvkH/VQjAodWwJpAOhvaQo081pFQnyZSYCJV/rebIviWKZKoqAFJJcxZ8OXP3ht
SdHCmifnDMAul1Got5gUESkpcC7Vr472D125xdGwdk6APwKPM2Yfwe2/2LWpEsYIsXKCJ0Z4VNyX
un0si1dVP2r6FipjfU3RisNDGoVNsHecHpGyVyDTyQUNJGl3SI1fMLazx9DlAe3Co9H1Dym4eZkl
Ig9N6g1XtzZ3CrPov4NnEq95c7GhY9tkVlIib6VVVgPoxW7amB8IQnsKquWpyUzXyCRQp1z7QkbT
cmMnOuCNNbpinkS4vLPrSwEsG5oeGFU+E1gkcdfFEwJqYGXXNRrdoQk3GH0HAtUPwbFGjMyP5V2i
f79sd83hM1SPMX+L4XnQLpzugFFmDtMAYwqstLPcIRHs0CoDXDm6hgFb3m7RSMzHZ5l14KUAEkeG
WhSu06m9SthTXUyEoN5l+jH0NkSke322u/xVa1aAWAdDF5q959NvKpKCjKEwgzb+DmUlD1RXvjFt
hJQ5RC0/BYqm8yUhAHUvl86WdRQD4mgGcfoay13c7MAjmqWDl4xg5JWtzwFkuPxda7uFxqGOaQa4
8LOoiQiWjKPT47t0PLyTCuXymB6nIf2isXwjnK35mg+2lv1LwBFShfe5GWS6ASalZAeY+uWv+X3D
lisI9ou5xAoeD7ztTg9DM9pVLviEutBQWA9tYQ/uCEyu6RJt6iQkerr3qJfFcQr1yRXKirxkSK8z
826gDLwBA9QYPKsS5j00bDHVSPqQeXh91JVbKiMNTGgzPDQoQe4wF4hSSKKaXdbTunVDA/k1Qq71
rnQ7vpriHidRqSzZq9GyPksdU9CRcJRnMlXuelqRJ9mnvRsRWQ+uXYb3DryD7KQXRQetPeS23v2M
we3/SKbkBzHr6C0ujGJn9iMY6iUETHmu8hskDZk7TOWwJ+PUuw5i11EP03zjTq+dfgytA5aPZAQ1
88UdE2nnDBUZUZGaItPNyZgDQISMlsYbN2DtOCIIWahez4Lzy1ihSSRrJorzgYOhsyeaQ1mhH8L0
2xRF0UtVT/8wbYCGCkIF/sM42vKpjLFlUxkMYiKgt4DydMvr3TDU5cbLaO2rwPc4dzown3RWaEAO
BUp6oDsCLcKwrsbiO0wAHPSou0Wh3r98BVZtoTiJ1B6hCP739AbQUYFpBuXLQOt57aEEIa4TI6wP
U96jCEdApvl42eDa2QDqC/TXBj7h7Pmf9sYwFmw0gerjft1oQCRYVynIgi+bmW/u6c02UO8HmgtZ
8Ex2v/guQxvbIc8xjpDTyL5yOvRnYnRu1QTodd7y8SYZh86v5WDuLhtewfXBMjoOqKfgB5y5SNPK
KyDgUxO15v5Q6swbKs0NaxvRrGlvBYRucDN0F3wSjmf0xXdt+nvCPFjGCUGxwJ5LfcuQqlOtSweL
BXotryiiqwsxun1diOew+msFeMysz4zIBN0dwHOW3KgYR46ZiNHaGengzSLoaWTsnWlL/fk81J2Y
cRZllkTomF6aJAPoNG/tQ2WGAkywRvE2xgUJooRkKAPnbXI1lVL9sosxft3Y1vNzi1+ATBqZCmbR
zjNfkVb/O+4WkpeufcNYExCBGP9xrUh4QikPOsBugppBiuDbG/vOit37dIvTeOVYA6iMqQaTA7Bp
LscaysoEVZQNvqYEkSen36ej9hX8jdCeAjtJv/VGXvlmzGECQYJDBLKmpbvT6sLMSVY5mOkJfRke
Ci73Q6htXNX5OC6uKoIFZOrmtzGGPxdXlbcFJlJ5Jx550l9hWtljRpDkj8iuPH3ab2zj/I9dMrbI
uY1hYJrRtuKxK9+x0m4DtAGt7hIVXVvo2UU5amq9knPxyG16Z2vQcM07APaFxQSRDqq6S4WekaWi
lC3kgPRqb4avhN+aFWDUx5lupo2vJNuZyR3bIpxfXeK5ZE1QbkNcnjf6Q0UU4kq0I9ByeUy1u96a
vLB4AbH9UQelzBhtwGZWDg2uB8BToGRn56CjukaRORk5NhCYZqOFYEeLGPbl8j6uGUERdM7aQAmH
7vXpB8nErFWKiZtHoKj8dHjlmIFD2nbZyNqqfTQyx84Pq1ZxAXF7xfLHQXVemf1oRgcJ2HuSHiy+
8T2r5+KjrYXP1pUD0bUEtvhUocel7zSUJzF37ipwW8ed2re8+0aiyo8cFWg52lL/v29dZMI2ILcO
S638UTWJl0Eiom5vZX2IqiNLN+7gecoBSnbGuA09F1yDZcjIEwAOyEBzMLmgekrva9sbjL1pbZg5
fz6cmFmGDJEbpYGwjyMSE9dJK7clGw+U1UMI0TfQ9KMff/aUTIgWi7giWLPxa0vBV8S/E32jW7Ji
A+OUmEKcu4OzmdMzSJuqxCRgnj/2hfRsMG8V04sT/zWmYBbU/GNkcZsAVdV1oDDyx7K8z5IfI7ku
t3oyawccNlDqABUdJLqWePM6B3dvVklsB54/Zve5DK/b6KbAy6Szvlv2l1Y/arqvx7vL53olYCJc
IhFD1wTp7ZJRoOUyaUIFCmu8PYi6stlVM3yrHekngPY208bDZyVNgbU5kZ5VZKAtdbpbqKQ2Irex
kGB0PxrFV5a+ORgblv0Ps/iUp9dF+C/H44PBxc6Nivfoj6f5I+ind1J+a5qrAhqHl9dw7Qyiummi
fzsnAtbCD2aOnJuQffZojp/6+ItW/uTtRstuy8TC/VgNpjXB9pc9Ts0ucgxwdV+1yT+kMzOHCB5W
M2kVGp6nu0MtZQi8SqrHgjd7Q+m+5DcVaTdWa8W9wbWBDgucTvNUzeIM9FoogR9uaoi69j5lx6zN
MejwAyIol3dl1Y4D3mXUEDGivMzyY22oxrJAWZQ5tdsqx+VJ5xeRchvt82VLK5uDOSE4OID8MEq5
xN9SsxVp2On1Y1Vkvky/JShFtgXZWLeVAiQkvj6YWSxcNRaEx+2ADzKkH6cpimYlgIS9F9Fdproj
CFLdoaKu+nsVj1PDi0ukag0aG2BRf8ynzBuse8GIW5Crf1hEBh0eUA3OWdjsOj4kE3ZlRlY5Ybvq
frzuk+Ewja9hveHIV2IedBYxwIsK3azussgiIJ5MndHG2RsydeWYuY/e5kZ6t2VicVPhTWmXODAB
7d13ACN/EFSu/nqpUPmYK6cEgJizybgpIZ3gMq4eVZof60bcE1XtGd9Kin8/lhZvgRM7i33Pc4Ja
HSI49KQzdY1W4Y+6t22wswh6m9mJcTWBgtyjbWLvlDmEbhba/K5l9k/a6+ZjFenmEczY/esUZaWb
agVIXSqW7gbL/qnJtMOstjL9Wpf9DZtEflWz6Gfa4W0xMe3FqirmNRSqGM3I35K+hzey2fOkp/Sg
VbZzBK9m+DKVOrnjUZy/MaNIPKtxQLZvKlTkFYE+eVcVnl2FoWvUeuKlRud4hTOVx9gq6n0VQ4m2
iTg7KlFN+6I3Rw+1zehIACfxu8IsMaWcxC9lmjVXk4BsWzwY7M1hEL0GkMx+yTu7OUBcp/vUV0Xn
hZbV7aK4dvBXR3+IMa54ww2JkUxuRJ8cPbLQjwavq8vQF0KDb/7f/+HsypojxbHuLyKCVcAr5GY7
bZMuu12uF6K2ZhGS2MSiX/8dKr7pziSJJNwxMfNSMb4pJF3d5dxzktwutiLbpuIelBP0HgB/BwBd
HyIhwub3tKgA4cKcfjC4uR44g6ntM0r00B3rbDNyE0jwogIiUNprQmILsf3F3k8+7+w6koTnyufY
+yr/zZMtlGsCHVNFZX+X+mvvzkIMglzoD7cMbuZVRShxG0Ov8rg8mY0ZkvFUae+WygMglu5y/2is
IUQXbigKa2icgUVpASRd+ja0B2xbnPLa3eRG9pS3a5DDZRMoUQLw4gKcPPt6TBUgIHFpeeor1e0y
O9d2Lc+9zW0/sPDCgZIatDXgzUR1aV4YSDNDk7rEFGDStM4mcwW0LFsoQIhYOyKFWLG2dCJA9AE0
CrBxYAGfrcnGjc0grgJr0FlS5oGCZrLVTzHLQ0gDrri4ZWOAXKOIg1mzOTbfzrjVFHVRnnh1VxRv
DqKQxEdTt6qDxlsds58Cm7mjQy3wH2vTdp4dds0bEqitwFoPIEkaqyDRNq334VWnhHyp2EcCMtKO
fb+9e0unHg02IEYAmQdN3KysY6Q9gDq9L042B/9Cd1dLFsS2FrbDIRv2jNThbXsLUQpqc1CDn96/
ifb7cpFjbLrKGGN+alSy1cbjAAp+c605vWJkDvdqk7qV2gAjaaM/2El+12vGYxWrz2PyAJL4dzFz
YgSjagcB+m5xcsVHR58bNQQVsqM1xkB7iqnmJwMZC2J71Mkn0sDZR0uTRMPzIk7MVu4htqGqWKHm
H/IKpP6ONWh75WTaxgTLKrpbVRaAKoEFQ0aM+5bU7SlvWXawWpkdGZjbQpnq6mEAY+pWgXrjpWVW
Hg6lZYfZqKPaDinKjZm0RSig4PE2tI6/51mvArOq8ARU5feyzX53kuf7fvDlVtM9tkkqLwlr36kA
iALdUTmitIvipwcKUZOHBnKxwDD7kx23Y8B57QUN69KVUfUFQqYJ2gciR2DuUbWY+7uSJiwxCpef
gLsD3Itl6b4cM9BEZwQo3SEe+yeDCm9bSf0j7ygDAzc56WlebCbx2sDgXLsDLifdMO590W2bbiyZ
5BsNo6APXSLf3EKsFXQWuDUuf/MsazNM1jgGc/gJaJ89l9q736YPcWW8+1q2q60u5PUY+PZwAE7m
mMeAmam1mHfpmTj/bPPT5ce0gRoGP+nqQ9PuLYhzf/7OIykBLyPyrWtILvE91pYIjU6i4htHPZbs
RTqfH03Dnz4zMvuQQo6eB5QIP7H+Wy7vQMK1ldXRTsUO6KKVBS1gQi6NzT6Z5zPd9EGxeLLHb432
ABaekGp/8WGKk96E/6w7YtfYf3dg7sXcUZ7sbn/QxR0DEhtvLtgXMfR06Q+UEp4tPQL/5r7R7sN3
VxKUpXcPnQt0UDFsjP7w7FHw0yIBdQn+fuk9d+ohBulcLv6CBsTQsZVPufT+AC+P/hQid7BOzb6k
LU2L2xTvjzuVbUWyGfTXpL9vxp+iPTDn28qHW2gsYLgJ/I6gJ8WY4NyTViqjwMxi44q47QLSl2YX
5tAGO+C3QZdhAIAgdTBsojhPd4PlNRuEij1E1QeC4QWtOPiaZwRgIsh2Xs/SewKxwR11vCIEGr0I
tbS000DqVfnalE7/xSB45fLcd58asPK/6E31iskSCpKc9oczFvKVFZn7ygnkSpBWD3eDkblh5jS8
Ap2vJzYy8fufdZa3IdereD+SGALebSeCulT8lZl983noCGIAjCJDkwNhKapkl0cLPWjSmpqsTjAV
YnB35G+N/xbbYmXfr48wzi6gPZgzw16AfvDSjsjwfglSZCe7+DthLPCTT2fylwZmZ3hwR1L7Cc9O
Y/ZOyr+7ug71NWDhwizwZAQMDhgEBjxqjmwY8zEttUpLEQB0yEzQkKKHijzm/E7GbwxpaQvNVP+b
TH9L8kvzf/PskModrZsVhzBFTZcBwoQAh1ALLquHCHJ2i3qv4KoF4c+pT/muavWAQu3Ac75Leyvd
E9GjQrzcvkmTO72yiK4jOo5ggEXV9nL/pAD+uuktWNTvPYW+S9D14ID6+mkr6DbaOv6DgSHMJl5a
0e1Yp8g7ECP2FtDcD37+xe0PTFYrgf61F4J255mdWehtWJrX8UmprNC+oTwTav7J9MWG+BkCnm+m
WIlUrv3rpblZEmN6yWD6Cczp1leWR3G6H9kHCGBza1y5ZteR8DRSjHydAI9yjWc22jrTOB+ANU7I
TlLnBQy3B02skTBeLwhm0BnGEDPQ2nDjl/tU5o6uFG0NyEPwQ8zavVaXvwzQPPfg2KsauXLcF1cF
ykf01wEavkpsVTmMbIRGUcS07t7J4sDjeqDrP28fvutDgfwbJDAYmYaDurrcjlWBTyPF5anT4QFg
/5fGrQu8DOpnHzsPXKkvXrr28l5fK9gEtfS0VxMAfXbg07TzMVtQ6JHOyjRQlEES2f1lVf2htuha
+nLtg2FsYl1EFQIMGvPbBUWiMRlrqUd8+CtmHwwosNtfcGmfzg3MrpXIDK9UGQx4476fdLg10ICv
CdItG0F06dqg6UK3/vLsmV7OFGl9PRptvqlUGyrtxW42/2El6BdAnQGV2ytcieOalQViXj1Ks4wE
YPYje6AGMA8LcouVw724K1P0BcwolFbmIxzoWZiJqjwcO738kubii2MUa6/8HwWvS/eNrQcYD1Uh
oDqu2h+W3vcUzJ5YD8kT8KbAyaX6saqaNw3UFa6h7DCpm98YsiiDNM0OHREHdEyCBv04UpXb2193
ackTlhlIAbh6bOLlFoJ40+1k7BhRbqXs4A0O21Slu0aBtJBrTbztcIUodaAjM689pJqTJ6mV6VEG
VW7jCyd0nwKWaz6ZmThOAAinjTddMYRCPXf9Sht6yUUCkgQJXRCkgOpl5iJRfBZlYSgV0QHiKgG6
1XXoaFT+NcA97zpT53eONXYrL82SPwGbrDFNb+mgj5uVWziqzY00cAN7DtIFjAGoR6dBzCtaR94j
xJcr7FlL9kDBoCNrADYSMe/lTmYjGBTrpNGjxiB71nqHht8VZJfHh8+fmHM7s0s/Yg7NEWM1rSv+
qmh9AK3yX7dNLG0YQKS42vZETDCP7SoaE+UbowIEUuydNH909Bh0yd3wWJjOAwai6cpbvfjtzgxO
/35W/ytSI089HQZ589Xp7sHbvinH187+fKMYjgqlPrRYJ3DsfLg4K7MscdR0JvoyxKhiicHsnP64
/fUWvPK5kTnhEFB+tZunMCJ6Y8DUtr0tmSsxK7YGo1w2NKkVugAyAQR3+dVyMsSUTY+Y3x4a7Vfc
PtT96+21LGwMwiewpyCMAk3x/FALAwoymmYqDA891s1XMLTQ1AGa8OW2mYWVAKA5lfgA55u84eVK
GohLjA2xVWRBbC9j/WM7xNuqXhNfXzIDHS88Y39kvefEWUTzaZJ6OXKCMt1pdRcxkMcCOr9yQxfN
wOkQMFvhu80n98beRUFb9vhonbkftW5Hy/Yr+NFXoBVLTp3YGLkF8gHEJaiIXH41kObQmvAEt8b3
4yA2tTG0iuwOGfaONlYbgJbwwBPjjpQKcvfiZ236TSDz5MvtzVvwFvgZ2D00jjB7OXe0A0lHlFNy
FRWgCOuL9Elz2F8yJ+9WnCIHG7/eNrcA1MEoPRjC8YyDuOKK9qoDODkG+FtFTp+bO1Ua+S9Z+90h
Q9dvk1ZDtx19VYRQCC2+1hLjhCK2ezRlXAxJ3f4pS7cDkT/65XAo4GGdbUACcmBdm37JxI5ag5tm
jH1MRdDQzaPblhawB1g0dOL/4KankZ3LvR4dtIGbwlGRSYR8TBP6TrUBsiCKynRfEOCioI1K7vXa
bsIWw7obqblr4ksLsQpaFwjOgJ0E8+98tg5K4qXLpKGioUm3lleeWmtNbmnxi56ZmH7C2UPA+5zz
xoKIM4LLgAwQc9c2dUJBH71WyFxIcSbsOwaFAIOZuH8uLfk5oq7OzMbIKEqUwL5lhb6tjC8sSTAc
/WJ0p9sbuGAOG4iNw3Cyjudh+vfzhVkNRrN5i5irava1WWOAt9v43qvpdCAaqcLOTDa3LS7sFkJp
IMGNiXkCQdWlRdqVEF5wQBfJ1S+KskFmrdWdFy1MxIqIXpEpzoFEBgfboceFG6nio9F+++XnI6pJ
l+Ofvz87DGUlDZL6HPzKXhf2+rYBPQvkW8vx04gRJNSTsiPgUMaEgLn8UlUsTW57YO/UW+89ZebB
jeX325ux8CRcmJidtnw0dUgIaqCo892PqqO7hHcj+jLD4dN24IxAlIH/osU4rykTjEbzpnNwzEpU
d/MqTOuj1b1+1gg4eYEmJehFw/3O3Z4i0CMCn7wRNYB7okS1FSbdJylZ2ZbrdwVmwIgE6U9A1YBX
vNwWD8VgURsYJx4HqDppO+KemHFs6d7U324v6NrrXFqaHbS0JToVNSxpwxe/umcm5lqzkyg+X2u7
tDNz4iXJNSYK34wM0oe29SyrIihbTKZwCE5AVWP7+WUh3JncGxB4V7AOzwegpwCHdQS5d2h3pNCR
euxcIzDVSvh27QjQLfnX0By3KMay8PTJUOyZ20F+q1GGvb2UpbOAcso0fjvRT85DnR6AIUxTYaal
hIqTsmkemHn/o2zpLuvoD1P1X2/bW1jRhHv4A1OxMFIze9m1Cow90hiGyO3dXwVhd9JdI0O4dgkT
EQIid6T/eNnnJmJ7bAxpCZSgkh9eylFt3XR0f3sZC2EDqEuQ7oP/ZQp7566tKKy4kB0Sq7J8HJ1x
R9FF0TmBDvNdIh8TcV907K4Un3bcE2EKaPQwmQNaTm92ztEN9dLBRNbQUD9MVfezr+ytzu1vGCdc
CYyWviLI+TByhDLYNaME1G+YoUuBWNs/8O53bzxp6V+3P+LCWcAO/Wti8h5nT3cOBi8UKyqE2a22
of342DR0pWOzaAKlKNQ/0U+44jqvNGZUVMsQ0uYdtGNF+2Tq/YqN6b2/rHthU8DNA1kEpAs4dJfL
ANjOUkODZWi9Dybf4plVXkhY963A7BS4Zboga6oVxzD9zZlNVMQnKkA0SkwIrV7aLNEqNmtHayMo
c0M1ExoduSEC3o5PVW4+eUlFAmrYAcg2Vtq4Cx8UgzdAUSOjxITvVbNzSGuRSi7h+oAxTEG3tla4
W0hDwPBpoaWKSRGAgufRsNA1FLW0VEYWMHlS7PSGPOraoW4xp6UORptuwJ2/Tzy184e1Xu7SZ4Uj
JCgYIveb451HCxhP3y1kpAjwKxO2s6g+n9tg27BA8OSBceGKbRwqydCfpsiRK+btWpxKQ5I7K/E2
qlg5JAu+HQ0uZFHg1UVDf54/JoCp9gz8SFHfvEx6DrT8nmiI/uNkl5Uft+/ygrsAjQUqkahnT3Dx
mV+3bUZs3mLTzNQ9kKEVIcvFL/B2rDjeJTsYogMgBxdukrK8PPg9zVjHm0ZGciyiIclOcVW/uN5a
j2vpfoFA33TAdWgg9Z4vR2SF0WexjHQeifxvu3tPrDtDHksn9PJvLt/d/nrTdZ1fZ+wRKiiI+IF4
nEdkmlVzQJEl9ITzgKfgtP3JFEoKa/HYAshk4rP+19B0vc9crt9PJITNZIg9WVCitflwVCo+WKR8
qywZ6En7bFOxY8DuhHbxKwe2F5sQ3l7uQoEFPwPsPJPC3YQLmE7u2c9o9NJTrQ4vwk3MQLbtY59x
5Pd6WDsE7Zx20zL2ruv02HQcOm96c8g86/X2j1j85riEyOSAMr2KfMre8Gshc5xYaQesOHjdyXUx
nLSGZf1z9K82FzRBuB1gsr+KRzpQww1ajKvh9C6GLvmDGIfXEsqZDQWjgz6SDcvtTcbfvTb5MYDi
TDjMRSzJw1r3fmKiYGOK4Ul6yZNr0H1pFc8uM7aNvgafWLpaE03v1LrDqPP8HZM8QTEmwwcpyEFU
RwoEhUfXCsUL7wfoBlBecnDU8ShPP+Js5xXoOGOH0zESNAsrBOxoIdze14WrO0mq4wHBwMrEK35p
AfPiSalX/YBZSSt0Aakdq1M7/rSc11T/EY8PXvXltsHFJZ0ZnL3FSSl8KEggpK20o9aYgbemSbTg
xxElYdgVWDQEfnNW3sRsPeFWehdZdf5VU/6uVS3I4ID5p6LB0LKTriS7C1fj3OCf4Pdsk2w7o21W
Gx1kWzBgPuwA/wSFyRf987NfU/j3z8L+RAJndgZBMbFSwA71/Ed99O7rFGTXfr27vUFryzEvT0Rt
9CbnveqgLUwDaT6R+pV3H4O7vW1m4f6gi0uAX5kK+gDIX5oR4MIBcFcOkQ398sYcggIVr2blnV06
bCh/O5MWikNAN3FphNjj/x82DuRxQ1+E+HxxAEOa6JmC5HcBes+91tG8VPQRcUATY2dhQsaAui+6
guqGXFnN0icD2RfiE2DnwK863eWzA9CDDNEm4OOIpPooKegZjyB6uL0rS+7gzMR8GBgtUQxve10f
qSbbA9g4tMBchLV4KMojIRnmylaOwdJpOzc4Cx1qbhsNVTBIuu+seOizo6g+CmMlDl/+cugLgMgK
hbW5RCn05Gyu0HKPNAwPjBxNxHSaal0baVz8emjxIscANvRqWoGVGTQ+krqPqlrvH2jXVY8+6FVC
UE3yB3cAUQOTendwm9E/pHR0VhzR0ioRJ0CtGxp6AFhO3/rsfDQCuCC0YPTIEB8jdG0N/4uPFubt
E7KUy090BeAumNA/V0w4XtyPcamkgTz0kDhVAPJTLo9j8XOEwJ0g322PB262VuRdSBtxx1CWRGy+
wO9b2fYgPQuAI2l8gIFnW0IOtTQffL6JayOcAJm3l7n0LTF2r4NbCP97lbkJKx1JYSo9agEADeFI
iqeB2N2zKjVt5Yv+yZNmIc+EBMGIC+DZAA9Ov+V83zR0mfQBJRivG3dN85zpJ6T6OwEmYwccpYYK
MQITWH0T1Bi50fSdq98TDWxiWw6WHtv4UfYQw/6pS7T56V1VrUk/GkvnGhNG+B6TcOdVjumV/shr
C5gCZe/j1g1FbDxbIOpCPAx0/NHO9qTZoKsKgO53x76j1YnGRWgP8OjWCcJkpEo3ZbFGsr6gKeuD
mw7XGRnwAgFv4/KYeoWuT+G5zY5+5gWYjte1/sTED43nJwziVRjfY+5xAHWJ+KFShm5OF5Sq3seW
fy/BXabVydbLn3uZn7zGCJOmX/E9y9uLzzcVkDE0NU/2GsrjjhvY3gpT7l4ajOpJb19UVe0MRK2l
h+Qv3vrD38zZ2fzIrPuSR+kAyuKCg02w3tYFCR13AAA8DpSGVeWnT591tJ8Q/00lGTRQplf07PzF
tdeDg89Dt6uBhN8ozOSYcKvaEj6u1YIXrjESGWAMUBlAyWKeyuRJpzl1gy0rtaY80oaNuyHvxntn
7JoQxEXNq0dl+VJrvnZ3e5GLlv8g3JFuo3Q7nfGzRTomdYwcLbGo98yNJDrkE56a8YnXya4H3FTV
K7f66mGbhqtA+YSTiVl5HP5Le6PS7F6nBmpOwsG4qaRpgMabDB0VZwcA7temdK8c1sze3PmDPavp
/b6N+olXGWN/AdfTxwKJ8crCruLrydBUTUMiiOs3x6cXngmcaT/IyKg6EjYk8R5QuLYCT8vezA7j
+4ASr/VgFhZnIfWEPg8SIXzT2eY1xCpAFqDqyFUpRLer4oWXyggtPza+3j4mC9s2sXRBAQVhKaSQ
Z2Gpxwi6bxmHpZh85w15xhDvXdwX266QaySxC6uyAc9AgwwPM/qxs1XxTBluUjlVxOyTkJiuvtPd
19vLWTExz02AaHJBpAQThnbfJElQGU/9GuJs0QaINcHjiZoxnrHLk85QOk2zKi6jJgMvZOewDq9z
UTyxWLmfP3uoTQPZhslTfLX57rC4RLJK8jryO+awQLTGANL6ysRgN2JG0abFgUiVrfQRrgswf9zi
NI+B8rF/pT4KtnOZWUlZA1py345RGT+U7rNrvDXi2UZtrf1Ks+e4umNrbEc2vtxFYDDZNREWACKG
0zjPkZQs+lEzRR1hUpDe5ZqrQlBqaCuhznVE5xgYoPijLYsbdjUBVLlsGHqiRJTI9rUwzPfONEKw
UG/igm7QXQGhrSw3RuWMoZ/qKxnH9ekx/3AYo8YLdAAu3uXpMeLOpYPeM4hGdRuqJ0C96kErVw7O
9Ze8sDK/B7bFBHgIIArlc/2tR1Ybq7VJ+emHXm7WpYnZNUgdgrGP3mARYeCff5GgvAc+eW/LR5l8
K9PI/XRDCFsFUALCU+SCIISblUHrXNjE0iiLBmNTm26g0rV85trVX1qYvurZm8nMrkNrkLEI8su7
ocChYOmhzN29QeLjOLKX285qYZNAkTjNMaDLjph35nvTTBLoUI0sagUYTCwaUmOtlDp9k9kmAXqM
WAeaPBh+mj9eeiy8Ph8GrIjGD4OffU0UO8aO3FCmP2gtpq5JsbcNeZ8a2tZQQzhUEKki7UrEdRWM
YOvOf8bsw1oub3wBGcJIOR0Ns2x4TsS4bUS7dzH4AmTD76xWH7e/7vWo1B+jDp43FwxPV8hgkdqN
pzUdA90uVCj94pA22RFDf7vazB9A+Ll1OjCopmNggPbJalRIhxyV5BwUFnqo13RbAc+24nsWbr8B
WibQPIFXFcNMs9svpd8QZepFBJ3jwK4iDNVtIH68YmXhasLKxP8DFjLQCs4OVusKrR9dt4h4dhw9
TFM+p/lLysE0XNOg7V/qT0uGT58awRE4BCec2rwhApCNpliXs6jmz27XgFJ1B66SIEsf64lLsdSR
dtDD7f1d/JS4NzpGfIHPm8M9NU2oLm/hDqzqIIvtaIDpM17JZVZszBEWiSgkawnWlU5i9tBIHbNv
mVrjAVmwgobspGALqMWU3V26HU+hwEKYy6OEvw/VO2Vv1Hz79Me6MDH9hDPP1k78tnoNE6l5BI39
wXa+a7lc8TbXsSRAmWfrmIXkojNzAyNMPGqN91Zne4uBVDodw4SuTDb8cfUzt3ZhafI3Z8uxM2Ip
yh0eESVDSn+5BQtKJw3idAcpy61b/HArJOncDr2+2nNSBITteR+HSjyD8zcs8ObrR52pgGjHSoEq
UnyARDHsOzfwfXoYKcQczSoYmt8FvzOh/ZK1r2CR2Cl/i7HawDd/j9Bc4vS9aEYM0nLkjpvKNTYJ
2MOgC7b3nF969xcF9Q/NX0b9x4D8pBUmehpvfvqoG2sv18JTgquAOzi1AdDbmO1v1g1mXDBeTl0G
Yopt4+Qr123ZwjRtZyKGv2rhCgeCRsShZWQaAwSngKLzt7fP6MIjMaXl/1iYrUEnjhxsExbAEviA
tCtI4j2ex4CUO03rt7788R/sYRYY6g5ISCA7dXmIDKoXmm6aAugPFpZJAfr0SCe7so83pvaQfBoY
CrZsuH7ggVD9h5TtLF5ykJjYbR+LaFDWg918FGyN9Xxxi1D2x8QYSOsB2LpcUDvqLfg8BA6B89Uu
fgi6Eq8s3G8H025TMgIesat6q1VIBeFwExuEmTchXzLzr6JCMWltQn/NzmxjoLeXZzQ2yig22DZz
5b6SD7GHgfY1N4LvMfMiWA+I6LEdeI3dWVRisMzyE4H1gHJ8VzK1AZfhXdd4K6/xdG5vmZmda65K
5mUg14q0eO+VEALjmzZX/8EI1jBFkngKcQYu936aA9Mb2y8jj9ebzsf4ftvu6zzb3b4z06efrwUd
eQwKmlAbAxXNpRmQSsaeTbMqikkZUPnspaAZvK9HkDOvpfJLp8CBFcwLonp2NTvnktiisVNU0ehB
09cE8yNHEyPv/DuQRazEp0s3BzMwCJQdsDRcQexHkledndAq8to3Hf7dsf7Ddzs3MDtqKoUWnIrz
Chh+beN1D0b+YUOXp/pdWvvP75CDKeUJfzoNh8wOQhV3I0vGtIoSC0X0ttcPWRFvwGuGYjb6Byp9
vW1vcZtcyI2g5If4ZV7t1Uha6KLjFeSbfnL9p6ELZLM/jOTnbTNXjwMGlCbpA9NAERUw69klqlpA
mRzQxEbK8I4uNwIImTVx8aWP5T4ttIfc8laiGfQZ54cdNhGToSABxmB0A2ZxWeHJUZVYX2TmGJg0
amKEogFzpyAu21ddQrZawZMwlTG/i0cX9EVjLd49FncPfd6Dxkcq/x6ybtnOZonadAhbQk4xKWL5
Rb4DP2ILDEeHf/W7kAzc3dhN8U6THopDKdEwfOF1EBnVLAhk5OaXrnSTbaOaFsPAdb/FlF5171VI
VdxYMwM5jAbYOjoSqDblR5Rjta2ZZfKpzZn7UeCp2+YQ8xzb1gxTHMCS7hrQhzReG9TFFzEcjZ6+
1MK9e0+3KiV3nluFxYt2pxX9iWjmXdaZxRby7mpbqg7QD0MvAxf4sVCaDgszvSwCBU+yoSl+7zCA
xCgDQir0CoixDo0E/X056oFpIqlOmWgCzGpZ+xxD9WGn+jdL09qNVlkAu/hNuWs6JbGixAyztnbC
CljAvZknr5Qrsss05WGatIEClIz7UDeS325bDJtq5MVWEy0PSmZp6DymcdBmcb3TOnC5mwP+wZFa
vmnSUQSjVVtBWYJWbSBA9wjd/w3OJh5UbLR3mIaDepZnp3d9juCjTmJ7Y1HLDDCyADHbwhj3ZV/U
O90e0yA1MzMcnDQL9Q5qHFqVOSAHUMWhlCoOLAcrzAkiP0qKYsPxk786rpPeS9ZBs1P6cgdxPu0Z
MDNkF7GngGvK8jTQMjLsG7+tt/pAuge/SUtcLWIFea7sQz7WzRa1SaBjRJFnUVNZP8fB0T/Qnm/v
qhxSP2kPScsBWeJKGHiNEcOlgKN0UebHfb+q0XUVtJfMgdDIHas7r30w0U9IjpnIQlCN6ILvmvqr
U7/1+ZHJBzKsFV+vPPWEILQACAD6DrIS84YKyhl86BqTRbEbSSsLOgyP3/Y0Vw7t0sIfzq+z3GLw
RFu0FmoViXmfglezStMg062NgODVbUtXgcHM0sxVN6PVDVaGtaSawjAH2dqOQGqyBqpaXBAGyMAU
jlLulY6rjhSWagmqATkADab4Xg8vQv8l14ZJF3cG7Uk4aY9MyJ3L0MCOk6ZR4IuPZPIl509Y+8rG
/OGUuQg+8P8xwHyDYTw4ZSBCLi0oDMLFHaRRorSpj85QBZAGP5XdR+OQo+M4QS60U0msBzd/Kt09
KFz3bdy+jNVe16FThp4GAr6AkRzOJ35ktb/JG9DaIW3kKXSlyyxQI930YCcA1WjgDR+S/eoNPejt
IVR42fh92SVb6RUBuP0S+pT0Dt7WIrDj1wQ96Lh6NlMnsJt9BtLQ0nZejKFZuX1X4df0BSZkjwd0
NaRdzcsvwMcCdbJ84FFT/rLaNgTadRurHwmGP1cl/ZZO57mt2X66bVLBK/WoSsijKfVghDce87U9
vX5iLxY0e9ZTzYbKlICRxnl3iy+Nu1IEXDqU54uY7sbZZdZbI8MLi7+POc5AZt/94fXzd/jcwCwg
LvhAajniTEo3Dsu2RBdS3zTaj9tWrhU8Lzf+D2LhbB2VzyQIAQA3zmvd3lJbAz8wrgNeVc/aeqTp
AtQFoP/n6gxlTM2BpCweaAHY8BZ46O8VZT+N1PsKEui1HVw8JhO9BBAJYFWcQ/6ZXXql6+MDJPGT
YqfS+qjNz1bhpsXDdaHICH64q+icCZVKG8xa4A1AQSkuA9tvA0OsQUMXzwoICvCqIH1Gs/7yrLSV
Lamr5TzKvHRbDncW4SshpbnkilHh+MfE7P42MkEKIjMeIZ0hm6Ym453X2HZQm+gAgTI63VugP+u5
loetKvtHiA2zgzP2zcbMayg7j7kXKCP95lIAn5WDYcOqSUF+WSSgCcrABjZWQ7ZF2Eq2bg8E6ODF
48btbRn4HvxabLj0v1zgsxXNYuQBMk8ZrAMHj9Jy3zzL5rNJ+rT5mOhHlfdPIX92wdyOFgMFUDfK
ne/tSAMi7nSzWNmY5a3/x8i8XdaBo7RBhwz9CYMaqAlCYSixuxUj123VP0tBlXxqRyAbnE0ncCr6
amw0FtFYPGQs3lBbbZWVv7DK2DhDsYVi7D2NdTc01bBNCfIAW2xve5LF6wou+P/9htkhdy3ZyriE
SlZRPZM0R8n8rUdn+baRxc/pYwxoUiW3MGp3eZPiBPCSkXAeOTGyG7yGlvNpMfLpW56ZmDl2u6Cm
RruaRzqC+wE0mLF7j8u7spDFr3VmZVaJAp9I15YdFgLdwhBCaWGX+ZDz3t3+XIte4czK7Ij7qm4h
9C04WLHeqQ/ohX3vi1earryFK2bmzQzuMbgUKJdHYON4GoQZqCQPbPPHYK3gB1a2fw6QwMnXqt7G
emorxtfKUGHXft7+ZCsb48wcaRYDl9GUWEttlNuOOoccxPAs91a4PpbNQIAWqCYUpueTNwxmJspL
DoTpo1IJJCtfMaF8eynL2/Kvjelrnj3thPatFauKR51Jgrx91DQ3TIpxa/drfablffnX0uxaZi1J
yjHFamL1kevae6uQc95ezJqJabFni0lcvx41CRNiVD2afuVLK9yVIHi6DldpgP/vMmZpADdGv7AJ
bECz9y2pI8vtt4P9gapHl9mhn6eh1a/A3pf2CPRFNuZGAMi9GumOOTg/qIkTTY19LIrAzJ58vk2K
Nfq6ZTvoRmAqD02/eXZb+n3iE+4hHEaZR0qG9nwHydhjma2gUJb2aWLK+Z+h2TesbK2VTkngofVj
7TYhH9cGGZeuzpmFeRod1zrmKkxYaN2fuvluVQ91t3IQph85PwjnJmZvmZkZrER1C+dZ7DqGELjy
jw1yXKl9gD8hrOSvzx/uCVGPaucE3vFmh1shI+1cFPuirnt3IEpt85UB06X0DoEOxksxkInZs9lz
43etBjYdJiJugDjH2Xfp97SjG+n/4NA4uL2YxY8HkpIpoQbRw7ygilS1Ur4gLIIa/Ca2krAoI85/
jBjc1frD6jT34nGAXiQQXuhPYDrz0jHYEsJumeOzSGRjIJIXXeOBWONjXzMyO9Vm5vkaJmsBQxjr
t65rnorRCQ2Iht/+dEsOCDE8WHhtjNhc8bTFpoAkiMV4VIz5jqJKKH4BagXEg4ASOwsbh29HGq8Y
XXQNZ0Znhw+siXVtdhQtbz9KR7YZk00JAgvHWsO7Ln5EcD5iGBGDKlfTprXvd3E3HYzWeHIaFBb2
mVzxPotrAVMBilE+iLrmbm6wW9GWOqBjHDlr7B/rqg0y9ux5r7c3atHLAYwLADYqUu68K64nY4zB
SMmisjKOgz2+av9H2nUtx60r2y9iFXN45XCSLMsWObJsv6Ac9maOYP76u6Bz7vEQwxoUZT+5akrd
RGo0ulevtieBr7M6W4B2IyEGNokb+lTwU8R6KQFk1Ds/5eTLgA437ev9UaxtNwAxQQwL1CJY9Dhf
R4rkzLRD3HdTK59NOgBQ73iO8mUy/i2Hl6h+MrrkHZvtWqW2PK2I40ltgiKez3FYPyp14+UIsI+2
8tCMycv90a1NIC5WpFmwGVD7yUZ/7TGA665H51q42DHC8vUPjWqutBkOidcC0FDI5qNRGU4tp8TW
6GTSElNok/JZrsxzaKMo6v5AbhhO0SgRVzYsKbD+gMLz8YNRciZHG+L2Yz0on9QqPEwkvChacczS
H3kI6t7kc+awl7jyIElfDO0bshygbgdvmeBD2Ia4vhfZhwAHgnAJ6LlBlMam/GpKs5iWymjZ3UdS
O8+57PxoC9K5aUx0t0uTI9h/zqOun/IkPFq1/FOLgNU3ZrMTOLb8vn37DCQgNdyL6OvJYw9t6tQI
H+IzlLA/AGV87Kkeee00vIxVhLBpikiWDYI1V5ttEdji7Y2xnAOUQOpgGAa1lMMaFyznIAQBC7rj
dc3HGensI1hl8geLFmg6CzIAKyZHyZS+oEu8/bGa6ANJjO+N1v+jh81vZexe+hDR1NghgWzHaE6j
5vITAbH1oUFqYI+mHj7Q+aoHDoACCarZA+P1OTLA4z+Oh9KaHzRnfoKl2FmUeFkXI+4yFsfObNl/
Whc1mh/quSzduLL+QQO/R6NXEg+905KdHcaHuTKOMfKLfQr2ZVqHBzmRz46KUy53Qa5a0U4CvClU
utS7v224g/jWew7UFjglyK8ClsqdkQgptUGqCA206dCYH4FOaUXMmZw9flMBnhUwJ6KeE0kcbmOG
ueTMtVa0wTR6crdrRURPIvncHWkn0xCHIJoING2XgaGgEzwDbuUDSYroOyIabx20OP8iaTGqKdFp
oBwkrfeQqtm8BkwBq8MDZ++tUzZbITrn1T0UjK8tAeNW4/aiiN3tOkMHUC+44mGpwOa4PBn6gHia
GoU0GIojGkNk6nEQwY65+x3rDBVoKA16KlQ83zhITjiSXpegorQ9s/Xk0JulfSpCAa6uxpUWbrVz
ddSaTpeaINe/JtonJ99vPRCo74AZBwQFQ7ktP07LfEYulAbTUHmSdkC626UiX3JtNa6U8AXISq+N
dMosGkTVp9k4Or1HFf/+ODhP/201UNgJsoM3lj3+VUHARzf2CU5FPHhSuzeaHVACeuINkRdXghOy
Ppw/urgTIo92lDVN3gYNoN0qKMMOW7u/8cPhLXtC6hH/Shxy5REtsEDgqDtHYQGFYCAm5wFVrRp3
AIe1QSQ9OI4HdAmQEvfXZW3/Xq2LyR3E0axRLwHa4sDWD0j6UlHjOpF8NsQrN6DpxnYmtMYQxteR
7FCE+I7vZ4WNeLCCBY6v1pGSCBXmtUaDPHmNDkn15R3ikRxEuw9Qwt0UlzejnHT9oNBAH12t3qmC
U7E6O1fiudnX1Vmz5xHiZVXax2epyw/bvx9pK9Tfs8q6mypnDU5YqtG8C2Y7cT8TpJnvy18zsvBp
QSYBRMRtma08oTsAmot2AUywi14bzrRTVZfGnUDPykQhHwbSB/AwAPvpcH6BlIxgrsjbKTDD3wAs
FT82DwMoFIDHkM7G3cp7iU1iTqAoscZAzrx+OMz5uZ2PvSQYxMpkMXA0HptoU4z7m0u9lLoMcvM2
noIuP5bzHsQ1hDwkgvDN6kxdKeF8TjnVe2WQkymo8bh4Ked33NyLQajLAx33JEmNsJiChJ6HcIey
ES07vmM1robAmb2pCluj13IMIfnFHNJHydjF/cYoMTPhi4FwZy8ZpWmuTaxGRE8jYAVU8PIQrTZn
+fR2VEIUNmGiUNiE6Fb/cXYeHRGjy/pyY9eyhznY4DktpdqTSY7KKQAUTUHOToS1Fclno7yy36js
UWLAnaZAmdEY7JRkAvu9csVhFf58PxeSI5mda5bSTEE474lyqMETUB3ub6dVFWgSBZQ1OKMATl4O
QbPDPAM8cgzAEqNV+yF2TWV/X8XqLF2p4Gap1poxp0C8BnnzBHrXufb/Tj43S1GjpUY0YAhOt7N6
D+dhu3zGlWABte2whrbLKVJoBTzk0MqBMnygsrSjICi+r2HF/wNYCtAJvOywUfl92hoGoDxRogQO
3Q/FyU4e1PAh0w8O2atEoGttNfCIxL0H4jRQQHILnsfDhC7WoRp0ugw4/d5sEu/+aNbO9rUGbr1B
YtMTIGHVYBi88Ck5jGjmJliStV1rgTkTjIXgc765kgYQ5sxmqSuBnHtA9RTpKQlP90exNk8gh8X7
CFwrALhz82QRoo+zEc1BqUpunhYuWEbeoQHb6a3pDqqqb65tqYpmQGcClPe7UZu4v7fLxxuekRTg
RkVubLlvY8JeNW01BUC5Eg3I3nec62v53Ay12TQntQO3QwuPrQyErWAfrawAuAVltFDAGxWs3dz8
JBmdO0Pp+mAAQjh3o1nw/ez7rgJQ7I4DewMe84j0oFKCP3WyNqEEW6/HIM499MKluq9owf0lEKng
jkLTxKkVdlCBRpYxOD0UICAE51mkgrN+wJ2j69kMFZp0mOIPI3WVSqBibSEYohEpTxgOvCOWGynK
53JyoCXQj4ns2dL2cwDf8n/ieWhPpFpFJWsQP3yx9ac23X6JLsRzPp9utvlIOog32n0ifSisXTEI
bMWKxVuoUJcTJJdhL8t49Qbhl6Z15xKJYVQevuM4XE+TtlQyo5kjQObNGHQWILBodJ78c3+zCpaZ
J92JlYj2FjsP+vhd+pkV/75DvKXg2CHiy1qLL78/Qrtfm5bjECCvmHXUTcg7nFZAzv9oYAO8csdU
HYQKtICGuNqpZy3dv2cA7IoG3Qt7ai3F55MKyraIDkE11zs5znei9yg7qjcGCTTX/1VgceestrPe
1lE5EtjWU4Y+LQhgggzAk0a3tAU9wFbWGr4eeM/RdoM17OQORYzIvzPKShUUqjv9LgVmTySdWwij
GcFaM0J61e06+K3vsBiLr2c28WqhJUrrfK4hv553be6Gogf1ik1Fzx70roFVwmLwPhKJ8r7tFYI2
e/a3uH5UQWyZ/ty8maACZL2AR4C6n++FlSGlhna3WRVkj9IMaOF2m7oQz62vbCVaDDqMKpAnt++/
9p3opbu2xDgCSNriPmD9hpZL0A2yokuSVgaT/uTQz6QxBZfOymFA7Qryz0g4gniXr5IrJqr1RqY2
QVyWH8Y4ObQJdVOjckNq79VKxIm2YsLB5oejZ4EgAeeBu0bx0EI5ZjQ2QW/7Ukl2aEfhdXJgbYOr
MZ8DlDLw+BgTF2M3W05bFktVWKGVcxD/GzYu/aWJ1mVl2oAWQX05oz0CloNbl3ywwYlc53WQNiB5
iA8dehA3R1q6lvl6fwevHBJGIQ82alDwoY6Rs1Zg7rDGgYR1YIyBjZQqcTvjeF/FyiZDUQz8PxRT
oF6NT3ihatFMZ0utAt32iH0UlvcI5POh/bhVcURQLh1k9kdd8+j4z/3vX9lU19/vcKcw6kHCa4Y6
Wna27P2u2l6aPua9wMERaeHupTDqyyGMNWgBsiU666pH2h0REZ6J5or9fmVzERGq/zOWKgJ3AbKq
AoslGgV3MmLJpHqpYRQzfYj7vVQ/hJI7izataBTc8SCEtHItQ4sVHvNsp1be/RVfPX5/dixfANXQ
ajb7HPJTdK6SH1XJj+VDkqCJqeBo3J8uRPe55SgVQpICV2CZ76Ni19LH9FsreluszxZCH2ABBWMg
n5dSItOph9qpAtRoglReCPpYn63/yTe5QRSRNphGQ7Dm+pc5+gBCyiI6leEHYdp51VZhGP8dCO/u
OBZpuq43q6BXvRQEsbGLytX7K7++IH9UsLFenQ+Lhn2G3mxVQJUj+gzKzktB9unGLtdv9wfS8ohl
otIGvYe5/QtKdPARofAk0AEJjZ+TrtsJdjAz25wTiqjKHw3cOGxiqEkewiYazdnpTnq5M6pLKh3q
aB8qHyZR8cjqFrtSx6Ujtb5xOtMacGBMd6rcfjvggAWJ/gyHu6WqDGzysYkJq9PjazsJTqFgsngv
DsG0VJ4UTFakeLrpNkBj/YNGvlb5GO7eE7m7HorG3SaZFfdA8mAohhq5I/o/R8/3t/DqKfkzVxp3
kdSZolOzm6pAyg4oETXkT2N/vq9CsNx8LilFJ8wo6TBhZTO5fp+MAq9xXb6uoV8SSmhgs5an0BhL
By3M2S3SnKbkM+o/3/P9f+Rzt1Sv5LQrSsifjIMRn3MRLmN9Cf7I506f5eDRZ6fs+8N9YoAXyQ03
kp3814SAygoFuowik5uiwlKiwQJvZUDDr2a5k8wPaXq4P0vro/ijgrNSU12guunNNXRc8M8MOQDL
71hoEG8aeLsyNDZPajFaeVl1yYjDgFaq41G2BDCJNXN+LV9bbqQaPBpjbPdVYBqHonBJelCtfd68
3p8otpy8sb3Wwq0F2rNFqdLB+qnSaz0dkxyZsEOseLMI18XM6D1F3IpYVmfkZQtFIJ+O0h1JH1C/
po7eIH+2RUxmoqnj9rAyhghI9rQKgMCbYqR8TvP4MR3f8ZK6njru4ig6mWpThg1AQQsFdsAJL5x3
XOkAvb6BE5HD558HZUfCUWEGtzmHJxmgVxTjCQpn1+zVtQrOpkvFNKvoHFsFdn5U2idbf4e9upbP
beN5bMcuiSDfCrTZVb7d376ir+e2b4fkJeJtuDDyEnzr+0JkzdfsyPXXc7vWiMwuARF9FYTl5zz9
Ise+JGKSFw2B26wxSBiLZsI2GqdDqO2G4O9miHM/SgrsmhViC3XgqGgBFW0ECtYP2//vUQTnl3Yq
rKpOC9mdrSrPo45Wz4cx+qQkX/5mGEi5LbUQ3BdzmUML+Dws7aRtbDT7dif9WWhQLC7lK2YMtpYK
boFaI716RmuPd3y/prFu7Yz7gr/zZrsd2n6EScpHT5lRfvQeS8HoHlAswYhXbtyCBPREACEGSr5L
GjczjyBrBS/P/VGsHgcYIjQtRloPgbflLIGeNYvJjOMgO3A43Zm8Nhth+P9ZiCsV3ELnVk8yRNhx
T/yac7f95/4AVg/blXRumQlr/z5OiIe0oV+7SSo4CyLx2nJ+GqnRa7WA8yRZx0I7CR3w1bN29fmc
uSOtpjaxhcNcmEf7UH571kQPbtEKc/sorPq8NllAysh2U/KEOE4pMhjrkwToMrrigQuMf7LIU4tw
tIFBICaVDrtU9A5eHYLBQoKsKy3C58tF0Ia2zmhfwUMmKIc5mPTr9A4IAzDwwECxHtisGG+pokhI
Wxj9kCNWq5wc9KTQqWCjrg3iWgO3UUsy56PT9Xkwa/+G5ZNenzVZxLV/sxAABiJCC7pGQwMa441Q
5CpggCZTtSGBEPSlTcEP8WoXdKtR4hRwt6eaJ6oiJWX1oibETYcHDOEwDqBH3XzuADwEXQL62YI2
E6FgbsnR0MTqy2goX7S5OIPTK+1kgTe+Mlcgd0NKAb4YsiZ8baIt2WGUkKh6KSTwdKEgXmRab442
KoZRWQHYIUqQkBTjTEeb9m0JxEf5YuAClZ9dT4m3XqHQgAPHqiuBZsDbdLlppS4tJIc4yUtknCev
LM8bTStyVWBKBZABMCVgQTk/hpp5N5shLV8m1AmDqSSMBbvpdgnQxQkFD7hFbSQX+ITPOMRV21RW
9ZKbLlpW1aKc2+0KgEQS1NQAGNg4DzyVnxQVCarn2u4F/WHl6mA2JzTrsZvNo0B/ThaTx6mTHZmP
OBowTXNDavBBNa3hOXulobq3dSWWKriFtuVIGhRA6i5G5OdjICKYul2HpXjONBEpneo2hPjqMdFz
N0tFBOgrClA/46BFDEKMOhrTLDeqXqBdxtjW9oX09X56Cqm+3zxBCwWcXUJn3q5HTzL7MoOoi9qh
OwoqPm+3Ek7Y1Qi4s9BoACOaKUYwltRDQMv95eSoYp3LzSvNjAUAVqDzBcMUz6IxjUM5oUQ3f1GP
dTR6urwZAWUjwotEIVxKkIXiQl0uhTap8twMTvoCNIVrn3pZFEW5uefeFMCZxMMBBZh8fzbTICTV
Oil9MbJPSBMnyve4C+6v9u1iMJ5j3HSmyZJ4vN0rqFLmqd2nL8XUeoaxK/VdC/ImR1RTebttl3q4
c5EoJJucEHqI4bjVjzhx3PsDESngFsNGr8uKTlBQjWQ/jfpOibcGA1AjgAYZME5oKIdbiDsYaVhr
k9KbwwVA3K6sPXsWQXFv1hsaQKeN7cJsLKovlxsqt51ytLNhvOid14ZeaO2H5rhxmpYqeA4bOANJ
YSZQoRw045MjQnPdbCdOPGddk5ZYoT1APFEeun9BTefa1UMpSuPdrDXTAtOHK1tGoRyPBsiMFCSE
E7TED5KcuQPgSvdnaW0YzFPCoxcm5AYHMILNisba3F+m59489+SFTK9dtHk/qQBawa9B2TaS53yw
vZ6VRo7qSQ2MV/R4lEXk3LeTtBTPfr9yYOdBQaViBfHaMO4b+Ri19ea9BA2AMmgyEFdAXnOGHDCG
uisjVQ1i6vbWLp29rasA+A2WANYJMYcb0hig9khYwSsJpnzf1qfsA61PKN+9r2RlmhBDZK3XgJRB
HpUfRDsXhVNoRlDG0a5Rn8f6830Ft3sJX6+rCD7AQwNciYuEzo3VjDWJzIBGz0M/u+X3BuH2yrjc
V7MyDlwQrA5IB1BdeeP+vFpuQ5stq8wkI+idgyrtNMEoROK5UaSqU+O1AvFUfjbk1k3nrTEgUMKA
WoSl0FAlddNspqmduJEJMQKzKd3fVpoLjvStbQX4EEEZ1ngXPU/5dU4dArKzLjODdHxpQKzcKYrn
WNuPNNqNsl2LfoFsJZZnzsnntJLK0QxAZew64KINf29eZRAwwAlHnIPx6LBlulrlSS3QMXaorUBX
Dl3k6aLypZVlxusBsy+DkgPgMe4GKlR50KKhsoIc6XE87vfJfusAUAcHaiYkt6DkpumM2Tl1NqLI
ItCIR4tdnQnYDm8HsJB/c78RWLzMMp1AVj60/2Tl4f7n3x5mzWFRRHaOVXQg4+a/cAZqtaZCgiGP
XbQ3enJG+mT13y1983ZdKuJ2kt7YUW+qUJSE+/JBGvciZr61kaCLm6aqJriYbuD1I4gQ+rDOwovu
FDuw6Zv6S9i7CpU321eABKEDnhNQgjeMXC1gSUqiV+Fl1ncF+RDpAgd2ZcEhn3V1RX9JMGpzE5VV
o1rTrg0veFKn/SkRgcdv5SOXCAcfTUhxHuCLL0+ckyeOVDiKHbQeMnOtaJ1XxduMJojBKdGadim+
DeOq7tXYCcLCPpitcxBYJPb3i8winiW4Ov8nn22DK4NhogMXLdBzIphmFAF7pPsob7fcSxXcDWpM
Wa4pKVSg55vUupW6NXaCIYAqCqElYNNBu6kuhzDGadaMUyoFNvURfXCKWHDWVtYAUUoUm6ASm/Ur
4JxWYvWWU0kGCewvCUo15WhzhQYguAocAICJ8fJFa4nlCBgVqmVYLQnoQ6k7YCzd2CUXbdCWCtgI
r1a5yceaNoSSQEnSY9hZD2V/MHKvUT1TbU9EswVmcG3GdEBxQY+DAnzgjJf6urEumjiHviR71spH
UxAhWBXv4NAhZqahDIi7hdDnJ0ZstCIob/1WOAdAqt6x4miNwvjHFPTC4Fd8iBVam3ZBgqZHlPpQ
q5udGR110jJSTowc7uYhF+vd1JnUMQINvWSUHRoX3L+G1iYIHeNZXAM05ugotZz/MWrKoQMlVNBQ
T/4lizAoq+JNRsilI8x+E63sq7az6iE1A6Vvd7Q8DJklGMCKWYK9Q/kei2OhMTy3gapKiSvAkzFB
8+zVVY2SmT16CL1jlq6UcIZJl/NMH3ooAZkOIlnPeby1TAPH7noUnFNcJYWdhiEUdBM6eoAZfPtr
famAOwgyLeskZtMERLnnfLSc7e4Yw6GrOGQIS+MtzV0/Mrpf6BGxtEAr5zMaQe/nSvBwWFnphQZu
pVW97whjRwiI9DpR9CY/CbbSymZFpayOxwMa/wFNyK2ySmNUKMjEDKroUf+k99ttkYE3OspxgXBH
dIbL6uYmJWOvFmYwJF/sT5L2unmP4rkGKiEVL2lmxZcnOSqVshg6rDBImLXv8fTzvng2u9z1b6F5
Kd7mFnzWm5sn1Jw8mytJCszvptHvFHSGr9CVt3REkfuVZUY3TsbL7oDhFRHR5ThmtZGlOp2dYAhf
a9PY61V1ysLNvp6+UMJNVqjJcxIyJYXxqTxkIrJitlO4yUKNCQpAGP2cCW6n5RjSoUnnuCNOwMjF
LOenafokO2tfEmVzFhbstFhtYLbRGkkDl+pSk2yiLQ+sIlyafjo28PqURjvkVD3eX/3bo2FY6PqH
KiaU6MDv4E43ijajRidTe4lM6voDyLC2y9dx+8D9BSvZzWsRbRKMuezz9lJov/OjUf3aLh7V0SzG
ByYsVCUuZ6krQ2scC5tenPGzHe2U8i/lc9aVVHOpNRTyQ3tnvWym33FM1MCzecf3w6vkDN/gzOM8
Eid8meRzYxzo5rsHNdGYerxN0I0bzuVycpycIN1nxc2lP1lmvgdt9H7r7L/5R3CTdAXRDD4zIKkT
QZgpry+Wii7ee5lsfqkv5XM+TCuHJtHRng7o9fRj7sZFLVBwa/uQ+EYsHcyimB64McsZikCqIRd9
Ri90+Jbq2m6S0N8UiYG8FgUqb88ZNLF29gqwrkiOst+v3G+naaLBqFqcs/5YO24tKr4RyefOcUx7
KUa3mvaCFuuj5ca/t6708vO5nToadmdlA20vUhvujO+TIQIKrnw/ct+MThLAENZXeTk/5kCrmthy
e8mLyG3OCnjgNo8AFg4vEuREsVV5yElZoDXcPNHskuRf233Rf9ss3sIxcFhYDwuscfM/m/Zk5lWV
XDrboyhTF5hp9ufLewe8p1fiufmPQwk3dwnxXmZ8r89F95efz902WU41Ig2QrwJK/qOyo8P96Vn7
fsPB3W8yIg5EY5bLO02KOs9SmlyyaK9PR4XsR1EHm5UdZGt4optoZALKCb4wU+/LDMyjUXKRBxnd
ps5Nf7k/hlsFaMmJoCSCekiHwo1cjmGgBLg+ySguffpMXL3d7AUvxTP1VxZiitMEgCmIR/OpgzGC
wVsBYzOa5f7dKLiNigNIS4TIikvtlok3i/qtsY243KjLUXAbdSbpAH8Y4jN9cg39i7Sfuq/odrv5
NCMOY4P2DX4kSmT52mKk3AGKjrPx0pTokZihzd9WnjFQZSAGDXwdQhe36b0yMy2jU8fuYoLi9DlT
g82rACYOhOjBkwZ3mH9UUQnMeH0uD2h18Vjmzi4Ki+3rzDxhJN7Q0gdpBu5Ex0XUTBN1pkscP4TH
yNkcvgCBwpV4zvGKkjGMwh7iVfO1yy/mftv8IO6vAnQAlAfo7OFxc66LnsGPz2ttvtTK+XOmnLZK
h2SQJr9lSJCf5B4JnW3NoHeOBz/6Wtr7sBZg3fgzgCt+IZ4zdhFQUAl6pQy+NoE0pv2q6p5SHqKt
QU9eDWePUjlqlNCAml7fVehZJeoVzts7Xj5nkOC6hg6NIb9wkMiYPtBM4J/ylwIUAFOC3Ql4zErH
D4WkkdyPQ+8r9UVxPFvGMXjevNLXKvhcT6hFUtogwuMrqtvUu43dwNGoAiOAJUIbYHBoIuOztNmJ
o3V1quW938lHu3h0tob+mXxkohB/ZKkewA2W8jupUco2jnofQR7UYSXu9ulBju0NkQl+SHimS/lq
GGe2Bp4BP0GTgNhJ3fzX/flnVub6OsAAEKHFs48RISOFzk1QG/cUHSlG6hvVWSIAsKL/6hm3QSpd
7ita2axoWMyKyeB+3RKhA7GS4USjFWVsuiT0FMHlLBLPnQU0RwN/UgXxQ/YqDd/1rZjut3m6+nzu
Vk6nuC+GAfJl+ZvS+Il/f3ZWThrwIwh+IQiIQM9bF+Yr3yLXcg1Bzhzt5OuD0v9Gx8KyE3H3rFi9
hQ5uL5UGGlqgw3LnK5FH0Jg52zs1euwKHOGVhQDXCrasCSgr0lbciUiSdnQmFVOkPlvKfjMvDdYB
LSxshvBFxsrhXwlz3Brm2KiN3x4kcnEqwTqsfb3NiloRkUcRBu+jRqqS1zqtGz/rd0bmGcPu/jqv
yUfEHOYUFgNuEXfp50NvyXWfUl+PPySnLj//nXju0icJNUqNQvxkXIz8tRYkIle+nkH2WXgNCRfY
vaU1mvJYamNJpn6jeXayDy3Ba18gnw9A1lQq4ohA/pB6OnEHgTFdOQBIVCANDCA6uIj5OK1mj1mc
V1Lhp+OpS89hhV5Zz5OI/XtlECwdwkh18BaxeCD9bBdVOKAhk1/Fj4p9SEXo5BVTsZDPrXHdS/CH
S8hP6mfV+VgnT3YqmCjRELh11mo0UtdiqJDRTv2T2Xj3d+ntnQM+aNxmwOjD5N20kEIbVzVqTW30
Y91V9W8IncrqPox+zr/v67kdBvTgaoOd0DT2LFxu13aOc8sAc7NfJqd4nzabnVSUd4PxFoB6kEvB
QVqKp2odo28pnf2x+zc6NVthQuCfAGxRgYkD+AJ7iTMVY2/0qRw6vU/BQ6C9FptT5v9RgMoYZOTh
xd9Y6r4HTNbIBn+gv1Xr98Z2oqxHGNYYUwO0LcBUvPgGHKh5LU3w4UOyS4+okxfY0tuDAAWYfTwD
0SYO+ZHl/A9WGiLrX4++kRpu2Pi2HJB8KyQZowAtLct+gbYKFo/LiWTALyYW2tn7LRjK0OWkFTxj
b20SaJ0YczkOAqPh5Pbo3GURAH+56RuPVP5iV9k+dcq9obzePwpvDI9LPw960IAGQVR4Gbh7lpM1
E520UR1bfhP5yi+UQkv6ofm3n36j1OcUloKHw8rJgzZWR4Sc3m1SYSgivD4naOsiFI37JRr13h/P
igIMBoF5BCQtxLW5tZ9Dxy7lsWj9TDHdj+ix8y75CFchGoauy/w93YP/o4mitvUBN9mpe7DbCDYv
Mw7cerB0LSJuKhD7wEcs12MsZSsGzLr1zQjt1+NPbfyJlh/sFzTkSUUsrKuTdaWL22NFLkVOR6BL
KvHGindSvRVsgFOCehDAGFDNAkZfnhJtbLIcLl+DZ9CP1jyG1nH7asOdhDlxAGlERchyssKhjaQw
SZnn6nbW3qSb/Rp8/pV8boJKJZqNjiSdX8wf0HU6swT557csF7/aQAchvg3P4LaljdFLwwyW4s53
wFJb6Hs5OdHnCfWOrfxqZjsnOxfZQ/WzrnfVtBuIl+RBM3+ECwo88/2pVNhBv/cpzCBdvTTK0nE6
VdI6f7Iqt5aeeun7FH9PpKc0YywcRuvP0Sc1vtxXu2KrsdNRngKQAvwvi7srQ63SmjyNcF6/0u9I
fyBJcV/B2h5HfhEvD9QUsL2+HNYwJkWtVnPjo7mYVB2lrSAL7HB0iYRnhXAXfBce40cVEufRZLU+
KYk7Wl7UbEWwMQ1INQI8jYsGYHM2hVcLkwHOFPaq3fmpNZ6+Sea43V1hfgQeZsBBMFTWUn4ztqTX
Kryc4i/Kz/nH1ulnGXBwf8FUAg7EAzjSHLDtmfSpb6UHGp5Ckb2/3T8L+XzrijGfzNCYaOpP9q4p
z6N6tESB8dsdBBUocGIYRWR7+ddBqI2WkjdT6ve/E/vgKAIbszqCK/GcDaOoGXKyecAMKW5fuAMq
qLYSU6KwE2UuWFqEdJAX5VNcutrraqLXGEHlhcQDISkhp5S4Vb/5nbZUxNmQTjXqQq+gSFee7eoj
PW/fTGh4AywtKoQQZeZ8rnFo+lpts7fN1KUHEQ8pMwVLC4ivN9G7DFkuRDb5vdoMLRBtRpP6Ehqk
GUfpSfsB2plCRG2ztuAwd3CAQZeMXALnopixXleZbiU++rxZjqeih3F/uD9RqyP5o4Kn9U5KJVd7
00z8sNhjtUv12Y53PdlnQuN066Zizq40ce5jQiYygKow8R3FbZND1h8mkEJ1gnty7Qhea+HOSFPR
2i56O/Hb2B0GF/0H78/X6ihQRo+yZMSE0W1xaQJT2R4k2YxSn8w7TXHp6Bb52Sj9+1rWRoF6J0Zy
i0aCN43fdCXttMmoCt/SUMB46LeH/bE/GbUYzgYgqnxFaZzpqW0meJ2rZN9YB1vU93Tl+1mO38It
pwGyzcfM1ZwicZHQ3FejXz+M5Ofm2VlIZ9qvrrl4bhpAaprcj9TPqeVvz0vhm68+nrvltBEhqga+
hu/Mr87ezF7uf/3KoUbdCyqPQACMwDxP4D6AmyScWpr4RgcrfpGMy1bIEYz4QgM3gBmpfZXWTIO+
z/X98Hp/AGuLi72jGoj5A1jD58iTKc2NcY4Sv0kOxEXc5b742/lh5Vl4YjK8FIK03AkzKS3MIoTR
05pTVJ3n8oMsKhxd8WChAyACuEhAN4OfbrmDcPl0KNqGLWq/Jh06qHpFfRzbg30YrB19jWNX3R45
X2rk7JI2DnM7jNDYs+oLr5pOFlq3iohHb5dGR7IZiao3QmNgCpfjkvSm7KJYynAvRa5CPpPIu784
qwrQsl0DGh892fhi+pkMjq2DudqXqgfiSJ5ddMf7Gm4vJAwBUF3sLARY0Qh4OYTRmlQ0dDEzv2u9
TM92dvJYtQ9zEu+cePtgUAuICADLXwE2zKlywhldA6Uh9MunRttXluBqXZkr4GDQcQ/RCwQaeG9Z
Supkqno58gt6LndVutnFgaePoi2kDlnNEF9kWOhzrMjgpvfr4UeGihuBkV05hgvx7CK8MrKgUaoi
WkF8Gu9I4uwSc/DMreQ3wFKj6AzYeQNBEsR62Ga4UoJUVk9s2peBrHtlUXlTEXlGcmrVzV7BUg/3
dtTHtMqlDnqsJhgqdxp+39+0t0uNRxcSMmi0oyEExz8dHTPPEJFO46D9ZZof5lbgDtw6HXgZsTAV
tirDkHIbtUusQe6RY0UU2v5mytMh+SxFzdHU6m/3x3G76FAEdwNVdNix4KtbrkdYp/YU5x3xqfS5
6A7hfDC3uwZ4YKBCz0K0GPF7fixqqTloWy2FQTjuq5+lCJexshIL8Zyd1Qu9LlUH4qX61f5ZtYKo
5K11Anwa8UgbZQCIEfC5w6KhhdqoNAtAEaRp4HL/6mSBGXtku/EAlhpwA5YdwNnQuXEYSMNZg9Hm
QYWmSoYpudbWtns4eyhkgB8Cc46oksEd8F7XYrPT7SL4hHpxdwQh0f29tLISC/nc2a4ctC7OKlIE
+rzXh1MxCJZCJJ8700hTDkDW4/vV8ZSOB1vghqyIR2oJXogG8BZgjZyLAMbMosmVKgskxy1/bWW4
x+QvpHMnOtWpXeZmkQWAkoLjleqbLwfIR/ECK6tSkYfmJr+vB8y8E2fBDFhP4k0iqPOKoVjI5yZf
U0ibZkaUBZa+b/rDPO9yEVWMSAXnB46zNLRo5p4FKlrsocWyfVS2smWhvB10D8z/Y821YfiW5q7r
okxTqxqz1Dyb9bkeNnsAS/lsiFfXm2GMYTmNZRaQ+QTSNWFQ+3aKlvK5I1yGST13DvZomHuV5vXO
U7aVahJTBOPALh+0XwOEnttIBTEGbQLsxMdjF7HdUtQj8PaYQT7e0ii4AT8THJnlFFlRWOZhHpq+
2jxVJ1MEP7u9OeELA+GJ+nYUSOAkL8VnddaNSkcmP/Oin1V06Ivd5HhbDR2AYQj8geofD17gDZc6
chQmO9ToZT+tPo/jXnM2G9KlfO5SrsFmqWYS5EeaX7WfVU0g/2aOAMREVZiKdCvQVWhxufz+SOnR
RjZSO19Gd8NSd40mcmXrS9j/vj9Pq3oQVwf8GDxWps6dtkbrRsmWAR6KARqivZfXXqVXIrjbzZnA
KFAyrDL/AgWNvFtMxs6q86REDLw4IogZWZ4m6sZ6s2ehAlwxiMswPgPUci8nLOntzLQHHZkIcszb
05f707QiHaghEPiBqwzQD77q2aaoMJCmfPKnB8TIwnr/V+J5ZlGp73uazRA/2I/KsUu23soMzvjn
6/kkcVIQzWx6iG+lQ7g39MN7vh4BPlSEM+QEN/VZViELaaqT3z8q5akPz/fFr2wefP0f8dy1nKkm
6f+PtCvtkdtWtr9IgPblq6ReZrGnNT1jO/4iOI4tUQu1r7/+Hc7FvWlRQhPyyySxgQFY4lLFYtWp
U6GF4af0YKPbUPKJiEiIN7YXLx1WFA73mpmN5eExJTKRpKjkV9KEbv44OaL03MYcIABli9A0NDrh
wzNtMarlMMXyKzVCN5I0d8zR5WYQPd225gEpcDDY2xYx8OU8DAfvKeia/Jqbfjn6tih9vjWN2/GZ
/Ju7c+xlp4xHjN/ILzm50OI4E0E6a1MEUufIBmuwSTx8XlXLqJLTcEas+ECGh0hzq1yQ5tgUgcJe
1CKhEMDmH4axQWNdqeb5ldCTGnl9et7dVx65YEZPxuqdLFhxno+uDk10SE/N+VWpffOfWcSBtrHP
qJnTkE8EFBMxaU4lSIEedUSqgcCovDnzzb01W/j8xfjc7VmNdouNbqzXND+gSS5apuiC+229B8ie
QAwiDDitoNRbnqR6zvS27In+qumxS8OjTg6h+fO+4Viv0lIGf1qHrqpr5GteFeI7n+Nqt9nD8OzB
jAcbSkj5GkYbue+iGC3t1Rylx8YrqlSQWtz8fkTA4Migcg5Pk+UaSXpR0zYy9dcIN7KtvnbJH8wA
aVEgF5DbRfSYM9xNIQ+t3A3Kq1a9jdKlP91f/609Bm0OSrYQCmPsKsvvn5vO1iIHw5PkUs3ulKPH
eHBfxNYSMTASAFYweACiL0Vk5pjkyVCrQDSe5elpvuwdHigxFDjDVDDaWz70YpmzbTaIlwRyUntu
KuTUNfF5i5QleDxux+dOaKn0JGkSjD9VvwfNOuhqe5iyB7vtBeq2XqelIH6dqlDTywGCNDTM7kEE
TWZ3/1LB0NkoKWOJFN7FS51h0EMSGkFlgV6tbV35TwQgxcdoYZCz5HltJGmc5hR1eoFTx57sSuAN
2T0DjMoIT9AhAGAKziQ5ShIbSm/KQRXhinYdRaBta3WA/3szPrfZcdSOZjVifKnzNMfXU498vT+D
jeO0kMDtskVSh0QtJKDtt4L+q70b/UxEgIeNo4SrB362ipeJimqupcr1uNpkuxvkwLJesvhF/oNV
YskGk1VyIYrOrRIkJmZUESWw7HOk+uXsOm/3V2lrH24lcKsE4l4d/ZpjJWgt4jr03ITI/Py4L2Nr
kW5lsJ26cZRAWznTfIaMVHetyc9FyLbNOeD6BPQTkcKV5Y4muGGg7VWCWf+hZ88OsGa9wBHbnAIq
GpiHgfuNZ3jIo6Fw+pgqQZn1bn+29f1ODPLcNwK4J65K5dTI20YJBuNrd2wbAQJ38/txN6CtNTwk
kOsvt2AaZlIbpaMEfXywIz+P/8BcICP63/F5BHFE52oKU1MJiHJKyEO135fH8iBOqOGCAJabf3Li
kZBFfYjeNL35brdv7/cP6JapAGEO489DrBmQ3uXqtDKdtbjS5GAy3LwD2bALpqpeVD2/KUVBvFxF
ZIF1nOCkIGJuZuksB+10pMOlHPyiOgtbf2ztNIr/gUVH6zpkrjg/w047Yg6TLAd1c0gfE+lwf6nY
UnCXNCt3RsUBUqB4HHK6nKa900hOIgcEXSmLo/y7HE+TdjSUt0gUm9xQa4T1IAYxPfjEPK+HWQ5x
HeaxHPTRyUx8I/Z2t2JnjBu3Ithi3limjErDoE6YTZheG/SLFfHpbWw545KEYbLwh8bzbUi0Atek
o82BbZWuVLQumjqOynNKBLuytVS3ctjvF/MYaOKk+hxI+iFuPCc/FSLKb3Zu+I1HBSg4QxCMxqOa
cwhGeDlFqztzECkP0/iIepn+yyCigt6cB3LRcC/ZS2j1GK1bM7Z6eQ4m5VTXp5qeyv2hMVZQBxZo
FNWjqoJ/a8lOL9k6CNID00uy1NPnYr93iWIZ4HPBZ4SnCl9dFzZR2cP/m4K59eD8pf59Bdw4UsAr
fdD22kwDuX3oQjXFVSFrQWMeW/unVcaICRxFLMobu42oNzr7gBwQSW8ePtgjyDRXqaIFSfact7Vf
TwRIst+0cLwhErzstmaEQBnej3h7bdj2WtXjLBv1wE6ag248osm41rnZbmZ/KDuKKP4nh48rNoxv
Fy2u9WCwP1ukcrvdFWWcAM4ZLKUWr1QNAuT0EZiNLBFs/YZ24FApOFSsehYu4VLLcyPUCjQFMYKi
fa7Uc0WflXYnocLHGiEy9/FwAXiGMyRDGsVzK5dGQPTmoNiDP/6Bo4NJ/CuBu0ByYrfENAsjyJK3
8TCKKC027ifkIoB1AJUvg9dywxNljgktFT0w0SUifNLJo2Mek/QJZf3CB+vmftzI4q7aqRn1Hhkp
PaCd6maqZ5d+Z/3BU3IxIW7Tu66ekuZDSOv9kvfHemFkwTyFkhN4JeC6WB4paypHySlLPZCqc5mc
z/dt1YYvgqI1ZDsAlAI3Fx+QSDUzy3MlgkJkrvQjFyFdt9b/dnhur2nRmROpiB70OppReW39bOuC
ZAHzi7lbbzEDbovtKA+HPscMInpCALmgfqydqXQAcKNwR3O/Fw3FBuwPG8F+ONteOM1QpmOqByPj
kTuQTmBpN/cD1I0MkoXMBP9aLdIRWENj1gMjPpWZ64jYfbc2BMhjnCgwyyPHxVkPNGGo7Kws1UAb
jh09apWbimjTty6LWxHcnmfxMGTIsahBjMKh2R/VxyL20t2lXrDkcDkZxBNwphUt7hBGklkokRoY
uRd/7UV3+NY+wIPWNKSubZQKces0zFKh6Fqj4sH6bJWfDRFl+tbtDa8ZTwAgvRBY5sZvDcNM8g6f
3xl/xfZ7lh9D1D3175rz7b6Cb+0Gq4Rhng6zutyTplIRC597CfGJ+oE4h3J+0JsHRcS2sKWEt1I4
tVBoYyd5gekQx5vHY/QE3uvBOpHQ1X6H4R9csgySgigqHoSruu2oQsJqkjJsfX2o/6HJWQjQ39p9
lmRGIyO8ChyeqD03srlw2OHqjVeCvsaiFm6bmwJg4genE5SQs1l5P2lljzg3ZuBHnyTZqz+NItDF
lqYzHo//yuBuJQucjpLkGOw9/j0ej61y7vrf98/W5jIB94KADvsxuV1PuorkmhEqgSpdrOQRrUL2
jo9mVQiWw5mGK4Uq/eXVFzYy2sYPBhzpInPrH4Ms0sL1BADaBRMfDC6gF2i7tRQwyyre+xJ86PFp
Lk2XtruBiqwEClU+DILOELZcUCdUprGWUgPmPJEP9ph68Sy4/taGBDX/ABECDAnPcEUuEIXg1k67
XA+q1p/Tv1AbjmyzHH3XNH//ZrDUi4pyEjBg8haxqacYbVVaPQg/jeZjSB/+ZHhEB1E9CWwkH80e
W7XpjQQXn5w+9aDwbK5/MD58ZuQ5WVtgHkhdU/DaSAQZhWbysv7UqsH98dfqhnXB05uxIzGsJeem
xVY22okTG8gn4NV6BrtQKnKmNk4rY/JgL0vUNKx6GAFiU0aGLsnBMdTlU0H2Uvziace8QPQtAIk5
8oScOhvlXEsFhcXQm+nwuavGw/0l2vh+xpIHg4TGPGjByV1Fik6TggypFkj2X33QVft3GO6LhV0A
KBUuIadrgBHkrKuoFoDftxy+6Pvj8IhH/Dv+6nEaZdQya1sLhvj3VDwnY+E642n/EsEgMZJZoGoB
OlsapNoA8YyhDFqQ4gCR740u8l/XxxShAsRW4DxBCXBWlwLkdgT5a5n0gZQdc5TqEZdEAkOxJQKk
M7g1QSWhraIrjdGmqG+V2qCaz7EVZOlZExEWb4qw0KcFvMUoieHRck1H0CFb19tAyTwd7RgV17AF
s1hf0bBxHzXEgF2sITZ1nKpjWFlDEI3fUT03Jo/l7Nn7k4SgjWCk2oxRwAZUZbkd6lQYsTyZQ+CA
8T8uiRvvzipAAGOxNeHxw9PkdM7JtQRJ7WgMym9J+K6LIAtrv285PHde0aRctfsCw8slsP6xb0UA
y6nuYKpuW7u50/uyJEDDrDeGxf9hQFiefm1FtDomiilFRYAWvs6gunpyIJHmlXu7+MInx12E4hhG
aIyXALc1QCbRrtcVGhSuCVy7I8S2r29uDA7XXwXEEPVj/FMPaEk6JvNEgxhV3gfztzO5qnIQdeFa
qwqT8pF1Q8+BVZMsZGXimfSQkgKR6WpV7Iree2whlg/whQS+Dq5I+8wA9zwNwDIFiqBExK+zOT44
SgBbAcoK3ARLHYkbrelK5CcDVAvmnhbtvrhhpdCuGSRHLLrC+zUjGpJoRpzSQBquVhJY9CCEoW3N
gN3ZH4x6rGBwOQMdvT3yDjxWQTFT92GKRY7B1h6z3kxoE4dCMYWPqKHpd2I3U9QEceZRqz63ynSu
9oNvYNRvhHBvlrlLu4aMEEJlX6rc8HXvzYf+AiDVQ+ICuwE3arlGzaR1fdjmdWC4ZDzokv8HwzM6
CySp4Izzuxw74HwO6VQizhUBN/y1+OsPxmf1vvBckVXgCThrKUzGpMb4YfklP8nJ+/7h8RZCLgHA
VOREuJfQVJRVQtGdLCCdP73Rwd09PKKg8M1ghtBogEc+6WaooIOb2gby97F5HOluWBKrxPx3eO7r
5wrrFRMM35l+fJnl3U4ThodrBjAvGKxWrzgUwCetBaaGIPqud39poOa/vzob6gV2JGSjAAUHXJvf
26S0pSqesi6QpdqV8QjNCt8SRVA2bASEAMaDOA2iTjwe3CKyhIKbvAtyo/TSQ0hE+fmNe/ODHhYI
NzRbRGXPUsGKAsQxnRG2wWQ+jeUjGZ8m1oNOoGdbawWMBFwzcPXaCGIupTgt2GMSCWs1zbkb0V+N
+kuVRAQjW2t1I8TmvI4ecY3C7LFWjfGt8joq0OWNOTAILHtHAP0MktjlHEakcOpOVppACk+J6tXz
/htnMT6Tf5MKVkrZzgsD46MmWXLeBs2bRfyhG74FnD7UbCFIxtp6cdugxrmjjHbaBg12uFYmX1e/
NfR1pK9R9/W+dmxsBqtjAMcarh8YVu5ekJta6UZa1sE3xQmySbBW69FZ+TNDDqGSER3YufdKh8Zn
rUpkPaiPWnMOWwED98bwuG0Q6kNmE4RHfGMVZVaNMqajFkRl5NZ14u7mgWBvB2DPwNmHEqV1LliW
rDExJoRnol+PffzP3rU3QTOBwR3ASdaYoayvWkVJeiOYPmXN57AUvKjXJgOltYiCoo4EQla9sRNq
NESniho0tRsbXu34YX02OoFDv7EHoBxkADr4LrhAOcNk2xGoB8NGCiyX1l/j8Mv9NVprM5KMeAPJ
4EAFOfYKez7EdqVUpR2Qvn3vQENEaw1gSen9vpitWdyK4Xw8khn6lFsVOsOphavMbj/ufslhI1jm
CVB9nCa+oXtntijFVLDXev1TRfsNwfezVV568Qy2jeAP87TxKOGMUqglqkkL1Qjy7GfUHstvcvE8
qkd5PpLx9+6lwn4zuA14aQAA5UQpNhqip5WGUNlBjh53d1lF6w3oGigTUI5pojMDhxKfDS2ee1ky
A6q6SXluRS+qjZ1ejM+ZJJvIySQrxAqUax2mrh11An9jQwCCe3BmgNTGC1flJpCkUt5MZSUHzWPS
X8JpN4DAXAzPfX+vog+glDZykLpW6AIovnt3F8NzilBq6L2djxieGH4Se0QEJd0wSmhua8Oq4jmL
JeJODwqRwiRMAQiT6e9CfQ7jh1A6OrVAHTb2YCGFfcXNHS1PFmhQKiDbNONXIV/S8Hh/ldazsPCU
RTwSM0HzCl7dulSS9QzAtmDIgHI5VB1gSO4sejqztVgqNaQg5ImGySxSwtsMMiTdjCYrU2A5p3x+
kaaXTlQ0sV4olgkH4yFCJaB649+ec6qCMTBpitcXu9Zd2JXdyoA6PXw7C9wzY8G5F4AyIlHuxMWr
EVLXVlJ3f4oG0SRwq4LvCB4rGFyWO63WRpLnNqGvXQbqkGO8+yAthuf9+jSscLlaGD5W3xkVRvx2
/yBtrb+BbDGCfHggonXe8vPJWBMlsZX8FdRArtopbrEbkYB+j6bxkcKCA8ZTKalRntVTlOevqduE
34pi97WGmA7whGhAh7bGeMAtv3+WaWnZo1y9qhQMt42L2l7//gqtbzZIYPy28GNwdfIOKtVHpVUK
pQJXlhfLbuE8JYor5880QZfS3dk4RO6Rz0WOA9FWuEzL2XStRGc5n6tXv3E+O47fdZ7pKuNunYAU
qAOr8ME1yhMz5ODsbaIBTQf0XPbD2fGa/QV1SwmcTzbaGR7VIyRkHfUGIvtDdbq/K2sDCAlIcDA4
Idx6lZ3rGwPrgBI9LRy5fK3Sx7xACPfcdI+tCO6y1g64S9j8DyY2JOg4Mx5NjVnO0JHXpi1RYuKi
nFVgyLckICv0Afj7qLVezsOKk3h0Irt61cg7LS67OSjBsAd2I2RskAXHq5Ezf1JYzEpGSP46hZcx
8eh+7cb4CPlYOFBwv3k8UIlskOVkYYZu6OAUMzS3lc67Nxrt0OHNoPCD7QT3WFcMMptTy7i49GMp
fTLrRwBus0rgdWwcJxb5RC0xCjQZm/9yG0JTyTJ76Omr5Kb1r1+p81PUoHTDjCAChLYxDLcPY8sd
2BTB49FoYcglI31OBsOXBt2v0DRglN1kdKvm2/112zhYC3ncjLK4Cvs6gbw+ng6m3h5kUfJp7R0g
7A0NhKMJV3nVarKXk3lMRxA4htXRDmNXt91KF6j51ixYOt8CDyWDonDeYAROa0pDpXjtpu+q+msW
ITi25oCAKzplwidkAZvlviuZZXWZrYLk8qq1rlM/kSy4vw9bJ4vZKGDBcFFjxZYSqhR43xpEs69F
ftDpRUquSDcqguO7uUwgkIcdQfAb+ZSlEFR9l3bepvS1cn7l1y4RnKWtVWKJd5zfLTSbncUgnZqN
/LWcf2nOu1J9Uaff95dpSwSiTf8pGVRWpSBFEvfZVIX5a9U/29apH301FHgizNYtvVlkaBBqgilh
qBq+/NepWg3UyzR7dfJAxhSS91LV3An/yeHb/dls7AdwTeizhB1BAcpK2cccF3lvwGhZX00UoAr2
Y3N4NHJAhRHCNohvLbc7nOawbgkYELM30nnCDkurhVJRi4MEPILi+BtiQ8vho9zu4zmUq+swviCA
5E7Ksa4PenySo93uOQRYjPkItzkLNrKZ3lzj2lgOXV135VXLc+9URiICp62p4G5iTz1wya3Yws1J
mtTYbjG+Al7hyQehlt/8bKofcfH3zi1nS4X8AV6U0BRMajmTLE1abaR6fTWBYDzkosamqy1HRQB6
1iLNz6qzV+UaaicNtWYW9ZXWZ0l+VPamWBhHLvLIwCWz/iB8MrnJ07DXs7i+1trv6KBRgXZvfT1q
pQHDM+DX4j25XJx5oKadmmp9dVT/Z7ubnAgffzs6OwQ3h6jscrOziFZfq/yHZ2qCF8bKMnGjs4v9
ZnQ9aaMeDRHq6/dkepW+D92XvQcHEBTER1GZiFI4ZG+W4yMU5BR91NVXhRwKchDRhK+Xfjk8p2Gj
LGcNzTB81zyT8j0TEZhsjA+EJXJbKLrCLc339xnmKE3HPBmvgzX4RlH76tfd64N+b/ABUEsOYige
lxWFTRabpBuuseM28adY2j8+UnysPySunTVvpqmY1WSj4OraHhunROxVFI9jh3tx74CgCbYUyXWE
OAAH5jZ4ztNsUq3YuDrpdyO5EtRyyUcRJHh9ShGyBPkKlHiTntMIJ9R5Ef3avGra6LdNfohFVPAb
W72QwXkZfWu1cNEhgxDVJ8OXShO9G5ku8UuFDLKOkBB7E/HvX73oupwokFDGfq59hjU5ZvSXPD2g
6jGV+4f7J2tjzeAFgP4AeX0GSmW/v9FsGWSsGQWN19We5XMq++ApRNvx034hoDMBxSXrYgs5SyFl
qSthNEza1eq/ztah187FbjJs5GPxpsCljcrjNT4ETSNDK8pTDSroK8k5at37U9jYd+SgkI0F3g//
8I88A2FqLW6ods2lQ2N4ym6WTpY0QBKKPejR25TX8DyVQydtHPvaGn8PP+ImE3z/xj7fjs9H9M3G
Ql8VhFKvWdmzXhI6aBBNEbn2xiIthHBOk1JHkx1TCEGn5co8S4JjtDU87k0Qy8DvQ7iR/f7mrKpJ
MwN7aVp4PTz+imyBJqxHB3wdryzQ7YLaB7nr5ehoOqpJGum0a1s/SQ92fr5/gNYWcDk8tzaFnupq
E2N4uXx2rId+fhimk5XuzuujnPF2Fpx9yvJ5KDOp1a50/jmPb+Tv+7MQLRJnx9WyKSPcDtq1bM/5
J6oJdnhzkWCPEG6H7UO8dLkHACRQk5QGvl4+2qk7la7+q3D2JqyxRHgfArqL9ul4UHMmLyyVOC0T
XHb5qLvOVLi0Eijb1ioBI4wGmwgt4rnIpnlzUEHwQ3OSOMYVHVxcAvL/3U3Z2BRuBFhLAWZSzEmJ
vP6103p3sP1Qbve+pllZLGgD8GZHZgWylhKkqtcQX1T165cSHanNUBR02FoiZCUYEh+B61WUF/T1
KdHKzrwORebVrWsNkmAT2Bos71H4AWgXiQciYu9o/bacQZfqMe7p1rr2w+c58p38YTjVrw7drxEL
MZxrLOVJGjk2xJTE1/1od+tFuExIcAGljYgGwObcPthzOKEMuNWvcXNo+kMrKlT+uHuXy4SgD+ra
oBHg3sGpWi6TZlOHUlsOr8pLYxmuSiM3NH6W+rtDCk8qPaVzy70N7XFDozYC6SIAOgHl5CNOYWcW
tjWW4TWOolMoScdgr5VieBFWI4G0BUARnP4Vees0QKWQt25y2/YgmYIoyvrwYnz4mMzXBKKGZx9J
DTPOOy0lbwmaDYGOb79yYHz0jgBvJPuTD2U5XdnJGXAWV0WtXSs/AZf3Bwt0I4A7VU046uVUQUAp
H5s3Wd1tPODH4H2OqOhHZSY3vNy3qOEvI+mKeF9aAg8pSBGt1x/jYweA9GMeJR+cSZVIaoshlK65
9USV0yAqjF07S2hF+qEUDMK2Mh2q1CKKphjpmz0/UOctMY902n0JLUVwZoOOlSF3LUQYko/oWx7t
RSjA3WYRYxAh4apbcbNFwFumBrXTN11+yB8LEZvFxg4AIqIj2oMyAjyqOG+mH+JsyGcpeaM/49bL
d3PX4etxOeP2QYkN6Ja41UmrXM2ryUnf0D4F9QnF173Hfzk8F/FW+9psrR7D5/TJ7j7VluD8r6+e
xfg258aA0s9Oex3jK51XWjlYE9y0cFNSe8TOBH7lxlnFgwpBE2QBcWXzoZMxMc04c3L6ZpnvRde7
43hSZsF81m4ZA8f9K4Odhht/psobJPdLyJAO5QAywYMSJW542L0pCyGcW2aDhT/MQggpUFE/J08z
3a8SCObi4kEzG2R8+VLboQlNGoYZffvSTJ/GZC8EDwFcjIlYsIKeFCugX5r19RjR2Lrm6d9t4Wm7
W6dgfKBDUXWGvUA6iNuDrOgzlMuF5nWUffIg7Pa0odCL4bnVTyU0y0R3Z/Pak/GYkWuRToJDtCkB
8Dik23Hl67w/lqnEnPt5wALVlkvAMmEMAgkbqoBsAy4dVBsxUgDOKCUhWnvKlW1dwYXYVwczPYai
Nn0bmoDSB/jFeKp/qNxSEwpi6GrR9PYVeElPTz4X0lMZ1V62u5pAReoBcRnwa4PUH8nxpZwyJxnR
7M6+Rkn5FD7mQhdmw0QtBHAWNlbjuJ760b6mvyk5tORoEM/KfEtUjcktGKDTDJCKJzUyEEiR82Qf
ker0OciutDdiPH07FfQ5/bbLbPxHAGpdkDhBEmV1E2VN04LmvtPe5D7yLXRF7lX//ydBXe5Fk7eA
XsSYAiojpFP4BxNQUVCABx1cGfgz3GUUUzy0ikbB8Lp0Ikl83uessgVCcJpxqOKhhSXiNTtBKiU2
R/1NU387PyLty/3V4TcYvcERmgaZGRwmpnmc0jly0+V1VCRBHPul4tZmoKX+oAmCM5xqo+oLL0UU
1rAgInB4PGKxKbTGjoYqRuHwg1K/JfWXUdu5Th8i2O2AFbNBPsapXKoMFbwyOwrC+mgrV5pc7i8U
Z//YFCwYP7BhoKyX6fbyGFF0pp6cOQovVRK5iv6m7my5+SEALjdQ5kiSgVCQm0BGaSepje5c8uEg
H63+sP/74bOioBf4ckaAvfx+xS6tSYkM55L1n597Y19nsI+PR14aoSvWy3UF5hxljSpyYTloqIWb
4euQC148G8cU9PII4LIjCkXTll+fmFKiTfEQBY3hhslPzfRUx60jgVe/LQXdseG0Iq7Bv9bzCBip
eZSjIFIfNXTlM7yYnlrR83lDGRjcC/EfpL+ROOZVTuvLqkea9JLVhjtpwJ487CQCYNuBBxzgu7BK
OEs8mb1ih+1cIxV7aVtPr8/CtlobC4VqFIRZ4XTAxeeDrblM7HRqZZzVAnRfgys7jyU4qoed+BzM
A7sOuBEAfiYWyuYO7ZjZRqTWkXOZf7bpS/al63efWwhgdLwaGHMAFeCsa2TYtDYi277Q6BmMsOY+
r/Lj+wGawVKx5nz42/LYKlKDMEam2hdLOk6fjERgVtc2iW00iuZRfoToDx/lq8fBNGbHni+d8mCq
z3Nx3GszsAFgmmXN3NHcQePuNtpEjenQcb603ecxeYhFPHhb338zPt9LfAgtyVYIxndestAbdzqU
WH38IGsJwnZWRcC7rKNlIxY9hvMFQUpXkx+Rs5wSEXvq1hxuhXBHtDFyYzBBRHlJQfEluTtjSas5
cFvgzMRs0C9+vli6pxeoofpr/xYjX4WaWhv1FsjwLk/oZFWTmZbSfMmb75dG+3F/9LWpQ9URAxEx
qlSEm7mvx1PC0QjtjIvivCjNpaZPE3m7L2Jj/RlHAerLkDxEoRynYnIpgXVGr4wL2ni52WMc/XN/
fPaJNwFWtgGoqEUeFyYIrxMeqJSp6QzcfWhdVPrP3J5yMrngqHDRjsyVFR/esSDuvTUfdmRtzArG
m8+STWHbMry/eYF99abhMTFFnYFFErgt7+ssjQfUOl0iXNa57TbW2/0lW98OgOIjuATLAYqyVTOy
wnaoXSI6dily42A6x0EnLlI2btTtpMfScAmh8RyWC8gNUFVY7EtuIhsT+ufRweq0S0MdL55cqREF
8FcnmEkAMh91YXgKrRK7oyHZYUYq9dIVT/ovdXhSdnZI/JgDUIn4F/cpQ3Eu5yCZvY0m34p+yTO3
zx9ye68RRw4IK4Pg0ke3Jz7aOigSnqmhOl5MeqDSU9pe7+/2xgppiMsA3Iz68HXqvssSSc+7crrI
GVoyf9KbRyne63tjCihbQDQdAhhGYLlEZlRkOi2j+YJWumct95Fu/4NFgufKUHYW2p7JnBWXSWrb
RahOF5qD6KQkXqLv1WvmLyGZCFPCmKn5pGLmjIVZW9p40aLczWnh/sE5ArQIKETYQvTj5vkd7LZS
nNaY1YudN2hWdZJE/F5czIEd1IUAbhdqXcs6cPWoF1TbuIp2jLuHoYy8JPmrU/dl5f4jCrBsgI1Z
VIDvNyjPiBckGdUulvnTDH+k+3ebadp/h1e5AO+YOrM90QzDu6WauHO2+9YGjgmBE0ZqhAIPcHEt
DyyaSRrgO5GnC4rBwtJNBZf2hsqx3AA6t7D69lUfo7oeCWJlyXxRmm/m4JrtSdtJ/sR2YCGCXSI3
llVvTHPsm3y+EMvXf9TKIa/PjYhJfXUTfQgBDTIq5/Gk5hnjGiVXtWaGEG32jcmje6NX/5nEv+Nz
oZ9wksASHZVwAMtj75wi5Ti0Z3UUBKa3d+NfKZwBb1p76mgPKRqqeTWXfNNE89iUgCpGwMrAdLgC
KIa0AYFwZ00Xo/hEe29sLkR0z21tBU4rotMIWcIMcsqdtjaZJkmHG2u4rVuI8AhbM7gdng9u2K3p
5D2GjzvLV3/1QY/Skfv3EPvChaOGw4T2pFAIBAhYAfTyxE4N4D9TgkpVlPGQ0ose5tEzd7Z9/FAL
HTXbYAgEd/6q1lC2JDSRJjJOVHOUDuN82D8HRH9Y5gz4qBUCO4Wz0yCIM10c65RI/px9iuxzKFK7
rc1g7gC4UeE6AbC2XCljDouY6mS6JMNT/K2rfDn+g3mwTneoS0HcGLD1pYSo6uPQruf5koUvhR7Y
mewOiSeJUHfsVua3/EYMT42Ro9oilFTsBlV8kFrW89eieVQMP1fRefV8f2s2bj+4goiA28g+sRO2
nFJtk8HpQjzEDCmALcmnY1k/IQhlimIeG5rIQl2I0qFlOeJdnCY2sjKlk9XJl2J+C+ejMTzcn8jm
+MhJsFMMhef9hLKIcqUfK+XSON44uZUo+y4an/t+uZ4j2mmZclGdxEtR+VntfnIjr8wwr4iHI2GH
A7zcCrmN1TybNPkix6mr+rOzEwjJtBygGsbCCuA8GnNyx7e0myHPkQ252J+mRHPRyEzgDG7YKsbD
ihQU3JA1j2lHU5lK7FU/F+4weOYXyTmgcu/+Rm+oOcp2EHNHoI9lb7h7SbOobdUWnvZ9BZ9WBR+h
Lrt9LGqUurXf8DgRPgD5K7hZOWdKTUPdCucGSqi1nuM0Ht0bRMNu4IHHIoAo8AagZrnddaQbVC5N
uCIgXTOeklGEbt+ewb8CuBOrmTMCSa02X/TqaA6P7a/9+8DQ+WiOiiw8gtfL7x/rwWqnUJkvyV+T
/Ghrl1BEbLU5AdZYHBWYCLjwfpRjDfGcON0M1/+fkroGCN7uT2EtQEOFPWCdjIsakEtO4wrQxhkK
mcyXQnkkTyTcvcPL4bnXFxhxTWWmGJ4+24XniPrTrxUBZYtYlo/EBJLLnDpbNNELOTeMF6VC/7uj
Rc717uwKOMtuRPDIV60JaxqXEOEcu/S4t3QKBonhIFF9CS8TTHH8G14pIqpV0PUXpT+WByMS3G1r
cwQ7yoqrIQIGg6dItSKAUZVIsV+U8drhQquMBkUkZ13kFmwcI0bDAdcGOA6WnlhqQpOQqJKU3n4h
8vf+idrf7p/S9T6zGA2627JyIZYFXA4fZUrbS/mcv/SFKxu9azWaWwtSROspgEmEUUEBmsWuCV6Z
i8nQU63IXibiFcFE/PtTYJ+49GiWwzPxN8+uRGmHeDAwfGj8NZOD1D4fhjCo2lPSnpSdOGecKiS5
LEbVgPgKvFnOpQHVn5XYbdG8lKrfSKeiEByr9VoxcDB7TKBkHClyzmrEeqk2WVs1L+0/febuJIT8
+Ho4SCzZCJTlKuXopFlVJXPavIyuNExugvLI+3ux9vhQBgm6Fry7toLXMerdM9CNKy9TUXtt7NZO
5xfRoUEjUPlwX9TGSkEUA4vi/2xmy21vEFtpZk1XXjTzITMDZScehY0IV4kFGFnrqhW1/OwQaa5Q
O/GiovW0rKKTqajl3lr3cI4+vDK4x4hwcboXNlOj1aGmvejGcS4fp/k4kePuRYII+KzQcVhxPp0z
Eyxg1pjaS9KfitifRJH3jSmwuxN7AFO+zvAbaZSraGQ+vsz1g+QcI+1ZE8Xo1ob2g68EhHvwlRAg
4nyldE4iRaYQgUq6EP7Y2Zo9Z9ivdowU5X9COLVWDRTajqhofJEccFu5iahGZb1OyKWZ6LmLAmtA
ePlysGmeZyMN1e5FUnyl9KfsOIrK9Naqh1OIhCyD+m2A/w0dtR0DyBtfoNh96tHcQwQHjRe6nXVh
UAw0W0NukNFQIzDL+5ayEhO9V6ruJdQLoBa/5iIq+LVBx5UEzxjvRiDNgbJZarZtS0qapi0EvIfv
Su7Z0wn9/Kin0VM97HajUIELYg644mBzXHXsYURI0myl6gtaryXVKXYEl9P69LIKXwT7wWUC2joe
q1oOaV5YMOovQ/OcJEdA6JTmOP29V8uZEBwuLBnr0cQtmCr1sUnzWH2JVb/S3G6/ljN2X/BpoeAQ
bBM8LyiaGkUzhf6/TDIYop9y1bdEUKENBbkVwWt5E8lFY4BQ+CVFjjDyiAq8kOBuEongVmkCqo06
OURo41P6vU8ealH7p7UEXEUGHH5kjWDYeY+278hc5JVTXLr5u5k9FEUvZnESyeBmAeb3MTNUqbhQ
6VNGzzoKpLWv948TcymXDhUOLCD0jCwDLiF/L/VdT0hErPgy5X5hX/oGfWi8Di5uE0zR+31Z61vc
QoIQ+ReYFDgmfIhI7+Ou0eueXFrt4WqEu806mngznhrgIYG04ktYSdmpsW6E5GLASR89x/p2/+s3
NmMxPuet/R9pV7Yjqa5sv8gS8/AKOdWUSfXc+wVV7+7NDAYMGL7+LtfRPTtxokTUUav6pVQOPEWE
I1asUCqdI+SB8aPiQUlPVDkm1WYFJaaAXmKI3IhaeLGAV96tYxJYv0RJAsUadmPl+OPf9+ewtAOA
bpnI7CBsA9MxF6CFo1rCMsVB+Dj+zLf7y6Le7d/RhX68+nxNYVUCoHgc6MTwzrReu9S3Vm8+vrQD
bCrGQXXx9UknkuV7rforU9766LLdgs8FiUtzNZHJKAuHCkGXgfztHEj+9r9tg+QMpqS0k9TA+KXu
1b2/xii8cFJFFxuUNsJlRfxM2mU1LJW6dt0oINGO/HLa4+qDeOEcoTYJmgOvYnGdJcWUFQ4jydTk
gWpGXwv9QUWMefMSifg7qn3x7kLFgXSWdJ0MJDGqKAiTx+jR5Ss37XaJ4IsjnY1QNTKQSOnMdxiQ
7UZBlRsLiLlX0VilbzNwtu+3zmEuRFolJ7YbWKGcBW7+3Gsvnf+B4cULEgl5NGWSaSlZVoQVwHNd
oEwvqvlYbqRphe+Hz8e4cARwp28wpXmumLWFSHuQNq+uH24s8n0fXlDRABphi39SpGCw7FhVUqUL
zPwSv/GNtOA3w0u6NB5NNe3cqQvCfJeyt6zdiozE6iDVAWwhVDUiBNIdNkrQBrLJ6oLM6L38YALl
eX97l47olQBXOqJOb1d2lBtdUFm7VNtpztFojvdF3F7j2RxkpC2xo0ThXO8CgyV7rSU7+ud/E6DN
rxlsfRJnNebA7F/mr1D/yPDoVSBABEjXyLgXcN8xMpm8C6KTqmVe56yRlSwuECJyiP6IOIdcvGAN
QKzUHa6AEp6TR4VuK/R8P6OChNpGHyGgwRRpi11g2hu1dLvAPSUg6Oym7XFpuHUYHIAaFGBA283X
X6ljrRvZWMNJfbDTL069Eu1bOKPg0hY5UhWeMHy7+fitU/XM6lgb0HZPya6yTyzbbz5Col8N6oSE
or5xWeK8bkowRLaBUSLE9KTS3/fHv320IZUlwOaAoUCHyo08GcK6Q6TqNDCMg2J5hfWcuEc1Wam+
WFooWGRQAzmCXk9+tVH0wCzqeqBB0/mMPuTTPtyeesdEAGNDKb3IvMtplDBVcmVyXExk9KjqZ2tV
z0sLhTetAaAfkP8w//O9dhu8bEPUwwR6/AZ2Wb/EQyE1d3qz2UdF9aIJsi+EkMW5lRS3Rjl3Bt62
QciIB+brtaT4wp1GahE7AZYyvHrkSsOsUAy0bk3HoP+hqU/JGkvT4vDATmmWwFuCNWy+TIILElRo
1Rjkz7H1l218v39cF4eHMhK8g6jclpmmONIfDnpS8ABcbj4BxKJd87IXJeANhVcIbDM6Wc8nEEeK
ihiD3geGjjQBpd5amGRJAEphkbEE8YYo4Z4LiDQaZ51FOqDLmvHZrTbDjYAhRN9ttKISjEby+dFD
k6ZG63TBRPdlehjIzugO2zcBAELgyxCBEbpPmkE7FuGoTH3QogH3nuK/7eMj0YSQtIlHOU7pfPys
ygc8FDseGNqrZX7ayGcuzA4KChHbEQz5uGeSVeibthzrhvRBxKzdL9KsYeOWNhh5UJEAQj0YgpTz
z69ol0fTlA6Agrz12UmLV9yWBWWK9l8iJYcjipSfdICSUOWK07p9MHbPWvOkJ5eufd2+A1ci5EtA
4qZxxwwiSjf1jLjwnBXnfUGb6oLyWJQ7A7Mrh9mqkaiEMwuQtfDgFOdROw/dSVkJiSwtFCqSEYtE
XOS2qDrKrI5z1o1Bp72iM1ibHJvtURekXkFmgMQDaD7xFJzvtdqMNaqG2zEgyVfid/zz/X0QWzkP
TwHaIOJFrug3i7jOfHjetYNjcW0K6ubQNj44N0L1OYNO6rwiex6U3X1xCyfXAGMP4mDQT+D0kyIM
eovEaWGE8FcbdKYHm2+yhqVY2BIDWg+gEzBX3EJTY1dHzsyGdoqI49faS07OSlNtnwbwa6JcRXSB
uan1HPQW6rHNevCBv+Ve1f/YvEqz4aVNSXlpp3aeoPEIEGvtsco/oKBAfALOZugpwELkopuG99xM
KpcFAK2lB3Vjqb7Qf7Phxd28Cu/Y6agnNcXwEUoilEtvbqS8vREgHaOcWolN85AFyeR4489ptYPK
wilC6BkPEgRSoWHlYl7FgE888HgIrNjnjpeWT4xvd+3fqdLxuEW2wZSDSCN6nA1jZvVBQ5NjiUzD
NOyrDzzgTDwecMUBALp9P4xJYidmEvGgRimpV5YrSnbhOs+GlwxdxIx8nFwyBGq0q0r/I9cMQSSg
QgTvxg2eIu+BQhy0DGaa0Z2KnxUjtLTLojQP9DZCVcgetx1XE8KQJg+AaWboSVn4k77d08DTU1Se
AzgDj1t8wtVV6GMeZvYw8QB5fG+Pd+T28UFYAcMAQDCcYflR0juR0fUW44HG/Q7Vf/HKKV0wo6Jw
UTxtbfRBsKXvx4tx4m0YDrhp/i/lre09utYPe+EQIdmK5geC2hgVvdIhAvFJrwASPAQsP0zFcWP3
F+gKvBPgiiEQKSBSsruauUQPuXC3h+SPonrc3B6VnwuQlqjoGDOBAoY//zpqTzF/2GoMMDwK28X7
WbBXSstTqirX2wzOnj2E3mR818yVLb69BXMBkjfZ9SggDYEuDozmwPt9k174xrb2/9kDhI/E61xE
kiR9PSRx7bDG6YOsPkfkYq6Y44UZgEIDYSQg1gVpmLRETQO6OLNpu6BQqr1dJEcFP3ws9pt3AlSG
qKCCV4wrIRf7uWOblEassoBdLO7uNWX7swcMPVcCpGViqaaURq5DAFhoByf0Yn1lr2/vGtxUFOYj
UIKSVbwN5+rICJ02Dt3UuRQW9apC93NlJRCzJAHoOpxVELghbStJ0BN3UAj4uAVyQuQK+5XEwtr4
0mm1SRWabp+6F2P0Wb5rv2/eY/hD/36+Pl+gRLH7YWQYfqA+L0oQbk2bNTbI220gKQW8AC3yxASv
LEIdMTCsomr+0oCuH22vvG6tF/XiEl1JkBRS04zVUGuQEJev0zd7jWpj4bahHY7IZ8Nyivf5fAIs
05rRNTP3MuWHKEV3uYdku1UD76ZIl4vCWnBhSIeIx2nWtggpXgCy90yl8txv27dZAHsA1VRFL2rJ
Q3X1CraiC+3L4Ff8C4tWXlW3VhPrczW8dJGpOUym1mP4ckzQmeYUmwdaP2TO9qOEeizgekDviXWS
YbNJpOv5YBThRal8LTmb5dvmVZqNL10GtEpX1A4oj8uk+2590Le7j3B4RM3rO2D2BmpjlBOph6kJ
Lzb/lHpF+nr/8xcO6mx4SVWkER45ZY/hAXXrOs+Zdmu0Qgs3bSZBWqAc7UmMqYOE2ne6fa4e7k9g
cXgbCQY0nxFxGOkd2OMhnZY2Cy+FqXgPRra90gc1XmDYQHcVZNluVBE3CpLo3RBedlbR+Q64WrZ/
//X4kqYYaWwqsdOHlxQ8jNGTPn1A0xmmcI1Q6YWjJDfGQ06GZD0YYi4leXPitzUw9NIBuhr+hoex
NdpwyKCGVP6Um78i85dGVgzygqYQVAtgLXoH+coz0CxSjYaKJdLZ3tr3p3x6Gu3f27cB5hhxTnB4
oYpTCiHVYdQBHgt7gDpjeNgendYI+hcOqokkOfjf35ly5Dxh1WVO1JS9deleHO2z2f28P4GFRQKd
AzCFYI9COkzOskUlmj8kLLYvPS8fY+MUn93qEBUbib2Fl4pSQbw2hTq9fQ4iE2k0XQUxnXqM9l13
vD+LhdM0G14yClNrVWnYYHhysdxvjucM3+4LEAPMY3l4aALeJK4yeC9k2F/t6ugk0jjkoiW5FwYO
u8D7GpiH5PN2w4NcHgLzeJDADZAru4g1ZHlrgGZhNGovYn7mruz4wloJOhhxreEoASMx9zE6N7eT
yijcS5TvTNcrx706rmzHwpmdiRCH7soPs8taMxNawpF8ja3jkB7ub8bC8Ahc4MkPMDfykbKbl1QT
h/KF7mY/WrB647Su7MHCErlIyYusMwqjbuJHEVwMqrAyDsAoZJATetcSfcWNWZoDohco+EEAAIRw
Inh8tUT9kA7loOvACD1O9qErT9uX6L1fD5L/QCHJz7Za5S0f3CIOBueJ+6m2/eGMDBgq3pCfF1Bu
yYlE9CjhRtfEgW3/4Sz13C/3P39pA67Hl4x/VQKjVRcYnxp4ifhF7rcbeYyFRkK2EQsPHxVRWpkd
zB4nJRraKby0peab+akq107R0hZfS5BuAQm5GVJEXy59F/TjPnVWdNLa+JLSY02WxrmF8ZU/Rboz
+w8coevPlzykUbGAQ24wfBnCi/cNut08Yw/geSHMj/iFzEowmADv6pMSom7lMdFKL2cPlcl8bq+8
msUyS6obCQvQVAnWPPjy0jLVnVKmKZh+Ln3vGdPrwe+1v+6f1puNQMZZ9GKAwgDS5ialShw821p1
Ipc896vJo9nWnZDGlzS2McKFTEyMTz7zpyq4//E3V01AjpGTB14e0Wy8d+aKSB8Tp3Ayg1wclRwj
/mBmRxQarRiENSFiBa+0HUn6iSq1SS7U+TpmqH4/F3SrShLzQOdEGE8RjpfzLoaOJ4ltNHAAjtz8
Vqore7w4AxQooSoQ+cibtFQMXxKl6U0UGNkxRDsJbR/R/f2duDmo6LqA0n2QkcEiwCmT9EXEdCVu
DWZeUlXfteohrnyrSH11rR/dwlTw6BGgIbSaFECM+WbkneFWvEFFqOmcKvWpKg/OWjvAhanMREi6
gwL1VuQVRBDV0wES5o8xmmT93rxeyCOBtuGdngp7Mp9HOtEsGxJUnDoZ2g6d0tqvMs+lm4tKROGY
oAcDf7iI60kXpEBhV5MNjXOxqy99c0xj341XAm9Ly3UtQroeXdFWthpRBxUf36v8VHeupyjHQV85
YAt6ygD8CTFW4BpAeibPxOzSdOwi5xL7DWpvXDAs3N+RpZMFrmEwSaGUAU9r8fura16EHTPAP+Jc
6twzsl2anZQ1xrOlpboWIV0S3QWhoSFEtOprFnm24ofpc/Tj/jwWFwoZHzBpgL/oRpeYeToaU6rY
l8b8RMIg/cA+uBZQYkg74LbLOKhq1J0KMafwEqP3jeJTuhVFBMI8hEBRJiZq7G6qSewycxq3TSzU
KB0VJEDTPVkjGlnY6ZkIaRv6ugMt/QgRXXVwSs3TIuKVmz0QXG70sACaQbA+A841P065HVaqHidp
4CIz9tikK47Bwi4LhlUVFxu18WDsmA/fa3QETsZMg8LxrZ212f0TqR/Qw6N5H0qUbl4phUpiKx7V
JGgjv4kRxDpsPqSz8aXLxlXKWvRiSwL7e2ocONluT/HWNfHQAmBS+Mjz1dEKMHO4U5sE/DAanxXl
0/avB8hNR8UvDimEzIcPbX1Ueu6mgeGeTbThWPP6Fg4o4AVgeUEdCXwzR/p84gCol6laGnQ00MNj
T4Nk2O7UQEWAIB73GOxUMuu2EcfM0CimkCU/mLFP0cdc+b55lZDYxlsdz12U6snhJXuyw0ab2jRo
jP3kDcaKIhInfOYaI1l1PbxkEMK4b9kQsTRoJ88J/6LJIaaHMFzRpmtSJDudjKDQd8M6DSbyaFL0
yvxStVgq/yNLhVZcWKiFsh63qUhUxWoa2OFOH/dkM4vk+1r9O760ViyO8YiwlTTQsM+7sdl94PMB
MzCQrheuk3SbEa9X26nucR/In7H3ps35BvH5uA7IBOC9jjsxv29Ui83ILYoMFPGebr6WxsozYkGZ
CncSXb0QUsJrS/r+opricsrcLDCOqLiespWKlaUzJIKsorcHtlcu9aRtXLs80vKgMd+Myh8Ornaw
1tqiqyJsId8HON6ieRWiocgKzBcpz4ZQq0dIEbG35jNPd1b6lEc7pd0ReLIDm7yR+ExfK5dZXDzA
uSHTFdk5KZwCiAs6Wg0T5LbP4Zeh2a7KQUcPTCtCHoLoWNob9NWx0Fh8yIM0AqrukCS/Np9dMEED
4oiNx7fKZ2uMTDY5epIEYffJ+FnXWytNgHa/Hl5anSwbyyF1MXxMvdRIdjHvtl8+wTEMJBRsEW6f
dLdpYyWDqqZJUNfQsuSLspktBVNAQQCsKYBvoIqSDlbZ5gWbmBGLEorWZ2uA3IXzMxte/P7K77at
kUdoEITiUmenwtVY2V9xPqRrASuN+hKRDULRmDR8FY+F2Q4o+URz1JEd+07z3NT2th8iYD6xOMib
4cElCbETMEuzOhMF1v/Ewy5SVjTI0iTQiEbEW2FOb2obBvC2tnnqYI3KfZXv3GqPQpYPTOFKhLTL
cVlMOcshwq33ETre7D4yvGABg4oQftl8l8uKgxu5SdMgtx4y+0hWhl9QsS4yG/8dXtISdqSpTaPG
8DWifZKcavri1mAQPHxgEkjsovgWUI2bSpw0ShLL5lUaEOCIwizdsbWAljgo8mkF9OC/EsQ8ry6D
SvSyoB16xNgV9YafTbG5MA2X+VqAFD+xxgaE0iRLA7StKE/9GsBh+fuB3xYshbh00vBuyiw9akkS
EPtkAVS3xpi2OD74zFBcDcgbjOp8fZI8b9oxwuenw0FxvbHcbm1wyf4dX8i/Wv8mmYxqDHFMs29A
xtqbUZ9i9QFesd5bSt0A0trYZknTFmkwZt8NdhzZRy7x1fiSLeDwuTNGKD5/8qP+FfP4wAW4Gl9a
fo231HJieMPOgMa3+4+YAlSeCXOGlyfM2Xz1o4gOUenAjxyH00+2mX4Ii389urQ4elk3fR9yHP0f
+rjT1/oCL+no6+GltTFGQpsoG1OU6R3KdjeWSN3/vL/8S1oOTjaaDiP0Iljh5+sDbvBiGGqg59zM
8OgX+6krfN6MK8ZMxDdlHQRYOC6vYJu6yTlklcIZA09CEEYo7TXPzD7F2WmoPlHXBSX55lJfsS1X
4qRwa2M1fEQyKA3U5KuVeir7dH/RlvYFoQyBpgCzH4Ku80VLSDOYrG/jILN2fX2c0mO3Zn1WRMi1
OAoFgRqzRcav/KlW39rob+7+vj+LJcUnGFZQKQvY200HqJKS1CxGPIEAxsWDN2u2R3FRGPPv+JLi
y4EgD3UT47fu5zQE8fI/ivK3la0E99ZmIRbySr0idO9ELC4zsFRfxmeT/Y+TkKwPGWlvawyT4J0/
ZF4VfjLH46oXsHQLr5bq/SF2NQnVTiaWp3kWhNQf+S6KT9F0UKMPWCKkFhHuRhBIdDOfL1Wc2xoZ
tCoLdPNoXApjZXixFPIlvx5eUrVF6za1ZmP4onpLzUP2p8n2oXpM4p9bzy3ojd6ZWRELRW5Lun3x
6OZFPyGykVUAnHiu0q9oq9vdAAsKQPzAbKIqEZZ7vk44tdyOHZYHiQaPKfnRsn2jPPJ8jZDt9o7D
5QDnlCViEHD+pAti2JQNiuBQAj+yV6E6dzMtB0h4rwVId2MwxlKvSghAm3HPylGtvhlhjEeiKXqj
IaiL5mvyUqWq07MpLorgaaRfm+HL5p2GV4ZME/LUoJuSKwZJaTVm48R5kJ3Mc7KWyLrVHEjNoC4X
71AUJoLFbL7NXHMLXkcJDQh6fPBPDtsexpgLkMxQ1Q/2YDEIcNJd2+x4t7+/PAvndDYB6SKUhNvK
RDF+SX9w83EofFSOpebn7VIAhRP9IJHvQ+x7vkxJyhmo0dI6gBanp15/aKJTRk/3hSztBZwzpNxF
IfwN6TJt1FB1UWgXmH/X7jdD+3p/ePGNc9WEurqr4aWd6IZEqbhq0YDmvV+1ftHtnHCt9fTSHARA
GrUhgJMDRTtfqILWppkmGQ2q7CnQyEp2ZmkK16OLw3BlIgpryi0zw+jMfGwSih5v1GuGFQzKwhQQ
asDH4zUt6oAlC2GSMbRtZF8DQ3mlZbDGs7c2vGQhCCpR0bUKw4fYaBqs3beFJYK3/E4ALzBMcj63
bsuSRSD8CjJeeFwH69qFFNtvg3AsVUDgRZtDuY7PIVaZ5cA+Bhp9nqZPpOyOSVedlKFdMUJLa3Ut
SNpvu0gdgkIkACz8JGNeydes3MJqAbGGsn4AjhCl1qXN6EH4iy52I4Au2k/FPoDHz1gLlC0oKORd
EQZFgBp6XC7ur5D9zkoakkuWfW/MFzfct/GxXGuGsrBSMJ/Q4ALBgVoRyVxnaZS2OrozBZ3lFz/5
Wn8joRsk3TEbXrrWralkrtsA6YIkDRiFqyNJviux19F96N/XUosTQd0gbp94jMlhV92uCM8bAT1q
Dnrm53RFhSyOj81Grz10aEdiYq5CdO6onTkg6N38rfBjQnfbP19AgdF/AUEzgHbmw4e22TZdyUCq
WD2NzWmtMdDS1yMrDfQ6ikPRpVMaHuBEtcptsFv27PFPqqw4r8ujA/4DxmiEmuR8jRNRvVU5ItKj
tWv7F7IWUl+6baIa8f/Hl9a+RPfVGrRLMdoafTmQ+Lu1PV4sEjRgv0NNGSKirnRMh9Kluh1i9aG+
vHMXr6Xvb717MT6KsXByROmj5GwohZIbSS3y3+zR6l8cdacbXujukt/bTxEEoYQW0RpoWbFRV3aO
6LHe8BrzoM9Z73hJt7kGGDsMDjz8iKAZqLrmAip0eR+pylEv2MR7B4UQqbFyj5fUnmgACk9GqFY5
fRW1qtM6bIwCV/V1u/B6LwNwepU4Wqy4rJhA24ggBJxwlPlJE6GgCNf4xCAG7U70kzkcDPU5TwOr
AzzED5sPaI9rcfIBsOo4je02CvTcp/mObO50g32B/4c4OIDsSJ5J46NjAx8yGwavsn6y/tNonLYf
LIQc4FyCbQahXmm5LC0x08qs4wB8547yNPbb4+B4SKDqBW3f33ufSAa149SmaPML9cpOU/ZgP2z+
ftwGcJkAZA5ueJkislANAFwA/wmIc4ri49pbccHMweTAOADSiViyTOE4ZjodYJaiQC0veQ3G+X2k
7tzsSz0ch7WmXAu6BLKgxZF8BSxOLsPnGomz2DWjYEKP0fSQZy8KPRkX+wOewUyO5BmQTo2MUPhQ
uvs6UZ8Wv+5vydo8JF2VJ3olKFuw48ne1k6N5bel3/9xt2OPcKZwagVzjoBUS/MwS7ALoekAqH5T
tLs0qbdWnbc0EbhnAiqC4gh03ZvrRDRPaknf5nFQeTZ/Stwno96l1feV18XSEQPZE3DheHMLUtu5
FDq4xjApKMLord+JvY8KX892bulpuc/X6vQX7Dk0Ip4BqHxBgEWGa3UoGnI7FiHDTB7J3nFWLuOC
OUereUF3CtoWXEhpR2qN1c1oGVFgo01yzLxI8/XtEBLh6Ag6EjQWQYMSyaJHrtVHeeEieqNqfuRl
trpipxbWaCZAemK4CDqaveIkwWAqfsR3Vf+BXYAEEACAadBWgEaf7/hEo5BUkZEETVp6RCm93/cv
4NIMcGzhriEDfIvszKEw3SgvAVRIIq8aj1zZTF/kIs4vYPRwSIAVkjcB2F6rIgJVqNunFswzaxxS
SzOAqwzLJ5L8CM3OV8gq66inxCyQn2LHISaneDu6VoAu/5WgzSXYnHZTZ0NCXnmt8tQZx+17AMwu
ntuA1ICIWTqmFGythe6EBfgXNK8mu3zNI1y4a7AVCFqDWu2d/3Q+gS7vS9MMbYRj6XPYuPtCjw5O
u927QREg3vSi4gB8ANKFnjJuFmHoZIFaHAzXW2XcXNhnDC0IAIDWQsBX2me906ceIeU84P1helX7
7fpoNrwQf+U11ypKVislyQPSfu6oh6Zo02YeA9FpQ3CfIFUEV03OpGYcNW7McfMAlb3UW20NvuA0
z4aXjmlsMNZo6Bcd1OkpyXeK89Ki1m3tEblwlsB7IhrUoWgFNkgYwqt1EjXqTGdaFtB4p+QPQ4Pi
gg+cJFEbgUckui6DSXcuQgHPtjGodgaUdmI/R/lKQmrpIMFPQzmmoKuGaZgPT5y0Q5ARRUM17Tx+
zgAWvn+flzZCYO5ErT6gQXLRQm+4pdHQvAiS/tkY96V57OMfcG0+IAXmE1oPpGfobzmfhqqEk0bT
EKdpRNXCtwnEGxNpvdb4+hE5sNVoxQaQk8xqnMcjclKRmQcu/6zzT5HuKY2vZSuzWUBKwjSgbBXJ
HFHDIJuJNldJNQBoE3TNIak9YCUm1Cw5xyRD+ZvXa6+5dWIfCBEio47ki+ijBho86Sigl2M36FMF
iBjxs2Ol7e8v3dJJQzAVeG48x9EwSFJZbm5ErWbhoQxyDq+gL3W7/UUmGjwDiylyO0hoz88AqxhP
HR0QN618Kvrv9maiZmgsrAycA9juW+YVpx+niLsiJNI/dGBrqo7FdnAPRMDmQW9g2xGwmE+hJ3lq
OglFzKvbwWyQze0fxBT+HV+GQVc87BV7KpJAbQdvDE8T+6RvJhWDDIAARYm9CFa40jZYWpyDFQLb
YLrJiXrxFH9gn3H5gMgA3QGa0UteoK71aWdogJMShuKek9GveCAL7wpRde3AC3kveZR0CeJeGglZ
nQT99Fx8QyfevvUUfd84z5Z92H4n8AoD4TQ6R1pw/Of7HSH63w8tEDlmk/kcKcmwXpnM0q0DizyO
EtxaAEAlR2SgXar2hihjKR/Ymab/4/DSWrkNSZNEDE+Kv8bkLVzzl5cMLCyryAajOhSqab5Ag1Lm
eqc2uHPOLjH9ovfjtSncisDaC8ZgkDagPZecgom00BzGDmpvCh9r8lBaHh9W9LlwA+ahNYhAWhtw
Q8B7wMM9n0UZpbTvaYeXkfVENZ9VaIZ4jK2duR29NxMkv+xHPVZioMhwv8394Hyr+e/753Vxrf6d
iGyXotF1StD64G5bpxj4RnAH6Lv7IsSO3qwV6tJQGgjKvRtmKJ4yo3fKPIFfSP3BfaNrpUuLAnAl
wKsI/tKbaFEc9sihc6AY0s4nlRc6K1dicY2uxpccNqKwdASIJAk6x4+GT8hMbo8MomgM3iCOLJ7C
eAbMj1MbF1i70cYMEmtfhTuKAortmyBi5qDqFuWmcuqIJjkranBQBV/c6Wtqf7s/urAA8hZDdwMN
Ax0LInbpOoR2T+OITSjd8ypyGgffNn2+9oRZ2maU4uIdD+odE10E54tUwZcxecnjoFZ/sKdu/H1/
DkvDI0mIlCdccrhp0hy60enrOkSooCp3aPKyVm61dIgApENhJgCO8DYkI1rxnNTgPEItPznVWeo5
aNk5bOYAQ73EtRChtq5eL6PdJFlYQAiKS50DX3scLS0RAJpAigPZKNq7zYenOXgPGLPQCWr8Do8y
/Hp/B27NtIb61f8OL7sBuRob5hRj+DF5rPljaB5s89DTvZ78XSYrocal7UCeE2AMAbzGts+nEmsK
6LRClPg09t+G8Zfb/TE398PBTgu/G1cCbxhY6rkINSdanJoxqBv0Q9rv1thwbzcDwwOdBH4l2KAb
P4Dmoz6OZj6dG/ASVeo/evj5/nYsCkDBpugHJbp2Sl4ZBSzdpFk6nSvuW+6nmGzHV6E2DYkWhElF
mZqs9cbapVbldMkFtLIeAa1cvNbe4tZMY1j0vkPsCRkRcBLMt0ALI5pV4xRftGEH1t3M3E8gfkF/
5LXs7cJaCQIk0SQNoA90upoLUp1RH6Ju1M80BzlLUT12m11kcLLATwWuEZEJnNi5AK0usywaI/tc
PqvmpcxXin2Wvv96eOk6FAPhSasT68z6xzw/lXzFX7q9bvPPl7UfGpio9oTP1+ih7H8T9592c0sc
SBAMoAjpwsCB53q+QqHVAx87ZdbZtj9lD02zskLSDEBkgoAQwtSIbOENhFKc+fB1ZbNJs9hwRqNt
DyxbOz5Fe8P8venOvUtBq1G4AIIlHTwzcykG2irqrUWHs5HY3vQtbLWV4M3SNK4FSDfCGuvO6DUI
UL7FQMIYSAmvNTSRLt3NHKSjikDsmOcTREQnBUya5Lc/hQi+/7q/UpLL8R8pSNy4eJDieSpnO0uF
OWHVQcrUe8Q9co9ZB2tttd513JVj8y4FGRYEH8BggwiEtOsWc5o6U4v+XLan1jkkqGTtT0Mce3b+
lJlH7n4bN/IX3ogUVvLKhieEFlSPqv48vujVfthIdHYzvGTDB6NLa83J+nMbvbLpkm1U6u/jI4Iq
wk5I1qP0aP75FEwdatwV3Zk6zIvprtM3RrX+I0HYVeHpYPelIzxl9giUQNadWy93bPBskW3K6j8C
RJ4TphXmT4b6sCFsC81W+nOhPYb9Q+YeWHm8f3olfXsjQlJWXQOIUdqp/Zm1j/142kh2iuGBpkPE
D5YCDtUNWpaXJFFLxvmZssc0OTjTYevnAzcOJQjwO5LNuilvMqAMLm74eI7eqH5yNtY8is9H2zHg
9UAcvVAf3WnIyedj154b7TlMnpOVr79VUIg+AKokCuIQk7UkBVWPZs9oPrTnKd4lto/z05p+1L6k
bFshtpgHoq4Cd4gqaah0aZd7t0kA92jqc/jKzBdnLdIv/nyunNCS8j08ijmgPkC6CGPZDdqU1vU5
Ifuhfur7t9b2zGG/da/hdOCioRYbbscNk2fOp6EmZa6cqbozvvbq5psgcrBABEJl4L7JTiAxOrRR
zwvrZXR+NM6PtZbztxdN9LQH2wiyLQiDy6ChoqzUAc1xzBeDuH+pVfU97lfW53YXUOeFO4ASQtCz
3ESbEq11eqcbx5diAk/rpS8eUv3JYCvux+08IAXJQRghiFDk90pt9zWNnHJ8SetXlPmtGbqlSQBs
A98SiWygFqS3tZ5qhc0jnb+o/LOjHcrGA63gsF2x4ul+JUU6sKSOs7FSNP6iVP+k4FmqnpQ1Aphb
/2YuQrrbXHO4mWkQkblALIgUIRlWEmy36kOIQC0LInPvfsHcwrHMCFVWQITdUs/Kdl38VjO/bTwU
aN+/egu7gqedwCwjIQkMg/iSK1cgr6rG6CjAlBE4NVp0VzMgpYwbP+RrHHcLk8IVh8eJE6ChZEoS
1al5rJtgQX2JQy9EdCLaOf3rmF768nB/TgsbNBMk+R/g8TJtpk8c1+VUkT+ozYo3NgWA2hXMKv8/
F7jr82UDhLkHlzjmkoz+lH6h9aFeu473Z4Fg1FwEBQs0p8ADv2TFfuqPFflLWdPuNzdeNZDBBYkR
4lF4wcqb3/XmNFi1lV7G4sk+0GnlFC8Mj5HRRweFKMi9yFhvktlxpxMHj+/8Z2h9W2NDv1kggWRA
IBAFQSDPgZWdL5Ay6rnTKUl1UV5b7qMyLlojNV6UgGuBmB1eZQgLziU0aRTqsRpVF84P5W/e/bGc
141HFX4/4BggkwFO7DZ9mpkWwQuNkUuSP6bOoxZ+7dYq/G52YS5CrrHI4SibRjMIJtTDUB6ytbzz
jQbB+IBjQ08hAAVVIi1S1uTG2I4KmldEl+nhS/ikr72Ll2YgwEM4qaKkWkZ90Dzpsj4Ht7T2l0O9
cn9/C9ZGlxzNRnenilQY3apyX0sRvOlW7sGN4sMKCYSp8KAQjpJ5pVmhD7DeIKRXi0s1PBQonOLP
dNhpawCim/MqBCG6LLhI4C/IsSgQbzPNzrl7GScfdB5Is5CNMFC4zGgvCcQssmuIz8I8za8EWrlm
RFdC90IbxdOcfdLVW59GQLgZyHihiAZzQDeruQTS5SSN2t68RPU/fbSL2M6t/2ze8pkIWbXSnOnc
hQjzuXVyL+EbSTfFKgFKALOA0iNEm+WyzrCYIqcjpnmBBYr6XWN6prXVyAkgoIXeyWh1AH9N9szN
IdNyHqLniul4ldL7tY1O0Gu9jRcOlCArh2MOigFEmKW7zZRS7xFudLAXPlF8I/GMT9u3Agocvjki
moLma77bSsiU3g4n0Hqi/VN/YGv15gvaCYBlwegJaCOun3Rep3oMRzU37Uvt+D1iKuxc1Ttt7TW5
cMNFQ1H0YhZBgxtyUruNCXIvpXPpvlUT3VmWb9egdCt36UeW60qQmO6Vu5ZS0+q7oXAuk+Ej6sGd
7cpwNhFpO+LGavuEYfwf3Vh5Y1R597d76UABhAuGRvDGQRlKN0810JouykSnoHanFJ+iH6z8wAqJ
txhSLqLrt+w2tXXXwoqo9qXty9Oks4Nr7e7PYcFgCNpyUEwKrwlKfb4HWhYnWpG5zoVG1UFv38LI
WVmlRQnv1aN4r6I/hyTBba0xUk2wKCMz75HGm4As/sAcriRo8zkg5WLnTTRgDoXfJl79AeWE+yxM
BJzLm06WMUBhWRFOziVTHnj/p0lO2kaMyruKFWWK0LOIm6Nx9nwGlsW61DRh68h4UIxgXPPM3tMd
s9DH/5H2Zc1120q3v4hVnIdXco+SLJGe4uSFZTsJSYDgPP/6b0G3zj2b2KyNok7Flh9UQRNTo4fV
q6FgOd0wEBiAwtxxMqkVyFz1tPXeChY0WjCCPtm81nNAzS8Izdd/quWpMvwuC1T9uOwO60A4pKNA
UkcMDP+sZ5emcdzpRLHf0um5/WZ0+whL3hfvdnhh+9U4bxaSYnizpv7Jwo+9x+s9i8QprVXcRFGr
N7PVzY6DBjnUJ9ZV31lGhc/H8OjfhAVC2/Q7NAYxFl2vk9l+W7zOJ3nq07/3fz9iIUBJoH0z59dZ
Lz+JYYHMFqrnHB8dTX0Ayj6wQO/t8N5bFCB1uxZQzXnVoqNy/BbnR4N+ojvrYPkKcZDBe1AQSlDk
AQCCJRtQ/xK/9eyz6xfs8+71ATCM9zyEIgf4Uzie47K0faFT5W1oD84nS5bKu9d/+Hp4EryVKYLk
Ir4YRRD6AsCQ8gZMv8/bQdeSVOf9MwQBcOygmd5RzIJdg9ZHNUk0tA4aqk+2i9R24tfz7jsGhD0C
g1gfhFXuQqekL+oWpQTK2zS/EnKpJUf03rDB8Hh9EElDGAJadn2CrFkBEUOG9g2q9jb3AfmrH5+l
xGgCXOL9GIGyApgh2E8cVbwWYoyaR9qqRYul4lynnzTXp55/Nq3UV3c2P+aicGbxciOgDfSKOJ9m
REo7dacYvou/dK89+7H7yK7GF6aSOy1zZhvjL6WP5BqTlehvnFmUtAPUw5FD95j4tpnHZkhc882O
wW/9qYp2fz4iKIjRoLodhcMiIr417WKaOngU+sB832llGdWtz+fc96BqxqlyxGIyo0CvlhYq8Y21
fndhvz/w9Tejc+k3ZmvTtJ7Rdxi9qr8W+qsL+vXHAu4uNHALMO6RnIfKuA81DQpNaJ83eZQDV19M
TmTNKLccd/I0IsyBWk5khMH+jaQOqELW80gV0qoOUcqo01805cULH8/ibhOE4QXrvqJZX2R1UkW1
P5KD0x0eD7+1SLdfL5pMpGwVHbGOyP2rrPWADADd7E1HCTMQMsvEavLe5jNYsqPSnoz/cYEEvT0S
s2EgD62iXr0or5qsbzP/31cmH74eMHTYFoj3weITFkgdtXRA7VQVdcpyLtnTNJ4q9oOUn4vpYuln
0FCfH+/InRLHC4qMCE4S4ltoliPMZ2qWMq77qYgK70S+4KH+p5B5dBubjlaCoFqD0oCSFUEMLaMF
AcdUEc0mQ5D00uSo3GaS67dxcA0eb0KuFqjouxTYDAoXwx7SKpotH5bNwZnL4+OV2pSAMgT4jTrY
xkWDWInd0TbSuoys+JQo/4yOBKwnG18wyEhl0q6YyjIyqeHr0z90kVy+LQHoHghAHYpkYFQKqqNH
t+uyVxUSOUaAeFAuM7m39pkfIt5iGShl8f3MqKopRbuQCFkpIAoU5Vgbe60mnFb0YAVTGcAquB3C
9cgqO1MdNL+MuuToIZiMsuOdtBVcwcLYQH6II5VBxSVowHpwvaUZVBq1xZEYl8X2USoV/9p/lpBb
Q1tzlOFxXb7W4iCs0ApLI3mkW8hCoT5Acqu3thpqAi8Fj0OgPeV6fOIMU27gicYj1L/8w1ptr2Vp
cAQ6T2RzEZjCevxUM+JRrRoWsfQaf3Hm/VcBFGjcbcc+c8DhevhytpZWq5U8cpJvI419o9rZ9Ijv
MuAzIGEFAGPDVvKqSs2UtCiirA6s/rs973VP1uOLJJMVy2YWDxjf9I4e+FX27+/t54vtuhOPxpY6
Y3jnGTG4jkg0Bb9GwivEE7KoJOLo4TtOlXbOkyalVR4tNpjpq/5qGG+4EY2VXVVlt6uFpboVJpxV
d8zBjuqVeTRrz27hG/qXx3dt44UDZIFPBfzT8BiF8U3KJhvERjnXGSVt/Z6UPtMO5emxmI0rxwVw
GkigF+6Q9cQssGJa2USgVmHFsSk/8P4gT45gO9BgOLZiYxnmkMZ1yrKOjOpNNX2rkKzTxqYDLsQr
5AElgRIU3JOs9AxKO72KLP3APn+evjfTQVYXtbVI0BoIUMPCQfhSuNhOoZk1mSBjYlXQ4+9eHwWu
CeocwZiEWsT7Ipm5xcIVKmmiOc2D+TDNH5kA737EK1lccNAIh0lVoDWsKW2iT9SpDzn+7j9FyNrg
5cGVuC//yLXSc0bWYIHApNJ36cnQro8lbFwHeG//lSCo7s6ptcYF20K0JLmfOPoB6eWjMvwqd4eQ
sRe8zTZgqzZA6WIEK82WuZkns46Sn3V68aoP3DcYlXg7QRgGrgJ+nG8cOkcZEnW27Tpqy+9zHeiO
zJzZOqu3AoStJiOt+tSAAJOdNfUc78U6wXpBCMhCjTyULHKN6+9382rRR2WsIqMPKsefZFUBG5+/
Gl+4asbUzrGWYvy58dXR1749PkYbxt5qeC7+ZvnLftHLRsExcpqL4vox4g27MXl8hdBvGYB0lEMh
gbYWoYF+2M50t4oIfVkuvYwye3MGN8ML+2urdar3to3hW9BUqcdWO44Nldy2zV24ESK4V5rNhgll
RlVUsJMLg/XyeBckw4tMpbBhxjonThXZRUBLeeH11vhwqpAehcK27oLEU5O6iFKSKvK6Y136+m6s
HLYYQyOMAfcTyAFhizPGBsYSt4wYeij9WbU+lRjaW5sMP8FG7ykEEUFNsD5D1kDrIbGnMhpH5tfn
Pn5KeomxKhMhnKOsLrVK6SDCyxTffkq+kmonWR+3VpEK4MQv+A/PpnDZGm1UYmOwiohNh6rxE83f
f4xwy3j7d1SKgelgvUptnGXgp6AsipXPmXWNZfzYG28OHgEENBAfQybfFXbBYGPrZa3NInU5d3nl
92npN/n578ez2NoIYFt09HGA34BHej0Lu69URVOVIlL1SKnRpRMXQvbqyGQIO8E0fchH9CSKmh/M
eW3YYaj3u1bolcUtPc4BjezDehYEFECa3SNENk3fx+HVkCwSX2rBtAehMXQqj/fce9AVOtlqykLL
yNAODKnp9KSmZwMly9px924gEoAZwMmCGy0WsjZlUsSK4dCIdr9zcqy1E3Ukc9nYDJwlzoLPowJ3
/bMS3a6SJU3yCK1GF+VgpG/q+M/jWWwsF2DbqKvjvcbu80C5zorWozqN5vkrGQBv8QuUtT6WsXE7
YCRxGmXkkF0wQ6x3vCUmzbO0Q1CjPquK/zop/l7CA65BkM1FZIZ3wgbzrXADyyV3jDqHDFa1x1e1
aCS7zc/9+lghCfTeQQvIL06Wsp6DVaIyfUDn5Sg+xz1CP7ufUc5ZCW4OKHHeF1QwloZUKbJuNEi0
AEzx1MjiDfcHCXlcqD6AvpD6uUu002GOPW8kNDL1M3VhDR9tWTHJhggMzIkUEO6BMGGTx8k15ib1
sijTT9oygPBPP5iyXuEbu7ASwn9/Y5QlPEJJ0BQvYj9NF9yFZHdSF8TSqD4E4QRQuwjRCOYMAip9
m+U6BHzX229K9uXxTdj6fliVuA3YA/jQwily9aGzkRfI8A7RwL7oSPU9FrC1CxyHxanssN/iVXPb
rLDKzM0iOG6OenDK17ENHovYnMONCP4JN3vQTE2iJrWDjaYX3Xi19pt8MJR4lQdilBb4YYUtaC1j
iGsWYwuKI2sOROJB3ys8F6g+PNY89HPP+ZEYrQ5KE1cBS81Ft59194sHou/p2TF2+28QxF8Ibt4D
oiGsExAfncf1XpR+LcER9mv/LtyOLryiuYcu1Ggql8JwDcriBbb94/E3DhICxLA0uG/Ce3+sdzmx
zXocGz2JVO9lUj4xRBw8yU5si+CtD1EZgddNuMypa9dObthJlFmnlj0txpMSS2axcVaBDEUgnUes
cCmEV6FzU0IN6qaRO2TB9MeSpZLLsDmHGwHChVaaeTHRTCGNquVFoy9ZBatstx+NYBJCMQgiIvcA
83K9E706xpraVtAZS30cO81n9dfHe725Sii7BggLZtNdRmCxSkMhhQml0Z+LL7S77B8eKA2e0+VQ
EzFUjL5pHSlKJY3i/Nzol3kfER9efuTT4WLhhsGJxgO0Xp85ySlbKgzfeq/jt7j+wCkF7bbDsyUw
K8USCJKWbrWAJw8atfKpkfrJn/UHVCrvdK1y9wRRXBGMo7v9qNFCzyOVXhwzcHZ2s3hfIs6EyMve
wb4ovgqgLi4QUR9Y1MynRQ8y9wqSOnMno+D/k8Lr9MD0BgYf8T4PqlkULFHziBgHpwk6z4/Ln3M3
SZ64rdOKWlhOGg9b4669AV2apLO7gkVae/Zeu/wDx+l2eOFGs9iJrX7Cfg+a7Y/AnfZ/PL4O99Yw
ICZIUqLHDgjx7oBdlb0k3TCxIjLcs06PWnrSvbOxk2bnfTN4a18oDK5exQyTaQwkBWUvVikPcutf
1NJ9YBv44wYqWCTJ7lNYA6I+tUXzqNeuWfJs7YYh8OizjdwbYtAwuIVb7Sxppi3MyqMsjoO5SoJR
lgfdOke3Evjvb+yYOWmLFLR+SJt4PioUOmv/+48ZIJ8Ok56X7wjjW3HrgqwVOb7F/ZQf+ukDzwIw
FMhzoyIIWGnhWdDZvCzZwpDGRZWncUjZ7qgPiEFRE24ZUHrAmAoeCSjAEpaXGB/xT308t3/rH9EX
vJcL3mZesCoCKO00r1ziTUi7eX6Vnml5Sm2/3Z9JxDwQauCUUGguIB4kYCtHxa2R3POUHzR0yw/c
Zu5xQu9xNLZYrDMVncvsucUyGYE+XczRH61jveyOmWAS4OXCWvEeaaINkBhlZ+s1yyN3umrZJZdY
MVsqCUobRABYKbQuES5bXFVtn2cYvmPBYl1J7g/sshQfkcL5cpH2xqkSw1dKnHkZdYAJoHNQolR/
8dHnN5XppQ2LDISEiPygpB7YdVtfX+tkMjOLuQho1MZ5WV4V7zWTFfRuaA5Therg5L8aasaF5aq6
Pi/QPJ1GeY625sMsWSfZ8ILiAJNfRfUYwy8ZykOe6v04HEQPUeSH58FFZaSYWOqGdM4Lk5GoA0xm
DgpJKd7W598OLzygPbCs7WRj+IQdc/JtcnZ2EOFPG8A9YJrXcN9QeCQsv6aXlWtmJIsWpN6WV2P/
8nPOE4O7JcCCinmrYUE7yKLXp0hvTu6f2c5Gy/zrcc3gVyHQwEOHwtd7XqfP9dAPUVP6fXkyZSCo
jfO/Gl84PS2CYJbJx3fZr0Q5TOrRSf5+bMFs7DCseISqUDSBmJjI8JZ5/ZgjJ4Au0c0X66wNXx8P
zw+IEGpbDS+8PH2vmjFzMPyc+4yeCaoTwRJjBWgqVu+GLGM3QCfLO6EgZnjHhae4lOhqlfRRmhZ+
Zv5evj+ey9ZS3YwvLlVVKIM5JXkfdWGrHagM0b212bfDC0s1GhWjSYfPN6xrRp6X6amtJXbAxtsA
1CR8N7T+hE0vBlbbdlI7B1WvUaY9sSzIjUsJLrz9HhA4blAugPpE2Ht3PqJnoDJYSbwWe+74dVn7
2e4abSTobyUISwVMRunVXEJa+aQDXfdh705z5jUeVNJBmISHev3uKIVTlyrR2yj7DkKEqfz5ePj7
ncbwHHCAehkOBxA+X6/zZqhU0kU6uZhZgDrq/Zg6hKlQ7wCXCmSBeNWEYMlAuhmuT62E9tkbMp+h
lvPxHO4uAxcAokZOhgA/VDT4qjhR0V2MxmH+UiaBvpusQBien+Qbg76uCzYPFoYHkyLCuD5R/k6s
vXF6QYawRm2fWbSLSRzGveGDHNof9b3PDyQgEINSV5itnK9sPQvPaBPFSHovLOefsXtkqawM4e4k
QQAPxfAQN896CyepMJQJ3GGlF5raJ00tgxoe4rg7KAMhIGVHw3EUmiCwIdwGY9HQcH5I0+hgtr+N
9vfjg3Snk/DwIHTLEde8CEvMqo8ZsXVkNJJo1pMgg7kKEjd1/pQ5smKEjbXCBFDcBTpcAJZEvh40
ChlxJyBIt07W8Nr0v7pBEh3bEmFgqeAJ6YgGiKnvxVQ6Y67TJMrRjsR+RXt2OpweL9eWCKBZgULg
DCRIVq6PlDGV1J61DLOIj/bPmJ6sfz4gAKVeiAKAM+6OhpWNhaWXtaKEqfZK82cowVZ28fiBWRkF
2HKkBP6/CMGqXNzlvSAxiZgXlPSpGl69/Kk1fBO9A0EvIPOINlQVxHGXkXdZBK3peskKw510TEgJ
mV/WqDGf8r3PBeaDUnZ+NWBAwYtfC9BjpUHhfAsB5d9a9Xver2oR7uZHCk4p2KgFK9Oiat5pdq6E
Ju9RoZW+RSTndmuFYMNCjXPwEvgL1hNou3Jxa4IJGOnRAS/uzp5SeOSwQDfjCzvQDkuKMpROCb3k
xWl9p/72+MzKvl+8FJWldCX6oYVsPHgDGC7dPx8LeG9bLh7Z2xkIR7aJW69ruYTMDTTma5lPviu/
jUj5rb3/HZSDYvrNv0blz5kfGxcZ9S/fgrsPAEwEzdhgpt8hFJQMfLZZPCh4rI6Ai4JtSpPxQG1o
YgB1EYJC9AOhWPFJn9IxtvMpi0OW+45+TN1TOQSLIwl/bElBwtTgZdo8lcP38uZlt5dW1dG5Am/i
cqncS23/Yr8NGUf/phCUFGDLgIPAxVkLIaQxF89aIOTbYuR+af7MVF9WFbtx6ngBI4dF8ta5YqRf
KQeNgNogDlH3pP1V0b3Ba2Q0uReDS4+n1xKNUEup8qJsYZ649NkONbo3KMuHR0tNpNKQGQRFzXqJ
uiQulpqMMe78QbUCqhweX5nN1XnvrYkcLLqZCbEbtbSVrLXcOFQ76pcp83dDXnnGV0Xs0oPe5fbP
egIFGTujz3Bc56NmXN1S4ittff/t8ILOcjyaLpWG4dtXdfjSpJLl37jPq68XFEoaFy0K5pM4zIpz
bBziPpB2wd4Uwfv4gSkcQDPRVPDawiiSwfFA9nBwlcvgHlpzvwmNoMp/RQizKLqu6doWItL0PBpB
JsP6bd1jmDm4XSiJAKGVYN8yapNpGoY4HIFpTmAjnJrlr1rG67YpBekbpGZ5hbiIkzcI8wpHreNQ
6YP0jZl++4XJ+F83N4OT19rgg4Io/vsbtUdoO1GADr2wy/x+PitLYCgSO4ErNeGJQKdtbngC/3jf
swc5O40oxHDxRPzKUYuk+1UcVCjeHmvJc7h1N24lCduiJ+poDyMkDfpBc4Nmv9u0moigOujY2EoH
tHVI3J9j/WN3UBCKw3t3XHExAAsSDq1Cc7yzse2GI/UTdPraDQUXxufm781WD50Cwg0F42vFj7hg
fkZk9tTWYfrvDJBwWUsAFUMyjpXrhnb5athnKz6q8Qdu9jtXjIuiM9hv/AjcTKJpS0SLFuKGVv80
AgQbn/Y/Dyi44M1JEK9DeHY9fhabsJoH6oaUPRF6pbIAwuYRBQ4PyWsQEgJAtR4/URQjT4FgCCfn
2pD9dM58j1Eswlvc8PiHcAMUJyEtaXMvdNzef+2qnT1GucWMbeXGuA341F03I2Z2Q602uGHqX6jr
ZLLA8obGw2ej4oVT1yJ4Law+c3vTnmPTCd0xaEr2eizxw5G1ZNrYA4RjeXwCCTUwHgqLpM7E0IZU
c8IxUJMfbv7X7iOEfCbvdscDFOBhWG9xXg2mUmObQmM66fZR3W9/oXsRVgjQBIB1xHaH6TRNXpEi
tjIw8NnPvf/v489/z20I+hqJLV79hQ6dvEn0+vtnRWnK0Z28cCzOdvLU/+sUz5p5zFy/mY/jr3g+
VmWQOwdFor03tAeauiEBCacVfHsiLnJ0ssGpU8sN3eLZpGe7ueb58fHcNp4i5NIQkgLOCYEjMcIZ
53U865MJmNBybfRgSg+ddUa9Cjj6HwvaOmJgWsF7hx4TSAgLhv4ydGo8VE0a6W4wguTZkngrm+Oj
nMGEnjIAcBfUSOFabZPPgOaZ5bOSHzxZscTGRQThK6BgKN6CxyUyZOCtaLR6GO0wRgerUiNXdVqu
vfmSfyBGgYg2TEGsEZBJ4kQyqzbVUu2ssCe2X3W+B96Y3VuBOCRqrLHr0C1iEGEyad8tKA0Jyfjc
GFd9N2kC8rS8LhahO4S18XN9XbJaA7x9yqxwMA50Ppfdl8ffz9WFcB1X4wtbTRJa6daC8dXxWP7F
WnpsG3J0XbBIe72/t3sx1/BAesD7gosKKlsRx9XpNl0AmTBDE5btpaDnx7PZuOTwG3l3N86ofwcT
64GCM6bEMcNKP4B6rdb9zJM84RuXHJR1CNyiwQ5qQMW7Z1qD0TjjaIbuBBS63xkXzwlSxx/Mw+O5
bFxCzvmL6wFmSuBkhHdEz53eUcfFDNXlzXWukwxmsDU+72sLYCOYSNEvWThZZWFooBdzQrsOY+VT
Hu3/fM5FBBYIsH3APl8PP9WGk+YgQQrN+VwfChll59a55YgSINARJ7hLe+pJq3tZWrthOx5ZcVCv
7IcCQpw2ANjqAxP5rySRSEEr9EkpSeOGs3XIKl+RRW22zixgSqgx5bXvyLutF8pSYzZ7M2zCkl5m
+6SPf+Syxdrc6hsRgm2ekJk06D7gIlL42el+mbLO6ptT4Hwr7/1971qA2alG+yrL3LCIPy3smpkB
2V0rC8XBmzb+R4RwWnWq2VnZQQTAYtZwTmsJGG3rSQKWBIYb4Gj3EF8UTLgwu4gT9rVfWwf7Rw4r
pJQcpS3dAbo6lL3jD4C+wiSUGQQsk0phgKI5l/GM+g+aBqZ5WfLL/jMLEw7QSeRKkPYWXg2yxLVd
z4oNP+NsxAhnHj4yPkz094bFgEKtz2xKNaqgMhgPOMOTdDBkUa6t281LHNCKA1HZu9wCDMgOZYqu
DWMtIPGhrU+jfUT1rN48S6OmW5uCahacWjBVI9HAD/eNz1d3BQIL4JQJtcHXrcClR0V5aaag0iVP
7dYR46y8ePqQ/r4PuOhEbdpkdsOqvJho2PScgVxGRr+zIQTxO2A2eYwQVq6gTezMSnqzwVXP0296
8b1zvnTF991FQHAt0dIH+VGeNgH36XrJFLvpCXJOTjhhyYAalNzFDXXlgsEONx64UwdlD+vhk6RW
F3do7HCe/GI+lLYkyLm1RrDWXNxCXh0ikocDPTaNjdvboU2AT1N8oz1pKH+UdXTnWlUwrYDe0ziN
E1wpIAbW06hqt1xIhUOc0CeXHVyQ9lc0IE4wu8TPhqBZ9kcv4BOAlYJTF4OdT9h7hk3LOmfCrXcO
4JzZTZqMJbsdXnhFpo46hapieKv/MT2pzufdOgUPOu9tZsBCBGn5erncohwaUNfYIXOevfJVCu7f
PFU343M9cHPPx6yt5jbG+PlV1061rJnT1vDAMHO6KF4IIeZFaDGadt67FlTWd6JG3nn/6twML5ag
jDUrRr3G8ESlQZOB8kri821dCtQNAsaMMgueg1kvT5cmzZJUihHq7Jwvp7G+6O1lPzkLzhDH6YIY
GwhXXIq1lHIup6ZKG5M/HDUIEWTIyg1LhMPhOKc0PPC7hGFqq/2SFq4RVl2QgoE0szPfsSXP+JYQ
vOLQ5ZxkDtbnehJLG+fcZ4Jlzo6KeUmTT4RKVOCmCDDloQ4VngzUyFpEmqRm7Y2pFSZekNufmvKY
6qf9JwouDExwDxzrCMKvRSxKotMhm4zQZp+RvbX6/Q4AOlGBe5t31NJAGL8e31NAQIKOiUboDH7t
KMfY0iQz4CMIChbFZC62gLcBBv5xLaGC57/oMzZb+dGRo/m9JRAU9ORQFcdFVoC8cb/hh6EeEiod
bGqaMB2alEzzqkkPJz0AfMc3qbU/lHArQRfuBmsUB+27VD20hi9T982SFbFvzQB1kID6w9WAJy7M
QGE6nWEWYgbWU33qdnaG5a49TAKgZ1CM/87att6NmTltZasJzlMaIM93yRndb9VCAsJGkAFgmag8
lKqch6ElRjjrT3rzT1JUkou9tUK3AgTDIx+Z0dEKAtTxED/Zs+S8blxqXnWMBAMuHddP6xVSSmZp
tTbrIXOf9eWadE/tIDFttmZwK0LQG9WgVYs14pSq5bfuE3rd79YZqxkIb+jSF1VteKMepv0Pw/mx
P6y5Gl2wX6y60gbEb/RQ/25N3cFOjMP/9vnCDTDMPp9RzocNmC4gF/KhAj9wgtBpkXN4gmUOmRJh
i6me0MRBOK3SjvMhkbEH8O0TNR5yd8CRwE66b6PUjFWekmKywrp9UdOoLJ/b5pIx9wOaCDqOQzjB
H3nH+UOrOndIYlhhbgT25Feq5CJvXQQLQSHOAgO6N/F1G+qW0HpsrZBVr073bVnQIWG/vcQdSMSf
uDOPUpH1RtRdRYa2zSHC/KK/DERyETY3gveiQXoeMRtTOKpmjX6XdoKNKHN/+lwnh4IcJYd1UwSi
c4BL8xC2JlzlNm5SE+AnK7Tjo8OAJ8cjzcjvofr5+FJsbsaNHGEqqKs0yhJIwtAbT5npg1Yj+QB8
E7WuyOqhmhPkwiLaVdeyGhXaC0QsiW+Wn3lgAmCyx/PYUn3wGjjLPcyOO1Swrs6dvlSI/drmqaq/
xB/wGmEm/Xd8fX2inHKcqOnEZpjOL/ijIHytn7xMsuuyWQi2ZWouptHxWTA7KD73jmSRtjYb1jdy
t5zHBhGP9SQm+G+LamESS+dP9teu+JbWEhGbM3Dhq6DVKbZC9FTK1p46NjdWaMVfrU/G+OcHtvlm
eOGNNqxOHdwJw2uarz3rMvqRza9HaAkqHJsNDNd6gcxl9krLLC1gb65mcyGyyNb2+Aicgd7RReZL
2F/dLipYslAc81OpJH6T/POB5UFa9T/jc/k3Xm6rz4UKqjOsPlqDf/JKiZe4eX5uhue/vxm+Uzt9
bEwMP/zhzr6lnvNJori3JDhwQlUUsKG0VgQxZnPbxsuCE1q510o7GxU991UlEbK1C7dChF0m8Wwl
lgEhdvFcB3SSGDKbc0BW0OVoT6RoheGrwonBDVJZoeG+6eVLqwezedy/z/x9Br8Mes9D1nojQKeB
tODoWmHjXu2gKj8yA+S5ECYD0hM9VtbDx9rS0tmu7FAtDnP2LStfl92kwhx1DZgE8tcI9N7l6oy8
d7qyonZIuifXe9rf0pKPj7QsyiDhMSAmtp4CeFqNLrPw6Kh10JuHYTfPnDC+cBUWvaFJoWN8C/bF
8GrpUS9rYXR/jnhuDm8/sG3Ic4lwntyaXI0yWJOL6scWUOo2Oba7y8qQHr8VIqzTkjNgTXIIIc2Z
sSCRtb27v2vr8YV1crOKGTEfX/13aL7Q9sveiwA8G4jN4PWgxh/Rw/U2jxk1crJ0Rti118y97H+P
MTzCC2D3Adb5jnK5ZUraEIawWOwe1GIKinY+fGACNxKEJ3lQhnQwEscI068zCuP16/82vPDgxN1/
JkAW4k9VkBcyCARf4bVTsl4i4QCVlUYcdbENREbSIK9PWnuckOH46Qz7vStI4sFDhH2w32IAoJpL
mhYDM0PL++VeU203tArD8yaWPBOL0yQcJYZmXnWTDrhuvwsThtHn/TsBd4RjOcCooYpph8SrMxb3
hRVOaqiQPzRZ7HProvE8NWhaAQ5DVnx9E+jYOqSFRg/H5Fr4bbn/IGFYTgKLB4GzE6yHV+fKVNwF
ACrDH+rar8b94EUkd+EP4j3jxNpiOK9Gy4KqLxV0LKi//55lFFEbupSHU3ldKy8pEsF/XYY2zbSY
QVoT+/pwKIy/vOHr7g1eiRAezZIxklgjRFgnhYVGI2mbs3HPEG/moVrsMsxrQVHwIpUMTVxZpKRH
UBQqLFB+OumnztivUZF4xZPMn2akM8RrMM2zwpIWfFFoxeQ7vWQaG8cU+EJQ+6GGBL6zyI4H08+d
bIuxKB2fqqOzm5wVuVUbbgca2sHvv+Ovb0qtrtCmHqdoCtRe9a20Dx5v88ZJ4tX28GdhW3AU4/oi
5GozjENm5FE6BEQLaHZYZFf53vcHPOpGhPBm0lotWM0gIs4PaN2LkLaFPkkypOqmFNClWUgY89Ct
EGEwmNehFFgDOWt6yJyAZCf0iNNk+63xuLXwPqCyCqk9fjkgSZhMAW+tMisku6vubDsvqufjCrba
Kc0Cx3t2nT9bIjli/KLdSwQ3FZJNSCfewR/QHNqJeT+Jtsv9Rfc9VDlPgT77Y3/s9FNsyurCN1YS
HSyhXPg7joMhHAlqeVQD8pNGen5osyAez2QJ7N2MhkjrAsmIHB2Su6hJFjQwuk41dUkUCjLdfzX1
mwZqTFn9z8bZXokQdEwxluiDXEJE2Zz67DdhR3X6vfv6OKqJdwjKHskUMdGoaAO4XN0JzUSs5yI+
D6bqF7Jyu81p3MgQTBKWty3t+gUnOw+Kyu/KQ6Hu1wIAeHO2byR7eVe5tRYoNJq5KcA80ZR+zgtk
9r+MsrDZ1qkCiIejvHmLX5EZvRtnHfBPtFLylKDPrnp9KYe3eNrd5hfHCgkb2CUwoXkn2/VM0BVv
QPBuoJGFBuHDhakSu2drM27HF94TFAuO1khmGtnOgfSvLDtIUS8bIoBEgWnCIfeILAs3g9m9ncRW
W0da91RrF7O+zunuyAdHMsIj5nhr5E2F/Ta7Dpw9dtdE5XdVxbMYxYjJPr4ZGy8jSvqADwIdGscI
CQtFmqzM9CEuo+ZKkhfiSWYgG16ISsxtmlRTBtryxvr54hW/Hn/8xmHFooDcg9dtwsASNMdUZXZF
WVJGS3tkzE/pp3QOyO4WPoDNcQ4UOPbwAvBwrc+qNeDKpQw0+/13CzQrVHKpt5bIAfYBWXcuSCzT
bYibd5mqFRFhwWwHqczX2zin3u34wlXLyqpscxPjm25AlsPMAl3W/mZrH25FCCs06aWZq7FRRCMi
gMYlJ085PSyjJM+4KQUl0ygIApb7rjUK2JPiGiz7RbTkAdEDrTrT3rec4+MztblcqBAABAxMHKjY
We+2HSNBN/XY7ZYdgdnx6lPZSgJdWxNxcdtQFWIaSLII1xoNoVo4Hi1aBmZv5nQ2gmU6N0SC5rg/
VmjQzQuPkO8CRaqY+FX1Lh2UJiNR6QaI68+D5Njer9N6fD7Jm6gssh5dOhUYX7f8xT1509ErdisP
iIBTgKVCHscQE5uTRQqqeOC0Tjvn0IJwMt0fcsQuwyl47wcO/lJhs5ldqQC9FFlUu88ZORfFgTIJ
sdvWOt2KEO7GkCgUPgnLoqEP9DKg1jHZ78SuZyGcpxkQuc5IMQu7PXXsyGT07pIpuIKadesKeZcc
4/d1oM7n3Hgy9yspPgUcVlTVmmhDKZwmzxjauNDiNFr0Q6+f3PRgyyybrVk4KFIDEwJeDFRRrA+s
Eg/jXHUgwHPHA0o5h/hLQ857dQesphsR/E7e3AmnGQaH0jSLSixUcu27i7LfS1uL4LO8ERGnZtso
DURkzg8NULDi4tSBbUkmsqU8bicibAdvtZDAH8daxcd2vNTq6QMLBWYuXm0Oi1wsyUGIfEYVkAE0
gXqtybEqzlIq9s0p3IgQ9sIgbje0uZ5GTucD9ecWl8dT2Byf16vBpQAQTPTIW0WjdZfZaZTYvqIG
rcws4Eu89iex0TfjC9/v8bjUkGL83ntNmE+KVxfAYRmCdPNS3EgRjlOB0GDWIMwfWflJJ88UOsqN
Hi+UbCLCWRrnzm4aBrJ354cLqLsbeOSpGCVCZLshaFn03tNSpIfTaJpPsXMkMv0kG19QsYMBdJk9
8fGNwAXcjEpeCcn4YgJbyQrPzRyMD37L9p9cFi6XDS/4KkZHnKYhOEwITNQ/bIkZLhtdeB902hku
NF8add2TVZ8GWQ/1zRPEGfYQwwN+QHylu7F1ndmY0wisTFZ9Ztlr1vuF8cfjc7o5ixspwhGaxtQZ
9QY6ibqBxS6xd3g8/uZVuxlfOEItWMzKxAGCql2uQ0jYdZLRIWxIgBOEHAW8FW44CbtcdxRg9ylJ
oq70axSTVOepk0S5NhYJZadgkEeFAXSeCFWYhy4zq7QHZ1kc+57zd61Op73LBHwWnF6AtRGEQE8q
4YGra7bMNFZDy77YSeAUr10v2Yn7SXARsPBNFE7f2992khrlaBRaWOiBk5jHLpUZAhIJYtJocXPS
sncJ2Z+eHYwyD2JrfFD5cmcIPdRhG68XiRpGY5Ey1UKvvXbLWyUjOJGM7wibQApb6ZcYm9Dag18c
nGo/0xqyRTZSXkD8bcBqLXv4P+q+bDlyHNnyV9r6nXW5L2O3+4FkLNpDmcpUZr7AcpFAECRIYuPy
9XOYXT0lhWSKUV+bh6kqq6pUKAASi8PdcfycyEPmwTvw8CNjPxvEpm8vo1ffAJSouIlH5f8LmwEZ
FgA7HYxQGKtSk7mITtVQvrRKaxUoXFVkmddb4KMx8pmxrpksoNNBMXx2PFDVHoZT+lCvvQZyS7ii
wiH9kmmGZyO1rnK9AwMqiN5ZkJy8f5yednD0FmlPrAWixDsk9SWbLv6TeX7a/NHRIMOIcqi9eIeF
5GNVnuKRPzU8R/tgWGxkOxfNO8ne9mede+JMeHWOwXkBqD9A5lAyeb7PTD8J3prQO/RhARk2ld1k
3qX/fm8bK+lJL0eDBN0m1FSiMvqQDTU4WFn5+P45BisI5K4B0QK3wpGT1+kFvA1DuhzSVJSMivLd
rjCuWcAMBugxlHAC93gWfIcMI2B5Bz+CfHNWuMspxubX5hn1kjB5SP6Aa2b9/EnUEyxzz7x0dg8N
qqGjfld5p9IZr/SADYbIEOlEcEQcJ/k4IC8scXgA7O4Xmj00p3yYl2czcEdABq9CQetyOhoj3F57
HXhIlgODmqm+ib8AqfX2LL/WA0hgYCVW9kqwKT8fo96TYTqnzD0szpW7qCJZ6kL2J1JXrwzTSkAA
gitojECg43gpTWIJNGhFD6S7dufr5uHtd3it+XWv4Y5jJQI5PjerJZuI8ZrlkAUFnfLm1AXKa+2v
de/wLFAe+aLKk48LqiSWeQZPjqXXiXvCO3rFXIB0DHLvuM9a+XuT51PgL0mVCSLnw4Wf3G8Lh77f
HIGDD1CI9TQAROto9M0QLlpwPR/0nqJWobpe/GtWbd89Bys3G6Y5BGgESgHPXwKZkykZ7AzgNFjN
7mr56T9pHlDRdSOAu+R4jEJqYoeDHkW03wT417P3Y7LXOj/ECShGXWOGI2ta8XScXQYUvgRkge7a
EztgHePncTkU6oHyj0GMAnP3QgditFIoqZNDR3OGZXQr6vLtETrVw1GgYBj1FboALQDZeN7GlaU6
sY5e7wGXfLjiw9/HqJeABFG3MkkdKnUOB6zjl/4pBotXtgKG6a8u1kd4YrEdMbizmufkIKYsb511
K4f8m/j09lC9sp+f9bI+xZNeoib1F7ngRZi7T5qdfyo9si7GF5MN/jvci+EGDsTZz9vP4k5M2jbJ
Iaq+x915Ou169j38KpdTKdbXO4LpQOwGE3S8s7WafGZtBwIvD7fTe1KVId+SH5nZvD1gr04L7NMq
mbaStR1tbj+LnBlxV3xwoh+NU6j0hoM44z+YFZgp3B4DGIZI6+ismzrapGoGu4HT5fNQUvL+DQI2
W9TS/+ZefFFUOCwZ86bZgqo120XtmfmV0Pd7NBB9Q4yLi6ZVzul4mEJl9Qjd7YMBXfZPxk7Mwstl
C30xxCarwhjIro6bj0ccHuFU+wc1FXOQZ++WMQPqJcIxCrQTkpPQ9Xm+bL2gC1XdhNOhjj5U27D6
8PYiWr/+fFesinjggsUxByN4XOeke9X7FUXzyT03l7K6at5fsfC8h6N9FyWmnVoSTAfCeW70x/mU
eXplBjwQuwDxn+E/L2gL3CpNWOCL+VCzueh1nFsanL1/lJ52cWTGoV8PgfkBXQSwfXopwROUNKfg
VL/1so/nAngWvAwg1Zjxo6mm3Rz41kzTwaozsK6IIBcDOO521CkSL4/mjYnL+FRu+pXRQyThwouF
SQTt4NEZTq1sudTaPWT+WKTKlOOpwXutB2RoYjgIuBV68VrcqXHEim45BJrmUaHJr3dPDpxYuFCr
GhUM3lGyr4shbRr3ZD507ModeD51dW7Zu5O6a+kwGocdQSrrmBtjJFPKQb4yHxrIkNdyKdpT5vyV
YXrWw9Eam9Xi1NZDD0NapF/NKSK4l6cFQkaYOWA/V5jZsa8TkHgOzVwZqP6OeaQuZ2c3jXmQnTCH
r3aDkw+7Za0qOTaHYCcFMUDAzUGwTxChLxpzPhtkbBqVvz3rrw0XGJXwF5KXmPej4QIhH0vqvhnB
u37v8DzxTkz4umqONiOCC5wboJIBncUxWnZR1htNWJsDe4ypupI/g2967K6Gn8X73wPeSIJ4GBjH
F/RduqvbJugnfeC21Hk4nJiP14Zp1ZHExsC04yB/fnzEiIT9Efimw8Kr8oF67xb9gf4igF9oO1qX
1nE+H6CzLBIxnw+heyW8nff93aODOmX4titzLFC/x3u78kFH1PvTgXUq7++j+f05MxRCg8EQvJu4
/HvBxYGQAwBm6k6HKNzIrJxOUXa9cr6G8JtWPSEfMXZydPoNoYzmKYvtgSZZfp36nyrvRBDzygzj
uQGZWtk2kYQ9OjX8GPgTo6Q9QLFoiS6Junv/FOBQwgUmMH7Apx4dEFnVS7cZ5XgwFVY/JMj+Z80f
zbBMA1N3ixoPw1QuScFPbYCX3vjKCPTX4x/ZCZcpJDlGtJ+G21HnROw877zvN+P73f5nHR2XZ4yy
i706REeBKmWTN+ltNkN4Fmf4u8tM0NEKGQXWBIWmx8Trg+WkQcoIHXXlosJd5oxnb8/Ja4sWlfs4
s5HeAkruaElFM4dTMOHKoCMfPfc8mEr7/luJDFftSA6t/7zMocXTIOJW+e5BAL9dGve9dgNHDyre
EFmsOhbQ53hu9oCurcO+bjWURy78+eLx7fF5ccitCMUV3QLKVpylxxyeXdaYFlgIffCmSxV6uQPh
ue6TOgWmfrGzj7o52hrJlGjrT+gmEFHphhxSoV/f/SKwTckKusTZgOr658Pk02HOUEQp4XNslvQs
WvbK7qfmx9u9vHwPiGxhycICIskCIdrnvVR9AGL3xm8PVVCAwSZ3vHcjX7GMcAThGnCFHIFS6XkP
S9YPKtXooXuUF8170XdHjR89fq1TkfIZjXP/YvZKSz68PTwvV9Pzhz86ooG2nLhiXntw0vPhbo73
LQTu+v3bnbzY0r9fIl0xzhn+fUz7TePMoZEK2kOdnFN5OVcXcXTCY3plmtdTCDmPteIRvErPJ0GJ
TEB5omoPLkAbua03b7/BK82vd8movApXmqDjely2hAn3xkgcjLt/gGD4262/MgnPWj865QYp5YQ3
E4fI5FVQUmcP4u32FLviK7OwZtqBjwMb84oFfz5EdMKG6xLWHzrvzpIdm+4j5/3D9KyLo9VkNLRL
Utn0By/94fuXUpTvHqhn7a/T9CRNZ7V0e5ej/dG9asYdTc9mMH6cEv54ZbLhfCOIwI045A6OLw9m
P6C1pX1/MPqyTnKdnniL1XQ+8+5XWe8YeXEEdIA+HF/hOLXioUvi/sDj3MSFWvbCy/v63umK5VQC
6rW+MGRghEAhPPzAo6WFn1c9GwRYkqPc68ux3QADFgBbA15mduLW4oW3g/dCBgSsLyuTIE6+57Mz
ENK5xEVf0Uc+lr0taLcl5myZ7t5eBS/mZ42KUEmEuyMcH+D4ed6P4VNFFru0YPgpEQzrdxv0o/aP
Dqal70goZrTv1rZcFif3uvdu+N89IO8IgnfUrxy7tbWbDpGNYRCN2g72lkb7muTNKaq/V8cJNZBg
m105PI8vMADnHTVvs+awfHHqwp7i4H5hT/ASiIFROQYYD2Lgo6XlhqMnM6LFocp2Y7qZFW4YTozT
a2+A3A0qeHCNhKLIoy7iqlXEHyd0gaKVJe9PAXheGN71FZ60f7SSopCHNLGjOEyyTO2HDtzJ8k5F
+7fX66sD9Vcvv2sMn1itXixj3DrohQ+FGj7Y4TMJT2y9Ey/yO7v3pItAR2OcLOhiePTSnHeXjin9
U2QIpzo5OkDShHdRM2M2GpKzYOuxm0YWsfvjfzZaR2fIAsmAKhuNWKWdoroIu9w5lex8fUKwK0BO
9RsO89yA4MLSJ6LyxGGsirQrnCnv3PLtt3h15aJOEFo8yA2+yAtP2p0dbi1WLis5y6mX/wft/6ZK
Rs0xzPrRzhDSaH/qKgG7bvMbF2m1t9tfv//sjFp3xpP2j3ZGTYiue8XFocfDi92Ubkk5mnPvRAzw
6jA96ebI1LoBGTtD8Rqm/UHqyyh7fPs1Xm0fyVMk53HUQpTs+Uz7dI6IX/XwrJYSbKrjqYKlV1cS
Mh+wTYiH4d8+b382S+8rimECzxnKDZjdnUIynOrhaNNRd2Fq9oQ4oIxo+lXJrX43lw2mGg4hitJA
TAnC9aM5mOZ4MmMXi0MWnU8zjqET1TfrGB8vpVUEE3eSiIhRDPV8jMbRg8x7hN3mJxe1KiOWO9/p
Lvju+yeAK69N9tOO1s+fGkFW92PtoyMIgFTgC1k2719MuEFAZhm+B9Ig61Q9aR/JEO51IltDybyn
n5Lm19vtv7bnnra/2t8n7fM2BmWeIPBrkExzCtEWU7blw03P/5MXAfYDN4ao2XwRj2VxTZu5m9tD
7xT3/FQu6rUVu6JiwS4YY5SOQ7GRJYs3VLqF2+FXHyP40PGJiT7Vw5Hxc+08REuPHjgEiUHnZS5T
8t7E5ropsK+R21zlW49LxsCm2hHHG1vco5/z9ntv3xuvon3UEawElbhuQ8XY87mOqTG8QRnigef+
souC7dtL6bWtgDQc2JHXAuwXbK26tT7TcJ9ANnMXmZt3k9zj6VeLiqTNCq86ztHZFjB9AzKbg2ry
dsr5KUjsa4//tP2jneBMfVM3FAsU1SSpyOP3FrrhsiNGPSNsHcTgkFo+MqrCk56q4lFfVQ6Ec9Mf
KJA5scXWJ3xq9I57ODJ6QQ1+Mw83K1d83Lv9dZx9kpeQSX/fLGP4kQBcN3IIeBXW6/NFlBmyBOnS
yCv1uaXnAf1Xnex//Zz+F33oDv96XPXP/8aff3b9LBmt9NEf/3nFfspOdY/6v9ev/Z9fe/6lf357
EJKJ41959g00/GfH5Xf9/dkfNkIzPd+aBzl/eFCm0b9bxyOuv/l/++HfHn63cjf3D//4+8/OCL22
Rlkn/v7nR2e//vH3lQvuv542/+dn199bfG1XfRfI9f6rpX//+sN3pf/xd+8PkCtBOBCErzjmV5L5
v/9tfFg/cYI/YPnXzNZKsgXmk1XsSHRSV/gWvganA9dfyBCC6CvCt1Rn1o/CP5BGX3FlQJWvHK9g
Fvn3cz2bmb9m6m/CIIfIhFb49m/pub8WHKK7APdg61UDEpCrzOGRpxPx3jZV9r3qOwg0VL0bznnc
xT5IXgLmfJKD71y2CnJp+VRNEBkVyrVLPmdDRPN57vqztgqisdRDUs9Ae7rBVx935/VeVm04nHuL
rJ2irmLRQQp14BpIeNaBV6xFHHuuHORAV35XM3k5eOtqcaEgAssvZzoPDHcQnNsLYv2GlX1sdMmq
rsuA7+3RWiDq2j1rgPC3WMCRKib8RN9BoMW7rao40KjXdR/8uO/ppTNr4xVkmFBmkU16uOd1AJIc
YFgSfeFX4OPbQ7NCRd+beZnd62VY/H6fZtZReUx7VLNOXmA6lHx79jGVbjJssppZ96yrcU+zNwQD
UyYdCBTy2ljI78YEO7bLqsaWSSbDXZ/A6m3SBdR/+dAIqfa1qgTdRE3TQ7kVgOsh98FHcTmxERIW
kSXRg/CEcxHhltLPnSZAWX6Q1cOYg3Ms+pSqNvTzRXn9eRcPdZanvc26fcSHyd1YUw3flpi1393a
tw3q3YZ4R4kDYbMIlvFDtoyLzFmTVU4+VyH/FNRe/RBSsBiUTtezq95NwYKU9KbP3cUNm5y5USUv
p4U6w5aKmTyYgQxO0ajY+eQQaCigtdRVRTa6EACsoeEV7apuYFHhZkTunNjj3laQjAybWIdQYqpD
4oK9sU4+ul490dxlPnFKQicRF1nn23azJG1C9naG25kHbarLKFQizEMayh+6DXydL5gXXfiZw7/O
S9d+6xOnAuV+oF0nH9gcFNaZABUQblXpvKWy6nIhMrsVOJzPyFSPc4kLitCUjAvnxo8kHKeJscrN
Paysi5FT5je5W7HqjPchC/IYIBea147C6HmV46CODfWRTR5rxZ1i4aJloBE01WFZsvpHYBlTZxSw
vgcLVuulmCNf/4jJLL7IIDZq42RO1ZajWxG+maphvOjV0v1ok64ONlqw7tZlKVRTnDliDwaclNdB
Kmmz4V4LOju/DScQKdhU2jKUtP0FDV0QT9g58RUmo514EQRj8gnEvRwg5sYqsNPzVHcXUae9+yZK
musuDJYu1144iUJSYaDcTQz/2EuFwJBVcdfvAkMuUCejfgQjOOgKykPyxa3pGJepjiEqONU9o8Wo
ZfDouqoWeepWicn5EoJSeQKqps6RWzfQi3aZ/MUyy/F0mURCSc0NkYXlWieFJYr2uRcb+ihd7jQF
tX6tc7O0mFDmquGSkGhxdzTIluoM1IeEIxvSEUwJzexcZhzO6q6T4FlcOtjQPK0UUhgEHDssH3Ss
+SbkC5lznrFfDSqL2lyGfOy2EuQmTcFlOG5AMTSpfLTEOffCUTwSyogtHC78XyQJav6RoTbvMUnY
+FgNrkrA9OF0Y4l8P2GFEan3JQVN8pfIjLYrJPfSz5JJG21GN2m+haiUgnyvnKp8Gb36kVU1cKJk
8bPvc6xFlSetqAyK2cLsCowu9CFQYT99IL2PcYmxJJvCCaL2vIVC0LIxdHJy4mBaznxu+JlsZT/r
fIwy59viRM5tD3WK+TNtw/SLnBsXmUgr46IVYVUjZUxiVJwlFAreWmcV2zXZNLV70fax/KBRvjF/
bSzhwzmYZ5IzWA0CkYwusXERdV2Q5t3SJfcJ8dPmOkiMm2ydhqSPXGm8nDA6mvNeL8EVeIIcu0s5
y354PhgztjSu5irP5ChvvD6jLJdZLbakAntKjucLcizHCjZNoLOcLR3IqkDIpg/pQmhQJBGYWXMa
6VkX3EwzpO8ink57AAj6sVRTEt9F3US6wuqB3jBLxrQIJiI/CKeZk3yRcPs39QAtgmJpmvC2B518
BrgV6OaKSi9DmteREknJkElcySJRtQ06Kx/EoLWQ+q5GBisr0hjp93xWHr1uIjL+nvfu0sSpYlhK
7fALh0GC8hYvoi1Gq+agCqaSq8KHoVm2wNPPZtPHMGo5uK6pzrtZVnEJyRCCHR0wT+WNp+rki586
A6xkEjr6am75WJ1RrM/xTPXdgu3WtXUAxEESg3VLDOHngTh+vzH16POLMZztfeJPAdTNrdukW+55
Fa713b7+GY+Mdl5OkHfoLy2ZlPd54i14TKa2Y1GumypYbntJarfscMAMZcOsvl9q6Ebt2qxbRpqj
BAc5r8QZSZ8HLrWXlA8wy0FAq291W5kOb9D7txQkTo+AnrWyCKt2iElul6H9RuvG33ueZOZaeKhe
/zLhsYK7xgPkCqsC2apSRJOZNx1Ng4ehn8DlMkbxjsVTfRsvyRLm6RgZVWKvXbb3QgchsrvCM3cq
mWFUAiwJdilhc/sya4ZK5ESnJIPW6jI9kibAo4f1uFQYbDI1uYGblZ2lqiZN4QlS3XcubX4oJADc
pnK+JeksDlLLpN8PdSM/kmronUun92DymsGKLz16WjrwmgAkE5QeUWZ8rP1l/poFQ/SrpW0nduMQ
xpcUECE3b0XGBDqVxCt++5r/D9ztm/5BfNTy4UFffe//P/C6cSP0ltt9puGRPXW7f//+n353+geS
Ughj4dwCpg3Csn/73fEf4L2BX4ikEgJQFCkjhP7T7Q6TP6AD5QPGCl4ciKSt+Lw/3e4g+gO8iign
QOEIpCjWm9x3uN1rlP6X0w1iQJDJrBVSK4ABSJJjmdMuaodFZ6mfV0yPF2CS/R5no1c0GiRhi18r
yDh51YnMAdLHa1bxabcrByiCb4g9AgeC6PXI1/dDoGZDT7uoq9Fq+dSPaS3OWiftkzIjdWbKVWkm
vuzI3PfXdZ12yc0yEi/KeRiK4aIWTiTPA+I3chtYgKA2RCXeVFjkGpezkIxy02Nsf3nU90hZcyqb
opNV1m3rJpndr2nTucG+z+TQn7uKtV0ZBTVki1DtM5WccxJc4DxQLK97v7+n1My/HFsHQ7Eol5WU
u9mQk0TZL5bXld2OIVt8uIDVKA/17PYf47rmpLRjv8Tn0GbSbR6phgRnzZKFXyIUFNOdk+IgwqNN
o6nzbOVR3KgMBUeFqJkHl47Hti6CyHMCnFYzR9534jObSwQyLLmorI1lU+qkkUi/SHgOZ5oAKP5B
ZYz4ZUdttms9Y27ryvNufErTqlgBjl/b1r1xEH+o0lnoeNUzJbaVjG2cx/DTvrSiVSHOWRV2BzIm
Xbttmm5yPqogmOEOjoFpLt2FuH6exvVU7zxoj34dPRHfT65DNsKXcVhE8Ii/pn0qb1yRjj+MClHp
F+GcJCVhC160G1nWF14CVMgPFyZ+3IQDwDx5E1Qweqnje2mhIZjk7eGG4eegIshK47R9lLMBAp75
MtORFsQPPsJFSKJtIAACLUhM9Yb2od4sZmwCCMzwbAACdZ6t/ajaFH2SuB2+ulFXFRDonEURqADA
IDoly3nNdHfNlXLC87Rr2V0Sdh7b1lSNAjeDpP7pthrn8wQxDbaBd+jHuynQvSyGZQlBSTe3gsvd
giARhh11gQG5Qchpx19pIBG2nWcoaQX5c0gXtz+fXdN2Wx0qAJXNwGp1aN2u/+raGv/LnRBzb8Mh
BIkRgzYqzW3Cuu4GXc9DvZWECMhkJohpDlx5AT8MgdF8R2a45KLwJ4HwUoMHCaslal11Ow3SgQcH
+TdhxnIEx94IWnYj6k8tyheaywjLHqsw5utv4yZJGRwTf/4wXTwGUFPm17ys3Awtk2VKEl5C5TJW
QdH0NIWCjDfiGmcpWSaoOYs4SeJvIXXoXM60BRdTn8SVcy+HCqO2VBarOWBL/9Uy3CFvnGFsZT6P
Bm8tAoUPAV1Ib0UvWJUbqwb1dY6mUJQEIrQldgpuOcc00dPGzDQThbAhvu8Yqd1dl0we/2Qbia3i
9hMU9ELTNfVnUHRJfhjjsG/vNOtatZEtNGc3GoQawabOMsbKOq7VHQsHh50Ncw3ilGEG9uEncsR1
UuKKQbk7kQziQSuHPTbSyz5ov+ujr1C8WxBwd56Gb4VkK/fk1qFL+jmoQ55tx0iFd3RgyXVnPPdq
mBto1rX5gKBgQrKmqAZZl76dw7z2kh1TyVnjmzAXlNS/o5HtQqNPwcztPqKYKy0s4A+oytXWJIeM
ds1hiFxQVLaoeIV+DErXA+6Rz3ZJjdxw32HJbeyLOxG0jwhWAOLs2BTt3EZ7Z2axIssFMxh+FlxX
sMZNMWTh+FF4sIQN87tffku8nE9ufNt07Z5PTG4TGt3bGuWKQlRhaRbvc592Dy0m+ioZ9FBWobd3
plHt5qEnZ4kwP4RubwDfTze+Ru27S5yPTp3VOTizETatM5PNQ66ddDiXc1YOzvRpZHrXa7faKkS+
RcrG5ArEWIjGrN0ZSXKo+XqbTEHHJjbddYKQOvwC7cN+yg1l11ldfU7bYMPCZSka6utN0qUk5zXr
v3jUg9vKP4twvlizxIXr0XOzpLvYrYZzHctSxjw8Q2Zp20hyuYD0IA9DHAaBWS4oGAS3bQQyd0My
tnWHia+x/kWgG1gxU3/AETaWssOepWF77vewozVI4WCrovslme+CJk5z3Qp3j+CwhRO8yDPIWECO
DBh/1i2IMe23fgGSRgpktoYh1Lkfx13uccQSWSZlTk2wM9CgXLK0DDpTUj/45cODdLxmL5iPqx3V
zl8JR4KvIBVmqRpdN7eu2Paec+nX9A4pnC2O/gXBz1znyyT1nJO0HUKoTdQVL+Cbmq1rg/R2cDMn
QkpsuAppfI57wuzakOjW7e1YVC0WE8nMPRhvbt0aaRyj2KXOor1NhQLtL732GchjzJRB2CCsd7Sf
603A/flsnptDtOYdPOVvwPmAzC8SKNGAcxInFcJddub02Y/aQmUjD9eEXBGCJnXJXRhICIct422W
IlfnwfhsorG59ZA2qUuq3SGXWmlbTPCav496gW1y+qR1yn6yzYYtEWnyerADAiDgr6wnov0o4vrT
7JKxxaPSFEMtR8byMKZfshmSSTNblAHs0rC+rHzDzyWZ+juhE+97NrT0W+b0fVzEicz4xpv7S5iO
+UZCIqTsmij9kqTCOw+Rl/leESW9bVvNS2namuvNDLoSM0la0iTiexpzgpRAHfT1xgx+eqd64yAV
Wo8Aj5AldEBAlnUbggPjqqK8gXGkCy3dyaqvU6W9vUTW41sf+8Om6xp2y+E+4pzAJf42xh3pjfGy
7240NJuUOmGA5FTXcMC5aRf/iHimvUuAWXFxlxpKESWs5RC4WbD9DqGiyUcNoBddnOpm8Oj0CDZ9
v8y6DoAQFPOz+yjtl4L7pI6LQXaclsaLlJtzMvhsE5IgtqWKSVXlvtvMY4FpTO/dutHgo6WjKYRf
uelWuNy9pa2extJxBV7aH5GOo7VyrtuliuFz9TLZGYvSLmVlddM6ntoBXpP8yFyL1Kk7uucp50mR
JTTYSKV12dCqbop4ameci/XU5w1rIDHuxigTwkq9TXrE2zluwYMyVg4frnBjwYqmssmQd1z120jy
4eMwzMvex0+nIiWdd+ayyS97T0FAdabU/sQd2bwLVO19GXovaGASm2YpRIh8Wi4aU+1pV4dflInt
BiQa4MCm1slU3g7M/ZyM2W7IIDfJ2kHvSSjbM7d1pzqXDmxOp0hURHQMr7x6APbUb7uP6ZTcs0a6
pUKVDVKDVu256cU1A5aj0CIGOYfydhEERv1SBo53J4FB2uCMFcVAoNq4DAikQRYT3LImZPsQBnSv
B78+Y0HXgDMsiWAOEYj3OA8vksGRO2GCDN5OY8+0NCIPGI9vLZztWyMNUpt0iC90FD1O7tSc9c1q
hIfUEpM3BtKpNXKJWZ511INQq3HPY2WW68pHdrB0kL52N5S07c8hVcAH1MqKMyS8BQRvsq3pJNkl
XApeVItR2NoQiEw+aEfCxaJxTXaI2HWZgpX7x9yo6gsUviUilqxvzlD3m5F9Yj1UpfRNmmdO2xSL
jKHZl7RuMfVj9YAzVXl5qvW4S8ZJns8VogowAWRFMI5hDkWK8Ramx7AchxBSyW4/w/GtpNkvnm12
1llMWvSKyVIHCVKMik3npOHOFtG3/qSDwLEFr50ZWXa3vtC01tvWH4OvGSKd7iHsSOwWvo4zc2Hj
Rd9wlY2fe6CDoaDWxrHMm9DpbT4nRH9M7ZBeBTLx4M809gNCShdJPCcZdy6xiNJAdgW6tMbAWM/h
0glkWtR0N7qetdjQafUYt7guyOt29r9RFF0XSsaUF+4MeglU2fTj1jiNxwo7utmuF8gf5/GUpqUd
Wl4MgZ1/9KPf19uMV7YqZOxPN/HopME5pymT+1hHzYg0LO2SC7VEt41eqiifeNbJHfKhyXnlBe0d
SpXCompadW54MJ2LtqkhlJHWG+gd/uwH7Q3loj17GXWZ4xToarh1pnk8ryMBii0ZNBvcCYucu5yi
jJ6O3nYJFZKwgYVR7xzwiuQ+m3H9Y4gFmZWFu0NvcCfS0Hzs47SYa8TpeeRXPA/CoWU73yR+SbAy
90BZfVe2mz+wWDd8O461ikr4YroIdd9cjUQ4ZxqW+tJUpiqMZZ9JXLELWHXvIm2X6Noy6eUSVnOX
pYO/tSYiVyGs+E00imTjp8yBD0DZp2gEBWMyLNWmm/3qChlmVUJUNfyZAolzDyChupxk87/ZO7Pd
uJFtTb9Ko687CpyHWzJHpUZLsmzfEJJsk0EyyOA8PH1/adc+ban2LqPuzgEaKLgKLjupJBkRa/3T
Gu9EYhT7qg4ec7tsjsZiF5euq6rHdm663UqS9LY30m4vnKo+JJbVpjv2IL0pqqGB0TY8HQG/TlcF
E8MIUg6NeltLSaW/8jYP/sTm1Mwf1nH29m5lUGjIusnaTVaCHp1cOspttjTjxsY3qiPJkb+frWY8
GtVo98y+TMTuDHdcBBWoNoCkJw6NAsm222qOQGw9zUXPgRY61LWMIa3cj14XOIympfHOU1bt4PYW
hzh51bSVZhElJV+46M30linh3g5iyboqm8r/mCbL+j0Phd9GvWGsN8pob+gguzBu+Gm3YTk6sTGW
5hgVjSjiuRdDeEpyakXh9bVxIuon58AJHJ6WlkzvbtcPfZu7m76itN+XkyhuPb8ew0g4acEf7TUb
GFhZakdYo7KLoZzqOW595DhWk/fxxDylr029LlsCkfRuyaTT7iZGFfW7qvHsMa5d6/xC0meeJn/y
RaTpLS9FX/nHpVNJ1HjlCO3Eknfgal+8ZXDvl2lZLwjO94rIGDqASjk4y9ZYcsuKkJeReJm1wZhu
89ooNjMC7ycbzPOzW4LfVq1jf4AZbLbukiZHFOHyooIB5YXsSvUwTJ0Zxl41Owv0UB1+d9mKHoh6
+qZSZHEVhm/Ctq1utGOefOhGHRjC05IGrYysXNuvrUHqsN1zwFEGlDSgMLA0qAzrPWWrVRy7Vo47
olgbFRVlkG6bxkhjIXM5RWnX1zuunDGow1Qbq08YQdkO9kaAnz5xuKljN7X29bDO/aEVTb1EBu8M
WPBUlfch0ahXpV3KB+UtxbWzzE00gutz94MTFvL6IsnbYtfYy2xuE68Y4EnZ4zkojCL/WnZltxvL
Qdqvy2AXz6USSD3SxX+BzJ8vtEssYF5V9dFoQ+luYUhzM+qKQi6cxel017eJr6Iy89V8HEbTvV+J
RRwP2uqrp37kocc1+9jlVBgCfmeoJF0gxdSJOc9GuVvLPjQ2QyGLvdVkjYyXvpB3uUVPtE0Ky/tS
mmk5xIA2KttYq+7SPFryvjz4VrGau7Lv/JdJB1OD6oKwnjhY1tk+ZvC1z2W1NM+GUOvjzMD1s2Vb
hC3LiLqUu5eJ9mpC/p1CaxXKORXFMu1UHmRPmacpfjhDjfXQUnF+pzhD/1L7mYVGVQp5ZXVGOmxQ
rrc3s63Mz8BTRhqhzU1PpAQkT43yHzi/DU6Oqau/TgMpjrGuIOF5s5buucB3dzFlFf148gPgcsuR
/1aGrl45F0ZoMyH8O7IIR71ht2wfZTGQ52Zldp7FDZjLYc2atY17qccLBh4128w0pgfZC38rldtS
P4Zm9jRAmF3kpanMmMzW9LnXNciCKxKTTikh7U48zZO2y+NgB9XT6FnK3WWrCbwGQQk0UCzZnG5N
v2OeW9jbZbaZZcCvDZs6OEWG2TXulSm/zE7JAdMONVAEiUaAUYHKLKaZtC6kd9KFvY7rKWtf+dsU
/e5IqWHi7/jcZyI5VZ1OJlqHvEABR+/Gh2iXI2oj0sYYd6X2IQ6SpSu3DkTHY2B2a8zJxB9jTdq8
vOG4soZslWN5+PH7+Q/gyT2DJ5ZU9jEI0os0rdIlCnPPKo9MrDVUGRVTy2kdeYkaDB0rgIf1UHbW
XMgYbFDXNyrNuRmWma/GEmWrt6pTGY4TLLdeJnAn29di3fmqLkRUz8wjuvXWEHxmCWf9uXJc7pUm
cHCOpyDhVzNXljoBWjP4mjAJaE/aX7t8bM2Fx3/mN/tDnw2cQiIvF37AeWrs4qoj36l5UZUPBqOg
EsF/fmA5AFjcJKvPwYIG1cryMsuFdDdV4yf1NlT2lB+MSRhz7LlDPt/NSaM/C9fmAyw35/b9BHds
Tb18EiJjfM/UGTwDT6d8Oc+e+TNhPTXFtnNT09sv7tqAeU1tyI0aipav1Hc2n9/znIBeNUqPG8H8
MisCaTPVqWkb1X0ufdR3UaoT/IuGNZTzHdtlmu87JuUVV8JpeSkz2vXiSi2zk7vxEuRDcW2y9ajL
cSiGJwr/rv9YeXCEj2ZnrHo31X59PtDSpN8P+AKbuA00n6a6lR+0nVCwXzMgjJ8qCMLBO4IDigap
Zb/EHOlddZ23HTvKyM8wn4I5q0OALRvcjoG0iRNPQlfDVno1X3FmGIIVWdYwzRRIbbqXg1tzZjjq
UnhQuZi6nI9yDiy61CA/KNfcFZW/qgeHBHEv+j+GlVXgbY4b1X3CQIjKWBI8DsCZ+gby2qyPQd25
n39hVv4UDv0qFHqrS8PzyhwQh2mMLHQLz6LzTiObTyluEWnz1lp2c1PN8JXgKaM3R2iDWrmzzUH9
zk/1YxbTL3wF10KJaCFtJUwWWub9SFGKafh8iqfI84X+DHw3GnHC2/Ctpb3bWMPqEgTfNU0UjKJK
6XsqIXYLUEvUT0Vzhxgz13E4Gu42tyoSe2dD7RbYuS/NFPTQ99lEa9wgxbaipbcroszHPnh0PDHe
+42Z7UKzMS/6WpjtBu1r+zsb/1uBM/eUlclcAYc8LwNn0vt7usLbmhwfCK6ANnm36/aYZkWz6Wx3
vm0nZ7qy/alinkj6u7lwf3maqP6wQp3Dc4zzYIN3OsmGpTZKrEoYHi0Ky6L0jsDG2bfM1TQQIRTU
7wTvP9Lt3z5LitYAgdmZkTMZdPtWc9hWshtGBYzUqjK5Xp2xAnYS4cWcr66OmiQMLhWs9o1wR31R
BS0Ds9q5SxlnFnRiJ/p6MqMss61/Ntjs/BACJgfybxhBGLf3WQdV01pn3RRdc0JiQ6AUoUVZS7nY
InXJo79fRW/1qT8vhtcUfDOAfWM9vb0J4ZJ4dd2ZQzSGiuYqKzVMfTinzvHvr/NW6Ax9aZGVYiFQ
Pb9ZDPGEx/xVEb6Ma45+z69ZnB1wO54SWW7bOjuPgFA1Z8PfX+79i8zlLN4jNPQBZCuJNm8vVy2m
rNiParRs54NHzhLyYVkAgfZBUrDpl91yBqE4GECWV2qszd//ACQDcolfXy/ITmztGGdcOFXv5///
RQMvJ0vOBcQQCpW+GZ6yjsibbe44vQcFKdIbag5n3Aq0D9AFWVd8TtayFmA8zQCg57cG4KCRgpj0
sIrXXZrVCbELfqC3vVV4aWQHuczjpLedOnbmZARk69k/4iadJD3Gaq2H2c4nn4Y4W2oA4Movo8Wo
LeOgUy2yjTv07P0/eRmXFOtlA5FwrkFJ5a5vLLDpFkrAafNYibn7EqSLI0/IsqR1DRPh6Y0ovWU5
tGVv9LflNHOfw24260d6Cw5UqBvowSafOXT70eCDg8rgzndDUqndbCBti8Ip4dd6FHWxLerEPTWk
BNyl4cLvNoSrulE7oephWL0wTURb7vkkzjOqATR5/PBoV+W+t3seJfta+pxqFKE7mZvBhWo7gGCn
94fLPCjC74adcVRyjyU1QALNwKhjL0meqjApqUyyLPu4tv1656PN5DC1HH4Et0ygpSzw9/JStpoD
vfRHipA+EPN6yNxlGb65pUMVjbZyEPdzbif9calHjvtuQP8UsZxyc1OvgVQ71Ep8ji1BkrbWSgwW
ek9KqhjRDVVUwZzybgdOI/dizrmXCWzOekCKJvpjr2YOaMa5M5HlZz3iNojHLubaEfNO2j1QalfN
s3HozclQp9knrCbqZQN8PYSLbrbjj08YpMNFBgiaHEnN1KChTaUMD5B7P26Cz5f24cFbXhoi6y5X
avw8ntSYdbf9HOrP3YqPf2vpOQFpnsKddEP/ybJb3prcgOdYxNRcJ31fqW2iiwRaXwTPSTFfIcaD
W/CqfLk2PaLYWID5Ii5+VmnzlKNS6/PRiUQzqo0DsvndrAvrbkkL04lS8hrdTaKqtbygbfpt4vM7
8QOWT7YKSqiQbdclxhJlxq+bU+gVhbbNyopkJ6npU0jFO74j+1TgJEyywARynQcDj+DvN4n3my/T
JfHtGcQuYSnCY/Je/TDRHybBBOFdhuzvqQBa3tR0t79xmbw/XE0yf3CenpN/uCQ+8LffDyoqQ3oP
EFI5QX6yTcp8Fu+Z9kX7+3lM5Wj+Zvs7b+dvNj/k4yHHK74QUjMReby9IkiuM/Z53UaOLfyPWWiq
b7lht80hy0NXRVbl0yqXq2EEp2Q16089y/D739/cv5w4mMCQMuCNRECDUuCdoW1iFc2qgJFdMxne
zEtCVE0629/CpWVR//21/vICcS0StDwsMCg0SMZ8+3WzIa2c1sHXO6918eK6CfppJyv5jXCskYS1
wfz1p+Thn1/3HDYHMUZIM/aYt9ddw8USlfKgw6Zgvq0XmiMAPP+OQDG0Jra7oPpaeLP+/qosyHeP
1zKw22OLOmdIcIPfe/E5iyqvS8yJkqQvbwyj6y4Wx2BQR7GUld5aTu19lX4xf3dlbX51BYGhjFgL
uucus2W/FcHSfLXqvLW2aEjcUwGxt2x0EpZ3vhrtR1356jKcAR0jiQTiYwhH/KykZfSbOgmCLCLq
aOEEHBfwRSlRXCJWH59LRkEipZHhfOGyGOqNNYXLs+2OXROLXDT5JZsmzE/j1S9Tn4hmvzIu9Ihm
ogpuZ9PnFFlkm8pPdRiovo+Zg8WwnsgTvrL3/o+2d+C8FrGG31LwLUjCjz1Q1fAttHp2hy4JVn0x
1WRswHJVozgghGEzzZy8H6J2ELKGQT639WGr+f3qB+YjbMr9K0ULHtw648InpKWW1bXR18mHwk9N
2NV16g11MXhJHmyJaNGoegalaEWtTvGZVVZbnGfhept29orcI3AQkayaK5XQflfN2KpgR/YH+0s1
5eKmg7a/n3/gM1narlEJlfo176sz8CVD46ZzVc8XQT4DFLxwdoc5Sa9uUTpNbFfobcxq/F6Wtoul
qRhTzuMlQHDf+exDl52bAyS7hdNvdKsH51DragF4FG7yJLOq8neLGsID+n37U6fl9NENOPA3gfBc
fSFqm4Gkbeqk8ZLlgdwyBqZjFtz51e5RyR1gkQMvlmjDQSFyp3fiYCaB+NQVK6IxPbmnn1u1C2jX
sjASUVz+xGpyR1bdZ51N50cVBhzVGk39evj55yFogvRkSIIaLmXfBs6lD5L4aXZre4M1cNaHfllD
b1OUnfgsoE0eHOQvgDokYKxfkKsUJ0SktQKYFA1gNtXn3l1Cdzct4dTvkDUnihz4YUiu8gpceNeq
vmu2iDOUupIT6bBxOWNx3LgIb0SMHJCX+acsZW0XfuSq6lO991QAkFwunGig0hp7QMsaURBj54eb
t9JeY6TTdXiql3ne//3K/+u6J4GDnFYDgSCGwvddWoVOLuznvIlSJu0yXZJZk+Ku7vX65xjLf6Qg
fagV/7wXhb7xbv1HT9d/R8MWp/J/Nmw9ZN/+1/5Zvci3ri3+zk/1qDDtPwimY59ny0WMQtbUv+Sj
wvT+IKoES5fFaUfLc473+5dty/4jACWhxaXDQ2B6HoDzp36UDzTIlyRaECKX2sP9R7YtzKRvzgSX
wtw4sxRoXOlemfv9rojSlP7LXJZ3Fp4hjSwnD74A/7p3tvIREzRuDuV845iyDx/8MeySeO6a8MFo
3enrqsuli1IjyC9WHagJAjMon+yFEeUbofPwWHa1/TQmnAB7uzEcpEJy/VB7a8GK0s6UXSBs88Vl
A6ObH6ZlkI8DCpAvrTkF4361Ztaf2yZdcyVFhpohVWUKnIYXjpLIGO/QWwzWZm6a4EsoA0jTETFC
E0tf25g3MNWYUT6unoodOaku9pS9TJE1Tl0aFVnibD2E1H0ctKK14wVOEAA/CMtky7po+x0fiXhE
gytWUdsEaMYJlwEFL33QNqvApLXmTpYyBNGsEanaAyT5EphpFELUsL8ujRp3ndejCk/QSGB/KLqR
Ew29g0b8NdJOiGIeH7TRO0wGOqvSm2YFhquH0Qnj1QkxHLVuaxeRMpuZ06FvRH60nWzZCiMA37P7
UGFB6/2ZWB2neZp0UdqxGaKA23rzXEFStahRt+BSZbWx7bFJUYS0/rUUq11GVqIDrFlTYsyHxc8L
K16mjMALiKNiPoiyxgmUjKEVj85qfUVH7KS7EENJuUllu6ARsDHzRCNOIyNe9CQ6fGiFNYGwG34a
N8Ugy00wi/Whh9M1zI+dlWF/GnQx8rdWt+gPDHqwEDEhlTWjyUebWk753O/8RBVpXOgQZamFRena
IH32QhG8VW5KI53HSGXhyola9/gritzE9DLUk/XnaOd/tJv9x63qzYb2P04Pf1ax/+dd7ep5aGX/
XL3d1Yjt+q9tzfmD2Vn4fQkkw0JOb8IG9acb1UT7fk7KYfgICQUk81N1/7mtWf4fRJuQE+4wmsQg
uZ3/9a9tDTvqGUIDpfUxFfOvfyKL/8umhvqFhEXiimkR0aez6f7aGVpeH9bjIL9I+LeIBZsg05p/
N4LjbafCznm+CGAfUBVQpPs+2sNR6hydmn6ZgiI7VAtTXTspxIWhwdZ/ufv/BjP/t1+HuTT0mx6A
yPueKHXXsAyX8LO5lEiWzCkcP/RLVf+zNNvzF6IQ+xEF6wGV/2UO1DC5o+xq99NkNKaxrQw1PMxu
aTg/bSYsiH9vFX7bZP55GXzvNJoEw9JFv3s4MpB4Se1Pa6Zy/FKJ/ZQGpE+xl5ucEKLf1f7SxKMq
y6O9lL8Lh3iL7/28Omm0mIBoAmg1z0/1F3yv4C0cWsf4BCmXbGxT9aSBIM/YOLCPFMUKYdji5dcA
nc1vIpLMc+v6/7rrf12aF4VKl9P7fehWLWthteb6qbHSPn+clTMlEEWd2e0Yp40D1GjNNI1lWBTP
kAiOhWg58UuUnlbvb+tAcz7//Xv11zcYDAUPB6K4M5T8vh/0FqlLDodPQ55xGjbpA84kNt5C/S4s
6K8XCok7oAZFC+ohLHn3yCGNs8XP7E+iLxoS2VyArQKCG8A6/Q1gbft/ecB0uAG/DYThM+r8fXge
A98ELzATZRY7LWPAz6zfJIRMag5wre5lOxUIK7ICLZO1jMmFH6acpQYFOjqxxVvtKPdGC8ATqfO8
qeokf0n8BHv5AADxjGYWf2pq9qjx1qqpko23zkW9He0GOzttINSp1UrmgwpcYN7Jbios7wHnqI5a
nKgYLJPOfA0A9ect1UkWRk6S27iTzQIpCBKWUWFYt32B3xkO+ZSA+1wF7jpcynVdZsTLRSB3UzPo
50A5tnPV4a2s7gJswE+2RzMVl/Zs1AfIK1wuTp4jjClMe7zRjTc0O6cFcohWLyQTSjBY495jEhtM
soVOaqsXUpdiNa24FI1S1V+Z0Ji72xKl53hMHKt9WM4Cs8jTLbEVZaEYVoZztzvqhI4mXoWH0KZp
Xe1F7lrLQ5qmjh9NQ7LM29Fl0MWDbxSrfVorD92yKuT4JRNV9rU1KjeIklZaBcYF0/eSZ7MNjPRl
8LwElRNIxPVIFz3E89yiS4hNbxbc2L0hcjTfDW6nzLgHJMtsY0Osok13M3idl0dmMldduOL2aZu1
IKtKFi0wtBJAd6Ufgfv2pkDHq9tRR46eKrSqYnVF237WKJ9y+85aHWpb6GpXdR9yligiFbJBROLd
T3VY9/MeG1K7xL09gIeclIng1NiZTj5alI+Fm2k3QPEv0tqhbln8tQ8eznUsURixWI3ENHapL3n4
sTDdjBg4DI11aTsbz0r95omhdvbggKf4g4aYbOrUSY4jargQtoE0xP6hnJcVc7ZtqPb72qIiinIY
0CYkb69vdXI52piyl1t0Czl6xcLWNtOivRxxJLYmZYiqeuyyNq+bjZvA9kEGN9rWm/OMT4dMBZnq
5hg2HVbwATZdXWchMt/TOKJ+3He2bL9PSz2tkWu3wVWYkXNwrE0VPNktCZZx73jlt7ysrfS7ntvB
ucawvcLvN4n28TWN4qYPSpns58ES2cclyKwmNiEcrL3fzuo8nMsd7zgn3PRm1qnAqNJU+ee5Zgzs
fmyNwJ3gWVaTm0FKX/2UWaYe9ughAvsSmiDzDnLCJ46peXZQ91SpmZ/MKmNwbGEhNVdrV8ktuKop
4t4MK2svptnXL5CnlKFeamOOnwmK5o86iGOhqMd0SD9NST4Sg8WALPG4TP1oP5jrmCQ3smfi1y5Y
cEp8ypfCtYmzVUb2NcR55L12Eh1mEJVqMXHouoOy6qemNkMk4jPLPbzKjcYjkJPcs7C/GsNeUcyP
BKslQdR07Zg/FqtskRzJFg/5w2LXlYvXvk7Xgb2GpMpLQK6VZ8lAk7gyyTxaAl1W24AJmEFUTWN5
17leMUWmNNh1RtdqlsgUuNu3MP4IDpdBW5dTqRHnMoINTb6XzbcDEE4fzW2XhpsefGvmoGTKMue2
NL8PDTd01+E5CMjzGJ0ytnEK4dyh7UUePY3ZlWJn6eLFhH9i4lDHaSuRTKGpmr3kLrXL+WM3NwuC
XqzNqBjxMBvcIo9jqEtlgCbBGceHJPXdx1pAvmzIl3BSlOtrO+1GpiB4O2b2uR7Q9CCrOHHb7AoR
q/zcLZMt2Obz+dZ0MgZbhrVAPVN0CWF+skrh3YLKVTcT3l8ZmYt0P1Z0EF+CfmgZzFeI5LNh5fXr
gPGdKmhiqgYyq/xb5mC9j7NOdl88YRhXuqHpoTWTRRoNdK8ZVv1g+Vzz+NoN3TO9XmZ3yHp9sw6/
uGEliw2gc3UCCYVSTKsJGd3UZZ+XwFUvmTVpWtS2al56VQv0MXKqj8xurOU+86zpuprNVR1xmBnD
LphJQaLxXOWL6yv3bsSa9GiKwX7OYf68eMRCUZyd7PIeSVP3JUPq8TgYYnplh8rzbT1IHCgcc+iG
mapsFbEeAw/cC7QrEmvmf5/RFwLEc5khmpvJTjbaaJH7E/pREfrRD8aH1XIqjJt9i9hQe3BfMSPR
maITYPcUO750krHMwqLflywOFWkf0ouVqFaW32AtzqbCmGlGqCGna4Mk/NNKcbrcLq5jfR9k0V92
mPDuS57ARDamJIypKgarvGLpJNd1vlrNBmFEglw/XFHd2wI0YRMELT3hyimJaxsI9NWutF/gQSGZ
A7C/SF/REkMc9WFmk4UC/QW5QaQ5cwYXt74uu8QfCS2Z9EuL/UtETGnkuRD4o569oG2gBpHMip29
VGRcWI1fddvVSAkyS1c9IWsfNY7VLOhG+FHUW5dZQdpqrHBr5rtGJMUnlgzzIpAl08BaSadgTEuk
JrFvafeDjRD9z/Gr/7+X/d88l1+q3nNi05tIpS9SvTy/TN9+tXf/+Cs/ATobOI3T4EwiQomgSoKL
+dnIWu4fFoGN+LjDM+FHyOV/9bGcxH8wasdj4ASdqseYM4rQPxtZYVl/MFTa5Owx3J/I3j/pZKlc
33YNdAqEhNGM0VAD+/0lbLghf31B2keeTI1a7rDUA5G396mu8NNdzeuai30GwYw7I+m8XcPIrBNZ
Xe0DmwYdadKwJvCu72ST17FKzvtJOBvtSeoBQV6vZ5azYX5Y/ODJDd2Tj8pwf0b3902AgMdPBhXR
rZ1LpnY9VVk6HrBF42EL3VencuqNr7sHv56C3TDMHw1j8lF0Gpm4C9DSdggiGuAaDSD2ahtDeYRu
wufkDZpAh7U65vz4B80fuddOkA7byUYYbNXC21sJLFKV1FZcpehBvNSY8ESYZ55Vf3LM/mVws5Pt
qTseKea4gcTFMoC5rgetDtC/44mL3g65uQuX6g4m77qx0SLZMhtO/pLiCF2WggFTa2Yl8jsVM5Cd
SrFl4WhIzL1Tz8QysR/1F2iRvUuJH+q5ATqM8pnA1tlw7qvGFMcJa/e+x6tzZp/DbaWqcpeVxoHp
PADtgzv4OzSU1a6d/G4z2bg5hCXlbl7HV9KIpjttLfqmWdIhMlQeXnvOOROnWIetEZDnwmn1SM7Y
EntaYybtaw46UWcJBqfudkW7euyFPR9NI+tuzAaX9owHAsGk68XDjLXLZObUMReMHW8ofR7GICHw
So9V/9pO5rpDhG9+WtXonBYvs7+UbSj2CnXaIeP+HTkJFQ9Q9sbWw5WI9LWv9KZ3Ei8K6QU2hu9e
Dj09aVaoFUg0aQkJyWBQjWlaMOejZI6IcEVmXYRGj6t8XB8mNAox8UHwjrnv3qkgEwdft3JD0Ii7
1aS4nIIF35nRu84eeTX3EKtKF2O/91/rYK4/BbnCxRosBLDo2To6aGUe8tGnL1rrhpSgMQcmLuqL
LLXaU5h45tEOodoavvX1GXeIZO6kTHDWYKdbvMZiN2SmcznVhjh5eWh2G8SyADjl4pr7pC3r52Wa
RgSmwtg3wwpXaq2Td7CbwBhjG+w1osB04jJM0ksbIcrRIoOJ9zooTnW3uCHBDHQfDpAnbiL7NRvF
i7mEe5/4qyTKu0l8DEsTp2EfzvtkqMPnuuqaR+Fkzj0vzsqbgle7c4v5zjFrdzd3tRFlft+9phgK
L1CWjR/agsgpt5VPlXJ87CBk+NdG0MVGRjjJtI7Z5dQguukSZe9QBWO7De1256aG2MKSmfS+Rpch
/bc58ZupafZhWDknYtjw8qUplVUl78hT2Y+zuGkHsrZbVR8oadT13HoXpGC2l+Ashx5nzL2/WnrP
a3CNYOM+D6vn2mrxxTbtYfL6fNNyDHPDxi8LgVtXa51+cEbnZXVTNxpyp91nlDB1HNrFvSlCVGeI
Q6+D1vzkz473MQwpNu3KGA5W6xxGXz0XiWXsrKo2r2Ew7DgX66vdivGFWvemSMKHuq73esG3gHxx
E5zNROv6qEJMh11xp4blmYrv0zL6jwnFWlcJtQv6ilKtbred122J2tu7XvvdYfb3CTvIJ7McX30L
C0TVTMl2LtOXxGpuAmPNvsA/ekjG6CnhLbJvhOt/CDP/uqtVcypn8cSE+B3pE3VcQfd1Ho3iLI+Y
6j9R3fi3liOWrZTN05gG1HxOpG2Stmqd3WZ+c0FRLXZVZVyIodI7xzIvoYX2Yzd2UW/rnZBpvsXr
znbh+3HTaZr63ur2Jag7FlBzlQ9zg71PO025E356bztJHU0e9umS+5dRhUR4AK7T3qGoq4jx8leX
aD4yc7aOOXtRZYczmQzBNlBfHbvQO7uRbcyecRUsRPUQ7oS+x4PKxvRzHaaZH2mBW3vUIT6F0r30
kV1F/Vq+5uH8Ta4Cob+FqMjJroiiu5A5gMqMVS7y3ewVZOxiBYkKxurgGeQ5ZeAkMkiu7LrB3zRx
phCl8y1JvD4qK+8umyba6fA0szIif7QAswTraZD5jRr97jBnphVTud9NFvLFcLotTS/8XqQZIwWL
3ttlfUgT1YprIvi8Xe7Rh/t8wI6cIapvu9778OpRiq8NangFI3Al6XBjZeD5IE14Hse4zdZHQ/ng
O7kmhsGuFIdW390TDDAwFHP9MnTmuEUCUH4L8LR8CFEO4LTi78YWU1mjLu/7vWmp5hWx6hxJVNu4
qYr2K1PYVpQTXr8PLVQPtS8Cf5OOU0asHEb98G7wPV7wde0NRA99OO0Y6ExRjNMkw0UhXROL1VS+
MBVD3uuGXzcgLXSQQTaM02FYaqpR37sbMlT5uK50lPaZSy5i4+IpMKoLi0I4Drtm3CpEeNKxikvw
Uj9yVny9AGgS/X5T7XjYLkKrZm8JFhwDc9fYtJpi5y2tvzX7eX4GN/AIaOhtY2u0LdhP2qEHi7xF
W/NF14e+2AA9jzM+IY7BC1njjdpaCvIME8Q8CH0759KKxmLdKt3omEhntcsrGyV8Asw0Fnjc6md3
yLYNbmwrrDecLLGvi89GgwuXCCtkCYXzNOdDf+TG3Bqdi4tvoJE0SLgCjyQODmd2ek3QHZlPOeIP
yQkQ4zpn3K80T9ieX/S4XDLlAjhxNoj+Qp2Zae/WNBmeXBucrJijpnjFm260pE7WSaG+B8Zixn4t
i8gzq3nDIzQK9uTw/7J3HkuWKumWfpee04YWU2Dr2CJ0RE6wSIUWjgMOPNud9Yv1t6vKuuvkvbfK
et6TY0fYya0Ad1//Wt+a43FRcyyq6qtwQUeMCflGu62YNyILzhymxsZ86Zv7venixQpXor2OIifb
zsXVbWUPSsv6aFtODqMM0sh0GhQki3PM0rqvuVjOZAGHfcCQjoAQsnKl4YRO9Jr0UsVVapdpEKqS
KHviLNMBTdHa17k+eZHuJARsbOgyJU7uk+Grcl8FfbmbKEGOdNl8oqxz3vIUB+AwIZa46bDlPLSc
wi52XzH0c7TiTYl6RSUKhufJc755mRBb0fjawzINvwmlboXgrehckho6wYFtmPutkIYHEdMeZMjx
Xu7aLNgafbuT3spl5Me2O7+XSwLXAaripk9FFuXLcAo098OxQYLo6VK81DU3fM+olkug9UPoSSyC
jsi/A5vMj0stljJyPdkxoOynL1EQ/qWMlM0NeD8WNiwvGzczG3JAU252QUg/niJ1tKJZTFAB3X2Z
8ntsCk3T6g2iU8nBn/yOJh4NwW4a+xbyhR3bdrf2J+RBy42txZgRofJFVEtE6XlOEMEqW7J7as7q
ZWum40cKHGjcEHyy+rjOfK0++1pTTmAfLCM9kHnSQTQYmBpr25X9toaUVN0AtFjGN0nQ5SAwEcoq
hptSt29ZIZnJWkNdZoRVdB3YBDNp7xfBYDUbkZVZSXdE/1TDTpRS/WyH1Js0FMeqIGCrB838rpMv
/j0bqYUqAzOE9DV3EQ4SYBxVfgToKAMihWs9QErV3VNDnll87wYfQM1MksfYQ3KCEyhQbfJXZv1s
FNxxjkqNJxl6l8jyPbK3jFZd2sdq4JQiOWwYJ4SuxNk0i1TJN7xq7inHTeCjfKpp6i8K8JQ89WWW
vci8k7ENkncjyaqMJyhBxLeZORvh0sO43JuZ5rSHtA5qPuto5yz4baORuuYlvnxvKcUU1QsSVuii
u6kHY+0IFXRTnZgXx11gDnUmhZ4HS0/ql6B0nO9BUaeMul3D7+JuBUi5sUDR4tVaF0kqZKTTnj8M
ZIl5K6YizQ4M+bm+1Nz5rFpZI781C2YpxAM/B2Y7d9iiMD0wgFGp1Lxj07suT6LGzMnwGUSQIEnK
ou/26dzP2lOZ9asicEjU/qnJUXjfCcDxqLa8Jde3ehVow467S0djc0c1QoLJ2wFaBovaEMKAzLW4
mXqhEUtum4bFf0jds2fUuXXEppxVmxSXRxWbWumy/+WZ0f+0KI9m3ck0/OhJNTsPpUXxDSe8IH2z
h8b4GnwevGHbEH/ycxxnMYtCrfZJnzzpg6G78bp4+XxWcBf3+dyuBjilCWOYPi9EpBBdDQ4roaAk
9bRORXvRBpa/HTeXq46EkrxQn32t2Nn38OybBom3i4sCa8NNF4qUaVMvHIwt2E9hNXTSi2xNqjta
0dmMU/LR1r77lOtlfYBWQPfufbXp8Ulzjp1IEk9zGWNtDjYQP2BAWveDHWmqA/An/eZBqrqZeo+9
SwX8rkjptRcOuik+sb8bN1we9idEjFdOTFyfxohIrGXg/whGwDgF1lF/qMktrvCXiJzrAxOTBV/J
FOMRwtObLbP+FVSujVzq6xAxUMaCvWAX/s5Zb9DiXsyePMI+8PQ4W5fxJMDahqkpxTZI5sGMXGFA
qiyTfgiOU+A3FXDjqXxxZ/KUBFTPeRv0W5GQHR59+7KaoIMrfgAIT2ez8BDhsuJRohVnftEVx9ob
Z5CpyqiufVr8BlQlYy9tASAtXQYtkjk7wWB7Dicy7y0hcX/80mz7Hyma/69T/Q/z3k3633suXv7X
f/REk/+qU93/l7/rVDaOCwZfDj2nuscz/47f/j86lXt3cTFUxggPopDh6j/8Frb5Pw388ShVdDDR
EX3HA/5DpgJD6DO9c/BvGDYCKZmx/wcM4X1++38n24RlLMqzSYHxWmhLuq3z3/9pqO4FIwMEhpGY
dorPMVMPE1vyWnSw+dXXP30r/4UXwnXvf9ifL4aD+f557paFPxuvSYmT4BbOFBGoq9dnonlEeWVj
4JodB3rKiQfNpnGGI1L87te+8XegxdW0MeTo73VJijzMavwcoW+MSfcItWp0DmUKp+ZmCsdvgDC1
Q7Z1gENoByFrdz6ZIhnE3gUGcLZyhnDXMhvMB0fmQ3r5e9gVFWAWJ7IlqYBqcQ8ETDXRG0KwK9EN
Fm5MrQbN2ZtSmGsTw4gguKMcXHfMfx2r3A3jQF/n4HrGdrLKxjoiZAkapBuB4GErGxtZZ05XpCL+
pAFzV4EqVHefARw3AetmtTTOfp6ww34CuQXQTFo3En9+EXWlYmLj9kDSedSmY6TMasLL1a46hY56
oU/hAHFZOytMMgfbDYBS9YNCrGF5tkuxa4ibEnjtcqex4wparx8WKw+xgxk0RXJfRRE6VJePsCRg
FXCOZ/o7hMbfIr4y5UeE6FwEHnioMX3D6If0t7aT/V5oBTDuKdW+p0W9YTF47CbHjR2TdyrvkdhS
dhp7cxBmpmRiAFFFhpa6/0ll0sSdxitOPtQ1NW5srQF8aUjQFITDQ3dwLkHnPQEM7oCqDm8cu0q+
ODdjl2V+ZCNJ+KV46sz8bONHBytS4nhnVLyMJftRswDovRZbrnhocr5zCGqH0qmU/bZc2W+XvHRY
5Bxf3fEYLDroldncWj7be1S3Hcf+OtKc+2BFu06z2k8kweNc2cS4mx5GpYLqR2+qXucx2egtdnAR
yvl+cJ2TmNSHHwt+Z2yLUM3lL0OZBYOlaQnnRO7rtTbP5uw82Y1ZhouZfsEiOy5eeiZWD0NEQmsS
a1LvjAZriXBu/lTFxTyydhraZTLG7er3Twv84XLttX1lmMe7Lz/xR17Mk4C3i/7s2sXe0rMinptl
56HorUtzNVjG666F7OlOTJSzX9SgR2nW9y/9OD1bo75xmuWyEMhnuJO8WsN00u1kr9kFvOmAjii4
0YcVIfbgVwBwTC+PV3MBmeGu9/dEun2Ah2wSOeoZZdaBfa2AdYapNzPBHOAKGLjNObvUoMa5PeKq
yd7hlmshVPor86428qALEVbUcRIBktaCnwhJLb7n+eKhgO8yR/6S8x3InkwoUUv2DOA07qsVjLYx
h10pz51Rv7hlS4xMBCdlrg/Nmt8YYC9YNICMr/plTsgI3+lCvFBpb+sGvFnStfM2sfCRk/d44+BQ
AYEemBivcudXIPPd4YM3+mCymwVZoP+Al7YRetbe1jz7vabj86g05rHBtOvBMXFK/yDmvh+seyTl
vm3NHfk964MJMEsybq2xsaOFhpiYze5ZC0xEbT702q1zVFuWvcnKojgPnYDu7hY3q2sB23TdbdUk
gbRM/BwVZICebWo4CSLzGkcl9L9fePa2deu3p6VMnwgVz1E2u7gwHQQhWxAMGvvej9pmfbBTq4+Y
YUM8sMrf02JhvxXBdzASTAM1PmtyLufFOSTBlGySxon6qvvV5oHBFobzLFi6LdT8jTMXWjjV+Rz2
fgCxEN6d9MzrtFr8G/wUMtO7Xa65W6uGI8iUIuOmmLZrsaJi1MdsAb2XlCe9qAELBQMnyuRRljgm
EHAcLrD6sYAxgtneUdHkVGC/Lect9QHWmB4kpEHZPu5+NmH17D4nLVIc/ppbQiZ2M3SNCa/Fe7GN
PthnvrVFyHqTQhFmTMWecO8GeyEFoLya1bsQykoUES0z1icY7vD9Unke/TXY5SXWjXSuq50amt9E
bd5a1/vZqGXXIN3Hq04zsJeNVmQlmQZZJf+xVkbcNb4Z2vAaIgaegFGhEtn844POnj+yydccSKoc
4eTxTqlVkVEqSv0tq5NsP3rjNkm7jc0kMbKL5JHd/MWt+x/gy7fJvWwAHoazgXS0qSV1WJ5Pj4K+
gGnRg9iUbPZdBXwQ87HkuZteJAXJy13Mcets3rBINBcu+nYD2qM3zjNY3MhQUrvqVi3jYMzI+FSc
Fa1O8NtO5bZyJTYrbd6APnXCIphOraiO2Exk1Afeb0uVPBqMsmRd5HiJ3Hc/7a+6OPiNdgS7qp8c
hgaYYJJyP7ZztjeRpNOq/ySmd25r42Wwai7r1tv1sIvQYFaPgKiwfkkm4ZeGFh5mwdXZq9ozgHyi
vdbqUE6+bH0pvgdd9mKq1v4F10KPHVdcPXdcHkukaJhp+ZbF7/vqtZ8wSkQYoB8wUdFhNlUzhplu
nyHUMM/u/A1shwPuMzQRL/m+zOleCef31PLjmlPn7zGLdzeC6+pkuJ1FAYOPS91o6pc0YcUcPduO
RlRsvih+pEafXxtmSOFIMVAgATxUKMqmczcq5gbKefWbWKXcBmPXhfNiXfKSm6q2JZWFeYPLnJN5
mDcOy2w/XsdApnAuFupw07p5b9irRV0n/UtflOwXgvGNUo0mckuixk3maGFTJ8vR67vTmAY9fB2c
E0GdnwquDcQOVOXMKz6boRkPHbK4v3TBRm/Xb3ScPGo8p5jdWaHqg/4MuMWM4c3ZD7pVrjD88MFD
xtXimuVlzUpYvfmj0/Zn32ueHUQoCIwpLHvTUxsnM+0nsnJJaNVUFwDerZ59d/0E7Q5mYbJ3SYuh
oLX0fK9RKRIbUz0+In8XJ9vUzp3sAnR//TPljghzQx8fAMEuPNZdRCZwTz+VVf3AFtxejDl/cvIB
hpXHlifwNYNok7dtlJPv7I5wd7u6nyvVBltoBN52uON2jJqfXWiLdWXqs5Pgj8JmLdVm0pNDOZBA
rbODbY5XqnK+lD0D8lL2gzvVU+ySIRqrtA41BxhnvXCfLJw8y4FVoi4Ntswe50wQjKm9nowyaDhe
Tz9bvdoQEz1VudOHVlB+uaV1XfvgWgz5SzfZsaFX5z7TkVa76gfg5FBL0ipMW1eP81VHjnFu5O4f
kWx2i2l/zGvFx2WLwUaOx6B/RyNX+v08z3F+xAzDMh/6Yv4+KfNV9wbC+J461b3xEnAh1hyMj/bo
TpEPfyseSd9d67rmUsRtFbVSfHaFNlO9gZbCEVLMh6Kn/hmH3VKNO7+fu+yRWhIkdqQuD/+Iq5pf
RO+98pBlYjIjAon1U6qbRJB5MOO4yYEbZ5TtOs6py+Gj7TQDphvmDpopQSB6evNV9mv5rgpyHyJc
XIul0k4D6yxHG44TzkAj+jtaxYY2K6/MFpLg3/hp74ewP44mdJFhPNe5EBjVW38EOzuO96NHLUvE
sI7gm9lpWOhUMSBZV75fWqEmAq+ICjQkCm7cmu+/YROHLW8JZEzkuHx2LHvaaaKyPphuZbDJjYYh
Tj2k8VrilYv9RWMEWAK7OGVwLMPaKmEXakuDh5RUjv4CsxHjXapN/y6O/Fcjwv2QxwkT5Ma97hOr
hEMa4J8PebDcMq+avBGyUl+9wf6p3qiG2Gu1yWqoLZr34YrS1zf/+rz3h2v6/rL4tF2HSgjSwHAh
/vAOlyAiLab/euQWEwVOdtNZrziG4AD1NI6A1zAnBgotTCXAefXMbn9efM253+eUsgSCOP+/fkf/
+XtgnImFkoM46V3e4F+/h7SBBthW+F3b2uNkg9GzjVseLQ/NlCXMGfJl7iN87fLf+Mf/amz+2xdB
6xYHdmoBSYT96Zuf0sCZMJDr0cjVfKq9xj/NpdTO6Dj5DYathifKu7fNKCyF//oj/6fz/d9EB+ac
+D8JSzv3r+SfzvfUFPljYNGThGacfmdI2fG4aNY+jSx8xl3Ue1gu43/9mn/eS9TjoVmbDooC/WTB
n1l0Zc69R+8QKNpqRZ3aN8m4GduPf/Mif/6Yjmt5APXIFRN9IwD3xx3rKGuVAE4hGT8H2ypeD9fa
jXcy/P5tOjbb9sMOjUcWDdCWuhlF/p6H/vZfvwWa//6aiPBMB5HDBfcE1YZnMEb5v369ZVHnCVpb
Eg2ZOAVl+5LRhsWxfYTg6LUJiV/Vx5VGO2pWXrvaOXQDj14M63JPQIJhggTV14AZDMXAY671Anmc
PaCh2nhI0rEqo3oo2EC1VvloAl8F2wy6E/zDOwUyePWE3e0w6sZeAPqeMahENHCW9hn+8dHL3VtX
4L2DXeRq7WXozT1GUEh9Wn9o7+OlDqYibJAlHCaf9dqy6F1gi/jgY7LdrBqzSFWr22glH72ebOAI
PNP392O16pM/+VnMKeZSueq9d8h/V3zLzKPek1F9mnL+1KfuPbHMY2E1J437jhlisfE6zpezIQ5T
fR8maMFLqkx8G/xGib4tc3fX2vNBN8Q1mGyApr7/ozC17TpgylMpqhS2HrYhVfFsZPWls93tgt9J
etBHLJ/QhYqDQP+mEvGcDe5XLhIYgekeQ+kTkmpEULDn4SI/4cttG6t/51t5IW00wrbzt5jJdsWS
H2vNoY1hxZ2fXpjxxAtNTY2WkujrxvfJ47BSGA39PTSh2QzEM+1HyfpqGnnNIjn9au32hfUB6/6w
7lSujgkVJPh5HKrVktfGh23pdxQlZBIwo/cEzujDQXVWY/22Bu1xrJl6ufi0w26WW88X90llWCTl
oe3NmMH8ZzM7hxQrfl2Ii7kU7yrN73vjfTmpLZVV5ByCKRyt9snKcV8SzxHg2HVpfNNcb+/LgP0r
P+xUrVcpq5csNRj+CxotgNmCZFIsS37bbtO14SxTNJ9ujpk1LZAgXLZpEdjBZzaUr2qQUKr4FSMy
BgPTZN14HDXkBTVcicC80NyhmBRSqZXjxfnR0I237XXjISla8qHNya3HTasrrFvY3+NEyx/s1TvO
wTqFyT3Z4+vBuhGIFmvm77R+obsNJyqhlwfq0KxotOQjftkBWy3qfDMUlKPJEwdiOjYkl/xC+l7L
7GPhdieOp8dg5T4byUpuuwBDsDGt4Kz7igqE1Mz3WV0u17KlE6mgzCEZV5SKYsJeA+2umrKtN0o2
feT8D3avvdqoYwdbjNojKs1vAhbr/dz8PlTDt9amzWzVljXS63o4jNxtm7zNP4dgeHFr4uj3xmTg
Xt5W99Ydz4MhokGRmT0PjaaGVEr93ZCU8LUF+RUcE5l7B4iuOPFMKDchHWUk8Xv2fbq56EiC/cau
8rMnk33VrubbMq9k9JfxJQD4zn9O4tqZ2ncCSHokkNkeehUkEcNQFtmOiRHOVd8KjWE84eX+nZjO
sRlTyNlY1TbCAHDp9TbRgOBJyfGdAc0TwMUolRkz5MQqIs9CK+u42xmZ2x92r4ujJrL96jcKTcJh
nhKcmbZvyC9DPbU2lWl41CRiekp49/TKXXV3ujhz+ilL+H6G2PXmvDdqZ9cxQBqkA6MRrXFtlws2
vmtCtt/kSgHy/9V2w7HqtY1JW/2ERqGJedv5RtQs5XVcctCGxiZrsfNV9m0mPdH760kuuJWMqtrq
QYtJ0vgc1y96VN7h/xbHoBiwMdl1RRpH9vq0GzD+EfjneKD6Fo/RqFGf0ncdHzjlzeViM3rBzqjd
X66mgooDf6dvK2OhvKygCydxaNTYuGOnfXkNNXhJzzTa7YvmufJy52lURY8kzJce8GxMze6Eob95
FOA3L1BN590SrPCfZflmczbk4l/Kt8DLVEjsm6oa0yxejKAUN0Tkn4NmHNaJEFwZADNQ2m9tdB1E
wWl2YnqhB3VYyyTZqH64eXR8RsZs6b/nFZHkmA0jSmdSIcTNvn5uS04KwJtQGe5AiZTUg4PzirYa
/dUxJ+NJ1wsQuXXuvY65NkINJyJQVcq8AbKogsjkQ578vmUbbXnDd+oCxbEouuUMVNmDP5OW1IfS
PhOn/nBV6Ck7UckDae5TM5FW1AbGay2tJhFlfRwFFKOwCVeGqrQHX/m3QZmAjDkexZ6LApElrO/p
WByxSAIN91oD9YMtdVb2b0CbPsSMjW7oyxIrgMRa4ArtaPniImf1yLj1AW+rNoYenZw/zGX4adWM
TA2Mh9Ek7maPWiQoXEaeDJ+BDi5p9ppK+15lto9Vg7wAUegB0bkVn7rquiNc2hU+nc/x/KnGuoXU
UVf5Fa3K/mUwddgSFxQZHXQ2wGRgJZj9ePCL9bTgXrdiyaAQ84tvVW90N1x7DivagUdrRgSpA+cT
E9F3qnBqkpmWycSev+WZ/WNMdafeB54yLtgix+3sZ03saXWyTTUEi7ig91Fuc32WMoS5lJ3RTxgR
89dwza1Hwt/9tqX4AnCv6lq54V7ON+20IqJWvtleFwoYPlJRiUs9GmkSC1+TcWH6OqJ563+XY+1t
yqnqnuauTg5pXjw4cM9CfA0Xn0mtdpgAZpL8n+fgaWJ/8TJoaX/sqeoBejfk9WM5LlzIILtABkAk
6ZLygYuRqXc/b22Z3Wh183a+1r5NKNsAorTQX80kNnXiPwUqZTQt3Q7LUBm1uabe4cg/GQFNrZni
AZgDy3zErlJFcvICMoyZhcCVJ/bvBqX1Za17SM/4vMC5YTozcUwV3sbuhL7pGb1HrfDfRNsZRCqS
JfKwQBKRm4t9cKcpoXG21TNbEVqgxeofMuVgEKub7FVnJr68BC2BQKiU6cHxdOboubDfG4pZI44o
yZZsfLoJULp2TLHLmAiWinwzmW+FoZxduQZqbwfE0vaOvVg7jg/4uFmSeKAbNkEIi/t5TzBRbMgc
9TDFpocGKMsHczE3ntfxmVnieuoHDQlCTxL0kTLwMVWO195TNDs6d4tvywaPpkqh7C1bbDh9LXqf
pZ9Kp/viq4E3FlyK0dwy+zr0K8Tmdd4ZKeA+4SnsZ2OZMsA3em+fM938NTlZ85Ck65Z4Roe87mBt
6UdqBFKuy/vqOa321qKO9jSbPEQbDffNykTsxIxIhBk9Tzw3J1qG1LQC13Uek5IkkrZW9Fp4Tncj
WgxJMJcYWvuNWmsDUmcAWr3qDnd3Tajsqj2Naj1zhyxRYFDBQ73REMq+/GL1r/ejrjZLJqDytKR0
KY8gQ1I5sTDVTVLwm90BEKT8QogPv1LXeXJNTXJ06Y9mUzwoU6kI1ftW+sEP+nbBeRVjuKDNxBNQ
bwpPe9jVqbEvBF5ZC+lXK7kANbxYetNj5VDBsdAQk2GVn4Xv39JSi2g3Kff2FIhonubdbOfTZk4Z
6THUYDUE7p82OWCPEeurbySv9MCYEWM7wEaNeqmSRmwsp2XdbaqGQpaAPQTWEz+UcjS/KTZhZXjf
UYLsBZfnpgwIQUqoTSdsSnTywMlvI8ZfBjsQJZxOwS52/FtPW9rZGzV7R7+o/oFcOQBbriK7wUPR
mUG1GQT7V4BQkDHRgnHPIA8LjKe94x34FpowsMUCHM/bKzJIUTWu+o8e3N9EzCoYfpJYq3YaMsl1
aKxHqjjnS9n41jNUYQp9Zv/WQU7fOrXdfHOVPE9zTRFDQIGspa2PomGnmjrlqwiKt8GBF+4kBSG6
1b56id4TnqMgubSWY9qj/6aq/+a7g9zU+gARf/Y9eW3HZfrdlKKjO3f+JGPrHQufYiepTx9NmXBY
WMv8oU65jxJdLHv6WbC/9QsNZpItqyLxGUszB3SYtP62ppkorKf0tiQBYw2Npim9rX7Krp4fTUgj
seF1G+tvKkfSHlZH7EqeeeyyGUPXQOsL7W1tvMd26vm6u20ajJGbLkC4GulHhTK6pxwwdTNUG6nP
AMaSJBt2M6nA71RpcWbUkoDd3H1Tki7uIaumIo8dVj2KVFwbu7A1Vc+L7ag3dyICsEvR4cfbBIC0
xDbXaPE8AE1ZG7bz44JWCHu7QknnQc/AlMWSFpiLoejEmYId++tuv1o5yGe2pa28uqu4zn1BI1v3
NNrMqpGTdnprjdueJGHUy+A3TWXdGA7N8G4rGjlIaEYQkvVTP1NjADG0A2zbUaC1pNUWXmGCqxZv
abaamy5V9S4dtHzvMi/i0fI1UYxKAYV5bk37ZIztEUXrB6MMe8MDcZOnnk1ekvVaIU6GrteR11C4
9bK5v1mmdcJqibFzKp6rpsXu37/UPgATSNQlpBaq2zrmaV7aX0gk97fZDk6B15dPNq5fbPTsHYjz
HyaBCdlNyUdy9BKMIkQ4lqRw6k5/x87IUzK1DthOiaAnjRH3pvklKvMVPIHzxOSdDZU9qE/PoMvE
wyzFF4NnuVD1e1KbDiPN4RNyKGlqs7IPeb6+aEvQPuLKZqOPwrdRDg1J0COSLbfPwZFBG+VmiiG5
QBIgMisYxs56jL5pXDwe7pSuZx96y3aRWhdGRU7xYC1JvRkd9thqPLPwUbfrCAwGDXY9052srclQ
PAxyClxl8JRofO3C+92bhoy8Inj0Zjfd5MJhL9SOKZYtjuhOcwmaxdxVPjbMSlfR0gy3bA1Ojtvi
3mJvA76dA1FhpdQsdPlCdj4tjty7+GMxQP2iY/5WsxMH5dxHjtF8WdI9CbxZt7JFG5i8t4ElmCOF
degZSYMmso5Gw3jJsFKfm7d/E4tJxIbZzRNB8lvJnOk8pTWu3FS1FMqMD5M2Oru0pMFL3Zkj+KRx
gAtFjYDMqASkrD20l25lVV5AqkGW3qcEHPd0mTwz3dBCe0CHZxOyTTp3SLd6oT3mvXMYtan+CBx2
yhjgpmjRLD4vXIE+Y5LZKfBp+vQ8iB5vRSovVSX9lwlIOtNGyqPwZWC/JRjF2kALt7Dl2yzHeT/6
o3ukgYUzlVyafe9MToQ5bW+2+Xd7beafrbLJADROcJzL9bvem/4xaBeCRcUnLi9kIK/7rK3+tur0
amIU1A5eragNV1RP1mX3guvmV5Jjflx5xpJ7sr6I1jcRoHgjmpmRy0x5G7/A0QAviqxOfsykMENz
Tm9VTqGHX/IzDWQoAUZcvAUv/F15MO2JeqTxyjeUx5Nb7+dp3MuReU/mwFIwIRI5iSh3gscxgve1
mEgy4DMKrgjE3/Rl7cPV9l+X0fjNvJEUa0s7hGnfyG/ae7PMPyp0wB3nX21DaZ5gGuY20Qxma6dU
dSMWxtSlWv19UN9DDJTWsQfF1ipR6/EH39MR2kXa9g2FHGZ7V16xsddhQagtdDTnO7QEXsKzswOo
ThBIXfdUTpZPXpYFB4fgqamnHcVfI2Ugc3GEaNf8rCpi5wP/C17Bj9Hk5kyVh5na8s9VNz+XGRq/
8Dm1j7K7mLPNO6EjMM7M7lUI/ZVm+1taz3h0W8AVtjnj59b6yLLNF8PJr2PHDa3p1SNj72/OwF4I
Yv2ps+YFRx/5737MT8aMSxn0SdVzw5BHdWbj6nTlz9TmzskdLc6ABnD1sEWkORzzUU5HijYRVQDJ
yTEHuzfkKFpceCBvlnt50dJjkrf5d7Cwlwe5dK+ZqJ5XD5+EKLQXOVXvFHPv+RadUHf4m6W6UX35
weYX1AAnXM4eyIk9/swFPwfXCIZ5YVG2iYzGbGXQNo7onifVv1YLMo8mxWORV2xTu/5UiPRs6cQb
COnvkwqvYqaPtwRvcWD6Zz/APFtUhDWk82bjMYp6euyiQqcHWndQWqtrsWavHoBeLoBpa7fLYU6q
L9ufX4tC37kBpqzcqj/oby3edGgnoZoI0fDFPDClwOfbETdzWbUJUxQP8wgv2EBm5Be3i4Pu2D/E
3BVRNhBlGppbPnq87vThsEGVRckRoy6Im5RtZIK7BBZmo6GhKNH4yNj86qZ4IEaJl4ZgFpuer6lv
94tGrFAWXbtVdEDwj4izbac/T132JrL1Fze3fSJbUMTMJ3D5JmJTEnJEIfMfy2p69rhyiVbdEVzG
tPUnuFwjGYOZHSU1vUnozBrnQGYK7L+Y53Owp3I2v3EwzDkRrRY7Fv+22LVAYqraLRPTTT2AYAwK
YGDCqtpY8QgifR6Efq9ZG4sS182ikdjERPBVpfIB896045i77Uz8EHVDx2QzTzfhCvpbpHNBQnhS
vvMhArx8FY2v3F3U/wQxcLdtNaPvtTANYmpAj/zGFltnN9jTjsfm0e77b87c/6iywNlxwlp5Ks5g
GtcUSaayzMSMs8YBmsmjODYt6iCRbaC3G6jqicOhDa7D4lQP2JUfGLWdU4E8ZfVjjVVq9p88Z3lV
M33FVjV+1jRbMZ+zdrqbHPH0UQC+shC2Bhv6ZMTLTN7xkq0AWYrR/QJMvLB08LJ10iUAJdWj4Thk
0j1sWE4lhgi/wrEM1Jvepi+t5NBKXeGDq1t5jKf5xV7shAui2ZM36OOxoGiO6SuyqDqnurh0yr90
FCHrrWYBA80rTHnTj4FcW5iN1XMGPaWymT+uk8+GiW4oZa9H0gDsoTJmwFMi7bBqZROvrf422Kzq
mW+yYzdzGpQWgVRuVvGkci/U/JKWv44Txf8m7UyW60ayNP0qZbVHmmNyAIuqxQXuxHmWFBuYREmY
ZzimfT9Zv1h/YFRbk1c0sqNqk1VpEUm/AHw4/p9/gGZocgtGMQBCIzzUVxpcE1gguKhU05aQ3/5S
mOX93IxYV1iRe4h0LgRmQrCuWAx7G7rTk6aRVJBN3z0EBLBPwulaNKBnVlWwq5k3kRdbMLxLcddZ
HHebzEi0s3kKfw54CaLFX4ofU6Frlw65X74S3pZo23N4eSjJZDnf6eEClk1kW9V6EsZSVWNoKLzz
GM+VfVlraIva5Br5BBhZaAM+Jmw2s6MeMI5gwpDQBpmw1ndaq/m0/+prJIjxxkqkDObOGag7Xfh9
XazVT9BluwcZVt3NnIvwZtT0alu3pZouQgmPQtczZVJsKYLXeieLzyPBicn2ue9BRbmcDzsSuNiA
qOWq5octleWbNP0uzNjzdm1lotRo7aUInKFtL3Ajv0smsfhNYX3PU3c+DIsbHqj7uOuLr+WEdaFW
SXQi9iMBgglWJlyYdTf/mRVR4iMtICVWjt+WDPoHYY03RMZiOWioJ7gNXxJPDpuUKgJS07pu6jrZ
0jfDprjWt7pqrskaJCZsoTdk1lZErt/kBH03gQfOxl95pGssWR5f9v0BV6W7VkvMIwJiwkNN45eX
6cRRGShRuzg/1waEM9ymjK2ALoJ+sfnSkGlKo79C4eOez6axnOFT9YjeKNlBQtw22YI1+9T2G4sg
m40ypnTfvPBcAMe6EBZy6JhcJbRLnMjH3SKxNbYGCDK5px+LmC+VOeyQyAi2ClgHzh5FXSuFGyhh
wSJ07B9I5K4si9BqUFnsat3Gvur1vr4UtgeRvp3bTWfHvDP9rHbxntLAwgIzaoG5zRl1GlJz7BUd
u+WAQD3kl2XUQdmom+tmLB9lZZNJMeY5zvf8NvLr2qXpAF2jpvKlTGjy6PgUF3v82YqSYEzIyoSc
rt0kyd28oOax5Vlnky4Y6Q3UrxXGjvWOa2tWHxqjvioXrNZsMiO2S4NtMGi/6ffSvGlq2lbsOscB
d18SO8orsviWnVe6DQ4xiV3s0J5uah1YhajVYeNwKwwUWlWjGM/oQX4ZNPmjeFE9OlVDJpr3aDQd
08q714DQ8+gREOLaU0V+NcO2RfTmNQc2+gzCpnWYoL9BzNKoZWOrWh8GiQv66jV1kdz3iVwTtDXN
sfdqII3iG/5EyJtRopOhc1naWEvliYNcF6f9YoGqhiwC1ve4byvvoTW5rGSL8U0bhydvLC8Hku62
krsSqMWsQn/mffVwoqIvYUwQ/LhwlwN/x1MF96bFe3TM7n5k3jq1mgPwdyBcbzuVrM6YmjLq/ipQ
FdLrKq0tSeslwnju2pY7k9FZPcFY2fZEYc5peKkG8TyZxl076Rc1mffgDB0U37lHk2cOVyUkI89Z
gtEyt6pGX25X2R0Zi2Q/42ZM7Fv2G/rsFfm8KHrD4TYbR3QvMoPsWSDYSK1823jmgbzq87CFoWbj
UQVIO3w3i4XdCIt4cyqPYWPSdZtAn+rhxoz/KkzEcwA0Z1rpbV0N6QjpYDSdH8Lu1zhz6+XiFGs4
p7bPxF5ydHnG7GtJfKgc6+tYxXeVQ0qtiIhdbYrzCAS1MxD1c8NQU/uXvizbqlswUlXgSD2dV/dO
NSkhBX1/mUkBxTO+noAHWNNH7i17u07+cpaOxFiILMd8cg494ktCJo+xbh0LLL73qKnvlwnyU2dU
532Ip0IDB4sr5AInJEl/5SEWU3bxW2twjbKta4ryL1mSn+t1tGLZ5lOEQirIMbSASmZRui8ajBkn
08cL15FQeW0qPssYH8nYvKUII7Y51nfcOM69Ig+sBqhTOFWFRniULi8G6NcniO2axAl1qSPqY5sZ
hm+NIbkVKNXc2eRK3bNH0aLOUJf6s0W2eN3Snu915qBZE5iQamD9k9sGpYb96TbXevm7y43o0YtI
hMyWBpTOwNK8VKIYj6HAc86uiLaYy0cDOziIs1gmGvR8WwU5YhROHeBrOASlS26qkcXlfpC1CNYr
PCbroR+GzjMi1ea+KkFJNyqWoW/irQPqpDtqiyvrFvEAj5vWpi/jhbzYYWRK2g7mSlBzJt+JQGXy
sR72piX+Ai0lc4IK3uVsvV4cky2iFvqewu4Zywbv2jXrrzjZ+oYIk6s+JquXY7SDn+amO9GrbRRb
4i6JDDswZ3mxwDWACrHF48TvLQfGdd3W90kjMaWNC1aeNW5EBhnarLWfRp24QSlDuvUdXLXJrisS
0HUcMlwsCuBRi2kZto6BnRWV3HPLjemKWNEHJ4xvQ4dKrl2eQTLtrV412naxYocnjkD/1juQ6UQ/
FcT2QOuc6DjHxrVMoydnto65V993tX021srP7GrdJkXxvSyQfLFPLzhl0ESlxdJGJE0Xbf2Vq/i8
Q54OEgAuuzdTpf1IF/Zx/MaaHf7CLogllr1w6SSGGxCpAfvc7tbKZ4aP+vJ8xF80F1oW0Km6QP2A
jzekaK2CYpvidX6IeyQmFbdBX6XuV4Spj4usr8XsjOjZaPMVCnuOVhJEXE06L8rZOgsdWCv10DuO
WRvYBleMxbulQghorahNEpv3qOqhTE9DEGnll6jsnpusoF6r6A06F8WCRj3CLFjPWK9Wf6MqZWyd
HKMCUmxXnVnqg7yrTZQShOva9DopRM/TGpmHSYSjb7gFx7nVni3auMUKZqf34UREDj3fevGWXdeo
4+yaxZZvfpbOTXNsUanyvNoVVmhnmmV+KUqYorgfil3SRTeLqYZL7Ku/tUn/WI3OfOw7NwSQSCM/
Vva8qe3+zsnKnZfHlU/a8OSrMmOVCGvX1pmztYFLaPpZHKchhAM1NOdCV19hmjPN+DMYHfB4qPfy
1h8twtfLMMUBoNd2tUKYB281vNddh+DddvkKm0b5FN03hBzuxkyG0Hqs6adQ2pe5U/ziNalNp8+y
mUPT4XKYxHveRptitpN+nSzxK27N/t4aSiQNWKtttMxY6MlDDyFE86rG3w0L7eLcTrlVmYXmIW9f
bpI4Mu8M1AA9XhA2Jw39a7+FvO/HZMiuW9zj2MYXNiaRUCApvCv3qStaRZ+M+2rmZbTRG05Fghxj
mk6zCsA7jxhBG7C9mjOpLfI4J1Qp5J89cO29zdDrB4mXG3tymcqNU9qa7kMuwuOfoOmc230Xhy3I
LyJkggR0i39RWcawQQw7ROd8+4Uwmhr/w0vy7pfym57TAdyMjT7P54OF9Bp2kkmyQB6vQJcgci8w
IbsjDMqK1rg2cmFnl3hPMEi5TKhmtMjC9rpRInmYDLDJ7RrmNJzR6PfwIrDx+04G4ZksF5P2eIYS
iiREhRWIYzhzte0rvZZbnO/yZGuPA4JgNUu1XVyUkNdDphW/BkVFozU1m3bT80cvEtuZu62D/n4V
22Qsxc6juOAGlaa/ZDKl5VM5sb5X02oSRXs9UepXkXcc9TpksMOsW0v7pQVpzekFPoGL8t4j1a//
GRGAi/3GnM1AzzbV0mo6ZB6mwtMqH9jvp6VM4uLNlHq86uj8hkNVFBdT7A7tGT0hGEZ6hHFw1Jb8
rkkOC38UmvuPRu/T+Xk0hsF9nuCdPOECIkh6Zw3wswhoOSwRpendMOqVFRio3y/J/HRmkiLzaj+h
spgvhfJybFUo0su9HCOTUIR8RAYCEQu2hsstKfPxEczEva0P/d4IHdXu0MISRciZOfHeF8zHd1kr
Z+fGcy3PO88W4apv1HpJ5XdQSsm/ygvhbkbPHbWvKZpvsZkkbUUWai8FOEMM/qZ1S2VSM9MODhLI
9VsC63Gza+kDU5O15rKP5hw2f9iNOukPoUf4Mito2Q95qfVE0nYquaylo8VHj7BdaEMoAIufwDHx
tI+BZSAYpVJR2Majqk2A2KzEOJauOnHDUz427bWNdqq47zRs4SCvFCRJVgVN6bPOgnAf5A2OYWc4
dybG5eggkQMWodcR1im066w1kfVrs5js7aSPwzMAVjlSaLm1uIwJsp92gjhcIGuBaeWdLmf7ax+1
47w1GwVZgVhfb6X1kQwEjy4dd24kW3qhcafDpGh0I1ArbfRMKGw+ocLkM/4OuqortXGtwXCQeHDD
MK51yOzDncwXaR3wXuTL0ClmMararZwLh0scLg0Omx+v0uDWP9XzEGiQ31zaWznhJElJxX6RGY7k
b7XOjGVOuRhHG1dY52qR2MUe2NBhzHp6hf1ItpCh5uN/DK6qxRABiMBZw0FgEMb3Fhm6YAKZrB8J
FYltumX5Ul02onbPU6g9P7W5VpyYdlQd6CmMF5D1L1OD3uOG8w/CyaAN/W1RF6uNzlTWtBLtuX9c
tMqiSMjgsoHyaXD5o25BhQFsfTbUxYA4LozSXdGt/g/d2rF0p4TjMAd03kwxNgW4SpQYHjp2lGIE
M0m9+AFZRP+RpBwpG3N4YWJSUWmBZWJi9VTbg2h33M+8+tLI0mRCZzPkLSx93s4NUSLzikDWv82y
W8p9mUAt90cxwVJL4fKaR7eTxhfNRsSwSRYHeUc8TnB0os5V6RFCKdf21ChySH1pP9iHGhX+s1JS
m+5sGT9kyQQvdzKQlmErGY4GiYiyGH9HjJtdYdQCp76Mc24rrVUNIZfhNU94sKyHDpSjgaSV2f3W
qGdtQReRYMcDghk/O3gQYAtEZA82Jbr7vSAx92YiHeLGtjQAHYwyacgBXwEvTdH86KQTS9nrst64
nlJ+jk+PKz/a6ehK9PxW/1wZBjT3dlK5cTnA8jtYOans/iKlgwjOJtWGgiGjGdMJNk9c17MzFbfZ
SKFmwt2iZNY6H2o+rVcrMXi/cEfYOnUoVUgcXoj2MoGhPZPXs3e7MqTt0a48+jmcVAAe1Vwha2aL
pKvy2PcdghfT6CQRA03WHJJZ57N4pLZDs3V77QE3SojJqWmah9As4gui/ZybSqB+srgcOL4O/6DZ
9U6hPxizpwZ+rEhQqGj5sQvH+V7FlX4DkAFWXjcAlX4rSlyq8qSOcM81WZoDAKAFPgXCtpeqZGdr
imi4hpNF6hYOCuAFmt5lYBUWlaWJBVUfLGPE/sjtKSQzuJjNXwhPzDgw24Q05CTTMQsNZw3fjggm
t0ro5IH2lO2uFrK6aJPFJUzZm6tjocvhqxywlAYb0DmH2glcGTMtDtwKc14Cq+X4VyurtPClVbgV
dxDbHjdWp3eX8SzFDyhO1Py1VoFckJFxDbWG/5nFLoHQZRIVPEwc7QkLJP/wNy680vcSVOV+OOqI
dElIdEmPW4Azt2wvU7tLSpRjmxlpJQl0yhvkti6pQ86EW2iwR1gNJHp02vd8SYdvHRZ9gXTH6QaV
s+sG1Pf5E93CfN6OegfRU2gwRWnxRtZVpiR7uC4mC2/TrnJ/i67Ga9pDLUbpW0OH6jg4TX3uS3Qc
hfttqKb6AfaTukwcZMttw0TwEUUwlwojR7iKHba878jZKjZw/1DwWTNRektifYVcx79bGlQQNy63
rDgQbOw0XUItvvPamux0u3PyhzDuLqw+7/otN3Dq9K6fHjABjL/ixATGJZzCgmSSxXn5vRNGeTtp
QvzAhTa5yAdFVI3UG8A6G8W2lulcovqlXqOiVHFH4wSindBqM4DUJMj9qq3h2KlW/k7qmkJqXsPA
+mI0dmBv+ROs1BgJko3/QzgusHIKgR9NMOqTfa/yptMOFl2WK7CXYWuMdcMTmfF4xy33oc9tElYp
3uEw9/acPsxtWP5SQ/5dwYffSvC3ZbsMdxT80Y3BaXTr0jLMzlOnhRc+JR4K7thDjNvK1m9oikIu
CdOt6TTxTRNjqUrYpUeok5M6cKjwB8cPhwDOMdbj5yRa/Ylyq6sekzzhWrlA6/Hp8mWIgAccbYW+
tLcwJNyfPHZ0a5mry2UfVdqFXXfisVVO8lxBNtFQ1CnP3Q10hOnwOXZvBWh81ZG0Gd5xDHS1i3HX
nmASCqZ2mlscaYa56nLzFvNnCCxLe5VyoWi3CxToaZ8DarCgXvQSi6sGtTdNSnNLL/QbQy7MS6o9
5r0+zaWEG1rgWenmdBvmzouMMw1/ut/05rVr0udT8HwcmzZ//++GxKNvixakCSBS4L3k1d5f2Dfq
z2JBjUa4mFffxbHyWrTxJvb1NH5brIQFe0aC1za7aGkyjUMIonszNGHadA5c/i5tOHyIfJ2gG+FD
H4h1PeURnsSb3EDhawga+2OH+ncD1RHKVcM1JgonCu64ixR/HYQAwnul27BQ0jT7gYd7H9h6ap9j
ec2ui3O0RyA0cNhZ2WguVStkredpHshQ75Wdl36BXOAXF4vwEu+aJcBTZt6JCGtEbMeUT9lAF5Co
Nz7jJDIXIZA28SprauYGdLRM94VnDN2mQ5dbbpFk5j/Gkjt7QDcBKdMcds5Or2at33pA3b/hKBsS
S2JdPo0sZLYyPW9G1LqOVftcFOLpvjMcg+6dWbZQSRvkId4oBuNn//Ky+n6JlycwlPyJBWyv7juE
EWycvJ+AXEN0YOWiYxhUUj/LdnX6THLeSE9KdMH/i9sdNHEtEKObYGvskeEskjlNN1CiESDw27Aa
wFcYsVGRRqX3KN0o2qM0t+6Nip7ppCb7KZZ4VG4Kqi6xSbnLfbX0qUTTaLmQlmQf38bdtFxBrsIa
b5FRG4i+XMnqCEeTWwlFNsTrTjTW1iNjDtkCubu3jsIg/gxfqWWnGqCNnHYRKZEOioKkfWwrCMqt
22Q/9aUh3AFB8Q9wXXkJ8k/FngjoqgjVWoP/tUSlSwzGnO9KfBVAyMTAdCnnnPWzYJwGqlTRDMRR
sVJ3ejG3Z3VrJVc0OJ91TD+ULyLdc7fRgOHGU2Vks9yi1+CD5kXGOZK1vWEdBGki7fbv039MFDRr
1JgsrQRue1CveZ2LiuPad8M1pnkAYRnOrYhZSoSTzY0SX2jWg7ceNZcEA3TmrmCmYDRbxoDLL38A
/JsVUSHMhW2QVt10Q4wGJZfprTc3qXBCOxsNDJ8Ca5pY+FnmMS/RzutYnssq1nofSpb4QZBp/gTB
HnWjLcS86+WSGpeSsM7ssp/dKdwt5CKf26r3JCqZgReUhaS0+Cg+OaDGfp6yg9nmjbfFPMSGkbEo
bsZGPw7ZoY7XkN+/dwFaMaE8c3ETiLggZQ12Aa2VIfV82cBQGDizDQY1JC4ZxSNkOYUZLOBIToiX
H8OOhQtTVQyJK3K24J290LjBUbBUFR6g0Deh0kNV0Hr4ZyN4WnZG0hN3iQFmnUAEKYvZ8hH+gun7
7ktBiNl1IR6Lfsnqc8ABs7iBmualPmb6HsIGl6+7i/DF8Q6kC/TtXpcrFXJkoe4XsskE/EnWBSTn
PHvSiqTpfBBfSR8XYg+zGormLxxaMcKaoHFgDjL00iHKgEJqMzfhIvwy5l7lJzLhS84Cy/yLep70
9KByxt60WlbGgaZV7RfmkATOrCY7wvxzUmBSGF3hUioBkXzD8qL7vmtDipm+j87IgiTuSpedQGKd
ZAg5GsOYcxpFUKI3ywJWso/1BBn6Bk6g0T/a3EDcLWURukXVSEhS+A0wc1JnyJ/+/oYt8Hu3y7so
U4ehzIS9afi3MRVFmPRMb3Iw92BAtIOF2XU3RmKTbt/rbo/HQSwE/BVsgakQ49B2d6np2cEokK7f
cl8Inb2cEoEuYSyKZ4JEwKcIAJsL31hmgFabJMuHqGyt5n6CmBOecbNn+lntRPcFPlT21JkeUz4B
eSmDwsnCI2fXaFxDsQhz7okx5hzAinlHXzBDwu+pqfQOpM+Zf1Hlu1+zJtymrgZ9KkFZsxJ5tSi6
02rm3hiVTyQ+Thwh+dUw4pZIiPcmBYogca2I7qKUBjYisx6iUv/baL1vKAfZEQl0NatdL6YvL4q9
f+RR9fA/SDl8Ex22/1VdfS9+daeBieuvea5qsqFJAun+8+Ufk6+0+pu/+S9bLO76+Vb9aue7X53K
+/9r47T+m/+///C/HNMf5vrXf/z7c6VKrOzvfkWwP1/bpjsW4t81sRaljS0MkyCjV1LHdbw3zuv/
+3/l38uf/3bs1v/TffqH/va5MvR/6brA5dyVhqfbwmSIv32udI/wMFPQaWI5gQatmYj/5XMlxb9Q
i5Je6ElLJ5XL+H927Lb3L9cx1o1dmLZEwWr+D3yuhCDszFrHd4ic9nRxooO14Llj55YsAecsda1S
46HrJRYV2DuG2FN+Ig09kd2+DLe6yGNP70pUtydK4142FhrZeIHZosdbRDdYoCIQ27SiCLddCgrz
6vvc/O2h9W+lKm6qBAPa//j3Ex3qy3i4zHuIfHlbWIad6FA70/YaNJj0y/iPcdT7SxvB/o0gYwZ6
A5RqqAhzf6Rowj7KWPTDx+Ovf/+Vs9fL+DAdeVx+geO4JzZiWaESvBULMnyQKx5h2mjUi3a+/3iU
E2HxOgr7MUmYKLgxs/pjlBbSAiokPiJ5P8hQumoHgM+VmSLrE/H6Oy+UpDGXKWMzY/iGb19oW3cp
HTBMVjPL7Q+9p+Ffa1Mnu3OVHzAs030b8fN2PWgDMxyrT55Uf298g0XDtF8DuOyTF2q5FRlVtPew
g2poq6cy1+8kPwmvaMVig1VZtHtsiqktRVOnlwWu/BDDQKBX+V4T3+O9YNLnyqzscaHtSx9uGEQS
FEqj42JY888EYtMznQh4QB9/Jf29z2SYwjC4mHG18k7WGuqIGGGHYPIX2IvIGOf4RvXoXTglbooJ
VHgS2mVYhnoQx3ATsX7HpUt65aGrtPyadYN4ylWcPWGoHT/+cSdS/JcpZBLJoMO2ktAU13/+Sg8/
Ye1U1mGIfkOPMelsHFjxquv9Afl90jm0BhIHBm+D3+THA7+zIxicy7ptsBFSbJ+s0Ioo5HB2TFx7
azx+HKKNj0BEM8aeNJeG7v7j0f74BDybMEFVyMBg63xx4nv1mKGFm1ObTxb9ntDYEYrt3RShJMQF
Zqv/8VB/LP11KNKJmaQI8aW5PviroRDMdY3eLVZgd8jYYMJEa4RA9PjxKOucebPBMIphkkophbO6
Ja4P/GqUJawtCa+aB+p78CS9b7bYzv/0cM/3HVCS1TlIbT8e849Pto5pIbRjJxAOKfNvx9R01cFE
TZH4VOF4M5Z5czlYIdHcGVbVbql3Dx+Pp6+byh8PabO/eZ5jkCNnvB2QvsNk0TK3gwRBMlwtQoBa
OF6BbqER7efsG6236VzJpr8vWFWHouxQMNtl9slu/v4PYfbgTmmSfHzqhmLLsZgnV+ObLhoeY2nX
XEa5YyLEDOmG6XWBoT1xj1GXUw/bE+U0nRaahZyqH7+SPz87HpeSs9s1cK/gBH/7RmRdQ4MuMjuo
MZ3eyESEezTWW9fKIXtR9KKyN6L9x2Pqf+wRkkEdQ67ZzoZDcXIyaAm/OuMCF3AjwnaMXvSUA/GJ
EiaNzNN4a45WuY+09Te40VYUkLAz2/J2ZrwQVhym5WEYG7xfHfPKbJr23COQDIsGu/9kwrzzdlgK
0rWkyWf6O4Dm1aJQjYVrlbWa5Kj8TtIAIpcrLO7yWn6rsOMlBDp340/G/ONgkojI2EZfXo6Bx8vb
l2PJJApdoYugyprmfOi4mwgbzn/FtvpAcMVzpTFR4NkhQV2Zn//823jWutUwJ0xpipP9WxpcbRBH
8XJF5/Ca3ebRLmoL9pdlIZFFfZTkmo4RGQSB0MAdpE+taj9Dad1Iadm41nXGDoNOGWD6lR8Q/aut
XNvuHten4OMf++6rcqSOLTA+IeZaEL/es1D21wnuALB4TMPbFKPWXi0EH2N3NeD1WCXHhsyIost/
UStm5x+P/c4cJouXacGBgx2Lc7JfOhBQMXbjM9ESUVdYDceE3a9gDLYWhGBG3Mw5CclHA1H+eOT1
L7/dxJggr0Y+WT1dPXMlbjCvUmObbaEe1dA1hnSrlfMnhrLvTX9OOUkeLXWnaZ2836ayC71ZlOCQ
q3ryA2rqCZgEuGHr8d42jOQsNJZ/loHrCMH8fzXoaWHmjdLrS4dBE1qie92qV38bvDKEdSNrB2va
bG4CBLnO+YK26ONX++eBxNgwnrlf8UnxVHo7oZRyaGmHrPeqNs2gYWu5AHMqjxlZexjPJfYnk+i9
T2lbbIaULQx8egxg5S7zxsDF2ipKxwcZwB0jkz8catbPasY/jz4ebb0e0o+j5bT6Hb9eK5pm4XfH
8R+UGGdg4BpBhSuh4s6dVezRjykfVYWzn0gXWW3q0dF7CthRxMYn71hfX+Lp/LUd7qrC5ch3Xirz
V5uqbYmiKmNDBK0LYmgONRrzxCEmsczyrVPVLq28gXzMQllIJ0UIktGUfjJ38TXRAIKUl346Qzkg
jh9/fH09605/mJS6Y0A5WEu7k503nrHCT3GSQ3EcQWiIjSM8iVuD4NpNG0IpTGaYhjHQUeDYITTZ
tmm3XssWWOrm+Elp9N7SAyekJ6qv1fTp0uuXFICZKKqA4AF8QcvaCmpZJ4cUM7FbTipxNZKd+cnm
/970fzXo6dIz87YtZKV07DLy0FdItvB+jbg/2MDfsH/Sx4/f+Hv7N3s/HttCuCb76Ns5KdUQO86g
60EBFQ7/lME9AIJeakSUb2wBz6i0UU2rFmcQvemzz8qQ9x7X4QaIVcZ6FT19XJe2LkAmqy+qSnlE
HVNf6AI/VWvEgEIL8xhsd4AkuF4KI2dsz3ozxHbBrOmgFd4IMbiud0Ody6Ps6H6UXBP/Gx8EBy4d
Nf96+fdOtnr4IrKjLcaipdX4a/BycGJaJX4zVONuplf0yaz781Az2ByoztZiHJzhZJMYuRbMGT7b
wRSvUWo9oKdoy+lIF4B0r0a/9BAF5p0ePX08Ef7cEhh3LQ/wHIOKcIo7WKEhm4VwucBGxXYXeYRB
Ddjof/LB/5xujLImmyPxI53eWNfcq43HaLTaxlFcDxSb/40LrYk8LWyyY1iax5BGCfY/cXGo7fAn
VsTuJ3v9n7NtHZ2Cn+oO2Ns7PVuGtCBKjXdLHLVH6Yr7Z5y5yABw7QvghX3mxffet8R2GZAEOAcZ
4Ekhl6MOxA26MwKvTwvOMoJt7QWHjSkvUi48anXQiSQWTAjg//nXBIRcrxXgOnJ16n/9niHytwWc
fCMQpYXiivot6DJInx+Psv6Vt7s1ixbmCf532PVzdXk7irJpYnSl4vm4LMBfrJztTFrGMc3dJfjv
DOVgW+mslcFpSW4i5yPNjAeKMVsK9AKKN0JeGibVP8c1OaJXez/wCwpLwz4puboIFiD0ZkhLYiGG
MM9+xAN2PInswcJmckH+G0+GcyUhmgYY9mm1j1P9AjeqNAIyLVK/a7iMGh60YPhYnw31zp0XZ0hT
0LFwQa280wrE0OqGIwvhbDcKPKXc2vUjTs+d1kOyb7LJ2yISdoIUhfcXjUyyoC6mytfb1v7kod//
JevEkY7rAImfYH/GQsCRaQ8GBu4q243YPm9jV6PM1d0ZU6RiChb8CG+ysiK21sPIRNYz4uKYqIJP
yrI/j3kAc1oyWKmzMQBdvZ3ExHnST8TaNhhJEj5Upef3yCvyVFymNIrQA4X9J1v8e1st3QOX0gLc
hVrn7YgLLqsDN0k96Nq2PzgmSh2hSCT7eF6991yeATbm2qDmQp5sAe6M3itBWIysKUnICUL+zLPg
5KDKWxKkB24USfzJu3xvw6OIxgkPEi4L6OTwgtxDOxJ/ZQ6ROYIdpdVnhhEPe+SA7S3tiQF2ZYxM
uSHq8uOnfW9r90ga4WQRXEZf8I5XB0sTm8qy69QI0trAL0S187ZAwB7AZYu3Q0T82Mfjvbf1ee4K
AugWtq+nuNnYT6k1arxdM+wg/hTK3pE/Ee90h9X18VDmO1+SGwPVgMVrBa45mS9mKIzRLhNWbadN
l3WP5gz7NBwyEy8oGkRpml7vcqRJhHV6l3MtvAscEx6FW6N3sCFScclxb2VEbzLm+CMvWmpIdXDV
WHB6gmQe7kVeyWAwk0cRRibS91h/NAjZJoe3z3aY/xibUrgjntYpvJvco1vQgRZp8zweCYt2joWB
LNIe8cKZnd7dwCBQn0znlzd6ctjowjTk2nmxaJqZb1cNpjKijmKDqwFi44vCm5W/6NkCjiibI7zN
NoBj0u9qU7N2YWjau6HDcgVCT34E20OMgkR/Tw5T6w/tUJ43c6y2uDnLT37nOxPjzc88+VjDQOrF
MrEE4rEgwAnnwFvgmIqhouWTfeSdOc9QkpYi7wT0Zf3nr+Z8mBttVtdclkbm6ZmbLw9t1mZPpKWY
bKbLkvzzNUbzExcXnbuZRZX4djy61hpkCYo3OKPhbSHG/tCtfoXozU3EBWP2yfO9+yqRt3Erp4ih
q/l2PC0qXa9Hl8E+qUeXKWayvgaqvB26efpkjbnr3zqdXexbbCEUwZ5xWsogYsSXeMVZirbonxas
CPB0WUztbrIHhLUVThcIaB3nxuvF3ZghPLKzLDmYxIteYaBRf60J6Igb41eqOv0SSipU5aIj28iP
67xgRiIvM8/qevJ8LaxioDEMUr1MIKKaiB7xR0dHToxokj5NGEK1gYATDujttXLBl6KpnSfRT6hs
GugRZ6uGFh6vVkAXNJZuvJm8pCUzj+B6Ok2muif03cKUQ+XOVUQ9bu3QFsfXeY4kZQ3Jk9/t3CSP
frZNeLejXeXNXsd43N7FjoHAn+aOwhZxJqwYYmGGOSCRn7/1oVI0J1RU7xsr8b5YBvha4JRy/loY
yAs37F7trrZVZeC60BtfsPyR+c4b7RZhTFh3pg8ttv9rTJvmXhBguRsbNB6bTs8tREMOcUFzot/1
isqOGMpwCw60iG25sg19BMHkfRCC3f2MbIL0UCSH5EJYMFiV33Hf2NcRor9Ppvx7Wy8TXXD9A3rG
6/vtFFyoGBykFUCMdGIOWSm/NrlKtqZqdOz7M1JFss78ZMz3pj1lAavMWc/tl+Pg1bK201LrEOcL
anduCCYZFKgo4hlVSNx8Mu3fHcoE4ZBUnnS3TnYQu2lC1xh6wDbFDgJdqdvHcKW+Lgsf5+NT7N39
m5LA0QHbIF3aJ7WBEfM4qh4Eqi1Mw6Cgwa8sYuNQR95FVznqui9QzNbCJUFujuD8wzz1LQC/MwzT
Sz+S5gw9mSuUlrK5j4vd70MD2tzHP/O9D25Th68cAyCJU1LD4pK/Iwi/C8KoqII5w5QZ6FsiiyVk
AItiwsNSx/94zJej62TzWUkjgjsvNQWo3NtZNiI6m5yh04MSW450g2QJg7EMq2cYkilMsNpMs0eb
CHq8HIopehxSnChgP4X3Y5ND4NS7OX+SdFg/q6oM489t0UAWCLgvoNVwa3j7ywrkvQ0CexFkS4Ib
VjdMBFHk8/+h7kx25DbaNX0rB73n35yHRW+Yc02SqkpTbQgNJTI4BoNDkLz6fqhzgHalE0rYuzZg
wYBhM0kGI77h/d7H0iVswgLgKcm7C2jHQQxhTGX+kDlOW8aU9sSXOpPql+fX1V0qfAaUMRUwH5ZJ
rXCboPuauV70QS4Zo8kJscn3lmHWj5MU7s/BwbrnyjNef+j5I6bnaIKmo/LgnNvTewx8dXU1Uecy
gmAPsfSlk1hWYAgr9qjo7X++jGyb9pHr0uOk4nC2b/DLrGSuFt4oArtdyUgKs8lgfrEww7yiwCfW
rvmk/7yOLnzNNpEo6RT7FbMn69r+y8ahlnAEg9AD52lFSo2W+YYF+/pTP7jtlUtdKNSSLlHVQAJF
1O2eV5CDoMVBVXCD6GCwK5zh+STMwMSB7hn6MrAvDZoOP3W9kMlV4e2kTVDM7Zy/BF0zXXm5F6pK
v3M30jeXbNI8+37yDr5d4kElynAbZX9hBnusMnw4BP5GmKXUt2OYYwCUabGVHlbef37ufxeD+DQJ
TeiCvGh+wt+SgSD37D6jiApoKfhZWYN4WlwQGEzTFAfQbM4H4BiUs1EOfwS0MTxJhh5g00seVcZ0
Pz6FU+wJn8SlQ1775193aeWHpJurxgYNw/lSZE6lxJCcUpdRtdZBmvk9skhg2GF2U6b5fOXwstZn
ffah8QIsPjXK5hybZ4swqhQljpnqyYS3yZYemR0XcmkPzKHDUxKO3to1RnKMVX1SRnKwO3e80t1Y
I+y//YK1v4JQwzTpK779DGxPVqlLxwADZj5uoUs7Fnq0j39+rBfWnEM6wmHmBQFKhrPjDHwHbo24
Qm8xx7I+NLM9b2U6D3E59tMejVe9RTWuTrUr0tPQsl/+88tbDg13IhCbI+Ps8jSGcMKcO2e7jJTe
kmVatrXZULpJoFe7I6avFBkCZj7aZ5kFxvs/X/3Sine4efIwh2YdccrbZ5zhXmWKgXKcSDCSx0DO
vx0QyW/nEPR5D+vuuBblqTlOIXO3E3TwIEc3nJBI4lCR7RpZFpCXvEdU5fLKo7lwhJMw2HRgqGOj
pDl7/yLChbdJHXs7B3IETmtb7xVRycnp6CIVTonX6oL/3Z+fyKWL0sRA8MjKJ6w/u+g02EifQHOz
Fe6g0BUPDmNxe8GIyhF32OB27q+s8ktBg0N0GzhrNrZqXt++gtyNGHqRXDHSToRSr873NmOFlLFU
e5cFeF3RTQT74OBNseDChoFjND0zvfOtjHIN30mqKw/+wk7jeNZaWyRSCP5WDi6r2h+aVoLUgsn9
ZAT+sDq+fuyk8g9MgaorW816g+ffOY1qTjqyYKLlszptARA6cZgKYqraq3a59MiIBkJIPxrCf/F2
fYSuJhEhFctziQ4MEeB8bevg4O0WzMgyWoDvMxNqjfGuMPHra0s5XrnmxZ0UTTCFn4jLEku8fcEe
33iZRiUTbX7Z3wpP0pHBmQ+LWSvH2Tdb4kZ3HiPkBmXwaulPEg+xK4fHpWXNsRFCf/FpD55LCfO6
7XQ+8BsWqRkZXbxlO1UFdhmrWXtm2Ptqib7+8y+JlitLGnctOm9nTZPcEti5uhMbK1OjDzWhJlGT
QrySrqOcrjdnjC7Co/rzVS/uaOxmqxiVWbO/NUIbBnhUYWG450ARP7VlIXf43uLSmszLIWwFBmRj
E2IP6IJ3wZE83C9o9bBRxFDNn/EpMnOXMR9GADdGwAv688+79GkRXPAGCDQIYM8+9h7bT+wgM/h6
s4VRlHJ+MOSXbjG4Nm7dfIqubS7r2jr/tpDFQR6iFEJ3+Gx/d7ygQ14JfJSXEJ6s1d7Dz61in4SN
PCSOfBV+Md0UaZW+k0XTnZKKPUiOYX0PugW7ogS/2LbWpz8/hUtfPJ8f3CoaTmTeZ7GFJzVDaYNw
twuySOhtCNS6ct72gVNfed6X1v3vZsCqxHTp/r/99tKoE0KgBty2Roq9gFsWFJGXACvUiUZe75m3
qSOuqYouXRStkMs7Rv3lnocUOSpokbpMcRpujY/7lB6AAhX7yMIlQYXNMyKo53/+QFHWBbRDA+Tm
57rWycLbv1Y5woaUsR7dutZm6FrGdzuxXNmtLygO0QbTLvQsuFl08s+CdOFkqWcp7VA4M50XPx3F
0cPacMhTMAmYtG0YxhW7jNz2oILS3kxUp+/qejb3IYNlrPKS0Vj6xycMElY/FatEV0zxe26yKzvv
pdCO8JXme4QSil7g25efp0wwFV3vbENjXk0b02/1YKkbQMLtJhkLhvu9ZYytJrN2yO/sK1e/0EOh
i0FzGityjvfzHl3duPBpmtQlfJ3H/eq6wsSaOT5OWOweKF+a92aVP/vhNP+Lrwt0m8MSZJDGMtfH
8pf0EbgDU/cJQ584WlB+McP0NpgMvSVN6f/NpUISJTR0yD7Ms+jVbZw0S7AQ2HYJI6qhOeKkmtnY
srSMSf15if8+Js+3MuqVrDxqanR2nbPbAjpt2ROFy8bJuwdLDpgV4DjP5Kj1HTvM9h4GRH7TTu0P
OnY2QZOHjfMSMQy92CgXhx3WUOYh6rpiY9d4C+fJBGBHMT9J8QAFUqlvU06LQ+ozy9pkid5gXe5e
uYtLWwNcPbJbBg7Iuc8+nhn/lCXNAWnSz8c9UVUIdGvAM23Qqs2QdqvxvLKufbIXcjlksJDniOVQ
TQTnp4ABbbzuNI+uxYm5YOfCrBJByhQ0Yqt6LDid0v00VH56aJq+vB2bxrryNVzY8tmcViEgKmD6
tOeLknZaUgSsFGnoDglSJd/JMPjKVKa4+/NCudSS/uulzhvBkC/GAfA2Q88gsk4obOAeA0CIR08z
SNVFy3vfLYy7xfJ6JGGFPtZVlNxUInWuBF2XIj8XuRFbMj2/lS/5dslSzY6mPLHx4ExHdMY9MgTp
Tb+KWod74N/9IRiw5DermYqDbxibKYrsK1/opQIPBUmWG21q5EjnzaWmmjMDVw53mzVabpw+YHYE
bGis7d7b1oQAsQc1fu8Qq+00hd1T6YDclmGE2RfjIVdezqVlgNBk7TsxCMBp9faJtJjHqhEx+uql
EgIxN4pTnkUcWcq51je/EPr8HtNbW2s2rd2zFVfrcqZDw4rLmwhXRaQLO7vT/6Ly/teruGcfdJcG
c61t5W6hDrJtYGJxGzBiG+PFdfVVrjvc2Q5I3QfY/SpsQYV0di342UEXasKmuZ77bz4loA2qHmaQ
EcCfuhGfGsOymFFOnfoQOjNYeIP6shjQVnZ9mR3CAbPof/GxUTphyI3WdrgOPr49bCbVtTiX87HR
I0IatbqOO5KKga3ave1DAxfJ7OIOAqVQN7I5ZarLDrnu7Ss76/ot/e3h+Ayi0DmkWnSu0UpzFVmq
NV1YdH63VUL32yJK3RN8ovp9hqzgysd9+XpckEoBbc1zDZo3I8xRzfpd5VLT8Gvze2eQ/ibjaOf4
KLxrobx96QapEngE82sV8OztS8dLvHZidkma712n1LFXTy+pob3DMOchjY0KNG0LVx7ASN7eY8GH
6d0ElC1TOrsCib1488z9oPtZ+x3nb13itYFRFubCtFqBdif+cujKtt22XdDsvQyX0Svr7NK+QSnQ
t611aouw8+0yM+axwThndLamk6Y3VVnjx9nC4AhEe+20/B3Anq8kG10VxhPI1NzzxDXAtR3XI4WS
kNrvzmS+iN5vN+2y0lMwzVI8k2GfxFHRR9tmJm7E9AbqcwEnRhlmu6WMne5sTHFuvF7KU13jpx66
zDqGpTvvixaWDd138GiuXeNTzWS+nWoH51Y871r405t6csI9vmHtu5KpyX0mahtRSnCtvnYhQHVp
ajBovfZFyT7ePtPFDeEzuYuzrZpK4L43YVOZZYArqC1tJS4iB7xdZ8BYS38lK7u0fIiJmToNaT2g
nnp7ZQaUolC5mYt6NOgO2PJ072F/4BRr5wlZgmleWa6X7tRFpGo69AOd4DwidqS5eBnCYgZ/MCnt
R+Xs4DHcoYLpT52ri4dBrX7P1qwe/rw9XrzR/3fh3wHCX0LxYvQDYWMgv806XA1tfNJiu0lRj6Ia
g1vo+Mc/X299cOdLdy2j8TdUwb9NAWZeTnPMRGmBCLj4FXo10JmZyDJcZv2RBm1xX7GaNqIN0r3O
o2ttxku5IW+TlBcALcLn833BUMoAT4CyZMmHKDYTcKIJ4fBNU0aYLNeh3vSd3R8rjLBgjvf2sWVu
4lviei3uFBG0Gm/EB093waaJzHoHxzg9ppxkxxHsy5Vn9btVeP6w1tla0hdK//zit6sQZweW/9za
VCHs/OiP9U9nasldAq87tKsKXQahjpMZ/7FmwAsn7OlAMFJt3nU2drMaQuu9bqXzYKZ+txuJfZ/+
/DYvRrKEyjxJ9n1+6Lor/mX5YCPWWgFX3eJXJOp4Wkp311T2T7E4814ruWwRfISfQVX6e8egGOwH
fvnOTDJ15XC9tP3SG2EUOCDyQMfz9odUmafmFNTSFodh92NC5s44CSWlmBjv459v+tIS/uul1rDu
L/fsFb3VTx6TZ+6KJ+1RIm4qo3BP4ZKkNz6WPodhdL8uvYm97UwN88pBc0mkt2bsxDQMi7js/2+v
L8bcjDyM87bQmO2ttmcgVNpkzNr1mtPAyMpjGtrdnS2XmnAnnw+pWWcnGUJAnWrgWYT1Pys7f2L9
ujfoMz1GIiZ8/6HR3tEDmr8ZJTSXNscTu3IdbDF10d9lwwLhdXbD7WKOPaSxgOPdK/BAjUZEOnYK
rpDO6B53hHDfwkG682hD33gD3s6YGQ4728Lq6M8v4pJmgNcXUsDli8Wo4Wz18Rjc2hqQRnJkDR+y
jOFeBvUCNMdpssGOwLkb5RDcAKJq7/Nxkfswk/p2ET3YX8dd3jVBPu7oL2Fd0wbBdpDD8qnVvv0u
HWR9cPwcEqDI59el8O2dNwbXOiuXFi3zHtYapXCen4tYqQxpcAahte0TfvqMR9YBVXVxoOehrhww
F9J6Unq23bUI4qIlfbtoPHCIuKzRRpurothbqF1QtwxQvyWGzgE6kO3MfO79n1/Qxftjc8C/lxtE
LfD2ongTVMwe0KbxgnLYO6NXfdI6+GahDvsXWRuSi/Wdui5q87MrQU8huTG4klK6P5m+Cyh8tN8X
gXMtMrh0T2t0SyuUJg0amrf3xPBFy1wue7KG/n6yqxqWBG6pOzvQxpX1ffFSPjAXdDFUR85rpktL
8QzdHO/MbVDb+W25DzoCIZGF7ZXY/cLyIHalycrMg0fgcxbvVLNHzTGhJ6G6tD/1qYNrkNWoDeJX
Zq0LOqoYe13rdV24PxzzGf/0+PhXNcPbRxm5XRrWMrK3vg4jIIWYExLJQx/A++nKo/w9XXZ2lJJj
smeyDFcd9dkNdriKRNjGO9sxUvVh9tFQCnQjO/yg/HsoLGo3Mf+9L5e5esBAygb3V2MeHK4GBWEG
zsjizDVK4B5JlCJhxCBky6nt7ReM+u5QCYYfFKpm5NBO8yrtHlNvmKIHOjnpQXTy5c8f1qXIAEEM
zTKaoDQNztVSloRq/FtqwZRRcxQMNcTS6NI7Var0ZkwkgfKQY0TelbBli3nG1Mos7jCTxUka73ks
9fJ+qyrt3Hcjpu1G5Def/vwTL7xcJIUUlx0EXdj2nB3I4ShybTYs3gF3t5ssK0HuMu5/LDDzvHIi
XqijvLnU2YFILc1aB3lRrc8on91gUjd5ZiZXtpgLxz49YNrOq33FumzfrtZSV8LrKWMhfPAY+g6K
8dC1g0QEFEQ74dvJB0Lb/DGqHXlCg1td+UIvPU/qsbQrqdhz5p09TxNkTOTPOB9MSgkeqshvFgyD
Da26wz9/czYROk5RtMBIZd/eqNU7KElWGU/WpM0TJsSQZIaMWrbj6P9+c//IQeydfK2fevX62t9/
k/8fuH+5LK///VdzsTdmX9vXqvmhvvXix389vsrhe8k/NL/+q89e/2vT1GnzV/uv9f/0325fjvUf
QhifJgXlg5BeEM/8f9y+7P+Q+a6DfbwMjyoOm+T/uH15/0EFwtQNalpsEahbk1R2zdBn/+d/GZbz
H5LXVTJHdER90bP/id0XXc+3qz+kqBGi3iUF5y+bL/r8G4Pqa6Afx6FznjTYnnQuqhi/+Fk2vxqz
Qy8K3nAlDzpVCWs+0oCLAO7ZX6VvYM9M8AerCZRG3jPsC3B7mygf1mMf1QBgIcuobVIxR3BApxy8
d1PRfvOHIX3KCsMwsXIURoCx5QQfOFdlJhjRRkUaj+TNJ6JQdLIi9NsOL7ys8TeQ2oDfpb4Wdy7U
HoztGSOAlzxPWIi7Ne7dqinLjxBNmnTXOKZ06funLrTIEef2PSbfKjsNeuz7eMiYN0ERvPg/GJKd
vvLQ+/C2KXzM2qcaOHGiEK3vaUdk94OZizTuC5+2PUhUdUMbaAGwOIMDxGNSNzPGnvTXYq3a5KOA
9vaDTGbBwdAL8fqb8S60YpM66HPX6AQzeOgAIYayRv1CEWQGRY5x48Hs7X4BJybrvYKXpmKMUPST
UWBDH68cBgyrgJJ/bh2clLHFy1vcvzu2tJjvuk53fWJpgN4tY1OHplrMcsOAPVjhVkf6i67tAB5d
kU+w1jESfgnxHGEMxlZcBxma+2s2iwW2OxyvWBZu+jiV0KKPvYjkr8Bgqi6uCjFOp1YuRn00QCkA
0Zrx8d8s5oCtNpFHM8V5rzzqRVhQ80TsfHgypxrzGdM3zGeZF96LwOlRxjlSxk/emHXjwW5y51OT
dBBzXDxzYzOYzNsF8uSro9Lx0wjHM2RlJEsXo6G2P2SN6/4MQJcQv4vUHOIpcsEuKW+0ULBIZ84J
2hrsee1hCGGWjJblf8j6pO1UDMnKwAFeh7A/N4XQAlRTt5Jl3SoNGINqWjPcjbi27GnDSecwVp7x
0vbTDJvKD5bkYEl8UY++QqQH97PPb5STwtiDtzGb/X2YGmAFu2FJawKdIQnwrU9HynYB6MUS1PHU
hR/w4W0ncteiVuZdW02wjTdTi0PsA4auGESOpsufYdTO4lOtIuXsyxF70ZNvC2xfIfZFs/cy40uW
7yJXWUAxChbj7QIZcrwzM6R0THljU7mXzEkP/GL48zuGOpqAAZDCbm5kaIzdJh/p4W4AvgZUFJnL
MO+xHfHsLzQE4WEvoMW8TQKPD+qVChe9HZKsND9CbvOXDdNJWfJS2pGoPg2tb+sHE0t0eTsURu59
wTQ5Km9rjfeyHcsBcu13uo4yfywDWu37aQ3lHs3KRs2caZm0QIwmrclWhmC8lQXEoO1UDAGgsiQy
MMUeh1BjqNTN2nxyW0DdGzvPc9g0eaLe5bxELgPZKRcIahzvawlwJd0NyFQ7dNMCdptbydW1e6n9
r2kpAL3kuS4/acMmazUiBSgwBQK6WVQ1h3ez30G7CxBnbIAB07O26q5/dceiCuFaFLCY04o8Bftd
CLvvIgMBa0w30+33KqHO/23O3OUpgaDXb9h3oYxP0JTEPT1HN9n5Y1t1jybWrXpTNqH7IdBNWOyz
COgZhsd2yXvP2JQw+NI5t+PpO5H4GpiBvfR7OyHlxTs5ByAkHF5pzMwP4jxouPYT51NePQFNFo+i
UCCRinpJj3o2YTVu1JiOFoonb0n2pm15H4pu7n4sIhy+uEUmf4ggN4e99ib9vUDvauaIoxQ2Un0u
sgnel9OBkZvgth4d0uVuG0WO0vHgC35J2oMM2iktyu5DVAsl8Xz+7cCKA2eyARrGwzIGE+FXmliQ
2d26nd+xBjr3IAY3zeKidav7zGZqZ7VQXeD2pDawuWgom3c9DZACL2kmjudftsyq4pAPYTht8Faa
QrwFygqYZyNCecC0rwQ+lrcQ4aLETR6Kui8++nZZE/8TwoEWTUz/fYktAtb85eSITRsZjgl2S4gv
fTs6X8tgxra29i351fVz39sBdZVp3Phl1z6SGkqwQn5fbiyrAhNWNnaNz++84AIAsLX+ZMHcnHcW
chKDYrLQX+s0D57gnalumzm5Nd8DaisehKySX01HTR3QQro8N5Aq9KHFRVcfmSLGxjgJs9SMPXSI
z0ka1BBfsLtWseLMieKZGa8AQPBI4wclQXNw2iHqY8DD/NQCDDukS6zC570LkYrFUUcsJYww7XqT
JbKkKILesdyNVTh/yKpy/tp2bNQ7OC9eicVAQyAoXMNMb0KHMYNYVZ0EkuFMXgdhaWC4wskGDODn
YGR41HD6bMPKdY6N0UUczxP7WZw4g4Zqlc89f+IvfQf3vQ9iYFzMRde2gIXQM+rpHws9yXYrpIlX
TbXQ99i4Y+dL4uASBxsUhRA2cxk+2w39jXjQc/RYuia2dmUu8u8lJ3O90fAQuk2VLM37zrZWO5fc
cj6OcnEAJuiye8eaMF/y1uu6bQhVfaFj6dnfiWg8Y6+DfvpKP6f6Tp4eZJzItuYRO220LmPHeM46
N/uyFG30s7RXRg4hQOFvKiflR3jt3ECwjSqTYxOBG94n/J6idFvvzlQtr3CwhgJcnOlXhA2hXlj3
UzXFnR3Z9a4SluE9hXwzGkGGhRLTSKXKtt3UdhUwmjqtMLWzjNcC3EKzl73OISX3aJeWNNS0+UAk
+BvKTNGXMcqbd/geexXcnk6wu0eNemejKAEOxHEtdvBCAUQHyGUOk3QasZl6gitmkfBW39kCAtEG
HV73qPoGdrIDfQCnNsOqMNof8UvauXQAizjBaWXc1M2QF7HAILHeF9OU4V8GqeEOgFEoj10xEKBp
SCTLAZxCUkMtMOavdD3ggq/N/l+OQiUCSEOE085rdVLddVPoT+vaW+4QJcqf3iSMz0Vip8/rSIgf
h0g1v8u6KdyYPXIGjgLicLuwML8mkxFVzHEZzp1Khm6M+9lVLklvJY7j1C3fHDWEXmyXhguEJnEM
1miIITQhrSk/DRapXjzbXfAAVwLaHS1Lno0uUTHFVE3yW4ryNItb0SY3tAdaZ9eqsf9QE87+1GnF
6MUiOqBIuJK/ROOU/0z7KSq25hhUkHMoGry0OsX6phKq/jhk9fyKHbJ8v/pQ9PRFTCCeQVTctFoP
3whfE96fpdUPTmX1oZH+xJhxYwUrl1bmn4QnrF+2mpenqGmXozYqGIKCVv8Lvu7V42BYtUJQRp8v
noF7/XC7HuIolZjoewsm5PMclN43yMsRb3/o6u9yUQymDcUc3fWOT3yVZAkUWqLL8GvFSrmfgsFy
N1iiMsaaO7qvNjUaUoUpqV0OxMEyvNMBA0oxVPkJPEBj0K00q0B+99sWvuxcyMCJezXI59SY9LHK
JuDTdTqF7xUzT8CUbUVn0l2W6GkGpYZBZbfMJ4stHwxeWOjP7GnY5qUTpAn25aBJIYs6AQGT040N
vpY0RXcga4zPdjGGsFZ8gcYyqJQP0yFUnt6rWfbUbDr14hrk8BtfNyA2dNY2eezavfE5mSr9w298
8zlnx4AB3/dMxQuC/I9zjsd+3NFNavaMEC/HZUmARaRlE6UbJ+0MYJP95M87z+tBVBTy9xRaAl8E
65nFjaiuzyk4XUsVmNUbdGyPfQ60dbO0OR2/JSCe3qh8hYV6jYt2Aa0ChkXExwaMUqzpmc115Q3/
SfKpFTlUFzjMM3g+9IwQzPCccXZp387u/UQ9qjqqaPFxSzdKTXjpj/5n33I7hoNQhMD7GonYN2Nf
ScYXwprDfazy5nXC6TyC7kq8u7VpixKyzhj8xfhZ5N96VglOqKhzFNNFo/mCkI8McKQh7bM7VJ0X
owrBeV2aXHQn9OR84T3L91YhvK8qNJx0MwxKPxhGVH5JenuARrpEfbjr3TD7lEFRC/fBYmTLLbkl
/ltkYC78jCLRr4uZ42FKixydiezaPt3zuQzHpIkGGNp2qeeYJhBQTDs17Y6z0ZTNNpxcEkig1oz6
VqUFZWMdKsn27oRN5xYaNIllZ1dwAQwaW/IYmhV2f423enUwhxsYsTuw1+B3UAKetEU68Wqy1IC5
AGtGHhgZRx9nWT3W8jlwhdjz+4msA/4cSB/XaIH52sugHgyv79pDGXXVfTDlo73P09BqNi1cqyau
PLaybT/MwcSgD/4aeDMjB9gEo1V2O0CKdRoz9yL8p9LJ6b85RkpKGmh0vcfGaTimpsTvZawbNGaH
aimwGp0QzUm8Fyq/PvVhGTLqWhekCPk4c6DTgaZ7KJckGtZ6fQ1pBmIuSDsQPM8GYrDiJsHljZHL
UhZsGQUeYVsI2OyyY+p5D9FSORAiUSY8IpkL+kOHnzKOEP5QRPfD3MzTxkpDbq3QUfSTWQLmGNpg
zYct05bJXpJtlJvM87v5pkislnEWtx8/oo8fjIP0ZTTGTdTZ9g3zvVH60Yza3txJUeg29ucSHpui
uYxIt7REt+V7YX536eaw3VIPZJQiSjmG4q4VERqGkqW1V/4oDB4uA3t7MFysX9fJMjwASqs0tqSE
bYI5HFa5GzWMo8VIRDmEh2qlr9xkzEmT9YAVkceyDfLsBA0lDY4pB3PzkOhS5UdgibK6t6tEiCPn
v0j5vnsmkpDQ4R0uMcKoNx0uxn7ct+u/7acJW4/QErxm2zO6/j1htoYF7Eet/TNxAgzIpA8g6yFF
91FvTCMt24eJOdgAmWi15Ifc01V2lKOPXpgfWDRABVOkBItXkej3g9dDU+7WabmUBPEX84qLdQjW
433bN0bk3GT8tAUpVOOF7wZy9fLBCETPJMbSwhfsZ1z6T5E3u9AT23kSO2PBwgsLtbGuN6PN6v/Q
jTa+2EVZ0AsEFooDFmDSpDm4JszdYUt1tKeGZLcKmpAzdPqkJ1qJ72Y5m+MDEuShurXYI8oPUSOV
eE4C5l2AdiWj/opRH+sxFlCVg8dxIdm8i4D2upj4FN20HyFyfp4lFsM3mlWNYs+W1OedCGuaZ8bB
hRUSSw8Y7C1DW8/7lhRXkaZTOdmxoHAjnxD6IcSds2W4K/rW6jdV6yzNDudnrEXJ4WUOfQxmzNHO
XYDvcK5kHkflkjEKmgmr2/l+HeVATBrjSxhUVXuDcARsKjW/ZtrOPOJqH2JJ398pB+AdJ6qYjUNP
VXfewTjWqK6diiwzdJecapQcwZZiKwwDqs11be3cHM8idDA2rrld30mx8dvJlyeoGkN34oAfWGme
Uv5j67hZ/jgEtdWyty+yOgSF01p7D3bHtBktBDtbawEDvGkcHuUBGahzhxYPxjeYBR+opp+KOR5t
Rz3ilp5/03XqGbHsJNZe86AIfVW3UMlvBmoOmI+U3QPs4+A9SLoKNutYDi9hb6nDMnVjeLD5ovzd
pBbVbGt+cbNrao+QMGtY67p25ydhmUkYJ0uOy/Zsoyo6+kson32ziSZKAFZvxpQf63mXUxAUO1UE
dbgRjRU2O1cs5XvKA2BxvXLyT5TeGr2Zm9xPoZvn1ddwmpokNnTUP4gFueneINH9IlQYfYrGepbx
4rNqoSc1wYsl3OL7bM2LwTMPAfclxuxxRIxivMFvQMCbsXnO7JbUEDnOIRsDRBzKNHZVOcutXUXR
C/xqq4gXyydasQi2OEpyfL1jRcfpJx+/gYNMoNr5ZmQUf/6sBPnBaY7S6dMwVKPg4StF1piGE6Fo
MeqhoRoG6yS/52OqVc3znXr9UMpBDOVBNKojkGpMMmcHd1jAJ1sfAkw5xYb0ydsOyWBN6tizSvQD
1a08fa6SidDivbL8xnnoDCsajZTRLreQ+yKqZL83/YHxZWb30k4+mUWEcg+7PuaOvAQO6I8hZNix
5zjzmlRtM2UaBO6JaEkjETCZ9TOoIw8QqjP5NA78whUMGVAvkvtmRocK6gW52QqByWzpGnvXTyh1
ZmM2iv2ohDFwAkSlf2QuBmjK2Da+vCEXHOnuFCRwACYHquIHuv9eqA6A2Rfr21jO0fhYpmYVHl2s
S1xetp8Gj+Bh5um1w2ucCFWVA1nlrRaB1xwoDJikMFWbYh6yIUHO2C4KqcPhR8bIo743gS1lXxSS
k9GKgwbZMOPeQZXaTgx9Htu0eGjRFnxPcjUnLz1gteG5SCoawzHe2mQJMaZxFMbiuungzMZBTRf0
CwF11j17kOqBfCIkzH7awkBlB7klm/ynQEYE31HVCFnGbo+mhRqmO+bvUpZG88iBhMoyrlQu5ZZj
st+5S9ne5NCkP6rMmvIDZopND0B5CB5MtRZ4czyOYhdP2COpf4sGlk6/t+HFVaekWfz2ZsCZO9v2
2TQusZ6y8tWck/ZVNsL6BKOdSo/QLWInp0U2QDLhw4rSJItMIvRFToPUqhfj5BairreMCDLFJHtl
3ZQyAmaqZZiARbNc4cWTU4cTwl9hgTVMJXGyRR7OLmbI+akzQqjOumt1f+MsA0OcCBlWCm9bhERF
bc0gIFrBwiYtszp7IyOqSZSHzPZLZMnsp5GXHo5qc2E8yazBVDS3ZGXvZipMQDsLPuxTPTXZ+9Hm
/wTHz+jvKROlOtatNvgTj+8dBc3Je18zasNUWd+HKfhybECBDOryJ8jH6VO3RDBNaffKla2a4aTD
tIBc+LQT8cuiCsotBJlR8IK8iSKAjSXTlu5F2sV9E44/Wqd32c5tRxIMJr1l7fJZqy8NXUNuuBzt
R5THeP5Y/Wz9IE1Lmewti8einjKse+BHxgs4lI9hkyP6GhYvGPGktjtyB6z88OcYdR5uTRminuv6
JItZzWTjk2NBuFrkErw0k/ZkHKS2eh2Dwe+3rTkWH+bABCkRLgHLDDNCSZt21I9JDaR3N1Nif3RJ
UJotSV722hMiPlIO4emMvdJPPQZZFAMNlRQ8ks57b4hU1vy4CValQWc22hA9YC8rFQj42K9FhrOH
0ejPFYACcgzpLvcROtkqVtNCgGlIDKfiBQ9NlmNG6W9bucIsdqIoKXcUuQq/GSLSE1uerH41adm/
jg4CmoQiEQxTNoo7A/MoENfwzMjRKURzlIm5hmNYhcVX5g1B/7ZNSrV/JcI+J7ReYB6XRqppQwmw
mbbFibtxjUDfTxHgXqqcbv5KHoUfMElEeFcV2Djt6sT0tvkY+vZG1dKYTrZww3ZTRqX4v9SdyZKk
SLZtv4gSlJ7JGxiG9d57eDQTxKOjbxVQ4OvvIqreu+kWccPlDp9UDaoyM9IwDFSPnrP32j/tSnfS
IOsrxjV2Y9NfscyMOjlTYg3zaLCgMFPJrWybWg42HlIRKdsY7mrJqcOXRYm8hjPUuU/SjSTzmKMr
a6O+QXEgnuO4GFHzZ6ne7/zSk4CTWZYsVAAxlT6zsCpfOzSMgxyvSxuSzTUaHxx6nadImfqL10ek
yxMnmDyYnd7yFGULQJiCTtP3nMWddojyeji39chxnDaGpZ+6pmm/+VM7fRC8SaSyRkLeNkNpgBxB
cPyAcShN6YsTmwKCpWfqhfIreu4sAQywik0xB2ancZhvfYYgt5SE3kMz/SI91QV/Muql324Awgr3
sDjlCj0vWuI+2ynWgnJEi7pElkLFhc1LBrrRQvnrHQRNQT+iZTpy9jOeOLm5pyimRA6lldnTVo8a
oni7ibncxhgzsRD/Ui1OYLZml30mMrv/mbUjMj29LMbvaKvL/NHpJdJpQ18bwLRhGAR5HgF8fbP4
2tlxK5NAVHtyN63VZ58cgsQfFOevfm81VpdeAOqLS+tlvrtRQ7S8WIydmoCtziQyFh7jT6up1+g+
ZVBlSE3vpg1K2eRxLGX9CmG1zclfa+VL69fxtCGJrf72ayT9vxq736TfulrWP/vrkfs/87b+z/9v
w3lj9VL9z9P5p/G1+Praff/nFP7XH/nPGN78l40BbQU6wPOAi/XfY3j91zzdxZZvM1JH7/r/xvCe
/i/kIKvDglE8I/xVK/6fMbxr/WvlQzCAh+iMtpt/3/8VDtz/W5xEoBn3mzyz//z//zmV6hc6m/Sk
1ZLsrNP4a1sr4/dhyaUuwtmV6k7UHkc1VwNfuKmn0vcuoiUBYTfIWJtRbutFf9HGUrgf/3HD/nAV
vwzJ/62k+vdloDtyLc9CaYfg5a08pILGKX3yo9kXWMiDCFuWf6xJ4CY6krT0L+myGDAQ3ab4tM79
JpDePoFSGVF682Fo2ugOrZtrHcE/umZAKrI8OTndgI0+tyM9RNeq4vt3rnlVJ/zzmlefM9ZCzllc
tw3J5O01MwmkRqHUDb2EEkc3q3mf0pS6paXXnMeYIN4+j5JH2fckKwyZcyx1j8Y3LuVzPDp0jrKo
dTduEnnvoSWuFNSE76wWbDyw6D8wOXBT317aoHPrBHoO4v1EeXZnB1MUrdKQc/24YxF9yJbUPFaS
idqCeeqQLna3LcQA++rvN+mtBeE/FwIBcY0iAUl8TWijj9LOok0s6kmf+sUqySle3aD3dqupXdSS
qM75DDL+vMzRO/K89f5f/z5IqgghQ0SOqvJK3NQxMxB0Cfl9HBMi3zROsUWEYqbvaNlCD/QaOyeQ
vcVR+/cv/afbz0kBqzjaR8Qy10AnOaAkUV5jhlVMp5S4XHYgDeTLQdK8WEecZXfUsQVsOthpj2og
zpPwyPKB+Aa/fucuiFVC9vY22AjLMSzZwDh4ya8eU068nb0AFg+NRutRj7ta1m2pkPHJI/NDegYD
okZPkBkrktSZitdGLMIMnAbn+Ds35vefxAGex9oFfIuHdFUk/VPlriw2ySiXPk5pCxAGM7d2R3JB
dBMPDIE2yimizxQufhCrprhNrWj+MGpp+zza+q5wKp3W6Dg3nztr0i5TRtk0A8s6tEsfffz7lf7+
3MLAQdTpr0pSXG5Xurw+zew41ZUfanBWTeYOrh20ztRc+i6+gThb3Fq0sp7muYnf82esAtU3v5fJ
fkCcIvcJk5C41jgyYInGrpXp2nbWd8JoZhrFg69llJWN/jkFyP5RDMXyM/eT6TDVXnKGN5Lucs/t
39F3G+sr8uZauAIo+fxUZPnw3ysxLXCDTJ/meNq14CRGBuaTw6vKTDShzVQsj1iIq/nExDm6Wxgh
GEd/bOWw6al26f55YnnAH2emZ4wcYvwowJAjZ2P6KbslI4sYzvG4M/VZXDRY7HNYG6hS9hLFCIdU
tyj8IJ8nxup//21/fyPAErDH8HYKNNdYht4+hVkBSzIV+ciguu8P46CGg6gqensrYI2+gMmB3WTQ
QZfj2zSO2sETE2Kav1/FW48UKyMX4doo7FzBzsT/eHsRLMlgBetpwC3aTIyG+5bWz6hnJCT07oeq
LKz93z/wDz8mmys2eMTK4PyR+7/9RHPopkbM/rCbrFl91kka3uV9YT0belF5QAWoHmnFTRdyFJqL
39j6acbrcoIN5z5Udfldrqn1I0f7DXy07KWp1xDd0T4nAndQkJSyhIhRxES322VtwUrloOGYmvvt
79/jKndxvXN8D5ifVFUsJKRNXn0PzbRmL4/GXS8tjK8dc/kQVJT8ZGlxe67FaB8YN9AQZqp9aJZ4
3sqydp84UT8wom12fhLDOYsM5xGjYxfaKcSXNje9O7LDx23DCvrOfmCsd/btawShlDVvXfscB2H6
2yumCZRrM6fandd26U+TQBZsd2q4I/8TKUQERdTghTkOtlE+upr65pNEfoF/mG1lzGQxXMhsuXjR
Uj7XCNXujNokeVgzS+SC0TJ/JDTZYpZZTXfZ1H9YMcfHsVtjzrOMw4LLFksnbbydxJK/UwP9/hCv
rxGOAdxhOJ2v1wej9ziRVGLcRYM+X2SuDeFojvUdldx8jEwre+cZ/v3zgNlSx1m6D+UD0szbG2kP
IIZQSk87g7HGJ7PXvlN0MJlpO/VVj9M+f2fz/MPnYYRFJ8s+4K2/39vP65qx7O18UOgKbeuDl9j5
D22Z3LNttww2VWu/s+CK9dl9+6T4BJjYNpYaD3LFtaMGUwTKHD2eaWvUdjCY2J2IFCmfVJq30DpG
91ZL2HfaQRtDa4Uub4ahQh+B7E7cD24fP9MK0oOe6fA7+9Jbre761nFlkBSwFlHK8WK9vRWqb3xN
ptG0A+lFxtTsi5c4SlCCFc5wO/V4LUrsmT/6HhiKaVQy/Ptb/6ePp/G72gE91Jj21eJVo2JLCJOd
d4ueTx9w5YgvWBv3mlV6JFOvtBuysr970m5OSaa573z5K7zWv789t4B7QH8QlNrVg+ARxEaqLmN9
3Nj03L3Bt2lBoE8qWoKv8IPLZ7r+7n0fu8c08a1jp7vjHUYbLw+IhC3kZmgQEjlZ0dNdrOIP/8u7
Q5CxsxLHMGFx0Lz2bjtQpVSpt+bOoRQ4dFZm3CGzTy4F7YxPyja/eapsHxlxmruqkPrT3z/993oX
8wL/Wb1gOkfV63o3lW29mL40d1naGdqjVg/1B4WOXN1mkrdqW3S1I4KYGU0fylwiOMAL0B3IgMsZ
IGf0FN95b39bcNcwUJ8zDjsdySTXp9o4Wga9JHKNdUJZGR1FhkoRCXQ3Ewj4z67oL4NWWce/34bf
HlE+lHeEgh8fMA/Darb4h4WzXKxoAt1r7ZBNmRz0/FH8ROu07OfScffWqMpvrl+JQ+9l/LVaM5p3
Soq1k/B29YA4tfYG4IuBtOUGvL0CurkOcRWOs+sjc0aTB3kl+6U2ro5ATdpTV+sZMyHQGBDc+Ucu
iUYM1L3ZixHJKgLG9eGNyvqdd/cXeubNqsZ1QekigAq8L4EeV9V06sxGL4zB3UUE0acbRgujHUAm
rzBG6+OShMSPQ9WduTHVCrIozX06SuCAI2PDIzpuBuX9aIDl9EW9+DsEBpwezFHT3S0IZvspTRUq
XC0dUEpLZdB3qxL0IO/d3/UXfPs9BNb9FVaJOwpH8NX9JWqmENCk6IfkMosOa7ek2DDpp+XAmGk2
0TzGFiwMVKtoanxv2tZ15aKvyC07D+e5n/u9SmN5Jyr+JOIV12y25jy37/FJfn8U4d6t9kh2LhsP
x9Vi7dboK9KSG65xyGFwPttQlPWPrVH4N0Y6FwevFfNXRCyY1pi1//09+G3TpMChQHNwTtL1cq4J
NFaHqSFPUxdyPgEEeRWP907i65dccHjQu6h9hzbwq3x6+7OgHPaIHcaIByTbvXq8aDBIRySmC/2/
Gr42mgn8ijPvVsss/YLyzqpDvPbqwJ7qBR6tYNCIeX00ChYiV+vL25qx5daGzX9mUt7syxltW0iW
MPI5BmqfErex8L1L6qs5fZe+bP72UMHgwW9HtBcvCF/i7UubJHqm6UOq7yqe8Ft4+f6zqEx5rokA
fSGKu90Uk5YwXEoZ7qOwiFC8zP22mRqX7pGZjTtGofF7BMErpgE7HnZ3oDLYhHBrQfVbf+V/rGYd
LZMaKeuyi7q4kFvFvjczYoqaD6ljRfVHBE96fVQzU7LAMkanDsuBGUmPSu7Uw2wZN5qmxajhhqy7
8WcjBn1QMhc5q9ZnyED6y2hfGkMl278/fX+8cNzPLLS4zLj4qwvnSTAqZ9TmnfAml/GGX5J7nA+O
f1+5TvS56tt+DiJRrGN/c/CYlQmhviA4S+N1qzaHjb2O8okaZ6S3YcjmHoZoqqm19bXilmKwHxIX
ofJ7F/776s1uhe7Gx3VF7XedB6ua3k1mIcDuwvNB7W+K/hWuzZ0ozPiBFIl+V8ae9sXqpPYQG0x7
vRr/o8Lncpv1vNjv3Mc/XM56NAWdilkY5OFVxdWbI6cOav6d46oZCb1JIIcxpafaseVNJJ1mRai6
J69W/qnW+um2EEtJ8uJ0dI05fif67vcCDHgrNQ657HgI8a1dv+NFnTGEmahw0npfmNEMx7Zs1KPG
VH5tQxhnM867XY/q6RI73fBhyqdiO1hyDJdhloHMuuW+BiAU+HIs3inb/7ACcQJCEYhzjl3uV/P/
ny+LUVWxy8BrwYoxatbNSoDd+A6jw3tt6pI6KMw0cT9qs9YTeqspmJDabE5fUvRj6aYoS63eEYtb
ixtYpvSSI9tBBudhB5oDLV+wfS6w++pt47Y9UHI7SmpMxSllZsqp5b1b/YcfnsHCWk3SHGEBuLrV
IK1zAhtGsavQHW2wrXQcQx1vN2WxFmF3ksuNaVBHqDF+1rgn94y8nIPpR3Kf4xh6p5S7Mln/WohY
0jHJwluCgHjdZnf49RLcQGKXOOVyzPSquq2wzCKAsvUFLYMpiLUzZVD5hhVG09zTUZL6vVdO1Y6A
JP3Q94opMHhFl5NJ7MMSSZhObvLOLoIlLVW8IZNae4ZfhgqgTLIvLXiJGo/fV1C+2eeidJ2Xd96t
39d8jrAG34bQXliV18cJpLezlneOvyO/T9wlIjdvHER1O78q8teRCOFNnLdNiOptZrAR+T/SWH3l
h2jQns/JY8/g9r3a5k+XxAELUBDToDWg6u16n+EBNVDkoJ+iUXTpHNlc0JGhxrGtZWuMArd3UQyf
fHalW9aFeTtRxG00xD7hwle5WwB/vHNNv1fxtOk8YMqcbuiQXa9AozTbibFthLzHdj4CpEm3DIrq
G2p64vaIZ/tgSbd856j3h+eNli/PGv1fJgeUFG9vRG5n41B6nB2IvLL2ND6NQ1/hCslkOe1FUpZk
xds1Sq8sOzdSd34qM39N7HHJUCEgAMq9vrvRCh83o2FWZ9uQzq3mq3yTLxj8N5XvS0ySowg1hNVH
8jSj53o0smc2movEJeq+cxf/jeH4Z30EcspeX2QSE+EB0qi5+kYFllm2RD2Uadv5gTktzrLtDdt9
zpBmTlttbDoEmkwk4i2LcAPafjD841T20txYM0fOTYF0cQH3ZqrmBSVLHBODkM1LiBBPN25n3UTs
ouvj1H2ZRDGFI+OI/VLNnQzGzLDiLdFDzzZYrU8RxB9GL1X+UhMJviETBsEuQoZqC/Snb8LBL6je
M7OtyFXhNclXgWg7ULtZ6j4fSEzDYoCrkTQMa/oC6UmitMtT8tqmPCpOppSxCsd6FORllDmuBodE
yq0lcGtsq86uV6m+VRTHyNLVrWsUGmYB24weuHWpGWRZl//ohtTMdphfga7iXojH80iVEx2MEUXc
lkwZCfbI1QYgm4TqPtDI6X6mxr/tO8LZlmpeii3jAeUFrSiWMK1le2tBBia7CpqbGeDfk1MwKD8d
N61rt1DUJq3grGDO2nmI+vZTFFkw9XTfwE6waArLQB3pPvKXoWazL+fO56jhDN1B2u14lMXSdzvT
wxsDLci1Qh3Ty50vZ00/iZoZW5gTn+Vsk9hr9W3Slnq0Vz1c3L2JCfWRm8dy2OXrjYrymDTHNTNr
K+o1DATqDgqOd5a/dQe5eiBZzg0oI8wpAepcrTVN63RVwpIeliIVp0zPyVZxUSAikElvzKUsUHhP
RbMTbOInqzbzI+dH8c5x/bdeGx8AnHGdtDhMOHjf374WutUt0uPEGM5Z0x8RF8enKrP1sPDS23hQ
1dGMnSdPaind1Lg7l1NnH2bX1/YMRXz8DzP+oCGVP/5+c65PT/++Kmocz4Hd8xu0rUG9nrVLHIXd
XKofBUJiPDNudz8OcfHJxgKy+/vn/Va7sMJxUmODxftFcLJzdf5o8jGpnG50cYBO/iVTUX7q9KT4
7I2jEaR2y7sRW5iphjI+yqUEyKUn43rMEumEd0GsSL8sWV6cuSsfbR8GlF02UoERc0A9D6wRbb64
G3/EjWTpUryXccaSvF7im+eJwlA4BrUGFAHKr6tf0rcmuzGGIgobMSxOWFtu58HAbxFgel0/WGj5
k+QUFSxoREWay1PL8xdv3AEfFOZTgR6LJGC1z9W01FuB9IrxZ5HWn1OZKXTwbnnskyo3Ayy5+it0
berusUpzghO8rqq3qd70L11lnVGIxeU+cpWdnFopO5hzeZ1M2B09dJu1MSD6Whq3+pQ4i2LhQ25d
7WneYeWNGz3NDkCmehnWGWzRcBzGejnGXlH1934UzV2QlZ59Ws/Xq4yoE3ZYdXE9wvocy68wlxDC
4trIlzDiJPHVRZBeHCaZmeQ4+h2FY2F1g9w4aN2tUwZ/Hs+W180XhGt6vc1jfi+adt13Foiif6YJ
031NugqrcjPECceppBTliTg/QommkbHe1itN+7bwzNUop6eIMsBhqVdLn0sD4wtaQpY0R6j94KwD
JpQuVXxkLBZPgcPYllwpVOEywOKIp6sBupuiEyXXEx9S6qmDaNKiOrmFb803WVcO5rZSS7NXuopu
kMmWAT66Zb3XxiPeHAoi4mQI5xqhsn5jR/TubSIokPlnaUmiR6X5zBszEh/00sRPlbVPltlXGr6e
hbMEIrrcxpuCaxN3WzMFmA5lshkIS8kI2daNz16q+fcyi11Ir6LO9ZCtyEfJXcnluQKYosKlsIt7
re7HjqJ9HG+mSvUdTDC+Y62cSh6KKbMxV9eu1oXRoDlTiE4LyCV/1weOmNAY3gwZytsntyvTW+p8
NzlNXjzuXdHF1VOqGS0Eugm97bPhikHeu25djfvWYmMKAclr3/OMs+sxBsTQhvMikVZj6mk/aHHv
jzu/rSotgKTXyR3dcqTcyYhBiXFt2p3rpplxJczg9jnP5wkCiVr6KANTx1ftvTmmhQiwFlQf/Izu
0mXyuAlbNyIDMrD1bNiXHPT7TdpZXr9vMLqPl3HMBX8zz4eOrl5cR7tMS71sVy9N8VixzY5b1Nvz
1i7HvLqXonfY+b1BKwJ9EiQQ8TTmW0MNbnwDGwCrMDlB6WM1lKm1QWUbTRdDmkvzpC2NozYF7yZx
rng8BaGSCg/EVNkeqY5olhmPTXmZXZbZJQ6ZF7zkW5vNVOwXIwcRLJyRHEka+uWP3G6KdKMrPbFO
ZTM6DFP459uDPwJzDAQychOiZSuIpqHTicLSa/IhUDRklzsePbwbpbLmdGMlRbeLiQxzd4glEVJJ
gUm11NBAo8/s6RXayv+iDAtPcimiaZukbnfhh0RRyR2bjjANNBtHduo/dRVj5HsWlHHeVr2Y4i3h
ZYxiFFPQZ0KcOnYvD5dxHA9YFDEZTflNI2xgKlZMKbsTFhSL7QKpKg/m2FLWBihFUwTkaQo7SK3Z
f4IUbxGhCLPrqZep+k7mJf4AUtJKn4h7z5Q7QxX4gMrIYsqm0X2UmxbrxWfLwM8cNGNRteEoG1ER
51vU5YbtVOsoKn2hjjo8jiFUqktfcjV4PxSythcr76o2sDGslRvdRhZwbgkAtTbDSskI47mqKJmh
y1WBBXNgQM1YZl+jmtjWcDFr+eIw7u3g6ZHRRj9PWxYcY5rl7YvaBS8vCmTk9wlPTB8MVtX0D27C
F8XGXFExTkaeyjBzp+nc+nnxDQuMVoa9X9uQrVIslA963/QnZUVUfIW1CMW0rZPOTQLx4wuwT1Q8
xpCyToC+plphsN71YYvi/wDrzJVYNXE64N8vlb+NR1x+gV14/YPeDv2HRXZ4cAFX99mNT2p6s5q0
LOODb0rrJ3fXrs4lBywjlBRJL9qMuy9A8LVclJLyh2l2BJEmCwSC0HT7Xj9q2oI3YEkTLDqx7WvR
FqihMvbTxKu/n6iIxzAryF0cuqZcjZNJZR4dMAZHLcuK4ZgPbf0k6QPg2HT6cr7B1ioJ2kbNle8K
TagR+SwC1m3r9hRpni4NiMsz+4xNLw1z85jABaWHhNO+7Lwp2Zp2bW/zXGvjQ9rraIyjePD0rVV5
PMCJjK2T2QG5O2lUp4FN5hr3vlqafj8bpQXOs9GN5xxbS/oUaThqjkNBQt6pBhfZHypqUyq2fnhu
/KI5M36OH2bomWM4E/Fynyel82ns3Xra57o+DzdzLacnF+Ma7iaCHpe7Pl+UE4jFNTKCQiyWWMAZ
JErzXaaMeV6q8P7nXULtl9UdkqhWR5mRiR6DnuOWsPRVanxMhiHqNubipyYp04TFhbCh+0c1uhgD
yIBR3gYVXtGx6E/CDcVkNuiSRT/Vu0k0/o8k87gvntHSoqQ/3Egk/9aCtDsR/Fvsvm6O02hP52Uc
1YC9lNVr0y0xu2BPRWCga1zZveDDaL75A73vWSGp2+aqneNdlmOJ3PX8JfMAYGf0N36XiVNnVG0d
ViopXubGLLKzou8N6dhziznIjVKVZOk6zintC2odsM2VfYRxjfpDwzkR+JhFwT1wW29zxIVe4Jam
QfFDiXWe0Wez92bukGyXYsGA1ZWOONeOhrubgIdpujSNx2x2KUA7N6kHHB0jR7OconxiI6yYhFAV
pDS8yDlzHpEd9WPg2AVG9bJIlH5bMjZLzkM8OF/RrmEV82tCC1evfJXRi8B3AuCh7V+THrDIxh6w
VGOcN5fProYvPBxB9I2BVy/S3loLNobANJcCBT/s28cMmlIfFos2fR8mV391RfEQ87ZwXe2AwJzV
hQbTQPbaHptZjlGr1s0HkpWMIVi73Ej6mECJGy3TbXTymGZvDFJw8eb406jxGb5eHnJILuNusmqt
3aRe4ZJ9Ps4RoF3PO/XuoGmHjHSgXaOLMv6Q0n3d0N/Mh4OyZBLfyLhCcmDQ1SoD0dQ+kvgeVcuR
nsx0rOvY6B+XCbcANufW+uFWySR21Hya/rBoOMQC3ncn2pVm0j9YPoOokORfnlRKCqqjagFzusHD
mfmc1Je4DpK290/sqxZAPzL5qi1mDzEeKr1yRxzIBeTfrhidGQgFXiIMxLTkDpGavRjHm2k9tK2p
sG6rXDv0tmqHoGUh30wQZWivF42Fy8huPOvoVpHAqK51GgNBr9cOA26X/pXGp34D0F7TNjNDy2IT
e4us7+PSGQh7b5yEsaYwcx2ihoB3YJKUybE60UC/19q0YMJKexoQEj/tHq+tU4YaY9HsyBd0okco
EsYRAVq03LRqhhJveaPdIesTJKXksyF+0nQy1WlqCl0LLL3RwrGwsP24/cSAspR+9YJ3pHcPVSqc
knc0NV9zTh0kOWtoCLb9BKzgFhcIlWXdWHF7sGTeeVts4G695WWv3XC18pdkB5lziWUpcZLiNYY4
+qHwPSjvBshffWNYRWvcQzNjTWeOJuONo03u5zzDOnoPBCMjrjrKWYe8JkvGQ9oOTvxJZ1QWH2xV
JXf9aqM4s4LTh3ETY7pVXgn0wVR4BTYQFdIlcCfsdbt8iYWN2WMZ1AUXqtdczIU2x51qrLQ4pmWc
wiJl0nCftC0VBsm4nrGBDFMz1069RF0Sf7CSc5smKkMOjb5pX8vBocCQqYYpZmZNTU2zfOSRR9GS
IolFc2UVLoewtLXqnajn4iwMDpq4o2fHBbjYqAtUFQ4R7MFC3MRKHyO6L6b32id1jRV/1rGzREWM
KcsrwSNiS423RUYL/aDruY1dtTXqQ2LBigk5sETikFRJide31WPC5wDxxIHVK65kch24SHOZLV/1
NIfCoNIE6nKl+30wAfY5E4nDlq1KcGOBjsKp3cCp0rSQSBEvVGLGY5b3cfsjtkYGX/DLlHmbQTI4
RMZSfjUnxakUPIGHUKqvM1D3hJn+mDrqt2OdFkO9txPyw6FxTSDlVF2nTahpRDjvfG2s6BkSEl7v
PGjeQDVaaQVjHkntscQFhKlxWXWxdml1z+vboAKQXgMwZRU3L8wr2yfBE52ShNZkxabJJpj7XelN
elDEHMU2Opg4uSEpBexWJs1+39dTmoZ9gjJQCRH/VHmX5ud2aHPJuNE0T2CXSifUraZJT1rmK7Vr
4XtYW8tDAeKwchnbwuVodeF9Hu5jVXneri/16lVkMk/3RCTrUMOKuX9QHCWcsM9K+ztpawK3qL6Y
+pM/WuU57ePqQJ8brs3QCnIhYeq5r7696LfpROUN96+bdrCnlPfs92j9tt7SMK+QOkeFkI4+NhVn
mjGxSSmibp9qTVyEAy7o5xES83hkohTBB3LIas4MQZRJggxW7nDoc57tYtx4oZMN7vgLyZHt0pjn
YRt5VfI6uE1rw0vpOn87GfwZMzf40qXrJchMQPx+TwctfRmscnSYIDfTE3275LFra/0bT0WehwkV
UrVR2C6XI6V8n9zGTVsRSmSPxXcpEnmwYKaYcA406gN3Tup5a7lKTg8RtQXADKPuEUmXCehVW7QQ
/LA8DFAQKODcS7JUhndxq5bLqWc5+kFq+PQMOpeZSOAYKl7VKZSpd1Ab/CZgO8gIhmL4aG8hrNiP
Fpouco9HzNI1r0vUgrCSRlTeUwXll8rytIGITs05QOMyjBtzHtyB6pkAtHuNgB1jW4/aOIGxMBT0
qpSGgWnFEjYgW4v7gSkPZCwfNSLGjFjz+9CMp9YkiW+299CCGhO9YuSnB94Y/7OJDjSMkJOzCVC0
LEffyKHm1gZ42aCF+R5/SOKWcsAo4oYSs3QBDszdvNXx4kFZmKUehZTXoj5ZCabobYeChOWJQd7B
c7EG0hamC2QW+mjdynqp6yBLUSYF0AEXtbOkn5z1OdFfVe96WgA7oz6hPNLVaZ6wUgY0HdLL2paK
N0KlYg5bzyicR3+mw18IB6ZH1Ris+gRZyP5sk9BU75eyi5hILbFVb61EqHPkOksXWvUgil1SFWvb
Fxml42J+GZWLadvy9A16vxQURZd7A8G49J6BXBJzkB+bGTvf2W58MCWNXw10nMETPHQy0rxdlCj7
2Cm362HMRuOXhGjnYtcy8Z+3A6OA9g5fa1E/++2g+bdm4eITplft0mxHgM026anPHfismNUJifZY
MfTdVgkwH46bpAVvhsaNqntPo2I+dlkVGUeXTA8ZaDNG6g0wvKQ9TMu6ZmpFW1eUHxyYj8RI212y
cUqpv0ycZeewV5Q+Iaa2hrioLBdqI5s8es0yj3VwKjlPMXNAeb/VvCh7YpNxnAOzZ2M48FjpA/YV
2mZnzU5NnSyA0f2aaBW0eSeKsjno2mbK7sSE4wPe1yK+lYKufFCQhTo+YH5Ok7Cyq6k6ZEVqgzUA
bHhcJrUeEmFnnjKrysGvMDghBHoR06cUsmUXTDVG3A0+faQDfsLTGjQi8WEP0D0g5AP9yzZ1re7j
4iRwD1iTSFKZJKEGL7XdcHgdUNaCDEEkx95kT0N/2w8LqneENT0M/lpLISGNCt6kB5376IIMkXdV
oecvU51nr+YId2tjtFkSA49wsOQWEL/a4yhTrMaJVMknZlN90JvOyMf73vy8VAXoLp1T93TipDMw
wauHKMR5aZpbOlXJCermiBd5SEwRVG3bRNh6RZJsYj3LbrDqROfM7dzmAsCGg3vUYrQ9kb9hfu6Z
mILASZT11afjF4dlFlXNjYXZHh1ek8ZzkOgc8aEcrHzGmfbkdPb9yVoemtxHlu4SrWAEQCyjT6p0
s+7Mg6lYkDVndD+bsis/CUK9+k3FO2rdpVq2AIrs50EdRVzXNysD2nvpeiND6eEk3amo8kZQFbbg
o/xR0gt0iG0E24lItNjLscH7AnWr+DG6jos3yvKynxzs62rfNPkS3drTzAy2qpX5dawmvUPXLrzb
xOdfu+HSDG8PuYHrSeMkjwB92doDEkCr29M6SsnT8CKqtqlQ+o1YyBTf8qNQiJuuZj5UNHsE5XHs
/0AMNxhhrMpMP8CqZDg4jm5xnzT2LOlTcCc5GSryJfNl8Dk/VeO5KxeDfpebJGxosx9h1hVzCzqJ
bzQHQ52nnLhhtZIj0StZb4rULX+gtFmOXjGIrzQH0bEUkYcHTV9gqXDgIme+ltWneclzg2PTnEb3
S9IYn7NucpKtg6ARNt4gtZwQ7LKfOOFj7qDY0qQ8JbqExNA48ie9bvVf1J3JktxIlmV/paX2SIEC
UFVgURuDzeYz6QO5gZB0EvM84+vrIGrR4c5oumTVqhcpEhKRJMxggOrT9+49V997djw1e+mORvNg
szupXYM+BLLsol2yB0cogFuaEuSjmP1iZWutC1eR0K48urahdzZbSDehsTVijjgbfuvxJAM2sK0u
3QqBeQfdjaCxbvoEHTiXZ7erp/xcRbV53QGY+zTaFSey1p0TzjulN/vdYliHxmrcdKtjlxJzlplB
87AapmDrYLGlwtJDdBdWOgdW1LqQxuhj6GvH9eL6zHxatfvINgtYoV6jmxtTz1Jusn4eONOAEui+
9UYKRm92x+ZQRkjFs8o0vubKwQCcoDA4UCIWJHOlVXWNOHX2TgG61ISSARDI3huSrIQQlBHQSTrf
4KxNC+36dPcWeajRW+tbs0ix4QDRmSP+1DSrZ5qYVb6rbZgY2zTO6/rIN04qMMkEdewCjFbDuc4M
aXxKAttczp0lILmAKVPeiYiKZACeQWbKxo1b17iK24GsVjmO4K0CVrTlMhTUqHYlB0ptrKo1pUTe
WweD6KeAbgV4Zeu2qiPzRGHZ0U5drOZ2pGwSxzG3NAp2aGrywaP32X6tW6QzN2Nmj9l5kmUF/DPR
35EDW5EfFV1kHlRWi88B4N37IcCQ4ZuN2XJmaNJkvuDy7IpDG9rSbxo29U1tVqi35rqMTF/kRT9f
Scq958VU7E1jaCdQ22XpMl5WC9+QZc1Jtw6Nsy/eQnCMLqZVIx/QgtrmnAhnWpbtTGZHOH0v0zz6
bpZ9+DUYknY+usYYIMJRefxKj68/OWMv9H6ljfBoevWSwvxM+k/4hUKxoeLDnT/yy9DzjSyS/hgH
AXcJQrP1gTM2JysR+rlOzeU1jZuuObWVLCGZprmZ7HmfK3XA7e4mWzF09nSs03TUl9Jb2590hsfo
WkwW+LmIb+UeiqExf9JldYIXXSel+srwdg6uOD46+cZLRC/2aZEW7kOFKIkwyElPw09lATTZAhjz
7K0YHZSrCU+ifbfUFCV+asc0wqnmWmcPdzi7btOBASDz4fQbNAP0RuRXF1vYRfqQxSOwr2ixG3uz
ekMO3AwuU4uAM74lG3oJTeXhUEiCuW02gAui7CbScPD2C0Ppr9BmZHqHVSiOiJweUn2hluy3APyq
XeMUsbGvabSNcmPXQaCOMhry18pqZUS+cFV0ryAwexQ+8NWSzQJNAtaOa3Kwn4scNjh9AAhhEZ2r
+6BIVcWQDMGH7zEHeXbqOp6vAgi23nGi1tqyRbEjjLTanO85D+xTG4gegBMQtKOXELF1jnvobBs7
XiktYeb01hZihJn9muSSpP6IPrPaS1mo5ZLEXhQtPg1yJ0Ct1IzHuGRaRq5OW71ynE7m7Sws4xe7
MQeqyujbbBsjVzQ/FQtPz82Cyy/hJfaqI4QWra5Ai6NZmmo69j5oh9LziXM2AOkXc/3QFgUvbF7E
NFLjqHLdHZQWy9smcWAlfh9NoFmnBjIFN8fOCbSPuQEbAfkKWyxyab0zwVGdjTz0+AtMBc2CBbvZ
yjmx7UOSmwhPTWSTmjhJ5t8+DAQ7eRmbJbI4coIxeWQABwHU8jq5ifqmSy/9UMG2zRF0x4esS71b
fGMq2CyhsgwfnlJDbM/E1gPmFl8CXiZvEy2Tc0xFbTyPNQvXpgItN25Zo4OAc5fFokZzGegMsMD0
IYwYOm9oBtgn2H+yXPGhtvL71g5v4g6EzX6Y2248cJfYbuZAFB6bAWY7XjCX9pytworE72Eaeh9i
JZ3OVqUIXUa4R2h/nVmpLc1DI2FOhCaerKm4hPmpoPzsBwEw229kHHPUaPLyHrujyAmhWgb9bRKq
/Vyz9L00Iu3jHRbC2mJi1NnXkSXL1s/caXmao9oVZwTBUcpMYbATpLC2aezsSkftye1BDW+7KnXF
UcKV+kGfgXtVRd36OnXpkG8zK67GQ55n7qGNGM35ZtZk3qFDyMx5qoxDDScjmJ7aXJc/glYCexuY
WmrfhsJ6HBEYN37BKQ9gDIlAydYeXecyAFdnFGvQMNuEWLMp5HRLKB5ve+9cqFYx2rWDVD85CgF9
6dy5lJw4stE948BCQ0KoHAM3PTTAefKErLd5En2yY6zkrn1RS9xC7nFnH/kmC2WsIlQGdJmba5gU
CuTeKMKIErWa91EWDNFm4v9yn+ckfPu6zNLoNJZZdGXqeIiuZOw1P6fUySFCDpmRnancMvoW+PH3
MJvnfl/kkZsc84EGDq015qjbaBnH4jbSJkKlku+pQNS1ytm7GUNAhghxc8X8kEZhMQfWL7hYRDxD
UpnkpwwKZryHe4h+wXby5SjinnH6xgBvVvqNMQfmVnFotUkxcOnECJXZnKnAFuzqfuKO55MMzu1U
meGurZX5NS6GCi7TPE7DR9q1VTjzTgiBOmK1f7ioHcFHvJW0hKnJmU303q6EO3Zoaapsu0H2Z9OI
BwyEZfgamsHEqFrodk/nQ+ynUnHc7hf7PCs32ETjYp37ZYGQXIJoLYYueqx4Zyngw/CLMDO5c9rS
yzd5kLWPf1airB/uzYeHQyFx21lAxtGkqHcqjiyfMzUwLtnDJ3fAWVrxKdLEoMxqsE/gpZmiFHqi
ccr07gNFkn6vfsSMu0otiQtiPMw/v7s2U6rFddJy2Q/Sam97iUYt6Bxhwev2zGyv2LEm5OGMv5ND
G7iEVTRKzeqQ69G297gbYDjEVq7aY1MVpkTq7tLb55SNRm5sIZUxKlJzfGGjC+/bMR8/J9oalxsR
J26yoV4dU4r4CgXzBNcmYKCh8pBCjx7dzsmqodlHpAO4GzKAXCYsTGnkroEgW92E2Rw9x9JZTdr1
Ep8mY0AfPtfd+Bjjzrb9YulebfRMPh3d4hkVbH/HpKPZmW4yhehaBon4pO20WtHEEXSeyORW8yOp
+J4SZam/RUmg4D91jOE22BiSb8u0WOW8odg2ihe6zljDW0ca2o9kmb7mS4FAXcy2edcPZCFumN8m
w0MUNsNyEA66K1booPwqJxfLcVuOxlekK8jLzTByenrZzljSZc0MOtqEeoh9PtT1lwRqn/uR5P43
4dD6sytwIyshYvU1vn1fHJq9tN81/k7oenvWWMjd+JFOFrd/Z3cZcXh6Gb43XvplUHX80wlyvS/C
5ZrUK+bNuTPcjjGf+c8vgvinp1E6DMGxGP3lD3/7sSJ6Jha9w2mPCqW6YTMznzzQ6gcHOssnMNkE
NfI0bOgwNOCy+sB+kmoMfBvVrm9Z0ZDCWcrtD/Ry79W4vCK8Gtwj4rxME7bI2w/VWVXdE0ML6DCr
wjNBD2C3gr5OThGL4mbk0HmSSG4+siGsb97bVUHi5SMkycIOS3z2O62g0h2Fk8M0q63oasdNS+WZ
OoBuiblmEjVhMg84PX8y6iw+187wzF9T3MKhXY6h0ibZtMK7k6nZ7pYmpVb680/1T58OvgdrLbmj
/GDvHiCBGjplDCr2rLC3I2nz7QZuZn1dwake/D9f6zebJdWeo9C5YTLgyUDy8fYXiJgyR3Yfsmgb
nfO9b2ugb142t7tuMGMQkNRqdVxau9ip5uuiNGmJZ5VmPB0suz9/lN+/tvawYbv0+x1Tw6l4+0m6
pKtGh8S6fUDg9EPK0Z12U0x2ulsvyeufr/X7tuBaKCGFiU4T9/H7pZnmZI+8IiKrXVcczDX60E0x
2AwFiZNyWXjS6AXkHthEioEPrv2bGBOJPmlofykjse7rdz8vePiAsRPPfB870cOYMwFwrSG3N24L
MJnMagKR//xtLev9846Znpa2hecK24P5/jUjY9qAWWgFOxx6aFdcCEckVQxmuetsAjaRYPXDqQ+V
OaD+S+vS7wpRHmhgccTnSGSeCtehIhkXQiy/m0aatsC8ATiD/JQ9zwtDAHsXUCVugyzjsBc7XdOe
5TIAfWSbY7Dy5y8k3t9DgsIFQwlXrgwaHprVq/g3I1mXTjxFdcQBHq3zd847S7EpsC1+ZvkvLmAy
xy+1WyOzzGfWtFyTZCBTj25Gszpk2X7lprcHusHkGlz3vWF/nXSYfJDD9k8fci08MCzyP8Te7z4k
AvE8Z8596MtSi/2cxf38aJaAin2zm0R7xv3Wd98+uDXvyzVuDY+oJah5FBHu722a6JfMxgH5c6jK
vj7R+amozBz5QI0WkCXUFte2CoZjMzM92YzFemActR0emUZ/5Pf7y53893VWrSQxl/Vl9Y3i/1lf
+b/9TKFhxaXJ/OkQCBN9XYk88FK2rXUt03DRV5Wy8vgC85kcEd6IQByw4CX61HB2wkysmWIQNNHT
VcDKSB4QileGGIjIGnEZKkHrZs5a/o3ZtCzjRtrKGwYs2bJXttvWp9FiOduUYWTCQW6r4MqLUXBs
yAagbVxNVtxc56gc9Dl1WOfOiUitYM1Eoa/TjvR3NoszAkiI6cxZzBkAl0O2R8xLQcsZ6wr1ffsi
YcnMX8IF9uht2RQ0dKd2Xi7VEHvqYjuNY99YHUqmWCamugp51IiO7CMMeaXRczBGj6seNSbvYDt6
uRzv0LZFk0/7EmtEgxP28MHj8X4pUGy3hIp5ayA7JfH7VXbOOoIsm8k84DwgihfeGDh9+p74zEJT
g7Sya8x/fi1Nd8D5FNnEiqSZO5JMD8L3Yk7uiOinNpvhg1Lg/fLPOmzZGg7TyoJAP//OIYbP04S+
Fs6HJVsRr11Y4UxNeVvD1ar6gR+NjfTdkgh9AzMKhBGONtQf+t2+V84JxH/VhQeka7peFWCivA1K
or5zG8jrzsYVgZYrQR5233vt+OT1buyeexqE4S1UY5Ed0j6U5tfQ7TlvTxK10T39t+jGy9HV+aEX
Ds4lRZQkvpQGCT2f6yius11NmTztqqptzJ10mXFs5WhS7rczMKTroKTfjpPlrxteQgG7WcwgHED+
BnGy09MYZocgHQ0r5I/JVDz1UP3nY9s62fKoBfpvILEO9EYHook4eqlXHBwDT9t2nY++eCJwf5KJ
QhclFBqSHZk69LWsopuNHaC2/KuVh+JgChWocyZmZLi4tALTr1OMSzjtQZpQ+9vtLRruRjI/p7Y6
MBHLCXqJ5l4xjwr7dtfbxhA8tkztD4q+e+bLmTDCyTaHYo8IqXERJlf1Z6+xcKTUBHv9qkrQl0Ar
x+wHewcdn9yz+/yFMQ3Mzg5k+Wco7kngUw7ZzXOVyvAUcnzKT04vhwebdBEKkyAog5Otg+kVaDlj
KKYWJH7Zad9/BunsjSfQ5NLeMqZuX9Yty9vUSEwjX0I6bUigiUC6Kjezf4nMMmnFxt38s0BG+cnO
0ka/pqmLHt2IakXgah8EKYEq9OHDTdyKhCEEDwuBW1GW+kU7Ek+vXcylO/Q2WY0CK+j3js7XEMFm
oq/I8IdTDNqf3vAtNzbBp6V5Om5mu6xLPoU0bTZT7jgGFjcJD4oD6+Kboi+ghNMH3uh8sOhnqSr4
yga5lGvZFhnJoZy03FkJ2ptjOCWz9YR7FsuxtXTDGTZufNKDsbg7hH0uRmrGdaxnfVK5xwzcEaEV
kdv+JOSBuWNOCkJCAseATxkFHHMHlGvdeKnZgEg+C8FubQzOvyWR8qMuLlFfhZcReGJ9pseucWTF
Opo2pR3F37ukSCq8xiMQOCHiHDpuI0qmF8OiF581m58hKiTxB/Mwg3xnfBnekeSDESRGsZduDTLE
2p2Ry7nybdXmn0y0znID3zW+uENKSgzHW/lzSSwa/VhTCD8hHGW+zfnjybZkWXVv6ZGjhAkX4w6U
f/ON07/y1s7UzBOQt9+ddCHtjzKKs47Gcu5XjjORJ0zimmZAHA0wjwbh+VaRUz6NEZE+u6Sx4zPB
6iIlwpDgyaORF589lcynAh3BK6KS+qRSN2YsbKWps69sgCmnwuYXhGBCvPQGo4xbbQ3OsfBenZJ4
QCaF9lVsSY9deihQAneyrZDqYJCl+AaucB6MOnqiHds312FXTQ+myDRQy7wSV2g6gbbPna6LKxqX
ACP1onXwAMI18i7J0CaSbCImNrhYFutLIUw6am2Mg3BDQ43bXaBbxFQmQnPaNpSx006RR8HwClQd
0RV1kN4ZWRbNx3mitYWSLbE6VF50OvDwYFTYZDLouBtyiVEaeSGrkLfqeXTgtFcFkVXjDuxlbNOJ
Nop7ZPv1i0OTTG/KRcqHeJgUgQJuWF6W1T6/MSkR1mBnxCObeiJEZ0QOUJ5hRTvbAi/AS96XREzM
s1Es26JKwuk0JG72AorPJDauXJwQdnle5CRVKFIRGi8CZE1ajztWFnAZUcRfshTHC8kXdfwFFyMe
GpKTx/pgZUv1FCYIA6G26YmVj2liwVOR8Wzz17uPY0xoIwOhIHkuGzhDAM/klO0WpD97AgLymvSe
tMZiZxEtsS+iJF6QW1rJfN85eUNSTaacO1KBGHEUEMQf2kBJkq3NYtWHLIil/XWW021yqDQx/XvL
+VGl1O27IV90dRJOt7yMKqIMsVue1Bicl3rOUOSjN0GzBLC5rLElWp3BSz6MDPDLuZpDv0xtaz8H
tEJ9MXlyZ/AvSl9XGkVuZMr6h4okNdJUxpA+UM3r+zGdWH6KqAu+5jmzeh8oPjmKGQl/t+jdCB7o
52R5XEB75ZvJaaxP1G1F4qsBHMAJVNgqaPcwLPmLJFphipgi0r6yDGszmY5Byp1l6uzCrGl6Siam
pazj0xQ9QPVPX5txEfeZWdbRURUgOFmwjD4nSCkQ8lkwV6k2bgMm6AyAwcBYqUK2I6ZrzyIlx9Qf
EPSVO0adamsSH74NMzFVz00VWcO2cQtk6SxTTJsdoIQAPmbPWe7qwgz3hodyyV8Wk1yUGey0RwBP
LMy9Udk5h1OmANYhG/D5jTaZX/vI6SK1T4h6IAuytcqfWN5aBDFZxX0mo6kPkNtkykWTqHd4mM5z
A4ABe2WPNWyx4mntYZf1D5chLCmoEDRGX82T1MdB2YHzuWpJKUBw3Q/ibrIWVz0GikfPx/zLpgbL
id6WRyzQRksEGNuEOLQHC8h1gQV8mA4N1UPLQo5Xa+OhauOOdLQ+dUXC513G3O/GaxEAbbm1/Vd7
To2A2IjQGPQ+ZpXgz5DNBgQvNLJdoyfMoeZkmS27ad0EJwJqsvgS5Y54FATb5Sfa9hjAaNd3P1KE
WgXmizow78kocna6h+yzRYwUEQrL3llsRFU/d5JI0F1UoGbbCx1h95hdSFgIXNPV4kHYww4SYPiQ
sir/QPydxNxE21GHkSjH7+h3i3g/x1P/pInU/iHF4k3HgJ+UMMC8+pZyUFz2dZyXP3XoovJreDNz
vwoRYOFZKHPSHzAXFyxOKb2wkeAFE7UHexdGDNkRE4qzk4yvsZ4umiMP02CxDOPRMBq4PB1HYM7E
EL1uiGgMnUd4vQGzW2Oq9b4jW+ET+QN5uFdOwjqWKRvWfmt62aNe5rFl+/GWq6Ek7G4PDag4ZRZH
Al68nl+tI6gIz4xUV1UATNInAnOVfC4OpsmJqMji4E4W2mcj6RLYvFU3L/e4+Sqog23jkEkRT06+
bdJ8Zs6uvCRhul06r1MT1i5RvpXlHJIp1SSG8v3O5mJqxJ2du8bhhNUnkRP6ih6tbx+Has4WKkbp
EBawdogi3rPYD+eKcXiedJNB7MtEYOICB73e86TwBq1xRZc8XeaB7M+y/gbhCuuBmMxB3hoMlUff
jWdxs6CoY+lZRDVti0LE0VXRFX2zUdkSfJWkNv2sWU7khtAAWV6KebDucMMx4MH9TIjhxSjsYgJV
X0/JmdyaUm9JOM2Z6lhGRbQU089qx34QOztrFKRp8tIvLsK5Ydp5HYvWtcEM/nqyh47shTaW6pNT
EpS1ExE0z7Nb8CNt16M0MpLIHXLfNlGW7a2kkVdUycu89VLTQYeTlO6LEU6RyeKEBGJTQIZxjxGJ
gliA53gh/Q0lbbWbDeS9pN4zrvFuooBzxFZYYnH9aUzr5TaVikAKIit7d0dV3S1HCvSg7bckGWL8
h/0gtgnZM2KHYLIiAmrKKBRDE7fKC7k3yD+yoawF2xaRs9vWcrprmNJGfs5paH5bzN6iDdzX8Y9A
8Vv72Gv67qoU6GQvdW5n6hbmkRp+tTIYSNhExz+cimRx7o0kduSBiqpl1UfhRqjEjPYj31HaeF9E
5BTHKYpNd8Pf4mByaqHe3MVt5DKCIM3C3GmaFvmajIO9zSG2JbyKndAjTFeNETHFrF7DaXSzMPqs
cWOufsjKDolTSMz8NiaccLjO60lle+wh4fgihrDiOE52VlQggob9o7MoGA4M8crwIYOPjT+gHmzR
M/RR7bxXKg8SJIZT5jKajQS+S7SYgqq/RqWCkt8YydRIGhpbWVLeh12Ljl0DvBt9e2R2dRWO9Euf
ncgp71E/YnZfIqQBlJdx/mLOYey1H3S6fu8hUemjYyGwU9keGI23HZQijCXygLA/IFUrb6BAfK1w
8I0bZsbmtoqnj+i8a+Ps7x0b0CGMLwCJuBA7QG6964yTntMRRjf3h2ROh6fWjmOfnSB5GKOu3zOt
IB/BK8YXQDP9NfXuR8bxf7o8DQDoYrSO6FS++7q9q+gwN0wlzHhEvtSTwZjSjXWax9GJ2idPtOEv
srdQTpVxe2XYxq8/t0feX3+d2NAfQc3NjcC5vnZP/tawon06N2TTQNRJmAxtsHDRhaEeOyF/6nZg
POrd4pbDqsZDVE9tWX8wPXrflli7IMxnKHYEXWnLeXcDKqoJE8r7DC8MOTma6/BsxJX57PHVr1zV
D18ke/EHnfff4MXrVWkFwQtTjCsp899+7RBvnkXgM6x5I31iYhOfh7Eg8hmtarwlulAcw8R1L4mA
rpGh+36ALZF/0P/57daDwZN/0RNgGFu2t/73v916l9j5CkWAc4goQ8uzVFDdLubYD6MPAbFeLjXo
qOIhqp3mNfdC8xamStfu//z7/9U4/vvzT1EF1QR2AXNYRZPs3Z0AzFKUQqATn0ewx3ROh+a72VTj
8trIehweUK1Y2m/opsjVI9f9sijE430GrKm77pJWZNeZM1rGXVp4Zftr7Mgo3o6x0uGF3cWz8Zby
Om0Gr4MAQ6xvtguCiuTE0IyQIzmRYr01mrnfpTWqGIIdRUZ+/OSip53qqBz3lWOq4JgAs8ofsV84
5Qs6cde6cZMe44WMgj480gKuAF8o8FTHTPcj+d4EPvX7vvScDAs5jsPNRECrOWIYluUzc/dZ7Pre
yl+xjpIeOTaoB/0KcNhnuu+C0w7UlOyS5lMgP2iS/zaX1IK5MgAZacPGkdp+d8dNNLSzTkecZWCd
txPCmH1QustW1lb8lKADuZJZOZ37Mi9JkSnFLTR5eUirdXTez/EarVMe//wUiN8eA+ZgzN9cyJea
Jhvkt7cPY7dURWjAodt7rQvnacRpZpy7IhHGU0eMi4XhdcAZiYxyTZP2lmLXawqjm4Z2Ga9IASv0
aSKhojmhapvNA+IdQTTsQM/jFW91++Rimw+Pc0C/aDcWRv1FE/OA2HOa5EvVS1dRuur62SCLNzlP
CQLgDFAu8Y+5uQRHx8JasOlrCxLsZBVoM+BkIHjJg5nSMKTrt8sIg0E2SGKzvmDXGIszzQ/p3I92
MlX7zIEu+8ntVFifqDrJrPOaMnL2GN1HY9MZiXuVwj90tqDs5bNVL02GzreeGnrlfVB8qYQmHmPu
nJ6DLgCPZl8mdE82HlY4TsgDnSdfdB2Rh5mwuuRupk7VZ04/zLsBTy/Jbp6Spr9VVlPQQCzq5sFJ
kOrjYhDDfFKAgNRTL+BmhUZio51CnqEeQ36op3Eo7W+tIfvq0k50X3ZRBK8NBawVRHvivTShjhwg
021klcuyz1CXxTdj14ycj4k4/OwMziz9tAqXh5YXq/BLICJqm1AaRPs8MGiqaZmPMce53sNDnGBT
QMvALIwxoTfcyIE46i2YBhrm8CGbHb/CEmzxGM7pvpVu/63KQoecDpAr50mEaGL7KGn3/TQnyqeI
4ytEfaQQMI3wOtEHOC1h7kRj71qw8vHtkIC4OZeE/EiS6lo1+DqsyvEHvFPE+xseANjM0FY70DzM
wQz7Kmy89fgqWoNrhSo7IF9157sqbU3y3QzdvnAiow5G+YIQriWgaboNSTBSD6IvszNaJoFw3FVZ
hG0n7g9onkqxD0QaRofCmIS84ATkS8dA4khD4jF7weoOA91LXacByQCNKm9E8NOJOvxQ2TyiFxuh
Np7bbNLteTYalEyGKsanPG17vaERbPYfbGLvKyUAh5S9ktAUJhsobt5JCSCeV2YULyF0LeB44eQ1
90tDygvVzHIqeND+zTHuej3KhBXqxe9BtuXbJYJatO8Hi+vZuWF/gl/8A44PslMEJ98j2Yzf/7wm
/TbD5Xqgsl2P4AhkCzBY315PG16VAYnBDaclvhndTLdR6O0bfJBfkhyyDFCrIbv03lBuvHh0xKbz
rOnAqN39YqnwW6rNgvOxchjjahCzsKMT1y8CUqPIxQsjn3KovEqrobiKsEXjN42d5z9/h/dT9/Ur
8A0sy2XyIlzz3arK8SyI+hTqXjiBfcFsIPYaX9RW6YWWa2gBRDPpAl71uBIOf7605XB7/r6xI8ch
mIHUIwb/Hiy2d8PYsuyRRfaB2hcxjhvUiymA3HYscJARjdZ7N4U1YCdCbYzStVUhUg9jTJaXqatl
v7U6KOA+NSNkp5YjNkY9u7eOnDGxNoDfWn6oTPGsqYW+BE5PzjA+9h6PlFzZo2UOa2FcVzHp6Pge
MjFs/vztfnv2mQFwbxGNsAQJ+33VYhQD0bjlUOFOnpOtot3zK0zguQqB0RQhupF8UKba72lba/rL
CrFHhEbBSMn89mkMYQ2CHwrrwzibNL2DkLgZt8+h1OG8ZCNwmjG+aLoR+cEKG2VtEuoqe4sByO53
Zhens++UJv4S6BweYx3V5E9FS44yAoQYzwDHMXzIOrLxGC3Mqp+MvJ8eQ6uOwxNKInr1cRn5GYdi
84ibL+fI6iTdKUXC8aPicEgoOsNjVt/26a9b/W8lkv1/lzXm8Kb9v7PGHou4+/n6fy5xEb6W+ZvE
sfUP/nfimPgXwxBXcs5Ap0Wy13pGGH+23X/+h+H+i5MDq4O3KqrQHHgcGouy6aL//A9l/stVtDNd
wL8eEQTreaaF+sh/cjz+E2c8KMVMdlFp/juJY9Tob95vDi/03BzmOvxtfDwu+PaBXDDcLLgTIt9D
LF1jAiwp0vfssKBvQBhAWJvTzLs0RtjCpeKM9yTo98NMrZxTZgZ6FcmH7q8gLcWvibQYjl0qPM0Z
qJ0p1/Fn8jcryITQNz4RLTUdcMJWd6bhqouaLeelGGtcOl7FFER2VRDAcJlR5U5d/FWJBMXHWBnq
GfVfEWxxC1n48Cdgl1SQaQMCOXYHm1Gp4XwamSJ6t1RwZbLF/pMt59AeOAp6cApQLaaJ+2L1rlFs
y84aml2fERWwZwDrkYIaqPHYhTIETR0Yjr3zZlPQQUxNhNpz61pkPwqWvF2BMptSskZEfDK0M7gP
OKFaYg1jMU2nVY+o/Xho8/RsaiPjxvWcc8ccBHYBR8d7BHxNPgbumvDY4XThEt6Uf4nKJbsdl5QY
8hirkdwXLo7NBcJ6sK1cpCCwJ2YaOBKrpT8uISOoLKc+ONArCnaQwyI87FQOV0lZ42kTKBkysuEH
xUxugHXgeyjrX7vFlAFdP4WvtxoY491FYyC605zQksOqq+FnxcacfcLGqW4tqyL8eyKh/tqig7Ye
kDJkf1aNB36jYqf4MtgyrlAeViNqEkyc+7ad7e8EFCv3PvPGGfwvUtXEly0NAGcxLQsemjkWmy6N
qlu9OEX/mayUEraNV4Er8nTutSdAP+Z3hrXzATcUUyysD5zmiibR46Vh/v0lckKYB3Tox4PJoh0e
bdu0HxfmszVEtrK7H8bKbmiAqBgnum5I4LSM4sdYyfEVNE79wrZvXpNnFB9rGeoLXjH8d304aMxK
HmahTWQqfM1ZZXxOvTZ/ABpS99txxqxs51F9cfowYXKdaetTlVG/BzWB6rsOCf66LYagNEVT3zUl
3cBNgGXy6CYDfuEWVTHjsGUIvknyR3+UtdG6UDbaZVU5mcGGijgftsnkqXrXJ7qOQAeIwIdNXHwj
+T09qsSwn0BdeZLpUcCQJJDAB6pEK0J+ynyB8jLqb2EkLebCIijv40ZWhwYpWE07Vuvb2iuseWPi
d+IcHVOqAsWBOrAj3mgMAaoEyTfXIBng0PQ8mjzdHQJcRS7AHoIeu3NDpvg127mH3XFGOLRZzLCS
JwVr59qY0hloOi/rdzVT/27Aq5CI+bfV9e6/i46/xyO+LUXWmCjWO8Ds9BqYa3LwfbtU5SLtTKdT
9K4bOofmEUrvBwfYf7yCTfQiBSqKfW/973/rpbRtWjd9yhVq5raLPpph8r+8wrvl1qv60YZzIMik
RiBlHnXX/k+usAKNeaVWcPm7ThhG9pZHBR15z/BdOsc6aT64wl9Fyv+tCdHISfqclNJU8lLSbXtf
xHBgqO0k4DnoSme6Rr9gflra3H2OQ8cQFxODd8E3C+mEpW4BL24lltCduhYylPUWgFmi9vXU589T
LRztt3Tgl5dGDJB56qloxCGQsTldmQaGza3I0sr64FF6W/jxDXh6COXQkpYp9gz9rl1blymqhxrb
r7eIK5OsGkgs1FW7kp7Pnx/a9Qd9c6+4ElNq+koO4y3+4e0jZXC6RMNvgMGbq8+kSyaXQS94jvPl
g9Lyny9kk1CKjMTmh397oSUrmNwWCFycHu5tjBhg/C/KzmNJUiXrui/0Y+ZomBKEyohUkbJqgmUp
tHIHHHj6f0WPurLaquwbtXXb7UsGwv34OXuv3b4Sovz+99/z551D/4VWkk4Pz/6Pj5AhAkEbUEwi
4VWMIgU89Sb4Qm+Msr/8x7Wur+rv9863OZKi5OaYSCX06YPPoYuRR97YiOtnBik7jJUMFdeNpU6Z
v/v77/ok6L6+EvRPUdJzDuCQhVTr9/tXAoV0GOg40Vzbm8p7RUfE/hCiAOiDD3+6yPQmqM82k5F/
XDh0fl92/nPp4NrD85zrGcv9/DZCAJLkaXPc6S13fPbNqfBAS4SVv2mDMb1vdDhDVFoq/4d1dViB
zVsvNv0ceiUz2dlASPP2wCaf3xctE1a6lt1VFtQmoAI8dzTeO11X+wnjGGoOtkMa0mP3giziahxk
0vycLLn5JVlV+BUjOuEtKqj7LrLgzeYxFqqRs1A9MovObU8DP0k7aWwKTovnolsHomGp6aLe09O3
qtMN3r7U0i9eh2sb3QtM8spVwcWFJagujM6dZpP2zjrfgD4W9inttPg2wK95gPqrVqxcCYgqzQTh
RuB7czB6hvkFqf1P9ocUuZKgb8eYMOyCiOyNbo0J5zafNIJW6zQGneXdhHPaP/Wrlu2RGbTcLZ2h
fqCRHB7cJmuPtZU1h9qn4+IMNe3FrIDpEqtusuR+QlNwaztaAYSlMBGbzA9aEQVouZx4QFotcGmZ
3bfiOreP1hG/dUwifT3fd2uv4i6BCnpby2X6SIKxRVENmhVOk8CIr4IHU8JoaxFznjkQ47SdKKUg
x4y4z21XtPdWCONxN8EoHJ8YtvmAxbCaWpB9VTvfKgOe9in11GSkGzNRpM8DxCiZcVkZqj1AiP4S
M0rVTzQNaUyoPCgxWYc3BevdAQlusmOiaD9SFIZPIKl6e2+SBAJJ0t+IEU1twbnj1fDM5GzIsB82
ZKun5y4vG33Dw7R2iMbnGBn+RFc5xXMtZDqnEZjN5lnz1WyNvsQn0zAjcs5jWNJQwQDju2dmjsA9
A8947ax1Ag8zonWcAPo4vNWezB4oHvxNT+Mv2HmFh+V2yFt5Ow7TugU7Rr9uAOxytBiYt5dxgDW7
mwk9G081t/I+vOI4dHLFuoHD1ctzybtjo24oeg/yhlmX1CpV7wbh8wBBaztaGOqRB3gAJzq9HFzV
8i7jGGuDXbpcaW5Uh4SLDQhrbphdZMXe7el1WggbyRTEWZKq4vskCMVD6JvASVvcsNJPnnCLD9Ua
YXuy5wQaHHjeMp7DtvLAWaGx90rO6GR1NmAgkOyCCsDdS8LBOhTdEDujCpN4Ylff0/q++joJErEh
00jfOILF8UYIvqZ8ozsinV1uKY1V2h528KjCJ2w/HP4XMlwjT1jDh1U52c4xRnQWi5YPM5FQlM5O
98vCZ35gKmzt8sIIDoWU40fQC70lYhVG3syEd4pNpwplnGMm02T0InpnUmy8QKSz8OCRbeaDChqz
H1i2gwsYm9zYGLpZ32hWYsskFnr9wCFlQUNKaJ35enJvlEX2I5+u6e0mlQzvnp0FH3BxIZT682gj
sBiGh2ks+DuAxiD2kn19k3vSND6wvtq0umGXbUcARWXcoPqu4s4iM37rYXzRm4xFbtrDVVdnZ13e
2qbLPuBYNmeT6fv3IveSYK/rOmy3HIB7Oih1JvR+NizoXxLezMuSy9SOamXIvUsrW8aCRTxHNiNq
RlF9EJedrcPLxOnd2wsaiu5JjM1s4WFFw7o1Yd4tcenKYT27wOgsxJ/pcvVdEzZ8gJqJMJD+PsAo
5BL9rTQhfb4C0dFJE/eicvo8HvLOiQXOVzjHLNG7pMiQ4eWzNT/zdzcxXgn9IYp56r4MnJQ2Y+2w
dACERjk1TEz4ThgAGueQGRRjkayLad/0pt5biTb7vQ9J5YfXOjAW/cKSyBmkocEnGesWpjMOg0mA
MMuEj9QGtH3+sia1+9KMs7tdiqa7CfH8EBc7EjXQB8PySpyyt0LRzcWtsazz+NxL6GCbPG+aB4Yg
2X5kIv9Ng9TJwTYjGNt55UoEs2izwH4Bvpqj4027E2gR6R/agcnusU9MwMllu6yhF+Xr0uknzn3F
elMhI2t3PkwL58EfHFW/D0mv+52TQ3199BBT4psfxc3I+c/8WiFPaOIgd3vnQVM/nsH+T4+cvlbn
YPbaIjpAI3NLJyu9M53GuzTdaDmb1esWi+5kMiXErAwGm12/zLR/PclzvfOdcUGqVy1zsEPabqbw
sHo0wkPJ8HUvPY24SU7poVVdmN6CmwJnxxFcEvVmtE+gi2FkNhr56Cl1EV7HgWjDhyrVVridraXu
4FfVFQQ8PwSgYA7pWMN2kapXUWKExVUshHijUBU+CU8Ea3ky3LUCHEbv4jIxLusPU4ll68DeIA8u
7Zb6DlOg2ufMrt5qAopqLP7LTMo3MIvDqs36jTnd+r6yAPi7FE3UThkgS2JW2wlaO/KWjXOVq0QM
Pcx9KuT4MKz55ANpg2a5cUAH4u9mkNQjjQztC4rKhjs76z2xtdlHOuRSgNNM8idiDQRHgsSG4IaT
ah2DeokWqoq9DzErj5CAU44QZYMhxc1cVjB/xUSVrStI+2r1beIboSify9DTg4rMNmkuDnzHjhyp
STzVmWtgZ8KYlkVKyNC/c8F/XIibZe3R3eq8wNO8sEybsMPFNPaHHvlN8V6WKZGItQE93ldNf9d3
8IrP5MEJWkQSMOoJqhktd6bBNAhInOSvXoVc2ExFAEmuK4xNshTzzSTKatOulFYzCb71V2OuKr67
KdAOFHQ8INvGzrsKmfvsbO1+bIZvEAyJW9Cr8OLU7sTBcauxPNcJIq1DHthGGZsgYjWVZxpiNjDC
fqFdY7qKuXPywSmeGDLT0cWrHsycbQzkQHDnmWtRn+QcEE0RBAEGEJDD6bFIBP8KVNLu+wooDXF5
OrR71KVWyVorSyQKyIXdI7jJsrlRZYlWutdDtrUhd6QXk4nsFNPXK/tNwLwyro0m3TGWXqmguuU5
UI2anoTrwlbI0ZClPXhx+jJX8suhF252B9CXiFJNSz8dqp6wLy/dpXz9dYSFlTknnf8DUlZ7WwWu
XOOWdCPS6SqhfqGg9yPsNvTQ0AfvVWUYDXttWQC+TVQ9PU617sttMpGVcxhdf7jyoMQXlE5dyUIC
NAQUxHKqVUcCVDAwwwf4JOZlpz18H++a3gkJJCDYVaRacq8JE5FUvbkzncUytNZtiMEJIOUYVt8K
NlcKA7R9RwgmwPLaUnunedLeQ0EW8MMMii740CURJa+haLrYUmtYsKV5/pckTbCM2926rVqtKSYM
8cWAcBVgYAjV40xCaxnVuGpOVm0GNB1gHW/RftfGBpxYYO2CBKFztkDmODIirsdd23Zzc+OsRvKt
tkqKwRrE7ReOUeMKoLtbjCegs4FPvwndZsS9Xz6GIimXHxaM1/6bKVsz341+bYyxqHJZPxEHwxIy
9F27GVF6U2vRvI1byBc4G/Iu3Fp2u8C9meaMwbmyn0cAndfGpFhukJAnRwIoEJ7idjSCMzsG9LMs
TIvIB+/yq3GAw6K+rIgXLY9LCZYEFTKaUdvZNiEy7HhZpXEsweft/BZ+WhEWyf2ci+q5U7uBUl7R
GQL9OPEBiNke6vvVHehPm2W4rOS4wkiIbWI6OG6UEJK1VfQgRAgUuQv6otlyynDvRrFwhnLq8RdQ
ueqFTy7Y+6A9TirsrJ1BtMgvM+XL2rA0L0ctwkTfMLbtryoSUIewvZr0u+d0I2idtTNeRru0wem0
QWJBJzQbxoYEWe3MNSfEZzELd3rtMGNyCgsL+mjzgPrXNQiT4pglr/SQ8qxwywRb3JoNiZp9a+0T
SYT0MV/XJT1WhDLkG1PVYk9mXj9tdIWI82h42rdA+/Vpcw4qxImRy0tLAJJPZvpYzZ3ewiFtm3M5
rvrUZpa9HFkWsyOHqgTIvLJFvjULvXxnNyjgeRIjhFI3E9ZN2l/PXbmCaazAQO28avIPRTroq1QE
mAIegUxfAoQZNMc8C3FCUfXfeh9xIRRJ2L5+GcakPyDUtfoyaYl1zfW7mMhgiKA8aTg9qCMHls10
mP2tXquiP7d00MkoTLqifh6agNbkwPP0QWl15bvNobjcUItMF5ix9iMMGvU1UKZAmzyD98GhOJwm
t3I+5ppp2SZ1IJveAhcReLPyQWbIjnASs006eRvZo7GcDAzEsEAcMd+VcFEPCm2Jvp5NSrREGGGi
HL7D967Jx3sUyo060nUsvzmp0w+kWcSD24Tdbl3MpLx1+2xFVUZ9zphTXtkxOTIDFLnFWzFghoET
n9UV+mfQcKgp14xjDPvPECWKUanhSRl7rdezBSgQfnahtXcsQur4AV7WUx2OVYxIlP8aEheRl9Ow
Q/tRXToiB7ZC9D5uMdxZWFGJdwqnLP1a0F177tC/8XElUNx6oMKPrQTqKBlofmtWUd4TCm9sq9lT
IqJpkHwhxsynQWf2pwBf5122tlwWUBHcJyfT01vodfmvqq00NfkczvvQyZY7CIacy7Fn0iY22RPj
xsuH+6V1rD0KXFO9tI673GQqy+MVBR1iktxl9l5h3N/U2vvuKcu4Lemrg9VORfNISdp+QZ2PoIMQ
Ek6yKKpxyNiQ6lkm0g4y+OBy0mQUZB3xZrp7b5rVuczL6swbDRiidQpAVmP/CATdfNZO9ZQ0lAku
3Q3yqzDB8m5UpopncgF/sdAQdBTq0IEkk+njQv3ekAjWNG9Kjh08Uqdw7krsIF1co0/H8d1CRxJ+
udVwY4/oAEy9aTqFjLqQnEUSjNZf0DsZhxZCcRsZsxoz2OkGWwbxiCtmASdDR2KiwIx71oNXhLzh
zuIk+e7hECP+VMHnj0occje51QVxWCXESk2pVz6S0jF/MWRaX7wePLeLTPpUMag5awnnJ7JN37xr
A68+TItdXkgz8LeiDzDdoAa8Jz4iPHhlOJGQzuE9Upz36tgbPEI2Rxe4kW8p71DMPC90MEzsd0Sg
lv62E0a4J93YNCKNWJ6TSN8kLziZAHkDzIo9mZjM/Bbq794qThkKoUPKkOAo5xC7BpS0IW70pG7q
xZmfQ8Y4j5lpMl3R7px42zyvOxnVLiFXE334J2Am3h6PNQba2ZtqbLT5Uh5g29GxaJ0etOyovAgi
q96ZGjF15C8tdhb+56mM66xCFC3F4m9wUBQc01XB721wqzwaFoQWGkry7IzTEAcdQ0P0mvne1axr
rgl6P6J9y/9JhXX9Wi2FVZI8JMolwtOV7uxuCWPNjQCw71nTuTHDa4zaIN2fGGzaLTt983V01WYA
FHdJlGlPt906grWneH5B2eQ/4bOqR8pWfyy/r0HYvS3ScKYdXkJRPXA7+Hzmblp8pMktCTkjmAgg
ibVxb65Q0pl/0hukDpgDsXes1l8OeTGI5dxgVPxoc5yJkaQvGkubg8UOb5iEqSQrayuWUoQoVPpr
SI5Myl2fkdycDf30fUq8cRs63oNjFmm/UR0nqcg09HQeJz4d38C9M/FNPShCW356sL3vl9rS9maw
svU9bBLnPVGLvtAE4ywZFoRkBHxd8D0DNSLe75FixtloMYhbGdhsNRL0pyRcC7SKub8NzQaIU8c0
Gv8vpM51Cxh4hOPgZ6Ccjdz0z+7EAHUTXBGEnlwq56qysql+efMiDmLz9JSAn+hejTNDvKLGeduJ
o2oZtwOd4qCmzqLq8m1YGz+AkiaIkTmP/8QwZBD1h2Zs05g627mJXE8aIj9TSWQ32UE3Un34Tu3s
hd86cT+2OX69weTSWoEQiwwxyUe8Eeb9XPHgcC+gOCXUNhZ1DqerJpjizmnzsI/63rFIbyORyEXA
op7bbvzwAzndroG1XJwpzAnAcVZWWWSi8sbdZ49EQxdIG4eKGA+HenzvS3d8X/PG92/EUM+stnhc
b+nJL5SHLYem2UqzIxIXEmqR2XqvnA31jQ4avbWIz5oO6VgNP3BRBUOEBqeOp45XIzI1hF6YLE28
JljhaJ8gWR+og79VrcdzkB5Hx2052FkVZ0ELtsvH4W7eNkHbhAeJY2yMsm4ep4iys7/NdMDqS8nm
wC9cFzKJajMz45xW//181b9BHsDnte+dAbMttqfJv7NtstOCacD80yrOFkgNXP3NGjEGItj0x6OV
VSrEsl0MH+VYeIibp/LDsB0sn762zJsEm6Agd3Ve9D7vw3s+y8cyo3OQ2Q7xTTmYr2MoRwegpyK6
CrkMhwSgc5Z925UDhr406SDzAf597/IJNLVSDMCrsE7eiOcZMauOgcaDyyN79WjC+kyKMJ3jmGZQ
DI3SOXo1f/9OkFAFf6oIKJuwbWNbI7Rdq2hAkmMcbPQ5t2h8gh80NH+2Vv2YZGXuRmoOrPvFzVEL
rozhq23qJ9WTjSx0n0sr/4VveiFyUUFn3QYGOTyN3zJtjhb0iOelKAuyiIwM8mqv3IY5hdcuH2kX
1ALj5ji/OgkqC+DnGK1NuwHgNo6VaR+ttRPjflwNaDiBxhixBZE5ool0RoynFXTMglCobCm30qyZ
Tw7YD5PnuVLgqv08Xacdw+VkiRgIJrdBGvpYDHLEkvuyqewzNEPLjsI6XcIDfrZ1vstMbAFRKt25
Z6Kw5N9NmuMTYLs6J9ig6d04cdLFPxC6Dq8OdYr3gbwB+VFH5eTFIbk9wDiatQRg1QfPnVcLHP28
2WegmPwdfpeK8kiap2FspEuTJY3qrPOKByv0kUTTsx9p/XPLIg6pvf6oM6WtDUkE/cdEm279gVyv
rR4m6t4jBltrhmZgwRBWnWU9gjH2SiIYG/PZuFa7hxR9vzqErZ1shqFpto5h1Pcy8dTTaJYuffNe
mD/XHIb0TD40kHYX8N1GkTUzbsBtFmd8NUSO2NKjA40Zktokv3WmIVn3FfCRR5VCz9bICDhGyZBo
nETkD5R1+o4A8inb+JgvaSgIn3/Km5MfzTJi/TLISiMeJsTvGRG+4s4oAWvtnGy3MeLMU8krnmkR
10kjgzNiGUhhwUAX/jJafNibnJf4FUYYJWO6ZgalgZnWrwgAShCssMQyyCeG5gVK6Z9iy0uL11zS
DmBt9jCfVlUCjBF/cjokLMw+CBz2XSydRP58cLEy2SL16QkFM+RLVXcukzV2rJ8OOZYPVV3Ae2et
GPaTBywThvjAOThQWX1qaRc+4cjD51ZdTbfnHKkhDhZOrhFEAHDHWaIICYSlu2CX9lOnAFzZkTBG
uBpBe02J7gVHf3Zs6tIxuDWQ3ku0i18wwru3BL51R3iE+knYomB3rfCoJz/DrjMea7TjuyL8kfsY
h11pxgw66RzMFKDVhtgBTP0wL8VPZWowndNcBBCLm6SwT8QdZW8Felq5BfnB0UxgwE2ZKYcvdAXv
p6x6xnhbtrHtZbhNcZV2PMUW9cgwjxw0uuJUZ8twUMDmkaiAYjgtAMbZyxInTHdExfTyphvwRhzH
Aodc7PCo75yhb8APjVOxIocuyU2W1mqkJ+AGTAhriHNnJ0lo8PHEc/pnVzEsBGM0KWSW9HiF0iIj
MElnABlmqD+s7a3sDoKZ4aW/brrpEPDmkU1Qyk3A1/2VQZ9ZbFRjSaAy4epsc2nOFJjNaj1jKW3u
J7+hEizpO3KrOL3tZnqj5b7AZWbGTR9wPNO5XIob05z8d/AxsPh0rZZ7CUbWjNzZhtXZZOYNFjed
E+IKuzMqmUd8ww2AW1XKtdJvXcfMIupDneV72YE5FSQKtNvJSDSjOro2j52e1hNI4Ll8bBjP8csC
dNYP5uAGjzhWhuamKpbWiOvGN0gC62DVp+naR6KmbeRicxXbBmMnhzoLeECNMmW+rbvVf7PFtRWe
GoNnbe2m8s68SwlQtFzsyPMZm5t5MIGCUSfS03TNTh6Ydb20mCeZ51Q22VyqVv66t+ogIAogTQvr
uacUMzfYbMyWxiJZIpwAjXnD4CjFHy+8YIFuQdAtLtjJeIVF0h8Kny01qvNq+caDM29z4krLryU/
O8L9bxlPDEUrhisTgjgad779pIfAuDYdExWXGMABjBRSF9fZ03QccAeVhzXtOrlPlbs+F24+VXGl
5/mFUG+o4ktqnxfa1Y9M0YuvWDQlPN2mlke/hpJ6IKASBdjsWlsUg/QocVUg8yd+oHhqYKJjHezg
CsQ0Joi4E5QDt9Vg6OoCWMUnfycgOTdKpsBcdkgYumpXSRXSSGzSSlCN+N4vA9FLdcRBOjCsqVkf
N3ZYqWM2UkN86xjiLC+I5c0MHsAVCeKFuGghHDi09N1A6pdpusZWQ3FpXpSeQ2pkFdBFZ7puGBH6
ZgUNeSIN83FIYKpFeV6qL3aa1sdOrNkB0IDd4uip1tdc2Q5qx7l8ytyOvhLRdAk4EtsDCkKfA/Bo
0cNdJ69Gd+I86NTM70rXyMQlg/bCqZF3yz+5bNnHul6wjRVMmTmTZtx93NvW+IFuc7gzS90j5lKh
95hbrMMb3Q/1Q5D66snm2E+UKmnR+U0yeN1jmprzeNaES+/gEqdfPAohRdpVQq+xELnNAUctH30Z
dDAIUpVPm1SyuWws9u35ZKxpPm5MwJUqbucxf7BTolmPICn69g2MnL6rck9wGk/L6g2LP25lYarh
eXA9+bx4cLAiB0Mtzf4cxsTaS7iYIXFWETSa0o2WlTPEpu5Li2ZSN9ZnGnrVI3+7YcaOYw7O93IZ
JZRzVz6YSJq3ltOvr12/ZLdXrlxsM3KPzbWabjzaJoLHyeTAi1yAr+l+8dy+iRa7Iv416iuCBC8F
EPSD4QtpPRbNaP1wRAeyPsvtaVdWCDq/5NSA9D4XdBERo0f/oPhejtKFRMPMzf9qdmNwsgPHpa0u
RR+HUEnKvZb4VTkI5vbOcgrxOLXWtLdyr6/4CBfnJVEVK+w0siD5Qz9mB7JaZ6aWtTIP1uhwyIIX
MmCFJGtg6zKc+MWWZca4pq55VG5RfahRyltkhdlDO+OajHitGqg29P/auDFQQUJrG7rx0lu99aDy
Md/l9TTfiVBY76YczLOH62Tbky700TO9TzZNrtx6m5P1AasY6/Wi2oW3hGgWPOEC15w9YVq6YfQz
v9EpanZUzmIF/9YNJ0Lt0lu06P6rGEGAzBAU7joNpztPS+adGBoV5xUzpYHPYAyXecLg/wffUrKd
OhU+FHKkU1Ul/EGpZ2PBMsU9xDzkk101BHHNcvI2Cop7wasJQdUFET0k0DZ/4T2qeBIaneNNioU0
A+nDegyvKUT9Sq6VOFY6qZ8KU+mvxJamBF16mkiuNA2l/ZDh4VIHdHzNTTE43mEOqXOJOptb3mhh
1JcFfQPjzKIvfgorWb9YymUyIpi0SdyFLCP9KgZxmzEB5F44dZeAqhhR2+owt3/afIaYH5xExvZQ
SEIwjLK6pGlA1wEhi3nR9DCppOi6XU1DsJsyg7FnWA+VtUlzO3ip14TQLG8a/X6rihyR21QDUqhJ
uWmOAAAMcgVGvzN2VBSd3FTMCA+EhazVM174OZqMmjwu6jrIziQIpLuWLe2E7m8099VaNw9uQJED
bRtqm9/g/eV4IxLqluuD2yVAcZp7+pxB+nVae4sPRbrX4RZThDitp/SWIG2E0vYCmefVaymzwnRR
MzEWJJUcR2t16DoDl/zFJ95ziDTIrfBZJo2NUjgWMka62KGnrbd0e9aL8iGZ/TK/AZtRXrKxYSzP
ozi5rr++MG1P1V0uyBajfwhNj/ln+txBSN5b5GzcpaZHkxqhXoqihDodV3ljcITlUM93sXLDrqF/
qYzn1egBjM+Z/C6nUtcbrx2mr27hsmglZC89KEKaZkIfSgyaNL7bLeAd0VxGrnpx8KKfsBT6dxxh
vPtxmOWjmS85uaJEPRyXqVa7MDE4rwRQvzfr2IXXmp4oFYI6HH8LUbw+kIE7eJvAF+LC4IzGb8+/
i9QDF/T8wmYz3QyeN97rfkLfWPXSTnfSxQcD+I7YuShPvNJCeTG2D3bhWLhNjcw+oa1r56PtkUsG
d0i0D2R3lAx3Jj4VJv05Z41e3qfScfk2dLOHDEB0W5KtHwmA1Sc5IKSMxtXVZxmOq8LpmCbhBjdp
b+2IKAJibGK0PdK5tl49Ku835OYLHXrXZuzg9ObH2CZrxd5RJe3D3M1g0t1yAkM2L86NBtsWvlWk
sZyhFs2kL/BY7J0EIwCXfTA6iCpjwdRLVOV9MXGDdpQJZFXiqiRot6Xr3jwyhciWJ5QElXyn7JGk
WdTwasgjKn8pIQJjD9GMPBCO8sG0J4GFaBxVAVAiIir0I+m0Qb29jnGJN/ICsDATMpwLy0CJckm0
7B/kkuzlOlgvvjnOTAt1u+WOiy9I+zpWQZf9D6ZUlVDws3NrDrGrSzuCmWnFslxDwWE+pJjphi3j
GnseDNhrAwUAITDuucgt54xToC82NcK4F/JOHKzgApKGb2U/Aos/5SCduVMMINqg4LRImPb1L56z
0xKo+S1cS3j4cA8h27Hihgix2AzTt2tax4+UXMvy2GjsXbeoE2WzpYCfy43btebtEkpKGzPQy/vQ
OMW3fG7sjz7Ac4sYrAm+ZiibyNbsO9IkHC8NfmSML4hlnJm/0ELVfg/8cRAsXVinjyor6vtiWLBB
mOgyQEj6S7cecE6Ej7QwkYFYaZA/TTUu6TtiyjU5I0tBRPji6G66r51svcnMaf4u2Fd/gmPLFrLx
LNYd8nmu73kRzO9WZzpPS08sMVP2PE8O1/LMZ1pIawn/MiKFSFuNWZzRojVWlNSBKQjrCYd3yWny
VMxZKY+tmqDIjyzUROVMDJMxWVjXlTqd6B7UQxrCeHD6tNxYDtTmLUFJ9L5h8qhXe5ydb1lDgb+x
YV6wmbC1Djc5UYDekdn5/DiUBrj2/wdhrhkbObGE50CeYoPo1l/BqGwg9nSgL+XYkDnkjcV5mVP9
YRVDTw9WiC9/V4f+qerFLoYwNcTt7aMh/iRUbrU5qWxc7MhSlyW3wHhYHHfX49+v8j+EtswiRcAg
NHABun8SdIuuSAxATVfQO0ZM40JsRhS2d8xyO+fh75f6H1rXEONbiMbeda+O099ltuizukrVdHRX
8mKESJ7LNnn8+yX+xz2D1gso2Lf5PRjtfr+Ea3fGPJZcwu4eO/+5Wbc08f9+iT9V0IFw4AGjL3Nx
YlmflMklGI2JbrXDUFrHvUHcQLkXyGTXzP6HPDjgj/1dAx2IK1TBRqUemFABf/8xTY9zMclbtCSk
fxW09TQx8Etw8ObvdUBA2D/lyNdn/fmCWJpCNCKoyMGK/n7BtltLic7WiVQFvInmoSCKnMjG8LbI
b9N0OzHu9f4hvv7ziV1lz2jYLKKqPPFZu26lDDVDtHFRO12sdjxMzbDD7/j3Z/bnm/cfTIdrorL2
Pefza9EF1ZhLjxLaDO/n8XUI/m9EBmTcPCDeOJwFKJE9Ptnf75yif+rPRBGQC0rGrik2U/tWuB6x
h8CwLAe9L5HA9vQBxkBxMKa3eMwL/x+M9j/eF1wGWDJYLCwvgFz92f7R1si6w5Xmle3et1kXj2K4
4KBXG22YD+TTxYwS7v5+Zz9hpf/zy3l4AmuZIDSCtu7vv9yr4N+ozKRJXoR3sn/rNNWAcvSjMtoz
WMrtqL07BnL0KF3CPXHxPMwBWS82AZb9elBpetul8+Uff9X1I/ztTb7eCiwqLAbcDPwDv/9VUpGt
ZmHjIT3iG8m/J0EN5hYOQSXtbeCNeN2DyGjGF9Iq7w1IfE1tf7Mc8x8mhv/5QELBgT1kfbWCTw/E
t5jWpTOa2b5GcukacUh6piYdl07HoaQFg/rn+99/+R/L+fWH/9clr3/Sf9mYLLkwwG+4pEx2nUvH
Q4DdZNg2EoDUZv/4dv/4rD5d7NOzn90UhbPmYhPqGDZsBpk+x4m//6I/Fgguwpflu8BFbFIiPq2C
CCKXYmxsPwJEuGVosO9giUAR+b8u6z6GWh9PLQsEuaHepy849Y2B6B47oWoPHpZG/IInS2+kVi/r
6rev/9ffFDpEN4CYDz3HYzv8/Sl1td0bgwt/1MjF3qRYSu3plbf4Hxvun+8fl4GAJSzb9nDtXLey
/3oZ2iG1SOkLiY40XwdS+JiVNygEUCeP737nbv7+o/589SgkTEw0V8sO7p1PP0obUzaEfUo7jasS
NjIeQZNty7l+LMOVwNL1H9e7/vW/f+NcD0q8xdLDf37+ushno9VnWhAi22+TZ95V83BpoDQ4Tfov
9PXnK7HM8U7wo0JuYuh9+qiM65QKuopPuIL/yD/ZHlLQhlFf2EGcDeIfb+L1q/ntd7EFW7Z/LTBw
gGNR+/2pCTnLESUenzCpLM6T6f7S+EAawfTP39bTezPp7d+f3PXJ/HFFx+cVCfGbu58/sbGv6zKF
8gUsyNm4ORZp92ey/Cvc539chfIS27nNp4xX7dPvos20WGHjMWSe7+buiyuJ5Sz/sQX+8U6AAvuP
QRHiR0Cd9mndZ5DVBdiEKcqIveYQ78gbv3pbxn98v/+BGX26Y/wQJkTIeyDKu5+q5mmwlwDiNXWm
MswzPuQh7v1+PhJmXpzgaP8it35Aw0uvCTrIoVywW0mmN1Cmk/kfb+cf311AKe3RKyXtmM/Bu67S
//WVa9VX4eybLjBiRyMcYN4e1I79bDtTdVwHi0aEMzb/qHj+vNHXxBEKbPCDHFM+G3Lh8WOCGEyG
7kMYlfL/k3Zeu3FrS7d+IgLM4bbZQTlYtiT7hvByYM6ZT38+auNf7p7N3YT3uTBgQ7CKM9WsWTVq
jB+qPMF1fueZny9vzfPBabpmsmX+o10h9lD6owGRUgOQL2eyu6KjPci4hWpoA1NT4fy+bGxpUOxN
6MBmkR1djBpSretDiMysTZwUT/RuXtPyCO6vv+tU6eqyqTPXzCMIT6LKDAwqOW0e99Gixcj3dZOf
obYBUXfuvdZlueXNDk1oDSv2D4qCl+2dHz4EAlgt+HAoI7FfTu0FSqwVWhRYm6nTq1vZS2E5jab8
BlK6bsWbnPsvTDkQwTlzkyjByKmpECYY3ahjOoU6O75WyP9twm5Mt4il5sGGgoR541tjd0tl/NWi
ML4SL8zb/fRowopmf7QpW6puiDtm6MYYkEILY1LnUCWhVa28uTyXAvcflwGR5bEJYTILxW4tpQKh
noZKdoXI+rg1xry9rgB9ueVI7VVTsp+x1JVunyWPWiuXf3v3zV8wswLBU8flpwpfkCaeB50iX6CQ
JnZpuL/LzZzbfXxPrDV+xYVTQYOcoUH0iOdWxRZVUMIjqTyivFlkQpFuZOc+Tbll65V7b82Oerpv
KqmjT1HBDlWvba/ce1S1Q5gSymTlkljaIdCeGRAmyrhNkdeo9CAvbxUqsWWuPJeF/yOypJWxLBw3
mu245hReg1Bzzj8/Ot59EINzS3gVIU5abFB1cA11gEnaKFd2+3nvss3CHFkSdgIiGoEd5Mxaq9N1
Ez5NbLzgVyPpoBhTV6rIU7Tfa7CnprRmesGHYdrgAiA5xV+EQcKeODbAanhvKp9D/5Hyny5flfVT
rx5gYiMCvMu7G3k4FPSpVZ+C6o5if+vsoWKb8u8rR3J5wv98izANEBmFULEwDXzLmB/85iGXv3nw
FGjGHU2IJhS8w0vi3XpRR5EUfv79OK5ciQvbiojAVEGZmWwu8UpUOlPLzYrpKCqov7W24MICQ3F5
oAuHBA5Bbgwogsg2iG/8FpAo/dDkcOl/+a3mxh787i8a53aluSaBtWBqJhrScDMqMe/Ma3S8h0u/
L3VkFcwNRaK3Lhyfi9q4Be/1w4uLNam98+UjMjQJZHTdIPUk5jqlXi1LeD3YxZp0KEv7hwZJGNyb
X/929jDDQwi6WvwYsLLTIY0dQKERnbuN1SCNNKRUoEEk5+OO1+dKYuTjBj+9h2bXAqOITJna+k/n
/5ELcHSpLosuIM8Q9Zb9XJD1v/ZVTerfkqYoo70WUUPZkR2333StGSIKfhO3lRTG/Qgj3hhe06hp
vkJ8bln3XlX0v+BcgvOc1gPw8BbFOUiUU4Mgt5koKMBhWSe/R4/Wpq05hcYrDMzlk1wlzg1bZmiI
Q/vucxFUtLEMmpmRqiqy5KDDbQkwJQirL5Y5+Z8htoy+UsxorqNsaH95Fgxh9CwMa2xo577jI7EJ
pQuhHbe0cF6RrB21MgQYkpb/hE7kRvbPMoT6qHyIomtLXfH451Hk/FKEIBmmWfbyx4V+tBYEsBqY
CUhtJHuCNsh7pna3UdruXucm0ybvr29n9EtlVTFIafJGtWdPcWQOSVXq8TUilkGtILywMzS0PNCi
hufz8n4+dzn8doSp4OSwaBgT2QFVo+pqI4LHPMu/ajoC7SvX2NLv59VLGo0DQDQnPKcKh15DP6eJ
aZzyfxpq3FNvvV4ewrmX0WFj+WNCmCspkjoaHDCBkvSW2uSG0+Ja7bYBOX/Z0sJggFCRh9PmC1kT
BQwnEOuRVUNR3WoQ8auwpGhrJhYGc2JC2NUN6gY9LVsIziP5sE3jmXA3l/uriUb9XZ3Lw+fLQ/oo
AQhOhuyOQrzNBoBYdj5mRzstz4DItjbK2gDUNqZW3KB1siEnB78E2BEIeUCwfIbOAKrYwbUDukDy
7BZ5t61Ff4GiRs+Xv+f8nJmUdmjZtmiJcSxDSKJB8BoloSV5aAzpn3Tdpx8Ugdu8voqm4N2elJVH
zfmKMm7aKSgfWAaYByEA8ePClNRWlij/ht5dVFu/+6mZVhz5+dU0U8PMlPLoOJPnFl5q1CPQawYa
BhXx9zCXgZpbe0nLV1byfOawAqkz3bncFqTRThcyLugUHsLAd4ta+dGgUOHRYTtIFp1AVZ/Rlmcf
Li/V0rDgq7dIa8nyHE6cGpxaFCEk6LqQ9f6cFfTPhhb8cWsO6vxAoE6AQCnVJHysflbdsYPYr3yH
+ofVRW7YZuEhUwrIGPz4k2X0ykoIdv70nM1BV0rKYH6lCWuVeJLV2DCmugEa2pr3DuhyF9ecv3a4
0nCTyGIpGzMwtpfn8nzxTs0KpxDcFdwaQC/cqB1ugKLtadG7saF7GIZmj0NYSficLx0eH+JeGFlt
nvOqYA7SgowmRXREQLre1KVMA9vY3xYwqF8e1oIdrkriP/iJqENrwhbRYZkrlYriVWRD0ThT68l3
cfJ+2cj8sacebL6P/xgRQjKawcYxIXh1h7CPXcUH4FxDBIvCy0QomHi/g6F6uWxy4c30IdkAQRpa
n2heCoetC4se0OEQ8igLn4Ne3es0Sg2V/ENR/Och7kAFy2+AcUnglQizxu5l+2fbBbJ82GIchfOg
UKWad/GR025pKk+6ucUXTdty0/TWDyezjO+l1qItRTVqm5TZ+OWyzbO1nG0CIuCZNt+3tjDkoafR
IzLRkqoiSAFN9MGv8Mvhzu85FpdNqXOC52RJsUVIhzUbYmXKoqfjCyLbALqgIIPh7+HLQK4NMPX0
6iWwycSvbYLqjH9Hl9dtANE/HX8p2LbhYKbRvojla6l9qLxflnVt9CvXhUBoPCfx+TBIT6m5yHBe
i052qsY+LnUTQa2M3lQSYBERmZPVYHtBm6X38ZiHpgvOFLh7KJltc5XnqvEUJKq0k8Oq9a7S0PaD
mwonhOw6HDxboInqcw8OEl2sbizoApcG6daGukx3lRiQs0vfP/F6mZbae2uFIPYoQ0btigc687MO
srFMOLyw1LDOKo2Jp3aDJFeRW5CuueMBNW2L3itceerkKyX0zavLa7xoj0Q7B5csH2WR0yWOq6lT
ahPgkxMkN2rz1Q9VmB32sr4SuC9sW0rqVCYIcTkw4nM3TGhqgJ2IcY3lAyfzB/wvB1+yV27fpeHM
SXRuQ5UDIhKTs95TwG0UuUn0TTF+dt3e1H4WwYqrW7ZiKOxBntW2WPULQ1kJ2hDtaF++bqaf04ce
21PY/by8NktzpvMioPJHzILzPl2bKGm4Bj0ndCNuiYMUGrOGkR6GEE9F+UpwpM4LLZz1j9idm4jn
ztlZj8jP5xZiQ64a9PIrzBEO3MFBpDwPowxMcwQlCl+gpMr/1Flv7VFNbb8kNJTdpSB5rSdaqIvU
7SYinwMVPtDzllx7P2voED5PgZ/8sKzauIImASDr2NnWVx05i+9/P19kOWRcMiImlinkq8uW89jL
Xui2OsppAXB2J79yvL/GDXFEj80IRyZTvZicLmYAvNHOf+U3MgLbMY2Yr5fHs7TNTASJDJNqOxVZ
IQhy9BLGLV1iPKlF9T8bdP1NsePyEw9d7cdkBjjAyxYXLjTsEHKRw2Fvy8LlUjuRxkKiX8FrhH4k
uZPuWbx/hqxu6HeQs11PLmkl1FsY5X8evTx+ePt83PFHl6jk2VLJkx/oZQ8XIWpTKe+A0U6vvD5d
iYPWTAkhij2RIyljkhRx/lrQ8gXaFozxe6CvOPGFg3syJGEa4YRtDDR3o5kIe+vX9c5qwqt2+mta
UrLes8i5TfJFJf4Q9occypWO8sQ8c/a2VaoHj+Zz6Mf2lzeFfu4ZdMjuUaqxASEwsFM3pHVVHkVI
JUOR8kYvLAHky2UDC9M115hsAtNZekvMsRdeEQdm3sYuRA6/wybd5xBxgNhduYIWNvdc6oXZCe/G
q1Y4tzIEloFkAiiFVOGOxBo1CQjHsp+UuGgTGleO0nlsChxuLhsoyGp9RMan01ZBnBePWQzRNZ1j
8FtAzz6Z13KGk9xbKqRxLSSKFZqPf7/5sKuT8CSC0KFDPbU7lUHmSchluDTVu1psbPNaggV1TTdr
6cIA/KmQgyFvgVyacDuZ9eAYaZXF7ixv6hcBCc9nx/6iw/8GGQC1gSbcld6N5h+6/BUigMF+qaDi
7L4Xxa0+Q/d3Q/tI5vbyXlrYrCTrZJA4RMdgZYSjRxd8aYT0qHHED3Rc0idfryzs0jaapdLI21Mi
4Jl/Or/OhMBjkmMByYfNSLtW/dhQ0oYVpF4DQSwdDJvLn3CXvIUiyp74lmn68BBAn+MXVzQZb/3Y
uIbKdGVEy2bmhM/8tDDE2Gzy9VqzcYyun0+uSR3XiM2NrT1eXpklK/gpLheQw7xbhMcSCkUOwAlg
7319Z8wcXVMMT8TKUBaWn6oKcbNCHQvyb2Hzl3FZyFrG+9Nq2yuDjkDWbyViXhgHQzB5s5NJMnEm
p+uPYGyrJRXjmLzuFaaVPVpRD3Ji/W1uAKDrjJZg/W2L8rs4EsRE20izALc3zlZpb6aGWoE9rhyX
hRvxxIqwmUeos6cuwko3wkFChqCFs3SUgP/JK4/JpWmDGBl8CyUogJzC8kNbrCCEFSa03sXXiAtv
dahEvCY8XN5lZ1mIedo4+BxQIqezCEarVE9vmiBxPb2iXxISCCrhN6MD3bDBRBZls23b3/+LTQCq
AK3J4oget/Eqb/QtbEIIuws7IuLrQnmucjJX6RO0aZetLfgfyO3nTAu1/LlAebr/yHwbZq7BV6ih
v4ESwHXaWVuz5eIEFGt1K5f/0rKR7yPBYZOiRQHl1Frp2bRlGHRC+ZN9M6tPKLaxU+uV18fSNpwT
ONCrK3OCShhTa8D/4EgwEsi5eZhzb1GKci1cDxBurkQBiwM6MjV/ylG4Gep00jomprTK+ZzQc55s
CgMR28ocq2+XV2rJGVEHxdcRbLBiwqjCLg8ZNKZgC7y2R+sRkqqVzbBmQhgNit6dX3iYqIrB+TQh
H0oKEZ3oywNZXp4/A5m35NGcBSMo9cnBit1Lm4k3gU4V7JMm/Q9XK+XpOb0DvIniuOAjYPGRkaEu
EKsr9ZcZFNM53tWkBtC4xveahODf5XEtOYsje5bwYBxt2HF8L+fgFrRG1hXaaXmHfBtSS189Dybp
0D8Eebz/H6zOakHktkn0iCFKn/hG7Ydl4k7oz1FbLJJfqjJs6NJJNcVt7RVz5yAnXCJlgX/tzXvo
aPXUPrNgJsMefLnuCHmWBD2bossQ0r70xmNKht2AjCjaXR7mObRSsCtsf12B2gWRiYRy6XSAUkUv
n0cNXrdDw2iBduT16EKMtG/ra1i4LxtfdJJHYxbOhenNXPcIPsOq4rBz4ASUB+lpTHzkK3p6A9O/
D25O5lg4IfoA02eQz2NV73zk3coa7kXakS+PavEcHo1q3s9HKwlPvd8ikgMfggPnsNF86+uWdhs/
AkS5JkXxASQUEkKmTWadTh4iajCip8bQQva7WieF3xiQzwYtVF2l9QOhGfqXvc/RVd5udCjMYMfQ
5GsZ7qvou2eabue/d/mK/5l3ytmn2I4+AwzAPIoPxE4F49UWDW+IsP6V2lAttPSJJ7a/cjcszu+R
HWHXaNDrkdNnyBIa4/2kIkELh8n0DU7IFc+z6LfBoVP+IbgDO3E6uX5JygP2LfanNDobLYdsDIrw
FSNL00YEBBYciOoCjkmThxRqdThFoTKy/QIxWe+ubezXv9+VBD4OpR9ADLbYR2cVnRQAwUjcODKz
z6Y8JtcVrI93gepor0Yav102t/SwRj0W3kK2AjB38VUUdDPxYIh8aALJctdck4fNu68mId9400rQ
dFr3Sb+tvf1lu/PlI25C3mJz7MWa0Zh4umQ5ohhd68tcTlJ4B/+SfojrUd7IuVE/2c1NkLwObQ5L
6ioibv7Fp4YBhyokEVRymsR9guHSmRAm1RCH8KG5hcKsse6kYHiXag2SFkoam7S136D8nt6avhi3
TTTqbh2Hn3xN+9Yr/qtmV/GDZI7TIe6g3fDpkFl5q5zvZr6PmaElmutUFh+QiSTX0tzLtCm1z03x
1mfvl6f+/J4+/f2C38vSGm2EQOGRrRxi6dVSITR7TtKDYW8Lv/3rU3NqTAhC9CjT4VhjMF6yRc8U
8k9om6AOujykhduRDYw34yWEsqAuohHUuumoLJI4AMa+0a1XI/6maV+kbNiUxl2sfin727rbQ9Km
xmu1fGVhveYiE/A8pAzneszpVs6sLk9KrTE2qvJVibeJN3Pbwm/62zJcUE5VDa2m0e+c/osX13vP
uV9NBggi0x9tOHwCuAVK32QDxC0jwZprDx2bmv70HcQwMWRaZXjT6AB6aAiQHluodruIY2y6CEy5
Wb4f1N3UQge+7fUntXDr4Kok5B096O17hDYOHW3Cw0sPoYc8N0DHbmkE+97W3dGDzTR60aurETm6
wa42Wf2d5qJtLN03xbdU/1VXL479qDuHaJQPPlAKKhxJ+tJaN1m2lu1ciMdmF/Jn6MJuDkPLm7KE
odPcDr0bjNrkIhHFCXRaWrfATbdj9MmA9+Xyjls4RCdmhUWPhkGSkh6z3bhv0ZWvmMcXXupsNv+O
h/hKrHLuLk9G+SGiehyr9H1s1z7mcrg+G5r85eQmHiCH6VxVQdJo/CnDA3l5iOcX3qlN4bEaFk0H
o11nQG1hun4B3TE4TGSRV4amqucemam0eKGQ/pmbPk7PjzeOEH202BmnwYVvkh7Nlyz55Rg3Svts
WdIGEu0phmvrra8QvUWAQPtJ/n7TGyakXv1GIjFZaPf9cKihUZOkYiX6/bhyhSvj5ANnB3A0+V5K
4wbcokwErDqNfRNBtJrpKeY48zC7tL8Qvd/MDLOW/zSF3/ICPHC6adBNyAbHHUOooZxn4HX0XDza
cDJW1oNam98vL9c56A0GAR4aBnBhzSL9KNxsZCvkEX12dv+kbiXLdeIvYXCNbKIKxiiCN0y3Ptmk
yCnlOeUb+fJ2+AlXyMpsLe6ao68QzqOKloQVe3yFTCeB7v0swXpmcFevDHZx0xyZEc6fbMNVlHi9
sekrR/uUTYo8o32M28GYKjqgYGhtERF1Y08lewnt5K5tvXYTzXo6tRbaKw+WhfCeuUcu1pmlk+mS
EudedqYCjktjk5TPKAkF1bWmJ/CJpxvL2bbOu5V/lVl/Xsb8+W4M8CQ7X/sK3NDnyxPz4erPNuvR
lwjzT7+Lpmk1X1J3E5xrVy2Q3iyeycxvHIj5oSFWoICT1Ee5/iTLe396GMYvuuRtEXZsyVpH0bhR
25uKckdt71KjcSOo0ga9oSXrHaIv3prF4fI3L8Sg8+zNHb+mAWeoiD+HK6q3EEg1AAa/eyraPF8l
LdhUtX4YwIt43eQ24EhAwSvNivNZ3K0s2UyOAZeEeHFCUGXmXYjKNHzbqH82KPqmUvcTptpkZcee
v4bmMf6xJKyLb3uwAVdYAgHBO4UelGDfQB5ltubKmNYsCUdDTVk0L8aSr8lbj5t7ysidJk96uxLD
fyDqzvfav2MSbyUIa21rDPCCYTlrEUMKyV+Tm6KFWzF8bqVop+IqfcWdpAdFPqjajR/e6g5R0Wvi
vGvFq2VP/ONbP95TDqex9zFzUjcqdzk6QsXb6DyvbLTF5Z4ziDTCUYL9OMZHntzUEg/kBB9sSt7D
EEDiW1lQ6aIO3AzaPlb1/SBPZHKsLdSW32LvR4XKs4se1mFyOnSS13oCl3f+0QcJfmMK9HKgm83Y
ZOa0z8fCVWTYdJy7OlBdhG7I6NzW8lPfmBsr/PvrnRLV3FfCfECJL2yTVE2lPkS3eYOyBfkq6d7r
kl2TFCuAhKUhYseiTjGXkc4gvFIdg1S2uBAGQ4pcCcWMDeqC6AiMcNtCuynt+b/ewaP3EgJGbtg0
HgHLdHayMuClQN0g6TFnX8i/22IfK7oDYxSkuJkITvPB17a5o7xqjblVh9x1cuMFDeVrqFjvHFiV
IW96NnvlMdT1vdHFKyn65Vk5+hYhpmhjB949g9lv56SIcUAYSzbvc6g54MXVereS0xt0Att05Qgs
nICTOZh/fnQCvJIuwgx4ErIS0XVi9ftwynZ58/eFY9ugNYIB4vIoHQv7OgGCoITz8OLoBgJl12lW
qgHLE3hkQfCnSoe4p5wxkNR58K23Qbuu06u4f9OG5zS/AbWoq3d9vraFzjGcp+MSDg1YJT9AE5VQ
0PqiTG+e5B0S+UbKnio0QRpQZWD91rJbi0umzTAsk55y6kanS2Y0PKLNkZHqJufC069SGLnzzFl5
Q88TJjhzkGp/zAgTWiGJM1qzGYSo3KI/BOhIZZC7fcrpdYN4ecUVz1H9JXPCTBL0q/DhcUvF+ZOS
7qXoHoB46P9CJYnEByzN3Ixunv1UdJSh+5WI4/KUQkB4OqVJlCZKk+B2tTqAwVJ+hJn7vkvs/+Ww
/TullqycmkGPjpRbwhgL41PdPEbm++R9ujyPs5/479NId9WpiTyUA7kdWLV4kjZyD/22tGJhba6E
51mcNzKcFFhog+CgDbx1B/9mlkO4PJB5F4sDAWMDDoTGQPpWhF3ul7Tc2zJLUlca7KyoQtn3StmA
g7mVzDWMxlKUTAwwl0fJ2WiQbJ1Om49qglFHrAy6N9342wjUq6y5KvPBNSN4051HeYKwaiAmsRIa
PQ+yVR/s4cVpUVX76egPsvYzt35KGiqUT06Tbes83+r9rWR9t83KjRt1JaZbcncnHzwHfUd+e9bT
SpAR5e6K1fpRjUYSMnnzQ3PoOeUHMaD8NHyFNju7DcYpdKVefrSDNln5joVVOvkMYZVIdPHKhHlx
E5QkIlSzkXljtN11DNMXXCwo2fpNtNYBP7sCYWucGBU8k5+qNvqTGE2nXUYiq8/GTRVmO2CibgtF
n6x9sa1V1rf5cJ5ZJUT8yKmpcPeczrieD1pmDmxIo6829U2UwNIpAeze2g+J9ZiN1W/dTD9VpnR9
+SAs5TJx8/8atgXn5HdakjDL81vyc9t/VdTfH+yN9ue8um4iYD4THH63JaJirbFyB3xA/c8HTVg4
52LksxyC1eaKh/6KsWmGIt0FtlNu0ayR7xQPjooOYqtNkvW9qzvRS5CkcMr2U+Ci36ESyQHgUqw1
/7bgfZiMPx8krH2gtjWJTSbDpG0/7b724Jy6bMXFLaDv7BMr4lqbZtl5I1Yi7roO/Y5wfKV7nGtv
q9nfKzhhg2xD7tTKoTaW3SmGzDtD8XB8KaJmC4Nw3ryrDhnUZDNN7yv7YXkjzpX1uW3aEfuN6iwr
0mJkTfL2yzDeJtq1luw7+o4GFKZGQOG3qe7CnHfZ7FJajjn5Y1Y93f/xRKORg3L1pndIMs7ykQGP
u3DXgAOr6q0Na23ufe8iiLoqeiupElkusPYN/OOJ9AniZNVy4XKLSE829m299n3zwp/tVPq8iInk
+d4QPRForjKQmBVT77ezamrcdMhoPyEzXcdfx2lliyhr9oSNKOV+glgE0xGFwxXJFCXsN4GyLwp0
CW/C4ktnvxjGPSTrwdCSkrxH+gNN6F/RsA2VZ7NYJbiYp//S+IUta05mqnTRvDzGe9ZO11Uy7dFI
3bThF1Vy4/Z11FWyGp/LkS9auauXku4zu9H/Tb4I9YB8zBgUWonJtjYEN3eJV+xN796jIJbyXCp+
OgHsISvphv9i1ZFJss3YqY878ugOlLieK6vRjM2UfHUSeWNk75Bpb6zyi2lfl0PtWtaLpEsrgxUX
noZC6HroGyBUUAlOhPink3taFiUbHIt8Dcm+24NJMO405bXqPuX5igMWczcY+GAOAb+tyvCcCXGJ
ViHt3aE76HYtEMIW7l/VaTdObOy0ZA2HJN7l82BmM5RhwfieEcUZcIJn5AWgBM5kr3LzMc4h4kce
qSbygSnoMFlTeO1XWbISFi8M0qS9EFYLmn0gFxQGiXZrOevYxO4AR8CGXdZuSda+I0MT3SAIr2wu
e7JFc5BKwaEBQEz/cP5H26Zqc4SoIePm+v6mlyCr0W6F/E9Zy3x/ZI+OjyQTSm8JVdv54nRIJ556
TB8e2lnakHbNCkiQiTATKoFZsJmoCGkw3r/73pc6g6D8TbUO1FRG9QXpSds8XB7vWZ5D/I55Qo4G
3MSDI7ce32FG3sZWvX2Czlf6hJ/Ui3u4JbzszgrdVNkhk7OxwztHWslunB0ZYSIE31xPIOZHlQ/Q
EUl3e9vfgJVGpwHJ0UyOdzCu7yrVWDmnC9v5ZPYFB+2hKmVEsKySygt2UXFTQeCRBHupu5KGr5dn
eNEUdyPFZHq7zhh+as9p1dLh5ECYTkbrUKi7pAq3arf1vBWHMO+Zsz1FExbYNqCwprh57Ti3dL+i
iDE4j1MDOvVtWkulLJsAbguzIsAD8ZUayXqXlTN+PEDr90Oq93fiv1+esbOg9mNPgiT+PyNCNBFU
AfKEJq8WuaaVjcKQXO8kzW/f085JdqYd6Vd+PMkv2ZBE+6Qo+rsGgFRHV4MUXseopa7lH8SHs/hB
glsvA7TfQl1m1OrWkt0qAKJgbw3v1kJJMXh2wusSXvjW2aI8FRpupax9gJgA+c8HWFyTVOsA8AvJ
AbWJ9clK+QArQixTcVNpp6GhJ9+jnZmjUYAKk1NRO6dg/0M3VqK7s7tUtC6shzTqo4HoK21I8iFo
HiZIV9XwHxDxff8m2/uk2tfVyoiX99mfAQszjipd2WUVA9a8b0n8aSzuU/335W22eDCdPyaErGpe
yhPSUpigCitXP8C2pfZjNwFmWMONrw1m/vmRj9VTlA+SnPnTovEhb79JjrxXV7uPFh3p0XgET+7E
mhZDuI+VhpcnKqj6oUd3lacQbNmWs+K255Dx3Nf8mT3BbedOFhvGPHvD9ISUge48mObdkB1CACXN
DWWcy4u1NIW04tLuBI/ezMh7OoWmVibo9TqxWxTPYf/dj6hCrOVNVmx8HIOjZUIaUUn7DhvIb1OR
RgQbrUAy3pdHshRhHI1EDExV6ni9WWIlTbTPaq/t2mYrd328UbSVM7S0IUgogvDREeGlY+p0zgBA
6IjRU9MDY+BX+5T6xPjeoj7aGre9d7g8rMXJOzImnCYlMcyhUzDWe/3O9J8jGoGr7p/LRhbn7sjI
/BFHK+ThiAjOMGJx+6jdfWruUcVG0nDN4y2OhuIyvBbG3MgnbDe7yXyUyLlJC3Aj+Y+h6zcjes+G
sqtKdWcHLwnlUgU91ilz22o7ao/B8L1aIxxdHO6fr/ggiTgaLiCqLpQKviKL6Gz5Phg3GsrcazyL
S1ZgSiash3KBB4ywTRyHq9SMgeJD+6PHW8d+kIatvZZFXZpRotz59U3d3nCEGTWhcasRKUzc2keB
yflaAxftoxVoxUcqVvRKsP/APsCjgaEIG2SEf0B2ZiuKTP2wTcpZxiLJ7asYKje0L9GroxwyJdXO
j+323ranYidH/ZjfD6ZVQ2dlJ3b5q5fo1gMCl/uO6k5RgNyvn6i/5DpBUwyALXC43Mjkcg9Ffo7S
u502zV3XaYN8SFJjIECo9ELf6lrmrxFbL04jBIk0C86AT7ExvQwQsR5r8NhS6Tz0oeoqtG43frz7
+4NGAulfM0J8nNQIKTUm8zh6WrfReoQUrXwD88Zj1CZX/3+2hJ2hx6TcpQ5bXfbVTm6z+D4pHto1
IOtiEEPkBD8UyTHtLEXrIzFXayyhaxrRrxY6jFJuN0hq8nDWEb6tnqBl3OYw6VVroM+lAwZZ2kxF
brH7Rc6KJFMVqQ1Zs1JRt5m3SxUgMlCo/S155hymkWdhkDQv8kgSruSiUKDEtxhhWfntvois30lh
6CsP5KVQGFZwm5QKlgDRCy641QMJLDrvxby+DQHp+lmwcm8tzhdqDzNnGOwLYg7T7IK2nCb6FZFE
jrfD8K1Sqo050NA/lGtdmEvDQagLkAcdfeRrhDlDhikvx5EbJUZEzM6fu+Tp8u5eNDCzRevQTcHr
IETuttMZUpIwGGMG/bbXUfPjfzFA/RyVQvy32ALp+NHgOzotkPAK/iTThdBZsKYfcVZRmrcWogQk
+ll7yO2FVc8rNS2rCO23ofYOSrhzVJIB6RYxVM149aNZxOdu1sSF4u1/Gd0fw0JY0RU+7bEJLZdW
mX2nL83VfXUFdLK03Y7HJtwZSp2g/B0wNl/9Ck/PVht2km3sR2MlQpr9mHg3gTanjAidMW90YSdQ
KrHsaAK4UlmKh3DWj6Ei39G/VV305Ay+CfV0cifDGnB5BheHB4AJajwIpRyxmzk1Hb3xOsyOHQxh
Sqlt48hCql57zaSfl00tbxPudjpRTTrsxLoslOhpZs69WF2huaZ3Z+WPowkt3rWq/crLK8N4ltTP
Vrdygcxn9GxiZ2YJ0q6QUYu4PB3yWQI5Rmgi/KmCzsl+luB77fig9/vLI1w8zUiJ4SpIDoJWOfV+
ud4FVqliqmx4ZdVKdeX50VrddM2I8NyG0yfjkscIbG6vvSd/tmCCvjyOxSnD7yG9NceXooyYNFoO
ko94pVFqf5V+eF1AmAs2+sruv5XVWifz0kMEisR/rQkD0mTe2n3OCUN5nEBabndkPjfIvsEK8uZ1
zoNivF0e32JakyYvgOLAYOgqmSfgKHRGolFKQwmTaDg991Pqohr4BZXg10xGIo/+EiNDOTYrkNzR
3jVn3Kqtvm3tYmchkX75W5bn+s+nCLGU10VjkpS4MMfo3VIiinpAxLY1ml0yrJhamGiAI7TqzWAF
XsrC9qyRLke3lp2DNtO2qJEM3wbGlWmlW9/+hgDy5YGtWROWNWztpkMulXPHe9mcvpT+++CrFCB4
Mjk3ZnZ12dyCI6Mj0mRgkBVxCQlxYl1UxqT2NO6BBzmQfmuln0bzCbXkFYe54KcR5aC5gPiXhniR
iUkfKims0rmpjmJZ9dnsYbO4yfQrJUF/S+X1XKykbZfmUSFlq869SBDQCgOz0xZEuIfXTKanoXSD
bLhVd2jU77qmXmmzXNiLEKOSiEZbCEIQkb1PlszKl+d2zhqB5oE7aoPUH3sk9TdebD2Zf41HI3DA
4KxlBHEXxThhbJOfD16M/KcbwWjfSvamobLQc87+fm8cmRH1MqpaLYxmNuMRYkf1fVG7XqHSt7Ti
/5duOGRgHKph9I8DJxNOWOkYbVNMNHZORQXqFopi2HYytbwdE/1ZGurw2Q5H7YdXms1+zGhgDyKz
DTZ6gAj1yvFb2qfMLEU5lpIzIXwKQswKIqQq18TwLZS/QcGZTDMu+sagv9ypN+FaDm5xnx4ZFM77
VHtlmJsYzKEpaROEzb+gP7xR88jt029KsHLel15sYI3/DFAIOqXAVtMGiSCe4HeFXYOtaWB+meNc
eCP3kozDpmzjlN8v76W1Yc7X89HVAQ4qHbqAYdK29VzmOJrAfM0D+yA501OJDlyfrUJF56EIIczJ
UIUY1PAGT6szLXEL9ddQ7Ab0m/Vr37mznGtLf3SaL226L40E4fbr3lt5bi36BBvqFiAjs66ocFW2
fTPlfs40N7IPQcFVY2n7znZleo/6NbaRM8zQhz/gfYo6EB3uNNeeTm7sD14nhUyuZhYyKeqw3vX9
CFAk1VNaNrwfuh8V9Nb26g1Mgy8SItzb3kIZmgSwwyUepNeXV3tp9FTPEUiitswzTXBQTo+OgJHp
zLxnI2EAQVZ0iOq9LcWHMp0Ol42d4WTm4R9ZEzN6eaT5TREa5Keyx1ZBdr2sSlDdzzgvN8j1bZ9G
26xS78tgXyhb1bWuzfBzEd3hpNFdR3Qhehq20laJVj5sIeTku+Zy9CwgAbT3dFkkJLhIqTELA+XJ
uCweuRpWJnrp+garSV8tb1UblpFTE07sBZXUzKc5Dq14O3YxUKDR6q/RmCxDVJWd5uXybC86kGOT
8ycdnWS9bWKV0JO4cyYELL937Rdz2vUK5fW3ATFgRAOlr5dtLk4kZ4jJYj/pInEoBIp+HFWMMukd
1Bzru95bw90tTiT6q+STeI07IphJ8ZR4AoqBDnt9Jye31vBJUg9O/3x5IIvngje/QRlZQbJPWC47
16rSzOdz4WdPsSbdlEH5MtqwHbftQ4Bk/GVzi/OGwocJP5DGy0owJzd+36Tgn12tLevb2sydO3Na
o0uYf4noZdmB/xoR9kMRkRgMOowYxrB14hJZkXhbqiv3x/K2gxmS6jinnY1wuu0S4q4simFF6PT0
ueoV+imL67APriTYhKdYv2oL57Y3flnOWkjwX0zPQgYzA6ImtseaKBkhd+wQI7fatgm/KhLqcpW6
7wLPHdr0kBrf+nw4+Mpa+WdpU87MWEAj4aoyxAJ1V1IktjMgfFNYRY+tX5PflKf4vuwUBFT9pl55
6SwtJUlc8E/AgugFFBwWOVtDAmlFMgWKRa+9nrgdgl+X9+RisHdsZN60x/5jmGq5DzDSSY6zGQoI
zn1plxhMbTSLLf8/0r5sWVIcWPKLMAPE+grkeva1+pwXWa1IYhU7fP04NXanMpVMYlW3rbsfqq0z
kBSSQhEe7sNuQgYsF/7T4PoQ9uA//pcfoOyKAtU9Lc3wAbGWba18504fMb23xl1Tx5u2ejL1V4/8
QjX5ut2lzXg6bmWf1FVDvIxgMW1RQKdh5zlDdN3CUow1U3ngiAQkEy+f85mtYiMmdT1iu4MHlhgb
o3sT2s7S9i1okFP0kF43t+SdSA5BlHbGAiJ3c27OnihobhmOTMO4Nfw+FA14OsRnofHNdUNLM3dq
SAmR69LOY2BWQL5f5i/tlL+SfFoZy5LnoyI5Y5BxV1/Q7HGLpsTrEEGx5j8P+WT5mP/Lw/7UxDzK
E7+39SaV2e+XRf+G29JFTzrelGEbh418lGvc0YuLczIgxcn9xNclp1icMTkaVQeZCxDQeSIY1oKc
NUOKWw+aMNsuwcwJejS8ty69q+pnl63EOUvrgzQxaiBoTLkkbxrE5E0O9bBnU68IOu2jLOW+j/OV
+3nJ0xzAMSGma+If9SFKmW5PloujwUsEtLmp0aKbwhBv1/15KY/2W6B65loHgahaUNUb4eYtBBih
O6J9tpLsTI2gzUYPR9DM9gMDB+s3Ag5kOVZbv403MbaUV8Zh2norfr94GkN4AGz5YJm3ocd87pWk
dHoU9zIc+VODNnXeDUEyoB5rFcDWF9Bn98OCS7TM8wDdOmExrfVKz4eSGj6cfoCyLRxfppmbz/ku
hA15u03cmxxKeEAIxJm+aYsC76Xw+vwvueypSWVv2LQXcRmjNu9Xw5Y332q+K3oSTc2363aWIHdY
5z+Tq+wNO/dH7s6EiaM9cPCd50HZg9vSrY5xA5IztEZFbvONTMmu7/ONMDnIef66i2Z+HZ1+hBI4
WRAq8Pp5guuMBqmJ9D00Mr2fk/1dOt9GdgetljCxdnX7Dwk4yPT91gOdi7TKLHtkZAmK9ThSDbGP
XShBFfTWFC+NFwnnm+ii65O9FFqfmlPmWhaIyjQUe8KYTV/yUW46y0EfPLKLcx7O+FtF3t+zimZN
JBgQXUNM5Hzf8IYL36tB7QiVq2iUUVHeTzrodtYoYBaHhYcdQe15VkhR7DA+Fa3FYUdmL/Om6ORu
MOLIk3feWhph0RRI6WayaWDC1Pu8rDLmVELiKNAN6PztiRZlEASgX/nfyr/PkzeXs9Cg7CD7rNaH
+egNDdD1iByaTWODUOapSx50pw9d47ZuVnb70tVxamyOmk7uXYMnZcxcGMu7Ot91wtAhtmeBZq2F
NvZ1H1wzpQRgSTJJKzNgivT37vg91R4Rra/YWDq8wJyGCM8EMTTAKspwatRVCwGHKFsZJG0RAm8S
QGIp8P9pNCeWlLALXTb+5BewFDdoAiXoLaP3XfdxfcqWjv/T4Sj+LWRn6UUOI7bF0XX8XEseGPbO
MF6zUQb18CDl5rrFxQmE+CHUdpBrvmDqwmUTQ2IM2fqB3VvFttQPPH0F597/zoridSNA1e0gYaXM
IYJnxNrnlE5HbpgPKaNrl/i8EsodOpPW48WG8eBAUo5aBoyEITzkz0ESuqnQFteDWM+RadCCAi3V
DhZES3H92McYjaLUNELbq1a+YeHtgU8AywT4LJDGUrf0UALwUc6fANY10910VVTahw78gbr7vVtF
1y0cVXP5EdB/JNZAb6xsNLMeinqaXwSZ3YHdSdtCvu7VcoY92gFusthZa2CZgxB1gjGx6JaZK65A
fp5vusmohpYQrCZAfZve8TbI0F/3l4WjY4bYzQLloMYHi+65hbyu07EiqI8x7bOM77NxCES6kpNe
s6H4pJVy3c0kbEw96LO8z8TVbg1v2F4fycL+OhuJsjY9T2wSl/CEShTo7g9TeeDkxQAX1f/GDrjr
z2dsAvuvAbJ3cGxbXVDoDwBEtKIM10HS8+Kqi4+cALLr+NfM9H9uyESVUZIKz+qpArAqaKuxTEBu
Z/gRNaCMCGxnwYpN1kp/Q5ETP7B+6A8QC/VvB6/E96UQ3Y4mT/a7iTGxhY32J5pwdB5UTObg2vQp
xAArgbQjHybQNWdjArhvg73m7lvUL4A+KmqySdLSDGxtGr7QftI/RFzHtz4vx88hTl36lLQm+bBa
MOcUTEMWuNfdeOelhvOD8mR6dFMTHaGa1+W7sizzHtivuBfhNEA9bFfRxu1u/SrR5JbUicF2Rhyz
L5Xd9V+0ShICvsKCfZSjZ/BAiym00bzG7PYoB+bbXlTCX7nllo4TAKIA8MN7HCgv5ZabSlx+mYFE
Kc2bqLF3FYLW0toP8ra0Npn3fN2VljbGqTXzfIVj0fJRmLDmyh6VaDSoNSzwkNK4bmZpZ5yaURyp
TiY4zQgzBujzsqeEPnftd7la9prnRvVXEPoAF4fIFGScym1QUZv5BDyMYS2/lyQysx2xHhIG8ZTy
RhM7wId8+eg4K0/npZck2sT/mJ1HfxJn9Q1UsfAKQF6P/OhANlRkzymUaJxuY9tdoFsPtbZpQIuw
hue+YN1DNDnT9Zo4NFFwAljz3LAnp0YDHCsLoWL33So+p27YAhQVd29tUh+deNx4eAbMUiMD2mwS
+wkX6GFixXEk7u76Ci/cS2efosxBU3kpqjH4FKs3HNAg25Fml4AsN3HYFsnBLNZYfhbCJwwc99IM
HNVdlSKBOjTnVtZnYVo4L0UKGRqvTEI7o/etVvxCVWFfj/VLaXk/rg90CRN+alilSLAzI+k1o4NE
WjEdqJ4ixPEyN2w0q7nTnQ4kJWWeiBsx1W5xTJhGb3Q35eiqLWv2i45E18ImcQyk1LPuUTdHsReZ
B2FLC1R0Jrr+afPBEnt472JU4wNhMXlkfWcfR11PH3WBaziPixVU6ZILIxZFmQfwLRsSmIoniXiq
G9YNwDVpXRdSYNl1r7ZxKlgf0GZJNlWVvCIP82inu0kmJDCGNemNhZMICBJg7mbEEZAdyhEBNOOk
Ea5nCAOyL4SwnV+7746xhlRbOIkgnjqnfJBjQCCsHq+9GBxbYvXGfgocVDLQ8dayXQZQxXU/uWja
nzcnShiGCRSOPkPHzjdnbfSog3ljFkrzY8Cz0gKbelQZUTYdO/0NhHjghGRsT+QQpOhh0MlDyg8s
3uskNPFn17/mcnbnNDXe7CDgwt3iKAGQnopJg//MaPUMGLZ9O+ZhOvz1KQ8qYhsSR8CKw5tUYpuW
dS4ZACuAwggyvDwa7E/TfB/WekYvQ9JzM8pRg1CFyLqAmQxsB711P/rJymxdHmazBcTYDgh6QGus
hKR2OnIjs2GhIO1m1N/yKQKaf5dOYKU6XF+YpcGQWS/cApMEhNCVmNFxJoqVAUcpxOyaxybnKPE2
WbYyoAVnRB2UAIcGI0C7qVJHbmy7UPmCGWd8syGJyozs3e9zNKWkL34N1D0adFKtg6h1Bb6RAQqY
cdDY/KUxX6xW3FHjdXDLUCOrvaCXV/bcFOWgeAOJH7DOKwcPanzEqnSZhXHuQ5KVgJGOu9MD0rUB
aF825QSSn/Hb0GXbtAYMyn65Pv0LFc5z+4oziVizO6epMpQi/G0nu0COGnRkDXY/0V9VzbejZqEt
C0H9sJZIW/IyFJFwe82KkNg35wdEUQCMMuU11gTvVt7dmVk0xyp0uJmStSrP5bGHYf6xpQJFeI8+
YMZhi0wNYLOgTxluCL/x1jBdi2NCkxsqFjMduZocBPUeEswOwgC0MAWGXqAjZtuO92nzmWu7laVb
dJ0TW/PWOgm7hs6q28SFLbwgESL/1A2EyHuHFqHlfpuQZebWtgD2aHi9bnhhjHgPAUeG8wFkI2oN
w/Q9XrtWkQOl9ivOtcDMcVGia1Ac3VXplUVbeOvDPZA3xF/nY9T6KstFW0IS2axRNNuZ5k4vQe1e
t0Hz91VNoJuB5IQVG9hRNZosm1Ga8Shhq945xt0EFep6MIKpXZm/hSLQuSFlz5VkrJx0gKE2u0nY
3VTuBvLD9DYDMpVuG3T5DQofuvleFAev3rTJ0/X1u4wcYd5CQQ23M2gN1YRNbvtpjNgwD6ndAwaF
BngoTPdzUdJ9yesyBMV3stassbD/zmwq9y/BMW9mFmxOVrr1xdbI6N4lR7tZK2utDU45VKCKZoty
QM8ZgfImCB0xqDFok++GTaPG6kKub7n3cX1CL5+sZxNqKfkIxBwjxEQwuNxF4uvY1NFkfU61hTd3
OIjq8PfWcJFBNQ1hDLq35y1zsu3HQe/Q4mLgHV7wDUHjblLdaki3JXLYyrYHrqJduT2XNuGpRWXx
bLvlEEqG3qdmlLt6+KplaEv2nC1nWaCtRlGL1kw8KFHzmInYlC0PrJtgSYXxNUMRjbkLkhqA/Mci
MmO02Ky9mS/WDuQPxPYIcEUIhhEcns8m7c2+a1tDQ80zhArYzDXGHDMU+p0nnvCAur52F9HObA2C
YEDZIAy9uB4Yt/M6pbCm+V/rDO1K1ud1AxfuDwOALoNJBKKOCKvM8+F0Re1CVQm8/TnAp8hads19
XbyLEWJqUCzI6n3Zr7ExrJlUZjDNejzPTKxRPH6mqPeBTLoAH2EKxOXXzrNDf62b/CKWV8ao3Htm
OzVdjgxmMAz3nrklZoFge3d9Hi/OK8WGEpbRKZ4yl8EGw7lI463fg1hsiKS1spmXHAIvMWQvkPyD
SyibGdhWsE1z2KnK15RkYVWuOMTyZP0xoOxdJ2nGKStmA8MLXumG8bTKSLY2htlBTg6kxh6JSBqY
8Fi8hdpHMFlrPrZiQu1HKAyBTMc8TTVzAit+1/2VdVieJmCozfkNgpbC8zHQwXQ6aB9jDKIOwMxc
Vc+m83zdpy5BAbNTeSjdAReO7kF1sa0G3IVAIc0KVkkUSxDbVNHk33RtKCw3cNwHplWBbEGnV0e6
XPHoxSlE6xYQW6BgAIvb+QiNOHESMK5rgUvvZPbg1SslhsUdc/L7iqPFXdcJqLvjaBvRekm6zegF
+nSXrvVfro1D8TbpkNge591fVGmQGXuqr5WNL99EWKcZCunOXZfABCubH12lw9QPWKcB1K6Ojc6v
IBb3FQnJeCjtSNB7+dcljdkkinUWoEc4DIjif04tG9npGFWCbjY9GI1XC4Agae+vu+DS5J2aUZwg
46Db5ybM6OaHC44Up/t53cCCFwBFjboIxNXxQlAV1s2hZBABQT+LrN8M5CRlNFqHwX+/bmVht8IK
vHguBIL/QgkRiJihzdWkBam1yZEkZFWC4gwLr1tZmCy8BhxwfyMPghqr4mng5XNJm0NwTvhvvvuk
sxXKn4tRIOUBLnwgwm3w3CIbd74j2UysCygYCy3tPulvEmdD6N+uN0xgfmaOH7Sz+7+1q06O5i4G
Fr3qcxai50FPny2y8vuzv5wVHObfR+oCykG246KAeT4ErdNjnvUFCxvyy6he+ubYs23eR4yvGLrw
K8WQMlexT+FzkGYPzWJCv+mRu59WutGrv11yyBOAFQmQGyBhEHoq+4NkuQ4h+B593eavhkdtt1ZO
XhjHmQHvfMKyRhjOCOx6aLsPE92i/aYEfGit3LSwLMgiY7lt5NUA/lc8N6GZQe1mtiLvUgrpYXPf
dEUIVYdh7ThecOJTU4769hn8ghgDTIG3yip2bX3svJWbZWk0iJoJHqxzA6l6HKcFs/q2IVgU67tV
Bl5+Q2v0GiBZl6x42cWOx/KfWppX72S75KYzoRgMSwW0xUSO4sMa3cfCdOHZjUUBTgKFKzVF3PR9
l1i1zcIMz43kzXI2olqpZSy4GEwAygx2xJkYSPFhgJyp11BwE6Tkp2cFcQmidfFcQGb0+vG4aAdt
r3MJDreWq+x9z+v9wi19FmpaJEgo4sjxHqa1xoSFJUH+GWgdCAyaBAj38yVpOTG5M7U8hBiSob3y
7O36KNZ+X1nyzmxzlhn4/TLZ1tljU/66/vuXszTrZSPF+fs9dnECc9b7pK5iQAiE2ex92tx71lQf
mgKoCDmwtargorm5ag5wDJq71cXHUT1MvgARgRw3Tl2Aqm7LsetjbeWgvNyTyKejGQdDw4Y01VC2
TidIerU0QbPsg8FqFJy3ffnYmvW27L9en8H5sDq/Y2AKgkEOqmPABaip+0TaqAFaMAXZMf8pyfXh
qU/rm2lMqn3R1Tw0x/4bqcfhJuHD9+u2L70DSu6gakF/vAv6bxVe1cdk0CoP0wnSmZC6+aZeQ+vP
B746Ogt3F0IBQKhQozj371hIJ82dmVjBbjeuZge+29wkJf/SuGPYIVntQujxHwaFtybS0zggMLRz
k4K0nKFnHRh0+Si8MmjWauFLK4bbc1YER2e3rhroXDMTv8HPtoRwioBuQDT4j6jG6wI6Tn1A1zAj
l6cqcjgzEACnEBr4LCUe7DJR+Z4ElJDmjxNqVfKpXXuBXj7e5mw+zjo09VpgRFDfT6VZtKU3xmD/
419cGurgKO32Qwzl1hh0oY8dWkolCOodaOHVu+sLdrmpz00rQUPZDAZkc2HadIfDYKDj0kFL8/P0
17DP8yG6SvLISJt+aAwGBk8vDZzkC8vLbbNWtrh0jrPBqNdGRXkv6h6DmQwgEwHPANfAc+0PAbRO
3mMDUndVH9S9v3JgXboIzM4hEViXAORT75GyrxN9sjA2mqLFXuyq4p3+dZJ7nj9kD3DngtDmEpso
407rZhvSd7p9b/s/0Vn60GhjuUfcsb3uFIsD+mNMpYHvfJIgVoExRn7a+mbCMRFbK453+RI+H5Fa
w3eZjScygRFLu6VW1Dm3ArzAeUa2lXmsjc1Ufje1/64PbNHbTwameCETkz8aFDZ9buZRlYo7uxst
PIwLbYMOvrXugbV5VA7gTKf54BaQ9tDJE6OPsgNeZ6UfYs3EfMuchJXMF2xyY46l8r4hIkPRM3Dj
ldD1kgB9XqqZRBpIixmYOH/EiRF0L9lWb2Mctn+nQfVP3hVW0LTBQPY0Pdj81YWaXqwH0ICW9oOV
ohUjMJuVJ+0ljkb5inlxT77Cz0mJHnR8xQBNNRKYbAhMsOUmX9nwkEHFtaeRA8W7bu14XnSak9Er
QS+rIOpS1rA7ihfTgWTGHgzTEZr9r/vm4oaAGYi1o1aPtillluupBbsBhR3NQp7OwjgMB6RVFNUJ
CuAum+EuuhFB0fwICsTrxi9jLkDygcYAisXzcA0przo09dmjYcJ2Ir0jetWiFKmvfiCfTuEe4nbN
oeZL8zwyOTVnqSjbwfVkMZqQ+UkR37k/y8GIYhpY9XOJZsIqryJWbLO8P/Qsuj7OpbX8M07M9rkP
OVyvRzOG4RxqRpI4h5hXW9cEZhL0iNdNLd7qFqQl8LpEfHlxq6dtPbQ5hy0P5ZigI1PgtRPY8tNo
hOCbXQ6b+c+rmtwnRrrHtwLOu8IhtLhnTr9Bud5Rs2vytMc3aK6gr0jR9jeZk+NRNRVdmOsgrui1
eNqBg2o8ltysHrKh2jV4f60Q9/1/JgM49P9bpFIfpwZUhZAYwYfoDmAYTdS1e+F+15ptYm9jSNaj
bbnHJCHZNqwdX5eBNpyNIOMKRr0Zp6OsuSSCg++owBEZj/dEk4A8r6mGL7oVwOI23pPWTLt47lbm
6PsZmKIxzfwTXHYJ+eHPzef/EGegDwK6HoDCo4SpXCdCG4hWlNUcZ9jH1in2rEVTxvhtxW+X5gvN
FjiEXBTwL3QD3LTkhifmkLDDETtQ7z13oRBuN2CBoW1qvlFQ+ogmo8Ay9t+Gsvivrt0naVGQvmTk
jTYWWTmdFo9GkB+iAwR5M2QflCO4SzVcTBVKw0mdbSihz8Ax7ZtJQg4NMk2UP1lttrGHbBOnKxHD
77ScelThkYaE8CxNA+iasrQJeMYJqKPCpHysnGHHK+tbOiZB1jxPRhMZMfsJMYc5j9uhjteVH43A
LdRX5qG2EwRqZuD4H9dXaN606idhXTzkdR38rcLYR7eWshnh0HyAsEr3lJFxB6aDgNLhvkCbK03W
yCqW/PvUohI3ldByGMcJFksxSUiCWVGtpx8ceRN7tWo+T+i10SlebmjNNJg9bCWIpv2eB275XvYr
N9DSfXc6oHkPnMQSla2x2vBhZMQRLIQMeAzOqCNlePxsrq/W0qPk1JTiQEXatAzMhklYA39X5xto
ibn8kyZxZEJKaozboGxXjv1lk2CSB0oWpxFRbnPRlzyBADYOWyphSYRVYh5GXw9ax7+nDui5sodE
m1YYvZfOjVmfHu2XoGgAcd35nGpZZY/MwCFILEBuXe+ex2sx0tKyzeNBC8Kcg1IRFUWpc3AZN7i+
HXcsH7Ox6wHsw4FhRzwtQRYRN1DkrCEMtHKZLzklZGFAvI4MPl7qygFUlRluUr2DEsD4kJBtA/Wf
/l8uEXB64QrxLQulIWXV9Gboc2730D5sv2rTfczeuP/meNvr7rg4ErDNmKgKergWldtwcocxxU0C
3/D4S9t276JCV0o/rXj94oUPJIoL1hfkoi8g2mg/orE+jAjx/DubbZzkps+3Y7Wr2kfd3hTGhuCN
4Nwa3es/jO/ErnJUscFoWc+m+fjIt34iDkQ+F5m2MotLR/Dp6BRfFzGf4mwWJWKuVYYVcX/ORvc+
t/LQLHN3y8vWiGSer0Aulu0C5IPiHogk1J1t97kkNWr94O7JQp55N53rROOkPVAtD3JD2zrOr+vz
ubSrsZn/x6IKQKNNxjuCxrKQFHHoiXu/XcNGLt7upyYUl8TjxpJODBOeR9GAjJ21YfFj3H8pnRDl
JRPCZbRZ2dBLR+RvML2BcjKa05XNRu3Sridhw006lJLtDxAFhkPSRwSoJl4Nx8bKbvV+PFyfzBWr
6mQCpTEk6GLCSIeHqQRB/6PJ3ivtsbb2lQzlGmJraa+fDFLNXfrEbxPgyoGoE2jjuWEEfYbsH3bC
qQ1lv0G6r3BiEzaspIY+YmBbLDCR0a7GaGwgO7dibm1IysYbMy8ZpQ5zLvuaAtudD5tVLY/f14gS
gjhw+Ln6P+N11LIASeJG1rhDwxZ0wHxrmF38AYE/5zsHcHfrF0b+MhRecu8OTTWFYxVrD6juoizW
J3F/y2Sa3jS2B5rm696zMPaZ5taEph84TZEtPr9gvRx9mQ1er0jAHGh8rN0h8LrVtu+5qqoOfn6d
48GKm9xXofPQm6wK0iFH1vfSvtU8aT7GmX2TDj2ebJW/GzuzjxC+3A1gSw6YKKaVYS6cODMxBRrB
0GCO3lflOHAKPH3Ag4xhEvRsgXQKl8X1iVw6cWACsmVoLrcBjlOu83iStLFjxGSFc+M3+6HeeEWY
uh8W09HFsxt6PIZXKs1Li4caI9gGZ/LgC9a81CFZYxVzxKndps5OQ9yJJtTr41o4XpxTG865g1SG
DsRSk+OslhEIKYY4mrI7yt9ARolW/fYfQglQuaMEidaSOdJUZrGux9hpCd6j3Dha7FgOnx5fiSkX
Zw2oVjz94PloKzsfUSYtztgEE54Bl//eZ3djs/K4BA3TgsfPcfJMfYw6sEp+0YihGhMwkKNLh8u3
WQbym60n3TvEYkoQAFLzM61z/0C50O7dXDRHkRnZRqApZE8LnR1iUTUf1kD1r1IUdK8b8bQVmh3j
VeEUZFd0Md2Cbbs96s7UWcHk5tNHMoLXzImHlAfdYOkl6EW9KspG0d41PNWjsXbKkNeteVePrvZQ
STo00MQZp500ZPzVFEZ652Rt+UTLeri1BG8eU61q8dpkJfjtkswHCVFbx1Gsm9+8KQFFdW7V1IQa
XNm8ti3nG6vp+L3tVnYdcZuDhqlEhRQt/MwFI+AE6Zr3xgGFDyauf+7KKT4YtjQ2PkWgE7StZ+1Z
ORQlUs6yuuWEzF9GxaGDekdkyjaHYrDFQJHqF/1WOna11fPez3ZtLNs9soz9waEZj0N9YuQtTifv
2Dv1AGaHISd8Q610LAMr061bs9TpPu598EeVtV7XQYtJ3PaQ5Ips4LTQ/+dk2r5rU45WXbvzt8Lp
+C6bfOe/rGHZEdlH7VUkWfc5UY8+1GVvbTSDkRZ4fYukAUc11Iogw2oBV6gnxhcymT7K2oNzk2at
8bVNK/OnVXD9sXdTsSkqgyNgRstBGml5kX7JEqeXYHEu0h85tYejAJ39uzC67lDkxhRW/Zjd4X9v
75jnAXieuuSOaqOBwgphB28wxZ3JbRlVxcTLQCLd+8WXpvPU57EvIHxckRINOF7ab2kWx+kOjeTm
oTDr5ikRRG7RleY3oSBkPALw1X+6HdNR662QLPagbbzr0RxXBRZ4bB89tGbcp1SKEpzv8xkOJYuX
OMny5yKfnCISJSsPbSHlR2w5zA+kUfVfrU4AOJoa42QfTZY2/wngI7diSssjbXXymrcloQeIvnLw
AZrTEzSO8m2WjHaoUc19sl1JD41R2/qusyiJN7KV1AicHHnX0BLJ2O3Suh6e0rIbu2BIfXrb21qG
TiOt3VNeakbgDrL4hkYd9kowLyyQ4KZ9iQ27zqPc7dLXQljDiwlCtU+/BHdsnPp6E4hS5K856eRX
O0VGAX1EDtpBWMLkl6JP/Sfqx7UT5CUhYDq3shuvH+LN1KLHOy3q/tWUo1kFsVYVv4auHzYGCoqv
psPR0JJ6KBYFmVmA+znjPnshCYXkF7dZH8QIzl/N0dS2BW0JC/RCT4H5p0P/Tqq4P9A0q/wg7x3n
pi9Neh+TBhu40O0BuwhgRpaV3U3fJ/rHCORTYCbSwqfbHs3AwVu491mFBzYIc+zhICnXcHQ4VTJC
x2+qjlalJY+jmNoigMSMPEjPSba53SBfZk+sQvbBHtDLIZIfwHX1b6Xrt4fMS30UtpEEfMjxRsvR
ocSisiqqr7FH2T1OwzbSqmz85mam3E4WuJtIlw8sqN0SNBzTOMY3vOMIXf3RoTtpiexlwHG91UVt
dgEMxYfCL+UWQI/kzioL8azRke0dRmxshwScCJ7Dmk1MwKOfjlO3BRNc8pH5tRZYI2s34Kxw96Cc
AH+cE9tdVFWji6SfYQITAtrUeGuNLoQgLdlvuMitTdEldr8rHafyQy+z7ClAG3HtBz3Y5prIZHXK
8CirUB22SxCzBh2oxDZo8G9I6MZusnGMJH31IBYPXFs9aBCKt+xqDNFvM5Whr9fJL5DDo5dyKGTz
LgufbkZSlR+uRZt9x9JkCx6G+oPEWrOXUEgOK61tNpVblRGZJ53l2vTFMlr9V28lXuC6SfEEYIB7
Gzd+fQNxjOlgwBHBIK6xNWmLpVIAmAH/3HJK9Mi4NkK+iwowKTxPfKujFmG4H6b/RUc9eXJCrQyS
cWutCYosRnMzXHCmEkAyWTFbAQNVGHMtWat3EhzwabUGrFyMek4szF9wksuL29KMQU2Bom47fpbG
j5la39chc0GQEOLf/TR9tJq1pu/FENLS0YjtI1cOANn8Uj+xKmtXtIOGoCGZoY/8YHfbNuMB1Ig4
2w/8C7V+CLnyFl8KVJDVc4FURE4FIde5TV4zEBbP5euC3nMe9M62KXd9fUfXHnVLYdepIWVKoeM0
+t1cVdaq17b6j8SHdk1kcMkvTk3Mn3Ayf0LSivF51Sb3MGQ2eI7J35fGHSS48JIDxmsmOz63UADI
Zplz/c3vb/px5/ob316pSc8BtfpWAjM+mkhBeuBcwLiNOqt1o5tLtpN323vpseEJtCY51GPN6Hps
v7QkJ6ZUTEblunWZpRgN9V486xE6icYatPeykx28oac2lJcXQZSX+ww2wEMYgncOISKIMic9cmkF
lhXt1gSykHUO9CrQGkj8EFFVoOdGkIhhP0KTb8CLrdE/XYAEro9+ZaJV+JDnJpLWM5Kiijc+ee9b
ZBaO8RoYasknISyAdj1AgY0L/W+nS2sQPeDlaVa/kuqVVW//MIo58wqSABDPq+pXiIJqOtZ4zWT+
RsqgQZcJSB69fA1BuegrOCKA/vfQcKzK4vSmQPIiwfOW0KOp/ZQdGJtWSgxrJpQTQofINETZYaL1
XvyOo0Ui0tdEEtdszP/95IgokqrzLA9PZq/4JZNNUjwM5fO/rMifmbp4MYPEp+wxjBLhmrS/eMUn
zcK+WqsfLHrWyYooT2VumCx2bNjJoflC3kS3khdemyrlNtIkHkjUwlTJbCMhMFjb78ZfU/LPp8PJ
GJTzVCQmmORKjKGpj6L9UvkvCX26vhwr0/T70j1ZcZ/mQINXMGFa/7EUchvVP9wJs9QDkKnI1yEE
O3epUW+TUc9Qo8qMI4d4IG5s/a9FWuZ5QtiGNjywuPpqmV73NFP6DXb5mAHM0j962lNr38UAsDsr
p+JSPHBqSdmEEnEzy9GgFI76zmL7uPICy3kC8W/x9yjYeUwOFPtmJlekfM7nzTRKKnMBS50Redb9
ZG27/l/WHj1RwOEj9wqc+bmJaoBckUFRaG/KO9svgib7l73+x4CtjCHNm8Lx2Hy6d295v3XYTUF3
zlrb0uJOBIIKDdLAXmO6zofh6jyXdTvn4NxdH281mQRi7aJeug3BM4o+DJSBwK2rxIFFOaEdtkdt
jaGlPIu3iTMGYOkyxOb6dlwq4jmnhhQHgzBzZWXNbKhuylsklZJjjqTGxm3q+hEdnzSsOhDGdo7z
OehGHTmTvU0dTkKwC69F3EvOjnv5tx+iemwqwUnakKmYTGxdN9nq5oB2+udYv2kgJDYYK1nHpWPo
1JRS08hLUyKvAlMzoJeTpx6SHNdndtkCyKvmbjB0uCnnEElBTy7m1GlT78rinnQrm2nRQ5DB/5/f
V+4DPwdLVzXg92X+Q7QiinNkS3x3Q/galfRvehs1BsbTDk1HCB2B+VecEY6ImhY4zEKvcyBPZ+Px
o23tGMyKyFk1kwuolxuYMdRokuIWgOX7Ebm/qW6RGesCAQJgAh4i3vv71rhvqY/E18pcLL0PTz9Q
cWJ0p7VTO89Fq33xnEfmHDO2YQV0QY+y3JM18MXi1J/Mh3IAIOdo+6ADQmURBbGaN4FTjmgt3MdI
EF13oqWj5nRgSvCS+wKtIyMGJgCYJG+Ndq/rKyfAop/OZOvAJaBuofppr+U2GCEAuBDmLUsMhN9r
1d/Fbf3Hgtp+z/PUL4DpAE4ASgVp/Vq72zz9L61vtWwNjr0yGF/Z1tR3ql6aGAzj5b4Q/BYqWvt/
WZL/N1/qC70m5jgIitH4TrsrSI+8Wh6kbrqyLGuTpri07JLKMihWfkQL8f8h7bp669aZ7S8SIIlU
e5W0i3t3nLwITnIsieq9/Pq7GOA70aaJTRxfwG8G9mjI4XA4ZS2AYjglwLWykI5PE8vD/59Kgj0v
NXAUAeOFa7OnoV29FDZmu13FusnP6N91E/xhpBup43VYt5gddTSBtt3NMt00NgIosPYYB4/sz2sl
v9o8DJMD9BzoC2K3dc2WbKJ0wHWSXqfFZTTf5eg9No1vIBEdAORDfWoEqAT7eCl+5dzyzizk3gnG
94QVLec1Q34aopPushySQEeiP1ExqPAf+eSWN0KEFR1puWg2P7mee2DOoS06tOQrSmfSA7WRIdwy
TZmu1mpBxgy8mZKDGgwK41NJEILCeKrrVNMgAWvpR1oVjKqmWqnlofCH8S7nD+nCabxWgRfGrgp0
XZUue2ZwqX5RgK0NSK524AACCUg3yyMqJ+/o/rr4gg1yLklM04K0HfO0p7KbbOqY288ooFrxQ+ES
DPc8T12DXHZ9PXZOUM76Qzv/XPtX9MXvqPafATvxUgG0LgJVPjXsfMoTaGAOag3oXjAjA4a0s+hH
OmoWuOnr7Np1K+PlvMYyo8RSgzoXAw46+rFPFZ7TyeBQqDDKxDcyoMmXd2u8KI6XzDluhQjXImTP
aU0hJCG/UgcFnWNu1XhKPnfD63l1+C+JZ2wrSThj89ws8TggPK5nIP8B8hEDRoGJIhHpv5+XpFo4
4aThJrFzFGIQL3rvcXx0sifH2Z0XITsIfAIeWJHACMEL5nRvTLNpunRCa1kZvTspGHNQf65RkdT9
yXsn2r6Jf54XKNfpX4FiM5SbD+gm7iDQrMjOntGvACLeAkXQ82Lkm/RXjHmqV11ZRmuWfJOyvV3u
KA3L/InQLziqzeqJj34LNPDAaocU0r4V7DDWikyzzBFuf5//f5MZcTCoPoO6CE+SGZRooHtlqltJ
uv/8NgQ2BUZexefxyLockHAG+pSdp7ZfAja/tjpFMRF10It0QZlINSwsPajod8VIA0bwMWF7qlPc
Vw5yVpDoGddphHkUti/jyZ8GA3Hz/rwVSNdvI0uwAhMQ2pbVYv0SjIBqNnrmFb7gM/Iid6YbCcI7
qHSXkrYzJDToyGSXdftUxY8tDcrmMKBAjNiZXRrxHvjWmOsKylLxopQGNI71ByodPSyfAppoKmxj
iGCBWmJMzC+ccXmhqYaCc8vcCsPRUYnS39w85o5d3NkYgqoC3oNwY2C+D8i0NG4Vay494BjXwKQC
gG4+AV87Zjw1XUTwReMTM3fddNl7CqelEsEP/+ZYkMJbmjSn6GZmzm02AE+tZLdlq8L4lZ6NjSaC
o4f3Hd10hZhuzPsry5kqBCPGJZtTO+wsdul6OYjDWXxFm0r1ypOeko1swS9P/ZBaY81lkwrYSvs2
e6qSA3BxMP7yhTPyV5IIZMtYN7pxC0lJb/kt1f1excmu2C7xxDukcpy2goScIhyt9yYafmihKE1I
j/pGDeGoe7NRo30FZjcar44LGU/nl0m6IS4BahPmo9A9yJXc2FzJGEhvGtSiUmSHdAtQ2SHLb7To
HkWw85L+FMfFAAORLd4JcCwYOxBUyXKD5YQPcgAewI/I1Th+5BEgEG810EH11W4iR6f4vkQ3tXWP
ktx56TI9ERti8omCDAfjFqd6RrZWMtDgYh1Z994m6C2ff6C57G62nknWKQ6y7IRh+hQzTZhNoJ94
3aoKzySXN/qZVAfez1XBfs7E9a0qSMqrMQu7/p/z2kkFAvoFAx3A57RE5B8N9J9mHfVI07jV1dJ9
74BW4c63iTuBuD5+XoslBD20Ykll9o9L1AWZOuedFkvSDp59TmlgjCSjQLADdcN4tShxoKRCAP2F
dgv0MAN2+HTfPHcekFrEW7ql3b6L1osm0Q9dbCt2TNpQAvBkkCBhKA95TOH6bieTw/7x10Oa3yzt
3Qq82KTtboGqtkOv6z5pkntQlz4urAu8/P389skOOcaVgT+FYSAXSeFTJW1vLe3GQ5DfgP9Qm6/H
6vd5AdJVBAIuihGoBCOPeiogM2kz6wTXqROtB165qzV9H8euwiL4BfXphG/ECBeYTsA86vC4BNy7
/mCiS7fYD+yJfmHwmTOQ/6uOcJiNygAWLfpAgwgxXYo+nKx4bwzM76lqUtJztREkvFRSN7KHGgA6
QWUCXt57p2jjzJ96ejc4YVmlx879QknPRRuXDeeBsroIpVdPg6e3DZL1cXa5rG+6fTTaL1RXwUWM
kj0CLMsUry2NAEmHaUjYeIwFzgyQClyRqkSozKK3QgRfb2crsIhKCCls9163hwevfDxv0ioJgmMg
pCwqUMjhzIA6x5jvrFyxFdIYFLU7i0+wgY5erOFl+pLGU4tT2bnf9AqzQleL+aQNLyx5AOhycqPd
IJm2fuWFt5EqvlwSxJ65xR/8U7aiPea1bx2/dkMlKj43XfGsbuUIDi9u9WkGRFQWGI1dHlJzeRjn
b+3q3dvrrwLzfL6T/Ty/YzIntJUo2kSZkSqrcJgyC4MJnGJgeMz+M3UhHi5bIYJZFGZnxm0EtUbv
ABRZH2S8wCAlKkhKmafbiuHWuQmbKqebyOxATI0XWD4vfmH/7KdjrSsGLaSdeVtBguemi5E7Jp/N
A0VrEC/va4QNu4nqR9DtgbAJIPSWiYDqCyU9jPkCgA9JZUyKixkAj8WsM/l1mI/6ZV86t6MS3J9v
t2CAEOFxwE1AUX3iTomsaprRfw8RTnPb8GdyvfppMvgFI5iUaZCsuXRIGU7W2xy/mbUKSUGyhago
2q6NCRaMqIogDvY4GEVq4hLRgQg0VQeGLg39h6UCyJZY/YkY4U7E8G9MMwdi+h5N4P1819Pmoy/1
8PzhkhznEzHCldgPazOmfJYy79gNmFgwlu1nD7Pj3bRV5KMXRXHVS25GB+9gVNEwefu5lsYMTW9Y
h6ue2c0rNatdMnwkEebOpyeYFHqKf3rpdPiCjhuZwm2sUW2ymt7kLits16c2e/B9AtZt1itK5tI9
wzsBca0NVEIRHLDu2iJOuaBpAVKnm+zHtbhs1liBI6ISI+hD5jZ2Jh1i5v7Q2Pes2+fJ8fyS8W3/
dMjAb4enD6geETGd+qk+asAxhub5YJzQq5/uvBZZHAzpFH7/hRoN6KvQIwJYZo5EKVwoHsCBEZRB
1JxM4WAfCUizc1X+QLpkaBTBr4HeFxBOp/p0BcGYhOUiC4NROqB3LOjRtGLFzS87S4aOVluE4lg2
cTQxjmdTiwcNU6DMOEQJUuGMArSOLqE3ehh6mZFITCvFTsk0MzAiCPBEhH6fRurYZCeYmQH+ZdKD
YslriyZ0vHHap2RVqCdzfFtJgkdaV8fGYALUSzyKCWV6XY7eRQzsQdw0F+fNT6aUiXo7GjeBNvLp
IQyokyj3MiRF6xmksDrQ5Ji9W1pPkU+WWblp4x3KeavwihOsvHEGL69SZGK8rAQDxgH8kYl7ZTv+
wvbnFZKt3VaScO+Dcm7FhDcUKrU9kD182/k5eruRPJ0XIwlugRn6VyG+rpvwwtBMPcZ/IcZa75zJ
O1RVrXDgck04WCcnM/+EsZ8XOei/CBJLRfmxYETc++YMu0lF2yU1AMBF/U+K4OLSzCBNwrOmQ31f
DRcLIElmxa0gEwEkGyR2MN3MYc5P1yotCm+Y+PB7v9zO1qsGiFq9UyyWSobgdtp5anHXQYZL9zR+
mwwgmKm45GReB7VTD4D64NjCHP+pHnNuZoASw22A6cWfdZFcjwSsR4TtcyCQWo3ru8CP9c/bmewW
5/MEPC+GZnAxBrKqlk19DL3SscaQ7S2Dw26KygcQb2DXO0xggv/2vEjZWd2KFLZrrM08rnWc1aZw
btH3EZhT8WusjV3hufvRKRRuVaWhsHO0RWdaZGNVl6qugp7O71GtdRf52L1Vo/5d9+JqF6XebYF+
MMXiyjf07+IKtg+yvmzOayzu6hgz2LiQuAIkyxiC++F9rqLvemXcgARA0cYgO9fIOQLWGHlA3JTC
NQw6FnOpNe4Lpys8G8ic+WsatNHH+W2UJczQRwUKHYylYBBc7PugGGScMd0O/2HaN3pmB0tuh2DU
PDQauyqy771bXFiYQ7Ti5Rhbw6/z4qVWxBNZyKAC0kBEA7bHcWwBhYzgvfrVZwUMJ92b8Ygr7b3Q
mGIjpUu6ESY4fWLpaQRUMCRlgK1X26/Zml14HShctK9E1fi5f9USfICFSTxmt1BrSTBQrbtXTukg
LgTH9VzdsV4P26T33VXZGqvSkP9/c9+U+CTA5EFuwuqjmbcBswbfwlQHsLJu5mUJ0C53H4+Ag2H6
MRr6p6K275x06kEDnR+abPANJVKldIttHeBBfIodUEyn34Rp2rydBn58kLnOk70H3HQaAurAV4HE
SQ/qRpKg/eS0QMFIoD2df1DiF/kxRzHEYGEUl2D+UJiu9C7ZSBM8UrUAgYBwvVIgmOjLW4Q8qQES
wvMHRCVFcD7JlFmalXNLstCPusPkp49oTCFE6lw3qvD/b8yG9NaQGAvfoqF/I15/nQx2OEavmIbb
UTvdpcl7iV7d85rJatOcbeR/hiEyKbAxYU3Npc5WvidpegHEysAYy93o9EdEzyivsBCgGI/jSPaJ
Vu/c+F3X4vs8uTj/JYo1FimC+0azI0z78TS0GdLEBDZmeqg1Fc2OLBgEqwMeBgAMBGKy4NGdvKst
L8ObJ3YsMMnbRwysH76iyV8R5ulGouM5BfQ9PFw3xpfMSdBMmrxG66oQI3UzG03IqZiK9JXbL9CE
LvFF29U3xvholC7aQGyFZcqKjeiBA/0mxQgGuoCERaNe32kk8RAVApMOjG6rBap13yKvDn2b1/0Q
3VmTX9IR4A+7TjVxqpQurGeCULWjLRQ1kVuq6IOdXCZuMNVXwPjNh5+YyMZ5BAz7aKLNatqd30yp
O9uoLqxy50zN0PI3cpUCoYwFq32I0yGMi5fSA3l4cF6aLEN5stLC7RjHSZ0UeOUFyXprjbsaba7W
eFjTFnHVI9EeczOcmaIqLjUk3uHIDwT5NNuoefmkexVk1lFyUbYjQNi7XelqhwEqntdPeg1xQC8M
+FNkKwVDGherWCITr2UrASkm4lRtoIccL4yVvuHaUrgUmWK8P90DvQ7wfMQy5FLF1NJohYCfOJ3f
ZvnvvvHGwIzt1F9N6+W8brISB2qeOkYrwOVuglbh9EDGled2ugVx6FSjhy6rr/uuqUKrj+cLACLZ
h8Emv/q06fzZHaqQzMDwr6P1qbBrFSa8zJnCqaM9gOJrPuHBmkVPZkRZecBy75IOTUAb5yZXvrIk
5orKF3+OgpqA82kLd1bP4tF0yYgkYvrolu/1+FABrXcBSY6N6vyu00DJ5Shs6POuQiZSY2iPJaBo
EcuvmmsmaRVBJisCo3tK3RYYwRfVpIK7Usnh/9/cx445MLBKIqW+OEE/PC3lHgzZLf123mpUUviJ
2Uip2QQ4fRfaWPnoJy6GtownqqMy/nxezmeL4KsG80STq+45onE2aQKmg55rkz9N40Op3zUq3P7P
h/tUhOC7EqtePY+LmJ2fsXNhtGFcoZ3hY1VVAT7f4Zg50U1wvf1hMhPbT3oAlmgL7xWe64e49R51
d1DkrKUSwDBDkWfj/CiCXRODJVEaISE/tEHPvlHyn10uR/MEHSLw8TgZirDrQ1Iv3fwn+e68dGRP
osrPorsSI0Hnd11mXVs5QuBqziV68CakvuwijPPcjx0AKqEYRBX6yNYLpScUf5A4Amqa4NeHHoFb
bSMz1Xp3ZvVPPpmqi1FiXBb8KsJ5B5kVR6T/bjEJUS4lwsPBqkGQ/ayD8TNxCg7+4rfVjed9UJs9
9GTYZ+xBH7sjChzPg0lC3WiBplXBRzSqZ4H0m2wApRL4fE4Sdnp22wEsZxjlR8hq51fROly1qXEg
jbVfYPvLqqpeysSBSwSmjxwgzIYf8Y2rqCpgPEwONrPt1vr74kQAiilWkIsGVZ6DjJ0tBgWuyQD+
xhJkybFP6ej46+xMlzFIQnbesOauj4nQqgRFg8sRtdjYvURIIt1b1UhVJG2y70WdxAbJLEVrhNgN
F61jhDwylmfBe8KPMj3U1vnSTavrWet/l+mgshE+pntanyGgngMDsUlhiii4ni7QAurcOXZ5oKi1
oEno9HAiwzVmu0JnXcK28ZDGKTB3Ox3QyqjaHf7jn4TDFigwPzhCoSAckzudNqwIbebRC9tJP2q6
t3d0dNJa1l4byMuaTgh50E5rPo91rEhUSQ4gZ48HWRln9ERb0qnqJXzNWkSI4az455S4vgkMq//s
StDI9afwABgMDImeSsjHeG7IGCFrG+1octEYVzMAksq381Ik19SJFOFIzWViAH4Rqzg6F+2MEdvm
znN352VIHhQEQjhUDs4R0l3CYnXtmq5th+pQac37DMMGfhx7RuD0xnLovSwDE8OUhXkFIO6Z9fMt
Os2QvDEm67IrhoexXxfFF8lOCkzXAi4gT1iLNTKSRhNFAyCgUc0PVBL8wr2NdO1+8CbUKuZQob7M
UmGiwPHEi86EyZzuJBk7lLX5k6Y2IpClFN21B6CvXdJUzfcxtdkekcJdH6/OLQCvb5irOSCFyBQG
+2eRxfOCDQDNqYHzih6t06+ILDeZxwiAFHNtTz1GhAuiB7Fd0GfNA0ROnw0tQN7nrEyu0MMFo0tZ
hjKlgSHzC8dh7fNMMgBV9ZpD390xJiHwbNcBV1uRXerNUia7bMUv+V1vd8+VlxphHdUc7azsl128
2sWLafcWx7ExnvWeah9N2TUHj2nmqxVFzTHvlyJkCV2vk5QWqIREUeLHwEW7H+J2VjUqfX5mYu8R
mCFcR1xjizQG2YyHtzmWeeCamPcynfvS+tWjjJAZLdA5yX5WNTFKUs6QCIAAfpnwuryw/my06TQ4
eK0My85zH0gclsO30nlOxncQ3qXIwdg3VEnfKDvfuAxQmQVEO+AyhaM35eZigUYiD6YE4KoGZ3bJ
7uyWKpoBJHEP7hzQYSGfjYMudtNOOfDy0hmd0PngAcrtIq1/MPfNdvbnj5Ls3KLZBbzWNvcoYs5q
qloyYLYnD6g77cw5v7C9LEw66ufkezxTxf0mXbuNNPP0xKyjOTLWQlq/AkDcNHe5c9/MipWTCwEs
PpqReT+KsEFmks2x44F7cC6mX9Nsz/euM75UrK8UZWa5AYI6A+U5VGcxWnSqDkMLTzvx13kVTeg5
/dkt6Ky5Wj0/nlEZ3JnO5YjJ1FoFE81Dd9HvUI/gsIHLCBOcQmjv0t6J7AKraPcv6/A015cxA/iA
n2kvens0VG8VSVYAkwBo0+fUBxi+EefkBxD4Feiig430L5hbn0mgZ2GU7vrMd9gbyYMYUu1btz6c
t01ZRLCVK4T+zASk4ORCT7frD6kzH6dFNRcmM3/+RsJiom71KZfa9lNv5gA65aPZdXfRTMelKXjf
cGWviuhDZpZbUYLtZ1WMrjdEwIEbg30qto+ulft6kX/hQG/FCFdjzJZmbROIiTBUXM/3c/bmFVUQ
Lb8ToGee3yCZy0cvEUh7PPh8Kvap82x/V049ThpGNbxHj3m+Zz200dMAgmlbleg3ZfZgw9mD7YgA
xkz090ajjU1LeNCDPs7e8L36yVyxczuteeiiV8yCa/RmiN+XKijcI8k+uvo2cWpUbg7ueKXT363W
+EX9lK/H0g7TUoXBIzOm7fcJ9mo3HcmsGPEAIKOZ7o/LvnUeSPezTxWRx5+ebNED4MYDeg1eq7iF
BMdDWrczEgsr0ZoJ2rgO+YJqBgeP9fvsobGXMDGIn/XlLq9w+eY/agI4oCBvflnkMptfSxeQo3Og
2w9zrPDw0sh0+2mCmQ9mTVDmxSI0xRXQqLD4O6SGWhYS75kVe5uFY3aswMEWF2H530ewCOYtIR79
UsBaEt8QTYOkBzJRIA0G1jlyp35Eg0lFmSdzv1sh/ObePGKzrvZKDBgiADC+971v9Qen2JPkebKO
RXRnqhokZIHAVhy3uo24plmsOF0gzrZY4No+JbczhuU81etIZr146utgBkDmFxXeUznDolm2UcHb
kmzExOFFuz4mAKajxnuuQt2Q+A1cl3/6iNHdhpzeqSgMxrIipRCVsic7bjHOCTzi6i4G1iIJMBB2
3ktJ9utEmrBfEzPjXJshDXwpawPMR8znpwn1bdMv6A/g7KLlReEYJb7+RKSwZwyDyKU1QqTZkp3e
D+FU3egqw5Bs2IkQwd2sE2NRy4OpeCr8Jr9EwRHL6gNpfWwUIZUp3TGcJ8zMItWHIsvpjhUlozld
+BrmT+l8MaW3fUkwpBda8Y6WzymjQTL+7srfqX0drUeHtOFEbZ/oexdQ5OlFH+/bKA+NYYfJqmDO
ByBt7hFRZGDHS+4m779fgqiW/P1cYWngH4fSTPH7LXoUPDQvGe3BaX5Omrtzfp+3LgmuKGda+CtL
iMZaFzM6K49SouZnZYWd9i1FOtTr/Sy50Jddm+5rcu0ZO7O674HOtJRBYz561lteJIdadQXJ3O/m
a0AifbpRYC6LJl3H13hYZhRWY5DABlam+914AWByP5rehnY+WNZ9WYTT/IWKA8RjbM4meJlh7v1U
PMCrSTfz0DRq7mfv2VzRIlJdzoniApSer79ixGFebY00r0shpuze0nYK4/pYNuVXDvFGiOAQLaol
M9qasJTajw642EO6s1VAwTLfxPuy+FyFAwQq4VwZwzzlGS9LJ/bPPLpYcxBFXrQOwGazq6r6Nr+e
N1bZumGuF3R/SBqhlVnYHr3X0d8bLzh3y05zj5b7tH7hCuajw/8TIW5NbU6ga68hom1u8vh7Y++0
UnG65VqAtRzzrUg2ibkmwMevPdEmXB/rcaHfdHbdqqbJpCJQObF1pAkxaSrsSzKaRrs60GKcn9AF
vWTXqLqe3wtZ5RE4fH9lCE5qscB1AZoR2Ff7tv6gyLl3gWb9Y6Y/hvEhx7VoDYVCplwtvHMwE4UX
pJg2bOp+oBUaqQKrvYjjjxTJI/J+Xi3ZTYFy078ihNs2MnS3QCoeKK3RbtKOCMKtkJW3q7czO8X7
W6WNsEneEucJHSDKA+16bByn9Afao8+rw39DiLSxSX/VETYpG5apM3TIaNLFT3OfOq+LW/iecUVU
BSK+MudECYfTcJo2MmqImqpfhnaZdx/1jIfi4bxCstc88mWGyfujESSLj7aVTWBCAfdTsCC6Q88k
KFsMPxrGK6exg8hs8ZKrbx2XHBYrukmc+CFpFBOnMqe3/QLBRGp0wQKMAV9A3Itx+ccen02CEvUl
QHgqd5/qKo25oxYWFpNllglQMoxzA7309FIavTWZJ8NCnrAFjUri5+mLU+3y6HKmqz973whSyD3e
jv/9/sD8AbrmMYMPhh9xsDZr+yYCjOgfN+W6YdEfxnl3fjMlK4nBGs4jBUYrDyAKp5rVhVPPTQpC
MrtJg97d2/ohIT6qb76Vhgi0mCrlJbHRrcA/Pm3zGLFN8EvUc4Sto8zPWY1e4ot1uGZEUYuSHO0T
OcLdO+oYRqeFh2QJyNddBwns2e++cMGfCBGeqk49WGWJsDRIMAzlRQHxvk0qTGaJ/wB8ANKQvL0E
lsD/v1mwzNbWgmR2HqAset1VA9ir2FU/pbuKz2+OTLFuEu97Ik5wV0DEAT+HDpvLzd9Zk/qpafi5
tgPvuYu1VE2FqqQJ5tdaAyKBEtJMO2zZOzoxfdoe5yy0zIds+Dhv659NgqJ4B8eD0BKPEFtQTdcj
uxwccFI4XYPsBUgMR7+s9ueFfLZvCEEdHCTUqIkD++F0u6y1QAV0jlF/RTWaDmGjpXidPjraxXk5
nw8u5BC0kaHYi3BJfE+xNa70OoUcw/jIgFwLMrPmmwnKvxHoTc4UJJYiYv5sh6cCha3K9akyQAcM
xaJdWx5H77Lrv4PMSknTJglrtpKAFH66hOgXqaeyh6SV2gRRcxSle6eP4huDMLZPPdBh1EVb/aaJ
HT8mhpsc7MHLns+vr1Rd8Ohy6gpkNMQiTdR6LSn0FO2ezU2HluPcfHCd77MVNq3ixEl3ciOJW9Tm
gBcW09vSgaRsqkMPEVxjg+ZrRpfnMZm+jfSB9oqwR2qjG4mCS3FphClwAokA4a6m3Wo6aGi9i+ov
VFmxk6ivobaJ1xwuzlPV6JyU4NOFIN0JUjuwjM4fR6Cz6X47fET0UU+fZ+8WffFf2bt/xVLBgMCs
y2K75PoZwB4Cwpd2b3u70tvpkyKtIXUpfxUUGx6MuAXsQAVJGt1Z+c203hvL23ll5MdhI0O4ZAxN
q50hSdBKzXEpql2BilC/dqCaS9EX+zIyX1suRhVOgEozIeTRU0cfFwOajeYaamgsnOcf0arCuFNJ
4Qn7je1HXllYNTeQlFwl7GkAn3mm4gWVWjvcJECaXOQlqWDtdVtU0epBRmP55cp8Fy2nAAdIkO06
v1NSl7ERJNwvmVf2kcEP8oycOtV+xc2NR3Zr6zcq1iiJy7ANQK0QxzTQ2Co2XWnRkHurEyMwnHZW
eTemYe88jdUt+hayKnSK/27lYO9BC62FigEKBsIKsoTEo5ulSJawa8e4z6234r9HOSjHbEQIa5cC
c5NNC5L+WXnfm/ft+NJUwbrcmcN/v8ZQ94FDwg2NsrU43NkMqHs4I9pM3Og+159YE7huQHHNsOV4
3hxkB/dElLBsaDxzndrGsrn5R6+92SDBDqp68bvhxmheDXYTR4PixSCx9RORwjLmGqUA6oV2yFBP
xtuqH1rvulSVj/mvnD6HeO3s7xoKbn1csm5dXCjmGb+X8R28d5H32CSPeXqMTIXtSTUC9BlP1fCy
jOiHhqlLwPmH0jFyjyN6MdIOJIbXZFDslsQTgWjgrxzBE2XTaJKsh5x4vTOtMKqfR1XPFf8Jcdmw
aDhDqIOg+Uiwh7J3k8qM0JAemWjF1D+IKnMmFwBgM+C2IT8nPuaIi3exs2K4F2xhoJQ3n1arUoz6
S0UgYcaL3WhpFNsLs8SwJijNz+nvqn60MQtz/tTI9ptn5P4nQLjtkt4w57UskGAqHnR4ajO7c/LH
RMUFLNvurRjBrFrWjLi3oUfSXazlq9P4LFJYlOQ64AxT/2oiWFQSd3EyZ9DErV619LsHInVQbWZL
5ucqLELproCO23UJp/4QGbndjE5Gp6Nkb6XXtK+DrmgU26KSICiTIXSrKt6oAnYjggxIreKKk27I
RgX+/00k0PY1ygIemr+05CWlz2QBkO+k2BGpDPT08BEu1BHExFUcrWWTzWi8quY7TQvd6poUH+fN
V3Yzo3T8rwhu3hs18jbuMlpDRL3cglJ18EKKtsn6ptFAldyAklU1TSTzxaaLXluUQ5EXFxOy6GkD
VxBBjSFZ9o3dhSY4h/Ml1Oxr+OcGSLfn9ZMa9UacoF8P8g4gzECc215PxjF1Xh0SLu2xVvUSy/fq
r16Cs5xGF/BDKwQN8w+bHRpkZqniGSTVBbV+PojFm0+Ea8xtvAKjIqjxkfp5ql/S5ILG6Hh9YuwL
MYf5V5BITtgM01AUDRy/vhzH4hkxfF4HIzowbcUIgnTRNoKE5ENsuujfRWtrYCfftLzyMYUJPkCF
CUg9tIf0PzBYMHsiWpyOVnkGdAeYOPEpqlqtG+oDJnQV0bTU42zECJZm9IwZSQwxpv6gaW+NFp63
ZGl4hsZnbDFHP0doe3pUK2azMuK9R80KVjgtuXJZFpLUPBrJdKVPt3NZoj3NLBu/9DpFUUC2hgRB
AEcg5X+C7B7IzGQtYXqze1dluW+x46Sh7/XivI4ye0CjE7+DkB10RcDBpB/J2rmwh8o4mNE/43K3
OKocqKSHEWmYv0JEfEHg7g9A3oCQoQ7Qoxaa7k3kfKfOwbMCAw0T5SPzDp2KYVFmHlupoqkvBF0R
XGpXXqXg4az/+1Aa1HJgFrB0AMqJuYvWHNd6rWEe/azZQ0Ad1h0IBjeboHEyG9Cgg+4VCpuU7tdf
mWLiAg0SXeZymU31Xjggqf4+DPvzJiE3+40MYeGaaQSE1woZhn2RdIY/tRaaq+7z/n5FxrKLwkrb
6ebuvFTZtUjw+gbwH6Yw0Cl8etZmshqoP0Bo1IN5xUerMBsBz6c14Jfp3YM1mWZYd3V6o/UREotL
YRzOf4DM13P2Bg7pg6eE2Fue55pLhhwfQBFY5GTX4NBFXu5r+atZKsIM6eHmlSKkmZFq1vkub2IA
vSDD6HkDXudtGq6s3IHwuvFBToyoyVJNgkpNZiNMcJNrVebR3KDmp9f3Cw376SVzFSYjXTuP8w6i
YZjjiZ3qo8WJk5f5BItpSkBzaL7jvuOZiSZXTOwlluJ6kZrKX2ki41VjNz2azKDQktKnxP2+tm+x
tz4UpX6lly5uToymUFUXr9SbbISapyrmcaOZsQEVC3SG8hBq/EJOElNyGIrGaAtiNTFTWBQ1eNMT
qEXZB1k1f518Yvle+WKpxijk2/VXkqALyjdz0nGLGHTM6nS+7QUkfRhH1Pe+f+FQYYAdhQ4Ll6j4
3gSVW0x6e0YeAO1BTn8LpvvRfUYH+RipGGJlZv6nfxyldIMjsp1ukJ25S0oKbNAKRICsnnbNgLeh
+XpeIdnJBfwP5x/GWAbSa6dSKt0qAa+54B3lvDPyMaMPuInuOlvxiJbtEMbUMGCAQSeAAgoueOiG
KW4TrFusXQ/xhW7e5tOVWT0MtqJOLr2bt5IEW9DRSDEkPd8hoz6srXfFevSVkZIAWKkeQmPEmEbV
HEyMbMxd97u23r6woNAQXTbISnyidB5ad117jy8oUG09jYZxs+vhOeKP83Kk5rGRw19JG5fralqO
erKOFXWvmHVF2V7rFHezzC/RvyKIUFTIZhskyClUmcdvi4ek7nxkgOmNyceC+pS53OoqrlSpNaLF
xkL/kI0yn2AmjruYkxFBqQK1LroEtvGRAHbfTBWRttQckdh10ZiJLgdLkFMs6WAyC0aSrUcUYev0
WZt2XX1nqfKGUoX4IxX6IKgSfWA+xF0VMxPWmGsXdvvheuMvLwe6XtsoTphKkmD3bR6lS9RC0mQ+
AAWOFt8IJwyLs915u/vT7ybm9MD5+69KQmCDlzA6XiMDKjXuzTpWPrHbYCzZS93RxzYbrlO9Bn7p
s1m/lmlyj/k3X0vX3eR+p3ifLXW7W+00cBp2QUcVmpBqEfiltzkUQ241Nm3wbUC37bxdTW/0JGy1
x/NLIEtAIB0Mqj5EdrgJBOuJG28yjRG9Me78Ix8+xjFY2YXeXC51MP0+L0p2SwMgDjDwCK0sVyx7
0IUZkwsIvCCb7yrjDhAI/nkB0hXbCBBWLCNavWQNBDR2HjJyvfRh3pD9+JXs41YR4TZzzGos7AFy
rPRHWqy+ZTwY2c/zukhP9UYXrutm9zH6jzZNLmMZCp9lb3MdB5mRYDb+0VWVsKXrhmFGClYNFyTY
wr05xSNegAtktTVgLN/mztdBU6IqSUotbSNFcPIgz5iQ9IYHTnB0bLbrIx9dWIN+70Z76j6fXz6p
u98I4//fLJ8e5xMxeJNbqt9EaPru0He+94znJA669tikilBKsYLiI7p0NDRFL38uyrehOsw12rCe
YxWmt/SaRLzGm/b+wOKcKmXUFUigqhWPZs09rAYgiO3+Juqdi/NrJz2nGzGCS7BS1CEiYIoFCdiv
U5Bwm9/OC5A+Yv+PtCvbkRtXsl8kQCslvSqVW+2by2W/EN5KpPaNkqivn0MPpp3JElKwp2/3RQMN
ODIoMhiMOHEOaOT/c0SL743jFJkLKofNbL+7woya9jCGr677ZDefGRBLUJ8KqrVYv3iiToxqsX5i
AzTtMxj1asR21IWQH8YZZxGS49jxf0KJasfKJ0GQoYZfJs42hvhcmeXLgFHpJq1A+jx+urwQi9vm
5CdpAcsQZuLVCX7SkI54lj3XNWYinlpjf9nM0gfFxBzwZ4r9AMwS5/umqPtiqHqCWogdczAbFfO8
koMsOXJiwdM+aJhkpC14AAvD58mMJ//R8t9AqHbZjzUr2hekKRbLaXzExPzXBIKIJIv66Wsfvl82
s3TM0Bvz1FAHhnv1wjIZqy6dGjhToL6BVozn7mZIEFw2otZczzxOjOhF5cCuTWa3MNJgZKdInsMm
DtNHEEF16XVXpXE9rHEWL8XfU4vasTbtJMTsOiySBpzFG2HjBNiRLG/Gn1m51tJaWUNf2xBBKAZb
jjBmVC+ZiKfhk7MScq3F3RAqeBcaGsBxaruh7w23lQI1Ia/tXnwMXx4mae/8Zn4De2cWZWMw7qeu
lTEHw9dVQPK3sWpQ/ku3If8Bbokbrxh3zjT3K4CwpTijNCSgJaG0MnxtnUNbuMxUAPhgMFDr4GCE
oChUfUtJ1K/Jmi4t86ktbZlboAiNArJ9m7oZI/T8N3P7w11DSS0t9KkRbaFxbSeBVDD7UgKWkFhx
lQ93hQEe4X9qgaMabaMRhsc1yA/OIxVSk4B1yYSLwYo9MBWz8tvlY7f4cU4MKF9P84I0SEK/gIHE
wiAgYOeO4BEdXit3a5VrwopLcRcEJT7UD8Dx5ug0byJwpcknVzUsv9bjj2bcXXZm6euf/vmaMw0T
rp9QB6+XmW0Sp4uZ/9JPazMjS0t2akX995MlK9GEoQXG/zZVehy8PTUxEjps8gCvoed/8Ad0Hhg6
wF2Fsv25pXwsKsgy456Sbrppup0j6M72V+LG4kf5Y+R3bnLqjkcHuzNhhGJgLPD3bFiby1w6Lz4w
p46NrQz8v+ZGCSWlakpxTTnNYYY6XBmV01P6L2iREyuBVtAofQ8VTxt+2MmusN4nULtc/hoLvLp4
5CgJugDvQ6DKNT+E8BBfJCwQdBZK94h3KBH3fNqDBiugx7r9jBOa9fs6gV4OziteQpd/wfJC/vcD
PhD7GkbaAkKtyl9s0wYRJZ+q7m0ajpfNLB6jP37qFCiJySEg18FPy2JRgLshfw7XUpfFQxQqGnbF
5QkBlvOtTaXTgfoEj/kS3Dzts8ePZnmsum26hlJauuXBvv6fIT0m2JVMUobSCSpO9ng7jp+kcXD7
t7Y4uGudksWjdGJLe9GNVVrm0oetFK2YGSQTNV+5S1e80T9NZU9uJwMsm12wqMvQvrgJxE3Tx272
NScrff4lYxBdhNwKap2oCmn33JyEbi5UZJiyasdteyN87yjm9tBZISgdpqhv65VG8uIZU2qrAICo
kSx9lNHpKec0R55U8Q11zAjtEcfhoIS6p83RCyJOfyFxi9LmLrNv/Czu19QyFt9ip79AfeSTeGgE
7WDxAb8gqe7sKZ6T2Bt3dX7Lktu22SfpE8Xb5PKBW7aJQoOqnkMrQK8EAYXS9xwaLZsCwwiji7bN
A68fjPaakQ5MhJhmr7IIU9srZtUH1HPu3+yhAD8omgjtJsuDoCxKArNh6Rg/62zuUAOGLIKYjOJY
dgpMCvzdvsFQ1cZPUwfZsT3O72Ywm/hlaHQOYvwXoAwY91AOAwkNxlq0INugRlGGs5rgMquo7N+a
4L1eZXlcOqgnRvQ7b0Ld2x1DDDoFnYBwqoku1sraLsU31RABNz/mnEL9iellINhJel7gacaiKvkh
wLSShT/L+mF14GIpXJ+Y0mstliuDkfOk2ExJHkMb5YZPLLancaUGvWZGS+NFOldZa8MMbZ8653Pe
OjiMawQ6SzfcqS9a/m6Xs+wLyoqNa2wDdkWCeyRV6bjycRY//5+Po8NVcjn7g2HCFbxGIr9xIn8N
LLnmhxZEqGkVZmnBgpc9jgXqX7DhhhH7lzZsCMo/kFOriKmnJFlgVk3dgjXZSNrX1A8fWsuAJO90
jYnWfWf3h8sRY3Hh/pjTE5Cs4Kk3U+zqwRP7yZoeZ9wIl00sbjPFlKDU2MCipG0zYlFvSAqY6Oof
DkZQM7Ydky9/bcNXsobQPQBuEu+R8xAvSJd4jVEX0EGS1I0kNc0HDFqkfuyWZc63l60tDBgDW+Yp
XW0U+BSj57k5qP5SZ3BBo+UWaZQaiKXeDUVjXvho/W7qOYsCwQ5W/uC0/Q4iJiu3y8I1fmZeO1Pm
YKeQbm6xou7OQGkZVGxDHAK065j3prGSoCxdZWfW1J1zcn12mB/KMg5rjvPU4yk291vwckY+exUO
7hkUJ25o/w8H+syodtw8CYrd3sYKs/q+TkbkXmupt61WSbsrz0yofXviV+IEVWHk8MswHqm364Kt
w5LYNW89+pYZW14aUfvTKYxdyraMf2apUJBIvHg3PvBw/HokP8zki2xegoGubTD1tPnw24gHFZjf
WqE6OQNG34oG1IgFIGuvBQgGhm/evBvrYF+0L+4cY/MBHLw2DbdwUPHWAN4QjO0oDOplHVO6tLGU
Si2dotR5JdVt2u8un5yFS/T3UD6gwCh/+Pqcem6YzuT4IH3obGfvTz/sfCeTbjOV+2lNnHEhYJ+Z
0nZQAzhTQCqYYlacG0CAHsJyL9fIJRfi55kVbRNhNr0Pmw5Wgmw/2fcduOEvr9jiR0Gu/n8rptw8
2aWQeavsmsNAaoMh+xMfdoyvwIyXQBjAEKLjDbCp/XHug7EWVMwDZg18bm4xPAPdtW2Rfc9ozK0b
BzNB2S7nEEYz10rES7HlzLIWtw0nB5eao6YcmkcouFZFbKbfUUgAEzSvY3DLrj6FF01iNg1Mj+gG
oxCjpchWmNLcGVBU7UWUg3QWU7sCxJJ91EsRpYXAsCKyiPivvyJQz3+M6n6aQSozhZss54eKPJjW
O5l+XDbxe85eixmnNvR6ezf03miZsOHU44snmquUyigFwL7DSFfWO3HvvLf5G7GekYc35KaY2NYK
0N4NIjPD1KHHjnwgO1lAEoB8sqkJnbMfHKO3wK1Eg1c+TKN3n2Ja/PLvXjinZz9bv0v5wCyvw88e
8Aq0q91ovYY8NsqVkLpwZ+KuBnzRRA6Cirp2UBOX0bqTgONKMruvPAyLrwl2B5jZXIdd41QgeehL
0lZYDAZG4stOfgwT4MUH/SwSFDDDfyCNGvOmwMA4BzAgf67M6zJf8e5jlPhf3n1lwsMomuZdMdS8
pSn+/A69lrBJNqmZ7ULz7bIXC2ASmAFWCqUylNph6zwYqY6mBwE8cC/wpxYUn9nOdPYTVMqSBMDc
e2+OmyHyw5t+07x4btRvNtCqrXfzWsRachc6tcCMQxMLzBPanulZbaXShrtN9avKyE0vjb0U9go4
7ffo3vmJAjUxNKbBxAD0EVow5+7OpimM2kR0GgmZWWQAXfJusYJcy8oessjMe0AK+2aGSk7ldFBV
yTECOBdW68QW59WDhWf1PRr1HcdYZdiR2BmpvR27dpigni6KMjIgDVlFfZOxF+qL7mWcK6ygY2bB
wabp2mWlPs8HfwByAx8DajG+HvoaUeTETVu0rNwEz5ca8qd5mINT3QiCqLGLG9nmyOdyTJqlxj9g
V7CayJXBpgqIKTBj56tpWFMIgQicwCp/T8g15fuBfvaK/eU9urg1TqxoWwMKF0PqqQmToHvKsthq
QXJhfbps42MWA0AVpthcAhVRBdk+90R0gNrXzqDAuPWDLbxbFjp7QmdcH1UUGHTl8lgKHmq8FIrW
UGYO9DZg1zhGYgm41ALTHLZ2ZLNvlx1atIBSFTIAJQTxIXzQCkyjTF1PPtmFLgWHxMrgz+KSnVjQ
0hjZoFNaZ7AwVY8DCKTHZzO9DrMuCteEhD8GenycUBGbgBfbwv9pH4cOUJO0AcRN5ztAIM3mQNm2
HCMvgKTj9vK6LXARnhn7gAVvadKWCpbdNnFh345yXzTbINtayYG4u8mJq+6+4HFFD4Gzpp67tNNP
HA3V++YkM4T2CKACylGzuWlRCg8PyZqq21LAODWhPf1qFlJqzTAh8lhMR7AGIMRDByANd0aw6dYE
wRdqxWo5cbPgMY+vp7+rpzLL3BLgnE1S77r+wZzf7PQQdPeSQffhV+Acc/drbYxo6UPqzfzWeSsV
saVzgOiEKxTwPWSHaslPlpQ2JEmFA38L0Jxgdica7JXwtGjBV/AmG6Q4ALOeWzDnus5sopBHThdZ
xa3J1zi5FooTCBVYRRByKf50/QC0jWE20HHBreWhn3RdyCcrPBjZbdJvKxInYRY1HRAS+Hul1L90
8k4M64ch84ekHwYYBio9NPaW8z3t7yz5qauvrL8HKJ45qWvUpRJnv1ZO1km16+S3eravDMbjy+d7
zSP9iDVlTqRCbTMQqJH5Pi+vkf9S8t3sD8CPrVhbOtCn66edNgG8R5eZyic07f2vXX+Vjl8uO7QU
hjEqZqo5bB8QOy041rUHOt0ekz8BddHrbPkvPthGNFZQS2FTMm9BF7PGOrK0iKiTKcZ2YPqCQNvy
k8EcHioER5E99z14yzeG+amyIhlejWukSAtLaCme9t+jnxg41vwDVaJVGQS2+hBVMdslL3VP5l3u
g9rw8kouhEYL/AIobSsxQYwwnx/kxIQs7wg+gw2H3qUl+V1SPQAxfWdY9VXt3DHT2QUe0sHLVheo
eJE4/TH7oTUwCaQIHuIHn8IDRqsgvuLHCX91pH0wDHLV1S9twq4H1sW4x0Hk4IYbCa2LdIaclP/J
TdnBFe7GtVZen87CV8YPw7bCjD8yCB0J0ibpUPklNm9QYbLBEEl2xbzKtDd5yNNXvCbnL0GYh0fu
iPGQujKLW9GPY1TbPWRe+5lGzZyxz2Vbmw8ltVMam2Pv5QfaZQIMyuPUX5WTM0FbVBIn9m1W/xTp
kIyxbRTTzxzszb8YBRNx505yikZO7O/+0HrHcpTZtUwCMW1wV89PImwtbAoz+0K7hh8x5tLtAFDr
ihujFOFtZg7VStP14wMXnwxDacBJ4MkEYbTznZKnveWyGj1+q7vCU8FwfsrqNqdrU1W/tQG07B6T
4uivqWEnDFJrmS8evkPfMBe9v6EtzQ1jbLjFmo7vXBjdwXQFyCpIVk/fg9IVd+U0ooVhDlm9zaas
uxr9qX3KswqV3R6Efp9a7mYPTW6I73VozCtLsrRZwAvkASmvOIH1zZII04VsCPrQvjT43iCzvSVN
eKzrtj06DqpAMghoJCt3+PsLHuJYwKOq+xGyvNq3wOMV1fzf/dHuETSFkU+2lw/o0sc+NaDF8N5N
+sDARt+A4ARlk8qoI8rNTfr3BSUM/iJZV6SL+Bc9kBvN0Aiu2lEBabZCZHelIyIxtCtX+kK6AoIG
RDm8FhWBg/bSKYuhScdsRB06GGNu4NBOm8sLtnAj4UEIikBMtLmQmtJuh5FBDm9o4YgtNy0oxKFp
LWwQYQ5RazkrthY+DrrQHgHURyna6F3CwXTrfKDoRLMqGsqv7XTfV9t0TTRrYc1gBZUJLJpS6NH2
WOaF3A6kslJ+IcFtuta4WPvztacUk8M85Ko7HExlZBrbZCpX1mnNgvbVUzMlfWHDg9LOjmRID1V9
uPzVl7/EnzVSAeIk0W5qljezhA9NmexCB4Qw02eCEuzfD3RBvCVA2U2JGSuum3M73mDVbChgp7Ae
Z2+KkuBb79yFKVtZsYW848yOWtETf6Ao1UlAuAoMTD7I4bYbPxviy+UlW6jSn/uinZSMULubBtiY
k6eUAhhebEs/jZLx0M+3dvvIy6MZfpP/ENHOXNO2GwGNqMEDtZ1dyHp2G9GYm7q6dtY+1doS6puO
VbIPBdyjwbNX37fJFDlZfHkN12xo205WMy3sHjba5GkODtW4AZJ5LUVbPD0oFmJaEY9YcO2c7wUR
2DxxOyxYEwKD7sUhSMdkpCprvvlJgluAv7b5c0ehtgmErshfMHV62c2FHge2isq5oQKPgo7OSVZ1
DSDTFba9aHaO/zgUO0AXdlOzoUUYmYD+mdNN/vfEsh4kNVX2jQOHUruWEfskm2Vr+UhNiwNG+cC3
EnRxO2wv+7aQOpxa0QELbVgEoOCCFa99K+vYnW+DoY6yDhFkR4u3y8aW9otC3quxMUVhq+3Jubay
KjCBKsrbuG0hPeSjVvr0DzZAwmDhZnLVq/18u4zIcsImxHbh5XuZ3PQgWlm7xRfdcHDhQbgS2bkO
163GNh35hO2g4ApMof9Qrl8j+1/a9uEfIzpadwqYn84zjPT1C0XvnP9Lwcs7taCvFFIUmRY4vUZT
R+hMEnFF1/iel9IRQAsAbAaDvGrVnH+NQvo40yPgN711Y06xGL4M/s7JjnJ8/YfP7uIRjlIQIGW/
lcBObgxQ2hbgpMVnJ+ZhpnHSHqn96bKJpRtDcYkAdflb81s/kaLqB7Ofgbyx8i+1cYX3T1wNW0me
qL8Lwn1mv/vmrvJXSr0LdzusQqUKq2hBA15bQo8JStDSRSCHoIQNtWxODw0eYtUaMEV9b+3BA0OY
CAfvGppr+smxcpF3dpEBTEDEtnKaiAaYZsMMzAT4l7UFLAOIWgOoqRG62nP2/fLqLuz3M+tamjdk
mWkEwGkA1zpFZXBnNSv+La4jBmwwy4G2CdGbXLk/dD2q5nAPATsz3qfpyWC3bO2yWAgOMPDHjOZH
z5yetyHMOMkNRBYHdvDo7h+W6sSEloXNthE0SVYAzwiq3rEDBjh5uWxhzQn1sU5Ok9GC59hRa4US
RFSF72yAalm90g9cqvZjcAcPLjy5UCbWn61gqsoMkIsBiwHdtZrjaccwNuBEZXmHBzfsgX0bvMd1
9WkSn+ga6muh4nRmXe2XEx+hnDukhokNVwzpvgv9Z3NorhVdVuIQILIwDz4V2Ijd/vLSLkTEM7Pa
HcjzNMFjCk7PzlNHb3LvdrK+OO1XZ23C8uM3xDvQB4eKC2Fw9Na0/KHoRtADmn6KZqrJokw0dwUx
otxkK/Hp4zqq5gIo9SBWgDfghzdBL5q+lCRD966LXHFbT89jIzejczShXwFR37/H2SqkCWxBORin
QC/IT3VB8rr2sw06yYb1KWNPRvfl8kdaWrsTE3rp3ROkDGkFEzVgnK375ggSdzK+bORjxPuNmMFl
FeAahuTH+QaUoPkexwmS1I0/bknaxeNaDvEx5MFCgJFCvJ3R59RLZYVrkNLkkC/3h6g2jp69HRzQ
cA2vlx1ZMAP5dVU2wViA2tznjmCXFUMoAB8oxCcvvHYmSMC/CGvlTbhkBZh3cNuhkYX6hvpmJ+fV
MySxMprASk4xPNLQp9wUd+NsdEfLpMbhsk8fj2mAF8cfa+rXnFjLfC+dDQea7CVvssitv01l/mIn
X4LZPsj+/bKxhe0GFlcQKeAcgXXb0QJ6mtaMNg22c1gloFH4NgE6Rerny0YWtlugPhGGTIHqBV3U
uUcAI/eVr1jKJuAuvAipjP+ImzL4ednMQjj4zbMdKJFtwBK1sCNZWFiNwoP5dJfNbww8QCnH6Fdc
WTuAf1EoWhuaRBMOP/08cwmwy1HxArDEBl25lsmy2ShCloBL1qmDbo5Ml0oMipj0AeBIfD2f4ckd
MUzxb/xgEHE4sjFqrABZNd7ImDswUJ3pNu5ojKCbnrvxOI6G+1rQDqkIN4f6kNZONseDg2hqFqRn
ezHm0BoYEFlvunYUN6ggt3eNJRNxXfvcfSAzwXmb5byze8muiV2YX21ZBdcTD7qjwPbiGB4rEJjd
2bXQPMwyAxRDSUjeC7OadrMbyO/ckN5j1dHimaGT9bnOAnHthtm082DjsQ6A+qjL0mZxMYXDlZsT
8jY0DOxOmWRWNImxl7GVGOVdxQFons28SzayNYdvitGz24EArToKMiNst6NfPIxl28/X6LKO9CEE
svQeoy7BsBlBldhHU8mqo+8x+VqLlu18PoAJtLLAD4CCJtkz7kArgAagO48TITEANNvMuM/t0nzL
mpk+Vn3H0T/xveZYDEYaQ/ANyjmDW3Yb1K1YeV3WWXWFz+gkWyfM5C+7sasCrGlZ8QK6ohrvbBCG
78qu4+9d3+T2zvDbEm9i3xcZ3uWJeLPdsf9SzQk0ZQYWpN8h1uBs20S4kNYoc+fGZR3Kbz2hRnR5
y398Q6MmZiqmPB8wCQA+zk8Wx0XFjAZcyXYxb1xwP9hGv59Tc89BzUyH4ldqrDWulg4zShJK6zoE
IZteFPFo4rtlgVPmZDsC8JGY/h5iB6dOLGhBvS5zv+oVW2oC6Vgjl9FYHi8v25oPallPQmwvLeHK
35EC+6vjd5P9eNnAQoIJiiIHtwX0rtCi0GNRD7xqVfYSxY3KNr76g+9/KVkytpsmKFEeDUGAuSto
mOAUFmSYo55Rbsd9Zhc/28RJ8f14d13zcWjiy79syXWQjSI/A70dSvVawM8TOo2JC2DEKD4Z1hAR
ttJoWLgs4fkfA+oHnKxt0PZZZf8mNhrt18wGjSMQGJ6sr0p7xdKaK9rm93hQpL6SVmzRzgD6ol7V
jFq6HX28SfHwBoU3ugDnvvCQIz4rbAIiVWz7ryE4Dpm38kUWjaCxiHwSttDvPjfi+jmvR+irb4zg
ceh2uYg9Z8XE0jcBD+t/JrSXYQjIKqEpunTd9DXzSJwKQLLLER3MNXbLNWe07WVWoqpHA8508mC1
Vx0y8jUUwkJ+FKCigwwJuAcgfLT14oO0B8Q9hUIod2Ad3BV78sxArOzSv6dyBR3CiSlt3abKLDJp
oERJa36A2GmZJzuvj3vzlrG/z/rOTGkLN1l+MmQUo63VROOe8BgMq3n16ppgcjfI5nIQWLo2wKIJ
UmMI1QDNrhlrkmoQXYglHOsN73hUM2jkHSBDFXnQS07XNsXi9jsxp4WEzspcWRowJwsa8SGW5jsd
oiF/vezV0t5DnokCi+3aHzupYDkTXu4BMsIgfgBAQgDQhjWvcTOtWNE1Y2WZmIRLJLMp2KYC9kDc
J7LGnLy0YCee6IN2xdzOTfZb+rT2yH50shZlf+t2BiUemkU0fb68cGvmtG3OJeTNuxwL5zg/cv8H
5uw2NSaHWPr5sp2FbgaY+5AzoGeP/jAg/OehrsVxaqnAiPyAe7fwNqH3JOxnS6LywWNW7Xq53jhc
2usKsgGcOxTswIR6bjNk4FhPKoApnKpUE33OdSXEsxjrYmu1dwN6OEa4AopYilAhWPjhohn6aFKf
m0T+ODr+CK4BY3TF1nAevExQsDWU5rEOmjfwcKy1qhYt/uYCAC+YErQ+t0hE73ZNhrBbydxHu82C
2nA2cuurnVGDbRq3ofm+mESxUkhbuIIBmnKIH6AYAs5h7cmFT1xmZERbpWTesRK3Pm32l/fMwnH7
XxJGAmQWOlKaZ0YOHXRXoPJtZlmx9WbwSpK2m4DF8H/9gyW8gzGLEKpRUM2XuQ4JCsGIUmmFgoj9
KPx9bTfby0aWFgyT54ozBjMpH0rq1hywNmsVsRuR0YQxLGdNeWRhK4SnFrTN58+QgjEdiawIPfn0
ITV3lnMoiptK/kOerpC96I8CGgFSK/XpTjK9rJxKGUiFqbQwRCrCTc1+XF6thcCE/iNaUQCtA16k
o4izMfVrp3ZAEGJd2eNV6W5l8F55a8/4hYEr1V4F9gas8T7+p316Ly+E5Cql6FNe7UKRDIdyCNs5
8kuPJLEfsuCWmwW7S0ImqritiuZuHPP8mc8Ov8oLu6j2FOPdadQ0wt3ahObPqlR+Y6cTiHttKLMD
Re6BgrMbx45GaYXpqy3hXNooHHDvOQ9BH7NBE4Qc065rWjx7LKNcyQKVF+e1CvgHPDQ4klH0DvRe
MpVZQls0CPBy88ytHEu6cbvOOI69Mtj0cmvbo7v3pBj37dAEm8sf8+NJhnnMrIDZGE3SDzKiUAod
eVajrQi6kmbX+1nyFkgARkra/r3oOkwpNCfAOwCg6+FwClMrLVP0F3MxyMi3Sn5kNQkijOus8YMs
eYUvp9i+QsfGi/j8EKA8Y1RjjlFbJuvuugpI/WinffA9qB2UcC6v4MfjoKakEFS9APBbEOSf20Ju
E5JuwARpXd83DlpJ0DUe5N6tjZVPtWjIB5oLen/EsXWij8QmjV9mA9rMADdKbuG9yu+gxrPt3Obp
sk8fAyJ8+mNKnyWitVuZcw9TkoDjryvvpai/XDax+InA3YJGZuCEHwJ74xY4czVMjEMSF9R5yKDB
xzK5clMtvPnhCiDZ6PMBNwuvzj+P4CGqeLlEf2XcifmJ59dG+prYRw8j3hzSmc31DI309K7OAcd8
uezj0jKCxUApa+NqQZH13LZpGP7AMw8NYkg1F6LcFHx32cLSKgYK+I0UCmDFD3Uf4VWUIPZueP0K
rbfZfvyXs6SifABiI0VGqPdzZJJV7dxifHPMDmYB4YL5wJFFXfZjYaWQBqKBg6/k4kpxzlcq8KqG
14EF+g9pbUS2xfzIioWF0wOMPKoFCmFg4u9zC0WDsUFGWbkpy1vK7nhz64fvo73yYFzwQ014QSQA
E4CY4dSCAUQyyz4rs3IzQuDRfSNrqjcL3xuBEwLTuN3R9NBjaNmJXmKGp9zUYNYds9gu7x2xori4
cCMRgAvwKVQ1Cnv3fKXsnLoEJa5y01h7q3gZg33lf3bJ0fSeqAfFFAz1Xv74i04BpaEEAgByt9Vj
4SRlsTIg1ZMRBof0xvNemf8lw0DZ/8+G5pTMzERUAWzM5T0V9yhZp/z5sonFb//HDV0goJ3mDtBu
mHBnubOs/CAxJfD3JjASgROCfzDLpQUUf3TLBiwS5cbA8ConPmr02T94cWpCi5cd9xnKOzCRz20U
Ytx5WHmdfHz6IcVGKQB7LERap4cs4g2g7mrackMqHrnlS/qGxipKHDFBp2b6fnnBlvYyklWQhCkI
GNTEzrcWtlyYi7YvIYB1LwfIJ2Oa2kRPjYB/cC8p2ZtrsmVLmxkOQmoIMwKgqNcimUhZFdbVgDhD
OPy5KtJvYo2IdymWndpQO/HkwLROa+BVBhtGGfH3oftsJnHKVjbCwtL5qH4q/XNUo9DPPzfCRptO
rTHi0vKuDZJGBXsmmINkYWSRa2hGNfNK3FE7S8uEAelEJgBuJrSobe2Ijp0NgUkp8a3C59m4dqEf
QDZOD9CFXCMbW/hImNfAEzl0cR18EOMJ3KFELm6Wm1ZIUIjjdem+NNNaU+aDFUUaQDArq7gUcXVq
R8k0MZWDHA3Qwz7DDFNcW2Xk8/3lHb5mRAueTW2FPZ1gxKMAeINfzCn/QWxN8RIoBlpsaMBH9BzX
tMaJTBOICVIbtXYnHpN6c9mND1v6twXYQM9WjX5rF2cv6hqjcmh5T00Yl00chE9WHm7MlXiwsFpI
MDDqDZluVddX//3k5NCqrZFG16iENz1kWDHJJD8nf52UYRAfMr+okOCrI/3TfDG6inmtUrAqmfPo
iCH2SsjvJStxdMmVUyv2uSsyH6lIqbIC/CQxzb3Fxb3jr+GTFs04WC88+V28ErVTOUx4M5IZg3hD
7t30k3PrAzxiF+LvtzFUkZGhKeSQmsDTvJkNm7SealGg3u0DaNY4ERpIlzfZh6sHHwa8NMhpULKy
kD+dG7GrpsSDkwAU6nm7MeRbzGXuxwRYnjx9mowxZmyNgudDFNVMajEgDerGn3o0KwruYqZ6y+tv
Ce3jDJN2br5z2z2Yri47qf7EszCKvADva1X6A6oDTBDnTvpzRWqvR6M2CDrk7D44auoteBv2ZA6e
BlocLpv7iIJV9lQfwQJbMQpP2m5nFCTLQilzjSgzinxbE7Tt91W6qfxPWfZqWY+MvYXJ1WWzS15i
FNKFihBSCCAGz71EjjzyokXR2mmvEob+jGoZX3dTGFXDCn/TQmhC8QmNRjQwMEkV6rumzPK5qWCK
2OaxcOiNyDPQGDXvIuwfL3u1ZEo1SUygs3Bl6I9Vt6y60RuwWzwymFFn1eI2YLK/qbvGiPpE/kOk
wtBkiNoTOk6qMnO+iqMddBZVFNCtTbbot4LOGtWyvwZ9Y4cAJ62w8UhZP7wgQ8A3sHtQ4gKrvh9n
fuJHc14+civH5GlZ7WRZvl1ex6XdAYy08k3d7vozqfHbIW+VAEMweL9yOe1tqDDPSdtFaZDtOrLG
IrZmT8uVuqkDlorBXl3wd5P1ECWdriZU4DujeSTtX6cvvxf0j3vaEZdl5Td5hgUNSjDtGi+Q6d1V
ayyMC4HfB3AZyT66JsiTtUS2rGQIDjz4MGX2sXEe+8HbAnH39/f+mRVt5ZJCtFmq6vsTs3dmS99E
39w684+Etyv9nyV/UAtUcEEkMygNnu91Z5ZpOqcSkXh4yscQo2RGxNaC78INg+Icyu74CwVd/ep3
MXndUrAOgSDKipn52eSfaZdGJe0eGw5J15V4sWjOxyYH1A1IfV2vUE4M6AI1+9zN9ZWf3eTOz3Zs
tuRXjb74sEb9or6FfrOA1wBJABIbrKIWc8FKL8xuQMaRheEPIwehY8lXwMNLARDpmYPHE9I08GCd
fyQcImi3d4i1qBIdTVHGYpRf8RLBVJW3ck8u7QfkTz4eaaoirT8NuQV4XumjUZL6B2AJgYQ+dHa+
Unb4SLmCo3pqRbs8iMuLMlQabH3uFj+N2SNXdHLaBzBcyU+WMfuYHCf1Hk2VHLVJv7tOa1RDorJN
w3s7HIdnUmztcY2w/mPPV/tZ2mEIufQoI3DeAH9PPu4x4UHmTeIx6GrFVeNsXLbv1u6Bpd2KphGu
GrB9ufbvTOIk+bZAuevPoCPc1G1/5MQ5zlzc0Hw6SBxF2oqrzG3/PuNTfar/TGpJ8lARScsEJsHL
EfUuiabgR09jAK626CSWfOU8Lp0QhdpFkd4FU4A+myPyei5zxRFghfTBASP51Hy6fLMtHhCMPUOf
VL1ddZCInXhlKFtlAThkfjWYhZXuJ8dqWJTWHv3Ws6H+lzVEuQm0H3j5odJ8fiYHKQc3UeihvuR7
4ZtvpVlfVTVKDr5920uQCRZrqjSLXqo6J/i4wJypRxrWzJOXYipi46Mp4M4mWBPLa7cKMX/hrVQd
FvNXfCwV1GDwA/bO9tMMIqm4u2mfYyR2jFzceX6yS7Mfkx8Zzl1Dn3175/oroWEx/uAY4CC4CrOp
LStDX3vOXNVG7fwI0jEPwOjtKMRkLm+YpdQE9cL/M6MjY7pAJrZQh85sk23SvxpoFjTVjskZGscr
IXXps6F8i++FshGYWzSXEs+woO6pEr0JUKKOBj/DZvQ3Rj8x0NFk+8ueLQYxDMK5eOSgbYC3x/nG
TMIhQJMPX4sI5463T1XgQ5C6Gve5l+zsOf8yzR5kK+5TsjbjsujoiWUtrNAeijadhz3D8+JtND/P
mfNYozi7+R/SrmxHbh3GfpEBb/LyarvW3vekX4x0J/G+b7K/fo4yM2mXWighfYEL3IcAzSJNURR5
eIiG1va8liI3QS0RDQ8kzqiPcWmY3YxlGKUQlTUk82pi/nb74ojGmmzhlih2oWWKkGKjBq/x7IVJ
b2AzIMXEJNru36vGjT1DSucrtBsIIvCIwpWLb3f6xdKBFlPZQ0ZpA0CMhehVCgS9qYOuUfI+FDoH
3voo8SBisSnQU1GgyZmXaUG32ep7Rzv2rhHlV0g2a+qZWGUAiPqYdo5nTXp2bfYkvtdjfbhwAGb/
9zoNKo2gysOrHEPO/KEgST04roIfkrX9E/JpjLXpaVCCRVYSp4UqA07FKmis6ch3B1KixbnTIGoi
DT4aThp5GdYth138Go7Tz8XVn+PC8PWqvNXwHDrvpp+/LB6tCNWwNwpFnyhniDGRqUau46P7tpks
UMRXQQSOy7K8Py/oczyDIODV0PVkr0k+QzTGiQyGi/5E2F2W1istIi8v93iQozMi0enz0TsVxXRe
5Sug96oNakKUNmOrnrtxKySLsgtdJoTLxEZCukZjLR1sMom6N1cZveyfVwQAZYzeB64ZVIUwK8fF
EEx7tCqNUMrPMHdj5eO+sPOtochKQQJVgDdCioCZLAQsvnE4a0gqaw1V9bKzf6Arv7NDBOSojiTX
jEQOz8SMJb0VlrMu8LVi9uJa2XYK3YREhjMWigHbE7udkYfwEHDFHWelayxYbQ5HX3Uqx3OtCjxf
Q/jvwUpDlwVT1ighgUSAf8dFTYtIlYPsP7Fqr3A2ju1n6ZVTJYHTvlp1vHUwE7T885wKC0pAYKD2
ogH15nCuZyVdnIYJpDp5/ghuqGe9RtqjKtjQhhkggmG3InI354+vIE6wkTOLsVCCXon3kdGI0nxY
kgqjP+p2NN7yedotyMhn7Aw6L+lz5RWO+CGJ95IwqaKOUkjqnScMtiAn2Sgh2Sz0lejI9TaNrDcv
E8ilI3lfhYByQWDcNZ49IWO8TifMuL0ktrPplG+2DDAutCU4zzCfxzAg/M0y2OZAaJdVvgbY4hzf
UX0O1NAbbUmK/PndBkv+lYNWwmkcbKtarUMLiqWagcr1i+kufpj6CvlWuC+OIltp8zkR0aASSIXg
lNDL4OxoL/EURy3CSGNd6HPtGWC/Pu8agpMNCilGYYsuAEurThWiTY5CA2Z6/drRVW9Wp3ST9aBu
wd4mGS+6SBnUji1Ajtk541+E6KjlSq7baKdHtUfIrTSl+pPAn1ZlsFiPzT0jggBByCc6QwsMbhvi
FFPSlV4dkgu7IP1WmdObWFVuis4kx1CfLjVFOTpOe1D06qlplqtajyLwwOMUdvEtekgm0ubxWGEF
TqggI4tUY5ScyM/UqbiuAfpm/X/kKbDJqd2ndgSEKYsrzAZZ21or9mrMCOPVoB6xH40CEp2Gvkrf
o4UEqRYxpj1JuVHw5UEugAlr1MpQMOPbBl0dogM5KwwPcIxG24vaexBb7f7ZvSAEQ7NYlQMADX8u
i7xoinqOEAiQh4WdurNAvS/dnSdI99D2wOMYTzsbsBk+mR7SptSMDGIqmm3K4cmeGTa2p/ulYXQ6
QzBj8ZRWY+0h6WS5ptCOeFYy6cgp+BFHpIGNkRDINlNwYtHep7V2kccySIDg9DCE+V8xLAKuM7Cy
BQvTADFJhf5Obl33sWzxuiBqs5agCUQlclfwnZyKcBqsEyoUBDervTfD67H8BmKdnt473TfT3A+h
JHcRlBuwRGkljwXblUr93DvhnKSVvzRB1V5ns5eg+K0F03I0lVfX8PrpSRn3/+6RKOIbeIYAYoV0
5lQoZnGrogaQD/0J9WY2qiONyE2ifPt3KehdYfhLhe/rfNUGFJMAW+bY4kjyedP286FpuwAwX8l1
JHIKAztFAbUCxu5TGXpKnbhBPgSnwIiK0f1C7v/vepgIELoOfBA6cVy6rKcYCBitDs6tPmrkaGCn
QC7RQXR+ALFjo16ACMH5Tj9IiInsCo1TeB3WgZStxUhGPOndIPJt9OyBFAT4FLcdd5NGllO5qIfA
UtbFgFETkJho010WB2X4q52CopLkscyNuKsI+BA2uwb2B9TMmdYr387HtsU8OoacDXBy2gP19Omu
r24TJ/HyNPEa2e4sgRUxcMiasioga0igT+Up80gavGwqPyvZtK7zPka4XAxdBh4UeBzrWwI1wi5y
1OpO5ZSGVodxorJUslWOy6SDZnkkMqpOkRQ0YVGDhP1wRXLWc7IG1svnCktGLigWSstGNAXegAFg
PDFAlwv4OF8u0wcbbGsx/r7SbmoVpdQM3dBHrbsEb78e7WYZSk0ojzUpkZ+CyYFvuAGfQqZehdXs
ih4Hl+5Qifcs97dhvyFnATufvUPf+F/HjxHhLCz2AxObq+J+54w4jWUzZUhxcDH1ezuasGZcxuj0
52/wbg61NMYcheItn0SYgxFXoLqt/AjFBxBD5MkhUa96ZMTYjTk+6bPnLLdY7BMlP/JhNy43sSye
i1xl/Qv0U4fMCB1pU5qVr4eLcsTGL/3GbMj7P4dBRqn8V00uRrVGpsGQUDPN1I2C/2MF0sEG4dh5
MYJXzJ8WHMD5AK1gAOtUl9lVZ5Bts8OFNKKvHV+j2CuS3DSVjEFRFC5Ys+//JP1JqFbhibRLksSF
Vvm5sewLE3wkbrpZJuv+3xXCrBraTuiYoM7J2S3PtCYdUP/yI9SebTd6o21ypSLjBVuSLJsQGA+N
UtCqML55+D1nPGAbi9yIIEtP64thiG6X2drZbYF1HM42y/q9atxqgNfmjQ4q82tde7Cs9jLqiNcY
b22WSVQXZTfr38ObuG/w7O4G/J6FhC/VqG3MVjuSujymWXzbobKRAwdpI19FtykGiYjEZQUXEDgF
sboI/CpAePEhZxr1OZt6gBPLzvUK7UA1H2sFcz3xCwVZ3ffzH1rgTw7iNQPAASCEEdpTz12sqJ0L
8JRh6xhWO5PdnP9YRkk8k8ngTjoJqyx3w7j226T0lnBXzlHQSIcGhW600oRz2aipqap10MTMdk7/
XcFcUR7E6ea8vWRSWFRbnb+4djERO0AXCyvgIoAVDnj26c7jeSlii1mMSANLkUHAfyrF0ZbUhhvW
fo5l7BoG6PMEzafteSFiVf4K4fcExCDTUZeWfXrlqjRvCnufzj4dJGgIoTujboDBJUznfdrD1ZR2
mFIbBlM6A2lHf6iN5nIAyzbG9HV/0sKdPsmKPSLzscILRkyQ6wCIfWq+PLUzkMBiKNtxUlQ+3Uu1
KHdurz2dN6DgBgMLCyqACPkQxKMGm6xJtblu4AuWfoX1wrsqfDsvgT3cuFsaxHlssRiYqRkL1Kki
8dQNemsgObSdpACXGogBsnjCfHlXvk5zOiAuRoUk/n2WCYJezPmCBB9L8Ay+0L4UCuldEylWnwSj
+900NuFwnMzXQfX/VTkIAjU0m9FBwOPjfhJqxtBVSHPq4Ru1voftIRqeW/24yIY2P3+nE0F8QO8q
UFPlE+5Mrf1mZwjZsvXx7Diefias/LbQLsZbDoywfIGsM8el6nsLWQa9WPpbq9wp8Usb7ZvpotYv
ok4C5hR9obU4drBXMaiKynRoB4jL69mf1QM4lXdh8qrQfZ/KwD9CWZj8AwoRUCb0qk5ljQt2yOOk
4TJUn3sn3ZtkuauMdqO0g4fOkiQX+Hxw2QQ7A+qBNQ7/5/ydKH0aVeymmKbCs+3t5DyF9ea8230O
e0wGiGfBZoDlbDyzQJWOzlxN2ME8VL/IfN+kl/EMGIjkcSzyOSC0MeeKxBBNEc5umoZtjobNpGh3
VpigInJ3Xo3PcRULwBFU8Tz4Exk4Uw1qU5d1k9Z+VQZWjV2c75F5Y6SHArtZMxlYU+QFa2Hsx6w8
rmiqeBjAJuQ7i+kl2YHYd4TUnq0eOtmLS+QCQFMC0wZ8HhBe3NUHOtupJDEM12D3Rt7u2AI4EssY
BoRS2DoJ3EmMP5CzXtxWBGXjvMYSqrvZBbuZe6/YMjZWkafhCv8rhLOa00wKIi2ELDic1aFL3hft
qGqyJW/Cj4MeA/JF1GKwnff045R13dlZAjFORi4KDOzu8TQFbWlEX+3ButKjsJAcIaFELH9GmxSd
FGCvTyXGJC6JGuJ+DYuf7IrtbL9RDspUB321O+/mQhv+FQVIwKkokOn1XVpVcId5D6q7Zqo9lyCt
k4gR+sNKDHdcrZA0wzBBTJhvrPH7EN/XyfN5TYRGs7C+BOVFbEflIWhYKGG2gNrUvq7fjem2J0fV
DQEe8S0Zgk+oDIKPCsgzogNfhIkxWz8ZBZSZumRbz4afAuFDsZT8vELCT7MSw/59FRTyYnIsbLOs
/WwoUBvzabKZNcvrqy+EUjbt8v/qMMOu5GBENNdBso/nA9YPG4PzXC7RVz7/SgR3UlEbi7AcByLG
6J4kN4l7s1BJXVH8+T+04M5MZ7pDQ5gjg7RqG0cXQ7ZrQFkRm9gzI31SM3flE5KVyfjUHlQcU9eY
EDaUMeZSJzYzsOwU8moNTtDbxWZczKCxhhSUNOM+W9z/Zk8+a7BsDHWBC+xPeB30x9HchZ2soCnx
cn6Hjp6DlsCpISNv3cCOb9Te9WwZfEbi4zxUtbGqCcvkIESLArffjM6W6EdbVtQR+gYGkIB7QhUE
q3dPPdxQ5zjWKKRM9Tt2fjTzZszv8jDy7UyWzwmtBjgxSD4wpoa07lRUbNodiJtrBDr10Wg2efHL
lsVSYWayEsFSo9V5TaO8N5wQ2ljls1O+Ue1H5vqj8+BMugdAzfkgJDbdhz5cELJHJa8mE2+wVgHl
UTIEMaWYiPUm8laR5/OyZIpxUaKLolFtKtgubskevZuRvhBAPzTju15fjfoXcmEMKvz9UlzAQKc8
ayMT0vTSfMvtOfHQsdxifcrhvFaCehcyyQ9B/Mw/4Mk1eu8wYR9t2vCRlIGN9uGS7ukQVNa+ShDd
432oysDDTIFPQWoll7tzF42CvhiDrH7YZs+jmx5c+khCJhOTaW7qa6hGN+1X0uaVUK4WVYVLF0cZ
hA5Tuy30u7qZsMl1p3ffJyxmLqb388aVHDe+DQd0dJOp7LiVA+DDmAlt+/o+V2yJVjJTckcO3Lxk
GQuIUat3kvp1f7TBCze7+3jyZ9frZJmtTC3276sjHuV1rFAD8sL5yu6vq+pRbx7OW070gFp7JXew
xyavG5eJWKYHOr8Zs+Q+FkAPTt2eC7rUCSMrHSHAof3zMiv3mpt6tRbfgWkHC1DIRVLe1DkmBApL
duJY0nrO87lA0jp6o6YJRFtm9WwUw2WaRxe2PR9zMzm2ruovdQkiamtDqCqJl+IYhvwTO1EwcPUn
GKy+XIkx18HoEZxTxfRz9V1N411cLFsNC2aKNr3C5K2kWiH0FVxtwLviOfcJ4W5gQIDmKTtxBCsB
mmlTaiZoX2TgXeFFsBLDHWysrmzddIZN+2TcFo7jt1NyM4L6uDB+xa5solxoRsyCojQLxAVakacH
wGp7Y8SMJPKCnhFnZr477Hrwt6mLp1cv2eidPwxi5T7Ecbe2CeL+DnTuOG/VswIsjPPSVcHSbQ3Z
u1imFxdIUPsLI9pB0JA9qCUGqY49vejNG0U9muav/6YUF0QwLqZUBeu0z8MP29yVYK+jl1py5abB
eUEypbhQwnCpg1lBUA+WLuc6DZ/cEHRZ91V5SfWvhBX0bxgGFokUMdmPWR0wVw3NIsOMvh8nzqGK
X1SD+Gkx+5Ydg+kIDRb6rkb5Q+jKWrpMCz6osDo0Rg7BDwrulFPBxOrIsEwQnCTqgSruBcLnXdpa
V2Mcyw6b6L5Zy+KUBINgWaklogjVs10cBVN1Nyx7VGw2ruJFsQm+NecLR2Atkv2klV3NIqqbPIF6
Xf67cC6U4TftsSclBCevjNRa5C/s4QwCSmCA0Bc7FdUOY09zkHn4S7a1QwzYvurOZThXW10PnEjG
0i28iNbiuFhSVLZRDx3ENcgpbfOQx7oHxm4nQrPMvXSqTV38GixLciiE7rJSkg8pcd7btcE+oXLl
0N1YoWwIRIMlYxMThf+1dlxEMSrMpvWoUfnV9JqpvhrfZrMkU2Z/4pPno/aOPYpoloFV7PR7oTUy
RFaDG6ZyquuxDu+RcUmubJkILoSUWNLrVH2LBKsOL3H6N00newQKDcUGQrD0gQ2scw6OglGTYDUT
gEeYkdLi751KvVTGICc8uH+FfIJBo8iFXR0UodCe59elf0zc+JCgmEvfOuUhTbQ7B7xv56Ov0HRA
iaGVydiZeWxvCSCBgz3aKBPNr617a8pGO4WOvPr73KehajmPCkuxE8vaO25yE2fok0eVsgnnr9Q1
wCDooDMPGJVhcN/IiscE3MfQBf3O3ItspfCSoT82saw3JnaGv4JMruw52DTXMwJBao1HWf3yv2M7
kpAqttyHEC7Oqcg87SSHEJJj0jH3HAz5D09JLDmewnBKUAfHMiAbU6pcfCuVrp8dA2JmhuON8tiP
CyxGIzTxF5d6dZbvJzz5znudIGMCexHmhMBoCoDlJwBLSdIYePYKcyEbEMObI6g6vLYKFPf5vCDR
85kxi2FyDGxbGL3lok8G5g+rsFygtciwMedip+TLNsT6zLxd9r35C93oa4L6VDpblymRtddFegKn
A6Qim1jF/09jn7WoUzmlAKuYQzMEBpbTbLQpc70hq3osktHLQI1BEXVeZ8GRBgAd8FK0vjF9wAPU
9HIo51BD7ykPhxwUrm/TjFHL8zIErAM6YKus6PuHa5evYo8L6axiQCPIms3bYgQeCNL6Cwc7jo7K
jG1SClVuUWyyLzSkAL6+pD8wuAvkkDVmXhKByzn9d8Ie9pOAecXUOsYE+T5vPetqQQ3oPZJ30jxk
URaAdxhWn73QciVxUxACToRxcW1Al1WtLQijEQVmRiGzr4NeylPi+e28qQWXAiShUYnnGV5Q/Fkp
G1Rc3A6pVTuP2EAXR6OXJ4kSaLNyaOaEbNvc1TwQxPzqafV4XrYgBp3IZq62SuuwZW8A7xGaV8pi
+ZiXsfWg7o2NKVuuIDonax25UzqnqA92Nbov0dxd20h2mnJn1C1Wo4AUttqfV0pkUOwgwCwLSNQA
pOCExf3S6jmFUkOHHbqNoYMoS7XoMxb3EJRAy59JDpLgqh3TJ7UdCsmDW2RSQM8cUEZi8AhMhJxJ
KQhcB6oAu7fUrZcubX9L+q4JEoLFVMtCB4k8kWkxFkQYnYPBeIJP5WHybYzMDNo2GGUch2e3Ow7h
Xouukl5yJESpMuZF/ori5+GWqjBJYiImmJSEnkZGf67ib6S3/EwPX7KhPQCj+D7X+mFWv/A0PpHN
3ZZlR1D+ReULr7n0dsRa7ohoN0rV+tmYe/Vi295IlNvzjiT6lIz5EwwSGioo/EvESRunnlibesB/
luor4ZOWZMEcSSKA4IoGvPlDjn76CdH97MbUgBwnnIKrMqhKDC41t0q2dfTNeZWEogyD4UpBfQZo
7qkoWxmywSAINhUYDKOk2IFJq8Hmm1bbE/PCkQ0pCMUxagzYECGOBxmFpC7In9bKoEbJvlksDXQx
QMnMRTVfu4WrBXkSXtU5tuSd15OdMu5RAsoqVIbAmg0+CR5hYDQ65ihnZD11ccOoecClq8pWWAiV
W8lg/74KnmlWGqE6QQZN7bd+zC7CJPGRbT8gMzrYcesZih2cV0sk0gYVLVtchf3tPDpsLKbGWRj+
cdIeFcV3o+/2cuimxwLNHelDXBRH18K4y6Ea9BAbwwE7sYFoicefZgoKVyAiVeNHrsReOF0k5J+x
qlhaiRcYuvQot2GQ4dSkdZyMaspEKtqypVp/XPpkO0zW9rwZBWOEkKOzeQ8VhgRn6KmcZWjmrmG3
uz5hL6bxECVokYHRBADrQI/e0YDBq19xAlLIRjRERgWbKwPc4TgQni8vVVOAy2ucdRWdMqyn3hTJ
k2o/D9Yxsu9LIwEk4Qt3/B8qFQyEMBp27oLA8FuUdgpsqsX6w4CpxaHQNzFmT1psq5TYVVBax1HH
6/l/ZfGdb4fGgIxksKuZ/YzBw1uEYekDRfXURskmKauD3tPGU2v3xlGj5/PCRRchYzwEtAy8nJ96
q2jxjN2g4nZy8xGR9N7FvQ+QkecqkV/WElSETBh3NpYFwzupBmGj8e5GO73Pgzx9aZoNxZbz83qx
P8WHsrVeXELRLh2mcxmWbdSe9fwH+Di+8PfR6ASCEtV0TBucnoVI7SOndvH3O7d40OLxTS+U4Csi
XMAvsMsAbIqciFptDbdCSwlkokEO6kQVi8nOSxDFe4aFZFtrbMwx8wc67McpRaHLt9XeJ6U3d+AA
ls3MiKLvWgh3T4MR0nBaVuM13KfGPhR5oC8OhsUMv6A3xft5jYSffaWRcfpZwH80N6SEMJ0qngbe
EFOTfHihzWxMF4PaBhhnHqeNKnJi6y1KN3ME4BAGpxM/yp+0tPuSHMxC4lSCmI//NtjSgdPC4D2O
E087FXnwJgOWOtC0TlZ3EH4hF9S1iHTI2vhkWFHTLO8I4o+rtpveOqZJQPpfpM48tXw0wvt//0SM
OAE4beABPk1puwvIfksbr5p6fulRwVFk5QXRF/oQgMmmUx+Ym8UpcgcCrOmHDSUa+xjLYrZMBndy
YjRBuzKFjNnauumdQa6R6Z63kyiPXqvBnZtaHVSU2CFiGi/jFGxlh3oIzE4SJ2WKcAeGgI9dHwxI
aY1uWzTZFpuYvaJvJd4sivwgYUAODbwnnpnsZ6yyPlvR3X5iQYAtO3K82H3KgIrMrPfS/X3ebEKF
VpKYWVeSUneYkdtCUg1edgucuoW1yztJxiUs9Kz1YfqupDSYd5rrCWYbk+WOOIo3Nbg3Yy2wzOxp
1Pogdnt8uBmNLSswl370yirZ5nl63TZU9mNE+cP6x3AXxWySTp9TqEwd93nC8FuyVNsc1EZ2FR+p
aXoIITtMzwZx8QXcFCPX+P/v6nBnLcZTbzAZ1ixKrih9a8CBNW1AKDFjz7X28J++LD9VXcah02PO
GKVfOz6UESgsS0CnBhkNisSBHO7cWVo5L5UNa2KQtdULzxwiD6uKz+siCrlru3GZUDlajZUwsCOZ
bzXd18e7vrvXs8ti3heyG0smizt7+dhoC+3YN6LTZTlYXptiyfrYbcY0vk1HF4v9Rol6wqIHYzYC
JRresIjyp+ejbfpqbhieDrM64SGfjWILO36zi+iQYh2yh+0gxM9I+lC57lFt5nr7z/bFcw/vPSQ1
6GrzT+jRCWOjAm7Jj6oY4ex9qhwcR59MO3M8prLbQKQuxJkWmtioLqOsfqpu3kypa2GPsO/EyrWp
IZMnPUpJid9jU0gGErg5tjaz2nnqnO/Paypw1xPRXLzLzbbv2hyaFtpVWm/y5rkMJSIEwRsigL40
/uxa46vapVWHCWVIjrS5S4dAMTepuw3Hi96QABGEumBdF6YoUATEztdTM45zppHEhhlHa6/Px7h6
TqfH8+YS6rISwR28XLGiLEwgokw26XDVgJAPJGYL3bsyrl9meO4FghGuD2U4n1jayaVZjQ8DetEi
Oc71K40Aon87r48g4UV9H80itsEFEAruoNlZ2caLDY9zCdbfoYPTy1Zoij7Kh4RP7ddMT1yqDZCg
KrcjvXS6QxEG/64EeEvAKIFDxDgYTr87uFP0cWHdtqhQKcBrYDJF/ltIUh3RB1lJ4Quxdj0Yaj0h
cx/Mb73pF/pFmb70y+68LoJoi/2cf3Xhy59mWAxKnECX1AVBIoj26UWebpX0xTWuy+XuvDDRt2ET
76gvM+JXfj7DGTByDvoKAHfmVke1yeq8aanjjY0ROIn1RI6GWI5OPyQBiMdlvMqApw7COmvtTEG3
9BezKutUi0yHhg5e1Da4/+DTp25AnHgsdBB1+jGIsLFzGft7q52OYlJauXdm/OYYxeG8/UTRAHRk
DMKOkVvQZ55K7JH6TthPhjYABb/g2Hi6ck/yyCOz4iVEMlUsE8YlFo0BJEOusRy43GDrsj/TY7ek
21kDJbbk+mOW4mPPWi8ukDLkh5OxYaeRXqugcsOKJy9MN0URdGEPKPitgiT8vClFrrgWyQXWdsrG
eeyREQNmdcxK91uPAWPDjGU9VpGTwEdQFwcTPrCgnJOMCx4nkYJTTIFi1LPnxn52gc20D1qyD2NJ
ai22419hPIlz1RdzZesQVkfxfspLjF0Oe+x9OiRm6Sn28ku36OA5iiobFBHFqpWW/Jh2rKaTlTLI
d0Ucb2ieaKR7S3IFSmLJZ9Mk9tQ5rxxCzN+OTMVJr3/Emtl6akf8Kpsv7ZpuCtUIUjW+oc531QqD
ynlS1HqXdrrXW9ONXj9G1ESXBxvXsG7pCw7FqCRBnoXKxCcMjqHkRm3jbFIr2ncdAnbS/26WVhKv
hacSpc8/JLpsedRpCNA6QGINBSHUUh+78KE3btpyt/yM5pcvqKOD1E5jlJGfhmsntxmVZkH8zFLT
n/EgdG0MIcra4kJtkAVgbTMjJuRbAdhcX8SNCSmqld3ht/gZNiyFIHYp8urYa7JLQQQkAYLtQx7n
PUu1LAhlSKfwrNW9Vv25xK8VxX7ywdyiEXO1aPNjqD7ZXetbuYw5W3hIVsK5KJdRZcyzaERAVfML
hzwUaviQxcvWhmW/8PFWkrjgVhvagsVBMGuV7QHXmNPXQTYOIVTGZUOWoGUwMJ9+6oc1nUazK6FM
Ev9sjcApt0mHkXwZ648wTH+I4dOTOksK0mYQo3aYl6krn7JZkq8c3ZUQzivc3h31pGVJ9vTQTPu8
u0+jwxe+yEoE9+2VKo+wRhh6aAQKYJeRHgOuLAmOImOBLxlvOsRirAnnvklUZENoVBBSNZfYtdA2
l7Fs44Lw6YjGDwIQo/ADv97pd09qNc9sqiLpcd6H+TGKbQ87GDBjeT0gTtDU09MHp/hCewTs7B9S
WRxZ1a/wcJld7HzBxYalAb3qW8BAn/9AAn+GQnj6AwSKdYw8nqRBIx1nE3HVpPpTZuB1khjR20AJ
0B29rGYjCHvAdJkaqvIacm8+j5tma7H6DudT0X5ikjmw5uyglHPgkM4z0vfzmgm84kQY5902jTQ9
niCsyI8DbZF7eNMk6ZQJrbdSiHNv7DNZDG3Ek3sBJmbRn/T8PsM0aqz8PK+LIME50YULbFOnqF2N
/7CGnj5h2Hdr96hAuU3QOu7VPBhPYC/fWKnM/WQmZP++cj9r0d1xKtj3QrvRArShqECPKQkR7Ldz
SfCJbtzJcpwhAgsrdItAZFA42Nvcy2BEMj24YzSghEfzCHqk1LgAAh8zBC4UkW3pFuRoJ5qwf1+Z
K8bqmQrbDOEN9s7qL51+S1udnSeP9IVfSXxCbDdQFoK/Es8i/ibqC60gbofoXc9VYHQXTSJbSCRK
G6DQXxH8LUS61mEYa1QtYm+YPFe7pMQHYYsNImWaeYPmoz1oycSKo8SHVO7gxu6o9FoFqXlDvM64
K4rvNb0cY+pFVHJ+JTa0ufNr0CTrGlbJskAsP807R5Fd5OKT+6EM+wUrn6iUsao7l0nA286ZPBpt
pnRXZIz4HyTOu6ncnw8VMutxZzZBK40uBQSCQBeDd8tym0yZPyTBZLyelyQ+VR+qcQd3Kt2iLVRI
AoXzPKDipHmlJgF4i+7dExfkjm5jll0/JCwRmoHjDKzkpS1fe4z5jeprmQaz7o0yyiWZU3DHGHNQ
wCeb0MvQnofwVVpGk9mNS1e0ZgRLOcXf7934hzJPe1CIvfQ12Z7/PDLT8U2fHosRxoU5dx2ZmPrZ
gmKpi0DuCG7T+Moqg1I/EhkflvBCBIMqGG4J4KGf65y4/EMdIdCZoiAp1IOBEo2tvNuA5p9XT/iV
/kr6VO9stUQthgGS5hajRW3l1d1X/HslgXtyVrY9DCoL5y2oYO3xHVuTIhklkfDKWMngY53TdGlr
4BuR/LuFvd7RNdrUNO8xJw/MqcRkwtDACMlt4KLBNM+FBk2Z7AZTsjhL+p2h5Z7mBLS7HJKbWtmd
/zhCF19J4kKD6qbDkJns1Hb3KgmIunFrWWQQO8CHNlxkMCI9qZYJ2kwKcoZxoxj9ptQ3Wt17jeZX
7YRNIeCNBvbtOSu+V6M/DZITJvsFXKAAPx/Syx5adtVPy3hHm/O8FYV3x8qKXKBYcncJC8o0LJ+j
6d7VsCbjNhweKQmKDjsZahkIWuIgLtcmJksZmiU25PkR2Nhs1Q8Xf4pA/hX7o6xdIRPFHS5ravVl
0JgvomSmsO/1LZm/jdmRyGhIZZK4I2ZgWmWyOyZpUoBavUiU2Nc6z6Lv1JEcMGH0AyMwwKsgiETp
8/Syb5YZDK8Y7/RV50XpsSTCeuvJbSfD5gpP10oMf7r0JO8iVqNa7B+YDRmnSyuUVFSFrr0SwR2u
3hm1wWaPp8l5iPvfs3k479oyFbijQ9LGAi8vLKWXqadmUaAOOyP8/d+EcOdnNhtnGpmd9NHCRrEC
8/s7I/r2n4Twt2zRtmmPpzKeZriHUn2zKMSzExkRm8Re/Mu5HY3U7FgBT7OfYvM1iXb5F1ik8MH/
Oq/D5cKNAySmw9IeDHj7ZHxOxsZvq8ssudQwSnfeaMLItpLF3G+VFSuJHmd2A1lR/SPEWp6lyZ/V
1MA6W3XTu27QNMWWWMX381KFl+1KKndu+l6z8oW9mKLp1ayfFNBcj621zTUNXSXL8cosk62XlEQE
nnWyisdwctj93tfg9489N9yAW8pTZEgOmX9w58m2ylajTDV9Pjg0KKYXKa+7TAR3mvp2MVVcd/AP
d2vT+zJ/k0KsJSL4In9TOso8RH+s9ZgPt253byaSwCYWAag4ayYiT+UDW25MjcoO0rwMXpzus/AJ
4KHzfia8cYwPGdzHGCw9pJoDGUk+PyVF7yXU3GY09Oq6+l6aMgCy0K3RjwfrFhiDUQ44PUxNS4B/
MnDB2ZhfAK2Y5w7bsU2Cpj7G6UGVVY2FLo3usglUKIY9TO4+bcMlc2cb4hL1uzkfneYQV37hHM7b
UPidVlK4CEGyHAX4csbBMS6Bl1HpS6xIRDCH/VR4whwNtrFCDyBqT+02tbluFRGKqzmmytS9lm06
sA3qNOiinWlTb8levqDTSiAXf9pBVzJDgU65M+uXFvISPxwI+hTqLGN1EZpvJYpz88Wps5QuC0AU
bna3lLGfRPZFTiXjeUJXWEnhHF2HT3fRAClWvnMMMDnfFuo1kSHTBQslGEDs40PxkccCyzt1IWZa
ogCDhrnaelZ83dQbWj2PmMNOLjBokoQXY3c/pyA52LpfetDYbCoJDCiMZZPzFRMUm5PFCvGokBv0
ksyvlixsCP1xJYOzpoFOuUlQC2WPptgIiuLN7n/0y0YLfzbmppFNkgo/3kocZ9VOiXq1DaGSaX4j
87umP1ruhbQKIUwkbTCYgwITpX+ef9CZc1KV7Nt1M/XH5i0OJT4o9PSVAM5qkxmbSW1DQNvvsuII
SiaQm5w/t6IAizc62BNZTEdj+PTjY2hUiZ0IEc+Yq/K+jvujSwAHWYaUHHsMllxHKhYD6GYn2xgq
+kSAjTnADgG7+2mZq05LStySImBY97Z9B3QS1S8y2TNWZEEDLOMGJs91zBdxjoB1PUrdxAY7XnoQ
guEnIgs23xm781YUeALb8AfOBMzxOmg1nVqxA8ewkjjYk65iHhRkLaHqgYdNRlXEDiIX1E+kcPfG
6DY2HSxIwVD7bV2DBbXJt6C4f+hQt7ZQuD6vlMB22HFjgH2CccSAWPpUqf/h7Np25NSB7RchYcCA
X6GvM9Nzn2SSF5QrGDAXGzDw9WeRo3N2N4MaJYr2fthbSrVNuVyuWrVW0uS54/eTEnubbEupfthN
H7qGuVKnXjRjo+oInWuIcc7Tfw90yaAHgMp1l1bvRQccO5GPbI1NYwkuj9rmRCsOZ4PPTT/jLC33
uCuok0B/OvILuvXrLH023eR9zOJ0y+32TkTVfZa6n0uAAINudE9RLOzAbMY66KOaHTNF11hllr6n
BeHkCfgFCZE5gUDXWZgfriEPPQEnNSvHoGhcEnjId0MIKCVB6q4RsC2anPh+MGKP/Z7z2CW9F0M6
UIiw73esvYmoxD9fB8iiVmu4/KUaLeTu/rM1S6Yc7nap68DWAEpWkRyKLg0UD83xvhk3tv00gE5A
GtvrTmstxJULqzOvdaGYXqo+Bz2ByCZ+lt5LTxYp1dco8oeT33D7gUQu/RXp3q92cdNCOTN3zegY
m6R70kNeoK9gkRqNzt48MtLJLlRSoXdX2S2BmKfByI9Exe5W8xiBpQHuug9yy64OUcbjt6RwhnxT
G02y41FHV+q2C+Eas1g4kYAKYsx2DiC1SakNYyJAHilE1eyXlh1BSJg4e+2dim4FLbh0Ms+NzZJv
HcNzjRbGMBFrWYE2pPmLYJD5uTV4/uX6d1uzNftsAzeyss5gy46fG+dYkX2Uhf9iYsKpAqnseHPf
tyob4xAtjltOf/fFIyTfVwWtFleBdG7SYccE9nx6vWVlyrVEkDHpsM+0GaCVgFrmGupoaQwawCpo
ekPNFPC0eT3DytvMav/sFi+DYXC+x8UP0eZ3Fgbz2iH/KYkXEicNqcgOIzRj4ow/Xt9MMn2Q+WVk
TxqnuBmoS+fxNMvNhkh7+mDQHthCOeazyQy9owwzDnWeQkmaOi+m9PPANPltT7nxxUvzZ0FadwuG
FGPl4y4FtvOfM4WFs/AuaEX4OMXSzk4CDeGDbLynTUiyG8Fery99KcJg3QRzZLicIEVwaarAmHui
slSEGDzCwEMbR2FU4L1DhizCq0cZzVqjddEiSIqghgqYIK7jS4umX+jMniym9q+GbDW67vV4cNd6
KGtmZgE7gqysJhXMZOV9lG6q6NSmcK81roBl74XkG1qBLm4hNn3Ls2/V6jzjqs5EGGdeuuuqMkhZ
epcOwytrPydFfpJ5G9Ym/9y6xq7IxyO13q9/wkVvAXJ3YtPwJrDb5S/oYiU6h+JqahwoMXyCLwd9
uZf8p1hD0SwG7DNLs5wNgpTQ1pouQdnQDcvek6QNst4MErx5eKuPVaRXqkBLuSi8E3o6oP7HDTFb
mxEPnbSnCxAJcR+IrB82snXWgAxLkc6Z0hbAxcB99MElB+5A4LHADtabNHvrMUVrjpvrX2kxg3Ac
c5r8gbKoOcffAqvqObWBRNeMwTZ00w+fWn8nxzsfHH9QgCDexlsbDV4CI0Pe5j+bs0AS8wgaJww2
LUgelZAjRCSrvnX2vR3tamszug9JHQ4IdMZ7bYU5aChKc9OIo1seWbmWgi8ofGNYFe0oDEVPNEzz
o8IKNT3a8Wt0eRuzgDq/ov6pSgMjCrT14kbBGG8JlGzkA81u7XITYbC1vmnbbaW/5Hxbprvrn2TJ
uYDq/V/ZFIjszd5TJBKGtIkSYdv1XWBOCWpTlWplCGspEDlAPEIKHr4Fbq3L48n6Ekl63oqQmr9G
9V65HkjwfAzS/wO6Epc1SGeZg9oiin6XhtpMqZ46WgB5fWT43iN/9NeGqJdOCoIdYIEQDQV1zyx4
K+6XLYZxRFgM9ODR+uSV5GAQtZKsTTs/v4/BuorXEohRJgqWy6XoLC/jnAGLpVXBeDBqYj504Li7
kWYtNrZszKeutdobMTSmGw4iKT5fd43FddrT10J70Mafyx8A3SY+ui1+gFEf4+6LGe3F2udaCqaY
zPt/E9P/P7s46soe8LKDiVokOAJ3o7vl4ybuTIDffNAUbv9hRaAlwbMeu4o/l+bsOrOVLydznRU6
gp2Snm4HPj5fN7O4qjMzs2u3rQFcaGp4O6j4wE/tSRkUxmdXvTLjWK2Cfae/7YOfnFmb+YkVc2t0
NKzhYd/k7yN4pBLxhrs3qT43/rYszcD/ZdZH8C8G19f5J/u9Znp2F5qjimQ5YD+rZG+ZN53cJuxU
GKGo93G+8et8L80bt5KBcn5E/jZxviTyGLWPfI2Hfym+4N09sbl7FLO5sw9LayBbqY89MNIJvX2o
yg2PP7Fx5bG2dCKQsIEuEuLyeHfMTgTTeT0Q6EBA6ZvsZU92vkq2Q2SvuOniNQn5N0wZW1CWQpfk
0k9j6nZKy+mSGEChsxU6ob+NTrZZMERWGu0Yb6MtuGSb5xwpqxd2BXqleBOIpFm5sZdWDPU2cORP
BAuo7V3+EpI2rRdlHVxZ75j9tRCBaawBrZeOy7mNmQNnQOXVyThdDvFm9ILMOlg5SCvLHdgG3H8A
8GKgGtUvaKpNH3G2tS0oQnEZYkFyxPXQWmmQtuk/BM5zG/OMQxg9klHYiHyMFkH7kRwtlXz3hPqX
6s+5pZlDotXgGXGB6y5/VeW92zz048lMH/jL9YO++IXONm0WpoWvayC68YWi7CVWTpBDP9rZQGBt
dPbIulfCyqLP4UWPBxny+Q96mJI2bpOTaeCH3vrpPree3DWqhKV4ATbV/zPx5wCe3TvWYMta19O+
6c+j/mmpDZGhWBsDW8qtzq3MopLFrcxuNRbSQBHbalUABovrH2Zpq4DwxJAz1FdNkAleHk+aVSg5
UoJUxL6jGDcVAJ2ulcKX8pA/lXAT0RVFqtnxZD2mzxSaj2iKoK64HzGOKfDmsao46Kt9U2SbVG+v
L2sxAJ7bnF0sbpERF1EQ8TweA6e4a2KJUdpbU+z0EKr4HtwZgMxdNzrt1ewy8yeRXJPaJuT85neI
0cSpBCoe7wSAn7uJrkz8Sgd0VuV3e4394E9J4dIYBXfuVO9DNxdzgrMwROO8LbwOs5gtRW8aU5Cu
3wVDtu08F4p4P30Q/Gn6XpEhYHGCPHmXDSLI2G87HU8CJaJWHZz+jnkvjXl0/ee4LaBEmm888O2s
oT4/7sv0UxnUsfH9KYTQL33M5GyoRoGfmqst189EfMHjrTPxRul/Xf8CH84LiHcnRVLEZRO0F/Mn
qGLgvlWJm0ORFHrx9eg0QZaPa7qnH87MZIXRqeSKCPPhO2PgvXILjvYE5tzHG1Wqt55ZEIUr3Le/
Xw6kKC0w2dvoIM1rep3dRBkbkS2YSfxNoFw2WnF43cSHwIy1TDxeqPujS0XmAJGiMewcVQ8UdKsv
g/3SjKC67gMSx0HBP1F3e93a0s6hoopnHKY4LG/ODGAX1ZCNVKJNxeUnSuI7P5GfWLzG6LfgBkjQ
p+lcE7NXbN6FJVAW4yIukf2Y9mdvUE8Kme31lSyZsCjBHN4UND88E81etz3DkQqTqnVDcJQ2iDRr
NFgfDg4G/BwcbbxHQZL/oTwtOQaNwREgQpIjBdevdtGEMX02HDsc7ZXG8ocLDbYoXAHcIM4kfzo7
pDwSHRtyB3vmo4jw2yAbMT62/afr27ZkxQX7DcgzKEqXbHKQs2tzoBrFr5JO5Zv+KbW/Y1LpVBU+
FBTHlWD8sRqNBYFZHPWo6YiiPHFpqnZiVxQeTEkwNvftTWejG3Ng5cFwbgkN+3HroliS6i+pdwvQ
0t+vEw97tPAomjIgjbk0zlrwlFadKEDEXYaJt/f8I96TAVoaK4aW/BDqSXBAIKcxuzzLEHwbcrVs
gCEAvELomN/3sfN0fS3LJpDuoh9pgeV0tharNGXigL4QwrHxsVIaM5Nd9eO6jSW/mFDEeHvhnYAJ
2sv9ihOoaUBstUAT67uPcpb3RUK02PxrETn4BD6JCc+Dp+OxNzPTpplmrsRuObdlzU7C8TaYtV/5
JgtR7sLKLNlFu0PbhMOKrDC0zyXECpyfohAr/ZbFPcM7ZOL1Ry10PnzScJqysoOZ2H3nUIfMo6BW
m9Xh/Y9jcdOm/b8dXEaXm1a5TUlTDTt5oTZGvR/7r3Z5MyZWkLiQRGX3JaoTdZivURUtXE0Xdmeu
bdUsj7tosus0W4yqhUXHgjT3t13vBI79bKJO8NdeCBJhQoFxALkPqmaXKy36iDd9A90WxC7wkpUB
b3QQ2Z+itUG8hU93YWg6cmdh0AUon9gDDCk7Fy8et60j2rvl7SCrrxnoplfWtbCTDG0pQCmoh8Hx
OaqgNTAyTmwECVVln8Brtmnitg0whxWkZnGyUZSLHGvF5tISIYqE9zFyC/9DQSXzCBiR07YI7d4F
yVkXdMmGFZB3qFcqwwunDRH+D/fzdK3Mq5y807L2PYQO1OhvfFEkgUvQC7C9NY6XpRUhefUgeg+1
OtRuLz8aG8yq0xlWNODdz6HFy55sSKJIe2XnFhd0ZmfmHIlpOG7HO8TCyNtzEoeWJzaZGnfXnX3p
gmTn65ndxX2UoFIlsJ5oLDZZNoIkcae8rTuElXsDbfUezL61sVEY3mzHW27/Lchneith2BEegkSa
zvsGBViEp2nyImQYIyBGtrUGZ0us8vn6MhdyqHMz84GFyGlJbuQwEyd4BkVftV2/OGa5aSxyKKs1
Z1y0Nl3EUwkRTcRZM4T3dW9of8Si4BZmVd6aznfOf8Wd2iR4/Vxf2sLFDJZndIHQD6KOM3dIYigT
aCEszebFoyHsO6/+dt3CoiueWZi5Ym0OMhYMFry0C4u4C0bSPEOhYsUVFxdCKTgSoL6DxH22aw0v
BtFBfidUfvxkev2LzdfG56bDefFc/vMyh0KTixcog0zA5eEtOf6zKCmcvY+eowlXVb56KHY4VeC/
FMUWXJeec/J+mSDkL0Szv76PS6EDCjygFZ5SHGvOUV84qo7oABL11H9IUYsq9A/ebiNzXAkdS4He
npTbsEwftPizIy2p0MTigCSltncCKnrTl24QDVnAWL7vfBJwsXaVkcW1oQDB8AGZB5mhy53NoZRY
aMcpwC5pf3bi/uhCRe6rl9u3VUNPRavccHSSV1d6z1z3OqBZQo7S0eZNJOojdaS9q5paBDGx367v
+sfuAj460ChIi6cOFOjKL38a+l+oO0IiI6xrFdDEDrTrBG6Hboru06NVRjuqQS1l1G1A0ywkQMzQ
4pRh4qMDbL2rdVDT37ReG2j7UA/Dz8J1jucvxaG15qUb+H+k0wQJddF4G/RKsfTfWaX2JXkrxtAo
T5XYXN+JpXPsUeA2cfkzaKPPvL/yjAad87wISS3SQ23mTpjZSX8q7dz9F1NYILInBt7E+Vl2fK6i
gmFxpRxPbEBTujdfXU+/XF/RR/AmbHiwAiQvOhwfwEZoeLrCnLLSEVKgXpa8dQ0/qe7XEP20tT76
SZMEtDVD9HJfCO+3FPToG8MyoS3TkpWEf+mDgqEc+4o+OKVzxLSsKNF8iPDU1CSwVQjCw7jeQXYi
AiRvYK9tshIwl84cGNihioqrE2Ts83cMeGq5K2N4kBUHUfvd83ZFNYZ8DR+3uLAzO7OXjF97ieGX
Bsr23VvTP3bF0aQYt0J7jJ1Itav0P+RyIHIEc9cUptFfuTywHFHSiHSCA+uDWxzVdcPQgZJkJUwu
HYdzM9P2nqXfTtOkikAVFARDj9orgwaDFv4aJmwpFiP04DNNgdGaN79xDoRgLceZ6++j5CQkGK+9
AzN3TbFN1jS4F1d0Zmz2oRJTlkrkKa43xwzq+tbiewXKyutnbim5OV/RLNJnKlZAsmFFg9wZXhsW
GCRMyruGv1ndvzj4f+uZqzZ2GL7TeQxTMflS+Yc+e5LWa72mRbp4jM6szO4Hl+msVxRWmH9k1eeh
egDWvNMrl//iIUJJA36ANxhGr2beFuddygUee7Edb1j7y7Q4qq2fPQUSB4PviG2G/rCWiC45xESl
xSBMg2fRPOLztLSE9OAQyOK3LK+DVMZbf40e7s+I/DytOjczSxAbAr4cg8GMgXL5W5vRDphnxZt0
21FveHEwGRjtQE5d0AAQkVZsKsK6b7iS9WZgJMYQn9/lRoiUgJTPvmU0n/qW8AnMpJgHyLSEqw0J
kE5Mlt53MYzsuXNlXqHgQPyXNErZU++ClacTkfpS429BNxbIjfe8hhJvk5RxtosNp2vQbAJ/RpA0
6Hc9SY2C2gZ3kwKJa1qDhNuyzWynk94utlprR+08lbsgrR3tjZJe9VhF9QiB0jSXedBWjRd6Pa12
NXALIm4w56qcssiDPmkrFgzoC94z2ZAxcN2++GlAGvR9MLOGB9wDhDEAPwleVb0zIqVWddyGTlpZ
7k3WefbG8mLzRdddn55aZ3AfSSJYvwXpgo63Xm/lDyA+bjfALcdukDiYQ3NyYJgwa2tGn5KK9d4p
EXguhqm2vQcihTwmsfR2fdohaEd+jJSnVr4wsfrUe9NpHTdB23b5nsim3AnHr4pdyhqFbiN39C1Q
kf23yEzSNtS9UUFqyKrylYRh6RCeu9As5stRj5Dvw/EQ6Jqp6L6Nnj3Ulvzs9Xr0+tgSRMaAJtRE
SowyAaSpLs+hSk0nIVMdc+gfivIA0rzU3A31G0hpgyq9jbyjbRyu21w8hWcmZxdN73fKKwwUXiRg
yJVVJ6iCVE9xNX65bmdxD9F3RD8asDWc+culMVWPXZHDTtPLgwb2v6zTt9R2n6tWr3yu5W38z9a8
890PBYR7p4rz6B6I/90cnhqHh4P/zam247hVGaTS17RgFh4ZE6wafSMX9XTMj8wiNRAesQRAGLVA
dorrx1KfZP8jTr4NZZjS3YADy19xzgNMtVpVE5TWhmfvTf79+jZ/jOSXv8K63GZMIflRk+BXdBmQ
jtGLHLJNYfZhlGx09TnhIVcr79aPDgSLNp1QyROx8HzdBcVcK0+aAqoENKxqY+dw/6ijNTMLNV7Y
wYME3WQXXc15Yy7SnVvlY4mbULsvDoPGb5fIQ5OwG9dGs1hYmQ4TG4+8hssjLyGOBU5u/+9da/oV
7sSgjMcaRhAv9zciwCiTDDm9qD9x9itLhsCW2FXjiyG+dcM9xoiHca1Vs7jFZ0adS6OmiPJYOvio
PR0PKXHfm6TdldJZyQIWzg0WN3UdUE7HzNm8AmGiRxiVIFMFBTuYBcW9ZK8CN7948KF7IbdCnUS0
Bhb+GBcmm+gcTluKe3B2bKCc07JWwn2U+CVVBsry+ygagCX8df1gLO7hmZ3ZwYgYK4fcw9qkuinz
743YEv103cT0GS4zjculzHxDQkIHMBUspZFPo1kGPQjEr1tY26yZI/iW8mhSYBEZ0NSI2seM+08e
OHwxV7NiajGQnO3XtJ9nDxBR+Sm6KlhM4T8Y3k9DucHYgzwsCiJyp0kUKNDp/P3qcKImdD6kQKDL
cGmS2XXbax/VXqtxILnzMPD7ouM7e41XZckVzuzMx9F0ouzBTGAnIcUtZGu2jZtvxjxeiRVrZuae
3eed05ow04JchGHcKBFyU4k12PnHwRQIjCASeS40YyfC3ZkdQLwqbvqogFZcj+ib6MjZWaDoG4I+
a2xxwtAV6ld+bdxzk3dbWw7FV1+L7tZSkwKklsD/XP+Qiys/+0XW5Yf0bOkgkcYv8qPupYzIT+U5
G698uW5lyUPP1z07bqRQYzVE2F9Pf2ZNBdU6DKDWT4AdJOaI5Owd/fPrFhfX5eOljJLYlF7MLMYV
z6rEQhGYcz/apbVJb0q7y9BkzNcIwpdiCaamJkwNsJNIBy+3EPpuTVxOptrWvpNR+cgLN7y+msVw
j7bU5D0QeYXU+aWNJMrSZjTRCajBxR9LDNMfLPPQdDvwthH2aLlJ0LQrcz5LEQzbBzA86p5IkmY2
DYNBVqFH+Zf2ceCRJszH4SgcZ+sWzcrX+ljdAAELCtkT1A3W5pguL2O1HLlVoLUngtHYjF0cEPeL
tE6Fvink2/XdXFzYmbVZecMTuhmFgLUE9S4feuNmg8qDCso1vpzF8457ErkmSrQ49bMwaYwyV8W0
roGaIGpudjYTGw7kZaOMMPXIRg+fgeIOh7o/Rbm3i9JhxXOW1oofgPoXYFmT91w6jhBlBUksXEMJ
3qGR+NH6yUYAfW8yvvINP9ZzEKhRP0U7EwK6H3B5o5+xik8Ndq7UCSXyZB8Jv900A2hh2TigyU4T
6/X6l1w65QABEtxDsIis9nJ1Vccqxk3Af2MXgltS5CqMax1t24r8um5pKYJN8DwwFUyCmHN2OqOA
EgEzRIn+ot29m8OoJXSOiQe5K+X430p3UA+UxxrALbQn8RxEXrqywYtptedig00wqUza2Zerpbxz
4z7zUAwvosC2Ndq5LzUL+uIrHR549lA5D667H+tmd33ti7vsouoDIVjUj+YYdeJ7rRNrF8mS8c1w
ICmEV3wRr7xNFkrwBJkEoMOofXsY2pyFG1dGwqLAkoaelQRy2JflY58+uQK1n33iHkx1Z1m7kTuh
Rp5BvqDqcH2VS1/YB7rAgT8BIjcPd5gt8gugIidg0kPn692EuG0eqX9np0fd88Dz5MrduxT10F0D
G5SDo4N1X35PH1+TqBwr7v1vI8HD5FEAzK5AROX1m1itkb4uHFAEAjz7poCE7ugsFFh1WWE2q56g
3359Ww+OD5U4mYBW2Un51kaRad80vopWVrmADMDVj94NkGtgtQUe63KZZWq1uRCwWwy73nnQNOhY
i/niDg9faKqcGA1b/7ePPhoaFBtC/5qIfRqvAkYU86qYLMTxvbQfgY3F0A2ojoR1o/kPp35K4p/X
fWcp0J/ZsOeopsGjEXUlbCjmPFlWGwgoG/Tmj5Rmd0AkHNBT/9rEwxfUNwOrJccqW6MfXXCmi18w
Cw4o4yA19vELSigCM/ClKXUPtp1bt+k3FCi7gadr8Wg6kbNHFJplf8QjMBD4AeBU53bWjsQpQ6OK
R3dvUC3f2zGOJglA3TwnKN8+1aZBxc6ikHkNIurF8R2JnezgVWVn79rcMW9S5uu1MaGFlAwsvTaa
ohT4bTyPLz+523dlX04FBprSvTH6u4qvoaAWTeAsYQABdBkfpHs6V2SDNyAYg1frWFuo+gKVcd2r
Fu5ugkHrSWByejF8eOO3Q83GluK1IMTBqmOo+N1JbgUsiVY+5ZIlVPomTjrEhg8AU7dM88yKEeF5
qlHtjTclu6HlU2z9ix3keKCusMnUcr38Ln7uOwp3AL6LMG+J+cOs64PqEWlTusbTsngkHfTE0XAE
nSCqJJe2LMOunMTLJnq9+0i/oR4TmMmB5BmkVB6M8s1tb1t6I7q3xF0BPy8dxXPLs/yyKyzJE4ms
xBxOXn0ixdEiRkjtey95I+PhupMsZQUA2k8oIQ9PnQ+iS6mTxGIwyzKsmHPnlNbz0L2yrtrGcbmr
0iZobH0yzezON/wbRaIv180vrRUoXkgoeFO5+M9XOKs98LahLYTlplubfRpoElilDbVoHwJs5juc
9baJ11iqlleMTMSd6u6YNpqdbqMf7CSKseI+o689Bj2NgWx60mRh5sZ3LtGYXIHiamWHNPopnLWx
g6VMBbJTeFaiVw4EzvxCsaOEeF2D01KqO79CLn/0tUKTeQD+++Czrc/2LNrlYKFLUQbcZWvkc0uv
QeJCiXVi60DiOx8NkoxHqoVceqjTI0EjqgEwwDF+J4gNrnHIh6MTnaB59PdfGsBd0DH8ASbMIf1A
Hsd1Ml0wmEFP77JGCoj4NNWJCVCvt/zeS6NvXcaalSb+UmjCdAw4CjC6gKr9/F6zZZFzqylDp7ah
U1wEnotkF8gfEwMf11e4kCCBCQKtVfD4Agc9H3ONKkeaXonZuI7+gDjIHpx2mwbvQtbIoweS/OvW
lr4i3hMAtsAUSrh/uhRnR6fNI/C8MzwpkPq8/JGwtiB0YmZb4td7rR47ZoZdG+1itCGvm17Y0wvL
s9BolFC70dNjRkWPOkrDpgBsKY93trfGd7oUhWEKl9ekdgl3neW4xjBi7EUgPjSjfeOgF4ub/y4x
4o1dyW0mnEBUya70n0c3uR21u1fmWnV0cbGehfCEYiUO7SxaFCOvraTAYkfjKyBkylBB1TwrdJmv
b+pCJMRoCHoNYAG00X6erbT10TTGmUSaS9ob6XdbhOrQrckPo2gOhuiPebQmtrEASZukoHChopeF
x9P8zeJUngfaX9jM+JGC74XekHgv8wPenoV/SMaN8D5T465gOyt9g1hUAOVc6j20f82ii7waDwqQ
qOD2dqBsennXtjbrE2PA70hRXcj2jv3q0ZMvI7Tib1m+Js6x+EX/s0ZnIwRdP9QcjXbsNIQJGvMz
ag2bvneCai3kLQUEFDOwv6i4TRySl8uKcmvQbTvi0W82IdAVaLa0zwWpbhM7e+6ZfLruQYuHBcHH
wigY5ujQaLm0p8ze5HgrliFhA2B8FWQ5dllrBk51AhEOmHwj/hwVn7gPkjv+et34Qj6LStV/tq1L
2xDwJqZE0xy4xRhY8fSOJGu41ekEzN4LgE0CM4jaB9hM5/ULSH1ViR+BSjI3/K0PFAA1B2SB/Hh9
JUv3M9BeE5YPo6wTZuVyKbTFsLvToJmrJCv3PE6cYHRE/CT8mG062uf7pC1PqefCOEA0anDSIIkH
JIYxfQO9enPsSjGsJPN/Lqr56oEb/SPugjm/OWBADEga0hYfV6KS3+Uk0FCyrulPzGXeOuY0y44A
7Hxj3A0qKvdOK0Nwqx+4eJS+e8hoE0TonaYuv418d59YBiD1ax2+5a2jtgf+DlSonPnMSqfaNB4Y
vKDoICaf3rTZexoFgJKAq/gtdaqjw9+JsgPL1a+WyHdpKgNprk17LDkK3AMs2XiOILmdhVJ8EMIz
tOVCbmNQhzukPwCMDGS6kiup+rIlvHv8P+OKf1LNszsY9bs6b6cnbOpYB58kB9XlWzf39tddcili
oVOLzjtFJRhj65ce2Zu2kWJQFco+wKJU6sCznxwjxc4aVcFiBJnA03gOgDvpQ5myGDDG1aQYji7r
KLK2CXR+dtSUDRIJo3vr/MH7TFpCDiLxqjvlKXLnu5LcOkUFUj3C4rWINoXiudOzqfwCICsmQecF
Wog0WzadpCqUDDp+F5U/W+O31Ww90CZb+7rY52vnbGmrzy3OcpshqaRik2hmWnypzTC3UBceHrS9
1uhfuhvO7cweeZGIzFK1sGNY+c6ogTpjfWj06gipbSilJCvhYym7ODc38yBtJ7znGhuZN++jBAtA
9aL5s2lsyqgMSra77q8oeC59ODQN0OefmKvmmcWYitQrbNyxKIEAnClk38u9AtpLbXFk3BvZWLW9
jQGq3g1Qq/5kVtJ6NCgb7JvGEx16lRXpd25mQ9ijRaEk3jnjMDxZQ2l6oT3adv6I6FPvK1043oFH
Wf8tI5gvCOkQ29tkjBEGYz/OblXNGr2xMDQqwc/flcm2p4a8yc3S2PLJbe3CikDx05rkJ2tMdbCU
zoaNKZjBN12SFl6o+si/p0adAjZI/OrRjh3ztbZI/k5NAToug/gjsnxlxmbocBJhFLFs0mMrtI28
dWDgaMMUHX6D3953XmTTIDeN+BuRvNqg6ilf7NrW1WZoa71t08b8itkFnHXH5C4mg0ScuDua1NZN
rCEbHDSVbvJQKE2TvRIABgDEOLFKkNyZ5rLMA6stEHs2eWuNAat64DvSvqgRmsB0f6OzhIG7ME79
nyUUOcKh9djvLK7IUdiM71ElGDYsxzDWDUD14HpqQNYX1CU2OYhVOqQbKPa1IfCDUB5EPwaRQQvL
zU48akGiAT0W+luwqPlGeDP4YRYr+aNVpHgpoRcVBbQe/E3jG+x3TrGpz17pxfcQzzDTMB7yEiMR
znjngNJ428kM8gkEl32hmb/visjqMd3eHEXTpjej1sUR5S3raDYoftd9pXlgFQlEbqWCXxkS4Mkb
Sgf0xAta+lvL6Hi8AW1jARK6LjqZVmXIw1AQL95klmmcRAuPDYbSKt8tOQD6EgEl6IRyGOt6oyG2
Vj5VfZrcunKwnbCuxhpDO31dT+JkpaLbPkviXZpodW/Qkbw4sucjoM+QYg8su7TIY0W7otq2mrTx
yWikfddrS21tpL7fMepe70GrAVhqBX8QKw+LxaA+zXegu4Y4as/njKVs4DMCOsYpiNUia5/UJ0t/
yfi9nQVFerDL33LcDPad66+OvU9Z3yx+4y2Dyg6GPSf29lk0LbuG1SpDPoD54DtMh93T+GcGzQ8w
vewtmBt0t0Pv+7YWPFA5sO9OuRKKFgIfuLKA4AeODBze8+5BYZijSNy2BDSDBFa4p3etdnAWTbA+
rAnwLcR0JMDoYuJfSMDnQS+vlCMGD9lAmSnwMKBQHYFTIsNAI7Ny1F89aWe3mClIq5XovmQYs06Y
XcTYGv1AzUGMnCrSGKhotYD53lfCRRf1MESvkc1XvGlpP1FLASehBdUOxPbLVKQaNKJ0Dax0pBxU
z2qnvCFm3+YB2G1BnYSg1W7GmGRFMLauXiO1Wci30L/0AX9BRQec7DPrjT0oPmpYd6D/rMwW11d0
zPma8uVCEgCCQMzmO3gIAMIwN4MCpF8lFZIA0mwlPUCAAvf0q7f2QFxK6gGQQJaKncS7f+6dg9tX
dhVzTPlhr95rdGdRghswRBQ2QKJDFtWN8SuSNBuA39ZO5AYDrravUdd2dZDHcXZXxMS7TVTHDkns
JtsoquLbhGtjS5y8Q6lCuVm0yRqNbmjugiTckl2yNpizVIrCbgHcb02AX6B+L52CdbygZgsh68pF
jSAZgyQvtvn4NbGLgCRfMTpj5RvhkBW3X/KGc7Ozz5SpQlgyhdmW6m0lXu1h2OdrQoDTb5+FMLCq
OC7gVhOAZp6CNrmths5EStyhOh3byUMWt4/X06U1E5M7nr8iSomDHcOEEBm+cJQ8WQ3/+5fK1JlG
KwispVPd+dKGrE2vyxUUpHyzei6U8S2O8h00BVYy9imP/B/SzmM5bqRp11eECHizRaMdPSmRlLRB
SOQI3ntc/Xmg83+jbhDRCGkWWjFC2VUok5X5mg+zdRJmVgZogrjUa5MwmKbn8X0GKcEPbkPLjq2t
0r4m+v7y1C2cfAyLIcFl1VH5nS2BpKBmmGgVMveD72RZfR+Oxrbu1Su5dh0jGVZuk8VwyFtMlNap
pzYLF456oTcSWbtLjVUa461W6BAgUPNS/Nt8zSRp4axV6Tz/G222LiBe9EI4EK0U7seusmX5vYpu
a23n05dJ1w6jpU8HPQPiIDsYfafZClEjhDf9bjJz0f9Rja1l7PvuZxx+tjrXKZr3Xl1rrC9NJhIQ
wJos8G8Ups6XpKr0VMu9qABjByMyc3N7jNXebqJwM/jGsGn05sfl1bJwYFATIHOFEj/lQ7PPl/h9
ZmWTOkOWARDr9XvP0/YyObF9Oc7SyEgPFV7rqB9/EBYyh8EI2GsgaqttO14jK2pDnPFLksM1tudy
KDponL5IQcyRtIqLpsEYA5syyi+ZKAJCex5A8+XuYVir0i4tEB3q2P+FmoNp9SAij5LApkPeksu7
Ti8cedQ3BrsvNr8nlVOvia4spa58sN8hZ0skaFL0a3pCGhjrFfmzRd4m9slWFaIHsKd2NhFr6XFN
BhfiPrasTefKK8iihWRgAkuhpm+RdNBIOl+mNCjbMhyZ4RiT1ADRaksob2tBPJoApS+vm7VQ04Fw
chHEQisrwqQIVPTFwSw0RyBxrfsIst7KlbN0tADEh2KB/xpfdLYTlH6wSnMAdBq26dbFncCRheyT
0Hfb0Ei2Zixs+z5buYKWrrnTmLPjzPBC3W9DYsb42aelQl3w0+X5W9rfBkoDKtVHMBXzzeCC5lOr
AbRirrnoLMYo2QOzM1dkcxfn7neU+T5IIaC1YwcaeWwsShTCSxBZdxNoVzCwO/LUfeutWaAtbb2T
gc0r+1mdS/oYAbPW/Vc9fjDdn3J/DKrtGD/4ySe9/efyPC6uw5MRzm7xsA5kMZjC+e6t2SNTth3L
l1WJ/sX1cBJFOV/tgUYPUZnmsTToV3QhZfTIV1Z279L5eDpz04842VIZ3R6pswgCz9qW+4PUvJfq
oxa86dr2LyZtUqwDImdy7s+G04RNbUgZk9bSCgjF2lGCA25JlvtyOc7i8juJMxtRWFkNLWhGpEzL
rYnezFzcdFK4i2Lrq+aqV3kU/c1pcRJydloYaaeF40jIpKYc6jq+/1QNqGbSONTe/Hattb24/CAo
Q7ADnkEv6/ybDV5lxrIxHU6eYMftXQ7+rA0etWitUbC4OABATEQ+JMvm22p020EWEwJV8auW3Arx
DpbyJrW2BfWkv/hqJ6FmWyqlEGf0CqEG4UaMZFtOmm0cX3nURqLoRlvrJi/urZNws8WoBIovWuU0
hWKxi3z32uvWXMQ/OlGgL0HB4d/Zmy3EJLCSQG2m2Ru+pfrTgJG439vmcFUj6j/uIOkhaRjnhzo8
YAi30YPnznrS64cBobZK+Hx5fhdThdNfM1ujoESRhlf5NfhhNeU1PTzbACfaVp6d69cWKZgsQje+
9tPtqgLGrz7P/NkD8AO3QFQwYC3O8hRBxxrKrAYUD0z5a4R4uVx0d0JDbiJF+8HK7DEtnb78llox
lGt3zatwOT5FGdQ+yFOAs5/vmJZOaBcI8DsaST8qSotvWWynzbOot7aaKKhMQvZN3O+qXn5RxZXT
YanrBzIWYj/d+0mqbjb6TGlasKOMvu1eu1R3XLl0BnMSQC9eXEs+Uubd5n3E0ui3nhZ9oXq7dfX6
pkxWDUmWjo7TnzLbZsBosZapmYjUgtrub0XrH15mYuEdVpbbNKb5Fz8NNJvxGtr6RMIiVTNIf6MX
xcQyILer7LPeNjg47guqLyHNAn+tc7RUbZksTiZaKpwM9CnPPzZggqgtLKbbUzJbyQGKvCviYyJt
Q+wfovDeH+6Sv0BensWcLqWTa3RU2VlNQcyCQn6xlYNBiR09TDrgIkH/FSJF93R5hpeuudNRTinR
SUR/DPKklYiIXGUoXEc5MgyZ7fcbRbwN47VK9XQ6fPyc/5tTKBLn0VypGEI553MaaXYVZNUhB8hu
WP9cHtPSffN7TB8RDGMJZHka09A3m8wtyEawxQs+JRbDHNdamYtHIuZr0NcoYJnWHFYTy5KeNZgg
0anBdmfciOKjpsZ2bnw29R8gdeNssAP1S+beN+nK/ljeh/+GnmNsql7QInMgdF30u07eJU3jJNiC
BX8hpDBZSf1CMHH6fOhuGGUPTUomUpK9+O6uHDaydyuLnS0pV3HoGONmXDVFXtz8JzFnu8EYxziV
MmLqlA4iYxeL1Iep9Yc7QbvWESV1t7rgBNL3y8tniQpxNtbZnghaU2hiibhp0m5K61jWd5rO4Y7J
4w04TlGoHap6frZrZNvV1/bI4jcFRg6SabJ6UmY3rET/D7whqPg4K5+bLnwMum7T+S+xsKYotbgb
TyJNv+Rk79d9G6NpTaTMjZ3c9x0FcnAupNvL87k0IOrHrB4F0CnatedhMqntgevAUIwFSA9GGELn
8zhHU1X9FknNyvN3MRp4TRwg+KfO23BmUSaSIEIQEmTo/a4CLtTfJELxiCrk5vLAluYPxuC/oWbr
U8nlGHkfQvkCRORIqWk5Q/J2cl3bX470q8A6PzhPQ83m0NBSv20TQmXpdSV/k60HPb9rihs/f4tw
UR2/idKL5B7k9jWLnhCfstZsXJfO1JMf8Muh7GSt0ITVK1rKpD7Ze5JciebNZCxpyg9JsNZ9WrqS
TkPN8py2cNXKAhe/qUbjZ+S/RGlgZ3rr5AILBxxqq8Yr07v4ISlUAooE8fVBc10IdSGqWpcPmWpH
MMXPTe47RfsX/A3wtb/DzLImxfTpoamEIYu8rjN1NxIi6LUDiL4VG7CFOYRNjQKiDvwZNuRsDjFm
/b/PZVhdtY1d1XI6McH/wjMeQqpqjlb2ENjaqlzJJxZeREi4QQ406dBSVJym+nSdoIzvJ4mfbbQs
EJ6UJjE2CXpPKx9sWu6z7UDTkE7s5IaHlNRsO4yF4maJwsMY0RC9ccQAjRB0hL6ZVDhibICkcoVl
LS+NCz1+KveYVWJ2OhtXkbVUDIsJ7AaXQIH4HDctErk40jUaWgTaATeIbSCrdqQJRwW1QcPwtlod
7OsxtEuvo3LVOa7ebUfd+Cxmkm2aMZXUCOWlyMlTaxPJkXP50Fg4CTVs0jgEJxkZKibnn2LoMZ7q
c6CMaVXh4kk2Etpx+J7Uj5fjLK01DcIr/2C4fDAnNNpUoIpFP76v9xpek65/9MAdIpej1geDffzf
ws1O3UwqR9EYp3Dec2b5tmTdhe297z6nXWuvivovPQMQtAYMiMktiPE5rTbJi6CvRB3ycufEuMtZ
tR1GklPJAHztSjuO2W22RsZc+nKTaDegDo6kD11ET2603o87KA6lUyvxJo3/SYfPnbjGjls41H+J
g/8vzuxAQuaX7oLENtLMQ4vsj25rgmpL4ybOVzGP00ttvmU5WSfrDEXmBTBfjV5flmpALEN66NUH
oUeArbWRxWvqFkH5HTT7LN8htoSO7d5cK7UufkYDrNpEb53amNNUnJxLiW6EejL0vxZpLb5FxTdD
28ktopYYRqFm0OzjfmVfLB0ZpyFnC9Wv3T6tdL6iXpWbcbQ+JYqwctoufsCTUc3OQV9Xhk5rCSEU
/k2hIdGIBmlbBrdaFL+2q4qTSwUQtvi/s/hLGvBkFmU9rnKzZhaNonsv/XsDj5LY9+6pgV3lSvNJ
8MydRaGyVr9UfwVzOos+u9SszKqH3GK0fnWMim0R9uAXn4Tm3fVeTP8myz9J5rZUPufqSk659CI4
izzbKIEgy+lgEhmHCkcoUe6p/RtND+9LPXuu8ng3dE/Q3faC1zpR+GlQXqR2TTNvdfJntZBI0Yes
y5n8qHiP3UdwjE5tbZLwvv1lxJCOvMVeqzWH38WzCOVijE2Aw0vzq3YYPLFPVaL6kpPWn4zqwe12
YbqykJfuEGRt/xdlrv0ZhW6TCRpRNJU7veF23Y3SQda+yZVddp8v3yAL2QNFARFSMERMbG9muyYw
hhSqP0eRZUK3ifZ6/jJYwqdSTG1IVzh3yHas+SsdkpWg86e6Cs/o//Pb28zJ2mfNvQ55UPoa9dIb
wwtsPV25/qcDdXbgTnA8yAwIfZAJznYLunKWBwCPHEl6zJGWksvj0K614BdWx1mQ2cbQEj1xa4Ug
Y/9Q80qPLYQZyMG0lUt/bTCztR8IpgSiYIpj/vDLjlq4a5t/br0EgBGA3/RG/cWhPL8j0gLfTDws
WITxRo1f6MeZ43bQkBfN1z7O4rxBV+J6p5jyQcbCksFSZyKhcvd+bP8puk+G90mr//wVwIB+R5lu
qJPjeozoKMUCUQSDQmlsF+ZWd7dF89VTClr4Kwtu6Y5FwlmCzK9zR4jzfUWn26vkKZyR3Jfej04p
cKd+0bVHYzxI3bZrEB9YWRcLFyAFWsOAEg+ehorJ+QgBHZtqPCWDsVZj3oqGjbHNADubN4UarIxv
aQcbnIIAbEnJgBKex8K1NZNdc8KdYjucRUdLevazL2bf21r9NirbkhP48kG1tEpYHohVkTAB35kd
VEOhx17YEVEDsCjU7kZQUWYYXUeGmPSfQs3f9/QcIq2IplBCt4n66CDIrwpk/DEz1/oYy6PiCWXh
TE9PcJaKVZ7s5r2nZZuhLuP3FI74DzOXhC8gtfNPlSG7uCtnsXcN9D6+icfRuNEHGXsGSbL8Y9QY
WWabPb7zSJMnUoP1s1+0jqgk7Ur+tnAnAW+QJWuC+tJums1+rvV9BSkCTDPtWIqrevWgZa0dQwhT
Mh+Zt6+XP8HSWp4ct+C/kvOr1uws9fQmb/OKeH5d2FGG1svXnnRcFx/M4C+IKiCmYI3gbIPW6Ly5
Iahl1ijT2MailF572R+2spHflsjUOoDT7rBRCA4MfgXTsfSMNlDLmPQ4eCp+2K9+rEAKDUEWa6Xu
vpipODwB5ZA+jUEvSxuljeuvna5EB1lNtJ+F1ljf4ay226ptlNDu6fkc1bTSvrDjvcHW68R8MsNI
i/ZCpnadoxet72/LVo9eNV9AtF5XKgf1HOmnNyrUOyTJk9YeNgs3E64v1IvpR1KTmLuYtZ6PSf2A
gTQasXeZl93EqQIYxvjzgw6NEcCX9P1QBpqD3qEqmqhLRzm1cDuG4yHKn6h9W9EPpVtZ9gvHHKcp
57cxyVTIH8iFaepnajCx4AobGms+4MlWXZU9RdR+n2T+ke9xeeEvZbaEhAgHyR72+hxQZAplmRc4
OEI1/SlGe05aW2oCO042bR/tIutrlr14ykuYrkgJLDGzTwPPMUZ93kRirRBYRVGyAFJfCU5oPWju
dzlu7aLbBe6VVewRiQ0szIsfSuNL4H0ds7tqjVuw1N09+ymz26WvscNpdH6KIJQbDXGtTqK/nTia
+D00qo1SHuTkxhsd6OEeMiVgY9O/UJlEJBsLTSD/oLrmRGpDceFcKQCkXeQxQu3e93VbzFZOuaUs
gVuULQN5dRLYnB2rslHLiatPSG+KZN0ulr+7yd6cFnK5C4erEtch3VgVk546i7NseBJ+xIES8hi4
1Gkbn6RCbs5P6aIJMZ19ldVb2YodTX/M5UdZ7h2/v6rULcCBy+t64QI5izldhCcxVQORc9UEtynA
uRljeP7D96lToMUxxDEg/IBuLkdcXEWnw5zdrf3Qeb2hTiHLrZjtMnWfjPsJKSEZh1yq7SA/Wt4t
1eC6wD3kMbdeLv+A5SFP0gqsIJ7Ms4/LAyOP2xgCpCje5plT1U9mTfd83IIYSTmyL0dbepczw/+G
mz+qoqCIclfiq4aiv1HkQ2bdDe2xKTZCgh8wND5Xf8nFAw3nRH/vS3Ut/vKq+h1/tmkz1BagqzNc
bzxiJqQGrzkcO3EzBM++cujxYvbClZhL983pkGdZQhdwN8jTDMvyo9/+I453avPz8rQu3QCnIWZJ
dd628diLzKoPJz8DRSVKOw0QhJUccM8qpy+7cgMspD4YEUOJhgSEfuMcISZ0ktWNCqD40bqCuyi2
pm2VPwJ3b6x+s6VQ1FbRJQJkrHzwHbPKRHUHr8s3vfAtSx1tBEsVbRXYcv24BnxbyHQhrU8a1vB2
0N2YLQ+11kwUpntoEwl9+fSG9/g2DN/a4nD5gy2dqeiLUz/hbONxMk9CpFbUXcQKuMcaDdvj1FCh
iqmxikZ9VWN8NlQiN0pviemNLpgwdZOw6WKn8PpkpVGyOL0nv2Q6IE7OPFR2VbFVROzJ/f6xGt+y
4EsNMmCI6I2Oa5fm4vxa6IahvqYiZT+bX1NTvBKxBpBBI8YqriGoDurTXzLL+CLEAIYuz/JCNNIi
9D6g5CEGNBe0EgPka8wsLBCCTF7NvG4PcmCWsKDz6LF1h/J4OdzCRgcJb0AB5DDVPvg9+V4bmIUF
b0MMR9Nuigg0lyRj0Vira5qTSyOjWYezvIb4AYah5x8twHPVwk6o2EhKvvfLdJu27bEPjEPdVCsp
11RymN3DQBogG/Bqxx1v3k5puo6mY0UoM6wPidHvfWNNkG9p4qCE0Phk40kf9FlcXxALXcGdNqx5
JmNn8o6jFQYqo/HP5S+0tO3QicDtlAMF6sI8lSkouuV52RVgX0A+i801gIqt1brHXDT2Yl3eRXKB
q2a+k1zzfSX2tLbnE2kgMEvij7UxdZfzb0bXpgl9Yyw2sjtsa3fcZnWMzFi704vyttN97vnKTgTk
zRJtnw5+uFINWdjo00ekeAUcFO2+2U1fNmkNoV4sNnmnwwvpBwQDuvaONo+/VUMhsUWjkbaXB730
ZU9izq97xDFYlK1UcDFhqmR8E3kMpTHy0JfDLG2HSdtWnjQ6YBfNzrAECp9guPLEmLL2Yte/FZJ2
0MbyoCvS7nKopacP/jRcRibnF5nMfOuVVqyOGuW4rJM3KXBKtVUdD3Qn1H4nEoG2NoWTtC8RWUXb
evv/GH42VLMHLeYVhK+a3tiiQw2hI+h2Xa6CLQmEYcNhft97wmAXoffD0MIb1yx/rPyIhSwKXqGC
mSToCCrzs2McMuMITEErNnA+HnR8p6mt9DvLLb5Lg3wVusq+Abzd+JZnc3ysJOlLHxsiwSR7AoYP
du35PkrNcjBLyyg2vItuu6p/QiX1SfDEL8Vofb080KXlexLq13FycjcOQ26CZTEJVedwqoc0uQ9b
3d/opbpWi106Zk3anAAAmFcUz85HJQ+1qYDv5/KgIMqT7munam+XR/OrEDA/gSzwEAaQ1cnMd/bZ
EvQMxyGS88lJrVAdsbgeh/cmOsSxYqfVF7/Wr3XveciPbv+pkN5DK98U8a2Q75LxYKR7dQCMuc29
Pa5anbJyeX78qth586SjZGKiOT4Xf6x6zVOzFsa3BHsOV64m8TaD/BZaT5cnYTEOTpR4v09Sk3Oz
ld5qlZaeIEo+OLFrNCXCjuYVGnqr5gKLkRgSXLJfvr+z894X8tLtAvz94K1jXviENs/g3vfJ98sD
+rhwoAr9qnBPwANkf84XjtXjnWm61JnqLtaxgq7RsnDdNSr70mDYCRTTf0nZzvPVqhG0qvR5YbR5
H1+Tlgq3WSnD8QXn6A1dtdIH+bjxpiouLTZIolN1dbZSJRf9ktGl5FAaLvlTs9caY6Nna/pRS3OH
dvak9qnAS53TltFNUaI45fHdG4fEfZfjL5e/zXQYn284hgGxnLHA1iG7Pf82GJ62g55AVE40hBlt
N0EIwr9GzMwO1aPa/HM52vJofkeb/n5yWkmSGyhxRLSg07ajiGRrbDiXQ0xn64cBIW9hSapGX2W+
SwtLGbwx430kNsqdEJtbKftq9U+G/CKPDfIlDU/AYk097XLQDxh0JTYLXat5AHbCoWp2vrYfEBfq
k32gA0ah7JivsYQWlt9kjMvdhk409fbpF53MpNn7odX2CrWnqsBkYSeMohOtek0tRAHsBT1EVyfW
gjVb5G7fZYPXkPbGWuLoWQ+ZV6AuEW7kIXwdQv1zm71oQuxE7iMMlzec7a8hi5SW4hSob13+sJL8
8cue/Zjp7ydDrjqq4u6Ug1vWo4BDXF6jdBw4EVegXZuvaZNdt0A4rFHYxt1t3w8rx9jCZPAgpJ7M
5QdTcM7UkXsEl8OsLxALND/zbvOQ02+rTVTFaxncxzxYVul10sZFLhtR7tm0Z7kUBLTlyk02YInX
4pVq56P4UBjem6Y391ERGStIgoWNCcQS5QAgzvRv5q0ArcZKE0mokgU83oBcu67TYnv5+y1MH/oE
gLXhWbEv5w+bLtACM5RltA2zz/nwFKf74c9xJZPIIrsCySL0WOd7f9TMqHAjrdwgRuD0CJggq4sg
svfnrrLEoQs+YdxQmpzPVtDErdfFxCnQEEfD3FUORXA0hd3lGVu40aZnoM71MgkIzrsmZcqDFJpj
ufGEGz19kovDiEHiGt9j6buws3FDFEm60Mk931YWunl9Yagle7uB4GcemtraBZ36x5UO5oylPIHl
oIcas4sm8tSEjiBzloyYajwabmHD4zWpkf3FpJ3EmV0xQ4Iad+YTx02UnT95Dxj6MxJhqZ0NK3WH
hVP/bEjTzJ4cSEGkKaHZEGpAVkDHoLbTLCcr0MmW2pdSf4tLrK3XBI4W6tPnEzmtmpOoQp0qY1sS
dQT1g8aeJf8zSAiWcRBltqEe0cnjkVzXMkj6I0Jll6d34aAAOID1GyDPqb02O5pKqyrTMHVL+inh
BpwOCOk//4AQMQ36kdw50geb44S6ht5PDasUO5QBWJzxNYw/BeNKnrA0EFIe+DCKyWN5rg3RylGT
Z2lQbYKihgi06UjjLk/VwsYicfsdYfYOxhViRAKQCLl11KrYFirAbn8zCo5UjqLJ11ScLYZCyZUO
fdRqE7dYDNPmktbMNBfuIs7r3xFmx4PQN2Jf5ETorIcg3gopqniglV07VVYaTUuRYL5QoET0HQTd
9MVOFrbS9yxrpDU3Q3Jd1tSfSCLes8Cp3cPlD7MWaPZh6ibxgzIjkMUK6yRMNHnO0lcCpbDW/lwg
2cCylg1KEOp092mzWDTwkSLuigqXvQ77ti9FdqcLqBW+aYODsnPdvanq21jd8VpXtNIGAt6YK+tw
aaWf/AR9KpWczGuRlI04DPyEEZx5qz+q2Up9fuGeQjOB3r5O6jChoc8DCGKWRlhEV5taku2OtKV0
bVkqbdj4lz/cwoF7GmjeWjeFoWoik5GIA5BvNOyv1eBqeh3zMtbUneKvlCPW4snnA8syQWo9nXhN
eEhzp1RJwXaJtpEEO09+GmuLZenAOJnH+RVpauCltJp5HDF2ECGd//Dqh8szuBZi+vvJWqhqpVIx
W+dTocHdvyTSXbyGvFheDROgm+qWxBvsPERXhFGQBoxiwhoUN4239ZV9v2ZBtLioVfpgEHWAUs0t
FOhAGcLYMJA+FEFOJ7a11ohdiIBWGBoWZMUgV+botSgq3biQh2Kjk4DbgHQcBMSrlaxo2v6z1yqt
Nci26Plw6c3fFKoRjXVoqQXmdaUj6Psy+kJbYcQLMW/u/TWE6NKQqCrxqDDpLnzAFRWxqo+lTwVP
j8Xxk14Xz4NvlX9eGKEM8zvI7MSDepFiREXxswtKG8+Eq1pXuTD0w+WVvDBzE+RCmjoyU6tkdugU
oSuFKebSG4hu/q5oDcA2+BDaaZrdF6VlPrlqUXwO4kJbCbxwKFCUw/WGxxkvNG22herWdxsTyMUm
EI+euW2sh1LfS+FtEX2rahRBHi+Pc+GyOgs3u+FVj+Eb6kSzG/RtI24jId+GRUm25+AWsrIcFxYI
Xh2Q0XTgrxQWZmPzVCtvEqsltyyObRJtYlAll4ezcDqcRZgNx4hjDW+ynuHkAEjSaFOFT2pym1W9
cznQ0rydDmX6+8lJ53cIoGJ6TqIqPlZdZqcetvLFtZShwwyb73KwtVHN1nyuY8+biV25aUahuE/8
qN82QuE95qP1KKa1vDK2hVOcDTZ1kbA5m07A87ENWMzlg0a41npMk2MZvFvtykpYmr5JcE+lXYwI
wRzM2RZRnwzyWG4qXG01u2sOXQTW6FP75ywNGBongWZjcWUXUGdEIDM8YAoTig9G66iNM/hPfruS
qCwt79+xyJjP581s2hAgIrHq/lPQXZl/UeKg4YSMFLfexO6b5QuD5/e93igcDV5Jr/I1hAMvCiul
moX2HhwTfHXYotRqPkildbVfjKTsbCHPcXsnrhLH0+1KfJHrL3W8NfsbUFij9fPyEl9acydR57lX
goaZXE1jM7P3PNZe5VLemlX65b9FmT0vuyy28qRjbKSR+wiKRBJnV4q5poe4dHlAJ54aTbSZ6Laf
LwTXShEXUhmMIf7M4kOXPI1ZZLelPXZM5I/LY/qVi8wueWCvv6PNzjzZV3EoC4hGe1j/NjSRdh0Z
Mf4WieaO4PAVBRHysXyoJU/baGmV3RhAN48AAKqtKMTBBpPy6uiHie50ZW1u6yh/v/wTFz8usMlf
5eTJf+Z8PpQgVuvO0vmFyUMX3cXQicWnvwiBvBGuHhpFpnmI1ow9M0qYBG3EjriN4N9XuZ247kr6
8Ssvm8/2JOOG5Sf5AdW587EEmZIOiT5wh0Xytq1fG94HjS87YWjtuuJNNiy7aJtNnwNNEdvbWhlU
uyvGXdV8Hc2H2C+PgqReUXy410TXya0179elQ+j09ynnv6/zDblwQ3i3WfRaq7fJGnBraW2f/v9T
/JOLL1NDNVJVDjmZQ0hJjmPdOoZ/FYYPbgvcbqUGtrRyTqPNdhI2DEIog2OAovVtKKfiwIu2BgBd
ul1PY8z2j96YY1fkzBgqb2H0WeGlFznysLJAF5A3Mo1Q4OmT/CQN6NmH8VDa75OYoYzyS+cZ8DKP
JfDWzDiivaFXVyo10WLtQbY0ttOgs69VWUphuhqrtWuf4+izFvNauv0L3h5DI2WddKRJ++egtsBo
2gTRfqLk0TYoEnhu7cuY/rn95XmY2f1nJqYrRgUfCgOpMXOsAeuXcURna7DxobRVZeU+X/5kJ+Oa
fTJYs1Un/loZQ40nJEgX0CS8Cm4SJXS6yXAkRvY7AyptFWt6EUsr/3ROZ19O9kG2KyJz6oqPQfM1
avZlf3X5zFxKwk5DzDaXIBvZKEYS+UQfP7WmbA941ldG+bmEL0FnYKUAt3QyAX2eun0IfHzA0RWj
oAWVSzg9Fv4Zwu5HijHJ5REtTprCew2BDdi/c2xD57kt3irc70Fhvgao6UmZfmv62kqYpSI51L3f
cWYrUYLEV5QxcfwkeK6K56CxjvoQI7EwbJThtR+Fvdw2n6qg23rdZAsYbMwhfr482KWX4umPmK1O
1UikoBOnK29Q7hvXx8+q2oaxeiPo3hVNkq2Gn0VG+Mth1+Z4tjDbSNZQ/CZsVCo2FR87l4Bh6cfL
UdYGN1ubSpDVIDyJUsYbk2H0zwru7AoAku9xdO3SBr4cb/GgPPmis0tAzPSo8I0pnrr1XQeIU2q9
QvX6iyhQrliak9TM3Hg5jX0Rp3RejalyI/Z7zXO65laRVrLcxRQefik4S9p6VE1n+VbgGXASp8EE
2UupynZwVf40dMeQ7xE6MGKnb78Pa96xi4fJScwpbzjJC7y6UowhJybuTFH4s9cauxterfCuXtU5
XEpB8HgGZQznECzGbHhIexuUg9l9mnlbpreNf1uq93X+ooyPIBH//IudxpoNq5GFcWgyYqmxb/v6
NncdFR8uoVtZ72tjmvbDyfQhshRkOlZUG7+Jt1lvYq30HugysgU1PHtlQ5ay/U8jmyNTMUtpitKb
ZjG/z7x/jPY5QPfHElcmcGldTH1/cGDI6nOZng8Mk12xEwz6iZqBzmd8p3dXIwqsbn0t5/vLI1o6
mU5Dzb5Vr8Z91uiEwiHKzb6LxlHz/vlvIWafKc1AmfJ6JtORUIMJHoT8rej/HMw7gTL+nbL5W9iq
1ChxpWnNBY26DUUUYqUKf4CA1uW9ZLni5vKgFtceQAMqZ5B5qWCcfyK9zk2QbNPzrJdfRrium1Hv
nbIbrsU4hYihvMLxXIm5dN6izkG6SCtuqrCfx7RUX/LKjkZvkqFDN53oNd4OTqx+ujy25TjA9xV6
f2DRZmPz0F5SIUiUGyvtjli0h7h3WoK3yYeVxTf9R/N3IeBNMmCIOhM67HxAIBrCqhqZxKL9XuUA
BBUo1/s+2iKIpKRbac2id3FfncSbXVhJnnqd3BNPHg9ZZyuy49VfDek2zf8YbUx3QkLwYTKsNfCb
OR+YnAhSXAdhtckkksNtV9+6mILJxz/9TkRBN0AmNaQ6PMckJWqkycMY43YeQkK7AYVb9o6w9tT7
OGngnijpT5b2lPXnNh+yaoXw71X62aWDiTHGX0mOKuZDvsaj/HgUnQeafZ3O9HwQMQr9I+UNqfKE
N3L14/KMLYUAJq1SoaW++YG3KJlA7YXWrFjSN5X0U2/fsjX9npUQc3ZtbzVRLY+EkIdjqB0VcY+/
7uVRTNni+baZPsSEoqeYAiJ7+mIn914uFINYSyalsgCbjprWvJetlGyWRnEaYnYteEoo9iOIecBn
iGfl3gFplm3RpH/8mmIkiihSGEIAQ/oAdVXius5qTrSs075HfkJyDFnoFrDQU9fV5i7V5JUV8PHI
IaKqAHqmkahCpTufO3VAUxzlSXIGgAaxdzda+r5tYXcdfV+x69JO1rpFH0/Ts4jKrMLtFsiJN+10
w8Juz4ptXwTfcGC8GfV2jeD18VIiFCqAyG1QOKRIfz44uTGjwJ0uJcRbriOvftITinpCoX/uO/ep
EVsn04fny4txgVx/HnS2VCqxQItV5LYwvPGhzZFnSMw3Mxw3lvFtMAxsK4PdUJoxYC/hUc+qOwxU
9qLxLMauY6ntVaoZuzzyVl4Niwv4ZCpm37kARuS6Cb9Kqsed25R3PVDgzC9WRr8445yNlJIVbuU5
pU41g6Yxe/ZJ0n/Ta9VWMXLAfxMxj7E/VIZgX57spbOYR8pUHofh/kHyuhYRRQxNRhUnX2sl3ZlS
8ZiMP9NWuYb5vpJuLI7tJJh8vpoKS/cMmrhUUypMbNLoEFVH0cI05bqqj5K5plWy+MVOwinn4Uqv
DLSyZCpH17W7Fu8cTdz0wVqvZm1Us6d4I+ii0Lrskb62bEH57geOIH6XwtfWvDaE98vfa3Hvn4xp
GvPJSd1iS28FVIfgjch2H8hOUb97fXqMqff9t0izy7MS0jIQp1RKT39mEa1O2Y6qz6n554AYdjsn
C+BUmDC4cp2PCHKkaoSSRcqmqDa127u6j22/ig6Xh7N4xZ2EmX0liJ1kVTkXQ15HouNmgXRA80DZ
Xo6yvBZ+D2b2edJAFSuzYTB6dQNxb6cYX9rumNd7XdgU5tfLwZbXAoL1gIbwaRZn2bvWp6PlCqxv
9JU3QkN2o1e2Uhi2n/65LDAfCe0qc2q4TLnh+Ucq9F5SXJ3ZkwNUafUnpXg1egGRp6colTZSvrL2
lk4l3vswG+HcAKubT6My0tXzyXbTUrOj8q7EqiPLH4f2S7km0bg0iSCiFSh80Io+eLenajOYYUrK
m3mQNdvSk+9lOQz2aa49IKJVf778zZaW4dSQRMQK3X/w6+cTOcFm1KT2Jl2WcJvI3t3g9bvLIRYm
DzwTgwFCjNXW/FtlmleaYwgk1RIeg/Y2VNDwyB2d6oUZrCz3hRrXxDHn0QB3hF71/L1VZtxkWc6H
8kP0V8c3K/9/pH1Zk5w40O0vIoId9EpRW3e598X2CzHthUVCiE0Cfv09+N5vXCVzixh/8zAv7ahE
Uiozlcs5Rgz+xUjk4y5HFiNwgFhsqhE5sOmJe2sNYmjRwn5pkStGLzGehakNIAnrRY+iCsvRoxSt
lzaK/V5RZF+CdKRbq1PmBNY5Sl94Yqit6aTV0cid8ltXhf5GAgf6GUBd5gtoLKa7dEQVlnKj24VF
7uHpExon5TTyru8shREDr4JGCIfW3zDC336mbHA2XmuJz+jpD7PNYAkD2DfV8GEahvfU1mFw1zCS
AJGyzA5oLxx+5L1fOndD4gLjOJjjNDaZ/k9/6Ko2dlhmH8U0GFuVTuw4mVlQAqGTAurRpVlx8gRy
UhHqVp4ZebKzx3gcRj9A14HLVUT9ith74KK7mOyaSjfbFpYAsWtrBi3abFWmtgw8M9sgSeRP2Q+k
jbKgyPINKXribBKQpBxHyxluC8soTy0r1UtIJ/HWGvUr5rcfIEoehooHaNQ2p0lGXUCADZnZ5cw1
ZTu7XCr2tQ+6cDNZgj31SHYf0pZYGGOwgRvJB6T/0VCQN2Lr+lRJtP6a/t71mLP1C7M4WozbW2bh
VeuDcvIGl8YAjkDTHo1G1jeelOFxRBuGRN5qyLadNPruG016K70Bgh9Dn2YpQhDW+3m1rd0mcG5U
NtibjlYliZwBSMWbkjXgJ0ERWDy7TV482Rxj987UypdSNIDTMQjZDTJBd0Ad+H0Uuq35dRgLgAn1
4ODwY5ekaAq0iqTYYfwbQ5u1kOlzP7Vd+MzY0I8bicmad6668iBcQGdv/KmkOwAxjd/NIEVPTYN5
/21pUPkKtiFixxZP/Go/1S5k2o2XvYMxsQ5v3LQmLwi6y8MIBAU7ico6cT5NABAjEYDEMLfBrb47
DbYI+A2qOK4LIh/b3PLazKqoIqgyRg4HKXxUcRJgejUXAndQVXLXc+6+5WVKE7BpcX5jlKZ5qLFT
uw5h9veGCRdvJWoHPKJp8uJJx4olwFw+9U437FDPtm/ajNeHxOjIyVEstyE1pWDwMLv00DFVPAGD
eTqiVR257mnIrW2VAMbcHaY0agSRgJ/yPJXGggXyCP54UAIM+WDF9eRYP51cAvCmlTnCJ2kPSeSn
Q3JyDIM9m0GlfpCpz7cjmejjqKrugBZs6weA2oSKhiKcbikvkrhMPeexbi1jk5eAkogcrHbn1ZKi
d9RIm69Arc7tKChF+sUuCiRBRS5C9ZBwXt6gDdRAYtTs2KOrWvLc2XX6UKLJ4Isa2zHYmdQh+0nZ
CT9MgdGeMosFcPBenm7LjvqPUjCwXavQYNapM5l48jDCcWsbfvGz8hAcRmoiyB+7bqu2Ycp7Evk0
lOq5U5xtiqLubvwpGGOvLIstxZjQuGaoF9wcGKAAuzCjpIEpWYuyFAlKL2xLGISem7ExAc96KDdj
QGJ0cYAvqHj16h8uiEqjDCazj+jNx5hWMa8+eebwcd1BLQz54Wl+9jFaLNaapmhTOvtclgK34KXk
ZVwEX4fBiac+/VnV3+rUO2UJws0O0FPt2qt20W2df4AWXzAwsod8mPNcqrgpeB/3NY95a6PP1AWP
kXVw3W7rsywuUQcARs/7ygbMXl73Wlg/UhQzcDFgFC+jAMOoC7SowGv5zQfN3Dhrs53D2689e6/A
rBI1stp2fpXGTGQREcNKELKoDMhUBAh58e7TE3DoNwMLV4C+anQH33tJ/4GrciP5DUepY2WlS/4Z
3Vf/ipo/5ey9UhmgOuh6NIoboo5zsjWLelthCgdEsaN88/P9kN309kqsvxCFY1x2fj0Ddgd0D9r2
UpO5CfLACB/h/LxJvYEl7zBNJsCheLARDX0y1uZGl4IuzLQAVQXz28DB0+K6LDWMifUQmbf5RoGL
ObUzIPIdE7bp1ihVFmJIC4RRSDtaeLU4OiS95FnrCmdE0OV861IVBWsDR0v6cS5g3t+zQ4MZtOsq
hIC+q3MMJrrlHVfJZwaee7wGWR1fV5L5tum3wcGQHVAjf6W2teNCOwf8NjrGNlw+N+otK95TfyUt
uLhlv0Xo4zHZaIzCUBAxOEPsD23cNvv/1SL0wJ4nk6t8GxL65iOUhz54/YviBogkZmYOFAJQ39Ah
Xxy0boyUWng75Bm6e8AjUtVtZFjWZ26Lk8y6xykDtXSt1kphS/fJmSHHQCCIsS19qpc6DEPfpt1u
ZGsBPeDDLLcI1Ixs2rbsZTBXel+XtA9DbgRcYUAlg4Zfah947PrWmV0VtV7qasumDyO4RZxy/byW
pIDpxgIkF+4rcgyXUvoMD0wTMeCm4PctpjuTIaoduPT/3tLgoFf4txztLnmCdCqnJlYD8GezCg7t
xE4VQkbGzZUa0ZKSgx4+RPQz3yS9gjgYDXhgMxwT3P+JhdMJICuH67u2dFUBzwi/MT/P8YC93LVR
mi5cN0o3Rh+kmDPjQVwPebLhNipGfyFqVnXknwGxoxtxRRrKWEDmIKGN8uGG8x9grLouY3HHMKU+
k+9hbt2b/35m6EaL9TUpDCxneKCmFyX2SvPa4n6dCdD2K83SXHZj0m5SlI8xSBW5tYrYGi/BAnon
LgvmQ9FbjP+hZn25Dj/P66yi/jzDZtaHllNkarxuHGMjK4xjVqnuVEw1sqDC8Uprk4Zu8TzVZvta
KdCnJKU1HCpn4p9EA6j87X/f4/Nv0y5AN4UNYAWhMg2XaFcdjpWhVu7yQovgvH7QK82IRSjbax6k
NovcUSHQbunk4lXoPFv1F2VnBwoePsFRbyp/CGE+Si9bCWWXFOhMsM5rgh7osM1HbHxSWDsVZDtu
rXGMzd+ue8dzEfbl2XZTlVnC9zAwyM23TtiHNGn3U5BtROCmEa1T4C37D61wv1w/tyXVPZervRiY
04BOzcTSSuOhZh+1cROI1+silmww2lVnSlpwtYKS63Jp4E0YwiDBsWHyKcAj07v30S1ifr4uZfGM
zqRoCtgDZYNWI6So/Hsojv1aw8vi78Mrw/TOTZW/HhtnRmTyOSxlhTsu7TdDnai5ot2LB+EDChSl
cswz6QnyBn07wWCj/ts3oLYzhmisH+VkrqRcl6UEAZBn4Xbx+rg8C6Uy2AeFVYztU6W29fjQ0BXH
vigCOUK4DgR7AOy+FJFaYSc7BWtbj7/Clzt0yAP3qv0brToTo513OJX43QArqYuj51KMHxxc/80s
Vwrai8p7JkbbMMJMZDPKFA0z46EUJxocewMcPpvryjt/7B+3/7cUV6v1KpLziaWQYgebqTiZzVeA
KRHrGA5baw0VeXFF6OXDf6CxQf/M5fkAh9IfnDbvNoV1yidMqRT0WDTfMYy40oO8mAAA/d7/SNJX
5SFRFMJoY1Xjphe70L/1xLs1vmf8SHmFMOnYFY8l6JrTtZrg4n6eSdasqUSqIe04xQxnhhaBp7I7
Of3b0N+VxWmo/3vXHdwSMLdmrE903ek3l2Gq0+dolEQX630DjmTzoVGRAQLuNR+7eLPmOHYGIUA6
Yf77mQlCUFGURYKTywFP3rpWpMiHzI7XVXHRzp0JmdXnTAj1m64nBQ7N8JLIGp6QM7ouYL7/uq7P
NSbAx5hzB5z2hqZClgDFxtlMeDt3Y7aZUvapGsgmFe2eB83Km3BJ3c/FaaqQdg467gTE9UUSMTfd
9c0vkMG1duO1ZWmHY4ZNBzpLyCHhP2V2g7mrkSEde+iL3fX9W9KC8wVpB0R65amugyAPZWHAn1XZ
3lZrMOILYBcOkITm6e854/xnW3Nb9gCCns0r36YGKFXYbcreG/cIIMO+uDWzJ8ONAM2Wu6fCfqF8
k2QrQfXShp5/gWbgzQTjVarDF3TlPRufkdmMkF1HMigiRf4XbhHFBVwszGEi56JFQYFJyykcYH/z
8d42vtflzllL5ywd27mI+d6d3SujaaVtzCLGynrkBVh5/WTXAT/vunYsJj3P5Wh6SMF6I3oOOR3Z
E/ZPb2wx3ZlWPx0P83E8zsZNSe6HNTLuBYMLNXFsMIoBWfMPbogJZKIICCDVaurIsj5kD3Rh4A9a
z0OCsmC/cgcWLvWFOO1SyypnDIUs5EjS5qHmPHa7YifR/YkIamVDF+zhhShNNSaEZKHy53BGltum
ozdp62+vn9naajTVaKQROGMHEbK8n6z30XoOp2f+F3EZFgIQ7xDcHTgqze/XyiV+NcFNDeoZxQEv
P/Ju5ViWXmjnMvSeNQskVLwT8FBjyGK0/sYkLSPA0n/pgiqy03rbAfwJZD7AWBsfr2/i0uv4Qrbm
V0YwdRBPQbbpfi7EVtEbJg5V/jbV2zZ7Tb1D5zyP9VGJ2DUfHX/FgixYqwvpmkZSJ3PdesDulqm7
yczvDahnaZZGSWW+VWINmGVNmq6UhGWMzjEcICss54crwbXNZWSWtygvr+zr/OWav8ZzG0HMPEvp
ol/40nA5hbBlmGBl3ljfebVxMpHiUl36UBcZ0l3Jl4qj+t1ZT4om96Gbgy/h8/VPWDCdF1+geYKq
DA1iUay2GFAxCUNlofDWWMANqtemzRY39myx2iUBpE/ZmxyL7XPvNjPSnXC9G4fIiNoMA2jf/2Zh
SIrDwwLtXo8czXTKGAeS98arj4A5nCoUU/fXRSwv6LcIzbawHHzpxgARFirVQxAJOiHFcKJyX9C3
66IWfcDco4FB7RmGXVNKE4XwvPEgamQHcDCazi0o6Vx7m/Mn4dcr9235ugPtDf0vM7efjmcKJaiV
bTKYM/ASt2j7q/y5Yj9FxSg/Ma+NPLSM2n669fN0wyw7qsCg3Xvf0E2zEjEvbvHZl2hXP8usoZ3k
HGGil1OBPYdjig6TRE2sshUDuyZKO03TVqTzMyzaCMBl6KMnq6Nx0/RRIX8AJmVtjxfKejb4A/7d
Yy2WEAXgyD0BcaPxPoCLtMcY9YxdnAIM6IX4D5hUiPI15I1FbxgCqQlU6siz6M1GxmT7fdVAaNLT
aESeIvTFI+YGrGoN6nfRrpxJmr/kLCTzvBqDbS4kpch/5RhOkEZkBivvj2UhAHcBX3eI1iXNouRh
21HPLLuN6hCehGJXtOEuM9dYLZZ37V8xuuel7WBMNICYAYP1RsyTB6AKKbKS21mTovnYENOo2cA4
dowevPFnRx4KHqfkvxNbIpKcAXH+75452o0K0fcyWpiE2cD1dEezzb8ZktfvnBY/LOlk2+t2a21R
mt0qWRcSmmDrEvrTH7ckfwFCAEt316XMV/MPN0pQ8Jrn9tEToN0lL2hDko14V7M0c7au8NPYHfO/
CiXPpMxrPVPpfCAZmlRgi3LwJOEJt7fBbZWAEA6NStfXs2jtiYtX/FwJxzTJpaSKlbljzVbPD8Ar
ZKNUBJjWfzqoBrk30Bz9v5OmhQCT22fINEEjhqa7dRLZRrVoAaUsLTTzOSbIHpWfRyUh1YoNXFSO
s2Vq17enLro75mxFMz6LEnOBaOrh057Zzub6Cucf0vUDMEYgZYDnxBCGtp9uIPuO57haPERfVAee
2iqPRtvYUmQAzamNy5BslMMO18UuHSOQ9zDCj9ZKICBryl/nbgpUAih/N9yRcpM1z6l1TMuPTIxR
U6zRVC4+EM7FaQ6sAoCWNCXEBRnwz7y7gBdRZR4S58FTr3m+K/sNp3+hO+cytZsnBcAuGYPMtAP3
sHvkDYsG7w6hgRk8hmsdAksPcHvG3w9mtEEfRuzyYgwDZtFDr0IiKH/FJILT7VsD+c40KpzTjGIN
dMMhjIN0rXz/i3D2Tw36LVi/+6pOfENAsEz4nEIuwn8q8VrjXWmAXDCscT8c4zh2NOp9gVbSJq68
fi9LZw/q4oiQfpeIIja5s/ONNcjoedHXvk3T7q5uU+4Y0O4JuVE7eeL+52JYuUFLwRFaJsAahfYJ
1Hk1GU0DzthmhAwjwzzWSLgRtZmSqF+zfouGuDuwzqoVzBxr8f6cCdUMkyyDyRxSgRApqF6LQe2D
rI8FGnbzvNphLHEjXbRM11+Emd8W3k+HTp9c65WZRuQAHI0DOtZ1plOT8P31e72shmcfphku00/7
QQKwbuMMwKI13u3+IOWejd9cL484sDLEpwDtYP3xutzFgwZ51wwaCuo1veGCF3gEozMZ+zHwgxd0
BztMUapeq8YtGxLUE2Gz0HbxR8YOnaIlOu9wqWUzbkBut8Gg+7bD2JiH8RxAVb64WRXLAJ2kU7ay
tUuefC5l/o9ozYa5CvkvMtuw3pc3eV0fwfexosrLu/hbhGZDuJohrSkOj6ArF8SUMCE0Esj4/81h
/Raj3RjB0VfGkLHZ5HSIW1Jsmd9uFTCbr4tZdG1nG6bdERTp+qCdXVuYH71pF1ZPBMafnooebJGH
fm1wcm3zdM3vAGVSjTgfZsWt+uT7J3/4fn1FKyqgN5oVRaKImANUo3oZnPvVMG7x94EH6WFsGs1Y
OjApkH0RLk7zEvh91zzX5HD9+xetFghvAA2EmRigD176KLDEVAFrcUs7k54U9SPHKp498eK74tD4
7FYOaxPU8y/+4QDOJGo6UJe+WRMbEv3x6IPbHd0GxsGrvgOb4vrSFk//TJB2+oqYKfoAICgL7/vW
A+Ul2orWcHkWV4OOWswTzbV63dVQNRkFqJBhAhQcTMmGozkCmSozP5tAGe4mc+W8lqJQK0TPDzjI
0COgT0q5fZUkVdnMizq07ntoxT5B8WDFdi9qBbANEXyCGgVdeZdaYVQJ6FB8bF3qs7jpVFSwGt4T
MxHpgWdNZFQrb4jFbfwtUO+rybpK5KWCwLrah/Zd02y76ocZvlhrCEdrgrR3a2qE4DKt55UZ4Kro
YqCZUfphWxsyrVStlm6uEwAvG6R9M2LE/PezB1jaMlIHoUSrkI2pXrm1yVr9fkkCCvfoeZ5BpnF/
LyUIoEgSwjGpghLIZhIYLPiLpkm0oOD7MdcEClxfCyTd1nImK4EEQuUmVehqizNEsoZacT+LThxt
LYCZBy5I+McMW9HJIqkVkBuI9RYwJI5/+MFJ0hdqvxVenNEbuZbSmlVYM0MeggWANeHRCgeuKULS
tGU21GCvH/zXCugk5b1w93hkhWGG7NZ9uGYoFqwRnvqonwITHHxzepbStgHz5lvAeDbrUu4HArhi
NK1L+CW2Vhde0AtgEzhI9eLlgf7h+Q6caR7LRS4xl4rhTWLuQjH+M7nminIvruZMhGbEeS5h+TyI
sNo6AnFw3Kl7uQbusmDrQsAXgTYExg5zwdoR+XVfOLmAkMnB2zDFTDKWQ3coNFx3FEvaB0F4KQAc
G3kM3cmmVum0mDKb8YVuBpBhoGIj3b2TRAAR4ei9YZ9E9nxd5tIZIeEIdccsPpqetbUBHkMUVPaA
Yg7LHU/EkQXNik1dCvyxrN8ytOTZ5GVo3qeQQQXgBUA462CMnM+DcbumiycMaE1x1u2y9L8nOtFR
BNgagq4i+A/dLhEuchKqBqB8d0nyIx+eqzXm8UXVQGcZWq1xqf5IVpgDSDFHlHk3nXipiRWlzreA
FTCzb9ePaUnPQTj3rxzNiGc8x4hWBzmV2FAHDOp3VrcS4S81R6GF2/aRJ0A3L7qSL6+rEeRsAPEg
tK+sHqciEYcEQB/N5IDNwXTTA6jvpn1jCn6qrOwIHrYvRAH1kE9p+XR9tb8y6ppRxKcALRUzNCjc
6Dkgy+VOYtEBGORsSFnUkqB9U1WWPgRsEN9Gl2PQslAiADOD79FYtjy8y2jmb5we84yg5Sr4AT9e
7TkNMNVfwzmdhrBVAejj/LSK8ml6SGe+4dwQwx5og/VJZGn36gG4skGftFBmZKZe/sAH1/sObGHy
3o02Er9gDX7LibJEnAGe6zFPqAUFbqIBBG4AJrWL+6qfXxCJGEMQVMh8V9Gx+qkyY0wjDDqY2xSA
WA8WrxHI1FZv39iA3fiL5hFsH5DIZvJNAnqdy5MEbFCVmiG0BdX3E7OavWnwU5Kmf2F8UboHZhOY
MfHZmn33hrT0RTHNqHXBvQAmy4gqcOSB4vG6OizZRZBBIXGFOmgIzBttPVNtKRmU8y0j4CkgPUOS
aPTruA5k/dyk7RhNaWVvbGapyAdu+NZGv8nL9Y9YCNgI0uQzaTa8J8qJl3uaJYNggBICRGSF+Np5
LgSNAPos1euQjisWc8GqXMjSDKabZNIdR8gyyA1p9l7WfQKdJQuMlfB6UQ5SIgh1EF//QTNaSNzB
KcW+5pkdPo42aoSeATQp4gP3YPI9/np9DxecDbDRkA+DpuMq6QwQfKA55pOxLgJ2W+WgDVKtvewX
DOWFiHnJZzGH7IDQNwIbeKNAlVaA/ppYY9zJNVb4ZTFIKiGOgu/UQ4I0D61qnFXfbT6aEhPFyXNh
/Li+Wws4szOU3G8hmhqUaea1xawGdfArUYEZoYF+5ubRsl4dtvcAiSIkqnh3PRqr1nRj4ekF4YhK
AZKCLjR9sHDKDMbpL8BqvwXz20G1JXDz76h/42dxi/n664tdCIMJwNtNTESCVRy7enlupQRz79jM
Ki/UMSncvTUMX1EGuK1SeXJdvjEn9+g56u262F84DZqngdy5MRchP+Y4NLnK6GZwMOgLB1JKWL3C
GQGAs9xNZDq0oRU5I+b6i/wj9X6adfccjnaU2cU7TG9cesCLQecJb75SULq7rToIoOQxW66kdJeU
DQl8hJ4zSh5GFS/3hqHP16w97I3d5bcKRfWqGm6G4P36ViydwLkU7ebkU8h7zFzjcrZC3blAIwXk
aUidNjL9fDqavKVP1CT7NEjKjRjUw3XxS7YB1KAu5maBTgIjf7lIkaQGBolwo4qh3Xd2ded4f/FY
wFzXbxFaEMVkUTr+fGk9M3+UZvlUZGoz939dX8nSceHezHOliF08HR7HHVs6BT3Hm6Qh6KCZdraY
jqQcV8QESzd0Zm7GOw5ji46+Y3WQyMZ2K/DCZFZdRYzg6gAZw1OxWdLG28nM83ehrIfnsBfyTjBG
YwbIOPwjAx8Z5WbejVFgZq0dFUMH/B5gE1ex6TXGuGmygj6Afdf5BPCIFsOQwGsVrUqB9WGawymR
wXTjFkkJtGu7SKOaJPV7lxDAa2VW2UWd3+Un1TbTI3GVeGkLMt1IFMpj2YkpjPLSB6xHBXqqNHKE
KIoNQmu00wL3Rn5zPJbKbWVX1cHgFonTIUseQmXX8PB2oHbgX+WArXXl3qkHUkR2GzbIBmUPjQRK
tGnVydHgyZFWhn0MDG9ricnZcRGMu0kJgho3Ge8BLzztXc9wT16Nl0mUsb4CUR+naMQb0DsPFDTX
OYxTO72NjW+VkQoK8eBMSK5HQAPpkmgEeM8Ws5zyZWCDte/rkn4x0twC0EHuo2BpgE94xUYuxkEh
yKctuByQ3OqPNZsYLWcBHlFojQtOoJoWdz1IO44u0j9vqIsnwEji/RALYwjvrLAvOGAqxv9OdOOg
JPz7KzS3xJB/FMrDVygynQYaAIqp31+/Qku2KPSBBorZQvDU68TkCuF068oGVjm0QFiX4dktUlgj
sTNY9VGZFebewqPw17KaS0FeCHBWEP3a6BzWa0WEACTSaZEc4dbJzjeVkaJHlCPreBDmWq5pKfg6
l6WlLsq+GMpAYhtFUAPwpWflDohuLx2rm6eWGH9BZ4BjO1ub5uly3HOjryAvm9gQ5axDz+RonMI8
/0Ez9mkMMhEDwYNvTQ60lDpQzc/rh7pkF/EDwIxBX6GHtNClha9GwMewDh9g1RKPIYdU22RUH4nR
rjWjLllGgHghq4ak8TzJeynJHeqqQCAIV+Ym75xJuSE1GnA7B4VuD1QRJlrCGw+4J9cXuKQ952K1
Ey0qUSXOnFqrm2DOtOZB7FLECBwJnDWW6NlX6XHLuSztNHnTtF5hYDMByhcxjgMVh+urWT6ufzdR
pyjESK7RFpCzycM7HyjuSt029OO6jKU7cLYKHUUr7E0yJR12LOU/88aI8A5B80V639VyZfRrTZJm
tIBqACTteb86zP5Vo9y46tkJt2O7Esas6IBOqw2r74xDiRWFTboNpl1FaDxNca2egSe14g/W1jTr
yNlbh6OvSnYUJ2SWedSTIcoE4DS3dbvy/l6UA7QzdFtj1tTVnwJ9SjrHnq2i02VxxePG+yTcMAqs
FY1bloMcOFKseAbo2lDLEYBEYk5AIREu+58NQKpcbzskP/9C6+Zi+f+To+lCU2EgxQmwb5bNdsSv
T6aXvBUsvIFDW4P8WVuTFtamZT22LEDu2CPJh4/kT5SiFaRtWBipKnj63y1MU4gRA1R1q7AwA1pX
plHj062wX5JszXct+WeQBP67g7opt0fKeheC6MCjoB+2AFeNTPI2OeOmzelD2Qggx9cr+dw1qfNe
n+k7niGZh9lw2NfiRjEzFv4JfLDRaAFdpUQcucu6cnd9Rxev89lCNU9iZiowwY+Gd760Y7zuotzq
nymvESUbm65am7lf0xbNg+R9IzEAB3HMGyMnOfoSwGIglVnjRVyUA0x3EFGhA/gPDg01VtwaR2Tk
fVLdZgl6VDBKZCCj5fM11s/FHTwTpS2p9CmRAA+cKzSI5v7xhwNaO8A1wDeN/xfN6ASZSFQ5gfIO
uBrNKfZ2qETJYag8B0TXY/VPkLGb2raBpwX32LjDisFaqmycC9R7nL3A6Lk04VXwsD6awr3x8/a2
Tc0j7z+DSfHe9/zIyqCmpYlrwo7XlXPRQ+MZbIHk1yIocVzeh3pgFViEcYrMEHFRO4Bh/Ei8ZCWq
WdSVMynaAValXfVdASnmDDDcy6OZFbue4sHpVSsXfPGBg/YP4FnhUYuck2ZXQmQemrSELKPb2pLF
1M4RfMc20PsaNwrTeEidyP2LKWaCZDme0ACrnDPZl/to935dMoU6UT0mu8FXIrLA8OUb3UoeZ9F+
/Zajc66MmaGS0piLOJSAO+wrEtWK95EM90UiN17zzSPu9rqKzIfzR5h4JlLLWg+hzT3DgUiGAyNZ
jOhXlpu2/lpYHHmdlfNbk6Y51ikUM9YtNtKdWyqfU+PJJ58y9znDxK67AoOwtpmaY1U+911uQpYv
6+1kxCPfdRNC+zegvdSAd6SrE8hrEjXvSoUxd5RBojUWu86TcUHSrZqsOMXNTobyleXDvd+v0WfO
P3vtCLU7YWEcS4YVxKYgwyprhsqTtxJILvWMEsR2AAXE+DvqK9pm2jyAdcmRBc2NUybfmvpz1946
aWzZh6JCTgHkubtpYlFSPIZmFvmAM/dug/7oCPDE5pvrOrto1s4+RtvnJi9bOTIsWPpPZT9uBb1F
jnpFyOKungnRdpU5qvBUjRVTeuM0A3BH/gLMDsVLG/NCLrr1/yC8C3BUrJPINhrYQkt+b90kMnkE
0JyV01vcrzNBswE/C4uo66BLuoYg9C1FFQYvU+fN8lds159CXKB3mkhA20iWgxLmUkiDeTWAYs2G
xFUbQ+b7qnfxuLH+87FcitEsCGrQqUMdnH1o23LLQzPZjnnH4usa9qdLu5SiqbuBBiAgwmAx4WTH
ZfHWsDyqkw/lff0bOQDdnnuPUcfR5ISD8ArmI/ZxO7C4h+6hIYGIHNXtAdm3Rqr9p3nCooD1gc4R
4DOCVOHyhOwZPHlwkb/voQbZ+OxgAjeIM4AiAP4aL3nc2hXF+/MOXUrUDqvMHJ+mzIQ/86c7vHGi
jqSP13dwUe1+gfH54LrxiKbbMhiqAPTnuEQO++Bcue8Yf0n2CSVrgDd/xqngo3LRzzj3bqMUpAVT
TBjTYI0u6g+0ugGEl+zQZoHMeP0FtZ3ri/rTTUIUmKJCD9hTvm1rBm4y67bvBw/W1rppmnfLf7GK
I8iRRwfWaGUDF0KqS2GaoctNO62MCcJsFlvuJ8cDeEYemeFONpiueG6S7bTGGbW4lWfr0w5tVGBC
z3MfYTiTkdPn0QSIbcQfMjmsQoYu7aXjY7qFoBDi+zpJEdocElkZAY6tigbDiQaC1LysAeEi4765
Ld+vH91CxD/3Uf6Wp+k8zwNXFAHkcfrauREz70rxFS+MDak+GWM0DLuw37RkxWAt3W1kb9G4h+gU
lUpNOQcxGBllANdDhJEUwJMnYPzZWhmJqDjY5mvoHq+vc+neAboMcMnAIEHf2/xBZz4FVB8THWsI
7DCk3XwNqrch+X5dxEJ52zXPZOgJxtqzhd01xlxDb54nPsV9/w+ou7+6c+ZitB4s4d4KDyT3odrX
mI2i0zv6DFcczkLX0+VXaGazYHmGz8BKlRIb4X3UCX8sh2pnJXyTgxBPpQiXT4aR7xvZA1+crTTR
LF2W813QFIpWlldiMGiOY8m2FiKa3PfJOnnFQzCs5CaXtOhclOaOKiQM66DFUk3kpxvRRGkQO/13
p90hoKPtIZB/Y3zOJWqWrvKcImgnSKTjS1HvgfydVmVkgBaik69tkG4zc9OY/z03fnmkmskbGji9
aZY6BK8VMm7uml9f20jNwIWl5bXtzOnS8imLAEsKRlAZtTw/SafaOk7yxtG9OXHv6fqVWTJ259up
mQGjTYRASy/MgCMjb3h2aRcFHZClsx9Fccz/+8t/3ke8wwMLzcJoE7o0AlNXFy3mwvDyKH+qTuLB
H3ESl9br9VUt25rfYjQlQUVaWsF8A7qpOCTt+Mnt3K1p1ysR7FLQd74aTSsAA5GarQMxZvvE1eyU
5qrwJij8w/X1/H9Myu8Faerh1MlYAJcbrWJIyA+s23r5uz/FdrB3FKbCdvMz0dtMWYwi70poseif
gAWO0Qy0qM3kMpdnFg6tVU1uCtBJ5qkfJXWHvU+n4oj6d4gqY5nIJ0O47fsk3TqWTV/duKjmbpui
NHbXt2HRsKHoDNAuQGCBrvfyS4xMUBpSfIlh/gBRlGp2writkAgz1+KpNUmaAs0NWkVWQlJI0k0V
bLl4qczPaZ1tK0FX/MXi1T9blaZFKZIAbi8y5DLZDnNQmDGv3RHNQyIqvRwj5+9W/nZ9HxcjOPQd
/ruRmjrBOxvB5EOdvGAPHkaj35ogCyj8TdLEsn8kI97o/ZoezadzmXXA3T8TqpkaUid5D4IO4FmJ
xwDdgKZ3y9p3Nlnb1kp3vOkwnIC0yyPaXBtyQ9c6INeOdLaEZ/GHw/w+DxpscwlO56x4mUFi8Ixx
3W2Qr1QGf40/X1uqFusk/4ez79puW0mi/SKshRxeuxEIRpFUfsGyJAs5Z3z93c2z5h4R5BXujC3R
9hyPq2NVdYW9B6UL4xpT1arWDPsJMiFsip7KWKWV8ZZKIMgo+k2jxE4pqm8auBF4AGt3Q7/lu28O
hfPQnW7CfxpCQJGDcaSBc6LQO5VVtGnqnCbGEmHqJRJ6O2iGVwjnDGQ/s3NYSiPwaxuQLSnCFgaP
9uCPkYPVFO1xzUFoqqO4uRtO4ClW+8feWKv8i9YuQRHctUcg7/vPIGaHRCinrsJGAd2eU8En07/j
cRqCCGY0W74EBmptDq2iLRzNu+bih9DZdoViGudJAKFxRaQSM0dOslgih4OqvHsB/u/c5s/pFtz2
eqdATNHGGqiLAjkGr0JYoyg+EEDaVQ1P4F8VTkLQZz3V+qBZ120Y1CRKw/avLESyTGJvND540M5u
AGBv7Pgm1RviZ4Y8HqfBa97yLi63Qld7aGrTlPoEYKHWHsE/FthiHxtmbuDl1IQD15KmKIwWoyg9
ML/oSbn2I6VZoYBE2uRaichSyQnHAUiq57xqQwScQJq18oJCf0nr3lvHlY8C9Lz3WnNsC0TtpH7a
Z5qROBE3GE6d1SAx4kC11+tttk2jWjMRIKvMES1+T+Ai6teeaoBwCvwMiAIaerZLUCJ0ADW69gfY
f/oubaeiJbWmi2jYzztNtT1FztZSMMS24mm8maHmE8SB6OPvi1p6C5u4fchrIUxNA93qyKVNmTk1
afDIRZ1KkiDVH5qkGzUiyRWg+9RpElagqlYyVEGO6iePBdwEpc96eLWWRzmxUYB0uTSCYaUbSJ2h
dk0D6CmjuGkNo3rWp258BNdA+aAPQ3Co0ZS51rtYcEt041hJ3/HfYSl2xzyv+DeQXRku+C7wL3p6
ldrFqJUjnUahcSsE1Nd+DMQ24EH6kokIu/4EBIlmF5SjWgAAk8++PJD12F6gth71UWGxEvS0SGH4
kkpet9EoqEQMGiOzY31EN2jleQpA6by4HQhC2uJI9EgUTuNQ+0fZEwPW9ZF4+xpcWw94CILdVS31
9F2rfK8meeQXIRa+4nSAcmvGipcz+YH34mYNFlpuZ6gNg63h9cgCGsH4rdaqTPMJzPLO73bqrmUE
laesAioaLRszez8mONeA7gBdcJPLpBnLnSpPuuW1/Z800j/jqt1qGUat5KP7u+T7To+BcMqlLA1Y
FtfWIiwlsCsNKRoQhdr2pDqmuW6AhbeU7UrqfHSPclDMSIoTPgHoBCfgpZ7n2cJLjtnhG5X8YxRz
O91Uuc4jeE0RWN4D4syROXdKnTLqzd/ne9c4/hA0U7sdUH85RMgBzF22LcnauCNF5G0VnntrQ510
0xIt4l0XBLXZEqvc0nXEF68XmEtiA0BLEZBP+40kXKB8Ku0sQDk1PnxHsxt2kWb997NkpBKM4g/f
84YLGQ03bTJCJl99MBK4XnlRwcqoty/KUjr8/vwQ6gBLvA70oPlLxw9AJoaaDBAT8Y/+AICKjZLs
oHZNHfVbmmyH4BAShIUJ3jNkwGhGQTK4E4Qb8uvOCP2iazIQTUwZUQBhGzShVeD98/s63hWD8llA
TPAQNK9I8tsxLTsP7k0+raoYBGDcTmy+f5fBPOz50Vd+yJh54HhcSIYkQoavFaUtVGgEL8HmtrBg
9y7YTylspj+cQm8cpbYUIKXrK8AGluDWjWkvmtXgL3j59w+EhFcv8l6I38974UI1KyKOgyilr6yp
V0gPJaqXEy3r3FXKRiUZAhlBpZtgRFq6bpct+Xc5kYLTkS0AbA5ib+itF3mGgvdjogCSz8HHnKbU
js7priB7utocN+a3Ya6WKnkuavlfWbooAP8LQlB2D88UTNszd2rQuLwvQ5jKwuxpbYFD3BxMjnAE
tS5WTgMT3NZUxTeei7SxBtqbAvVIRHhSUM7siWdppmK2CztwQVS7GZeoIM+Dtn/hJp3BJT7fc7rR
k9Ji4+rMzkT9N60xron8Oy6NhhRuJh3t3vxnVLGZUd/0qGbqtFjQvDeIRnhU82iYQlszsJRuC2eE
HoYY4Z+B6KMbJkTwzcog0FHqubaFvbfi0o1KWqzQU0DOX0uLIs5vwFz87FnU8VGXg/FjIFxAQBwk
HnWNZu77IafwKyUgrpLQ9exi9dnRhGQEJ2ck30BNoEvZEuDDza48ULhZhbYI9wVRVzyxr89omYLG
UiojlZimuTHNnbnZ4Xc2+7JtYrsuIfhlZ9s2fkdc4jTEdRxycvDxnx94NWcf5EQc/GcXv57w9/B3
Lfbf8UHZF8UPk31QSkx6PJorfG1WkGWyD3xTfLG/wv4q+4P5tXk+Pm++NoVZ4E+bDb6+Nuz/gnFu
Fk7Epcnx6pyiw5jnUXGE0yCJgjHfEiXI+CFJdaKQnLz/czilQ2NqZLRCEjqdjcJ1M6V/e7ukumR5
52mdOP2mJy15LkyefH/p1Lc1c1xzC2MTbo4Lbg7jOQHXHw9UOHWmMBNxqNKcSwK6eU1JTHy21J8v
1KLHhQrRG+xT3FGAJcg4DipavSHr+jQEQG3wlAwvBNGpTGy642xrMyHYj98NzQWL/3q5rwXNLE0v
iUM8hh5wfkl6UVnANMXpVi0Jf5IwSfad4ufm9dXcGdbuYBN3YBN3Hj5lspVJaSpWYSnWJ3mAm0qQ
wyEvjnWmq+PX12aJhevGkLDHOXDGJZQ0gewZS3S9MO2ArnCxRhiq+Ixkij42vM269fjafwxvyYKl
v9kFHD+cRQOlHNh0bMRsv4FBI3QTlwf01f6w3b8Pn9b+7C+q5ttqEVbFA6ov5KHAwqzd5Ny4QmqD
KQ3ps0Kw14RssbqEWquFU3XJ7v7cbDYf+Ecg/gLBMsPxvV480ROTXMTzhkK97OzX3T8/bGiVHZQL
+/pHUTBlwTSGw/SHi/+dfV9+WBaxMrLdUqiN4+r7uDI3RyiHr+fV7+fyxjBgqCBCVxlxEeum5Wdm
NC0bRfbyFhyMtKZQeuFFY9HVUp/kJSs2WxPgi6ExFEhJiE7M7TXf52mcjlh8ps2gazFpiyzcsns7
DNA6ASFA0AvBJ5i9MCrJSNMyBAdjTDab5425e7edF1yfF2thiwX2criZzg9JM/XJZ77gGQEkbXY7
bBt00/+wMeg4FuDZgyMZFOjXZyjMjTyqw4kJMM3Xnf2XODgOdLWga28hC3AAfsqZTUTo0jyIc8jZ
vb9/PD4++nBTHqF4mLMy4ff4E0RbW4uuzt8FPX+fe8J+fo9kJAH7ZSH5dql2nS8tCgxQNaFDIYtz
2McKDYpg7BRwUth1cQ8wybCRMJSrFQzl78t8G0S9TP9fYcwU/XBZew1WUCmZMJh/GP4TrDymumIG
+ndRNyaAXTWAeesAfr8Ym9ljlEdYZGwM0J0yr4N5Gy679uz+Mxfg4g4syby/lj9kitfT8414aOuy
gUwUmhN8APwOn8+YbQwP9K/z4jxsH7Zba2ETb+O8s8nODGtbdmLAxxAMDZgT23503uh+Sancve8/
l3SmaDVfEIsqZNMzdxoxoD0fHJzUp6Vjcpsam01nZqHUMKkEtJ1C0Ktpuw5eNgun4+Y9czkdKlx0
VGmgkmfewidFecbF4z87tdHIKxjILdOG8S+sz4uqpCt2BxYqX+9f/x9iZ9c/lrw0nQSIZecjJq8t
fX0GciHMwUgbk71f4BHaJwJLybyOBl4HcV4A+3p5UyUED0r8xPovGKYLYtmNFvgxsJlh0kFFPAHY
4Z/bgkNk7i4fuDjs8jCLClPJLiv7wCd+bPHr5TJdnG+sFq7xwh1m9+WXUc1LobnSK1v+alRsZBjQ
P9abjYKNhT0CrIslXRqBxI70fARAGkAdFnAv4MfM1iXPjUSRKzR5MsGXdwp7qrBXyAtmv6drpibN
o73k1FziVleC0ViqAGzDwNsWBZXSTFM2UcZFgS7BIOXk4BOfpDSlHfmL301kwKfPvCkLYyAYirN9
oCf35LiWhSF9fx+/4HG5NnQPHjkbvIWOz8+b46ol3z7e4l+L/utNrFGEHwAMHiDRwr1HDdK14is5
VYlajo9BJUamV++7JtJq+kg+fDd3o1NBKid+HM3+Y4n24tagoGXCAEs4ag/QTI8A4LVgLkHH/IBW
VWa9DrCnj4/MpGANziOBV7Va2pdbxwo+FVxNiANCCfBJZgK9QG7QNipyRHWmz3CVuPa0+is53Lp4
DukH+DaoSpDGoACqWvLbmRK/OhLMnYORhrcFNEU4Kddz7dVA5dROg+gn0XntzPg5cfveEZzYzZx6
VS7ohJt3oTiTNzuCZaa0vFhAXmcLZ+G1exXpKaZebYoP234rbjWTd7SFK///EIoKefRasAjKLKhV
yS0X9T6EJgnVfPM9PE7bbvVZg8XkO9tAA9rIszyVSw7m/A38z1z/FTvzFkLPCMEFBbGGSMfTMf3m
KWCnachv+reX0UzdJ5S0LBbUM+1xs6PYVASugNqBFuTrHW153JmJTXYySLlWPkVndPRd+d2Yjw9R
QsZDgDVG8IhET/xGtX7XrjePzsucf0ifeSulUU+lDOhtMipkQhXEMwwOMKo8i3PElyXw4Uub0e1c
kR7AW1dEHHt2evM0RMkJwIlItC2/y2cR6izZqK7gDKf8dVgDT4uW4CAkSyrirmA4trg4eEAg+jwT
XMde1xYcBKephaIIC700pZNtlFNC+u1o67Zx7FeDE1mL0S92VudT/il5phU5zfNET2bbi7kRcV3Y
8kNDiL+tfVMlOnmqV5lzlFzlYWlvL822V6KB9QGebQXEjgg6AXXr+mR1YBgCOHqKmM6AAKe/Mg4S
QQOR6dkAQLTDTWw1m/QoUx+hWoCbPz/0DpDlob0ykj7UB5yBjWfJ+/3kZDR3ReKbT8nCm0tk05+P
8XLL8U5F7ftNLfVU14mUtyBTNNXngWgWaEotaf9ewAdCCaDTbMN1R1M3INFeOSYnw01NqAGHe8wt
xV24DDeuBmgEoNhR1s1q8PEKvF4wA00EfF7ISF7bmkjCmoiWZxZW7TujSDis4fS1IPFGnc8kzk6H
b6AIKwEvCa04O3zmUIBIS5pt/G2J6yB/Kv8fcWlmnGYrfjXJmTfTgKMGBdkQ2a4zblekEPjXoAPl
X8MUNFlESE20SDm/T/T2VSSDHRjG2ZCwtAp2/HppJU6dumxQA9qZ5d4nGtHX2iE9AYyA9nb0rZoo
OUBkOt5m+2/J6sk+oTzR9yn50xP/4/fB3EZgZoOZGTWk6WulycFPPSIeqLBmN3kkgJfcgv3so7E8
G2AoJc2RGRCJmhPvvy4jmsmf7TraBsSynrAYI2KRKan3lS1aySOgZE7NSlhNzhNAB+yEgGrFbPZA
7Fq3q4waC1WOt0oRw9CBO4RsOGIeN80FlQ+nM2wQiGo+a4V0KBR3w41v6W7wMe35g+L4NA0sy3CF
pYvGdnt2Bq8k35wG1E+UHSTXFopEulf5u3WmA0pnBKrsuPdyW4e45UsK8dZvg7smCMCjQZAbvLbz
Q8iPnRpxoC2j0VYyIze1esuwsPUcHGnJib79R23X6RRIR+bw2dK2Ib8fvDu34HoAs4MXGmoqeeg0
Zk8/m1tNIRG2+nezff3S7XE9mP5m2MjfoiUTFGBlm/hRBt4S5df7BulEjwCye2lEN+YJS8KcWLTz
4V5q/GxESTIVcdvBzwok2lvojecSqOL+z0R0swFnJBntiDzHj/BEfPrFgzV1YQQ37g8bAAPMBXod
juDltfwjGiTrAxdrCgbQhbiCTAfIB/+hJ4u+x63euxY0m2kpR0kignqTKudkq4FzgZQJKTahm9IX
8VO0dYN4C9btNiQzm9zMoMRpBsRhFTKRgHjk1zyV31qs51/9ENIKEb30I1sSeW89gWaD/hZ4OczJ
ula0WlNyRcfDVVbfhwM6XUqklWDvu5XvaAbyn5Nl9eaIU5WaS4fpjl4VJAWvE3RGsc1UZ6ZFV6tB
CPUmofEqaslwzmyDourOqoF3SjmkhY2/k0qnnW8PE6k3SznPu8v9Q/783cBHYSHJA+SDzumouWoF
c6qbE82d3nInVv4n0PPvV/qOEr2a87z2JBy6qA1k9jTJCQrrSbzWXkE5/BHT8nPA5M3AGizvpdgt
eZa3TTG4s4AtgrOCHjQF6ux6p5tQROPJ5CNftJW+Knt6TdeyK+0qmDQLdSgZaVe/z/WO/rySOF/f
qKlxiVANR/mRyu/5ajCjw7jzT90qIeluoNDeNDvydvgE2idtvcibchNhuJ7xfK2zSPD4UIX8wOUO
xtnH27d8jsx4qz+OvjWttJhktHwU9xO3oKVun6Qz0Uy7/FBTgxDEsSexqTvdlo9WeKvR8O9okBb9
64feHNbiBq8IU3r8fc0vuBDXphJYtngYakifg/Nifp8Tr1U5MaliKjvhiwzbhDlu852Ep9KGs0Af
4xrbwZShtFH+YU7Ee3wFqrE7rMNH77X8khfOwJ07hvEwrGDGOA2ffabSAIgzKUqCujnvKJ8EO1/7
VmegqkK04S/YsVn0hC69Em6zlbIIrxxJUcTDkKS4BKV/rH4FeEKhM7KYSmcgZ4+OgtIO+S13jD0g
waPnegusvgUn7TbQzWSKQDJCQAClHJfr90Nm5AWaUA9lDGXSmfzTEJKOyChs0QkO+FY/8NCi3Kax
kaFfOmy3rwKIBpwd4+dgHCcz/zDPYhmoxFhjxFZIuPIt8c3btrbhoJ/+hFb7h9/P2E2tCLL+oPUC
fCuytNhVXbw+3JKcDFUfc8wXhi6xq9fGPYBkSaeqEz2opkYDPJNfm7VKDKf4zmhBjSfw+aDCKFyq
dLsNSGAs6L1B3JOh/t4AstVRLdVCdBmLSNEUqvgkW6FQHfQXh/Dj94nf5hhmwmYqNK8AaJ+nEBag
Fn1VfaXrmGpU/uTNyBqcJUzju0cKPjccT4Q+kGGc3R2ZL0vf46BExGMFDzRxP0Lq79CYleIZJD54
du0CT1Lf+4elDptbr4Ct6r+SZyfKqKbA99QgplViA7j/29/yn9Vz5GgLb4pLc/9MXV0Jmq1oZsSh
VwUQBOQJ45w/25ODGBr8a5moX+lOOeFtQas9kBLVffW0xHd+xxpjnigFYz1o4N+cw17WGleJcoEN
3eWn5qA/yAUiHiWVPGpQn0bv+cO46V0VcbyXhaPEVvBm4j8kz+6QYgS5EbCj1LzqCjlwExEc1ZQ0
kn+CnmO0KxKa9Sb8iJwuo4sPKvav/yadaZQfyirkwE8XIFtAy2cUPPqrgwCov+feLNacE9qLjtY9
BYV6ArwX4GIi8D47Tp2UAOyqgW5Uj+kfvOf304pD5V9ro7expcWfJbDNuwbgp8DZsYoTRffFFAJ7
KoDD8mFaPXQbdE08SA6Csvx2UQXfvoswL6C3y3gVIfPCzwRGSaqoXQqz6x2jA6r+oYa6NbjGREv6
8k4LZ4c9Pea7pwKfl1UdgMdgru9HNZcHMYK+bykoCYKUtvvMBiagVZrqoXXBiPsdPrZnfcnE3T6J
RJi3f+XOJtlNWsAVIeRmKD/bNw/IaAzriHzxWxExIAF6fjFJdO+a/BA575Xxeq+JAwPrmrjTVtpI
ZkmNvUELK3TrT/5TJNp2XCm4tadpwcrd81x+znYOEBHVvVyDsyGm8bOxlY+Dadge/OX+rdl4drLu
TiNZkskW8HZjQUVgsIIqca7whVYNByVpYzq99vuSxtv4YVpLNFxSPsxw3MhhjgLqcBit1+xt20Va
rAQR5NSIbk9nhPLtcF28ZIXloy9tM7rlOXoCBRI8Nvf3szsrQMZxhQm9VHdpEoosbnC4Us8Qp6wZ
4KvQ3glPianYgFRYqc82GIpot1NfQzvAodLtevs0knpFfx/APc/8agCzuQ9KqOeqjwEM5g4FyJ/h
pnL/xlvVjfYSgrZqRtZLKGCLMmf6TxLDoVHLHvpvF3QEKSrjENmqEx6zF2WHuCLnoJdcsELUai7M
lmWD5jutMdBhMCMwtt3ZlZVVX6k5NttSY/FKSzXTLfdXWfeP7WYxZHLPqiAMDsUL0HC862epqXjA
E3MsJ/gr66qjgOY2xa9Kpx08Xr8hQmRW9sL07mlCTQPJE7xREHjNHf2+KoRR1KSYnhKDKAfE399q
0mQrfiMdU7OyxBOEr5au6V23AfXtKP0CKA54qGarmslxMIU5My9Hw5ad/DStGKCo21jb0dTgFZMt
wHLQn7zkLt2ZryahNI9ldFX4hLNoTTF0acxHSowAUUuTr2Ibnsb1I4es2LBS7ArRKW2N5+1BJNne
t7nNkb06lnyXi5TrQ4VQERLKYOiDz4SeNxy6H96DCpQFfuhUFknAMXbfRQTozdLy3mtntNCMRp53
4lqyFQv6ciIvKY5Bt/bNBukrLiJAT/vjWT4NdqOzhHJ55zkA/Gd22kF4pgLQZOZWgV6EA6wAB/Xy
XIiW/yR98G+jKao72cc7cOH03aprFKjrSFSAlRWhyHlyXUu5sfJylYXr6uf2D1DePyQz+MrRh4hq
+Qpl0V+Aon9pdvpmiRjvTiIMvFoMPhTYghiFylT8jz1ACNQo0SIV0w02ATE7pAOccV25NeLxBuWe
Qoq46BYA43vuvSK5VTjRFjFyNFJa/oKSuWmowNxRoAhsRTRUgEhvXskh1CzS4mEs0uE9pNJrbZ0R
2nJa6/GTlXaEp8+0thC8ZzFbIEjJZrgtSLLOz749WZKlPWSObi3sze1N+TkmVGlerw8/Cn7fs9hP
D1od0luA0bGaj4QnD6NZoFI7xEpsuNWSwhVvfSSEMxnwKRCYUFY855UcSvS45UaY0Oo1/iPTKkM5
VveMJlLb30p7UvZUJsGfdYu1qtcgffv+5t8X4x9MDVxfUAxCA6UQjieQJ+dqYgQMlT60UUIF0Iyg
e9vR1/wfhK/j59xJNllAp/XwPdS2SBZW/dbRR3smyx5DKSOWPS+JjTIp1PQGqet8L2xSB1RaJs+h
JE1B4zraeaaIDAutkXeCjNci57ZV0FqAiUCk6GRueHrMXB+dPC+sq6j4xl47wV44Cu8SOooqNB99
/T7j++IN1uHEwNFuSA+rTC/lZOqRHzjwAfVPDCMSC703rGkf0tD1Hw0HiFi9ySK73j53/4coOhbg
xwhm2ljj+JQbIrBCD7ZgK+fgMQAXhimvS6fYlBGqNKi2pv4b/1oRY9kC39p8wDriUQcrK6HSSGP3
8IceCgNgEIoV5s+tvF3+h6vJcJIrC0y7poJ+aJIuxrFvnVdIRC0VDzofHLRL0uyHxFQYp74WsOH8
UT0KLhwq8Vj/TVGjsFLPjWZyTx7q3SgQZc1FrXLvYuFqwWlmrD4oXbuebZCyFZCVBI5z9ooDdwg6
G+Agpt+Y2GiTj8AeQfOPxQf03TkbYOPBK5NByc0cDrkYpSmQ2JzTjWZ3ryB7IzyoKyIyPmSkflAc
9dyaf9DeveQu39tfdEaqzMZhvvNyykwJfT0PkP8CQZM1EMknHuL1k9Pa8RciE/Hi9i4JnCluFfxy
Pp9BYLRtvzPXW3ebxifgdZ++eVBmkKVQl3hPoIYuMwTN4bjelPHLudFWRikijwkQLls7GyQEBQtR
A/KwJS8vEyUorbdUslruxrxnLH6Knm1rlPYAeh0gWjq0qVmfOMrtkfdy/B17y5duQS0yWP65N7Mn
eeujouR37XXHkYUb+e/c59zemQ6k7IkTEqq/C2d/nz8LJgx0dP7LvdcPwnEN0nJS7ZYS63cCmzjC
jPFUQj0LS+ZeX6Pc7z0/85A6Rhy1REvVN3cIkcou7Gwj4rm71awe0idL3Qfrxaod9o/PjSOgmEG2
B8wQPIFniy70ea2XtZ9SdDN1BsGct/EOLAqxG5uR0/rk9zW+ZyHgi6LbSAVWOfjOZp5aqiZVh0gu
OM7oZCOSQP21/7daBS/+sfjA0ZZOekHELxG6A3oLpVOZG7/8PoY7sQw8GWR0U6LXCVyfcwQFKVQA
bKJjDOOa/yu/lSzBi241Gj8qtN0AqcICLeVSU/W90wWnEOEF8LyxXsbZayWIuCbjRJQMDfZoiX+8
d9Ga4BGmue3/zfaoyjwYiLW60XFJidxGjWQDqS9YJWhpsEvMtrjy/EkqWWIXOQl+JJVGVNffArdd
X9jcO1NUkDtXVThayDghaHN9kpskE8qkKeHwjER5RLLP5J/TtbfVdsDFRKR+l35lNN0k60VH8/YY
QzKcDlaxhzf3POIoeGDlkiskkiNXfPf+oElxizrJs4Fknmfmrx0u7qrvUfm/Tg/yPvi7qDdvFxnM
tAgiASTeQIDhJjTHpXiBybD85b4+8mgcfjJQoNQ7X8lOMXfgAApMzXkRVsR3AXuOZsgC2ciM6kjw
o799MVJ4a5rhd2oIcsD1hOM5hxEuwMxqyDlMc9RCAlTJKt8CqLbYeCtfRCIKQcLMgZJbulq3Li88
faTVDZblRFpsdgLCtEClDOBuqHhsn3G4LQk8fibvTuvcBp8n/1ivFi7zrTPA6LXBcokCdhRBzsvJ
u74vwb3lJXR0kNROiEjzk7ZJDt4DSrO+M5/EIRFRNsKZSyXPd2wlE82wOtDYAGio2WRlKW68OIbi
Fs7KWV7LFmdFH/LxQ9l3CHjT2EWfeLsaUwLPV6KAD3P6JX16KXC+1t/XY5j5uxEfAjzJwBiUTwk1
QB7MNcu0hiLhA6v9UJei3nfO+dWcmRH/4W8GYRJ0UQB7EbjtLkc3jeltwfAGZ2GdEeHIOeNLi/qY
Z+mxeVvY6Vv/4HqqMwXKgSQvkUVMtXoFzp4b6mb3gjZjYDCxjabNKbaXDteda4TCcp7xdyClitz9
9WwbMGpXY4jjXAGswXOLjwkdaSUBqwDxDwotdvxp4NChtjDTO7foSizbhB+LHHFShB5YHWVIDvzb
1WD7hFSbgbav5bncLKYdb30+lAX8O8u52ha4cphKEU5mTXwHdXSYH9I2e9ybiKSOB3v8CmIIMzid
pXVFk8hkmPHRkvG4d7J+joKN8sek86EtGi/AWk+Im5B4B15QGpwN66/oAmwIDTBFSdrNZlg6VvcX
GyV0KntEGfN0HIgF9LgCozIaTjpTWbX7lHJ/UrzYPMLCpYsu0N0ry0iA/yNwZo9bNIyKtcB0pCMk
tucMj/4RBfwTFdD48r+U0WF3AXPCXks8WiRmZ7gFNKw/elCQLR0+G+xjSjQbh5iI5xB1XcVxoEtE
VncyjtcyZwdYz4D7rvq4qoMtf8eb3kIhmZNvk33pohTBVtwlg8fWbK4Gf05ytqaJ0lSq1kEg7/in
9Cncxu5gFZQ//X4z757Rf9fy4t3+OKNKEQZqX0FMZ2t2G5HaVjCdbuFILkmZ2ZUoC0ZBKtnqfU6m
f/S2Yg7zJbm/z2VhyS7W7cdckBL2mqSHlGjrOQB6ealNUOnZS9rlThD66ixccmA/5LSC3PjRADny
UYAyazaVBejwV1T+HH+f0J1Td3FwUYyNKDxKKGcGwhOMpgg6HQlDAa8ovaDpt4Ei1VpiXTnaO7dT
z7GZr36XescLgFQGiAY3QEdQYLZbLO4chKWHpJKVPSL0TFM7QvDN2CZuraIuP1tJ2bPmFPTYEwPR
aWO7+Ii73Ur03GPKhgLKeQ3tuNeqk69FA8w6KZwAkp7iZ6EjvhUJFI4ACdeh4wEhREIBx66zfDs9
g8r19yW486C6ls/G92OLS7DW1oaESt12PdmCmdjym7AfbZEkT/ruS3P+fC0IvNXZVwLn97DlpwpY
dxDovSsC6YGq/dxtBGJYyq5F4O8beZWlOd76mYy7HU9lHokGVh1zPceIH7lKGbDNlcmdo4dy350j
zVS3wNbpyOQY7wKNzdKjkrKode6E0YExgu0FDTpCm4inX8vu0rIM/KZFWPHcwXHfvuZUm1A0KgP+
YN9tQsAiKQhIlWb7kH4Elo4jiNiQtLQEt1kEDIM9bwB8DMJPfRbdlHpvyPUGD0nDs5WWiLuRfqQU
70nxwchM6Vi64RZhVXdJ696JkCDCCPMFF8wA7OE8vdMZShX0BYK6LTL02so4/0XjzSeWoII7huIz
h1/1G2NVvPaGuWRZ7h1uQO0AaRFgYWAFn+uvqEx1gTOw+OEf4xE0BCqZtqqJp6aPyAy8pA6dNrq9
VF1325fLYjJoCkaskb3Z52LVdvCBK4kgp96ZoyXvAlN0JTPbjHZisrJs3QxQOEryDCyOZuaYf9ZU
txa67e/UpF8PYubth1qhVDI/sscVHpK4WR/GxjPrXYiuZGOnk/Ir/rsVSXwoTH3B1F4meG3Sr2XP
T1tZ6cB9hWwcOKADyu/vSK++fSpr/QDXkKhHdLe9p8f8sdlPH2oIeHgqWN6fBU1z++i4HsVMtYJ2
JQO1CEaBkrC3EsR9Ayk+0qdt98x96yv51MTI2P0uU7yjatC6i355XDf4iZcCih/qVApDUKhOPMIo
oBI5lGDxdhpAxWmHx0gjnzwJvtXHl4pwBq0s4F6aSLCiSq7FGVT37SZaKt++U5aISDBOPurVBFRe
ajP1rjaKFgeenOJR3wPQkwxb3bViJ3bQcwRUFbR/cjgPPZla8sQ5i30gt1sA8QiR4kKA3gnq51r7
yWE3qqmg4sorm7g3UcFmd2Q4hrvp2CSk5Ow/4mLr9p2qXhb9RmoDQdE7tZBToeSNUirADCA1adfI
4jYRAX0RHrotSjIPQMlDAXWxkgBGV41IM6cU1a9gVoc/uNhHfusQXg9GvF6BeALPZ1JjMNC6qOCL
OrwSfGi65iGysf/8q3ZCLSxg+UK6XzC1d9yba9kzu9fqWSjEGWR3r/H3uDYF3yqJ/NC+fepfkzPg
kdas+q2qkeioOTl7jC8+h29f4ddDmGmhFt1HRcX2IreMs/TaoXtA2ikOmsvpYHG7o3gslpACbisY
EcNCxQTI2hCmRmTvesVbFBD1fpUjtNM4I2s1rHdQvYe6tuKHYUnYnfmhTAP0LzjhsPNz8+55gA/K
cg18gfvaCV5kYD1uxZbw54f4NbD8aAXfuV4y5nfO1JXQmXoVuSDN9BRCAaTl+CuB6GAKXdVvxYu2
E1fiQQHHPRAY0o3AQra/a7g7dgX5BugTnfU7iSjGul5ezZiGwkv1FI0XnlPuIldf++AM/xAffDoc
s+fQVNzwLX4Jz5GzFEe6d6LR4AWKNaRLBRTLzx7EA7o2+7ooYThp9ghsbXTiKILZJgid1RGaaFkP
a7z1HR0AdokFNf+SOYu+1K0HC6OOlAtqG1EKjH7K6xXomirJGg6DKK0ksKKH9Enf8q4IsqE161QQ
wE/zP7iw1zLntgy5iZxTILPaamdACLIOL+Uko5M+Baonnn9UP2jrjPL/fdDwWvBsu4EQHhpDUCHc
fUweOpNl2N6UjYgIre5q/4e079qRHFe2/SIB8uZVNr0pX/UidFV1y3uvr7+LdbFPZzKF5Nl9MMDM
YBqYSFLBYDBixVoOxp9c40V46fe+pdgMT1s4yBqPGK6jXgYQKT2IglFlQkECFVz/md+UjyoxJ7qV
jgmgieXVi7ZwT4HOFg0uIOmvv2mU9RPoRSaUIiE8h54098vobYCOUOdnrmshZqDA/tcW5T/cnMQg
LIctoI+zQ7bXv0OXYMhFVzxa6Dbs+U+eobK38L4mRf2/NqmDIxTVJA4CbBZOiO5OgZsxtAktl7QP
D6250ZnVbdYqKY/leIFMCKINqOHe/eJfkgBtpGkNJKxtgOFTsNJNt2Y1kxZmA6/WSasNF1mvqO2I
dUJcqHHQMoNkhSU/5tvYPmnnBlSP9530dkxNAYMJmbzAiD9iEv2+aVJ5jkUjKpBhKy53+Bzt7Fdj
1uhwV43pTV/16wM5m/l2lxxB8/HyyD2Fm/IDXKbe/V9y+4nxSwAgBZsdEFOkoXLtwklfGlVZp0Af
r7jW0888qInF91YxVVsGh0vvJV+MBON2jAgmUTXB6glvJ/Cc1yZbY0hGfYQS/XwMd6Pbr6E4YQkf
xU7+AvkxKxSRVOnqVUFZo84NCGZ9eDCstS5y6hVgx56wrbfzAePMI7I7xn7eODAxZ6gkkwRNGqBB
14vT8IDq+KwqLEkAQUALAqDZ/MGAqVDO3fWb2fqFhyWr43v7YIZZlKNwveGljtuF+oy+Uot+PQ4o
Pq3jo75/Ur/FNcb9NjwKYJjBa2wLZ4qLGH58i+z+MQtAErpx5MUsX692ygMtrMse3nNEB7i3A8JL
oT8hl0k8bV/s6hd1VW2NNYsJ5JYagDJM+ZBSckNeZh181fsYYXg+5rsB7utKj4WZ/C53FSIVmnIt
EpvYrF65jdMBMvxrAiBYWTPzdXKf0U5GtBn+sw+Uk6kQDQp4FT+nbRxlpT0C67lVwYUiPpaF3bij
g4nLVbWLjsmrBWkxhs8tWAdtNhrwaMGDO1amMvY41AI1g/S8pT7rH9qOUCQ3ln8yIhM3BJpI9rwR
BZPb6y4GyRi2F/z9yjblAVVcT1VXwTYYxP9kL/UuPUlboNF0LNsordmSKrN85l8ZZsn/ltpwcBOp
wJTA8VADpY4ZFLBQ+i1hltuqYL0Rdtp23hoO97uxJygKmPyW2Xe+XSmgOgRRCkImQA5U6moKhSEa
tb4oSRfH7TbRoTgUz/i2K5SlkMomGK/qVtoTY6HkrXu9UGIVPNMCL6ImRKcYftimQgr1QqvESwsN
uvd8i9L2HnNqNuSQvu9bu334owB1aY0KI0k7NiBBqtBHmVaZA0KvF8J3pB36Tb1K1sYzyL6c3mkx
Jid59UNkl8zKMjkpN+sl4wxELx4jXtTbX42LIpKztkShF1TspN6jrqt9vQqAc1zD7CYeTeE9XjM/
7+0hwrMEVV58YHR/IcuNH3ZRg+lTNBl6BDNrOivggD+D06TYqDHwftk6f0WbdJN7k52sfUC3WfHj
FiRFsONIIzF0inIzsELXxvOSz/g0ySCadywizBWM68SbTtWb7KqPqvmr/INCl1M4QLd7mEtiNYZ+
OoLUpqMFicWDhQJiwHRHNOXTJpcluHa3IUwB0xkpu5nI0DoCcoRf+6vJzp34WX/97xF4WPiFZZ0K
XXNizEFALCvH7JAeWxfwQ+eUu2NrzhirIIeq+ez3dWUqrBfZwgfHg1QEehhj6wCxUB88zbi+ESHt
DEE/qIijBZ7/kpwOxU1mPYsEI2p7ke7oGFwB2g9MAOSXXLhWEqlqWoRCacn7aRM8TIcIKR63DtYZ
rHWsR8ltaISyw19rdDKrFdBrCjm+tNJdiKmHche60R5vTTfwZk/xaub7eiGhg0UwB2PuCS1ZDKJf
r0/nZm2A1CQ5OrM9HVJMK3/XzuT6r+EH5zLJ98n/jt5OHVQKWCTEIoA9uzYXtHEqDmlXQi3HETD4
iTd89MyfFJ883ncliyPmti6tAN8O5CAuV4BCRNoeBKybHJI18FFXWoF21pEtyEltuWewPg3vmGuw
xCcopu1Lz3eS2kw+sz8J04cWvurlj7jBWdXqmHUq4uIYoPYYOTxAZascE09g1JBFqzpyTyPoRFqb
cSMs+C7JKyCYyeukQE1dtBjBqdJkhl0N3bbVkGHM7EM8Icc8CYfKjl/5NeQIyFAL5hUx5ZZXZrVl
Yu1YP4LK9kK/yIW4wxdoXWEnuH4CpLLoDH8yCxJQ6pogDXx0mfMX3j0Hn83mhbEJ5NqjPO5yE36o
gC8O8CRpJRTjYD/eQe3HEx4ijNSMJz0xa/TrUZnMUQR9FV3/IX5VX3lzWImHzjLsZ8nL7IzpCwsH
AJkeytSA2wMUTw8aZmreZGM2od390Lw00COBcNSuOnFoBp/kQ8N8lC/cyVf2qCCNWzPXhwL2uJV+
nhx+H22kwk5fS4xWCevYizfJSbFY+FlpIeFCLwzCF6DBA+MGDWOdp7hXpA7IM5B/yWBuEcB3hUTL
+RJsVM3c7hw40kYDrQgKPLoZb+I1Mn0nW0FPdz1uJyf3oMvqPIq76jHH5Nd9n1h4OOM3/f11GnUw
ymzW1KzCr1PPdegIWxGQl96CJnvhTm5+8B3e/nPf5FKWcGWSxIgLN5SVQi2bASa1x7fImdfgs/0Q
rfC4Eywy4u+bWWjKu8iV0PW/b5q5WuoEKrNRN5UI090f7Wl+64+fSMM8aLNsTpk3WgmL52zhQYvt
hUoZYebCjN/NUJ1AMIdygrUGdvgEiHgcmumfyamcI+buXwc7eBRQp1lDTRAyPIwC/c8EOHXgMT6J
tj8uNbTf6WirGX4Q1mqHAr2TAkACMiHnB+ew60VAxxX3bTAFVztGpnHgzMbregCNC+s9dCRwtOrm
uBUcMAwfdHsozFX7NuGj9C+z55vn0vb3ocMIULfldYC9iUqOLpCpXJRWrj0jiYMIkBv83uQFZaTZ
rj8xP4HH1+/OS8DFuQ53ygkwAadbqYf/vgoK48C4gy6WTIMif7w2LiUxV2cKcO6YgfqAoub4Oaq2
Uru4+nNTOt33xNtiPqxh+hcE34QWBi36a2uaquZhHPToBdU47RpBZ2pm//5WeIQ3Rf0uPE3DDBpY
lbjdbG2U72nFmuJfyBxVDdIzJHME0o6mRpD7MReDHprr9VuGckeIV1m88R8mDAc5jNWSvaMcUQca
AKSDILQCRwuVOkZpEnRR7WNywZKt/nGQQclrThBoe4m27VpyMxSU8gcDdPdojJ6MteF1OebcVBOS
vg0AQPd/zlIYuPw59MCMWvhJXnNGZuU73VPRTQmcZO+vUFsIt9ImemQCQRbSniuDVGoZDFNVFjHW
H4H9F3xxmDU7tysNpsYXH6wYpffNWOJNn0ZB7vx3x1Uqrs9D5kt9AouD1ULR0gRTwiZ2T5jURaNE
9BL7vr2loH5lj7pcw24Y9KyCvdZud9Ju7i3DTNBzz4+yxf8qwP4KdUb7gE8coqwDX/uH0H71A6gD
lYd1oTbFzw9o9o3owsdU9yvYvOJS9TWThyA1mLv+21UjmTQQrEi4wLOIpuCI4g5StgkyqskS7PoV
rZOHT5xkDO/jQRQimp42mNk4dRCbY/UibyMIEQHEWdIwE2QgZlHxSjAwtTpobQ0nFj8Ic2fkfL3H
mM+PHHDluaBNMHNEyucBymPn/14RBNZBqYrRFZT98TeqxCLrXKiIQ1dbDa4vkA8dQM8Ds2g9Bvve
kl4knGUM7WZPq4Q57Hf7UkPvC3UkTEFhEIuM7FwHz2BQR04qmtoS96AuA6uwvk6s1+KtWCcuK3Yt
GyMoEtDQYRSbBjSNkt/JUYt95lAPnVeGRTKFbD076CetmKHp5o1AlnZhjXLjMNWCWTWwtMpRN8GG
M8NjakeRqR7f5W0eM47tLciVMkc5ESZeKkFAUxdv3tougVCAwoSWYuQHFSPr/mG5bU9RttTrr6YK
MYCKHWwNm875HLeJh7mAN4Id59zxyKwG3dw5lDnKQwW5A4cVWVr71jnTL23bg8wJsDMZxB7BY+vV
z2fmmbzppFI2qeIqqk/6IBSwqZ+zVWiTXthkhTsI5kgZ6ApaUHSOHvIr3s09VvJ0E/GJbRkUx6T/
BTEOKgIPmCRrphq2hS/jO/nl+nsRTcfOHVG+3hRr5ue8eU1S9ihPVaKOT0ryOeU9B2DRgFSF8KBV
4G9HzYvQY7ZWutet3LvvRzdpC2WXctl2mIyMq2AXnGOuHpufD4rH/y/mD5bXR5J3TElBoYHynxSS
R6Fg9IhwG9Hrfmd7sIIAzZaB4Kh2+l/R+le46baYkrq/vNvk5Gd9f+1SPmTkkhTLMUZVCPeESlQZ
/V39WTsCQEN5aj6fWXPp0mLMQS9AUEFZBfehvmQ/A8OaR4jlJDszdo1zFNaTdXx486EaQOZqtIO4
3kfPv1VzegcDghm4XriNwL5pPD0za6kkDFzlilg/pJYJngjIIoUWpeSKWCiSXK5BQ45B12g1Iy+V
TeWMUe5iQAuw2vEgqplPHc8KUEunF9MtmBMDMwAKgZRnhTJaQM3E12hn9/qqPCErtBz1iCYFz8hW
Ftd4YYn8+cUTOOKhiZGNsFQ5PdTW8dbKDcZqbjMyso9IiQCsJ4RvP0jBCxuJnsmNr6mIf18jNDDx
xPA0gDvUtb4Ds+eM9kdoHgazAOODthYZKfaydSQICmISprPp8i20rrKqG/EVp42Y2b1klXjAWYIH
D34YPPBqKGbIOTDvhITt3MBosc2czbptBJE9APQaAEwRg2I0x1GXR6GQFBjiVffNL/0hyAB8j1Dh
mL40F8Pbv6TZlD5qJ3jigVUrvyLX6BmfYenWgwImtNGJUxGdz+tPXYoB6pJd1FgZ6vNuecRgr6vs
+e8WHagS9Emi8Q93+pVFyrk0ceqMJofFn1c/KEaHkwEsaAsatprVfbgdCiMKvxfLo152WTmqIF4I
ocLuqefQ7pzY5lKQjT9OnvbNiIwL5xNsWQKwvKhkY0epG27OmpSvodaIGw7rgbhKZsKXR4zYqfv5
nWFsISjiqQr4MEyhjUfDO8ZIrcoAnMd4LBlH3plBFwjGQgjy/IrN2MPRZdgjYZ0Ke1f2qOsm8eV8
lsQMkB0Ao8+yR5jFXcwooDxld4bZOtKZXDylWeyiP8oTwzoJ8fesU5fOGAyVOuew3lkFeUAcPnuX
R/Ndt/nH4ru2wt8Mgwu3OCqiYLwB3xQAB7Qqg8iJ1cyJBZSx9wB+DxvVU5zj6Yh+QLmCyJmXmhuM
AncoRfzDICORIb6wTR2Qua41sTVguzj3JvoBln9MvN7502kmqyW69FUvTVFfFSL3YjqEZQPm9HwX
HtsVt+fOrKbvUpjDgiAsy6PCiJFfykqrtSLAzhWxMoPJpgWtDHr5YHpZ16v30C3ejL34FD5M2xjJ
TPKZTAznveUx+9nRvz+AigJ1NnejwZMfAEzsdFaBTdK9ESJP/DfAV2bthC6g78CnChtQ4roatIVC
bzwa5gsI+x2Ga5HV0r6MArOGlgJIBFBmu464SR1Vc8TXAK8geUHcRUWtO4QIvAHhMpBXkd2BTJD3
WN966aUIGsG/hqlDlHMQv2pGGMb0y7zmcbnzgE0RDisc4Kj8B3ULsu1/DdIMLH3QxBB8h8GPYNNU
5u/cFPHdZ+AoJ5tHvQPMTYy9XQrBlxZJHLlIKpSxyjpFgMV4x1vdb/8p3XIfoNk5SKx+5S0oi1oc
dUpTFfOXSkt20w3XQP1ucjvzDGChsLgEo9WQ0liJr/LD/RX+POdvvQcTU+DDQ6+UbuUr6BO2qgZX
Nh7VjbaVXsEGgQHzE2YQsbe8W1qvcGUrRT7Or3hbeGe1CRczBrguyhuolwKlQ11zoTGmfKdj4aqH
IoAVf4fAVR+iE2enDqZP1ywY5+IdfmmQ+qhdrIP3Hp0RMoaJsuxgvr6LZvM4rQqQvf/L9l4sjkqH
mgopa+3DVuHwvqNiLi4xeTSiQbv5SviaSPPn5J++yofAafFST9CX5v/7ViAAq8gKAbiCiAawhtRJ
Hf1QgAbOjOzU873sz+y2288Z+anmAFf+GJxKTw6QVtxf++1EHqwqCvmkYP4EgoIuW+Xa7AuJVAMx
WoDSxsn2gzfCoRUzhwAbJvd51LxxZlmEH7fAGGIYrCpoAoGv9wbzJVXJ2PQ5ngKaaI3baiM8cFbk
qGuQeM7nbt1vMggajO/CN0v0aukQA0WqG+DV5Hm0wEiWdREvxrog9CcTScBHN4bWXLBKcYzl1vJX
8iMgSZtQRjrVMV/RxI+oYwwwtAF+FQBKsd+Un8l4X0XTLOAVbWugr7SPjRdpjilKTrn3HR1hmRAj
M9PhhTwKSGhUREFji9ok/ejS1bHV/RRmpUeQ96Wu9iYZtv/YuLM1rZG5uc1kM7xq4bqDggNYCyEM
SjTfqThZzAKfGBwSUt5rHggvDyaKcfPmprzyd2jl2rzNb/HCYwTKRW9Gxgo8GVjlAD+iosY0o6uf
tSOp/8xvwLlLnzEqeYdo076q6/ZcPqiBKfxmwmYWEkeMNwEzqYkKmUShbnco8g7aVGqoIu6NwwBW
/ddkVa6ifb1JnwWrgarXOjj5jv/b6FbJJzM434AWcJQuzVORQ2rChjeI+d4tDpi9ATdj/olLEEDG
ZhUWrMSKxPprN5agB4K0Di9owj5GJVbTIMxj1ksNntEc8nIRf2+QXEkHcWO4yPMKr5FwKcXACW+0
NUoyjYXCDCuA/DReb34GYEoGYKo8auDUpqs9r7dcgv85j+nVykINwZW8Hj8FXEWrDpCsEGTuiZcj
YHNQ0VDWPLhg5f0/+Bxw9sDJEjoy/BZavFueZn/gR72xgpf6S3UETFccVQ9tl9+ak69i8HALm4lB
17xwH18bpT55pBigxCZG268JQ4KaOa/qXYQbq3HBynuYVowDfRu6ruzRZI1dKRKhQNh7Kdc65Naz
M2cKKHDuXg00DNu9sD/ft3h7pK4NUkF6ygrolaYwqD1Kry1GJkB8/JSzZUJuk8drO1RiM/JzG3cT
7MTrGjDgXY95CRekC0/wIqdYTy66VbqT/7z+/MhlVRYXXinX9qmIFaiBLzfkQw6Oj6q8fGjd+D1z
ELG2I+SsSLqhwYv5dbQ+/BlP4lGEcFr06eMTs2quC/Wx699C3U8Fn8eS3+K3BC+dg8oyOLgxEQXt
NJCuxp/NW/nCefHhMdwPVuyxuD8WEoJr69SdYSiToiTkS0wb1fE9PTUNII0ETFOSsXj9K3nnzvqK
WZkijkSFEYyLIhnAux8FSYOKZlw2TpzYIoyoH7ndgmbjWL8Kh9LJ1sV3hbye1Z69DdZgs0WeJeCe
QpOSTvMmQ6w4JTNIsjm+adBRypxti6RatmbQVBL6Cd8FF8Izwqk5FWa9yRll0KWNvvgF6CFe5z/G
UEljMuMXcCuAzCtnnzntJ6YavBSU68WX/9Schtf6gzlIs3BvwC6a0hKQySjCUgFb0eSuzjl8YPRm
P6CRBq2hD+hsBuvHCvyrqyyxmDfjbR5CNvuvSSpMSsE8D4mPpfJWvxZWQWerp74F0l6wuHcVlAPx
RjxwJ37F5PMl3kq7Fahs8BcZScWE7vUmi0o5hVLro/rgjTvxGTjC2AZ7zArXkYfiMogIHmtv2L78
11ET6/1rlTrBs96PUxxwDaZS89Dst/EfzP9iWMQUvu8bWqgrkJ39a4k6rXmuNkkkY30ZYLmH9i1H
DZtzCgzdQSS29Zg8oyQO3ttP6kvWul9qQg97kJc7KHieVc5bD0WAtf/Iu7+aFVPJZOFiuFogFRdk
dYz6XoNB6QtMAdl+5i1xMLu35imYmeJ6Cz1v8B7i+YU5BaSRNw194A/Ria7w4abUbt8aT3xH+rDX
jwpQVowvt+SZGmYkkagSrALdy4KuWWXMWdCCdTB4kB57G6Dydhe/QW33QZadDuqB7S9QK7FSCJZd
ymOiXJWSIIFd4StxwpfcjqC5LILUWwOkzRIP8geKrrxHxuT/ZcVAs4MBhLDSGdQbN1TFTp9SDXfs
ptwJ3w2kMRGC+GfAy4LfO24//0rBAC2xuD6WkjTgHPFZMT2IPguNss3jauBBcg0XOo5uaFWA0x34
E6SUvirXWHcrpoTtQp8WbgT8HAa0oW8N8tbrqMOlSi8PFTROu19651S9M27Amyl56SYCZTl6WSDA
Abe29M7Y4aXQfmmX+rZCXseCWhO7m8HTjtwDrrd90VntvnVaq31nCYAuvOGxUMInAqg2cJk0Tluq
hUHju6i1jK9JNo3X8FF4yPYJkegbrQF8oRzaWPy2sHnNZKx1IRUmbPwYxgCnDKZRqT3m47AZ6gqm
Gw3sPfzGzwFjm53pBF6ylf6Y7qXSzI7MZ8ZS3gBSMoDSUVbH2AQVj6QirxJlxha3oOpEHdn0H4P1
e7g32CI0JJbSsfbClEwlCPGgG4E/Y4UlUCoo+B2Uz+R3sZ+O4EqfXNlVTonLfwTvIRtFtehIf1d5
812nQSo6skoyJoUqJ0QltEO+en/2rWLL/paLMenCHPXKEPq5TaFIiE3FdJQAKTcr2kNGyZIeiMq0
tkv32T9Q7hP9eVRx0QLHuCOqFNeHVKxHYIrFuEVLHxTVEEZeKeZoj9tBADEpXvHKRwf9EBAsn8cT
w3eX8qFL09RroxyNNIeoRYusRPkSnbxAFSoh0uNHTOcZZ0i9ewFQZL6TM4PhwgWO6EskPFD8QgGB
OjaCGA7iKMD0tEHK4O8FtwHRAm66E9rvykZepefYu7/cH8Ay5ciwickpyNUCt0Fj8gxhTIQ+gs32
iTSBC8wsl8j8AohcIv90yAjJ6GQuuiAb9YA/2IXmsJVO7DEPcjjv/RDKz6oEEKwhxQ9Rjqn1kmzT
0MxUS2xtHXo1QGqufkGvtjK5p/xZWocs5rGFiHW1DdRXL8Y6MYaCbIMLYV4QHbw1o9WvYtt4EB5a
JzQ1lJyt+3t/i5vXAU8EuABoBxClg8772ssjvUwgoZXC1Tb5bo/7tj/FJwhpPMHHQf1lgo3f7b45
+xzjufcPtgWcMYgYgZheV6jraFBzXoynrLWqGlLuyQpjBH8iCENmu3qVr3LdOomPOqm2ggVvNT3c
t/7T8qc/NumS/CRymLOlInWmTUEwhS3eV7kZWvxG3ag46uoEAV1CKJ2slf3gHuLN+wkqceAhfoQA
uZ1uFa9yc3AtglmcSRK0AMwFPuHvb6JDeskPdS2pDRpXxzfOCTYSuEOLc/qK0TrwNcSvYK91zglv
KqdqG9iA22Pi7f62LOUmP3yLRL4Ng/T0YUzqMpcyA9pl4ICSNxLIkUPCttajzgKmoJNkisj97ttc
qmhc2aTO3ZT6fa3qsPkZgBJ4N77yp+nEv1X2O2hQAINExLXDjbzFrq+YTKILl8uVceoEDIYUG0be
k4IGmXMpHH+yEo+DYNMAWRXBjMDhqzMrSosHj/Ba/mefqdMegMXCLxOY5VYztNMUs9gkCTq+zdeu
epKPUEqz1b2GCrzI7DYvBtxL21SQbydkvJOE/ZaOgjujk47E9/NBBeJTtYUNf+KPhiV5MpgiktdH
iLSa/0DXgbhz+ROos9/nbT2oPn6CuJcEuFjrPMzm6HLWz9HL3eyt9LSNBNqI+762vO8Qp4LwpQqZ
bvrFP/by1AQ99h30bXCtBnG1M/s3CdwoGuo65TaGSAFe/iAU9a1/u2IgjIUWBEwTxOB1vBXydIgj
fvyprgh2tZoQ+j6x69uv/KU0f6MD8TSZIJq30hed2btcut+gCYahAwg2GQAoXRtX+7pOqhnGJcIt
ZJho2x6zX9ALsJQzbvcavEa9VbzXUO8moulrxtYvXXCX5imXH6ooytSRrB0UJF/jW7KPMTVcWgFU
EiBclPwiIvXZ8fu+2cWgqkEQgvCCEDAjVZPQImkAgT8aITU41s89KpXaMQetaLlOVgNofiS0yJUE
EQ5T1BiqiR1whITPMpOk5DbQgNkATLJQTZBAoEn3cLumEIGsRCtVRER7c/nHEcJVBTxOtY0EEO/h
LbC6T9Cg3V//z0V2fdFd26Wiq9BEiT6p+Lqa+aRv0t18apz52LtncEnhv3WQxejwnzWQ4JtPioOc
47XxOEAdFad22lX8IlhA2uMOLHYFzunwyiTdIL/g3i+k/FIvirorJfILj6EXPoGPD3J9Oviu8Au2
JSCB4ELY6Kb4ADGTEMR0PevW++lC0b8AJR0k+hAyISR91ydDTqauHEQAH7XjUX0H8N6rbVBsmDXQ
UFa7LRUTLfZ1YX0hCTX/QEeOdxObc1PEJxZ8cMFfZTTu/v4Wyl/TIAAoUsBvQf8ZZX1AOH5/GJAm
8L8RJhGbkP3in6pZE+JNZc2xCxQLsO6rn0CPexdqX8Wpgp+AxnCGSSARouzq+rO2s0/FlL4nUKKU
rz5HJofQhwcfCmAtw7v08IU5bLdYp9ZgJzZr4PjngNz5SAblyPKMg5Xw+FXiPnrAZPMHyMmSjW9/
5WbkiccCTczXAf3qycWTl3WMFpKU6z2hnDQLm8LoyWfRvc8OPrgKH9FDns9ATr3PmCyNzyjZaDvt
6B808pFYrMy3wRvIAAlEe+jXayhtUC46C0bSVUMIqjBuJ7eTLU3JG+aBnmMu/RB8bHyK8ZSW2Q64
LbDCLF5mhFKDhC4qTVaSjq9KFcjZsl75kpkIXg/JW5B6iZY6A3CCaArkz/2QdXtRwCZp0fNo1iJU
Ui0IuZu4XCTIYEN6UES7ziZEacZttGiDsGegjIu/eOpzjlk1G0WJdaVqsK1ET+zLVVn+vr+QBXwU
VnJhhbry4lav03aAlYgQq06YQyiSh8ofj42sW4Jf9yjM17ZM5CFr5QlzeSzQw20p4foHkG24QNH4
JUrMRQavbZPpTcVAzzhHX5xUrviuMuu2YHy5pTvucr2UkyqZ0A+9j/Xmodf2L9H42kYvPbOueFv6
Iqsi0lMG5hfRF6RWlYWZUHQJ3kld8j3z+ncmTg4om02pCXa9/NXjRRl1wCh1UrSRRYC9M5Cm51UD
PQI1jMF7913qwj7CdJzc5gxFUsaP06m6XK6pbRT42PJhNqtoO+seaNEMBb1rHgrYLLDjsh8DrYqI
oEF8kvJj0WgbPyBbkeuTWeaYJeWKtZznDCjDYvRB1vofM5Qjj7IwACoFM3H/2pbHbkbyLLt6qlsT
RhlnS4sb5/7ZYS2M8typFfwq7GGRz2ar1aFzpU+CVbRjxfBZliHKZ4NQLWWhITuoPSfKAYB2s4xZ
8K7F/UPXCM86gVQTKY+VtaSMhAYoeR+M2k3yOsSHYIrtxv81R56CDnajskikF88ipnh0yBaA14om
JUrLrlN9gpOPFFevdG9ooDK/nzrB/YcPpaNtgzEw8Bpr1IdK2kmciwR2lGayZnkdzoLTcYlz38pi
ILuwQn2lTJdrLcYcByjRy13eTKkbtNy71gKPJ4rduQhiVn2KZZG6hQrJF/uxzAE56Hy36N4rBRh4
HglPF2zEOFnfX99i1LhYH5X1YWY6VrsK1vpqzQnPcb1RhvA814NdQOVV0iPvvj3W6iiHzLO5j6Ma
9tJmdDNNOpVqY8p66kRtfBgLMWWcsmVv/B8voaOi3oqppkXwkl4AgnN8qps/lfY9cg/3l7V84/7d
R5q4BBjKKC5z2GkN8aNJQJpSxzm3hRr4TswyDG2Mo+rkYF+1+DIDpELs/3BtySI1YK1WvL6gmgix
SiCrrTlX1O0S6NkuhYyAxqpnLH5GDMvh3AEZDI6ma0OGqGaiMeEzhuU+q9wxOQsl6rb1a+iv7u/s
ooNeWKJugIHTjHweYckQX1oe++jmqCLktdklugmain/xFzJTSjhOMM5JRRWZG9I26sl3rGApEuwM
wobtLO7VdGB0nhc/1oUpKrTEdVLyJUgBLGAXHnVxeI+VycoHdV0rBmNVi3fNhSkqpjQxl0MoDJso
B+jjGCqG5rtPWWeqkd22IZEgXdihokksQ173Z3goB0XUbOd4qYhhaefwjSp9aiGX055m3VJa+76T
sLaSiiqJFo5dUWMrK0k2W9EozLQGFS70WoZcYYWUBRwxWSWGj8mYNfnXa+evsqKEMCesKfH4O0XP
iBeDoz4G6zaL3vw8wyx50/2JoZeUGJih0qEjEjd2XPk2RHlfZZRi7q+e2KMfqBe/hyaH6TktL4cO
I1s5SkgCcNW6DCquUHWUwuVUOzUcsFf9w46DcFABHSBgvrJEeRRXpIo05jVs8phxhnC2IxeTPZeg
0hZlRqF+Af8i85fGKLdKe64AdgkTLlm1lfotr1pytBsyu9CeQU+TosEfsbKYhYLttU3qI+Od1kLi
ngyICZs8OmYtNrK02/gxkUy1s+ViH/CrJHbQu/Lb/aSvhGETtg9a5NTqNgpYdYClE3yxBXSLhuMm
KZRS/JxGCT6GpPlWxcQrR5/RDSTRlHYllIDA5wGNRjC0UOFPKINCigqYibXOG9X8XdDn831vXbo6
Lk1QYc8IJBTggRe25LgxG3nb4PKfuZOQvPj8r/+bKcpJVaPVtVbAwagbwQyzc8NVbqltFS63moKx
c8sf6O/OUT7aNqGfpRD4thCILB4cBBwQmjLjObRshEj0QHwZIwXUgpLR0KOGw6lLGkxLxqGVBf62
lHLGJ1q6c1VQBP3HDLWWOkoLv5pJPzDfj/WTyjVvTX4o0tZVIbgcgtyHcT8tpk+XFqnTNktyzsct
LHb5aIXFyviNxUmHqTQ3EWfNk9X1ufsPzoGJDCAw//9w9nUUb5GHth2ZfeQDANwws8tpg5O2B0N4
aiUWGf7iubowRv78oh5SpkEeoLCJR1EpOeMQwRs5C/z/ll+6fSCYQu/IwkthnKsaJZKXDhz2rPfS
8h5f/AbqbAf5nI5GjQWrqmn4H6P8ECa4kB2Zww1WOv5Qm7p8bLT3+/vMtEsd+FLTQm1oYLeeExNK
gnx/LkAhJ7olVL64NDNLFY1e2RaQGdw3vXhcLlZMHZc867k4n2C57JyUhwaAOno960Wz/GmJbhIS
J+iSk5zo4tNyw8wXXEBaijNvNy3UfKS2e7u/kAWwIG4jyEX8xwiV2A9G3WrGCNSAYBwhE9yKr4bh
1dwukw99BGmbV0P0mvagF18ti5ZjMRhcmKZSfa5KZK5HuceSANfoFN6coycuBIyt5i0VUoCcpjCi
wVI+g9IBcOCAR2o3EAmlzGM+mAlEonya+n1rmFrk+iUAGRKEiduVXjiM7V2qNl9YpG/XXhfTZsph
sde8VnTU4jQls+n30PsLW1PCa6MpTT5l4cAX/RMMvwC3k9Fd+rEhCQb68QrMGvxLHtVOxAP5EvQr
xuoWPfTCDHUAx9ZIBrVA71nnvtrOrLQdQrip+5XFgX8b/N619giqOz52xPAjqEZTKTTG7UhM3OQV
Fz+BOomjFKZpHJL2d5XZfKi4ifwwyeOp7hhX1/KWGtBolUHsflPwimsdEmojenoFt2vGc+Lv82B9
fz+Xt/N/TNC01EGXV0XXwUSVo2eulfaQ/kttEGom/1kFPSafCT7kgskqFEwo1klhB9M2ZDJaLHo9
FA7AMgNydF2mTjYfCGnE6bCSJuE7/t0Tan1Va6UT+/M+VyRvUM85RHTwligYF+JiULkwTd2HEJXN
5qjHSygVXsoxNI20N4eoW3f+uzR8NNXMOAOLIeXCHnGbiyBdhYISDz3ZUGP2pHn0xIF3ykI0M6M/
BpXqkb5ElAr2fVdhLZM6ednYjxJPzIoG98L5n31ahWYrTW4hfQh95gxiySgqLD5OIYcCWlr0mNBV
pj5qF8qZ0c7Y2UiELrA4PgtzuY+E0tN1QLmE/0falfTWrTPLXyRAokRR2mo4g+chtpNshNhJNM+z
fv1XMt691qH5DgHflRcHcIlks9lsdlc9xdp8mEJ8BptB8BBAU9mxlRc05DpWC3Vqc9ydnwLhboHC
gorqAyjk8B1UxhTPfUIttJDX0z4j/cMUyd7UVufxybn8CwGG2tPFHSrc8ZcIEKgvGekN7oNJureM
nT59xYttgPijvqcstycU4QZm4MYBVIy6yKnS5VBEsryz0I9toLgDn1hZGavrMg7dYTDvrfGl02Tn
rPhevQHhbKUwu0WdO4yH5SESpLozovIoRTtA0LlJ4XfMJ2tGoZU910mBue1fBGD1j7S1J1mFBmAQ
Ogu63I3DgPqnZnJm86DXNzX7ytGwGS3nA6yhTK1EAWhBPKYYThDuWTtIYhfhur3LPSIpijJ5DkQv
snyy1nUrUuswxaBlmE2fabp7flcJTX4DwzmWmpizlZiAgTSE01evTQnavZWiIdkFwSQBEx7eGzDu
8IbYOyubGWD1XDhzdlOBAW4Of7XlInGXMqDVnW68tBlqDa6dAIqLu2Tcg1XPYXjpiyUvpbI1Wg+L
DQytcACkCQxBRddPHuaPkTrv8rp9PL9GYhhQdoIeHA+kfEkr+JOjHF3RoLfUIVugz3gaeJyI9iWD
+0DhHEWRVk2IdwlQAHb0oNnRt7mO90lhSzIPwpMM1Ib/DIZzFX3MsrC3bPhYpFKWaG8EhU/jQ4cb
eh16iywhIJs7zkFYTTAafQm4sLyJCKj4BkjuykpbZGPi9iryX5FtTpi6HMler0HpB0rxlvxXnFkg
G1RT5KfqfNR9PVv6b+dtQ3wpxlGFrj4IEoJS5NQGjV6JunEMwPbR+RSqeL3fRahxKm+q8sLuPMhP
9ygmCCfZmNeJ+3RWfuC+lxttbL8Il3oeUox50dDNjFKFYJJFIMKwcgPBnZLzoHRZpgECgsaeglFU
7GDC0ZLETafUnVHuC2n1UKZgJRsZtxFYATGnbIDJUIUdp6p/Xppsf37VhFa5GRm3CagZ963aYtHs
8rrJC1TXfGOwzvMgwlB1A8KZPugsLGWeMQ5k9R1DObbwgg3RnRYLZk6QQb9YlMN5SNnUcRshG9W8
6AkgiyBAUj27gO7Lz/MQQte+GRV3YJl6gGdYCz63Rplv0VwXQbnvzesYuh1fAdJBM050qqO78nRj
JWY0BoaugOSFjXdanoQuKdDcOEEnwjJezmMJT2HwyPyDxS1VU7dZZ9qwh5xeIm0waY2nd56Otg7w
6ZyHElvFBxS3RG2GMpiiApSm91d6OLuJ8TDlIGBQ+/B1aLIjutn9sQqIZDrFJv+By62boabQhU0x
nQQ+vgdBnxk+hdMoeeEReuLNRHIRho4OpEBfR2cZXpc9VEaMqjWIOtJd1dh+GO3OT6bYGD8GtX7O
xgku/dDbWo5BZaE/4IVsqPZ6+9MwZaWjMhzOyWvZOFi1imERVNpM692vjvEqlz72ZSLzuqtX/ezY
/xkTGEBPx1RYSh7EFrDs6CkejyDj1FNwFvbuMkI5L31c7L+T+q00OonvEBBGIDX579qh3fYUeFLM
zFxyAMctuDeTv21ghztrUp0OAUmdKvu8ehyG2bEHqLLgylkNwY4MUFTUoakwsIfJqO/mXJU9eZ83
KbDpnn5W0TGjHTKscZc8dcMlte67MrpIsmfT/Jk2pmSbiLcneMM0CM1BfZbzOro2VxDzxZnXZCqI
E92hRPu63kIh6jgVv2YUX9mRxCMIjYuhg41pyODgqnE6wCkNCIkbOG1kLh0W+W33o9X/1KbkzitO
PW9w1u/YbBaln5OkDTA0Vh+r4pjHoKx6y5pDPtzP2l4jOGt/N/1Tnd3PRuCd36jCRdxgc37BsGrS
meuZrteHzEQtOmR28KjfW7s+9NR+/I9TyvkFiDxpidYBLsz/1PGNUbk1tKCpZFDC03YzKM4rtHZi
ZpUOlCFdjpT2v7WeSKL187aBl9zTNcvUxK6KGBBxjRY2+DUFSV7lLqt359dHeDqAuwCc1So0PQhn
g5Y9kC7JQ7x9TOW1YujXZq4+mw17OA8jjpY3OJwNdlGV9oEOH6OPL3gd1HQ/gdqWBiLC0FcbT4G8
UuBEvSrZ1WLb3+By9kdmpW37BbgNqtSaob4IFt3B5dELCigRpmCJtX+1RfRWJaBiqtE20bdXjKHe
+vz4hcu5+QzOLvVgKfSxW31Z1l9URnXZok4un9DIoywSKGFIs4HijDO3aTXi9gWtgvw3heE0CS53
1a4dX0DXePhPw+IZ19M2DQp9vVOGzS6MYhdY9uyqhiT0FDoRaGSZkCxG+5/FLaJhTGbCRhhpPe+N
9g+Kn6oy92LVo91To7aS3S08CTZo3FrZPUs7NmGt1PEnaZ7M4ZLYz2MQocz3sqh2c9dL9qAMkFux
tA0UoyzX4RWJE0IbSrnWGuI05U2u+9T0dVk6SOi/PkbId+nQKEKxMUGbBJ4UnBmZhiXpvp23DHH1
zQaDCyqCFhVUxYRBqZl6b8cjmgazcnDKnID6IZtu6jG5Vbv2rdFHFIEby1MbLEdlfdJq4tu40SK3
abLELzM9cIsBr11Q6c6dxA4UyZEh9oD/GhffHBSAsZVGNT40UZcLBa8YWWXchDUklc7PiAyHCzDA
6pJUCYNZIad40IPSr1nrQBBCAiPeK2zNkuL5FfSJ3MFhGiXq1jAcZj4N5uK0udd34LwA1dp0r5pS
FXNh1AoGAHA+gAkAnJGneOHIpiA1YEtZ6mZsdsr+Kscj7xR9m0AkVxxsFCEraBcpZK13QiPeAK+/
b6KaMLaVrFxbzWZW75Vp3I+yFhih094gcGdjFuUUBzumcgJZXbHsKjPwUnYoDRnnjNBlvzeZYgIt
XHpPh8KSxJ7KEaZRRA+09mNUVKiIkQw/HmQHkdAKN1DcrAUTGdSiWKHqe7RmOGarOnmYSDyaDIWb
uTyMwBGw3jmV+MrGy3+Mcs5C1uwldJuoXgZTKVjgPxX6RiOKwdC2g4oKDanz+GpO3BK0zXp7a2d+
koInVZecQwJaIgNUpOhnWyVOwLbLba4qG9I8ZYDsCie9pg/znfmtvSF3wQ6Et9/BnoMQ4xj+RYhx
3neINvUGlz9nSZMWifaeElmOFgijURmb3JHwste8Obk/jyXsltyCcZ4bRF7pgLBs7eG0HUjYh5AD
AnuhY97lF/m+urQXB0K92VO9C70U+sUBiFXOf4JoP2y/gJzuBzxp6rFpwHyWadcnl/OMHMk3q/FM
7dd5IOEz1haJ23kgaizIGAKJJJdwyf3ce7p6SSlKR/RDY+5q0LjUsuTFZ4VWnItbVG4TWtYQkkHB
DLdOeb0g6HxUE2cKHaTio5fuKXi47NaO9tj7Ffih7K1VlxkTtznJksbqAJYrqCVGu+CbeZe8tB7z
Y1BUzvsQC3qfeJZnuM2RPtSe8hMtw8c92EFh3ZXbHnCIgzEcfKoH/UezU++Vy1gWtYtcO0MHJ6h9
oI5u8JS7mTkvaZKjGZBNN0E8ubP02BI5KAaVrbX/gWpQXjq1sKbIu0ydcXgUgUNnFLHl+0DaiSC8
fGxRuHVu0AmN3mOgoNFVBck6y66h9WpEv/UeL/uZsrM1v1afFnU/2js6q77Eutd9wmeUtvjcSmeB
0qk5A36mowa0DfcqCsBoVlYHkqgoxU4voqHbG1XqVrhlKsl4RKXRV563th+xnrKbc9rASyfqI/ER
Wnk/KiByRpViXsgeHoUXzC0Mf0fockXPU1g1ruSNtWvbq2V8NhUT7c3f2+RJLQ+0PtbLw/kpFoUI
W1TurqBUE8rK1y5Zo1Yu0oVdjtlfRcte2ln5fR5JZrHc0dMMalkUFsbH5juqPc3DYxf8/U8Q/LUg
6bO+YCEGQ9LFJTFxA33ZLVnhnYeRLRXP17hYdkT7cZ00Y6fgRo5wp7eODbkdqD9qvxPtstQ81cyP
53ElM8gH+mE0DZoaATak3xu8mw3aPSUv5zHEvvVfv8JHw9RK2iqvsErxiJrVoUa6Q/luWeNlQ8lr
Yj22Vnw4jyj2lR+InI+Z7bTJjACITX0dqAi0QRQii7SEGChuBB8jKNA/VSQVrdWii3c1jD66Ke0R
6RHbKPu38yMRzp32riaEOi/Kz52KCqAxW6k0SG16s+LM6nWQzR5RdK82b0O81v03PG7m8nCZ02Rt
sU/rh8a4DdJdOl8l1o88uJ/MRhLBCY1vMzjOFTM1TlJ1ZUOYhwX198cmbZ0oldTkCb3RBoRztWk4
jHjyBkgw1j66vl01tnH/tm5R6CExO9lice7WDIuEpCqgSlT52yhZ8bvldZ4edXKpdJK3JeHckZXn
jYFi5VNqnnXtXGUBwiUI2tN5vNDAHlLL+MnFYe8GhTOHwiCVgjJK1NheR7fNYTng9eqYX1eg6Ugc
PNxCo8zTj4WrXOc7NXcgM+oTyfoJhIAQGG6+gbOSrjcUo0mxBYa3Wx1x9zNq+n5//0YoSG1qb3Dp
nkGafn6BHL2rXywUjH+G5BuE5Yfbb+CMCLnRKW9DzEMPPisvH136MF22e/AJvtZv0b3upxWor2rN
P78bxUHxZuycRWUFmc22Bi4oMy0FMt7TZXcgv4Pf4EzB25K6I079ilfSW5Ca68z/Aovw6dyvFr+J
UwLDSFM7Bj59vLZzBOLB1Yh66gTIs2M99JfBA7kJFid8PT9w4abdjJs72BOzrai5SicmoEtDlgbS
Jorfyh6BJCjvF6HN6FiKtgfUcONgal6T4JJmbpoMzlJLbsjrx36KOD8G8370b2AIbQOw4q2TGOZu
FrE/Om4ythY5qv53iVRcrlTkbWUls0JntEFd4+ANKlQMm2iYgdpXv5XA8LL0EEBvdLa+mcgbxu3u
/IoJiZY2W+Q97t/ghVVuK/2aP53d2mUMt2P2HX/QJ8tuaAvdxB/qa+eqD8pVse+ejMTN7pWreX/+
KyRe8Z2PcfMRHWjy4LFgN7WGvTJqu9JwIcX0lXNrM7WcRypBfD1Eq93UTeEEZu1SyHWkspBQtoCc
z8maYi1TAIqavLWa3/ZeHb3R1J/T2kmkAuSilOV2+ThPQ5WpydnqZZWhdWaGZuY7lXnx0Ht960VI
vNFqx7pntIBKfJxsyTgXQ/pahTYEhtn1eyQcpuwPSqklCyabSs6doDS9hAwuMGzijMv3MT/my95C
rR8EKHeLKcnUSPY7X4xG5ybuh3XhcstXej+G8lOBLZgcFzK4s305KRKrlx3T779vzL6yYPNxg8XL
jijfJheQuK2uukvbz5z4ut0lTqu7D/PuKdsPF6NDIdt8ftsJY+GPDfHuGzb46D4I8JaJEStp54eM
IRUocS+r+X32oZTYIO8H8SBPzDP0CtUNgtDKKp/76Mjsy65+jjKf6ZKhyIC4iIdOSl3mK+dSNe/q
CHRIF2jdzEav/1IZDQgZ/h0S50XMYcyjCd3Crlq+odkckWmGt9ZS1sErXhuL4YUQvMRoPDs9B+ZE
V7XMXLmGUOKaWymKkY7nV1+8uz4QuB08qxFZLBPWt2iJM8c1TpfSDZhxNZSKk4XUa0cmOVLfs/+f
7eEDk9vR1vpcV6/sdXFRv6SE4YqXFdD5tLP8wNrK0J3aUPTFySyDvMW9kaNLrG4u8xzN5k4RK/or
6Zf2rZ/QUNUY1nSljlP10+ii7AHdlQbIrEA/5KASID7kS4vK1QqtZHXfWX9RVhg897M6v0K7EnJb
9QRq11RXbHfuUI+QmmF4CDsW7PKO6ojaKju9ZkM4XLN5Do/ohQMpZtddt11MV7EbY/JqW4/fBmuG
ylRq08PCWuNPpNYJtDfSHLkhhfqJPj2qFcv3aU0f9UmxD0ZJwOeoxHelHSuSBRUnI2Aw/2czPL3M
HCwMpQGYXRBeKCj2nxYnT3occ99rSCMqV0v5hLcze5ARaIvPgg9cLstezJFGUES2ZiAXcKIoTpCZ
bvq14/sDhYuMFJYVoFjCjqhBc0Z7Nxh2UfDn/J4QT6EO9jYVcgkrg87ptgtr20iLGSB98hgue3V8
Wug+RdCH/ow83inta7NWtH3loNugcjGDsSo5NxNQg/ZXXD/HWgI6vEtlOOrpY0plKRDhcm3QONeS
sZiC8xpoivIj1t8MdFstzP+PE8l7l6lMwsAGSFLdB/0tsW8mtXT68mKOvBaZ+aJ0R7y5VLIncOFB
oNsrpyHoQEAzdrqAVWRn2dKBIos1wX6ZJjePo5t+DG8aNv9ibf6VA24Dx60cKBpZ0xNw2YTaD6N2
ZiV2mO4Y6dUknVFRJTvaj/8dGbdsZjPalqJgZHZCjqaSOJF1qOwfCmJyjV2mEXqCDR8b7/xCiqIi
JLBWAVTQRavvonCbGKEGgaBSrJx385Q7TZvt5iJ1x7IHL1Cxj8LkMOctGs3Vl/OwomW0Vk1uFBSC
1IkvYSygZwSpO8jHBy0OWHY/0CSFU25x4bOvVTySnocTbYktHBc+BBGjijoBLlXvx6z1W+sp6WRu
UnTgbkE402SNZS/lAJCw/AM5izj1hgwUC2BXKC9JYEoiIm31h/xZi1YfPO6a2qoswMHF2TJWkw2+
ETONnCz4NVoO6pc9PQAV0bceZ14LdTE0Ddtz5wTa6xcmFOTaKzp4AvgEaKYYVWKVaCZn5Df8rBsv
L53sgi6czw0Gt2h1TvUmXTkz0oigVWY/hmilSxC1/yD9b0NGJyU0EQv0kqhpMEyUuJ46FktPy5CO
2OmFjiROBIqh14mWkjuIKOpDYvofEP4ET0fQ7yorjWBdts9RQXcFKs6/sjIfENxhbVaLUvQKxtFW
sR8hO1XPnWsOv8+jCPevrRINinIgReSNz9Y7O44TrM2gPXepS8wEJoC3WJBIsyGTmLrQEDZgnBNG
XmYhZQowe3gMzDvNQhc8fUXTqkfZMeq+0LAHL2yjyhySIRDIOTWEoC8qFmircACp9iFrnGSifpFK
NtD6zfzu3aKsu3vjd0GTSkvaYgOV9k2A0gST7VNyl2QSGJF738Jwj8f9OC2zsbJbhEtxyDpj3w4o
s9StXZUSpweHczHdqpqMIU20l7ao3M610yC0x35FJT/s/i/pLoj97bwByuaP935QeWmJBoi+m5A+
s/HOU1nkx1SA40l7OI8lHM7aXmtYK3+Byp3MBcvybjDAJzHCElTNuhgN+qMBr+55GOGQ8NTx7n7A
c8jBVF2ZzFoPGIqrGwq57Lu+Mv7qYblH9e3+PJZg/4LHlKw2jlgQOtGn5tcksVGjpBj9a9bhlkBx
aRxu9FhGXreuM2fkJyjcxi1mowQXQovWl+ZQLZ3TyI4IgXkDAPJnKgjDCRR2Tocxm3M8pwEAaNp6
OfoYF80Ajem3pYEuY6C8RW3utFYgeeQR+CNw3BIbhWEgdFJ5Yiw7iEw9bDq0lzF4cDVwJtO4Z1Xk
JMVVd1VRWZmTwDBO8Nbv2fiKOURZCOojUKI27MA6kLTlIcuPS5tKxvWeh/20XpuBcWdgEZlm1kYA
0tB9YRwpcTtzn7Z+aj+zcUfqAr09hynZ06V3ut5CQCqrCBdste1QeboTBGl0rAi+YJ6vMxRTEeuQ
Fofzti+qpDoB4Tx8vvYWL+v6pcrsBxPKXBLbiaf2qrVz3GsT1FZFTqSNjyXCL8km/3/A0eMLSjVC
Ufx+upgovFjmkfToLsBlmqLdUrF2WfxSGI+tUjoBO0JLyoH85PkxCzcKCjb/QeV8i1JlZFTZgL6a
fqeFXkFcBKo7td6HpVPleE6WceqLF/IDkLNZdNgVubJgmE17jb4We3LrSRJMCacSNVcgxjSha/up
9mo2WFCF1QhzVePuZrKjyVPrGeL2mg41NRsdreDd79EMhZcxaiwmeL9KGTeCaJzaKkFPQYppIhw6
Xc7c7GYlHRe0FSDUDkKC1sWbqPx1fvVE3noLwtmMkqE8bBnmtRI2dKf0e0b2KgS7mDs2knNB1GCn
baE4Q+lUkLYFGcZjTj7q+6fqPqYvUfU4dXsb/eFj5WfpdZS96up+6Q9j5qKANI49IiNyE/m87Xdw
9tPFlmpBDxE+D2whlf5cqLOHnAOq6ifJ1hCuIFQ1Vi1o1MvyV5kUz0YoqicYsU5B9L6bieJW5e78
CorKcVGV8oHChUSRXUWZkQElobmntd40v1rqxaBeRvU+oJcDgxQTuYrTa425U/+Dpn+D5bWVlXOu
s8Y7+O1XcNY6V6o6dj36hfXYZ6glHEu3r6nTRQx0yshbdpLsgnBuoe8L1gGovaC95nR3mBYLMoUB
b1nsystaivcdRn7Rjsqyh7oo1oDWLF21ZleVWw4qS+oorSJMMIWQZO1PHnXwYuamkIROHTzyQF18
hJZ9nzjZ3+Yw7+Kr5OUPtNVvyU3saXscZi8ZVO/Vg4zcVTwH/34YXxCNvE7dTyM+rLYe0yBy9OWY
6pI7i8hBoBcUCsoqW29j3Lou+jhnWaGjN7x5rlX4iARkGRd08TUi6w0RzfMWivNF8Qwpy0XHcLrW
V/FukYIt4PxekSFwLiivu2xMFyCU0ERptdpJZa9JwpNjOwjOuyTTlMfGAIg4OYIQIzL8Mf8VqYcE
otPKRdBeaTI2J5EVQJ/gXfTZtJC1Od0JkJvP50RbrcDYqZZfo9lABvH+gsnvbgIiglWgACEx3yAZ
GBFuDgmsAEKuF+2u3du2177F+5fZ63dQAvYCNwAFh5MzB7XRvqwUXuSyt/CcZShlTrN5HWIMqlEV
fhqRMTMu4kVy7gtxEOtD9kGzdNj76VRa5ohirhjDnKfb2PSM5NUsbyl5PG+FwgXboHAOWyXKuHK5
wmGDFc9UDmaIinJZO52o7BohGagjGNSHKETzTscykqxnQ4mcoW3lN4q6b9BnaT0H4XO/ODotL1P7
Lge+Ye3QKGLLdpoInkBaxkIeD1coMNOewmezGUZaOaOOcVXrGb2J3bPohU5vpPim1E60eKjusbAp
9Fsi4+USbPM1fWShqh25fI1yO6JluH9CnRPVoKry26pqL2ypjCBLhLGSpkMZD3ddXNhOx9enQ9vN
tol8WzVUjjbTHQR07s8biuBMJWTN6CF0QCbU5sahjpqZNgOEm2lkga7UX8Bd0Vh/+9hvIVIdW7vz
cALrP4HjXJcZgb4gXnWilRH0W4p1rSsTWnkQ09PpcB7q/WjiHAoELBFcmjq0kpH6OJ2+CNTuTWCj
EH+8KNGAMbogbHEoZL+8/qLcDwk6bUr/FfV+Dn0YXLD8QV4w9N5yL73SXdVhaLo4/0Wiud58EH+W
KnZmjIuBD1p6VH3/mVnkwWVHYHkZwuuqmb9wIcYEGCgHQHspdMG47TmEFB10BfC0VQIcqr2Gh1G/
td+jg506P8bcKZmTzu75Ub5rVH6e9w9YzveQZkB6EnQv7nPug9siBBHtHvJKTnA07uKr5WDvhsvM
mRzbt3/i6TJ3ftnHX+0B1Ha6E+7a1xuQpXW72Q388x8mimIxHwzUE7i66tANPzWIsItBnB3gw4In
ZVddhV73BipLywuuQl8D99LaVebmxy+wLZ3AklPYIMwUbVkZgcMWQpb64Fgv5wcmqmY9QeAWWldH
OtQMCNPb4OkHtDPelDfJ9/YpdoNHihywEz4a3yuEkyhH8C4iP3X+/sdP4BY9r1IaZiGUoiHY6oCh
61W7Mrzy6S6/fvtRXdP9+BK4WGnFsxzqzZcy+mpRtdLJFHAxpE3CEO88mALlcD3d5n8tF30o5sE6
vn0v92j6CgpH+Wk8Wo/2nt3Pzu/zwxddPE/gV7+3SXJNDeqIjBjDp7e3lmvuh1fNm1BaG95DcLGC
MrPugq1RRmQjOOUh94XeKlSF4DTiPZwNxaoqX1JwTQd+W+0oiZEdz9zJ9PBIo3bXSniBkgo1cS0U
Sf6MI3+SPQQIz2CdGXhHI9CdwEPs6cDnilUmgxCMu3S4XOudk6qGA6eMPp29rh9L+9ZqnRAk7Xlx
s1g3lez+KzpQUFFrYPxURysbt6eVCcpWRg/8kV5aiRcmx8IOkQ9+Pr/AMhhuD48mmrJbFesboNF2
qcsrdIS/KU30oHUyXQmR0inRLcMywZDDUIXPDSkCj7ZGV1sCf7nbedE+uLf87Dh9s75pe/0wXE4P
ynXx95H+RtSxw1Gya6EDPbnti2xXiT3m5lO4YTdJCzYIBbObQg/YG3AHxtU02eVujTZKd0I3pzPs
1d1ywY7n51t0x1ljHg2FZCAJQvLi1K6mGR1EmpFgEjpIlrFprxDb7SCoOk45+jri+RYJ1l/oX/VJ
K+O2EcVdSI0bsCvcxD89ZYAJSa/rGduKhOj0+TMED+cHJ9q2JsQRwTxlqrhM8THXTG1wbGBWSTTP
kxNWJQt3kxZmUC/Lw9o/j7b+N/443qJxIVcS1u1cT0DLuu5YoNW2a3V/tgY3jcFJEf04jyacOwwN
VYEqGET416aWQcarH8sOLidGCVt7NamZ5AYlSvRDIxqUsaiAes+gntpGmJQz1EKrzi3L2YEClbNA
9tRuLD8NysuhKC6CERIVRnxgjeEsbe+WGvRuG90llF6cHy4ROQbUQIJ6Hy4IhIPc0UuGPNSHvunA
JWL51dS5hh1c5nO2n4LpoGVkVxTZjo2PWmm6uarvs34+gijcqS2oAtDkCpJ9bgQ9yB4MTX3wMyl+
pXjUon0FVtzseo6tEaQOGR5YmSRME+4wsFcgPtapgROE22GpQSIlVPHlWv2djVea7ZDuRwUpzOiO
Vs5UXJqqVGB79Re8LW4x19ncHJNmQBtVbYEZtqkT43W60BU3HP1cV3ZqeTvZ11qWOXaPippd/4X0
IdmCc9suygIyJTPA+1F56trkwrS+tVrnJ2iLnILaMebX88YhjAq2iPzWKyzaTt06XKh6WcgFRcWP
FIlL0/DM0HTG2tOhYQJ6Tx38WW3nZOoeEi5F9mecL5n9R/I1qymem3zuPoT3kyxUJ3wNlEA9e7p6
ryylHpn8JUh9FtzVxXdVyUHW9FJnfxTrUYIvKBEjDEk+Ew7dwKMtt1VoqjV1RHrMP/nWIBoyomfc
0gk5Uihls52doj5G9oYrunJtMbmw1Ig1rZqMoXPb7DEadlZ8MSuQdNF30I10ylDimQSu1rYYrtJ4
oNPwusZtKcrUqGAqytHyNnM6xX6sGwvantBFjX8OlezBc10vbj1P0LjN1ARaY4bxWnJXhDCa6xxk
6wHzSvMhHVsnba8NXXIqixGR44aQ2VqFyo0PpVpGkbaILVmcQc0LKTnjJUHLfZ/rj2P/F62DIGqT
1S+I3L2NKxuu8ahrQZkfZzeJkQydSVETBFnKlt4QEK8TUjhG46vjkWS+smSuoaBu8xftS0hAHGv9
cN50BYfayRdwVhTNo66ENmZaZ+X3oq2qo92RRnKUCI1nM0xuco14VMJyLeGKh/AYhrFr0vvGjF28
JO064wtFvRgSnv3QZoyDy+CdQdKxfFqwlHas+owsrhW/aHH8rSut3ZzAarVKYjzr938y1w9EyhHt
IWzTkqFfq8dQW1iR7BC0oZtK9UDEa4X6HfQ342r07pM3R4xiGtZYJigsVHAlcypl+anKtNIETgVz
9wHBufWA6NVI1jo4NSkOSIyCa3i3lh0UoTeBm40o38+bn9AybAKFHxs0U3Cdp6emPsUoIFuV5pTC
GRR91wa3Tby3MlcvZu88lHizbbA4Ux8KGyJQI7DYUqp3c1dd27F53y/2vhpQqakT5ZEYMfi0kFF2
pjab7yCRrvs1jS76LE9uOyvPnyTftI7vk+VsvonbGfZQjYMd45uCPHmGCujPXK1usix9C8bnHA+A
KaiYRyXY0zRxFgPUbkH4RkzIUZ//DkGoZ1ubz+D8bVnSPrHWklUIvA02vdAgLBdMz0ymnS7GoSjN
gTIPs/i2pKUtSrxTAScOXUvdszA9lui7klaHi8ITDOgDiFtrgw5TrPeY18F6U6N+b84dUqIBewqj
4qBnP0wbUo1gU9Hnzsvbl5YMdz21X6A55WhFepPMaDG1ZeQRws21+ShusUs84E9qhI9SqUPYlYE4
sbX2OUPfATpVplmyqEKvtIHjFlVRlF5pCCa7n5H77rxp8ErU03zFcrCaqzYYJEC5yHNUIf85JSj3
qysXKkg7cIY7FMVXqSY5Q8ST9wHEeaYyMYNhTqCdlxa/DbrcsfgeBLC08Pr5TQ9GiUcXG+oHGneG
NGPUxig1xYbQddxcHdVu94rW3NiqxCut/+izA/gXiD86yhwUfDRHCW0U/2iRNc9UL+9ycF6/1JHH
rPQSpHTnV0zUnI+jEfGqhdADgmPckqUBKhffC5GXfDpMEPrSUM5QgJM5M8qbFESRilntLPq77//S
4g9B+yxughB3tT2zzyUfI7LR7bdwq7pQUqdFjvOmHZPCaVA/4I21HnlGHKWH8+MWLekWilvSipaZ
lRiASsfwmA0a6N76I0TdQRAmI++XjIrvaJ37aiITWotcqinXZY2Mv04OJpO8bwkPtM2I+DZWWE1W
sgAwgZLt+9h4UUpUfNPOV0JQf3XETTVUso3mfhUrmofEZzHeDQ3DiUeZhp1od8KrQ6sPDBtIlXKJ
PUsde6WmMOM2HN0Mwo5mx9zWpldj9xpr0+MI2UmJ51nNlN85IFZEZYWFTNonYZURUUoTrVKr+qw/
2Q0kBNoyyQBa1F6tk9kLQ5mQl3hdPyDJabQSVAF6q1b5XWbVzA2VxfKbeIQW6kBlD1zrhH0anWbi
fYtho6r8SZlroxIzHRMKbqjrOPxtg/OXqP1ehcZUkv5lNEEUCElE0h9LdZB4v/V0/ASOtK9pouh5
TT6fjtPSEl0fa4BXc7KLE/qQDoskwS+cyg0Et/FJMiVqucDB9ma6Q1n/Qc0yr4xk3fKiVBD4RD+G
wu16vcAqZasjT7IrPXoaowhFwfct8dL6wozAqqB+V9AV9wVXoyNnT6DBtl5DTuevqO3cblscimaP
u04e7Iqk3zPozClWJCkwEnq1DRRnkj010SZrACqyTH9CDJHMI16d7VtIdt+dH5Vwj+NNRsc5jxJ1
vkUzhW4s3l0xlUrmIlpFz3oB7gPEVE3+Sq3wS3P4gcZFL02Ytka2BhaBdm1aeMJMjnYUO6kszSl0
I5tRcbYOSUSVZTNGNYf5forAn1L9tdX2YopeBkjinp9C8Wp9DIqz+jIqa5Kt3VlKB4ZW+zplr10w
3rYysxdFFfZmUJzVkyLuUgKZGneYY9urwyD9H2nftSU3rmT7K2f1O8/QE7xreh7oMrMqTXn3wlUq
lUDv/dffTc2ZFhPFSUzrrH5Sl1TBAAKBQJi9UYxubhujf6Fyf2zHPrQp5k+uEz1SeTu3Khy9HSid
meo8DXpu/R1akUQphXANUA5C4QzDh1DvzDS08vo+KX5wkWJXV/WXQJb5vqAKBu5KCMylTV++t41j
xs+pyJtVXIOjNs2FHOZYowpb+mINULbGwRGgbrj1nRatuJZqaZt34TA69WlyU4feC3vdvWw5q/5y
IZs5553ZRaORz7LB+K4lkWfI5i5VeJfqenC4kMM8yCcNhJRZCznxu+rqV7KrEle7K9zRy+5KQIvi
stsA3JQTBa9V486Wlnmv0R6POVLMYp9yNwkcYeu76qF/Uj/TTbYdE/BF2dUPUHFpHKe2uq4/mTJV
tAF/abTCsFmY+z4EE/lgShjILJ3RqHjqzbvz5UJdSGF2T5CbUJFmy4mqjVafNDD3pGgSn2oHvAUF
zV06bkq8zXAhmd3DZctZPR0L2cyOZqnRhYUA2bRRr8cEQsRyDwCUTRXq28uiVn3pQhSzi4CUAD45
hahM6DcCMGPkMQJ5GhoW9AQdh9rjZXG8vZt/vsiHDYVftEkGcZL5Wki3+dw3zXNmvNWbf76QoSVI
GiFJitWrQlwNt2mzpcYV+Y3xGjSoofAnKujnQsnrXEzdKE1AYhG3UHadCE5VfARcULaVIgUGTTTU
w9DQiP8YGWXTFSmREdVpzbNE2qu+Lyqnn14noT5gEN3tpuIlkx7iLL+/vE+rgcNCMHPrhXWG3zkH
DiESfGZp5xMcSeNbPfqi9AhEw7r2G9WKparMFZRqJBx1MocqIgZfB9nwgMk4+N2tVM69YiIH7262
6y/H+5eC7AUUZGIQdHOsEjUYUWjpezdiEOvyIvJkMJdPBiYDE3DGADzFruFl4FviKPJSRqvWvlCE
8VNj0mhqW0NI2xYAsxI125eJOxkSwq+cFwytNdjAIOepa3TxodmVOb9lXUqjPGLZymibT5swv4n8
V/R4q/ShUZCAHJ9lbddGN0Wwq3nF/DXAkTPhzMHu+ybPwnkUVk3cWLtW5QPVnzXAKgxWgoJauZc0
i3Sc22Y1NAIetaTKoozIktF4KgujzkMIzYT0eQgw3RCFTi/LbqGpVl3rIEmMbDEVvMu2s67sQi6j
7FAHZNDnuHNCi88YokyrU8snozvkT8DmsKXxKQNJWE6etJiX4eIKZ/xOWyeKAUwghC5xh96FQ54d
De0DfFJOaFy1xqb0HVptfV56ZNWWFzozXkegEzUBTQ0fILt1RG7LVrc0v/Qk4+ny6q5eQwtBjLMR
NbGvmgCCAiPYjXhMEiHzZnCXy2I4+vx86S5uoqjRoqHQZjGD6VtlPzwHAGwSUN2X2pbzTuHt2c+f
L4QFsYq6fglhkfxDKtxBsX2681HOL2fgpt4TW2+ogX7MYx5ZDwQx0a1hblgHUCvj5vI0BRgURSzf
VL1FgZgUDxSTBMKGKKmlVPlWTkb8/2qnipGrYqGFybhPMACXmE+j8lmk7e7ysv8vS/HrixifWFQY
lxwrTH93xS3QJ/ru1CWY9wuuNEDtG8pGQK1Eb1yTcoKptSZvUHn8EswEbjU4ZLSMYCmm8rWiyqbR
ZWsY9JM+qpjAMdxCoJYU3TbpeNWRARU7cacF6U4R75UkuDI1/6HUv/XkNatlW2xlmElw1RkoJPVy
sGly6bNOKpfS2CpzSbS6GrWPGTGkL3nEXath4UIRJiyUdTPWRg2KJN1N1+xo9FGiTUgVHTqMnN1a
d7C/1oxxsJVfdKY/vz1LGVyc97U/bMTiVmpOKt4UgoGyy8Nl81g//L8EMp6VVmKiqz2so1B9wA+Z
21qUMKI5uJfFcK2QdaIZJmS7bj4X6QnsHSUBmE1qURHNX7s4ttO2dQAK3UvcasFsZeexjQZ+Yg2g
XBhjQ26XWdHCRDefLCIALsJ97YcbX73SYfF4vrTRtxhprSGyu2w/pE7VdhbKlhzFvy4w5EvzqCLa
JUWDLTAJeqfUKEojAC8Bm1Mjv+XF4rUayo5fEifVRtvIbyoRlIuZPdV3GpC+k+Akjn8fUfH8O5jr
RMaYfxuU+I6gmQoPyZUe+CNAo1Wz6uTnUWgBkWr0Liu/qjvItpGrEzUEDYwH6Cc5prGmIBwzj4m6
peVDzIOsnj/7y/aiDZZoKl7YIkuL1k01yqAjBnF8vUCNAPQOGihMiIqhnEB2TH9fY66Fc5OtqYX2
U2VmEUf6nu0lEmQDBqVCrWE86oCETUePDp+Xl+5ruIwbZCGDOZeDblL0zat4UAWAMoTZcPuveFow
JzIcy8Qf5s1JA7tDjn48lsnLZSXmj2Q3Z6kEY3MtMgOmIECEkZ0EowWYlKvTfVP/7Rzy+VoxAUyP
/ZDmY2YP5UEZvucYaEhvicIpaazvCJoMkGUBNIDOSElHvadjgh1p5d5qqBc3nC1fX62/BLAQFX44
klGMIaAY76tqrqsH/r3c+Rzr/XrFYLVA1w6ANAJ0L7ZnixqgFTLn1fI7CsBKtLvD8U6Fr33XozZ7
ppoQfwdZYvMw+RHI3Osk9jmviFVFf04/SaKCqStmJbNI7cVchaIyDTAmvktFqzZiK+UBla5auAYB
IMdCysBgYrHBKNOxBrwmBujeSIfhHh+APvrtZRv/GhxgORdCmPBKDwyhbGYharIh4c3U3yfdEy4d
q21rzs6tWuBCFONOc+pLyaRCFPH3OsY2sza1LyuzahsLCfMXLMJmdOHqhdBBQq++pOF2AAvheJSK
x1rfqtFL3nOKaGvOW8JEMfw3TtQXhIRmqCsQ9ZkIrPKHTAFiCUa+q+B7UHyoxluY7S4rt7p8C2ms
chg47BH+o6o1bsvkm1Bwkjari4dpvhlFFWLY/FSsxLSnnQBz654bulfEY1wgtDZfDfUlAkp6/3FZ
n1XznmmakXEDXB77GM86cUzJRBs76lQQKUpWXURo1+YFDjwxzE1UGamZ9gXEJNpONTEJqMAp8K5U
eXVzFsowt9EU6TIZZ2UqLz8CuWJH3zRq1RqG/tzkSbMzWz9eT9+Ve8PpXwjGASO72gMx9vKSrrQk
4DSbKplRQBEysnOISqlM6J4LMSuQOPLV4IRv+itG3Le+le5jEDi65oNQcISuq/5LJuNBiNCpQWli
8BYRqt49yH+/m+NcJ8ZtVI0QSZGP3x8o+6rY6uajyYOTX7eRXyowRysNzV5QCUTo5ChoO0pii4uj
uHprmASXua7MOWDm1uhIOIE8BjLScgbFeUfGacZtqf/+HLSGgTm4JcB/6fM9ee4DxbgdcPHNk3ud
Dpc+xd194pMAMyCklb8NcZD//YH1c4mMAUylQgWaYqAq65+74ko0Hy9b9drKLTViDGCKpSLtZPx+
qd4W3Y9eAY/7uOlSXop37SqU8cyBLOCyfOmOHCUpwlQVHKA4OFIfWJq87cQd6WsEftvLKq0Z3FIU
Y3BCkIHwqYS7KBSkcabYUYLnkoTOvydl/orFdSh0ekOjBlKAqJNKnY2yrA4srd8RAmwVfQbxQb/M
uZCplU29MWdVQPQCKg0V4GgBb9B51QQwqvc/QphIvKJoxqEBhISYWJqU0NExkBrHEujGHy6rsyrJ
wLgV5rxEHXin5+rIBbJ6kYTjY6gzL+YpGra+6HY84qqVxhiErohfZ6BfEJ/+TM4v9maIx1AOkZe1
O0O1S814ikBJqypTZWHC3QJjmz2mmG32qafXvK7v2brYd81SNmN9ZGyUvEcp3ZazyW616mYyJc5r
Yy2YAPIDwZWIXKLBAhzRYAoy2Mvc1kFx37ZZ56g1cGqj1kTnVA580qbyY0cmFRDe+pZTEFo7XrgC
YTAAfVHhcM83sTNk35hChEoGCHIIBeR2QfY+aX7jIaDgJTXP5wEDgYXGbRPBVBFyIiLzXRnTZbTL
nQaoXGbpXTbKVX1+CWLhccsx74NChyBFrEH4K1V+c5+lRS/iMQcWTM6JXrfNhTjmCkEqMh/THGG0
Hg4WmEatJBK3ZECEmxggcwkzuzHRHTuc2mLiPRLWYmokXDA+goQLwLeZrVMyyZeGkOB5h3yTat4V
RQBsx3IfxLKjSt8bwPRcXts1r4/eA0wAiXjOiezsmGG2g9pks9fX+soSm4CCXDDMtnIJ2NkOVaLy
5d8TyJ4+osdKU0GgmeRICv+gumhFOYJEo7M0dXi+LG3trGMCE0ys4F0DnAwTdqA5r+yVFo9VdQBe
KtFRN+Dxh6+uIHBA0JNmIPZkz7oxiZGSztYpyYOT6e6oxVaFsXxA7Df3l7X5GSWxrgszwCjdIU4H
riBjmiLeCElSNwgGd+a2eZEPCtDvrOGlP8Y2MMTkD7LrvemoW4/ZQT+NN+PpFb23W3NrAAIEY73u
5e9ZW93l5zChT9lP4hQU+Jx5Ewc/R1H46bKEFfgJDe2nvzRmDkSYp4oMNuXGVjzt6B8AOXHTOMbW
OKZX7avgdFfFQbfAlAMt033mNrxQZe1CXMpnzLWR6xINZZCvApMzSfYkPPq54OQoVVzWdAW4fdaU
gPMF5eh5f8+9dpSglbPuMVGJY/oi4AaMx8zRByBl6f4mSfGGbxvQ+GGqDEOk6AlxxLzltY6u+j4D
TflAzQUyHwou5x+R+NJUqjVeUFHcXvlauEt1YkVV67UykBASanXjTRQAqjD4fln9NR+/FMyEOCjG
l3jPQfBAM6sNtxkmWJthd1nI2mYacK6SjvQvygrMEouFWcW6jlBaMDaTD/SSDdG/aRPHw610Fsx3
PqAmkKEDBTQL3RG3vaq2QMSxJXqjg4gWU/V2GCfbTqp3XdxsQ22814tXjO3aE80wJi5dyVnAmVhZ
1dVEVIpuWWB4sQlPQZBlAc3HwO9oEhvduVFOrbRyQT14eU3Xbizjlxw27zlkYk3QYQOLyaI7JYzc
UireJl90OplaRfl9DHntemvBFcEhEFWMkaDBmfHp6pRifmIASoEfKmBMUaZ0W+VIDkaDf6Mo+WHo
u8CWc8G3ZUnmETSteXs0xM+kGHPikL2gQYdRR9UIGAZF+xb1N136OfX2UHvD358jnUcLFFBoGegC
Vtg0K8YWBBrLcDw6eS7qXRS91uFHXLy24gcPNmOlvAdZKrBuNDQH44nCONmoz9oR1z9WFCnltvNG
1LR6TwpOkuYRySMymJPkZ5mXr1zN1yzlMs51iMHEJAKLzRZV7/tg3wrbuvLI253wRCo3rN3qieNl
VndPA77FPO+J/xj3pk8JqjHzpDxJMJir7VXRUqR3MXoMeKiLa8ePLCQx/izR+pyEsyS8fywQ2RXi
ex/bKg9zfNXXLOUwh4EOhjKQWU7WoFNW2nZWYmVXym2D9JtT3pS+rT1cPvAczX5eIYunm99H/1rD
cJ7Fx8Rs/pzHIJpK7y7LWZmihFUiFQE2H2DMyWw2b6qNHMjMA67ejW5LW+nBy21QhZGT9EbvJzva
lDcA8+it6fWy4LWraCmXiWqamXQ+Jz2ssv5Gux0g5KjpXRYhz7+DDeSWMpgT14mJkscCZHReIlvy
EzjEnWFHdrXj3+cPUu9ktgKoPM2h74l9jfkD+3fSPcsvYM5eEhmCIiRY3UmWb+JJ9AB4Zeto6JjI
TVdWO47CvEVlrt5RM5pRH6Cwca9vclf6EEBXDdpResRYxdg7kpM44Qb5ptaaRkt9oZvpCsOzH8ET
8XiJof9l9eeAHRCbmNRnVr8JDapPAZy4uNG8fONvdqmtS5bhScfSrgHq5qpOvVc+pR1mnbNNtNEf
9d94owOI6q9PYJZ/mHwQT2q4NtvoCt2vsr4jPNDu1YMKHiW4dVEFDSPj7NJalUoxn7UsvrfVD1Pt
QJdzr3c/Lm/tqk9diGE8XTyUBXq6IQbN3XX3DdARfn7I5QHs59zwdF0WUEFNzG8DFYixoniKhynw
IYuCbiBpUenU0Wjz3lDN1ns0Dei9jUQF3pXxZ6OHjjF2B1OrnalSD0JEPCG5GWjM8YerMTMs6a+P
mvdh4RDVOvX9TixxqYDUuQUvgpDa5rgbQbatv0zllohHhZenm83ji/8AFJSCXk4sBtu8KlbmmCsy
bs6UiLdxqt/jPP9GYIcR3b9EMGopQSwMY4mgQM4Ut4rsXtqIMSZq6G4UroKM549WHcRCHGOtdWs2
QjAjGCnIuPQd5rkTJAJBrvYb1roQw1hrrxfS0PpYOD2WtrT28kh0kB2xhcEpeIOMqyohiQMvg0jT
/InnuTAMijg06goYhlQDCrXULbVxf4cgDiwHyMwDFEyVERczC6dnVdIgKkXtTfoRKE6NTJyieqFv
C8DNTSM70IHqsr28imvmZ0pzOQfzeNKXPkljGvSSaNisIgUGY6Uck77iOMg177UUwdzCQglw3TKE
WkKIlGlwSiIrA7STUjxeVmXNpSzlMHdBWAKvCwxzCKDQxEDqU1a705BZQe42PKZOnijG55dyLsW1
ClGxnDlABS4qGWO8dtXsk/DjslarFdmlWoynrLJYByIwng/Cth2tRrbIodmprmnLp+Ia9IhOYsW2
5E6bK3IK7h4j+5E6vIfafJZYJ7X8BsaDpFXbt2IzW2abuWnm9lPu9a1padK1QNEQ+f2yzmvHbSmO
OQglQDfGnEAc0NYfhBl5B8ihQIboea5q1TQBDIq8kIRDwCZJpL6cFKFFzK2W3qTsC/VA6PvEs5bV
1VtIYTyVaYZJKrfIB4XppifdVhA0K/Svhzp1C3JDuZjj80vhy24t5DEviazEeIDfQStg/5EfBrIF
L4oj3irPYCKlnVVQW3gaHXErH0uv8fwDvf+N7UPay5jbioAxxFhsp4DVPBihr4CqRQyYplC1dR6d
36rjWghhTJKOeiD8XFQ/Dx1Rfg6BU3xZjdU8HghudAPTp3PrGuNQphj8JIM/v8iEU5nfZBTt0+hT
/QjV71V30oGOVxyosInFh8uCV81/IZfxLr4sTXEwn/h6oqASQQHXQETEe5WtWslCCrNLQtWl3YSE
rF1mRzX/VMe93KYW+JBokQEaLXFz/e2yXqunbSGR2bIhL0ozK2a7qK/M6DXsDrR+1Xh39YoUoIai
LwGtrkC8Z+sgnViIUyNDSuELdmQoXtLnVkxOnRRynkIrQ64QsRDFbBSNQbpkZHgKDUAPv5c6a9qG
h2kjHNSbqrLSHbXHa/NV4lTrVtzJTLiCOT/U9mdssvMotaiFVqE9kpJAniIoI4Ehe2oDS5VmRl4X
DL2Xd23FGs/EMUo2Sp8YfQxxhbxPhTsp2krC3WUREk8lxhbR7daTcs6zVtpdj0mbykm7Q5s4QCpF
btCVuh+N6lXkWiS3VXetZTd1eKqp08KxBZzVXXtSQl+Mk6EciuFGNrUs1aImTD0K54VDj8oJ9FL3
+btq34X7bt9sg7vWS0GQvY33GaozV8FjzWPWWgkuzj6AOSaZDzIvLcYHDL7nD14ROIH52pnHIuBV
Kri6MhdtVYphEmoQpVAHw3PAk6KW+j3wPuP9R+RFz7nkhDt601vZvrXCh2LzzkuO8pRl7kZCcrSH
mtj5NnV61VFpbVWpG9I3JXq6bGQ8ScytmBj52GQ6dFVHu/Ovy+RqTO7q8d4PeRfHfCKY+3e5gewY
JxoJFDWqIKmSQXL/1sScgHotyyuBzVnFU0EjiN0ZVWq1kH11ZkkAQYrmnzDNMCReqXhTdj0ODpRD
j4k9qRrnQlRXjikw1HEogOQroZ2XKVoGtK6LBFVmIE4rTgX/BnpulF6iBsC4vZsQ34pim5r6Ni2u
aXcQgmugQo3ata4ce+1F72/DLLTkEQjVdBP7TpR3LuruvXgdT16fO8aEl49ijeouIv516wO5mAxu
h+ZD1LXtenjqgOvSNO9yO1fRbAPsQUV8PVYnoxG9IUAdGq0LYBLmecAVy5GBnS4B2Q6hgMzeKEjI
5LkwaYgD4AEp2HcAuBHbJsp3Gm/Cf22Fl6IYZ5v34HJN5FlUuAf1TR3YSh9ZITgBqKMXHM++KgzT
o7qEGVIZI2LnFwmdeuARKhCWdKYF8ElPBPBrI70I/T5vj1HReJdP4MrNPAv6Sx7j2Np6zEK8QfFq
Ep5EA8i+8gOtdW9q3ctyeHoxXg1cmkpR67NeGvpFAQpI5I9c2yhTsCkMsiNcCKkVgYqEsXtALOHZ
8gV9UpAD4gOOu7UlAK7SYhdObyOoBbLyFEouj4V8ZRXRnUYIilYakDrZ6z/NjHIyqQlQe823x+Jx
9CdkBrw+41jHyr1/JocxxUJSArUWjdbOzNMQHxLpIeRRBqw4yjMRjAEqk2KGSol1a3zVlpXe1n9j
9EBBDAj4KWROUSxmTEGeFJ1mARZLDdrnJpucrgjusogTM6zqsZAy28ciPdRJRNBDEVJi+DelAWkM
b7xqdTMWEhiPHwmBKRcTJJTpZ1G6CnAlJaRJL58bjhCWfEfVcoXigLT2gMaXRtv1RIXn5XTnc9aK
ZaQiadkZag5NxFY7BZ3sgAPAuazHWr1pueuKfL4fVYWRY1T0WqBgTIdQ32tjbPcAlGxGxSnCbD+3
mmVBj8e4aGFmBIXuzMYUvRN0AJ3sxY3f3zcxr04wbxETFZx9FBO2Z12UNaaA1U3bR5Lfl+OR0uuk
vkZVSordrr29vAirbuKXxfykU1zYZOSLXRbJs02G/aYLQW4UPoNW1I85Q1+8/WTOcNuZpC7M+QzH
0U1blddp9nBZE54E5trIS2qSQYQEDMP42UZuJI7dr+X9z7aG8RJ6mEzgKsNaJZr4QKIossjUE6s1
x5uhE1wzJt4Q5lZT35kYc76sHVc44zwCOkka6X0cCPEh9St0Attle0qnGzCzDZFp98J1JsgcqavG
iKwXrn7UHL5UHeqK6FQVgs5O4bH8zA1VjHOj6XnAcOC7fif+xkydAt5OAL+jwVT+wo5IBrUuwN/b
YQK1+5FW+cOAXFgrZY6IZkzOgsorB20pi1nQviFyWsZhZ0v7GtPE1Ir3xbtx8O8f5bvqI+fMTq0g
DaDFa6Ea45qJD3g5KYO47kM8hk/GfXwcP0vTKq6N0VZcR9s9abeU5+LEy0pq888Xx7sw5AT8KJCK
16nb/+hSSzuouyCxAkCscIStuZKFhl9AOaUiF7MBslDodLKotCe0tEV3RN1c3rm1+2cpZ97YhU6B
FiVxE0FOqpg7PVGvA8DL9SMvQcQTwzjiVgoqJW1mMZpok/4qQnaNl7Vf6+ZYWoU2O7WFLhghNcZ2
FiJsUYzYVC/RQ7aXnOw6f1HvI90KOW549c5bLh7jhzFJJXbxvEl19kTfQff71ji1JbghOiobzRI+
i2v5oUNX/m3y9O9tG+Of4TeTKqwgWVE+evIkK7VVio+XZXDVY1x0N8aSIM62oR8UdDe9SVZzHV7N
sM09VMpfpqvhJnbAyiJvCO+5zXEoGuNQcGvrwVBCNuriZWpJJxWFeEuf2THcVxFtBQYnRlppp5r7
0kDBh4FCEKCyk+3+iEmuopHQ7FyEeNuf0uQqjsAd5shp7YTR/VgeMn/btptydITyGMWck7iSYZg/
ALCLmDpAYZrtq5gGgN4kGbqtTfSSx13ipAW4s9FjBcplH4ypuzHQwYnipjzEScmYV/M8TjoXzZyc
nFC0WxmYi471a2qgJpkCJncb9ztwZwvmKc33VfmSK5vKeDI1q8P8jJC7ivgpSe863iiaJQ7xLdpD
LZOKrgJ8zP5ASn87dbFtFA/IkoB8IM0rx0QDZV10VlO9AX/BbpoTnUCZUWwVOUCBcteptQcKlrHe
11OMQs0bmQRXaFSgDXiSvI0mt0h3WnmVC5lb9rtM2PjRTs8mq0l3EwFS/Kbq7uPh4CvA6cssGlEn
zb7T8JoCwVJHVJHmjjndJNEpkzEG5IH9vSi2Q3aKwK84emKDeDV7Auid6G8jY0vMp7y4BbwbKA2u
k/EW8DWGFDuk2hrlPWm8NFasottr+lVEb/V8L3SPgfFsouA/7ePqOgfpXRnvjPwujTdZ/e73D6ib
ZOa90W1z3TLGDTirM5wfsQOYWvhRqwCoOPWThxkUNwQkSfoi1q+5EQLm2gfFghvrhwAUdtJjFt0L
+bsygjDHB5YFKMh0iuUaUVNTr2rBMcMPOddslb6K4xH0B0IR2i0KKXIXbVPiwfzsKH/0yy3wbafm
R1PakbkX/RPSWF39SOJvPRB8gKPVlfOCXIPzOjMHO+48qrq1WO8EDFU0wD3U5FOi9JaYkw2JX9At
5KWhC/xc3n3/NXSaR1JnahdVRFmIHfdNNepXWtDOzTi2tDN2ldc4rRtayb62GtESb5QDoGxdWNi9
SDEgy3GEK+J15KJU05RAqwsm9POLpUy0vK3mNsFoj9FYu7djOztVouVbz/c6CDuzqw8Ujp5rt+Qo
vkKhiarDQjJzMPV81I0Kl9rP9iAMCl2V1vQM6tIUoat9Z7jGoXDr/bgNdoZTONEGtLWA5nF4N8GK
fzj7DOaiC7o6b2iPz5BtII1BtO/oGzjj3stfHoH9bpmOsY+tF/P75ZX/GgWdq89ccyAnAiyEgXoZ
gKSC9K0AGlhRWK3C02/+fsb/nenH3HRinAI5SUP9KrXSo2or14EXQ8/S6TaN61/X29bmpZRWClnn
ujE3XBoostkQrGn6BAauXeaVoDh2kX903pvDMdloNg9ygKclEzUnCnB2fvbvGuaVom384agI28sb
tnaLLlbSFJkYORgLjChV81HR6TdR205itiuA/Vr376g4OWYyvDe9bBlxAFhjgvEajKT1YXc7z2Ne
/pQVDrzlAn9B8jbNRC7MuSSPYPDWBEmMl+0iJz76zrd4MzjTHW41C2UWq/aI1dm9h25/50qLrPvL
H/LFiE0F3eFoxlUwTYDmd+bw9EIwJqLsI4waK08mpV3CudbGQR7vLgv6sr8QhMFQtFbogLTDANy5
mzKTKSl0EDYh8Qa4cj0DzZCryN5lIV93mJHCnEm5U6ZkqCEFoKrA9p4Qn1l5BKRf9N7uFDsDvyyK
VynHE/J0Y05oVvSpQcuox/znbRM9FJrX8zAt519x5gQYxZgDiYylUIstFBMiUdwlcZk+y4KiRwBa
HPOD0UbJD6GNBk4ec806MLpkYNwecNuEfejFEdpkuinpUQ7ciDWGwOSnvrqWlRfOtvHkzAH34nE0
qTKghEcsoIm4zpEGT9/QK/kVkIB0T+6zu+JaO8Q7za55nZBfn2XzusrgSEMVR5shT84lU2MyezOM
wS2xw6nbGaL1XFmdq2wwl+HO80o2R9X5Ov6ykQuBzEa2tGzDqoVA/dDsQ2SGN6at3RpvvTdsgity
5KYjviQGGA0ZxypoY9YbAQSWmjc4ud1ZsgS6elv1MpBqcPza18L9ubSfya3FTrZZkncAS8LgjCOd
yKb7yBOrHl3Znt9n00Y/1QiMArt5hzWNW969tXoQ8RYA5CsaJ79MgY1SnmfylPZorEJLa7ft5yyW
pvOUXDVXBSyg6jwaqrJFBL0hRmFiWRFstT9AnWHrrrAvr4pv/o3hVkiHHNMb6jU8jt11YwUjEkoX
c6jH0j+0ZGqpTiAXhaUP9RaN9Z7vJN/kh8nW7PLUfuPY6nzsvtjqQt7888VmaoKcNEGQ97Yho5Ol
AdmmpdjhBvOJTi9aLV5/nJX92n8wm89CIhPMGq2f6KkADckbHa0SeWoPSJydFXm6I41WfRodYyPs
MCCy/THYxltxJewjzoT/HLZ+0RpY2RIAZ7DSbA9glRQ1yZXZGSV7VfpB2s/Ly7qu5EIA4wLQWdYD
jBS+vBl0dHnnVqlGdiSSu6xFe2pbmOh3QSm/wtzbqCIFHYAyDUXuPtjSIrIBPmDJum+ZU3nqi34X
E8WS+uqeaB1SfULIe2B8DfPnPVl8LuNAupjEpSjPt5u+09/6d/Cd6V5wX2zvCqveko/Um3onulKu
BlvSncEenfu/3QFz/gkmE7gpgjpUiYYVS6ddKb4J7S0JbZM8Z5iwubw5q5uPBAtIJXGuv3AxR51W
hlEN/zWh1pVNxXEYxM1lEV8TxLM2QI4AzBsGcTXCGPmQGXiezh4ZWN4axsmP7dHTrgFDO742Fn3Q
rhpA6NuhV3mXBa+6rYVc5r0W+VWsgL8Dhh3KO7WY9qhSA+1zdIPg47Kk9VX8pSET7IFSQpsaCknE
fA7DJzV0L//++YSwRxRdLmh5QfMAglam78SoiwCQXiVMkmqbGkkP/8Yc7vpsI2XJMeW1e6xps5TG
uMFUL6agTiBtNJ9b6uUNr+eJJ4AxCN0ItUGaBejkfoaC6LaXl2steJyRs1Dd0dCow8J5SPIItL+u
6gHJ8q3WnLzZ1KGHaRaT2pcFrcbfC0mEOaj5gLFaI4akUBE7OwsCZJzj6JDS76CK8aisoLk0aZys
M5/7MMMcXNY8iR2mGTSSH/2k5lj8145dHDWAnKpgF0af6Re8FDAYlUqX4XviH5IlmU6DpqLayvdH
NCkhIdKInJfA2hEzCRqAwAxlooOGCSfVUAHaVln3NvVb8H3sCyXFdI2b187Phf6Pj+H/0c/85r9t
vf6v/8SfP/ICZRQKnO/zP/7XqfjM/nGTvH981v85/8O//iLz9zaf+fE9/fqXzv4Nfvm/hOMF/372
Bzdrwma8bT+r8e6zbpPm5+/HZ85/8//6w398/vwtD2Px+ecfH3mbNfNvo2Ge/fGvH+2+//kHBq0W
Bjf//n/9cFbgzz8OeZV/fORf/sXne938+Ycg/ROT23inIJjHVptAIPrjH/3nf//I+Ofc+wtmQkT7
gMBScQSzHOjpf/6haP+cybUJvAkmh5Fc/+MfNeAV8BNZ/CfwcQGzjiAAcZ4EiOL/Uf1sh37t2D+A
7HiTh1lT//mHqp8fcw04ihh5FYHiiIcG2kjZuW+CLh0hG+l71arCBML7WE6PhRqhFwHMOGW5oyEQ
OEOLNqlaOM0wYwBZxaCbNaq9E4m0JNwkoZzpAMdRKOa6b3oQpRf+PoaTLE1brAAnA/TrtPqRDiPm
6aw2o6R5iMDEjAxDkSu56u9QAB4KTAAomdECBLEEb8YzBTNvoqiOL2nBUDmlHA4xRRJWEIeaoMTQ
0ZY8qKBaxpxhYKITPTuY6iA3nddO/5+5d1uOG9eahJ+Ie3gACfKWdVSVzrJlyzcIq20DJEgQJAAC
5NNPlvT9/25rx7Rjz9XcdDiqJRWJ41q5cmXmnXuaROu6+4U7l3/F1dfBdgAnwXCPg42BQY6erep7
A7XC9kRygSJoh0CnAN4dBrqR8Grt9k3P4/jEUxOxOsw2HndhIdMvJiIzHRzSw+kpz6ZKP1bOx/ZO
F333Eo1DRK+oTw0M4fs5HrYKRezvbe/duGE+1V3dFwrNc5SDLlDnK+4/fD5BbsdGo9nmRo37MuoW
WueuVPNegWU13NF5iEeUOHQLf3WyyOiIikPWPQxtpqZNOY+u2IrJ5vrQ5GN+NAglAHGT0cJ7hLsC
DQ6djMQ2lLn8akq53GQsicFwtFP4pQtm3F+EO6luNTxbk3PSGP4pMmAUbhDIsb/QQWHaA+yLtf+s
87iBIr/m7WLkronLtfnexyIjp6yfuvLnqBfRfq0CWcF41BzINjrus2LnzFANOzHTOTv1y0geZt/p
ck/KKbz2KYTwd1Yxaes2I/HjRbJK7EgyE8AyUORmu2ZFv9RGcwHx+ylHpWvTjBBmgjpZmX/LVaOe
1t5w8D0Dnz9ZbDW579u5bGs5cXoPhapA6oQUyPqWUoZsi//Voc9kGNJfc1oCL5XxPD812dA09UoV
aq5obpjuJupLyevGgT8PR0nZGT3uC9UJvWEymxZA/uOgDgpqvPsENOXqZNNxQTEqblKzM2bs1hur
ymjarTE2c72EKMl3olEVbHddouV+Trrls3axvhG0Z+2pz3VYofpUNvyOmiblW16qBqC9LpJvXenQ
1rfGyfornnWZAf8g2DDxCNTlpoNwFtkuNu4eIVaVQJrHR3l+mLsUMx1zsvADsK5pDzJ1m28bMXSP
4MzTtZ5ZBMUA3kzRsEdgs651KChb68VKyFzEVYi7OjcWKsNDvgKNQwGGRgen0f10dEwnL80Uo0QV
dUNF1gvhb8yuzERpv81TCQ3+TVqxYLbOuZbtYj9HEySuOlEhgyBjc+WHXEx7Mq3+80hS0R+iNpUP
SPE0CKVrGAH/YUzmmriib2tBC9hz9yx45Ox9F113aYasrCzHMNUgVMBSBP7doBgACDflJgS9Bmj+
0+QTjlv+RJSjATiqm8pdCiss8kl2Q+wPjct9d9tEsRNbRAU9RI7Bdkk3aZ/EZg9mWy6+znOYE7yA
lg3WYyTL7Rr65DtG2fv7MBTkobU2DrX3kEJ5qsZ5PuLFo51TqvyOLq5BXxHfkwIDDurHti2JpJtm
UlrteJOGbD8rdFXX3il4lrQ6kautvYHl8LEJw2z2DbVJt0/t2NGm1kBO0+0KjyP9Le0HdUZPNsnu
U4jHD3uTQM6uJsEqYI0har6vU54/9OC0gdkcCtiQwJXIZzVp+fiLGgLpRZzy+kvvfCJ20MUZy0Mz
IsS9llYpW2c+SfjBQXzw68LY8AkEeIxW6yMdrqGkvK67gs4z3fSzKlvUIyHusVv7mFabZm551EJl
zy3iFm22cJ5pu4guEaqaRfrsNKXfS2Kk+2Iimtt9hqHRWxaElE85CxUkfqM4a46+aBIoyoYizPsc
qtPDrQpD/CRpNsImTbXocxLExvG+KWn6OosMerCV9BSt/xNkP+7iXiDkiSNthu2UyR6muwuFV4oz
65puY2eXZWNGGcjPcRGkH2rfJ+s8beZEwrehzsHu0ksNP9JxuRctcS2FiblpnNwUa8Mc9ue60JBC
L4kNLoUusYvmU9lRLs5Erg2EhlYJl9jrvO2j6bXknPFsUzH4HOFQ6CafoX225/pHagPkUBfgmuSv
Qg7xZ1NOSwtYKp9bFjZV1DMcLCh3jvRu4m4hx8F3kJSncrQAQFoyi2O7KLSd4OaTCmq/be/uZygv
LYdGLbgft2SaXcvrLkmZ2iIyaedlk2YyfYT2ErB/nXpUkkMISbLlUcjX29aIJFyRtgHYsVDi+GFw
uM82FMD6AykbClNY2Wcjv4rhP5occojpQ7wK/tX5NcggMCRfOURev8phXtO2bjkYEinqc0NWpiCS
CVDzNlXbC/uz4dEynI2E3SLdDUyHTu1ZHpX2e7n2KpSoT1urtsnckBJViHFJ1XPbtSFLt/1aFoLA
NCWT+gpcpyzudpotnoVdZa1YblRglO1yIfr5TIwzJcq+C+yCSdo3mLhVTDF6LmgfXNgR3HIGej6M
lWQHzkrKEJ/HiXYSRukx8MQaTrIhd3VwKpkPS4rWdTC4XBevV1i6HGdTulRU3IC5HhXfRpsv5mZO
Yu3uPAL/YqyzqGHTF51mOr+2CSyjblI3RcVZRK2V96WVg9pWo6e0Q+fUsM73ulDR8mlkUzy/WAig
rBDAnsYVBcYmLM3VkvKR4kJr+ml6zBkttKkV5dmvYSItA4PTgwBA8qmD51SVD+OuFyX9lKCR4gYD
R9ftSol61cC6RgILltDO33xuQCVRgnH0h2lZQBkM0YD8tIhJzN/lbPvXUVmmj0BXu/k6FNjGVyxu
fYPaN2xC7mWv5xye9BUtjtINSpwXnpH+xKLSqyOVarVfe6x0rMK44dOX0Lf509Q79QI9rST9XPQJ
LI5VuUzkoNdYN0f4QyyoOwU1jzhSUtiHp7Of3FVS+ib61HXd4B99NeToffL92EzHkgi4Rs5WJHgo
O/pHEePQf0/8/6u856b5axrM8Mv+Y9ZzyY6e7PTzp735rj/+5P+Lqc+FcvO//r/84j9Snyv1Y1A/
TfP9t+Tn8jvvyQ+0dP4FvBLHABw3oPN0kUN8z32q/F8pSDsQEaBgEKFRB2DK/6Q++b8AImdwK4Pm
BkxAYDbz/+c+URL/Cw2ToPwg70GbC/zc/5vkBxaxv0E2RQFvwOQieQUN9os9/EcR9h6sbpWPbXFD
WlBDDDBOWGtHW0RwNgKgyAVKISYC38Ro0szQiXMZ1BVGnxIcFIgmdwt0v+AbymZQGxs7LMtWhhJs
A0WWGTvXFNm6iUoO+pcFk2ndc0HYq4ATtNjK1PDXlrmhwiVvclPLIfQEUhT9NNKrEi6vrVl3dpVR
9M1VQ6xfETpDpwrKIGmKCrAALFsuOCnqoCsvnrrVMQC00Inr8c0lLt7N5f3R7AnHrO7T5T1i1Dil
NSka5CNVPvGStc9sztrkVaNDdFhvZiuT/szD0K3PwncmemorGReH3ifqAVqysATfQVw+xc/kWQWp
WRanUwZymZ/jHiU4KDoPwFYSVeTbVPeFvEnQlR8hTXIprZsQxLSNR+SEMYROIRhwhs0fBN3qvG2T
4sAiQdIXT1s/POAx8Ukxdi05SzIu+ZbIKZU3U4pf/wr2rC7P00A5eWIWjYcOOZoEF0vPzVQDo4Pc
N0P9UYpaMundz6y/VCRtA5VcKB1paC5dUVSfwUe1ExQOYxQwIcIjExkeIK5Jxlcx2mG4yxYi9Q3z
XSKB+q8s+eKmnH8ZCbKpe4Hg2x6t8JnZ6zbkZs+QtgOxSBXCC0jS5ecxT4v2XFC+gBjmZ4xq3y+d
v4vWtW1/VoOPyc2aGGUOfsqGcJAGQ/cyRo2PnjwjxfiqIIYh78A5VdXBD5jJMyJ2tB96p9t+32fS
sydEBuOz4APssLo5Q3fPIHUk9wihUgnIdoDuz9cscTJA0DbX+W0ej4v72TUac614XMgfWTyZ7Fo4
QtrvGGexPhhR2LeJNXE1bZCpUfLsSmDQdAOjjM68TEgYC5Ds1IKFJiXBLVTLItbDXd/qNb1Lu6IS
R5WyqoW3IRTSDryxAvJggkFQrwYmiBXTlRIjrpkw2XZIRSfuQRfG4M0Kt8U277AXoMpIq7vF8Fmd
Ja/YXMOrpLhu4rTvvsQzaSFDWqmuOrquyFS9RBJ9fr5sI3tVjDl3V2KJ8LbI9/B9M2bbPuoyBwSo
zDQn2yiW1ZeeycEdFJmrfaIRsNzEgx9SNNELoY8i93Ny7aXoySGxK6Y5fftv00DB6rnNlSU/FvRT
3YaJ5PLm/aGVWbF8XZEReUNFwL+7MK7xM0ThBSL8Ti73BOYZ+gFpOGYhLtYQbQML0B6ZCxswcHO8
up/J24rkqfPqvCJ8GV+GSbbhYVFdw3YubQAEKOqX4lTACT36ZqRofgxdQG7VIeNrHxXvWCZqlzdR
ktWFWlR+5tGMP4Gvgt/kMs662U1xJMCo0Rm4kjoDRpMljQxba9NF4qmWDMr2iIPjXSv9UOS1byPK
r4aiadfn9zdF4NyHB0dkNr7qjF/Wf5HY+IRu1njX89bE3y6S/Ol1ckmWED+2GCqS9Xh3JmPMTDvY
qNkuirDsUHE0SR3KBfH812BBr5t4BUsMcALMWTGSyjNtOiVqirpqfy4BCrirhrtM3vSZHcLJdMRW
nwY+KbGj6Rzbq5Fn80PMGgPfSSDncmfzHAsvSVaK0TFAZP3eyaoc9k2I0uKwOhzI+4itCXZgo7GK
XCQ1w8af5YGxKhnq1kWru288RKF0OojHZhza9eTmOJ0305yO5ljlgHnGzo3ZwacJjOrTDhvyJqnW
aHxcCG/Ed7dmsMU0S+AM35km33mjOw/TYjmp8NC1eKsr5DlYy1HocY4SXy3YPH2P5z4pyFEOpwIa
6hClS/1QTbVSPJFI1vslwUGcLGMknkObh2IvhVDhdqas5RBVjaiChf2KUJ7ft0gHwMgsQ7v6WlqE
kw9dloX5rNreqH4zsiLpYUooo/yayyUrkCt3mJ85KgLYVyHNw66PaECmBhtaZGNeZjgFkKziv7yL
GpzvS7ak48EYnkQ7LMmi2hFhzOeeNCSqidXqktvix8fFg8/6vsuWacHqSDyDQWkTVluc3/edxQG4
HClLGr4RS+iqB6VHyIeguc6un9sxRTFBd9q62yVMMn6AaTIstmUGVOJ6AAsHkEaS2KDApmIWaNFW
Vw12KS/Haoy2Lg4zuE+u4u4FcDHt71aYB8ib2Jf9cJd0BfLLjc5Iw46CzCUFMkhHzM/75p+lnnH1
DW9/cVw1Fub7v43Vc/S04FbHlSrB/KhXOHEP6AIupL5OlsqKm/fjqnu7+LqqlOvz+zaBLySuYAif
537ZL6O6bOgg25JHdWfoaB0Y3rPv3Tua/xuY/3do+ENF+KICWoBMcJGcQcmxQPvIh0L7mumKkDk9
lYXHGa+bitMr2YpikxWN1bsRZ0d+bHuk73tqRg/pp7Vg2GwpPFdPEONvHvNlNMuRjKGipz6K0K0H
xQjK9lqv7BPrRfBbmIrZ6eg7MJ8f2nTU8qnryuGb4qzhf+gV/egxiXIx9FFAGEIkCkQe7/b7G00V
XXqwwIorxzPsrDWOZ/+FFFO6B9VaO+wLnqubBopv/NyuXVuexEiDv5nRNUk3kIdiSQ1geM2hX5F/
0pnLFVCGkcloT/k6DncAXKP1uatmDYZcrnCGAHHoPjs6xuqbXPqwScWK3MUPdh3OTaMQLsRpMoms
7itgGX/pbsn0T17G0XxF3q6/v8Xn/4P//31S3xoX/1akBM0NVQiIRlTw2SMUmqS/D0HG4znNImZO
7+d2NVIsXo4Ii8KXWBi1GYFvsS0yL7OcIr0QvUFNQRfnfHYCfRro3ujgyjj4vJY5EdCcAwSWncms
scmEpDjKB9ckdle0s20gC5birkkcwPor0tjx4Ea37IB7aLpV/ZoM+3UgUTjkLi27/cxQfUCAM+Kv
LFXQL/xtQRWRx4XyzwPx7pTx75EAvg9XcFQ9UPO4cMjijyOhVs66VtLuLGD0mB3EBdf73HES2kdC
42k9DSAg8I3UmJk9Aj4cfEJ0McofgP7IcxNPUwZslgAM7HozI7ZOBnRoymy23QQWe4E9A21/GNID
UB7sRQoZiXc9AWG7WRcGwJ5PxLpXnRJSfUXa34PX6eyAlaC75oSzcX0iA+7odqY/9ECm/ZgDocyq
frdUA4wBiHwMzfo1n3GoWsQRGxzutg4r7I9sfgvW0ZduvXRCFBACyZN9KsV+6Jt73BObQGUKL5yu
rMvR3nZj9OA0Il+5nLxJdW3tAislXj3EoS1vsMxxh1epq8GVnDdQksTuzqu9Xx0QGYdVbI9tnJiw
g4jyI2NUHebBkRPD1b3JAbtAkcADMinl/DBbcrX285VSxTfIqTyboQcaG8KyK3nymBDIMQCqghcM
oM8I0tm1KWgHuV5LapEU5ieKWC45eFgGFFufrvy+Y2q2f8V0yNtbUQBKgh3KJSBPeFnap16Pt5Am
2xdLkR9V6G4CRTFAwVwyg/yNEnc8LiOUhaPxoPXy6iZ5LgJQrqYqf7ah+m5UMT2MpsMCnQjWeusJ
yjLVWPMMkJ9YWpDGBDqck9l+jmFSvAXWvp0zeS9QG4rW5r4Tw49sKXUNdAYYYZd9AnayGROkl4UX
5yrjp9KP9xGrzKno3ClNAowJ5/YvkY2HME4b27Vqn1UTRPXMeIuwCxg1rEsWSe+BS34rouIprI05
a1SIDgNfyw1SrexZOvOz9PK0ojd/t3A1wzEjfy4r8ys2HRTnhPvB+fQ5zWCm7DKYVIXgf6VsfSgo
LMFZVz5A5vokXbUT3cCedIN0J1q+UqtorbWbgbSvJ58DOm1xDdgdCghNdzAz4rKNH5MIFQRzm7Dy
ELf0bPL4R1ak8zUibBiEtC34Q9bfcLfue9LeCA2p8NawdUttFmBympcHA1i4JclP8HMfRpk95ZJ9
BZYHDREl2RDvmgTexCnKY6HPN3EUWuhFAn4TUGcZm1fJUC3EIp9gvuRMtprDaIYVcSsktNiGdY1l
18MYheoUhnyhd93EIA7LFttckyoy6hbyijnsvFiSHLMMgQgkNmX7Q1v4otYTz0GTQgKj/LTXmbXf
aNtf2AQrl/Das2BB/fNR9aHNCeVhCmbOhS0AgjJwjwKAyN8ZbymipjSPVXeQzqpxk64z2w/C+PhO
tY0BRFH60pxK5/H+7xFUNRfpfZ9XM3tMBgiY/4FQ8MYl/PfZeXmiEqksvWgVXHgF+YfQgDInFg+D
2MOCMo/cVVBCQcGFmPVhXFBBqdm4jvDpsw2/7hDH54fhLYjOcKV1BzLEA5zhWN53+64vF/DMrY3Y
oZ0MjvleAgu3pm2iXShtQq+CsvpqWMAwPiidjM0GhdMsPmrUAmAGLi2NUG3D/X0wlon9xLtJveN7
/8dI6AOxpwA6lJVw8EFElOaQIPnwtggl+hQm0+pEEoWVVueVy8kxaacKdaA0a/pNJjq13NlpLObH
Bim7/AP770MsBuFe0EViCmNiQMEUXIKPkUubxBPqa+rKtRMtP8fRoixAh3UJn5fV9wyRYF/Nj4rI
GQ846hEVxwaHLTmKVSfpj6bh2bNpW1qcOoxh+bUvuMfd3voEKd0594kHs7Fq1vggvZnMjUEFOkMv
O2qSNRzHMDGjzgSYf/+8tj9QU/BeMDGJoemZEsQk/8E+UEiIiixcMjSSIX/LGzvTU9H7qTiZCff+
ZzZXNv1DF2r6cUIvXIysQmBFLvpEWMa/b6jMC2JCD2/nrJ1HuTPEA8tGK2wpTo02YTpULSzwzigq
Tc0DwoC3/KFENJe94VTvmJheNQLfOIzpCknGwd63cbD8UUSZ4efBLiL7xMu1GCYYz/Vu51ixuP08
KKNfSEhG+nno23X+ivpoNmwRfUT8GvkY7Xaeej7VdA6wkPnn0b4cFP/ethetMEBfVQn6CAb9Ihb/
+3svzZTg05icqqXFaqE2xUpd077yn+GslI6v//x1H1Ytjgmozl28GsArhGAzNtDv34ebGSUTa8Me
fe6UHFuIWxYn1Ksmf6MIeALHMeZZobZLMbBpV8URHmFFyMcPkW8gIuu9uxx1cs3JxhRB0McI9duv
ZmHgNZA5ytixIC2xh4jDEPRmXsPUfk6Qnba1rnThb/mwLuXVH97q99VzeSsaQxAGFrEQtcpw+v3+
VjHaiC0tud+PoGLK3dpCGGHbT+yi7IuQcnzxIsJaaZYmiMcZ5Sm6yblO2Pe2W1se6ll2UQLHCKRC
0KBamgQV/SIg5LXUYz7A6sNuo9RkP5eqQ7EJSwEEj2vMHpLVEi67+Bkdq+px9jIZj6i+rtMNi1zC
v2hjBnMHEGL2h5wg4frDu78x5f+9gvDuMGgGUSEDnSyBYwv5MKMQax/QfBGF/UoUEDopYaN+Wv0S
+yPJUZiuHUeGvWfgwuOEpBKgkzdz2sODc4BQ4B9uxv+YCQjgERhJoVRwWc4fGbjUgSfE9YRm6sXF
wzNa3VUGGgJxbB/nQEb3orOtuJJ9G6HjHL42wx+Or48N30gmYRSPi5nEaAe+CJ39vhYcAJYeQPZ8
NaAmJ44xaAWPqFFrcx6Vgj8TiEgwAgXE1V8log8/o0BwU042XOS7edwBK5ATigaO5mvNem3RbZo5
7/brSrthu0RZNPzJtvQyR/+eQ5wCWLrg6kNp+/LQuM9+f2YPKsMkQN44cWDO661Mw9pe+Wq6xNhj
8gN8sKrY8Ms9fHQ6wzxybcv58Z930Zuyy9+eAhJUyBEohdEITmCIq394CtMI1YwuSs/vgGk7OJTw
eYLg8o6UMy+2NMobVNcLnqHaYHLopaHM0X1bO9nLXVr1CXqO4RqkNu+xBUDdtrstGpPrBx2S6UkW
E85tID44GahE90eFtl+Da874oF8zN0361DEDtK+fkcXdZKbhqAesKkDNsM3j7z2Cgv78juzDzVut
dyvIYeN+aliTPtmuYMW5B6N0+dP19GGCMDQZaHmAXKDxjtDvI/AyhhzxkBT0PGZR1B+SImSHFWQW
EWruhwzWFEjDk7s0gD+06z1L6K2hYuZbOMXEyd6gdozSBfgcdIvp19bUGRhl5iVyS1lc06gqT3HI
VI9GplYL8hKlBJjEMgcouhBVrskWrAR8ouahGEC1SVR2xj6a+fVCx/QUJ7FNz4T3PsJggqX2J8HH
/wx4C4AzFy148P5ijMIHwq6l2kgAwQgbFzgnfF2i6hJ2TcgrprqMxYzYno36ZU2HsqhBruztzfsV
0rQijk4rR8/Nn+jQ//lQFAVHnP0QRqQlQKIPW73tUe+iydQc3ksU3SJwvL6jX6IdcCi/Az5wT7X8
L6YW39coz6/jL5RHzXqdosYFJPSfd9GH5hucxxT1VZoge0JeAOGwDze6jZamTRLZHCYJT+C/HHy8
ph+j8BfEuq86fuATsNNNlrM0vmfZTNsjI2sGcSnVxeRgdKr8VUUc7qvpbdn84fl+7/O6PF966dLA
Isb1D3nCD6FzAs6Db+GBcIj7iphPlqrVoEg1KGisU57rqi5Rxzef8iXLmwu4hi6mhxF6ssuZ5oG6
/1Z2B7+JaB6drQVujMtldglI/9Y95DR8YrOCwf8k4VAuvYQP/TW4dSavx6UI5X6IRmb3Bga7TQ2+
qAZYp4IV+7Lxyh6Gcqjsdp0Ijpb/eqiw6+nFHQTmgRRn4u9P1kgSpUyivgBaTJHeoitQ+CsL8UPA
4n5J+x2JQbH5/g5Hj/iR4pCCO2uvMgQM/zcrC8cb2slQoIfpJibw98eZBtRqISDfHpoywzGzcNwZ
e+1VdgM8bZo3Mepi4O1krmMU2CEW6PharDkO25EleKp3iPUdu0bbCkrB/zxeb6fg3y4QZF1ZjolM
0R8J9W6wAn5/QK2KGexdXLpjwun86BOM6ga6CjzbgcY5lHXBY8CYNQeGYGswk1R6EEZio7ZgTs6P
5YDKxqkNjkL7e2gmdFlKVKfIMTcJAgi8r4KgRD6iosXbqmM1zYuFXzuRJyCoWW6g4gJlSlZPxYyf
J3aBB1IJzMHvM591bKf6gKh2Ul0UXVFpuLx1iUNoV2Zxa1C8K2z6xEM5/0kGHwxXvPrfh6YAnBlf
GtYAUyAqAkvit0W+GhoR+Gmww2K1WJ9BOs7YAaF49CU2II1djWWHwuroiSDHVDctvwUeiE/ixWGq
C1B95I3zTY/OQSWK/l6NWWG2wPDsDZokNKRoMXi835AgACGC/lYoGFpAsfLqPVXMWeZzUEMDQliT
cvM6r45kuyFn5cN7IQv0QyRP7wh345NLGtKU2FOBLPnyyFYLoi7+yc0u1/HwMsQNSinEl3g86RhK
d++X3xBVqMFaV+EolhgnswdYgAlDAQ6fEKb78Jqa2M8ErDOpOODXRjqyH+cU8TYNI2LYJlhU1gBn
AK9FfG7lS9J7M97g2sXfAJ0yuhRQL44rryMOF3wFmIQI1pVv1mcQSUt/7mNmytsuoQAewZ/GHC/D
jP2JSwB49vvX2Ibg8XCNok7StqhJo+P7LfoQA8XdHId1MC8W581wt/C+MPtqgLLNHiEIJgxR0OXd
tBMCnIu38mglKqSu7ykIqgnB/QR7Bs+FysRoXlhq8WteI+Z8AA3+Un8WArsyRlID4ZgFXGN1fv/m
Ves2jbaCLCF09fhGZHivqb4vVxdVeC2KzMac+pLpUW6WiDRxg6zGpslhthTQ+Dtor9MVrwccCo+W
ZLMAMUI2i91DjhcPUnWjgkQEekXFA1BASgVOf2+wzXwvZQldTRvmu47bUT/MKSS8tsoip91pv1CL
fZYNl8UMiQLwvqBenAAr5zDoSX/1Ceomn7tYFHQrKHgJVwVrsFTo+3mUl5jOWOYY1W2gQ0e/6Jwx
EHzEAMddEcG5+8C06uYtZt8V1xnY1ARdpaAhmV1WgkA915T3qAUPcsQ8yJENcgciyKVK7QZtXt5H
aiYKnzAh137j+vlCSQDN5qWJssy+CsjOfSXOtO7UWbATa3BAMCEoluFvqcHgcU0F+BAVsuZS4VtB
/C8OCHMVFrg3AnhzGdJsfRyhb2LgQdr0fqeKFOkE6neVQreB4whIImvAkRiW2Yw74KLY1aZYsGEo
rFNeePBQDkJ/ibh/Xy1MBVreImHUf8Vd30x3drQeUFy6sPlJdb43LyQqw6Xm3MF29pwyvMt5DSmD
4BGJKJ59juIk+qFan8NnZJLNMwdjF7GPjr2qq4gV7OhZ0XJ0OXgaXyWwslAnOhdm3XLfTzlUeKhv
DgoVwHbzPyckalSYvQIEREjFDcL2R51ymn4KDCDjXr+xB8CLltgNZhQYp/jt9KBsumyQ9zUMyg9e
nnuPlxct47gi3dg25LlPcoMSPUvuERyZtabIqZdPXmEtPfCOA2zfoD1yKbZW8u5zsS4zf0i8n6Fg
n0ks2FcaFwGieRFyo1+JK/HYKCRDxLdUC9CNoiuBX5aVvepRhsY6eTtswSvrcoxrTkFonFDPfR88
0iBW2zSCQ17AtiNoAAMxAAcqPl+YCaGnAmD5KqIjm8dmQSKT47CaFp2x23QNgT74ANLFWRRkyhAV
47YUmzarhvANoAkdXA165TB9ubCfcRJNeTGhWIEKjAenu8CJU1QqWm/RHpdnuBeh3vr8Tt+Qb+yg
xrmkvAEdYPhrwRU/3KArCbUltDS5LYNz9HxEiHBZrT6dwHrWpAoSWp5IHsSxwHbIT8BC0HxTg8wO
J5o6MWZBj2xncbJyNM/2B+SiLr5Gd14Erv7sxnDASVGYQ1E0izrrjPbDsVrs2uHgoP+bsTNrjhPp
wvQvIiLZ4bb2Ku2SZcu+Iex2O9khgWT79fNQfDHTliOsuVF0uLVQkGSe824nVu42TaqYVsDqwf4p
XZrduufkul22QNfmaaxKMTSwkbhzE9XUewLMpurochR8g++ewJNzHc4/E78ozHHTojoZT/QxBCMF
7LE5nfFcqFMToB/YjJ1TDMesN1Pr6KTj3OyqQFTO1pxh0nY4JSb71IXok28SxyqxhWd1WfS3juWY
ydF2eBduJjfihINZYaWaVprqs+XAtu6mRKXLVOpU1Cgp0BCLo6DXQcbs8FQKxmM2dvmlbzkb95Oo
mq+FjRZ7Z7q9AeU2sHgWrUTfo5zr0nGrJ+my4pkBhSMKJQkxsdfu2cKqU+97BQ4bUK0su4GHz1H9
YB1fj0m+gPeY1T6aysL6EYTT8hote/z4BDlpV/hlDRcZt2EvlebgaxdfSt4Hhv+Ut9qJyntQenRt
qOzn6hGJivKfscItzyKal7MsMwMOPKwykFaHADkI8hSr8DMGv4hhmPOt3eVqekmvO2tsmsscKV8X
FnFuZoudCwzaL+wDNghuIYQI+85apqwlhHvd7le11CDq5erZyMV9NE9d/yQzNq9DodzMee45Np2j
Cprmg3oU391/i66l1WEVCdBODFmeT7vze9GVWuAKA0KyY5n1RXthSbCZF1bKx4+raqzOaWkU4/+O
daCkfHxaj5MeEQqLSukKWWfdwqkXYWrpvSkirPgVcvxTOyo68dqf2DhIZAuzc4mLTB4Mo2SOYJA1
nMBSdX7KICkqm/lcZ4ZT/KxkafcfiCjMpfD/b3EJXgMdAnm+AIB81HfADZUjClJkfbCD9hgxem5s
+/AxJ5T5qQp6zukhlYN/kXX1PbaCrN7meWr1sMH14P4Y+hqqcJuFCDWPyDdRmP69LXgfDEA9gPJU
wNWEAFw0ee/6lgGLzJAxNR07WmLvi6AT5U0wWAzb8o2Wca9TFdGjdJY/E7EE1HaPPWT0N7nnddV+
aiI3vJWODMnQT1Q9njMTVunclkwRWmxgEU42p4kGvIZlzfrdrAgSB9g8386WPTgH2UW5/2nKIh3t
//7Zfoc7udNEFQWW5y8ji3gI79XKtleIJPXt4Sa/9imxpzznNNZDROk068B48CQmpBMxwaO7r9AD
6o8SH5ce9P89e9Z4AHK4gN7Ms3VZ7O96LieRklqzSU9dZKOTGAxY29sOAgAvFmhef1PXXhjtMBvb
3beoDQlHiOypzu8nTpv809hYU/pdNboI9imKTh9u5MowxY2qPhuS9X7Uhc7VR2v2dxgC/IGGOnCR
i5MjHMJEvOuteV6e7ot5Oqz3DLDesskXjJrkWYOWmts8Qbt453txz3GbNiaB116enGs/wXz3AWjz
Dt5bLgYjnh94BBujO/es3zcKL3J1Lb1wPIAoQNPRMvdWu7PbwDpYrW3eG0UORU+Siz2dEliC8hl9
ouZ4/ftqej+yzcNCzFRypgGYFkgw8Mzv16Fr2KlCEsAzFKXxS0Q+VjWcdsWDNUiiENUEXnj0tBuX
D7bTDaRMWjH0FTq/cMznm+5a/0b4ZLrzypH5V52OP9bsUiluIbSd7Wzfa6+e9F3Ent7eN5Ory5fC
t2xl70y4jOk+nGpV/0DsWdYfAKl/ovOBiXkagAA4kWCL9zli0k5jx8U2ddZkU7uLUS+qQTt7WCja
h5ia2auMc6GBOfdTPIvg0HaMgab9G9xzHxdVt2mhyo4xkr3iKLTV7+hgeAEr286dOyMqzY/I/veL
A6OES7keYiqCrvgDFve9wsrLKpPoOicUg2Gp6SBTL1R6H/ix4MAXZbFTeQfrUTCA6zFB9N5uP1ga
YnmR/9+LDt8McLcMAucKwOn/uHOZ7yh4WVOc3XRCx256Mgx38dR1LVQ8yMtzU+Ugs21ZiokMAwWK
d1lf5RqlpnNq7by1HlISWitUmlfUpU56eMYIKgFKLxF8xQI1k4NEC4LUEy9DCWNTlaVK7twyiEOO
jOV7U3PiLRlDDcCEXs5TB1wjfohmnwrvsjYMYPkAN02Y8hfKTHriDGxGag2VDAOcK2zQjzb5uNbL
8sGNY4o/rfqHamR45CZo6zGaRBPt1+uUeE2Bf4JOjq8mR3N0aO1ilC/IeekbbLsWX0bH0yOYgKqr
m8JKHP06ja7R7tePIFs0tK+c3mX6S2ROt0DXnlO4F0LvAmKSbJFFVC+ydR8bZzTy7/lgJnqb6riN
74yWM7y9kmjSRUP2XHukilAae070iBDVPNZJ02JUK4vCrw4i6+fsrkWhZGzdHPCeiE3UaNWx89wF
hrgSqxYck/VQa+DzfdpHM/x25sYm7Slu70eWldXgbki19dB4CZ9aStzWiNGaCrnySkoyHT5032S8
0KwGzlaxTPJyg1uEJul4rCh7J+rYxJ74sImb8HOrSGJqB1aDUUrD3Q9ekXlvcPvK3NgL+vWQ+lKm
OGMCfndYKlC0Oem4yABFJYG5V+o/0CSZ7jvhJtOhbaHMtityWw6QGZfGQJTzsP6sFVRu/2z3FTs5
IijWH+QCjy/vXBbK+ihtwhA4M6OepTb6I8uFyj1q3sKKcuJQmJ3yiOONZFedszwy61N1vWuF4XFx
ZpDU6a9h1JJxesEcW3uzxZL8q5O1SFmbfPqddkK+UykOynY7o6XP66NAlPQs4jxP9r5DYX4Xy7yM
ULxZaXicw8Lxjwkytuym5bTRF4Z+6fbFLHwxfQpGrxy/DvWcuQQU5EjTCoWHtxRpZL8QTTIa5xxP
0blsVfg0ptL1xs36oOWIdPpgBEizT3bE+qs2IV7F9rZpEOve2anf2J/trMn8YM8D0/FdHFIPnbOu
D0Pk+/Wk0l8eklf3rTRHi0inuffKu1h4xFSQRumD1s1lynu/HPz+g4yTCCCjpEPYmSSRdXurJHTh
xAoYm1OkfK2O2DGMNNngfp+ORhCXNMfjiEuv0BQDLw0aXP6kjz+cZqgdqA6qOMMD4+bI2E7i+i7m
LLUINXsr2DliyKP+eeaaig5VjqpJlAisjJ+PY9D6TeuwhL7Qb/MqkIGSdukHZ+iV7363T0IIISdG
Vht69rUp+A+dIEO3hhhw7DNq4fBHoJmohcDN706V3WGHduCcN6Tc8LVVrhLnElnH25LZkO+FXfb6
AC7BoGOcSsliCEG/WUmW12uJ7mrcjWrEHbb4O4rLZPPePJdGF2XPRmtmBLohVcmPygDrebCXqmmH
a2DGltub4T8O1kz/aFOrx1/nWNYAXVhMSm9TDV0/b3JVuOnOKz2HEZs6NJnem+UoNRGzjJ696d2i
FfdxnHgxJloVZM85bLZiDHZel+caWHW6zUec5Jd6isZ6u+imNrKRidrSvPcmMViVd583ae0d/340
XWPMf7vjIQFo3Gjg7aXKt95pdwJrTrMJldx5vbm8gcqCuon+Acjvxw00fP1DZTkxDpmBUqouYvkc
2ZjGNinAh0kGDjozXC61ccTyRyRm1Vec69XyDx2hCM4jLmVfk0bBRNQNkR7ejiccE9mLEjK9tcfY
lowsLezk0jo++V9bnXTa3BZDP1R3Mu7j4Tk1nP7Zq3y72/hAaw3yHq97kX0fIKR1NV4WH8ILjZWj
n/pIhd+7rBXJ2eon0hAbQQTRWCLN2RiAGvkuiyvAtlQMUbfnrS0+eUQYMTfC9edmQ9RxgYg+dtXd
ELF9XOi4oi3KDeBfZ/aSZhst00EZMOE6FdqvrP8R5KE++03dfPv7o/m9OaBmIOvZ4gvENd7OP1RV
BelCLKjePVejMX5NcCgT6iVNZAV1ZKfz0eQQiDDIj137/e9/2fujJ+WBh+EyjdqjMWEE9rtSVjV2
UYyFfRk4jYfdFA7IesNYclqFzQgkTVbMQFiF7et4C3/VwWJFVv2ddoWtYWUAzCygbrU7qzYXv6Oj
PjsUHsFBiNLYSHehSMdr71gM7hTS30qshMRmGorwHeR1CJIWDbwfTmK8CWNtTl9SlDmkPGFHBCKr
s9TrX6zASD5FQI02iZMLIo8rkN+c+j27YW+qOjliTpTFbSa6DKxlFdAjyaOaTpycj1L6zQLnjji0
nlo8A/azB3D7M25x8JDRV4r8wajM+cXSU/hVedpkwkIfDZcJG+69GZZl9cuEGZGblnf9HzCcWe4L
NXMf4qtD0YM8mQAQQOZI9omaWzfTJJoEkxIFYQNuOH0LELu+/f0R0sG+Kzmp0RHP01UK36XufF+s
d7aq27mpkRVbpDR8BZoDllql/yvLkV31oV3WzOU/lG21PJiacvwhrVqsOXJC9Hf0HRT3ZxfB/S8j
66WLWj2M5j3nfTU9JmmUBf1G1CRij7WVt1/ytBhdHFaenR6cJKvCW2QZpb9Paz8sN0bhtv0GfAtF
+0pkVkbqDvt04HNs0Ho5TDWsR1u+tDoU8jai/Zbb0M88a0uh2lanfqzKYBNfGdTVI4t7FgSbbbyp
f8zKLqaLdOV8EnbEWx/lVUbOST53PfTCnDr3Ikd5hAQ2NRcI3p1YYCsLlvSKSbFzgfrz00pF6TK2
4fKxMT34VTUhisq6MAOspLzbrATSIP0g3hZRUvxkeWkmY18deHDyI9QYA0XjbRQ7ttowKw4cetM0
2tuvQFaWmvN3VhOopYO4Fztu4DXFrrdSaBHms2OxTCBo0AJHNktJtgP/vToNV5SrbSL1K2VMq3vv
9aN39iMjA0ME73ryG0eXxxVJAZuncOXC5FxtsDMSLeHOanmy2OsivCGCHDOjH4dyS6YUtgaa9Z1J
EgBCSqmibYxRoT2guvTOxtxY6TFA7iT2jkm44W00KWioDxbucuD890ByETmChSEJRw/IpvsOcNI1
FWs/ptEBEK5MnmuFuxIfuSnb17oXrjr0qRUNr2t1ulaexAglRGC1daMems6bxg924nfCy4AsLy4K
bZonABIdeL/f98PeCHo9dV6KtClF5VADBjJjsGiNgYCrrHmCBCshyyEQ/vUwtljWdqwdkR0qvInW
m/ThAH6FbdYVd2IOro9z4c0nn/3moBPkCNvKzliqWuUtM7uAGfE1OpBC+8GBqifhxghT7IQf3Orf
IVY+FpiF7xF+xnhLjhr73TZPAlFrG0KQTnxtiz3fqL+2VxhCBTVVf9fXdXup/Cyx3lZiJgUkZN++
bp9USMFDGoT1dGEuiOsfpxHDGU3i4hX+4Erft/FcKWJxQlN9FBTo3N4tiiZGog7zVR2Lai6KfRcb
OLGrANce+dG6jrcJuHC3Y5+ufHIP4RixGPSifYpQGshN3TvmTcuAIZ/LwzVybHNviYDPrQqaCHf0
A25p/OmpHmFarcz9ULvLAn63rhcINVzmp/pLPw2K8vsaQnkrDdnl8YW0Fh6+ADhv4WA03OHEvoXh
cpTg83WJw3bveH6n7tk0oOqQO+UErhJy+FDn7G7bKjZnAXGD6BFbGBE129ksIvdkhbVrMo/DHqpT
M8wPztLKMBikkenRLRpc7qUaRfWFjIPwvncrKNsBuKG9d8EskKUPoYCybczmi9uXnlFtPAq17Jg7
ef46tTQFF6vkZt/aVv8qRyW/uqhq1QZHWj5/QWtM8YcF2R9uOy+ebpy+uAbYxpSv9Ldtt2/MnLkj
ZTiPw4YcgPSlG4Iw3HpQSgTQuYKPEwuMDZBYXGDaNV6xY45Zpw9BFnKBOImtEpsKzuKtcoTaRHVC
6S2NeDhIOyK6CEdK67mfpR7m6B7sHGLbTAHezrFZ9thQAhFQY+hCWAdZUQpGWTJ3+0Hi5r5p1Kj1
YVBCVTuroNg9V0nYbaa5qtJdbuSpy2wUMsw22lBd+gIvsCgChj7GADwZOJdy1TNpsBqD+B9mkaX3
5RRN+WNDKL6F1igPicDCknT2kih/MsMYlEnZjUObPxcBui3kDj9XjWU5teFwMvjXeScETNTTWkut
hw6cYpDsQ5ESB4CNx2/OhT3m8m6VQpTKm9WtZ7skgF39jtID/3qYvNxVP0BSNeECGF42IgrrX7aV
SWOfa9rYc9ekxglAxOseWr9oKYu0x3CNNnIYDm2U1XT2+nx4NNIm7Umh8mbyeYqgHw5RV+rhFE2U
snfVyNBamya7wESkplcm+EoaBUqn6QNILXy/I4QEmaCoch3aRRdp9zt6SBH72OH2VjfD1BQ/kQ6k
40tikW+xQ8Ct3tbmnhQzTx29q9mQxLnZu7UwufV349VSPQjDASeLcpWeBcIhLHDkDiABvepIMPpQ
TtpoezHlBxU7ArfLyG7GuhaMySnhNs5dEjbWGZmIyl8NfvaIYNSa7okvQfCbire5dgfeo9ogSuQc
EXnXbROJRmBLxUzp0Si4/RfKM6duN5aJWi/ZrnEgba3L8CawRzohyybm52Bya5nPWcsRg1Jvu7hn
GoipJJJki7nZlHsa5G+Ih91K3rWkOCH0nRbFQhzhDd51HeqrHwmcZLiNUiT1d8E82f8WEWOn9rat
S9z6Oa7bPeosdDxrXSSiDKVQdM0UGK5SHEoBVBnVtdK3awmc2hDsUH5Nw6Zlh1mNSSJdeEVqB7z/
SIDndGM2waBvlEVcACMW+3g+LSKkL37vNOGG1QRix3zTDMlSSoDWDzqtpiY9oPHiLxpx5RuasKE6
wH1R3TeBERtbjlWhbjzJpC6EYkMqsr3TzTp+Xq8zamtKJkbB5ulxNAyMIHU/tSPZb6lCLtJO7ClE
X+mx0g9eM5EC9sGZ9XsTtfi9bZsMBUgm1iiY+bsNXzbKKf3C0hdUwdx++unWewqlFNWiCw+b/YoR
rthtaBbkbCkUzM+ENthfmXCViF3W2YzE+v9xQDnvjyMuD30rhmXmQIYWDu7fjyNkPgP+Byu5DI6E
Oq1Nl7VdFEOsD4oWJnhyod+f4JQpMJFzE+IFlOeNb6Jw/RQxl09o5bhId7tdUhsN9DPP1jnySrIx
z8RTzU/rbw5M5RV3clCkQeirsky6bk4rRteLrmPbjGwsn+fehN2es4rzd3ISK9wZUz3tZO9aX1dF
go16Rh+y0OwyoDu38c+O6O07oXNp3lmhoWbmlklbGS8qMUZEZEViMYBLGqzWVQlkk0xoAgKM7vGD
R/2eD+MGksqE0DyAKhXiPYfLww/MSjTtRYQxaJmhCNcDGoLstNh6FzNOqiUTbzNI22iL7HRumI1i
LzYwQfSa9wE/5/xxPUxfge8QAsJDYDB593DJOiyrrsEBZcxB3tyXsV/KW5XSTxywZYsIa4Qb9N9c
pycWo0/jRZAkkiQ1fqpSGeUmN3q2rdhrMvfJwBbD+ri+9eHVLZPnNfgX1vs0IeluHMPpVCKgrDbg
1i+asenu16hDCMSoOyPeeMUcwX4RPervk9xxDIroOrYugEchUQu+4WdMfg/C9NA61fRG/S0g4lF+
WDuiyB57s/XR7bqGKHfGiCHvDlQSzY47pWxSazn9wdP849VYkA9knvjYcdD9MWyrDtBSed0c3hC4
SyHuJLkubtF6NNnZHL2EDBUdPrckI5g7C4XFJ9WR1sXYGQiE275wytPkU1B9OJDifbUOIINfFUsX
oMx1Rf3+xmaTC9Fp+9GNbfgAuy2Nf7UtK5DR7YTWzOSxpbr7QcZMLp9Ko/aIbElr+5OtR9aZI30N
d+RHmd/d8WQK50CVBLEQKLcDGv77PfwTQeJSmVVuY0oJhcl78fvF9snYY8TJ1C2BgTr93M5g2gSF
9GVcbZEzZN7tihWtbpVVazovEQXs8Jxb3jVq6H/qtatkM0NPmP7Pm7JiE+YqW7ke7oZtptNRsuE2
wJBxlt+TX9UQNzmMESMT42QYdnYo1bwF84kUSDL+nKN0Q8vYVq150deDP1aV7s8uV1fftoi04oNY
NkSOQuad/DsIlQ2bheT7t0S5onezFSDvElET3aLnRV4ZGzkHXhR23XCuKml0W11iwTxP2cxgwHkM
BWG4YDLxVgpnYGxeOSARtQwmt2wBEdr84BmQVFs7JNsvtZw82fYpL+HGkbEh7ixKL6vYWEK1+tYd
LGlsV5Uv6SvcmyR1ka38/Tn+2baQ5sYpBhpInvaSIffuQdKXjWER5MNFq6m6HUKQpsd6Vj4uQ2OY
7HRj9TmxkzKeSn3CStLpN3NqJFOfQmKQrBdOwNo6rRFcpMKhJdoUafg1dI2h/0w8reO92qJzxgOg
vnjQ+VAuwwaHuT3ZIQIkIr8UqqlZmuj2V1EvJ0Wjb0efzOzdMJTYSDZYpxch1aoSdgYVEUHfRHl4
o1FsvXV0VmJPwHY2HSAzUrGlLFLL1JrSUxcvMBgAXgUlBsDCD5m4xrm+KUIvkAcYMFm+RlWdaH75
VJSbJBbl9LOrxWjt8QlPRrBx6wygB/mdYZ/hRgA9kaIiX/OVS6+88n3taANTqesm2hYRaBrcavqd
rM8JicZ18WWDYFvz3FrNwCtuk0AAJ5UiPd8ci52HgW06xoT98Dlzwh+tZcy5qk6G4yblPpPKtA49
1yXOckyNecPKzi7BWE/GYdVzo9now5vE92dmPa6pTQYbv3+syEAFqCrdBR9FdtT1F7uFr/6MOnaQ
9xaGdbTJpmck24DkrXrTi1RaNxEej3KTVlbu7BmFFDkY8MDTGI/lwXL0ramc28RtCujsKZmam6A2
8lOfOgR5dyF5NdvCLzuLZD0MnRQ+BJ6npJvlh8w3VHxmgzZQaF2PSGqlcgnUTPIn4sWL7pjMno19
DWFztXEQNj5NqinTE1R5CaQ6tTHYYWqk2SVru5BQ5wC7x40F8lLfB2aUIOlB+PM6Deac7/xrGM/g
6pnwsGYYze0QteiRKmss82/J7OrkJa3dwt6UBS6IB1jO/gNdxZ/+abAXF+PlgtIuNeO7dwy6I6cY
ChF1gfwEl7xq1ZMrpP/JuAbg0R8MyWnMutz42gUl/WlkDtPIM+Ec3nvDhMM/rYmG2iErNPWB+FEy
17BPsDihtdt6VzpNVjyKcVri2nG/nlfJH5nHZNUGdeTuorT0nhwUHYc2sKriWPHnXiOtKMeaoGJh
/n1fsX6vUJZN0mdog+kyyMZGM/NeLAMFxwB0vLqX1f2VEUpM3JhAwHyHdZrwQKyUKrlMY4jdrm60
xn8S5YRw111DGuzqGZgtciTuUWZC05dm497UKgJC8eamSTcIKmTIYuXiq19EfmUNwI6z4L5//yh/
Flt4sdBBYexhzDn6o3fFVmMNtvazyLwMBilX57nL6upIDhANvwKA/kIA8SAYUFuPCz0xFU0PXW/N
d009aI0paqYzAotaTCK8m/q26InR3MR2melDOxnyglcgYO6sGzDJBdN/8m3FhIe64rTprx6YBsxR
/SCmXpBp5aINDY4zr+D/ULvyasgMkT3hCxE4Jx48gMxPCwxbEXUz1RWRKx1JZvs6HttuKzutvxl5
PEU/eYP8+W0ahq59aLOiMj7o49/ZAMEgmchAJ8LBQsFlgsD9XigURR55RijmY9CQE31TejlLLlFm
zh7gs/d/+x/C701Bhe/OdvznzqmM+SBiR8mdj8Xg+98f6LsRDsslLU50F52as3j731fPjYLRiNsU
QHNIqZxWWZmoOl8+RpRV2WuVF2mWbvoBkHffk+PgsozRi0dJnu515+T2CTCpp9yqMIpSbV+FN31t
LkKpXmH+XVU9OAqXRkBJjcBldViP5SgBelfWXY6IvU/zNZCiDwuMHVf2jWb6apTyrwqfEKl8g7ln
8bGvf2iVlXQ6geVvUA0SYHm1Tq3GGU9ytl26IkDEMWAxpzO1pi7cEu4pot0KqwPATxSwrDDkK+71
B1aFQt9qL3t0ozayb4nB0+lzZaUBCGYKxrAt61bVd3OeoDZZK3Mjwjl4cpn2YD2sWH1sEFP2Omm5
eP3deI7kTaOrNLqtybDBQGgTS3PIwxgv2d8f6/Wx/UYsBOiBrvkUDqUxLsrfVxo2H/Kh4BeP9ZT3
5aeKuQD2i5MJUkQ9MbH9GFc6Y3UZrHYCT9lJaKI1gJHZE3fMN8040CEKEVXENzXSjny7kolFA1x/
YKSG0++yfoSZ5gDKmk9x5qNYbyJQvg9SYzChLS/Hfz9SgHQY357wOGBNwMulZfiPXKLtxolX1ZBn
Kt8gn7aqMKvexCElcmZ7OEtY1rPXmdxLsO9FALJqfYbU5yaH11CBFZxY9WWDZfNsVn6lKTUCJkOC
9/2q54YlU4Ah/8ggSjlFw5ohRra5zDMZlf01I+aHYYNlxg3KZrvPzoSiabJtr8kuWSTM6IUI7Ka7
X3viCvO/cwp7p/6WeMzP2mOGzPRuvZbYC+mhiV9FqrLqS2fXIO4CbsRw3xB6OvetmKXPS7RcVoJW
rn/OrK6od7VCxbAPYrIxd7MbxkxXHYTdPRkk0DE+4poHAS/j9M/R9a0Rc8zC9H2XWGY/8mzjFxTz
5O6Z2TAlL1iRiGddLyfLvCl69ZhBzOrMCjQzUegtd3RVWK1v56RjbkBk2EjCMscfT7N0VDiQhCTc
6jO6wjF79o2RLEhGIuHF3rseqcS/1qyQNQHCV5Y/ML2bD3xoRWeYb0IHTvkrixcacH1kq122cTFb
ILFl619sW114CVOD+9H3BmO+CzVGr2tuzUpzlqRuWg8r8NROEIwmWB1ui8+sz2C+y3umbXwTXYEt
r3HmtNpOMvm3lqVfPpqd9JyDK4w3kPcwPK87lXI4LF5XwAP1ftjduMwdwaxpt+xE6wa2Zum4MUff
oU0cYdxRUkQY5rqrPG7t7wYDxRjFdKfjm5hC/ydEfV8cQ3vo7ZNXEn+7wYkIIrCxfYUJw8YocSax
rVU/GA7iOc+E9gJBFHbsEzuJ2f3/ih+LMp6K05x1ov+8Ss56XozpMFRjyWjKVS6XsuO6Bz/RQfIi
my5A1CxIkbxTDqNncqJ649R7YzIee9qqI7TJeplIZaaqPedRt2TeDhzpzFf9kmOgP5tlWu+92bJe
8sBRW1vPzmb0awupjOMf0ire5UCxwPDRfTYQM9cUof2vtIx423KU7IfaWDD02keQZLv7kjkzN0Uy
1bfIC+ZtZ0keTeaQolyTENzlbkdqXpeNjygbggSDbSvP2KnkPg+b6N5N/H9ntCqHImg69BDjc9YP
zo8qNRAcqTZ4meWoIYvC8UIJHt3EchR3RhJAu+Nn3xDYQyU2F/M9ps34oFpfP9XtNGyFmCbAG6Oq
9Bb7iX+HZL3Z6ag6kbOt9yO/7JKXSb/rQi3ILp21uQllHn9r02K++IC7O9tkhFA5Oc2dGc+xRyFf
O2+MiBU/cAUxBFAw7UKAWUHuG/FdPShUsKqzbyZ7dI6pSbQLjchQftbONJ1dpT4hN2gAgvEZ73BV
pjcYVqabCgsTOYhtdN8QOnKcyqgA8y2c/WhIi8kadDKbROhvA8flthVT8BQpI31z5pjASMsz5cau
FbO3J2yp2tZip8xqemgbI8vQMmPta43xkpnpuI/nPN7jAxp2qGdCsdDX4iQaExFmOOX2zraYqoAW
yfmHTZiJgA35aBfDSvUBRX/7ZHRWfA5tFPsiH8UOY84XVVTyIYhrWmkb1Tzb7W1lJI/FrOsbTrBx
H6UTnk0/ceaXqZ/Lg5iIMtvFlYeiEG2n3jd4JhJkpK8CMc4Wl2pysE1D/piHLN8ag0mUZjX+K6J8
JIvPOSVpUH5HOyum3eBTS7wwtCym0YzcL5nfyxODKOxF9shuw31unV09MtilaYfHGdnCRmKbxMBR
WrtQpgFk3mjPRz1VHdOKqDeb3TQWaFVLMMltg+vjk1lY5P9Z2RweKlnbyMrngDjgJNzGLtYe3TEv
YUjY3+bWg5yx0ez0zJU4kZjjf0MgjG3VLMJTWBn/NraQlzZ1vW3kK4ZTGIoRuIZjfKsyJ32FySGJ
uVfdbYV8+EtqaL9mTIhV3jiRJfFa6+9Fh2BE2lVwLLHS7qRtBGrTdQzbAsSPd8jUdbGprcTQ27mK
xM4PGv+pwj4z7GKIw2eoY7mFQuXO51a4RxliSgqisPzX1IP8OSRMs8nM6GeR+uOjWwOcIIUd30jy
LI2t7Q3hvjLdof6iRWZ9ieYw2IdDqL0N6yv95Jt9eItQnpiQzniOkODvI4ipXZ2RVqtj/8HwrbI6
WVjHCpwjhkC4xBTRAjGVe5COkx4nw6vOQW5k93ZNOiMpb/MbQwNclIWh2De9P78ipMtvvDyMeLu9
BhBzdKBsjfyWgVbkvht1ePI9pvjsUheB6ZZMFz/dlHnO//S7Tv0qpC8futBhiKupmkshvc9OouxH
m4qEQRLlxnHKdk+eHBMjdTZvcz+adsqeXsg4ir6SasOknwRsYsrM9qUiVvExQuNzjqdJPsaTeHRU
1mx1rptzOtRYwdrOJGIdCWZrSOKIyjnst7mVtcc+qJJdPfUvIKHxk915/wb9NLIf9eHZjdzpZNNW
niKdJTFTWdloszQfv2V+eQCmbG+HJHG2VjWa3z1lztam0wNTDvGubkFQ5Cfbhj613Yrh491QWJ+V
O5v3Uon+tQzT5jXkpH4ubJkjYIOIv497D/zOKtt/mrwsj4w9SDYurwH5in52rM2Q7C4P9jhwK3vr
Jv30ZczcYcOS9PJtPbnBJyv25CGKIrmd2U6osmT6LZTd/GWusawtVpJ8HyqTsfEVEsu30in/D3tn
thw3kmXbXynLd2TDMcOssx6AGDhPEiVRLzCSojDP7pi+/i4E1HVTzG5l1+M1u2llmSWRDCIQDh/O
2XttvD9WyVQoE5fjpVafW/2oHzwizD8ox7v20JWfm0icydPM5S2wuuwoFzb/DG7z1sYaQDxb0hzp
Ds0ULDt3uMpS2/+Up/Ai6fIRM5R11EapN76qwqvOh7quv6leedS8uhp2gTF1h86tqrAhzvwG46YV
OhqRXuxNZEhzgbyWNBlksIwFp02rfC47vbzKWnz89GN97UqbO4t4Ns5OgPiyo5GM+EV8sorInxpu
FKI0QKmJf00yVfzZkp0PJ4A7otxMf8rjhYgrP1mOPA3z1zwb8oF+be7uc2C8esCTDOKwLNzXsTBu
8KBVT9Wsm9iLR9HtSIfxCReKXSssFeFVlGx84mngAB5ERjqVHcfs6yLN2RcI65aAKmyHhcdTvY4i
tjDHwHa1FamaqNvcLOSXdm7r+6JAx7hHDp/GHD9yecin2PuAY9/b1406q6LaOkbsZj7r+GXs2Bz2
xVy64ehN+MEEYcGVsCFVVkzsLJPNPatjf2ZJf94h1a6vcvaiAXmBADZEXh5YdIpDbRYHv3SS0Eog
ppE7xElSCnTflKqP3KcbDSDCR4EOQwYRbssbrUkpo1Coxwapt26QIe46lko+2b1SR4UU8Bx9jk8Y
TWLCFAS4myfN08QUgyJ/Xnap7dCac6TdX4hy+gpuxrlmT3Ezj8wLczxqByzP500iIDW0Lltntp8h
MpL+TA5j+cxJBhXEnN1EbM7WMn0NbF6fD36PkGrkQLVjC+DuTCfun9o6Km6A8BLKbTjFdT302g3j
smPnIycVSGe5IbhOSNY4I12LlGP/HclydSS2aSEYJI5W3DLS8dkUr3ac6Z+dUvvkGPlXVSswXfj8
8V2MXfOoimxNZhqGZA+pv3rOIWSdYe3w7q28dj7SQ05Bl+bdoWqLOIhdQtOWpB5vS6vFOD956SvS
UPvoRwKHd2qv0KwZMrMnquichbG6oUsynSHOAaVhlqxPiSKJq9CDmbiPS7xs/U0BF/rSK+LswZeD
oLqnCETOp87/MPh9N59lw5Be61Zs3a0dFxiMvYmmxgFPhaivAsrOZsKxLzQ5diuOulIL2v6J7eUk
xHlnDeI4gyahQ2mlDyJ1WuIqsTfPbfuUYvPetS3iaAnsIWxaX78znFm/72t871rblbcd5vQL2Cgt
jwjTiImj5ZHJZrnOILcG/RA/CVTawQRwDIlj/dWBeBH0kABCKL4FI3oGnMwxsm+j8oAJXYWxDV2E
gxeNAo+2wUE2GfCIfhHDeZo17D0zb/mQ1XX5KpxOe6pKnTcAfOsSTE760cSOXKJaRLefCU4IFVLd
M0Xsw5eomdOjQtn01UfkdT3a7XC1pJA68K5UANet+dgWVQm4q6IdEWJS1/eY+R06o17cHccSFG+T
RtdwH9j7cVJ+bClXX5cTxSA+Dg2xsFeipcptXH5RZrMOjxeDBauXDEvGqZvejvbcfJ0qGhaYvcov
lZHYbLbZN+TtmN/RpAKsa/KsuN4c0lUlmdEfjEtnTpqLZZGsYLK4tjlLfSKPg16zZlY7dunuS4v5
I2Ahtm+GJCNCRUv7Z/oXpGdaiRHxOHQaFVPdh1Mcz8Fic8HtZCInacoU9nChuw8zZNobpKLTsSJO
6twZPe+qU8iratPAH1J2y6Xh9V3QpIUb6K7ZXRoFcQUU/4H5ZsKBL175u7mvXnWQFg9OZRHz5xkq
2gGdmXf+WMcwU6hLPwq6SReZrold1C32wVvcAWFrg7IWbeGOrLQvXeom+Lr75jJmEqOH31RyJw3J
Z2gO/mNpDBhaiJDkDObb8kKgpd27uHtGLBl6c7egQPyYGy5uP6D+od9qjUfLJLEOU6bmW4Rvw5We
kIGFLapRT0tuLbsI5dDed7NiX0p2ew0tqQsrqdvkIVelfUAz1O7isv80p7p3dFKX3rRMvjVtLB8L
YraescP6uz62gEWQIBhSzU3P3bHU9hrH7jSYo4ZyoatoJboNuPClcOb9ghibkD1vRtibF9VHO298
KmMnuUBP3Nqq7Xew4ZUDo/bB712UwWqAInVbW4XlXxIX4EhUbjkwyHhQRh2gzOfiwfyl0bHzc7+6
2YCzOqK+8m7Ml1Y/NLgmSnDHVIp3tM3iYZ9E6Jv345KZ/lkOhdLnyFOIdCcJOu5DxRmp+LjZsLaa
3kJPVbtMkSWy98+zzDuQZrQO+D6Zhf5Roy37KIw+IzVJ67TqEf7ePARTSktpX02613wqx1m76geL
I3XrIyF/6PyaikpHMXB6pHhCOcBMCVU76mrxzxeCb+JjasrEuaU15JsX5Jpq3bmbZcU3g3u073pq
q7u6s1P9MjYn7tnmYIsZKcbRQAdX3WwFz9TLgdbkTUsYxwo7pnIECJpalMyAbF3UZuXUxzFJY2LH
JnSkt1qvuJqtxroBqNx4cjhgJNmk3apeFlRrkaxXOFGQZTGfA6o0D/HJZMnqLZ/8xeuiy5QAST7K
UxGm8PoBOgfCGBKAraqYvmxWrelUPlpOpM2JaFLjdiuQTITsuaTTUXC9GlhVrTOnnBkGioaOeYFC
fXBuN5uejwvSuC1aA3Ad/bUTalxmjnbpjJ1bfiD0ze2uPNFM+ymCCGsfdDin1aONTWJBhIGtZNe7
KcXo7oQ2lqePaPvUpeNyh4IGKFB5IMmFStNmmweuQHEuzfT5eUXsZjcrGWq6TNnXgASYkPIT6DWQ
MPuopXPfvpUJdaOGHfTUX02r0OTMxPaVrNRxDOUoTHi1TRNVkxBl001WIy7Izaj265Lwmpf2rn6K
VcRZNdAmygo0PD/XTzvR1JqiaPiDs0XLLRfXcVF0w5HMCUgyPVybBsQSEs2rwaLecM2S3r+mbtsu
Z3mWli5VRdtsLn60T9ky63SYfMqO9HULCui3xH5H+hnGSi85joRQ/V38OaLH9+/C90xoGTquOfRm
4Ax+fhc9La5hqlI2FCfs0SJEVl21dZFlV2rKQQ75hVey89h05VuIUmdDu/5EnWaNxzHZ6eD4MBGT
XE+zoatPLd1gYqNiI2V4OxkRv/eVi02F6GnYuvONKon+KGDDmsxUHIsXjDTLKWDGdvvGOS/GWFg3
G95542duQ1krHRJb/BgS+pGOEMct7K2ulxI0ORTx8AY+U6QPhJSZ6qkeLDVclEPZZnt9AdAeDCdv
z9bOrfvRhCQXxSNKcOdkbrHRQZApYy7azJu12R398LsUTbleraKqa90JiPfta2clurrWq56zAC6k
AufXSfLuQERCi01rUvZfc8zNhJA4dQq3FGU3ZeOus7yv+VSv+toFy/dxk0lucLENNNZUo7PGtlWK
z1qlSKIvN9liu1HS7DXHJHE9aEGxT0jG3iPIDdaOV2vNR9t3pLbbUKkGk5J2TvpXYoZLEYFHQ/aO
l5SONbX1DY85R2wMd3nfz9nKBuKVtYF+wXFrkG54OmsDGm7Gk40juF01xko+9zoH9FCz9V5xOtAJ
LOPGaIgx2W9coe3DMm083mm4ycDwvvXNea9cuwjBORnTGV515bY/ZAW5k2E4ImaJINVgFiWaYaRh
E+83T8kvOGYj9Ub80KeAgSljYrlLmUu8g9jMEVtm02Y363tUrp/Yf/vQWkmA0NI3s4mIeamWWUBL
8UyDikThLkU1Bbo9LgjTqi4j7Ievi5wBpcaexAQEwseNy1m6LncydyPuvG9mrNmB0jnB3krLTfxb
Mxl9iAqnIDWnY/NwoRPTV+8bhJ7OkWy8HDxZaivGE7JUdoUBEXPsFwJoQeufZgAAjO2T9nruMro+
m3i7OX34qx+Ub9oMFBX9GSvsirH3zuOYCGYdHymCCY6fdiKrg6yB/ecB5lwfrFqv5X0Ch2jlXxun
5CuUtauSVWNKxkwinbp88qhvGffkgfLmku0+kv68fldRt3wAagV21oFsJu6QgYdHv5hoN9vXW/fV
KlwPa52uZkrpQMmYItgprD8x06b1BtT0BpHUHbQJYt5bRRkj0RoqE6VjaO2hhHznHoWiF3M2xdLT
Aqm5bXG9Df8Nte34iGxIwEM0Gn8zSmUtDzwwsjji35jdwKrTxt/3qTb39yOgC47eGUbw81rIAnmx
hnm/fqnjssuOWt0NHJQMQ61gMjNduNo5bxbuL8Zdq/vgo956yE0yXK8TJOzsklYO4MYEzHslPuW6
lrovUdIigB1LuP4P2JxdztgxGTrq2EAq1YIZ8JN52eY8n+FsaouJMdedh71j+DIOubnpcqZOvCop
SfDeYeBQ6flmcBwjmJ+XbZLP6l6RHxeAAdXZ20PMWPbl6u4/uKD1jcP2LPQoktdDSM78YDqcjpWL
zC4ALUVRjdlgnWRXjZxziqbYWpTAZ7l6ZE2qDf0OfdfN9vcWjAIEBdjMeGxZqQSuOk8NaLQysjcb
8rBtowwrMA7LHTGYxHfhy5gIOwP30HxxbC8THze55/Z6tbvaJEkii7ynzpwHup8a+WP3tDzEctzM
eBu2pBosPo+yGOj3r0NFTucJEHq09B4Qo/Msy2QZkoRuNPxKTvhPwEbI5vOlWqJH9PSxRCcYx9ct
sKGdgyqVhEnh5/NuyzhsHJMDYl9QreS4aTkatvk1UWx9o8snyKZ+fVbBBBEXOmDpkaNwZ8gr4kOZ
G+uiwyRHLB8J0ByWh89MEZ5P2O/pmT3h97b/754mwyTvUVV50pjKRz6bNjoAaprSfdyMvnaxTbSF
zJfvEyqvZqfV8Cj2AMw1ddl3FE12P0SLOa2Oy5qDgRdsco1CRxoZAKTp4F5sjE9Px5mInKliF5YE
2UkMVgwGzWkvdgk4D+uR4hkpm2t22FIbawZjjACE7dwQDZd205vrY3qKVRvcmhvqZi4/nVkLiyJQ
Hn7YBjMFKE5fMoxQoqKCfJGdhDeON2L5nLn55aWp0yP/4FXkWF5vgrUp8XmJ7SGW9ah5153hSuds
bhbWTb9gZrwYmtac6A0Y2ANazqLsmz5zEmCJ3pKbKE8vvAmll3AU6ZBG6bVd2566k6fkQAilVnHt
kKJhyr19gnmVXupwJ+xiRn3UNFgQjlmjTW0TbNObRzGFR731esmyFZ34lJuWC9Q6TFBX5+I2Dus4
5/gDh4g8qSA7aTT/Zh/53muLTcmy0fgbhJnYHOnfSYBkTcVMZHUBVYDNx77UIiYIqyQWndqv6Jjf
8aMa6pYj26S+sw1ZmRZTlbC5spuSM1uuyBsKp9nr2RTjrgWYcjrH/Po63ffXicZGNyzhIiCCfmW9
h8TrXU08iGN2F1ss40QdBnotjEZ1ZMZvwPciPLyvYxNoGsFTCg7DzFn/SGatOPNUBqxv2xRAqWvr
2xzJULeDA1PGBKb7S7bT8Ecme+1kFwFFkYxHqenFfIgXQxpnNYZDWCW6NKsj6uGI/A9Hz4/EWc4k
DdWx7l3UBDH4PNG4F44D9VSI845eR2MQ9wpWvN5XOawW5bB2FFPGOTEfm/4xK5uIId0WVubvqEgP
x77xVPWQxeyc0T5YONFSwHfTvhhyn1E1p0CB9h1442Zfay70NeXgYvu0wZktTGTQdLdk1W1bO8Nf
gWp7mkUaGa2T6tZXn0rFvmBLFqyEp1k7JeB0wReMl35HvGPbHg29Z7mlQ8eqPLlrvOEPprPLNH9U
ac14bU/7C4+dH6znE/gUKyh/n1pYokP03Wre/Xo0rJnQP51+kN8BonYc0ALIN5Fg/XxuSAqBxq6x
oNcDXmaDn7e86+U0F24WqOi0jxhlWYFBtCMmHiuffOtrLau6fEHb/LLBODfB0RzhZAhVtGZqJdF8
ldHSiUL6bam5m+Yhv0rTPv+QKfwAIb5CMe0gZq7vv3IQJuAiFHuvZCUNhd9AWe3xb4QbwLB3+3VF
oQboHGl06OdIkZv5polc+6uwC59UpCEWyQU2PEELHCuI/zf36q+3imgFnhjCXgQQ7/faoZI3FREn
rV3AfkCEsulJcLvNE3juMbvpHIkjeG4yxVGVvt3f+kffRUQBqxPrw4udiMId9Pf3uHyja2ZHb/ri
ssVyNZ3PKJW/9LGHnN6cQZbcZnGBDFR4JgYLFD9EI2JBzYezLZJHbSPtJDQu3FRPjn3pTnQMf2jo
LRFd1m1jiJ0UHR7BbYqNi0Woa2MGvhPITuXxGdZxy2Btt8dPmm+I4licmKybTvfXw/MvPDXfgYrn
rGA8jLOElL1TxWa0ymertovLOJkYnkVioCvZMkuduPLzNXVbpABtGw74lC0bq32Bpi3U22Y8qhcf
W5JF1f51bEtHHH/suk/bk1wKtovMMJL47k2jrRurfMnCXkLvten06HJ7MsskYRdvnGQtv36LfxlV
K+sGpw4WCcYUwQPvHkB94OAFEBn4tUg0CqBWcZ8MZJAdUx3NzZeYJVqcuaUyIRKdJFO//v3ifeUA
UgbgG7zfyEYBIb6/xcwPpDbN1sRnb7HmuElESc6GQhnhWVw97n1WKojCCmcDq1MLs65PbP+2WbQk
v/dWkd0FSTxsNNVJ3Pg3l/e+PMPlubheHMF4x8b0nj0ZRR2yEwQLF8NpitziLDc6pw47vv4gKa+e
AzDKxh1UZqzRpa1nN1tiYWILQK7RYpUXJebf6cq0ySLcz3O6sJbpVUaPyGBNv5hPprPts/71G/hL
QKrvrokbwhNkUoCBfv/QTvPkjRosqEsztoti1xtajPPQWPPMy0IX46FrCte8aU5bO1tYswRXYY3o
1ry66L9tUsS4yAfON3YRXZQ5Rc67Hw/nydirQQ/DdHUSAeO9KBZiYCXRiKnmye4ILI0lBNUzNQit
Nu3LnmOSFcpySbPbsmu1FT+wrj4Lkd2IQvvJffn1LXivUGRoA7JB1gtFRlCEf7czMsoUiJOHNDvD
HQght2qKai+M1fwebBsdNWildR+TMdMff/27/zJ8fIE5AYyU6/Lfv6TqKdtzW7rXGmHYtTV+R/tZ
yFtWC5052mRg92GfT1RT0zi1ql1S8O+eMNIltf+O8/neugX9j5QgbsAa8oeg8d2Djr/abbSxqi58
ZzZp+pt5caFTgfvYMwiKR9ciFxyT0ZjsF79K0zNCxmNxw+UQ2GE0WVo9bPeqwSRpPKCiHm83aeWv
b9hfxNi+6dockLhbK62AYfHzhEQMHhUFjci4vPMoewOU5DMr0Z3k14lTU8i1zYnlb0ISx98M8FEf
Ywhk4sUtcGZ83wrkp2v6j5/SAvt//id/fmXRphqayHd//OfHuuR//7n+zL++5+ef+Od1+trVff1d
/vK7jm/1zXP51r//pp9emd/+4+p2z/L5pz/sK5nK+V69dfPDW68KebqK+K1ev/N/+8V/vJ1e5ePc
vP3x22utiL3m1eK0rn778aXzb3/85jFG/uPPL//ja+v1//Hb8fnlr9/+9tzLP34T1u82rk/BSQQh
u8n0+ds/xrf1K97v6wnlNNWTFAXWl4cRWLlM/vjN+J0j9Gl/AXEcUCYDuK8Bz/3xm2b+7rNNJNyO
ErPBQ+SJ3/7rsu42LfL2cXEXfvz5z4HJP59AXFO3nLXa7jsuNA+bV/t5hPXWUKB6J/Q08usPdpF7
1+DC2ps/3Yv/5pe8e9xoP2J9FWxvGcqCR++d0lsCdkb5AalSNGnokvCNngUIQ5Mwpn/9m35+O6QX
rb+J2Y1NNPfIOlEK/iTA9lKMZyRuQ3Jt0c4TnRd0TPp/s/n8b94OwY6rwptiEMWQ1Uvzp18S217X
di50IdoOZ7GPKLCfO0l3Nan/DsAHeJ8X+5OkfJ2fHBYtz4ZLzG73fWxOhENPQcoE2ohpKVC1bKNr
vy1TsjHoSZHUYgOeIASmRwATD6a69C0v6gOqYCb8msgpq3AZJmlQB4uBg3iYtKCRQ7ulUpDLevng
q1Q3IaOb5RBm+NiMmxhQ6G0+mkZ3lLoZv7Yi8uO9bSvaRFrt1p+Bf8wlttGpguaLxi7eG3HrfE/h
CtB11JNyOJj1YH9PqQ+D4TGptN3PZcsvFhiivlHMS+O9ZcLtDLRxtAlWaAiEv4gy12lCZZjdeKPn
lfOo5MBrm5DWKE2JchiCrpPuK+wqQpMHIyL9Zsr9wg/z3J2fpl4fviRA67LQz0hKCDocqggjK/KN
Auma5cUARg5Ahqv3b1WOW3Bf0LF7GaJo+jyNZfm9LFL7uq1zDE1sdNTDROZLdshjIx544xaMA79P
7S9eWRMtShlHe+HY7T5GVBYAv9odEhorEl5gkFUosSyWmfpCEMgamkw6nvxSgly4JWKQO13BscNK
Y1QPBpGucWDIMbsqNeHlayjpgpat9+WXjifyperT9IWnRj0nM5DWIFtqB29LbYDB1+n6PrucpCn8
Cz4ZXYNRiJqhLGNyeOZ85IXb8YnVUNjH0ptnoJ0wm5/oLZk3bKH9+w7qAEHehkm6j9EO2KMMUGiB
mU+3SzNynFmUzD9UqjNaRHel9UkM0BsCoWbYFb4vP09RMX6iHBuRlOPM6euqkaG06RjFAR/LeN3l
I8LoaXKoDefIm688f3LinWDiIWK6mfQ3fRyzV4pnRRaSXgV6TB+6+N6IjVbtOHr3WtDhjs+PAGfF
Rcu8bQa+TLWrwigiPcxTYnORZ8io3o2lXd1L3Sf1GSePGe0UIAlKa4DiCWbGBLrcT3go76pSDF9z
NC0vMbok98FjGfyi0BEgQJRJVYVd60ESm5HsyKBVICz5e6Ne9sSpOnEwSFriwZSJ5rVvexMkfOpi
s21K8iiwC5ivOSfykRJCUizY5KYWgb1bo87UMwSf2sI5I0BshOS9mJbyAY8h7K4cbUjIwQsCjen1
WFvp8s1fOX1YKEJaDpK0tW3qwQ1JNauYBdnRXkRd802ssNC1HZ0lQaW00dol1GZoGQ/LY86M7+/w
wCbfFBIun7ZF4j6VZuvcG50prLBG9YlQUTr5ElSd393rKrKNSyTG9PckOp1mj/yZ8a9DPkdgvJh0
inxov099r6WvXk980kxgCVmO7CbawO9jbcL6rMOOxylTGmhpkcYGSz0NX5ZyBDk98vy9TgygBzMz
vtR+xKeFbna86cU0Iw1NGUm4EqArRklVFzs/jzwMtXWldh65oFTE60xpuzaarE8dU+bXDoUMhTtl
ji2SSbcrz30nqp7Tco410mFMxGV6TO/nALMWtb4ZrertJGmQHCBCQtjYF+Z8XZctu33d0kbEcVr5
aGrZqknQMwAvzGl4fuM4Mb8vgqEy+ROCYb92+nY3pZRP0d36SQ9PYS7uDfIcir1h1eMDhRgQD0Ou
L7g6nQExI4LYnQUjxj30Dke8IPbqbDoQDmc3YTV7uXccehvAGvtKpIsOYJ9L0xHjk6gQGoWiTLkm
jIcjWtRGGkxmOBrxfwmNpCt9xdOlje7trGIF3um4fS9kUUCCSGvRNdhRE6SkLSLTsDCZn90oIs29
PZ+V15m4EVyoyOBsdR+LcGvfdUNZp0G0dOmrxWhNA9dQfrorEhJfdhnxCENYxyMy7ET5yVPRxOl8
MVV2/JaK2bb2sZ0NdxZqLCBWWYHfwtPlhODVIhIEJHdLXTYDbY/GxaefRrXaT4mqn2WyBqz0r9FA
CndIV9gsdyauDy3sNSlQksSGjxaQdM1d43bWZ/S1MXo01x12CUrrN0wPrUWb0yKkZ3CdM5MEbidg
/1PqNMuleaYtRnueU9iHWiWc5GroiNNQZmRdzsouPup54b8gouy+Cm8qespXfYyxvZPxtV16/Y00
9cY8wr+rh33tpS0qYUCyhFp0RfoICUJ/GYlderDECNWU1V0j8Q7s+h12wbQOrdnoXht8Jp9Bqc7w
XEctIl9naDkDtTiy8lA5Lucy5rZ9oTwUZcqI6pdqLMb7ukOQRS9H3LEskIlJTQRW4ARWX3MRz/L6
cyD6ZDDC0ZGqO8thgt7Oo7OOc+zwMb/Arhqev6r/GJFF/uCXNnElHUflb+RRGk5IzpQjdm4HlGmP
ucdZKdhNd6GlhDWEMRQMZIIoKcyQFo43hVIk3blk8L203A0ZEh5SF8FgusuZiw4oDUoSiHaV39u3
k6jSep+gyj2zocrbwRpUAjLWdZ/TFh8LGNdhvG4sp4MrZhnS3psyK89Ze/tj6XgGOMQ0Wz4zNsVz
jaZQQ1smWEBQkOXyaIqB4QQ5vsCbhID2aZnzON9RW2AGSLuhn4PKt6Zb15LEIdazvbCmkNVgrRrK
9olTFI+pu9TF/UxGxPdEN5sbxULBOOLpQ7M2xOlXg3RHGBFIIVDUI+FyQ9cxq88YC9KvDrk1TOyD
rZ1Z6EsPqUnFdocSebTCKUVZGWAnZ3UAsOY8xmNvSTgCrrKCgmAANyi7STUHd1bgJAhP432N7Cb9
QC5xdzV3iImCUjPTmpnI0cnohB3FqrwfgKIkpEqO+nBfFXad32PyL4bLXuATN89bdAH3httCttCN
ns/OZI5CzmzHWBOZ4SnP5XFQaIsGdcvrgG8jhBtq7JIJXftRJ93kshpItjiHDWzkDJxamHuJKeAO
m45RH5XXm9rlNPu0VaYRiULogdIZAwoP3UckTPCKM34EJEPeyDvU+VVCSdnrzujJTpTeaf8CiSA4
FPqwwoDCaMunlwqRsLObPUOnG9a21G+TvATElSPHIvaVJ46FRDPujZ4QuEM9ZNBbKZRkxp00HPZE
fTuzdunQQK46SpHDIYUU6eyymLjgm8QlSg3jS8/GTkFPKG7K1pmeu6wGs2yzLsIj1kw32aGjG751
Bk6VwEvk5AWWhJ0b4InOBIv8es0oDPCkVD5iqjCGaXphoan4ppYBlb7t1BTpwbmJMhSdxYIT04Ic
w87XhybU8M/04SSZg/V61s/HotC6XTm6xA1qid209/R++x7gI+a2vY+71z/ktj6cIWNI0JbS5B/y
XQE0Xw+EcMwXdwTLszeWLrf2cDZOUkC7z8zbVBbGAcqTsZyX1Px5MBAn7CxcktWF6aOZ6/a5wmZ4
SPH5CKYcY7DOIiBeUYN+Eg5l6IIqLXfIfZTzLIjUI+454hDCuqzHlfPSNy64uwD9DMvBEOe+dd16
lsZ1RUXzRURZTI1P7zP9E7ywqXmmf+y3d8Scte5dY6DpZGcRswazr3Pyt3+/VvG/K0TcNm8oCLu3
N3n93Pw/UI0wBCff/7kc8eG5+sf1c0fT7M8ljNMP/ShKGL/blEHhx5i6YTqe+FdRQhi/W6Rn6/yD
Q5JKIaffH0UJi9KDj0jAIyGHtgL//VdVgi9RVWRGMED0UOWwrH+rKPFzIR4tAAw0qhx40W3LNal1
/HzClqxThjOSq+au/oDKmdKj77Fa2lXv7QCK+DhQOLOKbLjVBvso2vTcymRzoGXwkTSmvarGD2BY
BmrnSXvV1fYn0pLsAKyn2mteX+xZfOJdN5g4FAqamZCOqQa3Q31IQJiGrha9FcZoBQbPX9g4Ap6y
7n53G9j+OIvPPJ9pPy6aHb7yKQBB/WHAW0jgbxO0mtEFQ8n32P0T6tLzqsXDEDMnSuiZmhV9LAdj
45X8/5Lc35TkVm7L//wMBG9V+lMFb/32bfQzWC2q93ijOf04K4Tgv0py+u90BRzH91cSH8oBb+VY
/hj+PBnUyajDuhY0MjI14JT9KMo5vxsIVk3YfQ6yT7ok3r8z/M1Tltr/LfpQIXPpxQL9spHHANh9
3wk2SNcCXM7K1yQ2Y3+wOzznAeoNUR2W2XAO/aTGNoTa2OJmw3vreXuMFfUb3u1CBPnYT69WCZQm
SMZ+xqTTdBiDaSTlhIJ5UM8xfWVVQeQtvqwQ3rVhg5XxcrRNBAZqO6PyxEcyH52bxOy0ZJ+PpAyH
TeG1xiWVI/aFo1J5dZ2PFmZqfjGmPX3kJc8WOs11aI8wPAkUxjR0WdtrCqml1mBet0+N5C5roQUH
jczyMqRmnes8cInXhL2rJ5+NJCZisccp5V304zj50GY4zgajJJA0YN07TGxJix3xHxXE2cmaL8Ee
DkA4DSfLQ5Gl6ffWTbMHQjRnZ89LWIjmUWDbYSymDNO0abUfaejDomnZczxGSY/8CjG3zyEfb08X
GKzUHyjHNxqme4nkzWp6LUIZUo9sVruOPIZIcGCaQOdDC1kW3MSp1YvvzJqd2g9Eupg78OZFe4Su
YdV7AFAxW2mlJu+W3hfbTvi+HjtxincwZRo2/D4GiSlAaWbMiPjnDDtwo5pPsiXm8wh1VCdnzhpi
a28vQ32DJpRpapVp28wpg7ZQjPNAULkFjNu90fU9Mnu0itiLQaq6B3+K3K9Zq8brFPjr26BXRnFp
d1krb9O2ztiKGF3BUq+h7jn328GVZ2rAanYwl3HdwUe6nq1nNsxBGfZWpF8cTejxeir6PkccQY4T
d/TLbFAFu09Jlvpa2/ZIJcofMgDxcEHd6XGcesoXcFxMMgBQz+GfTF2ZH/K05whUDuT+BNIayjt7
cqNqn9R+xnbFAFHv5lTE8dUOIytCL82v9dy4z4SNUtQCGtLeWUIMKA+lYyPVQvsH4kE1MSGtXl6X
u5JT9BU51E2x03FAyYDNLFqkyLMImPDbvHY5Wq5FOFO5ZnSL8nMeQtM9VPMkwRwZrYeJpiofbaxn
H9Rg1v6Bk3qMl7PEjUINZ/K+ZUNvfc5oGS2h0bkRx+ZmTl50obQbPB2UqXwVTzmq6mGiyjOI6gsV
cPNLTkwmViEMQ9j8Qe2fSdJxv4848y+pzMffqnY2HqTtGc9sBSO24FUVvUitMr+nRdM9GWpoL/q0
sx6jyKmeEGb27aowiAVPDd6iA2HJRrbv/Gq6wGeozXFoO7hdA5iOs7eTMAAZlzyPJDDFdfrk1g58
MjR1gpJBZyTNzot1knVqjGDIfcfSJ2ZQz6jSRvhJMIRpIGuD2GkVeR0ibeag9bPmyNrYhjZwIBdv
siju0o6cRvziKzKj4cj9goh1+GJ6qXwcmVo+UD9ICf3CSsMT7aGkI6eOj1qKtr+Jy9G449Ol7tML
XMZJ0710mS3LnTFZ3YuWtbypLs0o0bk9dqSgG+nBhh42gLd4NiWNxA4N61ppxC2bD6n4Ks1aXkqj
b/NdwkZUDxMvjlwuOHbZZuMeTMPRVeojTf8ywihLhe+qmrrE42ix4CsSGRDAkClr4uZpqExvPQnc
dzlMTAvFXgkrS+KQHmP6f7g7r+W6jXVbPxFcyOF2AjMxiVkib1CUKSKnRjeAxtPvD9IuH0lnbbtc
5+bUvlleZVnkDEDjD2N8o7ht4YwdjbKrPgHshloX1KMeDnM+iq8mtCMfXXyPcd/oSjyLK6rja3RN
rn81Zvxw4fbCpZlvrfK+GKLOOnjamvqj3+WGOjvDyunYdKwv96Ue7IF4YaZBy56MCOxRko3CgayL
stqnqK2fCJHuIl4W5rDhKVwB9CUoEPKzwVRouR5GFN1kbzH2PHL9C+tzb9iW/lNDZnpxBmH2m7dM
qBPxmd1t1PVbd4O/Log7ifskrvJafcp7f8WZDoyn56Fg+HTdhj04DAIn+QZoF1r46g1Oyx9i84d3
ggluj2Ggfypsx3wluiZ9tms/veVS52Yh7bf5mAOd3/DILZhwL1NgXdn55P3YT/2rAup/a5/wt2vL
B/qtX2ukbRX+o0hy/yDzgQ4hDE2AauQMUgn92FuyhfgD8D+1CXg8+gH+s7+KJBqBrfy3oIEEFis/
lz/67yLJDv7Ak4H8IKCyN6mX/H9TJKGQ5AX8tBrzfH4PmikqJcu2sdt8j0r9aQ/X01YWVT19KFqd
6Q6fEp01Gj1pJtB3RhhuzWrhz9Z63VswgK7w+4I1m233WxrZdfaStqlyjr5oHAUYjJHR5wyBgoUs
ZBOEVHqlnJgcR70puiJFKLPlI3JydOfHHqNHhrS1p/yDVay2eOiNFC+xWzvdLY2A5RyXpvCnvVog
wMB+S7EPLvj9oGD4AyFv7doAZY9qI/D2JfS3pGjWcIgLqx9uSSdBdZfbhrYSiCvw6XKm0Ljzy1S5
zL174yn39dDCNCe/5gjttv0AH5A7kodVOdxAGBleAP741iVAqojEdrGMsQ+as4EMUXfsztKyx2aB
n1TtizGw6wTjlQn+ZWQRITLX3tfkzwHu7tEcOUArSZXszCxZxgnV5cq0rzqUGHp8gIDzrPc1gvbH
wvL7PXj7Yt64mKx7u3ALJgPNAhgYNNawvPK3ETQpEgjnx5zxuXEXDUuvDsTSmkVs5p15X8Ji8K6n
Imv0wZHjXCXTugHFhzEdXqRp2Yp4lJEVcq4n8T40uCUf2Ng4DeNur19RxZrTEpdkFb94bVHXhzzU
TPD6JcvXW+VYQ3XAxsxizBsskgLWAnVo7DLJvPDmaaN3tEFwk5k4Ku6DdZjQ3eIqA9Ze2v1Lp7A7
nisOr7vZAhDB+DuXF71cGZe6WNKXg47YJ8Q88ZcB2ZNDEE/KsE/zGGVnu3e8yRzORPF27HiIMb4I
cCvANjXr8IsakQcn07R1oo6n8s95G6Tk9ro9Ix2PhNfxbGQjyxcqqmZ4mQv0HV2fU7WADQDShANq
ucUrsfIUmDo2rDu7dd9+JFfStaMmS0c8l7EM4STtx1HBxxXcU/neBKqaP/XYHL/abFZsKmlTcifV
qwlEoEp7GXtpivtxFRbf+I/gPVCoowaao9kq7wF8i0btBt4Yn+6EueCyWwYerKjYQuuwzfdv22gw
rWQIkFY91K4M3XNoWNxs0grhd3SQztOD0pvA2BLLcrvYZqXd+MetKKWYYIMAoudH9AwBlleiqvBv
5ghkGJx3OQPcLOa5njfvxMVvHlBARwy3sCQX5EXsei+PoucFFM/iJoW/8IvXzbkREgKDQfM7QOzH
5cpyAJPjDwFXY1QcDT8uOjETvXMI+4lMDsZrbXuVsyLf0u9q1inlGL4FbjaRG1TgiWW0kHlfbEid
PkLBuYQIhm477r1yvOMzcZgj5Np92cLurrw6kJ9Y8RjsbdH3fF3Y4MkdBIr3sqrNE6OYEgwUSolp
tL2zGsld9Nte1kkW2tMpa9qPTC1ik2iDJfE3AGdQM59kXgrPH7yVUHo3pdJBSoUfa9+WKQGf2B5Q
8lf2vlxLNud9GNx0gdk+RRNyvl2LwPR1rs3ostZF4bAHxb4Wq0rZAJQBNomuq5/NtI/Og0conEec
BAyJrC9vnVn2KtZl6JwyywyD3aKDHEu29xDmi7D4pogSi11zkvIutGkik4if4O9ExvyWz2cMNL9C
FVbsewYfdIc8LBlTbI/EjGWFzbR4YO9jBfoe6Z2RJ7aevFvfarorK+z5DsDcPaolGuIxHb0LmDll
HAIDIfNBzl5Cfnxxr/u8WvgMQ/1pbdVwhYMJz59naY5j+QSOu7zRtv4wy1l8BiPfeRQtKTgBdMCt
cWYnloKEKR8UHK+zHBQDej3XCV2feiFws2ZEhPWziuaKhll1x37D2kACdsaEtrS9WF1uaHokuUFl
QvL5+qhHKEzXgkmCPca8J/aWfYFX5x8KxvEDJzbwGAQ6PjvhfsSFHWXM7XswSJ/mCMP2fh4GccDX
30ScF+SNEIwSeptYuymv1ghYdRwyvv0zRFJX7uD29kZCk5e+och1TlbT2q+qEd1WzNKJwqwlIzRN
Tf0wzAP4qyIbjB1AXMK2Ai1lGEcuIzb4Af7NWtfV2Ryb8MhJAikVhk7cjm52YbvhcCKDaX2dwDcQ
T2er5jBQH+LWMsvuK49GTIjVIItT2YFIoIoVSbbmVr2DqOvaF9g0veDE8hDu/aT4xnaYI6Z3o1vc
rTv4SM1V4AzuskRSijxpN0pfQrMKXo1wmUFbjP1XVvBsu0rNtAPxcNhAA5mspOC64FcRWndZln0Z
XZr1NNy7rk4T5qVLkQg8oN80UQgfQB2GW074AdkM994N1mX5p2XJ4IFWlMjBGRgTZtU1uFKtu/YJ
y12kNeh07npbBzB09HBXGn5xT1Jpg4cuWz9X1uxdyjC3Djgd0uuwrtY/gSdan9WaVQd7HOWdh6wJ
0JCMSEHVXUI+Rza9yLQAh9Xj1BtvGjtfH9cGZFXcV5ssUI6in04V+rPopaMiQ8jBeCffw7fCRmYV
IhQoDyZ9nXep/1JVKzc7mTPRbiW2ZN4zIbAFUQ2q/gjl7LqYnfrxORRokXccB8DBCtLfeZ6kRJbl
hbQPLQofFdvS5WFczlxEjGhbGua5KJflwNOg+kxuzeQf8GJNl67XTkHSm1F9HAmYYN4UTF4b43+U
5h0OvfEkZeN9a8qsu1hzDnf2MHDX4prtzHrMrcDK49WGiYI91FEuG2y+g/Bpiiw9ou4hPQg3etBx
zGWlF35BxIKIZjGJM07Yb7JgTm0iNRJjnNjQUwRBtnC5uaBigQNLurQ1vtmBys3DHAK+SliOAa7y
aFySKVokqJs0W+O8nwp6S91zdltGEKEUYFlnUpZE6qr3OlUkVcqgiimy7Rv3c4C9Bc5LFGT7kOfm
uEPwXluvXeFar8rBznarCFKMG+26/dFj90G6vWUyxMC5N+QAJ6de3fpUSsWVRTsOGoREH0mYnmJX
zpjFqa4glo9fCu32d8zCQrZPxdxNu5Sqo8QIXvDk0qLv3wlK8+qj2cGAPlaLq7pDsDg8Pmrov8wK
5iY7lpNkN55HQR9Pa4gBd549H+nEd+iFm5Y+tkIWi9auiKbp1psDJghVbvVH5VTRZdNjEtnbFHhj
wuDdPGkyOSIOkwIKSdp7ZkyUY0lIL8QcW33PPuhd74Pi6IZ0YTh1w2gPwYXljEu6g2jG2D7qo3Hh
kiyMjW2wlJdz1TmXzYglHAYFpLC4zsbKxcO3cP0bJuqgXWQwqtrl1BkvQZ+hIXHXebipeIZ6MTmF
d26aNyVhsBAyAWqYFB04bReZoN5AKdAarnZiFDfc7DBcvH2TISfbrarJ30SbyYe6XHksr6OoroWl
/G+ZFYwHbeQ6Tj2qLWZ8vnFT1U3/ijQgImQpr/n76aB8SItuPze7Qk4l7mG4/AxhEcvYSCtQTCHJ
Ybp1aluoAbt5KrZ1aTO31aEx182rFGQ2ur/VM67QyIdDsirPsC5ofCQEIEcVz8zYRoabURt+Aded
wX1y2YgCzQifMRrnDS+asyeWftSfywlWlN2HTFsjUupVLPyWlwlG0H5mcd5eMSni82du4lUx4VTB
lT95AIszU7lPjqy6F7fup2Mlo/LVLRyKeXIAlnebUc1diHJO847z1D0rwwe+j8BsPpu12Vaxp5T5
mo4Zgor5exOA22mxr3RVPZeZE6bMqNZhPUzr3IUnic8JXBu0HINWJWUUNFvph8NE8dIszOXM8z88
s1eWV9HYdni1jFr1SZM7q5Ow6zTbrfob45wJ2/o5t8T6rKBWuHvLV+tDMIlgZAHUOJc1o55320kR
JQ0M8W7nkCsMKY9rxeZ2WHhMee24c6fxhA1WPFB+IwTk9t9B9C5Ofbo1hDmpHjs+eKJYgTWfx5yV
ag9J7AxX4x0EV88quljO3HTksdUhUqoKuBpfsjT80xYqfTDCPr9zC6/8JtzG/VCoCO6bqBCvEU7P
h0yn2Z5lgZOA0GmIQQfKiJJMtMEtsZ7zt3ReSHXpaVm+SJW1fdyB73SStmAGfxyEDl4s0TF+86Fp
7oyt/wpna9MideEAfcdmAYBwFfkqwD0X92gnmGhORhUjEZxOk+22F1oWC2bPct5pesqwDgIZo4hn
yuOby61J5XEkbepzEQTZk0Uq3KUtCPIqECee1mY5Ub3pT7jA7C9eT9Q3tLE5v7S6cXX2FCfi6Gu7
vbUNB/0kV3uVMUxe1HnRNbZr5l1PC1FszBQp4AfTOXSNN30aJS6OXTo60dVaB+/dYoF+q9Lc5BaN
cAeFbVGCMVu5R9JMVShCCzu8KLrFPvP0+ZbPWfbuw6Q86ZzpWcih2iZgK/0reAjCgevro9WRSGut
WNaSCKsmAy0VqgYcbBFxRPRcnTzrUSPtHLiNh1mX/hcC6rKYrO8ycXr4YpHphHFD4xdvyp7bpiAY
Infm6Xpe62+e5G9NWhpn4Tv1pVsa9mlKfcKlNhrqYBnNt5C0mH0RjMOnqB79lQoPtwmBoA0rz7xq
5Y3bjeMdRLHqGPS4cggYyur9GLHQBKiZBzu6EJSBQg6k4ZJ35xxqo6G+TkdiIUqEZxemTKc7e2zf
VvweF5QX8lRpX1zVKjB3WDXdTzYpKM+IDqZhv6CS3FawTvB5LhfCL8COU17YUsYixGJ5cOqCa4nr
85z2onBOSztHX5E+dPftaEq+fCedtrl0LS9xWWxph8UABEva5fRRi4HGxaKq4ZyE2bgTfVEdtxki
2ga3/jT2fa8uGF5Pt2MAX3KXI3ZApruW4t1cckHBXMmVYlY6nwUexx2zSqs9VkGwfE0r1lnQhSeP
uxebkoGYhgaFyxhHKBIyPEDzUqgHlzD5M8X4WCI788iF6rNu5olo4rhy2tzdE5U7HeAlv7jDYF22
ZYfptLXkAVVx6R+Qxb6a7ImP9hS0LKLK5RL/VnZe6D92EJJwtirNs1WU6AzZtaXYJnN6A0u2+iTw
CD8tkkyNmHMBvbcvec2LbzGIDdtUxhLNIeOoqLrNlm54JQcFqUpRjd2jXtJHMWZYacBHi/MsDG6c
oHJV+SjaqWFlEqHwiJVfzreISY30k/bgHU1iip5JUxZ7Ylbnox6zigl2Nrukm0qIswOcqXvqwfVg
IQUfdgFW5K+V14o3jIeCiRmJLctMjEOinHWvC6M+Tk3tMuzOybkIo9kFZTH0+7GZjBsegMCyLAOq
mpcNsUinjhZsne1rm9a/O8KXTDcVDDk9NEl3SL0PAWKYlTwBXX9FrdLrmEdvdEZHfUk6EUI3keYn
y204KNSan0h85fFHsa6ggqrwm5hNtM4scUMvkQirqAF8g4ihxfTXu2Cd1JfB0/rUKXuUt5qNGwgu
Cfycfgvo7rIPAVLeNjo/s+fMjgoqE/xOv1Lf3NmfvYu1BNB5kQXhOO9xHBivq/AGhOHyBuRGs+8Y
fsaLExRfIFeZ98RfNLG3VjYDNLN4AVnSn4wMvGIJFK1LXWRSjMr0iZo50owxsDzt6JNh1sx+czWp
tTrTTrZHR6T+q0G0VFJhCb8G8ZRIWIJlIv0UrVW+eu2ZWY9MZtaIZwhrxj3rNt4Du25uBefeYq1x
wdAvi3MeUwdhGO516kp91RWsYNEPSXaq0egg3l1DS1MCePBCTRFZL6mispvHTqR7VRndJYSwhdlc
375iZaWGq/UHlMn5MNh1wRDfAa9opAjVUKxfLJDfr8GA+jd2UD+tBtU/DsD3oAvNR29krXMYm7HF
CkYOKVvCZyBceXFlhK18Hl3PuBjaUL5AQGCthrq8s5Gf1cyAWi/MGMIGyqwTmapSJfRDvn8RzkVm
rcD0XN4jo752uC1IkkbYWPPkIax+GB+DxqcCdATty05vk6DULUz2tc7E4PIHASKSnYl6sDbMJz24
KhlgsNYEK03updGa24S4yP1b7c7NI09cMR2IR6aW6jDOe1vaCeOBiWYEvnUvhv5Syi7FPZ9TVJGY
jcdg7y3W0l9RmURlMkjBMQO2h6aL7zTEkJg3JBD/pID4D0ac/zQxR9XgUVASoxH4v+lqBiI0Z9uJ
voV+oC8wd5veSa8uaVe6y2TsdmhnE2IT9E0AXvjL3//uX91/27Qe4yFaI28L3Q2+K45+ds2E/jTC
6l7f4Cy110UE4iDTVpmsDF2TwhrUCbaguicmDF4k+m7z8Pe//je2GL8fXz1ZPrQe7NVwPv7mpZtD
FAj5AH3U+84CajNjRqZqtKhZFWzPIw04E8to1haYigneTLL400oIQqW3HlulrIzRgvNv7HQriVE2
M/pUGCrFvvDYPsQdh1ifdGZA8kFEUFl4/2/fApavzQmIHZBnLwanX2VReeDlxuIzDF9NK8/3DRJS
ZqBRUeg/08b1psc+dGGw5mbEVbSQJP0VuAvQKxEwoN3PQjFiom0ZykR7xVKd8c7r+hJ5UmoDmrIb
I3GrcVhuu9UKfTTgpWP8k/PyV4MW3wKlEwkxbJUij3+4v30LRu5bzOMBiNoWDtcjyBNG+Ubb2mY8
TQwY93gOsLFTBkIYyFtkqRCqre2jJ0Py2SXypjmuwlhAH33/FowBIujtP3zO/+FF4v7G34xbFmNM
sBnAflosOQ7PiyAdACb2uCiOqQOs+7KZMl4XtccdfubiG+Yp1k2ArfiQv18VEU4GAJzgAPx9XmYF
E6tA5GhqURtH/3Afb/6/X1ZfoYX+xPG4nWzPdG3zNwsarO8Vw8GAGxVElHtyyJsNX+ts6Ke9obnD
30jAtdD3GDkkHrS6CAI4N/PyJoNnmV+S8p55J3IjUxZadl7UB3ZhY5bM3uhCoyVid9eX21qIkUDu
xbPU9rPnpT5yCVH7aKzHsnLJJR2mJWkaeg6KamJvQTI1HT+wMT5oncp7x3QYuhbEMxPAvobGW5/P
4Xw3j7n/iIPCq3eOhHj2T9fYdhv8H/WUh5oR6AvNlsen5PqIsn79+lhc5H06IDHCfx1N9z8O1dEm
gfdo9cwgITIJyBo+qvYpCTqh/XOGILi+IeZvQcs6aGkx/QDJNSb10HIv/YiLS4fF0mQ/DM6cIdyX
oLv//sLbrKC/vXIXhzqJmujP+H/ebzc47iirCdhL7chlXBCUk6WSx0rCXSSneIEK2nqd61yPQtIT
iqKw9SXgx6y68FD0EPFN3/mJBcaIXLJlRbtRqt3+xMlYlZc49EP30PimB9Oba2pMhkqxfYIiyF+1
FyDtFHmtGc1JKFQZvvV+U61nBkflF3YUpn78+zf76/MgsAnJYaDqu9tlbHIs/fYt5bOltVthPsIV
125NANjdYqnPjdn0F0CiGGmQ+0E55Ep7r40IUfzfv4DfgBa8Aj5kn7Tqzf7qAbfYnpY/3eZrDgi1
LUdG4nkxdgcfRCJ18BoyFvmxleJjDtwzUXr5l8Lo5LKrc7GdrFZm/4n0qm9JIyGWN7GZL6dA4Bi3
HnBnq9e25DlOA52m0BDIt9yTyukePVWhGR3o14tdiwWhmXaNnRp7NGd+c/yHN/f7x8uGHV1haFme
7wRklNq/vjkPSL2Z+vKd5mq4ZljUAnf+nlLFkCO6phFWG4InAN4aVPnb5qvKE2T7VboHjZE6+zlq
pbXr4BaRmNs6yQQc7cFeFqkTbIreQ6R0eemTEFHfmKnXgixo7VYkJl6562IJ0QOuFpP/kEjKCu9p
q3rGkd64b0B53LuEQffx37/j38zyiIZpp00OxADbpIUH6rczscaaigeifpcYvjgSWdzQBnV44+IJ
VUIbh0zPJtRmS0e6Toas0usYHdNW0Jmhs8uX/d+/oN/0CdsLwrKLLNRGoUAiVPCb7blx3YI6CHql
nHmcnzvVGw9liXl1lykrxTnm+PppGiYA7J6EJ7mfPR2mV9GGHGBgJkf8IuzaiRfLvOijzcNS7svG
9G8Cp3Ksg+qr5kNAeU+hjQ3NtZpgnj+YMOppEVk5HDho+he7H71HT7Fy2GlUfDTs279FNd2zbzAJ
7kDjOBEMkxlhVR/GlPBJ7IBDhglzpAP1xq5CwPMdiqUba+zjmU18hl3HKYpj0y2kGQ4T4es4EleV
8yNnV8cNp4j8AqWMH0bGBaNoaBNOdsLygj7Nd61DiHKBXthLSUTpQppyNrUQffYOqskuIeIjArGi
y00tQE7ola5762mMND/J62jfdlUpyK+dmui6NhFoxy3wG1LTyUtC9F3XoNd6Pl1ogZZiY/b9i/1X
cqH/FwTC9ov+4ib8/0E32GQ6/7OUOs7f3n82Emz/9Q+RkL1ZAiKqOXoKorbtrar+IRKynD94gtm2
CZ8p2g74vyRC/B38BYBkIgoXC6AQR9N/S4SCP1yeBBtnCEiAD9jpX0mE+Ku/PE8DSgBSAznlXZRI
+Ba+//lPJ3y3+spFtXOhjArqOPyBtJnPrI2ZhIdpbjHvp1aBxRnKpgJV3+V3BTN5et8IVaaihohz
qoDokZE+Rwqend4/FHAiq8tVgc6+7NpyuLcDEgFjPysZ6JXEDHDJr6shNROppugPo2ht8ZRbihiL
zCgse9nhuIbBlWEUm3oio3wNQ80H/HLplWIex7M3VyZNEORtgyYE248Ls9i1Y6IYJaE3pI/SQXYt
hPpeHAHus95eCFMaC8eBabwlc9mZ4+/wTpNHUQ24WBvUOzcL9G/zxvUAR887XpV51eJO/IKgGE8D
jwjL/xLyGHjLZL8mBu4kIsOH1r71bXfcI2yJOnHTB97KojN9UmR5wXGHxCVG3MerZxmfHX5EQl6s
du6xha7iZtgSKr8I4ad0WVmUoe7BwSGweToQT+NWqqG+osJo4E2nWeN8agX2pnu4J4pQsjJlQ/e+
bIPxYTCIN4nZ87hLghjUzR6yPJLevWdgrsJoITp90BuYt8eg/M7JDHY4qUT3NR8C/SGx2Q0r0HkH
uRWMH/+Tq9FWjGmPZxqDcFMcxtFT12EDwuAT3fMC2nS07U+UUqlxWv0cqUGZtZZ+Cjtz/lbaGKPv
QLDmhEFncg7Yf2VZ/zgUUcoYFsU9yVX+CUJxcdcS7nSiq+RckhoPy1iOy55wsNx50HMzmj0mF5d0
paIIMmxidY8HAYF4QwwZoIc8okJqEd6OhDa0NiKoXQ7hXm6DiMBkAwZ7BvGtj4EdHCqJJYhyaB5Z
CAPzBJ0FhNdw5CqTACAXn2/WUHUrj66BYUNnh5ck6OVWgtJu0Wdka6xGkLlDKCetsqmPC5TZW9aN
vrpYl7LML3yivFL071JNyZgrKQ5piBP9ROUwtOexm71nfx6yuDDWJel4PBwnCZKImX9PrgBHdX+l
ASzeGOTgHpCoclCrSDQ3hKXoFgLRSiRdjof7MOHJftBCwxTsPC1OSJKnuyzvIauB3E7sSi/GTTgO
6m7uWotAFaRCVcKYPnu2DKM9sdPw+Kxabon9qBvj6CIjcHduKuoHuwN6sctlPpz7wXbvFjvo37I2
819SLi0Rh6QxURhsuHAemuvqxTXjApIa6s7pz57TNlUSFlVubLN/BoNw9CrjqlSV/OxjnH+EzOXe
hBWfNPrbAd0VRNN8bIYnXO5lsbzn9lKCLCSH1M2DxoAtgMCGJA3uSzzof3IqYDIFyTEMUEaWEuYW
vVnfLIrrczebIC/sIxnMqEeOjjnIJdjnFg6NV9uyRzKpYGCY8iEay2nbXkQ5Uc59BnZ43aeLWDtc
tazNVPfRi9mZSpgeVRrkkOYbVcxX5kJcHv7cvgsn0RIuI2ec3ySgOFFzmYZqsDBE+gPJYSzlFuke
RCtMygXWW+6hj9ivQyYL+PB3qzSrxzQzeZnXzjx68/xMsDUFYQyACk0nVQU70mMB4AHba9a7DIb9
yU4dzNztlD91WS071nE4wfI3N8rG9hkmbeu/rLXbVY+hXc9kklmqE9c044W49tNxLfYsDwQykm5G
R3QryALDs4u9U0AzmJukFdYc7FLh+W9q8NDVmNUQnNi2uUfpkD3XdWbzmvPlIlpe2FDw6Se5V/cX
zlRDYdUtOOsc+uOO1XV18Fm9JZqVB404P+gadbO4INIgvM9bDGaEwBGGUDhsJ5YwVMaRQXx7CpZ5
fHGc2SYPzGZTjDRVJdNc48FUUxTuYGrCxoPK85xrL/iEAwXbsdmxKbGpZhNAHRiGmTedWwKoPym/
n+MZtjCuzdY/6j4Lz2bPBJQ2dvGQ36ggxnnLPFHNa2JGY3MS+dRdRRznBjCAVT9WwsvZthNduG9K
z0lS5viAQ2xsHeRkEQyE7yM6uAxLj9h3rCevau5XU5JFkjXqolfmh+8a1mPQO4HDJBv9QCuEc47y
vn2u2Ys1GOsHjzFK8FVa1SBegWYr50KV0zS8pyDru+ue1Zy1r8qAL9wPgvF5sYlOiXFvOPqlwAtE
ghgbcuKlWI676fUiajd7xzlSvgHUtI0v/sKc/gpschse0rI00oQbxE6cmUtmN2Z2MG1ygplQ1GJs
75ZA98dCQEIl9Y3QH+gXZPy5rYsawQ6DVh8AuRQT9IcsvKawHdvEqjhLh0bLI9lMJLsKuqMlI+KT
aKtGg81d3XXvtIzaGfJXZXT2B8rQar/q0DkYDdZtw2KUQijacKydPnwl4Zz0wtm1WeZyd94B4g2I
Sa/8eynWwIOFFmVg5tx2+UqS/XxVOFX/Ru+4mrEqsM2kxqx7pGm6elhojDbSZy7fJnY5BYU2ecmY
49di0xflAApu0iqbg4NuJHOalInhpVP79lXTA63aMa0CwcoG4INpcKaPyBsFNz3LFNX8mK39q9r5
f6fUfhsz/c8l9EG8tX9++7mI3v77H0V09AfjqsjFicgYwP9Fae/9wSOXLhJ5u0cXD7fwrzLas/5g
mG1SdmNzshwAFn+V0a71hwNMz2dG7FgOZfi/KqN/G0qB0WJgvjXWLA2opjfX789jkoqKlrl2a+78
HHQID2JAnW7lRRetaMYrArhM8x9a+f/rN2KKsRni2TZsMj6a38ZgZmP0Ep0r3JuWiCwn9zCdr/PM
aLtbhOgPHoqCu5++jf+wGdn80z+P3phJ4/a02I24+D6ZTfNB//wuuwERVmpWqMv8ldEzcrnvc7+0
dHarvVJfZH2wZ8mQlvu6qKEFuZ0BHiJzPxbO969zbwOMzhCufY6kM4eHv3952zv+aaS5TcxxU5hY
QpmXBQ7Mt19encMplcrMQTLZ6ZXgjXb0dZKuo//Js8ggpTKZw4ThoFbJ3//i35CkfN9U91xDlmtz
pW3D+19/c6H8oMwFKkyEtgaKd+yqx6ymNaFCyJV5LjpzCw3xbfFJZb2wLodCIb+t3dGANp9t/lQ9
qKK+94j3Mf5hhGf9NgffXh1LBItdCDfJRvX89dW51LAN1GK6fYYHNo9Sy78VLhLCjiSkAstGUwQn
Uo/CNvF8Br3IqfLuo/u+JqkaY3xVnizuGkWq7zU+0MxItG/gDP2HD5H7+JcvcJt2OjbIVEatGAMI
/PhtOLXB0yP8tNWuJPHyTDsHKntTdm/6tFNginfoV9hU3Eg8E6ngfiUQidOfMl1+EjRlV7rMvBdy
ZF0UV+003hkLevJSI+HeAe8Z/POwKc6d7+LzvsgtnYyTZ70pEWnU6fNUxxD7q/w4ZBGDviU05Ho7
6wiOrxvBi1zTDg1abzOOgTCleI4SIWtT2hpR5zh3ZdSs9t4R0mF/1nQhgna7wKBJImsmSIGsLWst
b3N/RieUkTNZApzBWZdIDjeWoZP0A/kQCK/Hl5gu4dfA2Ha2ohiM8axqQyKE8Zr2yEYFC28qMcXA
ewsobDz0v7Gxyk6cherJUtJTm2oiqIIgpSaSxrirhYfI22dlJyBCzstbFhCJtFvbiJvBzy23uNIY
f+ads1bVngOHn7jiHZI7pPwuBo2+se/EqDNioCuPthuT8rW7BgQht4yFsZWaC/9rLPWWTAv+a46x
vxA5ZwqXjxKEXorOCqUoTozVps7EycqmQW/rt8wHhA+EnyhitOcNVDJcmyjv52y4IKbDcg9ypZx8
nBDGXqIlcKg4q7zUREk5kN6sbqifcUABPYiyKHyv9RowKxROHjeWWhbERWvw1dRiJJajL0OaQshP
t74rOafX1PQujUmCr6qN3IaBBVUMjjBL9z9DkVc4eKIICXLGVsDXPWPKBn6gu2c7HyZjF63xqmY5
7cmuVmd3NTKuQVuZLIOWdiWhUuV3K53mO7zaeUvlQMRPnUTGYGNZd1AipADoV8FPs0pK6UekM122
E1g0ogMME2sTLA63XrZgJBxs2X5GxYnejLAF/6HHar2cMQAg2i6bbL4LKxe20bRklYXwIyqI4RZT
h/ug749GJa0Lpw7fmsZooDEYXfW2Stew/+z9VBxIqyzfdenRDBroN0ZegqbU9FQ77IumVZd69S9n
PDzvVq3Q8zJ2PTqFTRfW2eW1KUrzMZB4dWLIni2vYV0I9JuFcyNTrzlnvho/e0IRJ81KhhmoBSpl
IXYuH2V38OTE+ye6QvPFh9k+G8FTktzbTQe6FFL/cIdy7bq9tA709AT3jgypk3Ye/4u9M9mRG8m2
7b/c8WPC2Bo5uQOn9x59K2lCKNSwJ42tkfz6uxhZhZKUdVOoyQMe8IBEIhNqGE4nzY6ds/fa5pcl
Rm5FLntkvZIMwYHMzCtth+Bu2mPrIqfcROwTe6Y837w+zp6MzAm+M5FzmZjw54OwI2XoqVbCNuHJ
yfSMrQY/OxFK1Lm2wkfeqcfMYQDM8bPKXvNa5Fuk4mOMnYBwxHX8a1kbBUhJ7ARW803Zdaxfi57x
LTEgfSSV3n1Lp7m6bScLNU9DYyDGPnVqUiJQ69pDQqyEW18UORccyBqCQnCL5lm/97KKwKZicNR+
Rur2rfaD9hqP+IJ5VsE5q5BKnGkkJ4yn6iH/jlYwDZfIRsg3JwbK9VwjJZra2A8Ok6zdLR7o5UHk
4EVNDiAXYteycMo6gspR2A34WLB8oZ4q6MIMPdryzhKoNHXakeQq2LmEWG7zgL4DPpFef+Akw8MK
Bse+troEVtvQxHd+ZaaHLM8F1Mqo73aj21v3qFr6LXfGPsrOd0Lk1e5LEyiUYWT1BtTQtbHsg9Ya
0UOCTNoPTeYfsQdLQF/aSc+cjOaDgDtA1GhcOMQAi/mQJcAdkSSPaFiLanhk5y/efOaV15mJzqRE
9Rzd9+aCmAUmBf7AhqHfQ8kRvYVuNgz3UKsSATEr8i4uR8r8Mvagl+CNLXdGNWHl55CwMAUsWMuS
jmP30C2f7LhDXF/Vjrdf0K2z+8QEqNznxPkY96RHD+qU6mAJsACbRnQaeRVKlEZTsm94Ynm3c+cG
L2GOhsLTu5FJwDajcRZaOcoco3O781S4d6OvT+gbnsitsa7ycZ732ugPVm4dGml+KYvlAafAt85U
D2Yd7LzcegN3f9sumnyv9C41eufktkgiOY5i7izI0NnYQ8yampiPhfKue1PQzOPs5k6FPtOm4L9y
GwmmBBuJ/MXcmbzNzxGRV2iVXG+PCSA7jnNnbrE6c2otF7mFopl9i5SZ7Bwjbg48g4QVe7p/G51m
uoxcQrL71Bzufe6j49vNS521pJD3wjgm8zJ1e9H6RJW6GNDTc+vOwxy2RaAuAxYfckRFocK2ZiC3
AWv1OUP5bE6VSK8ZuQ56axq4EWSqW9TS3NAo/my4ZJqHfuQTvZLG8Z71OYnJX/VsSi0b/v+RPGrh
X2u6TtDygTc+1YJF1cqUyR3O0a0uzRA9VA1tUSe2aQDzEKoQnFoUw2PvSH2devdqbKJlL5H7dgdK
DU2C0URr1k71dEOIC/osPxh0e2XPRBamo1hUSBcfwB92oqbbCdMZj6bfujeNh6EcGTkT6ZBoWABZ
M2dusaFrsDxkEfecZdC1Sc9OQEk2qFXpbgD2D5eGueEmK2ILBSB11DPvbHOVzaSJhpXhw8hoxwqY
11wSLMoCtEejMld44+LiK2xbJPz0I3f41y1/axPXDViqTrMnSW0PTo1+q0NoFOlY+IAN514aKwol
C/LvyoyN52ZQ6bDLi5ROZhLH8Q6vVhuiIe1oHuTW8+TZ/ofEQnR4buqA8W/Wp0596lM7YucYZ4yv
om6ODuK27TTGASLspr1F4FglR3aT4tY3gukjvhH14GRue55L4d8DC6qucUu/jmuILLpN6xolVPxi
0R2GeWH15idoTe6FgUlwjKPC/E6gsHyOh7bbtXU0fOHOuh97MxIXvjieGD5eBEysteCxpYXbvnpN
jYEE06PNHH0otnPVvk0Equ8WznIh0zl17Ky8nTc5PUZ8kfiud4VDz+E4oL35pGiubXzEl2ezqSVT
FPwGZ7yPVbXPHULD25yIcfIAJ77vaTp7ZTceBgJ0t7RPx12EYPo1Q5+8WRRIF0FmoRlKNfFNDoE9
7x3DHSiuzFxfjZ59SeOMjMGo9TBHePxLaPk2CxIwfMXrhvXjRChmfHCwa7s71i59A2DuoueifhhI
wViYZtrjSU9TvFtzZu+025tPeeJWlxKPws0s1QyvtFytHEUF7YHmMRwputALvgIDQtonjqbJaiOf
7gN2jYMvfCPaydJZbhO76jdilcE3rs2JiDNj87WynOgKnKx5aVujeya7zTxmTBvOZdAn1xZiwLtG
5Jc4627lElVXah6EteUAgHrUOFVZm3/wIsAyTELr54Fi50Db6F7kMFIm7BR4orsDODUsaHIsrtrB
7QhxRwuRMHLemw15IAgJJLgZOB8KSiSZWgTkFm3ArFhggGX8o55szRm99u2CZOZZhZbPeCtNc2LR
Z3Ulma3uCLAfbgIsAOAmyuSCTrMNaRX5QIem7tbOc+S5HpJ7e9DzZe4UtudRG0+UXOa2xRd5GTUi
yA3ac8X33rQoGglJ3eKGtl7muCkOvq2WC/gSva0G9w1vREkdMjToDMpxV+YpppLI/gaRB7rKkC8l
IxInujQ04kG1dpjhktm6Rb5eP8G7ra5L8rAmdqiUOQb607OajQm3Tq73vkz6C3wYBLgGCl/GUe5W
GQPCHVDCKDXz7wESiK8EcOZbfNoBnjYr9jcytfQmHXR0UNBKD4XoDcp97ERbr6qvEGN+naOaTFwS
tS94LGsW5j7f9PjEP+V2NIexUjHrTtfdyAmFTV3Uq+HWS8PExukIwgMz0MJJHbkuXzHa9s7Jl/uB
MLMnSSL8cWKKvi80EJSNgsp0PWTE+YJdXsIua3gO6L7uBevul4DK8JtsIQsPo8k+E0XWqWRuf03a
T46M2/GfAyfi7NT3hb4YhRp2yVi8+EvMmuu6sECLKg3HwGpfzbrf4kHOzn0d+JiPmJifFrLeGOY3
gh53oOMrox0JTh96sUubCYYCw/a97mG2vIcg2swxoyQiVzPQLz46kJARV4F3Q9x1jklDlKYnxxga
qkUpDwkxTzs77UsEYyjrtqNXz1sUeCwvwAn3Ff5BUN4cY0z2lqcU6/HRoJQ6+dQXHOgq+0vhiXJP
J/vB7pULKQloyatIjbsiTpe9YfnfkDdZZ75tc0cfGhAwIoVADfOubfqbuZj0hbWAo5s2ShjVDpmx
Tl+AWrDYS7HaWQOi8E1V4gQICbAadgG65sNoQDUVAdt7zOt9pPUV7SmOP5ZSJwemdfZrmcnguplH
Kqs68fBILMNeavC1NHHfusB/tEYY1SrK2lApc4CVU6A3suYjhh68Z9qxr6bcz75WKOBfdelzC6Z4
mk6+pgM8L9VdkRVlCZUml4/RrNR+7CWGew8FKOKMJDq6y/IBEeqy75gccRjDkr1hAyt3zUiq+2L7
3nDyJ8zvm3IYesL2+pGvsFnALyI55kVqOCIAh6f4EEX1FvX16zvWCClcduEPlreyGxLvhJ/NvXZw
elebpG2dD/FQO2dvrMcbo3Dnz7lhtneaPOMO7sHcHIXrfnaU8HrM0626Hj3P+Vw4Qt15mcjOUFwd
ousq+87pSidE7QXgyEzFPQdK9xz5KN4VuqEznGrFgMhIzFPVFsPZqHx9zcBnuq+TgiFzGvC/oKUB
Whj2Y48cn9aGoz+1zmi+lRpUkDDg4R4wu+YSPE0+H4O8QtbS0fE6oVll4u5xEuhszNcNZd2zkov4
Ghl09IPBn7/aPOEH7foTStpam2TumMWljCoMBsQVH0hDogQJorxhVUCL0G8FOtiEXW1CUtd2pf0s
LWRhu6h2KTqXPnitwbQRhVAK99tIpDXujKhp7jtVZC8gt1x/m6lxuI8YpZ+nVtIIzfP2C/pDEsFN
0/5QIzI/x5X71UiL6uzMQRdiuJNPlO2PxeimV03GiZbJ9nKvfVu8orpNdomahqMQInnLHZ8kVhRY
9AU8yix8EXUhuvNYLsFVT1Ynk+RcPfloOu+FZAqY8dAcg0yIrc6wnk8qg2A/9NahnmPjwdJMVHDV
bx13uB9qy/yCOh/abFnr63zUH4HLFDYblsBlWk+GeiP5YhQHVqQ2rHOU51tOSZC7RDpFx3JAeT61
bkMAXW5cYqBu/XrD1WYQ8TUKJLn1CgObQgqF6WxXkwaMXpY0cqhiHabRBc97P2FxCGwHKyEj5OgB
5mueH0c76I39Al7igEHb+yY1qZ+NqbNrjD6PpR1N9RdQr4C3NiMzPfM+LuXIhIi2xu2YF26EQKvB
xDe1wjybQ0tkjhwWy9+1LCzwroHXJi8N3Sdoj54SbyDmvBlCN4LAgMILEHjbQGPpBwyEuVysC0pW
535EpYDZai7pneEGJsaLWSi61ngj5yxPj3Yr42RPB4/quJwLz7+4ePc1mLF89sFhrxGS1ULD5UpZ
Ma202ohGa2M2rpVtW9M0thnIj3mP4yo+sPPBpq0JRLtjOa3yzw00X+StuQcYYH1o3Q864Sh0k+Rj
4QG8hM2EGn4ee2QFadazeGItdkhLJC2CI1/utcq8dWBoQjEZxi7bZ1QtX0fTLp+QoXIQCdD0M/+f
oot0dPHSQ8l+4fSEtjoSpYNtJvcGRsC+u9wQ+mulB0DoyQ54nHMz8JZxPM8sN9k2U4L/G9Plch3X
0HtPJb1EaGN91N21VhRVoFSGvoGFYqUQ8aryqioUE/vAT9Zysy6mClpdAoDLGON7nGuIx1gS8oxH
K51Ar5OD9D0Y6LliC8dl9kw4GBm4Nexo6g/TAugeW4rOIZrWvlmpgrDbe8Ox6xuTiTlMetnCu15o
TOZHKMJMEFrL4vdXOOenQ1cGzE+WVVs/Aon2t17sOeNDkpLCeAvol98uKTurMKeV9xQpHs89zDPY
p0p3GkTv0q8pxHHijKGMVg1qMrYUE9WM7XE0MFzsCYmkO5JZxnTtZZ2ECIjZ55WBhz6O8CTcB682
wENgVm5C+13KzSGRMzN+Pv+aqjy5jmMGEKH97tCuU0ZPYccDgXub6lOGpMhDtJCDky1ICPME1ZTO
mMjAQ0XBv5g5Q+xi6lMFYQZ8clCnWt4jEnRktfGj1DvZWJtpaihb38VubHBnqoaQDG/Jq9DLekH+
FEUbHaesmp4AoUiq5MVz4o03zmwgo5NO3mmpdIRl2ypZM6ZafU2cFsDywIH7o8YQdtfZdvW1l8Xw
4lk6oAeuulsIb/jvLdSh2IcWPOYAdCaNd32ViaKeNLtTUniTfyIOkz5t0kLu34xI4a86RPQorbz8
zrLs2QWsUxUvNvX762xNy01Qy6CEIK4AIBCl4j67Ygbt1AaTZG+Gk/h5aXSwN+iUs0tPFZ4KHxVM
+Qp8GR3PSk9Lv48MhJOtmcghP3baoeSn/1yVe9owXXAVs98eAgT5apP60Tzt+cntz+MYuP3GJnKD
Jx4rB5QpDKtkdlj63E5L+sFa6vbJj+3+xiRg9/Cn8Be1nYT5R/0YQ1zAjnYBeSV0WAPuh6prxyWG
QkLmmOEvpW0dyklQWBmGad25jcQuPRcVRoweSXVxMiyMqpCYGnwvIoqnCCF9b8xhYpbBZao6WvU+
OYgC1UVXhAUMgjNTazJYBAqZasdZjYdbZ9T7W8/FGp66a9mZilI/OiRw2NiqB94KwcGdd27AmDl3
I0u9LiQlxRxxK+s0AQ7KERzKZ7LGEwTIW8rj0oLA6fw+sG4RGAqLhoRJaUVcYwlUUzp8hJa3Es2U
MjgG/kkkEH6cfIPqgnfD4Zh3Q/AShmuF9/3sd8SHhNPQ1p/QsIDRaTSYe7zHffFIP9cHCdrnn2ar
SVaPtF28WBSdxMPEuf2yCHoBIKVIEi9jWUJx6Kfx1uf1yzgSyOkVj11HVl5Ac+UkCDXgYN0Z/ISy
BN8FArPoXabzEQR/y47R7rVkfEYjjWfm+LygQ9zz1SXmRICk1AAugc9QdnPFADOP7UQVne7ZVvsc
2RopDI1RXjHDnPEnOY5z4wQNH20ohDiAVzWYb0aGtxOYQwCaNsrAezCaBEULC13RoTJrezoInCfs
GDhbEK0QLV3sal1gtSxHpWtAYCyNGxYu9GVDaTW37+ynkU14WI0iEzG7SOirq4HM+Su8Jj7nRNnL
5YPnlPWXWUq327KNY0jAiUK+dQdJjPIUBmQTzt0y623r182z7qWqwwb5cX4kZNQfH96nWAiUy/KE
3d6BSMIQ7K3udHAzYq6c9x25NhWnd2uF+gcqfsyz0cJyzeK583jZ5MZIhuAld2aZch71+4cANKp5
8ltd1TuM3d+6wEpDu46p6cB4BCcYMAChl97vV28Mcrd2aG1EMTkG9bBu2Oo2VePoq6ixArVXXRUc
XAPZ6aany18dwTmxMyRegfY5BicVmVYVXXIf8u3XQXbJfJcF6LD/EWXqltPSI84aG95AGiXWpctl
thyJXWCUyPnZLk4uGTjLtkHPDmCiLdvvbW1g64Pvn78ouxHzRU+5FX20FhhBwcYiuedkd2bbf4aq
QCCuBXuTQwACKX/n5rBLdkRdG80jBBB8y4mZ75QJWCGEHJA4WzpAaHK8jr7PGMFh49jfp8mJ/EjU
66NWqOHCUrJTvDn4K5aFhAAgYXd05YFglU1qPS/DUstd1wT2tBdEs6DvbNzBvYUPUVDNxenWH8Ul
r0zrAbBBvm9XUI5ckTlxKqJrdwGIiffAvSB+XF4dOMNU2F33IOOlPqrZdzdu7DHNwahzzCmXbhsr
bbeWMoUCaQu2h2KOK1lKDFumsvKR0ML+S17KmMcnSOVBJElzxxy7+IaFc/ze4c9JeatABZGT0Dyk
7/wglK7+xVONR/JyrnUaGsSnhjqO5lcppvTYZdgLLAKLtnmyyE/TSirqkEc/G5S+W2hTKMLypNnC
CAaCk5Y+EAZbWtcYLvqTHCtxm7yzkJI1N/SsIxhpm2LFJaUrOInFwEWY7LTI+BbASqu/iQV80AYw
OgFq0xua5LO9ONnRKMCF5r4OLp7tTGfCYSCJmUZwnpOSyeFEpAjCaGvnvUOe8LRFBAVMLlEbEZvk
oSyS5TF5h0MhxRPOJibJ7tpfnOkIAS39bPVdgrswyG95gyBMyXfalFzBU9oO1mAORlEMvcfsCnCQ
ZxGDuaKqAvKbAmJwNJLPd5gVauDkdnlHXKUr7apxV2WoY6pxDaiKykfidRAqrYys1FxxWUmJryGk
pQxGC+CgFSbvcC3MRc6OurY663f4FoYw0p1WIpfgUQ6zldI1r7yuDGneR2/BLjc00LwsaH4nckwY
jpnRq/sO/ZrfAWDyTxjYygWbtfndT53sRg3js1zZYcYIRWxeeWLMT+fb6R0yZjjwxuoeE5xsVwgZ
Xc8M8ztkMuz8jF1WWhkgOP/zDCkbJ/Do3tFM5cEHXVPtye8BZekCPMve2WftOweNHw0mWlBb0QlX
lkMS2GjovfSUV+M6FU3yVtqdcWbwhly6VYBqs7Q9EG3e9egjjGHr+NAKwBBQS+aA2dBnllcoSXBg
wCKXG9ZTsoS4Z0yrV6Sb8053UyvobYlW5NsKf2PiUG77FQg3vbPhwFnDiXN0EFwypKWfpnRkF9Nz
Uj9rBVwuXTFzAWLbHXa9AShXa75WpqHp6K5kuvSdUme/E+sGaObMkksA1SvMbkb/Ge9hx7a4GdV3
QwK9I8UGgNEqEQr/z798ZMu7R2xY7WLcdkBy7moiGwiKPiO6LU7dajErVrPZ36s7ftbmIO3wbWIA
ceyZJCjanv2LzWcVlBKjSuRIlzVU5j5pjpclGsYv2rWYt4lS3mbaorL8+8v+LJJ6vywuCg/pl8BG
J91fLgskb3KXuWegXRkSIT4S92hb0PNmSS19DgeIaP3fXNN8d+X9S4jEVaG+ErcDJZ+gRYnL8mfB
Tdt5QV8WTJ/7EcATMEqMBaeUXLN4g4IIOXgy6eFpinqGuCY1NWIIPzsy9OfEN+be0u+S2RNvsF1A
aPUGiOVTJbtJvbpW7xonz6BjDuk5yGr3jXEzNbRynex7mSMkZfi95kX96XWciYr+IoOaEdCAuc9k
Zw6q8ugWdXWf0dZAl1ks9s1oquHZ55Srw7KnrCVEidiJgyUG1R+TAY7Zjkzeed5B9ZTN1uxdxnOE
+Zgg2WdnVZAYKmcV5aWjVUbM51OQDkxQmwxyi4jm3GCqpBsVSsziqzTce5jwMPFqcVZ4g0LKXpdM
Pj1YSqu9bVBcggd1bAc7AVLODf0/0hrROQlv2ybCdE8+EAFExV01k00hOLNNrkv3A5GPOps5yuu1
72u/kmnaVFvIY8a3svJTao1pkvLAxCr9SBKx5R7SbPT7HYGE85fCn1IRGqQMAe4agVDssnFCGNAk
i7ftFZ1oDpr1tJqwutwIRWYPcErLXmEPDnIax4Fs20uw5Gwz0NUz8Ps+gVgQ9WqScpUKWs5jRlod
4pLQmQ35hHa5yzxMAjQbkoK2gJkHLN/IZtzNXAzt2TELEeybaV5OChDa9H/ZovWjQ+u//x9KqbXW
IJf/XYX6WJefi/TzjzLU9z/xpw4VRSlSP5fQi191qI74I/BZ31Zsgu9Kx+K1/2cqhskvrRbalRHN
f9lI9Lp/RNWaf6C9xs4F8YGlEU+m/E+Iz6vS8IelBzurNDFqErOBrxVp6y9LD3nHGkeib21kMrdv
6XoUywY4HL8R6/2yrv55GXuVu7Kku3Ayfl7hrDTr1pRya+MVWQeEpItPre7N7ShitUvkLB9/+Ab+
jfLUcn52qfkmRRGBH4x46SK4K9zh5ytGgIt0hCttA+I9E7Q3OhQEzMqrEthgUs4GukkpmiHGclEq
2EZ+p5LmnHqSHjns4qBukrAqvf4eL1Tp825RZO4dZwSueMj9JLCssA+qfGnDEVi7MQJ0zHSPM99n
7Lf2yxJbRFsG9BEH7zwuWh1sNDOzEbh0agK13szL4Jgj8OtBMieQuJ6lvrRjPusvJpXZiCmaR0RT
8Qv8eARBCXsaLRiD9UwrSq+HGvtjW5VzqrdNKpwYQa0QBh5ktysCD+O5g/nYDDk7+2UAOaqIWWSB
XNnRB3fW/fKCLb5obWw+7IfHHu87I5q2J9XsIByURRkb0kI7hggNu0ZzN2rSG8TWlTBWkTnAMIzx
tdYyn+AbIA1xKUcZp5wKpszOVrS2V1m7ZCqkxjyXwo10N/wsAaGFNPmwYDlJC3s7zxvLTxF8ENd1
jz5LJGfanmtfLeeDR5uSQqa8lGQevDplgSozRluQ7jK1mDWAOpx38aeORAUGDuQZofyXbWnV36n0
2yfQVZV1MjIvTTdM2qh3ZkzJJLK4pqYN2pS+9eRgwMU+WMXVsMto+WRfgc+RRYCoUYoD95wkt8nE
XrNXlGrJF51bvv2tqhenTmlRLeYUWhms7Evf2HSGF5sAKGdjV87oMxQwrXyvUgIY945Vzjmz46pu
tBF6IP6Cq9TRyDJbmUfRZXKmsXxQi2HUZ09WBi44jLeqYkeJgfFd2VM1DI+48oR3zQCyah7mbOaC
uVHk4qbQQtuXGsFzHnZuCj0xRMfKLottEuJZSaqcB5XH0iPn+BIyeL1HqIWWCaFb491C8laDGRKR
quoL0Qqw3Dep6/b9iW6KoOQjWbZ2dtQhngLTEqckmYBWtlQCJ7SBFLpHs9otH4PRtgySX3JnEA9l
TrUR9uTs5NdNydd2Z9ec22/auFfGxqj9vHwkBjEdblzM9uaTQyVU5rSmQAKTf1AeqWpg+nkqCBOz
z+MdrZGV4ORpxq03KUrGFKj5HHvc9NlVp2aSKCGuSXTRK82yFUHThlKngkm5jzz11JTUmmf20GW+
WRk9/maQzF4RXA30HTjZLktSbCFE0oXFytKhc1am8tqPQdN1+j4eBc4axBwgwB7bfEKqihOQrJeB
tM4iJ58lK3vkoYxbn7OY+pLVZ6HXQ2QuljIaSbOXWQTxJINTNsuDHie34wzfDeSEjI9gCo1WPc5I
3dPghjULLFTYagtfz31kwJAcLvj95tZ/W/qGViMoSLK+nwZVIzh8bFBIqg3tYHuCQtgq5iXZKONs
13iLIHOkDhit7GTGpBwrWEYvAZqll3ghxZwG9F6zlAa3qPlTBh0zD18A8LQMUOl0uYjpFhm2ipnz
NMDxZddLcRvIzMjOi1EZxs7uej+ijcSR7ohotwCDnhmoS4VBTXjyWDhMjuYIKQ8VIbuYJX0ZOee8
V+2lgkiRb3Myj5KNNMwM7ZBDr8rfztHS0y1bFkXMJCCjLEajaLdMwSTJt7HTZh9jgy5YcBmBy8bF
PbDOVkfX8YgjjtKZrmYy/MZE8fN2ya7i0yXATEJQA7Qxpnw/7yqelQ49vqBVsuHGtIhKYNKbwlvS
17/fv/7tdXzTXe0hFv6EVaL/g8eafV/0EDMTGl8KH6Aq1PiI3e53yJuft+V/bJJMT21qk4A65JdN
Umap38iIy0D8CRgElNOlAabftW575TAXsfZ//7HWv+9f1cZ6+4QwCaJjfO9iJF9zwH78WFEt42nx
cCHbyzQQEwCWcbO49comgOwbl0ADa2cWn+Hj6998cz+bGt4vTU2wWnds7p73q1egFvPorXHQm96N
il2m4TL0TS32QrT6Nwe6f3cpC4cQPG7aL+C5fv6UbNYuNEkuteS1d6sxuV0N5oqrj7tP/+n9XD8M
6KEVhiF995fHhCZC0UkbiZCjF3Lom0nxgaLS/eA4PWyOGjg8vIeEIS1GyPdL/3/P2X+5+ID+92qf
8O66fPu53F//xJ/VvuF5f/i8riZdBJf1AR/NP9kNhm/+wTO/Iqao22lxrb/0z3rf/QPaAzgFl4XF
grBAffzPet/5w1oTIyHpcBagDvP/I9/Zz88m5AYX2xsaz/V5QYjxXjb/sLDwdigsiTW22CI4zPa+
tVfY+/AflfvvV/GxuOGfM9/NdL+8ASm4+MIfunIvArGv/PxKT/JgJtNNMZoPP9z9f1Pp/7yEcSkP
3IWPl85CixEwQvr5ZYNWy+wwd9M9XfENgdbAdgEr0x1p/d3fX+nnNfmvV1p/kh9unadFSrYZVxoh
MTiPxfT893//mgr0w+q4XsCk57WSbTmucPT75QL+kKHiatt879RZ0rwym0ON2FfIUl793Cibm4Dk
BHfvGphjvpcKBdGj17lgN5gGdtOLQujGxIXE5bm7qNLox2M9cbQInZkEuBem5ba9c8Y2Gv60n3Jc
j7/V/+Yr+Msz5TG9J8vBE/gKETT8sqrj5DHQjZXZPh2f5xIZks9E+jf8sb/efB5YFu/VyomR0Vut
YD/c/GKyU8QRXINCLZzcs4sS8De3/+cT4/vt5431CF6yfAZ11i+XGJgaMICO0n3k9l+ViajOzKjv
I8YD4zPqmk2OXqOhH2hUv3mG//rhWLvXu+eyJ7q+/euVFVGPAd6fPd3XKrkWrt8+ZKaEdfv3H/Gv
14GOjDqBjZBPaIlf3pXaKCKaeDlfVD1MSJYLa0DCLO30d5Smvz4R3A/XRQEHcoC4q18+EKTUpqSB
x4Vi54tXDoBxwdYhKcDz+fcf6S+v/9o88eliIN5x16ri5+eCEx/CNXSqO45IBw7EOwsLbbpytn+3
0Px682i6WPyDoZUFB4bhL6Wf6TFumyOd7qu0hT8QLq6x/fvP8pcrOBR8vMMmyzLnyV9BorElbbgq
Rr6LOTJvkpVw6PRa7f7+KiYVwi8LjUcZzyfgRTKhHDprhuuPL5MksI8GQZpv8TcUN3ZcSSu59bqq
n/10i7S5LTcwXWQZdgqzJFaPGGgfAlyoGgaN3aeCOfyyLcpWiDVBeyFRCdU4nYwA4EiokIB972fA
KLzS5smtil4c4rEz32ySrolGmmNxh8lC1dtExiWFvp+ovS/k0pP1hWQB4aSFcL6onTV/aEBYTbKP
PfRrOpX75LVgf6BP+CY5PYsuLg0zin4b9IM77TwAapjB+qGLNl6WiuWCxgJpeAU8ctlahWiml6yx
QYKXuR1Mj7YXL2bAGBbqCmwgZMUbHzS5DF38QAM/SD4yLketsV2yJrsrEFbBO1yc4HaB6/FEtAE/
qPIDwg4SYiB64g/a4jNdpVZsyIRtdcjJvnvwhti9biKBwalA9S7DUUkTWvxQdObKSCVPIEXvdTtA
PsXf4oPo2RY2J7NtzwkHH45Q41c7xkG1Ceiw3HhMyPBnaIe+laxS7x6P5+KES7ag5MW0g9gueY80
5YcilIB98zVqbBoKaYJ+ZRPVogGG3PZK71PkHQjf6djIkEY9Y2aybHS1HSmRr+plce+IANJVmMz9
0sCB53y56R2LES9n2EqdgYhxNY3+Bd3RIBgXMjSjZ+EFWn1qbBR41tGcMeOSUVPI7+jOwJ3JJRMo
SyUKaLITO6ICgD7AeypNjrIhGDIj5jUzojs0WhHTDdlCV2AyNwZxdmiRwn/OLIg3m4r+TrqTRjCj
ZLBsFWzMZZ6ug44AlK1uAgY5A86KeEtu7ToVd7KAlJ52nD4m+VIZm2wC1c0g0C4fpU+e5Ca2Bywc
CchjAkGE4ZDhVul+DrO0mqONVZbtc0xoiQIRCqD7apwdiBB6iFQKEHKKGPFzqCcJGwgTmpYmx1Zv
1tZhLisNvrszPYcwoRXbBwmQziOGYftVmlX1AnS7+Gr5pftZwrrluN4PpQ0sv2YPktKojwgDzEfe
6cU9tnTmzF3G7/5cQkxhGCml/2VIAxz9cSfH7zxbC5kWVURgwFIH6A/KvNfjBlwnijAs04k89RUN
tz3eepT82VTQ5GNGmM3bWXYm90uL5mPgQgZA7qcCoyTOs/Of8XbxetF8KOOwUTncFatRaR/qAVEQ
CpWoRjhjjcFFFRHe19EbBYEplWqXa3us1G3m8pMiFO8LLM3G1CanKaa0oB1niy9dVqbxDtue8Sjs
HukqKkJBbHItXRyo5PQV0JcS3w7xQTEL6oOsKA4pJESCU5mYYFSfR5O+YOaLj7lV05815CSfLZ2O
HwkJUzE4PkfsDAagY1jG+DYqIi5ufCxULi9r6V65pZvBYKfr9TzY1vjg9xXhRkvlEVRItCf+rcbJ
+ktnKIwCNFfFN4vhD6QY2cmbTFEcbW0j6AaQZERfPILJMehNYQZzk1OT0OTEXJ5m31EbS7GzckdH
W563NtrSFBvJ/x0BVO0Qa8wWfte4JAmOYCW1mdvaybaBGBq1jcryPPXWhMTQNO4t5Fvldkx7w9qN
yH2/xUaFiIZ0u6Q9+kHvkQwVd2lPn910ql3xP8ydR2/cSrim/8rF7HlBVjECc2fR7KBWjk4bwrZs
ksWciuHXz0PLg2u1z0g4iwEGXgiW202yWOELb+hFTnUIBjb+0hRJzU1Nfepa4NWchEEZAKsCZTbi
NiqbEnBKPwF6sUyvdLZD3jLTAcfB/sUxoVl2flXjcjPH6HZi5IfZIH6/Oik3bYICMoCvWmFNnUTR
oYvrDEs6keYzshNB+qVdUvy1AttYims4mwXo6rTOcNVu5iUEszCMAAmans20KlKEo4D5systK/wZ
O6PuazwMeMlMBb6QF4j/V+IMPboJenCd+D9GZPNYaqprh61SjQvJaW4R83Jk08Z7nbrLx6CraW0a
M0JgoZfV9WXe1sIKgZxA3YTwTZPdsEADX406SrNdMyFwez3EPrV6WGra2A7wbqLNnAUpbHwlQOyX
g3BC0Ojpz0Yhx7xjpUcUF3srzo6g1fx4C16KrX1cBiOHTkU1Fu0Hs/tRz5SlNzBy0A1y5kne5omi
fjpGNiuScgoMcEXY8YxKVeqGBF26DRN7BbO7CV514I18ttYyHWKOPRsBVBazRylTzCa9j6rDUyMk
r2wqSrtB9RndiR7UuLQmiIR4B2H2MDjQYjXudhdsKJqJURc9gggoV2LriAxXG+jP8YAXIDKZSDWF
iaMQF0cLmNIuyvXpJ9jHbDzRGFfPEY5bJcdaUVvnyeT6+DY3yvTOKMwIFYoxt+8qAvhHBHsQfl2I
VJ9VAF088Hu4/4ZiRmHlKQ1UnKxivNF+XSRhLUb5vNTZUh9GougmVBH1vi0WXMC+JvS1HhuNo+fG
aCUdYF9ib7lBTNj+Wjil92P2QDBy6QTJpq6OJ4l9dksA4SW4bdDj4dfj4FTfAm8BIQGzm7Cks2YT
gnc/zuxeLp7TYVJ0lrXDCNiy6KMsvONQutr43HvWAv2/szK5B+dTfkEvlXYwzQ5Rh8w49am3W3Ze
022IOeypVV+wTWL/aRrQfIjxzfUP7cLO3iwjNM4zin54OMD7XPCnNB1EoLSgsOONdivCjqRx9flb
+s9tIQv4vwY0iA2R/vAhF0Ciw8IHlLR1IDQ/KA5aa+fCI32IpiHAfM62pwV7CPY5cH75VxsiM4sD
YCzOPFhbzc/KnMx40xlmDU4+8POyvm5TPfkHTt8KNlIq0q/tVFjQ9llSx6FVOECwsTofc6QEQLb0
YJeA6M1B6LXBcj+jvZdTf7fc5xJ57++pM+KJ5mSQIcIeyY57EORgTlU0eo+p68BairGv3qdW5vR7
G8AuTjcRdisLBmnkxpdNkAxfdMOA3CEJ5f0EF77q0Em3oCkGI2U4dFpbFu5xtDEPC3uFBEcp7cug
QV51g6AwShRIb6fLziT/eQp6v14OEojYpwwC+wT7uEuSPWAGlAEGN8d/UcYLthh25023ubZ9sOSF
3XyPQU328N8mzM+dSYqfTTIjojVBsyt3NCec1RpOaap+mN3A9i/IV0d8kTZJA1viIufC9FiII7aW
q8AeakQF5X6Msz7YOblUPyO/bt19gi/krkr7GqKXTTBkagqou9maiw9wZgfrNkXLNYvPonlsm589
FnHzE1m/BNRBYGSelyBIvi+FBYoaVzpkE7YLYf94MIS7DGc0DDr3M97btXudRE09XgGL8+trWcRR
dqf7we3PuqQX4wGStobX00TjpySleLHrfINCC/2Jcj40rS/7rcpYeyEys0hsJhjZZMhOZ1565xst
USMYZ9OkMGPNuHMUUYbNuIyT716s/R/TtHAmocOdWAejKTL7Q7+qKoJytE18sWDLHUurXMwr2XSL
dU6hI7W7cA7i3Agz0Qne/dBD4rnE9GkKnLDguL5cyH0JyXNV6GDn6RTz763CgxwXAgsucwDvPJ2/
aTEFcrf0w/Klx5/3AwLosj5kpDiIlKVZY1wpxU57hlpf1IZs3Y6FHInFOT9tPb9H/SNLjSE9mCq3
+o+9o/EtE2icgZr2kMv7lPmDDyQ5XyCJiHop4hutNQRgKFDs1sT4XrGDe7qaEAHtGs/doGIvtxC5
HM/trmlLHIgifCYTOwpydtUoeOz9ASQ6rcr5k0HbG+LLiB/k+VQa5vdgVqBoC2WO4xnWJXaM2KLT
6g4uWzI6B7XEZnpsKKcle3RErWrX9dNs3ZGYa+8anccm2GlhsIuYfQs+0UO1It96ZW7ZKIyaqDbq
Liq8YhMUdvdDxFk5HdqWOOe8jJCiOFcYz656chzON6CMC7QHlCOcB5DRyvyolxZH9qAzHFyC6xWy
cgSHOrifU5PXAjRPrsRk4tD+qjMHdt9+kF37NWhGkGfSNgNM3tyycfc5DrzxbZvPQGQ5zIdxlysz
8zfBkE/ZzhwhAWzVIgwiySLDo7g03I6lgx5eHlqu1XYM5JSBKMvrkvaammeNAhX7zucBmZ4iLHv0
nu6bVdLzEg565VP+aRTWqYVR2VtXlt4D4hbLvYbEdjsNnawOyL+3353CW4ZzR8ssv6uUHD82Ma5p
B3YDCP590ALAmjvo0leDWWlzt+pycOI5KIV+FuNsx2eZFhVOssVAvycGYGTd96A4vxTwd6yD8KPg
J57YdX5uL+RH153Jq9p6vE4Terso3P3YtrF1o9EMXY4a51GiasRp4OalgbHaFkymD1KQvnpekA5M
uGP7icnRqGDHP0tJc+68qaMEbsiwjPV4US1Gamzh4mNqnZiaYzaep7a/dmWLUKo0OiZbX8Ho31mj
nzg3FTot8UWnkgVJ95SqELodaWr5m6is1hDHjCy02fGMGaJzKXLf/lDZJkcjfgn6mx1hgEDz0v8Q
GTP017Rx9ZN02mZ4cGokucNcy+RHHZExo6PRdN+F4UPyTEp0U3Ifb8yDjLGhq2pdN6GNCsOP3rTH
dmsbRS6fi67S0Yd2VMWnGQY1SNAlra8CLMZjlK+BfOMeN5Kp2JQPnv25n9QREmj6E0viBk5NAiDs
E1bd2O9gjuOVOCS2xmeDWCo4Tk2FH6qz1IUmF0HY66Kkm8uKtobsyS57PMezUYztre0LPHsdgOkA
zsBbH8uiV5hmmdr/2JRL81HXUa/3pKgovvSO2WCd6ttIZqIQJgySZxubahqpBJ4uwOj4bN2hihtg
66sIfVtDoStaTRaBMs50mRdsH5tE5Y4Mc04Xnq3LtEeQX1lPqENAezP48gdau5z1SeZ0/RUIF7d8
mDrENW7NVejxXC1L313C1J2gkUi3CeJL6B3VN5BLHtWUvtbuDv5BubbuatjbParN5b4SbnJXkC9g
uAyUTe5tgKrA0DkHVagd/JF2NNj9hpLP6gvUVQ3qDNiZzxZCBSSr34nPsuBshigfh62udX85W055
O+SJr8M6Ri0KV1t3sLPNMLfl966N3VswU0V0UP2E37vXCusndZeZjpjf9S3CBgpuvnJtaW6XIXDY
UThme3YCCcus7iW+jEUjp+SqagYNIElGjXEGUI/OGnKTPbWLedRqS9PaRKSUzPN2FlW7YOmWgI2A
LIYYx2cP7Y9H1HUMlE9ig+RqZqmCzJsdWKBe3CMPMht1PG5yeJI9SO1SY1lWx/kUTiKqm62ncE3e
rCX9L7TTV0UTnDAhhmaD/DAmagGCKMQnSItNfPQ9ZdnUhWYWmBErYzxTcRKnYY07bH47T6XNCpBY
p2o0NCuKDgnoDztTcRAy6HOOkZQrEG+mXmEeY7IoCJ9IE3yvAlqzmxi0xhW9bpltOugu825oRK/O
UHJwbgFVeV+iJYnuXRUBW8FPMpu2iOyqw5IYwArsIWPlZTJD6IBcpisPLbn7OcLlU3+ONXhym+oG
72FHl8t5EgfA2hO3XLXB5US6XDPWMKrzjnIeLmTtY6rR56MUV9J2N92u+xKXHUJJ2lseIsw0uHEw
sR0op86aSPxG/bW26+mbhDLSbhNqlBpJ+7Q7Wk1uQ2O1WEQ7K4LwQifM/IxOtUsQKRxs92oc5vkw
KATOlhmBNdpjDNClj2bMCJOuQXRA4LRzK72y8beGajgVu7mpH8am8u+wQipuppLq7aZFpvcTyvom
0tTVVAKH6JKuQ3gi8m5rCRlvM0kvvm8bz1PYVxkzLHUXwbFyjN2rbDCJ9tEEp6TnlThCp3nUOweN
hoSx79RggIpGCNwJA7eFGe5ozvKpwbC3WybjZxoX5FJ+ImNjhwmAEFsXfhaCAZnpU2D1yyE5Rq3p
Ozsn6UvyeyT6egKWmMpMB9plApAG6uyc5bPMvCSLnaUrbQ9bPrewL52h8+JthtZOsTGx7m0RLk49
AWA6QPvdwFnBPwiiBgIfFx0BqCrjF6uQ2A03ZRWf2UuFbk3XChuPNtf7MmjXq7aTsnm5xD3NTw85
d8DCEBmRgBIRRQe8EOMfStvddyAsbb0rhiT96UpcvDfSGounvkb/pUnM4gY89FTvjdHpbyaB2vF6
PnU/ylYan/UwNqBMKtT9KFa7zl3l+9aTU6PSRbJfwC1sxbAgHB8Y+CVJd3Qw783HZL5wo7n61FNx
NXHUyk1MYqMGLk4eEatBkvW/IzerV2u5dLlArosuZJDWwTkKvChWoIZMxNSXy2zvOLCJPhY5BJ+o
1K2Iw6DLv7idDU3YaAF2E5+0fhAiXpRhaor6+vduzso5JPZC6MKfIiQrUuQos43nug2CPv6M1L03
6fIbTIfgCP1Mr47qbNehzKc8Qie3LO9mCIAtq7siVG7JtNOtjkdiaHOQiCmMFvvqeVDp4kF41C8G
5XLgN2biPSpwVI8DyjpoQuACvRuILa0tijdkiZhCBHBYqlw/JwnQH6PxECHhDX+Ff0stkEhPPVhF
JHa5bFAzaNFXavB7HCDTIYKziTF2kjBn3RHyERwtUlylbhBpCLDlroufdTR2Z5B9keymsowbJjKQ
RrjmljuR7GPXHVzE4+rxBmaY/bggxnFDnS267J25RFojyfUXYVMzwrOxKc7hGHnPYN4g0NHElRXO
oDWbzFKp5bH1e/MixszyyhjNGmaXkS/PBmZy2YYSbfcpBqryuRowg8b9S81fg2yCuCXaVWM8tR11
STqf036mwhxvHIlmaKiCpfuKJYjNovXk9DOgbMG3qWF6mnQGODAzCSYwczGx8uw1C49119bhxBa5
bJe6q77AA8iXEMMRCdqbmMViAxy9BzmQxHKq1cNVYSQLFJ6cYAJbEc/NCah9u6XoVAEznzpUAyPd
Fs8+ROMPJk26GYz7XDymSGE/wSuyrK1lTwVmnauKFMGXEjqcog7SWWn3eFvCk4+uofrjRGDXRMJo
5JfBF0wc8FqBckc9Qy5Wcy+9pP4WEz/VG+oda5nCUOWPRbbTkzcH7SdnnEpWpp38oE7JFhc5ZlBt
dWC3l8pcyu8FjTX843A1QTGjtORRWVo1iISU6ZOC6ITkWiW8eztW5MGYNiG0IXt6/lukuXJrDxhV
V5vWHT1vg4QFInx1A2iakhgxQjjUtv08x6JfkEcKiueFcgdrdUQoIMxqJJo3rp/gs9O2CTxqL8q6
757tToL709UV1jcWUpWU8YF1ZksMZAldlWrfRCnwezQS53aHQmBJhJNxlhug+1hzrtC3Y2MRFSGi
aLH6MR2487CDeFrMusEJ3rSib1BfezjcBMJgB6lRkaWBcb6ZZel8tsUalHGcDQg/KmvEqRlkSIfH
xZjQ568mw8cDiCQNy9zKThAlB5QJpsqmlrezrCFadqOoVLFFpj0FUUUdgWeOUthFOYPYb8BdqRmS
WCckwlaRdreTO3fYTOs6SRFwNKPhrF8i0YXwipr4it0fDvnbbUhx2iP2QId4dDs90wlcEOYnnduY
7pZj4ai2q2FGTtlBKee4NDe2pc47+8m11EHM/Z6G6w7BvC1GxaGB09FgQQucr6F1brEDkJT9YNZs
nXjYO/qoqW229nQsfPSbsnc6zafdWQhnIFp8Qc8SGDvyc6+bpoiUtvkAGXaLPEC8l02TwCtN+7O3
h+XvqyD05wHQAYpAVvvLj+kPnINib/QDcsidQGnrSuEqcg+FvDr8y6u44HJMLgBMjY7dqcJvkI+d
7ueq2OHUZW3Gmj5l49OH+PdXEeCaOEkBO3mnHXN6C5qEsSx2E5orFSEQbfxQ9FCg3nk1f00lHgdk
oUMO5YDf8NZB/WPQehhyuC22PI6uvI0lGqTT7GIMmcn2O5f66/1wKaCfQFEsSkgBYKxXl9I59gkI
Nxe7RDjNk0HD8xobi+VfXwX+GZ15C6y4Z/v2CX6i8XttBUOf75aqAasfQPazPcPYv/1+TrET6Cbj
HGqzBCHeU05bh/WPYVMdnBRrcdTO6fPl0RxbfUVJyjv6pBk7P3PGfwk/+XU9iGA+IB44lM4p7KCn
WEe0jaSabKkUzYoEBmjROxvLPz4VcCT+p+3Dnjl5QwPtfZAptkK32DR2GWj0M9shebEN9ERr4GLv
zPJT1NYKabV4KPB5TAxEs1+P4lwvuePhnrwt1tNtQgHARDybLJGWFoy5G6SI43ce8XS+c8mV3OLD
HOV60HdeX1KlEB8H2rh4waTRWWUAxff6ztlKsyzfebq/L8U8BJZmEqzAA3RPUC8G8gAuNhDOFgJ2
Gdp4YaI/TqN80rA93p6Op0sL2YgA4hQsZSEFwv0nl+IIgyTN426NKKECm6D1uW0xmurfWVzr4vlv
EPL/wXnBLF1xXmzoJy/MbF0Kz9ge792r+H6+im778/R2Oowf336cX3C9v6+DAQFwT0ROTfn6LTld
h5k5fJe93HxpNvWl3KDzHOptFQa75RA/Boc2LN95Nkv808NxpAK8FMJjDby+aBl4EZoIRCf2IT9W
184ZbPb9cq6u3TPjaB3ffkRxCiRikbkBvXlpA0H2befkEQ0D63KU9dM9Vl0H+9y4qa7box1Omx/9
btzrnd4t4bSLNnDIN8kuf+dh5fr1pyO80upMuPWwhE9xc4RrHuxtke6To3ve8LDTRXR0j+ixnOkz
1v6Vd+/cOxQ0q1BvltAgMv+hfhjP8ta/xvDvGBzhfG+R+Dw674zMr3F+49ZOcbZjHZvj0jEyaGbi
KhyDJuzOeuvg5yE8EI2gOS3TVTpjA/SEzF29Nzb/hGYMQMVa0P5tUH/rRPljc/couioUadM9Im9n
ch9sjb1/LsLxzN9l18Yn41N60d9Eq1L7xr6Nbuy9uIB7ux0vq8fqFirpGenCOwtc/HVPK1hvVQjj
hycJPF7fEzI2HRrPoAPonNzP1/2N8a1/QGniJjsPdv5NdlvumpvliU5c+cX85r8zJKduFJiugHWT
qxMihsm4/J5EnDXoGZjQubHr9/WxPUbntFa2QVgcxb6+LrZ1+Pz28jg9iUAMQkvHHjsQCNuA7Tt5
XHRmKbbM6X4OkQ24zc+qfxksrjumvSoMrX9AlZ9cIJ8RTgkivFKRDZFnjkeaXE2eeOcqfx9wEqs/
Gz9CCQASkPXrx6gRJnVLnhRxKDzoSFM8ihG4S+2zJMm+DHlJm18Ok/nObPn7OJCrYwSWwwIdAP/X
2/xjAqscY8FxpudSulW9p+dgrdL0yf7td/RPV3GBjXvgC9nETvmvqSJ18pbM3iZ+q8/xnWVNju2/
jXx+Tfg1mINmCy5IrvvoH8/iTFki8kDZW024TH3a1Agkt7/52f9XHPbpfFvJJubq1QoBAbKAOFle
aU8pcOhruXXbBen4JbL2aYDMB81WZ1uYaXP7r8cuYNTgEqDkI7zTs8YZG2ekeye3Vm4N+9YI9L1X
TdOPt6/y9/SzyQjYLQIA8mSMJ8f1UoH6pmMnaUW64ibFZOYwOE33GJWecbtkQCcS36fY8fZV/457
1k2ToMfj9CZUPRnLYFiCGHVASVSH9FMQ022MbCSbS13PL5f6f8Gk0T9aBPR+/MfV17r7j/1QPn/t
06r8n6+8T//X67/+/2GFuh7Nb3BqvpZfn7/+SaBfP/+bUeOI/0TZgFjXgk0DDXRFK48/uv6//odh
/WGA6sv/hMhOS2ylT6yUdjbD3xQanJvYIKU0HWjH/IPzbwjz7uuYxwY5b0mPgJ9oh7oFCoKv13Ix
t2kNdjL+aLlxCae7XuBp4OYg4N2AD8GiLi5BVdE1/mYgJjLZYcriL6c9SLMh/QACbazEZnSg3vXb
vrCisgDBIOiSgmGfRjUftdHHWNihe4Ut28bvB4wcwgz/6FicwY/tcCKHyN9Q96vzgopXGCMZQach
j4emiXcqQbEa9R8TdqG5i41RJAEgPCXJSgLEVARa4FNUZ9XO96iq3smxiLGWht2gvecWiFP1hEjP
enegCtYvdNHS5NJTArNy5bD2OR93wID24szo8Dl8MGTmdVQSsbA0rYtFLuXgIT1Nx9zZr2lTXVzF
Za3q55ZFN4z7pUcYw9sqRC/hpzQRUANx1gBg0TRbprxkELK+j/ibrSrF1RrHLnnspsZngO5K00y2
ccin1EJ40UXDlI+kA4hsoNxIWzbf/piN/0BwWU+4/w7m1le+1nw4AdGZBQPinbzyNusddAvG9sNa
1Yy9I0CRaBnPTXpNroMmd4WHEF6lC8z9YzVUS708GBgjknRSAcef6J0DmQn/+nYcalFwxNiWUM30
T+VikCTuRTBN0VNnIpTc4skBQRe5Q3ecjWJXuzRk0wPS4UWd3BkC/wZ9OaUDCkjvBVSvt2bGBS4E
/mnkoATgGDmsN/rHsbb4aEsPdec9eSjOOsW1brtSA9Bus9S17wJeCPCueGA+gpcV2dJg5GM02mJq
pbNvj+i4IoHADz0iGrW6KdYoy9/ATp6lcVNMOQz6SvZDnF1NFUYlVz6QDvfu7Zf7+tTkIWAUUYRk
OSP8I4kDXj8ErGcbQHM9P01gFROHHvsiGUZ7oKUyHxLZNVKfB0ZJH6/avH1p61cO+GpmeVawco6Y
WlAxSHtfX7xoLXtIFhk/uQXYg+hx0EXmNfu+w+ohxdwxXy/upajtQeNCBkGJ0DQ6NL2uUKftSnld
i2ViRSRpvK5U4G8JpkxDV1nrvEDdGQ0Z+BIgFW6QfoRpfMBdft1ORp1UfKfbNjPNO8pAngQuio5q
8Jmmqprqe1jXilUMkjgvAf04g4H+hcTOiUXW1Spymz1NcGdduLjicJvzRB27RSG4Hth3Zt1SOt4V
nb+uSiNN1z0pMiaXlw/B2uaT4PCzvgtTz09aL6ybYV3bUqxdgxCE7fotunHXrzZ7lfJck43FqndA
Bqzgl35Zopa2badyfWaVBqz7qeqAxOxsdBDs5Dtl+lVZv5MTCvoI6JRm841NtGSES+wYub3F7BIB
qjoXqABYNdoTxEttUCg6373le3V6nGMAjN6dqtOMVwJoK9bRXZ3hmWp8rV42yNyLG17e1IBrrz9r
q6dDv5OIbAnnI9ikXlmXSCXgb3WmIgrzU7uhPL2sG+yiUSPcjTWyFibi6rgJM9cguhv0t/t1Vyte
7rMx0tF4KOuOubqtHMSLgdPOlDytPSpnJkVcoCe5g6I/tXuUiGpsr5pvKMAavKbfX4UqST+7N87L
jgpLv5rui8LskOeOs07HBydFa1Y8DtQc+V8pyb/KPwIb9OlpZt4INf88w4J1veF+CNzhQpjkBskd
+K+YIX17bTh/bbrY4rH2OII4alkcJ0sjcSOzWxZ0IKsBAAkOZgvAnzL8vecZTTsxZK7G1QBYdaks
flRlM3J3vz8i07RD5k2iyWDckWash7WsBKoOh3702vEBKiSqISu0PWNWBYlYV1ndrlJWTqHirgF6
IVvHflDW5KT0ijB6rSvnATwlDaV7E9XF+H6clDO5l423gBlGBkXUjTdcyJcDVNAEzq4gdMRc4OUv
MHzX+Q3QZJ3tlp6t1rpWaFdyW46tDUCnDlRH5kE7E+YatzXadCByN2Wnqz75+Pu0syYIMDnQD2D2
QQh73xyb0KjhWiR3HI+KZ209DDGwR7dVDE+rVMkgvMt48Nvuu+kYIwvX6h3BGSutZaDDZeR907nn
TmbHUYC0gbWA8EN2pZTuPrOidTk6tYElxru74OvzDO2zlRONkR+dCJed+ORNYxwi2ZOcDKggWBVz
T0dqztJQYMLeiRDOyDpEwJcLlYZI/OU0fXxLJZZzIWc5sitTJaet+y9Pt7V2zKG2Uv3WuuRfgR4Q
MeHgN9U+Ob0YeXgIVeuPHCBsF1wBfnLqezZfpFP3fW920/g9yAOvng+Ioo6J8R03PFMVV4E1DRJx
tLFC+T0soxy00K6Yyl5NNEwjZXtXhg826UiPverSd2ruJ0e0b9ERIUmDUwo4fC27vz5gJmdETF80
4sGa2waBaPDcCz5Mm4zYFn5mGSmnkUdhjBAND+0M/1E8vr2QT6IV7oB1bLkOE9tcF/NpkNC2FhYy
zfgQV2XmOR9Hc5qceW8EVIPSQ+bJDDn4xEV2SIT0zNe360Ham9/jpP59H5RhHCTfqFNSMz8dCUSG
7AJ8Rv3wsjcC+Fk3ZFY+x/6+j8yJ1zLmEHFYEKx6wpEeEUxWydvDcRJukMVQLaXoTMvFcWxxOtkV
SPM2cWXHC+noI7UAigNQDnBdhlL4P91eFV12oWx05+Krty/91whwYSIdMnamAqNwEsYuM/6dFTSK
B1Tl3Lq8ZbPwOE50FBj8+L354LbcztVRJmAJP0SRhfbfOyNA6Hyy4GkHIpBAa0swPVccxOtJiTZA
1WVFUD/Qmp5Y2/JlgSUK/xn/DBoB2/nBzwDim7vfQUxRYNitL5MqUqOJhpKzSLVHWWPdsjPDJDZM
h5QjL0EYh33RrpFk55levlgSSCbdEUnlqIvDMZmc1geLXxv99JgitzSomz4q+srYmV5GteiIzYmd
uRdgiNZAAzKO23xz8DvllGu9uTLabS7QQGrvMZBcZ3FttnTUz8mQoDJtamhSiMerxBTcSvqSjgEB
xh0HjMA48svf27/SzL5vXbusQQ72SA3iaBpGQRodMstcDw1LpLF0YWOYrhPshe6W6qmclpYzBlS8
zRn/cgKCHJ97DyRqk/X8W1ZiDcPJXzmkWhfLsqaJe3AHRmR9NBwnz67LqOqt6SrKQZHjSgTWhzPf
kdB79WVbAy/DJ3GOwDvi/hBFKO8go17rBqFTvO4oAOYD3RoYp0g5PjEuFSftkq4ve08+mXELiwPN
sNlXLzELMsUCPFS69B4oeTb8lH9bRM+OdxihtzE0tQYP05LHLSBRr3LfQd70iMVJwpc5YG74iHhJ
VYHzO3zy93+wWNZMlJIzl2SSmG0d4EjOEN8ORP/QXLcFlFjjQcPFkfkWSgy4lzMO+jUCxAVnvWpb
TwE/xMuMAjyzBlr95Oacp3nNCW/uLCyb+Q8EBOtZbU0GtEsoPYlo2/2SMlYJBg7lHMPzwOwmy/Un
arHZHF8MAySOIRS58iL8MYeKeMTsA8Ti953GXfVng0om30zgODNGqG9ViDT5KovgzMclOET7zohL
5rgrUwXU0XtZGkvvLuxP/ZLJujc3UVJo37gscABJMX2JASaaepui5J38LMgHhN6IwJVBd2fn/TJ5
5y1tc96CKu3Fi88KHHGrrocelbJ3fIAquejm3FAcSxae0Sb83A0SX9Ic9oCEYsBuVZylFM5R0A/m
B1bMUsE6LXCYCpKDmbvpGr4Ku1kQw4tIZYsjJrvrejIpVDOeRVwj6r1VWgKtDgnTUITdAv7OuBBO
iWui8Du7+f2+LYwPCY/Kl3CK0t36Lb9PZWOg/KgvA/jzDMlLCP0vd08f9r+JAoVJqILzx8mm1eSY
mthlldy/nB9UDAjtJE803QFxQngc+Dh2XePGNiiMO5vK06ztt+/hr8PD99ZjA7EmmyY6wgevN84m
BTeIR4W+M3EfmO4wxnOzq7kkmfhglJJcZw8KE1ubd3bsX92qP9JUBCBpY9J1BvCAfCMl/tfXhSaF
wa83xg/UaZdl/gZNqkStXJPuN/1T4TsDgCWP6lVmAEkaLA4X4MgBbzBXMeO115gWkVn1QiuFrP1S
dKN9tGMj9swDs1iqrySW616wpGNfVzeBtlveozRrK2DjblOHSEpCTIKC5S+ekYs74Mt++gAAel2p
TmbQiH+IysHu9lE7iDWoHkm9gX2/xI+xTiaCyt+31c1dwLFvw5RjR8CPIWjbB7wVBE6bUzM0Vb4F
wKVMkI9l0NlWuYmI6JW3U4u/ALxGltVso3fO51/D+GqYeacW5XvCYbSAaB+9HmblFqOTBn2Lh0kU
+PEB24c0UFSWRD0ZuxEGQNJdWQ0uYWZoWUnjVTu2vGzGxzCLMIF8ChKjHeKzsV5YVDvAVZ5f7614
JD84A+IsGalkQTYWR9cSJJ0KkWFv9H08Oy0vEKpmgo+aqO02s/Zx4tVYBAoyagueNScEnYVc4iVs
vpPq/VIz+/O5EaHAaJHJxSkmkSM7mV6W24zgnldTm3KBovNVTXZLOA1cdmBZycriohC3xoEJUqaz
WN9jZS8Wcu1sa/5jP8Uo9IYUy9aCgGV2rIea1JYPVPU0ArGGmt70GaWGYa3tqJcvto1Eqfa8H5D2
HHcB4ntIQbiZyTZ2AXzALdJd0seEiUc3QmFA7VGgaRjsvjTWQ9+SRpbaPxrPcCfnwlrAvT7GdT0l
Lc65VLIwSq3HGSiXaWQtnGRr5LCPICAKawI8jRxEMKR3U03joz6jkBJoY+8R5Fhi03TBYPnASTnW
BzQcp3le33KNFcGvZ0dA1ERwkaJR+U4ydpovkGejRG0TKJqAqf5KehT0uiCah+BO2qnW9ScKJzhG
LKDJ2dLW0JBDEnSGw2hMwl5X1L/b4Sg402Kkouis2cpfUXqFWmE8Z4V/x2LLlw/Oy5Y6y9xjCghg
vVyRPImt919fF74cqihrh2nt2L5eek49uumIBuGdaYP//WADFKJcDoxyPYa6SbKtrGhQfvf2da21
kfRq7q/dBMA8LkC8tZp6sqXnSVpO7bgsd3plp/GMfVPINPydFXAOJKI6rwpUhI3dTNGjdm4bANMY
CbYqmXEbgD6jvPaIVWiDeZPoCDc/UcnxR7zR3rnXdR2+uldBV5HXsuKBuNnT/SmYTNjWtkzuULqA
kBsC7l8ngt26nf+FUAt2yVZA8GyflIZG3IQllDH1nTR7IKX4nfEh7RdgcZukfa7KLXpkRoMBSe2t
A/32/Z5UkHxBu9r9paKMmM6LqNqf5ekOSoQ/lYVzi//gxEbipsk6iyZbzvyt/nU+p6iEqK0jVpT7
wVw9L8ZNJgBOJO/czOnRzc0gUwbnYZ3VJl3F1xNsjcb6ipbGXekOKWvJRMOAtSSdDsPDbeejvXjX
Yda4fHh7EKy/R8Gms82iQrHHlH9VV4IYOlrb2uw0XmMgDN/qtcpdllMTIbXaO2uVdqmg5ftriJ9U
2d3v0DYGK8c76YMOgvEGk7M1f3EgIXLbvwufBQ4dyNP41rTWm8X/5uw8liNHuiX9KmOzhxlUQCxm
k4pMqiJLsLtrAyt29w+tEVBPP18kou80s8xY986KVmSRCRHihLsf93GJZfpkxck6rAd/LmvqM3Kf
cGf7z8c3JX4aiQ5iBF+9W5TDCp95/zRDd0lWMWbjiwa+CQcPvU/SavESOqb+Skv97QhmvFaHCnt3
mqTpJu8HkpXNQpUlcT+13M1ApxgV98jxkOxItwMV/Lw2rh8Ze8BvjAjohe1BCNBWzyFGvq2HYQyt
sSV5l7hbDK6XOzfuQGPH8G10UNIZx60msyehsPCUtiu+dGBnly9gDv0fCUYDdIgjRc/i+Yj7SFM4
N55BLwEK7MozcfYp0AsE4Z1ssZb+sta4Agxv+nWsCyL+glTWRb04NGa1wynRJU6JmyNZuCDyY4P/
ATLxR9ppyL6YafIeDhIujtbQxmjYUx4Kp1bX14Z03083HKeDEhMm3G9cHHhj1fRLzls+c+jY+3ir
EKP68Xv8abeBjnUg1TzKWhRy1xu/J5J4df18eBkrR81QyH6OtEUShapwa1L1DH2L7qdzn+bil4vv
zx+vJoUVmkIhEkAi70cRtVaawaY0Lxoxdu2KjOB9LgOPz6chAkbBReDAVRRxxkv/xe1fNO7vFlTB
qu95QjGMofXT/ScDBk7W2o7PCP7V4TXDAltB0TSzYkQjJgKQwgOXs3IEbkF2eIH26jJGjgaWHpzd
9BEYWZOCZyULMt+MGkOxJdVGvehT01KT0/gl6kVn+jQkxaOk60hcPlWPLPxUFJXUxXIoxe1CSg79
uqE50BF0GLBwwpYEKIBVI6W/t0rIwvp4MPy0UHlArtgEQEtD06OWef82Zjot7R6O/FkvUZz6XF65
LtwxtrDat3xJWMM8r3IYLYuXVPPLVHa/PGe9V3+gZEQPxHiAmcOxE2P+q005svAyj5di/lpWJBYL
eqxKPmPKaZUiVyxgPH5869Z7ZRwf6KsKAOGOIiNDkNL39040qxcTOx5/pdc/dRwsWyBBHbwAAAkp
GYn6GH9MhMrSGtwrt4NdwVpH42huAgWhrSTSlS8fX9RPpz64UR6BqgehYH7esvq5oEegLpOvcaic
1naLgy9QdsqhKil/twJtgoubX7C155mQbXcJ/b7sM2xruH6LZMEMcM9E93mM3ioAMfrUUG9vWyjx
YSrXVz8jR6a5WRGk25/bKYLlx7ygVKz2VoC21M7Mwt5bqEY1fZg6vRrmXonV5bmwQiqPHS50CyoH
eopw12p8M/JxDUEITpS0gcH+oReOmtqtj2GOfUvcC72StyNCJv54Q8Ygsx8nLnpt9oE01Jl+3jDS
j5/sdS2gei6UBR9wGPyCuLZdxhYoNfEysb/oA3zZ+bR+12SURCcQgIXeQNEwvX9VEL3fNYVi01xY
O2XRyWL7Uw1iNwt5h0i0nhfDDOfm7yqC5Cpe4aDKHHnOfwl4nrc17H9hz/xcp9XQ/5//DazNkP1/
a5tgzCgBMlo3xo+lYPf3QxqzGTuo2VKfE8J/bSJSAJgdE1vDpumqg8Bdeq5vSxsbDYOfmYyfOG4s
GsUjIdUXLMQwGDlE0Me8McfsZuPLhuuMFhYn/L8LTyoiNDPY0FikunS8Zdfzvnu2dPgeTaUWpz1Q
X3V+lAMhYcm9SzGaOXfD5Mz4AsoR1wyxZ2vEzpEG1I410urhv7q9lUk5vhKdnK3zccxWQhH3JdlT
TrRLtwsl207dmD/b6pej2PSLJ/K5IgDkcuoAwA/NukK17cgom9BHzrND3N1B86sV/FEXnURHa1Px
rdoexMSpaF5+K2eAGHdvW4M0nU8Q5Ljc35VZT9vjaUD477b33tzDDb/EoMrcQOW2bU8yV5cnPLO0
J9+CFpWQA1O1s9oRb6DbhQAabgv7/8Qj0mfuGzeB0CPXFE8hSpcipSt+HrnqxI5amROTObW8sFVh
qOY5oQxYo+fC9QivONVkFEbrfqBsBdBLigns9SWCdPa+R0WgLiWlkw2aLAeNYkvS7yBfcwDEHSVW
W0Wf9TwOzdwDe67yqU+aY+s4q+M8SRNznnkflnYMAOTk1ooYw+hidX0rYChyJ4s2pjKioB3UKzdm
dcugo+Rf7noTLBnBap8bvHmWelVI1KKGQ9+GkEGlxIuxK9psjGM0kEpUYpEv8i45NrWLecLBtZqe
EdrLwimN2xw/O76peaK5o30nukvpsfLnW/QSEGeHmAjiPn40Rxthwq7DWlPYN/mSjtJ/ajCenJOv
CSGrffeKB6vg0xvQcJ5G40sxLWfIWkbmOW2I7sN2IHDVzzDzCd09AbCD9aCLFIQVlEyP85C14tbI
QgTmse32Xvopo6uea5SpaPjVX8znyxb0bj77LFnMasTA7FWwIO/nM5+OGmgu6mf640GIDisCJYN+
u1LEbbWjuZssRToz6eEmMfcixtCqjWDTZy2JtOiG3mNoonQlttfErf9qoE4J4t8nLJvY6y3HM0JO
gxswjTgEKr41l6LEqSUEkKsPnHAM+k/xM0DbccafzuTpEtfnKRqpb9WGoPVvoZkAjs4iYhtKWZBZ
79dNsSf4E/y/ZOzpeNlZUTpb7TFxMaYodw2EeHwTT/gqGXuInJCjD+cGByqCqNiCXysJO1YjeugV
faAJ/DYjXCUadnUHrgeknlZN5B8hqacGvyfSxcvwn19c7KKlEyEaGLElPmCjv7SHYFhdvtC3NARY
4lskpvymy7jYacayOc0OpvLzjrzhi5BmK/ESG2tWgrEvTJAW3mAVo8Q1Yu2i7hO2aYjVyArOGwQq
VYblHVfpbCwHbldpXd53aiVOqKYWVTzqGpJYxsjA2ZHeIoWpsXaWdfzJ8zCoZnQ2+LfB0ej6UYtC
MtJF1/Y5c1dhtbf50iuSym4XRcRxyHHoLxQjiFZ6A0Sw8Ota2xJtxWtbzQ4vURN4WmFkN5RL7PvY
ofgYqiUR4rzdYGLr90dvgUhWR7snO7U+VzkFjL/XvEHIkMNahCwVdAt3H88EsLDrnQ2khgURJTx8
Ng7mV8WamwwYUKKf+VTFNSzikZ0pqOoTuxJP4NjTuMUjglRUiw7mVl7xpGdzWCdNGeADxGJG10HQ
5iLbEZQp5cNAhnR1ijyBCe2OJzeDNDvKTtFJumR97VFjUHoByIJ8ySJVusNp6dQnKPZwfvExYOME
4IWl+l7oRoqJsKJMsTZNPaSlS182VeRyHCWIIwIr2ak/4smGQ+ou7xOLs449UIyVbpnzp1rWEZCJ
KvDVySzj3Auqj6hQqfdQRjmUSsSkKPCCvnmVYa7FZxy0uMbMZLZ/YqbAs+8qzsnLg+2HCGLvA8Po
WMsLbEyoIqM5dnDZ6wk7TuUun0dK7JO0G4XzmaLnAGZOCYf9FwcyNv/STIhjz1sZOJe5ou5TJVCp
odzQ6qwn2cUl3ZmaP8gHJGbpfsEyA9Z45jU091vd2rimun0xG0oGEZQEjdd348TSR6PqiKnNS22Q
8jRhCkdC+CrvY4zU+Jg+oyGJbKDcY1lxTQKQafUrTMoICOsLGqaxyq4lBob0aQu3Cf+cea0qZocZ
U9ny6M/Yax6AsIvwtgojK1xwz+ou0NN2wX5rBVzW0AVKhtujleQzTTPv1YOz+8jHIKXCp5ISNqmX
yN2LJJeGvcN4Ko7lJ8L80OreBBPOZPaJEGUX8HjKXYV9p/4cc13L9vDINB7ZuTFrm2NJ3J5cUuOk
nDoV0l77C7DdIPmZjb2MnML4BZ8yEojOdoaNxzlBmcwe36xS8gEMyplHimtuxm+z+LeUBktowJ2P
DSStWe9TMza67rXzaCrBKGCTrwZYw7b5/eJHFRdm1ayv9q1+mAhT3LU7YnbXrMOJ2R0w17vVUNWA
/nXblH2HJwA/dPEogXCtP0V+B7UfFraiOhzfa7iuOSgVXzjMCmPez4PnN5+XtJw977AdYrCdUxoQ
1kuGmP5HXaw9v8txV731wZ3TGbnbRcKjiZTcMoLYvKXXcMXSUi5WQ4/KGACffmkA03LKKWF3ipvy
bKVgqI26rZx7EVtVggnQxpLpyWimlT/6O9ydLAMLYCw8mS/x9sJmz1WDbDuJhg28UH7byULhlljz
XcaaHFf3PC1ZXwb3mF94Y7wcapLH1MakN5NinBSDYA2oR09jYbIgYcNkp6Ld9wn9Yl8gMKzJvGtB
mBfvaDTIFUhn2e5YTF1T4cpKN4asnuoa1yo4EU/mg72vPSmxIbksIxPTkvWAbaCZ52f2ZN+XSN1w
4I6C+6JhA5tv8JuBblPZ5El+19gGnaWHApn5GD4NnEcYk8Mo1PvKAq+Fg582gMhYWiWfCgVjkWN5
AOWIlIh0y/UV+0ySHJO95mpG3OUYvZr9s9dFsLACJSqY2WJBgWaqwlat1Au8Eu9Ya5DzTqq1hxxh
tbSxsyptgX5662D03HLctKY8Y9OBAdzaiXhPvJG6HELdFLI7XUqOMgIbBafxJ2lRa2AYZJvH2irQ
eKLPjUYnpiDo0gqHJQzas+aLH/PKzGNO3MtSHXMpYx8/OY1cgw5y3VFgqBmZR12jJvRGTrRRohYm
nKws/DFKbw5/uHlnszrZeeh6u8Fb2ngkfrP3ear45I4eLjF6mk3GFBmOwBGjW4GbdnPWYXLz3PDf
OJLurG0uj0Hqwb+mda5GsAPaL/xzitUW14t81kT02tlU8eY/0kt/hUO3sXgqko7vNmOYqqGP6feA
U0rKcTcOd1QCiaSnS6LKDfJZIaT50pYsBTF3yxKyneyxIA2b/N6jJGur5yhc1YLVWg357Y8zZyd+
piszTdoYmK2MJbmmNj1kr4uPVeM5oZTjDenrKbc9zb4QhXNkuI3zWb8vWaCxQYgmM5cjEidCQy3Y
CYykapvIkKsPp6lMwIUetVisiJ1WLZObggwHDTVAp6qj4vlch21riFPaIl79O55MQCSsVNkeE3wC
55f5Al0l+EapYbOhED3aaMY0y/PlIbP0868AL9NxeiBuau2y2wZXBZ7q6HuAQXuy/rJpuvGSUk06
TEVtRkOsaHFcgVD3vS3hWgeYZ2/TRN8g/mKXUWOSSYfUsqjUsoDzGFeolxgAbCaAE6oI7Z3eLiNs
VvlkJEMuT1+v2KWcPG55kyTkG2jbNviX8XdTw+TyR3waKR5Gt8rYBMcam1r43I1sKQrMppJDM1fq
/Ca3DbKravUWEDup+kUz1/j9Kj4iXhMlC9WHR7xZ1BlfVKMiKWLaB/hXjYeamuZZqXZ/GWDPq9jh
izoj31bA9YIddhc8CfMzxW6urryMOh9DnA5PFQeg/oTP4MDiIOSk9ImaAM1s4g7QLs4u2Je9iT/K
eVafkrWDmqJFQWS4f8aVZ2Smlq5Qv+3B7q+vKR47kThjhGab852Nygfdir5vPYj0w9AzW7i1Yrz7
jSILZr9iZOnb14tw6DMNnd1AIeZlh3gCx6eMsRAt+/vERkh2tvEoAm2YtuKvkmJl414EmFl9P5PG
5xcPZJfnk0Tpj9Hr36CxLJaHIqJhF+uqvvW97y7fpJbd4JR2jBynP+Y0x0Q47wy4FeNS6Ep1EhZs
HoAS+IKooyxSlYBfi6R6NXYM6Pq9V/QOaQJlJ/gyBv7EhzCqO86tbh1hm/g4pbitAWUQWsNf7PDr
40vopojYwEDdaP7hjIhYvytpKTfmBLOaqB0mBsUTTBWXi0kQZ60DcpmiJXiU5L3mWyFTBdk4XaAg
G/zS1MjdEAQKiJ5/aMwg3hAhXJnUxo+RpYKpBmwquaGPzxPXpwkoVVgA8GYaNmkQvZw2/tVEkxRd
V2E66jxNKdsMVn0FeebDwcl5NG90oaiR09vTWuOBno2Zk91v4+7jq3hPhcB8I74mttInoJVmJ5qj
35/uO4V3k0m8PsVFrXSxGztqFhR/UPHsTFTYG/vvJ+avaf/32D8fbyM14BDuW6gd7J+QyXE08Hp3
gxkfWlfxc7Kli5ZYuo0CAKSi7oqxc+Eywoq0cFXv+5e14b9BmV76pv8NdQAzoFlGsew6DHLnGp9F
YOJTmImMwygDunwsBo7eU3tIwThMYy/L3smm49jUNQgAAa28qCQlfgl55yY90mdw9IORnz3DOlP+
EhFZ9lS2YZQrYWN2Ea3G/kUOKgmQTX/IOojL8XNOQCtjTutGU2BFrzzGwFHLr2iHn546Mg/ixuBb
YJ8goq74L99MDA9bFPsxwPRZnvV6mScsAZw1L/x4No+q7Ky2VbrcmHHEX2pWfDwC34PiDAFIergG
0zNJJ6I6uMKLM/SobS+i8TERs9LZ45SmFoztELhOeIex/laTasL5+IN/moDC9Ijd4mgHLG6Bcb0f
+vYQ0KIWuvJRbFUW9qGYpd5rCle6JF5+0wXgmMowcf+Ot8Pax5dxff9KW8GWrpqpQedp73t/GXKy
xj4up+KR7qMNtUw8XgMQdkpJxAShqeCgR/3Hn3wxlfr3eGf6oeogJBnpFSjJNaDRjinBwGNkPGBz
r3CDwo847B4D/C27YTe07LtvaD0VLTJvoIMMWrUJM2nVVu5Gfhx9tUhRRs/+8bVdD1EaL3gWgilN
9p1DaOT7p+L1KzIAbFcfNKwiNnHlgLfycN6G6FTFLFKaDSo9T1UO4r+zSF2bq9g2VDFiFRLCIGvR
6l0vkp7qyHTt7iEfyStFm7s9EySXo/l5iYfWlQdpDb75g6AgVc5YDr6OP1pJ50O8D1saYYChYz/0
sluhusvtXyh0roeyZ6l8Khx0oC0F7l7XyFTojwj2Q//xn6a4baA2BqUTkFSQcU4KUsHhgCZVJE0W
aQBc5sev7OL68u/h5GF2EeJNxFRGEfWTpIlSYFRo7vKY4XrN3jy25PF0j+EYFtFrPM+GhzOnsdDG
90KekII2dHNz6qEdL3Y5DKD7NPhiafKbZm3NGjvIIc5/JIZFN5ODRa41IrUISHxiNXAXQzHidRyg
8Z4sO2YdBtqEyXGRbPHXdfXelqzh9OWZvhKaarS0judxQDdfgfG2b+ggEIj9o9fQazpZDDV/Uk50
ak44H45iyqltanqYDy2e2gkhTyYN2SvjIQioQvViQYCANL7EdDalhFhgst6NRzBmpw8qDLgz1Zo5
5otqPTNHzN5i7iCRsrwha1tJHeKgVyO5sJMkMY++oJZtDqYgaXe469oEtdoRFCQxXz9+e9ZPY4hW
IeYcglyQLNxjrtZhP2CFm2AKHzVK3Gy3T+nHgRjttmdGAX2gUxHC4nWQQjSsbVJsvXG1W0tqnkm1
jZkrDrAhxfWgpINbD5y+7RJaqv5mzjZeOQecU73oVyTkNQdJ2z/yDlYPOpAQCV3PB4eWcwBgs3vg
MNiI6k968xMHu8YSef+b7sHU3XJrZagmBFo5OY5uS14y+krB9Ivne11pkX3LldBu7KE25FFfLSJm
ZAIfMaYeJtxO1+Q3R3RYhZ3RVbjGl4A6m0LTRxhd/m6ziDFg5zELOXwO8TwZ4dPs42yHTzyVgjKt
bS+tflNRqwMPct8g+M4Z2unPKwsqo4jOysgYTh/fw3t5BPUZShWPti6PJjGsZq9lO+OCfsmHanvw
V2PoEAYQDECOqDGDe2EW//9THfhYWuGlA5vsq3bt62xMOJOWM7koHzShqCv4dqvP8RFIOSwQDGVA
vn58s9fvi2WMYEGMKgWKM+en+jwfWyXcmJqHNMl8FsuSw7f3/Z/PL3yEos/4dyrmLbJGmsRv/4ef
jyScINlLOaqSmq/GS0XSAbl8VnKvWyMmFjV1pn7XtVVaAuHDubXpDP6VSumnB8BrRvBEZwidXCZb
zNUWDHzsYWnQ36Gku6yA7uWQrTe/2BgUssb4K1s6WLu093/7+AGoG/z3dkIgIppwlAvsa9gdXU/i
fJ5cWlHj5T5jgVy/BoHsg1PSE3FR7rnozuhPnk2z8C8m6rW5mU0lyF4QokSiMmTMXd13LpzRWcua
hHLcq1v55LtNvbyGZZetZ02mV5hlOL8NVqdYbeaNOu6il1dHlzSyM4V/t5nk4Nr7CPXWPa0yQH6n
zi4V2qXZek4CapeCmywZQzRimRTco8P22JGHqBq+YFWVIuLjx3pdWSGPZWAjMkV7R/V/fciJRNTM
tW1l90M4Opdd1yayZYctQJe3R1nlo8j+6f0SCzTJm6SJbjTVGRtB4y9e8vWSogzyeM2BuioOgddH
kakYwtgZloy8RiXnITcUUmur7DYY8OOb//njWLlg72iERBRLSfd+TGepEHCYq7jDlsQHKMtshfa6
BcEZnPLbXx9wsQi9GsYUDhxuWMSw7lB2y1cf2ffRTIDC0N5pAXB26Vck5q1ZX2U/Ka5N9dGPxT1R
i3TS7bvK693myZYDsR8nmqQjs7t3G3QS44NGK3VDlYhRrYOthB2AKr7foExaWUQUUki7HZnW/bNY
cRRV6RG9ktWJBV0GnXHRoiisZurVmYNKRY3dwisVOZaQEcB/0f1OFz1+sUm8hBwVneWnpSLSh4RW
BHEINsVUXU2KgsxQDALN1mSqUJxvdSgZMzVc5liqNq5ytKlGfStVpSkDSs2IpBvT1dwXUQvFt6eN
ClUQiSFqIxsrQzXorX6lLpTOFgVLdvTG8SH6UFDHlQCWHBupbkm5RPzTItVnngLoNZIWiVVNuDoK
VgqsLiKrkJu4nCgKdQR8W+LS609BZ7iEWk6d0S3eTV/SkROes3al4XwDZ0xzmrjvDI5kdU4ipsX+
eXtY+rCil+Ns6zHWwJkmC+rZqdZXjbaAa6rTnX3BfDZsGHBN4cQXDapZCXPJbiK6AxdiPi6SOX0S
JG9cPUyfCDSwBc2F1i4mwiAIF5D53zo7fSxwKzd1X4qAkUSPAwinS2UGjNn8hwqZyKKOiJn5x+BO
GX1lIi7IB6BVS9BYVCbcJdhoehmulWXzAA1pq4ZI9AFddWqYVqF3R/zZFN6n0u/l1wyPCFoB4RfE
Gh620op2oIpCjKz6voQPxR4gdvZZ57oAhS2d/j8QPqX+foBw8drjaDYKIY9T+lJf5TIkMNawHkaM
mB5h5rjDBxNg81gXOS05O74FgjnkmSluuhh3XrSwQAphsUNPMovf143VKDxjcD4RJ0JfMDkRFxBe
Q13kDihwScPQkUSW+FYWLlEsxK1CpD51ZjvlRBqsMl+/Td3CdTmtYU1/l6g4scsgrSMRr8R68ATh
1qX8EzDDcl8hxUf5CXucsrFPhtEYy6vvktowfKJ7T/nNkNahaGPMd9ceOWO2Wn1x6DceWDMEuAso
/SUtRRe2KUjVSdMHr2awclb2LMrCJqthc3x4x/WkxQCshqwFN2tJasT44gf5YMA9bQg7K6/CWrpt
FdAFXLh4bvpbGeDI/bINa+nNTNn8MnFHE4w9PqxjYPf1ccRrl2G4iRUiA77jtiG2Zsz35CgquG47
qhO7pQbmpunMbDsTJlpMfC3WQ9NGAo6ArjrFX+iOLi/Lp7g7mm0pJBBukZCG5WRdND7huBtPCL20
nrOaEzZbfafbEAsWjzYws4DLpjVzdla8XzY0dZvqeUB29G+j6EbnGG5Ll+b+8A+u1PJ36a4cLjpW
89JvqR+T9gzoskK1ieRsVXz2xpoA9bJ7aeC+IL5xfdXSVRf1MCg+djax+ToPVBdwZ9r1II7b4UtT
2oQj144YSyD8jeTYGCovmNVolNNa8AJBa9QTWmf6LFAn8GTC+LCxaMSe1dAN7sZ0lK1UeiUSHzz+
v5IJtm/a6GeYYHbFoUPnxAK/XIapD9SO2iKxFMnSWolIHkVaewTd6YUyraKARbSca8FkzOvEzAma
Cw2sN3ah4aJSabfJNm1/78J2dM6yBN/wCOPt7qKMhFixo2XaMhkFm4ZpezX/jO3LqtfzFFjkibhR
rNS2UtKoweVZQafkSGyyahfIhkRxXht9r0UFm0TGrTq1aRArx4AdpXfZ3DboSHPtzuUMqJeHDWSU
maWmoItVBO/V26QhHdgv47IiQbAo4n3TkPPxGrYGYT2I3jjESyLGOtUTY0HC87y3RZxeaJcqHacD
dYQkPFed5f/pvbyw7/812C4NQNOy9sz7scrV/3c24ELTctVWUcaFydjSL8g0ZwV62GuRrOnnrF8y
tEJ6m3P9gZpmCla1r2nsJ6+HC1y+4erL6qihQUYcBNCjQ5kBWZVvFkXDtq40VoGS7yQVA01gE9Hr
Zo3KYVBcJ3U6hN7vTSQVVk90KL1NB/0vawPw5+3Tt9oNPZE6OGgAP8cYgnGUs6DydiNZsUbSk6oE
Rf7WncOJs7QeMyNYzIfWu1BtzdAE3zu6q5LfYsjlaieBSYy/i4z04K3TuihGtatrUrKBs2BD1JD2
5MaUk8rOAflGJpUzwGiPjFjdfkWknTBoA6MRD6AuisOKPE/DQwNY791Nwt67WIABNjWT2k/AjN2C
VPuljFTgKQCgJJvANDHjOQ6bcH0btuHmQ6ArAb3dY5jECnBOW1uiBMQnbq3CfUySGDI8okMdYz0V
Xa3eL2+IC9cLsi4c9UAHDFCYfb4oEZTmZ6uOjftFnxALUS6KO95kSaGBqQHtWA19UDZKlkuNK7ei
Smu8aNFRciMiF9WSSc+hGjEwZsw7UdmCQgsPP7XOOhnpkP4ZaUwyf8H1PBvqQ7o17XSbpieyOc3V
OzIXBx5a48SkimjtCSIwVVW6+i9SH/IX2dEVNlomg5L7aW1Y046cOnCjV8SqyVbAVfVw1Mz8bT8K
7RChloEmGAJmW5224qnbykPUIWq10MxvvG3xWDehfdmYXz081/SicWwnZbGwFaQbUNVvlS26Yw/3
vBEDYxtVHYokniSLPLjXOSu5L4QXJKLAqG6jWcaWOo1n25zLlMC53UFtOGg7ux7tGB77Q9XWZJ2a
kee+kdZ3QTA9tOavQ4YrAk4GCRrDF8czFeHujMQ4j1+jeKxETU+CavjHhFHJwTgCKMHBpugxsgtI
LzZKGoSmLBAS8kxtTEZcqum95uCXXhQj2rmI/q9kL3tXMT662SXbNGgW5QXvvyVEsq2fzSnFLnVX
plAJKN5yFLUwu5fVWs8xZPMrmctBkK6Fd9ZghRFPA2FGBH2Sirxrs/GCZLFL5kTAjixG034xIXJh
6TdRo0NMKks6n4MRxM5fYgIXWKcuwgFdveazocaixZbMyNEPWbcgskPTD7tXcrNkfuo3CRENqdUQ
HDmEzHVzcNMi7rM/Pj5PXmMUmB9i70kTG5aI+NlcYxSr8OY6Je32riwaxNkIsbd6flV8MbFpqrrS
bSb/ow+mU4gjPPAMsL+AvLqG4orcGdqgXpO7rEja4I3wI9NH5N/gwIITRWvMZXUkoU/Jdz7+4Gsy
BIifA23gwpvBehBtfsU1GEaAGWZZJbfVtDSBewZYHbz4LsRjBgk3EgfpBzer7XYWOppVJn1BfkC6
OLjZeOypnf2QX5aWwcR5JP+EIlBOzfPHF3nN5ELfkhhlcXxAuWL+bHm0oHbx/WZ0brRYcJMjztou
riPfNdyZATm+xgnbmSbBij2aAz/4Mg9j0zQ3JBQjZtzZZQeU39WpUcfEESVojXclw8DBJ3Lz6WuT
sijwHUoLg0hBKbpixmKISpWE4hI7F3DcbbaICyvw8W1a11kDcOeWR+e8ZeJPSjvjNXxiooBjbI72
aRDJagSUTnHl4pkXhlaLjd2ApUGL01RK7b9fp3CO4iNmu0n9yd585DyHipvzo99ZxpslWVQwproQ
KtoWT+uxwTeR4O5KHx14cjDxATGGfZKsdffYwWUvJrm9SeJm9M2aqu+jmgrp4wmC2w0nu0kOCRaF
nFzIbtPQNfIpRZy7YzPSYBjSwWCzuas94k37AtUktRLDicZutcabBkudPoXT6UXzWFMG5uUNoG9v
/8BgFO3CcRGl47/mayRosvXJROrzYzSSOO7etza5hebNKvE4eEKNtZQcYFDq4MhfiTyts5tiCavo
0VKnbnS3IjRUkiGxSOHyRBBW4DS0Q6cKNRBGsMbIaEcMT5ez2dP7Nh+cKSKK9KhrLdH3wWz8tizY
BxG/7nQ4sxLGVNTGV3cyTYFtYR12S3HK8b+x/Zs0EAVr/bTQDECj9TosRXxMx76HFrhoDPDBVoxK
RKeT/yd2O0l2E3MEaQHtiIlz8kPXDhPDbt2MODWbNqFxzuj0Ju/eNA/j3PttvB+chZP8npUR1ee5
xLZIdl/RDa20RpltiJnFCydD8oRxS6p9s8fuVzb5D5nMk/lG9WsHZ9l0Fvm6+RyRgrlvkDzAnGn3
zu3QlAaJ5IV0eSSX/IEwd2WftPUqaEtTXQsYvFLKhO3cNq4k+xW7ISd+kxKVRiDZU8VOQpY7mwpv
/GubSHFWwfclPslf8t5bcD3rDpNTj9jYZYGRvf5iim1G4//CocGAAYFZ2rGhdpEMXBNjtOyRxUho
1Xmsk9RRwbVhXGdfLWSV+GKyEka3BDvBRgGg1VURdg2+HXbk304FVqgHUipT8DCypK1Dgz3SwzQN
DdictOKvRSGxxQndMp4ebb/s+30yu96dyTOQTGb2yzi/Q+wKjpfvyUjuzYPs+FlyU9q5UX/Kcmx1
7owG16sbSVtEekjqdPwR9fmSnRyRTnTB2Vb3GRuEtD62zWAW+24NxEJvgGdPZw8NZ3GqnShsDm0U
+8M+HWYEqQdryGfrPgyJgjf8BeN/k24ffyfLZDpMnAbXXZUEzQF0pg7vYkFHDZ46lf+AaUAVHifU
xAE3m/tfikoSfdy540RnimN/t7wwvStm0Xs7UKLsiYw0eeiG1Hqdyzne5UP3w0uS9tWw7PypcI3Z
2q2DiwhkB1sYlSN2XwnGpA/AVXDhh1m4axruM6cre/OBHhzjr3CMnRv8DcvDQjPEEV1zvPdFH9xy
r9bRJFq1BKtf668epiq7HgEIRl3h+kDwGRnIYeEv38zCXU+w+i75IVbRfxrTtnmOnKZ7jOm7OeXL
ID4PgeHcRKFZH+usUU6GgAf3kHnVjcnJ4WCB3SprGf9R5bPeNhiafjUbIf5Y7CD5FvVD97LAzj/E
2I+di74bCLWlfe5Qp7VFvTStR49wTFRPazafTWeQ9zVaqE+13VvHdeqyY565NrZlYxPvEHYtfzXB
lH9ppTs9l6453GFSljxNPlnYaJOI1SvKbr2noyr8gutWcWfFkXgOUEcTS4eb6w61eHBvIn4lqlh2
30Js7W5Q3Bh7cJLoVnSyYTcBdNtT0BguoGng3rpEEH9phqmq90qDf3KW0fgR22n9ENYNiAeHxi8o
s21k9p1zM/m1/UgigXGY1nH9O++i+i32Urx5lsg41GPeAUpF1puFg9ot8cH5rZOK5ROJ3sOjF/fN
jZWM45mMedqYonVBT54G2T7tavcZp+JgPuJzXPEpVnQ0OLveN427kJQZdP4pKPLoPyiNX0Ovlm8W
29sNOsWQYHEHLeAgWA/T3PzqsgAfjTkPPonY92+dNa2xJ+u5AWBh8TWgmKd1fqLP9lAHdfWDWEyR
7uiMrh8YmhwTiKVkntgVzV2YklFf5NZDjMHMD6LrjbvW7uj+4rhzFiwnL0Q40UKKn9YrHjPrrl7H
7EdS5Wmxn+wK9byYKpCSyKKpGSs4VMKjQx/qVFRvLKils7P5ku3YeHKwJVrydotttL8vhk8iHj2r
51w2kjUjWfMXLAqHl4nNBjaeVF6JzRWpok71xUNsae+isrbyfG+kY8IJGfx8Hk9FXPZ/WP5QPSUU
a0djgnU+RKNPDHIMNHek//OV4E6iMWX9W7LawxlH+z/H3nn1wP3x/s7nkyH9fL+Gdnvi4NOQQjS0
efgAVlfecmOFs6c8ap6oKJLwBLUZjWgBbLbkxADfoXWtYXmt0MDuIKvMHygo5v0UCiIC3IYU7niw
OQ52KriDqyr+8tZK3GaJ4RJgvrTfaVsz7nKONEwud36MXWe6k2mfofjwyEPE2aL9Y2LvuLcW4X3D
pq59KaPWJHUkyYeTt0zeq231ZXeIIqO78wfh49ZPQfy3kZTJgiayGfD3sDESOyaiTx/bmZRwx4n6
5tDkwq92oU/XcfA7pH2wt/uO8NaKJ3wnR9JYzXpCmr56/ecaE7ejtLMkPYFimJ9jmICRPMsy4oZq
1hLEvJ9pxzdeLDzg/q6dheUnTJ0HOjOylFjKwbyb8EM7Bo4sv9KeCco2r8GPiISYbzmShn5XK4nK
jqfQfLHCTJyy2cKVPY264iaug/S768n+1jeW5M3t0Q+40eDjiDJxOvRWm2CzqIqYmrTcnjD4a++I
XaoOmGyBgrl5dMjSJv0raJJ2T+EbvHQgadjDEWtfBGSRFGM/0Fhjx/flOjb3bbo8ceF/Zr1X/tmu
VgX5iUtgnTus3a0zHJHnpvwWHN1d7g7hE01L7nFJRfd/qTuP7TiuLU2/yl2ahzq8qVX3DiIdEglP
AjSTWCAIhfc+3qifo1+svpMnqBIgldi3Z72WBiIBZoY5Zp+9///b9F0cw9y3xrjaJpZiXZnVZPtO
pX6FrWOepnTCA0hr78PoaULyztzdxk2VfV5MPYL9bZUt2pvOu6jMoflowyCCpJam8Y1Cx+4Nm3D5
UDTTcGF7ynJUWc0O4zwHFybfnWydwVQe6EE+APcj75ntpySNi0MauhFdpc4mFLKEQlG8xC6kiHTR
BDMkXmqRiJOWsWohUIs3MYRxokjdC2P8WutxUZIlZNZjxY6sqrZ2FPqkh1XJnrKgcJ6TaU+3SyMS
h/jyAKTuOuh/mbeZsnBc4icH4yxxbEIPCH7FkkwrgitxKHXO9bwFXkwv2lD1GKd8kgjU56a4C+tP
geXl0/Aj0bIUSDsI+3GlHb3CKsyXNfdK6QIU6KbNodpu534YlmvUNWFz0QSUN6BThdVc+cw6u7hJ
8r4bej/0aMe364H5RTulbYxmqygFCQ0lKGb3VQURSWcmJCA5JqaUEE+hv8G4rym/F/fmWAfJ584K
y64CX9KW8QMwz0DTSMymmU4rL0efLPsA/iCsY78HKQvseASgP+86FI4uyJs6LX3ADyE+rWBM2Lh8
4BvCDtVOVNzWCmfiZVj0eo1IZyszRt6ZhFYvSzV7KF7ivHsFOAzOl/ontZDvPyB0euWm1yP15fBy
Vm2mmOuU1SFIA4rs5N3SxX4mIHPiXZ+MvXJA15IWdyuVP18ojZe8jpDaoKySeAjgXM4gEY/RiQat
/Y0zq5DZqPMojguTlYtUDL4LvMc3MjSOVUWk0dbyAqp+7KA+LrW6vV8RcqujywvMzLZ3gcHm19wQ
S5EtH1czkyycGL2+5MlmcZV2Dg8Qviq+UxYWlQWE4FHmB0URBH7VuVayaoWRIQn9KuNcSMTQjgtr
qSxJRPLv1nLMarwqR10wySOVnsfc3Vl5Ls8Rqx1CGl0HaQSr40Kk2DgFidS1OuJWARUkPTBrDUle
DZ0ZebeFFC6v2cO1sjNoonKGYTQoMrH4uJN2jJzBGpQjtT4jhn7j8GjKA6fvudFvg6Fsyt86z3aa
5MS5GCuaP1ABVisaTNOCY9joGEErXCxw6JnksmcFjb31FoVhJP1SbklZHJujaorSReCgQCFpHWgK
OPBGH1BkQDxPsYQeVtdIWbvCjVlHI+netQQq83U2DZCn+9VCSHPNiJJ8qHM66HZuDMLxFYB7WFKy
DNzCchg9tkgvnuvcQokQuUcO66BG/ZKOIWAJlnEBvHLQyqafAe3LTGtNT+oJ0QdtlnWweOfs8SDb
TAy6vqCGVsqU9K1fGMRE+PWkAWZNIhuyDlOUlahB/dDwytf0Iy1LsZoEah6UCyWpIfLECw0IWDLr
KknNivzfmnV0zir11UrLyUKkDe0p0qbkkI/4rYl9grSZiQbBQnIppo7fC1teQSmQOnerUADDWyqG
Yy3UD99mSTDsFwomJY6iMQpzAZypzUdQgIIb2aGfUaNNnHBywG1mTW4PuPFsuFvr0Kvpz66HgTPK
ZHqRWvkZXLXpaYIL1n5bbZylF+MYXpUVLVmpmKsY23puAZ6c9QhePHvzFvLjPH1NWBbUjyoE34rV
2YuSfI+1dBi+cmqLnwtBGR6pl3ta+qBGWQ9yeDIa8vRtUyfmU7SESXYV28Dd9w3nMfteriUdjcF4
ZuU5r96FOZ4DxcI0GvnUb3/PpMtJt5YZVyPGIG1x+RCLJ6pnNIx9Wo3Oq8d6OKvE6dDEkCyqXtTr
wTjgaUMskdtAeaTuuGHWWl9HZ9K8lzIilP6WWp046DdSurZO2rM5QmaB2kAVqg4s96IQ1FWY1B/y
uQzy50oHUdb7JNSmWfVnE6ByvJHr0YoikhobEMbicjCwD8thzumEvgmcwqw4D565TpU3IvqQj6hJ
0yoXyXp3DhgLHB+nz7IyqrVlyJMyJRt+OWMiZf1A7tgpQisWrmIyxW6vu2eHvEFChb8cA1VUjaSe
Sa7R6zY/OxRsKi+djdfWQreRY/OmM8D96l3GGSR0LrIMpM+OaCiQQWbVp22IuNr6KJcywMTCWbdW
w2XduZUJFNXwHOQFo9Tt06NW/GJ/LnUENO1B1SXN9uS9xCVq0yxmajVAl+tvV/hOk2OYoV+l1HeS
+BGeQTlMSJuJ7aesK3HzEkVMxwOx/ayejbLQp5JiyKDnEx1P5EJsIxdgtmMRFrIf9PbCGRMPoDjo
yIiqmdclx0sny25JPArxgkHzreXJHmZY9sdpptwFDTQlAZwTz5dpYju7tepVTwlmi+NgZ2IlIDUo
Yh5ZQZ1pBMndFIgBytrXsjJmpV99A5LD+IOzOgeirjvgomUjG6XQQr631QS1vmxp7CuB3fO5dROK
5cYeA7E9x9JR4ZTOuSBwrkBCT+hZ8Qogfwo4egytHsHvGe3QnGEO5pIOfXMRxEVr9DugMWWWXZL+
dOvmoLV0u6Ie7dnTBLHSzhn8B+hdqYpr1SGbM1ymeSRchwNoUST2PYoEcEJ+amS4eC/WmtgqDzbM
RtRz0EWLqBSLvhFVm6zIqu6lzbSy1z8YjZmb8dZSh9kZ95o2CwSYChqSJyNr6OXgCS/IDw0dAbyo
nmeEj/f2ectRslZstEi68GmEHECFJfKss149jYTE4lOhEYoHCBxBRADVuRoWIEPkWamSlik3L6pk
NvZpQ/hpKSRKaN9QLoWDYwxwR1ldoOcAJndZQvbl0pazJM7s1EV4nXMKz9l2UDhSbpEd0IPphp4Y
HE23oRFNTrpd+yKsXi7PhVuhPyawjjIP2e15Jq/DWE7oIho6I7gOY2Va0ATR/aGsv7YaWqpdSTOY
Yd5SPje5izXSoTmqeP9xrjhG942OJ+fhdZarhWFZMrRTD6lRvrOdNuZZqWYjVt3Vw7yCAKQnLpYK
CPAoQpC1PsC0SYRUzhozIRAq+0bM0CSIRGEtnhyxzVbNmQLaUj3hETZKAioHEmWboA+EgcRwic6Q
3d70RuzWq0xirUOvMiEKn6Lgvjr2VvrDCnxTWrij2JUk63TV5VQ4B3jNtKXn6HKfpiCrjJuSoI/m
eEWCMwJTMFsw/y4s8wXcVppkPSn6iZ4EIjRQg5CCX4dgkkdU2ACZaGDSER1Ba5uwGiubJUXURcYZ
VWJOm6lzGL1KCzF50k3oOChG7LTbH0Q7mmHxJjTZXqomaOHCpE1G7oiDh/HKOinYLriC1TRttbko
Vs/0AqIOmcxmqjfPaWqdeQMytCUJ0/ACpSKzbOaWQbaOmabSRbEXMY/A3XRBAz3/4HoBNYZDjD3r
bA4vCMeIysS0kSIyN1PFJFufK+hvMVMQF4hpOAWdmL3qyHJi+V4LxkPdTk015vlG7m2k0oXWYiYZ
Oe4cQ12KEtmikcBFXcfMevIA9n8+gLRQII/rsh9LHOYqsqSvhDDarsekGYxvq20LzMXUP+SJNCxb
oU/rkqjjmclNfp3T9IOT986ZONnXErg3aw7tZ9jjAqgve0kFWBdsRfrNuXnBD1i7h+VShLCqdRwp
b3BnQ6y6a43VnGnr02Cb5RMBgJzRkXhsxZazLtkokcTa3qsw3JBwSlN4loA1sbaSK4mgwawOiK6M
UTtW5+h7VQcqlUHnpFMUa6x8ux5iGTcjH7Qcch4KRZ6R/CtdyoIk80WXfvsfb1MqJ8OmFS9fNSfy
TT4CcEKopYUcgf2+F0ZUhIhs1TNZvF6x/XnxUG76Khy3ovJDKluk8Uk5qUDHpIxWvgejc8VLl9qm
xg2Fh1eqq0MZcq8bucfZia/yJIJh/RPpA/GKVo0W4lmxQWutFbm0XHDN0AJtISdF3eKcSvY/EOFS
wQHIRwzXQpriIyn/baCpE0Gh21T4vh8qOnnJXTWRAlgFl1JGGAHG4RWtWi8p4aHLgRjqch+wZUKD
HOW5p9eyCMFSa9Ti2avzJHAR4mEKwYp0h6MjFEuth82B5x3qpTiJrU3sBs0ReRR4X4KtsTRAFcCr
kt4AITz0k3gZM0s0H1aSweZTVhj5ypJYD72LhVqCi5Cs/V667XsajfCZ4rgmruUcw6zR4uCNiPW2
AuqLMK4LxrBFciNF1py/0LXQUEYs/t05YpNJm9BwyWBuLLKDDm0X2G54NxxGhUxmxRvkCsMWqsKZ
yzlOulDyyGB33brpzUmUaUr/Vh3RP4owTApL0ZIT3ddkNRgw9jk1InWIK0RFRlHtWR2cy0g/NCsh
hUzkSpEm/UCX3ILwJlAuNdnGC/Ad559VGbPuC5TaztkyOdbXZ6dExiTWtnO6ZZ1xMtackIRwHyuu
YVWDoPgQ4goZPgV4q+tvyMw58jssZOL1ynSXGlfnNJnkgKx9ANQqHQoCvLRVlhbgaNSnN6Bq1GXc
1OrkaUQ94jhTJo0QrMlQm5qCkN2szjdjcatZYLlUEERIf8VuiqVbhLEa8naxM8n8nGUkIiZOA41h
LjWKbOSz4DqH9GR6WjkbK9YBXahY3+VRwJWr/Pqo8VGI7Twii8Vbd+yzmN+Zgkifrl3Siba5sWUH
S00nlre2KyRnVUSuEtF1AaLVgYhLZP5LHoCUCeHANT1uNIsccW+MpbtuInmrCyfyDyrFH5stIFo7
TzopSkRnJB5Ra6QYMAvqe8hWix0YcWHh/uHTlUIizmIi1l8P+MIVza/80PlIPSLTlFOiHA5rCpN2
jjMYKdoE4GHNz5q3NeVShUnn6LQmmNR9ZCtiP1z1e3IgS5g0jdw6Hh4AJvFOpBuQONFCMm8obbtC
lhoc1+11zvJd3mOIyOfbrIbs7vpSsbo0jRDPrnafdXeU/WDWBgkrtC2uOaZoO3SMSzNcalVOrLLH
7dYMdMRRQiH7XNc9ZyyFxnAlVdUSUfZD13qO0UL8lszyNZ9ScqgTYWUziKm6HpUMexRhQykbwayL
1YqzWr0OhYzcStpe85sR4hYCKl3tBP+CvlyG27KR4i+rDkgWxBUBWhP2As1yo26CpBKk5JjWq229
GC/27SqXpbIsbii050ltDrD9XW3ekqMTXO0MKRHzUqp6bXH45/FJwBZttxh15MZ41QbUPu6KSSx6
bkhxvUwLrGpNOYmchNQ/h9LaFGFGo9oC8IPHXnyqkxeUd7arzLmuWcrYqNuzyWb1rZEvXbhda2nE
UFgDk0GiYhYZSSHCFSJigQcRn6m6Pf+glWHNar9Q6BzqUBHrEpjFG2kLCRbIW/rFaHUOoeN6llw1
5TI+0M5H/L5HThjuolozu/QDy50IzGEuiwfuqqZ4pdpMYYRkKE1E3QCVh4NLdl3HowxzDr/YYd0j
KyHRBau32zRFEF2ldKErfeRuYnFfZejrpHBCOH7fPHK6zL5V8BxIsEYrpaFNEc0OMzM1WvLlawJC
UrRWfbk3tWG/y90Ozx91p3MouqacV9W9MOfyCiMZ9bmSXDPK5GEhRZcrQWDEvWCqm3Is2nl4UiKS
vJwo3ULTpstFo60LzSbsPOuX6wrZ/2TdYBcDPSdypUtQZdHr1KjEUHsnLfTkoUtR19iHSLcHy8Xi
pIU9bYYckMq+RRa57zeJ3c31a6hX5TBtcTAu6Q1HbS3b2hUthvtPLbgS093qGF7AyVrLYji7KiA5
dFgGp7K3IhulXbcJWK/TUCOKig5exkn8bo6G3jgWc1FmTwXD6DdLoaz7lNm9N+xh7S7UNZN8tknH
I526LMe6/6xWdVPe4IoL8kMwcH2oqAwU3SXzDuKXtQOCYB7I+UX93dQwtva5HszqoSrVcTnpUGG2
aZnoKINK3SEuCFl+kZuYXjn7HS7vfquOE/ovo43Gy8Ya7JJMDec77apYIGpg8KoSew/cxoP+oy9j
eXLjbFGbvdl6XUexxKX/Wbw3s1GhF1NcKv21QleAbN6gzUXR78eUACfFt4pgTA1gUmphOFRrFRiB
m35pxhmpk5u0A03JEJaZ06aM6fST+DF9pdBvR6wP9lZlGhgY6k3VugqQGeulr0Tp4HiXkKLizvaN
QVOnZTtQsxpvs9LOm+fSKlC1eENkjSdcpH25B+SrF3Siy9SLGBwFZGfcLrcVrXSrY03G07z2srZU
TlYJB/PFZVGuXirVthNyoAoe9a/5gt4p3UX9NJiD3yIzr8gMQzv4ZmcjNSdyGJ+woVC+8q0VuXVW
NzNEhKTeYuOOOnKN9hL7Y+8Y5VdrIbwSFreJbNvaNEcmDh0tDJUrlDG6fYdIhifjN6Y3lwb9KVJq
UaD+KULFc26ZF6Ggnc5+jpsUeoNclhVELKyrq/h7DZRliC9dCDHWjeGTS6adw4EMkcpQWAIPEj+j
y9ZKkssu1dQT7vX0WsqJ5Ycksn7J6ic8DPJTNG1xuCd6KlHVWWsZSW6MLjOMeRDMWylSXjccmfKU
JdIA8tN5bYavxWB1UNKrm74klY3+H/QJjWL0ZbEeg6FuVPd2MpdCcXdpp1G8iGNHHJEWDaXfa0uX
qBIZ8TkQ/f3MJoKjSatZ3Vq8F+XHrnKD4lvcpXbwfaRDPAZJdVDz+y7rTLgSreiTLO92XvNO57+S
6vp4HmMyzFamdjrFoDZ7ctjJ5l1JdrF3wTwq4WRswdKK/EQqGTnxOSoJuUkdDQe9qePiyuqTyj3M
U4c0M1B1Ou7d1lofZvh8qUbTDae3OE60tCfWxpaQAvftrW0UwfK5J/CgJ5mNkHLY4AwjX7AzuhRn
yLOe6YmmHMo2i6HDPTgtH+/UF0h9NG84RU3P8qfgpZyj0gOGHcchTSs3dTVAp55y1ap2fVM3tY9o
SlewstGO9KaavBrx0zyGCSGA5aZ7wFfN3urGKDt43Yw8CR6A4yFcj/QPqarU6k2Lw2o7WPVEySjL
vqSYV5+Ad6cXpe72L2w+XbV1FnXeBZ4V4N2ZI740c6LuRBIR4n0zVOPrEJODu+BcVz5EZDFv8mQw
Lt1kGHb96DERO/LL5veK7sXFtqUxZXOIhmx6aUwkZb676GO8Gdu++laHFXyWGQ3Q1iGZ8qHBrHyC
g2peAfEwCn8Zk2je61Ze39jWlHxDLl7fsrplvOXEjEjK5cZjVDXKhROwzuMYnYcLPdNGvNgcstWv
yKJZ1bKq7D4Ry4eXLS8/a/yg7A1nG6L1POpkv7/jvJgugbFGqD4aD78KJQgeXlq1+jdKEKl1rXPM
K/DFjYm2iSho137TxGTINXuwD6FDpOfHlLXso2UtcYrJxQ0TxGB6+20pchRIoW4b0NKo36GjyICQ
zDpGLD1R62taJ1AtLpxMT7cJByTqdnV5dPLY2CaaMV4lQah9dtXS+Qp1KH6Jo7S/RPlo3I6Txijz
7GDvVbqKfikzL/WxTd1NR95+8nU1aC5BbZRf2NvYGQZMS18UzSz2Uci846j32KO8/xxwHqIb9Zjc
FaqX7zu98w6WpU57A+r+Vz3Xo6cgtuyN5aXxflSW4CFK0O44o55Rie31aQPSpb4pTIMlNVaiYYvC
Lq8PRu7E36dS0T60bhtNu3RQmxe0r5OzRdlIAtCMlKHyqzRkZQmgWG7qBh8kvZdgZ2VKWt243dS0
O7XX83w7eIWB0FSNhwM28fE58TiLbYuwVTe6GQwIQybzlABmvrbY409L2KMbjGbrg1bU2b5PAhrH
Q+o/grsL0UR24xgc0W724Y51qfzg9nN4Bey1dXcVEdz9GMbjd73qQk5vg0tF3kiqttlyI8YHQ3Q9
vVMn2hJRiU5cdVNBRL7mazGthsGyr4cuf8kUENMfE3eg4zf/Yu+K+sBvMXvmc6GoRXChKoPdP3oz
Yibr2h0nB0chx+/Fsz9aLm9oSjfiV+LwAEAdQS+CdQqomJyUPtJ78jVloBm7ZSYVjM+yy6db/FBp
d62PWEiOyHMq7UgeLdW+zTN9CJKN642u9RTis0h639GYbawtOinjbjvRPju/VVU9h5aEYhRkf75N
Z8X2FgMLIC30ktuYhgAoiTpONMSDl8B/2N+zZh63eRH0zvWkJiqV6FJV1atxDintFgM+1oM+x8td
CXrE8dXUau/ixMPjThsDPfIaBIpI0vxEpcB+MWOnK+klQa1oS6+TDsNMH9bqkWGQGXdJn1nLT9sZ
vjX6Q1SB0mGQXnAQqdDy+h1VDQjJrFkouS6Ms2VxPSB27HBrO9D/9TL9R/harl022n/9J39+KSvy
QmHUvfvjvz6WOf/9p/g3v//O23/xr+v4pSlblAl/+1uH1/LmOX9t3//Sm0/m29er2z53z2/+sCu6
uJvv+9dmfnilK0J3vgruQ/zm/+0P//F6/pSPc/X6z19eaHndiU8L47L4Zf3R8TvNRjygRL93IxGf
v/5Q3MA/f3n4P/+7L/7qn7w+t90/f7GsX13ddmn95BmsjvTG+uUfqAXlT3TBlsFGKPocgLb55R9F
2XTRP39RdPVXlxfqep6h6zQIdOA7tCWGBfEz7VfD9RB6AFBzwdgZxi8/bv7NS/zvl/rH1inGW1KE
q3NJNsAojaKQKriI7waQDkmak0LQbAuS28qNM6ZjSYWjaBXk+yAmUNgCwvLNPE+CjUmJAryzPiuE
wBjomX+FvdQ7tNzJclCEYcMP8Be2R3QoyrgZ6i7JLh0A0xSpO4CjG/irywOkoszZgjGx6SHdRDpN
mByFXhKRh53FBJjc+lruNN/hb3nGBh2P8RC0S5Ju6YxG3qTNvNbeEl21F2Y4Gv1mMKrPbW+XL6ES
O99IPpXfz6/03xr7t9Vr8aFrXl+76+fq/4dxa/Aq/+dx+0EMp3+cyuYVzpWcCOfRLv6VHLqaof6K
kQkPP+05YRIJu5ccuiw6v4JbY/ipnEVcKti/D13D/RWNNQA9sShZnAL40TpyDeNXOhiQMUSaYGpw
57x/Z+C+Q4dBT+TSaI9MAGiQQ7feW8KQLZGuIOl2R1e1+Q6OY4ZuHKKK1Y/KTdAv5cUUMlgbtzPo
oTOiW1aqLrsAB9Jd2cQwW+RoNEpFxDNe0yaVZuNpl3l+AN72wAQl4PjD411n3h9n2ru2W+cLBjUJ
XEi1mDfqe7RRU0WQMbsmvIv1RbnHmd9tJj3t95D1w43d559rmkV+NAsPk6QS2uWhDm3l9PcX8Xa2
i2sgZGSae/zH63tvHezqMurIk2Z3JPjM22Bx9Occ3+vRjFMPyRTQ/61JMv7T33+r9paAI76WF4Rw
jTsX//PeOBjFU1uHoBvuoraI7dtudIovVm7rN9RD4oMJwftqqarwY5zmMRmoAXWDjxbR5bju0AJu
n0+Fe6/jZuFsn4b04cA6dvP31/iWRHe+ROhLOCtV2/Twtb0j5uQBSRC40dldR/74ajSH2o88hGo+
IoeZg07taMexIxlk0Ns5+9nYEJ/+33Yf+e1sEmDOmGsOLbveIoJatUnoANIWd1Hc3CQQSD5C5kho
TKRp10pSx5e2nRVQo+sp2ESm1hzb2vC2XhYnl3Sp07Z//yw0Zvbby4FFRc7PchzHJsd/7qH8B0zw
QjeRyurK+A5FHFNqqIzxZcE8dEMnrzbfR6S6n4VK87H0an2Tlp7B+m5V8xUe9iK8Ji+GkhUtQveo
/vxN/XkiYf61DRrXsbG6zp87KSpYIKa+c2/rSoUPMJXLjTvqWAe0gUYSbuP5bu/RzxsM4Ikqq4Iy
o0x/8ohYxt49Ib4eVBq9HMUW/H71yfWcVccK2tuQMv6X2cuUzK/E5cTU4b6YRWv9ZOa+46YyRGAm
c78sd9TzTFbdt0OkQ6PcZ4o13rKYMUkA5zaXWVHhZRGo1JIzzNYCF0HbC5xTvekKExjtCpJo+gnL
6y9GB5fCJHYtOGUqC8rbK6EjoBsqlTvdRmoUXnVu61GUqlXoKwAP/cZS4+uMkGI3pnl61cFMnnxE
kvZ2KFFMJcrgL2QRP7txePv3w/ZPUxhgnmZjmBPbDK9H/PwPozYnaK9Y4dRbB4/JQZuG5pJzZoQg
q7S/aGWF8ZPTih+WS3zx99/85wWOr7Yt1L18qwtCT0yoP3y1ZvUh/ec689ZFZfRYDUPml11RFvRN
9saXQa+1G7MdnDujwFATBpnpL4pFXZ1WMQ7oKbVCBzSOF1M0lxculrjpJwvMW/7aefAwcGwDRbet
gpR998pqtfWisdbNW9UYu8e+M5xNUff9106LmqvIirtbB3QmJhAG/HbGU//tJw/oTwscPF2eDcxt
k8sgbnj7gNCmp/asxew5pad8aue83sRu21K4DKc9UXF8oA1NfB02ShRjRZvDpyEMENnSM2189MpG
/cn8/fMK9/Z6CMv/+MJ6t6bWNkbmbZ7bn8MovsSm8ttP7vlPu564Z+YtO77G2v5+ULjakKCEcPVb
p5ljdUOk3e+DYEJO1ATxFRm5EM2xo+wLRGRfAK5aF+Ey1EcHLssxihScDhwnuu9lQcmD1nHeTwbt
X10eQ5VUt80yT+777SNoEwM1h50Yt0yS7rEZm/owCyidnzeTY+x+8jD+YgRS4fN0okObbfb9lqJY
tCMq3MG8nZG8Z2Tj2+GpJ396cvN2esktr9vQ6oPck6FgdWbvGHam0w5XrPGPwCGQQluhVe8B1Rbb
yG7b1NfCJoONGLZgpvLsQqUa8rMG9e+s7ud5Q/hragJH+RdbDVJpQGLYH2/rHhaLn/QKBiw7rK/K
SaizhTCSplqN0Z2cJO4/gpb87lUEL5TbjN+60R4v9RJ9lJenBSBhJfs4aG33+JNHK4KDN8EDGAMd
LAIxMEqj8xHzj2N5cRdswSkX2dYq3VZGqv83nOZAz2pZj2u78o6z5wUfIZ1oN4vWjx+x/G3zMsNp
PcSvlmoO7U/Wm798cKZlsjGSVOcRiv3zDwsi34loudb023axrFPbat3jpKF6pCOJ8yFhBT5Ry5mO
ZJWXjaNk5dehG9jVlMGlHJkYH5SuN67AbXSPFor9F5OE5v/LYzufYgxTd7jSd+PfmjDC1zSyIRwd
tZu6WrI7Kwk+UfyfTn3bTps8qXCFtjStoCbzUKFxexkW2z2K9lC3Shj9BHLxp9ic18gaTYxsiv31
fQQa2iOd87xRu8XSCVeriKsvQ1ARfmXAr/zZ0ZsPeMp+Gle8xRbLIU5LaFgOVJ48oOxv35SH7Shr
lEK/Dekr9E3vU5sj1JBt2EbaHdWR8R5ikHVqvMq5N/QFG8w5SP/JGP6rqwA8C6/YZpKQ3nh3Fek4
hXivtNvUFXZMena0G/Rn0S6xyT5kfflNrZfg2UBRt0nE3xd91x7+7YvgXKppbE+cbT3tPf3W6Rtq
aDRYvaXXbHQqy6W81tCfvaSxqd04wVheVVN2syB13eK5IgRuTfcn13AOUt5OZq4BxJ8N7IQMD4fk
NxPHGbWqwy+g3k6EFMZustXqSy4mLtVM1s0gj9m/6XNq74t5iW5MKvofJvA+r2UPQmcLu6X6EpBG
pcfW2HSPqdG3R2Uw9XsH1fzJEoFpGA/0NdPs9jEvxvJIvtKklgj9hnZJLqIGQpcYUS7g7vJ4Pm45
C6Tzn60QmiHe6btb5TZ54xpDjyXsXUyQFUOdhv24rhFZORMkOVV8iBbLuZ8dRzs1hYKoM6yfoVpm
D6Bl3Hu6m1inHgwkbj/LPMSANa6aQv8gxEi7SVFqv0QMjjLfWihsmuNrQ4ntpuysz40xoKOclvHY
t7lzFyO+eWJjHDY27bc28qRD11zjtl5Gd96ilktYtON6OGA8MpkK0/wws2RsuwiLao8ufPE1cSia
UkvYP+HInbw5Tm8GfdjR9k05DbSlu+xbt/a9tLN2qToWn2vS93eVGxW7WcOpAJQjvbfMKWTga4yt
1M6/IxTSHtj3KE7yqo62E2uXXjXXH2ev6n9bulrfVUupCqhpCLQz7pED6Mu+nZTyyRkU5VuVdyp5
f3EuMPgzsajesI4gIR7AqBbGIYmc+preudOBaIyhQrzl3sMKLY/gOWl45bXRKUdrhoMnuDRD55Ma
K/dzE5kHrGcl7v6qj19KO3GvSPYBG1o67SbRKvfSqMvkskFJfrA4GE50idqn+J0uZ50CSrPo9UEP
humE5iU70qjRuUe9N0a+V8+vCOrTmzjhCEc6ftpCbBtPtVG3R2Fk/+QW4ytto7ybcaZ5N5XxIDo2
gQvmzsif87SncD8kcHW6lApdokW3LphFyLVLV2C+iOcLs7TutAz1gl0tV3GqeC0Vc608WmJnyWtj
eMiTjh2IpNITwq36lCHPmTZN5PCX518y1ay4gpNsfWi09DIoeux8TmIXvjnG4QlldSb3KrtCTqJg
8T+hAtdulIIZjLDDOuaJXd6lYaweDCtlytWWA24NV2fueyIsjCO9POaYD051j9omP780A3/6JiDR
9i1JU/Oac5ZzKNpp9ukmXeg+b66+mEcNA0x76qqw/GrQ1SRDYHrindKwC53Ehg3ORl9h5UARs3ab
oW0/WObcfayWadpEtWVdxVbrXjYpXd67CnUhGqyWMiLNOU/n3Sis7Zh+tRhScZQXxsfMNKtrbU7p
TGe6ymWVlRkSLdO8waldbmZzGgDqQPLCuVweQ0sZtvFUxNuh0Jb9HI/UaIewO+g4VRwfJLSyM3KA
ZnXhPQyDu1wVXj1dNKOZbrE5qPuAkeyrejhQXDEj7Ys3uE2MJ7Vutz0CfTg5fZ9sTFONHh3D4dRA
Y0k0kXYfbPSqMT/Rqnf6zRmVI72Eg6Oaeu4psqtgb9YIGKMxf9JaR2cpDZ7zMEsfoJE4zzRg+By0
obZzCzM/QNty7rI6szf0Ex8vzqsi7VW7R7ahPdkQLiwu+u04ZfmGyfi8sDjfIODT/bYd4LejDiJV
Xg4vjdumR9Z+PEqwqBpUJ0NjbLvBeEYv1j4S9naPZqMyMcaciTvVGYNQNc3liA0tek4bVj8IO/OG
+yTnMoC90nB0b5agLvbz3IRXASK1gz0Ey2OdwePyqGTtp3wINm2vtncJDU7RrdBPVsm78Dg4wFYG
aoonvCys8W6hCPecubDpwoqddzQTpgdh49af3EQNbihTRxzHaObjx4k17Zxufgh0HPojufwvOPJZ
CPEms6RUjGugITZ5NMNil2kBgnyJaoN7Pp+Bzk8vw/91t/TNJezZ/CWosRX7uQVqiNpcBcsiSq8V
bcheTNyVnxHkjd9zKJvXeB3dWxvYwge9r+fLdtSxHk6tcVSddjyCzAPPgP4TZzy9jMvesWlRB382
D5JqM3RNvbGTrHt0RPuMIoOBsVkiTmDnpWye9O6xqrwiFngtHMJ5S+YRygwngAmCt2XqT3bOqu4Z
5Uc9Vq+XiV12AVdAeR1tl08/U83vy/TKULTlMp9rhFUYQK9aN2U0hzPfNtO38wlWFBmaYkGCrbqY
g9q+a67op/g578zqFSEfKTWn0nO/KAb1S2nHD1TB6UoOEgHB0nCiwhpe2Glm7ptsca87wzWOlCQt
mpmCvdEHG1ezOyJ+qroPsz4mW69xrZ2u5e51HuV3tj0mp6HvrHtXRJte7/DmzrmrNgm1akNE6GBF
vqFj1PABTBF648XbEZQur7HnLNfDnJUymZCI4CiJFfOg0LNgE/Oq6LdrcHSHuzJuIgdIshdmgNiU
SL3icJtt+9RrD4NaKhu07VDcKiX67LrVla1AgR/DcDyp+I+hyJbqx5x0K8LDen7BtWNvaQsXOttk
oZG9D96mfVQSkUFGCx0DBdW+m5S1P5llpeBPSNT5ZASavvEUFAlFm8yXMP97wN9OfhgwWWPhrdPr
JlZ2kCKQQ3lmeqNNveHTHLY+9lM4AsBVgcfk4ysqqOmaKpp7CcHF2hm1pd1kNEL+oKeqfVnO/X9x
d2bLbSPbtv0iVKBJAIlXsCclUZQlWfILwpZt9H2Prz8D9I59LUpHuvV4b8SO2BXVGCQIZK5ca84x
Wdh0BCYw5727RBmag243+THJRg7vwivxGM5vfcry/2CFIjkO1eTTY8ZoC58oqe/PTZBzuVdaeXgq
cbL+mkBquHWGbDyrY9+tFaRruSk8V8ac8bSej4MIgwBB8rzto00b2c1Eoi0apx8fk1FR9lOR1avM
1KubnKV5w7EGbYaaiYWhMslHiFP5u7ak1Fwim8p3OIOsr17rxS4jSOe6O++QJRkE6J/KXWFgsaa3
qDsFYrWIt3xqHXazfJql1kV/jHAS7lHim0sAoyAkGGyeMkelD2fOyCKkqgiXuFOtnE0lM6DX4DWT
zpcRZsOhLQplQxmkPaiKRcg2CG8eO0SVXR7aDHG6SJ5IwZ6r4nkI0PtEY6jJoPD140CeBh25CSwl
VX8uKCs4RKBxQTaW97xzDee4isnCxN/Bh8eJcq4js6krnmFn8Y8Gb4p4AyzZArjl706eOsfhjvWT
T170Bn5zDjHOmsSe6UGwDyPNenEgq95UDqxlV2Lm3CUQxA9hnestMJCaQD1RcrnEo6U16/zvGyZl
934hlaPMQ2tdGhM2fknexC4no1x3dUA6xbIzIAC6WmeN4hYmhaWsxnJQ2pvI60FlEZ5812fhEcRD
OS26jsu5oWl3X2gd1z/VVumeGt0Mr1A9phLpKNWERMlo785dHgTE+s+s9pQnlaoX0X9p1CcD0NKv
vNJ7oL5BkOwisie+dYQUtHNsPXoJCx87Ugx9HWbmdFXxcZ5ZeUjrQolGq8qQ+XU5ycqVFWyUEJ+i
sciAdh2GSX+oZSHupqS4JaTxwU4s52E0BrljHYV4AIbcDTVVoerKeMty8LpeoLo6hcZqtCIFSZRX
ZwvqFV9ZWKlWLYpcVxDZEvFrEKlsempMtLkcV2UNhQYhpPkc2EV/pcVSrKHH9mvD9qzDlAd7EZm4
2/UwfJJ28J0xDJVb4NHFHm2QS7oO+MIfmMnFiHU3AlOrm4RjZ68iYVQvgyyywRW+NY3LBgTzj6KG
PbAIksa7yUy0XqRtIxnj2fOc3cDni67xokmCNvJx2NoE1jxlVmHeIMwqfmdQB/q1MobB1zIl3PRr
MqrzDiCH2bCEt/5JdkGtXMX91JHIE+lpeYWfRvkWhACRCg27ozv7cZMaKjDeGt9FwXVMpbEf+7Td
g2wfbiBG4RqKkvI68tRfZUhw/RLEXnJKMsnmzT4Qf2dFNKBwhYNDtknIYraykAZejTLVHDjXjv29
7qjlF4lVBzVYpEw8Jn5jhMvQaYdjV0MPuPU6Pygdlx5CGW9IVVEftTHJ+PPk0DwwO6YCMoFabSBx
ZSto+/apG2NvQaAnUjr6zPZpUo3MRJzVaTd/6ofEKmvp+mSuHIvQaI9pxT+igUPijOLBu+ha/orQ
1YM+DlTRqafwfutpx6ujE8dOmur8r0WqFpJIXTY5aJ2IUsoINOaJ59qDoLlwE6WcUs7/KqZ/+4Sx
n/cdwoYk+DPtoBEh7Q0so7nF5SOR/KfaDZsmcwWLplSahuVzGFX9C+s5LqH5KMc2zBWBbFDxpgVF
gcydryqoIHXZW4JuLgKw4rmNRxR8zhBavxGImqxG81qWZPOBIPPb6ICTCPsWQdfLpByYWmdpmD82
84HXJ2nUWEH56V+8ULLWiRHxiuuEEL3cFiMHa/Pc+2tioqFBalloIfu0cJo57TS2MedgwvJAyylA
ux8MkqPXJFXwGmL6/vMx8gIskKvA9JtXSaxZbg/UZjXhUoNv7sRyP+HdXIMKDG/KqcxJRyWiwMdl
F8wdNL554PfCDWRZrmtnGjBEBb/bmebTlsO4Yzu4xQMN4E2rsh0ILm/L6mA/+H1FoRC2bFJ8RZdy
198qsZfslc6Jroh1zkhCS/wvdZ7q17yzgHwdpxsWkWi0u7xpmwd+du4f1Wa8qobAX0F5QDPt6+kp
FcQh48o01H0RKGTSmuU1YILkpswU/sJPvp87IVpvchiv1Q7ZIYQpCHiGK5Fc/nRgb16PstRwiflq
8CMLSZJ2ay/0pNvNN8eW8yOW1d0tvWDjMChGsk7GMGT8Nf+wvVk/gCigdYjtZJuyo3M6SbolPSjz
DvzD9vzTThE474WIVS9ZgR9T3b5u0h8Q7uQXGDT5CqjiVyUJOK4CZ04XyDiBwWqRdZ+qsbbj/KeT
o4FA1o0Hot1QN9xEASps6Ku0UtEjk5ZAzGLl+l6IYSnm1JD2Qchxmyc4imnq+THtbHsMAcOcN4o/
O6oBs2hRMlPblXPHAsP6sKNTPu6HPn8IlPCHbQjzSExJA/KnFuNS6hzJ+05vr/qapF6N6cipxT71
gitb3tUYyQyWBm6YKB3lV42tJlkkuF4F9HzNPvUC1aQ/eiDxrAni2RSFxosZ6upWDnXjKg7QNRdk
xvAD/X1MX4u0YXdsvWQNTgi8u99NWxEk6k6SMbzq5RAfpwoih6sq4bdzg8ZPFF4WbyxI+phKe3xk
c+b3RJ2VLtDWGg+0sb6KZExDkgHN+JuCHhUNsDHTFVFjHhJ4CD+TwfNuz4976TveKae28Cl3ebsJ
DHMWdEOMUzMk97BZmYBbuecvdQ2JtuspNAQsn25JSRKKdI2QJlxpKSEPuOEo13+WI9LlXNOeClpc
Rd3Ybt+EE1G9U/NgzX3jjTrbLwYvV9eNFhd0QLLqFIqRAt4EIau5TZIwppg4dqdLo8HMUFV+bvJf
lBQ7akybrwmU+Un39PQbAdGITxnEHM+rm2BOutVN80tYhfKmw25rgOrm/HY+ItHpAHQV2ok2kynN
h2ouJ8/HO/YjmoVNz1sIWak4SRBHaGPx+F/lGIpO5DOwIp4XYtxT9UPmBQdI7ipw3QEEZ8ucbw94
s4M/0BQ3GBfQdA4xf2sq9yUMmR9mZXkrIyzVW1WtgnWOwPbZDMeKaHixIhHIvKE5ptxlbc3hZe70
Fch5Xxoti2yXZw2CmVlUz4morIVWVP4CFNlwd+5sO57ZHKy051AzpGsgMmLXWFl9zOZ9p51bW+eG
JHKH/CtK1mFv1X7OQWxUFlUB21jJ5xZR3eX1XVxH2U3CxPyEUM7fqEPb3bTMgTcSfLpEf21+B1qb
HCCy2qfZ2HETOFh+JjXqfzO6UWmLdJqrVoNYm4ZK2diB8lomPRU0Ivr0Vi2TfJs2Y8AMwnBe7Gmk
Z4NEpMvsFqW32u7MMb/RjElb2m0D3sVRPaoiTa4VbK8nOzJ56MySqryTY1G7QpjBDTnhKBaGmkek
8XOo9yJm4W+aJFyRs20SVxM0EDBiPEc/NYHJed8CspTsOFH/Qra3eYjPvYrzPm/7HXuUjYsjISdI
5Vmz7ITfYR4AQSXyFjme71nA6Z8I7xk2dI9I6/HU8e78LCEC0ta5I2ga5F22N1qn2mT0YHdtVsit
LE2MNV4KFq7sV0VGUqumdsF9Fxffx7ANrihoKMrMKL5Sm2kbiw4UfSGah2SesMrCFjvVc/S1U6XB
tcbpACDLMN6TETHce0KNbxyHwoCwILkxo0bs0w7IdS7kDQE2QPJzRf/J8xQ+w90yD+cn/pMBxDsd
cZQ3Eq47y8zsDH/d/EctKSFyNIwb7Sa5p3n+EzZhvofIF7uErWb7Klflpk+r9C4Muq9dh9hZ04Gj
L/A4eb/+CHFKFBibBCTM7cefbp6HXbTr0XyoyPoECcZEQ77+cO1QtdTx8XRUeV4XcJae4hDABQ9R
oKeLDiX5oW2zIAOFUXrO1ccXf6u3Qewn6fPYzlkYeyGQCiun71qQesfCpv5xU6JRNqRbwiux6cJB
7tI/U7m8VSzYjtRIFwFa5CCNvZBMUN52UZH6yhEVOShbenhwr+Ay/9T0UT3C4xB3Sj50G3YE5xo8
w8Dhgg/n9mVT7a3Qch4/vgPnH//1/ecDMaWbx6lILN8odUPBHtxMynES9KRsL3BeKsxJawh0/bqp
699J1zkb35Djzp6GidLDP414Y347os9nfZbaLkarKJfI96PVUFfeQc0CKswwlA+CF2zb4ln6ZJ51
Qe6fx4sSzaegELUk+hhjvs1/DYK9hHij3i7FsfNDfG+TMxTP552U7qK60sK4vFYD9bHPkojTH+DJ
W6PIg1+xmuTXCS6S9cd3UXurQ8DOilJeA3zDwyQuXjGYeQDFCAg8Nlkbr6a6aLZKGdA3ijN1SRbw
N1SnzS3BY96IXwH2s5dlypUdeQm+MWa+kJGMiUCiFsJTqGm3ldpU2963ySuZ9wuZJvL0yUd+q1Xh
I6O2Up05+8C5VH7l5FcEAGDNox3byRWAdGPdBSLehCgT1zSUzQMk9nEn/dF8HnCcrGO/fyZ7nFPx
fNChpyTBR4/BJ6/kRcjgn5+WKAip2Qha+XQXPy1a08LiLCyOfVBHj3lue5tIhO1DbcfJEiewfkqH
aBlVAyR6z3L2NmMezFhRo1xr7WTt5VwIAS3DcGNY9UuLBHPZeUm2+uT+zVqe1y8OAcM6020086aJ
5P71IzjL5nqU4foRNO+8U89FSzjGxXNIme/yyXCu6RzgjCr5noXIzHvgE5tzufjxJ3m7iElu1Pzu
8gga9qUIipqLTUdl4Hke6KpBN/10yDtxaeWmN948Mfr4eu8965Y0SVa2WTYNeSFy6vUSpTE0vaOR
Y5KikfjCOCbb5OQV3VZ4aQ7kKle7viqwvM2tuo+v/o4oTqqM0Xk6QJzALbt41cJy7KYEENERZmpz
0zcWHe3Rkjetk9DEbogxgz12JSF+LYahKRaxWZYnM3BApWep8jLkxb3sU/+EGumzO/POL6EhTeFH
mHV7GCBePxJVHuSm2tfWMQT683BWUIZDhFBF9MVzDVH54eN78c4vwZpjI+qY9y/kHa+vN1L4CjK1
zaPD3rk1waGzn4f5lzSBR+0SwsRcqRWrBETW3hTwMz++vPZWIkTbVEONNq8i85L8+vpKpRGVVEjz
GCtmu7Pywd9mMiGj2hvxWkTmUgNPeVQZ8T52k8yu9VHe106Jdz3ura1fdd0ncuv3Hg4+EE1WS7MI
ubcufgED00FhFJZ1pGdnPVTE7SL5NiJ/XSAoopFh2b+FYJ6AfxPuwqhs2zJu4LEHWYrpyypWWhOE
P7Aa9y/DNMsdPr5j7/xg3CVuNXJJFo3LzbYQRqr4hi2PAmIuH6cSjLDalNPyPKSNceu9nIvl83oF
/ZrRxMcf4B2VM5s9Ol9TQ2ZLO3T+hH9tnM2QCycMWvMo4Qnf1T7UfJ1ojXwcCXYwm+aQ+um01ozB
24bDkGyAWhSfeRbeqTlQpWusIEIXgH4vNVJomQnlY1G/dcx2j1g0Yx43NJtu8hiHwuR9kkMvoRDS
9mEYKYa1Hp5iK24PRh740TKZ031rvf4OiidbDhipfkbojY6WQjuF3Eb8lrFNi/DjWzdXZhfrPfJo
QXnM64KG5uLRAuvOSbJoott6XuPoWNmnFoPCQRTWfCqZx36t+ek2ff5jLy7LUISoDgoLi6tfrLZB
xOl3qvXgduB8ubHMtnjQSsbfPbEIpzrT2HpQOcqTHwc8ruznpL/VHe1uCo4clgOBX64SkfE9ByM8
jkJ88XhR3cIM6hIrPo38s6ggy2v6fz3dEkYyxUKw8K7hBNyXQ0sD38htAelba7deVOJFRqsGWDoF
od8T+fyYnecM4yzdV1UaCuU0Tge6EmSuNmV7F0xO/vynI/Jn/lxEo7YEAqNvySMaj46f9S8f/1jv
vGgOJZVlm+joVXG5EqcdCEAx8GOJsLeuzEwFL4584CkQOumzSdzdBHmgraexSF1R19knItj3Lk9N
gKALyRUv+kVt4DsJzScYSre1Eiik0Wjxnz4PvoVqW/Q51GU/SMo1uvyXIjb0T85U711e6poEh48o
m6f19UvembWR9ZUZ3yrYkloyzlTEQZrh7xjhaFuNzIkfmSpJmcXIvlJGX3zy9cXbDzDbDx0cWwZS
YENeiCBHcKAAivzklrWfp/Lc0SwdahjXMemf8MmL53OnC+qtdlPZQfZbq2SADKRM6AHA+bdPBYLY
DfAHs182yRwkXrS1dtNZEw3HEa8gnj4voMkj6rzcKeFAh7pUw43fhvwjuJ9du8DvnU8u61D1BfDe
+HWijdNi40iktpSmQ/ctNAc+lJJmDJvzmRmJrYBFJ5uaKl6cRwRt5anDIsPm+XCeJihIx1/iua0f
AON4CtSufGicydtb9G4Of1SM1iy1yPUajV0463Y/frbfnpg5s86eImlhl+DQ/PrXhT6KxUwk+S32
av1KxLS23CBMNYgomCQShoKOHAn5FXJPcWB8Uv29rXHmnC7KPx1xN3T4i5rDapJySjAPUeqRboOK
1GIiA673xq4ZJtiNgQfu4++rz1/o1RJIwwgVK+F0GKhYCy+epiDW9SSVbXQywwTeYeALg5zQ3FhD
x8hW5zILe1lBDqfWcLojzSIpzea2ylplZRfpfzQYemWr6xgcjMu0nztmo8M816csnMOhn53wPmTe
swmMg5h6//G3kJddGHTLNunwFIbAcVkWLhZymxilAr5meyS6s7hyKr08mKKcCTXiy0hz1aVJFV/l
addMsC2m+KWNy4eK8J1nxFh+4SLxNnfM+KMlmAAaJLkHIInJ0m0/Oul1HmVPUVzxBHfg2b7RI8w3
wyzP4+Re3svA6H8BGR5vz48vM3OG8lY43Q0s4j8dwsrXqWqV6OMGc4Afo+tfYRt2u5hB+SELw2Gr
yopPKEtjq4+lsiVwwluXME2XKbD9NZEqztHT8PiaeW8tm9GUK0bMhcaD6aQbEEHZGk5a+J1hkUB6
PEIuWaDDCTfn+jiL1P5W2lGMh6d4JNLavuI4V606s22/pIJVYzKPupgi2LUT6WuAWb6nJhtwjZZs
ZaU0C2XTaO0mrtTAWtrMIAq9iX8HjpI9nGd8fkPo2rU/dPmDnhUqSIQUjxFqyxdJku9zCIZwhxS+
XJN0gtqhNPXwk6f48r3hSEt4EVN8A1O99qZDYDp9NkZapR7LDI2HMrTstKB/biJhpiuni4Y/O+C/
Mhfjqud/l67iVzb7/++M9RYL0v/uTybE5QcW5fBvc/L8X/zxJgvjn7NUm74IJwWShqjx/niThfYP
FSuVKooMFj0Ey//1Jmv6P7amwnmhgYlk6bwe/8ebrGF11mgN0F2h74q+VvwbbzIX/3sZNAyONFjj
5rONQ/112calUcwgFzSgW2o9Ii1pEYtip84nrbV3r0JNbgmN4xON2de7SxmFEzIfriJjgfPSr4PH
REPU9Nddv/2zeL+yLZ+POn8t6gZuBI2xEg4BFkNNOhd93wS0t6H3FkqBtuENb4KKmrAoPHkrW0Ji
NqQbiGWJ2IH+KP3bBSY8WjqO6JrbwrFq5lFdm91n0I2sFSQgLb/GKKgb+zJW0QAYPm4j8OS20a/C
jCC5JZwAZ4JC2w41UWt6uyPvyAu30zS0G80mQCBZ0jjCrAsjPrf5KEypaDq3nklTPFHLg+8Uhrcw
lAgqVsEs+eTlpMhs1baDFIL+2YKP6A0GEqCplluKT21D9EYF3F9m1egqbRxhUxMVojerZ8Oh/XBn
2qEMj2o+qI8jCi8EP8TFP3RdCpTXR9l5I/S+SdaE2bQZpst0qDdl46Xpqm/VqWMj65FNVzT4epeI
RzRN0QQSZ8HfUItVVQUaI49wANSwha7pQXNrOrkwddRPmyJGerQKE8eLNgBvKiLegLV3cKKxS7sN
HYcMosno7yq9n5qr3iQs9DtyZyddWnWTZ49kYBaHKppESRVvj7deOCtPtao3yBV0xiZ0bRgngH/9
DKV94TnfQQQPDzhpi98E5FjEZ/pN8s3v9ORbqLbmSxd2Bqdzx8yeFdubEHsmQ6eRtogDcOsEClIc
M1LacKtNWk9OkMR9vy10MuHuHEQJQB11kqRcv5R1eVDRr0k31YYiXmLvbPVvTaWIbJnrA2Fb0HyE
v8LINOgb1SmLfoWVSY1c+DgOwZjqQFIdk8EOYhx4fzIhYXLilol9rX+SrWzY18yY1nYJwvxoTn73
pwn6rxbv/7uV+f85fsRcvf3v6/N1Pn1Pf4Rl++vvFRqX3H+XaBgmhs2JxaKbDuZbsD79WaLhSuga
LR/HEjb/R0fsv0s0KuN/BHBL+oWGNS/rBn/ef9ZoRbf+YYig6ViODSE1as1/s0i/rvL4YwwbEgOe
REY8MHTOtexf/RWVYSjCbZQRAJA55Cm5eZW2MjohLZKf+QhflxR/rsWGMHuTVVbqS/ttTNHV1UnR
o6rsYD15lezwIQ9G8FLnXncwZEzZ+Nev8c66/Xp3OF8SPxX1C7JSlV/gohQ3Y5lGkV5iMbb6Bk3h
qKyyKgh3H1/lnS82dxR15jpQJfRzE+uvm5jQXiUNgIZKQIx9sLPhgSzmM0m7DnB7mm5vZlm2+Pia
7/xwIEcYhtCTolC73F2DhNRrE0izS9Krg0dhTL0FCT4RTWy79T/ZZN/7gvQnYPgAnTIoDF9vshEq
S0JBWbW7GqW8kTnmT9hu5bYE/UW2H6kzn/xu8+/yf3bbee5LM8SiU2zymPD+zAf2v+4oDyT4i5i+
D76Yg1qPP4bAKxismo91ZDpXaWZxnK1XH9/Sy4dlvih2Lq6IS5x+/cVBNWjYSVEvDS4OvNFVUwu8
HpaOTx6Wt1eRKsxieqqUAXMl8fqrdWUBKRzBLmVR0RGzV5BgWNs/Pv4ql08HcYgW5+1zO4N6RVw8
9+S0yAmrJpR6U6senD4eb2NSR3a11qbbf30p0nB5oenqm2+/D4GDURD15NpGfqxOiyTNezIvjLF/
AofeTp/8RvOT9vrBkBIZC4pJE4ckK+TruwcKtUzzOiNVETviJhkb7BQk53xFrWEdpzame2hFg/rJ
y3b5/HM7JaZMKBc6N5Umxuur+o1VlrjVuCq6x1PoTcMhkk52ZRQFoRRjppqfPP/vPCRgr+hWsExS
3ZvzP//r+Yd1WUo1pRkUeqVckTqJRtAeh09e6/evQqk/c430N691YmjI0+JicjEOKG4Taf6yr2k4
fvyAvHPzYMpAK5kH3+x1+uvv4iWTHUwqQas9PYRNHpuAicrQ3uuhXf4OoIh/0k18u3YwbtMd1o/5
i9Gbe329sSLiMkc7PUtut9zlGVbplEzV26ci1Y6RrJplU2n7j7/lO2+cA4UOWcg8UqON+PqqFlyx
tMoGsgeb0V5VrZmvQWs7W9rK7cPHl3rzs81rFMFGFuc6qav2/FH+ejhKi4yBxGASwnC6vu7Rk22y
DDzlv7wKU3aV0+E8+uAPci5u4wRnNBIacbfxCA6XnqMyLAu6Fl/+7WVYpVRjfsrZoZ3Lc1VUSly2
TYwe1GJwYxG0yA6tf+bEf3PLzidRJmzzBg126uIFdnTZ2LM8Bo8lenocKsGizjN7+fF3efMM8MYy
QWTMzkponIFgf/8wIw3jTjLJxTSGHbCKp4kuEezlyKqj9ceXevuF5ktBr5rHLBxIL7pz6uADygVq
C2gmQIkxAikWu7EIbX318YXmBfXVgosSjYIFKzjIMigeF5ti1ck2b/QJ2CZzI401fWzsbSjSGrWA
PfYTmNIRI55V2qQGKmKIaVj3kRz+9fe1KD547jm/8BPaFz8g7ytT0RCfZDR0g78fye6BSWmkRf7J
9337G1r63AFhhAXKxr5s3irEz/kVE1s3GXIYq05pu1M7tVvfKPT7j2/t29/Q4gIAK3S6N9SNF1WV
NWlmWaWDRDU5FUeb4942j2XwyfL7zlXm6RfN3LlH9IYpMGa+1RvJKEnkzlBFA5fHCtwHn9w2+kQX
DwoqMVvlDAFEhc3k3HH6++E3YX9Pnd37C1LXG6zn7F9QX/ug/Ik23KuelTqMRIwckvp02YSFZyFJ
rQh+30DeDrIvVlXb6VqHms7yqShK7lb6oGhL3UtjFa9yOv20TRiHGY6puPrleYgGFsITdYqUvFar
L75Rd/baYzeuVlNUDozINVrU1V7F1eQJXD1GmYT72qEB4mFWILANVTEGFeHcsEj7o9yVeuSEJ2BR
olv3tfQtY8l+VnYnE752R1470NMVAPdWO5EmCVxYmz1WLvGiDnzYyBztzWhEVXAg1rh4NIN8toV1
cboo+XbF0ROOYj8HM539WsV9P7kCRp2Jf8kCCqmieXS2hPtp2e3kmPm4G+pxik+KJ8JyrdXKMFxR
b48pbki7HUwX5mrhbLqsBwwHMJKG/R58OHgpIDOheZfXNFHWQd3gcDMmoPinODWrcBnrXnkiEQJ7
i0D0ijWlqHvEXDXFldvGsjDXrVnr2ZPue766BxoQGw9MV4i4XBRDFSbfk0DAnigkyUC0IAzGKjDv
2hRPkCybLXhoO6W6RQrlVlbvf4ujXvrkxcP5W6aDFj6g6SXrWeJ41JdihAG9qHQmq7f2GFgPNLiT
cZtPMul3XWUbv6e6G9RlYhQTjp/Ezit+NXyLFXOFlOi8wWuDE6nnxImSrZpqSzJokow6lD/9BJs4
DNm78Hm6RmomE2YlayAZuk2T5gbkFIKsrNCT2xa8pnU/ClmPu7oWmemxmKU9tn7o/5Hwl6OK62f2
NteB8kNG6FSMBXaKob6pIpECvA4JZ1oVStRVP8N0nHaVMUr6bwX+JILPgWu7grU6dyc9hDaHGZkU
hy8F8+bwx1iZKMxpXzG1cFamUTRGvY0JxNb9ZY3CXce9n5a+3a185o29vdRLX+1+Yr5VmysYZ0n9
qy2jqsgWEBacyV+L0YBSl8os2NeFD3Sgqyyt3PIh6pdYJZp2A+AxvJWpWv5W6rk76eRhoxz83rGH
1qXATvPbUlO0RnDkM4zuZYo8mrcoQBRH2TkDeRs/1D7VM+aXTtIsMT/HzCVjcIZulqMBWDpRFdFM
UydfLqrMUmhQEauEyjkIS/80JIaN7hjTu3M9NEFRb8iBzX9KXqpuEzS8wy9pbQQMXZQyOzRk/Y5X
+A0IAO9l0cmdEcSaShPMZtpKVlN30/SQvw8Dva7kTpJUgCE4jXR9FSiQA/Bvk3G3nAIENqAtCRp1
NVIOixXxlcJZzSZTuQmYsRQLVlJ2sKEtuA3K6OA4wLhgHYe41x4x+6pwq/kjxUowKUdEh+coXkkm
9fm20UPDXzSG2uYLUSP+XcBS92PXQwj4a2rskAI4SGjmFWkutC2Azqx/hoAA2yHgxONsQ6VKjUOB
i0Lcto7fW1/zvG3Du151smJnMbScNnretxhadD8x107WOF8ZHIbX5HAo/kpPovyXqrU1OIyiHHk1
G5GFq9graJz2vpDJl7KSpGMrKsx7fqC2/y46p7FJHMmD+7yPiDGHQesga+b1v4kHhvKLVsPPtbX9
3IgWWi10040sDvyY/wMgaVkdgMpyeBufclup53uWpKe6rTJ1QVyFchOPcfmFhd8mW8SA3b8x9LMr
Oqubyg3SIr4v4rLQFrovh2rDhJgYKYiXUXEcPV0N+P0aq17XYWWmc1KQBOxtRgVxZBn90rXQirJa
EA1QeU8+VQ1H97wMtCsA+Eo1O4PDXc56IbY5eGgs57YeZs+NT0Y55JzJebYSNs4FWpbe+l2WIyoU
BGQZGKs6qDr0VkGvL8tWpsqVxawenHWWJNYeDkxtun6vts6CTZwgXLWBI7cSetuQm4l5YVoSyGR3
i6LG/+6SLI3J1McEN+0D3hZtTfqjWi9kmw3NvuyIWnEHq2CuRrCiEe1KVfVSklOJ93xoGtriy8EW
vrNX2cpHd+hTjr8DTSFqFGt0yrWR0bhZxeiuf7Csleq1ldv+usWlT0+6k4W6LkLPjDGh58L+1kUJ
MPNBwTO1H1tw+UAUNWJLiOWjKVGME98E33meLwuBE2phdrk5rZxK+E9kZtNKG4c+Vhee1vWhOxW2
kSyUvgdZ4CNIGxeTVlAUMvKofuVKRXSCCMekX/BAWdT4jgHer6ur1O3GQC/dvI9Nf92wB3zDxdJ/
iYDjNYtUsXgVE4BMR8LDbA0rbNT1bpLYPu7GCDvcPolppC9HByEFa5cglpKk9lJfduUQiyWtxug3
zPsqxQSuARdEtDb+kEWJyycSRk+4RVXO5BLLl4qLPqjG71hodbvS1USHokbyl3BRFnNe7Qq8t63e
J1gP0U17rMid9VU2aPx3YZop7apGs1Sh1uw9a2EjEDrR9SPN26oLNaGIARK5hhKTHJrEVOTCsmrx
aE8d2JK0JqwH2HyiRkujayHAp7HXT0tic5pTME2xzecJTM01Y2CfbmlbaexGWUyasp1MmLPqPubE
qRJc9qSz9fHKZxOJC8R4MBDrzdL4GdgVEAcFGtpAmYl/npGNVupunHYlzp2JzWBZyShLFqRcZd9H
FH6+WxCKcd8RbcZWkOjlvgLMGizIS++TlYWVaIW/pbZvjBou1JrewiApkJJyQZPE9xxkZboKnKe0
Y8y3Y+GVt76nlv5xDACi4a6RKTDiKuo60DZZNBkrhfWdJBI1y4PrGPqK7iZlHw1f9CntzEXOoDu6
EZGYug3ikWjYTqrg2UmD0dIOXhM78aGglmjus8jB+4oiXXiwYo3WL2zQIjXyQjc3vUGd1uRvS7HL
yylv/CvdYN7zUvWUCuyvemn74CHYSC23wwkn4kWhGKL4Rtmi58tqqhGgRWjjvSXBay35VZENv8Hy
LXMb+soIAS9JPbiWHA4LrFwEcrJ3ZBg0BSfBpxLdUruvEklUTUYALl1hplAn2YalswxbR0tcB+pj
vK48qyW/S0JoX9L4qYolRRczqqCMdG5/yS1Y8cuY+6Y2CE5rRZOcVCXvJteqzOlrPgdbUIMDzyGv
uhJ3Vdp3e7OOjXChs0Jd+Z4hooU/VlbDnMiCCOLlMAJWPQPH7qllJvk0crblcdOhoq1Vr8lslyiI
uFl34djgKmUwiXJGNK4BmxnPgLAs8uzHtl6MqlHeBkQjk9TDJy9YANkamSVmyo2KyMjikc88Ph6U
K2vR0VPwV7UWRk+eGrCCKFiWQfoYFIkuoa7ESqRa1H4HXs0K0paKTkKKnjbxokq8/msZQWhhGZ4d
+4VWWPd1NCUYRzWtDclLj7H8JXkKcpLCtepWoy6rDisu+CNchGV2byr/w955NMmtXG36v8z6SwW8
2QKoqjY0TbJpNwiaS3iT8MCvnwctTUwXqqYRrfUsrkIhXvFUJtKcPOc1mi68eUCU8UjaZz9YSmQp
np7nU+TrSZx+07SkwXDBHCZosACFb3D/DGei05zxUEJxPqpjCr3QKKCYB4sSFakXx3L4J+80Cz76
XLMNU5liOdGj3cX/otvdl7af499V1lAyXRzVRRfRMse/JVS0r/gvWzcGlooI/WQqryXeAlXrRyJr
38x2w141G6SAuG8wU/Bw7oEtMvRghjwwndXPUXT2/VIaEza42NFbhyk3AWJy0tWf3aSRlj/FqEl6
cU+3OpA0u4+FibfssYktpNSUbClK34bJ33spHuKdj2Qrt142p8uHvkyjznO5TN/YAvotYjWlgLUZ
2crn2tFC7OSbbHi/SEN/mBDZ0cHLGOIjNhGxOFjKYB3duO/foM1o9FhkzbiqmVldoVMfVQ9Dz5OR
FDvLeQxrFpIORh9DPSlUTD7X6yAMT5rR0+VMQZQWwOPBB0WyLP/m9WCaATLE3J6JmWlN4KpT+XPC
MgA2LTbOU+uX4TCroZ9FZscz2J7LxeSMw22NvBp0Wtre4wgzud/FDFbvQ6aIaOEn4tCCuVniKNln
vSzKDuEnbcY42Xf1Ruvex6XAWhQNMKWV0icB4k9sJbS/oBu6fB5tttchR616OPa1jtzU2JkmIhrp
8GjwFGx8h1eoHqB6gdyD7NO586tucpwjPgMDkhEk7b69LDxD2K0Ji07prXieDprRxf80UrQGQmbO
8nOSbf8HEYZ4gFPIrcM6XU2dayF7vI2KKGs9jozyHgPBOD4WroMaVlgWsEjzBoGPw1Jo+pcq0ZUv
Q8rpzWGbK8XJtfP+Ji1LPTvIfFJWVxgknQqB7pFnk6n/iXoUbE82kKhvtZnrMXCFMj9mtZHAbNYW
95s59aJ+0DIIeLy8wJzWv/qEh9xjXtAk+8HczuohE6Oc4VOTekPZ7q3VBcjNAuCmCEUJ2H8JnBjo
h8fIWBYDA/PefATU0k+niVQQl4SBaoL7QVDOSO9LWzh2YNmZMA7a0ConCrLyN7YsBmeblZKs2B3o
CB7KOOUeKDaRkFe01SHKypqXwtBO5o2JR7TlSfLN1gPjvTwui+h/RJbbAoPIFPWbM5vW23LmL/Fl
0nFVgNcdvox4MbdsDkWaMO9bcgfKpyZ3bV/jqeba1NA8ysN1F8gmjfKTbGsbW6d8KH8X7rBw8tGl
nTzLTNEw61FpudPLqp8Oc+zaOFU5RaF6Y1/1P3HxbRLADZXaUQZx7OZE+zPEbqdWerijiCRwTTvT
u1JtC/egVVK4XPJy+rh0iYqTXjlkktezEEjTUTBiqL2DHqm6wG+w7dEcqEVQeIZCragSsRzQcCgU
w9N9MxQq6h2NU4VBYtV159lmoT3iN1eUnKEku16Luyq5W54290nRTxMOVCL9Qso3k4ACiqz8JjTZ
/HK0wXw3RllA1e4A9HkZMnW2P/RG89uuohEuBi5V1HlsNctPE3d1HbAuOQ6ryUWLTESFGwV5lCqZ
n/VJ/kOOHDNeOxuk2Yuy5J/xwFzeh2k0/dMUEh0snJ2a7m5EkfoP6zLSDyt6M/m7zFkpIVCambgL
1QSYRN8tMf3poVHzG6eBtAxn2eXmlKrT60devYryoygg7EB0T0H1NzBsf00y4dzpi1h9wPUelngm
luY7lJuGpGlIGogc+oINT/hWzLimF5/iuTfYXxIG8WmsSUn6d0rtzFqQyUVTg2rhpfqbwkFa/FCQ
C1L9qAFNeWqjmjIVutC81R8z0jjJxTdqlviWG8gxfKKpaBtQuWr0ExE+NJW8/ZjrueliHzrRcJHZ
mNRvndAa/45TJmZ/LsHb+hzevJZh1Q1+YlvJm2xxwn9MORR/SW777/XgxtpXNFj7/G+KrTGeikAU
R0+1Kg3RBYwMq09xHNWIGuZOFz9aHc1qqgAy/dpF3ccymxGAMQdoE8Bhmnu9rEl2U1HyLDKxn6hN
7YZ5/oFz6xtZNu/LyvjLezcL4tr+U+ba9B2WdYvnZeSeLHu8a9eUE6TmySkmZGrUUTN+R44xx/f/
A5V6CbPSRdGmETAtBoCnDwIic3swtRR9Qas2qBmmEAi+U5aAQDvD+uB3t6P5/n+cagqbhucfD/Qy
mhBITxVgWE3av3d7Xf3Ey0xN2NEx6ek8Oi2wrmrijpF99vnluvBFJdVGEYZiraFA/0E8e1MXLt3B
ZGVaggdICkyCEqU/gUcKWkXsqdhvi8M8DOm70ENa7UuACm7aCOakT3jh4deligS8KddgYHTz9MqW
N1FoiWCgsIJZAMdsivetZRpdFafC6w27ueMRVL4B2KLvRHmCWTxvVRAG5CKldDpjqBk/kV6f9cXa
qGsMDUddjKxFjsldxq3jhYNRyoPdZvO7pIPEPtoKb4oskuKzw4X3F01WUp/Xf0BVsSi4rw1Pw940
qQc0ZVQh+IAkyr0/drbrC6VV2BPiP+2K/4+8+l8rO/D/Dbzymp84ij4HXa3//r9hsUJz/kUzGzQo
AFe6cU/ywf8GXQlb/9fK4EJ5HQYioKtVWfg/flPmv1g/KwTEwRaGhrXFvvs/oCtce2iCsR15o7i8
LgFrvcJu6nyDr3hYvKuIT9VLpz+93XVou5epFgGypHpHfrvEVHlOqAYY1V20oLnwquX4BL+l904H
HgAUKNltn6kGndhnHU6naoZbx58pzzDz9MoQtcJPkeE2y+9nX2IXdPUUDzwIRwqnJ2/zdR6fd4KU
pMyaGdkmJKiU8mNHmvEoEys9vSaKBUkHLp62bnYN5X4ANedRhoV2gNKXredoCKvOXT344LC6w8tR
1qPp/54p/4myHpAGSB0Nr5PzKFXYAvFFlhUxxNQ9hL2gpl1OwECnRQbYBYkdRuj5gbzGA/EEPgjc
B9wLVuJ5vByTV9OdyBh6dBiPiTNOxxgd21f19v8dBbQT94zKHoEQex5F7R00jzCW9Oi9aMgay+IW
QOoSvHbuwFC58MpY7ayDLdKpkbkSc/ahKpgZMRxWd6p6j3evSVmJkihpnhzjx5djnm+tp5HRa1px
M9BvSDQ4FJ6vPewlwVfRHfIqWWp3aEGZpAFZ+lbpnT1u6pVQHDFsqNXliyb8ZhK1ulCqos8IlVOp
GLBXps7a1z5pW74DLrlchaDF3FX3g2m0OYLOR2WiMOAIqkYeQofpbb9WCXgr0PupdPf9CJz55uVZ
vLIKn8ezN0TpuUP03RqI1yBVXN8UaliLQ4qL5U6ca1MIZoxmMsRajunNFIaFs8xJZaIMnktesHSQ
U5QFMeb8oUeD3Al2bRJNGvqw0UCaAJA7n0RXNpaD+qmkLkMjsh8a7V1sWaEP9GEOrIku6cuTeHVw
gH/BE9j4PVubrUydI3S6hEIl/hOGZ7qpdkg6zaY8uUQ7+/laKOj7MLFhUEJQ2KRxqjB5wkyK9OZG
yYNOy613FMNAu4Bl2Nlg6+F9fiAylGehNhtsWOy6aVVGZS7V+zi2o5OTzRKxcN3ALyyTXxqn//by
RF5bjc9DXkwk8tdjpjKRsVJQTQ3NY9J2UfBfRMEFBnghSCSgfufLo3XhbC4ihreJsONDhjyET6Kq
77gzXR0Li53NDPKDPP88SkhqKHnUS3qs1O91AKdHfAisnbvx2lJHaAZDAVDiNlSA8ygNzd0mkZb0
RAPC3HfcPLvLrSL8W9Rt/OhyXnU7m+vqCgSXjsQNf6OxFZRJRZw3iaVLryMxQ/m4/w6t/xfSG/bh
9Z+Jp4QC0pQjl1r6+dBQN4Flb3JkxCGaWSPC1AFav93OhnrCT50vc/SFgFfhqggpGzjheZhYOEmP
aA8ymjoMmLbURx9T+fRQo811QglO92qLLnqYZSfd7EbhyaHsKT6AZXjteMHgoRoCNV99SkfOf4ib
FDQUB24Z+pK59aFsjZiGsd4X7c4X3KhjrH83kUAMA0eCLgsg6TzS1EZOrE6U4WPcqe/ogw1HGjr6
YzU0b+kTTHfULatDk1UU54nvT3OGRaPtd7Txb/tZyJ1U6PKkoQDNK5iEWzOAVG5+zziTH4lhkl6t
OKMOc98FXKB1Y6QHCF5otZc0g/WxReFtzyfscpMSGaTvk3LCZXo0a/pU9Co3xaRXoBcqBCcWvd9D
8F8d37MomyU2D7gDRZJDe4zVIcAIC81IGYpTgaHs7H5HEkW++ohjXHxgJg5S54VUEYqhiLqNzCjQ
FMzC3cnwBwNriJdX7OXhQxQwnUh08din+Xi+jsoKYlhrd6hwRq71sXJmnHGRBDwpfZ7+6pJmOb4c
79o8smQtsuZVp2R7IoQZPkq5yY1EkddAOFo64l4LlcgHitm+RR3KRUWRhmW2M869uJtxWn0EVq2C
sYbBQHOfjmgn1QDe3672WPc9sia+gj75zvF3bXLXbBM1MRJ4GDvnkzvVTiHzpmRyE9X8hmrqRM8a
Ou5pRGEclngpuq8vT+/6N56fhAgdYAek8wTiWtzmgr0ejaXZItI+IEIdAIRvAtwQ6HyU0+vTTlJp
MhjaAcgxgHk5H1xGlR+hHaOmvtbnB9pR/XHqzNcn05BmcDjikQ96murAeRSk6KvKoC9N0b0eT3pm
FF6W2h8UmaGd3bzOmnw9Vc+jravoWVFqjDSLwjinFVIHoUpfEQFcP9QaXCVe/k5rfrL5TgB1bWVd
HSC3n5yCnwViHyd5HC+1lw9Kexc7Ah47RvR3VQG5vbat4XFCgwX/h3mkxP1y7CtbAS4SZRHyax7k
+maQdjY5qA9x+y+icz+hZqC9B8bb+7VmytuqQTzHq+PQ3BnxlZWJM/Pq3IdwCetmc0HwJrE6XR1J
RdWwB7TgwvhXUddLFKTMXj/Ap7cydlg8U8z1pzybXKduZ4guNQlVXA33FmjB20LvzLsEBYibLrRR
/s3pxO1M65VPujJOEJHgJjK1J07ys6hNjHJZ1xFV7y0N7CMShQEgzfbOrPT+3UQx2ysdt6UTNSQ7
oS+uwPXStSgNqxRSdcg25wM2w7GspeREiVKnRg261I/UYoYds7eLL0gUqg8UnlEIIVPd5qnwj5sR
DQVvofmCxwMCBwFP3PxGr+1yR6jv2og4XUg/MZWn0r2JhRq4kZg12iOZW2LQLnux/KDRCCTx5aVy
dUwQQfhkVAYgO57PXLKktQM0DE93NZuDtp4NhG774hZlonbn5rsWymb9ryx+LtptnRkn6LKqCtAr
poxajLBmEdTL/B3Y8byTHF6bPHR52ALIp8GlWFfqs5UoCydOJq2uvYZOE/Bsct0YaPfh5am7EmW9
ZlbFLwcmv715xraRDd4+STjCzAUhUQT38a0onJ0PdC0KS5s1QAwHFajzsbCLVCfKwwqx99n1qQmL
X0Pvlq9+kyOZSoUSDZgnoQVzczrZdJ9jTDxrz5B9eOyyrvUzfdXoV90diZurA3oWaf3zZx+nrGZE
xOZ0NeYYvjh2qR9KLax31tpF4sFwKE2uZx9nLnXk8yBqN0G8U0Hl0/dT3sh0kp8KnV6nC8yQRvo4
7ZHTVI2/8exCWyNC2FnFyxBf2z7BFpmn+UjHBMMJlwmUKjjIssx8YEo4z8VmGN+UE9YQgLjcU6lI
7a+YxV1rljWeF2P28fVrkw9JZ0mlNkvd/nz8sWLGqoPcuJfZ8Q+7F+IgY2vYqfNd+5LoZWgGOmCr
QMdmzVhyXJK2xmWAfrWW+DB8EM1oFZwydvbAta+5yr5ywCP0QdvjfDQhYqqKjvinV6Yl/KQYJIAy
iqNqDjdlR2f49XMHb5LFY6OExRY/j4aEhTUVA84xdmeG9xlO8rc1J2jwX0Sh2LFK3pFDbovadm43
+oznhJdicvMGadriMJl68vpPxLTxgOI05ENtZy4rK5GhSLjmqHb8Lh9dw1cTM35tmYgmE5Ra6lA6
7xrY+ecz5iyD6MS69rNEL94W+HHh61Q6O+ftZZVjDUMTCs0XisqGujk5CmtBALSwKy/t8WIGnaAf
VZnfweB1PTBbGMqbH2uhhKx1O7yn1n1nuXW9c7dcJI/8CGhd0MpNKi0QsM/Hukhw1DhQkARYg6ZC
Xonb8sGYTGV4A0h+1P1pdPME+gD8y52FeWUb8BJYOXToLJBibbaBACyp9IVbwZ9LdQDSijUHY528
0Y3I8Ps25D9fvUa5eJCDQBGa9tj2xu41HGwWhVMEK1/ECFu9OdrFsrcT1p99fnKuBHqqY6wgzGS3
TwHqzdHU2HxWK07Q+Hfs6hbQG+ZHobvH+7qcQUI5mLTy7rYR9N0sVM5KS2lMZhBebyKCucoB9ilL
rH4GMmX+icdiDHf2+ZpAbUfHzlurjBxfOFSdr5c4k+YUSSzBavRxA8OV5hfZj8sviTtqAH5D+0UJ
ZLqvYx2XAKikP17+hJfLFb1cXi+8csgiOdXOwxelVKIBMBbOcg0oJMv+kzf2D8wDAVO5cM7AOLx6
0awRebDSSaPCuqo8Pb/f4WWliaYiAFsKjQer7PsbtsqeQPTFYwO5p9WGlo0Ad5Wmx3kULe1006g6
aHepaBbfQUbtG8KYhRHg72A8yAzXMJBaMfUiO8/bvTviyppFP5tUlvyPytG2Sd3AJMhKewULr+pu
ZpSBiHRDFV5K20A9efkbXjn4aJPwTLZx3V1Pv81gdU3gNNQpbHyrfeBczB7VEOThYDS5GhhtbH7K
dLy78EPDguaohSE2Ljjlys8xuLU9kZIrM08vFiAAFFt1RSZsZj6HC7NITMAyGbNd8SP8hdCUCEpl
ctGeC7O3rfNFlVH86quMSaCFTtUMUAAdxvO4SuHmpqxZySaO9xXA/FBfTi6KzO3OdF/7tjy6ADqg
+WyqW9f7okRHHngDyPy2Dz8Pc6rb+P664X2XGL19evnbXgsGjZz2AAUe/tnMJuJcGqShDCQgVfW7
GmXNdyPY0GCwqvHx5VBXDj9EJQmzqm3Q6NPPJ1ANDRifJeOyUzv8kyLH9RmeOSwFaEI3NDPjry/H
uzK0VdFjzQ7pcAMTOI+XGwJg5colguDjBCKmeYmpDd10/j+v/2RPLF6kNlZa77b0kEDAidoOupw7
GzgHGVPfg+lfSv1W1UrqgC8P7MqZ6pBToWPDyboWG88Hlk6llUf9igksitQPK5T0wf/S9PNDp9X+
dHMzKCcUMaydl9O1uJQaCak/AUk2a6XvRjVHIYm4Y0n1ZuoT4x2+FgWMxST+jHBp9QYTOrGT3F35
jIATSAFski/+y/rnz95rgz0YRScijrqOCkFYssshwVW+bbfWThnnygp1OOdWJxUqxiCfzkMt+ogs
JpaCsBDx/8J0UjvN1uDcoBKbBlgUip0iy7Wh8aReWyfUinksnscD2hvJCWUU2puGdauJRQuKyKw+
YgqX76zQ9XTapAEOWRR9BmT9mcvNPWxYUuswycLNMErydzDAsPbDyOf48sq8GoV719SgzpNKbaJA
BMPixeQ0kVA8DjJUME0W8fjqOhiuexbVCIcCLlDJ9Sn8bEW0MW03CzMVT+bmZPug2qBAGyk9tWBG
C0fuHJHXVgXVqfUdQ1KBiNh5ODSvraZHZpAF2H1Cv/VDUcHrs8inPFumeyLy16JR31vhU5SIeded
R8N6NbX0ms2NZWZ0VyaNfsTG1b5VpqnGA33pd0Z35ZNxIlOFXhW1aZtuTsnM1upxAnkGzr1GPnmJ
FW0IokoN97KIK4udEGtRjPqsgfbB+cCm2lBjLJx4rQ8w3oMC3EBgZxVC1UkSNp9eXohXZpFJpC0J
QMF1aU2fBwsnaC1Q50rPcmOzxDjPlb+RNIQgEgqKuFT9jfj1pyM3NpVSchI6w9tre6mAWIN2Bog/
YFmViSgwtBDSYW+KgxE2kG0neMQvD/PanJJUm2v5ea0zrdPwbCfEXSrQxzLIMdv8bpWYPOTYhnoZ
zLWdo3Ev0no3PItkwZhwQAQB90Z/dbjlqO4gj83ZUPtJVvMpXx7YlasG/RTe8mtuwp2yGVjRQb2O
W9Dl3bR0p2U2xcNiAeqWZisPYnLnO1sm4df/IihCYE/wI15Lm6BN4Y5q4sAIbaHHewkwkM/FDM3G
KpujYkkdkYvY2Il55XnGwU9WDQkOyMJWKw4H4AoDMswqeSkh7xeXOFtP+dc5jNPfVaEXP8xCaQII
Js2tNk7Fzq1wmUuvHSGOUDJqwL3bza8YlT3pOU6CvT2pH3qIuEh+N9FPEcr+7eKI8NCGsn0r6nbn
5lv33/l1tC5Xdgp5NAWF7XVUdvhUdNQnvVADNEQ7Izqkeqp9ePmDXp4CvDrRFQfxyt0HrOx80WJU
3yeJhooECXX8I1riAepVhZTR0UC87kfXm9HPlyNeTuj6zqWkhtUZjofbcyfuCgzLGzKIokuK0ZOY
Hz+4/YIPd0NL5WhiW4t2e4SRYlhjtrCza65Ff8riESDC+sxc//zZJh0E3oi47fHYrmsUb23BxoTY
XMV4n455onpJiX9GUE9Knd1QLFb/eXn0l4eEzh0CGJyWhA4nbLOBLLoRq3Ja6WkwZW7552dWG+NJ
i2HqvToSJVIqQ7Rxngrs5yPl7aC5CNWj9IE0RxmUizPOnpvRzz9agznvidRf7lKEvXhGkBfyTSkr
nIdrU5GlU9dynWi5/MMFEmQjnk9qFlKBW70ao2KW3+vRrk/prBtfXh7s5WYhOqV0wM54kFEQO4/e
9RYqG9hYeKDG0nu4uwrcoFJ79ZZco6wSaXR6gJduEgF2iANCG3YwpW33Lp2Nd4Mzidv/YigOamyA
tdFQ3dp/teD8BIg0JnJc6gcA6dBWEwU/xp2D7crOh2qmUaq04QtSFz6fMnqnZjFi67CSWs3AleDp
XbVA7hjFljtYneLVKSnQBVhI9MigK1ygwdpImyu5fiIhUv2QD07+zqTudSiiyXh4eQqvrUVQl8gi
rwXLC+WoIk0U3ltwV217bG+VVBo+xYQi0OYxv63bRrmT9No/mE1a42se168/Y1Zt0/URD4r7Ahds
4q4C7IPkO5wigVo5FcUHxFIQDVAmu3nUNGEOnokG06ORQJvfGfxlXkCGBU+CZg8VcFyezr9rJVBg
Mim/eOpSKd/5GAncOY3NuBpH5C0wxyz7GInJ/C8OHAKDLeAjc+xsa/9dkrQyGngEzKpsfcEvvB2c
Jf6m4im8k7tutjs7Dwo7iEIeAJzhZHbnYwwH7KpcxEQCZWwx2XLy9qRWw54k3rao958wSNdTRWTT
b99q2Kni8KPjzJ7So+gwag2GaBGHSkkFAlyt8o5+YnmX6eIhnMLpKOl2fghRc9/5opvlfPEzNoeb
UStjR3KLQXyDzslkQtIlMRxPlV3oQeYuhwo/dY/dTOENIOPh5c20ubGeogPue+LBGavpyvlcI6NV
JandJ4EToTdhSms+YA89HNGU32szXPusz0OtE/HscrYW3Z7NYkiC3nWTA04qTqBhoLtzMW4OvqcB
oZHNJyWb4+Gz2SBiiDMzxjQzCJMG/ice40bot3OdNbf6nLrKJ7vuwldmc2tQUPR0+SAyraSvzSzq
syEbs4JlPIZx9LabRBeUrODXnelPUajnIfOKNSFmK+vZ8GwCe4gimLmSwrnT7BT3vZrr2U2nF7Z2
Ayeshf9j15z4Ly+QzYHz76CkGvQviM1j5DxoFeKZmsxGEhSTAu++TOs+WdAaaEe1gYVvT0i0OPEw
ouwl6ba/HPxiydDPZ+2DiwBoz1m7uZIbiOKGCEvDN2UX3eDZinIkoNedKOvXeZaLGxZVdAWXQTqo
1koE3UTp8wTyCuxkH5HMaPBnPa+wZ59c/NQncWhnbuuirMujri3Rzua/2H6ERglxxcKhyw3K/3x2
3bRSwiwtdF9VMOx60Mx6kF+SrtMEAoSR3XY73ahr8dgX3PnkckDVN3swXoxcCwW+vzM+zx4m8k4A
tzD3zX5pgpe/3ZVQ1O7xTdQAN7EPN0OrYXM1GXAaP+TVcQhluQQT9zJHGhpcL4e6OEJXeVuQN6Tc
SLhxOZ3PYppZUsXIjVG1SnUfh2V9EuFS+Jqwo4/dQI8/HHuY3MWkvxl1c9z5iBdHzhqe1ghJHQxS
Vup5eE24LjlwrPksUueEL5zmQeanMK0InfygUnZedZe7AnMRetBcxPQ0wUmcx6ujKQvTkGMN1Rrj
BvXC4SCTuNuZ1MtRnUXZKsZnru4KmeEJQkcffxLHqvx8AnWnxu6HYdD3JKyvhaM6uwKzIVEwvvNB
4WFX1IljRQGHmFKmx9po5iTGlxxJAjRiS2PWygNGUolxfHnxXJtNgEOUAUj9KXxvZjOm1Ah+XxO+
7lTWd0ybvsmqfSUciI8EpZargYoOHSB2/Pno8mrGSQzDYn9mON9dpSoDuhj1TgXuciiQHxBhXikZ
sMmdzRwikRXCyXfTQMOZ1zOdpDoI4Gu3r50woqw1IlqiFKa2pam2Qqi9dkQa1IZGZgbd9Zgo7d56
uDw+sF8DQAXk+sl+eP3zZ5cdpfpw1qWTBmKYK2SSFK63UU1xeqFZ//KALq64FdFEToV3qQ1RaHvF
NdXKsE2SLJDQxH4vWV88mmYkjyi0TkHrVOIuooi6c69eGx9ICJ3+LbAAaK/n42sWJhhVAayek1jS
MgbGjuid7aFhO+7s5Guh2FHcL7xXqItsloWZx0MC7YsOzqJ37+u4KvxqcNTvBgDDV2+mlbkHBomK
+lrW26xzZZHJXPdOFqDqV53cNv/b6NYe9ODye8HFpx0B5n+9Nrfnbaur0NNhtbIA7flzj/5JsAgj
fgPntcUXvc7floto9npjl5vrPOrmnAituYKuFSaBrg7LzVAn3alqB+3m5bV4mYvQ1KSCxrUJ/Zz+
5vmyMKcZc3f87wKB1NtDkfWIddtT6RdGrd2rq+goEkKhfmNgP/Hz5dDXBsglxssWgXBqIJsBTktb
C0SDeQ9Z1hTgKZS9yTplr5J0NQpFbbr7VHuhkG0GmPYgnkIzQSkZpSZs6zMwZOpeXfdyyfOm4SBE
TZASiLkts1S2gudlF6c4XC1hj0Nf3WrHJW2y4kYWWtftHInrsj7PIAkHGQWVBvAovCbPBzVEpSHl
gnchvk7GKUKX50OJmyM27mutyu0Hd2eZXNkCVP2A4Kx1c9LjzbeKO8MQAzJkgWOTbXRo6AxUOyvn
hocKwntgyt8MdtsWh5eXyJVp5TwGdENUjB63licdmsWKKoc0iLh8jiZqjLdh0lPSrXjM7xHmr0wq
yT9q9QBueGBtv6FbKrPtRhJDyA7XaKhnpH4+6APH8hMUtuKbzKiS4tXHMoVGizIWFxxaFFtrV8Me
x7btEacuaYb61JbCR6yA9JsFYe7fL0/mlZ1A44ptTqGYdu4WQdX1Nl0A9HADMPTIWanozOSL++e/
CUIlmjoHNLDtc1hR6wg8X1cEAKDHQ1wqSlCO7rJzg16sC8onXGP0/ajZrEDX8/U/8XijuZhWAbxy
+SGn7B4obTOeYnQbv748oIsDkvWOLBCpB/vb4L12HqpsShzX8kIGaWXqjyHIrPA2WWYIrkEVNoob
cHOPqOIbYy2zH+nYu/rOEqGFevHpeD8BlSRBXpEgEOnPfwTPuQzCJ4Jes6lkcMDFoqMD+zDkSxtl
vlWgMo++ZlIsuevBnWzT3FNQz7YyX6V1F0osWhS1UD8tq0XxzyQDi2HcjrlTiy+xXVKh+BrOWVqm
N2gntuJPiXRj6PgiUUKR4v49lFl6UMZICXU/nstBKkE30O5NT52bNvrjMKHwXPkY2I7rvx8vUv8u
ETvv/qqdUo9fF22x9HdNYTfFn1UgtPe1fk7UQyqqBGOQVO3S4q6v0+QOwy8rpTmWDvO3KS47GuRl
HzWpfdSMpOz9Wc2G0fXosDnNWyVflRJSPc6dL5R3NOPegkeJAWsL7+lzxoNQT70KSpRa+sxMYQcD
Vrt9yY9HTOuubtKi8+ncluMndRYWVMmqS9FPRW/ayXw0D93m82ToTfq+qUyh3+SuG1IgZCyV+V3m
c68vgS7HyTZvGrlEKMV2GI+Kzs+V3DXsmyZuxXjqsPji4+TOoNkBzJQksf3ClS6+AIjPKkEVh/r8
seoXtfyT16WlJacOOZqvsuU5O+DOXtXiHXjZKnzXJTgjH2SvtgkPlaHlp1ogS76pfaRAaNWR/l8+
1RaCWYEbIRtxmFpFdn5vm3n6oV01aIpA6KJ3v5rhbLc/6r7J496nyFT2n1p00RGjH8o0RxhOE6Gr
3sS61k0frWTqMl4R0dJL+pWpIpBxy7WmX75ak51HnxPTGaQ4oh4wDvltjld0/MGO+3rAeyAma/sw
jnaVj16XR+OMTjfdPHLsZLam6iuKnYbCu6us3e7LMutjOHkJCmPig9PqUf7b4MbWIsQdhRO1wTI2
qYZXxICg/6fKihXzHw3tRXTMS62VMWKqEdrKMaKAA5p0/tzLCjudyMU9m/BsZPcxDbEoeFvgF4Jg
+RzhffbdMTMFt1zwEvHM3ZL39viDs3LQFK/rjWx5QIZQoyosWhcFbE9Ly8aMEOnq9L7xEmfRwn/a
ptRMlnJotdAWBPKRyjdk35YWvroxLc3gR6mQ8/c6dhf1btRqY/lslE0ffdJdJGwfYbZOeWC6oRh9
aBGL7TlKFyISh2Cz8hZ5uRCyP8X45UsuQI90QdVbBG9Gab+ZZ3Tiv3Sp0y9HJ6w4gXxgd22srOr8
aiRu5JzTeUXfy5jn76VRsFExKJ6RaPBsTLGAiJQo3jXKvd5oBRrIS4jw03gqY2Haua/EDmVAVN0z
egH3PcLyi4twYNEvf8xY0MUKwrgFBYRL+KxUxhGIUOnAllPFMqteqiwIyYOwFGmE4BjjeKNpkQCl
isYPsGRvrpwo+2nKZkI33Y6URfloxTXCCbB25tDFRbIDItN7HLBm/7tI5xRle6wH0EL2VzxE297Z
ai4N/BIqxcyb26bL47o/NRO04NYfeBTYVlDrVmi+QRXRKnp0i5IYI7yO0zoFI626Xe0hotqYSBAL
UWd+0qPjr90uesHx9TnMzbnvkQrUZeYe2tK1R/VzE1a8fcjucJVK156ksLEKWKbp3gE01CIwHS3G
6I3u3KuHtkXeFyVdMabNQ5HKefWmQyozBVHYVVmKj7s2un8cVJ6j4dils/W3q5PRvleVrFV+2InW
Vo+FDRsf1B9gJYCHkEirP5rOmexpA9mCP07JMNwrVm2HjzMP5P6L0lVNfsrzyNLuW9TcW5/jS/ll
d1iUeUk/17dNuOSn0QzxVpSjjFTPisborRVq8XsX5sFRy93sPX21mn5PYbut+egkZpEdKDdhl+HR
9K7i91Y9jBB3a10a4pumU/v+zZgS/VtnpS1lAchIaCOiNZwE6qpa64NDyPUTcGslv2/nMjQD/C96
w8/Qx5bf9F5zhIIpRiHrN8LM3PyjliW5fKNyA4cP0kgmjHSVrv62GOocf4lKV4a/7SVxig9phsjq
h04qSLyCBZLVsa1EYgexWg/ziVx17rxhKgGNHqQown8qt1WbB2CrSXHEsmhyf7FkK9ZcqAJ3+dBY
Wln+cUMjtSAVNszDoVqGRv8nMfD8AANaNRqrmjWiTB9MvaA9Jcq5sz6VyNQjpi9SA1q/MYV59iWM
nE4pb4wRPwv7qJhNNKk3Ew+FcPKXEceOv4Mzj8o/A5YLJVaNnWr0wm87YWi/tGaaeh32fDlZSwBD
A59KHxWkCB1I140TxNdRYVxRqQ0mMkgKW3Mpy3/svlCQeK8c2cKUjSOtc39KI1XqLzYOSejLWhUL
PfZAhi2W5mfVrJsgU9S+6P43R+e1HTeuRNEvwloMYHolOygnywp+4ZI8MgOYCRIgv/7uvs8ztqVu
Eqiqc+rsjoP0QjyI47Vh/xzdY7yHIGLIyM9L4oJIo+Q8x3owL58tvtApZYeqWjgaXeVmCh8IHku3
FwhJtq+wFTnw8OI3WyCcvuVGENFL0CbRwrJZFdPgwX1zyXSNM59n0c+isZjav/Oyxy8YvLixk9Yp
7XPYGXtV8H7ld6r0yy7j9Bk/YhfhN539VX3OmHpemq2v/wurQLdXQ2/958GY8Jml00L//1r4LGJ3
suw5zuFNZ8Zy+UWlEDOSLoHxnoler82ZMJNcH8kJh47l98kUXO0zEeApdt/2rXcjvqxtF9fTtDnu
gdlo6aTlQNpBhhGPKIJgBI5wIgs6v6O7gU42tM3+VQnu7+tBe/A5hnI2WLC1JuR/dNUpjDdXniQI
hTPNB4khw6YGGBX4gsoDgZ+9k62Yxg8T6sVyNlxvnySn2iYbc+6YLFCk03KhNqQCrbhaNYnPZlHX
hJRHWypXEsqPJMUBqBkqa9ZDtYnZ3hREXsBFrLvoSrWTtsTVmNg9OIJrKAVSLb1s6T2F58NdcplN
bh+Kg28962KyK8oXjjvvffYJkU+9LZl/yzoqfgdAMv6VKDvP7kT0CZ+IEM6prHp0JCeawP6yF56Y
lNRUilVCY4bwbshbq577fu/msyfneri2PTs6p8XXnv2t2DIfD3KMRJXWwWyQgXoezXBOWnnMt9gh
sJ0/Q6BuXjIJ31S/ZjrPPZAeYHuigwTwt+BLBEKW8iO2axp2i/eVmKC9Lfx+Jwk44oNK2crR/hn0
z8hG+V7Vf3q+miqrTCNOPlvfEI0IMTgxPhw6bH+t8jKanfZUS2gPGWNYavBCAbVJiWIt3iZV1/mV
LHLjpRGVChYMoIx9RpT+8KiaMC5PkVeTZ5PMS6hPfj87SPrJrpK03+d+y8oVZ28qAreUvPpAuY87
SekvJprb4FeritrNTChqnbY2GmYwGaO19wEMCtasCz8psq4wkLd7vs/hYdwd76ov6ja47n1QNfwh
Iakuo8XdCcpP+A51pDnM5r2SzalrV/HoYa3qv91egduOOTPTMbRLcSiLkb/WV1GijmuyUvGFURUU
OMW76DZp6kie44YzHFR30qkftfvW/ISErny0ABbUY11WlQ+aJUmm0wWdw+/iwrCgWpLEPhrsHje5
nYI3L9jm+KbLJbjy0l+Llz0qOueSHW5vLYTeNV0NqJNs3YfEA6skC5sROpUQuVja6mkbPe/PLJPy
riJnX6ba8QvNYZjU1SVynYPR7K78PXnO9kf0CjCEWGXlvniLJq4AxGvdfqhpXJmNqVkv3QOv5bYT
tGi5+ULw3OKppK593RdBrIvTe9UtGBeYK2Tn8//NqlfFAX5J7F/xVRG0vi+lmXlUu+RlZd2kPua2
gvRVoFGXV5URY3hSWHVUurLGBClM54yDd5gDhCX31v2QRlwMUWxz1ieGkPMx8VfcoDns2fPurQ4Z
REFRtGdBPT28lzUhyEMcqSqbIcow0g6aCBS5YUWyvZrYd31i9uY1B/Sj1b0mzdxlQ0zQs/B+hZVY
z5DhbH3VSQjjt9QqdG2Kr6W+YsjA3+PUSzAfZitZhWeBpXxH1m9/PHcv/iuH3vxH9Ev5ZQrV3HUB
3ryTT5f+tNeLeu3gJNmDwwP1sfidM58d5XevkxIOZ2br7v4psmFDUeDkiTgEFBT+OXStq65JeZ9f
0dmDYs/o9+nedt35LxM7dtuRDaQBrk0dchcIbi1IJgHZWHkj44pisKNBXRs/fEKVJ5hiZ5kpOeHR
d6aTiKbI/q67JFbXWirKYb060XFvyG/nhag6Xx8HsuoAZghRfgKvKEWKac1pX+tlM/NhbcfcP3MU
9/eYKHJWfP09ZO1mScJU7jU5ARgpkn/O5Nl/jhbJv1kGdLZrnY9btgBrR7SMZ+4zDHZNRR/Sesc8
oD3H93IJi7RuO34ZY9h0KUofyMqc7P5fxBJ6IJ24ihJZTL/jPOq/224T/o3PdvqZCOC4yhhnTyM5
HEyBT2yuqCGrgxzvCSAI920FbM3r0u/FH9gR5iHcZf6V6E08L763PCcCNO95oOLBPqkDtoqjFtHp
CEtvPBkgi9UxcW2cQ2yotntzyeI/NdLY74g4UkVK+6b/1j4ZCaS8dH54yK0XnRtnWh0GN8X+NTty
ZVUeUpu9WtXsfxsjF2ge29Z/DRwe+zEC9n3v1Z7zz1ta87ACmONRGufway2a+rUEktGw0tjMN0tY
UCIFiClruuHxWa8aTLjbgfD19p8dHfHdzbb2ON+27VfVayJZ5n5vyse6GiWyabt2P24zT1tmtkSp
4yZk0+DcbJZb0dqBjPRuG/8Vocz/bP5QPC9c4U9hU+rPUgcxwCA+tb/k/U+3th1dav2O7zwlf8W6
WaMEdWDTlJe1XTljW3DkBs2IfnN5SCbacLiRStNVbeWlTYiD6sn1wOadBqcKmMi7pBmd1nlbIV+M
VRCdUS7dz1CrICSbZBaPcgp43T3WLiMGVfTwB8ta+5TKyEZ0pTgJYtQmiGFH41tWOJS1/c2O5itP
xqOxP3qjRvbUUutzVPNZp4ludZj1i0ek+zITdX+JqpaP8H7LN5wXzavxFuZANH4LJIchGZ00J4EB
hEoY2xfVFMHP2ifNvZmrubixJayaYxJTxJymC1uOZPyLouLkbnHtXuCcJ2uT5JU7va8Oa1B1tzUb
3vp66pvwT7/64t7WYg9OblyW7wUF63ITFVPyUiY5WC0+XnYMZt8GebaV43iMXRupq9GVHSwZOcj/
4tG3mIC6vLmV+7S/SbMMOpuCOeyIO9oEYet8M+cWKdKc1rXcP/LCbvaO0yJoT4mnvGMrY22yEcsE
5exQ0Nzl/PJ8OluyfdB0+6+QCItfamLRN630GHhpIagBDp7anH9NVbe3rPtdjnCmV+EJ3twQZWzR
6KdIbyvBvWQ78AHsJsx21rIeyXTzbVYOewgyKRbheIQc1AaZIE7/OlgNvyYAuJgcyNYA2+J9Jmp+
FPlvZ5Dzu8RO/weZYLstGsgkmS6b5D02a/8fk8DmaVqG9rsOdv8aNI6dMlRy2l+LSkRaBp5/fHAm
ya/9bm5i/l1QAAcrcm2OueOvXurKfOST5cxgDuIFBPkT7kGz7+GK4PSMxqeVLtWkhPjW7u2wieDP
us3BfRTW01dTKfnuAxSFUCcb/a1mUqdS2zD/zOYWZAPHXt146bTM8RcKM0XyUibF3R6Mdko3PsR7
EqNBADmFXe6GpaBIcdzFPWx51PSsdY0iBAPWV58Ca9ZnXIWSn9sbWAnBuNGf5VDnCioEJJQ0ZK2U
5n8H3H3OW2Hu8/iSPh0ixep0LL2oyOayj5cjVRPQLDnv9Qc2/fzJW0Kzpi390Z61xaVqGyWYvS4k
jzBdhxDeY+GzsH8TT9v05a2bfA33BEjELPbuue90/B4UvrtdJ6pQr4Ou+78ai/U98RH9dqrCKrEw
uxz/w7EMUlOPG5jl/2p0X8BycAXkJbGZHLFh9Gw7J3pf/IFWDhexfCtXqGqZ6Te2fsIJzt2Ndmr/
tplpkql9/X45+J0rPqq4J5aOniGnIY0lQU4zVctdu3d6TgfZjGvKKx5+C2Ga4liOhuCjmo44awql
HjuffoI5EJryuRnz+m7aCUo45yJxr+NZRT9FK7sb/OtUMc1KieHq2L4yWY7GAzbk3GQ2FnF5iAMQ
DfwUkiNKsjd/Tw6+/GsanYQnrXvvFIQrFX2n6x1E1DTNn85okqcQcx9e+45IkhSuYzNlCdmPt0iZ
PQzASVW/CphQIJ505zUEsq7UXjGhUX6q/aL9tYA6NVlrBh9EsHQtnMpiS7gKdfUSk8ILdXDQVXTy
YyBTfMfDTuXGqnPrzeITcxHr7iy9e/MhaIL5DtDdYC5IzPk1EmYqb0iN5HIsKatLmH1WXCWlY9ez
UwxRdJgC8GxpUHDISIZlsD2a/XHWzZgcd1uq263bpoAGLACSmIhtfgTiwq3WRQUyZgO88KqKEIqO
O87DjwCexteYWGc88B2qu8VqGB2JmXm4G5W371qo4TtpG1lkIRXKX0SG7b6OjC4P9Mzdg7abaJ5g
nha6eEkGhsAH2/ua+Pd8qaZP199ayo5qkcuDzL0ihDIYj9u32mEGpJ3SvAUi1nwLDqU6neHsK/98
MQCw4gyJ8W8YVFN3HKd5N58mX9xfMcLh1bYCbM3afV0+ejimf9ulb8pT7HbdG8Hp8n3pRT1lxhft
p1Nx66YOHfdviC0JoUth0p/cKeQpTcIF6JuYF7jcdsmH6mpi1j2nXifd/a5oEmqWnbb4Vyhnxouu
9UgG8BlgN4dqULFNiSrt7RGiY68Yc/jtL2UJTiA6fe9EaqfSfmpZU4Z6kdtFx7bhhwEANPJP23iM
5oOzb/ae4nmkl92abcxaJnrVke18OLgjmtCX2NYwLv42+2WksDnj+BzXF1CkF+M4yQyIIZPtVdAx
mYoW7WRiAynDpTJMQ9ajaf/ztsgh9pfvofKugsQMf8Z8IeU0j5bRz5gx09Zskb8w6RFhP9zM0hPN
hWXoMx0iWI8p8TSUbdbBa3paaqPuVkeY7mC1oRUqdmx7WWknQuTLSQ/m5HnUGDhgCmzA7dBOMP1Y
7nupp8Vz+N/X/gHYNXUb2C2nPe1MfWUWdlX43Da4BlJIawMTN9VGD0TS+VGqh3D5j4V4kKUMQ5zh
EPI1D4d2EiUDqyEpntaNYJyUQYlyziuuXXMILOmcWQAQauLR8eR9k+fzC6JKS2+/9Z17Ob6br8rK
hWOa/Db+eEU1nQrAj6/eLpPHAQCLPWPXr5/mrnC9Q0BGxLNOCG8kz1uT+N6FBmRb5ZYLlYAze644
LQkjo7e2rAs8HnUB26bvu2q/V1LRqgVcg20a6yWwx2EXBHeKZjfNLQwd9wqenF7TAf3/teSp0jhr
oOkxqwBZyGFc8UJVeGUKGKCzohENg+K8FH68AyzClnAI8loXaUzoeJ6FS26/ZNdo51zSpV4zU/Uf
+wgMaOkncuHcKvSWzTxAURo0ze6c1F6o/TDl3vpqAsB1qetW20w2hmwiRJgqarOhHTB8b2Rj2RjT
hb8bxrz4YdWDIT8tyNBpzUi1b+J7RKLpd45FzkHwZxRClq3Zmfq5GiGgMuMusi2f8Y+6FXdT48rm
GzjgzlBSJuo1R6Efjm0kAEFCqYqfEltTObFdNJWp48w7c+atUde577HXqy2yTBqQzNAdIipXmK5o
fC3f5N7TAFgZwOepB/krmVz6ajjS6gXJx2WEMboLhdCyqFSrGE1qi/TwtFSUvAfyuNV1q0pqjLUQ
63hYTbl+ezmcZOo9M9zVqm3ca0/n4nXapf+M93dvAT5BDzy0TgdxsEXtu9/7gAFYCZvt9/9FhhQk
8PDjLZN9FF2u30Tejw340bH+CXzFdTqsdv82m5ge/a0rf8aeCA+aAz9/HLYu5AjKe+9tbSR5vSvT
p6vI672/+cKRx696AX9X7r4cFttNf6JOMJjf95XErSUuG1aSiXIhr60Ojtxz8hEFbX6hVd0HUInB
9oFJWvzpUCa4yJLSzmmzuKK+J60UPanQ4/pr2OJyw++/gz0YvGj6mRwyW6jWwx9BiCOU7yWIHzzP
1Ex6QYX9Fralsi714tw39eWksWWZP3dcnzozGhYc4gjbtxiZI5Hm1eyG9zbYZYg00zbP1t2od/kn
u0fPipBYw5X7Lo5WDqspCp2XMe7q8XbOI88iMIHTPBRRw5iSCO0Y8NIIuvouIGElOGi32/7xCV0O
K0rNC/1SV2+uKRmWKvLxTBpIxh4F0STBFZcgPKe2zRHCvb3tn9UlaQAksbfdcez5He0H5X0axqL/
l4tWyqyz5UgrvPr9S22T2WTo5dV8SmRH6ItnK/d5ogRxshCXzxPUajlxHMQl4hPrI1DD6H0niuzC
kv4OqXlNFWcd60lrFW3Xko3AnxjGr4QZuMg24yHZPtalFq+FW8PX3SD0fXUqZ1q7QixR6WLX4Skk
mvTvxM3zyKTZfSKvt/eeRrzwYPfGVoHeuCjEtu7c6T1n8ueca39bnloHvNptHup9T0deL9iGpkH/
q8Ul8PiSNXxs55la3o+rpMLNM4sqw2JbfneK2SxLlBMNrZgUdD5uyfLJYxt2OU56nY5FPiPxW6x8
fL6bR1ExNU74rFylRj7qglqhxw367SiE6WM3cxRnW215YuPeif5p39le5Las8+0Qh1w5Gzs3bhat
gf1iDh7JbMaEfA6JvS2vK4k9/nLNkYc5DP2FENoXzO2IofHyjLHu/lHb1f3c4DK6oDeVuGXpvf8J
I8PgmZBnwlZrJOD3pYlWaMROi4YfFNF43c6Cv7md1pGSVkZNkI0qDv6hewSoHbgILmJxy85VJ2fa
LELjnb/MThiLdxxqa6aQD727bWqd342QELxhMgZVZipUfubIOWJ8VDL/PZAl178o42/fFifXJ78Q
hBaajaY7RmyHhJkcV9Bphuz0GwY+jkl7HqFfVEtdcyj8XDggD3fhnzdX+59O0FVvuFTLPwuz2U+i
PN3yjE7dvo11FfxMe18CBmsSh5k/2tz30I/y3ibxaKZjsCbuX4zjw556eU0IACQKqa5hWpr3DgJp
cOOVXT4dNG4QHmQWOyEUE2/O9HBEJ67WZqPEw3kzHkMlyuE4T5W8hTZfIjfZTv7kfsskwO3j/FBO
JjQnkOK4CaslcAQdQy8AfxdB3fI7owyIzPK8bicQ4hCaW767m87tHbRkFjJ/1GD089DtFLUin/Mg
2xhX+8egC2ydgS32nds9b6Y8JZgo+BSeRRHqitjTp5oG9gXIogsrPRBiu66m0nvFDksygOOW1AZR
T4ZLr12mM8WlDkiLPB8em84fQNyupvslJuQxbmloHym46OjZmcO1OEEvbf9EoBjrrOoYVqeNKALu
M68ZXvVog//YuWA+06mlj9JJs48jPyRJhu69v23efqcmWYnUVznTprUIoke8unDkYu5heNw6HjmU
RLCwXreSDnEqgLc057wZo/rW4/hg8lyO2j0CRKpea1VsjHsCI6pjjy9JMs7zGCsPOtwzb1twD7tq
V2/sdYUtUFtVFPzxaT+EnbfrlCsSjWPhpvmZCdCVBxQf9yY0ba7IsEzCm1DFwjLQN/ZXyUf5Nuw7
S8a2TgA4CsXZl62lVxI33PXjcGIkVDzN5SWfozGh+yZgdb+z78Hr1y05BpStHex8KGU8S2CxA1YM
mcfeNbTRsfnCJ8ABKaMOocvzOWwVZRYvZ+dNQ+pWjBguSMGLUEVrccvuzAhbUkKTPoMq9z1ugyg/
wpTFFiRJTD11qxb1XbCBu05j69gqLVaSibKmY6B6FW9h8DMEY/necaSUfAjRct27lESHGA+UfNlV
s9xt0umrO6qz8M4MTtSdg7VbqywIWkw1VA5Ma1x3dadDu3qCAcxe8PCUQdB/rtvCLzL6VfHc0nS9
W3oCVnxET8DBHg/5bxUXw8Y25R5hA+LqqI9IvdPtMFCmnFpm6iprhm1aWJ/1YcQvpv8rGhFUt+DL
gyu2r5e/4doER8crl/GB0T2al2YpcuNQGsN/ydpW/21oqz8N09c3OYRYJ/KBRJ/MVwXVmx4pzQ/A
i+Wjxu6BQwwNlhyldbNIDitY6c0jgpzQTTN9RXXPIbiUTMu5SXQ0ZbWqZr4KE/Ho63joZNpBsH5L
sB59lY1r35wRnGjaep396giIdg91uYpn6okdh8rIDx/F7W8pl+lN2d5JUs5qt2YHCt8JzjEJ2LTZ
iqEi8iiEI7+jbuq0IgCGUQPp8Yy5hmiKU3ex8itwtfztO9HyLAUNajrH6/zXc4qOeoQmaDjkyJrX
Lb8gJV2++LcVJWmYNdU693hWyKwm7NMnmHYdMFnw6rfDmbuw/I6kCTTR0tvuk/M0VuFB4oSB9soH
6GbYciPe1ZznIKs8v8K2TGYY+vmAYSu9nMksrfAFy3QCKXXXxYw7UeTU8EbAVPOfsuvU48Lfm8eu
ofI8bmsxIGsh77aHpF6lPdkaWXu0YQu5N1IwSfHxOPVxz7lg0MZj+2dQjvqiIWCPu2rF/uq5m8PW
ihjNqyy2+sXbVpehkWtQ4bg+eiiy1kOZBoHZP646Hx9a6fm/p45O/5mxky8z0OH2z8Zm3WfRb+2v
OVSU2DjAazxhVe6/lcHWs4G/Vf6DQOYur/quGL/Ktb84EOlBVGqIcdPnxemUSNcl4b4Q21IjJyEm
voYhppa6JOYyNWOnf1YWLv6EtKAQQyuf99OnSKCaQONKjn1oKp2N8178drWLmWhA0bkQNUrkiqA3
fM5VS/R0uiye+2x9Y59bwGQDo0tZf+GoownZNDRVnMVtWs6Xp3ieZdVf7YPqPnoEYR7opLFVJhgM
OCnaQZmkDJ0YRe2hKu9LPXRRNklv4h42/KHTWAJ9Bu1RMhxvHLE1VxKeOlsUhdXPxZxjsagvRvtU
SlNu+NEW8UFv3jz6AaNuPvlaPA6TLp5YpyE8N3c7ee25mhnwdLEo8cIFAQGRql/iQ8RQ7Y2h4vDp
FMYLjpHTMJddp8p9wDPZhaCcPQZX9GshqnTtRlvGOYt5g9Kre94W8DAHMfp84aVGSj7wCrDlUeDY
+xClP9iDX27OlRHI75zhhf2KhyB/Dahi+JxCsXy7/o7Kz0J8BWLGDTYaddi+b25eBfkNkazmsRtJ
jDnxKnCwYc3jruwDgHsosOtYULn7E/Omdgi5KrZ+uhOSsyWNQK6qg27kuKci3PJH9i3Wl9WL9fcq
tZyuXDJDbsGqQhuutz5HlpTBF3M8w/EXTcVV77Nhzyy26s+OGXH2WCmGW37VGWtD5JVltrFy9VPx
/PAvkN9+mp02/DfIEty4mNbu63I80KWheZDjTSVxHeW2JdYQvfRzjI3LvkPpFx03lIgZzzCjeGgm
lguwx4T5wx410Px2BnF4Ecq9Xw9J3hcDJZGsbvagY4I95PjUGWDg/jiNYlMPKum5PNuxNR6Pz+Tf
qADNicwbp2/ooUL14mhb/zX9Hv0p8YNjyCx9533eR5qioCF1R9oSt03hOewYFouTU5aHq//OU1jf
YcX/a/O5GTPQtVR7UUV9Hu2xRyJk1zhXtTfgZ7I7IicHdj2WxzqmZE9XQSea1sh1mI0S411jyinj
I0l3cJnCTvhfHWY4Tiufa7juVueqnEdeCQb/ydPsDf7TwAS6O+TGN5+jx63JwyfNt9eBGkprVYe3
64z3K+2SvnozG3IZMykT3LODbXjCMVeWxwVj30Q21CDp5kH8Rmk4uc4NX9yEV0NZ8aoSW2BkuxgQ
+wDa0HkdVxjAa959TiyRfhh/7h86p7L+Vd0MzqkTVsszh+uoskj3upS4JhgJggJintCsN6pD/3Qv
SiKeOnDrbJSuVzaBFp1ObRXOnEAew14gKSw6kJOPvL36iveJLyGf8DHpIET4WON7cMXQzGaf8fg9
S2VMD+AVhxFcmQl/LmMJphXcG6U+rkPU+CcoQYy068WfPvraMz+m4w4ikQvF+VDrbfwVJa5o7jD6
Vrc1p0WbRebSVaEx80Ngl6mKNKL2+iCHVNyytYiMHe2m/pKlND9ofPyrk5pVcmBu1cSPk2wZCEM3
3OkHyL9Fde3iYHpnD24Ibsugr35jOtCagmsdFiwzlcAzYlllUdk04MC6KhipzXes0873K0bzJYsZ
d+1X0BGHqnxEa7XeKw6L/ZvCa8UPD985n990oVgFOU5EcEXXAin/i5Rv82EL3y5nNPm4PyR0xXgs
YF1TMK89w+0i2sVnQiQasV1xmDyUi0pK3GBlTHHd979mZHyMVU7lfAvsEd1hr1SQHzGHJFijaE3b
g5zxCKF0X14AuWyEFXpdvI5ZzJ0SUmFHOM1Q+pJX3Y/x8774xkGs3Pk12VAezzhtzf2+zjvjt52T
4YAwsrwUmKYX9CFXjcw0Y/VWEY/gH5a+n0j9wQVIkanajVnxHHDkTK6i6Y8xhrhYxrTW+FJEqZAY
BI8N+i0xjmrYo/xqZLZcEVJEgZv1jodkiATXhSdixwaymYhSi09M7hV3k+8hzUls5GTGTTvtcjet
HqIVoNZfFI9mPZYkqN4QJuMyYXE6IWiOZx5fYx1SFca63fJUbRzv6IgMfK5JBaeZxnAS4e3aa/cr
UJ5if7gjRpO01VXZQ+uv8r9y7zgDRQWJJhV+y4w2qfEApwuH9cvUjM1vjIn+cKSrt29rUbbltaDw
RtuoBv85KjwStqw78ETqsANf7krXvTcUN19jvca/iAtOMB9BKsqPTbKz0rn7nn6Y4sr7U/ZeFBzq
2jrXe1D0w+OU9NOz2brAwbsR42DvL6V9m/tqyqSz4AqjIhdsXnfh/N6VDX1uTSwohzwmzvzAZFw+
cxygIbFjhiXX7xohML+J5Yljal+zCzD9vhpqEo3M+P97QOpkTXun1/ccjejE+IjyDzYxmquNZFV7
wPCAPIjNZ/zc2I+bDyOGt/EGZorzr7Bd7J8dwYwvY0zgcpU4IfRIDhcRH13j034SPK7/awv43hTU
qngjY3d93spp5YYZwuJr1Nv2r4iw2Z3UlKjvhEt6Ooa8WCgRYx2PRNDUEb7QjZIz44lH7Jal4L1h
i4HCj9Zb/WVG3331Q1SBRCca/g0VlxmNmfV23/cm+SL7BTcPinEwogLsNZZlX8T/NXW7f1f0VvxW
boOnbWmjVWZ1VQf6IucFa+ZUUfOnItsVaI+7s24vmdShelaXnY55TTCLdv3eYj5xHL78AtnuZjab
p1Mn8kzAeyBFicuoLqZjPCTYrrlbwCnFhdyLDEF2fIA65myHyAmdu6DogA1Urmn6M/Wjeh97TmWK
OKxHizdw9GN4bP9iN62f2GvV+AwrrxVHHOH5k+Z8KjPKfJc2reqXXx5e8d8D2s1rEKIjSG7Hu7Zv
/Je68WX3PNZmIWonqdbtyotX+2su55kY1H3yiQEaGp2ft96vX5bBn5k8mY2llc3ZmTZSuxCaunux
io90SSI8VrKnXbTzGE4HT/PWHAtdWc7HxEzddSett7COa2ScMFsNOB8CX/OfS9Z5/g7VPoiMrLWe
RIPa3ervuMc4cSYiY83vV3ocDF1Rvr5YfHM/ktaAr9q9hLl0BbP2XJbYyTYcMNgbtNN8m8nmrzmV
/n+EQl3GrJs1koOAGvDIKo7/yT4ITo+W9aDPsbJc5JN2k/PYGIXKyoZQe2Xxd77QqwxAjWtvxj4f
sBxk3H10s7lhEzFVntc0OEwYkhzynDUZ6sgoemI2TbUZsBVwW0/Y7w4VeMkY8WDhesJc479521h9
2xhnb9Y0EVUu23/TmI1OnD91tcRnROVPkYvsWqpT77fhL9F6GHkWQkOeZuHqPRvjfDEp62+4mYbI
6V9VVG1/4iV0f4UIWs7RzXdHHMokQZyAC1VUmZpaStNG+N2zG+v4BXJj/+mIOcCw1PeFl3EeMj6E
DNfdsZImOvaaJ/+LPHkMn9hx2+uJxav16JL7rjN+Huc1Z+f5Zt9Nj0eEAep/s6qKT49pGo7a0bYV
SiyPWOr5rdhwCq4X3yUGN8wBWODf824r5QFH0o4MH8XDGYc9f9LHW9dz76G+URxjyU8Xn5y0YzHp
6EHXgbAc1Y0bMPur649pUNVrkqvkCdmQiYvJ8x3i+2psn8ahYLXFVpJyf+Nk+6JooNXwcFmmumfZ
IWWxKv8OS0YVpzkZa3nY8EIk+Lz0diP3sCXrwrncMLUzNtX/ODvT5ciRI1u/ikz/ocG+XBuN2cWS
G5ncq7qKf2BV1dVYEvsOPP39wNZITJCduEW1pOaWCESEh0eE+/FzPLULCcsmIDoUT0pN43a+d2o4
lXba13kdVI7fdsT24G+Sr+tuUj8FJ7yYDcFlhPoQ15KNWRUcZyBvrv7oKfi7jsq0kd2uEsmXRyZV
BYw0BuloTRkkdjeNwhcKEJnjYYQS3Ywm6UkZDKhaSnCXMqExjmgo6OQyhTenzLpvTv6k2VzWQw4N
viSxIERZ+NRHyvTJj7pWAhA+x5khg2u/qXGtlM7UE4dxJhQo/JlXcCThRszoLh2LQAA+y7XaHhVD
OlIuVt2YVgDg2JBSTvaBajQIRVlFP+DpSc/L9UiqdxpOvb8BKKoGu0SqrXshC2HRsCwy9ldK15PN
IB1euz5uv6bEgr1+L8eqJdh1g45yk1UCd9GGtLvHZTWLKUOM8/xeHiVgAWDGaopofJF8FzVyrVcO
4Vi4lThIqmNOlEA7g9i23zqlF3qvbysp3lihdWJNhZbOSQsA6gR8LghiVyIkGP0+BARmvHYSpM5J
cwrgOZiNJyAXVilHB/jHrPTYd5F5p0WnpHSVbkoo08rB2N1S8kNSu6VOgcEolfR36ZRJ9WYMJ39w
x4GQ1SYIORi7EqNYuRNOnLNFTJaKgU0KQSIqJPsPUWlwliiRvhAAenYcQkbW6s8kGxBTj6j7eMib
EYaXWQbgiCBC8wXMrEoSMq/1Y6mRd3aUaSyAFptFDBej6ksgb/FctkAi5UbyJSAvA5FUkHg9sGw3
oX7o99wvxk95IsW3Kqh0cQYMEjsmGmtwEc2LP0y/4/JHXJdYIdFDTlyxRsKmMRLxmRNf3zhcUTKO
oF1l3kqFUkpbXzWn50DoxSMlpp14RTGZ8nuvScocnEmAZ6IlFOwJDIcT+VExu6W4QJHA8CttSJod
gQMHEBAryhhi8T5E9ODk5KrIhHWiqD21dUVauWx10rsnsbb2oxA0/bZnvh8ndvBhpxLN2MdET+4b
pSOGBMdZew0ggl0yB31yw+mA7SIR67yzp5ogxtaMyooAlkw1wSMxyYQjSN7J4KWyk3mvpzlgWLab
4LZMQBLbHaP8Gwj17na+6AHFERPqwQQhr++ok/R/nAoiyE6nDNww1MFMgIkgqfLVCkcWc1CEowE+
KyFckcYQ63qw4ak/EoJtMMPKRfgUqlnDzVe0yq/wDOkJQbYs+RFIZQUKwj8RUqKaOynApGfFk5SD
AMDJgr9QNTiP7ahGkNxlFY/P1qhPHed4BSxIT6hWA4XDsRGctJo8qBG1DA5ZKP27ZlbGPXtQrWxy
PyDPjelWntgEFUf8qlAKZ/bO40aOCe548dAQxtbMCWBkaKa3MwZ1dMOhHI6cXLJa3wVktEcvVCWz
hFquFI51x665O+W5sjeJici2CcE8V/h8KKTbmmLA3ytfnG71yEwauwdY0e6aifjbHbVnPtymgpEz
NqGq5R4qXo1xPTV6UnzmXiB8FiwCo6SBChF8vh5zym36QvqaZJMqcgbkevTDCuJOsLl+gVH0JYqm
tkUJavw3A8VQi5SLlWk4CYXQGDjbgCA8AKBo/AS6tENvw6J0aaMU1PLYeTuiQ3u54nrmEnhNboB4
ANSf0DWIkJwRhVwUdyfSqFklwB8Swqr8LLS5b7enst0ap364E4QEslfBD5i6pnWTUyttLze/LPie
m0enlXJ8ExpbsmDntdbUsFYNsJXUpvSK61AClLndiaAEFao7i1tyFJY9aWpwVQ0JsODLjS9VxRCX
o3VZFMk6KvrMn3LeOjphukbqLrNPPluuV0k+CylFEtA7cauIgDURRQuozCZ/HnGjokbUO2WgTTjE
EPAu9ebLyhsta8+Xb7SgWAHw7JdVynQEuYofJoXpxoElOxyVPpcchXE85MIrqtG8pOk1+L3McZtl
RADkPgAaPhJyAE9irYzUkgLg5bUQMJxZbyXlDbNYOeChW5UrcZYGhFupnQsAdiREI091rufu5VFY
ckPMrc0MH8bMbgomZkGTUvRqhsQ7SBDgwOZ3NTIU4HGUS3EsHLThOyK/8gqJzntmCOWepGuzDUra
grcEgGSdn2ry8JQDync6MBOOuRJY3EYc9qDnrG2RUbudK/qvyT/M8oY6SGN9tkDalxYWaOZUIIJ/
Id0HER4lV4R/o+JTqrIX7IkEkdq+PLRvO3re3sK+Rl2gMKUoKDzMxH4mVR2PI+1egcdQwIqXjVua
ZflgaUmwudzyW8umZchnNEiNDfSo5jd7RflUj1ouRSqWjUKSeAjAtrLxFvkvcrW8jCcigZgNFRkE
cc5boelIsUpWtNJLzUGboW9mKh1IyvePBnjrFbt5uy5g38Z9kD0mIchsnjdnqpZvpQKWWjXsZg2h
YYeI428U10i7y8P3dk2o8GwYKJGT7oHfdx7eV8NHKVdVDRF7g1/K5Z4TDLVYlA9HDgBPqpIrwrkr
kuvvtqhAxEQFPKUJS/ZCiRt2mbas+SIU+h/+SKDLauI5kliFpzvYGs0VnpH3LATpBJNCCBP6pyW7
eI8ihErmFm9ctdxXrKmoC7cw6i77gCkiQQQnvKSqzNpiLCPA5JwoGMupNEqwzo0F5mgoV1p5b/yg
K5cAT6GCAib+fMZ6A5zuKaSVBoSATmmhNe3iUK68gRgrGXxiYZdN5D1jtEQL9ADHMrzZYoXpeaUF
ozmbiNRZ930GMYgzBIEheG3CoWbFkyxJiuaVZimGyCiqsEYsZUpyq004A1N5XElB+i0ioQc+9AR0
ZSquzTqb5YiFpvt8uYvvuC82BkjIJHwlKs/y+ZhOvjkpGiBRG04BKjolw9/WI/FWJY03ZeKbRCEU
dasqAB5XuvvObEICS7YZTiaci7o4qHRylIdmyUqv/db8KlN4HbMXS90OsbJ2E1Af7V3u6jurYT6Q
Ic2iSGxJS9dS91YDxi4hlwU81NVgtty0grKmSP7OLBoyjG66BEsR1M+LbkFXE8TZvOZ8+SQNoN5P
dbxV6loSN1Iz3yWkmpKoUGpja6V/77bMRkAJG2KB8KWfT6UP7n9oUAMjWdKJX6i2OhHfOfnR7Ygy
xndcO1jXnkpOf8WRvrNKaE7kcAHXNfC2+b1eOdKKineDAlPG9VQMhzoTOw8iWOHeIoCy4tDe6SLs
fwr6JayUWSn8vKkyEeWp11K6SOmfK1Qgywatou42In90X4BS/nKSrDW64nc6aM3U8MgHaQRQxMWU
Ui8NBXPHGomYO1esQCNR2eJvA5EihV+2UQvIh4XIBqo3cGCedzCm5pxwEh304QNyrQYYU19qa3Rv
b1fCLLggorGqQfimLxkBxc5ExKNEBkaAP+D21J+A84Vxt3ISe6eVmRqPf3CeMOgvvGdLuUqaaRa5
aAOIaCFlGmCdUF+x+ndaQc4QankoFGUR8rPzERvEsBs4vYOxADOS3lZw6+RuXglNuGLm7zXEgRIy
e5E9Dks4b4iEkhpkhE/tqYeYNErlygGvuEI4/NYpviiKQpeFOjynn0VvZM4r/ZAR46S7pwO+Mxq9
qAb+UQwU/XsUWBfj1181Obh40WoEoa7NyioLtxGB6iZ8wIFZUQpubKFZbIpxGNzLrbzTMcPELaoi
e5vONe989HroW4PqVHITt0oyhkloXKMlU29Mow2dYgjWtHneb48bADqmHO+WpPidLLaGQVgHBIJQ
k/5DTZTkqh9QaBOLcX7fDpXy43IX3zEQuoiKGZsMlP9vbt7Q41O0wkCOYRZRuJuTXMib6dftHUoe
4mKaMntda8G+bdU6Je7UHNhtIvp35kC9Ux2fxhXxyrfHAiJRGjuJwVZJRfxi7fp6CNvUzJ6poGwH
UBtSFopm+kcQ+9bW6k1KcE/BQAavbtLt5WF8Z+Y4bUEXqCFVKBFKObeULhKjskSvxM51NfhCBZD2
hco8td4kOawdtn4CUbS53OTbbQVdCoZyTuSweS737LCXM6tHRNv2lWzaaoCynhOBhOS1IHM7v/Mp
4JXsvAwJ515u+B2TMWH1NFmAJutvSTWL7CXnV+gG7S5shJtYU1O7Lor+l4+xdM+C9lKm3grG78X+
lRcDpfwmuC8rMbMtZY0+HG9CZrAUkiTVVgz0PdNhayYYOI8omLnz+WsVFLGAqXItNYdoC7UX0Lok
EiCl9434CB3heNSI2W0VztZPvz6cBsOI2IiJ+Wizab06iRgRoetA1wD/g2W6k6B88nIoFVeuqO8Z
qCFzJeYIqXFTXRyZoXwqFAjnASbrJ8OuwSs8KwOknsBvyx1lIvXucq/eHj/wy9yk4bnl1oOrPu/V
BJtKToUg1T1pqAGNVANSkjrZWaBeEGWtmOS7veOmP59A+H9zcd+HnQpoKCwNsLj41BGgDkzSpM6t
IdmdUk2sHyaqf9aiYe80OgulcPdhRNnHF7vDJANVLiZqbUZU28hTUcY1goXP4bYJ0tT95fEEmgBd
KXdVtgZl4WDS/kSlLdQ6lEU1FBg50TSUyRfqv4xyoEp87OW1m92LNsp5THiWTeF2ZTKuHCEWUzik
VhjopCdsi7WXelHXiMd+gEXMipps55ukj6SorLch6Eh0AAVSVHYwGiQFU3jyVuz3HadjQX6CX1d0
HPzyjBn2oDNRiMrB11SBh5guML4AtvjLo/x+n181M5v1q8UY603SiT4KOP40DbpdtTPBFnKRquak
itXcYs3CXuzJsZkJrLVFQjoa8nITZZ5YXNGqes++mPE/xRVwD4slm0Mo5xsqXQ7AjzsqiNWfSlWe
gIWJwaGruadd7vx7Q0wAnA2F7XMWdjvvu6pP6FNAzWgbmlLCvUYVkTGm/Uqv3nEMHNtIh0CQrzCX
c69fjTDoYDUZWi4L0OiVX/04IJdYysE3xLfXzgPvdoiL18xSDr5XXAwgDMmABCROHRVC4q5fgQok
WROunDrebYXCEhwP8Q+c+HmHqG3yCxnpVKSCg8jcQFWkti7XLaqgL8/PeyNnshkyRygYKMuzfMUJ
36SwlYaERtwIoNNdI++M+4Kq4cePNAX5szWfrtEBP+9TWg91YwlMUjE0xa3pNyFZThMoL4iiPv70
gcZQvCIMxzlbWl7FobQJYYjm1NuRhNm0bYP4JShxt2uSdHO5qffminMauyCUzGzzi36BY1L1OiV8
oyhaeg+dhXmjm5254qvmpywdJ0TJxhwiYodY8jFnSaeP0YTdZTXYSbsFL7rHOfafQ6JUm6Kl4udy
t96zDAJ+wBRBLJHHWmx/SkPheKqTPoNTK3PiiRK5KkYojMN9uDJZb/tGyETFKNj4CGcs+9arkpXU
4KrniupqG/rlfW5WB+By+k6som6lY++0ZsK9jIQCui8z5OzcDvtWEVAcJ8Wu9YJ+CFJLeELeifId
qZ3uoOnzVw6db+2D6LqEeA7nCJlq18VajkQd0L6QU9hOnv1rIU0jcTe5f7g8Xe+2gtIhy5h4BnnP
814JQqcPEwxNoNpgYVW7oLoBxrmmq/TO2M1nIZIt3BAIPM+/f+VoCdlTIWWCrc+6sbuTJH+GTVD5
e1DTXv9NLv3kj1/uFiZIpEmGsZ4sz6Jbip5UURByL4BljBN7Kv8eZcYv6lQTXeBSoOKWcOhsHstz
pSxAOJFNHXe8XIFJt4Y/hgizmjnAMShSE5mzldX8drbw6xoSnFwsOWIuk4JlV1CF01lg+pKyvTam
2D+Kba/0v+zdKasQDdTLDby7bC4iNWYK5gcQyAl2jCb30lP6c5rhZpUer0lhvemQrkhcww2Re7KM
gvliUcH2WwmtSDGiVI7R1zQXCu/UhL8co6cV7qccJ2bBBDp0bn6AQUF8G1AOV6deKe1TZkKH04/9
STl2bQF0L64tgHTUyrP4YbssV3Nl7/Vzdhtcy/EgZB3P3yDhujMX/YJgqhLwMlGlhNdqpKW/uv+z
ncw6W2zM7My4xvNmRCjiW3WO5VEaZrqW0v/MABrvLq+t+ax9tqUQ9pwlQ+Z8uDX/97yRKsrqqqn1
55Y64SIX7vVol4rGJpdkG9UbDjgUfqHZsGKTb0IMc6sUHBHbVWfSoMUcgieEsXfQn4f2YIXmddp5
cu47iR670/TlcgeXTRFAFslAIJRD2JUq6IXziOCWmICHUhmsD8ENjCe+0/ZpdyXAue6ZqQ+gjN3U
vdzo0kJeGiXPT15T5oixjO/FMA9pfT6ENhwep3tqBBJvMkdzpZXl7vxnKyZnXkWZxfUW641EdAAl
MF0LKXXqAZYIczwWJiWH2vI10MQ7jc2CIdSikfVGJmPh9as8R6pMmxGJoU9bfWE+sKGxYw6N/4uG
T7/OmloYvqb7vjGVNEV9Yk8hQ+pvIVj51SPb3ArhH/QxCK7hSRZ+sW2lEPQ9DI04GW3bkzkm4TYZ
m1+1BDK0VELgpwg5ESQ5X19UHUyxplOg6EdFwS22DmFZTH7V85L+OWtlsYq5kMALMHB5hBTUt+HO
+iqepK+Xe/LWAAhHQM9qQu1CUMlYzMqQCI0cTNCpIVyk/y4NcDokFOnO3BLGmlzSi+m+dkscMGiM
EAEpE5JMS5W6Hp4EdexIZZFJh0mGM6NAwbZRX1dCWt4AwM03jd62OwhgZWeIYnkPU26y4hvfrGLu
yOieSCC4zLmOc9HjtIRlPQ2NL1ZEFUAJ1aIz6Ke109S7jYDyYExJ2+jishGoX6ASDr6exjK1PKVU
tEOGXp21/aXZm1ExKhch8ig0hAbKwle0STJYoT70NoJ4IejlwvwEdwplpGocrtzxFj36sylOuci1
ksdG0vDc5BXfiE4Zh1tbTykAr+mg2yaCtOYkxPN2SOqS4WLYVIUJYpdcZhj4kSRIoXR/tb/d3O7c
zca2N1fHzcZ1N0eH748u/++6jr3jK/d4tdnbe/7meOTbg+vyu5174HfegS/5681+f+vu+O2RD+/5
U8fZ87TN1uaRPH7+k03O5/dPm9v9nqfZPM725l9v9hvnmT/hFWxn/glf841n287O2dEuf8sT77a3
PP7KdXnUMz/Ze7bn8cQv7tHe75/svefwGc/zHM9xnPnPPD7P8+aHOdd8caQnvNHD3Px25xw+e4f5
T73D3vacG8fla3q92+Z03uHtNt7u2nE2++NmflHebcsnH5xvPHXHnx5uHne7x3mYGKj50+7xmNpz
s48OP75sgy+By/+s6jcztszWpHFVq0CX7o+b2+f95olOec43Z3dwHldaegn2XGpp4dybukrkBtvY
uPdfvt8G9q3tfb1xRHulHWVeNpfaWZwu6rIuqGGmHaboy/7hgXl2GG+mZHd1dK8cZyXlv4gjvh3C
xY3cl5oyhk39/ug+P2EtzNPlOQLlstKledm9ut6B0aYGCYak4/3V5mo26M3x5R/+ffu8YW3cYqvH
5+Pm+Xhb2iyc4/Mzc2lfbzGs/cN2v91uve322r7Bwg7O1Q5z/np9/WKO17Zzs2O+WXksC9e5v3Js
1qd3uHeurrC+w27Fha8awuKsrorIWsaMl/vFfWLdMGJrVv1y3L9kAwt/B90OhYw0cbV5vg08liXL
/XZe8AzbA//Z21u+mld1YNPDwx87+DztP9zdbvdHb98/rpnIS1r80gstt5TGVOJ0Nsrb/dPtxvlj
t4/szXYzD/pxg49zH4+zm2RimAjPxgc687fu7ebJfdo/HN0vOb5ta3+5+r7hAXTldmtvn+46hs/F
izzst9idd8DOC9u7+Rbbh0em2nVl273HIJ4t+5N3gyfZuPbO9e7xQ4fj7GAum+rLBflSPxdnq1Mu
DIqEpeKwj/YXfG5n895ftxv74U/PTPdwoleOe7XhJTz87uU3UF7OIZdeYXHwmqA3HPt5qL/g3o+M
wnH2a8dH99Z1rvZ7vPXumdWCs8bjs0tsPa/EvW42jDlbz27eBdwvTM7m2d3f3uKwsZvbh8C2f8OK
NswJu4R3YBV+wWsf7Bdftt/ub/cPP/eB/fNhfuj3p9vnyH6a7O+BvcfZ4YduH/j250+sEZ+/c24e
8bH8+3736D3u/nBw+btH+4ldZLDtwN6yVH+7vrn57eaw8z7tD7vfH+/ZKZx7tgPH8x5d+9s1G9Hu
/sp9ZIna3uFwjc8+7Bh6l1F9GWZ6/gfDzeZKi+wtuyP78vHK2Xk3LPWXP/z8yI9np/DoXt1/+YIh
Or+vzMhl78XJ7dx7Ia2UCwZbDLvkFf/DdrdHly2PpW877uHPTc5ZsQPk6i46TQTtzps9dYbR5TRL
mwzH8Zb1z1KbW51379JmFdnf570ed8m62Nv8Id5h8zDvykw0E89XD3xgb99wINjw1fzZ/X57w793
jwyae3DuXw42DOtm3jVZUTes3P3LcWF3OLAgZ1PfzDZ4u5ndaWjvMCGGH2+9cfHHV/M0ursvR046
7u7W5TOXJ2DeHf6zIPSXwx+wnJczJurkS5DolOcwfGYhRdAhCmkVZDXXijitgamWlRV/NgPyY9ZF
JougLaYZSsMObJNAhWOnVbt4KMdrCH7bG60NtG1IHoOi+0GDI4PS+v6Evh0cNm2w16DUczhpr92/
Fnejl9fRgWnMNyPilG/SxGYmw24Mi1c+Doldq6fkaoBpahNBO3C8PMAvkP3lCFPBIHOeB1dJyPLc
1FQ1RZVj5HgdxtVTS901rKbKdvJPO9QkdlpePbdR/9xKKBuq/mOmtV8G0IEjwbiyOe2RDFpLH81u
dvFCxFdM4iyWTIXDEshN9SuEKSbqRaJUWcrPFGr+0yGrQaDdQWuenTanaErlB+h6ox9ThFDICpD8
ncHXdV0RQZGDZYUX+XxA/GqSW5jZOxvUPvIKep67lHYVbhnGycpCf8e6z5panCZKaZTDcTa7sNGF
/QmDuCZG2K6cwd5vxeLqRJHBHKI471AF44ifJayhdgrCjWwNwqaQoQG9bEjvtkK0WwKeBUBEX9iR
hQBWAisudpTH8TOENfWN0An6w+VW3jMOULgsCdJW4OoWhyPAsEHRpRDenCIp3nYpx2WKdaXAC9Sg
uRYLCLfktigOShd3n369aVPGIMByy28XCqw3mdSnsD4o5EyPg6T135CsEvaw8Gh3KYS/sNrq+h1X
8rWyjbdDS00jYXCQ5MQ4cQnnEyj0wG6EKoZazVTLY3zK8l1o1WtImLdDa4LOYupEUyTuvoRRhGLZ
6WKRjjaMCQ+irn3rVPPJn/RDB7kedPrNzlCrlcPlfHQ8X+skimWInMh+y1RPLY6WlIb3ZEOyEVIQ
eKS+WAWaLbtCUiLdgf2/CKHTrgOwMbCnx58vT+f5zj7vLKZEOAGsKagY4M6LpgE2U+d/omlTp1ZO
GfzYy4uw9JChpA61qdYSQu8ML+2pIFQoF6OuaGG5ozT5aiBDVYg+xckZslzfWWkruENxKnbwcDzB
w1zskIpYk2d+689muBYQcqp+sJ4lkCFEChreGuiv4ZsUnJOYC+5Jra1NAf2pe3lM322KdAocHVBN
s2ufGyosj72RCgUEZwmwSSeEeup0GxUd9LXNzMN2ubU3ywJFZLCuuorVzlDKxaYtDDDbmBr1sdoA
s5pQwT5anJC1vdzKGzuZ6whpYgZnaAjWz/P66v5q+VyiJxhCoTFOzdrjeB5nbqKH2u9U7psw1Rax
urnc5JthXDS5GEYlgZ7BRG/KgYijcCX19DM2pMZNy6Rb6dybIXwpkgSBygELWKG+2BrCaQxFCCsj
JxjLdg+TXOpQuZ2tmMXbVsg4AZIEgsauirLO+RDC+d7FRgmHjHWqNa8Muwk+TX3aXh61+SmvfQnH
FxYWSwsjl0144s9boW5eQpETIHLr++LDYHVIWgbtflSMzkYecnjo8nElaPimSUaMkPJcVDfX1C2j
8YlkKINSU+Ya1ZXkDqjLaI6VN8KdBO/lrWU2M5vw2HiXOzpP/1lHCZlzUpurQmiUsOR5R5Ohbzvx
hExns4ns1um9fKscZTdcaWYRG9LxGeftLLYdDoytXia0U7jPnzMXZTT798Pdt8udeYkUX+qNct6b
Qa9DeBloRd6C97RRWvOkG0j4XNTpHM0DFGVfVfYBcSN7/O1y28u0wJsezob7em1Xp0StZsFTYac6
vUOJov3DOBqHX91alyM5L/hX7QxJBltXRjvqvb8tIT36TLnZwV+ZsOUOs2xlscNAlhQnwtybaYNy
mwOts5M5xcpafnNVWrYyr4lXfVGiSlLjeb6Opff95Dz91LbfPj+u6ZpL87RfMouF26XMLBmliGZK
j6ogB3Yo+zNU6LeTY3yCXX2/YgmzLV9qbuFyLfTEcR801zvfoeS3f2T24Q/n8fNKM+84jNdLd5k2
SeusNiBqn3sFP6lDGs9B0dExXd39tv1au59gclybsBV3sSxPJ3pXWOHcZudyt2OBRd5vk/3j001o
39XuN64FdmjHKxvL2vwtSx8VKNTkZJ6/0fk+bcQteqVevQlvor1vJ9vWXhnY88D5G18lL7zISYXh
AvKHuZOhk/KPasPHToR+zf7npXrBUJZgalVAKDIEU2ZLGcIrnU+hal61h+5krPVpzVYWTsM04trM
5oVmal9afxehZFHISNFmJ4ji1qCAi8jj2wFcOI/YFGQNOtg/BzC5RUXLNTYo9DqfIjdyCSyPOGLR
/mOtl4uI+tuGF/6kD1KUnkoaVh7lQ/05vykPynf/jkQwoijFt/EpO0S3yp32tGIxa8O7cDBBM0R6
PluMgs3Ai4V9djtOeY5vG07hZV7gmo7p6CtO+k28ZeE/5YWnGeXslNTzwgAatol2kvuUOsRWfbtg
ePONbK/u4+85AKBa1FjOXAaUP5977Ppkppk4m2zpoYTJ+lBci5OD6lhXqYPA8n19h97Ittqq19Z+
ZZTf86uv216MMmx/YwJ0hbOK23v652QTbvrN6J429V7erYXN3ptSkB7ASSh3AK64uBDEyIjEY1XU
doU2jyjBjQJ5qDr+bLPKjaf7y11bOoI5d0Y9kww2khpM4KTno6o3keyHiTo5gtIoG9gr0byQqggF
3HFaceHqwufQFIU3QDCpEDcNWEvPm0pMWR/kDl1THw6hq9zKMsq1lGTFhy5Hb25FBVvEbWDmMlmG
VlRpRJaphoyygTPlFkpw41B1Se2Io5zexkWafqLQXLr75VEkiMO1ikM78DR9tp9Xp4kcGquqLlDS
Rg688GDNx6eqTXqPmFCyZouzC3vtuukgdzhiN9RJahTHL9YBWonVZBnC6BhZl1kOzGT1J6h5Ybis
tFw5PSVS10DHnxpFb4M5qAUb5ur0LolH/7PWZE0OvVPXdfsy1eV7cL4lCpBVVJh2IaJqeXlc3hy+
QcOBWgKGANDcUkAVnQ+MisRZ1hgGEuNS16EIJyTBiDdEUSB0h1r3qWHRtW6IN+jPd98qMGE/gtoK
TFcCtzVt4kLR1/iHlufL+ZUU7APgEUT8qEyev5IAhWYkSsXgIIB1QgZCkW2kwtKvQDI0+GSLzjyM
hcy2G3XDitd8u9gUJo3CAULCBOlfksyvzASefaEfKd51qsZ8LoHVfmqghryFD32tfuedluZCZx2A
JFEFUNbnnQzqWZDYkifIjmMdkCul6G4+xnC5gyD6eXmS365ropiEvSB1opRWXIIlA0Mc0hyiUceA
qNBrqgH5zTJYuaO+ueQwbXBeKBTLAO1jC5h7/GrsAvITSjy1neMLoW8P6L3bcRooNgaVHqJ2yj0j
8RNPFmP1CM4y+amlo7Tiwd4uPd4BRPRcTE4BwDLYNk5dH+Qlq8tEaUP3gtwXHtWTSLWG1cBUuEdc
AqK9Xx7d2Y9Rfw0IWyJYf97vVAtTJU98aJDqHH7CUT1t0tRQdr/eCmVnc74ANCg8JuetBH1HemqM
O0j4UFuHpxINiHxcA4C+HT9VVOiIRGBtRigtlt5pVE5GA2TXifoiOyZqLbmRADdgD7e7m7aDv/nV
Xs1oWmpdSIJgOerCZuRRrJNJblDvmaLgEOfCtPdRzFu5JLx1KKaswahBp8i6vSkHgZOFrN5o1o4h
RJkrirATJkjo7ERTE8DSaj28/UPd7X2h/hdY/r9+DP8n+Jnf/en26//5b77/kUPFOQP6F9/+zzH6
UTH3fzT/PX/s3392/qH/ue1+Vk1b/fzb8VtR/23TZr9/a6I8W37m7BG09K83cb81386+8bImasb7
9mc1Pvys26R5aY53nv/y//eXf/v58pSnsfj5z7//yNusmZ8W8Fp//9ev9r//8+/znvJfrx//r9/d
fEv52P+tgvkpGfGaP5/2vx/5+a1u/vl3QVP+AZMAyUeQiirOaa7k7H++/MpQ/gGbARR4/BDH9bJr
Z3nVhHxMlv4B/BtfTTiOAlegjn//G+vr5Xea9o+XEygejzJwKja1v//v653N2H9m8G9Zm97lEZqy
//z7ufekoZnrgFztYl2rJaR/OUcvD+3i3yZr/O63n18NxL9a+v95MuP32lMi/yU26HgkHhB6O45Q
nUNN5mOPXizgaBobtRwUpMMt405UhLtEUoSPPXuZwS1aAxLzk3/yxF6ZjrkmD44/JvqKC/+L4Vbn
Rfxq+4AOF9bNyKQCooOfVnOCqPI+NCbLe0kOVcSAIscJYdusO0yZOFM2jtbjx54+u9RX7y2Tx+0z
I0+8oq8MJ1JjBK4E9bePPXzhH40RLQ5VH05em55g8Myab70IqffHHr7YUiazjhArEBNPqQkQBdN1
hLjJxx69CJNoFH2ajdgkUOpvrRqx7Y+tnGVVBNNWFMCECfEEtXxTa1n7Q4kjcW3D+CsbXCxM3+wM
M47axGtHZY8vfDppv5Zj/bc3URcL0yj7stc5lKB80g5XedxKqHwLK5CCv3jvJfWF1hhqW40MSyj/
KAs0bwLtY2t+WWbv67qPkqnMRMLloRdmgppIunYj/KvXXlyUkMA61WpunLyoKG99bp47rRjWqLz+
6uGLdckxKodqv0i8ahyTH1OVBmi9yWuBh796+mJhqgnCMOSMEw9eE4RP17Apf/XY+eevnIkPgGaM
Yh7b19T/VhSBoaIhfWy9L6tiM1JnpZFhJcEQb6ugl220FT/65ovdsjuhIoVmZ+J1RoB82oAea2+2
5crd+q/GZbEwCZr7U9CzOaA3j0MxIa8HJPBBG18szSlNpz6oqXUygggFF02HwcJomo+9+jKogvRd
myIizP4QX9ftE9rYH3Kxy3pCCriyeEIBzIvk7pj6CaWRWfFL5F//dlbLChJdgeHBIp/vmaqyz09p
+i1E4PH5Yy++WJilbtb10CuxN/NXPFcwapxsq65+jc3yP+++WJnUekflXJvi+XW0Qf1A3Y2SMGw/
9u6L9ZnkYysFIgODugTyfcTId53efHCPWCYXYvgAmixOfbeqCNKqvSN3v3/svRerUzfkMg6jJvbq
VkW8rlV/VwCefezZi7WZNVMsJKEZoZ8iuulQPIdSvFYM/BfrfhlplQBFlJNSxt6MlKJitd6lRrqW
avmLhy8jq5D5Nyge8+KnPjikihbbSXy6/9CgLDP2HepQqazx4jGPRVPpU52mdx979GLXzGAMscyM
R1dGY+wbxTiI1fBr9X//Xj1LEM+Jsky1qnk48vO2prmV+sG3XizLoVbrChXM2BuT3gllnLcO3vlj
JrisW63jvBpFPcRMSiiqauhpPN0aP31svBdn2QRhLvR009jTEapDDVeyRu2rkfd58bHT20sm/NWm
bxh5U4RNQk3q1Dim8FtYKZuPvfpiaY6GQMhG4cm5MB6aoJCQ4Z2ePvbsxa5ZaGHcdsYUenHafxeE
9trXinIlcPMXK3MJEUSkux0GJHg81Br0h1gcPqlaIK8Q7/zVw5cXzayMIMNuIy+QwiNkvNx7xL7+
2K68LIu0ZKRR1CgNuQ3+rIK9mX3sQrUkr6iVMIEVjef6veiIFnC+9vQx8xMXKxP5Ta6U0in0+szr
UY+yzA8erF4qIV8ZthyoUjyWSejBK4PcZ5Z95UIbfmzNi4tliaQRr91ooYeASOaZQg3AIa0+dgBa
MpJkAnGqSOLhRYRASOGFofix46C4WJKCiC5SoKgh1jeY8BRIFuECKf+gbS8WpRiLWkFJOGYSFNcs
oHu5yeUPDTjB9fO7SVP1gQDVcugNqMJNEHP47eljk/mGqTIxI6lv09lSEjn3zKD5XEPy+aG184af
EX2gVJYDHm40mh1rWxmBmY/4QG1J/tNqMneHETPp48ah+ByMi46G4ccevliXUPKqsJAw3qlZiqRS
UHcILKH/kB0CyzyfTUQNyWELcuih0gy9Tx+gaT9E3YfOyXAQnj9d67q2G0yenov9TXLqf5aTsFZs
/77/foNSj/3Kh7QMV1gJpmpDjuOdpnotxf9XD18sTzUw4bIL9dDTSzl2wbA3/4+9M1uSFMe69auc
F9BvDGK6POCOh8eQkZFz1g2WowAhkEAD4un/Fd19ujvoyk4rro9Z3WUliQsNW3uvvb4qFKo9tDwx
IV4OSzQzwwKPV8+JrDb5OpWfDs2VfU/5LPJNw9K+PcfP4NHeFfbJujw/+PT85WsTF8met8/4P9Bk
26EpWX4oTIa32ssns8kBaaLw5B7mgX6+Gba/5sX9/wJZWKe+fPLsG4CpCzxZkAlOI/HX9ZnZcGy0
dysTFup+IM/nGneQ4wIuM1ZmFb9pmPrFDNy3BUkFW29YhWLpmALYX6CiLDxhD775bl22y5DCsBFM
n0nfd/4i7KGwB0ZhL0c7i1CZsZtpz+gmu5fDAIbt+dhY7xZkMOfbmhcabzyUIQiFhw54FG5fvvBI
nQFOc0b0kK/XNNR3oPyeDr1xtjsnC/SZ5C14xecYPS3CPcS++003yy+mxr5JcfBx4FaK4wYtYv2b
Nl7ej2bkx/am//BJETOQySs+4TTQt3P+IFVzbPvYC35WWCnpGVy5M/XvmDmPf81w8p9LPNstw3Cg
BD1nWIYQRX1D30u5bfGx0BUmJC/nhy5SprXAtFtlA9QptA1V7Ap2bBlmu2Uo2MCXYH2e1BOZzxtM
pE65Icfihj2BJIb2wE9qxMPZKL8A3Rnet8lGfmcx/KtJuFuQQ5HOti/weKO2HK5K60UzEh98992y
lABLQaOJ+DXhs/q4NZNJ6zgzyXpsBe2bB+E7xUkP1t95HvqnZ7IHOGE3h5b9HscA49F2sAvWjxDh
TTt4oJqB0jg2YdLdOTmp1Gaze16c4pJR/+hXeey42ftjecADO/QHY7ca8xsOOM4liKH2OjYmuxXK
Be+XNMYu63UEimvGNr+UWW/Wg5Mx3S3TOYCEKGnxD8yEbnd8MN97FdE3x95+t0qN3CTsgALsW+E7
eDiV4Xqs1v0fakQDLogD2wPBd1tUbQw8VlqI4OBc2S3QTE0dARG9PQ8O/Zvdw0a6Y1H93igR+lCN
VCa2LZ4vr4echHUKaubp0Gjve/oyv4VRM5rsbAtt7w0IpPcKtaRjYcTeuQ8Np4wLmLLWXT+z02zp
ePVgshx8+m55Aizb4yjSaY3mZHEpZg0Zk2b+2LDvOzqzTOo11B12wsYBEZ8xUDzT/nfSx1/s53vZ
Hribm3fFnNa8WMzNzLawXnHNP7ah7/lsAexIi3lUaZ0bKV4VCdtOA1SOB8d9t0JHtEv6pmFp3QKW
VCZokbuQNvzddH++KvxLz/vP+GIvABpx0AEV06e16Kf+W7at22swmTcwJFRfh7JLj23B+775lMOL
UMJUv86aObzD6R3AdY81B9fV7kidfButzk/4FUUKqDxV8ZUPcG89tGr3mqAAMaNaN5nW2qzmKSFq
vQEVZn197Om7i2cH/1d0549p7UyeVr3V+ScBHuqxcd/rguCF3q7cDGk9eogBCW/j11Zpfexqu7eT
y4QodKQxe4ACn4Ca4iBVRwk5FsjshZNkJLGCU8fz3DQ5wEKp2h4CnZCDL787V4OlocQTPB5GBVOt
SB6eRM6OidSgM30ZXGehB8+qw6Rxqn1SZBX30HS7Yze7/5AIxcgc9gxflXeiu42XZL1pgvRgwEF3
hyuMssHBZdjPErqqd8k0Rj/bqcsOrqbdWu0s69TKMDCrNuLUBNl0YxD1HZsze5VQESxxBpI05kzu
db26CTyHdEuPnVJ7pZCI0dbRuiapmTHtBXxterZ5wI+lK+PdCUuh1+tnihNW9zyqFxvr80LFwQm5
l/13Dgl50xK8ewJ6iA6cuDNpcky0BjTKy+mecqWWPhOYM4mNbhCO5dUWeX4sxo53SxXG6emSmwCL
qVvMY5swdtricDp2wu41Q4LGOYROLq1nN75RJKG3ZqTpsSvTnsFjOFDpkbNpHejpO19kcY11Px18
+G6lot1vaIMtBx5ySNITi7kBmIUc08KiZ+rlN42N6jaermntx6D9Q1FQYPpMdodKcnAsefl0Tvs5
HkScAjaZk4toaHZLfGwOVlv20qGxJQXMJBYcTcr4qsnBkR6yVRxbqnvxUJNqP4RjkQBML4JKjD6t
cpjEH9tm9sQK20gJSiSWKuWCvG0gND2FMgdX6VDEsUef55mhq40xJWeUtu/6sVurQKx/zQ7jnxHl
vqk3GgotVo7VpLooLQPBu5rkLf3NjH/eT/4kXt3Lh/IeMFaRRGltWhjprDD5vOPJaq/PxvPHgsl9
t/WatWJrJLYyAEX8JxkG81MhCnit//fR/9Uv2K3ZDjwZVObxC+ZiGl/B5XqskMTC5FeZXH/zbzzv
i382SruV28o0x6RJkzqWa3otWsI+4Rh33/77L/jF0/eaohH45BD/JXWamw4OQ112WXR4MLW8VxWJ
rO8iYmlSb1veX9aZirqw6V9ryvnn7Ax3Z2zE8OI49pI6Z12GS2CTXaALGI7ll/fKoiHhBhdMTJ2W
kvRMl6g7Q8z9O2L9r8Z9d8YmbUCUpltS+7R153H0roq5Ko7dYvf6IvCx2nTZcAMnCxM3ANQ25ZbI
33X6/urdd+FwC88o8NmHrPYJ9kqoFfObLM8PFsL26qJQN65jPaK+QAv5fZVLeufY+Negff+aM7sV
qxPe2FAi6tNxFJ0j4oqbGY6GxyLWfTuaBZRjQqUtrXttPbxG+mz+IdkUHVMAJnud0Zqls0s8ng8O
UUTLfMuyS2MpObjX7OG5K5F8HHOsV8gx9Mc8WLr7bZjsb/b753X5JzvZXmsEFa3t0DeHt4+5ZdWA
ClxVFFPxKOIuPjV82UqDUiU7tgj2EiSLCkUfZTyrY5SDTwud5avJhf2xq/5ehYRL25aPcIGr2QDj
mqinbRUC/XcsjN0rkWAgn66BRJDsIUh4j1N9Rs/+Rt8e2vT3UqQEE8ZTNEvXC0h4d6gq6nqb9TF5
YLLXIgGCPvOVJWmdQiETViN6DVWFPSj+a/yKf67hvSQpRNF9YNh6aiWi7YPJG/pzLvKDOZy9sy2F
REvaCE+HfL84w9j0U5cM/nRk5OlekwS/fmdtkuHhdl3f2pGGj/TZyO/Y0/OXYbiIpohnJMd3jUL9
2hIfVpkYpkMXN3hMvnw6TBJJS+DTUxfaTc21ycPpLbAbOTk05+lenETQOiaDSBR1MpuibNBdVxOP
YOrY2OwO3F5Rk1M5FfWy9PErMYjgvlh49unY05+Pyn9TDlKe5GPb5kWdL+jWIyYr3rNZukOJP9ge
vHz6AuBTHpq4qDOq+qv0aA9ncrWHdjI4Cbx8+thMm8lJWtTNs+UD7CjENwAJpx/HRmZ34Ho0NBTW
RBj3lPgPUJuBL9ZDGfrm2ON30XGatbzoMl/UhEdKn5JtgNFh0RT+UHYOdL6Xg5MEcNlt86mpPeo9
DxPXRRkEc3xsyv8HejI2Tkfj2NRDEq4XFTh4KiS9PrbZ7MVKU5cUE0VTch1zTUojAnIj9VAcG/m9
YKmDu8WAVujmOdc93DndxrdQvuhjyzXfLVcxoB+O8bmpW4nAG84l8Ss9GnpM0AAg78vP2rVNIfLW
NrWaguBMYtJ/EaPQXw9Nyr1N9RwvnploJHXnoFVMbR/ViUVx89jTd+s1W4upQTaE1G0hwvcpvBxO
0rXL92NP363XTXIYUGtB6kb49WzysLk4/XuqDMb3P0NAupcxiRF2vUsxNDVbAAAms+evs5jH3w69
+17J5NeJr88VvHqIh+ihDYl6h/v/cCiexMJ5OWc2uHKAheRJDd73+ilaGb9tsmA7lIWiezkTzXoZ
cSObety2qHayf9U1YjqUhII1wctXb4QL1TK5ps4S+JOHfoXfyda2x3axva6psekoCbekpjaRZzQU
9BcXwbDo2EfdLdWoieE1vyWk1uPAtqsapHobN6k8uAfvtU1MaJRhWUzqMOMx1CTOybACDzg4tqD2
8qb+mWOrKN5fBDo9IT/dfIxp1x3bJ/d0NZ6YcV1abDXGz+qu9b6/Urb+7sb2PMZ/slyz3emKczrK
fJ5gF/ZmuEZoxvvAUyd+d93884I1jHZfTkspcQ30kyN13pqEwcVrDS5ooTM1Vy2Hj9OUZv/wN3lh
b/J7Cwu6VztBH5cPgsLh3S8Z8AEsjtC9NC3Htoa93Kmb0mDo2IYtGb63twFlFFZrfjgW/u0lTx2E
WmA5M3ZZXOLobQBg9vsJWZf5WGCf7s7atpi8XvNAXTRoBjXqQe6ml8vB3WEvedIkopPIpuUycTac
jLegN29Tt/08tD2ku9iYmqTtQnTOX7JinU+6TZYTULz9sa1tb8PWt56kXSTIhRpEl+00uIvqYdh8
7N13Z23TFqQhcdJcEj/aFkkEkv6gdmaHslHwqnm5vAJ0NLQL1+yGRyQYT3JEzT3l83pw1u8VUHZR
09Tk8ODIJKCONrLmXkvOjs3KvQJqA7Gho0E03yxGU3KSA5NwKmnFsb5rune942aMBTe5unE8AZM1
x1cdYYZybOLsNVAKAv+g4Sy5kT0sRSBOkE881u5Qbhpw45dfduIGNnvdSm46JT96l4w/hswtnw/N
yr0Eas5t70Qn5NXGdPgjCXv5XWpQeP/70/9ur/knh8qex8xNEHkKGMW19TpmdwlSUU14yTSIiuM9
wB+GFOgeWvoAHvJTRh+4cyS/wP/ONz9cBL8xVP/Gfu7aMlgmafqyJRvRD4Q+2xdWBJ5gWZ2lpO2/
qtF5QLqjYPXwwfewJ7xtJ6BcRBVvTRHUfWdj/hV0K4mms42mLvycPf+VFQFkp7Y36Qry8O3YFJ14
yNqsH28Tlkv22YxGmQ6mZss6vw2UMoME7UZr2j9z6Rv2lUQuZE3Jg2jqvxNHtNuqtTAre9/41imY
b1LSPoOA/dw8TvCNXu+FXuHDWC2ASGtY2wvevJEWDhgPE4rCGzn1EKT2bzJleGhLt7JgzU5e+mT+
MMzz0F7Q0DDKa5GbPCmZtsJOJxsMg8Dvb82mrttMC3QkBKRVnyI5xOOrfAoL1VVupqm+nwobKVE5
t+b5d0FlqF5lbaKCT0IPNgpONhQdbl8TfHKyuRqjljH8WJ1zb64Wz1TqtChQCb5uQ5C0MGDLVd/J
yoMfEYgSgugog8VyhFBxRmqnsfLMGtdMr3o/6uRpZsmCJ8DeDG675YACc+LPDFyi5LFfRt6/gvGg
HW4K3E0kflBDJ1/rJcS9c8vzbnjqVyFddMIBP20X0L6T5WEx8aCGsiMQMbzdiiTSQ6VhuckUsAgA
q98AkpCQzyLWfhnLDpLFDMzdVYzrhBzImjgHqpF0izlBLBnPrkK/n4/jO98PMFGF853XW9msY5b0
F1hWDWyp1LaQBJWWESb+XQX3Vyq/2Hhx7r3porx9r5pE2Rm2AzDT6SpQWVc4McA3OW6vqZmS9I9u
iYb+pw4ysvU1VOpbBJ5SSvDXqrS1/QoAE35VePECAAlS9rBeCAMYLmf4d89jAQ0e1oSbTP4zWFgb
92XXqwaNjyo3I/lENm2SvprbLd6+AcbhyXeAowdxQouGVlULuK04x9KpdbwbPX9eYJnSIH+gWX0q
1lM7TrZY78DkjsO57oMs1eOZFK2OgyoxcdsAIJt3wv2IkG8wb3LBfLec9KSbtOKGfU7XecpADde5
KoM5wDSfVdbpb+GCMfqu+iWSDIMnQn87BqPI7tEhv0RvcoVialji3jg8iTTtbl3Ig9dFVAz0++Ts
xCv4h23fom3pTzH1GTyFQra9ozx07DsD0IheWFa02VayeG1V87AOk+b3TnNPnalW2hScfTIw25/4
A93aIupuYZWzdkPleDG3HxfsDnQ6z/2ade0palI33Q4981adoLNkvTrRwafuY0qCZftB4obN7xeb
yaIvdYsMdVCamOrtqQ0bHMenASdDOFaDg+H5VmL3IKsqpwA1TFlbiATm6CYLLOyzLuijTJemFLA0
Uj/ReSYBvmKwe4EhrNdwfclLTX0e2TIDl0l9hlscpBH1imBuKCrYE3FA05exMKwoN0JVgGH38M/6
lGArLd4AH+bSz7EnmkVlYcVM8W7OOvpz0OCJPXXtkiswrcQUipKuVJpXTQAr4S+O2X6AD5wHVegy
NImdYW+lJGyoysC0ogtrcHkyaBA4TGx5dM9tGNiwHOioYnua8yaGSAFw9yX8tBrng3NGQXj6aQgu
YcN1mVgxDXXGUUWoYTO8zK/ARTfjBLLRarc6QZUle9vC9iH4is9qXFPma550osTR4IrX8ASEne/Z
ThC84O9k4+q+9vE0M8zmfg3CuSRsXCNz4UpqomBXJFP2mLYxUadIJ1twDTqqcV5kqc1ZSZRrvns+
2PaJZ4Mzj1OjkuiCsWH025BTEaJ9EUab7D0OetPzcsi5YABXLWJ011zRTa0Qy+cuYCWKTyiwV5ra
MXJVZgbD3tMinPRNMEeL+7QMjo6kUknXcnce9Kq0q6RbA/tkFPaZh6Vvh2fXn6ALKzgiB/zEhq3I
RblMU/iUtVQbEGZ8F/WlpG4dPpLGpNv0hNi+RwljRkNwL+98Jrfs7MJFrncoI5IkKKNoXMwFWvCQ
AoeD3NiQlyKYvPiaDCvtknIsWofkZKtmKvvStLAb4rB+YO1jn5kZW3bTrPQLnM2GUZw222tw0tHY
M8u0HCM84+OSZ8XyKDhM/sdLG/Qtzy9jaOc8OIeARXV30TQGi390ueXRWBWLBwT7Id42fKtShXqY
oU7QPmiCEwDpohenMcXHHSslny/Xpd5iIp+kzpesL9H26SN13hySfGOp54SN+eOgHPvckClBSLDO
Olp/hPjtG1zN46i336lzBRRv6xKOrhzIOuobkEZcXDESNE6B965d/iYwIXSxrFg6W5QoC+FK/7Nr
NutVDcrXVrzHDhjAghiQmoLUYLwbk17mVFoOsMUIU8+vXm1yvgOu3ge3vco2924ctsU+0MBPOqi0
4l0SI7bYsAnA2B7rcWvfr27BBKmiRWfhXMVJDCfOyq+RWD9gV+/JHybzWcTKPhIQQbC+iNsffTGM
87s5N/HELnSK2zys1JCq4j4JVM7SypiJgwXThXLqbvy4dkFxKmw4SlvCVTjjbxzJLLZkShUdX8ep
S821KVadPm0BDyyDIUqXbH0Vac3GpQJNzeYlCVkMCQlCUuMq3rIJPUvgV8fD2wKcj5GXU9Im+g+y
Ost+yL6hi4TWWDjjS4tSf/+54BI2NDBQHvr4Y2iLPm5LNU+4wJRNbjYylWsLg6rwvGyj5FhvHgFh
UtqB+v4uSe2cvkHlNy7edluiQKCxsPZWSMKmqhuR/spTPC/dGJe3OW2S/sOwmWT8lkWdjHxJx3iF
PfpQzGH6rUsYjoEy6tKh+8g8a2aGRmKC2KdcZdI8I2zavoFffAzJ+gcYznYBLzsbtODWqVRrTK3G
dxm7JB3i2Kjq4AnaYx+0CQnRNAKDGYMIasa1uOzEIJtr25oFI8j9Gt4j5qD5h3jA3ljLLXz2KBs3
+M998nDk5vWqIjfzki4ibj6LrZiWJ7xKgk2uMYNY7lwwLdHrVNCclAVkf2GZidFMFSm4Doeqh7Ff
82Zq6Dpfw3UYonqj+D4IuO1UvNdZu87op1yY/9xs2cxN6VsSC12GbTDRB7JhTTwFvoeyrZQK2K6p
7IBiGzpssYMGCU75ifVgB6x2FCNCEtpRfo6LhWU/Fg7rNQlr8KTA/y96VG9vEoFT6uPmmyy7Xft8
Sj6xEPvJt23CgD3xWSf2sZ1EbF+tUM20t9BZZejlw/XZ5bd6XGb9M5TbaM9AxWWJAYMybKebxsa9
+cQlPD3exlA8tm+sI7GZygld0P4D7xaublCPbV1YwvE6mz7MAWqm3zeRh2N4jme7pq6MUCR073ih
IgT0ljmZXL3qXZfdCNYP6GrtWmJEGTbSJD9Cw/sE5ytn4oPDJoLxQUauSzAGK2nwFbCelbpbNzFs
XwIoA588rlrJfWbIjN5pbYLX62TQ0QKaTFe877qut6LCDWlOHggvOP8cwbqqf+RIQkT13GMdfmGL
wpqseNIUCVq+wiJGg2ZIf1gQWosnD/uBFZcnR4LkZgzgAnRFETrX76ZncPdXX8w5fj62eu4fMzcO
Aqtt8Hp8YMT3poxY68ZP8YowspQSuKdrL5lU93PQrvHFmo7zd0kiW8FLy+GHfzNIOinsAkv8wUDq
JR9NYy2/LL0mRJU2GHPyrpWKRT/4oJ254ORTazlCnReWOBYzzMqwj5ZToG0f3M/UNMWHUY4DxZ6d
J4AfdSaX79eRIh+JUd6wCJYt0+hYMClCsieyOI3Us+HN2J9togg/2dzq7A1hyxrdzpbR7Kbf3DCg
z2EthlfxsPGNlWLD7vNuLfyaVNM4mwmnDWuADEr7xdwFgWvTNzAJFJZXzZgNmp3zMDf0DdJwyVL3
q+XYCR2FTVxNN3g6X+Qi8uwcyMWy5RmRSd0ZLhDteI/gM7O3Wc7C9CwWw1jdx1iht2Ib0+ac0K3H
ZTfrQnXfWB48O52aqeN3naBugNAkBGb1Gnht8lOE++7wykLZtVxNu6HGmrbDJFhp8IbpTTayLn21
JrA/vxcBSiKnJCW9xMuitywDrTHfgrtmTvn0jaVAuH0yWajCx3BAFI0LHPqf0kcmFz6f50XP9j51
USqvtFEae34I1BbAp3O43qM9FfYWZdprWvzBp06udd5tdnzHsYrhGdFvobrMMS41j6ldqERolfdZ
a5ExigrxMPAx2l7ZFAM9DpUhaxD118QzSrYTtILdCPII8VkBS88oJb/jKf0is73vlUqECsnUU3Zd
cSLCGkaAp1sK1I3/+O9pjl89f5faU1GDdWXn9jqsgbpDeT14BTzlse4Cmuwye5HQJkOctF2TqQWa
aQnVO5/L5unQu+97pLJkm9UYT+6qQIC8jdqh//gcMf+m0PU3afKf5H/2xsnMhTPzvuPXYRpa2Z9p
usEMMqRzc00gdEJfHJwi2UmnEcG09wIiyQCG3T+6guOu1U8sedVhImkkTBF6bWtFZQEkDqGzj3EQ
5ehtPFEjcvwPIGiw5hKpqZBlz2WUlcMAAe0DKbJxuWW2C1tM6wU1sWDzw+9sYn9R1viPPq0MsSLr
V3cFVEO52s6FXm+WJnQ/p0CH/MTh0PK7WvAv5tm+a2tVPCZ28cvVwlSP3IIsVZDkFHdhMJ2KaUMa
pkyajSYnZBNIbqoW6hJfQn8XkgQpsS3wJU4Mt5zDRJO5XodmmcHfjKPkPrUN4ZUc0Y5nzlRzUhgk
BOZhXF510ZAiINNaGlATGrYscn6EGtGZV/AfaHF5WNpc3T6L10DVzBqOW/W560HKSM7DOvXZKZpb
77BjYt+JLjxl0XqxbA7dO5CHUNsoh9SKdi0bEBgCjtss7u/+ouIkRCJGbWxpq6DxajpFDpZGZ8EI
/PBvaQ664SuRpwxmY9wtbuxOf1sS/98e/9+87oHC+Ld94tl+/4U//tsv5nv3f/7v/OVr9+XfLfL/
9tf+7pEPP3vgm9MMNvhRHCHARmHv7xb5Mf0fWoDWgOgujtIwe/6Tfzjkx9H/IOkEmEMAXM6zDz62
zH8Y5Ifp/8AjElm/Ao0rQQT901+wxwczG9nxf208GQg3gN3QNAEvBbdkcBbw5/8m1mI+Y8MSUkwy
FU7k0jAmfnS0cPlpnLPkdk3CDvNz24IqIhE8skLkCD9smxfh1fYEIu0gFcNPuEP6t4xhrdQR1f2N
yaP+ErUb3GFJAKBIl7kGkX3B1A12ob5aYC03ocYzs+8JOvKu+ULej+j3qXAHHu9C4XH7i+Nm/oik
HdbH2JHvTU6DN5kckVFJVjgrR+Hn2DV9tQndw/bOuOGmxU69XOXM2ZcVi/Kzh2imBDF3eJOHfsRV
WHOOQIn6Cp/kHu9dACUZ5nSuZhklP5kekRUeZutOCo1Sr5MmRXKcLLSSTeyekIDt2+fkXdZVcTPZ
y0KtAResaOnFLxr4HbQCc3cK9SYgTFOQqN41y5rFt5wPQVfm7dy/BYIishdgbr08ZUvD9UPL1+4y
xUv00ENxvJUdsqifAp116/soMfN43Zp+uMu6ZfnRtOlwoe2A+lWb41pSDpEa3q/oYVxOPiza+K3o
mWLuZhxVw7/BmwnRFXyi0ScrPoyL8oU9IdEsUnWBRJ027+yWe5acEilVCKcEGH8p+9O1iDqQyYmC
XC4zqxJhmpD8CIuJmNeRShKRFvhgLCrOY4d4bCYnASdWGTysIkHCpwIQqWOvOmKGqa0wvcnk4hPD
9Z9zimBpLMKHPocJarlZAxZWYGjDqgjO/t9R3PB4Ycygh6FPlvnqlCnSyib9lN/n2xLx50yUbc4E
dg4fG2SaSLmkubInta24FTqXF1+MSbYQV2te3GWzTTQsjdBckCNmRihbN60WQW1XwzpM+WjBzT+O
hgcNU3D7JqXCYmqheYt+TpLWn5ESAet6MrMtPgIEnb/LFZ9epbJvTR20mj9l6ZrbNzhlx+TqGjkv
H1CfST80W9F/b4Mxpo9qsvKP1fOxu2wZxOnILQwMadqicBUSisnrXKbAIBtJRHdKleDt+wUJB48L
Ra5RhEAR5ls6J5yBykw6f5qGLP+2KBDEykzi2oL0ybq5KpRzslU6gZXi7eD49knHSfKg2nBhd1vk
5FDiugsbpmztoCGbR7JBmjky95i3oV1vrASQeYPaHQK5zM9PUpgI3CtkxE5Np/zn0Vj82xbmSFO1
cMNrC8o5jF5yHd6GuQXMGXo3UyEBGr9T6OtfKpuHxfsekXh/Vuhjv86Td8HJEcmaKmFIrJ83phxu
frmb3XmON9RQ2swzedv2XC03i+jatdJDHCBbxLR8hPoqUKd1I3x7N7aIs8vJYy4ik6hC+iimzmjk
dOPs+7wCH1SRwXqGI3GW7wwy1Poqcwjuq9mI1iN3l3U4KXlq6w6Zrw4xb4GEPxIQrStlmLZfJBf0
Zgpd+5hloaU11Fr8c2PiHiYoY0HJUrkwwkdBJLPcMUmx/HvUaH9sEOO8lhGuV0XiYhSJmOp/Zvka
mNohxttKXUTeVGhQC4CBI4hRbpHikCfPgjk9rUsmbkRg5HRC1mD8kBMffdq2lAkk9fLpI8hJyec1
NDoo4frQsVOIZhlwcJNmAeM3y7gtZdctusTfZrCFWZHhqUYkHGoPzS+747FsThtj6nEzafGRYGOV
pSuwhupWU3GdkKnv6hw5xqYStkHNSLgCuXvVK/Q+lCuytQJKc/hZIN4c0eHlG2Sqa2Rxp1PfTGq6
Hed4/ERVkn4MgUqRxSVGEju7RrBzW9qSdHTQ1QI05Yhs1NhgOl2g+2yaFKgiAW2NxjUBtLxGIPtQ
dsB5zWGJPNWGmhMJApveyyntpw7bCc2RiudscX8IxQoYqasYhSYTBQvJ7QmuD7JH+UwxT3DvylAr
5RS5GNx1bMJLpzDGCxaNQ6Xzf6k7s+a6kSRL/5d5Rw6WQAAwmxmzwXIXkrpcpZT4AtNG7PuOXz8f
mFnT4mW22OyHthmrsiplXoq4ACI83I+fc/wUCqBasDmVaZ31QwP+XNWk0DC83YyHbQeJMaAB9mdL
dDmN8WieXdKvps2OKa4JVIAck9oVjZpZV4Nk0Pi9QRyNJHy7RdBRIwwNdEvMwlrwqaZUn/e2yNci
pPeDUmv0oyiahyEASzamS4ZShRRgiYFGNbvBG4fJAmDYTtHQMNKU72ZsFIOLo+fcXAkgQU8pS+2R
AYpLdo9rcNn5pj0sjh/ZbXmfNI5V0TEb1N6dik2jBCmwb29BliJsf5k9BsHFdNblANzbPeVm2T0o
M0l6gDm1jPiCdfETw8Y82oWa7HBUXPNm8Spj1h/rPI7XB2WaitJrc2oTF9OqpfSLToTWtZ4ZSX0Z
Cb3NPJoNoc02iZ3VteHyxbyC3JKIS5VO7/dNx5dPmadXdNIHKxjNz2Nh1krsLojc++t+HbQc0m6k
5m6NZXG3s7S8SAzS33I13CglPBt63MujsS6yuIrVITouCYHlaioG1cSBnN+57tUSmu4plc2s36y0
1Qxvzts429Hlk5LGaaQZvp6M+mOE2r52c22tHc9o7bQ7TdLJDva02Nc9d+R8iuyhsgky0PxOeY7u
6CJXR06srM0U6CvMAVfL656+2+LS7zCv1dLKGm8d8CVz0y1D+95pYcRU32KYvuSNErUeI7qikwnq
dm/WIfTEWBBG2yWJRewK9Li95mr6oD9qSRsDFGOeWT1W1pB8zjGYiShOMnRnS0rr/FgoUZPcOnVc
3msLk+w+KTTsFtVTxizXL4gkjgjyRk70gSPNaZ9ExU19qpgB6gRVWoyx3zGXnP4tq78LL1ugV3Wf
1lO+QurPuszrww46r5ewI7YG1uZMchEJNf1e5wBdgc0gStwmWYvLzVjMcfQ49Gv+mMrZNLw1lXxR
PFG3d5qX0CQrUuCEIexjZz5EpWLS1y5Msy925Irh4BbzMO/qnp7h1eAwE/5Os9dIe0iYS58GKwWt
lbgOoOQjcPTQ3RR4Ot709Ww94vmtNsHcZbqxH5ghZ2zgWs3M60kA7E+guFtNt060uQ16+uPjgAev
QXTocsSItjOMh7hVcsNjci+IHX2rxcZn3sg/07cj4SniojX3hhOu8ZEGOdC7LWuOBrlaaUF9PYIv
u0ajDNI1O6cdAyMyGQGaKIvYkYfFH7R50v8s8zm91jWleLAre1k8M9QMM+ibyVi8To5k5b3GkaxW
5MddzNQ1T9oQo8AmhdH4C33ZP1Wnr2sPH4Rh8KHAWEoAkiez68ys++xa08xQBwYsncOaLEp3sTh5
6hX6PCcUuepwEXaq/TWsu3L0FLOxH5soHCa/YNHIeyrqIvPVEPDdBRgddqS3+RN91+gQ0qZkNTOV
gGLenD/Ww6jtR5wv4kOuF/UdgzGnZWcsHUs0QcLiSW7hGOkjg0bCRL1l+tJw3YKP/rDiZKJ5ryaD
7m25pEeBroKZ6zSLgSAF60WZYlY9vRqVEFEljuN2zqTqgVTKNbLw2tzMMWzVEZdrLGZ4FvhMxD+K
rGjMnZlnwJe6iE1O3qJghFwzGvJzpWTpZdVDS3CjUJ16LwNkH+l0q/NXs20W4RpWEyeU9vSdXG3z
3yTPDlvrypZV/EHRQq1icGBram5ngip6ZTVYN2TtzteiyCrAxZ4l0RthwoRrfWC/GKmYJ5+sd3yI
18kaDmsfLzcSjN4gAxDpQWfRsfjjUDo4Hrfzt0xNnepYjCahr1Mwjtk5lQZ9RDWnobro50Ergqm2
4sptZgL7G8Skswmjlm7B0TGkxlBZKZjXdk4VXfMtaZ8UcHeMgjrfarqi9gaZOFcgIRX9FKUaRjdc
EcZvOQfLXWuYQOLFzHN9QBER12/QA6mJX9Sr2xcyJfRYAug27fCsXq1a8pAGENybZ6yJ3Ww1o/u0
hG4BmJW7cSFL0xvJpW+MpK8OkFD0942zeH4kluVolPiMXpW62NCnXypmju9mzRJCd12o4alTCrEL
AZ3eReHcriKsrSC3TSltS54Pz6CPWYU59BJvXQyx0yRFdRku0e0vaMXNX3X+v88A/usqhkmvTRjs
m1fDkDNaQ1gfktNjsroeKVcEiUZYvsG5PMcYLMZRao6mAWYw3ZOBfy+fmDnbFHOpzaR1STVNGNV1
m1qiWT6mSxS9j9e/3ZNlCa5IJ9XCne/cIMOAoi3RTcN+Kx02zYLZT6CG9fiWi9BLRHO7jq2KbSar
DUdEGud6pbFWBw4dVmIYlmO6qxSTrDFc2sFVjboMYDgm4Rsw8fagfgVruKSlMkVUOg5cHarQlw/S
0TaSB8NIPFuW3VObSEae41Z7qcaDfFDXqfhO0Mf0QmE/vrHvXuqUudst1mo6mJQGg4Pl8vLSmdBm
3dRWZoELh1OThmH/BDGMBwxcQPTq6TbOPt3H9S0b8lerh4fsOPo22NRUKbbOrgydvHbkIsAVsnwi
Us8mfW+9KyAdtlGqv9GjeJalv3jGgsG+SKhsG/TX0s83nl4nNbQdm9wGxuFWrs0cDDBGlo/mWJBm
cX3rNqRx/8lu7LDcm60VnpI6Sz7/fmu+Wl58D4KcBjWO6b/6uSpr6eAXGYpZeGkP98+dShyafa0l
l/LUJpMGjAuA/zfi/T+8ZUlUNXRtC/l0w16+5SQ0ijWzJ8J9b5qfisqCj+IlqWMWfl5Cc9gzPHpN
Yzdrnah4wy/n1XtmuCtDW5kfwH5i4571cbS03WriuPDy0QovVXONK4pCu3uKYkEJ866nC2Rvaip7
idFDkss5Z4tq6eSgzoxj93Lq08uBYSgbM1B+ybss3WhZLPHfX/BlT4InapocFYRaAGDu8PyCEOD6
WKd56VW9BT6amqOfvx3PzxYNMLJuWezRDR5mDPerSAv/M64dJfb6rKiD1kk1fxVdbHnVhEueVOe3
jqmzBfPXBbfLsVgtW54HWwm9q8LWJ/HayNAfcwrWP2eCHwiK6Q8RuFA8LmzU3z/Ls5XCReF7UHEw
cliQCZxHhM602ildGJVoKNOPEEjGc6rhBx3Rt0ZJ/sOFTJ2x82xEXKSN87mP8QIfSG/TiHnvK+wa
hmF7ed5nUIuy5Y318Q+XklIDnze4oPNKeDypkP8SigB3DjFoeL6pnPTUd7bb+/3je3YN+SXEbc/P
Zjw709lBX7eo/nKX56E08cKUsVcb3JFWp6UNADr144e0gcR0Ac8lujWqLjytBaWWq5kMKPDsGfug
/ShymX+oIcpMwe+/1usnIASDwEyWrVDpmJzt/7IfIQN3CZDxSlkXqrAZCntIA2f70/svZbByKJFJ
El497GTN47mMI1wqmvGjNUwfx2L4qPLn91+GVJGzS9OkBpX15XNOk1TUZQyE3msQgEoNvqJIt7EX
PaMW338pWIOmheDJ4hmevdJkUC3IgnbkTV2xeHGyhiebxMdLtj/9/lKvtzxsbFpSBGpH14hsL+8K
gCXPWmjFHllWegB9Zn/P47Aei4wYQ78j+mAq5fj991c9y/tZsyTbHA4ShgaR+/xkGstMCVPsIT0i
nFN5KrXmaTKH4drpetZpHE9/rkk7HKGhLh6s6uKNTPkfVqfF+oT7ZCO2IVd+edcUy7SP4adz/o+1
fsPkXf2xyrfcoJAFX+j3d/v6atyqakpNNRyH654legUUuMGxGgW23/JRKRSAcNl//A/EgtcXovVn
kVkJOonOqznZDPuzoxFhF4XU/LwTaKT9p3aClGzu53ScWeHnT6+vqzmR5kDfQzITI+EdfWrmYaSN
xZ/e++gkebng6XE7r1OYqe/tyNBqHl2XXmx7m5mSF/+Zvc1CEOTFGjWgRYL2cj3kpkkG3NA3ZWBT
dQne+qMwRHmZxv2P39/Pq8RBQsQkDyTrp057NezCjJWkTXvgjpSBXAdhTqP/9t38w0WYO2hLjVzb
fn2R3iqWpIJ+6KKFKe+ZUtE9saPE7t23Ym81s3RUQhTGWy+fWTFVDZ0h9NbZaES3nC/lZdMPb9W0
r5e0tT0vneHxBoHi3F2X/DZJRNyHrl5J3fAF9zbuB5GSPjtZRwb/+5v6x8uhOnOo0h2a9tvnv8AB
IYqZ0FqASvVqWj7m04wsG2r2KYf2H7z/UtJ2yCQppl8PtTeaddFoDShuiyJq9nMnqS5hPa5H+P32
+2xsCevAD4xtxw7CUPXXtWZWpM4C6I2yJlTFTqH+C9SYxff7W3q18MgaBeQI6nTWg3nOf1LWrB0F
l3GTbbl1IK5+vdjvfnBchYcG+rcdx5xZL9/RUKejItuM2UcU7dNhUG10Yyqc/DtySdG8AXe8SsK5
GqQOghAJP6nj2VGBLKmDddNApk+y5JNhVHAZVKO5W7SR/nsqo3dJoXlTXM/RbfglnBTkdWfXU9OU
sRuT4bjPkLIi9dGfHTs9vPtNcR10WqwG1XiVM4WUNlXaVCEzpJRwudyMNaO9jRpneZ8PyXY/NpFO
t8nPwI3Mc2M3tGRtLRK0LHqBwo/mGnPw0JUUzlsuCs+y1heJMFfaMjMHhIp4cb4uumiaSiVm70Lz
LC9HJ5s/JGGof0Mp0VzVHWOFoBTU1XXt0PxUhIA2qkVLCt+jVVPbXdFWS5cGidq6paEql4wHG67g
O3Rg2X2RBJq1DCeGK5mPZiUNBQ1A3p0srVg/xc4CdgDMuHyUoq/qyyYcaERZTUrlOVkiuaXFDbLa
RybFf5zJJjpmHZ2GA/3LP5sQbu1FEZrRl87s53inb1UWyog2PIGpd4ZL86Yavc2x5+O01nZ06nqc
aF3agMYNhGN79TsIDlfODIWWIywKoR5WhgRXtnXn5wrbu3CJ5egIo1bOhxVrAvvUJ532mFoK6Q5e
q4A+711hNrADJTnY3QY4na3jLre7OcUtyh0ictguU0oaT2+u49e7034+S+kuAmib58VjyONQpc7x
IOwKOMnI5/AE454cclLCk7bU7zMxAa9WNQotSFYqCbqjnyNnVTvlQETIclDbdk+zU4h9Xo7Ruzwv
nq9CIAVfBSEDmz4H6lNbQeMB/cNtEQAeCzjH/moqxf3vX9H5Yce9OHDOwB4JBEByZyd4mCc6o7dU
yP8IKC7TDv672+UhFUAh3yw0zs+G7WKEGxIssSXC5+lCltZDUlUDbk2TIpgPyrEQ0bj8qxZ8F4vx
oSr47//Y/s73ql5aWFj9M6vu3/7pQ/Idb77qqf/tT+1/Vqevxc/u/Ide/Obufz1/HP2sNj7hi38I
4O72y+3ws13ufnZD/te3+Psn/6Mf/s1QfFjqn//zv32vEPltvy1KqvIFRVHj5f73f3EHXzMbkzL6
Wlftz1d/5y9aI0X6H+qGyhKmgX2czVHyL1ojr+oPk0wIlJpslQyMFs3ftEbtD5yC+GE2OcHDJk//
N1rjH7xngxe+/S/ZgKG9h9donDeubBuz4e3iW1omOUbO8nPcmc0maZVyPzjG96q7YVKhDY2lXJGd
KDScsxz0KFWuhiSlKl+cEppu9FFXCy9cm/gHUe8gq/yphILvzo3pkfvonsAzPMWcyBtlfoUc/7Bq
OVNmaV1GVemVdtv51CWeMRQe4dWzI5h6Fapid1qto6LkwWR2wp8TJ/EwrD/g33ADqHZaFBtKoR1d
RkjJEK/QJyyj1bMgYHoUIbcoTHe6NfjbVWVa3DDVOmCzf2AQjtfRFIbVEjit4yuavMFvq97JvLov
nTWHjTz4IjOQTdQ3MXPGlcH0aMQ+SlscssI6qhY3HoXjB7l86xsUz2l1w2DOfWTc9UrvJ2l9g1j9
CMfTq2LzMIu7KupGV4/DBzUzyn3T0vHD1Dg/tpsfM6PN3Vopb8oEJ4Jiipy9iUZql8aVs++Gb5X6
LeNWFC2/UjOKP+NOdQpPFtLjetuMDc1SDkJBA8XXiHL11KztXora3X667/N9TjtsjfaqBekMwulG
SSLm5njcdZ+nyowge6732datbCBWIpNV0qb2Ch7oqoYBHttuD6DsCuVPlZfBNzIn7RNHBHK0u3y4
K6s7lRca29OnRrsN1ehiu7CTmHsIeJe6Wd/lfeVb648mHh/zuDBcg7660ZqHjH4BG2LXO93ntoS1
t7T3CtJNjVb3bOVgWCYgEG+6p2EiewXqmXko4hhFaDp+gG36mKUidyu9uEgr/Qha6y14rDgjBpBQ
drIm2lWg8pU1f2rsLBi69Bs+fw9xr356Xje54LfxMxbjMpdKuWgS87bEdXTQapX1lg+HPjNpVfAt
udu0VD/1rfOQV/M+C6uggR6RJxIajhIs+vihtKbLjWyW1HsnbC/GORjZAaNtca7Ee6UJL7sGJTej
gfbpYu6hFXp2uwaTUyFLLO/HNHLNIgqmtv4AYzXATPuHKBFeV0IJ0P3+qDEJz4Y7Yxn8tYovS9Tu
W9f/mIpmh0pQXCYI0PwKHbnHdKPVH5B4oY6zHotYLHeCbv6RkVtXxdBY92vZWFclnzltJN1sqazL
Qsalv6qJ6efVEDNvoox3bYzo0Fmq0h91Yfjd0GB3J+MvdcSP1Vou3ecP0X2bflJmN7HI4r2K4n3X
WDV8ulUlyzIXBsMV9fA5mp2f0AbQcFnipmTjuJ02dwEEouWuT9su2L7QosrwSAnKKqAr7U1j+SQ3
BWChGvJScdi7Bnwb39JoVaYmY0hjIfNLGyLxXhROcuyLsjrIsIoxUtKVfVIqh2ygUneVmYmD5Vgd
DNR0N8zptu4TEtaApooP6X9XN8KHCrRHU+chFd6pWfUone6yMDJvLcPPuMcEVmVd5DMcgwIGUDte
KvpbltX/HIHpX1Pxq86G/LwsuhQcF/F+mqp9qLDn7bvR0d1YfrMq2pcMRy3U7I5Bey7Nyk+Ko/11
qv+71lYI3fn1v+T2zwcAXWCo9VvqBcv95eWNgql7sBeqveaIfeHUF/U2gGuoYTpClgjprrvxHuPG
YIuu8C538aolh3btO0+pK7SKc3NBIWR5jHNheLOaPWXZkPqWoz6MQwDt78GS0C2L1Tolg9hvvyXV
UwYOPChhjjfKdCvn5HOt6sg3FKwrwjxAVhOMLTl2qWMPUJf3llrtymi52MJyn9vHPhndHGMouh5H
k3NJGeXXIu+urFF3BZt32zhrbx1LLbqsx+gyHJdAdWI/SeSha0bPHuLvk/URDkuU5K6do2+MTMh3
d6wxzDPK2G2HbxEmENpako4W6NGkl0u2IapMq9DdRNNcxAL7oZs/1VN179jZk5mKk26Yp2iWJyOy
rpxwvHDaFcrVOqp+k0C1LRSbrn6wOsah7xPaI/NHwtZxbGzkZFBcwqda2ke8JiCAFkFkEovjEgbg
t6Wo77cbMjlYLXHRzvbs0t++6jvGzVflwYSOtponjA8uauMNRPesEHheIFvHhbYLO4OV8nKBdHlh
OoO5VPt02PSmRG0ntluvwvxVrbRvvyRP/0C0eM43zpcjRihgkhBTTUSPL6+Ge/g4RBDv9rKyTkPS
EfUyzYun+LZTI/ZgPewbvMwVoQblDE4qdnP41h0/39LrLwGCTjffAenbHskvWBWaY1HCgq72+Le4
TZkcjKXFdSMkq9jzAWGoen6h23HWzJ9GbCmt1AhyBeJ4L6dvNdMvapPDQtH9EOs4wbzqxGrdln+H
DeF+qrtACliDC/FKKsdYUU+hvd7E3XTYEoSmN2F5TtVX3fg8zqHnCMOTCuLNEZ+BxHgI9QulNT1t
/kBNfEjjH0J8cxL1BrLT3sp1P0Wu9vv38jzr5fyRoKah0jY3KFc7g4bgA+rxqFbVflA0t9LUoxGp
3iwHTrbVG3MGvBoRtuaXHd4nOL2IuaA/hU/n4k8zp2VyOSNU3bbPnIqD1RRXHbpwlna5ryIC3fSj
V6Y742bV4ktYaad6He+W/i0U7Xlwyuu72HJnE4Ua3dGXL5bhtmomBmLtMMNDb6orPM33uii+KLEM
unw8lMb4TZvsy9x8mMzlBBEHnw1y2F7/Wi4uUSCd830V64e6s+71tj/NIzmnNkLctj5suWc5DX4X
v+XG9jz04tUXh9GytTwRIGlbs+mXFWnUSlKi56mwbDK+LUp8aSqWl9Jz1HGscatxgsBD5OwXcYgd
1dem/rpp6qBc1BVKhObh+fEc3Gr8A2ySjDeOkefBV6+/Hz0SE5Ryw9/Pvl8Oq7yNumo/JxXJ4+ZG
RTB30vqRDqJXW9mVoZXEYOtUCnFMFW0fcYDAkXaHhHi+GidnMj7KTt3Vw00qSliEd0NWBHh+kYY1
t8pmjNDGnzRQgUzNAw6zo8QyZZHtPoYYXhqDX1XGrdAYYZqG/tRl3+E1Hsz4x+83wj8GKBAwXI4E
J7atn52XOfV7ZmCQvjdT43bLxnR1POjh1ZiruHXm/pLKw5hMH7YTBacUIKH2DXDhGXp59bDhUwkD
9o2pnaMLyJCoZDW+AsNdvFq1j0RTDw7klmVrSXwJAzOgFPmBw5OPEaqrz9VnM2VIlCietixbRm+1
Vf8hiQEkgnUkYcMYYLpnTwXlTDnCbuSpqFer1dxhNnxjtYzQqasbq0p+NAOvOutPVm4FmXjDZ/sf
3glX522g/+NLIB58ufomlNPK0pqsPhJPS/lSdR/NkgwSfq+ailvqVBtPwJXvAj54qUzyjVbvcy/3
5Rt5+QXOoiM+DzPicA6MbG1R2nWesM19Te3CWxG68pzNlFJ3bUZUMi74iIdK0OpfCkn5haQAqzOs
aa7xbNu2zL5tv29RPzIK4NLBtzG/bDCrxMXCw4n0FLZFUJEv2Sml7mR6JMF/z4D5LwN7/h/EcSDB
/LLTX+E4V8nP73H/s+z6n8kL/Of57/2F5Th/SLJkUHBKVEvDR48o/BeW4wDYAODAk9hoEiD/ZNl/
YznC+gPyiClUhhPA69S2DujfElU+Uk2TNiJYLl1L4Nz3YDnmFmN/WYQbQr+1PmltcB1aKmeLcFAn
R6ptI91aL1p/kEt3ufbiusrSzJ/CfmDwX26cYhPmZS/QlRnzavkGrm2+qsKLxMm49xtMMj7gcUuU
XUdcerAlFMlnbNlaD1mOoIlvXjsS9WYWoo7HEm2E8a0kWfsnHr+OCw6tH7MaTYid1kuPSDSdgtow
KWmaJGxgJRbVU2zmtS+qsfPnIg89BJArvfuqTNwMDAVLLHwhYKyiZrPLnc2MxeuFHrVrj0Xnp2p8
oyjViPnKlLrIRkbXoLzb9xgl7RytjPdhk1p3ohmE/7wc/su2xAvM9P8j/JOV/O+jn/87j362LyXd
/PzfyKf2B5wMAPAtgTZhiP7f3aLYSL0hpm2NRsgOsIL56F+KbvYES3j7D2esrW9zZv6l6Lb/YAtp
uJtthx71iHjXdnlmhv6yX8hl6bBr5pbVCuKxfXZqAG4TSbPkopqUJsoeWrUT4sOoziZGB+686NOc
+BhkaC0DLoywbNI983ugDUfb7eI3WjuYdBon3VnUL8UyRQZOaoWsB+j/Y2dExecq6mfHChyRLJuP
Xsq/a78iidXUWwtDNhQuxYD6Sn80Z6cZyy9xmzsovmYFEs1M18yMxUdmZk2Wn2NhM98bXQnBFKUW
pEi0rOYY2CtsYrcG1biENhlObqrhOrcNAFrvF/RHhm84cXSSWQ/1UBMZpWsF4YuMvRoBbw07b/ZV
yqY6ijRW6itNJio6YqFXlYs3oqn4GkLShFFdZYi60dHG/sNSgtAqnhAlnltfRD/Xc+xFcbviHqMP
Mv0kKr1RuwB66qTdK/Uy2/suE9CdmqGYHnKndjrQyz5zbppkctQg7su52ATmUt1N/SDLQ4FKGur0
2Gc7HW/Nys1jDYsmvaxx3Wl6BrH4Q0XMdUW81Ie5dsqZKh4zHOxV20bba4uwI7+2jHLcC6NDP6fM
vSILogkly7jr26xDMNlhwtoPAeME1Wi9aJQEhiZBDWPiixxXkaMtFTN34XC13zIkAJPXFFZXBE1S
0B903F5P1rjZGTkmQuR9iqa1+IPoIs1bD0SnnO+XWrWim6LlM6ZjKQJbM3qnpe6ivMZmwobbX5xU
6AmR29etPu0YJI6LoEBMgrTL0AambxQhtpBuiTmrjRRJkeABim3Xh0Iz8F6FQtRkOwSQ1ho4VYrT
UNI1yNfXpWumi2iV3akxcQ3Yq8Mssv3I75kPUy9N+5Yhv+sS5Hmu0W2PxqbxutHWTbSChal5qG/L
j1Iu8jYyq/RLnTm97cWccB8lGJ/upZlV36xKjldIEVX9lRK27YclJmGlnR8alotXGVLFwaw32ITz
ynE1XHs+9fYYi6Ma19GTxYD3cr9o1my7bYgq7iqEMNp5eTrPla/G6IgOEqFX7seb7Bg1k1SupVI1
pjthpqUxCiJ1sNdFXvl5RnSnB31StFhDGhKJdSuqBE1sOXXhjiZ8932TwGjeOiq4f0ZxodxotdmX
XqRHgPCwtp1uN1OY6ADQtXzUnGLo3EZGjuo5ciKbjBSm/3q2HWLFSzbNO7Mi+ISuXcRQRDH1FHyv
2FJaXIE1+bXjmhTvhfKU2WkvXSPVIkT8lp5PyG+mCSyj7ycwgQ5LxF0TlemdUxXo0jIbs9QrTHPj
L3nbWJrrNCuejuqcJFFgwHf7qsyW1fhZGaNyUpjyQ9MvrFpSb8byBNY45J9MHA00Lys7jJDYretl
KbvmK/wHPcohWFKH1VyYhTtBVlnFeJEla6MGGbOlosZdEPs2O6xm02G/Dg5EJNWpe/trzBHsXCjd
Woxg8IA//J9gr01A2HknH4axStXrEAPc/NZeTLMf8dIMMXd0nLEvcEO18yH8Oo3MsSK7DXusXUAz
ojj+ATtittlYa4MkqqtLM/IdqTiriew+yWbhm3mrGodoiPTszy6P7fLgKHojML7ru/Z+3rL/IA5R
y11aKxaFjzAObDxr6rnum3uGnlu53+JAuoVcMTZFdGR/Er2JF/a62MHs6BW65U5blumi4CI5/QvM
CYeYNhDxOwhLoVgXCCzC+lOYjlLsbSZeOqdEK/sCrJwZgQvcHMyZPxeTaZS3dpjjaaf1TjYNroIp
R32cda23/rQSvdcPW+gtQkalKAldgHTE2utHobC1WnpgC3DRUkDFcZVYn41d3CLkCmADZtT8ddpm
vjEVgtmqU1PVR1If+2vP0Mwv46Qryv2IgncmnA7iVoRymG6WudC+xvgB2P46IcAIhnEe8arLND3+
rBWa2u2WKQS8nXSEq6hRcWT148Gc8pNdK8u0H6QxiAe8Q1ob9oOUs4tpWXQv9UF7yFUmg8A6WTrb
Q36KtowrWKln2Q3GGwhK8V+Ieyu8ysN5wkoiZSiBL7S64DipddI3FWFrw4asasVvRZPd1gJnsL3R
rtCNMX5sd84smuSYpRBa3XUa2WA4sCdhoA/x3PlCzxAl0BexUJ4j4GyMY5jT/mYhtSrq1T6stS8h
DkT2AXaTqeyjht3j5UnetHtm7tBowo4ElDsfGM3nmlKgyJ3qIqx2Q6hsWHyZU5cBhud3cZ6k2ICI
pN2pAj/t/ZRzdHhN2UbRoYxF0xytrNIewPo14WvwYOUHrRODcLWxtsH+MI57gqxNjm6GrfbIOkby
aHeJHvllEcXRNcrQCW8TqwjTC2dq6g+TlsNsxf8o2+U8x+y0jAxVC0I6ujE+DgnGFUEc48nIiKkk
dy7WorV3UdPgmKonabsQAZE6eHNkwJ68LzMdhww3jdX2upS9UOkqCpSbaLLH+xQ3tp7wL7Snwd6y
8ETJcSRRheyWoBzqWbgY0Vg3eTramMUWjrkpwqPxYaElDIGwTLaeVisf40ZjeGhjys2YIl3mzI1X
ZN2eNddaGETU8Tinx3yM+AuzmrpsM0oFPJmIbzYV86qHpb3TFYBdba4H42KoS7sKNLIqiSFeZ3WX
5FVze+0gN+haH59vTVw0TjMnX3On6bos6HHBgKaZprKYPs7p1Kb7TKtC3CGRn3lq0kUPveYs2mVk
rUl56se6Gb5XszU9CeyxI2+MdZkjYsiU2M8HaY7uIJp+67AKwwH/bcxD0vZmve+KlgktdWqUrRdH
hZbfhmLJaEGZCfNlscYk88OkT1bXmJwW4w6/3tlyZVc2O8yzmg7bkEL32cOo/42ppIs+JBiAukWV
1yAmxTQwBxGa3FetAH71y6xt20PUVop17B2Rfal1jMPw36PmutPxA2rvsWPoWuzFq/bJybu1CUSp
h1gLTQPusdmE9GVXF3ppwX5vJxnAh5CLtzhdnl4kdro4X5MS8g1y3EWrbtYUN+YgUYCbP5dG1uU3
UL/T4d5MyZ6TBKuEFg9HJVCKmlQg3tMZgMM8gN5zGx17F/PMBBJhr8Y04TJvXCOjuwLJS58iTIQX
PAmQQe9xckxzzuaW9prSVP2pblVU6A1Nnq05bVlg5TbG+sjMKn4EU8O1v4iNFt4qYogkP7SdFB84
YTHFIPPJQ1dZZfznmmfZLdlV2HNWG4NGnz+0ga5ZWRLe87JsDAVdfLEzm47GbFZ6iHuMrMnBocBm
Xkcb7CveZEYPctOLytOi/8PedyxHjmRb/krbW80s0AYtxuwtxt0hQjKCQZkbGCW01vH1czyy+hUL
mU1Md1d1VVmnRZJMMgQcLq4899xCiGFcZaBrhYIbdkbf11dd3oDm3vel/glWyzQ6URimGipS1eqL
ARjNjYFKWBGtaqrgiNo8eWSF7gNhoQPh1rA6Ls6PkIgVmD6sUMzs2EALM78HNQHJFMwriD1D4yEa
UIEOwaSiYYDVDGBi60D58q6Aa6R0S/jGGQE3YX03jmBSpwjDjiEgiKg1QKfjOnoH7ykEQ1cp0Eqg
ljZND4H+MmBndDp4Boh2gMvegR0NBUr5dAKBN4JOadwpr8gnIJcqBoNYUkMv64im4GppiAga9p4E
NcgjKRL0Zy/IQMZG9VztU4RoBfBhhV1Sg3sWzeoomhroDRHqnNM1hpX61Eaj+Bb7ftqTIgIdNNKL
McxUVei7jqSF3iPTDEfjp27w/5AX//8HUboq3/JTW7+9tbun8k+AU+K5jL/vqNMC4J2//K/N21sK
wNL//suqSZ/y1+YjaIl/wE9xLv2vqKVE7ROo05DpkXlO+Kc4l/5XUwJeCaXlQAWivOV//HZ4N38F
BxveAw5TVRY5QdpPfjts5r+CBIvDCFHRh9wF+pT9DU/1U0oQUK+/m7K+dHj62W83dR0RXhQkQRMj
sCB+21NNjWOk5BXZBd0f0fpNHEAWb0z5KstWbc1APpDlJxj0KNEGEbXoja2nKxv9jCObQ6aE6/zM
qpRGPsx1Br+4P3siOmnraxwQtUNizjZV2pSsaqDOXEVwBd8DXT0kplZtM/CkSyYLkYeN12AdU4at
r6+G0PY7qqVMb91s3AAbGRU4wl403WQItzW7cGPcNTfZKwgT3sen3BXU/ZQdo/hxUleZvwCsvhA4
fjZDs5StDM6a2g9V2UWf1ebL9GbcF1+qL7JOtXvxDawrxjOYlIxn0KJ86d6Q7QYl9vl5bEl4QvWw
j7Zgb1PECkSYFWS/mVZ4Q7zp4hcdCKkzsCznXaPQKUaYYdUmrhR4WveYCu9TIgHMBKLr+DAs9b6d
Rdi/WfR5E0Aj5TDjAIs+GA9lfTRTTzSRBLtFjREs4f35XTiaD902uznfJY+KLUB3PrYRRbIfgtaq
gDegIK0rrwGXnoDNBpUdMK1444dD9Z309eIwZ3mQ32mYSxtkHvr6E2yQJakw7595/o+TCr/EcVxO
kIXIB5IXiKKCamCWQoZpWqEET1eAkALEs085pbui0QScYuhDZNqfn4Slq80y7f/i1S5Z15nEQxGE
Av3C+R6seVfAWj0XgdpHqttR3Z3oYKs0ZjHDoafgPKM9PeOhURCiOQELmPY1OfB3dRJSLb9Ivnyd
3Q8DmHc9zNLkXIKpSHVVFzEVu0rJuaNqDdQ3uJuI9oBiyy1czVal/Y35NL76oOW+lSvSoVkAuM9b
8H+SZF2eLBFcbKCGdGuTKM/ROhtBosnQsae6zd6CYyshBUNBqpLcCntE2dpNdAu2UfwP35O33kvF
n34BHBSOBlKIyJOMoPcGoMQG537t2wkQeC38YqrfBNv2PcyYcCvs4mu45w0IntbBIXg8P5Uj61Sa
7wfWXwcq9VO69Um3re/gF8Ez2QLOoj9Id81r7yZX0/2wCVh2XREd7ZOuweCFYJiokRu0lilIAEKv
lBZgmQN5b+icH+OVFDLYdjBL8ex7+ZK/lC91TABlwD+lJPr+VdwrULu9PUkYMFXKW3AVosI8TdxC
oLWGBkQIA5D8i7yJGDogALg1haQ7ta5fMrThCUH2QZa6uC4v80y+/1jmP+MyL0mTedHqry1NuCT+
RpjxMj9UtIKgYl4JU/WjZIZTqrqlHLwNsooIXgV2LaM5e1atyGj/BY6xz8X10iVnyuHXuOQMM/KT
yNRR8q9posyraTENHzBNiSYnlaXkqtvYEwUnDr25P9vhnnYL97Z4oZk5/E9faAYv+3pHcJ7hlKjw
TuCa/PKOIhnIMLOpVJC7+T5gy8VAciMuKHJCnhyNo4P2Seh8CR5RVC74Z0c4R4jD64lG6hpRaA3N
p0HiPGWg+AvB7wqQI1UjBDN0nmdCLialaGxV9iWI7SCSYz/JmZ/cjLKaArzcLlHR8wTtN/vw4+3M
FihvEh0tRVDGZykUTv6AhiQUOCwEKCs4+iYIaGgAQrGIQZkhkCsQ8WGM6FgdoDh89CsEVnbc5U+I
JBoMSZclpfvdY/pxfLN1DdDw3YozXmYIy34FdtoSoV+kcmh8qq/MB90zPfmhhG9gXg3P/W506120
AD1aWvI5XvVPvuTaTL/9u5ec77i5ZPyw4tosZV+gEkiUQY7rVk8VGiuh19UTAI3hLqefi8OlraXN
sDS/xdZaulcAKz6Kx3/6XmcVAF+lliFZMrAWwPABQPfLCzU9mnWch0R1Hx5EenWFXDR5fLw9nRai
EpfFmS/ex+vMxAnQPHpv8etM6+C6XYW0IuLadwOvXT2Xq3qlwmzXKQzkVUNG4gquQn2CsCQZtuU+
J09Pa2YLrr0GwIlIsExLcq8SwITIHlkLYi0a9TLfTZ8NeC5fALOPKgRV3eJMkmvIP/Cvd0fLCQ9g
gUcLSSQSVvUZvNE0P5br6qoWqahSA913bo3VwoZcGMuFju2Dsgx+w7EsbZiLvv0wln92w3xXb3/Y
MBfY54fraGGAUGSGDQPEBpTguvmygpIpXGAJStSLDUuHfmmOZ4d+iKtGFGusd8vGl2xk1lV6g2a3
mswUJEQjBn2HRkStQWJPiail3CQ9goe0YuAwSOEuLfXIXjoxl4X4MAG/+4lZXDEOUfww4H91xWbA
329E1wUp/eF6YKez+iTCDkFVSuGKcIup76lIvb4rFEiq7MyEf3mXzMTlb75LFidhJld/jUn4XgAR
XD6AziHmj3iSMhONCopyzkNTqi5jXwrypXQGd/cFSUP24MSMvAU2aVjDzKtHemxshXin016hJpmY
t5nog8e825h4n4tIcHx+T17/PKg5MULaoZNnccagRNcgNYOiofpRI6MT3ugubxbJ0EAMRvi62DRr
HOQHfYdE/hHF7C94JciUvQlHv3UUcic4r+jz9whyPmp5Pq080B7a5q0P5+To28e7lEoH3Z7WiJd4
K4EK1GT6CoE0OnomAxyVGBRfdkvcA9LtzrgJnTeg7uwzbVhpv9UbFTCvmwNCU4IN2/mt2PlMPbTk
TaDuKnENu8cE6oTajy1J8PEAHr2a7A3gHWLTmqyRN3bCZ6jq58BtnAifqhPJjejLQduRbHswmWFr
9gptZ1YGLTEOnaXEbhxABlY9NfBnFa9oHItGrr/N7yNcUmfatbHn4TLJFVf3aCq97pz7no5r3M9L
Ql90tn0c2P3eJPcIb9H7w3VGXRWXQ5HcamA5lLF7j6e2TUS09do2CV6urFMeexOdYpWT9f50PKId
AWkdjej2prH54wFdP8nmdbxKSO0AucUau2Wbjr7eyRD96AQO5R7TVw3vAzTYrlm+zUjvPGw6sktX
YI5mUBBsoA+7TbyqWWUjOnQVbjf5ln9YyWonXA3r/qF6Rwa5LAjKZdfxNl51ANtQZH5It46p4IwH
GeHDeDutlSt+WT5Cn/r4uksIaphx+df9o+b6VyZ58t47cncnHiMWoyECIdU2JRXmuLTRh/DBfkxW
ra2T3i5Wjw3r2MDO68ExdphmgY5kFRB3IhPxcuoNuL+Fk8BNw28Mlw8HYWbFl9051CV+OjUCHCbu
FDewc1aFG5Gr3cjOTr4dbHYwXNBQrx+blS2tMURncmzKFqy+JUkxr834t0iKpfmZKfq6rap2BHkO
5odvKn9nXA32Dj1ySEW/gAqUWSSj66dpS20Q4jv3qL51gsN2vT4dF6ZnWWjNzPwfQuuH0PrPFFoz
2/G3PJRL8mFW//tbyk/wu31HmCOtpaNIBuaWPs/bCWqLthkFhBVXZjUTXa4fG7t3egedcOyzc8bP
7G50Rge5J8qfm9YVtGR7eR3PSPHnJnp2iqd8JTmSY67PTKYS0xzZDmlmJ3Zkxwxlap5x3Xu9J1Aw
JDCdWfiJTqqedkTGB5WYRu3kdx1Dc3qy7Zjd29q6t5+A1WWmzTWp7sarwRZOE7Roz9CBDn8FrwhD
ngY+OywG9GZgkKZ7tLAit08KfUJT54uLD6PBfUMd8KGAdrxO3MO1yoCHwuO6oFu5I8nW2lcvinum
W2janGwP2/tHHUGBkHgpzIe7ggAdetHaUNOvmzsNtgLiGQaBBYheIeTYkVc+N+98QKd3qG88P+B5
blS8vr4iG7qmsZ04gZO6GYxXlUxO55Q2nxb0eblFCxFHdzJWutwoMCmqMtzP9TbWc2GtZ6Z8ZI5h
DnAfIv9YvQ6z11ETX3zlFahyvpKbnvEMJ19GdY3iqlW+Ml2Ai9lkK46I1CNafVA07GWRrXmpE9ih
E+O3HPH1zA5ZggVXGFgcsPz8b5UbOgKCGbET2YDe43m82iloZJ+9zE3w7OglO/i8pcVEdA+DSSM6
aA9GgP3cTg8A4+KfeiW5tT04zepsTwyWPsC5RHZGW6MBrOkSNhhuBg8JowKYGreh4wvVByuNGbC4
K7uj2QbUHFe6KzkiAkHpqndK5lO8E4HjGhsscQqnpai8pjQHnsYOPVLdiKvzXjkW22olb1uXhjaA
tBQBYAKaFUda515ECMxzu3JzJ7OdYdXu273oiCxf45N2R4ZyaBquM7wL7KTYwtz0bJlIwdSDKe9o
dAdKHZbaBRvxiT2yyS2JqIp93NotpmKDuBMMUNktbNPW8WXghmC088ODwIAHHoht5HgWBezuZrrq
HBKtghUNSeyGS9tnUVTMvLIfouJPKyq+UtTPbfwPamHu7PqdKiSRCVEBTDEEBQgl3B4Cf3T84/iT
YvBxlmTICP6M9uC7XD5ITLQnnEDfFekElETOYidzBfrSw2HFprVXaBdWPDRwB1C3Y2cswn42cAiB
hnbXLN+1u2GlP4zYzyoBKpee19MVYAcMpyKwc0eB9Qz/Aqd3okj+4yPVK5Hs5YfwuqXp2lq1buvi
8DmKC/TVKtwXKyT1qXk5OZB2SzAUY0F9zhu3ourDzMOhVl0FIQF+ojsKT343UK4eQVDzcnbApQq1
eHa0h3R1hlRSISEVxuUkf+hUIjrt3JRlmD2Udtspa9zYCTFvAf4fQFIGts98NuJnYBdusI7s1EHB
tis9c9mbQLLmkK8xK9zwxN+HbhV4X2BHxwjKF5A6Vu3wPshe6Zl/guTFToX3hwxrY4NrjQmY8H6T
ufxVX1/ZvPFXgBECMpp/D9apE60lr3LxE1eMbFR0uRnGHWFdUgc1D/ieYGSJndmlgzHhHnNogdQB
jQf2QYHrhLiPzMXXLnP5/fDIRbAG5tkr+Hgc/hPjxJ2AsIjxK1++rrie4O+DsN33XgaRy8WuAQPC
QEAhoodklcFm2J4ptx9SYh21dbNKr+Nr9aFYQXxDt7b75kZaDwy94F0EbC5GzgjPnhszKLtgEutc
dM3D+qC/LLRcZ0NjQH7rNjg5LjK6YO3+bEO6U65dZKxX4PH9OGINRJwS3y5pS2sqMtQGXINBBQmF
hIW2cIicxAnt0GbxEbhpIjAB6p2rrgoKoXZ8e/JSN4BKm5yJocuH2zqIJHCDQsVYe4er6tDlcQoT
+8tgsZ1fT0yiW9Mp38EthChCuPNhNKAi44Dc7jpgpwKoHxeUWjR3zevYjRjUvA+95lMYJeixTe0a
M6dhJpGSsRAFKqiwM1yNWm61arbgO3JPuwqqEtXeZDdAh8oYeE0T9iA5Gm66wQQ1doltz8+Xb0cA
PyWOQsEOzzbexloN5I7foYmJwZAxfOZ1HvK5ULkdDghGy2obzBoIbZW2cbQwAsu1bALV1xNiIGpw
preeDz0Pu8xDKHzVrJR1s5Vc+UF90V8aNr0E2JkNS7bmtvdW8KvBTccdbSJTmF8Z2SCUw3Zn58Hp
bWGHpYXlGbhAqR2E9eimNn3PIR/e31N6fEU6nZ5u908xub0dyCusPh8LRjsvvtX3bMOtPYmcyTUP
sTTkhl+lwn/QBodaMA8NhHu4rXdneTVDGITxbVbZg2cd0LURM8TnggsAHZZs72gMFZeISCHe5A5e
sSmwMFwW8tnysTQV9gGKvhjyQrB6tgBeIbw3OMo69NZYSW6OF5h+dOTEZkK2HFvIpzGFsYztMGG/
ZhCwFexMarjFynAlTJyy1h8EhIZyF7dF9zIDiQgmZktDj4f3iG25tmJnV8HVe2GjwYbrY+/neADX
hlvgglrBXy0socF0O8THCAshC5Ruf26lzkM6KjrElv0IjoD2Eq2rbPnik/ADyy1UfiiQQbn4J+MD
9z34gS72UD5O4Mm25pxZfaM5ElOptJUgYLt9sDHwe7sSbSUigYf+xzi7Ot1xM1Xbls6zRLpbSDGW
X10sVUg1LsdgsTq5k6xBCgV5B+v1ON12bn1KWbdrXIlA2uF1kISutClcyGlI5hgSuICu4rIOli9i
mwlHCeIBN8NCd8Cr8Sif5FO07R6lvbZLtsFK2/f3hTsSAe+ybB4iRWT1YME34LKQy2GJYGxcykIz
JC7KcCH5BKhU/tkCfgu2KqnhMamwYbFtvMAxccj4KvEAI2zrjWSPNLwbHLwK4dwe7xkOPdVX4waS
2U1Pgc3H2HoI2DIE7lobFmx+GzAUkjqIS98P97XbsQp2ZwT5luDzsQvs2DUhXmIc4glKG9UxzlNN
KcxqcDQBeMNXMHSb5xROTcnkI/w4nH/uAsWutEI0FLsQ4VJu3eJn7/CVrhFq5aqTi2YeXef/Q5gR
Kr8CkKdGMBbeKTYibAY3upoQ4xTwibmb4tyYEI942DGEdoUNzJVyh8lAD15bQny8g1ktQsJa7gB3
q3zfAwvpGFsepAVXBcRYANsdTzEUsuM73A2HW+IdQqwjZo2/HQ2T4StY8DnQ+wlnjR9XCwLbgpsa
YEbA1YU5Uw7ZPcTcCv174c5grbATMog27vDC8QRilCcwWnw+d3e6lUgoJDiOk3FRRZeZ8QR8pPE4
bMDghcN8eTjpundbaq3yvQiwZH7Xr7UdlosH3Un4JByhyG3/pCM5gK20B0PhCl+XrWgCrvpVoaKk
/x61UhiWRbW9yRR8ceWa3Por4RqKeZPd9t644YqZbzj+CQJcE/9iVMAocXIWedwZPOMQPcPzblYN
yh9AOQfJhRI8rEYMoS07W9kx7Be+kSMYBYOLRk8YS4YpyLbnXXdVul7k5JSmbx0C1SZWt0MiBA12
sbkibOXWDQk6lNNX7GNMEJ9t9Tp0+a7mHnJ1z2cbWhHODvb6DVdDwg1/Lf+rSRuP/19bxa58zTUn
9wZDF24UvEG8mmLbLRiEiz62Ogv+/vCxf/jYXXYoorxt/vu/pCV3YhauBwEWGvSiCg8Gc+hw4d7A
yHviYlLeLYEywWqzoGn58x/y2z+clx/Oyw/n5Yfz8sN5Gf8PyP8PX+NjHxv58gjoZ1GzWWYHzcOz
wOLiG1ADxKRXrgGbeKEIcOkaM4DQP3WNZSdslir44YT9cMJ+OGGwu344Yb+/E7ZoRc8SVf+SFW0s
yON5iYYIhrTMGpEpGah6yXuUK544z7fKFU+scuQY8o8EwQpkd7VLDrGEb2ogbnxmqi0jj6Eh1nRG
HIbHt79GjYDTM9nLG4/LJvStsIj4en9eI7yNeklbcweEDcDOSkeAHguGVtQIL/NA9SU0jFDEhvvH
S7ivxTud4b7+vHe6mP66ZNI/eEb/oekv9AX6nsEDunMFFLNgmJ1DyIe6B1V23/LNj2gd4nU85nZ3
93o30WcEVQuAH+7wh5Ihmr4BTHDAd4WH1nm8D3Go1Zk9X5/JVYWXNhRB9RuBXAFKsM6v8qvGNQ/t
vXxQ9spuPKo3pV0ioF0BOWIgXdUgtEQOh8MLWOLIAVHNlBwQijqvz2txBUzq+uxWTEOov3MKREdD
R6LFagKYtWK86mOEcx06BO/uyXn9mBLj+P5+CskJaQCMVWCvETu+Iweg4B4SJPYy4DzuOGxTcDZ3
GwS+tx3x6etrTIH9QOYP0f+7mt0htYG4oMZvGBBOoEI6/pM/w+/+eIe5uMwRPrl18A2v4KCC4+vn
YI/vR9E/rMzMt0+jxErMpFOBVeaPDVI+9MtggxyIPBjEuUEhzj0Idsj1SG4utewuwMvE3hLgX7ZA
0NyiRsYG7RCLkPLgaTs02aBOjuRVbEdITOBeYsRc714BtZkus/YO7Etsv08LcNNLCvUbo/rDncyM
6lGZBG2UkQ/Qv5QP/htg1u6wRrOVJ/0oHuXjeGhsA8T/IZMBsdSpaJER5I1nYuzME4oDVRmUIbya
ZnwuXnQk+ZgALHZMG/ShTCgKB+UjaL8G0j9+vgIKj/R9Nu6ZoW51jdGXPs7GtJci5GnfeAo0oy9g
BiUsINEOTVBvMydz0GGEJafkFO5AB4fMXYSMEI9pc3zw52O6FNh9NqaZWd/WgaokJc+tIEOlUmSi
kApRnHZrAsfF83kAxJDGu2BNaIsyfskugASS7gdnDewSKqaQ2UQWsLkkZRTs+RhDBSYGOaIBKcx0
h5wRrKbc1R5RorqwFcAFtDCn/PkPcjnOQxBDCRg/zxaA0hGKtgJWTd5xyM+ElC3PDvD8UA7g0mAH
1xy+1CMT598h9wM8WnvF0WjNbYqfPL3Nk8w+0s88nc7hTDz9zUH2fL9HFJRxoEoo7UBlyjG4qa1N
pbJKITkCz5MXA34Ngi1AsqPtiCjdEzjWbY9DfkxaQt0j8YtVNJE4bZD3651LOg1BaD7idDVeYEkW
S4BfU684XqG3lbUIEyFHovi9dIfN66tvv7/fbt8y9/qQJwQ0oTh/kFEgvyKQVQM5vYO4FAg1Hh3n
MW+u9/n3AZFv5K2RKOg8/jvPAvFYOdKLCK7Xl3wyUrb/4vaSZ+1VOpD0+ZOCLQ9KrwsGAfW6Hp/e
4VbxwPyJ7FlEQoo+hRSCd72GxDiVFESa9FYktxm7vT0VLHMudwiZeHx9Rcemi4z8/Bx830L8WaZc
CjQ/7CNxzKNe6TDQ6jq9UnVYXUCaub1bcBSYW2ORzlv5fuGiS9ryUhH44ao/tOW/S1su7odZ1uZX
2Q9LwlieBft/v9OyJHYvyMAPG/eH2P1jid2ZhfQH0+pLhtKFKOLD7vp3GEpLRqc8M5T+KEbnktkv
zwykP67Zb/BowjemKu9ADUYx9DBRZtJRK9A1oU1h6pnHLz2QO1fF6K2u8lOzkzyAvNkbkBR2St6S
XQBLDtgD1t0CRk+jNcwLL1sD20MA9oF79zJSzW2AJQNnlYvWfbsCkZiYAKjX75ILrgI87TCewlsL
lneU0PBYugU6eB3rihxTeHoo1lwwZRdvb+af/cluT/9uatlEC1gJDYgN1PH+0lA3QRgbtdzAEiea
33SAyKj3BnvgpjnHwo4Mxjitb+B+wAFJvGSjX7CiFe12HAcaO7xMpAd7DWkn0hkAWgG3x4sHWHwF
kJWT7Sy4/Bxy1CFDzgGXgPJQBWsa0NENUEFQSGTQXU1yrM7+3JBbvLmZtfCnurlZr7WvRe/oCf0/
Kzc7d5OYBLms9uDrMBDs2BzvENe4e4AfDeydiCiI6x7QGQOIo0t08uAejiXKZSQKf2TBneBq6xsJ
8GEksyNS+WAySjWM5MpZrU+fr+Hibc505m94mxqf0c/ucxYo0JQi0rsaoZrK5ljSZH9GkMaJIL2e
efDlebWXydPj1kVzEki31R4hG7DT4JmrZ4Ad8bKCIobGwwqT/UVxm5XqZAd5i/YWG9PLTkFLCu/z
2eMj+mzEM+149i2jMEeMGNy2zgYBvc8/ftYh89s9ONNibVKohWxAetQWyKDQT5gmd8+8mEzaqhQt
XSAruh36PQOhyZHoKZM8R9pw2Dj34EMnZNcN2ne/16jKR8Ri2CpUgnDwiULT67NdE4DTSD/Y/vXn
A1+YF2vu/466KIRnzEt2fETp2HHJwf6+1vj5SFizEHxZjWGrVLjABm2psQNSBrYsWiC2hxCqQG74
zjjD935GXNVZEReVbDn+oDnPZ0T33vDv7QCum9uaPJawaWuCUaKgjUcIQ3jh65pcQxeiwOmEON67
SETA8t4XVlfhs/DJ7rFmukEozwJ6AuEmIFUmDP7BIg8VAsA8Wvxlx//Ss4rDWaHgW3v7yBdPcGvC
Pl+spXNnzcT4H//cWVySfLCU/9Fzt7R9ZwK3+9W370zo/jm370xc/1bbd0E7WjMZ/A9pxyUBfIlk
fdhofxgBLH9/VpCIMkRVAfPjTALniSA1aDegus8hypMatwBxD4KN95B19AQT5RbyjqGWgiepFioX
JJELjG8F288Xn0nn9NzKhYCWCW6Jxs37GBVFZ9TCTvbuwux1ldmKlwNsz+H8FoqpRpBNAed50lAI
9bypT0FN0O8qjKHIAbxGTReX8ODUUDy00HoEJN3Z70Xch8ze0ZyQ9a65EZH+jUmGqpyCKfQk4r/T
anR5qVGMgD26znsx+EMCVJEgScMDrbEtewn8n8yJ7QwQazyJ6g80kiYyE5nMnrgdXeGJz4UteDcX
Jmcm9acqAgulj5VhBiqpJxTTcIm/KaB6JpiV/FcRon/3BR2xUE3Da2tQbYy/GOThb1ksXoU9orZc
cbiOKAivDfhi4Z0V/sytJl6Jw+sR+ad9qQie+/oID/w14A+GU3iDEjCA+DnMH/3YeMrQlpEcNFER
daYjyrt4lh2UW/x3wP1RkYSycAMVA/2lwGLAu1A7hfbD7lf0vrSWoKBG8NF8PmV/Rz/9vJ1m+ikL
pAzNprCdRHhJFXkOyKqi1zcBTD2Yhg3JmcP/wPdIZuerL1/uJ3avUDDXlTB6np5ewWADHR6T1+P7
Gs3BsPohNkPGltZ2cePP9NJ/0sb/Lm2Uaf68ijOlWtV+3pcZVvFizvNIBX/wRePmW+zcrG5QQ4Ra
IhSQX4z+COt78/xcwTA7vt/dgXrg7c0E91MCf9hfcQsP9bTb9fv7O2oJTx59F5CO5Yu7lgk/z/SE
Er0IJTol6vByFwVuPF8br0+hPZEFmbd4dzON/ue6u2WhNdP1P4TWotCamSW/m9BatBRmPuavail8
19BGN3F0e7YkGX3Wf2nH+74epdMIXQgthY7yONIFBDyo7s5k/aQ7IknXCzL6u5Sz5odLzm43koVW
j2VcMjSk11E0wUph1mjA0j6rIcpPe6l3s1iqWZJkmZOfwZGqSqAaVRNiierDMIBov8ryhgpiech6
+bkMK9rnE/pCGklDrKEXl0b8XYPh5xGrM1Mui5NE8xsITjCR9KjDBSQnpOVKIdMO8cEWhb1eCRqQ
2ycOSljvA/DzL2jgS5T/G4PuwxBmBl1WG+qkqxgCHGsuoq8DmxfKcTq7lHBaGF43GAAndIR1dXpP
gYX43AaQuVX02QhmVlM2dk0SVhjBjnvHr8cdJ0S8csDph552ZHu7jslx4ZJL8z43O379eb8wmX92
1zN7oim7dhAE3LXkVLDkgAurKGJfCHVUgBVU7hnnhRMjgMmnJwPbo46Pm4YZOeZAE0QMAInJw5Jw
61dD2B9RDoCU3u8+n6nvy7oP22Om2kezFwR0EFbdO2jrZ25hwiqD2YmQBjdpH5jbU/ARleTASRZf
VBALcdpGd19zP4QXdnveDbcE+NDRtxW2PQrR7+7eT++fj3RxI/M1/+DP/fobeXFJZ5r0d1rSJTHJ
u5Z9nKjfX0wundaZXM+CRBkSNM8E5GZ32Hqf75uFD59jm/+xD780mvjklF/wER82ZTwqmugPUEk4
LQ0OsASaEhCT0GQX37dky6vg0Q5wXwBS1YFyDPwaoPsqyR7kDBzx9MozDo/253e8dKbnyN/f70xL
C0bEnET+1zAiFrTRZfI+rNivoI0WN8lMxmbnSDfKmm8SkYJKLACQF9YSNEBDOfUt1wkC+TIy+Pyu
BhDdhABI4vh7YBFdYBlPqM2nC5bJ4pjm0vSPMKaZfP01D9M/1A7z/3ZNWz+l0VP+F9LVb0/dX4r3
v5xadOBs2uil+RO0vpT5Nv/7vS/3T1n0HD197HV5ecfXZpey9ldZlwxFlCxVtCTDwrp8bXaJjpZo
FY/+p+jEI6lo5wI7Ky/qNvzv/xIktMhEhxdJlBU0tjRU3g/sb+0uZRPPWapiauBr5F0qtX+k3SU/
Ph9ksKQBu482nPAM4IqI5qXm48OJLkG/LU1yGxC9r6VjM7ZfGkkrbD0xZefDrBy+fubH2kj9gv78
xbV0w7A07u/oqimr+tyqq2ppqoOoImKK9mNCN1TOIOLSaAY9gswk90cQ5qYDWAPVTt+LfRrapT4O
J7Srzp/KVsn3hYgGXlUXZisz0xKvVw2Q1KAvMUlD+c0SdNUry/E+KiywBHUNaJc6uWWqbsmHJPXV
R2UKzFNhFvtQEiyijZplN1r/NtU9WJvzQHmJ0IeUmn7w4FvnNCZ6qWBi1Aw9rVsAWyuiCmako/mM
3l81WXvo5ap98xU/qQna3T6bWti4kaU2JGqEhqhjvE77CWnHoupBS2RkFq27WkW39y5/ncxMJ7oi
ovdNX5cKm6aoOtWVMcUMTXit0O4m32iInrXB2zlIzkBMjAEwxXJTsETRWlEmUaYEQt2eMsESEsk2
skBIxZMV6koomV6RRQWa7ymdpqbVWkRD+3Pr9GMxGUDPj6YwPExyiq5o4RAHPRw4Q9GuakuxDn0i
dS/pGBjoLN9lKlSwmCtPzVhJox2InboSTTUOqVq0k06KphUeLX/Sj2f0NH/t9CK6lrrJAgLaj3qV
9VLTtzQeJu1Le650a5WWmYaYbChjzqWhsIK1FioG+vjmloBW6TH6qOaDOK47odYDR6p13zv7fXPb
FIOECopaj/S1em6qBA3QxXgialifSzJZrZmSSRKje7lo4nYtNMmE0HbaY7sFVWZY66JEq3GCxuZo
R1qnXafZAZo/wPbGhdH5utaqirSZohVOWQXh2uhK4UyFKfZRD3Ku8ztNL6bWwT20N7GoDRZRrakR
SSR2+rs5mgXoYtI+xdXaIRkpWmwpOdznbIB/fzZ0H61iG1klyiSGAaoODOW+ifsQhFcS+tmTLsuF
t95vajBCRan8apaJcHYto7HuW8UQArS6t8KcKDEaLdPeMtEgughr9GMfIj8kmaH6qEHpIw2MRQLf
uYUiFy8x2iReqaJf1SxuzLFyjMHIkFgdCom/uq1ez4kuhaQ3/KSwhdyodDYkaYeW57VagQG2tqY2
ODbtMEEuQChNZfOW1KYaMrENh0c1hfdD8kwY16WMDoW2oodWhYbzupzTUEilys6FLg/XlTbVhWe0
bfako+P3w1SHNZiTFGlsnUnqMTmZpYggCkuawCKmn4gDEfRo9FntG8FR0WLzBXsiUldl44uY3LRP
IEWM2AwgMMbpuQ6FULVbOZFTJ1bzGrR3nQlpgu2TPSZnUTjJsZGYbFBN9eosqaCqiRolBZtMPJ5l
1yqwZ8gwBcMx62FvkCjSM7RES2sxJpOqtHdx0QFdlucy+qIXSasRSDCtIY0hTCibGbTIy/8fe1/W
m7mOJflXBv3OC4kUJRGYLmCkb/PudC525ouQi5OURFGiNi6/fsLu6u5bFzOFqfd5TNjOb5F0eE5E
nIjcjaoafbK8mjydWtjhtNgCNGILl3XYc9DzY8bhKJfstHtMdu9+FWyZYco07sinV6NpEGRPCHmU
qW1fEt9s8oV1gv3yKd9+pnrVT0jdHdhhdFmEURDZ21hNSdHAh2ofZHaynCnil6pQOtKhO9qQL4/N
5GJeYfpS9pjyoYXB3ibnJ+T1lF01pQJlpBeT/N2zQUJXNZBsuo6zfYtnbLq9P86rZuqYDH7cHpIs
RDwvg1+LajdNji0u1m7qNCPqfTxSZ1VSq2Yv6LUYI5+uLEtxU+yqZelFrFC8HdKuoy+bLimrHRX7
WfosJDWx5u1Bolkib4MNbVoVwoX8GE2y+irSxJJPlM3y59o3jlZ5Waqyyr3Yb/p2WJvjKJl7QZYO
1Ze0n3fsdpWxgUcWJRKJj8OwlM9Lz8NQJ3mZ3/JtRB1QeLMzHl69fzGz1LSWSRrWO41EGPlt9JKv
r+WcmuG33U3E5lBDu+HQU2s5rXSauvlJdD4rPywjJxFqEm50CJXaS8aPQU+J+yiIk+19MMinx71V
NFHiUVlot1a8UaAE6jcz5v4tKB6c4XmbQ+ce8D2n5GooydiCqcn3CRGb+P+bi2pJv91IFTJ8JJ9p
vRdVQ2XDfnekn4bLyvK8x+bOupMStFrBQ3EaLSMOKsZgECE0kC2N9iBX0qAiJYVdPjuRhKWtkR0/
lF+KEDoYJk6ys0+TzRw7lIHSeDGBY7W1WVihj47ZHaVkbSiKH7Ze22vZplN+4ZpmxSNZO2155eiI
MxQH7fYypKpHbArUZOzcbMj0QPpzi3z5YIsE3s9jtxkwV8bZ7Klf8HRcTD9vxRXRg0iBdiHwufvF
XGrFc1jyNTmaWfBGH6Zxtt3PuK90/TRt+U7vwlD44Y7zKbUHP2RhnvFMjoW6nRZc0HMD/qX5nPQ0
7geAmbs6046PA979MsPMiwzuwbnA4GdX6lbdof4697rGZOgOey8H/sH1Cbv1CvX1xkXrYITaK0bx
DeXePPVCkPVaqSb/OaWZDAcyim47tos28B6Oi9oet8DoD546uUGRZBv1Hfnjw3aXbdrK2zHvCnrV
J2bowOYmYlVIMRU2AS1qgs3PuFV8tx+nOZsD1oczGbPrJIZfng9Z5f0EgLZrh/ucELQL6FIGepjD
JMAKi8gvm54U3MSGRWeHMbRdTdmiq8Z36DgajmztzH/qaG6+ut4i86wZ+HRso26PslH6Hj2D/83H
BOaCK8oWFuvIcspMEvEkl6EaZm8e5n5QJ7pZitl856i5ZMqO++7sVZbn+uwTBr/BxsJ7aw3T1b6P
8YvpOwXHvZTCQG21qqbLivVEvramkhkndyb15XmmHpEfrXAHxPLeQ7FYmakoLmxCJnqaLnBLXopf
U+hhn72ueV0kqCS9bKaT3aw8dav/FTeynnOqabU1vdKVG7dn23nzKHyPxbVCpZc5z7oX41Tz1ffD
3Ff4rCo/7KURuMiairlqIsUhRwOaTKK5q2RRICyx45dMS3rMinwNh2XYKG7oCQlo1bzJ/NBkApmJ
RSQ/RZP/wG2yPAJOJzVbC1t1c7bdzWzDAiwlFEB7qeejYlt8DKPuD6h8SPvKLT+nfCU/ZZbdlsrD
ppT0YO0jIw9NTgGEW9tfd0WYP+75NsJys9hIgio2w5JvUb83k20HdHMjzkmTwQ5WtPweqRQEaZH6
Sz8j9tF5gvCzxSVPU0MwPmdZcWVnOVadMsPHqfHhrklLe7eu3XxlNEfzMyT5oQsyOalEOJRTtE/r
2EzXYcEdw5IMhEKuk/Y2XelHvwp5TEcFozypeN2QyRztMoPW9Ea+4OGdD4Xc1q8JNUndEo8dvplP
v80Ymg9NWGAJzrC6yVP2qIT5TCeTQBpByEWvze8s8OHiRIsF1j5in9O0kE7M43Yu2iR80Y2P9qRE
9o2jxa32LfdXxjCJ/j3RqzuUEQ/1YSVl/n0TTfHIPI51xGbyuxwH53lK3ZfCz8PXsHOcH/2GjBlf
9ChVdvxlBd1rtqzjNY1aXxmlPwqbBsRX4o0f1kbNVRycOXZsEEW9tBkSoijNP4vWrm2VTWp8TUeT
d0fW5fNvutD2asxoc6AbH2FZJ11iqqUXb0WetQcxkXU7lDTpezx23foah3I7GLPAcnxHe1rm6UvX
8wIzjuYHAsLkiq/Cd9XKHMQTa9h+d1bt8j8AkH9prr9rf87jgvCiv07wSLX+OU5hbqVa//YwvZqP
6/z6ut59n/76m2+v91+/uvzt/cfw2Tl8X7//wz+OZm3X8GF7ncPT67Lp9W//8z+is99+8//1h//j
9f1/+RSm13//t5/jZta3/022o/nz5A709P8+6f8vI0f9D4M+fv3vY372B4bnnCFnNhMlBgn85L/G
fAz5BaLkshyhu5gv/nvMz/5gGS+EQDgiBvo0fQMb/3PMT8s/ElYiLxEC+vLtR+xfGfP/KllPSoaX
AZyA94gqlL7BEH/GtUeVrAwP+Kno6IqMBx3FoKth2tpNn0umk8eh2flH9AMdR+RQXK88ERzFworw
S5K82GqjyuG7DYwVFTgp/zJH5R4C38m3tc3oeKBOwSO0K2xWL2vn7rM1V+UNAmjmoc7EnmdVOszk
554RPCOCdMK/TT0Gq9mkwEQ4d2ibkL+9iY8d99tcYakArX6ZjQG6m1Jw9BCulOI5aTGpVDHdsk8j
7xMYjfaq+S37RKJBk4MPx1RvDgaqqElf0NXY8diSFq9QtFP3qeDGFbUgnI+HUWvkmaPR3nDQz4nv
Dp73ZVZzDE+2LiebwCbVpOuXzLUSM47rzXBclqJFWpccuQCX452TdwTl9FwkZh89qnc5RZA5hHaw
vJxYZ37/6Zb7P8AobyDJn0AUgEWU5/joIhM5oJu/SkDdNEUa8vyqTUzx0CeFe24aD1/Zf/4qf4GF
ElGKoqRAhSCiS1nyV/2f0GbdYO3w4PaeMXQ0mR0uqK+Luuwytu3jP381QFv/+KnSBBnNDHclXpAL
Lhjwrj/fnmaIfdO02488F5gMLev1ixHF8L0VYhkvsSWjwlBhKAxO3qdL+j5p+hBnd1S+nW5G6TFv
x7extHufUBUuml1e9bqV6fgiZRDmPOlUPvp+G7dqlWuZnMs1NOUNC+nqqnxZgq9o3uDek17gKGOW
abCJs/fXDJ1Oiu5Iqw5dvJzuRKrI+sjWdHwuMU7CO3ZHzT3ErCiPMcosxSBuvThs0fGhkq5Ny0+N
Y2jo9Zyx4RiLyJAOV04IktvaBersaZ2ni56ZC9dFi9Yfx9rAYLSN0fNXMihAJLi3EHM8l12sTEAb
e1naJL9sEe3exbaclGfONX9dS8WvHZ+cwjS/9bHqetLuYsXp66OHty2mu2nf6pGGDlkWKgXuUwTk
G8+RYnyc+jj86G2MGYCTtR2qxedoDzI2+eIskoE/ehxA4rrNW+YqFvEVoGPo+x+r3KU55XvelnWk
RZ8cCp42tubZCNShSRj9nioZYGXeDyGtczK3CLpQpIEDQugNfYqYzEVdalU4fB3jdr+wYeG3Ocbn
pU5211wvvAFAoPTWi5uZYo6so8i2Z8XEgAZyLibkbJR4n9fZxDAjczz9t9EpPVx1M9k+zZq3UE9J
kdFT1D17jjtdyqqZNxJq2pX5elTDUiDnMRvU26cqgez5xbr1Gt0CvoqcC/9xkg1tayUneEkn25og
yYWZ0p99mrWYf/auAYJZWjfg1gmyuGamL27HVQ8wxGfMw813Rf97kHFqp3NnczXVBXwNWqBkNjHH
Le2AOtixTb/0crevTob+VWXlFqudbCv8gcaY2+tJzsPVTMnG675cpvyA0hcva8KL2xKNkavinOh6
ifyedtSY66mdO0TzIDDtOkJPkNRLiPyZldF/dqScrofErcfJr+7VF3R7bvEtUvSEczfVAKFbuAw5
1mP2jcM21BPPMngy031+zMs+wMxFR2OOzoSOVulW7uqwUl4+rGmETzu+42dNiOQ35SREW9M57cs6
hLCTc5TAbiputxUtYitxNTRty+KQtOOM8HJq3MeQoL8+TawcVJX1oUVqijSIJk82N9e6DG1/Wl1R
Xq15tL81Cgxm3tE4sIkrnz/Hkvj0aBidP2Ec9a98c4xWjuXLFcc4I8+CFzNs0HEevuIq9nAMBg4E
RUtP1HQswz7C8SHkzYdRK9ZdujjtChhIJEs9Bu1jJfMWrexOx/JHSTd9R0Lw6c0Wp/I3CM78wSVy
elVxnOYjsYybQzJrTfBszZjxtdMG/tCM9Z+xNzLfFRMGrm1A0as8GZqXadhtV+H2aLH+lk4oUzF1
9CMw5ukpTAG/hocIIDXdRAvmq52KB4lBF7bd0s3FSa8FMacyTPKnkdn0zFQfFCJm49rXM6FaHGLJ
VlfzvcH9F8uhvSws7ulpTEbx1JQmGRAx3wIkcrvf8HZDltiDaRL7ucHx2Fekz5rXPPIcYDllFHiw
0Nj4y/Re3q6UjeX203jTr8B4bDdUDW5X/I5bhvJW0Xz8kCweUBkELna+CD0kG6skBtzxzEaDef2m
oXFFgs62jtBGJZzs13YDP1EBebTkwN9CCgHa7kVRZei3b3odIqliNk8faJicqRnKAOw/DG0fYsEd
ou1HIu9818riOAmef+sl0I8LCdq8trlk/JQDZPk8W9Ig8bIkhtaqnNvLapYF8Gved+Ywyo6W89ks
bLoXYd/gtLEYIEnVHEJ61r2E+tvZEVOcYugFDg1QEAiwmxYI0KbK5Itb1vR1bmz5iw8c3+oapHpg
nJIXv3cUN3lD2t+dDCxWTa7tdu3gMMbrYrFZqGyJzcqalhuHJdGott+G0jQ7SNJu46kcMqBaWfAe
16qhHukNmV3gSNK21lR7bKDrct5iQEh1julqb/IGK1JAMACIhmg+qUmSn3Mnsq8irutDzFXxPM5z
8tM0TWMB2y8Tuh4WMfxrWhqEFi+pW+t0TnZ+mGRiQ1Xie1+Q5dV0z11BCExmhOTtIQMkMNYs6Zqk
ouMAJLTNMvZD5QPFlEeDQwsXKDTaJFkfGpRf7CHpFT1WprosueHDyL/IZG0/rrjf57oJvP8w9xR1
f9JJ84BpUwMpWJFNWZHWk/Sgeu2+TnLnut4IIs4OwSHp7JAN03DNPZ6uqhRAUw44BPtH1y0bDp0g
Rl63vVof04he8iDyVP8cmJlA8KBNAhi4mZd+l82vsk802JlOli/lvuHip4ZgOFbNgHU7Woz5L634
gi7STwGov1gNPere55/irPPvq9zkV0CXSVsZYB+ySvrFIrQ0wV5URWVUHhMxSVjVlgJo+76b/WUA
4vqCoSbyk1C9KOBwpHvr9U3v3ORGYNYSZkZ8T8bfQxqKFIfYQu89nrJv41Swn7xwK5yccN7uVZFH
JQ/dwECjDLov9tupLPSMM92p+XEpRfeyYwiAdKntu8uQxqAPmQOwclXsyiCG1u4a/lvN1usjbKaQ
Ur00fQHfmqbsp7rhVm8VndqY3nLmY3EuVk3WGxGXaXoOkjVZ7UlL9ifkkYm9ls6Zj5ywht47Ap7p
MpO44o40GfUzpo0xNhkSgXi2pojIzmee/gCgJAGrJlQGbmqB9hKNWW6D4du5tx0FV7fRQmQQCE6J
jM99i5by2vJpCA1O9FL2MJaXjiOGyOwYF6qhnyNoXq5UdglSM1+PY9PwWz2lOUUwyECLDiyg3Jvh
keTBTaEmaCOwiqA5BzOjdd93yP9A10pYnWuAz48hbhHBJJsg2P8AMRDVLzpzTU4DEJnisZ8Vz39h
TsXnKRvTtoj+CaiM4Nf2RJgqVb5Ptjo6I7AkLcqxPU0NnafDaD0+BW/LgFGmb/dQnJdis+3nRUTF
oSm3Zbd9icHG8TPw+YGe9NInzaetG2DkVvUM+oUTWhE6X6RYOgvDsmEu6YdWsZwi46Tgc/7URgwf
gJWUR+9dua7AKUoM3u3B97FXU4UKOS6fw7xuAklAKgdwAToyFsc0kdlyR9SozK2x8+7ulsIW61hN
pOzBdSlAgoglyGabPGw24309gKZ2H6Zpb5CMsUxlfje8Y/KBhf2LIBE1Le0boPY9kN7bsnRxqNOm
y9izUz78XtIZ257JO/RfvNMA4HLdy5JOG7Jj3ngCm4e2BK7yRh+kb0yCMeVCPhH01r4yXRLzY9tA
/ooGb6XytssLEBIO4wU2UkTvzsMbqV1PpUPQVKSTPczLliELSWU6Hst3skNwJeh1+k6C2HdCpHgn
R7Z3omRaCyBa8Z1Aie9kin0nVtZ3kiW8Ey7tO/kC4OiNiHnjZMZ3ekYBjAShZ5b5KXkncMLCByCP
TYLWPoAXevQlwzsbb7p3Gmh8p4TQsoMeMu9UERBn0Ea8zPSTe+OS6BurFN8JJpKAa9LTLD/IdwJK
vpNR+TsxFd84KvpOVzXv1BWnCvAlbnFQWlaNiIV8J7rMG+c145ZQwH59eynnCBIXPCEIsikJGpN3
yWd/tati+wxYa/3CcQqCBogW+D8YWhBuY7u4D+U7DZdhC5Ge1Ts9RzDtthUwMf6QvhN4iZDyU/LG
6kW0S3klcEKQg+8mhmyUdxJQKxl/xHdqcPIKfOz4Thnu7/QhfWMS7RunCAU26MVuin2ockDYmMve
Kci2G4oGj8gbNfk+5P5/0Ozf0n+KmkFCvrjv5h9ws7e/+DtwJv5gBWAzYGCAGXjxtlr0d+BM/PEG
WXEB1UgK7g8A2H/rY4o/CuATmSiyJIfxZAkF1n8CZxTamaRIoFsB68R5ycW/ApylQMH+AZvgiE0Q
okgzCplMipRU9hfZiitXoOrrMFV8jn4/zGxe+h9E9dCeZDp1SZ3lvVwORcNZ+UBCMubQN/Cl3B7d
1LXtgVsS0sOYyg5pbvgSkjs86RtoG+lkc9oBi3CMnVRvt+gKenGdrIsuq9Lvy/q58CJPrlic5XO7
pX655DGszZ1wUn9PwEUNtdlVCvkw2cvvjA0DyqvYHhtfZt+LDsxt3yz9S1uMaGxdrirbq/5rthuM
IbwZfgjh0PZ7DBc4/rt7TMbtS+PBKBfpCic6PBLPxHD97Y3MOmZ204+zbk0N74j1mCUezRfINl2x
uVOPGJWaFnOUQFMTwEbVuGr9BKoxkGrbSPaJ+sk+zAPm/YO2o/yweVneDOAlzjGP/r4wI1JxYrfq
qoN14jFVO7tHc7nsdWl9/iuxy1dBZQqmx6xV4+b0cZGuwH6ga2DblkVzDE2HOSHbrD9jwhmwP26b
9Drh27pXUz6WD0vRtD9SkwDKKfQnPhkFBN/LT0JOiKAltpQXlrvyCDFO+bndE/zdPCzIsimb33M5
fQVF1NcBmE6FS7tdL2me1RBH7BVTgl8RdItngEP955y5E3HjQY0ZRkkWJSYqoslB5YafxmazN+vU
DmdcMHKIbFk+96tNH1ST3rVj/7llHBH2oZzFgfpW4iSfmxv0lWjYx2Yffs2g1A8EGO4lZYNvK7Jo
dZc74tF05fNYF12hK4X3hkMxzaeHZdn99VLgann9BuuMk1BXWzOTCh0M+SjyXdViwRCRZl1/nEw+
noVSEQV1gx9LSPh1o+ladeUeTsAAjijZAq+33OcS8+/GVFv5vjvLYkqvFhbgMbizOzNHcsh7EW6F
ze+5NewmgTgAYq8Ak+NlpudVU3nXUDd9Ml0x3Dfj2v2KWczXKizbcKXXdj/DhwleP5myX3Kjk6do
7FRbUaqfyzLYwxJZdzZmBJljku7e5iluQEIBDfn2sWXlcrWgb4MUJdprE/r2NA/IHeqH6WIgsqiA
qYBylQ4HV0d7bL32dMJFGHDIlTTHEi4P2zGfA0xPMfh8yniZPlni6LnrpD3TNnymLZiaDIUDk8Co
ELpWmutt4OlNBHhwMDT95ljWXUFWJJ+aDqIG8Jua1+OUg+fTk38ojUc2FYCFQ0J2XmuRnGNMhoeV
cHPC6M9AwRHxsEgT7w2x2M1lfLmJbYIxZxpE9muEoWcNhMRdLda3N7ZVSDorlpd0TmFlafuyCkUw
d10q1xpyxC8SGdBIdpJCy9qJbi1PHpf+WiYEaJawYGiDzD6hvQYZKhQgBMhQ/Msax6aKbTgOweKS
q7bR30pPocLu8GfrbGbcO36txwgZBVjiHugMfwBtCQysVw7qKgrvUGkA75B57q6aOYeNbyP1s8tB
r1mXZje9J32dLj27HtPmmBTzL7r3PyAwKB5tgMpkILytlymAk1vMuHzxQxcDDEJQHAVEDMMFYgcp
sWHRE7f9WNJe7W8PGF/HwzzCrgQNs1HZYZEcapQ9Md/7LCAbdAXkaLssv2v2XSeHTicMFputTZ8g
viqwSotvbe6P/V6kt5FL1Bsw6JD4yQGX7oNfpMfisNSyglIBMrJdn9i43fk3dHZMpgv69SvMBg8k
bqDdccNdMLKk5xQNWd+GL5hPr21K6xyvcZu0+xF85I8MGpwuU6epyMBjJ9j9zcIl0epe0qGp91F/
XBmEMb6J9ajtIbEaikrErKXJaXAN/j1edO6rsgg/s/Zj0qCylfyrjVhSBnWbzrC5hGiipIjb7sAh
auylQ+00duXN1C3VkOmbfWA3jUcIJ0iiJs7nqOxV6CZ0Zea+nGlVzB3IfnEcJDuZJj6gUT8at9VC
KBSMndYkw0S8Ap4C1DyBilmuwbhY9N5Ae3rSPLHOoxxgEx1HDzrkW6fHA8nC44q4Zw9I9RNKmkgr
ku7gqXOVVZ2jrQJO2nsAIVsePrDBsarZJnakg/pgHeBH0PYPlrFbADQf+6E/zXo+z6SbD3ZI6IUn
OrvXmqtfhGYxXre9Sz9AIJZcKdIvB1M2+WdL5SyOfdp/LopCAY13KHsFS8Es5GGtd5TP0+za4cSF
Jse1nwCjyYIfQbr+psYO530QSR1Nemsy+XPKUUTy0QG4VRh5d8yDV8K7H1BfrHeNSpYaPBe76q1q
HnI/moMt2FwbNl77Upjaq3U7ggzCvN9l1yiEqsqdhexzWhxAxOkAcv0iJ/EwFjOsb9cN8dtQ/4A9
kdNxbApsTJRvz+66/2rieJe2/qqAI/SPaBieCPEwsEgvjRPzSWbjR6xiYAYflhrtyve1yyXUHbuF
vC5HDFXOalTNE9rpk+vIfeqTeKeLAkHs2n3YcRIKbljtDcoHhKPP3b7Lg98R4BmWa9ksHxLJbq2j
KIu7vpQba8DWJ8OzG8YWKprdXVbbmztrQvHdZYJfa2HNuVmhh6yE8O2JvQEKbt3Srwr6oSlH2V5Y
KzdoXgWanx1YK6Y9WB4Nw3Dktu1f1JaQr66Idzg7dFttGKKqZhTZa4u3lJuEXq12M0dUPVcbnkpA
Itm3ZqeIAEy29Mhdol21FRq2xqr8mkIQVpOi+ei0oFXXod6BZ8VuZNhB1IzzAp0AWI7HnG5wMdjW
U8dwFLVTfG7E4GpwWg99hFpv52BL44Kqx2ao5dnt7iJEwst8tTvyNW3bU5lYRCaWy0l5i8z4hX3g
caD3Q8duhw18yUBTciZQyR4FJb+XyWV3MrqnmPRPGxcT+pIU9+90s+r8RDbEiivR/+4gPocjNoEw
hUFpI9t47nYxXvp9RyAeGtNK7NDysnkV1WqT8Hlp7Vj1Gq3XFIiDCzT7WqbDb9509GSHrryEabrB
Xoao3WCf865FEvs+Aq/vih1im2E+5VMP/cKeYb48lWqe7qAn0ddR+/RQRPeJUjRN+ZB9b8oUq5V2
iVc9RrRDsWOdY0+f1FI+dB1ntW2grridVbE8LkUxn/pVpUf0wCAJG5KfYXE+/pIUoFqdJgBu02SF
MCWfG/mdL2au9lIDRW3lsMC0mYTb0fv1w4hvrBJtZiE99MkXCv604iUkb12k8SqQHf/enI0EckKB
THois/7SLJwc1m0soI/CNcWKrt1Dcq0BOtV2GJSsgrI5SCMzsg/AhvW3jEi8II3lQ9P1893KgUZZ
55t7mfv4uE46sstgbHT1pHNztwD9/JZ4p94QwPSqL5INp5Hfr6BUxI1GG16hFyhvofPiIEZAIN4V
pGfnAUT1Ca12ce2L7qUb1r2taBrT87Jn6c2SyuxlCRYtjkYWcLtye/LtsBxL1T5GBe4OWOgP77b0
0nce2ii5rsl04Gou9y+QYZHuPK1NgaJNcgdl6Lz4c7J34/0ctnCzpSkBoJ/6kEBksoymQHS1HyM2
jHlcLkQAPrpL1xTI6DCWT03WDojDxe7zANbTz5+BA+CB4atJv+/Cqi+aNXGvifYIZS0UcYD19xXw
SyHl/IuRPs+hxyG4+CGlSh/BgnawzN6GNr8bx9GYG9TqmZxRxluk4rYgHsCPgHqrQpmtuoZmEAhy
BaVYA5NnSL+SEwWqzgE/5FAZGg9w/UmrGZdE+dmTJ790IGUz7HZgx9mDRUBY8Zzn9ujlQorruLUT
fek9dH+XKS9bUs+8KZAAoMzyDdK8EmLcYWixVL13Ul0VOHbo455F7DwMMSxmw/iEiayyMYdiMOZp
OeGBlZDRNj3nPyDdHj5ZSub9Ks9RaT7+b/bOZMltLNuyv1L25khDj4vBqwEBNiC9Iem9T67J1aDv
e3x9LUZkZSj8yeWWOapBWYRZhCRzgQRwu33W3qcecjRSjpYs08Da6XhVzMBuK9eZ03pgmW2GL0Vf
FkrEymjGpyh382oPFWyVwdIYotkNcUYL43mIp306pFV/GCUbbKPJ+V6GZlI0nOscHa8L/abAw2Ak
Zfx9LoYwMDotfcvQa30UsOEklc4KxFzYxygXqGT9Em94PgpYXUtL1MGOaGdbuiBNkxIdJ33I7uNQ
+JkTebyWgYBq9dMINDlRWtrJOspDkSm3Rk6We6rZgTRaZ1dTjDOStrxl2ajg9Dm/5lHznGSiWtt9
TVoe+Sjgy/3GabX63MdxV2JLcG/Sccify1J8kW0rdqYN4zsZNQysQ1cus9SOuqyjO6na9AfgczZV
/rD0UbnOZeelst67dPHykn48Qrb4EBfaxsiUA2yx5OMa962ueYlZ5SutzR5Hu6o2czzRwQUQzFNL
8zSXxkuTu3vOBfQsdXV1pVTlVk+7711pr3FgPI6jezPOyZPsZ9PE0DLR6MVKHnnUL/CQx6ikYKIo
9ZeMpmRdGlhF9zVRy11uz1fLklu7IWlfYBADMble3tFGJqIjhj0SJFDVQVLTOjyJlEfAunPdAusN
2m3vNhqVsmIv3fG76lb2qgrd8kZX2js0TPRrNT+G5nhOl/paq/XJawel8Sh2Xk+yPUhHP3YTNoRS
7X64OlII8GEKIXhlGBG70IHteznB2YAzhvVwWsrsGQ/IK+fxcWekMrBrg8QfmzMRw9BWq+1lESzi
XV7/SCR1dVseM8FSZhhriI0Nk+/gjar9mnXLIeqzaVUDZFK9MjeKTLYLB4wwE2/dzP2w5kDoxsvs
ougPY/wyR+3kyTEO5kW+ZCL5asKNHDS1eEXxCJBaVyGTpJ/PIbk/Zf44hbq67s1h26vOFwXq1Udw
xoptxyCm6nip7pdUJEZuWHfjVOZAKUJfvnQmr2NcJHzugXpfgS+mnyje1SoNp+0FTL/lI+uXek5b
vJAlRUgfR9WVENm3JlY2ZRcRQ8WE7ulacpgy9Uo4CoKkRnsFasfFKtcG6kLGeXSShyK1TthFtrVl
NaeYWrPnCO6ysMEW40BndysWKgX8flqZDlhLdlcp7Q4PHucXuncn+p3K1l2dwpsknR6nepQPWZ+v
s1j6jr7cGG76gDHBrzqxjwY1KCtlGy/NzlnsXdPU2UXvXk0g4FTGi62qj4ehk7tGznvRd5zm04dM
Vz1bZGsI6KBwiztdVC0iTbbXmtjXBjO+clVt31XaVsXGYbTKg4TR8wDQvk9ma64BToytanZ7ORfr
UHfPxizbXTQzwFnna0wN5rrWUmvFwPeyuTmKRRG3g13fopwEiDTPSRt/k2wMF5ZosOJU3sSG2V+p
40DaVl6+NNFsHNxKL3aq7vhNxIyRDIXmJ9E8+uAh7pEyVLUakiJEtm7tNeeox2nSDM80MO7E45T6
huzyEwqzjkBQHeKG5ReDxLyiGHhL9frObjGxJMoqsdtrEct7KyWgc3Tdcx9GKBVKSpfkSvUmrUbZ
cLf5YHgOus5+qcy95oRU79K1mXbKDkkHGDzT17pp3XUL761ZeaxtIRhwfVhqYW4gIfItQsdJGv0e
OYtzN5rkbqFwNkkaLifDziryYgtJvtHHXELqWm+LGT23irt3UjrkzIKBElMpNNPixkgIz1XdoA6Z
rtK2g2tw9s6lvJG7bGqqIBHuOhTZzpxU5VppbpqyvsrHGk8Wbpr0UsQ0NWKKXNcrTPmtwHelVmIF
NSTYTXR+IqnlNGHlu3X41JYGbyz5bCzZJWdGxzKPzNf0eqb7t5WAirOPzx1Dudat9Cylu8kKGwb9
nFVO0NTiQdUXf1jys84NN90m6HVOawV7dI0tqZ5uABb7lbqoqIOl4VLntkzO5su44QiO1y+tv4ho
WYczPT1GjuJxltgbLVSohGGn8Fq13g2l/h1r027Rlh8QAB7MERnTjZ0xpuXlAheIbBruY2e4DjU+
eluzg87scwQbuxKJWLcF5UWq2fUqdupvQ11Qxx9fQX+us1FuOm3y7Wx5aqrsRXMp3Eoq601lI8UU
JRXr8ShCY11Y3WEu6uuRPYfT56uqNB+nRdL4XYufkjy9HbTGM/v2UNTmTZwozrWVM3dYEhGjSe1i
5chwbc/Wy9yYt6nV3BSzPq003aXeAQvtNZ0WsJF4rEqxUUu24n35goIWTDY5J32crVIZGoGU45Xq
tqpX24i7usKRcOr1h1CWfpeHFNL5a1Z2Ol0nS++swALuhJq/iNSki/ekbtqxnVdarOYexsV9ZxXa
RtNDA/Yp/5JpOR6uoV31U9+LQIsSxFTNfDEnNpR1FY6bzETULrBqcNiqmn2Vm9yWqIg8BL23nkfg
4xEgns1uMauYLzhJVE+LmjXkhPTZklbe0LqnPMkeCtm747PLMYqtbGzOIA5gYCA40FR/miUnKpU8
zJ3400qZt1GeUfYEKZt7xXPihipgf6mAb2BldDraV5SNN6OiyXMbidnYxFRpy4OZUCHdZlQoH5Yc
pJHnYVvO2hxt7T6vsij3hhoDEke4snpp2KsTAMYM23LkGuW30pHjsElxmf2gi7RzLpdhPNeqwLeI
+29inLN7clatAHzA4Wj2aJp4Fdu1HTbVy2iEWupVzayUnKREwUqXj0QKJ6NyrqECn60FEsBrsrKu
PX2O5mdXtgPn7Daa400aosXDBDJPeLEp4gd9uvi8WgxA1QUqd2wvnAoMSbhFeIyg5gVvRGVaTb0t
osVpg8QtbfLpqPFO6z5teyT8QijbaS7zVz0xu9NIffBWm9KQFF+NPe//Z9OB34Nv//1fhmZrcLEf
8+l3VfOF1eZ/BW32pfjW/sy1//Nn/6y5adjLTecCl8Mrag7GzX/V3DClu7DmtsoYc03N5Hr/9KTz
JyaW7j+IdGEA7IIMtyW84X//l/0PQ6enIioQFncTy/q/haprf2eBFWglDO82Nby/M8BNNBrDbGIA
MxpAz+Kr1Dk16vKh0LStQlnDrMq9O972oev/dJd+gVRTLPwJqf7rgpff/8n7npeotTgwpmBRDb8e
3K3eq0j/S/wYz9Xb76+hUa385UXe5VeooQZ/qoaEUvTncTF9kxE5WuCaYbgepjcp8N/GlCyQKZa4
8TqgGxPb9idX/3twx19f8V3tMrNBgWIzVQI1GVFzUz+Tilc2pIW3ue9UR9XMPL4wonmEFpJfFfkn
CTKXN/SX3/tyP366uQZImVvUShsoghYO5bZr4sBiKwaJfejV4TjWzgH7o98otYcguvrkC3/0El1u
xE+XTc06rC1R0+mP5M7b/ia77Z4iZppHTlLRJxe5ZAH9heL/dVMvX/mnayhapHctFZGgGAzM+q6v
ueN2bm5DF9csLp4oNT97fh+9PZev+dOl4nlUXTSjKRhtsV1mFyCM9VFCzIXxMbPAzuWyvcqHQ1/c
W0bLXN+sP7mTv36AFOj/fml7UaYI2LQLKHJvB/UIY7u1mnAXg8ZYkMBVyx01D7WAemPG//1VL3/5
/7y14n2osXChjfDNdUHKqbkaXd9Qp61CCwBYTd+c5BY7Hltxc/v7y33wlmJ6+PuXHCx1FnUnRFA9
V3fxd0644+Shk8mn5ppz6fLpe/nR3Xw316SySYSRGnXgsnSXxn1OTcGY3T9en4UZLUTqVPqNlhgP
6qcTnPYuseb/vqq4ZP7+/axRKmCPTRl07Fi9+FF7Lq7L6Dq6i2uxiY5FoO9Htmzp4g3+8FXae7jR
m+J6aHfTIZarrzI5aNFa6vvhKr2BOG0fk6OlfBmuFNLmmStD47r+Ut6U56xfU9GiEYtlXStr12s3
Db99Sih+XotKe8pQs6cnZU03FrGqdTxGvuCASk6H6bkYLOOX7jycW3GtrenTeSWoVtLIIFnPO+rq
B0moMT1DTM+QG2p++3LdqRuTpJ9i1xQb2X6Nrpubdhfn+27X3Lhnm78xq2gKeZ+flU1/Wx9rhz3k
yZRvyZNxFW4FZ+ldeCh3CZtFwoCT+lsG/7ZSIbmpvzFh3Cj7MfanLaDv1kkO/a79z2ZGAM6/PxNt
zN0wU2Y9MF115XQuqQQx4QjgtfaQHKlU+po0fDIWV4L/x9D4ydh61+zsr5fh3ZSsGCOe0YnSR38Z
vkDdjub6DQS11F8jSQVwkF7bvMYaeATTytCR9BjrW3zCq+7TEe58NBLez9D2xOSpDzIQ5uGiiqjE
ovQz2Qxusm8hlFcEeYRt9pSN6kHmtbEurXAP1+gpbetbpiQeu9JUTlf09cTmMEFFRK2vxypWrnlU
tn04cIqNOd3HfhO6tGEN9WE/CnpwEmayJobaZ03sfeICbmFsOb8qUO56p3GaZQtu4duwWtjSRlDd
Cp8c9NGOkkiCJg8oE21AKA1v6OcXysm37RR5ECvhKgvN46RZ1xCovsAIvzFAykS9+NADiQPeEA2F
r5AhkMfRXRm1u5CccizQ+U510nozJybnVSy6RanfugXddKu3ULxq3e0nE92vFxKMXX9/6WAlXVDw
SgYy3iX1s+uGb0JR/Snuj07FHVzWnV2dZ3EtlnnV8MSZhz9ZxD6a09+tYX0UAoenhQwwA71Fhkap
lRO3wRZAOj4g/qHkVewa47M5/YOvejFc/rxmmo2YYlvNZUANka/G2WtV8ZJfVs1VWZ6jYV618TkC
VV+ScEeh95Pv+cEGVojLfuGnxXrBR5xPoYLaaZa06+wxrAvAYMOPKuG7SXUwl8NgnYry/J891D/C
mX+6ID6yoTWsJtkXAcaaSx3xQemi3eWhJmVIssH10GRHS2Oltim+hns3+P2Vf70DEhf87udvOisF
RzvKsHuMmYfaJDk+Hg6tewGc5kPFry/boN9f6sO7+m4JI/IpQ8+M9aCc1WMk1b2w7s3EZli3D8Km
y6vNARSy/VIQ+uSSl6noF7sQ8W6Gnpa2KQzD1YJBdgcFjlaOZ+HOfh6l607TDjGzoZydW8nW1uKj
pDA2n0zSuvjo4u9mabOdbSOL2fJN5JuM7k5m1UawOCQlkbfa5NLEplQfcdjQAyDtroooPeQZ1XwY
6Rp9Z5kOSzYGiB8vlVFeGTpsdro1XILyDDJ0u51ubygvg9nU7aYsD/PCVLRNm43C09M2Siex2yBT
6ruL/0RnZyDQvid1YpbdRTxZKb16wg5sA41dcn6WejWejeUwVm9mdqzYJEbbYQDMCQqxC9XdhCaJ
kkzzqGlNCcPBnrG12dBRpJrlYU6fDbD//CDNZ8s89/q9Oz1V5o/OfMyLO0KJkVgH58fQ7dAWhjZQ
rY2qbfN0p+Zbbbp86JYAmmmr0S+MJIgwCLHARzul2iR6vsJyVEkN/gU2YBAzB5EhmaBIlF1iGLdp
05N90VwZJb3j5HKjhSkCcR30rrGz5xoZevKMGCmmdwOAhmiob6Y5DZbEuLObbtvPgaouN6Z4MuyH
oaRz3DzvspA1lOHeVeYhySxSCOJtJKZvlyK7I+Y7N4tq2AXxQym089yKB7O70comQDm8d43iujDy
r50bHZx4OmvmuFLbKCD9ZB1lDQ4/2phHQFKustbm9iu+vY3LLidvG79Kii8L4SFYfaITzoDtvMzM
OeZDnlEvqcmAT7gZSltAVwr1So3S+6R2gHogPL6DO61MYJ22fm3ljzjcNf0GbxjhZcRRGeN11NM1
2Gq2amkt66wYcXDZOyzQ247607TAkqZij60uCJVqnesEWVBaF+2wGqqxX4Xz1rL3dZxh/xMnpLld
0U3rujeQguN1FXlLyHIDDDS05V02FbfgI35CMdLR1EC65bhytnKqL7fmljPlfZc+Gekc4oTjTOD0
gq1Sck7z8WuFcBoW6sZdKmqtPWk27TVxFOs5SYhecKYbqM7vpj7d9dU1ETdeqTJoyrQZPSe3r4d5
p6vxfgzNMz0XrvvZvhtDQt0WIojSzk8pskRZtpkt6wr51Z6Pdaqwb7ROFImudEF35sUORrXfWugV
Rq7tFFkGlql70hE7Ozrms7q2LDyQXX1I+nQd6S9KJRm/0ykKTfqBE2OdDDSzT+MvpttuwghFgLKL
oT4zs65Sx/GK+KjZ8Wfr5EcTzeX3f1o9tNltzFLv+6Ceg6WddqIe/Exp1nGEYn85bv7IE+l1ki2V
veyJ1/797Pqux8y/tqHi3VbEkRku6dYYAmHkQIHyOuwY4FR+y0S9Ia6O9znzTCoQfXXTWqQZ5XcS
rI2udEQi3dXEvJCyQN2k9uEmPJV6ikpIhlN06yGnF5bcJaB2IVo2gBNEZuL9QWoX95ThVJXdzrd4
1OHsrA3UIWtkyrhUtrJElGWLNvXtutdpb++ewuFYEe9DDJ4ras+5z8fF+/0teJdB/9cteLclWqJh
gb0J08DAOqQXB5ntM/2+UF9YYVYWp06aq61ReVdDOHnTfGyx/7nsWVVbgV6AnA5U+LARXdyGUOwI
CtGNK3ZuN3ltr09RGn6y+Lq/lsj+RzwkCiFSsJU2QT4bQcQi7Cidr4bjtmieO/OsujfNkiKMV16q
nxpduxJFHqRFd6XLDhjR8RoyffrqGOvXQ3QYecn0Q6bW+7riNkfYd1Ov703y+J6Njtftrb/wvZnc
tiqRd7WDs8P2WvxFYVrAixabiCHe4i5eLMpj4LCFsm6teGVbyeoyY9TlPS3bY3fxcoOUK+Nrlv+4
HAEsm4iZLlq3E200QixOM4C1eSlcgFowT1XdF2V81cKR4tFVZZHnpcynzsArn+JWbE5pF2RRoCe3
Jnky9pIin/EWKiTRFfFV+YR3f1PqYiPc0I8TQsqJnyBOa1Pw1ze6RT2Oymlue273UnQ0YHHuTVZv
c3pzmHTx73/yWlkX1eIX+xbn3QZUcfA9pa3GuflKJBotTBd1m+n2ce5ojAfB0oISdHd98hjiF6yn
lzo6WVDy4chR2gZA6QU8LKBzH25EdkhCcq5ir0n+OGTtR2e+s+rJnwhsCpvmmthLBH4FN2gP9S+3
ME63blpcJXjFmfpWua0HuUVbITH41EZ8Y0Y+QO0c8R4XKT1bh2VHipiX2NZqyfI9lsYdAWu4EllX
rWK9ENyBT3etFaFPRirY7fLJDOR8cEJw3qk+pmw02BzZBFb2Ils6Ltb2NYv3QR2WlRl2u0xMN3Xs
nvTe/FYp8X2v0jVBvdZ5cGmY3RhNHVB5Bh4NTF7zZFYwypb4f9OHNjKf9LwN7LBb950O01rif6W6
V1wO0WA0dfFit83VGE4HUt52l8qymhFDhImRtZSgT3+ala1IaHLI2zgXyq2S1bfVaAdhNfpR3Xh1
3++0+dUsUfsWCLeJtNZuuq6cPsD/vYs7uc1zZa3yX1iE9dDYW5rt+cljPSZr+3JiLu9kQqEb1zu/
sp14DT24TS3hT8SySvnZ5KF9NHm8OyWUoU7RgMjKfUywpHAb9untiXAARMvhMHe3E0CiyMS2Ci2/
bt2HXOL+pjyZaR3It7v9XFY0LoeFX42Md4cIiCdpIgEogUjclskLM8J8284lrYTbmSrn0r8ZWXaV
OeM9228MN3ddEKbiYJVA0xhY3Lo7EUkDi71gVSK74GnOHpYOt42NrDDmb3m/BMj6e6LxPJmxBxXd
eSnLZG/g39fd3WgFXXrz++Xjg5qCcN6dT4BQLKcbMzuopYk2Fj0bKFpEQHSU8olcTexD0YWPumoc
yulgG3hMur7+ZPB8ePF35xMAIS0WzUCZBkEYDs+vC3HAUvIlN/tDVOtkkwxEqoTry2N0k+zQ8FgV
0/rs+r9W+IWj/33bkhWarehQ1wFOvdumkgeDbDmcyEdgIyAC1MqLdjVax6VMHn9/wz9QMP6Qsn7a
KTWpArwyzVagcawtKBYJcbyc6y/KCRVbfwTlyaz/9Om+2xyosdoJW3WNILHrB5u5mdDDTWV90yP3
YIn7PIY4vkR+4dRWrPngRMvB4hz0+6/6wcn+Uhr8eVMIpaC5RqZbATYof8zt7dLfzDaZUHxN/LNb
vf5Ue7+8rb8Yk/a71UofljlaOs6J9XyrXehbkT+ofMfLnVV6Gn7+aGsBK5OwVLaGX8Q26wBb0+Sz
Xtwfqf/2u3Xg4mbuSIgQQcpqmesm2Xb0Gk3RyrmfNfe467QtMTPeyNYj5WP9/h5/eN13EyPpnVoz
mrMIWojt1Hm+jN1aPra6wwZnOWjcervA1lqlx5r0zU+u+tGjfTcHurFGljgV3ADSogT82bXFo5gR
BhL0N8VyVra2Izp4oPyQ9OG+EOZpCp9H2b32RnIM0aONhqAJ+Vlx64NRZb+bxbIaf7TVc7auMv2L
HMJ1a1qHWLW2KZkUZa4eGmU+aNL67Pt/MHHY7yauGrNdUw6VG4x68iYoPeZ2g/Xoj/lKYJXUY8sv
yyeiMj6bqj6Quu13U1VrhSGpTLzhFiMnNmmvaJGGOD5LSNhIb4+kYvuieq6draqE/9lcdUmO/3kA
51FvTSOB4OzYh0O4WIeEalnPCL5Mi6JwDiQ3bjVW3U/eqo/u6rvZqrf0LGtSUwlCpL/LhAFL7U/A
fBcpUG9UMrANxq/mW5b885r/lqP6vsz5932y4M/Bgv/7w6TCy4X+H8sfvHQC+xjwwBJCMnz8N7CD
H/iT6jDUfwiyB/FE433WHefiU/7TSa27/1DpMmC7jqW6jk183L+oDkX/B45jfkLVdB3XtKHxZ//E
OhQT4oMoNpd8SZN/LN35d5zUAgzk54keycDhg2GkBnnmapr2bsAnTR+TaVI9zsxCJ7D7dU5GMs6C
WN1PcNrRnJn7yGZThZMOp8SLIbZ52XmGPm36Ll3b1t1g3OEIRcFK/Y5gAQ8PJglg/ACWM6Gcu+Wu
mhEam3xf5oe6k1dlP/RERYfakxHuDf2sKV+yzt7ppEYbjd35fT8oj6X2rRo0snoPtb4rHMOz2jel
bshwytOgaMzMd7QGZSFRuw1RAVhru7WDrkB4jk9rhe+yIQVdG1eiJ045FX/KiQlmAJDkOrxNMsNd
my16FN4lN7c8O7mZRHO2lnNsxAp2pvAuwrgYDuOeVM+9ySFJUVxgUDZTWloqq7wj/rXHwqKSp4XJ
hiRUvLGyqXfEgxKUC8rRZtvIUg91m67k8Do4BDXD6hJg/4coH34rcwF7nVzjF6Lc4hUojhJEMGTq
zy5e0AWItB34/G2/Tii2XU5d0Qj0nFz8s8pmvBj10GVUfV6P3Q8yQXyR/+gjY20u+ASbB+F+Iz4E
n9yFCF3c82BqN51WY9SCIdq2kPVJ2l+nlv2wTLa9MzSoPtrQhRvAd9h+Oj8QJmv00feoHSFJmZ2t
kc7vTvJILNqmhmQmK3IniFfk9E7osaI79bUax9UqTsK9kl/p5hfMgc/kYBPepSsvpNiRMemDRI5u
ib8qNdZG1WXI5Pqb7JdiS1Btz+7YbG/6pVwZhfXYa3TYtJFabB6y1axqKyfnzVLv6xGlMZSPWkGr
+diiE731ZOOiKtvxJu8HG/bVafeztRzdbom2sTgUJQYwhXYHITFVGdFnkzlpaPCZcW0M5hrP28Zk
azfRUwEF/XBJ5A+T/nstM97ostlPdrFWS7rd8ZLWUfNDS/DjinxrumhmfbzRCIiDu4P+VDDwrMIF
oVAK5M4EypSUqAqwW6bQPSl+GIX4ztx0EoJyQpRyomvmGsu02Dk958yRLGR0W438JEwvq6hX/FEk
/pKeepceFZE7ryYCVwSislIJiOT4VjrJ2kmHTT5oJx1vmSruzBixuhkJUse2roA/m0agksBFDAiW
V3orOMqehhAewdOZEm+K9mtb3mPzj9RHiQdDN6dgRiYpTekeNbctAnIp4UUXzlrKoRLERSeQxf3r
JS/MLk49+fJ6RPJUgb6LBwPrCL0TimjeTep47ifSk5fy1qw0zyI9xjDjZkXRCt+heh7LJxkrew3t
BYWefTSp4DiiqE/cJB3orgoFzFBqk2ntjD+U5SlWn3W8FVkl69MIQ1WVUYfLb9zoylUxBZ1FfDk0
Y84BaNP1Jy2hlKvmG73bT+Z419cJ8uqpZPDHQ9P5doJGMuW7OJpJIbjV2fjE+ER6HNL1Av0/k6RI
BEk02gNgFNFucbVu8DLLxA4MgqjoDHEs0xc70n/IEC7ZpO/hcD9JkhssRoNAjp8ISILxdEZeEQP7
M2bheXrryCWjycA6jxhplia8OgLR1x9yTK41w7zCuj3XpFIv36Xyo0hpsYxXvbLOg41ZP4HlIIBx
uBms2D0shvZsxRmvduENWviGoNavsvahtMlVrR2UbiW9wntNiXVPtgWBURGlhDnaC3M8Nk3K9pPM
pQ4ZSolIc3WihGYuJjmQhKsLmJ9NJJkAFwkWjFJ3QYHTU7c8ueKLC6Q9UlVQI1ppwwHw3sGlq/Ac
dSn58EiWhM2lEk1/+OE0y34RytUy3akRuYtb2peIE1GW9zQn8qOwebnYJaJQ2aUa2QRlXtgBYCxz
PA755UpobHh1M7pprLi76SxKXRF1jLfWio4Kkf/0KaiPWFBfB0ZtXHQnFfsDKXHqS8ta02BWfsUt
TNWtcLUrBDg0L/IGjfLSVEan20gZ3ea5ddIJsiksi3C3cYwPTZLeNDKfX13YFBVzg8zb63Gx/cpq
7A1i73BTltWw0sqRFt96v6mXTt3VptavSxxvqyVsz3UekcHf4PXsVCcL6lE1MDS1g3VlVNH0ZDdx
uyUCoHkwCo0SF4ssynL7fRhd/UlT23TXTFiXBxs4xyr19LkpwBhITttLC5NmWEiSrjNS3tsWqXbM
qXS72sYsBwQ98TWvtPCgtE0Y2EKl4fjoUtpI+p5mOE7/IFFGfBBgQnTJk/DK2ALg7jpe+EEQ5AkJ
FGH7I4jkEWzcszQWf9cZT2SRMCKj63rSHqQi166lUlErQ6dYCe3RpffC2JjnNrZDapnLcVgENdAF
zkg1nwjXlAXQ0VRtpo7sg+oH2SUCZ4BavGl15exDIoLgTuxeI8fMxRPPi7Ws0pLkxpWItAfdktjl
+sNsUlx3l6euaTAjTV/jjp4ifANzo8eTN1t2QGJAoHUi9sFTmPL6HHUkXoO7pp5hKZ1nU8mmstP7
2Lye1GJ8Li39qdKrdZgijwGkBlFeH/OKcmzZPjXOuI2aJvJtgtB8XVPFJizqXRkSd0eICmt/6yyX
5WVVqYQL2lY90peHjPQccj9KQEnjmIrvgpg+LP2hm2zxI0eIO8BGtb5adsUj0e9iM89y4rzbGmut
V1ps/Jk7s652sdFtTbvtTp1iVH6OT+cW17dcNmkc4VBDYuzvCxPJxUSofbXNOqKQVzSN5lWROVNP
RNolJCzzKnD/bEV2QxVUsTP6VjU7nt1X+rGQJhuiOGmvizF1to05myfR0NeD5ICof5SVbUaB3ZnV
iXidEnLDSFj858GId2kbY9cbiy2SFDmtehY6GVOoIOm/iGVC9x0MiHtHqdhROiRCZ5fcanTmmnGE
kVBxDozq9jZ1hfNizgrphvR0ujJzbQIOclrrtVCj0qGCRDCc6wo8zRB6zyUvw3roccmixkot3PRu
NRD7z/q6JwM4uzJ702GvSMmAOdFam0M4b9IlMvJVRxaJIC51myvpcuiMMDzpIwtHp5HQoXRguKn5
tXHvU2c8WGwvHvsinYPOHDEYpljUSzo7XRmTHO+UNppeTD79jR2xII0JwJibuM5atK19Khc4Hred
yhMfRQZxMp2dTA5+nhBuWCTNYzprLqA+KUNW3pNlwQdYvvYkLGwzzQkqSYacmwt5ZDHGvRHBldJe
TrIfVA9pZSg3PRH2b0ReFo+RU5ZX1tjZDD2iX+G4uF6xzCH2t4qgWI7VBKBED4Rmj1dxVW9drfKJ
FaLuluW45B2FBieC9lQFlnrFSh/CrHmaNUVuXRnaDEkl9JKGGk+ivZKNWu5p1RKvm8Ka75UlLb/k
ums9xmZLE5gyHXetyk450+DBcFbKjT4L+8Ep3OgSxqPvXFtqXl2PlPyanL3VLJRo46bhyU00ahCi
l9eE0vWH0qCgbGb2Vxpo7ZuiexqHGGfHaSGBKPo/7J1Jb+VGmkX/SqP2TDDICA5Aoxdv0jwrNW2I
lJTizGBwJn99H8p2V2aiyoaXDdQmDVspP+k9khFxv3vPje+NXsa9HQ35Bcyzk5F5B1s44R9Hajxh
nJlcdVFIjGskG0SV2MaQ7FhRSsk5RcL3VgdudbHNBT0sHICiIN0KhiTVkKbfEegtZrz0VrkQgx0z
3TV62sp1Q8Le8JgCo+ikhnV3nsZs2Iv0LU7JxdaZ9yR6/yEbbLVtwJYNmbpG7W5PvUGeZ/lHwWe5
m4sUAk3bXdsZK3GUpdWOFGK+z4AjKst5rNTE1jaLs7OOYufYISaNj+62CCirsuMzsjI4Kt3xxlP2
YzV01x3UotOu7TkdgB+JRUWLEp0y8yCf9XpucTikxH5+KhxDzQ7IH88b84vBIw1GPJADUyinaZf4
XCheeBq0PlCTPGBTTBwGVhJtG+XUqwOQ2oc4nZqLMpUgG7okxCEZtvVu4br9nqnE7Nwkik4aUvH7
kTQlcVUqdw4kng02LIfZYEPi9cBN315QbdVf5mmaHfVDmTGhMjrnzijXlJKpdnHj9y1QeCwq9LIQ
S/KSYYA2NIh92aXQjADgO+fz0mmH96Rt3gcaNMZtUeOUK7m+d2Ojk9e2M7zbbnIKOaFtz7sB+sQC
DaTHNNEc11YTwTLObZWeee20kcuxAhL7ZNkL5llrOPJm8T0jH9v0TD/zRHcbAJTPHIrXWOj0jYIC
grFwuk4+dYS/JaX8W53kR5nkf/6/NTpIVIh/r6jcfq/7V+6UtZSyS77/11bT8fCjvrJ++++pmeCL
J0HAoZXY/AmP9w99hWgMmRXMsiRfHBcmHXru76kZ94uP8GKHAYgANA9SNf+UV9QXRBUH6H3gwrIL
/x6nzvd/FuACkjnoOD4+Mv6Xnud9jr5+GFKQyhMetIIDqAC6AmM9xxehQ13D+WTw/5wPzep1JXQJ
snWEEzqdTmwqnpKVPr/1PhsPwp6sxnaBM5+BK15bEdAPyZhRbODpXZ/Nc7jNQ+wYc6noU5g+uxXy
dk4fgNcx8i5AkM97TRFEuXPXUoZKrf0Ms6CqofVtDcoVBORF5+qIOkTbXdzj/rPYwf8seQAg5QNX
8ZeYg2gYTw8m9cPypB9aMT8GfmPmUyq6LBzalqZjx6BnHztCI14MavLSbZ1ZNATCAoleJPdrzVim
Z2uU1SUk8WVpmNBCFY/pa1Mlz8CkUulFaM1s48G2cLBaWAVxXPRW/lrS6PFC/xah5slV7IXoFAgf
ljRLnwwS3XyIp7C7zIOq5kQZFuJDs4Pl9OQ3GtqL1BiBphHKA2HAgjS/CDTaA4TwrVvHrF+LtPRM
lhrI3ibVaTRx1AnqexbqpuFXSmcJXsbQziO7fLkbaaOzt1WlIrLESuv92PDL7IQoLG/vYvYMjuy6
b47SyqW9Mx2KchN6lX/tRR5+wN5zUqarC7xjaENhzSmNVoCttGtpbVL0gm9N2DS32ovT1RfbeZps
4DjMYFp897xy2Tge2csQy20v0srZiSToscVVYSMOje3DPHKMB0yNHEiW3U7NwF5gKc2YHsPPw7BH
cJI9cdtnhhIy6eTJPu4XvJSpYPqKAgiqZePUBLGxzbV5A7vFUg1WHHbr2MZIae5V3C1oGIq52Hle
hH13nnqZVR4Sz6OmTniNHVCR41bmtM1haJvCt9D3IdG3+4Sfw+x6K6wZwgrPiDVDDporzhjL7spJ
xsG2Mu6ioQ4Y0eEace3+fKZlEdtk6poQl0Qx13tTN1NzTFGYng/+QJPZZqgHKh0onDCxda/xw6lD
LOq8WOWKNjtt8tF6TEvTcZJNfYVoByo6ZQfkCv827WFyf1WFQwsA1pF5fC7BjtbbpBi69L6waOS8
wC/dnk6jP5RnYC2c4TKeCsJvEHq6kfMceumhXirg4UOfuxF1SmEuP9Z2SNh92NzEruUCUocWJHm6
8zVB0xs1DhVQbXt2qBE185Tu8curflcncZeeiCyAaMEK1i8MRmZTXKqm9IOrApAfxLdqstxTQIYM
QC0OgeIIWUh90KZCnxKOtSrfA6elcMDOYRbtm7Qs9MFAAYFGhKOeY5Pb2Rln34LKywACbnMRR0DY
tgUIr/LSmYiuHqJYdM67zqqp3pR21DM+Rmyztz1cGnz31H3G+w7fLZ15dgEfPCEk351oi6IZqIXr
Vx1X5+mxK6kruXBoks2OR7tpwVwInjzHEw+L5KRtIe/RIlUBLXK4jtjisc4HR9VSj3A9WkWBjd+L
JgLQJkrUOzdJwHe2cmo2hS5SeSex761obDmpXTvNwYMMc34cPn2+CQROcBpN1WDYL+jsOXf85sOQ
ofiY84nNb4Xr4BFhjFcHSsR/sJKhQWGzKcjgFisbSedNhHxnUpuvor3wuEk4afJJSBPuTRTgQpTW
1F05qkOwxO3oky5Y7HdsAdocl3NOqcgYZQnmxtFPv7MF8y/zmfcVZnuvHxNPNx8d4fjouJWy+Zgn
S31kjoCQlRudKbTsltbXMinoNhEtJRuKIqj3SFMjsS0UkWceRjZNIX1U0x/rLipVm3qZn8ORDhya
LD0aALh/J6ht0wo9TdVSz7ixenJWRCxBahSpIg7YBHCqDwu9vw+jLRNzLso0v6+RRfKjUTWjdTI0
6aS3LBgWczMGSU/KVrlrHceOVq4P20dYGcztXp/3MwbNTVdN/bIFCtTRRGmXw9dSBO538mKUkXhg
i28HcD90uk1Y2Cgj7O37JFHMuiMHLFKsrSgE9tNGFwOi5nvTEw2HsOxhkm1EB/8fWjP9KZHsoYxq
t8Dlht5V4cedS6xpLcXC/dg7Avlwdu81R5l0O7gOUC0qEDGCyqpszkt6ccn3u+WMXy6Q8qhLwx5E
sonoxKjmyfV3YnLd6sxEYN43BXmde8PL5+CyKpUcln52zqJ4jb5UXohgDzOWLaZtlct9LdL2Jigm
7zGzUlgkbtggbkSUZG4id0ie8goA3940U/zi8Czn854aJr71aDzoLKFZILG4XXEPcDs/92ww4ger
yWDSuEGMij6KChBOlF+a2VSPdVeOj0B7HDavU7h23Trlde+ZNqZkIRQsN6aP/P0QxYNhttqUX0Vn
mN27IndZY4LSb3d5ZCUnTZZpYx1xBLctucUZB00fcR+8ylA7+EjoUFBil3uZ420NDVfvTlRp+zAh
kN4MftXe15kC3LFiCdY9e43POQvG4IpNQNccY6BmOIRswvJWB+TyAR+IiNSX0/uX/aSRT2GoNred
E+lXWmNdWlo4pbAwuy7utBAIJ+9QqaOM68pHau9EKh7lWDVvRbV+lLKR6bUnPSs/ijsNiHzQeLd9
stKvoB7Tr0UaAgGugtRAEJ/SetgH4eK4WPIFCbnC5Z1tUWJ3tZOX6LGoEy9BaoevS6+Ke4eeKRJ4
k/tAsUafE4Es9LvynRIXIV2VIUAIyEYsoFNKK2FYMCwqGiUf6ebIDL0XkFTwKgtxrBub7r8+cMj9
OuvCsc3E0L6lvt/SvzhpalnsqqaTq6AGRx7Tk2vmfefJAoKG3U13VlrUK+y+pE7DktlwbRwE2z3X
U/xdqT6eT4t5SJ5h6kOpsDBKgY5jJ8VGcJ6Rw1TntVD47JXcOkD92ySNJYmUTjaXPuhxeGyItmAV
3CmgnGKQGZJkXIDehTbPdGZhMTqFSmOR6RvrhYicrfM94l0kCUhwKNR158CKMNyyW3tdTqk9VPW0
XbxqfE6hGJ71meOOm4Zc8rRtljmjYXI0UFUsX2fTAVrwRLIiio1/UE3hwHpRNWUucaXzg5B6vJVh
BQBnzvPomrxF0u7Dip4nMnpeS7EtOxWke5HGTxTduB+NnUzlzrYR+rkwV+s9wSAoU9Iaryq2BQNe
zG6+CGGFSFC/LnqXE7ng0IHI4YrGG1kVh7ZOcQ0mkIoYEjZj9S0telOeyJ4g344ChmAEixT4L6D1
JA3FGYMbahBWhz/vaL9bsfB7WqN1sSvjgsbLtmvDgEfZNH/Pup7JFaJsRNo1nW+1Kto3twghK896
Gp583bJ8yNBFu8ciAuqaTTP71BQl0mymus80M0evvG5aK30LZKmeRZBN46ZlzyB3pAzXfXZsZ/V+
ihRzBi5/6Zxp9po3cVlCrgccSJSvh1Igt4VrvJu4TfxnB8wZmy7bS97tRPrhzmTD8hW0n/66QHuW
u6hRGTHNpLXVxo6a+j2n+LKAZTOyCIWDzgsgx3HgbrK5dwfi0vn8glGsgOEbIFWytjFs2SvIOLdx
z7K2iW17oIbKt/PLKXQ9mpds0Bzs12hR3gRzyYY+imP5Vk8K4kus9PDUmRaC5ZyJ+m3smqjZQMFh
BNh0jl72DQsciDXa7TvyFFQVb+epLqtt1Mw80QJlW49adhGCmWqT1yYsh5d5GeNrqsjy5UZ5bUkB
+jKODN4gJFm73g57tusw8m4oOYe4AoCbqRbtxZBGlS2jcwh3lUsDkGeftioY8qOomhqY24Bx6Y5U
TnzDRELRTIV4kG3FOGZvtDvZ3xNnpsIEvqZHXdAST+cdde/Ma3OKD4g3kfvAh0ahtoen+C6jQeGN
MjwOJYzpxgevbvpHvFnm1RkmC+IRq/OD7hvHbG2G9XetLsDTQgCYzcY1Q/6YLXgSN1bGpbPt2aje
SGotLmffDZ7L3JvarYtrQB05XTA8++6crz5VU8S7xYox5AyGjYsxC/5tv3aT11BzZiBJ1IOIpNqN
EfJaD/KtbNMUNLubvbZt2D0hqiOqFpYIsJn7KjsHoMSJkP9c3ZZBXr9wvEFPqYKxv1KNbJ/CLANk
hULFrfHUD2ncsQxwfNtEqmyYIMoy/5qDZP8Ko8d6tcPBpca5TdXT4gSxxQHY4bKfqZ/OYKom/W2D
KEmPCdudi3ksy4+FKP8jZJvl1Z/agimGT3VCn6DbH7iwylO/qkDBGbJdBHmyqElIwq5z27G1h6fC
hPrFth3lw0vqmBSmIukxnYtyAFOuioJd88Ryu1/yyvtK+1IzXoYZ0LVtVhdhcNqjYrVrC476gBWe
xHuaFMU757AaMqIby+wmoWjP3zp6UOsDjEQGbjT2g+AV+Q8VNFmOnk4hLqltoU3bDzv9KFXPbr0W
EWWvre3Gb22Oue1IEjq7YlPsOJc9oyImmX1qu/so7/RyJ0dOU+DvOzLhhdc1XCHO3Do7h8c2A2Oa
R9hFenUEvEz7Aj22Lb19tCr7G0qOVrqXYaO4Bo00KPwF2CZc+04Gt2LdrvKXpsR+npwOeZlJdA9E
eBt3RbFsxybQGD/o53MeUwUjPK5puYamqfKuPP+PovYbh2YN8vx7RW37rfzewNr8SUTjO34X0bwv
Igh8QZJE+b7nrpbL30xKwRfMS2BfPLbWMMiFi/D2B3rGpVzVdR1IiTYtxJ7D/+53j5L44ikoEbYt
ENgQ5hz5dyxKP7vDfdd2HVoeXJ+aB2oYpPjFIanJTkRuXewGu6+OvajFEOSOwz6zlvnww3ty/Zu7
9b+qvrxm5Nq1IHJ+skL98Uq8EO+GE6Ie/uzS68SYUflT7IoqoMs5MYodgrRpsit9+xU2jpNv/vwF
fzZ9/vaCq3zprRohNRvr139QB5c+GhMZZjvygynMugmxI+vozpkDHlBFm9Li4HHqQZBgh/QXVsR/
9bZ6ahVGw9Dl7f3lbY1GkTK6Yg+MtbnYtbVs5iOOWR1VeJo8xV+8tf/q1ZBcuYBAESkRItP++JtO
SdRVoIJ2tQgq59HCnJVihSJ6uBnr3gzXf/99DQIuy9DxPHxrq+fth/eVp2cyauDljZ9hznGYEnQY
emUOnDPSPq6ZOnOvc4c//vx11wvkn6bpz8+TqbEvlfLQdfn3n1938BTwcWDfgyeYBYHy4hHmkaVx
36KmaGlBYB7891/Rp3rHocoYQtQqf//4mzo0JjUBoFj4dGxOgo5tHvag4UzVTnLHvHzZOWz+L/78
RT35s6zNLyY5KQkfYZ0/0dd/uXh8V2k55c5h6AivsrY2pOP45DmZ9+shffSd6CL5PLn7n6d40SXe
SbIe7WE7c8ofP0/8RnnzLWA7CP/VKgmIbhm+4iRHJ6AYk/4ydl+rFW6VEphsxcTERF+9jo0PvY3N
hry2Qo+Y8eS0ovwq6Q6F5FmNbbJp2ynWFIQYhABvigBqzwjEV3LMhtuk091EWCDDr8QVYW96Gkij
fUHbyKnl6BRiSlagG9upz9GkkLBM91PTRg7mK7+Hop/qut0ORpDTDuI0Z1sxNXO3WosoHUPXK0NG
uVtNwHU4mmvprQ2jJa3F05QNOZ6LyqPrbRjLd3xv01PWWKl3lIo0x3soGRQPYU0KUjYMv+rEg1qU
jIuzLUwVMlZzV+cCJ3iQrsmMc+m4dqjk4CBbFQ8BhzW0gcJfXgZYtQAcJU90WsJql/Ffm2n8O1ah
yNfp/CVm9McYTnJtkfitxFcY5bI6ChlVB7g/KfY4ZAFu8H3rULjOYADOqponh3NBG8gTyrk6TIFD
x3mUYrp39mPsKU3UZvBbMQqeEv4bCH1qOcgHFyMlp4qJvOAJLZo0eywW9MFnMMb4EUYa3cVT6CYt
Ig1ndbAciuoegBcg/GbiZlNbJQ8cwxl5blgqomg3dXVc32AEta2z2eAXm4jHtxk4zXyQuXmy8nj0
D11CcdwlyEgrohit6k0+XrKTk+YqdwYOUqXE/nVIuhKLeZEG1IoJPXkjj8GK/f1uJvGR0+6Vpslp
aY+zvEiSQS9rTpxxyyZVueUTbrSzMkYjq5X1xOasw5JjT1ZHsWNSenAHIekLNT/Dvi5mYLLs1M5H
47Yj3q1hMO8YBlHDAVvTlL1wvukGzDZBw+dyKSTVq292b2lxJ4Mpcon/UUeHYLJ2c+8Yl0zj02Kj
dm3q0G4MPvZGRs/cX2yK854Wvt3sdzSGlJ32P/piNTdlXZ6TghQL0bUkDPqYlC6WwW3sMRinYgVi
A60ALXs/dtkJIoWcn5IhHO8pr1QZw4ASNxcj/yQgGV1Zd3Ewjk+1C9ellyzSW7G0ieA4P8CZDYo8
oo+g8Z5drDxH5SIolYMszuBmtjIsWRNVKZd23fbkdPSUEChZGqsjoqi95DwOJjLmRTaLu8QTy9fS
LeY3S0ziW9jkxbPLU+TNOCHtOoafqdvjAy6uY0xFr02L6zWfo/rbCJ4dAHfRwP6fCFIzQsaAwOis
9Kwbj4IHd6N95b7Fvg+KBAFL3qHB1IaTbMj7WWrf3Keigz9TAMKFyNPm+YfrJIpKdBmob37HCW1L
mkC3KGT2XL4YWoJIq/jgTezqZJBV9iz6EYea7fvyHR0R75LxsoUKKB0REE4kDTcUmKtnONU6IUaY
Ix+VKgMIt0x2/VDbSswYlPgHqIckqnZjWpd0ENPNhiObOusdg/06ZhbgVcFa04pZ0pLRAi/WrUGS
Bk7OBxeWjmhpYqLFYkRO4MMRIr2nzgbRhiIfMMVNOqinOsiFTcOMzySvwdDFxW5C/7ajaB1hPyDY
tjFSli+QeNpwb4M7LQ8SqAlubj+xur2ixLAkKV6V+izKgJZfoKpB7BqtBJcn5TfzRcSxAdnZ8ePb
9rMHu+TXOgn8uk6u0gC8875sw0TnO76PkroUoX2+5liLMu0KBoKnU9k7ZPDl5I+nUpfCO2qdMfQO
2Kh0tFujJBhJLMeVG4eOiQuqFaLoPhwpLDzgpy+oo884YN5hXUCgrQyDKv76XHDdja0b72Q20tth
GW8qyNxzfN2PhRWQe28Rw+Pv2Iri8Gtcw74/T2wOxIclWUKK5inzwsuVFctabjkVybuQ7dCcNwa1
gpL7QM4nwpg63GGVH811XnewKHjm+ik3ooZN4cQYe4/z3GrrN4xe+bnFc83aR2wFsVyHlm1XWN3q
Ul7wey3LU9sHk033ZRTPLCcS19RtnkW9czX4KqZJIG058bFJaQY8DY49nyb2ktHHB/6/b0kXuyZ+
9SoHHwUPAtnWWMJnvDLDOGBOZbxbprs6HdM7HdiMhGsefSS2B/iyjKY/qBVMbvFFpmed32Aa7bVl
vbe44Y9FwHEXzU2DVs4m1KKtmL31zpPUlRFvjekncTxe6pArRdAgDOLmTAeMqTZClBrRZ2E2tR0i
M7VHKCsaMFQq/bchMLWhKoegqEg7S+0njKzPTI3kQ+pVEaBEzpFv7YzFmwlEa17HhKV8n4etIekS
i7gEexJ08jBOVfTgFXME3lbHkIcpT4mmJ9dzOeSTYszP3KwP1s97XIqT2k7q9mpeCiyrOYl6FHUv
CoAEk5s4D9Gqlosxg4V5505J8EDvEOmCoPaDZY9wFrRbRKPBwY2f4RgfVTrquwF5KDhZJLTfHSYa
4NMmF355OvhyKC80Yx4IVEZ15WPaxIv3xMObWrrc0n26EXUUNNtxCv13gLjqCZNp+A0V17pkbF3x
SXaeuHQrWTxFiF9Q2uy0ZqjfuHCaqTXV7qGLNRLYBO7LANAog4beaCtNoU86HMVdQEUl3Gyh6Ffg
KY+HiNuHeuuCsTC3CfV329YzTraN9RC/EHidL+AbL3ywA5sfXGOJ9eLUnnPRFgK1xKhEos1rNAdU
XG95l0vZnusc8zG9Mj0tL7lMfOvgqW4qt1YZB83jSJ26dWjT1vVeJ5JwgN4sxK1jKkc864gq4SXc
WKi73Wkb5FN+OtGuQ/a9ykx0oEi7jaHlSMrP2mg26gyfl6fvaZAN+vMmpwDqzE4nHjMb6UW0FJV9
jDkXsm6Zb8F9cGN02uJUtHFGkvM7YVL5JHlWRYg4HVZ3N5ctPRc2A479iFaUsFFr41M0UQIqEGLq
V18suChj35nZkIbzBSHnoNk30doUMs5lHh7EOM/JruxyHsPZlKaCcqXena1djXPTex+9lBgBPlfZ
OFsCRXH0kbl6aI4cb+KetNMkzR7L0K0ZmjBeToK3kMl7sQeW3T0ANNavFsobvw6qbbNxbJ/+YVQ8
+5tmyLyc0mzsp+DVMaoPU5FedqOYnluD8grNLXTH25RqDL1zrBACHA3aHJ26sVMHhr3z0eLj/Tv2
sza5rOggfsHwUj0q4TdQDKXbe7s+HVi1gyFOX+ZhWuvFZJFI5FxauSfYXB8eJQQ3ocVQ/hBSYf1s
HCBrWwQ528J+Df3hfHGy+SppBjaAPH8R2ec5J4Cf1xO3eyvR0xwxMAZJGS52R0NDBytGZ4NvotCt
8w07yPJYeAEQJGv20/cArZqJSGUcPkNbgc0xpsUKmpvgW5+EhtZ2RvIbPnr7uBM6A2KIRnqdlpUN
cLJt7GN45egAdMpRqd1S9vKajArUQF2FUECoQ6DEh6N9jMcghxnQ9uG1HB3F0Ixp4sAIjbU8ga2f
B/DwPqdswMeZuIl1+LZU6Wj2ITtGfw8dHThS9zmrA+hbXkefE7wMyvMTlKnxsV4HfHId9bEjY+rH
RpSqvnUUOPt9mB3cVORUOzMq9D6nhpCKFGVQn9NEpw4ZOqWY1F54XDFvDNfR4xgJppDOOpBMP2eT
rRN5j0Ql2pt2XJb77nOKieupS7d4f5huzuugU33OPOvP+WeSJe59/TkVrSXHrbMsmSTl65+T0/Zz
imo+J6oRC/kNaY11OCdZGUn2Mn3tf5vEfk5l5Tqg7T5ntUwq60v7c4IrPqe51edg1wvoamg/572f
J9r/OO3+IdSfWu0uvs24oL7/qAt+fsdvwqBUX5wwZGiPnuchiNkoZr8Jg3zFFvh3EAL405EOwsPv
wqAlnC9oiIrvdBy2wZ+evD/Si3wNVzaCAg2xkq/a6u9Igz8LdusLI7Lw7ArpXBb83L8IdpYRg+Pm
pAaoE0iOMsJJ572X5AfsCG9RF/wVNnmNQv5T3llfLkAx812X3THypveL6iGndFQ4Y6jjQg3Y5rNX
M4IAD/3n6or4WVz5/WWU5LkZBgy35C8vkxQ0Y1oFBgVhQm9P+VZMq4s9bW0W6tOij0dqr1qeemJ2
xSXUzGSj4W3u/vyn+HyVX39ZtDPhCYdRNDoub8YPGlozGZshwshppG70Kw2M8c2SHy1ZlH3Q6qTe
254JnaWL9hSmDFV8NMMesjVnsK+avL6m12F5zIxHMG6hmvyIPVL+kftOfWuGUt12Q54Rqevy87Sl
QXNj60KcCcsW3tYnLRkkYRQc+qmRJ/EwTJRgWDojGkXJwz6zmUeUXWG/Bw1hup2X+rw+TQMH2Cb9
S1JV48vSzNcyrKNLry4EZYqJPpDTG+99i3VBYJ8ATxaUy1b4Y5P89vn951nyD8U18CczBl3qRrc/
PkrWb/j9SSK/rHcOx1zuV+UHa6L59yeJ+8VZHxW+zQgB3X0lj/3fk0R8QRwXHl8O2Ra7Kyn5hyeJ
5M4HgY3w7spVwP6f/8YUHX8HKFLMDNPbX/79R+lf/izFB4L9PS557jkeZQr98NfL3XBGSnPP3dRx
TxLFBuLBfiBYbunQsm/dLlaHaOyV2Ethhje7wrYb5XV551St6vZZYy8nVJ09F0WFuUDGDWS2UFL+
iJ0Ocx2dWugbFGDpa/YUJZBGlfgXlYhWz20AKQi6bdzfj8TxH2iv5pYeWMdf6qYqz3XV6H5XscFh
Etwsu9iX00WoZLhQTBTVF0VuL09z4su7vsglKa1W79Iy+UpnjH60Rlc3SCC1IpzHDvrIZvUkPUCd
Msb+iIGbrt6msKEj7IfP/vc3+Mc31FnfsB+eH7yhCnk44PMLBFwUYuo/PT+SEMh9Uc4KoawQ9wtT
6FMlA2bdyHDBjZ5b8d7lY7H3aBdut+PqOqFXsDW3rP3545yH48fCQfeYXpVabMqopDdFLukdwepp
3OlKDqdZAmz9OB8RYf78h/9lXVl/dqlwBynHXx99v8rbPIDjwgANJn881RizgSRUDux6z0qDvcnS
v4Lwip8HB+vV9/MLrj/QDw9bN7KTxB/RZtEMGcfbJBAjcGYEoHt5M0taU31VwyYL6NVzD6Qzz4ul
oDfVOaXu6dGJhn3LwXAibPPnb8QvK97nz4UNISAXHLIareO/H38up2mnkQtecVCJ6BqOSn1q5VP0
F/OEf/kqwvEVuW7FEeWXS6W2Wrbkfs2lYqnuvGlEszduP/zFh/q5G/jlimQ4s84QGdHY6tfpjOvm
C36g0Nv4WYDxOtXSAjInovgMV2r0kPSJAGPvmPnRRhV6aJSHsQkDR/aNnBehWF+e+Cx6xerjp2E6
I1TOsKXM8XIWTLvlEgEt7yd8rxPi5Y61KaiPffw5ST2g04f9lXDpR94DsK7vcApVTwaBn4B62ZCp
XGl0qaPJt1f92G4WCsqQD0RxMtkDfDuRTcuJW7nYVT4/4v8sV/8Qa+Tj369X599b6tx+ypV8fsdv
CxZ4jnWMx4gbHJpYt7J/LFiOz9ZXSA7DrBcB/2Ap+WPBcoIvyhcOjHg7YDDG0+OfCxYoEM8PyPSS
U18XwL+1XvHXf31IsbN2FHAgZuOcs1k/f743W5+SBHsilN71oFlNlqttX5FXZay6y93eviRiAa22
2ct5AKJmO92+0/2p7ZoXUw4nkTccG4ZqGwWI7kjBDYALw1YSHXJrfAjqWCR3fRjepB1k1fAxolIg
qikaKsFnZKf4U1DTvcehIzZWw8sd7PSeA3d3xd188DuwxqhUgXHfhpLWiGYsDlHZXTdpcTJ02Uu8
Ll95xBiLqqTpoerwOQdQs7eu2zxEgB0SH59NGuF9pD/wyq0SyCEuszCpz3HuHBGMvvaIZG4xs+MV
MstJ5fPDMyzf1TJPdpHGisNM6DuS9CpF7PMMD0pLeyB5rg/DmOeANWdbYvrJ8uKKmiwMknVRnErT
7ZS/ShthT96jOfhJBW4g01ut+6emwU2LrxhmA65QFb6p9Fyq+CRNHibLDC+ZrYCSdoHZ9CswtB5j
JnczPyaDoazYknK27quMKOxAU3hnRiR8/xbqETmZFkQl4YF6q8zy5BXdrismeYTStCtcF8fmlJy5
raD8s2+vUA1u5OBcuTIAfYcsIfQFpMZsQ3vO89LAVg7r6ZQQpb/t7OpC6Yhdb9OQLbB0vQ+o8ThY
eNHRc8qbBDdgkRdHyFQrsYI2huKC6tFLK6QGokl6EBH1XdNnt/HMVtmKLX3wgEWO0vLfrCm6tnyP
jlvEjdnwl2n2BezQzebIoiJsN4QuJmREP+uMe2XTCyy8UBmP25LVC+gzSkR/DfjvzqKn9S5veKxW
EV13ginFkdMvD5aMz2Su70xDnHhjzGuK93qrJld8MNVbs63eeDwgv21bugkfyFjEu4p540GnqXvi
zONpnzGSLDAgbMuCtMvctGqbqcns8lgeeV4L+CD6MMK9IPn8WOUkXhsN4nlS+RXQKefcpfPdGXz/
EM7tTNEls8bMhBdpMx/PdA5jovWBKTSAJGegbEglm47oMWcRYd1Uy3BLIHg5rPEX2AAZP5fB8c1T
nrNmPG9y4grAFtR53jdPTRF+ta3iwi8SwgXGBsSaOtMlBnVC80RC5j57phI4x25phj2S2gMDFO5G
R1+ONVRXxj7lPi7SVwTsC6F9lijfy/apax+H2UUhKQ6PUjmedBmuuLI3KRPQkSVPTvrMovZt27Ye
w89El7tUhEwtpgLLV1C8YRWB4oEsuClQ3ndd1p9RIPnVC+Nh140lfaFgNqlIhsYCo8XPprewys+H
dXCWEEs51K21dbAK+7hULWsyW5E6r9XgHDltmjPzKioKGIhiJ1BJQnKlu7yfmWwU8LWvUqcw+5ob
JOlukKoPYfiSCUP1qMne4vF86F3qaNLmOpFdvy0yZ9hI2VTn/TDD5e4zP75znaE+dnNhzj104y19
3OWeMuH28L/sncl23MjZbZ8IXkCgn2aHTPaNRIqaYElVEvoeASDw9P9O2b4mYVFcxvgOPHCVHQkG
EO13zj5CJ/7XiPNTGw7D19ypR1xxofGF8PVHW6orFalwa00SDHcZ2Td1D+9XTWRgVTJCNo2JCxaf
mZ6wfQBE4R558tElkcxY4jepbs15us7A+zeGNx2trskuBqPc8yHUd1SjLlUNnD/3/57d4VOajk85
DCJOBhUGKO1H4gz+PsFus9ej8DZCLWjN4sIa1GVXwWhwbLCtjpMiMvBMfqjSjl2f6RsKOGPQVSY+
m3MVUvPkNoFGglz2WGnDHZfgN2mVMReg4j7K8zEjisZLaXuYtDSxq0nzPc6+fiULHFtOT020GfQf
KZJlElKZv2rhpd+zUhRYwytgF5iFvbmdrvS8LANZIMzs3JLczm6yDyaabTWUj7abv2RY2ZR5LEdN
nE3TfEcW6uAhorKQ5epTmJ+g6zB/g/rpn5QjOiTe4qIcZ/ZT5UWsUFpCtPU6gHgTImXbGg8yQSKY
hIW7HY25/uusrCd70MH+7cS3Ws0ZZ4Cau9FljA0px/Glu9HtWHwTWanvEA2nWzdTN7mynG+DhD4d
9V3QGjG5or19bH3jiHzlMMITwBZJRjz4IyQsF2M0b10jueEm5gmHDVUV9KHQqk8JYtfCbrEGaVxf
OFCcPNX/UC6loibKL6kZhSfhlKi0ozndlgNo5qHcl6SJO428Tnrvc+uwGsjwkgDpv3WjgTqLr9Mm
DJIwsus60n+0Xf7ZgPOwpzIAwr7lY0IgXhwIdSbaL0ZbngxkYKo+PPglPJ4OIxNOuUYeY3j3B7Nl
R43A/IFK9cuU4Od2iWvkEv4bKoqenSYTwGhmzqHT8uza91mBiOZ8SdywrjduBz69AeSxOYsiyDoM
cZC2s82Nj1T7snP0oyi1+cvEpQ/Ejnxjno2Wdo13wtTEtC97KkpotYctnrX0Iqc6+B1C1HCwZo1k
V9uN7Z07nX35YcZp2Unkdx3RzAnba3bUsMM+J5ZQT7ZSFZnCZXGvZ/beV+h6WvvWjs7892ZjcyHP
1PtoatZzUWbdp1QfsPW7z2Vt40gLGwuxhzWwQYKPA5OU2TxzKVrnRJF3Y/jV71z4I3V9rleMZKE3
8aHzq4tJJ7C0bH6MHaCH0PBG1M82ZXdlf0tTPxhK1z4VXF09NlH/LADUa577ELoy6CmlPltU6rd2
q12bEbdUkTgHjhp9uTUbg2TfjtUypxZ8QnF/UBqVICLfQlAifQmix9fP6cUAcFATUTrY2GBGMB8g
a+ugnM4g1KurAhA0nI+NldtPbtJchQSrlCLfFtgkw7HzDyo0ukM+JCac5/oIsuITsgsA18UIBw09
Gj6F8bY3RRD35/GI7LzGa58pJONgy9PUZc2srpChEK9OApPDYPDDWy+Wj5Ewv57rgr6aWFvb05jo
h8SyPnc5VlTjHH2cajsfn5aTIvPxKQJLnzpVzKUlXKISJYmdE67stGcL6g8BLK0SVyW+0cRXFBoG
As2io2Wj6kj+ykn2nTtwOw78imFiv0RQNFK+natFQRHKY5jUF1UjgpyiK9uug3ScC7AOXmD4La+c
lN9DoiIXtcP8gBL7hpIaRTaicoNomj9XhqPzJKMNGwOScyPHJ89wxM5SLGi9cm5lyd9t698j17k0
dNazTs0/h2G8TjDnHeyRNJKyO+ZGdDITQTQ6YUEDlY55pqzV+IeRiPG8sAhTCK8T2aJRedD08RFx
2C7rwl1tPlZV/jLU0TP166DuvcNAfu6s5Vdknp7cRr+BerabtLTdVYjhdxM1YPAyyWE6l7eLVv2s
Mu+LnbNUMTdkTvNSue0Pouov7VFiCayuuiQPRiEDLbGCmKQpqFTQpUdwCQWkq/FisIaXuTmeWWQg
3NnNt4Ql+VdmduPP49dBiasuutKth8iZ76vJv5RQqCyrO3jca7VxezamMXjRt8UGE1k1tZetxd5G
RfKajN5vDntdqrUF+D2PPVNdfhdg/ZyOqmd23c91iLEIYrDvZfxdJc0o3YF2xYfNbtq6Ug7Y19m/
Bid1W5nt/YCLlvnj2sHhAYHjzp6K/dw+kGA9bXQECFtipPJE9RutEfDo1K5vhbkbNRaTRqcAxYRz
8tXLxEYtdPLnJMmvcRJxCWdcYjKHXRJ/rkuAXHME61why82BH+Yk+MAgekkiUCxDZRI1HMsjjpZb
V/01mDERU+lmnjqFHE/btJN/kqX/1DtsXppeXqgWexz6/0Ca2v1gGp+b+os7OVeT4//Fl5ScS8IP
WMtKEE9xuOEwgrI/Hr+T4OrvPQqmIres61LVZlDWxXGexE2a6nejMyOZUZhjOoewCjki+HJ/OMkZ
siHVU3JmFjZzvPVYxqLzZzn4LxN7JRgjmMu0q7x0kRp9pgYU1Bo1Zds/owes4aFMBird3W0zGRST
5WXGGhhrFFusgSUAmNspBAVmOM7LMNz6eX2jIvjzmvfoS1y6rfkFDPvGYNpjzWhbUGr1Zzl/z5xv
qa39mM1LLnvuQKE7RJacp717pexjN8vrihCS+7ZK/56qBCyi/VQYsP8Bce0zq9+OPB0yxht7TLjB
7C+ENexVUv/EtwcYd9hX9ReRuj/A4xyLtLyMEgByESCZeAxv6wbLVDeYFyzanNYI0umTGD0Q/5nC
Q2LIk5G4m2R2/i6BkOBkrk5aRVbPmLvIPsfuOj8nsAsiqpv42Lbt18zTiIp2KAVhVrN1cJheKyAM
sjTkxXjSxgi/NlvSWWOy4UYL61N3tjPHmbcNy3Gv6S3yr3EA+RPXPzUUE7XAuURcykOmed7eNZjN
ybLuyd4ezRMIYrAtboXjz/sU1vFLDWYo7QZ5FRnipm6apwFmP3CEcryoC/B1obKfrGJWW5kNM+LR
9Duqo8dKM6ug7LNvsWAvaXpVE7Az/TwMCp5/2JzgvGAj1toviHCwAWFdYwMfkViERsPFp1RwaMWs
N+kXyHNcvK+exNLlfOeO7EEnX3tnSO8O/ygOSK7Isa51t0KX13Pk3GSWTvJaaoCkbBE55N1sQwaH
UImejKDlJnohVt7eaZ1VHF0vHoOUC0Ns3tMc6J4ikHmokL3VBcg3fwLqALaPgC0dmJtKwmfDiD7F
DfAxzsfTuTV5mzETU5pngyxaIolEgilHA+2jCzShnsSbalryMg/ZwWttdJ/jcJxG8VB6NWYXfx8m
CKNye9z7VfMDi8JdTrJ0mMOfVySmcAMSZfWhBUR97WLtReGVwh/3GijRg+phIVQ+ttvEfUwGK97T
paTWQFTkBpvhd5YPVNNdHxJhHjlDeJVURVeQza6JS0uW5aEukCKmPrjGxK2Nk8hSdkpNk39FgFSc
uIvuOKL9FWmMbT09KItvI3O/VJp3NcIG9TuBCLf46bHWmkgTCenyjpVC+ABXEJjbJIavRTI+hWl5
0iyHo3tkXswdS9vs4wXXzSsx8JlPpbhka4oRgblq1xawVGtuTTXryrGZ4Vyj+iSNWvf3KicVxkTp
d2JpKXAsJZERsvihrPQUQeYuJr9vRj4ZmEeHPPA5W2PN5Q4Goti4jYc6PkOxcrfYA7bIt603g3Nk
9DF7hKRehNeqM81N28yEXROIw75OPMkw/i79DG+2cYnpmNQn/owu/hbxqZWuBuqpw7hdZ3uiFbY5
oZRx2RImOht7G1gkV+chtzAsy+lZeJaFeOip7+5LUv+EjI6OMV5GrcRD6KtDbWgTAWpUeytEDoZh
3qRs1QpRXgAT/AFrYJ9QkfAT8zgU8aXVfM+d8DNAiLthHLZUGA64fC/cVoKGyMG5/uJOdl9DHL5d
XnyHTHHT5PFlrl4isKBVqe5NC6Ccyr5oZX1VZ83RZtPmVPAJ/OTC9vR7MAZAAqGDtFq8K7XxyqrS
OxMdU91JuODPzZQ+pLVXcS89o4Svv3CrwAU2W2I2jFXHEqtZXBE4ZnTIo944ILVNrqgsXIxhcyOJ
5StQfV2H03CbC/+eYbmLHVJIojBnOvthse+bTfk8xs0ZMVldJmXykE3CvxlIh3lqZKvvZTXvuhmu
YgKk3dTal3xAHB1qzLuVgbxRdxHTYRAdHf8y7dLPQwf4YwajcdHFyT1y4nhv69SGs7K56QeB/E3O
j3Pu+ttRYgWYtOe+NG6jKTy74wS7y9kqYeg2OAyVQipuPGh+h1+2zZ9EBdhxbriCyKFUadI/ZIPY
ZBHyeBXFP7usrU6hPvrXJeZfrnJSUx7SzDu2SXaHN4pl0eOwKw9d5T1Z0fxZ+MycQ1aoy3AmcyGK
IYfZPgq22GFhQJzMKTFNAqGzyRE1jF14KdEpnmMOiJb7GJXTY5rkXyjt///qM0CAX0nrjKk/Xeef
YHB/e118/vW//+dlvu/+A9+Y8LnNF5iPbJNr+X9Wnx3vH/z3s5oDd5kn9PO/+ddlvmn/w9ahNumQ
YEzf+vV/+lfx2fkHnhv+ITkXLgoJqgP/U+2Zi/r/1KU0gdHMQmZ+Lpa/Lq75LEYOZyV339txjidi
Vuo5Fs70QWTF2+ra/2v+bBB83XzqaplC7ArMt21gCbFP1KNPHHaqn6+6+TeV3rd1iP+0vzCv+cWc
sYCGzp6Cfzff10ZBci4uX5TqILYK7hVNYN+HP//Ye3/MokTIBYOTjhEy1gnVGwHbmFoBqSjH+/rn
9t8WYv/zx5z/yFcFWDAbep36ytmzmFnXhjFaxeOop7pzpTz4JcCaZwfHiGrqhz//4Ht/0ELkU3t6
zbU1PzjkvjtdQPgJMZR3Mk72f/6B82v+zddlnX/41V/kJfOo99K092PWIZV3FFGr0HA6EV/ZWZyK
a0Nyfbxt0H6y79NzyrwHtApYiv78++98HnhA3/x+4Q+jTWKFGxR514QPblE08slsuF686LXYd++R
cJjO6c8/ttBO/ef9LQrVtVt0md0pey+jaGi2yEwClxpBnZkNB6ImQnpBrcDVrqoxMojIElXllRst
8sS/LMZvlCWvhQ/vvVDqha/7O49UAZkZfOToCa4R2uqnyxnlg858r3FmqdeNV0wLIxeK9l6pzv2i
s40DKC/TD3KI32t9MRGRxpc43ETZ+8wEeKkDYLgqtQQe2Z9fzjvNm4uJqNJGuwZCa+/z3h2eDPge
ZK/N7rpp7lyNfd01YNHSuhbkFqDcZqeDlBbKvlNzMln5+IupR5BTwNEjZeqpLK6NleNM2GAaxu1u
Xf8s5h70zloJmFULygqM1h3S97h/Kvpe+7mu/cVU04Eq1cfJJjuyMoq9iqzzPWOSdR8JF8/t/Gam
Mc/v/dVM41cQ7aVQYcDRYy4OY2vUwz4f4a6Ay8Lf/MF7eO9nFkPctCq8MLXmBn0vRX8snQrK/IxC
YtrXCfKhdUPNXIzjBlBqiEyDADRidj9l4NFvS/Rin/78Lt77IxYDeUSsaozsRQKhgXojGxqcXwSV
uXnObOwMH3TVeyNuMaBjL8KG7NbAdHJ8R0Co9Fs/MnCT//mPeKf5s/P/9QvHuabwws9OIF343Rt4
OtYLwv56v675xYiWg1uho3CcYMh5A+S4F3vrzCtc+fSL8SwTs1T5mTSEQSvjHShv0nD7KBKl1z3/
YjxnPuUBf6L3UbI1hIAbNlc9LQjN8W7dD5w/rlcDzqW413EcdXDrxskTtffubkoiotPXNb8YaK5q
TfQtthvUJrSuYw/+yd/E3JXr64bYWVrz+vmnRJ2Li60bkNBQW6euENyApdJqP1ouz1/Kb2YksRhl
KkojvQDmEDShAruXRqbr3hXaPDgXUR8WGaUMocoveeGZXyV0rHLlNuSXKPLVm8mnKHQBUTMV5l5e
X8RaF1LWnDOfbZ3Xj6nVb8h7mYdtAkqlOGTTTEnCsRBpPg5678h1HWwsBqgKHc31MnjdhatJyuNk
AnpuviqhjYOLsRig9tADNhONH5g6zNP9TEoDZbRwnvNj7Zuuuo26ovrJHRHaAGv2SvsGdp4or4VL
FfkL8hOsYqs+1V+6ylf97ZWpXVcjJY3axSazdWb/Rz1NY7NuHjUWIzlvIQ+rKYWAr9Ujt1WGhSMO
183f655+MY6l0TqUDJChRPXkvdisbjcdyMB106hxnr1f9U1j4onTNNcP7JyTDBRLBO8biW6l++Ar
e2eUnY/nr3+gSxplC9JJAzhfoTh5Vtvq36faYMTFIj4XTRMJvVTMTh39VRczma7r+m0xf5hjmfMR
tU7geCExF3UDP4+CocXN0rofWMwfKJKzRjqtu8eIaewdRc48qqWP0hzfWT5/nWFevRgn9HXcilxp
dzLqg7lEt+W0dfrBHPRO6/pi7APJpkjDOStIRVJsBUiqXagqse6jWhJrOIhUHuCYGekOiAM9Np7L
yPpoI/neoy9WZsOh5gYnbg4wCfdkvYOm2edNbKTrvpuzm+n1Bxunsq/NVs2BFhb+CUQaUirT+yjK
8b2nX4xmsx7sus9ovQ+hZIymS7RzQd7Uqk9SP//qq48Gas7sDS6vVethE6HvHDboH611H/wSmJPq
WquPoJUCYmRBHPol8hnbmg9/fvZzD/xmOdYX45WU5XieDW0MRs3+wUkQranVZ3WJQsJ1Vv4FiyFr
Eq5WpniVA2yo7QMQtHQPIDJbd0LWFxvqvmQrNM7OGFTUo07g0YluVkgC/tw/v/9yMMO8fbdGX+Qh
dDoZRF1uXSZkHVyDEFj16Fhs3jbOQh1mmUFmDEIFkjZaW3RbF95IvFv38ItBa4cR2rGZm5e6TKaL
rI/6KxmGebCu9cWQ5X5UGwyZEvGH7617NEfdy6ECev+Wwf+P1zbYjN52DwgLLuHhIrMlBFKc1Tb6
IlV+8OG/92IXg9ZOtczyyNXeU9sxNmYnBWxQX678bBbrr1mnlghTb6DntRf8+yY+6Clc+VoXYzar
YbFonfOvR4cdg2RkoEq47rUuR6vthZIMp2EPmEMH6kPr3fqOWYzWTB/qMO9ofUr9GLwuFVDHEem6
Z/cWozW2bI+wRp3WUS0BCMgPiETWXTYJbzFakaHnXhLRuD/LIqDW1XLycqZVewPhLcbq1JtUrVU2
7O0eqsOEe/aMlOhXLVF4Zd8OpSKuRVmZOgVUQLmbMU5+yHQ2Vvb6Ypx2c9uT8DfKfZHFFqgA+0Ub
OrGy8cU41UO7NdUZYIPSqoQen3zr5NytbHwxTJvOn1J2wiR4On6MFo4UMIis7srWxdtOd80UFKvm
8+i+NK47yiN3oRvlF6vG6dmb+XrXMUlLlMAtZDAbWD+JzMEgvdN6gDgrv5nFUCVOyS9kHQ2BsooS
cpFZ20E9iv6vVc/vLsaqkYSCtKaClTXs8gs/JfG4y1K1X9f6YrDKFoRIpGyUnr751UjFfWeZ9+ua
Xo7UTqUFoRV9kMTaDdPjixLuuus74S7GKeDzwjVKtw/SMSY/NrY/VRk+1HUPvhinyG41JH7yLDQE
GpGn7pUrGn3dx+4uxinl27HuJk/bl/n0d6KMZ2EXl+ueezFKvWSMNNZrFdAstCfsd7GzQXISrZt6
3cU4HSJbxpnV9sHZz/zF6pkHsCPNxrqdhrsYqLKBkJyDpiabGYtwNbnf44QYnHV9sxikxKE17pC0
uMQUbKyiOIvLs48qr+d399+HAziWb6cYLAdWUmtFT1xx7197XWRc51h7nlc9urMYoqIXfdu3CZ9j
jCbfLMYvrpese6Vnau7ryXG2Kj8N44ysZ3uA5+JNL3nj3a177sUYtUZrGhOTtrUU0Y1U17bV/U+u
23+XSmGGvn3sagzDqDejnrQ8TdtqKcKzWV93PyCcxQg1jLp2Z01oe+K3bgvlvnitytdNLc5iiGox
+3TQlTLI4/K+iioMhfG6mfycxf76VVr1qMyJO/V9NQ/HdkSAZ69bQZ3FwERNRHhTzdnOARPpVVNQ
tuGqyqdwFsMywdWCWJ2HrgEJDSh63adVHx8ZaG96g+SGtp4zXqIVZ9/RMd97s7NunrIX4xHUb0a+
kdMHqkuhAqheBKkkynLdgy9GpEloTZkmfh90GtV9UWZHP/S/rGt7MSKJc+mw/ura3k7Y3Wq6840g
hpULm70Yk3zY6Dp1luQ4cc4sCAvjhO9+5IB/Z4q1F4PS6wa3t+xB2zfOI2wvj1vsdX2yGJFxFDe4
ZFQfSA99xWgiljUa59O6xhdjckQ8ohSBW3sjro9jTrm9MdN+5ZeyGJatlDphpzTu5fadKeu/AKu2
K3tlMS6RkilSevxu3xbmnU3bk4TEtqpTlqIu0CDgieCEB4TV4NPzcGI3FsLcda0vRmfcWWRm21h9
GntGoq2nn3MnXrfBWsLVJ19aY+Yz8gFg9umWjAziCwU7oGTd1HI2/7+ew+uxsEJqNX0QWfU3bRye
KT58Xtcvi+E5EEDXOib9ImVk74C0JsjmhbtuH7FUahF05nIfPfHg03QnK/1iGjDUrnvyxQglZEW3
XMwQgZeZ1zmCw73numJljy9GqIxatJFyIMC9zu8tLScUOF63SbGW49PWShWZRRdA68GAURjt1rDS
n+s6ZTFAFRWFziswfA658xJ10wVhgI+rml5qnaYWOb8ntDZQRg6+GILwoSxw2K9rfTE+K3ss/QH5
TkAJad6Vc3XjmnAS1zW+WDzJ/e6y2BjboEL+giNSttqlBtX4YV3zi+E5aiazoiV5o4P6u2MHhzj+
+7qmF8MTa0wX10SaBwT+PEx1fdKLYt13uNQ2DSFwhjS32mDGDLEf4DnstLz8a91zLwZnMlvAoKas
CwCHQkJVN4X30bbz/Kf/5lS1VDGNGvfBQ+22AUxy0E8tIIDrhmROaPBCqu26518MUjsrpzKr7DbI
E/MrnM9nrc7WLf5LVs+ECDF33LBl/A8dtsnW2BhEmwWrHnwpYIpAeCetKXhwy3guBjA/llY/rWt7
MUbjqSGLkSiswBbAFvaYJJS1KUHQZesW6SVYCwp15Ekv55OctPukEJ+SZuVZXCzGKIlIDQdmmg6V
f9/ryS3WrHVlqP9CankqLJpBtYEZFiLQPNHfA1VK/pnv879WcZZiY+EOuj0QXxmE+ox3uG0C01op
GCMv+u3GophCrZ9IXguw7esbfXAPzRitvB1eaqH61pLS8ulypsdLbLaXhBmsG0NLFZQ/RjkBv1Eb
uGFUbtxZXfotyId1n/liDfX5SvRJZCDGq+HOBK7R6v26516ql9qE6oQzak1AFMUzeOT7nEiHVU+9
VC4RyVdkUZ22gUPPbHx04ZtGFd66+XCpRoJ51Ghp5TfUbeJm24rsnpDjz+uefDE0dZ1zVokdKogg
pYAS5KJiL3XNWdkxiyUUkAGqNIj9BGASIubhnn/IE31e+UattyNoSG0nRGvXBLMP1Jog2xtW0pXV
86UMSWqlV9nE0gE+gWKaMdeqjAgYzx+ydXc4y+p/wz2WB3uxDsw29b6SozUdAe8Mx3VvVrztHMS/
OmzlkjcbxVB8Sq7mgjA8J32ua3+xSqtMShKCwjrwQJM02wH77E/pAz5dNxMs5UwGeC8LoE0dtLHq
CLUkrZH+tw+rnn4pZ3IJd/X0Qa8DmTtiqzuo1slfWTn7LuVMfY6+rzPLOiDQD3qNMYvsW6YmkCTr
nn6xp56S1mnHib4BeFJtkr74POXGuhV1qWbKRTVis5X0O27lo+r07jACVln3VcJpfnOaHszBBPE2
1uDL7flZr0JQHC4UgpUds5gRTGZhWyheq1+GTXdwifi1NnZYOc3KH1gs2pT6CB2oB3qesJ1T23qf
Y+JA1p3Yl4ImNysECua2Dlyrf0yi7n7M+sd1X8xitEahGk3ID03glv7XshqJfbGsj5S7597971MB
VMO3L7XXtUnNZHcFjCV/4yB92WgK9PyaR8dT+bb1Fn5NX+MCD+xByY1t1BewAz742H9RDX/36IuR
1CQT8jpPVMFAoHS4oVqcMh24BGhso8KPsmNRq/FRFl0Oa9/UnKCP48b+hMXNbUBB21376LuFc8yo
S1bHNCstOKB5wmV8NDWeDvnGSpv289gITW51SPvZtyqOtWbrsLEUO8Pmrn3v1nKSu9zglmzrUKWe
TrLRvDQQ8BItouXSUcHW4jbhi4ayVx0MM8WAbroTbY75GQQXNYQU47YTszwUQkw4pIfCLL9ORCyG
dz2B1aSkGrj8A28W/hC0E3/vru7hJEAzsgkjdyEBbR3lRvIYGVXkXwHFx6qlN7N4FJ4/bgbhtKc6
6VqYCZXvqcNY5IO1G1orsveDO1pcYefxYGGjJ0Gb/azvq63XJqYLPjBpjcuxDFP/lJtGbwUzvQ2n
x8yGEyyb4ibLOVsHKEBTl3TZNpwfCfqo3FW7EGMprWkLYN9DPVRB5kXyqfUaknuLkjCWVR/oUlxD
dFqPOt+vAp+7vI0t0quYhN1Vmz+yNN9+/To9B9+4rgJV1WGxq/QxDWCoJ+s2l8ZSXWOUiTFrZloH
TlTY0x48rJxhM9pZs1vXO4sZvy+akaSKvgqoD/wca+vChuS5snMW030tx3ZolFsFsU7mFfx82IKk
kqTi57pnX8z2A4Qbc4AwExDHOwPxqhqT0qYnCP1Y9QPLounoEudcFm0ZJO2kfQe6Zf7VamO6cuZc
bO6LyZJOJqGyODawcJb1jYhMf92jLxWOphUqDlB5HcRO8SO0ssfQTdaNV3/xWiHsTVMueG5bhkHn
5xehbaxaYg1/8UbtAUWWwc1pgFx22oSan238M4Rp1etcxpG2hNw5GcXqIBIwm6as+Umg06d1bS9W
8BRbN0w4vQqkkjX5OlNyrMz+f8ui+Hf1ntyLt9MMaDxicIXTBVGbWVfgrFMcL7J/WfXsnnjb+liX
uaFPEScd3QCfCe1nnyTJupMOuc9vW69dmLMzYe3cdfTtFr2as621UV91qQdJ9m3ro4432k5K0EYV
HF/HHOwe/EwLJXNV3yy1ZF1aRsikKj72UoJ8LU39KydmteqiGXb026d3p6IBk8t+lYuy6RRaoQxg
ybrr5vYlYV2YuQS4wxyQJgUkpxGqiuyLYt1oWgrKjNaY5MQpPNBUaf6I0bL/mAuCzVd2/GJhsoVZ
pnGa1YHtuIN2yvzS2OrhONofVCbfgQcQAfG27zGzQk3MvTKYc8NsP9UZmKlt6Jai3o1dpX3Cznaj
aX6ekg7YkJ8Z+RxGD7Fm29W6t7+UzXSpVVZWaRQBW6Abd5gv8yb6gGxx/iN+s3FeqmaiiaqLQ0pW
0E0ivjDylpTIpBrXDTp3MU1jX3Z0mbItH8E/ewBwUrgcRVzWHwVIv/P4S92co5szh63zziHsjfCy
SCLseKpRZASvG9aLSWnWZYsRWJSBaZLBu5nGdLQ2aWYNK9ffJafd6Wb2DYIfUFKg5p7lM6aGv1Y9
/FI8l/eF6n05lwFJIR3piObPubdXPvhSOxc1s9F1mVsEg24dcpFdCNF9cJx7560upXOFppHfClgl
gMfabTPNogIzzg/rOmWxm+rjvI2McSiDULbeXsYiAs2brNzKLqViI7B2b8jMIjBJ+gax7XnNRexK
WLrrnn7xPVr+VJlOqReBa5eEpfjeMbMMtW6mXkrG2rqMIphj5Dxb8XjVtYUFrT4d7v/86OcJ+TdT
zVI35o+ZGgim43phthq2PnoX+ftcJyh777C7Lddt9pcaMk9BUwZbVgVkofRw+uw+PX9Dul/t/vx3
vPN12oujXAFZrxn8hNnYFo+y1x8g2a3b6f8KdXhl4wMu0XtAHyssv7a9IwIQYqg0ynWvdykjK/kY
tQxV4N5w2/BhUJD7y9he52biNPt2mcyT0iBVGkwvk413XxemHfSJ7a3s9MVKUnO7oIdFCRkw5lai
arx72P/Jyo4Rbx9dqr4kuRAELqmoTb3FfNi8zLkPw3zdF7MYtDBiwrDu2zyYW/c7d0fXhRs/r2t6
sa2F1k21GocgptUqTDcNuWs/RrNZR8MwloKyhHuEklhpur32QmobnXcqHFuu+9x/pW69/txFKqe5
5eHDKObayRBANzMCAFZ1zVJS5juzq+yO+zdj7A2ouwl6hG1alumw7hC6lJR5wxjW7D3zwIgdtfMi
Xb+r8PM9rHv8xb5WEXZdaCOwUNKJp+oi1Q39Rojalh88vfnOfLwUljmWKSYHGnugOdIubhvDKOUx
yYYGeHtnS3Gwfcvpdo2dT9UVIbvefFW7BEG8CMO0DtIR88m1gNluCPGW0BWUlmW3ZH9OArx4oxIY
9XE4f69ClchDWbPL3Eqb9AezsKzLoU77C8IJh4MJlJgmYGDEwJkTa/4UG/hb7slod4hDSby623Gk
ssieL1pQoDrKz5u0jrWZWAirI8NbhNXwwY7pnT4xF5sDPfTdSNRNtu8mYPe7uG9agjCGlqvME3HX
ofjgUPHOGmItpjP0k404G5/3UWikBLZm/pVIBJEf676dxYRWaZldWfqQBWLSfziiufeN6G5d04u5
jFOnKjRnzAJzRs+bC+skKjKp/9z4uZt/s0VYpkpKScjz3E1Z0NQwQU5tN+cjjHjUFbuRLXd0cnwn
j9fdZizFeMRnEvI22Fmg1Zqzt0ibO8x1Hn3+85/yzhtegsdiFUpOi2YWDJUV77Rwfu5TMin+3Ph7
n+liC0JARyKzVmaBk8vkEfW2BXI/mr5NqaEd//wT77yKX7PGq7kZeUIkBwfIeJT0WXaQ9mSgDtOI
vS9mT2xRdK+891mK6KKY242wzfljSqEhdHOemYhWLmDmYqBpAEc4qpdZYFAw683x0JvGw5976L2X
sBhkromW88ybJSqocfuTn3f2ofJ8KvNONOT6KnWBcSaQvtYt27TtJImrgemA7YfXPfriN+46a6ux
FNJ1ym+SRLVp4Lp2D+y+8jZhbKw8rCyFdAN09ciURhwklmcdakJ3dp6frLu5EIsrMd2pjTx383Bn
DMmFHpKwVznr+nypoVOmDrOYoO/dPFv70G8ORSLW3YgsNXQKEFrS+RkI/ERcurZ2SQbuB5PCOzPO
UkOHrJB8VSchLyIdm4u06/pAs83HP3/s7zV+/uevpoOQSIRBmRofuxF1+7purY3yc+uwrvXFKNX9
rCUJSksCF6L6JarX54Z0pZWNL8Zp5LiRNgiZBPn/cXZmTY7i2hb+RUQICQnpFbAznXNVZmUNL0TX
hBgEQggE/Pq7fJ7O8e3uinD0W0U0aWMNe1h7fRvtjrPy/S0Zu+ukqPGljC7aVqRCxtU3NSztC6vl
Q5S66XDde7mI7teGjPPEBlXAhrxej5SGT9a17ZXVs0spnR6UH7ukV0W/jOjdDjeNG667XC+ldJte
18pUCHA6P9dZP/ck3zv+h5P3HxbjpZIObGYP4/ABm2gCOQGqsdwKOApf9c4vXb12mPRMi7c1ppbM
lveVhTl46Xp1nSAtjs/XyX/tJGU2zFy0XGHQatjhft+V7n5Y2/q6OUigKP/3+bPoyz4dwT0zwM6s
7QeoAP7wZv7ziL8Jzy61dInY0XHqK30TbxFb7kltOAaMKnh5vsEpabipudpZlp4R3geBenIA2aTl
CxwyrdiO46zIeNhtXNG/TMrpclNKVqfX1cgvRTc71wEYlWU69L3octjTwmMiKa/zUYjJxS3cKc92
Jvl0qNPVHXnpYSIctVe2jy8VhCxQtnetnw4sAP6M2fs3DGyuf/jV/n6zkEtVzxxGmPCk23TY0njP
WgKMQdped/qBt/2/i423s4jYiLe+mzN6w2+/idPXTScRdRHlRjtIHmXH5kMFPX6hgBDMgSm9rmFH
1Dnw/a99uENYXdYLjurU0u+TYa9Gg0R63RlC//fZgH3GMIHx59zdefA/GZHzQU/t1BfX/YGL9djX
tQdYW6fF6rTAbbk1c59rLmL247o/cHHzON/O+1LaGZgGbQ9GJgH8v+S6+v6lahP5A2eWmfkQn03o
Ah9hG5CkV4n940vRpk2XZCo9Hr6cYUfdlIzZ0NHrJKExuViTiZ5hzQC444E2sc3BjWyA9uq+X/XS
LzWbgHRJQljpDwvVJpMRaJrjmpDr4qBLzWYF4TNJIuYPA2Re2dC66qlLmX+/7rNfXDtJsJbFYvSH
SKHXlABteag3fuWLuYgPaxfiAX17f4BhKn3pzdp+F2RPr4rJyaUERhuUlAebzIeaOJKtlpagDkFG
9+8v5u/TRHKpgunidqTtwORRlB0HZXM2tTmCYtm5Y+IsbsF//zP/dMxfvKJyYWUSN/gSnMqoWCiv
8n4FS/O6p18caKDvpN4LPL0Cbq+QkMOADbn9vO7hF4dZ2+Dyhp7RHexqt7w2Y1NMprzqrAHe/X+P
YmUT4g3n7rC083I0WtIMBsb7VYcNuZQkbgbw7d0Fd/B6747x1H7a44Zf95NeChJ3bZJ9QDXyYKVO
wVBcGyB/3XXCfHKpSOzTLfWpLO0hMuAlNbvtAZfarnNuIpd6xDJJOhc3wh5qP+p856bLJZzrr7r+
iLyIoed4Q8nZVfLYNP3+thO7vjek/5OV/D9sJXn+9/+KDEoWQjxDrHzgLsY8yvmMtxSQuKtWu7zY
qEkco1y9KXVMIpTOl+jH0PVv1z36Ype2yE5LIC1ScB8ZQEzLDpms1+v05brHX+zTuBvYsBOnjtya
HkLEZhX6QcRdL6/bq5caLTvJGYGTVaCTxUCb0buOXHf5kUt5Foy4Rr9RPNokCFbPjf/+OmUsudRm
gc9QlzoFxnM/Wx+1IU7yRMtw3XK51GY1pNN+34akgAvXbe8soIjXuQmSS2EW4VDPMGOSQkDw0wD2
mPT1h6uWSnqxQTlshLRjfVJQEFnjm8R2mLvWwcyfrnv+xRbtLVh63Qy8IEhjKyzUkym5O4/q/clP
8BzO/f9Ml1wKl+qotYkMpTgaG023HgRw8zSlpKoOmFNNy1Nl9qBBJgWM9w+/c5z8h+z0d3/0Yvum
Gy37pRkBNp/W0K953NUA2x7aFruuO+pybbtsHAwIMlnPRtzta7O5Pj0NnRXagEFXNQC+d3u7bCdd
blH5F2MBwrieQFsNlGOz7SFkCHLs+NCKWNpHAGdDLE4rWG9jm7m9q6I6IwycOmDtfGoRCA0CPx2w
n+NQ/WWdNnOcJW1amxPbW9g9FxsS+rQqtnEJDqRL1qyvsJALSw0+L6g7sPne6nXqs1jNkUhAA4Y1
fHsL6p6A9b1BzdKbDHMF3YwPOKVD/8lSg9ixSRv521iDf3bzmCyFgO6cgVUL+isgpYHWN/s2r6Au
tYRN/V8AiJN0zlaH3D1kXIpKf+3rpFU/TDWDvYNBTkDEQet1dbN9OavRbu1uthU0ZFgX5gHg0Lgt
UgxOlocdrRR6iGi5TnkpsdJUvoiwAbFLl52T+1guQh1rPu8Gk1vjsN2CEtDnqbCLeGzIXMuC1Cyw
XKdiRBQmjSykgQFuto6VGHsoLJtBV4VXSLFSYLyXFZBT78bepZmkIsXcyFLflEmKsBFniTDzHX6t
QYPZKhHZZSqOOlPMpqffRm/Amd/2Nf0x1/vGjtYNvH3aHQw43/VI0/SJ+ZKxh70E370quh0zKslR
hTmGI8Iu0rl7xISGxO9l69riw1VkV9V8JHA1RjRmyLC3t5tga/g+SlMPVT4sZz5uimFH9RavKYi2
edcnIIlVMjrbQHZzB5Q7plh2yBThoJPOy3zY8FsOw4lyFNLoSbS91Bl47OooWg3ctliDcUhgt2ha
zpHlMt2TeWoPweGMehJDNTdv60qrXmI5DBT4PcanNR8qnVC4xOqtK1CF0PKr9Kwf7tW6o0yjOZlX
ByCoRzE/U5KnFBGU94yxHBQ41nyIW+nEEQYr7Xrf0xCjqk08vNV2tJkBoMd0Fdkm4SFZFDBZI938
nXYRZmbckib2NeUmloUuJ958R6VCdtg0JhmWYmr4MD21M6nEG+RZozk2GwighRrIwO92HtH2Idah
3X/WfTfMSZG4aEieRmxafeit3ujJmrgZP+vISEJxvLWV4FlqEmWfiPdt/D1pylJuWVkpU92EsCz8
jrg6Gb40QWw8h+c9wTR6FVisYO3MRfej9KEC0LQdW/mdMzHaz5guB/kX3SXcXdC7D9sjBhkmif95
iJIfQ+OW/WSo3ba3didxnFuNnfSjSbDMb6uW7k8ePOgjoaNsnqWbU3Egsrb649jqdX8JELrTCB1i
+AbI4uxELE5T8H3/u0XnRt83YmTbzQBgdXkzUhW7+3lUIOk2CUvoVyloon7GoS2fMEIe3aGNtP+A
xN9kTeBVUcEgCBjVepfhDgyJZb+FeRD70qk6UYXtMIv4Id101z/FVVnHpzDUANFHo27WWwXSsrhJ
xdqSz0SUbflRj6qyud18BE/EhqgJwwRGTMvdsk/cPU5k9+TErLDdJ4A7yuF55irVR6LbAdzptVlw
dgYuQZCFwjl2j6NaxI8OngB9XqJKE571ShyOEj2s4SD44F1VEHSrlvu2gcHxsaxmizGDKF0AqJWT
Sk7GWisyX0ZOfNdaAU9a9VPrm0z2cUnAHkrYegIZdPKFD5REhZ96Gmd9twf7lXmFT1BwUsWwM1zx
KeqoAumyWaOpP/RnS54MhnZ7+wSYpk4O3LrwjZItCBDPqh6+nEBBiEeES9WvEls4zZtOU5MLE/jw
eRsZBzwacQMszzLW7nt9Ch5zrG8b+HSuzPTo0xXn/W7DMGSNxzUdMlS8l+lHG3tffVxArL4Hh8Ph
VmhhWaM+dnjU+de0fnYHrgTanYc+UMMzjGj2/KZTMQiqy1Kxbsuq2Mv9PqxThULjCryUuiXlhkAR
42xanybQzyLwg+s6ehW8dbTQwNdGxUSWWBXptu/NuyM7a24Xvwd1M5shKosx0HJ7YMDPvZB4aupX
FHvp1oJN2nl1hHV85e9UizTmaUMpQh6Ttsal58uSj1A1J3oFiZ00bT7sDjjwxLo0wniBm8o6YIRu
n+KPnrQGMxN94v1LvZKU3g7oGzdPA+zu6jFbtgQUHZiLZ2NwKj7FTE3+mU9j1P9F61V2D6JjExZa
r02nfwLxvGM5GPi2TYehkvVyxDdbmwM3bTJ9Eu2iy7upqht2wqyr6B5nRwHeOuBM6kQBXhIrf+3w
S4ax+aQbkLWHuqqg5MU4ChaKhJnSnW78Zm9tYxgUshSKWXKYLNCH2eK3nr72kZIgZXfqXdIWNTbY
pPPyLYl1F/2GGP71LHq9hZUK3Y5+c+kr5J/r72EaSSjiCBdgvjR9+9tiyuvdYFCC3wocz3G2qLHd
buPQf25d0hSwQ64/IquBR9JOIgAJQVg2aa5WiqVvCIANT4sF0N1OCNZeWoq24bHyES1CUxcUrp4f
RNov4bHb6ZYUdd1M/NWoUUZHPUQ21+tAM9AkCJaBCV1OZr5P31xDkZbJBkYquUcu+Nh4zH2+6ARu
igVkTuV9wD+AWN1VRY3YCbUF2rK1aBK3fWmdq3xuMOKzPcASkP2lHbjOSSMetWnJaQFCmd1gztay
0wgF1q1KZfK6xwZmMFph17+RGHsxUzRasB46nlOKe5+opu4LnDrT+ARArTwsUvX5TMoH20TmEzx7
l+d0xhFf8M6woh6HHzvRY7aZsv4GtkrzkIQNbudhQhX6thVuAy/Y+3XYCuI485/HuML4KAKtncO+
EDzdEV59LdZBNoQoeaNgxdCiDjbuf8iF4byPMMN0b5sJ2mzgl1V1r5hfl9/Qvfg6U+iy7gWJ6MLv
Zer39Wfam3CsFg/pcqZh0P8sRy90Pq6Rth90h8PwGxtMCUx9ZBnIye02w1GlrJJuyFqX2upup7F3
BbRAfr4JkzCPwSAY/N379IX53cRF38SVwavSGHrvVDSWL9Tacj1CGNn3H6FZ883rEqx40KQulxsz
btv2lMJfwRZuRWP+lMAqZ8nMTAPN2DqO+ssMIDT5Vmu2PDeMji/WuV1nARbs04K6776KH0Ncj/Gr
ByMx+sLQCos+JwInKWybvOeYok06wbc8rd1C88qCQHun693l4zin6E6JeS7zdOfLUfq5aW6QnOz2
MUAT86Jw2aYuW4KBBKriT1SZHlxxQAxdCVkezu85i5q5hPxYzzl1e3pYhapPGyDcZei/GhDFsnSt
wylAR9cM/Weo8bZ8Y0OSU520AuYmAbgEN6gO1xdGrmRTEpi0zVtRdYlFZD9ZoAAXFT/UvY+2QjtN
bnmA/nYr0RRNeuEPMeZ+865zY1YzDmsHJ/pPiHq/iZY/zzHADLHHFk22sxLb0BXxp/hS1epxYSof
xhg7I47JjW4Bf873pkHBPiLJa2zCeAJjrHVZ3HTspk2symeM+r1MpJN3UZP2LifV8IQ8wy83tEu5
WPCbETM+WT1qjK/HsII9WtV0wyMzNkS4K+CBcK9ExYpmGP165DGY3M9xTxwMndG4V2+J7IM+Lh3Q
Sy8j1eyLnIANKqakRG1J1pEXT1tvy/RIXBPoMxqarP84ebE/86Tr4hvbDUO0ZoDV4y5OcOJitAAa
SHmzxBa5yd5X6r7EkWnXXCZJ9bJBWRXlq8Du/TjtYcTAPeaqachhk1m2eari2j63E2qYeHlVNx7Y
hrnt7ohZ3PggS9b3hSMltXlc6y5+TGZ7JgWL6RxcS0h3dZUruXBamHkk8YyHYGa8Nz49NLKDNVe2
G4wIvlmM8rL3ahLDg+tnhPW5rpoojxtYD2LpynXJ0iBwSNAZ7he3lQgWQWW6EuSClUcnFz4BLoCx
xJLIn2p8GPJhHrAxc8oBBm83Pfc37Yr75CsnLixHmrZdDAaOg7lenNRMFlva6R9q4VU2sXgHDX1e
v/R9qYH1drxspqcZKjqceA4hfX3HahvQ+y+3Z7mdwbu729n9JGVLDhLkpBXhG0Ldwu0J4++hW6Lq
1Iqe+7e5K+PlY+/mOEc7ZKTftq4EgJ2vdVTYVn9S6wwEu41+bS3GlQb0ZTO3NvpWewvrlQRz/Qj2
WL7vXtksRUI+QvbbvnpHAPJuabhZh1kdgknZfcuU+twhoMrXrflewcj6OUZJ60XHVFTAFPhXHpa7
YcDNcCdDtf2MbRO/jz2X+pbWGuMFezPt6nGMqHshAf7DsL/nj3AOBcRebPA5mcl+g7BlfK9QcnIv
S2QhMPdrms8RJBdlxN+l7KdsG+QjOj/wGAAGl7lsItU9jrjltDlJP+F0rw4tbUSbGbN6aG8AO6E8
RHkVQIAoWmwdvJ854Mwo69t6TqsDFgaAYaLa7nYhf0pZ+Q8JTZI7QVosONa5vCbiQ8ed+RTv3fos
hW0+VMROEFLNXduO2UpqFaasQv62HTfwELdbsdDqXcSrvfPNJlXR9KPIzT7v67F3Db/bIJRNPoVI
go/eBQbQAPV9Gt2WJl1Cl5XYKxLGD5smP2tfbv4T50Js2VKbVUKcHC9hK+qzw8Wp29YdRkDSxZsF
K3ocJ6yytWZDU1RiiaO7JU4wZ42J/UDunI5L9TRF6+SPC5wryPsuOipytSWLv58Ty6tvyMXMCGgG
jeitrW2dPDTr0oEoXPULjtbYOvnO5s6S55HNzB5gDbL1MNmYhD4N0aK6rxF2JiBsfKt5XZCp0T6b
eY3kSvk5rXPXIeoOWckixrps49tc/1glZ+PDsg7L/h2YtYAAX3vJcXt32MjcZg1mvZoDfKFKeuNk
Vzcf1hjVrMPQJ8wcfYqDr0COXqWn8Sx5PoypoewZ81ANv4cinMVFrFauTjEm3tbfNW5R8zxPXlqS
b6pa9N00ToyIDCY2EvHf3tBu+4BiT0pR14E4eL+fpm7CSaT7FDGUNdj6ry3KL+Fry1t1SgZINNhk
Qvo1nlgbfTPo0qLwsw4cWE+0VXSO1YHIPyvnpQUBxs1rsZjKyc8CLhX+XQZN5JdpGhVtCp6OEYKV
sufR8irC3qxVFlGaMkQ5pTO5KllHn6ZdrtvvBAYW3U9XYxDxIBuwMT9unV4VLDT44F5ALefteugX
+BXfqDqiw4vA/sQZTJg7BwjAI6Uof+sejhG3DSM63LJWt8QUye5WN2SdEKIC2GBARo30pRnzDUEq
AmvEPT58aDxCxHCj2qp1790UDctxaCKvTtOkZo5fbFfBFSPt1uVbqzgMBYRu1fTNh3ZcjrYiJspV
O8f39ViVIh/RTfcPW9MkFX6StMYA6oS+Ue7sMiLDGgUsjN7nPVES3hNj+TBUdLwJ5So/joxufso8
33f7vHVdlzkAaDPM81UzAzFPNsNxCxLhSwVm73za2YSSg1Zzmk0+IH7O/OzD9CGNQ6p/L4D1yMPe
EqILEWDnNWTVBGrK7S4M/74B/Vg3GRsiVd4BMJ6IJJ+6vYmQXG0kull3rOCblPI4vfO4WZq/1F7r
YuthfPI80Mkd6mjcZ2h6ojI6IVljPieojONUlH4scxiGsU9s8VBULkFX9qT0+XrC2/Ix/IqHoc5x
B1rzztGUIsdG694XNuJ1OCwrRnNQxogwGrmnOq6fZBMISkD11j5hsmE+dWUteuzIcr4bCEp3j4pW
np4Qb3ffZKOH8NS3YbrzY9p3upDbtuac4+BAcbEqv8HIBclIZXCa1o1rH70nCsMRcNYJpy6VOrf7
BtIO5pnIbZ061j2Onk3doyvn6X62dmj+om6V7WGQrXtDGYUdTMQQheHzCHna9jRxebcm4Z3DXueX
gxU8yTQMZWosYgQ6WRdSc2RAm8/5iFx1yCWENQtgj3JFvwLn5oRw1K15N6MGksPYSa05Zri2Kos1
Fu+4tbTLLaRfGIuAYw59HFTvUTD00a7MXRoWrr+sYRn3hz3BZfcJxjUDfTCinusp92yx9f0gIQyD
KeC6FkQ0www+efJMAeUsliFdG1hylOBB9wgq0g+xZijHlBPy/EwA5ni3N2W0QjA7dnvRoomOKKH0
GIv7UfaAzZxoixJiVsL2RP4aPMpquMqQuAA2uRIonnaP4+0xkmrwr2i3UfcQYDWAuDcAgvqUzHCA
yqV0NjwbdEO/Jzsy2299xb3+rIcK03Ktt7aDENAkb4YqZDdAAiMJaAFJQQ0IMEicfYv9rGtUPVBj
no7tNG9xhjNiLetsRy2aF20qtO7ut5CicJJhwCz+5ibbs3xAaWV53my1hw/EjlH6JZRjPz/PS63q
O6kVUpqDmcu2Pi2VXmON85by321ATPut3apglsOuLGyy22HcP6FzYCA4WlBiMmu24op3t2szBexs
Or5TptkRTZ74Hv4HuEgkh8d51gcxp5+wH0J3UNprJC0y7teHIOe+/RoMqjEZctg5eYwjKvpftlGq
LdqhdPQtortZnjYim+WpHIB4+yBRUqX/KSTNT3ZirP/N+0mlt2tcdSRPEjhlP+Aiq3BZVyunoShF
ukqbA5IF3W++x9CqvS6wNSJ3AhZN5B4LK23vZsESC2YfWftHZVFgzYRlAUbnVrtfhLNaP9G97CH/
K0nb38JxPqIvGHhMxZAD37QHNG76zR4BXgzuCFWQNTnaIXz+3gczRSAb7l6eog4lkC+kMyMSCIHI
sYidsg1yF8Sz5mlG4a/NMRjhpzmDm09M74mgHFE791F/W0MgsXwPdFMTvpUo/U2oahkKx61tDx1j
ciwoUDK+zUZnNn1EINUhI0jgbAbVZHfmegFzNhSNrtV6V3r0GnOMIFWKFzA5IBMM0UuDRjR6mEN1
J5aV7TiavU1ucU4OaLOPuMIyFFDjNsOk594Uo+nn7pisczz+SmvedhFCpDjxDKBa2OD8tq3pMIjV
orXlp3wxuA6TPOqcuhHU0m09tbFk8n12QLA8nNfcavHF66RJ8iZe2fDM07pbP0f4NirKNJK9YT6e
bagR3y9yX5Kn+Zya3JfR0K64YyB03bNmK6vqeTPxhJjMzUyQBT0l1JnSHE0SHnxGJqP6H/WGIxs6
qC015JfzSzQe5zjliAuxzZH7AzMzuLtJDbN85rpZKtyIstl/thpthG9NE4b2mFRJHyEPHi3rAVEW
rv6QIKrB1UBVmvCjxdE+/tI24UFmPlawWQ5pMsu3GDW1GtwWFO79dwUf1vbdRvMQvQwVOjUfFtWM
E2bqN9nRPF1GGBJj3s267qQNGlZYJIllR5civhMHABDn8R6jexUP+Y7mz2Bgr+bSOi0IF17eB4sW
0AOCCCke2jlJpte+a1p3l1YsDKdoBuT8GyME6bnoV4FpnMFEc9alNEQPA4G9zodonub6S7QDKJgr
BAD9YZuNdE/15DGhYjhJl7e9g/wrl2RCd6ZmXQ/3FldF/ocUky3fGGpDOe0BJmiW/S7awd12BYNl
YHcKtmJbhjCj2fM4Xf18uw29YrcO5fFw07ViJ++x9pzf1S1aeLklBp37AwaBiUNu16NCj7r9tPLo
ODpK55wJ00QZ9tyjsNO5FNVzGDgcSQxN9HisoxiNGtGjN7NlHdhoMtvG1fLC6ZQnt36d1X5rkzUi
PbzYaJhV1rIKkDMkX3HzwGM3Te98gh36r7RKZvNAUNROjx3Xs3oNAT2VoqtQ3sNYIXSfL3Xfd+K+
rLq+fQ0SL+Z+o7Kd7sgMFg4KFZCWA0W+7fylmVNT3a2NU+0nxLOoIqFiKLZ6REVBGpSaE5ir1SSf
sZltlMOdQmy2QAMvlerYQnV79h5Ov8IckExxrhS8Jc3BoIczzafUBIcX69PGupfV4aWh2YmVABo5
TdX2yvDaMRWluG73T2h7oLC1YCcf1b6nD8gVRHRPoxIVxEwQ2M7Rc/9N0hvSCGFv2iYd+cPeDRiZ
juk2+K+hnhVKd+0Mc4ujB2F601kcUINFc5JCLUXGSS5wt3Nm+maWRNKXAQ4hEz2ePVpjpG4rB5Vd
ul0tTa5MCG2xGXdGwflJPHFXJv0pwQhuuB17O7OiWjbbP9AJFjDZWrYkPiW75ewhmuI4OqKt6Oui
k5VCXG3HyaIyxkzN/lpTgN/vy71q1o8oKCcelXJduv0n6zmrvtt2IN2JMEwNnkgdtvERg/7Ov3Vw
kdafhp4n60OcRNP2ext5Yx/qZTbpYZ+5RO1DoT2doUc3ox1STxP0eaNPHmdippD7DazPk8NHaIp5
p7TNIWcXaHMnyVmEuMijgv7zqVsA8/1EQltNj87vcX+XglSHiAAV7xLjCcpvgLlPadJ8R9EkQuWJ
y8hOqA4iBMunHuvcHNBHalFowBF6zmPCORJRkVtYvkVR7LBN5Ogw4WD5+d0pizS9ylC0Vc9TunQR
HALqtP45n2/Gn+mMOhvGv3l1GgeFIITgpOtemXPUz3lSoXLvsrlL4MEQGNBOKUqhpGCURxDEsGos
n6hOfTji/IR74dL19fLLN6tdH4Y9NfwzogCRrFkzNvPdhlrk+lmmxi7PuK4rdjshTskMfFjGDPie
ai16hto8Llu0HF8QFav0btKYDXhCV8NgRB3Agh2p+9giK+dATSbc/zXP0SgzjALRgHKmbVGwcKP+
CGFDXBXLAozyxwZaRFyIoGLAbVEtslTvqSUKctyeoAOFClfpxsFnNSb0kmyQ6PyzHN1qN/9Colyh
HIaElPi/kI3tdZQJD+1Dk3Ecr37Pqm7AfEYGW3kbquOKQUvgfPo1EforZqJRlM7mAOzMeGOQa9RN
HkY4foc7JMIrjwvHNMQXxXUalwu5ldiS3gz91B2I+tIkb2K5SgdMLh1neMeWdUJufmD1R4mcp+bX
jZ6QS7+ZAW5vqqzT9IhbiiBVVQt5nHBY/gkp/w9WTOTScwYJN/VQciHujrAJRj3U/t6EaICH2gRV
C8phSwM7/VSN9GWdUCDKgcGNSI6qLHKOf/9Z/jOo8zcynUv/j7TZmFi2KjkaqTRSYdVvAVUe/Pdr
i714T3A34l/6JO7FTW2bt2av3+K5Y/y2nOpZI5qo9AHgs5/rwrSlmU9xaP7h052nF/7mw11a51Qr
KoB15NLjAEZpV9SYDniEJHDMEcyhn4heoPyDf8A/SKTE+RP8l0rSjdM2JYyJI8b8x/TVb0M5F7ZC
EIxZbeSJqM/rqEPIum79H2aSz+quv/tyF6qyBqovXDWUH4UEacPDTOYwot72hy/0T0+/0JRZcPqm
VCsOPYj53rr4PUhb/kEE/k/PvhB9IoYfja1KfkQTDtmE2041FsSVD7/Qjfk49v0wC35EHe4AOSaK
vzGqL/++3P/pk1+cQuWKDgtXtThWJJpw4S8lqgIIDa57+oU6m7aWQfOD94I8Eo67XoEduQ+v//7w
f1ihl4ZDwqGNZNcGy0Wniv6c+tqEnIiNghYkqbGZnaGxvsW0CLdXQffIpfmQllVI4cTCj//H2Hks
t45kafhVOmqPHriEiZjuiIGhFY28dDcI6UqCR8K7p5+PNT2mezURtblFEQRBIPOc3x2GnIpXs2m7
c6aBHf35hf7tnwZZdH//d/79W9ZLm8ZJ/y///PuTLPnv32/v+Z+/+ed3/H37Lc8f5Xf3r3/0T+/h
uP/43OCj//inf4SUxf1yP3y3y8N3NxT9n8ePv+XtL/+/L/7l+8+jPC3199/++A2m29+ORoZc9cc/
Xtp//e2PWxbRv/3fw//jtdv5/+0Pn2O0H8Vf/uOnTX9/VH95+K6HzyL9/a9H+P7o+r/9odt/NRnY
jdNC0yxd+9NxMX3fXtHMv5oaVnNXdzDSa+ot1KBicGjCS9pfVVWlkqZEF7Zpq9xEnRxuL+l/1XXd
JUhUmIKR2zct+3+f6fW/VqX/+m24MP/491+qobxKSNGOd5t/Du343+XL1jkBellTuEK1qDT/dejj
0FGN39KAUlkSaez1kyCSetfXoBcKGsmd2aq/rM6ot2rtDr/Mlca/QSVyqcGwXjV7nC8tUypKL1fs
akOAiPuSm+kngGuLY70eu8Aa05vCydaCMppS9D+tKr6ZBb0cUKwh/7gdcW7SOaCz/ATd06DV+4RK
y3bkawKCBItsVgxKGhDWx6Lu7xoynh/MqRXovReqJUfWvDtTMjCHNrvIerWeoyRZXuYxs/1+6L6A
GThiJ3QkOSKzd3U/GqfJSgw/1XivSox+6EZFdSqqLuiior/AeeUXVJVfWdbbZ7so5wDNi77PalXd
GUX3VcaR8prCX15kjwgk02z5qsyDfU5EXG2HRBn3JfzDmSK4+0mV9HMslWR/e6cycUQ1N8STMkxf
TRstBNC4xV3scMrTxIfPsyJ+GiW1dyk97M5Zs0875gKutpFfWmelhPzza0BmWDvIYvn651k6y5Rf
UMDZ52mpv6aUd+VrF8R4oYK0Gzpm7QprV1GdBnTa4gdYUr4y664FXtanHoq8hFLvkvwi3CjZ61oy
B5QD/Dw2IB+eb2QYLV9CVajIvY6MHlzsZv5sqFzmrEzUjdWP0yYFpDvHtxPvdc53IXo7HMBtL5NJ
qIYnuePOq6XzTRROX1AuH4ehU3N/sYpceFg21d2YFLAeGm9A+WFPgQH7+oX+1t5NuUG8giUUULc/
f7xbvqLXSpsQGC5uljjWbp3BpL16icRPZheEXBV8ojF9lW32iaZD93VA+P3tslZGb+8ImMsvFY7U
wGjKzzWmkx/BwwOEHtaP4yztjyDea29IfpBiSWx4lu7LmCPrbIp8OZMlb/7Spc5VdMZz3ovpWi3q
5I8d/QR/+gJUctWYeDz6QDP6nqm+CpmmU1M8tsjTwoxRGhclbfKj1kekDoyTC2M+aM6LmmstIHOr
XkS/OCEIpnMHN6eGsXXLA3PBYzaabSmMOZ/EuSmZZ4/7JDpaiOlPeeWWga0P7Xuaz5NPq5TuXbgh
2ABjDOisZnC5zo6/yHwUu8qu5igQuox2twEHX4YKx+1RR1EStkMvQQZa+hy5dica9Np3pNN/o34s
wJvcOKMFd1cf5Wjh2Y7TXSZueEfaGbkMs1Z7JUn+WxuZxz2SK+O1HpzpIUNRHLaIsm46gyX5iEce
hBUG/cicS20XowF8WGI7O3PXD69tomghrU8z+jmC5EA2anzuLIL7UZaoG61E22Z1sgNLxPgXSmQz
Z2VpogdX2gm3Vu9eBzXNgybLBVgIiql8cdczWAOa3Eg3AjMfex+8BEKRZSPx25Zg1bh3x12iqhOu
+yp2tqmxZiFJw9a5h5S8qFU0PTJvItk0zkCmgLDjA0H1RQYPNFunaciNz5KP3SxzIfaI+36jS+0e
NJbKyVvGWRwK3GChW7lnKzWUoIoB1bSmeyIfxpjCKa/a0CBNJDSiuuEMq3ZjjDwSBrZBalnijhSI
cH9AznQYFfNFNq7E06dp58yS6XOuRu1BrxTzs+tqE7WtrvaeYqmJ5pV44Q9lp+OJcmPH2Gu19typ
Vvrqol55HWrrYKzChK6YkieboOLQUiBAXENpAuRhyy5dp4XJPlXSH8yqi14E8jZ87v2yi9A3Xwcr
GXYtY3TkjQpZQQHyHotOnR97LVNOFoDEg5qvLtm4EIN+qw5M1LAm7darK+uGUihN/dpJiy9EU6Ct
aDcTZd4ZiWYHiKPSx6FL3d2g1IvKOABp92w/WbRRZ1oXPWmtVxKQ9T2VKIZeptbt2jmxw25Q2zPX
f/AGsytcvyizS7Kk1cYB1HiOp2b1LPIzDolU42scz4oPDOgAmJvz+2zY6TFZI8FTjaiiy2PVE0Tm
k2mgY5HQm8mj2c89VerI5mM7/lgHne/UYp1N9aYP1FV5y9cI4glSVuFRmWV+WJ21PK0C5Z4OErkf
gFODlskrXluhsKWNG92wKSGDGci+A8Pl8Y768fdoDicghNmTPd/XUcSxmGczcLti3FNRurs6Kuae
R1TIY1GWRoiKqj3lDY4pT0tJ2UXJamhHWOYWdDEpVZZ1nRuKWQ4PiVonN/XjhNh+RqDlRkwkUUfr
tR3VMlQmZ/qtLLFDDVA/dWOV7lvJ6NKudtcX1XCd4zLH6u2RMM52EgMk1eaiH3qtauBIYsSlkGiK
uE/TbtmJVRH7WUuru2iR684Q9hiSgl/grrCqYFAiO9RXrThHVRl7DmLDbcmJYOl1WFtVyQOBgG2P
+v3QrY0BAxG5F12AvGJsULz6tlOx32V79GXZPdqXh2IYljOot3tkvEX+NSCe9WQkgHVl9YQUivX5
pneqDb38jrWlOlmMOvW6peYuzky5aYdVXsuieyzjJXU9aSG+KvNo+jYguFwPNp9wTxb8jlHOpX50
Kku5V0srizzuVPtg8YGw0GNzcetc/cocyz52ppO86Nb8rtC/HtWFBDAvModq44q0vL+JJ+6WmEXN
kg2q1mi98TepfDBU3Yx9pjgwObpOo0svm/vZVLWtXicn1TKb+xTomzco3O1tr+8Ex98IpbwOylwF
6ViNj9XUlUGeKdM2SspLnYiXfLHnq6JGYwC/gYoFFa2fuLZn3vKMMGedeFah35lf4HWOeZhsdOSI
w8uL3TbXDh8rdln9KcmqwCrXTyrYJYjmNNlIV/xyI43btHcMgHhVuc3wAGQrFhcdEJBgamubtnXj
kOlY6qFcFOFRpim+6vbdSzQl9pGVpgo1HAQbLApkuNT5+LkiOPmFal3SYzppe1mFNu+VMjIvXQW3
YJuz+5DWrsu0rWnwXDdZf1q3PbSTOj5qoosujZ4qZ1E5Y2g2erxB0r0EZcM+d5MMbLPGkUzQbtod
FgRktUphhMlkLPgnLKwt02D+NlKnCovEXpqQoezCK/ru2WJzO5XZDKYYLZqyN/Vhqb1KKtCLKLsF
gnZ0aIyLVp+dubR+L9pcbCoKX1/YXRJ2roXaEbadTP4e+sGxZ+jyud84o2OD8MsyYC75AWgAGwl8
sTwYoj8lKw6fkajvsLNUccCJihtIlqfCdG/8HqOM3bGrSAZnncD6aj2T8v+ateCaq6Y3YU924t4q
e3LLSUz00mQp8cqgikDv2PqM5Yw8S5nu50ZmGwxZNyLZxBIW23mAj6FEOyXWnayUZbOaJWTb0pu+
U7U8aMmYHlGpJV5jTsPOgUbf1kuWbhWzUb+WJLe2WYfOXO2MBcmxiALC5Naj0Iv1CgvwUeVN8zu2
ytJnaMmvDtmGZ5rkMa7UK1vDnc07uZhUw6NzrkVyUVZqNzx4EwRPpT4uqnZB2JvcpA+NL4fF2bIx
9K232PoYjq7S/cacY74X7G6/I/Q9e8YwcXdJddX2VTU52gY1P2IbkSvGqc8jDGmaEI4eMMFjOrqO
bEmdLIwrT2y911ZTnJy6RRzVaH36ptpdfifURJ6jMeojf1kYlzj2SvORkiAb1DoDsCBM5HWAdvAx
lmSnspjWo4PjAe1xnVoBo3FW6Q2j1jwIs63uS1dR3jUjaVUfri7aMk12lCG7ip37pl4t1zFulIeB
RxRhszSiT3EzalITdi8CKjqmRFqXPZnB5jM9sbikDLneRJlobnn1WeH1GWMyvKx2nOvk1urOVlRG
A7dVD8eI4tH2DIu51V5X3QQ4pV1/wkfZX2wU616k4wgMhtXtinpu3faSOy/RnIE5J5P9Ms3ZFIok
mW5TfKR2it2i3FeRm11TZpqVN4xbnf3UMbJTkgvI/Rbhjt2th6RsiFrpEK97dqYnwUyr9KBofaAx
9HNjDabjJXX5kWd1HJRdNx6duUpDO0FCjAJ58uIxjbwlFm9zly7+pGjPpYWRrbLHr5b/FcalSs0o
FxZp9uk7xA1mOOOJupRr3aFDcz76OlvDph0ZYsT86zuUMcXdGPcf+VBq/NKDsplHqvEYfoT1bkm+
xt68TXoaH+yVGQl5Qw/Tqy9QFK2vT/khHix0PkOJijdplI1b3syTozghjUhPpr5On0ji83ORLOaP
hpriforj9A5dWRoMlU1RtqRxOBtquaP8uber5deiZa1npGN8mnlegzUbpnDBg3CwNREfqqZXwhwf
U5AOzd1cEpCJV6EL2hjqpVaS9VyT3rhb7FF7iYTSepa9WH6mVBVzh/q7MV++WDsRllT4FEvb3Mg2
yeEByk2huC/o2Z7yeXkse4GQz+pyP0uXp0pWaPk71cPv8DyXSAe6NDPf6ylZj7LMUMkvUfWszE3k
IYt7WYfxPSrX6jrg5qMP1CJf51E41XXGbj58pbWQIazL51xKtNMDjqKBUVIwTxbTqsqswIK3ts+q
Isu7jO+2J0Ej3jRr9gjEsLcTjJtEauZvCA+xesxIpI3cwOPTfi6p+kkW9eylivHUzuySboSehMr2
kJWMIJxF/kvJSTfvNfEYTcrPXHEPrvIi1fldTsjlcAteSyFXkP5uuWM6g3KARY82q2UECKjr4GZ2
hF6LFg/LxivaTxYYZb2bkLR5+ZjbLDdNFmL00k/MTBrDZjXlIY+pJnu1FgcldwAsMC1vnThjApiC
G129GR2yOYKuU5ewtpCYrVjb0GcMd4YY5e9Z2ksOoYqYIRPaGrhsclg85/lJiW3niBjC/YW8owtG
R8ThWMSHRkUQ37vGb5Wd6zAVjqcLdeOgWM9FKS5uU40ksmEiAAb6WXp72GPbapBdZYsXkR22iSKX
+3io8NK5v6Q5Pq6tie3I1U9p6h7HdPxB4PLbiK1N1ZDPb4vR06gpboDunayiYyrZN0FyzokbbQtg
IMXIjlnD0DSTOV5Ygxy5ASF8qQpmfbvZc5fW08msF+Whxs/na7r8sfJsM7T6l1DWfew6SUBaQuL3
WFBhq6cAL0br49kYQ1Dq10Z1X1PqW7/Xm91YiWOds805gxtD03WHIhq8rsDCnE6K9YgFJcy5IXAW
Ke+5g/AEJsncxvP0NqlVUCoaUkXaQuToLUaImNZ6kDfT7EUqKMR0JxFYnksGsvWYZR19mpFKpj0t
/frDDb7yngXlvFS3EIkvdSzKe8M1hy35NQdHNWoAgOJZ1eJtCckaEjUcsG2/oNO8q4diPujq8A0+
x2SCennH/9ohf+mMJzj419JQ1vs6U98hpViupu5NU5p7KbTv0ixfG9f9nJb4JzOdu7GkczFQchju
T1xoe1hhzrzQdS8u+8KfzeRhHfqPRDbTccJpBzluDBur6PYxlru3WsFlZmtafulVw6BWxA9klxIX
mGLYaBySnEKzK4K8sJBktY27Y8dDQ9CVy9ZEqegaUK3NMPqFULZjXR7Ijdi20jyUFROMdcXaNfH6
hc1l9jkdaOtmPWZR887FfOyrZCdLecZrMIdJMW4Go2BbHfZp3CLcZjZeSMRQsSvWpNkUlbQu1YBT
hD4NB6f26KKCB2caN2pK8MiqqvVG3qSrdv2QU5vHluGDedI2FfaVJM6tRGl4c5C2qfQIvaW2JCrN
c632MCfpC6YZRhUmnVcO8YeVGWwiKkqXctoCNkXPUNqFbwqxiTAVeuNo1zvq+HtlVU48D1uO8mCt
2UVPSQNbV3FGILzv0VT7qHtes7h7GHFsoIA+QhKjvW2GQGbrc72S17wkWAcwwxq4RJL7kn3LS/Pl
RZ+Tg1pEF3NI/Cg2VEQyCcZmZM8JY4Lwkgw7dBnxk1G56Fit4d2KuiP9MPKGiqkLltSSXc1StsXz
HHl1Z3P3JgmQsKzVyFuJnf24cfpenmNO720FCaeS6/VDV4/PgITaliEi2iG5Se6YKGBu86ojVyCq
su5lVaoWIz2q1cPoVgrNj5O5Xm2zKqLWXU/S0Z39IFX07qj9ARwaO9BBkWfPABoKXV1oByvv3e9C
H519ZOPGLZEdfvaycr0+LeXBdLvxRKVafS25WbxiJ2/3nbamh94GGQYjmC2kxnNZPdptkvyOulJ7
B2Izd0U16FfdcrrntssGL2tXRp31mUpb3keHws6XQ0wSxuAyNpFTki9UJrZvS9ofraHd6yhUA9Qt
3ysG+SOP7Y3Lq7jAC7ZApkLMV2ewsbcNsnvolOQGGvUWrVyitRtHZWQygxHWS77W0WnB0BDqhZtc
MfivO7PW3Ld8GKybtYHZL2PSvNhjUj11SZF/xEvebGdH9hucbKuHLlE/oHZX7sdU4ewT/BhbXRs0
bLM45t6zNokCq0fS67W6IymlySV1TdowFT31tmjt8Y5uHcABUpuOsnmv3AbUAQ028k/olkCkInq0
iTMhFa/RfLucm10nmmIzopDaNVlp3uOM+V7iLDrxlaJ9JrsRI1xJpaHGNLxarKb7CinigR2lO1aF
02ylPei5hwBZe7OyaTzRdFRhwua7WUwggknRgUmMOH9I3GV5TKSM9zZCp69h6O2HRHRvGIP1LrAH
5VTSDBK4TxkfURgf6kq/t9qIaMNhkYGlxTzcDYhGywl9RKmzPNaiUzf1beYUUNe8pYwZ3pkFNh1J
JCaEUy/bHWSa4g+9Q+HKHIIjyrXiublp8EqNFbuuyKJJZKHeDex/d52l4Kp3beMQ58ueMWggN4Po
9g5ipD0WTccn3F65ECb/azIxLZO2/7gatC1l3Vz6Qo3vahXLT+9UT6nZ6w/I/XSw5kom3tDj6fIK
GoaNqoo+iPQp9oSZVfuidFNsRGt+11rkbWRTX+zsstFI+hQY17EbjHsOizUzH4cjw8IQ08tBCYf4
9sO2VdYe4nYY4VW4DtyZhMNb2mnq6tV3zekxLsluGzK1YTefMaovpdhXdpkFqZvJMO7IQBhiLGcu
lnMvLYcqMOcxPqRZoX1g/dDYddssjG+rit5b9Wme+VSaSuxmTmyHFRdjE1VDv01dvT04BtsNKi9x
KZbxCWX48tCjsvVkrM57uVQj1bLMfAKY7/tFOBuxtLlfLvl6aLoeCasryzBLJ7pQuVCS38BVMgpn
QgSIuFxRuD5w5/ZfTJTTPcti4liRwZlA2NhBqrfaxi6Gx2iox8deWjnm39zwi+RmC3azIbSs2T4M
KPE9IGuJurrFw2knRTDi0tyCtUCbWIo4aw0IUxtlzb2SK9YpmkW04XxOskOLN+eWccoqo7xD7vfL
bLH+9YtZIOsfm22t2gAo9FylKHJWR9c88Pzq11GbhsuYV3jbasRoiZjyXY/peSPi4X1AzegzAsi5
iwjEYJYCCe3pMn+OuPQCuRRtBTK5xsdemdVzP+bjV4yBFht3uWoHhuNU28RUWzwGbXOCiso2FKgb
MK5wRMe/0fEfU29Xa6AXFe6csnc2SqwIrPK19K2IYIAZFOIIaKmGWmKmm0zk3xigjGOfJfPemOsp
xKWufSIVc0Jsv3OQIBX1KxSTfmuBz9Zq4myctZkP+O6ZIzutTtCzNmzmGhlUqzSs68ngnMBg7OfR
MItTHNWYrZOOTGi4ID8Ga2/rIsdo0HZP+ZT1ods3il9ZDU8gGixkY1i+eXyGYp+J4gOysdgifZ5O
I3/tk7ythJmCO77LVfGUrjWq3KKINtISd0mJK5X9eUD1TIyFN8Zo0SKLACPTVjq+5HgLmGlnVLJ5
b93rjoE3sKi7mAq6X9LHMS+6rSzFhHLWTW8DLxEyrrKu7m1SOgIDMcuzNsKaaR0CU8wN/W+1H+pz
I9bpWxlgMjWF8Y3eXECKRTCGp6VeGSw/F7RhYCrXNUV7odm2AvKb8gxolbG35Gq8aesNXu2K8sUR
YwnuahYvFp1PUKjgz5yme2UWBiJ5ZPmHEt9ngK5yfB6b8Qtrd3wuO2oZcH1reqlHZT7XKUpcde2+
mJpxY3E5CLm/SqAPtpoGmKnNt5VH/ErwT8Ryp7VvZpG6V0MxS92PboJh/IEZiSuLQQpGM6GmmRtr
fC+nZWr8Wk5C+IM5xdwQmXQ9feDc4sT5IbRhAm9NOXOnrOag0+r+MFYV8Wtt36GCLeWvOcmU13rs
+12FM/AwWM74rs5uea9hFYW1Mk3rbNTOz1SJfPQUuPh3cpu6E3Eh5sWuNfWg5QM6VdTDKSJtlfXN
BuZoYSFPWOvlK/6k4gVy7sdtYXzbZYloNyE4zZkrEBPEBwWmwOqsGBi/GI1gQc1g4vREnH1in5zu
G6Oa9hXu7zBRTHXb4IK6SEPtAtdS3WveTuQ74cCkmkzb4eemzciCchktwjhdyitbrwqvqJQKMzOI
RsKtozuw7oIsnQifDI11u/A/cH1xieZkyQI0pbybEZG7HD3/NRGufhldM9qjppa/BtbkvaG25luj
t3nIk8eVXdFO0vrwfd0RnnvVhvatim4zj4bidm4S51gwOzMM8QQgfFr1kjZ5EWtJ8FtbfI79lAVw
Qngi7aT062L8EpKbxS0LTj8fZb2HZq8PGEAxfZtDvIuxh15YVN1rJTgXFYHliK+8lZ+LqI3+a7AQ
bSr3fEx/RCLMWh6nqvOiGdx9EtJ68AxjtXvGe41fFd/1GnWsXUFd8no6kg8d9sWyXs3JgZMzPhvy
o1r6PhwPW/ypnfAnDNk7sD60sEwwSoJ1drRQ3rhy1Sg+dRVRxxo0JBF9RUC7vlsV1QKW42rVOzR7
Kx5StY7nU1uQN025bv6Q+zS4+Jf6hMCrvk8xmxQJHxppy9Se3bnOvteqL7GCZ11dXHCsKsHkSFs7
ZktK9P9KJ5k86OjsL3VEzJTjKaqmBQgV5Bh2VSE6dhMcrrnPumCum5VwpZcIFCV6bKdsHALFiR+y
1NGJuoI9tSSZ3FhM0OK1XzrzZWFkeYLw6Qzl2p6HLMmxJXRd+6aWmPRuyHfxstL1sJt2q/KKynmy
XyvLzErU5EY+UeuO+bGQOtUGAUsWN6LbW6QV2pn7Nolcb0/QNM+DzivrpET1Rxl31Xo2R004eJWd
4eCkEjtK3Ueq9pLOUtH8Ja/UZk8gT7wEU0HQp+BneV4ly66nDUwat+she1PR139giO3PyjQqxo7J
i/jQV+ZNI55FS297TMlMwCGa6t6JY9WHa9IiKNiYhXTHYKb6GCPTCTT60zhwSDOZghumt3GLfoc+
+LiSzeNNhbqS4zTQF0FBMos3iWW6XYrSuQJus0aIpcNnm2Cp8RfqDOdgmvVcvE4d3uytOeUqzk8C
TrJwgv4ohi3QRwUhKvvmTsfzBliZWUWT+jna9hbmTjOLIBmz1AgcVAuk5JYJkRK44sdTwmn01L9m
Fd2BlTi9LxLL+o7GogO+n8jSp40m04Wx827xWYjKXHyp681XImzLuJABS0aYpSf1j1hj7aI0RBjh
JR2zB3fB6bQxiHaACauy5oEZvrN6JHllyY+wp7UF0lOnl5rMADMcJsUdDxVnTbsVNTmqZ4bZM259
Bah3ZXJvjrpN6A23O3ZLO3b8MjaY29LpLMyqhx5X9Ud7tZH3xFMx7fE6lVg5q3wlXqWqFZIpuxmq
42eWbuZXLXy1LSbSVFScJVG0MMtGu6W/Lf3GVVTrAiLSbRXZV3eaHLJNjxjHBxzYrkndP1ElG1y0
PvumPcGMPnfRELr2ElLaWQm1RfFCjXZawQ2YlQNsnFrL3tTmNlAEOQRytUZfNnN1z9VMYfKWN0Uu
TmBHy70tR9VPCyB0SpDeVwbjN3wk5a8kzYSd+I6s5l2yJOYms5Rfg1yR/PfafQ+A8dUOLBY1S2fv
msyrnzqECxmdCej1cQYECcbJIlrFMh7LFvMw40v2ZhzpQS7okERVgUsQHJOTjkDs65VeOpjJUPMo
jQPij/wFKK3NabIxwHqUKswVGtz3xa5qnwHKrr+SSbvh9zOeVsEmW1rO0xqbDVoVEHXSfEBGWcbg
p0J7HvtQJfbs1cFKV/mNRkeY4Wv0syHmJBY97Np8WblRWRGrFBSolWt1TtM2fa2hQICT6q64I9it
eRKjKE/JEj+XDcWhvdQvLgjtFBGGNik2mc1cX6/OCLo7O5HtECWhC6sGIcJ6f+Ora3wLbuyvJEeE
t9zFK6DBeMDy2Fwpf9Jb4EmYxNHsCa042sN0L8qSYSTiitVjB2K8V1RVhs3NPNapyhVwrPXJiHKp
f9v7KDJYBzCilZ5LLo1PYNdE2o/7gBMqgvy8Te4hewXC9I4Y3tRXEu0y4Dv0SFaoN7m5kndMRAyk
V/5JcoK9qea5emQGVuPV9az7U7ToW+i+mxh8PQ6zmm+rDBGdqdL4e1ZP6dh0sQVBsFKR0wKpQYwj
g98wzq6NC+SZtP2WFIPsvsQuFDdMyYn1ZR9rRaiADu5lmr2aZhlMiH13wIAgWlHNqGk3c0D4tEG+
wJVOhDlJQLSeZBWsgK9KneTHysh/GY6ePKCff58l0SZ9JxRi7SS02aR2W6uNQ8NFUN+QnYdr0/J0
ye6kRg9kFMx4dfJp1xHds60zY/h27ehLyxMQqapccABCDBZG/YLnxNxPnXDOqBIB4dakuMPypNwI
xzowunhfKMa8MVVYC13AMLqavn6xMqUAwagrrEZqd6VoVQwddtAC8nhxk1qhlcxvmOtfhjmRd6ZS
gHTEH/RRb1FHVv+gIUMR5kQcg9YAlpORty6jQgqF7VxMrKV+by4fzkzTbFQM4zYy89vQSyKnmAh6
cTTSZRwnkRt+ViuMGA22G2cmUa1O9oErMLvRsXBe+i1KQCw919SdSCwxH6GNvgqlpaiYZweQMesD
sr9OiV45+3qxn0m8nNnwkRGiwYGKUA3nXea6vTUNWAziqEA/FF/O5q+MXMFt2iq0Dz95pROR4v4m
ngR7l76uiGdKypW4ap+yAVJJ09Kdqymh1sabQe1BvZXDUlpX3eVX73Sn2C/S0M8LwVSlPn5m2aO0
skuuUBw1LsL5tDqqanY2jX4Mlky56nGt7Mp+QUBjlJ92WwRYhU9dJ6O3epSveV+GS0q+VDNBtzeq
HXRtFP0es2GTjsXy1AodPnJ5aB0HWMuxD1rbnhN9lSG2UF+x8180woFTJz9qn2meawPbmC4JJi3w
m5NjzIqmw4JzgWLLcLeGKajQLXnJZpFtUKcsB62M8ZOncRR2mfM2m/VbRuSPnxq5SWBCZpaeigdr
blXOcSRmcEIl09l6jAlaFydBU1IO83TRrfRiieLZiZ094QBpoNTlfgWQog0Z6bXGT5eRf+S6JG4o
lewsigyA2m6fcYIe+jYPorz+MCj+8gaVOml4vzuhbce46L0iJr/mP5k7s+a4cSZd/6HDCS7gdlsl
iZQs73vfMNxum/sOrr/+PPxmIo6MVqlicHWuHO3uRpEgMgFkvktrNtnbRNrnyi6+pH4fQTEHRSjf
h6hYjVbz1s+XeEd2hGpJ7OTyTdF23isEg0p8joqRk8/cTFzoqhv0zx9EDVCvhb09A5a98QdKGE3b
fs4CGaF5m7wfqqW+bTfjbh/Fg5zKX8Vsv4Gf/YorjnUqgwZhMwPBIrNh1VcZ9f/ABBdTrH9ba8mp
gXL2beK07l9OCXJozjIUncA0nEAgVecCuU6u12iQ0K+z7wZjXSjn+cuHcEqdexx2qY1bErgjupOA
hmaMghGTEI/eJK03o2DfQpRtT84p8gHLdrYkUgX5zTJssr7zwZDuNHRQYW5f2TWBFmYCLIy5heI2
yJt7K0veDoBs3i5VyY0HgEhY8mDVQl+rY4vZZ/dD5ZZfIA3D5AOrGwfcQIxGsJVznTuEYMTePw69
OAOp4hkHBDXPyAwAamwSaqjZdE//cn4rBkecHa7S76apQiakWejsld3Zn9z+samD4LGCgHvOyuV9
LpJopxXOXaIcbkz4sxElnOBhGrF9W8b1lXTgwVruF7a2V2bj+ifEsnKk/UwBiNXy4rKVLIJF1O8x
iHPe9VDUzkz/fA7K5LFI0Y+Y8pjLCa1JKkNl0kVZPywYBfxNcZpeQyFxnG9Rat1R3s/d4V76y6Mh
B6pA6WukBu+RH/3CTgRebb1BuOFzVy0gfKeFqk3LORs5rST4RwS9i6SbJ218MThd/1qEk78uwqZA
VqENX6e0Q9EO653iNHMmvElmV/zjOZzj8r7+XUI5OoM8qW/qJufk7o/Be4vT8XnZMBsDl4uijuwC
BLMK77EO2vr8f8bNgwznFO8g3SJQdUa/UPLH/t9/jBDx+Kf/PXHhdf5zaMf2t1RpCX8wGd52v5qP
cvj1S77+0an/5f+HBAYbvsBlAsPr7UdT/xie8hWO/+G/+QqWaf0XkGHbCU3LAZR/6Pz/N18htPkX
rud43LbAD4eHIcj/8BXs4L+oXLhhgBqqgH4rIP38D18h/C/P9Cwv9E3EB2zuy/8rvsJzvB8v5Bn/
pHfte7MOTj91MYXB9jEJ6HsKGfTXWHSHQdD/40IYtiV8cQyvEH8asCM9XkRd7Ntje58U6+PmCBAR
CwjBcwsPyz+v4LAA1DXNFa+G5+hAXvgvIyTEqv2ZTloXu1z9OFuOgfy2ZmXvIdjT9k48Uedz30mQ
4tesP56fw3+5I9krOsBev7dxhuqNOC+21b3KqokK7pPF9AynxDo+xr9n8V8OSb2klYQqWRsjvUqt
GsmG1IqWIUi/VqntLa8GJIE5ANhvwan2j/VWBO86A21LmY2GeYXydJDvnnsGhQdoICrACp36GLg7
QjQL6kHmbbFU02f2wmtOdZd+5Pj7J2TDDLLtUEm/jZ3UOXCUgfW7qPqATmlqtDpOWccCOT7jkx+h
HEQTycu6uM9hjoOgntpP5FU0vF/+XJeWg/Pn+FJOwerSy489gutNu3rckPbmmqXwpSkiITx9+hb1
XGRfjDam0iE+l1uNOnnRBKCXIGpbOv6VxxwpacFMw4wGbdLG1gwMDlBYe4cDhHdlLV2aISUrFCCg
LPoeXdySet7P8wCEpK579Ahe/gLPcnd5fNWvxWq6VWxG28UeSobL2zR3N/O+kF4w3aAgeSigdhMC
Z6nZzh9QzEF1x1oQwH/w5YhovluPIr9dwNsPdLpDzzh6SOt28svGsq494oWYVl1fthyIU+CTphKO
E/JMJx6Iaknlp76jQweqBD/e/ReCXKV1OxvosNnsHC2c9q6W0diDstP7GKpBjCuyZQ7QKI4phNXc
tETvfzCaKfz75W9x4VuzS/2xXicOuQCJiz5GBbABXl1S99gGTjp60aZ6xKQgPtE0D7u4cquOIpHV
1J99/H++6D2+kizk4k2rU2R9XJtV8dnIhuIn+hP1nd7oSqqYrHSoTL/sYwP3a3HqzHGQ5yLzdSyv
jjhQkkW1D34ItrCLA1MCKOEQ2n+1C3uXVyb/QjIKlDTBBgsEL2FT2AYJ4nzxl13QsFoC9NqS1Pj9
8iwdS+WZrUf1i7HBjGyQZ7oY5Mz6BtbP+GsxYHG9Glm61Zt1nBDgevmnLhweVP+YKQR/hyBTEwug
OMi7WaKUH31rXX1wEom0bibel0sXyLZsuZIKLkSIaiwzZ2ZvOV3SxWHlFeGdL1dkqeowzYorL3Vh
/vzjZZ9seM6wLnKF0Yaaf9ek62mznda4pRZYdzd1ZeXb0UaXm4ZhM2tOtZuZUT7BUqPv42nswPAn
Hbq6aLFkzeeXP9Gl6TrW4pO3WTvfdLjecmItoeDeFN3Y/iOAcgRXZuvS+ErEG+igGA16A3EeQlMP
AygF7A3VlY/9rLbFMT1KyLfoVdQD7dY47Pw9AkMUVD+z1Mqp7xk4rXw3DBQ/7zI/Q126qbMS5qyb
oDdN88b0r6T8Y6qeCShfSQtg9ilQWHwio5vDbwmSXP+ghLhSopaB8V7vMympwTOgoPYD0vLugCQh
xmMLvJbE96/khPDCKyhHiKaaS+a27uMA+UaMCKdRhIBejBG9uTanpu2M+cETwdgFRmi5ld/9xLvm
mnkhoFQBlGwF+9cLjhdmYtnUvkUKGQq+lzTe5p2xGB8BybftB62JVMVQOgNoIIKTXKHGwL3PS89C
OG1YKe3oja9kBw/N+7xfZR/TtjWoW2C3AORlvqLlcSGhqvIhddjhJnJsz5mHQhsw6Gn2KbbPzcPU
dx4KTDCUfsPXpDKk9zpKeqCr0XtimAlfc6SJ7vefkYGurwx+6cMrucGp0Kju++Ncucwo4GVJun6k
Yl/TBjP29ZXRFv7Ny69xYX17Spqw+502fsu9HCJw3Xy29sD8aLt1BhOqMfNvc9MFnyWMLDRyQi+p
kXsLgE69/NsXMqCnpIc6yO3WsTieN1xn79H3DIqzOTv1NdPAC+lHFUYIO1nQoOEK023pAL6ntPzl
Nuhs1Jr3cRXuO73XUFIEaAsahonVxc5M1S4cPWSCWHR6k6SqjgBprIGFE5arkyQf96SzPhrT3muI
1LBLqAIjCXzO0gy4o3bpsDy4cvlojLm805oYV4n4DO0MlOMkg8OrRA0C69mhTy3N0Y/YebI/zxDx
6zkdmHZkQV/5QR+enRbolN6zK+GdGfbRx2Zt5mXW/yiQjkbJ3fJGzXlXAjw4BB6RN+3iot5gokDu
pGFDR13vbOEqUe3thtUhgcPTb8tvpyitc2kA1tSbGiVst6asQrip3ISGGuW3wqOHa8oy0htd2c8L
c02om4QtOrP5Q4Pn5MnqvM96YyuRKsUok7UiIWRoct6iDrifpefWV7agC+lMHCn2yYKcEGlPbBqz
sbG6Ke3l0bufUfD8W+vZxVH5fDK6RPmzyk3mpTEgJiyGBPzZ1jqmk+QBoYQqYLl8cHBYgvfsO++x
53qVcqp6rffoSqQ2XjrPK2WSON123FsR1aMk2lgmnC69H1CC1ZjdarQ2lypSMNwi4AkwhuO7XgIW
Sqj2gAvxybHbGJ3Wd2LobgtQ6XrPrYQpGsliDlFyjFG2hK69wk1Y6UZ5w6K5JJVQDdy+6JZ+aGMA
rIDdOlCaAE6mcf2q9wJKsLoILVoDvcp4lN1GIoYIMW1mdqXCfimglHAFzDjNbcWibPt8rFD7gRh+
4wFxu3ZAuPADjhKxGImEoPTNFrMNC168rPoNb7HJcj29VOkoQesOfrpbR0qoncaJkRe0Ht0iWPRS
paMEbdaMiCEn9AOcAJU8H2r3rQtBQvPZlahFxKwcCpcSBYuz+JgI99Fq3ErDmpd8cyhnPc1mQGh8
czFGZj7bFqxJZPXT64Iyu5IQjvl95uLpKDHbCjMLq2VlZuzEJnAHdDa39lsjMs444fsdDGdc9tK9
EgbHUz/3c0oc1yPCi3PSsa+gz+gjP2NBqcSoc/ls9DIZNT+3Esy7AcIf9hg7o7EGZ7Cp4j5wha+X
KhwllCV8M7MuWUwEtH/Xde10H8qk1DtOOUoom0OCQ1NDEu0Cb4jWqUWMGu0EvdFtJY5tAzSpY5Eo
NpFbj+CKs3cYUkBU18pythLFtg+YxdnCKh5HZz2llrnfYtkxXnv4C1no6OT+EQuBjTpbOTYxMOLD
2tX2+m+G8OR0O/cmUFUf1dvpYW0Tv31TYFjyvrHGD4ZblA+oxKSPjZVm7rkV+Y5msnBsD1yigUrb
CCGIas4YFr/Kfc7eQ9dJitdUySk0Qb2GPrU3YEfQoi9dNmUklvO/ejQJ8pjuw1p+Lpe9+lysFZDQ
HtmqDtrRThfD9cK4yPB4uvPnNjdfOz5YlmhNK5RyvVWi+2wUonR/hvAUnfvRl95v6I7AB9Z9S/eT
QDloPW85KvBZZkNvvvKNrCMKnolBW1m/TVgaeH6YVdxvWO+cAsf3MDkG2gROc/erPkrBfLpnU4q0
e7SRTEuiIkiwzmx3Y1lje9ksPChoMIOXe3nZHKvvuSdSEmg3rk5p13XD3WqXn2Rj528oVP1IlgGm
+e7MBRIXJZRZ0fXhm2ToYDG+/MOXFpSSXDdIpE2ep23sFTV0ZLnAPGyqK1noePrn3kpJrW6Dvt1S
5m28jxiUnH1Ai5grechtLi1kp2FfPum9hZJUxwHlxNTBfKFCXPOzZXXZqz00gmsV+EuTdKyjJ+fp
FXJnsIuujrHV228MZBmwLwqde72HV/JdZZUYB9miijMxg+1DkJdGlD8F3Xet8S0l48kWhJJItyoW
1GMiUwAfl3ht6C0gS0l4WzIvC/bhZVxUg/c9Sc3wLUhh/0Hv2ZV8lwgjx+anrOLOnNO7Yt6GCBtn
71o6fX59WkrUTctueL01jXEJYxgqyNjb/8zZ5hhXxr+w1/+nFfxk3RhJj0KHvY+xWEs8tqquR7he
5CXwcpR9qi96c6REmYWRUIkFB28BwexVZXbbRzy39iujH3PxTAxbSmhlFZ4ViE3LuHNhxlPXgNN7
qkoHDPpU+Phnd9g2XsmCF+LsP/n6yXw1rudOU1EZkRlM5WMxGv/kIehcvWlSkj4spmLEBjmJmq1a
sUBDzWcGqnslDC59aiWIS3ekF4ehe2yaK7yQsA5SF5/EOhTnuk6S9soMXYLdmGowdyhohXk3IB2c
b/M9hjBgy83Kxi2nRNH7lSvGMX8I567gHe2whInr5JP7AJvWat5M2QqlSWM+oUopO0fnNfVEb6aN
3TXr1xsfOOtXdnBDXNk8nl0MjK8saxeENpw4vG0CWDUzOi5R6y3XAFkXBlchZutqTDU+ykkEfH6C
AD+5J2TDSp0iRoB+wJ/7ReX0abHscxClC8qGaZji5ZVpNRMCJubPwctAdLu7WUkEi6I6oce3nxBd
7K6krOcnJgiVdF7O1o4ogxdG8JEnzq8JqjM5TtM6ayYIlXQ+YzFiWbWbRNu6dm88xGw/ZtB5PuiN
fqSwJ+kDW4zGT6C7RNLC1SxPPRTyR6PQnBllvftB6mDoaAaRD47yh5mn0KK7LPmo9+zKap8EZEgv
8MMILMqX5FCY3CWser3BnT8nBpUz2GjIS0aFCceln7yPSyL2K5nv0oqx/xwcuYPWCFBcjQyOAXc+
HfbX6z65n/UeXcnazpzZtllsYRSC0YxqbhNwapLw9uXRj2/3r82NWFICdd1nw4WznkT46civDhi2
H/Y+Ga/Qe+i1DkgBP/Ln/BiQbrwRf8JorbBo6txmfGxdV6vlw+hqvNbJhvoWlMp88v4SVvUd1Ycr
k3Phw6ogrEVYbrdI/HYxTvZfwWeo7hOkLO9fnvpLoyvBGnCQ6L0S4H0HMfVuR2ymweXSRPJPb/zj
kz9JBkvhor9j1GHUcMO9gf71yPHIujL484gJZv14qyejT5VpA4QuwygwB6zrlgAmxO6uCYYtEO4R
UoHvPp0RJS2ne7+tqubWtZFZBVLcwd/Qe0MlqmmxJpM9LEEEKxP34ZUq/8BlWXN0+883NCZvsBJj
D6J96IYfi9z2GLbapnOuZ/6UsIbeseZ+wLKFtXXvhZ1z03vQ+/UmRolqOF52Lco8jNrMgRuS2Jgv
T4Xe4Coay8i8GY2SPIlEHfa3EyT6ePW65AoK5kJUqLirvfV2a4C8Hll9igKyrO3bzMu/aM2LirnK
SUMYikk/mvEdhLVcQ2FFza0eB701o8Ks0mWG9i6mIILVAuZ8zOoPWV3KT3qPr0R0hzfgvNt9ELnB
kEHUhhs3bc6gcz3AnFGJaEy717TELC1asPa5K+Cw3ULguQbSuPRdlVjdkwEhaY/v6g5DGcGh4dBO
+UOnQs6zK7E6NmD9Qd4z737wbg0d7Kg8U6uFy+BqqIqRLbjq/ahPxuIrpRXn/TJ1Xaz3UZVYHRxa
ER1GcZGV7/l7TCCS76HTSq07RKCCohDKM5dDWCbKg3BEr1Cu83evzjk3az29ioNCx7b3cSLyomBZ
p/Q2X5IAoWbRph/0xlfOy/ggWL7AGy1q8HT5Xglr+NSte/peb3RlC5ap7BGYyrmmsCt9tP0qeJfN
3a4Xrp4Srq0vQgReOS8ndtujSDVC2p07LbxIQM/qz+3JS5DfRfrXj1p4J7chItKPdZcM7/RmRgnX
PsE6ociEH9UCWwVUIJ2b3SgtvTWvYpnmhvQ7HvsTLoQ3tQeSw3bNTXNJKuEqHNwHipWb7VJLWI4D
SJF7BJFaQ3N8JWDndCp3szs216L7snX997B2/n551o+V8cxpXIUvlclaVxAMkkgitfgVVsFeYFVu
VlYUDpnmqVZFMY17Uy24B3BqKjmPyUP1UhTgWl9+hQt5XoUxWUU6uDVS77D1HdRE+xBfwBNCG9h1
6v2AErM4PG1IwHCb6FfrMKSsozHUvcodzkhPT7ViRZ1o2vwgkiIoIGcn7aGF2QUIHOs9vRK1UzkE
lYQRHgl/hl+H0hmS81OtOflK1JaO3Lmlk3E6UMvnKSi/YVJ7jQZ26cvaf87N6ExF16+ctrfFGqC7
5Y8OkGmtglHgKkHbl5IugKRgJHcDtb7G8G7SfbhaNDwug88FlhKzQLW9CjumMMrLMEvjsahq+TBi
RPDWCLoyeQgseJaw+fov6Tbv07nYEE5Hpqs2v4XdGkbW5Ej5GQSu9S1dYCnFiQjQcOr89eeaoPcf
Y7C9/nx5iVxIAipQoV6wBMmrgW0DD+zP7mxgKF3lfTicrH01vr38Ixc+pgq/6uvJmet9DaKm7Wuc
3fGbRlID/QItuCrXw+NLPLkfuh0Pay+cVddmHj/bm9v8EHL2P+s9vnIswDF+rdPUJoz6DIm4dTw7
6f5Db2wlwYzbZiAl2ASRPbn7HR7b/ldMZx29e59QMkxgsVubRuFFmdMLQJg4Ifgo4WDXeaP3+EqG
oQpiVx1NUsyA2/27Kzz3W9A4s+bEKxmmKiATgR3j2r/ueHwhEX0/Iu6qVxI5eNVPF01Cf1QUYUat
KylTecJ4eDexqM3dQC9BCiXNbKhWrGHL7mTUlOlzZ0A8os6vpZlLQaVkmbT3wzKZTAST0V3BlPfU
0fnS+qoq+CqkwYG8YONGSd8hFTH0D3A1Pb0lowKvnKxZcaMy3KhCUjPaHKv/NLp7f2XJHGW+Z3Kv
o8RTNWJohRGCH9ld4x4q6uKXLRGZRZWsRU0Vm7Z9+YiLE4pjSOXf6c2XEmYryV6ipelGgbHsD2Et
kLxf1mWx9fZxFTOFtrK3D06ByxfylfspMDf3+1RZtXmr9/xKnMHU8rI8YNJM6itnx0HYyjG6QS8J
OUqc9aIXq42VT4TtmXfCpOLnYCF2ovfoSoxVm83uiQ9HJASsLfT1ylVgwOWLL3rjK1G2TwPE2NWg
lu8H3VsAgvvJ7ezlL63RVXRUAGJDzFy3MNFxXsOP2w+VvExvVarYKGzhzGApfC9qt82KwFNWkQRL
pDm6sil6W151QyC8CO5Lh9an809ShtfwORdym+39mZpzicWlIy3kXeqqv62r1IjYVd7pTboSrd3a
ik3S/I7cbXqTOGZ3GjtMbV4e3Dre/5kEZCs7YtNz4s6GxIvmTlRtTNNTPkgPAu7J3rv+A/gNKU9u
JroOheDSwBTBQ3v05uiACIg9HSpmYVG23cn31/01xMzGOO2dkbytg8ZckPMMikyvjmUrYY99UV4b
/U6B0luMqCgAgHMf1EL+BcF/vFGfnsn8JEBfMvOifhnu2PawLh01H1wJ+iIV4by7VFbR37SjMOun
qEbJ9Mon/M/7P/cJlZj3zKbfxM6ZbHaQC7gNtrJOvwPaGlNs33K0oKfcsN7lZtmnKDO5afYw5xjN
nzAU652TRB/avPWsQ6rXqDIUXme/Xz7atkQlrFx6RIkDKLjL7bAjGI0amX9j2N67FSUj52Q1Rv3D
b2pzePXyenw+kny1fY0bIuV53/QifC+zHgV1wImnxhnEr5fHPyLy33Plqw1sY+6brFsoKKLfbGOM
YWcYaYl9D//x/FZ82uhpfHn5ly69iZJwxFSAwcwGN0KTu8DoeRr+CqU16DWw/FBJOYAnfU47NrVF
w5vuXWh11OksLeoMfWUl5zRBN261abODI4Y8nJFfat/gasntU2dyAhV0NuS1DI084FCFDugpX1dU
y2xXs+6qgs7ylgUUFsKN2mH6aRHUJ0pSWigkWlPKd8Wy3h/T3XMjL0XDst7Tj6EV/NSbFuWjVr50
zHCgwoITD94HEOkISdRN9UZXPiq1YhsbicEDP5XJt7bEV3iFNf5db3RlI3FzrHwxPeWTzsL+eyl5
bvzbsuQaEe1SmlOhZsKeJ7Sud4+Gs189IjI8fy+rQ5a6yZIsRLBNlp+sNAne1CtOxEjmykZ+rd0G
oPW6zPXHarcbBLcxZbuhdrG8q4c0M2/2rVx31Hu3wDjTcxxp1JrT8gaJKXc/z8ncFjfOwVG7kYPw
5ZXlf6FBjEa/cmBAA9dD5cIlzRVIMEsv3X9nLc4eJ7A6m3+f7mmVoIgaOF/oDO2PwGBQUrZyq/4f
x/Y/DNufun4/n564Wf/5BEZmp8jTuW5kmxgsHstYkgs1V5qy4a1pgiVQg2Zl6QwGEoWI6mNql+V6
fF+CUNnyWmcOR0DhHESlEFGL08UtEv7+ndZSVlF0YTmncHpNN9oDIHs1dIMHRKsQatcbXqn+bMD+
OHQdVQ6zSH8uGK7VJ/ofyLzrja9kKD+dsOxcVpcjksAmp6ePbtfoOOuNruSoLjTTfEOVFgMnDr1o
UaXN96xLSr0Wt6kkqc2faD6Pkrmv0/7eyVx59j3ZaB0v8Bf6c9V30OwPX2CSd7XRVKRl9tD2iCTq
TY3z5+goklQchQLBzVEC7wA/jH8Wwskvj37MwL+PLoGpRGwwwlOWDctGjCjyn9esgSFht4gqPpTu
5P1++Vcu5IV/QR83uffjQj93svv544rEpwMjBB3M25fHv1DwUMGPoELdHZcKNxoGnKJahIVPpdma
23mvS3Heksz95Ztt+3fpUsE8B4DedD4OoEsl6gyYNyYYB7yT+158snpcMKpQE2RtKiGXtLkD+6xn
8CZYY9J2fmvZctN8dCXk3BGILu5HeDQgjYz4KPj871XZ+3X08jd59pszNUrMBXJybViL1C0H/OTL
3OwxbhLtlXV7afTj759crKyl3nAYF2GU5J74hvVFiJqqsX99+dmPOfhXVPDsSsxRy7J9YVBQKVrP
eEzX8j92LrYsbxDwxsXNsTqj03wTJQJDjEjKwKCD1Df4sa7zxvcOnfnu5Tc51spzb6Jsmvi9VZbs
ljRezcTNf/kIhHcPFiYwS2SYTSdv4WwvzYNvGtaXl3/x0twpu+hYp2XRhzP4RhRVz83oCowJu7wX
qCRaeIA5oTenV+L+2VUALPnIB09WwYyALgXUwoiWpNixaQ2XoTrXeJtcA91d+gElvrNhTcy1NIxo
aEyMOjisISCN/RgA6Jdn69IPKDGOBpk9dIWRUH5I8m9L3WzvzcG8hjW9NPrxjZ7MT+/aqCxvtYFQ
Xgvjbt6smyLATl7v2ZUowRw7X2yxNbFhbtNbd1uwUqhDX3NmlLgo6770ygTaoWu5yf0ACOi1xFVT
89mVuAjTqnZNPNTBADXuCgktb4ZbQYPoypngyHL/ijtWphIFTo/ALWm7jpd9CV0sSpLlb1gse3te
kebTyh0A55X1H1TbMoZDWsUJjtexb1ri3kzyRO8dVJxvkxqhgVRVGR+IFJwDDPlYLab9KU338bfW
ElLxvt3uZ85MUoqxN+kepO81d/Ug0x96oyvLnwM8UoCBV8RLA0X1rqlWBNqhXaW23hpVRRdrjDX6
buUHzNGfvmBJ1H6Yd7w2NYc/wvpJ+Bb5bhO8yRo1ot3e2Ou2jrcNOol6LZswUAK4tZNt8rKxiPdi
xzI02Bq8wd26uYZMuRAEquzivO6d51VJfizPBoMAYVY3xrK5aL63nnflI1/6ESWS/SH1nWpP+AZW
y10TXk19eDv3bk6HGprtjd5aUgIaNdAR/PVaxM7Uidt26e2zPWqWxkIV4Vt6okrbdSgwEduM4uQm
dfcRxXfvm9bDqxBfew5XDKcZfh3sH30GSTXthRaOJFQRvlW6SM/GlzEGe9u9c44vsfX5tQi78HVV
eO+y7mIfB0jfadb7+9lqtmk9N2U4fYJ60+vV9kL/+PWngZai0t91Rh57Jp4dWBbg4XTG1DPQuz2H
KtIX0wI829wgiwssYRHYR7lzxqVF7+sqYdz5WRBsKDkDidmwZOiT4bT6m14LI1SBvl2JP0GdOXk8
zR4gVs+y3FdNVkD813t6NX5N164GjMcQ1DY+bXVoPFpDsN/rDa5E7YrI62otaR7brWXEGBSmMZIw
zqeXR79QcQtVrG9q+FbqYTwd+3sfVrdph3fL2efq+RVvozA459kk/h7LtM4/rUZh/NhqCyf20xag
OxC//AwXjngqHFiWxtLRukrjvZz6Hy7WYG+atNBD/YSecjy1nGF2SxSd4moR9r0PAP5GbMjU6z27
sj97Hl7bQBfTeCjS8JWDDWMU4t+g180I/4UGxuDH9Cs+uQHE5ZWbojAk56TV6r+FKhp4TXo37bs2
ja0w+e2O24y5LNLVejOjhjRKFUJmXP37CXkEM+Hqvy7ZtZC7kFRVMHA9bTIPTFAzSYM40skL6+RN
1hsC2eh2wv9E7x2UwB4ExfVuGFmZS7WmURGCQD5PWzVe2fgvrXwltnGS8AowaEbkp66BZIh1xtS2
0NvuVVywj95MDj/fwNdtxDyhFnjYbMlnrZlR8cD9TCotAgbHDCLDFrorX7WbcPXWjooHHqpuma0C
tAbuKSBGAXTd90ajR3QKXSVma5RU9raDszLJ2rvz3Q23PjnUmtN+rNgnG3Fe44rkSIxDHdn+DtoK
syXP0mSPu8dCejK4XczIixsj096E2WNbL8EJ+7E8evmjXggqVdPQ6QermZKdehcY1e0kbNxbb9q5
klGXbO2iOUH2n++AcMq+ICfNjd5z7Hiel/S2HZdJ7yynYoJxQ+2xKwZr6BeYSCYyTIH0280VDNSl
GVIC1oIuuMskIe0MgNTP7lzIFfeyfrZPWWMter3UUAXaprttzxky75E341tdrVm0ImCkl9RUkK0/
rWznfX5sWXhqW3KpbsF46PHsQ1XmMG+KuTc69CIGz1q+DT6GMXvmyHcvr9BjnT9TkxBK6Po7Gtt5
4UDT6BZxwh3m67hptilCFWXbdu7aDDuDr3QBT6JOvojC+FvvwZXATaYWYbGwSuNuT8p7x0mzR6NF
9Urzmyqbbbi1gPgbG/ic2fw0t/6+6lBo0nt0+894lcGA7XoOdSVcivJxHPBRPpm5hd6s3vjKJts7
6YwU82ZEfbm6X5JchD+qsrx2gb+0YpSIbYRYwjVDmWFHghn7RHeNs8nW3GNVhG0dbAuaDGyDSy+G
ezo1xmnDmPZKtjlW9TOrXYXY2o0tMDHrQFyutXOz0dglKVuje9eVNe5qWakHoQ5V9oBdZg0yWsOx
rWCgkuTl62XP8zut76tCefOV6bYT8n3V2WskS/9DPV29lV6aImW3tbugABfPCaovTfk9kJtV3trz
5sjzoffRPrr9mmnJqwcoJ/wZCEXVOfMywWGueis9C8BrNz6aZnr3PEcJYS+cN4GwNW/iD/Z64gTR
/OytINE766voXbcWdrj5SLI1hWPee26R/6Qokepd4VRpw60hvwlZk39c70MxmO05mVfNErGqbOij
blmGB/AY/9X+Np+s/KZyp01vearYXSdvvKoQmRHNcnNuijH0b5xKOlr8aPyx/1wz7ZL0zoxaIPVP
p3+b4HeMg2Gb6pW3VV3D2kdlIOhpHu0AfOZTsOBwfup3q0GN30/8Qm9pqjDeFBOlzE9YO9ZsJ2cn
S5f71fT8Kyvz2f5eENpKCPdL34Y7VixYfed7zSURsv0rCbN8vCnqDN2HZqxwvG/qsiyuzNuFTUEF
94KxwwgzByyb2bN8F4bzEqPft3x4OeFdeiElkh2ZO7vAricCyVf8bqG+fOpGz3pvcpjDyduqui9m
Va1XCqP/kV17ZpdQAbp9gJ5FsbP3tyb4/w9J5rT4R/JjybvO7Ot3lldTjBpC/FUfMwOx9ZNcdju8
C1pn/1qtNdbMab1X4e3hIz9/SKdcyJsKJoF5gzaWdw1RfWnOlW1+GDdKfKkwolqm4i9Aaahemr5s
v7w86ZeGV/b50GpTy2ph3YHDcU6brMLYx9f3vdboKi5TdBUHcgGjvJbz71AUv5a+7PTOPyoq0wkK
kPfgPoE9rXVsLkN6b6eVZoFKhWX24G5AhIFhMOb5rVcZ75O80aw5q0KAI16Wy+YjkFQt1s+08j67
Sf9bb8KVpLDkMqgd/IwjO5nQvcQa+X7Fa/1Wb3RlJ8fyI19ly4MH1vgzt4tPhafHkglVNOZWDvQC
sU2KetnmD05pLjd245h6t1sVndjOfuAlJvI/Im/FV8c3wncUYLwr9/8LMfQf9bwn1YVEbnJpfRfx
n1QOp9pah1M27HraAziI/rkVrpscXLrh8Pe94Zfsxr+2OdWbFhWYSMKrxqYDgAKTPPzaWI0X2+mk
uf2pCKkgyxJO950RWTLIPwPdHb/2eeLrnRBUiFSRjDSz7JBTZeDJ19Tr2mj3KkdvpR9+tE8LRqGf
NpCT4O2bQ+N+3OXQvsXUrdNbMCpAysYIaGkMFvsg2yk7G2FWvZad2Wi2hVRYYm3YU1nPZIHU87Zo
WLv1jVeJ9src2MfKe2bnVDFS+UxHdEkrcFerrH/6YBGq1zv+9H9lxjZ2UZFu72yzuwUHUf9I5nC+
8yrgu7d2lmzGeQ2xiYpQbv+Z4/U43HpiKjGpZIe9Q06qqc81fyNv9n1wP+XjGIgrT30hSFW4Y1Gt
7gSRGUa941LXbY1waE7euDZaR3k/VE4vVVA4cEs2N+qK8e8iCX8MuNmfdfKuHyqlhMmwqiDoFjdi
xpK3iDb/X86+pElOXgv2FxGBJMSwZaip53a72+0N4RGQkAAJIeDXv6y3erff/e4X0RtHeOFyFUhn
yJMnUwNIs+GnKnlk9w9nPYoUdliw3rA70t6mUUNOruXyU88dupz/+emtVeuiNWHH1GXLvW+F+ZKl
tfiX8oX/16MIwaT//HQWxWLTTccgMjX2WwED+WEtUWPM7xOEvNfPvduPdBgQF1ybDQ1+AxZN8nrq
vkT7yD/3cj8SYfqo4btoFnasxVBXjei2Exmjz3HPkeb+8wHVfb0SR3R0rGNBDmoJBzTf4efI25BQ
+89PH6FQPQR9Hx3nxaopX/fAnBYiPykvk3wUvouxPT4HDT5/zAJzt/EQkQNOc5+qIJOPJBhMni1p
GxEdA7PEECiL/tirB+mn7uxHBgy++dAHBsRz3+3ihsiuy5kZ4n/J3P+9V0o+Ktotw7oSvWBFPbSD
2gszSBsXmHlv4JHQdIwOljrzrV3o/PN//5x/WOxMPlqQ1jVc0HaSMoR3gq3AbrPc5huqhb/XVdU7
N6RKXveX5t4dyFrHowBnEgvDJatDZvMdO6ekslzTJd/1IIdnl07qRtYi7HPgxom/oPOCPM7//rr/
EBc+smpa0e5Xt0N29JrMax5DhutrCImin+PUfEotHEbFHzAK2yd7pkKPqAB38nIiNioCrdfyf/+C
/56vko/kGiqiYNj5zo67p8vJMKeeOFr5z8X8j+Sa3kOSbm5DesRcbCqhMz9f9GS6T+EEyUdSjR9Z
Y6Yhwqcv/Z6znnZ3LPik8G7ykVHDHJTE4kSzI+Zu7MxkRp/SPfu32uwaGP//4ib56E66COgnGGhr
H/WYKexyajm+6d30MkcZ5YYyCmP7KW8rnCD6n+HTYspmnWLkOO0Djj6swNXPdGHbJ4/Qh8QeN3Mt
1jqhx7QFB6WKWg4nunHu7b/JkP/TGf2Q26UaEPevp8hnmTjBVKAuW0gtfe7rf6TYKBdOSWNZCP2Q
NC3aKE5KvIzPKWsmH9kzQWc09pthF+/bZK62OuRlr6bPKfIkH9kzvV0bG0OU58iR3gtIYoC+qaJ/
mW/8w2P/6CjaB31id1jWHtkg9buAXV+e1Gz4+qnA85E7s6WtjNQQkmNsxPIVW/ziTq7q35yhroXZ
f7leH7kzi06xHzlYcmzGCfq162T116SJ6u+YpExBPtugdnlgm/AlbKdlOTZgwX6qY0w+Gop2jPJN
LJ4cU++hfgC2aAERmflTYG/ykVnjeaQiL2ZyjOZBHKeeH9AifbLO+ugXus1NmvbrSI7SOP8SdYIf
Fsrn6nNv/MM1NkNCs0Thq/dN0v0OB7IpIIEA9D/18R8JNTuP9AoHEGQDSAC8zsI6QBmU/vjcp3/I
wq1LlxEVSHiEG3J/UNghhIiI/NSyUZp8ZNQwpHeC2BEebQcqfA4bXwtfyZ1/MoJ+5NT0Wwr2A3Hh
0fekLpO19ZjIZZ+bTyYfFfYSbhoLNTNyhCxQ93NsYw4dh88uniYfWTWwseLDMtQENKx1unh4Jh0t
EeGnNjeTj6yahAt0odrjxQZj8tUY1v/aZbe0/3Iq/yHP8w+5Nwn6ZuwUwlynQHDMwyDr13wJoHSW
G2HFOza24/VzF+wjuaaNbNCAXYBMtrHtjNnJdt9My79pqF1P+n8JqfzD9d07QeAfFYRH1Oerv2VU
JA/xHm1YwWJ8aYraJXqqQohS03L6v7Xqp27eR7aNXJRcRq3DYwervPuQ7c3t7FrzuQr1I91mT5Il
DRus6YB30zwMFltq/bb5zx2uj3Qb16kGzJIOS0CJM9XE258w3tv/5Wj9Q37+yLbh04T9gB33oo6W
5ZfddvXC5/7f9vr+6dOvLc//gzZPOmWWqoYejYrCHIaBQ5HF+t9k1WAfdj03/+U8fbQVDSC0o8D0
pceWO4h123EZNp6DIyB6l0N1zU/V2sCP5RxuEZjOfJXLetWcCvpy22m8f3Hg7kNqE+SU32m/sznv
og3gA/dAtorNaLVU9aTjOocTbQfVP77H3e2eDa7LobGb8DKbpzosbALl8wLbuy4r4ilNHIzjpk4U
6SzpVjSrCP3RCjHMhRjssB05W5g7ZQ3NeOU8d2nOYZDnQFl3ejhsTEG8atv20FxgUbGYG9Pb0RVS
QN3h0TQw4j7xDohA1bod3meSxjzOu0BQeuP2Fszntln2Fgomk3SPHZZQ30JUefP30cGYGh/Ml7ag
zgdrocQeyl9sifa1sGrpllyBi9Y9Z50NuzzcSBwdJdpfn3uIX71D3RIz/3ieepbXoZy3S7LtOKCw
q4Nc9ZdaE7BW5Lx304knQVjfsDHYaaEg6rDfcfipiXIL963+ofV4VVFCiF9pvkosjcE1SRr5A/tD
8g9eXFpXGaOG/CS0nut7lvYxchoXq8ynYA5IrsIwQn9e26m/uBlIYLGC9B+esKrFpjMBvXTAVwxN
WpBkVhplTkx+wIwx2ooALodJIZqAPFMeRNmjgvXUGYaQhp82LNA0sA9ka/260yhc7gylAiItQAM7
fmGBdXXRDU0YlbAb0r+70QtdNcEoMvBROjLfWwk50CLcskVWM2qJh8ZLeH+ReWfbad/3dMmlr+u5
ArPF7Ie5meg3Itt4ujQ+Ai2H2kndr2PdvuIbdtB3a0AxfR+jdXvt2vkHR1H6QwaYlZfTuOFGjRs1
L3pw27Oa++jVb3YWFd0iiFc5JtSQj70IQPsnYBTlvYpp6ZI4eMJ+SXzqZ3QTADmyyRTTTLdnCm0p
eqq7GYiJ5bHnp77VmpbEcKBCYK90Nu/arYOuzDbE4ykmpr2DGXSvXyJQ+7Mqm9r5DdqJqiu3LRbz
N8HGujswn+jtMKUkpc+iVgs9rKOoxUFC1wSH1oZeP6e04eTM4Gy1wj2xN7Zc0zSEzi4P1q6M4KUS
5MquVlRYEjPbaTDz2p9ZzHEkcXabDjsLM6mzIkV8h7ROILcx79sEKOUkLJym1jkTU9FFI4kgDNV7
Wgbo/O/b3dn02etJXCa4lMjfm1lochgSFYqbqMVyKsrB1kIIw8R/BYDEn3SK+QMZmVqrZMfbPaVO
ubsm2mK8z30VU2W2aFyelj2i7p1zPJpCGkh6whrRuO1WbzR4d4ncMTzAFlL8AEfnTuUD6A9Drvw4
hPj2mILctzMcM0vucc8PWeq0v+vNnIUlXmadVsS2ye960L173yiQ6hLKd2lyIJkZb5PMAYuEUlLw
A4LIJC7aZu2BanXdmJV0JJmswqBdbqEMACmYQGFX7EYNRmYPVz9fZXIzsqt5ZjORKd8iY79wPMK2
jNKwDwrbQHXyZnP71hdLvK6gJJCA/XQGVxya3dM1mgwkbqsr8286+BZP/qneOx+dGCxx7U0cja+t
DCrVLduPsJnwXjRIpL5MG2yZiTzmw5WhOfiEplXkggj2i3qN1QVk/UbilaVQCHcYxay3qSMEahA1
Xfa7CX7YP9M1dfNNB5nZ5U04qt2dUJ1Yz31AuLfX7JB0JI8GbQADpy0EJsO97lWxJvOiiniu47eU
A7SsglCZ32EtfekCIB94/1eprLnSfZ2VazfPx4SO8G2fscsU78P3q6RQLhybitbIv23oEaCwkgcV
4JR/q8HHOrAVHhAa+uxltyxoIdMxK0LlumKTi8nRjfEnwBRBqT1kTtcsdj+3mWvMxvybgX0ZzRNc
5ntsqE8F2Aq6bKDSUvStRzmYBrzCkWkbPIqoRZutkuZGtMHiC2fi4AEupZBLtemOx+oHuMDkNoxa
TJkhKZRD0tadDPFFA0NcpADTVIlxrIRv21dksPaymoEWIRh4Td402d2+6rnJsR5JSg71lgWMpOCL
d+0PGpH6BzbP6VPcx3BYX4IxH0Kkm9ZTRPSw7YpI2e15srN9x4K/uxkFDb/1Y2vfWTLWhem6vYC1
+vBsjMIP7IPsxMj6Ta/Js4PraK4So4oobuMSU0Oa41DSSw+tNMjyrgkI50J8hZlT8kCW4XugOkC2
m8K2n/D+eVUQBI6zwJZtjbndNNYYTs3ZSS6AQnkfRTlj9dMg+ifWy7VIm2g+BsP8OnX7d25CWq1w
BThqcBHzQM72EosAJ3xU3Z9grnkudfMk4uiHmeMHiBbcZFk8H8yqH/Z9zeZ8X8LuFwandK+4k9lX
kUUNUCLMHPdlqbia0lNvYbQsRsxr2DT1xe539Qc3OybFLs2vYdjBpwlTdUFxYqq+NbfhliJZYaXx
PYJh7PfajWdG14dembUgfRjdx74/TtH+JFnCzkgU4W0St/th4dTkoUv9s1u35d1IueUimNMCd8zd
1QzPqUX1ketO1ochRicTti4pUGy0b7XatmcN2ZtLEuD4dtgnKKd66POwwXbIspjtOI/0+97EeGi+
zXnW23xg6rANmBozEPGObGTbPQkyBqnz2jY55PnmoqGEfsf43f1sHfsJfgUrIF5lj+GYvEH7UJws
CWC8BmP6Uwv31Jwl0X6Kt3GUeRJhwwAXDY9npu9tl2E5Fet5OHS2e0hqsSU59tKbd9kgoc2xnfN2
1CarcEaqtBlM2aqW3s9hK35Ek53u9jig5aLCQ5Q0031EUUzOc3/hKNQKEsuxCmMRQsJBoUSiS/Rm
IXpzMrpd835SZ3TG/Lb2/r5rgxfZ0uiEy1ORhifV5ucuVzXZ85WHtJBTezFz/VI3cikYbNoLSVab
9/AoxJRCdBcfhojcjn2LtPvBYGlXjJAh7HNP1qnCzGD+AW8HVQ5p0DW58509JRKRNtjS8B7ElOSB
kTZCotj92w7l23JpB4s9apblc9eYsdg350WxUWr/dNBh6srQ2aErfJ+0JZYSdT6DNobYovn3JlrT
5rhiYtZDqath0ZG7YJ4KQ4L+RE26FFtbrzkjnOcryoKC7st39JJzBM0xksb5AHOaHlJYNDXY8F1v
uLCRLpV0ei+yJREFNQiJZCXNxWF3f72HfUiXQ6QwLkOYhJbuqucI+grNp4xdupq0Rz/Upmh19x3z
eZnDA60B5S0h5Zo49jKB51J0G9bR8Z/QZD+NrKYOK1hRdMiMnG64cvfLln3t9v5+UurisBl/irNu
Fq/wnshuUQ9Gw5MWnCHJpX7+BgtmvxXhypTDbRkhFLn4p7GRmyhJPSE5cDZmoG+nglQKkFp3u+w2
O+jZkLteaN7m2GOP04L5NRryKNAZOo2Mob7AeiGK4RmUeINHcVtDfeFbY1ZSTKj8n3mWipz5MLjV
e1q1XXKDAmi6C5iybR4t1ldtmH5zjb0M/YwFyB5FmkTt94D9pKiagu04WqUeYP30PjPomGajynK7
7MmUw/Q+LZZQonnRXVQAVbI4GtyiSgrDS9YkEzntkQqSfFrD4YLuhCpIa/LtbwfzueNaKz2V0mxN
hZXqKQ+o3thhkaxD8Xpdn0nTRh66KBoLJ6P7CSO0PGjaPk/oJA8mmZJXiqEgpA/gOTqBgJH3dYR/
hU437zeNZ6fGOTy3XWfLGhnUFSGX+8lQnFMQGBmHIr/Sf3rWGVp0pBme610AIeHowfJxyVRW1iuM
hc6GJ/Jxl6urMrfWZa/BeZq2bngfIuVuR586CAvIBpt/+1hqstiD6QWKIKgKHwhAu6+ajvaEqKGr
zI66ksjXVdCu3bMkGXkiqClQKm6BLoIkyc7dOqiv8BrH8g28c+F62o/d2UWzeUSPttxFhCAvpnuq
Z5igalZEcsEjXro0+rKYefrjZ/B7JznQE5WsD/Naj8m5QyF+C7IxK7p1Cp+t8vLIJIFgtsPBJ9Bm
xErLiJVnu3KSE/D2TN7pcfgdErS02b688DXjpTBiBKaj+wu0HAVcLHTz2teggULtf2jDyiUkiPNY
SPHLNn74gjGkujV+QXWcWHuhiR5wxJp2zrOUBOdsZ23pxRpcWD2LsyZDUgGhTeWj8ZMTldQYOSBi
Jyt0wUC1qbeoaUvwmOtXz8WQ5riW83u2tTCEjVIy3IGa0n319Rx+46zBs2tNr18ZswSNdGACFP8x
wZSU9m+x1qZcsmt1bVUf73mi5/gcNja+mZZm/M4bDPrR56BuQleZVnUGv06rsK8UgIl1O26az6fa
Op1TLdR8tzKwaXPYTQbFnM6LLNo52JGdhKrR78QkwQygRv/E1gz9i7fLZd10eg80gPy4rk/nEEma
cJgb6bGCbprLspKB50bH5hVJJx2LOLaQXASnsklyDSr5Ufl5OK5wijgjxKVfRJvIN9JTj8W/4K62
EOXNTbTDjX4liID16JNS2gwRM5pWfUAq9mMhOncfQEexRBGe/YELxzRUOJVW3EvDsAt91Tcv/ATA
AKK1CVIuze5xTn7C4sHDSj57HDeHc7uJteKxy4ZcbCMiXJvs4gXCMze7gthTMw9vjgFEyNclDDX8
Q8XIKhJJ+kQSNi7vS8/1eoD/cQR5e0mwSj7shfdd+Lj2CpE4plPnSulDDt1yP9PvY2a2bz5oFplv
w5AFCGw1dHl816AzqYPmpeXdBhiEBdDlXcYmOKQszvbc7tzet9S2rvRphG4QeAgP86QBiT1fAAAd
oi2ALzwk6cbXetptmYgaC8QclIObjfYoYyjjvwcUIsXY17pqEVnu5UIl3o9lUOSoSZOc0qjeLjUM
B14XTJeqlkXLDTftKxhI6c3YAjCSiAk55OTlDrNZADnwvpvKAUsd5yjxEo+oo81JDbI5Io+Iu2VX
cxnTTZc2aqKDCFUM7fYwavLaB66aldH3E4ZMBYpk+WpiOh4M/l4AfhGlh3TbNRkaoAwhVd8Bky7f
IUBojvGkmpJZr6oNAbNg49ycgbGhvduAowJ6gUDouF09Zbl5EnCGKpM2ll+6epxkDinddizacHxd
sHWXs2XZhxw03/gASZf9MElE5IXYsXQkZpUCr/u8OEfzGRHlgaeuzaEkihNuey9yMOeYLAmCbGlp
Tc51ZPhfaEnyEwql7CxHNI74wKdI4ith58mUqAB5RVz3ir6VHox0yVOcpA+JHpu3YNffXCQwf+ll
yVVsYSbZ1y9QphBn+Eb2c96vENTKBajuKPuiroAsM5qdKCTpTTszUYgEKhkD9YiCHjxXIHf6Dm5w
KqeJWIrZYatwld0GVxknfy6cDIXFHtlNQGd6kEFUH2IBBehprsf3xgoU1Cs2fbug4eVOWleBCGif
tLL8cUQO/gpJGtiATsyfJgqgYvf1KTFtdy9Mq+BZAyPHtV9e9oiEeQSmGWJ41F86GNu/jVNXaRSf
12pM5ntn44podOwzZgmI/rJE28TRbHVP/ZiYAjJ7bbW25HccN/Fx1jgiHZ1OYqVZThlKMLL3SwUq
7t8dROUfKZqKSxxBaSOSss9HHuoK0wTzQExyFJKvhUnU+zYFy1WLdTpwQlnRD7zLA7f5qhdsKesZ
PysUbDsCmSdnmW2PG0quo7Etgi4bbpIo+rUp745Dlz6EiccvaMZH1/H7JEKj6PkC2CgO3puMh8co
E0BVYRl8v0yxAjACiDuXpjnWAYUod+qgzw1Pixev2T1h1wKKC1KA6a8qsJS+xUGHkjKV39mSzgWZ
k5+dGJaSwkz8Pgqlxy2xNhd2d996WItWyQZF9k7Swm8DLzwUyY+b1rJoBjCg2zUF65Tt/R3qE7xT
JAcY0e+hqgADoOoaOHoJWATj5cwBlsHC5lBva1ooAx36ERsOV1yU5IMy9E0E4XQJfdqV0JrROeqH
DZwV8W6mBkjTKnlldfQwLhJlqdAvZB3fsiEZUDFMolga2oMT2OjDYnpTaVl/70MJkdE4qhY4T983
FLI+wUKeDFaUn+oodlW7LKjgWily3UPSg5n0EDRrVsKQPj11U0/yloh3UY/8kMR+ZQXP6uAtxksA
VL20LyCanx1ed54FkATFkY8PJKoRD8ZBFZZ20wGbLM8pxt5WNCrf22XTyOF9enHQ13gMM5kVvQ4R
kvgCRfS1HaazhX/8zZRNvGp5g/ZoMDBe9RZjw5pQW3A5uVsRSDfmMdwAv6Ha+Y6aVV4sE9v9yFxQ
xMG23UD9vH0k02SR/+YdPw5I8WDywHN2D5BV3rmGvRmf9g8za5L1ihXr9dsEPkDhqa7xxSW7p8b7
fAETJgfTY/m+ig562ImY8KhmSHt7D7DaKuHZRdUZ8vIC8dIAkFebPPIG+2jHFf5TcFWZnRBAwevl
ibW7HQ6rkJb+brrdFMGQMnrR3DtaiBrYXl5T1Dp53JFsuFe+8+1tFFiao/tTJd6swRVEzpXfrxur
7XlmCQTpsNSiyZclzMTPrdZL8hZl1/Ii9z1P7wdNtvMmkmZBmYIE+H1W/UIvwNGXpIBE+fUCg/R5
CKC8ted+dUmEWnYIxzIiC9rRKxz3Gg8uMSXyVwQGHg/4bUtCI77USdLrZwbj6PWwNs1YP0Jubjy6
QKBHZlai1XRqmdhdt3NzqVOIsOIi8McwdKHLM4yK2qe1U1gXHvA076YoMu64UTKb0k5maC5ht8/j
Fx065Nlebs4cLYtCkcuVrvW7rSNiKkCgmK/08/QVRBeKjuZaZeWrIFDlmFAJDE+hpRyOB9Dpf4Dp
Iyy7c8x0/CFJALb+tjM0Qm/WLrB72WzQyMvbYHfLXyJ3JGHckdgf0q4zX22WNSdX98OzZMM+3KSJ
FQ8NshIuRszb6TwHpntxQ4PmP8q26CVVKv5iqB/2Y7Ncq4umS0ADx20EJjrFk4eGGtaQInR0axY9
qngmD+K6pnQwcT0Afp/XYYN/L3R3z0kbCXmH3D3JEx3BeD8r2pETzheyl17ARBKdWh564AW/BjKL
W9gUjJho9QRCxlDzTFPIeW0SS3Lol9rcxZoKbAP2QpRq4LU+MUQLgKTQjj3hv+VfPDoZdnbweWfH
II6HR8otrOUGV28wvrmy3BGh6uk3nOHnFzEY92xWRdeyGfGGMOM35vfMXRiUaLtp8AiJzuSkJEmA
EQ0R/2KiRou/Xg/wQ0PpiJ3rmmWZzWs8+r6oE88gcrZiBjEJ1XhUamP9rXODbu8k9OKiMjPdhGvS
Bkbf6ECKSzZN8raHL3RYYeN2dDkUI+r4MYntUvThPLL7MYjMXG6tzsZiDNrfDEMPWTBSi7GCgmf7
DB0QBveUSW4nNLKU5I5TAD7OZNi36pHccsxq5N+GUExF2mz0JXDt3Ze1l+tft5nkC0wR6HYQGMZd
OGn74K8iwI+rNrMGpimd6I7QXDEXiS53uhKZ0tdQY9Z4u3Xz5ouRrWT+NWxdTJs8FcKb+8DtQ3CO
9zhkT5LvvK28hnvuQamRXhCrk+UyNvCkzTPijS42eFfzYo1Z8oiXwSVmLeGEQqRP4cwBU63UlErw
Z+woG4lA1xIgDGSPAK/ReTi5eFp0IVGLgZg0+boTN3NUx+HvEJhyfBg216RXH27rs18cQw95g+HJ
xJ6CAAhQ2c607x91v2NEuCL3HGMdz9v1d7QHvusEtr9RiNgpjGS6iKF8+QpK6faGnSJ1ly4+PTi1
L19BSACAbZG8b7aE26GArH/n80DXGmvh0UJ/apSMzyNmZS/j4lR27rtxQXtPwiR8NtzYu2Djoypx
Z9s/eAf7Ny9Snpx4HARwftarLmggowe3iu2pXzFnbxW6yzxQAq0EVYx1Z6jiAmsCtt8qVKgAbEpF
RPKaEeseUPyzR4yFapm3nXAC3uBLNr2xce3SwmS7rosYEO612GgW+4eQdQmgpdtBEiubafbUCrcf
E3QGEGlsoV+uei/v44xjgED26RB6vjFEzTUFtN8SMhah4H1wnklCOoxtJ0slIJZRBm86Xije3QB7
dOi4ubS+xTRZucfNkASo/e7i8FfHh+47pPjo7VwvSVBkMMOKbkZNV7D7gVuLYgWEhJEiJFNf0cdZ
U2294C9zENvzhg54OyaxyF7Z4NHWwktxPG/NrtQfAZvuJLfaXIe9mAqcwjXc0WNtu0QhnPLmpZuY
yWsShG21xzXcrMYFk/l88bX9ArvN/UeGP+t8b7hjEMxd9t+bbEN9nGec2mpBmfo8AoVAryY7k2+B
5PiTrxO5NIhhCAFbCkhsRJwWleJ1Hxa92CaWgzQ4dCe98O2L9032UwmJ8l1TP39BHdp+IXWPB1G7
VcOgAIPYXwqskS6XSAcW8/gwzSq4AqO74xFGLn1TD+faw+Mnj/pteERHv98Yvic3vmfwrsWqrOS0
7CdW78Uw9uQPtNF5c6B+bCW2+7YeIjAgkv9ulZ5/0WGk03W8rt15B5r6Z9K1qCuiAEkfLEEHC6RZ
IfcOVoZItdFKnns9AbgmyWjGEvP0QRY6ixEuFAuQmnZM7Gsg1V225E1QZ28A5prmBvrEAmdgG4Lm
BD7dBN5n5wka+6np/7pYTD/lsCMFYBq4/l4mjCwLHo7+iXabT2+RPDHNILPCNJB1hKGOnf05CBS/
M35o3cUYIqKiDRTWse28YXZERCy+jpjQUZxoMB+P2GAhezWEvf3NgXz+ClTC1E1WL3NdbrYFbhx0
GjEcAGvTHkO20qbIegy1C9xZEpWNxjgMZeTefVV9pH7MehnDy65qmR7qPh1+Y1K/JPnusr5gMqW/
r+1HVoCCr5ZiHGr/EM5zLQvL4RRRYJCOWB/W82uswL84TH3q1LF2AdJyxOsRgiV7DBA4wLAb1VYC
b4myCb2SlYExLKtWDQCsQnWu3leMmXNElwhTbavGQ8qlR6QVq75HEA5uQh9gopsu60/gxtlQkMjt
ACbDevwCiSqcmMmGAR6pX+LwaAgkygvPg6QBGNfb9KWDFRE/I8gynpM4mMHGJp34mngXvpogcP2v
ZAKTAwsJ+24BW8hal/tqYQbj1Jje7bZZfEmmer7nbbb83IEd7MXW6Y0cBuPRIeq1nzEg9jx9rXcs
fhfQlCfB7erCFe0vcKTDrN124w3+6QOwK8D2kLEX6UmLftC3El9/Q1QUuBFtMo6YZvQjyB6TxslA
X76uWE/0AZSOFtSZ+v+wdybLcSNdln6VtNxD5XA4AIdZ/bWIiTMpDho3MIoD5nnG69SqF/0U/4v1
B0rVRYb0Kzpz1YsyS0tLJcXwgMOHe88951zybNoWPsXaIAmrGjVmK2P0THuXay9/7HwbOEDQ805t
1Jz1dxSPB2snwqTvd0uvvWBjzG4HQ8bKy48j8dN85NPC4iHoRd6tEser5bZvCd7WNK7O0+vUjBrq
EkkE8mfEgBIs6yQHk0kryL28iosmMaPzUmXQ3EXi+NOqMZGZnTRz2bSURyri9rkfrGqrwzz9yP4Q
4q7XkyyYJ13rzUj6Lde2lAWEEtKMTzqfTe+4HQRNJSNNRLPysemvb8ZpVi3RaDKUz2aZTd6OIerP
HG64KIZxSs2qyioFLcMNBndrOLrIVnQNilwYPHasdiYV6G4NflE8NNYgx23DSuhXYLkoKcVAJWur
gtYpNqHhMK2tO6cE7e48PQRmYNkXaUXSRvpZtvMCTTljd+kCu595OVWw9WjJpN3iyOqaR2Lyy6uB
Xi0ftB8uvcHaVn1JSE8bzK7hc22qtLSLTUcWIj7RubZtrs1iGtyzsBoUbUoAaZW9M9pgIvfOK5V9
oDye839KR2ePhhsW4pIqgB52k0FfioKIFP3UClyAi8lyrFx/ihLCCBgnNEo/TSdulw2GHopEX8P3
WDsBF81lRiHcoB4SGe3ahgYYXEyxwcFppUZ1q9JcfSnk2H2FCDoce0kRujzeXMAlkDLrTwYzU+l6
mjJ3KcxNWj6EcdZb3PAtEd1MtMcMHVlRYtbzqhWzzrb5nEi94Z5c6hFp9R4PpeouykNK3oYlq8va
iPjSThGFIZhw332sjAA3umqsP06OtKIN0td6PtFBVn4eA1cV60CM4bzmhXOUYtrpjITomRzWHtaE
6Ub0XUC4Nyilrl3TFeVVZOe6P544wb2t0UaFueYGKC90Hmu9chI7eASLGfy1S0gOABDXVbPoylWz
kd1YtuddHkdX8ezaxmqoJcnvwHG74YjCBZl7n/Vskyy2q9gBMIbO590MsNOTdVe6IlpHKUqHVTHO
wFeFRax66uWxAJie+qw6lU1HOkjqybGr53JMV2BItC8uSpZ2ZhoKfWLapBeqn9LpKKB/ev6ZXhK0
daV6yKXiwkeaViCxZr7V2u/FkTuVfbqZVWqalz1zgVzbl7G3Erpq+w9dRw+ifBV59K7k2oid8H0x
JAFcvKBt7+g8aV6X2kreJzoc7pkqwmIb2UB3orspTIgUSuceEqEFTcGx24k+KU3pbKmFelhOTJb/
lNbOJNbDGIb2GtDA/Wp6wUR5NMFZe5UnxnzeqL46n+yY8onT9dG2kIn8Wst0uhW4A+cfTXzKo+PG
8/lIMEa3Ph4EdpPPuotpPzH6vLZtI7rcOQtEbo5XOhL1c2fX04NOit6H4bTk6QZnQbDrCilH6HYi
STeta8mNL7Ig3xo0n3vWpqLu7TSqNFZctOIL1MGZ75jFDlaXnd/h7NsV6niKfbwcHDc50pb9nI8D
quPeMUSJdZ/BpWc19CdbWWOKsU0C16N877eNji8k29vZpp4MPqFfLqo73fkg6DkGPvYmEco6IwKr
xA1UGaLclT/Z4fPgl8Vl4EpPbeY64J7L5/ST6JVVrMNpzIxtXofTrQt3oOchArKTICjibKuwTQo2
0pptd1060cyJUFkhTUboQFWvhtwB8jS5p8KVSX3UBpJ2Cv+kbY3ki6BoOa66pkpM4Kuho2VcG1fj
tg4FRZ2B3XgWCeGN27jV1oUTVumnupQE9aKhTC+F688Q/iaqQsNsSbG2SVlu/biZrJPYaEKf6k7l
+8cQXWaiNteUlKEDapIP6CsKcGSP5bxW9Wxbp0mxPAVpfnqTjYZzXXkJmKNt8X6EH2+KWEZU2Jte
n5QxpDG6QLYV0wC6usV8sxm4wy23BuUareQ4MbrkgpCrHXa9LnzNl/TMB4vmFndlXfjgF6NRA+yJ
xthx70T5LvVUCmGhREC0pU6tP4V9UFOmd92KUIy+3xUFUTv9apSi+5iWC6QE7TvLj/NwzsOjJCiB
JuNGR/XOM/u63oWd4UYbi1pCAG/FSrn4Wqe+Q38AtzSMm3qZd9L8u1SH1e3UYXx67dsW21o7GC2s
YoXqbhVCJ8k3jldFT8RtLT4dVsX0t3ZIuK6dkFQbxFBOW84IUP1QJzGIcGOor0SuijKWH9m0wdWp
+dEn7IqAD82WFhVzKdPd3LrjZY45Z0zXB9ncD/AhP/mdZWbgG1a7UZgSqXXVV6pbYwOftJskyolR
prHoKH6RQnISDab1wTVaQOMgKbuLxU4xPiJXChqsIak376jMzcVpmNfduKHGoyg+pqUSxyaxY7yx
J8Mq4Z6l1XPYhe4N9tF9AxVBNzDx8pmPNayayZ9lGnpr24/VidEMTnXmJZOz9gI0U9u2KkDhBgTX
2abRgXwyknS8nZuwgc9Um8W86WCfPqWqz4p15dg45Fh2CIDWzaOPmZlndA0k2LkBSjHT6CqESLxM
vZM+JEbSfPVLl40kehvyFS3SziC55em20c74HDV10xN5lW67aia/uEj81JJro6sMc+P5XUgbGOkW
1TbojYJAjaDF2QFwjc0u6r00J8mf3fJoEGM1Ul61anrV1EXuXvq68aPzMGo5lWSe2SNlQ1UG1KiT
LMHgaphvCtoiRpedzktJIUnJcSeS2Gu5oZdQO7O7QK1bGn4VHzPYo+MBuey/4pTvmRf4Hc7YEmcA
xBDlSIQNZ/2b0nnz9PeUAntai8mYx3EUVClac86W9oz9eTYW1gHl1YtHzK8I63s6RxTzmC9NkThy
fALWEyNglx61HlSAFTYYYbXJLEVcSgo8fSOZLh+wj1f1JsowsNqFpFjZlvs9d09G23D+ntjshVz/
iqVPFTEqXFi3HCLQoqMwnTZm7B9QL/wL7cq+fSLBv0y0DWJS5Sr7HGdD9W0EMp9Xqq1K+uOZFXDT
33p1+16Ki/d+knvWfGQOY3A2GSn7TtXy9u99+iJvfzVLprAGWv7W85GcEGHaVi9OhCiiv6fD2HdQ
9PJIBBKXw6MpLsVWtGa+i82/2UfGtfZ0GGntFUKnfPfC9DJaQDvKlavZjsMDEv9/sSf3bRONxY6n
xijxiIL9N5H2q67Kr//etO9td/IMq8A7az5iK36JPW+L62DxNxfM3l4vq66DGrsUABMnxcNJmlse
o/h7Thz7hokjrAq7FPF8hFNMfFYEVb2rZhV9/HvzsqekSuYyjQgwpqOqqaNHp6zTq9oqwun71Pzb
myaZzX/8O39+KMqpjuDt7P3xP+6KjH/+ffmd//t33v7Gfxw9FZf32VOz/5fe/A6f+2PczX17/+YP
1LdByK+7p3q6eWq6tH35/OCpWP7m/+sP/3h6+ZS7qXz6x58PhADt8mkcXvmfP3508viPPxdd5L+9
/vgfP1u+/z/+XN+XT398fKofuS6+f9x//c7TfdP+409DyncOnfcwzXEt09EvFsLD0/cf2e8sR3hK
245EFLrYPOVoEMJ//Gm670zPEaC0tkKDQqz35x9N0b38SL3TwpImEC6Qgyts88//+nLvv18Y318H
c/Hjz29ami73x3/fK2TvtiZA13wBF2KTq/aWdIC8Y7CX1GKkt+kJ6mj+E0Mu54tdFuq0T2brK6KR
QK7T2pJbaCztOvISy9rlgc7uCzM+hRrtENgaBW3e4pQwM0tFeuWUrbpXukCroQVHiI4GuqT5s6yg
M+WT/uxTn7+Ku2SINslUZJ88f+hgUPqbsUghD/bStCCYe8anrio0RQREUGGn7G+xUMa9WrI38rth
SwF/pho3gwKn/XTiClw5EkdGH1691F/M04tj4pt50lorVDzKg0Vqqv0Tq6BoUyW59Wy7tvxAYgzM
mFbjAKe19teKvlsAzoC6x4ENirkKne7BnjwP/YxyybeMIBhvDcSMhMmu7D8KBx3Lqu7Heg0l/AJH
+DLdQgfoxaqt68BfmV0HxyNR84Er+5fPQStvZXtCesLb19dbfRO49lA8V2UY3sCAeApBrLHhjbtV
6hjI+YPisS5HmJ05nkBBHzo3XjZO63Zq8DF2sSjw28D8hvdOf+rbrVoBXp/38SDBPML6LMl79d6i
kcpJYOJ19/uX8DYkYK0ipjEVdqDwtoSy910Ra0uksDuC5zzzs3M616lzGtoQPra9PKd8f0gXbb4V
CS7jeaZj2h7vlLfq7js80uAhmjzpPnVW+plixIcwnc2tXcbtcYuG5gzGtlh1RZSvEeCw9sdDvWle
Tvy3i85DgS2ko5VLPKyXCXkVQmRxMyJZKp4gHAsTdNNGkAWdqXosMPF4nlO/Emu/6U8Aje1oW/Vi
+oanLwStObKne3h9IWF1nenzdJRXNk6jBhlEWn2lV3O6nZMJyFtRKeVqz4zorNfSybeF6Rofiwha
gyMSexcsHTRXQW3dzB5Y9PEi9fiU53lwY4ATJ6su1eUBZ5UXA9w3j+1xKmnbth3P9Gx736BOWUMR
hGGLyrCGr1JIZzqdDBfn+LFCHjCLqNgVViQQzIw47ih/VMtZ4DeXKaK/W1oGheFqRCJmopujw1gH
CUFTtCu7TwAh7WXo0MR+N9r62tGN/XEMx+GS/wUxPKwU3LquOMnLsL4wqaTdjVpfY9PiHojnf1rK
nilZwS6bUFLC2TdtZHMUQV/b38rKpY+1n86QHQzwjsDMV+jcDhk1vYSDb6fUlAwJN4f7hOW8l0ZU
sXClNVXfutYbP9tk1ji7RskmT9ssPqGmKu/xmnGPe2OGCueX0xpXxhvZ5zAKZM95JEGpzouyNrKN
62Gl2Jh5EmxqRWaaUhY8MQDsrDXFfpr5olWJoKbJ5jqiC8Jdn3WGWFUR1JpI2uJqSsU2Sxd8RRQu
BcM+b+W6NlBhrmyvPvWsqHtm+0MXdHprbcS1d8j3/a2YnH1Nl3lXObjZ0MHQUfuuZIg31Thm88NA
bWqTBLXYUHiGqwvz7qxcUR/gejkQMS4B8978ozsQ3OWoXoXYd/IOo8htbWpiIq31iYfgdQOvNNhg
fukdSAheHDn3hlpOSd6zhxrY3jeP5K7GI7FuHtCTfnbqogqgnTXpF5MydUwhLAFaH+bjxLE1L0S7
6deIpg8Xk4LwdeCr7LWfXyb6ZcUJWwq+kN53ioER5epQet8KNYovCVpxKC6eqt/LuM4HeMF04VqH
4+R+iP1BWCtDBcbnMG+Gz2Q2FD3ToboCcnHEejI8/xYi5X1LJ9l66/URR08blg8kEmD3mAZW+Zaw
BS5P0FVUMsD86wOv8EXa/nZiLVOyX2nISht79+VqfXUaw0zSVWo4dCKQBVBsOjqPoqmp2bLJr/qp
pcqR65z4JnW0uS3ZN09jjU65Qc6gNy7p2hpXpwR2bZQMl5Qp2q0ZhRGAPE9xD415ep6cnvNAgikQ
Q8zyVgEXXibBpD4DFvYfK7q3X3EK01okhgqEWd91ErYFiOOke8CHQscw6NrANVc1Ms9jOXXTlyTt
anOrpvQDdSH7DOLSfKbKojs3UzfLVmYfjx7MrAVHDkwVX5tZ2lIb0ZFxEgWFcag7k/wp4vTABF1X
KGaBtHHfwNPqW9DPQN7XMhRfFPlUjsZHobMUYQZ5vsnh1WxMb8zOsMgb4UGNsIDnOD2NM2qQm0LI
+Kbpi2qj/FnQ2rvsb4NQQqAJuBWfWwvlh6izJFt7Y9AhNG+b4volDvlLOc5F9FCjvH9u9zOYN0nP
VfmU37b101N7cV/u/83/D3MduRxM/zrZuf3nfxZ/kNr983/9cZ8//vG+/uf/zh+i8k3q8/IR33Mf
951ypOkSZJLJuCa6lj//+J76OPzEhHzvYYYspCIW/e/U551DiG2idbSUzcGx/OhH6mOId8I0LZtf
89AlO8rmDv0r2c9LBPffW9q1yKyU4qSTGh053Q72kuIUDHLKK6hjSJm8AaqLyBGSrQdlHYs0qgFH
pYG6rY3ncuWmnX/iZtpG9Yny+LRHKpuiFHOzD2IMqve27+IpQEV0/jpVvbEJPF3cKYzKDjWNVG93
EN8auY82hYM2ln+b+8Y6CW1T09r90iOMlnB6TPN9yOEB5SFp4uvAgt4b6j6/VhaSN4jHfnCFeqV6
1lJaF1ZqqVOrkeNHAz7nFYeYi5Ky0uYZZesZFTA1oS+Yj+d3vGihthnuC9uWbvDnJpNokMelxkPt
28OTiPoSEfw47qDz9N9i1UcXRuC72z7sFSzcOo/Pp0LuqJImnEpzjdbJnZMGdB+13jNXn16XUWGf
U8y1KT82xiGfj7cGkpqQxuWgNm0aTHg2urTlUn51YMO90qm7zJPbbizhXYZdFcEeR+KGd8YElFj/
eDX/czL8CeDw25Ohe7x/g5q8/P3vx4Cl39nadAAXlnyT44BP+n4MSPOdXvIrtqHloOpaWsb9QECA
TSQHgxTSlZrca/HI+XEMeO8UybjmcxQgAFGF/CtnADLZN7EZdVRLWa5je0ThilNn/xBQGtL23Dqf
ucs75w5ntgrOKg4DsajPdZ4F7hO8oDoONy2HQ1l/Ve1gUMAK/DybjifYUmJdzwWkSzF6SblBGarZ
d6nyQtqmNWqGkuKXSG/lpTVWUy53frQIYWJavENPyACHmmP6gnewySL4phvDR3Eco+dVgbNpfGgb
l/EYoSLGVSDKYR7B1S7cZIcWAklrMFLX+Rb4YTwlO11MedPuBmq/iYu0t0aLUWHmqYlJEOxtDQhT
Cs02fitU1UtPFEe6cIoByiGVZyrQ9pQG9XoOxoE+YLBs3dPEoeaQom5ADL6pURUh+k2Xd3lqVKVt
PyJT1eKisGu7203TFJnlyg9VHu1c2WSUW2ZdE/3DvSzXGCiYWDTEeYkPCxZ1NBUtarPdUOMVHEK6
bC+qIiAx0PQQqHK8O+KkfLaKIis2FIuzsFgJyPvVNwiVYXXpUE3G55o8Ms/JN+qEPidIZroFibEt
5L2VpmDgKlK4k7aJdfI8FSpHaIHMyuvORJN1ydYYQoI5VF4JvVIss/jkmy3mLbo2+pPQR/W5GmFw
lKs6hQ3SVb2GaE4z5ltel919aNyotc7oMfmih8876wIX7i7CpZmIdCWr0T+LqVg766rLjZbK4gwR
dyXTGR5b0XAmHqVoNB/tFjbHutSQ/bcJC7jcpF24NOUgqsxPM9EExRbOBBIC36L5G+J5S69dmqMT
cSZW0J1ivCI+aeAjtCgxrZtWkW2WrbWL5sy9LkKfFL4evCxd5YWTjD3yJ1q6rvKB2w+O6swDm9XE
UyJ7mD30hJlyN0bTuuVWJ1Zvo9QypD1u8gAdE318RpotA/P5EKSxQk1J0sNSdhrQL4lsdNnasMYN
DprR44BOdIBQmnOZnPSmPVr3uNtU1mdBj9ECBSuN4YJ47c3wfE/yopmt+KjH7Wag+IwIHnhhHvBh
CUrYEB1e2Fe5B9l/W8+6CNY4+/Ol5gjwbA3FPEfOFPlpjduxV05HCQYX1Lyxy33fmXbzSKiZBqs5
1hN4BuYnMIOQb3arYXKilsy7D96zY8ePrFqmcRBNjiUMRHV7DY2pvarDhI+G7s0P497HDKDoJ7RG
XmeVXzxrqJpt0WF7Pxh9BpcxRqeSZ464hXGgvs5icD+WVQ1K2I9Wfg6IUpjHJF/BcN6FOCXgRCUj
3DZs4Q2bsHNGxQ6JWWxpmaoBcwLpOkBtLc1eK2Cr6NSFthrB53eKE2WnBc2hxNjf6MyrP6c25hhI
+MLBXJcuocI6h4qOpiV0+i8VRo45DIUpHY5LoabivJ4R7rmDnWokJqLFl6EhchivWiGRS+FXEsLx
kkNWhQjo0Pactk7kdDuOqqU3UoFV421BdJVe0CGimIBc8Hv18AXJbRRi0okV0GJSoJpBzGOZ7vyp
TTwjvDFarx2jtQHtfMSHR07z2K3qUVXqAq8ASiurRtboI+E2cGv3eJIHR9LDwMZklSZCUMQehFnT
dQj+7AbzJprJRplZOWdGYKj2JCnsqrlA56KNM/Zt6J4OUNR0tRk82FpoqAqcEgyJ39O8bgmXLB7P
6QuYHpYI0f54lLVX9oBDBiq/woR8rfsYZ5NNWtZR75CkwSRvVqFyS/ObB4Q3Jyd5bJB9O6vAqkV8
TG88J/gwi8a+ioKsRicPIezDIHo3PQ+aQFlH0oF4cVSmHa2Tss8SMn6Os4GRW1O2Ds15CsWtE3BP
aHUmaTIGcbNL2k9xkyTGed/JsrvJI8csT0KIA7DS2DDhbRb2Vs2FlObZZrQQfq+swsN9zA3bzoPc
bMlwKyE5WjcIVIS71p7fXtPzBBlrDY0Ia5fMwGDAm0ofm454yC79voITlyNFucfLBxO8bKFSryT5
2mVjK/JGpNQEnYG3LEkBAV2uPbepkE4PTp5CMhtiA3qI47Qro7LIzJIwTS57y5y5TBsbOQ7Nem15
BUzhU58yUhxZG8wh3vvw7PxV7CFkOSlUTQsxgZXYU+M45Wd4CPO0w5vXvYDNXF4E3E3L0sCFIAsy
G8uLCHkU/aP9GdXe0NAvNnIabs+CexdqlcmhsnOpWgQwX1InDdZxCSVlh5l3f29QQnwMvFEnF0Yt
K2cXd/iPrfzYc+B6LPH5CpUQYGQaNL61GOiIU9SCWGVHBRdAQW2+8dHVW0YO+5dmVhredYY7RTBo
O9rA+TLPIgs/gUVtPnzVtgkvcKzplbFDuQ+Nh+sb84qwTwOxDjWAAZ4bGKhgL6LG1TTPVbayWa7I
gbxm2EHNtb+OZRgYiGoTt4TK6pptuR4Lo56PRUNCf+NUTQj/xMI3vO8iB2uGyEd4W3mjA4RRD86t
FlUZbeNRhI8O7FkNKQS/NoniWW/KWupiZ5VlX192uV+fBpZ/k2LtzEdmQ3pJvyyN9MOY8vusa8q7
AdKa3o694yMaphyTWxc0lmaNRQHqtA8TOp5wUzaRb8C4kvIKtA4fk6aKTXKSMJmLkxiBTLEm+Aiv
OUmsLxbanehYKTt6snnLTGgWW/Jz30rVfYBa7HWoluICvSEtR+SpxgZPHOVuX1XHOURZziAv41h0
VWWbW9QaVWlcjzaeVY8R2lkImU7rgtAMwpsv/DqS38JqDG4r2BUzHu6mePDpGogKN+06bpsC2cV2
Yq4BSS0MZfyhXgxJdFjfOYMpHmvVdf2qDpEaUlmz5od0ZLnvXDvLMPlrUomjjJu798loaSpmJsIT
3BEs60y0+LWtpmbKYQUSxaDQAkQ+sTMmAhGbQvkaR6q/CAPMvHhvpfhQ5605rNwCI5BVELfEicZc
mtFqqBC6b/O+iTiO25QvH6M3+QaKAvfHF1jDIT1rT53aCj8ZfV7cmKEzSeSvCW2haRbaX5CduVCc
e5fSnWPPfbPFw6pqNzk37EmDIP25t+3wnLbv/nODzP9zR+hXHk29ZR85qUBsVdPYFwhfB7VELdeL
p6HrcWMY7cr/KHCQeQ5tr/A/VXWMErwSJQZp2OCF8suYwuC9wzAqcfN1gMuheySj2sR5DIGbPmRl
/RaOX1IA1yJF8Si0UIn19qE9r69seL2YnISVhJPt6TJNqYQIIGwXxR0Ls6/N9asE6RclxZ/GVBjm
gdFa8CM9odQeUYGygN3rJnJXLkZ7Z8oq9dGcGCN23eO8TVIm+/fjkWW9gqB5RsaDlA3ZaRnQ2R8P
T7yYS8GE0DgF1w737Zo57pBxzB52hO2waUcTVXSXe1uLGPFAJ7+3TI+X0emPgsEKq5g4+qXW9ioX
nxM8SEMTv5qxcMTWc9p2Pcr88feP+BZlXwbxKLJLEk1Btk/S+Tbhj9sSSyUO85UBArEuJ4d6TgMA
tcUuqbj/O2Ph4UEtQgIz7NXmfDNugjoqHJBSTGPawMg+VYMnzrs6hpz3+7H2+vh9fzDFQHrBxmy1
31TJMKthxiPbIafh9HEmerivBqCZ47qiIA9hfwBv1samwkrw1KVL2jcD/AwPioqAsww4F3C++DSi
CrovU0jds1HWh0ocP79hjzqY68B24BWwo95Ofh8EWLYPTD4eLcUWrnR6jMeYv3uZiv9BWP5cqiP/
GnrFlKRsX1NMlr/+A19x3i01cVNoSV4La5mT5Ae+ogBTbeVqBcBimcJmw/zAVyzznQM0ZrMbBSxm
z+aXmu8ME1AZDzDEIkYAFgGmdf8KvvK22OZy6uAlS/UHngM0PdvdWxaEBIVZA4OuWYErPVoYnKSn
eLmu4gpOetrsquju1cT84mDdW4jfR6TIwD0AkAxb4+1CLPFboUWdGyzynTMLiCPzowNn9z5w/GMM
h/Lacm3AoHk7hiPntvdxiFuXm/hk7tap3DjP/ml0HK2uxtUTTwoj+aFenZZr7+T3j7dHS3iZUcqX
tLjl7XEUvFBFXx2lU2qWaZ37mF/XD2FzhRUTfJPyrHQg6gUGFf3LDO1SNj3/1XG1hUETVFbYfo4L
D+PtM0fdIqoQjJu3aAf84siozUvY8Wc4vdgWpPG4vJapfaSdr78feVkir1B6yXvEGJIrWjkur3N/
slttFME0IecrVOFTNgT0wfpxm/YECBYWoK6JBvr3Q/60ahmSGoNkiuVSGthbQ1Fv6yzoGLIpp28N
pN5T+v0Qs3XG+164H2pu2BucIJIDB/0vhoXyRYGD24sk4qV29urVksJXbhHF4bqYg9jEtU9+S/wO
YvqYnAzYilreqRpc4+H3D/vThtEAreCfFFwgQv/0YitTG0jggWFSQzXWujPb9NOU6mz8fna/oQa+
JpstV+Lee2QBEWA5mPrxKveOAgefoLqpcITwmxTgyNyNKJsLkZ8N01/rjcQe0bagUkThCXIdZ+Le
WnWC3nLting+J9aN5ssR5yUEyX913pZBiN2IaMRyDLzdEOWcpgADRryO6mgX0V2ZhHfsD4RtezHN
9ycBA5ZLuQyl+d4g2ZjFddfjTlSHYMxGD0o3zuW9FYtD3QJ+NRKVaG4SIkWc0/ZGCmIvluxxlkGI
VMOA84W/JJvvwAP9vNpsyFs2VxVxEzcQF8/rqoxbxAThZRHj3xneuXZ9i9TwwBDmL8dgF0kuRYp8
+5NmDGZXCvoCrfsGY8nEt+R7yFLFcV8Xt3j1IDUevGQzmV2/sQwvOa69CWwv78QNnpKmxPiZBiSj
Px1qK/mLKZbwThSCA5I5+CBvnz0zTAvkR+OJgl2SJKNrjHSl6kNUhZ+vJ70IbzT3LkbopDV747Si
NNsGe0h8RoZvNfK5XdDGd8hQ7Q2kLmMrRfHkuQUszwwMN8QqClS66prTCPHseRVUZNrxaJ9Uiw+j
21nPbQdTB/17uJlxcnn8/T5aFtbbc8EmA9NL3kUZju36dlYcQA3UTOTP83Sbjo+uf5mu5fVkffj9
MHsaipdDgRQBLEVBRHLYT2/HMVGZeCTcydrundOuRCAxVJhKobeKjXWOLgZz0sZ0UajLcXAQydXH
XUKKVEPfPMKOoHBQPh9qe/PzkU/MhvxkicYodO0f+VnZSDFhrbFGuL/WGGO+H73+PmmPO/ukzQbj
OK9M48Dt9otlaGGuwhoUBH8wWt5OhGNkOce9mawr5eISg2lPGOWnONAcIGz+Yhtyp3CaaB6NtGDv
RBmjEtgNE2j4GzlydbSEwy4rtH/z+xe7P4xDEMTny+XmNCF37a2f2DSk2WWsn3IKjCsvtPxNN8jm
wMPs3177oyzf4tXdjMuFj3wu5GGKCvMTClG4ns3OGQBQtYX/2x24Lfdf0v54y89fjYdoPArwO4jX
do3/59lcfTQPTdwvh6DyAshItO/sdzlxCtHhDs8QXnoOnrrKwG/xNz1wTe4x0lzJkyjIdmw7KrY2
98vbJ5EJsHWcC/adTb0DUNQ5Sv1y/NK7YX9Jx4Xmvmno+BpR+cNx+31jcjjOyFsPpdH758zL9zDx
8l62m/XT46J5NfMG19Z10IRHNJisV9rvOP4Eijwp+i1A84E187LCXx9t34e0CNLR5EqxvwMoZFr4
5+EMqtxuPFJl5l9nC3juO1aKc1+Po1aDxeqU+GpTUax1LAOn0CR8n+CHR1X2kjriseVem6ZT3dE5
5IDI6hcLAP4L1DyOVwrx+7iCPStyIzXw9fyheTC0lewKrIvW0vfHQ6zLQ2Mt++vVeq60VeCoyek7
Uc+ZhPXoYJAwRsWBR1rOrp9m/NUj7Z05FFKGcJiJ3HGC0edBXp4mkb8eHHU1edEN/Zkxoyy6e7cu
0s1fPoaUesmcidWI3fdGnqOkBaiuWeYO9i1j7SRnoOaHztSfdxO3F0wlk2Roecx94Ik7GIZfhI1/
kuEfHmXZ8UTah/AdNXPp7Oo4+FAMwbHn56d9Fx6lXnjgYPopASV0Z0/DS0eDQmvQ/c61QF31OGtV
U5cNHt1WXaZWeisKLEG6LLwy6/ZOdHLTRBRGav/k95P80yraG3v5+atV1Ba9J5Kmp8JlPQw91SoD
8ymcEX4/ygv/+s0q2htmb7Ga5YDXLTDCuhqmret2x64R3bdALCtHlqdOFmwT1CZV2p1YrqHgMOfh
xmz6o99/jZ8OrOVb0ABXQ3SDsrGfYCRuRVMdyqAwu+L3kPlPI8PYGmZ8a6X+1i9wsvnr4y3ngCYK
E6A2e5OrXX9KrBGnQwxfVxwZNEFHy82acuzdSHuc34/2y0mGRsvTURkEQ91j38Gf6xvMa5ZJ9rDK
jk5Du79uKG7nqro2Y++idOoSBol7Xka+pKJNqWSqD53R+wHYspoXxJh/Q+SX+wFYErlDN7RmhQFE
rrq7tpGcUbPxf7g7syU7kWzbfhFlTg+vG3YbfaeQ9IJJoQh6cFoHvv4OVFXnKrZ0FZb38ZhV5YuU
yQYcb9aac8zOvdHyxmo/Veag5EMB1aDZIS+R9v3fH8P5iHZpuSHI5+26mIs49p+NaCCZsLZ4ClV5
o80XPlG7TmJ/8KzX8frreF4vwivFysKMsZY03l9ktLCmQ0dmZk+PZZ6GNjV4BPcuOLC/382fLkSv
FmE9HiM2mWe7JAk/pKRN3wZAGWkrRHsAeu01zP7mPo2yDyaDP1zMZqrl7SGIpHNzto+FIY5ppui5
2Ch21MAC19x1dQsoy/zg+f026/IA8aOwWFLCtJj2zh6gcLM5pjjWBuNn/wZeqNM+RSV+uGFTtRfF
lAKFOjoQgf/+NH/b2VIkQenKYkKpjw/ubGdbdZO29D3nknxRl3yB2Omd5B9W19ZCDJsTG1sIXkB8
A++HBqkRJRAd7gyeC9FDA9KN5Nbr/XtH1J+Rff3/3NIvlzPeX07lCepZ5DEY3+j70xc6TePw8PfH
dj4uzm/p7LFNnpVQiMLRw67L3jiqDVWFLjVipl71vP/sYowM1IgMQzbS1JzPB2EKLDIWEWWGoiNg
h2Q48TxF9JOrvKjDqM60Dwb9+ZhYr0cTzaB5aFGYPHetk3lktKQFtoGfxxA90ZdsBkvf/v2m/nwR
x6EuSPMb1dH7t2SL0u1g0bYB7sV00ze5DRnE+qhldP6euBVfrAY3TqK4Ys57AwPvCOoZj67ybsrx
vlI/rOS+LT79/V5+Tm5nkx+X8S2HXgfWx/NlTTgRlOZsIgKpMHdDln/qUvWtQPesnOJkZtktW8Yd
5kKELEO0cVvvkGfOpUEon6+8J6PiMWsdMXB+7d+6yJg++HkcA3iav/5Ah6KbycGIsjowW/TK7592
ZGteUpSJtmkdHH1TBxA3tAddgxS0OHOx0QuN5l7nQKnckkhXPxAy3NrgtwfbBJ6PXwvTSZfZDvEZ
mbzxYjgez0ns2cU1ntPKPcl5JExw08/28mAsQFQKpWuf50q4F+YilvwrdJwoIacPAJyifRetuPUV
nJJlgOf0zhsOedu0t547l1gevNS4icTY5k8Q/2Jyr/RhuVSTf+9mK+7I1dwnF9fvHcBR5V2mRqe8
gzOuYYEJVNjkgAGkvmtFjWNM78hKdJZx+iTIgue8s3jzjSVKUnFoJm9FY0RvKbv2zzGZplcG7sTr
zLXlmqckD8gu32y7W6xjl0+YbeFNrqEPyRI32IgduGatJXJ0GjHgc4BuThpUFAuafVSZVHlaP8fM
47W7FOvcqaLpo7ajLRI6K10yIlH0kWl0UXUZGU5M4iJy0vYEe868zftsh4YjuVB2FJ0aPR8JMrA6
amit8yy0fCFvcdbFpdAr6w4rixnO2fLg5HV/3aRVf1QLSDliULxdB4g5arIqOuqd7waRUUN8VVXS
H7Q6qtX3zi4Qg/VDDRhosHpwH6l706J6uQV1KAeoKSVjmlca6qBIhgdUycaT3U8dSQ1LKu1w8my/
PJLIs1zouRREJxklDw5eea0NMNuJDNiYnUhuVTkjkcv6YKG53Hii2Zcydz87ddG9taI3t/OIJxLn
TuDKJUzIfL0tJwl0z6OGORXTm+eQaFEnK+5FJBWxMU25lzYKIuBjm6WwnB8w8ZIscBBWQv0pQi2F
++6Ck0FTZcUmmTpGfov9VNzxvvqbKU2FfuU3y3dbLMtG8NJQZMYFz9mqUJ3lHNdNv3ozR/zJhGHc
kmo0U0ZDSpyBHFJE9QVVI6xnPAffXTN1iBNHe6l3ilCRav2BaS6PY+3IIzyTBdAaKDZDGm/SJIgg
yFXSbNgrbWUM+cj1IUXmT9kUQ9eS9dEb4cBhSCfI7tWfOyhlIp61z5Nd38wkeVasbPqmmc3HxWzr
QC2zPLlQnAP+knYo3Vmd2vU0ocGGvpD8VYiUg3GT+t1M6aOeg2VI6m01CR2sx3iDBt4IOmfWD6qk
PlkothzNFlfwY2E2oPL57OLAjtea+ki2mjmlX6uOk1FHZBEQsubFxOyxbdJCXvm6vpw4l+Wr98P8
Af4b7KjpJNYpar8uBQTguiDXze+r2P/sTvNGReUNArKn0v4soy2JzuqpZnhUd6idJuKwoBLuqiId
DknnI67W8ip/UBrd4I3QG+NhEG8WLKRQeENISBIspeTLQkJ2rDHMJnZUWE46EfLq+8ecQuIFOODi
CdB3GupN5mxpwIFV7ZnbmpEUyUFrdoPmGC9dCqEYOK5/JO5Wd7fxBOQr169aaW1jwh6QvxZIEu1X
d0wvusI+VWTeqFlul77jA8qtbeIBUdwSQ0LggCB8CjI0GHuvrz/FI1xFrE0GaTxIg1XWIi0lgsHH
7LwlZG1vgf+zPHLvF/+YlIBihf8VruUOSkDYs8OAlr0bySUas+F5cvNQZCmXQ1WlF/2PoYyhHM8C
E62z7S25hUJ4kMMhM4lisGukxzAVxyhkJdiMda36wygdE3UJKYBV1X1mHgt95FXjSczxiUoa+kax
vDmoda1USuI73U+9nMbrzGFaiB07I20vnyQ5jw7xqGJl3Dv4CBkXJ6u1litA4E6zSzN2FuwnqMqM
8dC94DN/8WL7bhFFcfCQskLxisrmRlp9tB2Be7Zbp/IezJg3jQw0AeawaDWSZMzVQBGa+wlbBe/b
lAAFZ0PcGnpRBNZs5d+XxY2O4xz98MjU3pTx6IDFjosDyUBXVhVd9on2qbKtz8Q0BNLL5g0Itlug
kaRnduYBhxVuq3xs7hvNJYvAn5heK02lmDYmBC9uPPj60W70tjy182TdlT5NDn2KWhhZfmOBMWB9
wD3/3JNOFUQrqm9LLJWa1viWau+PJEtMfN7Rog1vVikHsc3mdE4eq76ab+Gmk++pldpl7BSRs1+6
0r3oK6IlwxksU5B2pXWFs+zEJxdfel6thSAdAtnRTEuyaaN6j2gEXX/phulZjJMjT3QrLRQzKnrx
3RnFbgRZeb/Y9m1hgpudmFFDlcvr1ASCwZmZbIgppBgRevl84hi2KVq57dEOG2lpBYhYVzfVdEgx
X5K5hFmLFsYAQwPHnXjOCnDsJ1FUrXXfxab52uoNe2SpBpSG7la0zhUC6Cvqr/su6rYLYGlcmVFz
nY7XaUdbQvpOkBEfcSwATXWQbCHIQ5Ns7tu5HU7og5WNTQOdoq687DNUiLk4dbh8SdC0MSMnJXLv
dvangg+aT9SOGqMlbuuYoZr+5JN6cUJ0CBBbVEYTeFVV+BcAeJegofyJCjETGN06AWxwpkxMr8fZ
JAlQPxUvj9441NygbPqnpVUjBe2WqwUYZEjhikl0i+LBDdn7vMTCrF66GkljUOvyMzPVNxppkhZF
D0nTn/z5LjY0dVgQil4XpAO5OHEEenWE1ua1ZhYA4fV4mlumGERPYTtjxZsyr8Y/rqO235BmdDW5
swhr28yeNFxnalNitT0U/uAGNVVKML/CbtOD0bhDF7SxH19nS+N9bVqp9uRuLVAw8TcASuw8hOaK
iJchHFOSMoLCrp/9agqyDNeSK50QC52LSH+cLntDO9qyeZhIxvqauna/Lywg49LRdOj5tlLbHif+
demU821SuZiGhf9sZn1zJV3tMFW1SsIpscu9i7kQaPsc3+hTTcSfy0ytmQiM9TGCnWrUi9yJqnzq
7IxWaqMkLvrGz676EqtBFsfx5xj29UBuy2q4KJuD7MGCEGW1fLHm+brCtpQdnNg8IG8ONJBiBeqg
sb7tlddfRvmUvcB4qUJRsQenHr0mmER7d6wvdLtv7oktJS+YSmDYJ1Z+KDFRXFaeOvaJMIl69oiX
W8ovSPGOqiraZNvkd3CNHytZdTd+5D7Du8AwXJm7xZYdbYfJRk1D5wMnz1h+jheeykXRjfkePKkd
MKdFxDRb7sFaxht0xA9eDh23nAf2h2MOtUVWTnlv6uxxQRRLtanZA2ukuFn3WWPAjgU8ccJs0V54
RtJ9LubpPi70O2wWz9ps7pVb9PGhKJhyihUVVnHmImXN+YaZwoSI25pAa3OhZ7dmymLTR0dQzeNt
2tcd8ngbCPiGtNb2u0qq5rmPvPZesvG9aTri4lC+y8dhkfDNxrINayXvU9DhodH38Kd7N6xrmb8t
idgPUTt9ltLFJuSmdIIAyX1CK0/SKcp/d0hfy3KZLhMD4fzWT+3o1LrDVZoZaq9P3ARhnRRh8vST
iWMrJJsJV8YEFBTWyBo1WVzEdm3fxEVm7G07H8ghZDvezel1LMRlD9XZX3QWNs6dDw32LuItJrK7
NeliMkm/OW0SOKN031oXl8aml/FNOXgnJ8230nN2VDcCB6GMNdTaHkYnIODGrC9hPVaHEWX0zvGS
7uDoHuldHqEIvuZmxAwxDYSaxHhHrFCdOLczVvgxN5orF0cA7egchr89lf3ezymQKFmwcBvoSsYL
0x7rJJjaaO9MDnQkvX+bsppukpjbhvjSSZT73OznOHA5lLwMsRttlK2MwGoS9bWN2AnZafzdMQDN
QlolGzfp7n2//lo1c7IdBcj9ywZZPtZ+MWPDiRIyCQd9uGokm6yk76cbv63IcoUqUe/wJUwbZxBj
HqZE7tLkpxmx8SP4L1J3do1FK9si9Clwp7ZtgmnBKW+YiXZsJ+lvSVzOLJZNLCLbjDyzDS4iqt5N
Wm+NvBToTQgIB7P9HaQ4tegofc4hZ2wyxY5qThsm8RyI865oB+sAKASsCMNgJJ16+lRZfk5ysnYd
T/lbbQwkijl9BcBZ+cVNmrJMHnqm0SRIB7Cmgd5T4w0dhQ0w5MOpvi3K95sTx+YovhgXQ1aXU4V0
uWZjb1blIbdT/96PVv0XZ8x4InbMI00kjfoyx38zQNk03WaFzvusmf1VXvYurfaIeN3Qlzm/bSbY
2rlvKQ2bO9q5ox6ms/CPfPZzcjGB0SxvLd2BnaGtYIoDhVSP+LKs18LEdfTtAEd3fk5bKjVBbEPQ
GDKNUBOawyt2g0zJvK/8EoCeMKNnpOVjuhdWopo9iv+s3ZiDK781TtTGmyzPK7ZHtiie5g6L0BZz
3vxE8zA39+S2+6+xkY8EslquhLdkJrcuto4H34mHL4NBnss2xi80XcpsVCf+pq59VTEY6n2WtN4n
yArjHMw1LoTvaSr9W44d5M2UMjPNGzYkrvqUDAYIjTj1sZSjhfc+jVpcRTfgFToPiujkppcIm534
ujZnYYdMT5IpCbIXS1J/SRCkTkirwhBeL0etamzupX1te2KRE7vq8aOVHLQ2CGta0pPyqvGf62oc
hgt6XQQmaNL093lu+/uU/Vh/wKHah1QIsRlh/Mq3LN6Rw2j0r8mpV1cIfMAbZQTBYB+NqsYgqVAD
74apdcxfVBu3T6lOkhIq54Ijlw6iCXQ10cJ1b01PKf4ENe5l9Kj5DwT9nLDDcBAnG4GpQDpka6zc
8pjkreS6hiWUWa9p3Dy02c4kGQ0bPZRaoopYTccwtjjFir0u7uycYzFm0WKCuWS65SFZQsyDcao4
sGmdTtqiQew3ETmk3aXeJbE6XgNgWd+O5M9XIQ/6ukijCzO1t1LMF2b7bLlf58UPllZPd5E5A1tO
W7O4a1vDiQ5ZGQB1XxbG3XWf2PUdjrvQXW65YP1ZGbrcEcH5NSfHGj4Klgv9aomewX9r1Mmt6WLu
iGFOMpsSb9Y2uySzvlPw0AI1zlZKUbu6xJ5zmTSiv+o51Tnkbmo8JUf1RFNgkAm0qVebHDLpOC3i
taMlOWA7XSI3oIAJJZizAC6mjY/FNBrbCwp05j1cu+aTMponeUFFsL10ByDK1G34r7fk73He1nrr
0jB7CS24rrowLsU2N/Rrp8niiumcMO6djFSi7wiciW5Sx4Enng5wrFqOOQObvUT7bjirVWbqSXQk
K4lJFizvBtcxoekEFAPJVGPlMLsXMkjHNBCK3SFPyDUJQIN6Vx5tf2mKbdqCSKdnn/pMcHHaUKZ0
krtZEMOxs9o66a9KWzuBHvnqL/P04sYk79WGhhsoVuReBwxIDjdu5XyDJE7RBXur2rQ0+6pLL0/7
lgCuAi8e3xyZpAaIfFHM3XWck98zLGaEmhCo9Ur4ZTIYGtd67OfpIh9ivLcEHn6ZcnF020ixhbOG
SW3rmBF/rc36vGmG5LFBwSq3yrVesXPuKec+9w2nsAOZjHghG7w+oYsW4lqvKnNTsTZvc76TR/ak
8X3vyx32MiveRklkHw2dEtSihHnjzV3X7gps5N7GbMpxAnBRWxtKX2QK6h623c7ttiLuHyenks73
QRfRZZZ7LhWQlJDylZ5tLDaOfMzdzHfVDhdUpB0HW7vK847AiqQ9qXq8HrEnUHnzT4Mm5fUAiKKq
hR7Og9cR7tgvmBpww9s6GKBamXRhSs3OL6k3L/3qxWBILZV9heN2oJc5ym96ROJsMLPTPrlVaVBP
AE69FhOAy+Cym25GgtVvFy9dOIe59VtRJEV2V1Fdf8AfyTFU79aYI1Foz3WeJZeTRuDgTV4Jkhvx
sRKL5zWtEW1aA5AyQU/tsJxGuxOXJvpNgmSjuqvYLSSMMhIKwnxkg7vLqV7UG5/Uscck99VxAV32
XCdmVl12iVFrgZcXDeYVx8jVzQyhOtsvwGTnE/kVj2yfZrJtNYVFHZyV9SaAHqltl3M+HDWD8FcK
pke/MvoXsv/UIzmy0Y9CtLm2Hz2tvFsogLMxHSOdGN+84fTQWdM61ZQo8hf0cElc7H17jl9y1YsL
H7P1IcK33gdwtWsTZzJqviOdEX07ezr9K2Di7tRUO4rXsrTvZe8S782mafFZ74gRk5xGv6jUtDh5
abj9JCeozmWO3wB1R8mo75Jo4T+BKIRkiGFPhBCSmURKCgN2leLijrHPUhS/NbulgpiAW25ezbVT
ycFIH0wtZA1V2QmvW/GY4fglUZWQzi4oxeiRO0vet701mpky/IG8KqkIdMpbY2m0bwqHakC0alSU
GLTxQhOr2RTz4e+V/j+0O36qMh0EsGg/3bN+N/iJJUlqmiodcXcp5a+ZOdzxH6Ppg5byeUubcY7Q
0XNo3QhvbXy87ycY+Hx8a6T/RVuhD9zMkAFxVs954jxzaIU8n3AwsEfSKf5+g3/oGtGXwoxCW0qY
YsV5/CrOwKhsxoCoaZKWZbEXbZxfl3MtPxBVnasi1ruzURPS+HVt/nH2GONe65Ok4DEmmLzMSg/i
0mh2i+vtMNyPx34kbfjv9/WHF0c/G2Hqis5Da3jWIk36smsGvmzOiHp5kBVltXGW1bFFphOYCI0+
GChrd+3XftDaBcL/58JMshAx22d3qCsiUg3JicPrsj2JFEHheeTC+uwX54Oa+92ctN/7vPj8T2/T
Qi4NKIf3R+PcPmv6pXyhTe629M9lueftwmAgE6tz7qPe+6C/+PsT5VIWaI6VpurjPXg/UqaqyY1x
PU2Q5U7HYAMQdaO3bIU/GCu/fwnoKpCGMhh9cIv2mSaroiRN/DpyBLMB3Q+ovMfPXxFTpdoknHt9
XcU+GCy/yYxBCwowi6toBwsivdr39waTwWw1l69v0C2T7AF9vzof120K7Szx1On5l67uDjG1x4bs
JTPnZG3298TmfcRa++3uYVu5iM1RwBsr2ebsKY8asPt8be3bKXdr3tWKsBPCJMyWrVRxqD5yzfw2
btfr2TRy8ZFgxDTPxq1NLVoAIaCyty1u+4tl04TI/Z77fyiL4gEzkxhoVtFwYr08+xzJNB0psrAf
o2QFy8Ju3ADl0r20tUcWijTwjDH8+5fx25RzdsUz0YJfmV5pUGgnm+lHW2ArKDRqnBQKgbpk5Ydi
k/U5/fL9I4aHSISmAJsXjk9m1PcjCK1S08ceQhYwfSfdia7NrgzJsqk4wtTxwVj8XSy1XSL/wwn9
R+7K/130bhbAX171Sgd/h+9+eJ1fkteieO1+9Vb+/Jf+ba60nX8ZPgIPVmycG6uR8b/mSos/QTSG
dAZaHVPmahr/j7lSM//lQmbzgdfpNjZE8B//467UdMG/h9wWYybieErZ/wjg/V49tiq58CCxIrFY
GJZwfzqHf9FDViTkGpHPznMoLG031x4V6UiZIWcF/x+t7v+5FG5OqOT8Dwj2+1FZWaqELuxFqKbB
oLiaT6vJhdX9y/O//fco/9Uktv5X/u/YX68C4A5uG9gWJhEkVe+v0tTNPBJFDTDEI4UTwxhbfy32
PphC/nAVEMOYBTBRMk27Z0vdILgHUEFxwHNaDmVk6mzKunT393s5U578vBkM0WgdWOHYOJxPiKzy
NsbtKgk8d/5BkHVDLMtUWZshG4KMKM94QZtRUvybi0ub8/hQitCOayCXxLc0ULJI4ZXiyl2Sh7//
svcT2vrDcPiCiQVVAlbadc4mtD6hM+wJAhizUo9orZQPdWxTMSRIi4ODNYdRl6YfvNmfA+T9q0X/
j2ZYx5zLJe2zATQmlaLYgIHUB8h8BE5SH3tBxvc8ud1+Pa6G5OQokFOZOo7+CFZNd66rxJn29P6S
Y0KIJbHY8Ud7kfVjPBty6CLxA8JiYEfCQ3k/5FplzH7fkRlYVESJh7U/c77XDay0JUWCIDfKOTSn
zrzxSRC67TLz6Eyc15fUr5+9DM0Bhi91SWxdu1/chGYZfJfX2sXotcKaKJU0buR8ARimXaBiXO5H
GjUr5m2UG44/FuBaygMImlPjo73I78OcO2MlYWpYzXbi7M4UcEfVAXTh5LtQCjXTYt/Elgr/Ppj+
+PwoeyHhwldh/3Sj/TIHLbk5O3ZqUvFAqLEtoLaGC8ECoaxNNFdA5D6YiH6f88A5Qp/66SvirZ0N
XstKG+lOBHxzvKGy0IwsxuXshPOs5Adj9k8PcHUQrnaR9Sxrng2NYs6FpFgSuM5SbdChUq3PKJT+
/QH+NFydfRmYqoFIAHPhVZ0bcXAr0hoWPMHF8isi+8R0A0q73eapZ+17kvl2Qk/R+QxuHhSF595E
mW7sFgcCkboaCRQbXXWU+UOfIJhO5r68TUp/ohWt2QdcsF9xdqchOeXDztKjZQtxsbuwUZdsi4wo
4DFuJNo4YvqAQRUfzIHv96A/ZxoHUilT+moZ4N7eP0FaEvU0JBNarAJddep6iH0WAu5col+DgS1e
qFnDWvz5SJf5h1eHfhHiJHhJTsPnCTlGazpd3LgJWXRmcvAhaGy0IfsoJOAPEylLr40aE8ooEtD1
z38Z+2py8eLTnQlGFO6sWfO0B9UchdVIm9xTAKUiJrUPPrg/PdNVs8tG0Aalcu40kXYvRpZI4K6J
RWVuyvJLzffyB+JXm0Ob6unzYM7FziPl+Pj3kfqHh/qTqbqeTfkcznemOd/Iomb22JClByqc2rTp
3Gb44Hv4wweOW4rD07pQsJE6+8C9Hj+oucZRFuDNmX+N6eA2Yg4lfLUPhucZWoVZiw0YQwRwDAge
glrWye2XFwjRjU1Iz046b/WvMi2g702hg6t7T3xmRdRn9wAvqdtpULgI2qZUR373BmuOsa9Sr9jL
xhyOk1H4QU1G5z983P/+cYiybSJgTGaH9z/OjyxsUzo/bhns5A5lTXkVdSRW/v2lGudv9fwyZ+cN
KEues/TC2lSJP2/1edApikrAhwvxTCAfkmNnR92lgHj42BTYluvBLkPK7sNdOs122LfRy4R7fZOm
lklVRB920JS+8PC9reup+G70MwqMLtmPpsrTXZmV5VYf/NcP7uN8IfpJXuM7Y67m0//NkM/EDO2Q
zKRN73lbKInNj8kp/E98uKkIU3f43kdVyp7HyAXldjezaQvpMyEeAJs3skuKL7LXgDhbfLw6NHQX
m0+OWA9Ygak/FEjqBPBVG6/I4NNICnKkFANxz+DoNzHAGys0LDryBNmNcYDmKvtgNTorLayDlQ2U
gTuHlYI5210/nF8Ga7NEJNd3M6DTAXFandbqC7dVbKc08U/sOuqQs8wY4M5o8Xh76j6lm5sS2LCN
Si0okWl9MBP94Ym71KcgSjHJs4M6Wx87o0H/Ys0ue556+lTY5pvWkDw7N0u8dYhP/+ByZzaMnw+A
MzGVDHIUTIdV+f0DKHtaDRUf80apKZhG/TJ3HBInqBgHw1C2+5xN5WbpIidowfpu6xxxnulPH3yW
xvsD+voz+CSY9NnDrnXc8+9y9qgbc6qgCWKsTRaRx4/94PQBW+4BoGdFI1Bf7CsDvcAFDo4iADpJ
5xzv81ZOHf1gmenfpEGRVMoyP6VtQ2q2ZvmPiEmasLetVwo6H0T/nE+qHEWFD3MBrghlYVAu7x8d
ykITqXivbZx2dnZ+pb0UdIxIcq7zD97SH69kg+BwBbQYaCbvr9Q3jWzHBtGvplVvZVk2yICrNfFY
aB9c6Xz15Z7o/QP6ZrmwMG+dfQ+ztGbdxoARpI1uH74eJx+nWl0q8LEpSSp/n15+G+vUm1dCHOQG
dtLCP7uYvsAP94k8R362GEhAxwRBqLWvgeQWBE/8/WK/3xlBIbjCqCPyvvSf0Rq/fOm+bIBPkgkR
RM4C4Mcb63ar1zAlRWG3d7lXIOdO8o/cW2fWTgY2MwzFCc7EP+t35+aSyVpE3wOtDCaar54YSG+Z
rurR2lB9vshSdcpdC0mBumRf98FH9duo4XOCKY+sdjU84gp5P2oIqx1mH2F8QCK4SaStJK+k83J2
3uqjN/nbw+VSDhtDnBbcMLGI7y+VRbJvXINdTBFXRjjiA9gkk3S3FRD6MM/ILlVoCHd/f6Nndsf1
2YLfE+BiMIIzcfhnc9dotKUdDUA5Ug5le0BuWYg5Iz41SsX7GrXdUvk0a0x5Q5y2hfon6m90tKxH
+ihPH/yW946T//yWFZlAsVbHAHk2lr10bJaJdwjpZNJCw+2gb/rNgL0Vs2NQRK5EHjGKGwzFZcVG
U1QrYXj4IP7x9/VsdbUyHdEvotfBG3n/IgS554I4dASA7K5vmUrklQMbZofIawF2FP/IbRRWSErT
0Mgm/caJZLfvlT5j79DsF4wV+58P5h8VQP93Rnvoq2Xx/82Xu36V34pfa6A///6/a6CeR8XSILOF
Qic9MLYQ/62BeiRy0BYzqZzwD3Br/Ml/AXPiXzDf2GQwnzCLURn4nxKo4fzLZBYVK5rJ4GjGAf4f
RBjyU95/z9A9mPtxw4mz3UemIU/tUecf3HVS7IAj3iRAWtcd6LK1PU27E0ZdANntx1LfpBpL1d5o
O22fxe5wX+eaTweGrOOoLaNDmszp1jeNgSUrdcLcnvPvyhzGg5e7OlaCLBtfiwRxjuhLCLAKizsb
LoAmFEv3MNOSh4Yg8eukHlG8IcQEqqCbyAUHNV15ZRQ/UAhcUGnp4pVYMj/MrBnwTysA9Zt1mt/5
okxP9ajE4yKzWgfzGnn3OVkCR8fvvc8jKUvHrCyK74s9ZV+6fJiKsNGaZufQjQ9VX3oXmq5nYhOL
3LsymogWb1flISj76sQ51T1abpoemzJx76Mynq8hszfP8E6jZdMrzISBZeEVC/XeMncT0OLXNKum
u8ZI6BMPQ6J9cVXnJ5uxjSQuprm5csRob7GP2rcoyAKvFvFFl+b6dV/a06GJ1Hw/ZrL4XBp2/JTm
jWNvjMxXh8YXQKYsfKBfx7rvL0qwSJCUizL9HLk5Ye7U4r19Xlj95ZAa8uuEanljz073ZiKuuM6s
cviRc1y5zDp/6iAK295GA11ebAZ0b8cmW7znycn1sAUnfwJrH8NaGpAzIPyn6Bo2idU+R1a8ViI4
g77IZi5fakKSj1hDJFOONIlp1EZzs4wq21SIPEKsGliL8QVt27F70Cuv3Jv9o4w585DkZm2avH6e
Cv3gzEnFxjf28RZFWMrlkN3HeGWk5R91G/1x5oSZrdwttSo01jmwcC32QycnziFOrEOi99cmnohh
WUiQYd9zX6e4fqKMkr5Wv6HXJ8eaMh6VEzwNmjlsq2z57szdgaDevabnbejabYaItQ4NhJl4xu47
qMF4sQrk77m2Tfx4q1L/myLfIsA0ZVC7e8sQ0mH1nFYHCrWcH8qgGF15+puUo/oEbLXbNhiUAw5/
BO7xf2/Sv8GWSg9+kTyTLKBuOsgXF61H07hD1dqCD2jHoNf8vQuwDm8x+U7GV+QYRKrnC7oi0qXy
bE8XofpqzJO988p7DlJyV2n5Uz6SaC0eB5O4pzK5kgOlqSKPUJu5QQfDHf3TeAf6K9lYpbpVJkKO
th/2cVccjKR6aTiYb3Sv3FLbfkYIdjRJLg6SdHGCarZGTofi2Irmxmo0mANuGsa1/cVLYVlAnx7a
1oFbb7+mrnMLOgTZvpIy1N0+C60ZCaM1rQIsBJShKrQLrY8vS2Qdmy7XuWl16yb+NsE0sdb+aWnT
yLDK9H5JXATobvvU+JrEUJvm+3bI9p1uRtc2GrRJr8LSkVnYU2acXEIAClDsirb2pncRyhN1mm2w
p1dhn5bPQpRBZ5bNrh7GiIgA2zqWVvFgNNXbUDwpVEtBZBNr1JozmgG+T6NwkIn1urUVel+fcJQY
G4TnR1/vBVFhbv7ojoZ3qxbBAJlenWVOOU5GT1pfVLcDILXQ8iZyy9BY+EQA4gM65u64S8ph3qSD
+VA1WlC38Z3n9nKXapO4m6FMv1X9ElGOjNBUlcjI29y8dq3lm0ubGAigLL1vFtTTEgCZT5Uc0L0T
EuZY3jltO3ybLF6aPlXtjbJg/2u9zK6FIX0g6nLpLyR1/HAk9vGU1wKLkLYs+lM9ChkmTLEXfsL7
tZV8mZHQw3NX6cuS+NWrWQrzNqardEybRu0iv7bDwrMkwnj1ye61bl87kX2wNf1TUTfFxtclwy3T
bEJJBgWnXrWnJZf08+epbgInt5w3qKYXBDpY0MNIsF88UW+7of9aoDPv50qGFnluF7pZxqdKiv/D
3pnsRo5sW/ZXCnfOBI09B29C0ju5q1eomxCSQkHS2Bt7fn0tz6xX7yqyCdxpoZBAApmhkDs747Fz
9l4bZfpssVPsuyvUMg2bwtF6aPxmuDVQZVaV29xk8/g2gOe6YexMRsqodyl47/g6dp3yI65j96Mg
AXVBDVJZV77kUT3nVGFeQepLmFq2zBtPk/Ut6R64dxO5DET6PmgoOyG2iNsyER+rtfbb1M7E1k4d
42HUmjEqAV7jhCvWmeUsn08FBr9jnK7ucz+3922pT4KmSR+/Mf9vQnpxLf42rCqJPMk6neKA1wdL
KvD9bbd6vHN8NAZljoVwBujvxb4ZiaRj+pDNnY2WL0XdE8apo94bp3L3pFhMx3601kNVeNOVW2uV
DHi5AyO31kk0G5axIrKygZyPfBqIe0XagBb2UgAl5xeNB8so9O0w+knkSzxNSzWE+PxOZtk7hIA+
E9xQvteqMUOZY5jXSWfZzHoF/MmpeL4JJ0z7It9yKUpexmxYpeYWW0tqey4ilz5fNnVqaNdq5kAD
3RxIo3fx1nlm9RoLEGcRpf9KST35TzLNTQ8zncurwc8mggE1D2aN36ENrzCEWv3oR2ujNomd3jDT
MslhSC4rKyZArKh2aafh9ekxNcyyClun2xKj86zyHkuF9cPTZ5fx4Cw2qdPFnJ3x21QDyx/W1r3M
SNKEaYWAakugbxCX6qIxsWFkFGNHtD9jsJRnZ0+3LqGyeXGs59+qlS9gzeJtbXzX3J7U2MR/m12+
p1PZRC+gsp2H6b3M25NXuy6ADa2I5mL6RCzXdIHS8Hyxq9kYE6vfaEECWulF700NO2OOa8pBtMh2
lnCLBJ6gYLLWOmGHrnE7xY3PYCrBXGTrF2vhR2lWkL86PiKtfJ2dtrpa0fWEGTXDcRmnmVxE8wf4
6euVWKKoMqcLU7P2fi4v5Vnde+6uNOvcBpWjf7h5LMlwQSGJSC5EnHw2c0Jrc83ux6I7V/N87diK
uDPzZraSZVebWnsxkhsbe6Dg3bb87Ps0aJnjsRZlIZHsrxQ5/ZEUVY6DsJsdpHgRreZ0OYx2fpuQ
KrTEGm6nGUtc2hzd5SHOK2xrohtCp73sHHN8zsZhb853gmFvOMQfaRsbp+RsBZ29qC/6PEpJSrO6
/oqN1xbabJgU47brq6e0GkjfrspHYdP1d/XDYtx4A2bDfjnonaNfyFb4WLGnyE7Tt0wvvSuAJmHd
l0mUm+ut7SSnBeAWgVA3Yz9iIymt/cgavbeN4mnVcn/rzf3BzrtLL3PEuM9ILLmwzo5ia0gPI/bu
mQoABW362NGuuq9W74dB5kuh7mEut4CB8+cG6X6QpGcr47pu9PKUT6iyAee8O2t2a05xQi3Czarl
ZBlb5as3ZfLUYmoj06XBF7neIjm+cgs80WNmRpU+Py9w6a6bwVLR+TQBESu2Tmm3l6TPWle5A0BU
PnpzdbC1adNicr4zh/nH7MQ4DutaD8ZOWw8TvKrvWoa9OJGYC+Pq25jpD8ijdWaH3Yl7lizjtXym
ayxZAvCcQcDFdN7mWyuvgePHK1pNe73BS4hbu7bBGRYk6fha7oWqLF5cpgJnLhVS1m4rcPrgHeZJ
C9g+xzuyq6xwkW2zySt5hUfiVDYUtZDg7tC+Yo3DSqR5D2fSUMQ+Ob0fRL7HXzNTY1SQtOozpHMJ
h+y79OybwdR3E9lgKRwEMSEAl+3in0SDL9lqI0cMN6B2j7lvX6Yr5luEwyLws2rcN3nv1VHC/bas
MoUW3VRBYrRcDEcLl8aW0Thp1saec3frjx8Y++TWdhvcfnOV7mxnOCivSdnXLJ8s/FqZHIk/Kw7D
gsk/EdRUSCmoTTNeK53B/NEWenOPhFgL3Vx3cEGaFzoCspPe1EffPSelyjt6A0skrAJjJFDwyTsS
g/6gKHmM1nwndoGdQm9fE2JxxjuYzA7FdWzTWR9lfeKddNLj+lGb1zZkYHyRsIjjuN2hFd+naLhD
T/bXurjOPOOAff6WgJ6OK+LEMFMMHlZjlZRyzTF2tXtL7/1N16WvWldeytUOxilh3egDW8tYp1Xz
4HSkIAW6YkSLV9d5iWHx4kdlGzZO79ywvIcXle4y1MNaOnQQIjzwFFNPeH16wkFM7pSRXGmz5Qae
/kwxFRM05tk43QYKH1+fNq6q7t3MvcJLJ1hW6/xxdGxuTHq6rElY8VCTWMykyMoal21dae3BV9+V
g/B+gQoeZOl67/JuCeP4URNAq53CIrL7wZzxhVtYMkKh82ZxIC7EREwEcW6k0XR211YgSj6qPJtf
B8e/yjRQY/0cmQ5GytI80UQjvqhHsLCcYwbwT1MAMaXDQIJVxu3Vzs/rb9rs7CfH+J4PGum9/bge
zNwi4cnaVU3yrerOZYjfbv2u7w9eTVBYb8bc3aq/L9Hw84jhKrAlNnrpOLf4nnCLZv113WUfbq/d
umLdjy7OVNSekEn8C6GMhDYakkbHo1jGE5Ru02wMR9CKWTleGVI8K/REoWnUp1r2n7O7ZleN38nA
Mqr3hR/pY8gEI2leWxwaO80Xz6OhVxE3c3cnkmwmXarkp4l5i7LCAQOT+6+Z7xibek7Gm9Ir11sv
5ZZivhQ6ysZEJ1cM6E11U7f9XSYsYkXLATDpWJ3MxlGHsRlUxNj0Hcfq97VN31wr70JtImtKx6YY
YIp5dutGPVeTe116cxaxj2iipPc5jCbfOaI46e4ERMOW+LdKy7uzfe2BzKRlT1uTwZDtHSe/+VQp
iR4kGM5HZtZlGJsdvq5YJLukaAM8gxfmpN9x5csNbdJsgxcRfhGhmEQEeJHe6XbI7Vle9j2tj9yY
NvQzEEvhGI6czDjA3AoqYqEiGhv3+Aa2k2oEpniam7Ifj21c7h2ZPODAb3Zzm/W7zkDZ5Pnu7Uol
IEcLfMOAdfpaJkQtDt5HIlni/F5+ogzyAkNZG5hYKQboaj/5xk3pT+GwUFK7VF6LVfOrzqlw9bex
bkTAAHeXpNmxlThNFSojlP7CO4+HwomQJkpShkITxrGglzoPquFuGrmE2J6gRPgrk0F7gGusxH7V
FEfqsu1siyh2lprwG2QYi4aQF2+vODWa82Nw9WNJGs5GGxNQNfUWiBH29CnbLFzVQLVPilX6MAl7
jFLHkVHSxC8stVcWIdaFgWyuJYDKzXlhGGrq+Vd6TbDzc2XMJAxO+caZpu6Uxt5F0+jv2eR9DjV2
+nURMhx0rdxSnN/iBgfEIj2KDSTAAe9V2OD9cFuZ7ZMYzW9eylvXmftdGw+bdLB3uqC26pscHUa5
9Wfroexx/DdGSApPz0OaHrQsu7GM7h3v5DeZt6ElUZ8pCpck97pgrbKHYsF8ZrQ/4jg53ymwwXRg
JSyyuMESTdtqWJvaNP+Ru04dJqZ2h1/8Rm9W7vRShK0NUcgZePGsvPvg0ERWGvPcrtr7pLHWrjBy
WI0LsrsGaKSdmOKotK0tnHDqUdvf6qt1WeOObRO1ja30h8QWN/XQBsQ8fkvUuMs1itGG9kqADbgF
B9w+Iqp6L2COhGPT8ZNdITdSN65J3XQZ3ev6oQDWNQS6paW3TrEO0eJTP7BxipJxfeYbh+ZY3jHD
2jB63Ghtqa7jtKkuzD5rn/ARjgF0JJpAffYyeOvNstTdBuUJcjpO4mrM0ZJRBBip/djMGPbz5cwf
oOkz5O29TItNGmfPlUPgWqmcByXcy2qdLmU2sjkoLwv7G7MajyjFCo+pcci15bOz/VOnqeu0zzcD
L9Gt6Wkr+4uh32ia9VJWVqS5hsS9Nu4c2YUNC/2m4FZ0mVTWY30wbG3vS1PnRjfBByE6OqOV8ELj
bWxI66Lbk0e9q0vMgiwujhXEtv2UQccSJDNtXa05dNV66px1q7zsbvSaKlzi9DGHZFQKBO2DlR/b
drwSg9hOor0dkuGSLWxNkPl0XXsrO44pDhsryU/0BTiv1VGdg0D83I3addrqhX8zQkoJeHeGrqEh
mYTeFdh6fTVo3rWPoIn6Ob+OEYLtwPLtgflsC4tmLe+nXE/virV6whKlb51RNJHtEore41VccojX
XgVdiD2CSUBj6BI0ucPW2PJwJ/r93D0NTrVHaIVm0g8HOzlbIRpuiVkPpvKDhtiG1Kt+M6TCvZns
/MzqsXcigXJoxN7WUxQq3OqHEangKo+a5Z1cv75m43lR9vb3uBmCNBcP81hgkiu0x7SmhdXVLkX9
8kS85Z65FTVAc++4Whu5QB5yKm09k0GnFnM/zfdE2tGAZe8/xNluzcSylfrQvRZCvGp6d9TSdGNq
xLPRPYVsoRO3pAYz4j9uet9OQFwuD8W0XI99T0oe0ctr/m1E7BBMOICrrCGIUUEwWGrUYd5VvXo7
Qvvwb66NuF2It2R/tWAc6o88FFE2lvC7zMeYPUFggTUyZXMjJ/UsG6o24aphB7IRPSSzvKOh2mOe
0uazrevMNu91ozh4RIa2KIiUkUezLD7dgSYX7cg8FPTIipatnXHeK6vXhuijYnBoy0IbKJOdbixX
9lKxCpBHaciSVEyDLbRCgjUktsK7XrRAd8yA4BkN62J25Zrs/Up4HWXXhSnZhHLKL7wKpF1sFodR
ig8d6IzZV3rYNn0dMUD/zAg7DZTP/a2PrHVjXix3QzdkG63umyd6i6as8dASzBEkVOcgwaN2sV/c
sX8p2CxFhT7lJ9Ite5ZJlVx5PlSwfLpw2lVu0XpGZ5Zppo1raJVgbWp1b9n9hciKH1M9pN+Q06mt
Zbtqv65clDH3x9tqNSh9soV+Z9fC3+m9aeeXbFY9eXZSuwQsFvmJ3O995T7jB4R91nUIIoqPTA4b
xIV4+9MR3MVIWB6Vkmq+eXb8UpQ+wDme8Ex/84vkASrNyRvjbbneFQaFY0tswOj9SKjULSYTKLhf
jUJ9VHqzTddsM9sdsbXak63cAyp6CEkAg+bxcc3Tw1rJ71CRPhfUxThP7zXjVmOf11vuUXeKWwO7
dNA75mnwklMsm03jdnupY+DthSY3yNDroJO0UzNnXI56lliXmZNNhGFwFXwaU8ujNFojpGGNt7b1
b+pVPqyquGE+QnlLXmUQ0zpSbO+2wJhkME/Jg6NoQ3s+awodI9Y7G36JZeyGKn3r9ZwyNt6iTjS3
8HK+4c2fmKOIm3wG6qxZjTkFKZGL2VSsRPgO9Xahpblpl0s83R9zc6fwmbs0Rc/khuqDtzdbwj6R
6Ea5dY00uWK+HuS2+8YYsw/7yd66IOqmM3IL62zDzWJoZbo7S8LCtNavOu6szpnv2cBd26wT/LHj
nGyvPvhGC4eD2hVOZHKyx8KN1Ky9Diq/HDNa3Vr2nZLy0WMgtckb7pmc+u2AQdglZ9WI8VXrF2l5
7oEqJ8jM2CEWgy6iYECQ+Z+Gx9rkpnI/p9kthKohNEZhR7Wmw3hYkZzO6kdPr0PjzQmVIKuOFSOX
uRiiM0/0tl6zbM+Ovzn6GSUajWgqXN6XgVb7zWY0fAQ6PvwP1H87ZnZ1MIzOvvPSba1rN82A9g+2
Cf3VWd+n4Pe2kpwzUhlfzYEHZ8XrmTbyaLcY7Gc9Kxlb9Dx9hVFTtyzAVi5H2+72pUUc2ihX5wHe
QF+H2eo1NzMc8sNCh+fVNcRyqeKqfrOJ6WYuMCewGjqBfG1wyp6CtEutCLQgOp9aHmkR3U4LGW/R
gHxhptk/Ow9Fo0Nl0OKyuZzgSDEY1OOx31bCag+sOzQPjGGL1OC9XPQ29O3uxh9qWNGO/CCD9wS5
bDujhgvmfL0UxO8EY1xEAIuaq5V2wXvbxNXNXMiEx1N6t4k10rgfFlpphdfCqxnhqeyavuBaJYZ6
k/pY8YhTAxuhrspuG4vMiGpRrRclxBOXDcxMAdI47W5MQHZhH9Hv09S0dk676NtqrQXiJGn63xsh
NUY3NK5VL71jDaBnU7Dx2sTuAAfZkNm5zBCbtR+yU+4L7ypFshWBkeppBNvtEp6DTD8XmFXhYqt+
4w58x5yIlRqeCEwzm33ExVRgEXXdTL9z5Yi2mXTU9RCvFVs/Kntiu/KhM8jTzYb+MK7O8J44bXFw
XHCkEjAg5n6ykeyGzb9GSdm0K7dNuUwnzmi/hfNiG1tNrpCSkDkk+546B94XES+E1eLznzGNEiIe
Qgia8Ttm5fVizoAZNLTXUHCF+jEnLSRBt+GR8SdXfoMXVWahNYx0i3ShuU+DxLDQ5U29V8bC9nrN
ffNQtv547FB7mFsZa7yJ7LQ6EwE7S5CtMlE3jWVPzZQUW2Pwstd8LbXvmlhotKRqcLamEskhFqC/
bD6uotL2W16inv+WEOEX0f1Yr8h4XrdMajE503UjL7MU8621NiTbjr7a9jwieSDjuNstTt8cExpB
+3xGk4kO+kEIrd6ZPrsM3lfxaV1aUlCoZ0gdiJeDrOdyawqVbAROkG1tN9bBMYf0bqKLdY08Nt9A
jIP7ULCJRzJaW9M1ex3Gcl5fKYr3LlPrQQx9Qkedp/9dpdK96pZhvrFrzb/zTDbsKEoc7dKkt4Mi
LlsIO5V+9tL7KWEXqVdcT6K2jmLy1YtPEvNykXc2kcpAp8oTPXZElrqbad2LS05uuI4zVWWtN+WP
BJDIroE7TeJNxRxw7yWJmJk1yZGmSLIwfqyORTUwcypGLYtKGHVsrSYE+KFtzPYNCwiME8jf3pXh
tFm6L0pYQ5HbMM0mZNoxthhK+91qafGd3mh3MfN7GA0ey2IsqvJi7f35cdXG7smjl7tpC0E4nDsm
h7bJ50vl1ebO8F5LryUhtRMpuKFeACFZ8TrNhgld0NDdZkMmcnqLlb9lDQJZ0gS1KvPdwBJ/B/zC
vFl6kCU7nvY4OVnjxFZwymZ67d40OUBWEJ8fCjNej62ZOrQZB9VCt/ToyGy9rr8x4NaFlRzSS49t
JE4jTVs2Y4mN0iThuPjO/2vMD6nTyrPGtFY7RV4MTQ4/6WeoPwUCB33qHxKI6iYz2cl+HNhcPbWO
C2lZO7MtB4gUJ7ps/aGvbf1UL3P8OmidTUuE/jlkj3WJvFTElwoqCCpNuvh0qqkidJm8ldaQ3/nO
0ozn6ts7JqjsngnjBX5tlVg9qmq4bd3W2pveam/zap4fuxYkl66ntxLl7VZkio4n66f7gmAgIeYH
Yx8TwcrdWqNT6TekIg/a/aIm98qd3BeraPXPgV5xkHUTkz7bYoKCFID9mrJ8RMJu6R/y2WniG1FU
zgOYQnCYvJScbj733JZvzCv9+zGDMh9ARqyCZjmP+VAWaxkgOMR0clqjbkYMQRCjdbfAXn3KQCFu
pqLuAhvmJO0d6Q/gXZ3lidNdnibLp6GnaXF+1Nn4hsVCG6dykJGOfZ6elm6NU7Zalvmip57/BESC
NrNVAnKhPZWMboIFwbWfBr90b5Fo6O7BTzmnMDJHsclgtzwQyW5fjCheNrlTs5cZbPCfzO3lA1nL
dLbJRooymGYRMS3JVkrGQ13Z48HSXIKj3TYvIxQvvMOhVV8Xxtgdl7yIbztj6h6WNKEbWvTo1dNF
Z45nQISK5oZg5wKaNO0rX7CnyhkRwDf1roDNFSk3bm3mkM9WfQzXYvDnIOF+uVSW6tV+YcZIDLFe
jjfr4tA6RaRmXS6QUqh6q2WKSt1dBRq+ht0GymGoqMZsndjn9ZukrW5pbQNyOQdNBT7JfkFtxnQC
uyU2WfuYoLiqnd5jjdLQTYm/rRfAik7sNNd2PQIoqmy7iFiZFy/KROM+jHXBlB5LT6ajXUmaN2da
3XpjWtRGJDPQb9XAkIJgFW0F0pP3kTlmWbY1ijp/WjxEq+Bj8/FyUeP4ZufCuJWFYG6VQ7rfOtww
z9AEGbWZNjC7BMHxNVUSKFbDGpxub/hKh/o3L7u1QSNgkHl95XaaGdEkri6WflI/HAZUQHAhAhm2
3p2s2UwOOtXphpA5FI7/uW7u/y3jsDibtP5eL3f8rJa3L3q588//oZezCFDVSciEPMDTLPB1/bde
zjT5Ex4HzPj/N3X1/+jl7N+Q2KFwhE/uu/rvtuD/DmTVrN+YQ+F1R08N0JJZpf+fCOZ+Ul1idCEn
C3wDoWvUZR5d16+qS7Q32VJW4t2eq1gYz7OQM9H0JlC56RkuJwkXMG8m7aCNgwRuvMDKrsBNaqe4
1pg0DJa3outBBTAshKzGQNte/u1U/oUH+KsU+I8v6LEEoIB2MY39HElgJLTA43z4PqdEKpwbGric
7LKowPDMQ+P+ofn821hKi8P9N/OdEC7eBVSMOGnO8creT8L4cYWJxyuHSXEiksjq1oJeXd7c/vMx
/dWnIHlEEO9hKBf2Tyc9TYlWSQ0kDcnSctZK2R0K4ul/kX50/q4/H4sJNAStMQGxnmt8vbRIT+Cc
GlALG1HK7dhM+pU/p8O+cuyE/ovmb/S0+bS6ZPnF4X29ZGjUOYloQ89MBjTFqD6/fnBLydtNVk3/
ZoIbBIRqOqhOy7cCHOIv7Eo/6fD/+CjQGmfJp7Cph75+FOV8Y7crIjdbII4Yeqb66dq+Tdr6QzfR
ef7zdfvTgRGHyVqAc8LxfExYP90dPgNNRJXMIkhIfeqtVt94Vve5OGL9xWGdv/aXS4fsnY+wIAO4
GAnNn7TQUs9zBRwyo2GBQIINVoniZbI2rYMUxQZSdgTlu/xHsexcNjx2OtkfWPlIhOfG/HouY6xL
ci6weueTcks6N83wQ9Ci/1Ww7Z/u/vPnEEBD0A0tqz8ZkeGbAZ+WfM5qpfWzHZs1m7pGvv/ztfrZ
zPf74aDE/P0fnaP7yUNgS7kYPbKlAI49vdaG9o70R2uXJfkDSNTLAodUIa1dpzC9t2rP7bLPYQat
en25+OwKhKqvTGe9+efv9VdHfw6oObsNTI887q9neczsqk59DZLgalfoQJGr5WP8qxvoL+7Us4Md
fz1HfvYLfv0UfZWlRyOG/f+kpjN9vZ6twO4AbYWFuUBc/eeD+tNjyCVFu81jj+9LJ+vn68cxzMo1
PO8pO7dEo8T2Xinkjp1nXwCTS36xRv/1hznwGjAreBzh1w+za1wMFhEVwUSS0b7EpXIrMnRJQa5R
v8ZG2/7qVvrz42jwFOKN4EUpoM389IkxImvFRJnGqz+1VzL1njvhXfjIBENw6QGAbq1/znyEUSQ5
EMGBXyFfEOvRWi6QEaKS5dsyR3pMtfpX+a5/vp+QzRMY4lCpuedUxa9nA7fm2Z7LFJzRCjbACayP
YZbLf2bI4WH6XZyPNYO6BN/KTxdYxFl69ighgOp0ZznOTZrAvZIFM5MkzqT/i/vpZ2/fH59H0DeX
l9WAE//1qBhh6m1lI9YGItSVF+PowOCtV+aJ0BYtJOAmUGlJyoEMNZSW3qZl9PWkQ670IjiI9S/M
KX91kuFRngsuDOTOzxC1fqgSr1Qcfpn7Q7cHJz7Me0DH0M7/+UH61Qf99D6r2YjbU8oHVQyw92yG
040Q6lerw8/Wrt9P75mYZHkGjmrczl9PbzFD1YWiiThL0+O7PiuGLtBABP9QlanThI9N5xGp1pDt
eyObloPVS0WTc4An/IsD/vNChV0EJ4mhi999zT9d6FoULmIYlsPc1daIfZ2/LfFYR34zavt/Prem
bnBYX16r+IvOlw/dOp/Jf3w9bJ240QpcLjr+ZOrafQG+HPY0SsySdbJKaOZmnv+A9hYpPpRGdwwN
WPVMowkS9r+LWHjfsjKuNHrAU0WzhrdKDe4zqLXRq98p9dvqQ6XJ4F75qmEqF6C9Q0ZP6YW4l05d
G7/0DY7qC7esJBjWKjO0sJuMOb9FsVKU4UCak36XzhnvoGpq6RsGCZq8Cn5eQ2ef7IMp1yKxoF4k
Tkpfr9JmRmY8oNn3cGiPqt/6xtD2m3F2+jGa1Azu0/M1RPeDzL4n+Av6COty4hzN2l9BRgsGMXyF
Ps93nd8wGOvLqnYCw1zMMdSzOka3rM99uVO+p84N9MJ+pTYy0fKpQhm70nFRb0BOs7FGWyYUf+aM
5PrA2hxLdhfsbKHBTnR3ugYq6i1Bfwv2QR2jhJIvsqlEgoG3SM8y/zEtR9/aL76YsZmlSnlssD0t
UcMByXP/ZrVmf9OURXbreg29vq4r6zGSStdxI2RWs9BlEOs9KOeWsaBEX40ws8pfx74svyuFrjkw
85wxcIf5owzRbfk3OfETLxkaEQqBoUaQOPDgZRdG2jjeQRTKyzferPAAZbOZosCZ/DG9cGIzexk1
R1dH0KIeSJClX0y6MZSE6hknW0vDISm0l85EOOhGHqcN0f3o2xonOLXai3hivoJEiBiym4RxDhTW
UtEjLQD7g+ts5rM3xIuLHdAZcgRk1dOugbKWvNFqIRcGAD5odlxLIiXNoGC0gkl/ebQg+QxkCFnl
GA1zbO1J71ZxkJh1iRBK1FOLEyZnMh80ZiOIsvEcOl2SPu5dqqqsDOk8e9fSa32CMsCqbNecDmvP
mzaZuwg4TsNg0J2abL6UiLJtP8Cbosiwlb6XMGFoi6o4A2Yn9ZQMuFBQfvXNrVbTXw0X9EynrmPu
GFEaCfehMrEd0kiWCh0ePWV/11gC1S/an2SsHue5G6JGJL1+n3uzozaegTNlx6aUkHBahGjCvWM1
OmTbHJAw2NmBzU3l7EtNSUzW6VCUu1l6+g0hQvIdQnSfXtZz5iuaYQUJA7lWMKgQ3ZngwH4B135d
EX/MW6Atwi5ZKwR9y8RUK1u69NNeCmB5edrN/oa+n++dcwLIqpEoy87qBIuIBiZsZhywPjj0u0YQ
zKFvYJTcpu3qrlCIqzkLCI86/0phGVMgaxo03HCCMYlhztbMyKSc8z3dWaxJRD2sJ6nNzGxb0FXn
wZpvq6hZ/e6abV3tMx/FWo+gUKGPbV3BDdHpCenN5DvGAZk9OBnipmjyqEMaDaGgRCOAyL5akHzP
2VkulPXrG1Ho9hNxyNa0mcHfHjJ6uRhhsSflEQrB5iVFOOW/5Gu7dk9WTNxH1Btx/tEWnuApWJVj
7JzEqvxjrQi4uPCUi30W/3Sptsrp2EurojRfx7gvxLZtVt46uPBbDU2VLj/oVxbjjiwoRolsQCqm
nipBSO/mWMQ4S7OP3kHibKMgcB3m6hDYA5cHegHBPyyIJmVXmmHjZO1Vx5zgmUwN+aPundgD6DCs
KJbaltZ0WoryOfd1OvxTaSBcLc2KVcJMzS7dDNPIGCgn6DgPtb6G8U90lX2XDFXhhIVj5nboYMSz
8AJLgsrGJUmLY0XzcrnvHQGTOvQYEVo7A8dRg4EV8wWq11xBXqBPT9jaNM3Ztba6IgkTnrM1f5wc
n0benvqfepY0pkE1XEXlmkPff7oyRopepsBdCKsZlUgX7kXFEzZQ1g8385gYB61ba7juUnSkOtmI
lIAf5vlFWts4gzw4xsumygjibUIFHUObgUqVk2NH7EmmxNr5BpEZ7R9l4v+3zP7rHOX49x3ATTu8
9bXK3or/tRuy6vNLN/D8V/9oBgrxG+pcXLMumiGUEeeM7emz6//rX/Zv1LooYAB6mNa55hX/Y579
7fef5o+w+EHE0/mjDull+l//0vh9jqfz19je6qYQ7Ez+A/fs71X1/9RHfB/TphykIHR9+m2gWL/W
R+YMfWxCVjBWse5vNIKbzB08egQ3KbPHZxtWGwvQ7JuXDehzFx9IW6FWq0SvLosmcem7n3eIOOZw
j2Fds1N3E49O/lyBAs9Ce9KZkQy+NnxwY2pvjOz14mjpaYfY39TrLloRpBFQhFjqQa8WyB0IoS2w
mlmK1M7KySOwDW/gtQnFfaMVogGpZKXzASmGUZ0GVzPbwBpgPvxxX/9tW/C8wftyYix4TtSnNO0Q
evB6+npiEmud7QZrqevH0wVV0fCMMIBYwmJNT4XkrSR9aTOFKOvk6d/uo5s/PuPvEYhcEj6Z7Rbb
OPZxXOGfStZUDBbBEFBUiMELB6fpr4DINr/Y3nhfq3B+r36+6dhB+gadJ3Z4X49vmdqFYXMeEnzA
EmW6LRN0Vin7VqcgyM2DLbtqPLo9K8ytNurjrdSqNKP+1YYh3yB5dVQW0Y7N6xLVGIHZQbcm6mRp
XYZBSy4l24siMUvIlAa+zhL9rRtgMB6sIJ06LHCoBNxvwh/rIehVj9duJaPDCq0ZKUs09Cg7t31i
MmkikeCeEbv1fWmKFmlWikV9uqOKK+6GScwvCsrXVZ6mxg9V08mOmkRf1guapPqbqbt1HqYG2YUB
ao84aqE0ISFe0Fb4a1d8NtVI6APVpNlelGaC2Uxb8DtuVLHq8nIGqruieTobVjo1VsmmtfT2BUCh
Rfxe56lPD11SH6Le8BijrXHWBjUcdBJ0kgIDdr0gWttbbdEttzF3+w11WwrO2ahHubEaQzwbJL3F
YawNdBj/N3tn0hw3jrXr//LtWUESBIeIe78Fc5SsWbJsa8OQJ07gPPPX34eujg5nOlvZqvWN7kVV
VJWRAIEDnHPeIQ774kfWmfO474dqfJzzVrdwYQTos2riBIMxCeTVW4c61fEPaWDHI/Lqqqdj5dKY
8kurIDmdyde4HKqvsCYVcCEvaprN2xv0qIPgLoIrGAUj3EDph6aEfbRDtRnCumq+A18sLmVVa/c9
xh4oz7lY1NEfRjwd1iQ0leLLEKWjr1xxk+VKXw9VWvrKiMK/07z/fwf9j0nk/893kP9DgX3Jfu9D
Lf/B3zeP/ZdFtREdLApmhPh/3zvmXxImPxcIjBgycOo7/753pPGX/BV96L3QCMFW8t/3juX9hdgy
vSxSbNOiEme959o5rK6xZWiMIoDrEbrhHSJdexh8dIuqc5Xx3ENmQd8EA+znovuE8ugHvELarTk3
u9/W5URMXZbh93D+94jLhWuh5btIUhyOGBdoNSSg6nh7mx8tI32lb+8nWvLUBN2j6XX3btmVPtK5
n7xOftNF/ZAAXZky0rpaE9u6kz8iKa/w81nZVfMZFxy1aXr4MVbjnmvieEvs/e3uoTeIUipyGijT
LbIWx80i+mo8lAM872vgQiuRAZJs7Cq9iWIAMj7fNN8iOJHsW7KGp9pK53sMn3Z1VA+7ZJ4/TkUO
XjZEbJbkBLxST7YlRg/pJ9PEZEZEX0ASkmEKUK2NqMSL23n3tSXg+8wFtOLIvJzd2zB2AbCk6B5A
OoVg74hNj7LZxzxHjEA6iKIWAZBlIMlYlIXT19Fsb8ae9rqWkVk5mlGvhZFrK5NWTdho44NZl9Qt
alHtyGdIEXASuxpKrPX0zoYc6xQv2YxLaD9TpPGbyIDeaTcuNLfEuK/aXrsPgxDlKjOPka8qxb6b
XciEcGxXCotGtLhvHAPaKyaVUb/Ok0n8oESd/mgKC1B6qOGZSGhFnU3b6C70ANeJHwnhCho73MoW
hQbHdT7PFpS1pkZnG3gm+I70MrXiZJd0eroj95qvEC72LpIheDbgAPn6CEqh4t7ydS+socmb2q6r
Y7zxiqoBh6Fden31MZwy/WGmJrTBiCnfGFqP38mgzK+ehQoAloI7vp+3r4qiuw31KlqpPpfXuDle
ZFHyfYi17E55QXwlc70z1rknYJnF5BhpFqW7pIx3/TQIUPuVLjGvCTBvo7JnfXAn5JljHiyPeGlB
WgqaelVFyaZNqEPEi2pl20O5mnQLfQ6soqbUu/Bm8zX36mxtFLS4phwa32zmyPUpcSdnmHA03HLq
STVuPxHdEqmVAHMgD2+KEgBbn8p2HamuvFZTP0IrC34mdhR+D0f52kwoofW9yhLgvDgcl3ZW3CNp
l6yhpI+QENmhCb6F68qpxSo0uIzrHo8xbOu/5XC3XuGePQ+RErcCnZGrmUR+Z5aa+BAZ4aszF+oz
TGkqBxO2X5HuQFELkS1cl1zr13UntI3pYLYCxSzCnR2S1uWiZOLpQfkCFdzZJ8ZSg8Uza42jZwod
pkSkdzLSjVUviOPSvo0SQzy1Mfwgo5DZRVbnzqqsiuQmCNA9SJUnvzrxrKCJTHKldyP47TG6KyRA
MEfmhJvM8/bEvvBjpY8P1PKAOQpQgHU77VWxSNAMnl/a9bCujbZZB3WpNmEY7WtsLDcg94IHDNPS
G9mVcmfmVnGj6d78ZTKdAXXhwLono68XZwOIulMfBTszxp/Z8e4buHcfantBv1PeuLa8yYKLF7kA
Zp1g13YgE3yhdV/VKG9to85XpaqRuYkKPzCnawysPlqT+G6JxrryIKbtmsLtNpIyEY7XSdveU/UT
K6GVIBfRq9Vtuk/D4ABeE4bZbJoYL9+0G6vv/ah5JMMW1Mmgec5Ase3RS0F/A0syv5ElqOVwgM9p
5d3rbGbljZG61t6p7U+JMJOPVWg3943oghv8z8NrQhBwz74xNmmIr19Dr/g2byGG1djN3rnz6L5M
1H53MXv1vqzK8qqMc3VnJmm/cgroyoEtp40Zp+mKIgTGREH5mgxZsyuSov0ZRBWSQVjF3kqr1H0L
nUVQ5m3xuSqjlykbWcuufWgn3dghpm3BCOuhHWn6bRsOT5ppfRql/ozPYWav4LiH11j5RPvUqk17
ZSa98dBQdL+UysSplnLGWhEgf6B24eBv6QV7dC0WBDkYVLAXZebl8F1h2Ga80ld138W8y6NgWjsI
jOyFsxhcNOhIgDaqxB5r02lXkaGYfoUVqURdvEJTjMQr4haokLqoyu4LpE3oUyroLGwaIqBIqzxo
9adiKkZWts5/Wugg7OfWFBvdCJzkygmNXesEazeI1Xezncx1XLnFB4uX/370cBT3PSdwvuLJVGyF
Fgfr3vMiTFGVEW+yVtS0BWsDrK29lLFDee1CF7kPapXeWjhf7sPR0i5CHsnCp6n1Dfg4SkDS7YKn
xkGPFLFRvPmKqRxugmqMLtu5ye/DpDM2bOsLekpJukqbUvi6rKetphfzGtVhcxvCuC+gOTlynXmz
tsEpDZIAWe6yYuqyS4Z1XnoSWoS0qVEV7raPzOQ6Lb3gZ1VY/V0d2IO3NXIe1pyard5RcmfXkyyZ
1pQi3Q7vqfRNaphXHc2UQWu856JuSKW5419bzKQ+mJ2FMHWFPfsHM4rS8qYkqdsNKsng+FDCW89Z
n92WSWB91aZGh5EyzPvR6hdBl+AympwO70wcgss4mTel1/2IslDdNGNWbIBcUnVSuInja4h5Y9re
NablbRuZfarrAo9ZuygRR/GKaD/FkFtChbV1PrrJtdIxipwophImJiT2pPL0+0Iz2w1UhzHEUdRt
16Kslm+ojV/o6frI8c6rTnlbDx/oqIFNmw4DyOw0gC5CYOFlAPJklFnuKyCo8C2oJ6paDY8l7LOt
1sYDelT93NwEXvrQZkiociCCK631xCfBu2OFbRc0B6Dt+6mT+6xPsf1MWmSUN62mR/ticNyrSgnj
AgWP4GfnjAMMagORzSaq94ZV1vvCTH7GUPIuELwoPlSwHp/jhk1KyNZGzG0bxF7rSzoF/fgQ6/Xi
7hrq7aUrLHc/tWOH4qKIFFLwjbWd5yhZz409XiMVVPmm/RPai0UKXODAobLxbkJhqyKhaRw6JgAV
I6P0XSie68bu+62W0ei3YEP7CZ0criRb3gy1rND20crPczwG+wr+5L6xhuBDhD/1VdiPyadQi+dt
U7rVKuX6+1CTW6WUg7tx61Z1cgkQq/xqLU6BQ2o3P2CrUKQeMEHfmFkxXA/hZO+EjOoHXL/u2wFv
vDwPH4fGyC9608XNGUbxzhOAqYAThr4cJEjC1Gz3JG/5pgtbmGdUqT8Uhobh2+AiY90K64qiVHOZ
exPYZ+ncxYHhrdRYrGi+pj8krfmt1FJ970Q4c7ki3nYdxl44cXmrvJ44gAbQ604MVHD7CkvWJDZu
jFF9SnuJyaAVPMx57TwNmYSYHqsc0QnzO17ExSWFAt+WmXgu+769h5O5V7jOw7KA9h6262KuYcb3
AENTndQyiJJ7R+utTVz23X3ndg0X24x5Ejdp8twD+7xpRFgQHavqQ4t4S6IP4VXuJfYPGNLldTPW
5nMchx7o7QAh32TCfTEcXKr0SW7fgd8a7gawFKACwjFaz7aDIBpScL2fx0n5QXoJ1q9x8hlfPh6P
CHCthVuhPiZUfWNMkBWwx0qI3cUd8P4nq9HQyzFyymZVIneik5emNsXUOuxrSgYKRHq9aR1NXQkx
fU6ayIYq5amLxOj6bVHDsfX0fitL55FIF68yJ/Y20uEm66PkZ4kF3ZosDza+/ZoF7RNGXPczudi1
St1vpS1ep8GOngovCnCyNq9TN3sqeWRfZnH0WVkjkjr8snXsGdjXD2688jTFazJj8w1NE2Je1w8X
aNRVqDxQ/1ZKdnt8VyWFnilbF2gsr5xqLG/nbH6si9zdhhF2iKoZbVgbButl3fElwedM9TVuj+VD
SSV9NWXcoFa3qBUUwXfNBs1S4ly36nluAppl2ClqNlIPk1XFBeYn7aTWoaC9gj0rCg0W0OjUDjTE
KtJtSNtAhlWPOAqSDvCKs4uwBG89U8L0BTbtPEZd8w6cO/qmVmRthxbzWHNu96HhDNukHNDQQc7o
YRjL78JenFEnnEwT4axaPYFGJz38lW1x2atWvwGmgc5PNosNTrovTqk1e5qI4y3yX5eA5tttmLjz
h7ykVunnWg2EW8l1DmaOn1Ijf6IQfJsc4x588NotbGvtIG+Cg6lAzD/Gl85oTVxiE9VeNqPTuVst
VcWnttH0Fc2Fq3Qc3e9wnD6hMvhVh0a7FhUJjg/5nw6Gqfdfw3R5+2Jy+Wi2IcRG5Zps1FHWe4g6
bncxdShYITwBBVq1/QRFT3Q+eIxu31Xe3ut+ySAVwnf0Dus6wOPQU0pSTDSFf4apLjfAhQjHcYGt
87xUg8xem9Z1o3+pmp8DzJWLPnNdhYrY+GUYeu92jEzvmwYEfN3WxbAqeCHBuFK6bxjhuB2pK+5i
iXxdhrAyxd77OvW+5rX+qNqIXiB2zZQrSSPbyXmMo6SFPCuMz2Nux7uKlJx+/sfWc+nDyPglU9V0
oy+RzvGU8qMkGHdAjbrNoqCQrUDeQqnlqV9ceZlx4VJnRCTcydfYcn6noZQ9prjv+k0u9R205VvF
4Vtzs8AArGV6MWQdzo8xv6zqvEt+0xd7elZTOEEDK25J1s2H2hl3g40ApJ+N0wPtn2zrJk7zpTBR
7BNuaOO+nUY7vZ0QrQEKuOPDMDUPIEI9ky/x+/qtjsoTKvMc2BKG7RpxDJRTFRPY0D67REg627KB
NnaUpLRMeQLr49VgqgThQhxwneDBm9L0esgDrixc5agG2B8LR+2tsOWjIzR8FUPY2846oieotl/N
PRo/olh4sV3QXfVwEy6gJgTfHFqzK9tV3SXtDpjqafOpTrtLJwUwghMwMCivEOuC/HytocF2mdgJ
xCtLlPrHJu7LXaB0DTfawMSsz2i2Dj1EX5HL/pjFVH6bBU679P+mv2En7yoS/hcY9f9O/nX3o7h5
zX40/2cZ/htvqDomgP3v4d82f/89Zi+L8dTB32zyNm6n++5HPT38aDrFf/p3Z2L5N//bf/gvK6un
qfzxf//nG6SMdvnTwrjIf68ILv5o/7mEuKmxmj1sXi3/wb+Q7OIvA5QZCqagbbnMlrbW380rQXUR
kCo9CoRhaJQs+Lh/IdkN9y8dNCd8GyxnfgnG/ruIaJh/LVAcvPjcXzW4d1lfHeKmFhwgys30ySyA
ejTWjkXYY6mpLNJcCz1HzdwORPvl5XrObO4QecgfS/2U/zMOxU+eRkdtkqhJCxOWruUvZqyfW0+N
eycvepizZCR0pYds/dvyn6hUHvdl/nbqk5ZjuZiXUCQ9LFSOs1NlDn0YHgX0yLzRKS94N7eXKTIR
Z4b6YwUXU0Bq+Rx0FtA9Bm1PU5tgecTh66o0f2nyqVxBoIue3p7QkfD1ryW0kLpx2CbsJPGrNPub
lrlh0zsHuC9B4njlXe4EBU+iQasfTY0yXKSK4geG7T2o3c5EetZwui1P6vxzI2wYW8BDXt7+QSdW
mL2r8z8W2ELq/HCFG4FDttfxexL0wUnmQOTANm6bVxLPc4rqJ8fC6Q3kMyBS3JgOxwrzNAP3hTxe
Q0OeJHzonsqFvho7SjsHVT+CP/+90Dje4PdExX/RUD8cbIhr9EeGpXWLSdWlUXvBE7h/d1PjinAt
+74A+iSry0hvaRzVBgDVCj1Q1CdMFDC0xF6cckHHkUL1H5JWYYNVBu2Htxf/xJ6zkbPnNwoda8Nj
PD3eRP1sLLq3VaZhOL/I2JZm0b1/Z0PqgNpCNwOFaf2oq63ncedEbgpspLLJZZ3ZekKUBjXMtydz
3CPm6LCDiGbweeiwuEfBIfayesjS0OYqRU/TnrvwggKm+a2YkvoCRC6owQi2xoY+iPn49tCnThWd
DHywFks+uCvLzvvtVJnktEmLZjCCZNECF2ttZ++FtOi3vRMYt5J60YwriSlpIbv0OkKvbuCBOCh5
dfZQ/MCe+pwZ0olvy66jyO6w9g7h//AnUYWrYBKmxEqU7u+xlSZvasgr3p75iYjsUvJF+UZKHe3v
5Vf8NnEtAohpeQlx39Cy/ZDNFLr0uKbxQENp3lqc529vj3hqXjhZAdFgcvC5jkYE4qZXBTrTflij
bMI6hsD+pFy/fxQPeC49CkxeaM4fzmswY8OZQ8/yvdTWN+WsasxmNHf7D0bxFhcZHC2JFUcng1KT
aYxZhV5nU/Z3BvLoVJbn6gyv5ETYow1ii4VVgv/hMeNBQ6ZPlRk3Cw8La2dEg1wF8OPXg6Y5758Q
nUyHXiYIQlplR0GPfLe0NSTH/cyhv++OKcrVAW2st5dtWZbfOnLLMwBIxsI34ryCu1kiwW+bTh9r
JAV0xKayBsMZtHAR7aE1sKhmFLX5GC2eWEq4d33knQmYJ5YSLqyHjy/JmUU77XBkV9aqQjNa+taA
dFaJJMC2m3uqyDW9tbcnedSV/TVJyKB0SeXiC3HMeXCy1GkRt7UWccUtejs9dkI5dasQ5ZPcvKyo
nZ1Z1hMnCzsB0CdYY1jcCkcBVFJwbeHJI2A2CTKwJmvWjUiMM/M6tYSwb2A8GoTrP8hppp1Vs4nW
py/zHqEd4EPbrs3qm6FDHOntJTy1T6ROULIgxbjgsw6/VoggeW8joumPuh1egPczLzK9Q6WH4HKV
CFyYTBL3p3oOyedKJKzfHv7UTOmpQ9oW8NYQ5zocvkAsILdBkvpeZi89WEtd217dXisDNPrbQ53a
LBBJ6d8bwAHw5zgcKh/0GY9brGFEPdyOQf4woUWzTuv5px0kV25IR+HtAf/cK5BB4caBxnIXJ8Gj
pe1yIiQ+OJaPhTXKGmhef6BJIDfvHwXGj7O8TxYAljic1ojBVBcEeLTC8qY+37TmtsAP5V1mTMtL
zeFPl1B4FsMd3T0aRTZ4RCG/Slu9qOzHRI+8b10xtN9VMM+7tycklz/rMHQ5C3uHdzfsh8WE5nBG
ZhrVTJUMhrehQ3chBumwFrGYBUz2Xt56Q9/RMHWRt6A/2Avqa/ylWhvVoCNtA0L3ZQ74U3zbK5BY
Hpre0lbSG9ufsd6reQuxxGlWFCURlRciQ0l6AP+PrhJlpG3h1fH1hMpDujbbfsAiDt3w72gxKLGK
Ix3FNoilgGzbwpRPlNcsKrl5lxZLgTBT2zaO5dfANtqfgkvxVoJ5/VTgsG75mt6D16gHu+suqJ+N
CRVAyZueknPebEN+8ZeIjku2AS4grwDDhszRrsLLwHGjlMqoBKU1eGgD+2kIVGrVwYqP17qiInTG
hP7ExjWwKOGhBuuaZ+JyaH+7O9SYOHEU0tjqG2leZ1354k5GcHHmM//5lReu0sLtJlmFr3U4SFpG
kFcMiQdln04f6Jfme7f0olWVqXNYmj+DzEJQXS5EgHacxaMNlVT0TQoZ40o44mCW2qldURmV4Trr
qWmeuSFOvHPhjMLCWwC0ZAzi6IrIlRkVgyKDomXvfBs6acBWVaV3V49A530eZ31DwSkLVkatI6Ga
uOb0XURNvAvHNLmvKNKeWepfT+ujE8VKmoYuuSPh4R0ldV0prLbgjeuXrakux1ohVB3Lqr0qrTn9
pqNff12hq0//WybOgkkPx5sK3KHtWy45wyqMpTP6o8jJw+DNBPfV6OrTmXD5Z3zmcwNyxJcDo0BK
NYcbonDNosmB5bFCmfm1qYDmpaUmf5L0mz+GCWvlMEq6H+/fhTz+yUbA/OJVePSxnEjFOkrVrAy0
gKss6SxkOWKEVdtUO4OSOjU/l4ICSgsgl81FfuH3U5UakH01N0euJSKR1d3ZpgE93tdxgdhcgrBL
cY5Cd2rfu9BrofCSgCDwcDiiCDKZJXiFIKgzVPumlOYzKjtIsXcjLI/3LyTlJiDZPCY8hLIPx0Lj
BohogWQp11B3YQyaDZRalFdaNZ8j8p6aFiNA/vYoznHUDodyue3mvuDJMrfGsHcynd2hyNxaxBH/
waTYi1DAF/EJ6+jWG+ZsSqaePMqadLEtuFcRZTTcZFuQnL6Pcv7rijU8WGlsfvDzTOxwWpEjPJkH
xKPBKdPrCWu7LQmz/fXtKZ2I7SYXKwIBLsUdcZzoGGFmUMImOgEXyW7TOi32s94g+foPhmEenrR1
B5D+UcQBEp8A02c7jJQ1LvLIFFegf/W/YbT/EfJ+ajK8SniUeCS6+jHLusQwuYOswJFqm/5+hC6y
DivPPHNwl8BzFD0RDzStBeFoU7s9mguMgEK2SkMKMBLciVb2M0Cy3oidqwKS4pmFO7G5iUK0IRZt
BUgOR+combspGPGh8LlfxGejWBxs9GgAK2m+v7K1kDWoe5NpIE9xbIMOfsW1E9g2dMhC96oBf7R1
o6bfvr0TTqwerHSMBCk4weI9LigiRRkWyeIr4ird2bsaRMkxG63HqqWRFYrBPFMsPeIN/zpHVNDw
5mPnMT/96B4ZvcZB1Z6UQi9zwKROnpqfpGG1lxoF6XuUYefvcTobj5AGIJH2IY5pKCFZu/dPGyI6
pQR4C+iaHOXfs7DBOfDC86u4nPcIaJcbXHnMZww6EqT02uHMUTi1zEQOxFo4DpAsj/ZNxhkJ1Mys
w1rPsT1A7csbougjzNzZJ2Br92/P78Q+pSMC6cPGTNcE93sYrQB5UAz/VSfWmm4LHtdYG31oA/Cx
P/+DkaiemZRKEI8W5uFIcWLpgQPSz2/1CN04aUBZTHpU8bp+eHfpAk9Wx1ko5+avOHw4VOgVmhFa
nOlKt+4akTvPWljN1zYuI2e2x/L5j2IKF9fCiUKRWgfffjiSpJWMBDMj1Waf3nErPLoO3Wdl1TRp
IsfO1r1e407Q586ZAHMiZlLiosYlqPIDjj96htTtOKQ0V7CLiEb3I3cRvE4VzWe2x4ntiDIRVxbV
EnJS9yhmUtLwXE0QW1wHzISrzZ9BAkIUN6IfTTC8P0BTvyBYUkBwFxGMw8WsxExiZhIz7TCBENt6
+kpGyP9PoGU2JdWUM9vk1BLSaVk6ibS8aOcdjqfgEy8pHWSAuhofVOioHbClcyf61CgoOXCkPVgM
1vHlxmNLlWbOvgcP/RHyTLcZkrOpwclB0FdAVov2nXGsmZEFSAiguA/mEp7PtV128qbWDWPz/iNM
1Z/qKrPB3eBoz6GSVxla5WJxRTK7s2Lbuhwr0NIFoq3/YHtTC5Fo6jh0dO2jaBFZrc3bjAf9XOKl
lIajd5V0mjxTLl5+8PHx5RVPbYduHDXWo2gL6z/lXcsOGOMi3oe1DDdu4xTbXsxY91R4tCE7f1UD
1lpNhX22QnJidF5vPA+4t4gfR3MMoUiHnd5zhLNUf1ZlE77GnQeY2BPBmaTszzDv8uwRVK8I9c4f
SYueoPI+NZLnYu/CvdDi/jEqOrUbRX9OMufPkMhQtN8NqnBL/D26UQaMO2csr6hYaz2MgkFIxLKq
Sr7iz+e0fr8Uy93cX1qG27e354mRFyop54yLkDU9Os81LAlbcxtcqxEX36UkwY9pId2P5KBIM0WF
iDe89uL1PJl0cd4e+88FJiHkAUabBpd4ekSHscTLFcxDsgu/jYHELYnZvk2T8GJCCPHMUH+edQ+d
PoxsyQhhM/0iyf1W1gkCt5bo0oCI0jrnLs1Bwgbgfd8/Cq9xD7lvF401pIgOJ0SRFfMDxYSsKfRW
cpLait9yDnRwYi5Q+miV8ijgrP8qwvw2FxfQDoGZ57iptHZvV9nsizbTN+/+OGx9oghtU9L24yYK
gNxMGKUrIM3O+kbgged7UNwR9cD17+2hlgvxMKJA3MU7inYNSnh/VI2myByygTo54FyZv6oupwoZ
td2rFcTT7ZCWasF5G+++yBiUpiSXGY0agvPhtwpC0GVhPVLkhKn0Mk44oeW9Fn59e2onvhXPDCAp
IA5dg0f54SgGbjSxY87sCNJorBYna01TaFr/k1EIyaRP5HzHo5SFnWoJMtJ+nSfBhs8GhAEP2TOj
nDiuC8GZ1GzprNKbOZwLDGMtSuEYoMXTIwUrTNhunjuvULcazoTeE1U7oiGJ4FK85IXtHd2aA12z
aaJQhtBEAQAUOnq+0Zy0w/mchyVWT738EiMVDJNEq9fDYGbfSVU9D3qXVe+UhluLXcvhAV60uR7k
ZL27TLxEa8/m/qNI77nHYdNGcnbkvYzQEMwLq3B0fkl8Lmr9+ZJkFM4DBR/apSzm4YqHdRDEHhBt
P3RC+xOm3zna2jM2G0qPUNk04Oq8eyMhaUqhdBmUa+HoE08uZokl9hx+Gdr69aDEjPFoMp1pqJw4
FOTEvwoKZG1oeR5Oy9TatptjGz1qJxMf+RmfgSyeO3knatFLIJYIsHqALugSHY4ysmUm2S5djALt
4Sxx7Qsb0ZjHpm7z1HfiMP+UpSnqGwgqXSOcpb7jgdGl66FPGlg1UXYmyp04PlQaFqQYtSdKvEdb
ZqpdCRHC4WOSXD5YIMCxr63aR6udzTOX+omhuHyo3S3hwOMZfTh1SzmhjlELSGnUo26RL0V0ZsK1
Z5ixm3l7x5waijIUUBRQgqRUR0OJwsn/bsFB1q++YriIiH0SVBi1Kaxw3h7rxHFYpKY5CFRU0Bhf
/vlvF183aFMAEIbqhhHU0DHG5CbSHA9zG1vbNlN8rkF7Yp/SM6XQSsxb0sKjL+ZZZCAIcGGqVAWY
pxeLS4Y+1Wdi3fEKsmYoV9AuFRQvqLMezQrphKp1akaZOvpAVRvZa90N46dEYeX89gIeTwgh44Vb
zUvLWqjhx1vQnmj7NdgNIQySLq6eerIZm7Y885mMU8NQCtZ5ZiFVCgbn8DvlbTP3ac8wLpwrmcld
ipkL5pPreRRwip3N7JnIMOBgBFt461nBx0UHAUGKdWYW715daqNc8VTlYWcjm3r4W0yYrTMq/Quc
QBUr2KUm13zr7gpPtO9eXYpBbEyTb0lRyD3+kDbmDkg4LYiqMrn07Kj50JjqXCv/z8UFb8STwkbq
kA67dTQhoeDixxx9v2rs8cXAFfhTZeWf37tRllo8OoouDzJI/0eDTBU8ua7RLR+VsXwdpWaDAkj8
3mcLpTro74sGqkeVlMEOv41dDm0+DixYCvNmY/OuxcrKS899Fus4bizjAEIQZFYEX9q7h+Mg25EN
NLWFj4y1/FaAaHzpM0e9zDbYfn82nfJnW3rjx7QMvFcxGNWriIuEvtiAwiK2GAk+9HCA4E9UhTPd
EfBktdcH5VyqftSdpzSb8Oqz89Kpd3GQQY2cizLcO3HZ3nVG74wrvApEecEbOL/K8ySjPT/24tuk
Um3exOGk7fO+EMZamyfRrXKOCkIGpg4fd0TVslvX5lBdITxZwUyEjP1F1AHvPJQGunBfDn1Zr7hD
3L1Cxfm16Tw8Tfs+S6zVaNqx3Oa6SsMIDsmE/xrqZjo2wzxKw9sRwcgbvAqm594yim7VYpV7i8QY
prgK71sT2lw9YzKEQkt9oeO8EPhjkWWfirbDwmGKy2nlYRt0ndWVeNLd1ngtBxNbHEdVkEsaZWQo
vPF0CTauHNtrHgTpy+C2FX4f0WgZ29obDe+6SgLiXhSbRXKRpJEy8Q5Cz26Hh6oFS9ldtBBSy5xn
XzPKHEP70c5dOF4y6ncmcKvwY1QNI45DdonkUej16kM20sdfg+rPYEVXHUrXpabV5cq2q+G11Evj
WSCp06/SKPAq3BJz78mSo91cRE0xf4uEDeSu8cbOXBHe6nsZqfTOwoALAbdgRKYMMjNy/UldBKup
lijbtmnpQK6K60FHA1JV16YmrGezyBGHG6E3Pev8Nfu8XYyTtNSswYq7Vbed26SvId8GhP8EVLNa
t9mMVTWqlXwxSHVDg89XWaFIV5n21yDJzec+iOtij/YZ/waM1XHijSyr73lYR8E1yCpczTOhiadQ
T/URnmESfHKqqQ/2DnJMD07fuXdI0ogLrOa9iziyIFiiuLOC4lyjIygEROzAfqaE39gYcztwhTXR
DvUqmAUmbX1cDYv/RY9NJ7C0bNw1VDa+43KeIuaTDRgnxq4bawTBWvvK3ZZ+TvXAK1dJV6lu5YL4
GFeQjYeHWvZzua5KXpx+41RVdkn1bGG6GEt5jOw31VFV6p3nvikQ45z577/1/Yhq4By4I0RAt278
qvWSPYw0FUCcwgTTD5IaX+3crcbvLTqXX4cWZM8mGXW8t0SZRJ9Gig35Ohjs4s4GaAOvXi9qAaFo
dAOosHC+EHNKyg4WaxvNV9gmZuMtMAr7NapjbCUGL5fVtk1trCqQsQPgYFW5a18lppsMt6hRCPEk
kbmMIN3AIgTUrFpsi6wkw9vP9gbM021saO6BSTRfoqVFtYM6EZvgcWQffElEo2fX8RwNWL5pdfq5
tly39MOxWox/q3j6hD5RVSg/T4vEfalmbd4aXjwWV7mdpcO+BHmIxw29rC91NKMKUDmTIj60OQ6r
KU5Ejd+Mff2508f+ITRksXhj2cUFNk4oUeBA58aXpUTXaN2i/Gn7WamgyqGD4LLLlVq0MyB7DGv4
fTHmrzlSI+gr90F/JSMdhW78kfOroqoz9EzahI+HCfJLltn640JKfSnbxb7OFZXcg+8rF/hSWX4p
+6nxIKLblbdBeF9f9FvrFDM2b2hvkyn55RzW5Nh4Y46CCAbEjucoTsO7frJxap7QCsGhlha1ou7t
TniMQN39qbxiG1qOejViK7xLg0qafpzpxbQLRsWahHqSezj0FTDIyiBC3rGa3SJcZagfBps2jMVt
m1VoLbZqRlPKm9Dl8Od4wkqkBewb7jOngTm2GduyMy+oiyqYjjOiC09THfT3oYFlCK5stWs9V1Y/
uX4iW+MlQML+pe4IBZedIUfxats5qfBFD5UZg0vXC64nzu+wGvLa/KIZfZ8T/2PTWYH4TOWmmfB+
op7G3qxE3cTbVGo2i21g7wvzWDX3MU5wDSCLtHN3ZkN241fK8xbfumS6qb25n9ey5zm6Kgwd3n41
5tYNGgDlU4xPPbRDMDTy0o66/gcQrsWsOxYDQh0QJItPKC7iPgud0/qYZWuobfZlp4vs5xTWUNeD
SM6XadoPmJx6AXSNpdFkbjgaONN25PO47Rga+awX6LBUe2GklwKS/7iqctO9kPDGUUzRK/1lmIkC
60Sb3K9aBHKf+Y0IgFmBiTG3HM1x21DsnokyyANt4qKfXhfe/EclixaGtXCVtQk5UNTClYrr1Yw8
JBsYbVp7A/TYeZhjuuaIFfw/9s5kOW4kS9evUlabXkGGeWiz3gAxMEgGZ0mkNjCRFDFPDjim5+o3
uC92P4SUVWKIRt7c3TbrqjLLykyRCCAc7uf85x9IooOSH54aCp7+QaO6fHYzQku8tmy7fkwGWcmt
CxenXNkmJgP+XMhkl3TuEG+MpmgBZ824B5r1ZlzB8MxYJJxjmG0JB06uOy0ZZgxqPSSxnTtZJ73X
eKQfZUXEF2mPJCQxf7JWWsSWsTbZ8q5J2NKqIM4k/jsUBYT8RZ4z94GpaspZNmK77NdzI/MTrFE8
HFl6bNgwimwuZD6KC9k5JqHvMcE2Kjx4fHer1r5ioc/4u5Qc8E+aQYQfUn4367Gqg+WHkDqrwss5
1IZx9jsZOi9mbpEQLMfaVS81aLEpUaod7zHWrl2+ZVk73aUqzYS9Q2OV7nVkjDoseDu2bxJCOWI8
Y2w5kfAdmvZ9q2d4XZpSkc1WF3nHW9jOVrpXcn3SbjxvsIjzzsJY39HyVHIXYxZXb7BzJ28xTNto
CAgDGr6LGoH85ZRK46ZGjxji5k7GmXtS5YRHE3UXslTpiK3yQSa98fJ+QfxHk4ZJvwMkAmePv/wh
i8KWuGU7n9AxTEO1jvUCEfCiLnXsIbp6/1JLd/Q7Gkq1ugxXlqZlcZu0j3ALxdDgjRgz5sOwTDmX
bHtlC4O1bhJXhmNrKE+TqNV3bT3N67aV5fr96795q5AWAPgWHuQxh2AglTeLi5Y2JsE5oeks43MT
GuPKzUWzff9Sf/Qy3CrTeFp64kGwOj9qM+KsrPSJHAS/ChkAK5qJF0rdjX8TouCBuqBNSygP4xXI
bq/Lf2ygy9AZOLn0tsJ3w6H6ktLsIE2pjf/+Db3x3UHnXPACaExMG47QkFl187mboe/mman6emFA
jrWSZPLd2DYu2MiSTTrX8V6mTn06WKH79P7133qgh2EOlAfc2o6vj5GMU1LCQSl3w2Y7TWG9HizG
qO9f5a0VguwF1ALpEBSko/4er5mZTmqA1yuqem2OSrs2HQoL3Ji9v71CAOcZZjCBgEr1R4soOsJ+
ROlC7Ui8dD0zFdjbreX+eP+G/nxsy1XQNXCygS4dtHq/AUuao1HBgDj5egKvWu/xkMBdv/vgsf2J
i+CHDLvbhBWDCBcQ/fVCTBIX9kHEZRRcYC7pv511ahV9AAG6VlDf1yjh21FSafTjhV1oyrpCBK74
FmSTndv2PUBzlDBe9coPhiHLK/B6z2GSvwQqUWIvdNCjV6SYmtasKKB9c7bV71FvKRuVA3gjSZPG
BMaB+2fL+CMiyFuPXYMetFCFQGrNo/4/9LAx4Ehddjo075jFU8SPsfHBfvbmVdDcMZJj1m8fD7LG
TA4dO6fpy7JwScUbvqrq+NHA4k+IAW0qwAwaalRH3M7RV4u/DsYAnA/w9z0/7jR5X1bYA2lt5lxX
5H3+vKm/pY//fxO/X9Y/yltU4z+6/ff6teT9/08FPNOAdxTwXUw9nnx/pZnnJ35J4J1PnCfwjEEe
qZnVheH5SwKvf4L1CccUFuNfDpt/SeDNT2C8TBnQdoDAIJn6lwTe+MRRzECE3RwEEcje+Ds+moD9
R6/ZMn8+bGSLEpJjiQ/+O4Cd5tOodvZI/m8Gu/G0L4R1pddWo7Bu9EicCkSiErIgCQ942asGxnir
PpvJKRCCZlekpi7um1iYIig9O8KDhXZeF2cIlNMH4xB9EB9iEJxDJIJ6iEfQDlEJ3SE2QRwiFOJD
nALExPDBsQjKBPTIikA/RC8o1tTgCatrxXO3ZDNkRaY5QZu1ItoSejjfAkQ00yo5hDpkZVb3K/sQ
9kBmSXKNP2V3RVZuzKZlU6dvVUtEFc72Ge7LczPgdZ92tTjTiRCwTtOJSg/vS1VYW9Jkag3HiXSo
dxxjHJn55BHH22dlFO1E1XmYlJkiijZjoUa0DWrjqZdkwitii2NYg9tMWMYjKDLNRmBjiualPrNB
JJRsKmz6lxjFkdzqD66KdR151RM+XzZuF4PP/iCI87Zn8tZWpUP7tLYqUduYupENTVs4plbty0lm
0XyL31LU3vUZqPO8Syorbt1HXU3GUZ7h9tSp8rp32pjQ1oZxaepdyEG12+GGoPCllypaKCQYU/ej
1YJoJdJE7nYz21jwSPohtQFjytpS0Pz3SN+9gNALHHjUUnjOBpeVVq6J2csW+Wxj1Ge1xYTnLJF5
9g2SEek0C+e4ca8w4SL1YB7jSfqqJ8r+Nsp5X9ZmSlHp0z9p5U3VNEa2N0CdcDDJe7KSjDwVygp0
bSb0upG0WkRfhjaWQzOsHoMeVN/NnQvqEYTZUDsBeRUetoCWjqynlCRQECiN0UpaVgSIitTSh7XJ
jN3Z4CoAhoqOTjVOdbIEqn01DbRiY5KUd15ZtIStaFl3FfU9P6kZrDl/zhwCvZXcabddNLtXcduO
2qoFotJ9m191zjeUXiZWVtY43oA+AiMn473jpANdLMKjZd3aYZ9sbHVMcbRpq1CnMZFaCtmlJQt6
SPtJ345WB4XJTBMymsbcpdEbLDLXvzGmbHD3ScrW9Sujl80ZPi3EEEwuhNPI18KoFteaJ5wbT6uH
5GTsVTjfzc/WpBeq0D6TdKEWBMkvnQzNNV0NzkF0OPhN0+2EJCvkEtxvaYasyWkxZEsOHZMKb7jE
5/vQVqWd6cb3DFRouqZDA9YdmrFuxluaCJtDr5Z0nuIkQfezlTu0ddahxYubIgqxCjq0foc2sIli
OsKmL72AbNyQBISMlhGmILZXSx+pNNpgBjDl3Wu0xjSa+aHpNKtWOYsPrehwaEuTbGlRm0O7ai2d
q35oYlUlnggxiLD3gFy9NLoOeN2tXLpf79AIy0NTjPoovo5GI9tyVZrm9tBAy0MzbR4aa1uSaLxR
l37bObTeWcZ8cZUOS0uO1r9+JF+KRj0Jl8YVJxxsBZVU8U7dQ1uPaK+/tpdeP8af3gZY4sUHR8B9
LjArzMyYqjORxW9wgQycyo0+pwuO0MJQJ1SmKGi5hqTVxk1zgB1EluT4uSxgRLbgEuMBoqgWtMI+
ABeNFro78wBnDAuyER5ADth/AB79AfzoprGRQdjGGJBXB4AkP4Al9M/qKfMvIBTekOLFUcr8TCwg
S3/AW0jFCOPqa+Y1w619wGQmvNh/UJqD1CRGu7inpguAE0/mRX1AdewDwsMwA2cxQkOnC3t0ycrR
pQomjpt0627jA07E8FRczyimQ5qUDiRJHFAlTjIQpow976o84E7GXPJCRfqCR5m5pz0g5MZWTTPl
dC0sYrzXjBdCMyWMXZfu5aTwJuNdlIeYRpBCGbn+bLeYXgW1p47WuHIyg69AINGu14uQj5POxb3x
a51GI+ZwHZuX7+gKASxah3X54j0WjX3QDB45KmYsYnA/xbavk9RLOmNj2jmqR6ytZhfjslT9KhTY
Uaf2lCaVby9Bg8HguYUTeKWpPeuqwNCCIX9bntbMCtAkoZOqV3kpmnxtdnCDECAa2nPZqrMAtfCk
4wO+dBKdf4Z12sYYc4EHh1KGZ3U2Yyw4kOyTrMosM/YY+MbZ5Ld4vPf4y5JGBBNeGPLz4JnyNsST
z2Y6kjdXvALcKyRpIEtPKP2uSEJu2zM0vMF01ga4b4yXo9YW2PineuTJM1vOmY4DJGra7AWTf8fd
sTZw8y0o7AlkHvN++ZCTwJUGnL0sA6hq+Rcna4kF72Usozslxgj4Qk06s3lMWzXl6epVVVSrLLRS
1Vx3s8hcAHsXI4UVPKJU3dRxF+nr1q3HImjTWlFXLf66TBpmDVwtH+D3ozkIBZg4xe8UzGo+XWU8
vMwvKiWJfCXstDCwei/O1hg959/5c9MXp++8mylVZtYIgSh3g9o7F0ObuyqodNPcW9qggyWOo2Oc
zoPuVv4sBu9FaVOysbJMllgCD8ktHrndle6FtUtymDd/9brQ/MZH7R9S4sP3IMUVSKxI6uvcjsWd
QYwAcUIGrcGmMDkefUnsULcsMVw4S5pAPnVceSRluQkEkthrPexaaVIpZYyKqB7Li/Cmy8fCjNdD
Mc7nIb7bHSZ8RXTCidrh3Gj32YbQm6jYxjYCjJJbQfpIbuiNYo2DDBIc9889RkHASa5VfWndQVz0
Uahj+QFYeeOmdfuMe591k2WMh1YaY6toPZHi2BB1DWE06GIl3OaQZDsCQYZyO5Or4exotCzJN1Jj
qEfOfFFuVCOvPlsEzZwqAlOMld4O9XM3xxYD0XgU91RoTLpKLzae2GBHjmITCjlMqqybgJFD0qwx
YI4DkONmDFgni8GdFyp1wGoaTjqUJkUw0OmcT0atZ2vNrdUnu4npXPtkEJ4vLI+cMeAzwsULIlLv
GPcb5dlYRKkDRcWl5inLqjPwOiGQaOvF7oRHoOjtB1XLmKBNRmWX5zEvaO1PnkjZ7BUpCPvrcBFd
z2qm4f7mod9ftSQPzT4DzP5BMg66Tw2t4dcW8cSmN9sgvCoFTAukKgvMy1E8dIF0ZuVZSJds8BT/
PwBw3JFyPOJQqqyKsoXkZXeT+3m5/rBuxxDdpJ8bTaeiB8WH1/HrEEUsJ0YjDX+IwKvZ44xGO6mi
YSw2GbgomnvmGqtOHw2SF9IxE1BrC2UvnUpoW4VqMNna3ky8Wc2cvF1FsVRPSHye21XVFu66ykXo
bopCGW6GkETg7YT2W2XIxviO8HTmH0YelCm+99UhkGs4ZHMxhi2/VD8zu0LTTLwtU2H6CIyfZvVm
4Zw5d6JdAr9wgmlJjF5iwIquq6+VbgkHy51BfPV+ZoYlhwCxaT6kiSU/s8XsQ9BYMxxSx7CqowCc
fuaRcWbP1iZbcsrE7GFPL5bwsiSW401oE3JKQVUTb1YCg6q+eog9U/RDBhqgJIFoWExRLRxi0syi
9eQm6uvpi3sIUisPoWpFPJS5bxc2YWsp0/bvteHOpT+SSXcJX69/xN8ws1fZIa+tPmS3HfrO/+3A
/wmH5b0W/M8ApcMP/OzAFecTCMvCT4GdjzTRXch9P1twRSM2HXn4EplsYfRrLHjPXz24/gl905JG
jUbYVA8q7V8ZSs4nunb+Kf/xtGX29Ld68CNWIBDf8ptsFTyID2cgPzpqwbsxkkYR7xUxiO+clZTZ
omtwl7UjWOErFR//K0tr9Qrj666Ua33Q5byzozH9gcE1ua1Z15KA8dsDvPoJtP0eIrQAXf+G335+
KA09L1xS/kfp+vpD4TrWqPqY7+dpqm8L5JYPNbJej4lTmH1jYxs+e0Pu3bOxax/ZrbwGrn5dGriE
hwEqCU/y9aXzQVfC3kn3xMkpm4jZ9vlQEIyp6Il6hcFl/Pj+nb51uWVfgfevQxo8lisZxYheKk/h
guTs/XEsiidm6+W30K3o9Z3CeX7/esvHP36yv19Pf317RspsVHI9TZ/jtZup9c5uWnXrpvzt+1d6
DTP+fJDcEyo98GrMa46g/zgRdTXNGVOtstunSlbs0njqP9DevLVQSHFe5BrA+8grX98OdY8n7TbZ
4+lfbac+1V4EleX5BMNzp4dd8ygbm0CC3NY/uLvXg41fd+cuphhclbf36Dm22aziTB3vI7xsSPNj
yLAxsiG6cWfLvSlH2Z+NudczoraVmzCtmr+nrPh1fbifLNHFfEg/ekM8R0wZnvj7KKuw24IgtI0G
bOHf/wrfWJzgcuwxLgRJ+HvL0/9tDJBZLp11Fe8TN7GepDopW43Yh+sxy+K9Xovu6v3LHbQ1R4sT
xQOkTKZfXPRYLqKPbmbpVrRPR1Gd4ZCh3FcIYa4q1QivXVqfB49gru1kG6mvykzFfJXXxgmIl582
73+UN14TXsflvyxhPJ6Ovt6+7Nk2w2jfyVwLOigfq1C2lMVe1X/wjN+40qKKBINFF8GAanmNfnvG
UigZrrTOeY+x8b0xJumOybm9GZo0PXn/nt56vGgwLWzn8AJbzDVeX6pAdEkWgnGeYGpx1/Eov2Eu
4D6aiDLKHZSU/Gzm/5OXihP5UssW2XdLqcZ6laZgcu9/mDdeXAaQ3LPJCBnvhqMHTH1nlbWtnfMO
OTQxeU1/Mmf1ulDneU+EcfGFIFlSSihdPxjtvLGoIWaryIRgcnK4Ll/Ibw+8wBbf6Q3jvIoy90Sf
vA4MKnZWKckrm1Aro937N3okQT+8qQuLHV0TePufbknSM2OOXv2cVKvG9QvaUGKT8RiG/dY48n7o
jfFcxK78miiudqKEpfEV2Psjn4w39qtXn+JombHTh46s9XMrrznbwyluXiCIN1tpgdGp+TlC6Hw7
VV697QA6Plh5bxwFSFZVeLMsOpSyR7u0XWYgfrN23o0FdJhOt06Qh+t/z3Xk54PmaNMQyDocqObR
NBFKXqjWtXauhGq3Dq1e33ZxoQZkB3QfDNCP1Dg/L8Vcy8B7Vlct6rHXa8iJcJe2eo1AmRnj0Z6U
CwGxKe42Zpcw7uK8ifaT2g67RCdqpDRpBS2so1RfNmHzZYrFtLfMxrgY88UWTweZ/Mit5K2Xnc4I
kIZZogGUfTRaccs2VuBwnmu1mM4Hupq1VnoEyCSDvYVLSX4ygT6bNpnDXS1pKCoxNruwcuqP1v/y
Jr/e1LFdgMVPWiHllMbI6NX75sWd0jeKfYa5znAeutjyR4kp11LU3nXsMCFMbPy6QuhM15CU4hOn
aaetY4sSp3DYRx8UDG+8jprKTBctOnN/qsujTdAY5VAh7TzrRZVvwimTe0Wa9aMzgHCFZd9vhePI
Ey0txJr2tlgn0uq/fLAlLCvx6JGgAUMtTGmLnIkK/tUjSeNm9shuPlOMpN2TVOWc61EYXsCVZOpN
CMIN/MXkBJjRO03sMrqeYAytJvg2H7yXb6zjw5NAKc/DsP5QsKUS6a4mya0r2vSZRKF6xYxqp+HW
vJLYYdVEGuB2EHWiOTEaNXnxNNHfu3VTrjQYOTtCQaDEMoW6cIcPFWWHhXH0lGDAHNomFIn4I7x+
SlBACx6gcWbpSaQEnoytlYRxtNPlKPdN8T1USaui3gJ+HXvY3zLUIVKq8oxGJW6WEcXE2PRfo9Wr
n9f+vS15o1kCBMDBxOb8XBwojjayyOxGJZvUs67GXJxAbTO/gjdHxGxHGRLVdX4zecQZSdl+j/Vx
wZUrbxf21XQdiyg2PihS3lrLfBwU5+x6i3PEEUuhHlqAfMc4i8jyYd1iNeeLEfkA4V3deq66+g6V
ZXUzwptdmXV5oRicOu8/kj/PcZ6IhepnkZ7b+jFlQXaAQ+2gn6l952ySJGdEppE2R5qbkT3IyRY7
gLAHJlfmR2t3eUn+WB4H82/K4KV3fb08ktKUau5oZ2nZNicm8TzbPqqcjWPl6nUuPO0bBGbxwyti
9uZMTcLdSPqIk0Kd0Xk8q6Lwug/2lj+fxaKexVoOThUV7PHWghs5MThzepZU1fydcRdLFdo6aDse
fW1gdDbp3w7V3okdir/nGb2cSAh6tGU34VHAjz5aCko8mJnhpWcuiuubboinLd5z2eP7X/YRYefX
VfDy0NhDMRM7rp2spKv1Zo7PZmeqLia77XeiUEggE33C/TnmJmc5MBYPk1WYwTAprNoIJth7I7FB
xvyAw6eZ+pDRow/asTcePaeMSiwoYkLQkaPFkBMbbws+GE9HPxkrrbgAx0424ahHgVviVzdVYUkO
V/jBVv6awLA8EHTMFLEIphEfETH6ehFmneHGZaGcunbm5quxckUX1Bi1lOtYQttY5UMIXKqTIPJR
A3jo8F6vf9repdihnOdsPb7lDomeyUzoTDhWdW40iooMOekCFGRfoPX1AVT8hsTGkdyhxj4bIIBv
LBK6NgqdBfIPkV0JhFNBboXdLePES5ir8/WsWWJfND1zpT56Eqq8kwNu7CgY03VZN14A7UJZ2/zt
B2XCn1U5/mAGEsalUKB2O6pPmUXkEtvzU1LDeD9yyOOrOQ6NLYlTXrVGWh1dv7+W/6xJlwuiyWPj
pAE7ZpWyXAp9Nu3T0fGidcRoZ5NlTRm8f5E37oq3Ek8ta7H1gTvzenmoSVrPSmqdFooWXvWOuTDS
S0jxk6blkz/MsXL7/gX/7CYdSj4Umrygy3581NyU2YCVuCNOu6lJVh7ChnWOpGIDW1v/4NZolo42
YOAqql+gQ743bvCYvNOUuRzT3F7rc0bkeRNZaBXbSC2/qqU9lYGb9JBEbNwSvurMXgxMWBShr53B
6Mud3Yb2XoeAH0Pma4n9G7JZP2knnci0eWxi6kMmlZeMiJJilSIn2eaON4a7op2qZ1nNxQ9lVNvm
diJScg5MWYd10JKt9mUgk4+wl857aqkj45UD2+e7NpqYhnS63cG/cNGNrYfQzZ9ELZG7oXQgrdC0
tfSi5uuClx93iC90qRdZIMbCWnvmrESELOT5E0O/+bzAXLZdla4hIKxAags5cFFC+kONLMpRZzfz
7dqQT7z84qXJ5/Esq5y+588OzDlkLvOXtsbdchUbk/2jctL0hl5VfcHxUr+G5JJHflwLZ2C4rGmP
Zafl0WqJGsJuls7ie1rZKAl6RQ2/mUSTjX5V5rmBgkdNz8rMzK5lnkPRoKNT7sAD9JjImpxJUQpz
YzybU4iNgYD+yARPH4vBj0IPmowSpjw8HNV91BsV8XdeSdZjo/wQ9EGfu8okuScebY8VXE9av3bK
vNO2ZMuk9iaPxVddyhLLba0bmk0aR02zhiUQz75upPia4tsJG0MndZ0pFXLBF8gH6Kz63L4XZdYR
+MRB6aJHKPmRqp09OPwJhgfMumGV+DAGhjNcHudkJQF+WyKs8n4maBZhtaPYtaSHKuMBF92JTLO2
5ChctYY7nLRtAcWpIyNSWWHdUlSB1VjhZSF6yC2QI5NmlSmJfmWiUoy3Iu2H0y4V/exrpKxHga0n
1HlZLfg8jdrm0TqExYX0xUu08Kz3SLFaS+yQt7FCLpmV6om5qApYVeR0jL3v5WX/hdcAbdioWlPq
e5Zou7UhzGlntEbxQEGl1z47T/gorXj5SspIIaAqmbKd1B3xhU0RBVk0jcZdUWrxfdw2o1hn7Wg8
2yXnLAaijXkjckN3VmFXJXJVzBMSOJblvIBWpZWxOifrdlBN5cGNGcauZRY3aVDb+XCWu01ubfuE
1tkXXd9kJ1EvvOQ0iT1yTuIsBSzA0w1mFnM9BWWTk01PtZ20DREYOfIfiDnalmTEHBWGMxPJl6OD
IuW9mms10JTF9K5l8cgz+EQVrrYpdCyfZKqm3A7VaDDLxJWCzkuQAcgB5qVFUOOlS4ZhUUi5aqYO
EVpWVx4j0SjrH+20d5iQQa/+5syWgQXnZOTqxhN9dG7i6r3tVXJSfcVM0y8sZGn7URnllwzXXEQY
EE/5BwwJz42cefpqICKs2ZGHaxB3Ntmo5RgLu+t5UorCV8dSnFWQGZqg4kvu14mrho/m4iu2NjLk
RKtItPDABsJACPCq6u4hdN20u3RIUb2BU6bnQRMmfecbPMhooxhu+KWsM/J4GyKHkU4Mao3czkzY
aMKBGJsVulFKp3x2R9dPEJsg7kx6mVFlqYSX9a3tFGuOSu+pJrrVXOcQiZy1VzuFCzOlVlDtNdXA
/C/XKPbnlD3HhAPwGDUmTMAJfPxpdjL9tFAb985Izcxjbm0JlRzQTCm2WjiT2ScaG0/ijNAwJ9Bk
3d7aduIIkjDBBvwOw1MDwKxkhyYwrKSgrZcCO0l0+TmRmZUF2lCVKcB3SkUCjXm6mAtl/my4LdtO
1OvFSZRWs0s/NygvTmJapCqadqKhRR6Va7LNiCOzJ0rsACoT8a5Irfu9nBQoHk1dVdc2gXOJ74we
tGWtHx4sHb0NTwotmx276We+AHR8oaPe6kmuGIFblP0UFFGpVmtG9Wa6xugSkSsKjtbzR0+Ly40e
Jc6tRzcLyY5wHdiQRqqfExAxP3iS0ossM7JmfaPHu8jPLG1WIQLWJJBWydBAoerduVhNJmdKMAyh
8Wy5Q7I30jK1gok7rE8shRhr3TTqrwAu+mOvVuPT6BQSi8RYKT47tK5XZiq8L4ptDhdEAi4WJ0Wp
2Gv4NjaUODPCjmfOoQeu8HoIM7zFB/VajS2oApiG881gH2zZgaihb+Dg0xKfQkGuXOGk3HH0dflw
knhG+lU3e+0HeGx4lTNRQ1yqjvZNFVohmYTzjHcEVa56nqd8cytTzImzpayHRoKEjVMSgWgYrWaU
VC+DSnWIZjFGIDDomkzXtZvbcpVAnyz8nkVZrWqJpewpjmHDvTe0trWGAuXkOxUnjPsm9bJ+xXsl
u91kabY4m9xYuZsUx4IiJAkJz8kF7TC881IPXWWZf8603qvwqg3tS1Vp8jyQRR0VPlrWTgvswnHJ
tnALsg2hYGnnFC1g96kyogYfJoVd2yJYFOdIJcSu1xxJkRmZ3pSBhUM31myzKWTgQM3od/WYladz
SiGBg1F2mQzMV35Ydg8uxFlDsKCqlvJ07AxyIuPEqJoAubh7KcwqyX3ViNjSjaw2vplKkTUriqG5
QtBH9OYqS+3+IRN2sht0/IP8xjAgJKHXUm7KvGgif9L17BnCczcFY4wefQMm5ri+MDURIoQv5A3d
9pyuuHiuBLW0iqfW7sdhYzqib/fDZE0GdErPPilJ4dT8g2kyG1puPcFtjC662a6fyFrKCE3Cqv4a
2xXlsTK8qAdKKU3iw5VaCFRvHuiPZuZmF4AVN2w4Xnpr2N14UbDLM9iiXudQkB20ExFGrQKbOVdP
VbqRGaKfMyhfSVAZs60axp7chUMNJawsRdj6yHwUc6+x/1ATTjQUV3DQe5UMbtIjI+i5YTxA0ZNp
D7MKq/11hjBJh5HF0oSQmlZk2EoQ9HXszfKLXYXUFD3OqoBoTKbWuW2J+7bR0nAVOU5EGp9jx18T
HDSf7XBIyqDsKXsAbxL92ZTOcG0xMSTqSCdmwjctYV/3oaOxAxYRoaxiKhb1bckTDEKXOtq35oHj
3J2nWvV7cqUpiFzDuo+VhFTMyHZv5zmabvG5su4MLTatnUJGM6coCx6WMoHtZNZ0Y28FUdzXZ2Rx
ChQsBqg/iczTD0sMXb3qesO6G9t4vINlYhA4hkFRCQk9dKBtQSu7hLqpDSQZwy++aaCUD2xLVrdU
WBahpoMxtwTYwk7rg9JJPW2zFNZ7hVqhDsa0XM6eSiD3hBb9rVCabtV5s7nHSRHWt0ZE5ZZanj0F
tb2b+ibOKRcKQQvzJmy8TEXoZ6jfIMiJcRWPqjuuIfVae0v2/d1sqUWzgzPX1ifNMBXX6E+dLZtM
Um7TCYf5dRTaQAChHpslMalm+COM1eKmxkl+XZtlgyw0cjN4B8PMOWmwfQ5BmygEkZvp1EClVpza
28xFp8QbMx9wp9TRqc6UuNJ70dqmdgOE+kW2Kqqer2/y4ETtPewSok3t4eYalG5nYigjZzyPpjm0
bktIx59rEozbDf4AJSJTpe0eSKFVhG+iwy/O3DCaZlgRyaQFwKLWczpV6fcuGQuIQsSGw/jX3PaR
QhezUa8donLTEQbRBn1t8J3kk0tEmNeZzv3C/EPtZM/FndoQZ+9XPbX6Gp37lK1VO4y+1smg7Zkh
z99G0oC+mF1pnLq5hKJb68N0A9nWJfu4byH8jpkz+BraV8qfqZ+2NoBpeGL0kPGr1NsacP2JHs8o
traG0JV1Sell7EcezrV00iQ9IZfHPee8hWKMqYJDcR23naQWSvsC1iUTjgplqejvSjNSMai3VehX
7pB1jwVEzocpL6ebgkWVr0qvW0T2o6wgnjVlZ5+wvYaUfpOmZsGc5gQWxwVBtx5A8zJ+qpf429Ec
n5G/shxisx33c8TNrOsWrpoR9RHB00T7Po9TlLGi4Ylt6mYKecBGF94qk1XlQdRO2QVj6fzFgZM5
rCBjm/dkcfTxWkm0VA8irSohBKfjOKyUehqHE+FkrkZj1bRkHzfCEwFwNrxSJR8bYESCQeyVUY/C
DBRpITqJY3U6h4OFD1bRh1a2CSGh4c2Th8XKatLoB2CW0wecvUTD550y3tuC4ICtM6jhS671OvzD
CfPRkv3oYRlHXEDznJId38KwZn8vI8Sz+vgF2nwPB7YtLiF1keMtZjMezg1XyW+RjzgeYxEXdrHh
9fZ+zrDeD6j92iHom4lw7gy3sFi0akTWbKXbKy+G1eG3ZkQktactNhMDZDhov4VyBQ9w7vwmop8h
hdUeXuZMKHIjJk1Z8oPjYQSj8JwHoq+1/TQ07U3b59pVHvJo4IJmOHPA4PXuW8kmsanbztH8HhsU
wnHtmIigOZLKPaylqeGoZuq9GQy1eMHhQblrUjfl2UkH66MJlRG/ycqTpQjV3CzwYK+PgWHkcx4g
KiEgHv4mYdFKYZWnlmBKuxGWpGIuKmxI6ZEcsdR8JmV2W8ZWvxeoPwZsc8bZC3Bk8b6hDiqRYhZh
nXGsKBW0O2ydA9HAYiU9W9QXM3u8gvtTQjdZjcr00AkkO0HejW61GTCUuBNdLATiaz36fIBq/pcv
989DSs+/5ipLJuyvrNcldPa//nn7/ZG5y49Dhuzu+b9+/vFfbDnb+MTEB6t2yBDYlx8iqH6x5ZZ/
hRcsKSowfbDRWrCtv9hykOygNTDzBZBaVGnAv7/Ychr/ilkNHDcGNkyLwPn+Cqv9NfAh5/Zp/E9i
bt8aAB3hzHBgMEAD0Fu8RkHArWWy9xt5QEtre1Fv6KsZfcl2yhzmYnhmuHJ4WQx52uHOriPyhIzh
qY20nacl6k6Z6wsDqeWS934OIKDvCffc0JuYe6t7+PuL6l2BI7f678Dfy/6HgKH/4x8oIdt/bGT5
zKlVlf8DRJHMu34DRv9YYsH/+e/uxz+e/2PXV4n48ftiO/zgr8WmfzI97PhBgAFpEUka/M5fi839
ZNNAU1AiX4UMCJj678WmfnJMbARZUbATTYYO/1psJgHBS0wDP6ot0S5Ia48W13uL7Wcwxu8QP2sc
GhSrF4M/DJctlvXvqy3NjTEk/Js+J4y6uzGMPMoJOVe2vGPbVQv8aWpbEQ82fhbJNwmOoN8sKRiT
2NHB9eX/Ze+8luNGtnT9LuceHfDmtlBV9EYkRUq6QVAOHkgg4Z9+voS6e6uKPOTRvpw4ERMTvUMS
kwDSrFy/67aZsLTY/z41+ElE+0QIp/6+9JG05ZXel9pH/A+zOAyoC7XLtJra+6ZrPXFaRUF1O6D7
/hqz+X/FLyB58hMPO5nBxs/xrE+5PGJWRwc7jOj4zBuSFKafQedHwYZfOak4fAxPbO3cn9LLnGC5
aeNDPX4Y+iVrIL0bPdnbKAVQ5o91/gFpZ3smYt/6gYhrmHcJ6Jm15aUY+c2si8x6qA3NyD+ZRpv2
13EdGKdQ1sovTgJ/PuJ+S2EUJt04/0wqgyZqsSDrW/w++WI3GkZTto4+ztfGiI40UkucWfIcVGaT
J64zXI5L5jRbrIdyfTtJfKc/zJwxXBVlnJuh16GfejT7lCtGKix1/8CM3Up2SFYRULtw2PvQLuLx
qSefIL+Y8wQWvt5heFU0MOe3UNBzi6t5vcThGDtiPFs4/ZMz4CWtu+KMb6ioDJl5nywrNeRGNAla
AlK7cT50atrRHLjDHGAEZc/9jhsjQaFu3OYyNISFriYznLgEqtf9aouFTPM98uI+3fdWIS7JMh2J
tCd44zpwJQ6YVkHrK9QMq3vQcIktQ2txmzzkilUv17TN5gfPnihuomnS7W+eOcU2sriB5mzABSlG
8Zag83EAT/Jt32Zps/HMJpEnGfy4fLPYVTZvvK7HGxsLQn6w3iX9DR8dKkWd6wRd5dMyYhyn9x0t
PRvG+470teozbkEmOe+LwFfJkyYtB6nnwWOFoCDdGPQ8zkaULNom1nAM2PRj76MoRcPP3ZgSMj8x
DSYFVv8SZYXraf53+sRMuiIoWtIu6VfN25brHkqFpIu8C9tGR8uleQmQ547Ls5iQloQzzlz08Wvq
4A3ulqofJOzpCxHd0x0BXd6zFEhaN74bp+lmyAlt2I+9zqVwtqzcCYd4iJ4zI1ha5Q4QPKZNZzWh
b06VE9oxP6MRg/yUoXxFE1vE8SaoZf4ja3Bt29agd1/jKbXv59Ef0eAO7XRKOhhS6FYGGcuHCIcT
mcI9OuXtiJ/YrVU8GaYUH9HVlo/8Te9WkCWb7Lyh7+7hXBFiFWQVpQ4eNybd/AoFKyhJScfBtuMe
z7gARRCqynmzGK2YeK1Fz7UvEeZPozHru8picYeQh0wsr2iEuoi9xu4pnt1sCR3ZORlh18o/s5+b
4lqDtllv+qyT33Kck24KGbvedm7AaEKy9txrPCTicd82ua5TAEvuWr0GYBpBXXgGqcy0HbVzi3+b
3WUXKK5pQWiTjAqaxOnIt4ARH4UmGsdz16vmz/oou6/W5HHXtWCxXC92N7SgywtEWD0H5qHFoZcf
UWQJeyPxu/TP4rjtLnNN07/iuzZYVH6e12x1vS4/MChivYJgUgTBteHdmNxan8zId5h0RtdcSOG5
X+u54abTN/w7TO6S+VH2QXJNbIK4526saCezV31E19vdeZFtXUx1U5iwx3NjX3sptD6vTPpPKfbe
yLjiuWrORZU2cl8ibPpcZJ2XnUWNFtHy16LyQ5+X2sQTl7AyrcbHb1A0enNF1r2o8YUqtOvG8vJ6
G9MJuC+BHMatyYl431dCtTScrrzguet2m2oJPVeGoo8ON0LLQj/Dkwxb3xKaRutXj41WtgZy7GHU
txigEZYxxAWaYMfI0kvRsWOFbs5eFMZubRUbq9ZLPLUsM/6qWbSDuSonnrcljbz9lrclFsle72kj
Kr6s+IEvkTOhUYbjROuZvRTTsAE0vh9vrRg0YdPX/NYb0yUcaDMlSfLN9Cb6eGM+dAiDxFz1ods3
hkAx3bvm1qS76O2sKlJ+XmjsMFrJGuADLH5/msLtP0Nzjwua+RLvvzjWAzr4OMc/2BZKpk2XxIgX
NUEhBjqE62Hh17O5ySgFPnZ5ZN0xUwBWaFxZ34OoHltaDFXyKUYx/lBOOmq3CO3vY6EwmtyTNIbx
c9LTTaZQnJLoArExFbYzFmiYTwybPO1N/wsDQmz92K7IEGYD3C47uBE2nxrwqFMwUr8iSv6KLpV0
kGpyeiWK4WxFoPhvB7M33xO4zq8oVYV7x3k9a0FygkWAeUv9CqIV2Rrolq2ALqwzwbzkin+1KxaW
a7qSqCmELLDYzBGD6bSPNKsCRXME5+DktP0SdivONvrYWm5pR48XwqVnRN/Lxz6nWhE6rNRA63AV
1L0NIA9E+0UBep5s2/NCgXx0denNVUYR0WxY0UDLjupm568oITnE5bDNXZStJ/6KJna4RcurfsUa
q0BYHw0FQEpIlg+ja+V0wIOCJ0M1BmzJpgRexg+sxtDoaKBdgJN6NJVWyLOqpPZQlgPLYJpLh8W2
gqSjSABMe4WdamYJjFpR6T9HK7hKpwigFYcZ8yuYI/ArXEmgWN65+SGyG+MnrbTszuhS70e7wrel
jPKfyQrqZivAKxTWK4y+/ekp/NdfoeARVf7tsALElDNLtFmWDOC4L7tB0nCRyyXmVfk3yByAzIMl
nZ2xQs8RFMRgj9Zl7hG+g053dd+NvE2fiTMo/Nr2NGvc9Susba4Qt6/Qbon0MtmOCgMfnT6/7BQu
zqnnZRfM/AjAt1y6qyQWnTgpaicoL3ALsPuTNq+mD6MfLN+h+dFEEgH9LcA098YyBbVSXbWyCsG8
AA89R9o/RNDahBZZyXSD7lBOW4d9DxB3Vl15N6uwdU2MGTyqdzP9vutRdZ73iSGCkxrH84sUEbSz
dXBjvIHvMYtNyhyy2GVi4zpT1ySRLi57La6CVIyuseCTNvjYOMzJ2DQhrmjdZzMy/Yu2zoaPqfBG
P8TuKTupygU9acWMoQwdPHHb5pQOWza8CrKuJ8YL2Zv9ZxrdfsN+GY8XJjWFR5VVAZ6gufbrEPZh
Vp3EsH+eynFmacCR1S6zydSgG5A68twGPNR5S4D32YQzybPXte1dXE2QEIfORuArdenfN85MmmxS
m7Ld1LaWuKyrdibafhL2fvQ0x7mAZjB+NFo7+BnMFdLbgEQc8iUmqKkntt0PeGXSYvziZD1Yz9Jh
TAhloTPPMSAfP8fomjWKKVE9NOwz907X0cbzKxt1t4WAeIfuFT9QTd8hoff6zexq7plO8OcPS8TZ
Q5/jfnuaW532NAHzPyGjDS6gdSkD3cLAao+zvKd3ErujDs60jOdxb2P7W/dxeWEQDUslGfvaD67F
1AYCZWSwzUkWiWBDF0mC22TaIvfNZy2cICTHxJAZANL0hPu7EuY/4mKaoZcofeNpOyyR1LdJNpj5
JugXfdgUbhSVOBQ1WJUmTefuMTsnykFgDnLbQtBACD5Wg7eBIUq5HzTp1G1ygscQbZJY2v9ivPxR
w+bNu7X6Sf9errnp/f2T1e304H/s1tbHh/5HO9/9kH3R/XNJVH/z//UP/26gPMyClsq3uq869dNi
ru8H110bOvb/vRVzmX790R6aBxnqX/yrXaRf4nEvpXmi6GTKKuof7aLB5RltE1dd0+RSrQhbf3dj
/L9IblWKLF1RZTGZ5l/93Y3hggxTiKu1DmfU4ZIc/MkFmdP5iIK05knqEC5BiPhV1z//rR3jz4Xd
Gx29eWkRuAQTBGpIXvhMgGidDJ2pMzHMdZJoXsSEadTcIU6JaWSvU4qjrd2X60SL1knXVTG2AeM6
GXO86XBmoOG6ClXg9aiZi9uhC3jwa0L38aKFELnbkyGq02QvRcqFtNDyOsDAYWjdTaRWCAGALBah
1k2dtBykvVpN+thPOpWd18HSWBecty6+0tSCi1GtyEKtzRICi3FqqxXrR0X5w61q78xfF3TJ0i7V
Gp/W5Y6Zgx+66yYwk3l136qdYUwF+Bxyq/FzlxfmOcAIm4i7bii12ltiCPm0jtctJ1q3n2jdioSs
g5+RtIaP07pV1c2IBdq6gdWLi2tQum5s7brJdWq/82TN1pes26BWWu0d+mfruZKBOJPrhumovTNf
t9ES0shltW6uidpnJxiA1UmK2UENbG747cZat+U+s4aLuFGbdaf2bWwfxot83cw1I/Ex5lV7/AL7
qtrU69a/eH12kq0HgpDG1sqc8S5C534RqzOjMSzRhNl6lODum5qbyO98CC3rcWMJYq4ddQY1QepZ
hBYFHE22OqVcsuWge2RWd4EhT/7Jw+232DpF59Xnw3rE2SXUGy59nHz9egoaSWHgCryejsMopxvy
2xyXuxzHpzsFz9VsZQbuV1nH3dd1OGVBPN2bcT17I3UMT+pAHvR5+hCtpzSoKid2up7exATFO9eP
8flEAmhsUOsX1l3kpNWPShHlEq0bo7MB6uqJiIYENoki1WluHfe7duXaycyezNMiL6zTiPQp6ByK
mGctoq/OIJTA1+uLGO7eTGTMU7Ay+nyRwu7TsX9/mv0Yzp/ZaGa3N1WHXK7N8hjp1UO5ttCFM7XI
I1Vn3Vhqykqsqmi456r3bnFVGfliNd9br4z6xlkb9XGF2c3O4b7yBQmNzglTeWAl4JvucAXzTAn7
19Z/nxvKwaPpGx9DUAUPeMtYnVcraOCvAILXBIAJ+H0BLJgryJCaQ4LHcbZEGDevQESTS4U6l170
MCmkwtAzEzHnCmDoCstQzSUNBEpBHM0KdwCSAX3M2hiANilAJOGG4m50YzSYhyAmtcJOcNzyPuPP
O6DrDwJ6Z/oKtESRmH62K/xSLrhjcnqBykjkFT2m+mA13QrbiKoCwqm12nC33WLQOjI6TXvOEguK
WWPiqIGduYKBnMK98ldwKIpoZp4KuDwVoH3hYb5k96cgOrBTqNRqsdfGpX4IEFA6uxmIVp5brZH9
dGUb3WR44Nicm/jIQm+jpr8LzDh59iOT3QfQm6N3k1DReoCdBi5lYshTeTd0OZ0m8sRFf9uRs3rd
zOzTH6BD4zFM9B45cbSTZn832DLad4uN9XzutSihsATLqrDxZfsJZ6H2HE+wmbVTV+PN3Df6ddpW
bbvzsWYB+A789GvUQ7Cijpas1x7kh69Wj1wfJpzUeuqTb/4AeWQ3TnPQ3KXQKNptlujLY1EM+qcS
J11B1YyA877BXwmT7AyvtuxmHDtrvoHAVcz7YmyKdAvvCSsM+IrGspfFUgIow7C5aSPNg89j1TEm
3VXsV+kHS6shrQWzTJPtIr0M0pocuPkuDnDuZpKtuBKycv0wZpF9kTXvaqt1GVWwp+niUcxJ1YRx
44gBq29L8mbqhpZlaA1YjQNOtwYmdI5WattSetj7GnLy9DMvHnsbuVYhcfeYu/xMBHn9uYW+9CEq
yHy5qNKpMrhZIMDe+GAVD3M2uOVpxr51Nc8yXm6rhYrrBC1rTsx8XGHELSrOPL3M23iP5ct0507T
JOG5QJVQ2zl02QsSsMwJblsX6We6N6Wom2n5iRtnwYJmnxSVrW97P5e3Gh+yCN2BLW0WGTSMJJV9
f6IZ9XD652jH/07TR+I53qrbrp77Nu3SXh7Ueurf/KrcwMqAvHyP6ov0M0MPqM5+FW6O+5fjOyYw
mVKkIsGl2vu7btMM/S8kcfjKUr3x/0nu+7dw00z9L6TXWNv6K5wGLfBPKrcjdaJPdiSMeLxVEXYx
kOGAofyObIABFDhDEQSCyM041xpv+ug2WZtscc0jkx5j672UjcudrcOLrKuX7HnUR+9n0yTz2W9v
7hVM7xDSW38VQlfUU1FCkhyraO6/1ZAV61fzvXQOuQnKU5JeFyjFaX/qwUnB+95Oug+5H0ffCFL7
szgzH8KfizpTBVOjSDYQSR4O7TYxsejWUm8DLXnEsA9CVTX9yMje5nywNm8/56HgYR2MNBc+HHU7
ja5jvQhwguvQaMLTS7Pn7Zz0z5bQ8pP/ZhD08gTlMMeORVkYv7cx/ntiaxL8c6ZxMd8unmXdvz2K
mh3/wcV4FI+fz5ciyszEu8Y/mj1CDl0NmNRt86H+ALcy3Uxx8wD740dsLJ8p2s/8obxFBLZ7e1x1
FToeGMWIhWMq7vLUpOrPf5srMNBaLe5gOUJr0ijnC1u7dIbGK6HFpPHHyFdKiMhcJp3SWH+2IsTs
k1YHDwnGJZieDTXISp+V2RYnzmXazrTuKI8IWHhKLUy4Nrap6TBvSkPDv6wxB3tLoEwX+nKyHjrp
84PaJN3AioBR2OZuHp011bzgW+9gRYkxC71m08SsZVO3multhj4GrUOS6EEHBf4gLbtMtccqsx5b
XhneXG3PVcboes/YOZkDs8XiyKJAcp1u+tMJyIc2TDBVFftI6tARdl47ota4ncNQr2R+RQuOIjSF
E/f2NzqU3Ki5QZFDSw49KyYuwfGagpUlS6Mzuu2odw2sKyqFRaefjkZU3w8LGNPb4x1eQdfxXBYV
wU0eGy4cg8Mp4Wol6SAJgkJMkPlyfYXllUtUQywyfQPPmyyDGd3/24O+8pAu+mV2bwffQdM50qFi
Y8dd2MWOiwTIW+qM/LRTkNVoBbfVnBbvPOKLnUMdI47u4TXCjo3k5/ARdXz1KXT8nsaypYcRWZM7
Khpn//YzHYlreZMQyLh5c5dnf2I7PNoNO0PQcGXj2qZeNj+CMJXprvIFJHVs9/wHfxCXLd2eYJMG
oHTbWtOrIQSi9x7ceXBuUgQf/q8n/6OWz//SAkMpdd9sDClx9H9IOpj3/1NcmM5fUCNYXIbC+j3+
85/iIsAemsUNzdF0+SMm57/FhWX9RTADm+cvVo86Zf9h6AR0kqg4fDpCv/70TyqLw5WB+A3bGI5x
FJGkZ0H3UXP5tx1azhaOwi0ui9NQIjTp5NTv/EpLbz0jbu+91p1uf3svr5QPqjz4z1nEQaQrAbSK
jEaCDAR7VD44EoWNOyQY8kNN3kJb0LbS1L5yEEbvLBAMaA7HsigT0Pki9sRRzEVserTX4KVSZH4H
Hr6I2YyNXSFc2LP3IuD6MIPk42FbhQksQ2ixcTDpmDpt/ZJrZ2Hsy9YFnUk3adLlqRFGRhafzi76
1dAzRvndkrayMtSW+JTuku5dFq4lrj0Nh+BIGzHZR+mS3/cdaOi+8CeyArXeLazLYEqL5iwBa+ee
beAksas5vepvk9FW0x5qvRefQJly+SLgqXVzWqXSifdVZpDtRdwoe1hh+0AcuPqV9jUmJaW8rZGc
mLsOxmZ+lYl4+taLVF606SK85zKbaqjKS+zdxk4aXYnZS78VGJelIZaS4EKOKWF6bmm3Ie8MEd4A
U3ODRKp1U2R6dFUvE+DXJsUAFIiUVpmYtwiyHWWFjfuNf+mUHj0LVInFiM2B5qIrWyZqtVM1vb/F
8WAUnyst6aB0jFqZNRfT3APgTyQI0Q0Jork0LvykmTCvdVAES31j58aCg2JsEtUwb/Usshdrtxi0
6ScQGKQyCGvIQkizbdOLesTRPBubKyfWqurBH3GGhnhZO3iFbrJGH/RHb5xwL4URjIYFrmQacRDu
/NEZl24f6JQmoBiTRhTVZo6AAq29pHMXQKTXJbzS8wytm/Buuq5xS/kBcnXjFVtB45YmoD5GpY+U
2LZn0YV14njLrdc1RpWj7Mgsr7yBvtnrd5GkTfMUZ0G2yN0saP5skbqO8hkVfN0QjU26z/yBB6D4
hWcAWbSCUW/LllQ4kdS0ORrUKxD6uRzMzZ1n9bK8pTaxb6IOReie8OCh3FJyt09NPDOJmkHO5V60
Zq1t+Y74HltpHzioGtsEAjaNrxxSnpuVp0NO3yGcDE+xM7yy/bbgHLrsOoGi4GTRhRU/9m1ZIwXh
p+lopOah6+MbBKUpAJwZlTCZedf11qwygO0GXQlUlzrw8BklJ73e2GAewUkUOOmpNUqaK3oDX3kD
xc+68fJB8jUR/+Tbyk176zuIx0i2icRW+dpwC9+6JCSxKS6AwBNr2Aj4y1hY2Usy3XNDl/I0ahr1
V4sJmyuTVWFeuyqZNAYZH9HQ2GhwTPoeea6fQqlHfpPGnit+6HVh56fwheb4Qrp0CUIJW+orV28H
C3UnnQhpErZ+LrR0gAZVYCsRL+cthtZdv5OwiaBkQ99aYNxC9dXcco9+A0lRlw/lcIJJlhdvuygR
xomU+lwhEQEERdo2i1Nzlq5NzShyeEMp3WDUFAmmq73QCNvSnUbm+3Lo9XDEA706pRPt6vuYrEvU
t3i6g3ZpXR7c5oEI5ClpKuNDDvU7vopYyP6J05i9cR9PNtN3pxWFnT3WdTS5p1Y3iYl2iU0AXfZ5
qjQcjnEaNYbuyvUrSNf6tGjYscvM0ba9jWJho7spaY9WBsHqssoyPTnTTOIJT9oxSr5X6NMXcEXI
TRvckxvkFEESXxPlhbyW+GS8/o0CB27HFTAbQJiai3yBpg9YMDrDbih7Z8BMtnLKbW6g27xnVo4Q
YBInsT+OcIjgIxldEWOpak8Bm/Vn0/NFmZ9ghWNny+eZ245xFyXG4m8rzZ/m+kuCeM00PxsaNr7M
S3rPKDjjbSlSYqY2NkzV2iV1D6bb+D1uAL0bH4peFNXy6wD+n1qYps+DZo/fJzMBSPu4Hn7/vz76
P/ij/VYHKGDu72LoF4f56vn7c/wsvz23h0US/+hXB8bR/7I9bjueYoOq64H5T5FkUwn5HliWbZh0
ZizlMPlvB8b4i79LOYS3Bq6cqyPo32WSRtnl6txpaM3goeUC/vxJnXRU0yu6awBPm9+QDgh1t+qK
/FYn+QI0wUgSiFlJMZ0R88e2xorc/vZSXimOji5H0GCp6gOwOcwIAvXMR6PAnjUmRFzh4DQXid58
HPrhqXcmzN4LtFU2h9jbAx4/loIBKSZt3rfhOBj1HA44WSVii3hqwo7Lxg17U3QSoEV75/r1YhQT
BINnwtiBr4ud1OEoWR7DCcAcW51hWPzq0jyxpWW/U1mqT/CfytIHWMXdw9ItoFe8YGEoH41Cs6ag
ilJKNCLtFqXKK0n1sNPL1AcXyrJvPZ7r7zzaYYmpBjUDenI8H/0V2kTq0X+bF/MSx90oNeKNqXi2
Ru92e0/M2s7RzPmSulC8M0MOy2c1HlEjOFhSsJtcDY7tVj08sCPfbTogVO+Th//YluFq2JL5n6VR
ryNhpMs5hRUdPrfe0ZNFeJmbWYYpeYXJ/Pm82Hloir5453nUTzn8aBYvzjA5KoDHjWMLyyEfMzf1
+y5MmqTJSXRpIo3J2MCOeXumv1haJsZPrGFo5obp4A9x+KEyOxjiJcHqvFByoX7M85NgqJ3QZ9Pf
Yzhg/pS0Tk/fHvSVr8VVxwzcFcXHOf1wUB2LKVA8hVGR3LxzyYPft7at7atGBO9MxOMXyVWQBYYt
MvFRXK6OZz+dArcfkceG2RhnJ3XtW4hIo/KdUY6mO5NvbUGz2QY+XsvHPakGzWqM+XeOSRFNlDzG
QMcsLsunMvpDY2HVkGI7xK6Hxozl0rU52gsdDGPFNBGtqvfzBcw7h+8VkJgtzPqsIeb5nU/1ypPZ
qD2JLOeDeTS2Dz9VQy4MgcoGki7XRdYJN7yCspxQeA64miNkxDm1eudtHn0zHtFESqFuxHRzLDoD
h2NalZtJrjF56I2udoYU/T5vHPnHD2YqGQ8tCO7bWGcfbb6JETcSMJJBoGyfxXppn1HCZrskaozd
NFrtOwvttYdSGxNyDotpcvzdbF9t9yWMWZY7pHpggV0RxNp/8VS0D11PD/ALfwGIQLROZ4G5Qkhg
DczVSkM20JpzSBSLhEOfG7u3V/IrT8UJxlTkeym6ztFs9GytX1jMiDOjMgvZNBFOG2L6s+OYCcEn
orzg/1Qd4B+NEsw46DuzS44srBh4Gljl5b2s928/y9GupEbBP84wudrCRALAOpx2HayfFD12Efpt
Em9M/nMHyplxC7Oidx7otaGwtEafRnYmc/14KJMM6GX0inBaCjdMenu6l0YAzdmcM/pp/zbcXqmd
XhuKN6dAMjYP/XgB98vQFwLCa4jlzIPoo+liwGRjI+ax/+O5YHn08zByUpAN8rvD9xfpcFr7OCk5
GWMoeYPbQ9dLa++/eCB2dXrz1LjqsQ6HSazaG0l0L0M30+TVoumLcW1iiBpf65B937FofTm/qXDV
Mc9Bb9ssrMPByPxufLS+ZagXNGBYXcOVXsf+2dvf6JVRwEOxtVXmmWC2R0AU5Ct4MSxRLrai3RFc
9RmikPfO9H51EBYS9TMzHZjy8FHSAZesyGAQwIVix8XPvom7Zrx6+1FemW6++9soR1/HFHGeVmVL
KEU0JqdEkGDO0DW4vJijd/+nQyFpw1jbp2HJjLOP0Atn1Ka5GQjLcbCyyEmTcTDGMJ3sqfB77Z0v
9PKx6E8ryBO8juuWkvj9Xs8GudJ52YjQfSezL3LPqy472pnP3CLsd/aGl9/JJrGAswmNKkXLcXjv
GJlaPdcMVbOv7pyWzJbcxEji7ZenJu5vBSabnY1UgX0bYjp3uOPAgCrzxgJHQ4xHYhEPVybSiU8F
VtbdxYBVhAhzUyv8d2bgyzG5fmCYrQzRgYCsow+G+L40xzomFR7pLdI5vcWPzHG2BUhjaMMheqeO
UGLOo4dE84jLpOspi0PcFQ+/mnL6MBKUM2HcBxEpQZYIaCMHQpJ4H8z+oza6Qa4MD1Sy09DJeTdn
Qv9M51d+wqJoII8v62MTwYuJ4YgbIEGze1hcG8PNp+LEpp1MnLeNK/FiW/GXt7/QyykHt4EyWV16
dfCQo1++JaE7NiyOI3hXosLAho4g14El+qoVUeG8Mx9eG83ldg28yHbHKzt8VbItcCvAtCMcM6+b
9wRLmh9bGxln2PqBk7wz2iszwSCPBB0GGCtIz9FRYUZplkLIL/jqudxMduLiCzkUecz9zSGuFqfP
93Zy9SMPJzzOpgzmsFmAG3vW4QPCPccmMccRTAb6Pu3dH/OilyGh3Nu0Qddv2+P929/vtWdk9QKT
ULAgNz8asMe8RGoNx2E6EtnXx9YTIMcV1DC0i4XzZ67lK07Ny6RHRFYBlGlL7Sq/XbitYrA8rbXL
MPZsRERaJ8WDNjf5WWan1jsGta/MFVz/SHRQebCAZEdj+QJ3mXkssDyCULBL3Fq7KIc4Oy9K+uNv
v8RXvpoHC4S3h1qfYv1o362SKnZ9QIJwCYTYNk3ufSSHVN/Vto9lCyrRXUE83jtn2Msvhxelh5+n
WoBq7R2+S7yu+iVNddaCK+UVnflo5+gjMvwUkq2CM/d/+pAQQVTRrq7EZNkerXTN1OIm8SnR+nEa
T3zE6Ci90ra/LJJRP8+wwL3VzMbZvj3qy6+ouPXk7wIQ8h/Hrs/Snm1Y6IzajktxsjTKm5DESEwr
gPfeHsp/sfbYvyxCEpRzvwnL//CF4mhDEGolyjAzq5680tkub5ug1SvliFQ9Fkte3OcSR+BNOvd9
/c5m83IO0WhgvqoUYtUfOtpsipSzMBU5zOi27a7qonRCjOxIYguWMbvWnCJ7iBwEzu8M++IcV+p+
nMxY/8QisfMcPnSOpcpc1bA5IWEHZxN+LJco5d6jcLw2CnuoTQCyZeow9Q5HWaCizHqTcj/HJBke
RwtfNvb7d2boi7misqMA3XmDcL84Sw9H6bqpHQxkoKHRzuT9UJBhmNjxuSAF/zdD0U1ZsWkd5fXh
UCju2650eiir5eiemliFbW19Lnc6Fmwnb0/LV94dBZbDKQRXBN6A+vPf9szSSCHsIQIMiYhRnlrs
NtuoLeo/7CbTxOPtmbRCmf66w2c6HAeLNrha1cLFiIRAOOIk3X1xfQ0p+dvP82Kir+NgEkWiBJzA
48tKjHAaUJxckKAxU7GRfjRo+BJhTpRPhnY21Zop9505iz+f6Vxl6aSgC4XJ4B5t0jnCiMytYA7g
etecw3DOnp3cMtP/ahhSKLj04bgBdfTgc8V4oreeO5YhFxBsHzyRDnUIe0e8My1esErV9yI9iMWk
zFm8F8+DFBqNAd/LbnH5nDFXjB/wpkUZ7BRnpAjheEXzphrNDYT5/sQLKvOdRfDazPztNzgOCAiK
SXq9C2977DV3CP3erZ56e3Hu3p4w7w1ztC+TeDXNgLAletFpuioD/6OF39k7LanXB1HbBz7Pqvo/
/GwE2wLoR6rWwoKr3ft6jBy/1AL9nc/22uxXDisY9DD96ascjlO1xIv2jVliXY6IcLQn404ZDtCV
ouKzN7XXRJe4dL53yXj18eDusClS7dFrPhx27p060GuGxVUYrWCyZMtTEffWh7c/1Ws7MFxrLkY0
6TEtObpXY9xBqCbBjWEEi2hDJJq9n72ONos9WnD63x7s5TMpZpbKQ+N5WA1HhwoySHtANkarQIwd
XqaJwJc/bes/X9GMQxHJJd6Cwv3iBm8J/BZqNiwLs+tsIwc7PkHpk75Tz718d9zcYVfi6cQ0BGs7
/ERePdnCtHGbtCS57TBN5u2QQAD0jbp8Z49Sk/nglmFTUpnMPrBDuojHtNFiJiQDGiG4DSFZ+6zW
mhOB9+NNQrr8KZkN8p3+1FF2Bzu94tlDUSOpSLEqjznMGVL72dT6KcxQJGY3ooBS/Fxw/SeM2yJ8
90PiCP2p8jrs73PhFeYjrMjeO6Nm0MT929PmxXv2kAnQjsEGyaHaOt612srMElEPU5h7jbZPcRY6
0WlmfEgs/FLeHoppcvSmfZabzc0R4JtzFcbo4UeNYClEXZR6YVFXGjvlXGlDcEMQkC0/VZbQswIJ
8digp1pszY4Q93v+sty0Q+J3JzZHByYdtGEfmnzK0+dslm21TXGPxu9uqZ3rgpvWnQOm6JzjyoCI
pRWjMe3m1rM+2VneuRdTU2Ij27SWiyiM1KP4o8b5tKIj6YgQc1go96yd2dlDhyPoVCODRX9e6Xwa
Eu/78TqtaffdRcGETwlOc2g7H0u9CE5lmdiTih4nEfurHRS9i10zi3UUG4RTKfxgs0bwR6o93kjW
18icS28OMVPBEGYmHtjDpyLWjEJuUD+WdOBwBZQIRpGv4zPeGW7WbrAksKwrmWYRPiWLKzFibiwo
RJflkOMUuAuCtpwwo3CIRSf7Ilv67Pvk4ChyTlJjEYUZPrTTN8uPy5QOX9KMUKiqaUA9GMtxIrCb
bPXsyZqsxG42E5m/7p031EFw1kZt5dzW/Rh4+wYJmTzr+MBm2JEaZuxcYc86j25XFt4DdZA1J5gV
ucF1vhRzEI5ymMRllDfNfDMubaF91OLSlBcRBh/Dgz/XFjzp1NDPh1hZhmvTslQ/GjOaf2R1r5mX
Vj/iWuMnWPKcNx72TleunWftGQZ/Y4+rSx21OzkGlfspcxMDt51hRHflxVH83aao8qFMxrlNoHFj
V/GFNU5xGm9pBibpk4azvbmBYwaza7Dtdv6GKBM0H08ZcvC+sNryaBs1ThXdRxHa4nPDEb63l7k5
mZ/LyUgznEiq1n2e2kRHgjqItEwyHO9NUk7ySvpYRiftpN/FSYe3ta210r2pchNvlXJpdJ5nrIKf
rRmYP7Dflxjt4AwCM7/Xk4KCUGCMOuZ4yezjWtduJBdSQs3lmE4PVt9GBpozG8KRCQW6/dGkkf7Z
shLpoZ3nd8MyVmD/vJAo2uzxd/gf9s6jSXIkOaP/hXeMQYsrEqkrS+sLrKu6GzKgAkAE8Ov5coZL
4yxpRtv7Xvay3T1VKQLh7p+/p27MxRfIvG1Q6Rjh536M4YlPRKVSFeDrFlxeYmuoind7sK9aa2Kf
V3ZOOvXJRJNxgkqctdm2diHrbFmMDpwkN7Xzbc1IW2MPQlPD+iDOZ3YedclmmdeWd3IsrW/TllWR
tPOyOntVGaBt0yYcjqQOlYSBGZh6k7uydTcVCSofzXrXe7umM+1fGbm4MmHXNCC/RyEOVxTamNql
qho/glIA0ssW1qFhOPt+viECAhUKjv7SbuFPW8+dgnCatG4bqVPQedRcQ1511SlMF3PZuarJvlVL
mbK1hQ0PGiTVCFy+9MaXgsvwtBlY06HiJXI37GgA90+ShOxyCUCkj5te5UhYIICPhBEHdkGq2641
gcmSCwbwWoswNxFrzyK95B0glU2WItw+lf0EWCsrSud5raCDv62YvngzyhJ+ligaJuvlaLkvHPz5
W4f64pGzG5d4I32/fAEp3HDchL25HhRn5u/BdMcPbxaDPtM0KD+iGXHGeWG/vIpTFql0wh08NRK0
meKXaafWSz4zqAak7MIU8TJ7NvY00VEeKJ22/ufczoX5wMqrJd8EsPlHczDGO2u1aB4pAy77mXOo
uZtXb6qPrEBE7cEDqw0UKrD6p26cq/qaJg5/z0satcdl1FO/j8rJhiWUW+aHkZtetkceURt7MkHZ
LweUbxdPoYzUUUS9xwZmU7IpnHNjDHdWgbTmJmtUZJ1cZXpvfm5Kn20L134vTQr28Er1N3q+7Bjq
T0tmsq+4LGK96aa8aRLptZVBQjZz2g2RaTVfY7q5D2Wrlc49YNrcSqpeivlKuXLDrYDANX2ljPN7
GEFtAMJ/ymdny1kSqDgNxKI30ijXh3qlpfY5sKf8GYLvrV4IO1XWuZaA3A+Lm3PkI0ZxoLDCKbA3
1lSxcsVZMts7EcoOIMGSrr6VZEaxeBvpaJG915auvrq5t9/8ug3TnWuxSQ9SsrY4GwqeAcNWT2ru
6cc4Wf+YGlBjn+vKGaI3lquLbB8Aq+fsbilFYtE69iP6HNOF/5W65dlKUbEDQRsA5pmkfcskACCd
J0NYTWnSwFJp7rJm7uo3/BKOva+iOlxvgozA2Es+dvR4VdfxlKzyuSbnyJgw5INYgvECDKeA88yA
//cDrvjwwwBc7G8A8k8nMrNaHd2VN2/LNi9JTgI5VRpHEcCdQyP02v4emPYv1Eyz+KHyIPjV460b
vnWlLKJPM1GCbWG0lRUTNO65JHTC9145NmoHmkJam9EDpxX5WbTpmQarRcG3KRCPEASd9Gjq2M6w
xr/Zvd8XT0Y4mRYf9tBfksLEFIYCucrmxwqSTf4kIKy4eCEs7A8w5SdXbMM5aMQzC9Dt1TCCr5NP
yYrT4jLkSlUn2Q1RfcgyNyJSt4buksYF9czw1rDxOwK3haCFB6VaHWv+HCOm+j+8MZPZYzF3Qn47
xEj5ChVp7t32Igt/uW0Ky0yZ0Qi/mNhGEROZX9bj4s9GsU1bjuV96o9VRWLAD3mFN02ri/6Vm1HP
x5jg7RwctF9b7rNbIYu4GwS9xDd/qmT2pHmlJ3TJvaqB1q+9tWO8mM/7MlucfBM6U/2mfNtdHpfZ
aa7RWVLuX0xbR1CR1eJOR6+we7aAjXBVm7aZAnKtS+CcPAmY970jQQum7apQJIwfrufSXFV4gJ5E
81xbEUvPpZwxKXBImPNhWGbbSaywsLo7uQyKI6hTvOcb6Y58MePcnBrjU4jKUHsr7wHIsSK3ejcu
20LBjrqyti7EbRvNnrYWPkt2LPDvrmn6JhbZauv7TBqV/Tr7Dri0YWpx7TLOHb+7yJzVrZstLd2W
oHIt+ZTb5EdiIRVAgxHSuHUPT6gM9+boRj+M0TTla5Aq1ZCO6yK7Bh9nTN6WxxMdUcMoIfxsqtRf
zDZGwRaaP7psUcZ732YFj9JFLC9/Xqb/Hb/9D7bp/kdd8X/Eb+vib8Hb6x//K3jr/kEji7ENvcxr
kpYc6D+Ct4Zl/0Gpeq1ziNGSIAppd/9X8pZwLUBXur4+1wdW3a6Rzn/sJ5msO1Egsd9DNpJ/91/a
fCa69vf6hw8kPxkrUnjOrh2Pfw5JhZYxZnwLdyDPTe/QlqVskprdg/HdUfxk2DsMeHzbQkQQ+4pI
W6DLq6zvz1FkTNHe84FIPjJms4OL+JMXaHKjmH/n8BrlOVDpvI1E0E1Hif9PHu1ycppd1vukfN0w
6/LYWs083XVe3UyvQWXIfqOdVVmHfh1aK7E04Mr3PijaNIfTXjTqKexhNv0M1XUHJga3CJXUbISQ
P8u8Ku4EPpYuYaNDFT+1tCmIBn8YomO5uMq9wwJfbNe8sprNZJZu8FDkOOti3awsS0kvt9JnM1DR
sJ/aSSfFYjyPKvrmonaZA1ZlnaECvWbcwMwjyoMggk0ZOJhjuMd8YNk5yaixkxcsm+GraQ6fU9RZ
2VG7KXuKtl/lrH4GL26RvzEQjU6MSmSzBUmy8pKWayj2EynoZbN2zmzBdAhkDKHLCV/B+6UDhhhD
YzTkaZedVVT1pyAscvnqGqWx7im85GYt9Kxe4aevcOL4DYbmWOnWuWthDd1MdCjljnuHPtatASgC
VJg4StuvJdPgwXqWktvKJmdnmnTClIbpcWWpuAVdxBaAA2I/gkLGAlG5sdpcf5WQdPWuTdm/3OuF
sfU9j8EUVnkWyS9bWumtk0IVfGAqlIODZWmhjkW12B92Py0/WHYaHhRsH+RA+UWl3LBl5RhohsLe
f4yM+WVtRvsId8f5hTckX/dlvuIXjTvtA/LCTOa4366ePDhBuazKvecuerp0pS4FQ8tofseUFVLn
LlLsSTMO9WdZ6H7Zk8pjx6sch87dLsjB0sdclOGdHuGscOzPWRX8KlhRsX7BDPX1U7WQbTkuME+H
21rT27epqLiIsJpkVaMY9w4L5SzHt9QAlXOQQVuyNx3YZWUeO4id9vdVycBF1uD2W27NiSfbWzd6
a/ARmItZ3AvwZNOvguMann0Id3iN8Ve2zbxnv5oHK4DIPnTZ/qmd7DJdnRvDzhz4Um4XlpnKbcUd
o/2KEDZlR49NnuCp0+NQvDiZlKaKGZDDP4aT2FLKUQOO8h6ITVHfjmEdsCaWm2ZtHUD7MAcloec5
sVdMVjRbGycoIUURyHcEy9x+q9ozuphwX3nzsLeVbG7DPhKbXjoXaPcrWqypXJ5GNuE+u6rPzmlp
2bss8OZP/L3cOKOg+iKnruOiB2AQj+aE0WW9PrGplHdrlTcHo6rEvqQQI5VK2SljoHNtgzSnY+1P
6fVsz2Gt42BpqmcW/tsgpgfFx7eaplcGfsOZM648QHD0T03ZVkkaqd8lsqJb3aXP9WCFj221Zic8
rbzuLcFNfmY8stiE+D4MfuTfiU47z6B/UaZdk017k5PwpEIPdN+UlgrIzrzsMkv7L6Y3rA9Rt8hT
DT3wZliGeUPzxwd+Ghr7ETCk3jAent9c4XZs4/S4ElgV5jDd0XEw972tcNuxJHw2w2m6KmMWnCRV
OB/YAGw/bMxcbH8VLjc9t9sFeegiEipsvGbomBJrXNRm7Ey0YLY0jnZdGJdplvfWmPN6TZJ9pka1
m7VfwQCnFV5kPdCBoOWonwOvw/9RjtNZDzoCyVexUWihJvfn5bJoQ395s6EOntcPj6PE/GwgIduQ
eDQ3xmzrne1W6cZwDevsFuF4An8IjRT2/MZgvTJJTX/YBWg8joXon4DrpDtKRAhmUIr3K13ZGKFE
eVuwf3ZTGsPwSEejOM6Fv3yIwUzHmHsRaoa8+7K9aNjBkJ3eszCYHsiQgMrMEI9Z/VLziqi9Xbn5
2WxKe8taacRmqJiPfln/yNa5aGOLP3z9yFuXbBX8kdBeY49ZRaL1RL3Tse3hQpfZwjyIDrntq+Ok
A/uiEZW/26Xtn112vI/zUHSnMSWnbA8yWYGZXR9Z3rYdpubgykgmvTery+RnzgmNTnrJ2jzFduIh
fu3a4cfCxXlrSac/+h3wGWmL6RCt41fAW7jl4mo/9mreCVHnN1VWNgfLX5yzC9T/ozbZYIOCQ4PL
xQrIZACjHv6MyLzvgGPBILXdD7sodB3jzcv2Y+E1R4pD597K2VkwsjQ0j4SwJiteMtW8urX30Bol
T0TDtB8NAgSJIfN+55usnIIfrR/mwHyaBy84OKL0KSMJnQt24HfUR0TSKyc8KRpqb9ESeElpQ0ZG
z/1NVcXRUuB04d8b0zLd+JHh+HG9uPMG6JvzZFa+SQ5WLwP/a06PI9/cba7YIOHoCjdAK2kapmDD
jLYzLgh3Jtqh5opzbGjH29y6PsUZtTX5xijBu++a1Qke+szvbyDdlr/Vmjnyhv5UWeB7Y8N0Kiy8
RO3E7X/YLaqz6HTtVQ6/vnNjHzSGn71PYTZY2X0xqGnu4GjBGTO2eWZAggnQIhbVwMRnpkCrgVDA
mg+g8cVOCO/KvL7h9NaeGDrb0tRHNfnptJmJAE23sP6k+EXw3k9/2P4Ebi4OM2/8HKVFrJ7+Gh/e
Jtrpuh3Zoxk/616ApIpUeSilV9yH0sg3NI3q5+rKh94bxeqYOxaw/WobzdCQmkahJJxC0T5SEHhJ
U6XWpYz8cTsMXgfzEuLbzhvleqhWlkmQm1K/BB1d3aCqY3eW8JzG0BmOLATOR8NYihsIcOL1yrmp
4MgH7beyUy5WXpvn19Rtm6RNE+ycvn6hDcaesmsEJ6dg4DF4VXmBfl7+6HrhvBhTp4ztOHq4Wyo1
nmq1ViBJujXkqx8tb1LSlBFtJXZard6vEnX6Bp+lsc/W4AcgfG5xWWA9hHMdnULhj4/B1HJs8A/y
sSlZ8j1G2MWNmJAUYOLWpg1Y+U+dDMPEK0t2kb3FCL9tXUiWfVXw0nviHXjY+NRwr8lIGJTBg7Rn
Z9dfDy2TIIyKiTHXu3pU3njuWjlEic4G+0lh36QmNGrYrSsg38tEouRT6+jJEnl433H73fn5hCdm
ycv7vjToWetZpl0CMK7uyaJMZeIPvvjUsysuRenbB0YB3QWpKEo3/F77Og/qQ5vPtk2/M5yew8LX
N+zNMu8xVhvNKBu/x7Cc2kR4vc8DY/0CqowBYLbs2ANT/z4GS7EJ0jm6ut1aGMir3WpwvIXlLYeR
ADqdnjpyHvw1NN8nVvGxgbAPP3OCzv6bCnv3exWmfOHJODebkfw4L+BU3eZNzhmuHetY+qX1nC+h
ffHYuH8VbVp+scoMGTWbWv0y22Z/CLS4PsqFyrcNTsTLktXykvvavAhLpKeKfyLauEZn3qxi9Z+b
K7fcXRy0dBHwfzexVu4xTJ7ylyCysovLIHndrazfPs2WsvejN3hIEVatww13jVR+Zv58daTaravA
eDfhIz8pjeO0jcuW/utVa1BY9lfY96N3GXo5LHdImnT21lfUY3flZM0hCGY/XHXMnE9NzxZqhe5i
GC1dd8IkDhDkDJAYJxoVjBvFSODK+RSJnuf5NGjDu1gz4qltJhyytbSFNT3ATAXNLkDAipnQDqvs
EHpzvfVTucbMT4jnyyI9wE87hk7PA5m6gJ5D/8bv1W0zhd9y6PhG5QYPwJj7WncUjupvDGUsZzV5
XxXRrcuyetGD7OmZiQpblBCoAUbFLMefPFInAcCE2rr6ci0jS7wOurK3qCv4toPGUogjO9j+0fPE
B32Oh8mee0gHPPSDZYYKyA2941udaCCYe8MjMUNrCxSfXThPGUf3xh2V/TFCcn6xAMufAOem+yLo
/QuHKQBoAwslRlGz+CF9dnp0Ojs/zM4Nxlv1p1xSAl04uIOx5JRKmgwce8SVTCy81+Utt3j/kymo
uZ4UjRgDt1o99ndggMr6DfeshqPk8ugrsLvVB5yp8xXxkPKTNV1gH/pZBZ8TPY1mC347okMpiol2
EATSPFnY9juSluH1MIqr6HMVFtl4U2Ef3dR/WUFTHxAEAeDO2YYBzlpqL0RylwCDxXScmIe6J1t7
St7BD+z1DzdzUxuh+pR+F/7gjLH+03IqHR49cdhd7adTA0n9RzAK17ikeRiIByOYeelC1hnpWU0O
x7nns/e30nA0YjY7WBxH0J4Gias7GqKeM2XBQ51CYGTjTHbZg+XVQXpxZ6xSiZxRGW8ESjrklPxS
v2YfrP5tSOnnb0L6995umleZHqqyDt1kNZisJAZs95v8T+Us4YqA5wCKxPawOhGCaDEt08Eop1cP
4Okpdd1o6yxTuivKyLwDkFDsCAy7Bzsth29zHfPPaYZ8HrB18kZDEU3aajX71Ei7fdk0PDAD1tjj
3ibSEudC11/LnGZYx7BpHVyzts+hbqJtb/rv9cCYYJObgTjlgzROmbL11qsEplWjCnBt89dAcLZf
M3IQGsVcC75FMft9jM822opF1C2gwno4GN4w/lzqtQVj66VfHR0UzkCvgyxfIR/eLVbXoKwOTQw2
zbjmuP9cisDSdLo9yx8LDhPa4cClMQjbjFIeWLpLz4uVzfvAiOz7xWzWrWpXaxdk42vQLssuqH1r
a6bVcJ5brA/j2tg3IcD2CwRVTMU0YcP3qAAfutomaojWmM61OeQ7bROYF1Vo/zS6cTjn9Gges8W2
YID2IYOkJaBZaPG0iScGGrRUIdhuiLpRv/OF33nC50VZYZszknxwloHKWjvpWRHFTCivq2PAWv64
TSs3uhnHpUwQqnpPLbmZlzHLqiMWV2zMIEZpnaY92r/Jto4YpssEh3p6zhUkS/KXYJzY9WAcM3bb
bi7Gi1mHYXpI0777KIs/m70G1s7oDhV1M57ggRLCZ3GcdrfhOSA9MMewV1hZgxtRE9dtNP6VIP53
x/E/rGsC87/3s/5Xx/G2yH4Nf2s5Xv/8Xy1Hy/sDhxSpG2b59jXeQMvvL9oirUOf7e0r3ejaPHQC
k77iP1qOMBqJHrHpH5LGJudKMugfLUfrD/A+rBOREqGXCXr7X1n1D7y/5zsCxwJPRN/RIwhKU5Rw
9N8jF8XQL0XWt1vyAfZ8FuXa8tw2Ce9uVD94P8k3UKTIKTWDA8ydmRSC7EfzRKYsNfZsolhQMap5
qe5TI5o5rXxASD9zzBD9vQrpqpv0iqp9CkV0TVxaPG91F4aKp75uvj095l+SUfAlGnEX8AWrO67c
sndOkzm02Rfy4C67MWxrPYX22O7J5qa7uknngPkljpNdSqmM2ATDU7AyPDKrMqI/5HbDZSE8IJma
yPEFWqwPMJ6Qgogh9/frdpU5619ehqPi90KJH9xQblu4OsDtHMLSD67G4ijItpp9NIUeoM5dc78A
X8BO5Hmz+QuDLjLLHVHrmdxsM7U8rGIQw5F7EMQFnC2zJZ1+hiQzW3gqi+Pc+u3kAFeaJ7bAyYzk
FSmWeWBpJjC89CcR6YmL0VWJgMoSIe4SNiZPjpkLCXmF+RHQjUKZhNMxY1Sr8nu2JT1INxO4krYF
pp9ou+8H7tFFmibMI2jpwPqwkqHs7MdrYGnHeeOeU99MC5IZ9TtWRycAIxzhj+C+jmWXAMB3O7sV
7Qzd5E+R7BxOsyoyYzXYcyJcr/xkgtaVRE2iqUisthBpbGIFvpppyJljFOVqli8weGKrTd1b0Muy
S9BLO1biltOHpdjz2zASv5N2DrmZ6e8eUrizGyj6H4vO7b5dm/toPPSK3AnN4fdltPID/b+oSYQO
1teVsPdPJugonRqoN+3VvW7UO8fNrGmDSrPaQq+wn4QzzfTcjLZd04OyM14rX6VjlZDGy9rneh6d
LgGNGEyfAMR1dUNOSIU3DR1kzbTZo/RP92vmS+eHwlfBBY9FDbnedrSsl91Acxn7UcHa3K1hM/u+
fi+qdmdKt31eF688uz01DPyvm7nFXxqNv6eWjZ+oAzq/pH0d53VxzOaa55+BUWYoGGubfTRudciO
gFRmPMDN/Sq94RkP8rDltgJDlwcprJ8g/GapsE8czZA46kvaK/PsHSq1Qgf19D6zO9Q4eT0f4F2s
my43XsfafK3ofe9bd5S7FSQAPYGu3pv9dKO7KLFUgTic3/mw1B3mnOA1NZ1t2xQMcAOD5zsBxWqx
cBWbg95Wq/lT6uZ9XfwvxgfnAtLMqn2kWWyW/1pr96dR4+MN03tjWe2nZjCDjatWGRct/S0UYtu0
s+3EQRy9WUoksbBwfmYm5aK/pCic0a8lFC5J5XX9HsPa3drrcpOnsCdazaIXENjia+b95nIb7YnE
3EQSkBD6aPutabO3sc1OJE0QvAVPqnTzjSrqz8gb04S0ZUjkYrrt6Kh+dLl4YBfxuJYzZlurHDb1
NJzWALnU2Bl3WZ4eaHK8XVsR13lhk9DvubKTzBThuPAfZde9eJ36MMRIdKkinjKeoTHVV9TShbCE
eOFUx/I1je1vyi+DK0Ob4Y7xOCx0oJcTAphHTHlTXM9zS8tD40zJKIYBN8yboXbtrb0KTSis8cCZ
m9BMOx8daapnmzKlLnah35qYV6fuwDX9kzznvCs9/ydD9+rSr2Z9i7bknpk9uLLZYcct9aMbSV6O
RgQzysWTIRu2PgbhyXscpPVWK5OEo2PGUe5WDwyjYUPbRBxa70irelvq9IPYxVcTsYCHIsykbtFv
o6ZVKDTdRS5C3pb8V35pWPXvq5EtGwyEh2ymscM9BC1cP5y8ThI5KJyLU0QD+H67PE2BUVEf2d3W
r+YzqOinYJL3nVFyhHQwtKdg/Ybf8Sgsrz/59IL2KlDvdZ2Jp6F1qLaU7hNl0kQvRts+MFc42Nas
b8MrnykLiizuTDMpnP5m1O52tDHIysooP+io7Qc3oxk+uc8zUyn2nZJ2ZHMyhva1LXsrOoi8CJN8
nLuDp4YXqIE/hd9eqqo4N6RUOK4nCnLnQ4ZGuOGwMW417qaYj1y9GY3uoS4QXLGS8ELOQO9M1+JO
vF7a60Gv6n0wgdGzaH+ulR/EOd+omNpiX7juvprIl/o58f52nkl+tvvWi5J6QQA49sY92ZifmLZI
tPS3jtUf5Woax7lxHzjfxC3KZpoBIUDAsrD92PO6n0ujXzyz+W1LJGluvl36LoNd1d7MxRLtB4tG
7toYDwzeszhAzkXUzjiK3j11MzK1fFbbLhV6I1rm8HBH6APWdUA4uv9u2+VeXN0MWTd+I2ZYEuJ4
zdllNBKT16TzK20M2tnjOkVOEkgiXHP0kyTf3TjW7kNbeidfBRewdyV+PMDkomEMIioMgqldc9w1
pjf2v83RrJ7Hlg8jyZm6JQBeYj8o0UQ67s4BBF3HbWAaV8KgHl0eKcE1XZODyH91c7HsUpo61oh4
yOYzBfhu7PV34AxXIXo92vB0AO8JJkZOBnOuSxiyErzCIxPWYfAM6a1SN6PoyyN7E7itKVwmr/Af
bBqAUb8zSeJM7W/bmoJWHME3l/aKIQHdMlxUWTLEKfJMlUnJDyu5OdkkCc6FpbL10zX7UQdbQpQ6
tPbaJFdj70lXKK/cp06LI3APsEUb+zyTzQGz0my/8ObZ7QyAzDBP5pJH9+xN6wcpC/ML8pDdJR3P
CnvD/QGkzdMQeOBmDwEzTJtuxbXzNvRr5r1VCqfExslYJiGW5/IZemDgkqMEbxFImePRLUFf41jS
gWds/RU+cZcYJr4ROnoLbIIEPNQLxgdVG3cFszBpHSG9myDXajWPKHtGynwefJ7drGObLJPr9vqm
LFVIQjwt+tx9ZF8oTYrCEzrGT5D15b6rKy/LeR+U3DNXYx61gS5aw1ZOnWG5CNtkKYAkbO0JOiei
C8LrjGxtmJhBoYNXHLZYdWNKV4fk1F/DtWrlQXObp8PA1C01Bw5ZtmBDdJ7LEpAi78VejxmrXcyM
ZPHRWMPnyIOgeLEy2QZP2irH7AjbpGu/CpcP6pYr1D127JLnyV+TQGxz2SWXhkOnMBpohPDYWVVO
L5cINbS2PWxqNPWFXcOJjps/Z42zMpfiXlWhHt/HVmhxTGdTw8XvuZZtNOncresWRZUYba3XZ/rX
rr/D/KjKuzV00Mdvi2EgcspoHGEZ9L58XylBxVoGc6nfGoK0j6mA3UCE17eGLQkBONDFHPXubT7r
HEIgYgC1b7A6wCZkEoX4oTb8QxohKN3nqVmafL1dpAFcmcXWEBEP0NW6EufmlEATQkg6o3zThUgo
74H14bC3o0xiCpdjL0q614xA7mhW0rpmZaSqjxT/tvuaq2vmtVGMfZJOrDLakh9oW160mSZI5qw9
ETy6k/2yjiNzEn94h95UxLYmQgtLpj6Jkd2nyVvG/aC7FR+j031Qok/c1Ry6EFGx1dKzSZSWaROn
RiaTTuNvYBo40sCW3obqwLjRUdAefb9yb6p5UofVJYxmyKB/ZKtQb+hkT4RKpUpGXu6Tv67BDWA/
+xDUXn4yQ44tfktjG+UyTGDIIrVrU1kd/D7lOUay+BzWLL7hx5U7p/DbZ8mIciNpnm3CtnMvBhPs
HxglphPgwfK1RONwY0zZ8LtZIBDhXPGaXzVzvN9DB5yUADAAWWaU+EawqnS3xLjKrSVoU5eE9BIw
FtfEFkBm7j2FvcsDUe56dg2/w6KCw+QjCo7LdHjwHe5ZtSW+eKx8dUDlYmRUTBKxTNz3bMJ/UbLm
245kJ4TlCoWQbrERSh6Vx4FM3M7Lly+j9dRxqMRy8AbmAZsCQiwgCl1ui4xz0cgq/5iFrrmD6BBu
Jrt556nDeviiu3d3mbNtRG5rQ54uf2V4qpOwHtHNyTFxahNCS9VRnQSEjnfRdLXG4eSc3yLSF8mw
FEGSU0FtwoUspe7HX+Rdsx2hkfZBqf5eNLO4IcaNF1Q5waYKeZQTNictIdgDI3gbIYpUvfuii+kl
JQJ8LE2XEKjwdy6eQF7G2d9mnWmdrCxaSIYXxbeAHLwn3tleRGPBRZ+sMqlKWT/1DK9iQBKwHt25
e+M34Ya6RNO8bwW64o568hik1nqrhOyOUzoE/OKz3js2KFp+k7H6a9Hs340YGjG0J/6fRsw/Kcuu
f+O/WjHuHyAXwSc5kBVpeprkwv5qxdj8H2xos7TE1mgUgWj7706M5fwBfZodT272UJ7+LiwjeM5y
Do0A9EC0b+x/pRMDceRv4a8Amh8Tf45v/nsWS7//DEQKIGZQIeMHm8ui0/vF1NxnwAab0XGtzSWk
ZMnYRGEfo8ov0xiMfFHGepBHirywohzwURhq2x+egwmSctJVKlN3UesBPjI8JihFnE29GZ660WrK
CJ8AXduWv4GGK7EkdW3cC9ModpUdDOWBrRucNuzctP7FZcnV3CwZyqE4AwJDOMaXi95C4giHjUbf
0hAVsPgKSEY0YzyRH7q4Xm58Aln1ua1NXM25gwYLYyXqsqosHHb4BJsJm8YXnYXqiXUe9t4qDnwS
KXjG8V/nAjyyEuumTG3OF0eV0ZAsvh77mAmiGiEj5z0+ptmn/vTNomPQ3lf+cnAbt34n42Lfurnb
Wtsxq7O7gRj+j9wKvfc2G8OfXWqzRCsXb0LCOMgZa9s0Wf57avOffMsshlZx6SotLgvNbcE0pKp5
xLaEfpLJY1v66NbN0j45a+mPydqtyt5WwYplLuA+sm7NOScmV3pTCJJWOtYTU9xpvXglDIDIT0PN
u2fU3Iww4Kynuk97ecfk26yvubxwpNCzqzNIGbyFhHL0e0OEYOIsD3NFKaib9LXFh4gpEkGIOMg0
H5jRI0pxtn0h+6+BPXV2PPow+M59HO0b017cVyW88YM8oYFJtK7G/RT2HbrMrgm/JfkmtEiq4M7F
UechkWIc5+JM9gSDc0b0ZxaHgNtajNK93UCXbNlAnJQ1wS4f02IzCc5aTSCNBJj09UwPZ5KHsTWM
nznJZAp/VRSEzGX+aIyF/A104WXEVgbmR7KGCaQg7IAPl2HxNClaD7xAVb+rybyD3IZxyWxmtZ03
ZqsEvdnYEdjEF897ZLGxJDdUTmbGHbtekTn9J3vnsVy3lm3ZX6nIPm4AG77ivWoAOIf+0EuiOghR
Bt5tmA3g62uAyqwUz+UTQ9XO21BINyjBb7PWnGOWyB7YOigCoRD+zp9mEj/1cO7G+qsgJlMiZB5Q
Ga8Oee5dSbga4mMjq/bCbDywLPXEZh7ft/xOnl/8NcZgdI1c03jOdDYZ+z7Z2ruj29XQpacYRBGd
UIXKX4gu0EddyJOYCAtSSxffJPUaSeMXS7Pba8TFIzmDlJtoqZCbPkS6jKmsgARvVsoeWd6ci0Ga
FEqg92ZhYvcmwv5YLWg2MpK+PoFTib9WClXqSVs1or6wvTFpeXWR0NzXibBScpb9LYF8EMWNkdvi
Ll7a4pLQEKofqSz0b103iXXPDA1imUwq71NOy+92cAb/U+O6Ly4lw83OGuIFm7NUldU1rSn8W1Up
CEYj4jZvkax7yXf2kTriBNltUHAkBiIEMbyw7Da3HWI8z+WjShMi1UyRruNj3pTJE11Eno9f5hlQ
6MHw9MhZFIMeqHjBgsSZIdylJmK2wEKtfuV7efWoC462i7fkh3VRZno9VWi7eA9RrN/J2ZJxZOqa
g8SM9dapJTCuneBatoddIp25JLxEySUcu4bKKTrRig+qcyRlk8yiRevHFYvVYiSLKND8kaIgwfPb
YnYiImyf0X4cgwSpGlfn4zGINKuZ2A8Blb/qNZSPASlsPuuBFW5u5EkzdjDxatOTprvNU2UBqA6U
IlE60DrCCaNhzsw1KNGW5vyaDGRfsx8mD71Wz71HA6qdE/r/iW9j+SmWdm6jHjDAHS/sbOyWuCp9
nHQWtdNsofQWZUD2dAjtPTtV06QwRgI1sl6cg16udq7btuk1QQApC7WxWFEmuPgKsAHQKY3XcV+L
jjGZLLg4IDFTqyhz4XW5wnhSNxdDVaLg7JacTECL2Wek/W/n1Z7l1ODTUa/qz0hEeSnGLJkRLnTY
K3saj0i7WgcpcDkw0/Faz9kT6JXNLdXXuhf5fGoPluUMfbCyvT2PK2H0uyIBw0UcGvYKMgzIc8fh
QDUuWDqyJIKBEhuVT6PU2PAlDZXCJhfVh6xP4zpyB+h/QccvS4hIsP0gssbXQjkWvHyYlRArlXVl
P6VDCo2obOIskmSIpLvOaNM2MFzX+jb7md4FzPL5ExB1R6/PLNXbSn2InYoPOnBSaXxTQ1UfoAhA
6aYn4Z7ZfQH/PM7IFs9nUR7s2bEfBUKhp3IU8muqMRaGC7rRb0Y/anEAAkz/MDc5a0qk0c0P0vzS
k3l1m4sS9eVn1BLjlR8bFEzSuCGIoCX3qonYB1BMy7rGuFuoZXx07JzNceU2xJ8gxHQ/xZ2pYDQD
K70rWIT/KLRhOqe7lGVUqK3hRJVYPcN0cv1ri/AlFrQ6OvhgkgI1qt6lzUTw+WSc2aPLOwMvFhHB
ykeTkaanJnPbVzoPBZUGKpwydumlxNbQ7a08QbxozVLh17AL/SpF3fq1n4ET04ZvCSO0S3aot2zl
qI/3L7Vy6hjUzYHkqy0G72dd3SqmzPxCl2GApDKvA2Vd6vXVfAOuwaYWjxpw9C4T35iKSyfRJtLf
GUDj+sEpaXxGysst3oHCneNTmsaSor+fVDpNVDAw+q0kYscgaVBiSULHShehcMwWXXjnlRf1kNLS
wdBnfHW9RKlvOMOS7rIBxqUR/7x1N+aXTseiSH/f/uayhuWSms9JqeUqNAEt9DFDEXLAqHvpvKz4
ieKznh5++pF8Js3agUyu84dhmeqGAkZOOTTOVEITyGGUR9X30h3yXzpF6Yqc4DM1kt5EFrF1k5qf
raXpZ6Op+dl2ki89KMg+nLzmmYLe1M9G1eSjgMe0R16Gd+lnQ7z8GAj7KA5gUZGCkj7qyauMdER5
Fb80y1Kf/Al7V7G2oI8Gh5amWqra0b2gbQ4h3lqxdF6KySqTZ3KjaGmkA8oPHp1dDWFmxZyoSEkO
P53j0TJnCkWJaX3DVDWW58lLY5AQYZ0YXhbS2gkQepqHsPtpJJJburqnJX0jZ49ZkY4jryndR3N1
MuMDXXGRnSQd0YkBL7I9P3pTThxhbduKsmBOr8t9QvlifJpjbRYnOLHiH/oICO2kRhq9MEogcA+q
WGcvKVZeZhijOAP2Xje5w2ldymI5454XY7joU9aHiF+64Tpn4Ckv0lyM3zH3qitvjt3Pbr3o7t5A
TZDtDdmD9Da9yV92qs5qEa6uEa9hYzuJHVEd2OS569QcWvSD5m4ZDb2F+mcn9DG5MCI5NNNYAo9F
9hzI1u2eGROycW9PPRJ50IEZ1k9TTd714ALeDAyvNJudxbKjY7UGcYz5HVnBbgvU+dEhe2Lt7uMJ
DZxi7cydM4pOEMeeYkyGL4AclSyJoTxhgQD4pLNnaiOkUzDqtcybj5afIVrjU+0eaAwRUTzSvLRD
qZTVh2guZmfXulm+tQ/TH7VAOxyWkzNWAf725WKgHtwFPUvqIWpq1yIHXvb0tzCVKj+QfuV450aa
cIulq6cfNaN12xBxbqGHgynRTtZk0LNU6ZBr3pijTMaz2m6ymeXtMjYXlio7zNJpjIB2VRp6XF81
Ldv5Ol+tYBrHor7qkFJTcUFzKy4K/IKU70yppbtpdEl9yRtDaZQreQo0F5yChAwUOmlI5b8u6aJ2
aRwOlgRXl7fEtIbUGxeXFN+U4ryO3fTrpK0lq+g+bb4nAGKQydCazZ/bEku7jCjysrkg47NdESPj
MFzDrnEnb6SgOhA7GzQTBIAuWG3sYtOebYdvl5GLpdam8DWbWrxbFhPvZ9X1k//oMInG+6IwM/0u
xSVp39rSMsshbKeWWxpCRjP7R5ae+D2R47YV6dYv2+X/VA7+YfhQPf7nysEJ8dHfv2jstfov4ysp
x/b3ftYPNGoBEDzNF7CaYIbcYEU/Cwia4fyFXAOUMcoMfgNl6N8VBKoLgG0NHa0GwXawNP6t5dD/
Ap3mQtX3BRWEPzKPvSblYBbjexcM9eQfYlSjDv1axzF38TIZcX6dsBJe0FAMdPukqPUTfOViR8qy
fNRxXbwXd3DEKvl5XI/6iNhyJzZIyOvjUmlrOrAG12mys4zmaqJPmVZDHUh16WSor0ux6+NNY2oW
n355Qjc/ASz/i03jTZPVQ//f/3jr0MhPhEPegg4a2zk69IKVh1heec3qQV6o1BnH3UxOy55apDGE
9H7ThFBo1Z8RlyORKTiOUuGmjU9+Fty+zv87+d68dSY83V8IMS83Ac07VSVhg+HlfF7fBGX0iWMt
6fW2WxAM4o4oo760iGtED2+MgdevhoxKpzaeFUMkVhnClLvQ8MuiZcDy0guRY1wJHKdvu3eoKm/d
JuIiLF5YE/Qo/onXJ5c2qjMmgRIHBZjEWMuaIEV7S7UFWKyMUDFWjwv+2AXZsIDQ4fvDTKo3mp/L
3z+w1+7Gn3cJEjJBbB4hCHgsX5+IvXhWlTbJtc5L8dzYY/M8N74TxewPzilFGx+nynZvNL9rPuhO
nvwc2/7Hh7S9Df+m+Pzz6EQHbncAwI59xJapdKt37N4/5IlMP7D5HZ4F+1KihkRy8vvrfE1a+ueR
UHWxY6TTIY5BqI4HZQRWy6Fr7PJjnKbprVD+ze+P8dbV2BQloQRugJ5jzN3UoGFJYvOQxBaprVYy
P86Jru+Gbhgef3+kt65ms8Vix/aomb7knv4C1CvG1M21pbie+YjuOhTF1x494XdejbcuB14mwxcl
Xocy7etXYyzsQvRldl0b/tIFnZ1WZzq70ru8GZaLP78eGMwusjqTIfn4W0W0iZQ0K64tuY67aUgT
GVbJCGzp/+MwKPQY1i3etmPe3OArVlJ4YF2/WB/yChlbv63Sfn8Q43XN+OVVsxlNIGAaJrG9HpPV
r7RD1RI5vnjpdcNOQos6l+CofR33uEMtV4JMqoZ7ONq2HtUzsohdn3tklstWGO6Jw+ruz3KEf56O
teVEI8TDZH180SiQAX+V3qEfanlWIAY5nbRi3v3+ordrOvqQGWrRLXrQF7eopNfX3AI/kjhHD0Kg
KaFgTpZYU39My+J59uU7KK43Xn5nC6ywXfKVgOweDVmshSv6BfNBxUVyhlSDhD4zeTfddPtXjq4I
hSivCUUPx0D5+fqKSJJDnVmKgw/u4LzaKjmVbNOIl6uBaqr3YRcLawcfisYnqm/7k+2s2k5auXm5
UlY4E1kZP+CyyO9FnkxpINFo4YjO8zt79Ot3RrftZI5PFtbyFh1CyCwLl9cna42i7egcHBwhteu1
mdpnNj4ENi34MyroKqc6HI+73z/yN2YOpo1/H5P+zK+v+QBGaMwH65ALzgn2co7GcJ6ri9bDSpOa
RF0GdTm4U4gwf7l0eke7/f0JvPUeuBtVHYIkW8hj3uHYUvtjUDm48TDvJjBNOBPT7J2X7SW35vjW
erpngOmDaAtu4PVl9o1BmOKgH1hnmOZuhC42RiI1LLRIqz99sokvfWrhTD8tBcsNZF/0ZUKspPXO
ynWMJpVZOlCpATEW7w00b3x0yI7ZyaFl3hayRx/Caoi83TQDvMcePNUmvSMYonymviV2OB2yD5Sg
kMf1PfVupvGt4m4buzSbMn7n+zeTpdUnSHo3ray9XlKEVe8MuC8rzeO757PC0ZkS+ZS8o5cE3pCv
oEIeRojO5ygJxOYpmabzfuopo9gzXQXZN09OPTcXUqrsI7J8FzNa1y9bK9wVOwfH2dnc1sV5XWnt
w5+/QoDfYfqyVLb+DntsMQKzgTho0kbOgywvwGA8vkNFfOMxwSaHoUcILE/reB5NcEhQ3ZkOtNSm
IuoGK32s9NwJshVoDcmq6Et+f1VvzUBkngiuiJeW9ug2s/+yPGjXiWaE0R9m3PQXxlBQJi9y67N0
lLhRCJp8irab1BnHvXFlZcZ8SgDEdB+vaMffeUnfuvit2OXRNgCqeYwqpKjfOLEjqcKmOrYV9eiK
+dIQtXGRC/2dSeitb9XFMs7yDr0wu8uj6x5qYcZF2h8qKeyQEiQRt7Kn74P+KCo7asNWHReRbLDe
CLW0cGaTuMmCcfEHLVzhLO9qKfV3nsYbEwknxV4Q1K2v05B6/TDkIF0kd/KgYJiFVNWf2nX8rjz9
OQYYgXTlpHfN/TsvwBtDo8vQZzI5YiEgPvj1MQvEIyC02oOpLBSDrUSyl1tQ9gyfPotlcB9aemWL
uJzL9SNO7APauls0O7vBaD4n23rk9yf05vlsgxQfgc1K5Hikonk0YSc4+Gsiz3jh68hf7D/LXdkW
OhsSnjnpZXVgbSKDX996IjcluqXuUBGd+Uhro38gk8L54yt5CYfk5fIsz8Od8fogDYLMqrPVoRot
+dVUTnG+2kX7zvPbzvT1qMlBQI3zDcMcZch4fZAaqohmO+ow6EoAZ1uHsxi+YhLmk129l6j2spA5
PphH+A61EAtEt3v0rixIgRHbyINbZvWCe9hKbtPZzj6Y/Tzj55rxNoo2Nx/1uBpBtSTzlwWSyzkZ
LXzHy9pFdQ/oJtLqtDkDnUWnSA1LUex6s29V9Pv36G/7Zu75S+bWVlBh4D4eTgrbjrEAiEOD6NnE
3Tkaa6T7U3Zh204GcBKPOBJG36/MwCEWkV+HZTlFLGiXf/gibGfCRoLPDMSQADf++hkV5lzSIV4O
DvqCkHUqacZ6pr8zeh6/CBzEw9ZpG/grSKA7zita6PBv9KGDqiViEpWrKwcumrXU+eGdG7s95V/f
gpcjbftiljgOG4VttffLlEGVCqaJ3x2cSlrlCQIx95ykX8gGkEs3LYF7AizuVtZTelPbSvtORKJP
W9zRn945ke0D+s2J+EclgcxNEkdANcgsIiGYVuqbTqjxBvTdVadZzo506fSxdDJcAct63ibNtF+8
2Th1nURg+BBa8R5Vfrv0353R0QcyL2sGi1EeKHfTjWSw/YZusETTBn8lLrAxDoZl74qC3HGj7f50
VNseDAGVJmFf4BIoX7x+MKiGvDGz+4NbGSr0OgrTBLJX7ww4b13iNtRgh7MRW+nbLP7L049Xixr8
2h2Shap5Sk7kCbN5Tb/R2COkTj91c9KeEN5cnfRppr9z8L9N29slmigD8PVstYbjAIdSo3fgD92h
7z2dFrgS4rLql/UeqgSG8My1LzW6XHWAxJs40A4hehYsRCV/t6dauiGB76AwTOh//juf35tnZqNO
2/r1AMjMo4GYVHC65WXPHifxL9apohyYTbDkiCvSPk10hQMr1ZdT8J5fZt+pohHbE534HIyOGC+b
qu2+vPN5HO/0tnvF0sZEEAfZjP9ePynaZV7jmMNhgFO+dUPT/snIehc9NwvQPBxrUFxNt/TdbqZ+
lGHuwcUXuUYCBsipUnUNTAZmFdDMCWxvPI4nebbQItRK3ZjOraorvr9zxm+NLJgiGSwZJlkFHY0s
TCoY3JvqAI8xWXdmYYF8BcvoGRE8QB/wbTHg0ZAJpJXQ7/XhBre7+91cFZtmHmnlvDOHHK9FtjtI
IYTb6Nu69zdJn8TBCyShPRhat2Z4bHSEKcjYp/fenbeuGxWiZzBhsSpxjr4pguPrXGTbdZuEqntd
JZ+LBhjCLumwcODYRnJC227two23VkWlrOyDU7qNCHWz+ONSK5dNRjXbRZB6BAYfnw4qlkSsnn/V
e4sPmdUCZkOe9OdsbdX975/4GzeYSGJTtym0srE6HsHdNIZ/VGpXzeLCsKsqZzcXnfZOcXK7e0eD
MqVJ0yTBjREXLPnr78BltR6Pwrtq5WhhuJ7HqKbEfFsUrUwDf6rL099f1N9HSDSliFENFmZkPB6v
++o1BtarJkDeov+ky3Yg4blW+OUVtFFUPnoirQtqlp1iJFLLt3qKh/co/ow5x1fNKo1uFfZg9tJo
Zo8mR3ZY6TyOgFJSa6VjqiaQ1SZdik+zXP1PtjmoR8e36WWkRTnMXy2w2jCpqEL1NzOFLsSIiZXa
V3kVx30ANwlL6xqn/nhW+QlKamE0q/ZRR2i/ni9E7Z5ro9lrgT8O3NRR2hB+yrWC7y9IizkYa1vc
d7ndfaV5YA2hjTaxDfvVg1vkrrVVIUPR0mlnV672PNZjcTtlskAmyiz5dej15NCoeflqO31i7RBR
9Mbmz3JP5wXxxVlSFXN/NTgT4OhutKuvC1p/opkpneZRY1bjXW8ZMg79kj0Hym8Rj3CAkhHTlhDF
NxcRVRJAy9DuOjr/JJqLvgYXzHLmrMgb9dTCVS8ieGFrEzZFgUnNnUzzs2Fi1AwmtLm0c9fVu84y
s+lCDi4ICtT1ejyfc38cabab4+lQ0+vCG5lvKQdIv4AAsrVmFDvxW99odwpSeoPIQWZe9nUodCgF
fcIMgujPYi5hE7rUe7PwNIJjfQngsJo2AVE+TWkBnZrYHECFNXMxwFOwTd6ptBxhX0HLT1fk7Btg
MB41f77x68k7MeOeH/ctOYynwDaMH3We6ZtHAnw6lPyiXoMhTlQX6NuIDIlDVUkQe3I9VGZHbBPL
uQ6gUGMIDy0WML/IKkp8XbHBp/k45AqzT25ZxYOYbAkhDWa1g7GioW2PXn+jLaDd7HbmkKCjm3qe
TrT6ibzFhMWUCUhR3DoKSeHB6vEMY1WZnAqlTW+UmL/HUZ6CtFmf0O8nXjiIFJghKtoaBL4YaF5u
cOIeD1xmfIcPm7Al0ubPgBnK9bzWmwVOkhXLr41T4AfusqUmQ2l1hzIskqG5H9CnkfxOODBqSTOH
24Wexb5ZEGTeJWvHG6QvJbi7sWvRmpIU4PphI/0miWik8lb7cdvjxe49NF3KNnPAjkttJNSEzUkE
aUvhNUQggXRxVMbi7xIUjHKXVpplXgpwbmPUNnnyxRrSAfKcWbv3jbPMD+YinGpvZXk67emObaTN
fC4eiEHwmBL1IkMinPXTzRSr6dZo6OIFI3N+tctmX3wjG7E19nLyBWjjbLpwbUgdZolqFZsXXOWE
WISz2OafAQ4UE9Wi2vwRhTAi23iU6UPW1cYlElrtonPA+ONrMdCbV147OmeNVg8Pw+hnkB+JhQMP
lTG0dRSUPgy6V5shjh+/3I2rInZgRZ+YRK01zePPWfQ/4od/oBr6ZQb6G7/i/nv9PflS/ip7ePkb
/5I9GH+ZlkOHXdjEA7K5Zab4l+zB/ctmhmCWf2FSUET4t+zBgVNBMrFH54Q55JXsQfyFF4ANIDO2
QeQvUTT/579e9XH7oz//KgM4XqUyLUOvcOHrEdNCBYNT+HU/0cQ1gUdVfOtkmvHJkWb5iHBbkVcw
j5kZbm7+52bGUfvLHbr5Ofv/etTjhcd2VCqstKG4AbpzvFpHLAjhovZvM9SawZDY3Z2SnftOQ+DN
g7CM2pa0Htuyo0sDKNN5WBVui8SyPi2u7BFhdvN7wUDHE/12Ka6u69wWDoPz5PUNHL0Y8rXl3VZj
ijXQE4l1a3nZxLiiaObU7uff37njOsPL4QyKk/SOaKmIozV6kRvKXUf31iiM7kKfAUcpw77sR6Ag
vz/QW3cP4Mq/DnQcJuPUvmDB7d4qZC9RCrsj0KVWvFOaeevtY9iCy8SaBvvQ0SNykn6q0tSBT+T5
d/wQ1mmQevg51lbbgzfAA24x4EW/v7SXwLxfl6QvN9EVhs8XCXX4OE8YoWS2pKV321dk2itLgqOj
2G9FMOLNPRj6gl6HH+9qt3Q/Eujp7G2zSp6zBP5tYMbjHNjlalEWH6FIpqURR+ij2en+/izfvDds
fQC10dM0N7/Vr1/mKOXY+ZD+QCDgfSxITwiZE90QlFf2Q5irf9NSVX5n8fzGU/d0HVXV1txn13X0
QJY1Raw3i1tTqvaiFaQXsE9W7+wI3jwIyBIqs4yJ2L9eXxkVgildRv3WJ1gnBIynQ3Lx1Mnvbx+7
bP6Z10/ZtVwOwdDL3pHt1OvDtGmSSxh6l/M6ufYO0a/65Ode2ZyzfPMaLswvKjpXmEejCd85RtCa
9WdgdaYxni663v2w0bIn0YpKSwW9a7XwH2seCQaf3q2iXKbxpdOxVSOWZ9byMCNC5a5QS7lQADHj
m5WihBZ0SH6HwPez9tHFrPVIIi3xGOCN5Y906ocRKJWnT4GtmSyrE1yq2CG11vw4w06ugxli6AN0
XB5+RTsAIZeJMUMfDWA2WdaLiH7ZusMqTIobX+x8SaKKedvOXiyiusmKL7YBLTq0NpF22LiOceJ1
prm5NlEDL/Bi76TZmfO+r1sTbIwhq9uN2bOeFPwPESxKsqHola0+O8aGayi7Gm+B3bWEXHR9iw29
WTJ+pKOc/N1K6w5OvzFoX5NRzD8kxOIzrx7cPLKVbZPah7j0nvvon+HKJwLUILoBnbvXJxdO12D8
p0k/PLCpFjnU3yE+q3VXaWHbCzbm+FPZRMVFo9IT3FlTE4GXKX6AhcXKRLiTSHZZN6zNpVCZiQeI
IWxBmW8nOPd6qX2XM6ClSDImnPoOVLNzJNfK28+eLT7XsYNwtvIJy4isbmO+Si9lB2QPtX9vZnZ3
k2DtODQVRwjzwi0f6tzxsVFArXhkUknwUE8I1rzWUU+epsZLD+yBGXVmIW/WqbcvOtgzX1IfR3GQ
52TunThQcz7hNKzzfVbYBGv3QMAvMw8v3Q5thqQlxo4/PtF1skcgnPmqiFJftRHGGgDKreNo2t71
ZGdEtpPUXyDF0ioytYx9oLGq9hlpPWYDLHrNAYU94FmzoOsfjH6KK2rN2XcFy1okX+1pxvFEowmS
W1KT0qSTEYYaoXeznTkX4iPMeypmawqRPGC3u8m1O2V2tOdAozcFC/urToGNJAxyw615hIzdD1kx
XHZmY/7QeUOXm8I21IVICkVDwOwM+tgY6iLi3/Cp4whYFdw+g1ikevUx1tWljfvPR2ukAWRZS4Jp
LfYtoRoktoqpWpo5XIdRv+uMquYT06UCXjTBe40mv5nGALantwaJnro/FCQoKLyT5+y1HtI5Nitb
z5hXMnirZafn+S42x/lrNhvWoyjK/rMaiDFxlVuBrUYL74SkyYEx6pby0XIr+7Yw1+zZnytvijLL
77H9+U1x1sy8zWd+lc6HbubTO8lqqzkbq0ajLbNY7XMmFA9oxRD4rOtx8sQZ9B8JExmc0KlX9xws
YFdEJPD5n/3SjO1gmSS7sZZIE3SG67g8xRvsj/g0mtSsmvyiiFxN169KYuM/ZyTAgHSaq/z7wmPI
2QvW0wPCg+arU2jxk1djVgwarCGf296wPswmWe1B4RNKA5lw0gP9xU9uNw2bEIxwthn2PPEbj6aj
Fmi1mz2RGZJeCchTNfKY2HYCFyC+s4+bVaq9qjozQcdutnWkwUp/bKxpetDL7R2ku/1h7nMtAStO
5zUwkHxzBUDs9TBZLfUBpXx820FUIsIHqgCZYuT5ZCeoh0CQ1NQXr3Tc/+wpNc9eoqbHUEEcSM3u
k7qKke8LOzN+KDnahJowLGMMl33iRwKdAsASIdQNvhkaAZAO0zCzNePSYaneBvY0mPputLFxBbPm
Jz4O3BrGUqOm8rbgvceq4bVlvZODZd/0qtJImRqSFaoFJtnzKVfFGcoJ17uaGcnbz9UoG8o9BKjE
2t4nhI8RqGtQcFD7RtuVXVJxwS6HDJlMgKBVdkWhZnSlMu/tSmIGbvReHAZKDnjgNTOtIm2i3XCu
4Tnor/oN8hnVQ82Xa7ei9UOX38e77asAJe97LS+Ev5LmA2tWMmxStYg8tRLNOmmuuDDMzP1RN6Nv
7co5XyECQxMNLaxRfVBaXRsqNvrQl7JJv6DSL+YAuZbzJDdVkNXqHkWZ1QGxO5qO9m0i4OJDCcTC
3vc0XoZdk+vZ55E0mRu9LqfvWmob31l/W2sw1xmPnnJfCpc8TtIcHEdfzjuNNIDbVqQptFMoyLrx
wct6/aGD3lhG4OiT7LTz5mTYrUCs9bA1G3InNLT9M/v4ailxA5Z2AroyN7/Zc26A/nZlMZ86NqS1
cHZz5BQrOavzqVm2pFSReeQeyn5O3NPBK3O8B2bXTKHudwT/TEiDzHDCcvgxzwd3jsTgVx9j3VuG
YHJz5BnEbS0cgmZnAetle7Msp7P9sKta2EOWmcZO1ICWgppcb5l1qqh3mGgxbVhFj2PHTxRmaelA
YIeLgYlwP1vVwhQ/9NQnTKdotR1JHpsUfBzhU/c6mD/MrWVMiJFFNUSVOgzSWPLtGJKJaM/So8QE
IWKUbaxmpAl/GzU40Fk7jQO3MqHm2hnghLCYVio4/thMRkD0GkwqlVFfghbCW79zCyq0aPPswkJ+
XoIvz4kR0wNHxn13pYtZDfsekA9mvb5hpnJK/JenWVw72qVeNlN6PjMV+LsGjvZ8VvWN+ZHupXcG
famaomFjj+gsFVQw6EsSh3bhemk0JVkfb/g26T8QNMf8c70aePUA7Ej7Frat+1nAk2+p8XQL6xPM
YKFnwA9mEjIxkAa2IpsdO3DPla0EFxLvbCzaNdUrjIxeb+YdD8Vh4YAfqOJ2xhMwjWTEuRwyG415
iJ8ZL5R0LcptOIUpvUE1IxQGF6rxYx7NcYQSuxXqZupsJ2LBKXVDC4aSElt2ynpaM7faqSKO6d75
WfNblKuFULm3YiCQcDGdS1vX08d4iSkWWvbqVycSPPQajkwiNcBuOQ484lRZUasPzGr9SwFy+lmN
TFUM0ku9lCm7KemoWfodAgEEbUM7F3vcUW5xveTFJabumoTHRpvO5tWSIxkVVQUvPdli9zanIZU4
UuQ4hVTaQFIxCgEcmVvJUE9CSGiOi3E5tg7mQIeVChYcAzt/OKC8xcxIKBgwLrIornOD+RVb2Fo+
FqsPBiGdV41xGQU9Vkww7gD4Uu1hRnYrLypnmoYzOGfFFK1lln8as8ktz17W+f+pO/0DIdovW56/
1Z3u1Jf6G03J7/WQDcvZt//++Rd+lp1M/S/2b7rlEz364puh6/JPWof3F056k86aoXtsvC0O8k9u
qmb8paMaoa1M1QRdFr/7f2YbTfzFT2M2xDGC7IBW2R/xOtjlvd6dOVS2ELEgiYT8gRno2HHDoAHR
3nfvhyLF9JKRhQevOPbPulbJDwxQGD99B+KU4zW39bp4V9Q55medNi+LMsykLmQo8O1mf5DDND+J
OVb3i9DFg92Y7X7EinaGfzbH8248kBPNlK0SYgDSPrmNy3G9sHA979JFA7RAsgDI5I4/18TYnpkj
u2wX29+lmaUemCSYUsFQ0sbek/IxYhfHgLZjWzd9KjyAovCpoGZFWe3an+2KwlmUWKtwwtIx+2uB
hu0i72wc93RyqnOHlNcykJ0zuMG8RQrsK8pjhMSUjN8QPHotAkqWneqWDtkB8VGzsAmx2tvKrJ30
bNDH8UPvAFsIOhDJt5Uq3BNOpb+qYmRjXRMbNxZEVnx5DGTNYrdnzpxpdlDUA1l/HTE+xN0l0dAa
53gNAV2b2YE+r36RA6mq9Ha+Ue4n3xxvBtQkS65hsO86nJKfwZGoWzy+5zgtn3F/Xpo1SYPVxdpk
52oaHkGMM7CPEh2SS9tC3pOF9U2L/em8k+oT6YbV2dhOglQ8HJ4uEzmcBjcSufMs9Nm7ZAd7zq26
9lLrfva7dmdN4x4UwYJpP02e8xzrX9p6X20BZjK13fmLXg3fcPwUYQtd9Gm2+6es88+U0M4rmQDF
SOLyjgo/NI1ubr7VunPv1PKHtRqPnmHdU2w/xfK1K6Tc9zEAmJoAl30negtpgMn+CjRHEa5xI/d5
67Wn1EjFTmrWndNWD7IyustcqC+2ieE5AIjfTQv3dBwjRVTnCasIU1yYI6EPc5M99LliIkYfnYBd
ULrYxUrqPxrF82JpTXkRX6hG1qkInNKsA0CoJ7ZWRdk0nnXks34gxWE5n10nJO0Wvs2nqSyd8ZuW
jfcycaOkfupsWHrhgFI36KuFZvzi9WLXtakHXYbyFoUtCL8QZGTsbYUGgy5BvIznta/BV5hN1iKX
Rpf3X6Au1Df9lDg7D2r7mZ1Czg5ka+A2B2mLRiEnEZpJ/QOcOQQ2TM54TWBcIXxasm097fo3bg5+
Qi39KSbYjzB7dtKs7kxWolUi7nM2eh1xKtEg2tsxAcFpzz31BL/oL0aikcPSyp6AEu5pnmH8ooES
oKL/v+ydSXfVTJa1/0qtmoulUK+pdFt32NgGzETLNqC+CYX6X/898ktW4QuJP1ZNswY5qEyjK13d
iDjn7P3sMwXdZ9s3/UWlkuQAo5fYYpo3XrfM4erVzhEaQuMYcdWD/U2wa1+VeaufLUzswtyI6w2+
M/a9QdMDBlr8h7VwZCP9e18a6r0UOagTTIAXlT7B6SqLCw0tX1BWbRkqoni2rlbh3QYtTzhDfLsi
LY/VPBl3GnC4G932o7BBR8Ihzpt3vjsWFK9d/7VIY6D/7VErviO0E3fkfcptKR3tY+VY6igkYT2N
/NRUlrErYBqTFycOeQkhx/GIecEzFCL5szGeNFM4OO24iRRlrWLYRvmrK9zDXu9w+LEO1hQR5lqN
Ym8qy30SwBp3fUIcK+Az42Ge/A9xDhVS4wRJoMIhqaYn5rY3NSePAJUZpEH6CnV3qwYypecyH5Ac
k4dhl1G27y3irlX2HPHoNqp0gSNF9nMy5MeZgrVIko9xo54Jpc6fSGU+ZC2DpnY0VmBMGJVWynQZ
Hoxhv0+t/qoS9gdNU02oawOzKas/TMR66C0/R51YlTTvA2oBeAfjtMkH0jCqtjhQ5dhXGTzBa24H
ZFK9pFclwQJbqLPRQbP6cVt75lnczTFgjfHgxsI9WEmKE26BR2oYDz7VN984koe7jvjuM1WKZFem
BgJrh4ClgXHrPdiCT5m09p2emBvTeXA9rwxG4VnVoYG3SqGVu9anhP3z2jQb874Ze1Z1L34SKekn
0Nl4cCuAVHLyrBcila00tsnVGKxn5v+U8IIoE6OztWPjc0A0iWc6N/VB7x9R1pTnlug7hi3OONH1
s+3nytAqC7+6NWJST23Txvauyw0dE3efinS4qhnSe5dGXYv7PndJG7QyTduXOlHtBAJflWiukvUM
b15PLZZOqkRw1vns7whwbo9jC2YZ8z01LpU7i4aviitCv5PdCFQq1HLKjcBW+oa6feVmEcKMTCk9
ADea9xP64U9NTKlSllfQGw5tT+hweaD+KQ40HaqDuRT0YQaWQFQDw3GoR6ow5zuCWXluTtBk46mA
K64ANu9SaWkHrxuzHaScaOdyL8oflvO2lOJa0T+JHQi8qy11mJyP3TSSNzalzYdF2TohzI8DcbG7
aGhconvmaDe5UGg7HcIX8M3xkFkq2kaE8X2M9bx+1CgV7mKP5hbRHuUl8/TsI3il5DjnFVHNZhqf
jVmdnOWGr11pRTvfaKnXPKQz8Iwg4SjC7jkTKZhbJTErY+d86FqtuigBpXxElF09JcJZblNSDDa6
M6lNZUUozUpozshTiw1p9/AtCJx9/s85+MexdhX7/Xvz+W36rW0f/+viW10hePvpNLz+2b+GsPo7
FIvuqpskm9Qw19Pmv4aw5jtT51zoM2hFbCZcBnw/zsM+4QNMWX3MMCjzV4f5v2IEHJznzF59BH6U
WybBK38zgz2d6Vl88QwPHZP58Pr51hHjT5rOdu4qKirvCO5WPM4oU+Yg71gLqKnqf6qlV+PfPw1e
uRQzV0ZKGHIY/JrrR/npUkqITEo5HVsbQgVhVmag2533xuTqdL7zz0VQ98OD4Xx/qlH1CDjtGDoc
XbcZdzZhwlAwwMH99CX/ZoT8m4cm1gkVT40qlyHs6zuhPGczLQm+9j3OgaBqDnDwx5vJktEbiuvT
2yHVAReqYNKORwfjxYklgh/smERjfcwYB9WBFgMRY7dHpPLnG/r9ZRDLox5A9Gie3FAH9ANIVHNM
o8686xMEU2iYujfme+s/8vNMjOfF0RNWIz0w7uV0Wp35Sz/No3Wwia/c92NnUv0opyPzm091nM1G
/uUQfr0gemgEv74jKDzXMvCnF84gbLTtXfPgwLsKOxSmISYXb/vnR/e7u+KnjcQfMxWN2xOxndsx
EmKWexhSKw8NW0IrGC0c+qQ9whQjnOn/cjnHOnkhClimw6KJAzRfe0ckNkdvaCLvk6W3dqwj8ubP
l3sphU++NLTe1N0mjxA96Mm8dMGRSUxZdSjmsfpSSz19avolBiCeQ1UO81QQiZ6XXn49OYMTbww6
ag708R5mRezFC2IqeyCrsirch6YUs7MhxR0k1gQb5tpSOX9dLF36SZWyVEFD/O6hr3N9eMxhr2s3
7WQYXFspKd742k5/wuhOWPE4eTuMgPgVs17//G7QX41oPveHZFb2nvlWC5rasw7YRtI3Js6/viAI
e5GasB6xKNF7fH2liM6vXlCSVHGnbzUA5WHfzsM3JH90E7qlmf5ycVrvjMvosCpW59HpW1/IGSJo
3B6qlMMy+uh573nTeCh0JGN/fjl+XTW4EvE4Jm8+8TTOybs4ZSoj7EkesKctoapqDS1COoR/fZF1
GWcHZNtgUzj5oiAFOXMW1QdzcjkhuWBMaSqL3Z8v8pu3wRY8L6Ccpu1gQn39HRkmCqTeLQ9DVzch
ejkvyOJ4DOidyDcYBr+9Eheg9YRI1zs1Ctsgygmgrg+Z16YXGdPqXV1XDemxiflPqNP/93bLe2Cj
DV4tybzorLqv74n5ljEJrTzMhmYF1FtDmLpJ/8ae/rvbMTyBZlB/EbGvr8hPSyxJoVJXbn4YKwSR
IyLdfdIJ9pGqt67//BX95mVbORbU3hiskTWf3A4i1BlQTnHQ/HTe16MJCNAq3TdetlPdy/rMOJFR
KrNvrPal17fj6Ett0fU41K7/aDfFfNm46KjH0nA+VMYwfxVAHd8QVf32ksyXOEWQ4fSLUizRY5tR
WUbQqExC6IDVDrtteXCgwB7muQOrqmll/cZ9ct7iTl6v6xxITYzqvmDbAury+k5dt+9iwHp7+nmx
tx2cUX9WdQqQS/Fjo9bPmSVlHcpXdN1N92DqbfYErtaugtkk45N5lq5fNXU1voevt8wB4X/tmTOt
0xbPy/DYsQQBkOTzkzhEEbQb4CR62yRXPuxZAO9IOBqMhjcqMawrpjJtf50N9QCmjSmo+oBPD/9t
J3Xd3RRL2zF9iIyyQxWRD8mjnYlK/2CkFpJoRukOGahI7mh4iuw7WE2pzqKZx71tI62+IwujaXYo
u3X6Wvl40JdubZdgNWa81OvuVkkeRuiKcjwzjcWVgfD6Mt6qMhq2ws+n9DgUpK3U1PsPYAQjEmXA
8hyrKY++S8tW1n7Ku/lzQe+WTPSC8Gk+ThZ/Y45Z0TUBbos6IXXzXRyv3u4UM9CFV6OgDgyiR7Gj
VVNP4HU5SXnwG0n/o5Gt34Zx4pJQyc8LCmIsZxZxmQ3zuMmZ49t0q9w5CzPXSY2w9myyQyN3sT6j
BKH7ytCv/J6oOb9iKNkUYWR20a0knoqhdxo1O1qHOUHB1SS+WvFAcVkoZ3jQY9EsW2yGE/PeDlNw
5VfzV21uUK9HpcqyoE/KiHA/kHbn3SygSs5jjVogklXnHGLQbxDY/Y4Qg0qzCQda4Cx/6C2nh/eX
d0/AORcyWqxYd1CBt8NdNrv1h6SJxoQJ40RX5SAnwnTp0I0iGQKZ2t4FA9A0OxBAn98sVl2bl0tC
Qq6TCFHvW29igLSA29i3jbxziFqIDt7MntdIhEs7PLjonRryeslDmKBM4BKcP3hCgI4xu8o867w8
/zjb3vKFPBoBM5CMU47+U761tCwncVDCeAzIqC7vYqfDKWrTAflczl7db3AqYd7o545ypnFbDQZx
xlyEF7JTTzNNsGEzJUSJbszMSR/7JLO/Ii+YBTLxGBYlcRRNeZ6VOT/x0m5XFuU4Fd9pZ7GsqYIs
j01Gyv3jMhGleBwaO0rvG03xtBfbmZGDdUBqNlbRZrf2WJpdqFFQAp7tTLcOe5YUhQZlrPTQIwQJ
KYCtL5cx0UFQjMt5OjbEQU6bHpTMtMEMoO05D8Xaph+InDLdMhabqHcd3AyTRFsat9287DySKb8k
A1mMm1Tv533Cmqa2CVLOIvCKVBc3C6oZfZN4TvvJAYZKCM5UI/Cf58L7SEgzSNAqmUmR9NGUJFtn
yH0S53VIuaYExRrUMfkkWETinPwRsyjvG5e/ItxCIPNHLGdNzD6S8jmf5vS2SBdbbeeRHzqAdbeE
z4e14nsx11UeLIjK+M8S/CGySVvWG5/vIg4cmiFJOJg5SwlB39EzSeaxE8JnSZEYdHVR7BpHoaAv
jJWg6zoJUSgWQS7PmQfHd9ekLilO7WyQG9xGcUvodWIX48dpaCwifhqsGahXiCjLogtMyO4qB0oM
JF1CiOTSMVT3zw78nxnkf9Mq+emI8MsM8q6O61c9l/V//k/PRbxzgcpx5mG2t+L7Vjfhj5aL/g6m
BTO/9f881JmQ7/6n5yLEO7FaJpkwwuJDj85/9SO70Xkn2CMdWiWcqBAjIOs9Ebr/SfjOsfLV9gs3
kOqDf5+DDK0f/r2T0rTRCZpzs+9uitFxX5HAc0FWqTVfkiXoAIYhw2l5JEV8viIMxxcXiSJRAMGE
nxBZJ8rvbmKQKEJPM0IbOEUfM4x2X5Ixb+4h8oHQMIzejGmvSEY6Sawb1dbxh+6xJq7bDMhDdoBk
GkksA18QORQgAezfNx34Z3qfSUcyFOngbUB+bX1tFoz0D4Zs9WY7a9J8AMtnzc9VNLfiE0oGYmta
EJjJPiZXfLp0vDw9ogMq9c2YCUfeV9iC/JUbLJx7UyOncdsIzdtZcz7KzUDmAFQeZGgyC6u6EebW
HZvZJ3Y+0fqjM6Mr3DPTqcVuAsGXfVAERFphF+OBwdJkORd6HJeXxBrmzMrcukPWN8zoxZm1tk9a
Ni2SnLUugwOe1/n72rbM/Yi2ML0ehJUlaMIi0RbbFZtXLruRDDbibnrFGMsmw7MNCf0Z/A1LVYpg
VeZ2dDGnDV4jCIX9XSFs5Gq+UXn+buG4jf/FIDdEfWXeiOZIaE5zb6vJvkorwkqQKiWpgwvGNOL+
xkWi/NVnK0YCZI3Vd6ur4vOhdCd4pq01btm9iJmRZCjUu2YQNvOmMv5qRRGiLscFXk2OvaWngV4W
wttRSyLlGKusvYVOS1YsZQZDwZaRrAlFG91KqBn+khz9yF4gDmcZYWpLyQ4bIz1ihqbn2qoLiuLv
faRiMhTzjregnYuoDR1bG5jEZj4bSi0X+VUNnkr2I/YKwnxotlkBiFgWukVXbPxKKv8+w6YaDKhz
CRHLyhl4eRaPHHEaGX1WRQPfldXVekRAcJ76U9Xs+UUy96yiPr+VQ82NkWvOAWWkX04use0WV76t
6Z8Mr1b1OWkOijXcRscV0Hdz7x0T8nUIto1kqahzkzk027j86khHDRtjgT+xUX404S7z2rjYdk7j
XC2pTL8tqZex2VZpfYMJNyU2US31UwFP+jxOACxvozWiYWOSvcBOI4vq82Qb3VMW5xZC1KR0vxkD
SujjjB7lKfaz5JpGfkmejjtmiHFys1/DfjSNjIPGmTE8Dj1Kn6yxUjPIEyc+DnlMqFSgV1l2TsRC
gj7RbheNYNYKNVFlWxjoJka4mwzX5jFbjGFXQEFEBqMnCWkd2jRxvkEYFDZmp2tB16v13NQ5xRcS
nfIH0JR1F9JxQXVlcuB/KmaztAKiFDmp6ljFgtklwPjgoRcqtz4YW5KvmUxpm0VkfNROM5xbM2OM
AISm6Z5aZF9y6xLbIHaLH7V7fxoS0piIerP33qi3Rjj7ulBhFMHnQ17WafcdwEwtHIc0+lZQRcod
Mqa4vVjwohdBJcyOVAG0ozcA0ZJLq2i0apOR+PNtIsfwPiGGTQsa3vs2oNNVEvCs/D5Qzezsl8zg
9DzQXnns+0R+4Y2Z9K2e5159qFhRiC+Io+bMVaWFMA4/9z2JZPjTltqbYPLalQNlWlTauUUSxLeR
QEGCyeLBuahFjziLjLyGwC2VVPEWHWarDi5WwZqgumGA4kyY277yk2LY2FFu78mG97WDU68SqZdt
7T87PDs8Vf6/n67crWE3r0OBXv7ixyYv3sFEZQBirsAs86Vp888mv1rbxGqqp9TUXXPlRP6Yqpj8
V+u+zqgF943ONv8/OzyqJTrFHBX4Uzb61RD3Fzv8un//b3mN5MwkpwjntU4fbp39nHSFM2b8E4B5
Bt5CL78U2ZicLVbKGD/qh9tRKwpUwst07dLfPxdA6fY/Pac3BxTr5ddjBdpfmoC0pO2TzlzvwMS2
E6sJrDrRr+tq6Z8QPE63fktIxl9eCs8Chy0aWvQCV5rl60ZCqUXWpFYBPiCD4m7qMiesi564VlH4
b9zVLw/Voi+j26YAaoFzyl6bUT81m0yYZIiNkTDp9hoTLzS2l9yHWUf4pl2zB4vizhk8uoOcuf1v
Ch2Wefzz3Z6g6lYtId5I3jkonB4v3np6/PkzqLSPWeXQf2D1z+rD6NP9D+2q6O2Nt6SAFEl11m+V
OxcPdmwZekCp0XzECs5hZ6wwsWDr7T8iEqbmdkaJtIQYveYtXNPrZtn6KfEd+pB6Ld+m53xKBEpn
j26LQwFUuYu6JIt1ONPosL8xXzFed/9eLmNzIYEgzIAYcPqayX4lC8KIC3KtSqPA8TDlo2hbah5J
a+gP7hSn78teQ81kVeW47Lt1oW2Hzvk+llGb3EgDfHzq9grvMfu+huBq6anjFuHfxjhdxpDoJM5S
Q9ORjugX1RU4gs4kaddE4tD5gz3v5sQciHJlU33+83f9ukXmGjRPsb/ZYD1xTFmwKl5/1Qxmy5lf
Gsnj5IfunFz3duj0iIedyxHXUzK+0eE8sQa+XJD5KDrHFYHCpOzkgpwf+tGrlzIQib5HGktUiels
hgiUZJR/8aL2lj4Px2EV+LX1MOoOIYbRpvLwrDjVZYyhTSpEuH9+Cq/7kz8+FD3klQ9Hw9o9WUpc
jl0cAMkGQryb3jYsZ0ROzN8WlXvnk0WYMYb4v6NmcU0GJTZjGR4BazjnhddPfhmQCMWWTzwsW/kx
MfR8VxVqeIO4ePojWa/i6jisAEtbhmWeXAVeEsIioKyIwhpcJQwkw4hx1xvP73dXYStgEuMy+mZo
/Ppe5slyoqFarzIU8VHYHUJ9n/Psn7+l31yFjQ5Lo6BzTd/65NWRPtjLiTjOgODdRxSA4xchW+vr
Gxf55QdvuKthesWc0ihnfrF+jJ9W4Ek4kE4H+7n1e1Z8PRlt4jKxHjbfgOMwzmr0+JNCXKMfYsvS
jE2RL8iy6XrSWZJjU4xXfYfd4gotD93FXs/d+urlcH1QTjbHIREytTx2WFC8MJta2mvGpKi9YBcV
9k2JcbEgWA1z20VsxPyt1WPcOUsimzA2c9bFEg4qylauRVblGyRInC3dpLJIIafLGSxFQw84ohV3
iOlB+3tZpYReDHwhMphLm+ZsG2fTU2eLPNu03Qj2eSlbKDvYDcf4fTPEJuCRdirAIZqr0rV2NXVR
IM5bPvQmqd33UZ3Exn7o2w4qni/aZ3/StHjXtuXihXrnZOXBTQsz3+Q4F4cNQ2lEcNLFfrXpaqPR
Nu2g5nK39sbj/Wwt7Se90QaYUbi2ul0ZNfb7SpIFtp1bz+vPoqUZFqxsJLVuukJF86XVKJlsRmOq
542dWswArUgkd56z9CiJ7cQXO21GjRIIa47GUGaGJ/dG11fuBsGp1eO7kRp7uFBQYEeQR3GoBmEe
ONTrLSnhRW0eEbHyfHJlL0cvdzX+RsX6l3oua6p7hHZR0OS2JneAuKie4mZ9gnZRFt12Jk7lppsm
dryUjftqNlLsQzGPdC2LOo98PCAdNO6yZXiYiD/71o7moLZunOV4PPj09+3Q8hIUlvVB0ILWoJvj
7sGRJZxy2+ZDOe0NpjTzlrJ3+ZQb6axfktuUdFsxVbq/8+ep2s0WxJCjoViEzwxcNmNA/FdeXGuD
ku1O5AadVTtbTZid6LXPAsbHvNUaSWZKQ2n74JlD+RSlyUDMo0U74ZIE57gOmOfRmGflxr40uO1M
TTzpFXE0KF+2xIcV52nc4vrBZ5EZG+YR8utgyh6ttZEOh1TkxbyJpQNrZkR1esTOVWV8EzZAGF6u
WWwjSxNUvh41WzhgjJAcL8q24zDJqDsEp2A+YaLztG3SdXjdplJLUDK7hG+dNyIfRkwmY3Y2aqgl
5cw2Ruh5LNbAQovmxeTKDhcmSZEshJVi005rN36cXelbhOLSB9qWs2Y8eRPMnVDpdU0MTonIdxOj
h74qcR66x8bExnmWRXIeru3Ct/np0IQ2QiM3SEuPJR17dKWFQEQ/+C5joTlx0m1c4RcLbVDy9FDw
33dX6IisaV/N/eJe94MyHhxNNs11pDDx3IsOguOZ7JF/L7oc7AB1dyrDUg3khal8QgCPqM5p8N5q
00OGsH11IU24dhkCEOeifFV9mf10vDGTIjFi0Nyu123JO7c7Og+Rne0s1Tkk6AyNcFC2zwirAbNa
bZjmC5k8BuAdXNyxQAbb6rC7Dl7VI9rlcJrcaoxZmtB18WmF+PMmDkYspX7oeQki6ZogIPpTi+/2
W7NqvXPZKGZtBsm2Vbj0Q4VLrEhqppt1UkAkKK3l2vAI5obvIK2veoZBaG/R/052+mLEnyZPkqDN
yVJ+Tc3ORZJppvXWxDJ3PvWTvzrLfaWFVeY157TknTs+UnQZZcpD3lpXRhS0+E7NzVQwfUqLFuGk
nrVVEQzUx7dkblhHzWv9cePohXWJarlCRU2Y7hg4dNjjTVpkNMRJ8AT0mBSkU8GZ5pCUJWZrHg29
iW4xHHLHQ2nGdLx6caWhf5ZHbPDzGFpegcrTsPwe13fhLwwC7GaUoGxw/Bxtp0H+C0nSx/fl0I0K
SkfJx9b25nO9FDRarDp3BVHpSYGPs/Rrcu7rdr+klbDIgkxMuUt9T/Uh2XclcR3gbToOl+8XXMcU
9ZqtRpzObHdBbNjlJuktcYYPsDQvSKHUzisJaogH4Tc38FyNfNdULS28uBzHgvAooxgDI4PbvMm8
jFxw1Crad34R6vMMcvmxbmqtJUZEop51S0KPUZB2HR2eBPZ/4ALvGAKMX3NOt0ejVGycmOmR7pe9
wp6BocNHZGOESUK/bUfToSOQWyVdRS+11K7nQavx4Y+apocL13y2qpExKz6tVATakhBlpNKy1bdj
1pBv2plm/Dljz6rOrBgyeWgTGA08qna093GE2XWDwLy+xYpuEH0q0oQXp+jTu7ybvHt/aqLvZU8H
cMWEGfoFldbkBWY+p9V+SZr4u/KGxDrauVl+BFZEGWTEyu43ybSWPE4amW4giY7zMKK0LV3uSBGV
vY5aU5yu1/TjkGwX0WCgg06InWdB8R6WTjY3tlZU93UOxQstfYLcCTllI0O7rvS18eLM8xaxmend
uE1WTAfRT1a+n8eZgdb6QOifu/V4lijpD4ylyBVklZHjczkg1g/Q3MmcTVVrSr4DifG8wfFtor0f
GGh3K81/KAnARtTGYgKnQdcOiP9zdq+e15fIes0lIqsz1p+Vn67f6lBJRMmLIAOVbMkJt2yftqTr
ouXVaGI3wMeuacRV061GB7poQxAynXtW8//DoAkEnMleVrkzvzKjcGKMppM79d5RrnDaYoPOkATH
q1mZ3/vEggc4ydiryq3KUwef/Mt57z+NJxpP9Bb+0Hh6JNa1Ou088Sf/dJ4s/R1ND9QaaDZ8pKY2
leMPg5v/zgSOik6TaomFzmck9S+Dm/4OAdgaYgNVBcg9Qkv+wR/jJY3RE/wL1jkbUiFJVbCv/6L7
9LoaYHyNUA+MCqRrukAIhE9qDjr+RkxCMT58RF+0dcnlQedOTfVGQ+Z1/b9exxVr4Q9z2ELV+QsU
2newEkd9hjeHCUyQmWP/bC1L/Qmy5FtQ51/vyUXvvNZsrB/UyCcVTm5wBpP1mAXJbLjbqgEosER9
8VdivX/uiJYdFf8qBPJPuS2JMv2SqSF3xEnnxlayguFnpMn73GOdIw2K+uGnN+vNVh1XXBuOvDDr
y2KJX6g3uWEpT7a0arAK0NEv0nRi9J1Zq+Epng7/t4udPESpz8s4myoPJJGI077gsHCfxyZSVc6v
cvfni/3yjb1ob3X6QmDE1ir7dbGYdCsHkZoqQNmr3WScHDbxaLdvXOWXd5CrmChbMcQ4Jp3Ok6ag
wPUCBZAztAci5jznDLRvV9i2snHy/P0N0ZdBtUdIA7zW00tRt/WocPD3YWE82txMyA/6LXjQ7x4b
ZbzOYkFKC42814+tKHuYBzOut7axxD7vmQMKTqRv9O5edJP/26F+ee8MG8E3LdV1WP7ikf2plDc0
aghdz8lsjxOv2bRqoq7mITZJt6cSZp7oLrj6LpvBlo8QHbL5Iu8rKfbkw2L5L6mL2ztj4tcegnaX
1Q66Kg6/FKjqJdBDbwgE7FVBPefFcQiGyLH3DixC7OGyXqMGXL0m524U8fdRYXDadOZSM4QcMv8R
vi1QjKUy04XTX6k++Jku5TFNQW1uqr52H2LG6z8ogv9WMLm+j6dPZPUM8AXTP/edtRP20xNhNYAu
rFlUY3POScWGeR/4bl3c1G2Xf3AGF5VU14udmnQbcpKW+n+l2Hz5SmDV01rWaRetL9jrD9CpwfEE
LRWYJZoH9pPKWDdBEP35Lf7ND4YENyoOxh2AqU6XOHCl2uDi3Q96CQbVGAz7nNHhsOEo5Dz/+VKv
O6gvN0S4HsMWbgsBtHWy3GSO3aU2OjDcjm311Z0GZs2VbUJLgPaX3lZ2ZNh/1Qj7cclV90zHliGM
ffIMtWZK6xRuRYDbhFu0pmGXpt78xjZx+hs10FjTEUa+sSprf9GJphRuqSmi9TeqiXzT26miFnbH
wXtjd/j1Qh5fERMcNiS6oXh9Xr2TbU7DLdEQIqGlSM7EYovAhYt6++fv6XdX+efAQAgLr976Pf70
5qPvR1WlIbTy4NUGoIOzDTG5b4GJf3MVA8kNXwxXMXkDX1+lJG2G7JW+BOzllOdEa9OQGwrt+s/3
sn7BP/+KGe5BFlg1rfbKQD8dEmV+2ss4pTvpq6W5Sdc8eA3e01dRfjXWwqpKjO2fr4hA/PSabEHY
t9jq1svi9319Z9VEjtZIZRqMZUvvTOkV6hmgtFq/9RqRVkev951P1jBEEa18WdIIeSnkaILLPRq1
3gqQ0BnFIWH7ItqOXpu3gbbqaahBZA/IlY6ut1Vj1tE86sv5SfmwGENRGpiE87rNvy9yLKzN4HSt
sfFqq8XFbC7ZFPhmBySKUPS4OAOxQsSN2WQ0goQJWx2OrIHMoFiqJoQCBZ15Ns3x1vYn6wtpGE68
6+fEAJIVR+g5Jt8cDwSTOmZQdy3NI2zrUYt0Xapvs2jGJdRGcFthNJKUGcyNaxahL4bVL8mmqYcT
wE3EClGRfCb0F3Kc8JsMJwlsKNK1pWj7rfKScqJ3ILChzQbQhICJpSA9hambTxI8+9iXgi40ssTB
Q99JR9iWKBMS4o/TqNUvvcVyn4AQaPLe13uPPkQ3WjGFGiHHdR22osqsAts6RPUz3Uc3s+oia/cT
IKDVAh1NrLnwkdImRKhpN/uEFkAdxMU00jcpVRmuAL00dJDhRkWgkL2rjdF7nraJmlYHOe0Pk0uS
iAmnygce/WzyEhQbzRucJ3qhyfhRq8vo0a0HukWdxk87MOlmfPCJ//oKfo9kaTBG8m7oM0t7atDL
3sE3N9KwUyQaHGpHjLexZw8xaJOxLgNETOUCG8CX2r30qgmfrpaKz52jki/odvU6bHyjeZAx8zkM
r50LgTeDl5bvLCNvklBWrkJhbpSjFUoxxd7OyWiJJaEhe2meIaYa6IX12vClqwa9+eLmJXQMbbCi
ZJcVlAb7fmnMeac5hQWITw2mBukspo1XqiWaA5LWM2NvJZIWl69r7hdil1UfVA79XURaMe+5n5vm
h0JHHEWTypHdVyvVjPkc9bWpHT1bosuUehGv+la9K3a5zJdrnrvIPhlscvpzi3W6u5/bWuEdojGR
hbTRSTOYo9n9vOYyozsamuy2RFhs4pxveLCVX8jhWELGgaBRDrG+s/UxN0M55yXtD2Kh3e9Oqa9W
dGVa2TPjh0m7QpiUuYGR0mE7QwbTZRey72MRWglJAU80GcsMDncLrN8PBiA9B5tffPNV6k2KECAe
W2dDP3MCoQREo7mZmR1DaWJykwajM8MIGOyEpkkuCgcYXW+tzHDZW2oj51Lewxi05MYumrI6R3Xj
0WT3Fzfe2mZqeUE7xJyBa7hq5SUjHENdJmmal9WW8MIxtvbKLEfH3igKWjzNdYrGCl71UJAdmyKL
qzY86Tw/8y2/zDYxpZ4CNrbUX+YhNo5lRg/imiUnUTtjaEVCgl3S2EhovSyy2wflmn3XfWvTnkIG
Vbud2bW7nRw/9vJD0lbpkn/MvFww4Bmn9P0wFFkdiCazlloPXIHXxt8uSw7ILxiMNhHdOcSoGCt6
sRSPkEsyL3Cbtp+2TWP4d35MkFgQpz2wj3Hu5MfJg8TG2jvFaKNrs6h29VgMcOItkrzDtrS0NrQo
E6AgvfAnrBcWhf/CpVDolUlMYZZhHLTOt9tN/0K4GBfUb6E5yF6do7OmKVZxSkU7Nw1xdGnFnFO3
TZ7OdtigoEQPvZQSBOOQ6dZhcjD/bfVBZVdYfdiybROI5TYDNow1xlNuRUvZo+dkjKZ/TQQsbU/Z
CT49yHHW7EZBdeom2xs/6OTV8MusIzntHTta2eMGTPiQyYicQqdp9BsyOZborKnGCC2y3sTXmVOU
76nItYrTdJTe8m/A8hr7SWdS1IIWOSd0nbVZzKqOAsygoxeOGdG3x0XpDEcQbHq3PCmjDExtLD/X
c+xGoaid4lsnpQvEZTTokxdL5DO296oqPTNrL3rSPHeGYE4lQc4KvgQgcIPWPGlGv6bfME25M/EM
9rspHaR+7AT68CBitnypjVFl7DuE2APViBetP5bSL3Yuq8rHzu30ZkNL2ribGDBUG/LxkLi1MqaU
UCXevu0yL85jw9aJkF43Uj1MNKP+UtY44pFbCnn0ZVqDDFFUQmD8elZrV4jlo4aLztwZHQisMHW6
8f+xdx5LciPrkn6VsdmjDTqALUTqzNKKmzCSRUJrjaefDzxn7rS4021nfze9aFoxWUggEOG/++dn
Hg6r8VK1rK9mylgH4786qOEKicvyY7WBoVLVINj8uS06fsneil6GtGPmU+DiaHx1rsz4R4KXrn3h
n2lVx7aAOsUNpFD9ucaLXZ/7QhXDGdAgvHg4Yw10dOIFgO1KPZZfTH5sCBgriPqogT2L/LZ11ilw
7QHEzhiDFPXTRtWjJ4ROKw5hAzulL1p9qnxLAmO8dpnCzC8ZbcMhFsJAixs006uTk5eV8NWacVNY
6Y0y7F0UFXW3xolcjwvJhfFSZpWRnh0WHgAFurmkYYXxDrKQjk9Z9bKRar5jQTTF2OHjW5LXQSXy
jFlV578TUQl5q4u5LyFuZGWrXtxONDh1cfd1zoMVNXX7TcaV3f6cUjngWjAyq2BSHDezV7Eww3fo
tC3ZkNUwLRTWFu2AdhW/tFlE53as2BO9DZ0jqxCiF6k2C3tm7icAvVlSp3jpPQo/BgIOpl3knpK0
VndKMfEBre91F6l/SCLpMdcoeaGydzKeE9UYNkp9iQu6zDn7H0rIVJiLlHE16OGzBv2YTiptrhZQ
ijFo4mnaO5XBGpo0nAbDkiYBJ+CQXLGHQQEeT5aLB9tLZjZlS6xYqx/TtgPkGf3v1iaWTEM05bll
BMR7az9kVZow6xbVz4Vl1sF9GUcvAk8Y9yQrhTw7hmihQEtYEZ6iYqaGQdm52D1sneEaQhE2WY00
a0C6Nn2JVQ1kx2p0Vgc3KiuSsF6G7frmjfJaFLDbSGrkGi85K1fWHe8GmCY5lKa92fbNxYgUiWAY
LyNe2Gk2Bmy2xvI6dKNy1zWNYwe629pwb2k08qyGaTBuWluq4Sh1iQWICFI//9RI8UHsVO3xeabt
Vdmr8DJzOEPOsnhjZLWQmtj6vRmM2r4nllqXl6weWOVXtWQ+SEhzXk60kg46viEl21f2VA1bhorS
VPz7EJOsPLYmfyt3fUnbnFYCbKK4wbo5Ud/TQSjgKXmVsv+cW73YKeXAqEHKyniCGWK0x8g0MCx3
rQbvJm8Fh3riIzjmO4Caltd3eAu9CvAqH1TF1nNup9U3U8gp3TeRXFGYWFFVCkHW3vQcS7FFCGt/
ZghBCwdbqGjsxM0qU96BWjbnoTEkWeyXud6c1mSOocwYlfZsEzaNsK5l5dexFyXXp5/dXy9i+JkZ
jnud34eMtNe2hLg8zgRQkFBjjM+haXHulklOp4wWF5rhwdOq36E+ziscp7VAPCwzgnaJ05KF0Wwg
lpwwYl5FHP8z5FPhdA+DwU0e6ONAMN4pYy0NKFdxGSlzTwL5tDvztSa75vrs1vLzyNnG2VldTdan
N8e5hCqaLA9/f5T6BRr4w+mNgyENuZq6gd6wf//pjKhabE61tS88pWfTczJ5OCi36KVcLlXUSnuX
xL3i7pdammsgkqmhSoP44f2q9TN7+QwLzG5JWEyCuMxXLMlzYUaeadd9dZ/jZCsfzbFjooP32iLP
FCmpfozGVP/oqbIYw3VmNXzgqB0lPnjMBNN0ZdsfVFbG4pmiEONo9aUtAmeoo1dTT+fXdDWke0el
h6buCSFE9l6RUoFNSDgho/hjGsaPv79GfxZVdNRpx8b6CvwD892fXWJxQ14uKgliOqWmvSj2Kg/S
TQlPWUWqvuSgkJ7//gP/LBj9+sCN2kE3F/S+bdrxe3VgXFKhZgvDMHw9+fdVaRmUIv9B7Vl77T8U
p/gsrFjYvoQp+MA/Q/kz24B9ZwJFslrVDJumdHb5ukbH1QZo+ve/1l8P7QAFHT4QEydyq/4npcgt
5VaRR9hBOvW7m2TLdXGS9h+u3V8/xFZ189ecaJv6iO3Pf6esEF0BuTUSeyviIf1ZpHp83xb1dPxP
fxUeFiL46vbM2OLP+k3htFvR3Vh7sZuPBy0hlqKpZbH/+0/5k/cVIUrf/n4kFZpqiWGLP90IGKoz
aqOIvG1fUkU+VlAzaSiaXfl211ogUoelZFNGtEPA8pxtXX1KOcutIH81jPP6spj6hVdTYx+XQVvE
MdZwefq4CWY3+Pt/7H934fGpOYiAzNSwh//xwhturYAg2S686B8NIkfHTqnEP4xT/tsP0QWNKAaD
PUTBP36INrqj3tcLcmbHOYSNLXiRYKlr55+KPv7yCFJhxouND7KZuBFq++MHZaUYm7aPGk+x+36n
THGf0X7tUEdsTs0/hcP/+mFMN7dZ2zaD2PBEf/wwUCIoV9baeihIbbjmmGfywXlt9Ur9hy/pL1od
C5gp0MzomjNUFO8/fpJutiJhJjV43L2DZy7VdOR1lt4lcRVdsSK4Ht1C/9T//JcvbVs1NzAC0jQz
nD+bliNMAHrnMD1IiloGZlJUO93kdv51//3P7Px/szz/7lH8SyzzJfoLGnb7gX9Nzg3rNzIRuEi3
2uJtWMcM5r8m5xYuWYOsvkkB4Vao8e/BufkboY+NLmGILUghNh/2f43Nf4OPZWwsJg3ntWlQm/0f
jM15aLnhfr/9YCaPmk/YDEYtm/0tAPr75XrKSU0zyHzkmLuWxzbpUWC5P+OJFOWsXJeofWrsCbV0
C5q3Xl1b+hXmq6t4S17FH8ok0A9RCNWUwK+dJPteH/DFxosmiEAKFxQn7O+JjWYRrXByLOJs4A/X
6R2UtbUcaSNfhOf8Ejh6N5HPYw9gNtQbh80xG7ji6/JLGKGgb20ujak2sdwbsdqjnGTaOsoHdyUN
r+W+mMpO2xnw8muIJrZOWCmWyCcUceRsrZ4mIhL5ObI6RK+R2DS9MpSH0IeOgGT7YkiTp9aM7HZP
pAuH0jiNmOynjloxehqJpO+jpAdYoY6oZDxJWvE+DYqgOnCk8cCPdDKefoy5+qeKYPHe2Elzy2j0
BmGvS+KVYxKVC6LmQDRaX3PH9rETts2OhYLe+aW1bctjLYxST1entAwL9p0Hl0ANGHA7zb4jSLV4
ZUH5o53JPtd246QaX4xUb17qoYtIsEbgU51VNiKsIl3f1KA63eeqyfVonK52z2kCcWbf5o6WfFAM
mH3nbJbH0CaatXtLpmlyP3RVqT/SOaftII0MXQ8WLJ/ohhoRzbkvrDe2iOtXMSfcJ0pcLpiYCpBI
W6ZznqFNgX4PJiul+I4qlUAUFERCSzKySwttgtEryr3GybBZgVzqTeWGzep2dxNT5TbAn2zFQabM
HWk/c1kvWBR1Ext1MWcHTkjmHIwNM1akOJytvII6qjUE8gnBEmHA2nW1EmAnd5c27LIiAzeklIot
g9odDTyJlrmSViG3mnsLBFs1KEoQRl42V5OLaRCfkZcuXfxja7lgUBsxJPCI5jTkkKnkS31nUlAy
3QhNACF8cm6trlOHOLmK2wYzSk98LY00+6bVpXbPoScv9oioyafT0c7ojW4ZA77vOCImhdAfp57j
FeTLrGjBjiO4qU7HfkIaeHDjPGvkx5JFLniEosktheEofuZjlEA4wBGCI5Wy2sGyN8nDdbOrAoTj
e+QMYDehC5hQabjdehDu5HtzAztiGK14Zq8ofjR7xNUwvrcIYVe3KrR6r9J9Eu1KPFxWKApl7P1S
mK26m5IlOemFM39y0hbIDENv6a+RSFJt74o6hhVK+Nw6rku37BmzALzoOTfEa0Kp2QrZ9cFwBbMX
ZK0eM7NDLubco0cl4UKQ86DXeqQiObnQj1drvjlzYuNOy0CmmnnWTvsCoNbzRPxaMF3R3Z+IfdnN
lTiDr5RTNB3weNKaPdC7D3WMW5auxh2WsGW48TrhtZdBrIvC9IXZhEPXVJjP4pTuw1qN60tVQud7
BKyDi82wGd2GqVPWH5YV6dTfNKPxEXMOfGsKQ0UYyWcj8bPMFhREStW+n2yd+87iXBrkc21F5G2t
7CVypSlveIOa0kM1yqEsg7Pcr0yZ5l3uCKLcucLO29dqiNp7re+Xn3VlIBddrEEMo70TRoam7cly
Kh4JGZPKHOps+orxp7ojEmBjKRHxihEfcQ3eWj8U1xRkLA2JBMDNvVE2y13UZxwo5aCC6LXc0qD0
R4Lb8KXlpCA8y4QdbWnGafdgqrGthG3CGYquFLzGCLKO1gXKhAZ9YBfD31P0WTt+mSmmgPk/OjNL
vSmT6ZtLQVa/s/t4/t6wzr+T+Rcgwwvt0S5jZ2d0HJ5C5Ii1u6+s2ixbvyOkfMBtLTlK54n7nRFE
aQWVWLPpBJAUxWOJqATh9k9xAxowRgf4rtZ6oIOdwgNL1lyOeU7byOOfhFs5zYb1S481l5YCN9YB
/Uc5QBZKmrqJEigdx/G8GKQR9I6mhwAUOSDlCYAwLgtNQXQfMiovu0qdXil+mYGiW51zMrZL4MFv
pjESx1mn/U+89f8y8bdx/f/fZegNbZaUX//X7mv3R5DF9mP/2i/pv5lsSVh2KSrjpP+rcv3fIAvr
N/boGE+dLenKlnbzcfx7x6SxyyJqBPLLIKzDD/FH/94xub9hPMRTpBKNJcADtvA/2TCRmt12RP9v
x0TElZozzgo2oVlG4HD7/7hjyjPkp6HR2W9g3tH6sVkJ9LjGj14RvOUJbXnmWkICLl17T+Wa/lFG
6a4ZYzheturrHPx0D2JdGMs+dEUqg4nIguc6hEq02hVniocp2MozVrHF3NmY9g81AheY8YhWEka+
Qd+lWJDMl7btT8tEk0yu82ZhdWkOQ+fa56pLn2JlBWndjXUgI3mXVDNoB9feqW3ntVAPSEjqTegw
w75zRnOgZZc3HvFSHr6h7R9bYhBBvcgHbFlvshyhErPiNGJXwObc2fCu39irlb4mysuixXZQZCv4
i9XW3zFmx/uaET8DVWDUa2fMhMwwfku1eynG1Lqbet045ga7KOg1P4tcuKFspu5eZUT6E5PRF/Ip
ORADLQ+6KkuPOv1iYcGH3lEwbJ5LZ8oeCANrxwLHvY/Xf3xJRFFN3iBn7USHnMqgHW7lo4lr3G8i
66FOJg6p9hemf9onXBFB5iGdiykA1aE+EI8Z6bPtTHlx9LnW+FRzvdJtZlyxgZZVOEWpvYtoTfzZ
xBo1BjGO6NDqaQPz3LqIPir47xtgWu/uo0wXb3kjDQcXNCod9c3FzeCpgMBf1JQLRChqHXOu5r5b
5/KatOKnS9uBCW0qW8dQ76fluLCQ7ucFDCBUiB6Zd29HIpoMPy3ZNqJMJ7SLlZNNj0iqjcHE6Ohd
T01n/tZ1kQyUrlHv6gIyOZB6aoWfGzVSb2MrHmiQManE1RDQ7RwKNsNqu6Lbala4dg29JgnHXxrD
aEtqqTk+zRiy70aXbyPOkjoE/rTeyba+EWNEDAO1Mt+Yq8FXga90WiPxyh5cz06Jbpb7SjMPY0Xp
FTvShXo5/UvBVrMiGOL385q8JVKn7K8qaXVGhq5Va9+slhFIXRwd1uc7dsTxaVl1kjIb1eCBUr6F
1rLyJifzYmbqhV44NtXjxmx7F016jdYijJzkjIbuBDRohhHdPsMvCiCDVVwJkC/p1kxrr3YE3fKt
1W7a8lVQ6mKMYp8XNOZlMpiL7plmGh/bXL6fVb1lCjTfyPX6vX3sjcexemqsdl+PCzv77xTL8IpZ
uJ7qO1pu9zhkw50cJcz7Zs9yNOxaI/ZUqZ/z1uRkJa/EoYO5AuRRA3ioUz2ERzyG7uockgS8ek5b
2to2fKuKe3Zgrxz5qmDJzeccLD1GTbJ2maX5kGU1HxLUEb24O4203dxbMZ8bpyjnShGJsBF5/cRj
c9HS+yWiLVX9kmQO8xKinwjFaH8+AYAjHBjP5ey39OkdtBFgu8Inqn/m1BrEyU+TVYU4VXzsjGR+
mVqCLRolBEXa7M1KsLXCECNj8SJyyf6oKyzWue6LxHN4idNl9Ocs+Qlj6j5P627rwXP8QW3e62b6
pK6CSRpP41E3hzNlecEw57ey6b5iCd5ryrweekP7tpTZHF2ZvRrBlIA1W9JS4lDMVMlRocI1DMLQ
n9xmL1Q0QTJD9Q3vpV+lVRIdKTJidJfWUgnSMYvxWFBC4hU5Wwj2aqPBcNTdRQ3FmHEWKCr9F11O
DpuRpqJ+I6rIEhc72UOxEmyiKbCW48oAzMSlJAblkTxh94lk9KgqqnxsC5nADdOVG7XVlRHK3B2Z
LajueLUkXYiYNNrDVFML6YkhP0ZRrb3ix4YxQ4fTu1KV9MebrQwVWvkewaOQ+OeE+zVrmX0BSt9F
Uu/pINNxv9TsSZzKTmGnmCC21Cd6qph9J857rjh0TOQUQ00uwaZ8VC9tkian2CCu5HBAoC4trS9S
Xxy2WW6Y1o7fUbKh5dM9DpEAoy8GAhJfl0aW6R0deKz98YtYeDIqtWc3XO3M7CuOEN+KoyeRLDro
IvWHk0DDs+Wp7CrAwNvONuGtYtjzORrpF1Gy5ju8qauTDd+LOYGW0pkVPq7sodW0741C/+ISDbx8
tORQAPH0J6GHtQ30pyWILbeaznU169AR6RwCmksYrZUmvlV6NXMDgL4xEKeLZUmUZa2/S0B91D2V
p1l1089xyp09+ZlPt61OU8a5RkSZX1imD7xs8JmEhqksbkuR3DUbHCptCboSrAszgberqYMaV0xp
krd6XdePDtpZkyUehKR3AP7edtN1onpzx+mSt7zVwAiG/TAfLOUjUcq9kXFwsvX1TTjZPlU+bLAq
QzNdhTk/Ux/a4p9pyoC7xIMW7VWW2A9q+dDm486s5uMa2TwOxPsQmO+jvr5DNzwnRGAxy5ffhMD3
ib/iqq/qceioGaDDYMGP7Dbmi2zid+KTJ9gtp4ybuAKiE/XpmUMvs3dt9A0irDAJbnZRHzlu+4W4
rmJ4Iwhw0hXjWaHA2oPydxNu+WMdn5pOxDttxAOKZBJ542L+tKUVGqm1l/pXc6BNMVU0eoUiX87W
E3rY+9L9LER+GIvoavcsM/AsPENNb1WuHWrZooQ4yT3HF08f4nvSAvSuxniyrWVDNnFkFl2/I0R4
jY3zZDBHLvLvAJmPUW2Fekc3J8oGVVorl3zaufMXwJi+wddOT5Zl0NSmXV057ptCwValdsecSKFC
Lp3uug3o6MXdWzxHZ2N5Wyg5BTe1m+fFBzeW44iY6pNKpNjDovE4Uh0yrvMDNgwSi24ZDtL95KEN
SE/sZd4BHhOSBqTGgIU4KZ+4VI6x6+64YD63hr/k8bGiNtVZnT2Vn2E6KoFqP1tK+7UFfGCkwIdY
NiI1aXgA25tUiSSW/aOO13HzFJZKc8SW5ovC9SWWKK3hLFqpmq+n2XVz15DzLj6y7oeT27e57N51
bdkRFD+YmbWz6pU2UeJ72CECNd9PfXqE1Egb56ri7otbF0XI4Oull8TNhgD7MkuVeWFUdaEkhNC7
Fj1wNn3hpKwExfSxFkNQ2DmA4rEQ57lTUn5Rdzn1xSdf5THTuSYVOS1OppvJgCrKYMzMk72BHN0R
PmejEsSk7NoeqbUVw5QyLrYAzzakoBPgpLH+GNUSNUnvHhs2GmM/3isxr8WZ8tV4OrYro3hXxYc4
dXtttgJ7GrzJ6J5mak8oIJkwIzhFHXRlMwQmhmhcFuY7do/yeSxN6g+tzj27CrefPaqqR5uw9bwY
ybtWPbvrfOtr44mkb2CN+m5Q+ofYac62rl8EoWn0QHacphuYbXcijO3ZUfNgtvqjQ5x51pMvOCfu
OZPvFJdiXCWIgY9RT+kNXPvc7C7F5GBvNMfdqvaf24K+K/BXsoKO+9xyC7/tX5pSP6orIBP2pjvS
p66n8tZ2Yxm2joltrggIRu7E8oYTEg6Zme9QbYY951aOvp7TJIdxiONQFQmVixYsT8oAiXYXoeLq
36P2GzjKZM9WPeZWMo2w0IfX0ig+sKF80fNZnkCPhUzDWAIwE0U6noWyDBPXPpLB4nsjlE55lTeu
pevDEeHNQZ+uZwj5tadyeBjzm4FLk92JL/CcGAW1Vca06zISwMW1MOTNjG4y+VIycHfMuzzr9mOp
HMkdfWyh4CLH+6WjNtfqFyPC+4jY0FNOi2kjzNQqtCrHq9d/ldDuqsIJeskcmDXma2Mb+xRvn5Pw
hVjKM22px83VWtvJHgf4AWdHEOkuN8+EDanW9yVliPuk4q2RMndFWQmzSsg97V+4aeSjaL6khbP4
YJ7FbjUfDacwQqshpjBlzk4i/DbR4o+JpR1TyjpJP1844O2kRUNVRujSybPXBpJmsohDMrs3a2kc
X8m/oSf4pva1E+b9gnNXi77nFJfs7bhBF01Pg/YGLuKrldFUWuLWaTOKc5B7sOZLL1W2AksT23VV
UhIWS42m2YhxWFY6aaN4k77s15aDZEJNjde07VM7C/kaVxAi+H/Rcu2QqnY9hbAhzZjVEesQL8wO
x4Rusr8ysAhsnuOzYWbf4D28T6zPXhRJXBTKdkvaY0hP6L2+GN+KWSTBnDRP2iwgek/ryZ26N72J
HyfLbN9SNftMt3epzC7gnImSThR5Jw/WAhNer5Mb6tRn1yinNikMGnltMMfgX2X72RAiX7iF3Jm2
HVu/wT0I6WJVfLertq6zCouyGcLXuCDWd/epy3EP8T27lmOT3mo8XqBzLSy4VQ50OcR5ObgaLdBF
e+Okq+zG0jWO0POsp7zXu52LEQT3sMi+SDLERKhX/FWm3l1sMkl+XyvrFyXqcRyN49ZpqjlX2gjc
A4Z83NWaXo8dXZeTvevzVbmQcsynwFAGlUSyYNAWaMVq/hzruB4hEZTTLUuN4Q4/kILRZnWcLZGO
MZzY/sCsM9LaOAm0gf6LsEv0WrvQD4yIty8zZajcQ1oRjA1kn0XWK1MIcI2bMbrdK9i/mR5GtCDP
bkH3wGY1TjbBdmULfl9PI/gmArYCP5hMbm5iTBy+lf5IISYGGyACpZflMUlwnbpTv8+jmJT/muEG
qSua6rhY2ugRoomqcET+QOJgY/E2sI4mfG9I076ZK/ZhJUPRsZGT0+zna0ccReKEi0HMmXS5xrlp
76aMzcaksXizSe0PdprU5k00NcTdGWgwhkw8U14XLdFhaUV7dqlpea6oDXvs6MEt2ZKBC/IxJnJH
Z4W5cZfnStxkT+I/IcLON8gfHgZ2v97YxuV1iFZ+eWgC9QMSUr444dQpU3rnaIpl79qsW9dny8Q5
HDATUDhBum7sLa6WHAsGtYxLFbm8NmUVGzvb5Fmi0mnbdkZQKVO17s7RiiAfCiFFE/lYWBTtu8Nr
GbunqNJ6hZ1ntZlxSNdMhURqaY1WX+niKsENJw4X6ihBTueXdJrVmd0uIy1oESuOT6Yks2hvOXP2
6Zivwp6fUoJy2g8OcLH4kdC3zpCqoxg5JhU+vxfJOl363lwPKmAQusDIIGDbdJKDvuKif2zMgZYT
VgLtLLEQsDIlc7Psyz7N5d7qofMzMMoRKhpWE9azunSuqe04zPqZ6VnBiPBKVzP/iy2BS0E7+U2b
78Je0+5qd7B+gBcpeOvGLLO+wQTeQAY9xWwnOWPegd2wSJpwKO71jWYerX1BZyCQ0R60OYwIVdzV
lMPXhMg15dHucuNHWbvDty0L+bBoc/ej6tmhUNxoBX1b039aLt2pVsfqo9YYXHhzZunrcVIXVfcH
V+LaLfIF2BikHIyX+to8xliEaZGW0UMqpYwDp1ntBNdG1O7oowdvvuRgvJo4eQfx0J3HOV8ehk5t
ydtPYmEg2iNj4T7i/JBF2o/epkCTtKf7VPeW80gRbXXVqQZ8UBmJcHajHu7UdjUljXZhuW8UblkP
DU7i7didZpOfW13be3bTYREslnQ52UVRb9/+hKm+Bup+z/nJolMwTamwohm2iUW1WUDpRaN1S3Xe
Zivuf6qtw71O8TLmN0IYTyWk1TskfmXXZIt+xg3GeUG7JCpZ242sbkKArIujjYc45/5QDSALeaQ/
ZSyX78S861Oq0bon+5b9CBWZTMiGEbXNYjN+2zrc3ju4CbyqE5m6ZA5mxuNlHlPDyNk47TrtOxgz
OJf9qBWvabZYyIwRHPG0jqsb5uT2hxaVd9xHkGT6Ov2ppEQAscmvY7XXe8Zj6EyNvbOd5KbmKiJp
yfrCpj2qh8e0KTQGA11kfsDkZx6d247tXEDH2m/aXLObiUTHqMiga3LAa4x51sSvwu1Fdpzgy4yx
uIRj9oLmOi3M1FTMQ+42TqhMNsnmHb3QLFe5Ye5r1ZACtt2Q74aZoAUyHF44DPf3reaQLFmN6mis
X+L2cYKg5EvHUC8on4sQ85MYyUs0PIUnw16NXQJDE2ILnJmgULTkh5atbHFmjZ5JPW+j+yhyzKfJ
KDkgmCt95TAin2c15uCLBN3tosGar1CJTI6ttLBl5nLTaN3h4TKcs4Xb+sD17h8MVhi2HW0ZTvOz
kaEQ6EgMh9xtKE7D7AdcH4es3SJJ8l2o8zkjzxc2Tgtg1Uil3xgFd/cEPn20JIpqfxsmmuBzXqdW
uuexygMwgO/NYj21Kjvhaq/M7nkG0luatCrkpqewtREd02J3OVB7zqZCsu1YZajCuLtMDsD3ismh
X0MX5+Zkukp1M37Oqh2vZjXJk9kuFoefzPi0i155YwAdFzu1muxXynHY4WvhqN/Lpk/e7S49L6TI
v83Y8q7Q3Y2fExsHSlRNdQQwo2fvOf3hP3LTyD9I4ZnUIyiBM8dt2JaS+S2KjGgPI0Fg99hj+EnZ
E2blvOf+LOLjiPfpPRdl+onjnSh8thrE/AGssijTXi4yM3+BG6Z92JVb34xONWh/TjuF2HAj4OQr
8zGOswEDJfErAkrueLfo0fowiV4iu6u9/S1tzeyEdR/40qrtB2tSD8xt7c9ay8UlZocEi0rPxq9t
byJPTH1zZ5R5cXAaS90nqyI4c4l1X1KxqRjlwzyjDw3yjN9sJbMb6zjn5/h9aQttP8XE78iGlX5R
3UW8AkluET0iqxJ5MkrcoyqNXcdi2qiMt3mRMwZ3t0dyTvpdvDbXces0T8uGCMoYnZG1GIVTVR+a
OcOzMULjXUn7vU7rHM6lQXujEn/2wmJMWBElAcUbymHoD5W0gVWvlhlQXX0RLop9ZLmklGAhVn03
HrqFd5DGKDPbOkCxTXp5JV9s3Uz3+A1TILUFhKe6t0O7WtZ70VUfc9L+SMc5SOlSivQGQ69ZlqcB
KZ6c71yRLIpOY0+Daq6EhmyMrwQ2EJbiVNnZ5DIJBO+JE8hj7aQIMZP9ogEnubWjFHdDmaK0KEW7
Q9NiXt2zpXOUxkfgbe/s2noapwiIAaNzpsVCftOd8swwAvdDv+5Jen80NQpmNc+wh7mN3XpsfYXp
UD8YInTGzxQ7NyBt/VCXpOyWfnyQkQ2Dt+S6jHkhwsEZ32aobTzH1g3RJn1l+4k13BrHkOV9j5uT
4HQEtaokT+cYacBcaBeBUtqN9IaHJpnCQ2WM1nFL3hMJGXiUy3b8WEAvsbVuEStwv9/n1rvlVPtu
aE8R0i5ESg43hr08aJnb78YoPQ+LER36dTZWSjHX1VNbWNlzAQspywGYdaZ+Z7Q2MnGieZS7QvBy
sNhbZWAj1DnTd/IcFoKHuuN4TcpDB3y9oBsSytMeczhlvSqKUI/w/ShaEzKN+ULdxILKVrNjGvo3
M0M6b+Ao4yphlmZa0z2EJm4P9mE+hfdQgSR2o0mbj93cH7DTDn4aJ+3DNHHHZDnOApcXCWb+dAdt
IL8UbVY/uVK9um6nHQeleCaGcdGj+XOexampm7Ozigtj/Ff3l9Q39U/s4FWvqLA01LgsP8m2QUKK
2xsTceVLCtTnDrMojKQZdjzr7hACr8nPTlGmbD74ZaahWh9sPfvW/3Lm86TFTBeDzZ0FZIOSu6GL
bkUbv5iI+GpaFej3Ojv74UhkBy9F9sCI8FA44hDHkPGZw/N2mth+GcUho56mU4a70urDek7f+3EV
Dwt9sAadOg9p11hfqQp1HgGo5iuTJm7bOVPzs9vDkqf+1IRiS4t9DmU8nFbTa+2q3JE3R3BjyrLH
+9pfJmGcdEQ8f1SnW0fHyyu2k/hOKt0OQHjyqJUrkltPmGGoZ9K9Iwz02HW+Ng1jRfJci37F6I6q
043yqFYmgtgG8FO/LGtDBkWLPCdxdYTAaT8ZkbarBuN5YCkJ5mhuT9SR9N/mzSpm9xnNx0P5aCSR
r5brBU/so9Jp33Qj2ucsiQ4iIN/oyehHT3efaNM69lEyeXhwjotUzlFmHvWS/blbfakXMifleJ6U
omcjDleOjpIs7FbkxLrOkdZZ2N2cQl3cWN+NkSwW9g0fmvwnUfzHuiVZZiR3edwGCx2MHhK/vee0
tBwo+Y5p4MlfF8THMdaNl6FwTwNCXknVK5HXX7IgD8Ic693rjAvvDXZdmDVMXZyYwt52WvSdBub3
LNrmg5qkM9EAhgVMuFe/6edhJ/4Pe2eyWzmSZulXKeSeAdI4A129uJd31iy5pg0hd8k5k0Yzzk/f
Hz0isjOykdWdywZqGeEu10TacP5zvgMJace+nG1Nc3z1tf+iq+aR62z5jW+n2mh3bLcyOEGh3BQO
ivGUyKjPkyvbPY+ppIM8T+/G3szIPLu3efYJ3SvPyIKiywCz2/tktCYuhG/ZIKbvSk3u7YCv5zNL
xt6jJdmeomnqVyWdKvB4a/AKAnsz1qwazsXwHuBgxzE4mMLnhCuIcWFCbtzac1C/NYnrfpir5lby
VXr8pfV9It9MDoRzm9KkS0RLt4hRVpHAyMQRBh4qDbemdXAFJc12rIdbUB9BFMjUvLYAbSyR8hlI
OaQDf/gpRwz0mOqLw2jCHDEftp1PEz1ZICtJLonN8BIx+MukUVxzDsq6ZjwIDmbbFGTlm91TIn4d
Ozbl2FrnOIv4+9a2bLr5d///f9tm/4Z3/r8yg+z0+NFldYbzo+7+9I+sH/KHcVZQTUIPI5Ql3CAC
SNSfxlm45ZhD4A/ApPFDE5PI330ghnB/861A0HTiuT7u/dVg/YcRxBD+b0Q6MEJjSfOwvGIS+Tes
s1g+/mIEIUSxukkoROWLsQTUKb70f7TOEj+w4W5iAkvM5NBK+eRMBkPhGj1zPiiXfTKg7ouKAQZV
fZ/Xt5LahcuYt5xNyRW8T/gcfhipWuFEAJiYWRetODEyvx16w9vMDWOyou6YheXpS+BlZO6y79TF
2Xs3d851R2eEHQe7alDUJrlPfC73gKftJGa17z0Yyn2N5VP0r71q71YG43YO0jRyJoG/dqie7J6O
A3tSznNleO0uNXMG/UlHXHMXG/PQH+wy6NKnvBLxp8q4gaOLkYJ4nAga8ZpYHnqtwwHgkU0xZbtb
8o1puIii1Wi2N0ntV9QwqO7OcLHBbMQ8VeKA4oFgxu2/TZ4FvjeOyIZmNpG1BDp23Zhaw6fTtr3e
cFRCPVVZAlfANlZ7ygBOAVQMt/1URxBMresmtaj18GKD77X0iuGl54UNd1gVvQNEMFilUiZmvRNw
CtExZZ/cpxwerlNdMDfzAvREJe0RRAWrUgUdMU6eAHG3/Y091f0BRibrUWMGyXo9mZ5FPGBiZFG5
HkvrwOe+710sYn7DhD+ZTXszmoY+EkxNrnh0dmMBfHHGCrgxGhWeDBNvJ5Hc+NgyeR9HbKx5FiV9
enQyjD6pvzpnW9+5YIIlaF0Sbc4vnSqecMuumR31GBqd3GfDstz7VsGZx8heFjdMr3E75geVhaGx
zStP1FHHLQjP75wq6yUAlVAx9Kfskz6JipxB5CdhN0fUndsMvn+9wv/WanYrv+rHTn19ddcf8n+s
H/qjwcvAb6r7n3/9TxqE/viXV1P9X/5j92tNuO+/1PzwpfuSD/0da7T+zf/XP/xjZXma5dd//u1H
09fd+q8lpOH+cdGx1rzHvzatHT6Wj//g+8nk//FBf6xUzm8u4T1ALyatxaT5MLP9blmzcfKDp7ZY
qFbeFLvR31cq26LLgbZk/GhUzOJr44/+WKj4I8EixZJigcNihmL/O+uUzTfzj341zPvEygCt0Wa7
omj+GUpWa8TtWCaklNyS4zye9fpmwHITNri0bX86GzE3y23CRViTG05G/pfvueqoMAlPkZXSVw9i
VtjXDGiKi9uGxry3xlUsAGxEPB9d8Fbbc7NHbk3IubIkNozMlypqelDQt9rUxSkuDU5RBAzREmrN
5CqW9DAeURYTuFs1zYDlvOhm/+8/jtfZD0gYzc/ur8/er+fpfz+Y/789tL8Ktv71Q/v+UX3/J5qj
R4rkjwfW/g11kM2HUlHyJYRN/nxghVjTKvYaCsHmGKylX39aLI3gN+hPoc2f8xeopl1jRH9urVbw
m+l7wjKx9YQgC9l2/3xf7373Tv5XZWEW3e5/eWixrdsuPDAbNxPuTXbtf9pbiZgZvYGlAFRv3FEi
UlUwF0KY4bTU6QxWL7YclzuUpTxQrMqaXtoOpivz0cxKmLtmoz9+TnY+dwdM3Ul7BnJocoDrhiz4
ciGNZMBrq6RKb0CZQ+oh0Nw0z1kYB5p27iTEeJHnnvUuKEYs7yrX6NBpcsgZpNVnk9K/wk5OoVFj
DIljoNXXSWbYKnJAtfS7qh9fHVnX834x+jkgdAtLdwG3XlTzVoncUthJuommA146U4H2BuoQSWvU
E27rBJTPfVwxlGOSaDA725krGGnXU3nFHTv16+LgLaYL0KhN3puFna1hEbjOuiF9WgxruKSuySxc
Bd0WOMr0SluBPM9hzVGh1/2jghK1z+LmzZGrj6uvP0u/xJ00W+Nl5Ie7YffoIpaJ9sNfBSFCmMsp
DqvymLWjOrigxa9Ns781MrLYpejnjY9uvbXCVO+KdHKO9TD2F62LmspE+23uKEiOJXDmutL+najM
mAEy5iqv7KPYpJC6niDm02nxws1muJDGHc6pY9Y/MXF0Z+w39gGztwnWh7REq1FbGo6Nm7T1u1eX
bsON7OjgyJt4bNstQiji78YdG6e77TgTiHqbd7Jd89VBbhffJg/j3r7wNb8oNn+zUfcGI6DwbcTn
pS9hwUrHTKmmZzwhmeCHhHP45pXjb0VH4ct6p06G23zIgAjlycXBiwwjqiCkwYi3uatbsPW7wOtl
vJISmIY0PeqFSzhAbCzIpQv6biu8b0Iy1kateCo8DyE0NyljZK9G7ndIC/kKLb1Ci45Vu6vxkXUI
4CCIuAY5zCERbYPwIaOECqHcCPtrnRt0b8ZipDG0rjHwDUFrP6apEqj3bj+8DSoOnKMtuyw+Lzm4
zWvN4Jhwh0a6uEJz/M6F1YR8bdNIdnbXgASCq3qHyt4/Nl7t+vsEEiRX7IQRwTHGZXUsg/pe4FXc
qFR2X4vbuacClNgzVWGUusnZugN9h/eBXl8KiPDqhLVVXaqAoJQwFcwOgmR1G5WkTPZ9AlgYUR33
yg+Nls7ZtkhRknAkHKzRz0FtDf6Ceb+c1TqqK7zwFMSEQu68VAbdJrPEsL4Hy5UzJA8czG/afikP
Tt592VoihzL8o6yutV8M/rnmVQdL21ykLnI/MnCLnY15juvvSYums+lLR46RPzulF01UDbSX0ifv
G2U+uxh9a+6Y/xiISIVbs/dvjKZhmqvGwSU30vdjDcJhSLHYus77nLtMdJvZ/wEj5VQMWl6xQFk+
LjXN7xRrCWYsmbSZpijDdF8cXLfQw4FLjkVvfh/m2vbwtgwqo+lstqdP1gLJqXXxS26+HHeYwpVU
LmJPnjImv4MYMXosFAicszBDD51ivUTpWKfq+1DCxtmw2RvtDkwTPP6Qob678RwTtDs7RhweDYzq
+U4pA+PiCmlLuJ5ddcTu73l5p51L4cE1HSP9QSYZG3lSLm8zqj2xPw9soz8QqkIL/4TzjMeM4clW
E9k70WzIuHAYl29MEW45DWvyr1Jz37aW/dyXTPr8+cIh0tgTqvEvQd7ZYGNS5+y0mfEjoLiEhTNp
sEO7HiQdy+nnds+s1AHL0moXNkv/VSRFGFkAit7brn7RxuDuyVnN55JS1n0LCediwaibl4bvu3BJ
ONnu50g86xp5Cw7HWLeoj6PzMqJubuo5W85exriAg86EUbiZEgo3nKG44qS3wOHu9bGszS8Y2OkD
6218FQYLZ24s6LhmyCxuFX1OBxzuQN0B82w66S3vAJGavWH6y7uDNFrid4jzq7ysy5PjesV9oJz6
jDH9lkPhz6mtcGgDTQ/OHgCYq4pqxvM49d2e/mHxQCVyT8oQ1YKVNjhlxZCcg0HG3+ypTHCnS7tl
YOiQL571eJuxxaidHC1682rhfgC2Cd/suQ53IeGpO5wT+f2MY9kJ4mrv4y87TmVWH5lZG1fSKLh1
wXRBb/T4ITKi1Hwlvnc1Dd0ly0r/xh/1U00HpBvZbaidnbO4P4N0enDd2jkxbBoOinZYGCtRHw/8
LKjJbaT4kFa/tTx9Z1Q9/g/2y6qtzUfBCAvv6T3t0JcksLe+ryeq9+bxQhJgwcwrm21qd8dc9cSb
5g4CWYnh18xwtgiyXD2/tr1y5gdy+CSKCo9mAbTQ1PRPjrXoHT9/5zl0Rv6psZP0OTshXXZ+cj3F
gbln11+HJ2VMt3fVbRPHSL47Vt+fl2URB3cmGJkOfnNtYWH0mwoQUgjvr3TnHwxHxvsA25HK0iel
Z2dTG+LWlTgZZDM+9chomDV/IX2SdDnEdv+zGZr7QnK50zj+OvtdKxUleXrWjaQtETtoPgXRtKQv
STtGQ2/eZso6+wKVrvNIWIH0v85LG+OQyh9Sv70Kc8jvwZLvTJVYDC+bZ7SyYwquwNWUEBBXy89Y
XS45ga3T9As6lOl6Pohm+ZYzJcZUTBULDVh33hjwvUz7sLHNCDAsO69SdIFrhkPT4EVuB3J+Q6dr
uqNDvWBdcsyHtIjDpyJsXczS2YwXmVt+0NaZsbUdTZuyJXFgbeoB8HMkMTfYqKxZl56WbDCYSpYU
IG+V9soPYS+3ksk9pdfVFNmesiOcJURY+oXXkNbP9AesxPIEQwxT8rVF7eQGMh3lhYNdltu0mot9
hmzDYl2Yl3SJq5dgDOYIr1BM1hYH44ZW6yrzDrxBcm/NlX2iFIURZt5Xt3rpU1zZjuzPImyWN1UL
cHlqDkv0CO3jyw2Ne/q/Kh/pcFwsxqvcuw/ABaaPYUZJWJ1YBgfJJbdEu83nGlgbbhob778Y/JeB
OQ+B024g5psNOrkzRdfdLuSwjyjV9m2vaGJZ7WWI4iMlrN6G4UOOoXt1/Dml3+DFt5a7MJ+dGwlK
CnulXUByoT50SArs3z2/dFFZIU4gb450XDpIKxmhkKQzUQscup6rXEWjM/TPoJvK+3HGiI3YflsQ
ngGJybO7cNo/DELOjJhddT27/UNGtUgLg/Q+4Ai+FlHccgScrpy+hdhsJxgzJsy3e3h9j4nGn9N1
ltwyWHvG4KYi4ltXwlwwbjgp+P7GMSMcScktpxYT/2B9M2pzxBpFarVpGIZmzBsIgnwlnvFR+lZ6
Tv0hoXo7wxgE28LLxw/ijPABNZbE0Vy609S0zDYFG+dmnMb6iV/r8AaGhOaFJPxBQWG7x4teHBvt
vkhDqxuuQPZpRMQhoFo/WiYPqj/7M8ZvyUTFaVhdcSISz9lQZUi6JF3SK6iBGL8Gl4xqOQ32nWrL
5XF0l+Jsp7YdzSK4Lq2ZQlp8JafBZi9xs3l+qlDNXqxYxofRQxhzcktGg8zCPUMNl2pbg8017D7H
3r4nrCVfq3WY5Fe4IDsr2HqjWd1D2ZE7C+bfjzAX4VUTLOYrBhCSvg1nP69tXqFF03ZfJ8ED2aJH
M6urV2z4n8Zk4n3O022o8vnN1MMeHmp2pP/d+U7RRHN2GTM9dL2ldjUN399l5/vfG9vtb1XqON9C
Eghk8WM/56QSu4+UNyMXeE332JtLeaGQlfiuM4T9T3dGGnCNajgUOLwORuezpwltHDzR+u+zyPrb
ssWdm3gmjNEmaxnKOuXTTEUvfslmejQHrE5ZLw4mJHCMkfiQRCCMN6ec6nddtOmumQNrB1M7vx2k
GW41lXW3ZTCbb1lVib3plSpiEPsy2BPcbnvAtcZosxnTNSuU4LwuPXXqKV/ZSspMtoDg4i350+VM
T2tzWLSVHdohI0pOiN9nRQpVfEF2HA4SU+992HdRoMhQYNuooIU05nJXMIvGddBnZ8oZi29LkQ5b
+tWhi5X+QyoLfZ4JlaIDxvcpGmHUpJ0VTTn+zBFg14WxHHgznDNDxmwISPUu73P5minTuu9U80RM
rr1MdnKdAFnYFF4PcpG75tHuAtqdDdvdSUUuyLCT8MPVKe9b0L9RJJTeVVbiXeRiiUcLOOuVw9ax
LRxbRB6VTGDuZpq7wjPDqBFfYWo/5ByR9olhEsiypjLyakLCU6mIMjKlz0gVxPMTSITU2RW9xRy7
r1EtLYcL38xG85nXDM442mZ3DVzIB67p3C5jP9Q3HtkPQkm4snKbQK8bpMmlbTBI1wDTzlmrEXtD
hvEhAQ/WO0OyglABlEFivRjumF31Vvsw2Ni60Hy5+yQuMoBBlVbRlsl1kCPBJlyy2B9pisIe32wY
LIXHdmaKFmDOiTLR6X1eSPehXs8/2Yit3xHyB6Z93tAWI14RYueN0eM2WDn904jVhFlea+5tpZ9z
bHIbAFncQ7tRcveWzXFmxsxGhN1y607OF7TZV9yu4tuSKlivLaVihTVP3/l9uWej+3VRzl41l/5X
HudT3JAm85cSomxFG7oxDJJicgigJ4gN5a5CKEDTD+dk4joYY2pQIVM+24SL4KbQ1Wh2ts8Ukrkc
oxNCy3gjkiEIDrELqFOYD0KQX8vRh2/6NKAgfYgsswlPMgyubYT97dRibB6Lgp9UHd5TkY2Vux/i
3dJmH+gkmBVAZhy8uXAuGBGPOCGWTd4uJzMp34dqtdm0nda3gxlirMjEdrFSHyJYXV6IdEnC7Qs2
2PJHKurkmLpdv2YUvKNALHgHl8fItUQhnKrlQC/bBYOcfDQwgn4f1t25s6ddb8jiEQ/oVen5ZJUw
9+4Tx69QwosnhCP9rPtwvO3ZB8DLDtDhMvcjkMZNY9U/atqLP0i+qqtyLho8ZsAMj00ivS2AKHdj
GIWObLEEZ18SS8Ix+pKaKjv4gfA+cstzX6fRMQ+kY69KLDRbFhm8bGJBAyXVSX4LW9uRS/g7PLse
2nr36jnTJ49IzGthN8x4hHGY4tG8yuqGDIWd7EDf5XsXyNdPXLPjk4eoswlzkGx9OPhrrFfhn4nx
r2TFdOwM+8dQlfALg0pnkaB/k5TqUH1bUfKs26m6y7XsTlzZvIiN14jACK5cFoqCHCshBICKgtV/
brbhqvd6FVlBszGNyHVaYLEgLjcytNpv8InpVZqY9pf1uNwLxynPshDcgM2fy0TSh6qVZE8yHvib
zA39KOflM4+JQwYzHkJdm+q6Nir2ygCM+tSIeqcMF5Y0lrVDY7YqCuZhuoglNA8JGWkLn944+y8c
jziUO5W+kQ02xI5Y5BUh0mbb1CWwGAxS/nudcQEOZfpzmtnL12BzpAevvurySe78OPSvGr65bUDn
HYi/5zKNoSSQCtnIiiFU2Ic+m65dHQpdTx9lZ003sB/KI5WBVdRWyyu84mVvz71/lS15xacWzpeR
xMbWrAznHkjAxNtDQYOVdBVDJu3Rh659Rm6ZeMxqs9lrYXZICuu9zl4wO/cBd8KWfN8BF6jDvZo1
3ueesXMC/76VI8FXZRKUExCt53hpTy2IkZPVhRbNeOInChQxNjd/1EygNyUGeuwu9JT5aU3oqFAW
sNz4p6Ao4lIPtneshN8dhQXLoYUKu6tCdecJQM39LEwyoZnLHqir88j56SaEoUJIjd5PMD3IHdgB
rDFyUDS3Jq4yEhu2u9WMu+7x0TTYYyhlg+wdIo+WGrQFPncWxTCGsDn70aAnrMEu7jdMfFvDgHTG
lN/HDy4BVXqYB1VqvLPjGZj8R/MSYBk/JWK09xXJ77muTjIN8ouVTPKgGoLucexzdmR9WKPOQR7N
zljvggLXcj6hLAELsA52q6eowA6/wz2nd5WrvzXJ9DwnKIvIi+I9Kal5b7xbQcVuVC3u+EwZoF6f
LX0SVgb41RS300J0vvCcLyqsyXs2abEbFbgRafjUypfztFXe2J4FpoWrGOPtToKzvCvKHOU1GQ6U
fI6k8ci1DN2MguikHxN0e/vMnb2LL2KGl7QZWp02h8IjdXwlOhzbbVq77p48SL/cxQlKPMHZ2KyJ
8IiE2CBFCDOzkyW/grTMT9aLbWy8Rd7qGN0sHNLn1sefW+BWTjCl53n9OhGl4QZtTjYJYq8KXkfG
Jvg8EHFfSmuUT9nA87Zpa4kJEcgP745KJGiNPJy4EwapZU5Ytmw9sFmWRsK9MhhXt0clWfK0WXJL
Gef8UdJwaX0ZHXLdPd1Go3HOVSMMNj17TQzz6Ttx3w0mF+68tfslssK4l9f2qITA+9qGXBvDzkov
cnbtYedaqmgiFk1rOZM6F2tsfS7VGYMxx/8l9arpqvLM3t4sRixuu9yff0L4ANUzDib5yEmvMaAM
afkO5T88+jrDZFMnT9XS53QqehzTquu497+VFnQPCgXbbTKW6qFO3HPrWN9jbCRYwaxuN1QFNprJ
/xw6a3nmQRi/od/iMTQnTGke84wXS894ZnKkjsoIp72eFuHsRFG5G1zx8jrMtZnUMMWXej2WB20X
GeWQP09xq7p7ofua54HozTHE/iUwpw31Q4aAlO+ARZXVY61GeTERhAhMI1tqlVQv1N4k46YaZX89
yoWxRGodiWC1W50WA4SHxdixdTbP0zC8lE31VLVErlRQOA89LNsHac31VqTz1USUcuO1Xv1GDpWz
Rec+4vvhWsAimbIoierQ9rK+q7pUnorQ8JE7kcyfFx37J1sG7r7NM/UqwMv8tOOaWLXI8nljS4+A
cRO/ktqYcWiT6rCHxIJVkLrkOcBehao35m3KigG7HMyXdR1MBJU37jQCXSDJwxKySHf+qLy5Escq
g02w4yjeuke7h85y4KHH45hlmggLdpxJnzKyJgrClmyVfZlE7mY7z7UAI4MAVlwgBIMfrsheg4hb
OxTF1VCW8l2YsSCQCxmYJ5LpqvJN0zMcfirAoE9oajQGmy5R76IiphbBBluW9pjQXqE5FiX+OF4F
LcQd/Mrklvjd7LslTLcYmZfd0i8vU9rcIU2fGfljIU9tf+PPjTpaC0ptZebBqWakxJUdf/MyzuaZ
GUXmrHFhTp1uPR4IO7l7O0HGdlntMKEXK7cmuA4HkrHMOzYj15W3RKnbEhMssLKpOgg6Hfa0VnpH
s5mMW+X2jFgRJbdDHpCyYnW33K1nDe0J5BmWTKkrcanxpr7jj6YUAEMrFYZOtrMWe3xP2yA9T0ik
hMRSVFkm1ai81YJ7tA8DPMZTcu5Tu+r3oyRrwe8n0+TRBLu9TJPCiEoemW2hHLva+akpKCCoTaDv
cfEAneV9ITD2yGDgqrKs0zinst+7Uzr+XPCQHTB3Sd6IkoJ0IWsM3V68LTUAYmxk0MTYP+XtQHVA
CY8I4LVEqdoTeLTR452ZqLVA8nlZgC3RdWog404cb98IUXzpBo25VJ13JW0y7DxNGGJrzjC5FM01
zInu+yCD227kwpX3WJs5oYdk96bpDIEaj1xSifu0sW+8EHOt6uZDMGQ3baGPSnrhxcJRo9iP8vY2
DAYcIUwHKK2Fsa0KYjs0hkhIc5QxY16A24EbqXsy/PiGaQebIpfpe3gMamMiAj7grLz22mwPe/kM
tvigyOOsHej1W0tHJeKz/+FKdGrHYcqUhnnyYFEae0QFSO9LP2924eCIgzcJ1NuULzrE7TuLsPgu
F6Ii4fBRS7zdhJiOxB5gpKEGxF1yX+H6/8F6W70AAxl5G9t475nzrWNoF6pUF1RbA4UAqFaBimSb
1njspXIfIXWS+DTjCm/RaNlHO5/gqSyFoAJy/hq95Fvlmoy/eO+uXLz4R2AlSzQHS7cJq/DGwxh4
l0h+h5tsPSuUbq+wRFZUPE7MmhQ5DspQiIfHAxnpprONm94CB2dZsrpMRjvuUof1mRc6MB7LoGkf
h6F4gMDXcoMlShsw29ykVmFFhiQBlJSAPSyAMCcY2C91bptgNwIipZiBrytDcAmMFUVwjv6eUHO1
s/rkxl9/qMpS/o4LXB6ZlT1HGac5DIivCsfVkUp6jm9585wWeOELuji4JY8fY04Bd2BwcoeTB7DQ
Ywm51HZdXRPV9yJwgj9q32VIA1boiYymABM/XHsuYd6FZODJTuI93yBytJf/kspuarNAO67nnTeN
xrsPDHwjWbTOWKYqkoFLVUdtkaZPg8MudgHQPii6MTkmJRtXx96lQu2P3xUOdnenqBu2LkVHbGEY
LId91wa8MI7JRHTDvhBx5+oRSk67RCe8sxdXIvvG4CPNt0XIRfhYzGPTRdwI0/Y77WXeRXRL1T39
t0ejm0+f//k3sfKC/7VH47Hpu/Q/HvvPj7/YkX591B9GDfe3cPVo4LtYsa0sw383atgUcuJkhrBM
wInWJMwdf7KwBPhQD3IWriIGpViT/u7T4INCm/6uwDIxA3nevwcP/av/kXscVXrwsRycTxxcf/dH
/gPpmRK9FA2/fCO/Zz65lCru6qksz6DIu4g4MWVX2dD+3xoJMbf/xRqyfloIqKvDcz37Y57CbfWP
tktS8pj8yuG5UZgddz3W4enQzG6M5SKTLO1oiOt9B6M+12swhAjA/pNY2YSEsTBm0vjgnqCrZuXR
8FaQofwFNZx+AQ6Fp6dPZhcZFiiGMntqKfkncqvN3Z3uuynZy74XkrQ97ERUp+EVewpARabHwBWB
AQFa1EEBgu8XflHknosOCuPA37DlBT8IfABrtIUJByf7BXGsFF8LqBRDSiiP3kD9788uY6D45v/O
gswzYUKG9Plpw4nEYDKpZkcFiU9Yll8xeSvOWYb3mgJvWOMzxBqYyJN0gsIpA9GHP8LGiMcIp4hk
Xk8PzneM+PlbkwIXOkwpK/xDAM/l2hmDMXnmjyZSkVMQLsZetRn4rrG3GIE6Vu4+InpMz0YAcGw7
zhhJOOcMttyHqaM8zQiGnj38sFXSJ4cqVdMD3fFxgIqgA7Yqn9RvmvbmEZO7pyM/XOIEv9nkZgeM
YtIijV8Z11k+FZxJxWRLpAlgjBG6l3fbjGqsyEopaR2nxEhpF1/7Cgga4HHaVfRGsLW4q/i/1bp3
xnuZre7V1K++C47b4ABHNxijjJT6ZqwW712uLFJy4YkxoHD2DaYLt0+7bYoWSSHJ0nGMgkXKQQWz
w9xsiMsR4BWyKl5TxxveOp8TE1duwAnQW2LsLnVngagxjV6RIBZUOW66iWklScmlNi8mYYe9147y
Wwa78C2mGgJPq8fPDdcuu97G6DuGYA1tYXiTQl21MAuy5RQmJDjRbfjcqZ9/9WxjXxUVAP6G6vUY
7qt20y9tzsPaSk/wy09q9giUA8IoDFmPsrET7odVUwLSEQ5GQBfnk9qKuBqv1vPwKl+7aYHO4k0M
DbM4+zSrCb22tWOFVpK6xIH0KD8TzaGUZrVMnutqbr85UrSMVBZMXJCzXRdoCT3hyKf1WB8qh+vf
FvpifPDjludlod0EsikVXcmuLOLKiZw+cSm6lPqTNu7sYYSHsV7MKnWToTo8k+TDlrzgD75ajyXA
TItCPdAuNILnLsbuDBwzqUinyGKfpybF5g1DRQ6YXcInrqblKoSphrl3qcsBShAW3m1ATAJlbOHz
bULAFAi+zKW8DTsfHuWCTi1oEsWoMUZhVOZYYU9FD6xj9ZpxiVZPAT7R+7xg5MIoV4GJm5gxAZN1
35skXF5s9M9gw1Wlv6O1I3sEUFnfLBXc2GhWY/hzWJoQuC0pI/tsJYBZN6Dg2lcHMidDK+TOG3rG
56d5nniJvaELH/CgzM/IB+UHIxY0izjuLE7MjQGCJxgwkm/wVACacyoxb4PQ0ESAsFrS3LlYubcJ
Ju2QXkGJtSL28blaC+ooBIxztwAv0geYgCKvdIuANnKXLqddS6GQ/OnwsjwW4OrUV2YT0dkk9Jxc
h95sdcg1jegi261qaGF5DdpgLBL6a+ir4hSDtqqINKH/o7amTp3tl3nOLLBrLteWPXaawLxOlHTd
z8oHV37GiNQidboSvxFQmiWG4mGituA6ECrkjLI1p8TJEtjGYGpBHrSDP2Fk1dS7QJJrNwtuKAfk
s516O6lLPwCq0K0KQ+5ahc+UfsYEuzckscxiD9k08L57PbCHg+dVGcVwxCELOm6VDGqWItJ2+BiW
dBl1ft3ArKgjrUaCT6IZLH1MaS3i5N/binu2w2igJmgibbsTN4UT0EMwzQPQRo6OVcA8gnu7V1BB
SNXR3oMnjz4X+sV8jKk+AUcbpo3nnNctCgxpwUHbP7Z533i7JahC1rgUY4apQM8Q7r+edch0m3CY
1t5TUlm0Tm5txjrmuqrW/kESgqFpay5FNTzF4M7EmzKpJ8LPg/UtsrpWxS9WNuqfM/nhZ6oLqUfp
jcH8auAeihOXpbHd+KUJvmTOR/cwxKnDXuem5iurXfwTqmqKCGtWP/MiDk5516F8JIYBU0fnDPpx
4eEdIKIZI/kzPcijVNncUpKxbh4AYqcv3Eu6s0EU/aOvOnQsTF/td2fuiJrnjEjD7cDYO9nFCyWS
m4QkPDwAGgZ94BPAYpE7JYUfBdCq7SyG5oYVy6AGpFjvwLOR6pPyrXzcsQkJDExDGyN4ASi81FZK
ARAI30BsaMr0P9ophjrg+tLh3Z+Ypu+xDC4/dMzeT56x73m9i8r8tINUPfU1E5atzUaHQ60s/IcE
fl+/o8AOlLAArFYBhSrp5bMdZlGhLJPHEFmXbDLP9Gb2Rr7RfpYTmnFrDIpNF4ZCupdoPFza62Jm
tUnz6d4dg+CZUriuw/JZVm5Ei95A0Y7pz+owNTaAQqUBIkVlnox6V9Z6eBttnyWryWeoGaV2QHOU
LQ3lW5Q3nxiYWwz7sNKe3IXG/2LvTJYjV84m+yr9AiHDGIhY/jkzOU9FFjcwsoqFGYEZATx9n5TU
f0uyNplp2W2t1TXdyyKLCcTgn/vxwh12OuMmjZspgimYKEPQaZkp8/JpmPttea0xUmJ++ExAPkww
uGvtbYmgNtTylkRYSCvmJP+bbOXLiaNFdwH2uGLnEO9Ktp4qCP5ZwRUHpiSRHwiRxrnWqSUdNnYZ
ZxAWZMq+ap018pbcSsku1ORjvPEEyxdHnFVyXhOX791J9LGrfAIzUhCNj6ClMD/erR0BGJANATlR
vHKmPakkNZqgX8GKLmmwgztdeJgX/VIi7iBtwriggihvDovh/GOXNcKniz21vOpnMwV7FQT42ZY1
HNft4CcZSmgdyXMGjOuERxlf5eTF2uHuSurNSRQrbjdLumJT3Fs3Nf+x3hSDcN1NvMQTLBuR8qRO
YRSHJyanut9C+szfZqBpLL5ehnHeVm7/eyQO5x4swA+YPlR5kZupSzpD2soGD7k7qcdpsgJZyQFG
rG3I+pG0FBc5UoR3l7rND12l820wSNbuvCzQDIvIfoRumHoHoFczwWOS7ZjCpujesdLBiYBk/t0M
q32YVwYAB9sU4o2/uYTAnyfTixAOF/9+idBV3B7exUYy6/k0kanZomDcYgtveDuD2M1p8BoqVru0
wsJR5+JD5ar7tXQ5MATw4rpDgu6Sd8tp4SGOIQnM/VK88WmNV80UZuBwVMsEjSBE84e6xDXfeSLz
Xrp2dX0yfBbd2pYWBrjpCXWi+4MgGUPUWBy1Kv85ExmpNiVhQXucZkXJGUHLad0mMeYRGDAQb7am
pUp752BDeKZ+cUiOJpUX9HRvqd0bqKnCFFRTVFYWLDHgPXL6iy5HfVawDB/1BvsyhhvWRugICXNT
FIAGRNLGD1tySNg05M0MXuaJai7MFbEbTPQHrvoCFTJZ8QCXT/wJvUSc14kDI+wwN3qveeAfLn0x
j3oY1NUUMc3gl18E7jZNE5gYXPv7/qrVEV3rmDEAyeJXAhwc+HF6FxaD/q6rxP+oWGsmtGEhxcGp
SZgz32OaAdVnCZid4Ud2cbvB3c+tvWw9amCkVhnAIxudrfgqkFT4SwyUF2T7XLhViza8cAptB6oX
9wq74JOLa5CMON1LGGyG8PKfIx1nW2SFlh43dxyxOwsK1zjJ8Axm2nT3vSxyCvhkBnVzxRJAtiOs
76PZ1e9VM0zBds1WiLEJnqgrAxIlOORJLzFoVq74rqM4qXDYJ2N1AziqT3c9328lHlrm8473L5XP
CloBEyKOiRbWabUSu5Yw4mJ8iEA5GIc5qKFTH95kkjwKvJuWBGyXtw8lxnpS6X5CgQAzlEJuC6/A
jAILVf924zJ7r3gJXi0OxosNocf43UQk5rbEwqqvREWWIGzPr1u5xv9SK+7CDTLc0O94v52POtWc
W5sLposVIHjtPDcGtyNi8zCRPkU0Moafp8iz/KsIHH4ID6b5k2sKEoQ9GM4XCoGjaDd3ZXQMegxG
nIVmwWOBfZIjCMxppqDe2slTFNYd8N9cg2ArG4d7z9CK9SbhjEyTHdFVLMAsq4xqBDjobeaNPqME
f0hZW3G34OtOx4aBAMMSM7ey37b2skwxsGY3TAPhoP6ObMcQ1Bev2rEZa0IIVSLeR4howHM4hex5
o4ppT4eByy95bmBfc6YKuWZJUDY05fZltq0rn763fAZ1zeXKM9A1GE5tbAQzbJtwdLn0302YxSOR
2veeq0i9+f/i0t/EJcIx/05c2mTd/3j5nLPyH0Nrf/2a/w6tOTTM8HIo6oj+sZfG9//iEmeTMNaV
Rzm6R6Ds79LS3+JBjqsdimuU9P8htOa5f+HPccgGKZeMWUS52H+SAPoXyLrnhzwPQUi8F70Kmedf
eqZooS88RWsCDqyJbD88bW59eCh19ydu/LQlX8D7BvOBzvuLyzBMAovkvU65xFDPZKNA90daCZ/+
8+fp/7aoWOR5iiQhshkRRBp+SHf9uyfnv76W738KZf8fv/5vT5HHn/S3qCPhauV7gPk9x0PICZ3/
HXV0nb89UCh2PGjUFqHY/T04pv9yKUAC5S/JefsXePV/9NTwBvxj1BEiReC6jheilipmEtG/pMaA
M8Uzfs2PpbYNeJqplC2lE13icM+2RcQdC09nDZv1Ml7v/KU74/6CebYFStepp577bhlv/G4qm+6D
TGFHW/CcFVR8sChDCthBBw6iX//vP1Kh828Xn/+qh8/u15D9+vyn1efyRX97blCf/9eDI/76z39f
YIR0/hLypEJP5FHVLump/35WhKLkgUa4y7LgRajY/Lv/ZIlxeDr/6XkhWhuRuJKkYmEIEc7V//K8
NIuDqyRXl/HRCPut86pzUbg6U251Tvwu9lyremaQc1VV0/CnwXQwOA9xELriUYoWNkoLvLuj8xJM
NDRCb2+QwXtx66dJg1OkVHrM23O05CutME5mA8shPIlTJlT9guYHeXdaA/vcB2GQC7SudrTTmcxP
TTKRq8aCJYDiFFjdHS7rlJARZsJ7M1jX3jbcYLFpawejAKGlpfvt9MNU7Zcq0MuvIZioQuK2vVTg
hlFN90RwOu/Y0DBemTOokwStZoh7Ac8ZzUo5YL4CTtOIgbEusPpisG6hlJG0cHbTUrnFYdThelPC
8y7usMP22bnPSjQTzNNZa3711q+Gt9XY+IkPD1PrXI5RumNM5qW3cW/0/Ebn+LJ3VZLsgnTWJcW4
iwY8EKF9I9aHzSvfof6kALm5s2Aguw26RQrixoulOYUxYZ6e+TV5Dy299Bh3w/S71H47XC9VKh/6
NQ4NnEs6vvObYBXZEUFFTe+DLinEpgRtv/Yy+CyGDlRQtsjUuxhF5VZUmCOPaMoOjjzX/TExU6Mj
PgocMOBdgU8FW34+bAs7+M22dso53RYTSJB4noL+PKSdeZvhyu+GcREFx6UKKrIeLe1Ta7T2B6p0
qKAqQOrEMOscTsvAx0552MOJ4rYMZ/m5w5xR/CCHKPI/PUYQjIckP31uA0kW3YsSTDVrD5FMJsks
11fMLcacTxrX73WnvLb4csagOqrBRS3HCY0/NUyuJy/ABGOlfiY6UuLrTcEqbVJGB7tWFuKemEDG
kZKxL1c+roDLpcVVz8XDuiC2gx1Oqw9FIOyAuy8PtpC5cOoEeClBD4QXsnPhEeKDIIFnjYMuqcrF
v7Ll2L15+O0gZcsF+3vMovlaqX5+YAsguQKPOntZO4sPVTQd3cmAjpthH6LPTo/kDIvt6pm5B0Hj
83HuadOkDH7v0/ae7uu0X049ZQaAf31bbUsXe/yN20HOSdeqI8tVlUSvJKcA57ou+COuMyiiAMNS
kVyie2mvCXsVArJFs6+ykZ+yyybzQxqK1j4ryH8HYpDrKZ4xtoDrSZnvwh+MvW/eYBIANYBknGy9
uEmZPfcnsOncaWrGNX9VfbsfVVTJlPKvwu5Q2/x9H0Hw68thZXTTBNP3TObxTa9ZdaJRXrxP41jE
SPErO800mfIWvH/5rPE/b2MsK+4u1mN6MKvT83COmFEuU5P+Hmkv4JMHhDtvvTHGX5yMzQDQpo2Y
+swz2vtej/PIpY4e6nW7JjmCNVxBfz+ONE2sqBH76dK2RUuUX6jboHET55FYL1mmISyj5Jf0/e4N
MGDZXDNyV/bEnKSnahiGT7EfgSGmwK3T9TR7hPe3ZP69+MYGWXmLETl7cvFYv7VTYl6HxZvflmLR
O6huoYOTckjI0Hrcv+oEgEcO7DcAvlGbsNu7tDpwW7bBkfrb5GEqI889JmMvsTNTb0fDeUPMcMyF
ukHrz289TqkYMXPdASfQE/d5w//g01OAtYvSqdhFfuWvPBALIbUggdtIpbIFLjVFt33aq3YXVKo2
BF38FjvvEsXbabxEWtXYqS1FE8kdgk9FJtwE3gEaMD0mXbDCAYHnfIljGNaO7dQLTCvTOgTbvr7Y
b9GlgRolM2ajkL0U2W3Ko9u5ncIfsWL5JgO8Tv0uh4Lmbmzr9VhpXTQIayHn//Q6kz+sTaIJSBeS
cr3QWBfZoRym+EbEtiKQu/Q3eRfbZxNpmg565vmw3UP3ibLk4L7GzPqDPF4r/jCvV8XO1gYNcmmr
RNast7g2U28pY2KMRextGW9hT2Yny8A57erJrPGPvvJpiQkW7bQPrWSJAU7d4aeaZ2+YH+nMzTF0
1zO+yCwLP1YTET3ge8zoU0lV6IOkIORUp7bZuXXCx+cjwe6gFaMVk0IQvt5k3tTZZcMbnz3JwYrr
1W/qgrkYSX9u3B1jmthEFwd2bB5l2FxGFz7J9MkhgG8UY3FKWkN0FC6PsMSbJfnJxXh+xabt4Sat
yeV8QyMN31PWpRavpb3kmcqSVhZeJsKiqgLtRN0atW8pMelwuODFcsqV7huqzoDg2Dy9TcYALVjI
adZ4laKhge+3AjnUbUlIqTcXKLzKOsZnfOVgvrhOX77FULH7ekWenLziMrHsJ4dQifFHIoCaf9cA
E6xDNNsWGy/bex8yyIVSnZDi1S8QaCCopQQKN10XUdWK6wnYM+YSPNv8aF1cAUlzzHqOonC+Z3qr
asrNRN0cLANnfqKRNZ6T7kCz1FIzlWPl82H/uOngH3zHWQ/MvPUebMClBz5owQVHMOdcqj3c6az6
3tIy4wmZXCWjk1IR5EEF+poNQel2V1ds0HhHU3p92OPdB1s5gkrFHuvcPWemheUvp2dgHfhtJWXG
mScP/fBzqppAHdEGqQ/G/aKF2SAcuie/7oiTTbrgd1OwEdYoEVaUrxovst23cHN6kh9xTmjKazTp
RL+4E3MFeXDbLK3kL1XTI9DFWVFTppsjAHF87OcjW+58JdCgq60rLhDxFs8vQ1N45pcMN1U3CMV9
d27h+A5XTUhU5oKIDX7VTJmTUxLpjqQpospEqU81l1APdPFQa5a9je/VjT3Vjg/Y1TAOf0RybsJt
OGpWbrcO8jeqdOgK7wN22te4WJwXh+pOZzPmgX51UPTUFg2+fkrxBX7MUyl+5oRWmtt4Im13n7JU
XVgGOBmaKsdYNFBin+09z5se2nml0dBFFY8YZxZR9lbQdPQFjjeQ23gY6dmjrCUJbkbhYURVq3AH
UNgdVkLgBHgUNTTe3/xJ+tK5mNVPyoStPdoo4VTioYa/M2p3wBEUDs6hXUNHX7kPSe5ZAuf+cjUI
JyS32K+UpDIahqvLTB3QtdBrzqCYXe6jGSOsTh2WaXGYHWEr4jtDAnGpUnZ+XpnH/14zAqKLW7NC
1pMdmAu6dIIyfOK2yCROy0cioYyg+tRt7OuSD3Gz78NV8/hictOHGABpSYC30zd8xAMZeVHIU8dL
9bhiA/uE8wCBgcit62yL0XSwMMBr8fOJsSh34VzTX9qNxMt58COW8CwIJrlXKZII59w8as4d+V94
45XS5rpzWl+0R58MsMSboOfYHMvGmzEx5HJ+Wcag+N1HPQzyyJZi1/f9JADpE8XdKmyOHMHnQT1T
nS3cc22DItsVDs1isOhzrIrUkDv+3bJecNhln7aMpnvV3ZqSmg7OulPc3+IsMJ9jh7OcHs8cN+ri
eskX0YBkeAjrNI3PA8yGI+MPeoh4eiCBhVXUfAK+yJg9V6Oq94RdnPbJStIPj+UqVxZJMqMojJOn
WmbgME3C15axJ6OcsEuve6a/ajvBwa+OvrbWAUYB6m+TRmr+iinMds9We369bVri8pvRTPp1wIsI
Yt+tvZuQIxdu7hw7AtBsYfK9O0+Qu0TeSnD6w0xySbIlke1JwqDYM/Im2jmV2p6JAM7ko8MmCjYR
xWg1CuW0Pg22t9gAxYpzsMbGvuFQTzYzxJHgQAVlxefjmMKbmMbhkMcCZ+0BvbP5k1EfEKHpyvDF
XHZUhM0mucvH0c9+SsHAgfqDGiqaCpvUeyiaFcB2wmA+PUe1p74qqGf0ToZxfI4IzgaMIQfGIOzK
MtsGIk8/qMiYxTXbLp6VIgFt8aAYHnx3XBFrBgj5iE+Ae8JV1A7ReO2sIvm0pkmv16mTj1UuRHZA
fAWcqNSc3XLtxLDBnz5sjEHyxcoJfiADAp/pgFoRVbvXS141/m7sjfjdeOnon9WYOMVXQGBv+u0k
MSGbvOn8i0s6mzlxzrL6Yqa7HNN2Kq+nDkC1ZP7IQS1JvqIibNvNwMT+zbdqCPZkx9IfIlqZWuSN
qR4Zd0U/+Ds7hB4b1oMNTitCcU3VT2Q0qiIigh6b4XVyBi++LcNBR3tWJTCsiegq/9bVIsTGm9my
/TH7ss9eCEtN6U6iXBVP1lmq7lw5MsPUbBLufNt6VQzobDI7zu0MimDcN7anMb2KSd8SxvPTdz83
fXIMZLC8BPXqOHsq72cmVp3KpzvPyvgDD5HhmIvdYcgB3axLwiTQC+1OGGqkvmdnaEKAMIXXH6tL
t0xOg8kxW9rkaVwj54erlPdaTXK8qpxsbX4EiOw73KDDT5/9ST3mXQ1fYFLhzDONSQ62ZkFJRuyq
FkDyYLKO4CmRLNp2fMo5CA4EzP/Iq1qZFKeoq9UxY7zIOC2N8BsX8a1r6VBz4sL9IZyq4qmkMqdh
gkL2HrDIhOg5cYTbhVGlR+T2OXyQq3QJXjFTGaANBv5KACkr6EqRlugE5mXMNhjbNMg7cqEcQ8mR
jJfuHqddFtoCOAUBuwFPT98diVeKPEzm0hbdyWgbY19syQw3vNG1Dk35lvIs1LdN6HKlsJcqNQIO
K4cLDIr5SwWzaLlENz0uwgxIyfwDbo7r3l5VQhW/DGf+XcyA59k6dezcYTPr9xHFMvcEBNrbwB1q
LhC2iriQL8D0ZORU8adyS24u2Ff6eyNnpiGjyupzaAJ7N7vUYfw0/pKcQ9wHsNSXKL1Wqp+ux7Jf
f69+GUX7YXGruzIJpqPVSQNQJp8YUFH0m6vdGhXrU+3h52b8l9GnILUdnguGxUyUof+CE6jhhVAO
l/a/1zDtXmM/muS5J7pEeVjhtLi/s0i/SsoMny+O+Yu/lyE4XWUOcG3R4YMbg3r5DMXiPos5cH/Q
rpVsk24V654C9eFolMdIhgHwzNG29TiUefl6RyCLT3RV4EbJhAFOzwdJAkWS2eYTkfQdea3Np6Oo
0/meSLQ6ahgxehdlgzjwDXt1RS+vv9eETO3NSH9DvM1IKo08JV7BsJIR9DbLO+bVVK6VW5osegZn
aSyK9zAXfHCOQhLdFRln/0e35RT7wKVaxd/QG5L3ZA65c1qe0rOWgXnKIb3PXMnbpt5xDhzqe+Pi
4wAVUWpv7w2Oc14r36GpxFbNL1cycn8fxCQlTnwlA/L5ZXO5qnq3BbdW+8SOFn60fu5AZYClzyA7
q95rbdRyxqWdbT3aER6VF1B6NxZd8cw0rqW/Z7GGmXtPKT1jRiBU4UJuihgQHpurGMjc+xpEYYuh
OosfknWEoJxR3oUfgY2EEzI7/mnVk3q1mpdr38/BUl4XaTRMVENEgnoaT0yfoQ39W19SHuSCE7oL
snn6tQZBU+JClSnRGJ0co2xK3uiwog1u9GZiDT6JNzK6bngi1G0o2bFg9KvZuzCFEvJYesya/o4j
cXS4VB27RyOTFSdaRPokiyt8km0Y2O7Rocq03a1jJzJm2jVPjjuImbHbQpCDvbmV4Yi8XQ/36Yia
MMrCT58zV8Pn4hHzP2E0dtcZEDRvE+ZhFJ3delHPPk67PW9LfoR6VVwFSRQ/hkKpB8fHyk9b5VjJ
E96AYjeErj7rENMXwoFnDnYxxStWqupUVWOTbtaES+8Bu6tP16mM2g9aU0v3BwjC2buGf2qIj/LA
4O3x5+FqZKmqSANf5AicZBrWCaTM+MheqZ+pcRfkJfISHnoxlusj1eL5h4hD1tuL3HDbxSWXf03P
D+auQef8x1JMJ0Fkj1/XrMRPjlQkDpkI1b8bNrNdWY/MIyev47YuRAdmzLMC+yMqJCcHbeIz/JnI
2yInurfYO6Zw34amIYsSuGXdvUZD2Yz3xUps9g+VR/ZBsSstd/m6oIbJGnlurnz8frFIpzeMW0Sh
m3SmkQ9DUrunQDsr8t1KkL/bkxMv+7so94cStAqySTPgp3v10yzA+OfbkUYTFikJXa3sF7VtAMeg
+Xqy+25qsBBMvxQWog6n5iEN+ksgHyCVpx9hGFBxR7dmED2YJhjw7y/xcEgKLrk0ExOXXTJshj6B
IX/ThZNDvws1hfVWLX19I6uGibc7j5S0oFL+zlFZ6PWLuP8e5nGljcvkcDw45Dcn6eFxPmSo1Pe8
ystrhc3jaYgTlIAum9OAO3k0wYBLlxLyiwmOS62gB0CLgVQVC2AeOdXk7zaSxU2RjZdVUPaj3boL
D8h+xuyoTk2DwwIMAZGTKy/jVdtlVNm9t4lHxGoSanjwvWV4TcuZ7gu9qqC4Uv7SaBINcfZSpROo
KULEk951K4H8XddVcrrJUhpu4bk7H2VfZMBR4L2NtEYt0/y6uGr8mBpVvc8GwxYdw9T7wZTmsMrE
CO+apSMLG+/4mi4Da+botNSG+q2iv1UGuIBN3OvlyHJam8e4oAwVs0MKCCMoNfIbJBIWb6tb9Zmn
yC0bg1MKREFUNvde0VB5L5v6AwBYciNktexy2Fl7Dc0Jf2Oq0ZcmiWkVDSQ8ZSnpt+2CFn7xLkbF
77EFgYGYlh7LvBVH5Q/ipsa0fprqMbySnQvA22jno+jm6Ya/V3Of+p6gBAPIeG5qLzrWqStGgv8i
/K6VoZujJOx6GhfZHDHyJt8ZbPDXoqXf+pbaJUt0cV7it7wq68ekFvkpHoaay7Xu+jPQibigIVdA
+nBAO1Bg3c+EDWuRISj4JcaJi0td/fLLNfhqC9Ff4XDB+QKJsd3gwM8PfrGQB2yp06a/Yp6G/ODK
1Xx4iPG8RpFxH7sYvBpmhdUE58xXVE4UhH7oUaozV+2qIe9Pg5rcdqexI1K+nWrqWAav8cpjGUym
Rwfwen9XYthg8zdm4WzvBqm+jhdfvtWQhYMt3JgZ6c/LxQ0Aizb6RmgkAxTjkKeF1CPceahw3t+y
/xLeTs2sj7PlzOsL29wlFMsFG+TYZD60C5Vr21z4K6ODQBLxX0TLKzfK5HHKx4EOaQk7cY/LVcJN
TwYPuV155YNZxvE9pkDkBQulzFi2UgYRYTcrOEzu4o0PQYo5T00c+ux2bYIKda1Ms+xhgnX3GKbs
F3fQHjHkdv2SOn9Y9+J3DG/SQIPKaTTLW+8BhZ2PwK/ECdIaJZOe60vcT3HgncOsyZufdI2qzzGM
ytu4NNE+LIr2HUp+0eN+VJxQVzGpk+tXc77rOHhWByxoyJYYs+f6xEIjbpair+h7KWM85z2Nu/cS
UMRjadOlPotWVcEmk436hGvpufsSdiC7DJm1XdbExYE+ELVj0IQXuQFmRUNrVuOMW4dW2k1RFIq9
pQ6M2pplBqlNKYWyzwNNr8fKU+F5acv+c12pOeUtBReVeFKonU6Ffwo1BS07JUV2DW7wUl1Zjv1H
OqidIXwG0Sk5TD1Z010B6Il2apyIG9bw5dAoX3yP/oKcgo8KVSvrEGW4Zo+E+EDwmw3n/eVLccih
f6kXaL2isffuVAa/Em80p7UV4xPrioXFVFbxIZ5EfBN6AghIxPAmPfZ5C35ihSme70NID9uihCj9
BK0uj/aTT5jv0HYOMsFa2nxrlVO+drAkdlXv6z9OPjhPiQnNW5mssEbySTdv2eBOaFaVqIo9Jqrw
sVcCbiEipfOnC+Ryi3Tum7M/YXfmeVwGy2pYBubU6gRPHRedFZDjgvL2iDRCLgRWVfIQNSlxtHLR
vb1OiZanwFHNcO9r4amX2vP9Fj98g+kp4f+SD0SbNMWpylfHJYtarvYmnK+HIMT5mSjygkdFUnqb
B3jswVmFdbjrGLuMXKvwxB0HmAYJi3DMuEsWBOydaVT+z1TbNtrjfsY7nK/e1OyMK4jck/rO3R2K
J9UrW6QKed1lToVXEDpNiS0YexJHzKWhS3nmjPwrXlWb3ZXdNBuALET3CBWBEdpRaNngHZuL9E0H
LR2inZjGZ7/JJxcEnZA7LpTcurJAgARiMwm2ciry57RIZwgO+G858+Zq2kkcBnvuhABbod7RurNT
lQnRpIWfh94GGnYc0K2IkUpvcDzOF8xBibq7pSSSdgze/ufVUfg5U74/VSpT3dGjOoiEJxmCh/Yz
4okdgNR3vnaEyuY3V1ahvTJbGj9Xb/DeHN0vLyq/jKkC0hlkovHFwTVq/DXghGQtHELZruWPctaz
uFFRnbaPYZAw9YTi5EkGddK8iKKRjzRKTfW5yAOiievaRzcLqS8u/lFsmsea0pKIqt8LBIreEapN
5qyJxp9xH3vmI0j6tfpeiddTfhZFXP8Dl1pjuqHgnz/6elbUbqd08bHrw9753dW06GzXeAxo8YMB
JbeWCR7TTIhAYrsAn/mFToVcxoFl/mwGHzu94de5cYOINgfck+ndMkuI+mw1qFJjOrLD+33t7hXM
rvKn7Fv56Q0LlzNtXUhhIu6+QOINahPkY9M3oAsLMrYdMnlCI1rln8fcG7NtKD2GHLVHeJRETXRb
SnoPt9Uyhrjr1ETvUkFg74iDPElf2GiiDpVHgr7gh8w4oqBqjK84D+L17EymOoawU+QdIVLNmBIW
rXtxlg7NdOt5tBxeuSiM/QFg7UVbR/d4hXbPU7om0/gHJ//qnel0NOmZDzW4ZtiAmbWtKAbd4bFb
4ZOUYeW+WEmA/Dybtr3syov5GTOZRyf9q+B++UlXTAAevEk7z+P8XNPCuMezsbwTgeJiRBi7T88l
q8V0ZdtspmEIL8KVbMUimdahU1CZOhdfiOtiP+rGsztNHik4ytEUt2tInTyXIzirxUibEJ8Cd/kO
0fZalNp9WmQpCPykvNUqCifgQW2wH2E4X2WcOmlcIizwHDdt1L/gtKbVcSzhDN52IDzLK1cKuw0t
JXCA+p1rJrLN2zIUEW+vnRa9gAlt3Vt37tynIiA1T2cwMSTUyCWUO6yI/c7pghnCvq3L18HS7r5u
mNCGu5LpEDEhfELv1hTtNUdxBmc2IJ5UctyV5aunlvXTGdOV9wfHwg/2PbgVmglFld1YoHere+Jw
48wO3FW06HfY0Gl2qEq/lfcrtytu9hRb4aA03Zg9c1ONMNxHHP1OcYKmU22kpmjvo+9XP1x2jIua
7CYZbTXuOUfkmvhhnHKLu6lGT1FMGXTNREXPCvtU6mNupCZYGE1zvQshIQ3BF2lC4eNIJ912O6B2
To9Oyj6x0kzQVwmQSJOlEWrl0KznoHMD0vsk0sLxOp3KQZm9SdzAq69S3sz5vQizxHswZoqoaMti
kFCX5qKLh4M3A4AEGURH3HnQDMASSupxj4uhMYKEXF44x9V1WgRv5jT6JxANbYYtRgeuvIQ9nGbe
i1H3OFhAMEKniRGmD3MwNlhwQMX0zy0DGJIHvJpp/oLzOcHjRUYazf5s0kYUdmvCMKD4AAuqSWi5
W8tMUHXdcd5rjxpRmgzJJV12AmPHCe+O6HhkvmqeGk75i10NpEuRDRyKIw8ticclCKl8jzktMGBi
WMYVAQ27fagslK4H8jd51W7btowTCLzYcqKdDZxgIlrfl0mek5NBZjsJ7q5m45LiGotjkpUuh2SL
OO9uVbUM44n2Xn72EfRsdl14pk3vWTkGztOMdhkHVkMBSxAHW29wjPNr7EPACG5LTsOb57InnFkP
synOcWkbWgCzbJiibxNEXfRKQs1PbrjIttV+rkGc7cAhRwH8ui5ar9t4LNkenVi50IYoIHR+GJFT
EKZ6v6z3DPtZ3OoQ68hV0yZucYeQ5kMMHboZUk6qhvhoyljrb0C98JOI+3GZNifidsbfBUu46HAL
4/tiBzJ0E4bznuHVHMFdxZpOmmIWaIKMiWmruPdTwv8LV7kyz/0TEMi0v8ZANoCjklyKOTrjH8l+
dzmzscthve5hpa3AbL3wWFogUTPuviZx12eA6354xErDLJ6T0hA4R5glCzQdCnJplEx064f1Jlpx
u2wNFYAUB6lgGC8kAtDIJC7jNLpiejGYU6ThAYE+No6/74pygjrRJQVylBkomj3CFZNdfGRtmB0o
Eg4v0a4XLePgsljE/M0IhvrHg69GQfW8EmF3lZIU7akty6zzJ1fUsLwEvBXNV5sIBit/wgy2MYPB
msrFXchhedX4qMn05vT5EqxkJ3JCdtALRlx04ruzLS31igBNcSzxl3QHAYRwRhJGCmYoh663aZKl
pPAEgi3DWa9L7XlSixR3OXkNs7UrLXAP2tc12yg4QxE2276Zc/PcgkPQoKskIJ60g6R+U2YVJ9Qw
JmDCxDhLvc9cwrEkX4ia5VK81UNfGIuwi/70kJlJLmZOTfEb4nJf0AzoeVBcKdsabycT1C+Ox2V5
2xlXl1+5dQZzWIYFY3C/QXcv0ZLozqKH1VytFifCy+gPFSVvRSrCnCheK7zD1DIo2I+AXiG6GdNo
sKPxmLybkkPQVZAKKz4uMwJ51bNhRz9ZHhtipnPZFD/gUC+0u7WkBoHy0786gahskvVaV7YnNuDR
6tYcxoy1jt1iBIp7uUwoj5RikjVmH3sqXQ+6T5z/ydGZLceJbFH0i4hIICHhteYqVWmWLfmFcMs2
yQzJnF9/V92Xjmi325ZKDHnO3nttuStNuTq8Kq1efkdhn3pfA8vQ4MoiisPzJha8At5oR3bKY83w
4EBJcdveEg6zfW5LnlgKIRlVMI5RUQV+nxLA4CjakGV+VYEVcWoRgV5VlihGtx859sYXdjnNcIbw
HdjPVjLXXjonGR2Bl8p08a6d1nY549PxaHgcZRD9458rg5aQUB8eI0z6HXw2agzqy9LcY3UkTLki
GX2SCIxYDsLsQBPlkhwwJxblK5S5dEufAFMCz0SHsnhGqmViqvDLGad/nfDRPNbIV/HPkNrrFUR4
ONE7CQXWry491oXk6Lk8q5+XkH85KSEgpWxy0VOPtgHsGHHGijUOgmeS0n63tdKkhqXO6pnkHM5p
Ux3K2QWwBHun9l95fmCqOKKz2+o1Lypd7tYpG3ic92VVrdfUiSbB2XvK6GVwiZCPP2Q5OM3fqdIi
/Ru23Vi88kRuUKJa2Sc7w7PGuxpn6OSBRWUx/GAEi9KTTdkw/VZE3RWwL4/d1BMX+dx9UHcYE7QD
MU0WftR6gHXnzuT7OGKin62hzdxiA2VhrT7XrEFFXYnypfZiyb0EBzl4hftPqqUlIyaG6AXEB887
NJYnlU4eTB4vD/gin/K1SiQAtsXtlvpcqWlcDuEwCEjarAO76ffUuuR6mOaDMeF6Gt22QDhdgZY8
sAbRU4eDKwzip9VG/Jw2FqdJpr/BsNlpoo6qWcpvUGIMhayhsmYItyXJ9ca/ulERLJxe2FrR4dSN
BPoKCow37qhC2uymdESL8mCzOARGKjm8Sl3a1gOCy0nvzSuaqD3pkTcpXhzgEZ7e1LGp869wsoCM
9hF9c/d2Xk9PdjkUAp1n2fLxdkDKAnekOdzvgCXilcG48dzg6wPnUGDdKk7YT2D6VLzD08/E89a5
2LdDtaZI+lMfclglFheB9pIjfylNht5LPo0k7xW4BTSWEGfdQpLyI5Du6gLc7/0/etbma8p6+VI5
OqSHWDvDdezaUBK+Cvt6WxuRx48OIGAMu2AqohFXBMiUYxIFkd2bqPIZtQGGj8M+FEY09zbRSb8m
nm/cAxWVRfV3mFj7PeHl8uYvyhC9mPdPl0q63HvFnAcmNAmrI5bJkYvWFq5LzGYVcr3CaJCPRCKz
g0k6SIo5+UIEjgLDnHATurp6ALVshl1pnmtQWye4ZWjoZuj0ydbWPC74wqpN7Q4AL+AQ7QZS3RCV
8tm+SsonnjTxf4sU0+VfpgAtloEivAR+mBH6jI1PgYHjfIWh5H8n3cxzArzDjxYY4y6jDfE3x00J
qz5wH1x+GlsxtUD9oW7Eh7FB9KNiQl6MCMqdY0mObfEX+881pdJPWjsOXZ92BE3r0KmFsEhNMK2Q
9c4DuHGDkyoQjtlBn5toqt4gOnnbcKnVq+dpEAsWmumWVa3XMXSvGPx4QvyomYz31EqMnwobMSi3
rD6CwEt37f/buZK5vzixSw5SpKZ9Y2iCHcpwoRFl4zqBbNU5FDd4rdqycCw/IfMhK6t6+SdUGq5P
SDs0a1pTyhNQdP2np+RsAMK+lPenpfa+S2nNuoXUAvcsXGmX4fdj7ky14q4Issdo9PNfcDRwtkDM
Cj4wzOLLkGvI6WAa/bMJ62hbJTq5eqAXAJenGFO8OYOT5BjChDxfW8yWzYiFBvaTwTRpoG+0ebWn
RN475f/35rJWh6OxLqW34aUgqD1j7CTNn6hnTS+A2jbFbN4FFe0sSKzRN79YZo8EIRdiamiRhcgA
FQr0GUYX8Gs+oqiyLUUbjkdS3xgLC3NdH0N6d7Zob4DMYFTs3XrAisNLxePS6BZ/o+H9bzH6RLTH
kEg7FmuUorbB1+elxz4RVZhVd05/owL9X2RM6gt2+EBPEt8tS5OjCbX8YpVVHPw+p8Y5stEBlYxl
4Ug1FvXieXZe8GQ8rdRaXtZYc1rPp9Cyn8TFOlw9y23KcFe9lQ6iPRuDyAY71QXlAzgvpt2ujjZa
MzJuaUglDQyZHo9XWNBx0dgCcVYbu2AkiJzaHhKPvRGhJK/foxQGd7Z54dOuI1EpirWLdo7Xgm5l
mAcSD1DxnFHYfZpEQbC9Yzl7Tnj2nMcB9pqyxXDWHVvJsq4oJOYXPzHP1m/ZyHAaWenvpoGtMDND
pE9Z5c9P3VyAsIx0fAOoO2P7gjnz6E4zO2gRhlCpqxhLmR848kQBgXNJ1CL/E2x44K7EEHflefWa
/A4/ru1HkzjluyiG5gOAYnzxFuPty95FGHVXm544taJqJJMOIAOM0Q9VzhwyobDKFLritWV1ch2p
xm6Qb1z3OkNau2XYWT6jjn7bvakKsEFVGBHNIeAQneQQQ2XRACkuxAe4C92xqp5MOWAoinjJgF7x
AyL7rr4a7CzZYSjdfrdMEQ0NEsfLloMfZObILMNjgaL3WdOBu19U0JwYjOuDoQAEAZV2UVoehvqL
67l4yBJgw3fkq9wbBz5PWybK2SAfhI8DLye8neicvCXQpE5hRFaDxeiQvLOKtteRCf1zENBzUbXh
amMmTTd+w3YwJQu61Uk5PcdtZAnt30GrrGkPgX9PznNEvcalpXLWUp24zVwOzs89SFZDhKDL3xoV
zc+Kn8P23veRHlyeOX9XvKzt3rPMVh1Wud+cvyhbr8Hv7RpINq81wY4T1CiG201FSfrWdkv2M+c9
+5WVa6Z53zgt5yaB2kaYa2aoJief7aZ5mJDyw+C7NUnyplsj2ZVwcGHT0tNOefJRPcrt2vaUNLMK
kSBM0baeGZxm5oGg+ujxCj/4rR+/j5E3BOeeXdZxvCMrnyw2F3dDfcHykSa1eEyJuSBQtPGLyw7p
LEh5nxuEhHbD5j5yD2siJMzgOP2LATMInpelH97YQPbOIc1osd6NnF1n7tGU9aVdc5nukr6cdgaq
LhF1O511GDgX3v+5eTd55ce7KRNdc857jLr7VhG2VfgwvU1T3utalgzY5mGdAhgmyHnh4x0O5+Pb
cvv/Jhm7H3dHREQwxupzk1BekKVFXR1FF+v1mHqJsJ/V0KqcneTC/3/igy99WsSsHP+ki/aQ1coM
HRBlH7ePWEA1O7kS2XlY8UrvHRmX/Yze0UgOgzruqQodEhD9LCjjvHhJBNrDfcJ3E4L6wbgyRiYi
jf0HXnez5GlMTwCK6joCuPEc/Co95u4y2wkAPdiQK0ug2ts2MfZ3TozLwM7MX4PsCjlLY0VAJ5wR
jPndPzGSV5xWirEbHziBxZRrjaH/HCzJ2Lw4cSnFwVGRic4NKy7JAMmz8MJbEE55MOIASRQxgl2X
RmARF2de7hVaKZttJw1M+UM7bqIx1mGfP4B5Xgh2DyPMKsX8hxeRDPKXzBSDYtT4wcGhkGT4MzEU
bsu47oYLzy7nt+Co0e3WYOS7dxoOPz3GT26ujofIpuimYsTEma6UdORS6VOyzBaUQ5W9pNU9MGJz
Mcivdui67mekMxwNZKzhd2jjeCxHnQhBlvcUR2D64FT2AIu/yDcJhSU4Dxcv6boH6o979a4lH8Mx
8Gzc/avgETpYB/j8Oat2PPZP8dDTeMCudj6wzMD0WikVa14lbVn86Ff43sd4RqXdDWkdHFI8vt03
mZp24G29hu5ra1gSXhFfxpotw9Ird1ctcBjO66AJNe3FOJCM3AZQx4IzW0jzzlDqaUIfRX1x47DQ
eNMBRzzrpYYyvWmTucFS1fH+/0FZifJ37UpS4RssL+vKQsE4TSwK+soGLZVDuzEeCH3OIE7LCarn
CbWjsgHqKgzrBEy/o9hH1uQrIBT0LYUMtKg+oY46gM5NAQklLbGrC1H9Tu3EzGozdigbXQSJIUdV
v6qpXmA352UIh77u45N2s+YwjqJYrg7LV+KZuigzeLldP3/HQQDNKsmT6oFu8Vy9JNhv/mJAnvNz
OFQ0oCwlL+h7PI7wRZOm31Uve745W7DGW0R4ol4p/5uDkrogroX0rMRiveL+/St6GpbsMVeZX3+B
ViNDx/orqOZDiE+VlLy0iq8ZNEnLg6+D7fGIxarRxPIpn//urATwRlle7487enolgTcid/3JX3US
ltuuCRz854x0sTiNklEWxnNlxKGqZOJgg/GmhTmYCBXWrCKKy+wZGvvsHavYDtWnM7QrKlxnYlsc
pkVRbpUJIdWm4NjebqvKm0hrQeHiulMNHWwqJhrtVbVcSP3NGHLYnVsMOxrWWDzBcd2FwKp6pj1j
6u9WuHp5wBetyHfE6RA4H2Q9qFnkMDNP8Z8W8dHe2mLA7mPmDA/LigWsuOlaQ0USlM3krCzt0DdH
IdnC7Emb03nrpD31X7bFeb+cMgPca9iufVD/19mBZd5lhmGsk90celVP90gV34HNuWiUwBhgC1kF
b8AaxnV9CJVj2KJw7Bqtt+sSNt+YU+ayXh51T1qr2SIQyk5h4RmkJMDDHrwGcObiBmbTKaixyOz6
M+z7tn/zxxSYd0hEmcuY00sIXLV2oNCci2KQ35ZPquSvErCn9gFkffNVG2wHmwCwL4drHxVz3RhF
T9B51MpvzQEoWj3s9eSAbd44lVzrJ7eRM3/t6EFFvA1juzgvotF5KD9YVuUAZCKj42MmWa4zIcnB
4I5eg8Z020gTKLvC3g6HZFeSIK3+DYV2vW+aFdEx9zVNiHzmAboKfvYXAEGpf2HwBfzrKRY7L17f
4kdtPF/MD0vGx/NmWIYve4nzdQS0XshzUGCB2ojmvp/q5kUcXMOCFHc8xZM8ldrm7JC5euCZlG6j
CW3qgk8fF2GbTt8FquKuwIvk7zwOTGSa5vyiNFUHBxPX8uB3yr0CuCJHZ9qBZ9C+9/PEHAI9zi49
N1L2vERJpQX3xceq53Pb6sDZenx9BbkIJ/xj8+ZeZBSY/JdyhgGwi6VazvMrFbAqYpHBRbqirZdG
h/ekKtAdwCwRpJZ8Hg9tOcAXViU/gH0gx+FmSmKPPBSa+gULbHLx2qB5W7HGJkyTZgH063efQ480
sGu8Rm6mMSXJi1Dbzk++Y3DJriZ0sT/hgB3P+C3sQ+H7hErw4paaoBivSVbEbAimzVTFTX7shDH8
UkEZkQEK81TEFOL5w+Jlz2z3w+ZBNsnElS/m7CWgurkFQSXWm9fhSWGIRjb1kUSnLcu/XjzVI0Lq
XfrEsQ7z1XltoQIRdi2ND9pvrLxNSq1PzY3dF+Ls68aj4pNgTHeoQ/T5rUp0u6PnJvvpuzmw4niM
XGaYAiWtxGzuPIa27I/liIttL2kEFTswQzwzOjau2wyez7Lpoz5tD7V09XizvWSKI+pGo+BM8Xe1
IUi08O1ydou/Fu207wqqb7odSefwHOyoHjxXfjC5R14m8++1IWtABgeXTku3xocXr6LZisGpcZWR
QTIPEw4ugqA2hnE70VrSlos8s+z19SHp4Zv7jkZuy5HBf4T0WUWEi8f1rw5I7D50Kp5eASIF/VkF
dnp3Ka5gyeKM+TGgarM5iJh58lCpQZ76LPcWxme3kk89m5TnGiT4pZNzFzx2ajCXvCQpGGhO1UNl
ljM1R/F5HvrwHIDK+1bAedhPaNbjUhbtM9MxPy5AOWNl9iHJjm81pvkJ2Io6cavoPdPKzAGsZ+l2
yVZmu7NLLISgZmFsfGsNJsFTB7lPHwQ9ygTytINO6uBsxS6TzAjrwOAoE+zoIxQZ51RemlP3d0gX
Rltm+JDNnwW57HZZ+5Czl+dubgfnK9bINm9uhddpl0w9Cw8axG7kNzSyMe9pj6GhHo7toLJ5B+8Q
qXdIW05NU+Hley/AQsC2IB7PDUDmYhdzHHgz4Kh/tH6XsP+q1Mjxsq06Tu6eiGF0gr9uUZCwEGR+
+LK6dAZsl2WtgZWl0NKb0RmfEyfPD7Zwqss6JWY/ywnf0TisLxXhx60DroGQx2SGxxXS22XgtuuY
OEuI1e5EaxnoujuX31fdYQ286qnjmgPO1rq7yBMZPOkS0ryLr9fB5+/g3QxZmv+/atX/GHkwgZgc
lDzqyMHelGUT3NKlS0c2wH6Jq4hFTyPOlOfmzi50uhhbwZi0R4v8dXGw5nD2HgkAH3DDYHC2Kuf2
zWD7bCsiiUSXcg9ToBYDerI3hsF6yjCIk7eex4hThifpqERBOA1idg/UtrEn027i/CEoro9xGepf
gcGTu7GJ8M/eeK8HqEFWqo3HNpEdi5/8kuSKfoBvGp0tPZ3RhYRZc9DB2O0FwLb8a6DH6C3wgszi
EECl+NE57nLuO+n6hxq1iMkw82LY3Kg97T7IdPnHGcfwuUusU54oL84E5ZgOZuC2mL8pc9I7Sejx
pV5pqK9wM9cwRxd8Da1D72+HQnvuEHOfc/CZz8Pgl8lrhir61I7oL9gZQmapAsMRi/za1xtv6tNg
XzP+NZuMooXHnhLeGWho5X+Hc70mv+u6Sa6oCdxlde0rnyEkDQljs+I6DTmutWozYDt9GqtmyAm9
Y4Vw1gXJkKdB/q47UeenMRHh3kUT4vAzejvE5IV1GebonNanNxm4DMAD0SyMYDSn/ptNPwhwlez6
IYWmPFQJrzi7aCRkqDt/FQcP38DbCuIt37BQE0fTmyjlsXmnzhuCFt+RY4mDCXp9Orfrn0TuZuE+
bXhsbLvcqdmCcOS4kTBu6cJDaHkEMmZ+zB2snU04BJoPKJkH7NJsuDyaSqmOKwPaXIrplaFXRzc1
DOm5aox/jTyz5JeYLEV86Bq0e1ChLekkAUWv+4lMQqHXXaUz58U3C4185M2x8SKv0rCCbRWzAokA
cUu4ProTzoPxNz6C8qFXa3DPg8Do0zYO1M5LpmYCWpsp9gS5fMTrUaYbLamIOKdL01OHlNe/Gx9k
6oa1+XrmP/uPflPjmeWn6HgXxQLavdEF7D3Osasvjt9XJ4hs7Sezaz1c1y5eVjpppoANd8tblDSJ
kjNpLdWlbMnhO1yG+7AK64+sV9MLmhD7Bfpr4IviH+2VTBftEph/0IISucEp0xF6hanN+4lSDu+S
uBwr3mc1CA4KMk6Ba1ZtkpELKFC2qolCurt1kjq/yBTPjmxkeqSBi7TlTMs961eSdd1Hr1ebiQ2E
rRB3WbW6QfuH0FT3AOGjp7JF4dve9b0IYSFgWS33eLg5jQhvGrojCTZKe0EOFBwGKeE+od/FZGqA
hex4a89PHF6N+SQzQvIcg5rfnCPOTtHJUmZ8sauz/Ap71sVrKypcQjEtHCuJn5f7Enn+7FQIMhNe
KyVKI/WHX/nK/mLD+Go/XBw1XNFovLgXE+axR09XAEML4gyY5EI/O5lKeRE0x2F64FuEvsCEYP6B
Hk8+POv27JM7HH85PV8SoceFSYAJk8oKWXiDOio0kaQELdCm5DSwzqTEEPEXTXfQHvtS+8XDMUPD
YSr3U6QJ0rMI7iiep3QhMX2MYfbonV9PmO9oNIQ20ZfS7+UOmHQSH62Xmf+8cGxpw6Onb0PxGktH
LgWUf9pqqhdY/OFrXfaw1rDh7oZ6daGfTe2e5wt1Ql6EV3fASba8BxN2jMDmwxEvXdy9RvBO9YNW
WrdHnxdAzta1WO15DkB47FPqQeYd8pJ37StUKodszLnxtSDwppqVpe+MehOz/vV7vjHoEuNTgtXu
krIY/3ZAyHwaDYiAl9aUEFSOcNlUZI0Ogt4oHpsalgMDh2xQfDLnEPYB5R5LLqc9aSmeOrPjmWq3
rpY4CQgY8jG9yEZ8vyOfXUNcYuXP5b4P+KYb5IXdmI5RVW6SaFH0cfGiiRyy85yYjvg11t8q6ekp
7yagAhxn4dvIew4KNO78lxux1qT30+GRsdLzN2Mky9c7XfrP7C4B1xOL1o2Bony0zTTccLQg7tIz
QB+KyFuaS2fnHABkPXaLLTHmjg0LvtRDvNzzuThvwxCQmdYWt2oeofiz2hma/TSEfK4lk8BekE74
FCn35r9VtL345axYJmkbwOjtrhmncnLJ1W5SU/dE6Cg6965giVQASGaKSkWA0JWCsCtKu7CzqWf6
nVb5ZphpTn2nJ6YZXedHev6oK5LBiim0NcZxThSLcq7oAvL6B2ip8bCzHTtx4tUhP9mgjwKOT4Xl
KuOXSbf0Mx9fGVePZqr7G7VMxRXfEAGzMnEDrjuA6Vsgy4TTupSoiYqG6sK4KfdEQqI/MCxJpJpe
UkI4TCbZz71AJQW4EZMC7GcMnCQN3oMq8NsfeaslklKkZpqI/I76MtUSxKUVveS5EBGURyyuQ5Nv
lA8cuXUlAAHGGkjGCgGgfHfNEEQIqvz0kOJRGU6TrwCxu6p2ARgPvo5PFavkZl+CZ8H6olDVycJO
Ydy52LlpoVEXD5IKYnNQpsfW6YT7TM50nG4jeZKnShfMvdHMkv9ZqB4HPyZJiasBXe3o0orBso+f
vLOJiK928D8GetXy3D4Bd+75I0KCPASqfy6IZe+cMzEzSkkT1AO25my+inEtMOjNo5cfq3aI4MhH
gdNToE6B3dVYEdKw7N4b05IBEGzA8uYnZtX81xIXU4u3MMIcy7uo/TAOc5Tg3Q1L0uLL649z7WjI
B25wJCPL8pFWoYnsa7tgTPTyh2JMiq9sLtUfP5LhS5nGgXezbjVnD8wDGBl5uy/VTrNLYPHK7vmx
hjXzHfll9tTz43zBwj4Q8lZlHqGJeTCht+Eo3eQM+sXzXxReZH/ve4OBz8BOHLp0TYhhG854XhAv
SmQhwUQGxJijt6c2yA0TDsOUo+liEofDOrVUCX/g35IipQbV3InTvUqzkVnAuEQZcz3E0WHNOPGR
esFi8kMt2NWPUYLhZa9EHJ/XMY+OvtTtUzN2GZXIOXCRHV/NQKQIc965r+fVbOfVjj8pKWr/hTQD
NbtyDYky1yEntI0qRroOGkwF24W2Iar0cEBd71jv6XFJ7cyn4zc4TlVjUJQjrVhkJwkW9puN0vLF
UfSW3eirx8kScNGqozPr/uJZZ903qxteSj9KvsF/T/encNirh6DBsnaDeVXRMCNEp3bYd8vmostB
PFFZbnZIlslLQ33Ue4GlmP4p4L3mATB1GkFMshKJjiJZ1GlDXmobVw6gTFtU7M1Sdtrzr3HkA6KT
rpgSLO5BJ6oTKjzNxOB+R5JAFV07IJFPAbWYt2bxxAnq0up9ItZH+KoLTg7AnEdSync89qvDRC+3
TP1RdF7zwJ5QtVZScN0k31Y5JvET5ggmurYh5nuLyV/QClY5/q6ayCNAIUUL91ycdZfZEdBSHQ9T
1dZJ6Kv8Kt3Fz99N3dfwNCH+ezlxrNjjfNzw/aKWu1Bjt36n3XfSPDwYsDh43oNLydNjkUzLrs96
ilcNuxW+XNh4b1j84/EFd75iSAeazRfKFg+lAv5Z9xLLwHYP5EWLiUIrQTiAn4op/gmOdvLDr1oH
7C8i0hxvhklED/OcwvdpdIOjgkg+qFTqoxNGxAwAwx9XTv1BRaUIbg79hlg/m7QPyAiMlUXG2rAj
ElGwgSTlYbeKfZFtOjWuN26Ubh8EPYyicol3pRdjf8/EOB6tw0ZxU3USilDtx0VywK0RXPKV87hH
m8m1IthBqGL10xdyuy3+ApdDQsjceSsTCkDnKO9qyXmBnMqzR+99dAIYRWIA9AFB4GYzYusvCVPS
pjDdChXX3l6RgzK7iT07yAd3vffVMkHoY+UPrLxp7BznTVP42XT0G4c8cD506loYmjV/EZMJ/I+O
/NXvLuAL1Ya+OBpGeAgSgu4hrHWze3/hqHCP231UB/a4wp4l+6LN6g7lcHFDQdpxhkl3Hf0UeyWg
HYnOUS9r8Gtc5tA9pYNi4MbrhMKh+5D3hsjrcf2zRkX7ZhC4oK6iaWAm3NZlweJ+rYtC/aPKu8l/
IkCI9ISzIa/+L3zjFenChe4GN8jNIWp9pt0iaKXc9cCYI+R11Z0lJwoUaY8WMnswGLq49SXJlkjM
VfzAEGwnvtfI/g4ZZa/NmJmftHf02TPQY/XIcsgWOzOZyMDjQf2iGanLnL/VbIyLP0eZCyImTzK0
QedaKrvssXiWBEYVDmc3H04Gvu8OmFAD+wMDe46LtJHehzNWeL9oTlK/ARTcB7eZ+o/8q49pCE0d
yqtZIC8cqENuDUDS6DjwZXiEeB455h94anF+geni0XyA+4RLtGN9q/axmO14Wu6A26lksfzTL2rW
KiwWKTnDI5xgcarstWDzA9arw0W145tvyOEmMXuZMUf8Noabj8jFaxHn2bGf0qoFwDazlmjd2WnO
ExTsZRN06RTDwSGS+kT/sje8OC59qDRXhhmu0Z7fEmbu3fgy9C/cyssLLCb3kk9V+RzMs7KbRiTB
Nxv+6IZXfLj3e9qVFAonS9Bt2LvvKK8+/PS68b4Rye46qLZE1i7shbMvv41VsCFS7z+2lEX4rE6W
qgj+Q+DHJJWgrVEBIIsnv2oUoRVPLr+gkMS3tMA/SbdWsQhSmmI9LpJTw3GpnEQCaWm7YF+uufjR
46dnoUgXbXdO8QEPJ240BRyu1VmFNwnTRHWxwdxfu7yc3k2EfZhESTqXRxg4M416eVWZDeSm+tUy
L2+DWZePBuF72cRuFGwByVpwEXjTFKbB44BZZ+8w6v/l9icV5fQepy+XNCjAqjFKzu0yLtFpLGih
OxH8sh+tneblGFbSka+FydHuUsyr5TaMYbhscHOFrOMjMApfxMstN2yfhvFLn7PF2jKYtz8jvvAF
2IXgCVdxpLiEoU7IxmqHBahcenfaTlFvvzDVD78ZEgqqYIcVOlxCzzpyDivEFLvawTIAvrm6sOwL
EBbEYSBglu8rZNQ72Qg7eXLwXYE5LncxlSKsaDzjvDiDw8ADqn1pU5XhPKPa4FBHdXdbXF5/L0SY
Ju8Wu6W8yEpWFHkotLIzVnfjPzguxZKsASPvF3huN6LInOMVkQQnqNqDVl2kH0t80vln7DfhuQsw
fkKwGnsFgSFz59dpcKuPqOHMV8bpuEfXKdqHom6gv6sQjs0KXEqKn7Nulv+SqnFOS9/cq2PmdX0t
nUANiM198y+42263c2mM90ywwC8PHEodPIGlgvAkdaapqEyc9lpylrlBTkAziH3Zd+wJsUieo2pM
6BFmYVUemEE5cg3RXNFIOzBMYsi3km2tE4uX0rX3dO7qly0+qnmRJ5eo56XCZU+r+NRmDB+LPU9J
GPqHBEciNqmKax2PbjxSfFsv8clv4uw5CPAegeVy6/cGS/Z37CfR1sP7dM3a3vxdgsJ38dpOMDZS
IW68SCfkyy7+KYhaAjrvsCNxdcn5NmFcvzRsLLcgR3oCnA0b52e0GhKC7owmd4k1+8l3MPAZ7iYP
7kn1a7WOOCQLiUiO6IngrxYglfbaa5E3mIcwdHJob9rrkgq4pdlMvqdjx+Hto5BWm7IYqz/FSges
oPZ5JNMgAxxmcHI3sZNCacbNHr9liBNXSp2Lj2waMRDz4UM5C7ghpjARZlfBYlLvee8ggrZz6JNX
DLAy3vMXGAeGQZ1r1OjupcMtj09WmfIPbATiElouLEN9oe4PyhV1DFpd+5+NTfNis9X+pyclP5zY
cdQVVmPt3FibZNwsqIE+a4/an/f0E9r8Y85kxMuJ3codi0Y7NcK9otSj4KV4pgpmOqdsAMPDmneW
kksSGUderDrlCZ+PT7yK6WeyaVwdorJyaZNt3fyoxpIC2pzWgGtARTfN9JyDQDpyRTkgFuP6P1bE
EEdjghcYIfr7DkwP/cnamFWimKBHkLcsz9yYA74xvzsb3J60csdrQk1PjSEJdJXhVQjfjKhMSkdE
uOshbWh0GT//FmLWeyz36oHeQcM5WsZ4e42X4oczQ7hrqo5wHBcD+OM0iQl1R4BSL21NUThB3dbW
BG4J1XBwQ0tDJnJJSh1IiyzbWkZsL+clm97yutOk2FrSOS+lHjiaJ+uaH8RIyj0cxeg9gWGwHu1L
Va/P1iWcAUcr1O8t22jQOK7p9I2zRnqbNKEWcKQcInjcW7GRbRzXdCLE1jzBV8R5BRGvj64LZS4Y
Gdeq8y8NqjrXLuhFLFxO2q17OUxN90C1EP0DWerUZNso0Vx3CVoXLa6hT5J66ADfkqfCWbjDOzz4
W5AZOCRjkXr1v85G9WPI6+uXn/fR6+LI6SSdmedSoTEyu8JbasRfmpY2EmP/Y96UXXvALBM9DYFb
/7BBXsz7durmN/aJSr/GZFlURo1HJqav1LpxA1wsitEeQrdjszGMRNYnyd7hHx0HlfwlGTX+zeVK
LNXki/pSjZdtUwwkEZF0Q1GVLEf/xa8DE/Bdz4t955xMw5yj2diUuzTsrTpRbGXbj3BKGvOnnKI0
+48JIyPe0Nu0uETWEDpHGOLNq9D7LEbZMpKHMkprcCGqiv61cxD/CFINQAOlm9c+bguuC1TWfnpn
GciduR9IQTwGzuQmT1gOMSLSdLsiGq80df0Mo1K+LI5bNKepK9ezL2sMEN7avMlswlglJO2mfj9D
j+roxxo2IjPrJW+D6FfbAaD6rkli/FfTWRkiZoa1+Z6DKm4fE3wW/hmWYVDjLIuYBXrCoGw5ajzm
7S/Guv+RdF7LreNYFP0iVoFgfpWoaDnK1+mFZfv2JQlGMIDh62ep5nWqp1uWSOCEvdfWy18sVE0R
Y0uW/2lbetVTcKN8CHYBZPccSYWrDx1qISziIQ3lxgmS8Kw4ee89Mh58OCCB/DbS+EcnchCZBAQ8
75zE5ykne6LeiiCYbJQbTrcDMEAD1swRphkgGOtJoYqaP/To+voT3oZU1DlLar56qaeJWzn339Ea
TP0LT4rdvQER1LAj5ojgj+3MFBADd1M8cUYAgOmmDOlHz8he+12664MoutPU4QQnJDZALOxuo3us
irnKTpmS6T8k7UEdc1LLJwrX8Rw1a3Cbe0fDT6Gr9qMlpBWJa5rqIw6P4aUHFHBow679NkCfHjS6
iZ4wjZTsPeTV0b0/yFlv+BSCZTN6SGBVVD3qh1k88c77USFUwUjrhDX/mnzxdmxHPcJuGyR//GpO
5U1/kzV3gBY3yATHOFLgtT85uflPrhRMCbOfxH3QGZ0TMTGePHcuSxXET6tg6zIJOycyHN70WwHj
o2D4pkBXYDYJgi1fo/1JsRdAYslKTcBEgKWYJ3q2RkKtQQpP5IigU/nAxKAQAVrGNc+i6nj6NxJn
TXsh4K9t47pfYNJ4Q9YfIhUYBmYNmqEY+2GeQ+vqMWK5oantJy83JQX5wESw6TzahjUvQwuPbd95
gFt7MoVPYOVrD+1rO/8dasrxi8pCBsCGDBxiuAvxnUfs2tNdyuoOjZqQ7FAdcKYz8IkEcFpfrtkz
fTpKqL4r2Ib18/ycOMCzpy2+JnFkgMoGpcYK8N2EXbpec5Je4L6i6zg4mtUTOzwOHkhuiYgnqRdN
PBmyW4/IIlMNX3VR+/cKK0rN0rDJvf+MVpXgQiVbRRCWmPLM3KCQOnnGhNWUf6ociuOuo0pT+0UW
BPVJ+MT7NGkXtas7EkdAUJDd9ysw79nvBGraSBhcCIV/RnwLxXuIBoG1KJrZJDvDrJRXln6E6GAG
RSUmAqJVGo6unesm7CXsNmsOtcNh29LTV5dgmrFY5yhdn0lICgi9nCzviel3ku8KG4bt7yCzkQcE
kqg/HCht8JtAXKTpNfKUUNjImLUTir1w7jIrdqIRmwJqI4yXXh5sBC7PQ12SAEBVaa3HVYaW9VoP
YLwP4Zil+W1nb6eX1bFA7DkEMem7fmK+f09KfKsPRU/u9KF3Gc/GaZoPF57f9Q3QVl9yB7WIkfWA
4qTxhc1KxM71TzZ3Y7HRTq0KbByZ4rUIXccchAe8areMNjle1AeYKxw6dchF9XJqZqFmOGWy3EUI
vxmeYeo42Y4HMT0IR3YplcRCuSHontBip0kvLEXUtfJaFCHKcau3qARiQofTZN9ss9IfqJ4CCslk
kGaj4eS3hUWyRRXpAJmyvLSq0LCtXtl/Fe3im6Oa6fYLAhtc4r0nDEzsLPDAkoFAweeB93u7Yc4U
tTNv866j1ok2jsMulGeqkd0OWaiJ8XxBIcNnAXeJAdNtGQ8xEshXU6+kdhKB9sggHoN/XtaMo0OU
X+iCPJEzRZG4s2pmBR7GT9iaG6dYNR6H3jBRSfxF9LtVMrfkueoWO4lDtU7hZ8uBBLa1ZZZxhSho
5S9+zvDiyiKRiiCywbMfqTqW7M/KOZjuZJphjKJpOlXsE6HPJObgZQ279MJdzkjxAb9BGT0ueH7b
jXYVS43SNgHGmdubLAS0+gOXYe6JTYr+QDN472CyIByZp5+Q73C5MIRdQbbZNo421PZ1z5Z14Gm4
rjy2xWlAj4ALbsAti17WD/+EZT59w0dx2ncLQwVmhpqPkTLUOdd+EFwUE5p/dJYJKsWuL9nHD7Xz
phKZOEem2+qS0SrTnxZOlz4hTpEoJZaJ5XQ6pffMi9iXqZTFrocPbMP42mXAZ1z3eagtUJGePeM2
cpmL7zixvA8UM9ZLU0iUoW7vQtoFO3I/j5BPMnCu7MintvluQHTd9XXX72m7cCu5opJHg77hNctA
49+H+Jtj0BGWgE7m5u4WjUv5mOlOrniw8Q9vC3ti9c/uy9mx5V2aHX+guS40t68I4X1x8LE88jVN
BCmuYi5A/3tBce49HVj7pk2CR98MAUvNJUWDiLxADm9ZVDW/k80EGo9x1yDPE35ylwektm9YP8g/
Dov0+jRX69TdKD59foR4kNynPZcfbrjb/GwzRLiIbm9bb380AWTDb6pQN3ockIx21zkdi+AuhFe5
voYE/vWfHcjQfd1GQGkjgp1cokepqx5XJr5xaHfLh5R4O2/Lr38wDhEmCQ2YtvaRWCVj13651UKd
0dZj723zVhUXKMn++OzMDhMTwvkqkFeeQFMpvO6IsTaVp66j1BhDj725bvgHN6W1dF+ttc4floXx
HKSVxo00mANQEc/nadD1yViyZpzn8RHZwi2hfghCg95m1aW6t0MoNC+QMGSCEsyXR+6MtSJntkXD
smPg4H8KkBbP+DULYCdNxChp7SX9IhLruKJegJtj5eMBXAF9Pbjn4r8ssmZWyqTyPExDXc3fWoWI
7GbfXwJIN2N/cO2xNHtTggTejojynS31bvWpfQljtW1wjE+lFzobZnXuIzdEcC3pXhGeOBmejzos
fgDU6nuA3jOxrchxn6AYq7jKOacJpxzWqxtEpLR3gVUfHNz8u9pNMJUm9lLgMYHEwsEkDoJi+082
YVffpL5xP4cF/zeNMD/TTF8f22Q5g7oGYvVGxuRyxdnQPuGG+UaTOv1As8+OM7QZhvdFeS6Ryhwd
YIKM4N1WMTyevFMQBIB+8puFeROKQXTk2a3Tnd3nkbMbrIL8MFOl4tl1Q/+71xzWKH+y7lgSNAj8
YpTvkmECQ6JRS46HIfGPvvRYbLs3jA8yBT4lo+Ls35q7xSsu1eUHzKQF3cJLHHZ8mFekQE6NZjKP
HudJ1Neej/0Ju7Z7okKlFHPBBeFKE/lzaSbvWylJaJcVmOg+EsZf7lKCVoMDRltsK7M1+wdiqAac
BQ6crABXzoNr1zRfVAo7N0NLvxUa/C7MVZSjZlnvJZJ7Kk2Iz6zSkZiZKKtYW4l0jV3hGD9GU5S/
N5nO3kq6fg75PnrI2rK/tm0ONot6pngfg+Ej70qPr6tA0ND3Tn1P4pr7SRZ4+SdzZhyQwaDyo0/k
42l1l79tFk4Hla7eM/E+qjiGvHg7h1tv2HSeDB7JK0R242O6u4yCRnw3Df6Ic8vXp0U7fKtBO3xQ
fyy7DmfMXhL4O/94XSV8AmDlum9gBqhNqnPWo8i+UckSuw3Z3csJMolMcrRm8jRjaxDXMHKnB3Fr
stCN8PxmExhKBMbRnaxU8iKYJGy4pMrYZevFboMEk3PfOvmJKf1ucYtpX2UBdRYW844kxqwNz8bo
EaSJ+2zmDACcuzRna8zTt8X4V6xW1l7C57sXqJ6PdW2HTwFm8sNaNos52UQdxZxFJBcrpNJ1bDuO
POf8PhCM2B7YG9eZXDYxo02Z4Zb128IxfAZ3x2/Lpiljx9Pl4XvDHnM9usg0nl0uq6PKEvGO/IHo
CkTPLFUDsB9+t45FPDlu6NI9Dt9IM/tXYkWRApW+ekeIKU+1B4O4HKVxUOGDhkTinf2yKcp2eT10
BC+jh/N7Plc9w7JSo41umqYqbhwHClYRTMS1hhPjYBLLikeMDWNssjB6yVg20dKbPEUWZvls7JVb
ZuT0QO9CUFGJI5qs6a+Z2/nbUXZFOTt8oTecd7KcZrSqVRK9WWGCWi21ntfbX4oIslmIwuAduRFg
sF0QasxiAQQ3oF462BE9wNCZY0HEzhZcnbxDTkEjGgbzeNt5kjZZzk1+DjDa8FFXaLlVjoxDSEod
sKfb3jDRdgFTb2wSNJ5YUAGLZu6jZgqmThYOx2HakYjQtyfQBz05L+PQP0XpeuS7jnatXpEDBhbr
Pyy13xJpQNzZxjrP+XTGUs20svUH9S+0s35jDZLLr+dbXaErF9d1icIwHv2J3BOIBz1WJr2l/Sy5
0AByfaT0u7eCbSQYnJUQ5SEqqSdyNMJPq/fuM0+bO3ABqTxHqc2haoOwfhAjMv4B6tMWdzwEU1Q1
9xRL5b0338znPlKLn6S1+b494rjaqAj9PUkhnQ19gyfaIilSafBgMl8ALeIz2DN3IdHzZjQptUME
MgBRLuIwqK5FExRwLotSnkKmzZ9hoJu7ORixoFMO/1C5179V1TyWN4clr24S8H8m7GgjbMv+mtry
sel1+hHCMd8MbEQfk9Cv9pDRyROeUrCuW+VFRmCwabjUc/entuzymQtrPntUWiRJguXZjB3ZPkft
UD9T3EKScwJwIcTu3K7QkhvrzUkFAF1muXyD0XBkSiEYQPIxV83sQi/5ckbZg9o6U7gXEIXoOCsD
pgfUthtK+uhdzylWgrEJjsiAAHCoEoutKvVrX/Y0mwQC9YiPvBsydZ3yXeN7OYfM/9+IypR/WU5F
9c5dUvtBmzWVGBqYGRHkC21eO7C5prz+gbhCRiiP303wqofsT5Ek8oEcF/XisjaPy34OIY9T/89b
jTok2Dn9mqm4rMaMljVtWc/CbNiw4e9ulUX2OydyuNLrf7YJUfG9AnuMo54KgRUpEQSV/mIRP5H8
K1p9Z3pF0nfGFhs2AAO6rwXKTrb1vbY2d6Kn5ddj95fpcBL3oTMBs5rH9iX3RQh1KspvwvMKBVCg
bmjREeQ77nD56jkTITte15ZfWtnZYUV9v1Wdy2AbtllzWCCZPaWdaV/oUjhLfNOavyR6mE07rkgJ
TF0xamk9L9tyLgTE7QD42fWrnw37m1xhS1c5bY0FLKhZdBJblYW+g1zlXSsLeh+0rDXbDF+cZcJs
t8OsFSMm7neNyTWGBqKRjVCm2/rzSCKEakI97PK1pZRtUFeRyNXGI8BKjpPlDdgc+kdnsoZtP0VY
W6f3NiO0FjQP1nPUTrBv0g8z4SuFohdh8kWpnM2zgWfOnt3nOMNTYVuvcmFt4zimuIjAkR/MaLJP
E4j2FA2Rbw52WRwgRN7kRwW/D/ZwmT0lNcOwfSDhL3Ya586WtDGkMUlHDs+EAVvl+gTWzTrlLB6b
gzUwHnRN4F9LXNnXwPGyOML/Ri5XBAMt6OV7qXvxYYFrsw5lLtTPaFwkN9xa1W/h9dN9jhorAu5O
TNdWMu+/+cUp9kngqDg5xvyhHvzyzp3CbqtNyKgf7gOGDuA7yUCSNNjTEeG+6d2bjh1SaT62x1yF
GAVyVl1VkLoo/eb/0hlhFG7JsxIYyxuqYxRV6oPBC/+xMXquBjanpO6eMQmQGxtO/buCRo9HZV4Y
ra9F2v8xxfKaJrcaQfGmHSa03AiBXS9eYArt/CEsTxjP0ifNyuHzFrJK6kYVMNa+7RrknHF84nGi
5AK6fmDJwFQjFBX5OqJ96ELIn2op9OsEn2JbFMbptggT7JtOMXu9af3esDws1Tlh6EE1RWo2gUAg
Xi8rGPUdQSj9DwbsyLDMSmsOuChHCeYFzkLvRnjsrh3m+bfRit3lyF/x6005T1ZO1LhFVjsELLw6
X60ppruK6YxzoAQKwXOzCceLxgOO4DavLCa66Ergcv9Cn5jfmZ+IQ1hGniboqneex7DpslNhs87e
96vrYuTBCGc2Njatf9J2uYpmxKTxmInhL4+vXR8qNvZ/pMqn+ksYUz+u3do+BTAfniZkJ/R2OrJx
9odTccP0g7A5oWZzSZWKBLBeBYtzIsAXUMBIzlznVy80jm7HtKPlBkfkquQxcOobRS+ppjszT3P0
NdLnBQiletwbqJas64rsdvmrc16BNQggzTJtQiYyrhlgQ0JJ67t8Cbl5+QGVqp6DaTRAONa2OOcy
yGDmNfnPIjObWxVttbcHSOOVT3gA5LSbwIm9k0ZHrWUwwO0zv66PdIdopMn4DR7tCfReOLiKxrZc
w2uWFh5AOYPY7yoY/eYcG/BsqCZGx4w7ZA/1LhlsK7qggJH+diBpfpcrT+wmTd+NXhB+YZET+ben
cWW1NDjFi+TlQ2S2lifRV/qGzrTpHZfQJTIpwLNt7lox99mz3UDUPVrEDuzhlPS/OQLNR+Y2pPdU
keuiEE4c1JgwHFg5hliJSFfvDDMfAZ2AQQ7G/u3oMkbfe2GwfqKy8UgKd1f/j+nLpY5TUfv6cRqw
ixJL16G/HTbl4AEI9Lpc3Vhwkt4uizG3avIJ+YDDvQMKr35ldUW+Na8ezceXoG1tPjIXPQGigpb1
CU4KOn3+8VZiNPVmq6LIIrOp38qeOZRGu5v2y4nugI+JHUpd4Zcwgdqy3bD5dGxA8XVlbuFDjgKu
usXhUyfPTlqQKx4jp8pmTTHLyDk/chhYqc1M1EmdlwgVBSZhFJHZH8iJKnlLqtFEnxO2+OFsJgT8
OFYayyDNNvDnmon7h2RCeUAPMEzHjLdTVWx1MmOB42gSkd/LJHEEOGpITvDbQlIfilOR5sFMhtW6
ioFUJd3NFSFZQ15StPE/KXTmvo2BnQIjTTB+0XiY/B/7R+H/N5WQTybQCrlyWxQcpT/pl6xMdIKi
go648ADgQXvp9gyTAX9z1awvCEGim2OF7MuXSAmrP+oEWBCxKVwgG9ouG5NdK6K48jU5SCnKhg3W
WCZh2ZwyMkYW3X8W6XzbRJXS3NPTEkzewbqg5sJT4m6GztPFcaymddibyK0+ic8Q1ckqyCawcQCN
sVSiUEf6Z9IS/WVa1QNkOxUcFh044WmGrJYg4qypMkHIyLNxRroSuDysmjz61SswHliPG8tth+Gu
GhJmNqjxmxqqVpjPLziZ0ArXxqdpltzl40MxzIF3rLo6mvahla8aS11jPqUcIfJuKJFm90K/Mh17
/JAI8Msu6K7djc/R2LdwRlSuNq3yTftL1CKh5hiBeEu2ODvSYW9D7/pq8hE5iAvQmtul8uRTkHnL
jZI1IGjqfbJSTsjBwuXUtY6f7W05ldWF/6SvCRHVSHA5AHxCTK3hrbOW4BnJk5leSSXqH/3AuPxR
BM+AJnEcfaj7ygFjFzGDsaWmxfcQlFHClmLiNM+aP5QH9fg7Qvn5JZIO/5NkHR5iIMOyf48ooXtv
y6wFZst4/bm2xuFf5OIIOeJyRcRaIiJ9YHLoqEdXS0odJ5x3PHbZN36KoD9ZzFM3fpuqR8VxUB7M
VGbFvibs7sf3ScaJc1yHBFswrEyPBSS3DONnzueEOFzdgQjzCaeyZO7Ga9HK5R8T+PGlS3UzHqKl
C39gxAlc1GQmMlh0BqpmH5yGiLPUb06Nq5q/PTgRJknCIo2uXydxJ9irfeEgnV+WubXeeG3Je0If
RKZZOKoxOPVeYj9M9CnuvrZNcZcN0H6px1oOd355Au9dXbAT7hgRYNLA6M/KQqvovoS9ZsUpRgya
Q04g+24q1+YNT47PmJ/WCB21LXM8LHNg06lJ36EtIpOteyD7QAWENrVIRUpf6u+E2I2L5/nJefQw
j3NFTwWkG7vBQOj3bCrjoLb81zXFyMG/A98H4aBpA1BptIMLCQq4o3wLVuDNk5MZhnalX8Xo2bzi
rYKEPh2rcax+rHJGjjYyjeWZzWcbwxBIoh9X4UrFOW8nwSvU8uLKL1qzBejK/kzQR/Bhe3RtR8Z+
EtVRb5Ab53U47ru69ax9SNfbHFaHsXqMF4V+0xGuO+87RG8GZ6vA0tfj8v7M1ylp70oPHvAZ2WuW
/u26rFI7a5iGdGdNWpenBBxjDhuW2DXMFbN9BW0Obdtnu3dL8KQ0G7H9PQfdqBmB2IldbMuSInAz
8WUCB20Bi58LOolnhWLrTsDYzA+2R39CaCJdMhtb/4U6BISpKW+feBgFE4raqgnA8VSJD34aI/YV
oaBWcEo1oyaubM5ts7YyOOBsgdXMSYmfuOfkfcY7UH3YjUfKLU8vFoLUQEWKyQaDvcaVSCCE5iA6
mTTP09duYdi8GwFmjVsGBs5TDiqsiTV/w2tq4HHFs+OmW2Cx9r015AI3SroWl2aoKbZ6xqzVZ+dZ
XfeHAWp9sYZ1SnFsTW1+ptFzdxpvxnBglsazxwKsnoF+QoZ0EeBfmMGJs51yathZYr7tKiyxzpQr
004b1xz7nwXi5e2ZS+uTZkOIXoZAMxvRJH5eFdeT7P6ACPOXvzKpiADZVDZDu2/lGIQJFJuOf6QE
NP6m74SNShr6cvYyFDXfRrHYE3lHrj9H8HciZkfz3ET9bpnw8G9sOKfTtrQqsxzEZCXqYPIwdA6D
xQBMap6dTTvp4Se02Wjv/bKdLjYynPa7ZYJcIGFIu+HEPNxKLy0Rov7BMcr3qZlKsDET44SXcnZC
9EwdRTZmUgWHz8cnRJQJezboJkxhbb5q36STOLIIGPIvdrqjvnd9HOZHKd3Ge1GMl8VGdGO7Hsum
J1XMaabaOy6iU+GJ22JiBJ7fMKZDSgcMfUayIXUEEPWtaNvgtcYIScIUGKj0ezBj3Z5Tbv9/RLOw
meHH7q5Wh14z7uGCrA9uWot/aJHnxzGdwEi3OSwXrA62eFo0/IJ4nuDEnLtGBv9QLrCX812RB9sA
oWN4Jl9kDb40vNB4DBE9DXALqR6qMn8IOteIneEmtuiEsL/ZCHm3S5kF5zWMSD+mtGLmproMjB+U
97giUJLDgFBke68EG86rA2LtVALBoXyY6t85QAa9Md2AasR4EJx3dlozDBjcESRiXerhsYMUQkVZ
GYrgXOfeK39Tcp09AQiOOzsSgOUS4ptUGDbjc4448KRW9vo3bJp4wPCeXRptfwjNcjceIDY+rtMM
aYX0O73xwLbsdCNWDPiWcw7BCqYc1D7a9jpM7HccqIN6XkbhgaRi8r2VnLssPiz5GMATEnidK5/R
V2M92ajOL4oJarGtGO3tW0sRQXhLeuhqZFq7ksH4CYFEBltkrqIDQjE2+U6kqo+1MjhaK4eQqMNk
Zqu4dIuDNMnYMMIGHfFdmCRZ7R18NN2y2UrWskALu2JAapT8r9C4oLJq5kZqmvpWTYWfNzrMA59B
PwBlY3vqsFttETeVhdzkUwO9rK6WL9+pOlC7K94UgR3l7ErnNWW4vUuq8MapMvYZrRSchqaKPiDG
/IVu5AJeNdMTCkPefzWuvARMar3HmbbpBVDwzIHHDHWPzDF9G6zBPRQhj2ExLRnJFlVuQ83PaAO8
1inv4Ragblqi4b/WG4pz3QqfRWuBOHMX5UV1iWRSHPtS+W9NWHIHsrrGadTBBt5MGo84+sAwUxvu
hGCXewiRQQ0l0UYPkQSThmXokI1kUKP9xik3rB3B38XUBPe5jasZiAZyNYM9ht0JXBLHXXde4nKT
gi94yIvMf8yQul1Cm3Ah5tHwigKGpKgrW/0zUm2MMXXb8mpWB/ARlXjkfjcMVB1KXv6w7exIhlEN
lwWjsfZQ8giIPVr1pOHb09wdS69h7tRtMXe7QY75fGKBK5LYlNUAapbKAucL78aV15qARYbJRbs3
QTaKOHB1W3wXi2Fz4FkzR64CtQVCoCKU8DVHC4XCpjXQyFBD+xm4DiLegA6gFzuB5fUYS88CFMPe
tnn9YpqPavnoRZvVW3vtw+5xttJhujBdwcrh49FzefYjtAybNMGEekitG9mSkwBOVcvoxNmWckID
wJgnQjgp3Ojgtqa8UWvJ9eF6Sb0HeBS3xdmQ/ReleMigBbTLLfKHE4TcQ2TygD5kQv7InoU50bYo
JCrQZBHJZ3TZI0eyUwtDPh5jMvLr+gpVjFn8gD/epvu8TY4RKG3zrNILt1FljwysYJyhKUciHdcy
Da7ws9id8Z9X77puOM6WMGq/nITF3hbSUcQNgmu3felx1vLzzoRx7mbUuji8MCBjRMUhCywkDPpx
j8DSvcIfi1jGodVIUfapNj9kBSXPjjObpaQasiiEkZugpQ+4j3jNSWCG45mZCfpiBiwodmvpLkfc
QJPZdvU8OAdcqTI6OECNTk0E0gUpR2YMwxKt1QU/hNaHoWCrsrP7lvyJyO9bwCih1T+64y0RIyRv
/q2yWrR7A0aRF+0W0GSBCCIEVibMF06SVogDwTHMDnmSSJnNySB27jrSFCXmrbrLfoFzAF6uwyX5
EoDLEJgMOtexisqSfZOTdK+CGMLfdelBZpPkxH2PRLehwQ9c+/bZTBi8remA24eqs8RD18G9Peul
z8kNJHLP2TfLSkIQrYhLxySp3HhdSaDbg5Yc1hgNLC0igmTKQPJ8zRpD6pYQ+Rw1zccWlMU/yQ/7
VTPoDe/rRVnzHYcmhmhy4FwsdjRYz7zeOFiDuQvZUkUEvFARRLlFNI1/IwKgVXiOUDfDm0vY5PA8
ieI0aQBYW9Mv0aeVSEtuA3VzCaFdrT1opksnWS707SeCUtBsVAhiP9JSEH0j0R8QZt1Fw95F1YTE
0wmXBs3F2IdMmOhndkPjQmiSJXCozRiWUDOMlllx1zMc8Rh1N15+ZMdmiZMnfTR7JmkrMIbGhOFu
bgceIQgk/rhlqdU4bGqq/sVTiOJvftFJgMfj8ONMcZAR16qmvbWp8cOYBRYnTmnbxOakOBt9iNMk
4O74HpoCFk3SuifkKk56dUPEdI8s13siNbzGmz8922n0HrynHA9FGcpoi1zE99jEIsAibivsvzMu
ErJoiim4DVmJ1ttmKI2vc14SBYlrb/AOqW9N3o4ivHP+5AD5xatNy2XBhA7yCLsCz2eM9KQsLiPC
PwBIFMLnwre639kZbvDyaq4PFILpdQywiOzaxsZJDotmDi/Ct/OwgkJtSsgMnqmXnT83EGYDFICs
44ebLpWK1P8HZZj1HZWDF56XSib/Zm9UpFCVTv67ZHZ7qYirZpQC14XffXXLhMRQBJSIgCLUPx17
VNYqkMU+Ed41PYNbCeUIcysCtSy1LNgYQf7NzMAYZrMtyqRE++cqRYyFhaJdrvxvwXOE1LbdrQ7a
uX3G6FlusdH3P6xeZyumVNFePFpZPz4yqC0ydudDDXbVnjy6yR4d0r1Mw8r7sBJsO6elUAx43M4Q
6Q7/cSy2c6LGi5nw9McLQpN6x4ip1dsUb98LKgi6X9XB5LMyz30rF2+561Dl94Bj2+AJNjNhNKRt
6OG0UJty0HasV4BnISSEMzlmR/IJ+n9ibNSP1efUwlOPcPIksRTbR4/b+nUBVvkPMFGin2qJNXbT
ymp9GCliHrteeQ912rKASDhMwddMjfWcLm1jXapel98ZWfD/uUNK5JdukcMyGGgJYiDx040h9vuI
8ExPhGTUWXDUjHB+bnJBXlcrVw8+K8S/kIzsX1Tp9VOYLsjRFPa+A/omOLUidcgMY0UF+60jXQS3
X35DaUWBP7I4cwrqNde2KWbxfTrvRLUMakvp7D6XGqT5rqh9NGqt5bLM7FqgXldombKNO+SFP62g
Lyd6QrRvNjFjwZY4jLzfd2HP+kZ1TIFuKrPoBec1+VyerVLM4ThU4Y7kqOmwBxsRxMGSZSxS8R8M
bRV9JzrvmKFAUlqdhZJO8wk1y5l93vr+g2/17h+omC9Fs7yCXnwqczU/WfNCXEM32xfUZNB9uix9
xCG7PHQ8Ujkw67k4lUhvT740iCzQJ2en3vT+nlumOCK/1lcyfZYX9vfrjg6PYMo5sL6QLIo7Ynk5
n+Hd7NqelC4Fampvh/3ynvrD61S7E0oFpbZO5gR3M2ahe7/uUToXoXWuw1nEovc+Vx6UXeINVw2i
Jq5B7aFGIMsO7U7NOpbJIxtYjW0mCjLzgTXhnRV9+Ftibnq2BtgE1Pf5MUM7SdJzGX21PnCk1Das
ylqGt5ukKUtO1bHfL5Hrf3lglN6trL7xqkZZPdV2IO6dKUu2CLi+kpA4GgCRQYtItYX5wChEXzA4
va7c+JsBPwA8LauLsWcocgzn/LcR8OSWZbTORZSCCFcwGUTZLU/IBcnD6CwyhMKwu0N5Xd0Vxah+
2jYF96EqdexIAXy0zLi++7yUMW1sgCfIW79o2ZcT9ydmhgzQ6Puc41Vkku/9F7RiuIOidMNbdsmv
opKP03Dt7iId6ovEf4RFvq+PyLbGtxFRGKvcXj9GOqC77uBDWiIYXjvC4QBn4DEBprPwd9U/Kgui
7dBV8o9AJrkNPV+eoG47R9cMzluiUv+/EVfboZPkASE6sJ+k3Rd/PE/pD8cL6e9lg99YsrZuO6u8
kgymD6sWWBjwRe8sICh+q9XBrtr/iFupd4AjGOKVjCTujIEEnjRooT3juEx7EW0dEkgJGF7cnkAe
Ao0OS4kcllIFNZiD8Cw2RWHfl9rkb1CASuTRFI6oSMb9aPvD0fPr6R6IKxTf0WcAQPoQg8SI6SJ+
PvRqjE1O8A4WpC5qClnqzOGGcjl64mbxK0jWS/AwueF1xEtyX2S4XzmV++kkhVV+o8B9wTHSfjoj
zpsoGxHGNvOJRKbkrSmivcUQ7dOjHbpb+koeGiQQWEqZ1uKY6488QE/4gz/ynsvZLq3xH8Y/XKr0
jKU790+ccZ9BvebvhedOMThaRlES6lNNqCJc5p7pOjOutzmHVZ/V+H2o/r2DdDXnAkxB/KlOHzjb
hLyklxJwlAGdUe3sJiqPwIL1E2ljeD+rKTituIH2pT2csNcJdCJtpGJyvmnaht77s6AC+eSnmMhY
sK4tZrxPq6BlQC5RX4iCI5fGRUUDtm/EPlQT7nxsZeYePeBrBHrDJmStXDO2Saf1t7KzBbH/YPar
rTFOTeO7bQl04uTH+uxfU1gIyTQyp6QR4Hqb8uXqEwZO6K2VvvudTrYLIX2vhcmIAF09HfzAPZke
C4e946buVkwJuOCYyKMMlT9p/z+Ozmy5VWQLol9EBGMVvEoCTZZly7NfCNvHZp6hGL6+F/3StyNu
9Gm3LIpduTNXds5OQHAyNk7dp/D9I6v+XOriMa4dQAKduGvAi2KuKejE4M/ISIk1+pZK1v4tjUv1
xO9EbHhfy71Bzh2B2VH/dFv33uWI9TGe4Ns3jVPY/hJh34/ghkH6xSazK5fIeLbmhtiGYxLrNEuK
Tqm+vhlphe86hRq3YN2U6Qt3kHrvmsW0y5ccGh7W8vooIhDleY0/wa5QYAW+hQYc5jV3dBagXbV8
6BPNH1OIBZ/1oHlmIdv79kgPoWFisZDw1Y9N6L2PDhj/ntvTLYnc5A/RE8dEnXD/17MqDWQi5I5M
AekOZsIQzbXuv02JaM3ES6MNyjydPY0E7ldZmIs6BlXiAAbRUBqFsD3UC8Tepjm5MU6bTHjc/VC+
t23oNYdoLP6/kJLC4E70lgy6eifYx+zOwqo6cRrHn3kkzHPbql9d4UeAiPaZ2IZ1bkzKsEeqAIIQ
zNzW6E0F06OM7llhEf602JLv8GeR5M/1OdD7vrwnnQJwImtZpHQxCdEqFWVDOJrVHEC95qtPU/uS
uiq8Gs6UYgrU4q0+OK/AX6NXBBiWznjcrpqWJx8j0sLjZLRkBwuo8A30yQtFA1d6CqyHXElj385T
8mBphnozc+y3fWb0K4h0hbtqtXtu3LTdex6YXgZBi4QXEIl7oiRkfcWgtmg81XNl6/hfs7HxKy80
t5CcVIDeJh4Sngmm5ZjiQ0za5OUW2f1lIdgvjD2jdWM7ExIdV8ahQRjcmXkf3pbcBc4Q0YeHMzG8
KEmhMNdp+pCwdllfpL4I0kxTx5hoD5xW5DHPcFXg3ODLmF6Bp1XRTnjcODeOzqqtjyz7bp6T+kJe
ke29EZm7BdH9Xotq4w6uZHeeJrc5kZ5o3mTLBVIYsvFRgufPNoofwULinY3cB4C4n7rt1DhPEes2
hUkoR8SleQsBXQS9M3dny6x5+/AaDIQYrKMx57c1DuxTXQWTPjM1dif9uJ89PpBR5kOzrceIm5nr
dN5G4fm6JgQoTwpHw5N0euOl71sBJ14HauiH5Dv7TSm4AJ9F6oiD25X6kdHdOExz29CMwfX+yJ1J
Z+yozA+xWOExI9t/ahauPh5rhl0bCuUPWDgMjMlt+zhXRX8ok2l6I6NfHty+BOPGBythCrIQfZqa
erl4LUt0fdLic+tV1nNquvy0bpd6yEr8gleExnDV2kzbZlr8PCXQDSkKAAUqICTZ21GnEkIpqLIT
ES2Mrm7EGt9GigTGasdfTRdWO2MMw3el9/cAw5xHM1nJZYUMw7PVifiaV0PxQk4N42sOvtQbaJxl
ZTtUn2WKSMO2Uf/JTOpUyr4adq1schjQFc0W2hDeKPFgowjn+JuibfsLhst+5OJKbgfCxp1hFPO+
hEzCRRFTdIn2OFi7bqa47ZR27KlWyP4uCRMr3rE/oqwRcyaWRa2aMV6Hpp2whS4WX8/7aB9OCKF8
c9JtmRrWjNOSt0rYMBdYi6h+4lj1e2fq5Ws/qeQHQzCOCiBeO4fo+N9cGtgAODPaTU9B8D6R1ls/
EmfdeLMzjjvy5fkNmSSDEO7o2pNJ9uRjKJXCE+FoYSAqJ7xPRhHj7Oaa4FNn/Br3TU9JhrAfcDTB
GuMEz5j4ppJeAJv0RUqpBkEcNjTvIdUJz1xJcb9ZfbTDj+gGbeFo+6gwjD8vHQF7rIh12P8xs3no
PNsUuhP7MZsnDMstPMFwBmFBB3dSTD39v7TysDbMBybXsb0Rj1kewadp3O5nibKX5+qYwBpiopsl
7Q21u6NLMMSzGQ1fjlXoQWXV5a1KhJfwBtHjXWQYLH4jl4KDKqwYD9okhsPsiSPF1t59k/btV8+r
6G7MpXwhdDXs5qhnKcDF26HTyeKL0LRL5m0Qk6ttiHr9ldX0xbOKmu4MxORDQqLklsa0Iu4sSy8/
UtaqP+Qo44DKS9Zsmd4/dDXgBTOLk5/atPA9acNalxXaZwx66f3iTdRUzpr9WuJ23VV9MQSRZ8jV
8Fe7bxg62hdWk+HRsorwdW6G+6pa+lOfgu0vqbn5jrg4+2Q7ODbmztzEYDJWNIoBXMel99nItP6E
GbL7lZ0aAv658Flzda7DjUPR3ABN/wRV2QlM7vrkueR8J0JjOpYR7+2xYG2DBGn29wlzUU1d7Mrf
UsW/cS6H+xJm38VxyIth74Sjrk+ECvMi/WHjz+mexNpKzlXN1zBRG4ugd5rAY22APEe/KFnZlWtA
/TFPii6aRhnly6LMV+JzqBcdbYPbumfY9mo5XD34xtmaBS8Rh2znTWk464jhy5FyBUec2gVtU4W8
Z8uhiG5mrZr7tOkVSPqpKTY0ro2PQBNVwCOqU7WguSeUda/fS5QmzAz/J9gac+lukxupUw9kpDvR
izgcaJQpLi3kz40YuWZtQOH2cMfyUuPcTaKPzBmoQCZ6JjZ5NOVBMkbcMJGEX52uLYnMpuxp4bLe
MmCde0rGXFhQOo2jxEAm7KaQjhQBC1IiGxPY3P9tE2Q3LEXzLWZWEmRMDlzK8Q8VcRge8BV6042G
k0HcYSHKdvRIhE9wNQwmfRhJFeD9tYms3eZgpINWWC1FEO5aweKmNEAbZvcP7GZypRnLST7V7PJ1
m7gn8Py/dGbCj9Ra/TvrkGyX82HlW3txhZ86vBYjZOY3F5QplaBTVG1GTTDq9hi5kZVGu0ZTMKzD
JMp6P3lG9x3zUv9/d+J+4gq0qUwHF8kRMvgLsZbiuGhNm6DWeiyt2M9Q+Mh8U2d+y77xMSRb9BO2
0E+zJhRQ8Ar7L3KGFkEGSfyOU8fTNg5PDhmVrjlKUvUiaCf5CagUtnw1W9QLAZE5WBTq8Y2KGdvY
NRCHq2ddW4CpwpYU4I9/waXUxiWtiUtsQf6054V2nKexBwRBwiw+e8nU/MZt291Cr8wI4TbtR8Kp
dCI/q3YR1axPFH6kR48Y7x0r1H6vCeahpHCwXs62Vvqu2SeHXG/bwvfsur0ZmlhetSIS5znTHBcr
Hl5BzA0FfjykFMGvpNMDyPDxrp+c5GSZheVr09Tf8IHqRw8l+j1rUtMnPpehbJedc5+nWo+Vk8lM
PNSW1rwnLCo5tJBQ6tCeCZAsdXKYMFt+dFE0fwszXx4at8+uc704nAk0WbiNblyNTtAMrYryzaZA
ddeH9j+IVh1NFEBMu6LTvrSRupvJUslBQg9bbfrlRzeZ6PdrK0VYxALpyom/M4wfbAJK8yyocNyM
ykpI35Mxg9ARSSBmACsewhjH1AZQpDhGSlgAfMr0cUVubVRMkZQY+WanRg1Qg2BVx6xp5u4Dien+
mYByeym549HgmQX1iHF3sA6AYKz9gtcB0cieL3ROqq+lSzVoEQtqf+opQhY4TMuyY5RCZIyIlk9u
edR5mZHw98LYugw1ligd8R/jZi5eFbcmbwNA7Y0YBPlpjXzJRxjW6p6E8vi4xFF/LHm1leRfqQmx
BTlyC3oGnl5ADixdRtenkWEJhkLk+8QLxxewKf2ZmuviZqyNI8A3bEyuLHfZJIKOQlPrDO+mObg7
IDXD60rJBdycgnwypTLcvAlYq7QPKDl1Phmkxikoh552QBzIxlng8DYCU2PdDtGAUbplkbcfarjI
vLPtd6TalMhzokYgoO5MzYRtunfzOEnQGVPioL53yfADMsMwsYaJmM8dL57fVgkuHm8SVF6sqZHA
xiX1Vq58+0cEZ0P4AOHME34zdkDI0IVD0Z/j6J6fMCI9s2tEeeoLyfYvSaln+yamOD6igEdGEFdj
U29H3CfT2Yo7XLyU1EXpA84bk84k7jc/ljB0a1vkLFIuuPy7CtRwnH6gROJ5on40XjYEfLAwG9nk
FNui5sNAcBP5g0paQhZzWljE1LIRAiLCOKZ7nmOcyJQK4Uz2uBz2y6RdVL4CZfDFYjBrebPRvCSz
p8yz10ZsIynYzWQqjWnhifExFF4bPY64kW5QkzBIxJlG+Bkiiw8rkKFfWlZ5qLF2MKHkpdvhzzNa
1nseYKRjoRkrMVN6yy9RBZJC7tKPp1YtxnKCXlk/g14GAdeyrAaXUK2TWCqN0H0A68rml9wUb0s7
hi4ElizT+G07I4lJj9sV2ldJevFsEm3lYUj6gtIiN+rzgwIDBvB+AgNG5rMG9AaTXd+PoiOSkpbZ
+4hJlbGQmJzY4EKmBU5VtXdekpbfSqKbC1g+SL9b2Hsm0hnbezyzXIFl4bHzVHYM26PRoFn40+zq
v1mnUX5COko/J0AAuGtWNThK/iPJ1nTJbEDEKxznNI6DlPdkc2qe+9qgOlnXpHaeDVWEvimMsti1
wFDqc2F48kAJm94cxyyHeyenxPhaeaZMv6qt/ixnlEEhKL/YpOwXnlm9dgvlM3ASgobStPGcGLr9
p6uBq0seu/UF7IN9pZVFvkUc5lxh0UGfu5BLkm9gNqbIFzzZ3ikq8DUeb1dYndoHeFP9CJFWIbSa
ReUGmC4N15cFC9UdsheODJqN9mOTj08meuuP1mcvFAMDbIk8tFTS62QYbFgpav4CJnzCdIsLO8zM
GVttMz3BVnHPXGkYPCKu5m/Y5alsoBAVVQ2wfJgp3wO/uclN642bIwKDKrQ9k7b3mrTT32ylSUBb
Cpc9MaCt24V3aDDWM0oQbED97uNHfBeUreJAiH+tAV8HDwOoavE9c1y/gXE6OQRHNxPl2pU1PtDh
sC0dMuHg4B6IRd7cNaDoMUSStH0TnYN3cRpbWswh4foFPqudMQiCelAOKViMzAAHFbFWUacHs+ty
LCHusDepQQREKZp7Uizyoe6R4LchPVzACuYxIFnyjsFxvKBb6+c0quVRd1zj3e778AQZj04rV/Oq
j6VuvEumVq9UaD/nA1b2QfeSfzMX+71OqpokLXCRCoNN7rGQttXGzNw7dzKniwFjcJtXuoAVSmYN
T0P83LAwczZ2jz8U6uENedl4RRB0L+h11U8UGurBrdYhJbwAGgJZiYPDPcvcqK9MAG67jlLLoV+9
+RlT6WQa7mMM7xUwFKSEwpBYV9q6IEi/2PApcvBWYKHfCrf989irB6Bsws8ZcNJvSPs2N2NlPzhg
DIMsrKeN5WoHtmHI3oXLC1snjnM3CIOQmeh48SRl9RJpzuPAiHk0oKkELc2Q92AcMtapHFHsuQ5R
Ro6k80ItKM243qQI1u1uAiN/KZVTnLnMosG5N3aECd6KRpzhAofEX2M9Zi4cn4wln+2N20Iszkeq
S0tOHB9FmZ0DTr09BhOui+yu0DsGHImz89GSg9j0g/XqslvyWesUGwLrV1l74b02mZeUmNxmIGUd
gEbio+ryfjcvUgXz5NU7lODSXzTIoYPT1d9A+/oAO2sfdLb9Fs8EIKlh3zLHg5IEWMwEy2LB06V7
h7dUnByF/bg1KM1qQ/x2qiXnbCrvOY+gxFEcDANGfC8EHsE4qtI6S4zUxzKOxRsr8bOzYBQ32iSh
E9lBUx2Mj3lW/8wmu3RQD7pGmRYSqt6crbBI95YUR9yq9k64ToWmE8YHrMm5H7UxKmLlzEHVt+YD
kr97dpL5DEYPrTkcn0Ho2MxCi69iez7js/yMjUEStGnBYeNWDvA8fYF9ZMEW0SCJjRNABLVeq70w
Igq6mNH4MOhoKTkl75wS+on+DVw9Uy137WQbpOqs2W42Mi6bDwPPcTA2FTzgZsQ1fKaYU4qtkrwb
eDLAsBrGZnKx8LLgcfZQkMzHZvU2ML4yzs657XcK1MS4kvE4nnBRt5W4b/B+4kc34p1OAy6yGs3k
TKs7g9wzbnizPxAPw5o2GmoTq/y3sPj69O6i3VqmwJOrt90BfMu4bd2kugut/sVj9/gUtRZSU4rF
UdE02oXWvpbW9G3oDtcJ272TKGDcwYAEAbVoAyhrYLSI5x3gHGX3HZyYfd1r3wpc8YYirR6TMFkL
V4iObgyOooNMWvlNoSAukSwfK8rnCbrqiv1T7hnqHgPZhYgyzeKOzhbHncvKt+w5POZS47bL5Jyc
4nJA3gAJsB+lbrDCIMRQgP2HFZk2NNbSTWCTrKUsOzUoONTEBznuvseYljsQNKQxcBnHjrmB5tUT
GTWS+wbGUABKqtk1Xp28xIb2DZ59GE9uogHLJA/9h91YByADqXqP57/CN51Q662VkxMsLXW1CKfj
dGSu5j1YWcMZfo12SOVQP9C+kn5woccfBcSfzxK9Lann6oHyB3lnWirw5h+7Smw0opZE7IoUAz2x
kDasCCYKYYqj8tAtUn3IHtzccjaea2o3XjcYV8avBuNNup8QCD9sqxf/1ODinTGied6qNOrMI+tf
rvXJx9DZ4VXwVjqjKwaYCdwLKYc7x5K0q6alHQ07dgZvpcKIzxsWIFXPNSGh5aeYcmzY1UBolO8+
S7J/SSdxlHtNtuNvvJMeL/V8NpYyeks0mqrd0JRbBDqXJiDxNVvzbzMq9djEFJfb4EeQDPJv3Q3x
fcTLnUtnwbWp8XrpUXHXFE3LVtTMMC9nul9Q0LNdcH7kG8dx62AeB/eFtTBpjnzgSjnQWbJPzZa3
UiO9O3ddsg8J6iN9SmA4okg3zvXU8gKsneKZ/QotszzWk61XkDri7IXrFQcSGzfCaxz/doUckDrs
mACNikJe2eFfo3VsBAiXX7JlaE5W2ZsBpvzqiTLukGpriph2pk5du4iIVBaMa5/4qegnH/qXVsMU
V5SuoM2vgpBUS2YpnS1z4618EbbPt8lQJ32Y3twmCrwei1VJuGaZrAnSelmzhTaLf5E11zVtHhqM
FclIiIp96ZNUvmYLVS3TnF51R/DKalrnVI5hkLfZd6flQG3g+nvAA8XML5NcGcGm6F+nLcOZRA+k
pZHzGpKLurc9z0KmT9r9HPfrz9BFV2HG68tPWM6d5kbdPjKS7plX6ezrYwX6wy76/F0KIX70yUh/
8JfBUImTyqeVrvoLZfiQJIRh/GHo3ztruSqRIi5MbLG2PVUA8SK6mzDr/dBDKpHtd4QXecuqKiUw
NemH0SnVHcuxtTJ6RbhkrGvGWPkOVsYtr5BvJrgTENLpWC0cNDZB7KPZzmRGpj5KNl1L7dqg6sJH
gi33zqC7vtYN676jfmEL9CTaLCQREnXnTC+zl25hDzNIRWUnKqlic1hlL5XFuSq1iHArrN/D4Hp7
AOy/aN0L8OrOz6GMnZMMf2UCzvvIY2JfKi3eTzPpr9Eqw3TXIYLv2tKEYZ0Mo8YamL2GU7+0eHE2
7M0BqRgMvZNegOV0aOrJ7LU9PV+cezJ1o861GQ502H14tToA3ijYrhQVcBnvIUuJY8kQBwZhHpq4
5Jwc6cpLz4xf0X7CNHGnynesPNiwh2eNcjIBT6QmdYRFARV9gWayj2TlMniXnaKbDaaoBmNvP4zY
DcsxO+hdYwSNtItHRULQr5JVK0wLOp+6nGG4ENfITg+GIu1DjqT7wr/f7C1bmwP6/Ri+TQmdbxjq
i1rimwuPhpEEhnMBwbleZXDTcKpvUsnJT5d1TzxABj2d+fRc2hje2bI6P1zT6WSwCFLfsjpvLybp
Q3pFkY5Nd/hsHYewy0YZyS0eTVzUwotWdZMhKgOxCU8boUYk9Z3XqysewsfawPQ801O4gVLy7amy
OgOeqfx+jpkW1doznrE4Prda3Rx7kXi7KaKQWJbMbUn0PRctL0d7sgOMGs+xUV7ruuVVijQ6gd2I
5GFkHLoNbDPJCU24kNlD5WPi7jsltaeYaA7iLXtqE4Pu+uwbr9YKpEs9xhwsmvlBc+LHhfUOTpys
2kV4px+1sH/IM7i6DBW6j1aj+7XbpP90fAQcMzy4veNl+wkBy+cEaWE0YVHyKbZ06JzXhsdkGBTF
PqQ2Nph+0wgn0VrTl4jkvXbIrFDatdZ4N+doZpVJ8D9Q/Jx1bcuAQAk3vQjwLhdgcNu7NrHLQ5vG
MJtCqDLC/Qu7+M7GSw3rlP1M5n5xHRDHBd7I3hwt5yI52vdaSuZ34ntRhrwcYZYYPp5drrSIpf0Y
1KE7PrtOVO0Sx02faTs4NWxzLpZsrF9yNazqhjR8twjnrnA9qG/14Prs1F4jVx/I1XIpcsnezBNu
nWpBUffGeWT9hRt4p69Dx04LmVqJ4lOeHXnRCejwvafZIyo79JfMohzhtJCEvuQQ809yAZbIN7eW
n14hu1urWfc1/AJWXEjzRxz/+BNjr0/OsQuD32Tg2OBpT69Lxt5kGOgRSHk6XsK2SLZTbXTvCys6
5A8qt+HQJKdkiCJxLBxcqhV6CLM8mhjAaNB80Hq4bpp5bO1JVuU7nrVqD9qgJdECyc+mXA4gs8Ss
zNxJRxLYUT6UadKuUOv4ZJxce2cKBX9PdGyLTfJ+5USyiTWLU40nknTJzKvxbMqpeLKnqH9RjdPc
V1mkB128jM8G/H/0O+SiUyfQKZxiPueKCp3KLJgNaQT+A1vtMU6Oa6ZKUuW0wxYI8qqIkiEPaFaq
75u6s4KhM74yrzw5bj/+KO5wZwKABmcv4ZeJbZfV/cV80Pk+K2yBr7BpIAEk6RL2e/ocRrarYfiA
fXs4RyoS6S1HrLGD0UENOgqj49ivuTIT8ESF2MR11xmsZir52pCe8G0Koh9kgiCtLT1ObwyPpc07
IOsepXR/jCGJ0apaa59D0PInMeNJzkzPgcQsJt/m6hUsDBL7yuW5KQYJM2kiRBTR9oN/vVn3dfoE
/obULYZ1O1v+qT5pvuZC/pvLTuxz1WY+++84w0dY8Cyjth0WYDGPqVNon25dhZRGrYl17MNETF2T
Bl74xg0X03zYgJP9B62XfKXJ22blqW0zOjf3XJz6bdNTH8MPD/8iXu/13OWrU1dFNWl6ouR2RCsb
Fure3C5eenTKBLNc0yossXNzx5EJfQC3OFZsfZjfusGsQAqRouKwpNgyfx4sVpUnOY4pto225GsK
zwqzYh+zE0RgoBEm4RMJMOwIuYcV0B3zEovQVmAg2+Nca1lrJkX7Sg8M0V4oMrZzKmAdVOO9xJ7F
zlcbVLzOYxgnFJHXKsGIpw93C/ZlUCtCOv5ShB9M28vNJketb4ilmwckKnUcACo8E1qW4EQwBb42
UkHmx4pY3HQ1jvss9rBc9vzjut5FfxAnB9+j/PJECP6T5EZ5WDCwr2Y6OmCLtYldm+GHBjBTmtK3
ZGXfmN77czbBGsN8hYDnKSO6hqIVfuLxvcTqjkGjHtFqzfSdZpjuFCsW+FxwW0ClknUYsfrhpEMY
ZZmODsnin/UCm/IYGyIFfPRjsML+JkNGVtaKXXMDXIqCLNoaXVIsiGsoJhs0h2zP4sFK/dzAuIGZ
PzZezEy9pnOJDDnPUG0I+luY9pzmr4sLwJ5gSVHdTX+U8zWjWXczxNiMeH52Uzm493htxKXFqQu2
GCxjY7P4nR1alHgf/EuswQjCYo7ZgI2vkWkBb4UsBzuGO9yxWZYBC0idhahySo4n2uiXTbKofOX7
GMZ50GN56RiED0RDLNp4YJECqKc8pwH5hXltPE1GQk6LZZCfU8W+WNWCinDQG7YApRfHh95tSFsn
ML3tvPN2LToMNlNO3k+mK8zsYW+/hLH5xqe6KuB4czeRlt4toVzeShtiYdWNWNpakwLNJSkfjExX
vqtm/NRpc6N5lKV9CMh57bgw/iL0D+h/6zoHfc8gGA97gn/JumBANOdNBcYTCovk9OXbM7c7t8XC
U+sVk1JKQxkdbx59fE15pndkoIYydFksdZmfrpNoCJ+QMozJRWnBZr8jGbuprJQp0hvpiYINfq1T
+Tcv7m9PkJ9ADSySXqPlCodSjtuytzGBLhSy+70jTe5ODt5PiITQN5O0Cky3XJ0zS8kfuDgvZNAo
bhdSJB+8SB4JedKoYBBiB0/OwE+N18Ieg77p8DZDASGxMPfTPe/f5nEimTkfiZxbRKn4nxmPwcyp
gQbYUxJjP6Smcepxvh4QVYtDmvaUgpjU8rHB83bsByrWnAZWXTNKzxP2jJvrTbsYkvBe6hbr71z/
XiJtr5qW3socrmIz5uhbsek9ziNNCnKiZiSf66Nb0z6FCUx7j9LKAvLY6iFPk1hgBTbGZ9kNcR3Q
JwooZIQNWgqn3zOEtqdiwepFGWZ9ddvZPLTJuFIcqIfzTEWMwPLY8aTpme2U95B62m20zGpnw73F
H6uh4eajOVH502Bzb8cOYExPh6a7Albnz5qmNSD7VNaf+wK+yhqJcD8rSzmzP6XzUpx1KOdPEqm2
OmEWQK9QbXdURTWCL23d8F71PLZXFrpV7k9VBukhnothDByxEIvdsfcrO2I3hXme2vXwblTzNGXT
LTV1Z2c26ptQ0VRvZ4XbEn2Iya9eaH4Ec04oto2g7OCRijCyOaAHdhM3w0ORePwCJ935N/VefQrR
6bA1Iv21bv6iaSQPoxkdXccOFgNL37QE3iMiuRMb7WmK0CZzzD2ZnmG30HNoRCFxYNSa1sjP7kKj
qzPn411m53DeDBk127x2C9626aibW8wK1G/Po/nKsV79MgUsbzWXy8lvFzk9obWqJ3uBN54Swz4Y
KJKnXNNfVya2T6FE50e66T1jf+6J+sQj5nCr71hR6vVJ6I17ZJgAeZFN0sdujmBnUsvyAFFhzskk
Nyl56Ci8c3grZVfNUsZ4Zgc8n2CpCKxbbt0fsFmMHqsODEwp99SDVGN4MYwFjnQvs/e5yMVXTX3Q
zV5y65UuV7YCTaHcjQkMmqdIURa0ZVkVkREJab4ukAQ8AAfgJWu7fUn5g9+avKqDQdk+agX9iAtB
3YAf0WQsUw4haE7xcDkJGSa3BPzaZXTBlqGJwc4CCplOQTJPBFaK0cm2s1TdP7diK9/JBvmJkypw
BZfsiu+uViRz7IObAPXekEc7AK1r+A5yxdt0E45mimTTZAcuCit04s47nZjIISk8eV8t2Qc88chf
iBMTjZPNKRbtfdEtzxVwKlOxMgLDRCGNtrS/fYR66MkKL7YY4XsLW7JfLHJtI0TRgISInWH9dz2H
ZZL/FFhBfK8ZGnxYibcQYtWyYGhD+6BDdMazmVdvi0j3dlI8iDj5ywSHAAF80th9SjiBNQTvr3ps
1iIMR1IKnmjpNoqhJKUDoN0IAqhfdghoBPy64lX1ImNXBnAbHZYDtsXLFGhc+4+6srLLokjbd6jP
KDcsiurQO3RYyA4ZtwRJwm1+Guh3f6AoueJLM6MCD40KEq93zsg3XJ1lMewr0sx3EUih3wSmAPhg
ME/IyR7Xj9ysrnKevQNbaRMHFiH0ZWpk0En3V1Lxfab2h5EDpvqeIwcmq5PyIfAYB3JiRsDRupAC
E9V7zSbBpXh0oXCmV87WaQfjULnmi+FNeUWmJW8+Juw55HdhR8VBnkjzEWf5I7UN1qlbcQmh6d67
tebc4xFkm8limWZaIwNTH4ePMVvKHVWWptzhpO/p/hgsz4f+OL80Q298RwITsOmSjxrSyrjWg8F8
08Bx1g+l14qd01bFtfDSaWeRbLqBMHS8YOb/LjedZSnI2Jicziw561fLkU0bKBWPT5nKzfslDfm6
Wkl6IBmZn5gF2ZAIk4A4uMp1r85wy+qIRudRw5MgmrxXt1E69VffRvYHc0x/yqJZ29fKSM9e3PcC
vUOz92C1jB9E/PhXnw0M74jk+dyVFznll9FW14pFElF6j8j4mCf5bSmHLKDBY21XIfS09UZhQd/V
qKumnupYcOPlL3YJaJruaLYKVHFUzW+SgAMyW451hFheeMTl2RKWyDmbpSzBwo7GrW0m/hCeWfra
83cj7Zpg5LaSbnWddnvHlmEwTiXFYXR2wObw6DJk83mMG+ifqFfVMsMyYiF9KCcjCol09JZ21DjN
yYBVzXjrzEab0GCM8K5pSnM4pD2/i6cFcBEgzkxwM7ZBTFPRQ02mgrWxo20Uh0oo2bjb0GT2DrjI
vdGF2HYXh3OhGSGWOdSQoYorkqH0BAvjJ2ZreQWQQL13zUfxF8slPw75KDV2Oxx3pU4jiD+ShLu6
uMjO8Km8gG9g/jAXzj9F6s8PDejHsQO4kFRBuxl52tKR8PQsFB3q4CfyX88hTEZmhDV8j4b0l9YR
gnhv5OO+c7SD6RQ58b3y0eJugROeSAOCDhUNUR3jeQEOxkrAYAliCM3cW3XDh0Jy6gm4OpldWoJQ
R+sJ+BSLzQDLHiCNqcThLZSYLgt5XbSgxgkRcJH8MCWimFquBxurFNUhqlgf4Ju2vOXZ6btY+G0r
u09V60VOO0MxJ7twwgS7JRHHQ4c5YlCvwJQw29jVoN9JerNPXppp3hP9a8KXRgOAtQSf4tMQbf4Z
hIEfhR2FajNhXdopjAXvcQdlb5PFtnVpwrmnaw3Td5B6yRLucbiXLRpQodaWQbb02dSjn0xm1ydP
XAAnyweEiZxdNm6x67QpfXdiMwssbhHik/v4OBw1VY9pYOsd5aPwtHCoCU7tszknzWPVgqcCwRXK
T4j3sniIETDtp86x2SsBeajiR8XLoPK90KvLK3hth2sfzdFDfVKEP6dAOanmrCJafNcllDfWY5Ja
T+w1ibZYeuR2G0gotA5uuYdEQRISWEamoToaYcykErpe8jtyohb11aXmMuNPzqxGxAwqfdlUIWAc
C1tmKB64IrH3VgqKVkILs1vbikh2zh1sI+tl+o+z89iVHNmy7K8U3riJpimKQlcPXLtf7VdGTIiQ
1Frz63v5q0nGjcANVAOJzIeXgu500szOOXuv3VzNjhTZ4wS6xdp3sTvawUoMdUk/BJUWyVjLlyYn
j+5KAy/6gkVV7rLChMsdusuk2TZBG87PHNUw8NNnj4tvnm7NA4e+3N1n2guwNvY0kNrctLdWZqeC
bPd0dN7wNZfVnaqEWfaMA1C3rBZBb3A9R7BWqhXNph7WYQrsM7ACzGCx1Ox4Jblf1dqadDbx+nW0
qim3bM5eCHZ98sxLdcSqaL5onRBkjozNbNgiSHoNEtHfxgwSs+sQQC1KGoRhxyVpcn0rSgC8N6Qj
FGeKv9QcKIBGlt10wjccCMCiqyjis69SD24V5Jge2uPIdjHTTmC39P08423VkmCB3i0rsWHVid84
HipCFO0qf56btK9fQdq5Cb8g8niwBMO+CRIG7zVxs8GJ1DBbHPOoC6drBu2zIeGXcmsNTj96LfOm
dDdj0GNhGbjx13ls9HhCc1a0sOOUd0AC1soX7L2kmGrCQvcOZ+NvCZkcLwxDavMtnnR8PZqOE6ph
hroF3pKeYNh0d9koioN9MZOUNvlTK6uixU5Dw7lI+4HkvNBRS4meLNww+FxyYh0fHNTHrGHkSavc
0oS3lG1xKXfzHg+T0wbx+HPC8FxuChO59Q4BztR9zazBD78m5JqPJ1uOMr3OOrc/Dg4dU7KDmuzi
RR8bNMlWGJwqFEf2GWn2dMaQCP6vaQcSsZ18AWNP9E1E9XOLeEkif4tZLiYVI/9ajO7j6wIPXHJr
55LExnCWyUkhGa+g00SaKRm18pDRQCS14VDYCUJfUYcpKhkVnsPBJ4vAZA1++z7PyIXskvnaQsTd
MXA28au1FHTadUEe8l2tAgsBrAKi5ZDv7d4k0+K99j3a4ZU1ERMf0IJ/qavKbIopsM9eWRVHEzvd
l1D6jgvfRBqBuBJf2JW/wJWNY4i2UO/moejJcKXjQb84KeM9TTEC+cYhtKO9VBgcWNixG7DikOXS
NQGabfTM5WflhL3ipJAMmP4mZvXHKrTHb0RC9W9LSkczwvKW9dMWVjj90CaEe3ORXYigOgZtLZF0
Ze2CItyu7fKUgOUAqZqGPc02ol3yibELFGmQQVjl1SKXr6I33fhC3kTY7pKpTC4yjygmtaOeYi/Z
N6OtbxpK8eWsBDK4FMKRW6zw3Rh8/yTxEGY0VPV9NJO+gI6MmL6V6C2yfoqCJtB2YFZLD5befnfV
Wl2vaWiGrndrw+EPAEvE8lNJMQNbEZ6d2EdkaZ1qetoTGlNpPQNVg0VAPEfvQXi9EJSjdSMYV1PG
tRJs7MlLEenXtJASIrSzJERWYAflJc5aFHDwFJRgZAps3VPX1E9pDV/BXAS+L1XfKP/ngDm4v8Nv
WkKQNwNmF4vhJlKYWzG3Nu3M0nYzc/JIb92VAarJddNDr7qOx14OpCioIjpWHieEQ8+cf4tisXtW
TQwYrQpLiteL0OboaogNKHYB/BBd5X7j+N9uSXtDVBSC07z3JaPLq0og3Tt3zkVh2M2lhETaMNpE
20f2z20vMg/PdYwDnHwswqVIDZhyqUrcd4OPejkr6uMgLsJA+6Kk2SWVH/0kE0N4t7QrnfwWuaVG
BeoLr8YMLOi804pMjIuZKxnZetzI7sROMfN075QfRkxWGFds1AJddcMhNZ2vp44N9t4uG7peCI3q
Kzcfyxf8HRNHpcJqXzNb1ts0zivxxrktP8acTpg8m9AB+oJYu32usJZHDF6Us7EbJpJ7GQZQuJzI
OyZ5E3x3gfPTQ++rK8DYwYmY5vHajUUOKYdPoMkwblWDvLPD9pEw34MNapATtBRiDLv4C1A8FWXw
AtwBeTylY7RDTN9OGx0ZwIBoqDTyMaUZwOJWjLahwCh8VeR+dMm46PrFu3K0hME19nhXOp4FzG+l
6bN9C32AIVHh2s9ecUE1A8GitSiXON+mTCnztV/PAPJxXFLHZawq62So3Yx8ukatI87OL3Hv+nd8
TeZ6KHf7i8x0ju5chltyJXvVRXsO3i0iYmI2zF2DTvdoeQxmMZpPaA6BnKJ1C2tjM7JQ84sS2nmR
0SAe0j5lbD5eMghuvEY13Y1Nuklx09GCCb7lTPhYOaTLegqPjiirAyUmHUd6TeQyhW6cWfHGx0YZ
ZmwTPL8Ha4wVWw6ilKdwyt1r1+1GK1kRV2NlN7NNzQOdKgIFP7HuV6s2t9w3TqbCerBtxqRvNkTR
PVKn7KXHUDd+Q5QL+Yz9XEVvbsfxZI+OvRrPRTJHBL5MLloeZ67mTVMR/0HOravx6LjlgwJNO+Os
pnbdOGTm8LOV2CuuljwZ0H9dKK2vvdUkW4ri6swzEQzXOPXkE2kjZI7bFA3HmOmqy0zbhG/Yprp5
g0LO59XiJw+uAjiSODmregsGpCcKabTctWqnQjNlkiZybs1AgXQCw5ibZQVOZUYPVYfxBSCh8P4/
09gIkWsr+vFz4GOAtaP8uyM8/rMSEeSWedao0HxxhD4Es/SPwO47Rvy8Jlt77uvwSk3U0+sUnX1+
l9QO7AdaWZx9s7F2wB12kjGetFM4H6XrtBYKL2NcPHWexIPrtmhyoV/6zpbkBmf67IMnvbUEv57c
0DkeX/qis1SxIeuqfYOOTUp4XXEQUXgq2quwq90TDYIoWaOEuDQLHM0DpxPd4EgUMCe9lfC0jI9G
O8I/FknspmtpsWOs6MEiR4xcZ9xi71quaQEvb2Er7Gbfz7VD66WZif/pF8Kr8KaNa8R7+roAmAfn
z0RFsklJCl0w8Aat9YLaMzh6buOyGIKtUudSFvX0EOP3LJN1Bp0In1hah57ZiU5UzUMezSOjC0io
mAgMElQegnoAQ6KGI/3Y4RpBliQkeYYtYhlz7cJ/8TdIlQ2EiqRsxecamLyz6RtOzesENsmMXEXE
fgaCyi3Gk/AvM6oykqaqNyV0EZ8y2h3N3G+SkWeS6RdJ0xm527wO1F87TIHhJpx68zXBdX/j8ZQe
iOJ2O6L8lnI6a8umH1yPAejzDgcKCOEs0djrGxryjvKnZmNmuHJZU6OpRVU9fmVIFEXfvIqE4Rtc
0hnGU0ke4E7SyAxQYSZt2j1EumeYrjqvyPawf4Q50yOHVz+6qthHdWDRE6iDHGscoXXVgFn+4Ni4
S7dJmZRXCAiy7VDb7iGckJ1u8pL+Uz8ZmFNuEbkX5mTIbV6aG6KHOUuHZmzbLcI6taOVPqK5YhJY
w8VJ+vypm7w0vU5tbywRuC/2dz+qxXcaNRB9S0v5gn8d+ODnmhfGbJYGkE04dQDCV7GTM1ruMv2M
k1NvsEz04MQK68rG8Myhjt5gaW2qzBMFTLgsgwQSgFxAxyOL4MsyteN2gNLRa3Bk4QK5sysseapD
bV98isy3e+xoz05mVc4Xu42aGwThC9ClqtwjTyDvhDFSotD9zP0OytjEsL/s6dtAC9QR9yOR/RbE
YENVU7XdztRI1OlaeuOZE1xSPsNuQ3XALju4eAc7TjWVmdkF6sFzvHWh0W7O5YSuHMZ/uC7Jy0TD
XFlz+kBU9OLth56j2rHtdGAOXhmK6im7OItovYOQ+TIN8wQTsIA0lVyU01V1WkCUYQd3bdlTEyxh
/IAqvNEPALRG/GB68CjG/ciCVUOEdTWOJ7iKUUMeX8Gx5wl2HHXURjoXEGbpW2ZrnLhn1rqwO7aU
NVUS3XsdsYOrfkBLmCKxTkt8czYjKMJBCKFst5U7dj90dpmDJ7RnTo3rwbmhJCXoSnb1cxmH/j42
QtW7UIrIQ8hl9FM+tf5j16fdk2j86McEVMH+bIAzXODunviO7HBEZZ6a4Z5DewSSJJoQJKSmHtnI
I/A+Df+V1i9pnFpdGD1Z/Wx9okk0n/0w0QHREh58W7B9kL+uA3hyDwHF+o/a9mkWsRY4T+CwyT/K
0rGf7zJQ6DeV3/HlgSYoMlb1kIdbXdVakn5aQ+3unahstrnAGLrWIpuvrITxIrmjYniaoib64qPA
Ejs07lF+71U2hpLAx5W1pXfMqmZPnCNC1MdP4Cktc5q110+cezLA3HCtTFmA+k6JRGHywazO7n3/
Bq9LVRHlWhMTlDu0yq5yJLgZYaoEa+I6ibTY9iR1XMmKATQAN1K1meWx722RAwbTPaYg/w0nSPbM
SHoctg3T66ObO1D9AQKdF8no5URJ6uSnkMnn18huhhfPHrwbHA3WTAvDm0m/lkBC/VCM3WdyLOux
ulpqekIlIir2qtt4YPJHPrBVDZ+ItUGggohnYWQGZjDAcunbiMfA3C40yFjWIZx7CGJ0adVXE3m5
5ZrBPKOgqG9H5oJEUxHgazyngTaMPm+6HYQ/3A11597KuMwfHViGwZ01pSTSymCYyEmu3M4Xm0JU
Lee+oPLLrYR6GQHXr+ND3FfmJdKk0x0Z0rvtU8vpBdN5JiOx8UmNcSmlK+i5K3yQI4gZCzi/IEzw
EDQ6/moiUT8b3QC4SQb7W5Zk/gkZTP2zi+3uOok9fVVlYZjtpT8QieRjjqBdN+bx93xuL9hWtYQD
ETuWc+sGDLdu2yiIfGpDjsRXs7EbeY3mua0PauAbo9iCbORHBSatcvLiGhqydNRnPXTWEZN9O77g
SfNt2u4UpEDcG1zHP0qPzf8u1zm9XqYSS+l/N7rVyU029gkdJgnei+gAthSEdoGa2F8Ee/+mIDBY
rHzAY4dhWOLhhrIDNTX+eEqEKUlAGBJdWi1EBS+cNI+Ok6CJHefKJ9l8HsJzg9Gs3/azSEGJL5FS
d4hdrB5JKkf+00RIBteYE8wygfLG24Ht4UG6y3xHYLBT3ZMwlH0qipCW6uiHDsSHuIoxoF1+OwC1
KJUKnMybFvuLddYS4EVxECFRIaDd58avHiztg0G2EgM4bzWw5sjyEgScgJ83kQ/Sww1MiSrVHakS
VgxORwt6R2Um2F583lMA6ZTABlP1+fBqMRGM1Np0FfYw2lHxFB7oNYOLlmq5TH41sabXds3qg4SR
hhxtpDl6CYHKVbjLy6XZMFfHA04rZXKfNSFoEMGRjiTX2m/dLoYXCHSmWrFl+c21YeT06gTg/z93
MCIyOiVlSJGfzwSjJjAdwEZMusTjDACeytKYlHyQDjumeM3zpgPbMg9RaN9QRnZI9zLcmgzRValT
PBIYR5DKeXqx6MbjjGVuRW/oyHl34ua1pXPIRYFTI2wmiwg8zxyV46Yt+BBOJdBgAZ84jxfbcfUD
VG6+D0dT7VVNyf3DNZeHpCeS4+j6ksnkUMX5tylRMqG4F8tmINzc3ZDczdM49jWN1qgncO3rMuJg
PWQl5cdtbLlVeSel1de7BmlYuBZDobOj1U62g/1aF+YmDVMEk+TvYTwhpecw8fyDxVSjY//QSPKz
PU42ls2E0v7KGUMounGa1Xdgq9nKg7SabkomBra/arqwdp4yDJf6EfdCnoUrxE/WFmkbMsIKkhWC
P398ZRIIiyH2bWTydIxCtByVJW8yjt7PgjNI/rAkRfzo0LGldqNv/I1oDo52ng6bB9E2SbkhW8G7
KnivP2F3XGAm49/dUpDRLGKWKaZ0ZSg9JkjqZe5cxWXI34ByD1uQ1AUPUGdrNdUt47UY9mm0qNp5
cYQ7H0ATaNyyBbGENPPUqncTCL9FWh9bVaXWXUsNhIRDKDPdlaynTEQZKeTLZmrd0EH14qunGBQg
iqjYL7JTzOx87SNM7qvNmCeyuUFNG+efigj17GftOENPbCGi97UTtN24TmPbCu4jC4MQk3XNCQE/
bCmdtxKkh2utQvhj8hUTEEMyRF1+ekR8VN3ISQO1YdZgvvhkwgVYksg6JtaH1cjZWwvNi5wqh+b9
jSWCNPjhl/StYJWxKIPV/VzxizoHXqumI7kgt0V9o1qyj18GQwN8l/SyEpgwbdfdMo7CORd247LF
hUDasMscCtxLpxf32pshH4CnWNybglQVlzHQTOvD32b0c5jfALZ8ot8VoV9jDsohxMOSjxNKUUSV
mCDctD8lHpKhIwva4pwJ8K5D4ChW0HJmrpgjZgT1qbtsUcW6CgSSRg6MUeE9t3SpqNSr3J2+0z5H
xkrlOaNaoN1YpbQhCcGahh/K5xuuhY7pUfhT3z6lWVTodU436G1mLWYcajlRzglsnp5aDtf32TJY
vFlR/QpHRx/qSvTLdW0GytIY3OvOAbsQPmthTzQzFpE636kxNOY1xlvyMYtq73UhIiIMd1IuQDwm
Vn+wH65I4WLpIHkqyjIM7no8+jsiMwCmt+ny2Avoe5dU5iHsn/WUiWjrDzPsVELK6qJ7YNtJEDzn
eVG+yjrk9cQFE31iifHe2nl0abhkC+GzJI/re2EZ38aMUA8DHbVsQTCRa/0wUx/Yx45ojM+l13vx
KwIjCGaTaVIyo71AnYcykPiE6pSSKBr1mySa/oQPGU8t51UTPnXwurwH4kiptnhz/C/zMA17XwlM
ylOVXzXiIrmnSZq9coCdD7R/cVF6yum2xDODSgTs30ECQzYw3+Rmbl4xSsTTY+pl49ysykHyT146
pDQdOdp+65hlX5T7DjlXMGogJ/UVxroib9ztQsWM4SWkFlwvna/iHwHAyetpJpvxJBK/ZFaXdk61
l/3CARQqX7WP4j5hKNPU8F0kh1ZstEy9SO6dHL0uxta7JRCaIzcOECa7aZl7nxg5Vw+9lgOEDZMP
7bDl9lv2deG7Y/NJwPexnkdM4tZ6wfG1rlik9VG4ooH/VbrWQB6DGqLvLufT7NgM8CIkeRjuNc3s
oTkoDMrDBshcjjbKb9PqzvO9ETcclZZlftJ/Mhi7LUgL1TlDM11uheviRwSLCSEbe/HIeNVYWXiv
LOhudjyR9bC1lrb2zmHSYCnlDBOsGXEC/gDdBbYqxjNnbfl8bnVTjXaJ/thjZSZPATphGVDWb4LF
eN8WRkqEM/MWPIdgN9BZpHCX8VNYRGVyKpTZul3y0d9QE0n11S8w8K5hJzMlhvtjzxyG0eYza4Jg
AFwIJyDtAkZkj6qziKmomYLCfXQYU44y3xowXT0zJZc6ABgXmhMZXRi1rt1hRaGzG+5GhUl7AGCq
1opp3BMaeTvdJZxOLhNye/a+FABnwVpFsi52DKUDDKyEv56msSye865pGHgk/RyirLxgO6luUfTt
Ig6oOHx7oCog9cLsc88KNt15qS/TK5H0cdfu7LlyrdcK7Jb7qep9uIxdyL5zgrqFOq8W/G+aeLRP
nyAcZByMOTzfyam302WlFTKuH7btJNw3FhYfIDFctoXky7rzALHwE79VALCXV9wCTghJJ8mj/rEk
J/CR2e0UEqHghT8BbPfpQ117Grw3SoV9ZnEPORW76J2I7zT+ZxKeBBkEKp6/zB2JxlEWMmXFFqpW
3hyiwXbtkBKCAcWFmxSGyU3Vh+WPLPB8GgDC8GfsBs7O8QZ6TZfx93xC3m2a1yaegh+M8Lzyy8hG
QUwkum6OR1bQNE8FaAbI8fQAz4GpaQ2kAILYP6S3fEmtqMIUx8EOYx8p5GTWVCw6pkeWeuNM9njI
Fru6aqIx6J4Q+0zqfIEENPtOdiALNlVfz6SJ9AHriI5wzD8SV5RHj4yYJNe0UzynyiKtZk9YhfOD
ZCIK0cTrIkZLSb+rfc+9q/WQHqWb1ttaJPZXF1sfXnqU+cjRyLWpr51FkkxFWwyB1sIrucOnYNuI
qOJlL8qCIqjn3fAmZdHe0QEtFRpOADVsszw0FjKrjc7N+FaE+eTvU6IqZ9hNgU9mgkroRqxBsheE
D7J4gGeA4h/IaXkrGIIhFBXFkszYINjb18yknAv8khPGapDGq54Y0HnLMcQAmlL0zB7INdbF+hCZ
oWF0NFc3jCOLBkuOKdS3PnKqZ8/qhQbcM49mQXhj8S92xTzcO0XTXyPicQ8k5lh4d1KJ4KIYQRHM
vutfWv4FiFe/GJZX1VUxECt7Gl9t/NCGDhP2UHvIeYRj7qs+cFgKiSEs/EcGTNzj3PISi4XMN9g7
C8LP8eTmiSgfQ7/KidhjiUMq2ZecrwPYKCcUqHQXQwjZ2Zbj1oIOw9eVWqeocIt92TMFDdEga/jo
6AsPuTOZlPd+aMwn1JVl0tFtSGr6AsuCcFIdNHYDrpDMduQ9oICNb5Y2z0rABt5g3Q+LNxJhVvuO
fTfVorNPrGWYCKnCms8N2Tf3qW1VwYtb9Za5ICdkc4wCKXc1RowTobrzrdYzM1krdm5mSqv2bXCY
wa7pxMnvdFnK+Jk0huW5tlxObdSC7rr0uK0P5CHGzy1TnDU62Mp8Z/awVCfSMv2rvCdXZw3z1GcO
lRBEhJWYZIMrkPvpPfsC1iRKAmVtY7f2mV4nOb7GXZu7CxaWMeYVnU41yDwgwJrOL1l3pKCSHS0c
wh1AofpjshYZpweJ0GXAQXlIO9txk03I+8lRNze9+5iMVJabtl9Gqns1W/eVN1v4jPNLQ/t6QU4e
7scEpw4xSr4ZPguwi+nT3E5pCILObmlLmNHHJoPRim5yCGtq2lkD6Zr2WhFnkFurXlfMYWqPLBBg
9pUM5uGMGSBc6p+u3fQDtsWhmrFRYovqJvqWJbq1Yt4MdVR09iO83ITE78BitN8+xQpU3kvnlcN0
g1DHqsLvPoftJNgxP+MFQ/M9IZffez16YxLWciy9t9R6CzEc2rX9MANkAQjiQJ4I1gczU33e0tP3
lk1fyvJz3Ihy2CfaqhkgiVrpfp+wkfXY9SYMQsXazZFwqgPjoij6FA2aFeswkxY6VztRoI8z3c9/
/cf//r//59v0n+GP8r7MZqKM/gP81T0ikK79r38J8a//YFm//N/H7//1L8oQKJXGhejCqc03dLj4
+9++nGMy3vin/5dKw7zDfVV9CZyurjdUPuM+szPx6kjqCdx++LQxzhPD3dr+TPXSeEzup5S5Vow8
6eNP4/76YaRLk5usCB9Pp+NfJqi/fhimd7Mzsu9/SgVyj43Qlf8m8LR0Wznkc74nSAU7cJ1GHCn+
h1fGlG+MtF3lKKj9Sv96ZamZAVmRNb5yVkz3TT4Ty+IgjnNdJ7zGHPlNBACuPr6m8H/9ugrgnPKE
pmcOA84lzv3XiyKbopXkovcmAGRsbzzVO4AjO23yFfNYRk+rkdeGpblqjbg3Et8pIHzjZ+zOyqUt
VDFN3ZDzWtoHhzZtQhOr6TkUEKl50SdaBFynU1INj6PoA+8U5hQ21x9/iXc/mbJ9BVLYM76WGqWV
7/36HSQ3aDHhYJ9nVwzIk6rpM/S8YdtKG1SX4lDzNksZHj++6uW/+o+nVglpCwJW6GLyoBihL0/1
P57acmnTyARO+QjqkRCLqvDy6yHFWYiNeOnWtINd5stkzB4jj3SOvzym5g9XV9rVPK2Sv9jy16v3
aGWbtrXLx6Acu3OaK/MYtheZLnzEv1zq8sS//6LKM1IhzHN8rS+P0D++aCuVxUBAl49tR2VZIPxY
YyZqdn3qT7vGtb3nj2/s+59TSM0Did7QMzyX0n73cxqAPfWE/eFM6iS+hci/jFnoYwCWi4sDDX/m
Rg7H44+v+vsN5aqGBr4WkkO4sX/9lvQ4+KIM385lyhF9tVjO16ilg83UzFq+/Y+vxWNKZ8wzAu7p
+zWGZ7O2abEFZ0bn6pmDItwS7GjxpRuFm+7ji/3hdmqlhetJoRm0uu+eFI0J3KF1fQkGutj5odd9
mS9uHFBAEv8axTqxklks5u3H1xW/PzeaC3sOvyLrqK8uH+wfz42xEI9KPwvOqK9OlaWabNcoWLwh
vRZCtVsQ9fG4NF9yR7zqS0bPOm07cgYCiBUNq62D8WGknvPhv9yDLHny/UH/5SX+w2d0KDjpQjs0
HW373WesoyocW+AV51mTTLKKcoe2HH5pfVW05D7GWVm/fnxb3i+4PN2uZJ3iOeOWsIT8elciquXF
iyx9lrzbCAPxD3Q0BdBHOxCcFRSpg3YspvfYT7pdTCTu+uMP8IcHnfVS8DnobglHvXvQ00FgE+lD
9+z0kzxmuqWTVGUBYtyh/8ul3u/srJH6IglinUXQBi5D/fplw2QKei+vnDNAO39T4avdIb+nJmSc
vy+S6qri5LfC/6o2QgRQNsoScUCz5IePv/Pva7XxhW/4MDbf3DbvdrmOMBd0/JM5W6Mv4d1OnjhW
WfaGm56TfgmKdcjseYNHNv7LlX//udmWPC7qeWzp3IZf74C/jI1vKq3PSD6YgFpmcjcT/aedt6Tm
mqHUXYbWaBf0zkUc4lVXH3/x339sw/bE1igERwrUFr9enh3KwzPQirNMOMmKZCwnoE/RslFxO3z9
+Fq/v0uO69oE1WnJa8+o7ddrETFN7kbrBWcbOePObv1LQReZPRLpbl3YU7L/+Hri8nL+sjG5aCuV
yyKDI9kGJfXrBXMUF4Nn50z5QktUV4QbJuowMPGkNRwHptk53Wgfc2JugEjNITF37uKo40yo3XLf
gpz8WiK2VyuEre6nTkmr4tVPAojqVZTc+pHx7z7+xO/ukOOgZ+ddcB2bPyvhv3sMh3buAcaK4kou
xXKAF9YcSisXG4Zx2TmM7L+9f79fT9nS4ScB2+vTsX13PRvJEQHoac100iehthgxrgMRDeD8M7CA
Lu7tPv6C/169/vGT8A3RK9meC83L4+33362nA3qJEgFTfcUcuXv2tZXvtZbF2ons6RirRb1Zo07J
gZuQg1R5l+4XJtcbm/pla6Sc/rKpv1+A/vvzuJwYeCDhGvrvXj+RwVPpJTgl9DJFHpHp2ajvY1IF
0c+gYgR3bKLpwvixs2RfIJgBMgwZ9VETUOSdFGmnz3+5Qe9qnX9/ICRInlIsh0xV3r2QjOoEcsmO
nyTMs2ENEBqRgianiYfTJPYd8ZGIiGnMAjMiqXFWO9Nb9s+sknG0GXLNpPHjT/SHZ0S4vu8bz5be
5XH59SXybWvk0D91iAGcbOcnYn6ELTXv6TuoH7agYfTx9d4txZcbwH4gfMdB6Sxt+e6ZTHvib3ra
HFc1xGiwwVCcxhuZOgy3a4Um/+DVjTPdNnS2n0jXHJq/PKLysiq8e0Q5x7Lrc/8FZ7B35/a2z0iM
aaP2Kpqy+dgRUQcY1J5e/Li55bCvwWhFd5fc2u/5ZVZD+avYl2ra5Q7BqQeikoCLM9eZVi4aKKDA
wvsZDgCWQmdMVkHkxI+zct1DrDKUIDkdRiSzXz6+ie9/NI+SmR8MGKRme6G1+uuP1mpYhlTt2bHi
o5N24xjgNW58x/bnrgVxBeePr/duG3E8z9G+wRptS4bh/r9X4n8c5SLZRC4scOvoef5gY/Kk+Twx
Z6xDvG6rLJ/ZvP/yXL5b3Lkk1ShbtuJ7Cls4795cB28CvX6vO+nOrg4uHW8iP2Z4RZ1u146ppy2s
xfIvD8e73ZqLeq6hDhCONBeS47uHk7S8OUfuSR6B53pMDnPcaebOyRiXHGq7auYdwC/LOk6tqDoG
9uga1knP5OcvX179/kF8G+SIZC81HqeGdz9wYSPtafB8nUj2scdr5mxRd86Rk+fs3E7fvuleONh6
exp+GxUC6cnhrHXT/OQOsWmvOwau9gudXUODBIqwHX8a1SUtBzEvxM3bBJFfeq4hcgQbm7ma/63V
gDe3Ask+C0/UN/a5AtoaUcHWSOUAWgCxRxbdRZzQqjkmKDoeK2EfW9BABPvkemJmOieldalBYzs+
jX3eD+Q3xqjr1/ikrPBJjYCZnxO09dk9R2twhNM4Tb1ckR8BlvvjZ/a3d4Ta3DdKgaqhnJPO5Rb/
45mVyPWIQ0Ci5LQFw9E0GJ0V00VoOHKpvtNT8f7yo10ejn8uLDz7DNRsKfjD45e7LDz/uGDaYt0m
iiw/2ePUPcDKrR7JRA3/cpXftrT/vgxlteSlYKd9970q6C0JevP8hFaDGGeahsdGK4Ja9KBIe67k
0cphLJL/HWF7Iq4kq/J27UZz+pez5fuVnA9CSWmQxwi6L75+t9dPqYJ3STrAKfT1+KzrLN4VxFKf
CoL4BgDzFwRkXFYnqt36LzfhD6+HpCvl0ClwqSve32oBmK+sYkFkCM7CtVMU8V0Oxmg7Xp7CCU/H
EbmPS04k+cMZ3Zj7jx+tP/zS1DOK54oTvVb/3mL+8UtHeSuXOUdIGRYCxSty0Py7Fefx//wJlmja
bLZJJLy28+6sMIxl7xJEzi+94EyEbDo5N8oLZrMLkzF8RckP/P/jb/aHl4Zf1AWTyJkJbsy7hytp
o6mK8ig6tZpEHD20V5gHUdT3CMuMJA7j48v96WEGvyxsBOD8weP86zvT2OncMQ2LTqOTsY1OacP6
FrB4TFO6g/JASkpWgdiYk+o6DJgOzF4n7uym/vbxB/ntVMDDTHeclpPrXDrA748lg54QDzRhfoKg
KolWn9zJO+HTmdI3TVbpsqqJrFKfpxbR3priScYbp6RZvFo8Y4XfU3eyq7ugl9BWIbU0i2OtmGwY
tWmEH0q1KjlLJqckXsbqdkGRNNzVwsXp79swjtp1HvS+OpSFbhDgoKiFzfnxF/xtB2czVXTZOXpy
FFb6XdUPJJL8aEkjxkOs/uMCi913wwDdFd0Q2X8fX+x964d9lLvJHwYJMU2V94UHoobCi9kkgOZl
qthFYIW+YfGEkp16s3NgUXOpRsnfXHYS2UB9CeYanirSeLJr/tXiUaKFCdau18Y3BGaLakeGr/yW
cIYVf3kE//DEU5PRcnd5wxw6gO+ewLm08fS28QkU5qLQaRNVq0O3fTaL9MqbjqHGz4/vzh/WTYe7
wm2hBFTy/TM/OYmk1W6lp3H2hw2xQgZFrBufEpaxXaVke92qkJjDKkyeP77ybw8BeeAKjCrLNhsU
Q5dfv2ubCUKZ6pjn0CFlFhePDHOEn318laPyvvn4Yn9YJDngG4ovHH6KzuqvF1MGM4CoalL0lDcd
O/yVazGn/x+bEOsUkyNXS4fC6t1pfiTgYYgxPJ/aJaWbicAZ7agtLDI8YSoBUugJHJrRwQVZvv34
C/7pd+RoZjs26+WlWf3rF1zQ5fidLpMTYUIZ7Tv5/zg7jya3jW4N/yJUITewZSY4MwpWsLRByZaM
nDN+/X167mYIsoiaz154IbmaALpPn/CG4tgiObwLHZbPGkir0KPMbaDPw/Hxyre5MSMHGafZsNwP
2uIwg2E3hs5NEq91zEJ8CBXaP3tMUcK/9EBnqDvi1Ii1RTH679+6MpeS9z1VPryd60euS9OYasWP
vRJ7l30ylMpmAs3+NI6x/WfEgg4njKCA00KvtVy58282r2yU05xXGRTSUDPk53hz6QIdDyKnm3XP
hkS3Lfhbn2bdRwowVrOV8urm/VLhMI3UGAPykBzR66UsMB05/SHdw85Zh4GHp5MAcr4J7GbcT0jv
MfJVs/cGIl6qXJVbCHw/eev1onUKXH9SDeGlaHdcKLNQscITaJPPbXRsmX2svM/bu5crgULHduif
qTZXw/WCusjwzkkyiysP6gDMSMzD4/i/ysaGAPeSaZNHGU9f5oi3hzA9YDrqh2JEs+adu1leTZqg
98CQgG212FSmHSemH/im17SVe2xakJ3IUuQ7sxbGBqSu+iWHn7by9DeHVy7KPSXPD0u6i7cd+Uhi
jqpveGkT2yHg3W4GLDOQr29cUncPgUPUqIWViVMNdPW9mR2rM6ok09BJf4jF16/eVLWa6B5bKC4x
iP9eC8wDUP8oihcwWQkaGUED1+D9r5n5j02MZIhHf+56zVnBwjELepI5XMMgpFTx3lcK94OD2ckx
kFJvAGKzeGVX3zm1rswkmXSZusbXXayqMeAYgtb0JjUzVNSomgZhp8CnGauF4GgfP6PcKlclmHyv
yEFyhLjMuX6uV8tS0cWKkpueWRIZ2lDkW4b22iEKp18GYobe4+XuPRx1AOkiiQcX+mLndjDZIsSf
DAQjpmzb6hE+eSp4lhx1gpWS495+lb1VQyddJlNeJOaVVg2zyYDFSztcIlSjc08Kat2HXOTGuQXy
/rWNNG1H+7JQVzaOdvcxHaITNRcF53KGUSN9gH5s6HoGwuuZA7p5Lostyjhjvamglfh7NwKGtsdq
Q8VbF+9eE5eIwJ1c+l+tYaPR78PY3/D/xmhkIrM3qYc5R3PiK+gKX1+BA9zbBAIdBaIbPVbC+PUm
8FvfD+oIMvDsAELsAX+ilCGyUx5T0kxhoqy8n5tEh00nkRNsOMomVyxqmBkQfllNAeLiWdv+xs+x
PkJIzV7ev9ccW9UcG5giO2Gxtc3WGStVrU2vLar2LwyWskvbou4UNbO5EhtvvzfdC82gSUkKT4Kz
eCCcCSwFVQpBgtqrWz9s9X1XmWg9R72xEgjltr0+sLJRosI6djT7FvOSBFZTwwYUQPcd4FYBMshC
j9pvAMT7g08GvgdJ7+8mo4QfoyLK8vil3l70LC+YjQM7ApX8uvPf5BQGYktoTuSuN4XO/JSW5nNS
InRLi83HiR7YoR6iIPB4zduTzJogiwR7lMzYWaSNiDHiBzhJvQpadZ/VeUTGTAwG/owif7EKbJab
oYeAXSj/Pl74dp/K3ImdI4eREmd0fS4aZyirCjSQZ8eZbT6XZoNAOnLJVfLt8UL39o+s5mVRRRth
CaXoFauvJoN4EaIP4WHdXT5Fdvi1Vnm1j1e6t314jabs2vIBl3VmErZqNOmB45VhrYBgs1vcKKM6
vmjDgGRcklf9pyQV2Y+hU+M/Fnfjp8c/4N47lUkEDRpbpwhY3ADUrqWiZJPtoRw1f/CRB8TIiHr/
/TGGeo300OGkMK1Zgo36WJiKQDPBs8I47lE2bSvnmNBefHeUYR3uT+B4NJ0ZklzvEdq3szOXAmNL
YKY/hTnnF6hENTWc+vvxm7tzDEh2HVsH+Cf/kZvozdETZmiCn3YtbywnZe+rWnagxz1u+77CXBvs
GTk2rssWo9KVb3ZvZVI/Qo4tDD6e/PM3KzPnkfBwYg6U8ewHkknxzs1bWB7cp0jWxiI7IuvX7cCU
rQ2f7pwMepOMvxhIAr5Ynowi6uGThp3wQjeHhqUw3ZraNNl1gxMdH7/f21uQdMuF5EmwUWmoLO6L
MFb6V96lB3eYMZY/RcMpM2mq0CdGa0XBKfDxgndiKY/lMCDi3uXf5WtVykGUZUx40QK0lHvr3Fku
2iaRgYPiUNQ7gezH4yXvPaMgyGhsVXaRZVx/SeqGoUKXzfDcHo3tAADtxdThLqiiMNGYSdyVcHPv
8wFxoE1pU4MCn7leD0XsWZ2MyvAMUwddwC9ChGzGkGRw3h+rmcpS7Bp0pG7bGlE7jVWp9oY3F5b7
XevDfudYY7Fy2u+dBKQ+LJpChBSxnLHpjYYIIOorXlmhnly5mfINL4B8F/QF4Har0ZstSow/I+G/
E7JJYKEPYQjHAedngvRb5GjI1ycY9JGoa+B+8w00WPtbU7jfdQ2MtTnCi6hlWfbu7aKTDiKXKYsE
w5bB/O3BL1oRln1CD5SG1bENkmBnuoX/pUOUZFfBzYxWMsM7+1NHDZHOvcuHBHd0vSDqBBC4B4rM
vm1M/K2j/qznun/GmIhRu9V8ffx8N+gL+VYReqWgRAgYtN/iPKhxPVmR2xkeoj7t1gpiJG6AGu6i
YYCWMJIbbPrIQHCjNwWlQl8/F5LkMzD7RdohbIaVF37netZpMDAk4vLieC6+8ojR4lTYg+Fhadsw
NXfwdt+ASYGiauMLeaoHtzw08BhOFUisz44dp4fHr+TOiaXmlEgUdHMA1Mkv9OaTm/7s+FFX61jh
DP4xYprujVXd7MOqCFYe9k78MzSAq4wcHYAv+uLqRD7QQKC00704c9QLJBMUUbvO/lbEc/RnEvH0
3Bq9uhLl77xhQOMAAKgIZNRdBN3WtUQvRsv0chUhXxTF3W7GFwINl01a4Si76ZEUfAlaZG+2aLOL
izCHsFt5cnluFkk89yk4Hot5GGd58ZmRnowR7aMAmnBb/BE1g/9p7kN9fv9pAjdj0W6VY3pEZq6/
ZZEOKPAVmuFpvmDu0qFnWpSNDjMfRp6RM+l9/95xib4gVfiahKrr9XAoHjCPZfpVK1r2e1RM28M/
XnkpoB6s3J13tqkc9OuyuieVXIJCUe8LlNpMTU+lc7tF7HXEuLJFPznQQ7TLHz/XnahE8gEER5Yg
gOfl53xzJtwknnuj5NbMAKp/cXuqug38P1yWDDwcsHl1HX9lyTvPx+akxuIQcqcttymMmJjrzNE9
uFvqU11YJc2+BvU+G3nTx09350TQyrToTv//6GGxS5oIUzc/9rF50iRGx0J5Y9gEuILvYM5B8Tb6
8YdiDPZhQNOAEnOyPj/+AXfiABw5h2EbpwH05SIIT1Eq8sgvoVaGw6xAjzck9A3RG2Q39FFDnwjk
TrKFmOVUKyfkTkuXaAvFCdA1RREV7fWnhcNcNVURpqRBlpigCfoIzak27ksz3tmYdykO+nxRmLwM
uhZvewcrb2cOnT9mK+z94/dwJyowSqXEBeXMxn5lnrzZZsmoqFTVanKZlUT7w87ItmUaW+9P5t+u
suyk9igRdajjJxdLjf2d7o4mth+oQrdOVnwTlvt5jsra66J8Dcd97zNzsQhOEhMuaCDXr9rMAXK6
kNYvA5Qw8zLVyDh8cQNL+4uhZfqzHVVkAIWWinElabtzluTwh3YJhTxaW4t7Jm4V3UaYMr4gAVGf
nLzRj3Gs4VkRRGv39+sgaRHZHec103UE9KBlAtMO/JmB08VF1KmJmQqoVlx7oizD36Iru7Y8497X
+YcAm0h8fcccmPepqiAcz1hHwyhauc5vQxe4SaY/smevEyYX1zlJTzL7U5ZdYvL+CovQeoq2Kjnf
p6m0hg9dm6+xfG7ftkRtEywhakgo+yKcwIoKLFWJsaQNx+yYp2q0r6ys2QndXMtVbneUYbm0ZyQP
Cwi1u/iwWLS2uAxBa4vtqvkValGOkidHFEWfvIVzHurZTp1cVBMfH9Q7jyiBhNzg4HlgziyCRm+X
XYyPrO+NCNLV3KR19txFYV5syyRhZP94tduag04N42D2rgaxdrmaAWcV2xHQtQjbOi8pUmh7v+zw
isHkG/XcqevarV5KnDrtbv/fx4vf7h/GeZKMwPMKuguL2FzA7BAD/pOeFWV0+NJu2tRW2cOxt91N
GkTVSgpxGwNldcOknxYjt8ENs9HIkK/DlMdr/YomqpXqxwEUy/7xU91+QK5Wm8awzAMhLy1OxSB0
JHzxMPcmkuqPRePMLwocci9tc3etpLm3FteaStuGVjeZ/XXYE5FIS/BOk4fGkAR2ZMhQo/4NTzlZ
a87eWYrCSULmOUxgvRb5V4yTfTugJ+5NnYh+4bWVfsxjJd0p8xyvbMr7S6GmxyQQ3OkyzuHIUaqI
XfVQMIrxI4oi+UkvzHyPrPga/vnOFoQiISEnJLFy6Hn9Ap2mx6vPzQavR+3r6NSoZ2fRAOajQCBw
Htpu5dFeWRDXMdxibC4BOYKhPaqP1wvCJFbDwfZ7Dz/BDLNNx4rOUzj6fxVmZf3AfkI91oWDVl+d
0TqxA+6xXZnpw0lPMZshlJdY0WK6+3jP3gY7i4BD5QIYiR7cshOW1XjD6TGOV2gdoKqhT8FedH7i
hWjJIMQxHtEGfSfZi6YD3EHQyzSKZThfJvRdZg55ijCnZyDg+7cCovnbWIUoZ6IGcdAazOoeP+Od
XSVTAwAE0Lxsws7izbsj0jpZ1HkNOtFejh7ymR7/fBKi0Y7/w1JwYQAuUGszpbteKtK6sQ9TrfXQ
6UoptwP/bCiBeQgpzFbGa/eeijBjyjaK7C0u9hMO3B3CV3HrjX3UfHQUzT2S8GpfaHQ4Ky/wziYR
NKJpnFATCWs59IwQ2SjVSrSeWo0oziu1exoEjqoijIfnuprQqpqL95fUNNz4WuTQoFyoOK9fZeA2
tSMytfaKYQZuskPuxAeKlmLbmGFPHSK2jAHaGB4Z3aOFVbhG6v9GmKVsVka+dyIFuRf3sgYokc7E
Ih/ouhSb47oAA47A7/Spxe4gPOd1hRgdRY6CBmpn+un23RvJMQhMEtTEusvrWTQTjYbZbDxhZONx
wnbrECECczIVhJMeL3Xv+eQrpgx1yS7dxbWFK9eY4BtFdi4Fd3zV/Z3Pkb8HdzchYaD0h8fL3SYe
FlMvbkeGUkzQl2havespG0Or9lxOPmr8MNwn/DJOZV58wl8oOjXSqgt5n2blbN59TtIACmCaCDfA
C8QK80nBnNcbGyv6grJH+vdgW8EO9QUpq1jW+8cPeqcKpEMtTw2ZL5CA5RUTk2aUVVv2ngULCwBa
nGBUnuImtp2GFpmZpsahJJgiB2nJbB4pmLLgn6RWkp+jljTnx7/mNlxwlqAWyX4rSLVluAgnBM2R
o5npu1VDsMOEbX5x+6SajmqjFWt76vYjy5OLgINk1sq9dX14+7COJzOtVE+rCqzM4gQd+B1OdcbX
CQ3xL66N5DauU3Gyq7ukXEE83oYrxgKv02ziIvft4sACNdImpJVUjxlJtRVNXP7Uhjr6U+QKqjKu
tAq22tj59e4XDBSdhJrWCnyqJc4yRqvVtAZceQMNUTkzbp0PeaY3OydospWdfOdb0uAEuESrigxw
CSFyGqsKTYvm1FAkxs9cjNMZ0RTEB1XE9x4/lXxX11kLVHXJ0TLpn6t8zOsPGXBHSk39yQtATB8Y
q1pIN+fWKQX9d8LzFmBAo4CBicsRlYkyXzlDd55UAH/nc3IXUC0sLgEHOd5Mkko9Uqbi2FCKbAZ8
STaoyq0laHeWAj3ENASAFDS85VCpURWD3DOpvBIw/F5zp/SvDHskHFDraCUE3tmgNIWYC9KcomRY
zstq2j84Q488FcqowPtHpfHAvGe416MS/T0rOciXmuNSvPsqY96KqoJGfQmv3ZHv4E0vCHxsNIUh
5o8G9iDAlwIxCZJrMc+7Fq28f0u3HtJ3km3BOoOXsQ2TlF4SqRZrtngSqjhi517mDmV2nCvVzQ5V
mKDqmNkdJigFXd+VYHfvBYPPkkNXKe2wxHDSFyx7+NyZNyfYpfqV9StCLnrjdPABdbv8nSs43D0+
KLe3C4+JkATwB3mTLidp2ijdh1w/8+rKaJ7tuSkP7ahnkLCq7DgozZp8wHI94MayqydZVTT1nGVW
onXI6dqjY54nLS0C1OkNXCzxtw2D7iVu1bTLN3JEpa7soGU8kMsyWpBjc6kVtKxx1aLIQ/jSxhmf
q6Y/lRNCtdvMqG3EsDtkY/NAgwiXWc4uZIC/H5xx2D9+0TfXKpsfnUcaUGBNCAlLVHBd4cI7Z4F+
xjuopZlbjfnwpbbALx3cOarUjyOOnfbBV1zfP5TIhmCdlZZJ8DyU9Nj3IeL00UouftOg4zfRsDEk
fBYuFHTJ64MVBnYAiLWczmlZWZsiCOrLyGR1a0GbAUoRYnQDw3XrYClFDy8JjiUWa+8taeWP4KqV
KRxMJTAq1z9C44ZXItgk5wGYzl44LIiZ+OgJ0f6rYma8kqIu73i5HI11Sg/JpydNvV4uNCf8jTK9
P4f2MNYfk8xNYSeFE07gh4ZtEosN4rUJxs24vkUTI09cEVa2o3ykt9cTvwHYGK0JDrkK8m9xPaFY
H2GiYfZnLPL0/+x5Sr+ldZi+1E3Yrzyu/ISLpWhAsvNAOdDgXHJSZ5z+1GawOkTycoHZRNXsbQqw
lavh9ljTamF+KPMIAtgyZ3QzK2cSP/Tnvi+n5zqF1otUBa406ahuHNTtNo9P052PKGVXuGRlKU7f
8/ojujH8zFybu7PB1xu+9ElBPt5lxjRmuB1mdupBcdN9HBIxLt4EaWuqK5ODZaxmJE+2RCoDsRkw
nLrYRnaZCFTHg+bMJovxKIjNfEoP0OsgkySVQPkqV6IOC8rMwMN7TVTphnAml+fRuaJoz5DoyBf0
5krscrcXmLLPZ4y4At099TWFfbJx8H9KD8hp187FYfanfs1NpPJopztt6Q7belZ750eH04r2MsyO
YxxTW4+UHwoCe+XB6JE/3ysq8gXHBoJZUG+DkXbBv6Ffx+lHrYsF3hyFJEL9dFycmD83WJejoxmF
qHC+9wuDKuGa0JjPcEyWKZQZuRF434DZV1R9ycMOK+gWU5tGSWFT9H1+6YTeHgwtUlay1NsDY4DH
lXA8IoSs4q/fbGJgWj3ak39WVZCkMbXXNrSn7Nu7H49VmAybFHXsnsX3q3ENLnSz88941unxJmg6
qRVl9gNdw84qnaNjAw7fizHRTbCkWfDXe9cHUAJ/gzQD3Cz2J9dPGYoiH6FYuedZ+HBDiVT1puuZ
Oc1h4v/CHjDYJUHauWh12e0aP/02WqBoQzlD6w4qIenk9eIo8pUo28zueew1/IFUK3uKKyf72GsI
PlYOqz5+2Dvr0YhBj0/yfmAvyD9/c1hcRG77MB7FuUkqPI0Lw+gxO60hlzWlQgHQBNVK9njnZkUv
h4SDMkRiGpaXmm37JOBVLs7B3EoqCG7nc0H5oU7MyEXlG6hXVmHBIAMwTRSRPE8RbNVBC7PnpHHT
fOU43XsFYMtpUHM6pazS9SuoU/QAGNLzCrCg8JRg/IJaeLX3ezV5zkolWsl27izHhMSGOAawVVIO
rpcb8li0uD9Z52CMs03YQgwpgsnea4E2biaV6cLjL3yb3wF0o2lB+a7L7uLiPhhN3iWuNIHXFVgZ
bOZSx44UBRHtl134+VPVWzYeX5PZf0UBHlciF7uS/PT4N9zeCNwGrA9hEZWLm8CR2QySfaMBnzVq
xalrcGtPojDFpIEmSR6gcJgS7t45zqWHyjgX4Uf+K8tNGc3ebO2MIRdNgiHwUNNzdxkz06NbiPwA
sX9N3eI2aWEpWZ7I+oQZ2OKbGip9ZzxjAg8zcUU/IEIZFHtLhae579PGfS/YlSejbykLeBRH5Bzn
+sm0MinxMtLxZhZKc8brUtnkmZ38wNZ4rTFx77QCCqK9RL+LHWstTkfpG/iHah2WbZY1H4wEA8/c
xqqs1JAPr4fB3MYjyqjIyeFnDhMJB143PDzePndeLzcOZTUFgoTBLp7XT5VALXvXPbddVxyGwfrk
THP85INAeX8sIGMgeSHw83aXLZ8oda3ZQsbm3PM+jk6Wq+WmNvBG2OZ9Wm/TIIveqTdJ1EG3h0uV
7i9FPNXm9ceMZhNt/kFBNm3U9GcQDxbMfK06wShrV3Ql7nxM2cCjzcQMXB7GxT7VgyHTAnwUznPZ
0Ceoqkb945eV9rfdJ1ijVPCmPXNqRzyep059nk0l/o4ToLkSkm5D4CuFjE0MNIvyRoasNyezLObW
gLZcncdScWjUtuhm1Uny7BR1fdao8I+P98+rwOt1pg9ljZSFQopRMVX29YJFi8khFibl2cW5BskS
O82UwkOTXNhfZuwoeGDDzxAol9o0x9Y1K+XziCFK9WQNalL951fKZHl2NCn25wFzVLxr6iYzfom4
swOceQYjjLam30XZedSnsju42pAj0BzV+BhtYl3HxxPjQYx9NyPjXDXaTEHgGt9DV2Dec9TqqgkP
lpn04PXhUug/VBzj/kVjC4tFB5lwsU+HOEg+OnmRdZvIr3Nl//gV3UZoFIzZFVwVEC5IL6/fUG4U
Oi+C3x81pX90x/kzE9PxxGAkOzQTeF519MeV3OP2WJOqS/k+ep5yCrVYU1FMjK7tBBlXjBx3UY19
s5pbNvZWNCHf+3jApUirIF5Q6TH8XjxePGV5qGTpeawm/ZuJe0WwaxOnGbe+0LvxWPYjGOW5Jp6u
rHxbjjHTh7DDpJKzDX71euXMDbKaKXB3tlEAGuGsByroEyXAwIVmSHJwzAjfyKrHu3Umxq1EztvP
SgUIVYHGDo0zuqDXq8P6qmqurfFs9ZmBMjdcQjoJ476ns/Ocp878KZdE7Mcv+853dRlJMFmj+Qpj
dHFldEClmbnjQy30MaxOfQ5t8KTqRYg4dvP+uxCJNWEgvCmn3sy7rp8wCnB/mLSmP6uVau3tBr9w
Ehx3M8fGWp/q5mW+gsJ0tAEEZQHDruulBKLN01iE7bkEa4mTZlrt8fkbXsZA1bw8ThPcVJM1TOnN
y5TYE3o/TLdAiTHWXyxKXWkORdScWz9A9p52mPUiqskt0U8rg6+Pv5zcDldxEoUlMnLQSgBK+XyL
J4ymGMtNjFnOXTO4+5H51ks2lO4mQKJsP8Fc3E0J2aPT5dKkuzJXbt/b+0kWXhJJIVv2GAcs7qck
AhaF3VF1LgwI6yjiu0czH1IEp+c6/ICgcbqdmDuZ/AIMxXd4EVc6tiLvBreTnIP/o5vP/ICdvNSs
SdwCB2VHq8/ZbKBC0XYWzgcYgW9S1Gy/PH7nN5ehXEuqhxhMhum5LaJgZ+nIayLCe7YmAyRrjmlm
vMlbREwPRBTrYIaVr62c0Htrgikn02Gohu70MiyYKGzUtl+dq8Yqw1OZaeH41a4VDK0L2kKfBbT5
9w5+5Ds1GVUSieSoeCmY6ot0VJLOqmjsdcUfGw7V1p4D++vUofHx+JXeNpRZi+SCjUxuRea9eKdl
HPm2lXX1WeELxx3T2TJPg21atw0tW8WftBMJgZvtnbJ0v5Kol9Y+TCK9+axgYOrHm8aoinYlFt95
6SSWQK5Avcsu6+JHoSrStrhaZ+cYX7fvQBL7n9T3obIBttcf6UsFzfs/M01sCk2pSyTP9XXsKPPZ
EkphZOcuzaqG6fSoRbsQc7b5p28m5jejxTVyJcfU5Rm9jiGwXWg/Qpow2NLL4kRNBiOyaJOdZ4Ad
mdjMHJyo3FoYFk6ImMg2mR6m5RR6hoFV0SfbzuPhUGHQZr1MlY6YTWtNQ/GvhsmOsS0trQ1ejRZj
zH06my6IGwWq2+2H0HXRnMMCbLA2YYlj2RdVjGN9qma7bI+Pd9Sdbye1cMkhHBvQ0XJCERZGI/Kx
SkHlFtEpVyz9lCj1uNdL62vphPHK9EGWpot3SLuYklXKfFNQLuJgmWWFVkZxc1aZ73nJ2DaXXExr
fcRXSdTFMtD7AE9wpXFTL3vtdeiisDVXwxnXlV6cqXBzpFhU3EUOlSMYcvsKWH57NyqYJHyp0EvV
vIBcDSVpI82TH8mM08hHTKIH/xvtGTf8EJvYv007y80NfY+XYIDVX0KmLC1bxxJPNnwz7bM1jMR0
+KAOovBTlRp7K0r89gjKPlJOUEbpuOV1XsEEBHKgn6LS7DV8oEthbZI5ncQnZG1VFHL81J1/tgUm
tZhg4ur1T65oarjPfN0sX0JXi6J9imDHsI0aTIF2qVPN47fUNJF8iXS9/w/7iWx6mXOt7S7pFCoG
MrVGOGvk52GeK17tVsgNbTQdWY1kA67Dcl+QPPQd+pETLkSPN9ntVc/gg1xRyi5DmF4COsCy8Bso
As4tYrrjqSn1EZPuIIzSLZSZ5s/j1W4SU0DCQA7IhVGHYxssEgsY5MHkMrQ+j3YqqnCHnLhZfcSq
XohjPo1R8qetgrjTdg6eZWIfjXirfH78E+48MLBsCJ8wleksLOOTMtQpcOSporcw5t8NKBXfazxn
cD3FWeV/WEqeJCY+MDmWN56bZ2Kyo7w+t8hCa99nCBPDDyUhQ/1vRKfL/PR4udtUkVcLN5GW4qu+
4KKHPXRVXAIEsM+4wTXPWY0ZHAzXc6rV3TOeq+kG9KC1EnnvrCkbx5T1xF3IXIugYcZgVDGlwhW2
nvJup3etXm9txcy+9kGjbBGn6f4KXVxvHj/qzUeU1DGwD5KSg2vMspgnrbEZHAsbIFtuPgv8rr2I
aTV+lu3avX4ThV+XQkcQYq3k5i22bB2HfoOAhn1qQqX6ZTbuXO+x2Uw+6oihnDNj7ldO5N0FCfpS
451m/BImaRRhQ59esU+2Of/jo3b9PODWtdOc+Xemq9HXx2/yNv1FQpCADyOEbwgUQF4Lb/oiGNPM
2EsK81SoSvJJ6yz1h9mRTOzjJLdD5JPzAp/keGj9s66IVtuoPqJRO6xn9f3jn3JTCBiMd2i1AQ+F
hMNVfv1LVMdvAqcR+mnoMdr9o0zh1Ih95jhD3D6VoxUHUo8sVV/mGJDL1q4A/R3ixMiG749/yO3u
cimaUdWQsy4B7+f6h7hdwwAzwm51mJtgExihetStJj/2YGnO716K8lGa9rCdVdCx10thfYuNfYkT
KIa3TkHbJkwN+y+9DuzxO2ma4355vN5NAEZFSUr/gNBk/sIeu14vZmY8jarSHe3YHvZNZof/TC1m
UrR+6mNoltC1nTa4mGYZ7R6vfDsi5QhhJQDUAiUR7WbkkeazUyNx0x5D0eDbhqjI5wi334ti+OWe
V1Tu4Lii8KOJFqCzJpBMLOanplGjs90VGMmZ6IcCTMh26NMh5pWVxTlF2ZnCzK1wO+0765NVDsFZ
HTA5TP1afzG1WKwEvJvTKZ8CZysI4LDdGYVev8AIuEpg4nd45D3Zl7CqqnNaqPE2xgHigKPZmmrs
DeCfBAhMCKKq1OJAE5ahjmTAzocyBtRlmmF5QM09ZIRu+F2K3OQ8V3rw14jSaOfVwk+CDx1I+5RM
ATjPk4NDh/rFHUNHOeKrSattoyCmZK5Vdq+Z6FVOx28kfCClQJkF1HgRIxU0gq127Opjgz2DpzWT
vqnrsN40VVRsw0GJ/rEz3dir82A8j4VPkYnOw66tYqxtyzg+ap3q7DQzwIwqDONPOHCbh8ayql0z
F8kZNf/kCftBXEDRSv7qtqV+cOvI2qYEx3MZNvbGwlf1AGREOeEXPK3s3Ju4JJ+O69sBs4Tg2lKG
DKE/BIQKpT5mgch30KvSp1fD8KKs9Z2fdO3ziGbUTm279olhWPjeECGXp92E+I4cwC8voKTWkCUe
w+aYFROQ0ypyjmFdzdveNtbqqNvoALiUqYBBykIpsCScanD8xtI24nOVqW7d77QkFv5hsOoxPhhz
4Rcvjm7Hxk8/CPP511zT/lNXXvZNQgELidNlMPshkQGjtThfVjKoaZ3zE5J0vIRB0WwxDm2erSGr
vMbmoCvtPJ8ex6a7i/LAkLpkwF+Kiw8IuNaOHSRnt9bbPtrWLUrjKIvbhTip2IvM/ya6nsXJNk/M
ullTGr+5bhACYnfJ8QioX3LF60eehrrUC031T8qAFlhnCfDdvUj29JmSlbd7uxSdRGZ4NHFsAspS
IiSkmLGjbHJPRWOnJ1qI+icUNMR2xol35Ta/CZRcMjS+KfRkf59e9PVTBRMGyKrw3dOYRMFBzRCJ
c3rdvsAH+FYnevLe8Q7L0WtmhkZyJOeh18slY4HPEha8pxSi/F5FTX2bIqZ2UkJcspQSgeLHW8ZY
vEpm6CAKyHhfxxfUJ4tsmz6m6pvGoDyZwEQy0KFFNTxlUR0lh7DrnYr2YSYQ5KWdFtSbWqhl/jd2
v4N6TDCItC/OYKqoy+JPgtAsjEX1QB7dzT9KitL/KClxaY1nC8zyTPka7007saejBTRgbnZ4TiVP
45Co9kEbyyTcuCj/V1u/HccJw6vZH5UXF/byR1RJzO4UT/AVtwhxM/EwfZANJxGX1riby8oPjlHr
i4wSPNNmYw3psQgoMGzBd0jLA4nckeX+9VfpLVzn6fwET2pq+Me6rr/1rWV/MfxRbIXZ2bu4F+B5
pn6t77U40SxMgUn+Bi2VTMM0FwtrVLGvfWWkygKENFTtFxwbZV8lrX7WQnM4STGPw+MtcWdNBDmJ
0Ybc+Ii3XD8sXslRac1O9TQGjn0KIvQK8q50LnVsToiMB8kO+N0azfg1K35z9yIBjtAqS0rAJuKV
ywI+6LnerdqaLzRwTHXf986sY8vTpgUzNG0Kfxe1P/xdJYqBn3LRpObWQY/8c4C7MQIOMTz7bVXZ
TbOZ0At9Masqrw9+FgrxHJSB882aaz34XsSZkrZEYsB8yHunoYFDeRZOFU5uvIpy4wY4K7+gk9XG
u35qhfNFrTQn31Vq0ZafDKectW/1UPTZk8AxLKGl4k9Jsc1TMNQZorhux06UgvEB8oA1rhUYOwyg
Tj/T2UOvY6tWdglER5TuWO20oMnrXYff0KVp4K4duEeS732JTN2GuflwRoZ+VvcR1+aHESrd7wRf
uz8uBEVn0+CG/b5IxxdgNvMq48bIjVC3uLIKNxzcGUnrS+ZqNTpj2q9p8qMXE3bOaYpiYyUDvdlm
LEdSSDKAEhEl6WK5GhycPwJpRDDSii+N35sMZ7EE92lbHebO+p27wTu5lvIRgWNwlMC8AxpYKvO5
zIOaEa7tpezq6bNVzsXfrd7VF9tgXutKsb7HR+kmuKIBKI0SwInj30I1dn2ULIRHo4DU8KUKremI
sFr8NM9hcQT0PB/fuRT3PYECX0NMcSQb5nqpOfGrHHKw/1RRb/+l1uO0wb6o/ZGO4xph41Wf6O1Z
Bc7CV0NN5FXgB7Dd9VpJ5lQapWVzIVYW1GCG2WaepQ/KT0OJTfzKEqf+09R19wt41dBtFbR43GOd
ieGrk+pBAnkPG5RT69DIhgCF5kc1ddr3dmq1NVj24vqWYUWKLBG7JRyS3OT6p85BQV+76o1LVZjT
jxxmzr/kFcbnSc9/KXFdrrTK5JO/fTO0j2CSkOdacNxoDS9iZ540djbk5nwBjdNfBhyKn4fWrt4b
oUHYMGUECEJrBSKQPFpveh1FV+JQmZTDRYuL6lucDFj/lml20kqr/Rh0UXQwh1GsLHr7JlmU3IQ5
Mf0jrqTrReOpByAy6/3FHOYJEZFSc7d8aOuIZm5wyOvCXpP4vY0QvE14c9RiRAnQLtcrjlM+F0pO
+izCSlW3pYHYeeQbUbYds3b6oAb4DvWTm6w86M2hxeRY5tDEJTmpXgYmRUOtHpaadmmsud8piW1v
qKr+a2d3TRj6zkpMRORpZQoPT25xjlqYl0medu3F8lE/2kw9PBzLpEzcaHZYrwSIV7TEYm/KAMjE
ko/IVHzxOlU4VnabBu3FjxV/1+lc8VulBqD2d2eItt7oOFy2G2eYwh99a/bFpnU700WXVfeNjUwW
tC8Bs7D+VHVtX+3Mzkrw7dCV71yFbrHPWqvzZrfFuczWogBNtbrWzCeBcTpTK2YC8V5kffePmdtq
skWFp/iEBqqeHFRzmkrEkLuaoYlo/o+y8+yNG8vW9V8Z9HfOYQ4HZwa4ZCWVVErO/kK42zZz3NxM
v/4+lPuecVGC6qqB9ozhthbJndZe6w3jpTX5/CtD5OdagisjmH5IPufTCBrfaGkIClxb2LftC7RE
/d4J+1vaF8OFbPr5GmFDo0iOhA+yDWjCnIdqRa9ZEw2A68rpf5YN9/1w4BBb+PWpb9Vq9dcbN33u
84BEkDFapGfY3s7jhSD7BjsekJXMdfPniP3Qtu/0ZtxNTjRdUntd1Q+WucMZtpiGgsFko1vtOs5k
hElbeea1hdjzpi5NhANY9tdWFTnI8PdTusPZswVurOfz3qjjS7olz78uVQuazk/CG5xzy0D/tu0V
NKarCcveazNyx2MrpVkHXqbP3127te7Msk3CC+P5fOpwdtBbAS+KeCGUiPOIXlakOebu9nXYyHkb
44dzFcnB3UZjMl/YdZ5vdlhWoXCrk3o7KuK956Eiq3fNSONCZYSZtlWRDT1Ic+RkrFG+UPHD+eoq
GNK+Pn/WZqXke+i/LGwB8j2VDGL55L990rStwsj1wvqapDlPATE6QxH0SD3P29ZQ5voG0TfnMySx
UAUAHDbzvlYj3QxQ+y6qTTKZdea3c+Uat2k8OLtahZDvU9Fz9F3alIm6z0O97bevP/V6HiwPDbsM
x1LgEAsC9Pyh9QIRAnuCVJaQIqYPpcxcbSNgkP1Zx3Fd3w/RYL2xfbIYulIThOLHvXyBoK82kdkd
rb63p+Y6yfr8T9Iet9gobVefvDSVYueF/fT1rW/JGbRgMCinQ+hY44kcaLD5NIbiuu2b6qSLWT1Q
B28/pZEq0XA0LilorO+4vCHID/Ys1HIB869FoxnPXq8KLDcjoO4Rl3At6TaRaxThVdVihuXbiIR+
sOdaCQZdzp/e/LZgDBEiQKiRqsdaD8a1SgpUg9Zc58Nom9verC038GTtxadxqNRtmls8yJtjLiQn
kG90ayinrDa0xfK6CB0LN7Eprz4mo94gy925qm9ponhIXEU8vh5wvZ1wRi5tmKUKS0787GYtTJtj
UVem64UVe8hpwO9aDzSlzMWl68DzNcJdAEQUOwllg2fQvjr0dIFcyHg91JqxbUyzCqrJU/dRGf01
U5i8cJl76c1IYYgGzm5h/p4vyQXiMRjQ069LdC/joIUVLzdDbHZfrTp5q+YmnuhLurFgsZcmG2ac
59F6b0pMF+z1Ph/nYevoxacBctmmR1XvJuuleaGT+bTUfs+ciAetiQSH1unCvFllTi7pwgDqtNlX
2hDDJE4Nr7jtpOt1PgCsHCaVntT7scZU0o/K0qD/paDocyjgAr3DUdOLUXysy8xv6sKFqCL04cHV
MvdTo7RC90PUT9+pwlPKoCyUkcYz9EY3wDI630YpOp8AphW5jUqI41Sa2jIOpghxvSB26uLD61N0
fcg/vepSMl9QFNAAV/sciR3mrX3T7geptLeRSGNwzGqzoxNW0hzCf2e0KfFqpZnvHS+cLhy45+GR
lVkEIpHOpsZGJ4bt/XxkSy3vdJdG1G4a7ewQ6oV+nJQh3RoUXbrNoGCGrUxJCcjCqr9EmXpJLnyF
fvv1AKBHYG2w4cODXE1kx2q8KAP4tzMEvqqlDms51Wb1MQb6u8EPeT6NumvddXrRX7WaiLYNcM9N
aiv1haP5fDv+9SC48FAQW7h0PM35lyiaWCre7KrYhYeAAahcoSEZoaArGyGPIYzp+0Y60Q56h7l/
fQ4sP/o/050NY6lykoQshNtFTG31DWZsuEFcxPo+c+zofRbO4Y0gi78w1OdbxlMUOoIccRTwqQKt
y4x5Us2qNGdj75pcz3Gs1B61SW83XhpeKlicb4Z/h6ITT2pOw5gL1/m3DEFUVU5sGvvEkfpdonQc
Ya02fgmj0d3Nc3gprXr2apTuuW4ge0WXDbGt1Qd0lb7zWipR+6TsYcKo8F4wIlV2A8WD4PWxehKX
PBss5D45MkkSGC2o9qsVY0Wc5TgF6vvW6rr7Wcpwoymu60M11fZql37Piri+4pY8fsAAcfYjK3ZP
qptk7+0SxyVyPLFnHoKQMCp3M5F0HScb33PdSZPbJC6Ux9nOgDANyDm30Az3feQW0KAXk0n0DLal
LZuH199p1StmvJZ3WiQy2IiWq/HqnTRLTBSbpb5vEEx9xxmdohXgzAcjM1rK0KCoVbPsD3rfKkGc
z84hL+2WZqzSbl1jQtTARV319Wd6NoV4pAXFSGtruQmsP7Nax5rR02fau0Zm3aHA/NBNYjq0JdKu
VTX/fD3aevEvH4AsgaON0igfYbX4K3seaaEaxh5ajvc+8xAyYw5QsVaFuq9nU/Mb2GNf0pqt8c2R
aUCRBqJIRzF4fVnOYrI0iCXGvmZpHmMN0ExqxKHvOPX0TjUS5ToWs34VKuJSJ+r5O0N6oBwC15H9
jrbH+SI1rLClWDpFh5x68UbrZL8zUqz8KjPneum21TbPC3x7pXFJnPn52JJh87qLnLbF1WL1tfva
KlsQbtlh9uA31ZVTbSvLiE+ZS5aGONclvtAqHi21xT9hyV64TLD7reLlo4nqTFTDEDJq+PO7IVPI
zAqud66H8PE4I3dKibU/vD60z8NS1oLBxrnOpIINeP6BWydBXdlutUMRGgoukDh2YZ7+3WyGcZfM
0SX81+oo5y2XkrfLoFoQV6kZnoeD7CAjE2npA3Zk7UZ4jtxmVW98Msok/mopXnfIRtfe8KVVv2C0
LyT3q+n0FB7NOPeXYTn/5zy8jUmUnBBrOOSc50cJWtHvEmXYN3V6lxSdus2T7As0RmP3+lc+v8dT
86FUAMiF/JQTgJ1sFTcq1cQTkakd8iZMPrnYQwZmNkT3aJ/p+9kgu6P9W1zIUF8MSoEU8NVi97Pe
nfQERTzXK/TD2FrGTilsF0kGNkxTxLDwuc5tmk675DT6wgAjPcNy4ZYKG+KZGBaYX3suTP0QAy/b
Y08Y+qmmNXsjRZfC5nIVeKEUh7CqrA0MHf3n6x/6+XSmxK4ZXJDhhiFVtTokBjRf9WR2rAMi0OM2
l1YR6M6Q7t3YSv1Zjd/mGbgMLA8Jf5D0nxriMxj7lOhGNjSZfUjd0Q3synVvY8Ac0D0bhCcvHOsv
vRwqRpzqmAYu1/Hz2Yv+RanMvbQPGXP4gK9ze6sPC3pyMIePBQvnQsq3Yh78ejsofpAs2Hkpe69W
a1PNI5ooiXOYYRf4TWrMN/UwFO/0Klwqw5qxb2O73Ou5icMboMn9xBnop9xc933RzTdpqPePIsVd
nTtCdW/UZXHfOXBFak2LAzBBBXAUlZRoCKOheFsquQwN9zMuZvwvII010JESa29UYYqFszYU95Ys
rMDQEOZtWnlJ9+b5tsK2vbiYqIgekKXr5wMz96FWCqe3D03lpgdPhxmjAUe5H4QNBAFqbFDlibtL
GlQbX5/vq6Ty6SUhs3FEcWFcrGrPI9uCEzJ2QfLgoGJ9nj0ewG+MBvGdUtPevx7rheln/h5rtbZq
VFuxHe+cgxNpWIY70NUnR9pHGy5B0Jq9c3g93sojhum3UNTBhAERY31RsDh/uWSupR3Sgj9wNMlH
pe7vS01mG13E3fuh9eLvjZde67K2rnrUQ3wk2sYdicpCRFWazesP8+xDAzwHDE7ezmmJNMFq7Tk9
ztAq5OrD6Ch2gMKzdYSveYo9Ybx7aySS3EVCFjw2xnRrKV4gaKajkN2SnqNzoKSzsh1qR79KMt1+
44ZC+4wQcCz4uDSA1i8l3W6umtLTrnS7Ka7LLv6muPX3JB+LR61Qp+3bXmxp1pHCLmxEaqbPRBYw
+mmcKDdMyEe2GbTCS2+8EtfGvC8uOYqtjz5CcUngyFvQYPQKV+dt305t74xMjEQVk19Pnb3MiTko
ulDbxpPxZ1uYzoULynp5PMXkJrS4CMIMU1czxJpS+pKmsK5ihPh3uqi0DeaiZZDYbbLtZmptr3/O
9aazxFsoTdREQAKxWZ6vDpGj9V9yK7kCV95spFYbgToCItxMFEv/6hVk6dWx8GZIej1L9fXgyw//
7YKJ6MESnNiAnjkC1s1mNSwd2Y+WBZiyUb8Yda1uZNhij/V6mJfGkaoDlw5Yfvyz2nKqorak5w7W
FY5tys6epg+GAoUnddCnRlwlOjWR01w49V4aR7ofFHuQg3rOobGRwK27LLGvUsONrlGR7x9S28vY
wqcq0ItB/fP1d1zvLMun/C3eug5hlrVuZ1SSrqqx+qC2Q3+DXOH0o08c9xLu4aVQXDN4uWUHY9qc
TxlqSjDu2gFCS0OlKu+q4tbhoNosrIwLu9hLXxHOOoAxYIuLlMt5qFQdytAFCHDlhn2W+qEduUGT
5Bl5AypXfm+X5YV096WX46yHdUehalFJO49YRMI0cjW2r3CFaPdsNMpJ6qF1lQFQfXMohJ2W7ovL
Jq1xKz4PNU2GtNI2dq60pPie58Z0q6Z4aNVhPV74jM9fis7AklfQjuO69ERw+a0VJ/vBFZUjnSt6
CPEdfHkDz5JhUWhs3gas4I4Lg5YOD+DCpdLJjfv8pTKZVlMYGc6VocujnS+2ye7QgVRzQa058PON
2J4/vD73n88SujtwJeHDLGiOtfHOJGfcCd05vOqiVvdteK1HtdUWFQBh7kFxvk1v7ekdFzUaCnCw
HHA+W50LRdiPoyBDOHKW2pupbKN7x8yMC2WhJ/mc893RWzpIpM70UCnZrMIYWpRbkzlGWAZ6xd7J
cxGIOe8fE2Wa/CEt+tu6oXHgpGH82JhJGpCiDnGAjHmyTfnFF6LXDzByJB1MvXcu7KpPoL1nz0fu
SNdyAQ2t8cRmPyLRlWvKVWr3kS+ACXzHB6q/aeXwMa9QQFJy29jBrjY2Rlc7gVWU3t6ySrGZwlg/
9sPYHcoxMw96KoxFX+a+GWegoU0eobLvGgEdyvazhW1hgJseG3eOmp6i2NHWtlL7e5YO9gnVrGxb
m+ZwUszBuSrHYjz0tfA2Vguaekid6MJ5+cJSomUPInmpKLFsV4u2sgtBoi6VKyCj4zGPUU2c0tI6
dtwSL3zgl0MtcHeaAjTAVkdzlbXCtKpJubI4oG8hoqM7DaLnGPVleyHUsxPSXrAPtCrpCIAQ91ZT
LUfxLUMMJTk6vYg3SaroV14sVN+JhXJluPD5TBMhqdeX7bP3IyjQJFpuBFw8h863CgiCbCPGmB6R
IBP7RFpib7hJvy/N9NJp/FIoSp6LaDCtPUra56EcBeJLbIfpUekqHGlGezwN+tgFoyjKCxzxZ5sR
b/V7qNXpKPPemqzRTZE3c6Xfxlq5nWIj3vD9/4wi2pivf8QVYJLNaInnLrgrjhHyxdWE9CZ4s06D
MGAvKysolaraRFlcb/VxxuvHKaObwQLrYZWOs5sUQ4L+V2YAxOgo6KlW3nmI7ryfor5GEIaLSVXn
0VtTWp7QwQMP8Amzi0E4//ihU9ZaaiDDwvZf3KXS+jTqWvQlJ+bOM/PqbUKGv74I3QqAkrRWmWDG
eTycXqIBTfwMp5W+3KXl3N6mpUSspHQUHyGDRvEHPW6CmdSt9EdTpNc2lnAXEsAVa/TpMWDpANWC
swLqb431091GLUuhZkfPmFFwVFSEcsd6nM3bWc8S3Jfy1vtmiz7pqPgU819CD2mweJDwm7fuWQvY
8EkRnOo3XJPVlARXj+Br7WZHqYI6nCN0rmDxFzuL1X0h1Lpwx2zE94A0Am4Ht8811qLtqj6t8OM7
1lmu30ZF7vgW+PNtrDnDaQwbO3CxRbiP7Vi9DiMMv15fDS8svidWlgUY78nr+nzoR5QFqw4tsWOp
9ePOFWp8rFJVbOupmt5ZNDUvxHtxkCkQcSQAOV/k7FcBhzmc66LPj709GkzwbADBMneNP3h2nPNr
bAUzZIAomHOpB9WIfg6L8pIP4kufHUD00uMgBbLWKXlYt16PKGF+dEZnfDcCBdtF2KcdzVx+5E+G
T4bi5YE9iSSwOxx6LhwfL2yvS1YJgoELM/edZVh+yy+7uYmmsJ7zoynzkKKRcG+FXSdHIBSXHPqe
jzBTmJs/lVKwtNRRzkPVPQz+fvSKo9LEk18NzkB52FO+Idr5XpdJdkm2+Vn5aAGiA7cGnUgyBnlz
tXvBOgM7q3niOFaOG6gpaosCNWG4S3HlK2WJkkoBHVCVXr7tDUPuhdG4D7QfrU9Ob17qyT6bcKQe
1COZciwyTrL1p27Kzs4nZRwPmZN3nt8AFDnkNNUDplqNSMhc3CZ8h6up7s0vtPmbfZIof71tlVEK
XeqUiEPwOSAu6edjgHWWVQ0VzDFpeOOthgOAbzlVfI0mx3g9Os2l8vg6O6E0zuFBhYDDg2vZOlHA
0Zhkq7S0o2eW1sYEB78x9Fb6GBTpiHLoeZBFpX1h/15Snt+yWyAqi/YjUFCyLw6StS6S2YRdNVmZ
cuNOlXEsRye+Vzq1R+tf0pbteuswVrh1FGV5qUD/YuRFEGMhDCP5t9quxzGiPDRBm9MySz1Wkefu
sQoUV32FhnSLXqLfqVrMxQYLv9cHdlWP4Z1RZqKARxVv2UHXxe4UYZG4p5tzEqCjNlmvhbt0aN/Y
o1yisKhAA3Id5Zq41ne3hCM6r5yL0zhq8hCrneFH3RifWqHOQabNytXrb7XanZ7iUa8wuB4uMNh1
cluA9xkiaypOueukG9tqo0M7dviBz/qldu8LoZAloyYCqQ843hpjBBE96YvcLU7cchmnugodxy8G
hEu9JnUvXRCXrPV8inpn0VbrEJj0rIgC80oaIYYTJC1kWDnYOW386h2JvHHPCd28r83WO6EsZvhY
OmsX8s/Vfrx83KWuwOHCxgSuabU9Dji3ZHnsFKeqNYtoU6BcFUDYNN61hnltKgW6mK+P5npD/hVx
AXJQm13KGau7ytTxys7EN7aiebrOrOmE4ZT3s5RKc5QY6QF/I8utU+9T5zmhGkQWlQ4UcUserr5E
olyhnNmZlvfnis59EOETjojzvVDGQgi8j8tTNlsKnd82t4O+ESZE7AxAW5cyGoUe7fXBKQIlzLvI
1+CangAWi60Vm6hMG1QJo9q1P8oKtUkHlQBjExaTtr3w4V6aLhp1JlYdi4FBO3/UbtBomytqeep7
nCwzGLVYAER24ISmepMoZCod+LivjSvMD6JKjW3k9m5/YfhWe/nT91qumMizLyUvdZUw5Uu27KZ2
eVJVawYRMVg9zXO73ltNn/lh2im+o2dv7Cf/igqd21k0tbgqrWZpqBRO7xaMUpQZzi3w1c/lqFeA
XKZ524MnDSoz/lE1qvthbvv5wjp9aVPgqPzf4KvsaAibEZkJUZ5qGnm3HUp+Gzh69jHR6y+vD/FL
i5H0S2dxQBVDu+R8hN1aCeOqnsrT1ITlV2DJ2dbJ5EANiIPaL7gJ7V4P+PyoQg0ApB09LbQ+nnUr
WjutJYWf8tQmTX3XxvidhYkt98PU3SNYnqBq6o7ve0b6wp7+0jQC60JPT+VyRYfm/E1VY5iEmnrl
ScFjZp+oTbKxBtiyWuHE16qDZP4cgQp5/W1fDAoM2UGhkV72msWKFDI9kCmqTnEi53ep7dQ3RoQh
odMW1i40o/Yhqe1LIslr2OjT3OV+seglAg7j3Dx/1SpXwygba6ZPnJvfJgT5D5xc01Y0qXgUmvUT
e1X71hXKpwYu+wkHj5Yism1colG/9PYIfEBTIDFaenDnzxGOWoqeS1OeitzTduZky+9q7NGZHvLk
6+hZ4c0k5XBhnJ8GcnXGLSUpoJwUiZAkXg00oAQ3mybK/HqLjjvG6sq7RloQ/N10/GBMqtoFUaPO
3wozt3YAj+K9k3gTQ1JVV2FY1TuavfENA3epzvPC50C0mvIvBz03kXUiXts0VqVdxCd6OSgtSXfa
OFZrbJ0WecRJc8P9NOXD/o0zcDlkSEdZbiBFnjU/Q6WOigwrnpPo4wjHKyDVvior3BpIBorbfpDo
yFitfWEUnr0rYUm7+QXkETn/ahDqyFQsmOHxKe807WeOlfQVcJXsmJfD52TZ1IxxupSLrmICQ4AF
TPWEyUZrBc2K8+lWjyIzhrwp72o8XpJ9G7qDm/ugaiurCmjnOd29GnYy33l6N9lvK1kRfKntIjUC
7gnO7tp2PZ3jgoKVI++qZq6uucd9pMIFh2kUmo/IyXjhUFzt20AhuVzSBAL3sTDCjFV5Uta9bVWm
1T3y776VsCQHK0P3HaebA9hF4/71WeTx6X5bU4QDig8Qc2HjkOh7q9OwrRyz9IzBfFTxTQtGnRtM
kaIGYCPVRqI4jdtBbbFej/PyJqsG5d3r4VeHxt/hmVLc5JdjajWbwBBA6jYS81EYc7r1+rG/UopW
BQ45eZt01N9bg2sHI1XnzeuBlx/8/L3/E3j13oaIjC6OavPRTbNqI9DAekh13X3/epT1xP31dWHG
sFBQcVyXHyPcHsymFuZj6mXK57aH0Khw09xNrhMdqib3rovW6C+82vMZxJAigESFAhUkULbnq6X1
RBap0Ww+zl017PCNszd2B6IZLzTLL7zwEuZjfSo9DeKTwDeCGqzUdfMnT5yktGfbfGz6WgalZjcB
Nmjo0RvVtIE0FO3stE13Oeoe7yukbQM9VtuHBgGXCyW4VXa1PMiTRYNBRrn4JyyD/lvtKRPupGVJ
aj3GdlRuLdkkR13A5p6r6pJUywsfGQct+Ctwn4COr1Wu7ChvQIMN1uPYy/vG6bWjEVnW17zPQEo5
Y3OJ8vvCTKLxQxmVWyuI1zVuodSFF86ttB4nuNWHspDeTw4AZTOg0LENzcnDD9C8xJ14YXUaaNFA
glzM3tj7zr8n7nVGmunSfsRHD0Cpl3ZX3igRwK468zSH8Cmyqno01XG6ZOy4PuuXoaRaTxq5FJUW
tN156HDAA0yWmvVYTxBhc7uhhWsirh6CmNxNoYqDZRYlW8vBd4hWudxVYID8GI3au7BL7W1c1upB
RO0l4Pr5OIAb4aAn9Vog69zwuJicP5eWZnFMrcb+vhAlvGuKnbl+HSZq23ib0DAA/PZll/YfC1lF
1ttU+5+CExZuNLgnaCZr+Fo8GFRXsTH7PtZOssuwYzjyEeNNZjuXSNDn58KvUPQpoKBiruiAmTt/
TzMlY3GN0f0+AVPb547W7gY9nw6eLRFgUBz4/V6mqh9crMD8FAPTN526lEQJDlxtKbaBLYEhdR7f
yrVRUt5Of1QjhJGDh8yiei+auLc/ZU2sDaGvoB0wX9g6VwWFJSzFRSTqqNpy6qMmfR5WT5py6sxG
/zGLQoEh58V2tkWRym6unLyte7EBQKTKdwakQ/ceGKia3k6iiIVv6iGQd2Qkwm0XcoO+kHad7zc8
0WJwjFw35W46fAhFnT8YGReQPTtRf4CShF5jZpm2S8Oy6zeWKJrPbln3l4j457spdWwY8FBIqeYv
uOtnYElXQcavd6z4J+UOgWX2OHzAlnD0taKIv7/lnPw71JKILN43JLOrjTvuJAsOS/ufkPUS4yb1
JFg36E1u/l7TU+d+6mO8CFlrjnVhxNfflZkOiB6SBAU6pDjWagPUtjGd8sY08rPekdeJWxr7CXl/
w08cWzkgPFBeknx/9l2B9SIKRN0DD0h21tVQ9iG2UIUX4x+rOLTZlaizgjpiV5dqFe1f/7DnOzgf
FlmaZeum1kHXj0V1Pm0U9jBH6Zo28lPLDg9VWdDXz6vBn2otuRtmx7xDOy3zY2cuDq+HfvZlgdgu
ZTkm7aKHsQ7dzj11QgQisRw33em24tIY4PJVU2hCCklv6AS+HvDZd10w+h5sLihUwHHW3W+RKBJk
SxnyrjJMvyJ+WNs+kDF5U8zCExfy9OfR7IWnDzuKmh+/rjbITEupnM/ZENM1BmsI1CgrfJHmnucP
nFQXoj0bR65ANHjwoGJ/Qm9yFU2dzWiO9NyOfTUy1YFoaIf6rRWHJk2Q3MoWRC/UBM+aqpMxme7n
17/tqtfEROLL/hJxoGRIY3e1QgfKt7nRG2Hs0wrRVaSFjXTa1EPh5sdq9HD5aqsoxcJbbd3vsYvk
v591nvq560T3NgcwnmVx/V2U/ukzLr7Iq2eJSZlnxxuc2JeOkeylnnfXXVX3DLlT4k80X1JlePb1
aTFS0sLGDfYWm8RqFem9jEaqkzAWyqETj7RT5Q6tKcU38zy8irNKPkS2MWwsMpELq2idb6B2vNj0
sIR5bYqkyzn9W0qLyYnTukVP6NFIiy9TUT9ixWx8qEqVFrKjT1cZ4vMXdo0nRaD/3I5oN5F4kfIh
KkqNFPDe6hjsw4STqDLU2DdJ5MU7tRnEuGnHYioDfm++N+x4rA5jPupf7K5IHoxCl+U3O9f6G4E6
4+BbVTZ9sNQy0fzRKab6JklL8zPIPeukIb5z38oY/noSWYOyF7Aux69sicNNp8I7DjoyuPbeQcJL
/roh/Ndf439HP6r7X+8g/v0//P4vqpttEsXd6rf/PiV/tZWofnb/s/y1//3Pzv/Sv+/6H20n2x//
OH2rxT92svz+rUuqcv13zn4Ekf5+ks237tvZb7Zll3TTg/yB4NsPIfPuKRzPvPyX/79/+I8fTz/l
/VT/+Ncff1Wy7JafFvFYf/z9R1ff//UHg/Vfv//0v//o9lvB3/o/P6P4W4mXwrf13/nxTXT/+sMx
/4kCIRkubQFEtqmn/vGP4cfyJ7b6T3rM8GQXLhawpiUFKau2i4no/pPzk9rvE/J/AXqISi5/oHv/
ZKFyruNsAhqUsvcf/+/JzsbqP2P3j1IW91VSduJff5ACnqeli5k9OBKWIgI9wEogPp8vB1lHKvLy
SrjVyiG9wTrmxxRHxgap5Bszie0gt4Zj06XxkdSFEmEff8nMdJFStQJVn/SthtHXqbJH5P0F/jM7
bJil9GUEcS+owmXflm7r3UsLgcUteBwn8YcuGvL7LLVEv21i02pUfkpDPb310xEb3L8sQVftu2Wh
gjGPktpr7elV9KlOu+Jz3zn9qTOdPx2pyYe8LFTVB0CQl74bF2jgoFG1jaTtXTW2t+nNLsw2qhK5
D/h8K7bmV6Na1qeBvm8o/KFqQQp1QGhvPDdx50NiFoEEpLVBMFIea5f2iQCEeQScLwOrGcagU5J7
Zx7VjRWK3leT5rZgH/eVxriOQ/l1au0KYUhTr31tTNojyqw3wiqT3J8jzdnkY5VuSr2193Y5IxYG
fC0WcOhjme7zTG3Erm+60vI9NZRVoHgl3L8+tKqPYhYIbekbITTK8NFiftmbiG+ps1HcaDYopwYJ
mG1beKBRo9y+K+Dk+Gqh/ZTKdEoLMbyLmuKW6peIbutiQKWVZL392Lamb6GZeRL8SOlTc8i0K054
4k5qjPtUpidsWXlc/BBTb1oBWLh62LU6PiP+GHexvlm6sjKIhfVRaVtXBEMUzeBk1WEORrQ9MTQf
3F0lsbf5OE1a/E56RndNM+NjkwyIENnSLHZaraY7qZr1tcVnu1fT+ko28wYM231Vym47aY2+yem9
bbg47LRefIORijCXJtS9xeFEpSgTuzhHARw8Tpf6ueb5yD1od3AgpLXN9Gqw/Zop0x+HzorvIzeK
uXRRBB0Q8M6nD3iZaqCNk/pWWM6BCy/QgGGOd04UmTSw5rwOt3GLuw9Wn1yaJbKafpq6wykM86u2
yzrhx2Y11A95Ec/xEdY5GnfU+Yd2Z+WD024sqAptYCqqj7w0lxt0cfwGZJwV6MJJ9kKJruQ4hPSV
+ihIYtEHfSt7GznPccuyTpFUV+d3gIKL1lfGAS5HLt9r4eyA+eujDJ63XnGLtRMANC6UWYQ+7rho
+jIsOWFq+3qYI7npaoQpSnNs/DaZvtJO/1ly3tdadYzqDonLlDau96edGeMuq53OD1vvxtESnG5i
UFbeoHM1tUJrk2QAGXyrxKGFxZQg1p9irNvtq35Uih86K2rHxJ5G+LtpPQbznB1tqyx3cVaW78x5
nhIfS3R5mkecn/2Y/Sc7Vn0z3gN1TNFLTnt38o207OcgiSrpj+Rom3FOxVHR1eIR2rfzLurVG1uv
9dIPa2U6yrYH9Dak15VRisavGi+v/JgmAtqDdg+7dqgQmp4AEOU7yldi76LlD/XHoRK7H7GA+6Y2
CkaYNKdEEcxixMzHTEbrKHWZPagQJoFhi7Y+RVWV6L5Qp/Jel42s/HqsY2XfUWn6s480VDKddhgL
P3cqx+LCOwVmZLq7VCmin3O6mB63U7fB84Iy2pDZD8oUxYbfKPlPbzDTz7mHFMS+T+Lel7HUSl9p
08Hx3TAbt0oZJ4+Dk9+meqfd6HMWn5oszgIlMoz3IAWGo6P0Yq8K3dgXSdRuUs0dYDY2SZltlQm/
tTmvPPXQePXXBd5w9DCfukYhIJp82nrd4Jtjnu67OrRG32wbY/Goyj22vq4dfR1BCr412g35MHzr
wAcFhoBHxTdlmiX5tqr61p/mseqvlbqVMOMyrSz9wY7aGSEdbT5W0iluU8esP6eOGKAkemKfybjd
DFHSHuDmvjdcIePNaL3nsry0JEREDh6O7Qc46Xd5DUVY6d0Ddnlu6cfQaUk0P7O/tkcBC+gGgGdg
qn0mDtFUn5yCkkTj51RFFrcsdUQFp+2i0N0UDaq97YgumC8sfdPZlryJZ6e9VpThzvLipvXdNMfk
YzL1JAkKeu72oU4S+yFT0DIwRFJ+gTMTf5glXBe/0fUvhtc8IL2T+yW+XH7R1h+Y4CgW9s4DiAFu
w5r5AIl/Uv05bk6hZ/1Ip+w7zGcLTU6ulRuMXtRbfP2QrfSicmSjKKq5hs5EkTIYGqOEwGw+ckS5
x6TMnU0bmeOpUevifVnogNZNt9gaitrc1Bq4ZSCRWMzNYUtSn6IZ+Q23gE2PAHclNLlBQTf1u7bk
yE0KcRwqr/Qp1UxbeNQF7lV9v6nb1kBnElOE3q/xn8HRYja3hZe2fiiGm0o38O2tH5Ebm7vdILAs
tFloYfipKbmpA3NHItIvbW8XKuU+R584aHQFkYgkydACSjT5ddb68n2HXNdV0unlHVYS/5e6M1lu
G9vS9RMhA30zRUORFKleVjNBSLYMbPTt3gCe/n7MzFt1nKciM6oialADe2QLFLGbtf71N60WFbCo
1xA93kBcFbS/LXKH5in1RMGLzDdOzQCz1vZeM7YlLHScRaI068fiiGdV8bFOuFAjIbRw4SRjdH00
C8FBJQqUBaFpzt+lx57d2Qxzm8hHoPNtm31xtBoXIjlTuJdOGlZ/nCZxw0iJi2UbUxV6Y4VEPdBP
i8iwNFL5afE9LQidHNFeUTiNFrrQrt5KsB0jAs83/B3ocn3nrrNlJ2mlV+eprN3pWjfGZQmxyjwF
iEbevKwczNMymjfGUBZ3Y9VeFZeYyaJqvjeFHgsprSpKc2LqI7Ppp6dNlPoSAjGdgJJq7FQoEcuE
AeEWunWRXZGXUIDQ4z1izcviRH5WY4JqVjC1uSqBtBZx6nPrQaQm/HmWSd4nWKYGd7nOy9kJXNWC
MK1U9ZkZUzmHUHQKM0TlO0wR0SNpF/kdLIhYBDW/R2naQxkjHbK6q2lx5xmOi25PEXFkTfaUTav3
VTXyPi30CY2/haz8YHdUVjFvcDLDDfvQ9pvdeV1GnvbYDrug9r0PUyj9jOepV4c2RWl6k9NKDmg0
CzGHHbzMhSTMS2qZMhm97ItBaBtzWjwidsvgjv2VtDX1szA8fLu0QfsmSICNV5bSXht1cwddDchN
mxpp7UandW+lyabFHYaQwCI7rW3rH8cCLpNo5cuQ58OuM0zMqzhM8zkygh4auWjINGalxSVuV2Rx
Eluj2W4x86ra7mUhLjSLVldfjJhB1t1opKemNddd1zrpdVqbcqelvpbHjT+Xy9XWzZoeZ3mtw5ev
8ykiMWDFFG1xsirsh207kMwjjqrITY3kv34/zaba0QkOoSGqr0rYbkgKkXkDZu6d01Uq2PdrRsaN
hm4R2VsjP0GThsTaqvGs1z0mCO4YF15X3OdL7YxsBKb/sIGvnRKjHN4yRbtV2+fVcvKrYNYeh0UX
WSw9MR4FotWkKIZnM3MJCOcK+r7l614v64a45HH85qlmyUNZ+NYn2j61n/3W+MmL7fZZVbhXgdLu
aTmWIBSNaHxq8PQF/dKSQGsL3vve0OUuX0aBEEf56pmT25+PU57iJ+YMKmlr5T/nXNFVKHUoP3FR
ZupTauRSWWlVv6tNSRj/1nSVysohPKmztEPQWtVHbpVlNOnrkIfmaHTft7YxiDWA4uFYFDBJU/TH
UpvtlpjqAVe4bXHW6oTDLicl3E13iwNVVK/bItETWp5cj3IrMFNr1LwFB1/riIdJNQOD1W0WExOy
uXwy3E0GKPDhT1z52F82kVJYFIbEgrrZ2Tc3xznnjj2jYCgbYe2HgimbDKxFRWvT282NPWT9EhUr
x1WYu20bpogNp5h/J61H+EEcGp5RN18gNI5B6R0oywwZoPRbaAWTuV4hxeyiqe6D38UrEpKcKmLT
X9zPQtbyroJxY+9yRcGnkowt1qxhxhhkewwkKanvQ+VRXtv9cOAgUHUTBn03f2yEFRr7GdOf8jRu
og3nutAifdZIRRqcsr+viPP4UXq5KUIylS7OeantPE22I6grZ8/pkq6vuHfXZT3XvW2PT1wjkBkr
PRvSRGurR0OYVXucsnyTOxczmomH4FyxJOkwjT/6nDDMnVLdbaC6K8/Ka1S56/jqOkZbRdqY+y+O
KTnYiwFzSq6JcbjtvLa8TlPhfNYkinmhJI/oTdpVMyU5sYDOrsQTZNrVI/VUPQx3DPLZxFYefIiK
7iiiHr5HQQetb3WnKRkzTpRYzg5pj1ZTLnhqOKlJxRlo0knwZCUVo2s7oe107q48NHRe/ZWuShw6
uVTJi5rKgpE1JmZuhKjB9Xa9KgpFZEPgRpmmSns30TS674scezspCRYl46eb7G8Q7lwJP3sdywQ7
9HoNL8lx9zWoWb/LsbidTyJH1+fKKWOCN6Bux5+wrn8O5KxXuzYojGcKmGGIRlteqqSs3DdSNjdp
nbWfy+r5fWhoQn9xScKkzZJ5E5x0u2zvyqBzqivBmIQizmqh/+iW3KUw1ouzQ6MWHAqIj9z7Y+fq
r0FQ5ZCljE47VyJz91Cs05tB10SG9E20z02Wr2K3ZpO8r1Jj+hxAJ6Nus9KfY9PLXWmsbugFud6w
WhaKWcZF1m2lK5RNi9G3GX97XR66eVbc6IvVqwdH2VWUGc5mhd3m6DJOYe/4ySTSpjjPuE/2lKQe
NWSfj2jv09mnObKksdpYj6V+ljjpZKe7GVf7F5I7h4dgS2eXQBMl9pbkDHhtg1RPj0gG1UhFD6Mz
ztHBDlHhmGdPgyJAlOWxyvTyyugoakK3X8w7GXRoONd0ncer3KEoCJkFlsu5CYDWST2Z9NgYG/FS
bNNSHwMptPIwEqBMzZuvW1xWW5adcJ2h/VHDYoFTK+yP13gbRP7oo3lf46Vn6Htr2WJtw95Qrjpo
UvfIRjDbbjrnG+3Z3ZgVQRFrQWEOiJWs4nvW4M6I97Oe7ihzuclG1U1vgZ2WWjjNmnu9FL6ZQGOl
qhmqQrtf82rkkmKQxUW4PrgX06IZm7w4tS06w0LYN9jPuQeAmPFuqMqLqUzThpXmNq8e2XknKhD/
ENCuPOJMk79XGS5szKR8I7To0blKL3mYLDjZZyFxdEQh+eai4hI/yZPsDJ0qp24T12zGI/bO262w
eQ/5Im6mnAF2oJEZlXIcxEuTrvmNZxX2tDcNBjKPVVfZP3MEkYzYe4nnflBoJSEpvZeDU0lp0G01
wRA3buY2d/4kNvwEqtZFIRtO3tIEn5rFcLLkXO3Ld6nq7jT07Ltbr9Oceq+EBmMt1Jt5b6d+AoUy
jQGxHsmQe8S076UInB/anOovqvLYk0b/tLQd+I023DUOP0qv7pWe7Wuf6Y6fFuvtTLn32FFpM9Ny
zmlX7x3f18jYyb5NJdceqthe1p/UrMQh9PfB2D0MpvFVG8XJnHUvKos6acflw8w1AWVkOmTp9sBU
IQinsfroLylluue8aOjXQum0d4Pfwu2u35zBfhS6dqvIkD21WZqDqEG5c/P2tl7GCwv1WgUsssHY
Ppy2fUOOpse+J5xd3XVjiOpgCvPa+d67pfmjIkCcgy5gxjFkH4tZJm1TnrSgA6EJgFEqb4mcORPh
FIw9mJF5WTATARg006ExIndC/bOvO/GkY8kKDEPRyWr/UiD3oSHNh7xovw0jDZEzbuHqdjN9OUnW
mShHcrA72py9XuitI1hNlXKeg6bb+qTp1pmP4LmDnT2XmwUTYhtO3M836Tpwx1nrFAbbcuv0AR5Z
7gOYzrk1moNqXAJ8QTwqh3PLoKVgOBSnW7nven08KE3CLTeLnacv19rY3FiU8GlZuOHmMkuGlYxB
bH5Srlafm67QKQzaW11WlCXuJe/D2nblIOZd2YvgYBYLn2Tpbqm3RlKgZZg7jUrq2XcTfZqeg9W7
G4yghcGXndCuPOmcT0wGyKd57ifnJ6Mt68TB5h+VpMvNlOqvtbLfbgx3uaHUMsPW8/b+YACjTXpU
uOlX1tgOOQ3bBzPsNwPDi0RV5aEVmjiNbXYnlxZxr3kjp9V+sCpGErqzDmGHOAsFT9sdRsxV9qQE
yNDtAKi82bdC2p7u2iSH7wAB4jXItV3X8QG5/UPq1iPJSypKN01FRu9dLVV1MxjOcnDz4qFFyhLT
Q6Ysvl6cWs0ZrcS6vHPcZZGFyU9yQO3QtOkDSbnRw7bauhjf9zQ0q2U6QMO7xZz0casrACTZrbdB
KdfP0fYPuDl/Q9X1Ltr5WCM9vLLK9RYwoQ+xQn4wKN71jZiTVcJ+rok/sDrD2RcMlE65YRNUVDv4
uIzbzDqT262zmN1eed2VaGsZcg2xnDi9o8qsx0ce02ENyPa49NN7bzA++oriF6K5Csuu88JGq/W9
OxqkFQ7muTHVfOuDpYVzVz4Nbv3gFOnb7OMAEnCDU22AC+jpVwUKUwb62a0pTFMhJr5XwTU0B/ej
PzTHNrcbqpGKRLKKPnpM1CVKG9WK85qt+rIDALmdcv/dSvvr1nDeyT3AkBl966UumqMqyFTI5P5t
hDwYZWK78T0U66sxnjK3nN6DXJao1sWhr+yjPvV+SJDYFNySUKhoIwvXTBPR27m2H0lMdfbA/OCk
jQOL7LvVmH31YwgMdbXlZXASnbE9jm2rh32Xm/dD7ltP7lZsJ9lkJo7U+ktAl5XkTgU1FQOfmISE
Io/UuKq9wrfhhWRWPWzk6iWeGLzdDGX1YUzz7Wh1ac32XLTdvIL96+bgfc41eAYjk0R2lEV50XHT
yKV/LFKj3g0YQsC0y689pcpD1vTGziuKJpw68ZAW4tiW7ZNfb/fIJ58yyvywn3vvWpJhS8YZ4m8K
UtPGLXByz3g+Dwga3TTOhZChQxgBpL1cccV5T0Y59REwUxM2wjSue4qUvV+TQqrn12xcNywB5kK4
SS+DvhWHchT1vp6yjc6l2GLZeXViCGxV6+nsWYATdSlu50J/Xnt3r49dF9ugZ9cI1fsvjUngPpuX
jTFzrWJ/sE+iGR2yvpdDE8wH5S3Hsa7Tx6yb11OGPfUQe6V1yFwayNQqx1dcNkEMt+IG/+d9kdfl
2arUlAymLE+CZPM3PNO+2/7mhHiX42rgT88bdttPTIL0OO+7cqf84bgUC44v+fg0eHUT5YN5JFcy
7ASBJL5VNy+m8JZwmdvPTMs+u7GJFTnsu9pZpjio1M+STdKWTNhCrWrrnbA5aTeaRrpJC3iDjpSf
WpqSrTSP2a7K7CFUimxWmuIfBQFHHqKJajCuHM6Rg7CrHzQ4XPAa0bp9TaJR/rr4aeQY63NW9zTQ
2fzs2p37BkvA2rH2+PD+mDVRIMvzxW1gw/Loh3K2q3zx3lPRvMx8ofgV8Zn73rxa1u5gl+5hKdOz
TLcvU5d5VPdM92MlLGI8zWXODszD6micAyZJwOU27nNlu+sXskmdtmmzmOFaepw5pr5Z+vxaTM6U
+L3/zUuLN7qTn9Y235aXRIvenG6oC9dIWg6AzmxFsP7TuMkBbPiZj7470fAQ534ehu3DtjmA5qL3
oFmWO/KVztLyyZHBqdb8qAoySCEFWku6y/yJcK+2R14DjimasJ69MbYH2luxEEkToQgOLnCbd6vy
ibfp0y1g/eacIHj6yTJpVwAwXpLlQfta+a17DnjLPxw9HT8MzXnVtxG2JT4Kq8+urorxloxlTWPe
6KQiZrQX3FBxNdYeU5AU71qbeXnSKb6CKC3T4duCpPI+L4odwaTqKLOmc8LN97ZnbJ7XIlTkkE80
xZor5mipOrzfNauS7a0EVMj4jp2tTv3QbtupeJBbvzjJbAxzsaOTUvlDrZlOFTkT05rVkf5x4Oj4
WQLen/VZFV+mO2VziO5LLM9OWUmdE8Fr9n5vjcdy2FQVzoZanPLMb+fltzkmMs4RxyN9VwNtZWFe
TtYVoBmRTFVJrGtGoGwq/Pe1rs8lxpg11k1cpBXhip25RijtK+gp7c5sSn+nME2zQqRw3Y3mO+c6
bbTvgrV2Z+ClRvzXSJbLKneBSkGaSevFsvvIhDjdGZn2g+PmptmspPImJx79DJF13i+xbPOoSdPC
BkAIyqQgkOaHY6o8ZuvY8QId9BXzGC6BWd32aYFAu82wMtxQ0HZW3VF/s8JwxYW1nTkMSwZHA176
mbv6phUnZOyG6dJsWq2iprCyXVmklVeGndyg24TNaJWSzW3qkeOV224GFc12nS3T124ry88C4zYZ
MnZejDBvWjeZ3Sry7fQP9tr/Bp2h+2oep+Hra4LP8H+AxICg6+9oDNE8fHz/aP+V9vD7//iDxKC5
/m9wlOBMItMncQaL7//PYtDc4DcDFhVmZQgecIL0oRD8SWMwzN+oJGEew5XTL/n1cB/+JDIYxm94
O8HaYxjg6hf5+X+HyGBf+DP/ya+5/GgTnwiy1S7SbhR6f6FzrUK3NUp1/KdNU/ux9TK/KQc1ddey
Q/xQShPDYtdrqJJsF9RSf9t8s7iWIwVzxD2b4q9+seUDqwwSMUrrXmguc0ujwxeIHpPkBrsbh8fM
kMOOsD46Gqw4vL2BuWS1b4zI+iklQeFbw7g+af028vJaJLIwAvc85eK6HFjqPeGpbz5oWk89oMiW
p4iMPT+39ja6RfKkbWVhayHnqo6LDKQyWuUAzDGl8z+oJn+lEl6+LkiaiN/Rq2L4wHf2F9bHlhep
PjUmjij6sV8RGahlfLZL+jEhVfeHF9v/xqb6P8sRgqLzNxyh7Wv4/BDFrxQh/ssfu8vRoQih2LkY
fKAJsC+RCn9QhGz7N1SYkPVB3wkKQ6/wH3vLNn5DzYSbgI5PINF+F8PqP/cW7CFeLo3LxaaF94yu
779BErqQ//5za11yFwiUgAJqEhJtmP9GXN9yLJnXOdcTb2vFXutT7Q2YvP6HAMa/aL1/fww+Lxff
cQtnOyroX5dkE0jD2JihJyXGlYeVGXHiNoAvrrmql9WyfyhTYaM0mJQAY7PeuUXWke1slB/uUk1n
kPasiKdGgDM6JVdaNUnoC+k/0fh/ZS7+/jEhi/I5LEh8EMgv9MJ/oQ8KRPqjWTZm4lj2eLW0eTOG
9RZk1/O0fGV5lZ6Fz/R0gtj1D4zVv6Qr/PloAHsUXI7tICX49dFNYSix+qWZ0DZVD6oap5cJfWQi
LEbt2+xRtbZT+lGnGfBKrk+k5ubjiz2DWNTukBiVXP+BQ/9fLA0CBzCoQ7rIcvurX1uRG6S2IipJ
1sHEoW3R9HJHNmD9/V82y5+0tX+lqf1XjwkcppqX9XdZ87/+4v1oTLU9TkvS5vUAxMyAy3Fg1vwP
nsJ+QSQINZg441+f0rodIxe/XxJRbUFU5Z228/X08+8f8iv79Pd36GKMj9iTJYQk4i90u7QvlR+U
YsXFPrXO3IxrvMqmfTARehKrnZJxjGtX8vcP/ZXjx0M5QaD4oTzS4a7/G73XtMaLriE1wXPUe1e2
4o7bD1pA0GTvZtsQErGW9W6sLWL5ZOt8+/un/9vbuzydEwQbSboOQlZ//V63jTJw7AMzcXH2doLW
u3NTOT/8/UP+kKz+ckwhbLnw44mXu/C69b+cH1lHtY1JapH0rbbGysnVuXAznOI2qwIbpLN9S4MV
1AKuxHlQVna1mbXNGbNVcTWPX4G5TO+dvjIl7HX4F6GNGu09m4F+qtRR13mpqiNkAcISBfXEpdlN
PHpQGGH+SpidgZIoTLfZfUt7qeAwlToco3p0aJYKSS3guCCejMwlA4VMn5/nYRXJMFnm9Tg41f1l
gBEV+eC+lWW7XRVF4EVEKhc/vd7WnhixrDs5KxmvvOY1KjmUk6J3JS5UXnOuhsKNLExPdw6xg4BQ
1RcT4O4LD1S69YUmknnsivI0bRM0BOlNvbQjWPZSeNe6qoKj1UM1DidpbT82fK2OWLV2x5xh4fPI
/gc/1LCNR1ThijDjm6pDv+uMt9ktFFTc5kV6iBBbgAD+Dez9U1GLNsrdCSaol13G3Sv4bJeZ9JTj
2MU+E8RdUK3yBbeX9cIVCWJtq+wbnSabQc8ot4/MIAjTHsbxEoSAbWzU2YJwQzW3D/gNytfRqpCx
9aIL0bM4UNLcZe+7cxbWbcUgYe36A2gJkNvUFICBWnk1tA4uJrggFpErlte8JeDQtQb7yumWbN9x
iIfc0sZh0FqchQsXc2jly8Nsz8wY+aAo5/R3uOnbHSUy8UNWQE2pTXcECQYArJObTHor961d6rGp
VJjK9HGdtYdsntZDr+ugu94KZNTuNjE2p5mgbluCZKV6zWAj7ez9oEkThB+BxbTYIsqx7WDw5+yn
tVyOBemvida347s3T3vLTY2om1lBXYr5BPQldBXRrMRLBYIzlvr1LEzQLuD4zHbuAMQfCrfYcG4Q
HQPxLLhzocEfWs02D01bXedteWM0hZMgE5B7nHHesclvi/b7ZFUnUsy+NRkQQbZOx1RvXh104wc/
4xurXGJWKF5lbDJ9DlWerpED715AeMK6KhucORHDxQlkGWEygvA7Wxe201IQEGM+tuiI9jDc9H0w
B1lc2ggP3VwL03W691cnDW38uuMyt251v7gRmzLjQbdr7KWbIuxKmBahORTjjZ1C0hiN4DD6worn
xtweRm0xD3kv07t0KD+JLMEGc53l2cxzmTRlthw3e9bCC2crlg1JSXW9nsGJq5DpOl1oN8r92FrX
a6/2vb28jbrekonSvGKInkEkdm6LrbnXmAU+BzDf7kwSR98kvNUDrfots+TgrqmdNRLkyBPtNBDN
NMgfDgaJq+XxsZ3uzs2Wq6YUP9J5S0OiQocYxGaMpeYMEcPf59a0T62zVNdpyZcWGO9SdBILl/UD
yGCNtcYHh+r2xmhIkGfEDj4sLnN6nCCIgmvgLCp9xday7fo7Jk1XYI/XWd/pQMftqwG77EVjUK/5
TD5BPLa4qrS9rbztZly071pupVHVBDjtWYW13q4UfVjKrFbEqirCVWdpTVOq7RZ3/ExXBle1m1+p
IH+HnHPbtsOLL2C6uVipkWwyskEvh+DqHEyH4TS5VgVZFHCsei+4Ko0Ufq6rJfay3htbdTD6zdm1
Gu5jcv19O1V3i976kVlYDucBPKQ84AAfvatxmI6qLz6LAg6oN1tHJ5s3O6zXD9lrhHzYjHs7XnHb
zdB5siEsx/VtDrybGTwn6VUgYn1w0sS2GvvTrfWRz4HdvtDz52YsXrEK+yfxi/O7UuvXuwopE0Yy
bEnXQO78l7uqwhieIY/XJYGmbSs6btU1OxN2BJvCSQMoAtZSERZKKm9/A5UempMa8AQ5BK7Eqb6D
qgAM3Jp9SnM45Q9C1KyLdLHQiFd1234qQMWPlIQtZwdHukmUnNTTjK3cz8wG8IsMTdNQ81Y9Mud+
nNf3VQT5J+2pnkVjuV7Q6SZL6102O5ek1Kn+wISTKMOlcZ3vDUnJd4Lc8ixUtWYs8eb59U+v0sqP
GcgUeVrrTzy42Lo+1vWiBUDLPDyGpVjqT5afeTtp+nCnOxkjUBOzDWdHJo24a9u5JQAg6+EcpPpc
IIzETehIP66caN1y5ou+j6tszCS1vIH+6D9AiNiIjhlN2R0WtJQfuabAu7zZ3T7UXC0ZF5Ajtvtc
t9I50XvGCXGLC40fB7bqPUZwCmpbRlk2hmN9sXHFS7v9ntZej3+q1EwE4UPDwWanU33r2wVurwDQ
zjMi0QomtjmVd6BQFreLI0e+TM1f/DCrzOCklfmIis1cFoZktm2A9KY6UTD9hANDiHuTfLDc1qtj
2Ks2npamBx2eHoyxYq3nTC5wxKnPwixI9NbcAcLbZFrLdCQPWAXJYCkAiloXwJ9d11jQbJuifCH6
wsRjeJZBGWPHe/FNMTHcCNOsZjCJALxerwMPi8fd4EzpnpxAeEPYPHsA97O9uMyN+2DF9HCusEAx
L/JQiJDdGrlemv1wvEbmEEGzHkaqXNsgBk4XX+jlOOox6gTW7gBaQ7+qGgqFnASHC7yuo0zQVVdz
haNaCKcCVuKeP/Id9NN0r0WNbWkym1wbN+6m1eXJcwY/xVTJbkbjWPmyaUTU6MuQYgVZtGUMcLMS
8Z6Z4lBIU27fAl9qFwJAn75oI/AiTDw0lAlyE/tYuL09xEtlWAsDJOzGIkAr20qmepmfh0bneG69
dHlUEtuVOOdm6MLeUQQie6yD+x5zhQrb36zG463MpynqnBLa6baORtINm5nxBWb6AsPRHTjcUbAb
zAj9rGN1lcOj24rpNTcM7d6Fs/rKj8zmqMyL8vtM4/bRrxVT+rV37ljyDLmlJpx5v5re0sZ6Vsjb
1eobM5w3SBWRMQ8k9XSu7b1lPUJYUKhgKEOpPAgmHKKCSe4EjZ+XAdtUzGrhdZWj+j4Kh4NOS2d4
l6OVqzypHWMwWK/SeRCZN7iwNCDyh0KicN1xnHsuLOGseNFguTAYEcMs6C83efIh2X9ooxzTeHFN
rjMbzcbKHhq1b4RJ8UUghV1kUhm99MMWRiNDm6zFL9VwpvLWM7BqXTLNhL1KmX1qSq+zuNtU2ka9
mvItrP1gnEIN96fzEOgro1M12ZDDstF/V1ZDchN7BYr/5JXyts1KNYTYEpXO1TjVkDbsdEZvM5RW
8LrpXlFdw8LDLh/2ps1tv7k5iLrfQmstZ305UKT4Hw6ThWdcm03EJUaF45BQhMHuOCacb/VaQEmU
bd2VVwweNw6weapDc0IsA2q9ej8qIuiSRRsImSbJXbtRq56+bEFluseA1SES5Be24sJHaXBc7ALF
w7ZkM42DWDiIVtahAkMcAuK2NkDLBLuh9XZR5jhGjFXT+96bMMKadImhnWzYM0w7kRdH61ANOowm
bdtwkBDEwiy1bYZdRwsZTwaOa+EYCPvRcmSWJyujwrtNGZu4RahG3leJgPkGQN32I/x4hB7iJYya
Sm+oReHjXDQDHSjHU+AI+6lSliYi/FZ8Eef+Aofb8Xp16/br8BnA3mcID4Jahfo6bfd0HMVrmuUd
+afSsW5tOyUg1NiM7NNliRxq+EgMT31Y/IhKFBAKjM6hicbLYQVRyjd6JljD8A0JhZexGS8hLQt9
18CsVOkFGppcfeZtp9Xw2zTbib3OHOPAbTIoV9oSPDTtZllR5/Ym1xE60JOquv7eD7T8e2dr3aNc
aWKi1G/GjxRRzqEufRven467brQ0jpyigd/sTVvyzYy8qeh7KFpV97yaYsoTaVSVCBvFx8ALVnlQ
AHHedq6McUq/m/1if+mmiybcsjR5N/mt9hU42lzR/cHXjqEZqyu/zbg5m85y3nVod1PSw496qTn5
0Y7rvWwT1FToFRo/3dpTbQzu+zZn3cOsJjGEldNm9Ayr3zMjgqKPOa0XbDDVV4OryWsEgzBlUEVW
a8o5pix89a8YbpfPFQ2EYia9dNnBAyi7RWRZ3A963nMPQIeGKtjoTEa7cjYAuY0ZqnNGKbMdSltW
H1Y2LrtM6YIdkPlcTKTtoHbwRP7MdDKjzHKJ4k44Q9qKPWIZ9QEfbHRMJV41XVRuPmPDrQNKCkFZ
tqRfc/VkCo0hFJ637QNMzMvCuvQ1uBs8QSBWD5M7W+Qn+3V9p6ZAUW9wsXohEUyorpRLCxULUVWf
uSQGMmpxkJjjYRzGbyVSqFurKGwrGjwQdhgNuRShCNTFMpqsrHtzKL0xLJcLkySAzkQ/k6Vo+8sl
Xz87SUIQv9tWvkxyoq9ZvIkbXdOkjdOAlFV/1cBbyp/cuoJKOhf5m1ZDrwmzQpPXtTdXzrXS/f6m
BLh4GJYGgb5pphDvcXuZ86ia7Srd1RI+bDQtVdtHqBL9R64LCIWln41WpHkAYjvhqgnKujaPoad7
aRoaZld8LIuCBd0gTPJfaJLEGKf+sm3PY2qZzcERY3b0lJG+kQ5flARX+NkS5VyQawJyCbescGAo
zHMxuS++P9u+4u00xHL7hVxDUusVcMTiDeNuMsyUpAibm7pm9H9PGEPpJx4FxBwy8Zva2OwnyZKm
iLuyZNBriWjX/g2StAh2K8Ynwbn7f+ydyW7c2LZtf+Xi9JkgN+vmJaNUhOrCsjqEZcus683y6++g
nPc8K1IpIR/wGg84vURm2gySm7tYa84xh3ZWEHcB4/ForC5KvsAW5y20OXOFYZBAjRyieLbR+Rdb
0gkNnRBndBlInQPOCPEQvZCDyUI45PjZvTKKEBxY7OcQ3SsNCmq3NbIXnBJMICJFr73sXnCFhLQk
Lw18ap2HxLr5s1/4xv38e2nyNabqdCuv24CMVTy5Ahvt2+oWdIERW3WIINgwizthhC52EzMGT2pj
JAWiY2h3lZlrxwS/JkY82ay7vOpq/Bw9n0vmts6+BtO1J3qd0FST9i7Km1Yl/D1RRu1HEjvj6rVW
9v+iHfP/WY9z4Uj/fRfmton/6/itSL/93uRc/sivLoxDQ4XiBoEOVEkNMB//bnHa7h8Yt+lM8J45
rNlUhv9scLp/4MKG8sbJmj+lvgKE/mzCmH8snUhiGSwmO+MVwfIPmjBL8fm3YUaug86vWvDR9Eag
Zp8Up6siQFLVd1RQmt68dq2xPkgLEbTXJvnwSSF8Kcj+5VrA8oAx0Y0CU/F2SMcjxYXYLkbwphlT
q64U53NV5bugr0Js20Lzf3sL75T337s326JGDNYN8o1xUt63R6K7Crsa123Z4jIZKDPkoI5XRm0P
n1zqpHvz+hjpimmCZA+KxafoQSxhSssxY1gbbuBeaUrbPHfIsu/sQSAtqrOALWfilBMO1Ib+7Mf3
+d7FabbaaPvgm/yFkzsqBMxOtYJqCSvsTrehNHi0oovLRMTluYqb+UoVibNHwph8//jSJzX41/te
2uPwNl5bKAz637tWItR0BfQK9gklyc+Flac7neLhr4nl7yfDpXtxMnK0pd0P/ZCxY4iTUWpnE6FK
1PbY+4+LoVd2R2coEyDNtbglmWHEY1JUpQdlP72yWsBndS6nqznpu89QyO/cMR1LxhP0KRLiTvku
gcQOOC4nz1qpOQpTqPWHqCw/SRk7obhABDRh46h8/EuDFIXEie4gFOUYJw7vFM/zPG9yLdWOc43d
ASiPMj0ZrpXTi1wEBLg5LE5ZFol1d5oD6/OTh3/SWXr9JQa/g1mHdQjixNtXDCAX44Dkl7hda+2c
Pg8fDDkYB6Ubw+/xwLm9sIX7SdvlvadMGYtJiVe+NKHfXtRx6kEhmmJao7rm5brhizZBrf3Hg3fp
I9LGQiXy14u42MNSJzN7iDxx4KUWBh3mo/+LAUPalsXsrzK/MtG/vZWG0hU+qGXA6G506PIw8WVg
ZZ8IL955YPB2lz4glFkwHn/ZLgyB1Ws0Gcc0DRBfRZVPR9v9ZAZ/ZyxQ7WWSoxGx4EVOvsPGJifJ
0IJhLVtHX2saXjo2ilhuCIgHXbEI8wjAkJ+MwHfmcch29DVhcFHVPG2N62mAYaOhyl/Dl9jgrCr9
sGfOUXOqJR8PidNe+DLaGQkL45Q4KNqaJ33UrK6MYgkLW+P7NGw8wbH+zXFKDsiQTVUdV41RF9tR
69N4q2R9kYH2mZIXra3ay0hLghoPah2i2Cy1NPpkvL7zHF671dqi6LC0048Cj/8SCqQjkTWldpYP
brHRSkTygyGiT170O/MPLxI+MuInFSTZKT1R9mqPk2mY1iD/fAUfLuvLXaz0Z5oaHs2hizwzsdd5
FR2WbFfv47fwl8FscWmgoIIZFojTaWR63wXapDnKIi43OVCJAMuJY4SfDKu/bEfA5ZFvxXiiXE5Y
yMmHSR5NY8u4kutZAYNRVjUmfpUDBK6ogUyzzwI0xOmWHhQPq5fL00TURu/6NDqSDiM9a8rWa0HJ
hIY8pfjap7dtQoOJJADqyInEj0ohlMGjMZfFKy2z43inVja9V2tQwTlQq3LQatLfD88EEgnhjbXV
HbOco9vOlT0lZsqj2gqyNR44yqWJ4+UpVGYviaRhrFHAdpMfjD3dh5ijHG6VMtDiTVBEpKkaiWEP
aEzwxfk6dcnrSG9mIgqdXH2wE8dE+O8E0WPeZZrwRcxiDJTGicKNzBy2b62md9o6MSmb3zcN5RJP
i0wnWdkUkfSV1YskuirSqpwOM0pL56oerUBfTy4yWA9ERfRdNEyga9tKg+cq6RXwNFF8Vqt5Avnf
7W5baOa3KQVcKqMaDQpvUGw3vwXwFbcEGHVCf2qzOCPCQ7EzwM/Ud0u/crD0gcrQZIZFCaOA35lD
duk0sEboKKTVVaEuJSins+pvWQANxlfBHuEYtLka4Q5YlQLTTr4FGJx6r8FE/QI8Iil92nHtS4B2
cEY02mvqTsFXF+0DF1sJrVvKJjnv3FwruiC7rUY+5NLTT0kDTru5Ni5EN4floTb1tjyaNvZe+ATO
5Ma85RpB8UUZNtBJut5s8Lu4lKNJ5UyodhMnGFgrTvea7g3MAOm+V4JW3QuICE+WLudiMSrRC6uK
xn0OATNEe60Sqb0u5zzeNDoSvTPSkwXK+9H+ImVF8aIxUX+vUUUnzg1H7T45s6VQrh0lpV9dBlCk
PH0snH7ltGxGPESQLcJ4TeJcG0Fr9BvZ1PjoS5q332h0ddm2GaUFkSFzkDpSNY6Vsz6tQaVk3dRJ
H6tvcG7grggOU8/Wz6/nDIU2D7nyyyExko0LZKk86HiwQwoBytitRuy+Vyl5fA24ltqkmMjTvJsy
yCBnDjZRKhBz2sgDqOzuMjcI6liFuYbDnO5F9SVNoN/6TgahZ12Eo7iMoacdx6xu25USdcVP9gLT
Fya9qNjGZtR+DafCoERQBTY1YdHpFpiZoA63Te5gE9OjMv4uCafBbwOK9JsBRETz52WTjVwjb35m
zARgkzAI3qIh4O8YqzoR6yjBNbmzI1lvzFatrdtRVxTdrx0HTJ9AaGWtGwNn4NVM0SU3PEOUWrSS
emdsXLOqFL+qzJb0Ham2beerRAiYKyq44ClEXQqU44aaOfvSsQYGMpPDACs8q5ULOWVV990O6yi/
xybvKh6E2Oq+soBsPUZh0V6PPTIFTzIbMmdEesz4rYI52ICRVzMf933k+sHEBOan8E/2OgQkwkBE
FMij4crgi97qRPOxwcmcDU138Ssi8D/lhX+xzfr76sJ/N/lLEb+pLfD//yotGBbqaZ1zAkcwC4Tn
IuP8U+Cp/2EYyFNcVjgwtPynf9cWEHjqYPI57xOQZlKW4ND2fwSerIPgyMFpUAkDBPdPBJ6aqi7n
v98ObpQuWMqhbyPJhvCBDvVk82u1coKdmqzxjsVodKpoZVhav67myPaZ60MQQDpizNiW99hgna3I
rSc0q6skTs8j5h5qow9U9fdgd77ok3XWRuRy40tOG20nMb6xbO+GIWbB1EdjMxqB14RF/pDi1T+A
iMLiBF0JlLqvN9DVNTfOnvTclQiC2o2dzdeBVQUrUejiDMkn4JnwG1xyRJgNJWjAxos5MvFGe3wO
iaXwDPpNvrLU/kED3LK+7Dikueu5ax+UKWaVqeB+1WYirqJGa9lJzDdSmtsQCel5bBTOjZXk3fWQ
sKaqtczWWPC13djUdKUQUraBUl525W0bEAYO4E6ngXAtwCd5RZ1QEu3G3hsDesbYtva4/Eu4wvRn
i8Zy71u1ugyDygR1kl5UnS5xGYbVZh717Lnt1Q0wlWQPNxcoVt61vlYEdCWUeD8k09eaHb+v6Wis
5nw89oL6fKdhQ9dSd5PFg9ziYErocIXdoWEJqwLnvjUUNme5RPSQ3DOtNrscu/u1aDtr7eqgC3p2
EKR945f7WvYTy+ZIZZ912qMQZq9UhEtytr9USvtC5HQPRMIVIFFNY1VXWLTwMJaq3JoDDKacyr0W
zU/BgnPJM3wri4PeK8zuVsQFrYmiDUtvLJt7drGFZypYkR1bqo8KSyFmX/XedRD5RBcTCGYrbR+L
iqK5RQ+Ng8yuscKjtaw5Bm57L6RI7yUkK8gJMowxxLWHh1Q+0MtzL1oEDxsMnE9on4ZnoxTtrlCy
+76xbxSsyLNvJvNVnsCSKMHNLqIV6AzY05a69FHQWF4Bw+U5YkGWc2CzZ1NAHgk6MmGhXGlB8lK4
2TadRhbu3DrTSxr2Dl1XWC3pRcAMLIaCdkXaPSfqQ9kkD42TQlcC0/YcQTv1gmVDMzaD5Rn1EFyK
JeQmV3NlkypDu7PHqH/oUfKdAYic1jVDckM2zg22J4XFh/RmvcijVULXAJ1iavqdNQQvccaIiYPx
nmOAvo6TRr/Q0f35tuWiCsZ/v3KKWezCoYnWlRFMN46JEitUc5o5VPs0n/B3vLRI4w5uPdbf6Vik
570GAW1mm9P1id8Hexu1yHnWWjEfaXY/Q5NlV6z5GdC0CHz5NazGig2gM2JkULN7uweBEWGo2GRa
kvjQzxkoEHULdqzoBrqbvnFqcsbCguzyOr82xfTsGulw7hhlfoZcDKCMlsRrpZJ15ZuZREfUWDOO
chxI2Uot7Po8NjkN5IFo77vYwBMaiuiME2rxJWVbf0VCKV2tCU0l8Ldq8pLW7L6jfMl3uB+rwm8S
MzuHVjZfM2Mmq1iTGMVodSX3mhJol2lR2/0qf+2g5XPHSZbVeryhdT9eysIaDoD9ihv7tf2GyYtW
XOrW4GVi2qF+F1hR441JN2/7WZhrxCYD9vMl0rolE+yJzmJ81lU0MLwU9dkAMnNGTlE0ueDLbPRv
MYzCL41dZfoGG3e5bh05r7Upoe0LW2QnlJRRbzhjvm+tEQdhUaruWhvb6CHvuBl8cJrXq6pypNgG
SEMPePRxEpvnCUWbqxHRxPdWX/we2djtZzOWz0ldotorZDBspq5w97BUmGEonz0bna350m5wj48K
Z0prYcSA2LAol+p5tJlN4BqIYaz+odD4UlsTH7sfzsA3bWO2PT2fjY1WlRo/kzLZStcb7dB0KHnw
zoq9WkfjtT6P1s1Yq83BiMzhpXaRvHiujVJhasBOq24BpTGulP3w2rq1JcgcvjtSZ5F5/ZjaqN6p
CCOPjQ7OItcGAWwRJYMSJfWh0BS85EzFF8JUnEeoBtlaKeRAvFIRhojaTPrGVEZLX2R58K1GwiEQ
n2T9UzLQQhQilLs61dprhD0DbtA+2wZMcezkwtBHIlxtyNzN7lX+9nU3a93eMskvn6s02KSsq2iD
XhvYk8YGfsql+QJGTTt20BCf5GvLm91vvMozs75XaCn66ItR8iEX4i93vSiCyqNWhXWUqJ/Og1ZB
kpdzGmOWLoSzn/CA+y5qPy8SEEbMSOJKpf+Myg9PIUJS5KWIvqJVh2AGSN/cHssUnUXVR9ZBLe3u
ixMhkQpNNb2Og/CbDCJtE049DFMOBWwoCbQbu8RYtZWi4eos7Ueog+3zpMTJXaiT06l3Qhzg2fK3
o6pKPcj21aazzGofaR2FtAmj6K5WzWrTVlV2pYQdSNC5Hy5gqt6b4EvhlJgw2+0AY7Jl5NdsieyV
TIZhOy51qjJntsuqvj6mHfrMIIWlGsFa34GmptebO8rOiZZY3rTUnybQSz4QUlgvunQ2ugKSzgmn
n4CX82MnsFnrjXutjHl/bypEL7Rtuxn1Ya2V8mugsGxXkxvxMjZBX4x7hGh78Ni3YcwJWK8jaDcq
gAPnuQEchMhjlQb2CszhcznaZyPxRXANspUhW4FkTFvh8C99N0+wzVL69qiDA4ttSNxAeLUle+ER
kNPolVYfkJ5X+o7ZPbYLU8LgGOV2i6S5EtlL387pTSGC5EGOsDc6mr2PgWXzwJTiMp8s6JOJpp+n
06DivzDiL87YuzcThmFgAcigSmtwfXC+C0U6Uc/YQ9wYKGXSgf1WbOpbayzWmq30SBNsDmTRJm8c
H2m7ukoHWJdlZG0yS7mx8iagjmHcRIrxdVIV+Wiiqs9pUx5NlNg7nC+7qtvpgVg5ZrsxMMjuKUSs
Kt2Z/WIaso0EVuQg5NsDePmp1Pkqoo/r1wXmOOITddiJAWhMTqyWkewM2eNKoJ6CUhhLtlWb8drJ
6zvcFdXOVmw2EWmwTiFoQ2MBwjjVLw7fLfaQmzG/7exhR3/gK7C2NdroC0AbIGutEBvThEfb3Hbu
j7GcbpqGQERkoDSMmfRXPQfluhkuIqe66Nh0dTFYxUHtr1pW0jTpsw1HMI+1dStraCC6Pq6tTtir
GN/kIc7yTarC9yFc5h5VDpIKe/qptsg7eivjjNob40pAvWGHmmBARsZFA27r9Na6YBd9hk5nBTj2
Zx0K/uNwS/gvLX5bVPUFNddNZY4/R2u671RzXkEZnNkbIVULw1dX+9Ey8wBkYFX5Rd92O6pbDR1y
4W7NGLcHa5/yqEot3hoh4nRc8tuZXF9ieFezO+meEabzTlFn88aJ7UPVdgN4qOC6FBi3Pamr6lYO
5uR1BkC/WCsvQ9MpzjgZI0aqQIDFk3GoG8RxecSE7kRIF4aVmBytXGt1djcrJfrFgKDwSWDMKq2O
zVsUHjMbYjCqqq2rxj/lmCIGEL21R7OPki5D8AtOzoBrog0sHdb8JXRHJEPoO88rZB4dHBDrSbec
g6skzk66oX0we1KDqd8o5ZehgUgWjvmwR06IecPoZ0Adnb4vm6bZNk2h+Izd4F4NoCr3mWtfdhAd
/cRJy7NGTNHKFSOihRh4S1XrCpLw0tiGGSyyuowubbWENpBJcaXB/DqnXo25sevqm6Awo0eD5W0j
pDof0MnOOAssJwdiQmnaLcbpDrZpXa1FD920cqGzIRSckSvZpNjrgcFGGqaRMeA6b6fU8I2GzWir
AY0CNJn0LwPkwIUUCcKqnq/quUYijehDuyhdcFd2VSVnyFg1ULhB4Fc1EZxyUMUXMKDpEb5EclWw
x1pphZQXVCmqtVQgaFQmQiC7TGxP6JnyyBTgPHVpah5gGcD+pVZzcCSPZxB6509T+g2RMpCxfIG+
2LWyC+sh9Uz5Iw9xwVtB53eV9uBUxTaJiKoU22mOv5SxdebMPwMcXLgAfwqV4oWsauBLAvpFlx8b
RKkiCc8DwUScwsFLymDrwKBLFedO5v0Lu+12T6VF82xj+NoYAYWyRF5G6dWkzTvNYj/Vl9M2rxdj
nj6lyaoJkn7bDLB+A2d2KPuh220b1tV+QD9odTnb/7n3hayv8AxKklndOVtbTTjsFmPIY5nFKMzz
OcTOW2I5Gc2rJoaKbRuIPFQo2YAhS+WuD7IkYGGwwh8qiNN110rQXVZf4gW20ooTTG6v9XjOruMu
si6p0d+ZGC90r1F0zfAaoddfOwFD2svlWPlBVtfPCETbtVuoOd6atn5sFRf6p14GxbZqx3ibtV2z
Bpw3vIhc4fxcVAHjYBraI3YXKEqVGZwrVTJugCSWDxWh5kdqT/epmshbNDLjqtYQD3oU2dojayKL
BYb+s46wlhhAjZ4ALgpcDuaTYU+omrBFIY8y1G9x26kaczWUxVqroOk6armx6sH5OToGrrnOgAPS
gF0gRz1vt82iVzZhFZIzmDXHIkbhMppVtwXYXuxtGZUPCudbT0tK+3asAon6qO8xbct+K+n+bZI4
CHY1zNtnZZLhISzU5kYslc5BELmMDitqznozz7bW4vXRFtdPuvh/6sF6hBi0hVDGY1N1gEKUlKvF
aeGsazcZHvvSKtGXlVSGXz1GerP4jQYNX0i6mJDmVz8SIjH9IlpMSnSlJmbmtP/SMlNslAYzE+FU
wSZ4dTjlfdGj1kIXpUg2k1kVO8eS/Rcn9qFq8IRnX0DT98sXqn1VQJvlMBRQQhLmOrU0Al+dVovp
Cqp9dTYtRqyImv4PO8By4amSJpJYLFv5bOLeQqimXPSLpQufqzGt8YAFZ/mYnVuTXb0A2XkxFjPY
3EBpS18NYotVLF5MY4gtkzWEa5xkcwY0LV7sZYDplTuko8nPeDGfqXY4b4vAMb8ieGcxUGR2XWSd
OAi1jdfdYmFLXt1s3auzLVpMbrxukxPuYn2jNo0Lzl0McfmrN85BoH5tvTrmXLxzVI5w0eWDQ71p
sdali8mOMDtzpy/Gu+rVg1e++vF4UPIpEtVLqnbiql68ewAF6nN38fONi7MveTX5FVjEGAg4/0gc
m1buNH0T4fy1N4MrBKpMlkp5kFm7muCY/GqF/afo+S8EQB+VPW+/5eWboufr//8nNQKtyx+GRouQ
yDmifWhV/G/dU6Gc+QfVSxLBNHJnf9dUKdpSE1VBF1PscjCs6lQj/yx8Kprxh2o5lC0ME10HTcF/
lH9xio2wlzayvrSqXX4EjfkT/UJYd4SoO7N2J4oYWXVTNAmJw8Fc/UBqEK0jaZpo1zWUk8lQwZ9y
tDkoOM7QpNljA6sHKMEV24jcdgn0GlglvBZ+0xU9jdn2aVihpA1TxPyrREzlbTIrT01PtrIH56t8
VmmDoPAt9XZYB7Ou3FCeXbwaRtQjr8WuzSqimtGP3Kpwkw9FgVsKh+jsbHLo61exTnRCLbEtsCb3
Y7eu4rrGnB+Z7mU8Lna9XAb9HjaNbXlhkbJtmcb56re3/Y54620PmHeKVI7wIBrBtP3RcJ10Zxve
bIzgRbuD+Rr4regaP8+Nf5bA+esq4IfURVvEKNKX+vVvrnuC32VXV7F2l6N0Za8MK3rU226D2SUC
Ckfx7JO7ouz+W0F8uSC3gnJPp4jtCAp+by/IMRFCTmNOd5ZaTaw4Zf91pNdMigBtQ6xqXQo0WhBZ
ta1DNWIwaPZAWpVeYeAYS2OtV5JabIJ78XteqPIlUMGueqabljaFlAEDQTiVxq0Rg5n3RWWwqbex
O7L706dyHVdFTt7H0LSsS7R/fHAAhKpyoKCSQ+b4DCS6sgsqiLmRXLYaZ5OVoVccftQguFCYdLWV
ZVSQ9+iJ3VhRMD5FIbAd0Lid/s2MrYbTME4fPzGqBbPds778mhD/Vgv2tmvPA7RMgDC06zVWreUp
vn2AA2G+shut8U6GxU8k7IdQ4dnMArdnyp7t9XX9Z/b9l2Bg/n3PyftWhNm3Hy9t9LukdfkzvyZg
V/wBAQQ5A8omXUAP+ff86zh/qMiPDGQ+qk3+mMn7+1PTKmhWCVRkrklEM1uARdL85/QrSCyyiRAm
VtAkP835R8yetyMEKS3LAn89h1wkMnSTTj6xPBRQRRU33s1JaWyouyfw4XTbt+Yi24Y6/OPfHs07
MxU/+7dP2jYQdukodBmaLES6c8q8KXSNLV1RhDv8JaNvaG1wZ/RRvp/mPjmfnEjlaAQ88uOLnmqB
losykWgaXTzae686pt8mLtE6Q9eXRriTtakc2yyNOHZZuqfwj5/c3wnlYbk/Wngoy0DFLESOk7Ws
6HFZV5aAWwmO++jOhrLCA2fAckvTDVhNWHjSZje+/FPkqMP9x3d6cnmHm3QocGKQh3L31xaiiXUb
LqrT7FLJuXzIcn0jy1m5Evg/cL2XRIBwfDQuELTXz5im2+3H1z811fIDCDNHfMabthep9slKlA7s
8zo00bugW15yOor7rlXipxTI3iqaYnQeQRMZh0rUwObqbgsE18T7OQo6Gr1stVvb6sato3XD4zDp
2T/UMb3+PgFLB72UiUBOPfl9cWkSaJap9a52ItxscChXrTki1cz6cc0sqXyyMp+kSMPAQpZpslyy
uwEvZJgnH5jSSPh9smt3oBWIQTEw3mked2bBJw5KqnhlndwkJDgAkwjWuSMk6kqWoeNYpqlcf/x6
xMnnxz5hkYgtEw5SWW3hfb1Zwtlyl83i293hqjEoPjehW3rEcbRntdBgP+pNlMB4xpged9UPi0Cz
bTtY87rNJoNuXOBEN/BR1Ccaek2MxqUJKU0TdP4Qyq7aN0tHB9q/rVFBkRolq8HhgyuZX455USv7
PHIGVloK+NR1y+AcbL769PEtviZU/tZFf71FnKMab3n5Dk+/wEpKDUUSrE6Tbp3mzUXd6itkO+N9
1lgpCsRqfCjdmlrL1GnuhZrBxqwpDx0Rn5KDE5hyT6hH+9xrpnIFCzy7zcxOfRphhy4w2uw2SbXq
q4NFfG+3XfJD1zIJFFmKb92swGIYaWmofi16/cGgC0qZo5ihFec9OWuhm91+fLtvd37Lxo8YUhvZ
AqUAiEin6j+lHwKqbFG2mxe/vdXhn2snU/E/vsrJKrFcRUPNB9hNZ9P/F/aPg0WtG5nnd1TIwkcY
b/S1Zbvvm9l8cZYwlI8vdzJf/7oce79lIqOBeZoKbo/4ueaGy+l5GZ6Dyjnjh41UHMfPtrTvfA8s
DMsKy5Cx7FOtfD6KItRb6HFY3sJzcNjjfWKp2e2s1O1Zp8fZba6R9vTx7Z1O0svTXLBDxqITR/G2
/PffliPwW66ayQLgKcX5ZxosDuXCtOZLBDCDTM0mivthAjv9NUUqCOXbVD57oe89YdQs7Es4waFb
XV74bz9BGZYKproUxEpbofCgloybjuMX9sM8+ESf/87o4U2ylecwCf5CO7lYr6OmlGnY7BalIbvt
gZk2HuxtyW7DizIpv3/8fE+1o8v40dlmcURBoMMDPlmESwJL49rNy51a1/PsG7TpyZewS5yKhix7
YpmUdL7SbJrekZIEIQkFTnxEmEHNuo84DexLOtfnRRC3z53VdM+5qGCwRkPA0SO2lGNgyOrrxz/6
3TcCv5GYbr41REpv3whSntQS9Dt2SGNMCq3sTAI7Kw4urIi7jy/13qCnBLpsHcnCRMD99lKFE9dt
zS2xHWqCc0202nnXjsMiE3TOyBAoDpHeW7uPL/rO/YGLWuhQQBWWOsTbi86DUaeioEw9gvjY2HoR
nFMjtXaFGSjHjy/1zvdFwCeFCS6ms1U+ff3RVGczqUYkCCJP3ORWkhxzfXbWvVG3153Upj3CcImc
CsHpcXDy8JMB/969cnVML67OTuyULNKps43YVha73IBOy/lfAQJfuZeI/91PiH3LvZysdoDgARa6
FFGWVf3tY2WDbi2TZb4zWLPOxgLubWsRSQFEadYfQtgsiPFpNp8p9aev9J3nTAEJx43NxRm5J+Oo
dsjEMAer2sW12m91ugA3UU17FhkaBL5kBuSJDEOMmQdFk28vI8Vs9fGrfm8oUzsybeShJta1k1c9
tw6pEY5Z7YxIhWZBt20/yEBdU6m/zkNFM71MZJ/t6d55vcyYJt4OqI/Uzk42UQ7VLLVumTzDxHAv
AnBR9EFEjSCI6LVk8/EdLg/x5AWD3Fv8XA5uQE5pb19wxQnJAVdH55692kWcN/d9++ku9Z2LEI7M
WGW/CvdRnOyKc7QuYJgjZoQQaIBHWAx1EiWkvP3xzbzz5EDQIqdkxHJXp08uo6WAvxaC5AgN5CGN
6foDSgBW0ad6UX0yNt75NARrKScpap8cSU5uqinpLOEpJ9GQO97mkRtDWlXZ0c50AQ+YsJUrAl5J
NxkUi+LqvwsAV79ez++G5PeeJ4U411xuFrjryQqvJKxQciyaXZZayqrpjWclYdX7+CLvjH3dMl0G
v4a/9S9ruEvKoD2qdr6rFZNhOLNpmGkinYVyIH80rSn8x2742eblncWcbx3+I3fGUnV6gJqNCFd+
FuQ7wtuMhwJlzZWDSOHO0ctkl1j5Z1/4Ujc5/QB0TrJks78Wh08/gBAkZZ7NVrlLdB1iDcgZLDRJ
rEQ/+Rjs+0U3DlHEdYf7uXKCK7cYXGJgyY3rvdBM6p+VoWW3QyI4BTTFZG9RsunwPobo2TRi9v6p
KQfdZ1tAa9ypXeItwJXtylq0d2xcqi8fv7R3vgA8QktgGmuvStX97eesW2orjQKGmahAGJCkZ+kr
G5rrF7Qj/S8N+N9W/9651jIxsjDgBHM5e769li2cCilGyubWUkJQJMO8mRuFptBSi/jHt2UCu2V+
QhPEzv1kGZoQ6JKMPGW714pHS+iRr5KutzKCKNl9fKml8nUyICh2C8oMzPiL2fPkERKpqgzqGPBx
jSEnamnpUA80q9pqTaY+FZJAt5UBpH2+lNnE4tNNjvUDokd22ypDAeidcXY1Of18lHaV3xNdgsaa
VwLqr1TK549/rVgWg7fzt8EcxE5bxYhuaNbJS6iNqTWniIIIbdbwUA169S2D0nWkdxwBzojj8LlT
o+ZOmnVIs530Or9sBEIwO6ph2xmhH2mqvG5KiQaZxK6bMuv6FVTH9ozMZ+d6cIpxSwcfBVZg5YcB
zP4nk/Zr9+DtLXDAZIVnQ8Nh8y/bGa3CiAV4odghVwXq2JVuRc26DTyTdsMxZ/q5IBOXCoaMBl8N
tecpS+b9x88RUCny/N+eJEUL9nN4tUxTXXRo2imA1inKqYpDrdzZEiGJnzR1GF0iTGnIxUoq9LZK
d2kzO3mzHDBgETHmoYBcnJZR/FOk5cPYlFTbKcfJ2w4fOB9DIkFKlei7pibxIQNZB0Nml33RAMIE
w9QiD1MG83mIYi+I+gPFm1XT9jd1FH4rpujespfhpY/7MHe3sUtGSU2yGVCNJdAsPagYHmcS2FW3
I6sTbHIdrY2ouKy0hgCXZNtW070KAKd3nwRh5kqGRjpNrqehP0CzmfcEXkNZQV8Bwa1350tyVcdk
ZRXW3klAr9CHpZQy7eemfiD5EAGl5Vemc2xFDMOk2Us4VDoeGol5Jgmzfd/mL12g4AQllrVNCIKJ
1qbdf9Ul4ZPo8U2KFxFxzWFFFlKirBU69l6WKrt5gKlEvJY6tOHaQH3Wuj2y4ETqiJPMpw6GITJU
985Qg1VaXOnkoqccl+ZsTFGttRex1MJdMSvHyYxujMYF2pMVX4skI2oEkKsZPOt2fT1Nhk+9+5GS
xqoS6sY2j6kMfsS5wkMM7+qp30eGuKjseaPVl2EoDr3TfB0JP2otCKfkpXrNkG6VxF1PeQxcz1kH
YYASdDrgrktXcw/eTZpnVUFIUH0zVIdWNR9764cxG70nbPPSwXXRTD+MUkFLTmnatypxZlXqi9P9
nIWOJgPdHPnvSKa2WbOkXJh7G1inVbSH2IVyN+nOQ6WBuHEp8c5Dc058os3hMj3Tau0GJ9rOzuJ6
3ZfhnaitDaMYuqCBKAImrVoHhUcvkk5lz3Od+suss+5DhnNmJ2BqWwIkq5UVpHCbZgR52ndAPxuT
HOaVNgYXNpFZc2vdV2n7Q0TkRCd2TbBKaGxtM/J0C6FB3n5VVEGcFanGDRBVMy8vdIwPqyBQtgaZ
681hQBRON8B3CR9VEmVP2cePdPM4tzo6NZbZwjqE5OrouBWLchh9jBJndfM/zJ3ZbuRItmV/pVHv
LNA4E+jqB6fPg+YhFC+EpFDQOA9mHL/+Lo+seyszu7pu10MDDSQCiJTCJXeSZsfO2XvtwkLZnG2H
8BkrQUR4xWMwGcxsi+oS1qqGoTchSbOxT6bpBtnxGzGGn8wiAH3KUwVrUxew/D2rPIGKu7g15J2k
HDeTIGSPZfI5W9pHcyzvRag+F5hZCzUXvvAvJCFR04mN0Dzbn6nIT46br5she8nMb9VVW8ljkmYT
iMvhJVTV3gjVB6pBLDROSxCM/KkCdYhrsbKN+occvLMVd+uy40OYAFIO3QbAkAOFOjhhwzvLftgn
Xnyoc1IbmR10J6hH28LWIKQtZOU++RzuEx55QkEqlzfLChK2vIa1y9AdgqF6qNgVVyV8XN0QwAF3
zGJgWZGGZdKTNXv5sPABNm1+KlhH4BzjzshaMj2GoXmzZ6nLXVFLG4jhRNuRqhmGzbaLm0sh3TeL
USROzg3J8qu5ah5SJ0eX72XBGrodTjN7o7yGdHEFFCoOqD2YU6zCEHui9rxHzLNl1M71DaHZHwM4
4pdAtRtO9NvWDN9BDp4R0z20hD7TzfR8zbh9cMZ9phNScgd/R9TSVbZ+rmaYaIlmCTL65BaODlTF
3PkBovKJieiNK/mFm2S/uPu+bUlXZyK+XpA3US+v0kbem/kPUWckHA/fVHhNrpruZ02wVul/y1hW
iewGS1t/EtnZ7WvE7WvhLx3UP+m+uosvDrPlxA1gr1PTdcUtOrFqG7aaKL5StWjRSiCjOFHVUzJ0
rWTBwXmXEXCKoF/57RJ1QJHHHQi8+sOVpC3i5vTStfYRwgUzxKl+yfxjHOb+s0AZe8U14npx6hAm
8LSPLaE2UysAiKNywclYEPRCVrNNlZIVw5evloclr36aorbWQOuWjSRIBc1D2EcgO4HGwaB9h7Bo
HHAROuS21f5NYRnLpkYI/gSX7kdICPfFbkK4ocokxNZhEPXMI4ohwy6kd7BCNVzawFj6HVHvCO1Y
Zm8T2RZ4FWZIcGMVG09tPaffZqu1XJxDsPqlOxk/XUsRkkYeKzlIsNH12U2L8Clt7fi2QgBL6eJU
uLGDDoJYozFP6Ua5y8Ygf3ed9Q2Opdgf9AW7Agu818fDe9jaubkd0AJFUzN+xyLvfswLP3yl3XJ+
6xDFH1TWQjSlIZXv+tiWZEB3nrupRpU90EAp8J4VwxtldPmJhxlSgEmgXlEWzUuYDCR4uj2hA78S
PHMrJ/E9GOV76cSPyueBL4sS4oKzhM7Wcgg+WmW41G7VCAwkm4qwWy3z0g8rqHfw4LBC11tpgh2c
EMqvrcVyoqA26zujrdQ55TD3SjgneY14mo8BItqDYVfmtiqd4DKHKCJYEHXw5jlGd1jUde0xPPbT
cfjmN4R6otCUR7C5PzLQQdtYT/a+RNyHRDt4dKb63de63FccCh71kHdP8ALsvVroR/bATexV3ZXD
TdmT/4pfyJYbJTy2s661PuheKZznebuaByc/MtWxDknrXd0zwtgsNDXPJiIar8yelnjI1j0etSOj
O0B/Hsmy6yqziC0XIMdqYiGIXYkXsjjzCSxr5oWp3JLFNG9jgd4iD7KAMGfJZHOV6KHvN9rEpstu
V9BMC2ZTxxHUyCLiPLMT2gg+pjbN6Xo5KO0rJOb5FOMvqAgybZYAtOpSJOd+QeDu+3K4SATimMzT
YlgnV/jvVWgBGxaA4sl2LCOqUviTYnCD78OYUbcjvwXd12PQ4x4Xh5IiEHTXYBsvMNAuuMaW1w7V
7G6aUvGVIkX9GSdu8myYXv2xtPcxWDeOfBTROxH2yRb0d3Y7LXFzhtwnoTOXOvUjml915Hotf/dH
xOKI3HdBOjY3fijMj6ZLp31F2u9xpEZ+AH6WUA4Z1mYoEFXOzbQcncGDjIFhfIrGRlA76sH6Qu8K
I5RB3FqZk966lfWqTJuBqVG1zKUxgy8oY6U5n3IEthKqY8PHVUNPpiZp/ed4NPpXJ6fjl8ACHjYA
natySydl2E/amj8DslKRO04cbPPRbAu0jkjfV2XGzoOtxr6d0YyUK7d0pntydJZXMOVi71aThfu7
H66qJtx6q76djA+RzYhcTUsiFhzKl0ayG05Y36O2415bI+eGoGhD947McbRVNFS53skqzTYxRfbe
4Vx7dMNYPRkuJGUwknAmuImt5s6tbGngDINvuMrL2Nkmps7ZzRURXit3bId0y9E4PE8lpFyzx2SS
Jo395DYhpRLXOT9w8ax2W/fNsEvysvzh0bd6HJgOfKjq5zTmTJsB6X8xprI3PoL6fDwTcjqsw8xx
75XN4jv5sR9JhPFRUZj+YyvK8KR1H6x8EmhRUo8Di7m02/jdgyx8q5usOo710B41BEsyG1yz/+aN
5XQRpfYid5Ant0uKfTllZlQJO9/aHRv1jIUqEm3X7nhs+y144H6zLA7v1bVw6heDsRWl5xzaWV93
EI6T30cEJYQgMKl5ROkb5t8KA8hw7lt6L5yR+JW+b8pVq+cv12j6izEVzmEGuP/mcirZMdzO7q3G
7XYq8JvHwnJJLfUN+WN2quWlGbNi04Jm0ZZV3Pe+86I6YhBNYxzXy3itD6U1zaxe0C5U1Ocw76kY
4uHNKRzn0gduQmJn75HPl4/NakKkf3Bn28S0wzgvi4zF1qeGhLqnqqzAH3TKyM/XauG2nb2uPvYI
+ix8PKYLrn4auAiySO4XJ7t6GvHElkbNzgbvDcQoZOMna/TNbZzY01NXG8EulsGwCVz0BHgybgxn
gESI3ZWhZ5Xq4HHxa29eM9+KDbj4TfAk/am8BxXQtFFjGTLdjVrQqFC+/SVNkp2cwlbmuprbFDaw
C6q3xLC4aiQcyngOm8Mv1ReffnF2TGM/M3n+gJEUHvAuZTS1HXfYefFIarEcuuI8zIv6IeNWSvhI
bgLO3WkbxuEjnbp14mOXnqiD4GsX1c/C6MVN40n3eQgrF9OMGJLzUKTkT6U4jlhM66FfYxNuPDJ7
vf4el7K1X4K6Plj4GfDxptZphoqHjs2TN81sX2/tfjl1JW8TBDOdsqnxBCckgXvWsd8VLaEooDCP
ZkOBdCQbLF+PHphp2MflAywd3KaubJDmNO1yYsH6knZYbRaqlZOqkpY0gqF6H6aEG95P1k1tDAet
wxATZDucE2pOzpw25H3tJxtGgnMUTHVGCrNN1v3YvZqdy9kEady3VGEY07H/IogejYK8tVYMFEyC
i03fPqRTSBVblzkk1DDbe0stN8kw6jW+DmOfjnO4FqKyzzElgjWONX5puogUnta8QoVOYDNDfDSi
rXxEUVHusqSTl0WjwefLQ7XFVGrf5kQaPNj5uNwYzUzrYgw1M6ErJpTM58cOaYYmzhIjOThT1DTm
HBy49+tXaXfGWo9d/DJlrbo3oKt1UVr79ba8fkTKz2d6JQBQfUR+e78bk42df2P3YxWvwMA9OSJf
6ADNHFyZBdJEEEmVXhLloZuvkiOJZO/QbbqVrfDOWeRI7AXixwjHBmZQo0N5T4Hz0zPK+vuwVJxD
ZPfax1P35sMwoa0wREBzPhT58fsxdzE1duI72PP6zmZdgOdRLg9+rhH8x/E2s4z0XvYLLN2GvLNd
0pa4sK1qgXPtjeseMwhFCD3WLtTlxfRUuHE83W7ituxOQQg2XtZFuE3iMSpV1h0cDnkX+lFwmn1C
6GN7Fji9luQVkm6CTZIWgF0+FTNhuoPSzZFzJVBXJ67OoV1C5BCDXrex89Hj0Ka2m/DIW/xBsbmp
CKF+SyuPyGKKx7XovHifBUu9bhcZbIwMuj2WbtoKXhmyGExqg4L0Wmh2lznrscF3+gXiOwcV2+3J
LkdVujJBIUdCpHgGhZeG9B1i/FtEtz5ncwkcpjHaDJuJaBweNxFGKk/CTdUb3iUrtIzEUg87pK/G
Do82Bumh9PH2TuXtlLnNZ1Nh7oK499jX8S8Wv7mVfVq+9mMy7MbJgVhXj09tOFnM+xv3pUghOXRJ
Mm5UPuaXhDjztYmlz6nmY2E2UGuK0bzpejwZYPT6vWiTYKVLaNCt0ajjwiHvk2RTc6u9TAEDh6MS
9sH07DhEDPD5N5HfOJizQQ+g37W/pxxW11APlk2hR+5wEXd0h+t9V2ZLlLnExxAeTgtCG2l1E466
2eQdUSLW2Dq3QW37ByGLT6FS/aLj1tmzog/HuNNMkOAhbJzeTT7GmegHryW7r7Xs/IVeTf+OK6W+
D4mi+GYNRGS0brWDjGSf9BirNaLBboW+fTgag6jCfVrRVq6dqdnMja24dsWVFyCH6icgjRSnDYEE
WNdkz8QxNfem1cmb0JMtFCM2XdOg4wWwpj12M9W0HOJh64vaXHPJCvS7RkcJrsUqHIMdkBoUS+iW
UOvBUWiVjow0dzduBucgDyyKT7gExlx023LMs8hWYfMw5QWxNSlr4Vjm3aZBKIVNi7XH4wyzzgiC
uHigjTe5GXBmDtMcDpluscWiNcO6ktikq1DYp6sxy4fLjIPzzvcG70S7vttCilu4T71jh7W9Wof2
WN+K1BW3FRXg3qCqOwR5jxFM2/FW4UF8KDgzrfgBgKmCAOdhWuGFJw1hXxiKwazZ0OtQrUm8/XIu
6vTDnE3vpmjxEwIOuRkqCvzBWH44rYZkRVQtUSvhyhot62ctCc/t22q+J9Ci2Fp0S7/Z6WycCszM
Fm7jHiu06fXP8WBVZ7x581q61Y0ehu+Mh8GBKPO1yjF7GX1drHtpGSur8XSkTDxeBVxvzrI6v2+G
mn2beShOG6J5isamrxc7/VEMVsrBvI13ppVKnvaJOGonDl9GAdK5yNLP3B2Xc6sYXRHUivKfIOoU
WbWed+4iyx8DtRXgJYk5CXLz3ZjVMJMt1lzfpFhZ0S7AONmWrfPdGXJzNZaFsYmFVT4bSsWnAIz1
lgwQGPuzQPNNHOTKmpL5FvXgBzED87pfUmAgnfQ/8rapI85NYh9Kx3nq8fWsKvwDa0HvnHZLmdmr
1Ct8to9sIUiIqwWTmPRLJyVuJgzPIu9pSvsjWe9q0jcFUU3PJRFPbCh1TPS0nR9HZFE0dGasnzDu
n/Au7+Z6VIfQkfhJw6F71z1AZLObbuoCvohRcXNDCGjuvaR0P82ifbGcsSLf2yeeeIZCvQRTegzL
2NtmPiat3Eux2U8AQs9dXKvHOddj1JecH6OxmGhdNlOan+x4xlyRyJ+LybC9xwFHxB0UvGUeyqMZ
M2KjF9ZMW21LawvpYllnJZFGogJrEzDSsAyb2KZe0WXL+nxvuc7yc6IiPRuxLzbjgncutfWj7eV0
2haaN6UdmGsl/PqHHcOXsVtDUR3w5IUycMuVz6z8LkMphriT1fHVT6dx5zrNsc9le6OTkbZxMX0P
8+5Lppm/9TsGCqPbzcBKQnMHB788ThjSnFXReMMXgw9RRYBshucsnOVrEWTdD7f9mXU+Z00X76kV
My2g9VZGvrWUb0ndpmvL9vpjN4zOEX/fcLdYM1vISJDixsLKt48zEdDu1Im3M0vhRNP1LN/IpKaV
58UPycjiFSdLsU9x0j2yu0KHgT1MGmlOKE2TT/UKGHa9LWrNk5QTXoNxu1UUjADavsflONFb0zGd
qFxudJ/CqXAFfAA//OgwLB+7MYx3OdbGF4aU/u0MLg6Cf2aeXTtMzmNdEM3lYJXYdsRWm5zQOwlv
gROGgJkO53tV4cHFPT13OdldbY3ewnVmp4hE0oEfy422GdfKmum3Fagx1LoeF6yV7vhEy7ja1gwt
D36e30lggxu4bclWLgx0nDlnqpODDDDrJT8gH4VP3gbNy1LWOB8pZkHZccCDY4l7e956usunlSt6
cSUFS7Hp0/SBnhXDYQw9upkpB30/J6WI6Pq17WEETxjJbPkx400cqHgH2KS/meLCjCy5OJui9COB
KBeTO4HRffo+ADZYOQ5kBGZP6RaH8aZdvHYlYgLKljbsT6MdxiTOO3fdWHd0aTAsc3Zqns0BcF1r
ThbmTeCYm3qMp1fm5GlUupyka9Nrf45oHt5xfmf3mTHM9NyzBIdpI3fAO+xLzyDzW+WRwrxKqLRt
aMxW9tUkidhdySUhLOgNUEsySfAQHISZFwffEKekdl+JT8DRWeKKTNv+uRb0xQuHPLGwBN7mts6y
KcNAvw1e7wW7Ob5mXTikxyBUddzdCP7hkbZpvi7svt3ZTdFfJvTJxwZ75FZajvxOrz/JV1Bs6Cyr
oWHKEasN3iumbEGa3hhDG+w4aQEQouI79tylJyqDGvyUH+6VkxhRpz3nWJaLSQ2r7WdaCrSYg9o6
ddJTF3eY/LswTJjdjyF3YR1Qh/e0tLee4pHlOAVkophg3cSpdzfNdk52Nh0dN+n6ay3mntQ0OBRt
ud2/w3UBT6XDyQlWE5/ho6nt1FiBhPR+pAh8MNmqtLsDc8+G0TFk0tQNx7hP1IXNmuFdEPunVnsN
UysAJvveysvDlcBkrfyW/k7rqvjb4sv6kPmDCco0ES+CHtM2X/IhpJKQmLGWYeGIjOjxexcjNs8A
aW6FGZJy6WNRxYcwkvBe+dkrXqjuUXTONXCqo+YusnFJoomVrMbFaYAuDpOcWUmSQUFL6pnX7jwo
w4QmJ9MFNIRPfmUxfWqJdd9r5RWRdB1IxfUy3i6G0d3XcW6dirhqnjKR5FQT1cxZkEnCppXecMoh
PWRRkukeaswSMj9ZciF+jMQjnUnMKD/M0qtDUgWn7G6YJR15IE+pdy41aKMV9MjsDCMH4Vfe9gGp
5VNqvTrp0P5UmLV0BHylOoHXZmPGQhsYKwOgxl01pkAOW07cZ5M8sPYCpdqwIjG63r5tTf/HnGKm
WFgXf2LYSoITdZi3F7bDvjoZQsZRH4prWlzeVafGg3a1TpXRPhmJdF7CotSfZtU0dAsJZSUMRyOX
GVmqvvfKHNZLOfDr9pmRnpMe6W8OavmF7PX2J9Q38zsX2SeTJQ27zWgZzqqXWdOQWxUkIBA8TUCY
Akl4jtGZB1vFkY7+fW7tY2lbj03RqZuZ1KuSnTGdIU1atXORqkS2MJpaUS/hoLXXsr86RMJkeq6W
AO18W5dYNpxfv5cdD26kmszMthSY7ZuaJzdcYdvlz0az4sG54p3g/7y1URpe3F6SqBiEMt7Pkz89
1zGReLuxnMNj1i1Lu7K8Pm8vSeVDQUD2marHjMnxPolNEBZ+iWImHQapHoesycXWKTNnW5L7Lok6
s4tHZpVJfriCTdNIM4C11ybTMEKJysomMyZ06GxYPPVxn9kkICqmrWwIEv18OQuwC0FcnnwiMx7J
ndG7pi8nd6P9ng9EzYqPVKA8TSj/G+FsuUszsUU7QWVRKlQ8OaOrngRLuhtR7C/FIy2N5BtteE7Q
odE4216M5vda+epI/xwoZpkVL+aUDTm5Ig5ELKPWuxj+5Kcae30j5mk+em7Wp6cQ5c8NDVleHgge
RIureCXQIfcpJ/oYPhU3ZoRVC0122DdvBJbGlzCDkeBj09gSNprtg9hD0VP5c/IhjCQ7Q3JQajVg
Dxk2nUfjiWBRDkibnKblEDXIEMiWIr/r0S+Z60cpkW/lGvgVd2MSu0hWFPTaFQDSFEiRbb/QESBZ
pUsbiLd1oab3OnTbp2ys9Cfmd8unRWcb74aFQt+t7faJrqbB4W6uvXUa5LZPQOUwPnem3b1iuyfc
RFTBC2cG78a3k2lh1B9e6s6jPiBB1GOTrwwGior1CgUN9XhMquE6LJqk32Ykl1+Eci2gmQZ1pWYh
veE50GU00ZzNo6wvkLPbgvzTtdXEDA96O8Ax3vuj+a0h5yiICo0YnA4Wd1Y3ZM5LQIe+AqVhcyHa
zGUo0ZkFFxMw4WlIcWrYc6fiB8R27Ls0g8vbFKPDuh0CeQmLsLgLdRUXWxHTV10BFtKfINdqGqAl
kDnEbLM8ohV2X+y25CZgFPpWWNr74dkyO0tSUWlDziPLg6kRwGt41uWq4GTOWH1Os5kZg8nDU9RX
yWLWEFq5dgs3fJJQeK7GY+5ArJVchKpncrRVwLqIicpcm3QB4JIvyRCKck+Panw2ALztTYzQtzYD
A5hG6DiKkRuXbSG+SN8rHmfSd57yMJDqmLrK/8FhZyzXoPx5NlKNG4WCYDHwKxg1lZlGWb2jjgZS
V5PxVEcLfcRvxQzx7ED+iaUOlm/LB7aiFgRdl8fZwZv7bN8FfoISheejjEZGHN9lwa2dM726QYei
d7Nb51vyU1h18zn5xnSKj9MX1lzdjiqYKTpksmxMJkbZ9peGqUeL/BNmQA2CKh5Y7j2gQxies+vz
DUC+b2+Cq+OnmlW+veoaXQ7ZFTHeIh9Z7/khvGhI0nhhE0S+GkOre9SgNBhFxZnewlu2Xyo2gG24
TNPZdGOIKFXdPFRpNTE5EmQeUNSzA+UeX6bjbO6srJovWIw7PgMsIHdg32r3e46XGaZdJj2aqPTV
rx0qLtJUFnpXg4djVy1LL4hmK/OKW6mnYdfqtj6YRlOT22qYR71IrgWbXONFXGCa3IT0EPw78eda
Ljlr+4gX+7ZwIait08VmnXMBA5ewLA37hSOluSsyhD1uYsiHjvv7tp3y+DLiVNxo6Q57HO8MyyZq
6qisFz4kUq9KffKHWpEnWFV0WisjiI3jXJrFvKprbjiLnC+HsE5YK5bFzPXKV6fYNumS7iTjGhQ4
/RKsMnLFiPLzA1S+GLJwumDsfpoawbN4BWTeDg3p6XwO3j5uQyPK7bJr12NXk3LnKvdYM09gYh+g
MLVE4z453N27XBllQl1Wu+8FGwpVMsCJfZOMl6xENHVmFMqWpT38JhUo4zXFQ7YPJzAhfTa5KJRc
bpWBCS0QaiYfCLvYL0w5j8+OqT3qxo5Nijh4pO72XDxSaBnknwYJN6/OQmaUsiFPOxqv2P2I6tA6
cYzvb0FJgyhpJKIIqRSOrmwSZNHq216Q0hZUMFQ8FBORYUy4YZrJOPb9qI60Jng3LumrKqI1buxB
H1MClv7AGj+w/N/3HI4GWtSTMk9ZyLW7WWKBgcYY6bFtpkmkxgXlQV1wZmmYtGft4v4m/v9/4Lje
fdU37+WX+p/X1/4Es9ilidS/onD+8benuuS/P3/LH/6F+l+/vpx81et3/f6HvxAxTUrZff/VzQ9f
qi9+e/W/f+f/7Rf/x9evV3mam6+//eWz5pBzfbUkravfe6uvPvb/kmNff5G//7PrW/zbX1ay1+//
2/f/lxcbKzwmG9PBOycwafwnCwMvNsJV00J2ZJsOdAuEmv/pxQ7+SpADoxCL0z5Wh6tJWkG2kX/7
y9WmfY35YDSOxNQxeb1/I1/I/iVm/ofU0kAXj4fBZlLxR6luElexA3XF2rsM5Y81TzGRP2FuRSl8
tr0M0u5oXQvhruIuB1AHy3vl4AqcV6kNYfU5LYL8xTDdV0nSLntE2Giy3fTEOusrGWQ0c315j+ds
KADh+QNNcs8Q9wFdzQaDchG+TaKR30er8x4CA8sQyW4o+E3qsV7QRKsbBmujcgFFcQhKzgzb3aNi
DPRwdXs2RAEyuVxVBkPBPDN1AOkidQD9iKk5uoOVvLSBFc97u3KvWj1YCGhGrLbbCqeZH7zOndM7
A/qHRXpCCxnK6PywQVoyZ8QRerN21wSs5cxYnKB6ygk+vodktNwhSBmPdohuMraLLjIdog/txasu
UkzFdwrJ+ehiFDrTv0z33gRMjZXJiIBSdXUkUnQAca+qLZQiau5uGUlAlvVFyXI6JWVB70RYO2Ic
HcS4rry0fml39FYZva1sG4GN207WHp7yVcTEkcBwXzogzas2mOIox3y6n113porwUu+tSI16D43d
OVOUt6eyLdW99t3HtsUNEceEkTrYhnahN7P3BGF/zQu/4FGfPmmn0oyy5vnGydVwRGsxb1BlOk9N
4Fe3C/DGBZstKgab6TcUqKF9xeDsHtuCU/tKjNo/zLVB5DIUxIqIRWdiERgEasfEekaoTg9sgcTj
1flyv9ihi1YlL9TGYfI6rQGYq4dmaazVIAZGJK1C0Le+BjLumL9DEjYKh/vHbE9tpvd0/+jQtMwp
miwAGDnkzkkmpvPq28jc2Y5fjcQcTrPInashNnklTAsh6aLDK3+1JSCQXAlmeI0fMdGSe+dq0ift
NYhk6b1mcMvo00tnj0WcXGJUV76z4niGch/R6MjsrjRgGBoubCIKySAe10xNc3QMS+380LKy2JRh
Yx8Y2KWbOQ3ELuwcouoaz5kvcUYv2+5zKPZLj95ylc/dNTC7HU2YvcVEJZgApL5DTB8/pItLO2Jx
BYGEoINp4i2ytW/7eUq6TSIL5EGaJnZAjzCz0zVTgfFUyVJcmEksL75r+AFt2XJo9j0dnTNqUvMp
DT1j2aVVMG483dDZcX3TEQ8gwRhWrmYcrLCu2kwwlVCDZfAv2+To5TnqolK69XFspmlbJQiC1pBi
jHuLQFka3Ja/I9Xn+tiNrXmZDVfD78saMo0ZwPIma3I1XMH4A5qI3tkwvst9g0ptI0iZuBj9KCPf
HKtTMXBYXdcGFFm6343P3ulA4gTJFqAqQ5u4UVoaz6awq0sxMDZklGI+OG5tsSi1CE9k5fTjyibH
+YBmxT3YcSN++nMY3yciLrv13GjrSTPyJMAeoJ9YS8G5YxO7xlRztIy72xbnAaHvscAh6UlCGnbg
0qfPHlvpwQtQeqyUNoo7men52KNBH2gFjvDSJqV8uvW2W98uFhHANUrzrVFB7Fu5MlE7k+SJAxu+
Rwc7G4kzbbKCAw/l0TSyDifiuw6ymg5FOFbHeR6ZydgB6BnNlLpf4d917ri5Zrhu6FVWABeajPZ5
Z7Qrs8vCdcvuUq2KdJB7NaTyZNe2daeLjHvOA0VKvHttC4jlg3WemTwgbQ1yprRNEIy7UJX+IWZQ
66zUmBc3biz8szm0M8kWxFweVDg76zJx6004SYoyq+1LZAKKvI/Q1MZBGENHRxTP5wnJhDpDaeX4
R0E78zwOQwWven6oiSDxkd4+emE5vTWB134Ew0jLic/e2g/xNH792pD/rcLln1cbfyhP/k9Vy/+P
JQkulX9RknR99ZX+oYTh+38rSYRw/4pVzMH6Y/+qSCg8xi+l//YXAA1/NSlKcAXjAMRZ84+SxP0r
ZhKX/40QzvepaDBL/L0k4d/g5APrAu3kynUJ/i041y/nzj8qElRsACMw20APIuoVue/V6vY7p/jS
GKZ0xFgelnRCY5o8G10+byhYppUXzi8j0sxVmJ3z4dAQMXVAPQZLZmlu5jD7b8gOf3Ke/fabUGoR
NuVyWHOu/pDf/Sa9kojEYmj+TT4eWHeRr1hO+uaGzDR/d3Hufnt3v7fv/dM3zWeIdtby8bz82TnV
Ai80ZdkTHECItHSqjTVZ5yn27D2ADLFtYmLR82Qsbozr8WwhaHXjdUW2XSwKDdEjkfjXv9CfrIzX
tw4+JOS6UmNSo/7J8oTDrZ4JiizQqkNxTHBJ4FomnbdxDtIboWqDkl5r03v+1z+W++t3jptf1/4P
P/bPNkYvp4ODePwwQo6JKhf5Hvgemz5YcP+vf9I/uba//0n+n7yajHBkkaOUO0g5fhhJugMXijh8
Idc7/W/flfknJxFQU7Ze0/v1YXJ5zT+9r7gLO1PR3DgYRUxfy8/99ejExbqlqmg694Via0fA7U+S
7t3a2CQMP7CebLQTfLNgnO/KCVdFsI2DhqGTsw5FnRxQjRc6nTdlWeU3sqaf5lTWukmIrEavvh5N
o35A7SfueoAkwC+dDzeTty0ByKs6E99iLj5XEM0ZQkwph+d8cdqt8tRzRr8oGgZSR0s6u2vhBuMq
TOM3Fojh3qOQdwHWRRmH7fVkBTeUMdZmtOP6pdMOJ9Z+qN4sZdzQ8KmPsy2fICN3WzcbXg2sDc6c
+pvOsh4FQ0q6s4m81FN4YVpC3ww1Tiwh+yeU/YIoSdGDFaVS2GcCyV0zlV7UJTyISvbPXiGvOx+u
DXRX4jG0mxNI/vwW+dGms1ExcUBQNM8h4HQIqgpk+chGvihCf7RiAk2kip1Ges7ztUS9Id+Cxd8u
Q7+tR6aAMhnXHZDnIGW0NpbfRKWukdsCHemuVp+eNRpkT6Sogbq8PvQ1HfrEVNiMFQOn2tqzTnwb
Zn2b5tZXniH16lyvJioZJwg05Ag5S490gTrb6ft9U6W0SEb7ORHTjhvlw4ilsVJtzS9WfEd8x+mm
pebRGFEUcQGQ/iUfEssR+Rjl2e0TCM+xufsP9s5kyXGjzbJPBBkmx7AlwTnIYARjytjAYsjEDDgc
M56+D/SrqyRVlcl+s9q0We+kTCkjSQAO9+/ee27f8LwoePcYIHO2q559U2o5JSX1hVE35jtd6Js+
a6NlhnY1sfcDeeU/qJwX1+C+8GFIbSj59l5aJmsbVOR3syLBg0TPfrmcdhySWHNwWwZ86QDfe5c5
eGVSz+IJZ81q/qKZ8ydVaz59TsOzmI2RMxqHxqkQeZBi1i37Dq2AbYB0xz1l7ZvR4bSTksVAvNyU
NaJW/TWm1I55qy6bHnJDx03DXs6N01WLY5syqPbI4AfDZJ2cYqOMVi7829kbHkPNfBjjTqIyuPdF
4z14nAxWdq4x9W6ZJBvFZm6TxzmlHWJMhoAp/t7PzRcn0p/SUB5ZnddWr8PW7jZj+urhcwMPZfrl
IRq/o9i8y01mRWO+y/ESdCLINYxK5aduz4Ho1cELyV8RSpnyd0m9V2K2qx7/ZmTcIhb0arA3oKxX
gpySBwtodN9GY1kBiDjUAFw7na6MbtP0mGdIyQj5OrK8ejo8ZR6/qLom5RZjpS6cY0F2gWp0Uzt7
i9Wp21l2duny8k5m3gZbZtTtIu+RkrED/XAbfabQhbPq+M7Gs2v5dFl319X3mey3FbmtuX4X3vRh
xx+y+9YA0gIaXDPpctPvVtPpdL1GxvNMaqwYg1Fy25pUsjX8I3wcTe6dOBii77TkFBn/Gml9iJKt
bL9hrqAyoXVpp9bst548jsUjsIgg9HFZMNGSCLqFWCfEIZz2UiqxsWhrGCHXakwh4lhtMTVsNP8t
7t7zMXAttuSmOgIfWievfL1+Mz6O1PCMNc3bw0VWOP9ye2MsmcJso8i7YBU7zNNNq4PK1E/2Yg3M
wpVf28dE9wk/SuIRBGAjbmGI81XTr7sqxt/xJYoZszBxqGanYTj3InvrFfG92ffU2PEND37Qqm6z
fJdFVQbJQLKuxTLR8lQupQs2OhePqV8DJE+3VmE+ilrQfHSjFWDTe17gSLnjkIdWEm/JJG0X/2SD
JbYM34DmkiCkYiDF9EjwMC6OE/FyAyUkU8QtzenkmR+JOuGyoIZpCaLrd21s0LOgXhw6ZTgknc04
/6EYBJQORgn9biJ/KfR5RYsR88RkrXGSKPVNRxCqUdo+XnJYy5wSU4XzyCGXQTLRX4Kc5txtbaDd
tviYhxu24WVNOZdLA4VNffE7LkawnwZ/ytmsssc0wQinPobyPqL5Z46+ROVtfUcFNj4nKM8rfB+B
0JMAhhS41QtaJo1SVMMLWMXLST9kKMJfuxa5v2ODywVLhR9QO7M3Uv0wMOzfVkbyXqoIql2YSuI4
VrOVOZ0xaeS9oSc666LFnWHF0zbre878RLXQsoIZUXo7FtVLoaJf6DHngQjWMcmH20h3+yk0qGyr
8qw4yp7xRP8ELPCXZfZXZQTgjHaaHXlBoqlTpWurscVtMADfoKXxJzIspb9KXnhnnew0/656ZeyT
tHsgukwrSX5nNMQhWv0f63F1hoB/2iyxmJoQZ2zfWthqkBH+Hk9OkMPaRBBZa2stGJKpfkzDvecb
5a0v8MnQ9XHKuhYSOjNGfE+mS39T5en6yXeGemfYSXGaxnpATBvLe2/SAMfUB6oHtgbVGE3Sb0I/
/Zg4F+e8IOLmO6QVETmH1WeldS9F71pPtea8QjyNNz7PrQE+l265akrZF7Q4CZ7GFo9OXWrjJcwL
SPeVebbTg0+DyC8Dj/3V6ebiYwmL1D9mea+0fpO01ZoMFH+Vxi9x8GlmQEPO3SyZnkWvkeUT1ORM
H/uXpZWvN/S7wXYxSxo1pWX+61xSPmRGvE6Z/0B6f0FbWmNpP5AfDD+JN/PKyvubQbTrROq2vnoF
P6bFX3eNawUPcmkZ1ns8ifGMVEJMfvqMp7R6TaZqO+ATaBvc35abPbRYTYJpKt4GEZrc0B7RAVaT
Il7g3rO/wXEAO53kmj708zIP+jQJOxlp3l1DVz4PVmwTolETBiSGHWsiL1m8DEpZ4c3p3kSTwsCH
gVINsdqImPqDsvPDE6nbeiU8X8M77WczQk3Ne7fPSb3l8ztkKYEATLCXKaEmUAYGXiWw9spOn0gk
GK+VWdEdpfSjsqV21tTM/epFFzeU9FzF/rerIrxNgrxVWcuUbkKOYOnEtqQokwqz2uQd2XjRAxZW
5dpTUB6KiBWZJYS1ya/NQ1X1+6Ky1D1tnDKoy2oHnu4r9eWFdfBunMXzNBvHUrcPlplkBKeLd8vV
X8D1vIGKtdfNPC2ZZ6c5kBIvg8w06x3QhS4go0kDnEOGuxgY9aA3qPcQm1lEvtjgCozIgFzJWXvI
/aH7IsnY30rLf7ULfJ8VQ+qVtN8iWFHgkaJr1hp3owDDX+b9x+ykBveaTE9jhRLn9uH9HLVrnAib
aba4oTKx0zvcTbHK+3ViUMvamnEdACQJ2sZ9HXPFDsPq36D61uV7FXrkQWi9rKNVQdSSMgfywyuX
9STbeJqer3p78UPHpmjZQ9EDgaM/IzS/5oT3lTUObzTTBe+fm9bZ6cr4NktD41aoTSx53DG6+KDO
Jc12Rh1/ZVgG/I2bRk9oavID6vCHGOV9XDIt0qTP5CuL9mQel9L1PuFTdfZBNO/lwPqwnjprWg2i
rS7K6MZXdzSOpMXca2bQZkIoZQ7kjNzVdUxZ81NWEwqpcGLJ6SD7MjmW4R1KPUoVRwXNPhuaeMNs
ldF2lAg8LDazUbMf6sCz3802VciiDrumbtpozJ83uU3Lbn0mGFiulxfa7O86AvxDM5NS5jHiwT4Q
y2G0ecT3fF4kgor3JTCLjW+dCp59X/wy0i3JaQMhz/60OuAJ5MT8+rU3PquGXx/x0BXkS8udOVab
kvwVDgY7G0j4G68SnZSGvr6SNyyC6yyPD35CrwbaZmSdmrm+mqo4M/4a5Gvdn5xpIpyBDGJ+eMMV
cX6bez2tnwxOm+QDsyp3Fna37qsbSnfFNns310RfeWDLrrmLvDBkIpjRdPKZzOWxwpdP4Qe4Dd6M
FMU5EsmRGFAdW+t0xNegp/68rxK9xppvb3Uck57UN1jEUFA5I+Vv3fCzaE4WzqtNonLM9/QULm5q
vTtFXrfOSmdTOwNzSbWnMNHfLXsqttEBshMhg0ONwxUrf+oGwNBPbZLvbfuloGIpTOwtKd/VMgLU
aih0S8bbmYsWEvUun55cloguvU+lfWLsv8r7pzxOPi3vZzfe0c434WKw8x2ttTIAxnJR41kL2YYR
8Nw4Ph5419CusdkEM5nM89jwQo0IXlVh8VO6ymLBHCgsGqyLKo2TreL17wf//+1J4Dn5UpACfrV/
Vyf/X50XLjSq/3leuP4oPqvvv/aYLv/HHxND3QUO7TpCwI6E37dAP/+YGOrmb6iHjAVh8TAvWuTN
P0RMZokw//g9W/hsVmCJ/cfE0NB/swm7QHFbqCpAxtx/R8Q0/w6/8hYcHS4cqlbxkDGDZKP0pzmd
yf2JyN63e+ouokPoOpSCIr0TJ5jFCfPmgN9PRDiAh3zfCn7NpdHloWlT7wZ8jIM8xYLXemlJA6/V
fGl1ru1rl41o1jYgcpK8SekNUeKB7CfP79g/za6N90vZ+T9AZ8y/o4b4KEhTOhQxIOpAxJbf/9NH
6Xof314dN/va75Nvekmc7WSQvrMGYlQD5uZNTnofO+8kThaf+g0qrANfwHEfcP4ku3HSjQtDl+ri
FdbejhSGCLORP1AojE0SIvcoi87y39dc26rUj6HRhy9vFMmuSh2sJiOdfHpXJf9ASPz7gNNbPhjD
Ji4TtxCE+GUz++cPpqpaT9GH9spNiyBsx+KDko9xg9+kwjc4VYfQ1NVODyFwJEMTb9PeYQoWGc7R
cYZk16VR90+8tv/6ZYtF+2ZsA5R0kaT++nfK9S41x9hokPf4Ccr304CS1uY8+IO5nZ0OHwpmsd2f
nqv/ZtT73/xQIej8tXz6fw08t3/9oa3Zda0LEmxfcKF/JK1cqt5ndqRrQjTOlV6zbg8CiIjlv/9z
HYtnmCEztsG/nxZCLC9ROfNza2TAVSZm9Dutek5Hxd2hV817ouX/MGM14Fvzaf5zmM/wXoDx9X3d
xuvvQqX62zDfkbld0qs07MmkHSv0ZLX2okg/TkncfnM4sb5cFRo/hrCqti2sEsrxTPmklB3f4Vbm
uFG0Osc5lMFuN3TgZjRYWqsq6cJpNad4ZHdScomDGXyS99zHgDwEpS+3xNPrI6/jr8aJR4RQ1GA2
0lkgZvKRKLj49jBENa8dFZrt0NeHUeXTLknj8im0vXljpe3wnk9utcucyP1Y4ChKsrHJAGwC9Wgw
GLRU2zJcLHpxZyKdPeltHbNiSDo7/Mr1mpU2S7mh/9s6xsW8/LsVEWKwKm9KgoggALMwMe4q1jOU
MpF/8NQtDRI+aUSl+vbQOvGk7fOpH941M2tE4Om24nRcUO5QGkX5YRCRkCu+wNFeE1JkSlaVY3Lv
90zTVDe291AG2idNWtYSy4pPtBwy4U1RL6aIIWEIjHiTFqF7nNIwP+kxFfdrGBGCdtDWMb8rtyYF
XbJ9aLBSpRtpLsaBUL1munqza8ekXoQZHBbKRBYPNQyE15DZ0lOOznuqlFXtS4K544r+eRlYMVby
ksHlQ9/FQ8PBZaIDTudbaHBKMhDFNk+qrPxJqkSebfghO2x41nrm5LIiWmAe8XC1901SUhRVeDbQ
yLZKyfPMoqI/IzPEMcIj+s2pxX4KtUKcfIIPQTOOeNdihf8+d7K71KUFD+o609EuNrKnKkqZwPuN
QxFYiIWZumLr3WgTk2MlA5clPO2LyN1Asbv2jt7uW62bz8kY7creFddSoHqWdj8dTUp9V1EF9XSM
P6fMuZvz+ht5Pd76UX5vWSy8cFyyTa81tJ4NffVIPqHYRgJncDXbfGrXCzpzuFnwaqKtZFjr8gpQ
yOVZ+cQkILrB8oivBlm6/ai8/lx2kpykTGKamefWC7jM8dYt7IqzURx2IWM+u6FDOJwe7NS0GdN3
47XiULXlGrVPdDC4QKC5GN0KcPGYcC15BmfbX8bT/hQeos5pGb3O3rpuJAwqlREXESapSzHO2s2d
detzTBk/IIYzIwR1d69si1G+HMkhLym6LpLTzlJp5ex8zaB+LpTu1iT9cO8Myt6JuPwOey0OzAwQ
fcYKcT9xKn0vTegEfUY5m1ei7SkJIyUYpwmazUR9YJe9Jz6qt11e27A92E1Fmsa1X2u9vm9q7cUc
vSmgGrcLQo7zT0Wu6mNa1u3NVxOTrLj8qjmU7fWCF9Je5S5b5qX682efR/V917k4RwXZsTPDKgZu
hqvk3upceGwlARuAJKuySY5TSRV1B8wxl+U1NciPG9TE0AJazOMNBgCh+7rh6Wl6h/zmLLammeZv
de/j13N4NqGQOkXOGWkkcbqiylRPQKu1WkAJlpUHyuTUDKUANgOrXrUupjImEpSNj3EIusvsPH/F
A8RZVe+INtocxChYIFqibP+oKCG27ggrzK+jkTog05LPflT6FZIJPMu+sXT+VMBk7RCfUGLJ0xk1
+TAtiahFnXP/0htp+9AkOVYZL4Sp1KGk9DBHxlI8Eycfr3iB70xNLbZjbboH+DEebbf8bPs3GBXe
GqfjKZsShsgUDiaYebWnprAskr6ms/OwWm/wRYt1wcs2iGp5LwdmOnB6xJMlx5AYb2muyYNfPMgK
aH95vDV7o9gZvLW+pqoq7h2rowWY5CEF1WFGa07R5VNNloo++CduXBeUdTHvPUVT6WYy6vaSeXMU
+LQHaDsJTfdIi5JFIzy7sGJlVHCDAlSqdkX0NX0c+YjPugyrO8gt2d6mnJdYckNRduyeWNeoJWb6
ymG0BHIAhQZtZAmBKzqRN1zK6rUOdeeB4F2xsZZZMl5at13hclOPttIxqWWiO8Q9D30XbrwUx9pQ
Tc2d0dsAMubCvsxVOO0agnNVO78WU/fktz1K8FQeW0I+yWouOomEUSRVgAx3sCJUmVTUySZtQPA5
1I1zOTQq69sKmJ/qtcCpJ+3gM3fAToc/WaONjz5c8yo5WIdN+kI54UPRgpDeeKqIL1SXR7vCMMU+
7sp1l/rGY9rohARpg9ticOUVkfP2LBu3hVClcZXw/rJlEVpPIRaFql95lnfrxEqaR0/Xikc2rM/M
yEVAvjnc0YwpHszZx5PtNqgkLcV8pUcoVVe9PFSm9O/Svi52+OIgXnlL3C92lgp1fe1aVnIk7/IS
FeVh0DKmUz+o9EPGKFk2LbIkgycCZw6jcmXYDKxle4qm8VcXJg9ZoZ27GsnKdnObQLLnrYWlAVvH
vrVuc8xIk2dk13lZjqbuc5ChduDE2m+65mj7hFHr3Ps0KwB2Vl8PB0uj1jJ2anFiuR1OsjO6Td3t
a/ErLCgDq5y6fyp4mwYpDaVE3aOQIQAzISBLyao2B4ZBjfWgAwN+w/ZTBRrW7z1ObOqfZZte8gw6
WJ15WJT5pWzsLYotKUKYpkjblZ5R7pPYZ/Sm+VfpaW+VinZODMYh79NTjb846TmFN3T/obK63gNd
8fU2Gmn4i1OzDRy/Mhg0uPHw3naDuZEh5u3Zcp8TYFBt1RKiUB+u2bMjmedvOagbSaHowYuwc7qm
ONd11Wx68hjA7JjzeVV9LpRygp4B+7qmoYJVfWZmhc98P0cumNaQDHOPtBMJcgmxxCVI0if+0POw
3Yb62EBa89DDBueFyp4ffLk0Z6TOS65bHdNccVLY69h/5ebaraeUpXUAgxcSSmN3tW4KKdYEGx4z
RzybxagTpM6be0do1XbSx9fWgVcVmjGtWfSBDMpRu8SRv/rI2PrEW8gHxkctlCd9yaKB6NIcNlmE
jrhOhwa/W4O/MfWSN10vH5Q9Dkybmfi6LjG6aIqKrTX4P1oGMIZGRpF4nFgDEA4SOX1ODpQvCDlb
V2fPObSvXj+dbdM72jzpO6Z7LkiRyNnD42+Bdk5XwFzZnZ9ZPS2rlf+eNv6t8Zv6bcypVK7cH0qT
r2lTuvtYNf6D6csdKjDBPWG8GHjU1haDX9Un9nNFGhRETAuE148HHqG4XNuZzvC2wfxWmUQP/c6N
yeY5Dh330fgS1gz5JCMpQwDvMsLVjJjBje26q3xRSAbpf5Oj7xGIFDla8xNKh34iCJIRby3Nne+O
B92L5nOKsyLIconOzvQ/OiomZXtnyu4rjuOnfhrtB9Ea9wu5YRdPyc1nR7+aW9d+lFz8AwHWeme2
88EphmsSfroZai1PwDarsjCIjJgecJ0WBc/jGCA8mA3znEwPmpKQU2ycKXrbFYyV3DUmzY2vawzA
rfZg6uWWF+s5Hxtc8wZ8TS/xdob8spm0PkUhG6KBsPg1w6i2lk11jccKBZ5NcUP4seaLCSKbp7Ce
/FvHgWND+VKyr0SavGPW5vlVKpBqpse6VEa4q6dfox+TMH1pOTNEIt7l2gj6tCH6RTF0f5njzltL
qdgWym05yJ9leYWZfGZkkmzRidWxS2My1jF8C8Dizl3lLCU9zm7Q2ICZWg9KsTG6S6Z8zHhjRLhP
Wkx9tTgm590baxEb0bby8+HDThubvxUAVe5s7RI76JTaZByccdqQTGJTM5T+jR3FAgJxgs5QyWPp
09zDNc+qH6XZFDuJB3tlEv6gXBQCwyE1nQWxb9wylwxyZ4HbrEfjhekDPH59aw5tsRGNzjjUOhLL
zN8MBW/TJ/qXWDzuDXuYUs+7b+V3BxdvQflMSp1Y4KfopsCuZ33Nm9cOdGO6yGgslg09/g/wVnTk
Qa7K2MJpu7TKJSuavBI7W/W+I49qPkHOeoa9uxsczoNa/4zl84Tf5NhTOr9hzXvSUgwislgc1VVg
43DZhTr53XGYB7IqsWZiuGDSS25bI/SOQXaFoxsflEVEJ02J97plXdz3BfIWNLFLkz6GA8seppE+
HgMNLZrGu8nPvyp9CIihcEayboNfv8zI2K13TPMyRYJMSPo8mqkMuvFDQp5YY4xDRx4JOXnGrcmJ
w/QTTKSa8Si+GANFhjT+VkT6C2unWg/GMUsdLofYt35x4DAbCPsZ2zjpeidi6+tdw+QZvJ/kSbYP
TqceLcnKU6iD5kOhS594yMygLl5n5VaHZLI+Iju+EJWGRp5vPPnujLqx96wfMhVi1ats59jXcYGJ
c3d+N13TvNK77Vzg3h5sIAPrds4Cb0jlDdLfjeUPqRgOn31ww8jLNgTHIYEm3sRho+0o6e7cgkiM
mbEw+MysZpSXLs4koHXU93Sir8knLWopfStcoqV5UwSwL0kxEj3SxwE0Z+fh96BHZF6ZZsz5e9Ks
O+Bv7oPG0sYs3Il94jS4AVqjknfDFMXfnl3iRZkM7UDtfHQHpSWAZV8ci74aNdz/2DliRtKB23py
Q2SvIcYNTrYqFpeOqz/oOmCx0ta9+6jOsOsijYpBMyAocCmsuRx2ZEHDoO2eGwC5+7AwOawoDVYs
p40f2IMTHufJk8zxjf4tzy1tD4TbvxXjW00N3w+9ikH0OOwUQtB+68xW7YO0esm+mPJhPaVTSmta
urHTUacpPbOtAzZP/TQsXKO0C++teGCTSCmC+6jiQhyKqrlDULIfePRVYJkZgBVdS9fQkdvDgFX/
XM8y31pu/J6axXwr/CGlHy+ZHwpvsRrF0NM+RDgRl5pBSqOAlMO0EUozvxIGEAI0+Hlo4X9NCNFh
TIEMUZGBOCYQieFQhHV50/XOOQIERWWEackrA9W8cQcK2+I+wgvQnAv4b1iuDHV1Z5gnRoZZiOQM
K4anpxc4Xz61lma2N5zxMIS1cUflH2Z2d5YPCX2gKxtHfrLCktgmgHDH/qOFD4K5ndSa4aSCA3Jd
Zoea8/c2a+p37GWEWvu4PsGLiu4sEYGiFLL7OXmN/2XKHnoiWjF7PjRsGyR6ad/VXgQcgUB5t1La
hAQUGenzaJuJszaNia2AWRneWwJrhDdoJrJrSl8ZCpghX81q1p+mwhgxbag4v1imVlwT0yk+/LLE
oJOQ3J8tzb4mmZ4foX9YK1G4eCSy0qJ+1J+LhLdxODQoQtpNQrk9uY1vcvDAPbcPJ9nr26oWYRZU
rM0B/lDOTF1hHrow9ADMJZ+uat2A+7G/pJb56lrK/Sg45wNky+yfuk4iGNdb3l9o/AoxHWl9eWDX
QTacGejAey8XrDe6XXyQdGMMMw/YJFqy0VZWEcrl63injdz01zjLiQPNHBMKOdzoxHgTBf6VVpRQ
DUs3Wnmd6giMZqiclRxfExx5Z8tLra3WmaRbJ2tbobO+hlYLgYpNJl//S2SRcijQoiFR+Fjz++5U
6HO6zyWnd/br4tBNdZgfih70OADLdCfyHkwLWHuHuBzOtsJ4mNPmpTN9cr3zPD0oA3DdJtayx57z
37anpfsypxbNrn7snsF9nLKS3DMQwfKwHMcDMc32PTfptImdRCPcp83R1Y8z/2LwftYnd1pj2hSf
XMVq3bvZOydwwKPAqjGWjoabXTRlWjtDRenFrdmhMumcBHmZuDYDKjDXdT9lZ4qrmr2VdOVV9bn2
CDPKfuU9UN8GuAVrXhkMqafGIjnfD2YF1EVPC/wZJEu/Mew2HnAJe7iTUJbvObtnaw459s9x0Ieb
rSzonbbRrmxfQ+1Ewl/bSe3tgTTodzrJzsdhCF1QQJm11WkC5aAckt9jlaUukWnflkTUGRa4Uaz0
kf1a6bkMJXnb5PWuadLpkNJs8D3bVF9xbsjY8qRD8Z6E7PT7MjKO2hxnL1kftc+/T/T7qW+f63nQ
DkPsq9c2iqFX2w2DDaPqLmLUO7KhdVoFzATESQOFuNWnqf8Rjllygi82bzkvnVuvkD+6uTUujuyh
sJPFDNf5XIhXr0KWtweN0pVRw9YY9aTo3dA7c6AmLmFAl7sztHxSGy50hSRatPOXsinC4qDQTUxC
Ru80ZJ641lSAgDVLyk1tSGY/bWic6ySitYqIHvOm1H4nFZGf+zgtcVZa9mLYK4cvunZDMJutgVl1
kD9IG3tAYL1pT5+feTdDTKX1OWz7iz+7zBNmVTCanc0QMF47V+2z32bgtwlRNKs21Qc8GJgZcNXF
/k9N4wjB5itn5xnjfe/s4WuKQmhizlRSudm5j3EERhVsnLwSarF32HA+R3TiCFChJU7MX61LPRlq
G1kV6RaTboLNLGL3l5Eh56eGHMqAzsLqisErO8uJrTB7hexzVDzJSVN4D7IxzMPQOOanUesRGSdD
bCbbnLcgsI2LKHkJ/94pp8HkvOgpDl89bLvL1Hp2EBWyfYYUFN41lbhP3TZ/tsBm3BV6O7nrUNdB
hnci9x5yGASHsO7KnVgouSsGedUhIzayAeBXbBNJPGsFhZRBMEf95y4VpPn0esYcm3R2dB5oyyZb
rdm3ouF1u2u7Br5NiXWLfUc+70RidaA583ndp4P71U6sC6vObeUPOYF7uiZt2gKWdwt3q/el+xC6
PobZrC3lD4Jd3mZUlveBsd1cwJdNBSu0xLkqit7ZQvMQl5LE6bM9MiEPooZ8sYbf9tDFU7XWTFvA
EzOmPeBVehmAH2cr4voQ1KNU/1dB2P9Xvf8huGui6f3PqjeWvqT/q+i9/A//Er014f5mC94HPrIV
Ehbu3/+remuO/xuqIcI1tmau4u8B3T9kb43f+l3eoynZFjbyF3/iH0kZzTR/I7lrcoAT1h/NzP9G
epdQzF/1NYf5JDs7y0LOExb6qvs3fc0bemUOGKg25N/GaBOCLcWJlZqqQyGI4Kk9IR1NOiHOQVvC
7ZUzB6oy7OlTTK39GUUydN9bXmDRBvi91q6pYqIjMXfsyAIRP82ZQGfRyseWDXqy1aXMOlwjKarI
aoSJwBR0nkrjnslY68N/lmRDhbJEfccjbGN/K9hVDk8lof3zkA51uQ97mnIsXOhiRraaIRM2m7Zn
JP+SV3WdHWySH8XWVu7wa2CReIejSnbOA80Ot951ILVnKSbi5DLqC58Xes86jCuXNpYK0B818VnB
MDmZkhcym9WXNpgiaHpVBdhWPvXEs04zkftIj8J1DD9pFS9+eXyDANHoX+ctYNhINdpJNzx5yjKB
jSDK2i11P+Fh6v0TOAIEHeajThCjT7mW/YC/K8Gdi2EwmSCv9jlL+pzB1NVxwgcVOWgQaQ6ub3UR
3Rgf2nhSN6DXzsbrI5oYTAf00CTarSXanyWbxMCo3fvIEepQ99pRetUvQ5seLIHhT0Ah2KoxeaaU
B0m0j+atO6XVg5Gbn+BhmGT5BGRpJKifZZHwbgNIukn1jIyL916OFeMLU692jj5/WWhA90zX5MZM
0iUmMY9B5vWc8aukv0GdeZt4CB6l5KMqj1FAXkbhc2ZOCDDcAftEOkSmG2dcM7+FNk2CuV557tCN
TwkbXf17IO/4YvY65516cDvnVtP3yUS1CC2i3H1rIf/knssNWdE32liFGEyKogmGbWWCtLZLNUe/
k+ZsexsfdSY+MjBxcRK1JQPGFRCpnPe4XSfGwETW8Kbu7LXQCK/u1PpexXjVKIX3C2NgO013kUtM
yrziuNKGiHks54Pk2Cghy8Ce3b7ewSMGdG9Hc/cY6bLCaF3phgoiTRm3QXIEcmdyL1o7Q7tL4/oB
ld1/6IdG7RMT+5gxOjjH+jaM1w766Ru3LfKlBtl7kXjJsetFu48zBWwK6/IvK4I9X0ZlVa8pznSO
lDVNly7K3KbZVDLMtealISo5rCkWIt3dI4mAaU0uxmhdI7eyArjtgCg8rU/Y3Tp4MsGscBd7A3Dy
U8F64R2x7k7S3aGKjfMeoLIEUTpqp8HIdYzCqMR2KCymLNoEzNCUlJiFdXPXyDpC85UqhXtY0ntV
raps8j/9uAY9J3qY8AMnZ/aRURTuKfhZWM7Nc6zgnBB0hv5ZIMTTDqQNW7Za8dWuHMY7mmZskAH9
bQUDY2vXqC2DHwHLwy65MhmlQP9O3kBYa6uwJQgCjIsmOyAWqyymAshHsnhI0nmmcQD9l1oC20o9
TiJmcqKQpDzISPHACmy3nq6GLa599VYVRKwr6taCga6EszcP6UcUIVlnI7d9hFsUoF4ES1os/8kM
knwYmJov/YdsaQ0U9Uy5BFlV7+30Snk7z9SaA/hLYPodxKAmQarIZp9sdWlbQeWn8GDtJD0N8aCd
PNuynxOhgxyNYiJYjcoxlKaHJh7rGxHgcfX7j8zaqb7ZOM5Rn37/W/kvkWLFWg3Ihf+HuTNZkhRp
s+yr1AvwC6CAwtYMmwd389ljg7iHRzCDMirw9HUspaX/7hIpka5db3ITkenpZqDDd+891wv5Ovi5
ad9+/PMN1p0y96S9ROjb9/+C4ek/7dTSlVUmX3ltpKdJO8axZYhwiJNqevFnPhLW3uihJ+uMoElf
QtKq9FCN1Jx0jsfv12i91QAYd+7ADVeqAB52m5YrPc32A2FwvfELnp5U0ayhJu+TuWv29c/PryHf
vmsQQuBY+BsmjdPXfz7DGrPDC2VT/cHHzTFd4sJN3k1evZ+4c/0LJH7xM2W9eUOiyL46mmeJESzZ
Vz6I9qOqouV7KscyhEQ4MCICcr52p877zC1jOvRwil8ARY3PLTDnNxCGgJJy5E9GUPaqKSr/rC3G
JKXtawQhBhx558tTYC3B2mqrQPnvguYnQx4UvhiA5HzGFAnzqi91MR7F5KksWeeuaRFJdmzLZuZR
qAFVzbQ6uAbSJcmHHPvSpbg7JjlPu157D1FtPoNGepo9SmcrseC215vE1Tu76A6VHLiRz3vmpN8E
rWv8nbFDtqSrjqYEIwFm40GD/UetsR6Zob+PaQBtNG9amlqcfLuUFhVPBhKxMw48TPMyb9O2b7lq
wNyAfKw2Ue0LZEF4Oz5a7oa7orkq/cQ5daImc55UlDmMqUAgxGYuYzfet3fTSKe9kkRU13/JxrLX
09COq0jPb1h6AHnL+iW3o19DG/12aYwOrcp4tlrdXNlLArJCc7Vn0lRuMkx0m1myFA9LwnwbwOae
C4z3OtVIYOAuu485gecsR2mc2nQ0dl2dJBsm5dPO6xIwTA3ax+z4fyez2y6z3JvWiH+60GxZ6fLU
wb89Ge206yLIDhpDjwLr8GDnhrwol7mKr+kE6WTqn+aiQjCjyx6kErFBlbxGFZ5tMu2YnanZbvqM
RPqyU57N0KMYvV3vg81qrPx36qTYTTwQrAWF839708cDC0g4DLpoXKFm3ZWQme5zo9kMruRaCbAr
lF6wNhztb2OnPjjzaIczd9NzXCgX7h65qbrSKJxFwjLoSuM4msu0MtvhwPua7QzYgpvBUoc+uK/V
ZJD6eK6+iARMbIq9uGnHE7uYYoi1Cx3psXT75snqPL0WsqBHwC/857qV9i6uZrEnsgy9wChgacQl
FujOpK8oLKRT7UfPCm7UGhw4DfoZYpO2D3nhYLdNVJJel64sHoLCKres1aQBrdkwb6hu7Xs7Ox7l
L2M6HPxUksgRDupXXLONeLNNu0tAbdroz9fItvSFxtM7GNaxQh9m6A0HM4CwpokPoPasDeAFUkqc
kCHrO4PYtRKJ03fG5BqZFVVNZta+lIqhJ0sbk6zBa5ZfVVAZOzm4bTi59JItS6wP41h6xEuzcZtO
jXEitJgf3KqzTlSPyb1mvfqZyGXySGbGQ1a3I49pnJ+toF22rIvWYYTBwfxkolRMIaLeJ8ssMokX
iDm0+5kLXZJC2F1lPajlODXQmG2myed0Ab0tFXwHVdbqUqd1G2Z5XhB8IWkAGxGpVKf5ehacGD1/
jtcKgeQXAI1+lRU2vXdxK+Mn2xQ6lO644ErXyZ/Mrd2NroZs1wDR9FY0LPFQcD9f0cLmrog24aZe
9PyoECJutAXcj9ATed3cuGpgr7/5D+ePENPJGjWs/6PZL6/jNNMU4fTYv4zssOjgKDT0Biaw858Y
wfHHV9LcoQitGxKLYZoLh+hS1K3cKNI7zCOaDdGDeU4vR8/5mD3Jz6K/AdbFDTRpAl1p/tHnurug
F9U3J8cooav6rUnRtFRiTseqzZOXgCNjiGicHrzandeC1PGun+ndAHifboDK/GVHf1poQ19FbGVw
JPwrRlj4cWgy2s5mXiJtD/u2ZTeJgqS8ObOPhG5MrGqY+d6LoH/B/yKOsdv9yGAANu1x9nINAY+M
UEmhLTaz2F4wETCZabejnX17OgsIF2VfsmCYqWH+rixikS3vGMVDjnPvemKnVZhMOGoAt/c9G1KN
Sf4iMpfN2MtLCUruzF2k3FXTQlrGLJI303HgF6mg8E8xBMJ1reKeozIuLU7fuM7g500V62jL3W4V
G0BdUpNAAcGgPQeu6qu/PxEc4o8zxTe09dWMd6mNvU0VcPnBKkD5JDnaf0YYpC2A1g/mtKxTc36e
K9/bOw2s9ZSC1tXYUbZEJPIKAglXALnuyoGIDd93M/eDy4TaM0C4RwCETJJvQHnUkyE5UwIavX+p
f0SKoyNtvOExBqO86fPmj+6YHFoNLsSWGfSqE2P1bCeSnhCj6pn3p559XAybWgKcUjxsQ/TWNcpQ
IQcsb6s5La1mtTSHPMX/FeDLW1OL9XsEcbvOSbqsQR+Xq661o8PIVrdHGnnJa4HTwm+OkaPNfS9S
72EEJ2o41rIzkjI+WgG6LCIdzXVOElChGXhbKPv2umDUs9N8jCu2bVFtuKTHhxhAODmeKAN8uZhP
UFONdw31egV05Ib39stCCnmtdAtyxlFPnSEwFDm2vRuZn35yr+q2k2/+NHdGfoDqHwrZPJiT8bCY
NNnJaqd9TloVWSaU3axiVFWCGCQQBW41+c6n9Gzyub5H9LaC+G/4Hi296oo0OOaoloDnO2gsbjwD
e+wKRsRFvnN72zZXcDAdXIl99QQBo982Bs2ic8QslkgK6S88gHuKCjBPVeQZxyjmeGb8khUtBTIY
p1CUxvgnIpX2JlKrDIE5BFsHnzF6Qh2zWaroDZN0dS1SBo2L5wIGZDh6jiPg5xr4eiiIE+OQuE+c
dfyopagIVXbuQ1oj2OFUqDs8qL2+kGliSofj+uIKu4SjBPc0Y3HGqEI2epnL5poiIu8g35lYdLjF
U5C6/FROAKl9SsbbNBfGbrrfQzmsePeAusvFuxm+HZB6HN/sOSwsb+649WBomIz+OxnpjcD6nEL7
de2dl7rDGWfnl86V9ekuuly7fmYBtmzI0ciZs07vfMy6QLGF6b+aWbPfK0O2O91E8qXo0PjisXfO
pNYYLkxE/aGfMCDE6XFKq/w2NotBH5kntpVdvPtp4u19R7mhGn0JZbQZD3rE7+snDUbX2EubrTdP
0SO/Xbqhz/CK8yMnpC60+0yX3WeL4riaSONATFJO8FihCG1SYnvftVei2md48zihkbd3TU4iAzwH
zmfwlRYdF3uXkPap8rIo9AfuUJw2gpsjCDl2vh1zZ88yoBC1mJ+AHVsb7sL5vqaIlfNfNqAKin5T
y5gJPV5Dqlc0nljsoE+imtkGmLL7l4a2jj2cyhaMkEvOnCbHn3nKWcfLxt5L2iieS1eYq2Lxq81U
O8ZHL7xpXweDWBVtpR5KI28+zQYkfjoYDPnxHhPLalhceuyYb12S3TCgXxwu/zHc3sJV3Ssi0UTY
ShZbpTm7UrgH+2ByX9OmcDc5kLMPBOrmnMdYF4Sl0/dGyeI8ZBwCoEB+tTZyaVbgohtad0EqrP6Y
AD5PsU6Wc6Rt8BIOhQfiXhO63GFkic8rF2RxBwLMijeuQVmZiuLfVOF1myiLvsemo+CQOBh2VHry
uvqhlVN1k97s/Y087LpIMsO558SHDSVKdzKlnWFl0p/0q6rc4sxHl4aSJuidnG06Vsyku0kO448D
l629D9L+pBg6rBkXQ713mwHfqMfLcv+MaP2643r4H1oIls1OYJFMJUkHAWwmawe89kkn3bQf00ru
NNO8deCWkJwqSf9H2xgfgYqctUknRVg3UQlXD8B/nMSKDyZpCFkksDEUM8ZVhmmDe49LxJ96TcSp
vBmTTTnb466mm3wz0LpyzdGYr1OQd/SUAhCupsr5BS2GGPgY00/Vmw1uJtWUT9iSBa0vlvHq9VxP
knbq8TjLfFfdpwRmPJhbI2O3nXPzEDS4q/n/IoI3MUxi1lBcnLFod7HTp38LSvq+6I2wtjrvi72s
y26HQXD+7BSLjxkHJNpZ+Jzfnt2ItaoX/8sHt7LJFGmKxe39vddVOMEY23wQ+5hplnPiBIWgt36C
wazeel/Bo7fSIXiyoIGCScnM31VAp4ELc3rdY036MzBOor0ZmbrO/Gk1wArcBgMTGhQblwHKpN4Y
QUXfQ5XV2K3JvFe9rM9YHZp1rNGD0mB4FzGsBmS8Zo+ploONG0z1r3manCcamfXKmbLp008Vuvzo
+N9juiQngEjjPmfjhnWsZ++pc43seQTgoSV2qrXGvf1iVrNxrCcCm10D99lRbEL0p8x3ln8Fd9tB
mb7kOVAuBX36mwoqZBK2ndhbjTaWp75dZFiMgky91+FzGLtWXoVnoNXrJUjVjgRFh7sZIgOdKaGj
ZCdIL1JUkGfWeBqMoDk4ETXtvAdN8FDBWn9i2pZfLJXHX4V9R5kWBtmeVpPIHylUey+t2MSizf7f
MnMD6epFJNMHIyxmw97aQQyWMk3VehA4nhvDMP4MitYt20wfKZ4ZH+1STkdSg8zPaCbZRYhQIdOL
SwACAnFUDrj98wgfCDsquLjgkUypxYATC888kDFQkRnh6UvKa5JbYlMCV8SexjlXznH/E3AQUnX8
LezgG//ls8Nw9WxU1XtvRc+pWDgPjbDcTXeCTcFjAiv7B34NBdki+OUR1iqKiN9WlPGJ4WLx0gN/
5RRkQy+Xr55W6dr3GRqac7y1/rHWEVAKLd6GjaDw2eUgC945oYu9gPsfT9m2uldluc3IEq8wOqhZ
Hal17p9bA3eSgzI7JrHNclcs2zGrNI4FsCwNmeMQfuNbXA0fdRNQRk6bUldB/uA2eq+VGC+WxQQx
iso9L/iySi0juqi+tzGD5tVJmhgN4ZQoPngCNGvh44FDIF/bWQ/U2fN6wlvdvJtJsodmkB/rNqJE
K2EpZW93vkeZZWFCkx7vmn0TdaP38H23zijwuwO62+GXc/54pmqfvbyjPjSn8lbjjuCkQCsIZi9v
r0m/rwya1NYQKEANpTl1AHLIL1jWmL2WPUXcNDpxi8yyj8HMqelLHPMxy3rjkjYED+71b86GLSV4
8OBSk6HFmJsWVmgBZ8YGRyNy0/dI9a4oto0XJbexZ3pgasjBneguS8yJvkOe3A9DG2OL8OpLxSxp
i12OexS4RfCefPa+ifPSs4yj+Oc343F4mar5CYcHwYARvwnnzjuWtwFYwM3KDpJx07imXKfuBL/e
nsJOVuqqM9r26uxddfFlVMYP9dIGvml73GAySK9m3N0oUSLoK3tYkGYk9wugiNAkYUyVnv/te6Ss
Yr/6YMTTrLFAYdzEun6YRYzdEFj6qivtbU27LcnHcoOSLG6jAnMsdMlIWphrXOQ4iRYy54UxgmwM
BAiiSfsPCS83pnmVbmBzlge/lGf8CtvOrj/0TBZ4LiTX4MbHtJS+d1lak0AmiuIhD22pAem2bu7B
p8LbFyJOAIOoXyY3Y39rmclWwjvToU0JXYtiUAHm2jRCTpulnHDt+ZRxFPjXm4T6rTqCkWO3uXiR
Rvc5gMchWs1wPjbkxI5pnqhAH4Aq+DosE787Ob5+7eYgZbhVm9tSmR8ZcHiWlhxb6hC81PCVN00v
JtApYPHX3EV3EKXEUbnDk/QU6gidmdeCybhgCmCoTUBkhhrVeRvY468xCZ7diJFIVmc7VvohzHs7
Yu1V/oFIu/nC8THbpcFvCtwF8zuw87kZvHCOfCes9sBFAwK/qJNnfB8/GEmya27hoBxMWV0cw/qh
MpRBk8ImhP2o7dUuaBYQD2JIjsKfduyY+BAHHglppXo3368BQVFtC0f9jH15SGr7NaLhLqxz82mJ
nPqYxdRbYPRfx4EFxDuovrARMN8CrcAmSGYFXm53oLSO40XE9mFUfnVesuzILSk+0o6pdraByd9S
L3FObU2aWsdYGdY+p+hzXwYAe3IOrFS3x+5OcFQjSZHTC5b7GjxWMG5mbwkeZmH/CADBz7lpTwdw
HDOOVaVuwqen26+SGlvMAGDbSttbDC5sV1XDZ4qZIz1rrJZp8sKSrg+ULiu6qIcZmAzCzujV8S81
KSsciMOtFrPL1py74KVl4LsjIws7CjRFVR4KvXyWg3XuKBhYxASCahqOBQjveuABTHFTba0i+5xr
58bnfZgEyI7q/njmbHNzY2LIc3ddnj5PXRROGdIfPoXoMU34S+NQntoGcLrRqSeUtiesYFvMdAeF
Fa20MZey12yskm7ApSGj4ER9WA3JI70ib0bMq66mA0achD8dfnBk5GFkWN8UeRxc3oaRR4M8ZHZR
pn8wbP/Z8gTt7A5VUl18dEVOwEasCFjYj1NG2zz6GjEvJpShZ5pHOgUC7pON95a01Yeb0YDp42eg
e/fRhULiWN0zoFUwa4sFiE8+JNwWN+i86gPP1TUBRWgAA2CLokgWPNodZMApdgs79yos1W2sebYP
0ErmK46Ufd2n0br1yTamZRmhzKJ10QAJNWr6XsiNHo3Wz4+joQeOWdGHez9ZYNu/Rl4xhN5QU/JK
N86mmKfPMjH1hsbki821xR1Nc9M2EWsD71ERUD2o6uAhRkDY+o08xn4SnJrOApgwYzx7ZyBG+zjB
SzBLvX6gYOLULJzjPK6aG8z3Ke5yoT6cdu4fJ+lkRyOjVzIgxckkAb9pXHrtqhDejjlLekg6w9v2
djHy5spBvTlNpr+dhgN7NzF34SGviq/Uc7mtc652ItZ8JWYDe1CrNhNHOUPlP54HEa8EnI4gY1LL
GyzxyPkLTbck8pZHjJ6S0ZEbwTfjSZBQVSDYvTmaOJEVyq7dQNcHM8M0Ix3lM07JfD/Kadw43fDb
yXMmD4hUzCxWw5Ae+AbXnAZrhupAkAH/tCwarnu0dflEGfCIpGFsk2F+w1lzbGTerwbTvDN68o0t
VUFcq3krkuFRj8BbF9genkL/NzwnCxuolIdqaecQYu7vNm4sLuYm3Uhkyl+GepRH38me+sUDkhaI
7UDH+1pMgJoGZ7nZalGbsh3rYzsuoVfM8JAr63Ps/Y5cKJ7ne6dF55j5zeUbpWDLW5Wpy8E1lrsZ
YRQuxky+NCBUWmCAnHxck2X8JHH5ik6OKPwJ8BNn2Y9JAXwxjuhvdn91vvVrGKdi3aIpYsBPrVWb
9W9xPfyGYwvgBt/wRDP86MQpz7F4TAatttSgIAUV5m8vT8u94ZEecyT6nMwTeqLosh19sIhDUZza
nlbxQXsHUiyf1MBsyry4e4r7a2tosSPham2XrnnyI4srt/tET0H7EMPqDu+NTee2pvAj6hlvjyW7
MsunOPoVjVFQcgHPLAmgFjgdi9XU+4DGEmZxJcN0uCpn6dVYnmL/DYdjd61U7uIqTCnThTkjqfy2
oukB97jiOMFGE3HBaLN8g0l4g3JJe14uWiZAKLi5nZHtI/pYdyBDMjlXa52m+XZAsMe5xEEBmjsZ
VKrKDoXP0Nr0bGgiXAtAsY1nt3Cex2X0NpOrbw0O25UpzTecgubKjZXDP+rkkI72l4DDRxr20sdV
SelEVVxM/KYcQAMa3hwuKnIW3G5gbZP0i7nY4QPTGXNP8TZiDizKxzpWlviz3ItfwqhBvV95S1GP
B1EPMj9NE45icIFdIS5oslZLvgVT/AEctWWdG9UmhmJU0dzpi7FhZFu3C3QbMkdvvzKVFMzp+255
TxjVTbeOUZJapQwj8XmrRLsX2F5BvSl8b04e2d/BRrfQU/8u+eS3G6R2xbweL69J4t9t820aVWNs
ryakEoKdcUM1aIaX2sKD3HMg9GaZfDZKx+Lau45UTzaiGKdpnvs8hVmU1sPT2EYBB9fYbrJwwKNU
HSvgTcM2QO5meO8GUPHJwo2wKj2zRWvOlzo3yMGpZb7qKeKXi6KakZYrnK4PM58yO0BR42ilJMd7
emI/Kijv5jGYrYVYB949C1Onx/P+kGKe4DnWJV09FmbGUFvUtK+s0g8ecVP4V0da31PjPhK+hOA1
jt668Kp01+edfvKFgxckU1QWkyTPeJyG+FeZafVo5FSCrdoKj+HaNtlL12Zl+QeMHk8LUesXMFMf
cSu3XpYwALeitV0O4zbOxaOvS5oZh9DAgVMSB2ydG8J5fYwNX2GPn8ZheXMoOfL/jrTl3X8+ZadB
1b1qRYG6hihuxNHvxBmsHYncHUVFO9zUa8R6yktSK6Q8kcQ5LHikkGRBhEmZOkp7i3hRHLqRP6wy
okpWSTVi2wTYfmQ/vdG9sVftVJ+i3ubyxrH3RCVWtSqDyT6VZLFoKuNDovNIMPpud60h6kM3BfNO
C/VNz8o1sYOSO1Jz1IozHrcjMjPl0sABtt1kY8Ssox4hvbWZ8IboXlqvUUfkwZhs71I4xLyYXs5Y
GbLoAJLbeacvFe+nXt5Vn//UHDrCfmp3WbdEe6kaYm99gLFzcbP3ipiXPfsZXNPhWktSH/WoX5Ip
nU4jk69b0/jFxtWy3WYp3To9VbuEINhlhME8ul1UTF+TJKGbjFlNzR4X2mBZts6ETj4l3SHqE1Cf
eNe4VDUIEc18RLQTexmwCQazTdLB0vMOd6vHKUF+0IDGTbnqpju33Vt5bhmvPTvIGB9HcYqjIbj4
kmxt5asXGZDCppHcu+HpC/a6iWV4x3L9jnQBWyoN4k3QuNQtiM4Cjo7Hq2077hLEZ7me2RQt8Nuv
2GchK7ZNdeBtZ+7q+6cUM81Pg3DAcB8+RKX18uDbs7mucmIod245wKT8Ezh+GXYpW1ttZ895Ro6g
9Cd/gwz7vFAHeAnyCFk3oIpikEMPD7HMprfaESWHGTxSRwRvMAyp4rOnmJy2RgKwwfKFPcz+pnTK
rW99wOUQXvVobavColzGn+uMolkzMY9uVqrvZaS0gMQ2v+jZKcoFryku8jy1UhTGWhGzUu4J0+Ow
NgQCJ3Wbx+W+ZK36Lsovjq8q5LDqXGAXXDcmMxdSwl2o74cbqzOWPWeO7C3LVYLnKdFHu4umIwsY
B2s/KvJ1q3gONgTkAfm3g8WpqyPcZh4t2+TtE/0w+T9c+qpuPQ5usKG8ojq3AckFp9HHKa6dJ8P1
uqNPfCGcEsN7hBE/w2Nxs2tPh89ToqrfdI7ZF17iak0iFL5+Xt4gKKhD2+L0RRbZMTr+47YZsY82
O3ujy1K40KtxD+mOYUreJlyw2UZ4gJKlP/le/EsU9SvK4xDOKQjOxjQOGZgaNK2UymWEPGdmNsU+
vPcbYfypGjwG9EGsu7neZTZsgAkv+4EVYuvCGKCYsPE3pZHBUeuKnOpwOPrszB4d29J8HgO0PbOw
dihfCqg46WGntw+2MIjBgglfj6neLn7OZ691lz5KE1LxElTokX0iV8D449DFIPBqk6O9xl4piVi0
1EfTC09G2rd7irLpJO0Su31dsvwNmCSb99D8cAHqn7Dg4XKo9TPxB2PBdzVNfzzpvDAgSrcDegtK
/VNcmskacrXk/K1fOIJmq9JknWiGXG/zQb0vQRkwni30MepMvhqLWj3WyOp+u9CtNrHizFPQZ+fY
JTyGgC5fRe45l0LT5oyRAVpRAIAEH9AckJK/j/L52cy3fLrAh2rw6k2Jv7Y/y6SpHMARxvdgAlFk
TuQf7Ck1r/4wO7x1PGGUFNQvugV7hp8LikHmeuTlRaZXXj/3lKbnFqn6/lfuNvoy5FZOF1ZHrckQ
QypIKU0UE6Sz0ax+Kp7HUNEFf2oAkEF4reI/XpLiFGo2up+2TPTPs82bFpDJGOmsrREt9mUzniX8
Wiugc6EUGDpEv1gcxitizAK4Axpnx/mHUBRV5NsGoaHD+YP0fgwGaz8gydlzX4RlN6yJ2fn8BtZz
EPdXqvrOJWguJmP1SGQxxmDrtPeyVEcOm3gJ1JlAooF9h8ZfF6dS2FYNamqsrZDWG7rQUj/ad61D
VorBG78vxi9ixm+U+FC2LhPG+XxK1IdBT8wyeiOn7MnojDejz2f0LYpSAneCtK3nha3efaTKhXbX
ykXTQjFPIxB0Rq6rLWbQPVId1F8CUpSDMagUuUmONvc/i4TMqDMZv4U1AzMc7HXP+J1q9/GsdUYr
+QiOaDUvXA9d4ir34fNBL/IPGArHJ7419pucowIZ+mU5VHxYlwhfPTeQf8zf/yOT/P8b9+1h/NP2
Q/vnPy5fqvuPLVOZr57KqP/Kirv/5P/ddvX/R5NVAG/qvzfE74av/g8Rrq//szni/q/8L0s8nVU2
ZnifyzHmVs8M/m2JD+x/2bbrmT7kMs+/90v8mwQn/0UQxnQx0lOnzV8AH4fYfq+zssS/pAA/AAnO
5132KD74HxjiXXnHiP2bN3WnyUmMetyFPXwWNiP0/5uuldNYOhLBzHdOw5ikIjq7qlGkw7LqHzF/
l5vecksao+K/bOzViylbY9uPxm1iippxdsSohsLvTMQTgRXNhwh65sHOpaZ9pqMaJk+Y7zW0/cwx
sjIIhW+bHE8ItwZBlwxcTRU00jBjGzphzww9UmYZ0l1zWbrhrf6oStCqQaS/yNeYKKFj/FeidW+a
eU7Wtm7+utZSbOLMw2QvvPUiVb4bVfGMlOduaZZiINTR+bNp/e5uJhmoecEixqjRKhK154YXb3tt
vhBMtHDNSREWie+/93d1LSzAkKdomNzxhMTrNveqP88WgTv+2LvYuIVuKlPxshIdU7wohdbtA7zi
kEyb74qy6ysK3HXis7z4mhorbCnHsZHpjoGdHWZRu/aMBkOh0Ko7Da6RYhBKmnqXiNb91USDCFuz
Ny+Z1V5VZr2aEaP5kjqhHSbO+G/gGhgPSa5dWVGZzc73vH2Q2Z8+7VAQPrsM+gO7ZepUxl7TeH8v
xPiIy/TiYBzdOqUDW7acX10rsPcNMdsL5ofy0FXwsuu2KuKwQfcP08lNfgHSq9eM8DF56Xzsju5U
fJpEp35ciQE6dQp6bvAYIJkYHcSP5ssk5eCs8BIxSpCCoT3TZzoa82XGg4tR8l6JVWoJubNNDxiX
A4x0CUxrt26Oso6oRqZl+KVn7oWbszNWKWdtqErFx+JEzNFza6C7s25PPmbMn5h9bEUtYv6TtvdJ
JI4CxJPEIwp66XVD71U/2fe2o3wqUbN7A3K3m+THZXQzdz1ORCzW8MyKMHBNmoqnmNjFWGPeeI/8
Is/2A3ds4mEFFCx7AluK0AGb2ZX9GS6LOLP13osj6DCllnddVYxQ2oVKLLP136l/uAYMzYhZg0VQ
xbvdQy4pZ/XWwbsJRTvDW3ec57wQ+UlCyFErq8lLlLlujgbuKnKe35UpnOaDCFZ9cRvh7/uWBd4F
kvo+GTrdck6VIAkzcvE547dnr8vh46d8gfC953cz0nhwkCqeM4w7Zy7V0QuH1IC0AES2dTu5/skm
Y0KAHDyrdBv7Ka/b4mHq0vJDzLyyBSLAWTLLFJsUFbd+sGe8huuqFCkYBt94J0MzUZthMxbAB9jz
7mejvpswcGuOBvF35Xa3tp3+mhE3xVnX1lpi3mSUCI0Jlp8VLsTKjszj0lWSlA9FFH3kJmCAkSkA
nKymlkz7XCc/eK2X7pu2hJ2KDxHvYbXl2r4l3Q+nuGIAKioYN5WwkF0ojXzB0M/4MsPn2tqbisJI
uIjGU5TGVzuD0G2K/k+PuXs7pAH4ewwceWSMJ8eiNfYVsrCfpGdGHEXRXZWTpy69OuB2MxgQ0nFx
BOH7sfGmdVoNbzSDn4C2iN/Mu/OfPiq8D5d2s8eoS5xjA6m2b/vHZYE2AmXOXwW9x1zYX4p90zj3
Qq/W5gQAvPyWpe7vvsewk00BSelI7apkDMD/Wswm42TEARKJa2U8eczLvXXkSfxirI+wenDMQUrI
zoGfJ58ZcvyDoMDkQidPfMEHUzQbW1TRFr6bdy2HroeVS1rarZfzpNNzT5E6qh+lcVP1bc/iEJgB
TAAKYFcDIQY7nYgWRu3zFKMFdoF5I5J0IkpAOYvql7VwOUh1GR1nGFhQNhsm5Nx0hTsi7BT9qULo
emyReTdDosaHICsBo5cieyuliTm04Ma6MiOggAp6vbHq+9bdmhw9V4BZkKkiKUFaAfdM8cTC3mmX
34Xr3CaFp/POEqffqIS7RuhR/GUCsjGKwQO8Ps63+5q5lq53WRw57inZOPF9iTWpBBgOFSMct2lo
UpmS+gXszVamHuV7hVHtMTpNP7aLV1V3HfeqeLaOU58+d04wr2U71y/iXiFQD7hAlOma4UwMC+5f
G+/L0Yg3PL93ELttmauqN58LLo1PI33NKyy4HySIi1PfZHIj4/iHdWo7NbXBBZI3Dqw2tJwhKOnc
TZrlubeCN8Z/cltVQOt8Ln/LWLzHKtXwW1z4SpzasVPO7WMMtzmE4gcqmqtq20ZnN43nX2CyUszz
NMGJCPi5R5VieY8QoGriBMCJngAxeOgtBqF2/uoUY0wAFp27bZppS3rE33bslS+yj18joih8zZ2P
PCafR718LKPOMVhkzBId/Z/UnVl3nbqWhf9QcYcQIInX3biNwXHsdC+MxMmhFSBAdL++JufeUWUr
3t519FavJ2doY0lLzdJc3xw/oKQYFrBjn+2bWWd4lUvqA84geKwCKQd4u0tY2jdROusIigd5dBUV
t/C7Q9Y/n5frgdYLCoWpe1XpqdvjXQ3F4gne7JtpAX485KA3Q8UD0RkBKh8FaXiy/iiIBtttQMLV
K5K4TNwIdUH82OgeDBwfD6aCj90tZUglSOTgGXIuu2Uok0c9oyxa+1/XVe49iOyVeshm3cMngvU0
KPwbb8ygtYZBAnIaO7q4bXbM4J/CPztVCnc7T0C8Dh6fGH70sFKPl7CJaxdyDBwxyqr+jKUbTC1G
Ny92EGXn3KmPQ5cVF7CBvhrq0f/iDjS4BMD1ag7DO8rVx6YuUBwG6JHXAFni4bGjZeyuKbHa5MsB
Xg6HgoBX4uTXaYeHswZAgD3oVhfbE3maf8G2+mMc02NBwQJDWTsUgZgWYoalzoJHFcjwjgsZIqSx
WqyM2S08wq5rCO1mYNpQ9/esIW+6S8dwBpIE+VkuHvLRzS4yDmUBDCXJgfZ4mYecOsCzZ4VsIYyV
AXPzUDz/DC2++wnpsgtebee0rICn35QETwHsfQ/QCUMX3ujw00Ql+nIKfyPxWt9pF2Xd4+w/z/0K
W5GZd1CE6RGbSDIAdVciHREKAIrw9oES/gwJL9h9H3WFg/ex1SIIBtyesny965Dj0IdBAPkT+b0H
RWWpewnwJZhiBQfBZdiU+6gRc1BzkBXjlzJEfut5WfoFxJF/fjX6P/jn/d9uT/+PXPY2I7bT1yX4
GtSvrkrb//4fZLbn/wtlH7iMCAIVpe/9DzKbe/8KsOZ5AajVxAdNG9er/9QOB/gnXJxcAhAOhhsi
8/+9KIl/ubhA4WKzufL9gzvSVhH8vzckB81yn3PIll7fjIZ1lJA+hek9QerywqtLftVMw3KGMnyq
dcMvzuUBlPuDk94nIUrbJ7yZXXRFV1286N37f3/lS5u8U60bVOxyDGaZoMAzLru13HPYd+90goyG
Xeuo136Jpk45BTSuDf24TVD7Pzj5ndId/zd2Hhd8GE7/g083LqSQP/ctJ3MQ403pyQvEE/PgY2D3
4Vt3Pf94yOu0x836v1BPDG2xT/1YAvg1ew1oFe7BrmnvddNr58FHrfD82CHkEdUg291r7s807m4m
e2/Nxe0W/+LDp4aFBR8dP15g2/QFCBV9g5th/T3EwQjloV5wrJrGu5B1T69ywP4OvGHFv4kI/3hA
tor6F7/dlSlzVcD9GPj/fA+Doat1pM92vWaYCsoEeXIok/w4mKc4DUNs8gRPMlaNu0YAk9JxWtQR
e/FAatTqrOCyVmVt2bgRv9zBew9kfjQOFvbcqhXEEu+33XcbwTu4Hfj/SU3hqYKRXIPpDiVM1G5l
+Nve/MVoNhqN5klG46FofZhDOeSK4jXTLnhdI3gJ08iZDAWNUSl35U7px6wTlh1uxG674EoKargE
XgVMrjmBxxiddXgGNr+18kaA/U3jf9Et0DEyMnhwJkaVQwjX0qDp7/USjKnl19PXQRTgbXnECTS7
L5YBeSuAGZAzap/enzCGZ8D/bFWuEaKOTuqAg1SD11EQ6koVwmJNBpdjU8Ay0nWgXp2A8frNQoAe
Rryd70OxnQILOX8acFM/BE6L2qr3P+ZUTxohzQFxqlBjomIkqy67zBdXgL3La6vGTS8A3OWg6MPr
RjxUyadkBDcK4FrLTZMYIZ3SdAUgHVXFKNuF4kK1P8GTvrX7cCOma1z9VdOKNs4pJ0/IJOzzuUzO
jP+JLifGfoy6CTdw5NzGdQ6Vzc5fk/BQMNh42w0pMaJaeZOP+gjZxrzU+Q0c1gFsGDPv0a5rtr/q
RejhBY21ek5wbYIRw05DdHcXzN7y9f3Wt298I7CJsS9704zC6hD2ltMIXi9siqBK0HVwE0DMeXj/
J051vxHbXoKSj2SZBSDtwRESNMDTPNuhNSLbAzcCmBSfxZqF2SW4se2+p7Vjt1wTI1ZBtEL1hztv
xAJ6h0TGB5WWZyyh3+4UQIFej2qNFwe6ki1VWCgGdCoQpV9AnVBW6zUNjVgVU1Up6I947LnJtXAe
54Ef3x/NtycMDY1IRelorQiMLOIc5XN4vwgBLBsrWM3l2n16/yc2VNIbkxI3mtedwyC0SWBVI2LJ
xbqrQhcl9qhMwNM0eEIiB8NidtL6c95M+3FVf61F6l2qOVifFg/SC7K07uWQtqGzK8aa3bjQkmBD
VMgJZHP5Me37n0hFAUnQNg+wyLgW+QyKA97LrzslaXgz5/Tz+3/IiUEWxvzxy7b0cmBh4onjihQU
FbtAcXdxZiROtB5uI/RiYSB8TDvlJHU8UAgxZQkId00A7rf69u317WXrE5A9raIrjXNdPI/TBH90
+tGuaWPNGWFIkKUOqnq4M31BaR+SvvUvu6aNtaaqa1kvK1S7mtCttKeNwVezu5PS0FhsoLbys2Le
JMEBv2Wg3sgzu98WlX8uwjQ05kmi8cIJYTuPOfgLUQD/0WNKkMzG+MKze8JzEZh8wR7qQj9+v59O
RLEwlh9vgC1UWrY8hnpx+QDSZXmDgl8Qzzek/vs/cWJ6bhZfLycQXmfHAI4YYdwgrLb69TuULVnd
uagwFiGYZ0NXXm3lN5CkPs7gfH3VSTde2H25sfwAr4sjOpS+sSjVjaLN95ZmZ0b6VL8bMestHbhE
qRRx51Z5FHhOh4p8h94mQo9nNq2/LxNvzCZhRG6ZIelXr55AWTvwwOUSoNCToQAqy/P+cagh+OLg
D0E8isrbY+a262UJI6/j1NTu1Qozn3u5DOogG2hEZlScP9t1qhH0gM7BYxtvADE8iuGh7cNskrVf
7No2or7MGYPhL+BNIB5eCQJablvkndXpjgoj6mugSbyE9zhilB298BtSXOC16czx60SQcCMOV8Ba
l4mMLq6bSOO3HQm/wD41sVtouRGCoKO0Dk1yGmskX44oNIUPQQPfZqte50YQ1tlM+Qj9JCokquFa
Zt1TFSptt/1wIwZhzuaXIGew2EvGByaho8y7wG66IP35amUigV9MFcgp8dzOt6jJP9SFunq/T/72
IXsj+LgRfOMYwPAoVQyC+AmafTGlP32Awz+BmtIB8QWQ9w6ak+HBrxKQi5ucf2pW/gyGiHysc/iX
umwWX1CGrZjlKBlxJ0o9z54EYpASCtjC6FFYd4w+sxwnI/RIuoQo769krAJ2iU3358q0a/npRuTh
nV+AxcEquH/zAi+MqPfyCfy/3h+qU6FnbrphkjmO4FWcO5zdCYGXotTv7TYo0xwPapmepbjpx0Ds
foLE6DJL5cHqu5kR1ODvBjwBQzzGQRhe4DsGpzK7lo2ALn3F0pW5YDaR6ido7Re9W9pNE2aEs1yl
7Ae+rLHjkJ91t728Dqh7t/tuI55LAc5Nt1AoMvwapakF7QFNgfrSrnUjovsKciEPr3dxMrfJwSnA
V6wgcrL8diM8IdB2FzfP19hteQjjYzwdpihNPbMcbSP3xmq0mam+PIMB6kAovKNEnPjk91rLAZaf
Tf0AV4AGHmSTh8JcCCDt+smI1qmF3dQMwG2MYrD0tqGpPM4eOHV2rRvRCvomRCaBLGMoSGEongyP
pOjP9NI2km/0UmBswjolAYQ+SFDoouXXFC5gF3rmo91SEBjxmo26LFco+WMnqfpLSccLYP7JmW45
McCmvesKBDUrWlg08CAo6D5fKn0XAJwHKwLI9uTOa3MY0rA2K+yiITACGcyPSXvJgr+G4VK409Qd
DtnS0mFvNc6BEcshqPsthJhFPGiUdLa+uoA7lXu0a9wIZccV5eR7uoyXFBXYqI5a9iMUxmem0YlX
KBoYsUwySDG8xkHSReX6mG9SbcDty0vZk+RCZv1wo8YQtH+wo3ZNF/q/h8bFqc/ubzNCvUvgZZH4
bhFL+FUIXV55YRfZNW1EdgkCmCLzUMYpsE06A/4/6e2OYoER1tKBOeXk9mvsVwoFMjmFNby0XLl9
I66z1UGZmeyLGGJiCMHBxt0DUGjVJ74R1RRDB052kkSoQfkFJdW4h1uG5ZXDNzZiiLnGFnvZHPMJ
CC+cISM2S2EXYb4RwVjwodpqigJv35lEKaTPg2/DEkxWzRPTO7vvpiSUHqmjUfMG+H6SH/JcWB0j
oO5+vZ+lqJRsYXZYRzkoXTxLb2vFz0Tv25sAGBavm5ZBMVbwdm0jVNJ4l5PeuAygGVodrVC2+rp1
1Krg0D/TOnLLBtib1LmuVWsVnoQZ4bnAM8gr0qmOgMWrfD+A1Mj7j1znHz5uE2bEp98I0QuU7kbw
KniuUGqXL1hebEIIav7XfdJnHZarcGrhH7OAU4ea/tROyED+2HPzcWVOIJtI9/xzQHdrn3y1+2gj
NCFxLUa3HjFNUDC4U3u+VePbNW0EZoIS3brN8yoSAm22EMhC93LmuWHbPv884sBs5XVfi4GWNK0Z
5kgaQlXKCz3/1WlA2qdhnR7tvt8IzhAebXhl5VXk54CGOqKIUaetrLZuYu6trbeGUxj6VVTjEOX4
CXyIJqs9iJhO8l221qi/Khs4FZU33uLD6lX9er9LTnW7EZrdkIZ4iFiaqJVJfT34tdoXnQ6vfb5a
frwRoEVD9KxQThG5U0+PMJ7z74q27e2G1NxBm6UjUiS0iVBAgIKILruAyXBut+KaWyhowC6wXWkb
1WC6wCOwzlqrzZmY+6eGN1rqlHkG21kAGqq6/zSUud1qa26fumbBqJluI9BlNKoyedy7jt32ton/
Xl7X8mEsfKCwYb9TJV+Bwb/Lu+7z+zNxC8I3FoBNCPiy6R7oQx4sVRuJSn/Wi3gIuvynXdPGzumN
whuarmkj0HA3RS1ML1An/H7b23Hqrc829k2vLadSQrYeKZcACgrG+wN3SXEpGCqdRZBMeNgj0ISn
Kr18/xf/1i++9ZNGzAKgLPOeiyaq1LB8XeCwWu4yqGSPOgS5X+aQbYjRBX0F0Ax4NMuwfAhXUkWs
4fBR7cT8wOpBg04a6hjMInlZVsXySKQPwk3OHzyoGAGzbmExC/ExaFcc7Kay1Yeub8VlDnTGZTeB
/A2zwu9ND0NKsswAMb3/x52YBZsBzctZMJIkcJdhkVHA2McqDJ9dOE9ZNe0bC5EIUAnqENDGPDJI
wIA86J7rzvKs4BlnhbDN0y5nmGOoKM/3ZOXAaHfdmSE/1Svb5HvxkAq2A5ZRvIZFLE2RgoGKbwnK
8mDVLx5/3XhV1ClNeFlHy+IegeoswO3lqd1h2zOODCiKhYwgn6vIlbjhO4G4D738t92HG4sRL9xJ
w8hLRqmrvrIA9qO0tUtKE89YMgQKlEohEDS8SJ9TR/6kwNnbfbaxYiw+VWGi0SWFCwOckh/nsZEX
dm0bS0POwWoce55GsCgEUo80FTzWw/5McJ5Y6zwjghiH4WRVNTIqQIa4XKalulqbNW4h6NqX3Aey
z68DeHgEjt28NxXcTlOXGcpTqqgbKaisWoNgF0gXa5FVd21Vui/jSmeoNSdtXWNJoJfwlBpAoGzG
M711ImipEVfLwtmQSFwFwYp7cvypP6hstZM7wi/p9ZcvqNmiyCgXkU86D5JAArRr4Ft2uxFY61rR
hMABJFIkgzVNibI2n/CPdn2+ddeLtYz5XjdUsmoi0O++5vASRR0dcKd2jRthi2QxkNtZ2kQoDklw
rf8Ai7z5zGTZxu2NbZcacdsXKyB2WVpHNbxgYNLc63xfOJPaq47Rax+y99sGpH274xD9I5JLkB7g
TBH5U/4pk9c+I1/s+siI4hKkmHKig4yWCWBMr2Yoh13kw/uNb/PvjU4yJdt4zq0XyamMwiW8yELA
Xgr4CIXVNxe4g/d/4oR8AK5kr2dQncPBcFh9/AGDIPNxYvkvQIXye6dqixg2Hu4jMOHsNnVhjbUr
R1J+gOErdnupPXXvJxxf0gKgDcfdJJufx96tpO2nGTGP8iZXkwlZlNwF6Ww3tthNqzRpP+S1W6By
zZOAccIHIb9qcU+5zHjnffAhRf9aLzksw1W5oFi2yu4aztmBDULZbcOusVyENM3lqBwZrXwJDhWB
s1zZ12cC48RCZ2rGB7ICiOdjH9ZeGF7A0QxozhAInveH+1Tr239/sV6048CcoQFDXokxg+EyTDoT
uERZtm4sGKqjzNN1i7QDihjhQQp+PKqmf9p9On396aiQ8oagQG7KRb05PC7xZK4qz7LXjQUChX96
YZxIePtOe/jS/JVQgG3sPtxYIiBZQlJAIisAZwBMlRoQIwp3gPcb33aRN5YIUwJOxha1yw3qR5MU
ZQtrBv93uPiIW1Dt+jPJpBNzxhSCV3UyLrBgKyM5CHHoBnkzLvm5KXPq+40Yd2gPkfY8SiAXxXQt
GFvhLOx6CGbF7a4qph48zz0cwZtCRooF/VM15feeM9R2O4spBoePYwfPWVbBcBi+rnKA99oAas77
g3uq541ohbvbMtf1hC8Px90CFnwlnHu7po1QzWZ/hDWTdO6QBWe7gmwQZdGfCdU3N3dUoxpHHgoP
ewrYfRlVA+D++7SFwwhzUdneKOByNWfLh1l71dHiTwHAxVgYQBDiGR1pGSWLlqgX7x77itt0E9o2
1oWlyQA3XFfYViyAmWHjC/dDMFitDGjdXBkaWbOlmBBZoLd/mkJkFPDMdE41+eYooPzb6JcK2Cde
dwgtKGSPSbXBQeqrxhPHnA4RrKjsjqDE7KK22zAhiIAyTb6Gafgh3Py7LIYWf4LRQSiIoxOkjVvb
42+fZFdpGDy+3/SbZysGlt/r7QRokrIKalUhsaeQ2s88WEASHZLLutThl9QX5af3f2hr8I8VGj9k
HrA4USjgDME9SQOojioGRQmqXOvLYSXTNSAQ8w5kjqZDfTcpR1hjw+Ts/V92t5F+46dNWVIYAI+A
7V4ii96OdzMQ6w988JtjPqb1xTCA6TxpiOHBfFCXSZA6e1oX+SPs/fIPcoX75vuf8fYqBlfq1z0t
Utq3C0pNIY7KLttQg0rUXNo1bSyQ7VqVKhV+HhO+ADErPY9AcJfb3ZipbyySHFCJCqg8iOJnENbX
Ifyk58YuOUd9IzxdQHOzdCUzSvqDz9hBSgCFZkvtum8EJQzpVoh80zlee9EfwacBkxIVzwe7bjfC
MmvxfrxhamJYb/q/Zg7mvqpGYbWlwu/i9XwJnWDxVU/WuMq63zBGj8PlnLRhm3J/BASnW1H9y+Mv
hTnPSHAIjrMFVEQQJsFZCfLqCcgGuzcUuAa8/omwYloA6TzEnJXFR0elDB5W0v9i1fNmBhBAWCqX
gPdgqjf5VSdbcQfhqbh+v/U310R0jxGpWTrCn42oPuZZ7f9g4CcfiqloL5c00ZcK5sJq9/4Pvb01
/e2M/nIc2AQ4/tA1XawGwoDF6vgPDjPEzzPsDh8GH26Cu0b76dX7v3ZiATLTjyGcGFK19CKiKrjI
Q2cPd1O7SPCMIPYKHFgzMqsYpkDAogkxwwVkpGe66dSHG1FclEBZptIVSECqD437yVWFlUCB/pF8
bEDITZUvorWA50w/zZerD16KVX+bica8FuEIL2R8tgfCzVJyuauWxC59Dz7G6wDza7gltZ7nRA7M
hJu+36OQwW40zSRj7YUAiBHqRAVvrujq3E9ktTrJAO/z+qtznaRzg6KIiMl517gufCQLu02QGlHr
CMon3a1oWtefSIMi7VHqo91QbjPzRb6AFKhsbTLiRJkDp+8s4+BQyebcMnBiflNjf61gfcO6MnCi
HKZxsDN0XNj8zGduxqcaN0Iz0CHzea+dyG3h15Y3OOL4BbMcTiMyR+RM0mbxHeRdpycHfNa0TM/U
DJ36bmNzpaAKj4AKO0jRNEfiB9eFrL9ZjaaZT2SwsmK1wFf3NaxJhs89zEjtWjaCcnR1CKOzxYkI
kR/GtbtoATGya9rYUEcRdMuaIHKQNPk4duwgQN2ybNuISpfoUo89PhuMw7tZz8eqZX/ZfbYRlbB1
GpYmHBzU94l0LwP9Lehdu9X772qUF1EJdPAixxptA3YmYOM43/tUP9l9txmT8+JUYPo5EagbD1oy
lCXCKMqyv42YZIGXlgxup1Gv+E4H5CpfPMsZaEQkS7oOfhOgf87jAnD0grsGAFnrhV2vGEFZSg9I
PDjBw7V8vmKBA2MZ1+7DzQxeX3Ze7vgkiSANOHYoZkfhv5V4hZqZO+xgtA9CfHU21hHOD85sJ7mh
xAjKqZxSOLqPTgT8JVxxsAv7Ap5EVp1tJuzkCLae0/Mw8tXy5HY+iNWrbi2724hLlfpT2MhCxSvV
DhybvSfXYefYB1sjb9wviLFdQv1VZ6m7djEMMz7nBTjlC18fQj9wjnZdY0Rn3w192M4SP9CC05jT
zXWA4Xxl17oRnkHr4mTiM2A5MmB4i9qFHTnkMHaNGwEa5KBvjzlv40IANom8aQW7t8lu0zQTRaXY
GBneii8PNOCNYSeufUHO1WBt28Gfw+qauaKKUA/+3uCs4NlJfw/Ciu4bYMivaFkGu6rZ0Ivv99Hb
88c1c0Vtw2eUQyigRbxyxIkIxR7HwfHCRzglIsbsfsSI3WSs1oWMSxv3vSjv/ZWDcpoXP2t4d5w5
kW67/lv9ZWyrsi0dVJYFqMb3/R4IXI+Jw5r6RVS0q/uguso5qDAQMDInMLl9/696+9jkmniEXCwj
dzpn2xO9R9jb5Pva6Z7t2jbCOueFmkSi6phSj15pxcqLAblgq93cDY2Y5gV85tc1wa0jncNbv1uv
VbHYVeIBXf36AN8iuYSrdrrBvrLsrvUTOPi5xWr1tOKaiATK0sRJwnVEsqN4xHvtt0kDj27X6caW
mwI/JT1QiUEFKe9Vkd6PDA4PVm2bPISpHgpSy66PA4KHSngAX5BitXouc00QwtDRCWZuso9hUPwM
5ce9W1WWTRuRq8EiVbB07+MeUq0PkD6pAyAR+kya5MTiI4yobfoxDDJHjHEtRvDre4n7R07GYSfG
AbVldj2//fiLo2vTgkDdbbUurQAdm9X+rdvrB7u2jTB1XXgL00UtMXHhCpjwbxDu/rJr2ohRBztK
MA1SRDN8+4DQdz+w3iMHu8aNGAVtOWMw0c1QiLvA56IuH0ABtJwyxq47gHAzjlMyoUBd35dr8p0P
tLUcSyNCZ6VhAj87YdSpIdy5tP8YCMtcDMClryfKkK86160MoyzfMOpD3R1yyEztPt1EJeCwUPQD
3MLilYkPRCwfkqJ7tBrNPzgJ6UhnkPabmDdYW3xAmj1kOu0WRZOToMbEYUqFXZwF4bfUh4KvQR7P
6pID5urrLvf8AEc0ttaAMKj7HLnSIjsXmidOUCYnocFolm6BHRQuCb/b2oU/Q8K+wcKcXTXcMl/q
ciNK4YUeMOCM8SscLx/FwC649ie7bdp8Zq5dNgFbB/8uVo/DVejCk0fK+syJaVui3jgxme/MRTX2
QCtAcVVy5l3mjgh2MgvsKp5h/ft6YGXvZcU0ZkVMM74ZLKfwvN/yhFYT3nxllE0jshourajhDR9h
KpjtBLGrMndN+kEL2xdXwLI9ntf8cg2SZ5hKT5bfbeymIPhV3TqKPKZ19hGFXn8FcOq1bNvYSyn8
l8uOj3ncJ5rfhflQf/MzzzmzU5+YLWbRZShz6RCUWsascB6InH6BnG4ntHXNmkve56Xj5U0OL/vW
wU4HGW9f5XZiWLgKv56JvdcCNOiRLK4E+SIC/7Ouejttm2sWXWo2cACqVRqXCwhUU5pf+Sqxk967
ZtUl6cHFHvsNmuvAjljMKaj5TfjZLoKM+ATegxZ1gC8n+dzsRSBHeF2w0m7PMAsvq3XIYFQ4JlGo
x3zfhSKEgfBil09BxdnrEeUSxn+O7JF3K8LvVOgb5cp7q24xaQdO2sOEtWiQB8rZpfK6Rw4Jr12A
mmCDcWTL2Pa5iJwiIMdiHtIDTH4Kyy43dlLfz2XpLg1Heiz8ghzcoR3Zk12nbGvCiwN0q/tMJTTl
EMxNcDdJF5gBlbY9boQnNAOh38xOEjW101+FoQuJaGX3DAsHIOPL/Rp8h75kcHidxfe5WNhfM0OW
2XJEjZNu0xJ4vmSFHy2tEhed9t2jLsO/7HrdjNCshzh9mL0Ib7JPfGlv13a0O6GbRZd0BReUTYxG
aQezvGZPC2Z5QDdLLnVPCgeciCmCf2d9HF2YlevMrjoGy9/r4YQoLiGNSCdo6sWt428bkWeVzUPG
8XXTCtas/pi6UxQsJIy71SPqokphUXu0Gk1TkQTfHdGAnjFE+VqWeJvJp3019HaLuVl6CdAiqVbl
DRHMOGs4GK2/w4XYTUNTkKTKZECNK+R7TkOPKM0gO17CQtyuV4z4VMXojcRzhwjeWFerdh50cu74
f+LAYsqRAshg2hm55KgVcKCDJ3S6g0Tp0e67jdjMPOHPXVgNUVrXKFgOv4aZY/f46JpaJIjxBlj7
hX3ECh9uyqy6AOnZ8qhlqpFC19NrmfI+Gjz/qdTlPR+l3aJiqpDKqYOZdZP0ETx7wnTnCu1eL0MQ
2B1ATRlSkWsGqIjYms9+SYJkK5tCy83TVCGtAMRMYx70kfKyeR+Iiu/V2n+ymixmSawrxrJAQrGJ
ZgqbXKGzYA97KssQMpVGftCviP8CavxNsA0zN9cndjdEU2lUiAz+X27eQCtB4S/7g+J2a9clxsYJ
Vy0ZDLAnjXo2pxcyndtDyj3Lxo3ghE+Nr4ZirqM5TOQHiVqpYq/LKpN2S7mpNdIhTCzHFTVCMNRK
1KGgfr9cggi92gl3XNfY5lQF7ydC1iGq1+omWGFCmYWTZe+YlUQLcYYJxk1tRNYk2MNo+SOAHb/e
H9btrPlGSsEsJHIm2JHi6oy2A0/cJIPnPbc4gjWw12wsN1JTi7WKniye8mrUaWe3o+5RzUfOIItP
bBmmFgtvOf0YMBR8Vl7R5zsX8lW+A9i/sVsITEEWnVOvcgIlo7HFYy182Ob6L5dw7+H93j/1+duo
vDimu6tOABGcmiioxuaz08J3fnQktTsg0e1XX7TuSdWHmZuiMFD2j/Ck/qV99cXuw80rgKp4u7SF
jtTyve7Js+9zuz3JLPlc+yBxYB+qo2Fy98G67uqF2B1dzPpOvCNqv4PDczSSTkFOT/ZF2lleLKix
hBWMpyhCTIYo0UH9jITR+oRb0qNVd5uSLJECBE7JhrgSIJin3vKJrcEZOe+JOWiWdqLiMYV5t19H
7aLCo+yr+QqPFudYhKdaN+YgED2izP2pi9yOtfkuGSdUr+dNH5zzqjj1A8ZMTCTgtXDm7SKROkG7
a9FNx8XxvV92PW8cdxcPMuopBX1lZWlcjW19mGVhp4eDFP51gDY6WwQv1j4qcnVHZyfOk8JK1+j+
jSN8EftCBlKjehpnr7F4DMfuMgg6u2XFlCIFVbPidbHEMg4v3D0ujo+SOT+tutvUImXFMKqa5ioa
fQfaktW7nntl+ZxjypFWna6Z46UqKpU3fwTCaN0vcKI+c/Tatvo3dlJTj8SDdQCw3wGNpCZwtw2b
UXxv8gzGmXLgeh90utoXklWWRw6zpnDtZ5XkSqrImV1/n1R4rDoKCGO7w/tDccJwwzVlSl0xCuIn
PWy0S675j9VVZLwTQ1J/xdu10E+SqVGUQOumvL6ERRY8IWBOQNrPE+G0u/F548l97jp9e4MsdwEA
kNfpZTfAnBKnC9db90NYANwlytF5TFSZVpHuyOPcd+F0PSULl7cg+nn6cqyzBSad6Ux3yvG4Xd2k
a7rcaMqbpZ1pG2W8vYSm+2s3n7vdn6B+umZVnUjE6GVOq6Jaofb/Zg4bIr7BqxzXH9EM3WY1tPRP
TbOU03WrUWB20SW9nnZTA4/Q98fv7YWRmIj6Pi1nr4cuOyqT7gJJy58gzVrt0cS0MEkbILp6GNxF
awnz9rC5cLPpzJ3xxHnUrBMsRD0lnVhVxOFKHh4HoWdyGNYcNrmtdoSlDshUgpGmcdu+9FQkVv8Q
ujBjLhkcwKx63hSCKYdKLUqqooW0MDmvuDpmOu3txtVUf1HmwrCsHFSki0w91lJ6F7mjS6uDHTGd
fBgH+gWOSX3kLShQJvhqBrr13q5j2Ov9bhIowhs05o3CIyw8lcVNxR27OWkqu9bRWVY6LOj0Cn7F
KIWGu27V29mcEdP4BkRTnal6VsjwBP2OpsE1d5ozXf72lCemsksngxyTMVFRslYBzOud7JrnHMZV
ck7OzMi/D3N/bk7EFHjRqvIJrKWwWchQ/ijr/q8R8MErLPHgAq/p/A2ujMmt4yTNYYYj9q4vpb5C
nWt/4SqdfZQwdD4MVYuXT5gC99dZQsVNBuh2t3PxT2c64tSKZZy16rD13L5F3KRZ+VdXVShzTeb5
0m7uGWctxgdZEo+X0ejlH1dPwVp5hLzcrnHj8C956BQTR0zyufqdpct1q+zMQIgpQvO8UaLAv+oi
PwiPmpW3YLX/svpqU4PGHViuBn2jItoI9QETL7yC9fNwZs6dGk3+OtjZ6jbILWIl74vpjvD7JHCs
Lv3ElKCVM2sSOGKrKFTuI9cZix1eLFY3fmJSCVDsOUPHC5xR7s24ryzwCQeA/9Gux7e+enEqT3QG
yHKJJFpYN+VeZKLaaYEger/1rWffCHJhXIUywCU6J027iGgkch0ZjHfFQuqbPgiqG+l7zWecrPSZ
qoETq5apvEpTWLE0QYeLUeUk+0YDILs4wBgvkArbbRem/Epx4fJubtvId50b3Esvu261uh4RU37l
ZbJuQ4LDUc7H4HOJnMPHmbWD3Vpj6q/8oMnADcAww87T2Tc5Mt/gzdnt/6b+qurKfJ4cRG0+Os1F
NcEVlafC6v5FTAUW0qR+niVgJMNP95efTsVubmVu+eXG/JyaNFlIifsX65z5AL+AfKfGwO4+hCvG
69hCVY+jaKlBpXby2xWV7Sj7xHX9/dA6sZiZyquVyEpPPR4EmjX72uIw3Vej3Wpmyq4SnIlCsG3A
ClXOcNM3IbgPfmc3z03VVdom84T6vSYSnn+AE/CXsq4+W3WJKbpaswavRgJNM8jFDnmVPjdraPei
RpixeahpUIkuW1xeCBwMZ5Z+71dqeT43fWc82GU7U46lqxn68or6zr1IGiuOBUAexpc7BJSciQFG
Urv0a16V38vWqgYMTRvH57nWKIQrgbv2ubwoJR7q687/YTGaaHtb5l/sTOFCVdOsaHt1lo+FN3i7
dmqsbCjQuLHtKXedcxjNgY/Dm9skDYqDyNlg83aExo1VBejlZgR/Hig0Lcm+1MMPjO1/c3YlS3Li
WvSLiAChiS2ZWZOLdHnsYUPY/dqAEPMgwde/k71yyZXOCG286OhQqoTuqHPP8eIkxeKOU5EYgRmb
UapzVRKUQxw497jqfYwTizsp6RKpsu6KooZwwfaPicb5sJvad+dOSorWDAmieQVx6Ezu1jn4Pler
1+g+mJsc1DUry8Fwi++ZhJICnt/9ORXsRl7xpqfF2g5SbF070+thq8+FDeO7POfsgFHNyicyY3XX
OhMSxUKB62abxuAT6EieumjdP3nZkJuX9jbatoaCqIlue/nQJVI/gqr6lurCmwkXtu4YkU66cgCV
nTqXIa1OjGN8OuKsOG1150WagJ9wTCkWothXsdTneMAAm9Uf0Tz28y/SMaSetcsk7VqBs7v/bMf6
+7Z0N1pG126MY0ZaNYYMZqzPkxXlaZ265YAWfeGTtOBMHDsybdVB1Qg3xtiFpxVNnnSIRqfXjXGT
aGjHJqAOAo0jod07MH+VuOvMC10M3jDHkkKwEpMeek9nVkHtIglVGi7gsPLbuWNIkPjr1sGCEBRi
GuxZEp2kYRfcynEvEe2XSgZbdyLdENUDmP1YjTHtKA1W9secT8dwbL6oRHkBu/EbTsTbSqpBXk3r
844n77ECH0Zd+TAoYGnHVNEtJ/PQJ7Aj1X7BUHJ7WHV4qy9/5br/Mr7A0OhKihl0cIPqUzQdbJrn
sxc9M0/crC7SNLDTgjZJE9Ej9FO/bIT6nYqb0620I2SScI98X/+chrvGCD/n4iZ0JgJxcoMpo7Oy
w6M26nOtza1H40tMe+Mquij60cppXsmoQCzRjM27oRfiSxG35bFrW0wdhqoE0JvHE0tFW5Lvdlly
n7FJfArnFsk4sGRStgENAkWfYMIUN3Q0f3jZrwuxH2iMmYMkxhXlRNyDt5Pez926+HkHF2TfDIkG
AZWtz0FAHtYxb9M18c1sXJA9n6FtQpcQaVO9xp9r0tEjmdb1RoZwJcy64ka8GBljvASZ4GCTB15u
xUuCVsqPScMpHbwO38XaSzrZcOlW/AWjntJ20WCqba3f2btQe6hg05GOyId7Vv7b5PJsMFXluXHH
668GggvVONXQLQBNv+3vVc29Jv958gvWvpM7H6ulOY9F0J8IJ3eRoJ5R3JU6Muvek6pBjjDKi7o2
KV6GdvfLP5hjp2JZtTEFTMmwEZBVIJ3Ut2GBZIffZXGSso5u1UgVKCgJnmEPE1+SLlVEFL73hbyu
/BjfoqmhfXOuOP0UVkaDfDLxGs/GR3VyM4EoWw0VOF6LPqoPlARtyorhljjCFVt1hQKVlsuwXDI/
AlDcY7nP+0NQN+TAahL4VZcu7j6eCVObnvU5pOWQzuARC6NbPDdXtu8C7wsCsTow2tfgqh51m0K+
fjwNtW0/VGW/Pv3+9lws843w5eLvyzDX6LGNoKwO9/4k99ocljZakKzhAhkh/lyKwYtwiEOE2blJ
m4GWdYxOVlKE4v1WyuZRVtSzOHHh+CNGTrVuUIqvur/v1Dc+2tPvz+hKRuVi8de9DkpumALCmi2n
lUbsPhjyL36LO+Ybj4aBKgllWz6L7sBJIY82sj5QHJy4Y7voE5qhsfANOSHNIRRzewzi5U+/nTu2
2zabTmS+q7Ol/J+m3wwg+YkXaSF27pRV4TDPdcNnNFaAEnnQNJ+fqG79GisuHn+EzB9tIed+7qfc
pOucfC/jye97unB8CPZIQ0Sozouck0cLApPjFpbWz924iHylRyFGBrk8wuzHgRh1Ai2d1/M7T1w8
vhjDfZQhyhIgq4unko/Ny1Qmk+fWL17upw7iBjq6fgpBAG+m7n+S2HedvMV9cnEgbzgxF46/mI6H
Kla45gPZZ0gGJFB02CPQLkJaenpou4jfyLn/y5Le+inHXKvd7mHArQaMQOuUV0We1iKUD+s0L49s
BIPBXNh/4z6ZmgPVAU2bUEwpoBjTQwPur+dREH4Hnjhyn49KHiIWli8xX+hxW8LlQwIENDBnefQA
jg5+182hussX1EUHNoFn4Ei23ZyKPI/vTNLrU5useZhWw0wfxGKAbZgxIn+i+/alDNrmblS2o3eR
7Xp7gAxEPqSLNRj5KXRPPtcVgTqsnYNmPUKpLMhIvmNgB2wppzC8PIxUmOS5b2YF0WNT7kKmsmT6
seJ91IIYbeD5n3SJmk8g1QJRd4T+51dJpu0FT93kUUgkOmEo+hfMc7Y3QtUVN+zOLpQ777amRqgF
MutMyH5sx/ZGina5g299VceVGYA4eRCNoPFeq+mO40UOPJJanFiwFo9e3tLlSiXxNNq6wh0lcody
6RD+0fWzPXot7s4vBIIqgS+FvFuI5LDbuDvVpul9XqB44uLzmwFotQGl5rnBqGv6JaTECxeBld16
Qe4ARG5oKE71Fj803QaeQNxOv2rEBedDYVx2IDhGB2ed2oPEdNfJyKk7+Z2548+KcVV93PeQeyJd
e4gX9n4CfMSvSHOh+SwQQqHJitQvKB540pYH9Fs8M3qXMDUiGr25pgPUZZvuYrU+Q4im8Ny4k3GE
K7QXGYTwzluxgbU3CIsvyVrQz78/8+jiZt8wVBeiD5VABop9gsqYFuJdjLz4X1BoxUcLTal03/Lw
a91M22Huw+4+hjO8a00Yl4ch2vijao2t8H/i//K6YNJ9t2I6UCGXTQUZx04905x8n8Z6veEwrgQ1
d2CAR3m8UkADzk0QQIScyI1g8BEvTsdhvkgAkAHshn5f7Zf5gbgxHOWFOssyf+5Y+SJtGHmu7bSZ
k1gbcmE8OZtir5FsNShPu5b5WaE7WNWizxOiAFPQg51sCuFpCm0c6/fW5A5Wlb1dWCFEBZRuHIIL
okDka6hfPuROVlWlMbMW8E5d0kWHvBWIotbcqrWuWYrL7ipABpfocUCLnG7Tp0pZdr9BEucERb1J
piOaec8biNeyxjbgF2m0fmnlOKUAGuTjoWd6eW9HE9+4y1fi63+b/Cn3M7SRxb5carNE/j2VmD0s
+jZAi9RON2LUFWv5T7zip19Y8cgTJCWrgCZrtkMILXmIcRQtpGUlW+tD2fVeIk88cYcyChvldmcJ
Gr58f17xp6WVjm/8FVdSHGcq4/c+8soa7viF6Ds+grcWtswNWllGIXOrF79mkzt/wRY8EicLNA7B
BsZPycC2k6iDL7/f+duoeJ64Axhq58ZCWkydoykyB+SfAMGV6wqMMUiwoHyop4cxGbRKd0G3FCSs
YxbUGEv8/c9fO7jL1frpChHwmjRLX8GVMPJNFfU9HNeNsuHa0k6u0MabnDlHka/p8kFsYC4FM6cX
/zlO7fKjP+1bDwNy1QHfpJ0sJifm+YvtbjbT/wsBb0RcdwqiNOu25QHSnG4LNRhXh5x/mixUjVMl
93ZPTcu6f7Sop/yQG7STj1Ws8v5Q7+H8EPU7vWdzHnwt1hp2Mur8SPKYPG2Q44F+5SxTsGAO38ec
hF4dD+miPUIWGQG0XnXGqMudnDsN8Fvx4nNBpAv2EDtYwfptLwARjkWa0E2mwe7VTJEu1iMGjmEv
Y17imJeD3rovdAk8l3ZaKT1E3GZdReUZCOf9OM+DekbHSdwond6+2tLFesjJDIHQqB/LpI1fZsvm
77oWtae/cdJJQ3oyBsumznxdPkvVYsTWauqVviXuLElTxKxE5gvMQXWoLNS5GSO3Ws9vHwtmu18b
pdgSahSq5/NiyHayhKyY8CpuOMq3F5fuAImMxr4eKNTpWdP8b8ObXw5Zbq90TbrjI8g67SIxiXSm
QR+lXBbv5zD84GdATrm3GAqgV4eUdlPNY44ghYcKX+N0vDcjybgrq6tzLvrikMzRQQzGeN0U6aLf
BDhNbLEk1Xktpm8TUWsaF/F68joVF9G0t4ZN+JwQ0WP8UyGbly4ZPvot7Rx4Xbek5dRiad32hyTu
5HGKpZ9fceFMEvNXaFfzIEtU0x9sc9/bafY7cBdlH/eMKIwDBtkaDBCFDfIqpX2/+d1xFypVirC2
yJGwcz1HzwxW9Fkt6+wV7KWLksIgZ5yz1ZZodNansj8mkxdAmksXJFXvMaJlOZZnKof7oTMPGzXf
/W6K0wGjzRAXKzElCCo2caR83o6SSeuV10Kk/bU37Jphb8IIG6931Bg0Qq0zVtRrDoBLFyVF9xEN
TY3PuZQmfDZUhQdJeO6VFkoXJqXGIQrVqoJsbKr8HizP23GBBJ7XsbtzBoW4yJDMIs/qon8J2uXd
OnDPW+6CpMod1E5JWcKG6haxTUNtNehHv0vuoqPsshNu1648B5w8sKgrHnqblH45hYuPkn2BSF/1
1Vlsuz6psJIH1m63ht2uRE8XIJXEDSgjDVafzPst+TbnP/y+JXl9yUGhXZVjhHQiLqDuwZdsqG5x
PF2pjKQ7X9CvogGbZID0sJ7oB4YR+LQmSXEculq+Myv/UdRtmw15uZ6DZVkPyzr4vatKd/5gRqQr
gXIpIVoCGZd829dTYVt19Do0dwBh4xe5wokXZ4ZDm8qtTuul8PM6LlYtiPCVoU5WnmVY9Yc42J9s
HHpptnHpotV4W2hTBLQ4y7E69nQ5UD8RAiztpDLJYgQaQRGWzrlKVbv/FZeD19OndOFq4YDBuKDG
2vXIn5Nq+NG10y0V5iuG5QLSFsPLGoP/BRTyiiptQ6seDLIyr1IAkLnX5qVME9iajlh9NmsaJfzU
5svml2+4gLS65rogS1ucGzWFaakCflhmcBD7XXInuIJRHoS1Fgezj81XMAZ+SebSa6wJl8UJrQU0
zwD/00jxgFR/oHn7paRC+zniX4BoUTuaJlxxW0iMJ8bgyQA35nUmLgytQ4JE+lAirFo8PuThTlIj
/fR5uHRJX1nRDhykOMVZBBs79CZGElmO7IbTurRtfu2JSBeKBrqdWoY6CTIVRHmKJ0Mol0ptj/to
es+TdzpGje4SU0ckyGZw8AF6XIAAAvKrfmd/MeCfOkYy6BI+a12cu5W1hz2uPk3R8N1vbcdMyRLh
/VqTJCuRyGxqfZBR4mekLvVrHRe96vD8nolYFZifSpaHWRjq1zlyoWhNJVdTl1uSQd9KH5oxEsch
3/wqdheJJuYKejzbgld2COnmlX03ivbGqVyiwhuX0UWgNaTeQKpiggyogvaOTp15VHk8P658Zn+i
U6XuvD6s+/wOlocmL9YxyTpRHAO7bSnyDr/3TulC3bbKCLmjzMtAHLg8KXBOPmC8zK/AdjFuskhk
E/RIsvOtCU/zAE6ZtQ1uScb99wz+1gdwwvWyi6LSC0wVDV51hPx491Rv0Ig09frNmhHuJyQ26yER
nJp8eRF0fK/bMD9uyUV4ISk+lobzewsxvgOeZYHn6PZPXcz0YRhYeL/o8g+96OITq4aHaB7fT6pb
05AB5cnEWj5HUaOA7PKSTebSRdEZuxV4R9nzrMQfROwA3nY+fPa6QS6OjhPIsMookNlWkeFY5uUL
gDS3htuvJB8uqe2udFvZZUMlRZtnaQWI4XA9b9jYtcWd1L5rIU2iwjjJ8l48z1Re0MF+nsEltZ3b
oAwarpJMj7GZUm3DoD/0dGr8Zoiki6RLEqPGkkRJtmo7H8yS/I3nfj9n7wLp4mgZo0WskI8uwoIf
57Uy1SFqA3Ejg79EuzdMywXTQbUPj4UGPrmui/GQsyp+MGxRp2gudj/n4CLqSGlJNc48yUYeZnpo
gbOVjWeR4CLqNlbt26ox8VFEkjfp1pWkerBJX1C/5oTLcquSPgDZhU2yfeZDmqDNd9cG7S0l7yvX
3sXVCZIvmoL2IysW+3EMwj83yjw37qQJZl/hI/ceFkW2Y9Oewr70jFNOsg0NNNLFfQeDovSO4cEC
gw7RrQfaK8/q0oVxAczQ1qtS+KLroo62WuTdRPbp0OS2fyJdWR8RI/U3PBWFJNUjzx+N6IPTIBJ9
rzTi5Qqi8BtX923WHi5d2FfOI7HwPs4z0YfTUy/r9ikxaLal1R4Wp0ZqCmFHcFh+Hc2YNwfAyME6
zQzQUEcS8eoJ73XVsY7FsKQYNt6emmKf7y5PsFUallV9H9UgePi9779iyS6aBUVytJTjILN2jttT
Tub4eW8t/wwWNOEXXlwQS0NBqcFNLLOqoP8UpP82DNyLrIZDLeZ1xpyrZg/12CB0lR2F7M3I0tVy
v1zfxbBMdgeeYKplVnTkC8NQ5mEJ+79+f+5XTNiFsGCqfJ6AGhIZwB38VOr9HuM/09FrcRcYaAPd
x8UikyykwbtkWu4jpj/6Le28XCBlA6hRINscdvKlHWdQTq2j33w6esGvv2bZwBJ2PSVZvNCPdW8e
Gxir374v9/+n0mrlMRlpN8Nl5vIlb8i3NSE3QDRXPqWLCeSKTPEUYemJbE8qlz8CJTyXdryxnUsW
hRfTiVlbH5iY5zSYOr9K32XsLath6lYtZZZwUx/zBThpO9Q3fOC1Q3G8PY3zxnZoo2dWAp0V1s1+
KHrhdwldiFYCYtc4BIo0i/Z8uc93XmPklX76/U25XLY3chsXoEUh8GbxBC1Rb/L13jQqTKnI96M2
OzyMipIbde3FYt76HefbNqg+yEQXiWx+QSvBgEezTGMZ9UfOw/ohTFagV0vQyvz+z7ryQVwgFoT8
hn2re5ENffh30kLoLIr8OoAu8kqKdiRlMIqsxYNjyvjyfmf1i9+2nTbaZbAfwoyRyEZmP/VT8Q2c
2H6pjgvI4qKceaEI4tLU5VCTLKsvYLH2Iq3l0kVkcUKT3UIoLJNbvh6HkfwxMOGH3ZQuIGtXK+nz
HIvXwy7T54QCTPb7874EzjdupcuGa2JakhKk2NmgYvouVlQ9VUqt9zH4fFMdD9VdHS3BXRsW/Q17
e9sOhEu8A9GT0koziKxqGfqYQ5VWTfFD2DgTeLk5Er1+/v2fdsUCXOJdXSUSdSgE2zbI5p77YIoO
OhB+KDUw7L4OMLFkS1HyVWRQXAbueSiDNLeBXxxwwV57PSyAcCmODpvWxwKyaqdpbfy8qct5q7py
HLnoeQYgxbO29X075v/zO3InCrCqXOtSNDyLZZUcd5W8dBdqeL/FHddQL9Ow04UzdBbgrVEhlp+A
vyluPMhcedoTLpiHgXSDzHWH64IpuC5tIdj4R5mw+JzY6a8uGrZTV+/zCcaypINd53dItrwIxrlw
wT6LDCdr9phlGFUqjnMb13eUaOoVm4XLR7WsHSm2XbAs2vIYQT+k7/ewi2+VFG8HUOGCcjQpR/BP
C54lYwmKkY2ro5gjVCz5GNoPO56K/PJF4eL8MSS7EyZDlvGITh8Zn+zBMt3fCNBv+wvhQharIgob
pSjPWJnI0xiljQ39imHxC2RxLqJt3WeWre34VPTx/4rl1izGtW07NqfDCpPBGH/OwmlbToxs8ePE
TH/0MTqRuEaHK78A2H85crscOtrQIwPtt9fiLmZxDWI+1A3FqRhTp+jsBY9xI7zURrlw8VzF2Pbj
GuG2iKgDb3dto3s0oP/x27pTF1VrhSF5lcAZBSBF70iGVz+/2R3hArqWZNdFXcLRTbwO035f7iCz
6edFhYvogrgzhta7nWXFFITHXOeYAQA9vN91cRFdbLDdVnGLMzfVD7Fyc+gLTMr4nbmTQXc5Rkw0
b3AXdaumQzgDJcpzyvymb4QL64J0TwLnqHHu6/YxRP8unSn1yw9Bifo6X9jadeyiumVZFQb54zz2
/4Po4Ozn4V1cV7EzvDwBLp8l8zY95qvs7kD/cWsq84qHcXFdgtTVTDC5jlo6+juk0bMdpr9+/0kv
5fiv6af4BdQ1zZhjlTvJaF2TD60N28d+zMeHwtbKz6270C6kCGYIwXWId7k+AOOYSKEtwb2qLOFi
uyimniLWBDSLI9D+FKy7Yyr20h+Ddubl0H7qYcTjLpvQDFi8MnMK6scn3u5edZZwoV0BQd8lYOXl
rofTcTDot4PI269FggT49c6Bv8ojiMmxrJQgLWr0AYhUz42T10svjOHK8I5leRj8Oyr1V03Yp99f
xmv33DHRvCyieNTYdVzL97tV92t0S2ji2tJOGJ33vGz7siJZrDt2tGbo06EL/HAEwgVv6bw0QtGe
ZP2c/xVVwXEK6Q+vM3GxW8S2jA1VHqFYWMsTaFTbtCvo7ufRXfDWupIdCOCOZnPU/pEwjVsOkJtX
vSBc+Fa/YAB2RXmb4TnAprUqirSS1NPyXQAXk3MPxpCVZpvo+hTc2t932/zpd+iXW/ST4e+DKMYp
MTTrGvGDjOEPObAvfks7ljlWnUyqlUdZP4JuOAVHpf7aUrl69RjFL/iBcIQSfTiQbCo6ltIufFcn
s595utiwkUg+Ii8iiKDhkbd1eNBl6YeZEy5ZWTebKsyLNs5Yrv9H8eSitacFOaZfgOgyolBMyMKd
voA89l0SQcPT62u6uDCyGpUXg4mymYKQQqwafd1C5l7vIcKFhrVDUiUbHaOs1vpAN7A6Kj8qA+Hi
wjoADuo4GrA0Zf8mRfmxAUOG35lcytSfjKcleOgDOJ9kfN3wCF4F//aLX+dTuPRkchzXKjYbySI1
h6emk3crlPu82qrC5SeD4kehoK4UZ2Xbfon3BkyXav7D71Acs+9jcO2sM+You8nq1I78pUcb+uC3
uBOSt86C00FqkomOt9/jOiw/FVH5r9/iTlDeoWC4qW4h2Rhs9iE29Ydutn6vFsKFg+V5SMNijaJs
G4LtLp6G4CiN3/yJcAFhNIaYphrgC+e+/byKAdLac+F35C6UquyrBj2WOcrWoh4PRV0E6R4BmuF1
5i5BWLHnjZp7FLW67n7YwsCCoCjjt7aT1ILkqeG7ImFWqYbdi6CZD7HEhJvf6k7kLCbIj5VRH2bN
3kIIhzwHVH33W9oxoRLcND1pdQhvuGclk1/XxngNcQiXHsyMZBgsy/estmqxB0zK0i/zYvPPv9/5
5WjfKLJcaFMzU4gXmDDMFjOXzVGosUMLM4+DvwuIJd3o5fz3sPTWrzhxDkDZVbd7EWZxU7H8QONe
f9Rh06YQZNUHCXrd1NIW7GQINBFJIWUJwYAAbnQPiu0f1pfl6fd/7uVbv7ERl1YlbOo+GWizZ1Kw
7V4G/K9hkX60o8JFWoF6v4yXJN+yXg12OEwjOHghZxvJ5DDnsvXjFxMu4Kq3MRdTmOxZu7UWhBGG
HxrvtNvFWrV9PvfThPvWbOZHAgTKgda3xKEuYfaN03ehVu2aJJuw0Z6JBDB+qoj+q1wKctrChj0t
Y6eYn6m7kKsQ51FUROzokrHtL1Gx8RCBNv7Wc8Alvrz1dziepN/XoZKq2rMkTtYTBljUv9Ug+T8B
UHyPkF8r8dnDYTx16x4dOYuTAxVRMKTrrrz0pLmIHY9TkLGcQKIYZjv9n4ArTsew8uwtuCjiIrJz
h8eTMAMtGTs0Q3+Oq3q8kYL9hyZ66/CcoG2CSPQY1t2zbQoLkJmBAMOC3fx5LrfumCtZ3bMeg4HG
Nu0hp3uU6kS1hzrq2jO0F+uUTxA4GzEFXqZyDOITaGzxllqufD/QctvuVR/GzTFvx+bo5zMIbsFP
SaNZm45MurYZtBiX05TgXXsPN8803WVL6queX6bQsXpblCle5tc7lE7Gc++O4w2DsclDq+0FRYN5
zk2npSw8w7UL5tIEMORplyYzNV6mWg1ySQhK+O3cBfEBcQsFww1+KIjqZ1ATPXT4x889uJi8ZNvn
skq6PVvp9vegKw08KXvxuy2Xx/SfbktLuTRF1O5ZMeff1pe9Vv/4Ley8KswYNoGo5gTH3DYDtAA4
2tHpEsR+/HSgOHy9cR3uGhPd5Z5RkA6+k6bvD3RcbinrXlzjG1ZPnNRuyde27/N+zzidSbpx0Z42
SNZ5ftDLr/506FDSJN0wYPWQsDzl5RCmK6v9MjAXVxhgDmArNd+yAQren9UUbS98mgK/rbvAwo5J
2pBAbllbdvqkN8yjJnT2m5kTLrQwUJp2bTSs2Uij7yQa1bGrIj8uUuFCr4paAUY3WMxNNKs6TEbn
98AtFjcCxdvoE+Fir5DRxKQtZ5tFvBZ3FuLI+phUoXjWNVPf2EWe2IoCSIJknn3/Iieq5jI2PQjd
lsyWcDbDiFnvcPPrmLigKzQzqoFOxZIBq7A85nEU3TEMCvslti7uKqZGc0hJzxkZI54OlRD3Ed6o
PVd3wojpow3wDT5ldUsf9PwJ8Hgv4JVwgVdTnJB57+iUTXX+v7D6Ua3Eb14JBK+vnQJtrFhzVGZZ
y/Y7aPmN6WzCH17O2AVdBeuOaRMyT0DVvhO17VOAr6obHuHi0N9wlS7samtHxTCiN2VJP453rN/m
EwAf8UM8R/lTu+bkmyjWW1PrV/zyL0CoNUJRXOIPiXcZpaxJ1g92mtTffsfk+GWdzL3d53jETM6y
PwLfvqaQs/IDKwkXCbXxrsAcVjNmdbn+a/IwY5iX9ts4eX134raOpk7QIcO0zFcW2L+rJPAMVi6l
0VyvyRq1uPLtNHWZIrw/XtyOn6m6pEYdC+I8CNYxg3j9YWVhmCa28qOrADD99bG0qlwg5omtw5ep
d2IHlEQHfeLV5ASc8/Xq8VQHtpgNCOPUrsDIvWAQws4ffL4oBH1eLw6wHKQNt7zP+nq+C6AFmSai
95s9g86LszhKfT6tfMigrBw8TCpp7jc9+dkoFBherx4HUZFzUg1Z25JPGEI4NNZ++/2pXOnMgMT9
9doWY074lMOQxWTiD7kVD4NZETq6Qx53L0HETmMi/uKFKZ/0XKh3tAX4abPNrXeEt6M8CM1f//5W
WrR8jB0yGemtx0iLpvfTIMk/bVna59aQIkqNjs23aiiV51VwjHtLdoi7yaTP2mianrtu7E9tS8fP
vz/Stz0qyCdf/0ULzq2WSHUzyKTq4xrMf/TarwYAj+DrtUOzqGjSc59N7VeLBkfaTa25EXau7NsF
XImOkSFpaZcNIjyO0YzJiFt9n2tLO4a9WbuBz6LGkRj56S7CP15H7SoBjr2Qm9IG62LgJ9q7OqUB
9RtWBWvD67Pu4ymAwI3tM7i54U6ArfQURzQ/+G3dsemadfl/yXm2iDxK+6JJR8yYei5++Q4/l0Pg
WFt0EHWZOdRtKNJpa/2CF3eJs4BVmJGfxF02lmH7zIdxfSad35wthuVe77shw1TKijXZVEWP+zp/
aewtpuZrV9CxStBpNyoXe5spLv/GGFqRDqb66PctHauseZMDDbJ1GZXk8xrYZ8WQg3ut7eKrIL5O
wgrvcllAudJp06viGUQClZ8rdDFWiV1oqAnXmbTLcKi02g423DzDoguvKmW35S1J2owm+begyvd0
mSc/23fRVUSRsiplrHFXpui0x8F0rKPKq4nDXXRVl88UQ4+XUx/DB5QoX8cyvpHkXAz81+yeu+Cq
KqaVitimM0w68D87GbAj2/FOMEEm9cZE9pW77iKswO+zxXnewZPT4DPELEA4mwRe9RoXjokGIibK
8l1n1K7yGIixAES09aMU5C6FVtjwJSqios1ku24H0QxPe9TeqgevnbxjpmwuuW2Drs9A5TB9mCkx
R5HL4Z3Ogdr/vbVe+QkXbKWk2jFTWHUZ2WFO+zSrAx+68lTZcPeCLHIXdNUX627krGBTvMsgmvyw
7PxGx+XKvXERV2UX7qiQ6yazpKkyiIPmJ2Vje+Nsrq3uxFNVzxZK5lOfNSAjrvs8SQNmvvqduxNN
ZRWDQyjomqwMm/2xMEw+973Nj9B9vvUo8nZVzl3iLAMSkHBleZNFQR9+CozRVRrXZnpXKQm8caD4
aSsJv+ElrhyWS/ExqX4aBxDKZVu7vefVdyin33iLvbby5b//lBuAlYEXhe2bbNzZ1yToPsT1LQb5
K0u77F/hWBBg02SXTWLSp3l83gfix+jOXYBXoCGyi7408o6uE2mj1qcoyj0LLBfgNVfhOiQmbrK5
K8EAEax1WgyBVysB85qvDxxkfTJqQQWTsejHJoE2XCvu1zzmLsarHtd+Iqbqs3rL0d5KSP04LSu7
sfOLZb4RqlyM10xEPFXBoLMZEBj5RAkr1QGoSQOJBcGKfzXr/TgyuIv5GgFUW7e+1SDBDe/FvH7q
Vz/xNu4SgZlJkjruTJvVTf0N3bQ/+wAUQF5+x8V8dQYA6b5DElIm/+fsPJbltrUo+kWsIohAYsru
vom8CpZkW56g9CSbBHMCGL7+7fZIgtXqKkw00ACNCyIcHKyzd9mMp0ZU+8d6LlAeWUEV0y+ad9mv
1jS1IgQx2jav9pQ0Bzzu1D1lpBtrltMfZyciEZTB7FHzSiiTJyJMexmSSdwZnxubpqsGxnTAZbvM
OM/lOGbrqjpY7PbwtMJrfGVPJIqHx71tyJ297cbx68qD8bkP12O0Hd7eSA/TgzUCJociRtLov3/9
wW8Nl7OYWcFJgxpVHJFBnSYRvCsiXvjpEggXCutnNcN5GI2vPWN5S8zjKKp7OjE3xsalb7t1ltsS
DlgGUHO5yHL81rJFv9RR1Nz52DfGxuXOWhnDomYm7WsTradZwX2Abe1Hr3F3qbNFrrsO2rl5taL4
uwyGT3Mw3gmobsxRV5TKwKLnKPa1fR35uvwmgFn+MaLas0jrmk9pr8cOvqGJH0ssXJzLtlZNeDjH
Z+CaPIpt1GepWOm3Vbg0l026QyDhjq2imv/W0fxEoBLtF7+5GlVWbNVw7EODjHXZnbeSvhX10l28
vq+LTm1dg6o5+Ma9NnGUnKUY4ksNtZU7B9mNmekSU0bDkCSSpnnlW/WG4s6Symn54tfz67T6Lp4y
JSMlIJbmtd/Ecz+LMi3g7O73PV1gSndHGPdqqF9XlmRbuL60i/G7+buIlNlNhdCEVK/dWELSbOy3
lMyL303CFaUKIslMHa/VKyx92hNon+BUkMPvCuqiT0jHbYs5iH6dOvV7jXvi0Sx3mr6xF7jkU7Ao
PcwoT3yFQXmIbLQe1DMbpuVlDXvyrggCAjfupv7sN3WcnJRENXandqNf+8TIJ/hGFifkM9Wd9Xpj
w3cBmnIuGsHrQ7+aRfV/rfsyPRQR2V8W+E7e2TpvrCuXo+Gq2gu9Lfq10wrlOXN1nJqRsLPX8LjK
RYtqEijbFmid78+238rLNor50a9xZ9nu87oNcysK1HTYtwM3T2o+/Mx+hEvSELEtijW0eK1APJ6a
QtA0gIey357gkjQ1Kmc7G+/F6yrNn3UJC9G4/OA3KNfv/N1eFpvGxBHIP7Dd/JOapzct7f70a5r+
2LRixbAkukHTa/Jkmv6PqAm++jUd/dg0TKWVnYuxeNVmhj4PO3CFE354nvgPnke3cVB9EORxM5/X
dn62ZPjDr99OLBkFa4gcGppWJPoUHWJIqwCWaF6Nu2zeiLPaikoXrwFSdpcNQDIkF7QfViT+g0QF
1vQ6kkHOw+6dZturMolfJODyUEWH6rBii4I80UP8dtn7+G1hlN+h5+JQkVmLdhnK4tX01L5NSrZe
Rpkwv7yry0PtQbySvecFeChyrT7X0IkNyZ0448bR5OJQpcb6aSm6ro0OylQGbHzLoePcQe4/Wh4N
XrTPRAb3brY33mVdN0CglzYhZg3yegw0P21Br899IZZ/kmYRD0i2dQ/7MAang/HSb0t2ASkSwLZO
xzrI98P0/wRJsJxxoVBe1YcQtPpxlyCbJcU2G/xBZPgyl8W7GCJnfmvNWcil6nkL6WCcJeIfyOv3
Zx3x6M4heOM7uHwUozNCkS4oXjvYG7y2YhgeDrLUL02D16CGSpO2KOt/wVutZ4LZxaaEMrJbljnI
uw2zOKlg2VkPfkW9wuWmSiYtZi9ya2QbLpDofDdMxZ3Y7UYw4mJTSi60Aococ2P3T+1avTmq3S/O
cSGp0q466FCy8MrUHqfDuv+xKO43eVytqHDdIS3X4cxl4f5CY/FPKyc/nFG4gFQUbbMWUJ/KTTc/
N7tq04iQ0O+EcaWiDIMWMi9Wldd1+9zM7POO+lWvBeUSUnMZ08UWNMjBTH4jwzo8RmTxUwoRLiAF
O7l2nI5N5kvY/lMS8MIT8mlewRl3ASnWYG5HasIRMECWIWnsX3Fo/N6C+X/4KDmMelo7me/V/hlG
M+/tsHqFZ9ylo9iyaLWFXOX6gEzoQe2XfeLFna3333TffxPJ3MWjmpEzUeAgySG2073uJF4e7JKY
N0VlQvOicYl4HFEyn8JgVz3GBQ/eYYvrnndYU8IbcjLrn0QuxbuIwMQohaAROy3bIpN0sPXyjaEM
5mPc0/prJQ5WpFFZi/em6uIi7VqBPE4hqflHgw/8k4YMbFMw1g1IxzW6NEXSnJYkNF/KZDge8MCA
ouC1bd+WJQlMulXLCmNWBMLpEMjFpCWmzGsv2AHT7Cg6iSLpoKfUhGvKyhKP8+sUZwAvqs9bEpSQ
50wsf4jWo86LNmgeA4jpPot1HdClVfpBc9yFwwZWwheCUlhC17NOj2rGU76fsyN34bCdz+D0J6ly
DhOXfhV9aiJsIr9e5D9/XeAu+TXEXVmba8cH1Lz/M+Gy9wxb0r913BZviqhfnn79Mz8/FrirrjVv
w8RHJlROxvBRJc2HFSH9nT/hVttOTKFFA/kbOyW5CvGuEzT7hbPRzzSGu6xX0ybiADKhcmForhX/
BH1Cr0CVu6iXssjPNHJO8oYkKqXBh4CQe6V3P087QLv7xzgr6eM+xOKRuapRAr/QvXhsZ0NO3Xz4
GRxzF/sSrZ1NO8IFfRFzlwq2v1bwv/X7pi72tR6Ac+tAJDmSMs/kqMipt6TyOx5cga3IgoOO6yPJ
F27389X66jTW/eh1dULhyI9DX/R6CUrotefjrL7pnnyF0+tvv15FP799cBf74scCgapwUXlpWXvW
RWQvqH+t3lQJrHtkFxzPB8Tz7/zYjWXlYmAN0jIb1NJVvg1VhCRc9463sVcqGNXEP44RisvZVGrs
Ovsi59Mot0uxxn7IINQGf2zccjYnHZ/RcRU2D0M4vClm5ae2x10SDKUpEYyY8XVtlzBIESTVhYs2
Of/6A98YcxcE4+0moBqAqGiehToFZKxSeUSD36JyQbB5iGH7GHOZswHPfvAAsenBqk9+Xb8eMN9l
rYqK6Kv9tcxFZ2DDEn7TTPltlC4HZsptqvcWowI146dkfOrj0eu2wl0MbCjgHhccROYwenpFiS0E
Pfj03m9AnFxbHEydYeu11wIF1qGqT3ES+JUAoMzqx9FOanJ0Y3XIvIfvTDkEW8rgaeA5T5zViWlX
UNUxmW+9fNO1ZjqXYaU9p7izOvVOZ2gKFHG+6e6xq6g9VUnpufRd8mtOqrKpdSFyvemMtuo52TzD
fpf42kotesFLkdO1mNKOrI/RJP/ymiou8jWQksDZoBJ5Pf++sO5t3Vu/TdxV2Gqhox3GlRZ5o7Ha
ZSSeQ9a98+v1Nfb4bsW32JlIsg8wR1yCPLB/0fr44NfydXv8ruVNkbYLyXWsAxHmJKiCp21Cus2v
dWdhNi28y6a9FTlyeRzCAOt2qhNyJ9D9N7X7k1uWi0iZttlg9QD0DWLFWO57Z8LTVoniGTYuCN+5
/CaDuEz3ZONZyFvxBWu5fdpn7D2lGqlOizpcL4IuHM+MAYoLChxob7chKgneqBt12quR+G2sLhhC
44SKVTY830h6ndSz18MjdwkQUZieVw3aDYVYoWPSh2lX3bnG3jgiXUpMRTMueBGNsQ7rDLWWNI3i
2M+9nLuU2Dp0kpdkFznSHV9F2H42WI1es86FxDpYlQsSSZ7vXbiedTitD5Qf9xKUN0bFhcTqsupn
UhQ8Hy37wOuhSgH9eOWBuEuFbZLArEdEPNetPCG+/Cq3wy/h4VJhgYGFNg8YzyUuz5ChscjW1Inn
IelyYVIWiMxmiFpATu9vm0DTjVE/r1/u4mBHU0Nv3ALy02wIIJgz9lCNuEt53CgI4y4Q1kR06huL
2XKFkFJ7NaKIBWyLUoLz7dQVCX1XqGj6GCoYpp7UIiedwtdKPnb7sp7IMu6e09Y5rtU82jCQKroa
xb0JjiFHZZVXRT93QSutkV6YdsPyuaR5O/Q5UYVn0+71V+9GdENC89CCdQtg+EyX6h5Od2Otsevt
7LvTCXuaDk1Ho3zQ5kxF80gO63cz/Q9gNfBhBhwZ5XhIvWheZuXG7zR9IyPwH5aZaTwoSIy06IcO
Nqn7P3Tm4/moo8bv4uuaFo6R7pqFBVGOQPr5IPOL92pz6bC+WqsQIllRvrQYExG+HxrpOVWcSJog
EJCb3UlOE2XSONAZOQq/7c0FwUKuh2EgZMf2NlZnWZo4hYJN5/VSx10ULKBDhHKkMsyHLfq2TyPe
RfSdjt+YLC4IFpmY7bE5jlyXcs+G9jrJF1ulVjLPKMylwXizHaUZoiPvxdimUqnPQyXv3aNvZDVd
+axpmjpdJOOB17PBfuxYUb1v1rH8zDddPLGxmjxvBS4adiD5yCTfNzwGyA+orwQruvgFOi4apqIW
POTK1zyxzf4UFH1/ik3sVwfCXTYslHjEID1alzQ+L8k8PjQ6ZH4z02XDlng/aqiqYlRMu6bBIt+O
SOfdCd9vzU1nwR6NqacDl8hcY7M5taRrnmadFI+2rKM7e+WNHZ66F2CK19ekQ+Vz0YNlgbDXaeqj
e7frW/13TtQgDJpo2MM1j/cYrttkaHOoqui3VrHBL/52iTBV1iPSYvOa03Icn+YAMtYVMtlnr0jW
JcIgLtNDIhujQ4EjpE0Ufaax8Ys1I+dsHZu+gtVXs6FopYKogYzTCbZNd2bOjc/qEmFVZMYJtj1b
HvLePlA44DyGLeqW/Ybl+r2/CwvaUJJkqBObi6Q7T3p6u3bzne34Vsev//9d03akUg2tsXkX7O+S
pkxOUWFmv8nuijEiXTcvbAinvFmCs+m+whfG61Gdu3Z2EePCNsc250wSuH12/WW1td8DMneRMDuy
ZYv2YMpZ0BcnViTvg6r0s7rlrgfnGLM2qcJ+zkv5qQ5bg2tP7TneLhMWSBuigAFtG9Z/1sX8G6pb
/VamC4Q19VCPTVnN4DoCnULOc6RL47d4XCKsbCnSX7yYccMEHVFG4SkQY+J3YLhE2L51bTHZa8dL
e5yGXr2IhUYXr4XpAmFb3UMXBK4+OUzGXusw/rLL6oNf087CPEbIpW4ot8sV5F3Sii7vtPQ8/132
y4wGx2jSTrlpw7+VFR/DZvVCnrnLeCFzPNXrgqbV3LxR+2O4zH7XRZfvMlyVg4RNdF4SU5ybQZMT
PBvuPVbf2Af/NQb7bh9sYKo8DrBSzWe8gr3SjoiHawrfbyN0IS8k6fqGF8GQ73L7GHXktRzqj17z
xKW5WFjBYqMvhlzs4nho2vBbcMR+xSzcpbmOYxjrClWA+VJs/4sAppjlbrB1Y8RdnCtWUnbHrvt8
i9dXMQ2nfd38kt4uzlXxsobu/tblBhaHmRTSPoek9ROA5C7QNYD3MAzMUo7QVp9QfXhmG4z6/D4n
/fE8po3WJEKiPu+gjHwZWG8ucTISv7y6i3SptYFDwxaN+b7LZ85zasWdEOUaRf0kN+0SXZ1lUYU3
jC6Xqg6Wy2h7kD1zaPqvMYxt3xNbJk/x2hyD54pyQt24lrD0JAvGiYnwomIjT/U8ffH5CMyFvCLe
QsdXxE0eT8HXsYvbNBlV63VmMBfyUqgbJUcg27yY+k8EBsVaEq9gjrmQlyjCY9RL3+ZBbOiTmfm5
UYf0ivyZy3jxXctILUubzxxM8hKgSDgJkTH0G3InxMX+mAy9qdqct+Fw7u2E6kvI83u2ft2Dvtvd
7TaULTS1u/wo4i9tv+fKQC3w1z3/N5r979RnLucE/iiRKELtcoyOeRJqKLt07Kb9bFjbvoGyl37g
IzneTWtsXpdq3i8t6ckz74IKe1+8wA9MN+35uhnKdGWNmk+QYhwzVRlLLnwC9RWN7Y7Rhhr1qWEI
B/qqsK9wnPXD/ZnLUIUGhk2jxuqle/zNMvI4mt0r14Bw/MehL6O42gnc2/J5VGk/wFyTG+aXhmcu
QtWyYxtJhTxSEyk4cI1vVe3pT85chkrTxFLsZXtm+/apgQ/uP+Xal99+PWl+fvgxF6KSR71aQ6oj
C7T91s7yvEbSj8VgLj1lmBoTvddHVoYUslNkhqYVqpP8LCeZKwLRb3WyJVqJDBDCG3CUa1r11e9+
w3JNun23TsN+A4C9t0cGgfrxtKHq8nGOmZ8sHHPhLLGqIJFq2bPYbFGmWFulUPQwXsAHc+EsJJGT
ZGg5zzbTHc+EVvrU6GP3iguYy2dVUuHRuqjjLOD2Y4ykTlpKFfhtjy6PFcOcaCh5ISB1Qnm6IpJM
q4L76c4xl8haWrxIjsLsGXjy8WGdy/phVX6+rcwlsiYOkbU5JjRbefy56PQDmwe/gmjmAllVaLCV
85pmPWRad/mpU73fWerCWHgGSITokiijEms/Lid6QlrZ66LEXBbL0hkBBgwDs6AymTLw2A5jz6IA
5qpyVZ1QHa7rUYbK2f08y5idK+qXomMujZUksezLcY6yYyTTaeuRYVAQxb1zUN/Yc10iK+lQx02s
2rKelc2fbZSs81N5hGXolWlgLp4RoB4MGhsNzeIStW2JTtuw9gORmYsmlHEf4C5wYNjFMKVkhRLi
VUjTa9d10QQYwDVi74YtC1e7pX05x+cJB5Tf5uKKlW02gtMDLLmymhQ6hWTmS5Pco1ZvfdLox/Oi
WGEpcjQBNvNeD+k6zE9jaD95jYorVSbtzijkEaNspCV76AIUAViJpINf6879JVlpDe28ZcuqZY9O
dbQ8q2D2o5CZy6p1+hCHKeIoE6dmp0Mqisl3IiY/jnhraMwPJaOs2NgT9LJgl9nee3658TVdVk3u
Y5zUoxBZY+THdVEPKOm7J9x2q20nsrDtENdFt8YZKek7VBR/4Hvsd/C7ZpAD7Zqp6uSWTUHRFKep
iq4S/3yHH4fXXHGVyQTZCZlgHJVB5gh+YvyPyjR/eDXtokNh0xVCKxxESMfAnGTpBdwshfa76rro
EJQ4gazBIS7jES5BBZ6N3ultM09+fb+mIr4LFqshorTrEcn1wTSn8ZA8QJz5N7+2nelSNFBLD2YT
ZWazGVnWp/04/HZbFx0aDy52udsog6Do9hAwgyfMZA39EpnMpYfksgGCJRjzYQfg0StafUxiGniO
Of1xzMdDQsRbdFvWLDF9SBDyXup2a/xWkgsNklm3kBca92wpCUvxzr6mXYhaLr9v6txEIalYwQxW
b1kr1gqoRzQ9dXgc8MsZuW6CC4uXZi17moVh+cas9mW3sWfPXZxJTmEf7SJYM25D+SLL3T4JsjGv
lD1zhaNaC4ci+M2tWXXApWupy+ZTzCZ+9hp1F2kikg3IJVUUB0ZyFiq8wBXMq9SDuUjTvMaa6bnd
s2oQYxogr3OC+ZGfrTpzqSbcWsQ47+i4nMboWSZ7e1FQivBbSC7RREcuq4Jh0ENe62eizZSp9rgn
SXjNmv0kJeVCTbFdS9rgBodNoFgeSBjTb40U7Qe6m+nOH3DdCX/2E07oFS5TE0BSnGRT3CVvi0RP
50ZM4rK1SYAzhPrBrcwFneQIs/JxjUkW9+VnFo/vlKJ+EZ5LOTWBDeaxYwQoXB2+pQnt0mIRwi/x
5YJONmK41ulr62v8PpRBm5op/J/XonIJp0nzAQJX65bBtbT+1Dbl+naNKXTGf9188vNv6zJO8W7C
GCz0mrXBsH8YCExtUhg7D5emjoLzQdvpnZ4K1D+0Zdn+/uvfvJ7aP5lP/5G/2HBUQbjLZH1D+OMe
4Oqqg+AhBOT2Bxx993cLGZEJ/fWP3YgGXbZqX2i/1xPDhsrtb6gB+BJL7XeGuWzVKMqVDx1OmW5N
Tqaf/1cMh+c54JJVFVzBR7gmWaQNmvJkB4u3g8TPV4S5ZBWPmxAy/qPNolqYZ1i/2QvumqNfDOsK
bxHGBgMNGZstE0Qnrg9RsGTzXMguVEWbGGkC8DZZw3uaJgT/FNudeXlrqjgXNR6pYQtGgo6TNThv
V5Jlils/rSfm4lRVGIMGCzHr2wI6OGtgUxOu23uvWe7SVNMG240G9skZLrDVk44DlZp9TO68+N04
AFyeapsbFLkMzZpZaKp9XCKozaVNhXdcspTQslsqT6kj5sJVwRLsCpWQa6aP6PPCl1RZ5LX9xuh6
gn53iZhBy9VdJ2xm9cxTqKLU4GjHP/0av86p7xofet6A+l0tjoCigwGufN3M5pflc9kqi7XU1uto
MhlvzQXuJj1SlPE3v45HP3a8NT1AAmvWbCrY/DgPWwINDVjF+LXuBOIwJFhheDqu2VgU4hQetk3D
hE+erTsLtlcwTsdDnM0OPZq0ngUUdGR/T0L9Oi9+dkzJH0fGzEb2DRTyMyRw2UOIHTkvWJ887ULV
fieIi1qBjS5XWxRztgb0DYoB/lmJ8HP0ZC5q1ZGiEmON6R4N1XLhJtxTzoXnM6vLWi2tXNSi1JIF
bO/fRENnn+qFx3cizhs7sQtbSVmGOKSONdunoU+3SH6oNP/gNSVdIup6YAu1VDZbWfhctX/Zwq/K
hblAVMLqSPAwWrN+3fvTvhxRelDT+21fLhQF0UrakhVjQsPGXsJ90WfGqZ9IPXOhKFLbKBglNt4w
2qusMyXE8GEc5Nd3F4paDSXxbGu0DvXxB33M02lMZr/ruItFyVrWWxBqm40J+QSRyTfxEfrNQxeK
whQ3XV1hzPuo7S5Vp951YbA/eE1El4pinYayVUiXTKOI/lSEU3cauztt39i7XCyq5aYGtSFNBmvD
7dQOU/O4LXN91mvlmZNz2SjOWKmLRS9ZRZPwYUbW9VE33DNsd+WuuqILt/FIliwB15IHwfEHsV1/
Bym+NTrOmXdYiittHG4ZMqJ1/QSZv+Z9HY7V81xE4t6P3NjDXEwqNn0HO2iyZFG1PHWE/bHHpV+0
58pemb1lzdXgI+vJRNNlCqa0Dvc7jf/8RkhdIkpDvDmEdzD2R81RXz9ZeVk3A9dW0MwfyBJ1p2go
wtOoUO7rsxCoi0mhIiuCGrW12TRM0cmIsLmExeEnFUBdUipa+U4gFTJllZ7zjSfvaNXdSaf9fB5R
l5PSrBmicEHaWHQRew7WEei7iYbzCCGhOxHCrZ+4/v93cWWYADZoYjzYJWW0/d2HsrqsBqsunTp5
L4z6+X2cutJQCeSw+mjBPVaOlflqqjK8mJn250rv5LkQM33ie9h4BcrUfd4MDL5xcxR1th/9t64a
q4sIcdHym0lOzlqG0GBNpsFmLU3+KIZVp1OBmla/xp1dowTFGoQbn/FKyP9G3fgLiob+8WvaCZP7
iiGNt1yPMPA8fUo72/xvnAfiZ4pCXXiqFrokg4zXLGqi5m2hSrh+2t6r2oa69FRXDZobNc9ZsqXr
0elvU6PCr14D48JTMbw4bGvkhPRU/0cb6fdTnxx+39OFpyisAkAG7H1m9D6nc8Gfxzq6kxG8sYm6
ylPlci02HXmfFYosJ1pmUdjp1A41SWu+vtWxOh544/fiSV3aSXUCqWWIx2Wg5PSJkpKnImm0VxBE
XdpJhrKFhvRuMkOL/i8kRMInS6CI7feFnSVLd2l70uErzHABf6v2Wj0Su5V3NoSfZy6oizttITM2
kMRkC9tpn/ZrQk8xHGQKgBU4ydo4Cjxnk7OEGZ8TqA2Gc2avQoM9nKXSSO3d6dejdOMYcNknIdrA
1v0xZaHY1QfdwUKgGTrysCSQALnzG9d77X/vu9RloII+6MyRFGsmt4ac9hgFUXvUBa9rZKpzLcvi
oUfmOU1WEkHeEbdWv5FzCSkYv4dLLWbywjc1XA54Zl+CzY+PoC4hNVkbjdthyUtQlDRVBwfP7FlJ
AkHXHw/ntWF4WuRovCmbLoW8X88TvxPB5aPERMVACZqWAronydK16QK869ez6eehKXXxqG4/rO3j
yGbyWBFKUAg1Z2Mdb3ce625MVhcD2rUWRcyANTe2NCod577Miy6mWbsl9E6UeutPiH4c+jqIhnBr
kR/fhP4Hb0UnvUDd4tfD8++V+mcrwVnLZTvB07uYpwzIaykx8KCY9+vbQQm30QuqBIcnVdTT87pX
7WkphvYhtK260L5t//51F279eU5mK66b1qz4ShlvoZKaJF+EGr94Ne0SQ3W0bUu3zzYLyAYvp9+q
2E+1GcTUj9+kGg+YJrIFUUxbv4PQB7V+tCDqMX5seeVAJjuJBwvOg/fIfX5hhZ8ZHf2PtlVXKtRU
TVgLof5HxKhFnpP6f35D7QTvnVXwdN6P8equ/mXe3kfB4rmEXVCoadbOLElJXlrZIqDbLrSVd27H
N+aeS30rQrem2wtsPS2whnhYT2zt/vAbEXfZyvkomULbhdHgD+cOBRDCjymhLtyIgo+Kkl7Xmem6
z7TlmaahH7BGXXqKmjAYVCzDl9LsHyQLPsWmvhMr3ohRXHRK92LtuiUIXwo6mqfgQOTAhiF505qQ
n6FodHz0GntXgQnPZl1/xCp8gWpmqmr1BurWn/yadg7CGan3Cm6U5EXJ7u9q1mcDa9k7u/GN6ehC
VFWw7VysSfiCGpi/wzj+c5/UPRWFW21f//+723WgBlF0BYak6IY3YxvxMzxxxcVvUJzIFssT8zBC
x8d2eKeTETaacvaTD6IuPzXBE7gaFQ9f5Dq9Lah5MrufCjV1ddcgDyfbpEbTyaZPCeVfChHeq6C6
NeDOudZPzA5sZug2xdOw7L8GuCb5TRQXnarpkBQ6oeGLSOqPXTP8nvTdnYjmRrddbkqvERSgJnSb
HuTZavk4zdzv/uNCUxP8tGI9Xkek/NJP+0vSiTupo1uddhZl2HaRbQjGI+rrS7KctlY/eM1sl5ei
qgpGRL7XnaT+PayPdB/8asioC0tFOxRDJ43hmKribdfUqaaN3z3WJaWK3ZQcBmBtNod2SJN2O85H
Od8zWbk12s7JdqB+YjV1FcGFsfhYBjv0047d83LpklFlGa00nHT0Io36XFn5Oak3vxPZJaNMMq4b
tddVM6o33apPogv9praLRbV9KWe7Ypoog/vcUmgohqn47DUHXS6qkUW9Fyg6ziY96Ceo99Ozqei9
u/CNr+liUQ2Q9zBoCRa8NJ9tM122wfiJJlGXSEqSQ1d9fdSgDWmS0pb9b1g3v9jNRZIqHQkVFC0B
khqkizWPx9p6Nn0dqu/Oyq7alE5sUGUR/JBYlW7zZ78v6ZyTcdS3Um1oGEUd2GD7U2sSv7jERZE4
dCbhCm+OF8stTSsxbaiUhPqIX8eda+IWRLXiRFaZNdUrqZqvoxj9ICpKnYNyYUcda1V1GRYQAKoQ
KC1NIQ+2+H1Nl0aCz4Vd63BuMluXx5MoaHsW1jel4+JIW1HPks91n1XV8NdEh69TvPqJ+lMXRmoC
1Tbt1h0vsCIR6R7ZMI0084vZXP7oGHsbVXF7vLR0OLNWfaK0vJdWuLGnuGZ/Y9KGE9DuLgto/Vkd
KHufW+55jY2c1RnOSdL3vYlezLJtzYlPVQy5/cr6eUtTl0FSVmOzIlOTqYD/FUBvoworzwjfVXja
miCcSBF3eElW0Hwc5u2BanmvnJZjf/pJMseVeFrncIaQmeyzfRj6L2vNwt+m3ugPhZX00WsjcIWe
EmiEsuSgXXas+19N1b5GOvRiv6ir8zRFY6gIyowz2bf6lQ1x+Fzz0dyZ7v8O8U8GxwWQ4oVX27Y2
XQZl7/Ycb+34QHu2PxTNTk4RZ/ZUjH2oUqKX5dMhkuNxxRz+sgbr8ieeBYo/I5zv6gxfc/VY21J8
2SakOASZyu4RGpXLCQ46RF2ikE/nQs/i4Zh5d/YadRdwoqWBJiDG/QWPT2cY9tXptNWR32XC5Zt2
qnfOVminJuZIq3Z4rJd79YD/nj4/G/TrTP3uJK0OBsMK0veZDrAFnzRo6DOUGU38VAGTGU4L3GH4
KaxGqL/B9esJyGswnIJAbScrC3aZa4asIF+q4Bw1CalSlHTMH2lDwkwVVj+WhQ3PNWRNHmNUkv9p
xiR+gyJ1FJJrKaezIjs+DLlGNR1l5PfVqPKBR3x6nSI8L7d63p6hVthnahzvvV/c2Ptc6ErNuq7G
GcMp2m/TKrPQ+BnIUBcmj+GRYrph7hGWsPD9aJctjRYZ+71tukiXXqxdZIF+wzzmjVj/rD1BZuri
XBK+JbgfoDpJif9zdiXLleLa9ouIACQkMQVO697OzjkhsrKRBEhCoufr3/KdXb+qWxEeVuNjH1Cz
99qrkRXEj68iyj5GHifvyVyuRZhknUXtjV/DS65q5GrV/3Ji/MOLfM/kanmUdhARqpu+WdpiFKE5
Ib3nY2J58p7KZdKV277ru5s98uRu5W6FgcoHU1fIezYXaEpZXqtc37CG3yNMDlST7mM17HsuVx2v
xHQw47oBL/KvOgqf94R+bAm+p3L1M+JfI631DR79I4+AaHKzfiwSF5lp/30UmUY7ihwjfSPRkxSb
wXisl83HAIj3HC4w0RMemSW60ib63o5AfKCT+eAB/d7fSo4m2uQ+Rley6a+pdDe0+xizjbxnbulO
0VY6tPJjGJq71eqLN4Q9fujWes/dGqKtY0rMCpTf4T62Zi6aof/YKDV9z92a6jWjnPbyxqZqrabe
IjJB7h9qd9L3NC1iJZXIL8O0M9H1ARrIrTTGfggrSN+ztCxBIl0ENPbGdNF6cGktCqjBXj7yzNP3
PK197MW+YhddgVqNl0zse2VC+rERM8IX/nsPbU4s3aQScR136u8MBjPn2OQfo68hzO2/P92oDU7T
iBm7BrrOpWsyUkxqjj6E5KXvDa2sC0m7wCDyOiR5Ww7JXq1efYzXl763mtokHxLONnGNnBNFQ/n3
rB/Hf2Er/P1FlL43mxoC/HyQAiyuOiLqvo7I94iN/oOr8V33Lcak8yKGbQBTzUvtyHLosv3f1Fdv
6+L/l3/pe76UUF2A9XTNrhBV0iOnRF3BoPKV68n8sdf6njbl+yRqVxWz67hOSZX4dPuUryH/8r+3
03+ayr/7Bu/GsWTfPYlVx6+BDyn/Du0Bf1m6PC7UrpPriBiRkhGYxs2+bh+pDYhnGpLtZVN0fhoR
NPtrRCBEd6QZ3D3rriPHrBmWZ57W8QNFsXpE6Ff8OTF5e5rZnpcTHKIvkAQgHntHNu3//hL/sH7e
WxVlak7o7NvsmhHT38OsjNwNjsHK5WMfz/5728KfG9SZmmVXutTffOReEpSoH/vod+dNEmHJvNUy
16hLtusu/FpKlv9bpf5Pq/PdeWNFDqM6v2ZXuHMYyD4928uUheQ50bP9UGGQvne4GtMMyVrrlAGs
kNurmMR24J36N1jubRX+3ep8h8S7GNmGFrlSV42Z+HPr5XppcHjK0k/5QMq4DzAbYjT9N3/Kt1f6
d7/v3WGB4ec0u91n1yUXeQVN63ZSJGorWJroo0WZ8vNf3vvbB/7NL3pP0IqTvR2bBfOhtJuS+cVR
0YSyDzapRBdM6eBCXmwkcy/SwMq0QmJkColb4ia8wSEgrSB/492mIaMX1jb0q85W+altt/wJ1K/B
FdTPBPvRxGBu7AvGf0igfytqn0TcqYdmjOQJDlzLpw6GKpfJBjUUsbTsBrDB572h8uCUa08GgprQ
FYLMySnf7HbyJLKfO+KiW9excSkyTprCdXr4KlNEcv7Lw/mHZ/OOe2KRMdxpX+9XO1k4KSZ2PXBN
/gUs/Yc3/J5ERsIcgF207NpgV59gRNAcM0PdwbShfx701vzLhOo/7fDfveF3p4bahsbbvMfVAH/i
+NKbxSPwA3yJYkEE0QEcJ/sVVgX+J8QR2aFN1e8kbWmRmK0rNAYhp0Ft4l9oCf9wQP4/Ng/1SSvB
G74Obv81wJWmqA0e7Yde13tCT+QdvP9oSK90Yt9XU3TD+C/n+j+8q/d8HhLJtmEdivc4smsxWx3K
OF6ygu9UlCHO948tuPdWQAhKZzqpfYpX1ZIyqseT5R/ka6f/j/03SA/rYZ5csZf4n56L+hjgVv3X
/374b3vi71bZuyN+mjbYc00JvWZdnn/h8bheScPMLW24OwxSuuPSi+3KqVg+BJCm7xmBIZ43Nree
XhvAr1eKpVohU7H+UEuVvo+xTJTf1D4aevU5DVdtbVIEneQv//tp/cM+eG8OtjlG4i0j5Gr31doi
OFQkchHp5//98ZC5/MOVy99dIAC8+04DMr66mClJS9XAHzaULiYRTYscRifx877MbPilgWPntmj2
ZoXTQNosEcyEtEizOhR7i/ugLxBtZxv2KDFcnLsyDMk0K+SiM4Gx3e6GLWnLiJOOfhn/swWLccUY
9Y+cfC7XAmOEab9vWJvJnzAzaAFNrRLBEUnR76ax96leukPY8vQk4aIeHYbY4bJY50mfDYS+4qAI
HI7H2ocTxvi3abs1iCK0CHSee5vFJTUqq2DfCGO4ROECzkdI4M4+EtltB2/Bp0THNa3iXaulmOpW
HWGY/EfqaP9Vv1nsdNPYFD7Ox681X+t7Jzv2avJ1evDKxkfF4Yq+7LVp/mzDFlzRrayrHwLsM74Z
IeLopKDS7h74NGB5FAOqP4NFrpuoaEniH3LdhmowcVPAnQXveGtnUYUpM+h1ib/ViVZIYvZ90bLu
pW93epvjO8AwWo1r2Q1JXbGobcq2mcwTDyviGdPg+bHH63yMYTEz3+ddvbqyzmz2AI/4+iGquT53
k0miYoIXeNnucAQ+7+2a9i+gYyOjXZn8W9TA0k1wydKKmPQzlTr+WdP0D9tad+0bHb5kuZCugBwp
1iX4Y20FBndWmX4YqkDH6dgIOYACoqMaYDKHoWCYh/5LP3QpMkA6hZTToPJ0Oi9qT+OHPFpBwlfz
4pdzE+qVfPau9/wQOYufn7ZsfcOhqW3LmTNz9polF7wAh7/SNiDXX/pFwhimX4D+jIVGNF/zpZZi
gfPY0OabOuDYdM1YRrYT9jYR+NGCaDeXe5DxozYypmUHRdWxls4gS3da6BRV47A4eRnbTqsHu07h
qLHeb7sNCYgT6QdE3PGeV3bQpMjQlNjKdib0T7wVXXzMBs/jo81Two5NtuahrnqzAxMoAKK7/sHy
aBJ3ma+9+mK9Z/GDE8k+sqJG5RiXVtnWt/hLfBedAB6muy21xSjpyqidumO6DUs4QkAryY95nPX+
GNUWuTAatP3+Wzpv7YJkMEfSxRcpJhZz0fbzbG/TNO7I7YrBlP6pd5no20QP+F8Nnkn2hBSbOCo2
vIzsqHRm2ZEMIRfnxdZBlDauQTAr+hgpOuU8bLm4qy3P5SsHNzYcwXSHL49w+IFqNy6CKcGy0rF+
QgYE7LxA9mbLUfme6t8w+Rowy0NzNsuHnmAhnsQ0z+zqXN8g5a03GnhDLydMuUcEzM6PrZjkoQlR
jaGul37mxZAvC/vaEUL6V78hOvJJUJOhYokFtiedkp6cd0v5+qdJVTRDbbloD0P3NZIXYmDFUCWq
adRlZKoff5M8NOROxE07vrYhX8WZkExHn6WhPQpIN/BVgJHREFoKvvT1F/yUnR57n+0xLxYSCXuv
eTxMJ1gusulAzRDbTx2n63THE6xr2AKbiB98yrb+K/y1pgydZqewjhGTkZ/6dsr93U7kqM550xj/
Ld5Fau422g8yKefg40kWCOki7MJhQWB/hbp505M4qEpOTQJvknO3mk3e9KBcJmemclTu4HGv3X5Z
czMvsmyzzOlqjFf6drpOSTR/tTtz47GffE9uU5xGW3Zw2tXNtdWQVH2dKWNwAGI2Z2lh7VJTWUBK
B9pOh7PCXFZ8p+YpQHvkDnVeD9kFguWse7X1NvCrQszkUQeVdaduwf8PE/Ld1Qe4gQr/VKeIqOqK
JmlTd0YZsy2myuwcd2cIDvVqj3suYKm+dXgx9xGjmAYiYXYy7ISLCLqBJNd6vCxuWuxvjpRPdk4d
pJGFhnGFLIbAQqj6oe2SX3uYo+lkEpjXNUUIfN4KprKokkOiI1PGxvnph0v5Gj/azrYW0eUQSkv4
TCWxl4CpGGCkocubeC/2xOGCyjOj67+g5F2iZ+6TZLpaOPOsJ2o6Lm6TNpnFz8alSfJ5hKWRPTaM
jPU3koQlvTOc+vGZNlikf+Y0mvlFYXzr46KP0oT+ReN0DGey0yi+Gey82iID49//5vM8b6ogMwI2
v/JUD8nRadCm79oxZuvt4gmao6KbpWh/TONU5/ci6Qb1umIjzKqgfBnqz2LTdXRs6iVlx5Rvq7zV
EBBEpSdbkqnKpJTAei9aolMbJp/dLJhi6x/AjtLOQ700J81Q1TrNgbPEuEzin0jCi3WFX2Tatnrb
HMNW1hSjoKVIbRpifkhZkrW3OkXsty53OHLMv3bjh/ZHY7Nm/DHuOuJoz7Zm+yycaNUn4sAS+T11
mmyuCiJiU3ZkmgBPOoxjn4hbOMiZ8JQ2UTyos4EfnlhKaElHf56UX4k893mtt98GdHVcDxoJcvUB
ws/c6EJ0rM/Wgu1GZwzGyFAd02JM+2i+TYXXdWHzmnLctnU9wAiXhTFkyQG8ACaGShGbOXri0zxO
r4OGkU52WpCIADvOjYIp972ZMj9uJZtmDMvNVkMIVojNypkVzCaRmCED0uup7oQb2lMNXYBMKs1y
Edkr4PmJPKUzzAOXkqw58z8aY6e+L0ibKH116s1UqqQ66cxedGLhLbRLc7+zSsyj5arMMZOMT42N
kKUEtzrSZBeYTG7tmUc2mf9kcc/4aUl11J8UoCdRZTsLSzlw06BgWvWgMn1MHK9lh6HMzOyBNfO+
nTq2tOlrVCs7HNZJ0D/Nzm3ym5uZtOd+RWDLmNK07EZtH9NozeKCtUlDT0hRluIml2m8IsgtE+t2
zvaEXAVcrzfc14tpj3WI5vizJa3cDyyP6qw5yXRto9ttiObkpzBpfIZnG21OAjm1zQEO3EM2l/mM
lL47reIkvXPrBq+gEihdCjaRX+pHaaSFatzMs4cAgmyXaAr2IJcJdrX9BIfDGR4CpxxlVPiOMS6I
a/jKZBCX0OaLzwtl15wfBBFgPhU7YhHsZUFliVNDN3oqcjhgPglwsKwvUFUt1J62dkzT52Rnq4yO
hMd+vRrmdPMUJQMs7CgCxlCuYesm8OjgxObqLxkRH85C82siqLuoFAZTOGFz97r0OdzJ/LC3umr4
lopLlgxB4L8NNhqKCCic/qvdaugv9llF6orKmpFvY8DN9QCSn0mf636P28s8CixABn4CBhtjk43m
hCxyj79EtHSfznh/a/u0swx5p4PRvzB0wmXY1PtZIl7xD+eDmoZime3cPxL4ck+3vFdb80AgS8oe
thXg7stGQMM9g6dotCrmTmWwp+7Ith0RyTC433mSRNmxk2MsXunEp+Ulm0D0fqmlCfXPBn8r6p2W
8119r0eOyHQQhnfFHnaTNw7Sya4bY3yzmNlCxZ2GuGKgG/ZvGOY1KYHY6q1wMeXyIoBvH5vVgfEE
/6Zen9J25gPOirVtHmo2yQgVZRcj5RK0Bp0bUEYOsxAIIs5YjIzHMtYmRC+T87pfDhhM1Fl/7rqm
O+Vc4KoeeS1yVYbcRgTF2Z7xXzUs2Igv2dwv8T2bl0xf0nXPXJHC5/q0G9q88MZIhCy3HH3c0TWO
alEs8RSbOyqC7VXRNsL4+7RuO5cUE0P4L+7nKKQDXlwkm/0OjqVqcmXTb1uBfx+BXNVlanoacEHg
+AORtg5rIQdtK7KFtf+V1Vv0xHaK7t3AZu/Gokwfd5xoadiB19FIfsKqhf8ph63lchkEiugCUrIt
vk9GLzCMrfMsl7cMYYAUJcPsxHTAB3fnFkYG6yfF+3xZ73ye9P5xcfXGq27quvgJhYKOIaVst1Ee
IxMz/jzlqFaONrBJPIW8V8tpmHh9S8UI2XCeyRNKLtlCehK3uTmBgk2Shx1loDn0KdaVOwRojAd/
mTOX9R4V9Ru+p5I5utNT4+c/w9KM/K8FVgtfFpaK32hOcZgd883AaHhO63WqeliN/toQ0VRqjBKP
4wCvmboMopbUljh8yLwdmgUCHn+iE5AMf5EIdPYHNPh5Kyo6EbN8Ur2Sy1hhIjt6WUV0FwRJAFNI
p8csH5b0EWG20av2iwBdRqIzECXZrG7FF3TG8BOZ2h4ZgkigQjYtL5sosAiuUYBWaVYpakeYd435
eKdWEv8YCPOqL9cmatK6Suc+SnhhGigBvvmERksVkdVOLSLHl3q+8+vSILBlrFHJThh3xV16GFZZ
99+F7sVyaLEjsmeBLzFdc8+XrCsx8hmrxvfbVNBBuK4wEXuLrrNwxU3R7vbd/MNBoZGcNvGWyFPy
NQrRFxyyhgX0rlG7HXaFWJSlyEO60qzwPYwVT6xVmbrb1kDIeUEK6YTgcliqqGKUBuOWYcdkIntB
uk8bbg1sMdMcLoATbtI6JgUPrcP1CIzgyrq31FIKZ8aDWKasskSStAptvL7qRUQnnqb0wU5bFFXR
in8G9k5+e6iq++PY+OYOa4XdUNHmGEKNW1SOc08uhmzzp2Zl7mXiWbsW8DPL0a4ByByLBNOirYhh
F+TyT4zSFWMI2/8mzUAWQOugnPiw7sUqc/YkZrRYKElgQ5egLTxpnLSgou0UEr6lfRxIwAm/1ju5
amfCDXbXkJQOUToAuvP90sJao2TjPqL6XuZzFo8oUNaAoO9NmBIs6nBq+llWSbYP54Fk9YnLerk2
GgeUSGZX9sZld0kCwCZRfYOCDcQ4QesA9/s9PvAhJAU8+dpSpGQpkXnoTvNM+9dhHnBowVmsamqe
HOBFxVAiWF4QsXwNY96iLaMonEa03Hs3xAfV4MyYUr6X7ciWQjhEmW4EgAfCyL8QNY9YciC+46Co
DxHwkxTPIKqPYxsHdExuvGzR+hPhnAxVo0TDZjj+Hu3atUzWocbzl2kylKYd/Q3S7VN0AXT64z1L
Pvcdjg+qo/m1c8NSehrYI+Lbms8NaeoLwhbrayO8xXnih4JEnpWmSeRh0wTuLQkz8gDWOMomlfvo
DKXxVG2+QUmHQIzx+7Q1ouhr0Kcb8EQ+QTWGaRMj8igQWnxuexSBIN6tOy2zyNQw7UPbvIF7dALH
i92kyI/oiwxHw0m6mSFfl5BRHdaaCgP7qmz9i/qAAhjNLX30rdNo//na/wZ5Mj4PNNqeKYSfJyf5
3ELysOOhSZ1VsvHxoSO+/2nnRdxMjA0vcu1TrPxUY5jCgCQrLIajzyR8t5uenrNGmgPMsrHQg7Hn
TodtL7d8XI4m8q0qYl+r37Iz+qHJifzmlpYV6RwZcyAqcV86W6/bsTXNwK46du1Rm5FNVUI7+5JJ
2T/1tMt+1Emv/yDPLUK0FENhlgvxeXdRRO4gw1UPc7D1ZUlVHhUrnCcqCNNRA2zt5E4aQ6AfI85B
f2Y7YK6qUbI+NVmNxEPad7Eqd11v5zpPpDq4OIqWgsdtk1S9cxnArWHeAqCjZrJVi+vrUO/1lrwO
ZsW9XOhui28SyvfxS5qNsNzPsznShw59zHBAt05pMey5uic7l3ckYe2E8FbeAUQy28843swrA9/g
jkUwe8O7Q4uItnIGnoB7MjqMXIQXuKjB4zNMiDr5U+um7csYNdS9bNKVgVI6Ikqct/vwKBOUmOPe
TNdtSpH4ZRPh5T2mYX17v6P8lYd2pPIBvpw2r3aJDF/89agvSoGr/gdjK7+A5+eOKYvCn3qMww7M
c6mv4PYqXljUqlmJ1dHIsouRXlamIJ0/EL5gGy3zW5AZTzKYAHQhWrJjumY8FIHnOYxhB94b6Dgb
4i8dx+13MIb4N1PyXqOCNNmTSv3A7qIwil8x11aVDNFW6PEQYvwa95RjFWMCEB9AiEGZwvFW3aET
2/gdNd7wFbFv9W/nA8mKREQyLdlCURqryc5gg6/oMsttzucJm2WIv2m3TPc4FJIfwavld8BY7nER
EA8WcdxiTUbLPt4tS86ui5LqJ+vG7C+UbPyrjQ1HTybtHN1scD//o2rUb0Xa062pJOqk+3kf1F7S
leQ3iRxSHObjkD63I6q3Isb6V8U+d/ImRQWiSt/YdDjW67Dboxzo7C4scebqkzcIhOOX5QU+wo6o
Ow1Ajc6rriRQQvCvSOmmXSWzCUTjFCKDrJwWZBDej1ncwiuU9xCkPQ4rx8kmKM6/x32f6ujbiqru
moV1PLQwt2PVHq9AXOF91OYHEDzGF9gkwkU/pqvIEEVTy/xpx6z1DMQDvRkOxbgGMCQ6d+vHOPYl
t1sEZq7HeaGcZ+lXJfv8YU9X98klcBWrdj7WoaRI/AnV6Othn3AdrIN/6Rjdf44jjNjWWAz0EG3G
PhPEkH+PnOEnF8SobyZPUP5lnrbDeVu0/sJ2TeYqRj/7tMBM83ezt117BsVun8qwAto7MgPZJgQR
nXntQId+gPjK3vccqp1DnTkVDsAs2Fxa9CDyKoHKT2f8RH5NQTGyJ8IT1lSUBYf3FGsvy1XEoT8w
Bo5xqWKu0HOA8zFWY6DkKV82vFB8tvIFV3Z/iA24y4XDZYEwD7LiynIwy7Q3i2yWHzobhlD4rcM8
g3kqTjENIwCUbUMRTocFLORZtwsHOCtVpZDIvB80WaW76r3DTm1B1UgveG6SHTIyNhedY8K32DGJ
Lyke3Y9oWgC9dyhM7nICZcKxjvthu/C2dfRic8q/hcnN7SNnGhHsU7tbbAjcbMxfAB6o9hA4ALLz
Hq0zK+lkxE2t1g3KEuSUANZm85w8oPbaRnQJ86hKMa+xRgvXzEtVe/J2/6a1y/OzHGX7lepY9U/5
mKjoiW9JupUo0N16ioYeHu3txpPHabbNj3bc0UhnegOcCUuXFrOVhCY/O8VRgcDmZ5CHZOxBwo5D
INMdjWk2oqed47XSXvOHvonmv8I4aTh0tS4/oMMDsAJpT98hCEp1P7K5IRXfpybFUt9mVVmGyiCg
MXNHkS/qFCC35EWrs+jnPnN+B0RCsNNG/HZ5C65sfpI+xM9zkAa9UKjNbR9Pxj9yReILIMhH1S3k
IUEY5RXOcHiybnPQVoa05gAbrVHkZIcVlFWrJ/na593WFHFC5othY0PLVK/ytKdwsP82IpDgEPsh
oMB3y21PG4oufVmtr7I1k/Ep4kn/1fdDmleoeoMDd91N/clvc4sreUJjVvRtKg4OQGVeGJcgIGSm
qr9LE9GMxYDK0hSUmPFZWRg+4HRZzMkl3f5LkQlT4U7B4PW+T+cwHvIcct9r5nH0A+UVqC4ybYc3
z6AIxVqcehiOFGOmqapWtrv5gHT5vDm3LBasBDpKzBF2TGapbMx0Xi4SQn42LAwzj41trmAaiE2R
xAtOVEJtfp+JaC0jKvTPlbTtjB5Dx/OxiYPjSIVcUfPEmzyy1OZNEeXIQkHnABO+Qipnxstu+81X
1m1KFF2HDMPKeFDYYOHetxc+EfYA3Dqrmo7Ie1FTrJNU8y9sTIFXCbS5BawvavNFRiN8kds171Dq
Nfl/Yrlo01YZxo1vXwUkkGLJJ+mLJSHjiVi7x4UZSHdYs8y81pMaj+kyoelXg8GcZc7D8xTc9j2L
pwzKeoMBQrkElNyHSWucBKnIRPyo4C7/qdv3Fh5cdd8+Ry3imO69QJwMmvUFRh8Oo4ntkNXRCnQU
FOX+5BCzTEpsPG6LoYd7fIFR2vbspN+mCpg+7oF0Av5XjH3cj5dYdvyHzFVr/+ykX5oC7SXQgrh3
eEgWObk3dSBNWlpLLfi4tYr2R89k3Z6Ci2aPCnnMb8HVHx/rCeZpB2a1EJUGaW2sVp63exlqL59X
KDvmcoPHwidM1sLvPuEbQlOapDlnXdKccM/jZpLeXA1wMYic0DW+TRZm9aAXrCmY1W1ddqP8oobr
pjnrMVADznCeZG7WQ9ds3Q8PsPsgXa2/LZTNr7CE3X5taGyuAOCx6si2foJ7E7SCHcQ64tjWnj5M
aG0u2Fp6qTZCfVfaAMESupuOE1gXkWj4lDg6shMzrusvbxT5rcRwYLm3FLyAGwywbP59W/cE07iA
6hsHRjC/+z5sP8OuUnlc4jn51EhMx6T2yQXMBXYzLUmNgNE+G07rXmtU6BjG/B5ZwCqQYk1AnyE9
x2CYefS9NZJaMwbgb4ZW5JNYloe0zmhlMtrOZxQIrmjSTaGm8OOv3K3DfIe0VZseLJP7TYuEtovw
JNyOi8lOKhYIHwYsBx80sSFNqUKk73pxeNEASOGjezF8wAWHak4PhVlpAOwAuBQhjhBKnECvT38p
j6FKMUcYzoy6mf/M0P9oHPVzWzip6y9b51eO5TVwV8kozDh4Fj/eZdGq/xiaowjO4PieIUuBYsrC
pV7u+tF6d3ajaF/WSGHICdHY5xVXGy7jYdcAMFeKQbAX9lqbPHneIgKHRBXFh7lP3SGJMStrcMbg
oCOoDIlQ/EDSWF73frLHheDXJ/GojoN2wPzyFpeMwZCnsFyoI2DhXhYLn7WvJiBrz22boxODzSZG
7yGu73rtUPLO7Tr+mJvWV3XIMtwqUWeKXqT7sdZw+MPMStalm/P0vHA7f+HrNHXlGHCGQHHC7xbD
+zPZaksx29HsAR0Y5t0YmpW2ywJAgFqS16HT83E0Uj6BOSCqkfGlWvts+TpFw1alGDk/ex51DwZx
KSVgTndWvI6+YLeDLhrDQ78AGpacpjrEh2UAgIC7UJ46MrXYQbpGWyIQiFYao7EvzW5Rwm3Qe7BF
/UgSD/llJhxaNz3dBwO+p6hR95YJRlvndAAGEAep7yZi0wKQ6IqWc4RZ4hpoKJBwBc/lnJJqM/55
BiukSgmkVNnKs7Nx9XqmCYax1m7bLZqN7bhiRzzOWaTPoCRll65z4jhGZj/BdaS7HbssP1jf/LSQ
spX4UYiy+lDrYnItolY3p7fK5Wv+2Db/x9F5LEeOA0H0ixhBB5or2V7qlh1JowtD4wh6ErTA1+/T
3jZidnekbhKoqnyZJey3tejcHcKk/cBQt771ReP85mH3dsaXXep5S5btts5G5cjdPOk8aSdZa7J9
Vi3ll5czM/QaOz+NhSN3YW5GTnHL+gI3yxhoFl+ODpoja1OjwxLBY/Fc+H9CrIez3BuP8eCuZEn2
kwyL6cBEGlk027adp8L5GE46tJIiW34RtcdoppzNeej8PxTcf4d8DZ6x6bIgmViB21aiWa3M6V/t
3A6PyL7urrC2+BzFyrqN6/AV9F2/rwaJupJnMRs+kfZoQUpuyzL0X5ksjEeGVtXFFpjWgA4HLnJd
/nX9qTsxhwyeajW9jmFdvNV2wFq2mRoAh9KYEc9WVXckp0bPTl2EO6OYRxysIG6SSqrYTbpON4me
QnuXtc5vfGUjn+cidiZWDfyK1EG4b3HtqhSSpU3iVSxrKqEnJJc91oXdUIE1DduUP25W8dMtSRH7
kmvrbSSFhnYb+Puc3Y7pLI1svOM6zVyEVWChxzwOurTz+2YeXc866ABrFVOpacqN4AVoxPK+mHhr
T5RtenthlFp2iFVa+fEPOS7+b1HpTj7YcguHfedEWv0rtGemKtnWSvQ7OcrBvZqYOOWvqBjs7sLH
jV1duJAEyNyqlw8uUfHevVFNtfPzpXHfteeY4eJWToPc6E2rHJ5jLGWKa29xuCXtenDWH/Gs5PA3
stZg0EnbF44C5+UPqDYIvFwT0qdnmc5+mTPT1U78OU81NbQfRvkN+bNy9mpps//diOXeDafpVa5z
0STrGClrny1DqVOGuiGlpT+BjnMjsmQWhrTvXPmlh8pH88osP6hvRZ4NbzSUPTVSzXHTpEVt9JtN
Nrh6iotolQeCrRw7jeuhvzJUccEZqqzq/y3Qe+1rXwrdPjsE/qs0Lrj4N7Z/rKpMCl7W8r4b+6FJ
Y4eETfpOZCw/4Vpu24d2mgyfdG6Y1iaVZmCd1qujkBo8H2TmEseer+/xe2b5x2R1Onqg2rKLN70K
0ydm9vv1rWgHHibXRXpy9p5e3Z8Ir5HzWDFkyf9J4v/+zSEkNhFzgOrFbhF2RDfbMWE4d2p2vJRJ
k7EeKX2mfD9G0nqNV54S8m/9Sg42YEIRVhlrs4VgebY1Fy0b3aaCufEkFpKd00hG8/YyScSZXTFC
PVlJ2AH6wtJ209Yg+9qZPf9z1h6Cb4+e1/nifqsl64LGIAN94N6f1J7dxdb8UQmrXf/GjJQil+A8
tbGp253Jct3SgWudmTLXU4H4N259/u6VFoo4+SBeZJ2bXo5Rsyt7cLNL7YIcVYjxLBu4xlo0zgne
R+nzqKyx6Xbh2ET1bdzUFh9DWUb9cGZ9VE5ZxNJd8+kvc5Onq+3hls3bGaVp1zSk4P6QjLa8p42V
CP2w28ZwDjLCMli/Tm6qY8SNRR7xjGjtQmjYPp/QkogMYKBPLCvf7kfHC73mjp6UbjdpXcLS/ggt
hBgP3hIUBvxHdows7jD25p06bMXCDGy286C+Duhh9W8ErNa8jxxY4l/pTDbCZFDUa2GfbGygfkOt
EMLKoW1V/O67yW2KyNkbJ2hbeic5WRMJpsaxmDYcG77MvD5zntDAseauc82HnS9hv/PGKSqqZ8QC
vXa3yHbDxt6RPjKYX4GTB9tXHc6yQuHWQf1rYyIwD4fC83J56KNiG/p0dIUZrrlBwCZvOsBVvDEe
aI7m2zv/3Bt2DSLAL9OQoofmdEbESdqYQkv8CQnJie4/5v1VuOftq6NlF01aXaHS6/bqCFqz7sBd
GkZs/p0F/Yn2OCf4pJu6/8XLXPpXe3KLIRlWb/UPTjlJ3v6KFa3p4owR+SNT/C+XdvG1UP9sEzqX
FNGYsjkzbvJj7+emfs6Ckeva2Kyx4jAJyjPiViNeqqiYs4fVrpfpavXQqReCKtielo2q2cGsiz2b
5gW1yTJEf2RcVnGyeeXAK5pTVlAyDpP11nBmd3t+/3reF6DRNf75yNs7gW3mW+Yz0PkSuQn6T4gv
98/gbSZitICAylh7jfx7gUhNz4G04R2zQAFcOV1cP0d9EbNBbAvsINgtte0q4gT8+kMC2cwPMe2F
ThFGw+EqO1YPH7TH+7vvY0TgxJs307vpIEGK39ZuWr197NjbmNA/mAfddavpkgWDh0nLkvnrowX1
Ig5IzCxmKT0tNAXJNtwN7jBvaZbVmTyRGSdRJaVmXw4vD27Ozt2eh9xa/Xd7Dezty2a9tbPTMw05
w9FFv22usyiKY2Ibfy5O3B2nFWLNy4PwHHsTYz8BW5q6Vc2Cn8i1eZUYZJS86EXIBDtmi0Yac4+Z
XddBASTCyJAIfR4A9zWrBFOivrZqEujL+nH0oyF4GKl2KVrkNG+ohWVzqaoiNOcAj/sZfD34LeLN
lnuADfvDDcLlJeebJXpwHTSZrU0ADRra6lnBCIR/Ambzv7KMt+W0Ve3a7shBYDIY2pSC5xD13b8A
JSxPfuFrhvxNG7FsSdjLba2ssrorK9lRbXjN/OX3sbfd7C3uP9Hytj9NFjZVGveZ9JNu9n1UvRyf
iAW9mq5xtkRpuZSy4eJgkwpjRv5xphJGauLLypPCWPW1r6Ng3+bNchRRuJVkza+MIezvF7lzY9QQ
3atPuU4GzxVyOnfF0ucho1C3enPHpftbIxT+IQG5My/GF8OntrAdPJWsQsrulKosMoa1tcSHDIVc
7QEnTb+L27GhMFk92d6EJg4tbQuGKAc8X6X1HMB3YPYylfqFJPfNGX+P68dk27qZif4meyS7KrdV
hhKTl166FjMEnNBe3LHCK/IqLlRhZw8McPF6JfCu1fiP3VK5s5egLBRbdjzH1a4VunGOVq8s98Pu
sm54460K12//AwOudWCB6EPMGFslfHFN+HeM++pX4XSDwzNkZnkgh7MP7mDIuKqLEd9XEFdDmBrL
cU8ASuWIt5LBwjR2/dMSuAPDTQWqUDzmbufnzwyqgmdGsFX+JxjpKey5XD46shufsJhubeoEnA9Y
puaRs9+aa+s55+x68rMtD9MwXES0DzZZgZ2Gg+UXd2vde/V75fctx2UuLXFaacDCUxwxMjqEAeOR
A4RXMe9yewVRaXSEd0fkA4xPWJe2fhn4000l7JvxOZdCv430uGf7AHEbXp4P7muzMdzdjrXbGG9X
Ydx7zCe2COx9qCSeK9OsTSpZUst4dnVjwJWEYPiwe5C6ktlnLepS3DMQWrIoDfos8hOGSGbYe0MQ
imuUUxo/sJtKnZuu8HxEaDVwLs1lPF6mSK+v/WgGlg0Ld5RJPDSoDh0S57HRc34OG07606LncWUZ
IwAfAgfn0F2vR7afg4/a1UvHrQTU3vqaXy/vGVR+CDN3/n6Ne58fY1kXtVtNwW8RFCSgBnPWvsTb
Gr7acRC/uwNPcso6N9v6p7de8s+izf66k6c+I3sJu8OGgrUkMuu3fF8bRsepRVkW/HY5+yyZzDEp
I8/RGgizXxo5Dm8+zn7rUJNtkv1pKTPCd9OL5Unlbn1nUeo8j300wKBUiu+rzoRGY5jnMLEtvxwZ
HId65Kmf63aQj/7Q1vbD4sCh3tfZZN33DUQLN2erbz1L5l3o7LKqbsMk0VQgPzFcNbKu9yK0JDkA
9WQEarmTe68t3Ny5c6Ygf2wbJdOVLiHpaaaXZBVBfFItfOfSWsMH64PGOKlzVz70DtE7j4JTUe5M
OXU/6UxyAIDBp+rqGOK016qpFTvH2GhUwy1VpUztyN84xFo3JhbG21zOqEian4F2uhRseZy/cXn3
sR5HO39qllJ1LxELPcuzkvXwXfvzqiRGe4yX9OKJ5y2YCthrF8DvKKn+mykJM21gX5hVvtCRxN1+
UO5y891WXPM+G84x9QKgRWy53jNEy+bvaLbG8c3ULnhluAZN/Vr0md3ui3yD2HHQYJgIrtmY32y2
IzxUjt0KFIZqrA75mjXRqe0XUdwD8ZUMiJdhyv4hKZTTzyGu++41Y0e0SCikJr4B04zXjIGsf4CB
nyJGj8vMH45TNxwVoLzkIkJjOsXdtKznGrL3uZzdyj30bp/VO6RhnT86JkPqlhYw5q1BDCNgpnHo
zROvc+312Vgzj31f5dOES4KbT1wRuPkl2sIFVCx5q3DKizFI2sxMw9UjMr85+ZWRBoFlguVkRm6O
Y2c1hxrG5zysHBVJid9iSSlUp9vIzuuLiojkabsuf4rDsbtMi8t23dgKoIEsDT2l0FrEXrDd9Jqj
f6XdbLFJc1CZ531QUeggDS2/886+EeZf2fMWva6mLq715g6fI5aTPCk7NpyltOurvk5THMBXcHVM
KUIs5F+vbae8m1GH1n0zWON5JeWQH3PowkeRfUfhWrM333TdF79UHPTHcJts/EmTt9knEH6hDvFq
QtIFDUVy2n5PeS7MMjPmOJk0R5+FpsvfKBYiTP1lddp0Lqb2DIagnofO8iX1pvZ1vBMdV1cKBrbK
x2U2UAi8iROtWmj/A51o0mbq3GrPXz74yA1D4N15g9XH57EZVL3DDsZ+u6yiB//NUz1/5kZPezgv
7Ah+kHVq3zsNvb1fN+5ycPOxpyC0tgcxLNGhzMtKp8s8Ewk2ORxWu26wp+Ngxu4PFVa1X0S13gvf
aQ44JufdRnl3P+fMNTs8B59r3JU8kH1FEJLpu50/Ts2jU2Z9c6wLXT0gjTQn6WzNw2AV3p6zzEVz
3PRyUNRCSRmb+CT6Uj/yKU/znpKw7qFJAntK6XChS70+P8w5esFTz2Wj+AJZ9fxib+wI8uN+3oFU
EOa65TOwqq9iiO6uChVjQbNyX4yjjybSqasvTP5T9P7m/iiVMzn+ccVF5H4oVRYsHSjX+t4dbfHi
yiB6zyDf8hSPUbYkkYVIHGJeHRPVlO7fDTrKJHa8rFcpuvVUexUQTGMQaFv1PTYgPf2OAPUo57NX
3m+vq4LugLiKdwB5u27SpSWa/pwb+InGcfP+ZGci9igJXBKr7Ny/5xujDNhUBlhVOQO5xrZ/y9h8
zOvV+9Z0ELhzHjappyv/kw+wLYJNCCIwL3gPMbVWkaqcNJOzfTIC2mif15XVpQpezpDKxF0RmTE/
56u1JT3t1wl8fHzpKuVlzJSCRT+HUcugwZDM1yWVCi19A5iFC6fos34Ei4ccvqrl+6433dFxRTQd
Ebr0tm+5Eu2/tj1/b2mAdKpSBhMwhqvn1WY30efqB+bCwGocLIPo95ZxmpW0aYe7wmDs6Y6b3frW
bkAdlc+IS+xNmq2YxiJB3BsoLEs7tuJLVspMAfvUdEcxxJG4C6cZhVRzQZ84BgGzprbPaDDXbnmk
n/e/4n4MsBz5i9xYHO3nbwFw28UOreFRkObl732jOudGuTlnO6cDkX+3i8piLGhb0T5cN6plHtro
NPBMULdRYMtU0D4iiznsC9th6pp10oRBpx5Nu8qMYd7mDEy+xzyD6ICtfaFSWWb+2yLHklF37Ssx
paF1WXs6vv0YO8MP3++2HQdK/sr+CEpbgvUKyu/CxAEr2pCkZAKnzUHAOJFT3EYEuJGOR9GFKr/s
+Y6dL5vGZC9nX4gDVyWsQg42hOZVUUknaq0gT1YNYXtdKFiDlNt0G+8Jox/KgwMEoh+deRgdRBPW
3xy+z2H23iBL2lEiaiiGFC+JI/e5KYPgcd3whid90G/BQ9yI0DwA8sn1DBfxvbnA5q26lryqzWUJ
xeifdN4X9H72tvrHuMsc+dfFckBeoFUw6pAIrmtiV1n0M+4iP3hky+7o81Jb0sVp1NX5LpA2K+vm
LauCdOJQaFPVT9hMkgH2bXjSE3cvR39eA2GlpDXabTpygSBGzNkEzZlqD9j2Pp4HJYBoGWZbP/h3
F/+8YTtmMa4X3Teq67Kro7w626/tlr95cyu/sIcx7valWMOdUlowvo19P5rfUGP99q5ZQ0QfxpRg
m+CsA1y2N4yH3qaDThYsUy5zVRiAXQUdz7BoHH+4mHb6QzOGhX1so3D5m8s+PsjAjP1p8ugXEhaj
6kMI9ZmjzszzbeimuTmYRUfquTVzZQG9FDmLIjLZK7lf4rb6bSHij7dW5tG49/1YH4PQWnWydrW0
kvLbZUC93OQHnRUF5hHMymmwBdEfODP/ecj64l52IQpoJF0622gtgE2MmfRBUUpsKS4Zu39Ft+Wj
t/LQZgpP3HOZ5PXiZae565vs5lnG/nZ7Tq0HUG5Di119Agrbn906Fg9t24aaJcGBeBU960fp0e2o
vHcFrsnrOiJO/M2rEJ+XaWX4or4xLgQ6NOSLz0S7ObilMMhR1mauPEgOlXS1mtM4iuyxNqCVLw0N
+6PPpQtDgK9ul4lxM/duWVThIULm/qTYIlPPbTlFiwTO2bzbk4gVXkAFeR1pb2HUPxd+UrlG8OB0
w88xHtqdQvn5G+S2plQhz+5kLat8l+vYvvI2I1yKzD3NqLy/h0KYl20Twb3bjuaXLsr6QCZSeR/a
YcBGDZgG1AcAw0KVvwm66Nu0doXGdC22ewswb0xnNWyofrn6aDA00Jr2c3hrcIZyQ3B3Olbb4Eys
GJGH7tT/jIvAQk6rzRsQ4/ZgUB/PtRXiHWyyuNiXRNnfWVtX3Jx6oTM2mcX0KxyIxqEVc0MI83w+
DI67HEFHpk+4MuthlQUKOyTmHcbSId5jaGv/gEbZKY4ZpvXjar1GclXPne63L1K5t3sHs8rjFm6X
igfpSK00vNjLwN1lh2o+Ap/nl2hR6txZLnS1VVFjEv9l7x2x/GYugRtnlOU9VBguMHdzWN4Si5+A
wz0pPlv8fTE2QDlsf+3OJhf2yV1bfQ05hQFOmu69y4FqLb6R33Ipun9tHWBm2SbrdYMaeibPYL2v
lm0++0Ag955Xqj+V9qwzw771zP+KzoayWl6joIrv8+Wb6Bszp4YkdLB5KurieunVjpMsYvDotDli
mK33aKaokADZgvHYBnMTl2iTuOhxweRz0D+TybQtIGCRNSS0ns2T6wI4itVq9+5UrB/N0jByZbgl
451elDyNcptoi8msT1VJ07d4frHrw8blSrWBTllMO5J5I5hwp3nNnnZGXmqGAQyH/DpaAyiCyro6
tSvna6xC68yCiuySRVv4c7N8j6FcJK5oINMvXVoz0IZdvq1OiOoyr+49Ast6thYz32GEaXdZrKJ9
TkDjpZ+tYmeVrD1HFiWINbK3ZKLy/XYfOkeP5pUs0u2AQeorhK89TSZeTjSz3lc09NPdaET3xNCQ
6as3UmuTXJdafbjUyC22z5FXWEfY2Aprgh0fNkyYBHpm5rdxcJqVmMHfg6lVv3IcNE9I4xieV4TK
3qqXI0vaJm5IHiPoYzXvGGC5Y6rb0Lzx/AKtDF30I0PfqnbuYuf/dNVae4QAelY065vDO4d4O2f2
RFVqt9dRV8JJhec7L7klhg1p3m4uOq96Gulyc690YfalR/DksiGOGYgZ1YalC+ydZ84u3qRWU1oN
c14krBjDIh2tVBCuGXeVOwMBMVXRL5M199HBr3T9HgU+U1hGcHv6IVi5cBnLR5gwpjoMCqyz7uPm
1HlogKzpwzjEGd0mVP7VDs/d/Dtog+IDf8aI6BGuBI351bXPZfMcjzronhofF4GUffMxtuypTWJN
WksiJz+iwcEXjaOuhihyp+rWVx4IF2DZsRZleZmbjLE3m+83NMBNX4ret+9waKujhfbS7Kl9q9eN
ohD+D5cbZgyrRmFkEZlwe++96arPNgoGfMfTzEU4ByVbAQhJQZgMPDd1VuDqU6kVkK6cXRRoXNs7
qoplFzBTAB+am6NfavHlAuXdRrwkOzdquWn5WgNukZUWSKJNpFTFVcpTtr3ZQGZzgjSG/y5gK9BZ
2Bsw+TDSoUurLQ4rNAS+dvSG8IIf0nvq1kA95cbo0+A01YK6LGeopsH5xwre5oJF3Ybnbyy4w9in
AQPKGuK/A5PVPNHf1r/U8VhH6/pzdSUBZwrvEHdLgTWf1vAEoq6hm2CLyoRip82SFVPaiVIwug5S
ZXuGweAkqvfShiUBv/C1ISRDgk17exymHxkeTOedKIP4aXM0oEY+FHNdJoG34gHEjDIfwmZyzo0C
1cHyOR/0kuP5kkOTzeliT+FlqHNS+bq4a7eLQzYBpdnktMdp3BzSce3ePIqAor2K+2XZhUFt3rNA
ZmkjyWU9VsTxfOZdMP6lqBAnTUt1MKK299hnulfXRM6r8Rbnb9/hXhFzlHEvGSS/1avzT6kWV4L3
uP69bNppTxosmDHzHFEl5B/yl+YrcbBxYTkXiIuVOeRkfU4xZjwGzGH1Y1gb/9xMhfXFiMFvTxoH
9B3mMkJiq6Y4r/agriK3WiDPuBvuK2vh2WCH0E1qfrdYUNvyRjGSIqVW4mEa1zhh+rX984Ni3OM4
EPxMtnhdSd4vEiRvdDno3RcywLKrDbxyy72+PTJu6/EjDfowMT7wEytferknfq97WbqBZq2sGcXI
0utuumi7X21htY9WHFgnEQ7mdYD+wv/JMMqkUzz3JV6XkkllEMQHd67qJ2NW78CSbcHwoYv/BviT
CDAw9jeMzaLgiRQjVqNO8aOnouK+yvT69o3E3FyU/R9h6C8ftaT6wE9l/ihnBBafFnqHhAa2vjBC
06mn5vFiwf8/fZsMsb1YPBTpENvLdRsbzDSTa35L2/OeQ1Drc+ZFzWPpmvmXp7zVw7wRVB2nPVID
pC9TVmLWKkQAmroRC4TDQeiHc3bwt2y5QfIRckisWlum/lgyzAaOCCCj8qj7ES14ZvfcNPohn+ay
3Y/sE3wJbK6JCn/rr232QYu2GCH6ZuPFKr+KzEFncjSUeMzs5J8Nabj31VybvwVRZIdx8ufoIVoc
uKLJqud7leO7uLA5yX4bR8ZUeynsAQRw6sPyLHMYk46hcD5Vu2wsYXCKkmi8I87rqHkhaiV29qOW
3RVS2Prh9gyhD3HrD/LQhSjYaQXvmB8wE4k/vcyC7qgHnDKJjLi/CUNyG/utcoLAOSp2s7mprvkS
CNRYFqMCqL8WV/Y2W9ll1MsWD2nPNUBunRZOplMavnW4h7LTrAuMFXYqxknlIvD8yFnTg2KSPviz
5ZXMA8BstoOaJnG2Qj24nw2CfDrVmbM8cwmG0+u6Rrk8m85d/Sei1cyWVIPFm0sz592F+n+8fMz0
A+hXVN83mVWT5kYhXY43MQ7lxrJfYIwDSR0g4Zsq/Ghn9cNidQdPBMMOCN1liY4K7b7nX807Pds7
LUN7/Qmc/y0X0ulaWI76LiLWhJCY+5r8Pe+tRU+KX9Fmq46Tsa70ey+ZwBbXPhg9mIZ2WJ293RAl
qI+j0fS7yLKVuJKW4q4p050BNjIGyl+et6miDaoC4Jcms/1+S0vhj+qKjBZFuE0aoXI4shD6LhF5
q8xdP8de+2wU5N2DHdjA3yl2Q6MevYi+HcpZiPjVbm01Jdviz9s90zb9JboYGCTBJzMfOonOGScq
A2ejoA5FsCQzmFB38gNn3bmjhWDfmNF5iXHNX4Mtwp/BgHDzsEh04Q+GkdG7bkxwRCwcLh7Nw5Pa
vCfpbuUpbJmczSr00yEU/q8B8fszx8FymQff32s/ZCzQQ1UhtWvnJ3Wexd1Bak2B9fLRaRwKSQFt
KCIFjrJOQbMXTUX97JbZDEYU11ct++iVKyI++v3ELVVUXMRuNB4LrAIfpM9wegyCsidpBBOlkDCO
i+9u2z/QBict1TcmM2ati/wd1I/tEslH01shCx269hDU8O3jWNaCYWpW+zuwJPdRG0tfmQRWILrf
fsOEdfDjT5WFoEKyF/LLG3vs4G2xHcw26V3eBP3bNtjw//6yvUPIqB+Ba6Hl1KJ1PuPBW0+xt8Lj
UPjMryQejnjkC7WlyCkbz0a3rrfvFbsfnYezMKWhjA9eFem7YpjrN7/u18+KuCKVSt4KD42dv8qQ
ZXBvQgWC6DTN28QbtxMsiWOtdjWHT7hUnd9WwfIe3Jb+q3GL5lrZYZknTb/N742G+8as0x0FXfZ9
RN96Ggdg6UTj8fno2Uv2PKxaQf/TNx98jgO6Ogzi7OWV8tW2uvyzlatD1T7O/q5yWEVbx57z0tvj
Yu23iNxKlVsYcFpveKiKisNGk27w099KvDdFYPKXIRqHC2C42S3tFvxxLZvJAaOzKOX+ANceRu+y
IqxdR8d1Pzy/3h7bEELZxjZ0r1zhOvDrUwa0gj/jKVcYVPFDlvs5UCWxK27+GPMj3sbQjP/wXuK4
9MjBUBpDK7bTCI5hyvO7oCcyLvGktX0walC3iVEXY+B23pF3Ub5NGCZ+5IsT7Egv1IcgzxsM5pC2
dqIiodS+ttyg2WEFHW8F+TfBDT8C+2UYtDGWf3bXyf0sV1t00AZgQzus88o+aKszqVNtzmtToQeu
PCfbwQ69fvmJgho4JxcgqT8QLjF9MN77wHgH8+lhOxwS1uBh1RKhjHZV2wXL3qY1LG/21Iv8Kr9b
lDQrh2E36rI16ZL1jIBa2fSH1oMwP85GrUcCoZlCz+QjfkMScfwZRLklD1a8YtroXL18675+Z06O
vYzgfqSf3HriCk9+K6NDZ4MqXjJrwvoMZvVMDA8WHu31FABxWCzmMnWtd4hHmrylsBTyGDMuGoxp
5oieqavmiOSjZmqqk1q/Ocrv+I2DauqAyVfsV3PKuTbvFvSHUz+uy69C4zfZxAQnhSLnOTzUMaO2
gWgN1jIs7P60ugHe1CvXXxAtxFa5zIMoKKCNviN1yyF1qM2AzMNKY2TNpCLyRJUOU9gW+rGhJrIW
RQwrQUHmNPQLNDGt0oWfCw500d8mCxsLM1PSfp+FWX0OwIkvRCetd57EF7tJaMvR3rgPXBoEnrC+
Y0E8HBCMcxZv4jdA4DriQZ2GHwvjzT8119EvyQaPfeN6zYMy8fCuaH/3m151ypi5PbZ2iJuzKnur
3ek6t15KEfd/deM2e1B7FMjFUl3qhgzhQxN9r5FgMOTjhM0G5Ear/dOQi/LDZCFquJiCgbLEAD5n
ApS8ko7ay2gB9spcC94p+BhZxIkYGzk3Mg0rcPRSHEcEkgP3UfY4hlr/iDu/Ra8pyx+MY6PXucFZ
BjpSNM1hGfn8AESQ1grIgOeebDXedFxbf1eal4M1+hB8OHV/G1EZCLWo69MQYJLO0GGODFSOMtWq
vEyXcrEuNsLzTq02JTAshsOKcJdVyyyqV7vIhbk92h4Q1xlZEvOLu3lWwRy9Q91CbVD2bglB2c6L
o5oTSbD1k1cwPSLbq0zpBPClxD3o4WblVLczIVZfs3Ghp2LQkYIdvKdycsmmMaghD1zO+p09F+rZ
GohwwG9I89Y6Pbay2Cu3I7mdsXOgLTL5uSpbIXmylXNlIvtNh6Da3AvuvTeyKyZ16OdRTmieQfNh
r5H5rjUNiYsmV273BPAS3Yu4mMq3vJ88cnK8MlX1f5yd2W7kSLZlf6WQ76xL48zGzQLa6bNrHiP0
QigUCs7zzK/vxajsbiVLLr9wVKKAmOguI81ods7ea2fqtlS13PyuZdWYsO5gpHOCIMu3o4FrnWMo
RINOJ7giGrOmvwsRM5tLP5GVcamOcllt9RRZJKo8YVGm9eVao2sRVw/x0ITJup4gPpu6GGHlQbEz
vY0hp+3IGcSIk0cSBtrQqQKvnIRudui9xZ0b8CSnRUl/0oSE5d63A+gU2RmGPOBgoKYJZ+jB7hMN
MhMl17c2CIvkV52YSGXokEXxbpiuvi+sQZa2lC+kZIlNoqcyalkl1qgaKEx5YdiGUF5AAJgmU89M
9fzOTmVf8x2NOkS7j7WuMzfkDNsJ4auMiOPzmjUcvxbmFI7TmeUWhkd6R3vSvitz0T7UXd4rq9Ic
ULCxye2TS6lOmu5AITK8TUmJfB5bY4gdguG7YK0aSeeuY+hP2yzX8kOQRjQ1qKXRxYTrIvY9U9Px
o8J6CuoSG5fGKfAtINHc3asZW/bvIZQtA7sRLF/Er8PwOtAMKQge6qpXHBRwCduGc9tBL23X3NDF
0d1Vgf770otE8Nrj8LtXpUF7rjlQoDpBQ4YzQfcDbd9AKhkWJXgYuGIcH617WnJdcR+6mYPCihpu
wmKUW/bBBdixssIGy6iF16lfAS7EIoNmq77L6ImslXqUrwZIH5d053XkVUiH6g2ORNtbxNQvH1EF
hbwGIs9lX+J3v3KazhtqHnrgJI3e7EJX6M2i6wDlQWwIfjYG9U66ZFb3SmsnvAfT0F3blP2jZaFT
feOH1fLloGT61hVqlC7oledPDXS/TWv6xiFx4bHEhGr+anK6OBtPdB3LtERPO+F6V3ZtmcomHuvq
SqCW71e9gfQstJUqXPkuRzT65iHGcBsfRWon6tpCS67vkXjxd1mNMnkJLdTM0Zkg/lhYoxSieqNA
vVHrVF82BcYIIE9sXpnaKkidPGGJsoses0tNw+2HP2JAW4An6DdlYcp0ncdh10e09OgVeFQvObov
4Ha3r4WZd6Aqotrudo09mOuS49taL8P0Gj0hICtkYvE+C8mKokPeXcVJVOwN1/Wv0ix0EaTV6qOZ
SCLah3ECG6Ghx3dl1YW9UUMbIJikPwg5G3aaq+m0t93I3kfsTEAxDd3WDPvKuEkL164uafazkYET
EppKtiyGHjabLfkm+UUjhqUid29w2o2XQ8XErBsrW1eVSEDtIfwBZZTs8X1rnO9SHBo+lKbLgG4q
HfDaEC+A99kbu4GfvLv+5H/z+/LF0+rYsScilJMWsfmdc4BY0QYal5A4qmuqSQMKNOHKniOkuhEr
Tw0paRIlFl10SHE3mQKOUS706lsPIULehbxM2Us2+bLJhb7VuqbMsWfEtbXMzEiCZhQbK+xPz7GO
m9sQxXOi5OJKQE6D/TN2m9Qe9YcmkKs3ItbLm9KAk8TcyO61cVTvfR+0Hq9NmVIduU5msCgolm5M
JQr5njGyFhqVVqkjQE/eYIIMB7Xqu5UuOOosmEyCVXVQFeprsgtyb4Byc4UatjUdRNjWPmmLni4G
bFG2flZfPthKn6zZDlFqyKOu+pHB9roYjAnkVHfDvS7gQDtVzhutNet2U0Vjvqt6zb4fpdS4hhqj
33Ogly7oKWoHge2HQjo3Ot3LNeXdgkJQtAE5YsoQPqP4kOJCEU6fmmZwocVx/lqUpdhqCMc4cno9
XSR4XhuMq7z5hxLnN5HKzWIM6m7re7V7sFK3W1osem86gQIPlpH2lERS8B8q/cIlobK14yctb+Ru
wL4chvZWIf0M+6Ab45iCdv+90gssLgVuu4WO8H5Dk4HZ58pmPqw0ajve1sqi4sEslehRhmSwwPUp
rRUpx/NaAWtYlojK8kVbtcEuq7DVj6lc3cEU1S8s8VtR1CkFPneJlRJhg8K5tpbTq9BSaxSaOiUz
d8Rz4YctUCqCaBBha2596EPkJ2mu2vsYdtFjSZW9XCi0r6+93BAXfWN236pC/jmMavBNGMK/M2s/
ujYMv1h6Cmc/OWriLTIe4xKxQbUmY86AK265+TanIbKhhca+FWDhtG7R10Qp7L24PtS8Vc25Grxr
iAsJGerUN2VSotP4LotBf+6qRlpLvRZeUl6AKiCaeGWq6JS9zGqhGoIT+8mL13wzJFw3A0/qNUUN
gR9Kb7orXyqH10bqvUMz1uEKqorAKJZR1Ci2sI0jdplJAF5Y28UKvLZhbZMnEkIkCQgS+BGGmZJf
hLysfKx7nV5UBDvhR4kXEPaSTlmUkqm7V7IfZdQPYrKkmjsUyYEWOrCDEpoEHHtYDpnOtpUgjAat
x+xCPpfccIoadaBHrl/jMuX0PFZX9IiimJVA4VRwzfsVFMAiM2IEyZdoUYjSXY/weDx2v9DZ19aI
NPROQo+ZvX8NGD7CLzZsKNAf0sZqr0OxZpLNrbjKlY3+uAD+cN6lZyBpoCeJ2Q25smdwvhdVv09L
+QRy/di3Vv/+rTmkCTOOU7HHT4x/clPF9XkRVooxyweQBFKuKCr1PSWO20objUUld/mZYPNZJqgn
uRQKy0jZe1VzzVn3mffcCTr8sSGZYaIHFxUhGlZlz9kHsoF3L0W4I866k/N4e6OTEVYpeIqyxP2h
1cOLyaN+5rVnaH5acojCVLOhJALhSs3ELpDODGr5j0x7FQ+zQoto72NAWaqBosJrssrzbqY+w/Hj
NbFCXYYbwlYRR2C0Ril4XgSGPrHAP8zKpMihmAR6ztEatt43NRxOjPZ0gU/g7vpsTpYik305NPO9
gVBJouJE4DXbwHodQFs+M5RIn81OzaQuiaSPDxHRLzVPrjHOL897Emezs48aK6xEmu9j23qJyuwG
QeSv8y49n5uFWkcJdZI979RrmSNc1p4XjaXPpmZfNCXd12DYy6Q2WP2NPkTnpTDMQ+0bSKlgBbxh
7xEAutTEFEVke915D/g8197MhVxQJ++Z9pZ6jbSo2CFPbs67ldosJsivEOJXVtPtja49VMLbyFl4
e9at1GYzkzs5FiUK0H3KXoOss++VWZ854rOZaanQMmtRtXu3iooVqjR9ZRaDcuaIz6Zn0ArQECjd
9mII3auy5+hKxkNw3ltTm83LCNJJoasIu6sJqpA3xrvr6md+89nEDKl6lF0JXln3kcnYUsbZINGi
E8vW9PN/smxps7lZSknOZnKsQbCaNe4FyrWuL868pbPpadmVH4H4TQhLMnG2eBellr2e9SDOM+4l
r7Ki1iuLPZoj/ChxZC4KAf3uvKvPXp2a1+vw2sH8s4BDVJG8x7APu/NeQepsehI7Oyp61OR7V4jJ
u2mymY3gjp331Wcz1BLorkYzy/ZeOlpQZdorGlaZc97FZ3M0BRgWCs7Le5xT0QKMzlrgCD/z4rMp
2sRVkDQtL7dAjh9AIXGKTJtTWdf67wT3T550dTZH8TvK6hDqDAyG8gdFCjeZ1jzRcgcvmBNKKoSU
Tep+c5eb477PaEBU6XihW3YyroGveE+4f6NdqNM2M93K5qwz1co56KBpqH7qPXIw9I7NFM9QOuhC
bt2y8x2AJkivJIzY5YCAt0GSqw+Kvi8GshC69s3sqSVg9V1w9rduutSOrmMZqS8yz/4K61KwNyGv
LXxf2sWNdh+U9nVInFvTtc/94FOoGiNEqBz1xpSPzc1U6h6sNI3WtSF7KzRo9joq7aksnN9GeLFW
sdcIxPN+uxOoaXX0PAQNDIe+N731yDmveiQtY6vGZZct8EBKP+Flm0SY6C1yIdDVrYYeXXTqJkeQ
coFtO6PiFEJd9oNru3Dda+CxK9mr2u/hoGAHro3lQJLyCvPLQVjltxFtw05r4mspbas15XqJ83nW
v/Y2OwNDPiRUGQrZzc2tkKBXYUCmPmQFExbbFC0UlL5FrSxVPaLDFLUWxvYUN5u2SHz3IvAa1M3Z
QeTxjoNret9brrvRJUjxBp6PKzh/+EAH9LAt+ExNuWl19aa19G7NITDBYW32WB9ru3dS2lEr2j+N
Y4R2/BwGaBCDWtoI9FQ3ETQ4gIVXuQ1zOMnCxzFOLIfdWTqsaQZvgfs85NLQUR3Bb8x+c2nHVjQs
gZHfaFjWHBTUkMHKftgC2SD3IfKtCxCmHZKc4ULCmIxRVHeE57qOxd0vJFU36cMa/cYFw7s1VIEj
JzXXiBWrJ0qKaHdaOqIEZDQCgx917gfAzQFmX0h1DhQgeW10NBYdbOgYNw2lPFhqZfZ0srUCHDk9
7VoluSAvhvrCteurjIdxIjmvLBum5cYq2WUBnep0J2mHLTWmi85LH7t62IjIatJVRq/F0GwjvquQ
tVwMunwZgm1dVaC1Hd+08fcJOLMtUOYDVsDaqQv5USCfWssg43nQQkruupVEexpP1sbEhGJY2OI1
b0O6xIbe7SSCsBjQvPll08peJibwApMa1K7BP7gs6HIuPMNKiH8ZgWg38vuojbd1TUbbje2ZFcz/
qgTEJfoL+r0D8POUKUx7VUFythBDfzmQHAg4aChGzMS0ymg21q269/pY/6Y1DZbh0pLvYbgYF3qX
0e8E9Jw8d6CRGAStc+h+2sM9pKdLnbqG8uhmDakg2S5SDfkigH9M0aeS141i3xRSSLOlCy/g3y1h
fu0MFRGM3bfrahJm4AUVq0IvF40WhdyCYdhYgQdMCrgHcBGeaWfywWEY628jsFnrpAv2daQeKLH/
ML3WuhKhAuqsLpnZw5iP38YgjmGIBIG+ISdDcbKOdPm28PeJrBq/iAIZ4LHAgyaSxcZtYehmMK6L
NlAvdIUm/1JpenkN3PxSD2zFWgLqR8U5tuYKCZIrLdMhn3ZWL75PAgxIoNjRae6/CzeVQuBGxVMQ
yNFWVCktQszRF+3oPsWBMZkpxza51ij9rJUk2yNYYW5AqrabqY6VaUhscZgsgEyxzLjaFkvOK25i
8WRLHOLwdxCfTJO8WErQ/RDMojXn1618rUOFWfXdICFayScloFlK0srCOvboYy1cWVVpLq2oBCxl
eiX3wseJOgRyelEN8TUqNPeSjJNriSU8TykCqqqEkwHBGcE7HTw+lgMBb/+7MPJtGpVbHjDp2sPf
tnZNH0K4Sy+gR9SYlQlSGr0AOYcrlunsFuPPPEVFGFVqdI/aUUF623nfqE+BDzP6QHLKtJEu5Qyd
sNM1Nd302M6aNwnpSAmDKi0e3LJ5R+YpHSBFoiweuJf0R5q9JwFwHLily6I2xzt2FeMaIUc+LhHM
o3CkFfbWaiUH6tYgvVDCriUn+OUGLX4RQz0QANxGWE1zZWWPKEF8u0zJNyhv6g7balQTTKlqtYcq
q+y5NVpm2ID07Rfqit5WrovgOZbVOtu3ktYOTo1e9SLsWtt0VLv+XlaoplWw+/s26RCfRpU10Kcx
6tcGXI+T2vWIiEnTHzDvo6eqsevSWE6WwIDwX0L0xisFsEkICzYNELStjbRjM0aZd9HG3a7VRbnH
Ne9DIii0m8iUk6VqUD6WbHlXkRi1UnXQ686QeDcUHonzGrWmQ68Uqv7aICGnzWzDPEgw9osXkxwf
J+pLb6PnJvA7u3xo/Vg8y9xTVLAJ3kTgLZmW6/kjpLOxWVp0L9WlFSrmt7i1aaEVsmxdFcm4hV4+
bDUdpVxPWMqmCOkNAFCPXr3IR+kBFTWlNar+AkJj3WUlbdE6Dn6qMj04NKgi+9YMqXzIW9v71pZ1
sipwwy9jVmSoLJlvhgs2NbHjB02NSSqAEhPGor2WGjQDjZvAcjNrS6WXpDzgZxQ7D23tr4GYrEez
yIdrKUzo1aZ6gn5e68XKVrBsqklNTwk05nVYt+ONJo+cPOh3saJ5AEZjRCfrvIrNkMwX1E40bZW+
cBI5LnlnZSrOBVvgKEnytDp4fg/cjRiz5rbDIvyQUSy/wO+TPmItbFa1rnpPiLhzdghN3tVrMrSG
LeqiPttHgswsWai+TjZbRT+u8VMWoTDOFl3O6VkaNexOmi8hObBXgVuQPGEM6rLLtMsOrDTtdkw8
URc/apXbEezh3tJQkQRWvzLeKLxK2dhBdlIbPgEdEgK3oHh02Yk5KC/Tm8ELuXOJKf07Qfa/3vr/
5b1nN//ebVb/+m9+/ZYhY8GEVM9++a/Ne3b1mrxX/z39q//3t/7+b/71kCX8N/8rf/sXXPevz12+
1q9/+8UqpfU73Dbv5XD3XjVx/fvqfMPpb/5P//Af77+v8jDk73/+gQslraereUGW/vHXH+1+/vmH
kNmt/9fH6//1h9PP+Ocf2yz1/nGY/u/+f9/9x797f61qLiG0f2qawf90EKvQATnodu///hP1n5Ym
C82aHj4LU+Uf/yCRofb//ENR/okeUWZjISOYV2ls//GPKmv++iOhC4PXlY2ddvp3f/zf7/e3O/T/
79g/0ia5yYK0rv78YzrZzE8NBj3gWRVfxkXQoeKWDx77mGjc26h7ULd8GIy/Pux/cvHZMbMdKqQm
SicfOiLnjKZ6ygNvB+TvjMrB9N1nB02afAMg3ko+2HjjC4m+2KmU5ekLfjYq80OmnIdwpRr5UBBa
E0Pra+khhRhi2UUpOi3o9v3rEZrOfp990HRbPpRrU8DpijvyQaWFJfGC2KgTx+Rj93V22MwaBQWj
gpujUVDtKDBxiR7MrPGMM/409LPDZqBardQV0wD1SyN/NPMTZY9pMnw6INPvfxgQKQQaj95YHACi
rTXV29skELZAYjr0t3rUXjeAGaekQAwjW2xmN2ZZOFaNU1jPL3pbv/YEaQWxdbDAVoY+x1J5b2Ae
YVeZb7++Z9Pj9dk9m5WUsly3IHzI8qHXw28kQC3yEMxF9IvX5h6L0ubrTzn2ZMxqSxj5BFJNRlik
Lyrt2T48MWuOPBliNuM9dEJVXDHjTflpQJNh9OvEOpFvf2TeiNmE9/qs51jOl04adcUbzxyJtQF6
CESwVLZuduJH+J3A+sktELOZ78FMoC87ygddfTf66lDEBFQSZIxi1gWpBqBAstATmXi9kYrI+toT
zWMSpashmpTq1aobZJQg3bLk9Nyk+VrC20y627IMoqWvI//3pFWgpZfEqMEyJmvO7cptL9sOEAOw
qfTYMViOtKpLz3YIRF365VM/POdNvfZ7/eDml8DbFhKOPr31rwY5vZ4ARBbb1UxB2Nn0V3jO+Sb6
gl1HlinruIhWwqtXZlRuWHiWgWLsaOE4VdRdSc0LoH1Mfz9heCAQpfdfEiFp/kRwiEo/dKYSm6Xd
haPKKbe8/foBPPaczNbAtAt13xpD+TCk90X5ooUXAjHP19f+vU58dgOnD/0wzcOwLZMmZg4Zk4eV
6hDSF/hnk1i/Crf9sBtqgh60G1DYTqMAjgOrog7Wsgv8Q96jf1exMMfSg1oigaibfWSn+Pf8ZEmg
kjM07YkHbZoTn33N2SoKm7tAT8Xz3Lb5qlO+RaB7yuFFwDHOqPRMBUjwyl+PiT6tH5992GxNZVpC
QpZq+aBa7vMQYnyxboyqdFyyc0Ybk2D8jguBqaVf10ZNQUMWS9BnB8xpSxeDTluTIdHIz14cU08D
t+/xwJdCP+TAVyy1xIqRkyyQOIqtOcSeoFtGuRbubRWXsfZd59kCSnQhKsXR81+Ci5TAI4WBHjgC
lY/IOEVPRdHEqYEtePI9p9Qsu8RBiFflwYreM+yRsDDOKJfyihGzNwEW5gZoD2OvQDkK5Z7j8Ykr
K0fWVjFfwaGz4/cT3FaKUD4JEA1UXpnK2BQJIFa9JDlofWMKKLJ4sQYc8pEzoFZSmsHBLki24HNP
oY08RV4vAs3HLbhoFMgA1BTiB75+Ho59ydkLwMhCtSDWA09DPWyRhl2G0tvXVz7yApNnbwCb0BWX
Mz+vFqz3trqScKqrP5Nii7/kxP7gyOIhz14EJPWGQEB5ydQSb+yntntVpfevv/2RcZFnaz/6gTaq
UO0cbHtRtNtBP/HCPTYqs/Uuj3Hw54LrGiwjboM3ghJsUe4swlq18v7rL39sXKbf/7DuGXFaAZnk
Q8gwzIyrsHgzwuuvL31sXKbf/3DpzOiIDPDIzfFLUoWouy5PXPfIuiSrf79wYReWKZNLcchxHyVh
uaG8uULyC7rfXuCG2ZkBtY+cBsBjEO7Iq3YIwXvo6npp5h6q0GopACZLJG92ZbRt2wCjg460Z4IA
lGvPVdftWGykhHSASCz80tgFzU0V9LeteaUgDq+S1woRvTTssDPldb4LvJUtryG8al54Yk93bPBm
i43UmsTquiabopIzdrEubenMK8/WGiNHchUEyXRIuQsH0prjE+vDsed1tj7gTYwTTRjjIalqlMTR
Wm59io+3PUmQZiyfuvufvpQMe7ZWFAQzS0QXslT6OCh3pXZiInz+7ck//ftD1SQBsE3aUocI68/o
XYzh8zj8GrwGOro4MUKf31TDnj77w4yAtkOWBlmXh9h7a8TBJfDkxJQ4MijzpSLExaKglCTefIWs
kOj2r6/7+epg2LPVoet9YZquMh6MKl9PXsMh9a8l78SafGw4pt//MByqrpcV3gMemJrQlXYNz/bE
eBz73rMVwotkNyPecTxk7n1VSQvNZRdOe+3rUTn2qCh//94yLjcN5TObfRs5MDwCsj20wCHoCfTe
z68/49hPMJulYM2Txuynzyi3tfZoRrRjyKP4+uLHBn42U4MsLhviUBiedFkwR0+d8Y9c15rNTZ/O
Qm0lXLd5jXFin9oeHbvsbGrmtSUBQNDHQydvffgn4/KsYbBm07G3S68vcawdpmy1TtxXxok335Gb
Z82mo6Tkud5MF/a861a+FZzB1DMUHoZlWLMZGTdAaVuA6oc0h5my9LO788ZiGvsPcxGHPdmf062z
OdeMW10/MROP3bv5TExG6If59H39jXmXNavzvu5sCio255CCPiWr9WWgOu24Oe+6s2kXYaVE/811
E++2V1+K7v28685mXB3lgcu7jJXffO2jSx9Jw1kXNmdTTu67Qosz1lCrJ89g6UfnDYQ5m3OwGkY3
brXxoBn3ynhfnzrAHlk7zdmc8wO4XGbNQIT5rRHVtw3m1L4j7qS0dvTXzxyV2QT0ap8ExYxP8VGs
D9I+673zlk5zNv/yFqAAwDT5QNurxjDUn/cuNGfzL/ExWAeRygMdb4lWCe3zJoo5m3+NlIcY+bnu
wKGhIXvgrF2k8bsQ9mG9UEeBRCJiveiSfaqt3fMODYY5m4BdnYhmLOwewN0SmQlRul/Pk2k+/Gct
wzBnExCDc2YVGeMw2q9d+Qs5zAYes6O61ZJWo+ahfKhvvv6oI0ve3IcQiVK4bWmOnJMpJTUPIv3x
9YWnZ+yTn8GYzcmk6HKzzpmTMoGaqKs2ysBrQF9/ffVjX3s2MyM6etgP2ev1qFZErDn+y3kXnk3G
UJUxMpkMfVuuDHPrNmd+4dlUhARGpk9vsTk1rcWoXAfnfuHZXMQBBui95sIaGfTJrmn+3Y38WzPy
Y/fp2AjP5iLG+SQ0fe5f6h/iBjrUEJ54uo89GbPXIcDGSrWn1cMmvcnkYNsoNyko9q9v4O9q+WcP
3mxSyqbSeaCFx4MIXyDV3Pg27e+J+5QuhCD1Qn/MBPEVUeVARloM+O48cReT5a2tVZLvxSBvg8A7
9W2mKfvZt5lN5aAJMkkt+TYVxjw3IeU6b3Ah7psaLjszow4DpzHviNw6b82fe0baLJi4YPFwcGP/
psiz6/LEon/ktumzCd2Dr/fzmJ+EdKmQfJ/MvfYh+3x9145dfDaf64rWVTM9bbUqnCLGcSXfB6Dj
vr66Mt37T+7C3DJCwK9aViQsHJSSWkrb43zz1qnROH72QrLdUkLv4SnSXhmaAx7wie2yxGm+7ECE
1Lm50BVlTVjPVZZKyzgkac+U9/XQnvh6R6ba3HUyGqLC+M0U9iFa6OGuH04d/o5debY49NjWYjYr
rDqEnWY7JIFfD+ix26Uyzh9eqBoxhEhZuW6AJx1enIaHlSySE+PxuwX92e2arRDIpIbUmNa0DlPm
xAcFxC3juI4mNpgybvpQ/WWHz3Jrr8L2R2o+aMoG9CxZfcYyLX7GnXZotfWQP2tjsqqqaGkk0SYn
WDNEt2PH6i6vnnTp7uuxmN4Mn33Z2XpTymFlV10yHHLCQKLgtpr4RgKUulBPTI5jd3G2htDuATqs
ysOB7F5Yar+G+rw1fm5jiXU9xwScDgeY/AMHkzOP1nMDy4gwh8ATqnYQDB0pCaH8lJuvR/vIWMzd
K0Gc91jwGW0gdzpcjPbEXTx23dl7XxX6WEIIYwEyDTqLBJDHZxbStGkSfZgsBeJfoRXZcDBoeiLa
fD5vJGZz225ROZNfOBzgZio33jnuOs7sc7OKRM93QMA1HIjY0a/OvuxsShPWVCP0dPtD+zAG7Y88
rt6+HoYjS9HcooLEzqtLHM1s2Lah9L234N+o8XkHB20280h7CHS/64cDwUb0DMvzNplze0o7sDUG
N4msPlhQwC3O+7bq/A3t1h63j8siy70L+/NWn7khhZCWIC81HojUv4GM8hJL6akm3W8n3idrpzqb
daWh/jXr3Io8kPa7zatZR6iYuWtj3EnjAJ/du5UBIkilvtAxNw21DUboHcSaU0+hlO69JEGuyg62
dcuD6ww0OJSHqHyGks9fbhcVHs4hS4lpKnY9OI40fOtKaQdpaWu5W725q3HCWVsyI9zQApPfgCEU
qDhLkAqFupCN1RQvMmLeT+RyYfvCkfzHUv729dN7ZNlRZ2tDrZtJCfNxOEALqoiqKJdfX1dMb+LP
Rna2Oph2EBSDJ/cHD12NYd57vueQr4IU/Jsr3coBRv53Kbkvume9fSEx8cyHZbYx8Hu5dlMiEQ8W
5L10S8Ti1z/PsXGaLR9R0BF+YEtUHF7bDJjTeW8TdfbuNu0exow+XfYX1p+mPbE9OrIl+G0y+rDi
88YTQzzdVTd8npLF4/HOMN7c7rzmvjGXHaowCQwLkDwdgyfVWATaiVLwtNv+5KFRZguIQeQV3o+x
p7WNu2GyACCe0MI7ncC45NRm/MitnOsO7bhW2YFTBBTtxmsXbn7ikT/yIlBmawlYnKotteleEpkr
y4swtYmrPdVcOvatZxM1GqwGyCvfGpIegPUu3339YP82mH025tMHfnhW3DhHU0ZCB/fygsioWwVT
cact3eFB9h99xFij1i3lVl/HWXgTCAHp7wpu2Drw/UVYFVtigLa6NuxTGpdkK6wKol/kzLwVkr6U
JE4p+SJL35t8WwYPMinDqcA2QAMIBNgyJrPg6x9DyMeGfzbztVa0lgLDhYYqMBe80E2ukS2pO13x
E16Tk1Ff8jyV9jDINNlaARNejGAco37XxhCxG3PXs9uvyqsWyF0Rp0tLm5KAY0wd2xA4rCKPiHlw
YcDNVJFu5Up6YaQXva4BhmXBjmJSFR977ScwSTQ338xcutdEu9aV5DqLfsj1k9koq6qHNuuRKCoZ
axW/SdoGxOO8TckOvoSixVjX2Y0P0ydcYwi+FO247CEGWvouJV64HW/bmC9ZQweAIFrqYmFZj1jt
lyW5nfFElP4ep4pTARbySwj3SumA01r0ZoVTCzp18gjF2MwUQonMjR6FC2IKl128GmVsgJaTeNoq
kvUrw3qy1Isog2JJCpI92KSsABWH+BnKN1YInNCQVlDqFlnySzZ0EHwvuOhvKhWUYVGdt+bKswmF
F8vLSImmTkMYCJS8U07O30KhTx7534/Qh0eeprIVmx177Tx/yKwL62cGlHhB0BOmolxsvWjnZiem
15GnctKhf5xdge75KAo5Sbrxvm3cRQVvGzTd1w/970PHZz/I7JlvhdRkNjS/gyyJhVG+4gkLhl+x
epHHD3FGIBqk6NsazIxtvlXefZZ3+7gCELJO9G5RwMJqjdLRC+iA2iWHpq0VEwnRNPBAKT2Y0PTz
nLy1O+DBT365jmM4cSSDJQr5HCiqJVCOebRBgwYnpWtWSlogTuuWmrL3w6fAvE29TW0SzHhKd3hk
DZRnL+FaM3u8qjIPhDzFO9MFvz0xkJ+/d+TZa9iNy6DsIJgeEhuC403ZPnx93SN3/7dM+sODNvqG
CIqpsGJVF2G5ByAs9Se0ukdK9L8rTR8vTQSuDhuI80ykIRX8CTDbSWuxSP1w3bJiD0ax76xTjvMj
Gwpldg5xVbDanTv0h8i90auHMrrUDOCe7Ykf5sjl56JmSwT5CBGd/UrQA1oKVvnwUtkBQOZTBusj
O4u5tLlqyFNqph2LnB60lHQga+dWxPvujejEz3Dk4ZyLmhXyPvG48ILmqKY26/gcGAfnYTFbBUml
J8gs57qRviZUPqlPvDGPfd/ZhqJTlUZXDSqeRrTrZYfwgK+f+WP3cvq8Dw9mivVNQDUdDhRUl2aZ
Ip9OnEq7aSbv49cfceTZ/33m+PARkI9bDaM35bniKS5eNOmqjDoSCyr6PPg+h0lwfGpjcWyYZmtO
ZkSAZUNKVH2dOkpjbRCanbfqzHWszVBkqeZXwwHHoBccwlPdxmPP+myyiogEBtK0elpq1aXohl2W
BU7RAAmW4z2Bo8uv74I6DcFnb5/p9ny4DdCxCblWWN1M9SKV8KmopDkUzijfjJBShzjb5PaPeriR
0NJbwVbFkilXmIeJ2ytG0q6A6A9rtxQ4dYtlJwWbMrCdPh8f8uIx1erNGICqTN8jmKXgHKSgXBMb
hspj/fX3P1blnatcYWimqlUys9L6WzyllPVk2DWcsZN2lfo/QqBovQFNgCZDkd/m7nVs3JrWjzIv
cTIWTgjlTh7JrImKw0hdTbLtZRuua/julX8roqdkcoGfWoGPvErmutm+l2DGkwJx0KJlVy9bcJjn
FWHl2eNi+YKYoekl5ZU/mr5ZwpA/MU8/nzv6XH3ogtKX/WJ6QKy3NLuRuu9f3zlxRAKuz/WHYy37
zWhzwC1pliglTPTyLupeEnFdptTJBu/Fm6iW+cutvigbfWlq+zh/Et6LWsCaJv6ioNhBgsdGUwLH
G36RubeQw29xVzi4BpCpfRddtiRStyo2oZdChQfXD2lcqfVVa4Li9gR4W4wl/fDuTtleB5Kx5ORO
5Jc6UcXppTxexvqhHt7rcpsDWpa+G9F9MN5IVRWsYyJkZNTnMlRRS3h3ZmnxpJeCzOeI892+NL4P
3bVHgoduvdTlBXRKr31O4yKAfmOvxrwi2ueXWd9pBFHV/uVodJD7OaBoKN7JuVLNparZC1+tLv1a
Rgr3YA4k394o3UPR3Y2AMxvvRk7vRxis7g6+apRuPUzjxfUAT1c7GOp+DKylP3rL/8PZeS1HjiRt
9oUWZtDiFiKRWlCTNzAWqwitNZ5+T/buRf+5zaItx2ymp6drkiAywsPD/fPvGNEuqRPbGk+pHFI9
fkzVXaX8bsEF6dI2ngMfn2/XxN67Gz1RNU5m3T7PDD1FOvA1YOPChUdX+99//+a/WlHXkPevkDOE
yliXUA13DJYk3TH+v6Ov/5/NZiim//NzVSwp8nLic0eZYZTD8l0o/qdy8f/GSO1WE4pVHGO8YAxQ
4wU4FGeAay03Ci4huMdIe8wkV0lfkufXYKUte8F4FbSPIF3sxdxY5rMe/9Gm/K5qsosGq2ZI1zD3
JGb4NW6ncNZV5WfCKM26vu9/vVfQWmMVS6gwwMPamrETw2+26rVy81+//80NpV5iBXdnfv8F5gTB
MKr9YXpUpu0guhPx/WfL4uaQjmsl7Zu2I3/H+H52ZelHOZJm3dwL8HwtVBy/uXCk+8Rws8H9+/N+
UXdmRPh/vu8004v/I7AZmE7FGxmw2HsEAZgjpRBSt5fupvBDMT7qeVvFdG3anqnxbY5/C/xwY2Je
tu0dA3uZeAC3vfxq5iMljczEj6IWmWpy1eIotEdFZ4LI6+QrpybzYvkTQ/N1kf8RzGrTF8WxagI7
k7bpJDiBuazCGNRr9dg2J+CaXX8wwpOmHEGVAkr+2Td1K3q1dGGW8oA7fV3fpdLeoIDx91f6RWQw
b0qHyTBhchKygiXZ0z/6+Jsk4auPvQk4kHQUIb/WIEShsSP9JaBy9bMHvgk5s5lVAqAhmiUfAkSs
yWi+Eb3+d6ag3Ypei34KxRHX5d0V5VJwU470h2EavnnP/9xn/mNHmzehIioiRYw0lasgwMQmMnbq
yDBVJspUpbpVqPwxaWCC120xfVfsPM1IV8Tcjuvk2MEKnkPhzSjiP5Yg/ih/0cybELMgXc8Zcph3
ud79Vp4jRf39s2/oJqpAgE8BdYwLynXY8678XSr31Zq6iSqhKceV0vC5Pels5EZ/fva4NzElxlxl
Bt227GT9uRG3PxQla7ei2VLJdXAjPC72KpO56r/tfVwf7D9W0q1qdhCTvop6HrgLkFUYgIz1RzPH
8KvYp8YAm+GzmLlYdG5Sw9KNLhQynQRysTndFeZHlGiM9c7M+8qnMmEKJXup5uF+ZIwS/2SXUybI
meiT/MmUbLEr1y2it+FlkY9LeQ5rP8vWveQvA7f17jS2L0r4E5NiNOe3qt1ExmWmxgV/p74p1bYe
fxaKjJuA0c44fsYLr0vAMHrwxfab/fPf10XtVqQbDUoidZJCH189jViU2mlJfSRKaOuYEenlz3bT
rWY3HJW5ZxiPsATfbjC6VWs8/Gjh36p2gYRoYmVc99O07lvX+FmXS7tV7QplEC6lyedK4r5/Gb+b
d/jqfd9s/0lRcKkxBtTtzYPObG9R0iN9BKlctvc/eyE3kUDByRx3vZ7aYJcf+pYSbP9NOvfF2XKr
1sXPXrI0mWfXlde6WGxZ2Tem9c3R8kVcvFXsKhqOPu31w/F16+dVK37zuV899M0ZLkNIwvuJHFRL
XnXrM6Odgq+Z96N3rd/syjgotWmUWSQ109iBo3730F+9jOsv86+M3IByBbMO1UMHtXFdVP7PHvf6
4/71sZM1Z6Le87hG8B5KezX8Ua+GrOh/fu4iNLg4yj0xDy9v0evrHz7vzRlsLlgUdmJK0JNA9wG5
/0ZM+tXrvdmEMwiGVjESKs5+cB4ef/Zyb/Zd3GuNuOh86LBvvO8MP7540ls97Wip1pJB2b0+KWWf
vz/pP9naf5y9t2LaoC24A0jTtBu1yklSE4VJrv8apR7XsPbKhcBhcgfqZAXa3UkxoYlzup9FSBfx
XGGGZLcYhpXcMJKLgFitKA518ZRXL5karkc812NtceNw/EAs59WYRBhQUkAygk9pF9zH5W2L5YEW
P5rxOWHipNlow1GBbk2rFMx5X2l4Jz5nQ73JFcrTySsKEacQF2WTRhryVz2THJHRGGfCygyo1Qbe
7GYo222EZ582zRVkn+MoF1uz87vgbpooqOyicN1msi+3fWtLE2g5TQshrQpuFcTnZSx3sQBGfVzL
nCgghkZbzZcNsMKNZRW+Gkq+ydxyMVoP8Nw1u4pCHehz9rPrwK12Cjh6bARjSasI7mlpV+rPgt+t
eqoWWeUTNNFd3O1b+UWHLNWJPxMl0C74n7veCvu4KhR2Z6X97uX7OX/4+/L8ImLfqpLaKhWTLluY
rphXgyl5av/SsKj+/uFfbCjl+r//KwS2+FVjbxpyzDDHmLix+k3j46uHvgmBTT431SDxpqPBJxMH
Jr+6ZlF/f+h/2j3/sWH/KcL/66mbOGs6DJQ4ZyaIKiABu8Ii0j41UYm3Lij6HrdUKXTzXHZ781PQ
Xyp0r2kb+MAsL+q3Pidfvb2bwJmYodQlOoFeNF+E8in/Yc5yK1mKxViyQtQOO7l6as2T8hO3eZLx
WxSE1LdTnoyET2UVPs6//v5tfPESbuX8pWiJYF5imkKr8DB/s36um+Y/vmHt5sRX28qq+yGad8Zi
uSo17aVDISNgnfzdvOY14fmvn3Cz8rUuUOqxZjRDCfRVgQ2SqE1uRrYfX9l4Lz97NzfbIEZWCvSU
F55t6sPPehSadpMGpFKgq+lVA4rRw2PNv8P7nz3tzXIWWtieKnX4XaJ2Xq7cVQxX/P2TvwgHt/CH
uh+bSWQCedc1m35SaSEhy0++G1H4YgXeKufR98mT1PPcRYso515kCu1Hj30rnZeNBX72RHRMjLda
WC5m1tuYXv2E+sJ2vJXP50HdjkXM6qiXUzsfv3Vnv/Yc/2Np35IfhLmcUiGglxqYgVOhUqMphGdm
gvVm6gii6DZyDJ307u8v6Qt1q3YrqQ/7ctGHlq6wEvlLZbld+TZRacN82x+z1lfzAbtp3asaUBEm
XZn+nAbu33/2V9/8zSZW9HIc25jYk97RsvkmH/znxP6v93eza5sEkZlVEXwKM9xF+J7Ck+9N7QTa
0gmyGNJbsy5UzYPnac956YmiQKV6g386uV/hz6bJzMkrn+CMhZ+aT7kIK3ebhswrD0+J2W9CplIC
FISBNPwah/e0vU/btbhs+npYTYbpNNZvwfjOWlL66iXdxIsE/jv4X3jiikStZwvG1y6r3BuxQBP7
YocKR003c3piegEEmtNKl1j+Zm18EWRv5wGSSGPkOeG2mUeHPrwi2Dat/JxZu9H8YV/1dipg1ky9
Yx0gCXnCRXn1o3V1OxPQNEmbZYo57bKU79LwBiy3//7JMv/67+15KxhWRzQ3gKbJbjVsv3tHLn/p
4z4UX8z2Y0RdmCvrcDilleUUxvsQwcVOtmhI8ARtnB54xjAA5dub1YRX2fNoPJv6dpReWLE2pDjf
lEq3FZhlxG7NEs9SuzeUjcL/pT8XAYp6zemVxocV6wsI/Ep9jb/rusUMrYvw6I62mX43qcG2sqqd
1HwY1mDHVergYm8HE14r6p9Sazey8SA05rHsUFGqR0rsnqmZ/iRWvhzjAlHGLsDsu2WS3bTadsF5
lApKj7obFIEr4qzdCOvA4GqlV8x/A7FVikNpAdQbW4+Ws8OovNskdzmFiXypnAn3siEc76JKXGnC
U1H9qQzpSoJYaZY/YlmdmZknB/dFuA0yeRcAb52U87LsETaDn4Tk0NqGcAC0AQbPiUbF6bBVFvYy
PIgSDGISrho1522OdlmWXh38Ecf3cTJt1UDzKSWfFa9IH3on7EdPECHErcUx8Zq6XKdSyEBVM9kV
jKphFjfT0vqziKWh8GfMp/NM1K2Lz1rcpl27Vsy38aq8BVarRiuNXloiP+fVzhr/xBhfx09yCTMx
B4EbRe4sHEGpA2HWntrgLkXD3zT5Hf7a0cwGtmhlh+MKPwR3THVX6z/HsnKLrmJmUfZF7WwlvR0r
xxr+okBYssd5JYXWKgtFV4M+oRCNBMjdnYXT//yRJge1knzZVJyK6QdpqsA9Lq5q3FM1o2JkQ7zw
g7lz+hiuJ306Wd41TYpf/B+jjo/qgn0W05yjclxwQDQxgEaLaSvWO5BU9Mfu2Oj+Ekm20eceBylq
kBYOgOWpXqLea/K5tR7gSg4J9uDnYV5N/G13/e+acLWTdOoaZ8nHKj3ynxDQy+HB8ntvqVd0ThvL
c1Kc+amb52NH7dxv5caWuWcPw3FAhxLRv9OPebOr5ZdurlHVEIiLT1N+bdMPpX2DYTAEr3PwKvWf
Gf/MkPwU67vYyJ0sEw4ZQPnsECxvgbwGiq2luRMO5yk7VdlRzjak047AC5UsjN0l1JhuMB7y/ICl
/SjeWbFo60yy1MIxQEuRRPA25hN1nFUo1OvaDN02fxmSgvOFSSmyi+YtTzZF3xyCbMaoEDK8XKw6
ACsTQy+RYK3NYlrn6glBsNMJR204jDqEhs4bcQWX8ndTeyjm0jXazJ2b/mHCukymJoFL3oE8yQPb
noc8cLttFsHJ0+el3GjdBGBp15eyq4e1HWvbphhslUUqpJY9EXUEKbCta2O2XskEIoNZvwTwsJoi
yeaVj0lq91BWUhmByTI50DDd2vShRNkxeyrK+oMVnzX1ZIjn3ESX7SJIpycm9RHeCe9Gc5HkaR+q
8t2UoUJRVFtInxLqqjCMhYLeLvd0s7hPu3htNYKLfYSHQWoh0B9GhZv1d3n1u5nSMzkWoFys6JXE
V5Q70Md2ljZ2KWASQoNkavHsF0ZbzjXuo71rjQ+WBRG+VaFXvepY7acz+vMqdLtweswopvRl4ybS
Pb68tqaOdmM99i0aKPaeGaquFU2OYR5T3oCVv8cawpvagJ+cr+nxOwJOHz3DzIq2hxrqls2jKqHL
a+P1lG005s6NwWXeAKEVrArlydLvA/mpj5ujjPVkyLwjMA9HVqoV0nqvat/CgbpL0b404vRLQtFn
WMJhajkEiiW7emc6YMVtYAPrRMycUOk2DTemIWUGQaxeSyTw2VTbIiKJPtPcyrx6N8EWaB/murCt
PlhNc+82UJkgba+SeQNMcldlK2zXO4ESse4X0/0yMJaaeEW/y9qXUT319ZMuM8B/EYpnSqhCtdVI
ePgTkwUjR3grosvICoJAzPXtahmb2wmS+lQ5SawYub8PS3rycrjSBz9qPLM8JSOFqqckvlfZLFHR
0arfBrK1ozkGdCBx9fRtKqstwdpi5kxQIip0IvpryavEu0GS/YSTb1AeFeMOrOgsZm42MnlWP5cB
s55Wyk/ajOGhLEpPrVXKapFnyNNDrLwVzVaCGqFElZsLVOMYL0OlhQOtML611W9N3igtSV+1KbVL
FX7Ak2BH7DHRWSf1ust+Sd024ZHKcItYaqMPHRnhbtBkO0gextkXht6dgycURFIpuRZcnqpaiQba
q/hjYsjOGi9a64btvVW/NOYqn07CsO3leNN1dxR7OEKzefxYVMkemsSTBQEANqvoVS/e4SvYkdRQ
pDO2AyE2qTBUSDZywlT1oSgkXBVKkq9mHZZgYcpVNh9LWE11QfSK3FY6S2npF7jB1u0CECOxpTD0
Yu3MMOAmC48AW7ysXY/CHx0PQ0Q7Ysnulyh8Ng5lQm5GGg59IQN+RTE7VQ7ZhnizlK0TtN1DzyHf
XvJ0NYcnVXGndB8xZmnEvqj4HMZox5w0ruw4c0XpXRTXEzR09XHpT5L6JGVnJetpj11qAQEXA8y9
agfyaTDNlUQPCh+MhONwjJ670AV+QSsJU4e7eHgUOPsaEyf1rsL/eGko3vIzGP2wihC+LFrqRNg1
3Xs4CGxM1R6HZiP3gZsgLCtFb7BIyIa1UfYHM2vBW0CYN8kLlvokN0HGgobUTR+CrCVPUxd7YSfs
NoTno1HteqJTWVVOHIZOZLW+AIdHNkZSLWxVi8GTGY3vq3tLCFfpcEjG1rfgHOtSb1vxijmyc0Tx
Kmopz9L2jaNPcT6k8i4v/2AVKUjnLNp2/X2Q93BKXrsl8ML2HNfE4OlQxU9LjCXu0rimAl24ddT4
tc2fE3kFV4Gjd9UzX2OmRLCQ471PVgZeLdBlCOCfTbJmUMmJi5hFZLgtd5iFCDA9W9ZDZqyX7lhr
kMNh0mT9rrTyo1SNxzREp4Ux0CTE+xpPsQ69vRBzvuiTwc3oD5PL/lS2d1VdO1UQuPGS+dFQfXRT
vZ56z+CXDqzGKYN6n48jzrgXkkNCgblCbaNn72BmbDg47twJblu2K0l+QP1jF2EKtGs/aL9kaZMH
1/eqnNtAtgf2UNulu45XoHPDiOEvJxDMVb8Qq1WRfiycbznZC7RfTzGpQbCIFTLsGq7ImGquPP8S
OOB03ID75jiH7yXJNLCw3ojWC28ZhIYTacup10SvUNXrBrCifh221qFj0EnRfhswoFPD9MC7rOKg
2HSzaCuN5dSsm6Qq15n0BhfJ1bOORMCRDlKngE6RvaaLV1Kse0O7bqC5TBnDhMLVC2Ob9odU7+8T
/VNXz4F+l+ZnEtCubf2mHL0l3Vkh8hKpdspkjUmMo0P0kaF1oC5LkvyQSZqrwjbPde2glqkLC/sM
7HmdV7PdLrlfZhxsdea3NeNgmsTWgJRGeO5U3loP6llT/UH7PVp4/c00HgajelaMozI9VvMLOcN6
EMc3YBD8eJhGUuowl0JwG9FvfcyVL4YaoKzQXfTjNBi2JJPOg2MySMurejjHeea08qUYW9fUKjZG
5wgkVL0+IdIeuRBMvmQ8R7myWvpiPxSaDUgNe6f60uBWGTXSWdU4csbebut0JysFdwHDC5NdXLsB
tQgrs5x2MJ06xyRMB7DCirIWspvGdNrYcAxxUzdkiykfkPNSmtbV0hVoMVylq/Pcn+qqWFVpe4gN
EFRmtEZG7gi4X5h8qIE+I6kwitYXmnzmWqnS/YDht8JrXoRlbxXox1TtNSOgNtjrSCRFi/zZMein
B4YNrXTTjhttypyaCaLJIsPvVFvWMk/Jp7v0Cq1nc5rlgAlLbw9k8lManaFiQcXGfEPRRKcrfutG
eZLjXVO+t0rg6abM4TW6+tzCOUKlHx3bkhknc1elgo0JtYeTHndb5txKH2tjO/gcgtgNuqdet9Zi
XaywL9+BQ+f3AKITaZEfQQefPEWZgA8xeab4c27+SQascqzCS43JjUIX8g6orR4mTDmvOuNkKDw4
U33FiFC97491ZXj6eCfLs99RAypF08aJbzXF8qWp8n3dIYhskLCCq+IaI+sRzbHHjitiqD+FUenU
iOPJHOGUeWZYevFiMK4KSMisPw28we2xI7QZfXuoqnvcW6CmXXpA5rkanWciDVOQRe3HS+wgX8hz
fJGnfSENJHfYgUtE7bidik2OsUynlEfL3GnMiWGwY496wcxWiTrZXAfVXdsAq9GJji+x9Qtjvsqu
MPJM44gjjRtQ3CHhJ4rjCaz00nE0qfMsDWDzelpJYummjXIY8RgwJMVlb/nV8lgwLRly8GrjPTaK
XmViVR6UD6M2PYj4d/cZjEI0O9xRWsnPVH7gIoCKnPeWMHrDaKxgRSAUAHwfQBvqbT15kMLMhY7i
zDP3CS6SY7I4I1twCgqvX56MlpQgV51c19cWgDFbtAS/QASZEyrTDu/9ZjpbcHZwaOrcWgueliZ1
ci06LqrlyuJGTNOzVX+atWqrDHC2yuQujCcvaM2nSXU6Lguz2R7V+WFRTsUY7OBmeXLFftR2VnBZ
uJRHUecHFrfgsHblTnXgzPhFZICfGPZVqX6quNLj0l+X505ZGcURNDue0LYlvcrx0xBdBiuyAVYR
t1CzN/GhTihr1D1K6JWOtb4uzg9ClDhBIDtpmZ1pc5E/VDZtXl+frYuSROtgtjZdGh7UfFxpofw7
JUPVh2g/Gk/zUNOtImOAc1cgxYobZQVk2CkYjQVYhsGO4CtWtBWRYrXDzIWcAgO+bZhDy7ai4MCT
A8TkLkGTd6UHwi7Qjwo3jdagmTw+9MYCn4Zrv7EofqgcBp0B3KuXfTnZmd54MjQtzayclGgnq9Ip
FqLDSMt4FF2VUTCBTCcPmVGSXUEGNDDrb5P5aWXRrm5TW4p/dUX8SFfmRFUE8wZpW0SccFlvHE21
eWi7wEdux23hbJblqYouyXR3vZg6Oclw3ClOMh6yggazIR/0cXZMUIAxoWeudqHeHKuAY2B5xxbR
MQoFiqbgLeZbQk1xZBdRN0KPm0W0yIfFzugQF29lxtj6tZIT3XXNe0K5RldVMrPMrcNP6BfUtUIg
YQzyYlQ/K+8TwkiZrq9ufYBnuzcHVvDsa7251nuuKrWyj1LFrXSANtdRGih1uebnltfwZMb4WRq6
LbTGWquOVBwdia8eK3E/NNdRYdh6Bq9OiCFM8jUOKhd89gRYgM5kRnu6Bp6NErZr3Iq07jnQG4Ls
50Lg7Bj5TAKwZsKwDklaYYbbvZSiQE4cOc4+p6p1kKYDH7hcyyIS59iodveJvDbrI003pmCwNiv+
xPW71Qa7WIRDWHPuSPO5jnLPyD6FxYeot5IDCJqKP0WWEy2NL7JqE4X8c9LWGtkDd2NJWbxoXoh5
orKpDZN7bekmebjOs+FcWG+F1B9LqlGaptj9QK4eiseFR+sYb21BMcTGS75sReN5QKITCn/K+UxZ
YzbvNTf1xvh3I5t7i6pQahznFiIpOVUxpkx5v8naex5sRyrtzXrsCr9VVy2zyEJ6SMnkhvYlKTYl
RQy192BKBnEHELAmP/9VYKScRLoNrdVuYnW1LJ8TCcvC7XLCjFtp96k0ejUF4gRTJY1xJ+pryLbH
Uz4Kzw3Gln1aHBPidJ0BT8izTVQz0WLBgkyQo1WXYpjcNFbsknvpMrk5N22033voinsjUtY5KVyu
h7Y1veVdvxODUxXHTOKfytB0hbp3O+tdbVVcs+JDQutC5HlDUeftD5tOTU+CVpMZf+bm4HTB4A01
2V/ZuukwuEMYw/UJKFc+BkuwtkzfpMelQ/WJjWyXN09VETjWQm5VarveZKRGpJLbXe+R2qGO5q3V
OswFOI2BNl3PHSFDWtLmzoxO3UrVfTURxOGz6VELjH2i1CQx/DA6OVnBVKtU7BCiAlypBxZgLTH3
wqQymVNTghkrnozwak2fnMLZ8ERAnaFuuVoduHk18kd7N0pqJ5LH/WiyUPJ0H87HSc7ukno6N1PB
pD1BLBFWqhT7QxlQB2C2vxjXKaGqMd4MPYWdJ9kqy0UWSUOEmE8jbujPHXNZkiBdatV60nB1oTrx
yJSug9f7oV6sx7QYN2orHTp1OMzB5LdIaUUq27KwyTNs9ylAXv94ogpk44VnTImdDXB1waTODdxQ
k3QsHA7d/Gu6Mztl13XdqzwiRZG5hfYQ5EI5oKRbaswDC/dRT4mtQY8mURwBHncWG5Pst1k44PFk
MIZ4Pc7Nh2hVPoRttxYZ2cvVbS4JXldqgj/mb0ug7jTkBrMGuiT15DgNmYBi+F8M3bl8nVpE0fV8
lAPJLYZ9iUnH9KpAbU2DBy18CRtr21fpDm+712ghcluj3ywz6E02iP5sDuBupM96eK7hc6iR4S0C
EJ0u8KK08nJ5PLVNNtmGHt1xKUEd4A4FF3XrJerM7RgV79OIdFcvD3OtbSRwmgweCqmdGB0tKfpQ
XIRGAlGaoIMfWV+zN6qCY9R7QRr3SsM7nu/DeW8KpynhK1u3V365CErbgPNLmm91YApMvCrkUndV
rQHmsohO3Vw0PNx6IQlJojRnCY53dbx8VqpfNRUoFYHqW8s9w2q61ci9P7IexebOSMqLUNeelcrb
op2pX9erFlufUEENNd1bpKttbW2bSuZuxgozBwvDoApgKPDK+5zCRWDJW7EzqGzWpd01GjnTUsJp
PCbpJjRVzIlUFkBTrmX5oi5HKMErE3xkCaQB/jjY93C400LGWIbiHY6tM6X9KrJkmmD96vr3wGJW
Cr2qmr92NAmuf3+dFQ3KxVtIBkfJtCvG1Lq4uN57cEvig/NeIkXM8JRUr3rsDQxrW6n3HQlDu0QX
Q+5tQYuopWqfU1DiLoQVTQuKWO+YadHPjDO6KW2ddDfmFGEaUulJae7b0vCnsbFHus4BXNewp/5k
ncJYcUVEL71YO93c34Nyea8s5g+awunzt4CW6/SpNQ9G8LH0HJOCseq0yq9VysF4fQzVb6N6qI1t
bg2cua3XjIcJYGPbx57Sn3RTWBn88Wr5w+3YG8C39m3vt5bqYvbKDIVlkwDsuh6O1KFuwD3Pb8W8
ibRdLud2Xuwt/akWW68a4fwuoitQNUhEzxSZ1ZRkJ9YNRvPfW9Z+RYkXKjGXAfLwkoLxzCyFhOpL
ivxYaF7iQX6qRi1jO44+pa+73NwK1To1Qm/sNrO2vIuknc3UYTTFAGS4CcZ1UNfrXsDYsxBXUUyV
qu9XgaStRDbCzMvuo99TWrzHbc4Oy1xBHzlqf5szJMnJfIoVbCYtI703oTFLKWJ6Af3ZksgHDGFW
YSqRW2+HccexsWGB+10jbhqJOJAOnzpRqmyhBUsPIegSneeveftz3FNiDAx3NtX3rhtQysUXKwTQ
CtIan0TctEoKSMtSrIvBzF1DVN1puQAKkhyLct80zV6hxHtcWy4wY/Zjm+5NfVlHsbwJBHEtFia3
OnUfxcVFQsjVda0PodYZcnVVp8NaHSCP0LaQskOoPKbzc5l8WMlHMr6HHAES3ibpvlPeSwDaRncK
teOoXwbubACM5ZBKJAUTQci8dPlI2mdrfk77z4lxq2I+qsOaGj4yQdFcUUFVIs3TU8YUDtf2dSOF
jGCeaShKTcEnnEP5YlKVgfEqdNtpvKTNIayOanaQokMsHcT5Y5Kvft73LEN3qNJVLwgXTEELQtMi
Jk4WMJicjvNLxGBnaxwH7ZRdT8CHOkrvZp0LaZ17WT04vIzfZfnRaKtKQd7YcuJCX4c7OgGAX40m
Di7RvU6+q1GELyI8PkO3VipnQZqCQeDWULmAMSurbJXseL1eztY5FU5NT/WoOAiBcrcozV7jSAtV
WoFrbMlpvfmtxtgw2f9y1sZNkH9iUorcYt+LH5IQrhWFDTUeksRrhacpfmwmiPRbSgUFrlHpePWp
aXey5leKBad83nL9z8zr973rDeUoxMe2O2kq1iV0e2mmhVQvd2O6LXpTeU0W2We6aJeVb/Jk7ZX+
Tm0nvJgLETca670v+5MGadC1hndNfOoiacVNaxVaMcRDcFcdBNJfxPzLElprVVAOV3ucrL+Y0XPe
I2zvH4X4Kadf1N2blZtU5laNtiap+Vo1fgvjvfZaJBuhab12Vv1WPEr5iVF+2hpO65sDctPQCwMM
e1rlYc4lJyMej0HNuj0q2XCJ06PRRh4G6X4mB696dImICKKGwQ85Ig0DLn5mbBeG32y4zuS66vTm
fS9kG0Hh/iPygyrITA8oJT2xpyop3Ffh7zzMP6y69JbB2otKuNNlSPIVree2VZzaQNuLAWtGHm7F
pqcRvuN6pdN8hIQSUwW4T7mSqkWyGjsQOp3Ze02EbilSXHl4hAuIT3BLz3kndh9yM67QTdkypY+M
QoaWi24nCfdT9Zvxq7qlllHxT4rksR/Le7O/l0TB+7ua4Atpx61HmBqFbdOPCAWzFmw0/ftvvMe+
+tyrnuPj/S4uQnir0v9Kprzk/ONzzXZVW4fK+Jky/tYWTIxjsdRmPjehkdmvxR8KJq/U2X8/bwHC
TK5MFGBzg5k0X9E3ArCvBvz+mbn/14sI81qZulzgUFL0TRK/DcLgSbrEGUtHVlb9Ka2dMJNXufXH
DKb7LGrtivpraDVuyMh78UtP02+e5avv5EaVxJS/liXX37HWaE256Q+/6ht10JCOupmWfCVifpxp
ZdEA/9navFETmotuDXGeMzEkuX3ixd8Jfr6Qht7a78RKY6aBzHwzhw0sbF8xj1zb7SBbvhH/fGFQ
rd068MRi2AlDLIy4mFKuq51+6fywIsemOT5IGyMR7f/N2XktN65l2fZXOuod1bAbQERXPRCgJ+X9
C0JSKuH9hv36Hsw+faOKnUrd0GMeHkEUgO3WmnPMUSGD0DC2nBj3sWUtTf0xmDK2oZeFS2+lZx6m
MqIF5YXa9Jcy/8Kp8elXO3P2Zn06q1GI4jin6k1cLF71DeyBsKoOafeDHvS27jaFvEftY4pjBUJd
QLFQahuMQ7rIOENwEiIV8BDkd7r1TfvuOe6Hx1FSTHDB1OY+NWeSUr/1CmmnV+BfRl/t5F3bqihd
Ja3ZSf/ovsdlt7Sz+WIom9JuZi5srhVJKvn3XvlfCrx/+b72kGqm4gqQjbqnGhxD/e/dh7Ohbzdm
Wg9xw9eddD9EfWhRBvnepc+GP4l4ejF3OBELuVezVTx+b6Y/5/lExAkUYT9Ne+19fix//PnLGp/o
CbUzU5EW64ptTTbTsYk6C5lHb51otJRPxjmmcZ1dxrnBFjC4dpVTzxowSEN/ccgOlflMC0JRDmay
i9lNVAmxWLq5pROxSknKrecfRQ9WdhgvTt35WHXXvfakBq99fePq6lood1HYI4jaabMAP8xgyrWb
P/9Zp8H7G73peYilrSeRplPx32fD7QSrZGh6shja4dmo6te44k+MgvF7r+g552dKrVxkNa+SnVzO
zcp2Hv78N3yyOp0jeYzC7ArNjJntw0OZnM4Kf77uJ7P9OfdQmF0Fa5N70yslEzEpjEpAYckhAfwr
QOwvL/Lv7v/ZbNAnqqHWFmMg0SNvLq6L8qCad2X/IjOXKmNAA3nbG4e2PNjZS9FesqyXxWOtKAjd
0gVVTErXmVfW73n/4iq3gf0Y68/Eq4uJgi2JGiSht6eupQJmJ6S0U2arsv4w6JOShC30iuX8Pk4f
rNhHy7xwaNkk7loDvmTXkSfto96t7eFKpY6ovsXJtaW9u/Mz1Wevjy618WoWpyy2q7xxL5RmPyYX
cYnsoKxpMr5U1HdE3VyFhYEuEgVPeAPO0GlmMnbL29FU/Sp/6INdjT7b3YXd9s9P7TNN+DnqUWAK
k0kHk+jE5uAwiPCJVg1szWmk0C8QP7qeFWokbpR+xUnYpPjuhtG38HOWejZftqNbKgNGr/1YH8Ng
M3wlpf7sJT+bLPUyNCMF/cC+++ncVV+s6Z9NaurZRmmKldLpa+T6Rf9oES+KFJTymAd1ywxx/raU
47pmNYaar01ioaozCdN0JELbr9ptlG457Q9ybWUTRUNuNl0N29KPYTk/qXF76ZoFagNx7RSRD1lw
rVFcHmOxDedNHhpelMeHiXpyahxyslli4ytn92f36myqlmY2FHOqsSfYQSAYvkehMc8xWn1LN7uJ
uGx8QTcu/oqYchrq/3cKMM8ZWqewgTTPeWMCi7bcD4wTG9F8by00z8M743bomhr23D6eYTAs8+SL
jepnX/pse6QpOY7riutGYe65PZUOxCTD97ITzXNak0pcR652QMu1d7qj3zptmOdspVbRizYb8YrY
T8GdePvzbPP7V810z4Z7KsJW6ZHpnNgkbeK33ztxme7ZcBdDWwbD6Q7MT/PFV6SP3y9o5jlGKe8c
1zWDnL2cW68bFz06GiRbRSbhSP979+Ns6JkJE8qQGeO+fOn84uNbFz2HFSXQmNXY4WVrnmp7SRXn
e5c9O9DkTWy7ask+ERUjbS73CzbDJ3fZOStg6FbYKIOuc4Qzuo2NADgPK89ujbWRfQXg/exXnI2+
VIet6aDEhStPU+KjF9cJQfVu+gW56PdbXdM525R0ahIZiiaZP6fhMIb9ws2GvUM5c9KvMPN8a5tu
ngOMkswcxJhCztVzZOYbV4ar7z3XszGp12bfTa2Gp/4hvFO+92I75wPSLGnYqrQILC3YUtTH0/7n
b/vJTOqcLcEiCEFvnk4rcbpJETmxvyqjYvnni38yPTlnw1F3iRTOcTueqrVDv52M792NcxZRNSUW
lXFucduuppNefPHn7/vJm3eOIgJhUOvwwyYi4RAFS8D1KZq563pKloE5f/FLPhk951wgXaROKBN+
CWXRk66D/oKJ6stov7fQnAOCDIu8kLCF6SDqNl4IU/NL5IZ/vkGfPFD7bGiGlqOlncMDtQJocJAf
vtg1f3bd03//l/KBA088nya+s275w7uSrP/8dX/9zb/Z3JwzgUw5WG7qDuNexRM2wQRM0KSN4SGB
zqqMP+awR/GIr6jFqzHVvjKqWLi2As2lqi8E7aysRM11KXQHATA2jzpaJ5VB0zNfD/O9WUynTv8+
cnQPseSJDmpU0b2bm0tnEutypiprrDXR+xTMPBOERlC8ndwRSqoiVXiZOWSR5nAQAPvGOdubqkSq
edsi7Y4F/XNosrn9Sot+qXHKCin1CVouUVas52zc6rJZSvh+TuErszhk4bR1Ez7uPiyaqfJ+1sJV
hDOpz69aeP6BeePoKBNyHT/qPQA71AVvf77Nln2aLX53n8+mJ6zCmsbedIDcLfHaPgTjvYXeSEFA
WTq35cT9CV6GRFnrrrGdXLmSabObWkEPY2fLib78sMntYxFALkefakIuH11a5dWid36cqhJpuWts
zER6uT4hSEZjmSIDCNUdUsF1aGLY4dNpvqzTH4n+ivUBh8NdQeOwMDczveexW40mOpY5BG/oD3Xu
x+i84+G9xPcFwsgz23aRIRa2xxEf0MbUklVKd2NGlJTRqLd+kBothr3RPfeZu86dYW1FFElQaE9v
pf6WkFQyDtsEXYZ2KbOV4qK7oWdba15TbUf9J2V6bxDdfdoWl5Ui91NKU6mnU4lJuTVKr0FSFqAx
SQ0YsMPD1KKU7q8mJPNhzp1ILmx6chjU0EhBQYvB7ivdTRvVaMDMTRaZ3jgpN6VE8/mqadOi47BZ
ReUqndOHkfzvLH4o53FZNntDrEqVXj08x05rfJsPh/xhJgp5sIZrBQd5bfLDetyjkFVU30Aw3k36
gmFQiQs4WIux2ohKLpr2mgANr4i7pWG+Z/XBmiw/EYVnDNpj0dbYFNGk86362HgTYNyJmtrELtT1
oe9W6kyyNZ6UPGpvxro6qb8Mq72Zeuk7OCk6XfHRbazH+ArdtJ0XywxAua1o3hD32x4VfmhnHrGS
c0XsRDRvFQxW5gUBe36GHN21UoIyHE/jK1j86holSx8ixTo1GJe6Gfhm0Gy1oF31g4B06u40rJ5u
MOKpypeRLTcdvTYZR8sMsULajOta/JR9sIpjd1PA1tQj470IkU5j0App0Dq5uhSx7hfZ7dQYJ0SM
JxTQvk12kek/YvtqwspAkdSjHII01SU/L/ccu9vKyPKmk+9wDhATPWVude3MMJnooFgLBT+Cohzd
RB4rGr/1uMzNp4n43Tk+2ODvug0HoSvqZZfOPBw090aLPsYQt6aGJKFC2W6V3mjeqcOwc9M1FSX6
osHaQm/Br16M4Youne0Kz0WDjizIbYlwOA6ailysQIRZL4dsvuscDEE1slHVXBQ8MbN4bMZHlTcR
adRIkyDoAy8PSqRS+aINFa+ZYJAQ+zK79sIYHuEet3HkpSMWkxxl6pyvBmOnInMQMkLORteyQu2b
YQJ4LVMDW+G2ToxFZBvkJIL5y3E2Nod4GldQoEAPLpP0Ns0dhAMfveEsSKjR2p1SYE6nTjT2PPBe
eAa8IEO9sXBdY9wBH66Dz2qtl7bMVxHdDCe5y6ebVkVgHroeDwON1V7HMewW6O1d3mOKkTJ9VPIG
MpGBF0PfZINzHVrubW/vkW/lyJ6reDdANK/GlWjEsWOCttsnJcMTmOIVjVtfrYA1J2ytIG7RNkE9
m0XpMpNPo8X47JDpkDjSGx8QGz1dxYA1mX5lvdaoW+X4IMdircY2vdfr1AGb6WwQB2ky9bqI7MiT
+bFPd+V8qbGEafFj26GKT15dYW6qSiA3bDaurVKd6xclVs7M6heKyqDD8HMp8usy5TUerYWDrl91
N5N7DGzi2lobYnTp9fLe0VBvorH3yzT6UJNsF0a3Of11xtJpQRwsBFD2ozkUTJHFcpbhY0C3SyIL
zt38KMIXJ0QKzwsn0c8N5MMsJkRDFUNUdR4SlB4FETplOl+JWr3P0cRPOfbisWBeTtyXXGFGjMa0
WWej8IUcvcai9mw15XPTi22vHhClRtBiYDxgHYZAKoqVEe9l/6Y1xzg76uqzM4yrpGRVHmlKtidk
7rDXTZb9H5Ost21lrNPkBq3hcgqKIycAz+S5kQbTpLdWBZMZG6B00ddKmkdBvtFs99jox755q+nI
h4MngdcLCccwrJaTs7WacVHb99J5obbkJ3Hv1+LByn8a4rZPnskN802sJCGbjq54s/ExzCTv6K19
3SRXVUtcSnibNA95vGJErYeAq1lZfAzT6WogEyxWdulgo6VjBkaDC1vVo+OCEQ9VU5q0eIKdXVuo
3pAjHsjbZNklN0Ep932BTwMtjkDmXaPdFOxMOEwJ130Ophs1LdDhImAJo7twvuVr+CqiI9Xp34w+
ODTqtWLeD/FaUhPGSjXGwzZTdnZATdg9prSQKkTsJ1xKPtnvXcmK03+UePPiKVvl3XiQNlY3l/Fb
PwWuth0juqwtyk6FlzVTVfwywcKiSXeKtFXika3wwEbtxuq+Iuh9wrQwxdkJJyI8McAQM+zd6UK2
mh8zN7cNzvD6pzkk64KtlUToEjcFIVDY2fEPkP67DIXiDRHet/jnrOc3acDiFtw2ee7nVsg+T/dL
hmdSUnd0trLrEV1heI+l10TKpulKVOEuXs1bN0MZWpQrIRFVIQz+85bLtD7bMp/9WaWMurSKeiq9
PXrFDNc78Jr6OtK7TavUfsxkjNN4MxjrupoPjvbcOD/QwC70TPh22S+iGe8lRqwKlceYWDiyL0kY
WczYIoYZA6myrM1uj6wwHq+TKltWIOdFetUVmFYTfd+etIQVG1RafdLEFW9XXlbcpdq1BHwwy8F3
SmOpBpPPWfVHjgnVTedVHEKlomkwXROYvioxcsbbAZ9YLK8sVEzGRAaRet+DZrQxkyTBMYvekdJa
Vb8bxE3COpUMxTLkLOl09jFJUaRRzQ/YWWFgo89QpsQkDlin2x2kIG2R1zGW8lWD5X6gO90gCmI6
mJuXud7D/GEnhF3ZLh9VBfQ1pcQThrZTDlYd3kgmrgknwNiu3ProWhdN48v4Wi/njZpsJ557i5sr
CFEVK+XG0EMPcRr7gl1QrYNsqw+tJ0Tkz0xnlo2eE7OFYyLO1qql6VwWTMpq3S10WTKLI/nESGS8
mt3NkN9E+M+owpanUnV8XSGUg5jhNu4qTtmAOmtF4FMz1EOcXczKC0sGiszBN9g5Vf3NlNAnDVdq
cJxZPJv61pkdP9TXyrgYbuz2WI/zIjj1WtR9OF/rxZ2tXVlpsyTseGHSJI+7Y2c/tfgys+3ItCbY
LqMTWPzSxcMTSHnuc/ziAJtIsf23t8HwoKrXUfjWN/s4eQzwVse8Cznvn2FdVOGb2+Cl4sLJXdnE
p8Rr9hpMuA7WfVpa5CsEoXMV4cIZbXTLBKEtO4yITa7ejdl1SV/dJnkAoe3SyfWtq2srRwQ3hHIv
U3dPEIaTNquqQn6v6wdZRtuC00+ARLzMBMopHo870S6oH8r2JQ9u2/hey90dJiGAgMZdMHZPilrt
M4Z0ab/PYrzuyf4keYGYN78g+Kyl/tSVd6ZkhlAxMkTlLkD9acTcANzSsRLeIvDyWmyivcoiMF2X
eUBU2bjog4uJ9M4KpVv9Gmg3vV4uGowYrg2/wLy3ANTmMW5ZNT2Y1X2frbvxKUknv+x24MpOQaFs
W1FhmUyMmnEsGIpGdU3q8IJBhgceHzPRDQz2Vy256dheqDx99x5/F7kjcnhtgr1BV1i/olzCdn+p
IySW89EyD3E/rh3H9SGASHU/sX7k5kuC02F0H0znQyPST8TlMuzLG9sM7wvM2jGYERgoEgy83wVI
4yNWoJTzZwjbe81/1DKgDlO0zrX3QE5LZ2QbgCrca8yNGa2nocbJvtdoYmaCs2/7mCYlhugU3VyH
qR0MQ9/eO0q7V0tCY+pIcmYWwWZme1127VMEIFu4HR6saG26gAzoEgk8iL1E55nLZYjroDXrO9G5
W5j6FwOufntC1Zr5uQCfpmG801xvIGInOR3FB7ZCuP87cWVh/o+Ci5OLBnhK4Kzk6NKbYxoPcSsD
FsjnaIWhqeYMMJw2c8Tqucq4ipD7FuHoO5gm7HYXqwe9fBgpoBnZhFFk9tKAHTleDk04N9VMTsjp
ebrTuug3bb89LUJ6Vv+MzWyTBIaH5dxzGgwR5u1ECSGn2qRgyZqz0MfwAbJiG3fIoMVmHHdt4lza
Zo6xNj4aBpDcDFFhLZdRuE6ArjhtfhNo5lrihAmb7iIwjR3ctPUUIZ0aCHtrxs1sOlu7U/dtxvvI
jOQAYh6sZwXbT1AwQbU3IQL/pnnpm2Bl5+ib78jsqabgMBX2bZYOG81BeQgI54vl7JP6wVmhEOcS
NwPP9H7CWIgvOmo+/nzhX8ql31QmzlHFg9aLwdTrce908p7J7CIA0zMK9qEGYAgyoib2/06O6NP5
ANfAHkR4mMv2s6JdpqOzVdv5IXJ+Jm544QY///ylPqm5nhOOm9mt0c8LsGGZuUjZBJ0kykNV+n++
/C8tz+/+5rMWgJk6fV9ntPQq1fDlrN4P4a7QiSoafsbKbdhpNOa32oDSWO4G1sRuSi4y+6L+Mn73
V57a777BWYcAQHkpeAf5C6mjzDjs9SnHD1IvUZLtgsHFdUHKZHk5kqMQ43RuWatynVWmOMhqj9R1
hKrg6Or3av3irGwZYQSLUxrj+0hZa8P9HH9RX2R1/f2LK84Kl7Yo8G+wXu0x3y9qMnapxuFL3CCN
uOXwjDmk2LMBIsoj8wq6/kX8XmeA6jVfndvbkhVljky/xqTGWrA0sUqP+BayguPvdV89G6G5skS3
MmdzF1X9MlKeTRTipeFcuuXTUPXeFMbLPH+oZ9sbUtxw1bZtD8H0UMjah27k4ojV5GWTJF4OVKSh
0FwHV4azc5hNmdO8Shxw/tX1Y6p2lNdg2xAmNGIoY3ZvSwxB6ezZ1TOokCzAzbaTPURu1UcF0uU2
m0ds8op8jJgoRxxHY5mfKgleoLSLE2Wg7ip2Fa9pxGYxRagLQCOTOEMj5yjFuFVMFP0nUsfSyQ6u
usTEas7YFeuLqNy2U+BZlAh16hCjkW8SQFwpx4JSYqbXtmaVLgC64VEtp/tEln7TRVvbdSBtPdsG
2/Z4m9a7ihIbUUtx+DqPP4sy3FcYfeoI/TQuRggturG2hoMLrrok14AW2WGe44smjlmN2bezqg5a
wljJ/XDEAT5gZwzXwSq0NGhTNo8a6+v4nJj6sSh/GmW9yZzJz7qTu39XRXdxMz+nA5sfgW9QaEuO
nF4Vs+Jg02uLuz496ukRoShwpyBZudObkWvLSU1ubPnhRu+mHvnVADwutyl8JJy10kWjq95YbJTq
RtqVPxvVz6EtNlKZObM92+YeITl2V3nIDWMJz4SDvOlBVVr0Ir+aMZMP+I2aflwNZUABKTtgePuV
MB5G2bODsCDKSjJzn1IKxN3JXglI0Z4Tykj2Ptcuovko2T02U3hvKY9T0uzd4sOOcNVauT8a9XLC
V9AN7oUZGTsZGm+xQQUC4Yarfii9gfeYWK3WAltbEbT+mODbgi7WVSsXvkaRm1eJrX7RB/mkmSPO
1pQ6TXpemWBg19FTNbwdw8hXHCQkEe64+SuFwydz+TmXG1proQMRGvYyvc+JGbbag4ut9c8z+Sdn
vHM8tzsXHFLYSe1LdZOEBOaN01fnx9/PW9bZEmGHWmxS2R32Y3vs+ltWgC8u/El365yJK1yjHAqb
SnkHHqIPZshgQOQIOy7Ur5a3T5oN1tlsbtlF1qazxYPFyVGlkgxBQblsl4AsiZP7SF1PhcM8E3uu
6XzRrP/sMZ/N88WsqfZ0+rOa6NWwTztDPH0gAP78nD+7aWctYyeNonzueM6hpZJEvh91iQEVCN3w
48+/4JfN4DcLsqXzHvxLgy0JJEpay2AFFNNppt7GTXyRVuabFlKkJ5o3ZmaV2rvdjxxvs4s8eHIa
jiSnJDwMd1CW/K4CHBZOm7TiRKuWb67ItxK/Jc27VdNryyTJ9gW76S++8SdPWZzdE1VMoRpUI61G
HIYioq0gysOQ3abR81A9haOEshY+zyC5TKAfbgrTx1ZAmsmFMqDqqrB2tpiRnFKlpfRaKO8JEPg/
f7fTQ//NzRRnN7MNEg26nEMtEd0hi8hEffDPV7ZOf91vLm2dVXVqzsFaZ/ImyCK5yq1pXefh0pXD
VhfTusSWpmjVoi0zH3A9lB9oHEX54GIQ0ihqh8XGSQYvES9agpKyNHZ0mxZBhCY18Ur7LUyYudPb
+gQqoaypaWwzyARVcQgPsKDCFpwWuDQ3SDetI5dG9JwGr6lVLfHHbaopfSincZMiN87iK4NmfkHM
aue+BIHpte66iEE/zOObOZo3pEZTJTC+uCufDY+zmXxK3SisQfLvtaykCJJ5I8Bgwt7o5P6lX//P
f4v+a//5X/z7vaymJg4jefbPfx7j96Zsy5/yv04/9v/+t3//oX9evPYY38vz/+fffoQr//Wb/Vf5
+m//wFcWy+m6+2imG/zomfx1+fCjPP2f/78f/sfHr6vcTdXHP/72XnaFPF0NiGbxt78+2v7AtXTa
rf7nv17/rw8vXnN+DmdQOM2tfP2/P/Tx2sp//M1R/67rrmULTVMdw3VMxsHwcfpEuH/XBVI2kjcN
xxH26dRVlI2M/vE30+AjgaKLn/nfj9qyO31kuH/XbN02bE3XLDbxhva3//1yV/8zBv7niXAz/vr3
fxRdflXGhcSDZXDBfxsswnVswyEJxeD3OZruqGfjcVKKlIaHGW3apinwisfzvIyDTFkHna7Tnmkt
yvQZ+cCjnLtNSujW1rY5BiZlreB+L6o9uvPsR1bpymUWtvGVFqS3ItLmBiSoUi9lUmtbmekDBQfR
SYyMafOTQhql0rTRAt+ikfHR93iaF1afK6uuy827tCBdxBvbqA+9fKybdT4aD7UzVexgT0kT9lgU
CIKtODmNuMJ8Ck03eNdqV9klvdPAYGnxPnBBJQC/fOoSCwuHaw+eLy/Djaq1zoqu2YVdRmRUlNLS
H6s4MT+0OA7XLc54+Jl5ucUUOW5rYuUIbY/UZDm3trjOaa4BXdPnZZPb7WMU9y2VWFD+jhh+9m7V
MLX0WbVRLR3bdGqEKieYTo3uTmvvTi0NSgtyqN/bPBd+Y2cBHZbocoo4hLgYNWI/pDBlSvkWNzRj
w6yafV7ACFtkEq/sEipKK5JVZ4MRNCZafBknmzjvF0kIPkF5b+v80nEgDtRW1r0oGY2TpAvFwqmI
ve6GEBJMal3E81EzN2EjPgYpseQn2g3Vg5fKTp4qGdic4nPqWDmdjkhnG9KhmNVPpSxovMu5gCta
4AtdzHbzRmnYizqxqMktxh5RZs9xTBtsbhygwoAxrMpolhbenrTI940o5a2d1tODKbtt6mLF0nHZ
IiqmIMVdHJamivpd0OtVnXgXidDcFUX4YzjF9Sb0otMusLy8Zo5OoJmk65aO/qFOTsXQaWAGLucT
ygs4CSoQKIyd3pYb6VivHVhkrcb9IVqXznIOyMgwAEx2OWvyED3R63sgFYWcyFrhNVxEOeAm1WDt
DDQPHhrUCdGmeEU0WgRq1CpLCBCcKxpY7x4rhP5eOSpRXwp2JmQpFOX7a0XSBUnpISTEpRCAEvuq
Sf6O2UkOoVnTcQACXXOKOitB/1D+C6zcuWvVLMZ9ymGSIvzNrEf5SoMW9GDWQ/KeRTCCrQFMjFrD
InQbvVspVmCHIDxjgyCa7iYWxim/23Ag1bn9KlFOiYFpHpHHbFhHlqpbMejTk4GxF0LASDGtWFgT
lLzAEvXWQoNy4einMJcWKUoXGvmjtG6siJRau5FY9jNBEzebQUYR20Y6Myidq4pPllU61FvDTGHN
KLkD5kLpm3uKwouk73LfVIEDablGU1BU3a5JNO2nHfThNqHx3Kl2tymdNrxUI3X0ac9wwJExqhKZ
JteVWlc73Sxnzxlc41WxE0Q71chGTzsQwF5sUop2Q0iRoLbdiUz6WhwRz4UrK6g2WcEUYo/N0Soz
2p2JVO+LpkPMkNftqwXILMksL0tBFWsuZAij8+hgXzTqJOGl2BsF/GBN+SqdlJBRAgDUgbC9AOOb
FfnPViE5xAhJ4q55q6weYm+oDvfJRBh8VftMOdOWbzoeB7d8jIEGjLGTXGZJ/Rwa/Dl50+9aDlda
x40Me50CRE8faNxF9EOLDtlGdpjt4HocKDFN1C478INh9EAsuLWo84EauQYwJole4pFC3BA55SLP
qoeYOGFDZDspig8log6+iGKRHt1xnjfZBNAsY3J2e2ourvosRB1SXo6TGyP2zH7QGO62VDytSXyp
KscgT7RDz0Ftr7Dw064iIxXyZzB3hp9Th6EmnfLGnyD1YX6UMxseAISTjocQ7ki+VtDQgYmxqdmA
DNSdAuCQVXgSQpE6j9FGVe8UCd5W61Rk7nq8M5r5qVLpwhUy7djCAQFoJwtTQvcoipS2Uoa6xwTS
q8FQczKVg6mZxnulEDMNtfY5rdvnSZG11zK3+DQnLhJHB6E79aNnxCZdvSG8MVDMbTqzqS9nO9yX
8G6jCAZG6Do4NOL2MU/SimTV5npUiWg5TYgBIAtZ0Xhypt2o2mvaJEvNcY5KknugUFhmXHGZ9KQu
palO2jW5SBO/ZFWJLgF40MldXjOE3PRFz4aYMVcvm6qf/DSo5Mt0IqSajvaTArjxMioahg3OGaIG
may2/ZOr0SYhmPLFyaOlowQcN7pCfYJm1ZgtRRkEgLzAUXVjaZDNi52QP1t3bB8YHUyEsQDPY+tU
eWgA0rVvt1QRwrXVDutQdQPWtvoCfPIViTt+kVfBfeka9zanArr8pJvoFtWnpDfsx0Ad9nObTggm
QqKplT3x72jjjAEWeA2XuO56uJNAHNuqpnRUxtZ93ozmlSFN6icN6U9mQuIkIRNLk9z6YdKBpqTy
CfFJikhKSnMdBfa2F2IZmZk8PTyMOHYKFRykmB7Pg+mFM42wkuCDuIZpFKcg4TLyO9K4ANkdgwKx
yMT0tBC5wwmC4lQVwQGgiookuzEG4pKbycDV38JdmMq3tKpfOnfw657aSh9RFhsjWq1R2FwUNlxf
3bicFCPxwzRj3x+gYLRb2iGWBo7RgdgIUz2qJnDAoqfvWDloX2hsyiDX/IBOU12XsOA0pQetW99X
WrLRQgmJtK3tY1nZOjQJ4IFAUSiXNUBrywZphsZsC09TAxhZ6DchcMVDMIDBCaXEpRCIYjODzH+o
jXpeR1G3FKByZDhIDiv2Rj+By2Z9govQuV7VJitjMJdh6cRL0cUIZMTsXmJ98Et6qkXl9jth5lB6
WgCXSjpvSi1fwwkWy2ywVjPwLeXUjkcTyHYAM8oi7YGztmGwHptilYblAFxybn1Tqo+V1dGx0eu1
XjqLdDK01ShYmXQHWIcZ3wXdbC7Ywh0VF69RGXa1Z5iW46n9CbRdymrZC4CnzNU0BAO5KSCNS0dA
ulHldRyBtpZVATMHeJ+ZIrhyCjjTJpnMpXYZOGGKZIP9g+0iOkzjAEkws3FWc8AMTmykVr1tlPEg
LJIQFE270MMS+lBRu4cqBAEfpupjqSHdgwlACxPeE83/iW45+5Ej5LYX5t6LGGCjg4YNy364tQc2
C0M3gfSx+7ugYMnK4T317Pa3+EpghffRTRbpS3vuTGoTMeoVdJY5Xe5Q3cKzagg6pI9IPUZ7DMO6
8cayeWDMbDQwj32e6b7WDMlHolpyFUcxaDozCXwxQViE4PLW2WV5M0f1datx20yaU8uWHZbmUupU
ciZfCi2OcsuGdPAAChJOB/XCTCFyh9HPUum0ayxprGR9cZRZvZ1PrH+T5mRQtb+2PchYpDKt1Dxr
VhqJAquhoOYc5R9i7uSyi9wNtFi4aLqD+Slo4KR0+spwx+h1sIUJM5jguyIrSccmSbPfCL3kwFup
80urx+bCikZi7+GNk6mmTgdid3M2xbxWs1No924t3o1Ab9e1JVVUFbHNDrKgf9ioI6+IEspbtQmM
aGG4xXRZ982zVefj4FcpnFzTKm2YmgH4IjOtrmLNGTeJmNdswLZSq29tezqQ/aIszT6pb/PY7CEK
O4SvJQBDm9IqDpQlZpIjtARNC9TQtgpBY2ftvLEmDYCerPWP/6buPHYjZ7K0fStzAR8HdEGzTa80
SnlVaUOUTAWDNmiC7urnye7BD8zi38xuGmiguxpftZRJRpzz2j4rIdvmuO2OIqiP8+D87SKPfO8a
ZkBLuEHCiJLmQ6g6eah1obeipkS0BOE7FOKvN3JrpL73EEUzMdSILZcGKaqoaQO77SZBhRwO/KFf
8WEPu8J3P9OuPMRygoMuo33ITB1mOWLFmYCEJA9OlWWDkIu43DYFlL8bos4b1H0wVhw3pfeTtgTZ
sSMeYI3aOzuy/AfLCADrhyH20oulS73twyJ7zMjyJP6V51/MT5HyXgwf90XENv/WH5H9J0aH44fm
20k0KT2G/Pomn9+WrPtso+ypk96900iU+SEe0yS8xcQHFHFkuiU1JqwYOhC9rYGyYb/HHFPk7Ijx
6DHFPCyRWa6yGhYClmR6EjL2iCZmtgcDpdkDmei9GZ1dMzZ/kxgy3CFIeyEGPKIeQeYtkxr3OSkH
I9Vfqbn9f3hbWaT1ZQRj/uUliH/JmBxe2BsJ7avRpLPImr8qNMlLUkuEU0M1fntKoz+Mo/He1bZL
IrgTFJ+yTdxzStWC3laBSbZzowyT16B/keJJYnLiel9KoOLAP4UGMGN8GbT1qIvevVtUvqvbIiaE
K1sZOIcAyLDzfUKJBF9B7hZvqW2pfT7EilND//adZU2t+bIRicNdd0vUKzNNc2VsBFxrthA2GUFJ
e7cgw3IklW8mZVRnu34m8zAy7nDO4bLMAHHFW2cQV0i9w7KjCVyfNknG6Vkl5I6Fqvvq/SVbEf64
QV2+AM2iLmsyWD4HhR7ZQw1ExmhflsG5L2pF1BnJ49oqg6OQUhO4SZodUYRZTiCYDHF9iDYlTTc2
F5dgjYh4otgb520jl9/V0nXZCjdzcwUki4+I1bZ69Pz3aMyehR+Xd77JPfa+0bkby/mzTG/woOyq
7zxpnwVZuGHjcVlTISH5R2OJzhOPiX+Pt5nF4C5D0OsiW8jJ1youqtLkfAXun5GQ6a1IySRuo4OX
DvesqMt6Kdqftox3VCEQXuXeFkuAAJBqsmjDjYzpvBidUFKinQQQTNLdsII2G1MRGlDlHUook67T
ZhEnv6TPobMpayfLMNoJQ/3HrK91X+0KPs1nHQCglG5wMJFP0P9S3lVBebIFU8y4iOmYpJZYt5ad
vAvXtlbDSPI5EXtQWbUnKCPpe+9hmhHaO4OMjl4fs1zaS3zJDJtmXnsNWpz5sQu98bursmDThASu
Tzp2nmNYcg7V244QSDOrHTF87VZSWbqCk0NcF2sUj0kRFlvQq+E8Na5+IeiyP9tkJd66XhB15LTp
PLkJRu98Sccd2yT5z3Fe3UV4wAh0XJKNGZwIs3s2mq8uXTBI+O7e1vmfwiIFeIN9gnfXCVGNJP3w
rNslIu87oK3U7hlSvGLnpigFCagrTvOcv3tieOg14hd63xAKO0P73IT6PHgpQy/vMAoHh4WDqrBo
a4VjfBJDcxwMglJto1jOp1rvqTK7pXn12c6eIqDd0VFvCb0mG7eurb0J7OHbz5hpthrOLpy8D+lx
qzYFnzdDAJurk7rvQVEwbjZBrje6iMluUdXHlMh9nCDljjRK9NwcwwANshiVw8pukK13Vo0zwCT4
ACx5LKcp3kifwlRrKaO3uZnf04lBrSiCGkqTjkLh8XLHxvqYNDdNqd2Xeu5PvZtXe9MCzCCCgu5P
6ou78GbaTkACK4hORTsgKz+eGZZUazfrQL12HGpR27hcq1VBc8P3ENAA2VAAQspbVN3ZGeoxOr41
yXnuq200+mHpwi1HCMyAMOc724kvY8dFkHqTSxOJS8+IE7DP97dggQSFXjT71bl26l8dqRa7OSXS
xkmNvQqdxtsvsz67XDduRvtT5Zcup0l8Xwd2CYtcflLSUu4gTUmwlwxSWZgfrS5GHW7wcS1CXfRo
fSEHe4T//iHAemfn8gWhb/rW4kjYOA3+BRGUI21gxH/bk3wobBG/RUPAdT8W4w0FK1ezhQuqnlLr
u3awQkWReA3DyYGhhteu7XAns+jklcFuoYabgox03sx+fioLQptjlTHrSPnsDO61rCeE0Gm6NZ3z
xJyarnAR2CcdRG9NB045KdZiD7lcpnCJ+gqXfPQQhsGvpptQgs933Pz3pu+2UxfsRENegYsjP+BF
dlE6hJG79pf8ACv2khTtzTsTTA1NBfZT2KCnEzjf7aAibWTgouAVT9lnPUY0iQErbmT6J8FokjAS
T9lOFUr+lqnBatOl8wpoRe46r2Mm6wmKXALSWIvlycFe8CfBpnNZ5mqT8h+OzWiHCLisNwd89EfX
3Du9KY+iv+W3amijxqPhIMm/S2LOWQMdhOAzG9iAinUU29YUbyaj8SKrqh8/ReU3JpJCAauQ5Jb5
u6q3Klh8SeRsFoW34VNtVWy4RVyvv5/EFNJj4jn7MpxedAlGWXXt8M6vWJMH7P8C4+WnqyQ4Q4iq
GrVjtU9wXOzcNkp/qnl8IoKGZuWJCywcrN3tE9k0AAarzgVQ6JfhZdQAVXbLOpAbuPXaTCPIHNCm
VjeD11xdPb5vEKr5yfXQ2IPsDXvPifd51X6DxKRbp0Cl4Il+2MasNmtROcDAYz58NByHJKrXL6L1
74KuespC/VgMM763OWwe3ZxvOZ7993KeHqwErGZQxtqko0eQ9gTpZka/fDKlcp/UeDs+K7X3x+R3
reXF8PyuCs96MknqnsJ/xYAu/bEPMapTc3A33spqx8Rax3PdEtQ8reZO4XSxcfqkznBsh34reK1f
LZmGn+RgoieRBTifB9jqm/iME669jhVT+1K1B+KePs2SrCvK3ZzahPi2uD/d+IgGZ1npUn2AH79W
3vSXIx7BXpw093U1YIPJ0Wn7JBqGQYjOVU+PlYsrT8mEdOAxvFVpaYsIZHCUbZvF00Hkpj9YYMGK
aFc2zHl8aMr6NHRZv5nkWLJJEM8Zl7q+w3VT5uooUowXfm3NcGUYr5xwYSrisF/JBLApT85p5CFk
FtlaWN1CTGjzgTax2ZZiumOkxe0FO3DkNxzuE7Zn0YFWt25yW4WI++cXlGwq9VPRLz0WtMpiQm/G
VyvR5hTXy1EOSX6qo1LeMyh2wMv5azoCI6bCHTZxPIUvXctjY+UWYZh9u+sQ4Kgh/ljGQj64ntgn
jUAa5uPmaxZsa+6fNOwf3Hn+GzPlTmqJtxXZ2A0MDSQ/MEYA/PwXJ99j1+JiAtKMb/GjtM6i1JQE
w3Z/fRPGm8Tic2Vf7zZeZz/1vnutl9HeYQ5UOztwCmw+zGIDTDjezQSSF91UKKxi0zUegvIIFsOd
n3oULkEwzpuYqg3SKntUB1qk+UbZPiHuCVoA6TaYUzie/PyWFtq05zYkp1fkPQfcaHFCdDXeKjrO
pLTXIUm315xWXBBXT+3qEU9N+LsPa32uGhImspoU4WnaIa8D3mYOfSYyVj/IlPKbJmGBKcvUXItW
nWxf34AuNpmsuqFeLnLp0jwXbkiK77CdakBy5ijiFctbyndd73XSHSuqbbnPQe5yTibbPIbBNXUC
uXU6W+6qsEEhX2fTypfeg9W05Sk28bILFAhIU4VbxVzsWt1E2Y67HH2HQQxWI9hZ/P2bnoYW3zOX
Lrbu2FFBWcT8U3nZj9cG0apw80fuy+Ku1HKv6f9SRdgcooE8d+8tSl37L7haztoQ5VuWP/UTGet3
whiEytzx79oUYW+XUB3fDUwMuaIC1Xq0hNR7L2soHMCVqBdkzoMOqXK/ZmF48ExNnCsVFQKMve/J
07ZkyALhqGqvUe0RJqkuLXK4K6e4hG2z04MrsKUIwL+DU0ll7zFWdYBOv6rMlUcDiMNjOHmvmg0e
I1N2CuqAcOVm2WVRAw/R982Z9eIrKLxnqSDU+Fif6SHYMKQ5BMXkMqOWIqV8KnX6YQ2ZRmHsTIVD
hEI3TdOO0OZqn9YjI5XJkj9lPwfbWQ/028c8aK7j9gcnxhtGDE/7hg3zZv8Y/ebZno15gUI968xc
3V6FP6yXT025OBfTj6q8F03fMcqJNPujXHFXMzpNNzZzruW5kmjeZzort0yaBCEkgtpBNeGQWtTc
7pMbVdCUBV5L2eAHtL/8Yi62U1aWgP3DAaaAjsbGf9ZJewKeXDg+zV7EPQdqHYo/lm/fhzRG2M45
Qqfjl5F1NzUF20lbQQANuY1SLpk+aYZdtsm0/HKXijqTWyljVXIWGDBcNYCFpc2T43rdTpdU9RTY
InKw0tEL11Ef2dtce4c4f1UZdY2L9cSZSItEMw/rTsqXyuXdmTIqYXJnoCwq6r9VlPTseh4BUYHP
wjpku8HgHutdLCRuScA1dsLWmaB4JWyClT3kmTAbbQ3PQ070lGfkViclSfs1ejn033Y8XHF+bVh9
XQwCOW1dWQLrIZeviLHtKIsvp2+pp+pbgZ2FijNwak0ZQG7tLau07ude7IZFXZpqIi52hEzwrVrW
aLWFWWVmiO7y1vI2QbLcK3to9/Xk8+dpn1AHGJOoxRBF0Jq9K0Vzn6CCt22AO2fGSWd10Yup4R9n
P6BMIVPzo+qCHLczPYJd3IpjSr9g6xAqb3uN3KZcaEQXDbs6fNCmPQ61+9jD+CLHV+62A95bOQtN
PbPBgNU65SVP4nsdudfcgGunQ7ZZbslXg9z4HRae0YtzxB/LwRk9HLgaaQjSb/ToLhDVki4gCZZH
9JIfec+J7QabqY/xq8287JRFAjGqTe47F7b7W4lLcAjYYThvjKEvcHbOXuX9LTsXyALDoY2BvSmD
eJeYOqFMMFqonqD7hxHINDdHrkn3NUOiv1Lh6O4IvfRpP5ycuyph0IF+Sma6SeEIN05Z5A99pq1N
1GTuKwTsSebuLpjw2YbZA1cmQhZahZO2nM41Ml06mlRYF/SbdLz+s2Xv2UX4df1qW1KU9dsVxn0W
kmJKvYwPwp4Unkw/6rZ53WZy3UtH7FU8jKtmIAUdlz+NLxkqMwza6pq6uJEqH5N9NvnuQzLq+aMN
2N87ndinyCrfQGw1rgtQ4dQK1clTaQr3NKabYUmfcvrSN1OQ/HGJc3cYTsbqF9/sOqaSahRVus3G
oeRHgKFV5jXjahvdbIssDUSmFAcmzTNFXVAC5mihb5cxhU9JR1I6FOlVJ8XT3E36qTE2gEbJutRP
+zoHhCiojqSyJLOz3wH3kk2XRrFM13jOCXA1FJatSTH+Mt4fEzTQyiqnfsqLM9jNL+HfT4xTgwh3
zbw8Rhp0IMu8I4FsyyF2iJ9Im+ESoZXDKavycJd63UVkCNxwWaOd7TcKhOtJ1e535DTjxZqwdP3r
R87n75h2x8HvNkXLfrrULSeSGR+SpEg5yoe1xs4yWOmXHut3GRyqedg7MrmF0OJGdtzfSdwgno3H
u2Wua0Y+Z4x3BR8D9AP5CbMDAhgPEBS21a9z37qL87rZkzU+UCGZw84W8e/SGp/aRm+txr8vJho0
fB8cGyVNq/Oj6qvtuNRP2ZgQCp2YmPRr70i9Jd/WnHin1oPkqJsrOe/1/l9Qa6kj0MpYPPiNgG4y
WbmtbGFtQjewN7HdcLTGaKZKFZm3uRrjTTDGPv89qd5GG2NhIix6MZ2Q2NX+MhnEXkHxNQrv0ZoR
u/XcUNhB7DtpDSgVJqJ6i0LvAkp5SrfmJA9L4llJs8aRyfLmDvml6bxjeCsB6wJL/xUU/myrIcbT
GYeps/Jq61fv6or8VHxZzcwyUHv4UcJKAeHR1vFd5US9d61sdx7ShZdlTGliDdo6vuuamhyDeBoj
hIaN9+67E/qKORjkXjqudRn+xVEUoggy+j9mvkpSRcrfmYOKZTJE9OGzCu5bH+nHXjkNj1dpvfmF
Ch/nJKwuWQfQuMsCFu6Jdi7yp93+vhJ9epYmsB7iwe1+F1korm09xd/JQG73apnG/AwEYe+SJYLI
mBuaVVY6r/m5KKK5g5JMSEVPvVOnkgjP3ZT4L90g6r0zTJRBWGG+DalIXZeCAspwJOBjtkX+7QfL
uCbiHmyncbtqTxkcIZtFnI57o4bx3ngUAds8jDvHU8G10JX3S5LPtPLsUd+HAp11Gbbia5rUefKc
4QsoN1/PSXqL6H4sbX1oJude1E125tPS576qvQ/bme2HZUBK3zteva3VwLBDcVcmrRI/PmZElefL
fp77fiWaWTx5kXG+KcKzt06FAxInz8wISEZ5QOfyzMp7TorgPRb9GzoCF3I12flqbHaEGfmf2q/v
Qvtix9NlJsBrxROUfWQCl1cePoipfK6s6X2gQ2w1iZTSBs0qEPv6RrsGT0kBEJnxL4r1hsL+W8lR
Xqus4ZccpuQct0OO2zSiCCiOgU4nNDi7pDCM2/ZrRynYuOkoWcSApfBW6Y4mDhLP1nPWDHAnONUP
jYO9rQzYT6imPFH1e7LdiD5M08UPNepWUXOheRYVT/V4e9k6mGAUXd+4gqgLFDmqGRf5AdfDJoPB
/FAuS+4wDSPbXddv3TzzHiOK39aI+cu16rODUQTQI8wirWPwA3IQ2CsQQDgsBFHovKR1MdCMfSva
4ZSGI3BVl8HRReonbYiyJxzK6Q/4fcC+qzYDzvn3sC02HUEevwcU32hFNIyC8L8GXBZhKcpDdANg
UmIsj0FoVRsoN7ZkOyqOYw89FrYgvWWfjkcEa9bdkM/Re9MOhpzoBvI6nDGP52H5aHsRvl+/tOb7
drp1m0QwGSDJ82rpmKPlEsxrohZYLk3fVvRBGrf6krkut8ZqhlM4UtimqX3aF5Xn35T1aht1s/2+
LOKby+oj9OK7Ro3iDCbB5d94VvBnVjI6tTRrcc3N1QXIL4D1LNTZmqRAfd5MzzUgNV9vbIE/+M4r
AWY09QDZDufB6Po7m+n0c8IIx1/fBz13dYt71XDaVBYWAu0RgDAkifnO+hTrfmDML/SxIt342syk
xSQSFN8dl2TYSJ2EL5iPx4MyrToAYmWbUFI1W4zto0Na0qnhxb+bnLkmmyMWpyoc23OsfCRIQiT5
zuvK6ZLblfWddii42tzIT+Lh7AM57CNMn002jR32ikKPMSGjI3WbWw9dOWyLbkquqV+RmW5h/K/y
iAa6nrrfBREJ61dxdRTffK8vlAWaLSt3+DY48jYbhtikc2CbMkg0tYENupYAFYwfNs7z7JTpnejL
HuKKrWc1BYu+VsApB1PMC2qxYaStzJN/Ck3zlHIqNHT5qO9E5hfvqPKatd/TJG6H4ruzKA0RutEX
mzyfk0PN8KtfmDHcRJJ64dCkV+Ra9m0inGsY0FAOd5Xsx8/QVPqFrouJqvl5XEtsHaPm+3ZsfNWL
VzwssRp+t/1c/PQ1BthVG3lwcB5yHqAHOx1+qS4ihSew4nztOCkgc2X+ppgz70k3t7fAutM2a5HQ
EeKbPbm+N2DWKZGNTEP2OBSC5bLPS2pAjQMCIMc8eXRHjqHO5rVG4OycebfITYnots4XULCZmIw7
z/R0XyhZ8G11U8RPH8vfVh/OlyoOEYqBmmCZahVh5y3m9d5rKcrAT+4KrPHR2FqMiGTWpkPC71wQ
wNhY4fRI3sDwZjWqfORvopqzV8GnCDDawRwpnzantnRe0Q1k4JClL65pFDykYffuZ31BcW7kb4og
xRhWR/EhNU70ZIOftXvLdvNrusTDhUS15aMvDSRwvpS/44FWJpl78X2Qo6wInaXfdB3CnzbI7J2X
t+W9rusAcIzwq8EOQATDvj5jHA+40dGXq6xO0M7RsOlFhUCUpOl8TdwQWMGUj0liYX2VZHdmTgWn
sNThvVN0CtN0H2/HJum3GcUSE1fD2pg5PXdOxDM1DWIdQKVxcOVQe53v/iJpQ14bpccPKSawwrnB
Bd92ffw5JFPyXEq3xao4FASWNfGXJF3+b15QkzF5c3LtxNSMW/iw4gDPEKOCl5razqy5jUhRVDy2
/NgE/Fa6+C6XQb1Z0HYY5m4aw7jN7620e8tiO6a0rQj/ZGaq17c1Z5u0DV30iVNPZ88hF6pEnfPN
ZKKvs4ddjQJF/szWwW60OOtjx6KJVwzKXmX0uWEiY9ByGaDQX7Hp6uiC9dE/1K5Hhas39H8r3/F3
M67mu74GueMI5EcIU6kPZaXU1QyEm1Sq7IhJKIBNHeR8BVLcKyttqg4W2BTtqa4Jn6TD6dWVbr/L
+jgEdJspz1E1OOOQ1pU+DgSRAI12ngMoUPffPcm6tL5To3jS9K+vB7Dxu8UKbiYORHtLnN8EdEQZ
ecaER03pEdZnaoTmeDFnf0iI9GiMGKDwen9rjdr+RYjGvIVLg5DrHr1WAu+z2Fo8QRtJSEQTPTuz
J68iz5aXOcAI1aWUN6574d/UeVX5OBc+as6hck4Z/MO212j0fAvEXjmFtavl2J2cYUwfcJx4mzi5
eejtiBy2pGoOedHqfuVMQp5KAWAPyYwvvocPqkw9vit3omRvxFUN5YcOStnVt5cF0eM8h+XXpNGH
r8PidtT6wCtdaX9nYnSB8cpo3kdt3e6sqvo7j6YisTqrevIxirj+cofA2ghI240feChXxFD86lRT
PczCNJ9AAuhnEBlK7d7Z6qseg3XtoZSapzz76/SYIWtrmKkmC5puVQdx8xgiGLw9UyPlT8UQ3GfJ
Q6fkCErr0YwtE4SIcMb2awbVvKy83opf4PpQ3Gq73M4j0pogSIRNRWGifkrP7doVNcfLs0LHuc7n
cvrWHlIFh6aGTxDh9AlCCLh4qSu0V7X1rgwHLm1CKZITEo8ml8hYmNngPi9JVQZcb3/s0XVfZTma
nWyK6DyXhqEiqJeTQHNAcQn1Slbdou+xoXpWY8UxAjmugFmyOn+0+A2PwTL3n0SVL0/SioKd8aZb
dMKtqDZu2UJcS4qNjDzqeGfyxJySjqIRCVsAE9fzzA6Tz41itSxF2eM0eRuLlPKnWTH/ohvK+G3R
2pGB1XiMkB4+6jHNWLuacZH1RmJSgSGoR2rZM9c8uwpsdFWPnXikC8zbdu1sXi3661591ef7YdHw
tCLtwRQmfWv7JKUMRXt39HVbfeHFIcdj7kt2R3rAKnfJuQya+LUtTfBtJcy9SUPJfZ0624K/cCMJ
XTkx0SHztzqH1B0LeIi9ICVpR1hbWQLMpKEiFjymeqkqI/ELDROBfVZSPznFUgKBZrcRcyqJAIhI
wZNRbj0SnaG2Y4hMTxZ18WT3zUfUIbmdFwa5UJIhyetOMnxST1AqvTpnixM+1/6N4mztG6HfaVow
CZp02Z4ysfOKMfslu+DoUAlxYTPJzkJbwe9B62wz5L36Qeg1ES3CcHQ3T+FMNJFjoSjub41vEiT0
IavQPiEYsM5FkRQA5l6XHZTqqRHu1fKnKVP1KnrtXDkjq4Xnn8BBJ3bjL1FE3SdimvluGcJgb2CU
vkRH51nes0Dlpkqeg35Z0lPSpr8xO4kdFIJ7CYdgZgjpe/NQcs+/l7non6aqy1GGWhxmtMZeUf0s
a61T/MFWZnMIOp+TZ8qXzh2phgz7ijNy4pNb6yjyyL4qUnGNY0OfVOijnVb8WdxGwcvit8FTmeQT
PahhVU9bR4M6WcqBPRA8IqsljotrlhQdTHoLpxKBY78EOQfbxgBpsq+4N0HYNGGPvlQ5CTS7POnl
yQmRU6JgtJKLW1rZemRBSA9zO3XWfZVynA2zb+9o1gsvdprT3+a3Mv9l+Ul+TlAUP5aNCR8mVSCP
iy3WypVVl85LEC9EWAZQDitbY7q0Wae3ngnls52YaNu7rX8chqB7TRDoEMYNpeg3xJCBLVMAoQ26
Yw/J5qZqSBPqsK88e4r4nChCszsZbOJhE6p9M5bPZEheXWElJzMqbztFyXIKQ7t814tI1ilJX+s0
BDfsMjfcjNgZERX0Oaq2Sv8xWWNIu5mjG6XvZofWFt3WmVS2qyvEWjkw0Esh/JQUHryPSZDqzWQl
4ur0Fik+aIhPs+KvntPZ3ZkFcXbaEaWyhClL4YKmtQRlsqYXyQR90o5lrcrOc1/9WFN2C/r2IKMm
oTI1rp/piiy/6wFzEgGUg7r4woH57RAUkc1TBTdGykcCtUj7w0OxdC3bBG+mw1UR2EI8Zg5JegD7
9kfWjcPZJ7+EjFhjXyNJ0WjXWuXVi3tytdope/cy2e86tDaUopfqOjJUHGHzAaHdlkRmj1WNSwOS
nXxftQUZiLZVLsJrPNIvns2ufKFFfH7XGkB79oLkTNjYvMuaIPoulCBWDAnyz1hFw0oiyFkHi1ex
OfnlLi6wIK0KWQb33tyFH0Fb8Oz7OdmjzaxiYiZJbcYwGKavSpaLBXALTGyNCHZnQZcNJAQpc4NM
fttxVjxKL5oot8zUryXIS7JxwuVTNl6NxsHvT5k1hoeuummv/IUqVR0N9spY4Iq24ge3hJV9lahX
X0RUmPOgHeI/a08fVbVw/Xtcg9ZkYbkJHX+DrWNCOY9DnL2v/xnTKTuNvsm+xqGQ2ylv0QT5QsRk
FRvF0d7FZOotXsambThVPsuWDNyV7zrYBGIARM1l9scpYgp+Vf7E5EcS4Ch6UuqK+guNenfKDeE6
iQqDDqUf7x/Xa2Q3qz4e0j8UbQ77NMb1GHdRvQOx648RONKaUxXCmpfy0uGCWVfUG+7yYCLAENPK
B3N8+hMjcnx1EcOme6uMxdGOZDhT5AzxcLMoxej7SvkisxE6v3es+EBtqr+Ziefae6EfwROSjcF2
Xl8mF+/N1C4EyoTkDO6TWy6fKMWdNeety6W19Fu2kPDZaTIoPZxnkhjOP50b+2/aCfrDZByPCFmV
vjiqZu+faGrnUAGVaeoUAZqWAx+o8aeHkDSW78lv5nZT8cjuMZ2PbAwJZQaFC5fuJleFAPKvFTVg
Ir1DtoNrjZiNmkbxQDvTQqArhcEppUykr3r1EO1c5NBwMnF1cDKp6X7tRkZr+oKODW8lM48p87v2
tlUBo8xH0TbDF1WnyatMBTmYtOw25ymMmu/WX8KdIHd0504tn4BNVhxhuCAj7g0Tbqf2+o9X0pIg
fSKefCnhkUUwn2sf8SM0lvtpB439e8Baexjqabwuxs3etRynX3RM4idpbVQc58k1mmAycp/HnlC6
IC49HAWUwIcNImW8NjORmGNN705fbwX3JE2plfY+Paaqc4Udgsa0epSrfyCx47amuOpgkrg9lNrr
/2YLchyEzhyVZe2jrNMW2hNnNFvXpjjSMsmyNQ0JnAAq9NPTdHdHOwpgdudSnmqWnxa+/z6ISV4l
7G+E3zFVwCAYOR48q18WL9R/27RWQk9gG6ygjMvep6a7gQeidJyx6GwLUxzIoPXP7Xhbo/Ocsgo5
V4es9xSbtoSNicJJvS+hhszkOYTCYj56ZKS4RL0yn848uk+iz/M31SNQ3uoQ1n3ykDZmXmPOZYPw
PkJQRl8vb0fXS/VcTtavoGB+7NvCPZJ+nx5r1Xav05JOuDdK/1FiGzpWrV/TBNqT3ZjN6eM/Xj+w
jfuhOnQL1S9eY8U7LcJo5wXgVEqj982cVy4nmPn+ZnnoE4WgqxULO4bV9F9SktNbODnOCU+XRM1I
Onu4ttz2g6Oh2rKwLDvcwt7GzKWrV/8opDVTbY/BPmOm2WdpitSjY8n9p+/SIEq9Ij1MCO4esgR1
sRXMNBb72Uhva9/sia7V/zY+/7c3+H+YXv+f3fh/50q+6p/quW9/fvrLH/1/wpuMw/3/702+v5mJ
/+NUtz9//qejmX/q3+ZkzM3/GcRBGEOScCHFt5qkf5uTHde/+YwJMgvt2IdE4X8B4vhvc7Jtc/hG
scvpGzs+fx1X8H9xdmbLcWJrmH0iOpjZ3JKzRiRbsuwbQrZl5pnN9PS9qBPR4aKUUnTeVEX5+JCZ
wJ7/b61/wsnO/7FJOgug0lzR4Z//P+Hk9wgBzCPX8sShj9nl4Ajz0XXYlKrDUDtEYlYvoGUtV1+h
ERw7UNU2qJWHIrG+57yS3vSpAvDcN19lqVtNkq9mSf9IN3FPGZPYtpZj7f96iO9kts9dnNv+N4XC
YMVf53ofPBRZ8qOydZ3dQzJol118RQkw+paNk4Bv3g7M69jYvSaD9hmC4D3+B7d8Cbr//c1dazbZ
rcjCR/Yrgp0clPI1K1TqXDj2uICBv3zEygcy8AnKDPDtUZskApMh3TsZGMeLbs7aUygqlxwILJ+H
OSM4FZjm89iptLn/1zTfearn7s2CbfiLLdJyvjZPcew+OH3J1KlhgmlpEJ9FpH7y3vw76K/omsms
h1uzfPJfn9CV4zgXNsfsoVPNt9lQVcfGarXNaMUdY9dSzazJn4rqpBcQPpYPXF7gvz4wE5wqduwN
PSRS3s0UHrJnYl7C3lkuvmq+lmsURWHZzoMa2qTbewRqjfXt42fxzwu5BogsF1+13xRyAH5e2T+0
tbbTazYN0LaL4KR3z2J+Khtyvsyr0/u0TnbkTamqPGbyVxCcIADyz9L9RTHR/4avfzE1/kY0vEud
Wb7Mqr3XpdaaMwcQDzKoqbMEpx9eKwSdE+jQKYXjP0dBWlGZvV4/9eIFiySEccPLaiBxKlYuAkj/
+1fd40TWTzlHfVHvcH4y7RR4W6TfP7lty7v63m1bdR6qaIJ8jPr+gYPCk2H8nNjCtrkjqIQICWKw
8nLSmEojKJvZK7LaAEbwHFyUqOg5Was3H38PRpl3v8daiEgJd6I0wPIe1HwJPgAh586BQMciwR0i
0qWzvGAn9oGCL7asPe5POW0cDXYC9WmBiVivowDNPqUpkhjDYx708TdzzrTytT6Rao2U6t8qfqhz
zAB645wGgsWiNqlCSiCLZpCnm1InS1p90ZRMelnbUwhvJc/QLG5aFdZl5d7EVf7iGvGjPim30o1f
xjZ8UlooKeTrSXlcDcwOm2i6Fppy60gKP8aoPUFqfeL85GeKXnpgX4A46viDWpRdlNVbN4pA9nJq
GQTHRiSUSc13djd+YV5wRXnVgd3tayUKqbhRr5Y7FgPsYAvhru3lYTa1h0Rpf8RFfVtUcO8NvT66
1G1FcfYQAxylqIw8TEYYPMueB2XYZyBLGythV5vDcT0br6y4uiKXfGj7+hqOxZ2hFY9L3UXYpwXF
V4HP5u9lveBaNKkNeUiYMK19vWeAi0boFUuU8iAzPb9V28LkdAiwNxD2T575meF6mVr93Qu248zQ
P7E25zB7r8cNuw6XkM3oGdRVj54MJChd5tq+OfBCzB2Yv6r6/vGreu5rrzpvs8xTYVdG7dekgbzI
hocn4sePr32uFaz67l5pibE5Vu1DqYHtMFHw8JAQfrhnQ8a9xB+93Jylc/hr9KFYboK7O7XoP9wH
aWZXiZr6H3//c/dm1SM7Tau5JLdraocV6aG3eZTUr20/vvi5m7PqRBVrFEqCe4g8phg2ipWyG9Cm
6iGlMHH38Ue8//3NtQRxtIRb1bbW+AR7/VlRqP2xi+ai9/0/KkTpknPrOf7zB4fxxsWkdhyaNLpo
TvEfFyLHy0krzKz1szH77rCfZNvh22V3ZdVQczeaYjWSja9Rk8+m0uybKgfbl118edp/vY2OULKu
H+h2sgCMsss33xS5c1FbBSX174snhlKUy+6On44u3FO2GspY/WQudO5dWbXVTG+mxCxBy+etOBQN
FdstB7yfdMbnLv6fNjq1dSq4uO4Ge3ZmZtIs7bS97JavWmlgjQ05UkEvU3OATghucQ9AcPr46sua
5b9zHdNdNdO85+BkoIzRZ7tPenCN9n0GFS5N4KvNfwYzvio6ikAtNlQ/QXGeuVlrg2Jr29OspsvN
qtI/vE8bo6BS8+Nfc+7aq2WTWzphOlDB4utNRW/vwgwoTfP48cXPzMfMtU2RWK0I44qAR985xWuR
W8r32ZlRRfWBwLgxcqrDawbxptbvhOOCCqiJOm5SS3tkylDfFz2mtNnhyHGcbeMuUwUM4AqUjGJr
lkeBznDDeeTv1OYcye41+7IXSKw6BEph8FgpaudzzPUWjgQrJHqAj+/J+4ux/+gZA4nMwaXcyNed
VDnmVgMN03CeVSAE9pA1N5IAzC6r1EvccML4j6hx7obcLdjG80lfeloDb13rQHl8/GPOvT2rPsJB
BbWwlBhqJzvYKA0WsVbQN3989fcHRHNtbdQMIlNkgJFbgBGjuM7Kr82hy7et1LSLBnT4Ov/uQGVi
taaw08aPlJIVw2ibgFyopPr4B5y7PauuIqiNiv1v0fpI2nQOmNrfYDk/W+z8swx8pyNaaxwhvE15
TH2w72queVK7krzYEP9CzsBMHGvJLhl7kkoiSm8nTjI4VAQwnEWcm1z069a6x9LJ6GXtpvHnvH0s
q+ZaFu6fyy7t/PuxlEpiNk3edX7pmL8q1fzN8eXvjy9tL0PMe7dt1bipKjRksDDLknKUJw0yJlvu
hct6FXA9yP+w31YkELZp4nyzo8jcDrWGIojO6koBgAgriQCGO5PlInsuvyBXU7BZiWA/EBlgdTMp
oKICTqnzjuE4wMA063a2KyrVRV9lfa37IN9q84AvMRf6rlfm2otEZHn06hSYaV1+7Ngt31L+bewF
pC4oMXVNDa1VnSJySV4HxudOcTn64Dyz3eb6LF5SF8t9E1H2bJAxRBk4di9BOkxXWm1VW/b2J+Qa
6i/MqsieBifZTim40nlAMyIcmyyE7b44fU4hCckh0H09AMWx/znGpAzrHF/exzf/TINwVg2iHZQM
T2VZ+xRHpLj/Uoo0uvyTHcAzA/PaVcCBtzD7tK98YEr5hjNaZ6ljeiOayp4DrCBSvlUQAcxg5TGX
6B4+/k1neql/Vvx/TfD6JjLbULUr5LpOdCIeQZ7JzWushf0nn3Duri1//tcn6HAqU1uolR80wY2S
a8jb9OYzgfny2r/XHFZdeKpDMu+pfPDZO5TUTzbUurmggMdImU7apKSfPJ1zP2Jpjn/9iBFNeqU6
WutDBkN9EfxQi/LrZU9g1YmPMT67qR5qnwSF8V00Rv5YqDPYHjv9jJp95tuvnRPTXKeFE0+VD57w
hmTS7yQVn8yzz7w/9qqva6pJT4aQOVKTYcXpJJXSE0VrtxaL40+a3bmPWHV50tBTB56h7euxCu4K
OBVH5U21qSaKdj9+Budu0PLRfz1eqUhnaibd9m3Oy6mTQCrgDhf4J5jCrC0Rs2PXcV9xbSUDrSqT
5rZqL9vZpwzx3987pWYxtDn98pMMQ94BL89l92P1ujupUCYL3oGf9d0pd4fX0HAvm7OsjWz6ONo1
BVG278QuZWNBmHrJIs+67IuvuujGVeZgEsSs6kgjV0UEE6Fc9Iku+8xbssb9G8PYA6XNbR/pV7Jt
su4umJTPMPBLg3mnJ1vj/pux7nRJnZ5fq32Fw4iDlNAlpCBdDZSNiz2sdoiwfHybzjSptQGAIEjj
tL1h+WKsqRlMiIgJ0Sh3VF8W+48/4tzNWrVaxXVTKuU1yx+qeDPY9bOiu2+XXXrVWsOYqqeqmXjI
NY7uUG0h9VkUVV129eUH/dUXCMSk2CMkX3wKek8TxZeeisLLrr1urxFJP8otG79IqB/RKKeOKvPl
42vryzv+3hu0arQ2VRFRYpEnGJObonMOqkC4Mu7RvAURHKPqdoytraodxvxNN35mxjfVnK8Nm7wX
Zef8V30VzynwjE/6vXc9QHR8a5y9iSJhSpPc8QUpZhtJl4BvolHwM7lUTAc3HFSY8h7B2ynt74qi
oYCV/rE2D4Bkkno5xKjt4rJ+wVr1C0OSlLNtZ6XP5GBPUalBRiuRl13cXKZ0f70xhdnFFUvJ0g+E
dQvq7WrQlc964jPHaKa52uKIgOMRABW5j8Nq+AUgQC6Mhlc25+N9NS/5xxr0EVnln1HQfzW16hkq
lngcpxnbjAUWipImSG0pKIPe5tyq7LV4a1T6cN9rZvhQtvy9thPOsSyr73Gr9rCp9B8cNtwaNbq/
j9/NM52BuZoljBz+WzJoCp+4zx9dJ4HpCsoDP774mTmguepp5rykqkvTcr8es1vwU1REsLADXpO/
6uFwWcs1V33OwAkSgc4h851wfJXEvuzh+eOvf+7erPobileBoCl97geju8vdhLqi6rP7rp/p6M1V
hxN30VzDDsh8yZnlKQJb/6UyyuRWVwDGVHCXoNW0FeXEosZwGSrjHXXd2SNcIiimAwrcgWrwLYQ7
+2cUl/2NMAoViTpbhx0rQWohtK+WPur7oBvexsYArzAQhMCSyqoljy87kTdN/d8NLMzgqcqi5+Z3
8Az06MCKYnvZ3V/NvqmGLoyMKmufVnSA7/hsddknHfK5B7vqcxxhsXLNutRPUVC7lfui2Z90rWeu
bKw6HHUYNUeVZeKHjRUi7LMbsk7t4aI7Yqw6HMtphOnMQ+yT/cixSNXaFkTkZ411qbJ6b5QyVl2B
USgWRsSRyzv7HvwHsxo2xx4KeeLIPV/SLQkcgvLVWIb2mCpa+FomUTNyyWzNpdoM+guFFPAqw34W
SMOowPRCNyKAFeF5/EI73czR1yW2LqpvFDYwR/ZSQ/8S9PWuZXeST+rEy8CfAqb938dqobO57Oat
+qJBVXQKxLPMH2f1J3TDTasqnzXmc0991QVxGq0lRlqmftOXnJWP+zLWL3zmy0f+NYLFbhraSlqk
flCHN6Xe3lfysn7TWHVABLISgNT50m+y5SMAM4dj9nTZzV51CxkdTEQmMPct+xSYPk6cy6676hPK
PCu0wR5T3+ihGLuUlZ2oxnX2l1191S2kASIJFpxcvayhg8sX9uW+XXRpfdUvFGWdp3kDq1ydUyAg
MgUlSRBge9nVVx1DZJXCHns9Jc9L9XVbpnfUVbsXXnzVLVSlbkNWlYk/ZeE3zY5IkSx0kcu++apV
BvMgjIHwrj9VRboPqZY2nPKyx/nPyPtX00lNlfo3ZrW+hqF61w+AFnMXnthl33zVMGd2nUJbi3Ow
ISZQ/+InmNzPjgKRzr7fF69rSYOwSlNpF7Gv6sqBjviGZm/Zz/S1Vo39NGu8OD+1KGToo6ns30Xd
N3BrO33SUU/OgCdZYufKQwgLzpDGAT+6N7S/jfQrV8jYGDYy60bnKjaRSsOWR/Z+PUwhJ0O7IXWC
W4aXtPxWsvq06duNFEIqAspm9unAq8I6lvLUq/ulq26dwavU5MCfzLwWyqCeGD9qA+Wz/WMsS2fT
dLf8j3pqMkGAFCCmnyL4rYonLdA807xnsXvDYGDM4ncznjA7bOn9FR6WIBxdJ9EyLJRykRCYBz69
djpQQLU38kPi6jHJTym/R4negqni+f5qF9YRn8MlNfaCSSp5fXLLXxOqCa70ZAGpFTlbuPn/bmNL
2r8xDp3J/AWyH6GlvAdrvE+CN9lXe24Io1mvVldBZm5lrIKMDMiW1VeduneDkP/cL2PcRL1/3uMQ
1aBujfW3wKXSsvqmW6d0CG8kyxotX3JE9je+Q8j+SpjlR117aVqStIX1nTTkdVDAUKgLsPTRbg7J
CHS3un3jcIAUQViy2UGVbbYJodmNs77g84/LLdRQgrAok+peNjbxz33XfQdt56nDdE08a5tFlA9W
27QihIBrR76I1IaU78L6Vbf1hZsK/5zU/tXYooHjXhdaot8mITKbwPpBivGToXvpad5ZPuurXj8E
nUnUm2WE0w1fYSoPnEBBijcg6npxE3WgMUi1X9asV2OAKAEL9NSE+GkU3oCZeTJD+/qiS6+Lleu0
Jm8n29S3ZWRiwAsAl47oxi+7+moMqOTo2sDSWEcr5Us+AMPo8k/2YP8pgX3nAazLlGsOrS1rMGK/
4N2PxmiDP+CKBhZJi+T5fpnxtOkDALWuj47RrN1p3fPHv+rMo9dW40M2dkU2JkHiCyP7w5mX4gdu
W33NbZH+MWLLvRNkQz4Zi87+zNU0rpkC065mO/aF6dbXg0umsGgDmEMEVzwplfG2EEm8CZNaQv8E
8Eib1NxThRACioMmT7ETap8ML+d++Gp4cWwjy5osL3yV0PIteYjsDg5h9hKrJkgrcwqRUmTthe+O
8e9JJklmcElTUkANGl5Jl7/kU/j68QM8M5CtC5+zzpjzhiIWXwuBDuauE3oulKjNEmg6qWnjHhU3
m7YAGsvLlmDr6mZCnFMgxjTz9SLpNxS4cNqYXXjQqK27B8fSAU1NmZ8O5feC9Gyu6j8+vlPLk32n
ka1rjI2oaRVhysxfpAea3f9gv/OTl+ncpVd9wySVtEOGnPidoz4HbQKDyPpsG+zctVfTwzJpG5T2
WgbeS/0GfX+f1d0nE7h/Zjvv3ZJV69cCUcrMNWO/cfT8apxUctQWEr8WfMQuSvQ49JRCcLpcKrW+
UH8fiIsToXWtPNlGqOUOZRnpeA2UfKtMdb8DgQ8oOnTrLZsK2rEBr+2ZfWjvU37EdtC1IoVaXQef
/IBzS+p1PW3TTmivKjfyJTD21Er3hAM9gv6Q/oU3Fg/MZyYKKviXiqUw7TlPYKo12N8skAiJ5S8z
qpkgEaN6O/t6Csz6KsHAlyUgEsija186O9+lTo6HBw2BuVumDj1u6GW2FRs/8vRRtv3WIIA+t+ax
63+r8qWXn4wL5x798ud/jfl27qiVlfDrmPjG00H7rJHpzj8laO89+VWP1LhlM7A7mviZVkVfpriS
ezZP5yfTHsSxBzmxw3HZ7FItB50GEvlQKOArFkyPcdCESuQQCiwzHMxbLoxjfUOZRf6c6hH7FUpr
IixptXwbt0NzNzQxm95gELzeSUj4SuTlHKz1d/h4U+AzQiObYWEN6vWSLLvdaXvQXun10BXtpglz
/UptKmYi8En6fUTNIU/IVJ5E6T6qmbq1Ru0+QsgLVQlmJ0gLy+vmKQN7UjWeE1ULLLVwSq8oevir
cWzcKJFrMJOfyHBLAq7mYM77SS/A+2ZK/EeRQ/IqoHK89WVfvUVV0t7PpNchQLrpDjd1v6eEG+4q
soBvuPvCHS3E8XBNFmwuA4ePk1G9CSji39vVmJ2MRBGY64GpadbPJDKmXUBIfwPQpyF1Go1X1Nk5
6Ib1BLeNGx7Sun6NRdODdenNW2Hmb6ahh8/RHH130dF8wzZjXWMjDA6DabZ7S63yjZrjM/EKY+jv
CzXrDkM3yuNkS3ubUaCyWTQ8VyZBzi21FcxUB0iceRk/Z3FT3SUK5AslC+pn1kQOSgNR2a8maOP7
pGseGK43nRKZx6k2wx3XLjxNRQCWTlLjL3AqDQ0W925VprvMccL7IG3j+xg7BIvwTvGw0/0YRjhq
U0o3MuUAMvt80reNovWbFKrKFyVxaKeV+YfCIURceljcc1kqPRrlSWYUVKfhSJVgD2HkKu6BZ0xz
HBCyT2zlJ0ggfWsUEjtKG3dHQ6sVL5wNuY9zR9+2YdQfw7TQTomp8XRITgOl66bwpBaZc7CNfPyu
ApLcurWJhKQY1QN+YNVD5AZXDcnMTgUR7itCFj8XmD1xXgqC9qWskqvATkKP+m5mZc40fc2KDKay
qkTs70M4Ifqf2QLhPH0r5WNAeGTnUoEE8wnMg0aU3YP6N2Qb6K/zjcsY+tB0ZvjW2UFJnj0zfpqh
2eSsCwNEZyAz964CiV2TqnooA11sJ1eB5C5GyIGzanzLrRYtcKsE3WuSGc6pGKpw107ZtEkiFSOA
Lvv2j2pavKGlml4J8navILP7jTmxupQLi2HSlPQAwkPf93aYwCaArcIOLmFmq8LW18uxO87QVE4N
sPnXwILMWw0O7IEyq0ZaRGdeDQ5QpqZnwStZUhk12i/9xYJW4+rRqWngveYjALo6dmaiMq4LGCkq
rgp3Nr63amzcarNc3ICTG19JGiZTzwwukzJ1DxG++V3IaHJQB9HWu6Rz8metL4wbSzHBDcOB5MQM
3j8Iz8x4s1KR25vEUOWeApP2upFs17BxGmt3UeSmwbHXFsFKpY7p9WxYMCDI8mgn+NjFvajV1N3p
rk7tqGXlz0NhJYecRM1T1y5YVsuoS4LhkRjRCuRp5JV1TIJmLglQzZHO2gw6+fwFnJS9GUHz/G6t
mcSKyKrJ3nbWqE4L5YQQghC5RvGrUBh+dLMELWVXoaQOfOx+JQqcIy5kyWfppmxqpc3wpwKxDFJS
LpqTXjfkg5hbe9frej7vMjcDwGLWA0DUGjz2iPsRq+RMdDCQ1V2t5/1h7kpjZ1WSdJXptPl2DvXi
KsGGy5kFv6aI8Po2rYE4BOnjrkFSdJOjr72uW03Z5WXDJmYpML/MAKzxQY0IuotBPqhsEG7HxFZ3
bUdVW9oP7iYuDHR+ISoakBLlW9J182tLbZxnTXMACTreyLreBCU59rm4qbDblCh1KCoreOFH5FKK
c0xaqW8dBRDmZLsAAGJrML2gx0gFSEmNfgL+Ick0qJZvhJo9e3QV5pZsAVm6qsNnZoF4AtQHDlxH
uSUtCc7LRiiUadG8wcjD/LUFj1hFHS7K2AXpaiZtZ99pbakvpIbuRzd08tuAlOompBT3WDtyxLQV
iPQLzKHgIerinl2TBvK6hY1mK3U3Ar4SkMryzEIdMT9xZoNGAdSfmwHxim3t1Zis7ucETWwDib6+
62CzMFUP8ytzRNRhRCM7CFqBXaOkHbVWXYHfMOx7CEDt6KV2yfRm4ly+CKC+R00PNkjvzZ3q5sUT
WPziGJlWfFfBRvyTRDYxvXG8F23AvCVujXt+lQF8YRzegmCaHnpTuJsOkeDPPDHFfp565ZsJj+M0
yMr4LjG+8nbBEQSLSd8GTt8LE/WHFie/1Ny5jxJMvEmrGQ9Zac6eOfU4NjQ54DQJvgw6A0BuAgQV
bYHcwbWSLRbrijdvlDiVrdfZnExPB1WzEfqYIR3hDENEyoznABwLZXLdfZsPrdfOTCv73oBfaGAh
jDXY7pmhQ5AhOuFVUYTMxGBuV6cKVJuMEk2w49ZGOog/mbV6U86fh8ZrVSQgJvINrth8g1qtemA+
80stbIh21gLDzV3lluR8c8qpjt1mlSWYtI7Uuuh7t85OU9TEh7xZflHYhfsm0nBihii/VFUU2DE7
565Rgn7vppX6ONiZtuPgLt2lZmBQ1aumxiGGssbnNxDzCqDbX1E4Gsa+bLWMeZZUgHIajh5tMXGq
p2BWCwo5p2YvpT1s8PLY+8kQ30Gb/irRuoG41YNdBj/0YDN33xl5rGwzaLe8/GN+BfGDFkEbDXa6
PnZ7J5Xg84PS7Halbrn7vgjf0AsCYnTizAT9VPTxJs4hyZKcjJuv9iTAmLMS2EYallEwgOmhdcvp
QGfEHh5KxkMD2nCTLNnMWFPmK0PrAY5XA6nRqgndU5/Vxg21a49mjKjJjK3am00FYTYBZiod6rdl
ZntHUFd6EPgBiGLXCAFTmawkSj2E5Bg12BBVRHmxVVkHxYBOWhURyNeSNp3LBIAII8lVXurwvsH1
X2eK+xLNiX0qYlO5yavhKVR74P5U+576WjO+2y5qhcRM/zQTfuC0K5+dCuOyyUSOrdOU+pBmtpQn
CFrKKzug6qaprGJfMJ1DBQOuyWpcULnTPrKE/N7yBTetqRV3sWJpR1HWwZMtYabODJ/bJd+J4PAL
ncmw7ZSxf6pnNfolwBPjNhvnk16H9R7sZLulxZYekJeRxtG68cHIWvdQwOrbELJXoJ6Phn5TDH25
rwsHDpDRkxR2mw49m/YFohUTRZdsbNU69g2qpPC6SuyU/cfCuEqYmyA9bAoBiagZ31zUlM5maCfc
x0EBNMBTTAAnGh2EV5nZ4DCjcVlDKWLayMHK7mp0PDd2PTL7DbVeovkbxdeyaUDchkDDfmHH0PZ2
34TX8OTumTPqX5O+f8YKE2wGyv7htIXqFrFT/pikJTMN6kXguRvufRM08k3FfXkVuvEf263UnVHF
OtZp0IEe0XYsW6GuHSOorlT2J85tVoJxRTXCzjtUqekmqFlSbIosqpcxu/ZK2U8efWXAjQEUrA61
qkB9dorvaYFQaGPDdUfjHaf0hWBoo8RFJB+3d1MdOtfA0uMf0P6SAyFn25vzPNs6cTQdR5H/YQ+f
9Y1so+uUfvdakjDZjx3w8iAo3jLL6TaUYYxbblh0Nxn4HAKNGV+l9w1Vp9q0bxJrxkZmuAQg0sYz
sRIeNcOgWzQjk1PbAe+slPOvKJgnoFgiGTeTErvxDtAb3Wjk6s3ebVSz20Qm4hkOvIE4RdVLrgbi
BsYrs0MmMURz019l3QMqnkqMHBheeaNU4L9eb84kywuV2UXj6mADw9xLBLawcMn2ls407pQ4fTMh
vzwYRjPtJBu0+xHrSodDUMm/whLLiUDk7KzzvX/LKu9PaDpxceuJsx+byj5AishPdea4zHdlAblu
kRZ1Q/W9tgF3VzG6WMOZkdaxOw5yKx6PZOvardIP8oBgpb0ZgM8cIfIXt3LUymPT9SBxgwmNFjXx
m8TG7S17w3xq8M3eWF0DsI1SAM/teKVCAhW4JOneIARmLAaQf5Ulw00CI55eqkQDDpCccT4QG04d
nJNtVMWzQDLFvMFWb1S+Aqib2Kb8nBmxPTURFpKsudOisGMFy9lZbULFNscy2gLqQTnnyPRLMvEN
2Dl3TkRoophnp7iwhWHTedhZv+dtZxo7UYbiue6cLvHGCUy3sNTutgmG+T5j8rHJKsf8M7OvMOOX
BSXMOjZov/YTvgKhjvbvEBsxYFWn2aSA7qgkcwDZhtG4jy37pZSD2PQq/AnTVf6YhqruAcIYUKIC
cF6kwmDOkZr+6oaMepDS8+vQlPb1VKratipdAGMZvH5+3rwHdbscEnX2lVpolLVUhf6zBOTWFES+
GlYMLG8S7X6Y0eh4llnARIzbBR36aqVWX4J9zqJdPbu/hyCKdzlKay/TNXlsW0bsrgIMqcpWvWMl
DBMR5MUmbWprP6X0UEK2030Ptg+jDHzaIQmnR5ZS7uOkK2hkkmjcSWWIt4XKAyL1ADoWyCenUDOa
jMAhgWGK8rZY1iSWLt0d2k31pKjC3hmQna9K4cweXkjrSyZY0tMLsciblL7YCN6+x6oto11AwIGK
n96hJdjGlwKileqx5ASs2pQk1oAWbgRFeftOA2zboyTcYN2sn5NxpG6DjhwFdfwnDKdu03e4qKNB
aFtSStke9GNxSArZH8re1nZDQjK40EfExf1Y3fV6E8N2b6s/URnEL/iPw2sGSueprLv0pFj6slyv
Taip6M3mMAggxzasHmdZnmB/TXelm2FMzmbzYCACvAu46mFUe3TQqVNvNUEZZLCQySqJyICo0fDA
GS03v4yUY9vr8++pNuwtSEUObyt39uOJ45++yH/lWaw82Fmv7KqmtJ/EnAfHiun3dc3urydmFhNj
DhxSjDOzDkPEezMhI0VY1vqaV0B958wMHvqmaLa9Rf4hZ3rCLD+LYixpmvGIMQjYPvVNp7CewUtO
Vv9EpplVBSuNU2/2zc6uh5fBtInVwSjkFNERHFQ67bFjgMLcFcvrgCMFL54cB10uJ6yyLsRtq8ri
phtxTXS2OyE1zMP+OGmUHBS52fJeFMVBQwqLWrOPX/Sc21Q4FjqZ1DFhG8gfQQwFkWEg/44BtN0X
+H6a3rzX+8k9jFOUbQGBJXctcTzPKQfdR8LuYxpTbUDXo3mllpFsQT2qWG0gdEb7rhbPdulo0Brj
FwELUleTDp3P/MYK7CWLgu9pm+V/oG6DU5PONnZGdStHifLNhlKHKmX8oQZI5QUx8F0KxXBj6ID5
O8a5r5xG44tiI2ffxlW6K6OxJxTUxzeTpRBDUmjKod3VOxr766RHqceehUWbct8CSGBslaFf1DrW
sdJo4ys2uh5SqvAW5l6xQ12CLEvvsFRlzIp2MgJlkcnM+trojX5VFvRWZjEcp7GWj9o8Kvss/gmx
d6bPw+WZmpPP8sg5svDuN86CJ5JZ+S2Jwnsz73mTm3ZgdWaP37pWdX4jTdZpFbISjyknz9d6ouiP
kRmTrzRk/owOxfSDrkFZadQgkmEy7pC9U+We4tZk40TD9MYCuVShY7aq+9LK+c6IzOvA5BxfBFmJ
E1pHclRCzg2iNN4OYFqecrYbblWmpr8TiaAJkURy7LvJ9TpsuGmZPHHPoKiZ1e+s02q2k1y5G3Ic
z1PZPU+d+MKEzIclwLJZ019jN/va5UVyopjX2SBSKXCnWogx5oChZhzYhZiMO9YqnUdjucWFugmG
pMBLOGcnkOCl5jmqk9zKWGlvFDI97DcUo99lYvqBmG2ZZDTapkOThI2t2dalhZjFvXFlYnppoTgo
bQLJ/wcQ5CwnfAM2FHmI2mx2uzJ61twIKry46TLd2KEUeLEt68k0rfHZ4HU9xlrZ3Nh5ZH9lqz8G
DR11B7sD2tvkgeBxWttAykPZivy3DCWC48YZIJsaankV2Rmo8KJTj2Zp2BsWA8hbJxvq71BQfuJZ
OSXZQ4W0BZ2SWgixM4oYuDuAlCsF4eVxYD2/LfMY/yQYx60aueYxB/mPAim39uBJsf2C1t1lzIO2
tqI4oDLNaaPVY/6tjlz7Suqc98oIm0RSJHez3k6eAz7vRBnJlVotrrQ2YhzVhj3U1ekG9KXyABE/
eTIS7jpP2r0WOv5B6XbMAhT93hEaK0XLonmJHB5YwQqS2cAvqwNwHZdmu1kU5vRbmHsZPG/r2byW
QXnjaP+XsjPbjdzYsvarNPqeB2QEGUEC3X2RzEmp1JSadUNIqirO88yn7y9t4/wuteH6DRwfw7ZK
zIGMiL322uuLLbAXNeaKYmhANhE0GMj5fZjTyM8rDimOBvFdTnm2M+x04ASwfKqzCoXb7143vedX
HXmC2iVtmr5STNxG82k19YsRnW2JZnw9TFj9aHcsqKTW3ZTll0IG5BOE8mnJNbEtlUcQrz7WI8NC
ou2PTdNAnOE2WZFjfWxL4vjhPsN3GqxPydZWTxWB5TlEEXMwqA36twE1RXIGtabgznY8ivYln/dm
3sTPgDgMHBFFdFNRUJAXWYpLQuUciIGu8pXnnVPXo4NexEG19HSFtasBKlqontqqH6NauLdAWODq
kKJ8qD0w4YagzpuA4tJlGNiWXXOdKtVDRPQu4ogc4ghYCUSeMxPBIYYdg2nyafXAjCrzkTuCLdCI
Y1BBnV5ZwtyPHSlZZNZw1tsrsikXM3xvJbjGrLyGwZWscmMiD/iuXRSRi9MujuKa9sSI28MxwrXr
qGaLGXdPmnHua8NbLXVxPve9YA8mI7jw1uQVH8w5Pw1LcHBdAx5sRDh/zTHzLkuXTS29y44Nruvc
7Yw3OCyWgbDWAjRU3twklTw2RkEYZN4/0jy9JVvn0gqmu7bl2y9scE1W6th+ni3jfhjG2xAr1KpM
4n49O3Fxm6ZeuR2nZbh3Q4UiHi8vYSGqbWy8N1Xyvkh0fZu0gzOJAB0xJT6Vjl68dXUDkyFfDuU8
DPsogsIWJ9wqEcc0EG1eVj31ffKQ0fNqOv2Y2cW6bonmn4ziVaf197DNcFKzWQRFZp2nMo8xGz1M
L+vKKMITLRZ/yZc7QZrohRAQBDpBM22pSaZ38+hpMvofySD3ZJcTWupNFEDNCbkg3SVqdNfuUkSr
cBqO1HTHbDQ7cHnWfsIH66dpEPm69dKraDKNax3x8q1x2diJeVnjZGbpyVMQr5F3v3RmhI+Iz4wA
ZYRQcjuWzs78unYINO3vnX4u/D4OiI3y8rUHQkqOUbWP0xB3rMhB2aZFtiqyvnuuYbxs7Cgg3aCN
jmlt7kl5f2GqytyMFsckzng9gZit5w9ZgPo0T1dVhXnXmj4au9tzkDTIQM8BzSSfqvGgD3RRjw7W
7N2p2BVV/JrU8ZH6/NKZ2fuDLqoeAkte1vqb44jn0mwO0gzXzXTD0WCdxoghykvjyyTpcAUjzVPX
jOYIP6Ro4+dCFZ8tgEqOuum2kfHLGHT60p7c4eB2aH4irOUVTKwTWq6zwrL+kKKwr5pxObRd0+FQ
ZQzasEbDF3p8jQWrSy27qxTkPciLW3suD20ZvqJ9loDk3r2iRAAjjRrbfL0iYvVo1pTUTWxZF1Ej
zvhM4HsNyd4xwy1DL24ICCWftwHAydqUXNQ9sxre8px7JkH/Y7WbMbYU5Fr5Pb00X9tVzX0m7MMC
6hW0M6EmoFlurZG6dnLfWO6vAvl9bEFdY6vmtNcv3dWkSXu2s+l7aHs9vEqWiNk2fqTS2FtC1RfM
qFxQ8hQXOL0SWi199jEGZWYcBmt2nR3jMQlC9hLqZo0vLKOjDVqcg7zsV5Tpj5XhzewrrgxZMvXk
4WXTzVsrILgbtKbocsq7SAyPoKX5oglapomgKd+syuawYgw4eyoPgXYAY5AywG7U/fXcUKLnNScI
yv30AX3/u5EZ1d5gqrQmuH6dpRXQbMpfYIGrNGZMMzJNZyMH9Yo0rtaisn60mXdS2AetgnC4MMo6
H1Gz3sigzHd18BEPExVPX66NqWmRH9Pn2Ypd385ykC9H/OOmb0KfTFueWThT4UoDzzJocQ1Z9b3n
/GcKMs50YNWcZAs8crNJ58e0twaWdcgxMOkcdZnBUS9DiiuQaBkjOvnlwEc0zL2vzZi0aROQEj/K
dC9szsy8P29nop4ue7MpbiY1nRiV2USy22m7f9ZerFeF7rxvJH3uTMWGF1AI0RP/DHOLlPVx/p6k
7cqEi/FpujBLmpaBtZkoNCO7dZvwZNaU3JUsNE1JCFkq2A5umWzmINmTPQw1OS+iKycWyc4T3dPY
NtqfVXFFjxO0+kSbRA4EmwQcqFFnPsoMM1zP3rqcKVEhwNnYSl6RutDGVJSSjEejre/rdWvAcihh
tysVzaw9+b0xpQ+mI/l82mvpYJAIqreO+9Nv6+7BBUuwiYp+Ydp0east7wMsz5vw2g96jMvGcEXl
W8VUrNlglA/36b5fxJGQf8tuNDKpk+xtXNXHfkyz1RJ2cJMKz36cOKxvZBsdLNLx1oVLUyMxZH0i
A95ZV125z+OO0ikC/FcIdPEArMHKsOrsWzw1jl9l5nM1GN0anIBNcHqe+86COa2WbFBaFNWpjyic
QuK8qSXn5pkq8BSQIrWDdorFU08pq9Js793AaPxYD5Vv2la6V/3w5JRGe20GcbBZXAsrqlOAF5zS
6T6z6/QJRifCsB21965GiouicLyi86c2xuSqe90P+q4q+9c6smfOH65F4EFULrdT2YEWYNO8z43Y
fGAnkCcdwgH2QBPBUp1I/GmIzxY9RxQV6RdzGeqdztuCz5q1PDBHeaqrYiTXmqMqYeXQy5n06Y8V
W+ARNC9uwnYuH+Rc2hvHSU6lC3LRIJB2RVVSrBer9+5GtbiXoi5YSUiiWsV2/M4oa7HLOSSTUT8S
ZWDRxsKBIHZ0FuA31xB9lzp/gM0KgNCSw13WOJDYpyJdeT15fVGJ+A0E2OiM9mrgaHCpKh2D84H+
WBpBuk6tHowROPn9MpbbxeLunaPE2KhGhi+s2GAr+/YN8rgD9wiGDeNhBhHiTik2pgrrSyut7Atj
EmID9mj2CWK4zHLR+uRle9dZ6AmUwKBn6ITRuYfIsoujEEtMPgmplDqd76D04AJITQbupJWQ0ugk
bJQBmXlZIm8wJkx3UW2c3TfmD9nxfQGskA+2LLK1Y3Q0Hpt+WU+58VxP9AbGLmuoJmjSj15wr5WN
bDewcFY+j4eseQSTeY2+YDySmoGwNDHjzA0E51q3DkBp0dd7a0AzQF1Uzjp23eVyivgQh9lpLsJg
5E7GJhOKNYSvMzDKjh+KtJ0PpWNU62x0xttRnyUHe9RwnbOCgxT0yLEnGXOZWw++1viAukDQNm10
m/U86Pdwl7zraXHDo+hgpgRThp9gHJvdENfwQYFSwz1wyMmqZBxcTd2UXKgplu91bC/rhcT3YwzG
uYEzSycL4gGbghNFuy6mFEnpse3o+kq+syq3L2M7iJFhAxfwi8q/Ba1NNNCQWxwQ8ZEIHOKLGXzA
p0ovlOeIi65ul4tR9PaROGkoOJFK8s+Rx+qGH65sP6rN5UkNHelNWQfATLXmSZdd9manQh4gq1Od
RkH1bLuj/KBJpvDAABdO6OT52LvYK1BM7XW8zNEVymfoT2Eorgu38VaONHMUZIWYGjMBexTFBFKr
h+laxZrxubRtL5o+Q86bB3dHF1o+N7lp3Q58KReiK7rLhtPNQ8pJ/uTVSfMtHMQMF5D08bWZm925
2YYf38LiEndYZ6yxNtaL0Ue3E6LZD9uI8p21ILeCwivHwQcJj/CdBV6xLpM0Iy6mNlDyO0DAMRim
K+zV0L56bAkrCyjxYRnS5Bqs4/JNLkXHM9KQ5jlU/Xtj1tQXZeHt09lkZYThsSNt3f7OXQ/mIQRD
gX/RPS1D1/pg7s9Z/uRDzejRjvMaArO+ahq32KbDQolvlcTtrujQ2oxpld0U7WYd8RrGSLVrgHbN
cZRTdNsVoXXUbWis81iXmwQoK/BaWnaIoe6u5n3izZEa/1s9ue+9rfK91SJcx31/jhuAuG0gUAvx
ptQEU8otyvl7kOENpVtIszQswvfB0OOFaUr9oOssaYmYsce1EO1Ev4aFl4Y0Gh9qgDIBWtkeMmDp
1j8S7lwrKdrrRPNlYouz3XeHXusdTdHiXcRq/FF6g7tKkgCBTbjObddoFvp6Cn9Myk5PcZfrte4l
bb8gGA8wRLUP/YFOjiWTbW5zzA3Z7o+Z3TKBM4+XmZLNRaZsrBNTqurnpWTz8bKPKNRhe1Zusr0h
6tEf64Z4Vs8O9ikY0xGXOxjvuURVMpgbKEeXSXc3uqYv9pRW7JyQ2rhLzOA+85LqcWlmKIQhqka5
ydtcfdrhiLRk8NsBJ2QHT7AOJ0Czt8JKrSMgVtOHvtdhPcPGE6B2v5uGF15XeqDNlMIYpO2rb3pp
E3FSNxD3mrqBlbnErInR4nyHYTAw3obOkiRgPj0X8OtocUYLx7BLVxVdk9sSW962b0V037YVFoHY
wCwAsAOFrmCpPxu3ty0Qpa0ceDlGH5YXFfOq68h1xMZIa0p1XcrLwg2i9ySlCWlG2XNYFsYKDA/Y
QkLBnHhdW0X9pkNVPo98JhvtTOwOzBcTrIYFaB6w1axio0h3ddS+jymAvdZu3mJXTztmp9vbtB5b
8Nie2AuSK68zW8knnXbt3o7nnC6cRJqaKk76rTNT3zTW1iwB6ukhw+nhZKOfLxVuNXhLvBQOs3U5
vwnnN/bsGGzp4riUzq7e6AR6QZFYKW58+sULwIat5xr0i0evu2qXVNEwoTcUBkQwW6PsVjWNm2/w
4AekaMhRPcafVZwx07JALtnJYELoMsP0KtQO1OdOynAnpM1NGRfOWrXekxO7PAnsz9lrJJvmppzc
T9WZzVGMIYtCewbJA7V8ZM0fNpFC8+weTEKg7u25QipoSnkR9NAa7EinlzMa2bEQdM27YjB8hJ4f
ea5ygqi6/DiOSc3xNiGTcxy7+xF/Jn11Z3xypiChwWnS3yAinIHkFKFGFmV7tYh0XlsB8FLyjNKt
yojhEyRT3Th2A/3D1Bdwv6Y1FVu+n/LWfE3dYDjM0Ug7WeNdgldhPiaNgZMzrU4cxyoo2NDVwyAy
bkanhW2rXb3GoWZR+GUpbUbMsHHQxSsCLamrw5a3n2DphFjy1ofjgiFISR6LptjoqCw3ndtQr1WV
d43pP9l2mtO0QXfbD1T2LXIrdzd4iFZRZOZ7CaRoz2bcXiq2oZJO2yguh3KEKgtp/BSLGWJpOQU7
aQQvQdCJ3RSlxnGKevEe1A3/WHfzMdWDcxExpr0D1x5dpFDvdlU5hKd0QhdYDaNjXMf1MPr2IIfP
DspkyXuz7z1YquQNDwv+miiudjpYaOM3w6cre0zEVPu34ELmis6yax2dUCf+7NCRqqVlH2zMPjDU
2755T8tg4ivsqSNg/X6mvVVcws9St+R0YsxPjRcI7dmxq2lLClvkmzpAcDL00AHOkeMO1W++XhKj
X4d5Ufjd0i0vMoz0Osq19KU9t/eAx5uHesyb7dhI+4JITrEe2Rte47HY4ngDal8OSCeRb8e4LAyz
PyGkI4O30l5BnKtvgslKN7FQIlzR0OZ3l2Xjd3nEcmgJeNL0IenXbewhHrYVvC5sRBc0wtejO0eg
j9riAJicT2s0h4chm+uNMczxQ7xgGtOh6D9dNCpEt6U51HPlbPQMrQtRgw4EZ4hy5Uz2E3+0PTjs
uQBcxWeEi5LPsxt2Koiz94VcvMfRTrstC0NwbPohuiywfxI4Ib2NWhh7mK20e7fwVbwZdusqnpw2
WOeD+dTzrnZ8uvYpCMvm3lNuHa2qpo83dbnU62ACADwZ9WaGTXNpDUSNiU7M9wxKzmTI2XKt56y4
a6wKK1Ra4YkXtZvchJ7r7IlD4+zdWP0B48J0Ws6w4mSau/Ugau+qpSn1TKlMhRnBefk0JvDeflBR
B1WJRtruRXdMrGG+oYJ+1DKfd4SpQhm3wr4+htb4WC3UtaJean+Q7vsQO+KyIQ/7DD5ezTQeU1qR
uCKZNjyRofPmJOWnG4QJUkCMvkpYA7KFqsYfplho/aSwU1lUi25NrQpEOKLGIK3P/BA6kLu8dJIL
u/IqRttoGQYrEYYScm4roMHlOf86y0pjPzthunel0qBFizdjnPGALmTU7ZUXQ1eNZ3xRLpOOugKL
1xRVQf/VuZOpim+toKTDpePmbm6X6SHWhNRVdOsYuaNjHuXpuEsT4y2b3MTHieXsnYrWSXrOjtyR
mhheZi5wY5qici1DFgdCR4f6Gv/y42wALG/sKrsoyM30BzCSEOidVwfrymWcD/LFcbGjJNEQbb0p
eFLZ9BET3rdO89zeYIhgGLDklmoCGZzK1N2bzvUIMTpScfVmqDy+rt2mODmNYqN0mzXmFWuJDeYG
o4WMelzvIb2LlcqMmyWrQJvb8qNiQfbZ3X8ksCA7ZxfWd6Zsu2sBEfVaMZ249CrcBLCyNm4YeVdm
Nn+AyC7WVjUg9raJy97VF+y26HZZrilxily6n15NEhswctxU0QKEcpZmu53imlw+dIpN52ACbT3c
eExavQxwBH1O/4TumIE21ph+1T2s+uYGBGZ0W+OAeIXZtPwQc1k8CBMjhu5664SxI2Uh6gv0dkOv
jHBInh2jZewT3x/sSkyOa0z3uDQNsQ96ozoYHhUg3G2R3XXZhJcIzbam7Rfo+sMTzMdi16k2FSas
vUULFp92TFg2XCXswZnl44Nl+xhLezczm0qLy6huI6S5i8kT8X6G8Ehzx2qP5IJzpARIELRjfpll
owBK2Ae03cNwvO8x3u0we7FjjVkAS3oeHmqzzNac6ud9FSShb6G1H6PYDH1sEyg+AwWOop+y+i2k
NjCQJUIv9ZBo5YfbBQht2jKQEdPF8G7GiYP4GCbezsNs962mx0o5vmB0EkO6aYe4eKqVXeI/bNBC
/B6E3NpRtdgxRWC6l5Gb0r7LqC2u0rkFAMHAZYzbRjl3se7YK8l46KgmfrTI+Ne9ncRAVtXg/tCF
i0Wtx7cT0BHdBfmirk0mcThPxcX9eGbQMy+HKtkl84eHM/VQGowTViny4eAwjhMkQ/I4YJxCkBrG
y66pMEIEXqm2MBLHlQUciDeCA9iYveaqxbmKFJ9gNwgzfdJmjqXEGMQqmXDzcVIxd5WoXxAfQbKV
wG6XEAv5Eg3fyBTJPzxz6q6pwYPHHF1r59VLeSiXdGI/iylKKm7QJlbznopI+JbMm4PXF/G6pzB6
WuIFfEM7dOxDFmGakYL8XqbtYWhGhgF0gpdjEs6wc0G3XhdB4b0PA6peo9pgo/Op2Ucpp5lyKCfg
FXQ4Dss4iD0jGwOHV8V5xqNEi2Y8lFMaLgnysFu/No69bCbWwpVK4umoYwYVORGpaO9wfACYQHdT
WrBIAbN13zthTLFvt2X5glydn6YW20cZQ4esiT/aaEmvd7Egf3VFPx6nHjMloaLMzOTUJGesFz2w
TJ20Fd1HZh3szCKhH5dbrxhp+sRP2Qxd2QR7HLPlrhgD66KrNA4uO5TJqgyVfS/Bxx1nHHPc+03q
1zxHaDuwAUcQfUxYKZR8AzTwSITwMw95ch3YmE8pkvOnziNxYCVGNaPfuG208Xo53kCeD99C/ruf
uANVccLmWVYBMR5z3B+sHLBmS0TwpvJCSLYjdX7moGqEJLORaMWai15/72BtX5OfSR8xjOuPFmQG
9UAy7kOM275lzP3lYEGyq+MxvSg8t93Gizf90E7As+Cxg+7Yfiq/ZCunuTpC0zDagZmUNlnCDeM4
rMttnCHVhPMzVELtow9/LmbfbwaJs9KU4Rz55LYbe1vVbyDoaVtiMNpg3AGJgCllZEYE/gY6KSMe
up6+jc5SrcKU9mevh2idjHG0q3kCr81kYdqoN7sXWsbZpkyZCF0oVi/M2VWHrHITnARB8Zam2etg
mQidEWuIrRnqCMr51TDKhdEY28Eb3hp+hZ/3lDLBwAh9xqM8O9pJcY8Aq1Fhz+NgAxX8bczxH8HT
Hsqc/33loQGw+Tdu7X9238vr9/x7+/WHztf5908BZfvjuuv37v2nf9gUqFDzHaiS+fS97bPuf/7r
d0DO+Sf/f//jf3z/7bc8zNX3//5PDMxFd/5tYVwWP+PPmH38N5np/Pv/+HPnN/Df/3n5vrynUdu9
/98/9DszzdX/kpajhGs6FoYe9zwr+zszzVb/sj2cmdpWrlCWPo+O/8FMc5x/0eg1+UO2oxzoibyG
P5hptvkvR7kKEQRfuCKh2/4nzLSfB5G15XiugLhkuqiP0jbFlznPIkLFh6UJkY+5CXp7U5B+tyrs
HwiCBvmiUC+v7XiM/1lI9x/XPb94raQFs/bLDGgcIRWOgblsW0UfyiTObUvtVu3FmKlfpEeef9X/
Gzb8/VIYP4WwXdd2CSb7eZ4xX6Jk6TsmYAZGhw6Z7J88qpmtWJZhVQjj9k/f/u3vv/fP+KWfJ6L/
uJqlsLq7Ukgu+/PVxppZrqSb5i2lFF5+bdGKNBEbMRyQHzeOo88aZfm5Ku///sJ/8TaVciwToQys
s+V8GXOPR7RaRnz4Jl3mDqNWmT96lc8bEN7WhjGY8hdTx391PU+Bp3NNiX73NfcAvq0iK69ftnmU
nROhEkbq1mGzDHeK4563RVbqfjXD//NI6vnD9bhfbUdww/LgfM3baVWnEhcz0hZmNqRIklTQAi13
9/ef5NerKPqYIIcFgpDFs/Hb2O+fBmCNxkYfbPS4BZ/LRGrVRfs6SX4Ve3H+Pv58W3IVzdQDPgJb
YaH9La7gT1chBtooCoVyRC1FhLzM4H8mFU2WFZOh5i/SoP7qYtLTNluC5Tn/567sIov6VYXT1gyq
eKei6TEU7IgyFq//+LPTtmkLV1CLMUT75S6sAAMXMQeireHpm7RyGrQ6b/rFrfcXX5DGH3Zetxwe
MvvLuD53tHbdFmRpIO1PadNmDZfA/cWy8VcfGemPfFqsiqaSXy4iowB4H1PoW8tVw65aFpQfrzxm
YfwrxNQ5JepPd4I4P7CsGDb3geb/v4Y1KjGPiIdZdmluitWvEGJffrl0zPPOYjouOD+X7/7LAj+i
JOEFy9NtBEnDXi2xGTQnqRKruyN3q433UycqjjRLgOI3oFBVTxgTgun09/fFl33m/DIExFBb8RdP
lPllETYo4twFtWfbmWO6vBCTUrurKBZtiQMrdau9LiL5NuHgUv/s1v/tyiz7CDJ8EDTuvizIzjLL
rFn6bBvEbrabEVS3c8KoScPN9fDP3yTLBrs8ljPM5Ofv4k+PtB0xG1p4Jq79CC+1EbbNJ2tafzEE
9kKsf96f0trtf8El/atP9vxIE+kupWCH+/miQSJMGt0NE8KxRVHZ6657HmhREdTUYdac0MFwiA2l
/P4P3yzrr/JMjKEu3yeHiC/XFWZZpGaVk5MUdveG0oQVRUXx2mZjvRvbvrwtRGY///1Fvzz50hGW
NIXpKCZVLJMTy88XtUdh68Kz8m09W+7d2LljtpZjLIfV31/ny8P/+3U4ZSnb48nnqPXzdaIYGHjL
DAqz+mFw5aSDfVsJ7dxFIfP7f3+pr9+f50jlMLHk2nyW3KHnffanmwajNS4w7Eud373Fv4AACfkl
nlhjwLeZvmCb4fti4tz7siTL3mYGVAp7N3SRozfmvBSHIUrNeD1m59m7hN47JoAmp2DXZSLSdVa4
IxFgdLmL1WjhMwEvaHAklDaDarqClbCaktB7sTvHNvwhagkTI98aS9TgOiHhWQ6uaYaTa/1a0u8+
ZHg1Ql+604R+JVtGFOQQE5srO+2D4873yciQmd+mjTz0S9M6V5lYDKaIRY5UZ8eSNq2hxmdNe+TM
oBbRqUg99ZK2EIJordnXVtI5n7iH9DdzMIu7zEh6BNS2069x6oQdKouk7ULlTUBKs2AC9KM2pI9e
1bySterKed9FZYvVOLSBeefaUvc8xMF13zZLu24dF958jEfvrlGLPEt9gw0iRQ7hhdO1DrYoq4vb
tW3h+dmj3tHeMVJPP2QD88Sbya0nxZhqyMdPjTDZ++K3HrL2jPlDIke8RJkEezoXVp6tvDzFaG2H
oj4kLO3n5IbO6XzV92WFOzqk66HHsHgJ46DNGSExs7taq4q8LMYNL0MHWzBJIs4S7INOhXJVu2dN
sWGgGnHFGLJ+nzo18innnJIpiVG3D0FKUnMRwzRfezOhtasM8o+kw6ySac/Mnmui7XUASSSmEc4n
eXahQwOVpwaDkm7HzK2+Bbmz3DjxYjIFPTeSxnVaZVcV+oS8pVU3EjTIPKFPoljZHft4KSZW/pEW
2Dg3RbEHJ2F9W2JVtvSU6HJNs5BvwopHesaRS6Ufcg/qdTcURBWGndFUa7QDvNLYHuhVpg4mbuTJ
YcQB7krmFlXUydOQpg0jInjBf3hDUrmQZV26GRHnx9dAxyUhp2VYJbdNYk6XtZ15xk7iElS+cKb8
lUOfJXcls8ftNi/Zw/ZZyLQ7zakoL1a2anmFkxwbxFBmA8+NhkDvctm5ywVSOhbPbmFQuEwV5Mym
rA2TMR/Se/0kr/tPukcWbWLE5MLHzS8uKyUiva2sPrX8ou/NO15OwtSa2UJADYJeGkzs1BZOBLXg
dmvqqgrpE1fVeZBTjTdLYUHBFErObxhNKuacQz21G4Kyu/aYBnNHOGVcY/syGCXcmXgaoMFYTltu
wqTK863M8FVd4AHoupWwlja8w7oX2KQ+2ISfKGtONimn1EtGAM6T8WXPZCQ5HxmJf56DAFK0ZnEI
rJlbbuk9jNlLmXQGupQ3sqTISNNnwDWL5M7YwbAyeq+xVlHX1t7Zrh8G1BC2dHLidRmg92e7wua5
mF340TR0y9Z5nTk242dYhvw6wz27I9ehKx48u+zd9VClnbuxlyEwmXFxrXEdNbg6VlGmmeYpZr34
joz6Z4upH+dxdCr9FMehyWCGTOdvhtc5glFhs7Mv2mUGOVa5U0kaiIzbw1Rrx2HmvFSvAY2X7iIk
qDH0S62aZ4bQs3Q9GO34LQ6cQuK3yRTBDnGqelauGcu6rnsG1XVfBePWzZbl2ebkfyxqk4lHpxCR
i7gFmJt2lhna29HMy84vVJ3tmnk2og1DbjM9EGXY4darov7HOEyG5aMKpteBcPJq67TZ8r2qC37M
Fr3zRKSe1ftuWXALVK3ETad1F70PXlSeBh3TLrYwozQr5rjxeqaqKIlYwL8/rwpbNThaK9q7u0pF
NDDDwDOGzZTSzFgVTON5K2UxQ7taKk1mUUvLbZ+7E5BuYNpDhrQrzMxPoURedONvt1qb11sG9bvy
Ikz7QawFbgzUV1wsPRGGeSA2IrKDW0wV2eeQTph5Zs2P1WZCY7peUsLQYsPuJLtU53zvTWXoY+g4
3Pm06T1vQ86BgheNdDBs+C5Az8ZzccZhNwMDIdnYK9RTfKgOFvuwU3ur9lJnN3P+pZdajgxBk92H
G3uZWY/yjkbk2NJkSHNyhoSeHEIhs6J4qRqCULIk5z53CJhZk1FXXBlDF3/Qc/lGrTDiNgzMGxL6
CCGKsRXLJTvHdHDCQGurT7Jk+VmXGeBI0Ltu9fqbyMIgcUBDRVPU8smmLc07jgq8JmabLrMZ18+O
uPAe7TkfDgGmgWPPcYyFodz0jvdOOtJN6+Tepsjzb4XB1A8TUBjvjO6b07fL/SjSH8LV28gUexm7
91ndl2TomC8zBunITF9oO+/tSpycsCx9sz4zVt0kuWJkFsjUwpCOm5FUJWZSJYz6WEfNfDmfTc1l
zKM1s8v52jEKzNzdwcYAz1vQO0+J0s+GvDk2uJSfZNdFa5s0Eeec3UHQXrDC71v61RD3dFoxiDaa
CRCMQO0hgfC66otwa1QLNKEmj27oNg/HkTStlixpFj6wZOfZPtPhmcdeWn8n8KX6ptq8nzYJNoeH
xhzqQ65nd9XmVHf+uRLbtcqiaex4zme7lESPRCb32oqmrbgn1qc72bnkHBt780PMjB5CbYXglfBG
dv0wmjvLK5Ibuw6XJ7u13ohy0UcJBumGNl8c+ugr8UtYhTSfrMLNbmp6oQbnqTGHw9F19rda5Qgk
Vt4H5kPjtZGd8IEo73EcZiJtMGbMzkn1jJamQ/e4GNgRmTu571wTc1w7iRMIQwcXcDDXF2qQNEbi
Uf4gW0etQ6TnjYmYTpfAXC8Tu1KBK6z3pcU40KZpzOYj4CibkCHUBrPvphO2tGVozI2TAhDzC/5m
rGUwijfZSvDWApbaStE5I3ik5Wkox/bW/V/qzmQ5bmTN0q9yXwBpjhnY1CJGBoOjSJEUNzCJIh1w
TO4YHMPT1xeVt7vyplW1WfWqe5cySSmSAbj/wznfiVyYKPhJ7hyKn1+Ksfn0MtTL5O8L4gnZJo5t
pdipmuUTB9R8vczrZxvG476dnOE2YwKws20dvlopit9VsYSfvU0GfGQlhcWYty+zGwWPc8I45PKK
8LgpEU3XwJd0A4/G935oYcdTOgXii4TI9xnMwKOHr+VpGZYryqNq7zqu8+Wwar5p08xc3HlvOYj9
1yC8mJ7GgWQzIadNOUnMBxmxs3dT2ZwU3oFtTLjoo2EltmIJRk0yybRm1Zx82RmHMwmTrL9m5e3L
IV73faz6nR4d5vfj5C3PZRrglW18ufcDVBMF4u+tcHNE4kGI30jjr3IFgo5yIqo6KqarVKz3iYM3
Y4N+I742YctWUWZR9NnnS8M12jpE7GoyvX9O6OTsxQk87alKxSZiU3RYIgvsbBLVrvD8w5SFCIS9
woNvUFeIzDtkVBiPWRhQzOEmD2cQt2vNK+sCTDKo3XZ2jNJdOQJT2upeeL+CIIu2aT6/ZGNUPumW
cO2N1OlybQSi4TQT4B+mrPnhoyF5HlJUJ4nCqbiUc/SgxsZ/Bh9afBPKw9lFK4+QoRhcbPRUt/fF
yhKFHREPVZ1M5U3AnbaJOz1ea8RkR2Qj0y5a0SHO0K8g2gy8cotywyuHtVaJmm+fWLts+Z7zw4y1
F9FU31OvDGxq+vjCNWkW9O/12FwL2ff3FIHdNqzrHr1DGPHB1SA6KK6dnnjwKnxQWEBfAt3PPiSX
4kIDiiqWidrMP4q1TTbJYhe9rysu9MO6evKeae6KmcAHnrNJlcXC4rULpwY13vXEp4TOxc2dLUWg
5j1a4sNgGc5uuqZi1TOtXg5tK3KylSXhlNOHgJd4VCEF+RVejfCjdltbnGuMjv7JByVlbsETDQMO
CKRBN36dRCvKjrGlYnEbOEo8S/0+MS31R1Jy5RWt4z4HuYPWO6GwhQ8AU3hbBsU6bRNXrPVhLUzA
/68OveWyt8PZy/cAxkwN96j0WmrXOsK3PqVmPJmoR7qWJl3+jHm3HR8NSW+QfJxPjPQhZi4WR36f
im0/hs7B99uaL0MO31NqnE8AVSOuD1gf3yRV3b4l2+R+CtSPEWUSarvyvnBGs42K3OWSpiyDk0Qq
0nZCqTkia9aI+HCljqgQc4mbZKTg2iwynX+sJQSPnej95jhPS3mYuWSr7dJ1Df0mDv/a0L82hePs
cJBz0EYMPNBWACTL3dtmVa/SkcF1LjOskb7aRxQ/11Wu49tYQN+3TjM+RU4OTycAbIL7rc7ZHALJ
sWXXIP2OyFMaqqLoH3S16JtiDMo9L4/30NUdZv9IRyY4dELiT0sjfj/oo7twRoflhN2VdSjtViUF
a/lCygc6KjZ/uEI3jGfMFQL4BfrlVJFpjha9gwpw9OPF/UBMsLyEfpnTlXh0R6GDUB85zHL2OZ/i
HXMgfeAn8MKuQRiEKW6Cb4UNB1p8cDnBBgI7dGpZBSkNJESZE6VhfPQ7gwmzDVt5jFR+06nkw1sB
5wxeehs0S+1t5speYFbAza7iwnltFj18h7Vj75IsEQ85zgXUwiUwmHX+Fc2mvtduWN93pp1/82S9
MGnDaIU4ut3EOs5v4HJF17Xxj4nI7Te2I6d4KsArLK3kZ4tUT5zcRi6wu9ofeC4u9ybGSLdKfHYY
rrs+ZjHjpY3nr+KsZJJe+RIrRcChuG2a2nuleCieh2pEINNFTNM3YEqk3qsuq6Zj2s/yGShbCvds
sRJbQVbyxFLZv3MzIg9vBr1LOEuppGoKDPwim8qV97NoslPSReZt0kbkWwWv+LtT4TzaTIi0tmwS
syeE1/YGxRegojSu42ivXXb4uY+ZKLKl891tFmhcJbSUYmvruttNo3gL+PVT1UbdvJ0q+3Pp3e9M
mIKDLFGmkWWsUK+Hdlc0nVtuJupIzJPVTWGxe7SY16kt23g2G0HDjcK9Fs/OYKZPAIXFlaz1ax+O
GOkSJ8PTKjQIE0BosIYaao5PnXYc7H6OBARny6zn76LrED+GOjswB25+4D4LXgeZ+sQVgfHdk4ad
/IrnJcMrcXF1bNZBuITYkFl6kFbg3IybWmAy5kzeJUX7CZyw2GhXOrd4dZP6OrLSeTTVpXeA6LX8
QAt8gaVTRNxl4CDskblaU+/raQm/F+Sp0FZQ3b2LRAY7VS/Vp0fq9y3gh+VlCq148l19ISQ4uGXa
cAAPCJiswjbrtfYoHBcR+KqaBG+0wtGpBx+/PdmthzxfcQXEjcdKf0zwi2i1OjvdOBhp0jWPKT75
cSBl6YelA3xE+O2+zvn0t3WBekb5gwdqMFx9D1WpRVRP3uLwMiaSUn9udXTd93H0GuQluux8NJHl
xE7Gbt+PIuTzlHPT7Owam9t47mB48YBU0y6tanhjeNKcjcZzgI2sHYufI8RPkFigLx5I1YOk5gMz
ERRPrqt2NZweu5vcVXwUPYf6Lp11BJR9YoyyqXDRPKtUVBShWnjjDhgJMthoQnKy5/SQ7j7GWPpt
mlUFRKQHF7CNtfXqbZLE7peTXDwTaz+4KDH72ESQRbMc/2xZCbVpZqt66jvqr50xQXtkpFBefF4X
/l4Vx/orY0887TJbV3gtmTfdtixjbxQ5z+NWqZhTPSF75iH119LdgddxHxybKtxR8AHQRJuOVoJa
bh5u0lmipsGrw06MWS9doadoTsjaCpB44t3AXGuI0Oqs4txbgnF9Y2BD3nY/9QMeXn/EZkGmuwU/
lof8XG2I54QLfD22YBDRFKKHpHLvyHtValpzVh9j414URxXbxGDJoID3C48JrxZO2i5YZHOa6tHt
9yvSpJHq0Q1vWmSvKXOoeHyUXFWA//nJ6l3AUTvjH4yrkhq0ip2zgQ+p9nEHi2bT5W33XFU9zsZo
dphUxVh2flmX0S14mILGg9GfZaLtVyTHIZPS90IJLs1WK04kWE4IFk3BtGJXhkTxUGLZ+r3wR8MB
Otvabmc7hl++luGbSQPsW71O8WS5VYh4PHLaMdz6vlhuA8TOpDT0vrmP1xizOW4u+Yv/Y/QFWZlS
M8ON+SP0huSr9+f1ompt5oPv4Bfdqgh923FJy5zGb+mjYNOwdSSFtPCM3rfRxMxWCoZv+JhQiB/S
MfbfFozOxKNFjgivItN01IiLE6ldChpr4ZAcF+BKxh0uQzCmG2ArpN0z2bL3kgTgZOsk6Qz+IHWg
2pqu7ZlXE0OU7DqqIl57Estp1Xo3NadmNBJyA7XiY4760z9FgK9WsDd5cwwzrCvbdTZ63LitU8YP
eG8I3iIefqnAe7bspFJTXPRYXg6ir8Iy/h7HRfid7zl9KpKlpMTyfAlks0i77hq+Dt9WwtfIxRnr
Mjgjhy7nU1UOwZswOV39QBv7ZgeqjP2aRR6+2XmMnhLlQSAyEmnFNiPEebmXYM3Ntkq98aUQHTy6
KB2a4NeSIKC4A/A0LbdUvVjRVF3oz9kFhIG+B5n0ZhJpEtwMmhE5ol1CY4A5MfoKdtjHRY9SDvfF
4lqff6J1vVOt1jnwv6hSHQD3olBhj5U7m4EkPMgyklVxTnvE+9yZcZxO7R6BNFporLasEbGXl/xY
o+0axq0jr9o2rLAeWF21y3YC79M+JFzG0wZPpKSb1iUtuyca8FgVSx1ko+laCpinGADA91Dbg1dC
uLbTnfBBHLdgm16F32AMB7wmzVGWxsbbMZ2rbMfKsHe3EXM9jY1CJHZXlmak4uaw5jsfXJFsOlWB
5+vJ3HO3trx4U2Ddxio71yXl6z4zlZzfrDYuMLyhTBSTR1rNXT7HTKg9h/CkPWNcO9bQwjTkvSCw
0TH3J799HQI1UX/gNC94/FXjnXIYJDkqPpCnZxG4Y7U32tXtT+6R0T97Zdv+tq40qP2Sgj5tmcjK
2jESRsDg96iPt7Omqj2WUZ+AvelKX74yO+gysGFJTbHbLilGRV/gLwvpe+AKlOzxGRNYaT7LoNfO
kfCwJtzrufbTHyQHsEgtjdtTX8HKQmfMd5RfR40aX5ViPLJ1AgRzlE9jVuwcRw312VmwFl/bOgug
H8eXbut+zWve50RmycDsKgye/VBXlx82BvfBhuKbDrqo3UBFxgCcVdn86i3dEJwnC8bxmLkz5u6A
HErLoZbH107oz/G+sDYGnmbTKHoYy1Z+Y+5bcBznc+84B6EzgIqhTGTKMzVODZLHNvU2Ftnm9JY1
jpA3QWiD8SFgplAeozhzFugbAXo2DVX3J+BVRNs8SiJiZIZCYB9IFX+paXSZODPbSMWBQoIcvXm0
UbCzPCfimmBpEz+aCMoE139JiT25EdtwMSiQ063fJM6eeXbRbKtMzvWV5pUcMFrWurmaEPJ9UXYX
AXcMMtjHYgKV8140Eqib1K6Yd+g6mnZfOvMAI9yUtPMws2O/+u3JrFoodBZcBMwynYufPAck6Fg2
YVv25/lTslI+7RJ3WRcaianrtrlvdP6JvujiXWn9/inNcmimwJQhMgZlC7ulbZ2nVUKdOrZNZGfg
KjLuj9BEsIeZeB4Urj8BWQPHgCpO0TSUO1gHpGL0Lq7STS9W/6EOdPCEyy0GhCfq8XcqETGdVzZn
IGGwLj5o307cvziGngKa4Z+hlxNwuOSr/PIFKt1NWErtfMMtFX3DrAWwZxn6NP2x+PicHhinTnCK
PRNdI4w16zkNYi2v7EIPeTPC/C4PFckD6dHHVIj7fwFGgs62Ukl4b8qiepplbN1D7y9ioKzs8pf0
MhKimR6wu6hs/M2MjA587eAQH+eOAckh47Rs7rJ8lLTyPGkWAvaKWzJv1jDY9jzd92ufdXfUYTWt
co/oHudGk5THQizRdAN6mxserRCBPn7hwASStLJ7NzN0nwmtLO+kUdkHpct4rlsu182aVHLBd9Xl
9jDLIH+SJuVmThtB/UiIPVNy4wSkeq1Up/vGyPK76RUy0NlbO4qUUaBNnWEGMc1xYZiXaNt+a5jk
0FNzXOzbEAlY0e6CKHOaM2dq6d3RFbMVEYxqB1501z+Ew1x/CdAIOfCwNKx4LFFKHzpP2HrXs/t1
T+WiquoQjrrGUYQnWxPkIfLaXum14ksFDo1798ZvFEW/Gmw835eOACgxt2Q4HeKiMO1TM7rgvDrc
G+w/lswft206dcAnvUa+1U1y8ZTXLKmxgMeuPbdNTZsNXRMSQOmFJZAUZvBkDfShek/nVbu7zjTp
ew1u1dmLcoDwh2dR8PwluV9XvHRZMd1JN8LxwtuQi/NQDszYUFNHn+EqQrS8/FrtMtGNoEQGyB4b
Hxs3GJ88rq+HhZ3pzhf+/CuoV3VmkVeyQ+tLcQZJrHnlp9n8EMDTaKAtc2vKwin/7gpezrs0Z2/N
fqBcMJwEbG+wIeTR3mVyGO9Sp1+viqGKWOWDTluwOa+psx9rCKk3Hd8I1bUfEP9LMdwZhjI5xCIM
6H59XJH1qo1a3Gg4zlaSb8Fcman/JDQddM+dCMgUo/O7N9VsgNl9MGZn2sMchRWnI2CdVOv3Nq+M
uE4BK0/XQUYDelqTmOpQgq/s9hJ/bLLvE9IFri/7b0SfivEoBFKmfbOI4fcRWFHB+hyEZvUUTL27
sU0B2aiamk/Re6gZc+ScyKZNruwG2fRMKoVRcFNDSYVMPP18k9E/489eRj4xmyRLC7NxDhilhhTZ
h5bdLTQARq8xoJVggeCPQc3ZcsiJN0I62pUDpFnldc2q+9eSSoBKbRq2DLT64VJ/MYWp94V2I/e2
4HLUBxSsK7Uod+83D8teAuqbym1HNEgTHZPYz1PIMRzm3P7anx4qSyjdRlhl3B9EjnjP3ch15Av8
b1fRGoJhAOFfOdxYa9juBlXWAyQ+jVvEzWrnc4XWEVyVfEmnqjHeC0VJGe4A8eP0mVWYfQ9abyl3
/KwvDelacjhAPQlGiGVZsOyT0luyK2x5wbKritmtYdSLlmFh4hZ5f1XyvL3GbN9xbfcMkfaIOqCo
DGQgRIi43bx8KuIY0yfxYh5wygKEV3dYpyisfk5DlA2PoRHFDTDBTN+MfsKsbfXR02yM4xXzmQFS
+N6UszvsLsVkdjI6YIVgqCHtAR58GD2Fqkvvgb7YaV95Qf8tKRU4w1hXGtRWpQlHZ9+ofTbX0fRc
umKZjrkYwvC6c4Iku3JQB6ZXo5n4Eilv8OlRPSFqH2mgsWe566TvS1MovmhJJ39nKyyNu7SccBSz
IPEJAchGILGjM7uMXJcwafF5NPENDvouPsZj1pt3bUrhRdsa8pu7V+BR+zckAf37nNsYpFfes7BX
8QVFs44G10umgg9ppHpe+fRmcDYgPoObMOKd3bs9HEdCEFdIVNHSMtFNRoVYJszq8VhYJoEnjCBx
hKg/ZAK095cJ/BwFdvzLJAFM3wGFf7yZ5xpGPMkK7U+JE7C9alD8pNul0qM6ItWvzbVXOYzFV+yt
4fUq80C8Z27euySDhGO4MLHL/Hgb6MX0L/HqMSS+QWA8z7tA47Z7ifOaSgRTrpxhx2OXgIQ9xTX9
l+sV9XTOV2DiGwuWbTyMcWT6k55bz17PJW3ePh7XfLqKuNNsjdAm8D6zkINyN+V+CQLIVq46YcOd
8JInifrwq4kFKZCsEKnyHHXReaJY+w3cq+p2halYNVamC+PHEedM+BT30wT/A/9fvmEtUH5aJBI+
6wj6sOvy8q8NxAjAWkyZwXSTmcwVKpURd+tsOvBSlOgRxO1wuu7mzhu/TZ6df7D6y6t9EkAT2vTW
Gkb4Ig+++rJ0nDteqep7P1vxPQ+j6T0eCvz99F6UtXbUvxAzqWoz+XGHHT8M60frUw/sosBM7Afi
Vee7WDOe2GQZq7NN4bnzV9SpTB75jOP+pGQInaWZ2YvfKvp1/mBbZdxRgxu8U4Yxb2hDtq43jDop
nJDbmGLDy1y/eYvDfzp0fUivuwQr41IUc84qojOAisrKU+Dt+IFHN0vsqAQQsnDxPvkJsQVoxTpv
Ayye2ag/FxYIfJr2UJ/qkbiTxJSrOaDnU+PRacOg2kOiSd4MqG4kSmTmDFtoGcRoRI7nN9TUl6CM
BeZGfCWkxDxMC8ZFV4BASG9QbUfujpySyr2iaM7eGDT0VAWl4677CEHh7yisHfalE64eMlkyUNll
3ReHCFnXz752zfKQLwuFs+M0ovMgSoZmuapwl65n8DElvvpkoJxw8P2xJMW9L28Wz6svzIAYR/Va
ZQET+0m3Z8mI/eLPt8G3FIAufKsgbc58+irdOrnk3i6zafhdwOoktN6lpt3Mpln1tipSXSMdxQW1
bQrGg1syw4knWSsDVYyTm/4Pvltdn8lioe5tvCJDij/yt0/5ahWO/YZl5rbyRn2PnZ70jBj9ISFO
pqzcnaumi6loKg2kii5hn58KHFBTTg7KTiQVaPUY6gHl9Fi+xv1Cld9VPa7AXrHV3KpOebcSCs2H
5If2HW1EuG6yoKy+3AC1zIXQyqBumkM+MogECzEhTerdI8FlDs2XVRyLAYLEBkVAT5pK6EQPs6UC
3OFKn95HxhHAmqmcvhFcVIWbFvqlZLDug24KWbdWG5+G58HKJrob2F2+8Biji5nUhMnakbORYAlA
Am0YZfnPQdC1l6gZHkmOdhDaWHjb5sFPBxDxHbhqSpoK0eDGgOF4y+j+WwImtAQjLNP+PrfjMKMP
K3nAvKEyhyIKlg8ReuFj7Jf+DxNWrGuUQ0zZJmXGel+uM3QyKZufTDTjUzmN8/Jq4UX8nCIyaWJm
oPA72yEg1EiMYqeryvsmAK3l9402DqPDkZdrBzU2/HCCmvAEyDgFLaeso4+wXlrnoUv9Acamixrq
KlBZBOtWXSgHft0fKhRSiKBW21KGLV5xCxmHQX3P0YDLsnbc7HosxtK8R70P4kEAqsLdqctl2qgW
LvC2LrMeB6MZFpbHqyPi+7nMuMZlz9cIfRXMHwITNAQ3LE7iFbJi79gdUZEd72pgTUkdr8PbBHYU
rNQiprxDVUyR0a1D8eXxClu8ybEPqr8Gs3RA15U4pw4THZ9xXzCewcJuE6gPi7hStN+wDWsmW7fh
zA7IItpLCXCIvZtcqXQ6LGnuPbS1K77g9A0pB+qCOdeTfXsbBsHKSbDO61dYl+V3BxGz3Sim+r+5
zkbUFA4Whs0QTKAPhxDUE3KDQXXPI4aDNt/0ofR/d0GlzM16mUB/FYUSxYdJDNT7us5LLP1BC5mr
qtPiF+tRXLnjNLbzqZVUwJu4soiv8nResKcuZtiRg65uDeInEJBKtMV3bwSdBbUjD9djrHPpfaAu
sOO+YD63vvJ/hDlL9AltTtbGTD1ZjNhqu04NspwWRjJ6lRFAUlOsSUjoVDUsmBLrHk4Y3wezQIvj
uwWEBloP5ErGSL8OJa3GBsuv8b0tCmc0an2AkXfvdCBENsz32L+xtcnHbSiY3SNTyKJXHWU19m+B
r+7GaSpWsQLq7r6YEWFsPK+Dl1+7S12eyJvK++eENeLtTIwY9kUc0zCXew5CoJhVQgVlO+8wSJm2
u8SPkSSQah+2d4HbVgBrwsIfKNxXhh4AMUmAgSKLIgtadGGIjPMyNFDTwnhaM/FlkpZtKmz12Tus
/JUwrFSK7sUK3Xr3FDjYsBQXWf2hVmIhruvO5etysFPnxe1SFS0LULdsZ53RmLXJugulxY7plJX2
9gkte3JTm1bJK3R6bXPjyATzHmsE7NM7mzngndxxQDVIpZTgpdGRcEjlSxMhEyiYTjx6NDKN5I7E
icqxd2BNp4KtHcABhxQRTtOisYj4xD7ywKjhWvsrGJpNP0/lRN7P3HxQitju0M2h+mFmwCyHUa+s
EWaej+faohSBCTouDOyhKf0UayMrsABZGu8ntDr1OXXyokYQN00M/6Nglo9LO3XTW0HI0ni7NF47
XiH3q4p9M60ZQtO5aIV3XEoRvil4BV89D3G9hTebzTvZetVlJwncCo0HqkjQw1yHHWeVY6pvmjdR
bT1EtRMZz34Y3mAgVa88vXN3hAcXfAJCLUBC9INFmrn0DZPfin7vlCmYVge+xwgKd4CiZqumICjx
EtNk/qxnmQS71ccbs83RP+fiwuRi5+/UmuujgEQm7wI/hr4qbTa8omO7UEhVyTY8QGgrrzLw3kxl
cd2jIUtUPf4Kxxr/vwsWJ0JKkUekHRry8K4blt4JeVCsm/qr1dMXs/6MDT1+RJRSM5VYA/8jY+yr
9kIFgWC80/ADZpIhi32WN8AdtqIpQxSkFaIuvVMCidchiG38BjYahYKq0QIcDFk4AXPoSNvrsAJ8
fIhkS5I4eOK8vpYua5Er/MmAhnRdVtz1TqkgW80Q05jPjaqAkjgvxIQDqXfGYzzgFzijKtRim69D
2GLDW6DHtt7I5nKQ3ZQesxR11Q/HnSlgaH+W7spbapGf0WY33i5fDCjJoC9wBrNewpmM2BG+k78w
8MT4TZ9+P4oB9kzFbAgoDZ97fxt4IbJIPmqhzrM3DaANUchyymDznJ54G0r3WXjzZT9ZObCjnG51
HjNP6+jGdTJBmHa3GmyoCXfZyZAQ7W4iLnRiWtYEI1R4RrJheW9ySA3NWxZ18PVamlPmN6Z2ykft
ZUtBI+czAmo97dSvfb8ypkf+LvufjmJJ+FDqrO1fuhZ96E3qqQXvYqpnXW3dNiiS30UHaRCOYM48
3KUcq5lSe1OAgxlSVdM89lPrjq+jJEyowf0ROMhyUEMP694NyrL/ETFVpMZjZ5+QzOZ7FUk6KzUO
T//kuvHbhOgkogbULWlenpfp8ZnnHxLPNhNVSpx5CRinvgswL1RA9Sr0QE4+LhLNENNHu0sLp+tO
qtS1vF6qGDHHonXHiII1fvK7LZK2eI3dSjgnYA2OfVzxAqNegVeXu/frRIIUApF+HX+0Q+l6t1qA
8NvByIrNelGLI5KnhJWsgKtSrcNyxg8vy/IMJKxvvHubVnZNEMY7WQc+mBXJUQcEG90xZOvaGzaW
4QVgjYrmXLQ5sRNT3yLYa+qUVDduPo/MM1ECQup7yNMRORCEgaQeZ3uqlA/GTpNMVmXsDQuKOIQg
HVpFTA2IBTeCpuijGjSyQVvSGG9SRr/nFIwDFablN84jrvKYbDMqQ0lshReiDMiOEN9kMB+ziWJV
P6UKwutwUiQchc0VexCv7n4momh5I8sK0eJyTrSLM2ANbTc+WiFGj1FSWFfx8GIZtVyAiXWp9PJR
kz6U+weOtkgM18Fsc5McpnlgSjY7aLjlzodiElQHW3m5i+qhWHoyv+olQgeqdZZeOD8mRA6A9V8a
Tk+PdSCXsewiBxFuXi9w1ec1Zw2ZD5Ykn/0E4iT6lmVZrroNG87E70/ow8L5gdAuwVVh+drSJz8q
sumqY6+yghAwkrFo1dTdZpr65Di0vnqBpM0WGEyHeJyIOP4qMMWMm1BN4SfXmg2oSE3yGq9N9p5e
8gc2GlXxsxqT9DgLd+2uas8p393OhK+NE5IM1Te5xQ9T96olvQu22sYO4VyB5V1cTCxFCzClYbn9
f2HDvy0+2IS2X8PfTfZ/9dj/273+bJ6G7vNzuP2p//4n/1+044cYMf97O/7tz24omgK92b94+C9/
6U87vhOJP1C+YVu7WMITZvYYrv7047Pm/cPzUiEYoAnWDrim/rch3w3+wCIPRZ72L4r9i/Hsn358
fsdPA34Lrz5GaIxU/xM/fvKv/vHwMrbHp4h/NWCCi6rzb3awCtUINu682eWNmWk44zi7UojTQTWy
qaOYyYMTJLD4MPOA7nI5Tq8Rxs5PwiGyn5q3fIQ+Q1ihVjQgweyZV9d3jk2n2wc0z85TMPQJdXqX
PheK4UQ8qeo4elN6gUw172bsxXM7FeNnr0OUDRclCKQfi5zEmrOyXn7f12EG7BglfNR2TMi9pQ/u
UF4jY69ZWVMHJO7vqB7DNz+Ku4fF+oTArXP/JLXXV5t5uNT8K+Xrk4JFTx+nq69F96m5yMbY4RRN
IF5cz/i/1//YIRLYrh67mYZH+prJlzcHAWEmlY/prw0TyjZ2ku3Bt31yIq0LtZsv17cIfteGFr29
bY2w7zBQGCZ29NobMmfiw7jEEt3B0OenNi293xVktqMh5lqN4gGnhksoTK9/+8U6vPhOC8CTqAr4
sl6TbtlQdNwDTFeYtilzShOo0sxX1+A6sTk7vmWGW5sT4PHxlyf5v0AL/Kv58fJogBW4PLWYPTFz
p38zPxKXBAZXghENIQJiQYgFWBAEEf/xr/yTpPHPfwa0xl9Pgb/98v98KPz1L/7bvf3shrH7/Aen
R/+Pw9j8/jkA0Pj/4SDxefX++4Pk5mfb/8sRcvnjfx4hnB5/RD5mWz9C9+H7IT7fP08Q6At/CKSX
MTM7AtWE+58HiOf9EYJmSPgAUxfR1uXT+18niP9HisYHO2v8JyQk+Z+cIG7EifOPvxjKHZzHF6RI
8HcrcJnLZupGpzqZFZNb5OeS3hEdxXsTAAwDi7ciPApm51RMznhLnGUAoqpZjT2tbArnbTgjHdxM
clFfYR+QwIJs0dzaJUWRTmZSTZAI/e3jzDIYQjcHEbEIRA1b2Q1veql4aYqi5bVqcLugrzZECcl6
rhrytNvqbva6+FXobroWpYp2PjXTnVEGnnRGbckybLyYH3WKgDRroeVt3XR1XzTY7kMVrlgb5mBW
HxnWRVy5iwaH6k7el2BpWWIOm9jIryzDkA0Mt5VTg8GdsQZtTaqmWzzbSBDyZmoeHZI5SYQdWXKn
ZdnU5xq45SVSbmCqKMqmv3FV3p1QEaGWLfAu7BJFAxPVzEzZGCavSzIRAZonkQPoiJbuAS/R+FSR
Y/SCZs68My4EFQsu7WxpFhg8ruPrnBgXwYRfMxVMDIA8pqJyOJmcWd/WOi1048p6BDcBK7nFv9H+
glxH1OYUdcMxYDlT4RnsowMT1gA/IRoNDtn6G2xIhlUhK7BqRU6Pa0JF5qrs8/EOnDrGEUSWzFek
Rlda1Aq9okCG9Q188UDrOfP1x8VZF5aJscuSjLJTnBmIjvA1rNVPrKrSZOPikONeWOvbUVbOMc+K
6J2GnPi/fFAU6cTe56pxoPpX7/Qc01ZkqYYsIZsbplSA5YiNZPwQFSjo5zQjGjMnEj20ZfEN5jEq
g2Rwo5IyfqavxrnnHkZh52M/jaCKx+A5idNbLwfUhRK5xGCwpA812OedTPOQgBPyt6Ip6cVWRmZ4
9tsVl0s1pTeI7pMrZE3BS0EQCB6Wfv6pMB/fpjQqD950iSaVvrge6Ghvkr4DdpUk54hD9tYwN37p
O6U+DCUqOhDtZju/N/UNOwDnd4yA7N+5O48d6dE0O9+KoLXYoDcLLUQX3mdGmg2Rlt57Xr2eqGlN
G/T0TGsnAT8KqKr8MyMjyI+vOec5nqCq44wANWdhpCiTfg5FwdrOHaIb0jXMzyxiTGj3TRGfqiiP
VygFJ7dk9jKgh6wCHHA9YmKDAB+9pzyeF1Dj5CLwccmWYJEU06BcXWot2nQk1PySxGp9a+1UbnpD
JcpuIGeYWLOJuBAembX1ErV7Hhn4tVk3LZfEGiSuZtQ/2QpFHj4iS2N9nGcksgDAeweLGb6KWBL3
uMDEEyN34cbQU0EwAr8tzDQyHPoqfSEWpH5aUoPuJ4p7aItFCAVxKq3i2pB7eFkgxN2EuRI/TK7k
Dt2f2LpZU6PhqDJrGyDw2Oc5qMgxx6mbl6J+wv+s9TsyWbp1bk0jBEsUL0trRs/lWOluOldMqzHJ
PqZy2F3ZPmVYayVsySaSsGJ04240DhQd4wHEpeIUHSLGBzbiMvO0N+14tKoPKTceytZSLem0ZItL
rE2xjTCr3/DT1WOXqfKHNJT6Ha57gE5cXa4EHgqehhnVlUXEN8xsyCIzrShcY2ZBVB1KzbkOjMF7
LL0funPtjaXpyPtrNuzjkBltSUkZ/FFFtzOA+N/FoWjeTE2tfVb24EJjEtnaqiUReoI/jBXYJIqD
8I3dIifjzzwlQX5DjmNslFxZnsw+N5/RQj/XhuFZSbdb2DYNCwl3YmNUbjROAq0DP6WbWEb1LN3t
LILyZJscdueuY58A3xzVti58E3N7DvI5uuHJHFO7lcvoZySucnHxazASD2QEU6kxSleja9FdFwqj
g1HdVQNQdbnvVJdQ3dofwqQ9JegGL4XcDtu2MowV/pX4B5rTcMb5Wh3YuMjrSZLn16SjAov1Qa6e
0PZZuGtzEhoTsOTEKdUP+PIsL3+AyiN0EugCS7saa+x1LMtShzzxaJPFTbGJG563iLzqCnjA8rZM
hvHUE7atYikohk0imSQ6ZAHCToQv4hNkt2YzGCQ8wCwvvSgQY8iu8HkbSJdnFZ8q6k5IJIRuhHAd
i3F6ErMgBusa9h8gDCq/4Il1TMM4JCWk5SYfYSruC0kSr0qNgh572jYb4LPKcXmMUereqAQlG5he
c1LIgVwxzMdwQ0bf8ltU8rAHNsLJ2wVK5dWA+oldF+pDTTRxzKZGcKyehnsRE+kDFb61KYCvruRq
UN8iphzPAPPabZhxoaEEEM2nKE3HcwT/ekNv3KEu7oUVJ6/oN10qHklMhkePfg5zI+vARyJ7C4Ea
rcJqgLO/7ittXj+MjEhPp0e8qxm/SNDHvKFu6hubBO1LhXc5cL/F8lMOi9+VKGx18lXaYq8sg3oQ
63z5GdTWsCDwW+WRyW/n9gj+XXEMhrdyotvAGSe/G4RlQh0YY9Um4Eh95UtyVuwFiwW7T7X5VIqA
ENIUOhdytqyFtqmqPozJbNupmlMuOGjEJus9KHzpeoTbfSZaKfvpSuxGbFMNVnOYlA0UtsC/nVGl
Q2NekqdXYlmsHVtfXnFCwMk4L81ZiiRxa46NvFGEJruN1aQcQGaqWyQSBo6xmcxzlUy2VWp1swSB
O5JWFemosaMzi7iKeMw/26GZr8pocKXOSV/icxkE6YK4S9PsKjaje4IeZAuGixHzEDxWFRhpnUnN
Oe7ZnlcuHoTwsRZslMTN6kDeCpFQHxP85bs+MZkc5wG74SlTeF9avTkbyVwPtqGVwUkrumibtE33
SXz9ssl6ihgGJtkP3RJjM8ClL2E7qgjA1eBY92njLpoVXyHspL/4XxIcVqDdZkduhH7by/CoQY8u
39kE6nO3MJkvE6eeDRXVixWgSsMSKEWqcA/zxPiKasb/diNa+UeDScYzhBmkGCE/mwbt14k4WmHb
dal+mfBqo0fKsVaqoVnta6yFa7Q0COJ6ZKaSVxJ7u5P62tpkVG9Y7LoKU2k0rPCCKd6QKiaZtnL0
2VZkEduoJnCWmLm4q/I5eYt4vqF7yXPlHiFfWqFcK70ynMNDltElGxmSGlaLymGSrHbTRQPtpvoA
ZFusrgAa6xnLvkCvuH81TXBhD7F0y6NkfuqDot7OsMf2SiNN1yqj0qh4GONowPKsNZF8Utp5IiSF
xfHME+fC0oOzNYCrN7OgAxiQpL20bbUFXVihNuOqakzjJhEYd8+tLPXJ/eaixjHYbkfZFGJvyiae
3IWWZG5QqWS1kQRFPjSWHCrn9j3KgsHtljTcTj31mi3Tf/tMDc2NihsLpGFvvEfQXp6WsutuLeO3
taIX3RdRzZSJakZe+pwI3OKZ8rFodeabGgnDtTl6C+siKLmc6UKtkGGRACB9TAXGtYh0dxsBWWHZ
ZyiT31kCJj0WHRu0ceNhAidfO9huCUHj/fdUwE0eVrNOc6ZITL4zROaXVAiCN3J7LPLUVfOAnIz0
pHRJg33J0/AkCJ3EUDxQz7He4CyJk5gQ36is0DwashncUhmqiLRgeXYoEZVVOKvsherF0Oi2hRhi
qVz3xgp1KlM9gg5jn4G1iBxsoLTu6j7YENw7HllHl+dqIP6BtkJ0J72WDhaCYKSv6jQN/DOY6R90
+TgACvdrkXIMJ4zCOEPCGuuWI0RUKKbFGumRtqfvewQdFgp+8jANPeik8auQjpGvkHd5BnoRACDN
hvUy90Qb6RjDPR0VB+IZRZnvAzjXnWBxRDA/zEZsA7Pl6kkW4qxKyp2ShBkKV5nTPhvI4q7YEN6X
Sq79KNVKD6Mgz5OOGlXwolSSiNIdtRMOI9UpylxeYwswLmID+9SpYoS3khnC4VDgSmeQq9/xB5aO
usSJZ1l6csB3ZPmtRNRJn8vkjgRmeWLKmW3KQuQ7xEtcrgdD406ve7LmYlT+nLDC9K2leoCkAiGK
jVAw8WQCPvZEyYsrE8vdlhgwS3VKVT+wJwKxvGjTp9ZUAep2uXuqAnFdRuNwZvoJwpsdMmJO1EFe
mGq634A8qdxYyNOtOLb6p8IIGcmZDPdb4+Z66rpk/J7MhzwbOe9FAVfjZIlq/Rh93K66vtfvE4Lo
vQJR1QX1X3yRYZ1eA9SdJ+x1fN6imu31BjU9crkMODyPfD8PpPA5E8LuZwjL8MJzANHxuLSHaSja
TzxT6pa7QvvNJpBIYF+XSy2Z9VeGUBI/GmgeVzT0gG2zqBp3qxWQGoVIRaA5sOZ9aCBatmu8xaT7
FEcCG3HQhQyJdkLbFid0WHQ3o8D9h6izcNrFCn2Sm0ekkSNcFDbP+tcAL/1NU8IGt76ueUOL5m3O
TeHAoGw4JiEJQVCXUODgKiZDUsUw2+uySAvWcwOKkE5Y0T1KBXrVc22WfPOimch3swZIOuRponJ+
TNCqpFyeBR6gwPiLdCRMtYq+TY0L3OZDi23kvxZD7wqJPsOwzs/KLn9GyjFueiuwngNywtEfJeQ9
EyqD56UyZ50w3CGi7eu0/pe2dSIDA/TmSU3j4puvbdBNIzG2EVsFu8CQsCpKYSnu5UV7dIw4tfEH
YfuRWh1vGxEfoElzZnE5vVXYC0mzg4mNaFibpx1BXCmHTJUoKNaUtiDfLhyv6OCYtjeiUHlWYTBa
CCfcF0oXyUeMIhKpXfTWpSgYv7Pa6weUUNMWw4u562oh3VYReG26ofGcIVf6qCEfu5AG/bAym52s
J6Qz1HPNuanD45k4ZV1taeFNV+pw6uK8XveyXn/IWm/4eLx7jf0Vp31aWN6ylNo7P1vp7QguDbol
OXi2SnJ59UU1Dmh8qeNYJvgt84wTqp+uQ+FrqadZ6ZF+NECQllKUnhezaFYTihbwUn170xNB3OMI
mPCplEntCPFkHUa5KbaygXFBHWw5o/SHjAUpjqslSzYaja2tNRP3EQrod8geWCUWYghRiA/KU2C1
7UYM8/QGfgk3kWbhhtOkwV9YZzMVrZZfQFrcf6ERHecRWg8MOG5RkPfvo4q0GcEvh4fQVvlOl/LE
NR+pmPg6sz1r8QRWyuPashZL24lDvkDnsoyPSVzMwemrmf0WZsR0J/NSVuok9r4VW8qd1p/YnzgU
1pM4PbG4XG5mUaugrnoys4eiPhQpMixdG3vs0QlSk0e3tBmsZUZshA+fMmRwQiSTR8wfzGlF4nY+
zaR5MzRQMp6K/PAtYpVjx/CaXuWsxRJadFpnT2DxXSY6xWvfBjcSwamDamk+5HHJwp28Ap7e2D3W
3Gx4cIXCaMmi6wg5sUNJWD4NI31uxRRCtjJJkd/pvXAB9SQcyrKtXgZFan+Yh6vfUfp40fXQ4tIs
xcAXi3H2Zkyvjojjif0Y6Nq5msmxKKztJBFSuJQ5XrLkj98bvEG1eyy1yVmxsjX+S+GgoS1S7ZBh
EA9iROOzXOrvrHMDFEt4iceoTe18aPJViTjCJ5OiPHa1nq2SpO8PwLSz48ASjPiWUcTVHdAXM5io
1ZaR0og4xhTr6tyimkDpmJstJ7YubQdNKUuCCaL81ilp+BalZbclF2VwuSOKazYY1reBHwwhBBL4
PXY7NAdNFcWfRpwqE46ajNh2vZYpC4LBOCEqkFdpToPJo7T2xEp6CR/aYvji2acpj2tcgwFvQonj
25/mIQDBEInKvpo5D9ZiQd1P7BBKv+lxzPlUqOam6w1sC/Kk1N99lJM+ght9ZM2ojj1PkdFI1mwt
QleQYKqj0mwEqAKBaK1zGkLUksJ0jQk5Y+oWK3zUgYCvLQHBazdpMsGVKLFbqQm1I9pbCfQaExKe
tE3YvBq8LxLjrD5zxaCPFCaASq7bZhVDqSR4W8+3oFyk3ypOs5eRAAWnRL5oenGYCh0M+6D90Q3U
Hjbtan0gE8o8K30bSy6Rcf3OqlJFfmU0iD5TN8Eqz4k88lukumHXjG95gVOkHBOpbjGa1zHuCVCw
mzluCOdYOF+pX+pgOGPt5EJoBulJoaH122LQn8MAlYPELnmnSWm+hZ4X+WMYUbhWPFOOVY3J0opV
YSDhPdYGv8AGI9tqWY4vLM5wtODMmTPcGUa8KupA46E1KiT/EvWHOJeJ2+D1eguIIZXlvRxKGaQl
fGhejoz+kg6oRnp9bL+ROTDISswFkwSK9F8Uy7o3FJL+BONHdDCu96dBs3jQE6tiQuHXJQLGpRyp
TDf0TyPL4pU8NNExH60MMJYe89akVuRYMznClaQOlymqBz7psi4cRJqFnwwtvKJ6mLpLFy56ZrPC
XpCsWmzArLiZVmzqRbcU+nbZIgsZYaAwu2wJCGGWh6CGys/kCYwlrMQCHnBthJKx3KKq7ZAtxRGq
2EIQftumtE5i14u/YsAXZrLYfecp8+dAEWYsxaQI27wcJjNiZR5xLisbsCIlgu8WhQnBYcu7OUXV
OccKYAMcFb5H5rteS0gGAhelmjj0x+yKVlx/I0kEF2EZRG+APAgpB4jynYCyOih8Rm81o8vZ5oAn
qIpcKMuRxtnchVXF9LDOpDNUyYenvM+V7ZJF/T0xOmXFZzC4QYSXSMSUjtITuBoiJYDQdt4VDEQB
Yz8ehZW2VqKGxXpUzZ80fYxjoirLzxhk0y+CclUOA6Rb74ti0NwGMANtwg5VX+1hzMxjOj3rKgOU
MJbGU6gZGJtUpjKpEv/ihPQXvXvq9yapYqVFW6WvlEHahgINTp68y10cf1sk5W4ge5oH8llD5gIi
vUja1zkhEAEhvAkN7sMRnry0WH7Br9F04SEmzSPlQkm1e93oGjOeriqeW3mYyOky8L9PQp3D/8vV
h2aprTdzWPNWSM2kvzXItTgDgkw88ahMoA2AHt1TpqEhRv8w2oXZKu4SJuNmwlm87yUz2tDBySlq
Grmf+WxrHMQJ3wGFGuQCzVAwoAsi/DGbiXQGtWbuzJ0QZlR5MHs6v1Ll7DWJtPi9McLlZhC1d+tn
SBIgKaT9XOsCFliQknMvgt1MiElkNzqBDkvlGN3iDFetj6aIeFfd6J/QcRnw9Qh9bx/JwVLfENtB
NPq8lc2mg/thQg3Rug7YCLlHSNhlyCg5wJOgEs44f4q1FafWdyJl1VGJUZJSzpWbMVQVH70hJKlg
6LcMDspjiTb+LpmpJTmJ2llrrSUVwyiG7F7FcvEcYVw4TdXCExF8h+XrKEmZtPeC9GHiUlmrikXk
LviDV3KxEq+TkxYT2R9O4ELCsy5FuoxcObnpPBVczVDbW14l/ZGWAHF02GO2kVUILmOu0QiRRxMB
QDuAl8k/Mk0kN2VhnGXLTaL6LHTy7aDX5YWKGJNUlIZ73YzpYFujxIIIqOBaifiinEguS5BamG0g
BFZA1Wpd1o6hgnWY6EhxGF3TaosP6gVgGd1IErObSYP5lIlYFNemXjE/bQQBX0FSSmu8sbrImkOL
a0fprPY+G8a4Z7/IskJo1YxljIa69bUtRixCzaiW2SqlCScQSuLA3VScr1R6lYJ7JZ9EHuJ60A5+
J0U4s5pEkT5w5/f3idGAq0yGsov6ovxCK937Mi4cLC99XlOdYwRBaq4OlBeGYuLNJgHWMP3OFMiR
ZOLV0eW2+ehgZqEMipBa9i6GlvRmdU2I1UXqAn7PsoAmFbdC8KFNOqmidbeINGq1iighwVNCFdNw
9mKWCI+lQq8I2UjmK4pUHbvN0LSl4ghalT6VahNIjioQd9YF8yBy2ugAdBrSiLQ10lJIO0rBAfZg
q2LwtgAs5M6kPzZnwayYL0OCE93L2rqY1uxRg1WZpVa4w6oXaK9WF3EoV4uJjCgRwY61jyEAgjhh
KSFQYWdrB7rnFAoe8x9y5yQuP8ErEjP/SZsoSq7sPMpT1+TZ+KViQgKEIIYFS6AsmX7EqWwyt7e6
tvKytBkbqgoka+xlG151VErGFwn0I5bViVG728VmrhBPiEclFUjGxlQ+GldB6EU4UFS1XmdIZY0G
zSAJrTHDRlqVLBnYrMEidnCNqGveXlaXIou0wmqrcDNBu0Vwqffyfqnj6Gvs0HW4xTjIG2iUzbYh
jflCz8QMXUcm6lCmly+FYSbLju1GdW2qLPlesNKtMNw3Z3PBxUXa0poaoSEFvKE7tNUALOwI98hn
JsHjzGSbBzEGvcRRqdTsVRWXpFu3pjLmLpRF9j7YroGWtybRu2QQUfz7Qo4s0cY/TAeZ6gNDdEiL
6Et0ZmrI5xJSS/V2IJeIUoioseRKX18D/Gv0TdFA7vPVQMYNqqjKB4MKxe2zafaUmpcQ4nbaGSJe
+QUDP92DziC8noRhq1ap9Vv05Bt04RQfuupBSjRMAtYgQBkvIeMJToTUzH57Mc/foO0bcCSTnv+a
qZPi9anVkp1FsN9BLE3656zEnYTgbEgZ9mU8KBlVkDE4lsqVVbFxe+y/ziPjTizu5MoAq5inFzOP
1eOkmws3XlhcGL8lW1Lp5VUQyf02ziJ5rZmPNGFGmM8z41gMRnOzlVODra1RiL6qM/WYwpSqSzFT
+ppQzk5WWJAH3S7KhJqlM0yv1mbrBmUuZYdbM5ApiAWzKqp7fBAVbb4CliUUTpaQKsAgivFOu2t2
6Itr4oW7VnaEWuueTR0KCQzkutswI5J8i2kBqZiR8qCjy9a4xUaMGCcTs95n0zV6SKFnpqSK/hws
2ly6qdjlxwxP3HOfq4x7eEEsEoQpGTBUZJCYYgIn3Q5vHGL6UT3IFYjHAh8Il4TJuivqJmV2jQnI
GqYdyHDBSLkoha25leoo5AbLe2Q7kBmL6tSbk6p5sgRBl3V5Ngjev66p+f8sFUeD9/4fq2cOH18f
5X+7/S9SAn7+CNnZfP/P/45B/t8lNJLyJx1e/UPJJCmq8VDa/VlCw//R8PbraGhE8goU/s6fQ3GQ
0CBtEdlhior0yAEB5f9nCQ3/SxKRvIiSgigHmZ78L0loHnj3vyQy/JuABn2g+XcKKxKZTBqZetgZ
g+oF1jEtlWcWRWP4GD2eAy6RMXjp2fHuumKfWsrbX71H/0Dg9UcWwT/6uY/X81cMeBS8bcc6YkAy
4i/w0qWbOJbHInyWaF/ARzonrWs+gqxy9VCnuJjWRrkFJ92r17pbZ3wBRDCS3n8edWyfFZ5FQGip
n0aQ7KNqrlnUkVz2xqOTQmj34BHP0+c/f+2y+QjE+Ecvnk/lr1+8YfVDnoTRsEvjzST+JNpnFr9T
0al0egnzS7CT1Vch/RrTcfiS2AeF7jKexWS2relozefRasguPgpv8Sf/9phllAumgr0k74n23tb5
jdFJag12k/syqJKHQskpWqiU2/K9/k3Z+iQY4jeMXtbFoXgnnhnTng+qym9W4EE9zeXc8npvchcX
OsWe2Y4desBoXQLtncRNveIk2J+GndutF6R2tE/28ozFwiuDF42ptiFT9zzJ43GK1gj+AulNJ104
e2ZiiPbfUJ7TerFH0RuzF2siOhLpslngh8UW3oM8OSHQMUOqRXfOtu8MNMstY2ItRhli11dUF5go
dMZdJX98rQVUEhw7NgQgatGD1MolnU8AdEimNvR11jzxA4fC7hoMiq3ugG9LcHBgS0Qe393rYpvO
a0VbS9WaIDlJXU/Due5PZsi5txKHjTJ860SMyoLd0+HCA34ggbEAz1eCD/HlOyXjoDVG5+ozcvtn
+DRaSsN4AMoPV8kmuDKzXO2KHxWyYeXhAOjugnp4PHS72VWbE0nR/JG2ZcTyGL8gM6b4bdQf4W/2
8KF+iV+9YoNJLRBQ6sCK2oQHHCxbtqq4Da6TAewczByoyC8Wn+anGmVvxarljW110tDX4y1+neTO
ry3pZdTRNIXHNljN7RO7JofNAqxVkgehY6V87MIh7oGe7LDrYcT9IBgZR3yzyjSX9ynyJgO4CqRf
WzHciBWasQPWptwX/mF5FExELGqbeL731ClKetT1bWfdKZVrX/ZpqzeKl22zZ2stbzXf8jVf9Ch5
IQKqq/SziP+TpI+HevAf3mF/F7UxMT2NOtPqd8ItOwfbeiuto5Ny1A7KtjhOx2JbHKRzvvvnN7T0
t0rkvxyCfxd8Q9FP4k7KTyv2/b0+NufpVr4DMFlpXnJsjvnbfCu85mAey//Ln2j8XW4KJHogL9ju
d9JJ3AZb/b5s6lV0Sg/63jxp2+wo7vW1/GIelaf/5HdEyfSP31Pj8dv/1ZE7gAaXJgkpknJCPQBR
A289VZ30Yh3j7bQhbO9pYjM52Pl93kqbeq17i5+uuQW2JKFv+W8+zdGm3RZ76wtW6L45d6fKR0hy
jqGzZDAV18xSsFoyQRHAPoH9JFUcN7Ev4/2U2XwxJHZi4nRn54HnyT36RjYmJRLng8XC/JPyb7zE
k8sIDYJlPbvsJBOP7D57MVjsOPtj6V/g+0zY3WZyKBzttdrLKzwx9bTvBnaCtPF+1a00uOeoSI7W
SPbyHoMDQyvWRvPvXCBDsts7tIn5d8qdpWeEauu/OsC9yGaWcREPdGTsXs2P+lofrd1Tu8IXSRsN
GIBZcnqgXkfZiKTjtcFsfgbvy2ZNsGPCSPmRG37ACb0EJaTHUsJ0K20F/hrEGzOSPHMNNCmhb8qr
Ot/29Y/F6VtWv9Zr2n5l1Vun3OXiNxQ3jbE2k/X0JR/GnfCGGkuDZAQkcpVDEQrXPWkIP+In4PIN
IaZg8DO3+Qo/l7fRsIeEsYydf05n8YIUkENrN6XvQ++EudvQOOqAM2kCwH3ZQbYWyVsIYEd6XBDt
rwGR8is+YuRfh+v6ztrfUh/PEcXhQ7LW7W7eASRBgH8Vr+Il20RPymvvpTZOLG7J7FCue4dRzr1z
v5nmu7oPFuRknXn3pZHj0bdQzJGxzLUiuxVnLyO6jeJmfroq1tqh8RZbdRZfvjxESI7pEeXhpUcc
I6JT7cEK+YwKf6PzLnSZ6Tqxywdl0xDaiWNsstfaA+NB5DAXny257MZIHD7w0NsYHln2trnlV6w2
KFmxE3Pxuzy5QWO+zCfpGL636aqzLiEQ1vmO6tAOn4oIGHhGni8ryOJT/LF29bV6a964CGr+pJ6a
rJrFbdo1/n3V4/LUvCa3NSf8FX1yieLnbKdD+jKHDeas7omIGCc6QRGwy2fYaPxVvoH+COO1pas4
30xG4RfxbI48Sq+a6StXcSNcmo/kqF3qV+kyn7DYepzQnrKXvdphOOp2duIu9pPuAKa7Cq+Gr+0f
b6bgRE6wfe82Fl9Nj+sULvnkfnogfcZ+gyjn909kJa8ib17X/tvkfE0eksx9+p2w5HjrPuJzdgxu
/evQOBO/EhqUc7rFPv/4buA3tsuWZ5aL4ba11Q9EC12MrBoPk8vAukW49Qk2tXChGOi2qu8IZ6Ln
RQWocHuymae8wNtx5bqbeAZjMVWp5mzLtvzCH3bcbeo369LyVXxATHcmy3UqRUeCj0lTrPvtrTro
GG3nFXyC3BVW5Z47cVnlIB68KgIBuyfy4xheYuFevgOo3g+gKuAc5+74O5KvY21mLnyZOINVq/gi
sSyKP1k+9i6tddJ3TPprZFJ+QrWkb6QX6UVZq163UTXbXGXtBr3ucdn0x/qIofEu7JbzeBm+ZM3G
f9tGKMBc7sh2Zjnmy6wlcZZ/0UcyS9Bt6AxQBAqyT0GgZ5tYdJgJx2wlEBaku57dVO+200VT1k27
W7qzTLII432kT0hnjMyVFzCpR/r3ZTVJ3jhtq5filu7CXbdvU3axd1l6q4xPK33XhRfjNVzSt1Y0
1iwpgxisL0EL7VM4/wLLLRIvec4uaHKeWjZKECW8jogPE/bC46Qc18lhQq1CyLFNB+7NTCbAlmZ2
9C28Ej1/tl6GrMqdsq7fS5kwa8aSlYxDWn5AK/ngmWr95D/mm3GVz+J5PuUo8XvqPaYaX91H+NZd
h0v4WrNtHruVqA+spWrogMCWqAllr6/rddY5QfweZisNtSEjAyDXXUT+77PabKIUFhEZ64i0rvh3
ne5m/nTfmPapmuPGSYd9f+xO6pt+o8jp51dV0DdkguCgljcSSrCH2GoCUPgRx6dhWIXDxpLJuvHV
a/kNO3Eo1jornpt5F4fPtP2epY3wmt+7V/WC+EwYUCAz26e4xZhsfcK0UAwbB8D4SEnJnSpyquG+
9H5Q+HEFMoH3kOoTN7kxTPuKUjjUw4PVfqOu0VJoN241YsPHTb2JngEPeiUSou4FDeqBGfsyM/Jx
BA5ZzamJMrSuueQXwU7pzrXkV9hvhRWdUbOjemaxqe/R0p3qW+CjeoruuJb6Bu2dk/dO8VDauEOO
+I1Sj7UCOgjGgW4IMHfYMaeATTyq3jQ8LzlXGDPxN55u/GrBXnWtS/AVfqMhJ1AqIsrqPOdvzPPs
qPez2RHmzaD68L9gglFljuFKZGwi2QoHhGLnP2yionalSdfFumjdDnk15xyfafILBDA9y/sONbMt
V+uo+VCUXRbsc/XTUu2ABlBD+bmlt5OaZ+SxDPNgoY7rtHOyyc5xUrN7LF1NQlW0m7JPCYiCLvN4
BoZf6E6U3nOm5fpEXM0Tj02DAqbzhdN852y8GB2jNk8Tdkp/1PpjekEOeE0/tFP1qpTvGdxMu3yJ
b+VJYUgT2lJ3Zx1Yblp3ukrvZ84kr3Oq59gta6/Ct6kBv48wesNCQk7H0yl0cJBj3gQQZY5kVysA
wEbiUF5wne5CSQLKNTjiZuapt0KPfGYanc3r+TMsL/JNg80APgmyjD0WT/2NqBedbKgX6SA+1WeZ
h9nisOSn65ggds/2dBm/lJljwuaiq2NvyDbIDxqn97kg06/S0/YJbv8X48n023OGEGcFr4Ds8ZnU
9Vv3bgb4QH1BXlnVzlCfmmoXqw6xOUbu9W7arpN17tafKiO+Z2wn5q6/FZfsRwDqeeAKZzv7CI8g
AeYz/k320IxYj5Cs8RztkdUfYZsIqHM1RwrXqP2X7/rFoiZD31E9ChtZJn4D/CxBRzYu78YXr3zM
JnAm0fkf8WwCXAvSYRcHyUh0+myLvbLWzeQivMJGf0YpzxMghcftWj0Qx2PSHhBZ2sG2oV1q27s8
uQTbVP4oDJibC+9BsxEfkkXBVoU3qf7os8wb+/yAotKjnbakVwCU3lT+/lF+/0tWs/+aS/X4AT3g
t/x/wVamMTT6J4OxkiynLP7427kYf+XP1jLJ+hNrGkhA8r9Pv/5tLkaMtKEqaNAUWZKZgOmMWf5P
WDTDL9XSsHfoBjGQBgF/fx6LqdKfNJP8UpOJmgVfQDX+lbGYLEmPrMC/zHiQPymiTuqirukarwLb
1N92TUEnoB0SjfwQqRFcFEPtuCixGsGzrMUUT0ZLclKsuHpV5yMbJNniWltgBpecxqYsVM8JbEjx
R48k0zxBkSDco9fn8VOu8Wx8pFZQimsUMKr+kVbtKNklAX3QSbDmL1tIGFV/hrWVFsAJ1MZt5Yb1
pNBlhNnXiThG0K46CJ5V1UjSGT0TlhRETXqLLFqIn7JWU5xEA9H81LYwk856Jxf5XrDU7Dp0gy4S
frbA+AiLtL2A6FTv0LESAWGwlpQv6pIoeeiiAmrXpJNoKnFoQk7JxxLXUDAAjG0eH6SwYbGjp39g
Yi3AeXU26VgzmqlPwhtGXQMpwAj56Vv/39SdSZPkNral/0rb27OMBEASXPTG5ynmiIyI3NAiJ84z
OP76/lz1rJ8ypZZM/awXXTuVqpLp7iCAe+8536ktfRGpA6YVXCEtEQagA1t9PBLqNzik0BOLZ8qb
DiEbNQseVwlBZbTn7LCM9E/PBZL2ZYuAtDBvxZgJ/5ZErCQ+itatOsSt2G2/0aNktgMOBPuc1Y/5
52iprzCFxBrvHJTkTBGr2E9ewNOjTbBd0JlC4+H3QD/uewxHe6cwV4NOKtTzaBu/2ekiQuuP5wD7
WuRqjDFujXMrnrJSrNNwtMAOu4z6vieIcrknlaqcNiXpXQYzYAeokWwSQa6Pl2hXsyjaJthdU2Ju
I9MTglDQM5YXbxhT2A9T7CT2tgaOdW2rAZNne04I7wpBm7QAX6oSbCbsHP6mD4X06vCkQB6AKm6E
dfCnlJpprLhzsfIo3vMIh5jwp0w1W3AeVv9UFBq9dq/9hDs5rPyqvXd1HaF7cQt1XSxmwOC/AQWE
3GEVRMXCFavT3Whuc1042WsjVeli6QtBsmvlCX3QsRcH6DVUr/U36IGZOo6Q7meXyier59Uwkke7
c1In7HeeVbj+ZghmM7K/a3NZHGap7w4rQb6Otc3VYSjboqfXNF0nritYdW65LYdMyBdkSjaX3M4U
3iYIfS6z7lCGxREB1xjfg1qRpD4Sf2iRljAULv6GMnKmz0rGyJCXmujFJ8a4HM5zqVFVBF4URujd
FeEco43L5hCECfPhcqKPu51ckXDrtkuCJsK+Y4Y6MIlBliEZSztvre5LVAfoLahnHT75vJnyrg74
yUWu0hvbb1E04XuK9FxshOeAPfXAqWKhNHVKbNtGuWpqyQ8vCWcgPgyZMQ4bxqRsBYw/Ozd4DQY7
wNcC8yeZv/vxVLlfjK/Glj2icjPbWaUIryL83c3gGlLPq9r9VOtFkvBkzYHOKKZRMPs3MQNBS0Na
hzi9q5ktGXNK+ius+9RbvlcwzM2nwn3ylkRP+2keW/m5ljPVjAw6Q1wUyG7vOQSARyniGPjmpgiG
/GXABgSBuMQIus3R2APjW0z4GNpQrYloYsJ3IEcT9WIoVVGdAwjp1Iizm1BKSssP7qMKrtd6TMnS
hPOrtwyZlXV1c1oFgsjUglQMWqShD6zUc2GVmrenTFIu1YntMmL1u0S+ebqa2RhdwFX7fsYK9kYA
i8U4bbAVdUxYz28eOTzJvpkSu3luqnnmiopkEnNAX6m3AvXFppmc6aiyOGjPYUakVjd1AJ5RuS0X
BFZI0NKG2qfEIuXuvQp8fbZSjm01XBSS4REKW/XWRNFyKyskZUD5g7Obo4vtgqoFP8iM/E4xyqX+
p7VACEtCOGrvcLGO65r4GmB+79FimfcMW8MRBBPmsSoHNXAYR1guNuhdymH+v1ixNFFqCCdO3ujQ
V6jhlmmnDu+g7mqKzmKIPmmc/lzXcgYP5E40sLiW7GF0Rqby6FHfQidBiAudeK53SG8n90gALUF1
IYtY3nWNqPFlxhCcV/M82pq6oXVvVBpXXzIEf2/ZhKKOTlcT3YBXzeYnQWbVjceYcWWbZq6Pc4ky
AOmtsuebsOthgK8xCWqmovjvaEHXoeXdkOGKNMAzSf9UOYFAiz92Nn+UKx9n2cS7UKAB7QGp0ZeA
8gXbBt0/aCUIs/f2kj9nWc9XMlv+M7ofR6/A89gsvzhC0pOC4MMV3Vodke94axBVJql5nZsx+xS5
sFy2fAZ7HQZw89dRpOqbpnbm96IkbW70s+YO2wb7QjS66Nic+BH4qHUibSS6ID9g/4FDdW5U2YZP
Sg3WeSZaDToRCuybCGL4uG4QkB7H0BHdvrNSij30VNDyZ2m9o8qhO9arAANF75EmafTNOMbzqc2Q
7qHuRiMMfehNG58MNixa7Rmj78In6LqXYUap47WzdaMBIa3F6Iqzp7DCoOBlkYkM7MqskVkCxa/Q
lICUT/rWZi0z+x0JovnmWfUhSVF1EnWaPbR+lz5lY4pPoU7pbkj8Gvh36QChwtVv6ILyd4Foaov/
n7UDv+cUznX0bi8dVUa/jLdiyudzOOLoLvDdHlXOAYLDNzlpnG8Urc517EY+JraBvK82CC7pbSWD
/+gROwUSykPYgbnMW3VtzwzI79k3MizvHyrVCncaxO2VXbQWYpm6Z4XmdvCEGDe9s6c6XUEB1ecx
XVCelzONUbxDL4k1ENRahDQe/TS49cacZdkL5wP5G5sBIoonIqtsYvGGLHgT+GOoWCLn1hdpdmwy
bk/KLEQCVzK4xQmvPyJv/p7l8Ljr0PgIIZXak0PRY88SjCSYqD5gEsN4kVBng5KjjTUIS94NCAxv
8wQvfV3m902icE5z1aTyI4Yg5DK1qp2hPPWlHxwGckXObMakqUVzvB8qZe/mOYL2Bu3+nDoEwzC6
b/Q5qGLC6/3Bf+6ciAQTu/MueO38Bwsf7avIwvIEtwArT0gbHIfAvSrBKdekFO88nIav0WIAbtsY
VokzYwRgC+e5qpbbecI9BXxbMnGDXX7jBVxJTb/sU6eGGt6od9cMX2Pg2vvIk+HOz9P00Dn0KJor
mCuzo69mwBmvW6TyCcfqIS1grDQEGm87HIFwH5tTbhL7UhsmCYEs7megd8fOp9Kqk/TWl8RsNBYT
qUWH9b7zx+qi+vKqSI+vvdymiZJ71oRkWJhAUdj7oePJ+yrN2lvVh9F35QfpZwlF4NEvEEt3lcHS
48XzJQ2nmrKc02Jis9M444oqJjl0cdpPjcoZD7oq4Mu373EoRXxiqC1aXNmq7DQbsg92qE9ifGJU
1FlBx6lYRh8Kc1B8loscPfSviI+A5Kr0PiIIkFAUg0u85k54kaHnnquln3cc1hEjS7D3+NKwqFhx
PGi6RG1wlnm8HEtCRyjxvRfuvem96QBlZUOfxwc5hdchYKNmONbEagszVDcQwUgfx2eToZVBbLAK
m0HCO51C9CyEjcKLK/HlxD8syzP7BfRUxD/O7pNJOzz37mBZHz26gnMIeue2leDloLPV/Y7zldYs
wNyv8czgXGm7AOrWNi8sa71uJ8zbqJdo7M5OsClMHFIOdYyBJ1/cdh6iw2WioW6mCASNy93N5Tq0
R8gdfRcxNQBiyBSVq2BaKKla9nHNtYx6iFshyTYrCOT827hHXx0n+tzVWfI6QFnmho28sfJkeTPx
zuHmoS9Wqu6IlTTcBeACUQBK2jI2BqxNZxjpNjmFxcoSnvs5GppwRypsf8bzYu+mYRDvKLSHo92V
nB1eWWwiYrJ+wH+/BcE4I66c25uihDgZ+zghheqLnW666ewszZ1RjvNYuz0ZsnnmH4tg0W9e3L2U
MUQDZGjBQvwyDehF2+GmscpLxdXrGMky39l2UO4JSoBSYoXqiaiGeB8wQn5yVPPWZ4W7wqkQbnoo
DCi+ejacqUx5H9ty08WTJKS3aB+jKM0PLqm0qAGIzZrytLttGnImkRyH86YFGr+G1UH0HSSyrYiC
q2Wd2ZQJi+mtH83nJojzs5slHuy3wuMlL98NWmxuhYu9D4hpy1caR9h4FUHaGyOXepd6g74AS3HO
cZI8msG5IheqkMZ4xiIWqXjKAl0/lwnCuwid5Rvb7+cSbwm2cAgryuNuYzmEGDXYxTyj5Q7B+wcL
bD7Y3A633qyqx7mqfYJQ+a5bSdN08sLs3gnAr/RDWdzg0FYbLgNAfKf6SfkuzXOp5pNrCICy22v9
iwL5Rw6xaLU4UwxcggajPdN+KgaA/ihl40d/onHNfRjQIxvYKmrc9FzmuXUwqVwO80JTvZtruPFS
IOAEqxfejiMa3DVGnnCnIR6fHJh3DJ5IXqZLR2ti1fsthiwTfQAgqG90PWbHsvPGrYSG8kSVj6Sa
a8Z1WY8FpRHDpSmeH2RaRw9Rpa0nBHFqvyDfPBsbaxdg0rInEgWpAKLTl86Kg4+gH+uHBGAMHJuR
EjlYCogqs2u9G9yDuzRHeNfZJsaTH2YMa/L+CYbj104FEZlEdTbQSmjwFlYJsEEXdCFfFrD9Oyh9
dDuDaHqEbQ9rT8v0SAxO+UKxO7zPerbvQyB+50zVckuHvbjrYi89zRWXkPwaqsruUOw7MF23/lhW
NF+nV0Vd8BpUSfxZCxS/TJv9La8mo1uOmG3kdfkJWqd6qKr+uXLMg9NmqEGHdDoH9tR8IG5cThwz
/cGxa/We9AzRrrzru2iopk81L8trTdIJJUfLrS6Oe6JHWutTQ1bcNnG7/KZI2XZb6ugPL+ZCoGes
3jnogcFXw74Cf3CGg0Bv1qbQLnWcnaTvYzUC8FNMiJunwBC1WQjC/kKUH52svDcqlAl7pEP6D5E6
7d6wD59qW883Jm5BLzAzWVzB3hkBZEGfWK2RzZ7RZpJPRVDwESsz3Q689Btig/pNHclwE5TOLbSS
cBv7y0sty2ZroIywS9FOSFpzx4Y9fl9aot6RbtTlPokwiUu8MutakQGolOsciba5V3nv7H2hhk8J
MNetU18PFS+YwK6SRprovtmHuC+eq8B7SKXBcYAb/0gMF5mRLUlYUpMBndTAEOosxC3sENBRjdT1
lm33963vg1ZMU5fh/jgHxTp2Wg9NZ9S0pFnlOYlQ8tav3Osri4jYc+yPxg6jQ4S6fxXyS6xEOniH
tE3aw+JnTHkbdFno68sj53l/RsM+PyyBnzyESDPPQBeoPR3ZctGI3RMfvjwVXa2JD6kbLp7i2a07
uQ1shJ9O5q+6yu6foa/lDBIS6xk8bvFo2xjWgJaHNN4b9XnM5mVd1nlDumRonS0lOkyVtpccGh1F
dx2G8z1WuW84w+IzzN0ZSj15i+AT5XdSJOUmdKoMQycNwlNetCOSTy5tMG3iaEvTMiCfl7JWLSTn
Zn6v3oRe6o98aZiFaTqNG/o2Hdm+XnPftjVTXMogYLN+dp2+JSo6+FGGj4PG5xebyBmmGZa7hUXp
cb3BNkZ0MgDuZm6Hk80lem2gfm4I5wnWlK7lKbe7/rVI2yvtePTuO4gF+9zBIGn7bviJI5mEeull
H6kMkXgtCHMr9Ifc5av0bGM/OQw2DiQrQcjaaFky5u4RQHADpmB0y/wSJ/ZwVqNn7+lmOegkFus0
OukNc9xhW2K2QfWE6Qe+fEmca5Qv30Ht29ipQ77fbpmwT/bRO72UaNctuJxyh44dOoOguE+mxGGa
F/fIa7p23njS/WjjmpTlkfS8ZqqpoatF6q0T8N4maVO+kZA839h1nx0E/tY1SSbm3p3K5GaeS97U
qURyX87lTtUx4unQHT7jokdk74CIh86u57uJgIlXgw9jV5Le9KxIgRMrCCntTY6ebx2SP3jXzHLe
c4AgmULh980DpRmuDPSFDba37J1srOmxS/W30BfLpZiW8Shi2jKrGsPU3i8ivUvIy90Kss9W1/L+
xmuZ80JZGHZWieLXiyzd0s8ZmxJleKm3qbSsB3qm9MGENz646Zw8xfD8kf1W7t42ark1ceklsLBs
EuM8OEgY9CB1tos5W9BRHuN+mS5Bhl8kB2CwGnFrYmEaML9apFjtTMlpCA8Mpyp1+26qB6IGPMiF
UFaxRF5BOl3qtwh0lowwkkZy8gnJLMVDGEx9CmeY7ny/z7QZXxzEzzi6pbQw82iYAW0fhw+YP+et
ZeIFIUtwbXNmYP04k6QFhdZi/7v2dulN0NDxjrj/VLzB017j7Kr6di1tSZgezMotBoH+iTb81Bw6
PSEC4vUlDCO1872IKGsXUZhjRFIyxVHcbrF6oY2f/aH74hUAn7iG9s6H1Zn42ZszIn85acaXay4K
rahK7715AoTsIAe03SsdTLUTt+jGo/kTTi7qaqKGU8Qp88cY5eK2H7lvillxo7T09KR7O98WmIG+
V/CLvtmJo/hr+M5ndLLW9a0ZHhSWlcvAS+xQuGM/0F7sfooqKnW4cfLObvyBifoUHT3Poj3eKxrG
jk3KFkG4cp/2MU5UECjk3XYPcJ2Q7bM6qVNdwg09oPNeKD4XMB5BHnDpIFi+fO2GCT5u10N1boiM
NM1ywTlHfUJALW1G4kfI+zxwtf2uk/5ipV29pmv0VbfQ0vjBMRH4rXO/4ERAEOg0CPrHZRenmY3c
acngNQBsIc6w3XmsR6z8A2KpmTBiAMW0FvQnNbGhTxyu3Flq5PnVqU6uB0VuPYiaMSSX1+fBQ3uC
9jaKrHd8K9ycYOm9F2nzLYLsQ7NCO9xAUnD/ShR3M+l3V/3u9MQ1olkpmpnM6qV5sjqc3qug0vl6
DDNUUXhjdjjzKXm9jLrKK+ofJnfy1yVNDsJl0/QkbfG4p6kzgGEiZT5JKPtL2TL1d52PuWG7oDB3
92zbT5OiHyHxY25opt0spuEeaHewk+GAPCQDtLYMrxkr2X5ry2j61MTSbFqbWEga5nBBWzodrbUk
9+0Y15fIdcMbT0tv2zjqkR76S8Osd1db1os7u+5tqBsG+2RA8j4lgJwnfU8IxRmL03RL20az0qhF
ie27yaAdfDWKDbH362nrp3QUcJZRBmH3ONYRFamYicJS0zhsDUk4jzrN9GfHASI+ioCbG2brI67n
7rMcBNroUAhKbULyjtiEn2RGzs0yZ7je22bcKYq9Q7hUFi2UWewYmQT3Hp7Us+cXITayzL8r3eAa
qDF0j7bbo3yr0/GxUryU46KdVawi8ylMEX9QCuHkza6brMpA0RTOSHfNLTBTQJMH/JxYvMSNEN3B
nqEgg9of92ndYfPuMY8S2aI+a4cGazUjgRjBl60ap7S+dLQEHjzfIlwa/jmPoY1W2XV3H4G+2HeA
HG/IGBifIyeAyoT5B6WsTOiizZ7cWUvz235O2jmQxPtRx/0WJ097gAfuPjOIqvY1DbuTkX5yMIFH
yHDnusfCoRkcVtll9GDwTJqOtKqIkHXsIry0+bic+oHLZMnH+r5oHz0ePm3g1X63YtKEB9KJgu1E
+OTjVMXsa2nv7axkDF9QftOpTQEnLnOM2sVZ2vHZRxyKSAqW8rnLpaGWGHgThtlBWfUbli9U7g0E
x9nmoBuRDBHoNqOcduw1N2QP1Vtae9ztrHYlGNbcMASj6UIo3W2euSLa1gkS6qjq3n0jqwcOEvJc
J01yl+ZU2aqJLhI0QtrcXe/f21KzOWBDKAkBDlJo5vUNeR704uz+VonsKQTVdO92oXOmIRGSBwco
A8RVldzS1yWut+mTZ1PPWH6JYWATs0jIkLqBJNDTXcedljwng3nqw7y4q5LA3PJBuB91TshdO58G
GAku3U0YChWn/lztB9LoV4EBczvUmGrRG1HBM6e60UNR3gdGqw8RW3Q8aXlMj6lKQAcaDaMEY9eB
AGz/wtQFY6LuQY7jgP5izf1HmTXZNXI9bj/RmEojeO1efGc8lFnulftW1xyFeIJcZnIVqIFsgaFN
3RRsFhs8YCtcdBs0f8lSH9MH3KJINiJuQgfdiAeYE+PXpiD5ax4Ci+5Z+xYIipGV7Tbks/bdFyK5
xyPl3UwzkkuSH+QP2NLuyR+rboTLbR8gIYorOO5kS8tlnrYC+xuiMx5E86ZtoaPjlB0XpNhExCMV
WmRY1w8MlYvHtIm4/weZks8U9p66lEXlvc6pH7bJuomGslp3HJsO2qLJTdYCRJ35WpiejoolRmYw
2k19EBh+YNy3sukho2IWU80BrFlNgaVaUvDcPhFfsZsHDGmNwEuvBod7YRyKR2B2ot30hT9Gu6ly
CHif3AHlbZC4xl4xyiD1QOT4e6NRyMfONHm164jQeKlaTng6lVWzmaa5vGcSV+6qyYtOFmOw6Jg0
ZWKQ23TevCHzSX/uFVY5hIUj/1z2MCA5e4jD44d+7U2EvHSx9InuWP/Alkl/wdEo8qxCNCh2mvzJ
mrv4q+8GD0O9+F9mhkNbEY/E05T6Hu8rfUgSLPJNx6zjMSk8OfIShPPFqRagIqXTyWdLCEKOlpBh
R523qr+4eVh9r0o1PtiDy1s/ULGNRyv03Yc2i9RbEo/SPvZpnT6kFLBohoiyQeKYa2IWl6AabtU4
xAuWtLgJnjOlW7o6QMrcD6ksBFAj2XDdVgXY4okUY6zA/kv5mk+SLxGcJZ0dz6isvu1iY9GRwgH2
BN8fAFHqK3t4iYOutY65UVH81Viqp0izWD1kKc2UKJDWxRCp9OApvtdFiuFumKNkTzQVzRtn6Mr3
mcNr52UZYrLCuCj1Kmh3CAP6hCSQJBnonFrDc+JZ7o4vTJyNZbfow0CVeLn4pkY29OuW6LYE9lD3
NQeNl+7WpVQ4Tmbsv3DlJT9Ottcpc5dvIM0aKIQxcik3a+HF0C2ulhFKZ6NIYE/IUGmFKtb2IOcf
AQfBUyECkrqQFXgv8MDUAyY7/BhwZ56XcdSvNumL28BKAICNGZNc4hnjCyAbSA/Mq79Wbg17hPwP
dq5ejvu5YVTL6N0luAUM0QV6tabr1dD5xelOC8gfRvlt6JriMDQMp7Kxe1VDz2Yqm5NbNRjiu6Jr
ns1ENjoOduJ049zedN31egVC8L2qpo+o7qpz4jlk1KeuQemoQVOEUMpWScRtlx2aULWYy6ZIDS3h
dvROdjjofVPyyo4Dt96CVbQmIKN6IEpcHGLLq27AH7KELQKxIDKYcuM5yBYEN4ObhLfyWPjOaz7F
4jM2bedLCjhuh882fp6G2bsNWvRrdcAspSlJExuIjD/4S5o9+9mwHJnNPHHtFojhCYbdo0ngJyZ4
6AZfMlOsfoCiIBOpD6x+/6knwfDFQ5j6oKvee8UKzTGbwE/e9FaNiToa0DAkhO6s2aLsW1QzEhtU
NbzqusueI7KIbmwxDRtkD9WN9OQLO5J4vsIzTz1ZK+jJDDWrIMCMmaG8BrGm11RlYbBjX9vTi+dW
eKv6kz36/pOVExA/D7BQG/vbNEcj6K+EpoNDt/VU2gssRukGjBcTZ+tWMM/gaJIEnEUlqhAacQ1T
t5Xt2MQJw/3NAOofOtuLjxnGeSpu2Xi7hc1rPbHpfsrGcNkZH195hHfzujlGKz144pGMvWpNNGP1
PPvSB0gzYEvganN96bL8tqkQA3heXMMmkrxeEVBmdktJxCU265vWacSWxtKXlph2rqH45de5bqd1
ZAaGuzPegKpwuwOvlzgwqnYhEnGJz1mIpF4u+nHWYbCFywHY0cN6Jfv+E1D35IepJkcjSiUZLxgm
cXUBV1+mZpFPI1sAcr7AeR5KM/xApzD9aILKPxQWoAdGfI9K9g3IjnC6WILXjECyx0g496nfuy9J
EG45FWCiCpkfszBA7oi2UYsGxSF/B0gp8BPvGEU1G8tFfyItma2ubtbHNJ1x5+TT1zmLPwZf0nSD
IgdNNM+ePVJdsZx1zT19y2Hc1S2Xi7BzLpHGpb1VRFWdg2lCRdyoSu6uXdiV5TNiTTg/D60ogRoN
fsc0eGIWME2QAG0FOimTVXzOovRNx3HsrJGImE9ZldN5Vpn7zNJAjtioDAyt5x0IgsanNTT8lYbF
v/Tox2j6uWKnywUBfIGm07YXSJpDIQEWNwFsPdinwU2gAnnfFOkecm+7maU9frDqrc3CDe0prYZs
awIUJzFRdoQCh+MBlhWsj96oj4mZwcGTVzLPAIgWn3ZZP0VWFj8xKhqfXXr0x6QLEdybgRtCk+F4
cUFmYU5LSvFaMUogayV4s7vQO/lhoM5tNSiszFH8ne4H/diYTB1nzSFUMlypRjf+VqkCa0SYFEt5
0RA49yZrj2QRpD5mepXdTVa0dBdUON4uSnC+77oE6zfxHyluaWxqrDLGVd3SPLFawndjgJ6vYhPL
u7b3DO08JRjcWzIG8Mbw+BAswj86V45rZinvYHlLuq5lai6el/TJpwLs1MleIvw1unX3GSl92y4Q
+MWMaW9gtLjhvmXcMsP/sUvnRMhgrAi/q8eoAWSpsFgyME1JSRdgjk5Lg3Jjx4QEGbjnLxciLFE6
wwRsYUYsnkzeU5tuNm5Ba0rGvSGJ0fwodI/lL3RQN63GOW/SB/LMhcEn2LjPfoUqbwOUvgeMNFDU
2J8UVm/94PiE7FwssA1U6gx3h2QbFEDLF9pWBK6cqmhyredRwk6+6TNUR2dVSEiZ2OTxK7RZXJgv
ZhbKukNLlkcPjHJHaAiNUubrrIIhQwaWWFbxtlhNiKvC0UAeUXbTl7ehBRFR6McfQW072Y8YjBfA
Q0IlN7xPy8HlBnvq3WYpVnNNW0MNTbHxCHy+JcViWdsa5XVCc/mJfgyUbwdp4ZnMw/nW5p0/xLpr
4+MckiezMQ7qmSmoo63TFKST96jeh8QONr2twieD+Lckmh1PB8nQTnZJGZX/oJfUfva9WX64lpv7
NM+El23KdJ6+06GYvy316JwMduuPwZHGP41FVef31UyxtSuJlVenqWpYc3Pnim91ElvrusKY4KOM
YmQTGsScYWaBj3DH+YcXUy4RswGBfJoJhwSjNATudmJ8hK1Du87OaGqiIurrg8tZMm2LqnU5CnvG
DY/GDsUPPXnDsQUSdcgmcg/AWbRzSIsCIWYFfZM224NLRJsh+1OQrbtmKAES2E3qKtqYIk3hP4G6
SMRb3zjQm9eTk01we1Qb002Dv9f2w7OVeVV+VxCuGyGKk7PfN/dwYWYLm1wOTJ0CBNi+fwtB3c9O
OgjI94jqMeGKrbXpH5WoyRtGXmi7aPbRiUS0/OMecAVfTJxU+zma8le/FZ3emLqfug1hLOMtLe2x
syihCFN+jGVroKdEnxkkDO9ltfgpEJlrlLcM6CLNG4fAtS7eVrMqolc2xzx77TqKL9tWXX4g9LC9
cgarkATtIXDoK5QWDO6VncNLpeaQMjLbQVftcJeSvZs9oyGSBqdAHQ7W/X9clcj/D+TY/7+FBl0z
fv7Pmux1/+UnPfb1f/1vObblq3850vE8TfAKcmfpoLr+tx7b0upfASJo4eKEB1XnOzhL/1OQLeS/
WLQCDIEj+O99gUz6PxXZ6Lupo0BqE35je66S/0SQfcUR/Jca23Vt/iSk3YzZA8Fj3F/U2FUDdLkz
Bt9Wp2cGT6SzAx9aNr/7Mu7//ef9j7Iv7lHjme5//sfPmu9/P4UBDtwkKWx607+4j2ur8uvRy4e9
xbxxNTUVKGVsJfBa8Uj/9x71C0rgmlRqo1wd9sCxvroGYUUIJXYdtZl9+usn/Wz7/e1DudLVrk3a
kxto+cuTNEGAKhcMKlAaRRjEXetSDGNHE8TE9X4IgnpfdHa3C7iXvEMokKyg/73C/uRL/ZOfzpW+
uH6rPsyKX386R7SMwq2x3wPcobl6jXzwQ679f/2UP/npXMWqBabBhyV55me5flfHtI6ypt87dFvP
C8kUp4iOyKo1AFr/+lF/9oGU8FmHrit82/3FNY6gUluLXfYY9am+fBn6BD3iafnHT/E8kne4enuB
K9Qva7GUfR1pBoJ7QcrIXa6M/yQCXKP//CkASASXTBXYeBR+/tp6f0zo5iizr7VR57mawgdCJKe/
ecrP/vrfliC/i++67A8Iq/T1x/udA70yQo/VKMw+EmV7pDd+hR7YhFiZ3D9FgSbx1o+RFiV29DdP
/pPfytOIXijIbSW831wev3uynVo+OD5j9n0/98wCVA3o2Zv/8cvs8+WxdUrA6YSp/bIifDCxSVOI
el8yOV5XU2NdHOjka6dZ2ru//sH+uM59tlpPKX4z3mjxy6NC4j3tjrTKfeMU/mkRPWqkymtvIeuX
x3/+KJ9OOecB0gIW+8+/mqH7oaBk1ixx29+UXYvr04IUYS3C+sc/kx/8/lFXHMTvfiagVDMakpxH
mU4eKuqr8xQVf/eB/rgYfn7KL4fIMFg9fhmrwkvv0kt2lEMCEYkL/xdfm2O73OYIMPPVLztRUqRz
gSacz7JEM4xYMa4Cy8UnbRfJ32x6f/qB/utRv+5EID8NqRd8oHD2cbvDxNx7ifj+3/o8vx6K9L+a
uqInyYik0IQi9ajXR8vZdN1g/mbPu/7MP5/y/EAaf5ft8LoSNfjzMsAnFs4EDVT7tHNbgoTgEiY2
cdYw4L6yG+Z/80v96deHz4t9wVNSufLnx8UwylOjfThufmLtGGWX68zys3/8I+FLIy/R5QKlrnvQ
z09pBov7c+GXmNbNp36ioK9Jadj9wx9JgpzivPA9zbLlqP75IZVJRRIaRuZGYywl48p8kzH0ubBu
scP+9bP+8LX99qwA9KCvta38X742Tisw6Jpn1YM3fYQRjEzEWTR+//oxzvV1/Gk18BxhK8fn4ukR
PPnL61q5ji7i0uR7G2kP2RlBcinhh27HzC0uC3kcd45HV9CSY3Np8kzcoUd0X3v0w+nasZDCdxKY
j9+jSPLDKT1zAnRPFE/138Bc/rBqr39PvnQOGqmRO/3yfYSiT9zEJIRLRn2AtiJ0b5GNNXsrUoDz
0+Ef3z9AgpHwwlKSNgKJXzcYJRKo/ZGPPMKxPs32SPMeGeI/XbU8RCMM4kmK/1yrgd/vyBm5r6iX
G2iaYd7u/ILJHeqa/m++ut+Oq19+4+uRaSuNl1Jwgfn5MXnTS9vqrWzf8TN90AeWyIIsWQosxLpe
1V1aD+t6JCm6XJCyShkHe2b09jM7OVJA0WHVdyJxGcGVXwrJF7FqrIFZGgU8gcwexqexrkiksyeU
Cn+9QP/4HgiB39R3FLkHDER/OR+FnJeKQyTbZzkW9qJHe95apEn/9VP+cHfCIyspsLDUBfa1Mvv5
G7LQifXU9tk+JGLifWY8sa7GGTHM4CX/i7Pz7JEb1/L+F1oBClR6W0Hq4G7b4zTjN4LDWDlnffr9
sfEAT5dKKG3PBfYCdxswixR5eHjOPyD4iYBuMMISW6Lu0+2BX3Kjy2/DyCapNN8GKuw6NzRgeSmO
1SW+jaYndLQpMT6Zy2z+wMNkBhvY2zYkJMuYPs4Jcu+nuprr9Ei1HhOpCp81aNhd635Haa7+Hkbg
cI6p2aoAwm//zuvjx9uC/E64rBLOKatLowdbME5hnPoLuK0TGqPfzagwDkWXIyW8QHm6PdzW9zCJ
eyR7Kq8NIXfFq1Qlc0PA3Kh3+pinGDACYOCZ8ukBxDkOfCutxPc+TS2/mq3iy+2htzYcG4FUjFzd
IspfDh2hxEursk/8Cc31cxd11lEX7L/bo7wc7dV359mBMS/ZusOTexV3i7i0RqBGiV8nqLsiXKlB
YhlyIHDtJB7suDEe5lmLviwRTIByCaF91kNACbXopntkDd23XtMGB0C+6UyNvfgik/h6xWP8sbSy
ojvQUh9l82PVg0ru3jbaWFwDlUbdpFbBda2vAl5Dd33p0Rn2+0iZzqGeV2ct6ZOd3bM3yuoTajEo
54rrwh9n1BVS7nP8jlJlJ2ZsHV1OrkOtBAI9AXwVmoJSgHMACenPQ/7eKVTjUxSHUqMogogCOAXz
42OFw6Z1qBQLujiY2qMo8crz0JdX7+HylDS6aKD9xkrKQGrcjv+f+S6WueG/5f+lLMBXNR0gy9SN
SL6c1Xp3cB81ZMkjEHDjfJcvzgKumRrl7c0sJ7reyxYEe15LvNVZjssjg1qhFiY4/fhxmo8Ppltj
IeNCsiBzH3Y+7XW6ohMjce2E0SGDw2qoCMoZwrhd5FNd+TMl9vs2Bo2YdfaXSgoXOvrP21PTZE53
OTewxrZmUqwyqI7Zq0gEu3eAwImmkNLVqQ8scqZTHITdqeYJ/17TltFXGqt7nBIY0wvoMa8qDfjS
sNG/3f4p16vMyeHg6KploHDqrG5xTS/VGUfIiIwwWz5bTqKdIgcfHAPuwU4wuI72l0OtghPw4C6C
Lx/5Omm1Z2OCd2dq/exPsYsieY8/yu2p7Y0nr4NX4V4T7QBWgPFglaTQ6QBXxmkKvUW1IGW6urFz
dK+qdQQhXeZ2lmOarOYqQCTkOp2rlpGPPYF2V6fID+A+GIfoes2D9qSg7AzVsiqQb+mcf7Ik0P7c
nvDWtmKJMXXjOqVzaa73sZEqdauxj8Narz82Y19+tRG+BSUcGI9Q0qNzjceQn80ifYAEH5x7J5I6
X8Nbyw+shKE6hua81Kes1TsafLXthlkT+dOoUcfj2EEK6sF3WSAnbs95a/9S/6JQJQulFNwuP3Iw
DQ2WTGHkN40J7GSOJexzhjmvI2Nwe6it/WSYlMV19EXAcK1WtysTPIzg7vi1GkUPBp2fc96YdN/m
WEHTI0t29tP1hUPJlUeU5WqEJm6Ey6mlAyzaOjZCP12i8rHA5OSPahfFTlXqOvYxCjkDVWbguvqL
wOarU1JPSdW1tYr4UxkM36oMoHgfGpqn24BkJ95lpwp4ws5X25waO5TkwDToQqxCQUitkVSzCP3M
UKtPS9mPHyPNGHcCwEY6hNCyqnIVC0E2+3JeXs1NAQY+4SUV+ksm8o/Ap+dfIWHhYYZh8awDvH9o
Zzs6i0JHiFhBDW8ocKXFJSDHGRUu6+39o8kAsIr6Bj7oAiUPqlRU5i4/aAQMw9ATjIYpRpbvUzK4
r0W0KNygWAi7SWpgClog1WXCp/+3TFAnVvMZZbAggcOhh+E92Bi0Pm//qq1PYRkOT3XN4o0i20qv
o2SuaqOCx0roN5Vr/KuipA7bYKD3e3sYTT52riYvJXlckkGKA6tx5tHAq6eLQr9nP/ws9co9Z3Bs
Ht18MR+r3irvZ5fmsxu2CvxnkJB0dae9THH7Vzi6g6AGukDUWy5ny15wwZOi8GjMyfI3RvTimJRF
f+qiDC23HuWMcnJTPC2T5HmJIWbksVv+fXspNlackoMG0IkyGe+B1UoMNiGrEo7i5aqdflQc1cTB
OW12Nr/8V1brTQOP0GoTOhyeA5czlccusopR8aCQf1W6qX2Ko9wranMifrmfbk9pazCOl0VklFeg
uzrPRlwZSzp0ijfhvejxJLXP5BMmbssFdjxWlv51e7ytJSTqC43UyVThdV1OLnITx+xxFfZCw11O
o5bi5Rjb6dN/GIXOKYpUrCFlgstRsF0mceob8L89CM8KbgVOlNNeuWYjAAsAafQe+I9Jw/VyFJoc
0dLUjDI0Joz02cnPLgYGZ1UNW8yB6hFoTxvvTE3+9PXueD3o6hyE2dz0iC8oXtItApTYiEszat4+
LiTip22MAYQeZ/CDCi+KNy+qyd1Jpm06VNnX3b60wFJhiEMFGngkfHUg6i+gd/3bo2ykBWxGlxok
gmIcd/n3V5E/Ti1tlKaBnpZbGdpf8OlNqE5QarXkeHuojb3IPUYF1+bRLWP75VBDgMfQiC6AJxUC
vjhjvTw2VTfupFSyUb/+YqSVyB5QbONpuG7p6F2pNkuTodnZ4Ho7QS+CPhoAC0OZRv1laGPhLYmK
YEjiZPg5m0P4qxS99qwvauqjEDCcZu7cD21vYHeoSRbRoSIQHtthqZ6iAn723Pfju9trsxIDl1kZ
dVUeiiaelPIlt1oclUdNYAcxquMplkoC26cAtp6BpffByfs8v0uUHgcVqpnzX3G2QEty1Sj+BY41
/QvtoeBDNNuoJnaIiIHe55NXBwyxjeKIP1Uffrj9azc2jUydZTWKcj+9jMsvWQMxtRStdzxlKLSz
W0keEy5HZ7tp0p3rcGeoddtRHd3QgsqHAkEbT++5Jtp7XZ/Gp3pagp1vsDfU6qjPwxgEdtk5Hqjk
9nORNuqdTe/kXR2hYvwfFtCgmaqa4BXUlwTo1anrSyCXLt1hr1ebBoHVKol6sJiN+1fg5Nb59mAb
584haeVLEZ7Jq1ZbS6HiMwBMwsnJxMNdiZzl7KJMszOl7VFssnB5Z1NYv9wTGcPP4LigiQ7w/IFz
ogkbFflODNnKS5jM/x9mtfVSx8ROKkORwhjq+ituBLS9AwjpWqX+SbpQ+2EEZk9NAD1ZFZXU/mBh
hvr2yOw45ICmDJwuPsuXUx3tTAuE2rL9G/QnVBPFoGAezZ2pbi6oTa4A4kOwTVYLuixuCim1Yudr
sebzv6AIFnl49x82B7mBi5qdlLRbbXpkBOYAcpHjUST/E0116GkFjim3B9k8WTy0ZQeEh5pY3dw9
RRzem2z3uO7FcxQp2ddRcUy/rYK9ktveUKv5lE3uNCFKHB6kp/xRI8v2OzEu+KJX+entswKnIC9P
nk6crcttoFtDJEE/jjeoIbp7KNA8QOWB8zh29n84wnQnyANARvBMWy1gS9ON2iZHuFRRbFfisjmT
deg7R3gjwXLowdimxssNPNsqWQyKtkuLIeEzjYP5UGOI9pCBVrsTlmagwYVV8lBE1bfbq7g5KBk+
sCbVpgyyOkxDrykoIFo2npxjdZYdsLMbiPGx7LrlPWXjjlaDEe+EevmPrrI6x7VsUHsmDzrGvfx0
VePag4NSogcl0sI3dDQ8HbOtswmL48mOkHS8PcmNs+zSHieVo7qPpZH8+6t4P6TmUqkdZ7kr0bzp
4w5N53Ks3/79qIOjmQV6EHDB+iwLQ1NndWAUTU0HZKpV51TwpoD2i+9pk3b1l9rt9y7ordoB/Roq
zyZ1CpfVvJwbgqVVM7DSHgkDJJ1a0duPehgXpWf1hfNPnxEj0VkpPoRtZXlVLDtqo6WJxyINdYSO
ZntnGTZCAGAy1E1BZZI7rwOnofZinnW4Jm6JIBkQfxTD1KD2hOv+l+8KR1FQwUOSl4rX5dwFIM0m
1R3bq9Im/jhAHjiIcHB2Utqt3WOa5Oa0O9D+kvjT17sHwccRSLtA8cBmj/Zqggx9jxj/2/co1wwA
VJdxAIdejhL2yLYGCaNUNhVfyCw/EGUt/LcPYqmW4ElDV5+O1+UgqT2oOMNqthejEXs2YMgfGlO8
GWolP4YOcAwkinxDrxbMgVARZ9loewZqOkcXiYSD5EPvfJatfQYaxcC6zHZl3/pyLoamZA0CWbaH
d6RzNyqh9hAoUf7RcOEB3l62raF4AwIOkt07jvjlUEtYZMY4R7bX2IUlXcPiM9RelHkiVex8oa2h
HIi9Ku0hZD6d1SWQRtpgL1NoIykHlWXJoDxXGr69OO7uJnPyhlyFYdpIZHN0PcHZrAvFmpaAswbm
4WkNvkxIcB70UjlTpP7bVjoITKH9pXAdjJpRNUIkTP+O1PLPt68sTxmDjSLAT66RS8EYB2lKL5Do
hS90aeKFiUMzjkg1WgC3h5Kp6dVsyY4pXRCibbG66czJ6dJcnfH4qHTlMSxNbGJCHdOHQNOeTMxw
UU9BL6npouEjqmzhf7iDuF9Nlx4h18NLZv3qDgoRgFI4epaXOQgOYCXaHQdi5U7wvW6tuIItigwK
16pA+HyVoJeKW8y4R6ICUGJxMBYxRu4t3YDfClS+R3NBD7+Ci3VuyqT80o8CVcWib1FAXPRp57dc
xU1+CkETqAzoJZp38u+vZrzUmuSAQk3u0PN6hHuHpcWgfrv9VfWrA0N1TRcOdUqe79w2q886VpNi
DODaMeQse8xL6h61kbFBhBYDhH6CHKfNvwMDxvBDrSraRDVhjJ5nF2Wyg21EGfql+FFPp24s88kf
YP0M/mC26Ocj2Ioe2GRzqzZBhYlFn6FaNc6I031CpV39Yre07c6DNpYCt2b0mw4KKJWdMCeD5ett
K+iqyAos6+iCW1ynueHsjhWiBoNvO3X51PJagHLsxILduqh31UBaoSa68u/tZV2v6suoFIlc8CcA
7dYwycoMU1RIIUMgM9SeE9S+T1Y3qMiuQAq/PZSM06sJEoW4jKjqv1wbl9sExkWAx3szgAXJXW8Q
evRhWYR9nEJd+RBVKJZCZ3d+dIuT7tAW1ktLVZScySYFJdxyK8q/v9qgbqREpl4sA/gAMf+hLvt7
USvcdJqwvkstJ7yblnb6cXu264V9GZPKMymiHHjtzhbZM0bZA59TZBhmLyFGOGoEIxl43byTUcid
/3phqcChyAOokeBKgDdWocB0EgV5SAulNq5RL9OYWl+qnH8QjwfFKtyd5VwHWDkepXy2qpBt1bWd
gQ4XMx8GlOEmZLv9ctKX+yFMarx54nQ6axGWLLTQrfuJe/uRFjtU+9truw44Lz+Ah6BOtCEkrCuc
6K5kTmChvDp3rY3UABfcIVcnqGu3x7neN9weNCYcsg/ZwV5lHk6v8dLQIbW4Dt7Bx6rQh18w9CTl
oCzie0dD7ADJ59a/Pez11mFY6u6SDcW1vWbZYLXM65GWjJ8O2ffMcZJjU9WfF83e4yhtrCPlIghX
lMiojq0/pFE5o1JrCKJMpNT3SOVjXBYq892bp2MCiKbsyvXP02WV8CJEqFrV0OClaqnjt9EIlHty
b5y9CgUNvttjXc8IWplLk9XhBa+Cbrs86YuWNm6A2IKP/DuiXXYL4xQjn9PtUa4PHJg9nfI62TUV
9nXTTi1nNaaIkPtoEOIWo3VS98nwR4FLJo7szZu3O8PJbhafij2/3u5T0lRS5KnwlRLpNUBDoZel
qL+/eVI8XE3pVsLJIkpfLV2y5JFZ+r2VfrPyBR+HVNxhlJAcRkUfdpZw40PxkYUmEJiTGbBxOVoX
d7ZJZlb6zaQuH42unL3RVd8Kq5UPLHxXgDaZMMaunIlFoJiDVmulX1eZeDdm2vTVKNV6Z+Wuzyuj
UBFQNS4Ykxh8OZdsLuYG/ROoBosaeDCgKNNrg/Cn3Gjfvr9BUQJ1I/xSn1qnWolq1imEYySMKkzf
VPB/9On75Y0prFw2djcAFh0gi7VORRQK2WY2ZdA0RrRr9GrpIBwoe423jVNkODzp6M4CxgSkdLls
7lQSBSoUjce0dv6O5lY797NrnTEtTo+NXQc7CdbWlnvhpXFrUJ9fY1GRzcnTWl8Kv0eowENePjrm
ULZ3NsPGKGwEsB3sacqIL2nsq1wDaQg0WMcMnWawReeizcDtW6W9M8rGlqMhBGECogCXsbvacoZQ
wwYPhtKPxiG/45GB1xrLBuC0c3eGumoFsBt4OOKRRP3RoZqwiqkVqutIcnBLUKHFTgtpFbM1vtGr
/YmP0J88Gx6jvvhUzu4jqoI7beGt1eTqALHL4JKQeblHxibIRooLpe/24XxMtAE9KLvYm+LWalIJ
g43M49jk1r0cRScstoEoGaXEoLnppNJ6m32Mkb853Q6y16kTxX8cpXgv4TsFAflyJHepUe4209IH
ho5DRd1jB9kavY+MevJsoOmCNaFb3gH7DP+qM9HuXMVby0lPn24HJE0o2vLvrzYnlF67Qk2t9O3S
nY+NopsezdBuZ8dsHGw6EFzBYHGRV13fVyQaeCINsJSizmw/JIsCyDteMFLBhQZjziJVh50RrxM1
h5YkLCKLpIkGiHE5r1TLUWsgDuOsOdePvA95/YWlQNYmQdBkgS2M2DaYhp1ovHk0XIIXYd+UxJPV
9jSnsC2UICKETTgsIqeofAmbAtWERhe/phKxpL6PjA9dXDQPOpni1x6Uz86P2Ji7CUqO64Bkkf6j
/Bqvvmks8lHrVTf3tc5VHpIpyZ6ESs27NTv4o4k+PIEIeCvGgJgARk/eDiplP9jLl4NCeO+asSID
akCO3SGkg8uqEnZv3674rJB6E7BJEq5AE0Rrx8z13FfrOfy4RBWy0lQWzrfPpLxnLp9PDmUUkgP2
qvyOq+dTZNtFX2Rj7gd1F79HiU1/D1+1OE0IUp2CCs4lipkKnmp9uBMNNuKOybNNQq8N3sVrrGiH
R1ViNDWO0ZVeH1QeSofUmDHz0dVx5812hfWTX4yCs83ph29CMnT5xfj/Ah4aq9xXLOuXVhXvTKV7
6mL3lGTNB70b7qwRgTb4Qff1XJ9SJTnXRnjXVOW326u9EYIoS5MzU4ikILguf+tFHRYdl5bf9w0R
MEefuksRinnzKHCAee3LlxTw51WcRZeppZSxYCAitJhs2TA9pOP3sL4bgY7F5MUhMc4UwFdrqk5N
jcgXAGbRl8uhKDLlXgFzFgXI9duO8tZ+OJ9QsujYqWQXJDGrDN0IJq3vKjv146ZSkUIvmn/EMC7P
t5duI57IFxSsFW5c5I1Wd0Ruh2NsaGnqm246fY8mvT3Py4B31JQgYV4P2gMWZtoeEfTl6lmdQpmg
O+AmOIdkG5f7M1rcpIggbfjgUUuEwfo083PoOnd2hgNJkoRIJSIo+3HRcu0EIYF+s9Jk3tgKGrUm
kr5hhQSyGdT2Tgpy1Xhj2bnKaPjKZ7fsc1z+slnJuLEjkqvSwJ43QXnxgNsO8tYCw2WRPAdBHHu6
Gr63o/xdgkQnPjs6DlLT79sfZuPkAPigSEh2Sda8BlwlTSEGs4achiWL9tC3bo18dD/sRMPNUUDd
0tdjD3CXXs6WOuPUm4WS+KLGzDBDz/gh6Mxft6eyEfhgM8pPDRRaKsVcDoJZNJKwOBL6AVA7nGej
5ei2EKTQq9sZaeOI0s9hI9Oi5PCsEdeo3CHNnGDtZOFgdgxRnMYyKOTrkfkv35Yw3XsMXhXm2S5w
pTTwFxJOyCzXcxtT1HahvDlLHD6YxoQuPn4Y8acR/VC/cqfshOAXbnOZ4+JdPkePzVwmx8WK852d
u/UpkcyRZGJTNrTk319lBjJTmrQAOTgUy5vzUubKUQFZuYPX3/qWlOUdoK903QHqXI7i4GSQRaWa
QLstQ0SCh/rkAqc5zaJQd0LT9YReqreUDdyX+uMqAKpzJEZMzXIfApZyL4LpZzsK9X5nb667ZaQ0
Kv0bGMTgeKHdrCZU1IHh9kWU+1WBvAe+FVVcfxQkcvMZklnQHoux7IJzGk1OiFZm1dYH7lP9vYTT
A5BFY/AntV+0/Vpg4zoFIbphpwijxo9qm+K/h61r9dMs7fA3CpzoLJZKHnSP+K3288klV7Xwl0q0
3xNGA5/HvJnu8a2bz4OqN+/TZGyMg6IZrfDoaBS5P9ozntJotQ/lnUIE/Kp27Vj6yEdjdEMsO82B
ZnyvDdAmyBEY+bmyavVHHIyYLs9CnU82QmQGQp+u+jOqlRkzanR074RiLvVZr8oc6ePUBrqpC0QU
cayz452As5FEs968uwgFEoe7rrLOmNAiQmpAD0+q5dvQuNY/dWIqR6S7m48Vfq1PWi4c7u9Gf7AL
TJE0J31rN/blmxPmgapAjaZYd7mJeX9m+pyYXDnWgsSwPmCSUCHI3Al7762ytYnlxqKbxYD6WvKg
H9NebV3pSFBbUuEsSE88wN/+0nOp0tM0R9kABpi+mpBbGWZRu03mR2lg3CGGOzxn8Op2zv7WXEgm
4dRKOSY69JfLJsKUJV1GGFxV+VkdIFMEQa7spK7XAQbVmFeDrKYS6XMcpTODIPxIjzNxUr+KLWyd
lHSP4bQ5FK9I2kWUdq/Ih0W49KXdDJk/hGoLOwzfrwC06qGf5m5nVtcXE7MCqvNS0KVDsYoyC1Cd
WbWwwImaqnhoqw67+ajM0SLtmyrCAHjaY7xcJ3aMyJ1ONUe+p9bpY4JWt9skjGjWrSFVhs2jOY/2
qXFK/SiVWbwhwWhvJ5qyAy7TOgal+CpJT2Bd1mkdqs4UMjEM860hHh8GzJNpxsYVl/C8163Z2Iyw
S9jwPOZoD6+r8s6EbnFRuKk/x/n4lOU6bti1jSTo7RltDYNIEQQuxoExtrqE7DYHHNgYDGPq2Fe2
qOBjvZTv3EIbH4sTRRbB4wLe5BqLxKuC/B8eiZ+U+NtHVa3d17GKfj+cau1pHGJ0Ixvb2cHrbY5q
cpnzYgLVv879oUT2FqYWqY+28uzVwsCXuJuSZ6zUVK9Exvurtbim/x8W1OKLUc6UNc1VLdOyoHVT
lUr9Dj/LO/T70Ye147eqkxHhNXpQVEylHTxp0WWoYimFhqdj6o9LHb7DKiJDW9kcyp2IKI/tar9f
DCN3z6uca+4iS+CVyuupc5J7RNhBH0xd/gtRmdRzsU3ws8SF5TDnkfNgdIHY2Z0bX9DgJkUkh8QP
wI8sdrwavy10ZL4RafWXQnTPAwpfx0kgSj4NvX4asHm9V/I8/Hr7C248kWghUjilHISUGAn95ahx
i/1GVdcIWZgYTZy5aNznuGpsnsKt8Wd0nObX0Kj2I2nVcNDVZEJPXNF9C4rjE87Ewc6O2gjjdABB
xmAqQTa+hv3nxE59UqrEh9c+HiFcZmf8JtUTjivRzjndiAYIEkpZEzYv+NxVNMgdXMWyiUcZWUV3
SKI6PRdJv5cjbU3IlsUpQULKQ0b+/dVXFbHaqAG0Sz9II+jcC5aKhZo4T4Y57rUBNycku7Xkvzxe
1k8zG99erTYZCreA76Hl4OSBM9zOy2Rrl4KKgE3MHQhQa3UYe0TiCQh64hsOZkTJVE/nqpjDd/ht
KccotDCGbHZfZlszo0RMxkUNnjb0KlnB37bsXZYNZQGUxzFuGP+ahrL+cvssbNzr9AK5ZF8qpO76
0YWuWYAJEQ9O24zH92kYNh+KJEDcpC/c7tgFhrkTcbam5UJjpZUGaRoo4eXeSOa66oawoXCiYVFl
KqL1lFndkyXcytJ5SaJsxtIBxV1XHzJFzQeRDgkOn8P4oEbjdD/mWvzOwFDtQxjC1yaRwYO76+If
bbtQb4tyjA5uL+7GOWBpEVhDHosyyFplDSMuoM5LSJxxFvHVVRCyR4obrn0w7HEpNpaVw2bSrWHS
gq16uaz92I+Tk8/oyJdq8cPFa++daN3idHtCW6OQjdE5MyC8O87q7kv0EQD3nKIUo2jf6xxUpoEe
/9vDIVAd5mCx99Gokz/iVfSgrEydo4hif0pD5UhZbzgWmjUfch0Dqtvz2fpAQMGBoUsI/hWZBmfj
wmoqO/K1SPkHu4jgFI/6B2yLgv+wE6hn805n0WSl5XJO3H7VMNuo0pS2FR5x2FTPBia0Bw2L7fPt
OW1+I0SJKb3RDL8SY8EzWkdVQUcAR9TU/xrwq0IJnZ1RNhIHlKcot9o03SV29XJCSWMOOfYBsU8T
EM0IqBNB7NlVarVnvul0HmfLnnFNs/EHHjMYHjzGFXOHQHQVvHj7UPmQbR1JiF2/TSV+tAtbzhcK
muX7eEja4wBy90CmaJ/yvAjeWqaX44G0l6VVScBahWS30xr0rorEH2w791x17A+O6MKd/X/1AUkg
SUoQVZXocUqnl0srLCR1eXDHvuZioqT0w0nVmmAn8Xqh911kfnIUKaIgi/RAj1aZF80ASshxHfsK
tYTqMGN94ycKWndZ1Bp/ObGbYiWfBCddNIpvJ1ofH/JGz5/wgcQzsG1T7Iw0jKyXNsQIqkbytTHQ
iJ9AEnqZqSinJo7MY1Rjonm0jXr+oMyxtZPIXR1fOQdXlmHI4lA/Xq1Ujqxko3eslIi6tj3VdSHI
kh0riw8TCe3p9sHS5ZJcLhk8ZQ4U/XCbjvGa0iJikSbg3ZFl0XUEHsK5Ts6Yt7vTg0rtJHhoMXEX
h6yZ4BUEU43J6hw+uyXGNJS9SgW7HM3BaMwofkeWoeDOq0/5oQ1xvIoLe3iOUhGe+z6In/D3sYG0
9pgVoBx4LDAQvu+6xPGLQW3u8lEY93Wg/ABSvUemv957TBFdB7iU8K6I8pd7L9ZwigAWgZJTmZnP
uOQlB9yQ451z9EI5Wq8kotgAQWzYGBAmL4exEgOLPfwf/UCP3UO/6J5a6X9FdQfq3f3a9vqjsIMP
yPBh/ZsLj1fxvSuwIwuKBkff+cNUDJ+Dgc7GqI7qocHtrcag+TCj1VMa007p43pNZEVKElNIMEEd
rk4K1G9XEXQaPVEMM262+IDUB2gWys7+uo5mjCMfAKBHoHauUxas9OwC9QLHy3HH/BTbSfGzpOyf
06jH5HChirsz4NbEJKeDziZQMP7v8iukrT01PVeDF7iDcu9imn00pih7a8IHaE5CHSSxTraOV1vK
dGMoiTQ74Dc0473ou/gkZfb+y1wAipCgy2rAmhBuGWW3VNKONsEW5SlU6xGD9DTeeT5dBxySLMDE
8tlIxr1mJUaOjivNCC2kq6v6ZNX4mjjlvwXolJ3pbOwFmc2BzkPhjHLl6oB0GEKUUetYmGyH8+NY
ZzzBcWg8JoM5fqlna+/cb4/HXSPBh8C/VzdbLMwur8myvBxqz/exR2UTe9H50KG6eR5LzdyJ3Btb
T7LwQKNyb0NAX52pJS06DVEvy3P0Tn/E/RqHjlqbvNsRe/NzkQoBEoW5hm745QaHue+iXSZnZQAd
igCk3LXGPCEQZO2x6bcWkLuIwClhbmCVLocyZgfdQfxucLnEF3NZauM9jn9Ub96ZTVLtbMPr1ZPa
gWgA0VkniK5hWV1slqURxIbX6LOFsXnDhxoVYyfFu1492YajpUoxlMvu5Tp8lYeXiYlzvBHg41S7
PxcLNySTOq3XwDfZqeNtzQf0gyA75lEIRP5y8bp6yIgIuu41roLJemf2pzzMgjcHIuYD8pXEmM/E
9XY5ymyE6hiGhk4bOkkOcdprX5RW6z+/dc+BAaIlB2SNYigk0MtRXPQnozIYda+a0T5EiCb2kspU
P7W6GewMtbFs3J2SYQv+QNPWxN5FoIRcOpNO3l3ft4MwH7Gc3FMB3ByEjwPCXyMnWO+1qcb2VAFW
gXthgX9ObzsP8ajsdZmuS3Iy62BHk3pIWMW6qloMGQKvea55i1M0n5uoA5NCsO+ij4ogsf+gBWPb
HlK1SiGpBUWlHiqI1eF9ubQLKlMLmp9nfO6GvcB4PX2yoBdsIGhOST64/JxqmHdjDLHCE6GV/puB
uKT/r9Y7neLr6EHZXKWSLbmvtP1XRRE3n/M2MwuVRaa/5jg4FrZh9m6I6upo5lmzc7I3h4PLSWca
YStYP6tJJTo0lzxUPQ7Mcl9UAuNjC2GmENvow6Tme6KsV4soCTgkAOQ23J+A9S/HG4JYNKIQpicG
yz2A5y/O6iLeDG9iFDCi3Mo8zaAarqJIpS6oz/WO6bVz/FsMnX1s2lmgHdD9UhQz33l7bs2JIgVP
AcuQZZdVwJ+qOGnrRjUxmBfZEQn66hy6ePvdjiZXX0ruOe5IXtk0G64A9DU0xbhShPDcyMKH2aUL
IIZlvG8rG8yoiPY0OK+U519Ytw7RCxSKVJRY7cS4p23TI5bqJXVAJ7Fahi7APKTNmiMmd8ABhKiq
iNK0jrh7u2S6eaibcPyKE4eZnNCdK6ujMeh6f3SisdPOWakpBhdHXXaHfuxAZGdjNe81uWTovnhP
0Drg4QKQHTYIzfnVhu4TMqlEq4XXhNn0rQB0cZ4LxToZFTw2RJOcdxOwgZ0n9HXMehkViWEqIJJJ
urpQ+slZVDvkfRIuUfZcYnX86KL08ehkznAX1XhHHDAvG3Evr5SCNbAcj0Jg+YwPYfBzMKz+7vZm
2diSFDbAo8GalkrOq2MWIvIwiASWvltE4nlGQgiHsbl96zXKrNGlQuGEuqr0SLk8zJTLOrxlOqQx
OjG/E2NlUcWy9bcfLyAW3AealOGmirsaxdBjlD9S4c04cBzNAfnrXrDDbq/Y1r5BQgGQokZ+iFDy
5Sh6oaa2MTqGh6tDGRxzJ5tOmgtL6tBYc3PHk0jcU9F7c+tXlr5hl8GIseFIrdnlU2rPWoY/rKfQ
SDwARoCt27nNzhJuTM7R6WET4YmGBN7LyY2F6NW6V3VPSFlvV2OcM0pr2ikYuc9xo1fMA8iE7uvt
NZVhdnUWkT5gh4BKIqNeq/5ZcyYQ25xJGLQpPPTzlH1Oxsk+a9XsUNIK+nPpBOrHwJn/3B5Yfqzr
gWWzBOqHlOS8nG+t2YiWE3vIivv23A15/5wiTH+P86u2c9Kuq2cUgBAGkC8YYg7SFZdjpfh0V30/
a14Rq5Csm6jKjsivtcx6qpT0FFBy+xWJxMRNsHDONKn7s5XYmDWLpezO6Mk1D2A3llMyV403E3If
sjDC88XukPlVaJi5fRk/1hyQQzTr+bGPtardKUpvxAt6rgB0iRk07x3591cJvosyl8qn0TzXbKw7
ZUqTY0DPZOeMbY6CfIjOCJJEslqqNhcqBZRO8xSred+0gf2hCxJtZ9PJf2T17bkdZeRnBK6B1d1f
ttQyJ7XXvFhZCLjx8NOtch2pseF+bnmm395pm1MiHbRpCFIIWIPCi9jAQLKtcMjEAOWgdoZ9ny4Y
U90e5cUebj0pqutcxoRBSvmrSRV4AjXZVKmeWpiFeYQZ3fyDoRgVQQohzk8lzaOvZaQn8XEy0HCj
lDiNrZcN1CgPYdKrUCIdrf1TG1NQHRrkPv817Hb5MQYNHqGTk8biDBWiiY9KI8zs2ACxxunc5fo/
ZKJfKoS2sRo188p1T8KY0TPjvyDdloY2xOTfgVEc8B8vvudj4Px2aer9q/H8/TwIZ/wydUosQOwY
4h8sG9LpALvb/CbCFuoA9JdOO6iw9QC26g7otUyE6oRJc2v95aSDigWzQgJ3htdZfsriMf0H184p
PBoi14fjoJZLc9QqZyokWSbrDvzw2Tz/j1PaNh6sheYNQZZYBysEH3xQS6f4ufNprrYbFHYKpYhh
wTOjM3x5ciwcVgZHz2ZvptLELd/16CqWTkvlxNxje11vNplmSCqyoG9/dRP2PL9GLalmLy6H5hj2
wn0fjVH2+60zAgjMbUEFjcwBnvjljFwnqxaQXKrHO9M+6xi1HyYlrrC6mvb0qK65HTyLKfzCQZC6
yRiJXI6lmn2Ttku9eBEvu/rII3a5pwZRkEjkedzcT00yKOgeRkl/yvrQ+oqNSvVTL8f8sY+LoD/O
2UjJV6RF+evNqyDlqugmIdrE0VuduGmqK6zEkwXwaa0fXeidJ7qh2kGv6r1uwvVtReIhLU0ADPFt
19pfRPPQbcxo8ZpAG8/o/gpPUZ0RAOSwt+DXiQBDyWoE17JEV69y+l7tlM4pzRkR0YBHtFYH1Udt
ETMAWREqH5Ahw1AonA0UuW4v5/XWpcyCBh6dTxQ0QJ9dfmizM7MoEBPHZHSXh7QM/rjmqO6kOewa
/pnLOMkwdNeRaoZnAnf6cphqKbpm0tzWC8oxde9qt5uVcy60JT0bwTx9F2YNGFotQ6M8WJ1rfR1i
J1FZh9ECSly3QXCKyinTToOZ4+WOhK8iDnFn1PFB00YtOmPjbOpnMplJnCNzqj9P7lJGxzGIpwTA
NQoTd5ggUoCrc3eqvTBrYdabKCqfiyyYjbtljKr0OLXUjg9cYWi74H6QhMc4+F/OrqxLThxL/5U+
9Tz0sC/nTPcDEEFGbs7N6wsnbacRmwBJSEi/fj5qaqqclMPRjgc/2OkkCC1XV/d+C6p4t2Pfw9JF
my5qsj5wqw+TljGsm2NJ4jyhY3wNTF3lX4TVBGhsxIYkHVvlPtnzPFWpVL2FlKpsKrmTIevbXVn1
9X0ISHSP9lEVi+x3ifq8nO1q/dJMtdkqJLs2bZ2yyz1Hh2Pqlm7/odaifATxoLuXcRV+ncrZegTE
zm4h3zY6j9HkOO9nb46tdGFxN8OYakDBYOIDbKFXgMqN3zku4M/BkryhMxvKNGmjJsi0HqJlz8nU
QZY5ssxw3UPzCE1iM4CZI2trrtBCjHG7nMY4qW9xmeztvZGOuEMhnoPAYoj9dpJxV2ft6MkWAh6m
71NTB32Z1h5EQ4opHEkPPppbNjmam86Dr1jt7VTn8vGiJ2x+5wXEe0ZnV0BqZIWw1yyUt6FlkS6N
K+yat2U98quaGNfsJj9RZKW4DV4hhpHSLLbbMG/ipY9TP6j8bwkrwwBSPgGM3hOfVB78zrTzRiqE
2LStlf0OrjI+2yOrqpIdlgq77wZLDnAHcGAE5RhXoMgTkkSkkW6sCz6hnZpCntIqcW4Z/bHl7YRB
iy3sUzJbGr5gI8flUiYj9nBdozeWlN78JS4D/7M1hwIyH31UXxr89mdZTRozw2JkoMq0/BrlHuPt
Ry69JymTbkZWaROBXV+pJAvdxQ1hGTaTb9Qb/Gs3UPUdGqHQpLC6uL7rkFs/xNXUIclNIipzMcVo
QdjwTf/CjIIjEwzrFb6axcshQ7BTEEmfPXk5kDb43ALjgE4dKpn4Zn1i/F3VVPrbyNrg0VUyjCAS
7zpoqYlQq1xFuLZksH9FCRVmPgRBaohncxH1GrKxFDN3B0ArspUQ+IPM7QmqL4si5ZL2MfzK9/C8
Gb+5Q1B+gnDR9JHCPr5LOe549xzley9zE1yMQU9w2A0P30Syup7qsXxS42R9w/WPt9kkZ04zaMhG
Lwo0iI9NM7tOwZLO13tXej0c30Mfo63qhn0B1yqg8NwjMdm7M2nrlMWyuaXACzdZ5Ov4eZwm+VKj
XnSP0SlBfsAiWjIbMq4vQ0LmKANf3qKpghHoM2T05yetlT0WA7Sf8a9RIkXu9Y43ZDNEqcvUjG3z
hGJo3WU2unVOSqER8JknqNzsNCw3g3zWJVZI2wXlB/xaDZTarMK0rVRDsjqYoh1gjCFuGYEVPQhL
QwAvaNo49Rwu7jpvhNYYTEIjLEtOVh36OsEccBqRMfUArr1KlFtOhxLK6nKPLZW8CSs/huHZotHp
952BVSkPXbRIa+j4RSkKfeoJ2Z1hKXBfqkFK6HhX8RDqB69v7Ew1HjjGytb+5WQSB4vWIbG65K4a
QdLFhU5k0Iit+hRfUMH3Lgr5lRWE9X0ZioXmLe0CeMNI238sSdnfh2TiIaZwcGBLFgrnIkAL425I
QvCYIrR9kDFChWfacR+2CVYiKOB8c31toOf6NPmuY/ZhNAbTJYVz3pTxWkIxWPPEJFktW3K9OtFg
bfgqXPYDtpvcw95+oIWcm5GiNEdjetGOTAIEU/dAsC4D/9ChJ8Ezgh5pEZeVj4g7UkjT91wF1/HM
wC7v3Mm5tYHZCjPVN/ONM3HIk/XwcCzgyokwSmEOWF/C3hk+8T0jyimCUCJoTuC9PLG26b4Q11JV
EdTxUu2FbGhddNDhwtUOqbpX1IFKkHaPBLGpqerxEz5gQRGWID8BkzZxHmHm0aK/ziykAgypGAUO
19JtBml5973pYX1asFlG9gW8al2SBpjFFhNTgzG0JP0SpN5cxkMKpqb40Me1DdWFxgbVh0a++QC3
bRi2mV6497HbdgdvBnwhrdU0LKnnQUxg10RVzS9KRGM7d6s5siAON0SPFcTMwzTBoXXDsOmiyyga
LRty537XpW5Du5eunhk0xyB49BH9e3Y1QIq2BHLMYSjKjhGuFtqM+q5MjCXhbEN7BHFWBksaNQ1Y
4I3lU0wz5LUP3VIG6YALTjFPkZ2ZSlyDRMXvpLICHEZI5prUhXcZ3wfjKDEEEK+AhVm12m2ixT3f
+fVSNSmwa9VHHlj9nAVMAs6PBltzac/B+HVAwRB30mAOmrTxbaTYSIStMe8aijS41Hpy0moMhzrX
OrKu5x5KpSgRBeSj54vwxuhJ1QUipbfko+XiQCNOY6VR0sDvce79CQFzapa7YG74x34ouyHzhqjW
CKZBC+qXcsYyN0CdtOmgVCBzbJgu2VW9FM8GzZQC6tg6vlSkbi8mhrMjbyJkqc9t0IZmV7eqcg6E
WuRTZEt/zD0SuE0unApOakvvFGKphz2vRzDJfK+dnIzqsb/GWDYI1vXAh6w2VjVmLmT3bk0H8uxn
Xy8oF8+tCJ9GFngvJAnB1w15p+xdJ2LI21N82TltHJzXqR0zhAcxhPxNy9j0IiacdAV0EYE/83ip
cV9F2OUvlZpjHEs2qsy0tPV7x1v6F2kcF+nBxLT/1EpLfRHsK+n2TtObr/CUjj8unaFI6UbUspdS
AGviAhQRp5aMwinHvAVo5sLj8n6aY/FFzJ18P0Ceu0snMJDf1Uskv+KCgvxuDJ1RpdrlyO98CB52
j2t+ck9mbZFCdgRqlgmMvGQKfgLYJSwQs8qg57GQzCwGjCE7qeUTY270fowD8aGNaz7fQq2AfgGP
uQ2zmDsRS/vSYrfRwutvgaDuB9fzR1wO/bL8hsCGs5m7PipJMITtqxTPoQ+zT523rd1Hj3LSNmA9
vQVxeeAYuilfEOasHLuxSw5Io8Jl1w7OcggNlhMwwevqaUF6gHAKAf81rkR0DyOwtksXMhJwQaH3
dW8PnVflyhL041i2wUsLdiGy6EYmb63AJR4ECYL+hZeJ9YYyTW8a5Sy7Wjqt3lGH9asPQz0/9/0w
fdGTAMGsL8vRPCnw67Ak6oU8DipB1h5VrRPBexG0x1SW0EbEd2g16M10aN9iwFp5KSHy8o4MVt2B
njFY462ZmGPl0ka5NY8Q78cUVTgcSE1bB1ExOg6qsJCIqIK8q4Rb46bC++aNrUI9vOX1mndw5vkm
bxcbwE1EAnEPTXQ2ZjSJtEh7LNVbyph9rzsrhEmGrRDekHpRnY6o6/apQ2D3msZzk+i0TaBhmKKl
GFQXbgKHOjjXLaxO0Z4e510r4uodvG+TrwM6ZsAARgsxqQCS77GdQhj6iNC2PvUwUzFIpTvyoFyc
omldo7i2ML80qUuA+UmXoRqG1CoxndiOtKKXgXAWAssL6d320Pp1Cx7O9bdF0BlXa7ct86RZ+giE
tWW9fDSeIzIYXoxzxiAPal0qWGnV0JeIyVMTddJH/NPW8g5mxFpeJLERetfjGghnRzuc0F6HXSqO
mcS1AtRjw3nch6Wp6cUEdsK1y4TQees1KH6bLmn3Ze0OHJp4XvBtNYxGLqpoHByGeVi+AjYajZe9
71Us5VZUotrkVn3WgjTxwfMG7KRWRDhIBjYv/I0L++H+omJzl2RMBXWbO4tZ3lFPzM8lAJVV1s6S
8MxVYnyuk5pVGfCW0RfaGDi4zpSaMI07zF9Ww5E7SH1LsPfCRqsPwK8+fu6GGcqBYMaihNb3QXUN
BfnJ2tkidJqdx0cCjzqczF66AORe5V3Y2FVumUpieEy9Sg1WrekL6fbgX7iRbGpYrECVpAijDsoa
KpxRQ66awVO3kMCg6k7yKHxrRVDByRwlELVtu44upPBmntpljEIcZHChvQe2iwb6FaW9LKjkZF9M
vPPcjx18T+Zbi/MxzqC4RG+IrqbhkLSa3PbIE8J0bqlPU1xExUcoCIk75sBNPV3MEDRZYiEZzbCz
Qb4zgTuXGcU9Y0DCgrZ4Gk+6QdredO0jxKM6L50lTeDvyWeu0hCa0RQdlYSrQmC646JOYNqRxRWR
5MqlXqKvkBnBFCIanfjQTaMNbB2FPGzWNRF77Jx2/kZbRMRctXp6UOh33fdzi6S/qXA/vGpK3iF2
gCMBt7FxEOTaGi22pLFmo4TVZd9C4LtesOMWogaWQkjIfwaxnZO8DYPxbllgl3JhIQ0o2hb90N0g
7fKTbjHSOUNq12axmOz7cZ6QNHrKHpqdnKXF1qGJ5nuU1IckF+0seBqbZPLShnoYOOG51Yh80h5m
5DALFhKKPGjqA8oXOFdtjcBzSSQTAzKQanwfWbaoDy1oSB9jG5oJuTEVM3mfUHiLd0pDshEZlCjE
jIIuNJBL+IQKHS0vPZQXLrkMcHuVBvZfKZhu0BGyx6kvEa7iXqYg6lc3HAzUu5iM4b1rxQjZzlT1
9k7HU+mmMkT2jMpw00aolNQkwWfN7ZglJE5QEjDK/hJLBqU4d1zE16lBF+0CfLdyPywmKfOQcvpl
5h6z8//yiBxGOKGpfbveiIfWRfI4WYsdZP81hrizTz1gBeg4REjZhfKeohGlpyqAPlwGUVw4hUEc
IiEp6uqVj3nzuke8c/LLUpwRykNoo8dAVqP2uO2JObXUg6fpsmfSv4GQZojTmKNk/MuFrygCmA5C
xyEY+agovq5INXq25OjYam+DTwr0L2hP1NanNPb/3vSAUzEcFcGfQ68UC+71pyDmclJBBR5WUHNz
0zekv2N90l06ZeDtpyH2TtCgftDwXtH+AMOu4glQV9sUEk09eSYIKrVXPiz+Auzjnkmcbt7yzoL4
SRrTyc8mKDingUHy3jf3TYgsmv2q/WEA4pC3cve8tX0FeN/rL86ExIleuQLKQ426UCMMmyhUDn55
EvEpkMsBThnf2NkKK7QuSDWVp8QeJE1wqlnEkR7AOubnNdK/1YEhlYmuFXD49opg2AJXURjr6qGS
EBkvlbxpOvjHoBwbrOl0l/38o/5WjoWlNdCkaA6tupwoc78eNrGIsTKy6/eTiHjGCK3v+FKrE52E
tUb+uhoLNg2AUpDAQ0kWAgmvPwUv7/cc84LJ6dDYkUj1wubLUkoU3KyPYJsB230KUP63QYSolx2v
TDkwhlBB3ey3bobRo7ADTBVt2szpGyuPgIXLINB/SjDlb4MIngHWBVIRbAEkNJtBdA0PTBkIvfdh
U5PWuKoUBtrcJ1bFjz8FNA+QM9DM3pozdU1P1exPKNmPltkhfzapcYZfFvRavwv+rK7qaDFtMUxV
H6nIEVSj87CEaYAq1r4WMHc03PpD9Pm/X5le83//D/7+ZRg1gy2v2Pz132/kCxMze/nHzfPI/7Gf
6ddnUQ/0f9aH/PlLrx/x75v6C+z5hm9i+79e/RI+6Y83yZ/F86u/7GDQK/T9/ML0wwsYQeL3D4BR
9/o//9Mf/uPl96c86fHlX799AfdRrE+r8PK//fGjw9d//QbBx+825Pr8P354+9zj926eu2fN6+e/
/crLMxf4bSf556pL4WPG0a753d5Uvaw/SZJ/ghcQQjkfWDPAMFfJETrgYvuv36J/YjsDhgN0Ljw5
wfnCGcCHef2R/U/APlYwENpZ6NnZIEr99v/f/e7/Nuz/TdCPTct/Z4L+ta8tSAOBMYzwv4FVUBmR
zkCVA1phQ30B8dhoSkvL6h8iPasrkeigTqnvWu/DBZdDiJTrJg3GqT2YKnbuF2MNlx5QDddW4yHN
UxPSyt7rlzIlQrg3JZK/5xEJ44HYvWl2qMTAnM5hvkl9VSM1UhE5hencEHn++iqbvZv0HDvBn/3D
CFhUgMw1Hl94hCtRWoKIumCfuV6dhXVozbid8OC6ws3WzcrYIS1gn/P4MtR1/M70IW5zuAc0cQot
GNR0aeJ2NyWaNx9hYBXfJouOP2GuoZZRo5aWAYbWP8fG1ACPyn76qBWcqObItt7PMvavDWmjE5yV
FYT1g8mKN+AspQS3TdAEB0gcovjqI0f44kJu1c4aiPF/bryhex8YEw0pq5IYnMoStgMnYtfrYPzn
6G6FcZaAiknF6OV6nrHuIFHmfJwSXn6QyzSd6iy+Tn3++ozNyV9a4xKEXBksLm/5EiGV+4xTxX6M
UPq+SoZ6OXVmbqhKf33S5kihDXQ/GgmmVY3R+wZHhviBlcx+K5gb80zLSF+Mzez1OVTCrftuSaI3
bbKUSH1YZb+NYeP31pFz/FlJIi/iqYVISiz8ZBVHd+c+tWyud+hsOF8BmVDX5dK1v5a//PXm6/x8
B+sZ4K7tV7UUBdpjBUXj1XdO9VxfH09/PXr99+8ePYNp5ZYa1xEIsaQVoRdOO55YuccevUlmWwG9
OKVmAUrY9MaxyYON+vZ34faPkPYPOvd3Q00F/9dvxx7tvn7rhEBPiniwBNS8hfHTlHsDgvR/b4Ll
f/LkTWxEf6fiJMST267eE4NiMz2F1T720ttYFXYwbuwHUbiWvQNEPevsOT/rrbdk5BbdPhPFShQB
ZFJaDRJj88dx/+q0/w8GZMvrgTxm3SdewAtciO8BTXphpb877603Wx8FDGHoQEQxxMnnoWvyKpxO
XHCORK4trYsuCsKI3rqsLZ2gkmgiH2zzjj8tE62+nff6m125zMDelP16kycSIr+BPyXPXqL6M+d0
XUbf7cyuAZkKPR5R9ACtpGxhcEaCkvwv3SD+3PdbOhrcluD417aiGFHVNrHaCTYV543LZnNyOMtz
OY6i4IudV1XVppBefjzv2ZvtyUMFb+GlEUXk8sd+DPLGlvvzHr3ZnjEdqJK0FoW3RPlgr0YKp6TZ
1wX9gzN8C7A2Vi09+BggqLRKvy/71rkoWZu866Q0l6jNNQ9VMshfomD9ObNb4CSDUHpLDHYVpPsy
41R5rX+t5vLXozcbFubJqnKrCkNkI0NSfuGQ+rzVvq2vSGxQd0wYB1qKpmtjrh/PfPJmm/YjLqg1
zIQKkCPeCVt+wOXsBID+SO6yRXxBDbKMYjHyIiJNsAdqqkUzq6QHVKEBgota6+KspblVq2lcWYOV
WiIGa92hug0cEBqqy3mhYCs+T6gK0T7ArLoTeQrLF0Wtu/Pee7Nby6SKjXYTXkwuCI1lubzvpT5V
blnj4I821Wa/Qhuz6yeBQencEN2NsehgaXjWe2/JJySpKXHGiRcssFlaj36S1xKG6ec9fVNOcSDI
rhOAHorQxFftuBSdlZyXF/2OP/7uzAC5E4uwWxcK4B5ASwyXbEBZ/7z3XnfBdw8nau70MAhspERm
cTjnuppPIP+OzOWWKM8rUikYOvEicPp3yeR/RsPxzNFeP/K7t574ary1LLxwA8B64xig6F9jqv8Z
DrcoxWkeBr+kmMjWsnaj+zGG5d95Q705QqHUQAnhiFkx9Q4g4e24fjjx5HWV/WDbbCtEVh+vgsBY
2xJF6BzEDSRGyHMzBQTyva295BoQtmkFx0wRmsSk8d84fGouoMtijynXsp1T6lTBhzle4o+kD+20
60Mvb1HVvRuiviQZMCTRMym19VC3yUpDCJu3NqTvMsjPpV3Qoj3tJPJgPGHlVQBldDZBa3uWE7kY
CXB2KXQG+69wMOj3vNX6QrmRzhfL9JkF4h5wTWqAPhdv5pe6C2JAquJVurkZ3ehpQdN4Vyad/WDp
EAQ1O7bEg4tWiwAINFTnZThbpyJbtpolEocVGsxZ2dGcs19TQftzTW2JnLxfe4cldsKYxA/lYD/Y
pXveTthysj2jrBDqSLwo0Z6CJVU4nLKlOrJ9t/Z2YVeVYrTxZDOaMQ3q+TOJ7PPGeqtm7UABOGyj
jhdNS5PUgYAxQJLz44nd8OPNsGWLRYLCeM/G5cYbyiu4ZVwO7q8pDP01kZu4Y0b0vXpKsUZmtWTc
j5u8ddrqvKvT1r2KGMDSZgDjisi4uybUV4afErg6Npmb2MNxKiWo+2EyZy8LLdgvVadUHI49epMP
EA8QkwHw3WKGetWyhLnqTh1OvxOrfxDXttbzlkzkBMVSXqA/TJ5LA0As6FB+jlZt8tQhFvgpjB3l
LVRq+GXf4DblwSv6vK21NUBcOGvMDLGqIiaOurI9E+8s7XXnnY5b1lDDR+pHqG8i7U7yYLlGeyw/
a/1vxYFw5hI9CAcTwruLwdAsqU7xj4/M9bYvW0NmOqA9lpHj10/QIOqAaFFnDsgmpS97u51hQLc+
23pT13bR819rSP65bbcCVK0O2dKUAy+oy+66Qe4shrPlvNH2XqciPQeIPVhfewEhZKounenlvAdv
tixIesaIAG4JTgJ7WaDizMkS8LFp3GzZUVJa8hmP5s3NVLHMg0nrz1/6yOVpK1zqOJalsLDFwSsj
uRNhbOUBBCP2JPKWN6PXVefdh7dNX6gVm4BMmNGYcC9tS3kfN+bUlG4a6X+ul62kimvREWa9Ffam
MXCOixazQ22lRH2v7gHdED0wq9q+ZNCtv1zkwvZz4HepBv3lm59M4XkXxK1Y87iARge2z+8b4obY
wMeX9cnveGQJuJu8v/bGUUGCEgdCF94tvbgbHXLiAr1h3/41fJudXLUzgzAfzjGhwH1MUQQE7R7i
rJkVtuW+RvfMBiFwnOAasHaOlGx3E+i4B0Aok8cplOwjNOjo5TQmPIfIf3IXWTpALouhgPjjBEB9
N+wgq+JeD1agrvropOzej0cFQtyvN7OhlmroLFnhjL19CbvrMg8SHuU/3xzHnr4ZF6ZD3oKSPEGh
GBnmigBT9om7xfqIvx+UUBt6/eKOmkGYgNFzYVtD/OjDZOqS0NB7nip5Sv/sx2/vbiVoddy4U9Rj
ViekmUj1oQd3asMde/QmhnZD081ohGG/CZCwk09oA5wXnbcN+lXjXwBFxoteeEsqdUNSV4gT9ehj
r70Jo05lYRiiFldFHt5A1uTRj+czL/1bMiAwSx3UlLE/me4atKRoEfLw6znrEL3n14ulqya38SFl
U+AIuIRqsYBjJSCr5z18UwjxAxJMwTLKA5uG4Uks0s1q9N5OxETnyE13a7c56aRvVqbRYUpmfxd3
rU7lbH3UEI/Yc9C8L50FNbSyaW2oLLn8Te0FQ2YPiZ3NLtVX6C/NB9HU8YWz2M6V9JSb0zJsLjSQ
tOfljVsmPe7JKp4CPR+gGeAV0LluM40D68T4Hik7O5sgUjJVhiHYHoU20XIpWdAfIPMxvhFBXOdW
5QLfBetgd/fz2Tz2aevS/67Q0rtjyyE/4IJXBXi7AujsOllq/0Y7Mb+BPObaIlXRckJn6ciG2iLl
NIGIDmvQv/CjIb50Z5nkML5x859/lx/HSIAtXn+XEg3XUEJK6dAl3VhMtrAPlbRZriVRn3/+Ece+
wCYiEJtZnMoYNDQTTKno2681gFXnPXtTGoUm+9zBcR7lNKK/gRz0oRxOOdofeW17ExCsEWTFmuIK
Z3X72H5x9XnD8TeMWaIhwjnEWKu0/4QMsL2N6zE+bzy2sj7CgFem+ewVFDtXCKrSiOhTN89jI7JJ
BGD1EaBBh9tZP4xXKHmvBjHn1T7szQZuDAXwGRzXg0UFKFo2iv6PoK+d2ajbynIn7gLGnTZYJpV7
q3CpyqdRhye20MZX78/U7neO93fxAIbUJZhdjVd4XdIcALicsjieoYc7uM5l28GNtSei/tIgK36c
JuhUUBZbV2BHW/tFKWvH4bR1iaOyPDN12Mrve9ymoMZ2oP/WgApB8aEB4EEcfr7ljkSMrQV31bs4
OdyGHwgbGElJJef7aDb2u9ivu7c//4wjEXar5OVV/SAXK2EH6sK9aQqm7mHNbx+g5KF2vgwrwE9c
9vjzD/vxsgbo7HUIDBwNQL+ovEKz6m1jVFGK9sSj153xowx0c+7TBf4/oQrdAjs8KUB88VNYctw6
sKvbUbChT6zAY99gHcbvFqDnmoB13HfhIeh/s4P+Aq3Fs6AtztbLpXQFqHuCsCKJ5XCwl8nslBOd
QoN7azL7owHaHD+trzrjtmYqhgWasteNDK23kG/uoMBmAY9EGpe9gzq7d4crX31tSRNX6QrlB1XR
9+6YiTqaBp3RN3LR/JtTQjBelxW7nUlvv8EZTPeoHfaHGNkQKJNk38djmaE1PYGoIQg89HxK9ibU
3vXcRPqGhsmw9/tleM8DTTLQrdz3dgsFxShpw1PSFsdma3MejkFvgXxSsWKiHJzIpIWGrHse0gTW
U6+XAmVBbQgIXvBSIE0KPiRonmV0qr2/kdr7/1AHK+TXj58V6BWakeGAXnB42QIRumv8qb3SrCNF
pzsEhIQ41KRBZcDnik3p3oP+Z3acTvyqHCAPlbtILek14KAl+F5gbmcJvKT2TQiWwVnJJvSoX79l
49c1VIVsAX34SF4nZMUucm1OnFU/DoBAv79+uq8MV5bdqmJyLKeYmaS7jrrDHhI3p6CCR5bIFo4I
mzdY5IGyUEz4qB3IUCoNIEGdnhXwtlbaom5GRQRxC29q6gdiJfOVY7WnqlA/jt1g8rweHnDFubD6
yi2iOlkAxx69O8IRyuHwltwDTxm99RZO3//8qxyZi3gz08C6o0ULgZZDh0X1Xiaeuur0tNyBvu2d
mO4fX67+pjRmDzUZ684xh6a1/CsBjYd3vbs0T9z2u8MI55Kdli6k3Z3qlPP3sRFcg+V34TxqIBQl
IGd/4My0DXQ1FK/Sfhm93YpJvdSgqzzBKWk6eTtdg8MPovDWW7CZuZ3MMjSHAC5dgC9Q0NJjZdeH
ScmkydFOLHdO51aXoDbRfJZ2lI2zLLMR8n1F7xv/KmrFsKsTSLIMqqMYjOZFTSOBuV4t+53d9v3H
SlEnHSwDq6xonEAv8jm/ho/I8s4vVfjGBVlQZRyCsXeQJ6neCDB6M1Z2UHiHKN2NFhXlqWGw96l0
qLJQWDZEjqplR+r6k5itIfcgYAUSSpmcKB8duVY7W1G+wSKl7QO4dOhi7L7MJG31jVkmsCHsT6xP
2EXVgTKYXUFl130Bcby+CZURIH8l7TtLheMdQb0pDUtfZGpRegeVhMTKVmOpb2LulzO38ybkN+OA
61WIq3W4Xn7R/LyhvVOdyPaOZDBbvCWx0RmIAQY+QK9H38Dj17upwOj/NPoUpV+3DfKfb+QjEW8L
vmQaDOemXOaDWhjULqZyyTXqPSem8tjT15323Y4KRDOAz9jNh8rxNUtLz9QdwM6wjvr52x+JEVsQ
pnJbNxlmPh+gGOuCtMl9+1ZAJOaeaLNkHdysd2AdapSUXH0qjViP3B9s2q1R2agg8lTReT5QK2o/
ew6hoD0OMbSahiqBg0yXfGm5gvaoBVbllaZjNZ634LYaaCXgpeWA0/ow2smnZQpvrHnSJ5698Xb+
M8PYwjWTvp+WpSLzgXAod2SJ3cgrUU7dF3+c+33VV/OSzzYYnOBU2XAnDoMbI0b1LEQJkMXPp/PY
cnFfL5cEaakPHRBaYKd+kAhROdp64tQ3XJ/yo4nb5H8JiM9eNUXioCYPhV2vvYKCCHPzMXbQSWHc
7y5CVrOrUjYsR6+L5oE3APRFoRKQykmoE1nSsWRu6wmDjJeQuXNo0ffC2oF/4FzEbFolm4AlyTV4
MBd0aMYdtHkRqQNSptLT0MkggwvRmLjLewVtm8rCa6LpL/KeE5V2ka5OND+PHO5bMKkH0CEda0WL
KoYwT+WJNqcWlDGU2/knZvr3KtoPJmOLIRVcjC50j+VBlcj1YTntiryjAQYBpr4BGioS3pEaOI9G
xxqqX7LBFQMscLMbOMGkzNJ7ZAsQQqcYEMc2wMrL+j5Wde2oAk7QLZRTbV5YmJB3Ky0Sju1sUTms
oR8IKkd522F3ULcZocqk+oBBL6GGtNTPN8CReLbFqFLeohrDiD4w8cGBLmdb6swfdR5Hn10RFUrQ
Ey3LI6lOuMnfuCz5AplN56I1VmGbed53Y2sfHCiGQyeD1LtoqE95VB1bTutu/+4QqExEwjHmzoXb
arGfYqMuOwPNHhA3TunGHjktt/BVA5mghfrMvlhc38mq0oH8hRu/6wMgMdAhLXc/n54j8WmLYzXQ
0WMC+nVFo70MuvHZWJ2Kv8cevQlOERygQii9QeUBqiqJc1jiMy9lWwZvPM8aemt+V/jxwA4TX9pc
JsY7sWKPLKQtkBVI4amXte4KSFVBw6YNVwpZzZh/i4K8vqg6WCPv+mj8+vMZOBY3tuavxGcjJMCm
rkD3OSwgqRF9LRfF3oUhMhcoYpZwKeVdVqsaeBD8TwaNJq8pwiHguSQ9jN7aBOqrP3+bIyt7C4Y1
PourIGSqgN9EGgmDKNHlS3mq33EEcQQd19c7R8Fz1sBetits27P2RK1ptxczmaRLX0GDd1zqsbBn
Wt5BzdBu96Ng8huZAnWqe3SEyPl3S0wNEAUKpgrKYENO3c6BOLdMeWQju9a7JHzTVd2OTfSNp/QB
IMkdWlf7pDUAWsAGLqq+oRyasca6Evb/cnYevXEj6wL9RQRYzNyS7Ci1crC1IWTZZg5VTEX++nf6
7p5xPQPc7cCjRHbVF8/Z+TIjYWf9Mx0urI0mVumdYTn8SwX+by/iH6cMyIOs9kSH1xzjdFK5omNX
s4CzB5ewjzZzW+8CL/vX5vzfros/R3MLE6Rkv2GfRzIWDMnkTuaXtdjdF+CWkQySZYM4HUP3y0Uf
/1MsQmBGyEs9nMU8qH85xv8zfvFfrlHWdf/f2VoHTg7Kx50Pq4f2JXKDrDzXdVsm6eyWP0h7soNX
leLEvF2yhVPS+tthwbUIWVlmR7+a+jYZayCahmOVO7ksKoLwAxrJyUq5b+3efvWxabIBRypa6SmF
tRf28m00dPpcria1QFOLX243apn884fqL3fgn4OHivc50GlOmScbmvuy6f097Dfmeodt227naXLP
ppM2ce0ty7+0+v7yOXb++CsaxmADmzNYaNmCnrkpTwzRzGbqTdYW8umff62/fI8/p6J72EoGS/DT
QTqkJj4B367sSicR6zAe//lb/OUW/HNoWBqW46nRnA6enIsE1Np02ty6ugUHZd4ZQV/8yyF8/Uj9
l5fuzwnienbNtkrz6QDm63Ncnex7oWXw+j/9En/OEFfbWPa28ueD2djFORvbTUau300HFqfqB2dY
x3956H/7Lf6I93SDtzun+3oIwfNBiU+Gqtz98+/wty/9x7kdto3agOs2h8L0kmrmFnT/5br9yyP+
U3nEKdzqykjHQ7356XGra/eC2CszI1O7xrECg/Vvrf2/XT5/jruCI06zYWIlWM1DZ8W2MW27sS30
DWz+fremyk+mtjvSozgH/Xu+yf+xJPHnqGsK+SQNfdUwraDNEyi14di64Ar/p2fz56hr6iyDpF7T
8tglkLf6szTXz//tS//xRgEdK4CFzu1hyQabG1Ob56lU//ZA/vJS/TnumqGG8TqorwjoRQ9grXAY
bs7f//lH/8vp9KcKuivNdClyUr4im/3Lho0dX6vjPsvKFh///C28/+R2/+Xc+HPy1TcWQnGPvBc2
I/2RDZZbHneFWPd96VWnPBTZW1pX1c5cnPauF315U2WTjCbmv5oEktnyDjliiopX+1z6FCVt476D
vRV1ad59mEE17v0qROHQViN4x8II9qBWxl/llm93TboQVcNE+zT7NdxLfFBVNIhw+8WyBS2vouSF
2CGd7WCysl5vRjb2g0S6xvyzXEu9hy40v1e5rR/hdxqUUSFZDnk5HEeVruhtOymj3MjtQzZZ1fM0
+FwlQ70dByp3g3xP19QE8Lbk9wEGTWq97QrXb3SLo3TkLCLKlttduzmCF/Jl3lYT7FYDmJoFk1C9
F+FUwBtM1+pmUobqowVUqkmSkxnHnPLvHalDG6eTV73WXZfeGVutn1uzhZg6O6DaJli5u5zB3QyF
wmw+W4NukoCZxlda1vkh7Ersu7KpzAfPsrxl1+EhuW/yrLy4ADCOIOBBJxrIweNrShzQiwR3AdVj
sG425aohcjsDzteypSeSch8EeVUcszLXawy3dv1VV7l1Lpra6QCFGRMQ7LJYgnhem9B7dGXYRIse
G1ouWysf6nV1vtJJlDcNyGPAZqw6XPTidID45Jy/unZTl3sOO1wOeWZ5XKkIYxOvRsIdGXkT9nEg
gIUg2wq/GX7t3SB7yuNWT0Zsue7SRxUgf6DtjT/uQreyk2nJuyOlJjxq0l5eSiGrdq/dnvJ7w34U
bpArC7eAc3zjKHjHh3Cp9UwPsYfgi15gs6NUjGWVuNNUNHsQ4N3yMo3CWSIjcDgCBoG2d0MPA181
H9aXa4PwyaJO6N8swyTWR59f5Ffaz8Fnk40ErK1vuCdywvmu9s2c7wpb5GDkcy12LvMlJZh2Mt1J
GwhYkcAoEQPjFQIPnCg+6iqDdev7df9qgPu9BJD7jy3I9pdND2aMWjWMhZ67GF68mUcUsr09o/SM
x3reNDqHhYTxU1jpIKO5XEeQH2rxkm4bZYuq2Pfq2N9aKG2gg51oUENfRAhEjIaWQeMeAy0HxDaG
uBk3W802JoTM1XExquZ2YU8q7jBs4aHsqXwlwPYC/3dvNSjuTZ5z5OlK58d8WxHiDM507Ec7XcD3
tWofGgLoFQwxXUIwnIp5v9ZmGw/l0u97L9B35VQXRwjeedJXU7hvPL2cxwnP5gkBWhAktTQEqMa5
NPpIACm/L1zTv4SOtKM+9IbIDo0hi9euuO4YhXN91ID3b6Zc49ZJKzEUsVJV8VWYY6ru2p6N6ntd
GvOPItNbi/B6aMfdElRfNcu651p6FlrmdW7VjeUJab4NY/jbvCLXkpZbAi7ODME1GczCu9fdWh4N
tAC/JKCbe+V45b1rWZgCXK9RIIZh10ezZaywmKcCUa3LJvlbOVbqnnKYfOTHVz9nwP3zwaBl/7wY
Yf3irjUwDy9AJj02IBtGXoOGgbxVnLrSq69dJnkGAKgkkGJbRnjl+MpbAXWI10vnt4DiiqMlV/FC
+z647/p5AP276ie8kZNJVbLyHxmxBCJbZJaRQOXMk67zwns4x3RoB4kLRGp1rkWhYh8YN/GbLy+s
StdJq/X8XEDnjRdnMx8pZPq7gtpX5CA+m2DoomIzVp6Bx0Dukd0DeR8aOv9l4rXdB4HyftWwdL+Y
GSHMyvLmh+h8zgCI2NjbLFjUc26Tb4pmvpfol/epl3VNUtQZZ79fwV+u4JrtWqNXZyW6dsdD13DK
++rRdJZ25wWqR1sKKJlRekdo2Lfqzqbc47vyOtXoV/3twlgJhssdMO1TUJJ6sbHe2sgDN2CqUzWn
t8oJ5p/hnKtk6kA3L9IFd5ulZiIhXTZwH8sMj0fQ5Zytrhfjs5nvB1NNRwt/wHNX2ohvXE7+Mcq1
g3GsvLJrAUmvB9MbESNg8KneA9hOLxKgleTH6kwAzkHuRvjl2lcY2i0tQ07EqMjS/GGsWY+KmMUu
d3yg1gSgjNphwyzuNB6TLKLo57+6i69+zzPlDLq8jIoaW4pK3OvdyHILLjkG6o1nR9bkGKlb+58W
OEdQjINRnbqq3eLNM8KLxK5724198QboVnNpzYaMJ2/pXk2V9udgDdw+MSGjcSzCodZx11myjqaJ
ySNOy7pwkR7k+YNrocNLpqI0IB7jJHtw8oUW1eZqCP3V2uxh+zpxu1jDndoy/2IqfuJcc3XGWe20
l63qudBLd4AAs9nsTwB0fdDCmE85kKg+QrBZEgFgfTDCXl0G6giRw6qVjtR8VTi00qwOhlcGH0yv
MDHiu+prDZzqAqdAfytQJp2Nqco+wzS1D2FYihe5rfNugXgYsEZYssvgyzGLtnKxfpnKz86rlVu/
ckd3R4e44mlcvCJxaukkYW0hUfJn+6DhyY/7OujaV1po6uClo31MK0PunU5gdG/L4EaF1OYDf+Da
1oUdjwRv1BdqbB1W3S13nWxl8BiGG/RXp3N4N7y8CusjEsAKXFUVLMZPjwG6RIeZHg/lde4LSQUA
74JY7FFnYfVqI6r/1Mx63sBfHZ8lNZRXjlR8jKkQLUDxMATZz7nI8VsX1UPe/apcWx6bmdtnNocx
CkervC1HGx2BkUFl9aG53lZaLzabK6l+9lBJ2bEzcLjXypHnQtbLI4r7em+VeZbu2kwHvyZR2bvJ
9FI44yU+n7YjJsOyEsrsCgnHg8L/a0MghdjxOBZA5mnde+Z9VZrdD6MfjG/A+9EWDH63F0grTmow
WBBuDetmStmTR8qwXlWBvqHegI0GATW2kBDLFnr9gMRET2ILNWxX5bbzR2mF2U77OVjUtiqlF62+
3csYjpRLJODIh6zGiAIYdnIPqg9XtqCVvIHuvB4LVVX3EONlu88cxzhslqGWaKGd3cf4f/Vh8r3q
7Kn5bQLEmVy7pTM1Pr+7bV2/tNHLtO4PUzCLx2Zh5/wcM5nh60oHVwDX76a9KcgEC7EEF4No/rVx
WKlC5te+Sge2/F5h7un3lQQolaV+gR1hhQsgc1aaI3RfRR4NPfMbsL971q2HAcYYRP+isxLUZWVw
1sAby58T0fae+IoiU4ed5GbxjAYgrIvKJOpY7K7h1G8Hy4bKexj4dHWxZZdlcxgNG2sIetRmN4X4
kpgEK/KLHyp9KGm78IKWeTsDOp/dMwN87ZfhQssGRm38KGxt5ElW50SyhpHOF7BPRmLk6AdiAs8C
ELYhZNyAPEkaN8ANUDOyNgDJrklkWIiTC7ebO3j0tvN5x64vk5l4M8Rrtjnuz6wHyhaOwXgd15TL
A/Kl8LWUKPSSUXfENppQfesckxVvqqtnZ+Us30aHkUjN0J9f+xRBR8C4t5Yh7HdzHSdQkh6x3zKa
F8mTDSJzzEPIb5Vd9zFtTpZDW2aX4mmuKn+fWSvzdXbQZMewWcR9W+fVYdqCfRYMCITVIg/LqtM7
4k8+Saqcdm61/oL6p8MnBrA952j30MaPfTZ4n2s6AeBee407Yiwds4EeZsgg3rZS8Oczi+oO3Qm4
Y/jE1cJH0vXNfd6yVd+Reh9DzQpZbrQZEya4beaIPHDDj4gHwrjT09hkd1kNqN+FYoU8xPSXHcBM
l2k+tpvH/TCNN1bjS3Vg5277cl2A8Pt/TiCF/Z/i6n/LIO3/X+4M9GhJPiT5cZUGv9i6dfVNS/f2
rlDFtC+Ev+4m/Hpn4JfBx7SUgw1adppPtCLGvZ0X5DwDH3vf37QZSzn0ByjXbF8K/AcHr85BystS
ECdAS57JNtas5G2tVl/txWbUF/4gi3m0QKQ3sZ1m9ACrUcy3LOiNSBXquqHnYANTsFIwFnsG5MuH
our6H5Vhp5ewXxwjMrqOQCEfHKD+XWoxZ2SP2/RidW31hpEmq5LaCFTScQN89IMOJybQkPe2lWyY
kAycbylyxKsWaLptB3IDPBKMAMFpX/gQzlZwO2mv2sAhUiaKXU5RGHKrt5bnfNkMDncUHBTKKQVX
pV0/MkAQvtbKW14MTpiXBa750Tf8bdnJAF8GdcptLZMrHPjY+548NZbKLzT8rxFo30jcI1vO37i6
/tuOYv43Cbe5jTvd6N+qdsPfkB4XBDS1591aheP7l5SdiptuEcMHCzLWGkPbd06ra61PU25x+GSS
gDbCoqnTnb118yeqF+tYd4X5XdHT+Ra6TFSrxbfyfV9U7atWg/iwZouctfAL7DKpvL8qyopkrliB
up4MC8DmHDEXQ01nJQMXB8qwlYpm1bi8tUEXPo6uvb6RIr+lC3vKSeZX1VcoZ/ckg9F+bYLJuSuH
tU42/DQ8wrqrB2JyB4J2rq4ioNVzM9DfmbzoujTpgrgI2iKCMRwkw+Kc5FXzHKOOXeuo23qqsY05
IrQR+tn0bJVodtkuNTnKEOVYiV38BKT5SefY1+rGbOoiaqrMM/dLOLc3jIjRYCEo+O7i5H5fg6YU
cN09/yOt7dGOVyohPykKdGTDBcW6E8V8JmHAPBtvvoFgLeKh+Uzs9uY15cNaWt5YzlwdbAqvazJN
ZvpqjBYxEuC+6W6meYadQsKujluYIaTLnSlWzsISYYnHLtu31HTrR1lU4qarG3XWFf8s0qEr7w22
dG6mAA4tvuvBb3Z+MzkfEulnxdSMjznGz4zsLh+Nimdf6vTG3WR7Sg3XebAdXbmxqmYQ+MS3xT1D
POp5rA1xVMLSt5mw/Xt4XcUrU8LBxIXS8QHrDbGeltLw9wPQ4EdVEBsmM9ntd8Bs9Z3vwfKsiP0o
XAzBD38pu2eMpmlszWv94bf2hOPBnNsXVi76HXRVlYxeYU+RYvINaBS9gYIthqFMo2bpnCwRCEoe
A6YQv1jnSW9oRBdlotJ2uEWvJ87zKhtC074+qsFfY3rgwVeYhumLK3uo+Ha/hbspX+1TVQRCoCpr
xIuenOl+FMX2xpGqIh8I6DegA/43bufhDW/HJpNrP+EhbI10oFezWHdGWLak8rmJx4m4ekxmiMtH
g2zO2k1cuyGrr23+ozEnuV+FK/ec5GJJRONYRtRkrfXbzob5jRlD106kFMGbdv6Dhe9ZOAbzOv9w
y9o1IkWzfdcM5dpEnS/Xd+1jGGLAihKNkTvhe7hJ/SuQggR/JmiLtzUTd6M1Wj+1OQ8Iu3I2x2sv
gF490l20ubBJ9X2dhq+FU7hf4TTWNyBbvAKYi2xf0Ew4r5091cRMGn1JP4XPTo9gJ1JLEf5wBxf0
vgqKs9pGf89yHyFwGTgUuhQivV+uWckNQBlI7o6J8vo0l9ypu95tHR3RjfSe2MMkVACFp3/r3PCO
vRgmcoXK2UlK4BejUvVrqQtfJdY6Fm8OlfZyxzG43hrAslJiTZviSFrWrNyPdiHJKYxpMCLZWZpb
0ASDT+KHpyKCzYaCknn34FLmZlEcelKvYTdTKXhVobaOZX6NQSploxi0WlItFxNgQRhRlLdWJjb0
NY77Vg3SpdCDNgFVXjk8O0PDCZdvYuWfilS/5o0Bw1+O20U7KUum4MLXExIycKL0T1aWTok9Ev5E
/T0Fm+LWWvCwRzB0/D7xZq/2djBQ7JcGjywKoKbQ3FTu2IikXLoM6AVdVr4SI2AXy5s3HKN5emY9
qf3hT7hmhNma6obDEJlcMXo27mjKF4cV82YXV0NmHwNUrs+trLouYkIjOC5eqDem0Tv7oXIcRJpp
4dy3rY9fqR+oT3VdbnqRuSrxrcPB0eKCbalnVWgaVtbQYvYS0qPPkvzJzm3rae6r6rbFHgRfz2xO
FRI4+js5wq518Y5rnuIVaauauXGzOq2zY96oyezv1WyKYz72fUUx0/E/sUssBz4DCCOoAqwMHIwM
0o6BvJpSNvDxkp1SjpuAEfRiImbIitA/b44VxIvhqEQtLdUQ2W7Pwmv6Vy02Ls3KDdJo9Yr8o/Qm
qyC550WeJivr7gFHU17Ip8ZkqdwTxX6wZVCcAKW0d1xqLDcK4hsKcHRmy52ba8wHuH6tTy8cm7M0
A2Rofjad/Yk9KO1sWR1TQre/tQFfoEsxKEYbkWziSlwHMQ9NN3sICcTRjb0k2bzho2mIHHw0rK8F
6BIKpL0lcPdYbXiSvJvfGjckyujod98ZlUR4OXey2leM2P6qU+U9FSO5kbmJ7XHILf9EUlbwOotV
84xwu5yYBtXXueqZ2YxqcXwG3ljvI22Td6oX7W5atmwvjUH8nNFWPZQGUrfVqylV92M231d8Rr8r
SsaIthjs8Rm/2m/21J6cpp7WeGCQ76DNDdCTCsjf2Sw+mc1VMZLbOMgALJPsmuNulKNLhDuzqGe7
y35aZXEAmRC+T/xMzwol73NotWnkW6b1raXvcgT6Incenr9dUKnPAPPday1NHGt5jR2IaQgnjUsz
N58GJc27LtxEnPeBOnNjc6sNoUXwIdEjd4nTW8vnBjX9QRX9Wuxqtnt2XZilCZ2RoohzXYTf0Ud5
abyZmRMQ4jrpzqMI2CT+vEjrqfDKcXpZZzWRfqTm5u8Qf/mn1C3XNbmKv/DdmWPmRD7zjoSMnSPL
Q+Bq4Ud+O+nTpFoLylHTCfvsLKP67HzH6J997ReHfFLNV/OfR98sbeYlupY191yb6znKHUGSMq+z
8Txl5jjEtB075zU0bHva6YmW886uHdIt5CTHAUXVLhCp89zlVL/ElsstMp2wuK2CsN3PAf2MyFsq
ERB/uNQSNsbCImrx3Xe7E/M+tWbjQiQgnjVSn3ilxLYbAql3hGdTElALuDR+bt6ufeHEJIfht8nP
/Ejw4x2Lhrq1r0p9dChGUiIomi+WrP04b9vmqZ5kcF+jaTmIraneV/LEgXhN9a/rVA0PFZjgd9+i
3mPAgzg0lqfeg9B9Nojj99aQu6deFMyWCO6Ss6Pl/CklcbQvy7s8D60Pa+TIoVplxKWY849Jd3R1
5AIuf5vXb8qjse30VBmjjFPz3i+whEXjENBimWbr5Cgre6U3E76KsW/3AwtSBxbMWP7y+9W50DVg
jMmDAFvgDWzWx8pVzs9sdOQ3N/AU7qYx37i9ASPvGhzfr9vCBl+ps+4XhXfuKr1ObrezJxoFhZrc
e6+9vheKIogReWshu2QELXLf0vm4DAK3264bw/5xVWMQUP0z5NnPLZMKztUfpbdM6PNmWNaZtHq6
YzMwvw0HBmMYT9ItJZ7QUDBRlupBIPd7ok2Q3jSsMpE1ZSJ46vQSnhwXADzenvy91Zb+vm3psBvs
TVGeE9N+Li27iWHG6Vf2N1GY6hZ9uaHkeTLEvOMKYsK/H5xzQ4nnJ/9tSKiDNA81ztCLJ/MhcVQu
E2D05c8sc3EvCK9MENyyaD9l2SnnvT2MNtafnOZqFXlF757tecpvpNmEhHkptrZaF9ulbzhA4nwN
+zufgvQWcc1V1FZ5JLuellqz0zARWPPf7C02ZgoTg9k3n0Wam+dejfrYIiW7RW8nbktVsK6B8vMU
gMV+LtwCmoqf00TgvlTV977PUNs4VdqfpsFj5492w0JzgoDikV4bZM7WL4DHqsXB3loOJDI0EvaU
EvxPVyH23ZbOf9CM/YWMbFXYiUHrqwWYYtn+LNBh0Q/iWM/ztP2+0CQ9GgzeJjmVs6swQoIZWf26
AHpXzoZg4c8KP6i/eJfMR+8+zpp2fKrp1JS4GJkDG8z1QGmkeu/CMOfnDqRKFt8rocM2/sGoKvsb
JD1eiq0umXnhFRZ73sWCaTVMMJHD4GYdEz7rN5lde4h5thnnMMfHe3CWdXjELwWtpzeKncQsdVic
Kf8k6S5fJzuvvgWYOL+Em3I0UShfkjanxUiRW7cXp7QkL0+9zUm4pu7Fs9pyt7WFBSQXZ/E6a9aC
e8LuKKMCeRjX3tk568oHjFkHdE6iOIaV4f3mFWxPzdYyOTWhqrJ4H24yyqK7xQ6kES9Va8UOJsYX
zGXj7ZCLoeNipmeAvDBUB8LQD7LO+Qrr2XIiR988b1aB5TSlnJUFHbJFyyjjgWIkQh4Mv8Uo0u6Y
i6aqyFFFcKfGBddt10ziQspVH7axCfcMN4ozlJr1Yx2c8MO39MgnyWsKaNQy7wU2glV/t9GQejuD
X+6+8OEHkTi1O7tAFaYWi0VMe7DqU8V9EeyarBkfg4wgxBTTtMszN3wqWZE8LY7NXYEHAVczHw3I
meqy6EGf6dQ1rxJzc9RVbBXS4/X2lrjeGFCKIpXnIjY1sj+aZh1nOGqS3trWg7WiHbWC2nzLuHbp
57uCNQOgPGGEGrJyEMAUywe6sexnBSwD7mJf0gL02+wYrEKf8AEDNGgNgrIpKMWeUrx4mFHTRARP
bSK4ns6sFudHzS/zENZtT6A4V8VhnVL7piR/ZIqtJkVqkBeeXcVZRjM+O60UwB4Mxt+syJBb/9FW
lfmYjak4wzsWp9oU4yW1XevedUv1s267pbwd+nVmKsEbneNoK++tmprxu4MZ6MeiymE/uhk7tMG4
vrclLdybSYSF2DfrYGYRg07zhcOdyonjcDGXDCRonsd3bcFWOAypK3ge/LTqavdZf83rAFwOmz3T
fJJPTh26V2x3HS4vTRM2ydDqsD0aoDYp8zTz05b7gYgozakkd2aIjJ4b3CAfEyf0XMYuhfp9pgu1
fLf9tN73Biu4o1lq6gSOsU9HJhVTOHBfaBJonisRKuSBYZd4vZX+1m4a7sBLFL+6LaCI7JRGR5Vt
DvZzVwn8rsM87Vd7dr4ce26P9lhPF6edM2LrvrM/uhI3ekub9UEsXsuCFu7Ku5ZCzdH0LeM2n2Z9
R1bQA+1yqHbnKhzvGZ3EmhGshnyboOjwlq+BcVSFgXxVZMutmc1lHS2iteOt6Kp7Vt6yaVcEns1r
hTylp5ROgxgDX9f1kTbHeYrGQtEaa3q7e+f4Y3OZK+zUePWmYnzICJGpcD8zdSESd7N6PA6FQcos
A5TQo+m9MjbheFEGPpKK1ko7YuWnf05Dp3lyqcfeyaY3d9W2uY92WJb0HersTACIlXdq8h1Pr3r1
QAiOe+FaT6uDvTvSdbM+cfgNJ+LQkPKkqH5u03i1Tyo3nug9sua01eLJYNPoqXK74mfWNs6NZGnh
q5quVW9Xb+7z2MK37ShR7gOE0hElvfQnkIofma/GnTRn4t5mooFHGLEb8yGlut7Y1w/vdDDZKaYF
R39fFXO1562mAlg2Q1KI3tqTI5O3lWW7Esq12RtruGEQ62Ckl5+WywvMZP0AuJbVY2zSZoRV0TxC
4LISK4DoYfAhYmqD7j36wWVMwqqp75ThIUX0g+oJKWxDFd5zSvqGer6Z81E8FwDB0zhvHDdG9Dzv
ijIoXoqmWe5q07uO3vbU4zXHxxNScmo2bbbtcl01wVGZFHBRx/QcnLC0fwkv8E/YmA21MzZ4TDdr
WKVXq+qwsXTeD0lbUfZKlor6ixArEBvYW+ORwy43SdvMBoRnasyXpvUA2A6Ll5mseVn+q0e38JXR
kvSOvMCaY5kb76kxLns7bY0jxb7laKe5jX50k+W5pBzJxdGF+k2HS/WO6dM4dT168Rp0xa1QvnsX
tCyWIU0c613mZbhB6bEzUdhWA+ra3iuqDw5Vb3hCsNgUyeKV4cG0uIwTULmt/aNVmUpqs6NB2sLF
HTdroCA2Q3GKm7pfzASb4I+glEg50WHnB9fe0hdvYTTqHpuTmYh5KYYXGy5AuM8J38qY5a8SaXW/
uvw/wra87JnvoX/71P0Tm+R4ZqyB3y4ZgzDjxt2K96uxMdsTKo9fgoGce2F4VF06Pp4AH/ylLcjr
+OZvI8y8CwDNMlKOMccte48Ry6p+hB23jRmilifNtOaNR5eMJy1cmxa/s1wM5eYxXjLP3UnLC5sj
0sS0uiFY1RUKytDy0+x0fWC1EaV8YBO6ZGTQ5DTACCoZUHt3RHaRrp+2T8IuutcUt22e+CoP24Ql
D9Zv8q5UdRSCM/hJrDWZRBhqVSdrolBAv7KixDz7Kcmr3fg2/1wtBEFr7q1GvBHTT5iA2OKyyiZ9
Xdq1WJjT8dzl4Jm6Xc6ZrLIuyqDJGR8d9Zmjsmhpcw/PP5njcfzvLS7zLcrD3iDsawq35MbLpjHm
7+Q4B1oQ/hdm3sDcwcdFJFxZXb0dhMWY+6byyUmKTVn3G20hqihVbq6R12fObnQcdaPdyvu03IGm
UGsErRXZGyKLlImix2pNvZeh6ZgwyRlqsl2hE3+Z1nMTsGDshNfZj47qYRxwhBHtO4Ob8+iYtiex
hA5WZ6Y4mIGHEdnOS1ybuZvOeA0zVhRYwWPOpl2+88CCvZqUfW6uu0aSsesfyzqyz4b6aLxL/cVJ
j4S72tw1SJG/Uz0df1Hnbb8Xmec+u6atLCzPurmhpcNYXDVwavfIzRM1ZVeLnLe49V1daP1bOjo8
dhRlqI3Du/hRmBvB/mBl+UENlnlh92lIBop0XMpBFh5KXuyPEOKljOfQcJIy7acPVtaq+5yRrmde
5fxuqCvzuzV3QdTZWl+s1F3vkRp66AWWVSU4qchF5Oo9B8ZgxNwc3u96zLa9U3aSu7czX7B6Tns+
/zq2vdK6dQhvfznjtbLkB2aDyXmdeKnoWvOnpbrqZ21wRuo1fxlVQTN6yEe6zJQI/LGio5x2fXdk
aEZ+zozh3BhDOd44Qf6bHlR6u0J+EBFtzuwb+zlOzjRLGdTxWFS4EMzSdz9798Gpjsb/MXdeO3Ij
25p+lcHcs8EIughgzlwk01VmVamcVJJuiJKj92TQPP18KW3slup0t2bfHaDRTlIlkwxGrPWv35By
uUqPpBGGp90mmfySLyGaMxiBPnVSIQUtzUTxkqg6gyXkxfEZ6cf6ZVLJwhRSIFMBUn8kjru9LqGg
f/FGq/zgMmrEmDsl5T400OA3ggnNuWOJ7Cmi052xLH3PC6gf6qaI3rSj25Ora2X7eRHVtiCAW3NN
qtBwPmK6bzwZgiedNdldY9XVy2QVIKBrVDP/iYb6vqA/ccMJfZnzg1r/H0XSPdUlf73OliPm5s88
usPX+pLf1r/+Tf8jA+jglv87t+i/B9B9ndPP9a/xc/yBH/FzlvL/CKRwoPgq6Uj3u3vfj/w5SwhF
zhwPxfY9QarcxbL7XwF0jvyD+Y5LNF3gqUDhmvnvADrh/uGRIEAAKrMRkieD4D/Jn/tVQsLs2ZGO
49u275PFS6rkhUr9k/Kwc4xIqyppb5JJpwFh5XIRb3J8U+Rnq4ukvyks0kLPQwC0sY8KLJbf/XSv
7n5MpH+ONHqlDuIK+N4OY01ALKUdkvh+vQJkaIzyh8Zc133bUgIZdKWPbuyIkZmnTpoTKkzp3UVd
NzMyyLLZd08UYkNdhrHoYjAxHzm28zvHiVfyOa5LYVThKZvZvv8X1yVtxxvEVAiwf+Q/W1X7IApd
qiYT5lkeg/Zla+ff9ti+okItwZq3yikZMBS9SbO7dmGWEbpuYgUnD4m/+A05X/zKQ/ds5rse/EZx
iaoVksXy632DJoF+yvGa69RP13Fr17aznJ3GUnfEA5fNtxnt1XCGGOT1e1xA0olDKKjUpyUHw9zG
2useNCRfc47lUK77wjM6vZsqrM3ufvOEf/XuIEZRamUrFq0Wwufvr56wqBcsomcpzqs9F/MVsqEm
umoLtc6MsuEr7BK/rL4ywhjv8VvNF4YoJEZA+p6H9Dd67ctH/cmK4FIchUJPKYJ2WXj8y683rUrh
D6CBm844D5mBWrnsi5tpWh1vs+Zj1nxIiR1LfmcQ/6sPwvdPJQ2UZNiA5GJ4069sMKq1RnwIS/jM
UBiy2bh2LZu1n9t2WA406k/r9w7bIpl+PtSy5P8vVqbMb3RVv8oiLpfBc/DQSAqNxle/dkhyFgq3
pG3Ks+zqPF/CsQH5xgRbA14f/vmZv1qcl48i/JTGkc3Fcb3Xi7Mk+9z01QSrayYg8dRSJY/MIDIw
D0Qaaf0bcd9FNvLzY/XYD3kHFKHQbCdsjb8+1jaKfRW7Ergls5ZxC1f6cguRajvnEv5f+bajAVyv
lqH23N8oyf7bR7uuS3yzy5eUXMZrQyfK9YLM9b494dKfzQfll9NW5o3030CX5b4CwUTdro1HGqr/
7B6TqQl/iW9OdrTw5WvVsmWTktc5VXPq41bA1RlK3vQf21HiT6ykf/44GuoLd+jn28wZRhaq5ld8
V9vM0n69zX3akMSI++Shr62l3sVWv3wbqInN0Ym16+14r2ty5HW5hp3O/B0DX/dcFkHk7aKmXd44
BJZu4JxorFahigQt0ECZ1uocdancTbKaQpBMfwMabE4kmDnPrfanY2tb/sOkGXfPXSXA5odbwJXk
0VAAN0BhOmq1tW/TOc3dk22t82B9hV/JcLNrx28kq3efmrE3e/x/i6uErO1blsOncmysA7Pv4UbM
jQobz+5CLSNxLFYFW0+2EgYpfdlBrVo9WbOnmD+i7ijj2t3MTR3s7aQpr7u5brepZRM+l1VFzk2R
EKsFAhxfdA9JIHOAtZLo9tHLTgSjxIcqKt8y3ljvzSTnnb/W3daIMToMuvePcV8nBLcO39BKk+oy
uTnEySlfN9GEPxlgfg6FdiYO3EPjfOA2OBvw3OZ2UNwJYWXgdk0jANqydjN5dvMOlk25k0gG1KZr
qu6ly0d5iBYv2FdeVD/BJVK71Y6qLcez+KQmyUwaDsmyI+V+uSFN664nPPfeUwNYkD+Ie7ru/MHU
tvlmMjQLKvN0ddKBozb54k3VveMIJmtcCQTUeLH70Kt8JtQjSbsf4fzEdejbur2W9eKd5mZY4Swj
1vMWXx9Gv3kkotk51Yk/79icLgShFlwj4bdVYz8wYrS0Y51l3K/XMCbHp0jlyYfMwGPYsj1kb/KB
fkKoyHljwch9V7r4HNSJ0bt2zK1z68N+mVO16HABcOk2Le3awbRtsrOKcqCNyMmN3moID5/z2TtL
0RdQIrFziTO9D6w288pHMHgW1+0Ms3E81dECqaXxQmYbYlNkS49PaDyfjXaD91AwUnTEXZkdE8si
eHNIg+EI5emdjO3ii7N44grbh+mQOS30BJrB2zaw0k0zZXs7gIQ82u3NuMyQoxvoGG8Xd03RKPOE
jLsG+0KmMiy9Jt9nIzMQKXsTdnQaN27ErJ0jwOyElFG5YeT5GHSMVaRXAMDVX3wYl7Bq4yvRLOWj
8JJnyHBgeVil7IMOSzcwZPuDSNXBeCXM6XhsrgmaskM3Hd9EtZkO+BYjtC/yDAR5Bm+SOQHhVgSJ
enLVtDfC6kMcSdbbaQj0AZlGc5RlU99VztI/+msEH7FN47s0ipfrLHZaFPLzeLYaMoLDPjAeCOWE
9fpm0IL3spHGxDuPYCOoPlBLTRjhJPiV4bn0wnrMNVOrubgRCQKjM+O0onif5FFhfUiRT0X8EEWj
u2GGlyU3jW6q7IuIMvGt5cnJd2vldA/VUnlEocAeHW5xTvf9Zx10afSug7xgl5t0TbP0ZHxb5t9U
bcAsMFPq/UefOuNLp2B0UQ6O3XpHtxnPB5kqYCbYQqLY/yjMKssfmWH5yE/cqzlxuSqMmp3dTNtn
p6GFdisNVW+6dL9YTNeoMROqun7EG2qvs1omV1NfRCqsl5KfYBwrwVdlSfMb3N3cIDSMm9R1XNmr
G/bwq/ITLpF5BM8wn+vuehaFa24DdmIX0k6tCspm0bGvvBsT8mAILJbwJCt71GvoFGXc71z2UT+s
g3pyr0EPvRy9Qt2ud67dcsJKCx3b13Xh/bgpm9x9kR2F46lZ+vVtBQ0LLlsmOspj3485lYI2jbz3
M2yh+dAr9g54J8XAjKcG7Ng6EbCht2lWBxltyQSWBj/aO2IIzAOeS3F+GrFHWe8IClL+U+mrutgJ
Qj71GLI6jbdpJ9Uo9ElNJBWvtLtWX6sVquq2la5Xn2Wfglnjxtfgg1daKp38/WrzhBKA0FR33SXj
oLqB6iidfdW3zoNDM5Sl161dwWAMraJts/JGFAAa8dkbS0cHYTvNhr2LXd4O1QJRmIc7VqAMrrQ1
IlG7NngGJEY5Nn6qDA22ps3zBk1nsvaSEUxuB18wR1cJLDGxBFmM9HFYrB0aKRPgBtxCv0mTOMi2
rnHz8eD5DnoJywFWuPYYB8cnGPeu+07Pauq+EmzPY7GU3Zh+S5mXcVpO/G0+0H5mqt3FNeaK17Kq
cnCaCWCRza+2C3U5nqLa/eqCwDYOCFfkDc42oyuKv1F9dM39yvRnxfKndfuHOGLDDKuKsv1YJ02c
vm0G2fu3Bg9L7lQiWif6gGymYsuKQOOih1YKWKOb3ofdgY6ApoqRXrEkbfYtpWzpQLqLyoD1lpHb
1sO27hdJUbogRcyerFYnz0GciZ2VRpDRyH82B0gm7VXckbAH2B+5t1BU5o9e1UdvxWL0qakSOLcA
8VtVCP8dZflz28fpFV+v2k+E+FQQ6Ccfjk5+9vH3K/Yt0k+cJ0gFvtPj/NKa4bteIj1ESJZuLBS5
CLAW1pls+it/jqxHiC0V2oSGs2V2Oyj7Qc1HzvZ9w76y1T2p1WlgHOh52t+SNcjsGL7gpgvQlmxQ
bo+7djX1Prc8jdiFeXSjY/xmiHofQ1VjP7Maeyge8KootspaR6ZttKLzFl1CcUqUujB2EFndBF5c
5Fd6de0ruZoIXgeppg6sil1WTkR3JNM7sZQMUn0dY2YKJL+xmRGcyUBZTm7mtRDRJ3jKg1ucGVIE
IVoasUuQUSvI9433ScZNcXCyyGPEP67IQaESDZVq7+sVwZdyanyYoF7uqh7Qcy27hzYG4exFMKKF
xAVKzHXygJJO8f8uuqliFCqsXNVcd3YF/2FJmuBNNnWaKsGBIDxCjQp1x/A69KzRwM5ounKX4rjI
mWecZAmdIDX27jLu/aYjS11ni+u8kxHNMFzFuoDiZLX2Bm+2dD+m/cBM3eswkmCUDy1QyMXDMDcu
1Qe303F2a6Yl6zGUdFO6Tq/PKAH7JNlWJNrJTVMpxHaLHLuUyXyJ/oLci+Yx5bA+xXEqPzkxiWVw
G+UVepwa3E7H5uDAsdIbBV37yNB4sbZdrTOoANCRTnOMQLseuvpu8DoKKr69ehjaWnDmQ2N4qsqs
RroVG/mcSke9TYNsPiVdXz8MaeTAxaCx37oLoy+7nYEauq5Pd2tu5jxMU8/d237T+Jh+TgyDRugR
X4Zx0e88kSJu8MdmsDcjBIF0A8Cjq01nEcS8aVWCpgrR6ZEfDEegNTbki35wx3Ceg0HsR8DiE/HT
etM4DueWyRadQFVGTxC6CCmuF2aTH41K80digaNoo9txfXac2OdAaZAhB/WsnVsFORh6il22U1h0
NbLpnNf+pNTSvx1o+O/Z0JmqCbvI3nRzhKBxnJrtPNvFsu8nZi07WH0OfO3CFKG72P641wgt8Xz0
4/7IvGiauL8LUwANJ5ppxpIVZ7nE1k4k6/xSmiDYzfDjH4m41KFxCNpKci/e992MDCmKcY9jTPTE
qOdF1Ll75At6JqxpsZ65tVg3LCvTL4kYP9jaMAb2lkyWQ5z01bmlbzo4/hhvW/Ic2w0+kYm51dSH
d21qT2/9lEkO23E0vZ2dajgxVMqv8zEvb5qqvMFyefg8kaJ64xcQryQDvb09Lx7cLEQUaFCC7rCk
8UlplYEx5a4MIbV21ytyomPeS9gt7BbWsUEG+8arV+tF0ajg7Wit62deVjQ6tuNXH4p0aV48t5oO
7qi+yIoCk68zqpFBn+OOlCsTzVWqsyMmxXJX4gTfbkUaf2UK5J+sifeiq1JxyJDsHxYjOvqrqr9h
/NbthNd8GhmvqP2svHxreUagXGvk1iCZPtKTN7tq8b56F5GS6MtzHIzQGCdsdyFR2k8DPcDJpooN
Zaen22GK3XBVtdxE/jrsUpMF770+glKZGXYdKFyH2s3hxbtNcOVB38fptfd2WCbY2wtvLbTc9hrT
VEn107dhO099OMA13qjcL041iRy7pa0EmHtm7xs3tq+KClrekBZpaFR/jCLfoRozjXb2jkdFtXJB
e5WW0Xa188+dE2DATWDszhirpNAZlmPlYzC7QJwHMCVgsCTKtz3Mwpk+L5P7tkGcfsp7Pz55WR1v
qLIe/MIJvtFj1Y/oy5tbqA82JDsfDjD6aGt6iFwKZLQ4Y/NGYpof3Cwlb9fGkrE6J0x8Uuy0OoXV
g+UhzUAzs/h3aeVZT6RaaXVQJkqzY1YFmYF/O0QfqX1gRA96jZnSlnjW2/I9fJP+UKfEOm1UjOkX
ztf5OzUXzhYFRLfNq8h7sHOUDSu6yCtUbh/GyTQPUzJTR7WRuatwyz0tq47ZswNxjvxlCCPqhMfI
ViZEiluhXheUdJ6jnlu/U2HvFKTFZRJhtpBHP1kAAe0i8beVLhDisYdBZgrObeJyEaYpP7OV9WjO
rPm5HhsymNwpKK6gKC3bZaAKCivfty4c0fl2RplxzbuNwMi4+npuE/+URfknWuPsPqcNgQXZynvS
zljrnFDHuYKME9sxRRnrJAGAaPOrsp6z3SKL9DHTjbl1Kf+bo7EXGeLqWX5kBNW8b9q2vXVtOA7M
vttjkbbWC8Apm/haVHtWdJAfISyteyDrdQljJxLfugmr3RXDgV2D9mZXgGPtes3MC55k52zYcoKe
Lo+dkQCByrAYkzLs8/o5gfB2J/Oie/B9Jw8TTLUw0Vjsy0wyv9EM6q7sauqP6NW+pG7eDaFpe78+
wDxBp4gI++MaoMK2vZQGteLcZv3B6dtRDb94/NgyTJcUzbwt7qBl1afoctbarezPjtuqGwKB3Fuw
Pue+NzKrNmsZyKNJoClWsdvihFgEIV1N4mzmTFxiHaxp3nkUgI9Jpqo3oyPSF13AhR3S1f6WAGhQ
2Ue0qxPU+S1AXfQINQ5KsG8kpBhqwuvKlcMe8q+xQ0S0/qmJ7ADbCz0dYte6MnYjNnFh2fu46b1y
0180+8h8cTEZwcov3SRjdqwbDkXtQtdzM/9jn9vyZQWL6TfByD5Gvc8NU8z7O0rWHTcAqbx+buLc
CnNyuB/cVTQ7MaEAXaKyOIqpFSGOF/1harvsKnY7LCXieV42XS9QORRSCOpoz3u2ZTvczyYwQCKe
xyUEZ1pa763VLfOL3/cVRBZTurvZ6bCbt4LmQxlPy51q4Qwg3Cy9eaNx8fK2wI0jUpC8+FisxdR/
WBbecqojbfaiyvliVVe7n3UZz185LA1EOhFf98bKtg6EMIX7weI+jm4Kq5BZaX1dWMHEjilH04SO
iqdtWsP3wl09i+LryFcR5k4gR59spLbBkYljOW5pu7xn6XGCFbnD1B6qY4K9jmam7A/t9cjCHofn
2YcJ0fqb1DXSadNwEGpoSmc7p30yz5SG80T+UCKeMwOt2m7c546TFhl6Xn69iCgBN2LLuHf5INq5
xhNP1QgCQ2QRVnYy33uYLgEZuEXgRy+JzrpwDyAwA/7V66w5GgLKpHMrYf7uZYPfyA2cg67drFAa
+/3Sw+K0qBvhSvOG2UFnik1X2/p2HYN03VYQPMxTrAf3Boli5d80U2f7H8fKkfnNOk1LtIv8AsOW
ILUZ3FeFgru6WRH/maelLQAREzgO+lojGvAeFunMTKYqu8x4JlwYPULa4Bd7wAuD9pmNO5o/w8bO
BzTiCJ2jt13u985eMAjo92qKVfk11f2wPgSrXQDqNauixcz9ZulIgy275KzWeM3Osbua4M5BhdZB
30lSAP0a4Tz/cEW70ELZsWrZDOfSDmJ4tOlIfjSDkdsCAfp6t2ZelH5c6xItYhmtNI/j4vQBJAho
MOo0ZJac30inp/HPA9uR57YRM4pup0gs/IOWntH8tmljSfurI6e8QzvZ2Huo8j0oSE4tfdWSVV6e
lRUDfdsad/rjyE4DMG+ieH724NoqNxSm6usdU4nIPSiCsIYDpSlgQZzPtrhaUHwpiCgdsomN6y3l
yQZeGLcuyi0MBqq5zr5ZadfQBBkq9CskEq3Yr6iq8LkBYx6Wb6tQHcKOIF6V/w3lFpZy4Tz2rCch
CIE/O3XNjXcgyvT7SBvfPHh2IelLB39lsodFOvEeRWK3eO0gLL8YBFLavmczzuQdtVBGnGQn2nt4
JeIF8yMf4mVJt9bRwzvdvEtjWmPeHLKkdXSpZWx/2aHVMxdgt/PGCK4HFNq2h679NOXa4dEVRtn8
I0DByGLxFhfLhQG/RoqnMojoRpoIe+MkosR86kUUAw/Pi2qQwU3ZCQp+4O67KGOTEpixOvdjvNb1
vo0aiUEwKzpDlS0rb2PF/lrdZVnG90z6OgdYXHEVqE5FGov3URYMy7zp48lLqOOYkoU+S+PIETjp
65VS19o5itnuTbXC0dxw8K/yPnF7K8EvAPZlEpXI5vtF6X1+IX3usUfgWwN26LPoRiTfbmEuyFke
8zB9JaEIRWQhzfvU8YlCCsusirYT/D4cUNqG2oqNb25PlXH5U25gAkXNx8zt1E9qVSePjJXkiooH
Y/zdj6mo+/2xds7ciUdZjLoMW6Qj7VWEGL8NlxwN/LXVF76BOtwMZr+MpZI7vZqpup36FqFrhiXS
mcVl6dsRUujVyid2Dy4i4eZF96iDoIL7+QEgO2tOtJpyOTMYG4N91sEkOxYSwu1DkkOq2rIRQr3R
lm2y23b1cRiaXNFXSNAqIoX7son2K8U+NWylfX1NY4QoRtlICXYN+HF28gbsctzI1d2z0SX6Gxui
FOiacAYd5vNa95/dDKHxVsAG+oSQwdzFJY/ouEjR9V+0dtycorTmcY9xVy5bB6ruc1CUvG9109BM
yTVuvjg86hcwoty5SILqZe/jQFRvZVpHznZhY4h2lzeMLRpNZ3BEIsjSGLJi+fTj5Rw6wRpVdqfb
oz3gbZxvOtlP67FC1bRsE18CDJbwH/uTzEr0RQWFor/H/KhB5tg2ldwh2svOwmAiv0kdZ6i2iR3P
CxI62cVvUN/U7TmzKnSMlKLjAJYKB42+kmgKZcS2QiQVZn4dpLuMhRvsg0HnI/5jVnY2C6YYV4Et
mm9Bb0/JN6f2xAryfMl+4cZh7H3AJtIJTgxFyvK9242886lsmeLlHeqvCV1KwWguXB2+3J2UhkfQ
BG6RH+RaxodJolDZ9oUZ1IpqNMeI1xuCejnRsTMe3kh23OxbBraTnzgG/PzGM1hAoDqzWaZ7xr8g
65bX+BWeb3p51y7wSOWSMxRnENGxf2pHsHvNRLHzLXE+QIWvA78k/zSzEa26qQUheGiIUX+XBsQ7
HrTlKTLE65FKm30an7c3hQsm9oZswKTeq0yzIsjZTPFVKRCsYYw5jyMOVX1u8R2a0srLDVzKojj1
pbKC7WSr7LhKnXpHkRQD3j4GcaqLkgrBHUT6ZRsrm7DvKiOHC3Oyvv2EgQxt99CnwtsLILH3EP4j
TMPzrJDhjzPix6h0LpMiQ6meiUfMAuv4hpvk1fcYtERAFgxTh3fNkgz+7Y8dM2hlLt6azq6hQgk7
RQlFZ+Gs2LU6JoEdPPLgdKAY/Lrosy47sF0lR7nOa3aFqJCgFJO4WbiMztB/8TsZoQvmxGP38VH9
X1xjx7e52ykXp/2i/9CIwDY7s6i1GsOgbiY5IEkbfSplHrJNzRa3mXWsgoFlIZaImtgSY93cIeYD
PMH5ZMZOHJNI/cYC+URvg2BUfSw85RU3qLn9z8AM7XLdW1AQt3AiKTOoiDzzQPghIHgkjWOeUDG2
vL5zba7glfvmuqhie33oHMUv+lCL0EJqVlKKTLxL3M9Z5S+22GPDXg5nZyU46yvnCZZzW25ZSeIE
+PVq3fbQB5rDlBW2fYTgdgGErVG6nt7SQmMiHSYmbv3PUdlBU1dunNTXqvNKzJnYpsS6tWyFNfq2
nvF/gCCrGShM56qtF7w0PAUBHHTeKc3ON5z0H7vSeNM2giLMS8VwQDMiSDU8FERqVPIGvBS7k8e+
K0xzTzOxQIgW8NSvg2Kc3DDLZFkem6jMPuTdAv16k4+qu2DYM1OOY1W2StyCP5Xtjk5vcKCSXqRB
Ne4KqMZ/1EiePTpUXQt06iOs4YqjC1ZGgM0tP3u9je3cfBHpwg5g+SKxhlBRVDYfO08OLljAZIqb
GKu0+VE1TRpv05hk6WOlKh6anWmvRksdNM0RDSmx3YU35+PjalPTHG10gMPRrIH1jkFTf5wme2lC
d8iq7BpjYhx1wtg3ywx1x4q/BgGzzxd6Vqt6HyO6/BRYMms/2wspW6iQ5sQPLgrqZKYGYGaZ2Plm
KGX8SZt+St5PiCGiF+ymWRsR8Kb+xoBlbo8IzSNyX/GAhpxs5SsYdsIo4uxUuZPf9DGF/C4yEKYf
F/CshpgDbuzR6VNruK5KEJTbCC5Gs1/LQebP+FxFbPQ53rdo/8ju7Iu9o1zpMj6k6PqS4OdnoIJG
tfLDamkZKRZZT0fViwRniLW8c1ooT8wnV41ZM5c8oVZx8my9byLG0ucaqXT/qazGboFYFU+4Ca1M
ocZz10iInR0cO3EZsqTr9doNUt42IOXYuQSFQdFdT7RncH6telje117RpqAjlTfdlO1QuQ+GfDn3
WHaCvbmlQ89vMj3568kYLAFi9GuDCubQypc+vUr7qNZ3WRS4wa1ah0gyaqFi8QFFGnF56wfHWs70
DEiEbAEm8hx4Vqp3wMDliPFOVtu9DMfJ68AKi7iM2u04AL10IKc1Ht27Ek6F1bxxLDMIfWPVTkpg
WlpQ6KJc42NRnv0zt+MVC/DSvnuS2t/1XDjFMFp+JXZ41NQdOd7zAY9M33kc3EX3yHHcJn+ZE4+h
Hb6jlPVrwROCHqs5fr5fwH9EGr1JP3d1X38bXlNC/794o7/8pr/mn/5PpJZeGGh/Ty29e+lePn8t
/tdVX7xUX/pfOKaXP/mDYyqE/AOGqJaa1YQfhORXflBMYev8Qbg4FNIAuhsbKIyefzFMRfCHkNA/
QY0dwWPXkHl6bPCS//rfwvvD11QbOnC1cD2PHNj/+3+4v/HX+l+Ezv7Vf/9C8PyVIfXvuBznFSnL
imI0RpHpqYqz2ywvQ6gIpxyoJ6/ZO2dUJo71Pg8qyDzjRnYwODWFU+rERxH5I6PC5nM1R6HV/Iuh
/MsV/nxF3xMQ/uQx/XlFrxIkZurnegqW/pQ19gl0O94mNf4NA7U0rIFxPyI5RZdY7izMkK4Vxgsb
wEx7U67jlxbMEqsbICp3PQkjXtwAN0BhXYCBHhZCWgaYBVTFU6Ax2aDxRGO5ZnmIN+ODDIhGEW6T
bSJi6osx/eA662ld66e1zG658ncEwMYbzDCmIzVGzD5kEfCi6mGXtVzg6K5fcUW4Int0m63xnV3X
T8RfPbXleBuUOSYBIC3QfbL3zoRCHgvPz2AY7wQ+R+AVbN/4X+ORc0GeB//Nuvbbnxblvx75zzf0
O0f3r27oK2IjCmzfGtoZsAs4nAAgFWJJi3tSAmFdT9DptYPnbII5ocBpDA5Jk32oq+CqvkgY3Tne
Gg4ArHOIB0XOWcb+V0IiN6X5OAZglVgZDplnMfIo4r2qpvIKbCrfDhIvYZ1Js8PoAPeN1eDU5BLJ
trZ4BxWu/xQIqPxgcPdtG/wmbEz+ymz899qRF47nT0Rpfx4wQba0OS3RdFcUybmrsnu/c264ycfB
VOg9XAZTyDiC54hZEKZ30wdiZ7OdIe2AEWuLiUe2T5v4MZtoCbT8PILLHyADxIATxXunliCAWEOR
zBXfjTFuAP/8lF7R9/689Mvu/9OlIxCFz2TZ7Ykp13EhRbb0Tqktt1qhWXHkAW+GB9Xt8/hihKKL
D9Bc3vn5EOoy2eaoopuAuBDCfzABa9tiSwOByY8W19phphzUD/E8Pf7zpX7PXP+LBfU9xOGnS0XP
lXg4D3WncWR4nFbbKtY7tNuEfo8+VnPx585j+aj6qXCyR+yJLkyg2D66BheDurnGOWll/Bb8JmL2
7x76K+ayD4kNOjF2TQp3oxFVmTfyZv0uHU9edsK/+raXj/3p21aJ9rPY7jrs8prrtmiv+4HOrWXm
tfXASkMTVDQXNj5QaKUP1chqp4qiiZDlY1ziC4qjxpsoHs5jzxAQKsDB8agUkKZ/sAumsbI/1lnw
9Z+fzd9s59/zT366WPy+unmpa6yrqoIUl68aDCZnIOAxti+C4DdbiviVNP7nYr1wUH/6GI/9j4Zk
bE+inq4k9mF+W3J/4oOB2+OKGuVZczu6GGd6v4v/kZf9/6+ew6uTKsJ/u5qLqj0R1/mIFvSMfQk2
i26Cgerkf8PwItqC31tv8VpnWsJczff29Dg0PB0w7pgiy5uNN1DM2e+zFre8vjOfdE0BW5JJG3qB
KsN/fgp/F2fy/Tv8dH98b7HIlVHNaZjMh+YixJYpAt3WhZ6hAOA2KYCDH+u30AH3iUeQBk5Pz50E
vFexh1yyj3eLPbwvcW6P4vgWjcO2JLNuQjqaJ/55QuzSpvJhWkCuLyKULYqlXV/avwmh+dvd6NWZ
gYFbOzHda0/wRrC+ccHFSKKUjv9kr/LZQ/DaypGBbh4a9JlL4+9HKDujZ73Bi/1mYUTrOP69NRO5
KceHqbbPCMA+s9EeGd9jERlD//jne/13EdDi1Z5fVRYAdqTbU9ZbbkgnrK4vgX6MQ1PG+9Pq72I8
Jy/t/7IxzLM2scgfar+x33gC9kOJxGETQKcIATg3uO5jmR3BLYIA7OyGvO9BB7GRm7J3DAjfLoi+
NUjBZsqx5+kx4acxohLBuRZmUb3F2eisSog1vuc+OQBj//wlX+ld/v3CfY8Y/WlBRVihqNoVDVhc
EvpVesZZ51T6+qvxxLGuxtu8e8/jwnTO2bvdcLaB6qqi+l2gof83L99rUnmlhg5zJ685oSS3MUVf
ytCUFD24yCV3DSUFSD+K8qoUoWVPn3LH/QzFZwjTEdlfoB28f13M8unht8VliKbHL3irQMLwBIzl
Pov/H3Nfshw3rm37RTgBEh05zUyq7yVL5Zow3IIk2Pfk199Fn/siJNjpjIvRixo6CkKC2BvA3qvZ
8wJ6B/u6bSAqOTdQSlr7R1BTOaCre1VIkClboNTHa45u1A6u25tERiCiEO2Ts3Lwb4J6Auqa6Is8
RhfRJwBMQ5No3xQgRnsEtylK109rkF+yDrZBOJRy1MLpU9X6AMImLVDPUKZtRPwASCbfsYrcgQLz
yeTqLWHmMxoCkArLq5sCul813przJNszNMA///0D/2KZ/CG7/Tpr331gRVEdR3N1uAIXAzgs3bx0
I28O9chrvK8p2MIJ+q2sZRDHGXrwhicUYCWS4gEnsTkLcBXZ94B4gouF63nNi7Mk1gkq9f1VO0G5
rd1ksf8+118WNn+aq3UijhUEIkc2jFcxT+7a8VaNd6wuHzjLr7tWQ9IH1kZiUj7kIL2oxb0ggLno
LgRnMsSFodP5+VwwAL7Xn1nZ3huo5ej8VpHgvAFmuA6aC2gF47Eudx26Ue0K6SD04mUcX8Uh6jNG
HsAYiEz1bwy5oYL5HqoR7ZOR6rpi47kcoacaA4voP+byBrkXDdubYvw++9Cnlf4+TfLo7+tw9JtZ
D3L043KA98b2SpCQn/dDmgOYZNShh+LQJRpaCpxpqLJUFKpwAOvtsTPpgayA0Hti/ZKSVkM6e4Uf
Q1HmUUcbdYBSWgE4ODRWGOqgF90CzcITk92OyT99NOvIJgsalCDe91dZYQQwNyGEQqDBtdzGZRLj
rhzc67yZoOeDAKQMIB9eweJAh9UNl55+AlCh2EQ9k/QhSLPheUKJeb+uvL2Fkidqwxs5v1wp2SNm
s0h2J+4zcpven6a9/Zx3cbFA8ykFALO66qDHdVg55LZMbyQgVdAfGcN6jRjE4aOWZRAG4tWEHlgJ
La5BAC6tmxuYoD/BDPi+HpYLVE0TMEhwZ0a9MYHUl+T7kQI1mUJVcs8gWRPlucrPJGp3wOlnoLio
gkLmDTWlzks/D6F+AKERAqDaR/0QikAXDASUXUNGfw8gs96YajjaKQpZdd/DinXJnkSMS992a4T9
XXVITHcBec7PgCw+pJN3XvO8uEUUXYIcdReQMkK9agVmaEjqSDN4QjDJu0u4pRjE0XarpyWw2aN8
602PSzUQ3BHaEv3ez/MpUlPAzhx3i/UIB4pCDni81lcQf8B61XhMdN1U49wr4nk/9kYDWtEY1NaH
HzP3211P6hVA0q6OwhKKbhV60oCwe29eJ64Muptjxm4Y1NPwOmHifvbHGw5V+qWErOLfp3zsVfLr
rvpup1RTDdhwVudXxgRvwB/828/4BsBF6AOA+Q8qlG++r94KP7mfgUsA6qNFppQEaJlyE9Lx04eu
8L6g0PrkNiNq3UwYUm4yqxKVjMZL770lo0g/o98/x6wE10ROr8IPm4MPKYoIhHwIJmXldAENjSv0
MBN1jgQjINCNmtGtjtf0vB1ifSKufh3cf4grVI8+xJU/LgpCALS+0gnq+hRV3Z1gnT5nOUQocIma
Lw2Qv4rIexin090aApYqpaCRKgD7BUOU3yeQzz0j04AqqQc/mBob8cQJc+x9QS0OmwfoWFAP3nhV
cgPQtHcOwc4DJcGtCiDPg1APhvUMzNF94SWPjl/LekYWQDnBcmCZrmLAJ6HkcQ66A5Q/UyD54gAC
M/S8CyGlJtTBQEUwzuJPMBMCiQRsGgDD5QGCaQ9B0p/gwh4zj6fi4wfCRxfAM3nzlRrHTyzL5Z71
IyrkZn6IsxmvOug474QpfxREXZfIEiypnoHuzvaQrRcR6wkQcp7+VqUc8MM2+yIDcsJx7pibJv39
4KP1QOZho3wA8q1G/W+MO/NPD62Oq3asugtfA0nf4DKapuO1QTUMUvX/UlHdtCmqAaPH6MUI6OYZ
KgbpFW6X02Ov4R/BPODpRxatMvusFB50UJqOQPe5//s3PnZiU+sQBNlIoPIXDFdeM34SYBxFXTbv
QEUEMaUtPnum/3fSOCD4wq8477+gYQyD6hpukWJI7gpJbrsUQid8UOwM8J5+h0Xw99Dk/qFL3Gr/
PstfL5c/xaZ15sEpYE3IBN6aD1rghpK/BeYK4HFafmcNCGqs0vdoEECqZG1uAl7deBWOO4W23g5i
uJB+Z+JlDXBgNfEbgFR3bJgOaJ3357/m939qB/y5hv+hzH+0Y/D/Y6U/xEP3b5V+AzbCl/JDiX/7
X/5b4lfqP5AjgEiCBwMsQE4ZTs3/lvgl/U+ALhp0QFTohWAC4yj4fyIS6j8QkACORG4KBkyECKb/
LfH77D8baEtCRCDg+Hf8k1XS/1uJfwvK33ZTiIE+JhI4VCQGCCIZVRSSvnkIG/ZpzU9cFI4Nbh0j
UubDDAKbjDxSvPoh/+Tz9r/b7Ggj4NjQ1hnQV8DBgKUsIuiqDsCtQjoqzFbpOLqV7WGfk07VUMko
kFBl5OE1S/EifLc5Hv67tu8r7sdmbqXuZQkg0zxqGQ0j+beYBfyQoHHsNvb2N9/dcpIp60w8oPFQ
+fwZLkhfumlw/JZWcgRsF9iwuZARrqDAMk6xOICQWThO3EpqYA2SifvYKXHd53utqssC9JCD26pY
11VWC7WMUD2MYLep99MgfjZsqPdug1u1sDCcpsHg5Ig0zC72a0FmGIYSt0W3TUKVD/4sOgw8CoeK
PI49hcdbMcCqzmnutktopxO08+dBRKIYPscjZFjghOw2tBWf1YQaSlFjaAVPtq11clPw5tJtbCs6
8zYvcyi9iQgasrgBQ5QKLKr+xN33SHjaHqFxNsxxG1f4nl75PcPTLC2aB7d5W9GJXQLY15az9AJx
rDwALjI+cSHckscf0viv8ue7wF95LSHxlYkISmpk17NkvYeSHuTPTHyi6HtsXawITVgCPYAFWskg
gwJ7R6719N1tWazwRJUgXCeagPwzySsQtr7U+n8vI//XU4JZwTmOMDLSuUYhsKDTZRFANm/w/BP3
xSMr8ls7ccmaOKfxHI2M38i1uAAMJXJakg0N8D6PA7IuaLXFPR9NlEB62tDpwm1oKzC9eEDfkKA2
2hAZXGlFup8hU5lb2PtWaHLhA+GWYXR4qrzxob1DpdtxTbat/26L+7IYYC6bLhGh/vd109cWxPvs
tihWZAJxXwIuqRfwtublTIA1dvAZ8NBuo1tHJ6wJZKPHbo5yIR/iUJyvafPiNrQVlaTsAeJeZh6l
tf9pEvx7CsLzwW1sKy5zbpiGKyPg74245rm4g973iabssdCx4rJY5UDydFoiVEVhKttnd/kUfnea
tt3xWVgRQtpk4lDe3VyhxhGqn8MXt7GtuPQpnN9AyJ+RT6Dd16jwJylWtzWxmygQOoe2IR7xUUun
HzXpXjU74Ul9ZLXt7kHB4coRZljt1ivuhmq4ozAjctvbvyTO3kWllzFeh2grR+hBwbQwlcPL4EMh
x229t1/0bnTZLhC9rOt5EyH/lgv+XOThiRPz2KJYQdnCx2sxUPuEsA7MrmjiXcEcLnC7FHpWWI6r
lzJvrOYoHqZzr/NRIJ8PbktiRaWBzR4ZwnqJGHoYLICzVZw47m4rKvMY9Cr4ieBAU+iGQrEfEtWJ
dpu3Xe7MdBtLUUOUCH5m/5QyvwbV1+1ksKuVGkq8OcC7cwTwbw7lHzxkg1K0bjvcrjZC2DbuYuzE
KACnHy4rEF3NstEtNDeNyPcbnJV+EZgGG2UcyGVasn80+gxOG8UuEWpiRg7Y+hIZDrR7W84JZGGM
21XWrvFlRpQNYT2OtLr/h1aQxBgoPaEIdyQy7TJc3qxJyxVSStWiuwuqFgzpjOOhRq3IbCrQRsBD
miO51E+9Tv4ZjHRccCsyIZYzxgnWOWK4zD6RLh3fsrx1S1fUis2GMcMD+FtHYEK+iFlC9z53SlYq
tEpAc1apTuliO+fBEVnG4AcXTp9ShdZ5yctZ9rDBntF9YtCfgLxZzl5ctrfasK/vIwckvYAOvpmj
ToAGN9fFS2JWx7GtqNRGwF4vxYpUQbpGee/tc/Cbztwmbt1jcRPkgYDtQzS06mc295AcA/bQcfAt
pt4dmFM/KqNZij3oj8Bf6PJLUy6PbhO3TszEb5IJPtEzulH9LTNeJLrU6f6tbPFHSG2DkxrAlSFd
yY95Cr9xujoFDgqsH1ckATNUgdC4RBlgPIdY+cBxkFNNvD+nKrUVe98v9+gtNXQv8C3BbHkyISoo
wNid6KMcGduW+mxzgI3gwTRHnPvN2SwksHTFRNyC3lZRBdW+zYIYW7xPaBjpaYD0BSlTp+NBBVZw
Kmh4sjqDodMEC9rPudeHX+J4mpzqPyqwwjOT0KMIOjFHayU+UZk9qd4tfAIrNnvmDdmsBarKpD+D
rDHbteCBOF0kVGDFJjhQDUVPZo38mj+CCXUo2vLE22H75b+XfyB7/HEfgkk0yhSqbhEdYNQEcSVY
MXyd4KbmpenBKfoD6+AEDBo9xc3wAqIcEEDQZxQqYm5DWyEq4bIyaEjoRNqvQfaph08TKipuY1sR
qmdfq3qt4G441CTiBloloyA/nAZX1slpaLtIU7UrAA39K2ic/za108NHKevghCFX4kOKAXl8yr/n
vfqBt2zmtg8hPv4haSXQeYZtHBiqtKg+g2H6QJOvbuthBeayZjMN1xhHW9Y/dFn5loDE6za0FZk5
bWGTuiJfdRot4jnsIOYEqoXb4FZkspXlC7i5a7Smy7Mu62dQxSK3oa3IVAk8sVRN0KeuiwteyueO
127JStkRWdQyQEbxo6YnuGHFcop853lbMTnCHiUWI2ISgu6gUdOXEA7ZbktihWSyghEH7v4SiXV8
w6X5SvbcbZdIKyCBPg2mEBTbCBI3z5mWX9ZKOWYpaYUk3JEXuEdC1Baaa8MOus7tLk34J6c1kVZM
Ai3AYcNV+5Go5+s5oI9rODgV7mGq+THcoexWp5RjB8IgCGqMsPfUwygcF9wKSyhhNbye/U1qOIXh
nn9BdP/ktiRWUMoeEmi0wNBe6f+TcvBzoW/plgJ/4QnfXZPTBIBkXyB0Zj8t9hL1RxUMb27ztsJy
pB1gecuCx0O6fMvr9TMMoRq30PkFwH437xAC2t1sUKcOF1h/6WLcLXj4uM3bCkv4vvHSjysfJ2V+
VsbjBSRvTmSqbRf/4XoirLCUgSnXWq64nmQ5+5qO8b5svQsw6nYKoQ93Dccw+sUafLc+frvkpANH
PVIs/zz5wyHv4+9OyyOsCI3Bj6briu1I8fCWM/+0yuAft6GtCAW6e14Ux/LopH8yc7knVeg4tBWf
Wg4woQ1QLdR0uNcyhC5J4zi0FZ8Z9Da7LsWs67SGDZUA9YBVTmUxKPp8zFmQj+u6BLRxmKDV8wGy
JPNlCb36E7flbYZ/2o5WhII+Mwa5apERydJ/Blyuuy3itDux2Y+Nbp2cEPERntJ4cJbS+6Z7iAKD
2fbFbadYMcqhtFL32025LorHAf60O+iuuuUtGwk081DNMkQ7E3VOiOeaZoTg3CmW+pFF+UUWeBeY
HfCGYLyieQfFn1sfQH7NmNv5tjnwvH+DMxBwZFJiTaYcFlCjrCHoZl6c1ptbkTnlcp2GMMGFNn+G
ZO4X2ON+dhvZCkyc910MEao16qcyOIcmbwbpRXjZ/330bZQ/7HBbDACucSWFsvoSQYKwqw46yef7
XKz9U5eE0M77+x858k03PNv7hc82GjassdZIBM11vQRvXh2cuw1t7fOkZi0SeYLVWbwvpCV32eK7
lVW4lVqWGuTlPkAzNm7gCTfS6hsUzdxSIrcSC7z3CrAkUBX3aX+eecGZz04V9o59UWuxy0RQb4Wd
QxR0WXUpBFROwRdXksRuSZFbSw7evIS6bIYCc2WeE598Wpfgu9vXtI5/pczs8QQGqKC8iUto+ug9
gQ+0414JPm7DAQbDULhGZTxPuh+QMwIJaC3dWveKWcmFT3lH4hDPKwi8Qh5tLT9pAG7dlsVKLl0W
sCVftp2Yho+b2Fw8S7emlbJRTDPRJdRkkRRDCFJCykV+m+CZ7HbpZ1tCeJfM/czPIcaEiRfJkuz1
nJ0VnSOEUdlIpn4YKniOoOwOxh04gYACNV3B3e79tp5FQsJ+TAz2Sgnq7b4rCmQARtw2oo0H6jqv
r0aJ6IcO0AXsaqOiHR+ctoqNB5po1iyFwueEku2+CYer0WSvbkNbOxyGJT5Q+LhqrdBk3sOhIDus
fuJWfLfhQD2E1WeGlnXUxuYelJK7Vjjmq18iD+82oc4TkZclVruR2Vdv8+Sk4tFtSaz9DSRdkIYN
Zl0n8fmMjwm90Eu3oa3TxzMl+PcK8rreAjT0AuGjhbgl8F8KBe8WRMpxVvC/xN7m61ncmbsBfjdu
s7YOnyru0iFYyjVShJU7VEKuR5U7Tts6dwik9aEvLBbUlcd9McfP0AF8dpq2jQSKi87jFMrx4LnS
4ELFa3IZDJNbErQ519VCVF/DxykqBDmHofBFQ055zh25WNlIILirzWGbIAVOfK7hb5D6l3kzu6US
GwyUrCzzOECu0bBAKa0rIBhalpVbvNtoIDwgSJOoANf8xoM6cHkdV6cs044tihWUc4Jub9MyXIAY
CMvAz/9UpePr5Bev/l3oBBmsafsGe7CexF2fdtchAA1/34N/JhWFyoYCMRokEho7ENSWBiKv4ZDD
o6r00vCKcqisjzynt2qdg0fiLXu55NOtB/raW8L96Rp0nq7ZiVxK/2yESeVwPo9lfTv5UwcFTUnw
1OlpfIniePK4TJRUTshWZWN1qr7vZohUYa0Ve+N+fC3q8uLv63HkM9pYHR9idC2QbmOUefmr3/aX
sendmBWQy/p4L4ERSVnnmzbhGn6tG/nYr47vQBumM3no7/Zw9I2g4A+pcdgDQjzTbUGsh2AOwajB
wL4uUqW5qRuGCrB0O9ptkA4ZU1gazKj8TgQOx34DdXu40bslVxulk6ge+61b6yhW8GfgcZDvQJpx
I+AoG6YD4rwGiRmr0tCiOFtj8DsD45+4qG0X7D+8jql1nPl5TD14U9fRDAT3U1iNb0G/7A0kAIq8
Dd0ajzZgp1NxUwG6WEfr1Kc0muI+vEMBsRWR077xrB8RqgnmsAn6sXKKb+D8eqXDU/60R96aNlca
KI+66SnSIUy9s9cWPpHwooYSZ77zS6yay/zBYvsYrPESpmXnNzVIHP1yGKdCbnJAbmhDeKx/HB12
PR03oq2jLjaw84UaaJWnL24zt9MMeNeebzBzOpBzuBKclVnzr9vQ2459dxBBs9pL5wY0+RWq79XQ
XZGmdqp7QBzw49AF0Sl4+yESb97BSE+1G0V0BqzWbebW8QwxblJh4hxAQ8UPEyrZsGmDF5vb6Ozj
5GEzKPtCAtPNlunNByk3aT23dvhvxrOrWaFXhcoqLDTbGy+BfOBKueP3tIJ00TVcqAIDphKciaMx
SSHIPAvHwa2bM6cGrkNtCXUAIVP4Uq63LdRqnRbcBh9pxWGAAQ/VaGrXb91YXqo0cDo44EdrfUsI
EUGDASR0TUgHpZpu2k3d4kYklL8hjwqWg0SO0WFnGZElu0rZdOLY+PPVRdqwoyqN4cIyQI0BBM63
RMob2Oy47W8bd+R1Ss1w/JRREg7QUdHhjxhKCm6Z1sYdZWCzQW4G86YDVNN7dTsyx7i0cUdt7HXQ
GQZtk7U+ieCwuE9UERzc9qBVTeV50w/FCDO0bl2DC5r6zxNfTsnzHPuYVmSa1Z8By4DBcVfXr8Po
va3l6HSjAwz14wYfGzilTjVAZOuUvjTSg0yOW68DdPGPQ6eQX6YsxT6RZZFCUJGfcZG7FcekjTmC
Ha30iw7cLXCIYSHamU9+JVu3j2mDjsSqjZaxwibU9C4o6dlKqNv+VtahOeFwEAJmDNGMMtZl3/Yc
yNTEd8uyyjo38THpyDUmPsfjK2rkb3UrPzltcLXtzXenfTKKxYdHEIaeFCx+qnaftsrtPFbWiQl/
yXpeeC6jtKqv6dJc541yXG8rLqclyGDtMIHArjwoDLXmsYd50on38pG4VFZcwjImH8YKa2JWcg0D
Ttj9cOr0rJXKCsyECkDRB0ycBqs5UNSuF1ih750+pg09UqmGaW06i2iZh72EJDI09Z1KNtJGHvWD
kIVORyjvTNVNvJLIKDcAs7RxRwkxsOcDhhnu9jKGIyA/097ihn2TNvKo13B4SmCxHYmpfY0Heu63
xaPbaltRKaHYBdPQCab0ASCjPdnPI+Sn3Ma2wlINcIieRqxJsACoW2T0dUyK+h+3wa24jKcuSHKY
Y0ctVJKg0AP/k7Y+pWBzJHikFZmBR0r4iIJ0T+D6Vizhy+SoRCBt5BEFAa8qilFGMH05z7L0IQ0C
t8uPtMKSpIoSoKw3qYAaMqHCkyHoplVy5bTiNvhI62Tos22LL7w/EzPNI6I9N4KitAFHM/FUV8HX
DYDxV78voX9OBrcenrQRRx4A9CmMOTHxmH+ZDcrLYxG6YeilsA5NEfR0gqGOiAbYgL+kqZDnFDaK
B7c1t8PTxzoLsvl5evMd4/nt6tZAAXv845npzcBjIIhkRODFuy7TRdzXbvc2G3TUNbTqWDbIiOf+
7ejrCLg0x/WwApOiy5YGW+1HcVldwJItPYPkptu7RFhHJpxaer9bExnlvr6OYbltltxxSazQLDTM
YlWf4n4P7V5mzLLLDFyonTaJDTjyNuJjXOKKAgu/9Dzs9OXStqdEqI+kQhtwNFZqJn6NFS8lZOXh
CJp+XVISfnObulUCSqoWaZxD9KWuEzhus654QO8tdvugNuqorrw50RSr7mXwuo5RrrwfTCW+us3d
is14GPk0ABEAyQDm77vA1Du+dG51Axt4FC9zMnfQfYMAa/wNAq/DroCxmNvEraMTzndllWo82eAA
AasECptdNYlTr7bt5/9eFJY2dmfmRKGNgoRYcJbcrmmmQfYtGLw3ZznWbjc5boUqXGka/AYwTk2c
3CUNhDFp59R6kzZ+R8KdA4fFlgXgorOHu9O4n+RySiD2SDjZQkS+X6F2XWNL5gmuhyZu8v0wr9zt
BmDrENUlBu89SEuaFrYGvXyZS/XZadPYAB5TaLW0AsvCRsnvElnUr/C4Tp7dRrdO0Qw0qzA32JIs
EJ/Hcj2vy86tXmsjeDKS49JSQiYM2trVPk9hfS3qyrHoaUN41FwrjX0uI5Bn533cG5i1yNVxza1A
bSsY583ghEdDPIhD7c+AwAZr4pYdbQwPaUtfQfQXZc9M3OAecyGFGyIL7rQfLxf5BOfjXxKnYquq
eNDjRWcfLsJum8U6TKdZt11Yo6YqJYeqMHT+wTWM3R4tNviI52tsSo2LaKi5PsS+9yWv3PqI0kYf
ZbNMVjnjTR4v47UHbbZ4OUVcPJJXfjMLIWL4360SFmfzyH7ScXxyWm4be5TPoSaxj1kbGRdnKkm/
lQFUm90Gtw7RRrN6FDnD07ZfL8MUUEyPVz//PvaRk8h26RBkKQpAmqGhNCfJa72W8Q1Op/SsGkc3
fRL5y9jhXeVp9vHcD0qsTcdBnveN6q/Ctm/dbo02EikIZ5mWJcXKD/GdgezbLAO3+4VtnZE0xmdk
xdAB/MSbPviaFaMTHFP+AnC8WxNPAQaXKqyJ6OjtiEKfimvjdnWxkUgULmzloNCVIN1irqZ5Dc4g
zuumfwJ90Y9pK4ESB2xosCg5CV7nEoWQEH7RbjvdBiOVWhQC1B00VPIlv4S1KZDHadC5bRUbjRRm
MS/8LbWEKfuizdSCwug3joNbQTrxJIDhIAZPgv6Q9uw6MKegZUdi1Nvy2bvNUqeD1pBm5ZE2jKkd
7O67b3NJoLHL+t5zTOo2LgnGJE3sd/grk86ym7Yk4x4mWW4CMdJGJlUV3KUzH5tyZsuyH0Y5HbQv
Ttx0jy2QdZRWAH3TokWCnMhYPi3JN5XJQ95JfmL8IweHjVHIVY2yfLxNXg/Psm4uqedGzYCw7sdv
C/tgUuhxqy3WkK6vGv8yC8LOLZxs/FOrvRjmtlpEPTzuw2q9SFjw+Pdz48iS2PAnwKWLepaYd1rC
rKRr+maHOqBb7dxGQDUVoI5LiVpuDMBaVJT0qiSrGygMmerjimde0/dThY85VNVt75X3Mg/dqJ7S
BkFRn4+k4gRycGF6J7m+UG5Cc9JGQK15t9Kebkk94E+DKG6DUhnHbeJ/XBHf00HHOcrEc1KrXTY0
b/MCTyq3jWLF5kzaFlR9LMk4Lc9Jn1yGVe1YtLRhT4KTulkIJt7NcLRvi2dSGaf9LWzEkOfBbVBM
yIaq9Dds7HpGICPodEILGzDE4BmuYSvPoyCA6JSkJBrqbnVacGFrFXlJMwdxiZ3SxsnjWAz3deJ9
cvmW0An/uFHwcuaVaBGXACM8LZR2UQayzeHvg/85iQsbM2RMATgCACsoEvtvsZ/swIU7L9rV6Xz+
pW3+/hAFOjsZ2xYCoTLpF2gulP1TzSbjdFUUofUK7ZtmrOMeX7SHHcVh1CEAW4lfOJVbYPX4cd2J
pKWh29IUpnkSjF1K6tawELZiESm7qYHpKq7Ppo53WSIe9BgGjlvReoSGGhfodMLrGYYxV1mZv8J1
xalTLmzMEJmBWTYhPudQwM0uXad6P8PA8+9b8c+Hm7BRQ3DjzluvxV2unsih6atrmMO4fUobMiRJ
hdccKFQRq9Zyxzq4n2Zi+eE2bys+c1j20JBh3n5obnXzT8nZs9vI1qFpJB3XbHvDBWl/UJVYAXOc
3BDxMBj4uL1pwAgc6BE8tUdui/J15vWL27StsESOpVIphpFD+TVr1Y9pVV/dhrZicvRyPrUQJI1A
8wp3DCZI0egoUSYC69DMYR/KdMW3u7h6QhfqrEtbN9l+YSOGhnGUSdX5SIQwoQW2x/g7gHvdwtLG
DCXhOM5ywKpoQfe87O/LQbolcBsx1Ptpq/3F43BkgS+V6dvHbu6d2rbCBgzRJGlZwLDecOaEY1bN
dgurTllwHskmNmSIB4Mp+3Q7eUzTPmaG5S/B0seuw1uhSUbj9XGNdckKOD8a/7YI3QrxwsYMtaMe
Cg/YB+STpfJ2BJYG18EE2KDb+WDjhroQlk05pzyCyfAd75JDmARuedbWK/JavpqAtWjJDaTaVWvy
LWHLq1Po27ChVYTopzKsOAy87kYq6XXgVdJxK1pn5th4NKQzJj5IdQc3oGeIj0dO87ZRQ2Iz/WsH
AJthmjbSHawTh8tMzdkp+tGRjW5Dh4RctJAxoF+qG1/hOZygA1047hUbPLRKQKeLBGjEOQ6ihum7
eHKTbRM2dAjCr6TkDXrDdTP6V3KI6d7jxSm34C0Of+/1CWnFZ09gjT3VLXCCfsLhQ16zH9pPq3QX
9kni+GWtEzQZWgg6wRMEfPoJHvRq2o1EVW6vFVu/iCbLircmUBA0b/htRaBJDMKMG90TCMSPh38V
LNAZGbA8KJ9dL4Z9DZuidJy5dYx2nszStEMHtBFtsKcmuGyzajy4RZMVqBT9zyLMcbldOnkYkzjb
cyNPGW8dCSUbRyRgpxEkdGM4GC+td1mXgk816MktO9pIoqLrxqLxG1g+DOkZ1cXzurpRkYQNJKpH
j0xQ00ErMQ7MTqdFtYsXN31VYQOJTJFr+Fqik0jCpd8HObx0uyB1/KLCilQ503mcFIwwpNL7sA3v
qXRrmIvfkEQNysPGeCiXyVzvsDG/T6ccCo9tFeuOWzSTMXoCPKTIwma35pmJck3cGqBCWOG5aNmE
c6CQWfiU7BhNr0k/uAleCBtMVOZGLdqjMoLva3nHSz1ErdStW/QLK0DhZj8wMXsY3e/bHYUFd9W0
T07Bb8OJ1nKGvWcPhOJYLPBFXPtgl85p63YHsPFEjUhYxortit5+87Pwnzxw8x4Rtn5RM5dSN82G
Sl7iL7lMOpTOEjcxKmFDifD2LJq1ylEz0yuAsipd2hsi5/CT25pb4RnWpDAt+kOgNwLMQntxAVWg
2u0qamOJagl/tzJuthYCO4dgaTScZIAeCVBbBCiugxJGqtsjdBDx7Vr0XwMWG7dXkY0k6nG5MN6A
uygbGhLRavjZVf3qhH4QvyGIxk73cWtQZBnCNMpkkwG9EbopuwgbRGRgJNmGAUYvi+5gMr7spsqR
ni1+wxD1SbXgP5SeVq/fZR77zJLRCS0jbARRVQ0mhK0zPmhPr03jfwm0cVtxG0HkwRIoFFsd0Yvj
h21oKaYzp/BhVnEo1GFJ+waZvJ/DQ1Bnt5rXbtVPGz6Us1ISMQV4msdjv59xFQpz2rilcRs9VHXF
0KwNeDalyR7isrmdTr3jtsTxh5u5rf6jdRfKNVtxM08ZjWBPJ74OHUE1Z02m8MVt1e3zs4opIXhi
RYA8XMYdM7sUdVC3sa3rLaFTUZsiwRdNTP+YG5gTAw5VHv4+enBkdazjsywaweISj/M8nrObsm7j
F9GOAFiCaEHyXZj76iZX3Ps515I5FqdsZFFfxGPWjBpP6664WbcaTAyVsxM5fuup/uF729CiVjJ4
tKU4VkEepi9FKwo/ysKgBSd0hi5b1EyzILuyXbtqH8eKQ/CQkc5tI9jgo2opwi4NCAyFgRLcwxv1
tekFO/Gt+JFfZsU2TUEpHgt8q9qXb1Xbm73nxW7Sz8IWP2JDm/NQxyyau8nAA5z7hzwclFt42wAk
NNZJuizYxCKj97xe/Qu5NNwtMdnQI6gzz3HYY+rN0l6ONfCesed28Nq4o3kueUm8bOv4oMCE7To9
Ai+cnxB0OBJ8NvQIjPogrLMuiGYQG8ooDbzgEzUVWr5jn8KSE0cmbc5UmS/oewxF0LodbTYuiXbV
DK9IlHDCgQuYhXAS3sRe2VG3jfobNgn9SBh5IApkNta7svamHfGMWz60oUlrCBd5FecqYnXhv4x8
yO7Tsc0yt51qg5NYSrUhKTaTksm+08G662rPsVVmY5P8uvcnrbEw+TRlhyVhV7VOHKsJtlKSlCTM
gwWDe2HWnFFSfOnXxQ03JGx0Et5YpB3JltiSID7Py9eOVaXbdcjGJI2AldTJguMgDrvHyhTFvWeo
54TBg4wGkuk7WFW3JfdU57AxpXCzn2Tw78bD+fvheeRqYQumzJW35IaGwPclzfAVRkQZ3eFi3rBD
X+fL89//yJGsb8OSOlMnhhKsjiHzKy7Q/c4rvSensW1cEu1AI1pGpGUqW7MvUgCTy1w47nYbmCRp
EVZzh+QpBdO7CgqSZ61fZCcW/8i62NikmRWp7GFhhZvL9NWPzQ1U0t3yly0VBEUpRgLIJ0Tj7O2h
vnxXae726LeFgpSHnnPFsCbrSlEcTrUPKaLOjaIkbKhMz7tKVTlqW/nKpl2Al7m3uLn1chsrU62U
FjQDVob03f9w9mVNduJqtn+lo945jRBC0o2u8wDsKXfOnv1C2K40CIQQCDH9+rvS5/Tt8nZF5e2M
msK1M4GNpm9Yw1voGd51PFAvxGx/PZbxJVSmhVv80Pv2uTzcBOCCip0q/EsFix971K8RIUSnf94C
NjWOtZpioB/aQbRHX4YzTwNZBfGh1U7fm7Bo17ST2EEzUSn+LgCCdMoJgxJC2rdN5XMPENzz78NB
aT/bInpJw4CQH4fir0/HLmFwpRRbWE5oeYCDJIrr0iVuTJWooyD1oy95qoY2eVSlb6qMJB3rjqaj
S2cP0TT6aUvtukENF8CoeiX4fwtYHXVMqpPyfP2+KsNlCvR0k5el9KepG6N1X7GgGXO7GqCRV1jc
e8ise8jFsTkw0NjxiqdFYtv33VYnYidntbR5vU1Fk0XeFF/ZtFqTq6aZ3y2hbcobwA+5TwvRV322
rpN/nNdp49+jpi0qCGDVzXBluna+W2HrF9/WVSOSa4hxbeX1xmDKcG4CU5Wwsd0G8x7dRz6f17nu
ujadCRuLLRXDYBcYoYcwBOTL2EI2EgZQYtnDWntrgI/tCACEVBfjETatjTp0MwpgH9warfKwrkJH
2eCGonwHH8f+vu2Q+N1tgmmdNjQx6kqGcR3emnogNJMW1ezroKva+Z4NvVloWkEWh2EDI51EUVTD
rbXNdKPpdO0HuajPM4mIPZVrk3gCElkyqIeAwmXnuoo2D9Ul4kPePfjYlxZtWwKYdhr5eSIPgw+N
OyGiL0XaLp1wcPzR67aHuyxMt3M2FNrt4qrs2OfRBHPP06H2kV5zF3InBBTPGzfD8cC3jfw2274g
3+G0MPRvKQfy6dpqNpu7IOaBPA9zINs7L7YJAyCmpvApXJsnwzLQ9dft+SHRxmszDlZD9XaqPevu
ypqJOs7iHpZbNm1H0o3X8BJIxPsmGtB48q7ZiupYh3jL4Iioci+qrehsmgDl9Vh6Rua7sW1RhOCm
mupsbmfj/pDdXAx+N/YG2v506N0ZSGcxUkTXTCQh6M7L9MYUNfoKEGnS5K0uKhrltitFPjgb1nmw
tQSjjloTXPpM3FVZuM31hvZMO972POpvy0nFkEQsW/mpiIUtr6DqMyDTc0U5bPhCQa2R+/VxlyWi
fX459tDhLZCcknlw+dgw9SHcus4dqGyDK1QkhwBl2qoNd+tg43vSt+Q0ion2mWm7OkrJ2nq+72jZ
iFTGsJNORa/hkSljVnTpNGnUpjXsHT61ysxrKkpRkrQN0K9qXDgcBEwy9pCQ459A/UbP1g5bl5lq
VDqPi3lYUyJaexjsTD/OQ7Ky1DFrGwCVlZhzeB2X/mBZTP9Q4xTACbVO3vBBdh1coeutyNHyL7tj
11t0aaZhK9NwYvItXZnLjUzmZe8gd1LdLqUM9gGcHcwJ8EL3qe9JeaV8VX2JGoKnahrIFWZ6TmZ6
GmWhukcbwMIrqwg0dfJNt71MiW3l8NCvonnQHXjy6TAX5H4pGlHlrg5DkSda1HBua7tTJzf7UNgA
ydrKgmLKR+MeteuT48rhsJUvlM/DPmjNavfjQNZ5h+iZNSmkNvzTUBoa3oRV01UpECh9fS5bjx5a
B4LYfDJ102VDEWhzpFth3A5n7upugAo+GTEPT2Qr8Xbass5dMJUl9pmenpqOjO9NFePH0bHox6xG
n+ihAhtfpFG4svtl6nlzBf8lBixAWTu2p/Ei3jQ9afw5dhZUoKqzc7P3flPBdadr747wm1nORsMu
ORUWqkzZVNJovo9oDY1D2m963w7rssD5OVy3d9aI5cDRI7lWcVWbnFAQjFmMosa13BIdZkuydmBL
do271smcmO/DrA3fl8zzJZWNGKI06IxaHnpZoRdS0q3Fv2MwltEBbATZkZkVTb62ZgIiaJFqe+xY
NdMcMsJg1oV+2B5jdBQCWExI23zycoRUNhzxJporU803BdC9aHCLcdG7eY3omgkFKai08UnjD0pr
eNumjE46pWB6nwmt6H5q6+G9XOFlOK+DGI59A0Tv1bCu63A/t8YW6DkB5Js82G6t/Q3OooLduFGu
71ZpidoHG4jXh1oE0FzImp7CFg0mNcn3kicO/HEZ0gJ0QNXIK+0hzncyUOdtmrQue2pzP0IF62ac
lFSwhSJhfcaM6m8qoRRo7XNbovsKq57d2ldkfjDPLml3lNUdzXxjyeeYQ3kO5by2hMT8s27KO2F5
X+kzLQVnOWQww0JBdWMkuYpFuBu78nttg/E9CvZbDjIKJnolZZ8FHFp2SA9i/qDRs/qQuG76Jje9
9CmpPZdZIQt2sopaaPDPy03sQv+o6lgkWTdAEtA2NT27aZpMGs9de0bFpsxG0OgyYnV4ip2R56Xb
xjCfRQInQ4Efqj9ZV9nPMfi7901nq6VO48ImXR53mPePAIi5+DjQLTTpwl1Y7WvdyDqrZz2xvI98
8okUMkFlPRiXLcOqjoO0i3xP3mNR+SJfZBP016XeKkjo1Vu3b1yh4gNgVrVNMfXcWccOiujhRupT
RWEgnAXCx30K6T1+7Kp6GzNIUQzVUTSS38BFrvdppwK9HFhVq/iKqolYnw3LsI5zOoSro3e2qXic
zQaGRblsdPmge5v0uXWheltGg9NpWMx0zFytx9R42IGlQ5I0821QS+4z5WRz6oxu2/PC+aYPI28C
9xhFZPMZ4Dho99ESIUgpVkX3QtigO6q65qj8+LhNofPzR0smY/YDY7XLJSvJVbN0tToI+Nf0u24O
Va4T4TIaTwinXMO6DxPcjad0dDgD0pXoT1oM8qzACE+hhXtfNz2MbBWtI+z0oNA0ebUQ4fYRIo50
wWIsUroSHNJTKOrbRVdtqsJmDuEFPh3HBjkEnwlPaUdoijt1+SCLu8Wrj6uFbTBdGD0uahKowtgE
PW864hzzcQ11z2ABLv1hDH3LrgpfsTKbFuv8zbgNxZQlroShku2rINlT24NeWoLiF/kUQUw5n0ho
eJ/psa2bdIm2pdlbkYz9LZ0q77NxbGl57LYGmsKLkhW/GjnikbTv7eS/r5FmMo03DWu/CUH4nLti
Fjrv+zIKM0UQO0B/fQmHD6IqApf3RBQ+70oYdeKBFvcWdTKrsg3i09cI6sHZp6yY/pi9gD5NFxeh
yuYGs+mc8F7eoiK7FYeAIbg66M6x9a0cBs0wl6M5zEw5ru19X030o2U2whpZgw4RiiyCPhOQoG3R
F486lTsHibcDDaBCsKeFjMkJXpBa5lSEZflYgvsU3raSbTxFOFAeW0OCCG+gjcZbESHJyKt5LmRm
tSQfPA+WBrU3lTTmGHi4bKZGIW7NJFMtvdVAKFRZoxx4N9PimrspGtEGrWKIOKTJBqjekcmq0ee+
EuQtavMTz7BvmgOPiLirlzUc8zqxyj1uZJgf8dzhVyoKiCJ2ED1Qp3CDF0oKkVoxfdumVUQ7uHmj
Tre047zmNVeOvwe5OBmOCUa/4dnAiSy/+naEM+qm0KVNy8XIt0x0Sw1R5yoJdwFMcVW2BmNo9qWB
um7uh9GvZ2hM+SGLSxP1ufZQsssQ9IfXqjTLhOjXaXNuoXP1AUopIkw766E92dtxgbAot8sXGZmF
VACZzLM5ugkb9NHp0XQ7NzRgx+FZJwl/+ZpVAEfi6N152gf6Dvt4s7zpPDhG522tkKtGy9q0p2UB
9D4fODyb8mIhm8jJGMVxtpGkj49qjgT2mymqINk9jut4JFuCNHCu4X78HmNO2RlO4u3wZA2O0ANL
4q3/0kSgF2U0IeVyv7JqJQ90Cny1g0xQIXJTh+0+iTn52EVkvK0ozv48Ir1nyBbaEfwHClJxruO+
2HJpOu+P1i01zUVcm+AkK6DtHhCIUp/BaFMN70S7WXvTQO0NEddkFpQ+qnHYh7jyrSk2BJhtW1H9
ro5Y669rw7j8GGgWdx+nqA2TO7KMsziuRNC3E2XUYp5pe9dNA1PHAf4+LEdYTZqsh96/2S1emigD
+SGUT5QCW9ilimwzYH+rD64DnhTjVWzR9sg23WuLFWO7Le1rJoHg5YDc8SvMeon3DwGf4E6FRRHc
wxcK4UBdBFhBGOy6SjToVBinPV3DdUbrBOJnKUlGH4KvEA9v41EnmHTgjS/dJ9v5ev4mIUJZfBub
gmx/yAkz132PIizU8NmrUQ9IUaVIiszrKPTpyruF7lz/bBGnlJzPvnFDnesFp1faDCWS21KN6kvc
JsnHBQZez1V5W4YJ7OI5VgC6RHO59y3OzDWnAf5bwASg8fNyLuK579Z7AofLas3kRJvJ5tgLKoNB
9QKSKDWSpi6PaofsZazWCLJ86EHKHWR+XZNT1awugw9CFKZA4pQWu8IClZAJyfb7qQHpHEVoUBNb
niNsDCH2nvACYOBUTHqNP5KophyRRkeCLK60Ku8mMtPyCdtsb/JZYi7tK99zcRJssnBbYHIZ5CdZ
DZF79BUqBI+m41ZnjiWmRJZRehgJa4rNj2MfLXaMkFJJALxGut1gWBN13uB78iYyiaoPZKJTfxc4
SqJ8wg5TX3VdP7+BASocW63xVfxgVTMhOkWtIHzyjMZkx0NQC48ANU1bNiDknt641YVTyra21Ver
m4vpUDlC0ebaou9A9sxhOnfl8iUEieCN8KUHHSSwboCyqacm152P7ZnPs3oyZi2cTV0EbTGE8F2D
WUhgcdjsZx3yGt9SQOvf2dvWiu6IReg/VqEuREonL45RsonvdciRriah5ixb0SxxO9oorm9GjIqt
06b3qFKn69h2Ot3qmWIk/Mbu4X4N0tu6xUsaYnjz2Y3xlEesj+4TOUbmTNGuo4h9cLylpTZsAIBT
+wjSww6HHpwvJd1HPTRVd9JGtPm2kNL4HXRFXQx7w4pIrC0E2Jm1A/oqYxCCXLIwze4iCXu7ewbH
rC6jKEObbEOSrHO1ja46b4tiDvubrmgKsDRI4gr553iiEKC/Wb0v6xSuUrO4dvE6IIcKOqpcClfZ
5APTTvxBlyAcP4XEueWu4mDi7VHUhahs1LECX2ExDE5gQKdVWQIj+gdcomfXkwjEiH2IEI9XDhU5
6Am3fd0cw2RuYZjuRZfQDNoV5D0JUXlKF0hNvGkIR1UGli4FMs0l6cQJ5w3ohDHAUidU1rsExmYN
lajnQIIhC4N+UIAKYJuD0Mu0IA1IbBjnfdEBx+bbsi/OAzEbnMgJL6IMKZ54nKte8jSUszCZFU59
TCCKdhq7YoiyMmrFu8ILoKV7K6u3fdknHxrPG5aRsFFfQP/a3gjYROAhZxzoyHximU4VlffJVKjP
PPSa5MHcmBNust7TlQY7bKzNQ1PWY4RgaZnbzBfCHVi5jOGprVcgqGOBqZHZhsGwpJ5ghLTfEAaU
e4hp2xLnnIf71Fxgy7wKhrmr3pTPwN/PtrEIcyJ0YuLvoOWW1ZsW8Hq0aAhOKdRrBFIHVaDQdtvI
UV+7lYW72geQ8VF4Hf1uGOpGPEIUN5wzHkTYdQucWsbnaJ+zIh88gvseEywgKKUFekjZgipSti1V
C9FpVEdSppZdI7vbiPH13Rw1/lhqEa7nsezM8M0tYYHDoh3H8ipYXQsWZCgUlVNag1Jzv4SU6kw2
fdunMadBcE/7tboZaSXCrBwtP21iCYqTMwv0v7umKNW7toR73n0hVBwhRiXTknlVlg8hj+DAJJ1v
b5mbKAxIdNGtNwuS6hPt5/68FlHsM+ROUBliBQ7SESlZc2/iWHwlrdYqbzgik7RjSr6hcBe9Qivc
QsbKTwOizEkt71GjMYigAxBdkdrU3XgOBp6gMTvM64ewm+dTEQwbTbUs6ls7de13TTjvDeoQBLtF
seqtPbcTEr7zNAhZp34jfsnWZkGez4wOIA7FMGYHUevJVSlkdFTxhrPSinNQB+pK20bP2RA3S3AV
Fd5bvE0+PsFEsClT5seKp2SL1/4QQ2TqkxfLMmWI44o7Fc3RdVzIB+8rgEcheCeWHNvmduOostG1
RpP7CUR6/iAgQPBpFUgurkxFdHEciA7ZIYyT1R9g8zKM6djP6pGBnvgQj0XVp0PB10+gLfKPkZnN
VTNSswvNtF8r1FqY+TZTLIk0dm7+iP5BnAIdg2gN3XrsnF14WyK/vKOof8M7ywEisJsQPr2vyLac
epydD+DQuODUJgtKpDop5odYRtvV5DhT6VpIfVXawze7zem4wulsicM554dRQloiS54rwRWpyzeR
LquPRGByKaEMsEsx8wd4R4KWNwC+aLOxbTAUNWyIbtdSR7dJua1fChT53rWscHerlSM5SkPey3BN
13n4zsrp7aY1QWF5LMurmm2NRcmPVWfWV9UJAxOk1sFkBTiauV3z0Q1zm+L1s3dFsC1TniB4HjIf
aAWsEGps3+kGgTmsBooaNJwc5aNE0nynpBd3Aa1bh1NnLV1KMG2xTt2qH+pwXqb9Zmnc7Cq1ou46
hXH/CS4uYYSTm1JU59vggchgPBEajrB2KWbzLWbb+iTWyYYoQK6sx5HQiu8GSmh/xGyq8atJPzVZ
gX23QN0DpXlUIqvoTVSiQA2K3ew/9ZFpo3Q2FGIGehjGIu8kr4c0KlmxIDhcl2u/LKrOGOrzb4GC
oQuUeAJTIil182eUCK3ZT0kvnrCwomOSbLcmoO2trElzQ7dhatLEUn/XJ7K8wXbNvzYtzMhfQF38
dbOJXUoDQNd5dJYpwOL5FJ3AXV0zSuXrdHDYpTiADlHaiBoDxAimeDAh3NJR8Ol17Vr6cyOrVFb1
U/3cPCT1sZ6wHZFofp3VTXxJ++6nWHUOpsG7ZXmePxbO4Wrzwau4CPEl75vQbq0KHKM7aG0ScVRJ
uF1FDp3Q/WteTSyfB/tPbX6g1WsUvAGpnOfkMSyuI1l/fN2VL176utYotVQbUFexS7cyuQ+S6FUz
ETvXzw+N5hIIHwZzpSyLr3ZuP5FBvATs++tZHl9Svr3huqAVrs3K4oMTW1bz11nwxfICM6ic0qxe
0K2tAvOZtehjldPnV73sS8I3xf5KoQwAQTMDJwc2JxRN0KfXXfsZhfWnKULHvpLICkHKbqOnDQ0W
2ZPldQ3sS8I3WkcgxPTP9EwefIVJ3JiTUsevAqGh4PvzgyOzWVrKQNCE+k2d10ig36OF1r8KkRBf
GkXQeEUB0T1PQk+Ka4JShaXbay9+sSwr7OJz23QAY3p3m6x1Fln3KvkYRMgXb2XZUHhPQJ6Kx+U9
SotwUK8+vG6mXKxLMaJXFhAQp4phpfeqqeJ03kr/ug3lkvaNtmgit6oCyz5AK2fugxOvq9cpMKHh
8PNbYXMYyiS0EO6iqM2idwHoAvLqV72XS973VC4F3yDfBeidfD/16EmhQPfKa1+sznaBMj8q3YCX
DNFRc7/Thrzu7LnkfU/J1hdc4LFRy93Ppv4sm+7L697IxdIcIJ8JIWyMJad+y2barEfl3Ja/7urP
uLM/7VhiBbCgLCDvWHvpYBg+5ASmFC+cmM/ol19xJ/El7ZuhjgPJXnBh9OwRO5a0gJHqEC6AXVCL
vjDKWnVjj21Cln9baP3nt+X/lE/d/b+u7v75X/jzt86iZgBvpos//vNt1+Lv/3r+nf/3Mz//xj8P
T93tl/bJXf7QT7+D6/77vvmX8ctPf4DlLlCyD2gGr49PDi6IP66PJ3z+yf/fD//j6cdV3q726fff
vnXejM9XK1Vnfvv3R6c/fv/t2fjhP/98+X9/9vz8v/+2cyN6rphS/7rWf//C0xc3/v5bJP4RkTCM
whAwuJAnz4jT+enHJ+QfnCMQk/hYsog8M8QMcN3V778x+Y9EsARIKU6QlBGOLcp1yPHwEf8Hg/4H
PooiKUUI9td/P9hPI/M/I/Ufxrf3HRIf9/tvF6ApHiJ1RvsC92dRQmN+edhvkUX1TdUkNzAxOPPN
fbRl4g4B2dg18KXySpHWnCWV8oDiFLojw9o2KedoyqXVxmXOusJfGVPW7/70Cv/9pH9+suel9T/z
9seDiTiO8GASG2Z0udPxog7Qp4zDvF9sfzYw9inTyM140GYoMhbAPfDvb/hzJPV8Q4p/SBJyRsB4
jS9WI1JL2EAtOsq5LVCJRyP7aqBo9P79XZ73uT9/LRqyCPdiggkecXlJ9Yp90ZbCDiJX1IfXS7HR
MdW9AlgwoNE7dN/Kd6VHRdGuqLf9/a1/AG1/vncSQZAK2XsUP3/Ti29YCNojCV3KHQUR/3OJ8uYV
MoIuLSH34dIBDKBDOybzXiZ1mwZOmBEkGh8d2jhM0LFyyR2yf/FCsvMDt3z5VJKhD0FESKCifXHQ
cxujLlqUBbo1NNgzDM2xJx1AcshNIeOBs/SxXuY71Xt3tivA8+i/VEgqp/BDYxpMQCIfAg8oWj5Q
3r6kSvYDQPzL4yUQDpFYKdiQsRJ/2qQ3LrZyMGiGA8q3HxtJ87COhy8LWk9HvjbkQ9wGEAJIVBce
CKlHkI5Z9ezM3p0tqHcvHHKXywLpPSMCewbWKhPRJZg6gazuWrmhAtNCYCHWFUqjdqjEjtsw+Fgx
ub4Qf/3VrGGcYBMSXEZJfLkuIt7rWlW92sm+0/tt8RzIEkAW3gwDSoqVUTB0N/P8vccQpFXtxtvV
smaHXpi9CooqeIc6xkuyaD8faugehKit8CgREcPOADGknwdlcY71EZB6sBJFWQsVCviFh8B0xmWx
HI2aXIYennzh1V9uEJSEFIuWYVfC+vmFRR15RLvARdW7jhflQVA3HTam/3cOuvhqBC6+2PcIFKtC
yS/Z8SDhDVI1BdBfAFtUaTLWSaY9bR//fjP45Q0SFG0jAd0kLiXMiZ8//1PsYRS2iaaGwmYDB+Gb
DqoWJ1i/ag+gz1gcNq+SQx20yf3f3/WHOslPqwm3xXmHrxYTSuklu3iMjWQ9mE55125BcQwAVf0e
w7zA7DsAdPbtTFyZrVQzwFxQih12BZClLhs2OBhnQsD7OwcJFyVmAireGxSwq+rQ0RlcrLWrGToR
ERoDQ7zax4EDvYD+5LY81jUrrzGV6F091+QBlDj4jNiRh1DZQDPputwoQXnQs1WnFngfgIeKbjl4
bAcHtPSi7havkTHg/KplNxpq930AJG46LBHk1cvnujQal0CXVVDTvA0D4CD3UxV1V5gngIAsXM4u
a+IKcMJGNd2cRp7rN9A8gJWPIEBE5Gb2djrpaErMAwybyyNAPFocKFmZyppt0p9HxrZiJ+mq3y8y
UkUmmiAAiLmuiMqLcKRtRoOZfw2iehjyAFDuNPH9yVlZvJlV0b/Xcc0z1Q7GvRC9/tVMwnZECTZJ
DuDGRWSvXb1FBTzJchTpg7xTujiwUMBwDojvnG56uq20MLu/n0jPC/yXeRTFSRRTXEtcsj7nokCB
G16ZeUuHBC20Vu56Y20eBSZ5IS74i++HmEDiTgR/RZekHucggJdQiVthVZzJOoT7oqqazFIbX2Ge
r3sAy/ULZ/Vf3RR+2SjlYq+HIeDlSy3LqVi2JskBERpvmnW5KyoOtCgphhz0KPiFjcNLbnh/8U4T
gv09ShAJEnlJAO6g7h+Ua4wvqlS8lxjwzCph9rQv+fHvh++XU4xg96bPenBQWIoRCP28+6C/2HbE
dyx3CbDnOLWGU2gU2Omh3G5I2y4v3O/HJLyYL4JwkeAIjxFXs4sgA53eHoTviudtMiLAaYX8LrZZ
f1XVpt76po0+xsL4+RB2A9nydui3x6ByzQeAcLD/hg2jPNvQUD6g6zA9t/qH8L4via1y4ElX9LDQ
DX1hXf3FcECtDEbEgEXjVV1yKgso/8/B2PHc9EZee6/arLdQNUrQ8H/FrRCUCkkI3FXDS1Y5QIdO
9qbkOamA5ptFoE51EIhMY2t+YST+YmIDN/m8bDlPcABcFDDWCmDweqp5DsfV4tqDHAPzXBqiu+KA
fJpHXZ9pTKcX7voX71KiVi+huhUnDP/6eb5BilgtVbDxHK1es0PBR2VAR6wQ41n+dxbhz+c30gjK
4fQkJaHissRZLRvXq5uS3FCYQdVxMe76zQ+HuNZhTmBd/78ivv3rfggGY6CPoO1ALzWFAZ4HGj9p
k7xDsr93wTpeSxyzL8yQXxcsrkyTGHfCFv+LoQM66IGVsWO5SlaZBUT5A20rf0sTCZB907/k4IpL
/rLDY4OBaxx9Hi+A2p6f6E8BCoCqEsmYCfMxmQKKsuiCzp4hgC3vCcQPTAqaTFXkbq3slVt6wN79
PCZQEHZknVLgOutHXgg57BxYBzpfkgQFCzWhGQsOJdBAs2Z91rkFsQQYivQot3EDbJD1Br1cq78p
dJgPlaLzd9cqkCU8LCv3Pfc4vjWtoOYIMJ/vU7ifluWON726XbZ2+LzUIWKXAGSLe0gkyzI1sJD8
1NfLkqRxWPoyrQGxeqrQngS2wpZaAXkUzV+LDjFYJouOj8ir6/6MTC38FoMYszwDz9p3zvv+XYPR
/t5UrrgtIoC7EZHAxAP8mTHsU9UHpgV8mrcVFhMBHYKh2vOVdWjkXkmuwVOvVbHeM9jnmSxOtC72
rlFrAzRjNdzGAfwFgQSGRWcK7o5GBjgqDhgywOhgGJXLUwThCST9ZdJ+SezYt0CO2egtMobpg27W
tczQvybltdcU9i1yXZevxQT7UxBsBdgafbI1cTrNZvxQTdwA879RJHML/AH0vlG92zICkbLmoBbO
ED8tFJwRPBQ2pGXQ7bdtdcGjBXy5zjvU+2wKrgBeoR/WJIbjFRgFKeJC9q2FYvL3JJpmfK8GtKr9
oObyEU4EgJxE/WzvhiSw7xG/jWMaFAoiqGrajEgdtLQAa2sDB75AE4DRqDr4hmdlTAB2rzc3BqBt
L2j4JdSEUE3YlsKffCLGd7prQSaufAIMMDAO5gpgIAoc0SbQ5qWml4ceKuvnkGhj0hYaxmtmpXR4
rSgmqlTBB+yMEQQZESHo3AFi1IJDtJYBJOAwtvhBDpg8WjxANtwCWDP6TAKc8LYOTWBz1TVC3MwC
lIuAmeqPqINw7AEA9+K0jTB02jV1b06KGtNnEw3LBxRMo7e4UaizxQ3d+3kx2yPmtYLIV2Wnp74b
pD803YKnjVoccikTRX8H3hN/yUv5ZxGHH5sXijshEQIlBBFfbpYwPyUaXLoo72G1eujNM3QdEOQb
nwQz+PIGtcpwRssfJBnUJ14SFPg1tUVEJ7kQBOU5ifz2QnvDAKTZR20H9pEJKuCR263PBx1tOUqz
NmtHZvfozpSIUgKTW/d/mbuy5bZxbftFPMWZ4CsHSZQoy3Zsx8kLy3ESzgRHEOTX30Wfc287iCnW
8dOtruqqTncTwrSxsbEGiInZOrUuKibcI8YwhtC6nTbSzb+PKmxnE3dbpCpIx0SRsV4qySiViuk1
BFcMHTjNW4mAerO8bt1dz8L+Kv7hrELutXTeBlbFElMM1Mm1Qbd6IFFVcww4ZZM3ZbQK4TmonyaT
dy+JYVUeyxiwmm0q+biFUPAErAjbOUpca4BNMCN6tbv+w/5eFjqkw9/uwDJSIFGWIQX1pVOyyvLk
Fpw0eRjt0dHMGshvUiM85nCgYRCBcNOmUMDaYKN/vf2/iz6KjpMHV3BEL5Wg+vjn4TNnQF6BNmN6
kDKJb+oUoR9VwTqohh6VnsgcdrOGU8aUcuvWSnsrKOahAwhITrvvUj2Xz9d/j/YmovZH/or6sQWH
GgP5BUrC4nVdaTmXNKbFyCXYcAQMdDZ2uYlbotNoEYDyMp9Sdd9aw3ATx2Bg4iEOC8mJkFsdwXRQ
frIJJVTXhghkAFy6jNVdJIAtaTNodn4D+mDvRkbe1gFu0Ih6lR1xYG+IPXitsqB+61gznvJBlgGh
zEcVJ3HDbHD6lPagZkkMuGZEC+oMmYIDNVIRLl3g9syv4BxUSKCnSek8A0riEbbVkN4UKhDYDgMD
InZKksudiyqa+VoDCg7kI+TweKCZRWs6ltGOj1RvNNXpJBDS3Fof40DBPDxrtVb0LmC7tPPapiQT
/uO0K18biC4XfjkNMjkWEy9wwqUSAUbUtbhSUH2nwbTnAlx092jO49zvlFlrLgMisAZlLIC8d3o2
ybOXcrN96CxUFvxB5aVyGIkqzV5vyOeStmZ1yxBdeodzS1NcCpDpUzPEmptwPPHue16h/pXUXVd5
DeweNPBe+iYG3RxSmS50vvpbTnvjZ0bBaNjjhCzKXyUDrP8hnRE3H2c7MdRDM4Go6sRTm8m+VtXW
cMQR3gUzxNNueFebLGwscLbdXIvgTz0VnOpBNvZNu5+SPk93lsFa5U7NybADel9rgNgncgS+BgHs
zRjqpnYpHJehsNHYplP32fggxxwIWjPB+wNmE3hlbxpaqcfPr5XGA80BXKVWk7vXJAJcC0d2/Aqb
Ij115jw1fiD9xZu+bVeT6sBDo342FAtHZpXIHbS7pAG1rKyFtFRC0yYKyDSmvWN2I0PprsxROLD7
NHPSvMND4dgk/UPXwbfe0fgEHg+YcZ0/VqX1AAAyCIRdW/BdnaY0c6mlDYMjd1Ge+73EB5jFV1im
DnRDgchNdGZdsiklQIgaGbjgbdQnowNFwe4J+UMnO6AOAYBG2xRYLjCHwf9oi7R87DUqlX40joBR
gUlY/xonmyaHWq+H0QX9QwXdyMyBaC0gr9PumyIxwmxuwQmWAcFVQ7ta2rEmqTtUXE8Gx6DgLCOo
d+YeUNM0cfp5ZIOHRcjrkHeR/JhA/SHe4VlE+mGOmQWjILuEfgDkjIz8QPU8eY4B0zxIpU1isOht
LnsQHdCe52oyv4FQPklOP0Sm7qo53ha8Cbzo3OkBRJGX+ysw3xPw9w2WVMW/jxLqip4GW+ln4InV
xo1trDTHlHW6b1q+5DgxeZaoxCFb2uV25cm2DgYXqzv5ceh6+LqmWFRH2Dpmvwyrk+5igLxRsy9S
9kMxk1Z2R6uQv4H+JD0wvACnS34p3ZW9NmqQ+1fLL9jqUe+NJiu+5RkxQWCwhwdDyfLfIzPZuY1r
sG+lrp64A/Dr/KiCv/2j6AHZd8CpGUo3y3udu0abLDwDkM9Kf6pGWvgFGEU4KmreALJPDPBzicn5
Igk1WeBlWLwAtwLvTr6qx3nuqVGhpNiWhXIpkF4XbpM2tNxXuAB8Z2UCgkwBgN6RsLFecJxxpgaS
1LAKFJAK8EwVJEngYcGa8kdo+fGTBVEtgPdwx7yNeDM+87IydUc1K/KYD7Fx7MC+1Ty1YKDsNckc
nxUWgQqk5JYyuU2xUKXqsVN1F9hSqzl21aQZBxwsbeKOdFSrIC64nAb1YEEwMGdlelNWbQP4aI+7
oKsRiE36UOGcS69SzOiuril9UpJENp3U1tPZV1XW/QQmF/EMVFfpAqZBDlh6Uw3MBV0M/K4Gmjt4
lOK5/DT2EtwkQEaX2r09o97ppqqePMmRugB8weq3XcrraU9TmTYebFbxmhVD6iG/WHpfmR6xez7t
Z9uOf2tTk5sHEIakr5jpFnQ6VStrDAEYDY4RFyZzE6akUEgiiv084LYAOlgMNdSMZCgSFGVmJj5c
qM1HFlU4s+KBFj9BV5ErlD+t/Gsvx81dI+PdwVOGqgqbKZ0BQ49mHaTqQeeR2+t6knqy3kutP2pV
CfYgOE4/YlOlzFGRQT9HeIX/0SagLB8SWuEU7UH5qDxM5gBbvYbiyckyULrtqTRZfoRnh9FqtRRs
qyVPG+igPJctON6HpNLM2JPVkkXgb6Sj7kqFFKEgXOIt4d8Fw//qzf2cvra0o7978UX9j0f4S/2r
+tK3v37155da/C//H769q4uIyvrj+22SFmldp9Wv7v0D/Nv/9e8XeLxd/QsxC1UfBWUZFICQbv77
BR7lrn/ZKsw0UPkiuoFz9f9e4FX5X7Zmwp6dgC6GVBT/5j8P8Pq/kJ8jY16sBHQ8wAEM9l88wC+Z
5D+JnYRXfwvgd9Bh/swwsaWiejDKOcTNMNBH/qoWpe4CB6aByTH6eIogO2RvP94Nze2/v/v+Uf3P
6ts/rQn1LzJmcYzDYgoHtf+pa9U3nvJnXa4eJNN4yZRh46VMuFj80w5G7X3RRp7SJMb24SFSMDgJ
Q7dNueOtFd8UWdbfmaM83VFIP5xopVtPgI83CNosSc7DmGGfFbSS78E0RSZdGCXYvdc7/+fN6p8f
tVSa3lWSoCSANKNNprAi7QvOAtUzh3I+AuS0pW75Z5XsnxaEeySSQduCwTcLFbxpQbg9bJFne308
fWs0am1cTtYaESqnkTqBEkxKElg9cVlNPaU8mDLxJfa5BkTZRr3MOisFRSWUCjv/CaYdP7RqJrmg
TJV3UJ6Q3evz8aZD98HaF29XVgydHiutx9AG1f5Rp5TuLBpRNwY1AeL3HdvVut7jBJKVA5QE5Bez
SIYdNqkBzp8sDaEE/9SvSByQ0MVszO5Hbi/SXK2aXibQP1ScHnp+TBrWbN2Yl0H+6CcLDxZUL7VS
S3oWZsWUvNi9qXoG2IMPw6Kv5eBdEvdCTszyeVJrUqJWkSXg+zaoAn1yzIRyaKS0c2RIlIVFDgom
SW4brXul8nToyxEJV+MOjXE76l8JlBQsS3Z4AYhJZvsGG4LRGCElCa5Cp9/NcelLVbZPrY2hWdld
4lN8zRKkIBwjw6ZbOd7J5JzV++udXlnxYnlCZ10zaSa2VUJ04JsvZZI5cwe+Wf0ZbwFEYRF7osq4
46sSWtDbJ70+a+NGcX7tlwshJ2njVmoKbKW4fqrt0oHyP6p3N3a7FQyWwP3RehQiDqoNWa7jCh42
UIpoe2g79xu7c+3LQphZsCdUBQ8hjJU7GQPOog00/MpCEVUjzWGYFPjOkBPc/jJ4FuTnrjSCvKm2
pKjXGhCKNqUNCjeKsGmo87bzKxgjOWD7tgAQT7fXF+TKMbpA+d6fJEaRdjU0R6wT6iCBDs9PJ0rt
n1SqjrMRB50J+v31hlbWj/jmLFMCjlUbkVMa2/seb/mZCsECKISpn3G5x8oX1SQHWqZgy6rkVIOO
XvBqj+vOj+s/fmUFvSUH785budHTZALV7VTGw7DLQArWWnXrVX7t40KGIVE7BtUJH0cdAlEsIZ1X
TPIGPWFtBQnbFnfGtExqyzrhDSyc+vzebKFWPTX31wdm7fPCpmUjat3QHrVOcWrdgw0HfSED3Eay
+9znhZ3LOJSHjNYwT3ScDpkSnZiEFx1F3wJ8rAy9qCapQnptocybpwbXQyV/xH1z45evJMMi2iGT
G3WsULE5JZWpLLpoT0Qfv8V5fNOBmQZRGOIkpP3cJhaFJSXw3Cto/BmnCdVbiIgZ+zSuX/umuM+q
uvQ6Nm/0aiVaiMp/3czsRsvREKTuTgA97RheKJ04ioK2KQrI+qDUdX3mV8KFSHnrOiBlhxEtZbHS
ORZDMxHRZ4/29IhHvM9Y/CFmiK/oSlrlI6Fopgd+zVFtDhk0bf7cuSO+Y9u23CctTOZPZSPpR5mC
PjnJ3bjx9bUREnZ2O+Zd2qTLTycvVfGiD+e4/samDSzr2teFjV1QeG6nFV5LFXpX9Wccc7tR46iZ
/XdAjf+7YIjCn7atoeYzIXJUVE8OEaO/clTSMECxuaEZ/WEXACxfnmTeBe2qlGJoZdlYrOpU7eMl
acG1iToy7eQ9PMU35uHDGLLg1/9sRrZHjel8tE692eQglMKpmDYv13fBh+EV3xZO54I1CdwQGuvE
IkIOMVV9PH/Zew5Zrs81sIzduzFSyzlB/SW2TrKUQ1C0jFDZh6Nj0ZWf4GpZ6MHSs3cNJLUtzZB4
Nk+yCuvmAkoHuQk84/Vfvzb0y5+/+ziEg7JJpZF5UoDTc8a2RsUqzj6T8OKXC8cyy7RaMUewStpu
BGhc+kYhWOBYLV5zmLSFyV6bYGETTxpcV/H+iuFJtcdxUL+xuHlRFYg1XB+hte8L2xgI0jEeoClz
SvsQSpIA75RQ+tjyLl7bYcLxHEGWiZa6aZ66NKDpHQzML6VueZKU7D7188XH9ApSqjTBJfRU9ulr
pbX2c5nH7ZcC5fqN3bsyQKKlLuQk8JA/YAL0BOpKnQZUPIUirZe0qKxf78TKKIlMSzzHZPBJQydY
9GJ00qIoDYBE7M7RZ4SlsclEYFHLa4AczboOoSrSP0HmT9vbZt4F13//mzj4XzczfF7Yw7HW9xJk
94twTooYtsB9mewiVhTfiSlFN3LPra+sMKvKlwCNhVYnkcrMUayOPSQQhd34FW8X2I9+hbDZ8ZJE
FGj40VAauwxWYmP7Q0FdPwDRAnIcQ5mhXl0UMvzodLgDOLVeIGeABFWn7aFUoe/rvJ9OiW6ld/kQ
GVA5mK0TUbMm8eZ0im5R/zePchvhLSuWIi9NIt46SmxJYc2azUP7w7QQQykElQqiT61NSBtqvI1n
wGKsuHfaeiaAbFUJIqQ1jarhQNxKhYRjh4eE/cYkfpi6oWUh0uTQMrEbiHaEzEJ1P2LPvDGPlAFH
Rewzs2MvT7KjpJ17/KyWWmfecadLctggmPshhR7QzEyHGMmWgPbaxhMiEwo5KYFnRBHGTGHHXm+M
QMkM6Sazu8bf6PMyqh8tGSE+aeaUyxDzK0LFgGzOjZ2MUJ/G42aJNKM1D3jmmjJPx6cSz5yYvGep
BP/RwkApDvZj+jkt6ylUVLn/ufGDVjotImFKC+pOwHNPJ8MxdjjMvdS/vyUOoFpB5KDl/ZYnxMdl
a5QRhYU2DXlU5ClaKmGJ84ynyCNkdcmt5Xev2m+o1fWxq2Re/GOjYyvrWrTjU1rsIxqjOXK2LvEN
97LGYyhlOsx5zW4mT93FgCq4mp8c+MbNduXwF036MjB5GaN0OsVc/7Kom0y9/rDRnbV5EhaOAgAa
V5GenhofN2a39DuXO7kLY3RXcxVf9lqXbCzSldNBF7JUiJaDQAnBlVM2Qnu6tm51yJQ7Jql9acTz
4PUOrfRHNO6zcXEbZjvH9DTybQb9zDY1jobOtmjWK50QadZJlDesp3Ue1jpEgXDjTTyIW5bOHKmF
j+fDrXq+utaQkGyXfQ2BEs2uQtQj8+8I9tVRhhzjsYpNxZ1nqJd7eKBpnc7M48OEeLJD9SP2cM1v
Q2DByqfIaPixmqb6N7QWZUiiyVICTFqUwzFFLhm71RWiAJ8C9vWJQNX2tueKfCpUqjxXWQ84YxZD
dDWx++lztxTR+RAP0DogpYSfMphV1fR70w9+OcyBHdONFbY2+ctYvsuSOx1RbyI2P/VtABy3UwJ/
I6lfrq+sZZl+EGJFKt0IcldX8HQ6DWzov/U5NCYdrc21SwyKVohwx3cQeTeCDGxzoIxtZSPirHRK
ZMjzFJBVpOJ5WNjwXsnDhN6mVrNR111bZcKIQdMTyrxA74RjhUfxtJ7oIYaSsFfhnDy10lRvEBJX
Qpi1dO7dzMQKsecho3nI2l4H4qfwwcfbKiu+2a18MDUiXb6HdhMZ54qGtU0PUTa6WoIi9fzbaDKn
1S42Qc0X+t/S0/WVsDZowokzdDRriFXSEB4nAAtBPlX9UuU96rt3n2tAyGDsoU6s2azRQHZM5LBP
4VZQOBV26/Xvr52Zf2Fnx5T3fa9UYa2S+cc8zQSwsFLzukSuDtCiVoI2q6uv2mhMYZ2lyCEJq440
UdtHM9YUWOiw7FA1bblxwq2NqHgK6bE+VIZehVlLDsU0Xmoqv+bcCIe02LpCvzl3fbBKRPN1UjfQ
ABtaGo4u94pds8+8ager1J3iUZd43I2cMWB7tm/P1V7y/iOsAHjGx2x9benER+0KkRyvfxGeY5HO
997kG7sfijPsAdfyqfuLOV/D8EZzXx6/jE7iy07rqM6Xnz8H9/pEr8QOU6iqtA3tNZtmNGzGbN9x
IIFrDtyfynbXv7+yrUXf9ojXkSZzmBPG4O+9qKlS7XqofW4EjZVEXqS8Zw30v+CwmIexfM7jB8Oy
ACC9y+dX5PPXf//KujOXfr0LS0WLx5UYDh3hII2VWxkS1EHhcznIGuT26FZ8WpsFIV5AiL2y4UqB
IMtKn6XID21cW8nnQrho386laaqAgMtDdYY0rPQTDFSHpJJXSxv30bVBEu4vcgfV7245IxIOXISV
ghwVe0DSS/b99VlYW0XC7jfw/lmRdKhCO9XuuooGID97n/q06OI+JjZD1MKzCqw5+lACtX2QImkj
oVmZV9HDHQqyTaZAZjeUk/rXzLqvfVwGkQrQ4/Ufv/Z9cffC4B5slSILeaycear+yiLlCJzUr+uf
fyNsfhCYRLa6NVkVjIeQkPfe7MGzfJf6WJ9Bd8MuhTcfXoGE3Sml17+0DmQYf1V7+NK4MCD2C1fb
6OLK1IuG7yCMF1LJcf3QATFKQSOp5HZj2a58WvSTnqZc6zKOZHDhfX3JJBxgg6wPn1tYoqV0Ps2Q
hIavx0nCSzVHnbeeP1mpFlVGOCENrhQmP006TDegeF8f++hwfc5X9rLoJw2/A7wvqQo/kflc5j9z
7UZvv9XZxoZYCdgiP3QeZQrcTmGfEuPnpEHTcsycEhBmVi5iJE/Xu7DSiOgrHbOewbNj4icw6/0S
TlyEhIZd7iYdGqPJxt5YGSfRYLroAOSGMvZ0smAbZduvEFYIVf01teSNXqw1IOxt1skG3L2wfhTE
aT4bCz+4C9u8/gmq76dAFYBBLo2/O96msel0oHuggl6/VmwI7YR7c5/vrk/ESnj6CwXJYgjC9AY/
FYwBHMu8BLWP/1L35j+vZvjty7Z+99tZwqo6rnV+0vfRb9BSxjM9dx5cm353D8AgfqFbsMeVe50m
nM75kCWkxjidkqCHcKo/h9YOwvJe5XFH2Vvn6GIcy59k1+ygsLPR6Eps0tQ/O9eokwZbTcy+XrBi
15l67sqV8Xh9XgSG3D9DJxzYRQLfG5hSIvK1zrwDc3RnBnIAjEsIBfRT4X5GThXF+LeE990UlUkE
f+oRCyAFCbDWn+1u6018rQQuwhnZRDXCu5GfOlvLbnIoYdwqFe5x0E8HMxJOP7nLUy3fwUhCPxeN
WXiERwq8sSb5Sy1DQRjUSzvMWZMeICatf7XzeoSdRVSFNIOA7iJV4irweL2pszH1UOwHF6hOrX7r
NeoNQffB2SrCJAHTjat5xtgYThWQO/4c3ZU35pHsqZO4jZsAFHGxbpgzu7KXf+s7x9xJx+6hdoet
k3WZ7Y9+gRBhZjlRe9TB+QkUEg+b05Wc5yKAx4hzefDvg9T5UeyqC3f24beXyVNcLA7Zebldqn/L
VSjDfQTuTh7xtyq1K/HirdL1brmY5TDC36vjJ1nfJXC4stkjJHI3urt2uxOhjBCJlkgHb6WTdOh8
7kmOcQAo1ZHcX71jIXL0PpzCHLj3OMsGkDdOvLeD86NRFsKUXIG0I+nYa6M77yB070ihsWw6/DX5
kzu6E/7Kgt6jju1YTucb3uCAT+ZALtqBCQBugfWhPw6v9vfsxnyNbMeYHMNN/GjjCvgxYFe137bY
u2FP9HiRusEvbLEKlDA+Qa7HhWeMP2JM0jDe176Je2ePNmMPdZPrQWhtsoUI13OpsVI+YDqws2hc
g6lyMpWNCLcSPt/WwLsusUEnU7RsrkHfAVpasB/Xf/Ra0VU0386iASTBHB9mr/GThRlbFpLmDTfp
Idp/B03fiX28X7mDx39rx2WmjmOYOfW528jP3uLDB+tJBFoSKB/lEcEvgH2iF+1VPz8kqMrHfn+I
wii0XJCcffss71B/8TNf8iKf+PD82w1u+XVrp2orsUOUBRohjW/heMeqvpv8cV9foiMLZ09BFCmw
etgJ2OR76HMH9aFyXmq3cpNjf6YXqDlc1EPlGreGtzElyzH80YAIYaxpwLLqJAyI1XgcASy+t3Ck
LfWT/lAfcmyr79J3OGYmN4o7ObbXnaSH5rDV/NuJ/FHzQgrVsgq3h2pZEZ7uPg8OaIke9Jv2yc/s
Nj4YzJlutBNOwMdoRy5dyF70XenRHdBwmB3FZz4YcN7WvKzV7UTgJ8/mgqTJkquA3XXpH+rKmb+a
t9ZjjAQp7C7g2fxQbq+P/Foa8fYj3u0yyZ7tqAPg5zRfrC/VLbSTzyjA+NPOOKohZnkDffKhyS7S
iLf237WDE3wswNrBYjvWYXXb3Ix7urfuMaBfrP2MdzTDhc+QX+yNYNpf79tKABF1Ae2MMHtsMatj
AvYvnD6hCL0Rb1cCn+g7Ps0NTXIZo1YPttN3ezgbuAuS5voPX8srRMdx2WormNjiEG13FcQmACq+
M4LmEN+UB+3UPILk+1oYO/3S7Wy//5GfdafCUV6dk1/at42fsITwD7aECCU1K1wiu+XIg5GEWwV1
QPbxYdgXXn5EAWGfu503ehyLfwgIglS9Hzey5rXlL0JN5dmG5KkNz86mcKTn+nY8549qMF3ywDrm
34pj+gW+Vdd7ubb6RaTpELHIaKnGT+Y+PbAH+Zx9MZFDk2dyoBdYviSfW4oi0JSoKBppEIQ5xQa8
3WAspnXRVh9WLpkitHScMmkiCb6dhHxn7o3n/KAd4iMJ4TG3a4IhgGPnxd6I1CsLXwSYLkY4UCPG
gMHf0CLfJDmImq8bk7HWEeGOxklHYJA5I3W8K+9R5ox+F9/0R/VbA9UTB/T1BIIvkFuBKEywVfVc
686y+t9FJdTKCZzE0GQDV+IpPUV26RnlRs12Jf4sJMn3HwfadBwlHTUMCRI7WbWfN/lya18Waqmd
gsepOEGBp+0g1538KHu+UStfniv+3vZEBJk2fBzj5SHjxJjhDBUsXpJXOXus+asOswvSbm3yj+/j
RESZTosoVKLKS0atH1W/wCMNbKXv61Pr07AMskO6y85W0CDvifzr6+vjQSMi+BRiQOhag4jWzQ95
9QiYzsZh8PG6JaJvh5LMHcSIMBso7kBghEGQaHRhPuLxiW5t8rV5WRbwu4Uqm7HUm0sAab35OX2J
b9Rjeqh2ykm6sXzpTIP4Nrlvb6pjtHHnWTmwiejnAUzoCMtu7PToe5tCB8lRHoyv5R19jL7Fg4fr
o9/sJnMfndQwfh0O2kZBdyU7JyJOFbJcjJkxepo7pWPARXUH9QG/DTRvSZChCrYbveSm/p0HZVC/
2MfqHl6S7pI5bAXrj4MCtGX+HOtyJhVkjjCfXT8+t2Q3JvBCBof8+jJ8q219tMWEsKAl8WzlNTrY
+I1vODKu7N1+PHe4Lrbe94cEqXexM37QfX6Gc+Wpw60d13Sn/VX42any8Xffvi3OW8X5td4KsYRA
oKxdfLAAHoSIBCRYM4dUslsza3e9wyv7TgS9whheA0QdMbaFugTjYZL/uv7hlfoRkK1/TlRBYZdo
ZViiIBz60gW8lFO944G9yy78YHo1rlDKccLqqM7TobyYhxYh5XrbK6MmgmC7rgf+csQk8l6BfNpL
aqhOY2+M2NrHl0DzbrPnUHU32xGRamSxD60gp5oPkmH413/6SoIF+vyfn4fBapxReBqetIvx3D7o
T/K5+NKeol3/lP60nuDdpmxkkStRnixL4l1HYh0aOXmOliwbgg48h1t27dTRVzLeaelvCwhXOMht
nbbLgv1gX4lYVKtUo1GVsRqeVfe74mTew/dz7uCCf/6RHnc/qLNLnfvEQ6WocLhr700Ue2Xnd4KC
WOb8Pj3dFe7T9RFeW/FCAGEjz2H9icOtkLXfhtn40BPb+PRKBQzCaH8OaQoLZeB78W3q098Q9+Aw
U42d6bH+Yt3b36ubLmh2GRB9xh0/Mh+eLKfsUzksREj/bHmSSVJBjA1Fi5qCnACb8HHLZmPtsBEB
d1EEEw9lRsiNHicX1tjn9JhdoiACjxx1SuZLezmEBjMuhwXwFffXp2llm1lC+Khya4Y+H/KzUT7r
+kOZvEz24fqnBen8/63OQ8T7z8GqgbyVigmDxXaQbgmNU3pXPpKQH5tbzM8xvVhes9HWymqzhGhR
x3FjQXcUUZAPLoXGVm/dXu/F8mM/2FEinqu0R5lry/ads0cKjpoCX+J+NHwDZlZc38g4BUW3f4ZK
CBJFVrO2sdAKv2iX6VgHtgNoHepv8gXi4q/Xu7ISiSzhbqGW0KuyOeZahsUS62/UBqU3GZa6fRJS
2OHKk3Eo03Jj4NamRAgAHY4GE76iy1Z5qLWXRtv47lovhM1fskWlDT7vJxkmBsZ0k0HBYxohB919
gSaSay5yhOrGslqdF2G/ayNeLyFxjcSgUGFDGLS0cWFX6RQ6KtwpqqIKdVT9EcbjYdPcDrnhXJ+q
lW0pIrhGWckgNoUIN0S3kXmT0aeYfAqBBlXyP3dlRSRFhSksUpFhfqyjArJA1nEay7tOKjamaGXq
RTDWBPn3GrJxVmBnDEp0atXdG4q2tbDe6OUfbEkRiwXV1wiy/KUFP0mthzCfPiR7Zgwa5DkUM5DA
INlZRVXsOS3q20nShz1wAJ2bdTY5cOtXo0bQ46vgruVMBuPEZ4TkGwfwSrQQgVxtNNi0rXUroBJ8
xZtv9sw8e76z7drR0ngjeVlbHEKwMPOoihmU1YKWjdolmVV4l2Ym4AEZ3Yrda00IoQJy33nfD4od
gE3SvoxZymCvAk9vOK/rG0fpWhNCfFDMuaM19D+CAhVRSEDGZyq3P+Gsu1FtfTtmPlomQqCICLAG
DArvgabGwwlSYLZTzH3mzSadHGVMCRS5wG4nOid7e8iiB5X246FgRDtoMW1S+LHXEyqKWWcEkIGE
A7IOF9ZZgoxiL+kJ/lHJdzKw67t4gk19BxXFp1KV6YMCPa4vKjcTnNxZcUjn2b5T1Xz2Ot2q/cKM
20CNYc6Xdu28szq7d6GtC1X5eJYe1NnKYAJBgSXhEB5DdMlTHjDNTmdnnhu8MMkxhKRr+bjQz4Iy
zeWvSkv5T9h90h8WJOJNd5ATaDGoIOEEjU67QJcV7YkPvfZQwjXWL2EaAl1jU8bTHBTioBk3ooLS
ViOQoDCyDiwVVEW8OY3yDm7WDYC/Wa4i4yA987pyUM5dVcKYmvdWvZ91yEQmcTxAO7GxPcptCLjA
HXwO4djT30n21F/mckRtm8vt86dio8iuKOwiq4ykJUEsm0HRAtPK+LnRlN31z69sYZFXUcxm3DQ5
sQObazOBqvM4n1lu5g5e23O/MlUbtiBjlQTXm1uJlSJypZ6gBZr3TX+qDGgS0hKW7ynXNwoYK3tM
BK6UY2GZlaE2J0N6kMobZXoozI1It/JpUzgZyyGCvmwHlYBOUhtsLD2E9bPm8C7+3DSLgMZOnuqU
wx0m4BI8BQqacacp1NhtG6itXx/7lT6IsEarj610LmIp0MrM5dgzYxpmkFS+/vWVhWQsf/7u4gcX
0URNNZjHD9nwgGUDDeDIPNia9X2CxKVnmPThekMrS0hEN1bEgDIbhOgDsypua+ANioJvnORrObwI
W2RQGtSVQreDSuvKQGk0Bvf4PumdkfY4DiJT2ueW5cFmyLGrMnLaqqAHFOKhMFsUSMsh7DFCemrq
+hQSzIgG17u85PUfxHaRdFdBj5F1XLLQZWUP1VXdhEw9MUBM2Dg91sZUOABhpZcNdmHZQd7Xt1SW
XIVOG0nl2qeFg4/BuyntFE6CyDDrPY9r1Umiwtz4+trICKeeao2GHMN1N0B5nLkZlKMcGK0/R3J3
iRu8Hl8f/7U+CLs/j4sqYqltBXln3sdkOizW8xvfXumByJ7qaQysiUSjAOcOOZuyQp4M0rCbVq3l
e2uWt252K7tfNHnSaJ8CAUGsoDbnXatEjsqHA+8/l2aLJKq+0yRWWqUUNDh53ak0mwcGpxE4fffZ
NyZLWxWJtV4sM/QuykDddAbrAqOlTMrXyiAPaZ4erZT9vj7Ra5Mh7AMINpcpmWUSyDDkQ+FyVmKP
NMecbxwja98XNkOb61kG4GwU2Dqk9Uaj0N02js5N3t7MZb3RyNoYCXvC0qOEQvMxCuhkBrRQKgfy
/ZC/awb/c6MkbIcMIsa5aiDU5/mXLGaQHT92cISYjY0wvHKUiEjgWh6VHHb1UgDPMOIS1uCtoerO
fc+TY6Rh5xXWlof0yoT8hQdmkZWOHVdOtfHE08W/Aq8eTelk40atY2UyNOFYpPOsFypv+9P/cPZd
u5HzTJRPJEASg8RbSd1ut5ztcZgbYqJyznz6Pf0tFvDwt1rYvrUBqhmqWKw6dY4l3V1VIiq3+/g+
m8e383uxlhHX8bQJF1MfNdDtbarUOIw2rV7zShSHfnTFAUJz2XPWWvmeu8byd6FFc29bC7q1HZUg
uzP18YPEiX8Ucc07v5Kle0OmcgBR29h5dR1PDxUXywAS6lPAYEZTLvYjuEmv+3piW21r7tfXm47U
NaxU9MqtlzCTkIsbii4AL8ehJTUU5YrmEZQ371O0SSNwMoMvLlMdo2saoswl7SyIuQwOevdl+YL3
XzYFUJXoAzcewei2DGjTDaB2CpRYnk6z1xNn8KeJbPmx/7JQX/0KzUj7vI2gVlSqUDoTeLQ7yht0
0Uu8qAMqE4QWi0uyn6LKEW5OjVl9Z9MC6uN27ryuqcmV3UZ4pORICJiVRT01l+1L6SjIHxAj87N+
cO+mmSc/uqzIv+dWn98XTd3/GBWY1qcolveyWebn2YHQAGc1af2msyobrzBIn06qaUO2zOUDwDT1
A3r2ROuloE+9AteUBW7Tcnkd3V49mNBLCTirup1pVmMXCHcgQbsYw2M6tSKw69q+isyIvi0A7HqO
Wc6Hoe3YFVJzzaGdoTafO5MdmD0DJXZD+m9LUUDtkKXLciPADnUER7DaT4YJQFpUZleQLGl8my4l
GgNy+oinS79bCCex3xUmes5R+IhtfwIJdxUUVYf8pZON3VGN5RTGbV1UHi9tZnnlPLa/ztvfSmig
Y6WHLOnGZBz7kM9qCRrQFgdgB3Iv8x46XDpCzVwm1diGbRH9Qpv3MeUQWcpwDC6LPnQ4sxhtt47w
9A4b66OFZ7WK20r+iMqtnpcVV65rypEZ/PA159AKzvEIADhrz/GS9s3EOaYO+UDj3MtF+6CDkDsV
0Q7cye61yFBSiM3vQyU3XOzaHE6u/VPMUTDSx2VfWWEZIavR51UQFfV1Qsf7pccjdhDp/rI5aMFN
UpF8NE5pcQigfUtJ9a2Im+D80CvXkA4WnqdyAjYOmV24FeSEIPBzXZrg4MpbtlX0XblKdRDXHMue
5WKwwpwVjzbES7xkMF/Hpn40HPfH+Wl8bW3Qt/53K+zBrc0iE01YdDcOBGfihm48X7++g4iOTuE9
NWJIDUGcpDxxuPGJQPmThVYsDoZaICaQxd9KyJaen8fXawUV43/ncSK3n6yWw/uPAbgzHsdhvinm
NJyL7vH8F74+tERHqCy1RRB2zyocLLYTXeURB0ptmfLjHOKseCad/8zahmi2wXI2xKCCVGG75DsH
SLc5uihTRHQwSjZbcV1ADiisFmjE9KByLhbxcdmv1sJ8ayL5YoihCV3cTUXivJV9+fv80F8bGtGR
JHk3LpDoplbIMqr8Hrj9Y9lItuNTuxEdr31BixzsOi6ZMBzYQBqnoepFdhvPDdkZ88g2XtVru6oF
+Mw1SFfJqQzNNv3o4/wug6bm+fVZGVqHhiCvBW79xTGONUSr4uZvCTnly0Y+WfYnN53a0NwxSSlA
AVXvShZ2VbHhG1ZWXEd+9GyYIfWSiSMt6gEJddICpkTK7HdUF/HGkq994+QpPv16MxkcBs0EgJug
X8jMLJjn75RsyZeu+Bsd/5FCkbzN7FgeXRoWwHZx9V7ZrxbaN8+v/dqvP+32p1/fgTwCUsimONrL
7RBxENH+rfqL+MBtiL5rg4O7f+xbW4VpPDb7XlpGEIuab+ASV366XrZXcV9YI2T4wjhD+YMn3aMr
ijsEmhsh3Olq+t9An+i1+hhpwhYpHgnO14p4RtGEubSDfJ6AIzJ/j0XdenRqjjHNNk7Sf8TXX33x
NNNPmwHKR5RIXDKG4/ug/PZDvDEAaKGGfUMWwGrrO/Nl/v5cP4ILUj2f3/8VCB+UVv/95tQ1SoEK
sg3nilmBjKCd5deTW/60JyX/sIoVe8bj4T2FfjkAW23Pnpcsy/b1IqfdCKp8aE50i2n7RtI0fxt0
jt/3Tp78ySvCvcGygHPIpna6ykD1gWJPm7VvJElde5+7Nh28CPp86Ilc8uS3EVnF/5/Q6v/DKUB5
5N9Z5dXpZEQF3tZ1iT7VpcFy5nYeiIqwu8yAvOn55VsxT72Omsxu38uutcK+nyCi99Now0gJ6ERt
nPEVp6vTYfR4YE9gnbRC4UrPglcBKctlvpFrxgn6Ww6yLNMCS3Q87lHG57sulc2VoPMWGclKKKMT
YUATFYgdOtBwaHhyZQ1yB5nVBRXI4Rbc4FdTm1xUPwJC69/trovRGFXsTmENRqhXw4WSxdgjVvZM
MaiN5NzKVuioFGtqzdke2ywEc+BxnOiNVZK386dobWj735+fGXbe0nRswhMnIYKQl6q0fp8feuWA
6rxCVZxDvRjKnKFj/hXiZ5T9StA/T7ILh9fiDbd0Y8i2SRo6UX4PPdiHuTR+A6dVemadvF80BR1j
It0JuH8IOYY1PIVrFV5JFfoLHl1ji4l7ZZF0qEkHNTiWqJmGkJXbNZCGHafvblTAx20FIiv1KaJD
TeI+GlkbOTS0QGd6bbVNsgcHe/S9tSzxmzVRfA+RFnqztFPvz1nr7nITKseeSWkSTl3BcSwiQH7l
FNO9Oc3zReUjoldHedPSslCjCg3rhvSzZztbnnHldtbLojVK/ww/dgwb8NuyCWpymUcuK6sRvSC6
QPSZJBR5x9z9MfCoBAuRS7A47jtR2bw7f+7WZqA99SwGBJcicCptko+7YUT2IzuJF/N43rh8V+xe
L4h2vGJQrXKmELVpy6OxCZEbtVXWXfv5p79/CibavAIoIjEM8BMuwH9WPXi7eMPTpyweFmfjElmb
wenvnz6CXpHWzDlNw6RLAgZ5vrEfns4v/1o0pNOIJnk5ciTRUrxlKnUg4FBAn2tdmB5iFuvKyCcz
oNRlj8rhqO42rqG+mw1R0hO86vwyLyMwDUTVj7StxSMZRfpEKf4GST/7Ms/ENO9HJWTtoI+pwkng
dLsFiKqsZkL1o5HNgQ5yq8fwv17CLwJDneIUgplo9YHYd4jqlgqIPcTQsO6OyyIBzDbeu9h4kIhP
HYbEsDtspQBXyJf/r4zup90F26VpCj65x7jnO2izJF4HjuWI8dRHpjkKVN6wA/TXU79QLD6kQ+d6
UTtsXLgr8beOn0mIyUWqxIJE+/A2ivp3Qrnj9blxp6QViDrvoKcIpXUOjrDzR27FZHRIDfq8bSMd
oHObjHgnzhyggPdWWhujr+2iXjDGDmIdIQGNt1zkQ9zUj4xu15q2Z8tXKDnuump5ntMeKuEbD4qV
e02vHCM3krR43jlHajc7Cyzy4HlI5Q20gs6v19r4mouxhqyWqTmp0KzvVI7G0wEPE1CadtmykQxb
2xHNv1gQGM5tkpahqG+zJQ+s8YegZMN5rf18LQIuU+iDxqJwjxbqOEI1gFmi9EF/VmpLhXwlANaJ
o1JmgUctzdAY1Bde3N7bNLkm2XMFtOmUXbhEWuy7RDSl8Qgzccp7DrYKSX+7m/iJtQloHs5tS8oS
xwF5+RT5wnG8Yb4bwI0jIVSSDa/nj9HKR/SqcReTzqwj1wqpQQ4FpILRuwgp7sKNPTzVcg/KXBsu
ZWXH9aIxi4WJpkmjRAbuzUWvTiLioI7QFAQyz/NzWTmwetUYadUyow5rwsqa/tIGvNMqnQ4TI0tw
2QdOU/vkk1H7i0AGsfBjnpUz1F3n6gAnHT8QZW/xY4JNHIN9cd/oeLxSmbwz09g5FkvMjwRiuoHd
9GYwQO0HxGGNBeFcg8sqdBcQJ07ooNlLUHCngQPI79FQVHhLXbGdq6LUJ+ZYHurCUeCkVBFEzVHr
u2scsw5J7NQ3FiiaUb1f2iOa21APdWZ5UyTwkC0UZr9NshjumSuqK3Os+5dhcOTTYnd1kDWd+0Si
Go1iJ3G+JrNrr+yoHaDfVgWtkfzkYwsgKHeje0iFNztAPqdd2k/Jvd0D5uXNkPu7n0sX7UVzColM
aHjvk3lcXhenmwIq2vQ6HxN14O40HytmZEcuHfS1k/EXq1K5RwdeAgL7NrpbsqV4G3IR/UQxPBVe
0kTu30RmyxVPe2g/K7O5qaSCCnI8NFelZYCxr5bdXScrukuWadjPI2n8qRbqLROq2qcEaroc+te3
bp9nO97bRu6B59q8s3hlIOFSQ008su32kE9t+TZw8ZcDkenXqcFRZU1EqKx+uoLoL/GXsXXDMYPK
sGvGLlSwebUvzap4c2wVvfUkioPYjXpfLOZ9DG8LNHhJdkpN3TVU8f5Ad8Q65PFUHFhjVSEdo9cO
9JPfoIGA5k4GMsIFVRYfGvA/xsKMXwrFnVvIr+eQUu/Kp8QZmMenwd0LO0U7mVJ/LjIDnXcDolNO
J/EuOpKuu6qsPII8UPs4zNlG8m/NU2gXz+iYKutPXpWSWEKtHdjArE+/z629BEk7b70L19yFdgWN
PXI645i2odEYj3EmH6Kxfc0TeaGzsP91FtyKSAFtZnD+sxTIkYeyAyv+Ym74utNafOUltJtHDEPa
ToCfHNvUeais7AWO4uf57V0bWrt3+OjGScUcdmwK4kGZwd6S7l0ZWK/Lsxra2Kkh6jCe2StPlrvB
oht1r5W91CvySTGA5X2ZFrzmLK9vrjqIr3G58dRYG1x7jBpxTtGuMS4hGUvfLTO8p4kHcu2NrVwb
XrtVepVZg6pUFSpadkEcM9cHkSPaHZzU2DiLKxb1P3RgCzOMsi75cZQAyeQ8fqNGH1jxXAUcoJKL
zo2ucdpwmcwM9OxhXn/Y1behf7tsXM1O68ZNmqKAAxxJ3N2jRXpA+7Uq4o3jvhIB6cQ+aUJmA5II
SzjlsNN89q3+KU+eoYTsEXsjR7ryDdv+1xdEvIrR68DqcOY2WECpm4Ntm3X9vj9FpY67LHeWWbdb
sgxrJ0pzDgagWg5dGD2WNra85Xsrar1GbSnQrc1GcxBWW9uyTSBtF/dJe8wH1uwbC5coHqe1T7Jc
7Oy0S5/P7/7KXHQKMLM0aR73ZAlnAcQn2MXMR1GrDdNb6d0jOrVXEtcDtKYwuspzemwmZ742pO0c
R1RYfJlSuZ+XrgxtI/lmp9FwtQAZ5kPcgFwDubEl1LDy2P4vCfMprOxZ2vdFHqOzvJPp83zqHJXV
JPcVE56ouHPdzmLYkxIs81VdWxvx+Io3/h9hVtOYRjIPUHDgLu7X+y7ZQiZ+PbKrn/a+MpMSoWQf
ohjg/E6B33zK82arfW5tdO1w14XBwefZz2HBzHfiFDtLphuBx9dnzdUJ7yq0PSLfqaxwKcQ9GZOH
yFke+BhtOMiV4fWjXAigvculbcO6s/wsO1WqPbweztvJ1y7e1U9yjxg0a8uWhLK8S7uPGhlH0/mV
Jr8uG/7kCz6dUcDUVVeqrg8d2hvesrSnWHpGUtNAh5jgP85/ZWVv9TMJHuOJLApoqEk6+zx39wnd
avVbW5/TpnyaAOEZOu4UDqUkjR307mjvGmhR+kxkEFmgbb0/P4WvnaOrXyctQa5uUgIInCq+irKh
2U20zj23Q2ecymo0uzRb7VVrU9Iuxta2MotCOxs8sAX5k8UTmhdrtCeKITev6JhepJZruzo/XFUK
6kRJjyIQ7W+5rA/KtV/Pr9aaSWjGXBGkjlsHFgedmOqQWYpd1+gnuBVyEv75T6ytknZbVW0mI0st
OFOuuTeomr1onn9BaPYFNbPLEF2uzgI3dzHOViHMULaLecegd3mIGrcOzk9hxSx09jUBduxxSMsh
rBFkHTuadbuERFucqGujnxbuk2VM/QTcwTQMoWDi2FDIjMRbLGgrxqBTrlV5k+ZTA1z0bAMY77SH
qEQhZ7D3EwUrrLVRqF/ZYZ1rLe3R5zy2eRu6VvrHzI3k2qjmx1kK4gE+YmzECitHVVf1BWZZlqAj
xTlC/dCKeOmNlpoDhgzgxkl1seD/+6ZzTS1KJDlBJ65ELq6DoOmQPTTy2c7JdVqD2Kh2/Kk0Lsod
uzrhGlJBiSpzYoakf0c4jc7lO8U+WCQ2XmNrE9FMLgY+Fr0zzAQzATQvWWo0wdBbBxa5UDxywfEr
xsl31WX84Y6Ob017o8qh2Noi75feUIt7UHJ4PG95X2+6owNcB0WnpQF8P+xnEJgOd3SOgUL6uGxw
7U5l5dQBxwDnF003Bk0CAV0yx2k2TtPaT9fMukTqjCQls0LlqENfIfNtQ2ksdS8jX3J0hV88tws4
CqAbaG/79tI891kMxchoo3vza6/k6EjWKibpYlZDH/ay+RiY/TRWoB48v/BfuyXoy/zr8aKyP8ER
AYiu3QQP+Q90lRyc+LnsFt9oLsP4ODqmlVMeF5Ac6CHO7ryUGbc8q06fexzUDYe0tkLa3cloZw7I
xC5hMhT3RBRXdc0uisMcoRlwkbpLXpygT2NfvM4yvbHj/KJnh6NDWc10QYKV4TrOU8Mz0TLP2353
flu/vgccneasHmNZO93Sh0lSTRYatfFMoyqfDg3IRnYuzcTGhbNiWjq01XXsTqQ4nmEB9Vt/iJHR
hvQNckKjuZXfW/uEZr2cqdlVo2zCDMTpiYWuR79zquD8Qq08ex0d2YquOgBcCNrfihZdakYZuF0+
obg8vMmZQD+R/iVGDfz4uLN69dOBW2V99HThx0/n+VO80Rmp23WugdunHmK/lOAp8Rppwjk5oGb3
0oWaATQh8p0wUSX0OBcimNFuhTJHOT4IJrvX879kxYB0iKyEMm6SLugylFXvlYTeoO9+I+GzNrR2
lY+kNgcXAXo4cTKCCag2H9CgtpVOWhtds/yqrNDYNdR9SJ13Nr7ay5/zC7J26DSzr+mCbvYa43LU
hlzLPMxpHeJ3784P/3VY4OjkZVFGeScXhH0Lf7eRCW/Q3lZG6d60m8ASmT90V+c/tDIPnbCsTvlU
F81shovtPgwFoR7Cr9Qjc7WlJbPianT8s5XZIo9J0YO4iru+0Zr1vo2GNGD5BOr5ro0u8zQ6Dtq1
xjjiE5g/Upd8n1EpNUnxitaC8+u0NovT+n2yRFCX4nIdcMd2kpq+ZNJ4rjgBcb2TpFfCiqKN+3Zt
PzSLr3jOoDsCQyOpak0E5YMRKIg5HZnKzI1IbeVO1yGiJjfBBKlwdnMr9iM3P/bDN9KhbbP5VYnL
HmKOo5m1o/ruROHTI9JcFi81sw/Ri6202doMNKsWWUHzduhISJfsh1mnRy4gKpDN+yhy9guYNM5v
+tpmaEY+orhGYynsECS/f7mqWghSLLcQp8424pIVsnBHB40WOZtn1eUkHNNm+APgVxuIMst2Ulry
qmlId1001AkE9NZfJAgg0Tedmz9AveW84mooQiEE2Z+f7Iqn1NGlPKNVQuFz0IXYfutBCYIa9xal
yspC6rBSEbdcsnEkITDEkG5n7YeqQL3N22ojX7j2409m+8k8AaXLSRdN+PEKJY9YjW+L2f89vzAr
h00Hz7PMyQti1iwc7I+65rs6YgExrwumjnnxev4bawukmT0buVkWxWiHRvSUOa5vo9Q/kI3FOS3C
/z6WHR1Cb6IivlisxzHm7r1TZE9RKX5wYb4onm6s0drv16zdqHrXrJgkYSVBk0LtIrkH73rryXhS
G15rbRaazcccVaFi4RSp/8Vr0Ti/1KPf17OfbDGIr01CM3fwVccDlRYNad1YgW3X9u2Qy2jHjGS+
7JLS4cZxtDAoFwKI3kQSRh55zuT4vL9w9FM08dkKiItyWVIUYVybgPbkKRpI0lyNL6zi2WUVM0fn
YUoaND9DNpmGdnk3dy9m/8HF9/NWsGLFOtBYtTNoiq24A0I0K/3Fco2jDRGVjVTLih3r3EsJS4yG
DvDmcOQ3STT+qczutU/j97pjvytL7c5PYuWc6lxKKMGh0YbgQTjx8kARe3oo+4E2YSB+1NAtDb21
r2jvcjcznMQW7RJGVfoczenTsox3pOsflzzdOE1rn9BsGoH4yDqO5qSlfzIRg9bzvclfk/HP+XVa
2w7Nnl0KvrO0aqwQF0+7W5yikZ55Klj3pPgweGK9dWRIv53/2Ipp6xBo4HvQQ0RgFB0HzchSF/Wh
m+VLU+TdRkFs5ezqMODIJBkEdpD+yid2gOAt6Kj6jYMrvvbf/4P3nVjaRhl6oC2QcXoGQx1JNvZt
WUKGu+HfGZbRE+BBAmQNggrnF2xld3QQcKl6U/IR9CGYSoyORT5fQTzGiq8H1+m/lzItjMBSWfn3
/OdW3js6BJgBTGD3dFGgBR6TH8yuxT5KC6jIzpYhfY7kGQCKTCLynju+9TJZORQ6pxQ4zwzLjewx
jOlOltCxLa7ZsGWga4NrN7qhoJdpEIlnT2Ra4LWeJ8+I45e6XzYy02sf0DyA0bkiEe0oj8PY3c6m
+bNx8/1gGO3GCVg70Jr5W9SKQISPRupuMh+rCEwRaWQNV+f3e+3Ha8bvoLoLkcZJHC3jx9zfqRZw
vQ23tTa0dotDBSdpl1EZaKa+m8BLwJfEq/hGELIyuI4BBt/MSSdlkcdFPFRL7cfdU9dmG2+/lRXX
Yb8DKCCQQ0qMY2rWz0WB9gUwJ221wNj/YQq+CAN1zC+e+qVE0QSCDxHUybxiGqu/PCnEU8YjM/NV
66a556RFfwA+lPhDlb6RMVW/OoTqQPoQBuZTQE7lwPvrFgHGEZT/bJcmS/WjE4WNcq1K7dCxLYW2
lr51A9kZk/SLHJ1qitcCnPjx0N0VXZMFKG7ZP07Xiy/7dArzRnb+kg3DPTWURKag5MIvhll8H8oa
xMKCpgLElYYBRIkry9GbkwHYLzDevjdiZq1XOv380nUO2FSzruj8pOvR6TOL2PjDjYx1QQPqxftW
GsARVDbrkp3gtH+xLQ4On9HN2K80TaUJDxrzV5U6yp864JbZbDoQal6aNxoZw/cp5U7qjVnJA5KM
HmSe4mtAiYkXp9I+oqcISircBI9T3w0vACn9zWlU3cYx/JZrxfHymCdZKQNTRPXPGKxdXp6ajdcX
BcWnMnc6QLu0f+RJ1O5tWZdPcpkV/t3/7PjcgQdpAgvkIPpjZsbwK+loPrgu7NK1LPaLMg4RbHiF
u4RztrcTy9hF4GYLYpbZ1z24p/yazLU/8rnxncV29qoj9B64/PGvaaAgcZu38KzlCJS0V5QAKhXS
rD06lsN3Q9jlW2sQAJMtigrGQGa/ohwcAmZcBPOUEN+VTXJrL3YMjq95CgwQjUy7TMbAbLn1MNID
tHnqwjfQPd0Gqd1l381sGZ8qAGA+JpqY8452zMn3lm2Iwh9Kmd/gLaqu1WjyJlisir81iVCd53A7
PagxJmD+hXG4bkJAUc8yBgB+ZLnBTKvpvZyg6hlEzKl2wKmMuZ93xLrinUtuE566T+2cOBa4qNCb
M6BueGhHUbReMfIceG4O3CXYiI3aM1leqWsyTjndORaLwwayqHsnTX3wS9EDIF2dp+AG8Ewwx2+5
ocgUOLFd7nNWyUcxLPO1GEBggki/BQqE5+0OVLjlXmbVeGLdcivTb+serAlZzv8i1298CLD/vlZp
BsOJy4r0u4609TWRlFxVCeMPY1WlDXq4yuo2BcDd2cVtqt7dDmLijmqnV9R0aRZYbUJbf2rbst9V
hKpdPxlsjzfHBAgQM67LzsxfZTa739xRoJ3SGil4D3jtuU21PEaV0R3amqfIAAxjODhOuStqM3kt
KpQnXZC4vcuhMw5DWRo7Ny1ekLywrpdadJ0H8tTxexPN+DmmKIOlpqaH3TaPpirSh8S1VH5lCYfx
DZ+55pC1a5afMIlwBU0ogFbAXmSBixqNH6l8d9FNpXPHcZfWCU/6Powc5yNyxxMkcWEebbaqPP/B
jr7yy9pFa9MINNq24x7Vvdl68cP0uvwAKVtzm3ybH43v9rv7Pr30j/2tvKNP5ye1Etr/J9/56aEY
N7yiceKipahRhYcSgwQ+KVNG6rXcbUA+rbaaNL7eH67zNmRN0i0sIkNYJRZ0SR2gego7/10aW4n4
lUBVJ3yWZMlAPmCD70VApoL34BDkQRQ/1QPoBGu1P79gX0/D0TtNcjOrQZ0w9WGB1rj9WMruJZ3H
GUq8xhbR29efILqaZT+f2Pq6tgp5S6BMnf1Ch9/BjOSF2GkdmgTAEKeyqJpQRs5N2XX7skjBX1ea
GyH819EL0fUrM15JwowIL1KXPsSMviF2uSjUJf91Kn46rpXVQu2cuUXYWq3nEEDEbPAT84fze7vy
w3VA0jjSsaKFjS5tY7kG6faVcKKLqgZEpywrWEEB2kpUGA3fev4XsEDPrT74sNUJuvbTT0bxaWFq
q2ucZqDOMUad9bbi4M0sh3lLtOxr00If67+jL4IpjgaWIrTrFNFDQcKBibsprW672AS5fW1e5MSJ
jn3qe1cC8Yn9tZLan0vLGwHJHBBVnN/gr70dJBX+nccsbNBog0Q/rM04MLr4Wg4W6ChrZFgvE28l
OuKpoaLj2TCPIUvM6XpxBsR6akDcIZzmx/lZfP1EJjrkCaG7xRiLl3Dkzb5M6jRIS/4DwReibZU/
4YW+H8AofP5jawdLe58VUYZ8dGaVoZGVnhyuzS3Y6tpeaK+zpZLg8KNWHVqF/QvKnJHXW+qk7WHf
ZNBhuOjtauswp06WczmNgh7NKX9p3eVbUy4b3mJF2NnWcU5qqNgiiwJsCFAkfi4qKg68EDHCSWGg
vxg5IBCcRs0wQzsnHhJfTLx/aus6uoqaxbyaqOmcKE5NI7kaxDT+7sBEB9ofkSe5N0HwwkeImOwH
xq0bu+qSo2EZ0yO6Gq1XazTQdCda8TeWEVrJHDuBQlzRIPOjWFLdmT3iB7Nj888ExWN0jSbty/nj
8PXdBD2bfy0oYwli1TxDm5mqj3ZUzoHbyuemcr9dNr7maURvj3ObJlXY2bXfTewH1Aqusrq7KNyx
dfxV3ONdUrfgvaQyv47r6BDV1T42u32tkg2D+do6IVrx7wq5UWT3g5zrEGzG8YEq8kxschVLdO8a
vftsC8iPgop943x/bUW2jsqKTejigKmkCrMm95HN9OL8T8Nfq2HjkK/tt/3vbCYJCtxEomJELLDu
Ni7J3yKSs+PYMHtjwb6+XCDX8O8ncmFHYLebcafUkMk1wc0wvpXzt5iPfrdV0FlbJs3ZoFaqkigB
dmfm7h0YVsFlXLODapubCPwPG7fLf01b/xu/gzH435lE2ZIBNFW0oKD1530CGVXqd34emIZn+NRr
wSQVGLfjztxL7/gcBfKueOO7rc9/7altHclF4wVYh7y0w3lsitdqisl+aCKrueyk6fgtRwDxfMLO
hVn1u2bgTSD3M0Su6BYtwNrP1yzfspBT7G1wGsWN6wvXuXGWLemGtaFPh/tTcDTNiZ0iK25Dn619
Ru74kRfO1Xl/tXKwdBHKtEmsXOUY2ubDdWEBisXQLe4VsjKRmp+2cKkrNqKjrupmYVbtzmjVjMDD
7fbZ/JEUNHqbU5P7tZ1kERTTsi0mnrVJaUaf2XJoswJFeq7wLmjuu+Y7cUevzjYSs2vjaxZPo7RE
PgIUfrGxVwr3ZfYOELdv9xtO67/m2K8MUTP32m6tEhk+Gpo+9d3X6Ra0hMW33ntQxxYqv+3B/gC/
BX0290UAve+P4a16K36aT3PqOYFzjWhtwyWsuE8dveWOVaaiKEaJtBVX0MNSgejKZ8madnf+/K0c
bR21pboBwJGFE7BqC3XXRXWKtnlr2diotdG12z5fqKiGIcI6WuR6bPIfldM/XvbDNXN3ZVdbYLmm
YTvVKRJSY/kMRgJ0k54ffm3hNZPHEUa3F2UkLGbjyjWRrGFz0kCRcYvMc21pTn//5FMQOxBjcrCz
HDzEbTvfZFJs+JS1307+HbpgRuOOagDMxKqu+vJWudJHp+vGkVz74Zpxow3QmIQkAGjkw+8WSl+z
IfeXLbpm1w2ZGBvtioXL4Hh591ZALzRaugu3VDPqBGxVMy06O+RJfdtzZzeYg7MDK77aWPeVldEh
WLyN48ROHBLOJL5umhoBWyG2ln3Fg+ugqrSzbGaalhPOJ+7qfI7R6ybv7KyIPQgVtb4zOxfVn20d
YoXShDtBXJCFrHEKP+mnLohyuhGsrZxNnadUzGi/AGnFGGb2C1sab2zQJL1c9j63dYAVekntiJoU
PVvj9Ms11TuP6XsqxZ208su4E/8PZ9e2HKeuRL+IKoQAwSvMfXy34zh5USU7CTchQIAEfP1Zs5+y
OWaomie7XC4JXbrVaq1ey5kzlCYhUyGpDKyLQo0EoN10a9oCmXJ/8mPI5jTb68bw+T2AsJkHyjmp
4DUBA0id5h8G1sLTNI4SbGSukpAnKO0vdue3OsIbJf91vcvPz1XizhxHAqJonxR5cFKu3krobG0C
b8w3fgjBxNy9EarozFFkQpU2T4HCOltqQNDjimLXJuCqaZuU7QbXcvGA0tT6NA51vfNEY3aM5u3B
qll/qO3C+RZkuOdeH/KSzc68mT8UUymDkJ5bOYZ4eCQ9+QbgGcTgr7e/tN9nLq1SqeTN5ZhioLCk
9Iebe8duWitYWHIKM5c2CTaqkOUaGoXFPhzfUz/ZIvzd5cEflv9zfQSfbwpnDjTT3JK+215CkIZF
Xg00SnlAEWwEwMPKHC2swZzcUmgG8qEwhQy1TMI4yTnIrWu5kjj9twb4k1hujjIb0oaNSQefAFxN
F/ecpS9pJ9WT0tp6uCiNtVEJbOHdFNrymFGpdiA/gICmtuo34xiqoi4peJyIqfl2fUaXxjsLXViB
qmg4EPecaHGvjfUSTNONTc+cxuh6yMsXysE7OEvuZaNTJPjS7LaTYQ5Is3he5y3FZUWkejz0eEXc
9bzyViK6BVP5P/pLVzC3r7GZTfdjsh5BZI3H+Y/rU77U9szMnWzkrvAyDT5JtZNjGhEebmXy9Xrr
SyYyM3IhJfJCAiaiuiZK7bvclHtsosgSt9XB4qT/b0g3ML8rBzzIooArOBoo/kZD7n4jFVnLc35+
2jhz0FmZVrmXdiHCUSj6RXbZfrNcsQGDOY5SiB8VNIUkeb5WlLKwHHMcGu7TjiM5estDD0q6ibdV
KUuj0EpW3nkWVmQOOmOgDctZjfkypgBJm6m2Dq3biIjhORyKNWjb0jBmhswLkUNsE0Bi9xLsVXnw
7EoN6vrbgFnOHFZWO7o1kCsEUBlq5pnoIh/4vHRcw98u+CH38ve/riBDM1iJKTt5lq38ihK+N9nR
tfekhWo3Zx5LdAZFOV4NJzd4ejs2kPZjOX/3UyuF9pULOheQzxVgHK2C5ocZ8wc7G76LnN8Y7M+J
KIlAHA4WPZgkkioftk6LkwXy3C2R7hrX5dIem1m9x2gDOlbcVobQf2XiciS29SEDAj/G89z7ddey
tEYzw5e9qCo64WwMTHZQosPDWfZ0vemF758j0EjGknJSqISWiRtJ8zAEULuifzjKxK93sOBT5ig0
yUYvlybxzpPTvcopjxvq7zXqZqsCOkIueFnr20q2nDkizZ6kM3Kws54LAveFZDye5/CquKNFfdvZ
N0cHDD2I2MNc+2cfMXjJvtB0peGlZbg4l7+sEKKa0gB1ZIMKS7BIhVK+JeAzjadA5bugKNeYwhac
1Vx9kbCOhqLBAATKdGlxn+DHRFeirKWlnt0cxtazaSCMDzo1BG/6jociGicA23gTkerVbsrN9T21
wCnszDUR07wVPEvwlNwPOdvzlgYQ2iyqN2Ns+0BBMpxu7ZKXgGYzr4+zphViExRNupbGXvgAoNT+
u16+72ZF4Cm8lGuQ8MT2CI0q8CVGoM4HGSW1wDpzU1wMmOx/e2rxaJ7lfmNQhwie8WR8Kmp2W2Ju
DtvxWzyNeSG0AFXr/BgG8UNVazwUS/t55rFKF2qbNsFWqOx8P6oHO3lhzYub38ac4swJDS0tBs0N
2meAmpayBjHgSvC8YCFzPsMegj52VgjnTCSEzUHWIXbQiHHiqoMQzPXtu2Anc5FBZJX7IRk5quUD
uaH0iTvVm02eVEv3lgJ478bIZK4xSJqKSI0S9DMYKWJBkkjqX8wk2+uj+HdGPrlTzakNh6YeEO7i
VKo39NU5+XF5ar+wn+G5PrZb72mM3S1A8K/Zc/DNfg3vyam/yw/iWXyX331nu0awuHA2zrkPS5n0
ZaZA8OfZ8q1k3X0/OjeZnjMXIQShImcKTOVn22mfadO/Bw1ZORX/XevPJm/mQPqyt2XXXBhnIIEC
tC6rY54m3asu8jH2XXvwYpY3YywrMz1KBhGZvDX0I3V89Tj6CMZBFJpsoJvgnsDBgjRmFpTfrQmJ
zbAQ2RAVLu+i0e/oj7TTZtcq234sSzDe6q4Re6tJWOyZJNiQTPQ3XYCIO7N5IsPasS+sGGP5y/L7
3RSKTWv9HJo1WfPPnQqZxypCkaDSkKmHaNN9l4db5Q1HAQEv6+P6jv68fceZuVrosDZao1T2PKmN
Y0W4ioJO8Vs66JVFX9qqswmqO9Sj+QbP4CR1H4kEOaQuX69/+kLTc4I7A1SIRkIMz7YTZVvZjMHe
meQaXHFhYv6P4S7tjUmlr85dYb8rzg7pmKKwKh+e69L7fn0En98ViD/3ijwoITTm2RDRVWZnoTRE
tsHB4/KoSxcEBfKtMf0mpFVMp+aApOBGO9nxet+fZtDQ9WXcf0VflcXs3lGqOw3Wc+aYhzot75sL
Ior6D1NnVqKWpV5mMZ5ukr5v8WB5yqy+3uRl28dAd58aLr8XhZ9v+364safLLvlrPF7tpNpGVcap
KtV3oOjfaA4VzS4ZAMVvxz+uHtLd9Zn79LTEzM1CPlazqRlaFG+ovAjjtLBJrOnIIq3XgB1LPcwc
JbGbrLR7zBpOYvMIjWTzlPjQuEKhlVx5jvjUeDCImd2PztAB0xM2J2T1f3qltWM9LqjXJ+hT00Hb
M5sHW6alcwufPxZqH1pvzmRvreZPbpe3rcCc9bAzDYUmtehOZkLZTSS8pNiCjcuLxko5K45xYefO
scTEthhznaQ8lUYUH1nNSVyDC+8IKg7AXHG/j1gv9IorW1jwObBY12SUerLFCagzs8maArQVnesf
m6Jcq4xa6mK24EWqk3qCDMYxJHcoGtoy58B1e+OCzFa8Em1o48m+gfxIXe4hekqP1G1FBNYY+Xx9
U30aQBJ/DjE2YQ6cvWDFqSE5VDsG4HN+5EXAXrSk4LIviWjioWUoE54IVICud7pgJXPqOmUcnoQN
FyfUqtyPtfWaoJfbmp5NWZj5VZdrVZ48yG4/9rb3pwcMamXzfv7doDv5rzOU1pRyGuT6RPIW1N4t
/17rbI1f5XPL8ObozVYzoJhyFJYjeBA/RDJmPGqMW9yDlbm50xPKmmIL9BorGc2FjTsHgLvCLziD
fz1C+/ynGIM33x+/12B5vL4OS81fRvnXuWE0asCtyZSnwSs1ENODPNpMkSgNEZRe7+Lz1fDnIHDL
a1lvgsqDnDfptgn3zR7pzTUa4QVvO0d+D1XTpz3NAb6RAbSwHsNqiMoigH7sy/XPX+rgMqy/Zkig
Ym9QJa1Pbhqa732bATfbT+GwA/YwhdAnD7L99Z6WJmp2so5uTzTVBOZWkG7ftmF4V/aZ2NzW+uxU
NZD8c/AWUp1Ae9NvKQfJGXdUtZLN+tw/eXN8bzNJN+h7PN52F41aaVvuPucZ2PuD8kJIAzgE0rL/
dFS+3zIaby4erkrorzjMaU7TJF+qrHhryzXO6yUDv5jKXwtOxhI8yzZrTv7YpLHPkWootXfvdiXq
1TI3LnO1wg70+dby5pDfcnATlPDV6lRY1Xuu5T7M3O1YWIdKt1+vz9Pn9u3Ncb64xnZAA2l1ykfr
lY/tl4CN39sRhHO3tT/bVTqtM9vrLzkMhAQqQ5lfDoJzNR2uN/+5SXhzjK814o1Yhfj8kZqHqq5A
7xaUa0LfS9M/O4Ny0MvnLFQKusecRqC1sYAD8O8gUfNoucHKGi+MYI7t7Uve552LNR5SNtx1Vmr2
oi1vC5W9OXZXKl21k+texJlRLp2Y9J9qICwexW1xkzdH7/qGFwRS6+pkFNGxUsU/IStRF92uzc/C
Bg0ui/OXtYHcHG8FOccGNV8b/2s3Pgq+EuR/XhdJAKD9b9uFhdS65VX65ONh092QfPA3DRYbXtu2
hm+M+uo7WLH793owbMuDPj/nkzsemCHDjuQJ3TYJVBa6zklRGgwCLVfYP3sfed/ECPp0fYt/DlQg
HpuZEIAvU9pmFT+WhaABuF669lmFucfA9gJcMK3z9FDwskWqWYceIKmT3CpS4EViglBVEYRfc4gm
vltc2Nvrn7TgzOfgZC4nmRBkRU55xc9I5tw1aQDdG/UCgG/cNd6zNdlrqhAL3naOUM4DXRcVZc7J
+BvLCXeQH4+c2t7a9Ycf3oTdwkaYTbF2U7yquCM/Yp1/tV0+RtM0PUguf4Xe2joubeTZDWMgENea
6jE4ogoNXAX71rHi1MiV03up9Zmv6nPXtusGhdfZyMwOUoHVozPV6Xc+Vey2LuaY46bHczAZfOvo
YW+3jT/FxE/2jd2ucegu+Ns55pgC2JZMzOFHRapmY3XlvZFwvIMQBxNC6vj65l1wuHO2yLAL5JDW
kh95+JX1fxy1EuEsrMCcHdKCiiJ4IXPr2JG7wa9io19TxFDXP/pf0YX/Sw7DCVx6/csN+tKz7LGf
+NHmqjlbhtK7OmUkgvJqAneTkgZqqKL+Ba0ufxskQxgTqNNDTauZ9mYCF4CbuEFUcVSGjWkSbkeg
IG+6InjzAuyMWzlqdTHwqgUjACS72unJk+X2+siXpnUW9HYByVDYjdbb6qEAo5/Mj479z/W2P9d1
xazObLJpM8qdvsena9DhtdmkY0brKIejL9t6lxq/jdoAd9sB7AcgH7e3bCpWnkYXHBubWaxraUTJ
LeFHp+4feZJGg9dHRVbuxvzU1msPPgu9zLHHbV3Ymds06alUFLgjO3xyUjBzJJ77OHEN3pPRXsnW
LizU/wGRQzAEy7BKTghnsgNH1eCOjfXvnDr1ylZYsNw5ANmHGpcagyE9ueHX2kAOmYmVMHLp22dB
hiJJOBER8COtnB9+p8QuQYTtc9BNXN9pSx1c/v6X+QISH0AGweZHY9wxzqzMe6yJ6l84F+mNs3OZ
tb+6YEj2T2EFD1GrQ0+S2JZrT9tL8z4zwR6Ut0MIrqmjKJBvV+GQberS9CvffUm6fOLZ/NnZyylR
pjf47tEeeQSukg+bej96k/6cKucpGQMSjZYXhU2wv74WC8eMPzP6oXdlxS0rOLJ8aI+akA8/F69t
qHpo9tYv1ztZWvCZdU/S67yEUX5MBTQ05UvhdnFlbkLQoCh7lsDKs8zzZO3yY6fyh5SqfwrRPQa6
fevtKiYZfRf+bdkZbw7C9a28RkoXA3Gofz94HEp+N0lFYBQXn/XXjh0BY6C10+JMq8SzlOlbkaxx
qixs2TnPIwqT27LKmuxEU8TnYK2MJ9AarRzGCzt2TvNooQq7SkGAc3KKsHxF0jj3YiQsUTlSgbX7
HOIOB6jkYNTHMLHw2IZyvDEGmyNtMzMMjqXG9OSA7MrzswfXnMfRfbu+aRcsY460FeXIGqvDwLqp
i/Ni59kiZn4Zy2CN8m3BLOb67Rlv9Yi1yU5u0RVRORyaEXyMEJC9zc96M9vO66YMEzuD8nzmHQs8
2oJW/hksdsfbJmhm1fCwTqUuVl0zJ6pRka/s74F4trrbFmCOtgWhEcFVE3ZdFEB0qtTmUQ53LoL6
LUsDsuJxF4xjjrJVlXZHQ+HPibEOdu7t+tp9v2mC5vjaJGNNmLSQPiZ1s5m6Q9CqB1wMI1XZu9t6
uOzdv5yGH7ZBkymEGUX5xyseLeI9Wfyh98jT9fYXAqY5tpZWBLJUBGGZJyQAP8lvSIjBmpv+QGTz
teroGpRk4RI9R9mKimiPFhyOtYfoMuJLkNmEVG1GAcs2LzK/iYSSeHPEbTK6ZGRDEBzd4ZELFUso
ZATV2qVtwaLnsDfICIU+ygtwmhL9njNUEZuCvHnt2novbdaZRRtWNSEfFT/Kgh6CwtmAOuz1+lIv
ffrMmhvtaYJSKn4kuRtpWgC2N6Isee2iudD8HJuSChRrO5BUO0L884fXIzUCMljwHJbwfNcHsOCv
50DafqK+b9k4QHEkq6yKkvB96AR4TNlKBwuTP4fPIovggogCN/Kgbt7KDklKzVac0NK3z+y4IGWK
YxERMXS5NzR/Cws3HiApSsVtEdicUMuFfiiq6EWCECDVOwWndHSNYtvaWHzl2rA0hsu0/eWLNCkG
YBzgi4LglUCyzfJBwfdK+Y1RzJwZriDZlBUuQ2WH092F9hDb3KxkKxbc3BwuO7C68kcJN+eXvvvh
pRbYMcf0T530NLIr0r6WjUxXpmlpF81MOM8LYvSo8YZoKrMtrbLYuoPnrezRpUWYWfGQg5nf7Xpx
knYiRURbkPraF8XNeqjyewFJiJUpW+hoDjDN/BBUW4CmQ+v+nnTPQfbU8h+QPb1uy/+e8Z/cg+Yo
0ylXge8FKjl9fDwere3jffbi7t392URgOI3G2I6BOI3OPP7lRVUELFrc7vH8FNMNAqgImONNuyEn
7zS9V0e2b+7GKoLOfPxqbfqoj35d/8pP58BhdDbZChmEpp14cDKBPllB/pbmw/cx56c8rdyVBf3U
b+KNbna56WpCU0Kd4JTlx7z6kOL3ZMmV0H2p7cth/JfF2mMSQNcIBPxaT0fHT7eDz3cqWEOeLkzP
HLA2NDAa5kO+2jLJz9oGjXbd2RSCSvkHcAErQei/GJv/2ymYoEvvfw2C0inrPFaDB49A5YYP1Y5V
6gupqq+0l+dCDI9+bt4oHVVk2Z6JcLV6ysEuGGXJmm7Jp+4Dn3CZ378+IUyHtqHKFWfoKmX71Cr6
DaoU5GPn1dYmDRnZky4QKxviU/+BzmZutmdZMyoJnujcCvQ9iKim+DK4t+tbeqn1WXaj9FMp+56C
hZR80+2rbH7f1q7z3ynqp6S02k7wE5BKzkPj28l2CDOzu9760kae+VQd8ryxRtWfg7Brp4gD+xa1
vcXvJ7ccV+KjpZmZGbvll5QHbjKcoZNcHTtd6701+erX9REstD7Hp1pcVY1DsIv93uuewlb3Rz0k
3Y2tzwy9s1AT70iHn1wNRbOs1A8Q4117GF6YfDJLXAQCVMRByAqQgATpZpLcPwJpZzYTyuJvSao7
qEv87+4RmeEmt2p+ctIUyQW2CbJxk6wVLS2YL5mZr+c2vrR7vwA22AkjKsG2XKYpi6Za/kwmUCzT
VWmYpbm6LP9fnsIUIwVf2YATIthPoQ+PNG3LUK/4wqXWZ8Y7CJcKUoriDKW02Iz7GlluyeqVwGXB
nc9xh3YRjLZP8v485N/xXhI5xc/eaeL+JvwcFnlmxFONR0GtQnPOhqLZAMQivnCLIYi5bmFLnz+z
Xzp2zB0rUMnnjYzzDtW6zaMz8MhdM7KF2Z+DDhsnC3277jlAoPk3R4ZHptibmya/r3//goeYQ9tq
zE3SWiE/UWWSu76xIQ3ShCvPL0vfPrNhaPaBtNNGja5s7BPzrR+ZcE+ybG+6mzlsjmozvgWKpgEi
AdnlmfGMw/JYpCiaTvbXJ2fBhOe4Nj8FW3SRpOGpFqKKzJA/EOJGYYcwscm2VmW9Xe9naRFm9tvL
ATIwDNV004hMIKr6nWe7c7IVC1tahZn9NpYEQZM0PRi7io3QepPXv/3y4/qnL+z/OZ8pZBoKh+Wt
e7aQtLG7X0NYgXj6o4A46PUOLofJJ4HYHP/aJZ6fhxZ8GzCdGUqX2/BF+pmOgbnlFnjwk+4JWgRt
t3HLaY1keWk9ZkatK+bWRQNRjsYb96FbP9k1f74+nM+bhpLnf111HziVTKEKCd1xPO63KgDNaE92
tzV+mcO/zoEqLfKu5ojqrSK4H/v6w+nXKmWXvntmygB4SncCWeUZqSLnTllZGKukWkMJfb5F/TmS
UNSoINWJCU4JuPxtD4pgMo2MXsuIf27H/pw5FJz2TYFag+Dk1NU/tf97KO8zAikGAritYLeJcOKm
+t/Zt3woAxQ9emkUwTGcv8ra7KfGX3Gmn1uaP0cR5k5vD3Z4MQTr1UmyTX9R1IBwml5LVyx1MAum
k9KTpLE9fsrUTwtqrrvatc65sR7aclqT1Vpa6NlpnDRJC8AGFtrW5dZM9qG18cxcxtf3/1LrM7uF
fMPgqsRC6x7u7mobNCHUCVcaX7CAOYiwJC20FTSMC4psTTSK9qem3e/rH36x/v93cv4cQsi5mwtQ
HQcn6EagaDv046CB5BjY74+a8m3N+B2nsoxQYXYLpN3x55hCYMG5zQIJioik3wRIHEWtRzd+IFcg
l//G6Z8N6bLL/vJFzNTFlIPK+pxX1rRXU4DbTZY1X2Q+kQ2kVYrYCmW761qEHR70JL7gugtZ5DAt
98Ih4UZ5Bgri7tiSQ06F2fYCRGtIWvC14GFpPS+b6K8PdAJw5xFchEEqUP1iQCcWEc9J8Ov6ii5s
xTl8TzQtnh2qKjylJojJ8D3TH9a0cuYutT070LOB0xDg6AFC68SJBhn+9FGcXmEOb/v2mSMQmuLN
+FLcz6BW3o3vRf1WdCv7bsEVBzMHoPVQFtWIeNOZ+gjiaruhPwN/HbVjvW3W1CSWlnbmB6BJbPIs
4Qhqw/5LYdtnuypWEpQL3z8H6IHGSpXJ4IYnq7W+6nD84zgls6NRkf6O9LzYFulqqfeCQ55j9SC4
Q2phanBV5emT08mDSvyzxcrHnK3Vxi51MTvWCfzAkOQ2TsaeTwBnpTwSYelFBMKKPPM21zfUwnrM
YXsQA/JSozAQ4rs7MZR7qFisnIpLTc+sWJGJQZZ6AG1eX/vRoKZsK0n78/p3LxjaXGI5DAhrQ43T
qtHJBgmCEyv9l2Faq/tZmvyZnVk04Yr4kMvjo3iyUivmCtejBhTwaz0s7daZtVW2Q5WkIzmjQOac
855ucuNuJiXA8kdlvRm0664cjyT4FyP2icufo+3khMfWeqqns0yVs3Uy7r1RJLOPhjf13qmE+tPq
RH3AftIv/dgG+5Jm4AYJ/BpSCJCA+ioBYNkKyGXJKLCV9X2QRbYPhyF9adqcvgNCnEGv1HQHUIql
T60fJHdAyqCeV4ngrKhM7hsXJYsUbNcbuwKnblF645MzqGyP41VubFsTUKTgNWlXdWO5DQQhvxsA
TLaOM0Kjq1DVJgnr/lsPaZ0x1laGK2vZF2+Or6su0riencfc5+Cjpf0Tt9LsH2lnrNvh390N4P/m
1KnU3bHSyf4Y0Gu9N51Fd1Jm6muIhMwTVOyGU9t0wE3QdHq2CDNh3NnDdEQRmJWBXSCxj7bg5rHI
p+rcFC3/FVptsgsBy9zUXZp+QNWn/alQOn2X+YHO4rowQJFAN1mDiJeI8yB8urFr8Cni2XJ4Ftri
XycUJPy0cNeHlleXvTDo9wCAmaQg2qAeSEybrEdEk4WQ+AbHI429wYeam9XWD/WQlltcT50pggWP
/QkDn3jsTcSuNjn4W7epa0zUcWmda2+0X0uvyjDFAffuWNuRk2ZgoymYF7z1bpXTLd7EEnA0ZY3a
ZVnAdrAwIXd2XrNnvIOOdAvplk5uXAcSaIS3ThBD3quIvGLSX3y7ml6N31gb1nGC7ZA0O+WW/S5v
WrmrqylHkWSlj5WXJSfgXfTWOFJu3bLqNuPQqU2QOpBd050+OPXUnGxZqaMT9M62HDrvmQdN94EL
Wt9hFkrnMDJAciYooB0Qj/hRV9FWRtiw4fNgt8NLSF0QFTiO9RXslXwvh8DZBcyRkFSR7n4cUi+2
Sh1E2TgNv7wgVXclRPDeQRgg7m1VNhscI83j0LHxg1daxlrh9YAYqncphbCz9qFIF+Lufl81Mtjq
wKviumvK3wx5y6cmGLwNjpv+TqG7nTsAEgz1vQuvCce1oHL1IxQ++51TVBlEUnT1SnxwSzGIV4A7
G9n9+6Stgq/JQKqdp4rsCVTL6rFKHbIJWspjWQwAO4+WiMswCLcdJd27q8dqJ7lpttIOxDbpM0y6
3estS9EK1AYM+COb9n6yKbnzW2J2vRsGWLrR37mpL7bUlirOa48/NHh/ilIX9eSKps4hLIv6u6va
AOQPtbzLMunCGNvyzlNu8DwZnt2Tmg9x66bswx6JiW1i2c/GQV2bKG2IFtbap89DLZyDXzFysAfs
zILo6aHUSEgMiQ+kI4Tm9qFw+d4KnG6rqNu9Ezp+q6E9d/TAxbVvx9Y+DN3oojRlGu6tAMpxESWQ
eoM4lTgwPrgfQddP28pWOYkqS8kIlebuQ40AOs7HJkuA9fX8jV0Uf2zfKc+iVeEvJ8z9KEkSEbuh
l4S7EmCXd5F273wKsoi5yc7zuuLgjZUNFUPLeO95YpJfU5FUcSbFMJ6E77envvcgRGCRKrZUMb0G
EMOt4zA0fGdKKp4cN69fir4AB4ijd3bKqpem6kvAzBj9agrfzmKh8fBcp6LaAsFFH5gnIHdHAbiG
ml/yjeK3EyIOBm+XaxaNMqg39kSsSDQh3SRV9c2gPOvY2jmeP22rfEsqXYH7WKTfIAKoaYyXhfRH
ODiTe2hzXTwkYKbbyzEpRVQrUb2OJBfHMAD3VUmg6OIapGG3xvf4XgyeAQv/2P6g/QVdkXVW9eD3
oFyDkYW/PZVaEVQ4yBZidRivbfyoLcsB+P/Ciwdm+busl+RgMkM31Ad1TEAVUuB5ya0o63J7N0xe
7u48zpJ9VopaRW1XMBULlmaxC4bVveB+/sgZ9B+GVmEiCSdbp/Zr6CcSchqTIYs7Qxts3zB9TIDF
eZ0mq341fTl+AeNPsLfBBXwXBMOwcQPJcO/vxr0XDCjWDi0OpmDaZl+nHIpLvgzd/YSKsci0rT53
YyW/TLoOokDh6wUnTuzD6YAfLPS+0IQ2L+VYddussbufibSQWjCFSA5Cpc+dhMKucqp+r2oLJ2k6
2cAOT6aDoEBvbVF+3X74hqZPpO7cPeqlzKZlro4LyyrixO7LezzWdjuTqvRuLLX+1dSVfAjg+HdZ
FYjvYkqg4o26lzzG2wu9t1xiHXVOqwO2BXZI4JXHMnHEzkBZdls20DPwADSOJgG/3WCZOrDdlMGO
gNzpSwW1nSyq68B77gs/GOM8rK1fLfIa90AfFY+eaS7iju70kJkyeReOE3xktsghCVcX96lv/H3Q
BXRjBt6ceoIGzNSU8N+qf0IVe3tKSWbCqMLZ+8ZQLhf1PnefS9U2YN9wxOuIwpc8TnRvt9uwSflX
GQzkVCFHvRncotjTssy/gkZNwDF7gAOMfvskeuZD+ofSmHu9RiHtVO/bJqu/yKbvd2FQF+/umP/T
ShAPbjRj451bYa0YCG3eEEzA5DnJsiMKJ83RhfylGzWkBWMHSXrIn6KuPZxeKG5a3+wBPC9bITI/
Tp36ZWL1g8jCSMLEtYBbLFAxMYwuD44eTyl59EpQG28drQZICSXyPWS2OjmlBdNSsjxQxhtorAGv
1MflkPnJfQtZWhX3FtV618I9Hmzw1DtxqHD6Tj3A2hFYRMpXuyRkUwwgktO5IK9V4YCecKC4GpTI
R9BGAgUhPWFtrZH7z1NF7C3cFmTEiDF/7KCttxBRGZrHUaNATxp/iiBXi0dqL1S/gskD7ispoX9B
AjJA05ek1MXJlof2RiH++QAwtv5CQq8Mo6Zwyl3f6z7W2C1lNPgOz1Fv4ybffI4DgNbkTyPs6XXU
MgSMgfdBH6nCpk5sDMr2AgZyqqjJq2CHorwh7gPP3FPX6vdwhdAPrQJ91BVI46Br69ZRpcOuj0lt
Jd88KyzO0nHtbWk3RkO2mkEYBIGatSl9Cpc4MgaBOdbvIfk4PWrA/L64bLTPSFVTqMf0BiJrjf0L
AlBFNI6N3qA0CNBDrVuyLSAwtp+GzG7iIONTuqkzXAMi7UJ6F2zi1vDkJZneDY1Q51ZQPCkFqdwW
/lTsxiKrTn3pF5BbpUnx6Adpdc6AU3hzNTR2o3RQ1gO1EtTeF00Od087y/lSViX701te/sMOexy/
bHLbUzYhXs5LvGn/j7MraW4b57a/iFUgOGLLQZIlWbZjO4mzYWVocwDBESCGX/+Oe9WfXhxXZdeV
SjMUSQD3nnsG+Lz0h00mFMVlOtybRPf7KqLqadni5UF0OEB6w4OCzqFL4AweI6ykZ1DyZXIm7kkP
ApG2yAPpe1igbFt8FAjMKGest+d1Fl1RLx2l5VBZcZfGpAqKIRb0LhFhjK0o7nVQVk54X+jgKpAm
2zF4BaHfnQKzzBewOjBLa2NX6qRXSAf2O5HPcZ8iomWYq9dwtms+LVX0TUkRZr0xuhzCJHiUKTUX
LisoRmvrQkTI1lP1ayWJFx04LtWhvIR10wMYMHLI07WXOy+eD900h7DLTGoAh2G77tOqhrgrHmJk
gBlOdq5lDHknlJr7FWJ0KH3Rzcbp4gq9KsQds826vNPOn/MhEChmjGmHR5jotKWa3XznIHxUmXSI
ls3EFJoH+L+6XQyCGM885rq30t7Dfy5ga8NSDN78nPDSX6H46sYFNf4yAyjptaG5mGcO75+Ni5zP
Cjtca+QQ52FcjZ/6iiAXetG44xF12s0QQoWGMU19UydzdWpbhSZnk9XNHPjelrHeI6XxqbhZTWfK
ORqG2wCN2RGP18+NZP5ui8QECozfXRYzVnu1xnO2gjeH7LKQzOfF93kO8Yo4NGwJbiNUpN90DL37
TWq9BWLSdnyYU0bLtVbxuYtwXoDzYO+TZpX3Q7CoOFsmJGZMpNN3iClyC1xUOnuAtCAmmGUj0NmL
m/mZuCnIE9+rS1hSiWevl/FtGEywgpjHcd53jEe7oFUaZztKkGwAUyNfaNTtq6EhxxDhk3sNs/NP
pPbGbw5F9mF09Yggvq0XGSqwvoAHbh9lneXzWPDRNXk0Ef1SR0vydZ6Qd4246rFDCABcuTKNhbsb
A5+cWN0nP7keYGbe9XzNmx65uKjtmnPaLnXpCaXf6EmwhMlbJ/EHfK2fSezE2Xmi/gdJywR2vNW8
753wETTT04InKiwih5cE6LO5N510XamnOtq11EOQcDy2+xBJgmdmRY9109OdlapG49n7x5pEc5vT
YBufm5XPPwzyA15E2kbfcf+my8F0p59NBQdHhNJ5iB6m4svCa7JlFIDBboabR0HJwA4hj+TXePLD
G/i5uqeFmII5Z3WmFjgaJGjrfFPdrI2A+0OAOqlYRdcOQJHIxnLqVVPRxJ3dzU3gEJcNpiVuanRj
gRZvy3TDJnFocRLcDemaPpBlZifQMXS6q9N6PC+JXktpq0TnC9y7MH71uvblTeTF9/M2ootp9YSu
C2zuBlYsZdsGUUYQC40Onm05S1qCwlWJz327zt9TgYq0pJZHyV07CbE80haspJcGk6ym7NA0tzkR
s/sMqgA9ibGjh8SxOWML9vlhqRELVYcGyMljPKZVaRSNyikUU1uMbPBvKupLmvV4CDAinvX0A9OC
IaODkl+jpAsLBFmHN6jEVlhw6GF+6rYOJO7Is3MEMjSJnhECHTVFraIAeMjIwDHUAZKbG+fiw7rB
gQQ7WZLuJKt+UseHe9QqS1YjZYsWb0bSSQ4WrgmLujoo9AfDPYLZ9ZS7ME0GBIbPsy7Z2DasqCbe
5h5QrX8qPemdViNDYWsFbC8612dSI4UuDSQMJStYPIyMspsA1jQ/6jTd9p1deL7hIX6ikDQ+zX1c
FfCICrAJwbTxNAD+yZQYyZrNkPXdbFIOF/tmsbbwge9A1PK+KrGZI0ONdoRMsj4nOoFV+0CgXNA6
7QolZHvQqSf2yRzx23HzAbYASnew5wzB1AwsBPjMHR2q7QwYEAaF9eguPXqjItAoALO+Jv4h9KzA
14i+CHxzNYhbwURcxnW/7D0PuqFGxu2uiltza5TVB3zASe67bSwZAhZup36o0QokkI+Hy5ZBP6pf
5t7vUMtZvqPCn+4rnUi8X9eJEnv241ijVaKM68eE2wk9iwoPYaVsXnGZIqF3TO8WVtEbRasK9vcu
rMDGlqacYJx5TLGEJaplyb7bCMs0myeVnievYodhUQoJQiBBzXJrn2AM5L6jfOy/dt62wX8VR3ih
HLxFsmjrzcXvvcGhAgeM0ao4vhNcdWdPrct5xOAQJzTwo51DY/oAmbn6h2nPT7MkIcnPdtCeyjZ0
1oU3MiLhuBJhV57RIq0JNDHYiJFp3t9W/gbwa+hM4fUCONc80xziYVFWpEdMUwwmA2Y7SNyAL1NQ
bDXbdlGXxsAZgxbpncgQQfeo0aiYsf5KUtE+YDXVGdd+e054WBejg4XJKqwq6VtbloFf1psMxIWq
QLNJj6sfYClOCvqaPOC0fkENRUrQ5pLjag2s5DqYVC7eANHTsEyXOA31Q4Jgmj0iD+lpSZrpzAMu
frAanZOyJN37QRyKTHem2gNKTG6MGWgWkF6/+Daw+ySuNM+wb3UXxRw5db6/foqbNXpuOPeLvhZB
kytOwiMKQXIzeRvuP9nm/SaAtC6ejc+A1mHT2tsoT9EB4cAnCtLdRJus65okH2pM93BSTHAQm7z4
FzMdTs5qgI4BG/JCn4ic/fSgRZUexGTScoEdJysrOSErfanTDhhIwsf0rauTW44OmZWNMuaM5Sr3
MIa2twxOzJmNtHtdl7DZu6bxL2kd4o0llG7nRbnw06DS5TQ1BsN37lWoSStPm1OPHmnI1xnNIJC/
8B9/AOsWYNq0YXgTRHcexdDS02uCeJIoASkAXjH1t6Df2kc4yskItsnTRovIrxdk3cVavSZp3z0B
F0tuTb2GukhpO9xxmSBzsXfd3eAav8Briu43nyY4MPn0WivGP6VzIwup0N1gPhpOZbqliIML+7kk
yBlA9iQjZ8ig04OBIGQ39oLupnZEK+QbpJXHkLZ+qdZ2OaDKGe8rbKRlCsLIQa1T/avvEL48rlt6
cZUx+yoO5ptgmIcnquYU9QRmLl9pA8xUoG9H4tAQHGQMY0E4mpGzSok5hCB1WBh2Ydqc4jh+9SDo
iLLeLvFUgMJN7yuTigNRLSo2O6CDz0jYeLgFgYz4uvP8Y7OASrwGfr8P8VBvDagjKmuGpuuzcUrr
y+KxBsnr7bpDRUhf5mGqtqJeWYAebgbPoJvcJxcIhLAhOQ3jXA9f/D4gXVvt42XjP1PUUMe0F0mI
bPXUnicHUAwprXG80xF4s50R7vtoFu6DxhYv+22L6OdKm6l0iipdTGpN8xir/tNmEFW76YF8J0Nj
i7fbyT2HraaaQ5Ix5EscEJHEbyuYoxae3zEYJnivhCzbboPh4/Mko37nsXH6OmyWvixzNN0Fk7Hf
YCEGZDZla7nC0+h5RJFRDggxLkgzFjjECoKgPH1Irfb2Jozi8LDpkX6O59i4DIbEk31A4jHwWGkE
8iZiA1A+wkTgOXmrzWqvhrkhHLDKEZY0hfaY2knYJsFhA62dNbBAQGJ16p4Usjgy7kXkB9kcu6FQ
rT8MalnOgC6Gt1l5ukMrxg6qQn02tQDUOc6x/SjUW8SBEMcGXZ7Owb8J91Ejxv3m/B8uqZJPo9en
OP3wa3gNtM7AL+tXtI3NWQJPg32+vz6RpfVyVYsYx16lLqMZlmLFIDBjUPoBx50KHaMNckO65U0M
yNVH1sYLRrbdrRdguw5MbfJgtsmJjtovZ8nb70PvA1vATON24gL7PAelCm+wHW1mMVJZc+DFQ7lV
LQoV1gefsDFUOxd5I2rXYLhNbRWh6kUd+Ei9GiQ1FE77kQ/uptckytGKofMw3YoSGzh4YCu6b5WM
HmsQAApUHThWlW3LpvIMcqK9hOUYgMyXSDXiGxKAYATURFjArBc5DR0KolrzMjCtn9PpDb6fzRfm
J2+G74TjylZ8MWOz3lkx+U++i75si1eV1VLXX2Dy+2qIZxFEvYmoaFM4dsQ8jAoM4V8DO+hfktYA
5IyOgDQzVXLNG1uGCXYeJNEP0Pu6kADphWnELu1Z+tWNwj1NthF13qmIo5ELOpZ1MTNlE8RtFiqW
lKLBdpkkgKFD2EbfbNwz5xqUx09hbbH8peSf+NbMO1qR9EahSilxjA23BIHpd+2yjC+V0W5f82DY
w/Z6zsM3w7ntzd9z3iaXCVQlQ+ZQvO8SP4l3jQX0h4KTXwzKQFbEyJLIqyrxynAJ2G7ilObbaNgB
rkqkQCWalgnC6tHwh6lAkG3wNYLGuezdyM48dKKMXaUeFr0Mp60bOUAWrz5Ms2QXsCLWUgUosbkc
xgLlqtpXEsmo2VYnMquq1H1GTRhdYsiPXhEtx4C2xibTLrIy82o25ITATbuO9I+mRv+WjbKPnv2G
PCJPs1/LZeDqlXmByimx865N/OkiKRD7Lu6mL6FtkqN1ypYRLOwKGOe/fV7oTkw7wYQbDoM5/LV1
5ns4o8Khbb/1Mf4e4oDCHW9I0GZ6keqG2WrcBxWGTx7wpJe2Dcmh9qBXw1QajVK9TM0ZTnxYhcBB
syaFWiVJ5Qv2IAAF1cgKISb51HMW7TaAFYc6jKMHKHQC/JAEcxfuwV4B0TBASPcGU4C3bXsy8Lzs
CP0JQp7/1Vsr/65CJ7UfPQo/GbUhwcBhUNMKJBZSyI8zTI/g0Yc0nsJYTDq7Rn/t48kVqHRwVUSR
7gaPk+PK9XRDaZLkAtj2vluZLtjWytx4oygqkapD4+OrNwMggsyiDv+UehPfE9XARQrSsMIwNxxH
jlYy6jS7qUKHSlp2/GmM+x8YwQylFn1bMhnWgOGBmHq6JXvjNrxWKPGWLERldcEX6hcdCpEb2yNa
FsiPPVaqMccOM7rCSvSnouoUvuJwu1/qYdujvkgTrO1wLua66hEMFCPdXE9Lc6iWVh6hlwan824A
uzzJ6jmVP1ZA//k8aOtnKhqSo58G697UWxthbLlG9yASt03ermMEjqZef00A+u+ioFtgCgSAtc7a
lNI7YzcsTNIgzi7k/vDdD214Srn07+De2x7XJE7jXCuOSVXbyaQGqu0hCwRznVQABJ57KL/8DbOz
SQHNbOpB5JHwRZCNqE9KPkX+15Rt7pYJF8pswWG0G7SjRdJrAIYNdkR4m0/xzhum9TudvX4HKn1X
tGbriwnl4Re9ughEp5l135GANm6lRyYRlAY99k8IWkZX9g3ZTqyj7TGGGPXbJPlwrJPB/JQYca1Z
XA/xbbLU/j1rUFQCqfRv6TqG+J7hjYlG/7ZF3Mwtgznu7bbi/85SDM6iYsAeuRQhBt6npk3r/SD9
XpRBPayHYEUabYYZVXezeLwr25U3NzD/dt/WxiqT98Myl3r09fetT/QX08Tmouc63Hl9TPeYTMVZ
6E/d7dxvy0UEGm5cLQ0f/T70SDEo+JokAk0Elrvcz8PKzn0n7INxkpVRbe3eHxvkGjSzAGC5Nnzn
Von+HLsTINoJrgCqFxcgeE2ZIOYW/SwJ6rxRcvuuvMTlgOg4ATBmsC5YOFTfwnUKyg72s3uEGbY7
hGzKB+EjG2kEXpInykJvmJDhgcDSFyl1M93VhLHHpK7NU9IO0Z74aXc7/Ux9Tz2Bg4/opGalC1QK
UzCNF7UapbIOn18eakCtmQYW+TWyFT4dlfBzQnmC27XVzvepPfOOo3sjaokuJN6mHxh7U4MWg8Yv
KHQkLBzTLtgKSRPZ5F3NAXWs3tKfAYlH3ZnIBvHU2BUxQA719tDMMzCDOAriEqJw3pdttalDLIO+
TAOl7SENTf21miNvV00RT3ebFt7ZUKybzB/84VvDqHodetI6UMmi6gt6H16AFeTfRMncQNKziNKC
FoB+yIUWQ+dQmnxK07fJvGrKKERDhDIUuneGu4cHFqJ6I9u52xQhKr/axvPykW9eufkQ7uUD6cwd
t9R98olpvqXp4PYudYZmoTY99LEYYWKXaNVlhgDvZIPmJXUD3xsW9f8otfIjICb1TFUQwXPEA2wj
RwQCyUh/ndoB34cd11eNdfc8YcYfwDqNywNrUCFIzZM7ptvgVoQLqC9yXV+JIRxit37aeS3uD1QU
+E8Cp39Tv2l4emcrFM4B+nTb++hShbssfYOGr8UpWKgWfJ197wXNmiU8QVFWEULKKBLKwxxeTE9M
oZzOVEIxJmnZPERl1BC5a1YMUJhLZCnR9R2VhQAs453HfiVNLB57CalHJlc5f3LjsK1owe0EX91Q
wRuzaexB+iTNR8SA3AsOZ8VcAAL4mSCByT9Kqwh4dPNaWnQQGPR6WzBkckGoEQCshIH24eOInDqB
gRcYOiwHklU/uBCdbwsL+bPEKOKFp2n0lMxhf4uiSX5C0mUPExEuCjlgTJGuLgG4s9C9TNFPa7yf
+2HwRYlzvc/TKKgfZlvp+0Tr23ga/2lgaXeZo2guFr5hEo60rv2CTiUjNhSlGfGVZvAB5UUUtP6r
xpD/Zq6a5c7hYCwiLsUecPC4q2vNTrZ1aLIh4i09Q0gWB9EKXCceX7HauntfML2bq0jfU+3aG0A6
yT3F8CNfVNcU8zwCO6CLBEauTFViYmQPtoVSQaMp/RymcX8XkTS8sAD2chjzQPmLF1QGCo9t3pwu
FgsaxBoM63lZafgQBHX4it56PExikStYKZrsQ1UBmwpoRR+0T7vd2wx6A6+DQwNL0YNgIpoAt60w
oPFN25fEw7fZSSBQY8ynW38EHA43ZX8soAusDvimu9MYL/VuDqIYezIycmD/oBaU9EOyVLSEq9l6
AerRLIONMoW++JhgoIf5Ek7dbQZmHjaBuWD8oTJdy+6FoHrV+Rb14sfAh1fbV9Oet01cjh2+oD8z
596htl1bovGEz32SCh+hJKDOiIFEO5AMzp1nUrSO1d8RVa/t0EJRBaIBc+MUAzYUEDChRwBo3/On
P/+Kd/h//xLd/kMRXlYf/Sab7amdGHlLlE5HMKho+tpwy8o//xvvEBivQ5mtA/tr3Oh22ji6oQfs
uH++7jsK5vg6jxktBfdTA4/0uZPwi+NoQ7sGIXM0b3vkYLTz0XRw3KXbPgBZzG/imwWcOm/6gDv5
3u96+/P/PDs41DhsbhEI0OJ5SR4nkLn//MPeeylX7GdRI6mJQ59zCntMTOZMeb9i8Pz/fPH3vtsr
SiYwMi6xkUJQbKFY85fcizjW7aP+Kyt5Gl8bo00eDgZdt/Vpsxwt5aHdJsCX6V/e/hXxWcGRlkgM
j08Ok76wplWBrnQXxZiNEzJ8ZJT5zkO6dkazzHcTqZv6BK4jap0LCaZDtUZZG7kPto93Pp5rQ7Sa
LaHCS9VIKp/yOvw11Evx5xf83pWvCM/AXRtfbpIdSSf2Y8BLhNJ+sBv9XqkWR2+P6z9f/Ehhu77V
0Vs3NF/APvxnrcMoW4xAK0wXltt0++K5+qN18N5beFsf//nn/GnFHK9y8hT7L1F9T/00X7tP4+J9
QOh970m9/fl/ri/RlcBsZQlPmHDI23oe2cmf0/bH372Hq1WsFj2CCDhDTbN1R67Sux6A1t9d+moN
G1DRWkyz2DFy6Zu3V+kNyV9ZcSPj/opQbdHiIuoJfPkxBckEEfGHFdOeknBx/+ebf2d3i65WcA9r
2RC51+qkhukStGgUIAz9pyXhy5+v/47S6Nr9DBGXkalWI8A5t02hqzG4q8lbSRGnfrBP+kk9KMwR
HkY3pbdu1IP8u63p2hAtrv11czFEJalVUIpS76JReORcv/XB4fJRwts7EZHxtTvaWqMSCxn00iC4
7huQUWg/34FQh5rS/DBiOvlh9FiN6jD7rv1gU/lXkfEb5nt4tfTrwB+oF8DMjCUmuHg+6+8seH2u
APQPWCatpxJBXmLXeyrKNp+1RUSTZgcX7CrTNPTy1TPhoVuMBo2m6nbb1Ko7kBmjPSbd4Yb+24BS
0ABByjyY574CvO+yqOuX7tDI1TQgEFl3S+XUfQn6UR4m5i+X1qXm1neG36/w1t+H0l/PayrNI7wB
0VUssg8BnAyqlC0+4hK3K55apWB3Drg0BXIwDSgMRgymzyTp7EO49CyPmKl3lYnjPavSBCkTaHUZ
qItt+7kK5mfQr7294H7wUwBdO2De2e+nZVE3KkzemMYpUtgg0jhtVeyKOdA2t7yjF8tUX3YekhhF
Dcd37sIO9CCH8TrzIkxVtTS3SBFPymZ9qyL7Pr7v4nDbjXOEVsmkMkHvZvm45ybpdklkgzMIp+Sj
Q+OdRXltc7UBq6MYxSDtFAQVwIN+pW5i+YELxTv77HU2rAg2UAQgMD4mKNKh56ybj2TM76z1a2ur
yEae67owPfrTcj9VqyqiyntyW73mBJXsLMdSht2NDzL3nzeX937K1c4b8a4la4DSDLlVdmfgX3uC
4oN+UBS88xauXQPTJugwEvLYMcCAOk2bMo4+YRf+YH96596vrQIR3Lals3bYnwA23zAB6ta8hfHh
z0/mvXu/Ou4WZft0iXAmpZvKLEa9I2BxBpzx7y5/9eA9b5oSOIq5E3i/984Z0JkJcihp/PB31786
9ja/DjD0x+0jJCwfqqrox0vb/ZXhKo2vEyzJCly+U1gBFQbh/mFtEWTX2g8ejf/v5/6bzfnaI7Di
jnQ9Haujg3k/rAEDdQertB3DPP+UDGLL3RLG4Px4QSFZ+LMVk/ihBf6+p3o07doGz+HSBIVp3rA9
2D/3Jfh+9W5o6x5chal97hXGtsTrlzOGaGB9DrWNH5CZCO5K3CZ3mAau+7CR/r7yJVJbSWNvatKA
ntgtLVhoOAOfSF2lOzRi5mEh8nvji1aBvrTp+z5M+106qv6Fxa0+AhuGE2c7ho+GYX8bUxbsMNhC
Pw+a/V2CjarOV2n6U5i2KchzJMERq4aMB1uTVSF3e+VJdaqcD9a9V9tSdr53jDcQEwCbMsDBJvwO
CG/7Hol+OA7UjK9xK0cQIWT8tWn9+Hn1pL4zRLpLLGr3NgCIOPDy3u0Y9ftnf5nkRSPdBtJ6oSAS
8s0X1SfB143548WzCuMJ8GW7M0xqo6Nq1xBwTOt/r4Z+fUnD0A1FtSDQMHR02MOCK/qUYOR5BI14
+UTdFt4KF4ONb1PqHZQe20O8bubzHHvpmbAIWfeOg1ZKfXBbsMBaQHghWOJT1JXIeEUe9WpB5JuI
yVrws54gb4tPUs0+6OsYBmbGM1HWtBTSi9gAYlHIp4BUwHsMOn86rbQNv3mRnH/4TWV2sGzazm3F
wW+GnPocditIQpA93UCyApjPB4VpafxnuPdHYC2kYXPuE4XNtxnnLFAzf/KmuMtlvwbkw68d1fnv
PvarlQq1lVj81UfxG5noVFsln8FQa54cHKzATVuG8EAwxr5rHVrncJhlAdkRoDhITG55FZoS+O1f
hRZQ1Hb/20FUGzJ3JNHsuHrnzaoLYd4ZjqwfFF3v9D/XvpnbZvEvMsKOsfoOSUJua3CA44vQH+4c
b7vn757lVVXXx+CrA+hJ4alojjH6ikwIDLKW4BUyJYT8UbNmoKTBT3OVj4SyL4Z1Mm+Tj4xb/rWK
+v834NOrbd0lFgPMYTWnGsEXx3Ewy2V2m/2R0nrJUZX8InwJC1qjUQ7CuC6rYQUXLHYQcFGu7LlW
FeiQ3Yyjsp7CD46y3x+U/nVspxjiOXBBaqAp1WVA3VGsywf1w+9PSZ9eNT8VSnRQAVGwRO5LXG9H
Lb/qIfwgieidi197oakY7GdDp+5kB4xQgdLuJEgmFcJVd38+JH//QWJ/+d/PfaqDNQQHC0HMCxhv
5p/YrYVOfs76o1DT937BFXYBrooaUQQFJ4/G93bpTzH1wEL0+AeP/+1Gf/O5XfuhrX2kF1Ty9tTI
dnkYaVBDIBCCre5DhlROQY/ZBEYzcHHSyEj680P7vULZv3ZJszUmwugM2xOpwfhhjheLUMjdk1+T
sa4A8E8//+4fevuc/wNn9OGItss07uSxWwNhEhRLmVcBPnSQdlbNB5vSe4/wqs7TcDaG9zDrTnWP
mX2GUWH1ZQVBHGPlfvXPIHXoc0WC4AWTufCvijOMEP/3l9UJId1SVfYkgu7Yc4P50mNt1qc/P7f3
PrqrAwWs4GDjbHWnGIwSUL9uggr0cD/4wCfkvctfLXmvwwR9W9PkONR9wSfQkGXhfxQQ8c5Wde2d
tvGebfCuTY4LUw+QtF7iub3582P5fawNBnhXqx2KaugvwF3EUzd3NW8uoIwCsPH2vo3KVLJHOS5A
AmZUXTOCGBclP3hi72wz5GoXQNW50DXh7jTqEVgDhOk3TiXgmrYBhe7Sdu0HS/PfD+g3+8G1vRpm
gs7vrEX/uIlgXzlvvVk2b0DchvhccS4ua4UMHW0tPYCyPWRjkHoXCV4emnptP+pt3n3Sb5/Of1Yu
TeUIofZb/jyx53GGE8MwYX1VOy5I9RW2YCFaEpjAScfB6qZddSMjs34AJr6zoMnVtoH4aEiVN2zq
EwSunfkcEAZpnD5u6w/V3cn2Ix/Bd9YBudo4IEmRmxp6h0wkPYAYLF2+mMqHNF/83TZx7dQGPusW
uhVOGaH5tpFfCPzLEu+jBJP3bv9ql1AL+FprM6VQ1z8nMdQffpSJ6qPooPfW8dUmQfyOr32t0uNW
2ftAsptoUH/1fsHq+N+PC/ZDQIdVok8OPnZtJmVjAUdPfs64HX6kS0W+0cFDeiF180eF5e/PPHKd
XhwKRmZXw0nKBV22km+d/czWV2/5mbT//Hl3+v3rINdJsMlGB1CHwDJToEtdBg8KMg8YeIg27INi
5/evhFw7tqUR1CQx1EAnsgSfUYhDRLJ9+/PN/5ti///3HTRt//tOCLYdKmZ8qQSeFQXEjQaEr3nJ
abj9wxNQtLx2JXlqCBpJEvd7ZRb/IUVjfozAd7iFdvCLAQ3xZgXp5UVh1J7ZVUNISpwqIbzbviy6
ZSXmfOSgYeGTMZGA7fTnm3/vyV/tF9RHV+s2fKoico+wLTyFHQMlr/7Iif2961/tE0ECw8NJb+60
qNrCjWItCWE7EkHW88EP+P35QthVObFOKoHrpbCn0U7eNyGbXzbstk8gOSaw55rV62it2Mc8vaVh
agsj5u5s0nmD8ISwlwFhDGAnJwTehj2/r6D7+wb9Ldi7QbXd6rhavo9QZcAGwEKa728N8kyDAFKp
/ie4ll3p+qHPJVeQyVjrf6YKKaqJtPZVoe7YI2hze4AbwITwzdbdxBumszNklfnE5HIYqB1OxI9/
1DMoJtFQjYeKdcBjwAGUJ/AAmwVGBLg0pQEY4ywd7+NwPCJS+iHSI7kXC0xgbNB338dtshyUznS6
jWCfk09UMfOXX8jVVsl6qsc0nseTJi+GgB40rsVsXv/89t5bllc75cbtXAlvXE7BpOYOvxbUNji2
/J2PN7n2wNNsaBl8GuOjxsuMjfnJPO/v7vzaAi9JOdhBTU1PHmxYdpWDsi1e2ukDNsS/Pua/2VOu
/e7iyhGfAPU+QZpQACXJmtkv5PTINYEnQppBlXSjQ3dkPrYL3m+HTn1arS07KKrGZdtbC5Em1CVN
NJeWhZfa43vugIPhoJsxgIk+4m288wavs3jbaAIkZXVy9IZozGzsIL7s/6oEAM7zvxvrDC8OA0KY
PelhzaQPczf1HM3mo50DV/ndI77a+iRMDLsJDtdHlErtrQrrARoh+n+cnUmTozi7hX8RESAhAVuM
h7RzHmraKCprAISYBAjBr7/HvaqPm9gRuemOyO4AI9D06pznFEehS3MN2rcy/C2TajNIpwEU0MGx
KA7j/AS3a0nfL3edlVk5XIx7eTQwiQzk4Nh2w0aMMH9IsBc6oDR+VNE1Euna7190/hEYdkOsy4+e
rO6DXn3RxtuPKthffoa1j2fR/QMSgKLhV9gK1iiINRoe07n/+qlrL8l3BqXDGuu86eQBFpW5Pxt1
pW+uNPwSc6d8xK2CUT+cat9NVI6Ed17HbvTsdhJHhOmVY7aVlg/Od/9nFxHg3H5A1O10Oiu9Q++r
kX8RVHO5abz/hpEPvv0l4Q6D7sS8UJsTcWD7bFyuD3BXjjDQw7LkJExCcoKq92zNxhs8ktBc9Qdl
gD1C6G52ovkNONZk36ZNfaN7+MUi2OT5ZqDnchLEvEhGFU6KKgJ8QzCB06a3MQcYC6ynys/hJBwj
uR9hf/suXP1tzKDrg8dj2qZurXcueEFJFDrjDtNn+MB566GyggMJVHa0ar5FTJSbwCeqS+CpJfa2
MhL4AQjTmi2IIeylgOUhIXAYx5CXqtuOyfyk8kAeKHT527b1x79FGsifJgO9M2BabuEHkJi3C4IT
WW1f4NpnYHYIgQyiFuCop8lLoTkI6hKq44Gl5ck4Bb+p3YztQcVLX0awmG7k6Amwj0wAhEdmE1GU
1Y0aACxpcgaAiSYQa5seoWESFGWaF/ADQsKIoC+/G/Z9Ofj7GnajCux96HqxHSFIJxxH0cFuVcL2
PDL4w2rq1KeUku4Vbkk4OaHFwiGLkPzgsCn46kRRuBVjPwGtRKZtVMEjGFS8fwHFudz5aRBuW2pg
e4NkX4LeZBv/UfYeB/1Fsjvf5AHyhIryUISGvgkyw5QdTB0kp46n7Lsq7Qxi/AxkjFvKuww+x60e
u/LBq2S16yuY1QfWdIfSCD9uMDqBk9mRCqc32oJt1kDH7YeEbtN2kPcwmBV3oJ7Vf0BMw7FIrecC
QDEkQLXbIOD1QdkgOhLgBR7bsAW/SkUdqth+1qVbL5houi0n6O1DV3QbB9v5r+2oHfxO3x1ipFK7
9R2iwaEyV3UpM1hLYL7OjHR21eRkO2ib/9sCQFc9wDZK4dHbI57ObD3OmhdVEfaLNZO7VUKMoHjz
sD6bK6L8TWdw58TtGNKnJuqwH0WFARY1Nc/jyxxNHVwGExwOAH0N+EqTJnhxfMy1NHL8X6Yd2mfV
e/nOVXXzRYr8FUcY0560U8VueGZgdAkznKjPiFrs0rI7FPX4dSZ85kDBdTB5O+5YwrsI0dym1YKy
W+Qa8k0x0DFP/CIdPgcmdoPF3OKjhjaB+RIeJXWGTT2He0XJGzsHx1wegdZGt8W8AmoSTiTB2zsR
MKcHi61BqvVWEAjLL99gZVewZDvCB0MGP3fYsYGuBug2o49gkwGWEQRwZIpMXKmrrcxgS+FwaSfe
pjOCh60a0ndY2RxAgbOAXFmjrF1+UbXLYeSALcQDWtEvCLJiZHUDZDdJPtVIS72ww8JpguacHcHx
AKJjk2IJRLx7a9wrP3/lNS/FwtlEK8YK5h+BgCAo9LXRnby27V679vnv/0yQOBxXIwkLQHOhFH+c
IIL9Yx3hJibK2JU1/sfFNHcZsE5Sa2UjIf/pJmCmpA2/wX2NMc3LDoXnPEDAvVe8++Sy4vwJ/PM8
kYTbqPehhs/ZN1gENhoHdX6ONV0Lu0bVbS+/8pUPaomIhfWTZfPUom5XgUtRnwnAfW37n5evvtJg
fPEMIJqi+AQX8omweTwNXgbvaQbBXAVd+tZH54ibuUeeYlTqK3zmlX7O6f+2Gg3qIGAlRzW1HW4r
DzbGyOt+jWF30yl+pc3W7rEYDWGJ6oUDyMMJuc3NF0bG6aVragd+I8m2SBJ0riz5VrSA7lJsjXkW
peqO5ScWhLCOwsa51UFANzr3AFeTaszfIhlEp1rAhQTFR7o1Wo/Pl9/dypfBF2vxygOobgwhRCRg
BjXj2RAa4bzp8sU/lna5Swk2SZVfaqswn4uwjoWe+2R09W83EhsT4pZYbcqR3MH9/+fyDc+jwAcL
3KUiu86ghLAU8k0ahM3B4+PBibAedTOv/dRXwZexd2XYhDpssEQZ7ZsH4lvt58g3eB76Tw0+fBl5
x7nMCjFU0AsAeoESwEC3Cpw0uOgkiWGdUe+OpvpmJqH5VDop4cu4QSWhcpY6RKxFeO+TO7/vNtDj
X5kLPu5FfJmDV0+d9R2L8c1z9ddQNzdplp1IK99K5FV/5qXzZQgeQ/ZdOCpo4gphNqPvnyRrvnRl
9klNMDl/bP8M0RMpGcHqKzhGHeq6oO7y6SvLcv0Kj/zkbnoQgz/ZWIuBFA7pJoIvC6wSlNxrbHfK
QMfMr5JgfL3cVh/vYqEa+N9nkU7WWFaig1gfNYNyjEvXgC33remcGP/xSr9fu8ti6GQMNL6y8sBr
9+p3KMPuuqhsd5E7fhuKAe5eOuwuP87H/Z0vVR4QDzXDlKX0FGJLFWunBBmuLTeh416Z2tZusBge
/amAoNPBMSaKrK8FqIMtLIfsyty/0jeWWg9Eb/OgcfG6KRwqypB4DH+m7NY415bDK79+qfUYvKi3
UnWw2qXsxk1BO5gaxETm4uvl5l97gEW1YnayAukraP65zP1N1Jr2Dgh9kKvqutuXiCPefu4+5/v/
0wODQsBGjSHvGNJvAKxtunqO/S7fU+fP5RusNdT57//cYGy7MetyOZ/GDMpX0BJ/RSn7JuW10sta
Qy06tsAW0KQpiY74R1wjx88xf0udbev5ygP8Nz/8/5mP/+ev++cJYMlls1tM8sShKH9GXbp9hLkH
wImM0AMKV82RjyAxzRBgwbPZ5gUcaSzf5jiwSMC1dPbaCdlet4rts6Dgt0rgVMHxunwTUg80bgN9
YjzLFMbjKvUOKBJAnNIix2DWTpfkfmvvJzsNh3JIo6+YoQigZ132Of0FX0acTXLqIB+dkQ6QFTNE
lfp7kVO9Bfp7e/kDWHlBywP0hgL2ps9L2CFTX4WxDwpL5LlPwbis/Gtl4ZVhcXl67jhpUcxZBZFK
dC/JCMrnFBfuvTc8TPnnaquASP/vl1zKMOLdwMmpKUCV7jWQpzYlXy630n/j6gdf2TLmDEYGuCQY
8mIodGoHTbsiKfwBa7uuZ9OhnArzLKZcvynwq8Bqhp507trmERaa5s/UNukOjj9QArFHB1jZQy0y
Hr0mALoqAzLAG9LDmHpBs2t9JGBlfQAi7uUfvta/F63ip0UPr/OI/A0a/a0DkyXYQiDxl12pB6xd
f1HYoF2dRrMRkED6tN2XqFNtXcCODpQ64sqcunaLxUwEYsdsmcegLgidXdafoe55+g0JZ0NyuY3W
vs6FxqCY8rGokDt9BOl4OEw4mLxPtf9mlBziNsXgUAHS+7lpdSlLQuVWmXTGxDTOd5n/jnU7GE/X
RCprD7KYlbAdBe5K9PLUaGDRyJTFEQXZLDop8SNLr3Xm89D9UVdYzEkGLRWaDpM3Xnm4EWFx6iW7
ZtVaednu4mULd5ShAfn4ZOC68gyi4ABQUVfWgB9v19lSTDIzhDIDoyRPfdj7P9xamR9VODpv1GjW
7kAHVRUoxlX7y6UTROOXv66PB1gWLnpIOWoMAj4W0c3YbtRM0wTDyB72p/u8yJ8v3+PjV8LCRavN
jGDAdqEM1STwYKk0NYgX14LVPn4lbHmwhGFJdwJeyyOyJMgmC5stCAH5Vnooel/++Wt3WFT9PD54
tNENP/aRSYapueHFlACKc0WRt3b5RbdgOFd2qs6vTmlPEZsA6vdcbdnwuasv1UKq6SdCsDWGcXIG
Nfe38sBx0C+fapmlUKigWMeaHn5WGthjKoJvqhhu3OyaHHbl21yqhFxa2zJQLDiS4GWoviLdcWvA
bCpRrrj8+1c+zKVUCLbJsqiMN53oOOAQBrxoauADuHzxlfe6DHQcwygLGIKJjhkH/YiFX8bAzdGB
1RVD21rrLLaMphEz5C5oHUcaVFKegkGAzfdX1Vd67dr1yf+uWLgEpQkhBPMJdFUBijlVLzN/qJzq
SuN/PB2waDHy5B0vKwduuWNQGfBCbXDrdCEEPa66B/frRZTllaLk2otYDD96yuDfcmqIqmTpblgR
7Kk3VkghuqbyXPmMlroW8FBaSQFrPQ1lGpfFIzwcn/uGlrIWQuDR7Si2uSlhZNNF803jYYRA3O/n
2mYpbAGWNJc4MQFnAwPFa2m9bNM0fDpY1Te7T/WDpSSFSQAT5HRuftbdIzvnZyPVTzDYr1x+5TNa
qlKqMZs1ir7Tqe/D6DCPtE4GR5E4yzp7hPIK9Dqm3y8/ykqX+H+xjHlUUqTUzKeoevBSF7qz2xCY
J62ulbRWPtWlQAWpRR2Cvs4jnl/HZVZv+jBE3M21tdHa5RddWmRVy6UHaSTpg00HH2nPoIScr5WX
Vi6/lDGI3phAdAa2XdTmQPRlFXYYkNdlAchGl9/ASldbngHl7RCls+9VJwS14qR+J2G6+9yVz3f8
Z6M+IWt8hrgD2nDTijjsKVJrnGtj9drPXozVCgbJAHzQ6gQuIvCEb87w6/KvXlkzLo+Gi5wp5DDk
WJu4/Rkffm+RE4doBANQ1pRQUZINzvAPl2+29n4XIzbyjdK8KVR7SnProZgEFQRitpzE7fwrlbcV
8S5bHhR7qPN4rIZMaAQmeMfLIIvzvBNxBU/li456dgD0UJ6qFCf+qc3osR653g0NYmhTnkKWKyqz
G0OXI8QobcIbjoJwohiBW1ZkWQPqeVZ9w8hAkAUF7ilWRmnSGRW9Xm6hlfe8PGEdBMLGqW/ac2wt
shAamm1x1NJvPnf183v55xMFHTHHd8naE2zgm7Bpf0jH/3b50iuvdnlUOEahyVxJ2RGBfjufIJNw
Hn/74NJ/7vKL7x9i3AZAdhxt09r0GNCgBUKcXzJ316bglZF5efDPlJ6gTYTLI4M+GwxZLNNjJAjE
/pBdafy1FlrsAnpoYHoE08AA6NJfTgNtUUeYk2gcE28vN9LKgSNbCgCQ8dbCI+5jKkPdcyMrCf49
zml2kBQqUNQjACGdUW2jscyPqTd5ACwjVfTyzdcacDk19E5lWjtMJ5h4lQDa2//a1c1mEt8/d/3F
2AEfDPhGTd+ejEWh0wO3OGG6qYAJacNd0BRXVgNrj7FY63G3NTrrITQpgP0NVCyKNHGL27xurkxA
K5/B8ui0n02OXMIee1nRxbq6x4pb5tem/5XhY3lMyiKn71QBEUWOYvoEF5IU3ZUeuDJRsPPy6Z+x
IxyZRbZYUeP9Eg5EJjzwg8cbGTsOnw9wOIDjHQn7bPpivmKZXXua8zv655Yt5B95qKPoKL1APLpc
ZFuvGKMrD7Sy7mPnF/TP1ekgBod0UhwjC10+oYlgLyA2gS2KrLP5miN+7RnOf//nLgJ8VHemkMzM
LdK+IEME6qgjV/bmaxdfjIpUI/EGsV8+RpIn34n+zE74+3JvW2ucRW+OPAAxFPLbTiWjDnyL/IB9
rbsBegoQZdE9lfxz5iq2RFpFeZljvp4b1M7NnaTDzeiEV/ryWvMs+rJyR+pHsqmhbwUuttNEIBuj
SC630Eo/XpKshrZF5GEFuTky6jgkPRGb7nhddVNcOurv5XusDEZLaFUXYWsFoIc4ethW0aJNEDIS
IxQhTq8hJtfusOjVvKiqum8c75Rx+GYk3fQ5OYYQiAby/fIzfCwVYUs2VYZiy8ysBXFcG2ghO7/E
oDS6m2oCrIApD2lK7i+kC7yL/nM2EbYk9ThTzxG0LMqTM4ss2thcd4AojqX9zKv3An8xFdWhMWnl
pvo41Gf1C1aXAWB4CPG7RhH78K3gBosPd1J9p3vmt8exmrd+9MXT9YamD3P05fI7+fDb9YIlkiab
68FSRJ8dTX5butgoyl8Qh19Z53zY63DxxTqntIHXQuqujwjmqe57BxlsEtX5K23/4TSEqy8+WCC8
5kKNozlaZF2l5FvuOZs09OI+2Plih63dlY3E2lOcX80/43YUAvZc2tIca6RHbAD76k4Sa/Ld5Rew
dvXF3JNxuM4GGSFItDTdA/I2/CP44NcWyyufzxLp5RqE0hGLOOrQhR/c0UhAaFvkOM8tsAPhNRvp
2ke0mHzgTjKZmqfmKFN6qNmsNggZUZD021+XG+nDkQOvejEH8cDnnGIXd6wJAHZT3gJjUNFAbauO
5u/w+vBN2DbvegTKjjaZuWaSWfvEFt2bVhzc5TKFertGiqJUw6+obxBxNtfwWXEUp4HSxnDmhJ/a
luFBF919FKGHfDikskcunBFpHfbbZiT1lQrdyre2FJ75gCQpZSZ5NLRE3mLW1jdNk4WHyy9p7eqL
3m4MqDod2NzHOsjTbQviwAOL/PKKAuzjHY0HA9H/dkM/7E2QGhncUG1/I7nMxmHFHpF09+wBEoXc
rPZG9OMdgnJ+Yy97Tc7+4eoHd110flQElBMhPfMo2Ekh0IZ3oPDSBzLbAxIE48stt9J//p/6jGc9
kteYBECIZg9Wgg6C9CIET2dhdw3hs3aP81v7ZxRLm9YbXW47JCy8WbEDci+O2vKTD7AYAGBSRTQP
dZqTJem8bwjQGWnuV3eaF+TKLda+rsUQUFT1YFiHhAigX++6lN9EAb2yuSD/HYv+v4NevOVlP9d+
CYtKGR0riB8cqFhL+kAFzEqxKdXwCACM3jRy5htYNup96gM7g3JAr4GXSPvE5yobY42A532Z9+R7
6LZ0uJvmBoWDwdW6PRCXl88jlrPuZiKy/A14ZK1jjrDQe0qgxEF6MQLeRan1yYO453z40iNaPgzz
U8eQzDa3oIlPwk03ViAOgiNXysKMQPyHruTTrppl9+iKQZ5M6eZ3irXBkXpFA/0F3atWs6eyEPmm
HIj9SiHh3U0jxXycU++11zj6d2d4SoXPwPb3xzF7lVnu33VW++BqECQIeCV/GRFDuvGi6meUp+Kd
dci97FwEFbjUdfczd7zfyAt1vlrT0J8cjLNd7hT+uHOYk20RLhE+e0Sz+r5ihUVqQWOHcyCbd+86
db2r4Gn2Nn3vYG1e5HIi4OCE6palbhBu0poNCOETI3/LU8cD1sxBuuIcpeSuxZSQYGTu4O2C8jAu
uCroCWe4zbmmQbe1rut7lkmNGOvIPzLwPx/ERMydQC7ZVkwwDo3NxO6MDaMn5CHwG4SSl6e+QIaV
GFL22oJatwVgpDgBRkf3E6huPwCPK0ucYAE81BSo+0nWqptc1d1OSFH9Ks3obocIOQUB0AQ3HtR4
ewNAwD6YSXag0Ou9h76DqLWMpVvlgTy6RZw20MAGSmMKmMFXJvr6G3ZVUEG52sDtbcH9P3X9CH+v
08NFRnACiP9VeKi3548hh/wLMb2IBpf8HBLDmornSESYENtYV/j44Dfc+apz9sD9jHDKwTZTcyH2
pJuxpkRg443XI2S+aMfpVsNXf2p4mt0jzVoewDRBkLnf+IlbU5g4sdEZv4SIIUWWEbFPqZ7D3Sg4
bJKW0GCnc9bC0QSXVQL6a3YqSr/Y1Igjj/O0gk+Au3xrsHPcoTyYbgLWIjJJGwTZIRObINtjEAlc
WsHGGQrvwWnTdFs7GoExbma/d4hVQghJpm8tQriODRXejczrUW+0B/N6NlNuEHQc9DvOjd0xVLC/
d8gmSpqWdqemCzTAu3X0JyqK5h41ozFDyRa8JcyyY4f8RIuQt41tEHEXV8gUgxV+TlUTM+urHUHA
PByPfP46U6RIC6DBXgyg2vfIKUAUF5/KU4HtzXiMoKlxMEmU/bbKM/emq0mJvB7ouhsYTPakyeoX
PilkEiGJYINFZbEbHSNfwPBS4NhyRGNm6XOKTgi/bBggM6zwkATNHKTnpH855wE23sYJEsS5TYlC
bgTSy0QAZP+M+BiLxKeyl1VitQdtXjkiH5pPYXrj0SH8k1M/dU9NY3mIfKOQ7jMXaM4omtIEeTeh
j7wZ4gnkclsXZirW/vIg80pCxIEgOCSvtnmBGBToqobduWsh2VZHUKmDi+U3yGSr3ycJWa41Nkee
s69h+OQt6nJ19kcgjuK7dKP5NZtlfSj9Zvxjeefe8VCR9xLQTfgt6wqZfqCcZkM5PyjohjYTbRuw
hLzoLpeZ3KdR2O1mMbfYkWZIp0U8ve3voOX04pF15CBYCNhxoUSw89rGVTG1iPFAEFrTvhNEIfIb
B/9CqGxkcTifSoPMgXwkxV0Pcx8ixeYRqjXEmvX+iQY4HLqyKlqZd5foIjNMXu0EQ3viYz/GbhXa
BIGzSNIpVbb/1PJhqZzUOvBl1tftqajTHVQapyaYTgB8fW6HstRNBjQNIgOpKOCUgkIayva+gfPn
8m9f2aAs9ZKMFgyDuGhOofua47tCwl/S2xxRZtXnFg5LtSQF7kwHKm1PAcK2+yi6i1h4pei28m6X
lMA0KgE8k5M4sg45MHBA9NB6cryGq6auleZZysdRsRe9rSqBkond+614NzD5bpBV90sofY08tLK0
WkrIEW+ALCoxdCckNT+GPgJ+JnulhVaWz95y0Q56rFP7ZXvSZjPdaSR+yARL58BsL38+az99sTzv
S+k4c4NsD9uUvwj56xf85fKVV97tEgfoG7dyO+O3p4rlcT3ITebCpO5c2+itvdjzA/27HHdLEmJm
wVep6FPRzQeWlzvRTT9pk15Z1q61zWJRrjMkKY++aE9O/43lr0H1frll1q67WInXU1R2IMi2p6ad
n2xkv3h9+nz50mutsliHmxF1VA9UjZOGvZuEtyorbyJ134zTle9l7a0u9td9XQCfhYT7E5bJMnwt
g71lj5d/+0qzLBF/emgyhhT69hSRv1X7Qq75kFfaZKmjrTFHdakj9WkMXlAQ2IFBltS92DPIgz/3
yxedFBO84xSj154GbNpjcP5JPMjiylfI/5NmfrC5Wgpd9dCO6YAcrpteGGcHw2D6xao6PMDbLnej
lxbbriEWaWVZ7W1mJrMnWSM2GALPAhlV4N0jSSuq7ClsRf/owOuyAyvJezA8Db4DO6t+UoQq3BVw
ar3OTVYiGRGF5cbY7K5Eqfc+t0O9heV/3tNOz0dDNL3Lg25OYwp9GInnqmpAERiM92eqHXAmpPO3
zMfpvYERMOkL5Nknrg3HGr5G30cOHg8RjssHQK0lnEjndVY4BNjvqupmzqvxpm8pUZtm9ux9lhEZ
bmykG7w27ooNEI3ztpoDvY8szXbh7CPFmPQtxPWg7uHaFXS5PjXAHUCZmyCLwW5TGDk65ToIRMcO
c+AO6JFyDt5nquztJCxiBjgY7p6ZTRt7qYXuFgnLgEzzsbjDocf8XQfY2eG8v+FxY8rykBlQyPY4
2qQ/AAwHjRl1f7tTeYstSJRLNxaN6oBxSMV9NuXRXk6efJ6BcE68sC+cOApkdtehr55j6UpEPuLM
/AeIrYj66lVwkBnSHFPWIms4zMwvhtziHQJKPdTNrHqdsOJMvDmNEOQ80SO21fSXRx15iqIRZApk
JSetTjncy7LydyprFfax/QhAuBfMYIM7It2ooJk22VT/ybEH/jmBnXaEJMZ/LrnbHFgW+RvXIfl3
ySErIdoJvsCvPiLptcv7ROGJElbmWFcHBgJc/DWugOREKu3A9kWQBi8MqRxY6OTNIawsnPOj54QI
X2397OcAyNl5/g2/taTLwjhrOMiLjqnMvS9ktUc4K85y9QjiOfDt9yKvxQERasFNM4GJnFjBUBhV
QtMTfqZEXhgSad0tgnrLetPUwVhtg7QAnkKHRXXCxKmPnDH7ZG06bGevmHeF1C0iJkiv+7iO/O47
8XzgaYteR18DdCkTE3TeL5Gt+EMQaUy3HlM/5OxGf3vQRH5NqFg+oAwoy5gEpHnjbWVfvdJFOhs8
u7PaMRpyYOkDHxueQTcxtKDdPaoj3XFg5y9gZhXYDjR6HGruAmKOPBADL/1OFYG3ZRoxwnGg6YTE
+NHZddXUHFwj2qTypTrS0ofksObWwf6VFkcdQtriezrfVVpDT4ldGvLABENtotWHIOj7W3NOKeae
bbGrYnbPxCy3ZdSCtKH5eZMB1ko19diQA4tyWxFAV2jgjntttTrotvCTiWmkaCN88RvSeJFokdaV
l5ipBg/V7ax5kiDZAJU990/nbcUjRqoZJ/7elLS9RJoywChgMLYR4tJD1VfAEQj5zIORGfDS+LQP
vdytN1katiDCkHFnxdzdVV6nbrAjDF8z7P13cLHb36mPIQc7mSHuRu7gurZHtnLXNG9ZGLAfqjJ+
Ympp7kqXB1sSlFADOn0K9YZtBV55aWn7VIYTaMEFRSwqcMsgzTkeB/lugEkKJ10T7EZ+GCNovDwi
9m7eQF3gPLVDqJDp5+hwj3T7+SdxR3VA9CbZCar8b7ocy3ekEMutwoC3LyJ3fikyIb64cyBvjAdU
XZVFrEGxwVe3ObJmnwgiRO9zBDY/ZnVukgJQxoM1hT0KF6+3lTx9KN3MHCBzAc2eTM7BhWQNSdop
fw8d28ezmfufqsjmWOTUTeO5bfkmFcjOC+pGbqfOrd9wYoecw4FquanqMD2WGK13jU/du4JU+Mrd
EbtX35nKbWMrsZOSZm/lJGb4j5iF98dSFU9uO2Jp+F9aIYhpAyq2Lcg+oGk16QFIeL0BIvk19AaY
vBEojgHdBc7H78RNHfjRY1gjLyGG0U6zuApVu9PgaiC2R9pHDetPjM31dB8pXtzJyLVl4tvA340+
1ai08AzeKRevZUz9WxdB769CuOp1UNDSeUhAS3hE8jff7dWe8RRBJVDu33m9mz6VY57vykpH3b4j
dfnV6ZATtmHofCCx+ahL+ErvBc4wfyF0dEDdzu+Qs67JAZIfpKXX6AKkrIqNKgU/VB1Ea27umD3e
bhvnTg5huofoPWWwllW5EiSmIbLChw7RrnFQthC5juWASucYfJEG40kuz+X8ygefUvpeewsflPk6
NtxiBSVAHaqhZpgsTzc1DLRfG98dt96A/IEwdfh+5F36rRRTcesFQ7bvRW2em7ykSYr0qsNoeZ+4
QPPHSPEGpaQi3RHEKnVyfAIpRkDCacv9wt+JMpo3xRntdK6oejvk8fYbk4/qOGaWbpAyL/ZjRGB4
qDG2ONH87nU8/QGnlt3WxGFb/EeBGGYoSCB+0viudJiwYEDuONZSDwBMoVbbuY7+nalqPPSpZl8w
/5CTqBoK9rjBKLLDCcer59h2mwq3IUllJVKSgiJTj0U/2l0Nh/0tquywcgtDFIp1bf8T/cP/1oWo
z86jpxOAQ5vnduzIjchLxFS4BCpET09JJOj0jOOTA9J91B6rJYMvp/Vv0Xf9R/CJ+K8edb6kxoZz
GxR1c0DB0TxEirYHKQTdVDRr9nbqQuShkmmnS+bcZ41DNqLonXssTL0D4FAzostt99CGjXjMpXRe
kOTbvvU5wjIG21dwpTSPmVKopCLfJsHUkO9dv+rO0/pwKxGlu7P4JA9+Bz4a9YRJPIFpXft5d6ui
NvwO1JTOE57Z8lZ5VXTXGz5g4ySHnZ2c/jfw2oihS3n+WHiEPczIEt4R1M6/tHVd/kTerhcjL6rY
TkCV7cqsoE+wiXpPgSzAxxyJ/DOBwIxIdBWe+o4/s6KV2yb1830d6vo2nYj3Qr3G+S1orV6MLRGX
jAQOu9MYae6jvA4eeuWBI+J7w09k3ZK/wRCSIx7Ybl0tmptMCv8ZxYJoH83T9OZ38MxyS/zfhlXT
d2jOvW3Ya7HDUVQFVkxD7pB6x39Voi/umKnmtxTF2BQHa5V5kQZ8+sZU/V9M8wBgQmusfsq8a55M
zmFdwtslz7xwoUodSwTFxV2RonQYISXLRbZqo+jWR7D8GKdGVCgc1Q1CrALSoe7l+dV9hr36fa+L
6L4qneF2KnyyhXXTeWst+DUjBC9tPEPyilLgyMukpMFwBO1pAKdWZQGERzwckwEZI2+wYNb41uvm
pmjLLsk6Zh5xaJHFFfIg5T53XBQ9FfniuQioqSwotyGtwz0ilsvN1CnvqTJW3YFERvedopi5ZE1v
4bhAunoVpvc5mXBCAh3DPuhD9lgQUbylVvmQ63Fttqk/sm2kHZNgcqY/jU8DzCAByHgWheKDtnX0
OPYuTQri+CjX23raov2i3yKTwQvq1vZ8HNNvGcABt3KAlT8GXwMeXxO538K8h0NJAX4XRYTchB33
bozqM4KXB6ImqdL0ocjdUsdKhxZnK8JLmtxWieMx/5mNYBxsCcrpD/kQ8PtIu+45qn7c5n03bGvh
pw91xvJ7hzv5bpZD8NvJaR2jlI1YbgwO/oOrncQHYC2GuFI+Blhw3htsy/907qQiqIiRII5M7P6G
TagVI+QDPkbRaHuXYqn3pBCPl1StUzx1TkT8JPs/zq6jyVGda/8iqkACAVuw3W7TcaZ70oaacIcg
JKJIv/57fL9Nv7qWqfLWC2GFcyQdPQGnKuT4AT7A43JHfcruSCqDO+ou7SvKFe4bKeG5WHFv3Zdu
o+6WDo9KcysI2PqehWO7kzf/qGZ2XwoYucetUuzTAv0/mF1ntPB2bh2WGxDQy/dspvMPCaxJvCwl
8HOvRNwv3/A2GGExXb+vmhrXHprp5Nh9DqvPhKUQhKhPsvszlhvPzJdv20ynofUoAC/WjLYHrEOk
/pj6UZDt1LDl23i5TMB0IlpdExtaUGGbwBPtFOT5sz9vsXtNTZ/H60NNqe0a2007C3Xg8AnbPm4g
G7UwU8Pn3z80vK69G84WwGfMtk5q9d4bUWwUky4XCFmoFamKtsXTArQDT9xyT9DK/srT6gFvBVUU
LvStTcuNLpjWjFa0CiAcDe5W3iUo0uyAJIgpe4KV9/UFaVo0WtkK9dkQd0MIBhU4aU4EKCfre10H
8Wpn++tfMP19rW611CNUdvKzuITE/ZGCCzDw7nmyxy122GWLBYfpxDNlwXC+G/FOMaSR2OMCxeN8
J97Zdz+GpCWOq8tWQQiL5r/lIKbz0FK7hzVlL9uk6mEG3UQcFyTPQjqqbuJ6oitaPauwKrhG+lmX
BB7SdKeg7k0ih6wR34KTGlZtcF4IHwJi6INJBi0qZqkPOfeaZidZdMeyttXOnvw58gsUc26aeZ2T
JgSnfjMB91DCn3kZnysYqnOxIXBvWFY6CU2owS4XG+X5Nv0sXbwSez3kGm/Ct2MetNi2+8BaHIud
S+jDziq+MhfiNNaWp6QhKekqyXXelVYFK51TH6i9hUN6D4z+9TH/9+Xj0hrVwk3aKc7oqDfel12P
EgqK3esun/k4Rbkzej+CrmJf1jCFhmpVdeJpHWSBG2O13ENBnhX71AU6oiKkx5l2sv7MAo/4OfBr
EP8B2iLvpy3BCEPi0QnrxCntmVeKwnEEEiM8LpAcFuArGLnp9ZLpisgtIQ0e+gPnlELt6SHjMPVq
LNh2tIU1bwy2qQ9atIqMuIKr2juttR3X072EBnrvU1xBNs4ipg9owZraHoGbKSVwUc+igP+pwpds
aaPK2hgjw0LUeYRV6QcQEp7dU+ejlFHS6li0YmN7NASor+28fgFm3Aqb4lOZf+prFU/h89LLjdRi
+uNafI59T31rYiuS1/gKAvWri0rX9QgyNa1tt0LAXTxTqKRlU/AV1HK4QYndbU1rmy1V1J/mZiAn
3JshCg0TjqJzfl5v2zTcWtz3LfQ+fJvgTqimCMofEDnGqrlJ+s1hOrFspEOGWz4WCir4MITcNShV
FONnmW5NqOHvM+1gDC3cop8h6n1CqSASDGvc+d6zjbEx7Hk6owyOoEDUpMo94VgPt2UXglGrGN9C
5p5qT/7t+KaFj2Hx6MzHDNWJxQ0cWCCkP4HxiFOxdfg2pAJ2HrgP+/bqF6gXQtD8BHTtcMCTkTiG
uB49OyNuoaJIRbmR1Ewzce7axw+tCw+tJXdOJAjCGFysMaZO/s23wsNNK5VpsVtMnhQNackJ76Xx
HLyx9Wmut/Y/0zBp0auyxlcN68ipb+KOnW3rv5Uti9qa3ZaSdTlUsBP9ACW7BVBhGe7gB7qXqXfA
2fa9wxvIjXOgBXMthUCdCsGcBSIewhUyX3/CNd3IcIZw0Ml7qOWuZQvt7JMtvywtClpHWR48WJbj
BWmjA4Zp0Cl8Q2XN0EAPyUmMFG+k2a7u8kOnfuOCemMntL3XRbmiDULwfNIB56fsLSyz57z6C9Ov
uPU3bToNweCd+/chGHoq1diBsnvfWBxnY3ekpzAs2lNO/fadS0FecwEJ5mjxYZsGLNC0t8oc721S
opqDOjygYZxDCXot7ekBBBjnvuZQU7SAjo6781NWhGBwAX0bqxXYML9FWXJodzaQS7FqVPNQQQqh
itTU9A/QHKmfytHhcVB73ieUsdnen8YlrsiQf8EBR6GeCYbxFLU8H+7dmfMd3IgHL3Imok7AyI4Y
oVqelJ8H6ojnR9RjlXCPXp0PXxhs5jeuSab1paUqJw8gHu+UBA85HMBJflByABlx+lYDlNiN3Ua9
wzQ3WqJyKPSh4CvUJF13bFGdLcFsAIx0YwUbMrmnZSnU+sgISeom8Rr8aSoPc8121xOgqWktR9F1
ngOUsEGPz+C97kXrlgyCaUS088VQFDxloBQkOf8BZYidi5fSwf16/V+bGtdyUiumPFPQLU5SODWQ
otg3/hvztjQ0Da3rRMRxXUO8qVfraRgTaw53lvqSQ77x+l93DCOuUxAhz7gURbAG9wXlsMYqQV4+
MLhF7IUPEUqPD00SihCFYx7gZBMHadfuBQwbYwIT1ScVDuGhyRcwFz1r0yIMGeTCPc3V8ldLgblv
y8k+rdn6o+IlOCGtfWfhjXhjAZtGVEtdBAhvWrtIwTC63ffFZzB/dk3/z/URNQ3o+aMf8qLj2WlW
n49rwpfHltKfXt/8va3p8yc/NA0dj84nRU9OEGyN0/zFUVsjYvrTWkgHmRxca8SIpPa8RNBZhEXI
HG7sR4Ydz9WCWo1BDyea87HJr78A7P8OI+O7MoAoVQlS+fWhMU2pFt+qs5l0AQc6KeJGffkIFkQ0
8y0qnCFt63zNtGJA48I+6LS0v6rV3Tfkd9qd3bPY3io2JtcwSjpnswQyPA+AJDoF/ucu+MH7EAqt
XewV6v76EBk6ofM2UyooGDEEygctb396NnOPhbTtdAdbLdRaSq4cvPX486/rnzPMiE7kHNamD4ah
tE+wDk9s7sE8Zz4yvqEWYViw9DyKH0LBsYDYD0SFS5E7RtL74bgbDZv+tha+LsDk0InqndMye/4B
Ly6J188veWdtCRSZPqAHsQWbikLU9qkIxuNaqLPpUvBcOM7h+ribplkLZa9c4axdr5DbG+vHEaep
qHXo57rHZY6Wv3xGbjvKUC2q5cB4mOeIiQE6FPu8qR790r9bl45GeWidGIRQrnfINGBaaC+qHCX3
rPUEKwqYCNleegit0N97lXDvbvuEtoHnZU34mg5ZUlfTyfLdr9WY/ijYbUzA/1gDiHByhJdnE9xr
mxMKbzswz94BRN7Iff8O+YUNU/cBwCtybZdtiuTngjiT9dZ4KIBX3JfDAIbHBHBgHa3VXP70+9lJ
cCtu3h2cjiHj0mV34N8VIkLFSO0a6Fs1cT7WqDMAXH+caxmG0AmGBFwMK1Dn0RLZAvylleO1QljD
M6eu/VUGJP+yrt76T1ao+kDVOL2COUxOngOcUkmaETb1BIC7dVymP9cnzLDIdQR9N1XAlaa0PQXd
Aq9FMTzyMnjxwuFQTuNfn+Yb3znXWC6MrA6iHwj1c4BM2tNcW99TAWjP2N3nc/UiRBizZv42uf7G
LBoymg6qBxgSwJsm7UByIzsQorLIqbZExk1t69lymlskBa87hauC82Rgw50RvvTX58IQnzqmfhGu
gBoDxAZA79vTtP8xV9PBLqBPd0P7xHPPnfqQ6nOQ0AnwmzLhQIXJ9uSrbJ/7L9cbvzgyaFzLlpYz
FlnPqi4ZCX8oSQlPK+f3bU1rCVKFUM+BID3cJygsYf0vi7yF8I3/rCXEAhq8ooQNI1ilLArmpzZ7
v/6PLx5B0LCWBudptDm0F9mJjOyL6LIq8hRoYhLAPHvqtmRPDUOuH3RAifCLGhy3xEqrmBUgbE1n
eMj1Lpga14qleNGWvjXgRbiHzV+UW85fVcr99bYv6hUQTz/R1MDQVsqC3ilEuOKVe08ut+7A+HuQ
ij5BgmunSH9oMnbLpoTPaUE7NtwtrRaol6Z5DGDVntG/HEjX6325GLRo/Pz7h6AKUyATbQdKYvCy
w6OJH/vAuFjTjapIukKF1XjdZNeBSDyKIZGAxYCMNG78d8MypVrMuiClL5CI8E4OEIwCOBfnr9eD
r7K1QE3ta4Fb2rYkwu5qWIc81X4bzeCBBp9sdVvKoVr4LosLmgEsFBMQHIrIXvw/Hthf16fV9Ne1
CBaeR1fbLaGIVDZ4tfKAaAKmrIwCEBsOBYwhrn/GOf/X/+yLUJY9h8iH5SOKYi6ljfdrPPlDsU1g
zwftssju3CKQd9MgodEfLlNi1YSA2OHwZ88RJep4ll3urv8HQ6Trhx6l6poOCMnTYIlP5RkdWQ9v
tzV9PnV86F2Vg07CGXToHXuWANxMsQV8+cbqvXikwNBpYe2qcQ6LCbCSpciATwaT2l1fivk7Wz57
BZRW4dex8SVDjOsCFFUxzIMXuFAPc7sZtXJwk+0WZGSYmd/0zIvOnCfn40itwCTaC3FPoQfRYVtE
MxB3rH+j8tP1qTD1QYt1QG/yXtbYksAixkXp6wokqjNtZUHTXGiRzqS9Oq07QAWtJPUhW5z+kOOl
+lhVbgstRZjT7gBCLu4r3Iv/3NYhLfonlduVHNChxt1PoHisABdV87S73rqpQ1r8ex1PlznF451V
ycfFdhMOXtYyc2CSYZprAcaqeuVsfMwwN/ohvGgzq0ptCOu71Rwi/LOn0i8enDK7qRBIYCryv6sL
SpeqCn30Jk2rO5zSHuy+g0TAjRlEP3HPw+TMDTk7UtZwjg2DA6Dmx+vzYBoaLcjx/D45UwA4VDtA
U8RfYrV8Dr2b3sAwLuevfoi6AAhuHOJXRN1a7QnMEko57la+oYxl2EP+rRR/aN0f1qERFUQHW3FX
kU8q/AdPJH259edNzWsRvQRp63sh/jwp7/GU98ogF7GcvZnF221jrwX17Awdc4HXSjpb3THGviyo
JUe13d9fb9/FKF/Y+/7dEz+MT50vUEqsbQebG4QHJh9CCUG+dcY0LRwtgME2SNPFbvzEz6tnsdI0
gndxLM788Ov//nLBn3g6o3Wxgr4Pq1wmbIb+jQ9vqSc8F61wDcYm0bs0jPqAhQnUuWaIZZDsXeRd
8FxVan7wfSGe2dCX+86BkcPGNnV5Qbi6x8KCW8wMwLib1EvtRfDU/D039ks5+k82R3XserdNHzlP
5odJ60SFh0en95JWwJs8e56XT4UIoM/+7Xr7hnnT+bwZyyF9jQ0wsa1zaf7PxPudD4e+661f/vee
rR1I/HP5ERcaF7raLBLQ0wkAoADkO7KItzFAhlWtK1oEqAyzLAvdZPDWuHB2U7O1TZj+vJatvJXl
vGvx5xnbCfd7y6Ho9qveerE3ta5NLDRrR8EhY5NI9svt3msCalf7iXsbmAbTsGjZCsbkQdamKUsg
hYXXYjE2EVBQG7uE6b9rmcqTeELLyXlkJhGp9MGC4rUKfrbeuJGqTKtSO2wgmMFBoSWOAUzE3KWx
Uz9lYmvJXCzCIZPouYr0QUjbhSRODfaR2/yC3BlYxyFoPjaDOn6qho0t6bzh/zflujrxwAbbxerA
10tCEH2gngGS95sHXtgIHR63+NnbW+9glwfM1c1w2q5o7QkJKfFAZW8naBrBjmrnqlXsr0fy5fXk
6kyEgFfl3OboiS1zmLx9zouNBHR5MlydgdAsVZajuM+SEdbz92Hdgh60iGW/Vi1Q91BvBCnT4xu9
MM2HFhW8T1Et92pgsfE4fUgZhxKQBP51afAwWfklKaIxC/gxX/Pw5frAGfqnPwrbjj85SyWcpK+O
jpJ30s2OTfdLCPWZNxvxaJgcXco289bCGRoAwLuhsEHSSR+7VW69gpqWlhbsiihm4z7pJ401RH3N
jink2l1v66x8WUmRuLpbTsBpxye8XSQ+AmOo6qiz7xqglqYMwp3EijL3OSw7ELi30KCGk4QbavFf
UuamLsz+ElKACef/KtZfDbxQ5/bRLr/Q/rcdvMjiq90+zzh/9d6nAZfd64vBuZw5XZ3XUMkZlDMJ
T5eGDHHeiS/McSIOAguclrMjXjojZg33c5ffAWDzzxys0y4f2ZudZ/eF4x1U1+2d1r9JKJG4OvnB
HZQF3ljrJGkBU+nFla+8qO99YJKud9ewLnXqw2jPkLvg0ktyx07SgR6BdH6/renzAH84F4nQHrw8
9fFC23RxOZeR32yRT0xzdA6ED01P0CTLWzE4SQVLkzIoYqt78EYeQd9348zybyn0wr6gMx0GUI4b
D6kuKV06P+Zdz+8gRg01zCGFOABI/fHSdNaxw/tBHbWdUx8t2Kg+Q0nOPToTm3dZB80rsCy7PK5K
8HQB5g0AEV6mv+EKT8DVDwv4c+T2Zxk49pcVD02/mGNBVWGqh+xb14ZrQuYi/05hv/RagHE+R0NL
pgfIt7EDUNLWU+b4FgQU0uKxEax8S0sGie9ZBlD8u20GtT0+FMVaw2Z1SKywhRRbkYSZ+8/1pi/T
h7CwtQgfXB/lAiWapKrb8U8qXeuQQfziONt+/xvMfu9pXipPxktR5y/Q25vHCPWm9AXg9ulu6hXo
atf/iSF56qQTZ3T7EugRrP6+BhyI8i9iYJ8Dh24VrE0f0LJzZavAlV3gJaCfxFkzx1Ku8WB9uv73
DZuXzugYvD4E8HaBzKm06GPPGxdiPJBceqlHb3yv3K7Cu7aCJOhtnztv2x8izxJLVTqANyZpNagD
6qP3vYRY4czmF4Avn9yp3TgdX34Rcf1zfz98CL7U4RRC5yfhikJnL4Mq0JNXcbLrZNND0b73ANh0
Qer36xGKIrY35ltbgCG76Ki4tCtZvXqpnbjwMoq7hhxJDfc8Z6l/z/0WjtL0EW0gq7JurYl3TsLT
rwoo17J6dfGW3pPf1yfKsOp0P6yV+1DfgLBJgn37S2GRBftXuNoNJMk8/7bQ0YksEOaQVV/yJlny
5UuRQVl9HfMypnnmbHzBsD3pdBbg9WjLZ5ckFvWeKq/5A8/HLa1uwwz42kkz9cLW5oWYkravfwvo
TkY1/BghSkG+TXbzen0aTB3Qgp/nHd7a/HyEyFf2XCz1YQWV9HrTpgjRsrOjVmtKKeyq4CZ1UAX4
98x/yJc5VgWqKFMR4+U8omxruEwLSkvYaz2mdU5LyOXK+oHK5WWQ7q8srbZOOobp0MkuQPnYcsga
mqTZEgJTYoOeNos63AfnfbZaO3fYXR84wxVD93iQlcwhnLyyRAqYk48kfRwgXxuG477wMihezfkP
NjW/rn/M0C39qdUP3ILYHdzXfHZP+zdI+e5t+D9X802CmMTVn1unuW8ATMdNvwFkmvTiTo7v4Xgv
/Hbjpm/ogU4SEoxVvSegPLiuT7J+dJf6U67Y0UnpxnwYYkQnCtnQ4IL8KgDULP3K/Jd62qoHGyZa
5wUtdg2JMbcmyVJPh2qxfkHUAApCU/AwQBCTrs0PZvGNeTZ14hw2H/arap3cnqncTVSxPrpwd4mc
uT9eX0P/PjxeOIzqDmnQUYFEOjS2k2wl7eeWzMELpTx4KYdgfocJpbcL1dr9zZrG2xUslNFwVvYd
eGUVeDxhkAyxLdfZ+YOf7Se4bB9qKpoD4SSEj6FAzc9X8mhNFHzUxg1eiTctJ0hWTbt5aIM7SPtC
mCvr1aOofUiSjWxLo91wePHOg/lh0CSQ/javvCkJCpSDEX68fYGvr/oeMDk9zU2K16VBirvrw2jI
YDq5wLHcTjgQpE6aMDtW07AjQM/g2nZb61qmXwTkWGgBBSBrEq9eCx+tLHzkovt+W/Natm94G1TM
GfDsg4Je04hdNn4Tw5YBpWlotOQO308xwcNwSbK25xHk7J7p7P6GW5PY2KwuJhGcnc+/f5hpy0+5
zyaLnor2F1M8kr4POZNql5EtIPXFLuALWgCu44gXSuwScNpdQRFzmw7+aIV9kJW/VSu/uFzxCW25
jr092oBv0pMceFL4TwG7J4Bsw84j6tKNWDd9Qz+VZAzrx/boCbrZNQg8nE87X1b808Kg+FePoC2N
o7WFtDUNmrZoh7WrvSFw6qRr6pNSah+O7NGathKXada1RVsRyP9wGyoUQUfaOK3C7GGF484ec7Xc
LXVdbUS26Tva8uUMeDg4mJOTalE0hD3b2xJYL31uFQ82UAPXI/DyzPy/F8SHJcwESqAQfaenKfMW
yLPn97AN+WMP/p2a2q9+2R2uf+fynBC9UMwqtYxqBecta9Q/xCax4OXPaex/3tb8uXsfurFYjQsq
Gu67DcTOg3xBZfWxcP5cb/ziLoh7oBbmMm85+BKzTOx5PPE6P1pZurvetGlYtPhup5DXno3ht/Ph
u5XZS+zz9XvaT1uPSaYPaNENE9I27XlvJ3REhaf5NPRDVPobdTZT41pYQ8emZqVH58TJnghkViGP
d6g2i5ampamFMXwp8nJZ6zqBnK06ohpgf4IKZf3g8N7d0SKsDkFduFtAyMvRRvRycAmcCZ+JF5zW
cPrTE/JASl4AEUa/++naRNen2/QRLaQpUUXf+nOHwqc8NIsdRjmrErhb/PZQFr7+DcNq1Uu9IJG0
Qz8CLgfRhCeHj2+ycDZ0zA3zrddtq6D3vBpygaciZxH0WSMu7Gj1Pl//45cr8g7Ry7YQrsNtyRnt
xII7T8sIP7muussC+w9kbeOuck7+qvZpuPxaqi38gGFGdA2bsOBlBuuANSm9XxMhO6iQRl1ZHYn3
vtGrczD855iLXp0H80NqInjjq9wFadxaoWAfWmN2hItM+wbBefUEUlf3Wa6Wc4L0LL1rQ2a/zXIl
oLET+4ttyepFzfYWEPri1QF/RUsG0Cvt+hXFh2TI59iDO0XBpmjqpgjixI9O+o8KN9KaaVS1xOBX
RUlkPTknOq4SHGK2Z3R4T5fpa+o3W96upo9o+QF4ZS+fXTCPBlUsHi4DLHwup867A2tD7AY8aLQb
3TGte23Hh/gyCQqALBInJROoAONuodl34g23nLIxL1pa6Hu/J63tOCfwUqD3iafzP1JCSjSTnfh9
fRkassJ/Kqpw01mUkvTU1e2fDo5KjR1+ut50eHmB6+o4VgdWet4I2Dc3cxW50/n5zI7xAvPsD+mr
UwfwZRn/oSN/uf49w76gF1GZoEvdp8t6dqb2GRSA1RwHwXNPG2hjf73tG+c19yFoPVlZ4MDz8DT5
yy5VHjykioiwv8UURtDNPFz/imFd6aXGyfdqW8L5/VS6672VySrC6e4r9KeD+PoHyDkWLiQfvdQ4
w9t8FpMHQ615tp1d3qCCVvZEvudpvsKMWlpuNFClmp1ETRKXa5k/q9yhLzNME3nk1x10SL3WO9XQ
jUvCVHqfQ8a8Dhx8Ln/4vuLPWZhWZcwWSP1KPP8kMAoHEeL6/zesWr18NhFpCW8cbBgel49VPuwo
7zZi2tT0OUd+mGHQtxyP2SO4wQtTzwV3ykOfl8UG4NvUunYeDcrBmWCYBys4yLDfD8qfnqBkkG5E
gCHz6UVeVzRN19vzkNSQmA0WMUEqKnvMcueNwvRnY+0YuuBr6TUdQzH1A0j6IHEMT0vuMgCVy60d
wrT0tZTKl9npgxkKk4qE91mQvuHB5ZSt6v36wvkXk3pp4WsptYN9oEWgOg4sd20f20rkuwK6JAdH
+n+dLisOFm+cA+8UXMDKit7nsnGP7pxasCRo/3C3SHdZyEsI44zdqxc29K2GGvFGxjTsw/pbjM1r
DjpeN5/qZgRwMCughd++idl9BW9lV0LcficnnD6vj4VhqPWCYXg2Xur9pU7qnj4MJfszieZY+83G
JcCwGNn5sx8CqV2KEfQVYp9wKX7IIAMTfgE8C2Z/W88lpv9/XqAfPuBkdQup4JWeAkib/ISaujz1
0Mg80en8UH59jEyd0A4ssKCvQMmY+kRYD6ysX23nAYoqdxAA2ogmw6bFtGjK+qIqSMXAMl6Wo2Kf
/cCPCzvAs5LY+eN4d1s3tKhS/So5+NLkVIDFheuec0KvIMVcjSe/Wzb2RtN8aKHlFaDMTCk8NNd+
fOlpf2eH8iAF39gUDXlHlxQigZpQOFXLaRw9HMN50tfd/vrwGCZBlxKSwZrnodPDuQH2yz33frMe
ftWQXf5HLKyKlRu8X/+Qad/1zv/gw5pdIIYswJSsE/Jj+DYf2Okw36s7AF5wfPzF3tzP7Dl7sR/S
hBw/V4/5+5aQrGFu/iMytCprXCS+a4m3NmxjHsC7bss81TQz549+6FRB/Jn7da+STJXf+eR9d6wt
zTZT01qMq9DPZEZRYukgpbGy4lPAblQhA3fvf/82oEV26eQAE/SlEvvccf5WawP9dF9tLCtD8vC0
2C47Ow9KS0wnDzyVpzKl6yeb82Unl5V+zRa2bOQQ03e06B7Hxa+tomth/sqTsILSN8ymoRV+kLm1
UTwwrR8ttm1BBbGXEvPQ9bErxJeONm9lCY2Q64Fh2pd1+ZxwDmH1pSROFe74LXVLqAf89eCAVKTr
UwtDeovATpap0wRjnZiBvjkHXuxbYzTYDTiXMJgteAxNq9uSjY6SzIBAn2He1SQZn04do3fpOm+s
CsNQ6uBIp+oHWoc44cCi6Vl64sXOrD0p6M/rI2lq/vz7h2DM3Axvc2pViRxkGfsOfV/EWoPav7UU
DMlSp5FzGcJ9IhWI9gUAsAcUVY8hTWFhlMNvJNvd1gstNgEng8VtDcDUItUfECSTlq7Py1BtUV8N
eUWX0hlhRusQ18I5vGwPtOoir7wNQIpWtHCsUTVf27VTCaA1v5EXExFa7xmlXTwovm+H5ZVmw1sn
nUMtNl3KTNOuBSjk5Ee3EeBNBGu9h5Trw9KLI3O3DnOG8dK55mWZwSsWF7qkgcHlEPoqtkJ1m4gz
0QV1xpnSdVoGlSzlVwnoDvN/k3EjkA1FCJ1rnnEOOwKGjY83E17glqopfmGrt2MWrs7v3h3yZ3ti
0zttRyiCwTR147uXIX8O0aEQowMBmXztmqTlPQwUnovhCaYSqB5Dj8J2DtRdn4qmOtUoGgz1s5Pe
WMvTERKL5QzwaGngazj3ZZSnUdPGazXuYRgSNSucXaeN4pQhD+jU9MIPaJWvsk762bffM7iA70bP
or+l6KFWXGZW7Mh2S5rFsLx1qvqaog5Gld8k65S4sohZNkRBv25Mlql1baNuCapqy7n1Yf5aunWc
odoWbh7xGTLvhSunzlNXeL+Glwa2NmzP3k8LErpnO0v2Fw5H5Y6sIt+YEFMvtBRQwUadzAJ5ZyIh
FEMlRCcKiPukG/c5QwrQqerF2MALpS1kslr9vT3MB07JxvuBqWmt5kIzyKjWFRVJiDLTKOvvo1/c
gqx0CNEO3LxwZpZXyIsK0JDDtAY7m7AIVxXnIVvh/jX61t28ht4+8IObyC/45nkhfNiCvRSP8xNE
AhKnsijs49XfviihsDnSLSiJYUnpjPRULIMkQL0k9QB8RFsfKv9xmINTyujGgcywmHRCOi1zRoPF
mUAM+NSGWZSGR+Zt6TgZ6hxE2929FYoWnPYiseSPuYfoqadi17Xisnv3iXcXkI2IMK0rLa5VBcW8
rgrxHc+Jl666DxjdKOT9u+wvRDXRdnl42cz2AP++JHTVsFOOXcZhTil8Gh2ww2tohUVp2c+PfuvT
IwSV0sNcZe5X2GsN0OybWATvc1iG9ZmIpCPI36pMe4iwgsU+Fe7yOS0y+j0kDn1dZDU8wNZLQW9O
yD2UlOAGUXB4N8BL7TCNc3n236veUYTtX66fvkzzo2WSvvb8EsUolaS8WgAayg+t18epO333e1C6
uAPH+vk2VXGis9/HlRZiXlZog4Ai1KVQmh6Ooqx317ti2KV06nvQIp+LNFeJfZZN7BKQCiIYquyy
6rGpycYFzLDOdAL8AnsQZUl8ZOi/D/mhKbZgPqZ/r2USf+hUCZUxBZPimNr/eKECFKOKCOp0Wzur
6b+fE8CHZAWmKtSNp2JKyhBeIG1gfxn6dX/b4J+/+aHtYhVOMzsLTsIKlpfTXJaRAwMpWDyuYwRn
vkcui7frn3LOueM/8UhcXfJ7qu0pn5rMS9RU8ruikwA/hrC+/AoKxfLQ4Dj8tkpR7LKhsHbUl+lu
sWgezyOxDk1T5fHUKP7l+p/51+L8wp/R70hCzQp6ys2cKCsYX8ZFFMfcymiKukue3ZVhmL83vj8u
n6jDiu7QZe7g7VBOJx2qTnW4I4VfHbIqKO04L4eM7teMjvcWtGj+DGG/rFEDX9rvoZuHAwhacFfZ
mLCLiwHwWm3CQjIrmoLUk3hSwTqNJaS0N/b4ixsKmtZyfhqGvcfAFUomuQC8XUCWHYKTNzmdY/a1
TD+O0KueOiDPYe8aRuU6yVjl2cZfNxH0dEH2ohiGkeYjkjtgJiC3rNGQr3GwVD95ypv7WvW/1r56
k4rDsjnt9j1bj6qGU/C8Chz3w/bz9XV1MR2gl1pebqsiwH04p4lo6t9eMcCGS+zIMLG4rdtfrcdu
Ar0QV6+1hgDSO303dIkVeHMkZJH4Mn+zFrDkIfPyer03hsWmV10JlLKAboLXVwpDzpik1rNTVj9u
a1s79mVzybOKcicZBOW4BU0vA6xgNs5Gpj+uZWVCinE4X0iSNBgPHUugA3t3/W8bJtjTkjHeAlxe
BQOF/dk6vPZ1Nr9aVdveQ6WV7rpGjE8N42wjSxkiUpfsC7IJDxtcQKkAEhTuWRZofJqnjZ5cvHcT
Vy+w1KPdj84ZIc6KNFLqkw8fbcndKICaXNMtEdDbkS3DjRkxdUU7jNlFHeYIejdBmofEHgW82zk5
ZCPszvN6KZtrYVeVcHwIreo8UDVMipojhNMiBeKhVP7+ponX6yuDHK2ptFLwTcCJDNRwDFVwsiwY
qMIRylFbEFXD+tIrLfBo8juopbXJDIn/Zpnihcp7pRK6dIBZ/7zeF8Nw6SUX6acqmKwcIgMD4MJg
TuOicvBWXFRqa2O+nX9RyBfmRFfNPfO2fd/Cdg+HdBHPqwxeh7oUR97CDzquVJq+8BISPNH/cXZl
S3LqSvCLiECs4hXoZZpZbc/Y4xfCvj5GEotYxPr1N9tPY7lpIvrtxByH1JSkUqkqK9PpTfmjqin5
nAWZ9yDMDus3uDKarMWK1Ih/GgaNERwWZxxYtCirPDqKEHAj9FYRAx6BPvl5DE4g6R3vocjNdsh/
+8c6dfv72q/8uPKs7sjzhYK5yxX0CzFBFmvI3g9FqSB3JdQ3hCbWw6h6sAvNjn+o+OLFtYPm6SpI
8VanwAL0THkvkImVEfCq1ZOcRv9RCZBZjFA6wFqhaT/0WocchRFkYD1InUPrqXNH8Bgs0CqtwY9U
L/MXiP9kB9/CQ9B2x/EOkZd9l6J7CZBCZD0fQYdNI88OgqhfuAUNbNN2/peCwClpZ2jVe8s0v1U2
eXEU/5kOKoEYLz2YU9HFdpv1z7kHDdSs32cGCuHDwPlpNgWHVnCDMx3QNLizJ7eG0ngmurgHhxbI
vxYb6tvIBDm+ncbLVItPMwp5JxNnVQBeYuCTmemrn8xASz3JKvqltIB1icshI0ezKbwdltRyYHYK
1VTmi3hQjhk6EB1/VhmaMXdGJ4ccCqAIJzc22IpD0XM2uYSotClojwDOnY/WYKSJO6Xt3rNccdP1
Z+sKbYSUc2OmFUCTYoxyCdYHUm0ekLXfr7ksoxNQlK99mUw2uvxGCKUD18e7CKyeN1WuLUfPB9lD
BZq9OgWa3skP7tT2kTKNHxCATkEXOtxDyHXrtK98jM5QWPu0ASeQ3SdO30x3DMpBL93MbJAn0eXr
TT5LTxPhDe+PgUQKurGMGSBirwTeg3fvSynmB8v08w3fuEL46Oi5ITX0XVF3aPzzfLu+F0XTHmRb
s19BOUlnZ1MwLxBImY07tEE4LxC0zn+LzhFfBQl8a+OyWYlf9OyRqKrABVkvilsj5ONlM+9L3NLR
bZbUnhDUM4IZWTdkakWLlq3yV9cj0MeDIPYnttWbcnlH2FS776Fnw8FN7dHTRH8NFliYyzdwZ26c
/TXzaC8VD9hyz1hQoHMnfuo9caRMbFh+5Wr8Awv48CCupsnvuqWok6rvXzyRTqE3jHPYnPU+IQZ5
4xJo1vEnqCz2Mxj3p7qKRN59szq5l376aEt3f32VLy+A8+fh++FD+EgUsV3g2DyrB5NDwUNI65oP
VVdMG+nmP0fvwg2v54VaC83PQblYyWSKFhRFORSIiokUeFAxv75TY1Y9o6Se76Y+HY5DO/pHTJ99
horcGDFp14+UUO8Q5MHy2bVmKEAELXnKOquLg6GnB8j5ZV8otNSa0O4MyCuguSI0lrm6yxQVaUhB
eVGFaFoHa6lvq63Hw0oI9oeJ5YPlIIIIqXC0GybM+jVQLxxGFoLwLOTGj67feg6v7DOd2NDC/ZuB
5X9MiKvEbqomCFcFRPwyzcn9TSo3uCXBikqnlriHyFCLZem7xBXD69wML1m1HK/vsD+Jm0vrfzbg
B0NVfTAYpbl0KGQ1j8RWjJxp9Bi03S0DKkz5Mh9bM7eHmJVcfYV0ff+9Rgh9X9hGeQDMnNzXXd++
2lbn3k2KlQ8QaDN2VKKxwi2bxoygedsea8pIlLfK+eEuDdvTOiP/a3qlEiiYtYdUVA0YOT3V79Dn
A7qhNCDHbjCWPfoT6YHLaT46TS7QkMDqZ2oy8WYWyvpqNA7fp0zR4xJk9a7KveHNXBZ5l7HJD/uS
uLHfsvE4zXl156hmfMizaTlmtHGizi74SZyZc8E0ZdfRZIw0O1LKhp3rt8gZA2kzFxH0juvHsqDO
Euey7MVd4LHqF6MBKAgVWjyQaTPfyITX7/X1uJgTRo1Wiyjaupqh5MXoqZ3thHVQcvNipx1jkgWH
usnCrtrYU5ddi/0PIp1PU+rktQ+ZiqU9AXBJYur1SyyptYXCXZtC27bWvJyzM+OcCDRe1HfV8sDN
DTWPlcvjTwrpw65Vaeq0C/RxkywT4LN0e/I6+HO5EaZcXgTnT/Lzw+jePM52nftm0gLpM4/mi5UX
EA8dP40+P6iC/p7NeWMZ1lyI9ffxa8pGMAV/iyChhCgv+v+QuC3o14LNh+s7am0G7Zpq2UKnSYBo
yxj7R7TQQUisHHbZ6MrQBT5tY99eXmvnT1PRB5NBYavgfmYNUO4WaAl4z/kuY9ltN63OAWrKGgC1
sk5PS/ulhn4ztK5BnPVgBL+vm2hlN+lsmMowrLFibXBijShjOSwR6Vi9uz74n2zeBQ+rs2FOthRW
2fJzlnpBal6aoE8erMxFboP7MXQNsudpVDyq6jy4H5lcwr6WrIa2me3uasLzPeDJoLtP31xk8xHj
QUvcolVo5Y0dpbkXRA0zoIYyNxWK0ZSznQVqoMilKT8VQ+vuLMOvX9ggxgfHpfVuSndDOg2PBRvd
fS09XuEFPZUg7J+H2ANZ3WdiSRRv5wYKjPPI09dADv57Z9jk2SJtf5+PxXQXQC7l6yTS7F4YEkqF
UuS/AeU0YovKLpymvuNwyF3zUI/uBNpDhy0IvozprrLN2Y1VXec7L5+tgxLUeFpkWpsbBr+MCbEc
vS8cHV8WqyzPOCEvsC/rPEb5dpfy+VDwg2m4r3761fD4vdN/6ZBCwAth4wysxBx6tzhiZWDJZZue
RrP57S9NLNDY4TnVJwHhAsff4mRcOdB/cjUfjtrc5cKbLBw1yGHv2sKOcwKGGe/Vl1V8fcuuzaCF
5l21QJG9AN2AY/bhQpfQpD+6gEfM33Dfa5bSvJ6RETw0W9M40dQEeRCkHEh15PREqi8G3+qtXvsK
zfEBdqbsUeIrmuDziBRiymaw/N8rZW64pTW3od3VPXNLN8hmJF+pBHOlcp9TFmyhtS6aiKAC/ffF
sPDCK9CT2Cdot0XnRxUOKAfnZQAkJqr47XjLN2AabSXGyquDMq8rJF3bd8Mv966pNuo5F82DoTX7
p32RV0ZTAW/WInDs0r0gcn99g168bTC0Znn0TRWtG6AS7FYLlIGtzDx4NhmrUPYy3YAerMyhXzqD
55l+apwpkh03Yshc0qp9zsotOsoV6+h3Tm35M+N2qpJutg9LYMW9t9V9szb0eUt9cBBQmmqCoMzA
gNJCrZ2poXqlQSM2XowXjxUB2unv0Wu3QfGvy8fEbbPIkXLXB3PIC1xKw5ZE09oHnJfkwwd0kOly
3ZIBUDJWO18haz7km5y5a4Of//5h8Az5195geZmo+bMdyDCQN2U0YBntyPa8DFTDOPAcfv8f2AdR
04Me17QlXrG2IbWjOo8+6TqTqsQGh+TDiEfNF3ALpMmAYtXGa3BtCu3Idr3yB7s/M/Gp7KuJZO+I
oxb2Kt9qJlozvnZwAzfNxUwAcAUQ9Z6l6guVw6/rPuHy0EQnXUYlYEwNyJ8lowdJzbyM2i1vszay
9o7JMzUZosHIWWmFRjaF0rvJxyC3+PdebCfDh3gjhHJz1HHA5JaYbfDqA4hw3SSXl5PozBm8BQAD
iifYMQpQFjN9Lc4t9nO+1QJ++Y4iOhU+carOk4NAJDKUu8L7L5/MwyIzSNCIsIAS0W1fcV6WDwfW
kyAIAHUT0DlD/6gM56ik/Z63W6zma0bSTq1plqU1N86QCJB1K24dc3UC/+NNJ4oE2qHt+ZQvrAC0
KK3lEBcEcpN9Tu4N1MM2bvC136+dWTl0XWW3SwayTv6DCTDQmeLnXMvP161/2d0TnTW5VXPqK4kP
6FL+ZLTQOQe5+YPt0JMv1Jfrc6wcMJ0zI8vTEkKutUqYfe8Y1cGavI1AYWWH6pQZvCcdtyyMjH7X
z1B33Td0+NRlyyHFZT5U07KxCBfr8ITo3Bm+7dTpCHU+6PLZv9nM75qpVaFl86e28yEwVQKNFXhT
2NJNRtGVddepM6ba7ewgRRdyjYsnGjnmS5Ui4cjaLYTtH6ToP09XfNZ57g9HL4fMZj4ubYfXyyhf
BDoOT5nCWzEOVJt+snmHy6F/mUyORxYFmLEKa+McJTUK+komXu0kSlGmncLUc6FZAz42hPpNzz3w
ExTV0+y2zc/MNPs5EvaCQhZV5KzkzSAkTEv3Rv+td+BK8NhBN3g682WOX0gZPBVz9un6zl1ZBL37
FrwUAW3oOCTMsJ6dlN41yn8BM0Z8ffiLiShCdI6+xRdBVywm+hhN9cZs9Oek6WPZ+j2qzmesoiN+
WQPaaq7PtvIxOj9JN3uBNyOHmhB7mEMqyStowkVoTltAxbVzrrnaxSSzFbSYgDsvfgVStffbfrjm
ZEGBxI0SMhTJYt1z8asX99386/rQK+5PL4ER32xppdo2gUqABNFtlxt12JngRQARhVs9pKUyNxZ7
zTpabJTZpu3O/jyg44uGzfS4GFvd/isj67leii6ZrCEYua6+u+3/7K2rc21cLTDyGoOZY43dv1j1
jg38wR68m14ZAJn87XmM4IyJpnxIimVigMXnb+BoPrgcJBS8URtee2XD63zGzB38ehBQ1GrB/IVX
5lOQZXsr2+oUWTOP5j1JhU5/h2cCEWnPj/44y/sGLYMbP/4y+pUQnVyE20HlDW2P41r2/tGAeAW0
dkwnatsckcZcdiFf0t4IDWqwfTvlBIKfQxkVXu6HkDzMQem9jO8j2j/jhoJfhaY2Gv8ME8BRH0zV
sdPb8ilwinIjFFozh3b6Ga8bJ1jaITE7Kd9EHogHCK633246qDpfRsV4mzc8U6cAlM6gRM+yO2Nc
VMx8aBy4ed3tbptHC7fILHjZMlwm4wysneOjfZwHb3Ne27GBVtYbZ9F9QQMuX8SkQ4LMrfL/K5EO
5s2d5Wy8O1aW4h9il8roVWNg63T1f1z8DMqtsuvawJpHQF1gDDJIaiegpkcQEEH7d2O7r5xVndB3
WvCLl3qBQ6DlqzBJFwkv+yRS9+36uq79cm13LgCy/3kuJY75RIYs9KqtN+/aL9duJwatcdF0Cj0+
3a7By0gAPtWWN6F2ECJo+xFh39TXphwhpEN37cRD27RipJVus4q2DynxMwAO8NvzArrHxsM0bLUG
r1ys/2CfJTGMeRlBlQAJC9OYo2Vsdr34NJVb9+mK3XXgs5IEIXLXjYnX2eHA7smZUWneCDlWtovO
MNGAKzJtQfSHhpc+ZPOTqb5et/jKi0WnkGjtuam9Ai+JxhhOHZMRaa1wqD5bBYsXgL6uz7L28882
+xDYBy1SD7aHxIMv/M+d6CKrLV+uD/0HvHfh0aATMFNbjbWYAWqEPLxwIAhITIhycyee2s6L556g
g7VSfjx6FXIFtALJoAkEV5xnjYhRbifHIEM7twUVqNgYgnRX4y2VGG3dfUYnbBv26DaLwLLuRhDv
pY+uO8s8hGA8CQdel/u0YBSekoyPvqiDg2U3fOeXmRMXZYBIgpOf179zbQNrR8MU6D9nHq4z1/XL
qGJsrxT94qLyFNl43t+2UDpXkS+dpjg71ZNMP6PRFNbc4tz5U0m4sE46F4Sf20awgJf0NLYh+5Vn
0KuN8v+6d26FxWP+bssoLcMtZpSVDaczPSCTLiHyhMlaCFKU5HO6bJSSVpZB53kQAF11vSyw28QJ
tc+wdcswNYqwnIb4+kKvvO11an8qhSF6yy4Sv8t+dQNoY/rsE3h+RMQ7c5dl+V3XGA+ySDcO0Jqp
zn//cDbbYnQGyXE2nfndae7OKjXXP2TFIeqdCHK223504bNqWgc7IHaGsLa76a6ERu3GFGurYf39
25uxaBuH0Twpi+U0uOWSqGbqfrsgMXtARr/eWJI1E2mXXjqwxaTeJNF3AtzVENwJp/t03UgrX6DT
1VTBWaRbdCpxaWWHRdB97urui1pAMD3Vd9fnWPn5OmNNW1CgsmkKzJUrnt0u/QGutI3j8KeH5cKp
djXTzB2u1cFrhmSiwRwBNOzs0JJrRK4/Dk4IGrkCwGGRygjIwn6nFunvZy4oGtzSfNqVbGQH0XX9
q+d01b0vOIGAZENDybgJAZAheylBavhqupYLtnh0HMAqzb6fZxqjWAkaBmllex7w9jUr+u5kA7QP
uF9LBYvYRKrfTl9Zn5emHfZgKPOHcEAt+6lKZ7kb+snaBbg8IhePPKv8avpGWh6GwvNjUKuYj0NP
2rsaukN7p7LzF9Jl5u8yy9TXMVfDk4UxDl0NruA+sOgRcQsaDoTtPrGuQfkCegab2MJzMHvBxI7m
+Wt0mgkLyPWEu546AGumXiGSOMeOg5cpKCaKsB2VJ0Mr6KBlf33LrGxLvXOlNzLPSgM8tad2zM+q
eKgLt/fWMv3I+i35zZVtqbetDN2Qt4NESDYT8ZMT9j+0Q27dNithjd6tgtt59mS9FEkzT31UGvJL
teQJq/wvY68e7G648cLUCUFMFhil36EZ1pmyeEROSFLztphP5/xQNQOVHwfwohibWJF3M/15fXFX
bhi9H/TM1btA81AlpTfT/wq74/uBu2CmXgr/ue5tHrViNiBK57G4h3bb/vq0K/eB3is6ONzy8gJP
KqO2dmgT2We+FWZjt7Fl1wIMvXloAPWWx02Un1I1yCyqQY6260qPPkxOII4qrWRcm4TvM9pXj9CO
9p8qj6QQ8ebly8zq7BHk7Onr9W+93FxKwBTz980kihbUV66PervdN7uhJPkDCAHqyEG37HGuHC82
4I13NfhJdnVhF7uRG+TojsAu2aRvv2cSAJ5yTPONe2bFiej1/6JVZEFfoEravO9CRyFL4XnW0YY4
cERYl0c9bb4Osvu18f1/VvWC19J7bcrGygiINc+VqJYlaIJz7xdq90VIm2b5ZqKR8K4BfOWrWQ/8
dbJ87wctfLQf2TP4seMRvQDQ3C5Bi2kXtr+zuaoTM+2bO3RypU99kJuxadr+vhiL5ofF/OGB1szf
8cVxx9AzHfaUEhCNGVZQ/lSDgt4uHBe/z12gfzK1iCehZuPeaRjZG4Y/PZu99J/nCjqdEziLDqBa
nTtUcQwau+BSfgf0tn1WNXd3XSPHt9Tj/JX5I/9FppI9VO1Ao6xrzAOfl6wJC1KIe9CILp+dugLu
rG/qV0+hTpxhV/xHpYUuQ9aS/BPKHFM0lssEEh8ol5DCt5/Uwu1QIFcW4vUtHt0+8yLWZ1CsrXuk
0qoKjfDIPvOol/VjM3jTG69GshtNz38fnAp1D0eqvQQjdtyrwTsMJWtivyHq28JdNywKSiK3Md1o
Hnx5Eia6dPEKVFHHQQhO0LAQGuDxfhiZb/znp651YJ6Xxob01P1oumlYjrB9WTXukTFqRmCn8g+G
yoyfZueyKHDdLLaEUyjE98x6o31n7MdS1K8+aEPD2TVZlHkA/mDjW8fMJFmkchCFgPCCvfb5Uuy8
sZyfkRF0gA0i1XNuQ9xdBIM82NKWcTua6a6tM2TFwSzHQttI3aiYhyWp7OB3Ww/jIU3zJva8ur2v
ZDAe/MEH02ori29L1me/itJqwlKMYPZgfb5F3bJyl+kA4dG27bapA6TpmMnvLbexH9z0Jh08QnRs
FkFXhtX2ePoFlnzCqzYI64rv7eo2NC0msP52VpDY65qhnNANWUHK/onJ/+i8ESCuBBI6KsusPFuq
uVKJWGTsBj5w7meWvyoet6jx1kyvhUfN7DmgdoZng6wmkEFcBHc4Ue6G31y5tP6BZXHsrRrRV9K7
ZkwdF0LBaFWZ3I0048Wr2LL+4RgpZnCwQC4lQTHUC+0pGFAUEMtuQQdnzGvnwOq+3YHjNYhVO71d
d84XLYZJz2v14cXX2FBbGCk6iaBi/70rs18E2ZLrQ180F4Y+//3D0BhWls5iWmBskD9NC53uIFco
n70e0fL1GdZ+/PnvH2ZAG7JfF5xZCQuqMewN/2m2ly/Xx74YNeLXa5d2RRaC0gwlyWgMkeeIeMy7
DJ3nELobvfYJ/+f5+kRrZtIOXEYaOysxGW4YwuGrgjwsvHJEn2x305sV36I9zBQAwZRAiClRLn/1
53TfptONZtJOXDBzlbpkmcDZ9muZmjCf3qkho757yNCBfZOF9HNXK9BuQAeEJL7tKsDE6y4auhLX
P4dg+/UpLromy9JDIt8AI1OAiBDFdM8/UpTmZGynhTwSWc2nQHbFbdJkaCz9e892ZiNNg4KToZxS
/230++yQOl16QrNt9vX6x1yWU8HXaIfatcpaFTMeanw0szuTAExfMmf4mmf5DKWROojMqbXu8tbJ
7qaclREI38qNl8qaJbVTD81j3gPYC1kV9EjkeAQtnVsgCmKfuCQbFdqVs6nD0KHIYM1Wy0kS+K53
aGU678BlwmJ0WiJXAgzHV4LC438b1jwfxH+iV1hT8wSZiZwwGJVBDkFH9zPe3fVpIYBxoHDZncAB
Ob+S1nufgxaC0sMMIErR+1DHKfLAfymYRIf89R+y4ihMzVHQIs8MsdAmcY0hNgMjRsI3Qmf59dHX
bKr5iFypsm3IAA1y+7dhIAhDidFSTdh7P+x0qzt25YozNW9RCGVC/ziFbFQlnoMmN+6gABlZYIRz
0f5ftsXB4cP7VKbVBjngZZv9g8wUXjc30FomCYVX2omKpuGQNiVi6r6/cQqt7liOJS0DF0EnnY+i
ehmg6Z19vmVN/sFoLlXv+kttTMnQezs/H/cI+MAGJH90XrUD6GQL9Hz5zP4D1iTuRJ2i52bSVScu
y3DupoM5V3E7f7v+IWvLcP77h4vaM60ZezczIT9kfDZTFpdG8d4V3sbevfzcB8GcFghkuXIMuizQ
lEDyIoZWFPTpS9+LWpXOYWkWdWRmZQ4lNMu+RyIFhYzCc/GegtJeF0KWWx7QC+fcuCE0fzHOo4Pq
DMkTP1dt2HnNzhYSmuKyvunO/RfYOVulZyDMTUQxRCD02kmn23eW99aX1eNodFtZlLP1/nV8RBdG
U3ZVZJWbwuEMFfrZ7SJWYmLx9S2xtuc0VzAOvaSukS7Q+c2iDlBvp+6O4BMBa+JNlMYW0bGdQZ4B
BSjNJemKPO4p7gexFZJc9pZEB3c2YJb2Kc/NZITIpCtIqIZX3Lq7qaMhFxvbeuXU6MhOpzFQpkQO
BMQtTTTa+xR8Y/bWLl1pVUOj/N9nktugLXYaCMCTJWtPPQXBUsSa1sgib+BBYvQz3yMn7u8M5AMP
FZIpcUAh4Tkq3wC1jHvbM+EfoCdSYm42VMxMZP0W2EXUkoPh3QSAwBbQHIPpGIIJiWikw/NekCIk
zhd3q8tobRNoBx10YwuIBCr88jFfdm7tgXKoL2lYVG4b9eC7PzFv2pJzXDkveoZ8nAcJ+m82J9R3
inDskBiqzho2ioHpWszVRpCxcub1ZHnAed5IlXoQQxzMMO0dhqKGsxG3rW1oLYJphSgUH11clSRH
nPauPOSg2tsia6LjJTuKnnyHIrhAyXQH1ehD31t35bQls+6fPdMFd6j3x6ssr2dXeeB18F3jv7Ht
0wLdcIhFI/A+zrvGGefv7gSmyX23ILXMaEmd2HIyhrzvBI1gu289GrqKufuRpP2pVp7YEcPmduSn
4A93ymUOJ2FUfUTH2gGma+izSABI8gBeQBYrVsg7JEf748xzb1/6DrlnTT//6K0l/Qbl0OWzX9VA
MgdQQx0KRDmZMQZHJigNCbWmWPkdeH6JI+evFbhnwhkGOy5gxoqWsm54lHO//zIsQYO8W2/9lBUV
qEDW9Wk2ZP0JlAlL1EwLu0O1baLhYA/tXYa89m6oFvow+GKJLS8wjsQ3XD/0ygLIgdr3o97kY1gA
l7AfJ1d0O5flNgiyALbvJINDaVNWn+p8sn8see9ncVGMeQ8KzWGrMLlydP7BoE5VVstZLcnSgwAV
zfXAgOegTVhyIaKh6V6u32grR0dXw2tn0hK3dqek8ziLmgFatEU5bNAdrn3D2Qd9iKBK1jdSKAye
D3DL5feZ/fIzkMgB237br9euAzzQBCiNESmjFvpKs6l+Rg59i+plzTSaG2a265NxQaORygckpRur
jmoDpBq3/XTNDwsJaLSD5EPipq0bAnD/DZ1vd9fHvtyHgKSc5rM8087qooP0Ssp9pGZ42y/PYPZa
3oiTwnW59WJEVVPSF5Qm3J1ndtPRpKI6tgCcAjPT+iDUHBTCPy7sh86a7FCObfWkDEj9DaSgRzDV
WQ8ULfJ34CC0Yh64DuCzaWVsON2VW8rXHnYzSL29tvD6pOhQjhik9zUj6n4pALj1/frUZSiVXLfV
inv/4zg/7FHfdV1zgtJtYgb4YBGoxzygc4ScWXzTBDp2lPXBaDTTPCdFNoAUhYAGqG1T710gK76V
CVr5CL2IS1GQzPDEB+FD3yDWeSvM4BA088ZWXRv9/PcPJpI15WKC9zy1uFhR5z42JiTEvRvtoz1F
jcDtRmMER65Rf3HsLm6nH0VPNyKDFQ+ko2AzaUnZDmN6YpaKJjcLM/dxQHraMrZijxXj6M0ygZVW
9kKhRd87QwhG3nhMP43mFgZ8bXTN9D6ky4phHunJwc3otuiDezTH/922MTX/JkeblJIiC+rWw75w
7RncC1JFluMfr0+wZnzNxeXEsyvQS5ME1KchmFZPWZFGZilQJT5cn2HNPJqfy8o27RY+w/+P30n9
zXBOOAUbW2dtbM0FEcWZD0eK3JIvjzWYEEO/ULtmNLdeqmvm0R6TagYGhhbESXyf9geuSLfH27gC
7XYNKA7ITjZ4BVY+REcOj/MkEPGMJBmqd9/8n2ueZrQ+XF+AFT+tY4YbRFXIZiJKKTn77vpWIh3r
rmmQQ0RihsktCo+1T9ACCQ9P4obXy5IQC5Q/TUCyrz16XA9lWaktxNDZ31yIlHUg8TIS6dUdHka4
W46AzydIYlnh0p/p18CkShvju9FPG2uyku0mOqVyZxHBPUqaxDSI/33GNRyAMr0XbEeCrnli4A2M
yMBUBOKhnVME+c7tp63bdWXn/YOfMSGTkCPEPpmOmX7yaLacGj+F2iYQAEcqxnTDtZ89yQWT6mod
Q+HXjXkubRtIA4eNTX7ms78R46xsCR2fgg0NinoTJDmOJAdVcR7OLD/HO1vabytG0mHZzVyVGYrz
UyKXh1z9MoYuNOfHPG03jLM2vuYdbVCrprZwSNIMw3dvKMvHuiyMnQv2uv/xOti6AVfspGMniUma
kU/IhxVtke+Kau5OQ924iQNA7u66E1ibQvOUsmugZWDgS6T8BWhkDORMyDjfGH3NTpqbrLiqMlOW
iD4afkoH/6scs31W2XwHuRlzw4+tfIIOG8fbraqclvqn1k/DkTz1wPpKfys8WzkHOnJ8KVzm4f0d
nARwnMRhL8Fc/bxu+8vFCaLjxHveOQyS2fQkmdOg94FZR1lCsSTzgxdA0/zvBWPlHQF+ZZ9LULZf
n3XNXOe1+hARGsZElBxVcCpG8WiJ5hv0EJ/Mrnm9PvzKkusI8j7rsgq3+pL0XkwL9mKU9fsoRB5u
9Qmv/f7zQn34/VXbFZX0iJUgoz7HkwJZoAVdgchVi3Hb8dbBghU0qYIiayhk5oc7z5C/+4ZGsx8c
zArUmtfttPIZOmDQMg30GoO/OqlKlxzKFPpxvJi6OCuzrbO9shQ6Ci7wp0WYFktPEnrr6VyCVgny
bcgcqllufMVKDGFrB1w2NXpcgFo4VcTZGQtwcd59unwuBomi5JebLKWzQs9FV/PewhzBonZlZd5V
WfFcjXTjOl/5BJ0KmoKRQUrazIkpavOTWUDTC1L0/FNX9nkUOEtzBMg2/3r9W1YCFZ0UOjfp0DYV
WlwYOMstakfcA+w4rZdv3tAHkejd30puqWGsfZl20pdJFGjTNIok4FWagPJ6CbvemHcmm0QbZpCp
eS3Ap3bjY1nngC6VKHJXCsSTlV1GnFiPUMJ5dWz703XbXY67iKsbr6aGbQ41mP5qloPjHBl2qJlP
mb9jNQrjBsd/WQK807GA8NUvz/URWPiL8DYc58XjhOk1c9asdGuDtdkJNzBahVE/ApaBhL1bRNc/
8KJLwATnv3/wbBRAuLEPvOyEbo/D2HYirrn/6szDVuXj4obABJrrDMYcAFXLECeUdt19M7n9m1pc
fucOrO5CMdsgd3cKsWw4h/Ow/4SQmE6LkkASwlPaDNkJieUn8CUfBc1uyTFhaOtvU6UeGVwhIOlX
OHx8ykDUnaa+uT+jdsB4PkUA/N2GHHd1VTZIrNnWADHkk0Jjct29W4V7t6Rb18Dlqhi+RPOgvQpG
iy3Y1At6WtWyvKrKoKfC9x5qU/w2UbfgAq47Z+N39C62qMHAYZTpViv5n811YZF0TuyUsf9zdmbN
leLYFv5FRAghJHgFzuzZmR7yhUhnZgkQg0BCDL/+LtdT9bm2T0Q+dXd1tzkMmvZe61s5KwbILw0D
V1M/BqiuDGzce+y3B4OJ8tuEdT+jCelEoS2PjrS7GseqtfVvSANxQBDcjaHD2Xq5QsTxNhDddTXo
m2JtHv1x7+L1RZT0r6zc4TkbulZeiyh1vzxyNfwDKzpi7fu3r8feJ4P7XAvpF8g2iAAdP+YRYl7K
+KohJmssf4ZDdfP1JT4ZfefKR3jrIITu8aaFV2+VetLReICQmeR3RPzlkDuXQBoPvkMJff3RXxH4
jrCOUl8K8vpY8+CH5zJj7SCt9IcIj2igacShoo0wTTU00/5rHqgfjf0GX0fSzjq1y7jx2Hjitbow
N372fs7mkoXUUWSXSh1VgRV5aFck+kGsvdVy7o552fYXXtInc9a5GrlfcpjtqJFHINbuQNM5ugJI
n68/gI/nd3ZOQIu9wrIhDtRRrIVJoGwHCggXTIywfxdyzc4paBLt9aINq/poGqrBDp7fpAMEJTK7
r2/Bp/92lz6aMM5OjMIfOmXCNTi2i19syWiWWxtJvUektlmT3lSwWZBQNb90ZPphj3nfHcZ8JU/A
4bjhGHtBLxKLxPKnUHjtHk1mD0T1oXisrSeSmUb0NvT8EgnsVf4E+HuNRxVU4ZWRVB2GluensSXF
UxjWaISMQxddIVUUocSg6qvnuejXIPWKWuwGVC/hYyWt3rBYF0grUVSkmo06zkxbxrD8FpSktSJ+
Bpo69JYIu63vWy3Mth9okFovRFclzOsEMjW5zwk67TF2TluIjEsgioGthttiCeXWtYHdt9wjB88f
6z0WR5bJsDXJhAhtTKfLEKSdWepjq1n4SJGhsDPeYrbtkkfHZUJczsypOOlm9J7pQtSws77Vv+zC
vD1QiP2vGH3xDPlWBjbc3mwkZAZzakOcdymrgEd2ofIyFJ9ypD5zMaV924khrauy+N1O8NIlHGkq
ZdKUhD12vdcj6HiWySjtkC0S+ccxg5vY0BAxR3heSL1n0fh7YqX/c5SjbdIQXedviA3TCBde/oCS
FeMdg4L/ME5mghRSa5ZoHhRbeMaqjaqRqBDG8fJmhhKFdT3Bw0E1sb/yWbrnuJqXHzBJ+o8tnEkP
LOzabe5L8TLDHldnglSgGC9rtNNgL//i5UKRV9VaxA91y9Tfxn2/qFTWZNpAeD9nCINUII6NU3y7
qj5Oa3R6UzJSmFvWmXg3yFXzg9ThowHA691gWXcwU5ay5t/DwMDUESz1wV/m6Wft6+gqrunyhCjE
fuMvsfvjlUW86Th3GYOSMKsFtrRBPggY38MpSgDBnZ6siPkJ74U9wBUS6ySf4wVYxiFcUyRmtwJa
2Co4+oOSBzz7cOe3NH7ozcz/gd0HVhtWF+8CQd7+WufAuzMx8d5qMsZ3Xmwb3GrvyR+IQ2t2Jmfw
T0Ve4/vA45oha8ep/KlNgS6k1BF7g33eTtvYGv96QZNcJU1dxSIDEKyFRyiCRXRXAgSUeipYxmSg
pTtMYRs92HwK8X8Oo3RsLVo5wtPvTtZc2wQ0Ab1jbClTvwGLqxCqTyThEDbZyAd9ra9z/NFc5Bs0
i+Fxaujw2MSRuJKqRloLMFsGg44rfxPjxFsnznjmuVF2/Ccc0KhHmJOuMuDsI9DwKPjdfl/XSYtk
g21RseUoBEZdKScHqaP/WpkWnUzXuD0N2+lFUmmgSWPjHRKr+q2qdHNnGFYl0mKRmP0e6PRozbd9
HM5HUGv4NXVxcBQ9gwvJBXwLcvd4A6LIfACHAj6o93TlQ22dv/Fprd867LiSmnbuwYkWJVavaRJf
Ve4avzR6xaat25YLMzeF7MGObqMuZWMBXpzLogAz3ci6o99ZzyExLLY7pUu1YzYYbVqYGdnwgZvi
az3UeYafHD474j/2WkK7nFfgoMdBvPUGOK/GYK2uY1XINjVTMN4MVnsbUk3jxnVkwUCch3zvVzAs
A+noQJFtq1FtSF/yQ6QU3Y+66P4B+ZE9G6nXPWIt6ykxDg5kRFpY8JYrAShCpcPvJuLNnoOWESZw
w407qvr1MC5jc0VjR3ci7KsN9qt9FtaiOOAwNGU8tOx5hkk09adCpGWReywRMaQZE8JGt7312mMk
pvEqYAv5toSVt4eFi7/Wemr7RGAbkWDqVbuogn4G/kQltloZAhddVCaT9hDxNuh5G4wefVo9Le5c
XLCfbBBNtYXNVqGwETvzOlc+v29Dv7rzetPuEASaP8PDujzn3iLSYaoADOQG02dA6qt1ioGQYbXa
R+Mit1YSvcl9A/up6GC4Jkv5wjHurxHJKDLDhb5a45agAwZwVMsZvS1EU2P1eLdu98iotw0nV0Pv
iRuqHQC+caz8e0uY3FsgT2+iUswgzK/DwUOCVrZO4sXCOvcT6m4zJW6IIErydWAfkU42VchEnoeM
O6/lGW6NZcpM3aFybLmHf53hbQbjdhAMfvY2LzOkabon6Vjz0MumvPfMjNi5OAAaS/s+0kKtwvtw
TUtvelPmD1o1wy9kzfUOqZul2ddi6d9aMPWv3TTIA21wZObBNEGhD7D+vkaFiiMbmEhg7ER3I7ou
/MFoFZ58PL63Rqry6LkJX1Iwe5ioQv8QzWGzIZI0Ww4bKr5/AQ6irXJEokAyD/Nf1W2xCc5/z6sb
2B67q/He5FF8lWOn/RNN32Zfq5HiEG9K/w8dhuabq0N5A49+fwtRb/BjAWL02YMY8pvJuxASyBEu
rNTno78J7TtmBcxU8iRK0SecocTSe2v8XCNBfc1KUkxTVvaiggwhQMpIrdR1HhYQOk8yPEDqQjcE
3tjDiCBfSMR7+2OuPbbFJDlvKLA0SSiR61t1bZP2/aCzlqBah7W7fxuxRmbGLhbZ44iQSwZojXYz
VTBW5X1+3bMVOMjK739H8ept7RyUu9XGoLAKjCfXd8Wr8EmRGdgsvxctOGWzyzWy/Uh5s6CSAw8k
I6elmp4ln8c3GyBtxona/fbd2tttYUKF6KKGvExDb67ZiHnIJ271kjpARl/aqrKSaQ4ny4+OtsF+
LmgDPVLnr1fzIoFDieHEbBAUfGVXGt9CYk4wEIa+S5C0QNN8jH2cPFGKSxoAJu9ZhLRdVHnsRhWq
+ifgY3hqXO1uBlH2N4g+CJB6+B546BGwhA9Kq1Bl8RxFy01TmnXXhCVDrhsf7qIwUFtSsnCDGq44
gDBff2PQZ+4Vy5d2L1g736OQE2wp2AYb7LMUtk4o9AA1RzPiA1ac+BIW68Rg5xUnJhB4aiEYsUeS
x7DSlnl1X/IVrlHXVXWXTr2Ir3uIvx4nDl9bECC1UgzW2+OoglOYWpsmMwzCqhTcfrpmNpz0i2Oq
JYkyosME4Pr4trUUkyCInmMa6qKIE9WV5MfYxOP33J/91MVDd4syG4Pr24SeTOKyUHoT5T5yhKwB
FmZsKoJzPF3Hdzeq4ocwary9ZkXqjWWKRZVmqw/j8AQiVdrpqd8B6xnXKQISwzazbd3NW2yNwjdv
mPsf3QrKpEaqnUpgd1RRYkBwvCsjNHIc4eG97Hn8c+7j+s+cF21WYAEsEDbsr1uAwJaX0cQLMlRt
qZ9jQRjmXGRUjYD3NgESVNgY3rYRjUkaQlj30lZT9DgSwo6RHwYP0hgEyUpu6MZJV2QYbfy2jkR0
PSxyarOlMu4WK5aPbdQkyA2D1tdupr5yeBxDvIUpw91F9ar/sJG0KHT42v+DWEt+s+Sug70WJcur
gHL2/l4CVUGqOMknxwKy06uvj8Fq1XNMivYEiU6VqSKC7rBRxTHqtW2SGNqj900y2gXYP4d7w+By
TwTiK7usk75/6wVoWCRxjaZd50Uy3jAPR1qEE5oCoCPUa7CYBN6uGwDUnQC3tYlC32FTDhH7bvGZ
APp/hBaA7LHUxS+RxeeBFVmx7Vg144+653MK+EewG1zdIiC0H34hK4a0GxspAA50vqbIxFzfytVo
CaT/1GH91178LXZKLAlTU/taeh7Pk2Vx9HpQYX1tw6X6Xrd82RShTx9ArqiPCm2RMVsrx5FUGvhQ
pVXF/Ada+uomQJL1Rg/zPgiLHSzSE2wIa32LVcogIqRbqnSJudpUFlLIbvH8+5qOM8gEcDgkI1JM
Nugvj0fqhDnFi7CbEYXFnVix/yj7mEC+Z/KMzQu8ZW5c7upIkbuSMXeo40lmwwh/RNsM0e37HHo9
LgY1Rk+X2Yz8kKuuDpHjUvuyOflW4XW1IuC7BTsoheE2ihMBHgj6TWg+VzaP/4B5RU9L0zY7IfXy
C/RHeRT4HvbQzNFtWcctDFB62sNxUp+sieKtMBUsC56/ZNW68p+lJOLe4JyHTF+FSEkZ5zpFxM64
mWeLAYnYz55CvBraMa0Wgkz5QMGnMcuuuxOsa/4MncPxolVygTXT9duaB32aD+UiM68tzBub4A5f
hZ7KjNVBm4Gyab63VQ0Mto5In0o1YJAyuc5PbGnWrWrK+Fc7Ru8nRqbVQxWS9ibsmry/KlcX7Wm8
6vsZ4p79YK3d9SvD5qiO5qbf5ROpIc/xgK0BEH7c6N6se0acXDIySwuRINJuBpBv3jAj2F0E/cWT
9AYPN6aKP54Ol5SP5B0NUWIfP+Zt4W3mkCx/Oi3ZPWvautpNC/exiZ6xuUh7NTRX+SIjmaxl01zh
Jn1E7/AQQ7OuK4Ghj5CzwSFKLULC0MFi+Kc+I2bvqjpM6WhBiJnqajkumA0PAaBDNoFVUN6UOR2y
Bq++Q3hh1WM3VPUqq+K6/0YqgizYfikflPDFT4F0M2TNEoTb4Qc/8LCkv4c4XB5sTeS+G4Pi5IZC
bOeI+jcxGGxYfT27RTpHOWaGliiKaPzjJzB2sEUW9XjnrdJ7RQqD/C07v/omPM/l0CmyHP/DbnLp
sCDUdoPJOQgyI8quz8qg4TqFcth7s5QM2O4ubY4gNwH8QYfoGHywcbD6qRc07/lG8bz+UJDPg2xX
6XLj8zA4AdbjcMqxJMCCUlpuE9dzu/WpHg+oa5JEl2B25HGHoFo/bw4OJ64ygY1ooQkZsCVbJ8Lh
jmjkdS/q4C2YEceT6KlpT80SQOlU4igvIRLLUBb3TwGG+rYAKebFdIzt2klMiIkcC3GyY7RmEoXP
AEWOoOlTBSDSLWKczR3+a3UXdMJowKwrVSSKcf2zXANEtNQcQ2VgzTGkSm64NTj/h3MNWsyyLPsW
3LNNQcfwFwoFwVF3yJ/bVsEwZAP0WFcNtfkmB+4ly2fUafIm5qg7zNxtsVWJRDr5lP3x4QFJa0fb
bTAv7V0rRrpdp0a9NJMvr6YImzfCZf3EWxz+9TjKtw6s/w1oG5CHT9Ny1DhszglDRG1mIt97Waci
THPUh7JcInZsLFndJz1h0x9GPb1FWpQLEy/unsE6JUcHf+6chLSSp34E8J8N4BS7RizPkUG5Li3g
nX+tusG+APgwiwQnnPBac9tmJCAtVnRUboCNCI8E2ssrb6o5qkssT5F7T7ZjHHdvbeNNHUo0zbwm
gtrqiQd22dCpGRJWcJtCTz9nOFd3GSQf2FRKM6GpyqU37lbIiW7aWWFWl9h4zdPa4il23XH0RfcI
6JB6HeFW6BK3jhKzN9qyyHWG8SnQ4akViqYVnatXMot5O3dmeGZrtJzkjN4tzvj6juPP/PDk5D+v
oeB7Gyt65XsFaj5wrwVx4k0i2BoZlRtYNiBaXYmo7t4LHSfk6L5/SUicx+bU6TKdkV2zWxCt+xhC
5vrIIkIyOQ3roe2XZi9xCtz1tmlSjBSVBTMtb/NJ5+kEssgtXNhYcfREtkPc1zfw7SCdaeZxt5/W
yvwIlqm+fd/kZT7PERm2wrD924Q6ukYeKknCheHYCC3OhgazzgqLjZYPPiJOdTXFg8PS75tq2HlV
R7JV4QvRMEVsRYBaWtL2pNvQsiseRYElRmu0fjjuMMVxpt2A/u5ni9fGa9q2eXha49xtHc/5JsIK
tB2mESCxEcYsO+jpOqhpWGwUb8j33HLsuGYJfP3wzmsE5SvYLPnMD96KtyLG0Xsg2O90mZlscYNP
oyNpr5v2EV5GwADiKfQe6DyZW0SQLikw3eP3sVTeTinbXg2kGbealhqEFpy3EhKz8CiXUZKkU8X8
o8U2OAXEsa3QTcJWeHW5vFmwzr/4xne/O0DUHtu50VmDV5sifbk9FBwjP6ly4D8x/A0C4wqspQrk
e2bvFfK/bjCC15OIe7P1edlfQ8cVHJiS07Z1Yb431eQd3s+GNzBKo0Tk5ijEFNNhxwU0y2ogV1+6
lHK+7pgu5IYY46GmVsd3NhiESMKynzLLffaLcQ5040p4/G0qK76BBAT7PGPbO8SR8uuaeMAsxYMA
09pYD2Vp7Jgw9IZrWeRdnZHQH7IiqvTB1UF+HzpVguGAZ7MNIo27imhL9ou3Mgr6D2a80YF3zisn
NoC6FDvdVRo9j9AtmSLvO4ZI6x9BXAcbxmIzghinzRXPnX9Y+rrfVNi7vVTc09cAguI0kAf5w1Cb
8ps/jeO1FpTs3eoKPN5wXXH2MigV5wuvd2BwRAceSn2I9UK2MBiFSYNJ8MrEdkJwvBreULq2aWRE
keiZdEcQxviazk3boWbSzkyDsSMWvVu0j6DSQfc7G9PqOObc9e/8p+4V83x/26yOHYBBGk/olgK5
X9bshvRrc4uCUf6siNXXPGIyk4OimQ+2aQbUmMPSh+AvBIKOO5W34TOfChzMW78akdTF1l3EAu8f
ugiymbwA/7kRTv3BolZC2E7qGv3fd5rp2s/3NqztE51Cm7AJn/tST931oqTclSjTbXv8j7Ncs2C7
MJStwxC+kDwefsY4DDyWwogM85QA8i4vt1EkvesI7IGrAMairGeyfPYKrr+hqsOu9IBAKwyrBkjU
uavm7RTDUCqUaoMsxJx+zaoYpUJOVrJD/aGOEMrq0V+Qk42YJWPNbkMHrf8dhBnjmBKIGh76KMi/
5b10tzOCL74hDqaWhxooW74NYJh5qSyW7TRAEANOm1Pe/xqVNXfINxxIGiBsTiUzyuffiJzotxF1
apLEA3ieFEdbD2GxRfAUx6WbcbwmT/mKCEulEVCI1NVHTnKAzrVBZY6tHkextvTNzptpvtEE25ys
YcN09FbaFzCHzQSMoSaaElB7kdLeQ4eF8AbzONf1rJOmV+3PapYGOgbOg/sI4Rd7K5HoPA3efMwx
Gf6Zi079CGs9Y5vcmu9zuxqxwYQ8vpZol+7jSjqIbPl6qXn1WYP0rBVuNXWIcGwhT1j0YwNnDNot
6hX9GJIUrcaOPfRfvm5jfai888NzwAeSUoidW887NEVsrkFUKLA9n+u72CvHB5pP9X3nIUYXiDp1
xcMmviCqF5/c4Tn1Y3HhgNaZbI4VWA7ZuKogDQI1Z6ue35nAYw12fVcjvm92A9gvtCu3wxJ6YP5Q
uhtbICih8K93FIz3A2qNRZUs4IjsJI6G38bW728WvzWvHYccbi4Hb0eN+mekMcXmDHEzHY/EqW/t
AXRxk6dYclBbaEG7fujjCrU5OVb171pYFCNUmc9JX5UrPgrTzZtcFqjDq6BHgRIbP/8a9StYQEuc
rkuUOErvH0818h+FPc+drEy09fp8YIjNkRMKNq5fsfCghOQmUmx4g45SZ3CwwyYlunJlwK7rkf6h
XeAeQjdFGGcAzDptVDIMtHuCeBS0zCLnL7Tym+9dN6PbxHC48WLX7IIRZQtX6/WG+FD8UuNNu6Ib
YBgEUQCpbbA2pnOLgihT7hXnvzzpIxoii5teSiX67K2+//P/6HbGQiLXtCzQ3mOdd3CRX2Rlh7Vy
JsRtaNz6GRov7fbrT/dfhs4H/ddz1sriGcDlSrR4g8BQluL0YH4PM4ITbV4A9zb1vyeLWm+yIm31
lMc9NiMORZjHEfEejxd+w/uI/Og3nCmVqlXlmCtpfRwVXjXjSM3shkOnhj1aXTjUCTirx2lTgxYX
GH5BB/hJa/4cwmKiupF5OFdHaK+HZ7KiVaO6gF14rp8IDM6hK1PooyPCSHGsQTw9rc6G24jE0y1D
BxkNNFBkL6gA/tV7/P+Hx86TxFbOZK5RBDoilwKHFzm8CxriCFRwUDHcQ6fw/XhYDdIVizqwnnN4
jci0X3iVA0lW6Uf7Dhy650pV411ROIZalPjbZ3ymqyoM3MDQbXVHavIXVKCbZ1gApr98gWfKAYBR
wiUsOc4pK+KS/annD4Q24wVJ2Gefx9nqAXljBxx7J48ViNiURmkvL+UxfPrK3teR/4zwwRewODvb
HSPP8pdodtEDwSB4Q/rDBKKcx5+CYO6xkS39/YQg8EQ49JliHBKzsqILNsO1veuoV+74XEUH4RX6
QmjBx3MPi9+Fpv/5ZSP2kgBQjt1RoxGQFkP5XNoqRggIEOozI6l0rtp9Peo/fsDsnHligZyRMJ7i
Acd5UvbYwv8dY5DFZ+IeB/ZrPUyoYppIAQaDMJmfa4R83LVuLzlCPvvxZx92hBbYwmfHD1iB7lqY
zaRaLwiIP/vTZ581reqYg3/VHWcbQkQJB+Hz1w/8s3d79kWPOHsWsgYix6xu+kV5wWDPqhmyyXyU
oYsARCEFPcrr11f7RJ10Di8Bk0fktITyacWhw3M3DP+yxhdIjJ/IHNk5v8RiCceeedDHqfXAeQK3
+jSpwkXbpSV8h95LGRxQ6pPIJsKOvtpje5GfSnRj6CFAZ2hMqqCaLszAH4qwfbQA/3fMoA/QmBYC
/yNBZT8VKFDbGb7bZtw5wQ9dVGxnTPoXLvbJS4ze//l/BqjgpdMhr9qjJP1+9PyHPNLgL9Tr7zCC
Mhb98fTr9/fxAoYO3P9eyCya+qDOy+OSL0fSyR2pWqQPvNHiwnf+2QXOFn1PI5eyHnJ5bJoKQojW
zvmzpnO0K1fgW3wgVabN17fy2af4PtL+88zWrhA92v7ySNs7CfK3M2ndiAvP6ePhSs69ggJxJqgt
rPbUquk2Yt2V8S/Bvz7702dPaBZtPBMQ3U99zPelCbfc+n8lfSXnjraiA1oUzVR74vRb3j2o+Nff
PGpyHgHAZC2nsm/saarQAlxQ3Qukf8eLC+P+46EGUv7/vkkadp1B87I7dqwoHmzjidOyCJdNq4pS
mgc8JQ6FSx6s3YVtwL++jf+/vcKZ8H8vWcD3O8ihlYAwGRyQGr2s34DFiLbrgtbgiibOiIwZuDd9
9BO3fpUXNx7owSU0ieW4KVhdngQ00bugZ0GbrmaaXiFHlCjfByvb0wj9gDTsJLouNtKog1fLRA6Q
OqDMBimNuQ5x9M86r/NSABrcdy9mpHvgc7E+/dUbOzekxVXM2jDENyukie6hVPQ3EVQ3WxJG3YWP
7V9DwAfP8F8J8H8GIIq6CipPVZw6bP90ioBqh8wE73nqOtUduAxBdGRF7YFVip1cOYY9vF6oPVgq
IQwroELDwavwm4yjbPzk9w0DJEaPLxIPaEFp2PRvMTBca6qoqu8663uvwSIdGheOTxDMzPOFz/vj
OYuEZ0uosoKbwafxAYIyAn1RV34TrYRcoAex+gTznVUX5vlPrnTuQkQ330fciB9j/Wjz384LEdRj
XAQ8Tjz2VZVI8N4vDKpPpplz36DzXLcaxEwc48Ki2+hPzqaV0NFfbQTIecqMddUACzM2AsSwNxHp
ayCUwa+ryku21s9+/9k0KWEIb9uoxD4492+GHHpfaA6/HhyfvYX3S/7nw80nhwiZMRIH5yMGZBCn
sVpvKrlAS9b6P7++xmc/P/jfa5BIYYhTT+Dn28ehj7K2bC682c9+/tl02SCWVFcRMp3ebd2kfKQQ
3AXQtC5VeOEz/bjyRdjZ7DipMW9EM4kDDeNr4+Q2hDS10nclh8xZQxvV0t9decny8Nn9nA2/DiNv
aD0iDiqcH6ivnxcG+whD17OGTvbr1/HJNc7TQpgX9lAqCHao+nzdc3+46RfLUrST16ww5sKb+XhL
Qs5paK4nKNX2a35wXD1Gll+F/vwA6d6F7/azP3+2S/QH/O48buMDhFXxy8w78wANUAxFCCQ3v79+
UJ9d4/0B/mdszDwAo2Dm0UHigHUc4gVle6TfeAmtKKapv7vI2dieuItFZero4Pferb+658LrDuji
XBh7n93D2fiWpPDntcwDYNbCe1OipdaLXd+6zd/9+rOhrXDSmEMTBwcZQTvZuE2Z499G2d/99bPR
7bgzdrJRcBiiHZotqPxAgeEuxWh+fNAA3OR/X28/zM6Hzg7HKG+bT+t1nL9ysEkQF4wj1fbrO/hs
rJ2N59zkxhswsg55nf/WLdS5k4AWnYu6SsPWXdjCvb/MD3Yf54ZfnP/aQhcsOIAu9B2EMxR6o+nh
6zv45Cmdu30NzhZxCaviwe/izBn9g9m1TtsqvEN5AOKQsn/8uwudjWgLgVgR0FIcUMLWL2u92EOu
OzgI4kH+6lbf7pqurv6qCkTOraneYqdy0k10AOUrnas9Z/HVezEWKvoy+P71DX1SeCbn9lQwT5YS
221+oDM0BEk1T/zX2nFIX+wgoQJRAQhB0ARth3W0WTD68+PIu7xKSuGBr/T1r/hk/To3uEkAzQa2
2AIU13EP1f92aXg2+cWJoIdcNTFWl1MeXAK6fna1s+lmDl3eQl1UnOjKD6CoJ7DVJTAYXGHYXpMc
ENwJB4DIfPurmzv359LIdO7dF3KYQx7tvYlhbtMxOUDgapMAozvxLLJpkhrmZMDo9Xhhl/yJs5rQ
s3kP0sUKjJx370OVe0noLwOgk4a6OvPHVt7GjYEjQOVRlaDRuGS2XMMnWuaXEEH/Wgg/GvFnM2MJ
g1oVRoodFj2v32gBiO4pH5eAoTNMlTiyBt1JSBkCd7QIOsmR46O0zkjvQ6wHyOcGXbARYl6+vCwo
7fzdanDu/O1MyQ0wheEhiJf7fO7W1FbjDBX3fPf1+/5sojubTieHGBVZeewwRdBMJdYb2ZY6YM8u
DJZ/f+kHz/Xc3NuGtFwK34pDhHAj0LY2upgeNJrwM+I1AxzdGqA617Xb1aYB/KwAIcLbBO1pst8r
vaaEfAshT2LhbeUPCcTA+wgBOF/f+ydLybmXtydzG/YSSCFVzfeDB80z37f1AqXx89cX+OThnjt6
l2JoQV8LBY5+8jsEMCfITC+8t3/PwR8917OtFGSTpKSDjA5oHbfYazJRwuqVj4cJQr9soaIBp4vF
GewY4aYRMtjAyQKb1NS5pF0Hm6F8F/z++j7Dj1ZLSs7TeamdYjLBPnOcKMvA2IEvU27yvLqw8f3w
PeHPn92qGPolnjTQqjMxL9bjW1G2V6ORj0F0CWj/4SyLS7zf2X82prxCOSWCmfHo7IwabKB2PS0P
XDfAdLM28z0xwAw2w99wKU/+s2f2/s3854rFoOsqmIL8iBS4a7+aIe8uNtVA/mYDgxs6m06lp8qS
DwzYI8ilzeq9ovn9+ndv+2ymZGpYnRn9+BhFz8uAtnrkEOG2+7s/fraFhFsSqfKCRMemrLeQ/r4G
vdxGrryUV/jxuMGDOZvwImr8EHS56Aj5AIVZTlS3RvcsY7nvEIjdkdscquANy7sRviINg6Np/o+z
8+qRVNei8C9CMjbJr1CRqs5x5gVNJBpssvn1d9U89eU0hdQvR5o+EhQO2/b2Xt8y9k5FsJe5WCRP
zkg2X/rWeb4GJo2ZiwohUGVUsilLCQVlom9LIfQXXzC7mRMNVP2QdblhrzTWzU5HgWWL54Z8aXNC
yTwNNEBqC7uJFPgoK8n9DgKooB3obVVFO5D8HjRM/AJd6qey5Cuh5vN9Al45CwYdtZWJZeTSf2a0
S9tmKyu2S5TzK7NQzTex7LWDH3uVps9jhWqs611lfR7h5kipyCRZKszECSHxMaCbH8Zjn9bFykL0
6YkA33R568dYAKq1FwvIEtoIFWpG8gqF37uZkT3UPEgbjXpt67oQSeeWxA0zK1b0BcKcHf2NSPSd
a3EHdPgJXJu1ZMjSx8zCQ94OrleVXJ6Yk8NbMXP1L+qZIjAsbX4H47e/yStRr6yw5j+k73/WQbTd
LGBkirimQFk6NotG8dMd4jo9SJST2cEQ50l3zCBlDQaLSSOEI6/1whzRvBkSAjsAn9OznZriEULt
S3q0HYonCxtNhibv0wNK5YefPPOyN9TsehKVRnAr8nr49JqJsCDSMRXdtJAvPJQebwKjoPTGuvB5
/A7V4MMWxnt54Y/5a1r8sikuecgEsFpuTu8oZkS/2m793VPQs7F0lL/MCe4KfgSseY2qoax+jauc
HzIsVVvULvfnTjVNhdWINL9SDS1Fj5qfoHaIuXMVgdH6CMmVw1D2RHRsvlGrgQ6KA0Pn0DS53HOa
+9EYhxFiAmW82Tir7WgH2r3rju0xMezHSNjDxSi2OKDoshyOdmKUpk9E30KgVfwuswkE/tgwblIo
foIp9mDCDjHDBg7O3TYbx2/NEDHIlQY4e/YQy2TQP+yirpfPk3CQxoCNHHtEk05/4jKzvrHErR8G
fei95pKKs2MI6pl0rd91lf1JHIry3AlVqhtbCtxqTI5tIjqCiZWhiN1+Lfum2tnYxoSWLocdZJwE
vxUmSC8EgHfpU2Gg172IxVDsNwAlRXnv+qnVjkEx2B00WYVtbW0oLO8gUQdIISeNe65lD4dk3ca+
m1yANzWSRm5ARvjDSm8oKb4/HsGhmZx6l+ZedMhh/hg6pKcHa4hIhuATwc+DZ+LFmoT7Zne9OqjC
icDEptipgXRlHZj24NCZ5MBDAt+ERoDbJAcAfmr0r3gsylB6PNkXNtSYUBxALpZozaOADvEIwHpk
DL7d2QakNjnkAJVJBKTyiSQ+fKirm9rNMzBxvHib52kRkKboNy1X9k/NLTh3e9Cn+RDuXjaNsTjk
uGcugmpIp3uPC72vK9rcWoNd3VXIxz3iutuA5Ac11dsEEj4LkIA46TeiwGUJ9FtxgZQ/I3QlWbEU
YWfrMhdMakvw5uRqdtLqEWyqr1waw8rqsuf7EF0VBGhTktQt7CONNyLFH+pZRy+ZDkKYwfXl4d+R
4ZMoNM/NRrBc0BXqIk9xhkZTcGr7WVYwAO8oTULadeV9kSXVZqjNNgpcEJP5DhqE4SduJ3UCHQsH
hoAZiv5NrDh+BsY3g7F21tAKuAdoIXxPVLFaOZIttPTc7mLitaZD6TW4x+11gNu0PuAwVr3eEp/e
tqKxZ8tz4g0cs2ZsTijspBAxRKchFXfJ1D0XNmThUT8EPSjd11+2sJzNHaLLQXfg8k3NaQKaGwcd
nMkPaXLbxmuWNwub9Dnplgh4rhJ4j4Ye6Q8qilFXXzfbLEYd6de+YLZNBzgFKS3USp507XohfPik
gpwzc16AJ67+IjjnX9tXz1mPo+HGhpui5mukuDCGKP1H5Ga3FV9j9S51xWwZrkwoQbhAcUDPm92I
fKZ2ftcxnJbXDgZLo3YWH1oKU2OBi3p8QG770dS+Q6e+csBc6OZ5ttetJ7dMOkudEt0+WVEU8thC
VUD/8KVOnid8a825oQk3wybXXZBjUQpsXWKrIW96lEd/bSjN0YSp14iCXOzkKyQKXUIf4jS+F33z
J6d6JZIu9ME8xwv1kWaOJcG4dof6rL04vZvGWK3M5oUz+Dy5OyYOnJpRQwlk16UKyu/d944XW6uz
/KqEMq9IdjH5amtdPvHDopBPRs8v+PpTMcFnyrxz7RAOmEFZrKTDP4faoQJyNrPFBJ32CODQydpH
+/QwPlVhezfcmAdwFAI36IMpoDt9dnbFoQ7VHTnAu+fgbNeuPZe6iv7/97GpdHk0YUj3KCtBbbzF
v2TKQuYZyR5blBbyD5DH0+4Z1MN0Y47Ro4LFiePC3vj6jFn69bPJDsOdrmxUAWW3N4DKED0oaw38
vbBAzfORyDoiEedZPBSMBBFABh1kBgloGa31bQRmPK/rlY9YiCrz9CLpoNiVXu/BVoqHHfOgXSyb
52iKf1xvpIWQO88uqsGQ+eBB+1YlgdSOn1h3upF+3YuVXc3SB8zW8pw1EubmNnzwqjjgUdTA4Ee9
VG60UuOz0MvzixRDmfmQCAbxnuxuaJxvGTbh19tm4RD6L8v/YXpbmWhjlg4lDIZfqTrL1DlFRAV8
ep7sNRDd56ltSv6lmD68REMvDKVF7oURtF7QkEQYPIl9A5Bd9MfkZfIMo5biwYwiVE90cJjqMoNs
m6x0tzpz8jtlZTWEm0qdqxLoZWhKPI2MeBnvpw5SOX8wcpSFGuUbmLNrtRef36BR8h9DVQohdRTj
bqMozRIEqrTH9rOEv7ZfG0MK4wgGNhc87PNtTTz9ZCUsTwPZpXT0G5nUKyPr0+4BCeHy9w8td0ny
OWU5gYgl3oQ6C9T8wVtaTuFoJCuv+HR24BWzwWsZTtrp1pYnV723OJuRtNn2LIS4eHd9iC3NjlmE
NSCNqgxIwUPTQppgGrfGpcqefDHp/a8DPzSRzlgaqUu1ZTXFR6d3/gLVvOFN/EINtRJAlr5gFmXz
zHIIaAHTSUVDGjiyOJYT24q4FpvrTbQQa+caN+QkUk1GEBmmhj4ZCleycIB6R+/bm96IH3WB8hhQ
XFbm/NLbLn//0GKeXVhmpBw3rDL7RxMP4UT4yR1QUdQygZxN9FeaZKXzF0IXmQ3giGc4mldNeyqK
8tXx2hs19r+vN9pCr8zFVbkJqmGUZt2prCGoVWP5m4JcJUdQOq+/4NPJhxBwefGHdiKehUSXW9Mw
j96UuIdt6xEEHFCF8h2ICCsvWWqgy98/vAQcx7pNrVyeVJremhMNdaZWGmjp9892VhfEnmJAwZ6y
C6jasDg/oNY8ekMiutqNo9sFXUuSX9cbaynIk9nBpnXtKLG7hoZjLx5aQYZzQnMIGS3QgwDdAsae
eTQ71MyYQqjw+l2q6j/WYKmtZxFj08GJmQM8knUHWRIKHlgHMnne9uyQwdP6xkaS7jtvaH1DTRxi
r//oT2Mfeng2sXtghOO4xLxTvdy0EWQynhVU8SsdH6+/4NMxCofpWUrFyLREztLB1mOEm2JMAS5o
fwKzqFeC96dTGc+fTWV7jArDVQ0JU1zLbAobSLgRMMdtZkqw2ZIIQtHIywMxAKvwtS+aTWizLZNY
iAGIPce+aSFwbY3o2YvXzvkL5QV8TsUtPVK30LqbYSn6x7Yqn2k7bifAR4GwGpywRXV24GV2dlQg
bxxiKou3yoHSFcmnzjfYUG/hF5yujI+l7ptFACNvK9vqYjNE2vI3LdK7DhyGAFYNK4356QxF980m
fwNNpIE8lhtKoYOyfnaU4TPeB11xjrCZ/1qPzcJAlWUC5IGEoFQejKHhvpfap/X+aw+n/x++8hjO
2hpCx9D0aroF/z4CxpMi3c9Ra3b9FZ9OUjTSPLAU9cjqHH2fC1SyF797epzKfFPLlTl6aez/pCTx
/FkQYEAL933STKFoTdSsANbqF23LVxpooYvnUi2vbUHxmrgTMg/3y5wDfk993JP4HihMQ/a1Pp5L
tgrU6pssN1gYZYbx6tk1+GXQ/By7xGaH692wMBfm4qiY2nBdje0RusqzJxKI4fc1XbvkX1Bt8rki
KqJDUXbK1KdkStM0AEOhfMxQKhzmTjKVu6b01M8KQAigvKzCAmjX6x3qV3WUp/jvUL1WuUv/RA1Q
SxNJ6r9umWMvKwtLr+QpPr9PxT55Fguk03UFAXwqxEU7uG1e4gPh1/lYR3c1ylZw26APQhXjBpS5
c+/axy81uzMLEUPWuFadwRhGgI+zIVTyEAMK9r3ZmK8MnsVPm0WIPsoTlXetBbUo7Z9Gux5vrMr1
9o62JZAT8RjkThdt2rp2FfAOSMEjn/3j+vctzD5v1qy4u1IAogiIPEs386nCw1GSuLL7XBqzs8Yr
0wLCMVXqkPflI2vqEqeb8oa55uv1H78QmubqRJQ3dwbAAdmplHdlRvfajAPV1aAlxtuvvWEWX8va
ajw3ddITL/L3yfWiIK34bgQUw9fRVK+0079UyCcxcG6PPbVdFElKzTBr67AvjE0J9jW2priNPIAd
eodyKdp9Zw4JQNfaasI2bf5dO8lbNoDMxb7jkLdyOFnqslk0ziwbODjJxhDa+vwb6gfYtu+jOsg9
K/mKz6rJ55bPEyUoHQBQM+SygMFDhWxEtePeygcsBPy507MSmaYtsxj8rVvfcP5EOfNT765xHNR9
6JU1caGV/kFLPpwaCuzsZTHwAlJAwFGCNsdlggVbc7UZKrXmd7LwknlpFNVjbVijBUd24wLF96Jq
20sZbSJSiy8OvLno0HZQICVKR51KCgmg3ydC/6wyx3qp4sp66MYREd8Aon0KTGby36DHgoVbTD1Y
a1lbIQ3pTTFuBowI9zag+HUOfJkupwkCwF2uXLXyOxcmunv5+4f2Hu0K5BNbj+FY6gcGvKpIej9z
kw1+7vWJvtDY7uXvH95ASQzKdm8NYQT1WwgAZrP3JsPcqiq3V8b9wmHBnUVDsPIoxJvxgLbWf80K
mN8hUWNIsEURftXboFbRAvQwo5n09mtfNVtZ2hhkOkmr5mRFrrHtk+lbatYDjnXlymxb6phZfFS5
zr3EwVc4cOi7n2zh3sk+dTdZwi7FdmDIXf+QhWXqX1XNh+6JUrjEw10ItKXEPQDttiWcfLFbZhGv
LIoOShmZnnAV5dlPhlRwocBqBTaLdx+3a3qZhS+Y+2P3JnMV/MzSE6zfTo20n1GXs7I1XHr07BQ6
OdmQQqgxwh+jPaMCMEzSamVv8uldF3Zds/5t2wI7E89lYWOPFPzdVPZbA/xcmKmD+s1lw7ZGq7wQ
tK/yr9kb1cqEX3qv+f/TEahX06u4pGE86ZehLaVfUrnl8HvwCzGcjLH9RjKOohlsWFbmysLC4czG
QaZS9LluyAnqnGlTDQMqe1Bv42d0wEthVLyDnGetvHOhy+ZmxWxMULuLlg3bIrkbYrGF0nZtp7zw
IXOz4m4s4ZJB8SFpgQKhbdFtu5d4m2ysDaTJ8W+YBcjb6n68Lbbx3XR/fX4uxIF5ZfU0RmKCdUZ9
IpodU+2aNxYwLyBRDXITU+C1rr9mqdlm6wCAjVZTI6F5wj6FHAFdK1/gz7EGp1r6iNkaAOc/IIKh
FguLDL710PwdwMA69jLTu97UaxnHy9M+2evN8QRqNKaiQ8nryXT3VXynkntlPH+teWazhqF6qpk8
hXtvnr8VLH1ykjWfz6VfPZsdbjwUqPdyzVA7cRr0Ez9YtC1w6ipW7uwXRu28yLgXMmptDe9rwwZh
Wf/oU+l70XcUy/nMWctlLIyfORAgJ24UGWaMBpryBzikoDgWG+gvNf68xpgNkwvNKG4paK39Wvwh
4xc3gvNS4pyOcE3pYdndpmI8oxSjCnBWd488pmvMjIV4O68bzsyWN20FE4q6LdhG9h1NfCSWYKlR
qmLboFyvDFT2I66z3aRY8Xa9yZb6/NJNH1Z16KXqJCeFGfbUAfVa588ZJ9RvZXWb9+K5Kpn9teA+
LyhOHN5lvWlPp9p7gZkQDH82CuPMVj/SZtxc/5qFKWLN1srJ9qJ0clHxXWRdD3btpaAhRqq/tuI1
NJP973blk+gxLyMGNi93YRuCbKIR5zsOr6ewNSv1x+U24P8TyslvaV1DQyiQJ873TkryQ2PqEiZh
iTPC5FMAXeozXOdibWhUiMrXMYA7gYVnufW2GmP9jRS08FO4aW2KDrYmAVPwfIXrkh0dcdXnhCl6
Kqg4aTf9FLE/liD8WJjYn4OfmXq3zAYAzgRwe0NaUGNp69BzmgwglBbgBcHvDhBYMbpvvMm8Z9PU
cBx3htR+wnEh242cSwf8QaVvjEHEZ+q2DJB0p4TjYlZFe1SexWHcJtVPZJ36XVEgCDVWLgKYGYAC
m3rFjuJgDoc08A5HFN3tndxQ29jDw32aaPcAsxf3Ba5LMdLnHXkAhXe4aRntwtrMNTSnhQj6CxeN
tLz2C9VGB5holAcvN8EHTTxAKuBW9Rd7E2dvo1rCB84E9iBGaz/3udAngzhkj41ED2tV2m9A5Cb+
IFx8uDWUZwPUte1IY+g9c9Pxa8CnH6mBYkxAficXTis23Y2KiCNsG7HfSVFVXTkA+1amlcNrF8jk
3IZ6cyxU/QbAPdtDWpq91A60E7XCsdDKUeYMQ5EUPmZgvP1sbWfYICsvn5QNS3SdVN2pau1TY/cw
oYBxwnGshnhb9RO8BFpSb6SCJKqAYuuWZ675YFuN+5PFLVLvrXJxSqmGo1MKIGdJ3J3cTI83fDTj
nZbuhEeBQ+p61q+aNC1uQ+AaBRMhH9JklAGDWxXAJQ0SOZ7cG8KgxxFV2juXi99xW9tH5EzJk2k1
z3mRt6DMZvQXChLAkeaV6r9RWOMFA1jhhY9jpVB+HtssAFBc/AUWWQalHvUxV3Wz8WSRblBw6d5n
qGt+Eq03wgZK8K0HveQ3+B5VL0pVzW08ODGAmvov4Nc1CqvH7A603AgNMCY3jdu8OEqmwO/RHh1S
idM4VrDqNB21Q0WW9NlYvbp2ndxyhRY2cymOEZ4I4bIFK5VC2CKQfZNvpOeMb1E2DKFmKdnjFM1g
DAd2F6mcdOdobvuVhBlg4VT1XtKJ/aRCi3OdgmdIWi1+GSDCH7kee2wRk3rPsNvfpiaJIP5CwarC
/HGCCvaj59qGa4bHGD5SqCjAiJYbrpDChQflP1Rzsss6t7uH4xIK1a0YkjtpDjvTEsnBTmB6ViKk
wH0FlYveRIORw5wyH8Zyw2oHpmsR8p/vDri/D4UClbiz22Qj8y7e2KMDKvBokm6rbD7AgaWdtnaB
AwHY7vClaAwoFuuRQEkQw7zkofYYuc/rDIR3r5LhWLd6L1hj4QY2+xOxEmYpdhZtYobrfVCPUnAq
OPV80GcjrKuurI62mvpbXpaZAKXe5O+CpLafUBd5aVNE0DVUPfcOo8zL7yZUF6mfoX/ux0nAZKLp
KCxZS8gb7kBz9m4Li8ffHdN4HYWoXcSOGmeNBCFkC2o83wmlm/OkUOlXWniJIbS6QQ6mg6EMroyc
EimIEn6usLCj1XQ/JRiFSeFMkNvG3glGa92W86TecGlPPmtL99YEdv92RApnl+O0dJPATuDUmq56
xajOXiNG2AvGzvCIhO+AeGo0kBPzQdfcJ8Vk+3riep/X1HjE1aN8R2U0gaAj6QMRdfJMx4IZm2hA
mlK2DOQSU2i7DqTHXCSspYNACur8wRwMjsR5h7kpaEKf6yKF/V4CQxejmMbvzVDTjQPdw9ZIeRT7
Kk95sk3h84GpAHujoBUpPRSSw48sKYagbevhwBljd1Ot2g0w5+I2RZXGAQzfCebWHGk3j1riMGqU
SBKWkbuhLNi9AO9iU09Tt8MMxjCtMBekWza7jAztfrjYdcDfrTFhhJfx9shIIl/gptBsGMmnm0Km
7cZMM3OX8dK7pWTgj6OAe3Iygf3LO5zcIDcw78AFRB1xTeNfDewedlWnktsYESeQ1sQ2mWNXQQ75
lx9zEoUDIxNE+BBu79JL8VHOOfZA2H4VcC4p7OGeo0rksczr4om0qHqqyqzcwqYrvwG0TzyX+Rj5
Yorlc57lTu4PGD1HVRG4LQ+U7CSDiRNcLzapRaYj0xb5jly4c4jgKgc7GclvUd5b+h7uPH0bmbcb
L4HZlO+kA5yNJ4vskVVRDyXuzMOxmKo3G0zfbcFyd48qUW/fA9qFf178Uk1tHSudNs8Vy7F0ySp6
7OE38TNBWeEeRVPuA2trvS9GlWGeEA75sg2/NEM5R/Dd4SzQVc25Q5rzZCF4f2OmMTwXrfw9FtQE
pB4Y3aYfVBGMSI/fdM043lrcaH70loRJRx3DYrqL+x0c4fW511OeoIlHpn1strGY57A8RQDHKNrm
AlAuv+sttbFMx3jHPWP21MHh64eui3wzISzc0bjNvrUNjD8impQBJRNFS5LmBTYJECkYDmrDXVNi
YYmy+tzSgf3opgmoBa1NXFhWiXEs9GUz1nZ199QSG9Wzws42DBn3/RijpEvGdLoFcUL+IV0Ggyrb
c6GfujgkjT2cR0mSXmhc6Tmxs+4RcXs6I/QykG4n+1EUujyDB5AeCsPgf5lG7cSmUi0N3R6brjLz
rI3ZwLQ2Kwk0c32evfelYe9IWRXHSpj9oetGejJNmWxGUNNMXGKBxpPCPT3MEgj0/cgbYvhI1rFA
OK+8o60LmIXBEfJXSruL11FW3kN3bK1kfBZ2sXOFSGO1lm54g5u/FJKQIWPVhiqjCxjg0Cv5qoVz
9lzYAeaFcgCc4iHmYQiRaxdEWJfqqtp6hm18rTRjLvCwPTjdqR6lGaSr4UfS0rMUxjnOup0tkiNM
GWwkJtjK2W/piy6N+eEgg9y5hyCKE1rVsnMLHLob542f5uoYGWKloHnh7DrXeMR1xd20kyRsDS0h
AoTiSq7pY5eePcsTlywt3VRnJFSVelO1ixAivTV179LDZ+cirwK52OsUDxMHhmoaZkohhIfiaykh
a5aYsExRWLCr605WbXzPNf3VU28lJbE0FS6H5Q+96gyo+5WFAz0EzFp8ePgcpcxvCQxVrh8Ylxpm
lq4xUNXoOgPsMpVN20CP4wCL2OHb9Ycv/fhZu6heV3khsP3DVrjcWZlZHjTVsE6t3TX40MLxfS5H
ETXkq8jWYIoZcBy2OxQED9YZe4hvAPs9TnL6c/1TFmbXXJfiCpPqkgLXgMNUAHhTENvc7zv4p8Pw
5muvuHzih65mkriWU/QmLNJUMJq/GjEC+7WV0HVcf8FCX88lKU5M8KMbBlSdxBap6c5N7n5tmM71
KGLo06kSyjzFxZuB1aipH5pp7YJnqY8v3/OhYVQa1SALx3ACtmFXHU1YpjKjzmE5ku+zpobHRouM
zfU2WnrXLAppUQDe3iIJFQ9ReVK2t+/gl+bU8L3rLMIgNPTWCrsX7uLoLCZxUEy9iGuUuY1gjzgi
hXsidWBH12KXPwDeDXupAVWakbsGUVgaxLPJjt1TCQ96O8NSjytvZ2S9P43qTaPQDKZW+UoefiGP
R2ezPo9ICuF3HIVT/NhVUAI3ZCOmdxELHxyJbd19M/uVK7mF3poLVOAlMSi4QKNyVv5l42vb3sPN
dkBfpcb79fGwEMLmwhTYydfu0BjiNBF1LC2AUCPgYjvgF68/f2FOzoUp2o3ijGjbDCcb/mdE0bdu
aKeV/cdS81zGwYeJY5eVSjlFoi7DHtOnbrV3GVT+ZrptrRGo23gFoLLUSJe/f3hPaUzdgNOAGapu
+gNu/lPajgeZg8D0tUaaBQA6jko4A0pTnJpVR4Gc7W3bIxFx/ekLs2IuTanz0oTGE1eWF+d6mPJt
zOydDem2MqzN9Tcstc9spsuSGzYvwVHR3Ntz4f2OMpH4zuSs7JeXBtFsXnOmMtv2IGfEsRPkBrVP
Onm8/tOXhtBsMjdmTs1uMrE/iMFaUH/T+C+sGzdTgnudlV3CQhycKx9wmEIagU6glBTAI6TcbO/h
2ZSfwIO6g2/ojrF42hpR7K70xkJ/z119mhGWUB0OqmFpw5Ns+HvBIZP0R4s0xvU2W+juueBBOiVY
cBUuVnWHvAFSFFL+sasf1x++9Otnc5pRwwJKgno4U6iDnYsXpFuKwOjVHTIq1vb6SxYG1Fz2kNcW
IA69ZYYXyoExTi8F+CArEW+pdS7v/BAskIVqvcaOvVAqAoNT8jgYRtC5K5UUC+N17gvDba+BjvCi
hsysoCjrHK6QrYezKjlWtQWv0gxqseuNtNQTs1ntZZapuyaaTlwduDS2lviZFr2P9N/KQF1qqdm0
jvOYqBTKt5PCxQV3v9PxNnOrlS5e+vWziV3mVorUFCpYIBF4rUqIhU0kowWqoH2eACZ3vY0+/wTv
P+IHomB3Fo/6lEnURFKaPlTapkghrmFUPx+p3lz9IKBmaQSXZjhEFcxCmt9AI64UMXzeQh6/DLEP
AxWpua6Emg9xybbOgOK86xRuqMR8wrXa3+vN8/lo9fjl1R9eUaX9RKqR1iernILGwc2mlPaTyN2n
JgZUZSyztWrBpXa6dNCHNyHPnKEMEsYBnZa4Oajtd0rLlTPkQuW2N9cw1BktwEqq8PDM0kEBH0yf
VFa71Qk/uFV/rAeyR5HlazLp79Qs79yEfRt4ft9O1oOTlg9tZj5xkzxdb9R/ssX/3k96c38aUhMA
Z3BvFea9B524G12cZLNhbzsGaPWliu90IeN9ZFXyZFgWHK0po0cSs+6HG7f8kfUjdFETE08WqC9+
aRTNC0RKuKXvyg7/Br3kyVKobGk7jbpoMsg7CxzIM5Cfv5lFBhSsV7Tzuc3FHXBVznkowZ+BQQZy
ZnFZPEymHuEdLtHL9UT3RZZFO7Tg4BtdF91EOM2ckAcxbwpmD8cMpxwweqS5M6eOpQHhcC4yGC58
Jq8VIdJ+xbdCus2mpJN5SEYz2yJwwyUYxgO48TK9U2YIEDiR9N9OEf4Hqmi9gDeIjBOX8W0+8uQt
Gkz3ABPXajfEMHAuLYTlbGj72467zko0WxqBs3Ap5cglgy8TUCrijjF5tKxoZZOyFGXmgbLg8Fhz
UM7C4a9onTP3wVpjfv47tXw2mGZxclDwmi0sW5260NrLMxS+qvHts3sQQbwtD/QuP0Z3gLzWtziq
3Yi7biX6LHzTXDTCcVJDpQMtT9IrTLkVg4C3ZFeb1pbm3rCmu1/olLloJBHQBpIoKU9k0j+tSr8X
8M5dWR8/39d5c7UILqYcntsuDevJaM5JZsErdrD0tq34sEXyGv6ajettYrCWn6/P/KU2m4VT1lod
TzyU1phjPn0fVJ1UuLObWhhT9msHwoWQPRcraKKc0vMYRYUFdV+Aopnu8hQAUZPGSRBVtbOH+WLx
+LUPunTbh6iduBED5oNMp5H9yWUXJDbSyN6XkEAmfvT/P72uPbeB6xALHcQ6gPoaa1+kHvL8RL8P
UIttrn/EwjrqzSY+mGW4W7zI+ZyBHfklS2qTys+6fCsv1zTXX7I0kGchAMdcq6zKFgnedgzbNL3n
ol/ZUi79/lkEcKusi1KYDZ+atHyKDX3g5hDak3xOEk+s/PyFkTvXI9iTk7qY7vLUEnhVNxPqCobk
Jxx3Xq83z9LzL3P040CyijqLC4eHZVe1B5GO+gwHknJjlN1wf/0VCz0w1yOAdgMfX8Afwyy2c5As
h1/K8r6UYPDmtfd9BOsR2+M0dDjqfoFZK14qhavjAT6WKz9/qYUuf//QQiouihjcQFxtjFUS9p1i
SPHmu6jVa4V/C5FjXns/RIaRc0FIyFn8LepRIwBx7u8yQeFtNb2lo/W1Pbc7m9YNpllTsro5KW7d
1+Cv+wWTIYqR1irAPgdjmJ47m9EkzyvqxtoJnRwlRiPKm4CFcYzA03xbQuRSg2lVR304DcUNJWv1
9wsaNW9egD85eWprldMQnXKn2GC+jLBLCFFmIF5iZrsgchP+x83H4a3BjYkiZrbSpEtjexYCcE9o
pjllCoUk3SZxv43j2sRfePK8JJ+icCIycPd86pDm8NM0e/bGNYDJwgLszCY9gaMk9dK2PtVTfR51
th3ykyO7sCHFlugnVr1cn/kLA3tOKNF2bsTKTlEo34gUBT79cyJS+GW49V+ZiTsB5c71Fy1E4jmn
ZKqiaWycFEhWOAUDh9IVrS95Br3d2p5lIQrMFZ4wQuSd7kxQOHLUJKJksTh2MAXfwI+q+dJViTdX
c+LBkFJNkQPj06y9NYWZ+fmorU0p01/Xm2npI2YBIIF/EkpBOhQxwS48bdQW9z6BWdKVXlh6/Gz2
swRhS3IlTzKTgZNnoQQvFFTGw9d+/Wwld4HGEmNhO7B77LbMQ2IC9aCvLKvSld+/NC1mk1n1w2QN
KSRVBQ4KMiqPpmuMAZil2yKBPSyKrM4jJSu9vTBk5yKLosm90i1HnOiGxoJ2F9D+AsZEAaisKAhl
u+ttthBF5nKLybCpEJ5TXYruX3oZnXMer6irFnp7rqqQBkR/HtLuJwdutUFlwbKblNgt5vZaQnDp
x1+a7sPKK2Ik2uUAQIY2uqPNhj0cs1faZenHX/7+4dHRlKjG0ojb8HH3ubGxIaixpt/XG30h7M1F
FD2BZpRIok5Rb3absojeAYB6ZDmrUPyH2vXcEyvn26UWmk1oUvyPsyvbkVPXol+EBDZgeAVqorqr
hySdTl5QRmzMPBq+/q7KU1+fppBa5+FIrciUp2177zWoSuAgB2UgL052Mu4l6z/d7sTaCGmbGXBh
IFYlns5Q5g2B4O0FxNHMw+3G10ZI28pVV6WA3OLJP1UisNLv3rU04X3yoKrZt9bG9XztI9p2Zgyk
5al3aOxx+xHm8pepg5T0wFygtXHQpTmgpre7s7KXdXpIC/qJteRNEmds3E2QtAoLxzPDpXazwM7U
RjZt7SvaqT0sjdlaCzacPR+RswsmxwsHyN0UWbb7WD+uI/lmV9h4RcJqZKCx4YzskhqkjZzOSw48
y7qDP/PsY5Fc54wMfjl00KHw4973vjsF5PAgic2EtRFaV3aFzhdhZtvCVQiZGQ7tp7qGi7ez8dxY
a/n69zcDVLaUuXVvtGcKDYpzao9W1Bhpu9H6ir6NpxNBjLFrR8UU1Efr+rF2mNjbXu6FcHFUp7wp
wIHGEd48Sgq0A1jMSeg5qQ/5/gIJxL7sMpgrd/Mhq7dy6GsrTosBAC/51LMhqV/IGUX6dvDa+8kr
+tgSAz0XJNtS01r7kBYPpMUJ2GxAPACKgjLr7Iy/Kmb1Ozze+b2bwWzw9gJfOeF1PJZVFUvhLCU6
RAE9sHqYXwG0OciAGWe/zC8V3ii3v7SyUnS9bHuBmMyYocI+TN8NSY5TvgXWWRkrHQPp93D6xWLA
xcE0oYWNqgyIn2PySYgtTNxK6NchkLgC5chW8warXGZt0JppBbCRRY+QrlAbIWBlJvTarleW6WiP
aXGund9dmQd4ZAcNoKQ9TfbSvGs9J7o9Ef+q9e/kafWqrp1Bk4VCxfBcJos4GKnID+mk5j+g4+xS
UdPzCBGuoHTr+olSmz8msGI5FMRTxwRChEe5kGHjp6ytieuMvokey2CJiedJe65Zdga05ozPb0Tu
leHURbwtskzGoK5XDtN5TRX5NphMBapqXlGngodbkQfFbH7s5qeDPVF9cDMPaySW9hxPRlmFRp/c
p0b9dHvK1jqj3WoU72gCCoMV9yg6BF3W1CGr+18dHLkP+eg9lmAZiM+3v7W2m7QQZ8O1AmjxnMQd
nIrsAkaRv1mmgqZ1Nx4Va5tJC21iENKE4p0Z1wC2+2P7wsfpbFWD88H2tVuOhzQ284ZqjllVHtoS
XLPxxZiSj021jqK04KLZTjKBxExNToZ1pYuNFZwf0nzc356AlU2h4ydFmmRZK9oldr3lYmfyWMLw
5HbTK3Ori3k3vTUMjvSsuJDOWU4SCiL1qeavCd0YnbUPXP/+ZkNzr0ea0em7s7LbY5VINyBpe0on
/m0ooCd0uxcr11gdQcl9kqKWDX3+hAEHaH21jDEgBggH/OfilRtDtTYL17+/6YkjgaPM4Y0bZ5n5
MpPhE57uG7caH028E391DW9G+4LjDW1CGrz+Kirj2TZRd8WZcsEuCHltndsezDlzybdqV9Z18773
SW1TJ5D7802aktiYm9MsoZsiYG0wNJFrfxIAxVTSRKWX7M1mRA5BREv6+/ZcrQ2jttmnAvqsZk4x
jD15XHoodSQ0ut30v/F6r1PaRk8gZVN7oMZCLqUWB4+MfVx1ucp2faOKu7yZsiJYCh+eF+C95C1c
67P2E1x255OlAKsO2FL5eJjYlrWnjr2k4exVKHE3qvk1NWNf4FnKwZLNHKt9hIJQD+1kOabZoR4W
GZZ9Pn+sfqlDM0U/ORCKZGZsVSWIYr0I5nwIhjzbQk6uRFwdmVmagNSpCceHWZXq3C/wSQLhorrj
hsEfb0/GysbXwZkE0gVFxzDPHGPjtRdyBWbbT0u2sWf+DcY7k/0PUPFmP44K0URNTMVTBVEloxZ0
LzKvf0T2Xhzb0qois0yGF9B6IIy2yDoLQZRq9w5YSEeVOX40sLl4tlrbikyzR+Wf5gsejD7sQKus
PLq1Y71+bCius/DmlxLfqZtRwqtkFP4FS+oZ4jfndPbjhWzprazsKl2H3ASyoXDdDFDYtDuWDuNh
ibD7scingzw9Azk4T9V23MBCEDmti0HF8fbQrP1uLQz5vioL0qE+WHDVfCejW18Ya9wt5M7aItSC
TSZQ1ZCzKs45INUyrw7Uss4QRTsu/rhxE1s5e/4VXN5OrsoKzyLdBEmK+4LtKSkOZQ+nLz+w+bRx
vq1sVx0U2S3WIlHi7M8qtVsYXtrdI0TYyK4YnS3HtpWJ0NWgO7tp4EvB+zMhyXAEfYIEY9f4G0m4
tQ5oO4By0/WY4Y5nvz9UUBqjQ7qj4I3dXkRrrV/79GYKFM/5Qokjz6M3pyCYz0kXiUGSi4AqyUZm
aWWadWxkK6mdgwjf417K5B4eWPOLA8zSEDSeD14FSO88aNgw1ht9ev97TMcXVHWaV6YE5qzqYWnE
yPcq85tQLv73xOoe3XT8dXvs6PVs/G8YZTrCYOkJ5bNrkLicvGewpZogy+o8dGgyBa6TqAgwzTSi
WXNJkfmC/7lzkNZ8wAHVBPngRMRQ5mEWfNnjBO1CARJ2DUbJ0MLerrZHMJtJOezzVhpHH+VhSM+k
QwQUA8y+BoKsstOosJMZ/WqAaLtzhk3Lo/dH0NMdCBxWecY0Z0lsO1kI4KQVgY9wb87sD2o8JCxK
78vtIVy7S+nS3RWSLz5duvHcqkUBwwqLSqNaXkTVPKeDS3auvXyrJ/+pKCj0sMh9gitHAKe8H7e/
v7b89VsPSE6lyz1ov9RZ1EPgIre73aS2CofvRwamw1BLUqqWCNqfkzR/pqL9LvpNicS1tq/P2zc7
13F9mxILUaf17AOd63sLrOSNoPl+7IcnzP+3PbmtyYwyh3Q+Xn1l92mAsXg9g8Ts9tHtgX//2s50
BCr82X3TmRGWO3Dmd0u2vBQmfWh5vedQ9xF+ek6r4rEwyo2k7VqPtCjq8MYT0IPvz7MHpMtoLeyz
B20F2Nca3yxIduxud+v99cR0ROoIpd7FMozuPOTRRLIQVvMhqbYs7NamnP7/tFTtaIjBTaEZ770K
sLyXrcrtWsPaVaIhEwSomcAJ1tBvNZ9fmro+3B6R90MJAAv//5vruUyguN9ej69sD8PAy1D7Dxaf
SADpnCxKhmnjOrQ2w9pWhkiiYDOpsaLa6wFZRm76WzjPS5N/7AM6MtLoDK8eaj6cybwgbYQnUPKY
Qmp8aD/dHiqyMg06KpLIPFX06oxrHMf9HCYHc8fDYkehUxBN98sZAtPh3XRXX/pLfiyfyFf5kO7z
jVNzBebCdNzkmPK+ov716xApygMo+8hpZ6hdtXe9wKkD9vt2N1f2iK63bcye63guvmP7l2bANAG7
E91uem0AtV3ep8xd7M64XvbyqLKNXdbLDzZ9/eSbcGs4jDZjhl+9GOZLko1BxdqN2LRSmGG6BDLk
q4aCuHlymi24j04ZyO1BDp/2KoAqZXEuwBu6r4RyT1BbaUNwUJc9QTB4nZIxGXfAK4xfhTksXwBT
IRvdXdm2nrabprK2PCOtx7ga5Rz0xI/gLntpqHzpKlTgs8JJNgLEymOU6RhE2QwJAGptcsrsDlgh
qH08U1UTSOA5EPVI4ML6lNLGfi2d/C9SPftuccNhXh4pUdnRSiBWigEYv46KlJ+h320GCAQmD4E+
T4LEtZIvt9fWyomlI6asRoxQ7xF97PXLdOnLjD+2E7dDGAjzu4KN6YnasoMlXqOyx8S2t9BUKzOh
o6mmARo03WwOcV94kHmqvJ3fzBAiyVFKoLCo84YPFbSZrh6N0VwYS/ChHOpwcoHutX1hggRuAyfg
LfLxSm/+g9bMOaPQ/WnjiVUAMFSwdJ7humarcqeoY8LhjW8kgta+dD0n3mzYJvELvqiqi0fLNnfC
K77xonvu/f65BZI9EovTb0TOldwZ0wWUrdHnFbwc0nOSOLBrTZem47vJyea/VUPAaZrdrP292OA7
72hay8disK0fs+LsAQyUBqeVO3HwMs1sBExkghoNyNLzQ50W42kZszENlhQu6Z7X2L8Gly2/PBix
lVEmcaKCM0I3SM0rwVOH09W16Q52bbWxJ2R16fLZ2beZsaUBvHa86CC6AW7UMJNjTdzPmYDSj7cM
IIH0wEwYXgLRrs6mxmMmR2hl1YvP9h3tBRyPmrL9e3sDr1wQdBxsZzjlDO77EC95Yn6qCkEjyVrj
4oEmdCwGaCrc/s7K+ca0W5rIaouPeM7GxDGMz+5YNyFeZnaA2pyxEYtWpkoHwlKeugMktdsY+Ef+
wykkXCkEgEC3O7DWunZlU7Bfx1IApReqW+6+J6V/oWljb4SZtWnQTpainXNfJkkDSZSaHxpkHz5B
7wpaHUTJoKBq/PahXuiQyqIFlg9XtiamqdGCvgR5ti4ljx9r/Dp0b4ILcwDZy8c+PXtwHy8SGTHj
z+2WLXtl+F1t/aQ1J1PmoO3zdyN4dQInKILfLPLCKXSC+/vouwj2TXD/ej5H93v893A67U/7+yi6
v//88Ax6UHB6Dn4dDn8Oz39Of8bgT7+7ezycTsHh9PkUnP7ceUG4O+TB7hLHu93uy/GI/32LP4XH
+HCJQ7QTRedjiH+zC+PweL6P9vvX6On6z8Iweo2iY/R65MEWg2I1MGiPDwZ9XaomxB0UfvvvwvHt
p6SegGzzQDsb5tJ9sETt7QyWQ7wuK5qwNWnz+fZor421ttTpnCZcNCYDVZAd3LQL5Sw2lsjarU4X
1Z6nxeFd5rLTnPqQ4zSCPjeO5vhTumBZLM3RNp4nMT42eCbi44SJL6bj7ix3y+FpJQ7pEFBaLvY4
zTDVMGfTPiljtl5ry4CqIk/krw8Nn47/NPHegqs6YyezgxcOeXHkVhD9B65/J7em4z8NU6QNae02
hgFiDRk3+V36yFZCypXOcIrMLOvPoGyeHg1bVpEca/PzYM/55yoR7l/F2HhgZQX7TJEBZYjCaZKF
EDC0IuUsOwERF9wWp+OkbPpUV5m8a0yj/dGOCzx95qVaxFVljJPAZvBFCO2BoIt+JoLJ76bDAk+w
sGKQNcxFB9EPribx4PZgnzoLpIaWkYOXgAWVHKrC8P/41ZKEeWZPOOJLS9rQXOuhsQq7ewl9SVTc
PL/0DzO1/RkmcENShguxXThBTfAZDZk9oaAPrOQO0Gr8i8wlwwNJOpRtZrrs3CJ1L6h2jp9RXqMR
HP0SvKiKNqSVk7+241Q+uJ07hrby+K7rlm4KRsNMvxRJhgwF7WmkFBw2sq5v71yDbUEWV/aVrgcM
u6bc6iyzhaorinGBb+b2Ds5Z0ts4Y1fad7TLnRCKE15nV524VjwmWSpDUTZb9bGVI8q57qg30d2F
dBqfMIFABT8r73lZltAzYjvbss5byXoyHcLrwDIr88baOSm/uQyTcWBpfuoqHxgIH/5SZWhUbVRU
9DFtobJLJLhZRbKRxlgbOv14ARACck9IsiEzEyTtQ5e+3A4GKxduR4vjs2lNdkHqNpa10R0y6s9H
2Kk0D4z15DI2Zh73iePvbn9sbYq0wF1QlEZhwlLENXxDznOV9fdysv2zbcLgI2jG9mNoNaYnqHlL
qdPxEV7atfmnQsG6txwZgNmwsZLf74irv/2ZgsJmhmQumH3urioojdwcbpwtu7h9s+WD+/5HmKPd
uSAfyhQeDuxUA1E6/lw6FnTDpfp5ey5WeFlMBygrIceqdxsZO/5g2kECWM90tBpe2MGS4QQK276H
oKlyaW8FEFh3aJCJFEabpB/sQynkJlxpZQ3qIvdpP4207Nw8zkav2oP1Ln6qYaRWSF3V7tJlhKCS
1U+H2x1fOWF12Xtn8ereZ4gTZunFbl/fmZw+GczZeJCt6BtAhe3/49A4S3Mp655d1aVnHAiknoCr
4Kr9ijuTunNSQU7UJf2zVagWtn4KapppYc8n6Ff3EtSSZIqKUhmRXRn0RdmgFqVlkW78vJVF9R8c
9PWk5aVdx37SsOOSJFbM+bjc15AuJcHS+ckGXGFtUq+R7E04TlWe5tR18lhBaLYCGBWPSENJCIW7
TEYWxzWxniAFfXtSV+KjjpJW5lg4InfbuJwlQJpW1R0GVrGN6Pv+krH1kuFsLujDZOe47KY8KLrs
S6KmX3Oe//nIr7f1cCJmK7ehEJ8jnJAD8dijaycbacr3B8bWU4KWl+bGwFUaF8qT97jDLAc/abek
f1YGRs8Cth78AmynSmOTp3t7+YzbzP7KUfvQsOi5rbZncsymEuLB8rsJJebE7D7Y8nXRvlmctgFZ
fFeh5VbCeEDAV2EzkfD+BrN19nGduWnZ+U0aMxRgfdaHcIXfs7l+LLck89YG/fr3Nz8+HSuxZKpI
Yw+CIg75Mg5LYEi5MTTv71tbT7gQi3V1OowZJE+RpgqbyZRTkDoZuZtEL5/7ecFwedwcNzJ+KwtU
T7yUCXhRVjLyeGZqvF/SEUBbaW2doWtjRf5/rOqurtw+81JIn1gohrjiEX7SRcgqfyM0rP187UpD
ZOnloqEiLlNxZzflAemLDSTp2kxo57+yBFAGfSPiCaAXp7T3SC+AkOZEHbN2ZNiI0ysd0DPkjOEN
i2SugPDGQj41c+70gS0WcwMIs7Id9ES4J1wjd8gigAOw/rqLdcgT2QYCJqFYVO3HwDy2ngVdZKcI
Z7OA3TNks9uvHvt7OwS9Xz+w9fxnamVVAfVrERcTGG/S/OZ18ATNqrPT5nCtWP4UuJ8J+XT7aysz
rme/WouZDbTpEawz+gIZgw5uHCkwitN96yH7vfjLlnLp2rRcV8ObGGJQcA7HEQPG1FfeyZjRz2RK
oDq99dbz0NB/MwH2f/JhJhkHmhEB+djhN6uHOyDqAmd0nIDykgS56o+Gz7bKoCvb3NW2ecYyaWUu
7C/KbLh3+nICice9nxqg9m/PzNoHtG3OLeRSrcnkuDbtxTwDz/M8j1uliLXGtY0+LP7VxLg1Tqr8
NrcD6NGPvtgampX9/Z+EUi9rSQb8cinMyyCHUz50G0nhlTnWE0n1DEuTaWqMk5UBFEB9ymNbwm7d
ZkCEzLx37hmvxBO0H7bo3ivLVs8vlY50x8oTxgncFhE1PfQ3PQaIC8mUitoOxrofmm49UwEO+dy7
mZ8iU8HnwFJEXErlLvuqkOXGJ9bm5boY3uxAINCgD+b6HG4nE8wc8j4NUTf+WNTVUxWjLSUzWCWQ
/mg+z3k5RmnnHfurqlJPy41otdYDLScBtjTrs2zm0H0sg250QmcTErC2srT9vJR+orjtihjmltFS
IvwWUwgrmr1Xz/fSM7/AjudDLwfb0XZ26/uJnVAc4JQ7oRzK3y6fNw6PtQHS9nXWTlaVDLaIuTQe
W7+OXBR/bi/QlY2gP94BNB9G+O2KGDqAJ5f/UaW7T705cOctYZiVs0h/lA8U1uU1we2DUjimyAfL
IqDmfhLkJ7QDotu9WBkg/SkOU96irE2MfeNAMbv+kX10AemPcE8lnciSBAGJuHd5u5QBGdQ3s2M/
bE88Lq5xlk7xfLsXK+H7P09qD3hxXyLC2sluXhxUlh5gsryxPP8JfL9zkP4rOL2JE5VnZ+OyKBpP
+WzmoZnYXlA5ZncuuWX8zip3gBOOUHfJDHGK3iwcZMXpdMWazt87r55AO7fkOffgkDZ1nnnpi8WK
BmF9RXZ92PMKikWy7ao9MRvjAj9Wubs9KmsrVIsOAj7LjsPc5IRZNs9qqcsn3+Xpn2mAannejHQj
1K3c0PSk9ewDRz/YOZ5yVv5NFF4ejoQ+mXP7aJLshyyWxwqJ22uA/VAGxdYN7aYcN9rqai3nuMif
MKzb75lxETnf2BRry0mLGraQ3DMdlpwYzb4XOf3dNeo8jd2n2/Oy0rxOQs67cZ6Bc0lgxqiOrhim
cOFlzLzy5Xb7K6FbpyLLyRKuBejDiWXlwZlhK8bN/iez7FhUNfyg6vGwJFtjtRJAdFZyUVcp1Cgn
4yQME8VN3/gE366t9MPaSF1X9pudZ0uo2vXWnJwW8qJUGuQWctTmRtBY++XXj75p3M8W6TdAnZ6W
sjWRBezH7IHOltjfnoW133797JvmW2LlkJ1aeEzciBZqb9VWmLnuxptxZW9TbW/3dtqh6oSTv25O
IxDvXVFBSB+PVGzD279/JTsNUPT/d8Aa7NZNLXQgl1m1t1VDntOMN5dmRkqFyhQKpwXgurnJBOBk
tfgETZgZdbd6yyFnbQS1e4G71Kk/d5Vx6koC8bgrlBAIOj9nkdVY8/F2N9c+ou31KrfNbiSQNvUd
zI/Md0WehWU3b4ziyiLTmbpskHnfVCQ51fArdHMIKRLjo2/u/5B0RwKXtcEA/nE+wZkCfktbWtlr
P/t6JXmzeJee1rV1PTp6Fw5FiZ8g4VS5W5bM/wh575yo/3E2MRiec7WkcWMP3WNSSnosu9bctyM1
HuCFlF0qZRthD1OsyPeQ5224+wdFEodHiDZeqAiEA8yiIiePZews4duXY2Vwd+OAWVkUOrXN8Mqp
WEiZnMr02ck/E+vO2tq4a01rGze3x6WwzTo5EbibZaFrgLWVOjmYwxkT/o/bi3pl+v7VT99MX+NP
ZcFSJIUnewLe2l/4L2/h1pfbra/Enn8B403rfQfr0xKS9qe5gFtlYxQPdT4Cb5MMf3w4zt3+yEoX
dH41yGE8TwlWoEvEnUynXS3qjT25MgX/YORvf39t9w1iWwIG7qV06p3ZzFhqW8ywldHRidWeURsJ
m3D6KuWFLF8iW/mQc152xfBye2jWfr8WmHvTxOWnu/7+qtonlcgilMA/G7JNg9sfWLlAEC3wZiYS
RNCCEnHOatlFpmtlT4bXZpDZNJrXdB6A44DNzvCyCLpVx1gZtn8op7eT4nkwU3FtAzLTxrluxVM5
tQfozf4kpvXndrdWxk0XNyEZIa4JqPGpaAz4Y5i/DWI+zT0kdG63v7JkdUkTry5SxTirY6Nrvagu
rZPJyy1Jy5VLts7H9IdiqHjplHGRMFA+kVD67haDv+vgdRgJYgPS0sC+Ii9N6HLwrNxazmtrQTsf
C5GoXNp4QRfD3VjsXQIwlET++xd01MMu3zpwVuZGp59XDRIjKkWSmjVTsHAaOQ1k1K2tFNwKqMzW
2ecKevf1oOj1jdLCNEYNJw/6BxUeJSyP4EeWRjOBvm4Cg59n2qYWbm3OEPlW60f2JJu7qnC9B6/H
Xfr2Wllb7toBKyXQQwNEDmJ3GLuDTX3vS28vGQtKZ0Z1REkY/9z+0koWQeesc7jFDYWJ1CaDS62U
fwQ42i4VyATfZV4T3f7I2vRd//5m9wKaYHhyqHDNqbKo9coAJf6gKl9vt762sa6D+Kb1Bh5opOdJ
EVOgMe77hDtR63T5/nbraztL++2iAqxIGKSMbV6XVcCkVT0bLug1dDGuqv3tr2kpm4gkpP5Kujnd
KAuvzIt57eybTvUtIB9Z3rkxs6EUCMvh/gCmTPsM32n34NYTEktAuX1suelUYmuEM1njWm6MO1Pc
QI1ADk1gNvKOuxv36LU50g6lrE4MuNtm87k1lvJ+mMQUiH7hG4W4le2io4kgwUkkg5H8WRYHk82H
KfkDulroJFtiz2s/XwtzkO2QlQvv4XPR1vshYfspcT/dXl/vN011MmuH3Htb5lAG6ybzCVT3xwxE
pY0j5/1xQZT4/0WE5LXybN/Cz56+CMR8kx2mAWnsLeWU9/c11QmtFhyNVZWz8qzA+gAwMmFGOBq/
PzYw2rb2qITNamuwuBX0CZa1D643bOzptTHX9jQGeJKkICRWRpEFfuM3UBliG5tpBXlNdbZqXUsf
0hrgr6t8mO5lLuow5eR7WuO+BNSh152BwR3uBm7IIId18gGKnVs6LWszTv9/xmU1m7Aehly2ml0V
ONT/5md85y5q75n9luTu2ke0zQwIb9IPPSzWqFP8hIPy1w4OxT7UlGjff/3Y5Gt3TNcirViuJpHQ
mRiC1JIHJ5s+uOO0zezLdhont27OCK/tQS18irycfczmiep8VtfrlYPqsBkPkl1M7gFlbMTmyA63
B2Zly+lkVhBZW6fwe3EuUjsEcw4IZ3mXZeOH4jTV2aqTA+MfM7dU7FfGt6rBuVbzv7d/+fsHKdUJ
qtJx4YTEnQm1c+6GzE3/LmB4BfncPHupo8DmgdRuMRmRwY2NEt41zv03kUB1d4+kXJSHqA0LCcsN
XXAH++4xPS0DC5fl4OVb9PR/NfP3vnONM28O6/nq9TqDTYhnA2vdXVLBO3xMfBnWyTI9IKsOnkmF
ono30h5ycn6DpwveL6mqi+NiKe8unwb1ecnLIWAjLc6juzBMrJcfx6RUP+rFXIDzNqxTN4wu9IhN
JXcWPPRiX0hRBLRo05eUOTwERt08qquZIlYdXEht19j11HIjOIKzk13y/igS4RxqBtNIp/wFSye1
d3IvfaR9bv6yxvwZPMvaCC178ffUmOrXgQ/iCCB7HZqNP1fB0hrOHFltBrKfVXZH17bpvpry5VB7
JnQZB2u+o/DJjtKadFFWGO2+5sXwlKp+eSyH1nbBGrKMHe2n/t4wa3qfoGSyu73GVnaHq4UNwluv
ZkxMcdP9afNXZj6AXrAR19fa1sJGkgxe6tpTeYY3CcBcnRC48EHBCz7OYyM2VuzaJtHid1UwPjce
9p850D1IFSJIfPWVKNMJSpH8yB1oaRTLvHPHZcv/YSWa69hJgcwPha/bcK6MZAwmMonQs6DwXOWl
A838LVenf/i69zaJNjfwn899Inp+LkDIPDeW7Ttg+S7kzp3SdO8skxtlPRwHhsH2JKirMt3BDY7s
Z0rGsPdq9WXOuYsDAcrfjb9Mj9NouF8tgHCrcGo8/p0m3vC4dAq+vsJOyA/cyMWnGVhaM0odo45m
ISleHV4f1ZxbUZuX5WNZ9dZOVvD8wyMLVSjR9OnXhsPtwu9pt+9gfxBAX9k9ma5vRXJpKrymB2Mv
ZG2/SNeVv0dalTvPnRBWbGAdjAh0uOKS9733yMuli2iSTbvcyqbjWDXLPpN2HeUQTwQJ3fL3xZKT
KGfGeJ+N3EYaPW/2pVLfOmBCQjsn/j0YxSr2Bo8f4O1jnyAcXkYFEnhQwq3UwwDNy4CBVhHO+ZLB
GI2On6BqJKDMN+URJvbXlCbVfvDFx4A2VIerVFW+SNcrVQw1yShL7/xuCP1sq+C8shh1xEpftsq3
vKw5E1bIS8OpB2MFuVdWLc4eL8eNB8PKBVCHqQgqVV7baXW2/F8+3+Ol+7Ebt45LyatsJFkB5x81
QJejwn5SXkAVtE+nj4GRqE6j6ZrE6+sJVmImV0He9TFvi2CatiRkVsKcjkfOPaxf0M8QgXzn1Rfz
0+jQr2PabimHrcywjkhuAEmScEnkZ7dsI5A0YBumcKhAzXmyNk6BlSCqw5K9aqBpnrLhXONqJyC5
dO9T+68tvZdmLu+rtiVBZvEmsnJBNj65sqDY9Rn/5gbQXe2SEpKLM3G6y+LJpzmvottn2lrT14F8
07RSMilT2U9n153gQvg04DbxsZavS+BNy7OTSOStCnGe/OnJVT4qwe70MQQ31WHK3MgsVXdQoXPm
M64HoFptySavrFAdkNybnEBBkfAzaFBPUoij06Z3Rlc93R6Vtea1141p2pI3DRYoiO3fJ5pHQwOZ
a1bZH8ufU934qDc4gaewP54h1wJ3ygJOat4QzIZ/J8AmVAJ+Gar3t+ZhrTvatcWce9J1GfQfiFN/
XdIUxzw5Npx87MGgo5OJYXZmOrb8bEzWsC+GFiCquuk+VMemOjjZsFAWTwsHc1F8s4UR0hlk9sWP
uHz50GTruGRRA1DWwt/oXLW/LG7vDPPeUdPuduN0RYSF6uhkLqvegWdJEpu2UeAGAPbOUToD3CUV
d9uL8mjzN4cIuHmaFuR7AwjqO3GimraFXKBpPNFpVq9OZRbs1Kd2/QmK6OJ1Hrzp+1TZ5tmDrPyX
0s7c16xJi6jsQZINITZVAhIJUN7BpS25S5dePZbAIT2qxq9jblL3pcYBuO8kxb0fWOl9h5xpOI6d
+zO1Ou+bl0KgfiiFn4d4KLBnZZrQryqGBD5/EDUUgV1U1UXxPouIlWVH0RZV5HNu7G2HyLOwRPYN
mHKwrlPe7lwKJ/Agm7vxDsTi/JhUVYJEXTIfJwuHJZ58Db/L1OQ/QzAMrAaf1Ye5m8jO72zjrxwh
AhNMkNH4lc2keeBebqRBCyb/QTGnO8xuUZ7axex2+dSwn+p/nH1Xc9w6tu5fOTXvnAMQDMCpM/NA
soO6FS3Zsv3CkhMJBhBgAMOvv197z70jc9zqW9412zXelhnABWBhrS8sIr2rNPe32h+4jHI4YRwt
pGuhTDHCAaIZQT8OZQ2FFKhL1g8hd8w2LdPsPdzKa/AogHm/W1LJNgEx/o9aNOgzjMp7mCaB1w9U
LqIQR9YkaMt+C85ic5htA/lI6Nh8BdSre6R2SIHuglPGZ2922cZ0YzBfVwPl6pqkpr3nWt76Xtqi
cwAJMz4FzbVbeUGEekGLFrdXJHVv2DYMnPoG/00l8Nb14gAmUBveUycusqyKjXH7mKPhcw2kGJjb
iw5VHIRtGE9tt2zKgXYfWED8930x+PulzedEWRibyHaASiJLiUQlEL6EALmOcetTfMk84xGAlsHV
7DAf7htAm+ewAIQMc7FcN0anT944p3utzXLgmIz7tptmsOECuQMVmiW80GDZWk2/tKxsn7MZQdQK
RzwuZhZbiFVPd03O3C/AofCvYpHjh7BBeDiwqP3qhBmJZ1QR5xgHAR7rxZ2/QVwiTp2uj4Xrq2Vj
pCeuLRyJ/am/cvMFspqjeKxnFY0L/xzqTMaQPlabtgRUow38o1+Zd27mqa1uWLPpAm0hJw3vbTbI
bhPWBX3pcXzb5HVl34+h4TeWZBhU2Izvp4GHh8LAfdfUNtyE0gCZ4TfjPg+HFu4wQ90B8WDLXVUu
1Q0cFtg2BQtgm6WZfioEnllWhQJyi3Ukbh0gBGb0mG6lAxaTMF55p6jGMTnQ7I5xiE3hcDxGdSAc
uwWllyRe7YTfBlTkIQzfBSaqc+iHG28eD66elw+ZxWcigKbc+7D62FMr02OBZnLseGl4u9AwfOct
YNh1rCH7NihT1DclcNJy7ESSUjHsfSmG7bzAtVW1GEFNdJUs2lZJEHYdwoAE21LXwD2JAHCEWHeA
u3PetJulhvLiAeBBj+00y9xElG4Jwxn81byD+JDDEdSyVGkMAmq1JZK5u3DqoRsH5CsMSZl9kWHR
lIliS/W5y4r6GJSqeQfzzW5nSJM/B7PQXzCtm1i0mYmF10HlZc5Cg0ICONDBFkrKcDWa4QodE8dr
7ipTSTC56JRmUTOi2l1ojE3cDZIscUBVWMe1KdWDBe6t2gR+CR814QY0Ad5q+lD5tr6xUB73o5aR
+R3vumBXFMp5hF6ACzycS4gPaBaFJY3ve92nKm/Tz85UTYdUQ5MoLplZ7sY25+BF0VncY2rA38eD
KiJWGq8qrtBP5Ht/GdDzmPTcQtgcri84ZINscTuOWJ9AF1vCfRXWcrjTZBkilXYl3XSOki/5CXdu
Fs6Q6y+OpSDPWN0kMBetFY5F1NXxYML5YVYWADs1hdXJTECqH29vYWeyhzXhhQ3o7XammSD3xO7S
TCJPUfLTFFT6Qg76+z4XW/vn1VynshOVOS5Dey1aSIWI4bOT1o8UmRfm7SXW3Jksek13gczJ0PUe
CiuTlQ9eH26zsr3UZjlTZlyTW1B7IKbgKDMWgeRbU7Br60C5ow2CHOWb7spZ/DsvHf8InwLV91+z
dtqjVtNMMOwz5SMA1BvXuav8S42uM6czf1V/AtqYnXTymiOBJtoPjvTu0HuugXV6Dx7m4FyScD0T
V2tVg6wYIGxQVziAZ8BsQkVsKD8PtX36o6hdUwYgB1BnWbYouB35GzN245a2bRgtLvTA3r7DGcQA
NNR+/Qp9aK3uS7g+ycmmh9xtaxSYc/1hFAuJJNaf67FTx7lHTQaSK9eqYtleL7bf1OWY3ZVQRLlV
g7x0Rjzz2dZsA3wm0A2ysT7mxrkzIXY7usBYivfvHd+5f/uV3Z8Vht9U8NaMA6ftDCQJKBxIsQE+
zsMY3oy9Sdu4H1GsW2o7WnSNUVDLq6GdY4DAxCczpe4jK0PhR8S3w0sfNIGKymBWt63CGS7jXf3O
y3HqSmg5s5dacF5j4qNwHrW69WBgNYdNzHWxACjfwdAxdXFgZR5/XwXzkMaeUP5VRrzuWcMcsE+A
o9cekMa1TqNp7AmSCV90G9RkBkg+sVTdDw6dHnwqZJyDF+pEbkWzpOim6SN8MDnZOG3Nn6GdNG+0
DdINYZMTUXQiXyDcxT/TBdDXnWOq9gNnvJljGvbzo278Ppmh9YeyIoSklS3Cfaeld2NtpY6lyvTd
UAFa4Uy18WPXHYopKYYewh1oP5lIta7AozfkZEg7tM5zThaniLRy+l3nN1UsvQx6PE1Q5SWEblT6
QBw/xZAH/Xtaz/TJMXyMiKtxhODFfR9qb++SQcRVw91vDHo52dYoOW5DsGwfJ49AB68g7R5K2Mic
5HIYoeFwU1c8jyhaewcUSMUVlCFRywDvLeI4iEWk13YrDZ9Q+15CN1mGor5vIWWdNBzIlNSRzq6G
lUHES9+56f3WJC0Zm0+lXfLtMsv2bmZ1vh1CqrZl57yUJm+2ecBSP8otPKvgM2yg+hO6XSyAGIRK
p8iKCCRwdu8smMuDZPpjSVsOAC6V4T2FMyAoZu3E74bWhRmJzp3sds5HN4wbqjFwSOLgINObWxdZ
PZCIk7rucqOgc+RhgY5t11Q5dGHgPLw4tXvlpxnWt3IWYfatkZ1/6FwgzMFqMqiGF+HgxUao9OM8
Fk4EPzUv9rhnYgekD3g9CIpTisjILZk8gfuP8x4K4/2T24lxX+ZuuHEhxHloRUOP7jJ7274uu2Mu
m+qRQMhwC7U8eYWo8mJHNN0+Z6aK89Qr7sJxyuJgshDyUvMQQaRLQ6Jchzee57o73Th9PEvHu5sC
nqrtjJ8+9m62xC5cRG9GzZDHqMnbByNpYyvK4iPw4DRG8qQ3/aTyCML37EHh+4JA696ZEWEa9XMH
hmZFdAC7PNld51Nabtqg9b7W2no3NRkIVD9QSyu7NviEEmWxn9umOElW0Dni7dTful3u3IoZSknb
MK3llyIH+KBE7vnBCccfXjOWOw1H6zhobRi73ki3Kp30jeyH6cPMRXXXUBxB4mxcmkcHzhRoeMF+
EDqOKNvv/ZRbEDoAzos0a7i/6TjX+4bTflvNrE/IbLASV1X6fihSC9Gcyh3RfHMoFhJB9TcqoP4Z
a+GVe0hCGpYMOKk9NapBm6WA8o2JPFE0T8g8lxb+5BaMhZH29roiy/wxEwS/F+CdxJQLeevUPn5f
QU8LhqpugTTRpuMMUatOKCyNWYX2BXy96Je3l+EzS/2aUcH90reQehwPzukx0bFhKSzBR/jjNBcS
jHN3OP33V2VBuSAeUxgWHczS+zhkGhK7tT1YMb3n2XSpj3AmIVtTy9DFabvWIPGr6vGd3y+wMejf
vT1EP6G6v9uoVm+QV1b4/YDyfvDQXst9FwXxtouuoIv9Cdwmk7CH5RAenJ3aPOaH/UmX9Xm6gNs6
91qnhOfV4CkDOE9jA3UMerimgwfpXcpgz6RMa57ZXLQd+CJovMw9ecz79MHm7Kaqgx9vD9qZJHYt
0IJ57Z6KMvoIE/NdMFRxSum7QvebtmJR3Y6fBLmkTXhujFYVVmxBAiksxghU+i6Z2yVLnMrj27df
5MyJYk3/mlOXhCIlGvy76kApS4hgD70775bmi6kv9fzPDdcq/6sgTkdhejYCmuddaa9WEepsz60L
K/tifFcydZ9V3SVPtDOffk0JK3HYw9a+5EeOTfMTTH3d56xtqsR02FrfHrUz77NmhakxyAWQ7uqI
tesdF+Smd8Szcvtd3ZZgmJrHILukXX+ahb+ZnWvbQ6h+1Vpm1XwQOIHNIRI0nW2m4atsL4mxnbvD
KfBeTULa+QvxxnQ6AGl9mLJ6n0/VvnOKd7RSydvjdSbK1gwrSirB7OgXR11CG9StEnc85OhoL0xD
TvPD2zeh5z78aqYUtHaYqSU5th/ZR3O7PJWHsUC/Oho+Ti/d3UF8QoJMPr99tzNtM7Zq0LcCchAt
XBuO3XJSVRRto5wIbrl8O5eZOtAyM5uxAFI0qgrrQL/eke0F2MOZFeGnFcyrD6aLwsVea0JkEOog
A7b3y+Lr2291ZgjXFCuaMdjRijE4yPwjE6dp+oz8K/qzi59m06vnRkGajWZYgoOr5ic5q+/zQMso
M38mDsXWZoittWnr2jI8dF7Y7yhnwX40rLnQBT8Tw2ue1chg5+rkwJKVYaB3YHCU97nvoCjVLPo4
gHL/vZbhpULPmehaM3YUEqMBHcHgENQpHNW/zk2HY9IMt408ZrKLJsfEFp5yb3+YMwG1JvFkwZTz
ZkTjSAJKH6FSnX9yodT38vbVz6wvaxJPI+q+yAtvOuTet5kuUNbuT5XHSDSXWOXnnn818UvJR6HV
hFMPL3/UHnvxpkv2YOc+xGqaQ5MKtUpi0D41Rewt7hH18IdBLGjelE9AtCShTaORX5JOOzdWq42y
D7nByYtMhwGIpbCCajfaJQJOGCAib9/+HGcGa80OGWfoaiN5nw8BCZDhS5mg2XTJHeZcD2/NDZl5
zQY/g3O49bxhky6zH3e27RKTT94tzO26BADiZqupG3yAEC0pE45TCov8zslvFSRI97WyfoXzU9Y+
91PqXaVpo45d0RUfB39U35yK/xnHiK198QJn5CTsaHVcBJEAHE0bpxL9hWE+s1ysaYMEdc7cuo46
nojpGToZ0OGN2jyPp4ZeNfoS4eJMJrLmD9o8TQtIyg8w4KPbwFc7lFbjachueV4cPGI/EB/GoH8W
Oavg9FXZE1R1imPnfzTsOIPg8faFz+w6azKZtlCYncNTkdYWV6ox7ydX7C3Pv719+TMRv+aSLYQG
UzFJ9IqlBwgcf3JJ9+PtS5+Dr6+pZNwPO17PAT+4p75VBjxoDKGIaqMc2e1R25F7kDmGaKpR3/TU
nG50Ofn7t29+ZrH4yQh+tZ8SVnPbTrhwDSmnSOXwyQD++76gM4nqYrmQ6JyLsNPdX92lpY1tpV/r
Y4Pag5oayBPZK6iIbSrgYxWvD3K6gF84EwY/87pXd0JnI6VywUF0sT4c694Zb9lW+ePbg3Xu4qfg
eHVxPrClZgXHfCzLIU4NlNVAyn83L5docb+/AV1nZcVSedB3NPaY8x3WE3AkUC4rn95++t+HMF3n
ZWJAJ7/0e3uUXRExdVvWFy78+xiia9o7zGR0nZumOp3/sC+3fZbdd21KfjQLzR+gh1nt/uwNTuvk
q/GX8Kb0dA9DRE3uyyZL6pzFf3blVYCixdZNve37Iyd7xfoIANUL69Lv13C6zsIg6z17o4AFXVY+
eppcOfoxs4A9lHCbRfv07cc/Ezfr5MsH0MCfUnhr9uhqOz/9L9vI0ksq6L+fvvSnEM+rce/9JWwa
Avu/fBCR697Q4skpQIaoBySTRdQUl8Cc5wZrlSmNlHnA03f9ceih7ZdemcxLYKQSL4DBF96Ftsq5
t1ltQb3O3BR9tu5IeEavaj3L/WgzsSWObQ6mYv0zuuI8rnORb97+PGfuuE6XCmshZ1/Dlm5si+uW
8qeByevMB2G3zFD8DSjkDYNLnakz03ydPTXebIWWWEMcowEuD6LSu1BpO/N11nsFsCMzSx1MP1+R
4YbQoY3TvrGQc0VHyuak3CIPc/5oy6BrmixcYaQdQtMfoXqRxQtk/qM2tfLAQ1ReqQqAKPD74iOd
1KXgO7OMrbeOMoTTlldQCFnAnevWreb6PtPdsrUqcyMDB7Y/i4b1du+Y1oTOlNtjwBMTDeNmAddk
I+9Kc+EGZyKArBYzmCyM2sKw4IjYjgZqIlp8ezuQz0QAOa0/rxYCeJgA02URW3ysr4rMv5LS7KVr
AJXX1CQmHS7c6HTB/6xY0TUZN/N44bipgrcenHb9/h7wl8T1d2+/xZlWMl2zb1tS43M2/nAEemgC
3oVOewbtnOsSosRXxeKoyO/xuUtew8R2EsG9KdE5cxiKTqaj46ax6POGrLmkJXBG2oeufWpDH14J
HoALx5S3c1SmcjeYaVNl+H4Qb/qkHfPk1PWWovGCmqHAtIat2duDcW6kV0uu67qzJxkmNay7YsLu
wfrg6urta58LxNVKy/J8gjAYIr1rvnD5wuQfJXlApf0ahoAHjoXH0uHI4OcXNO8heRTTMb0wIr9/
arLm8AKaCZVUBjC7bYsNcaZ9i97r2wNyRgmfrPm7bqDnzg35cFwaEPBQ+Af3H4K6R2bgp4t2vd4u
Uncb0bjzS186HjYHkJ82gBoUV7NXjLEraxERoYdN2dfuTsIa4Mvbz/b75Q+MsF8HlcK2TAFCCIPT
GroEIdn7VRnTau8R+kfhAIP7X+/QAde1tJODSV0d2jEJygsf7IwgIFkzQL1+pqLoceEh7jb6qnyX
He0TTVRSbfOtjYJk3DZX4tA9edf82O5UfKnEdsYxj6zJobXbVimAqsiMrtkd3/VXgMFux5sqj6B/
d6OP3ba+yu7H6+KoNu4RyqYb8dRcKOH+lbn/5ypJ1tzRkgdLldu8OmY5FA7jKUXX3PjD+yksMlhF
UGQaOZhD9+5k0g5e7kJNoMb46ma2Hf3kZI7P48BCN5tb5V0rIiSwGEgk4dwj65ObTuCVt9Zxaygt
6lpGAVx6otFArR+gECUiGy4y7kihcTZd2MNU1TapvHxJHDKkALRaNK1TACIZ9aC9YvzpLqtd+6FB
N+qHoGl2o+EN8lGcOF4+tDy2wSjbBLYcYeSLzN46TVZtC0AvI8tp+ET6zMbw3JBRfTqwVj1aQJM/
VduakGkjl7HZw/Vxet9YKCkWwPVuJABOX/3B5Vk0w4nopph1sA3bcr7RTe1uuNdmX1sAD+DFMEIs
Bjok8H0qjVa3Gr3RR5z1HBKVPnNeUqcNr10DNGDm19Am6bnbReEy5N9CQUQE8IDznjUZnAADIDOc
0c/iQadf/Dqkzyx3s8ik+XIPKQsOWimANgsLTTRRW0DipJpHoG5pDdxXb5Ol0f214y1AC9Cgcnac
2O7dTH6e+r3+rg7G8TnzF5Xv5tyyj0jy4H5DXMS0U9bH1uQoJzaokE52Vs+tatNt08j+lntVcAwB
no2xJourasoYwAkK8JUOmn6buRxCNB2lnGMXsMg0mgM2JLNy6yDSbYYf60NjNzCOZdfcYfRRa9hf
RuAqiwPrzHM2YvnAupTN9dEHNA/a5iPQuW+vTOcW5FU+k5PWo5DxEYepeD9V7abIswuZ0u83P/Cr
fl2RoPcJEq9jxAHadkXkoUDelCFsZf5MhIOshQm6nshJAcdwnOWo0Dr2P5Z9Jy+gBn7m3b+Z/oL9
+vRFmXWz2+NYAQNVLwGZNHtZZJ9uUgMLm7SGxmGWQu9opmOeNESFW5zJ4epZQRWwqT3nHrzjNikU
NiLSTfWx93v3Dr27S0p+5zYU99fHM4M1TScKewTDNUUuWuxUwTnc6XuT5Glx4ROeCY41yd1zUA9e
WvgZcwGnXXmb1u/fjrozsbGmsvvZ1MBRs4EmXoFJAA7ml04i5GUXXtgOz6ShhJ9e6VU23cDcOx27
lh2AqKuOnDXLPsB5JlkcDpS4Aj+YFjlYpwo1MoC++Ih6EzCcd301TDsGbNfOyf4sDSR8FUsA9lQp
nRvszcuVVB8qLaMsuHBuPBMIa75zjSRwBuWnOE76jgl9FHy6Giu6A7/7QhD8BIH+Ziqs7WJyJ5xk
c4qCEfPrCWAgea3Tml7pVDt7DlnRLEr70Psq+m55j92jxsGRFtvKr0gEQ4EQv7TdQ4MiUII1Uib1
7IMq3JRmX1FK4ek6yj3oKHYnfdMAhm6ABMqzBucSvuznbhm2Yei5D4bMY4TUfdg6oSbJYNvsWfjO
fDDtbHYlkIk3HNqNt5WLjqvUbh6HvFAbzXJno32oGzULF8eCWp6EbU4Bo6N0I2xaAY+G/2edwt2j
ANY+5ICFbcC89mIBpNaFKtLvyxRk7dPScmSUzoA0yial2gBwHt7g1A0mwcWDzpnJujYY7sEzbjIH
ZTZJO5jmBgfdhRdC4Gd94zchsKY/mnwA5lAgytC/tX00DtRXVxLWM48c9lltBBMXMFOyzKMfayYO
fWvaaOnlcz0UewY6zBdJSoosyemWg/R5u6WzDHcV1Qyos/4SCOt0RPnNU6550OPijrb3pv7I2lkn
uurqjZzqYgM8pbcvATR/Jo0Q0FTK37t91V048Z5by1aZd9EQ0kM3SGBbTl+mRj55lryfhX/h6HDu
s67OY1UL/Ho/oWwnM/C7ntPi6e0l+Nx1T4H6aoGsSjhy5EWJZlGntnU2b/ysuLB5nlmT1vRhOCS4
MBvDghEEJNKgZBHTbGBcvQvMJcDSmUFfs2bzugv6wRn7o5pvLUBpHkwq1UC2fzY2q91VNEi2SnUq
lQKjWrB9b769feFzI7M6B85pXochwRwFLvnAtP+1H4YNnLoTrDR/BIMg4SocB5P3aC9iJwAKQagb
R5cxqe+cdorb+lJj9sxrrGmyqSyhuloxeeyX4DGY5XftTVdlOtyy4g+zuzVXFiyjIB87Vhxxn3lT
VgvbeNL6Fxa0cy9wqsG9Cv4JcPnGaZU5SOFlm7rraQzpXe99w0P/wxJSc2EmnAnTNWO2cLpJzKDJ
Hb162fBsX7nNxr0kun3uJU43ffUSwegpm0FK70hTxSLGxycRzM+lFIk7YbF9O2LPvcFp+Xh1E5vW
WNwCRKzbbnvFo0BncSoe3r74mTVoTWMC0h4eIZT0xz7s08jTrYiwA7P921c/9+irWewayABr3vZH
ESxJBx09eFkN3oUE89zgr2ay68BcquYooet5Gy5bWImOOWgZ27cf/dzArCYx1oksw/EbnzaANEow
xuYSlOjMoKwFTzLki33uohDfFc8k/57CQ7i/JLf1+wo2WcudzEPnTstUYt0fyIBcj8rNkGv46aEK
moi+kftstHPyc4j+++v0P9n35v6vfb375//i918bEApllver3/7zqanxv/89/Z3/9zO//o1/7r43
ty/19279Q7/8HVz3X/dNXvqXX36zUTjszQ/D93Z+970bqv7n9fGEp5/8//3D//r+8ypPs/7+j799
bQbVn66WyUb97V9/dPXtH39zT8C4/359/X/94ekF/vG3p/xFVi/q23/8le8vXf+Pv1Hi/z2AtgAq
78QNmXfCvo7fT38iwr8zzw/cgDP8kBecCmqqafsctyR/h2cWBdY/5CHz2YnB1jXD6Y9wNUoIEUFI
XD/0A5yk/u+j/fJx/v2x/gsaq/eNVH2HpzlNun/nZiEPwEWFiKB7ej4WuutzGey5tFhQp9yXhZzv
fdh23Th+yfO4HiB1lKD04WS7HgilAZRSMvmgnlq/3qGMDnPYrJ85S8a25+1fUfRLEL1+rl9TxtNj
MUZCxlEsC2GcvU5Z/FLnVp0AEyWEAdKjK3PYlgQQNZwSd67za90rfQNRFHCtW8PKe+WS8VJL6dcp
iYH3CcDcsAQKfZeA6XxaDF4ttWGDnpwFGXKXOTULdhnLYMHrB1U5w8aC4PVfRc2/Ps3rV15BYk73
85nLcRz18YVd4Gp+vV8pxOwqk4c7D/Y1w8aG7GOJnSNPQEAmn0dZj3dVKiR4W6MFfdkvrRuB0NJW
F9bnnziu1zGBB/Hgb80RmDxwMQi/PohG5c4HMdnfVRmkyZMinNx7kLqyb2mf0ltRca+OGey7DaiI
y/SZOFo9VgymH5uhR6YJjpHN4GhemFBeCIvTkP/yZIELHzEO2W1fENjhrVb5zEACouGl3XlcjOnW
g4SAt2+LFq7Yb3+MdfyFgeu7PoJPwMY5gMrcr0NAhQKZWJthR5Ei8E1miEe3vebu82JG/4cLn7No
KMACQSnKQwkx7eFkuXn7GX7dyhAPWAECErowfxBM/McR1TVCpiBR2R0OyjOP0CQsICwwzW4ympZl
12SUl3o1v+4Uf90SymBoTngCtdx1aQGQ1tZFiXTYya7Sn4qxqlEeCKcSuMfG84/4Fz43PGftdKHz
/Z/vipUswBd1ucASuZ7vs6wXvcxDu2N9TaCkoAkWnNIJNCKtAqIxymS6XLKL/M+3xcd1QSAjnouV
mKziXDUhoOiMtDvQG/N9J1paR4Utx28K3IFvbtCY2JQoZFxo3Zzm8a9B7IehCGDki3+ECE9L8qt1
JYPWGx36ot9lM45JcQpZmx/QI5tQ5S7Agd/h8B6KeB7QJ90K+LAHu7fjyv2rpfzvR+AeoKqnrQMS
A4jvQKw1rND0S7HiocQDMNCpv9F/pBDhOjDbkBsY9z3p0SCLanTCpGD7CfovB44ypkyy2Z+OLZQT
IhowlbjFxB681nRXWU/F3oipeirzkt61s6t33Vh+rdGe2TDF5D5f1Lhxg76O01Smkd9WfeKg13wH
t720heRC7R+cJtUo/vWL2eezk6vIErBmIVAhnZdFQILCQlIjM4v54cLYBLS55agmFl51NJsPobAd
sEaZ3NdQtTp23OFJ06P8lespP1le/DBLQ69DBvJyXmJGwb6OP5YExn6B8fO7asKLkyy/z5h/N2A+
XkmeiYPsLAysiWPUZ1qKj/1Ue1DhC9zrUoOBB2rLSZ+7A30pYPbYmKFH8WxAZh7WThbzkXD40pRA
WERMFI92KtAMcSWxCUhK48dpke2GYBlNKn+Q2ynEDrB1FqvkowJ4x8Qc+hTABIXW17AJ9ANftFBF
6U2Yb0EDLco5FqrBAmRBchRHGHhCWXPmqEerqOJlNYqIQtYCW3WBmQWKWqGkLmKppnLxNkPbeeKe
O+08Az5T8BxIJBjAcjRqQ7PgcXy39aMpNfpTiSvCK90b3RIcXHjqOjcQFkT1/dQIUXDZQoGh3YCo
bMtn6OtgWa5EWaMW783TfVdbGoBNmuPXMdQFNBJ8iKbu4OSRTe8rKviJQOE15VYGEzZ6d+C2ADuX
AUKJrjBB6ep00xnjbbgqWPLXjjzRoYbJFMit3o8eXq3ygQaNZ9+hwYSLLGLSn7KZBRQs1NAbSERr
H3oYKINiEauyDutMkRaEJtUg8NQZeFB50rkKv7akADs4B4+zix3EUJmkNcfjCTUSPBiYumaqoi5r
VX274NSnY27RsgbzXBY8ToMpVIeJGut9YkHtl1Hqsm5OpG0a8EixbVx7cwv5Ww21U37rNQMuPToQ
rtualrTtscvQ9TsoYhHLpG45FH7aTn8yQ8nRW/SYGWOG+YaBQrrQJGWurhVgSttAFdkYh6f6bkLp
3M5X0N6p3qH4A7kLIWBidF07wZBuR79C/4MCfus8ZiKt5IP0Bq/fzm1Zq6/Sod+BdZuzuBeL9w0C
MJO4mUpf3+nAd4d49E5ds2BJewFWeTYF0ezP5KvDenJtmc4S43X5jx6S4/iGgJxlid942o/J0C7+
u6pYVLMH65bruC65DSPIuKQfa7ehfRQU6th6aJyiCFw5GzMv0PnRxj+tR3lAupchk5qAzdmGoECj
F/oUglrmRlOAyvG2JT5UakzPaWLdpgjvIY/tJ5AGzrK7qbEQs62gVy73YTFgLet8GEfFRY2C2FDA
oQFStSeJEA2tjbaBC3UwTrsiFQiWXjT5GAe+VGAvax9s4LS2HtStlNHbkg0gTbuCzJ+XBrIQ+6E0
TpaU5YgtTLMB21YhfTfW3kggOOLnM1Z0vydiBIlXip2CuWW6HUp4vh2zcGE+lGnSNIOfqedu2rCu
zA5lkM5P6ASBFLXgnAsP+vJG9aHaWyJ7dV3juLClDk/flYI4W+E3CoaNTnCwUzUWce/T+oequhwU
c1HeuajwXwPCD8IzZm7+zXKYrLxvdAoXVwwatHUy6YBVbCGLGcu+7/YNqgzQZ6lgjQFtGZHGEAwV
G3SwK3z6Cs2IyAlTEcRNBwEkk3v+l3lUp7lk0JcTSz2DXp2CRA4K+xECSF5U+/Iq1G57SwomdpNe
0Oh20aPfo3AF1YVySsNN7eXs/cBc6ErBQfoB+ygA4t6IzprtzdbOJq2uSJn7QDWi563IUuwFlO8O
FY5CsQiDZmurcbzqSjN/gTwR23r/h7ozWZJcSbLrF6EF87DF4FPMc+TbQCIiMwEYYJhhMODrebyr
KZSuBSkU4YbLynqV9dwdMFO9evXcNqpucDQXd8yMP0yrHmQcLeOSVA6LFGxU7Gxxyn59UbK245yp
cJSUbW7Ox1DNSzwzdT8YlqDymyiMNEfzYMGONVR75uxjilDD/dacU6b7Z6FhiY3JD75qx/4wQVjd
u/0+nEtvD1NvL6KzHpgI7ciBQzqN7gz/wcg5oiZQjBPw1TILt6hwD03hRPl95RrhS2sM3mNd7Bzp
bt1nocpd9serwMcbVJAsUjZ187ixWFckUojoE27aVF72rinahCAA0SYtzINb0hic+U6HU/SzTd7y
p6fsyoBMoU9K9mmy3pisQz609RnPIba9SfQwvaJmO8vOmvzEMdRaxVXogZ/pjP5pXcRw4o6AQuX0
lzwidzFmBUjcwy6ZISQ3DPI6LFyrEt4j36FIC0nAxTI1XNSial/AZ8psNxf/svm9+e14awSeoeTT
x5QMRkpOtPXotHP3Z+3tLdsUc//Ydka3yeqqlTYZU6s416KWL1W5Noe16ss7sChwvFxRg8OocW+Y
c8MafTfdEtUJhYNjKvzj165znnC5cWRPM55L3UwP9bis+C0XWGi9P0C8UB2hqhXCyVvdOMapmCPe
DeHXj1A19irLJ7d8N1fTP3mtHjMMAcXRm6gT3N1Jy3L6ve49SR68nQ/mLPSDCu0nz+/Y5s/b9ail
xuaWg+k1Zb6nVDt7m/mibu+rjXTAwG2BZq3S/KEYnG41RU+6mJx4Sb4EoKE35TwAD7mUwcQK5RVA
k9vDHs/hwny4CEK4zjM/dzL0qn53N4/08jYqu/vAruuHtVuhhndjwQSp8MDYtAC762xzm8EGQYFE
VOYWodSYHfZNKk6+iq60XdRhngxWf2QZK1XDHqqtD9fyrMwY9Ct8lLemWV/nEBCLVB07kWIXXjyV
ObiPzd4vph6ci2fm77Tvf4WKstEqfhNaRfpJad8tS1CfWNyusirc7rQqv7xi765ANYn0ULxVq+HF
inQ+wMn7G7FDD6HIZWoOJi/k2N+L1rXvJu2DXxn1SXlRc2f7y6vbV+WhQFFKQA2l3UZKjKULdbAh
Uvxd6nmLqcwykASIhkY5JXkgyjgY7TZzjYAwa38+R2Vv8uetn7hi3O+ryV8PIgJfUKpdvLsy/DvD
BDyPTfPL8DzjMrdLioeUYitAR1Wq/GjM9gs+mx1XAMHI3WQ93Y/k+s606psj+I5T/VE6g5mKcKmB
zCxGUkXXeGvVeofdaf6Um/qoGgX7t103Vtunu51QxAxGWhCXPuuOktriUHruoa33EXmmOI4ja9Cc
Q9Vpr/RPj4c58ZEZ4oXzjynHLLIwELBsBhqRLZ9TB/pKOgNoOfoUQcDvpuJe06KcOtPaUlbfX+TS
+4lRRScAgximzD1ue0pU1wA3ny8ThI5B1H+iyhhiysowRseAq2O6+2c9QcAI1RTcaXSLEyrEk97y
/obD04nzxptiKD/mK2fim9hI0y0FTvWw3prUjFRYxxyb+s0bZkiJUzPjI/JzDK1EJko/N9LNkmai
5+BriEYv3QUhaHVvsjlp63jsgh+7th89wGuEkkJyCyEo2+vAnEHk76UyLbIz6jHWnec/AkU5Ob15
MPsAqmbP0Vq1k3PcDeJZWHAsYl30xtnxnctGUXKy/L4+G57lxtPsvwHqP6mCS9/G5njayh1QG8CA
KO0YXqXk+0Rn/E73wWqyqDptVLS7Kd3YqDCuxZiYVdy25XZy9gAD2fSisKHf27vaL/0AFGahGL0V
uxKstDv9ARDhO+i4DU74Op6N0XSe8T01z+T4GpdasOKGmlIfjFAXr7Bp2pdWYMAGGuJ8ql6MPxVp
bli4TN+NvULtHx5Zl8dJBlQYbvu96XocuDq84ku2/rvkZnnQJouWFlYpplihupGYq+7E5IeJudv2
ge3LOi2WbpBk2AxzPIzF5+YFaOYB4/t+XJExNqMD1yeDpFxL81RbysgKe/y0GSzdt9Lqn3ESEYtV
Dke3HaZUdlJ8BMqEyzlBB8QO7Mp7JKAWyuFymAfDua+Htkhs1ijC1CxN/6zZI9+SZgm7RIzU/aZV
mTxa1lO+dKnbRMtDFIoxnc3670gTCyo6W8uaEsAJgoYgGDsScWCbwwSw3UIDKBw/oz1nk2hwihLo
Sl3msbMV7YTuU4F9WabFfi2r6c5d5XCYepZFZwinyTyCPAqtaLyZy8K/15imwPGJ6aVYJ64jiF1T
ERv+JokI74pvtxrcdF6iUCZoZ5pk57ad2AkdA/znyKBJ5+3kNYdb5yd4Ozig2eXwrxUlkcqglIrE
rQWUI91FwBAVPZgiBfafZpD7lDTcJznLpBZZJCN7mwu6LfjLi4cuCRV+MO07s5nzC1F+Kw9i5VSw
udeAsteFY12XS/eqTEmob745aojzMqSM02VACxxOq3e0e+09GkAbU5JS6xPV41gmZdetLqOwsH3I
F90/1vCL2mQrvYj+gac6o5FydbrmxsAoiNrlsCkftk5NjSn6YrqYoz98bsodWNJUxXCIqNWcY4NQ
4SW50wdmPJMqdW4Ay67HfNd2H+djv/L/Fm6H0RtUEwdRHdxupVl8hZYav6JFLxctwyiD/47QZA9b
zPm13+TKD2/zyajPlHV8BXWNXYEy/e+8CZdwtmiKQXJUZxpBerYNp1nqN95unMdqtASo1UIIPom5
HnpDhX88t64utq7kFXj7G+/H9MXHCs+UVFolYSGjxBpZuOdR5SEPJ/MEudlLeBDNh9myvEdpzMFt
hWj/GTYCx/T16nmgeCnPtObu3Vp7Nv+mhnEM0NGfRo/PGYOM45ys250wI7k1cx8DjeXCHKUB9cmw
mMrrJm/eq0LoQ2dr8Ws3c51xL+vDUOxkmCD42I/CDvc7H/Ry3PWqgAHmsOa+bI33eQ3TvpU5jEgF
8uzZ0OH6u97IbqeLfHDRtZ6GqVWn1p/tFDgZi8rwWBSPoPtad514sQgLJG/A8d7qKtheTR222UpO
bbzOEFYRWzXeTsCok2nLFxbezQur8AJcsNxjYcLtJWfWg9w0oB7VmWdjYI/3biQehDzaM2Nw78Jy
TpiWo+mPKWSvMfHzkgaFnt9zcLG2PYkIuijTfsV6ayvpgYf3flYVPld2T2hmbdlxY2w9fUv02LMY
g3+1Q/l0I+xBo1+hfyoSaYsqeNGrzjnizOG7z0ea3KESPsx/tT55BhuukjMkXgvxVc3jToyKChOi
L8aYdcFNHjXm5YMf9eWStdvuP5Q7VULQqhIv2ty6cWXb5uvgAX6T+6CSaAmgtUXOlP8Oyml6yPvA
veBd+J5HgKypDZLg4EjpZJEwtwNuyeqkhC81w9atPFigmvkiNpVZYfjeT/1pXjyVEGl9tCKvObWz
bcdOOUcfpMVnhSD+ggP3XmvnaLpkLxpAz3TzOFL8rMXinuZ5/mfr9iVxdGvfoNyuoMpwHeNR5tcS
WH2Sbg2LFFBKuyWhwKddhtZJDGb+PYUbx/EqrFcyKTIhK51gO+vXpAvNojkOla5WypAtmO7HwgQ8
55qIXierVQ39uz/NM63oBNfNbWrDTNbR9yGO7TwJOMpQzB+riZI7trs5ii5bMcgcFL85AwkunLo8
diZg6LOrKSEeys4kRHYCIChvmE0v9bli5fVvMZdqvXSLzpM99JA62X6NI8JI93GkD2yDm8XTU7xW
9Qfw5ioFyXqSEckm2p1uiKD+rkmunmNdDaZK0sWRtyWa1abJ7NJG2lf6UHnBuyHqc72vn9OufJyI
rpvUizfdpoD0JpbeSQadFeDmChMkcXOfDDyA0FVbcCtmlsQccy5TtmhOYSiijFyXP9sc3Tl2fsOj
/85y6lGt5e3YwdM2jDY/5FPXJaUnKaD1cw7Em3hY85Db44sjJ1IpQ/urlmKgUfEfZceP5mr3Zdqj
s0WeZ+b0kUER1ASUOLnPhprv0QHidoXce19K/7vrw6PQAkxv5IojwNJnuAyvs7dwYtV3ayhvbUJH
UMainQCU7RzURZ5MFsmeU/t788cOpaVcbrswOtAgMWYTlk2pDm6WXf2WZCVutEF2NxMHTmaOjoyH
ZSzoESjkzSIncmHbPo3wCpke/P5QhOhzh7b1p/US9etPZbEfiLlBmFkFJoRLOcxvg2b0L8JD/3Nn
UMQVQk9u8oXaM3ERAXV0b31MInrBEW4f7byw34sJLB/C8J3avfl56QxxoxyTCl9ytrSeX3/1V/gQ
GaKh4ZPsSYZ80hCTZmQKtNbOjL8SH4jb3fYXlMMQvW25yH/wxs5FSrE6lffrRK8R14vlqpsRlRYk
XxfxjW9chtvBCmTxWxggFQ+B23XLo9tWwfzVOAveeijWjXGz9S5qRazGTs9HYxR8AYVnleRZw6D0
40GaOd4vKm5WR5R+G6f1uS2NRytc3pHxk24U1smFLZhipC5Tbjn+3T1WK3rlQ54j/dVcRP9J8RMe
CnN9p0SsD9OI0qi64DkwDDQ71xzvGgOunyq8R3/dGucIvUqZLDEORpxLrrl4Lhb5RMKuOGjtWlG2
2Kv5gYTLG2dHq5tYeemLUyHz8VZ4bnMenADCYOUU4rkI2uvnu2be8VWS9FlHjEP9JpifPaCLOSeU
G11AFhgONX2xEIQr2FFZYQSepgZNAmALm3yu9D9me/O3m6XOS5tEHum+mVX+B9FZ3eeBDrC+wsdN
GmXaw8EqigXzKg09fVJQoOWa62do9nWsOQyfA2dZDoUz9+dejx6/UVMckGfE/d4E6jlox+VZrIN3
mDyb99wefzYpFjLZjfJXznnPVNEw2ERa6nGOp95EmjZrLzyaMioAzs+s6o4b8u6ArC/mqfaTpunk
PevmTgwmyuNFUPK0LFP9i9HyfgwWa07LfW1TayIqBN7lL85HfWHzwjxJbqzY2IpC8LbPxa2dK9tn
QYIBw8KU7KEtiigZK8u6RKWFpNCMklAgtVWXPVr6g5KOd849fuW4LFhEk1vgv8Hacd+HpRWHPsyH
bCwpfK1GUnSEU5sMFiImCZ1cgOQ+JcLuqlRV9l6n0MzZn/DK9eJww6W207oHKOjoFn3AUMiQxCjF
BTHDbSYqzUaK07P0XSn/1suV/KWrfXkhTuNr0N0M7D0nwMSJ2Cpst+IViBpEgUU8N61ubh1Alc+i
AcweRz3kwRGXxZFVAOf3qnVzcUCD8lTx6ILRRaquUHZXHalLY1btYamK4u/kw0gjpbX/Mrj74rJT
mmCQ5UchgD7l0rgDp39juCYVWDTXFIMdGILn66rjAZ5XnTYzo/pQ0ivV/mw68dbZRDZa1MhWikH7
vbCGfUU0FU4mZm87NtyluKL34H3G3BGrocalvJXsobchwQYhSjyfuvrULdrHRtmDdBFZmdXUf2Qp
razy/PLsTuvrtmvz1Puj/1QZ0Xa05z36vebd8GFHvXFjeG1+7BovSgh/dVAkEE37PgAQa1AW3gSj
438bfqGfgno1kwIS6xuTBe9QAuuNi64Dal82kMMr1q/3ahmfo5zAIy5A9++I5ysLSyLOxeS5qWMb
65nyKEwlpcq7t6v+fmG9Jw77Ridl1LnHUqkqnXv/OmSY67fBV3VstaP6ZP9nPwKJ7FJHuivE3lLe
BUOpbmtrrJ+3ZnixlV8el9kXiRcIP/MdscUGBd4/rSPFA7/2+hz6g/O6Trhs+W9C9aYY5LiJ2dlG
cD+GXpUNY4UAxiQq7jtFgy7BhjZc6zudh2N3Pz6rQzEyQANWWnnVnPpVM9L/0SinrihpNjrWNGO5
uSMEXkdNPyaDIzMxxty/X/tBo9P0Rv+tHaOBfwffkyuqRZcv5c822PbISDOyn3tFHkzKbqJF7IbQ
NXKN14vzopBMGecVmbetM8ESA7Q0UxFJgT6c5Ta1kmdNxjmqfRLlA1BFv5TdRw7b8cVq4BIvKpmu
YDcOjR78J8gqGy9UMKBCBvZdxeeW53Uo/Bu/MJZjvXcBLOU2XI7tZhVvXFNGympPA+eY2evmDcM7
E43t2ZrcNjWNiLtKsissoK8SaLYYd57jioPwF4+V8moJD47tkCAhp4DbdPve7I0OOZgF73q03/ZY
TGMSSZyj14z7wQkn4Mc9Kwb26u4xDRoZCYR7nOuGOircPdqNnIlp2y/Wy8SXntSkGjygJbtZIBSo
1jWqTm60OrHrlQyuzdwgpQFxaxnlhw5F9WPylFfJ1iGQlWvvckoGdbp6+36WeVM82h3cJV+RMzIQ
gMmQDoGxzR1KxGJhD1z7qaYgSuiqUUVVVB0qUEuJsIT67Md2ufMr17w0u9RHBAUjsWmf0sio61MV
0cPtbU0PVwQIXCoPn3BC7YkbqIrEjbK889gLTJtcbR9TaXZHHfrTVUINu89A+RHf/UIEes2uRuV3
n8KbyJZrwvkh7HfrnvbS+yvKbSYjwffSEEfqCd8FD6G/hF+LBVRabsu7WIMga8OSxMeVJ+HY5M7M
Sxe+NqGJFAs03WGh77BtWh6rzf/NIIuwENq8mCXxnlWMDjDsJrGFGeWr67F7RRhNeBzJx/pcpoJ+
ksHwDWhcptczFw7TPfFaOjpiokrS3kk2jvxrCXINuoYmdqq85jwJk6KDiJyO1gSQM/4PB5hwZyeU
O+Ny1vsu3hpkkj0dgLDTZvrDyZrz7XFbMNPEWzmrgQ8hpsztEagzq/QYfuw9m6uJqtv2vOSy/0fP
k0TGwYBTZcFs3qlq3AXlq1zJt0Fqu5XLjitCrytvmlV+SneZzvM0BVSJS5E/VHKgDx2X7clD+Dmb
/TS/E/XDh7T3dd4zGrJqjhkA+LEcCttM/YIm/68QBZbjaAm94riGvcUl2+XKvSpabjIraJ9Q8cqb
GQzu7wa+L8LTUDvnkOeIDEJ/l7C5l41bSYd/TbPY3rrSqxLwYdbFyq3rvHp23XNl8KPEgyHMzxlT
XJ7NBEx9dbVERO8K+6F1A/OpdGSejXNUdzebXxfpXPT7c+SvEG1whuk1tvoSli2Nph3LqAk4YCcm
8U618rI4bFGeNI/opz/m5U/trn1mMx2PGf5/lUH5swUWWvRWlOIxIN4+nhw2emK7WAzOxKWIK2Ho
yzqGM00aO0ZHe1ttkDF1dE0byrskICLmFxkm4WM5SzK++rJ3L6rb3Zu8MeiIMO1/O7JFpJWFd9KG
2Gjn1TLfrZwwpB6X7nJjD6N9MgtGraQYMaRwhhIW+975H8FAagrFxFpABJzyF2sI5lfHqY1Hk9y+
42gTh0YOhZxbhuzBfp7KYk6BwhRlXBvtYiXlVQrSE3sIVkekihFel/z2gH++4xA8QzkhP3Femuhm
DK0yGZvVGkHhWfNHJXKi6fctkA/tVEwo8VtZJ369jcVJW11b8WZH643Vt3uaB2Ha2mSDTSiXx7BC
OTkShirtuGeq62R7bThuPNhT/U7iCVVVcZ320dcEp/FKJhp8W52o00GRm6HNz+ZvPjtYhVq6HPMO
KXKJyaDz6C7iwSyrLWvaUKV5ETaZm7NChkbSv4QsGtaxEbYs2U6DDJ/2qLiy0rrQuJkCa1QIrp7z
sqxFdbSlHCnvK3NJFrnI1ykXyKSB67KWrrVOu4mOjbOm6IOYGzki1oR0qKSpZn+L8fPtqBTBMBz6
yvRaao9Zv6kqcBSNjbdtjCmG6hLYTrMdHYaITMZbsKFzzpQxlnKzk2lqohelmKyVg41IPbLiR2bm
zqXWc9hMqTl1DnP2gaFIYXfnrnX98eCUbWg9q8Vevo12rJ6E9oMtpTMMrkXgHBDRsjrVQ1dRD011
t2cGUwPcS4ZiUD7mrb0m20DWPPVAX2Zix9AFbdQ5aj3tz4ac9IncHT3HXlPw7bOnvGK+Me3jIDb/
bNM4rYfG8ddYdM6Q4hXiLWsEafbIBkSzkCtS3U8Kq4A5VPlxqmc+V202d8QCfNTr6v2SEYsZcG5X
2jCjLE6UKvtNGUkSj9ym3Ek9XTTYoipqZ94EVJPC2e3P3dpEttvOXWggrPHYt0m9etU9AQU9nSh3
CaKHCoaMUcqCwkZ5n0y+8+xLOaWQ+4v3IPebQ81o4IBtAM9JZ21P0ryy+Ffnt6z8Ge13LpkrdVPa
6wkyP0+nU4YvIrTyk94U+o2DGwu45WGYx59AgzbEgfPisb/y1lPsPgmHkZxpOcuz7YbM6svaD6gG
5WBUx71o1u1Cw8uowugWX19kwRQpow9A4YtVAwqRMZFy8WCMJJu6p0h7GJSI18G60oSKTJ9qCPL1
ebUq/sQLh8A9L21nrG96Hbf6419/IssNucuaarN9A80+qEeSXF34kppyE/1waPAP2WbNX22oCRuq
QQgRzsVaR9c0I+X/sdy858zI4fnwRUpkc4DOeKKsahDEe3m8j7GuI9xQ5sapHC+TO+h/eLed4dso
Nc4gPzD6X6FdG2NWGrLUbwYvy3RvMB7SCTkgvXfTq4mTDjqwn9/8y0/SRCJwT9NCRZAGesCNocwG
9F5ieaIlwZWBls9lAQpUPVuiZj9wbYn+TJz/NCOZ2lftURZ9iXntas/LWivERSYDgyxNK9LbcjYY
LA8PkjvJfsiNoGSWtgi7/7UYPpfWMPM1YE8i14FZsuaxZRsQZbxocZpPvhkTVlbcrrPn/XQU5Gge
lo5OBVyOpCuiOeA/B/cOpALGJP28ZOM+If/hWrTv82U0n69ZkhEOsXI90yS0VtwHQ/FjNfP6SjcJ
X5rj7qyXmnjccfRtbHKsMRydqTU/+8qOnqd1ru4r1srTnLLltau6+ux6VLiKLZV7a9JVYpSU1+Sp
NX967ZLJPFRst8drRzkuC8s8V4pdE9wA7te6ePV3R2X7tsiKFh3sybX1bBmPMBfb3e9V2OIxZ7f1
wQ3cgpJvEze1sNd7X8mNcf2soQoQJZaH1hJ3Lq9HzPCzPQ2L8Vx29eNu+Iz7A0sMZ/qdHeW2mPt3
27I+Z4k4XLl6uFUzijCrHc7DnBucj5uFMiTGT3YP8mOgZPi6OspNjUDVr9u6+u8Mu+2MptPFkRL0
p4qq8p+FZYis8alc5t7yupSTc7q15xAPk+1Xl6oyujupadyrLnquy8BkdoADLdTz+AuF9qtZFkl0
UFPfNrzZv0pZPoVUdrdYVD+nvNiLzKXGS6YdvJBbm1igNPY4v+qCdN8p0sh+QL1mW85vBKlbWLQP
nmrsW2HLMSnNaDJTozP0v3bz/l/vrNxVEDKm7u/870sr/23P5f+rzRa8yf+bzZYvwQEwzV//tg7D
/+hfuy2B9x8W8qUPXMUiqQ3P/P/cbfHZbXEgShNSAtkx9K40iP/abXGt/zCRkUIMW5aPD/q69vJf
uy2O/x9+gNjPH0aQqPgb/292W/6Txfi/XM5+FLr8G0R0mezSMBb69+Qs8mCsrcACjcXOXQlZrbf5
7DISvB1aRPp56CifCeXrMkEOCPM+XCDhsAaZu+aglkrffuMw1FkRTCKLtOzPkykLn92TGlUCaoD+
3BZbfPDPrA+BUeyn3R/MX8KM7O9iFX5sOZvEY2HNCelJY+YQrfh/WBGwrf8ECvy3DxmwK2O5vm3j
8zbdf7fs4/cxg11o62ivOGesaurf+HIhOukgJ+s1NzEU5SwSbamf+7M6NH1Ozd+2md635geEPSvv
i+k8LeG+HkMdBe9RuRcvLAdMC/rH6iDzeWV4cEkPfSq7yD6ttqOewjoCSbN43mil9B2ki7e7VujI
2v/Oc0xe+L56lRQ6v8VQibKYt3whgGTQf8dvn63wk5YEG1LWhl+6ubqWjHm1LBIKDVKZ/Ovga6Ej
u8a+EEAJONxKfEu2f7QbVn/nDgPIeS6kNR63lbQCZDMEZXdmvDYGUXPbrxB3LAMfZzuTlxHj6IPH
QHE3x83SDz8RI6KXuruyRIDGlT8c6tEn1q02I3+TrKTJipimz4XXY41yFxIE8lpZae96wZuxqunT
bVZbHNiD7SesL2LCnA2ZJtl1gOVsFchbG3PhBB98pLk21zoLNhnehZ1uzwGlcaZ8k/tuYb3HCem8
+3EzTnVXi8ctrDtwEUV1Zf2Iv2G/Glm7lPl9mAvmqW5hL7fegmBjz46RsiOj76wo71+boDIO607u
Up3X9ePaNVVaT6o9DJ1ycPKs+tfsVTAgNq3kb03R97nnhXXDgOUaJIUZahPO8O4u0jo4HmPfORfX
adUOEXCDxwTCR5iHyvWuE+axH37TL3oPiNxXpRlaEXc7II29hFXaGAsSmjDHi8HO2X2/TN1xAx6V
hos9H6q+mr7mMEr7ZbyPzDGzXHdPWgnTqHX0dPbhhz/Nve3g8Bh0ink38Zq++M1JhLsz6GosM1Zx
KFsWVVtDIhizpHYWbWO9h2E4xR7+xmNX4c0UjSn/qcnje5qoYv5eTQ0NHomteunJOtmRTzZqtcqd
097a1C3DvnC5kNOz/QrqeSflHg9dXNEmYyEnRCZznFweJHFbZ7yi5921f2ZH5bcwg4A6eeM3XNgt
9uVG7DjehMRVZKhbBmt1vhH+ccL5rhRk9lhRl3kKgcRDkvKmYngoVJ31O19ZPizicQ2xZpFM5d0M
Gjm38MdjWeYXHO7P/eT2TJv23/jcz8wnMdz3yy0iujy0EqGjMJhT2hTv26A+VtvCjmn/jI2wU8cs
/hjWy9Ab9zsmT9n0bYxmDMeqeu/m7ZX8JXDPzqtRlC91JZ/tcjgJdPjIkWkoVjJbqjvHx8meM/mk
Nikxi/Iy1W3AuTa+tu34ZYj1faTWjANe9vg6IqwLC13pCl9I2Vb7Lh33taztfzbEqTvf8DvW4DF6
VN7sPCJ7/97KguHZrPV9Pxu39YZ/maGINTGRWqmdxz8SQTFuXOMCkIkKReE03ycm/M30akZtxomU
EMHGQ8jWPevL4e1cNZTkYnx1t+YWV0zsQM/Cd0dOg3cyB0LgWH/hSy2rZCxnB6+N89P4SMgGtK67
BajfmTlLDba5fXXr3LuM2mN2XorhB4xJmwpZ1Adtebi9twdr7j4NUYZ/jAifqD96F7Gur7RVbmZ6
c/dieSqz26b4wOlFM6mixGHqPjTlRdGEueJj7eb56FtL1vlAyWsOzKY2Ua/+8RQL5ZtTwEcWf1p7
eBbS6THnc7zP/v22wonaKwbGjHeD67AuvC+r8lU4LhV73f7Oa/5+PdhD3Nv53RwssTtfo36X9TnA
/4BJ8Xjt2q+VIEue1aVRuExLEzu7+aC1eRf0Y7yFimq9Me6Uv6psq/onftxUj+EJZb4/mDoomY5N
z/OO8A3RI54ATNl+mREhxqg838+GW90No5d5RLh6VTgkQaRZoht28KNVuoruyca2QjeHEcvGz4c6
91lU/qfd93duxG9Vjc6HmMOMXpaYeolT13qyFkzrZiguI4lILOlEt+z4s7yak/A29AyCCo39WFQP
wjEeeKlfjKmPq4C/rfD9CXvl2fofzJ3XkttYmnWfCB3wB7gFCHommT6VN4g0Erw78Hj6WayemVZn
l6R/7v7biiglCQIHn1l7b0QyXlWiynEmOOlFL4JusMB0yXFN6vo8DsOxVvpvNT6pIcoYlu9vnZH4
ZGdPfhi7YjOryWFxWgVZSLtBNnnSZtFxu9p3Ud8fcmA/eBx6I+XJMsqjxiQ+jRlpx8VwC7TMW42s
HVXMQRt3KgsVYzciy/ZY0ngqsIomci8Pu6Ccpm1nPeodHRJtL8vQqXcDSzaTByYZbjtNHqfCOhGC
kW7M+jvPV7yaWBASGjOJQwiQ5mMpkgUxB/xRi8hKSOdr81pObHdHc5Wp7Yzrvq6Wl7LqpofFsZV9
aZt3QE6R5xYmrBWyF29JjZndRP6XxIG7Rylc7m+V16DgZo06Z5su7C/bCjpzorLYJ2o5b4Yp1ry2
n4POeKtHO13NJkEQlqvYPrpX4TPeINsbVZGIZoUbh2lim6TlemBec68wc78qM6blbRD9XVgVT1pn
nxejMJ7IpJ2c4xw6j05FvquTr4cRfsAWxEhzpXLi29x0XdjXtUw6nRzj2DVPTg0XMZB64rVKcinU
6zON/Wk135hRvhpL7Uko4tGcG38ZMgfINP2mF/HI6Rdj0Yq9lyem8mpOVbFYNtpXYcvLMsEilXPt
z2AFEVxYumhboXVPThO63IjpG/IXTi3dgZ+uPxsNeZsQ2UBuMra+0gKqE7X5OZTisZpz06uteli1
df6OBMR3O6VbJQAafttNO0hUPPdSOj9Kyvs+0ne1Ym/LJrm0WX0fp/Fj3iaHUDF9AFXmwuVlElZ+
U8r7HsAhn9LVhLNmFJL6G5cPc9PDuLDt4E5xN1CZ+wz6kvdYs08dA0I8JOgb+ZHbc83CiqmVus7G
LubaqC9TPK2yhEFG1v1Iw/rkds0eAc/Gle63KU3uakXhazmBllrWJoy6O6PKa9DPxvTjOnnFpr2l
4WUKbitiH4n5oIGut6S24zzBnT/jUwyyo26bGApCLppfq/FqYZwYXQH1qrB8tFbHFgHGCjna4tfc
qOT47ZIJMLpJm2Pq9KM3cILZDQSXTanPcFxecBp9lwwn/BmGYhPVsl8pKZhPPU8G0YX3SLt0Hy83
0qlJq4anP1xho6S3oUAsVsVpn9yxZhpWZKnUW5Vkbu54ndRHEFdsjxDmIINgi2yuibOnUF5UugDT
jjb4nD1OVgN2mst132vBaPWB1qr5xqlCwE8dqxBAFsNTW03fJgCxvk6xHRRz/NJp9SbO872Sl7dm
TEk2cqJ4fSdeXcmgRE7xyp6N3Itq4keJ8GSaYSfNGtk5FzmJ3rOwtjw756Qk2jlwG+B14ahP2Cvc
hsty0kwLVy7RuD7ICde+Cb9PtbVSivm2YvKPOaJQNrmSIhTQucATZ2K6sjib4rl8Kdok2Y8GBTj3
1kGz5vapoHTbRpGzC5NE9QcpIaqhRll4+/0S/8DH9DokkU+Z0l9qoT+ZprPFxc8PcXqbej3zu+tN
aWP12MQj0lxXnCdWbFUVZ8TId6xbLBW3ApvNIlsdfaK2VXXV9VXmd2yVyshLc7sgSMTsmY4jEqpC
eYuW8Cnt4i252yecIHzLbhA5sfiMxDOq2IajbTA2sT6xsMfOs52yR7Go7FnqKchQfVFbdU92Pp9M
Uh8beyFZe3i2icQsCuui9+42aaZHMrl5oSubqrOgmw5R1KbroZ1NvDcX0hqmQ2Ko35uWgXvEbpLa
7KCH3TejpcxBLnXAMXP0WwtmoGkY4rdW+1b3YSAkn2FogDV6Ob+iPWN8ki5vfNY3Z4xezFa9aZIY
EVFFbpduKAw6y+HdKfJbY4YFa61ppXBkkkxuXbkVizx6TTKmi4Se7BUGhaET7TpTOyaqSsxYAwk+
HctWLX2ziR5KQMJNbSUT2TqZF0vZeKM5n/AsrT0CSoOIcS7FdO/bBYcrZvatcQf6upfCXmk2yFKf
9gB/5MVPHlgvB336YGRd77OOXy2W8UPDXFQrhiMKq4CJ3QNY+hywnNkYVfIkDXmXZ0jhEo7c/jof
b5vBM5VuPWbTsOnTKn4gBVktVy3EFYt52622pBwB7MEu0zAWzosrihaerc82DLixyR30awztYN82
lN2BnIQkl7DSph0OpCXYkCjWOlT1Btba+A4zoj87VcxGWhvFsi2raCtiwNKOXsJLJzZc2qSG57Q1
MUZQqoaVy9SqCilObvhh5bbxoloDe0HKDHboNcnkFzoqLSIjpKGLbcGl/LycBapIxzIemAzSzrGh
QqQ2acb3jE6DM+Nqy0jVIH+MNgsvjnoW3PTnROSYCgFqda1Na6uRynmSQ/5ZgXkcWIkoW0VzzIC8
jXHHhrLfonRRbkRvm9DiZcY6C87hjimKsYZ8omysmtJ+SWAkfCuzQe8LbYTah6xdl26LIIbcpU+L
s/5YqZhqeoqrh4+2bIYPfQnnvdNl9Yut25gR5wtYsprPE/Ikdcj8WJC3LEat3Oo4Qt5jTe6sE1cx
tj3K60/8apDoIJjJFM9QxsLZJmqRcKC5jePD/00/uixWzuzndU8XITzljEO5Wxab2WxmyXEn7c+w
N6cL5QQBxbKKzRtydxMal6m19lOWcFoB8T50mY0sSrO7bae75tPYKNpbZXDxIba/L6UrCLZduoD1
GkRWM0U3nWHsyEd+chKVkM8uUTdT29YKguRKD4wqrk6Ki2BUIuujw0Jan7btdbigIJSx2HhTXdjK
fRelaPvDJhsx2uN1hwITZDmsez3ehMKQj1c44Dt5ycNrak/GTlrFsJZkMPuW2SinpQczUsOeV2E4
dkQCatU6QoXmuTT5G9RS8VvOiQ6eb8/Ua8uQi+3giOyStSLdaZXVHthgTwT5opuUowVVpNXTdnTC
0OO5qZ6bqBjfYGyf24n7npV0RC+1KaVh4a4f2cm7aqScq3XrxhndUo+k1lRD3AoyyRZvGnImJWwU
P8y4Sg9mZY4jGboUjarQzFWqC4F9WxpebLVfrmRnvR/aoTk1JsFgDg0/H3t6SO3S3kgNkaeIHMne
ybppDHq5qgUbLvTpBmWVzWOtjKRgI147VPZYrZe2Xd4VU8lXGg66L9WgTbDNaX7bYEbyLdUtYwfE
xJoUYvmuDbXihEh+pl9OsR8kjzfeyjlB+NHZTar6sx2zlJxbQe8lrJspG5nTk4VbrPF1KFexJRHw
6crgVSLRCbKz0m+0EM5nj439eg7H8FjVZuM1UYwD2KxHD+EoWIFmljib3egECCSToDY6QIUBDf+C
tzaxz0jGqWsiDG3LIjmrIuPUnqx2LeWUPptuV14yHfM4EWG5nDBIP5uVGG+zdhyOsViW10zjTWfH
vXUbaw6gV6bNB3O46l2qeXnl/WBSGTulvcoqwsaQGnQl79A8OdUwnjqK7qr87NuaEpKa9YjzQnmx
3Nr0WRbpj1etgRfrXX24KssfSAK7pkNeYXQsCCLFHxal9m3L1LF1DyFJ1XY40K0kO1fU9tm1Y0TS
ubKsCsuMfYfMi4caTHkbh1UKK2K1gT256bafnR5tQdNXfqdqoHbDnIFWKWrQXjn3SPBPd1UXgmUi
iHGEWjzPTrgckMwagWYp4UHo3bkei3sb+5mNGw4TNQ5FhZ4wxZF9Yd4voh18HdUMrJtl0RlfRUsm
iOpLvCy958LyHEin7B7rSTVBK9DppkMZ3y+9gzBBtykgHcA9wRKOAYJNPnqoqLhUuCT3UazNlrgo
qtLcyrICO5RR9pJ14AnrMq3Eqee5XFdxA0Fa4Jh4U4FdxVsdyRyCpS7m6RZVcd3YR4cik60K7iGV
7jRXkERe18ys7kivRBelyrJ7QJKVPSZh3pre7BJr3Vgztudhcu0FDR5IXZQMsHs6QDp4k47UkY79
UNQLGkphihUxg8NBII0451QnFuEZlfClobV4Fbp0zo6syFln+5n49jQ3gQirfI9kpv7QllrbGWQg
XUec1RmfFV4KivS1Qc9uSqKX7uBCtWen6/pLmUmOKEJz9RO5sta6t9NvSV5o8SHD+/ueCPdyg9tX
+6ITSPqhJKq9qYgS2mlI+d8ncoM/Rr3W3/tE1e9rJ1H2NvtlUER3gbhzFIKwPZv5bL1u8mR6Ei47
OEAGTmRmHpI7fNScU2/29JRJM7IMn1nJvzp5VL21MHvvocY4M0jDXG4HNyKva8ZYml7vCpDFWe4+
5IWyrLtJtMkF1NJltCTw/1hJAVkTDHNP55azPd2ZbsERpUZtTVGfRH1AD2zcO/o0bkZlti4xupoH
thAUAQ288LHsE309CgpHdttujupKk+lWks/zZDeZCLrc0NYLA3LUB30zcWDU9bBfLDa89Ewx3hst
MIceDAxsDuPiyO3UA1LmQAYbGATzNewy/ZupDP2Gq13uTYS4+BAgX2HSaM/FZ0TqOQJfLTyPdWo+
KRQoZwsvFc1L+Pf9okqcXVulHPJaXRuPbcP8eO0iP3qocxbWY5w0lV8sKThyisqIlZ3fwA5utJLY
YpRdHPdzbcn7Js+HgBUSglK0jfNZLrVySkp7+ogwjGduRQx7MtUV7iNTpN/0OFxdcFfXV+Uo2syP
CgyI6jxHwzK5Cl78BiYkD43iKjtVzftHfe6U3TxxInkO49QXJ+0/o2FGRd5XLtNjWAck2PZRUXQf
PA8BT3kJo6jGhEJdyJ9YaCe0ut00/TaazIkFd6VkjOBDFYv7WhzMSQX4xJtHHhup6QdUriq/qAau
yT1RYac6mSs1ZQLECfYZ9TUj6UozToY1yYe2burHCiGL5cfKuOyXjnEciFOiBFrGNMvpwezw8TLh
YUQoGLIRg7guSUkFRUJo75rUV6W0KGyXjC0+w+FHmrrwMNhDdaDBlGsdq5j70VW0/YR0W2OwYVi3
jM8qLE2NGfDNxLPHRemSEylGPxcj79DagrvCYDYZ1424j6owouZXkv6hrgz7WVaKven5Tk/WaJXb
bpz8Ip97g5i5KH4Ll1hRTiSgiuJkQWMtWNKkLyDqZRC7jVzFOSso5NqJey0woIFJtMysQCa9vjGY
eE9Pfd/YZ1oMjXwG3dKNFcmXSxYsdTitid2pmrOZyOoMjgJwa2Rlhq+CUslvbWWlH03j5LTyZUwA
65W901PFue1zCLi8rcuPJa3LHwV6kzWlSP84FjXPRO6a34a2TwbWgFV+38I9bicIR2K3NCaxIBDK
CTea/Nyywr4JzUrZtVaKfCMx43NlNcaxgWDxpIrpWpar9ZkpE3dW5+pviZPq5SbvZoo83bS6IIuG
4ZGxWJtBRUdtEJWZ4aPaNAP6w2INXBvvEk6lQ0bN88j98dmWNoUB06VNmLrdndK53cPSDgxfJnTV
twVHTbzSFoNbAdl9eevgdnJUmVyuMEznF64kUsq2KD/ZIjSbsZyxp7BybQ6wuObZaZveVT1TjsUx
R5qHlLC/lT3TL80a84cOYXuAOYa+Zy2IfrtzjDzAUKB6jLNerDns5MZ0nWaVmDMiKIvIu3drdPQc
61ReD9rQBL3N1Ki6cjz8rgYtWd19FyM7/q5T1IvtTstNpwp9rcW6DsNu9yeMdGieTNHC/6q5Ra3W
VBRTo7yEISheqi4PbuI+yDSc7gpRFwGSOoyp+aiotyceqnWEGpY0HM22aSrGsfcIXZTU1jCsEmGf
o+yWhY0obhYIwCqnvpO8/BC4CLnKccl+LRKnfeWQGY+mPS8nlbiHQ0xfc0xKc3mMdKMmB8KuX7NY
6i84BCJ9Ywf4nqeV9lCG7SfSDKa0VRyua0YqR91khwamZeSDzy+x+P1QDAfon+I84JL1hp/XdjGc
aa9LPmueVT0C/aFtdkykp4tdOmbnA1leq60mQRAZy7Q4hnRYC044l9RSOYFMUiULVaCVg2XtAl5j
9YdS2sMjpxDDDlrUDa0V1ZW+HGbNqVaqEZWM/4zPLJ9zpPiFHrMdyQxZ+HKaE/jApFvbeP1kHsVK
9aSQPvHdhrSDfmZTN4X5vKa9HU9yQaybXn26IDLxNpL6IRep5Daxnw1Tiq1iDMZ6zrTwkoxNTeWb
mOGmMRSl84WlFjc9ZjDgnspNnjT2R2Srb5hMxk9E9W4cCZZmFfisWOh9VrRc7Ngzl1qpjZ+rrMe0
wsEqDboSqM6z+bGZfaPLTBeKLqc2VEgu5wlvAJxFsgXCvEt9MfQ7Q60kWFt5wn8f8FRR7gYCCA5D
xjyO9nf04vDav/faGUHk/Fym7FMmCi/gZ762YGm6QlnOpe7lRsjRvp/0aFcbUJds5Bc60cWv4nSl
i+IxCuVjky+oe81Z3VFk7GcDiGvorp8975TbKHXOeVrfjIjpmNkejUp9Dcvy4DR48uv5btLcu3Qq
b9MRAUq6FFwKA7GIG95GvRRPmkHsZlwOoR85yoQCwSb0BcLJU8dJfabsRJ6rwGOX3d1oo4kaLEVd
S2V6oNmgrc+rjT1SUefCLj5QBTX7JZ0hZXVbDqCHlILv8LBXqWXkCl8hXmDTmlaRk3aI69eaWdi8
nxRDgv+39fPI0bdZYqsmOccxnt0k6/woXoB3iHZg1FSPdyj4reKqZ2QLioKZYXabGaCsc/rQzigZ
GcWH6XGyx5LhBvFqBJSxBnac4pUlNz113sp1Y1gsgXqbDTxRyCq9JQDjXG9d+rbeKw39R1pPfAm1
CoVXLSgWRkPhlGzj/BZAw7yhJWXYK90ZkasdLjcDZ+FmEgXC3GV4Tns0PKiyw9VCutS5ozPf6VMc
PqmNTTIwMZYhCLdJ04BDHB42Ot4Gnus441prS15S4H71bVSBbW9VnZWVbGTGRapYro0Au6mTLsFk
uOjs7et+1teisWO8rHby0XGMBeB7yQ6z0c5HukUzqGemoiWtcu4p8di/uOwPP7MqZj42N1H3qs5W
dQejP7Ez0tDdYqp0YBRcqivLqvBAWnC64rGIy5OqKJgWdEhJeVWPjyjx5LEFwHmzlb5lxkeV4fqW
1rWfTd1N+ym142cccdvDBMnFwndOrJ3LsnmDZwdxRC0sBqR0Aolf52oEOQgUU/ioeHjfLkme975K
1cGAZR61e2Zvw2NfDulCY13YRtCS93GcJ02pgqib9HCPmwJZ7MpiymLNHr9ELswy9h4kM0XWIcyT
cMaMpX+m7BSSetgqTdodu8OGcUK5bKhJkbja+D0zfYyKfUgga+7PhoYqOCM4JAEFToIsM50nKxZz
6bGUrHhiyrh6yhc7Ww8VB/HQNOWtRsyEhfAcNxR9cbUTBaO5Y3CtxJ4RVYgU3UqlQIvVWZKPkY92
wPS2gg4ygQhyV5crGw3BXq3FQ547DKisOEpvJH3pAao9WWNDxx6K7jaZO5MXLHozO8zED11myWXJ
rZEdr6yNs9HzAPqDofTcj3Z+EKWWsC/qmnOKJPSZpdtw1ZYoKztLdJ83Nt+PxSLrf75eMprD7QCH
rKPGaxQw6XF+KK2+erQxEdvOUBWe4zrderGt8EbVQrzL4ttYr16NMnm2GpuphBM7aDPV4b7Qlmqr
Uru+mEulX3I960jHyIbXNlZ0BHypcqzLFkNMrOpsv67d/AJEmNzPcKa3gJPvesLULmDcVzN8yizV
xHsD/SeKvZRtl2KX1Z1GqXlXlpl9acxMrARiCuGjQnI/xqsEJJ2rgf03bqvlzBmmNKryAzECELuV
xk8FXeia48DYRdJUSRQtDPSJxhKzHtXsk9tWMQgCqr26L2hdaqm910qIoc1gWUeVncEecWd5MxeN
s2NVGK0Rk77HYX2fh2qFvoJ+kekqf6O53ktoZfj+mBVwfOGIbEqnCKTm/mizZXlI9VjHBy35btRN
e1BEngd04PMJ46T0zNTYeWB1Dqfq9P3tzFbnlOQZ489w6dhtsBnzyBB17wnjaEyvF6n7RoNP+9TQ
/SIfLOzbSS+ZOeFgILGwSmkshTOX23jMHORfjvWd2/8qbenMpzYqoy1NfsyoSXHX9KNbN02WbW8V
mNI4lS3WgwKabbgly7W81nAtiFkHWZ2E0HfwU74p3S7ER7C3b9XhusOksUNFWiTCTzIjHb0ct4LI
13qd4V+uEYbJEEu7FKVTXfo07m9Q+VandIyNESEpS358rbUdPT4bhjFjWJU37Y9CTeLnXrHmxOMK
4q/kjooTVHnxuDD5emYax+isqcxjREuJ0V3dBNUIHpRHjFVYdgrcMPLunI6ILmoEzL7ToYMKG7Ne
STBmb9Gz8jgsVbjL3ZyNpC45ZV2BUBuN4Y0xY/nXdB3IX1Fqg5dhiQYOUrCo0CnkxqXBWaVxb43Y
xKnRzY27qiY8DW9j4Y+10zyJMWhgE/yw7i52iFith1ZAQ6b6NWxTUPXCxIrMHlxGaiDx1/IEGHth
ytLP6oRvgCGSQ24O+cEeuhm+P0lBGa4tMz5NmJmY015invHMbBFEBnFuBep0wK5LnjVRJxs62+xx
WYzuPFuY+k2zWnzT6PI2UbU0LyHqsGc7UexPs5DXegJ5FoQamrUJhXsZa/mjrKvHsS1WE33E2Znb
Zq8Wg7jp1YVs8qgxT7rZTes+6ZvD3FbKhpU86h+0wxdm/nxXzcBwc8XYSN0xVw6RnajTJsvUGksM
CCzezk197hdORwn5qHjWWPbnthHuWxzFYqsZTYfFDvaT+HBk6T2WFJDUrLrsE/uMcet2WtFzk8vx
qEf6FPlICggMTtzE+FRh8FYM+0/uUJhMXsxIAEMwtan16wZdQYiw7wfKzK69KpRGq8aOlYXXg6aB
DZhKSZyQDN+zYroerQSVfVbgOxcE03iF4A6BGQ8CywYnDtWDiPyOVarix8v8MKgzkIs27Pk7xiFj
0haEMbJxnD6r5rUFY9mEkJ+MQE09vsvazndpnwMCOuvThBWZs8KFz/q0kpiNvkVld8N0Lb0Z4L8C
7LebwGjkrsnFwo6D8odduWlOqC4jk7294mhYUyqW8qfwiC9W45Cxgnm7atiuiSm9o+tXO+afLIjx
WJ4SDqZk25Ns4I9Eb1S7JEWOQlmiu2sYFRmYkAZBRdd2dJw+jrxeAub9Ic7x3/28+RyOZWJ+j9W7
ynZPqF8cmJNEI3lMHfHDjCeUfnHcBYnRpv80PP4/4d3/b+z2uf5e3nfy+/fu9FZ/pbz/f4wmMPC0
/h3AnYxf4O3r//DfwQS6/g/yBVRLaP+krTFT/2cwAWXPP1zdBsG+KnINtgL/C2/r9j/AUV3uGmhv
fr4rc/3f8Lau/sMC9LZV7Jw0x7gi3/+XYIKrlfu/uGZF10xh2o6mfrF4J0HFUdRJRRl01M7T0bkU
W521h2cfukflD3EefI+//RtfbjszkuoUw68d7dv+Jn7y8PX89tN1vvzzc/7GzP9/Pv5/xPViwpQo
ysI/bRzFXXgcnqtjtVbfox/mH/KAeUr+9tP/R2bvyNitW/RWPcp4yC6dIC6TXTpRkb3ED1SAGq4K
V077fFS2s962u35Owu3YqtM6x90ddqUxN8Q7oGTHhcfP8mu7brWCSOssof02HBiIwtrOjbSpaRuN
gWmdr/F8doLR1LHB0dM66EdUjRFuQxuXDPGVsE0R2AhYOCdazLziON5onBjPjsbEHwUJ4hy1q36M
iNN9UVsmuFJfrJSEg56D+8rJM5+fUwIQ6JhrubGZLZYwvjROd7TRW4Q2dXAVI0D1oj8tnczxskFp
drZquUE0FflFzdUPzKsrA8CuT+/1BMMNBzs1YB7D3AysANigjN2nWvUc40xTNvikRrStegX77RiH
FrPEDcZBZUAERnYTthTdlSjohjPscaaRd1znYF3RtdppiG3QKTmb2E4k4wHr4PqYsWr3iKY0/Ghu
Xf4EE6uuKJwPkeE8Z5m56hc4mGPypUS7TBXlJjGs5qDHIWHH4ThD22LtUxBo61UGbzdiCkl3NZpv
hZYMp1SnXCrRv21+f6/yyP7NU/Af+cwg2qLvZ25V85Rs7RViHGOjgwH+IUrhr7iI/3ySsSDm7/70
khHYpODfzL+PxS7jGl7zfTBdEIx5Sr93h1V6F5cHjK48aGFYjmilITVI9iV2o8Pd77/il5iTfz2O
14yPnz5DqvRDKKcG13eNoNlTIg5y2V43J1PrIIU62PbtmOwcdxcBt/3+b/7qsn6JjnDD0oorJTeO
hTGODEYG3e/mLPVlzze39UZnszANgRJr7Z/UIL86Eb4EWiKnaSApMVFwmiRwo/ZhFDjqtu4qbtIT
Y/igLNybsjJYTqXZKhPim2VishbLpdrLxfSZNyUWNJn2HF97A+BCKC/4PlF9G5X6wInyh2vz7/Ea
//o59H//OUTX2blZtsuRfgBLmVvWZJ65EjjJJu3B+uz17e9/A/3v3yL/EfBtA9DZMd4pR1LupHxg
yhWS4Mt290WMXmuvDQBcGqkqPgjynv0EfwaA4UehXLp+K4v7Orv8/pP86m748qppOyrpZVbmo4mL
96ofV6VxtOt3wI3AHXe//xvmL77t10xwTbtGSpBLczQ8GtbDGVH6Ec+VlXWTnQZiujGy9Itdv8JG
ICCm2qMtX0/+Dazbxr1t1veFV+7m4F76zs2eqb7XH/70ptWuD9rfHAJfQ8Md3Lv6tOWjabgZqbTI
Hn16AYuM+W31A2fYxSZDYc/qBqczr3n//RXRfnVFrm/+n577aa5KPLrS5RglqNE9rDzbyQ2qwsDm
+6Z6RPuwHGwn/UPo66+OGefLUdf2StFdtbZHZxNtY1/zgOR8l9PU2EfrP13LXx2ozpfDDDutPEaQ
vxztTbjpn8odgz2fzeg2vMc6YTvsnXXtY5t7CgPo4z+klmjX7/B3v+DX88yigFftbjnim40Q643x
Bg5F0lljtd3hWEYvKqwHLKkNgkd7VNyoRujGTf0Pd7f7q1voy+mGd3FVwvMvx1Lg2tHnT/jV3zCG
XztW6mE07qdiN2C2UL22ETa7TY5PJ8bpltg0MQhaiuou4Xexxp2aIomVBskfFv7y2SErv7lMtR13
RsCABQ0O/k7iU/pi5y/WsRzWxtAFTbtzkDunx7a6QweiiwHRxqFZDL+v9kr91Kp3fcojZNwm1nNK
QmW0PDG38FTnVucTEtOBT7mKP090p81nY6SxA3eakw8x534b7sLlpXc2BIAetLy6pFW0x5b5ECvE
NIiOBnHTLc7KYdBlEE1idrupHVcJCddasovaU1famHEM3jTeUe6M0wkw0K9DdWdVV9WDOUO43uO/
8dy5/es08JrDHjEwOgt1dfwRa/2pqZfV7x+7Xx274stj5zpJ3vULx66zSQ6W7qmn/KBts0Of+OVF
23bB8uZ8qMfp0X7GreNeP7Z/OPB/dc58zfNN+nnoi5i/HCkXnbnP6OHM6MldmAf2U6VHfhuhx99f
r9TcnFTjddJvf/+l/4rT+5sH5GvQL1YMzFcLuRynvD+B0Pu4Xgbu1R69j8eNdIYL3MXOZRBrDk8l
JIKrMB13GOU6uG88RG3z0rp3y3QoZfsaky7G7C6YxAODfa9Pw7WqNWuE6t6izgAfm0YN8gIET3JD
goRO5rCpmwwkGH0G0hwnIhlmTE+cufu0yTwJlaUxMhbZzRIdtXAfSemF2Tc5HVUbn1wotHtc872i
2sJQBtBjx16nYMVnBM377y/Rr36dv0SsPx3HKksrZ+g4Q/q2groEVUQ1isptLHGHKU5a8a3D9Z1T
w7X3DgMcYaHJgXRVij+ksP7qDLm+J376AOFYJBLzv+UITegXE2DJ0dCUP3y9v8Ymf3MHOF9e8hnv
X4jIRj8mslFfpzRethLeHiERjhCpdAe2iaFFYA8clUzxrxKxoe1z4oT4tgC8YFDkFOBd4DlLlqy1
0IZsDPsBY2LifuqIhTHCvcJvB+wgFteG3eu09k5nncwthNnFR4bb5/iHr/OLA19ci7efrtVCRIzT
RVwrCpZ5wLEOwnjBkGH6+MPd8Ks/cK2VfvoDk5P3pSl5YOb9eOOuYfADxVd8yfmgBT+Uz2Qd78s/
vb7+fdT0vyWn+PL6Qqmmmbhtz8c42vRa+OqYdqAWt/ReIdMu3C9dWLhuxdjWlIcqPSOx/f3X/NW3
/PLaIopCq/OZyqcpNyVjd9Y7lXKW059qaUP/+xezuP73ny4j5t/XaA/CgYqgeVUD59tHuxtXO82z
n9bFXhyIfPdg0ANnW3oX5pq+vvrQ/G7DQPo9e+et/fn7L6r/oqoXXx4ue6g7Vw3FjBffyRw/5mqt
VVvUTMlr8dTeDsna3gBRASY5ntwoe4jm5CE9KepGMofA0AGN54/ivzi7juVWgW37RVSRw5QMQlmW
w4SyfWxyznz9W+i9uqXDFeLVmXjggRqa7t27917hvfXMCk0su1mpMdJLX362K1uv9IiWDQcHIHt0
Iz8i8VqDCTa2xvgLrX/ohPaKBCLnrugMLrfHRg18aFENMuhahGtVvcpVNlpLg7ANUAjn1pLFafwH
0YKf7a/CA4a6CfHdRh3xgPhs9FZLVPqVR9a28kUWXn3u1kzDYXcSn8GidyqtdrpTtQUsCE2VTaim
prTl34pDaELPVGlk2oAUo8rInk4dVoZ/XF8j+VkagAIimQLyjw0ev0q+UcOBIYO5AsRUwR7haWNM
CZxJKgOpW6hc+fl3bMKFAcxRdL9ZSwQWvTiywbskcGrJy9WXWEAqy2lWcgVmaXamHXu3cTjoeCY9
LC4d1yWBK9rW+5qrYU6yAcewbV8AlAGWmCnhUACrk9b2DB6+LgOwRwYZ7KCHAKltmCr06RU+Vhxj
V7xKgJ+LXrwVt1uwDLokAqXoUKU7H15HsDVbiWVLO56fXQBSIQVTYnrwUgeXXoPSpQx5LBldVHlU
EcNUwGMUaHCptZwongWMnMWrBlStFRDjbNwNZGCMjH/8yNPs3s1iS1XcAAFxpD2Bvyn53hDE9wQ0
X+EYkObQkUrD7MpMklOIdeWAuA5AT1YB5Guhrw7BALmvdS/8GBucLuhrcuDEoBGLhjluFK06MscO
ouMk2jYr4ZhaWpSzeBwRwgQvm7Ydcg/oF+oUrsmQKP8qdmj1wuGPUVFSTHek8AJkQyHBb2vFdXyy
+n2442eROsnjAoQHgnKyRG1M9JghoW3TiQogkoTmGaTIDAA9FfdavUY71gwhdCoD4pKgXrOHe+Jg
JqMevlEbr9b686Dx5+SY/Lo7njjk4StTUZq4ssKWEjV+FsoTBnBNV8STigajjiooTjoaZgpj45n3
kZravsapKwtomvhHcXAWn1lUZsO0wVjBDrosNqfGl9yBbD5SAUJJLsA2GKwMUughsrxLrhAbSRVW
xl44seau25AViKFphqF5m3NQCVB7LTTHrbCSbS6VH+bO24DnQsgWlCJHArT30p/BwnklfngUP7YR
gSrL8xlc+lrcLM4G6McIQFxQU5UDRMdEgKfHFfTRbQ84gEZbIEzUG+SiPCBr2vMxmYWvxs2CJ9/S
oBklHu1w8C9Eq/VtgANGog9G80vnCkNpuIpqPScXZ5DHpPdP3DbEffmCTQ+fHiizXYEa2uXg6iOx
DeTeYQWlEiFscHn+fDPxn//ke9wsRiZj4wschTnpG8PXBwh8JFpb6aEAkSukRMBXFoTMn0fxJTIw
L1z/impNrnQ/HvTKzM7KgPStjhm/J0Cl2aVrVQxqCosPVjs3/f8uXII/11cBjefyWwNuQGx/pBH1
zhzoug2HeuQ+gL3XBoJaFXxcoq/ns0EtRB5uFvRgnk1CSs6lnM4eIDqR0XoFTUDPe+saDY1oHHTf
TXsIuNTK+A0cc0BMODQWlMC7RM9WErGp1fjw1Wfhzwd+m+h5vHoGNUSwyQobKu2UpKN1lKs5NAdw
29UG4pc+kDoXKQRI1Z7ayCJnsJRWbsNWl9pfkj4AF8azwEwcIRpbJHaeg/eLayI8NmQQej1QK2HW
8b4ycwtZGjeLhDXhQuFnik5gpb3kavNJmcM7dI/TXbiylZaC0Cz+0R0JNjlQ+454pNRLL7N7EHZX
Q/lStZCdhr1bcALgn145xbjQYqFX6GSb2Oj11oKH4zYAVlSvZRTtEF+t4UBp4I0kK4uOmbbag6U+
NzJ3S0C/pQgjD0A17IIrPCFPuQpDU2MwgdWxRj35jA/UBmIIV2LLHzIjeOmV9irZruzvsPrVTve2
KN9Z2Xn1ZFvYf1NP+3466lQaJOhFIiSfCegbo7Sy4xUUaXGwvZFqZuGY2a9lmDOcxX+CEDsLkvDX
zshsiv8QESGAE1SkU36Fkg6lhdtAfb5ClyIdO4t0IsUSMHjBIK0aaYkt6bSWGbGe66kqGqPKq7zs
nwar3rBq4UCPc1sb5IY7DMZHrOUvzx9i8U1nYY32Sr4twYVxGB2mT9qPYICJYBDWWpawlLaxswjW
0WQTV1M8h06oPL1XZfCqeAmUXCZVCGsi+yX0P/7KnlwKmOwsVnkxdEil6cv57lcuglW6RQknUCqV
rhXk+gycg+2aOPsG8DxABftbYjSklS+6VGq/9XfutqxPRGmXT3mid80+u9Nodb+9I5j8mfzOLtDI
1sdrc45/nn+6paoVO4s/ngsodsliNFoRDd6+nCDChcbFicWfUaX0PbRp9rCwlmk1USvtCqlMRVyZ
54UjgZkFp1CixVEqMXYks1qiIBJoa1kRs1B4uWXhd7NYD1Uo8tOSrHXov7HGqIsofZByoZVWoiWn
WK0UTwffVOFMCNDJQE5gyxx4ufyk1Ux3kXRDRmeDFhmurSq58nFvr/YgKt5Ox7vHYplgrMP/3a6k
luq901xbubUpGY0HC1aocqixRgN2v1ZdweGS+9/Mcffw8XJ6rTZMVCAscGcM8CxxSnSmb3m6YK0s
hWl1P3q2Wbwa46iM2GmTlTrA0U6jNcZo5lpkkOgXwjVuW+6CA/tWKvHWN3hDVAL9+ci3tPHRyNzf
YTmPAx9efEgnSWk3mV6GiiuqRQh5Jbkn5BScx2SbZ+DH6TRO/71Ubons0MHIBmWaK93BvVoDbAD4
+/QKbxL62FMKKjiAjgqF3hGEWsFTPNHZ8B30Ig+s2RBKbgfQX0XJ7CuznyQ8ZDDfyPCncSEzHwHX
ApkmNWkOXg1QyN47ZYUmMpCekZ+/MbVw7N+qEnfrABq/0JzgMNeNwumg7BqUjgaR1rx42iuqdEZv
sDqpU3a1WdvpS3WDWy5/N+QENRAiEkOCSWhlsm9cKXxn2BaotOLjEPR1wAXkHwrdYKg1a6KcG4VW
qy+9lhswGbB8+bzy8gv56O0J754kh0VaNkw3Fmo/Op3GG3CF3BcKlMRk2qpUYBEt4Vgc8m24XRlx
KRrM8riI6CEhNI2Ye1D0E/YhYY/ygXENvwIER/WqTworD4QGJdJEFiidlf2+lPAzs/BKMjm459N3
hsGCluwiO1Ms7qjBfk47r23cpVLWrSR7N59+E4w8lWMQ2iDQQNqOkD/8jhv4TWojvjB8CbsDsWut
PoSwjFrC7M5sT63CJgo82OgrBTuNdwbKHpFKHmA/XcEzC+n0TuwODfLyem3NL3z2Wwpz95hC60G4
pBcpZ/wm3sYLGluoApV/cB37BGmO3ecJNCTlwWLOncV+Fa8r335p2FnOR0lkXpfTty/V5DT8jmqO
oOZPoR6oa7XBsRaiAAqr9bXFNkWtB9FsjqsNkxoVP2BvnRGn9o/LnJviGKEPGMtHrlGxt9BukGt4
xfiqdFl5yaUxZxGUhkRMGMM/xBmO0h6X8qTS/T8tWAZyA/poLTMfJSJiBA8HfhsEK0XspUHZv8N2
BzLYJKgC7Fj/QXFXKQAFHn47K6807c1H0zjL+WpY4wlli2nkKDnhZXrrnXI92rJn8g2GtNT1+TBL
q2M6DO8WZd+DZ8zHPDboEAu4kBOQ+PYhD15Dy04SodSVuzhJ+nBluKV869Y0vxvPFUDch3E45YBL
ALbqDjTja7EN95ALAjLoUpqVM9owkJaD38qkzdymdbSs1PrFR97+/JWXMszbZfHuGcA5GMGUw2Lp
fjnV3eJiyLyFhxA4fAMSEfkvY+encucf+dO/DXg7Be8GhOp+zEPTBintTvqW3EvTyRiIh22ZJHM/
9Ct9DhrIUCj8H8/NVer9+bD0tFIerKBben83rJ8KMMQVsYL27Tk71dMcVy/xvlMTa/yVbO+cGjC0
ozeZFo0yj5tpsQdL33w++sLmuF1l7gavXciwuDF0tARInXftyS+uTcWtbI6le/3t0979etFJRd1n
WEa8Qdu1FWjgd8tT4X9E0d///PwkzVEbtSlHzFfOstuV4NF0zmIMSOPe0MKoz8FcwszSYQGihDsW
7vZQLjskHwUro0irdHvy1X0V7FpU0vwaWNyp60zo4QNxM6KZHeAhg23/y1wh+pfb4hfECLpX8NHp
jX9MVpb40uTPIlMWjh6IjHhUAFC06BKsnCULWRs1C0lE04DKWeFnee7NzfVYgIvQyXsnXRVGKtRg
PF85S63UG8Ds7uOCjpZAXnqKfN/Bid5BYkWnOTm0wBdztfQCQQD+wm3FPSt7L7wayzhSUMbZAT6L
S8I20wn0V8OVtsXS1ftW3b57mFEifLaosNIGDQBhrC9fIZVYh46jzKs/jFLtfS3Qi5VdswQeupUY
7oYjhqASoV6KbSMHWoCLx6j7OmieOq8e4DqkgIAuQ5fdhriLlm69lbW9lEKR0xe/GzYeKpYQBnzZ
xp4uGrRMk2YQKNHOhzTnRjq1m8agNvQ7fYFmyYFQ2WP5XW38D8gyWPAj93md43SYLdnJttz3mrth
vZWtPqUpD3YdOR1cd0/GVi2cgIMai6F+iyECUwP2QwNuF5IkOmP+yii3ruyjYWZZUgO+nheSFOXE
PCByftTC9ZbYQhhVi4RvF3JHQihuyd7igFyvITIXAq8t1qiNZO9le65pyLUCYgm1AbjjmWSAxQoA
cR19CQkcpGDADQK8QtU7uOXV4UuO7heEF44EwEwMpFVH/wuCSAkoximuf26fNmoBc0EIU5ihqE+i
HZHWpZCQJOnPGE1YCMlwjBl6V0mQeYB4AT3sh48yvJQQu+bhfNtRBoxi5LFpcxmSFlAkMML4NSr2
EZhOkATQ3ckYmm1RZob8//Nte4sCj6ZwunzcfakcynhU08Eam/pmQXbPVeILcszlubbpxkhgAqiM
0KlbCUVL+5KcReOkiWGnAb1GpyS+eqhZEL0GmAu0UuEdVGl9euB7s9rGPLy3QeKwGiKW0YWJgbMI
af35G08v9uiFZ1GWrEuBy1w8QjOJ8kQ4E3SBBievSFcGWLomk7OACw84WI8MmNJSb9VBi0yo7W9r
s/0iNNb6Dk/TrTQ26A1chteAT0v9NJL++zOyMIArU2jyA6wNOeZdv6E24dmzISpg83ptgCsybNK1
UL+Q5JKzi2nsx/AgEEBN6Ojhwg2uxXg9rDoDvRtgFBhOBYhwV/isQYlQWhgYrXcDcDD/DCLMxGvG
zLtGCXBxq8sPFuDQgEe5HPSV59/3cc8GJhqzp+PpGpr7KaJiKFpwgeboXzqFc5XGRloGZyxoJ8QQ
o+mgiQCNDLlgbXo0yciCtXIGUTRI1KKclqhR6QSosHPR5ANvZ/DXY0bZDQVY4KoFAFFNMcDTyAHW
I6zfWeYzwbSjTVXkb89fYzIiebhOZ5fwJGULtoE6gAONy2rLvAsmc273IXqAKpN88JkjoDkIGW8H
T+1yWnMGspiCuIMyvrhAzQOQCK2KlX077Y3/2jOCJM0OmiKtw6hxsbrE4bMULw00ep+/5cPcBD88
OycCMcvCHi5TDoxWXcou0bmk0mvLWZX0wgWZlpTa84GmH3z0BsLf+yMJUSese7xBFYCqA6VZKG5o
obCB9JER+9uq/30+zuN4ijeaws5dPIU6Cw8jQOwNNGv22Wdhdy/eEcZEn+LbeG0/opUvQk8b+9EL
zSIpgORwteMwc6wBt3kntnwlVkV1VCRkGzzgNLgZtTJkVjb5S2yiSPK6lnY8jjV4xVkEbdERhQIe
hi4PDNQfgJVGUdj7EE6pCY2gb+YTHmwuuw7jX/p2s3hKlUEfctOrdgqxx01XG9Xe9PUYlTdo/BiB
+g4ZBqXX1tpTS+PNYinEwofOHTAenNEtSb5A885Zo5Y97jph8mbRiRWJhoMIF0r8AKkMO2gSyKHZ
azTyw+crcFrRjxbGLG74kA8FXQsLMI4/mO4PdyysjlT9dqV88jjXFaQ5Yydgs7qDozh6d3pm92a5
T2yorauhjmLdpt3UWqZ2eyjpa74Nlc1uExYr2d6t/PjgzeaEHA4K5XXIICLiq7xBLJ+UOVoeXSOC
+iNnjhDFo6AtKscm1D451KtirYICz7sHx4RGGzZQdCkgo4BO7jC5FiiCGuyZw/NJf1ydwKzM4ovQ
hUXudpj1Aph1nVeQ9v2BdC9xAnttIx1ptd22RqLCcWZlwIXPPOftQKO5FAtwkJ3sOjrRB6PWARrj
wnY03DMwKpKFFh+/q43gPVnLa6YV9Gj+ZyFnwH0joqYhC809Rub0tSEuboO38Y9BTZxFliKCXpNL
Y4TYQuGxO9ZWYjOvgASpkQOCsJmbg1oqnB1/pqgRkIZwWStHL+1LcRZkhABCbMWUFnIMdBUvmTHp
BUE+ZdOHtr/xVy6m04s8msJZaCGjwSWkApfkqKeVAcJEcWc+XxCPCx1YgbPAEo4EXYcB0h54coTv
UHWPTgyllHuXeU8GA2LiYaY2LZSPFQ4Ov+XZY08SdcRNRXhpuwttQvEj3jV7sCwbGIEeqdoYWQ3W
8T+QeYdTSeDqwBrZsD2tTG6SQT8/f+7FiZ/FK9ZzvWGYoi1MD1AM8oxQpy3gfQ3x9G8jzFkBScjk
OezSp6LWt5uoLJPLk0tDmqktJAOrBmCS6yo1+fEVR5CE6VS5SwDioovh+9zhO4DHqrVvwh5XuVNt
pXpkjUf/6p7rHcCk+We2si8Xjqs5cwk+nPAbIsOp1lHYVCrDpwagmZ/VOui0gB6s2Tk/CSKs8FzF
qQLJASypVx9t5nxLqghq8p+VL7QQzOY8pNAN2JQlENknozJsdYgVt4kc8wb8c+GmYQWSQ58hxkl3
Nk5nnT3AJgFtUrNc2ZZL48/iDtTdWbKAeKyDilX3G59b242Vdq21MqV+jyZwFloojxygVEqQzrjv
9+5na00m4Qf+pTt5dgdNfgO6reDwhqPCfz2f0IW0es6vcCEXTopw/XDaBqouML9Btz6zICAEzaN/
KVZimc/DDcQRfCLHlOHa/hVvfHbllF+arFk4EAcONrclfteFAl7dVnJL7HwoVEfq86lZOqnnHIac
lHIp70VoUMBiapdexKOH6o0jHVvFdSibMFIt2RMXdw3puhDy54SGCh43wRBJpAORerXqjwVTqBBk
g/sVjFZpaPihnU+B87nLLj53SZvj8/dcWNK3ktldGKLosQ24aR6BbnrBhtkWq/f/xxhh+GBO3+7u
twmRo5PexRR6u+EaHrIrg/Yk5HrHz2i/do1fiqNzxkBcSjDegTOe41usBn77RnjrrcimYQdeoHwM
OzV/U+xxfooeTHJWVt9CLOVngQBiJGMDg3pk5xb6LtkLTODM5guS6f/2UWaRYHChp0p2yG8ECSU2
klPA12G/GmHl55cunzz994epoOzY89EwNVSHUobYYttB6VIG/hxqbCcXKuN6Q6lNvRIDHgMFsBBm
QQAytgX8IHD0CMSW+uK2HQj4oexZ/tFN0JFHFdQBNHFltIcFEQw2iwxDnQotlPnRocb1D5CylcRp
YaPMAfUi2VclRbiIznwl18OVgEUWd+U4mHutYOqZhRN0jqnPkraUukjA8WLnwKtw4LgFdn1JD8IG
GBqbO6ZqvofQJp/JuUKC7cLrgeoDYAZk/1XcVBrExaw1/NrjZi7qY9NE3O1edJnETgqnrgFwZKlO
2rQRoTDpXvJN46Alo6CwpcOhY8ebndmYhIr8T2WBnOLen++ChRA/x+EHLifWVIcbZDnATkMBw7pr
ofeMPfH89xc28RxHD2unKigIOLRDbt0hdhBJkYmDe3r+448FEzB9sxDRZG2NAwS/PsYfgePXmx4e
1R9tcXVpFc4bMaA68J1fa6stFVvmMPiB4OE0SfS4EoHnM2riMQxzuaSs0VfQgwyQXkaiSoJDpcRX
f61TuxRIuFkgIWqejKqpa1p0X59MqXe03vJ6YYVwwoBAgtmUr+4HrvfP5/Qx3xFzOtvaNSG4TAa1
VCd0RmAfe0nOToIOGSK13HR6L+cXNEVR2eIP/a/33n8G+wqqNNfq8Hz8xxV7QZoDznsP3rceZKGc
XievzbXZeTazQ6tS5bTMCW1UXL95AMrSE6nG/5gVzqHmfIXaoTDVUSZAG7fJbEGPjvkmQIuyVoh3
clMfa8NdKX8+RhXgDWebnoY1mpi3CJ6Ufm115PLb+lIY4SnYcl+941qZ45uZBbghej+Gp4S7/wcz
a/qKD/LfOaRcqjpmZAOc5GBomRQUkBtrhJVwLI+Z4g9aAvmkYvi3TH6OLKcgJytRMbItn4Efktae
3fi9l6706/OVsnBYsLPNnxeNK1QVForbwe4GziVQ9TiBczesNU6XovMcNA6NKSiklRw+lMq+jBb9
QkZyYrgH5nXKTlFBAkJ9AHocXDvsCzucPpbxkeLq0KzsxoWEdY4jhytd0cLcioUufNjKkE3dZlW7
chQuVSnmOPHE5UKW4/B68COD7LuVXkhax52ItRhJrSW9FV/c4sAX1y5VR7Dpcq04iQOE5V8zeF/C
SCZNYJJh9YLduLC47KAc3UJw1W5R78BtinNaTg5Yqzc6uEQSJo0eopBs8hKey3CaaldW2cIJc3u7
uyM049MA9x/kWeO+9l6Y+jQJwwY6vKqJcOUrLCXZc5w5nxMdQ0Fm0iGv/oUxaxTBelyL5XiLvEB5
vpyXkuw54Dyr+EaomhpJdiMcG4b9pvwXGu16zkwk6LT+slIEHXpY4RbUewVvZejRwr0KlsegNXPZ
PpfWjtVb9vEgSMwx5k0qclAnRWpMRhtuAJWKhN71pWhOxbDnoeZK+HBDemX3NBheQQipNaMcRj3b
8bnBAMDgQwZrrNQ0noRqauxMQEhJM9wn7E8exjqk+kJYI8OkFlKCEkykM1L2AVojXhsJ5gRGQAHq
WKsSXitWPFj90T8kOKwULHfYeBsKqJt1gcywdhpsSzh7N54KtoNGg+Qq1g7Jfjz/Hgv39hsv4G5d
xdUocXmOzjGplGfe/mnt1IYdm/H81xc2NjOv37JwD6LcEnGY+ybrd9db2dQL+dwNnnL31FAS9IrE
w6cbkz0K8fAjg2mX7K1KVC2cH3MM+MjDAi1lcd3sQotz1eSltRmb0pCxQx19LQWYrmCP1t8s42l6
+AAJLYqErQ7NEzmSc4syEyvUXR3VOukQr2y5hVvM7Y5wN1k87MuoEtr8zsiApBK/C6Uvw/Hh+Rde
6grOkdtS5lUkVhEWEK5/ewqqkVCpQxqVmKUFVNIG5XMNK7400ytwy3Z9LY3osoq6WgiLc0g3LZa1
z2Y+Sp/welGQxbFX+EQ4AXj8U2NCUgJj1HwNsGLpXVi5TCzVc+YA7SyCPrvIYVXHVqu7RmXAhvMS
bBJNVDlD1CHFI34PjvCP64SeJVLDQKKqkmKLdna/F+1oC0gReyBOMKZV4GdxGE7PP+XCZr3lB3fr
xC+zNkxELHo2hvQ0IFMhd3n+y0tB/4Y4uPvpvq5qRvQQ9Kmm2UZMhUqqD/yLuxcYqIlxvcZUgpK5
Lz3Ja8WIFrLLqBwBZklS4YpaOznLwPvvd+VpFjbe7U5w9zQuNFehLo37VK12WnVqtsn2B/Y+4D2J
Zrv1V9LtpaU5jX43SuQXeVbR+GwlFTkkDaObPtPaAu57cMuF67OVVv3KJly6Id42591YHQvharTn
JyUC1gZJxQbuR3ZgqQuKFrcyyGN4iCDNIdkwuaEkYULYpRatVcY0iKdFW5imqUAcGmALlRvQ6A3v
HBvhC3z9LF+SB1wppJUnWGrczAHZQAAB6DC9JjAb4KXBixiAA7BRlbWYLD0Oybfb2t08DmLYkiV8
Zp0IlioJjm4TRmCVToHmU9uNv3IqLhWx5oDrcoRirtBjJgmzkt3bJwOnxgadDdojgxrt13BTS+8z
Cx0jMcYSQyM415UG3EYONYHACg7lcQ2mM/3QgzPsFiLvJoxzXZiPCBiAtysZ2fGx364Bw5d+epY7
1C0cccIMP80ILwx7bV2dicAo3+f+Sr16YYPevs7dsxeM0AhEjwEGymhOLjRVJCCyCjDYFN5dOXuX
7vm3csfdIP2YhgTuV5j8RIOwXpN9+rEiokZqM1CuH3YULhgV5IY8mNtCd6L4pSUVasgBdOXXunVL
tY45ThpurszYUXgGmDBBVggGPkLsAPYoQO8ukjvyKqoZcYVruRr2RlO/iYPJQ1Eg2Yp6i3Y77j75
lnAgPvVnJQBPGc6jVTMr4g5uAJeKDg80nluV2GQ7WguOBmVwnAw+xUoBYnHqp+TubupLn4c7Zocr
Uz28cplVDhsS5jY19ARH/qMQB5ltzMDPcL9TQ/QvfdrORHMgNkJ/IT/TTg6iNazkYxqCIM1h00Qq
CB4toUbAdfSh8Uo9eA/gKygJvNlyesB025DZBgy8T+A4b7XhFep+CWWRNa4S24QEA3Pjpv7KmlzY
WHOkdJNnvuQWeBhiSJWmBt2Jhsy5AF4npDj9FdDOQoZOziIPbquwy/AR4nLBHEe0u7hT4aPWs3IU
LOS05DTs3bdtxghy3zneIW3ARqLgIQ51XJ9b66AtZAhz0DBMhOAqOB00ID4buTPK7YbZtQpYzhpg
Lih/PN8IC+GZnDKxu7cgJCBHExHDtHrzCWVpeaInkM5aQ2spN5/DgoEdbVl4daILAEGug3celHgf
2bwqvCWf7Sv9JkBuBvJO3pZSYtg6ws5H9aCwstYcWloDswtOQOVx2rTT6wEWEvUWZNklP1HzcKU9
sxDA/wsUDJs6uKpOrwdGfrFDOqCIaD2vbJOlpJWcxY9q9OCiSCDNFyMEB7m7prp4hvS7JnZyo442
zPouA0qY3DE2n6+Hx4IKApwm/l4QzeiPWTbdl+lOFREYTMrMCDkG+zSUe/RoaLMMVR7+aUZ0gIds
uRtWRl7A2MHk6u+R4YpKBhmNkftv8O3iUoX3C49useYZ7D7WCSW8QhUDbypto0sEmSukXtpamvKY
yYP3nkULKfCkIYJyBdpV3gf89+xRZxUXAfLsma46vEfGsG22AJeqIO+kJ+I4ljJUsLfhhtczs4Hh
kez/rHyDx60zcQ6n9XyJ9WkGkatTUjXV2814rHT4uRmVvSb6svidZ7lNSbEwdOSA3Ut20lsKf6VA
aR1sxaurFgrkkh1X5zRWB8mYA/ppZbs8jpniHERLp2NFhvAzcsSA/iVqgPbEAVLDMIF9PnOPt7so
TcH0LpoNqPj7GY+Jk/Y+yJiVswZ1XEhgRGkWSKIOOrAhiwtb6tCfKIJjZ7zW34yOelnutIdiG7xg
iWqBkR0yhy7NOFBim3unnWFl6hYuWOIcQysUUAm+AYJLaBx8Qi0YthVgH8DF+DPolP5HhKHcWkF+
ob4gSrPAM1Rj4ZccOictQLRwnFRyoO7/kAdYNsMSGXWubyhlV6+d3dn8al328e1fnINse4Eg3WFa
kvVbci1A40A6+s2rMBu2ao3cRPoqrXZ6jf/O/sQ5qLbNGWoseiAemhMBkRRZMHqcrOm2QJhbuXsv
vcwsnjTi0FJjUKMXKyaNKdJwD6yiolw5thfuoeIcCSsWMGsKKaxH7xMaUYTWKtBw85QXag21sRSO
xVmAgNvL4DdNQTpwmz6h/Rpeul/2CigPbAqCANRrcAmpw2DDr1WFvfOgpttVz5zH2bk4h8RGbPh/
eKgRlwC71EdhnxiSlkKIINKFUCvVYmVbLUSMOQK2ovowHtkGQCUUw0eygtn8TmwoGFCuiSk8zrBg
wfR3TBJCofQGemqduzpEu0tCHXzo2yaA8hCpUkIWMly5TS4uivmlBmZCYy0g/AnduQ9Ut/yEyZ0i
QAC/8d6JN6J/C9a0TR8nPijJ/f1WrCtxMesBwJoGKgOmaW7VyZ9G0ntB76tY/adwPsewsgklcqQL
L2+X8qlPPswTJe5DaAGVnd/IeSK18vOBluLdHL/a+rTrUXkzOr4SdsDjRiEcTt5iV22AJUxUSH+r
DIQ8s0LOUosd1bZ9T0tfZdZ229JxPMezCqJYxULYjk7r2l22gQWhnELXJdVIEAUh+gsn5xFa8nbQ
W4lrDd8I+433k8ROnpAry+fWjnwQFeeYV7cWEgm6/JCrLS/gCcpUHqrd+E4Kms84Ya+NLhTYxHHX
5Luo/hgKF0kDq1DZWwLz1CJT2rh46fpUYUkwN+HEnA/CKYxNBsrMUu9pZVNoCVMoiWui0gHx1hhX
MoOH2DCVbOg815Lws0MnKqUhEUjCrPxSCX+GRv/HTzyLZwHJBEUfYYaJjWvTv+kF6ApbUAY93pUm
dcwuaSSfw5eV0RZ2/VzGPJC6lEpbeH80imeSEEPtNPR9dW8Sz4J6nf+JWi8kvqFqLa9slseqQYIo
zJKfjHJFCgZUkEkG+5u+VBUqSWm6pz3IFMYvFQ+OhndgOQhrjZc05Ay48sp8GmlxkDq8MO6L4gJZ
EhgVYAtAkJjnNY8BWsGH+XOvQGCzGdSczeSWSuGI0MuCr7HNbqj5lT14w549Wn6zQCkKUT0KTAcP
ILeG3ATaKSOrj5wZhQIqERcR1Jeqwr5EiaahB4P2/0TELs/KPxAHl734e4w+m4wyBu9HjF9TCgUt
q2MJuWTNOnwlwn0DdXBoRktnNzIiVPUDKFlwYbdJsMt5aHtXQE65sVpQrzwaOSSX7tnMyHNCJki4
jP5A5USBsa1K+4ScpG99GW9bwoglrYJRxoCfgyKOxKRbsBQUodR4UHi7bKVFugBNghDG3+GWCIQi
qjmIIZOoBVAqcaLMVEXB9lpYPgBrxEpTcyGqC7OoHsKivCk4dnBEINFZCFHLHmwwvAzU7OEite/P
N8cCWVWco5EDLKi446CL3ardFr4pkh79lgbAm5xJGzh7Kxn9wZESlcYIHeGtpTQ4WnGCTCtZl8u0
E6F4qZ+IyfqoMltfaSoUM6Gj0e5qKIaIKwty6VCYg5gbimLhDYENhYAcpV+QYt+w+1EjJymi6E1Q
6hpEeJBMFCpU1y4aC3wvcQ5h5ly+Jr0+JFESzgGUr47siOYCuH78PnjNRdXL9yN16fLvptLJY+Eq
gyj34htL9XJVZ680uImgfn037qgy6FqRgd5222FQ/FhNUPTjtqHPr9zYl64kc0h0SIMPTTBIEakK
PuGjLoWYE6gTQmaB0irvXQJrH0jp8p0s1koiCyt0DpCGf3LeRySGhB7fKdY9izerw9r1dOmWN0dC
h0NaRemE72/BTDBw+6Z3XI4Zttov9oIyOUTwoSC5GTbcRTqmv+2pjJXxQEF63Mg2a12uhaqxyM8C
+cAzUhZX02Y/8nb4Dq8hI9xSFqVGdruJ98kWlQ8C2m/JHxaP8nxPcvQNmfYg/v4XjlpkAeuAV67j
J+GFJaUjObzlRPSVts0RJrm1AFSIT8lUBFTRCI0CqnljqFPAeXYZVGpZpdus8FQaUTA9Du5BDPSs
PLbZOeTgo5dGSoG2A6wTYdYuqV7fH1xoO8P+/Y/vNnbtDbuSS0wxQ3c+zOH+E0J4mYYAd/Q/JJ3H
buPqEoSfiABz2DKKyrac5A1hj23mnPn099O5qwEGTiL/0F1VXdVTAHU0m1bklC0xlGl32KIBFGb2
4iL2Zhw+i8RTImZkxeFZkKzV7iwd+5Hah0B020V1yQ+wTTmsymMxtqfZurVMSSpiiKbNGyozYebt
IkXesJiOIH9x5blDNPujWX+NaShqkyPxcTXznmUqkhwyJ0Q7Gr/LmhSYorivVuNUxl/cWztz6Z18
k1uX6yYf/GZ5F0tfGMDUa7PLnCLGFiGfUlter4lalLYiNee4JEXXXGd0Tunc+NuQe8O47CmWzC4k
LmuvavpnFBcHcjvfp6xwrbx6JX83aFT1nliFs/Tld7LMl2FJQskKxgbf06ESd8Ng2UwKyH12bNIO
IyWVXbjKWYWDkppWpNfXhKYrxB9XG3kOWFzJ9zwPSnmfxT91P7oqDkCiqdpJZnL6VrYxMeOqToxy
jI04PLWz/tmbytnqrCzojFEvPaPUs39TKbffY92W2LK0JERU1sITxE2LUCdhqdyYdMVQiEn0KNve
sHmKqz11Bl85ybq3qpOtKRxeTMh7lYXFtdB9JHoXf2h19Z6Vn0MxTEct1wJp0dx6ys1doa6fUr8W
u1rR+o8kwZPaUqu/rW6Dbe7xl/Sy4RYll3l87fRLQjg9AdO4Ua8DdpLTjiwBKnqjSq5J5+SR5Slx
kEtOFu3XqiQioiRi0bRGGJqwSwhsfcrblRmtn0i15fSqMIebHLI4LLPd0OyX7tJTCid55Chj40bY
PS02nnnJbIuDizctSzfhHNbdUggWfKqH9KiOZN07o/qEsXih7mhEMYAzhedpOSY9khbiljsHANvw
SPJVnCh/E7cTGRvljEqyE91OsiNhPRRie4owDSnhUbBCu5pb8mwR2LgyyVE35zm/Naxb42MViRhr
SfG8aeZ4rLvfsv1d2HNqR6iI/NUsLBJleu6HJDBz9R26jtEqg5ZEWNxUzZD7iQk2n6NDl+4k7HGp
eanU6xa91LNch0YlXjAbuRSddOrkzmtJ+QrXIX4fJdOPdfDE7TmXziUTYcv8ueX1gY+xznCTAsY9
/VvUbs5kDYdVjPGasPazElnhUMk3ZVWfybRVXsxo7nclUbhC4grKUhy0DFCCzduUFYFNFUZWLA0V
AqvD6ymzm1p01OJdaRN3WbMXTErnlXeeEE3bGn7dnqdtax2TnHRD8cqp9BbC6sfOL5ftfWqZ7Cbq
bbIEalF7ic/jvSCJfjXKyzSToSvgJ5VMQOUpVhpEwwgxRNbgCSwVrUh92jOmLQnSmV8WKfM7Y3Nr
TXFqo+cliW0otW4le+JjSArXl/pYCVWMf+lJMNwJVEXEMtojNcp9/ByVVMjlWGmkBMhWkKWa5bdi
X++UBPcOS2/ubaNeG3mNjmV8m+fL2P4OWWeTPDysQd6+mLx1PQUtGlwE++yOUq8dYxSdXjnowi41
q8itxvOGhauZtkchKcISsD8W89LpUuslIlzYnbgNFUG/yUNPXoCQ73nAc9AWJ5AnK/bGwe6OBifb
RQS6Nq7TgIcpIz9J8SQS/F58Ml5sWjcSV8TpW7cizRaQa3wWViCuO5JHtMHOdGcoHOmb72y3MBuc
hkAS0yZbXULKCCGg2BOO/Hp6nskvqo/iZsflcy1dUzyvKm+ggYlb35QOQ/QkbH9JyWxb9U8q8b0g
M8TArDYf49epS3ZCVoR6UrwOWYshbV7LQV/uE4iOti8Dc0oMX2F8TbNIAF70oOe+GhUZs/vc6cdu
cXIceLEo1bjSNE7Bh5XjIVZeOMnTlTilFcuiTw0qIdYOFv2VWs14NxiNo2m7RNwGp6obfkM8DKe2
MtJv6dal/qJ5UcGQnO7ID3oWvWUZKIYRMEWFgfZiOJKe2iweL+5VR6hRoKQM8MTXWZPdzRjIoCdK
0Tj1BBSZMYfoFpZ/xYYpCvMSzw1ZFjnpCeGg585Qk1GXVfNd7cfLMhANQSIF0MfqVcWRKLlcxq6M
JLvJG6V9o3hC4rUKnDGuNgO/17ScZE4H7GR4al9pfu6xo81pi2aGF0/VFio5vaT6q4iM6KvuWp8z
8bXcBLsGCRj2hu5JPRRL94p1VKD1x1h144SBunZ80upzM3k9ll0qQADBqCWxWMNte5oQ+GTDMzOM
VdSRnFd5hLKYhjempAuor+vKeVQtvs7Mdi+PzrAuBFa7o/hpZj8GyR4DbYyf/o4mhwQjqDXnFIIX
RLOkYUhhbSmOLPuS5FndSxe/avVeeRwVtj6d6uoAGxWXZ331Osy2QahVuzacpuGcuwvLrdxeapoW
dXSnKJQZBhuDathZJH+C8X1s8QH+UWVzbMkX6Vu+KVtHS29PVHnk9s4g+YY0eGNbcg5l63OzamHM
G21i8aLShRZNOhwz4o6qroOOgp5z1HbzrG3ZZ7h2eLHYc8Ws+UU3wY2kxMt0/cv8TDovrTYWbeYo
uryL++KAFdV+ejx8EF1zzv2RhNB2I0qj9icO+oZ3AXIzLMsewwtHake3Ws8FLP3UGtducKxhXySD
Ky9tsI5T5bRde9TAAXSStFWlvbTDURZukVIcevmLAOlqjRhrH6arkgpXRk6cFoNQXCZfRgNMSdjr
AvGnLRaTyyzZ6uJkZnaal1bheKp0Mjrr7jDKRu1Y20plJe3k+GM0gIxG1aCoEnuKPYqyRDb8tVzK
723iws8Mxc1KH/EyZshWHaix7q/qiAtT746bYo+g/4CW4slo2L95yCVgqExf19teXU1frmgrZT1I
2vmyzB/wxXar9o6Id2BXzq5MBuNaq06iHa1CQ5ddrQdra4knxouDiy3Vb83c+0wkkh9JmixYgCWU
xCeLyUcVGYEQfYlABqBt9mbtLeOJlNPAimWCTx+LmUGgqFJt86nrAq2M9o1l/q1KrLhTJlzLKowa
8UvKyK9KedXa1AZyM/PEQOZfB2inLTBvCMk1zbQt44Dgu6UK2brPdV0Cq8MfaXorrU9ZfBu2N3Wl
rPOa4mkjb0Ua/JXgDvzdozDBs5JSwJH17HmWld+JwShHJAgF37cRVVp5adPmVE+WbCuVEOoNK1bo
dsbky3Ugltk/1Wi9xBqw0H3QivVGeDzhrF2le3OhZzZj5ws5U/Ghrcr5OOs9YYLVkITJuuwnDLdt
pmCfp1o66cOa7BRxutfc4TuGFq2g7r6kLfOqzPpdFjJW68yZ9LdMp3xHsg/Onl6JdieUUyq/84zG
ZCoJDZyxSplaty+Qb63jnmo2bCPhUEnZLmmigJjRN+z7DqoqBOtMiTNV6Z9iYakck9GnEWpvmJ/i
alCksex0Utg5LVFJ1NWZy/mgoC7uu+OWfabWXdQ4Ks5GbiV2zoavJkI9iSjIvQaQqdd6T2g5SqYF
fxro7kO/LcQ7M4plp9aYHJfB3HWRcmmM7qhBusVNedgWC7sumoEu8os4c2up4vE14k4daojybT0u
cemnW+po67uo6p/NQpsmVYdSYkOBuGbab9bfEyqkoWyIU2cSwGs1zdvG/iKngyMqfiJ/93C9plLd
BOm5wXWkm1/JRD2WanFdhphJA5OfRFDSeeQ3yP2K23uxUrQp731X31fF2tV9/lYl85sMPrPI13Y8
LlXyS+4FmaEkxpEtNq0R9yL8TSngS2NHzUtMoqjECrwNZImwF3Ivb86csHXtyf0hh4SW/NUKyuJm
0Q5Qazz2rtrsB0veSRWZb9z+7cwqIUH8xRjbsE05dlvNXQWUodLXLL7oqztmTA6p0q9cjB/a/MMi
dOnHOD+cqCy9LsncKF/cqP2nG8SNK7/15G1Ge1wp5Po5PUqKaAvDr24KtkQqdfWqmE9l6pYGjuRA
3TX+DQtYqlLdFS27WpFEppOQhyvjJK2+csZBoc61K+sfW1LsV7N+bVPUA325k0WnFDG0Zoim0FzD
2hvUicq/LHY5W4f8UzV4SE7KGEbGkxt3Teqp6UvEWGr1kSiuifOFKBxNcVd+QzB2mhNjGV7dZ+VD
M0OqhG0J8h4kQ9qnM+FJfbI3LF9rualpUw7aMl632TzFOE0wbyT2lStA9w4DJS2GqZPuTNhADTme
qdREw8+ykYlFupnyEa1BRlhDx5x1WsaenJ3V9ktnfMmcMgIlae0mX9RPOcgtJpjktA253xp7vT5z
enbcMFN2VPClE59kjCUX9k8zuKZI0hMZj6rpWuZnjBdNRzK2HGpwkNHX+pogTGgf/sOl7Bvb28JI
X184A6ATKSNS2LCh2nOk+Fp0Mi0Cihw6nYaKbxDc0TgPSslZdCgG3G4362xSBat560kYKQEIj13u
SvlIchFHNlV2X8ZhTMelWLkX0y3IOdtahFN7XitA38Ft1viEQ1zQD3QUy7AXhsS3JDwz0weQkBIS
1Xrx8BuRxpoWq99ONWdcbaddMMVBpxU4Qb52KuY0QSl5RhHxIbpDVsRunSnUxqmri8tlro1Qi+Hb
VeVHjHFxKrsdV/tVmFVfKPwIh8XlI2J+o6uKcBU9Rd/X5Z/B0bNUtB2eBFwaZaGMstI2mXeGyQnH
9tNQwwlxfb1+9c1VZeqjsuGXBpJ+OAEKm+o7n7xitatfkh7sttbfyj6Uk/MgfJDuHQgzeW8m0/W4
sPH0zcEl/9a0TlJBZRQdLK7aqWZILWtqcLJaS38e1pB0y4YxPiX1PN+1VlzuatT2QJXmqO4FofaV
eQmyavDAJ1onSXJfJx06Guh8ZWals/rPZK/FVYch+6zui27Zz3EayBbREfp23SSZiancH9YprKTu
Z9P19EQJ/GKJcbVDauJgdfQyKM1zW85/cUzjBodpR1FiBENSPTcm81ORaT2Lq6Xbi57QvawR6b/C
Uy2vTk8cNZ/LFdfx2yymJIgj6U8wJa8eo591fs7b89Y7zafS/oMjHBn9oOcZXaVwin86zlzZ1Hnr
+CjgjOFQvwsyOTjYuOHtZgYPssWkI1NPTcqAn2cIpGW50myvlSct/lB/1Sl/va1KL2pvF42TqI/x
hJAdq9ZeWuxNydf62Ik6n1A5IIa1/MCfkkKwQvLrDuJBArFrWsLgQ/IGLOta1lhD/unf0kV9U+7C
6hPuLQXS6Eq62/R+kd7G7DRqvQNzrF0HLmstdgErmGTFFztJgrw+d/xvwcdbQNvsvjiNWVhhvTk5
VRa0OF5aFyULdMKzERVXhteS40YXHO8FCp36VceNKXqeWtkbS3vK/6W6H6E6l0L1pKBErDdsCr+N
LLeLCMrzrWVqrd9lyqEsmzDTA0LgGXWdh+9kdOU0jLJfIfmKtpd4+DflW9hIfoeNU+PS+lXAhHGH
SbBNkm/felZzqY2N4xQ5WwwGlu8p5Lam9jPzy5qyc6HhKazzZWwPjaCDhpxhtXKWjKWRh/lNaWI6
0Oc287hL1syVK7yjsuSEmjho++Somkf9ojVHHDNNHGiQzTSu9U+YWrpsLzbeSpCJ6tJPobSRCJ9D
1eO31er04Ycu21MmCMy7i+QcMFRpvZZW2GgficQAYjE/6+o/A4PeDICJkPqZw6z6UDsyMQXdU9tj
WbmJ+NPL2P1W3xb6ufKvma4a7L/CbHnt4ZApaQAcJ7m8gzMNySVqwla7Vfmp0441TqFIwEucQhE3
iYLHpbd2oSSHFARb/VNFXkFueVG6BqDd4GGHastgVdkyPMYQcYRPJt1N/riSIiIaF/W16lWOWX8U
AFrIbh5PlCMNU2b/qPHcttlJeJm9l7VtfnOp9G/1r9b6cftS6KGK/yg598TqDEx2YGk8KNZ0icr6
ieRXW2l4mATVi89WFBD8mZivfBajfqpuavIWLxe8hoXttVOobJLUydLq3Az08TTVelIiZRoDXeTD
bafovRI2RqZJTNJCFZO1vAG5ORRWERhVxo7HW89ypeQq7FU8pCucw49lW7/p3JIFRZic0MwWb1p9
jVe7Lp+igSV/0mlnKpU3gCRQVLF/Jq90dWLzuuY3a9so+04w61N3Qa5mG8Zxra+V8tpGZ42CtoYF
K3wlcid5VxaHlDnrUQE8zH1wq6wK++eacxBz5l5mydLX3JrKN/TPcduXAhhv0H72+W5m8Nf4UojI
Ebk0GRtcPvlcRhLMIpmO0r9K3QFu2kW911If9xIiSCzDH3/ZZYLlDeoOBnSmAtmuqfHaVL9j8aW3
/RN4OyoEpT82g6PmvLsP/tYquy9KZ7cdlKHxjFjU4vX1lrhLwCKa+mkp72t63rDWiD/6KrZL5SmL
gop+PLYN61VdXGA365x14GBKoFQh6izH4KSaaMQAgQryT4x3qT3oyI7y5DBRynKO6E7Xs96PGff+
qNPOS5wpm+ACDVFSdFVIBUSznLIfCR9iLUQLE9U2zuygXhaDbJYfcdfFX2r9by4++s5RmSnCvcW6
VHXlYNGrg5VIh74GR9EviBimilCjwMiu9E6VzLWpF7ahvJmUFZFTb46IIrZ/ajFhLLk8/nLtqtTX
snD0OIiVH80qXE1/yWOnyMKkC0Z1B8nBNTwZzkycQ/OKb3BW4PclnNbq1pNB3pzH7Jr071oFgHvo
hdmbmBnIis/FChXxj4quFWJHp0qRqWOSQ74xwpa7woIGx2lbUjHsijVP9SJSj9hJZ4ZzpN6GOoY/
4fPhcEKcrWb3P3O9Y6c0iZt1gZntuo7i5aUnebOPfyP9oEf7DRFs4hpFMP20GaUa1keM6Wte8raQ
X7y4cn9hbphasKfBk18sEPejQny0SYsCuCSyl1OuwEAHJRGysI0Lt+jecp0U+RLC45CNFI1GKPRf
m2k4erovMQrsa0c0dhUSZ5I2ZK7TwDjni6fKb9uvkr7LRNELNL/vEWPynMt65Yglb5/8KDeuXIMT
qzwhJRG0nx649WVVTbBtu3yE2XCOFgQKD77AwCQpTjACy8+iesMBN/JVQgIEvPjCDWREWL/JO1n/
ly8f3bXmYkl2KYYnlGnRr168zyiBgbIKjlrVUYbIRaMz6ZTnwI7gH/bchytqSc24x8qpV7Gayf05
4SEtr/J8YCUULRihozCO17pWfxYHpJ2Ava6svqeAD8Z1WlxskxT6SOlNgO9WQZKFVnenBUgMMYZh
G+1vHZ1nbKWtUL3r4DkJZfNuNS81uVqjrZv4DrzNQu2ie7S39eeBB96R/RriUVyeFiRFtP5NHay9
12S+ODu14Ea91w8httVi+mlOYZ5V7jLDhInjkzJF9maYQRzjM98/VQs7jPZTI9kAld4la57jyeua
XTvvu9eWEFAc5v/oPSOkkOp7jFrR9KLbiKD8bvyNuZtITi3iUL+TLZspH3PeTfsB/mD0ZO7oXyXb
S7+linM/LnxxpHpj/GkOH4v0pL4o2BDI01P/oaxBzV+keNu6AVU+V7G0owYhscyhi4/Sz00RHQXJ
FuYJWmWEXMngMnQLPIcgf0B2HL2XWPuSUk5KbygPgPWW/JvEbtF/p0UA0kqyuLm8SsKh79x82UVi
QMOn/6m54XT3TP1pxi9AXqK27exTpqS+5ZXJImsemgalDkqQ9+IcLW3Y6Sd4bLtYjyq3rjCCwvqN
Aj64EDH7NeIAYD6Jf3X9TCtR6Ds1ru12OWg11/RC3xoa+b9W+lG05wf+j4MSJ5tcXv8Dlh5LTrWz
Y5rssI6xHK3ewQ+g4hIBhpLtW89CkQRr8bXglc9888aAdH4Db7bhWo3oJt7gTXoyrfUlaJdXrbhl
rKmkwYUbj9f5WQ2H5twogbG60eKDliAIIwwA9+oSdSO9DLsLY6CgE8NW8llvxvI5ci3Ex0HzjMgZ
4yBqKpdI2Hq+bQmWBwervQEVz//GuHXqD1W98drF3i2w+NaDqfOBqmdGHr43/ZBFxBoQzYzLX0tR
I7S8tfVNg55J33rhd+scmYVjrPAeh0cQgfrQsTlWXDpK41lS7Y7lD24PRuxl1617V1TwFYmbEOv9
D0zWhHxHFd2s3oReSuD6DzoVCQCZ19038bWWdii0IMt3heRY1K5E5JjYcg2BaXJG+wWtL6cQcfNC
ucvHgK2plz4It0A+H3BS4YvWW/K1DnTqJdyU7EzJTjPOEjI/+TS0O0v+N/OfWzgZYZPblfAeNa/N
VyVH+yh7hTl5ND3WiEi/wx+r/+hPKpB+tyiOUjx1+kGauMwlxpZfreh9SRCF1A4vgVpNotDeNDeD
EuMk7qmcdRjyyRanh9l76uY12m7+tTYqquZFXcrDotO0qf7M2soZQ7WFF51hh/JXVaR7LTF7W4Dl
LRAZTFd1ssLNcVgrd9Cbk/H/653EhpoEqHWenYSUprr+Usk/YHJFfzJa+UMAgLAFbXxw2HXp9B2s
PdeQCfKslTkoEWk1cf/SKe2+X5NQrmpHH5td10R/YtZ8WpP5Lchp0EIt27meOmq/0/PcL2fVM0xP
1icuFruKfZVu9oqQCQGpbUpunfzIybeMGkE+RGZAC07YYKeEUnN4wHCJK+p/UPbljyUou1TBrZqZ
vfrS3sY29sb1b5wUFwVKz8UF5rxT+cmi4kmbMgbL0CYOvmf+pHmd5G+mX0G1aGP6t+h7GepkMcd7
pXo0423vqOZ8ylvMi4fpsA5s4hJMTGa8BpBaTs/1s9XfY030sxk/tDb3YyN/AgLw8/ER3yU/T9Oj
sQeoXYjIbbpHnSzii88VtHSLF7ccr812AlOLtukumbdUyZ7qKMz4ak0TnlXhhilnl3NN4BB/TZIT
9+a8+ptFjXXU/uL5d0ZpHYMA2BT4WFAYrqQeZqSLCskAMekBDkfto+iFGR4e6MMK8D1c53hXTfsV
JBayCipBiZ+sCv4CnifUpMOmA7nLXpNzCm77egUmCrcNNu7ELZyOjqn76nKrMKru7Ej3agY0I1JM
gknsw3o91z8GmqvcmK6Ay6AU03QVxr3wvA1H4iyYoZyMu2bGPF23kIPS2FlNjLbhV8cqpb7It0UJ
yxzTu5CQOzsntpFTbxp9Gm61e1GtZ9Qu+DAjJxDkm8zSp07mHc2qu8SHjCpDpEDAr8XEgwzCKMZI
igy+iS8EvO6/C+M+zjtDDleciojrWn4mNIElBN5l4ixXR6q10suhiaMFo24l2fXTpczeLP20zucc
lhWgV9urA3o7wN32EQK4tH4xpqD9H1jjwJ7cKPIoUSSMDV+n9dJKt+HP+ilS3R5TT4/+NQsAVpre
Fn28S9wMK988Ju9181WgBLPmw/RfsPqc+pCiyuAKjHcNk2Me20milLjnVI+UkYUPfqcstrWzSKqK
LkUeFNXNmo7d5AnFRYRbHvMDyfWmYr6vHy2o569Irw3uGTQ/dfSrmU5u0fSjVc5Fh+cuaudtcTWe
9+JgOas7q0rh6lRv6UxaklR6SXpv2pP4bfI1Y+4t5U9Uv41Yoar5lRYQEhL2SFVPW525g8r9ycRg
L+3juj+oHRwgjkRQjKUYbhOdBMgxUJ/PXh6onU568ZZv0OnIWUbEAUXvqzze4h3rm0VdDy11nKy7
1nDcpEvROsuMW3KA0YavHiLjEXGqemt7X0R4fkdVfteHnAJFjeXRfSjIVlqKjUd/k8sUFqhICqcG
8aNkQOljMeib3fsXidakcQZlt2ye8mxdp+6tfc8sh/UACApYIcWQW8JfUX3iStaUvnWvKDSljw6Y
Jc52YmW5a2XHKGRLVzHsJhFd+ZpW0OHuo3a7r6sfRTsmgUTzuyVv9QJ6zog1TNHF4jqoJR76HKjD
vhnpaCxCM+RDO34zkns0MMtWN1+Axty+owm1RPUy34WHE8xwFFBpdA0ptoOfcmiI4UKrVG845J1i
BVXs456BVZAbLxpPW3zO13ubfsSJZ4mfIhRdqr7ruRVox0X0Fh3u8VCAwFvQPyReiKn+akni91gK
h7jlpolwSHwzwfaF5kPPOGbdhER33MOnL7zmk9yl16hQGZrHVcPiSuflINRXf5doX2ZCIMJfJ1Eo
zjyg7DZOrW+VedAacDgQd9ulQUsXQ4AixJ6OTcQ5Ebs6W7up/2XJOQWZjmOnQ0QSdzuzK52VdDYa
hqT71oQXpZwRB81o8hn3ZIfEBsU70scq8bOtooYA19a5pVrdM/LZWzX0OEUM8KDkl6GY7UYyTiOM
PsbIgqPIT2N8I2ISrju2EEjZ1NuT0dHe589JgyPAVGgdGigQE7nZ5TrhNiZdeFn4Cb0izDOIyfBu
Nl+mFLAuacaBFIX51NVfhcWaSAFcqE7NpD5LpuxU5pPQu49HPT2pw6XkF8bFFz/NyJAxmk+F+hM1
2Ey/ZyLyfIkGXH4RiNlNNH/ZBmyOaHapkyNU4RwV5U76kwHtrcQHGWnXDTlkJKtupb8LDQ/l0HAU
bl+19d3H8eNbDqz/DFWMHtMmnFSDujt1ZPV5XhKUX+WdK9uUgBMN3Z6QaJdG/tnrQKjFgqfNOzgI
YzoIyCAGPsT+WCV/PTz8Src7/W1q7/4nVLls2nmEWo/p0VrORNE0P2pKorT7mIp8r5hospJsL/OH
x6ZxIBbzUC7SbcSTYN5X6kuUX1W0jHH0JvZz726WdBmHKfI6+VFt1vekyILyICx3SwK/RujmjHyU
8S21nmV58pdi32/wVNFTFYMoKU9DvK9lmMNnSdhpprdZkatPv13tJbAruhES7kq1q1VhKrym8kSl
/U+vv1UgpnQINRW6xc46EicrkPccK9XyeZiHc1bKz4UKVk18WVLuNWwUy39qh1xiWEVY5xKmc/ua
ey7SxLrh/8yeW7pvfUlfBQuuvdk0v5Im+CeUj0pXh+3IDh9GjXPN+DcOICXcwNIsmLsxN7+iZN2T
0/cSj/tFfjWQFdeMEKTtuybETz2gdkeDkRrCdEph94HTTNGpUojdnKLF1xQx8RtZezb0OL0pKgKh
Nqamr7Y6VK34Vhuk3qgIR+t/cpx7sqaEQouasdzeN/EBAXHkxKKF7v9cJDC5CKHU6KEMpG9Ure69
tIjSE8xpr84TswD4qtlqJe9GK4mcNjNyZxTbKUgG9TvujNiHCUW1sCYnM0JAoioT2aES1X11iQR/
KHaqZDHf5jJ3MCvzm8D9HmnXdXqh/eyyg2UyO9GmboUiqfrWdNU1SBDYbK2jncpxoTeZhHG6+C8V
nhXSfWhCGZWxlPmJbCNIOAlhQy4xY7YMCjGBbf1cmMKhlYTZMQXF0/DlkNmolmsOt1FLXanarcqX
ZsJ/yUExsBrkr26hxS9RUzQVXAmcpfkg6LDvrRXHwMhoa9pzlzTvui4RuT3BRMkeYnZ1n0naZcJ4
E5hgpYo1gbAIPaYM3qU6XIFyVxM8KpNkCru+PE7zqMJqRbBdOPMmZtC2Ii+TgTnHMMvIiYRetbtW
lbwk5nkbFjTJKGerC8Fz6qvuWsqWY3KKCEtzVvpPKzP3JUYj7TTWRB9p7mKhQ9WU5kcTjkZdhmk8
Mhs3puD7ZSBGF+1/nJ3HcuNWtK6fCFXI2JgSYBaTYksTlCI2co5Pfz/6Tnx0WlbVGdllt00S2GGt
P61+FTM+xMWWZTAHflJOhiAJlqSA/BgbFM4eVaSjbZjeYHBbjOEBn1JE1TllD5O9U+qV7u4Kax2O
d73Ym0wzxR7AbmvL9sKyDlctky6gs8wZrD5WwCMNNGAa0ixtGY8GuL/mPDAhmGs+J6Qpml+asd6B
r9CNFq2X1fcl4yZCupsT9Lbi7E15a1vLhqiJxncjcCaI3oibpaOzSOcNHYCLQQpLqxDLDkeDsUT+
sCoY1tVNjm+E/NxyG1Zi201y1aFA6HQay+pRDsuq6zZVamwrszXh3iiZYjSHiJ45fx+r2wI4tRPv
Duc2xW/bv6atS2CN8VzWHwBnQZ0f2zA6asUm1Yeb2f00BWB3RodS67vJalaTzXMola2Qb4bJtBPF
x35GWtQu1ZrSc3P1VXXXjHz06xL5i1sHr3VeMXkmDhCRoMYbNdNXCvs1crSZyofBgE331GrqRo/l
3RQkXlAJpt2ZnhVEKCEKBR1u30zrpnaI+xyLzv3o61JdduokfEULo6VmBZ9agR6VTW10DQMlyxbZ
cKwyqCCzjIJ/AX0gS27yOVORdDaM0nJCd48E2/BhANkdTZetkjjedJW7l+MIk8fUGFRMA4R8MYZg
Y6U1erIpVkBtRWEiOeuBb0Sfx/t4rMCl5LnC1FYBj3RJflAg44xe28woEceueB40dxWJ5IQ895hE
8SW4GhQNcKeO8n7Gt5KhurFtW12qXd6t7PKqEDuO1l41Y3E7I+0sBttd5VfRLjp3b5Dkywdya/eL
WWQbF6m/RUFl0p3EeJMKVArGXcuWr6CXgqymZGvVpd2/9vOLWW10+k4DOVmN0kZSnuDRU/zQvm30
4+i41Dqlz2TrQLcWestX/GpKov8C+yZBgVBTKOcOVbr9migVHYxi+2P2lJfJgyYm+zRBc4MlpLTm
V/W2lhh+2p+c8mzLR6UGpd6peXHdcHlE7mRmv5U2C834g6Zl1SXY0VQUxNKovkqk/InXiz9RGK6N
CLKiAoVLVNP1plZsmbfDyKKvhkyYZqTGce+QcNT9qc8/kuBN9sCdbGExfSIyGKiwsxg/fgtKMana
srZXc7dqcEeo595cO8El0I5G0MpzgnPTQIV4Z43zR1T2wy5uHkW6blP708oi5pP0awu5GLP8Vijl
C+NkDwTu9ynEit+WXtLeR7bu2eTDOoOXosZNjHbTXpV3BEWjDRldNL9iGbUpEMO5qA6TRPCEelXo
GSx/5tuy3tgSJfaSeDtnYgQCq2sxEC51LWpz+AkVZk/ZuKmCefIPly+yEyRcNSoQla67fIlI9ss0
jldzWefDcR62UbDXxamxYi/kiEn6x76+hXSCWh4yiNSVm4O8ITp1seV6imatepVrDYZG9slLr8hT
QjVu1vtReekGd8WhfYnMaqUMD6ZhEr064E0w/DxRrItFrZelyBn6hpM2vYS2sDZtPZMBQvm/LIIO
3lS78P/vdekhYqJAZtMWSXsT0Yll2XwINaYSglMYgEBtH0OrTieR2lcVk7bO1E1avM4TiR+j6dWz
7mnacxsUO3dM+R24YJNXx0E7xX/YXOFAeEjtK+sQwOrNwgGTb/FqFEYa+YDh82RjOQXpSOedy/xq
ffazUkKQMLQwE+GAroC2N1Y+M2GjIEXdiNA+itcyXJXkwxQA2Em06ctJ0N9tK9GfR3XC3dI3UUmo
KoR2nkJcmy3tZ0Ugit1MYA7Gqu+/ZOWIW5QB1aKXeXfuJIg+x/4IrxVKbfJVFZ+HC1AV36hdXHl9
aT46yFAweBS2dS5zYx3hc9nVuJIxrij5RmTMQVQovLtJsGFnRJSjHkj/muj0pyzJ/Z3mp2TuFcQb
G61Vcy5A0JE6atd6eBgZgVQ6plhUenzKlWWKQKQrCJgzDNpFR4FZUAWux7Te6L2CpHUEA6QQu3RK
eBf2qT+Nhrhpx+l1VMANDUutfaGjHi4c97bSmDnmjrcgrkn9VF875UYPvwqXePZIOxsUomY5JF7h
Ome9gVVOT3pwj0o9XSbxS8WkjvGpq7k0y+ouEBeDAGv0hJ1KBL94HJP3gOarrp7k8KxxuElx39pP
owWqqz2ogIbxVRH0FJuQxQaf47Nsju6AdyCQVXXjTJBMgZVqGyeS+muAWzWDOA1nOLkiCHyX4krt
V8a1uesgzoO5ckFSne1QJ+ZrO1fLQa8wNAf3Y9RvjMDxs2TU7lXxEXSKx7VgVVH0iESKgQY2goza
KB0UwYPyVqshDpT4tWmyz3CWoGRP5dxsqzh4VIAX1O4+GoFkpY3gprHSZCOdUWf7oOotVD9j+S04
h4TlaBgBwhvT3qTq+ySZzicMdMXGexaJA+BFNwsVOpnaBFsO0jfOcavgwHTWef5l5DYEY0sk0ah1
e3WUGmHB78XwZHf4hMDkTdPlvkvWzZRtbFC8sHstSEnv5D1OLOTuqBB7HjfHw/DQDUhDTTWnW4l9
C0RFn2GHHDPatJTRIOhgU8P118T1Kq8u0LIpnbwrnhtHvQ1z9yUrMwpo8Et7yhS0BddwB0SP6yyr
H1ub8g7ALbb7A4HEsbJCNx6249rBEIWC2YQQEX5d0+3U8VWmzmyJhVSgNyC0MwPVi2Uj/y5jK/gD
8MsBVn3aevnW82bRcWgS6Shhe8mZIGNgEuVW6Y6CeS5eQ3/hT9UTuY6oWYzQywZQTtKSO2xdWsc5
STOXFdYl469aMi/bvt12KiKQWewZD7rAVjxqiFpq4aVttI6CiTnGwDPK0xTyxirtUDo3QJCHugf4
FvZZC4sN8uksHOo/I3Nk867AP4RajYRnp+Xvc9gPmuVpXpsOKr6ajWURbVh+DQFAXjG6f7qkhnqW
dN0KDufMNsFlzHKFOWEk4/SIrL3aNqkrNrNbAb9K8yaPQfuohVQ/LNzqYHQozYRWIzZWd4FOMRw3
fhxbdHUhq7BRe+pSnCiNhTZdurCFZnCxBxsAybGOiiPunKTytOBYTPWNTUVvCLlqBGCx8DjG9olL
vQIBFjZPVYI4ZRg3hWmcmKYHdfcADznhsVgPw6deOfssdpem4A3Df/F596C7dTZswr7aRnwtrUHD
3z8U2rCy4hcO/s1UZPvIdTZBs6Y5lt3BegjQ7JQls71RrTSF5gVgu7PTe8iwdzJ4DmpORxYK4hoZ
zTdlaK1a2G1zHIFixUNJRFwxMM7FPttIvbFbQz2rXjV/mii12qDbVvmLyxAj4h+uldOANi7/cLsn
xbzrnA90YDJ6DVWIFHRsnR8prwM53abt8lNBNGrG5CaTP5Q9JrIY9TicGxB/Yp6N+DkYzpSnRQuG
VbKLEV0ozkptlTu9qDeuNFY18fHedOVijDHc0qWvDYECfio2vfI0VMnaJsnWjfb6+FhiRtJ7BqKZ
qiei5kpz2Fpae2mvAEZeN/3AwR4T2NK9u9YgN6YebBPLeZEMhu2rdD06JmPFMbzlGG8yBHl6YqMy
Q5hga/uIOsjEvBk04aHp74YhWpcT1j+73BlYCDAFLglUvPrgO5MnpfSQnciuHHNBj9xjny9Ay2iT
QmvcJag9LFC6TN7V9psS3am2j78I+drzpL/p5bsDL69VpLp2z0U+4wGNh/dpLPDWl/mzVsTnMiLE
tjHaszY6D3JWyS/IZq90p72S7kuXiLmGsXBiq4GKxXSV1+cQSr6mgwWx5j1haFFD+YEoift4D3bM
3uL0LJxkHRbIzxOozENXnmVwRzMjC0jhfRZebZOrqouXrRW/WwCnw92kPFDvR1Vw7i2oq5EAADUc
EFsHLf0GkDz9/65N0IFbw3BRkaTOKG3dqd+0NCdCROlCF/lRryZ/trLdJC39lkFTaGKNFs9k1I5L
0aHA1bSQszvV1qU1vevCecv1Vyc9z6Lz0lpB4KI3SLIyNzwKa3xFwV4k7rIPEJEHowqqXFyroyLI
HrQaNJ8W2A/jtmNd5Fcm/JruQGUzlhO9LrEbRg6VNdETl6GzUcVKq5lOGKEuzY8Mmlm1eu057Gay
8U1h7JMMcrkVwW5MjDszlqvEMvzQHTFirMt4rSkoS5G2d6av1+s8PioiuMUM0Ubvw+BcwumPFX5g
9YXKpwu1LcXX5a1mXWLFODfg7LVTHpVR9WxTrApbtW+dMUEJJR1jRRNHgFM2rLAivkQDrquBhLZM
xOarEySkzfYVUzTT4f+X60qKqFRLaE9EpUCcVViBu473ZI2rWaI5wjA55k9CvKL8m433ErLAQPLQ
+6NCDcOBUj4Ke76nZ9ra3Dq5BjfihuqxxwSltG/jnByddD9VMB1h4Ud5irXCQTQ0bZJxWksRHhW0
BtUYH6y43OmhhUdmtFZdqes+/p9lalWgTuquCkANolI+1om6NFG04bBlbDyK4aJZtdlwDJvAC6FX
inlClz/HviEcPy0GNHRNpb2Ws2tLoBUiXpWnxqm9zuVE3TDBAeB6qyNuG5gGYONW89MQkPZkDM8c
vJ32JKatGfDSPGyWFPu3syS+BdX6LQV2Gd6xPkz3gp5bNFuXljkQ92Vuw8bczfZqLG5aKgmtAjQw
2/Uggjv2V64Sp6d8FojkjTHxarNjl6QlwkS3RCoVl4qvGaL1orDhAWt5tkubgSw6QN449ms69zDy
K/iaahh2TmnfMrWq9BuruDTN3STXhuGbkbEvQYg146GtCkrokEZgWaSBsagqLGnFSoV1NcTopdf0
JboVIz/FY4dx/AlL29ZV83WoJfp61ub30b4dqM3K+ewqH9n4BB1Oi351hDIUh2BeS8xeUMQr6Np0
stBtil2F8kE0G1Vqb31TIjLOdiNAjJ7vRP8RGjPy8+jd0VOwcIW7zyUX7LEtosNICDiT3MSbnGnW
AmPemzD4M7VEN57wu4CiTMuJi3w6KWzsXrWwImiLqBv/YBlq3Y/I+NLszdw058w6wWRCE0/4jZXq
KOvcN3Dkx1Z9SOdzbaZrhqUua7gjI7vU+bMTP0419yBec7FPB7TsNXJx41iTTZXUApDyylesCgfr
VOSnVxUi/KxF0YoKrZmdQ618GUTmpviG7RobzFWk1EUl3nyxxEEkyaVr2g1zhrwskkso3olRgzqO
2xXiZ90WXtj3fjEfTTvnD8PIBRAiEXerUgEtIkTFkpinm6m8yfQbnfpGXbfzjsxYgP3FTA6SM2Jo
nR+vxFe4LMotDt0IVNLaAhiZ5rrtT1XnZcBc4Z0ZLqucIht1tvlZXYdKAYyI5EFB3YFOAqWSvEFM
vkiMN0H/DJuAvkrpIV5rHLrKsZNIUZgbmyDGc2nKdYN3BDsQnWA0FYvrFWVFFWRe1OSrYRpuygZy
4xB1+2Z6nkw/ti1PT/ZtfGnGg41gVI9OpaqwNGXyXGbm1hGCp/fuludayXe2A8tbu6gysUYqb5Qd
W9py4D6M2uBIyyaV/tyKXeG6zNPDuEWLW7Tw2qP1qJpfVpaj67J3UTg/xNWrq3UZvhWsDtWg+bhT
/UlvkT8kayVGICv24fUXdW+06bx59FKg01j/OjNY5m35oPbdTQQd0zkER9d7pQ+xiSlLWYf3YXxd
FdHFcqNdxZPWA20F6+IZdbdtjYNQJ4tEVErYOGwYk5ds1LY5YjamuLsXYfEHowYCAAiBFfPLlrG+
DRKCknsLUck05/7Uv1mWAVzUAQ+E5ZpcLPDUms5/6EgqdzzdnbaaOk1+NZhEcuY3RZySzCKpwvK+
BV2x+3BcBaJlSFlF21uN3XouACCSGncnyFM3Ng9RXbDbm1BlNJxFxorZ6vo5VDT74Zrbp/o2/b0f
9la3dTWAg9AFSzBddJtiRCaKBQpLijI9VfMJaWei/UnqwpsbkgrQw1dwz88OV/sY3lWQQBbGCbde
BXH9arbn2sYsMeEHG8bsM28wO09NQI3aoezXqkeHWb111lF+De27NPSbutJ24poFUWbnkuwiuxDR
pugvNcAxnNqsJYsQEExAHDsa1yKWmdGyVpX9wXAjco7icRsMnyEWZVfSwMng4vaUSbmYylNeI1LD
X9/TeTK41cLbN2in4No9llAhhvqcatYfoo+UottmafxshPhx82y6dZglcAdquqH0bE0wr/48pAif
NFwNy4a9Vne3grgeZPuRfJ/arR4pS1VfCqfbwq6sS4KeyjS7k+RlUTfNSNXIFqREZzID6r7JfAmT
U5b5IfJsVKHRhLphOkekmi+os8kPQPorFeeczbNnDIEXN0vZNO96W67ZS37fyH1H52QkimfBPjop
1HUVrHWQITnemROFmX0nQF39Jphmz8lSSmzSsZSs/8quCy5aMbZsbdg3CHaq4G4wmWYoqnV5LS9A
3aryBctvN6xEhJuN+VQ2GDm/FetBpa8QEYkClpo8o8I5qWj4YvoLLSHM2cZ/HNTjSCmB5Q3/ooxS
f85z7vG5OTqDcvVEXkB3ivi+qlYYb/HinyPI0Inu7QG9KPkBKr96DHV8Y4AMqzC7F90ymG41MlmU
LdsSS2vprmrlZWgR1sSrzvLG+gXdd8hgXPW2CXZyuJ+0bR9sklDxx+gcxDcp2lPXH/W7tFpNw0ee
Ld38NYKVt18iC3LqsYVFjZ4lZ8XwqKZLhyFUw0EH4FRy4mly+tm5ob/PzmMGYi60q8gzugkdCptT
wqHh9hfb8vPxqPePuXknevukhNZLyd2ZiiM1sK/2R6jJRu0eKrnr3CeDYrkEB0/7oFg2rh2cRDd4
esNLi/B4dDomMJqVitEkQ+ec3IqwwwaVfZE65t64mmqrShD5CS3u1WScZ1pDJdocmXboj3PMETVn
YIyZcWpr1FhGMW06RcBEFc0ucAqOhW7S1z0CLK/CdqVlT5X6nsbTusJLMpWMt63nmQCcPuIPWfvJ
CLZaXG/rstqkCm6pVFlrmAAEiTDZjbzOgxmXcv6QwhNBfFKL1gVitnelptJ5aKinQTW3LqR/A6xX
Ds8yYQJ8rlPA2HAb2tpwnbu+oIpHDryvLQqiCTtelb2QO3cjVZroAk9wLC+9k3P8TmtBRs6YrVv7
ZOgn3dgKICEYSNW5SWnVm+kgLG1hVVW9Mx0Z+LG0/sBNEDgCzV1LIqQgFiVvvNfM91AXmxiPVzLD
aCco8GE5ZG+wxY2FrePJIiBLjd8ygepVQs1MurkGvi1Nilox72ojOWRGcxeZSH6V9EEJo32ANsNS
wqPVRMZClJjQ2njjCrnRZwwRJKyNxeQTtdFDAOYXsn8WRv1YxvgZhmWh3AQdkdFTZnnl1X6UwBJf
OpZqz+FqXJ3KdsJBV1U26m7bMPid7S3oNtR8sQjoFqU+YhaImmzRVeofpQqelRhaGGbKtkk7kNaH
zWVdp0sNYb7bbMdoZUeUK3L6CuN4n7so2DEqUEFZBSDddFV25uvO7ZYOMjap5cvAvsgwOrRocywV
lOJan6c4cHPb3Wk1oU73ukOMnIMWKAHYhVlrKz/GE8/wbwt3YaM8hnrtuzADbSoRbFxCvhGy7tiq
/HmG282nj8pFBqJAyRD60k8YokR244Aa1ghMuwhJEarAhQEfmKX5sjGr26DIT3Yqz8xN3o6ZOJfd
IR4IVeq6T4Q0sbIRyilMLJ/IjT9aIPdBZqteIjEnUOVDQ7oLMKxDEqBxikcExf8dR6Vds67+Fkb1
LfAuCfM5c9wBu81C9d7mJwzPi2tk4mVY4Bn8JTLxhzjq78N1yyTuLVW3UPCZK6ncl+1tGzz+8gOu
X/QvP8D6lqNemVKdUkPX9qo6lFeBqF4fJl3GSBEt2CFtKqvnLhmwxlq1RUUv4Vw/u1BAK5mzRH3w
y/f4IeD2+xjepNXzundR58zj8Rqfm+JnhwJczT76LnxK+rJKPQaNw3kGyiEGb1B/+Wjnp0fwLQK5
bg17th1uhtEkWJfsLjsMVAx54xIsD7X0XcJ4Trgb7LVZl+57YztoW7t7HVuCDhoWmFKtWxevIm6Q
qP1TpfoyVtwPbrFGbti/AHM5T9NeVGAPZnPRrcnTJyo1lx9V3crpKecYbl6NSttE6D9UF5N5HNqv
cnjgDsX8hCXTEzjMgnJk9ES3iS1ll5oN8nqS3+eOihbjPAvbwIufLezwnokkTk3CWcXOflV7bJX5
purqjZa0u1wqaJFMhrRSFX6k9Ad6tdP5Z2OK886Axf3vV/rDtEzxfYjqILOmD2Vl7OXQKCjB0zYw
SLTMleeoUHGURyAPH4OOWsTsHdpMW1fBWi1ieMw2xWDomON7naRX8D4ttzapj2T05E2+bwdkuVWi
15fRoWLRi6C5H1w7hoEfNDA8F2EWVqQIQjCd8Zd2ogl+2fDGdVH8bb9c1++/otv7MkmLLFdnpkvK
m5Of7YJzsY4Wb/5js0nahbpGL6MunhQPvyAC4MVuWNx1vliAuHvh+iv03jFWHVQE3svfHvNPW+db
YqwUit4oTmjchHq/IXhLRbiiVH/Izf9TO/qidA0w13AJHnll9pDqIoWN4gHblUGzQSYllEzaUnLu
Oji4nnp6U5Hi/xY3TxENR0ZMq3Wu5NnV0o2DfL0LiZKfoM4GUllVSz+i3T0P72r5kFr78cuarh/g
kEI2b7L8NjYeFaIfyyUSnfCkSqK4rpqHoz4IXFtPPaLD3N5h4jW7JRrOC/Onl84dUPssHyZrpZL5
kZCBelCo0jrfoa6FVmef7MLnVkPmjsYJx+VyNjGSr/IBHH9N6uLt1SMK+Pw1OAh48FN6jKtRD8Y7
uXrleeheDS4bLmRWfJbsU1isuTxBJI8l4QXKDpVpLcbFQDJbvwgIuMoBdYDKhkfnCU7aMm4M7maK
4K7fwMfg4muGrU0YUpccr9FjmXE/khCMNk7/aEp2No19gEaCYWozIpDhzTIRWctuFWXzEd8l16aU
+kJVbXZveE7rEKOT+Zjq5jmKD2GB0Mc9ZWgqSVmIwb2aZTttG91EnHon9GMXfDKhpx1Pxlgtrept
zvf4pKDfH2uMZTbTSkpOHdKhsPpowHP6XcI5oVV3tRl1xImLO73sz3WXv+mJ47s0chp1TJbTuBK+
R+DFtE8s16M9iurlSPwBHTRl6ULEb3rAfPSxXEmIYyZfl+EmC14b9ZjTHYBFlKYgkJc8L52IFrRa
myTlKDWOXMwzlIOBnjjnWyXDGsksWsM5JpylpPI1mPxmPE04HLChxc1DPe26fK8jm6gRcCMMrGK8
7FHMpWB1X4IkukDFw2kOnqV/2TMQB9P/MGY447kzD1l2IdpGC7euTe5PtKT+HZjv3mCuS7D7hc+N
Hv0RUj4m+SZXPbd8SNpLmeu+1oe3CsVs1vf4uJlvlgtPdthlGkOuxyJZoOgu0XV2WXH33/vZ+CH0
3/x2HXWaHscq+WoHu7PJHHKoK4tVQXQUYnCPEceAjEBRavmioOCxRHGYIpIKplNoRFfMCW6qiT7z
Lrsr02ltIrvKIPglE7UEc5FCtDN13W2GGkgKt81QlwAQBFQ5EbOe7V9G8P49VdoR36qiVqnz0Iki
zrkvc6kcbUwa5QFB+C9TBcy/nsGO+Bb/a6J8CzUga365jiLjLW1+q4b+Xs4535PcA7cp7LQp0oOl
L4ojTQe9HykEHaX813Rv0mxYfvAU/jL56YfH9D3NXSlIFowmfkdCW/NY3yu3sEPXzNTi//gB35bS
KOohN8ncOKA+mtHqHe1n/R5N/Pxq/ZKR/EMB7HwPY08qRRNGzEeEr+N7/p58mV/NRbmlo2m1tXhv
D9pvn3TN1/7fNy/12P+8eTMtdnQDpflh+GI6G/ccVCL65VvdJBrcq3fys/slMPiHetu6rrt/3fEd
qa4pE6H0myAB5I4ULlHObZRBBWGB/73Lxd/XsLC+hefm6rVISZXxBpoItxJBgDUBcUhjiau1wngh
UKxmYbpC7XLI0XCUyY0SvQekoyvBjJxs9LP+OKNUVj6TChw8SrZhA/lUKyuR72TCKauBTpdo4BtQ
x6z3rcz1DcS70dVtUOXrAAqSPpCcv6QRtzJ917Q7Gfc+uJ3HnVprh4a4MqMBrE2i5y4/FkjIyfNw
U64M7aVmTmc3rlzlsZTvWqJe6hnqMc78XqIR1EiDdmMoA6Vjlt5jZV56Jn632RHBx1gyiGF8KSOi
05nJ0EHfTO5OcdEaUXHfDPn7OD/oNbSRzI71iImGThSmNoY0i9LS8f77FfyzcP73ghLWdaH96zVz
F/fCnUoMAWR5YXIk91fpX6MGlASte48NwkYvImn351S7KOaJJbiuyB1GRTXIeoFEcjTwrScg5mlw
GCrnSzFxx2Tt1cr3WrJ2VEBJUKCeYR3ygm2FeJ29xA6DMy/pkL/btYcLoHLohalDkq3WNJD9h0HZ
telBEbs+27m2hjjvPkWvkSKtTJtLOW2muDn30AmpC9Fbdu06hfZbWFJerMh9LwLLK8RHE+wDxKIq
5rCsvYNRXJbteEnG4c0I+o05Tp5B+sqYEjavh0dzfhnzrdEenHn+pVjWfuqsvt0DagvkYtkNJFK7
lgoRhriu/yhm+GCGWJV2QUaiMHEH/S8dx9/PU2Zu/M8XSskxTIhn1H0blvadUyfNCSYSw0hWFC45
+3lOSEzq+MjrEgLyhGOd/3sp/RTBbl6/0b+WkqrMKkfTZOyVpobFnYN8lUz2ndJRGOaoAnNnDLFK
niy1BQP9zCp12SsNet4B2KQD5S4AT101Er8dLz8VEd/alNF0A1VP3IKEqQEuDOGOp74Gr8Rax3AN
ZK0IA4uh2FgG6JSP9rJEEP5p3ZWXqH8dHhR6AUjDt+HI2yMVaD3vFTRR7HgE7FQUzDYhjefNrsn2
2DjxK6AoKbb6wn1qv5L0BhU7P/czZQI86A032lPNrBBKgXdqRwVZx7SwP9EtKc0y2TUkFWChZujd
Gql6m5PEtqhecE7X6iI7E4YpzGXSXEhDmWWIEHEPZp//MrDgnyj/v5wB5rdLRZ+0qphJj7ohFX5l
bJIdPMgN0s2FZFy1srgXzBozPXvH0FZPrlxUlwuFYWflymbuk01fl/jBgspyA5B3/a/8zMNl6ZPH
4plAQa/GEhfdOvWwM57wTRzTNcXuDfHKqHHXsI/bdN1tur1cihXerV/23Y8l5LcLzBZhUNsFv4qx
zR4e/7W+Vi94XwmYZrz44JPTtLS3PObFuDB9wlG9z+eH0E9W1CF7bOXVLxep9kO3bH675aK5S0aO
b50JcdCcPnYV7/qI7AXyXI8kgUW0kg+/7MG/1wfC/Hac1yAASXL9rOCg3OVb5iCcp3cSvb18+X8E
4sxv55nbojyp9cm5CVxU6VVyFDryv3xM9F/e3A+tvPntBGvVvhJjMjg3mnL1WnaM1qnigkB2ZeWm
1a8zZn44HYxvx1VuuDX57jMgBvRqOXS+OT1w/aBzcFaDzZiEZi8oq93fqp0fDmbjOiXhX8djVwx9
FaSo7PuOzHqiMJVql4H0kmJHWsvglzojTvJfFsIP1ds/yM2/PsyAyjXTFIoObGg9q68GxnL7t0f3
Q9lmfDtXQ9Mup8Q0mM4TOpe+wgNIGuN/L+CfoCXj21nkOJkobNkBgdYFEUlJDYWfSNduPQwb5GqP
9mwtVQd/bomc56SNUMuRRaoV0wLkMrMkxSMDZEnVNggp6KoW5KJww8U4qx2CZJ0Ukgn1JcNxyGJX
lWhvN7q6TYVU9x0RFf7Y4pfpsY6TbpWLZ1MnFJLRvgGqtmh2nRuRaQSKBgGZW6nqfnSk2nppOeIV
SM2CoASy7/77SfxUN6jfjo3cHgKrM7XsMF1i1JAMAvjMypUOi3CV9XtIr2Cu//uzflgt6rdTwwlk
2eUKH1XEUtuKvF6h3TX88Spl/e9P+GFPG98OY8jjekaeyZiMhgQhosk5ET1CGBa69cst9kMTJoxv
zyuqLRtfEh8hjSRa1wgMCTOX1rJ30OtZmqMuh9FpDnpfBqdI1t0uzTDmkUsb4wgrZz/mmP6l9f/h
ef4z9elfu09OGWy9Y4+swooyNdoJdGBTVP3yun56mN9OYMU27Fgdw+lGqQ4MgdDHlXAJvPltugjn
0V+qgX/u0399+aYPzGI0mGcQpTVAOxG2zaHX1eX/aSHo305dtY2ytELKe2MLgm9M1X1pSHXVm+Et
7ePfts4PR7v+7ajFIStnfVb5kIm6v4sRumdFv4szE4BI7oU7n2ZjchYEtfu6iYbmv3/bD+ei/g1p
qAjEqapAHzHsPXTZcxH/gmBcv/Zf3sg/3MK/3ohwIIzriv9vqO3+H3VnthzHkSXYX2nTe6hjdQ9v
66oHIBOJLbGDAPkSBoJgbB67x/r1c5JSTZMpJTDVb2MmkxkJInbfrt97Tl7uyH8kkjsUhiZrsaz+
d9e+1++K1PRNWe2u3WI7PTxJ8/KDpn/oqew1/RZ8hmwLjrxDu5n8frQ/EGAdaAbuXoPvUZ4WkeVw
YL2Cijw7K5KhAf29/0AOtGF3r09suzGOLZejBzI5wtARubDsP4jdHXqhew2YPKIpznZXrihLtSlu
2hXSl3ehf0ye5/uXf+jh7E2ikiKKl0GTfeO71KZ77HQL6BCvLLTfP/6B2cwPH9JP32RajksMpbfa
CrLZY3uJjhwp3TN/gACIvi/kQ6XvVZoEgMoFVfr+WQ9MpX8YGX86a6LJDVv8str2af+1yr2AOL1X
bHINAaLKe8oywP6+f6pDgs4f0/mfziX6vqI4aMm2lArlV/bjUlA9fWzdTo/e0UdB3ANv6cdS+qdz
1Gka1ohSs63xKpYcZZOCuW3Cr5kkXbWmwP8jSfCBL87Za956SpXjRR2kWPLuKQXS6Sc5XVgzdXPd
85DUHwQfDrR1Z6+tN4WlfZ+U1O1gh+ljw4u/iFQVnb7/Sg40yR8j/09PK4mzWMV1m239+GRIH7Lh
2q4/aJGHDr3X2tnsNlbk62xrgREt5ATSd920H4yoh9rKXnMfJfNTZ+CpFJ8AuZcUfQFjc6AeHi+w
ZD/qZw+dZa/FB142kEG6e/Zsug2b9hs7MhlCiehoggPy9v4rONQq7L3xew4dM8yas2RguNpVNmBt
APBwRLFeb51HVDc0H/RgB+7H3n3KP73tPDU55mTORO4xyfvEUSnwDbs1WPoWi8QHN3Tgxdt7Y7ZC
jBvlFejJWT0N+rPWHYSO1/cf1qFj71r9T3dgikBFU1oU0BVuBgpyQXcnJv3g8Rxo0fbupD8dnBqx
znPJfN/6WzjyPTVwBMBv7GbtVx/0gAcas73XmH3TD8NQcobefAKVRgnhB5d+6LnstYe5rMM6GS2q
KpYJ+O9rR1Gp+aAHOvTV7LWC0mrHjJScfJu5KyAZNtgKeHO7WoZVA4TvIwfw3z8bqfaaga/ruQzl
km8roG6We+3ps/e/mb8fEfCP/vpayT3zW5H2OYWIBZ8LgUfpsylAhmlQup/eP8eBpZJUex+95xDB
CbM0345xBmtclMN87VhlT3Iw3ZGTEJ1c4h3nWVXZmlS9ca2W0jtlxvI1N6F16sTD+EHfeOhB7rUR
FURJX4pab7vp2vIvkSB98JEdWD9LtddAumTWYaMLva3hTCj2DSgdoLr+qH+NnjuKbDGXfZR+cugm
9lpKvTh9EhaN3mZkpTfyk+k+6EEOfQ37U1ynXJZEqHwbLtbGhyHTEitPsQDIj8bUv59RSeX++r31
2m+tuuQMvYVSwABnuYms76YFx+plq/e/t0N3sd/e45SUpICd8Iz67N6/zyMSGMi9qJaPvO2HXsBe
q89FNQtnStgucotPujOkGFuf37/4Aw8o3GvpSeZZql1yvV1ehwfna/09eqZe9v1jH7jscK+xG88M
miJwvTWzCIDEuU+tb30Qgzh03Xtt3MCQ+SP9oCf9AGfkJ3GS3L5/2YcOvddmJ5s8xSaLaVk4L9i2
JCPS9UHZLJnACQceOdLqf/mE9hqxrAvRx4YnRHkORq8eosT79/D3w6f8sSX98/DZIGsDk8cXY0jv
uShP7BtVXtQvH41Dh46/13JV3wVlGPPNI/10Htij31m4W0qSj9jufP8Wfsyq/xoXkOFe2x3qKk3s
XYZJHxwVV91LfWPdMWB4X7zj+HN4ehytySF+/1wHvlS5+/ufHldm2cIOIzvfWiVJanKtPOuDIx+6
C7n3pJIxcme9G0oTCwJOFWNq6wJWdZDlyILsbGq3U9wUZUHgd6R2bmUZWa9D0fVXpqv8TaVNdU5H
Ga3fv9UDb07uPVVfdJXxaiffNnhkyU97jh+DXfLYEXUG75/hwCRa/kjC/elpdvZI5Toyw235Sq03
2YY6PNJP7qu8jZ5ZErx/lkOvbK9PVE0lbZQKeisTwqxEsau2/eAGDhx63wme1PZIzjvXbxNkLyRK
0yz64Kr/fm4o9z3eduHNLfU/tJuFz6y0qOz3hnqCFDk2q/cfzKFT7PWMlS3BQyxDvh2geVEnD9JD
ENH/aB126PB7vWPRlzM+XeYdRcH22MWcbsbkg6DLgY53X6hd2J5BKcmhx1uQ3Qh12tX0Uty//1gO
TZjEXhufmjSwwpFUG5yN08NwQ87LzgZ9bb5018OX7usHp9l9f3/Ta4m99q6bFPxFzk3gd8MdM+/c
EUdgzJxNymYY0mbvg6/0QEMW7q991pRGKkrJW92SewCDKzDABjdjdJS+1h8N4Idastib2uzk1T60
O2YHCXpbhCtU/NDVr2V7Qro1jP/wo+3DQ21urzk3fdGhXeaxNcgII+u0p9N//40c+GD3qx8y25mW
qCHgP1ig3NAqW58rQFnvH/zAZe+XNHij1S+KCuhLUyOWYASMnLsfR/7P1+m/4rfq5o9Ppvvnf/Pn
1wqsWhonZu+P/3yoCv77793v/N9/8+tv/HObvrZVV303+//ql1/iwH+eePViXn75A9WzqZlv+7d2
vnvrem1+nIBL3P3L/9cf/sfbj6M8zPXbP357rfqS8rS7tzityt/+/NHZt3/8Rj3yT093d/w/f3j1
UvB7DwjOqDBNO/Py1197e+nMP34T4ncRKuGGwnZs6bu7+Oz4tvtJ4P7uB7Z0mOoL6mU8xSdbVq1J
/vGb7/7OSlYI6QWhp0J/dxVd1e9+5AW/O66yQ+UFgS9ICvrtX3f/ywv6nxf2HyTX3lRpaTou5peW
z9E9GXq+8hwfLBlxx12D/Wn4G6LYK3UA78Kt2+5k9CFUJo5yduj5YDM2Sf/BBsGv394f5yMRijsT
DnyL/THFFZ0qFZTTdZE3xJAQjC2r0IqjjxIW9nqBP08UOqGyPeCTcj8m42ZNWFmhG7I1PAFpypq+
05vGTxHaxZAWiZlZZHULqIcVeCIROec6V15N8QF7bh80uF9bM9fiO4LtbB6vT2Kls5+N5ftp6PoB
qk30xflp2Djxg8hCPJPzQsf+0+f35wv++YX+2sP+OFfIi5QU1kqKo/ZzeCdwFw2wM7Xup8miO2/s
GxMAxDWDKp4c0yYXZbKkN5Y7fLQw3gth/HFqvlibO/Sgdu3nLmV2kgeOGBTMNGe8pHo0uWWMbLdi
rBhLYOayIRQ6Atx7NHTXCc95oynhfOimgDRNuxYRnPiqeHz/gTju/ifuOyH+XhJ0Pc+x3f1AuFOX
2WD5gVoHVVOfhHkiT0tvpnp0dkGQgHih7gipkdcCy7Cge8NKsMoLZFliNfsRLqX3r+cvLY7LgYTg
85xCxbewN+aWuGDHwOzq95eZaWyWN4Ic2Kwln3csxvGsiuNFf3DOv7S63Tlp64i3aPB2uPtAf2rl
pihm4S4YqqoJ0bDWJBSIEpLV+3f2l09PhJ4td12dLV3JN/jrWYAJd6GVYuKWSd16V70zmAScWd6X
lMFaxetkFbk6G9xS1qdVXiDSfP/8zJn3XjWdioLYwOenfE96+1srmUXdeItG9KSebOHh18thdx95
0rVdfA1d/zK4of1lWsh0aLB5PPq57bSXalYNAomurl5ImdRvOt5V2OikCJAb2Wm/nGDkcuA3pR3I
oUh4zLKL1Erc69IV+nrMYGBA9vTnBx0XdvM4h0bcumDvsXj6sfvdL9Vkrq2u6G2KYknneMyoXa8R
6U0NQeKw7OcAVsTcssSRRlOmZCV51wLjcENKmpuBEJnfOm59DI5bXaaEI83a6nM4dCJYAHa5BnlE
lqcpj3iGyt+IAF1S6dreuKncLoG2ZlUN1PGuCYS4bgiZfvIqmYL5m3aVulNXNOprAUMRFi6OG+Sd
x21tSdJTkxIhXmXnI5lFHYDEVe24cCSp33P87yxC/fl+aMFOnC52p7ubpHGW78VcuxVsjyJ5bex4
sk68JPBtHGGardVwTMmvxmRnnCNaJVs842zcL6MvmX2WUbJ8SV3TWVQm9fi46EjILm/H2nzOfaUM
vUbBEmqa7OzzuFiTv6p8e0fzdaVH6pazK1h2IT+GSM9Yrh6NdRMblF50hkdF46Xqwk691qBHURlJ
f5YC5JItLpifxbI7f9WBWS02Ihp867QOXAtquNvPWyNHH/tfh9q9ZsUFMDiSAYXiUa1PtfQEs0AI
VGRgdwbCu+c1iCMRAYDSn6uOMGFUieF7W6kEbADdoji3i6CaJJkxGlCRzFvvs+uhN+KuxZjcJIFd
ISXVbYGnyIkyctSSIbG/LqpVLFLHtirv5zqNnItAdo7aVtJVqdzweqYMBCDlsU89T2/axIHR1G/a
YxfCS63oG/DIpw3RlWXEPuCAeqMTYh/H84N6TbBu8OklCzMeN1PEV2d8w4IgzCSVRlUwsp/U536E
TNFK8/NcT1ByYGfumAOM9rgwLEU9ytQNJHkQIqm58WVWQA8VJUTrqqtNslkCLUj67DTG027yUP2C
1oaR0vpZ+uDIXW3UPFfjqld+kK+awItBj6ZKgM8NRbaJmgkTDfhtQ6kfpQotpqEp1yvH6OYKUBcb
eWmZ9Gd0pRb34qsGGEqjfQPmadEvqdeJeYNVus1OlgnMGmUFCelnrpOhlBYwIY+Ebea3jP+95JFH
vS1TBMd95nMV5nJOytK5MMgPK/LlFdKKZZSLxmqqu+FL6pUuH/ggx/jrVMYY1YNsijBoO6DCNgPa
+M9KOrleMwuarI2aliQjLFQLnIp+3VGfHVdYHhZvtCdSj6GN7PoxTA/UW0cowzxvWdnFyKbbJOPJ
PaUWFXBfoJFE5rJEa5z1phbQ73d46bKRSIo6CihI+O2plF7riCd7XObAmiB1ADwXQ4jloNEjaizw
GqiydGqHz0ucplfa7amuqOsUMY6GWzSswM9GFAwAZvymI989G1P2dhi+fOeyWpL2S5LlnrfRS4j0
JfCM9d2qhpji33bGz9LEmTJHndXGALhihzrKMfOGS50zP6C8RDb26dIglV2lRRyIjG3xOKDEe07h
kR3z0qBRukGT35citl66QoTXgF6RoViLA9Y4ryoXtHiqMrNqKz/9FDoLwvDIDXcdWZTX1b0GD0Uy
cRJFQMaW0EAndJxsxt2hDTUNUK0fFoQRwaW7eDulhLGGaAXHhUqeOq2pEfSiutYnHbmL0yYsB9Vf
Dn4QThsLs29/pHJYCeuu1PqpHLQ7r4q5HVh5xKPc6Nmz3uiWFZj0KLZIeExc75vKmR4fM1Um8OGk
BlNpbHsDylLVAIgrfa9c0w075iItoXSettMCEZ98i847W2SRVOcUDbQB+10u3c2RXBI/34xW0Epq
U0tUKW7vWi52p7pcEHxUXnLp1bi4odyU9d3iUbK84yXI21Yoyl9KMFv9pegasa3DMYSh4Eeklrf8
7x6kRI8PCDS9gdBZZt+toKY8F5ohahRZB+EFq/s23NqpLxcLPlXTOkATBm3qiwnTNaq4dBqgzdSQ
/ApTk8jYDTMgVnshh7/XPVSslN6PtG8dQcrMQqiSw1inHo4Y6iCPMlFyi3mUqbNysaGkGLKjLivm
G0AUuiq1MeMm3XwtZV3bF3PUBOmTsXRbXTY+WRBX1ZInsAm1strVSBrMAjsAQX3pXlPvNO606PST
FL+kTpHjhvdGhcmrNdmARsVL4MuZwm9BTEQTxeE8zTiTIbWspneeGSnMgAlBSXFBTK8mMUXb2kzn
7Zgm/bMXuAEl9vngGSIqkxtu8twpzgCPtshZxsbMr7PsZHntiJgaBFNbPcoe2VQjVZF9aQNDc+q0
v64zbUerkc/2qa0Z946b0Suh/stU48yZsvG+bZd4fjRJUE7bIW8i66Z00+5GQnGiOrVxqMWsCivY
Wm2kEQYTqcaWnBRpfK8sKwYGvRTNZVsJDN3u1FIwtAy1zs4pCoq718gdG/zKekq657amgARWo1+O
N6Lxu5tIorv/3Dtp9JT6ls5ONaTYbhWxhxlQtyUonPUSmvxTBQ4DUE1ux+lJCC6OqWEq7owz8Zyn
HgDyiZ07MZQw3H/Xc6uwrnRLHdN91Spmb6MxUJiddtbPSR3hjgmcjj4liiLoiwFaDFDgzIkoWhZh
hDl6scnPrQYFyWyWtXr102x4nPKhFOvOUuENLd/9CmslQWBkdQlGZjF/o+x4uVV1hqrKirz2PmsS
8jaWdGmuskjI+iKeskm/+UMV3xkllhjzh6b8fOx38gR7YEBibz6xvoKsYM7X51IzC+HOnc9jaQSJ
32lh2vsuSOxtJkJKnozls+fhtG5rAHQZSHmJqzGMai+PmFDYSXGb2sMOphBI1uZJLJ9sePAWaMYQ
g5308gDVuK8CymNCu23OgpmxfT3MEmpFVigAlm1KX0CKe0tCNmkQuD9kbGPSxU9jhauBrm5Ea0o3
g2kccTCumyjVp3kGs3gVE4nAdeeSP0Ff7yWfdF7ydkliGh+s3kOXRp1a/t0JYweR0VwAUBjC5Tnr
BTTigCEP7IBJSDrjDXFBsZ3ZjyKV7UtVzR4sAOM6z+CeUQTLZEm+slSrzTZemJ0NWJxG2d6qoIJH
NZRRjuCtmYR54nvowm+5TyrmZ9tu3P6MuSOojnUbDTET1QyqU7YqOj8LzsQUqRGRAHvS82mqg6R6
YWpUXZUZm32ULHqwKwtfe+oenpxILjzsFg7sgVnZFFsXZRRtlpA0XDo07QYtue3MsxVjZBnbb4Fb
hxpylIx41EZDVA7YPLlM+mH8Yi15Sjn92PePVtqMxZViugqw1W2h5Bceur1knsAKt9acP+JKnTww
ER4OFG/2dXgcMH+t1oIQRrKWjhaUzM0GXYrtwNcSEfD2kwCucMM/L2rqJy1/gutct9GbHbAdiGSz
U5czD1DB/Jvs/qgNJIghu4yK0znIs3wD1AauXV8UHnqfNJCrpfW9L3HbWZ8ZbHwDXjPScKISliHH
eZ0OX6SfDZRtBTuEdNilat5V5UPiKuKJ0cTzywRwgJatOZFi7pJVWWUgEJsQl1vcWCRXxtUOlazg
Q9yWhgyvzayzzoceOw8YfyLNqJyj4nQAAigTr2q7ka823wlk4ZpWDirWsKfmKj0xQMWLFEcuo9m3
IK3UpR9JFR2XbeAhFauWnnllnbrAnepO3sK4z+vTWZkQYpx0zJM3x1KeVOMOKRzkqRTHXsHXVI3p
sKzjvnLeTFWyt1+VNsaVCot5duqC7J/J3TSLfW4sy/9MtM/zTyPa8VViEvk9cDPuAPjuDBswU85N
H9Q7Wlue8n0sfi0u+7DOd7zUOEvOZjI9vjvdzorXIfzltHGj0o3nT+6TUXIa8dhYPbKSeScBWIpU
Xi6VgyETL08BNl15Pav40RnFNjUJ6PXChBMvIPc7F1KM3VEKGtI9DOvBb2rWTGYZUKiMyc7YZlOM
MSkXJuVChqgPvlVaeDk4+caRjpWeuCBDrXXKwtg+inEkPxEKScK1NQUsYnUV80U1bTr4q4j49IuX
OTui9wKtYWPKfvg8ZDme33Iclq/llA1qxacKc3WeMzATTecu4Q6/lnib2dhEAL227LtTt3Qb/a0I
RFy+2jqc9JkIWjs4TYACWadJJlzExDGz65MygM19Tf8khuOAvwCjavLhzxKMfyuafTBU/Ut4+7p+
K+9N+/Zmti/1/w9B7R3E4T//FTb+S1D7cfn6lv81pL37pT9C2tL7nTiaFJKopb0LQhMK+jOkHfyu
EDkFNpEm21P2bqfnXyHt4PeAvyAwRNDadhzJj/4V0pa/O6ETqFCAEPNsgkj/Tkz71y05oULJhMvm
VLvoNoG9vQib6RIRJh7CqyJKWaFYptlMVjNuYjnn67Jz3QcWv/3NT0/ob+Kuu9yT/9lC251UcNPE
8pn1Oz649F+DX6SPKJn5EjZNX1AJ0MCOgi5mBF1G5eTYdDW4mm3uuTFTC510iNoSPTn/Vgjuj6tw
PUGUz/Fd/Er7VzFOY1NpOztlbneWAlSLXMra4sXduX+LL4W7PChUue/fuiN+PNJf7x7WgXQJ/oa2
Ezj70fa0na3ZCrpqYyGUeeyD7nJGfzLfDdTJQ92JvOlWmJ61VyTa4Fta1cRaGjrfY+kgbDrKs2l+
bc00+l9QGblPzLAx4KXZ4onHKSkzstfhQNUrRwRle5oEmavvg1z07iWzR0w0DchTry7Kq0G1fbph
OGcxa/XihqD1VdPluGgjx57cVeUG1XgRpbk5tubeeyrhlhwHuErYBNBEunh3TXZWFsrTx9k0hshS
Ynru3VC2Gw1sE8Pu0W7+iLqvfMvZOwXFYPmIssXZgtYFKcEYvylhR2A8PVSoIwg4KtjUxl3ym1r1
N2pMnvLZID/TxrpFEBLt3NHmnohgczYT5LtmjwAWoCjt79oqQBEM5T3cDHEf+9o6jeodgNZ2djYk
TpLJzCUjscw3spl/LE+vRbNAKktQYztN+5VF9bOlPdI1CuFuVO3ZTPtiJqnzTm7IKp3Vv9EI/Swo
f4NbAJIR8BoCT4uvZg7P4wKcZQOh61gsTvlWhyJ4DYe6hvU6DfbdEPtPhczaNcrfiymo++xktIQS
67SZ6O9LZsWnvWatsu37srr2JZ7quRiajdNY89vS1KY7o07Wn2APDQ52VlXH+qafrC7HF2vca+CA
wfdKB7AwhW5yLHLCH69HzwS4CpLZ8FJm4T9PyQw8Kgn7TJ4r2Y/yOiEep45NnqNKrquS4bqdHEpK
kRIUzZ2bLmN7H/CiplOdD/HXXlndsG0a2THEl8o9F4Q2qZlW0HDXhoYWYi2ZyfpbphEkEwmgcmtN
WB+OA3ZU+4sY59gD+fX9XZJnBdR8iwgEaIweG18Fjn6duLZqkc+kRcJ1Zm65kUkKywjyhbxz80R4
pxKUZXk2DUgtTnKIta9qkv2jXkrEhHFhUZ8OETh0KJAdAhsbda+Z6FcZIhmwPI649sdwxhjq+Snr
orBIlmDl+zko4J7cS8gRXl8Abc8bYoFl0wcnkZubFooFgb31nFT1XW78Oli5Iiu/SPrXnWao1hZG
szpzNn6aoJcRJOef6ap06ofBQOoDNjQzCBc6R7bE/iVy0WYAcnksWzYkjofOAleRhYkoTyaTVfHa
6UnqQSKZJw+jskrFAspiglkU9Cwr7YuYwpUs3XHuCH/gqKHQYD7x2E9AsSGa6jgxescyLXTYn4OE
RFlrU/tS03xj61qifwFXynIJflbhhdE6tDPXrAn7Y0NpQ+HPn7M+Ed3lOFTqcRK5p++R9iiNGNUN
H5oyGsGLC+9eBfbEmq/sJw26vMl50EkauKuxbNP8M60aInicuwHAMK9BtJ7OVpIddW0SqtMi98ot
CBqg6XFGQhU9fdaJewi7Q/oNuB+/ahfzJM8ZIr127RNrKy6U7XfsjUimtrEskdT28+Jq8qaVM+A2
dudX4uZ1coHKhRAwCa7lcsTGp4tzYjbtSKawWk4yPY4XXlcmd8FUjAE8jxC1j0+YOzmhbq18XYi4
zavSZm3Lk0yB+7Ip3j/OWdCyJZu5/b0yDQiPykHJetYqN6cUhkKG8oKW60VIZwmnrQlrLnf+ZEYA
JU3AAteUk6qu3KnYkbWUO543DvqXle/O7Zsi1o0NG+UkXqsgGDaWr4NlNdMLvdqD3+ebIRX1w9xS
X/utdgNxFeRDg0REmxZDlfBGuZa+HF7cCVfMeZuVhvUcDOwGCzQCilwWO0nACB1s5Wh2047xbRav
0tPqtnJk1xHRxeB7XLMVCrhfTi/4mmpzNIMCX1uUNmCbYj/rSMrQegicxb2xSntCj+cn+FjCokgg
4hNNgEQ4Q0HHWyQQ4I0w64dO1RRCuMTzAz1P7aaNIePf4pSYqq1T5+OybaOoAqlex0nK5kuKXcwV
XXot57HUG6uRaO/LmWD6cSe8LCetLfP9q7yFoHIUgCW9yQNdX1umogSpqmsy29lIgViOySFHpDvx
4ayAGfKorcqFGEspFrsNJpga/Lke6uwks1u001Ub35g5hZCNqI+CXC7kC51nDOzX8mFBNgtgyMJO
kFKa7tmvFkQLBenfVcwgBtnclM8oUiYq1/g8LsTQgpYLhrR6yGKvhmlPDexJ1Xfu51Kq5qXpiYGx
EnQaZ73Ibmk3cNHDO9ODCt8J0G60Z1+6rtNeAYmuhyeVuRihXHackhOo2f1jDgb5htB3D381NuKm
H6McbXeShPZm9IukXDWis310vTOlBa41z5p1cM+mXRrM/RWDKrMf7L1uf2knhmtrmpndgDHGAr3x
86ntgOFGy66WUH8LNMMFxpWlKDcBPQw4DZ9s0bOWbI72wg7LLjmfMIfwQ1zfY5i7q9zWVnjVOPN0
R3gpbS/CsM2Tk3Egi/jEz3342JVvqk01g54/zpBtt9sKNPUCmK8NowvFVLA76zCRMTnw/epbP9nD
ZZhZ83Taw40YVovTBFuG7VHhu+/lS52bpEZUvXQoH7Sz4M0wafQGgc0uLvq0QoeIvAIZpWhRtiJu
VPFI9+CMbxlWA7DUNtzf0wHbXr9ye2axR3NCGjijT6x3m4sU7eVifCuHpjgaun54NTK4TmrHuqj6
sF3DuQq/EIsFE+o8Gd9bq8Ay53ZNDlHq9hioFIt+Ys1g7h0UkezRnTqmcyB8N+wtCCKH9jHrUcZF
2yqBveikzi4X3YUvYb/LzWIt+91NVHSej0l5Riqzf0oUCTSoIUxVNWN9ZFkGHWGZmzchC3jF8Bse
LaXzzzEZBxjViHBe1BT8ymNpD/klCZHON5MUzbnlkXBQq4bhOkUT6qos/ULQ2n7MgvpubEOXTdqc
PcoiYqIwOsPdoiCIO3150tT6MvK8L9UuWKuLXYuzanZlc9NB+VXuaTYDQsz8jg3G1MQbwv7nTTfY
p30cy9UsbOb8g5lPEwqtL6RxsrUlrOJYKitbp2Ddr3RYXDMXqlZmp/7y7fCuNTnTgG50Nvh+j0NX
bRsiAUhP83P0t5s8ieuTGUfKKtTlaV8QJveDC79H6NP743Po+Yil0tHgX4fLSNFQeuQXXbb2plZt
2TjqT9gtGU7pHr73qso3hIS+dIiJTJxFp7ZUn+ymUEdiztaTM1TXeQQggFT+c/5NdD5juQBfnT9X
Mb0z6UbuJp8p4A7YiEq6k04Vt8ySIUNa9m0EmYf9juA0LjqAJAJdEijn7JzdQPJfDbvxcU0cP5gB
EHARx5hrxXlUQZVNCwxFDmW+iamsLW8QEbFwsrtk8aiCbtwgocZnhKhCmStpHCM6TQ23yCK/CSGr
Q8Ctrm+YvU+464exOHZc0zMBtIIX4yTjhduU4oFaLfHC+JZcESn/EixDcOMl2hCdsaN1XUl9jh3s
xvUQvXdB9OAEmN2jAWolS7xje5bPkuht22IZZSlkXmrHL8+CQmySgir9KqiCc8+SbGWNMEuGfNk0
icZcknx2e+GsxgyNdetuLGPtNCv1synJBcbKpXAmLfWmbnMPw4TZLlN25iRTyoZSggUAwxK5t2ge
qLMkkyvfKvtbyOZI55AxW1jJae30D3UrGOg41nlHBvex9IsrISCadqHzxMxlto40tV7rspjEs2nl
p2xEwTUhmwpA+W4Ql03rHt47w1AMWpjPfDYXVMPCSHWRlXi68O78oqgu3NC/nRd5x8Y+GrrFFVdi
LMOvwchmyYhDDzlTc8E32j+INr8kE+ayLqPyMgH8PY/ZtvR8uPh5zb4lScZH7AsADzW5OAug8649
EJcag0hPdSNawvHEVs5OV5sDK4M8M577qt34vn9nufMmT4fytEOMA5KdaOE8F8lzOA4INjzQnF6t
9PNcSvcKS6Cu1+C4/Ksk6SMMQS0ih0I4t3qnabcinKI9GhkycVLYxk5Xbqxl9r5FHp7CImUuxbZF
eNmXbAtays5PItireihgmKm6PicN47yyM75QL+pva0Qb52OyPNgKDbhN6sXnySG8LlriALWsSKYe
pDlhP/bcBxsMFsVKz8vc9U5rYoNrSSrFcTVGAM+rOSleltq+n/F0PPQew90YEkGI6P0BzYuHVjrx
3ZCRSlvkmkmvK/Uqsg3uIC+tVnMefcrc9qKhNOFkLjJkmVU5ogsT7AgSjTPic+yKaLvQgV948FRy
3MUaa41Kt0XfpieE+Dcjr+bYHiscdolnr6XoV5WDCiVPrJZBmd3zxSuda1Kd6Oork8E/tqJNqnK2
z3o/Zd/MAS7ioCU5d2a21I8gLg8vUsXmNotrbLEp5ZKMl9GRD371wp+z5gS99AWrznQVzJP1EC1Z
mbN8KYOvUk63KjXqhYSFJWGFCfo7uxqTOmx2Bhkw933TnznCPq9oPEzIwTVPyraP2RoJniSveQvb
GaWaNCVVDnUPH0uGeFm9uDhxZqvf4PZGSBPE5qHMNPA/wI4kGOxgsrlPtgOzgWWJ8ru2F9hmCpQC
VfN/2DuT5rh1bM9/lYpeN2+Q4LzNTKUkarAky+OG4ZHzPIH89P1L3XpVFsqy+iHiLTqiI6pqcW8Z
RoIAzsE5/yGgK0ftYjdTPnhj27N3UZnUbFeXJ0GFUcdVmtKR7CTevBPpg6CrhoNBjOtAOi7XdkMj
pOiyARc779tElRPbJaS0RwfpV/t8a/OjxJMazey5D8/icGsjpNBFVNZs1wFxf1ABdVdJKgo29edl
BmX1NnVnObTIHFN9v3NsM7AHLEPilCa4NAFBPGTjnIRYhgJCcNAs9rgdToK0vYfDSD8IOveoLaKm
SXLoDhh/x3SYkv0CkAyXoy3OSJ/PllKkJ0QPmuxfgzCeZjwCjNJ1koOUIx6+jrF5bXA0baqIBPMB
pw77mI8JNf1v1mIl4Z0zdO/GpcbtNhOZS2043/h/BTeLaU5gN0137if6caCid2UZwiPknZQ1s/+R
Ppyo+i/FlNdufSFbf/DGkxJkH5AgZX2d4XkBCsqW59vmWsAnZs+uAnx8JpoN27FIgC/Y+CAZeJHM
h2qbTVSFeCVK2zimT+3snKand2yssvmcDC0KaZ0jQDLRD9gFZR8c6Vpht4ww0H5wkmHfxv15WIlv
BN1xH4LJeNt3sMDx7bOtMycz8It15ELRvcJ0OWx+Nu3cHtFfQTje797RxjjbAhpki9e86WFv5x2q
RjnSmhhz0IuZtxwZ8QYDno47YAdo0f4EEKY/6yRbs6MNDIKjmy568O+0Cq3ZOknjLafXmPmxcocq
4ij2xySl45/ZlXEDe4c340S7tlkgSiK1G+zGxgTatLhGdwhH7wqVoAxcV2dyngCq4jxGJBm98T6b
BpufM8j2Q7DlDZ5eY5/YeE5jYRO3HW8naRn5m7Bei0+WEecY+nnFsXP8pjvrOyRzkHkDpHAwhcV+
TcColAeDsiWCdYlDRWLtUt6/Gy0JuaPqSC5hhS2AkzRMz91MJPOhXX37Q5oBjTqAE0kjwac90IFD
jQVnVB7QS/nOpPu0y9JeXnfD4iG8vt7KwSkux6n/0eEDnGO+vHf7+ehUoIPoN5ylcu0u7XrAuhnM
FdilZrt3tiW+aIY+eVPH/fjOSM290ZfkGuWW3hYWr44d6epPC9xdsRsWMVz342xdGwaSsxl4GMMK
3cPANXTEV/xmCSrj2Fv2obfMOirTsjwPZ1Jb+EDIQGbTyR0WFV7/wXQXl8YdNIYEVau3nS29L/Tp
ser2cLIfZkwtnSWxzmvPmKIhEx9aO2wvLUwuaSKv7zwso7Gm9xAz3fANNPPu3l4Gwvy02dfmNv+k
SYNh5pg0l6OPZz2Cq8Ol46wXeW3J+2bBjTTjqL9Js867zIpQnLfojAE6bBpPXvi2bdxMAyauh4VC
xl28+CNwQ3bFB0o08Rko3O7CqOpqnzqmfzCAS9Ad9ONHcsX8Ent5Nr0wmrtuFg+eg2VqaRXVfRMK
n4QnlhF2ZhagwSbDcMGr2oOReNUxs7Nk72MYBhztBNkxcNNKKHOm/o2Hk31Grr3FkUDf+7x0MMA4
c07WQyfn1+ukGAzEpHPUJLEumvbmkPP75r7HwKlZRrAe8yfT9dv3W8EfcfMQVR//CUHkLrDKDWQ5
q4l8uA/n7i1A0H63rMjhhVmKQGFqWf2O+wBRT3rq504KTydfLOtY4ebSet2xD8fx62Q6626hYnuR
Tw2PA6PaDq6MFzqoTvc954mBDUqCQrnppucjWry3joXXyTTG5dEINy7/Yp0+8GI/oaLSvzFS6xNg
ysKBwLwAVgKQKpOIyAMkbM9ivx1wFz+BW5n/I7UNeebywv88elQm924i37t1gRZbMeFjZ3QlGmtS
EgvTtDszRnzdLMrR82L1UQykJN6HAK/er2a9sbo+NkIlVnMIszrnOM3jmxojSj1CHng3Djx+Ef2y
vout/5kMJMmUjGsXZ/FqfgvQ5mE1k36PEOt6WBFHvYkb7uFlNE4wH1KJesHyM1mTY+bY5VmeOx/p
OmC/sXXerl9J8i3KAuRxROAgwwiza2ZxXQ3jdhFLjI5FPQLX2ermsgf3f6xAab6Rie3t7AD/Twp1
4fv1BG/ze/fHJOP6zs6w9/M9izSEXPtbC5znWNpGfzuXEhNOc8A5oMblAoBQciFoidwv8fiRShQu
WAYgRbI6N0gi52TtZ9L3P8R1f8neqh9cOJOXMINA3llI+4KBXgCb8uyJefi0HO86GLuHEXdOtGz8
+kxm2NEORQUMahs/VaKX2EQG6TU10uBQtql9Sd++vTOnGAO3LsQ/FLv04mhUoM9WH6NwF/rmbin8
lu781NtfPeEa51VvJemuaWyk4aE6DN8pRW3fisL1IsBxBO+KsGCtYIuHdMD/yvOMN1Aj5kujNFDa
oXyFM8Qypo+UAeqjoN2w39IWL4V+uq6sqrqizghOtHIugB0Gt1m63PSAtPcBJrl+aqyXYzfIuzzO
0ot6jZMPwRPosW+CMt3D1cfLUkIpuAe0VZOQllynzYoRlOyGy4p7tJPiLUan9R7ft3doevnHtGZ1
FiFv18mcLoqpO+/rmkaE496DlWRHp+6GWwQlqOEmxZ7gaycgPACEs0C/ANAciqPnh/mRP25+poIA
bnN9wnCShLQXFPr9y86MjX5vhFW7X8nWsaKhIhx5TV4nl+4TGhSb5sMGwIbyZ5t8J7FYv0xuSMwy
T62m0BUVlmLeGV6UH+a84iWOMJZfDhi8Cw+Dgby9bmy3PAtcB/TJ4JIIr3ZDSfIJkYofhZEc/TAF
/Wr5PHFEZ+0xLIHULcyvIsnqI3Kf/o/VrgZicSMPFDXrW6DW4jEGNhv5U8zrKbezHOSX4d7HA76b
RY3NeEelbSfnuSGFIxeAIzf3l0XAwXTb9ARczte3dStats1m3TeuHM8G3yAAZw1WKaBlSibpjPmD
Y8igPCTZwqt1zMcLxDsB3oQLfS1pUSUtTae5k0bZfLCIbzvRchoBYCPalE2pfXYyYjkbLchGAA/T
R+ov0xEh7WG/GHZ8la08wQYwjh+wxPZv6CqF0VoK8bDWpvtwqhjdU99xI5EPXbQ+4Ymx7JiwqrdD
GCWhcz8T1R5xYaHTUaEsekG62mIAheQIdp3yQYTi8+DVxSdYO4CUlyfAshWclqXqV+vz9oRmTrOa
sMKMeKyM7vp5nPvtg1UEHlSWFpe4auurb6uX0YCbg4D9wfM0ALVO9W2wL3hjB1Som8yJJjsxrq22
7KLccubrIsc7NZblhOhibR6Aep/sONE/fRwnvzkPc5xwgANxfijJ7JNqAYhZwMemPPw3WrvygK98
AfWC4kmwN4wVFFb9hOoGwkSNCYlwAG6cettpR+qdzbSdZ0+ocPMJIV5RDYz3PU/ln5Mcedzsyaap
vQVmMF5JM3DmY2W3xbrrNmFYVwi74WyIuxceHk/4c5pqHtYXSVbVZ5PVt2/XadguynACpgrS/5j0
tp8fPQopt+uCAbjdQpPYEX+5maTdiTddAZZ96f354AWNfQxlL24p1pL+g6ihxP4EiMdhOH2/GD2N
AXovAvBwbvWH0vTnCDuv8zFuDPNsbOX4I6hPwHqwspR1kZp87AtBGpufausCJN3imOdh072dzWzc
lR5EhDW9zU8eRHP40E70LkGWHtKtfsx6/3PYf9nggd2MS3cRwJzA3okdfhilc8XduKeyXUQjstWu
nGkpbFSAafaeB9RDqezl0eLH3i4p4+s1pwXtJS5v3umKH7xzwY8dPDhRvejWY26uzdHblnE/Ndik
4WO48xtnF+b1nWvU9DBQQl/H9DZpm+MkMX2Rk7Qv5kk8SDxFwN5gggadE2+5HouWIf9UhajjFh6h
IkND2wWZaFGruAio+SdVivdoOx0Bv/Lv+W/YUuamn3wpwIQ5BnTfFBrcYnQnYku8nNmQpN76vALP
8lS+MQ1kJAL8VLBixEauAPC6tLeZOd3OsY99zDT8DJEy33hJYCuY5veAo/b9PF0KN78pZzc4nPQ2
lyDdd60sLvrV9O/w+b6yymk+xKIFSFV+tYPgjbsKKpTeLaZoHbL//k87B70wnTzuC4Dh99Vq3rSV
/FYm/bJvuUkpkni4ffvnVYvFTxcA3A2A/yMnap0ceLBVi2tevGD3s6vsxDXh5Q56qEx9AHJTepOE
KbZunU0Lo17agx135bGi7JdsgKErrrf9mNgI9VF6L4ybos7vK5vqS9+TwcY0pXcZCf0+ScxqLxos
7Kpq+MD6XKxzCqTT/mCHaZvuHafzr3qukHMyvpiYQvcplzK7CZZ++cBBQGrdqqEWDTM7dHMk/Y3R
WyR2We5JKceSHMUySDjKq/2G9yvE4NxZ6fpQpoXw0j6RX/zCMm8dEhtqvhYe6FWTA6mo4ShYU/zF
aCtxdqpP7Ohzf56cyf55ur/2k1kV32I6MH1UtNA3+OnkYXdpDgD6JqYxJiksLh5WOc7Cw27phOe8
8csVS0HowelbGFThSnI3eRXkpZDLKxrqJkuu6RFl1T5xZ/PnxH26+99jZcosQE/gIoUeVH4Sop6P
sduN7cc/w1HEc4YdIJggdKkpulQ+odCaqqQSjLqwb8w0ubDHML0vnXJ8WKyOx5PJc0IeZFCbPqbw
MyueTRM16A4YAOqPYxh/qqcGWLhdOwZOymWJOYTjussDcMUWjspCHWMHfxTjzh5Z1vxsBmGJ92NY
ZxNwBNld25ibf6pXh7rSZM9ARFA+t85avv4/eYT/H532v4SAn/gyOu2xh9vx/cv3f3ypv//jsfn6
JWmeEbZPf/pvmJrhmX/xzHPCAChmaIFMYqv8jVMzPOuv0Aaw5QOUAnMGxfpfQDXL+st2HFBOnuWx
g54I2/8EqlnmXyaUbce0bChNrkA8+b9QdP8X5OvntEwX2pN/4ssyENw1sHGnf/8LLRPKagKFCiOr
dFmm83kebHSR5fgaJuyEd/s3OIvaGrxXH/a5gABrgq4Dd/frXwMVwTI8WcTAUfL4MbOnVML1mlFS
4QJKPxWpQ4q2ZgaEVxOAJk3bOSNgWaOUb1a3ztbjFrsZzKiWljcytw2UlZWiLQmjNyKbn5pCXre2
M526WWtJISuQX50qphNo2AbMC1mN77fBSf2jqDE7J0qLlQdHaQ2fuFv7Ox52SXKiX8UQ6dzVvi9B
rMM1o5w3Ehsh6e1cy6gQETfJIi4BCgfTZe53811uD3R9ezojt3PQgTuC2hUa50D5YdF0sVNfV3VS
AAKs66lE4iJOPXQt+HkUtMPt5+Ivp1oEofpNYaTZ+8y0nJwY5k3vOwHOBFZandG/N+oV/1s/5w02
9M6lyIstWpeM4OdVAsRwu7ndQn5bzry94FBhd1Kk0JPcghbwfubX7Ga6RI/VhnjYoQFReZvaE15v
HcX4+9YBJsarr4yPdl13YNWkEwcn08Fgo/xaVDTTjELcGnMhvhZJYBf7ypPB918O0W8AjMpmpB3p
u8K1PN8LLWG6qtp7UclR+CsId5tuwAVEJ9wzbBzh/vy3KLx8NuPprwEw6np+YAlLKCThtcZTHEUm
GkGE3Eug1w/DbAHMGx00/m0u2QxGx5WVN9OeY5tfyxjn6T/P4Xl8+HsKNuBm10JagTBx4jH/cuzQ
2Yspw7bG3nfT4aaUvX0Bsxcgn5PiCph54pUDeGJXPzt//GQuGf6Xo8ilovx99Mtl4Zg5nkmVpC27
uSP2hgDc6tq3zv/808RvvqLvIABlC5dt5qma3l2bwlIOkABagWIZ5x0koI9Iy0IaWFMD7xLbrgHf
GE3uYtDrDncguc0fS1NlxdEu8euUcKVOULdmftPNzPs83sIxpDMzZ/txGfGXj+2kyw4txyfYr8gY
nEGhaq5aHtb3kIV9aC1N/7fGzv9EqJt/9KcC7j/AYQ//OE719y8jgh7/L0CyXcQ/Xg5677MfY/2l
ehboTn/i70BnmeFfDueWhob7FOj+FecsU/xF79tzyIXokz7pS/4Tjy3sv1AgMC3+g/rEMzx28JfD
PwtDR2A5R15MyNAOc8YJKe4gZKJK7wP1XputbGQU10gp+F+M1b74ZQ1evbP+PbIi9SMzz+rLtlwi
+mff4NJ8M7rkFe+C5wfp30MrCOo2lwYvy1pGY871nnXWQ2FzAWvNWz2dZKtwV8p8ibh5qoNsqjcl
JONXrrcXZq4q7YetUQSLSJcIotg1CCPKhCUUYL2ZK9d24A1l00/MHEsQwlRhoH1/enHqjX66sX+5
kSVVIHhcwxw1yM9BAA3LnbmCzNEbXVG/SLI0HwM+YsQbYD7zIEldhcW6aM799Dl+mfsar5kXb95E
/aSNgqA8SzGt+fPETwHi3wHkX3tRKESGBXCDjAHwRqXAoPhiRoZoON/IProvI245WHWt8UnOMJ6N
K6d2hObHfhJ6+eUnCQClYuzJ32TPs2UWNoitadVbL0vJRr0ytso1dsbIm7Psrqqq7qZ3nVekQE6L
/psVe9JT+2XmbTEFdAjrKarA08S92URFkchXJN9eGly5GgK3NCdvopNtVDJ8yMt0ejSMSu9KE8qy
SDqpAMzlFNXZ8gMa78GiWP/nbfTCvIVyWwpRteVQ2dOJTBzG9+5Wl5eZ2JLlFU+MF8a3Tv/8l0UP
prmHaJpOkd2Z43k4NsD7p/Q1EaUXRhfKqodsRD8fWxZmNG4GC/aunB+1FkY1TrAmYH5gIfEr9/0V
FBVtmztnG2fNdVHyvsFwTX9CeyTCoDp/oMPsXKwWEBy9ySs3coKmRWoaDZPvKCANKCMcyni71xtc
uZDbdksgNzP1PrTD7rDGVvsVIEPx5c/Dn4b53TFVbuTUh/PRmlwwIjHQGDRKun7IjFYP3RYCQzm9
Ni///De9sHtUjXxpbrY/uAO3TZ7mVxaln2O1grTWG135wlkwbl4CGSWq4adm512eZW8kz0LNuKgq
4i9rENO2f8LO9AJVeX/ejd30Cn3rpaVRvjHiNz5ApGqMWtsLPxmGtX6kIydeiV0vja584jGc8wz4
GaOnE9ocIRXbDFv2P6/7aY//Zv+ohRNRdmu7JP4Q5b27/OxKV1zV7ebfGWsn8n01xXh0h7Xtaq0U
cqrPLzgzFTRL+rGPOiO8sZHJ2U19+e7PP+X36yRUsiKFDxqyvLujEtibF0vUauRBb2glpIw5huyF
Iftoq4cPth/S2B9eUbR+adZKSIGL0Cx2xqzh9t9UY3me945WIERe4PliuymdpxhcbUTb6PtSrPij
L1qzphb2fOjFa7shcAgl5pxcpjL9KbdcTx3b/o8iG7ikelxIa8oACk4YPDqifavzHW1TWexlWnJs
kYMxCuf0Ojfny7VKXqkb/P47Uht8viLoNNIfaROSVw9sWTUZn9x+fU2R9feDC9WYIfXDZm7RyY3G
CbXqzSpQNVpE+0FnVYTqzjBZcSnBKQ8RaGCQBaBOi73eyEpkBaQkC3OkI2LApisGMB2Zr3kklTu3
tnxbpBhjRHXpv6Hh+a4JXisBvbTayoUrKQ4Yebsx69FodpXpPdKP0HsRoJv0fJ9s/lgYU5n1kYW5
NKqwNLY1l0QV3s9CBAAs4KdR4jdfQmt86OhgasVnDJSfT7vtQQ832BRFMkXBemmK7nxCJOZMa58E
ysdsAXPQPmRRbLfbOxaUvVzoXYKqYOOMcGlf1UUfuW3tg+8wvof+9lNv2qcN9Eu6TmG2hITI9rYg
t6Rrc0+nXCvoi0C5YGnHNl4RJH3E2mAp/CPEeV1v0kosa+3AHYLTWqcGtDT7G8UCza+o3K7B4KPl
0hLc/Tr5nk6puwMq+VVv1sr1ui6yzye76SMhZQlKavoRW47eLeUrRzJwsJTo0E+J/FWcj751Bv5f
KyoIVUPWG6C0eE7ZR3T072jkfowr+pt/XpLT4fjP1I364vPd1waGBVqb8C4RmAPh2JVFAl666n4g
tehWBycP/lk+fiZK/ask7gs3oqNs9KCoJj9P3B5GeDIWQHzD8Ah0Q+qp+tPLe/5T1hoXGHqOfTSv
8sYdxGdfuA9/XqUXpu4rl3mYFGsrh1MzvcUtALgGNt/YoekdJtVBIhkQMpAj2E4DvrkXDG/WedAq
nwI8eL4myxY6eVgR4LYVBFJQ0dhC97R9ZfO8tCzKLdDAO65kbID6Qu0pQQjUjku9a0D1gahC10o2
lPOi1sc+BX2zHiT2ay5PL81buQdIhCZ6ityLQRBA2XhLknXQ2iiq/cOAqlQR9ozctzbwGvg9/ivu
XS/MWVXqTszZCKQVs9aeB//D8x9B6L8mRX/ax7+5BTzlFjBn20w8SNRRbHXFiBeY3YUPtYf/4nsg
V/47rcVx1M3Y9AuygoAEg2oLQTZxv3voA2gN7imnP+wR//dyVh65sYsCU+wuiDU/qnL6RVqS4cOk
jvK5O8yyvphJQvVmffravwT/YuDSHUXQRebwfUCsLs/f6w2srLW5wchuNubsDBW6i8VFdgLl642t
HHtnyme3bnyWuk59CE5g44pcM//0lPhfO2h/DtABIx+SzUWHHuNhbXKhF0o95eRPYRbG4FPYgrWP
L7pNm7/Q+5SqVwQK7nJJG1ZcBvlx6oxDJmOtqplQnSJY3BFwCmd/rN3zsbSvLd5ZWt/SVU5+AQ18
kfAiokB6h3x4i4yT5nooB9JakslPO5YaGs6hDYJjTctdb9LqgURc2jYz1sOuVtTg0NRDi1FvaOVA
mjAEuP3cLprK4iAFdyESQ3pDK0eyc+qyGNE2p5ICIF6U18ASNTeIciIzHIDqHCJXZGy5eHDsad31
ENM0R1eOpEVzzodizF1i5/nO6v3HIXytBnTaZ7+JPK5yIH05pFsyUfX0Z1QVj85Eo2iVlo2Sh/TD
7zN62MibmvDm9S4v1fyhB3OEAj5KBFBvwCIPX2O0qjXHVurPRYwcc7MuYDf7LT/bAOnuth6tHq39
c5J/+zVWdBOwsT7IumiRa1QF3WXZawZPRzmra/6kncjQzSTvzVq8xVfsv+U08l9NU5ANz2dd9dgr
T4XFem9d5JUIscO501sQddf3jukaqBJFFnRM+F/FcPArjK/1Rld2fQ9vIkbJqINMHvt76bswinK9
Qp9wlG3vTJuU/kkPoxmCk3Zku/MkTFStmdvKU5THfgEKjhAKARf+1Wb2vXUelg2Ucb2/QNnnU7UK
J8cwIuLpAtvVRtHrNWeq0z37m/vAVja5EQ++t+XsRH8u9nQs7sZu1rvGbGWTx1OLdlWYdyxLd5XL
HksE80xvQZRNPpgiXPKRnTgY5gFu3jGpq3u9oZWAJLGdEgDa+2iBwYZOR9k2u7YU9Te94ZWglAPG
QOl1BSpRZdaDTF15McB8/qE3unJCAxGHVZrDSIQe/iPv049GEGjWQG3lfK7b6InJgsVTDPEXD4rg
kE26YyvHM0tLaL8uu7Dswx9WgfK+mPT8kYUKOjLnyWscjw8KYSYWZ6EM2/WAolEw6+0YFXjUjcFS
i5CLC2VkATmqOp+HXG+7qHDRzLDL1ULjLvKG5Xar4kun87SwIhRrnweKxob1mloJWYYhPvRuEE3z
a6n56eL7zaVyQqT/GjlTGx5W3Pa8yksUku+tbuzyY2Ab7JdqsuYR6fXNfZ9DU8shAbaw5lJ7GGbN
H6acYNAGdhmUTRdlS/cTZ4htb/udHpgKd4HnP83Icwjuw6k5MuKfVbfWZYo7pF4IVEEwQWgsoehh
JFfd+r62g/ekZx+1bgYVBJPbqNPNLaWjsNnMn3OG5tfWN8ZrBY0XwoiKUpm3AZnqbiKN99E7MMke
qxEwuNbcVZxKjPxEV9QsC6rad3PcfkpNWzN2q+BkExhTWrdsliDwLqa4freNQq+CpPpBecD64DGl
XMaYWcg0uRqD4UFvRZSzOxpbhnBHzXLb0BDiBH+QedKskaguUjXEIBjgp+wRacOWJKYaes0vqRzN
AXXTvPB57WWm+1HM/rEoJ71Tr4L2wglJCsNayNYT1NNctK/WOn3NJveF7a2C9koq3YCwfNJHkdz1
VXwzFIEWqk6okL3SGYYGhkQXbdWMysoE0T+zzK96+0SJq+QxTo3oGKc+bD6XYVdNewvQ1LrXGl5F
FzlyRX28puQwyvg+g4sYL5Ze8mgqKW/WId5gnfJSB1fBXT+gw+g7emAFoeKKHCv2nNkmYg+Iku5c
z/2BZrVmRcNUzmZnJCPGEGYXoR/0gPLzTd0WentFlZmettHCSZ2hZZ9FbUyyPiR6N4oKKSqDfvao
4LZROMbvkRp9ELOtObQaMpfVXkaYjhHyxNfxNLyvsfbVu1BU2IkcUC+2J069O/ffuQOuu6rWy6VV
2MkgEBUJe878KLNzD2WuKmiPeudGOZYNFBVfjhQBva3AVwYz+aV5qzM0doDP8xO5DWOeW0Ubmfn4
Xfb+LfrderHSUiEn+Cu4WbgxbSecoy0xbkGVa31HS+WsQs1JKVlyImFt3/tt+hCGxoXeiijnMWgx
WtlsLlh7Mt+hyHO9eXrnESmj54vdhLNpb3PVRn5nvkOxCltnAclfb95KrBylWPLiFNCo8RwhpsG8
XRA81BtcOZMuXqBVXvS8WZrAOJs2K/xo+MuglWxaoXi+LlbsQonpiQuuE5/LJXyDVJ5W/RxP2edD
V3YHQDnp2kgayac5MN/WRqmFV4YX9HzoGUkDO9wIOcIdkOOpkd9KZpSjtVZchRA5LdY9cyrIT1Bd
2U/1BEd98PT2uAoiIn/A4QqBicib6rcQDB+RMPqkN2+lQJRyNaXZwLN/waMeKXP8BNFx1NuGKoTI
n0QeJAvbsIVzu0OwYIJROp7pzVw5nb5Rzk19qt8aMj0bEB6sAkvzYypnM4fHtBo9BTl3WNYd/Tkk
ShCg00qrYGk+34goLC0jmqBdFBflgNJGeNchrKu55MrZrAfcKeKE63CabJgnRb7LMlMPlIOnyfOZ
IwbTbubE95SDPCZO/q5PBr3AFqinsyhwHczIItAQQarQ995ayayF2oAl+HzaGFx6HtpwNJyXEHH9
BVlTx0QYXWsfqnAirObSeG4GZCs5N4uZfnMXSzNuqnCixYxzlPjAhRHhLPSskUiu0DOO29dKOb9/
+VgqyCeUAuOj1mmjOO7O/XV+zK1cq1MB8+P5qi9ViifLqapt4NayG9MpORgS7Sq9VVeOKAJJ/hYT
LqK0c69dE7FLT3do5XyCfLDRxoDuJhtkieEcf8/mKtW7tU4uQb/WzuC+D97oS3KKvsSpb75bk1Dv
1lIxPrWTo6XpgPGZe4FKEkaNuMC4WtUOS7Xe2fx5NIKGRTHL/DrY+tsyzbXegghTPF8SCtqGW3fh
qUaTr7hvDVeN0GRH4s30fPDEWyfQ5Vy20zjlaMh2dxu+KHqbUMX59CZ2v6uZw27wbYp6zYMwjS9a
+1vF36C8adidxz2OgL7c+bh37gfaxpoTV85mGdbbXCB/iX68c+yL8d3su+/0Jq4cTJ7cUKU9o426
DNfBFr25pXuvN7R6MAWiOsBYEW1El7DGkbGYA71j6SnHMg9oT24OHacS6xKUi0zrWC+pXl3MUkE4
odGGi1kubYRT5Tng+x+j4X/QWxMlbsq+8nA+5T7JcRwf6mxv5FJvTVQETnnynSrHhLrs6DcINaGw
l4yd3jZRMTiW2RQocrC/Z7P8ZFfTtZM4euFexeAgwBXEK47wUWhXaIFVDyfpVK3VPgnu/Hp7iy7v
BGg1EiA/RdQrrdwz0WAWrje6+3x0Kx6WEHovT1kMZFH37G5XlJX0ooOrnEso6MKpZhL9RNyHIj13
hlJzZOVY+s4UWpgg8tjssDXDJB5X8QYzIb1FUU5mmFjryTGGr+lN5/W8XUmrO9cbWkln8f/s8h7Z
5mhz86MrzPuwCPWeyCoOB1MrD4gzMI0wb35KWRzrUK+Uh+78811SNW7g2jMXrJ+37XHchu286KtZ
76npqPES09cmrOlq9NJF1dGI2jJ51FpuFXCThSkIwQ6QBsIuSPRn51ibac5aOZexOec+ltfMGpOf
MqTqlpZ6oVIF3BCDa7FJNknieRdU169iU+8KVAH88AGSujX4kGuGIm5otYgbOonmtJVDiZYhvsI1
x31D07uxy2vHfA0+eSoN/Gf7F4Gx5xuQKmEJx4v2Lzq9nvO5Aln6GfOwoT/iTeNuF2EwmHer6WDC
9eeNc9p7v/kL1abssGy1T4miwHbIjFMc4JPkWiZ9eLUtogPWMpfNAxwLlIdTryn1LmO1WSu6Slgo
tZLHYPrw0cHpst5tRZdr7lj17rFljA81Hx9B17suETeN1ejNXAVDpaEHujAO26hugmoPgvFz6baD
3nWsgqFi5AbFhvBw5HvY1dblre2vWu0Py1auHsLfhN0u80ZQ/mAO6OyiP60HE7FUIJSPG1zp9qw3
DgY/69l+N3ZZuvvz/jzF59/sTxUJlaRpuCyp00T4me/R6u0fZjv3PsTroheoVPEyyCyVwC2xJV1H
RxrvrS/5nL9WMXrhOKP59zynQbF+XS3K/pUv2OKIIP9os0bU+wQts3SPvpxxFzeN5q1nKxdTFvd9
3swgpOx8+IA0940/jXoVXlWRaZxqrEhxpY42fDZ3RtWXWHTOerQiSwVINVmfxQO7MqoXz/6ZmuYE
nGnBhOrPm+i03L/bREoib9k97Rxq9kg+T+s7M5b5J7uvUr1jq6Kk7LLz8NKpWRosOC4FBha7psqX
O625qxApbEZkuc00Lt0ZZyEPbfH9LIZFrz6ggqS2AibaiCZvhOYgnC73Ds1qvStHBUmFFDMW9Csp
xS4WGvajg4b+zku3VyL8EyLqNx9VRUph5J3kdRY20TKNFpJ0abHejuAtMixkEMTcBf7UPFJf7h5w
WjDf1fkoDVKjyv8e4F9/lY4nqWls4cKr3kmMd4FtI+jrkjfcZ2PRfCqwaunxbDTl99FwjfZIoB/i
a4t0/Go2Osaa2zk+wcvx3dT71MptUXdDiwAvZkeb3V31XXuTN6FeiUnFMGVymZ2lnMNL8sIfKX6w
TWN805u1crjKsKn7sGBoR9yAU+83vVCrQpeQrBrnrGfcRGIOmLKDyuyVpOeF+0BFLs2xlXkDD8JL
M0+D+1O0esvzqvqstSAqeKlupjVMPEbHxucg1+TQZt/1RlZScSsp+nJOWpbarHYyvgoqPbq7pQKX
4nxpQy9uwst6ODPMcu9PevRrS5V4wuIUjdeBkV27PVuH4HoBjaa3HEq4WxCk7KaGoS1cGexhO1BY
1gt3KmopbTMHeg2br3anBJluusfBVi1nehNXElR3HbJEiC68LJLNOphzfTfXgWaJ/UlG9ReeXh5P
W+35DO5gsua7Rw8LGK1pq5ilJC3tQcIbu/Rr++DiUbDkj3ojK+mpu/XCLa2aL1nke6Qu8IP4pDfy
KTP7dTVOVuzz0HiXvvN/OPuyXjt1rctfhGSDTfMKrLVYu02fnLxYyTkJpseAG/j1NfZX9VDh3tJR
+SFSFCne3saz8ZxjjsH74tigkEBHCCL4rX4ySCjPBT1EhBNgi8laphpKGId0vV9wPmOWgBEXdZAt
8b3lHDqgnMvLeKjmXwLo/8MJnmFLDiJZcZ/M8T3bou4ZvOrik1LO84qfCXOgDhyy1cX8nlrownJ6
hYCIn/WcgUvt0lvIGhh+p8SU4fS9WQ6/h+MZt9SAH96udIvvGxj5J/GPgs6e30U5BUkmNIlAO4OV
t2wua0Y/tBT6dj6LkzNwCSxf0FAXjN9ba17F4Z5X69c6Jmfc0h4d0MetOb8TBS2RTYkht1Psl/b/
B91+PcYN44fl94FHHyEd+m5Z+Qe/MzlZJk0xGUI6LI3c5A4lo4eFeeW15Ixcsqadofcycjjvvano
qnUloMfmdVHImTBsgU4SBcCF3+FX5DUJyFZuE1Q4/E7lFDHXHaznZoDpmAzTkQl/gGyc57GEfzpa
a4FV5KPm0GDOSgGRs4Z5OSpQEf+5cs1US49m5/edpsMlbSGBmVHmh08mZ+jSnASZ6DRWTy2fL/3U
RAVBluX3Oc/QpQDF0zW0uIYYV3qadPt1OphXdCBn4NLGIDO/DrD6VaftDzyvEgs9ojZY/bzKGWOw
Q6sLc+IHtMQmUkkoeG/94JW4kTOLyCGCji3CuTtE0w9I4mWfMFLo5cOh+vPnbRmPhaY11e7uIEx1
mbsakrAC4kheBnSmheqg7QMSUYrvOc/yFuGlWC0b9bvoZ0jXIdO4ITLg9wZcVq0Yt4KNkD/y2zn/
81zS3gB7EWJxiHAzKDRIqFcxyK76rf6WZPxfaVamoHFGacrvtm7B3sKUCIBLaerWb0oGorN//gAM
oSboC0JBYTjm0hxLgWm1wm/vJ8/VTzRVZOrJfRWioFTcIxv6XfQzqGsH4Nxi3oRA1w/Tp66FGnbm
lQWRM6hrBideP641uatAfYQ65Sc1BF7oIuif/HnWwyj7bpbmuIdD+AWsH6Ccg4K912GfEV1xZOYt
OdL9DpZuiE432VcLXWa/tU+5fjcs5lCDPO4Cc6IhCkCN+QRZRD9uAXLGc41d68KoTeC1dPwcj8Nl
zYjXK4WckUsYg8zATta6uyYJpDv7yyiFpxs/Rc84s3RF4LT3cUZRDJ3H7k0N85vfiZ/S2ilGu4g0
mb1jDhooIP48QcTOa+kzcgniXps81kDfUdQuk1Xeu4T5OfEzbknPvV4bI829WfecsTAPuFexlpxB
SxO45lxCBSRmYndpU3E14pffcZzyWYh2zXKC+BZuiLUfYp7wKp0jv6keEp+CQz9FA2QDIddsqEpK
CZKCS2T9CARIfIoNGOyPwqaFqFtveTlw+lx7jjqR+BQV4pZBGGyqzX2O9MuqpxJIND8neEYtmUjV
jEMj9q6GFbr2XQdd0/S338c82aSyTkGvNNZ3yZO7XYIS4ul+PvDMGpRmJgWhNG6gYyA66Md9vEqy
BX455xm2xF1Lt4VQDeBZZC4BpKkgDbvR0utYzrilQbVgBiZO35sx+HC09tp08U+/pU+hIQHZgeOk
1XcadHcRju/To//it/TJMneGcaeGb/oOhql3Isy+QEnYL8bzk1mCwdNoPCH0fe76W2936JT6cZ2Q
M2RpbeXubIBd9yGU28ckfKz75G+/EzlZJe1bgQGwGSqO8bea2AsUCj0P5JSqjVu/cah6YWVMwh+D
vin+b+w+b5/rP9tJhJ9sMhx7BikOq+/JNO/ZJRmWpLkYsYR/QVl+ivNkZa1fnYmcEUxus4RMmYYz
j5rHEGyZ2xz45VdnBFOrWSZBdrDds24uBEYJyPJ/5AP/P0kxyRm+JI5o3sOJbfe9teLzSubmSQwQ
oPW6NGcEUxyrBEEo2O7RIAkESvvkMXLT7hfyz6xBiTStbnkDjzu+8SZkZVc3fh73DGKCUmBqI9B3
Q4o8vkXZ+gTCxqvfmZwi54Q+JUjYg/UOXbU8WUQ1d4nfo+dMcHh0aIJFVm73+HtqLtHkuezJQJPY
tdncN9sd4s0FT9q70+Kz32GcDDRLWng/lDfuOkhA0tJWoPb5N5TJ24H+F+M/w3oi5gyRPU6jSTbx
aGFFVRC3q1/UPON6BhfPFupE631p+edoT4d8zFbtZzdnZA+0rBQBUn671wHwWXppPs8QYPV7v56R
PcAZRBkYt9Z7mg3XNkmq1nG/UuQZ2CNl0jamHrb7QfuPEJEtee88iwVnTE/gIig8QLoJQvDhb9rS
75OmnvXCM6Qn3tIlbSHCdw+nX9x1ZZc1funPGb3De61CseGwxXQUgDNcQWniFzfP6B277+G8vF3o
elhtFetuufB0W//Fub4lUf/Fes7onSwYqU5AxoDQ2UYPFojlH2oeeA1MX6PYZQvWmuaRAuux350/
gxbt6mw7g7z2PgTBUi7TQsq492P1hurpn9UPqGtb4NDn9S5rcuRzqlUB4SkvHAa4tv5cfNgUC1LT
r/cxOObrHLdzmYzD6PdmOWOFumBzQ7zgbkJEiTz1NEEKsHgSBpMzVkhiyFwCibrcITkdl3IYvvGt
96MlI2e0EB9DkLSHarlPWfICteymjj96xY0zTgg6uRvDsM9yjzqT2yz6p5OTX/njfyQ1/6+q5yYb
t4wtll4mzD/BE+ex1X7zieQMkrU9nZpjZsudUvDf9ORpWye/gHRGA0VplFqjp+We7mlJEpGPg19H
nJzZjGxGQJXEhuXeTOJ6zL9CIvx82BkPRFwKGmwCLkkaRiUIA4p083xnnfFA8dGEMgAF033pxlxn
Lk/n0S8hOoOB9mHqMJ50qPsw1fW31Lrm3UHq8KfX3aant2c2yVRAD0vda3Cw8F7kg/NMic6IoHTb
5ag7LG1TuZXdrtsimWfndwPPqKBJTwF4YLG6ou2tm3QFGLVfA+jMZgTqvrrO6n5ArAu3EiJJYyU1
ILd+J35KcOe3ebPoGOs7BRoIqdz7dPZs6J3pjBo78EYQ1wKqQoGsFWNvvwzrMfhREZMzMAjuRIhV
Yn2zWVqqo/uug96zgnjGBjGZRqDAD3hl1uxh26M8AWGg15Gf+YxkMxyLYU1STYEubeigatCD08hv
8VNhaAcHiQ5mFldsjfIDyKOY+tnmmcyIbA1TqmlMpRrDrqmsj9u2p8YvWTxjgwCOXJKa16bqgvgp
kPKSmdmviH0GBk3pSvmGInYFpUebkyV7DkXj2Sg844J6a9cQ0E5TNcv+aYEKST4HmWfef0YGZcGA
qsT6dii6hnJckt5B6u2789P7M4LaFbMu01VWg5A1DW1cYP9+RYSzmtYgpAl6l2BxIT6CuuarsD45
YZydwUHLMI/rPkamCvq5oK0sE5P4GCaWTv9MZqlUeyBtqPEqlKUJU+CDfnhYJVY+WaVe6GBYvJuK
8PavPhiutls8z+MUMhEk90VO1lRcucfZNNfs8GL/w675n+cxo40XSqlMZdpBXLM6oLlhU+jzYMbq
p2IQZEVoixaHqRaXlIq0n8WhPvsdd/Tnxs3Qoa6itKm2jT6HdQ3y3pB6tdex71PERHps+lEbXECu
XvCpJ1SbFx9XhbVPNpmMpJmU7Exl16PAD7pFifG8J6dn4LqQjjcdPuYxkCBPwukS8MOrlBpn/wEL
Mq2YFelNNa1oc+zdEV9AJP+P19c8A4Og7mC4xjxyNTl1O4Y4xyH5RB3s+2SXJN0m1MmxdMK7ol+b
Yq69lEuw9MkuxUJ3lXRY2rnjmpk3ko3M71OeJdEWrQiIxWE5EHLd8mlsP6dkaX0SCOz7ZJYKY1F8
caOpxpYUPNKXMfbKqbD0ySxbTmpD8afKrPiN5lUhVfzL746cjLJhWXuMGwwnOth1IpPJU1TbPY/k
ZJXjsK9L20pTDVP7Mex+TkHiA8vHiZyMUo1TFq4TDjsiDjGB32q1+ST2cXYGvRDQwU6txWE3Kwhv
ennDXI/PYwdLn+LkxEACRtFKhgz7mMdQ1IjBr+H1Hc8kRguFpXRDa6q6OcouuW/z5Bfcz2iXPjRT
aIJAV05CUVzLHELFPm0NnMcpThK17IqM8H71m2Jtk2La+fCTLsHiJ3vM6jbuaI19Z9nysz/4R9Pv
redpnwwy6UkAnDzWltGTpmlBjsNz5ZM99lQeMcFDodLznu/i15x+9bsgJ1vcahnzzeGCAE9TAsmd
2175BYMzbRGZY7msY6or5XgMMhAA8rZuDfxWP+N/ZNrFtX5Lt1dKdQlwyldmeud33GcE0NsDO7EL
tr5G+212+81OXgx0cXaGANEkDF0C3bMKHV6VT2/UMVntaZRn5qK1SQSKG5GuFtZlhR4O9d5ldv2X
bOp/qi//UcjH3k+GmW0HnksTWSuCoimpyC6X4EXOmRYFp6YXH/uWtim6kIuVN3A2LNC74dYstyVz
U3vrydCwnOyZ617k4ZRtIIjZM6/SYpyduWd4j3hlbL9WMxWgmqP0N+TIfnqZyZl8xnQBFwPEB6tj
Hv5ivG5RKfZSl8K+T6dqpojJJOzWKl2bqunTJqfKCxaGtU/e7jgG1aXAgVfOzGGulNlzkFmmfmbC
T/5uInXjDtq8nXjX5UkSvQ3IHl7sH9j7yedpo6Z1UzhzDVvMayqmYkv5b78PevJ7uhUGBNXYuuDy
G9nsPVqCm9/SpyTEhM0hDRPYd1iXzEVVlnhNfMXZGb2xDdtg4xVXJaQTK6DpQ4sDIode+z7j8ITh
MRIQt1a0jx5560oww/klC2ccXmpIurTZiqUzG+aWB/cOVA2ekeB0T5qh5qYJ7Fp1RF9cix8AomYv
mjm4vNM9ietIy0Esa1WP41Bysw8Xmy2RX756RuMJkZABmLm3R2Si8PQYmK0xU74Jv5fNGY/XtoPs
KBmxe3zZe9Mq+ZRtNvZ825wBeTqzNbR2YUTKfAYP2nOnW79ixhlLROzc8wZXpBLb9Nfk6nf4Bv/i
yt/c6n8JYmcgkbFxWKdpj6pUxsZHsAuNDzqLdoK50jX57mVKZzgRxSAc2QiHSx+TNLfj+rcws1dJ
Gk7gFC+iBnqv/RzivvP2Fq5/uTH1s6QzKxKie4ABUqxMsr0u2ogUBMomfsHijCiqt5nO44HFZaKe
herRelE+XXOcyMkDxK6bJo6p6Spmc1AOcfca1MKz8MBOHmCIWbgQG61V/4YhwNz396HpPLPYM7Bo
i+yxNDNbq71tntkyFMvW+5nQGVUkFLhlkojiDtZNg0KpFAWo3Ly0B+PsDCuSSzQdE8WppPNWjTIq
8ab3adBh6VMRKZ6CdggAKqqypr+JeCzSIfbBK2HpUxGJTK6Jd9C2QRgswByFyWXj1VvA0ier5G5N
e5Bz4Jo4mgOxkcY/vHzJGVAUxovqlgALGyg/PQd11uRrG3vRG2HbpxSuzXRKolCvVSIGW5fbrMY6
n+WMuTu/7Z9sMwS7ZwpewrevORcz15+jyGuGF3s/WWbGZ7U3CglL74awDKWrrM6kn7s6w3zUksyQ
XkbKMvTsZrcslxnxu+BnkE9Ae4w49Vg66pMHlFBKOXvBtuPsjPARIBc5TGRwwYNMPndiwJn3aI16
fcszwucNtg16TzJWLKrpgwy0vA7plvoZ5xnicwwsW6hSWL2RDcmnfp2Gwg218uKnwOGcTTTYx5b3
81iJcehzhffEvNd+Ef8M9Rm2cFGiU2ullyMHduuxa+Rnv1M/mahs12xVdFAVxC/11Up+FAGBYIDf
6if73FEf3JY+c1WToQDOp3dxu/mF5TOM6IgCvnTz4SrjgqYEM9VycRPxTPvPSCJgfVcZL7urpj79
UqPsm4/c+cXOM5ZIdNAzoKHaKwj5rSCBMuFtzTovBpYYdJB/ttOWkC3ouApXDcm+DTkwHdFQZGq3
v7w+6RlTJMcJtIwOnzTAlrVtL7H6N4zIWwz+L8nzGVA0dVQ3zuCTovFqfmf4vOxSj3b5e1KsB7MW
CMXbL8GRDOvF73c52ezhyLwnGXFVvH0I1gBET75f4VwaGYeaAcrpKg5pjE33+ca9ZAnwgU8WG+wM
7OQpTkna9bVN6I366eJg6ZO5JvsRDFtDXYUnBggPp6PPm8WzKHJGGNVMgP19XVwlWNN9Ru0o0Pm+
hNG/VRjo/2Yf+G8X6FQcaQeFwf4um6sRc77sE6SJ5YOJTcCf5Ia5/A+gNqPzp7XuGmjx7ke3Tj9c
bKMd1KNi7s2QN+h6jSpHJXE6HqBWA0odd9Ry+UiHmKtHuvS6eViM2reXda+b7NIRjPveN1B5LeXY
h1zf9y226TODShm9jCKCrIPhNVgecsGz+hsLeJgW/QEXUPZCTUu58libPMqC3lZbg2LUOxbqgF+7
jbD6Fjvgpt7ZOWXFwXfnLuhUPpghZF+QROmfjEzbM/8yvx8v8gPKTXKt0+sKtPPfGj9tLzjEQuIK
HHhgN4pSkv4O0I8EJQ5jcY35/iapr9E+sekjbUPz+3CgUwPV6qAiyKJAPuI+uYgP/9DxQNeLB/0w
VbJN2uNLO8veXbc0DvZrgrHT5Y4Rpj59DNbMqGc+8DH6Dlr0XVcRpBaaIo239vNa77wuBAcksdB0
mvv7UNt6eRnAsLl/iqE42pTdhAG/oquzMS6gTMDFdaOHWB/e1MhlScZuZ6/oMDc2z0QYZD93HPpy
B0ethiRmn0Xt16Z1gtwDy9OkdLHchmsaD2FdZBH6A5c4ccGr5YdkF1AR7GnBmBbx69404wcbtu10
qaUe2fsJ7ArYzTaOb3RkU0oKVa99mrutHbsrAeNN9NrJcOkLBV559KcOA0ZTOQ4Yv0k6C8C/ZboO
imxMpq08HFDoBbEbBdO6EjEomyibpluaAWCXK5YdX+wKuFbeRukcFJZ0NcuPXSfdFYTTJLsMq67b
InWL/qr7noIDUxKrbxGPg+TXAQarqIrETOtbRCF9nus5gt5PAPomXQgV2IeEiATk3YDM1MWh5vAH
fswKgt2kNw946M9xDq7Eef2m23TtcpR1k6xq+EoMiIhCVNIdgxXl2xjF+p3O2C5kvoa1OfJ2mKK9
5E4E41V36d4Uaw0eYYjfHIcopnHC3LSNknS9LHMI2CzriWiKMJVdfe3FylxJAab/YdvamTwg0wRd
jrHVokxJl5lPSrPkKwoHQpaz5dmSD8IKe1vxz32l02g78qZXLH1F6yBec9Ai2+kmhhR/V9IlXOZB
rHro1ncg+HHlorXcv9E9k8Dxgfu+nX4lTbZkJWkGHT31oI38FR6NI7cgDdzfCyRUvu91F36i6djF
qFk0wfJB1N1BQDAT2+ORSwuO4qJly0wvmwhj9s4OOydXXQ/9eN+1CKebtEmn8pVr86qM7scrbCvS
xcSX+R/bMFT+BCi0dQX9oKC9Bbupv2YxRrhnTZgC3eMyJJ8tn4KHzuBf8gasLsnXbU6Hfr6AV7Kf
uotdDevfN7Hox9/o5tH4AlqZMNXAEosofnBbBFblfDQ1l2PRoS00R3lMomYv8Mvuy8scE2ZuKmBh
+jTb+e0OBEkNt1TPNT4X3oXiI8bYGvqx00EzQrR0FVTls6pRRYvbYf48UkKaf1IVDfU/K1QoVEkW
gRS7afp4eGxA3+3uY0yP/vVY2vhL77ogKjpiLL8uk9TrC7xp4ArW6Cm+onOahDnoF7vhM8ZHouxz
PVHxkM7o62MkWqz1wxy7+HevwwHoXZaM9nkcR6QL4WDWrzHPNFTXpG5/b73Z3k3SiSQfZlhUUKxH
2A0fW30EoqQHcowcDG02KhvkS+pGZtwJEsQyfXGZqMmtC7SqLy1StaBQaVJHlwRTZnW5pk0w5TJZ
eXBpg8D+iMd0VPepO8rogO/ILfqdb8f7IcwMYk2KBFIKlkuxg4p3eT3q9TI36/suWLLjApeQYId1
J+Cdx1Qwct16Qeg9YGky0TLChMsXtXPUy2i8Zj8W8CA/ptFkn+MlaKeHLGmG6MahcRFeGYxge0YA
fBj2uVCggtSuec5s3GCqpGXHcxqP6gllLUT3CLiRsNiTUbTXqUuszHeGinEOA82+g7Fzf8kk65MC
NMh/ha3K/uGZqn+GM5nH93PSHLgJDZW0iEmTlk7RDgERZJmgXtsFOAtDqGB1ffOTmfRqWKcfxpGo
CwrosgSPzXiZNnFrnKsYaaeSS7SO1iS6LREleUb3VzG4JY/EMeQZyOFyCYon3Mv2PdIInfeYxC20
C2x+gJOgy5KjFEmsczEl01Mbhs+OdiVPlm/CBuYakrYpNQSRSqiUPx3JsqOU16VBuUHVrRSDyQo5
BSbLKXj0bq4G/xW8c588Z2n/Se+Lhj93PxMhtiv4ylkZm85+Skw9laoFvTWYBRZVZND+07i2aQ33
w517AKNdmEOE6VPH8III4OER2sbPexrAH9Yqyxk+bgEMBc0Z3Z/pLm60dc+ZWcgFtPcO+qmDLLak
a4p9JS99rP/CMcYXBebGCoWsn5KJ4xJFtgSsVZTD3v6GHklzCTQ6yimEzpAAuP4qnbztg1BFnZGt
ILNGWNH0HRnSV70nD9EMrGDDAfHhSTrmSa1vA1PZ08z651o6W8bx/r4fl7m7Ni74izkEhK7uHjdz
PNNaTLmg6+fJdunDGqfLpbbx764xL6JDu7gYcYa8nzZYwuQKRdInPDmPtwgACnNnJrigMdgggRWK
BdlWxKP1KqO4y1MnTRH2MijYrD7UiUiqcBPgD5/Ie4YhErAr9UUkwznv9JK3M8H/SUZMIRge0UvP
WXdHsSKuc2oxY9Kh6JwvY8/fQa8+QaSpS/xCYiwPaHrKfE6O9V0oaPzbxvVWl5lpwk/NFOm9VKZH
05GGbdc+UU45agdG0/0FakNJacko5E2kvewK/H40LHgw1PSaoDLlHsgU0eeYBHLKmcAsau6WKf17
2vlYzm0UpPe0r+Ov8zBwl0f75r5BJzIm12xR9Vfb93ZFzoe50IcsZKnDzVzAYSzm5viMsj0/LimI
QYthH8OvkIeZlnxpm+VrMivxexHo/DwOg8bp6A42BXNSCQSnm/ZAAEGh7CUOXL9/WMZMjA+JIGl4
XUJBgLgego1dZroMrEz7UQDtNNr6ZeX1qm99xLrvw7F1b4h1yUYAkSWuVTivu0V/ac90KbYee2UY
l+nfR1lD/14TiMt9lhPpdR7OKLaiRmrVN9IPSiOpSpu+aup5/DJtO5v/mrbE/t5ioJbyJY6A5F+Q
EaN3ZUfKShBoh+k7I4dpuoS6B09dN+59VyVQaPpIKKu7yzxJXEilU4xzimaDhKrUyfK6WSsOpCbL
1kGHyunx3axm0RaDHiMKx9KSLUeFla/XbB0Pmi+d2FWBoWf6qkCL331UoJtYX5eVEHWdiV7ltaU1
ckMUmGNwWbkQ08D4LcbtauaoLdlESIWkOcz2Ek/BJ9C8rcA/U/oAWo81eQSbeYh8jB/HcunhZ76S
MDrcP3yvAfecjAq22zKDw7rEXHAr3ndQJ43uKkpZjaNo4yg3hkpZgMtngF+JhcstvmdfcXBSg6vY
dRi+46Jt5/fB6Mb2ldJ4bEqOlJfm2wQGpHd4t0AlnK0HSy/Ird+Ba7HBVBNJEUoPs+9HqRMZP7aO
cfmQUrEBXxMnWgIGuKZ1btpDfXQ6XX4wBVK8Ww8cfVDELWTTC9ZJ+3sKUhnmErPBn8c9AA3nqOJe
VOC7R1YSOwxRlGZD7p4HU7o8bu0UXDoE8h9MR/zTqoLuIU4yPCja0T3AFVL5wqONmbzrjGMPmRQt
wxPAgD6bHcfvzvD1C151aZL381JHxRKSKqyFvASdHbbSBKlit4gFzhWTYdS932i77UU09aaEr0u/
HbqrwaoNVeIRNjaP3wKSpO4y9MgFnhQ87/HaIV3NNUQXr3U8TuQn2dboKPDYacfbFuzddDkyKj6w
lGXN5QgCQx8Sx1j2KGa9f4LypPwNnIcRxaqmsbkppFst+klW0fJg/dNmBhu+9t1bYjTqGoo74Eqc
/snClsXvEsGOy7yPa1Kg+1c5UHq6fIXm5pTXAXvmy5HhhQjhmBFSJvW+otDGIlbqmAlSyKbrkI8l
EX+vmjn40C1GIhJtXfI+tYnUrwdf5+Wdpfvwc7SjCzFXPMkg32WI8LSu0QLG3fkIX/gozbtm7Wbo
v9vmm2x3p77VNJ5MEdUYM4uyNAhKGACYAkS/vnn4XS0ZvH26LYU77NLcbHeEDybdmhZEbQdzxTrh
LUzA3dR/Q1LXx/nIwhZi6tjIxyPL2l9cSvse5fLoc5NwO13kscn7CgFcJElbvPcwyDggDw2QP2Xr
qLnUySYriU5dLt0Rtlcyalc/dmZ14qVZiPisDH+FVjbLpxDDu6Hc5CWBBn1U2AYQvkscuaZ7XOfI
giSsjzZQyokdUy5izuRlc0y0L7qNjuAGWRTyFKaL/VrbKHgeg4RtZRT3E0oIGElKqmPBu+JCVRQt
z/Uayp+uHWWXE2Sy9rJwqtPHmA5JtWddDzRVaBQwFzSW82XmKviyd5TlKCIkxZjy/qajQb3BbP6e
DXlheobmRZDGB3KKPgnKMaGRuIlarW1uxJG9z2x//Jj4JB6oFealk3gJ5pkbaPucIobvP6E+u5vL
sSMG3rbRzJWjR/19HvU+XZRNRkQb6WZzHWtK5lfU5PAoNyHSQ6iPin/whu4/dusGpG1zxJVKjfm4
wFnewz2q40fitqZ7hzL+8EukQ6aKWe5bGSo3PES8Rn7TLcvLlgnwOoIMGG5szlj0TQG3xfIQBIHH
RbljetnmdhOXmtvklUJVdatqseFZOuyE/w3LfivWkGQPPizK9RoP2mx+Gns3VzzU7NsKPOaA/Coz
9jLQacGtQlBs825tsnsMGlWW720yBYXLlAkfRcdFVqpkfAsJffORNtNLZ1hUdt3x0B67yls+kw+Q
YzyeZuKMfg6j1H06ECvUpRcWI+YLiBAuik5JfJ+1c+HDKHTySa6QLcOhy6EroKxDv+PUWPTQRN14
EED7VTiu8Drr7sraKvMuZgn8aEOD9b2UaQ3FYTlkj1NvfwH0GR8/Vsy3/xpDAzZfxkiXd3LfCxeA
CPZmxb6TfCeYPhyT7ZEc7sJZT5vLMEj3XIdt5erh3T6szKI4ESZ3BH9AzkCGR0ZeBJiH+mcXKa3M
fqwfGxrqrsDEEQQ3aE9XdWdDCl75dGXHh+AYNc11z8IfwM53f5lQR6wiA2JSYSLu1LXdMQjV9dBH
EHton1dtFqRf3RTcNEe9o7CLPeQDAbe0ftxXNGULtoTh/BR0JMXhW/m/mPuy3biRbctfKdRz0ydG
BgncOg8kc5CUSqUGS7JeCNmyOAYZJIPj1/dKu/pcO+1jtU+jgVsoGDY0RDIYw95rrb02uSsSMnR7
SM98tWbC95pbyKTrLtTjrPs7m9XZK0gGW0e4ggfAMHVi8FsWVO/A7bCX+c6ZMP+MT+5B1rou13Wz
oN+v6NtZbiUUpCyIfbiWB2NGxVXusVqGAw72S1LH43OalVptVGEgQMMplMNlG96ENMqTrDZr+BZ1
H0Q6geVF0zucNhY+G0VYC4qbD/3dsJdNnzJ3a1Q1FGfZjD1+hloUc6sKn8oL02YlFrWos2ioRJUH
GhdaGiCUN/75zHtWB+B5egS4RPfpg3fsRhvhzkALFDmj/dhaFFp0Udtqv1wrXnXZvk7qGFkPG1yz
6m06fLSw4yIhHRh4xiH1ei+kTebdwgwtj8PGcWW2IxyIxh2SAH8+4z2f6R1L0Lf4RaVQ6e9Hr7D9
uYQYh22aISnbg6e14Z+XpCrSDQz+4tfBooXtBUW2vmDnFq28ohkAgihts8w5JGyBRUhAUxAR2Omd
1+ISpSjvjfpZI52eUrRXuEczIwUnGMvkngPdZDpwcOqIA5MVOSdVroZoVI3mQU8wGRc5imP4Jmd+
U6yFxgzej7ro2GpKpllEg0JvjrAYra4eezvjdAPF1UxXFHjgM5iQZg5iryBJCPN0G0cwPB1uNUen
q6iOKxeKnRHpdIBLJH1w+xztr/rYAXLQ294g2HU7avYF2r6xKB6Vym6nijgmtLNHxtC0y2QPqs+b
la56pI1IQXSxjr2M+q9AkeS4qlQpG7BWCLSDDniUuYG6dTBwjMQPnJUecVkRJHWfDutYAcd8bGiS
ChoAvkBxBzYZd66a2sFBq7vUg4eOU/nZHCihu2FXIMhKp8AdGIufE+77aeATUbSBRd+o57TA3xEh
5XIMtF7wHLDVb58BertoVQ8u1IZJ3uIF6Uot7XbEAGVUTwRFezliafeZ1OgDsy2N7OSNP+oxXrkJ
1njAZlUfSEls8clrHZg+mTJP8iifSaqgKGAo+egiLapJPHVycfxPfKgNgIeh6fMVlL8O0iddWBGq
uiN+MCEUn/8zFdxpbbDlaZFncW22Hfppbiu/9a6AlYn/kI05rQ9uqaE10a3ZepZMUVkVdbBU6d+d
Mf7xne1V98//wr8/weGrzZLUnvzzn3e1xv//dfyZf33P9z/xz83nev+sP3en3/Tdz+D3/j1u9Gyf
v/vHqrKZna/7z+1887nrS/vl9yef6+N3/t9+8Y/PX37L3Ww+//Xnp7qv7PG34USs/vz7S2cvf/3J
jkrkf3z7+//+4vEB/vrz4XNn/wieq+KHn/n83Nm//uTynVTAjZXr+Yx4XyqfRvwMviLeeR4h0kNQ
KZVgR3q1qlub4kvsnZQMKbpiLkd79qNisatxDuJL9B3H9xLf9QisxxXMcv/PZzt8ZZa+vg7Mxd//
/qPq9aHOKtv99af7pTrqvxkoxSThQvpQdApXoSHeadWXizzCpJk3hNQvzodY3NsjdG6yCTE5bKG3
boPq5mFUNJB1uVyAzjvAiq1eV4hmwgn3fxt4QwL8lri7nrRiQxxkXWCJl0Ptimk7HeWWgUCX740E
iM4tmS8G0pN1pl0cK2UTQ6c6ZSuGky/C9VWv+ipGugq+IJCCX7RziUiVNbVc89Q6+3FR907veysH
ate1Hdz8NZ5resUsrR4KZ6aHuufONVvc9tCPGUGXuFHv5GALjZq2eeAhQKv0geq0e1ImSof9vKzy
dtN5/WU81Svl2vPcHz43HD+AlPwGia6Dk3d5gT4InZE0yDeOOz0Q7RPLHlmf3bqp2qUSzFKpN5Df
nQm4sD7HlF1KZ8JlXj3HbvMEoPlj21bnNetXpfIvxtjsajWts9EcVOIekKQfNACmQPIFADu9O7bE
cVyzQZO7UR0qL79NW3OLolAdoAfxniV6laAfbjPTVdciaSinw+g95pmKeBaHCIQ23uTv3G7aDWMT
jRWuZ2jKnhoL6LFj+tp2ya0/o3mTkvmTnZobafWD6y27tFAX8xB/KOrlYezKs5jazVx37+XAVkmv
1hyQ6py0a7TfS8MqSVSg6g8dBMETEArpxKC96vkIf6IV/Qe0fUyazxOy9LrJd8WxQTXIjMDo5ELV
/noCixsCHroAXoVPknmXKdWvDQdwgJp3tPHam7bdIpG/Yg1G9OpoUXO+TbwcXroylEMR2fwKWjDi
0as+kSvwqs+6qF5wLUSOvXZYfpWnxWpeLooRASJFuH3oqy5y2vWyfBiqMy+d7uHkKgPL22iYnVtN
2LOp2bbgV4A6s3AR7cb3yw28MavAUfbRKZ01lGjrLqnfy/iu5hshypuWAjXrp03PwIw4YZ5mh8xJ
zhxfbFqGq2Nke27l3g7enlXeuqnvl+4hrvoz0bZPi4ojo+VWmAJsn3s5D8u50gI9O5JDGhebiZRX
s0NZIGqMhEZqUWO7MOHlmVM8dUjfYwPa0xShIgivZ6xOpGbB4G0awMu+8JK9N9FzbdInyZ6xgi6W
tlvTgXwo2Ifcu6Ep3lOzreIYScowvmZOeY2uELdoUhjB12SDBnwBgiI0tHmsnIYFlSsvhOesIHrc
8dE/z5V5n/Uy6qwJJ3XZcRl6Rb9u6Y3fDw80V2sxXnr8spcXzPVNMKp548/Trk+Li9a995z8nCTl
moP2FHMCcJRvWGZXXZc8+WW5BLKKr+dyvFXHzZd6/h2k4k1/I5rPGkEUz9etplGFDrqTHUKJnHb0
zqAXXHuk2/E6X7vGv6xdGNbAhr6uwjGfgjpL4TReBW2tVugLErhcX0mnfSzhGDyz+L2qnFVnjhG+
XkLq+NeDkReOez0kDaaBbWo/OWNjshqXTQVBzwzauZPdSoKGE/IAoV8XgYZFdSS5j5thz33y4BHx
iXp5EppsXC1VWweDXU3NpXTrDM+cbGxnxkCZrUjOYWsmBue+syLoGUuCJJ+8oBX+e3RmOHC/DVFe
VwZOl1Vhm9kOdhzleqIfZ2/eTO4SJUhClnYDXWDYEhcZ7HAP/9IEp0L8mgJf9Ak4T1sXF35ewF0z
VwEqlC+ACr4YOH3hQI916PVyS5g4b5dh7abjrVt6I1pHAbUAgImg1ZT+g1cZdJAj5smP03Yn0txc
QrnbgBwhF770r7iz7JoZaaEYnfxidgbg+DF2K2pk0P45y19SUI0xLXcIz8vA6yCcj3V6Ld1MBjWl
WBxqq/GjgXEVeDLKPiAPvbWyfEaF/74ry/SiQfHVytqKQMBCh501TIbuLPQensf5jdQdO6DlBt0z
8hjnK9nFJTgqFo0oQ06y92niZhG8MEqs3YZuvEytO/9y9LPnsgQPWRi9nDM6IsyFZkHN11Z3ZpPP
9XtHL4ABzaYstL2oNk7hySsQ7mdANHMQEwliyTaWEYvHC78k/tafAJfXDVLuJHvAmV8CD79lcbT0
boaKsPqC5d5jkw7vaxGjqLtV79usiaMjGFyoYo76pt/p6pBpZCgsi0XIJR3CTk/nA6tfxmH4tPT8
Lm2HiyofmxCJEkT35Eo4XRpQSgBYmfjZtArV0U6GlgPYHdN5NUTY5kGXgGutS7aEyOGSqPSHHAw6
NsjYtw9tzxvo3xFqjyBrCckfiDvZM4fnyRmog8t8eVYsfRyBQhMG3iDfaO0Fnga9WOXOCynYCpxV
kDnLxq+aEY6ifF5DfAy6Q5b7yswIPJokcEuks8PyiALjVwdQHExm/C6weQGGnicxgFikKP0kdpTw
XYEmTBBbPBVjfO2bdD9U/uMoxufRZwcpcUMJ+5JOZw27SeqRRKnvALMc6ruxEdUmJ8SJuBzI+Zg6
XsBqAqivdiEnMa7eOTkopryAR7YzjRzHd3nLywSsx9hkIRzp9kfzfHQul80a5vlLWKIvQMj8Ml7X
Je0vLfKc1TTb+6oBGoPwPd7pPIXNj1DJLkuLy8zF/Q3ezTzCfB8XvGiGz8Kxau1VWA1T37oRkhYv
gF+iPUdi91K5Y4xwatm5SsYhPLiKIIftx1kVy2KXdlBUaXcmm0xQu/baHpBdZz2ARSZI+nbLEPAj
icUsewrR0gKG1/VAXvui24xuBZ4EGC7pH830ocnELpEQdSC5P3A1aiCl5BzhhcQ55d051r/qyvZs
wjHCybhtO5AdkwXtKcg+KT76te8GXZr0KybnvTc2txCtFED76zIghXNdVHGy4kbfkaI6nymgmTRu
w6EZ0rXh1W0zpbulyikONluWQY6ux64E6FjZvF1C63C1N143XVpvKg9eezw9m8LlYW59VObTuboG
todZ4+eGyGsvmb2zMTWP1nEgHMq2Hcnhle1x/72v2LxAxWRygjtt7NFlKolXgOSAzDRWbxpddpu0
4Q+VUWo1dM7r/9I1RNfOwKcw4+rWGWDtC9Yq8BwrA2jD0FrCxbIWZTCZ+ZK17GPWafCc7KVHoClM
HLKs+lpU91tp1mX2qa27+tWeJlHf5V1X5nN1a9vPn+3lszn9zv+B6RaVjEBm+e8TrqvOwoTijzML
UML88Y8/VrZua9v/cdaVz9XLt1nY37/qax5GhfcOGZiiUkhBCT3Wrn7Nw5D5vIOXsXBd5FyKIwf6
Vx4mkLzhwIAwDFkSVf6xvPrvPEyIdwIqGYVaAdxkvot0/bfysKNK/5s8DJUSIOAwFiFQCQp2qoY3
s8aadkr3PcD2l2ookWoQ0OItotfLevHZiiHTSZsqPis8tV+oXtZxqncW1G2Q0eES+Ix4GUWTVEG2
+GU4WXY9xqy57pBj7fXsTWdqau1NnLNqI3gpr0iu5RUaZeJ2XvSuG4o0UOXU4Uqak1Xi+/NFv8Sf
SsKvFeQska6aR53SYs2UFZEiyctMswRgbuwFvmdu9Zycdbn3gQ782hiRbYE/mdVYDTrUaGUSSM2v
kzL/2NflU6xBBM5elkNq5t0hButwSTlVgOLlJojLBdQ1gegDprpPOPruWZO8Z6l+qhPEcMp46Lji
PKcU4rS+fEXHbsDdROyzJVkzh7dnvD4eS6x7mFsDxAeKp0cIxT5m1LvrZrEFfugEBL0Wwqlz97Fw
zkmvnBUaffMApMcFND5H9JJ5UdzAMhWl3BII91JtiB3Muk/x6XIKQ+/pGNsl+Jjo+37Xu+CDqAMD
sIpjspqqfEVvDhJZn9zj9pw389CBWJ2phV4Cf4wif1FwEwpgllAF8DQwVzFL3BDqNy9qZXXooPkN
Zktweuo6fUk4IcGUVf1WDF38NBoZPya5Stc9jO8P5VCmh6GEaCSpQWtRg1x3KsfI7wEyIzsED2kX
OJI2CNy6pjArikLjMM8wvlqI+ejKmj4i3U8DCC0XwNKlWTfIESLIZV6cUlz7ygE3g4dW8JkLnTp9
rZz0NePJa2ZGBhS92tXz5EWFwRQl0ABBjtvHZ2SanW02ONMKyyQLrZ+QbTKaG1XA4qMzFLE2FIFB
j6pYrFrRnMNt34uwF9IAReyXaGU7Q6pYiQgmG02QsPl+8FLgw+Bsg4EO7Rmo0eIcgU6xBqjMH8oZ
Qh4ghU9xEnebhYz36Dw5h6ob0khSdd2JGK0YYsk3CXH3TjfIPcrOmk+VA3rGoDgX1Li4hq7SrIii
10WdvyBZuM8bfO4COtZLA/b6ve4bBEgWqyiB4CaEz+GdCxxz1ZdOtlUufgu6lx+qll/D2Hfqggk6
0kBw20U+zBmCKonv4ib/iPKI26rH269zzEFhOj/8MueIqYcAB9i1Q6shaDybB4BQLsbCHMg4XA5u
uaMZRSa8VDCuzbGTVK1kWFRY7J3F6pST3AhWp0FeY+nKo5sZdF/JztfemV8RLO66OjRcZddL7u4Z
3mbQzubRmRhSisFFsFPLbW2hVAAhvgW39dR0y32i5vJI19zHFutkBqCA/uaejTJb7cq2Euss6bON
ySosOwFaFNo87IjM6+46UqiVB2XnnbE4X/IjOi48uSqdFoWEePaW9JeJV+4Wg8+r0OesY+ZQD1hP
aIa4bxY8E4E1eJCmKOTpRrJsaWLHSDGke7XMXx3TXzZl3QEnSjTSOjaEOUEYbVsHuhO3iZ++nH91
B5cnAZ3PCopo2NIBqQrKeLl33JmFxMb1Csx9F7pNCvEaxTtuUD4QCvQ2DF1owzomrokDBQzz3PoK
dsQi9BY1QZIJtVfmcWdFHNIFvIGDHESJMqxbOmFFDRBFBF6MKakpvp7UtjxbLPRL2sfhoZr2saLt
49GUL1A9jvzZbyBRm6tb1Zom4JPobkAhy1BLdy3JxFZOpr0IZ+p9AUQ9qDrvDnwLDwg+DPLI9rFP
cVMg3Bdu+qrlCLPgEkyrMkg3v/zuirMigjT/bADjFBdLsmp7Aovupfg4DyWJUHDURUA34ANcNmad
jlUa2JFvqnS+hzDnlXWZCheI/s5BV1421KnDMcGWLSuZhXVaIuUrdo3Gz+P23PvdeMnjeFotLa4l
T+RPlWgf216zc+ulNCDOcm86FyZZAxYikx7EDmPfAFpyXb9dV76Tg6BTTjWHXb60l35fYK0RcIcj
PAagzPL23PDrYcS+I4m59XX11Dj5+7wBWZakWAtFAxmk6vFqRQzBODjmLJQLtHFF6e4pfNy2JVye
bnlh1IrZ3EBGinfJcB1MffcIkWJxPtL8xcAQAIIdy5AXOXOIAmp+XqLmfpswMa3QFJXewdYEacwI
/MMu4nrkhQ+po4NOwJ6/Qu15h86DBu82du/QSA29qUuDOT46DnY2fYUw+3YR9QG9p54mfKxwTvDN
ucw+JpBTwGuu2uXNfO9Ydz/UTQNSaVDbDB3rEILjhdqkfdRLiY6SOWbCes5nED9FVCbqrPLLJ6yD
x2rCokYqcudr/1PspC/EU9OKsQWndzYSSLuW+CaeqkNZzPcorn6MO9CTZsrbS141YNM7GIoCmf2M
m6YLClCaDhyG142uANdp/USd+Hw2bhmOafLiJMepr12cQOjJFGQVc4Jx6h6n0eRBluAzUkzzMMf+
maPm+6ke4/MCLUNX9aTza6dIcJXC0tklqXMHaW2xakWLjyCLFzjgv85TAk1F8lL0OGWgpeq3jinr
7WxiCa0dPp034q4bsxRiYmjSNihFYasG/D32J14sLqwUq2UUkQbPG5UO9IgZdlvr4N3REXcgWp/j
E/bZx4E75xqNpEJfO3e9xFHeA34OQM7i06BaIOhhLxBQkwFe1GOQjDgNqtnzAgIIKhjb4wym4EMH
mwCTY1COt6GQ8XzZDlTc0xSzkVgcunKE7gB6rOyj5Lh5rVMeTAVlDCE0bDke3c+hmOLOBPlQ30DZ
gPFNxXAcFfFdKsi1hQ4+8JfWoHMHNsaCTiGbtlxAncEtP2jLNL0qfYiUjidl2HfTfQb97nM7uHiY
sns8xnddprswK0ZkyQsksgSxVehVCGoMw5HDssZfq6wmUd3hnI1JfARESbJiZbnrNH2u50JG+VA/
6Trr14ibN3a0bDVUyUtWdFh+OK6KAqc/gWYbSAgiR45aza2c3RY8tuJrZP5slYKD2zgoDAjyAX8w
g6WpxISsEApf4P7tsB8bY6GfJNcE4CJPGN1lCrsGGozAreIZ5V7mMIz4fDMpUxSK1AV0AwMugw5n
ZJZiuqEp/9hqHDulxsU7WQk524yf9CyOMyiFuqBU6e3gsH49t1ioBZpfoJsintvlyUttiqdk9Odw
OIbYaandS8tR2Ysjq4hS0JxhPOkxSmPvDqVaCKehw0KBDj1LWtMCtt4sH9EzZ0AZxex8TGC8EgkD
yUznYKOXMRToXw7DDH7BqyRm5zqVr9C9jKu8FjNyXsRBJrZbSAm6jR/zYpVB5Rv5svTXg8UKZkCu
L5IK99vxYEEjMch8pwSOwLO6WzrEy9OSQqCTuSLK2ARpcIubKIckaYdeUvycpKn9/5aw/tu09n9g
snp0tPj3mSrkaiVqFb+yjEcq8fjtX7NRx3XfCepB/sopA7/4NRN1QOu9g87OE4KjqAGcB37gb0rQ
oeodvnJkEiV33SMD+K9c1JHuO0lRLEDQPFRAAkv4byWj36WiLqGgJdEfyoWlg8Ildlo4yVXJgYJN
ywVNZQdtlVe75bVtvTJ+zypdU6Cmef3xm5n5CRH5pajuv/NfFxb4SLApcnCI+xikRXjyb1ujZpNM
dJyU3rkKrpLg5mG3v71+yxILM/RNjv3jGMdyzm8aEfjzIIwrIf8ugsenuyTYxcEbRdtfahp/9Rgn
Ra2zi228+EeF+er68fLukEeHJfxAgrce5YsN+a8GOj7rN8/SiLac5YyBLlAKEN2lER5GR2/5t38p
wv3FMKc9uGKWUpQ84LUU8RiZeqN0jxKydO0iplWsPZovRb4Hb6dbWhfAiVEbNUl01CphcgeYTZwX
2keVV/+GNcsbb/K0DRnaPP49zcv66soPN/s28P8fhzgpMW2g2xtilAqe6+ApDe9ssAfx9Ua1+bFs
95vZxYpnHmdKMeVTIEinZsUgXZZJ+8puUH02QgGM6jE344gyE0e94VZ3XNunQ7nU5dCfQVCgTu1y
jBOzqfQbu4GFW32XSO+8WqZ8OzoJolt/BLtSNCT49aY+7tlvx2SMcoiPsaGBoOE4OSkARglkvhSu
1CBwabdGOu4GcujbSDNWnWumsq+XDPDMn6sZ+Ol8HgdEX4vjYYLCAnE8Wb/dFDFSBeCvDANChwbk
R7grUbUuksRCQc4AHhz64niDsh5/ldpGXUiUtsE6cfTCwkcL7ASdq5+NIS1UUvBTDGMDU6Eyy6YM
cuoJjPIU5zeOq3GvSu1fwmbQDXqd1Vtc697GTMiwsm4ALuVTDUV40aygveAR75tmjdJPDwVMJF25
Baf4my5XZtBy/es5P9ZrfzfnwhVCeUyiXx7zkB9/PwW11QrKUR+ot0lBOZUllITw8f7dUaRyKeeu
dDmQUffU92Z2JI8LsjTrGSWr4SjjAZR4374xyg+v06dEKMCuDOJQQKwnziZL6xQgE7RApO+398ar
nPOykeNt7yr6hpfHT4aiHhMeNK1QvUOP8/20IYbWKi1iAXGZqqICI7+fte1X3iL6m1+/oZ8NBeNm
DimoxPX/g10gsIg6Qz+89YLCOwgWJKowoMRapyz9PTNx3N8gJnB/UwFsmQIOP5lAQL0L2pym7toH
9rxaPDNGtnTe6n1yerQAAfcJx97DUkB4ciohQlVZ1tkRHqQKopfXytAlDdtSZK9l7ONYWzqFrLwb
UL7264k83qXfLnWBOEdAQAXxFKSB/NT4hrCUoGnREG/QvaQWkBKW4O8ldB5rGJ5nD1aq9kOGWAsg
K+3YW/fD6eEGjB6hmHCJJzij3pG0+Pas0ZqlZhBduaUFaVCsnNSAM6euViPKcQpyA9Ez+nn9+olP
Z1rgKD1uOUSAIAz8UxMuD2WGUJI77gamkADYlZeA2AVT17WKXyzegqLwrLZvbI3TE+XIl+DSwH84
WBj0vt8/qNSoa+TSq7e6gjgjJbK+bOo0e8Md5XRXfBnFRxTLwaoQPOT3o1CXJjM2YL2FskVfUI3i
KHDCdl1001uuHT95IEZwR2Ay6RGROdkVySApsGo8kIuKVqh1KYzrl+Wtxmg/eSBGcdsiGvcgrTtt
ap/XzaSWtDLbsWI1gqRuKbN14ouURU2Dc+gN1eiPw+FOl7j2KJgq6Z4arPdeDUMJZqftSMBE1pKn
KLvVGQp0xnL/61X44/wpgThdYh3iVlenp8rSQ8aeSnfekjhu9+CxW1Qj+9MbofTPRoF1PkrFIOtH
G56T+MvxfILi1m7eUj2Duh6zdus01cfffhSILHFd+BxcnntqttRZLDYAjOPW1BQywLGeATpAyv76
62F+OCswW+Qo4zyGJ8jtTlZc7U1TIyh8MwAvsSvVN/GOkba5NLOHYr95mj/9eryT8BirAMpQvB3C
cE9Dc3q6mWDvBGqinrZuJZJrt7DOinJoq3Otm6jxgXhZA2DGy2P3DLhF/car+8laVBRVWgr3AvJH
cvz6N7lJgfNSAXgdIYnKHBQjZZCcoEZiCsrGHd7/+lF/skxQLoSLW+FIJOTUCxZhOvwLBjrCmTQr
QFCUPgtBM8E25dfj/OyZOGIQiG4JVv9pb0jUvPA8R5vPLXT71TNmVB1tLbuMbiAg4W+1nDtNh2Fr
AmoZL84/3qrUPT09uqyHxQovne2Agi1vnZZu4x2Ik9T3VeI4e3A/uvuQa9+7G2PPuwF3zL1VA68N
1F2i4DR/43T+4mj03V3rSsbBj5Ojmxre6fE1fPNKkwllevmIWtEE84Cye9gf+RtHoURgzVBfdRQk
ztC/Zag+RgGfRCy3LlIXLgAiZ0Ztiniy1boE/grJvrPkZYQeE849TbL5wCZQptGv39YPGwAfFxbi
yDoobukfpm9yVd5rvsxb2A6plyp2UPGAMhsbpi2TFyNL8jXYsO6yVyMwfzKPb5zGP1zUx/GB+GPF
4O3Bi/P76VK2N1JoOGfNHAJnVqHmkY5DtuFao84fbbp2wLazs18/9A9LFIMCueHUlxAR4LD5ftCl
X1DWXznzNsvy4Qm1ZKgzS2AdhEpzWqGU/T8YjfrERfjn0h/b+IzFBOxYzttqyIYzlasug0quUSFL
GXlj+f1sOj2ONADBgcSNcPJk2Pbx2FtsvhLoLPB3DWePfM7QvQC8xapWDASzUrCi+fUjfgltTlc9
ThaK+5uhbc6pB2dKebqobpq3y1FS0Cxp2W+Y5dBHZeAXQDKixGQe1sao4gFsgrkSkwsjMF6AgwCv
WU5DdolaGqcMnTKx7I3A7IdbBe8bYaDnuZIAODudFSdTsGIiOdnOwsowRQOruxJWPmPgWNtecNSx
3/x6Pn72GmArq6SHaO2IW3y/wGL0IkbpkIbUEiawYaEr/7LhXf0eFHqy6lsuNvXoOm+Yz/10UByE
ADcFAfJ5MigpOWyxUrbAhG481tzCwmYFKXpzy+DVcpNygNUwVai5euPl/2Q3AbzgnB1jfIC0JxZd
U8OQVNmMbLPRNyIsUr9zUDs5eC8uXu7Db88sR0wqpCuOVSKn/qMOLFzKQql5i8InB6voqIGTmdvv
x7SrVvgcsAsx8J759ag/3J3HewwRI+gASSFuOp6i3xzq7oCqct66y5YAFzVBS0UDFeeYg5z5TwbC
aXycyGPdyvcDeWnKeQlEeatz0kdIqAqYlZLf6+0N2AOP42Kf4qEYrsxTCJk0sZqorekWWpd6iCTq
XCHfUVK/1Wv2FOX9MhJKc4DZCc9HXnRyHlVu6Ttx4dAtBELkyGzPfROhLBi8IYcqJ4G+BkrHzibC
i8YFxZ+BaRmMtRwIe2GTMkI1GhAjCzQ68DIUPvz+bCNCVwpHMwCx0/YXMZwyTKYN3ealZ/yozgvY
RbgiXd6CF362Rb4d6OS1IldFmziOgSS8G1CZWzUOCczUlDe0bfhb1rk/pPs44gSuaxfXOYKw0w3Z
NLYHV3sUejuOCpOUOw8w6WRn3TTpWzhiqKusRYN0X3OevTGjPwknhGQuirQ4gkxYZXy/fud4LFAx
i7Ng1n51B09DS8K28acb3Atwuiih8tolTjyfg/M0KBZE4eIbn+AnWxXpHZ7dpfiTnSYqaKzWN77b
ka2r8xIen6TrxvOs78zvdf/6somwspF/IheHCOcUJ4ZNyVJUhVVbkkgRlaWZog72nL9/dSFDQYSE
u5UcWZ/vJ7Tj/Wh9eF2h74TjArvXaBkZDWOmP+EggkVNt8Ti8de74ieLFQ6ZAsAa3iMItJMhWVGn
pknLY3/UUUVtoroVRwX6OVLA+I385ycXM5SmWP6IlJGTn96TiIw8mBtTARja2icNJyXUbMTOEPkN
+kwea07a/o3Y75QPOh5JkLBigcJtBLDsKe4r69bMlCZiqxmY/3U3LwzauUYXhxYdKC+WsTI3SZP0
r8JymJxASE6v66F06zcib/qlQcZJ0IRsGnAj4gRoa0+TXYDwUhMoy7aD7f08LCZEIzBHtM01zIwE
FDek5dX/5uw8duRGurR9Kz9m/ROgZ3Axm/RFqUre9YaQqlv03gTJq5+H9QEzSiaRRDUa6o0ARZKM
OHHMa87CKtv4HHUuDLRk0K3nFhKwetKT1o45QXlvHe1IJF/jIKyKQ8MNUuDcoI8QhNOasXgfG6Ds
c2CGKLf5enQIejNO92o++Z8KXUu/AcbMntRwaKrvxpSgO+gm2vAusx1Z7gUUJfuA9kRmn8Og9MuT
ksaGsR91xZRvwqRqxR7e16w80I9OvLdEpv1d1337mwS0Kt6GuqUwqJd68rVSQpQR3awFLR6h1fwR
9TzT2cXQxSYwcA1k8UJvzefeFRKVNdVH6rbKNV6JHBX3e+dmzrCHGZnUh8RC/eU0cDLkXunjod5n
ieG/Yz7UFx8RXLT8g2P0LsLK9OCgQ8ZVA66QIlBDCFHoPqQic/hLa0OlfRdHXf2IZp0BtQlu4l9x
SYK+T+l1/Wz8QhUPYxbJ8VC71vgVWGv3uURBMt4ZzaR9NqJY+QfBU/MZFTaokVqqTB9sF7MFPmYM
embyZ7kgH1wbDzoOlvEhRc0xOPQwpz7UkaqANDAD+6NfWrG60wA8Pod5OziI8fjlU6v6AJd4Jsgu
XWf57zBy4Paw7BjJtbSos6cu18CtZvSzBqAvEpggoJrsL6kykjgbKMx/GaQFPsWvZPe3qfZjcOn4
N9AC1Bo03iwfyQ1UVCXPU0FqehNmrZrvHbyW0D4qEkYittnp0c7v+EGnJgtEdYpyqtIP6iSLDlJ5
BdfO7oem24vUUP0HJYvB8bS6ikxaaPQJcKwshCNYl4V6HnS3QEJSzxrjEFQSmYuhT4znwgosKEQa
uFk4PHWfeQKM0s8h64ZnUsjpYXQSEQNy0iEzWPAbjVMtBv9XINTiF3DRTDsVdZeqe4QvFCToEGP7
roBbbQ4JRIwPJWkEWUSn8jPYZ8FRACMB/KkYsmGHQCU5SBThESbmkvz9//tkAH0VVwbXJ1idUwHm
xt0FYwQV6X6gXbmnXe458LRUooLWzHVsj43SRQezMS+mNGqgpSo6dMdkGMLvdQDhYhdYdX4BaAVp
2O9bf6v0X7kpMUmiiUy/Dcj+crySGYqfS7XULy1h8qlmYnHIIIpthLn5xl8GOWIcz0d5yBhn8ZDD
2LUIxmb6RW+Ume5KfsDNL1TMxgBiJghudcja/wqdEQbH/fe7drtwPTMXQzxuvkWv36/ZFcGcKuiX
MY1nEcbIGs+NoU4frVI4ZzDtP+6vd/uoNnAQde77UG3qy5vFR3xO0UJpXSY/Q5UMC2Y1Qqdblt0b
JZksGxqiNQ2ncFJIf+8vfbuV8JijByboITIvW97ZDJ20qFLwYkehPnZRYXSMX0GUqDH6fFJAVi2Q
ojh2OrF1h6ewu1V7rrThaNwyqpuLFmqzZeHSjqFtjsiGPtiRHQZ4TwjkbvIoB0JlIDWaH1tKOlTY
FOwwL8wBSuXUg2jOiP9q+8VU8zzZeCW3aQyjPHpaoAVIgdkG118/UaLKGNIoeaiQXIR50dQukjSa
5fV1JH7ef/23O421OMsuYzYHmvCiPiwDCytRNU0ecoFja2hEyVEgtPMYmtI9WaLfMpm43WnULEAG
eOV0rk3HuH62vo9MVPYmcYEZAunZCsSsPJc9GvGonVHz0oDzGc3GSV55oXOD0IF547DTlqU3Fqlg
MyzDvRC50ycu8gZBY3uC6q6qG9/uNjQ5MFtJPxmbqLeDkxqXSae1GvdSWKV+Uswu8dp43Jqar3w1
h+EMxg4c1rkDev0WNX+iWCg7QDmQ3rhCfOVTg/rvEYSv5JQiUHd/l+g6/+B1LCSTZ57GbJCjQjf+
esF4mAw5ULXRG8b3k9aXIPzRzzCqN4OsjA94S0n7QaJqne2l5vv+OQ618F0jaweOvAl0XUjUDnax
Xyuf/dFpgoPWGFn6GOtmbu18I5q6c1Na7QfUD3v/yclH80frj+6XKSAVOt1/nJX9ABCAao/RnbC0
5TQ7GnVSS6v1L4OqDxo4EL8Kj4bLBtqNgYVy279YboY4cGnZcyvv+uUpjXBLVGX8S1l1YtwJ/NWU
I13j+rOJirny6jISOM48kNR0TZ/j6vVqsDlrxQk1/wKRmfQy6O0fnZ3VG1ijlX3OKqAPgBoxl1nO
ZNyaFdJ09C+FrYQkI4kRd1/UwdbExkIr94MwhM50lXtiDojXj5M4Zl/ZMCwvkxMh+EC6jK6pL6DN
NV1m7WrflscSNbO30ThlW02BtY0ytwMoX9n26lKvJ6VfrPSN7l/AwEefyYha/XsSG/kXXanN8vPr
twmtQYo8algAY4tuZICUpXSHXrkodYv6YxW78Q4SgPrQa260cQJWAggbn/4uwAqyjBvYzTDlCQBi
5RKkbnZAl7o9qIEuT8jn/Bo5HhtRcSXqM6wA90knjYHvcpxsqW07uJmmXBiNh+90taoP9gTJqUlS
kPRlrzzUmBps7Jzbjg44FVr6XO+0c9Dlud45bR+2A3e3ctHLzFZ3QaZiDJZUWmMdO7sZwOFhMenu
DOhMPxXdF2e9gTv46ta2Q6MF9B9PTW9p2UZM8sGG1NMpSAsMmXYJCx9gGNLnUp6MtB/Vw+QGQbPH
bKj+dH87rZ1QVEnN/3STwM5cPz5HMey7JlMuaTXZb7J4UvYB5ezG862tghArk9k5XYXger1Ko5ST
VYuCL5uMobOTzOGMQ9656Mref5y1HSteEjRG3wwoFo9j966JImLI4zh0k2IXHRI36v82A3qudZBt
gW/XTj7HwpqzImbPy+VaN4rT0hAuiJjGPJhG0TB+am1Y9/2/OBzM0OfZK7A0tsoiYAuLATcKwv6l
S1rgYR0Sth/UENXrQ5JBoYLcUvJ4CJ67rw8CxFOozeS+DhiMxcITvhI5RsfupfPb9kJbNkWSYbK/
pCgu7Wm25sf7n3DlnfIuuW8dZgQIJC72ipXSVJ+LyUuqzRQ7H4WAMRQGzcfmdWZ9c4uTRI9hCz1k
5h43aS2jfLSU08q9IC8XPaV6Hnqd3cfn1z8QKRirAV1k7y8eKAAaIAsy+UuANNMb0cTtMUAgD1YW
qtr3l9JWMjDuBiyUXEIa9PFFNNOREtZkGruYeTbFg0l/5TSMejwX39inqL6ZHtLWz/dp0IHSa3qY
Q7YrvtXGFJz9VBEb/c+Va9mlViSgzaf/pmxLaWwgGDLf/82sfZ6IojwXXd17AX20PbJI6TGqbTI+
LrQtm/W1fWQYDApAOlPbL2NqBHzM6TLWZtZSx2+lPQCHErkJKhclcbw77r/61eWoUQk7BPCbYjyC
9IMyt0W2qLjlA8QiQ6B0asv3ssRDZmOxlTDnWpC3GHEJ7BSW6Q5iMK4UPZ95coBSa8Og7Mh4jJ0P
+AIpNfQI7z/cSlOZzJTJICBlnf+WubCtYCSeW617adIJBxPs3bDo6vQQiefRV2vlZBd+EL+hzd8k
5yxoYO+FuRFV9EOHMd04UC/F9qLO4KfQizDYVVwqixMVS7MxY2H6lyaWmbl3acJUXo1YaviuLmra
rWEaC//oT0o/HBT0qd/0WTz8Y4929z0sRdHC3kzR2RcoA8GpC7QsO6tt53gjbXW563xZ+RtRbe2L
zdnFS2t+nkxe34C5HwWDOoX+xUWt8p/SNaIfKhp3P8DLpQiuxz1Snve/2e3ZoxRjUk5W7FLSLkOB
wzm3Qi0TgAImOSvV9NoPnJ8q9QC6IkVUq4xq1Kf10vw0NY2rb2yZ2ytfqAYjMq4Oda5zF9dGZzWJ
O/mJIK8y0NMeAhuCXjIA8Nu4n9YXQhqceEcpswT/hiB/uzYQzqUKAnFWQkxsuhbZ8/tv8/Z48zjc
EgDWaLaw566/X5MGtZ0UDaskYXrSph7CaA1WG1zisLG9Vx+IEgjyE3BEgI/XS4UjQqrglJ0Lblv4
mMAPuJR63+3/xQORRtA4pKtDVna9CiBbdWpGZLVCp84PjatV+7pXkXZT6tdnSbw7SmmakShZ3gBg
dSOwoqGUtPoJFdBI1fGILPmwn5Br/DdPJUDCcJtz/S03fZ6RYCP6gox5OHzTAAsBxJbNGQ1kuXG1
3R7oGWHlqJBZgH/QEbx+f1D9o2SyB4TQURl5iDSk/NQskfsBiWq4Tob16gDCM1EcAYA1gJMteyt+
aOgIEXGe8sJWvULFnq1Kp+aYGw2SnbbcCvkrz8duNzhUsywp8NHr58sTSP563BI+nFh93zHq/kDd
VjVv8QOwnlW/iPWNSmzliMGBALwJYG8mRC2OWCDbGqumUlxQYB93USGLHRN85zCWY7kRG9eW4sOR
HJBqajdwLqctWvBjhsDwYhJeaKHIwQhoOKBp3W8stXKa6RpykOcUaE4Br99j4qJh2XLpXIyeLm1b
N8lhqBW5se/XvtYfq7zc338AeAysIcp2bMSFowH40tVHZn5j/xlpnfYyZLb9L3Yjm56OuENoJ+m5
fipJ+jYyzeVbFTgqmXnhfhhtHMqCochPphmrr++xCNor8DuQ5eLPcvsronfo8RXi4vTIhzmN251s
AHlMuYYtNsn8Ra6zC5rAcF/nMTpdYHcRf5Fgb0gIct5ljdNUi+nKITHZkQhAJvtJGuqlFEyfK5gK
Byuu9b/vB+aVHJ71gSfQBQFcx7zl+t1idpKEhs27lU5slpdIC5J/3GrqkKmIhINeoG43xfsRF2x5
FrXu4OI0GM2nzNYbr6RFxrRZhnG2sY9X0gliAQhPeC5gqpY5V16PcVcPhkPfyRpLvKwK7TGufedn
11WNxGhMR6ZPGH33W6ssRsD3X8raKWLKBdGFFhtMwsV+y2ZodIXuAUwNpTlguRHtoRErD/dXWQsL
bC4UuODxgA9ZxPQQvaIBfUI2WVKNT3WXx8e4H8VBDOXz/ZVWEuqZnM1N9cJYol5YfGSO1ESDR1yA
PPTvZA5YY68x57D3Q57aP8y8QRwXaw/5oKoU264mmfa2iI7f/x0r7xWKpEAPjRB/OyLojMiAYDO6
qIyHyVOHatOuR8L0y79YhcuEaRUCaVSE1w9b22aiy1pzMZpG2PylOwIKexS4HN5faH5ri6M7A9Oh
WDBlmNtN1wuFWTDjKgL/Asmg8A9poxjVoU7r5Gua+nbkyTitHg2tReTm/sIr8Venuufp4HHeTj5G
TPmavEjZn2mivW15297ghMGjGdTtHhEQ+3x/vdX9M+MNgfbxVpk7Xz+pU+jkiIlGl8Q0+h/YkJeP
Ntr6zEiYHYQSlR0rIkeF7uqemyTOTlJrtzbP2kMzPmD/IA+ADNribQ9mO01NxBSrq63kxxAXjXu2
nQwJr1mvxECjopmS4/0HXzmipODIJTBw515dXjy0PaSRuVx0okXCtJ7CCJEqtzzFNQ4wr1+KtWjd
zGGYLPn6FRvW2OWdFXLHAWT4kkauiZp7gUB0iJfJlhj/SngFq/p/i80H9Y8LXFXlkFsjVYzdhaq5
V8jCf3SosTwMwMeQJJ0C7T1gD+HsChDCw+X+o66FAcqNebA/S8ovo5HO7NF0R0VcFF0WT5GZyLcw
BfSNlHnt21FDzYFGn5sy89//+YwJ+UTZjYTX0aqPpjGLBo62eQwxNtsIBGsPRKeUETJA0VvWjBkG
aIWlZF0+vhYPiT9FB5Ebxb9YBQjmXF3Pg9wbUEAbw7HDZvWC7kt4npIMLbaoKjf24QrlRujzWJC0
WJ1B94uNSAN7KCc7sy8FimJw7bTm42goCOX1Jj093BX3JWZP51IfokNT+upOger2FvAYQ0uzUw6q
IrWd41T4FscB3ocIpm982SU8glyan2iRnYnZg5sR+uLTaipSYYRVTGDS4iHosVHNEXx8i1qi/Q2/
iRJpM6DrsaZkAL7t8NABrXskWww2dvL6L6HNChGCH0LT8fqXhC5aWnGtJR59H6vejwMUGytWEHls
AWt7jR+0T7VWw+8uMOxAakl9DOsxQpZyao0P94/VIkC+vBXyN5ueAeAVuiHXv8UNQ3vKcb/z6iR8
xpsUx0E9xvO3cvWzjJWtGLLY9P9ZDo43rTFGrjgMXS8XYF9W9KDnvF6LAQE5VfIuDBDwvv9Qi1M8
rwJ3cZ7wq3CdiY3Xq2SRT8MWvyxP2FBuGkM8j03YntxqLDd21SImvqzEajC7ASIDk1ispPa+GJxc
DbyoLsqfZljEwwNcrfRJHbCGQWM4QxbRqEJ5xDzRVjau2LXVLUGDFSQDGdISPB9AkkcwVQk8ReFK
VTQZeeAsi5NWD+ElqUz7XOOTc9RDdI1f/4ZtHfALpBMyXmf+ZX/EyS4ItHEkonihmoxHFO/EIXQQ
/8cyZOuOm6/oPxKml1cMd92auYW06pY7NBqcVI0aGXjJ1LSeqrb1BQ88hFrxxP7sOBpzV4Smzk4o
QfGrtjZsbKaVE0KFA4GCqThJhNCvH9WngTv08yce++QYlPZ0or1s7ou2iQ582Y0Xu0gP56dlUsfP
ZDgyZ9/zr/njxTrOVAShVvsPeeyC4VKs/q1wwhEByHo8JIPfHkOpBp/vf80XcZPFO+ZTAvdBJJ/b
YlmbIzhgF0FqYW1QTDEckcAZcOAgoGfHqQISgyFxGkpvMBLaYSMImY+x1YbYEVq232OjUGrfwHNX
R0p7+VuVYVoddHzlQMRWmfI2KRFL2ve5XuE/iqSFc+6nIfgQaUy1j/DAyzc+Ds/o6LbYGzG5b4rv
Zo1O9llFAAkJuzpuf8ZpWIUnS6vrrwNW0Bj4QVQOD1BoI/pNlj1Gh0wLUDLtCoyDu6Z10+c8jN1T
lMpwOk5tZwaXoSoC7Zuut+PnjIZKvbFTVo4jaf0L5wNCyw3vNClww2uGKPSgmlTnbPCDU98lPYp9
ZfwPJpLaYfTz8Nj7kDPuf8CVXQM2gCY6lS++tS/KSH/smhDb8DqXY+jpyBd62CdBFB3C7oMbCtSV
+wAPhiZRNy79lYNpoeEFd5N+GLf/YqtWqC1PnduGXoav5hF9UJXqv82/QUZLTxGyvDg+5+j+O1p2
7Iei+3H/mefQutyzzF41AiDn017u2cLp4yTsgsgzptJ8QOYzOqnpVG8AxtZWgag18+pm9tDyKimZ
DQl3TCIvnfoCuw8x9ocizYcNDu76MlQMc6lL/rkIMpg3cz1gBe9ZErY0RoxB9jMPUQK8/85WYtnc
vpxnnfqc3y5u+2Awg5GdH3ll6FqPpahcoIqGjuepax0KOb0SwjVHMxrQJO20LFCxWG4RQ0oc0hA4
8fJWKb2YavrTgIr3xrlbfXlsfp122FwFzX//x+63Z+tl2hKRJ2oNiwzGBhZc4jTSN9ZZSSuAUbyo
qwtq96XKA4zSDBNCEXqGNFvcerXCRdPXaYo34P7x2rz/rdaeipuVcQ7Yb3r4iy0RMo+Ps6oJvRSU
3Q5b7cQL67DdQKOsxayZKc/M46UKWaxit11XVm4eeWZgKE8cJ+cAHWN4O4mk2TXO4ByIKDkSw8OW
LNra27TmiS368UDAlykEfnVlpiZu6GlTHVxGsLt7oD3dByeevt9/k+srvdSO895fci0l0Ay0aLLI
C+yy/1FY6Gfjn918Hhgvbny0tQNGA33mFLmg0Je8v9jtDdrZ+G9qoigwQ3e9FsHRvZ1PX9uw/Xb/
uVYXo3Kk2zlv+2Wu4BaBUIzEDD3ZBe2ja0XhLutUcSpHjEwGMBgP99db2ZHzY73gsBjILXckoud6
Ko0i9HwYJicSiREzeExA7q+y8rVYhXyW3I0e93JfRG0KwFYbwLno0fRuaCwDfNvYvu0aJNHuL7Wy
+RGnBLAPg4pzvXyByPXi1iy60DOz1DW9WE0wB7cnvEgKobjY+kg7Ptds0q80t+2NkL/2nKg+mLTI
gIPdxGJKfS10tDT0Bkn3D9fLTPvkxzIuD2qoj6f7T7pWcwJCABoF+nmGgMx76Y8YCaUfE84KG06M
0bWjNhr+IVFnmVqnhQbggAzFS/MzhaJJaZ6j7p5q4UF0ycZRXNmy4Gz5FWh1MtxaXgh9ilFQHUMv
SvUieEAFvmXsHvgnFOpI0vp4K0dZ+cJ0csB723hBcfgXj62rBa41kZN70hjU+uCIKPyuDoreHBwN
CmzWRfa7Jgmjw8jE7+/773zluKDNJubSmtPJj7h+5ZWQXOa+mXlwH+bpnfSt94HqtOVGzFlJ/uZx
8oyhJ0fhMa/X0bMJQeDS4tPKHmC67BOP6sI55k0CiiSsVSS3mi1S7OrDuTA45907s42vFw3i0q6j
Wss9rNCbN5lZZw+1jKuN8nrt0ahJZlESlZbNMha0jYXLnDLmHj4D1nPTT/rF15zkh4uGApZkQSni
QyeT5vz6L0dvhuYBtfV84V8/HGC8Eg/tMPeaPOmOSe1ED0qly7f3V1kJAMgdYTyLNAb9aWveu38c
Sb/LJ9vx08JTDZh5O78OjB913GD7HhUB5KX7q62chFlziP4tUzsIZ8vd2JKh9dDNPOnbyN8JRzaP
cFv67+AqwvzgIEBj7rtY6TQUz8ehsDbe6cv4c5Gv8wMQJEIZg4JhWaOYvpawa0TqKdPgZzi3mIm6
M2u//tmELmzYvLLK6dITNsKdkwTZ3wZwqa9T2Ay/KqYV8d4JW0TqFCbvW63YlS/Bjc0RmsXIKMAX
70ZvdJGgTcBPC6wOqXUx4vycmhcqH3XjNawEwHlCSOtrjko3KqpKHSc2PbCUXK4qD9ZUYAPXuRAN
m6k8kgpuBaHV1z4jj8AEOSA4l3tZsdKgCts+9TrXb5+a2Lbek/tX4pQ66ShO0YCnwb5RhgQvhRIm
tGekdv3JLqu43TudEqsPE1SFCwABfH3ub8m11061M7cDoa/Ambs+AEoZAjod2BEFLOxnJRoDHLUC
m0hpbaHX15aaaTLIf7L3b5q/ii5SRHe01CuN6Lflm+5b/Mf6k0Hz4cvrH8oywL/MLUgi8iIaDzK2
/QixCS8Zk+IwIu5IdYVZe4ab80Y9spywzeWVy6bVZugzFPZleIyV3hrDqMq8NvXjv2ReTx8g2k7+
TiZu8qBJ/DzR9Z+NROKseAZVaB1lS/tmI7TcvlyXwMKkDwINWtzLQBZruYJxupF5laGhNJRHaZdg
RRRYIS4Nej0dX/uGwbMjhPdS7s0joettUyRdL4CVx54zh80CNuvX0bZ/IktqXO6vdHvJsRKOg+Sj
CJPeNMd7bnUE+pPY0wN6i5bqTw9VAS7x/iq3lxyrMJtB6BgK3E1gpE0ujV5EDCZSu/nCPlEvJHHJ
s6EAbdmpod0dexWLw42vdhuJZrD+LCYICM286Rnhcl/HVTxEmGba6SecLnVPNkXzZI8oJJ17I9L0
0/0HXXudXHYULPBnsBFZdB+con6Z0DDjjgLrQG8gOyilo21E2LXXya5A7oYZA/yxxfYA6ob1oSwi
r6nSAA/VQjuOWSeeok4YJ0qBFteVYEsce+UoIiuL4P1L4cf/Fpd5GFGoaBPVbBTn+i5BTPY8uV24
p1E4fqrrJv4tEQp40Lo6PUm0JQDANEm+8UnXXvDMzNPMeZpDUnh9MkphSt4Jwxw66dnZD13/DcnL
Vhvktu8HXBakPJ0qCHM3Ybvrs1Fzwy72SkUZu/OIDT1ql1b5OdBj2z3pbQ8ZtWb4/xFUeNTt9dit
379+JwEFAUGByM1M3Lt+UDfNgxZN29jL/D54MAxFO0i1mTZ6f2snhKNpMKXlviY/ul6l4yV3barT
VRWwxcds6N4nte4/NEHwK06nYSMOrIVRgvkc1dF6JZW/Xi5n0Ax7X4aeqhHclBpt9YjZ/kOLttPG
Rlk7I3ClARaiC0A5ttgofaYjvJA4oQdSuDx0mHG8gRdACRY5djjOtpwBuMOx+3r/sy1xYzwaXRGE
/5jJkY3c1LzdqJRSBTvsBVY1+FhSpfp+GHwEiZys/o0BLlCU1oRAbQXJ6O6oFU3/iKeWeFcVisJ4
Jw/E8/3ftHZm5o9rggAnK15WpFnH9sL3JvQaGRm/kkDk780eAtj9VVa+Lde0xTqILM6p3/W3VYQy
NWHNaEDA1vUcWQ+Prt6Pj3atbqk9vAzErhNtPiwcHgIg4ypmSddrUQsjIusS2DGkTes9qXSFw5XM
xt1kVE21J7m2gn3glIl+QoxO/YxpXxb8qoMiPLaO3nzrgUC8g+mY1YfWrnrjDGUimFt07WTvprAw
tV058592+dDK8iRa1zrmcVVihNOp5bFshJnSTqii763hIiRjNEjk7JFUUzEG0qICQ65Ix2h20HC1
24j+K58TrCzPaBozNngZGeJCkuspIvKGAuttKBSPKbIwG2Xp2tcEVQpQnM42A+bFScXLXG8TtGi9
XvTtAageMwF9qt5YvVRP9zfOSgzS2Jgvk0fntmrSw6QcKxHEnilV7aC1k3wnWz18RARa/5mrmxyh
1fXmWSf7FKzE8tF6/MKVyTEjsAlq/CWK7O/5WKaXnu7lOyk6sZHCrn0uCJfUhdRShL1FiFVKty/o
W6aeg68e8zltQAJmajdWWftePA8UOjptNEwXp68KJq0pUifxIPrEb7TOLg+Fomt7HLzKjaJ+jpyL
w0dZNycAjHLIQhaHD/tXWZY+AIcQDOoz2vzGHmC6cRk6BE5LRcRvHcMP37dxLQ/3d8rKQ0KVoJ6a
p/K08xcPqUH+JwM2E8+lDWSdYrdMnqIsrn+ksdL+dX+tlV0Cpog+wkzeARG/uD/s2hhDBENTD2+7
6BRiu9juO5OZcZ40Sr3DYfGV9Nz55ph5pTPWn7PNwbsOaomBc+UQlZk3hXhe2X1unItsyo73n2vt
HRqzwDaAKQDOyyvYRrwTImmUeXVj0uEOwsiLkszeQ+jfEoBcW4ocCpVQ8gt65YuNgkpo5yrY2nqB
lk8/e3UM/D0DOft7FHWzdfD/Wjm9/8/2+395l70v4Lk2//1fK9c97AhAN5Bb0CNcBsWe4GzGuMF5
hS7TR22QOIH6uM1/msXI8t2ga8VD6RdbJLj1ZWmiQV9A53cZSzqVuFaOXeohFYUDZ0dYKXd9mFrH
cDAVa4/lifBGFUeXy/3nXXu3TGEQYRU0rG9wMSOnpNdllHpy6OwDBLrgc24YwS4bVP3j65eam670
1Wetm2UmpSSWPiSZw1XQ5tahR4492TmlmR4zaQB3uL/YWnDhvnEhZZJCEGGuD4FsNWMEQx95qrTs
b006aDqubA1s0bS2HuKpNC5a2TmPMcKzW2S5tXdKixn9VV4q5G7jem3TTqvRbMkqLFHqyDlAq8QJ
GC2ySAQbM8m16PLnUovrNcUFICgHjamxyOJTHosGaLArfk9GhP9zFWK3cP+9rtxCsPIAUM3NP6Et
B8gG3sZ4waaR12nyd4RLx9u0ibbAWtwzt3fDfNGxXWgN0YtbfL5WdAi2OICm/DK0zM9QXnDBwC2w
V95HXaerp3SKGmfn+wgL7hPVt7p96FQ25XIVJDvLQG5l72j4eZ7tCvkmPDcxFWz6xvjmoAvn7FqE
p+odtn+DdcBYobHfj4gJ/k7MPol3QtTu5yCx8vzi2gkUWEPA8D42YV6geiKZjqbYWrdIkia+ikDz
IH/bKqaLu6EQ6nfNzl39EICS/NDjVfgx6W2IXTKD8HWw9UErcHwM+rdoAzd4bLqx8R0l6aE/mEkX
IEKVGhPiHHND9NDgRdlhmV0piqf40/Q06EZpP5Sys9u9VEY327v6lDxbDYXlR59OGzHDtxPtrJd1
o9FRmujT9kab78cIfbx96yv4JI4WDpu7CdjiYFOq5c1TTORBvjAVaUl2UQy/shDbnANWsCrIlDwY
vg7BkHwhSjnTu8Z1mEvtcCxJrb+zzhrGQ9to4Q9E6CL5kJWme876qYkfQB8jX0c2r8V7I1FFevQR
nbKPahaYCQoHgW4Q1yJD2RdGHD1N4AVSVG3H5h+ix2C/0dMh0o/I4tfgomQMj2EGNvuHSZhZ/n4q
quZTGVf2Y6CpQbabbDnU7zFqC6GzIH78XViJ+yztaTy5A0LgOD3BnbwoKBo651zFSWrH7d/Dksj1
5FE2spc7G2EJcaCulKT3mZUEhynr+wYTKWmiptwYTbALVG69oxtlTnrQxs6s96W0B+1U0ptqLona
a9kOj9XKPNQISrzJR9l0OxvL2O9IzWBI1YIM/1K5OPDtMMlQxaOuSOlZJUT/HXen0PZ4mOfDpQ+L
sUJFUGRmtBMR2n67FjPaCrHhUrYHZHjy6kFDjL/a48qOx6nog/bvyvR1idW6Yle73mDijC/4mKlv
ynayvnaKHwIAs2IUA7ocAWo7YUa9G0G5Be97islmlwm7Ur7mQ63b+6AsbE8pm+mTEReJ8z5Xy3Ta
kbNhFFCouO49DFFVf+nHxmp3Ztka38pKn7STmRl28btTej3b61rWbzWQVu7KWa9OoGABAO6mMi6T
IUB3cYo9Cy8APNJd/7NbueI5ozb/hCXZ3/VQjhth7yakkxHQJgI4wIwSfu0ii2sSIUFcT7mXtCNe
6zPWDvuL+Ihj1q/7AfamZUSHH/0WSlLIz6y1SHYG2vqqJZ3Msxs9/SGQ0PkQGK0N5siN2+/4sLvn
DvF/Tt44fAWvG28B1G8elZETdRSjRNJVRomLK2WIByxtZJV4gF2KD0M4jA+ajktgodfJ6f6zri8F
jxJoN1fKcpgU93keuBDnPWwA8kOWB9OOgto66YpvbDSoVu4t2K80wkn66VIvG6pROAF2FDnz3kpW
f3eZMj5rqK68vnqa9ZVgl1DS3M4pg6h3wzhIqZ4MzCB2NVZ87l6I2PoZtlb/SuXsOdGfBSrQxARy
N4OLF3lGWxqjm1NAJYGs37qRIc89A+LhbBsDaWvlRsOD2efasVC1YesUrn07hDhoizFtBoSyKEfz
CvAdLSJOIWLVp6w1a3Wns+5Djk1B+9rjNz8puICZlQHAcLlRcjtS23Cij6pr6EUmOiFKtMO5UYKt
Ac2L48lVVTpDF7kqeaMzcXO5/XVbsYthlAy04zSWh7lh+mas3ebXZObiHzs0ua/UTCT6Lqvr/DGx
US1+HM3SUA4o9Ir05CPj+AMPZZWRraSwvX9kbhKj+efBmMQRhNnozSR8UMLRxP0680K/zve5bnCP
NNBYD2np/uwDxzgKMSDTh1jqhlnHTarJylQKoMtnCCnU9evdVmhRKIOqyyhD4KMpRp4d07Lsz5DS
prc6aqWv1GB5EfSZKz7qPrwfb7BotYufUhWyIN4niVeM6sCxKj9CSUk3mlQv+2f50VHGoTBhEElL
cBHeIeWhQDk5TCL1yccGRwYgtgddWgEyUG3NvehXotiRsdCXS6u8ol4a4/ovPYmLDyrU88+6FZnj
YRo1vHT6LpfU95HVhBfDrZwvWdPY8gGH9OQv4ALpj1T3wS6NwyxB2OuzRZVEV/8ZI+3O2pe9D7hB
j3ot3XG/1vpX9nzXIj06Df0HNPi6FMa0xLLdUvMiw3y9tmmqgdL7gWYGIkuUA060d2houDuuwr5F
HNmogyfCVvKpHn3b32mjkN/ub8ybAMv2QL2UnjUkLTRzFhl7niOSE+Y1fQ6e9WhPfvsFl6jktbi6
eRW6YKBXYeDcBALVifspVNPMU9NWJ85FymOdVVumULcQMJaZjWkgqsxyvMvpUBTHOKGAKfUmx4/O
sE3lkXxHPaAw0/H9NX8fprr5Loza6E2hW9NfGEAY/8PZefXIbaRr+BcRYA637MgZaSzZyjeE15aZ
QzGTv36fmis1m2hidOxdHBwdqLqKFb7whj9G+tbHx6t6F+vIH0IbkMgP9SxYULeHzh5DVGEM+v5J
Zs6nMNe47NHlPY2qMR0zF9eciMtx5zhs3TEMx1FA44lS4Oo0cNK8RQJPqIFE5c/IKoYgVSLIiuSX
zjk0K/MH/LD0fbjEzp6I192zwoQ9JHlBdoM/IAK+nTBbq+aQ1eWT3c/jMyLTA3izsEOe2Bs+PF7b
zaFQIaCkymh3UJZUqUn3JHQpw2uLAqcSwVSJBn/KFncn0Nn4jIim6HTiiVnxgVm91GQRkTGrTfk0
t151mc2sfqozxz5ptBoO2BdUz6oTljuDbsyPghLFQHCTdJDWn7ExhE1kvhRPoS26H8ZQNRdk9bve
T/TF2UPWrWmN8ramXobxOeXwV+3M2w9H4YwMYmDTNKSNfoMZY2A3TeFXbZ6czGRWfeD66QlREPe/
kVbhsU7A3GW22l5TSDQXpVysgCqYlFOzFrSv1GonONuIrGn3Ug1Cs1BKpa4esKFGQGmaeE8SywE+
pcNe5LIssukMrb/6lBhp+20BP3yesoz67KLk8/Xxjtt4QimZ0CblyMqO0+qOFC5wF6TfuVb0zH5W
e+tDXorp0I8FTKkI1uLbh6OvQzGYtiUcv9Wuq22BHkpHrFC7mvLZrdCxV6wiOvEm5KfFmbs9WaXX
JVy9o5LcqsvyEBJ86yi7HerSy4sOzGpo1y/giKJT0dUxVhBWln6fvWY856KrnYNRevOnsEuHAK5T
tRMjbW18Su54VJBFGXdYFH1S8qYwAdkUdps8F7CfjuU4CL9TimTnft76ojS26PHLWAzw2O2uL3LM
kt1sxAMgt7uTEyXeRVDluHp15DzjV+R8f/xJt6ZGbR+6Nc6ZFnO8HU+PUV4abQSmlShufzCStSBi
kpqfrWFo9nzStibH9uHQ0XHCa3h1YHpRL8icVdlTuxTikmnZctGELi4V/OlD70zxb0yOLFuDj/oq
jSkn/wvKM9fKzAkXS2aebnhZwvLPwZumU4I/ype3L+OvI8mZ/zISqBItWgiHnjqazEdgYRl1L+pu
WmjvFUy3vhj5BI7wkhBprc88+rJW7GmkhHNbV34Fju993na2j/l4/Pk3ZiUxo1RD4betg4UZ3uug
oqMPOr/snrCRs4pj5XK/jZirv9Ft9/W+JxFBQgatiHuUfEapTKVKlD71cdQfRteYn9FFWnZCka3V
kyrthOb47tzFe2NrJ2YHHPZJKRbjc7rE2WnqrOVcL+1eiUcenfXdRYJDukFmJXuDt3tiyD3qSYJG
XRvlzsminPwEeGcPwbYRW7ERCF55Buh2r5sgU6bZ6SSM/AnCZn7t1Db2TXduA2uw41PsUp5NxIDE
mantXVVbS0mEDoVDqpLftasLOwdVwKP2VFZpAl9DxYLXUbNDPmXV+fFG3FxKXjhQIjRs76gLrY0A
shvb+RPhNWznGWUYD8Wn0+NRNl8boikYX+TE9AdXz2lccx22jkw5Qq8/pW26UChV479mY0nPBJd5
6s+D1p2MbKFSN/btsUmdaoebco8aJvCRrBToC9I6fB2xhji6RiQ/+ZPpdXp0SvXQnqilp+Z5SJEi
AFTiFrCCFYj2flV6TX+pqqIw/Czrw3dk29jYASXoA2LuvaLX1mbjzuGXcXTuwdrNEKVlqNMEKIFL
P482do6t7SgfiqT6H6Iy6t/emHQ/BloOO5HH1gbgaiB5IE+7p/cirG0rhlfnT5M62O8dXJ6/eoSP
x8cbYCuq5pWXch1EHPjC3p5YL6/0MquL4gmV+Ogf/Heib56CZKo2QXIHQjT53pSJy5sGlWEu4GgZ
TvHVgbwat4OGg9RRi/GE91K9PyCUkfva8aSWsXqaaCnvLOR6j98NJ1f6l5cKo/EiUaPIvtbDoP0d
dqbxLzo2Q3Huq2a0D0VjZtcU3uEnXDTN+glnmcE8eeEi9jxTVtfH6w9hieEUSAcFHpjbH1KZOr0V
e7Cvykgd2ou15GDpIvqDNlm8c7BXu+d1KOALgIbQheWqWi0xsiixXbqzg+c5mJC0VZdjFGMI9vhD
rqKb11HotIMK51NSwlyNgsfgmLho8FzjeHaCuHX1I1WSCQ3QqvwgALbttGpXu1WOB85KVpjAQ5GH
yAX+5UviCF13tRfaV2dY+udwiL0TIYfywgpMh8myyjOa2HuKEBtfjbSTciboCYr565xHz7wQ5iOD
GuDe/aysdcDEinXVeyvZgfNsrCfcdtI/KSyOZMl6p8bL0GUi5qsltXcADpMch7qKLrHbZgccrrud
0785tV/GW61nrvZLOqSpc43sJDk0ia6/OGgKIJ8n0p28bXMoYILcZYh4QH65/XQ1uho9+A/7WtQp
3T384P4YhTJ+ruxwZ1Jbi0hJXVrXY6GIdN3tSNS8WlpZYxSAyh78MBnFqWnd7nkZ6VWkvII7t5n8
5b8EPa+bEkUUlH4glzDsamZDUijGYnQAgxvHyYMuHMrPaalp1SGrjPGHa09efkIu1Y18PDD05y4b
0uDxOdw47RINzoYAisXdIs/NL+eiiycVcSo3Cvq61U5WjTIiN77YOe2rp/B1ouSCyBcDJiBmWO0W
S8+TXAgjQoGrq98ZdTy8B1LgvHca234XhV3lHVkh+uJO50V/Pp7ha1C3XmXZqKFuDiyEKtBqiohd
FspUxkHsVJ5AJgtTQqTSC9eUVF389zQB9v4w1Ugt+tbQxiG6GCCPiRqKujrqYW9emsk2l7M95M3i
Czd1+suouG52BGPSRIdFkzZ+zmgK89vjH7+1cOQvOmsn/7M2e+gzwNW15eEaQo0BupmuUALs4/hD
nizdk6fi5AP/XT05c+GeHg+9dex4BODgUsRi5NXOCJ0qzGnzKFe1UMej1y/6JSws6p7VNO5swq1z
gLcNR043X43fbr+Qw6FTi3JJgrKPM3J47FCWAzaAeffDDg39hzsY2vdJMbFnSWLTfZdpyAPuRJJb
06U6SIdO1gjvZOCN3OuAQ/Rx4GoTCAO3CU8zcU07x8vOLbPxFMkUB56udIAw15qkaZZGqjknuM54
dW/7cRLhIZz0SrMc4gLIH11YrxtPCT6Mex3SjQsOCBglE2g81GjWF44+khUZQ6tcDcSd+/fF4KaC
amGFIGbFn/3ZmnEvdl6mjYUF4izdfIAMaPB3bj/uFCd67aWZcsVA8DP1p/IzHYTPRecOO19wa11Z
TQJACsrO3YbNHatXNL0Kr3mOrJSvKgVSfxidP4nRGRp/wHejPE1OVewJVm7NUPKTpJ8dKcP62ZhV
5NgQA8CZIe9i95jVSkk31tZSw3emZi8p37gSQFnz9cjLqfOtzUugOuY8JXgx0F3So4vXOXi1o/bi
dlfoiU11qbjuf8ZOHv1VKlE7v/0q5zLFu06KRlJYWb1ZmTLEHFc3vBJqKZ+h72B2GzntnPv0g6vp
XU9mWl1NN62aQCzjoHx5fC1t3BUkHUjjUVpEwG89fTAiCC41aRykxeAM/2I2irBPxf4bjos+4gpa
uw4Qm8zJ+tjvscWsfc1r699QvTYlE5SlBld/51OFS5SYyX44xFMbPeduD3At7/HRdaJi5wBpW/uL
Bgn3MEeIrrj881/e6Kp082xRHOXaCFuJ3nu1EakQxPSYxBYIaVA5FWxRv1daJz/Htlq0X2GOpRNY
JoopZzEUTXpxQJI9WROs5OcROtTL1CN+/rZ6kXzmAbGSnuETAr9yHalZxVirXhMpWA2OveX3dRb9
UGRp9BBmTfXGAunraGxCfBm4TPkYq2gN+J+ehRnuXXFpkxhZorKo5sSLEURGHf2dcH721Ck2oiVe
RLiyOrknldnVm0h61k16pCYB1J/i3NZOdV5Ge49u/ApRXUUsBCrAZKgTgbpYG8pl7pIAZrSIWJou
Lv4FVKklz9D2ZkAtQA6pUhl65D3NnVdOl151FiWo+hFGeGiJOQ1olOfpV2GaMSWYxmjG57Ac+pd4
TEAudgatmMO8pM5Mk5w+35OeOnXzZ4KUpf1TIQrr/LGoJ6Ia/EGrnR2y7u3Kj/Z6aKgYACq5O76j
qU0ZcAN0Crzc8ALNXii6KbL26It59qL3farWzUEPvUg99EvLCheW2epnoCD5S+1lSAw9vlC2vilo
Yc4y7TPStNXpsuH2qKNhJ4HmhHWQCPCqcY7X1eNRNs4wwsKY92HoCBt2ne8KobvgAd0kKBypXkc4
/CHrlvriJKX2/fFQmxOi6cS/AOkZ9fa6WKBSJM3CEutRNF0mXEkOGt7cO8u28drKv5tjLuU4yZ9v
R8lVkalI+iZB16NPpziNyP2xwWmjqjFTrk0dSVItri+/MzcWEeIh+e76hkHbzChFxwHUIw3YqTeb
SnqshJvvrOHGI0sbnJgFDLQEO8o//+XKDUe3rewoT4MsikmJmCMKvokDAtgvsjKcLl7oJvULktjD
Z7MQ6dvdAsl3mKAF4ALm1vqiicRST2YWyYumIS2jy3wQhahfykYNr2XXxdfH67oRGDJVtIWkNCjt
n9WrPsZtVIMBiwNE19Lzgmfe1QSlf0zmeP6qTuAu3jwe9VpkHOEx43qwvuE6qjQ4dIooKLK2PuVx
avljmpSXsE6mqyrK33iZgDFR9keEFGLCWvPeMcYoR9c7CuahwSyly+szDVj9DLphz7l146QzFC8g
EFLqlHfHL5nSMRZZFNA98eik2/qzUGsN4HjSBI9XcXMotIzZqtKlZZ1JgG/UqMKSHULnKw9L2ubP
oYhc2jX9uIPg3DjuNlAcKDKQ4mXL9fZALJVWjGhExsEyW3P5PLSh0fg1CaFxrMXSFf4cp2n4zSrQ
FPv6eJYbFlUAf0Hk0nYl5rvbnJqVCQBeWhSg+UlFGboJLueT61X/IparP2cTgee5X0RoHHGUmEHa
Ywxlnx0bvt7BTvt+PihGbX4dWuS1jqLvnXe9zf/hZFsg3wH8mvFOkLr1YSScDbVdHjwqgLerlU22
jeXL4F1HIRmsuFpfqQLRdsqLvU7gVo1a9vthuVNnBEkjf8svV5Vi4hWC44EnPf70l6QB+45X8Qi0
LaoOhYhj2A/tdBJhkhxFE6sH0SV7Enkb16UM/XCzBn9LeWe1O9rWHZtUbaQpQT38V1XT8NROk3kM
XQRogUyOf7pW8TNMxbCzNzbeOgIK6hNSiQ0Bx9UrtMRWlSQTbgjZEHbXcDbsD840ejuP95oOLqMW
/pHIKEhp937C01z3xoRaEAZFJmIIdavAhJiTro/PemE03z19Tr92hTJ8tbqB/wczjUtyzbiqqrNC
29S+OB2aC+fHB2Pj0qZoJwEtkJ1Y/9WlnWt5G2NrgZFc02Tv6cIs/9letFwqBFb9eg7rb4/H2/jK
r4K/5I/Ug+4cOuPRiWh+IwQ/NvRdPPs/R0v+iBv7vYjsr41m/F2VeLk8HlPunFUoDK5RQjwMDPPu
sl2QlknZZBPufJFRfW9DEFuq20FMAd0SjEv9r5rZ5s5dt3F6ObokFhLWDTZ+ta62UcQwlCqcSL30
O5Wm7tAWJUYMzdIcH89O/k3r2dG9l/9yfEkqbs+u3Vh2ZWXIUvSQuZKD0ukAxFo7relhCk6bX9kg
149VrIn/Rc3ShgevaJS3IfHk5iYOZ3X5pLTP1pdV1eTKkAgKClqt6AWSVqr90jpWiGuu3Yk9HNjW
4iI3KRX4qTnfBcJWO+H3ZlIsGZM+x6alir40VpweEmMQvzOxX4aSl8cvN+OQKEM0FQOKgW1aXkSv
fDfqdDzPWjb+xkmkoINmDOpbADJW918xkmCkYY+hbDEpAZ1x9d3ScDm4SBEc3Kk1L4/3zeYiEnOz
NyFQg9i5nVltGBTTchFeDTVrgRMUs9qf9LYrfhraonu/cQbJjcjYaIzc984S+FoqoBnviiYXHCy4
lUX64kHEyI76PNcUWFJdi30La7o30mFe9yZhOAgULnnZjrydqGdM9hjPCsffTYcTQDv3BdS1ejAq
U5zevqZU8GgrOwi4U/e+HUqZEnt2Y0yB0d5ezj191kNrRuoVospeBXjr83HmeFMwTcPKZzVUFw9q
PUGOv2bVmH8ogENx9lDdGpZa7Nmbbl0xBE60BWW79S7SHh2vRLKcxmBt9s4HNPiXoA9N9SO+lUbh
ax3qeqRZbYDr+vh9pDWzl19vvRpS8hgYLDHKXT8ZtqGyjIVFYhiHoRroIiz780LZ5KeK1ud/Iq6H
9hiNufGVaCHfM7vaWmq0TPBZoLDPL1hvIHp4tB085+oUc/FHV9jTuXZb26e4Y+3EIptDSZITwQgg
wXWTy6lEnFg0fK9VP4TnJjWWoxjAg6mt/hsGhhiNU79nIL7p+so29JncClD4tfXc5V1tG8OhQ7P6
EKOT5Q9Zs7dhNzYRiyedZhBEvW+ORJAW+2Rx3au0xmsxRrKWzwKLr4ZKVBV9n62M16spdesfkojq
adbb5Ofj07kR6AFK4EnmlqX+vD6dc9Q1i1HhqqPXlnNo2i4/DrBkT49H2fiEIKboU1K7RH1v3W4z
3EnKKOFl2E9g7Udhxlhs6tMlbbI9ZaPX0HT19hO2q7y+1HYBMK1yhLhw+8rqPQ/CipoNV2tMMqP0
O3ob/xNxPnpftToP3WPe93nzM1I6692C/8qLVodG/WWB8TmezKF2xpcRUW9Qhp1AX04ZB6cJsm52
tIOCDnzxHiXw4q+qpu/ip02zvNhD2yuHeWyy5d1Qa+pfNIC75qRMztJfljmc//XSeogPSdjqxlkf
Z3HsMUwrD+PcxUlQ5VpkybKzNh/xy0PTeR5Dv/Fy75vmjPP00Sonrz3oRmJq1zJp87+0pY1sv9Ww
3jnqAPD/a80+xwGwbuvukBalrl5nO+n+Viqhh8cm6tlKLnLif9qZO09+bWdmGeTdIAb6DGadYIjl
NfVB7dMOdx6VNtlJK2pA6y6yYi+pN6fZ1wqkzp5C70a0De6PZJtTwAZcH++5GZa0l2eOqpZyGNE/
DhQj1fyitJZg0Et7J+nY2osQT3jS0KRAD3O1PxJC0NAa8W63RtX5WHka6ok1rkSD6u2cra2RuAOh
D4Erdcnyb1++blASIZY4CiD7g0Z0+jKKDoigImegoxK3Z62zEdLz8hFfU5BRabauXr9ZAHYgd1au
PcCgM89j9Mmap9bHJcE+pigAHqkc7zELN+fI34onF9Wfu0a6QF6yxayLLuQwtgEfL3zRvcr+o89x
Knl8iWxdllIHmBarROOvD3brAIAb24a+BICVgY6QHlG0sJrE9htkVd2jkc+VeUhy1XzSB5DchzR2
DHF9/Cu2JgzuSLZcX6WEVqscxkox2xPVQsRLo89YyZUHc2ncLwWa0js79fURXV9lEl5F+UE2ldeQ
sSKBf9WlHQ0qAsH5r94rqx/0Q50a+a3EjM95vozzudfDMn9eIG6/izoaaH7aZ/a3DEznSwF/sguM
3FIQ+F0wmPBVC0QT/ryKmX5MItsrD8lkOYmvxH3zWeRl5h7GtoPlaXWZgkEWvZG/wW6kXwhVS+UM
XlV7Kjwnj/3RLcvnJgqTPaHijRUGz4I4HcJ+gCDX+3iiJoeega5cPbX4nGWGd6ln2/BzdXqjvKeM
gj14fYxjQQ7X1sW3bkh1L3SAYvRZh45DXXD3VnWy8xm3KkmUmk1JpHC4DdY9iqquTQ/qBp8xMad3
Atri0baq0B88yDqHtDTN/9WDnZ4mO/s2DnFyinrt5+Ndu3HJ8hOoIsF0hYewrgtrPYXM0lM4ppWR
XBUzy/H5SurlBFBIO2tZGe2ABjY/IiUk+dhLlK78819yxHZBhSFvZ+Wamcbgl+GQH0xPSS6oNbg7
yf5GCEPpGQYURUxZJ1td6GKZjNTqDeVqRU55TdAvvI5eY+0AHbdGIbGWgC6cvu6KQkkpdCQqQuXa
RuaMoDqukXqHwd3j77S5VyRIzoZTR5dyjafEdiBxp5kCvho2TuDBfb2Wk2H+MdhUvi1vWv6jZ60i
6Dt49jujsJb4CALM/vj4Z2w8JQjeYt3Cv7KGsbrkJm9EB0VJKOtnGInNWLAfBlyYToSmC9Wbqb/Q
Nkx3vuPWoBKrBPwAJhBSMLdbRtCZKsxopMsdR/YpUpUQGdO2fJ/HmbgOUSn+1HvR7VQYNh4Vjx2K
CAb9Z46m/FG/7NOmFYk9TRVAsDipv2hxbJyiTgBSRGvoOClN8TylrnlAr2r0tfJ37Ekl3gR6CwnO
fdVGRQ+ojizBuaTJ+b7s6vKoefXP0KXSKB3pd5b4fhNT1wDcAelWSoys68mp1mm1rrfhNV4c/ZOD
iJv0gp93zv5dZkpWagHFMiXQmX/lr/hlTWdddKKjqwFfrHU/NkNT/9F7OC6ggOe8iMJA/nGsASWC
X3pzosHQ0ALISqkvSrzS7dAFGucpUoooCQ5xryKfE4sfLSJDs++UVrgniXV/WrkKKGlIAUPatbQl
boeLZtdccKAfr6Ax2DSir5Tcj2aon38MziTso1ZTCD0sZZ3NviDx0P1cH0tiavRq0h08y8aykyB7
9Cw5PQRKq/OTpp2tQo0YmHvpLX4GcL84RazG11T07jdXFb15jlrDGWkqWSQTj++MjeGpKMsHhvCI
13R1DfdLbAwYv3VXwhYDzjGFJR+9UKwks2R415agOus8d570vvj69pF1gnmp605Fe31beT2Wku3Y
jDwAIXKnbp0/q6UpJh9FpfGiLZH73DQCU7glDYPHQ6+FNUygFuwB6TNJi4hwZbUDQrcNB9OzRui+
zvCUNZ2ZHWfoKUd9iJfLpLXKuzrtje/e3A90jZL2nKpG6ENilmxgu/FbCLz/9GHp7Vxsd7cpP0w+
h/wXyCFY57dbszJgycapPlz7UbG/uKXt+WW9OBc4CMunxouNz72Zj58fL8ddmEHxzaKY4VKDA7uw
zq2EQiEXNH5/HdPeGU5K6KXBrM7pp8ksR+PU6AXCHo+HvLvSZL0PuWvZscEc0lnv+jHjAEb1cPVK
8l5LT+YTCtjh6TdGATukymo+78U6nHE6ZGvdlrNFRv4/w4vLl05fop1vtjUXcjReIfACskdy+82E
mbtlk1C0aEbXurR45p1pQO51CrZGoWEPi1hFhY6k+3aUdq4VG/8msoC6Ug51maKX5ja73gTyqr1J
XvgwwHKk5CTdPcrWt8PUgkqFHRbD1Rwd99Jj99Mcy9DWPuSGw//qpCN1Bgog1suSVNUHpMsq90hM
aiQHZDDMPXXUu60JewMciaRPg3Ehgrv9OZXTxUjNi+UaKz0yN0ZJ1cXvcrWKfdurdIXG9zT/+8Zd
I8ekvOZwDsG83NWj6yoeWgBgV4Xw9ENvdu1LUaO68XiUzZm5VPJB7+CSs77+3CqxrCFByi3CUfpQ
mZi7pH0i/qR9q1/Qt/GSnSN3d9PTD+eo0VcjSCNqWt300dSBj9es+bogrXzygLO9c8om/WsyUKmb
NGQP0BMV1wgK4Vs7iHJkegn8wxtDLfn2I9oJzSBQIOpVUUQtJdmSj+ZML8GGIbdnjyD/rpv9K8fi
PePrSVDsOjl0jcbFqklZrkCbzVMTevO7rrHjv8bGLPb8Z+4DCQbDewaeEcEvEYz8xr+ETBMdQqez
9eU65or4aox6/Ew86ibnYmwGzx/MNkEpr7W6f8bIM19cKOR/pCkVwZ0Y4u5uoE0DWYCYBvSt1KC/
/R1u1NXQKwnydaGXHyBrdGeQYLteRFvDSLIheiz8N8yV22GGoqus1GHLssHC1I/E3LoHT4umvdx7
b6DV65BpeqEImKBXrVDM57QZxKnI8jejrli1X6ZzJ43KJA07nZcrav2tH5fD8rE2038gqQ5Hgerj
TqR197TL4QxqYHB+pOW6nPQvm6VZcqqKjrpc7dleTlVhtUFimhN23QvaioNqBKh5DsfHt8zmSv4y
6Goly3LWrMUclqtrTdoFojrCxWLUd/bf/aGDyE3Bi/9wn9E0v51appNd2wvnINSn+UOsz+LUOWl1
jaA67Ax1PyECdpSJoWLKKG792CpKGnetORjXUsnioxmD4DH7do/6dj8hOYo80lScMaxY3ViyYgnm
UBjXLo3FQZ/z8TAaU/1X0lN9f/yF7t8BACtsDBgEQEfvUlkUf/MwS1TjOi+L6rshfr/z0rpofiIQ
MoLG/fp4vPttiIot8Hks7OFo8PrcfivinyG3+9ikIJAPl7FQxY+qSpdjEdVRckpzLxL4NfTqTiFm
a0Vln8ChBgNqaF0GrqAIOzFiq1eAnPERpN5wyDWa5ZViqDt7fmtFqcVIOAXLSmnpdoYlmZxQkVK+
ijwTQdz12edI2Mu7JdXnn95MyXbnZZWH6PbNAWtG0MRrwMtjr1M4yyu0pI5hf4560vydJxlyDUuK
Jrlv1EWlE962inVBB8Y56FT6A2TW3ygz89qooJ9LlEQ4QaS7eokQWm1ztJCd6xJqit97Tn0ws1BD
gC+dLo830MYJpLoN4p8pbzR25zmmSxUV9nWpjPgCKc4+LqzN6fEoGx8RagyHAoAqtfR1eRAKKFJf
XKNEK8KhNWcV57G2+iPE0foy5pOyFx6tpkUnlocNOQxiTJA/FEBud40DCqCkw5QHVFbcd1ZYEGea
8V5+tzEKFGheFhAkUi1gdR/nTW94c5vn8HWy8kWLkua4VO4eyXN1xuVc0PcidKXhQhfrbi6myLIa
6Gdgagi4Y+ulnfol/58zaEvtm7NBJBSBhHjbMXgdFUAMSR2tM6lDcbuCfddpsCyaPBitpPyU0sR6
Qj4wTf2xTCsPxy8hacR9AmpcsyLjQ+bST/ud3wArmr0pOQzrUplimPPEo5oHw6y6f1oGAdcUOo4v
ojA92MnSvFcUT/j2nBbfcrPZc5HbWnjgebTzSKbJN+Wf//LG1zmtX7TNqoA2s3Zo5tH4Hjo2ak8o
Hx50RS/fQw7j1nt8VjZGNaDUIx9Anx7Nw9XWXcZmar1ZVMEC2exj1Kn6RdhT+6VVJ/d9Wmc/EzAY
3x6PubGR2V907B2aXPfVG60q825phjLwKmFImx/hxwpiU49HWd2scksBP+AB1qnVgLhf1WkwxAAg
J5Qy0JBD/uGKNM2Qpxyz+kpk00THAlFADEXTKLX9rPKs5lS3YZN8fPwr5Pr9cr+//gp+AVBedG3v
W7Rj53q9ZuVVUIZh+y00h3/mcrZ8Jen1T49H2lrVV9AhESIX+fqVjLV6WbqkqAIRht3ZyzEEWYwp
uzweZXM+3HGvTwWl5dUlFLdJ3JgISAdtSupJC7LxKyNEiL5V3gh3el06KfTDcUSKD/mX2wPRWlaV
lrEoAseZ9C8IhcII7RXO7ntbmWQErFeDHURpjAYphUirePvRoDQjzZplRws42+34I7amkJm6Olj6
TDm2/TAHuVv3p7Eyi2Nf6EQ8U2fsxDobXxGAgoOlLzpREHNW6zumVVQiQVgFY6QaZyPskdmfxj1d
m42vCCuGHojs40vM6u3UjHpQyPXDMoi13PSzpK4vtaEvfq0ow+nxhlnz1ORnZCwKIiZJtfyct2Nl
ObV7VeG0txgTTxejCUWLOJRRfMhHxHLPNcDzd5HdDPNxqHHWeKfD2FNOzeyI8ZCqXpkfH/+irSVG
OQpXUOhxKKOuftBUIPS1aDOTH6byH6GPHWR4DNd2crbNYXg/QVhReKM1cjvvfmozQbxTBZlom4/R
mDlBOLjKzmRWlZnX1eWvB5Eo+yB3ZHuR5HozeaJEeMvLDL+kmGkfjaJPtXMXxeOTOceT4qeDkl4q
3S20na+7MUnPJB2gHg4FiQ17O0lvVCCptksT0PowPilWNWJE3e/ZD27tIUSYCMil+ARl0tUwdBpG
8pKiCSLFVD97ShP+UTcqYpuN1h6QP6WoiWj1YRiW7px3mnfQs0l8spQi20khNw4OPVoI0/QskVpd
p5DJ1Dd6F0dNAAqkfBlsq/xKmQjTAiN6q60Z5wYJGpmtgiTgX/lTfokH0jpZJi21RdDT0zoNJeQ5
9tAbW7ASrEQwLnWgIJ0Q+a1uAujOoUKmnAWqU46Vn7PTmM3oDZxRnk/1TCm+/RAhnB+9deswMpGO
xCZAAr4Dy+cloVCKvlhAvTL60+jgfUNP7XdosncblFEAD/GAUIwlrlw9IqHXdKWrZSkcMqf3S2iP
fjmLvbN+v0HlMHQLYL8aJKjrDVrkUUKEGiZBNAjO+FxAQvCtpvDqlyErxvCzHneL+jSOemucB3VI
ALMXVqmc6AAsmesjyJHqweN7bi3X8vptZVtUEnJJUNaxXViXre7EOJiU9WxMvFsq4eNsRtgCOhMb
DgeTcA7qplocP3ZT7x+D6Df04Yep6XMYJ7KR1WWZrzYaKdNkG+13bYacdF7CIv7UNnVWIoiUJXtM
lbtDxmKiAvEq9krZd33IzH4o4yE1sgAVmOk5tcskQG08/Njkhbfz3G4ORXABmhoJkbv7S/FoEhfe
kgWwkbIrho065jeZc02W/PPjr7E1EvezpLsDQrrj20ZFBYQt6lIOGu7MndF0QR5OBsIKuXJ6PNSr
YNxN0MnaSRVzwgiSRW7N26tjaNoMP4o0C4g19X8rkz4Z1DXD+6zA6Jr9vMuLH4Jv8CNNVayObVi3
rq9FvfodkluTH0TTmwa97Uzp31v1YH3s8s5STk6eONVh0t3yf2oYmpo/tJPxpXKHcPH1vABtOiIP
vTebzYV7rcwjR3J/9+sCJD8N9zRwxgrLeH1KfaE24jDQWNmJ+LYuC1J4DBNYP87y6smOphETpI4r
yUw087r0c/JOKs6fH3+erVF4ssG5IValUTK6/ToAcjsvd5w0sFPPPaYxskdVMtvHt4/CyedtBujC
S7J6MlvU2Sjm90lgFbN1tMjHzvAO92TON+bCDQ72Q4JdJWvndi4JfBX8fVixMdOjD5PbtUfLRpr6
zXNhFOJIAOWg9NdN5lmxx9LoI0ZR5+YEDyk7m+Fo7ARsGxuNPggVMASfCafW7Z9G8Sqqfxl3QSlm
BxFk7Gn8cHLd0rdrPFZ2tsFd5EaWJtkkkthKDLV+37MiRoKxW9IAeMh8xeC8hESSw8rzBm/5Omlx
e0rU1PhbxcxxZ5/LHba6H5CHQsT99dq7U0trY8eWBZU0qLzGODZGJBSYT9qCZ6WrVu+1eBq/lEDd
/uuUzPlXqNa/j7/n1viUmPjn1RNjfQLs0MrKssGvfiiLaj4T9bkN7OG8dwPby7LofaqL5mML/K4/
cWM15dFY3KzaSWXl079eBY//QYcfENpd6JyrEAlD0WVBrA7FxZhaLmJkQN0/Oy0t/4qzFHt0YbZ7
JeaNbWZQqiX9IJJkl60iEqVyx8qjJhnYo2XMh9AtheWjDe2AvYXG8PYHjiSSi0aWlMjb1/Gd4bRO
jANcUIlR1X1tMZs/hSuifydjtvdCuo0VvRlMv70NMjMUltWEZOx9VjzjfBodra5V/Tb9rKTqtyq0
9hR6V6VeGeIgD0CrBS1grtT1IeqTbhRebWaBlTfZ4GdY3XxqywKoUzElqiuVlIppx0BmzWF+HZTm
Pnq0EgAEaPJ2mlWLnOdQx1lQuGL56IklQnpsmv/P2ZU1t42j21+EKu7LK0lJlu3YcWInjl9YSRwD
JACCGwiAv/4e9lNH1rWq52WmanqqaZHAt57lClp3YUWTzuwXMfDKtol/RSe1lC0dxh3qx/HX5LpL
9JdzLx2JEZwsqPcCEnUy58LpgRF9kKGwiFv8YG/R1zbP+ltNWVvV6JsAF+fKXQghZwL/FihRVmNk
m6J++vsdQMeJdwlR/FjPcn2YFQBgg0eyXx8HinOfF5sYUAg3gRS4if39FEj0WDPPKGRWlpF9R+pp
D0WC4esI9MEX3uhLLOJzdxN3BNcS9wVX/eTLJjPK8ykneJch5s3LatUupjo7AD4jL+Tn849CXY45
KJLOaX72bGJJn0l+TMYgLuLB/uojH5bzeexfyGtnPxVoLwAJYsP6LgS08LUkAqD9I9Ntd+ulxFzX
mK1dGLeeSWeboiiq6I1VBn+rvz9V7o2TTg0araiV63Lf1ROFK0XerMMO7rbteEwaGgZVXtshve6Y
Ym8fH5VTba/tVkK3A5EAgkiorU67hjWa0nRaUcrzLoOYI5Dj3hUl0Bo4knXk5jmEnZD43g2q42WG
obopGuIkxaomT9WTa9okqtq+Hadyjduo23Vrx5N93uf+JUOoMx8EfymcCCD4vxm7npwy4Iy7kI24
O9OEroaLRt5guHHh6px7CM4x1sLYZeIxJw9Z6gjTX6Crjw3W9wc0NrATXd0l7+szF3TrLXGIgV/H
rPTkq0NBqFtmyIIeYzOmX/zaNfdTbJufrs/E04BaXVyIO+ceuGklYV7wz8byJJ+lQDQSBhuaI1Fq
qOYGWpqzpe5TRtYf8Amddh+fqn9Ky5MiAZU6dqNAum4d/kkZ3dfZGBi1sOMsB/UQJiuLClD5WFxh
59199U29qE9Z7SXgCmLjeWX0umC8Hxl3nbg1iPeh5llbddvK7WfbylACF9AyVyWzXMLCcxwm0HPb
2ajUNoBVFvVDRncJXPA4ptpZiDkMOD6k6GTrw2F0pBwCupsEz154Uu3ztCXj9VBn4QyTLNGGlWzT
EVtrk6t0P/pW/Vf9/e2eoUXCeBqTBbyUkzcCrfIoA40VGjIOVk4GriHQHgjDqp4ndyFGnvvY2Kqi
Fse13gZUf8cUgX9kMF4FP8Dm7lh3Qfc4z0q8gLvolQ0nwf9yujDLhBAINKOQ2E+Ocw1eRSSpJlfG
12kFu7E76kfoN6NpuV5Xckn68NwdxcITs368VIyjT17lKrmnAd4hV7XnTVUTwqatV2t3ITKfyTTA
SUOKattQv99Oe9Ahp0OekCs/mD1Quwb/ZpLj9AWCIPzrx9fl3A/696O2D/qvmSUIYlBnziCjNIVi
LiPC5SGFgfnhf3gKmAYYCgAyARGlv5+SJKtly8aYoWKEJQ/m4gds8doLTzmT0LA0BOgQ0m8bk/kk
gIqGWeFHHT3WaTiXHffJDnTwZg9abQBHnpEdaCa8igrEvI9/37ljn/+DyoNNGExMT46F9uYAvCPc
MG03k1Zc+YNahF/kHD/XLDIuP37edqpPYhxGlzl4DRu07J3mUA4ILvrQFJJlkSMP0eRne47x395R
fyihoSJAnHWXOH9nH+rDWAFbIfzX6YxqxrJVtHHGjgaurDtu1qXUI4uPkKRJq0XF81WOmeqF7HHm
KkDeafOS2oa18antUDolQ03IBL2brPPvep7MaHZT/Y0sebj/+KWefRR4VEDnIs3jiv99SAPsDpdM
IP92sEvf66QWhSSS3mXD8vo/PAk9HiDkSMDxKaGp7XIZyx6KbFk8DLr0GxgoYMGm5A+pa3MJe3wK
XN3qLBB8UODh7iEHv9MPsJT1M2fsOM1a30YZ4fs0EjACyTKafJ0M1Px2sVxXWUb1FL1EKhxuh1XC
HuTjn/3//CHb8guXBavF7YT9K9jQfkgHJaBG3vhDWDF/4Ie+bvXeBL3awWePoAccFrwKX8EWL4bC
7FTrcffxX3Hmrm7RATkK7Dk0YcHffwRYPZ2JLfTYJ64hpdamrzIMJkg68RiDlSS98KPPnaoQSz9M
dje/xFNQg1AmCmoFpVayzfcqZXUDeuLMfs3AR18SpjwTzXGasOfCFBkD69OlhlXr0NeqJ1eNNKYE
M2+8dtzzjh+/wbM/CWXEps4KXPBpEnRySHQsQP61fTMtVQy81pXjoHUVy9yEPz5+2NnPhT4I+jub
2NnpuosZL1EqAOOQgb4Vl92s8OVqH1uQVvmVWdEXXPhi554ICgIEtyAkAu/fkxqmj1KL3AIOO5gI
0MmH57sGjKGl9R3Mzd1cxUKm3oWAfu7DYTCCFf4GCn0HQR16gkZNaHpsmxbXUEY5SALJpaeci+Ao
y1BXYPLwfo5dg1uE1R5K8bEjGkAMuJgOhxGEtT1U5ucb2M3CXXwNWXz4+BueOTDbqhn6mmD8gex0
8kZzg+ES6zwcy7j1rxlTzY6HJi1qwAYufLx3bpBbXbYBF7CoxOYc3/Hv6w3V79Xl7dIcF0aldwhk
PQ8w+Bb1WmoTjORbbeIh2YcykM1Vl8RkKOtuAjIG/ruAxnitl331MoY9KuWhuuJaLk8CnqPJvo3r
2LtQOJx7M//+a08i4khcK+ZJQlsEwJEqcgvE68wcFCl62AtH7MzHB4YCuyWotftIcyePElOLHRR2
1Jj/rMujZ1dVqg6r45BMw73SfVRN86wvfPnty54UKhtJChUksNXo9k+aP0gvj4MaUTOkXd4+zMZ3
RUJ8VmoeBmWWCFJBAyP6gc/jVYvO5cPHB+/MVQYqZxNmwKxxS4N/H4ZFsWQ2LWXHJOjCrqKjwOIU
xnsyOFALY47Ceam+1AOdKUPRHmw+eFuL+I6HJiFIBiAm3BRyEjQ3vlbTPjaGb7aePg4RRqw+7xdA
Bdl/pN5siR5xCxg6XLEEQ/KTn2tp3/IAGMwj6evkXqVej4Uf88ugHdMLH/bcmwXpBspSGxgPa5G/
32zqEmD15LYLaeutpB9C/yATDmfkHpNL6g3rhZty7q2CS4GuaJNGeKe53GrZhkAItkdGF/rdTLwH
4GqArWvsuxTWzzqHxyHiwh7dO5EXHv7P0P3kHKdbXwGRQJQM+LZ//9xY+zW22gPerGatBnGUREMl
wONg1yFET8YdbdWCfedCWRXOaHmxBWFeUIxh1t0TNpknOhLAYjkNpu4elNMRdtvUr6/TUM/8oa6b
+SEfs/ETNHm9oOz7rF/3Yxar7sKNOJNoQDcFjQkRMnk/frcjG6J2wHRk6Ft7H7vep4WGBdX+44t3
7jE5diboT7AwejdlAu2JQ4FQsGO3EHebaYgqdVF6SQT0TPSEdCwkM3AEoaV8Wk8mU7zqxCTy2Mdg
vVQhGCjQxSY9EHIRxsIvH/+m4MwR3AzoAfDB8hQIqpM0tsDkqefbsqQOp4zu66m3SwGEVvC1kZHR
ZcL6jhY4pjAId4HrW5gMRzkY1pN14kUGcbvu8TsaUbnW6dcQmm9rGdlgFFepSvEvsJJAgV7nWT0d
FBxQHwyoGeY+8hg1X+ckobyMOvh5lPCnp+QairYDMtaixU1EdfcAZtM6XPiQZ14xmHywxAb0DkOW
06EkhFCkTnUoUS13ci3rYTGHkEasP+oW/3khR51StbcItlmVInqhRUD+Polgq+jmZYUr6rGGC31W
QudK+KWWHuycu1jA7pMFs3yZG/hY33qgjnuHnpLWFAlNMWACrnTKCrKMvsZ8PoQuo1llP1Qfn4Nz
rwSMOOD6UdNDCOPkb+w8X652Ad4epuT4/l6v98S6qYiF+I9al/+8DpBGAfsEjwyI75NHzZFiDI4u
4gihVH8PMbT5dy3rrtTB2r39918F9WhwPbbtKvZDf0c4um23e0jAHL1ZZXvHw6SaoXNSJrx7/PhJ
564R8hMAchjPQrs4/PtJpuaar5MUR0xjXoRssl0O9cnCg2jKQ5SbpYSVC6+M37c/Pn7wmaD0j/sP
VJqgaPyuGKnnmHoyxttUau53oXPpJwfw13/f326qMJjKQOgLqiEnUUJMkeimccLxgF3b1cpJv2MW
fl9E+5eU3besc5KV8CjMI5GZAFE6Lema2aul77X4QRll10yarhwTdGSNdj4SEGGl6D319PFbPHP8
cyAgcEIAR3iPd67nzQBlAXWmceMEMNRU37Q+DNtU2lwAkZw5KBvPEAZKqDHe6+zMTZCPiMb8aCxZ
1mMeQK73miGY9uUQWrA71lZZe7cAapp8pTQL6kvh6EyVs21jEJSRYNANnnzL2Y3So8oDgceLmt81
wcz+Cmo77aOfCDEUU5rIR4h1YVIL6b82+UJcD6LNiIo3KXQcNffBLBJ1WKDIcAOMV5aiuqc0KkQN
eu3u4+9y5jCg6cFiEhkRzODToVKTRotuObZpPUqygwxsUiiPr1cqDtdSSNT3dWOXC2Tvs58IIE10
k5gvYcvw913Oerj51unCjzoV4Q8/V+LJqc6gL4/YoZ1mfivxfpHevPj48c89N0xChYFbjHSMjvn0
0ZgeuQ5mkPwYpI6popGgYhdgqqxtKSDFPlTINEJAUET1Xbks3A9hc5eFoGgvA/ny8R9z7k6AArBB
x1EcYlH592uYuxC9cxoLqE8mQ1agvw+eGxoNm3WLN9sLX/pMHANLBiQZzGK38mf7a/41RkOXLZnq
kYAA/UtBc5ggxAh9ueq//ybUu5hGbPS1dzpEFPUKBocaTxF++gAQbVgwz3U7irx44Qedu2YoRjHQ
jkBhe1ctwn2QD2ROwGCLa36YpEybMrQs/W65YfArDnT39F9/HFi4wBEBT4ViDpXN368QosAg7eet
PAYC4u1FFsHdENKL/RwXal2TC087M5RAJYztJwbLCcLZKTGlizAGJDXiSLZkUBXXqoWWdCdj/o2D
A9wfIzllQzmDINg/5MowWtQwlo4qN8bEHRIkYof5MF3qXWeSlu2SITLdbuiCuS5gQzFE//mDQLEY
0kxb1QFy22l3B+t4EC0g83kEnXzcNbmNr2Pe91e4Uvx+zudLhtoxXvffiQzA8s0tGv0ycO2nBA/g
6XrMXVR7rCEdXKLsGMs2g61DFy7p1cdf3t9i9umzUH1gQIphFGgeJzEdymHwS/NncURQcVPF9AJB
9mSTpS6gIuE9KrTtP2oxDeqwpmOjSwe6hi3AUW0puNJDz4thliy5ASrdXgtL81eAmEYNIVjrgcdA
jaEVqK6JqZbWIBtf+PuD938/FiL/6GsCJopl6t9HN12hgZsOAFA1qT9+rjFug6M26jpQPYM1Kcc6
jv6gcczBgpI5IhBPo/ar5Fy626QT0Ehm4NM0F4qe9zcYMjU43wDGYPD2Tqsc71PDaW5L1b7qH/2G
JEVo8ny3yMV/6rX9/vFLOPO4bXKPgIsa673mfEM8Y8TSCDDn0I8wqJbf6XYFoClPMNSJ1vYSa+Z9
csXVRVUMQEB2BivTRgjxhMfA/jRz88UwYLKt5zmQ96MM1qBOX0HuvL1Q/7yP88A0Q5AdtkQoWLFT
//tLgw2gwGHjy7Hn3rBbs0lsOtPphUSKK7YdmZMrgZUpmlpUOeDPnW6+EtnU3sJFfpzoGLJ9AhYL
vetcGu9y3xFWSEOMXxpm0x/+bNS0Y7Gd0gqyCYsrZEaWV5iwdMFGS0ueZxvT+74WTN7FwwQvtdGX
y3ALVsk8laazTmHNPDIKSE9Ap0PtaoidDXS2y+fJdCIpmhU+46XltYD7sPbkCMX7NP85eoI8R0Ms
P0tkWYoxXlA/Z5SytUgEyqoKsEPytkLZzFXduqg7X9L5p3NWyNt8tfZ37C9LC2pEvHRlyMHrKPFT
mCiguAfNQADGpm/bFWaFxVg03g9zzFy55qnjn6FUJh69TvLntA3Us2/XdjywQEzfWIa59s5v1nUt
xGgM3IB0zfkfSMQwddSYDZEiywUzRR/D0/WrqbsZBiLgRvLoYEyC1UlOtOt/0ibEjNC5If5CPJX9
akw+xLsGdbg5BHBm45BR4PN4ywlWpbcSdCla6dgKfqMlcd4NQONh+GsReUMKiCuZ9TciGofa1iAC
wNX9tavLJnfikwwSgow3jj1knrp6+CpjUtMFbBGbe6+rHfLuigSDCT+1ocJuFlbA1gsQmlPSifEI
T20AU1+DjOmkBA6rs6h3w/gVm4UuuUED7w7crcNU6s0r58pi4rRciWwRr6wO9DMWxqhUJOAMT9qD
BPeVFfg/FEBZmq5qZxfYAgqLKYyDgLnv4YXHzFACQETfsq4PoxJ8x3YtdCfFi3LUgNwtqcHSYsiy
LxA29gUQYZJ9H+K6H0AxG8WPGYquogyyCTW5Q7LLgXEDcG8H8xE5FEDz+GshVwGojhi7HJgrMOZf
awr5tdL3AfYAHJ86WgGnlosK4177rXbMv0MZM/8AiGjudqyf+LhbBDVjMcLrThcJ5P5FmeWQ+i3H
eJ3ecMfjagG84sFNedcUjZuTW9LpDFC7FItHqXzul+hEeNnWfaLLJWfNA5lGyP7G0FPWRRoN+oa3
mVAw21TjNzpwcdPGYXcgnex/uTCR+SHgzu+rCb4ZoswhQvzQzCppC9IFiy1x/HkLm0QouhTjGqd/
/CWsn1c45V2r1jZ2B1YNvME6T4Simj3kmVs2DAHIJbyPrhnm1arwejPd6AbKZAVPaf3gr17znCOF
CsiqN/Sr4nX76MXD+sJIO61l3DDflW1Q099wQmKkaIJFNCUHy5IWBDZkrqp52mVXvT/bb2EwhJ/z
XoS6aBTl3yxf46ecRtqU6+CSOy2BLK1Yk5nfKiIuKPSiML8cs0wxMLh0COr/1LcQ8E5l41VMLU4X
uVoXgv9d57s202MNpwnV3kOglfr4ZU06tJWeVDxUoZsa9xu0PVzlKW9iVins/8QVmYfoVmJldr/W
LK8kGOpQMoHppCsAO4zWEhrFi6oUlnuykNDuK6WYzBcSJuNUudkE9xENBf4j7sZK9msmS7uamJUy
191zw0fxBtvcELThrvfxdR1NZ5zCrvs8OLjal7Fr9HdGxUTLwVK5FvA/wQVZRjtDGTruhl88hulV
USOYyWqCQ229n1mSfEu81rxNSSa+hZ3mdjcnyxyX+ZSwzzH05egBeHIQgVw3aFoxMcYaEC0MAisU
/LmPKofWU2EoCQ7RxCXdhwpLpGKh0/jJ8sDjiHTSPNVBgOFXF6FuLlTahr8br6Fs50YIRu05dxlG
O9i+/AjXrmVVhlEZ7FohAvc0EVbrUjZJ/B3zvXHetYSOqgAvc30j2PNuNDabrcXqE/cdxtvdWOaU
yKsxQlNdmoH7EJuALiuvEpyZvPBJ330Gx619BsACGLBlmhdb5Lk3v1BaDzBP6pT3E34R83cBrAUk
DKaAv4jYJcOOQtYvKXIzQ/cxbfCssm2ajWMBtllctHXTv5kGEKJqjJNW7pbFpmk5ZJ64D0AHePDB
SrDlbBmbYbrGwm9gcmMG6TU665/q2UtmINKW7ue6AUxwHX0y7lbawToxSOE0GPly9io4vc1jmaXM
fuvB0kFpCsvaGG5PHSyqObQ1oYcCFwO/WMcAwpkY2kLjN+nWNd1lxKTA4KQE8AXgVCGiGkW9Oyqv
juvDpPqN8ZdGDV5KYDHxL2POA1JCBdKXu9aQ4BvGA2qA2KsBQE8rFb5OMs8/gX0EumHqwHEpBql0
B29L4R5Cu/S3MWdTWkR0BLgJKZLfu2B0T5Hi65MSA84qhMKSt6xGHbdTK8ppxA4eXNuWQ/NVjDQb
9pGFbV2R93p2gFVCDrQgrYzEbTgs0bGhmv2kCmEB7oiM8dK1y/A0RSHj+3YByWXBmF9dQ4pnHbD+
iaaj7Sf/J8wHW9hj9Pg3aKi9Nwjz2qO7bkzNW7+sISS1QezBNFlOCIPepPJPIDnUtHLapQc/6Kah
DOs46Upofs5/4q4WcbH2HmP71s2pxC2j+RtI3CMsZBFNSLEqZMtSAgbIYObawAoUO2j5pptkWVFb
MIVZtBKRK3zACubSpyMVhW+6/J5RBtEUz8W2dALmVkUUDu3zIjT7o/rALFWdysxhqk2SBxp6Cvc/
JlGHjZOIUWBA1RQAJSRWPuA7F5Hupvs1C/RUOpTMX2oCOtx+Quw/6sTWeWVljeK4RyYKMCt0OgOc
uoHyLah6yLpJUo/fg0gFK0A4lD+Obs3FrlMAwBZwk8rue+gNLFVqa5xJFcx2uuJgq/0JO9J95qSD
oU4sI2lKmmU9L02bL7ZyfIta2GK4B0tVk1y1Qdt8glQVZCUn2PUBzxGPy2cOBwl3cAok/z2ihPc5
gyO8RVHgu53Sss/v0MK3D7C3QO87RkMqqy52gLo5ssElkG8cIvJKRb/zGghTFj31kHbg2MZSCOII
r7klhPaqmEcl+tKAbIH8uNgeVxTR/k+3zu1nyKWh+/cjBs9YuJKswdU6d/Y19zU9TEkX57gvs31U
iVM3zIXzo+dJpEFI7mP/0A3TUBcqQIQt4SchTSEjD8mfcA6ZlCwF7iAZTfJDZC1umLeO4XXdymzG
L8Dos6hHBOXSF6aHfx5hiypooJJP6OUaW6QQsO2rqA21t1u5CoLSsgFxcQxtHFcA6QBGJKDOEOCK
5Nk9QEBw5khrVvOCGFd3OH6M3E4QpZBFP0wL/mGz5PdKYG+HPJPCVbg2uTGHZcbOEPszgcKrhWvA
nz6IdQNmPopYwCkljErFFOCs1E7zV/jf2hpSycz/KmVPn0is8+d08pDkqUBM1y1sng6GsXrcj3DJ
hDRREvgjJtQ9UXCxsQnBge8IVihJp56X3Ft6TO64voLvK+uuhG3CRzlqEaL/8Juw6McAmMZcj363
9wYSAdAdA6NRYasB8UPPdPV9lG2WyizCphhYpBhSl+iwBMw6XcDMnmFVM0ODjEAG2oJepgto4fJf
OujW8aqLGPkipQeRoglA9Sd/A4iU8QgBtaJNAB8vgI4IrjpJLPZ3UICF9Zg1+mve9INX8jlbXibP
p7cMXjKu5GMohiv0yX5bglKBTELQ7HCUhzK6G6O6w24wY/61ccQ3BwnY3VSIzOhHyKTE+Ku9WMDo
yyXeC+/b9tokteFll0KstJyH3n4fANqbC+ZPiYERcGhtyfS4zAVkYOoejuOGs52vUYiXeYfOpsJR
9bsSq6TxN+PRArWivEnbAlmGeJ98AiDIDZqDVBQBZNPQSi2B/DI0jZoKSP8Ev0E7j1GC5B3EqtOh
lzvTdjhkEYxaTAHBj+EzBaRRFVAeqH+F2p+/rb0cbWVRfHR4T1snMEorx2pxfMbgPLN8LGosLYG+
GYbm69Su+T0IC8j/a+JGs59QJkVFO+T09zyE9U+sPX1ZxtngLWVSRz0eCxnhO4U90usYxaiwmZd8
kRAMHIuOjPyO9h4WsK6L7U8YCkEZPvfBgy4j1U+mcqi8fkWxP37fFMbI3qAeeSarr9+g2ic5OKQ6
24K0dHPBUb38lGLBzwsmt2C6DB7AXY19jNkHRDS/0aLZN9ELNmEhIHBEI9mPHN3EMpiiZRGCcG1j
/MHG+BBtEegx5IQRUx3On4BoiKOSd734DfOo8XdEc2QNEUHgrRjYtDbV3JLoOdLozcrIpuYZDS0C
GQIWcJIZwvMtpzJqSuc3C6tQ5vXb+5GQFJlX4V5imwx9Afse9JZxsIYvIIqi8iHNMtuKx7kYwV9a
1HNTN+Y11hJQjlaidSoATiH3qNhjtK96EPVhGaRvCq1ni88s4qHZwWh+AnkB44YZWdG6H7KBCF0x
p6NHSiT49rqGGQqizcjdL2Joc6MCO7UPnQ8okCIy+cZAFOf73rgcZATV5+ENBNCbvsomSQ9ZPc68
Qt3ZA8Diu6U/yAXyDIUdXUhRZ9eqA+wk0OicZRTgWksrSq9OtoGxpEjjcGYZ/8A0N+OFcWuDHhCz
P7HbkvbLSiI7FwmgQbxCjK7v7BA2b0kyR20VT0R8WQKv6artUN8oeKmgcB8SbyjBKwhg6dCmGLRN
M9BzBtXj18wleiwnY6xXAhJCkP4I16+8XsFJy8mq4gJNrr3q2nzwC5RW4xPNXGbLtIUCRUHGkfwU
SBq/apuoFx7SNS+MyDVif6xidMQJqi4/sn6G8NeTvGxFP313Io0b2OrYMd0j77uvraean4DJDA/Q
X5IvY7L66cEu/jBDtzVCozQlrkfGkJ1WJVtlivAvAQcuJDocNMecRT+1Hue7sMFziwaOIK+251Kg
615NDR2BNkSqQa6OS2+w5rPAP/siGpKTQyJ996OWMv9SL3ObVzUB8Ao3YRiRmSMM8It/KEIFA6zh
uLT1ykoidAg4WLbGQWVM1zxx1L6HXGb5i1mTCHE879oY8Q4y9UXf1/kfaP4MvEAxOI67fKwjsYcu
QtaWYcYQUF1t5HdUjf6tgX66LqI+9uHGnvrTtFfekP20deteIhPM17G/adTButW9IlzjrGRzjAfm
UneIkkAM0sLHCOB1dnF2r9N1WEuIxza/UB/lUeEy0l2DlDGnmFJoIA4wDxjqI+tXzJGmwVvNoc1N
i5G91yJ7JOuY5mhoQ3lo0ZnbqxEeYwSk+Jj4OzaJ6RNwK86VzZw1ColpwAiqIxRfvx30KIop6ATS
WehMdkN64z1pNup7UL5RDK2RZLcomtGuOSZoB5TEtMCQegkwsGtWEqIuBNJPFKyH/v5OxgF98OAb
ctUFgfpi1mkiMLOA7UxR+5lVlalZ2hdrtpgOAhFZ1pSMOdwODUoFxmVL4HZZxMSvdfHzF4/MYwvf
vdzHQnZYc10smQto0WcYkpda9+Fj6C3qpZ1zC5PTMTMGw+ep947oG7VBxWrGpoS7neeXDINlWsQZ
ZFdp1KPfSJaB3XkkF8MmNc7IHsREbDvAg4y/tCzxu0oEGlq6IQZcroj8BIInbWrVayIW2PTRJV2R
6/Ns+sZbW38xNqzrCkuG4M+EX3PH8wB8wtQX2YNtZou/UbYbGzlIX2pAsmTBWzRlxVRjqF1EY05/
zpBzpKVUQ48MQ1k27Hp07X+C0GSsmnulkFbmJVyLuA9BC1UAFt/VoUROHTCgmfb+xrC7ntdhuSei
lQx4wDn/3CejRoAm3orBRjqGc0Uwbe12a6wIDgM23n7hyTW4VlolEf7gOnmGlgvYbJlY5AOJfPYJ
9iA2wUTPqu+p01NUekljH00bULwv6pJrMiqSXgN+nPlYLGlqIXJL0+QaPub2rYc2G2wfgJ976yOH
sQyNPMhZS8BRUK/MQr/2sdFj4WYe3KIyc/ogN6pfkTeY8ZS26+39iDL2pcsTDZ0aLOOfctjFMTTk
U6ugB6mzF/jWiccF3gpIFRYyqcBBZujF+KqWz3muWoZOWwX+LpKrTECpSr2vWAiS8djN6K2LvA6S
OxHX4TWEhvOgyBaqXyyN5S9UcMFbKB12AQw+wjCn60MI+fR1yhkqttUfD3XXeDfgkPYjgNW1slVm
aP+zCbXLsELL6QQRhzyZdvNKx28LZm0BinfK+x1qAYwWU702EIyWbHgT3uBN2AHV8vcyUoRPgZlt
VplMEdy81crPE/fZGxA66LGDQS+Pqz/Zexcx8wPnI/ySwITuF8OUkxd2AjoU0pj18CKhF/GJUkWD
w8oX+tOhYszKsXXYA+YpmrFi5YH6Ts3S/Vi57z0vnd9/HaEV9EzkNCYHA/zgPfj66c+moXUPWUTH
22rABK6rVuLbA3BpQBWiyAz+rECB/5ggYvQsOittCakjNK6oVINX6TDnr6AkleDMaVwSnYUcwnme
zx+TqIZ8Hg9qgEoi5H+vyCHNnBdOinwsY89ae8hHTFhQtqj5GxbXwUOb5uqrjpm68Ycm5Vez9DxW
cWiDRKVBMrHFzEIPLigBfBILZyL6WJPBUezhgva7yRlB2LTGC3dKjfGfjqQO41SsfJ7XRkNxk4mm
jzDa5l6/w87HXPeJsSlQD+n8zacBGxDUaJgeOkhIZwXOJSDP+HWQGnDau0UgQnhralVj89r7yxug
hIgqnmPwj8RySZE93te27cMxf3R9atEvzOhyjmFvTVw4hT1i0efcZgVKj+VlAGugK0B7+T+OzmTJ
TSULw09EBPOwFSCp5nK5yi57Q3i4hmRKIBMy4en7U2960dF9r0qCzHP+MQWLa5llTz2swHiaJxFS
bKI5YU4DAmwBZbLyYAW13/+nABjAsz0XMeaigvEcoi308lBTul7szYIdF5sIR+Ps9KzEx0SqyikC
KNwLCXpaIyXp+9e1m6msbswQS+5cmWV53c7LvfGJd+MjtltbDBSYP/XzkMU5ZU3ut8ou8T8FffF1
rDdmDN3xfK4ofRdwwkiGHE/Kyejr68fvvias/GRFIj62NdiCD4pcwrcZKdk0ntMJ0vs7nLX6b519
hzNepSvNqBfFXRdd6AOYnjo/W9ln5mF59AR6jisBfNtQ7pusfq6cHXdMhnY4txMairyPtfwbiqol
N73q04X81hjomaq7jNVZbuvHrEwDysqZ3Vy2RK9PmdZ4wWmB3/41s7ltbCyIX6K9m1534SUjSQdL
YBj+2+HJTJ7/2m3WFeWMQUucUqn2f+0QBw+ySfb3aPK67wNPaUTS8Wxedxssv2Q7x99GiHYQNBGz
bo5Bu370yK3lY0JvzsJG1BvWytlneN4GrwUS2raIXYKDVMzPE+jq4l17mQZbBwgT7VEAtO/uUruo
mRJ/iAELFlWXsAJjwpTT7kzuLsLgrmwWr2Ln8gJxP9H/x389UqN2clLrucXC+frROl3wmoKcMm4g
xfnPkAb6fe2U87nwWbzTSIb/Di+kPOyJbOt/Ex2E0CusyEGO4qC912BaU9Go6YYDcso8EyzbS1xY
vpnLtuLjwGrY+B5rxBie3QYb+9/ew618CiG/Nalz1cYkkzFQksjFRs/hgAxNk+FWxaJ6jmzo2nzb
h+zraGY7X32ievfLNpDyegMX3OnqG5a4MvIHu5V9MNbfRwedLPDFAqRDjWIT5y6xr23R7M2hH9y4
bqvSBkeSFeMYp/ok1JSYQiLFSBlL9PiGY2NvIeb3GSl2YvgiumwxXwEipMrbrHfTv43bR7CCabO4
92r1juiUcHs2uZoCxjOdVn3Hy8SYfoEYogxBrSwOczzNQzEPw7yDn2LdKANvdFkARe2SxpXtCDzO
1MVa75U2nA3pJnfcd3+vUsD/MbqlOk5hMLglJS/225asOitMkGgczDFU1okmHnO88PPNfq5jGLdC
b+n0wKU9fG6LCa5Z289/Om6w5rqhzO3OqdmH9hzPc/YybGroCl4WIITWT+aGNSPuslJ6uEVPYo0Y
EAUA+3S+XY/eXW2ETJ5aFoU/VR9SXjdvwQ+pm10Wbe+N48mSziLzrMerQurc4f2LxpDJ5gQcpuOL
l0y+ft0jsR6fgB5WPR1A4HEZMsY0p6o39X+4+Or94kHdDQ8DlUesBGuTDN8kGaT+2ZuJwigABcP5
DmlxW5+3ZGnkc7hPlT3V5kjGOwOcvrCJhjSF814wBINGi/1+CELlfXJssdFkEy4EcRJmWeNTL7iD
n63bi+jVyQg+CU5OtltdYh7t35mqqvjOB8avX+J5Y7Hr0mj3i8GVx18pgAJ/rTfz5kXzoGleeRfi
rhGuVwYceW0pavx++aapTOfUHQfvPKf1ym7K8wOV6hlC3ATRwZr/pazCe9KoYv2Q3YbuD3pDUvun
7Z1V8QZz+Jw61ke+LyWUfSZ7deVok267kNXbB8FTYm0s7tl2hy7HHtECpBvTkBxacePHf2QcTdkF
KH+o8z5V8CNNVGdbCTeRfWv2zEELOB/+n2APlX3rq1itpTRdl8Gqjlo9mXAjt6DJwtm99I3ve08E
zDrexWkFpJ5Dm4o8c87N/2zgLC690BWxDRou9Nwfnvk71S04SFft1jC8ZN6/jX/49ggEN3fnABBT
f5AzNvanjupl+9hE7RbkE+YEhlsSeIKcP3rePonnWR89WhSXv1wkqclhmkbv1anmNMibdMqc15CB
bSKc4Vi356wyKZQk77v54sl1MU9g00n46REAkpTKqhBmRe6+uW/31OgnnnlP52yVE7mcmhegCCWu
+NO2qcj948FrL0UqgOLvAtP30x0wLmkC6O25NDT+A8U5xeVwXSI9NUUUC6Mu/op86IRTZfffe+Ag
dRo64wLmuEDn+bxLOz6NieLs79lbVWGWEUG6JatmOPUkP/cnhBHug+ttLSCTCJY996cw06xCBKLe
ZwBtf49ph1NGi650yaJaBed6rkj+qzkftscxm3luoLQPW2hGHfm1vZkluJsEMTh2tatTSCqkOz7m
WrVZiQYgtnkl9fbT744tzDOM0MeJB0zH17pPWn1W3RGzNWT005f+uI06X0K6agtFI+FeViTK+UWj
w3n/3qWD70JOhmv8HqnJS+4zuFSWQnIM88AZ+eA03emPZbYVjhZqqWW+YSq1uaLL+ShEv22U3epd
a3t/y/HeC3uEoi1x0fj8WfGBf6ZxFiOfMzNGb/zDuRAlf9w3pY3yikOvGXEW8Ph/2ZzUM6FH9X5d
eNm/xYJ88BNN4qn76DbWNecpM0wSkWG+hKFzGOuauB6m+7bW3INd4xxxgeLjgO3WSTDtObDpHNzT
WRR+DVlnUdu1mkC7E+BkN7ImVOvxTe7uPJwoWkwr6IQRpldma1Wd3c0Npw+IB8UPs7VD/QBwAeuv
hNZgyvBZcdnbBuEhOjMFdV333vYN2L2pz4etSBfFGRHPxUTXD7ruKNX2eVwT5ylCTpHeAR/E08mZ
XOE9RGAdH9xG1VZocAXOdzCkrz7fAkhc2IUUIiUIDfN+D0jCV/4wAch5Q9WcdVLHw6kVLI/30xER
AUwJoPcGEMtG4e8Z3hYVO1gi+SXan03oyaOQ5hBVPsTHpGjGk6Eo2hG5zo9pGBh0A9io9pQE/dhf
FymU+5J1WCbPwzak7pNLvB0H9gZCAIUJLcKQgxMgiEqyVVtSKiG7+jK1IyaydVE4eZq2B9P1EPo6
z0GF2vxLdAvg+N7ppmngfjfI2XJqK9bcEKF19HWKhbsV60ae8N9WV+kMN8Cx2TOOA9eAxbo857PL
znUJFxDK58P3WlE46FyDUkcm09exDtV6zpADNl/XxS5MD5jgxrN1CA6f+m2XV0P58vtA/PTDQqP1
UvhCH5CIyDqKoPGi8TEJWjndcakNCAutABERWsELLiLYKKsPxPAJvFXFuZjTqqEFJlr/kSeD3Cfs
3G1+mOqFDKYN58ffafLUi4Hr+sTKbv8Pk7jg/lrvwRlk2PFpFQINeE/rLN1paguTufCn1qmIDmIC
tmQew3EhJgjO40hS4DtRNSjUE6oH/2tXZY/7kTPQlI4RKaIPTjxi7ydYGsPb5r8ht5DSzYcOtPs/
2Zu+vWAw7YZ8gbZOCn9M4u08h7DyuMiss87ylBxtR9u3627b9FSTIr6RTgwi84jEVWznuJXzT55U
JjqyAgVAYuaOpGWQ5FlxINa0ryv/wI/fb8fyneVh2F6WKGseMREv9aVZ9i04SzBhQIGtg6ZV2eGN
qGrGoComv+soGjc6RcwTL2CAanbD5BRhQhtO1gnMk4Cizy7CcJbknoIhzKPB+jtdWgvL2+oosZ7H
bp4uGm1VnQf0UjWPPhzZUFQrBuFrSh4Wott97PaCZuV1yqW/e0eh60iuOZQCFzS3ugigscPVyfco
qZ8s7ULkpo8mBcjLuuZZo9hEONSsEX+Y8I4yFp4OLns2Lj/acamfN0zKSF8En9sj/3c4H6xN35pm
jp93PveYZ1W6smzXQn43tvd/kXnQvYVRP/2sK29AaLEd4fF6E9qkT16wgbEiVVJk1oBxTzlYlDxO
hsDYn0HnJ9156ak07F30hZfDOuN/nuCNPve20uOZvsMouvAW6rT0m2TrzyREIIbSct+ni+/Enb3E
KAdUrkSdRGeMP6p631aW4mIJw9tFMGr3O/8wb3nUDKbeL7pls+gipeP5hWzM0ZynNFbZeW8pLXlb
q018hG3IOyvkUv3o0kyBVNgw+Amtg16rJR7sq94BBktbm+jnUmMVOc0scnDCDCe865xI3xTYWpNX
zTL/M9T7DoWAA3oG+euQz8Q6eSUCYEHEkEZbe4ZFt7xCflO5JzeQAl2RXN2RUMA6BgEf3PGjkTb7
aPd4+oc6OOyfwt0ViJQHHA7+JvshT2QDlha5YsK7NvPJvupols0ViRYdhnYDoX5fkxs5wUS9fonN
vP/20NwMhEqm7KapI+e/EHGteKT8kIu+imMVPgS7VurToItMzhX9W+FlaThY7vdRzuKCMY8S4lkF
G9oY3wxYTSsWmBboyN6tItFfieDl2XScePo54Fn7bVBYf3EyEpvzsSZMhleR1uhra4kFKOLETOYj
qMcNHVWwiv3a7M4mL84227fNGpgfQH3CXzRMfFb46Q5HVDu9BpZrBJ0A08Qai2jD7OqKYGk1Bf9X
9xUrEaiYxLJIfih7bXMeWPv+k1tqIaH2BNJ5qXn0/nSjXepT4NvDB63c7HyHuI8vgQFiOimqQIZz
0GivKWKrwx/sEUgDAMv24dsqteHmXjcuIwpnYa9PeEAkOciTr5pyBWxtnzrZim+N6fqumGXmuWWX
rIv8TOZqjPnRAtiSgDZcfXU9HRoShAb3t64MAh1E99GBdMpsv5V2DlITZrHqK4ogqhGSKKI1PTW0
7hSJ30UvbtIs5m9P33B4WgNouNy4CqdwPzqNRMm1xOLchC0ZshnZeqTwBdP0zfgkWp8Xs9CUy2HU
BSX/2cOPsKqN3Mcez7OaB23wnYrj02vaaryQ5EvGGfK8UJcVDyrwLor6j7av3eRpjqsaTUKtvbq0
jQYrdzMnvt+ddQIUapK5h6tZbpMp4ZdRTuUbwpAagzkgau1WKI8gWsa7saf6pdjGtLYFGremQU4y
AVdtU61pyZ1SUEBPJs63fRzYmPi6frhOSoHuOmEXg8GH5i3s1kAHoal0ETtwNFPoWfMrF8faJ8tV
QKL/OpQAJkvAiDfmt7pjwhDN/L5tItvubGO9/2LVxFW5gHN/aQ+FmIg7ssFBMSXxjYYc1hL7dYx1
xDZhAW8Yvc/IZuIS60L1H5mDaHBuYTmvR+wP7SWrBje559zcuoIxO/C5G6aZzTc6XLRC7O3NuWZc
TC8RP/w/l+9rZq7Vibj0CJL7X2ohEf/ErAH3fBLJ6F+B/+t7HPDOeod5NOtuepdjyuPBssf7QI3z
m4xBzU/+mALmqTb17APnZmvyKJvSMr15xE4a5sC7RgS0DhcWogZXX901/T0K5c4ivowUBvQERO3M
Ez52Tx5C0oE3EDSjxJhf3Y/Lvjw1mp//fMSr+xWSbHvL0iD7uaC0AM8nEUi64NAuDw+CRPefWDKn
O2kIzKaA8PGCc5dZSAzQ9h7llwXwXmexvCUmdE1BO47FurmOU3rSCOQMAmVl/BJ0vYPc84SPThws
Xjx0dJcs2OI8XUPYg199JmMgnUcRMAEU2Qzdm4duRyyd3/jO8QVtBgibnqssLkzvRk89Wq/mbZd8
4pa+6kGtOeoT8dRr640vwWEWyDy1N9klcIS4JeYr783Fb0kInyN8+2XOZI1J2J30f1bq1jxYsF75
wiyy37IL0opBeHSle4FiZQ4JYz37ryBQUtOPHKO+mVXafpfKdOEpqPxoeT/AeZmjuhoMuGKEcL57
8+xsj3vvwcIdmEiiZ2CufjvTGhCFH47sj6BAvmWBiGMRpLftxODRQJzUFIqJVpw602qHr2nKXlsW
M2BqCFD3inA5+xGg8m7Peg15brKst0gWg2D/s27Zzh3YzVDMNYoZHqpK1/+cacm2tzpw4OQwGA3B
a9ikO2pRQCHzegTr9hPhbLcgXUWhd5q3Ix4uoUb0VNY6cxTpzbtSubTJ9nqsNFQzwVbyh2YCqvGZ
SOcHBcVMiX3k417KgmEz7yl+D/0nBvxFMh4ajQlGHpP9elAQ4r5qgCGkEf4ahvNVmI0Lqkb59sVP
9jAE74iy76PXu7/mbEm+BSjy19t+N/8Y6r7NvvpVi0jcP4Y2ezTuVPev9ghuyFQq0vniI69Fyxug
Gc4nH1L3yyFAkB6XZZ6zR29K4BFCvXVfI/yk8bOjV7+9MPpUful3ECY0EmWbA57lVAsbbVwL+9hG
4E6lWePtT8ZVu+WqmSaOaiXdkcLXmRW/8jwFxk/O20uL9nA4xWJakVmMbMCvO0CRLMj0GqsTk8ZA
R+t09NsJ+etCCibVc2D09pZawMK1MbVMB/3Gi06R6OnwqHSeLLsE8pL+GuQ13zsRVetsJNNFnE65
y4F7m13xBxZyh+MGwEcreV/xCmb5LsAq824eUsn8Ms1jTtwxnzDNJnf5d9g28JubDnrdyyXzIz/3
gL9/iM705oTXM/DLNWmS8Ektkt8xVIQ0P5FfgVR6yvxJvfdgscd5p4vk9jRmgG84MNo+P2I19ucQ
ScqO5PK21pDYgfaJ+5pLcIujT28CUMoZcb3h0jlqWh7M1ol3b5kGlW+q3Z1itahxYV4DtMkhOPXL
QdOGc6bUfAjKcarr6d54c9s8hOm0MakGG1pMvhrmz1GY/XkkHIEor7mXpKjaVrZsm2pUzNzZfo/v
o+0/cTYnV5JB17c5aJAJ2Xmafpko6f/BOabvtNAAfa9+hcyeotMn3426lx6H86sZpV5KCyOBknPd
/beeQRhuG1r7Ldy4hOAuiTpiNjKLzqveR+bsrmo7m1EF2SNwpJcUa9qon7wNM1cpqz8UuGdob5BM
oT+GdNswRewLsre9jtJ/tc38umyF6myOAE5N16yZg3+Dg4y1jHvEE2yQdOsRkTu3Uwzv3NnfK1L/
71ZxR9y461idw2Pu3Bdv55zPoSv85S4Qa3VcOqTpP1BDYXbw9yF992g4Xl4mxHgaqCrxDPhKWsmX
Nd05pFW6EVe32TT61YiuTS5AHLBislbiPkj2DPMCSfX9lUtdIzFNarekP3AZSrSriOQUXsuHYzpg
IlqyIpv7wcu8L1Irea1GiXDJnyv+qF2YikFGuuF9mgycssEi1Y9tcHz3nDQt5zsLO4csH5LtqBN9
PP/yuFA+bBOrJW+IwQlKN2qC9DoIBvwS11M4MeWMERlQVS0T/C0TCrI2NsMf26fr93135vXeSVxz
1+l6C98mL5r28FQNq/+3ThJYtHD0gfwNmWE/tsMH7ZvJaHbOB8dXgZy8HfHgTnN2PtaI9Quk1jbD
2XOsJzAsmPW1cZzxL/kerMO76y4/pehbeUaYhTq53TaAfEnXe8SUPrrfKUpTzTuuG/PBnoKDzqZ7
VuwHtycaicDFS7NwG+8M7L8pNjS2cOTKcUYdNmIsN0gROw9smM8tCssPIgQg18K5mf8kKNP0Ke2y
6SEJJJ3ZabWC5aijEw8gHzxF5NtalaeNH/2kJrz9totUJCcFPdKclh1RB05rcWynsG8EqqsbVfiY
0jRjS69STJeJ9tCFY7FGuGECxwdAUTtZX5rcjPfwGGpYClQRf5IVb/NdspkD17R7xMs58ZGF55Vr
g/kSMKxVNxY/E/kGbVHOTsMMRl69/CN4HZt7PWJSA0r0/b5wTMAxuzoyBK3iD2ofhwECA93+jJIE
/SBy+dFnLSh7lTqqnLLaPpOTZOLfB98kqSrMje7DlIQDnqh29bdzI7I1KGMT7N21T2w4831FnBT9
0Wv8PVtjRcFyQ1r9yTJO8ji4MB9A8pP8SdIWFi9+ikAUMKE3edHkZr/dCZ3VCZ14L54PV/Vz6cQp
Si7mkjDkyw1HTuhx3qr1vGCNUdfUAWKHuD3QyC7a45lTKF1VQX+IzNDX7Ah6BUM4Nr2a0rCS/G4f
IUujnzt2uKck0aoukkbXyWMc7N7vwJJUDI+6mfACrmT3ixKZmX51KlF+LjYU8fc3bdhUUIIBBALC
l25F7NR4uhgw0vSqPNO2T8fsyT+syPsbp1onLvhmxJOj4nW6GFuL6AFJePZOGJX4M+p1J9IMTXOI
CHhcKPuSo2hY6wnsPg3JxgWNhmoU7CaITHOsBZiPIGtrMCbJsngmH43yvlkEXNDI7qKDCu1Nh6/Y
qDxxrnzdPhK6fOhSMfB2z4o94zyuASlbmTMvnJkUHv6jsids75EZbp9ZWInnkH2Dlbnu9H917Caf
U4DJ6jnNzCKvx+LqL0lvg+6HCw5xfBz1ZoZrqvda84ziGSnGZN4yBoUuUXdtnXDDcAR6H9Yj4zbv
w56zjpGfw5d7cCVFlN1JkT3rjeHFMWvoFDgTxjfga/FPOpvzZ0K0x3a3wh0iFFyHX84wMifSBDjT
5S1VLMqo6TuGqNY2JT2qN4IrDQRyJGbaxwVcYSxmF1EuTvagC8vOS5wIzP5Ifo+2garzNnxBzDBz
dxR2xFNa9olAPbgRuhZcYwe9yKVdD/9HsqKfKjxk2P3FjZPqd2z4qMtareQbwb694BFBWLVaRDC3
7BuUO3oYd30XgXyfu3i3M/oGnqUB+9u4fG/azfGviBbJG1yCyNjLDPQ5cygM6S8cw8EXxBT+b872
Lb4pp7r6DNY4N1+9xl0nlPzc1PpL0xkJf4OmtCrbwe6GSygS3dXza59pO95ZMRG1j7JwAMc/5dyE
6yXYWbhgsGo5PDU+lSk4+Sq5vrpNNKlim/ftsdu6EXUpUkgWqADe7wmbhXQRwYoDqn8IJnokQy1W
e3U80O0TAKt39ac+dlF1Wbw8WDRUWxD/Mz5E7TiHLzRMNMs5dm5gjNoy8coHGn+iKub7OR2wYkxt
u9cALNCrPH0NKgvlsR6bRtRLgD0eGCN3dd8mMhvKzEWP1uGuQ3lPNHl64Yxzt6vTIFdFCpEpTkew
8nfk6DtTdDT79VO9rKN+NtlxrLgekwOtgov5AeJC43BRK8b6y7BUVfLGhxqBbzHqVLmp3OCjktC4
+eQJlt6kabIK6d3IYZw1CAR3d8VkviEWeKx8J0rOIxaHh67jof+SuOQkXdnWkeOzaSGZi2fPqT77
zq7AoaM0/yJkB8cdy9diLw6kbnCPOJ5xMx674IywvedBakX3tErPoEVFEf+OVwqtF8+p7N8YQbM/
CBw7XMJJvc45Bi6fvZU40OY9npv6F6qiZD9PBHdG7BM08eHPChP/PA//Xz7JxQt474Dc//hmWswJ
9Wz7BFK0iHt6HYYtt0On/lm/AeQGEkLlPxMRyAM0j/zagvH9OLvROh33kle5LvpQiFdRDy1+jIRX
+Ru384jyHx1A/dSgjU7vkZGLoFg7zKdIIyFti2rX88PQB22Vg+Ol32ciproLTkHmmXXo2ukuWbyu
ufd8IenSZMTAjgPBRFYmRefiVFew3PnSh2r6bmTHW+b7LRGWhKNRehCNrtYlYHfavyDLJVs/tjte
lN2f6heK4iS37tbbEg4grMqhNSDckxOkH7SoS/Qn826qJ14yBBW3le6rW4feeu2PlMmlSlKOiDjC
lhRj7U0L5Smu/iyYZPy42gSTQQIYwOHrmeTJdPHxKZYIdZwCk8/yIajg3LLOZbPx221/Hfj38K3g
SxC8wBP7CDj0KHIXsUBUBvRsmHIIcAGWoxc6Lics6N5pXdBV5XHth90F8U2Xnn2RDuHFOlClJHCN
y8VNBWLaWe2BuIZxJcLzJprgphaL2hetTSVRtHXx9HIMixi/8P7K+K7yHGPvsE0AGvfh+tIk+GZz
OTUb8lC+RCZywqp8d/LWJ/KAbHqfTcv4XO/Y1++ynYwRxC7dwSYh9hStS9X+O/C1LneQmyxRAFOZ
cF8HJ0qnE4FqXcjT1h59MegmksUCifpbDRD3ZaIcueRzApLEiHXUXxQuAPtr1gE1F4KJrSsrpCDx
Zdogu67TtiRMjpQh/Au4InF0JLQxFW7st+NlW8PNvGpPdjFWvn7/lhhS+/lXxEOKPSFYHlJpa/fi
alSup/WoYScIeOBgH2vciaBRMzfP0CF8Odku9vigVQvtAUTXI052nfhv1iT1kte+bUSeLvvslQMB
1nc24/jM0VYSahoxLS/cX3ZRH2qrjxiaii4lydAUYsiq1/1DdVX6pYbh8RgdEPAXbqhp8PaQIaFu
lg0m55GwZjwcfaTMKaqS+RdMCKR9NmYBm2zYICzkyxEgF8yF3RXpuNeVfpAcADbxGgpIMCzEJWE5
dXL2FiiAux3hDNDViNiUEaxzFZAgYrpiToxw8rZT3G0VOY/hnT2Qj18jO6R/YR6wXgEKtXUZ2NkG
5SGH/YO3GDYR6+V+Sr1depdgJHmW+IQtfJ9RG8pHmZld39dztH3jBb/18W1rXQ6ZlH8DHez/EOcK
/GKzs6MASxme4xV9J5dGittpagdRupnU8N1Y6LKLY9Wx5LauqqNcgoAtisf9VaKI+geFnhUo/m7O
I/Dp5fPYt6Plw8XMwoZ1AyPJVs8vcFQz46FF4XLH5G5S5vJlSU+yOjj1goxAhxyjzShLKjsi1C63
haewDSHwJ4ba/fuWRfprMHvqhx2S/doTSiTuZ9Dqh4RctJtl1WC16alNQbWbkPYPslW1jzOKt0+/
WdKR0VJ6E6JrDm4e+WS2JQlWFbgm5SrJNTVO2hV70GAEygw5G02K1OEyIesjwMGZU/QIaT2+Ugs2
/yDctnkTe+f88NYRemdIuE0eScLqgxK4cotyZO7pY9JabCP064TInlwq/IIuQR4xVL653jhQmD0k
9qDr6OmeVGin3y5lx6ZcbUjsAPEJOMSTVNbxxdLWkYELIjB603ucseBx95xYlrJvCuWdwCVTrTGh
QlX0HqFdbi9gCfY9GY75exx2lEwFnmx+aU49W/ag0L9nB33XCUlxbS9k0Lu/eCTICWVNcdmLEmNf
iJMIb/l4RxTSGrJ0XamyValXWl0WJNTB4f2J52NkG4GNGwuZkJ1d1EcyfRVk/QTlPK31qyAw6i+X
eRIXztrvPuu0F6CjHfv+9whfZxGczwl7zWFCNHVBB7G1bBLx0BEwzB8TDlWUsGkXXROf5SxvUNkD
IfkkLp/ihTSK3PcaeI3Q1hmJFILwIg1Ns166Wm4V17yJP1PXM7hZgiF6qZOaXchrs+BzqxIf9l8m
9ksr+rp/iJGt/IuTTXwqZ+JdHni3/g+UHmtBvt2Q5AQhNd8SKdvtOosDd0ZSJ9nVyQLfPOMGo9Vr
y+yKetIXwX6fxmhMGR43MBHZ0Vh66rSNf+zGohKwa6arSwcr/eBh0RPnia4Ul9FI3cBj7I/h5XCO
/XGdtVnvfAx3WRF3LK34C02WPMCVqoGXcOZTOKsEjsaV2XYwoSRIFJGn2+l5rCsCLXh63Y+O02K8
INCi2ckJul29dfHavnZqP/54eBvurIeH8kaTUz+vNznXdMTv0YEVKQW2zqo48/NwYgq4G+M5dBGi
OCTMhaLp6ktEEgOcfBTKurAh8+UFXL7xflplzbsMN0edsTDGT4euh+USEwDxQ6xsFoCs0/CGfHM0
JxPxxfEYkEuQc2OSrWGq+HiT/RrtJ4CEHa3u4pC6VnsxWpbV2Vl52Pb3+lqDVJa+ayH4WzF4IYPL
Nv/VfsqSoFEW6JM2sQ3Zdo7qy7AOgXMOsAv8cfs+iO9C4wf/rccUDUArsftaHd2AwF6m6+etMFqh
DlsmRoVwzKL7A1klxe5khLyMJFWF2PprHq1bBMrLnCHYL/dpi44zLvMRiSw2mlNE9Ogvg3MeFD2N
1K8sHhrnbgVv+zpjTGhPeKHFs0Y+3EIKTeGrBzbOA7cHkAP+LkX1hPFQYPDsluxFeX1vLxgyad/1
bxQNWpr5q+NpkCp39LOmjHQ/8yY5i15fMlPbutxNT4eYIvJdXjmpGL6ywaPJlyezpzPIpl3Po/U/
0s5sN24kaLMv9BMgk5lcbmsVJUuWZHm9Iby0ue87n34OPcCMRRFV8Az6ohsw2lkkc4mM+OJ8NhCR
KEdFEgaUy9iUWsc8l0IqlDx/kkXZ0hJKmoMTaz/R2H2nirFn8mXImYihQkozwFs6NIEGRawfSR26
72NOOrAwnCnfLPq66tso9ANx1EabVAS5icE82sBFogM9t/az8GcDrbtZhhk+FbX92IYVG37TEe9p
WUVbLCyckq0cQKJLmcBNA/MwJ35Jwk2U9kmnUIXYKQ9Nte8oxpCQ1PXimXiNmG4odIMet4Yd6zwr
c3qfGmynu36irjaoOFqi6ZoE9NxbMUmyIgr30YgAeNf7uCjdmaWeNksfClHlD643tg0KRIn3vGeO
FaV0rMJopJ+eJCCuz35RNVAXQhMB/hyxmZzAdbX1rc5l5jkY7IT+e1VGiIXopOp3RYwO/Z4MBDmx
oGjkJ99J/Mc2mP17ndKNfycLa7b3wDa04ei6g5Ht5smwJtQ7EnDa2OrZb2wHy69a2PmfJlSjs7eg
uH5TDYlwMsvRROycdu7BgVchaTLDd7N3cKHZf03Zhz8AGYX2GZocLonTlE4WNyF4CJ5ml9V7P6wM
UvIWd7Cjqqn98RnCnAYmZfnmja2hnqcRn86zg1NXNUWJwjEOMs8QuuIyqG6ok1G7QCcT+wc52w4q
NiTOmG4kaZc/0+zQPU5x1z+ZWdGwY6Nkb5Dhh+PnWi5XFRpH+lsgDAjInCSzhzu2O1//wGykg8Ka
zLxHu6aUcQx88iZ0gCJk23FHXYj7ejvc+c6IaFJpCkwm1bxsbzmBoQe7BG+l/ypK7ot4jRbjHVn8
/mtnOEi/ubLUz2FbotUHg3NXtFakjv5ETQ5gU0Ajmm8G0a+g6ozxgFYc5ssCyxC7GQ2If1KkYFpI
Aab7Wfki/ASjvfiQjBELJ5J5ezNZha5TlwnlHZ05gdjFTBqY/4Q+8VElJjiJKdLdc+HG5jvKtG2O
DTd57/d5l6LOIXOtXlrX6Ztd2Zk1CwEhkE9mIeDwlESSzcPsR5W7C6BUqX1j5Ev7dkCIc9QCI/5i
NXE1nyoqL90jP3V8rjmnIPJrlUsy1VJme5zpM0BYyTFm8boUJc9Mzs0nWE+Ug9LUKX82bm/XOyOw
HE6NtKNlA1UHIhJZt1q7CxZXhH1s+ll0rvWxpGzQ1Xh2kBgymwcxu9ELuX9LPTARU2Chwur8o1Ep
jjeqAdTSgw6ZNflLVQVHPRlAwfC/9tUR7jHAgtieYeDRyAjdn3dLsxWZJHKwMB3s+FD3QxufGli2
IXetsH8QotcXeoAT3s+zqTkfAl9OL9myGMlUxFx4y8K1XnQkIXANVJncBbWTmqB13OZLTxV0PGc0
1z9knA34qOX4wQbUoQpOiW741sKE/g9UgnwntUzCNLId39kHEvX0LS1sOujmshg9sETqtq7xWtzR
0YJMYibIYr5y5VffDHKjnw2kmkRQiJDIbaKvtD9YIjXLY1/3FogbzuZ9Q3eRB4Gir878WZjsmmGk
XpAKq9QPJi1F2cmR3fQttQeS3HMfusFBcBnOvpGfdY709i7ZHbMmhOamp5k3SAu7297sSSlpTqUI
UWzlfqecJlK6741wOR/AQtMokQ7mCwg2/cPYiPSnxjz52mRjcR/KYFr6RXx2UOVP+U869PWlNdkg
c+ZCr/svzDRc7CjIWONu4vy6c5np010qs/RRS+JE7WcEwvFO2WgPvoDECGhzw4CYtjS4zKTwZy6N
nDNUnw/tWA7PYxzP7XNB/Y6GKbduP2WkJxGJYgD7BcnF4JzRk5kVsqCcnRI3SFvtqoo76M2gF1rz
jUq5nu/FEFXlO1IcxW1BqDWfa3Qy4hjqgUYvA5ou6DzZGD4RkohvRuATiOYzOhLE2y1quFmPqxaO
DpYPu4pCU0GG2Szj8zy7E61keUocXVq6y5wLc0nEzAY4njJuc+wCRWOU791cJg900dTxu6FMFdog
PUOFlQRmjmw4lsFRkVYuiSb7pTBagV98An9Gz7oyIif3kM1Y5h6hlv8d9FYQP5adquMTHhgiP9bC
HZBnOqJ6wLm5qnZGpPOr6bAR4lY46MCRazvpOTWyNLwlV1oQwuFLhGI+byb9S+uU2i8u5jlvdyjs
p8nKJCLMKa6tHbzILvpQBXNzMoNx6o6pGLn8z6JvkMKafnFCZhc/GiCOYEQVRTk/RFVl4jdLjw3O
b+hwg+zhf9AIWlobtYNnOX14C5eztO97Efnubran0Tj8j/DNWiKPzbzZ77HIMrK8zGHtyDw9DuCA
xxNydL3gr5pRKRRxOd2U9ZTbx7TjxJo6PhwdE8lwBeu5QRC1CHDgaoJ15bqy/PlfTFyqoRM1n7Lz
IEXr2BsWJkIRlLyCK+c1KvQWLtHG/8yxYFDyz4ogGi+YUFp5Oq+Dj3DwoR0dI0s4DxNUmD3JIvub
5s9cLVziQIrciNEKAnM6AGPzCnZzixBpm3jGUyGy8WNasUA1pjSZM73zGntuTx0gTPjYUX++TNvc
gF9aNlQ4R5iLnYO54lBqARndiRuJ1/n1Bz5g8NkMuTbyP2geqQTuU1VKJ/blQY3Ntwz53kDZjGvQ
2swkp/dx8Mk/ekPfG4/oGpyzFIa2l9RmTkRdIIsQ3ByzxpoP5ZBUO1xN3X05FNfceLemFryu//ND
FhjpX1MLzFJt1xYvuc8ysHvorhzHiO7oE+3fXX7mzc+JfgMnqIXo/gbtao1Wasu68yxKyWfTMdWD
BS/uCqx6cxRb2rwt00TptvqcPYKVzmhMbrDYspKokuqmGGp1vPwsm5Pmr1FWSGyzDSxkWWPnlXRD
e1hTBEeHQtFnEFz5bVyjrCTm66+sh41PhdePjnupodsYCq8eDed4l5yj7DwbEOKREn770CWDD7WN
fr/Lz7fxFhGHIrOx0C+BqV+RzzsoSwhE4s7DoU7QONtazgntJHX0fx1HMBt0E9sbAwbterMJc7Zz
VC3MvrgxH4pZoB2dx+DKnHgL1GUUwkhT2jRHvkHNQmlEIa6YeT6cxZNTVOKj747aeDtHsfBICfri
iif78v1fM2cxotIlFgK6DTl+PdcFHic2IKLGI0ToPoWKa4YWp8lxzK0AlvIC+U+sAuybL8QV4u0f
h47V2DZuCa4FbByjVXv5tn+vaAowdIRFs9f2mmV4CcpfmEtSc7kAl7kovN5GiOjVHfHYDQUCq+Ka
YqjbrqNP4ZTobsW9yqeZmHI9wBaV2lO2pznCVzc5fbToCTIAoBRdHTe4zWxFQb5E771L6cXPjvhA
IZnNgJ0gHUxn+WLXs1le2T7fTk/w1hwMEgmNxLRm5TFvuGkRRZGYvNBJrBcIUUga5lB/ujw53663
ZZRlvrBD44q0Wm91oiWS8sZE1Qq+QKgN7V7rQ+EN5dycLw+1+UCu5TquhJ0Ij+n1N9PpUZ2dwGYo
jLKPiSRJu2gJr6zqrQfC3QLrONOSFjn316NAjnLr2pW4C6Iu2k+Ngnkwc6mjieGazeDGAiDJqZNm
5dZjU6B7PRRi55wGRmf0Ai5IxS7NBsBQ3bCwjCAXivAdfNXw++B26HBFqk3hlY1l+ftXi8BheEPa
9KpSIlhtYCRW46yT1eiRLtHIJmaUbosB3R4Zh7uq0uODZRbX3Mc33q9DMlBhUcY2g2Xz64cu/TKK
7baevFiL8PKwhvRo191wNOHd/PunZKjFIEFi3YGD5OuhAiuGHp8wN2M5fpFi7OjzouxrmTK7MtLm
m/xrpNWkaSsNdkyXTV5LEPqMjMt6yN1ioldG9F4F3oTyrGOdLq+HzUFdCosmDjo6Ecfrx6Mzjgu0
Q4dHg47jBysm+JmVXF6cnBbezOjE94ki7I/Lg259PsmZJ3mp0tHXoHAa2ALqO8ngBTS93FYZ3Vaa
pAWCbHV95aVuDeVYQiLOcw0BivD18wGd5oo6lKM3SGjgg6zoRor6/7pxcK+cRBtvEh2FrqiAcBZg
PvV6pGqSRd4b1uDFTd8+gg81TxOuIR+p8lbvHD9AzxjpPy+/yM0x8Qii+4wzEKnm6zGjiYyisVRK
e3TCGQXgJr1LYcsfohFiEnAAHe7PhLxc3lwe+O1BbxoG5wFGtLq1OHu8HhhZXJ4ARKo49FRIHzV1
9xTzi19F1hX/mdBJgivf8e2+zYBSV5yzOHxYa7esmoU3hKKpgNhrDXdGIHJZEjVXvuH2KIS0BM+C
vXs1W4wmB+s4tpWXFSNKEhcd/5MbW+LKw7ydlDwMJrQOR6t4+9kMUqey99vaqwdAZgh5mvlskU8c
DiHY4t+XP9XGYNZyemPHBctXOatPRaFrsqsobD1IO9pdi+/gKRz97GHSy2tOS8sUf30WmJbAy5ep
uLgprC253EEpCgp+45VlU7W/ADVzixLdlD5AJkRG3VOH7G/p+vEfsS5KuekaHPWXH3fjE0I/Yvlx
tuMCt76WgH6c/YSUqqf8sHuntx3KFxqQPl0eZeulEq243OYwDlLrU8+J5gJfqaLzwkyEJ3/OvtPD
mx1tifz48kgbK21Z27h821xexfp5KC4MoTHatWfFs37uRieIyWFDgab83HdnWKvtv3tNcyfEwVfn
CsTRtz4TygIXBRNGgafX2vjIaQBOyJrdO0GL7uny0/0JIFdThgOcc4clvUhZlx3urxia1r8QSQw0
JEkzaHa7ONXVFM/p19nRZiFvG1UX/9EkO3zHhUAc2Qf1FwHf+8p+tvE9mTBC4D1iEretTyREzqOo
xCJhQN77ArSWiqUTNdrNlKG3v/zMG1/UNSENs51hh8Qx+PqRbTtLrS6KOi9C6HWnDaX66FddRgdg
Q6II/iPmMId/HVKiKGfrlGhVcBBa7QGIdvI8jeLGw1sCpIOyjpRhm4MO73yfD/SuXx7u7RpkONwX
cVXRKSPaq0hmHkh3ha1Te6ERdh7kC9o+edYro7z9ZoxC2Ls4lenk6lbvMUViLP3Br72odecHODvO
OQ1cdNYL4+XyA62H4kvptkWujpPHwi5rdS5olQTZ32nU0uu+um0Ks0G0ahenQEX/GrD8GYrFbjrA
Bt03Xo0UYBCU1anuYSGS3xC0fKGTcFjatIIr72/9ldYjLfP0r6VngHJIkrbAmSIsh9PQ+dZBanA8
Lr+69ZmwjEJPjc413eDWtb6f9PFkcFJ0hmcQjYBaVdYn03Rtj5jdPvatER/BQbr3mKU0xxG44ZXF
tvGQWHSZrG2DOIWr2OuHTPBIxrQIVqRAf3Gba053Ey19B5cfcr2keUjCIbxJsL4hv7k2noLiZcmI
ncXLE0WzekZjagS/EwOZCIE3PjD/aOmzjPe/YxTBnKQv5/VTdbNGNORrukdhUO/32ZzEX+raBkR3
+bk25j1vjjjIQTCjvzkJeoQ/k5ZbgnYWzFtpo45n4EotiVyabiAdXBlu42MhQuUFkg5z6Q9bHQaq
qJCQ04rAtVnRlVTF8Ts+ru1dfihzeTt/nzm8PTZ6rh1Ct3HAW28corViLrMI8ljxjfspKvKQBIcs
mpeq1JCDOdi6ReRUgvCUy2bC9qISguN2Bo+JlLUXey2IDNAnTmdHp8DV6xvmttHsa8dF7FzN4YT9
AdsqferU856KOm+1A2Qd63FGtkPqJtVMebKGJHK/QmSemm9hKXqk2LQWCIpiOJzcjr6edHtQMnm4
x55HR0aO+HO6cv5ufWAHizZDp+Zhk7B4PZHGQACgAVfqhboTezMNiLtYSwuSCXSfXX7tG2uEtCmv
HQ/3jVRSHIO0ACQ/e/oY9p9trGs8+tOGQye78r9x6q/YLC9nzOojm5QOTBbKkh9ZXxiceujyWWc4
/PkADM1B9huHSedjgEXFHuqteA/lA8vnDKOSyw/6J/h7M7TiqsKNhTTo+rTN0iBuqgrlFbndQN2V
uYy+oIdwn3vNUYvJqgPMLuyC93OnVV9E1lUnJP7WS+UX4vPQ9tn7npTh8fKv2vjSf/K/iNV5KW/S
9dloGEGUSPxPw0bdBHXb3EIAKT4ipouvvIDtoShtUX21lrze60nlyhm2gWbxpVsdWGRRo9ZRUX5f
aAhM/h+easnSC5JA7O+rgznrRYWhOqclSBPamKBjt4dUC8NnWtDbx8tjbUxgc7k/WaS4JQ7Tq8eq
JkKQuHFmD33AnHwKiO0+jogJ7rsUPNBPISbtyuG1OSKtjUvmyeRfqxFDLYsCI8lnzxhKm6Z7WJII
4LB46QLysGlwzZJ6nU5gY+ScNBVVAqK2N/e3ptdKu0rayUvCQBxGQRtkX6KkQp6RIRoNfuquaf1j
5P1nTOYkGzERD+XH1WQJkXRmgWIDzu3iGXEIDZ6ogc/FkEb/n0Mtx89fAU9bUL8OemfyZuHE0THH
deApS9AG7bRUF9OVqbn5MhWesrZlYma4jglgBFtOiAzEc5vBuBsg+587maa/Fx39TTCX5SeAuOWV
Obq19AQNXZIaNmWl9dG2iPLKoSNbqeg/ehghC57bso4AI9HUfXk5bG2wpO0dBpOOZa9XedzUNH7n
7kjfvqBIERTVDR2LBp2TCQywgegHPyzsSdHiXsnSXBt5WTZ/f0eop7E25TwkysR9ldmon9wJmuiY
uzdyNLpffdigKaitIr8ytLE19lLDZbHhaeusj5VKlT0F+ISv2td1wUne+j2KxinqD/CBY2ePx0g4
HnKuRcPeQm3sTbS4xrD3ffcWopZj7HR6AcK9k8sAtjXt0oAhp9F3drWqGlyKZjHQKD0AAjpe/mBb
c4MsEMEPdQn5JhLPwsw3JsBnXpU66WlwNfsASyAletSdK3N/a+MioNAFcRz71vq+pPewneUwz15f
V9MpKMLmBp+c4qAH0/wOXsh0vvxoW2sNZiBlQIJ8Rar39YxAGWwGAdRXr3d9V5xkZ3b3aFv84LE3
C+F4mb9gJoykaZ8vD/ynXrQ+61GM0InAUU+kvBrZCjjndIgXXqGNogQ2EcnvtYv9i9falVOfJToI
54RFVxIdhzoJwR1UdMKgsxzVlwGOQv6eBpREwJSP6GzyCzk4hxKrNowt4Q0kp4Y2cP2mqPr4YwYT
bYHn+GVHL0dYB7fI8eePMeRRNEqTspCQol6T39qAzuw97Untz7mdZwASDhKhA4001cs0xDZUZqca
Eeh3sO/uwOiYGAZdfjEbM4BsLbQwl9OEKHu1rY9xDvVv2R1YLwvQrDRS7S5OwuEbcts4PTVdF1Wn
fx/TsEmRkecn5b+Ou0rMJMK+1cjAFzocmarMJ6YdO8MRwatv0Lfak/T4fxmTCrRUrklKdxWA1AHZ
4bFmzEnaPh/BQNDcsjeclDaOH3rdvTLhljNqNd8QXHBU6ibpd+oar2c6qEKz96HPe0GGacPOb/Gv
2SuI3deEMxtLSpKbVlyRLIu4YPUBXdCw9KBloyfBP4QgJ3RDQxOfYVMKpDWB7x/O87u4meLvl9/o
xjYlJWxl4mf+RVH49RPOQ9xYuqK2J+CL4wthRZN7xKvH7I+9UOJK+XJrnjJHDSUN+Dfk416PJrOx
nCp6qryqnTtgRy1EUBlpYjzY7QzAxIJcfmUf3jhCKGEopiiXV5I8qynjFGHQmmE1o0iCr3nfJkun
sBUmFpLH7DuszHs7t81xnzutf+XMXmbHevZQLl3Cf0NhBrwaGjxarjdcTz32lOqGzT89Zi0CvdqR
sYeVrLyx8Ks65HWszbuyr+orb3vr21oul2scCkxyd6vZSwo4Izg32BXa/MnBQ8jD6eDHjP3K+fIk
MrZGsoGHL7kfl/hr+fO/YoQE8MaQBxXflTBJvA9jRVKVxgMtP4DtoSKyc+esvDftjjZhzF7yb1VT
5TeItJxPepabqBBpcvzBKqis2wjdSuvBVCaPdPl3bixnjivsQqQgiiI99vpnolFpbTcbZ0+GtHGK
rgUB3tCQfGWUZbGuvjutMzTak1cky72OWjRhYB0IINIzOPXTs99nXXmH7Dq47TAGome5H2qTFhsj
vrNx4AT/FOTzV/K4BbakY0JrCwL6/KzbEaJ/m97iX42OshuksjBxN5mF3e5BjGn5GYAPLSZcMfH4
8rOJdo/YdWP7h6U10G1hQevijvthOt04TYXbsiXtZABpmtnggst24iNFSQl5v2WzftdPU/xjlGH5
JKMg+C1KK2sP/mAENPL6OK/tcSnFoQZEfn1rgqkLDplmTTnWOIO4NfUmy79efpPGxgezyN4by02Q
WuT6EpiCjoWbECjPggrgf0aoWtNRkfQT24Z0y+G/DhLQZ9quw+ZRl40076ssdMcbGgBgxnYjMNGc
LxXuyaxNv21U49mVE2njF5LiZ22RsCNKXZcXHAMEZloZ0jMLZPC7QBkfcX0dk/3lN7GxcXJBpPiF
c7rJe1h2ub8WmO7W+VCUCodNjY0G0FtbAdqJbZyGg5Z+0mdqDuG/327IqZCQRFPDkOudM5gjEWEA
YEKJyCzrhhjCjU6DwInmyyQN+1rpbVl8q1XjIBFS4PWWa/86ngibiUrjbJheZtLbbdLCcK4tjADg
r2ef0XIPp0wvny6/1o3DgclFJtmSFDaMtXKIe6Tdt3koKXHbiFHBIC0G4042PNaVSyhd9eSsgjm5
ozU6uKZ+3pg62NKjfETHw/7srr7pkM304uO6iEQVbjd9T8C1oKv/+57HqY5MkLIpXSVr2dwQ4aCS
TLnlJZ0acKi0MdsOjWuu9xsHgLPIgxb9JvX8dYo8bpXrS6IzbwSCf3AhfWG41mpHs6CMePmbvSli
ksPgQqgAWbmuwdtb3utfawFRPh29GDV7dW/TdW5l6p102ugYaWq+sSd7Im2ctV9k15uHUHPiw4z7
yZW3urEeF/kJX44sLr9k9RssGhIgTsW2p+hB+pzGqgV1bvinwhnUZ9zCg2tV4q2nRmEslySfQCnr
LL/or6d2mtQq6fyxltA3x9Ze0Tsz57Ruuqo8UFjCvW/CJCcZRhitQTRg0Tjbh8uvfvOpHUJ+4kV+
zHq5JJM+jWGq24A7XXlK6Nbd45kDxwp9waEw7fja/X9jibg6GWzBAbCIuVeCSBriUyv2O9ujASp2
AIe4CRxbmR9aB4MTu5SL+bUTPaOCACjl6A3m9iT/JxXXu5787wEqvXOOYNN8uvwmtn4YSVCJm5SA
HqOvIgmjAEw/6Jpi7Try2Sbe3amuD648/8aWyJv+v6OsdggFOAlL9Mjy9AQQrBt233CnF5/HQX7v
wQPfNkNrXolZ/1R9VtswBw3la8q8dNW4q5kNsJ743eHILeus03alrXX1qcjHElMUfIF3LWYuNO2k
wATe53AuaFwqAQ/di7jLzXeJ3vZfQblON3jd+P3XKNUkLhAiB8wzQVABHoJsCwAjvbvBvh6G5Nm3
BjyNEtFbkIvV0kWvpeMnCjoaPohB0Cg8+lRjHyLkK+cwaWGzmRgA034I3B/jmDo2/AP+JMp/dvwR
kVJhLknGAF1+cGgGmA8geJW8Vs/dXJAmeT+aU+l20KV4vSBtoFlQphuLvFgxuac4JpI715WthzdG
gvPrrqmlq+2MKbJvDKubADMIpLB0Z4W+db48HTe236XOw2yknwRl9mqduFFnLN4vljdTdjjGVoBJ
Wiyw+HIz/coesHFkMhRp8kV3vpQPXz92ohJ6jhzBqRVE4a+EhieoxiUuhUE93dMFN9508Aluqe+r
a3E1f/N6Zi4SB3JpbApUYlcjZ4BB42m2vGYGCpcr0e/lGF0rnG29SgqiXBmJsjD/Ws1/4IxTEjm2
8oZ5xDIxMDJ2ttj8DMb2479/NHY2+hsctFNEj6+fBw8NnGLMjJPZxfU5SaLiO/pb8z5q0VZcHmpr
IyFxjK30EqhSFXw9lJZDHixL5kc22uZtoLTqxcoy8S7iBv5OjMDYbau+ElttvUiXqxbJGhYHW+Dr
MYMYGFuMJ6lnm0FnHzWCsGwfqb48wl2Jr9wUtgfjkoA0m6BVrBajrN0qw8RHeRGe5uwMxUI3N+Ib
0E/yygJ4OxR3WJ2Ake48wmNzNQ2nKFKYMbMpuyKd76p6Ambtq/lDOYfXErvLK3o945frsolXBdld
Qo3VUHAgEjZVoTxF0z2t0hzyGTDE0+XJYb1d0sayjSHYXVRobzJ5bh/6oehi0xsCVbnnkRKGeFJd
MYR32D9jA4Q5V3e3zKtfOe4VsI05VoGINckLRob6iysRGe7rLK7AWRmxoIYOxs0GCoujGhYMTWvU
h9hvnU+jbdGIboQi/z3T6PChLxHrn/zCkqQrR9//aaU0Nu40FQYfaRsrsncOlDRnF3ckInd0XGjG
3ul962faJco8R8ADf9oK8AIMbU39h1+v+bPGvu897qrOjxb2brHnPovDStKLEvvDym7OoVt29guN
Z+S7knmu+udmTOP8LsG44WnO1ZCc/L6cf+GjWGc3fgHa/zAN6IPAbFbiZaBVHkFSheR3j8wrN04k
6PCDkWk+mLsAZsDPNPHD/lhMcQtBhID5Pik1Cyu9rGr1W9wYYQUaeqbvOnuBraeW2VlXjvGN04kq
PEe4vVwYSXesFkTU6jqeConpEQXj0wj+yg1+6FXIaUjaLXJoo01iHC1Dy03BpJPjhIcOORLMglO6
9ZVwaeMiz6Jc7pAGM9mw13fJvu0HEJI6JYos/OBgyAz7I4ZShpfwWN87k90esXgGghFTxCo06R5C
GcZwiEyTapMGUYj88svleW8s72C1vBYhGz1aXCQoxa424DkrYE2mhfBkOnUJABFHy99FOWQOppob
fLZn1Cw3Yx6BaWlgosf7zNVn7ZYunTa9zcpsjE8yyrCpvPLDlu14/cMoLxPlI/cmabn6YRTCUJxO
BQyrsCh6UGV+GR/Taajc+8nVu++z5ibTrm8Sp9jDeNSxCqCkhf+KxErsk8jaUb/RAECZBxOz3BJA
RNt+p1A/vS8jo/91+ddubFIChY+z6KsJPdZXIYW/J66otUnZPNM/JJiWjvvJhO545a24b18KqXg0
xoiAGc1anWF9R0uWE+qmpw+5+zXtA7wdkHO+N4lTAd5gYZNBfx6gEo1NCgmpwmXBuCIReHuOcrSg
/wdDQiIR1SC/8a9LmEYXOOygig2Z//jAJ3VAyGYC8Agw+QDe7eTepAgkr9wDtl4xpwD1HWTyBkro
18NGJWinpp2V5869wIU3i2+5NYgri3TjYBPSRBiA55ZJRXv1gv2Unn66U6RHPQC/EPgp7s/OLYMn
iVY6Pv3zrOGWQRxJapoutPX+REjfjzm8bK8oM+VNeIU8zW0cXMmAb7w4bo422V6qsMgeVo9UDU4e
g9U1PWLK4NbXgd3Q1lU9XH6W5W9ZLVc0HOj2hEvSl+vA68+Tz63tm0M1eHnk++5vdxBWcqDDQILE
bFiA9znV6ytjbsxESVcDLcdEBm8r4/lsjY5d0AhmVGbzbdAXnQrgkZ0NcOdQAhR8NxWY+V1+UHN5
ktWT4mGgyHzQiUK2blmjf83/xsS5OhrN3usT3E7uM1GhmoPaTxUFYVP9yOvB3Qq30XahygZUu8GA
qWOgmrBc+PF06QxliKlIlGWxcQjALAbvR/qMPw7RTMVrkWzc22mVY2mQhKXxQi614d7PdQDb5YQN
97uJ70ryteRq9V1rQ6O4SdgwGiRdIrJPQ5pAj80IrYPn1OkzaxcW19s0t949cwqFJrkfnS//+i3Y
oWvasmpbL47N6YOP1wseItAGEba04jSSycY1xaiG58tvf2OaLUU6dPtU6ujAXdbvXy8/zCuobhIl
u0E71WMaAEaHEGTvaX51ntis2isb7rKrrD82CUqqktxul3bR1+OR/+qInpGUR2OonobcaH5C8wr3
8BOgkdbt/BPJTbWHA5VfmWcby5aLJXuQ4t7Am15NM1WKpvRrqqGdbGCjQR47q0CN58vv09h4oYzA
Klp2B+hhq/C6mp14qEqLbrWoA17SKl9vbqzYEJ5VDlbAhC2SeYePkaYdUoBE851qmBMfOnxIkx2m
yn77qw7wDjix0fUQz0QtUAAV2vBR4Egtr/zejWnHbkmFbeliettahPMI9sV1TDkP8AOFYqt8nNIU
Ln/fmkm3i2o/9YqxTd3D5fe0NS5bNMoCxM9CrOUlZWyCkIH/72mFXd6kXRs9ybrAFrhPjPcckw2U
1jr6dHnQjW/zJzFO2m9plFxX+vt+BLO+dBKazlyCTdQxfnJ65zh2xScf+ynv8nAbMw7vP8q0nK86
9enVkq7zRJc9bpZe03RAQOzexaFBluk1ocYbQAbKZKqxS7RJu4HLRvF6Uc2qojCIr6WnUEXPhyEw
o+856aWF95tPOCOHtfQMoL49oo0k+qADYRfnXlYK73Mhp++Xn3vj29qENCafieANGeLrnzP6uQZk
Vm+8CNdNHL3TyH4qmcfnthPFXQJwTByNNCz+PcuyRIosC3P5tm+KPXOS6BH1CHoLe+jgvo+jYpoE
zU1PWHC8/IgbcSM8ZpIfXGzJsqyvHpM7cVGNysYr5tDYq8AydlWtu3s9jtrTaJb+2fD19hSxlk4h
Bnsvl4ffuokxqSglsZeSoFhLO+IZlXskytYDojH7B2F3wIlyvAseIwjWAJ76SgEbsjk1jmaUSlKs
sRF81kNwwFd29I0IzyaGJIKlcxBdwmpfHbliw3+kh2fEhfpgodaxdlIbu/rQ9EV9rdq+sYTZwell
YF0hSlsfk1x2EXG1DV1eQ4F2rw27G65Z3c7FXucANz+/cufdejqbDZJMBl+bSPn1XA4xbStNN249
6M20b1e1ic3QmE/BV4w6GvH+8nfdOB2pyHI946Biaq1Ho7RfwlOsW/rKunbfaQakfmUUXhcb2ske
wQaPhq2eKrhQV/ZjJXiQ1wczuZYlbOYxlwLt6jMidIn9IqWViF6/hKXaE6ofDNVl844chk79iyaS
hzl1hg9uHOKxWEhn+gwRXBsOqPl8UuyO41vHYJ4dBzx0qeMm5fgDKL2hbXB+mKsx2k0YKxgHuFBl
fWyGFIxdEyCbOTtJMS5o9RlMaGD6xu/MxZYGumMw2TvbL+0PRtlo6W6Gavbgd4b6ndiGFp7USMnA
M0mYvBSBDx64r/MOyUfTfXAHUBQnl5YNgICt0kw+3oRvZW8Pbg//z0qQ9eJTdlD0J8LZCf3hdxGC
uvNo32vtPZYwKj/UUCf9vYGN8BjuVAaJeR9UoaWuTLO3H56ljKqTXJnBnWytdbHiiZY/oGweQO1S
fliQDO5vnLe68Aw0HV1JmNV0ncTst/6OkE1cE8Ft/wDiItIWuvFG7FcFIW5vtsZ5bMk2fp4bVDag
i5vqPiCaO1Mwih+QeTTvJ3pLv1ye9W/XNPHSUu8g/mBT+7PZ/RWDRg2FtjkxZ0DMnAm6DXFUx2Nu
N4BTOU0DYdHl8d6uaQIOgkBeNdcduDOv13Sa2GGFERAdB7LJjxFY86Oq9f/avhuuKCzenoSvR1oW
3V9PNgqRR1hZ6F6LF/qxHd0Ob6YeMj5n4kmE+AKpcarOlx/vbdjBoKxixyCeJxW1ikDbeKIzPeTx
hE8GdYhM57Yfk/pKcEN9+O2OQRT9J2FN8fbNxp9n09CSP1lK5nE+fDJ7wLff3KpIzO+lTXvFnS5D
MZzpO8NfvY1qoOM+8GvY8Sm0xaNshFt5hCoJKSlkbPGutKZ2PmDQK7ABLrJZ7UyjLatdimfYgtIr
y/gudlMy4oGVlB0kHlS2BzaarvKaUqb9I7HFLDAFcPpfpfTpkQ2jqgVIHfqzhieAgXNmlYx2f6jC
hr3VaIwWHHjq4zscYHTX008zmd2jFtpEoci7w/EFQZD20YpiKJlBGnTBneod/ObwnQ9++5ad2AdZ
wq09VF1E2VFaYbObBxiE+xlD7PhM0r98oJwdpcf/xdl57caNZWv4iQgwh1uyspItOd8QsrrNtJkz
n/589MVBi0UUoZnBYIyegXdxxxX+MFeXJgRcIvNJp1ESIkDSZG85QeJBN3zlsw0M/lPFj79TewdT
0yAMZIws8Q+rd9NEKQKR7jgu76E2G1SdEYL/pjSKnXgh9mQDn9eoj32jTPGPesK5zqUs3lBm9zFU
5XlMq+KXHbd29bsROUVRxL+c8M5AQ3B8nGQp/taMY+jvyrLu8wPip86xUzOtecMpJ3pBQjRNjqaJ
ZPTJxtMr/yTnHJm3jJpAxfdKRYBjo1mD6Wom9QWBf1S96r6Nxb4Yijb/FJeQ1Dx5MOzoVa0pj15q
u+JpkZgYzVPSSkXf0Mg654QbgB+dObzoiEx4cMAnLxoU6ZNKGS+4x9q2l4WQ8Z5E05k9COkMZwkb
IxD/p1nE5qVpVCy+qIxT29co9/6QjKruqIcryfBFTIXq7Gx4MNqTH8V6sYf/kCaehZKz/a0PgBLe
TyV4wm8mwtz5a5AkkuKqVtWctAolNmr9sjW4eoxe6L3U+EHvDkNLdDXRr9bvqinS41OQ5hX5VA2m
3EUeWFJwxx7NCB/uqawPSCfy6gm7ogEgx4ZWfO/qyOq/14ZUq64oVfU1KLWwvsujDEOQoA6RNhq4
f+XTiJHogMXIHM45jZY/GYbJNQkN05IP+FTISDuaSPUOKXDfHQuRVbuGWnyEFK2p6PG+qfBOB5c3
iYucY4vsTYWh/sJ1z0dfF289AHCiGT/jrYXtnh3gVOUg4KzxR3N4yNNkLBHZzMLWS0BX/Pb9yqQ2
lKRxcZfZzvCPU1sRb1RfsOwUqgZs0kPLkM5WA2nBFdi3RhiQEuPsBWYRpksGgVMfT7MqvLqzGwWT
bVv7XRmAIPa0fWjvYy2K+lIaNnW6C9RKjnbZIEXpSUlbJQWr5qPhHxVO/C3H1/jOxOqNjrjti8+y
0ZjG3o5BrV9g+HTjpXCUqD5Yk+WfuYOT/olMInrAgETOj6I3m8rDypuDZYUjncUhHNPgXlaaXjsJ
IfcvAg2mN2jwGO7qAilSbzLMNtz1fRfgqFNIMfqPZtUmnl8jF3rEhGB6GCu7vGPWmHTa1/SxSvpP
qTvacqbsp9jB/xEkitl+G+Smsv6B+NHiTlu3eIDxLvj4WFcqb+9oZLOfHngQCF08Wf9kWH4ob4Mq
d9+GqMk+KUJVvhoQZoJjFIro3A91quzGHL+zu7Itq+rIX6GdO5vMy80rg34NkkFbwetKP4Za5dy+
nPNr56r8aieFEcUiss9+EwUl0VxoH/RU1V91pOReEn3UfhWGIR6qQqseoiiwD3Wgmr1rVUb4K+iy
wd9jFopwPd4DykZOuhJjIB6E1AD0f/W6zy+ZkWoPrQRp3fdLj21fHAbHGe4yuRrv5C4zPv7yIwXI
waP6DVpanX/Pf17+JsDlrimYi5i88HOFucbg8oqJk89eDt0sMp0vY+633z789gMcVUhIDWqJVz15
jIcQy01G6+wgT7EjSe3ufZp2h9ujXGe/TCHFOxDw1LmUZeugBabcOL5inSWhOcIlKfRxmo577THD
e/5bVYbZnW4U3T1Gg/3zVE3l2+0fsBLBIXVlUvBQYYloyxI8an6x2lTMLo4yza7WACEWAWSNAcus
0+2h1jaOBgCR0HjOb5eIAxlyqjy0Kt9Kccz18fImJeNRQHDeeVQgQ20lYtdR1VyANykeIkVwFb2p
cV3jZaBZZ0UNX/XALC+TcMxn4U/yxpetxIkOR5U+LtAUqlNzSvCfLUp/XE24TgDeBSHJkeiVR6Pr
x+fb83cdAiMcQf8CG08IVmjEvB/FH0217JTBPhu1JN/FcSBhQRpaTGJTnOgI5F6vsntuD3q9PyCO
z2j5mSIxkzTeD2pOeKInHQU9FSslpBmxd6CBbABP75T9/zIUPVt2CD285VnAyaP05b6izDViZI8q
pOaGujEe09gPN47d9YJRcgKnRE+Us32FusXpKwoJ7OxzGQK1n5HoD0S95UYN4nrDMwqtAIRqQOpR
ZXk/d5MAWRP3unXmJvflPYjNQLhaYFh4REl4sSNriW73xyfRAYtPtZRqNK/I+zHluOY04OuGtKk6
x1ScAsXjIZY8syn7jVz7byljUer4C0zhpWKH0Oh6P1qKiyuCWrZ57ks7kDyclYxHOqSG7tEVcL60
kRr/gZZnYJYIYLtwZ+JE5dVVn5m4bYAQdCnkW8UBHVYpP5p+1yu7rgji5NDZLUYLuCxX9i5wzKL6
1KeN2hLKj0H2EkjQKB7GaUIiBY7f7IVFLRPHAZRpeg9ggH3upmqk+RIn2hsYklbduDevdxAVBhSv
OOwOLJIl2q3Mu2lEi8o6N2UWn0LMNe8mOWt3t1dz5XlAGHCmRiFWi57lYn4dJ+oKR+IKy9Fgfm7H
KvmJS2ZeuJraKBrullZ4yVJ8CVy1KvMjtm3l94/+AmDpJmKyaEGhEbrsOtd1HTa4JxnndvancNH+
CcJTX4oYaHMPXH03DJqNuzzBO97KoDx3NHWHamMe/gp7vd9oGviUuTY/18KvIBdyHcWVj77fWeut
TN2BOzGzlz4pqvbOziiReuCqndQTpEhfOjxOa7ykZJyj4fBHzc8Qddl+10j4VJ2gtmEiJqPkWt6V
cW9p+1HqcS5SMJncIkhfbxJ2Bo1n6pBzH3g5eWKypIKtq1O0UKZ9FCsp9mJYadxeopUrej5TyD9R
9+LYz7/iP69Pjw2oU0WOcc5mM+YmoUngFhHnbCqFuqVgNO+4xUJoqPVxa1I2njkF7weLcWJpAhlW
hERO7LXOMP7opt6KsV0Jx086QWrptaEl30dasylwsTKfGl9IY0amWsKUvh9ck7tAS0xA9qVF2S4Y
zcRrRmPrcVihMQPsRDwN5izSD0Db3w+DOkptVWVrn9GtbR5g5vF5I17qn2tVQp2OvGSUKKzJjVqS
pXM0ob4kZAVJJmk9lH85UPC9N6dX6Fyg2qi8BpzVPFZyF6mFJsVRZ8owEqGmL/Z2EleXogHX7eGk
Gj2U9NJBISdt9dPsiDgwnArttttZvP7yHlqe82YrDbpbGOZqj05Klk/6p0q5h5IPJt3alKF5i32E
8+EbbxbFnwuaoM8piS3uorRLff5hbJ/tthZ7HK21kwYM5+PvFzKQ9EC4daieqosgJ3dk3wwGsosI
hr43NFaC50CGw1I5br1ea7sJOhPyYvJfpY9F8bJTBa8oVpfEh7W8owZu7EKC9Y3q3trp/O8oiw+i
oBeXup4wbWo0gdop0kMw+N2XGGuhjaFWAkSiUAQ2Zgw2kcdihfw+EkUShPa5lZUeP+YR10leEKwv
qQ3dOyXNekjz1kaEuBLlQF/iOM74dltdMpj8qcGTTKF4qYfY0Rhi6g9yj4EkDYVhX+Gp9On2dbe2
bLR1LAzF2F9XsMBUroZO73vrnDCXjxOW2x7gM3sjtFmby7kFx81K6MY+fn8HOALEUNQhzUYF0vmZ
4/rt4ONJXWWY1EtR99IZK6luS2F8ZbPAr9Nnnh1B6dWDYVPiExXxzFkMmH5EhRSccX7DQM4J7Y1o
e2XZuL1pxJHkwj1bZhPc7uD0MtlBdyrMyDkTQ32TNGl4pMsjHuBSphvgvJVOKyA5xIAB7fNy0PR9
P6UDNg8B5oT+mepv8IDSlvUPQEntO/Up58sA/nGXJQ0X4pQ4u0RNzc9lnPvDRuR/HVEB/kGcG80P
E9DE8v0i0snRhsuDS25SWscIPu7vpngcUCxBreBbSFjn4F4VJqHnqFlAkK5kRbRxya3M/ayDg6MU
MSS6l4uZsMIUUjUI7HOjyNPoOrKUjqBApfFPNvlcqaEZ5hu398q7TclGRQEMQAECYIv9rBtIiYaD
I+GmM0XnAfzGpxzXPK+LxuoUheXgZk44uR0ZxfHD5xWG+4zKhPuiXS17H6RG4UwULw2rsT71Jo5q
TuaIjfP693JbBCZItiGdRLY6R4mLRzuGRRpMTinhfTDICvbraFN1ChagbtKDMXDBcsv/ypKVfIph
SGNv5YzRk4wD6auqTMb0JQ2T2HdNgsOQrMmYhsc8SvPUBV+OyGyhlKbiOVLX4NESSJFyaBrF8nFu
imWchNrAodCJ4/y072Cy3tcQK1EuaYXSw24SOIWF5mjjsD5GfXLfCfoMbgdo3TgVQaB8gcbg9CcF
dDW9jaDTnuu+9r+j2BM9N1Um1F2CX3e9p5USNscREuznCSUsMOL9bAvekLsDUx9LHS/aZLYd7iJ9
eDETmPxeghjfgJd6qzzhPWFiXGak4rnLwtTcYaWafemI1rB9tAsijcaX8K4yImClXjWkFXDMsrHq
Xdo5Reo1GNKZbhMo+M4Z9IeeeWY6oP2Ir7Ru2A4lvZx8yD4beYh3E64MOIrbmRjUT1mM+BCQcQ0X
1Tixx0tGMvonNRr1TxsA8C5G5njfB236C3nKxHEHytm1J9O4/g3RWPtSpVH6m5am/7OtgurNFrgw
XOI2nr5CrMIez+ZTK0Q4WvseHi0srtiSxAHjMDJPn/oQXpnISwl4bbGtf00lyww33t6Vm3uOvgFg
0XieOeDvL7extWtNaVsJonn0fRxUk+5Apdh7Xc+ijQdwbSgUpZHLIA4nSlpEFCWux/wMAhU5y4bP
CLHknzL8ti4Rpq8bj8TKWztDGlWKP5ADrt5aGnyxj52cfW7omJwS7D4fxxjrrNs3xMp1aM9UCGNG
+ZFPL+bOxGIKN3vLPuNdIv1gAcu7MHLkCJqKZpMy5Xbe7W4PufZh4FBA/oCqkgleFssV10FMg48y
wYgAh2R13YNQIa7eHmVtpYj9mDfKg3NV6/0odtgrZQRe/NzXyrRLunTY6W3/Bpws2dh+q9/DDQth
fSbkavOz958cUDclYZoh32PhUX3CiRKr08Lf6oevf8//j6IvvkeCBZqJDCAaxU7hJehgHGkcRV4D
AfZ0e+rWPoj3irL/LHuDxsH7D8L03k6w9aOOpWBdX1Pu+qeWrPj3h0fh/Z2N8WZm2lUVB1NkW0hV
6JyDukv3WpuPByXPs4+fIgiEMo8SmDpCysW0xWg/pNjdOfgDRLZChtb7zgmr6b7ZmLSV9SFjotQ1
i5fOWhTvJ62RJz9N64qeRdG2X5I+Biigauio0UUvg40gZm0wnZ0GvgpM1xUfQfU7yi8NiQ1kDH8H
xR4Ubt0NLv5iW+5wK8GLAxQYpzRaFBaZ7vvvCsyMyEWlFyMof0geTp/0x/3EjjV3zKWiARDQ2b+z
EF88hbz78+1NsnI9oZXM0pHiEDot74pQQ8sqnai742idutIo4Q3ah4UOxbYYv6BqEmws49rngkaE
g0tLiH8v9v4kKMTFgDPOqEEkb+B+sb7tan/a0e4Tj5IAgwkjQ36suwqlvNsfu7aq0CRokCI5RcV/
OTY6ZVE7Z1fAe6dLY3YGoY5RWQ/AP3R1435cOeTQuzRcT8gIUNdaDFZzgfiTlVug8gJzX2lO+min
qtgY5fqTkKSga0IDY67ULqez01psFuvaPzvAHU4gG2q3rcP8abA2nUBWOGsgiFEiM2DpOFRNF18E
wFShSx3656yk0LMjSx/D3Vw2iihjaPZXUoqq97CQNftd3aT14OUpVuiuXugZBrm6Tny4t4ba3ILZ
Xu+p+YdRqoaLAWdtqQAiozVk1lk0xydTEByoeya/kRrVD3gRKwWCe3Wje+oYVJErcgxS97e31erw
M5CKzgSX7fIMDXaO9Yas+OeobY3Uwzp77BA6Av3pSkGd33W9rH0HFymifdOjcfbhCEOXCfMojKDe
zXW1uEDyCntMXDd8JMJh/eiS4+wyuej2me9oz2mQbLXqVnJdHhTyahvpGPLdZbpVVWVJZzX3z7KG
qXqnN9BJkTowj2OL62mrNPLeUGL8QAq7/4STMUaTel883570tY1PwgWChIKpddV/wnOhq2unks7h
0Gve6AwwZ0WT7dXMMjbO2PVJnh9QSqbcGTOPfTHBVlKbQd7n0lkdMKvQY/JpS021/2EX0aNGMY2H
ZxYtf/8OWFPTFllmz7MajwdZERg6Nlm8HxI0pFpMVHYi6bVdZCHneHsq57/5fXbJ+41fxCyrCWJq
WeQKW4h5/qT7ZxSATa80Nf0haMvMs2Upe5LoQGy9riu62Tq07/msMuZ1txcPOB3Lr8Y5T8BD5rwt
TdRfaIUF5bPRTWZ6yNI2+241jfa17jJdeBbe9paX+XaU41SdV386qHuftbymunN7MtZuOfCQgKpn
UQuQ3PNp/0+0aST2JOSqAJIhjCQ9dH2SvMhmrCLbik7f936UleIAdzz7JUtOoLuI5GeftchSq13f
WvHklVKhJBtb8LqyAwSVcIRTZ8x1psWPqpNZCqWyrHMcyc9jm97nCJIfI6c2LmOgiD3hwT+4bU+7
QJTix+0Zua4WMg/8ixwGtYgrZ0AzU0PNTKkWBor50GbJLgkrDyCSeBR5COwN3c3T7RFXzjboIBxw
eTZtuiHa+yUIgi6RtLJ0zo4fAgB35G4fCkX+p1DGj6MbqOwSVPKcoW/MC/J+qLYY4XvRvz1HVqp6
mlS1OyhfzcbyrX4QTJO534no1jLwSCKNIJUSzBmYHramJH5kGFANX6ZeI9n4+OwZ0Nz5a+gUEpa/
/yQEqFTdH0ihAxNQIdjTbIcejoHjs7+VA87bbnFzAMbmwuLdo4G5bJvIOax1W2qdc2oYbXRqOihk
rj9gkuFiPzXknmxGINHVzg5eZMwftw7rys3F+IRZ5AT81xLgQ+3DJsTiHpFtadrZEAP2k9aUu9zq
hAdpbUvpe+UlAAjOB1s0bKGzLO5o+KeqMs7JfFsb/QPJkI6+frTV81z7KootkLQIyHngFu/N2En0
AUhMzsHomNHFCJT8JY00rmG5sPx2j9LQx7Hu3MI2zVwkCVaQFT3mkrUakMVZvfavKtfVfZFO/gOV
OLFF7Vw7CyjNIgdD4QVrk8UcjlLaOj179DwUco/QK8rHFTVJT0bmeKM6uzIU3UH0uwEZzAqhi6Hk
CQSMNpraObRA0e+nns4HJTND+lOEdZLub5+7tZeD0iw0q/niQlpjMVxSKlM/IVt0BtlZ/ulTDSUw
cMdy4saCHPk4Tnk+PGtVP6G7H1Sow3QO7OldkqgVVdgaNut+kAtZbLzvK7vWBhhDCYq9RLVmcceh
flImaQCFX+hS9X2Sg++DkUnPt79+ZRBnTutI31CmuuqUyaGvKTg3m2elUANPoVJ4lkbQ/bdHuT4a
c0ELqAY4dt7nZehZ+6XS6jNwsbXz4rNkts6Ie1dkAsGZ4tdoDPSNy/T6hmPAWU2VQoqB9sXiLCbI
XFq1gtgePD7/c2Pq6WGInOIlBzfiTmPY/YBrlHlObNQbRf/VT50ffGp4QLOX13it+I0Wy50FyH0Y
j6DGCppJmumpEG7pRGofV0VAx92gycm7QSP86tZJHJMOfwks1++GYz74yqnqeuvDTztaP3MxSkWa
mBhwsRdbFZVNakTWGfIyPC9ZC+6zavrtqF3+8flDspRC0bzr6bgvnkHdartE7UFkop+tPqqtAyy6
qVGgrSTlMMmRsVGlvA6T6DRCpEE0j44x2rvvn93K6uLQhHkFhAAZ9NiMqv2A0oTXSf5wkWJ99FDt
+ah/uQ5uaGZlm7xGPMPLjh/ADEed6oKeauWYuyjHKIQNVexnLfivt4/e9QEHtQh8Ye6wOeQpiyos
YJ+W8Qf/NJhR+Lmr++psF0q/ZbB1fWfPw/DEIrfGJC5ZwaPWIHAJt++U27pUeJKi5Dsoibjxymqy
1QJYHYy6FxDa+YQv1ZIRS9a5GlP/NMqmONZtgTOTWfqnUCm3kN5/+57vYiU0K2nrE5NQLDeu6GsK
tmd2albhRRptcJkh8hzWXm4ThJCqUW/exrToh12OBrvpypVAi6g1muw1m5w42weWkaHlPwzl98zI
03/7jKLToZ3aMafSIPLfIePCFSv70vd0o7WEF08leOdBsyXrSQtYM9UNApxrXTHFuoXQUdQKL89y
5HVTFWm03dQmgb/jMR2/a6Vf/tuPSQyqEWBXi3wUgA5u9hFR45nR6mmocfE/Tlmf7bPWajqv6P3y
yZAmSlzpFIS4Vk5a+p3/AwpZU5V1f6Y4qE7gigxlF2aOgmd73woIH/KUPA+TDQ3mgxt2nvDZTofO
LJXGZc4EAzHNfLyQLv5QBztaPdk5UwE43B7lagsBsuUEcgbJuEASLq4ZOZSQKGgG6VyDCfuqy4W2
E5PSPoY+b/rtoa5O4N+h/qpFMNIVXNkOkYEwDNAZVlVHe62r1LspS7dABKuj8A5QT5rLAsuYfhJt
a6LvQTGtF84RCUlpn8Ff2/iWq9cNuRbkS2aRT4gWV1XvYnKquLMN/0xzUd37ViM8RVKjH77Txhe9
GqItl4OVdaLKjWjuDHzjQV88PLTCanPCrfiCxTd6tbVsHX2weG4YdltZ0TWgk4/DdJ4uBV3MWQX/
/VOQK6NaAsuUzlPol1/JLLVmNxfT7pUmnjqX4kbX7SLRih6q49RzVEKzuWAeGDzHajw8q9kgvwyG
1oR40w1S6+a5Gtt7Dm72m9ZztdX6WllybiV0Vub7luVYzI0ymfHQQGU7W2kWf5arNvoFuVLekA3S
1paAIeh20AYFnrN4IZUgkURpOhCrbCmiCR8GvcObrJFijBVcuVPSDfbk1n6EPuuI/5V0Cmja4xau
NPZrGjla+FnLAqlD+70zfuAJBGMqRCpKOyVZUo0u/cfG2vcyl+ddh2JP4hmhUYWfFX9IDMRiUjNG
Q1ZtjKMURVLtwTpIXrNB70av7gzwishiZtxwyAtqe8Nqy/IQaujTUeqWwVqAM5r+UAUu4b75vrrl
Fb22CoSaKv8hL0Jm+v2ukYxYMfAxoI4b6yGXbTleNL+EUHr7FllbhRncjXoQSudXt0hXq72RtZl/
LnUpe2sNLXwoFDHorhl15ocxX5wEAGbz04oQp7NMiZQOkQ/K8/5ZxF0C7XBSXUMV6T1Ium5/+7uu
IvV5KKgwVKqoGV51vVFRb33NpzsxRoPu9Sa6D2ki7P0oT919TWHrKGWY6pSDaf57e+Sr4hwjzwJ0
XC4UcK/qw12IUqVk9865dIAousWYGKcopSyAcGPpSTZ6jKopgNelxrSHC5BvRJ5rGwe0BIk7olBc
OYuN0yuTzHNaO2cj88NLH5qThxpAerj9lWvzC4JBpmiL9AAMuffbE7HMqTN8yTnrVoXEHaqN3VEY
ofg5c/lOktS/Vr1Ve4DyPlwxYH7pOM3PEV0OYsP3I0s54C08t/2z0U/asag0+TiAcgJdXGQfrRgQ
v3OWORn00qi9zFP9n+JvrXco/M371ber5D5T5ewuK1vrUBXdVma5smpsVRAhs5LxdZlunEt0aK4E
F+TE62+lFsyMz7TbkO9bWTVoVXNeQnuZXGExd2YOp2TQEaDTOjv5E6hdf8w6GLb7ouqdX5OSatxr
RhYe06TwN3bM2hfORJ2/cN25U/R+Mq1Esu2GLtilyFvjCP9e63eyDuNqd3tnzt/wPrIG6EwtgASd
nhS16vfjOM2UZLQNgssEu28Pzvw0pd3eiZrhhLvJlsP2yozOVDVoopQ62M2LGR21MdLVMIguoVaU
eyEs51C0o4m9jhl/1Uq1PKt2Wv1oIJBsbM6rDHMmqcCT4fhxzdH0e/+d2JA4iFBW0UWYYPwGpTOO
jRDJFxiz2p2Yqj/w4/2NgsvfG3oxuYA5EeDCoYLG1PIGH1MTmKElxAVqQuHvqS1LSAjZeVC7Vm+3
w76p8zQ+NFGcayd/UOrukoJoA7bWhcF3gbPv4I6oxL3B5FcNt9OjrNhT9sc2RHVawxV1Xjeu1rFN
3VqXgqMiDabmVk5l2Fxjhvw0hJoiLlVnNsWlDiu/cXOrwT49Qv3yHzsd4RJITnTuirZS3SJ3okew
tcEPEwfeH34g93+iQMawKyjBerlh46hv4C3EzwyngmBvIgYUPhoGzrxNYujPNGinR4sNC1l/ks3R
Q2i5/HJ7v66uI+ee/BbE6lV9t3Qype0FmgXUyOl7pZPSKG6qOr3h1mlQmMd+xMbNG+AEaxtHcuWp
IqlmYBxUqVH8ZYf8535DryVCxzwNL7HViuYouiQAx1gHuvGcJ3X1wIbvf0vgpZ8Ii1v1Hm1X+lq3
P/+6Tso+/run5nicy2nxXkWKJtpei6LLGCdN8lkYPNvgGenYQyThWnJbFFUnT8JH+TcM9eHTgHOR
vIPjW4eeUlrdy9RpsbSRkVy3tflZqBuCu0f6D4rM4royh94P6oarMs/qutszUF14XVnAbBloQiqu
kyqRcVSUrmi8eiwN4Rq1qWeuLXRlI6tcWycgxQhKaXRyrpAqegtggnJAcFHhAu7mNuc+Lkb/UQgw
Vn5q4tQqZdkuGmCjJTSN324v0fypy0MPYJG+H3qP1wmMP3Z5XzlpcMn0qnRtaTTufYLqjXOwEomi
Lo6LCSg1NuWyrz7aZIAQrRglINME9oQmCqMc+nLaujrXh5qbp7R2QWsvghfS0NrynYQnIlGdfdMO
+mctVvodGhblRhy6PhTFdj4LDu4yfy6CligmDoJLnPYNHleyvkuzaXLbrt3qCq9uWdJZvLcww5zB
Ru9fhKoXYZZjhHgWWWLeoTuT7SVfM75oUlY/DlGOQpicCU9GIfTQDApML80X327vldXjDOJ/JnLO
jMBltlviMRaFCoFMq4zWT9qcETFwWRVPtSxilEwwj02PQ6KHs+4319sDZhr5tMsDrf+Z64rkuKqZ
aVvW1GuXLDt4dqXAZukKnion6WRxiwQX3rbuNzrsA1B2EchfLb+p75DUhNer9ljC3Z6Nv/XJxdFB
NIpMhHgcV3Jde78kuE92dBCl6ELXBQH6EteU3zm49Nd8GOWfmdqWz91oiexZjbsc5ZJSbmUXtl+M
vo6oSEqdprGeUcCJv07I6Ao3tSbpFZfALvOyqVW+aIUzhm6UlWXnylov6R4qNkq7s81wpKogFdWh
y3UVzrfDw1r2RQ0br42tFwwRhHHR4P7hMxVWONiGU1j/on2RibsU+8N/MP/tyPyFVezxhvsLVUfm
xkMBKAS2Por4OR7L8h8pjvLey+EBAJBH7wRtpDSMtX2S5X7NzTjmr7Wt5IqLen2JLluspZ9IDaX8
R20b+R0A0Vp7CaYh2ad6PdV3ZT3Eb2UojH+jIOz/2ViQ66vs3XosjkgRjPaYaOzO3khe1S6y9mNl
lV6mJ9PpwyNBugeyDouTBufyjmlHEqeeOOgy6oDejA7TrqzvrF0WDcan20PNP3qxyea+xuyaSXvI
WqYpWV0iwCw10aXLnfyumVBGMPMq390eZeUmQ/2TXIi+FwLWywfRAgSL38AQXyiJt991P4keM8eP
DhnWORth5rU2KUBJgkyQLYAJ+NPigqY6i56vEcSXXnLK17qXp18jzMJvMtovL23R9E99VaSvStlF
xSmSwx6TpV5ri32v2/6v29+9cnXw7jKzpPVIayw7R6EBwrgriU/AvlWPdjOhQYQvy4GOr7U38lj9
4RjC3FjSlSTGtinHcGuAUL0S9KgcIWVlroSXEq2tPWQEyB0IID8GbdV4GJgEX/+Hj5wbcZQpV7hi
CHO1U8BXXuIoosY0q5W/BEpm8UcR+T/p/g+Tq1OF0jZuyLW9ayNfSQ8E0MgV4oa7EGkneraXkHQ3
crXMnjCmDu3n2993jTFjR5GvzLh0A+eZ5Ts84lDeWOoYXqrQh6IMQLD7IusC0e7G15E9KwLxSYKD
+VZm/nCuu0IgtVbj07rv0770mkaOlUM5deXGQq+dqpmbCJGBzX7VJwxUqBJVGxL9q0ry2EtWf+x9
27lPpmSrl7Yy1bPgHskicchcnXr/FomwM7O8KMOLGnbyL6tStUMzwYK8PdMrx8VBYBYeA5cFhmGL
o4uddelMjh5cSpUHZ9CmXdT63ijHo+cnUK5adDQ+fjMB5+CZpeRHiX151fZDhupmg6lpZgix081A
PpoKDXkTIZeNW33lXIKtRXgezwVGXBYXEBOLJVn00aUYa+mui+32cYpiafQEUX9zyKRcbTdOyEqF
gaRwFiie0T80ld8vWwGiVwkUToisieqhJPJ+qS17vENWVL6EUdjeGWZtS3T4Yqnd317Mld05Hxr6
WfPRuerPd+pkWqlsUkYstPSoW9HPrpTyT2pZ/nt7oLW9iasE3BTQ60ABFntzTEAZdfPxzNEafgIu
9CoDN9hIo9YGIegHrYzECFXExUxiKtNrE4WIi1JjsjOgIBruQ02vtmiga0eAx2AGwIBCu9okkqFk
UdjwMW3TvZSUoY/0rq2D3oiogsgoF15Uwa3e2Cdra0WuClKMvuM1DtvM0IPBpo+bRNL9T1XRp56t
4Atj5uOWnfPf23IRccz8d0p50LC4WBc5O4wNrQ7MQlwg8Q7+QW3rMn5CJr/9U+kGyo/QR1BoG5pA
32nUGy2XHkbzqUBtAvDsFP6M4w41SSvyi9caqNCbHATtSyYaNBfTzChKt3cKaysYv15+g77MHE0g
VwwsQ31/kDhCej2mo7gUmo0PUesre7SGi43Cwdooc99Mnitk130b22kJdq2AClmfRbsYXZT9WCbF
hw8m21ijasNSQ+S+uhTacAibpkSScTLFgQ0vjlWlFOekgm3x0aNJswY6ydwEpmlzldBVdqzWfR9f
LAksfSHqYl/l6ZaA1PWZgTtFBYjjolBsX3YD07Fp06CJ44vcoP/qqk05NR76GNaT39CZddViUKp9
B+RkC4rxNwd7v5npSBEWzH0iSJLLXrBJMoWyZJRewAdpcyBSq7bXqW017ApsQUI3Vibd6Umygrw+
Uo81TVeSB/m1EGr7NUMetNv1cQulktfUpNnU1elbmTYKJlJlgKZhCCYguHfyKAT8Ckz8X8qQw5OB
fqrpQYrQn3QnjJ5LxUQvpVSdKnXtPNWG3dQoAs+/prHNPVqlGpDyMFDHI+uVjV4kJpTbDb+zBQzm
Wq9gaCtp49nVLM0i6lSPvLyQ9W+TlkOX7hyDKyfORxJAXVQ2YkIG//j2Xrm+g5hKg7id2hlKhsv+
ArB48JSayvOYNfFRYPi9V/Mi8XIrcTYu87UNM3Pt4f+C1bkSyCn8MewlbYguAwKnLohV87eeVOB8
ra56gZOCPdtQfxiLyyNIP5Y7liocStCLK6RrG0UrE8JkkCPKqR4hvMi5gx/coEo74Jzlxtm7LvwB
VyGhM0nuwDRfVXTqqkHpKIsvip0bYhclof4WV6avzGTABKVYXqCDNTpZvwfxYr2pQYlM+e01vY4/
ZrMNwh0M09bkv+IwkWq/I/4o4sz3On8MvlCLFnf12Kf3ZiOXZ12tWmRl+P0bY6/tJ9JN2hxM+zWi
vAKINao9Y2dCON6Mf5w1lHVUccVWwXft3p6dzkzyECrxy6lOpJIUJ2U/+YgI7wc7K065kzYb9/Z1
/Ii8NsEUqidUhFB2ev8GiVGbOLdmclGl1MtFmv4fZ+fVbKextetfRBU53AIzsYKybfmGsiRvcoYm
/PrvQefiaDGpSckXru3aUrknTTN6hDdcQvrvrtwg7QLs4iAXV3b2D8+htWjlke6lMKI0zySjAkMT
qYOKMsAcmdcU9NtnOy678LRGg8k3og7esS3o5rhtk0nPogBV1CZJ7pUSvoVXc0Q2zAshqj+lcnQk
lvITVreJv3SW1wkWEFAuzs2eTBERD10z7rIIZ4DLAvwFJAwTAWyZeuTBnxXUBeVTM9TDuyic9N4D
5yWqUzLU+WcZ/8X/4QNcLE+mnFQ3Q5X7Vda61XEoTlLrZEKxS31ZJDYExFyuq1tO/0sK8MnJhWfb
qx9UiBDLdCpCs8vAZqaiOzjGO2cLoBGKINZaeqJP+fatm3QyknngNSiogXzWC91xNXSkDzQYrVXF
abuRjFdx6oTpAGJys5GLltTc4wCNHLud5iBBL15xK5P5mIviStk+AehEc3tIGkP5YNSVLnlaxvjC
7YyVyqYCyytQ85rH0EstufwURouOqAeM9MmdBrmnpdvpA6p3wq5cFduD4uwMgBO9NCrz1oum2X6h
HgHCOJu1vHiDnCXfs14fGEUu5rdiWLSPRjWPmqsAkUtcuYuT9JSpk2360SAZnd/lULpOytCYqj8K
xrt0Wazpj6rVCt0T4xxdq8oYe7dIFPnvpk7Cf4s6NF8Vc8bFwQIU+zkZc+0bFHqEGvvSqZ2nsES8
2a1pfIbnOVvE13aJC8kliKO0kEdSOp6KAULtsxXRHXSrcZRa38FH+QsZlpSdF4zGbnOWyz/ssLRG
V9Lb/lvRiJnvF+xmhBYKqugunY1EeUn1ZvpDabFdP9sQ4A3yglk7Knd3umNUMUC0eAqa7He37GzG
OBGhBX5ruwlpZnqlfqq3kRfJxfRu7RO+Ol1aMTHry5dC6ge/Z4biWdagHkSzn5X19sSBdloLKnBc
9wD8SNWKbJztG6Ilmn5yIhHXfpN2Tfu6OFPDl6XGSfSUOc6YXoqe7ACFeylLrl06tYbb987oXIBp
hfNZ00Y06AsLaZUMHWTDNWjN28+MTebhX1lpk95DKIm2d8Fx+SIPRpdj/7rESMZHLfyeSRJy9bEe
bFGfqz4bvxW5hT0AuudK9WLbi/NiLrOp+21stu9TQ0r/smvcXSFj6FnBX5s6fnlfzLMnddaYuhJq
Al+TapGzc2HJPXDxOaEwWWK9GD9CKueDmRFGLwMxD1UwdsmApzABZvJzZ1beydqCXZzlcM4OgslO
4kNxsUJ7+MxJDNYr5pehrWgQz1mmyrmpMha5jVo0jttTY/mjwhmQsq7xYzLdg1X3Dh3LIlABt5wB
03Y8F1YrYLeV7FuMPIGbmqA3xqyo/KQemGYNVe7ZRRd6fUc6Kqv1+ITqVnvRuvkIYruTj3A9U47w
W2D63uFI0FhPGX3wQ6CW+WOTLa+SOvUnZlHGaz/IE6r2hXU2jKNG8M5lqq7aFohByqsW6iaKW+AG
HK1eD7vslOewS2UvbRz9vEo1Xh7nXDvtSi4qZoZ0QnjVd62KqWTUquMDcLOzqf+AsA6ev6kNBtvt
tIUZsFlky4c0EUjuW43MJBNC2JB8HkZp+VtTEU9oEGeE7eRGSSiXv40wA/dPFrMyJKmk75o1E5Yr
4yolYkttfsqSYgm0aSwOVtk75+vkjPgGSeQO58UfFMUMyR5vw1RiuAVw9vOcOe16ewxOMA2ZhR2z
ESdHmaCyk3WvzAZm7Qbo1zsEHcj80eqbWLpFYd5NJ62NVtHEwjHArvBHOgj9vkYX2hDzt8lIpn+J
Rf1Hzg3D1TKbFUx7Y613TqYSGs2VbDNT/dCqxZ8zQDOGeVYqne2pZX6fUpN+PDg6u79+rWZJt4FU
b+c0tJNHRY3gp9cLkQocKTNtI807QAJKoT/PGjYWkD+jc10p8tMURmrrUhcbHnww/XXEK8XrJCG9
c7RJOi/2IH+K5m68gkWR/tL0brrEuXSk6bOTFiOYx41G7QwMdVv9D85idU4M5Jg4kt/SpYgvY60X
/6bTlH1OCkk52KSdTxmCzKrERPfkvt0YZw2ckp71oE/l33MYJo1XiaF9H3HpHzEPdhejIW5hgo0i
w7Y93SPej3GdKd3maUh9WlC4tKAWfUWKzTg/fvk7iSZcdULjitC6l3Ks0H9DJIbnYpA8ecqCinQ1
G9pBVbr3tlaMMyeax+G9vb2BeELSqbikRsiBntTNkp90WkSXiETIjyv1CGO3t4HcdnTBoaTt9FOh
orTYg4S3qTAH3yCzOkmYqLuoafx+E5XIvoqAMY1RsOLeNDb1MLSmPFofLZn7Z5ipMtLLNqZfuUgO
4tvuUwHUpX238sTuoAH9yJh1yKSbXovkZZCc6UbXsvu7UGLLfXwsjpbavDDMZpR4ilI+L0RZzpZs
01qDS/wlCpPfVrans861YPIP01KwDW/PhgUGcITmG95SLHlid5i11sPsZbxOFkHk8WPt3BC0RVBC
WAtq5mdrJPwlE5LaXk3BlMA3z4bo1OlL+hoXIvUtY/m7GeJ/9U4ZDy7mnZ38dUl7kwOM5WJkk7E4
N8VMoIfhbjd9qtBOFSSn3RGEYO/5aBeAWfmJdt6mXM0KsZHx+7jVtlm+SjjUPGVNpz+VZof67BiN
XIKLddBX23vC1R5j7brQV9sCWvk/l74bQhuPVTkLzHig91ot6jkyxurgWO7EEbwwV2Ethlvo3G6O
5Yx/q9L1pJSVkHp/QZbRH7Ue4zw9STxKdfP0+LzsrbeKsq4YNowDtjNg2MHhIErUHbJBpOekH5cf
Y2d81fteDRJTOAf1+M5OUp3R6WEMSrq65ZsnSlJKebtiTeIYTWID14oC450L0pJHfiO7S/Guft6f
9zzaqUrgLcI2CAi+47NWGvMrXR/z/WDDNXq8iTsALwMdNAS7UOJgpL6dBxhmjuuZGa7qo45ynuZC
8uqp1P0JXMZFUqyZQmSBWAtB7bXV6v6PYsxKT1Vq6SmK6Hg//jl7T87Y1wS3wFm6m0RpDetXjgq5
CtXT0wwB7kpOJ50iOrUHqJSdzxH9GU7Oeu1x/alvw41oRThaAm4fXmjzc91V0VVJJPncLlF+ajvj
/SRV6QH4ZP0ENgU2qADuIcb19E9/tnx+CXFyV+QI28/SLe3K6OTMZfaBWUR7oFe8u4m/rLJ5slou
KhMXCukmzDShHsfW0k2dJnHRhQa89PiN7VWS4PPhvvK2VjfvzRUxhPmi99i/3aB5WP9gim7cRqQo
fBHCECAVdbT3DY5tT304OX8oTaZbXrJoQMma8LdZ7lQXEC7WaQVlxl0trbUU76lGalbPch70ppUH
TuQcWVvsbi8Sd6t8DdT9bcUqyakVpUUdBZ1mTIGdA6Kxjbh/dZziPwzr2FMoAaRJK196s7cjiMK0
aQDR2lMMBFN1ymsuik+P3+Duh7CqvtF+oDG/vSIQInBaOwQaHeIF4s7WjCeJmeE0mCKDK/Kk84Ys
PrDi2tvDn4Eb+A7X01YnBHCSMlkI5Ab6HHX0BtUKc1h2MwshDT9+vN2lVlEJ4hv/sy1GKsJnjn4Z
+tEw8Lx5zjDb6OTiFiLfdpCvr69j+3kD6kCkGwLJPbCbCVpbyQ21GgKt+WUYbBnJlSE7I6Ka+sUw
pl8pwIwvfTT9h5Y04EST5BMky8rmeBvMxgkBHcSiieJx7VwqJLd8KxnmgwHEXviiwKJdQjq9zs7e
roJCvzIaNp86wGO0QFpJvmWqmh3cAcregaRwXJUIcNuC9fd2GWtQGLc6SJZJrbFELhJVDSjaXsyK
a2JR1V5Da9H+ZUDGILVdlKn2224W7aXIF2PtW02idpkE9I5vORZw2vVsxG6VL8UPuVza7kR7Uz0a
Be0ds1VEmbqGTgop7NsfrapLPGHIJt1KIc/BYrf5d6dUtZNpTcp/+GAtoPtM8RAlvEMTopPVjnKd
09CoCttfYVRuYsrDpe5Lcc6yuXSLqkoPuGZ7L+Wnsx/abXTp7c0JA9noxK0M3EwKR4H2o4IFJkYQ
p8yQPpj2DF0BStZ/+HRXMrxJeUqTbtuZclR4NCqe5YGlRPqnrGoTDyXu9vtsLV8fB4mdL9f52fRm
FarS7cku0kWpuxSYm1SilMQ4QW+ftCRSXvG+c7CXNKLik9nr9XIBWnpU+Ox8VtSmBHg6kXR6thHK
SvG3wgE2CowJ8K2rtDKYTRRw5YPt3F2HHhidsBVnsu1c6FVoxk1nwJJvs3p0hTFa5xHb9m+/v5er
AyTYPZn8aruXcYGSxKILmpgoJQUMmxG1mgGDMu8NA2Tne8+JoAli+XFU7u89IK1F8lkHnNtda0Zl
2GV2IW3WdijERwZaDXST9uhS3st4qIfRL0eAxuIb3ITBEF8Ua26grMbxKsm6JE1n+5AVVo3del5o
Y45lbZ2K1ClCF2rKONG9jUeGJYs2WJ7Wllp9kMzuPflKpAXDAFrzrpld2VNkpBXs+0KX59eO7gOM
gOkoO999cgo8ioUVDMrzvw1yRo5AYg1Z5QY7QrlOdKYDPLMqPzKheGi5pIIHLaJX0DeT68SDuMm9
0/jDaDcH3ZbdX7LO3rFNAGJ4R7MbjUESfLT2LZdQMvGLGAgDvHAjafzSnC3zigTRgIij3OA4rVKo
nGpEWtqzBtTAdjPJHNODn7RzATig6YGurLXonSKJAbSynY0svGVzkp9bUDrPWjop5xU8+B/eNpi0
Ve0CAP+dLnCxVCHiYgnn3JLjk9E36UmamiMC0k59jXQiesqkEwgbbm+0aS5DrWvwpTAzEFRxU0dX
ISsZEKA29Osl/f44bOztH8g3tk6lW3/H0HMopqu8Wp15TSj+cos0RF0KHGRElv/+XbZaNa4wo5Vc
vO0c0J9o0KaKJETMkvDSaV0qubrZ1s+iWwyNTDRWNDcz4uWPx4+4c4eSZhMVSU1QWtriLCvE1HsM
cimV8GG4tIPUBrY1R09hamN9gQRBMHXaUWKi7eAIHAglBAZCPuXW5uaOa+jtGImS39dSqZ+SGvEl
L4nRYmH+UVKOQeQcggFPb81Ntbj9PrQ2Vl1WA0gOKmbIRS9nuuRDQrHmaw9VI3MHWNCV17TtPJzs
OB8/zIsjgT1pM5CiSjJMqYsVR/oP7cWJyXqxFMm5R/7oL9w3s8iD79t+lXuYJ+87Rwhc5gBBXdO6
tS1PEMKig5Ry73onZKE7i5glCKRN3LKkuE6auqblLMUVovKTlT03c+2cGyul81zEXXWLncxh/lMn
l8cvfS80A6G34ecTnu8UVnMDEnmpNIh4q2pyGhqtvxRJeIQi2PtYHY1eCNiqdan16P3SWagK5uvy
yNUnNWl+NeRWBqeK6XNYG1icVFp20Ff8ia7e1Dpcsv9/wc2pamu8GyEeoHpqVSb99a7wVoHud9EE
QJB/c1x9xhgpB/DmqiE6X1bCpOTx1u4+NC1AohT9RorXtw+Nszg6KvDSCBl1826SnPacLJHqSY1m
uJFTHU1K70MU/B2GCeSjNpKBPyeNv2yy1HSpiNGMwb9EYCAtdJR/YCWczDA/KoLuQ8WbpdTNo1Up
ACMnXWWbbav8thTL6DmoKXnM7rTXjjk1e1wcSQWtHfa375SHWqWbGdmtFhabd9qQYTPd5J1Oqcp+
hg54SEAoJzsJc+HmZld9yCK6f47UYUCVm7/te7wyhkGUKnyikMe3hV/WGfYyqUMcaFoRv4unpXy2
h6Zebing1vDgBO+9TL4T5A/Ql72XwupEN6oSTvZBFkX5qxZ2PW4q4fQ+r/r04L7eW4qqEMXen+SL
batx0qNZT9sccKvp1H6f2pgMIVVw6jLUrx9/EntL0f/CqsyGcXZHb5PbspajHmZsMifS06xI+Y9O
E71vzdr0+fFS918fPTB6DaRgq/Ddtm+UD4U0c+0Asab2lDpuC0Mbo3MWjplPk2Q5PV5uJ+VjvdV+
bTVBI/dbf88vX1/bpXMSjWjmIpVofxZtGbrTEoJGlgrlJIZhBoFmamccGWYfo6vsucbGypsyRTto
g9zfJrRaYB7QCQFgjjvK2x9i5mMsasEPCcc+fe9UhuNpJrUpsgWWp0+z4SaNBPa7FMaBocdOt/7t
0utl88seIHKUG2KYs6BZZLkDqdPVvXGSjSx7WWw0+ty6XRLh0nqGQFworRYMmArUwZCH8rnjYu7Z
vUY7Chw7twFWNGheIH7IJ3wnaTANDLEE9XmglthGlGVnXnppSc6pmCj3irx+0kSX+r0QNi+tjS9p
Ncr/4eiv6os45FHj3tXwna5gV8EZCbLesLywbOWvyjD0nom72cF72Dv69HpWd2zasneQEiFHDS0k
iFRZvfyJlEIpezZqNL7U1dankk7CQQDZ3V8SGJJVZKfxeN1cB1qso1VhSHEQpkN+VmOFDlcyF5o7
KKHpV1qon4yWuFWpSvzOaOjZYkHUHvQP9p6aTGbF9JK/UmO/PXzo1NtlF8GWU5rU/ltue/OdmLPy
jKxG96STwR0JjO0uyP5i0Ak+6I7KYSlpGuYOcVOxOVpGIecfZyktnqxRij/kaEMfpGp7ly6FDnIL
KDwQQTcRpoqHTKsxug2KAaUKaxxxGSwnjOrKIZ0pbUXot6mufXwc2HafEnTHiv/82eZ/u61xROaf
CjSHWkdMX6c67t1SitPX0QgZ1kbJUZd675ZnVPOTGwO1aXvLqk1byH1px4HVmLjvjUjFKIX4Opuh
gSZ/sWAcGGfeTLXslvn84/HD7p1kVJyQlIdZQjzf9vQMUdGmd7CxDJlT4S4YKYhcKgpqQxepN5dz
gW1WoLaqdcYoYHyhXaZ9LMUSWwfl+hopN7mOQj8Wdh2iYIg/b9612RhTnE9DFOTMs90cgYVP9SjJ
B0nG7ipUmcC4NT6aLXrLZoft3GZWNCeN9oPO3JcGScI/D/Z050KiTsc5izE/fcTtudXoezTDapEj
l9JiuLSJaCMmS9K/DHKNj/NMhyCQ7dj6iy83z8C+IprqlgJ0qZsPYH5dKQ6X1p0dDqOLbegQeYuJ
5zhuEI3R+0MpVm/JKsuko0t9vSu3r2Ft1RFE94y/cvJsJykUSnFTbxxPGuPlOZ3izr4kQ6LL15Qc
pyL1VPu/okIWhm/Zk/ykhFn9T9QP4bNZ5XbhkwtUv20/sNqfk0Uh+A6w7K6NOcLDyEtDAlQmReN5
anrtHIOl/6HmlfxhKpcjIby9o0LmQkMRnYSV1/02DHBULEkg8hyo8NIDQw0RHxrg0L5/fFh2+HFo
85NAgVKiWrybh6H3I8V0waKgyNPcdiHJxf/Eoal/6Ra14SQUIWqGUJOif9TBUqYXadaKK5pFrfAW
2K/dqzZXmXVSi7Umgd45fY0tE4RAbauSfbWM3G4RFRLzX6D8rW+tSHv5okx88b5ppw3CB0tRfKrs
EENRl5mO3V9HFMWcUzVU+L0Z0FBtd8F8YjyPExIN17m358Wd9ap6At3nRO4olOxTOdeq+SLH6VDT
hh2i9qKClfjb4j+S/a+P4acDrW0j69TVpEgn+DJN9OlgJ3eOLvmvihcjsLm7SGapS1Ytcw9DV561
APS2+Tp2XXl9vMrOncTckIBJtKI5to1TwkkqBACYu9RpJT+19dg8mWXSBfmSFa+wD784Vaj89XjN
nSKCsohQAi6EceJ2wt2LulOLiqOPzkLtTYVe3BpmwD4MkuQgAOxcfkAHIB0zS0cyeBu6uPTTvFkA
Dc1N9b12bME7zeZPmH0478LIKYeDJHFnPXg79AzWC5Ch9xpKf0mg59COAJUUQARCbYZAuUIGzk0u
0bCKJK2dPOiWcvrl8X7uLcpQYk2ZKDjvZoO49ObNPIjw1ieSclpG9ZsVL51rzjXSjPVyZAmx8/rg
b7CXMEcJrNsufWMlHQQl5hNDW43k29Eavfnbhu5ViZYevMGduAWYk84t9+TP3PDtjka6Vkdys+I/
qgaFCBlTPDCD2sFFurOFSHaCg0VdZAVzbxNgHRJ2bTJebWWGKOdGpTvxyRydGAi00y7VqW6ryPQf
v7edjfyJEKLWpF0LNuLto2EYa3SoCUq3ZtQbNA8X6ZzVKeNBit2DXdxZirkKUIiVC8GAZfN8eTen
MaJlAFYaUZ0tytcXUWtx4TX5YeBSd17ZmuZSvKziYnf9byigpqQuWh5Y6C6XJxEq0DHNRTaEaxii
Nd2EMvJ7O1jJ30lRDIWrK2LKoGnl+r9ZljYvRNx68bUW5vKpzlQ0nqcots/6bCt/wOWxTS92atWB
eDXAEZLGvvumCFX+odmRiWFKlY6fbNy0jtzJ956LJEuls09L567Vqk8DHYJJyoI6cVrE7ufaD7ES
OYjIe6v87K3Q9cB6dft56dxExhRRgxv6kl/rEYkbR5uPemF7q4BqhBVGgkr6sd4LvwaqSIkSWxN5
ABKwf07gZXld1R+ZKx6tsgmHQ8Myo9rlQWIAJdAmMz6rZiP/h8O9hqOVd0CKs71PgOfDZIdcEtSF
LHmjRr+I+Vt11gGnHsSJ9Qe/zSfBChAkEMP9f+JWb7cN1MjUdUuaBUoYJa1HNdGeQrOwPwrFLCJf
Gw3rjPLvVbOy+KBIv/+EyfJpm/7sXGK3svmEHfJCU570LFhKvcTYKZFdTRdzEEvDfFC87D0lqEUG
WNYKtN3iwmLE50qq7jzQYkhul7hLu+HcWpMdeXkJgf67agn0CvRCC4N+miHgPg6Mu+szZ4b0TCYJ
ee3tLidtNjKJZpf72iif9GWMXumfyq7dGfG1iKf0FRqbfIZR1h2svLvJiFqB6adouON196rVJ+DE
WXmRlcXDI97+ZsD4jFxbrY/O7f3XgSoQnx8GMyx5lweVY50PHUr+QQIZG4/5OX6GmTdcHm/mfYYH
YwAIEnELfv+dd0iqlSNz3hLCNJJ6Jep9k1H46BB0lSvChtjaxH34YtJ4ORoa7bRUV7ICeiCo15Fc
bs9RK0fl0GlZEVRIUHwJq3Z6yfPUlE8FamHf494QH/qutHwU9oenTJOizMvKvMpd08ZV7D+8Wtp2
sKrB0NyT6SMQ1SmaGjm9zfpzExfWLTZi1Yd1HH/+/R0HLLGiRNc8cCv7BMpY7QczLgKQ6Tnawo78
YYay7jp53X1unaE8W6AgD4bOO50PBHZQfloHAcgIbuNDJxp6t0VUBKWo6vNsRmhMKMb0fqTT7A+W
+mNuBueStT2ijHlXnuh5HM2C9w40b5qTRt9krVs23600hugVWFnQ0iC/DI2teSm43oNwv/ukoBKA
koJEuZ84S7odKXJoZMHktPkHjE6F48rq5KRurtTxijIf5+eqj+KTbSZF5Za1OX5ZcDA8AiffZ40r
oHW1sQdwbd9Fi1AdoatjcxfgqZItbq1Z47c6g/aJdOYUnUol+y8fM9MzgrICFPqOBtQOaAkP5AUr
hRirJpvL9WnsGPp72RiajTtkici8VhWtcfD57L3bX1de//yXhIH2N75GXZoHdiUtr/rYmAHmxe1B
53t3FapdWhTM6UA/v11lokEaFU3Iq+0cowwgAYbonCbR4PiPv9HdVwfoBJEnwH93or6xPFJtOFxx
oa42Z0P7gRLVN4y+VK90kG5+vNhOCCYaEAfpwa6lofr2qYZeniIr09IgG1U1/cycJPtTxTFDfZeZ
VnjBCKG6yfIwXR8vu/OMUPsYaREX4AVvWz69PutMqQ0037sBBLRYqA68MKUFlqhZ96SWgzjo/tz3
fhEvRRgSBVu0A+8E34F1ijpp6TWb5Uh33R2bUW2ebamXQMXalfi4yKrQzk2Z5PH/OhSp+nMxRr3+
+fcfHLDsKlxIe//u5aKopGYsnQQ2gOgXKK2VX6utACZXRc+xNRyJQu3MzXhugPToUcN3v+MKCQIi
oxGUZ2xtwCQrDmtfJLP+3NpLf2ktE+uQOENyaVY7D6+c1sMK9ymTIuUraZ04eO17p229d0FXreCt
7a2LSPug6zR2girO6Gjmgy4VZ6Nz5j+a1k58MejdzamV6PelB8E7w5cCv7ACrba9jwgVtzArmFpF
UVj4+lLmfmuflQK4fyKeRe+811KrPLj2dgIGSSqGNGtv4H4gDVAIBINwGJXJIfItdW+9Okt1xAXb
SQtZBRXAVUJhVc17+wHHjlo4FEoInhpS4kHOaM+LMof+XOBZ+/js7i0FUW89RSs2edvSLwG0VNaC
iJOzjPCfmr7F9SnrnRA1Z4GD5OPV9kIEFCUINjT4V0T72wdrJFjGXSylQSFPOLUloFt6AARXZ0m+
LeCqfj/qUp/RHgOMRHdgm6NE6VLpSaumgdoVzY0xt+2Xo9bdKBGzUxoa3UHuu7eZNOHWdjQV+x0i
rkREZFAl1hNjFwfxGC6nHlUdv0Je6PR4J3eXWpGZTOx3KCe5Ms1Sgkx6IBUkJfVSqqds6pQ/e3yY
Dnbx/sxDKFPX3joqn0S5zWnsushx0nrKAlTpyS+pPE9qDx3y8QPtpFkso2Mvww2y0zMCgm9y8FWW
QWDYw2Y2u6zlzKl2Ihtav2a/Rz6suVhImrqSMum+qbftwc15f6Gsv8HC8YvKHtW9TUY5pT1SQjMZ
pWEMHBii+HUS0vyc8r69sXYmwyWeVy6uX2jrzOkRF3r977+t91kfrUHUaTmxd+1xuY9MFAZt8hG1
a1PXNNunzO7aU8R8zxtA/riiXuYPvZUlB1/m7kvmw6SFhnc75/Htl9kr3YDMesHuF3F/WpBNv3Sl
rv32qf3ZGGdaugJNYHu8XQU4aZk0GUJWUyyFXsXf8sZWsfyoa6WDwLa3lQoSl8xDyVzvwN0rj15y
+pqlwr66jpbVn3tjql1LXhx4U5N8BkU5no2+M444WjsCKTwmdbZKVQbjZ1uRdY3eKxJtjKARpfVh
qvT0eyEM0L/rJEJcaE1izpHHUvLC5K1urk5vJScugsE3py753C0xWBPEHX+7pcPPYuwC4IjU+g7n
EWlClJJmkBdGZjOD3ErDjwuykJ0vtS2g4ccf9N6JglUAfBwdBgiGmxM1RXVuYRedBiHi2ZqLPpb9
ubH77vclAHkqPlYAsSvJanumEovB+5JUKVX/0IpziqTjFxtxYIFehz09VX1BbQ85OY9QJNTCgwpC
VXY+WZSH0JsFsnkvpW/pIq97p0iDZVma7KNa9BOaZVq0RL6yKg/+WUy1QMqpVBK0xcZ0VGdfA8mm
uaqC+Jub2Hod44uQlpUrJSAD/cno7O6aL0v3Vz+pNZSMoRboOc6hea6LeUqusiy00F1mPdYOAuD9
tYIy28q5oBzi7G57mwaqt0VVZmnQymoRFNk0+b1t5Nd+0Y7Ox27ABzvOZ4KSDi2wTbBVQ0dpOiHS
IAZM9a4SuoZSGSpVpxl9tlPSJNOLbYzIOUFw+9fuYxB5CrZJv39K0TBCkg6OHnOmTURK+2SIDAMB
WXCG/eu0CMmzisI6iHt73wI5Kl50TOHJGzfNVCSJ47K3gS0UWSNuhtVKVzTD7KMGwd7bYw2EMHl5
6HFsdnQRtqiQm2O62iqmH8uJ6XU9jE0nj6wDVvZ9JkcDAmQcOl/A0O8UtwjaI8SUkSxnqfsXBYF4
LNtpWU5CEf6i2bP/+D3tnhawkkzN6HPRxdls4ZBNaC+uTkz5osnfUAOaxam3SqE/5YpVKn5LM7xx
c9QFc9cps8p6nwyl/U7OeihMj3/L3jajybu2OUmI7ioPeraRZM9IuseQhHxbb8MgTh3rnOJQd/DY
u0tRwzPj5Tu5U03UQZFABgXWW4EVFL6Sy53yMqLz5WHewtz38YPtvVTqSlqnvNB7kEiMNYpsSRkl
VW+U3gSk6SlKwR44Sah/B4R5BO/dfangQ2AaUe8gSb25I9QaRXVabjjfhKOau2gc5k9ar+v1FZ3j
JfPGiu4B6lTR57mM0+ZUh210zaZaO+rP7Owz4spr8x89M538621i0rEro4ZeFy2TZfIKZcFRBrhV
ehXl2BxcGbtrEVypDxjFwnB4u5aaD7xqvGgC4M3q1XTS9uRY8OkyBRLK4xe6E3cY9dJvYhVG6Nv9
jcZWj6ERc3zQCrwURVefQzk84qPs3YHkOhiL0o3hKvz5mn9p1mnzBG0XAkVgotaquwhSTt/xlVL+
Bthkv2pKWWHVMYZq+TRUouYyxHtw+get9dQ5odZef+mdWR5OOvL916rtI9kf63TMFFdTZmxRFR3V
ai+l8m5dzE2yFcBjWyd9rnPn9z9tIDAUw9Te6KJsMzc8x5kwo14cSKaGJW9jK25eRNk1M3Pj4NPe
+dhYitDJtQMGdVtrFCLRhDomeVChL/6iSENvey10pK/JIE1nTQ9n5eDz3jt4UFwgDZESg/leT8sv
rynuF9Q6CrJvXCrml6HT7UsjRT2iiYNzUE7sZN+4eAA6Jf8Fk7l9uHquFgGtjymQHSXvpdJJb0ub
mdWFzddfoMxZAXPNBjtKeIYH73Dv0FPEkMeAMiL3Xzf+l8dESwroRsHaCToepxkw5qk3kv7gCfc2
c1XG4konXHLfvl2l0oQS9us0zWmKxnSBNRlotEvp/8xFTw/6CntHBRwp2HZqpnvSFZqaKTL3fY5P
m5meEjWunyYp+lirovJLyx4PtIH2lgNGsabukAI4MW8fbUR8qB6B0wVlVeh+x23zRzRAb5Z0kV0K
zTgaYO1tJS1jcjA0oxisb9IWI8msVteLPFjQpfczdQx9jmTpl5r0+yMjfAJoB9E6hON/h4GhXkFL
BZRWIIcifFJq0ZzSqDgaKO8+EGIPDE0ASd2pHAKvHgbdps3Vz5HlTfRmX6va0d0Ffd4vjyP8ffeV
B4KKA4GbnvtdqzATFeioOs8Cu+2Xs0RcZAYW2++AzhaXruuyW96E8m93QVkUOQvyZeLkHUK3BMHX
NFFGIGlIlY1IEdxl9Y/HT7Z3CiGl0Jck02LstT75r59xgWW6CmU20EDxQkFv3cpp5nM0i8aXlPJg
H49W25xBvSk7rgVUsEWVGM91XvyTNln2vufT8+puzk6PH27vhABmI1enzYPW+mY5R53hVZRRFswC
nsEA5MCTYtinUcUX8Hip3ScDlAxUD4XYuxQSH94FQWMOoy5JzjnR1PyqdlHvJWkin9p4EufH6+2F
X849bHZQxve0O01dHKu0abw4mZKfSeXrIFxVlR+vsreB5E6IW3BN38+4ah0rX2eoEIGzhXMyoOGe
ZjqV12hQ2//wrpgwUKEybiFJ3Lwrm5ZxPpqEwyhVk3MVJrHmS9MynRB/FsXBYntvy0JSl8EOXbK7
ZmsVLVYbacRCKZYhKSrx6CUWQs7ywrzOqrojBMpe/AB1AzIV0iAAuvX3/PKVgTqBeVJyjc1OUX5p
i75zEdBNzkndyV/Ql1lOaiIdwVZ3FiVJ5IahEubtbbMszmHRZmufnA3ogipHNdnNe7P3ZrOPPFMq
MDMe2u6vx0dmd1Vi5KoMxcW9VWmSLBWOqbWkQVdidZhQQV9yRkTnvI2tJ2R6yvOyVMrvn9NVsJPZ
pKGsvfpNhVMLZxF12rLo3GWvQ7nEH1MlyfxCnfQDsNjOJ0HdTzMMfhG1xfZVqlasOyLEl3CyYsU+
h2bevIsykJO3yqS0OSgtdg4q8WTFfsCKXFU03h6cCTePXItD6vEst/5u4ia8iKH5P87OrEdO4237
nwiJfTkFunu6Z8bj8W6fIPsfh30pdvj07w8/B68H0KBJEkVRIqUaqLrrXq6luRjxIDUus9bh4NLZ
+3wMISjRFnntDeyYlzgXfY/FI7Q4yYtjvERUPQrvtEjtzwXweE+XscJ+fc8sZ3vVkF/KgWWs+ych
Wn0+Vdhdb2LTfhOFUr23lPEdZax5ji18Oa1IxJcpLMbLiFnXp9cX3vuYrEl5gPTdti+lFHWXAjyh
EYewV+Lh14P0bz7AYupNM/gP33IBrdP2J25v2lOTSsqAOnx808wyaj008qvGq7QqohlWQql6bxdc
9Af30s49wQXIvY5iO2iFddaH52y+ZLzQ4ZZZi+kU2aONB9fBB9xbBR0xCiwyPmL46gMmpoAW1dLz
FrlR+em0tBurvjiI2jvQM84bIz8L4g+F1fphkjAbKqSzAfIpJBFeT933zRGV9L7mGCZeimpF4TaF
KCpXgQnkh6FuRP4cAzSRLa19a4cBCBwY9iXsIIO+4a/+QQnZLTeWkRvyY65MeeUGjtXqbt7U6q/X
d+rmiCyL8WoBPyALwaX1MhCYNUYHcs5i/JgypIM7VBfutmB2gzrSL4S96N0oZBT5LdEcVLSbIEQo
R8MAcxbuE4ZKS3P+r9srqrKQvgOlnpkq+gfMB/5Jx8z5F7Rh1MEF64+85Ta7abXeajdhz6n2CBeg
xpgp+GoUajv9cmb1yBB6dxkGkLAdmJJtzODAPOT4VKNyIZel9CiJFKSHo39//bttm2/Lw9BOXZo2
GMiuc1C+phwZOkjNngja3xFLjdCHkWr6ZpyZii+ZJhYtRtGZqhvVbY1wGHivzM+BVB614Tfh7s9v
cUAvgnuA6rraRLKV1tPQdTDBy/yHZqQQpezO9FSgSm+9JZeVlikvkGqAD+smiBzotZa01NJdl5df
2tJuXUYvjuFmkzn/h7UWRhXoYZy9N4DUPif0dRlGeHZlzh8rKzWeoqQKfGvsrYM8YxuBeC4SuAX5
isLmhlMN0qGQTBRZbwY2ODibTSrONmlV/qplUT2MiRKclawRlzEEJnoiLevRly86xQWue6TBvvc1
yUIobKAULPJlL4/l1NSVLSkgJiGVh1+7elI8BJrrW5aF00HkfX0p0PIvlyphcvU4uqY44wVYynWd
8LmX83eShmjX6wdmk4Asb5i2gbOYViEYttqjaBnFUmM4LJUqpWdakXY3Rkl8dcY2vQiGP3dTFB6M
bLeRABQ+tyT7Fb3ZjTrrqMaiTYo6v0VjAMg0CI1PGYTno7bnNo4uYH+4tstMh2i+/Iy/4qgWhciS
O0l+63t7OsVhrD02g1T4gVSYD3HTHM3+9tZDFArIGKFnyw9SU1FqszLntziqFLeplOBRHaL0HdZZ
pjuqYINe/3R7rxGUPV0S0kfwYqtdUpij0zaiz294xVkfOwk341ZWxMEq270IDo7ZOjN27HA3YTvW
c5NBAqFlqOYGk0URnFO8MB81OT3Ihbd3LithJkyFrWC0udY+TPWmcqaoym+UyNX/ZgdgmGe1snGx
g5GGE62Zq2FM45fYBhN/cAz23iVrkioyllpG7y/3SjPFk4YBGih7kGPXZhyVh3is7IN3ubdD/lpl
rRikB1GUT2rBjjRa+X2oTum5iqbpbCrdd2k+lPzYWw4I+TKfpacFivXlQyVdgxmq6dDNnarWK7C6
Tlxm9OF9bHbNBXDwkebG3hdc1DEhByCCscHdmY2mINgNaa1WxOiakaV9s2fJoZoZg49SyMCkbPrk
O9xV5yiObY33mD3R2132D9t1M3gfAQ13Y1rmNwzA2tqrLDIot4XwqHj9GBWfKpEqRFHZuZO0oLul
Yyc9iHkGqwfe/Sv5nPmTLlIKMXrME1QilaA/2N9bhOvyEwHOYNRAf4Ai8+X3sNXUALusw7EqDOND
mJbIDiNx/mk28/4BWtx8h8EaPL0M1ITIbdmlLa15Yd/Yj6juHdW6W9Mdfg791YXVTy1GMfHy5xhy
EvZx2xc3rGYriOxmHtRekmr6DQN2GOJdZOCnC747n87SUFalb6PflbuxomW2V6aZjm1qUJs2/qsh
5LpQaaP4fZLUjeW1KD/2rpXPReXHkS2F3tjW6pGczHIqXxSyy7yRTjFsRWYIGzGQSNhRGTtmfnPU
wDzp6Kycu2GKPKuz60c1yKqLg1uFO1VDQZupPmrX7ZyvP3p15LPAEzYVCTwjB0qoWtzsvpaeBrlv
z4qRGZcaLzuPyvSoot1JbjnMCEiAxCQco3nw8otxuKQiDMGwiMSRoWPXticM7asOdV94xjTPIMEq
zKc9rSr7d0IY+RcMnY5UFzZvHS88Thkaa4Brt/dqWZhQYcHtXCHLfBO1nr9PEXV1i9gw7uqqzp+0
uZ6/2TKk6TBDav71W2+TsBjc6QuhjmuW8nRdlPJgJmiI0bw6Uhmdyia0n1pscB6Br47nXIXFUc1h
cHA9/IHtvNhpzAQWPDYXlGWDQlnVZGh3z3YiJ87V0bGzeICW3wivGVI9vdcNRPPpqNs3JBu62DVr
W7zvu0o2XYi5SeSnnR4+0Y+RpbsA/e/SRREr/Fiwed/JJq2fWW/me7IH9aj+2OxPfjRzBvrJyLmA
GlzF/zDiHstKiPu9iL4mYGgvuhWm54YePq5xujjIWneWIy9elF4B0KC6u/z3v/ItcM9NsHBCruZc
jB8Cq2m8XGhQHKdQ+mWL+tNbNwIqUosfHzMpehPrjWDjDtfrUFyuyMdrrZumQffA8PmblAX6+zxF
lkIp8cd4fdFNNgToAGoNtJZFIwBU68tnHPNK9NRGzpXmyHS1dWF7+pROp2Gwj5ydNykJSzHNo7+K
1Aig+dXr7LtyDINmZMuZZdv4Nnir8E6f5OCf1x9p+9ngmUDhoS1P4aisoYa9wWkK1NmCQZ/Z2FrC
pbe6ED/YOUYQtBJHfkXb8PHHRlEFlkb4oKB6+QpbFanhXG3sq4EkyLOTlu2dMOTiLsQf9YYKSe9K
Vlm+Qy6Z1rmG18nrj7uNHzQEKXZg/+J6zv55ubzQMwdKs2Jdc00Onuqgzr4DoelY1SiMH2UYcSk7
ljhCgm83DssypwKvQoK0SdY7bKXDFKbJNbKk+QJgrvN6JXHOjEuSg2C180EVTH6oe4BDLAzkl08Y
5iFWFFqPt4iQPwdGp16HWLbOMA4Lv6/G7MvrL3RnuQXfwDAALBcnf5VGlBDHsbVTORJmPeSuPPbN
98FO43djmTNrHKajnvnughrNMbS4oAut09oJp9WBTgBmiENhf5QE6klJWirfLKVDFkGp/339+XY2
DHMVJvlsmh2WWwekmVpVca7BUtEN6N2/m9JOedIkC/dmR+mus4zcxeuLbjJp3ATJ3Ok9ElJJalcv
taNQt+y5dq4t1sXhJQTMWblOHlkAZ5XYSq8I8Ug/jKxQfpZ53R6Rsbaxh+UXsYtF/4swtFqevnk3
mEh3XGse+jzZWnoX8JAHnaS9Vfi/I5rMPc5hXD70XxeGnWhah+OscxW10L8K2wLSFYdv7juikkMb
V0G8bcHPrNupedjgdy31aKnFGPo0UqOeuio9yqZ3zveLVVZvzAbrEQ4mGkDgn5uTcCrDLwMNTwxm
0+7re2PntUGVXST30P4B0rz8979eW1iy7fVQwnKhnYWvdJN61To78P/DKnwaBiggpzaWMyMmJYNE
Rn+z6ny+KmM6oJcwvxmazceBtI9WIQXIQqJ6+SxKqCi5qFuGNEnxZW6D7JLXSuwJyxwO4j7NX/5f
L3M48nTMwWBV/p8mw8u1sO0d1DGGFdYMtvVklSL81muS+aTMaFS5nZZGOGQUsT66Q4nwFpaRtpp9
QSG0e58GfWfeyimKrnqvD/FdOmUMlXWakk+RlCX/pmpoVy5Heiy82h6L9DE2VfS0EL+S/ydj3N25
jRKpH6wWt0OvoK0HeD7p9cfIzrPJRb4pMd2UlBaemgSEwWqjOfacNu7Vc6a0Qv1EUp7LLs7xc48P
u2ORaGa5nPilAAiNx3OcFxgDleZ7c04L9OQqycpO0qBzszmdYv+j26lc+RmEhcRN61F/b2PE1LhN
ODuzG2FXPb0jyTXujQaNQ0pmW/5ZQgf/N4o061mN0jDwAYI5kWsC7vit11nxIcscMV8Kov8TcOGg
9AfTGipX7qRU83qALV8TqSh/NH2XO95gLPIlWV8FAyB/K/qU2sE8+61uVCctsIfuLuhG8xHSa9E/
I8mnfayMP3YNTaB9S1o7bujXa8b7rIiQuBs6bQxdM5kl9H6UWDzkI2xub0il9EccILR3VyD3OrpW
o9TOGf4fbr62I6G4msGtMNxCH2vZ61RDPIHjVIQfjK1aeXqWC/06N2H+zwzV5WvJ/EuANI9COgLx
3AnXaFrbdM006iXsVGyr85KSP5BTM6onqF1S6ougcnrfJHeT+VKmRBui5RZ+N9WgRBkYTdo9dslj
/Sip+dQ8N6Em/y7KWdG8VCiK6fZCzOK9GqTpJTFLUAQhjSvJlWdRI7+Vhb03zGmQeKIpJvagPZbP
szUOlmvgIFbfSaoq/p3RNIyuNUvyPdTcSF0jthPnvZlUqvzU9yb9GaqT5oGA2+KqNuTV6I5WZv0E
BBKlrpP0efIhCKO4PFDm3Z5CgtbCk6QDDzl9zZYMbBvfoHSWr4tL0vc+DNovXC39W6PXYrJBskVz
FM2yjYBmFc0SijKgQkFApe+SbLJ/WLFxpKKweZZlFQIY6RxIZKTYXkaUvE+lwJLM9NYTf0+xXnc3
cHrZ3dsjMf0FmwoOShCUz5ermLFQ5Em14tvUhsO9ojUBbOCiPqir9y4wULvUG8ACmPiuKpuJy2sE
vxLd4m6IfWXI5pOW4p5b4yV0kNzsLUU7nn7NMsPeMDoAb8eQm5A3lGYJnBgF22ls4/RC8dgcMDp2
liIzBUZIg2tnvCGrTTkYCQYZQdIipIGu6rkSZvigtb3zZnNNEnvI4ot6CMC0DZajNUzwsiIMmf3r
3cmc5PRklEb2U8rD7GEA7/1mTDApEy1rvhUrMphafbKsILEq+yLAibEZ/ZxJvC8ITEdty80uX5ZZ
RkNQVDCWWkPF2qi2MmgxpGkkoH6GAorn1LBU7aGmyTuo+v8QJEvvTLSO/dwMy/teTL84nJkfzmZx
N1Rq57X12yn6pA2MrYA9AYqmqFodPgZLQHXm0L42ZoUsQehE3zMVXazWsssf+mQaF9LY8u1bl0UX
LUlALNQ7qzQvIITPWZHY145Ws4+Zrzj3cwg2oJOsg0C5/P6X6Qqd7GUaQi+dMet6fIVJUY1lRKVe
FcTvMYgIxyD+UsuVdjcUURP/LIegevNpYTsxmmdgwMyVBt/LSBMWOu7rTa9c43Gw/bqOEeZSG+OU
FOIoQEMpWj8fi1BR8efykBsQS9VhDGELBkuJ3tviBDPOPKtyGJheG01R5k5jZf2bFpBOz2kGn96V
9dyyz1oZVIlnMvL6rDLTC306gHHgj0OYd2ge2SP3bGmVbqqpjfCjDromjJtSfYrjRBnhj5WkeWo2
6OlZagbjvVNDrLpkxdT+yITZ/FaSNP9iOFOoXvDAKp2rjOlK+qARsnQPWx+dC9UZ1X/Mtjaas91k
wzerhLh+Vxl5Y50C2oHfC0BO8UWzs2Y+t1qWIXQw9IwE69KwrpRWWXVWnGSyfbM3Nfle6hpSldCC
2OIbehY7niwNqKJ36HUFJ9xQcG3DSD7/kTvqWJ7UKBd47mDSYPixLbWqW2NQ+rGBdohca2uDaRiH
xFK8MujoMEyLpaxXWn0dudLYloErOSa6mnoWpsr3ESPS0qtEg4hViLzKLyOu48AjC0j/h2O7pmOO
5DjfpMquw3dOWGT3jeIE9aUm0ykxsDeb6NxNevsrzZUgO3fG2H5Q0grjmqKM8XEptHHK3FLrtIdh
nof5XqtQMH50UsnuvQD5o2/GEJsks5GVZV7upPN9JE9D5tvIx7ZeL9dwNPUuKP9p4d0AW4Z3nPtK
HKSSn8la9WA7Wdp7hTxOupuMofZ7zvL8R9q22r05USud1AwvR9eyklDcJWkj30EukFu3w80InEAh
/aOacezaSm38mAZHukt7NfvV1Y34VhcYFLpR/wFzBlQSY/0uCzTn45RqU3JqwrKLT0s0HCDi5knh
RnPS/+aji8dE62blvZzNpnmy1b7LnkH5QdboBV5nvlCl6VMfj0io5FnfXxZBfO2kB3lr0J+JnSe7
niThN7wYBinm3CL7oibRtejQXvFIeaofWZayLDIQRntunFlO7ywz0H+XY4WXF6Uj1gZ9ROaDcMmc
P4dogwVnIYcVrsCt3sV+0XQhW0CWxnpyB2VsPgRofywcx1ITD3JI9eC2RWNY/iAHGkLVSQxzf5yl
9s7ss9m5Yz7hpNcRosuTkCKd02AOH/C8ch4bdCE+ThEDzrsqbLMYxQ0z+8wgLpv4mnpYn0Rr2+Gl
sbTmR8gwFlvRQsz9z1CdB8XPHaFQfqSTIS5R7JSf8ripU3duRRl5IECrwberPr8bY6WqfYKw+qFV
ImN+h7dR870uTeeXVUSldA/rVW7voyikxpDCuLwfIjOycSnG+Q13IS1T3LSz26c61bLx0lSDKV0m
yCCR1yDq/hlw6Th8tJqQV6km7HDOJ0H+qSSFaD8qI/XI86yite91GQUudiiV+ilo5/ZrEDH0uOhw
4D9VZS2O5D827ShyzgVSxLwODM4mG7RzDAhijHpujYi9MRizk4qa1SmLcfyCXW2e+tI+uPR2lySa
wCAz6euv4b5WyYAQIEN+s/NhOGMhnp8qiPw+TYr6as0Wejh6Mh3U65usY3lOmPYg4cD+bLKOoiqN
YQ4YlqIAEnzp1FR/prg7sifa5Id/VlloSIhB0uNb3Xi9osVQuBB8y0aRe0xEFc8UkvjQ6WV/eT2N
37T0/ixFlxWNHSYH67YN5Q7NcAvtvMVaMXaHrqq9rE7BL4aSFLitFRGrpjI7p0jIfHt97d0v+Gdu
xXCcFsjysv9qGZUxvbymA0dVp5HlNVVr0WTXx1NmtajMj3EqISFdyj9eX3Xn5QJgZEy5aMcgZbXK
T3NUJpVymIH9V7H9kEEGdIUlJT9w9Dnq6u8ttdBqGAeBvSGLefmAkWS3xbi83HnWUw/Li+aiaHmB
LH4uvbVrSS8Yvhr8DHLO7dxJs4NGHzPk1dRCeYrJfO9roc4HSfcm+SM5AtOzHDpHAX+zqfmsoita
DUcN1ULpIZST/mQbDGRiUeiuQyl/0FTcvkC6zKjuQJmg5wwz5OULHOQIRm1bpPBB2BGtJGv3aa7P
XhgF9cEL3Hm2pVbm5ZHa2pvNiEWHVKJLnN7yUOR3Ii3SU5217UWUcuWFeno4vNW2mebi+MwcjUcj
d19tDiAWhtnGQ3rT2zibfCHhIgEjT8uecymZ69+qkpIbRZo6MJtNo+l9MY7hcx9NiuJOE3pL4EVH
666zFjba60dkG+UI4fimcDYdiHXroBDoUd5HOpQpKbNRG5+V4Bkz1u7Df1kFnzM+sMEQY/UCHK2m
HZLadD47tfKlUETvyFj6f15fZbuFOBgLeAu83cKgWwUZo62w3JRBLSpNFIAOD0LXyMLoU9uN9QGZ
c28ppMwJpPT1FwjIy90aQGgP4GMj7IPQ7OM0ZsYzriiYuLaYG8YHR2P7jRY6CD0exsygUNcdq1rG
fiQcEENRzRRpHw0dG02pj0icO4/E/WMs7FTQ3yS+Lx9pMtO5pJWP4ksm/UibIvdHKVevZRcNB7th
uxIMjAUWaS76YZvOPoQWo6uKCJMuo0SIQEz/ZBbm0EWsvZkQuOw4a+FUAoWhIFk9k54Mc9NHVnrT
sqB1+4IO7ZwLyYXre4SN2UyVl6V4GJpxi6TpulrGTgLtSIEWpVPKHYS52vruGOiYYnhrfy1L0/zM
I/fXKg6typXAoh1U61t5pOUHgFpkxsBUeyOT1vfIF5YVN9DUWmK85EVsOq4mZKc6WVWAEZrGsM56
rgOnQvelUlK/dRg5eEURWJ/zLLVRimgj03JDRTKOCCPbT06fjb+YuTNp25DkR6dxtMagUamHiXKr
ZlO/0JWXLuVIKfp6FNhLNWiPqExmVZKc9TcXeTeR1vEhYBiNZztXsndmgaL8MIADcaOAUUDZoOj4
+qp7nx/UKPCTZWhKCHp5etrENEqGstnCBzVO9RQQyZFXveC6ZVzQdRs+K8w5EHiNLko0H2RX2wuN
lA6VflpkYI03QdzShgzrXfIcIRnlZxirkhsmUusGuZambqlE8kGfZu8dA2mGqQ8Ghf7f8jb+Sufk
IZIDqYXkMBpG8KWPQskTJlssbYf8sauSeel7HAmw7u2h/78oCd3LRdECJkQmSDvMdVlejK7O7geR
qX4lLOXga+5EXHAPC4fyT62zjoUAgUVnCxTj+lGlGUJv90kO0qNLZIk+LxpsnFgaQijvLGrPG7yS
FuG4ZyK2fGNKpn6Aipefmx6JGGyrdcUtx9y8JNHwTVKao7nBzm5FzRSwDbckONlNQSWAU4ppCm8i
VftfISKPOHqNtcJwXwW0606A4cVzVVjW/7SpkOv7bOyTI0PAnZcMmRk0HVj1BSqy7Oq/NpHSayId
8gJ3rdTEjVGJwrMulbH/+sHcWQU+yoIuIgAh0rbaNe1cjmS69PqTpG/vnWGMDM9C9eRod+6uQxtR
5mUZ27IYWMbYmnIeosARKzfbzMKnzGnVg6J0Z8uAesQNhx4/6mrrjanYqakO+WI41eWFx6DWgb6o
zPSMhPrOrhLVw28XZDfwsbdnPFSH5h/aDXiMDQ/WiOQ+7hnHxyEqprohBSeFitLvwjk6iC47r5KW
LGdjEWwE9L/KFlHUG1SCNypYtgLXb7CUnzDkkoNVdmIYXQx+IksxDFznpDNSaJ3UBeGttM2oPyki
VH8bqek0bj5maN7CWqnGaxlS6xzUVjuB7P8oWcy5wEmtAWhZ0delrQLVaAe6ZQ6iwn48zZU/Yul3
fX337y6Fuw/bEsWHTao1KE2cAWZDe6qKy1tN/VAAVAzjsxQU6n94LC6EZagG9mvTT0/xYLe1wApv
RhV2gcudZN5NfZgwVo4LzObe/mQMXSinACKjZbFsor+ix1AbTi3FDU6egsvdEjbTfxEYvh1LR1rM
e/txKUoB7C3+eeseDdJMrZ2pM7VwEYSPtBeni6QN/77+PFtsNUxX0MxkLCBrGB6tHqh0amMwydpu
VEfVKdHS+nmo0twr6kE7oaGKPkdgOZc4kcxTEA/GZSymN6Nh+A2oCCNazOEjO18Fyyi2ukQOyMwH
GWnfTBPKRRtkxRdhMx3slr2XyuleeNEKF8A6ngxS7MhJkfP9sqi9s8dkuoypHR8wvXbfKsJjQMiY
ZSFAtXoiGopMQKER3ORKUf2oxDOyxCnbtYoy8Tq5y/wBrwqvTObQxag+fxaB/mYG0/JWoYSAuF/k
f9YXXTxNfRbKCE+baVnCctdtUJfl4IJ8yQ7e6t55p44ndiIxBPp6dadGktFXXVOHN9Cr9c+mmyy3
Hsf6x4TBs//6ht1dChtOcHPUVpvsRVgYzhp1z1KxnJxUwfBXG2PI0LH2ZuyquRC/uFgZXMsQVFYX
QlFEiOZkCl4cTld/BDhjfVk8xEbXMSPzoDjdyaUXOAXLMUPfmr9JnG5LL4achkjbn/Ed6Nx54WEj
nSxd5KKyf735NbIey/0Bom2OvSzhRa3KbX7DLSvHgs1W2weUStL3YLaCg92xc+Uh6rIstaDHNyzd
XkeAajQX3iNj8sRHGrfxe6V1CteO05x/oafJRW5n6+Prz7iTtaCTx40AHgb26rr/JRulVlUZ9cms
lvOpVquY+CZnT/g9y0i4Jg2DqU5+KrL8SHRrZ5PSyEQlBNbK0qlZnYcxzyVOiYHoVjuMvhFGkd/0
c3Ya0WP+D6GGPWqAseaUUz2sQk1jToKBf1TCL4904VqxOZ4qVRnPSWGaUPg1PCo6s7SQ2gB45Zej
6Mx74Wjd1ze/7SU1pJ1KQ3V7XVWSEYeZKiEVFHT1Y4SBq0fvjVlvGvxO1bj5JJvR5I8jVLPXF94J
6SyMpQs1DQjzzQ2WztpUmVRNUa46j/DF9ce2SuLT66vsfVI6t8RTpCeQR1w2+V8XfxFmgjuK7q3K
YOaTInfDWQ2n4IG5d3GQbe8+0F9LLfv6r6UMqeqtkfEj/liV6Tuo+viW3B11jnZOB2U7KFc6BwAf
/hAL/1oFmGtUNUsxnQ5D/hPubvhZhcNzqcg5rnpSoMzeKkbB3Nbs3izQtXDo/1p7dT5UbeprmdL2
pqd5cdIKx2L8RPOU6KG4Me/2YItsCfXLgrRnaM4sqf36LixRQZkaCYUp0J9hBIggzK5Jm9pfaV6l
pHCIdiVuA+THlydUd9zWybQHIyznR8PU8/9wh/3RLaA1vzgvrzuriT7z9SUHPZhpkeLDHC1+NMEy
VK6uDd2n1zfuzs0CV4jxECMHQEPrFhGNwFFzgDXcJqX6UTBjO0dJgIAHvuU+zgNvRgrxppErWe4V
Qv1mfulElgCdigWhEjvVLdJ1xD4tXfKj0DQOeo97O5iKlKyRAhut0vUuQqZoiLSeNmsNugK4aBA9
D1I538lRB+RlsEJGGHVsBqMP0ij9/Ob3SvaxNF0JC9ucBzzCNBpVjK5HPJtAdcRveRLhyVCr7jnB
OvZgC+/EH1RZECrmDiUGra8UZUCGOQN+fOvrvn3vGJ3+rwgH8b3qpe4oou6utdBLaSjj77ZO52yD
aVCH2/GttYzxoQhM44oalnHtDDiWr7/FvaUgfJCQIw+IANzqGxYB5vOaQliN2j56N0vDfDbDvP+U
SEK9vL7UTlglxyVyQ0WiY75O51K87OQyYE6TjUbyfgQYfAfg4z98J9JS3pwKfWrnO6EvZQpbXmZO
Ivo+Na3wWgA7j33XaAcPpO4cAAZ8XLeUM/Bi1kdbikWeBEg93DD6tCTAy5VVn8qBUHIegdjEnlbn
SedBOANnpRaW+SvAAyzDWliTf7RzN6SUJiV6iHhJp5+aHHFLL2oHMzvlUt84bp2F/HNrTAaczoFE
GDV1OzlNnT01p1HFhNZzIkeK0cCP2PBhmWu/RVQPyVk2gqZzUUUHufP6V9zZMAxWltwfJtQydnt5
OYLm6oDHw2ZIdfQ+oXVNJ6eY7aeoGd6/vtLe29Uo9BmrY4bEP71cSbLToKkFXkhGo8YeWGv5Yo9m
emlzo/SsNM89rQtHV2704PT6yjshG5gwH5W5/kKEXD1jZ7V1kKu4IOh9kp8S3oeLfuVwSdqwdfNC
7g+edOdkgHBl3K5zI20xJ8y6p0gqwUB3ph6eyjKYv4Gsdw7S8b0vt+hWgzrBx2MLi1CjaAbDGN8C
hPmvCXrJH6Sh7i6aXB1l/ntLgX3GRQIEKXX++tPRJzTCEA20oTZLX8R4LkEUydwUxv7Bt1ryvlU3
nanigoKHbMVlvrzbv9IoaYJ5L6uLdJ6eSMPFbDXxTcWdK/NwP4/P+Zjkz3BNqyOd7t1HXMbadE1I
/td9RDEo1hwmKK5lEcBASFPj9zwY33WBJT68vht3V+LWAZZEBrHpIzCXBRBrYAVnSWFyStRQ91Ch
1b1JKY+S7L2Nv2xBetl0LDaXXDv8GX9MMQJAU+6ZEGZ/ZkEme4YTTg+WoIHy+qOp2s7XW2wIaNNY
gJPWN13RzibYTmSAcD8wvjF0UL8KkLPPMqjWr0aVR5/GTKQYe1h11LuhGqj/lmAnPtoQa2RP7ixp
QmFvzirf6kVxRZCgm7CajZCNCdu8PXeJ1f/EqtuuGHuKEa7TaIjcr9XSwJu20NuD6LgzYYGoz4Mg
asTf1u1J7opeRzYmuRWd3TPolvJ/KureX6WV1L2nz7pN/6dWR39mQvRZG+xmPriU9mIJWkBL22mh
j67PQ2PYo1ULRJnn2Si/aibIsjINxwMszd6pW2SLqXiZ5W/I25CE2t5YkB1SPRUAFePmMsb5Z8cZ
MeBRx9pznFi9e32z7J0Dmq4LTpwJ1qbQnqk8m0AHfNFb0i8oR8pjlSbRHRbj3UHDZO8YYEHIQB3q
wVbfYw5pUJBwgY6ZZemHLenKTw2XsxBxs7l8GLC9PXi0JR6ugxhKnP8HOIQmuApikdMXXIFAPayo
rp44EpPnxFLrV5Ktu3I1tF+0RppOWcbeff2lbj+kRjMLtiWQ/x1QVKNBVClLInXrDBmup9UAaNoe
T7ZAlGXsOpQ+ciwPXl90+7gsSh0PJxI5t81NNAsymCRBj1MK2uJOlfRfg5nqXjZjYSdFmfHUBKXh
q05fHkyzdtASrMzJxHptgaKsT4c9GVodDyhT6zgbfWPgmhnuEOM25NJrjE/wkiE9JzWOYG3rSANx
x3C+BE1TvhPFNKhuQwqrek2fRUehd6vSw9wLOsLChNB2IFm4kqkqRSH1jJFYX8ByYHlrNBkcA0Pp
i9+KWZQG7AIpeWqmtviVh1iCXvRW1b6ngEZn7B3M/MhTZBtM+E2I3EDEoarckOaUciylrCOZlvOu
vdP6RD+bNZzE17fD9mDTVgC9RW6yp9BoFQmj75J0ywly49ZLqR15VRZLqtvpTn7kJb23+SjhQOTR
jFikt14mDJ2SxzamECSwUSzd55khu46cjSeKSVw9ZG06d2Gp3+to/Jz+w3NSTIFPtpGJXAunQTuB
+dgBtQKTAh2gBzldC64xBNiPOGF7D0kfkMIYnhvuaasMVmhNksOkJNcLo/waQQCJvSJwJN23M6kY
gRcG9hcRNNV9MmvO0VB8Gz8ZvZCuIO234HHW+XOYhGai8wVvQpsab8ri9NkKrcidyyG56GoaHdx5
1l4UY6pKdxuFlK1LBZCnKRYlXPum15LHWG2HEiJwVbQQLeo89lsup5qPC7PCm0sbcmrGxPKnlTqN
fbLsbiyvUDSm+sPieq49YLkEezYa4uFdr82t/bVHh7k90TNL8scZ6WuiYgfKxqe+M3CfMtMxuLTz
EKdug9OI40d6oyTnEb8h7ZT3YFzRcw2KxqVV0Wnu3PbicTD7pHXrOTCR/lKV4D7HfiDySns2vzKN
tkNXjkSx0GVK/TGoukj2wMX2Fcz+tvyQWTHSosMoaeUJEaY8PtUz/AjXymp6ZiH3Yu+OetYvICQN
sbGewZ/EQ8clpBtA9LPbd5M2It5k9r8MULeqPxijxYSz7jMOeWxPllc0s1R6qtEu9ruNVAz+LDco
J8djn5puNRu96mdNYNrn/8fZeTS5jaNh+BexijlcScUOdrudZn1htcc2cwYTfv0+9MmSWGJ5do6z
0xBAhC+8Qe+TGHMXPI4mzm9s1g9KWkz9oReybU7EccbnoqzV/rmA7lHvmmlQX1Q6/Infh/aAdq8Y
NWMjbF7ZhKQFSHguZQD2xLJn/kgMpjoqbb3mTc3qBrgEvZZgbkbzXcrv/mFHzvDp/ule2YOoFltL
iRNBbZQEL8crtEoKpUnSh7zCtzQwvacCWcvcD9XI+DGUavdaDMj33x907epc9EkXVTc61dft1B4V
C55nMAVzGhk7alfRXiEGPjajEBuRwupQaFnAoIRHcJsb0JFvEjsHU+DJ4sAt3QYoy4SPXaVurOTK
l0NBhiQEdYblZVhepT++nAVNXxYJjsyAGC3D71s7fSXTso9icsV3q1G3UPzLH7wMv5AcgQhBIZNS
zk1kKRw5AIxqYDoXTmn5Sogc+z5UuC82Xrq1mcE9pxC+kDhvlLFUu7fplZjJg1TTNhjpOe96rRE+
ZceBDGbekkxb+2b03+CyUOQmtlh+zx8rOWGQHk+ujcyFKuvjOLXNrsqG7rWngfsfHjfo20AZ6GsC
j75SKot4TQcVX7EHW+2Hx6glidRqo9vPs23+h51IFkCSg6Y5jZNl1n/MqpyBUubpxCqWpblXusz0
myhu97EJZeHvz9dS6aL/ai8lhqtZCduejLhGMnouJgQHlXFKTwimhSFJJj6c9wdbuUHg3KKzRw3o
t/TW5bwSE4OuQrW5sQw3Cwzpub0PbLn3kaGojwKp7HfUMbbAH7cpKz1DakKYBQPpxD/rctQ6x8gh
VImHislMvtOWavaZqTWu31qTxJ14MkL6MTZUK3+pxX+OMLjaDH5vSblgsvjPkUqma4FI5eWPcNSW
d4f38wGWmUNJqmyUd4o3ordax03+hOKMW7xGEJZbfx5A5weaUtSfC1UtiC8SlGk2PsXKQQUVT4YC
+Ici/HW3cdIKfbATrApQuUDyD5lJv00r3bfiNtvbItziY6w0yJAKItkkzqZfDbDpcgE8XiZweIRM
sZ7qvpi96dT0mC2mdezsMqvJTrZT1QcTK9R9JmVKsbkPH6SLA8f9TbhyF2IjQPETsP5ChLv6Idpg
qUnh8mymed6fnNBKPniFGR7uj7I6X8rINI9omyOpeHWwWtqdyD9jtZS6C97CLbyD2cRmULtowXSD
W54dr4a/Tx4UtBb6KVEHkMekwH68/0tWrkgAWJTVFn8d8KhX80W0r6octBoepnmKdmgacplYmQxs
Pdmqdq1OGsgKy0sXZOn5Xn7kokvCpIBm92CGjTH4atW5FkxXvf1BjFi/h0GZfq6S3jpZ8fyExd9A
qlfq5y7utrT+V66apU3ItLmrAa4v//6PK3TSbYITWTNrq1Pg1sb58Eh3q3+x+6Q/koy3X6g64At+
f7FXhkXAAG4ZzxGczuvyWCQEFToqqmetnOzQr6QbawGeI+Whha5UBjDZ0RDqahcNx78eGf4c3cKl
NsbfukJp1E7U2YPIvLNpCeeg12V59kZnOiomFN0UrZ8Dtu9b4lwrZwnILDaYlJGQUryeroHeiBOX
DJpg5nAAI5Pv7YEax/2prexgjMZpyVCdoPZ4XYkGoO7SJ0Q+OgW6ulOaNNq1pnHooFD//d2wuIsu
LCuU/m4q0ZGUMVBFLsQa1IU/Ga3+IvBx2hhlBbyHLjCzWcCIDHSdoXdpbgmhRwi9zmIag1E0Cj4/
WLcH4xglii/72jafVZDzCyOqblCfjbsqemoo7KR/H9bw6bihPMQi2LRX+waB2dAJsZJ/CEkWDxWq
BZ/HzFmc6+WWvuDKvBfWMahkHoAlEFiS+j8OJVFvDuYNlLddOvKp9EI5885p2vdOL2QTpJrXiH1d
y/BjsmhDBGXaDe890Ro/7m+o9R9CtMiDBLvkpq/pNkM89NzQD2g0hLvKrZKgbYEu+BTKQhiMnXbo
4noO9AT/7SKZdF8PTfvn/V9xu61ZDZQ6fjM26Voth+vP1WgqC6OXWjn3ao3IM78HoSjXRnnYKjZO
0OqE2WjcELzAbDn9cqwaa8Z4iCzlnAEB4EaKmtTwk8oI0e0CPXFCVkAXxypWldR3QhzID4UVtQ8I
IcNrvD/tlUcCsCPzpTAK8Q9h1MvfwnBeJiwronfWxcC2q9r+mCL29q6I6uHfVDGSE60n83XO2xlX
drSu95nSmYaPHRYaXfd/zW1wePljrhdGU0meJYwRvVTL19hyUPQatdl5atJ6DPJZcxEcgkLmudEL
Hnzz318FhEIAWzmBiCgibnS5GE1XG/2A/N0Dst4oMJhE+L+R0d9xcCD0y7PaezdjjnpA0G9RuVO8
B9ZC2bIkur3IF6g50RC0QrzdroOE1GQzRnYfPWSWI06FZc9KIPOk6zdum9uwk79NGr/gFmmtXH/7
SjherIwabBJzgszlpOAyrao/SMuOfUTRlA/3P+/aGVtMRSgt4+KGqdPl8sYopUnTm7jdilrZdVM9
HVs59JgOG94G72JtqIWXB3iG6ZHfXw5VukNUuiN3SmopiR/R1NtFrkSlr0ScYyN6Xx0LTCZIwcXE
xbzaNU5qlUVZZtGDSOMOMjCgSKtTJ7Bl1la7bXWohR6AqzgBjX51S5UZAIIpthG9zdX4A2Iy5ufC
Hod3VVF4/9z/WGubcMFDOwtex6Ycf7mCXag0srRT2FvmMO7NOlQOTpYXG5G5uzbMwo4BSkowQU3k
chijiKwqHOfw7CX9lBycxFTF8wwpPXoRltZ/Tdos14LCkXSfh7oRbwnMnfSIol6ZBXHlVVbAAzEn
YPi89FMxT116iAZqxX4jZvXHhEGg9OtwqjrEgdokw/xF5OaxJbKQu0HOVC672I5+JWba1j5vEVY0
eNVPaVC1ObbtolPgOErHSuIA11j3VwnRntTAsqYXPIqm0KdClE/vm7BiO6uIYopg9PSSnDFtHecU
uWpjBkMc2yVPam4c0NwoGqTtervdDWKavD05fzZgyACW6FnVpfs51bKpeJo7T6BWjSzmfjZTq9h1
GGWdcqcswIc4dZyeJA6B3+wcRwA/LPso3GfTUMijk2Pjt9dEhWxnrda5+0S4P5+iCMHOxQg4fmco
FZjoeVT6L62bF+E5Ntr2B+mtF+8Vtc6e9UY0qCyNBcI50CFFvxdgyNF9ChPUIVskDSq/U7voIwkT
+hNxlOit3+kerPSy1GbEo7qWulmimNUbtf8k3XgoVs4BaKClaapqFhXQq9glTGgH6+jfnFNzzB95
1y3p5xGQD0m1Od4437fdDXLhxR2GpxrZDW/5MX+EBmHbVkZUtsmDZ0fJnn7C5CMaLneFVMUehYFd
WeRoCTrx1sC3+QvIGSoQSy3NgkB5dbH0etUbrePGD6aaZV9S7Be+jtqYIsauu+I8FRlvsagje2O+
K68wlmwWRZpFlB2qzuV8Xawh+yYzqfLGVffeZVFOSM+/H01XPqae+S9tTeXYTgOF+KpvNi7ulZ4p
5TzKyxCDgBWgC3I5umdJzSxEnzwgI1p66GsN9RFzJupSvYCD2LXmUD2gDql3PoIkxTdwRv1Lb3gk
k2i2Zv6ktcYxifvxdP8+XNlyVCqWRpPL+3UDoHaKqJBJq4KaquwY+T2P/DHtp91EU2xjd699d+wy
uXTJAnhWrjZcgvyaLtM2RokosaGUyj7IveKnakSVn/aet6dnvNWZX5seVzBGssAQqD1ePZhxOhf5
6EJUhLmvH7hAtHOIKNlTqmhbqt9rQyEnShJJdr5oJlx+4UwAPyPAYltrtFstej+7odWGw5SV8/H+
R1uJcMiH6SQv8qWL/8vlUOHouYBTTB6xdA4Nv8q96Gnsq0HQdk/FMYEapm6cnpUhaUcu/Ujsjekp
XO3fCKsWbPfcCKuxOt5jNGB9ov8UHbwYUbTMmpSNA7OyWZYmL80LCFm3pa0qNUYqGOhkJ57OE91P
H8s2r76By7YDyTXpW+M8/4ebCXAyK7uQpaCZXt1MOXBwx548csek6YN20O33ylySPE9dHiC+LIKp
rv/awZGvqNnUqtGwQi7evhrURsLQHWxiusmqEEqMKEk6QciBcP7DJ1yiEWJUclJgcJe7Rou6CqU3
qZyNTmL+Y/P0G2nl4hzdzscqyZX9/V26EgNRFIfSsyCJqQNfjRdmYZE6YlLObdbW3xw8nQM3s7Y2
yvJXLttOCxOZyjvdNKpi18dOSQaZOpmrnPOu1I8YYJdBJUs36KrW+vtjR4cQfo7NpiSlvzrh8zR7
fe4xlKlH1fOoQPgoDO+fNG3cPQafW6pOa0fuj+GuCaUpGGab/jC5e+wlfhxb2nE2SrGz4lzfg07b
KtevrSRgNB5Hi+K/c60zJoy4m51w8s6zKUcfYbrqAd1SM+gHRWxgddeGWtjHkJ0XMfzr4tRcQ+PQ
EL4842O/zKWqT2Y9sYo9bPL7u/B3I+tqg7BDFgAa/d3bOkzXcrYyJ8YYrtTLk43UeA+oIB3PLs37
50kNievGrPWyfe5Z6Y/W7NvRHyk9A1TqZ06kacyuPInSWDzBSZ7tj2riSfEJ3V5T7E3MZNQAffqw
2RWVVK0XnNP0o1tm1tfUFNUYWGBzHuO8tD86lbS+ooZK7G7bMjfeUZRzwgPPfPWjzo0CUc3BFc8h
uVD03SXwnH14H9h7JRPAsmDStTjZOWDYVX9UQtfzaxOIvI/Wv3C/d3IQ6h4Wa/QtwbFk9nNrVM2z
25bqGISJOvyT6enYHxHCsb5Qj+ORIkNBKt+IEa8zFS3K/MHpZrAHs5P+Kiid0zm6/zFWYk7KEPyz
5K88JMu++CPmlLad2kmNonOsZ/ZjPmbhbtZQWl8aRCQfJM0KIJGfORTfjbO7suMousIcgmCP1Mz1
NdFpBFAqdryYYljVYeT/scvjjnrPbE2v9ye5VghbYASEuChpMt7ytv0xS1ErApyZoZwVHPxOM7kt
FDElm4mv2YFKPis+j9cYtLFtvjdL4w3tm+bD/R9xO18cXcCn054wacpcF/4K7BB7qwSSWIjaC2xg
vEHYOvKTITK58VTf3vOLeM/S5ENcGbLU1bVYFGbpRDat6pHG0InoVjnlWdP/uj+htVFcxJlchlip
slgSDE9dEr7j7Kg9VfNonlGx1bcwX9rtrYuyDMo8gE/sBSB7FeiIqUGLCJwVaD23/6ABcXnLhkna
ATJy+RAAsaaEjjKGeE82Kz7jLiCPcwItNpGa/QZ5Nfk3HVsPsLIaf5qxETiNbOfP9xfjN3rj8lKj
zErLCRU+gtub+iblmlx3yzF+QMC6e6io1cy+2sfFr0FxoxNpBUKDOtTAp7mMBvLeQn4qZDbu61Rx
dtbgqIfB6e33Q2zL8/2ftrLx6NYgzUG7hh6HdbUb4l4mE+YwCKm73XDEZrA9WSEeN6Wt5bu/HwrW
AJBfnXwZobLLc+YqLm2wHFkVofTqTs17PBfKJtznRrYpI7ey/YCjw8TgGQHLed3gLwkLQMQRj0aQ
vt8GSqiFX1FmzI6h0Y9vNvqLddCTvEZ+Y4X9e+Avw+CD9hFvNmUN8SQipC8msxtMIGFUe3aT9PTv
NRAvLJhdyDI+MqxyOsSRKijtKVWT+c1gdJ+wcEy+um0xxr5Bm/c061Oa79Io1JbSSzV98yzAuDvV
6vuXesFi7wxbIqreKRqqqEUxoVOmRVZtQZ5SjTdBD4byb15ZrT/whvyaxip2fYGwvk1DYk6bQMdA
JKQaXSUfm1h6W/idlR2yQCrJsKlG0xJa/v0f16NCxyvrYnRVCjcZAn2S5V4Htv1hMqot6M6y2a6O
ydKExxWBjgPWIFebsfdyywg90j9Zpt+03oiPUrFE4BZGu9PdTn3xYEPssKRX/aQU88b+vM1h4ANS
cKDdhxgPDczLiWogDtw+pzDcGpm6K1pP7KAhN0HkebgLwwsB1thsSfOsTdkgwl8sXBE+vD4U0egU
mYI8+MOkpu6+pf9yFna3YOn6MXwtw3AGlBIW4TGuK+oKTd8CEb5/Ltfu0IW0tMTJ9BuogV5OHKmc
cfZCPUT1WmTsOy8vzrSBQu/XjHOD9q9Hoan3BxofZwFqMjnh8MSjKGmjK/u2NPWXMUvdL7osrV/m
WI3IKToDxXs5KlvIhbXlohkBdJ/a0EpdpjFBcTlteC6wrWlAToAnQ6Q6IQasKV7ZvkgS3YG7I6f2
VNtRrH7Wks50N5Zs5XoBS81OBS4Drlq9ChnKRCUzylrCE8Obg1G38xezFPVfUzJIkNiOMAYWpup1
RiayzOnQa1fOc52o485SvPh1ilAEDaq5avUD+tr1p/t7YeU5ZfM7kJMg09xWRaKcGDPrRHg2Mqw/
d61S28euGGZvD07H++jS3P98f8SV6wW4Kvt/Qd9Ai7rafJ0WAj3vovDcciE2BNV7YVAvmPKs2Kid
/a7HXl0vxPIoiiFjujSbrh4gK2vCLJmFch4nW3k2Yy93fJJRqQZJPU3f2XAS4wCwSCCQ67KYz1mq
Jd9HajflTinr9g2NfqPxYdt5P0Mb/WjfVGzt2cpG6wV/kGn0O61JtUBq6oTwZaGo3aEdlNJ6mPWa
qpnTUUH/qXXouQR6NE7EAGEdebgZTO1rPyYYmurzFAJ7y/T6s5V0FFVJkuICMxVSyf0wNAMQhLAX
32m3IJWkT4r5adAkzaW29soXhU7p2aOeRcIiFNN7JSpRH3Ew07SdOZh29cz1PYkPdKpAWbt9Wshd
qOXgvgezkR9MQm4lcEsvg4ZblEp7SrISHXu3bLR4p+iticca1opHDzpq/oHQH0CPXs1oRbSuN1kB
HgGOCJJeV3sssOv+faOKtqB66tA8jXP1cw+X5GOPrFPrK7EyPCd5U0eIznAlB3IC3VgVnvvRMEio
AG4PzjsDLNgXV+sqF+AMotO7pHIa8xDTNQXnLtNJ7kopp8Yv2oFmFw6XURsI1mXwZYQjk9+UYezu
3Nh2uY+KMO932NGk/Q42hJojyCI9CCZTlcM70SNF9Z2sLv8HUwJfJiRV0y/3N/vtE4PxJxR3F6Yb
8qnXOfvQCsul92edVYrJe6HoyT856swHtRhQlJys6YA9wVbctZLgLHaj7HryODjF129MLEhmLKu1
zzPqYqgkmY2JzpVZzRY9SQD+vm200c+8NTA8ozrp8kn0uJ3zRwhLWbexBLfn/fLHLFfrH+EEMkR8
HMWB3Z8V0a7Ek3Bf2Y2+n9RNW72V1QbjDF2buhYt5muipWMXHKxRN88aN2cAvF996K0qLrCwlN5B
clCehYG62P1vvDJBcKUEMVwyS8NkuWL/mCDMPJH0xWCcB67NY2irzQ5pA7gZ45bS/MpIJOZABfgf
s7yWf02EjUp5ioVMD3Z71wgrfRVqrD42vRX/c39SN+/Cb1U9gDrWAmPjfbiaFBpm9aBH3rnWlVfJ
sj5oY/fJ6xI0BKURbT0Ka8Nh+MNmWEoPN21frTQrYEkpPqd41OxlLMyAYEILvDQ0ArOQWx6cNyu5
dNaWzIS4E0TktcgrTiGxFaoSjF7oFJ/DQYTgqxR8TutSKlvyEzcxzDIYBTskEXiNbgqtuARGVg5j
/WxlSRKeSnBEVpCXerFvdLvrAzk3+O0NuHNE3JJx/r7rZbmh4LS2wMR7v1mQFg/v1feUOu0IvE2d
s0vb+jmaTSc/DqBNG2L7vHysuUI3Iovf2j4Xry/TJpwx0Ngn47xJyUxu7wJgj3eOM9fuTo3W5XJn
0EODGAxNYQBUhWdIqSUWHDivL42dJobwR1eO+lk4PeTl2M2iz3USj+Ab6i7roNbnYqvmdRPa8TMp
wNDWBSFLrf/q+Cqu5PlRcINtgDF+0lFt/ukMxl8rkC+jIH0IVQzoJ1H35XnydNhq+Gxg+lo207e6
mG0wVjM9/giFpM/3z+7ajBaaGJA+yg83h6kyvDGU9DPOqJ1Me2Li/jGpE313f5S1I4TQiQffBtAg
f+5yRkR3RUGywq5OxyzI8MI5Ul+t/dCjpnp/qLUDRFIPLgTaCi/pVRxnjx2OiwDYz51WqpHvWIPx
T827/aHvi/BrDiohxu4oagldwwkEn03bZN7IANYOEEA9lMcWGj+TvpyuhqkVRlmze57BBy6eoJQN
IIN1Q0oht1TUM46kW/Ne+ZCU0ji1pATmovh9OeaMqDmhuW6fSWncXVkWzclA9P98f3V/Qy6vDioZ
FnEKlxMX4nVbzWw1V0lVzN4iCFZ1t6tkN7Z74ov0Y4GggNinJLLuTuuaTmAdZSPhiedW3r6gYAqE
RiZW1QQ4oCjWtxZjpJc+xAjFByIeRYGqSTG/85DFid+FTlz9IypLKI+yRxgrmD0n+jGYZkGMrZTy
gNyu1wWqhT2YGSqYbPX4V2B21WlGfq7HKvwiSif94fZZ9hErbMPdoewzuyfdxCcoGNtm+KY6MxiT
yRzHf0dhVlvo9pVNvwggA/1YBB2oGVx+EXUcXCcbMS5z3LY9amrUHcrBUA6VyMrD/c9yE8xQD6E1
xyuPqiEP49VQZT7Hra3gxD0TaweAQTy/M+N0BylEHi29IGVCRmx/f9DbwuUyKhVLep30429QGJRw
s9pCNvGMRI9yIC8vSQfo33ysNE17SAglo6Ckp/c8DY31XnZZ8axQ0Hgv7Cw924MHh0SYuv3NQ443
3sjnVo6DxaqjVwONn193dQ3wcFkyrakF6Ipd/RsqlvwwR1PzX9addAKOik5CfB08p0bniKRxvbNS
oVGXIhBUBWEem+2TA6GhP6dKV/3bpJm25SOwcssRiiwPBAnBQp6+3Futnrd1mw7hGWAyrR5PeDs5
eWEw22m5H9NKfRBT7u2FFk2vGPX+NQqWL0/5geCSDW7e7Dd8eecMZX2P4NLqz7XwkkBJ8+KUt32N
mpWWP7Ve0e+7ftQPdW7pG12KtdkDyKMf4xGSQYi8nP2s2WmuNQkRoOu2XxY5h/eWUaksvYNan9aV
u0bLO58EcgwmR91ER6/c71hC8pwtojD8guXk/xHFM9/ZDcs8PJsLexe5vK58Sd081Xail/rLJHWl
JENsm5+pHGM2Xub8r7Fi8xFEx6ghmiyN6SRoZH4LQ5MgpTST6GWCHV1vPERrV5AH53zh9f8WBbr8
oXOb4XI9ELqWSdt8m/TUASyQzuThoxGNG4/8ypED6wa5na7jksNeHTknmialjUgDdFCtdEqF9cue
1P5/92+dlbUnf1r05QFA89ZdrX0Za7mqKBUPUCbtE8pb2ud4FuKghqaiBqL5a/oXxF76YQuiA8Xd
m+g/M0Rbj23sncesDI8dQuLp3in6ttjIDG/lLhgIjKmhA96iNfHbpvOPTSV1pDjClMCl1ASuGbk2
2y41iN74hqeWUn30wnn43ukm4rg8BOJNzxMTBxfPpPbslEn9kDp1Mvz9Brr4UfrlBsLX08HpsnEx
y2znA1rx4Qcdw+B9o4ZyI3C7rUQsCwBagZcMNBTBxeVYjVE6bVWr7nkyw/44xuCeEsi5vlN59ang
tgkgWhg+RybBmXSiSNWXebaxiVdODBebSZV/qYrwsF3+iDptZKbUHRE+z+2zaSvw0doqfEC1d8vN
b22ohW1GhxId4pswv+xlO1sFO6syRfSrE0O/x6pcfHHs6tP9M7NyMtm4YPUXAjk39lV4oFlU0hKw
c+fO6sx9EUbVq+xiZ0NLZuVkMsYCiAS7fFseli6NS6sl6kWKSn5RY5GeRvyaXhKWOgoyr7e/35/W
yjOwUJAWnj9PISXpy28l0kI4kVq656oDpuw7Y5N8yycnnf6JtQLIlVl58Zts8/51yqHoBgMaqlsH
ZG3XLqRYHH0QAkCX7+pHINrsdE05OmeUP8dv9ObCY4s5cee7g1GmfkgKEPuQ+UpJQ6JtH8EIyIfZ
xepk4/zc4DFINJbSEu/x0qW6vn5nGaJ91avW2Yspf0a9a/iaNWb7VEPluKhz8WHupRJYSAltPMe/
39urpAC2BGd20TdBIfDq0DhY7jhj1Nhn16kduTenzjw0eKS6vj7oxvCEyGXd+gZiEKfKM8JPsXDC
T6nnyHdzl4VbR3glGMaXc0Ekc4ks5MbLbRGSYsV5HlpnvWg7jI74Pv4I8WFnI4ty0Oq23rtFK9/u
b8aVM4ZEooOSIMDgW4I0Fzog+aawz0Vvf2tkUz7CRYg3KjMrVwaK0mCe4URjOXTdAyWtzCF4MzWR
YHFfqFODbvjcz9/xq7Ob/f0ZrQ4GSIPuCwBvjFau1jGNFoftmXp0WlTnEumWh8Ugdud1o/n30ToV
aHCatLSXfs/VJ2vVwg5ze7LOVHFAZxS1OMyqlW2ckNV9StAKm5xnEZHCq6h5UgtjDOfUOktzarK9
q5YFyj9Fnr6GjZaKoJFa+tQnVZoFOELG7/oaaJNfTiOOyKVaoMj89ysM3XvxG6V7ftPS9pyq6/I5
Y6fqVfw4UFiq/BHeXbZTB9fsN562tR0KewV4BYC329IitUpzkm5nnxXae4GglxTgA5xvpERruwbS
LYBbiMU8pVef0sRlaCgrRqGND1nPsMYgM5v5APqm/w/LB0Gd92zBRSF1eblBkTKsrbpkKPgAmZ97
43T20snbhVGrbQy1tnZsTW7Q36Dp66gzTlpF1hBEz6qjFA8D44F0nLYs21YeE/RWluIf/QEcGq9L
Bh6lEhc+OEcuKbwfAivtMAilEKMv7RmpYw1o6g9iJBuNo0LmmHVXZbYzzJGi1v2tefuY80sWcN8i
I0u0fbW2XUTH3E006+wAonoesmwAWSnsaMAk2ime9FnoW/nD2pAL/Gk5CUt96Wrn2CBWk4gQ8azD
VDvBW1oUYaBcHSIswB4mo9+q5t5uVcoDwNL5qL9tGa6eboroQ2G4iXOGQDDs0qKNDtSTrH3Zgii8
v5yrQ1GQQDhuKR5fd5eNSTVASFr2OVfsAta0imcbkqWHpkvVDYroskyXjzGzoudDNO0Qw14LSRCB
0WjGUO1s1K2zV8NpOMxieNOSydxnqUNJNHZDpLMaDBrmdBt0t9DhbsYn/1v4/bYNmvvyVKqpocTA
f5zzhDMRGIio/YhjlvaoDiFewI02HqXRVr2f4byU+EYZj++QrdnCKqwtOHcd1TAgK7dp4gBVLrXM
yDmrnVYcdMgVgWnM+UnT6dff/7YrdbAFXMjX5W1ZOKrLb/kzc6tAGMP5ts+ArhFQRQBM/zdP45mk
xVU+5SAYjopVeB/bdrLP01Rid99D03ySuTo+tq7RHPtkSF+dPpt+3f9ppqPffg22NwIyyAkiPHx9
js3UZepgPs9hFnnDG+FXbX4YrVxTAkMxnOZgShsFMwfRMv0JVo8AKT0r8+wvCmvaYYox8Kz90mqQ
60oy0ID2h7pWyq5+sjLTyl6I+Ltk3xT8eX9opyrxBydrfoFlc6ufc2mL6NBoIFifhFqm+lPj0d39
ZCVkBH6Psbv7oFdDBFxoViv5vzj3ujKwOxPdOMXyZux0bCNK3wD9NONuMObeOCqOUWgn4WrCCLw6
tM0Afe8+/OVgs1WAOJgQYwvoZEfpczeMLRKl0NOn3YBmPM+RWfVvuR2n2QFEPhiuuECYLogU9EWC
0u0LsSO+pSfRIa87v49TfaBwr3hd7ndt2jz0czKGfgInYfKR8UfADjkk/cVNKjoobdcgPpNls1YE
upF0xJ7Ao12QRtPwvbWqwQ4SPe7jndr0/JdtEsYvSOc1/UOWNFp4isJG1fe42IHb7iJv7L5kvVHo
9s6hOO68ybHVokNpdk64rw2A3fvJTWasIcDQyvwr8Ay3fprSRCsfx9Saq0ObkxJ8H6tiUgPg7fYQ
lJNuVvuk7BGIqpD9bD+oea3k6IzK+VvbWKW5g+mRfxSo0Cvf8e2u3kVVZqg7WPWlNZ472Wm18Hs7
Us3nfMarJmhMY3pauFGgKQZhfXd63QpfNLuj2o3CXfPVspsh2yEvDHhMEzEoLJjVuuqjlIbqL7oj
6oDhVah/gdYf/9SM3iPi0qfpqWggax7tmu3zCgG3eKPF4TQ+1fos9pGH0f6ZQ13p3kPWmjS/1XDp
fqLPY7yzBluOqEWZ6Y8e+dL6Sxzl+Xyk3jw+oRtVFS+SJyHeJ5Glp346ZHPnC8ueHjDJGcLDKKvh
C1IwurebdWV81ULLelTVTPnizfyDZvE88wYnThH0cxz+ryKts3y1DbNhN4pZoojgaaXj+X3ixDKA
ZlK9FfRyo8A0a+OlpcgxPNrI7yFoODNH3yh6Yw5qo8F6K+Z++eyMpXgTndvrO69I6Vyo4HX6xyxs
C+OYKYnRn5KhL39CtarHXYlZ+PfC67PGzzyrNfyadPQghZ28JciGfCscfGx9W82R0IqU0fucdLGq
0ffKtN6Phn76oNQKsWCa1knnexbNOb9v7EQ7mAA7vQMyh3i+KKThuykM6bHGg6OR4yVFeRZ4lM+n
zCjqkB9pJs8pjq8/xOhqzU7T6ulzH812vMOhx32x0Y8rh53dTobzYdLCwgyMJOytA9116AqtWceC
7KzX1K9Gh7DeOc/tqHpsYUSEStDawpl3BrRpgH2xBdKqrBc8Yms65NdjF3shkhijReTXG4by6ph1
4TxSbxOfC0Gf782dsxxDz64P42etTTX7y5TO2YlgFTh9UsUdSN0mn0bxOGWREb539CRpn1OrdqoA
hUnvkU65SPeR4s3PtadO34dUUgODOIDpQKo15oc6zoT6IpFp8rgK0YbhJs3NfzVaIFkAX9WbHgy3
M4cjjcjuaaIQYPs5TlqRX6H7gookUG7xkqQTSMpwaHBElJBE/NDQBpBnbVp+HfFqhPBg9nKEXk5t
7qWvu/ydgq57eBrCOhv2PRWliE1XzBbyb0n1WlelBu54ZsUaSzYfuyarxi9a3If5PuJ6eS97kTrQ
XRT1m127zXsEdYWJvGWnanC7KwGrlbLU7KNuLR3fFcJ5cRBGM+H7oEz2pNWobHyAwSf+ka3C+TAi
t31ubfb2IeY9ACzaZm6g2vB0AtTAmzmwDdy3diWyhvNX7K+y+RAZwNkeK6kl+MBEU1J9jZVOaEcT
hvrHuJ9L58C3db13PPZzH+B2NryvwyqaAjCB4/hczw5QNFRhHLEz/k/eee3WjW1r+lUKdc86zKFx
9rkguZJysmzrhpBliZlzMoen74+uOntbYXt1NdBANxqoMmRLWoxzzBH+kDZLjlQECoB+kc5t6Zu1
mhSBI4qh3ha5bsdbWZFOs8VpfbExdATxSUg0sbVK3M2CNB5Afw25bj315tRpftXrBQLwVHE+jTxe
3hnbMN+ZC3EzgXz5pil9+uw4jXFVlGjHQGessu9p24zf1dyxs1AOcev4I8wCNRz72bylU56BTNUW
TNUU3r/PbMhtGXq9mL96Wh3dDvbUnoqpml8m156YGhdz/2mg7iZOVFPX+bgf1p9HfSkwzS2UpdkW
pVZ9coxWfpWRlt7SS04wvMkLuUH5UsMQIx3cByunZ4zBbZXmYYV0z4vtMhc4idRkEAetr0QSjkOi
XgpXyesD+s7pxdK7ox3kIMojvxvwmQsQlEo+IbwtHYoS3uogU51SHjrgn1nI3NuezzphW58TIEER
5hC9o/qIeE8vo8vEBiUtjKNcyITnDQLIpm81FirDhW3FZ2ZRydyH1ZKg0z53TRgNLfHMyp2FVnDX
tTwy4IHXJfMWppxdPC2BUmXp0yKjxdxQVOAlZHZm+zDEQpOfp8kt75ktjgpUJIEoT2UlRFqclRTn
0M8yObg4TQjihuE9jMMsn0xcbMwNoahUv87DVFvbqIk0vBqSWTU3XS2rC90pm68G6nts8qPenfdK
o3+hn9AtgWW0/eQbA/WLL3Q+byfFnNph3U7AXvyuWKR74sCVNuCGtUPj502RIguB7Bui5raorscl
nixa32XRB1GrRgdSSeeLTbGXB7TYoju3Qsg2cOe6ba5IIXX2lyKVsHa9zBPhrCjLU+UMquWLHpOV
sAGiQO3o2LNxMnW6m4Vw9WdtMynFpO70wWr2rdY5VqiIbEjOCt1ZbppB1OYOD0necWBP031TgKcM
+k53+iBxvbzgidQU3HkDNBcokoVZHvmCvMDIbZn3Fuqh1PxxtHzq4oSr9MDV3pQiHbXAtEe0E6fZ
KJUETm602N+rrq2bz79Oe9+3QsGarP0xZD5XfdY3xeswsBrMJNcOpVOah1zJ+jHs1BwwozFTAvmx
GsWnLZLQZ1nvaPWRAuyD0gOZKASyyDJBqL0t4mGLqwU7mnbwCm9N0uL0CjZw6Us7O6ZN8sGhAC/S
60UhnWnY21qPgFwWSkcsRrh6DGPyqMCJonY/d/JvK/5wQQji09QxNbrLbytYYaixSMbaOlStYW0i
tNW38VjG179+ch/0AFZBNRq3Ol2qd5Nd0ZW92ovROoAhVhYfIoy8n4hJt0Y0Nlsb6eCnXx/wozsI
sJXyDaI4hOo31epgNqIcCw9AJnnlRhs6/WysHJS8ivyYrugHb+Uq6A6fA+sCXKze9FOnAaIgtoMm
oUdo9WZBU3oTyTmq9l2ktDvU+Fx8jrqxYm+UWnLMieP9rV3HE+sbSWcA7YY3V1rmbVrFQgAI7WJz
66hpdKoXYGtNb1BDxPTmIz1dyt8Pak9MkOkGooQCaO7NMixJ85fB1XUkBhPlUSJwGOHdwFn49tIY
RdA0vZoHXTUMQ2CXrrr4edu2Z3VkqOCyKlwAN3MM7RYXE8yhOe/MfdRbPJD8jBlH5puxOtRho7Kn
slUYAiuiWvUeZ6NZ0GdbJarCwsljDG1NvftsxoMyfR6rWs8DaVbWl0HNTQKVkuYAmxdpI9wckbSp
qIpnOLCXMGqWppPkTQOiMhQDMlU2ue510QmfEi2n0lwjPZm91oSJZDKTI4I7upcRuJP5pq0dN90o
Qynd3VQXyVUj1dl8aDRjMjCy0tFJJ6HU4kDS8EMRJmGDi8NCekrpqxDUop0dNyPFUaS1N57XilVf
enXLushKrZ/2QC10BD7SamLMUpeKHahqF/WhmRoIarqZqmg72shTHg5KbNnb1Ju0KiQJqnqEWuxa
7OvJIeWOdT2TF4OtIeQBm6HOPjnozCm+i8ZqegpvuZYbR5oS0SFswrHmMqB/fDIp4S+XCYx9kNmd
0Qeyz5YliA0U5H27Bd9Az2dWr6bSHYpz4NzW7WJ5mQgSD9bqZkhirdxoXiyw+0b4HVA5wwFzLwex
PE7Tot1HKPuwFZdSxmeK5rSVz3yLvccsRYmuSlqmzQ4cX33Veyt0C0WS0iNP0qf1B1Fi3OhY4cDx
pNmd+HOkLC5TwFgqm25o0i5wkIyiV9FbWRtU0muvFcMt2RnYx7qt0tXcgyAXs3FXSbvoY7/07LHz
u7wv6osySuvmJVua6rOtpjblg2XO7mmqufEZMqLYRlJL5X0Acic6qZscm1evUlwUKNVCtGflqLfW
flZsCheo2uW9VxW1DY1Dt1gHgAA+D2Nvn0g56d6unbUMcnUZzyddYTXCl6kVDbuxzLQl7Gy3+NKn
sP4QIhzMxC+m3LjtLel9pczJbiev1k9jBpFK0CdWWZxJF5Ss34hK8fYw5PvzwpyhW4754mR75PLb
KGhzBgXbrshIHErAyCLEc7OXPktVRW+p1t2LPEHTCFByhZZYW8eVDOyhFI+miVseS7Dwnsy4TEbW
zSLNDcmWyjwyjqGnoEugLYEOEcZCNVEMN71amfmZWiDRAI9xjj6bZbmUqPC76RdyRKcI7MJa7jza
4i/DUqvLpo6L6S5fJtnvFOjmHbLkxvqZ2ZTm27wZ7Jt46VbGhup0NIIqq7qQQ1ELBp+W8Z0SYFHO
59Hrb8cKZVd/gOKsbgo3rXNoPLPj7CK3T2n3lFhTbAVYjWelsOUMwwWgoD8YpVFiKmDNN0je1VWQ
0GPUfQMbg/LgyarZpW3peUGHIrcI1NmL1YAUvqxOpxSgGrpbasrD6juIx4vXG8JPFCPapLmMPF9V
7DrfUtEZVHe4SfNQFWtrjEnPdEOLptNeH/osYPAwlTCCJSNtR3Tj3ZA2LiNOT2/vskY4egiswLYD
zaL6YvJU4NyMadSXuI1NfWfV8RRG2SCRH2OKkwRd3KqHvDGmYVM2jdIH+Qy66TDpMW4E2hBlV9Tc
9kOp90lzZIt4P1VB1A9uPZ1qoFzsEq8bp4UGyxxhFuOwrC0URsFtqA+xd6w/u37M6440hwGwxaZH
7/2dFIzmVBQldWYeQMb2mT9abXvpVVnVsJ7H6pmpenU5t5W1yxPERX3PzqS9ckh1pBON7OuvE473
WQDgWcRMVST/SE3fXrO7YDDt0AM5YHEkzryI+lTR9f6Evp9zTYsvQ0fR633XLPPdr4/8UQIAZO4H
4uSDyVxX1K3utK1xaBvdvZ76SaPGmMut2bvVxahFypGZ2YdXunpAA9NCRfRtamUmqBuOsjYOa6rn
C68ToVsb6baIxEPklfYXSqSSXmUzbH99oe9zOqTTSehWoDlUm7cJuJINkBINWz/YRbwggWX14aTn
Ll0tdT5yqPcpDoeifYUAGrwN7Apfv8G0NvIss2LjANxhCYuyjc87gtkl4tzZNjcYeQ62Ywe/vr4P
ls1qNUm2Sl8fyP5643+aNwz23Ip+ydRDZ9b1weujJ2tWj9kXfPC2QEPh9mHDiPvS2zmuHBKRIrCv
Hiats+vA7cfyGza73Tla7169ad3UOsJo/eCx8bZA3eF/MERvMa2p3SOAHhvLYc6JoKqVpMgoVem2
V9zyCGLl/YxsNW4GqeGRB9PsffPYsF7UB2H12gFvkGWzNLb+bZUW28FpM08aFBkC6rsG8YGeKh/5
1CMR6YN7i0yUjfoFqg/gK94cPk3ywikY1xwGVOA2zQCEN7eziLR0yYJ+NP83FgS4lDUN/yG48Raf
U+ZMwspOXQ6D3qiBXHKBDGQ6HCxrKI6AwN6L4wEe4OVcoTfcYML665ezseyxsnpbPZSRYGWritM+
rvL1ta+NSfPkFXjlIIxlVNLPMk/JAkq+qYMp2mgXfVfnUB0ddcAmefKqv11ccmpUlQgHriP2t7fB
rLvW7sm9kCZNrZvGMOZv2jBleTi60nySGo2TIyv1g/BApAcXhfAZDidvJ4N1AcvPdnJIGaAtDoPa
TuG8GBgyWrI/Wc0Pgx7a6q+jw/tlRGdzJZGtdZ6FUt7rByC8atKsZTEOViS6jTZWzJRGxgweooB/
/1AcCWQx3RacjN9GeHCUdhoV7ChaZUVM18a+2KEWY8+bvEco4MjNfB/2CHlQ36jWCUzw0l5fGLrq
GMEprn5YBvD09A7t86UzrSOh4f0jA8UGBhUOGkArwGyvj5JhylkXdawia6Sm541FjpvqpX1mzdCJ
B1WVwWwU2uOvn9lHlwbhDwwhpl1ozb45KDqSkWOmqnrAILA8bc06PwivPyYa99GlsTrBKNJhWYFd
ry/NhUajm7hGHiARuZc6MAeGbF17leexeVfXnhr5cwJS9Uge8NFhCXIAdHhDHCw9Xh+2I/SkS9qr
B82Q6rWSZgjWFFa6HRiCmYGWQ08gO8iG+shxP0DTQErhhrIYECfjpXl9YF4k3RzgMR1oXzsrBaZh
Mls07vIZRX0wNfXYWFHYkoJuZTohC6Z1ZRnmVescs3N5vyY5E8g5zOdXL/q3+43SwT/RypoMdF7y
bURD+6CrrbXR6vYYhuiDQyFUQpduzQzeb22V03VpuY5nzFpeRKnbXeRah2JJpeibv/vS/thSbBBY
mAeytby+vdDNWtFiZHLQmQvUoRJZzMMsUWpHVuT7xQHpdrWQXUEtBJs3r60+JUVaYuxysKZMnIH1
r8J50NUjseyDbJVkACIkpDYQrG+vhl5mpVjSVA/2xEYAmwZ6zXaas0zfulkth8Dq+uzbTAeNUXJb
5ccW5w845ZsqBWudtTuoEwfevSOQM8w+tmeNrI42pN8ilwx7Ja+o+Zk8FpKKdh5VH0i6foOABWNy
eKLmExpx3hfPlsaTmk/jlwhbdKx5mLVe9DUt+2BKVjnxkenlQ26M+vCoaz39pIbxva/2wGgPBgIH
lwYF0WOeuNZXqadJHWK0rrSB0zr9Q2Nly6nR5p2Cdh0cj1DOdGyOLNYPUiJAu+uGtQoZv7O/sTJX
tDlgv4OBsQG9tglxciVm7kupHcAz6/e/fnnfLhMoYe46IFB56Cv8a/3+Tzl0Wxp65dqQ8/ohaRic
Mak3lUIGSpnIw5FDvT3WD34t0GAAhKDUCTqvj4WgWOnSlJyIQxkTv5aG3kWhOJN+seQA6QOvmbpT
FBcwK1DiNPnKlqsI3xo885JsxT2bFjAvPlwy1PU6RuB6kI2iEV8yM5qdixpIcNCATX6cIszhvzdW
4Z2pY9eqk+/WiW3TOBotBA0HS8tDhCys5LJNJoupeSN7EUyrx1YQF3YUQzd31K/L7C24GaIi2m2n
QkUpVZd1M4VKaxdtoKzsKx+/MSjW6tLU8b6f1OmzpegJqNnS5gK70nXjMMlGWV2N49hurakb5gsz
KmlktEi9entz9FLjqtbjjO01HnI0T0hS5YEWXxrvBP0Rew9OZ8a9z6Xt++nXT+TtjsQDYV/QmM3g
VvueLonESqGwLvpD6koXAQjU1nZGFPXF6cD0fdjTddS/eCKZ4mPM4Hd7Eodekekr1Z2MCbDY63cB
8xTdVBR7OBhuE+eBm0hclZJRxA+qyJ0hSHAQUU7sDoXpg9Yp2j2rFYXzslhAy//tu0DixlJTGe0A
bV2X5E9LwOkzUPF03w9tGw2hQFLBz7TMfvJMEA22LGVgOm18JJj/uMCfwxw3gPEOSDkwc2C93yJp
MQ6g8SdFfxjByQ2U6LZ3qZX05RB9GxE5y8yJbnAyR0I9L6cYIkUd150dKplswexocXZMJvD98oS/
wf7CfIukiD9f34ekSrMU9cr5YFbCu4x7JTu46miES93mR6Lc263MgdWEXhMvABWB/g7fW8Aipfgd
F0ZAfbY3u7I4kcDvdr9+sB8dBf0YYO7odSEH/qY/UObeEin6oB6Woi/DZMlhHzfFMb7JB6+yQR/r
hzcPN+8daN9C9Gl0c0J2iiH6qjSuohPothun7rVQz1ereug2Iq1PPaW2L7SqGo8E8ffrmDOgh0b3
EL0MJr6vn5wYW3A75qwe+rGI9iDu0n0NIXebOpFzyI1mDoQdL0cShXcV7voQ6buwglE/pZx8k/cY
A4J3xYjYIraW4HP0yMGmVoHjnGz7alIPg8xrk5kF7V5Nn1uk+Uy1PgVvl3So/jGbSZxYccBJopty
5Nze0fN/nBtKC5Ac2GvebWtF7KHdkXTLodAK/VRko70Ok9z6m7PgWgOoZSgn1OIY3ITtOrQAE+Qt
1UEdGjMJgFzHVQAqFImoWY5V6sNtKvV905FtBEqHdaZvI/rVBEZHnRJEyWh/NozWnvxGIkUT9nrd
XtkU2VOgAuL4isdwK9HZrgcGKHT2H0dW/+VUJlnjR2s64zddXVa+GqvjC7YWKb3QzslS3+oYF/gF
OPsrE1X7r2rfyWNGVm8TvvVWwRtAQYbH9F4c1LRllHpduxwaS4suVKtyzsosxlXDXHLvewUq7wVP
477ZOqKx7369Qj+IgrSh6ckgD0Ar9l3uDKNMb1k/ywHwbio2zqxbL3mMVoVv5qUzrWCr6LLO+qwI
WoJjFa5JxOeim/By0MyObvmvT2itnV9HZUNHsYJe7ZoQUau9Xkm4K6FYV3fqgYA9KgxZ5mxAHgt/
Ns1ASNrvkpzZkAbiqwxn00jJKFXFOFIFfxCI0aMnASd40ad/uzVMplLF0dyMBymaDEiDOm9UJY9u
SQTlkRD5QeRAAZR8jOY+yfJbmqfZRhHJ/jIdFmY0l3WXM2ouaxmMsVRPKiJ/WOZZ8edN/o+n6X/E
z+Lqz/vZ/td/8vcnIecmZaW9+et/XQ7PTdc3z7+dP8r2NwLC98cuFdV/rh/yz196/RH/dZ4+AaUR
L93bn3r1SxzprzMJH7vHV3/ZVF3azdf9czPfPLd90f04AOe8/uT/6jd/e/7xKXezfP7H70+ir7r1
02JO/ve/vnX4/o/fV/YGVu7kEv/x80H++omLx5JfvnpUMKt/StJHpW37j3/7+bHt/vG74/2B/yfc
VTIUrMwBHf3+2/j813c4ErRPjT/BFphsgpVouuQfvxvGH4ZhIb6IjxNvNbne77/REP/xLf0P/JZo
SlKugg1Ccej3/z7LV4/vX4/zt6ovrwTDnpZrsznIT8tGoXdAEocn35sd1tNnmclKyfZCmCkyXh7Y
atSug1lfmgcvRq+N2W3iW8pY7lWRajvdyJJNNKfq6awXujzgiA3awXXTR2doxEmjTvG9ZQrrBM7d
l2xsH6a+bi/k6CinWDfd2c2ANTnCsf4EqdC3knJm35EyWFxFBlqSFbsi907Qg3JuEmNStFAgubfD
ThPx2n48Kxi631t5bn5Bus8U4TCvo09O/ryuiocIsmiAtBHT3EhGW1NXzNAyrFvNgmReNsGgQT1K
0jYKI4yCKn1s0Xdps3OaPuIcCb15L7AvCrSGklKU+MvTRkrbPQqg45OVVtEt8V5T/EGLsbaYbfsh
Zu86gb/vbGTt4MCsUm/MjKLOukJU6L4ZmNUYeSSejcwU+wwOwF4oTnMq56p6WjAb3jaLHd9F9D/u
nU6z/bEGMaLneXOiUF/vqzg1rmum95vW1pdtUeT9SQImO9Sc2Yh9T+XLPIpRiuL9wm6p8m5t2kKj
H3X1grRua/rkG/EFdruYCmrmcKC3UYXGKPun1lAAXGS8W4WfuGrt62ozntTcTPQJIWZZ8CR3JoKf
WYgER3Y+yEqeM+yvrsBvV/sotQCXFiCFt4mdY+zLMP7c7Gx9LzM1u0BXc/gMG0QGQomcGztLvMt5
KpQzoDvDp1mA92wYXATJatVRlmVxuUiRX3hTDabQNsWZGelVaEttAGffgbfpYpeJp0iS836dF3cZ
W0xpK12IuY3wJ0sHUeEu2kZVGYxvmOzPKlh2tfUHQBLuZHwqlajZtJ4734+DkX2LgXKeW+lw7QLj
R1hR6EHqpe4lsquJ32ZdtIs6HhdCsDKM5vbZghly0ZtJFTiJ/lf+97cC6r8Njq8C6p0o+e//hfhJ
z5w09t8Hz8u2a8Tw22lfPbbQDn/7j39+mf52aIvH6vurgPrnx/0ZTeGF/cHECy1vZs/AadYW1J/R
FBu6P9h5mffTFwEy+VM0Nc0/GBrTQXVWJTKyJUL7X9HUNP4AjsJQSVvjLdRv/e9EU+MHAu1fSQhq
CyuTEzrn2uB3ICy9qY1rAddfAfH9yYINRbuJ6KTZysa2sm/A0OWKZ0/Csq/lN+pWb5tXjgihstjn
ti7lY662MxBdpKFSt7AuZoXZb6Uwd6qMCSUH04AuWS/38FVwqcirftuzUe+VpHFZSDFNPVgCe/Td
FIDEkXk6e6M40+Yp3RUY1u4WXZhh3JrXc7vY21HLHw2nmg84GHOUhU8rh0wGpS2TUDCWDR30cPal
g3zn0hIvabUMfj6sDSbEyAIpI3DIcH5Fh2kLxtNbB6FU34urh7oVg7+KKl9gsNKgHVV802bj2q3K
s7TJvuPw9C0Fau6v/+BF6r2Z1IOvtOXWhUDVFtTLbV7fopZ9pqguY5JsSXf2BIB6UMRD4tJRGUSH
ACoYr+3oOcpmMe08RNVcDyI3f9Hd6MSspugE68hln1r5t2TuvYCS5zZ2hvNJQqZ30q6GreBNPs3J
Nujb7JuD9LKfxHO6cxPOXzZqdldLrTiA00ou3W5B5aYTy3waWd28s+nfBqopEMaFlh/T+QxzrEx3
pcdDasxIO5ukfQGjZd7N9nQl6we142htUT2QC9OXGF3XV0fuwvpPwi4exrm5reb4FLKs3OgVP2yx
b7IvZFYAV+pJw3AYwL3KPq1158mcj2FTJs6mjM3CRwD2rq/S7wokGYgWxUM9jXLrFPN00hZNyrOf
QFTPHe0zwaxyg8vZDMuvrv0pVZtzlceje3HzZVIT+mbNADY9z17QoznJ5/Uc++LB83JoMLFW+KUq
ruplBbRnSb8tYNI9yMyz9kITiV8vhnZmVKXYj65loo7AqzMZ7TkIC4UB3tCfIfDbnzl2bNa+slRa
TIlW6jdFXMhvZEr1NUCkL3K0dnrau+HiGXtR42EPOsO3JnGb2N10IafqoY2a28jMSlyDqtuWs83q
9gsU9yuthZe0jFOybRsF8Qi9hNKVf5+zXoSmWSRhahqK7xjtdFKJwtyalTR8L4lRp0+UEzaHW2/m
VaAZmIQQk75D/Lqjfr+2ornaWaXItyJtMz/PkcbGMCa9EAgahAJhSSCguXXfp1l1lkUOQPooV0SQ
zcWV3lh7vIfiEI+722Zmnc1e8mLN2vVQQMRj6shrl1YvlrQVv8AZNjB1qIDSVqsd/n7zNiqVNGgz
oJBeOZ5nafKw2FINlbgS+wL7TX+SzrBiuTRj73WjCCNlBsq3WN12iCx708XL+YiSczit/Co1dYxt
4UQx96LTziSMw8tUb6vdAnoVleGoCND/iLERaujUxgZqcwyIqYj5AIhLY1i72bKFcofEcFJ/6SYC
Qj/bcShVGLK1iJPvnfCejNSEmqGkL5Fr7iyZCF9z+pDRjg1rq7auHMLiqmONOXJphkW7VDuPpr3f
uwUwqpgj1h6EPlVZ7rmTNjhf9bzIVHMvaNqEgwkBJkHU2lfb5PuQjuf4Hby4qEXdF5nMgGPiJmvW
keunKafWeghNj3QLd32sTwcHeqtv6M2X3I2/Nbr66KpDESpGne4qu5pO6qjPtxqLm3K2JfCZpAnu
TP7hWgORthr0jUhdxafrrzJOsGBWqlm/z0EFXDJEXPZYTdZfepEUG9eV1Vk5VM03KWyS1rRGAmjo
z3+8N1aXyHWxJX7lsqS8ZtEDCtl5r2q8ZLRvkaMHju+baertLLP/E7HyfyD/+LdZyv+FJRzqJaQA
dAiOJiG3SZqL7rEiCfnnl+9zkH9+3r+yEA8oOoUZvF3UA0ko/jsLIT8BiU/f0qEjw8j2nzUdqYYL
oxyjCUAU77IQDHpoYrmrsS2/7fydLISJ26uaDgs+UhlEmVZBQ8OyVeNNK8TWo0LEVbp8Umrtsznr
J01SXVPAPBVlUYaZZZyC893yOad6HjmbthDPrKXbyBX3vWGda2usyVr9bFDO0yW5iZYBLX46C9W4
s4r0Phf4z9RyymAzZHsynYkNed1hRXzovfkWzbZrb6zua9c+OPX84KJtW7nR3UxgXDP3meTACBlp
wdUU4nnIMXYCbgwpp/PujEy7LZV6k9rKHghp64saQiR0rBeEJS57GLKTjqyv5twJR7kjU7xkJsPa
oW/aF/veVfbNVH4ty+wbrfAqgMYf+YmO3yzivM+NzlRK9izCDgqib1ZN5lsplFw10k/GoeiCQcwP
okr5nSn/qhgFm3lWypBl+C3WplugDzizaqCcrdaAacYQMTbEvTuqCZ/rXpr8a2vRUs317kZplX2m
tduxdO5xfIoBjtfmRkn0rWlGe0/yUW2DHNhojrdxzhBFWfQTb45e9FHcFBp3RRkKnE887u0E0HAD
gBUYm1C3qCdxzk237kJtHdSdMuwGOIA6inV+zQhimut7frf06dvtZ9vhYwUR3yWkWB3/DOfzgiyn
3ER4ecFlq+ugdNH6Kzh1Wt0FXro4eUEx1ghBoM+BHCCE3db3KOp8HoH7zqpyaRfqaZEh9Ea36UYZ
1SdLEHbdiY0d8J+FkGlzo/X2ner1F4p1Z47zcyvdKxTZvlZargVtWz3Hdb06jW/JH6DGueXzgoZF
iGsgI2OSNODwTHL0QrIhtZm3h/D62cuMszmbHmCH0fZwLgpH8XzLUF76pN0VYrmNTQvj3LmVbClK
urFmhnVKFfmyLtzQisiOs/oG8629NqifAVbf54iEWI64L9TuOlr681mvbjThpgHM8/tomW9BAsUh
zLTbtLCFHwsmK2kH6XzOIuTBGxytkmEIBx1GhtsU9DWiPWzrDXqJZ56eLH7UVjKss+Y513jCjX6q
JPn14EUbdzYDJrf7iCff183z4Ob73NU2blaea+n6CCJwruZQocWFRm0bMUwcLD9rut3g1Du71s5Q
Lh2Cvo8ujQw1WdbYV9ivO06P0nh+0bV2N+jKXiWXVyWVbpt9jaT6MFKMuKN+xtjhmhKhCMaxMHyl
9+7q0XzypPbUeRaymOWPU4O4elepykuemCdO4Rykws0xR+3M9JJvyBzd0ag+nQcE75fRPCnUfI9I
w02bT7dqreytrNxDPSXdM5NviSJvVH16QHHiZaiUy7E2Tuhwn+I29JAJ+5Bb88NYlc+T1E+Z+R4b
0msfxkaasyCk2CFopBE7fxoZUrmlFt4Uy6dqzSGiWn7BMFriAZGhMBY/jRO5m2Nvl6g6i7v2S1Yy
Vxzt7U9bzV9tuFdtt3Ws83OduEZoawUVU5gyePqhefHTWaB9PtZ106icRSk3RgxyWebWvh6UTawX
Z14hbjNZPpRaTMcoOhEN+XmcvnRVuflxJv+f7/8/2py/2PvLx9cd37Ur+ufWbnl/0A0FeAjGjHEc
077/3tot3qS/2rO6/YdBIQ80G8A00kJrT/evhoJm01AAj6Hq2l8dir+zlduvJzwOo0nEdhgyQwaF
Skhu8PptxY4mzZBgsZBBdte2H82MfAvCQjVCb5q1qyFdlA4nBneoz5UKvKmf95Pb+7MQLqYusjEw
apkM+YI+wphDz5DRBYI5dHfrEtymXyew8v2u17wONYLIenJbzJJ8Ix4oLiLPzeWplZfoMqwKNbcK
PLd7WPGJhaOMyHAtb3Tyc9OTY488Q61ed52SfMGxxAL+jxBahn+5C4gDWzg5I2aIGNle04B3nGa0
DnR/apuJvdqDfaZPjWEi/0DC4KesDW1rWQrDm67TRI8HdmadWImbRbuytkw9IH4ty0ljNJoemMgF
5RtPLqVJU6CARNPiPGDceUhvnk5wsdFRjI2MryfMLiHHI4JBV7G2NMhu/bJfSqGZPkiUWjlxRKTn
YY4S4u2gcZFYEeVLRN3SHKHYvg1E+JSAqAXhyaBMW2FhbxrwBcY0ap/ZZjhiBl3th15hT4cyVo77
VUnuOisEOmCWUoZMLZ0LtVU7GypRatvAkB13zwdXR3xQSVt/jkrMuBlUUJWv2AaEANU3bxtxcCU9
eXST+ty40BR7CkU9uvssmboTnUrqSBj84Hh4YDJ/WE3mmY68icXIRw2FvtQcb2qXbd816Vdy0C4s
O9E+aXp2zF1rPf+foi7XxyIiJQQpsY7ajXVv+CnqojSRg14z3RUaNoW5Eo8nphgz7EijYxpyr8cq
AKXWQxFG4PyBW3rHlG1ROYMmgPCJgmfrplIm8ZSOcjH9X28k7w5D+IHTzJ94yeJft97hn64oHTuR
LahohLGiu5s4WVCsiNG4+PVR9B8whJ/u3IomZtLEYJN5L1djvulr5iPMsZS9PaAh3w7eBqFDZQq1
eDQwaDUQEP+EwIRqfS1gAyq7CuWRlxixJLmJMnqiUVAljWVO+NVaQOfVJJ+mSyQJEw3pgNGMvjLx
T6Uf6+J/UndeSXJjaXteEVrw5hY+fXkWeYOoooH3HlfahranlegBu2eG5D/Trb5QhP5gMKJMViZw
cMxnXpPDfcz0RgbGK2P5amezGFdhrtXCVyvT2/ICu0KYwGtt+gd1FobV24aRCQQjCTASKtQajvVV
15e4VA0aKgWzOW/lx0RSW2Em/t4gC5n5ErPdyZXWZT4KUsXjjN6XgTYENVU3o7dlQYHrI/W+Etop
ccrZ0MXJjspEKd1Nm+LupEcjMoyOJoxCgdoU7F9qFVEJxBTGXJlo6zGPhEVz4lw3ihCHrBXZI6ms
a0eqIBpepa2sUNrWx4wK39jnRnQaUYhjJpZlLnqxCK3Wn4y0KSpbh3QdUT4QdUJZ+IjFNZrFRn/W
ywjSsUmXRnvv8r4qvFbumzZITOLqk1hX0StaIALlnK1Ox9cFNOFnGDfFPU00oMLQHqV0uNsqtAVe
Sov+1r2CHNJEtG40WWiSNqeXDX8srBuL6ruaQzNjRE76CE7Cp/28juGwNVN73nIYCC9xuqrZQysP
WF45Spfswhsgdk+YWKHuqRVITbnWYLbWbRr1aHXb0uwSn080a6yhmpRaX6pq72jcFJhZxyArkqnR
JrsTsr75EsVFTj8/oxk0hhoiLQrSHVKvazZCqILwLIyFZTznrLjaSSkcFhTpNkv11E7BFrVPxlp9
nDYpWagNpXHl9bG5LMEMMGFz8INYp1vRbhUyXlOE8tyrOtGZPYJN7gbwIrFUfeJZIMIUEm0bUuxC
rp3kNzkeDWEIGmkp28+xibzF7MRxjz9IhT8nRu0xhVvUb1JJdo2JA3SodAFaMj6dsZunhPWnQokg
Plrd2CNCRCJDc8xqjaBPZkUPGrWuRrtZRoqWAw/XDPppNEXcI0C4eMPuY+F0FVrFftttI/03/ME+
ovhUyO425jP6ZANUCldEAoeGHSZ0O00TH16W1dpAIJ67aDiagzrFXtFom+WpIi1gTJ7N9Rmri/gM
tbUwvUXRSE5Jswbk+DHU0ZGHUbsDRueN6ibd0lsgpyu1c0ZBkmlvyMqSByi/YNuWWs1KjT1JKNUB
8BXjs6Li/uNTJZnWMJEb7ZQN2BAHVd5anzA/ixs/6TqDbGvndPttmxr6QS9bgEfGNurikcQS0aHB
ELBAQ5a0usj5ZMW3CcSC9pQkC7lOrYxUyaVcrK79pBkN+xEdRqrlUfyk4mitOnErcLiYnDOokkhj
ppTbZVU7JEDcnoozkqoV3VnYC8jwGnzOiGVHAoK7ui44pG52uXSpTDbKucEOpG5xpwbxCKw1bo+t
IrdyiQNbVRQxKXcKEkNAjKtUg3SuItjyf745/6LdBy2AFr5B1QjoH+EEQIKfzwC2EBCQeTS7yZKN
RICmnkfqtesU9GHHBi2nl6UUAOzJetWkAUgU+dPAMrHOVd1Ow7nN0SAJWmBfpgNPbrWuSdZa0/Of
X+UvR+8urUwQy7GI+SnakcYuufjDQVVVUUwrkFZJMlfqzVrE0tXHaLaVTRL+Iqr4BZm00wb2T+BA
3A962oS/HFZEkw0bg4FKXTdVvlKgBpaa8+yqVPJfVs1KHxqlQQPPlONrZMKdrnffiS7/S9j0L/HN
fiGo4uxJhIkYu6T8ctMWioPKgLC9K6sr1tscNfE7/LgF5b0I6faz2UXq32NW7rNht7FFKIhQDsHD
X0VOsohmv6Cqsyu180r/gt21WOrc+/PH+Uvcsc85Oqp4dxDnaOQov0RSe6MxaQBVkBtPqhc3cRZM
FuoXf/tTdrIbOqrfY9JfvapaFFtE7IZXt0oG8b7rVfkwC73x+c8/5WcgFSMGnwjw5U5xY3LyeT9P
TaWXZ8QtcJ4f28IA/ABARGsKybcAoASzCdc8EdDr//6h/w/y7lvztXocuq9fB/BW/w3a/yjZMy9Y
Cv85/768FW/rG13/Li3+9//8X32+fxd069uXN+rw4dt7Xb79AwrQ/4gF+Od7/6sOT0GdgIMEinzl
ZzTA7sAANXHHApBH/zN5/97yR5wXQydWJ0JAzN1/oQEUrD/o3ZMGoMVmqn8nef8ZkLhjAXZQJp0I
8F9UEsRf5tVqoY2Fx3X3rEdtoLXiqVR1l50JsNDo8sd+XjZBVq9/RV/9Bd37+wdTm8AZnORjh5z9
PKEhVcntMCgDOoer1xkJFkXqc2rlnlBQ/xVRLRFmeuDrNl0Apk/0welZ1/3c2SWdPurywYwkc6/2
R3XRffxZP2Xb6iVpA7liesg6xCZwGI3F5jC3zd1cv0ulFqwlsqexdl8W+VPdvBOF+sTrZ4RNvL7U
n7J1ukCxQlhS2zwMSWn56e6wLYGS6R+NAUcQTbWexAH/TqUVwdbO2XuiNoGIOKC1IX+ipm/K7tQz
deZTXCL81zUf2f2eIawdlHZwkSH7klDkzZHy07vlYdJhalRTg7hbZ17nwnhKAQPubwk6BakkLgVw
F6oR5m22qIdgU5iAGwOlj+MyRQNPyHt/1FGMHIVjJqsEYLrq6Vt+rsTo89pM3aGaqxAE3ZckGWHK
57MaGHPzahFlNcr2aVmpxfeJkPjiIvjyNnnIRDzvkAF0E0EgKJ3gDCoYgXaaSVlyV8JGgJIl9j8t
gqlFf2waZJTU8kyc5+l16ajp6hX6X2mqfycH/JDb7fMUkWV4SwQQzFVL+Xm6tD2loEUSumfAFq64
4EOo9b7Vrl6bavdrhNyEos83OUufJj0+4SpMUF058L+vKUVv2pePzWD4Lc6+9pb2r4ibvBQD41U3
QSJooRwNLjqTXiJNrpaqIc3+eyAOQRrh9YUhsl3WxbXS27s6Wl5wBrCThMee6WdF615xT3bJtOwx
Xk5tBbJ7plG6Px24iF5dZy5QhcJZpPGBlJ9nZipoopopLfTJKYpdDkN31aT4hGacnRfaue0plk9C
iVYe7f5Ro0FCRxohvY8o0xy3Kb9ihBaOSnxv6eVdKRvnrFhusbLcmrZ9tOLILQrh1Obqc5LWIZ5v
z8hk+nDbnDUq7wyWyZKo11wGcq0ulyn+TPXD1cvyLm64ViBkhZW7KOV6jTQQmZQHsxqPTNBzskV/
VWD6ftT/+mCJBtj8OOJ208efH+yUd0AlZ71/7kTrqdGtJ7I/z8QEZh271w7ZTrr69P0XzWuG7DLM
DciP+gFpnlqtnEhbbtnaBh2W8KlpeWKN5iTEFbmRL41W2HPV7HqoT6jvuGlhnJutPcDFgwKDdCWy
NqcOYQcNBKcK5qZcqsNK02wwZq9vhg+EPW4flU6iqEHFesuM9ZTmk9PodRAV3TEC3K902XuUFOd5
0pEWxAkOTdiXDv2/ZlS4ooX2e+np/ejmWCfR3gqUmM2KLtsqyv40TnTFSkdY9qFv7qapClfEghpg
rgBzWMO5Z7AL1UPlDE1/IVG7lcroZrT6Aa+f5G6jUdf7mTRfSksOqgZ23QD3tu1kmyXh1jVxcvuC
JPEtmpuwzr8gHkb1kZ7dYtii+bmTuQUZ/EzXHce+CXutvst2YBGtzAPxZ5BFwt0Ph+i/6Sp8j4f+
ywPf4WwcN7Q2dtTwj0E2fYsSy9ymf2asL3jdU6DRgnjVnF6twrZdb9ashWYU3wP9uCMz8GAkBYMw
usLCMDI5mqr+CKTGs1TKMUlRhw1IMRpcfqeq4S5UTW57NUlulnr80JvVgSLbcxuln/dVIrNuadj6
nT450YpOZm1eO+uvqNi/xNTfdyvkJqiw7VRXbHp+vke1kFtDz7fhOcmM1lH4zFkeXSD3sKOjzP3z
EZV+SVt+/zRYu4AH94qo8usSEjpFaGaOUrUejmB/fMM2XIVeuBGfhlZ7joyZvpd27jpYiKjCiTgj
2ygOYXAV/ZV84XeW8I+Pl6bRfsPwu4jvgRbsAccPORS28bGhzNP8PNOE3LIW6Q/ZLvZDFZrDeTJ1
QHlEGYUadIYaTk0TzoMGkEfzS9aTmI+uXuvXbFCuAwhs9utjMhrnGgDPUuH+VsWnlh1VnqqduX9B
XuROk627VOs+kOGeAOxghSiDpp0e9IHbxLXlQzlmV0XYBTaVc9fqfpzFX8qyRfxJc811vIiFBgw6
/dpzasv6cuszPoQQqDSrR5BlEDRwMbdXo+0dM1pfYB4udhs1H+NSuVd5gS0U7POy8NSL+hl3mlNT
lPNfPORfchnQElBaAXqDNNqRGdI+434Y1kaKAGUmDKsuKGHHKa4Uf/hM/j+I9v87oWx2YVCG7Ycl
tZMxfuJJPKVl3Qln+A5ff4rj//GXf8TxsvEbPsH0Qc3v5vF7O/QPPI2s/ob4CFqTMC7B2exb2h9N
OMH8Tdm3OWu3DSXP/7ELJ1i/7a6ZdFYUquzfyRV/J5KH3sgc+NfSI4+m5k1bEA8CdoKdFPfzHFGx
XMXyvGlOI0CMD2aljgnq+dXyrShGHRAcIFIXD6JqdWJ5tfw17kR3EcCnZg3gjbTRe7vJzNxDI4PC
Wd0lH3CfUzgwxt7yq9oUX5c5Sr7M6tA/WbkcfZuEFYV7A51/T2oqysBNspcqCZSTuyHromOq00EG
AyJ3rNZqu1RjzTWVVp/c1YaxhWpl6J9R5IFEL4wyZhlq7tESL3x5xJNkSEaK8Wp3ryFkDWsO+s48
AljUxkR4qiylftNmriKqk4ZXI+hYO61SlzI3HfOTFTnJzitXZbvNKwq4Kf32r9+vpY8M9G86hV6d
J8401otE3O5Xja+WZUrva6MVnlAThmNoFTnvao6K6kHfkEu7K+PaxTR8uxiDUZ83w1gm7nBKvoij
xM3VExi8stbiV6UB8CtywLh9Loi1LRDEbjsM5ZJNWS84aoYid7a0jrDhPGBXRSo/wCHVz3E/lE9D
KTcfcfGNPkqLtNQIQwnr4mz6Vml3UFK2i6nO0dHKaC1uaqxmdol8oIf8H0C/mIdorqlFNbNejlk6
lpAjq6r9IMl15Ai9HD0Ni1EO7iymYrh2MSAfCck7PxLb/EGb5lyxQXaqL9FUJndzDjsFiU4FdUIC
xv5DU5rap6wRjbDH5fkuWab+SULX7MOEO0VobLj65RPla1qzykG0SkDO/SI7MiibZtC3T5o+q19S
/KFkkCBKf1t0zYfNb0HIF5frMicbwZ8634wK+DE6+ZRoW7O8U8U6+WLmGGVJ4ix/pJSXY+Y5Rh9n
GoG0dleg1TEpiUtGvZ5ivA0BNUz+lmjJdUkz87JVU/26xIP42lLrfU7jUr8TpwTbOJOXqLmav6Ck
mKHDLgqeaeyIFeBLXj1LAnFWKQNzN81ALdbu0Gbb5MA2oaO7dNMzR9MthTiNYMZUeWhgK28JWkxE
+NGAiUIP0rLvWQ8Vwt613ebi4CDM33zULRrbYiGsF62R4rsyH+NPUI3mYO7Q1ER6sPFlZcu9Yevy
CwF/flEASt8XEoH4mtY4z21DGqiJFbsDTXe31UfthIp+FfRlb14KKxFsMatQnix4v2k2qkc9qht/
lUfxjnO1u0vQR/XKtBBJ4rpXfBdSh5bEelHktfxWUJi/6sOaXKgEGl8iPQVTnuP70WeZGKZ5muNO
kRNRrIr6UqwpQoYb7XAfR/g4Q+qgw60iibsRUQSxq8Mk7pcrkCYaTNG0JA46Rqot42dq2j0ggjsQ
L1kD2DdXv1iox3qm3DB16lh2kVoSXU2vR6ct14u+DaIXzTO624CP+uowxQ9wBL2sr/zSANUEpDaj
Qx/TkCjKwKJdNxaFOzW8rW1UJ1P/Yki3PA40xH9xeAj3djUarNn2hoNDK5FKIkabPWRKAN2lR1K6
jp611IEFB1ia9CysCJ8B/DtUZCfhrurequUZX01vKbEcv2XL+1okYTZ7WXqams0eLcmd5vtJPlnp
FReYhW2pwaj8jKi6ZwrLGxUMVAqAHHZ+whIa0tvYoI7qx+uUOs04XWHyu3hhpUieaukhL/2kcCv5
ZBj9Q/zeGKFEm6t+UHCpwFQFR/sV3KB4l1ea3RhuWvqR9dmUw4zNeSxMZOIdtYkOoDbwL7Rr6S1q
U78zVnqPhg/wy0w+RN27UnySlCWIAJ430yGWyJwjBD/1WsK9ZAxGdfyyZP3TEAFM12SIGQstG+04
tcopL/Q3vZKgij2k2rdlqe2UAF7GMt1pH8z8iOMFeidYYh10Fb4z6GVZcId5FsPGTIYPih41Hiw3
p9Amt7EU/BykMwq/qYN8mVNh7+EoufCU0PCcYgAZC+BHQNh2lauuRR2CmocdVd2Tkmpe3+r3mtwK
tA36z2jVUlFSr1u6fpiH4VJ0+kuJ+g6vXl4tbTqPxeb2HHlyNreumaoXo2ggYysEeamsfNvm+VWs
5M9KMri59lDp5sdcs2q43E+Ngm1Gar606ZvIq/v2wg7ikBa2bjWOtzVCrre67KNoIHCrDZ3Tzkso
z+2p3QCZDAjvCiXKtyDFpWo65sVtonFWov9uRmXYb5LTgv7SBPZgTq1kNoBAogfGZAuL9mvTCcC9
3yNlxEpIOWO0c2zmwjEtWmKLxIl+RAWPSbKNQU5rN5XemzR1iyHCsjs/o6dKj7v+Qk/YWwvd2+b3
FCjlkl4MuQqX8nGL/a06qer7Nkqerj3AP6lXdPTMj6uWBtK8OKPENEg2i6LY0q1nbZur44wNj2wb
8tp5W5milR9R9NDaLjTMMmXMMwXOrNpeWwtjiHEAWbleBxCgqZxdss16pxfktOPHUkxbgPtCOEvI
9WdQmry4Mh6LEVeQ6D0rjyOcv9pNsTRazXfFeBIB6lC1NJVzPftT9rnrmnNa3iZEhiFTJl5ZvZb9
BW16b9UgdpTxrR2PZnRmFoaWcSjfs7RzOjMwyTurb4kh2bXQuLAP9e5hLHJntPxCwVnd5NSNzS/a
oPlY/dhGfJDoUmuvsYgO0GFvapRWeTKix1Q5IzFiN4ovGe7OWJA7W0XiRavFT1Ymrh+xZbztIrVa
dW4i8KSDp20f0g61PneQWidZ7zqoUaaHbJMLRjcwcE9TKfkgJTKuOdAod8lTTIxfhchbvgrRt7E+
bNG3dvigo/UivrfjaWyfUvUFnsu0hbgFwGysYRuhBA6PCtjkq/IMUguaAZ3+A8kQO+aTiWZ0eRT7
EJhs1pxK8WEtngZx/pSjTcRjQ/uKw00fgnn7auUn2Kxl7W69V2hfo+zY4SNH6BLK2cPCl5xPjjic
ZKE9Z0oLRYwwLfmIGo294wpLrjvzJs3ldFNlTFDE0VEow+DJIVsflTk0DI9g86D312E5TmxVG/WT
7agncL6gd2mRNyCk3BTXurxsbLlUq8Tx2zy+TKwgVN9LyL/Tx7INpSJEKodwJqYtBL2+w8LIVByh
gAtRulW3s8mMQBCueWfBHQIi1h5F/Ss+yK5Iz9vkYmuMjJL4Sevu8hhCb4vLNzG1CvStzKprPg9e
0Z3TeXGHibITFul2M3vG9LTVSDA0nlQk9xu4UiOzjdFLx7BsWs6q087nyg4jgqbVXrbxmWZVDNkz
v6GRb8+bbM9z9UGkwgeWfEiBPxMWYkJTa6lrTZ5QIQ7OwKzM0HyjInwrytyOhHs9/1Rt96TrXp/6
cG9sdf5WNM+tGsrwgYs4FPWLnLy12actT71R937Ipf5NwUdSfs5dv+cl5GAWhHXTwDT314oPSPMm
VqS6OC11xIzNurlwUTmUCze1WuYW1PcV7zN5qG6dupYiZ5Y4fWpTIMuauOhnvSJkmXQF8lYlTa84
RpmBsQ7jq4agDMyjYeKQKuQP+F9C5UY5sMNF6ZF3jlN2e8EEAy7Vt2FMu3CAc3xMZnF2lZHxB1e4
Bt2U8UytYjo1UFpciJOfzOERxu2xQfzc3vZgLUHofh78wdKvhlRiOrM8muluSc+WvVYtIkxBsXid
0j/XjD0uXoY7Gk1zBI5/rpIc3acpCiMCE9CEU6iUq2/h1Sy0bVDI34x+G4JSr5DikLEcuiaNUPuo
iBogAON9lV+Ecrzotaevn1bxWW6+yLmygJq/DOVDjLbv2qm9Xcg8yZziJ5qXHvshKvDQw56KiNi/
uRUFIIQu9pQKqEwZgP9wxoGiBnJku5knQD06C1P1jCWZbcDD8oaVLZEaeP9lS6+KKtyt6luZDAeW
2n2BonsfjtVBSNYP0jz7PSLK+2QCXRBMeRU2IhOpHU6baTxKkAeKTbGnhBMwe6rbHKRl9Cmpm5Oy
PEjtN33DJsl0jfoZ7J5oEIDSMv+LJu0vQEYTgCo9YBH7DsMiRf8vfa5N1Lqi09rplBnzB2vaxL19
SkVs/ES8uV1yKW+DrVpSb8aSk9iJijixhujHjfqHb/LfqrP8e570T1Tq/1hk+elVwdd6F3vo/xv0
XFF/2ksW/7nj+oj8A3odb93w9Sfk8x9/+HsZRtCV32iIUucEQ7Pz7vZH/XsdZv+VBGSVtqKMkAXq
T1TJ/ijESOZvuw44JUkRQbr9z/7ZUN1/ReMF7fLfO63a36nC/FKMpT0FaMP6DhhVkKCUzF8KdUNd
w+2PVHg3ZQwvR9JhGWvti5buyOKXAf0XO6oreLDr7DZZrNKjYis3ROxDUwmdLiWe7XVMyr+oH36H
qf6rOPT9ukDOgr80oFzx1S/XNRftIlYI37hNPuMv0NNr0DrxNBbre9Ji14CXzidhGCQq6ttd03C2
Vahqq0X9sqLdAhMxMApNcLvGfAYcTYTTzGDuYrCOW3E24gLPnzGCTlOad9uGwLwxG4Wn5VOL/YiS
+W6cq4VjmRvbCzRFp1+SQMZoSjdzxIgaelIgck54nBW/3/jfWm1/ik74aTn9X8rG7J/+TxWZ/z8E
YZDYA030p3XOx69V/paPf8gX9P/DTd/qdRxAMdzv+jj1j8XPf77dP4qfyBPo4APQUfoHZfAfxU/l
t+9NBx38LeXNH4qfsvYbvQkRxwGN32B+ytX9AWLgV6xQ9nGEQPGw3akQf0MgBsTAT6XPfwjEsLZ/
LnmSZqgGnq7KJTukp/bYX4WbEJKvsrRs84KxAN+qV/Oqe7irTj5Km+F6lB5hF0u36D69Tn7kVZf1
wxoSgPqll90IKI6y07n9MTvnb8Whqm3FsglJm4MajCecCd3Fx/TBjxzsNl3d04/TIfemUHVGvsZq
M2jc/CE6yl4bLKfEWZ02bE+9pzqCN50UNzkIIeGrK4Vp2B2QUvDFQD22QR5k7uoJfh3iSfIYHxVX
cvNrH6SLPV4ktzk0fuPTJbnG1wmOsq+4Q6i6wgVTkja1zXN+McL2Kh+Nmx601/WSuHiDu9uxuKaH
KWx8ksig8KH2hSQ7x/o+uhOuxWN+tK71pQzb4xB2XuqQpRwSBznIixYYTnQwZ9sw7PKS3KgbAIVD
kzJ/ju4oz9nLe3kcDpgde9j4eLiu2F8PXu9G/lNqW44U6G7qyV70TXcYV78J9e+XoXpSyDu4bQA/
LcQl79D7nngXnZcjSWVAe9zpubMxqNzEn/32sHlK0J1GVwq6UP/YnZCM8hVHd5Vjfja82TeC/CAF
8x3sBP5qfijvE38LrPsRWbWD6Sf3s2s4eUCaCHMjgBPpVMHqTk7qgNw+JsfsaPrKN+mY38Gi/2x9
GsKa6+jdzh6fnNjB0cw2nMnTjv159vVbfVD9yJ68PGhC0Uf2L0Qn4D66rWfQwq7oi67iVHbr6rfs
QTyXX7YXMh1C+5h6noxVi9NdRbfztKtytS79IX9sniuvPSzfRH9wsAF3S94kvUtOU0DBJtAOmYe6
uJf72UW9YLQURMohGV1sRdJH4844UA9htNNAcZDAyO+qY+pqbhakrvgBm58j/LQPwgExMZcKjWt6
w2cclvgnhupDeVIOY0iYuEqOeVUfpDtmYgD81gemzToR+dmX8VQ8S3fpO+uHV2b3xmEFeG7rRzUQ
/PSWP5Krn+VjcdYv9cl8yC4GK6A7Z4fkWB3VU3/6ISL4N9kEeij/Yan/0t2YkXKq9bqVLqsz42vE
KhxctG8cAlHbsBuuoXO/fYNU6BusyuLQHDZX9URvdQZXeFIOCER45RvlbKdwRJtykz97qGM4uf2S
urgf2LNDjdqzYOKHktsdWGE+RKDQGOzsc+oZHrPISdzWkVzFN3zKkzxvhVmOpmx8LIPcWfiHZaQD
VSRYwvpeO0khoBg3DuIgDdKv4HMLCjG903/d3svnKRxOeZA/Ixy0hGmw3pqQZjduSM50ehAcwxFe
VLfjZ0MYfUx8jFpPSGw7kVs/mx/ji3yQrnEKPNPTLvqNCXmID/LT9qA9QJb2p6NxKY0wPkzH+Fyc
tmvk97560wKlvjN5dWTHTmZLlyXQHInpvezrwQeqb0v8/BuNF+ftY2F/rtgV0PCwScnd3hOP+H7a
X75l/P3ssiZ5LS6TTuYgneryTl5/0I7zOQunIGNjNa9tiLitq/nTAWVlyZ09KjhO6leqvYYW81E4
xR+YcW7jvOk2EpfO5uj2fnFf2MPPasBDuQin6rz5kzt6s1N748m6KxyN7/Lr5g++6ZkPKu7RgcV0
kAOcd1xKnm7uFl7hVQ4hyUG4rcf9c4vL+h7f8FuEtYwMhJN5tZ94LIFDG9Ye6OhQ9KDc2I0ju92V
2rCLWobXubODxOQp90RHsVM/92cbRUV/DUaOmt6jemGP9reYE2Fy2fXtxa0Ommu5JO/WIeNVbSg+
tGHmGE/GR4rWTL/0tePdaTsfBE4ggWmccWumY7jRA56ZNv2XQAgb3iQ5Ns+xOzp/vozIeX7Oyv91
ZP6C+JuNNAcQYYqX1kPYn6OMYCwQ7MFtQyQiBZ5J525+55oOd8BQjo5xTngSgGMYnJmfCu5jzgE0
ehpfpozGS2tr/uqV9pfKqRwqynbiRMHESBpuExTHNaT+xDJE5sPflyzlC3dxP5kB2aLP0WyjUOHH
Xs+p2Ht4rCIZz7TZD0l+4VIvc1C/8Sb+Wg8kvzuYx4iNqvNNtvLIK1jC4qfxWBz2N+xDnTkmOuV1
8Vu+Stg0sVHhHw4gy8kMRg9RH2f/ETPobZ/PSKi5Nd+LTnfIH6AGH1qvDi2mhMzHZAfkwbnZ/c1b
TzpkTJbB/f1GYDa4AMbYDBIXwpa7MSuzA391MZ3ZMez2ZeTuIP85OjfD1LoyaBziis/uxZ2zNvz6
LXvi/RlX2e6cyNM9MRh8WmCe5JZeyj/dIao48n4MN3NKuCueIWV7LZe0fuOxOI3LAnwXRTt+jND0
fe5PLXNHDTZXZ+QQDHH0Q8lzJgdh71z8isdpMU0tPKHZzlQ2PjOgG0iswkR3RW9yVxbO6mDoytX/
PmajzQILYh/iewiykYMRrRUWQs7GqTGVjQN4O3+fyrVn8Xdo4/EhFfdQlrZ2luzCRdjusN/OHioN
/nhaQ3YCnt7KbGGAeAUO9Uw9ZHkYvOqwvZqX+bgyHD1XbfLsiSeCKGjOyaE/tvtEdfVAuO1P2nDX
EGUWJiwUM78LCq9zHrHv4h5WJlzlfKMOaFtcbsKukLNm97GgsMlFQyz/PsgDF5/zX+QcEIloGpnL
afbLCeXTEOihHg6cyqkbeVaIYqA7noS7OexDtFb8/bOg8vCs4Ne4mZd8n5gSR8XMhWZOE3SIux4o
yvNpsmew8vYpUZ3Zm8Jin8nsLiJTLGHziLwuoKzoEnc4tKed3ttet9fksNeA3CRguwrxhAXAx1Fv
ML/VAFvtgpknciq379ZBO3Q+iDB+kgRzKLCK95mK2FUgHycf/Qk/jJz5ZB36MAn25TDwEqR5bIUd
ePJWwpCEUJct2hHC5DB8VtmGrfO+VxUB1F2mzD4tqSLZqVsxolQo+QiDWSUzlqvHiAYsqXvzeb5X
r+xpPOvSlS4YPzDeDRdD6hsS/rq8m403DE8ExRmHGMmnOm1XQbGPh5PyGiSMWJBs9cHMc5mvdNPY
S0wWMm6vh5GVELEXKVzVxEHBuiCMFgPzon3WWb7i/RqYHDEgAtzmTQgwIma5szd49QszgKhf5k56
DpeMZyOyCPdPtmzDh8FLIEH86hC2hZFbuY1vcZ8xny0dTM9ya5dgzikY5MFnYF3xqHzf28TvM3zx
JXas/eTZV+vqSPs2JPKoWakOQoJ2w60DKTj3GpNEYNdEssSBxefSOvMkf0gYRsKd/dTjUqYzrtDu
ZFP6s/OH5Et93Ye6PWpcaMEwsHvy+8azCMnNIHuKCLGbWxm0BCqJq7A/UeM6bfqlupX369cl3AOF
gcgmJVzpQnYOlnoUSLzMulqlPZ3ISryCdZxf4iPwjsyXQr490mY95sf4WAfFehb4uxvA10t/6b/S
cbWpbQb0Ux2CINEun2kHB2nItfhUWR1Qkj4TzMYBO2gdOCYXsiK7sIFqE3U3PtJwRFAEt8Q5GSlF
aiO6T1S0h10C+QnNkP2fP9j/h73zWq4b29bzq+zytaFCDrfAAlZgjgo3KIoBOWc8/fkmKbVItlo6
ssuufXzcUUVyEWlizBH+ID9IXkTN4Hi1L/IWaJybMlhOhtP5GJfHwN70/uo7255EbWau6Hb8etXX
qEpCzNI957TeaVuMDknZM0/eQyI/Da8ZCPX8Qb6ybhrzhsmVeUwi5seg09xiS5fSM7am5lEFuAm3
xd5AM70eCSb7/ijcVzfcXxYKzcOzgSqkPFLPJ7h0tZvc6HuVDE77oj/Y1/p5suX28LPpVcTpmJ+T
R+cUyuY5rVk/D2jcJ7g3AefwogvAB367K7ZskaSZIg/FecLwoy36wVxnQabIRIir5yQ9DNW9YRO6
9/0uI5MytnzBbbzOPSc3vUPrsHLho2bHyXFUUdcMgbadgtonzdsheqg3O9z6kr3zxTDcmI99Uq9C
Ju+sE/5QXfPD5Hzi8Uqi6CMNa8kXNY++7abaizrMeX5uDr8QXOqdPh9JX0hPWYBSdxzuuo3tRtcM
StR9AsRoGweVB5v1M12nzf3MQwzvMaYPZv8O6B9BoXVt1+ZN5Bwtz/KRC3VNVle3qVm7kB7dZSPS
UDC7rv6cNQKs5RDAYAs7c6m5KC/ljbNVA0XZ8tVFYsL6xAwMAUNvqVysSaNr9b7YJ/vWj09XI5if
lqD1Qw4nstswcWfKr4Yj5Px+ldfW5kichesAI91JF2pgBk0gTqMnT8ZlIXrIL/PTJdrqQcXmJtI6
kiDCGlwur95RiJ5YPqudsB4FqQ/DjPdhoOZT+Jma2MCew4Nj7Xp3vaex0XLynnhp4B7zr3gAKVmo
SLbF4l4Pq3fzlG5FPitulyhBcDXhdACcskXXnvyRth2/cjygzOi2bNnipAgobkoAUrnRKQGJ7JxC
QOVrCvsOv5l90SL+L25FJi2yOuko9djUKEZLgt0mZU9lOC2ug5tOGbotfSwsgmGzciK1x3h4I9JB
hyQ6YT+0g+a6Ivg7+3w7b1tOH/TyVvwk2683nxlcgL5zDqyj62bP/WJTYgJ4uwYZ6XXr2ey9jAi3
9g5dOpeNdCv6L/02FmHYF3eZEoCgTFpwPCZu9dSRMUoBsr1+6sPhI+OXXT7ACZNIBfFePiSn6V7k
2ICik0B1qUD0zczFqOQI9SOlNjuMKBclsopf59+ggH9axiIG+rZjBdojKZaqVk5IUsk0C2QtaSyx
r/sP5Cm+ScOIPaTUPAoAHoBFZgWMgF4QnSNiWkYE1D2Hrc5wRZq7bqJdfi7yrXmviH1hi3Qgu4JC
L4nM1F3PwpvwJDxpj52zdq/6437aKnQ4HDLWzqPHRFI9HQx6Rt1tfr34gE/2ITny5JlEbEg0olGz
Kw7dSR6MR+2u5F+IH2LTOOmPzL2IiENgX+FkwbbFCOnj/HF2zy02oWLb3YB3O+tO0qvuUWwDyrXY
3wqaN9gb7xS3YgvoLqyj2b0feblRhHoOVQgl8bcs4jy7nc5yjjfGDn7NyrdhAhGC0Xf00g2mqqKo
FPuKvWmPJKKhsrEPqHCR+NI/2tRYVRM3kRTmiGw0O7GlrBSWEykqx/fonHhLkHOIdNOJpDUQmxJg
w2DaECb4GZGjhRdzILIbg0YDWbOr3q4bkRuI9p3q10FHIBM3gr10K23NgCn48+VgV0BS2BCmeCLM
+32d3ZnJ/KHULjqT192taGWNRPSe2S5bJjZCXor2Hw0imElXXDphANyNP95KF7g+Ew9mXzsklPoG
u/a4Y2PeLsRLzefloM5KgpRcCSNs8p82EHmksynJEEWOTbXANTCMw2LpzDmvT+SP6UVR7xKZVC89
mXi9RRBRXSnyvIIkrPaSkuzO2rQbsSYn/txSah0BrgtuINx4w751gRAQI/KL2fTiQysCyE6UthTX
vLMTz5HE3OUFPBMp4kD+I1I8zW/kAPBAfch9mRMSieHMjRv2bK3EkpqoIVK6mrSMTg5JXa0di6LE
4n1MnyMXcew4vM9Po3PkIolJouWAbByRKief/fXbymTpH97Wdyy1IqsNhMBt6yR8VM70A1LOtCFE
vncjX65XZuaqJyAMNyKRtQmNIrVUgvIcxSi6zP1nY59cGefVEV21i/Ueqdiz6Qn2TqDt2ON9+2CT
ksRnIf1jkT2E59GhvGIMfaRstcP6VNHfjMh5Vl+ly7kEyd4kMeyPKaBJYyiN9yMpMUVc0O6Ws5xc
wzxvj6yb9UB/b9Pt2TT97FCxRJLj4rijxDz5zOZI6N/IpxkBb/V9EAl79Vz93B+KY3YhElqVvSwM
BpqcDa0Jc9ftnQtshqb7cXGbfRPoRxiNnOV74jtRnPY5nTftTD3tjqw9pbcvCvx06+yeH8EfjXH+
d4am/5YTG1NYrb1ain9Dpm+g5FSwTa/vskdUqIu7tyOab5//NqLRlA82A25mj5AqhQXW97koumYf
BM+UCaetMW/RaQV91/C3PsC6wp0JdR+mR/A1/hrRaHyLYaqOgL8MSl3ItvzBiObdAJ65I+B0gVC3
ZQsmLIJKb/c9VIbWSjLy6iIqnlL9BpNAF0GQDcxYb85Lv2oBsiAyauWEFJocJbCFV3fuJ53j94zT
v53BuwYyUNxMw4+tumjg1ecrOsdo4FdwtaaTZW/AbbSbi2T4Upi915vYU0sPf76E/3ND/f/HFjpj
deFVwar759n/0R3wmyR7vb5/fOxlgVv2BwvBcgMo+F80i5cZJN/RDTjRMCxsBQNDk5fq+wJXWeCm
ZqEYpaKaJLTTv88gn98XEwo1jFJ8y2FS/9ECf0dse2momsh6vdsjQgtISdUt4TbKp5MOcDIKZh0O
Y2P+FSXybaTS5dTF6GdA9MXaJwpwZLM4VNlVI1EKRcrFFC1E89Gk8JDDOxSGmDrkKn0VG9tr11CQ
PM47V50K9WjOoRfwB1/ryk+ZqQaOc9GPndvG9jFWytjCSterPtwoGTJOTX6+9o1ACqWxZ2Vnk1RC
kZ4o8/UF1NulasQPs4mjrGENfK27ydLyvim0feQo6WaOsYHktp4iYXMMnQOKgd0irYN7D4drgkiz
jtJBmt0VbMUmjUzoW7xVirPYXpznvtML+nLUPUptfenkE44FVHOYNnlVnRxNU/9xjEhPF3PXxA8W
wHOplOm7ydbVGq5un34K46cBrNJa2p+m2FA9a04+JspZoxm1rw/jnRH2VEbVTaurD0YKCBWK6YUi
r/6CCrpTdel1Vtgq3rKZjMP1cgbhRUJTJyftK5mf2Uv/RUmw70r6SvEXdbotauMUD0CAnqZRf7IW
CBfoHY3bvmjbL2OaeKM6L1A50X7xraTqahfPI1iokQkSdLZVPw1bYA1Wo5OKrx1IiElpTgez4QeV
7rrIJtjqqR4kCCseDSuyskuY1DeFpCY3ZrWmO6WSj3No4JtqXEb0z8Pg/24I+jfcRZEQ/vUeuq0w
a/jX1fAVVB7ibPf96xjz7dMvAUYzPqBJKyPkAagIDtdLcOGrArqgCNMEgSkyfoCKXhxw2G0x8oV1
hZTyj+CifgD4qLxsxH+EKFKfQQw/oDtwudm3xQaMZjMeOFAr326dSd1IhoasuNeE4LmbAopr7qQt
PFeUBhCRSlUbHpLy0eiL81bHXiga/KWyTvAn1v2q746MwtwhCe+hMnaGKeKhGvVTSIZH9pTdJnV8
KsfrzTibs9s31iEfpu3YAvrNQC6VKsqpEVbt8mWlZ8weMuSK9cJ4KJDgL0awO5ryZNpRooAqnLZ5
ntfbKsWnIMvMx3ocOzCIq6pAkHGg4xhNeWpIuO+MtkV3O1W0/RwXIQwYc7jts8ZA6zyfv8hLqCLH
jzEiOm32RVyaX7PuLsrq6ixqU2DmtXkPwhDJk9Sgzm274hA50xiUyOmcgQCMd3raAbqtSUfAUkc2
qCoMvtq+NS/nJbuKZKO6t+IKXGfUUz6SN5326WAEVa6V1F545VB6NiGC6qVt7HCx+dgUVQcsy2HU
qfcj3aWcOt1oVU+T63P4U3stnQsQ7U22tYb2qsb8A2R0F98jKea3FT/TWdMhKzo4+0W975uqwWuS
3nkLDbnKts5Y+Hm17KcRUXw5PgCr31nZEUzmIzst97YGIL247XrwlzZdcrkMJPxqbWM9TZLGrZeY
nDuMb7E25Qeq01i3+40jpJfzuvtqRFZQqsM5j/7zXK/+hPaZYn9CbipYYcQkOpOWfNthbSNZV1bh
EIgRCy6JoVwTZD8vdcxjJUbLKpqH87JZys91anKHtdHqO1cJo/oeihOwAyNefUWvu72iltmt1qtI
XpThaVFn+3bN22Au5S8zuj034VJfddEi76BDp2cNvCapOhhh+qiPR12cBrxsgZWClZNUmPp9ZFyN
Keal03pP0ohTgVEbu25IDuloeFnIKRao0m6mAVUzbVwC4Jw6K7N8YB1I3mrNyobTouSRQ3DseX6W
hxZ9OFQfvK4xjudWLfaajsxxIuurB9HXcu0+OtPXlUFxFpeu7mD5Sx34Ulj+UVXzS3Dav2HA/ZaW
/RrJeVdGr8Psj898S+WgvgIKYyhtmvhmGiI3/CuVQ2sYdxqgYSRuaI/+SOWUDzi5yvwlRCkx3yYQ
f4OTkcqhhwPwU6jQ4qWMZ/2f1CqiVHrFpP0+GzeRuP/Xa5b1FEY66X/CDESdP43JwKAp6ptt34bK
Novixk3Bp/uGmQCzWeFK1DLcsqoEIT5ESbvlasDgR3l+nEvatGmWlL53URW089DmQ8DVHXV5PTR2
Xdy1UTjuEyksAsVYe38mu4W0gB3vjD21tyrGzCSpQ2E8zQySg+Qe3SdG45Fan2KzNeao0ILscyao
ejKyKxDlk6BuMrVB79acvi5TL0OMSWVPh3x6KBtYSu0wkjuSJmOGOuq+3dRtQN6u0sUtdDt35SrF
04oN0p1m27xwMlDls1WZcJrUQXBaa09LZAY801pBappwWlNCmjVOQUuvxOQvwc/THcf6o5Q6/VUV
60LVvlluE2SAkV2Jl0ekY4bAQToPqk45eSWR31M7oa+SpWBvqtJAPbZ+ktCWRFeevAl0IadjDoKE
Y40k0oiDLDIcHEMBuwEB4DrKsddEgXyg6WklgwfK/RIJz9iPtfJkWgeHi2iUYjdEEyqXajt7Tr/S
pe+Rrs7TyLq0yxBaYzWtJ4a6jBupb8HsJ90UZFYlBbY9dgdokbvSVD/Zcxb7ShfTfdWHzqt7GVRU
qOfBouuMxVZEQd2szawA7U/G1dN8HTfp1p4XVIuqjPG03p48EyiNNoq9PBylXR7NxwX3e6tZkAqh
716vyIaYUxruFytivDIYDDbtHqpenTPKGS0JI4E52jVI1BSmNrhFMrXHAyYwSAr1BvReiFBOnztf
0HWjnYYSySGaKXn1tUJwIZTr2xEJoKtxRDU8Rj8QpRjEstxc65EQXpHVz6eZUcactLfD0A1ba51A
L0pmsXMKNf/43z4jRS0dNizcZvR7KXwBx/4yVnp5UteYVVblT3zFfvq7XmKopMjOB7o9JmB42P6E
w78aPs/fUtE3o6FDO+jF++M7EF7+QC4LCJzOynsgvPwBJTtVR6dXiCCim/dHUdQSeemPvPVvp26/
i6ZO1CVDMuhwmoqjmArJUh4LMSotGd+wpyrLaQZYcNpA9FzWmyYK5NJ3gEoYvh17RnjIwRFVrk53
nDQ221n3GQMaee+Yl02DrM/p6mzFss6hnH+0BxTxH5KReeKCOFV/3+gXin6MmOYY7uNoEzE1RUXT
uEviKzs7lYZTqz406lFnnlf2sZ6ej91Rxn+PpPBoTc66eWvbtJLDI8Dunpqctnhy4B2GYO+pBVBM
il05+2rhMxheTg7o/jPEf7OWyh5RSwyAO6dF1yuo85MiPdeB9TNnCY8Mxjzl9Wy4GeMdtoZ0hzBC
PN2pI34d2FIpIbnWcFksV7F2vcp7KfuorF/GbG/BwO52Rb836b1P25bfAxa13qX51nCOTUHNzW8d
Azdor5/dCu9fIloS6MZZ7Bwr8JDzI9R95vig0esaz3HqwWQyjtGS+gzVKId7Ko+Blp4TW0JtZ+HM
vn7aGNFOmg/inypY9Y/xfDFk1/CrXCk9KoqT0jht9aumuwrzkzTeSYaXAoMCaAEPt3FhQfUprmKH
VtoBHVWzkxr0Tr1t4hcluT9KoX7eL/v3zZ3oEP1zJ+z4ru7ju/wn6RMfe3n1bV5U2lmmIWTZhbsq
b9639Mn5gPy1Dc+Dthb/IxH6qxMmY+2DE5CDBJyBipvg4nxPn+QPBCmTwpdvCG/0PypYFfPti/9X
J+y9mGAHCxDCRyNtVQXWqtbVUN1he5dZsi9rBlz1HH8u2VH0Rfk8i+JsKKbjZq73xkgvJcwKeL5a
9VnBUKIr5s9mFX1aGOwO2cFWv8RLBxhvuFBb1CpGpXgKi/VaUpdP8Tpd90paeqOzblaZxaz3tekR
fUDaavFpFUb7WUI8EGXXwOmd0wGOl+tY2TavYcPFFjqC9YIDjrTc6XHqxmXFwAwdjrXmJVYG3F/z
JyeFqFolx+G4fMl7ZVfrOKasyrXamY6noYrnmba8M9l/sf68LNvxMlLaT3Fn3s+9/nmRk8fBiTGl
Hai3VPUjTPzdgPzK0Ntf84YemiZcWsLZ2sqDdZba+aYDKl7V8dVMluZ2tomAd+Pa8NI3FYa/Va5c
R9FE9Wu0j502XeZVCDK68hEhZY7pXKgzlay9wjysiupkob6EbtsPIF8ZoamxGSzNeCrDzCT3A06S
JNFDbcs4eMnrBo7otqkTnFYkzHPXFUxfwyAzx1ad3wGn6dIgn/CMfHqm/17YawWuzjx1pEzZm5m2
lWQrvsmc1XMS53MbGpMfquD/rPa0TGTbn+vM2azQef1lWYDbm/0uWjJ6bXJ/ba39FCBZNzKnx8Jm
2yAnsmUbmY9jo8c+qcu28oi21+IM4xmSxsbDbDeRm2r38dzYO1IzzElmTdqhcAjUZ2R8X8vnToeO
Ya32GJ/nEVCCpSn91MoZjoVqs9Mzynm3z8ynOKv8MUVd+L99kmNRfP1zDAvax/I+/td2SIAUvY5k
4mPf0hdDoa9G553BwIv+6V81oGToH5Aihi1MDoVDBInUX1EM3hABj1YcvTjBHxIl2rcopn5gwkX/
H24fZSCUT+VP0hdVlJOv0xdTsaAYMpdSOAhuae+NGJpeUTPk/FAEoVTL9gPGV7236Hadek6XjSDY
1Vbu8H0yhDMRPd3PCMrrUFB62Ld2OIarV83LlKAg2lSyV1cyGLJIi9AdsRf6G5pmZUGS9n3h9xCZ
dlWv4rzVtQuIpyQzsQKoh8i8ixcFCnvfxtFZ20lVEmi2HkEYr9HE80K1jmHeKeuqIBC5Svtqarsn
x+6K2xH2MtVjWPdgJ6xQn72xLaoGNC76NoTgTmJ+mw5r5nVhHM5XyGuah6kbu9nj5refsTpHHkVJ
qQQbBG0uzAjliB3YlfQhk5bmMpOd7LOjROMEzgp5tkjtrcHtZtjUp1aJtsUka03rpnGzPBZqJaPi
YlfW/VCp8ad+WO1LVJ0KcKaVtarYKSuShvJMuQIf7gz9psmdMRO1a2q7ziQVD4oamsWtHPWmfdvl
q9JgHqmbsY9Gu3Y9loUwMrBQf3dlfF2Q/yjGXGGON2PAjXaECTSKvS85l4soyqidswKaJWKKPMUY
oWjXZpLRnGRdDFi5b7O13Q6IYjjCcrM5MPNpHuhDy4mHCWkKQNVa7JYRBf1CF7tpdfFrxpunxTDR
lVPSrhsOaJLNvTvUCHsfEiVEasBchwbmJd5yxjZ0jOwM2wIY+ZpqCvmSomRGg0p+/xA7s0pBl0VS
uFcLrf2EjZl9hx24/mDGZVfgOWYut3oqRR9zeUq5GjxqG1+tdXNAdrTJIlcrnIEau566DhNc8v0T
naHEY1Q2ZXGWNZ2uBHEiKQ5utaju3fSd1qGFOpe4g0qFxhBHHbi3bmmi8KPEJo54iYNGddDl+NJd
WlbdUplj47qHRhgpyPNYaPeZsVkXm9xqovi6rVIbJ4REWSYwPTXvmTcaQ/2pxftUd6M2mr+qVWzj
oDHOCZyxZGk/FQ1turlpyWDbwrQv2OeovzXMJIoLpa+phQenmqS9niNg0PahkxyQCo7ju75dmCyx
CTOQKjoZi41iUfpww9yb/vOal2YYlAV+fW7bjTXA1HUugUb2CAS7Sh73jjtaJa1A9LlQAMvSCKHw
lc0eqRczfmxKy8IrwbRqQLkmrWOEw7Sp4Flp1W42ovICdSZ9Rii1Yai0ZKz3TWLpK+ykima+jw2s
zU6UTnCWpNHRn6QsqoEtpb1kbpzUVrtjc4zLO0vpmtiddK29yiYI926stSqQOCm3wYgNjt6cDPSs
Zx9tk5CudSTHQHQrdThM7VzVblGYiLyqNMZ3s1SCLk2Nut3EuTxerFUTfqpRYpK8Nu/t00LGlxah
A6W/zrHnLTb40GTkE04GN1+drY9RITuXdZ+r5/IitSeptmpeHpnCm1bKYZ8h81A1qC8VE4AubCsG
XtrG/EKETD46fTffhcZi23vbGSLw7qbTMCegnwDOPwvLs8mWxpgKRuXdxIBlOl/yWgHLrQyh7hVL
llGOtKqOsJlkOHDtiskG1qVmAySltITUtJpoJbHTY46bh4jdbexpgPigYZsA7D9BHuQFO/BHRcZ/
bnT/X5dArPyyS+Hexe1d8oaWLz7wspcblBY4CNBQ4FkK8Mlf9QjfQQ3UYjBP7o+XlPajnSv8yZAp
pH9ny2zXUPJ/7OQG9QiCiJgT4ZguWhx/spMrjO5ebeSWBq4FR2Ex/4eQDyOfc3jd1TWYnpHsLXAy
Y3sI0rR4qoo0uUtpKR8XkglxIs2trTaOK8orYfGgxwWg03QGtYUZzxc1Rj2ZmdTo8t7r+1d50flL
N+S1yZ7+Nst4OTn1GZ2DBrrQ+Hx3cnU5SWBC6QbU6wBCIB2cA04rvOd5NYiJSxLeSToWP27Xj0Sd
OkebrE5ACssh1Eu0EL8Yi6af0839aibOsgn1SbsKl3UdvKye9FulWGRPinSJ9CTpErdt6dx4LXR8
2Z3x97xVI7rWnTVK28XqExlNPgnpm9Q0JeyGotBBkU2zrpaV7kUXppPXmbjCuC1imDqCNdWJIfWx
7rWWNT7mdt3rLgkVYAHVnJYn5BoiGHhZwRY7Oov5ZWkJt4Ukp79T+HiGWfzoNr3cSNjpDEgNDsCg
4O2NxPs8TyWUILG9GXwFhIQ6oS84O6hAC1N0KTwZySJqZTvmI+iJLygVbK34ssHrqZSjoLKuQvg0
VpDU6LCl875hPDcMCKjxZZyWCF0Jzuad2+j2Tq+kF4tjdAKix+pn6+Ana5TXgTEyrriE23fLYG2y
vorSjrPPxmSDqSNErCwpt79ebeK3vL9HJkMVUGBMWTDyfXuPFIsmfIEQysZaSpjgBo+0DC+G4ji3
ii+rNUHBapLqN+hJ9W07gCfDUoBQKCOMISw/NAGufKVdG2ltl9ZmD/a0bAq/1gv5eCoWIYyYyPOd
oaYacwE9RXZfiaoLvSCQYGgrx/d1VRTHRrJUxzmeX5DOZcSBEBeVjuVUTT+mjZLdxEuubRqUlbez
uRjA0u3od/5lKuXG29vGBRDbsCkQI33DfncBhJUVc6xM7KbjvGm1CaZ2hunWikQ8UnFmFbSoinvr
GMLqkoc8SBaNd06uLa9S7Hlv4JSEDxcu2zMMZjTe6m63alK2KfAs3S5oiRtmhymBmCwLdeMCpYUT
pZKmswn/461Zy5f9upRnpCblZkC18GV7+8fFR+B+e32GLOMkaaJXrQtnBnH9rx6QMUo4TgwT2J5R
b+lJom+Z2CMqsfoTYsfA49ffmab8LepxRBxNcLBArMmy5XfLPcdyHm1Rjli37fXSIES4DJO6yaRD
VXTa7xSo/rYAOZoOvBE5Fgo59pS311dlmYwvC9gljHi8vDf6gCzJQkgwkYAzaTATlqJyq3MaODYS
gsn89OvX7jmIv3nvGJoRlrhamWVElvj2BIZQalE0jZpNZDoR9r8FJNOhCPe5Rb0TdgbN2EWFkVa2
ljs0jeNVWkOkMaza6wYgAmhuWnt5dGA6WOjIa/01LgCLr6cxw/qslzdqrDO6y0r4ewVir6Udw7Qu
TQw4O1SrUWcxrov5Qhc5eY+c6XmBlZUb47bgT6MTXXapZF+P8QDpLqwRnU9bBF+Z9vjGHC8URL1d
3SiIhALV5CWYDMDwUmru5x55mCRGPU+parJ9i0c3Z+v8wvn/P5F9/Rezofk1cslbaizVXrdPxM+/
pFwaeiwsZlTVQNN+G4Z/wyuBeHy2crEZDGGbIcxhv4MhgTKBgWQxYj2Fm6cQAfreAn7Wd2H0g06W
bTFa+iNBlvchH8gSx9UxsgN1TAtFJISvI0rl6KPShQk8rHFtWzd3pkZBiTajUgCxNFy1xjheSFmr
HDu1Hn6d2JWQTtaV9uucYtjADLtTMeHQ65tUmafG6yW7v6sMs/6EdjPyd82gWPCy0r5uPWtMMJcr
VRCPwa/f23fbJVeBrxNRn/tl2KQW7+J+WwPslFtJ8QxlgYaYtPDeupRBx6o3vIkRpjFwJtLh858f
FtMowjG9LJ2c9e3Nc+baKLXcUbwlWigIQ8Y6q6vKxdk6rwdAVSdTa3a/2QLe5cjPl/r6mMwSXz+w
eZ4kre7FMWWIRGFtIPYSotnfqF9+fXECcPt6s3k+EndTV4HNsUTfx0K5RSZYqlNcvsnZ2fAqlKZp
1FI3u2k5Stf94uhHRbxQxFVDQ4kuATmY1wEu5pxE5pEEgGwHIm9C/DVT0dWqYw1expQM8A8rVbmT
jQIZ31kjnXbD3KnOa61TgYMpY/ZNXOofN85nzMn7q1HIaFDmFyNYWkhv75sylLpaYm/qoYi85l5c
M7H18IwdNo6mKLMPEAEd3LAcrNm3aOYkAEKa9ZOz1laynSZMhtdpVE7CsFynoFUGEFeY/o6Psb7w
xmSLiYqwZEkhNvGDXol+RS1NrvJ8iaq4WkRLs32f1Tjcr0PO7bDR/IZCLO7SJO6XE02rABZDkSw1
Ku78+dZ24i4n4n432UI7EVgxj2GSJrjksk1/AWJARGex1rB1HONCf1xSjE8BpsgOSC2s+RhPzMOM
Su5QSRsakPOTPtcR/qUcRAFlrJNNrr2jPWV1skruVCg0aXpVgi88qqHeeLU2hvNmxqYxPe5waOSX
Y8HSe0XXzvlGa1IT0RFdY1aDHqGq+AhTxTzXBZzCJlOVKL1iCHBoonT2UwXTp8NUpqGnmCteMSCJ
VVoiTTF/BBVYJV6mqgU7ZzRc5u2wXqa1jhFjWsXoJCngvc5lEISYnYZ5cUkeVu0RNV/GwFi7aX0A
ONIpvipV0n2UM7u6mJlURa4xSQlc87FbLsHcrZEX40sozOv7MNqaaHYCPtTTNvOWXi8EoMywJG8Y
WoV+RdRB2DYKZFCKKMk6N5PVNeiSeVGDruzZd2OqJzfpxkoAtS0D7KZkTNdquLQHVU6KYsunWCCo
O6qrh4nMSjtzNborqrZopqMbqU80dZ3JJRJrj1ViGNC6U1Uj+8zG4Q44/HRbKxVmuUPCc84jnE7d
Lq1kGK8k8SnQS83ZzOPYtEcFD232SCzwkQzjegpBmdMKNezWBMs9VM2nToTnMWkQszdF0DZF+J6e
I3kpgnrVqcR3W4T6UAT9ToR/7CL7q/9ZLAa1TwOUcnUkx6+j2vTnSAZQajr4UjGQmiV7Y3ayQ25j
Zs51grfl7zL89y0Cmv8MItj6TCpxTNU1kSG/yoAnqCtTbEWchGqdlVrxYOMFhgEIxWo1JMfz0LIn
qepTPaBhQYdrszIf1A0USsNovFzWZddAYvl1pHxXdTyfk41AGnwd22Q7fZc0/rgxSWdxxerzxdsZ
ti2oonJPjOf7k2NmrjCi4LYt4gY+n8P/T73+h6IQqv95grVHs/115vX84y+pFyqTQnhSVLMqTwX0
4vfpu44PCIJVbN0G7j8MkNj7vqdeDuQVRtqOajjys27lX6kXWni0x/A0Q+Hw5WN/0u16X8sZFlsq
Ao/AA0CyMyh7u5JLDG+BHaqqj5kA8vljpyZHcdop4W62Rw1if1WhF6+WUS9Lf5ZDaOLQZJc4och0
hJibvTt0syZJpocy5Iwk3UhlulxP+oh0zygD93n1NM7/3jd7f5lUq8h1okjIgJCCyhBZxqsXdiw6
xcA3DTGUqUB/ttMeQMHNwUqX+qPS9PVpHKXT8f/CMRXRxTQxH5ffd08MCUfwqrBQGNAXzbW0uXmk
9RV9lOoMueimvjRbW//NMcXjel05iutEclHBvEUXRqYiSLy6TmPoLbnTaevpdcQYMOxT7SxbNBWW
bjnnV0VLx+TXV/mzI1I3CP1ULEcZqb494rR0a5vHFdoBU5MdaXKTHpmM6AK50aZbmE3D9o+PJ9pD
goTFcv2bs2mXp53NOA8JAQ3jPoZ+NpYcp60ZJXtNVifv10f7ybpxsP2g+2DQKISH+Pbq2s7pkmRW
IchmDYzDeTlTpPwkKQYJeX5jp9nx1a8PKHoL7x6gwxoVIDzm1fr7ZB4OEZ7bS8ZMSDVvujF1Dgb+
7r+5hz87iAmxEtg0vmqO8+6ZqdLMkJ3J8WYNFUiN3YTup7tWjGB+fTF/v3sWa4JuvuhnOOgov717
TVY3qOwqyyaaWjSrzbYYkzPNrNQoGCQG9j794JiUNgW+Y2z+7NiEVQFswtFXg45KQ/DtsdUiLcom
btfNOC6SNzL/vlHiUQ7CTmEanpQIYZTc6N/Emfd3VhzVYQSh6ybNI7qAb4+6ZmtowUddaQqVYbHR
zdBEnchWojX49eX97UBEMgIoBCOFtYJa6tsDMQwEAWgZwOYs+HVTHJcXaiE3v/Fd/dlRoDeZID/R
Swck8fYoFt4yuWTEMqmNsnzJUqcjj4hi5XcGz+8XCsgJeEsCTMYbLQ709jhjY+K2XIXrxhjM7EEn
pvqyoRRnslkMRyU7iUefto9+87Ced5jXLxv0Z+Y8VO2iHJNh6b09rD1gUNKl2bgxUWGFnY8PEtZD
W1PVdh0un1Pq+GE9bGXtd8vkb9ermxhuCZVlnTYq78jbA+sDcAq8WJEAtbToGP8kDHnsCtFYuwRp
H+lVgmIVQ+nzXy+ad1W76KzjLgZSl6wCjPb7tNUqnXECaydvQrtdTP8/2DuTJbtxbMv+y5szjT3I
QU1u641ccrl6TWhq2YAE2IPg19fijcyKcA+V3CLHzywtBxGZoshLAjj77LN22AdrNuH5sN2yr5V2
yn/apeB6oLd9VGJA2iw1j2+TGDXjdpnjHvK+8w51rPVVlsrqmU/h6Q5EiqHAiEwSu4uB8WLx+eue
J2Z8sB4RoIe2tNHtUgriL6xasZU5y7FYyvWZHe9vT5HrYTKi/UbALAHwT15Wpw+1WVYQ9EGRAlrr
0yUnZMXA/i9HtotnXtK/fYJcjaOhSxeDgxqjLo+f4RQuzVjSnzkMwmUsasQEsRZL/wwn9Vf3RGIu
DzKi2ZM+la7asioiB/z+QWSt+KZcrb8xFKe2mADHOfzDt3C7I0DO2zcnBD24x3c04v5oozoWh9nN
IMeaobzDrF7iLl7sMy/8Lx/eBirYxiA5TD9R5HIh1ypeeXh+TiIJYj3MSNEM/3SV3G6IjwosNady
etOPb8gfotRMlYTjKmaNuaitbpq8Us/8RL96zf96lSf3Ejdo/FsE3aGJfTCoFQ/LBlNxWIscXA3d
one//5meAhC2dFBuS7DYboVG9NSP3zthRh4RD6+PR/OubavyjcFjeStLK09eFQO24vs/JXJwb4gU
JW11noA0+xPTIJKItnyWz8T//m3Z3P5GnMNgUGyvjvdk0ytkK4RteHPEMDcnB6/9C6akxGkwqtj3
7vTdNb3//vePYfuaH+0R2zUj1AsqLiTqbdD3r6vL1KhVL40nmDD1AQyaCFh07TTnWkzO+zzQDyTH
mbuxXsTV7y/8y08SCAaHc6QCNozHFy76zAqniQTS1hxceTjDCH8hkasuXfFM1bCtw3+/xz8v9WSd
TtRal2blHqfC4JwtvAd/AihXqAjjUdBcJYO7vulKxz/pQOtnftRffqMovFvwS4yH4snFdToEqMn8
qH1l0DjTNTjbIVX/zaLz51WeqiNEssaFmYU4rMG83BJ1CY8sTdp91Ib9MzXDL29oW7JZEZgwDJ7c
UL0ap+PkxA/np/MZO5j+LMixfKZQ+OV7yYvJvkoaNr3Kx6+Hgw4X5RWPbYEpcJMGq7iZsQ1+WHDe
fdFepG6o56Nz0oX+M4/y11dOIralmDXiaXu7SJQLUYIr10Z6GKs6+BOxWzqnaNLFzdKF/SGOy/Vk
+ll++/038atHy5GXQyKfBCiOJ5vhWrrI2c7MpYMS7oNiiq4kHvuZle9XX95fr/Lk0VoxGDcYVrBv
LelKSOPhvvMGbB1LOv1h9f7/dgSeu6EnW8dI4hcx7nx5SszDddVVcLdHXKa/f2y/2jroDm3Z0jih
UQcfvytCuYNufW4IIzuJYH5IJCNRSgePXhiOx4Sg199f8JdP8C8XfLLFu0HvYr/3Qc3Gdf1NRWQ3
yawu34MgCP6Lrw35ilmVLS+K9NzH99bh35iWlG1x7vvgm+hne92bZXxmi//VDaGm0AXF+RCGYvv3
f9FVsMAWXR7xTcswBRzietmtzyArNiAC4v75s0t8hu5CCnOyeZ+8En3h5kWLH/bQqQ0E2jj6u0D7
v5qyYnz9+0v96u3DfZd6lKuC6u7Je0G7Ye0pCsRhJMl477Zde6QX9u8Ao3/0jgPKYMvefHUcYh8/
uySVJGH2Oao8fcKTFyTtC6thUfw39/LnVYLHV7FyoI5x+IVsX7HK5zP4V9J9/6urYEFBTmReMnr6
HmQJIImZtU93q9gNdvF3niSV85/fC/yOGOsQB2WK4sf3IpkFCNeGe6FSDnepnzes7cFz6sz2d32y
6yO6sutiM4liTPqPrzL40TRVpvVwFVdpu+sX2onHjAmhU5RlefrMd/r3q20ikEuxy5DGZih7fLU1
CuUks62tRLva3xc9jccDJuSgfuHqaFDPHGn+/mpHYYoKj1eUPis/1ePLeX7J3Ldb+AenbwhfsQI7
eJ4Ezyysv7gp6APbcZSW/yagP77KkEz4AZAdCUXsanh3og36HcPaM61wYEzyH78XUKsCdArENKAz
T8X6uek4UtDLPOjSjb4jcIGgsGrBVf379+/y9378asQBpwrcIn5CtN5Tl2mL0da28GUO62yl+Zqp
Lu7E0RMO0U4ytaNltmwIA/khtCJkCG0OTL+fGx8fUOVn1BLUAvybB0RvvzxpivPulHqMgGyhnin0
eV4TRcwsg18g2gc8+/t59vrg/Pv7+PvPs3nUXMFBgY3vb7Uz9Bepxz6gXiBpTuDWjOackcGQ+NpF
Kv3w+6s93WUTxpNiRFUay3gyafg8fhn4xVbqHsxZiu5pQwfbkZ+mrtA108RwE2DHQS955pd6eodc
k3iugL62t81qPlWwpiEvda3CFOPWmia3rYFMhJQUONVBToqAht/f4tOvipYnY+JYsxkkpZ5+WulG
abl0qTQZgk4hECIYZ//Ux7P/zCr79ye5eWg2ywfPMUYVfPwknUT1lR6L7OAwHsKkSN2KH7ap4ClH
Wfs5kpNnnjmw/P3G4Llt/2GPR5N4amlECTZoxT5hKaPpr9qBmEOmYZJnHt/2+fBX/+uXRTnHHx/i
K6cdyDr4ZMsdejMoukD6aPya+K3ajZ2OgFsOLw+lj33glHfugjnDZtPHoqrNoZh8Ej37JnmVz8GC
vaVYg5LZ8lSR7qCL8U1XyezLyrwKmZMO3AdWQ/1xlTlODu+tyoE4EH+XwaGusgAqa5NmLz1QTN/i
uDH3HHRrbNsoL++LtRuPeC+qNyQcDw+On3aKkVXc7Ld4Vdr21kRYWhfOVsWVZYpi2EuPmXwl+ggT
Slw2b6MRFlSQleG1W7P8HUtRRUDbUtIVss6+dHyCh32nZIZ0WuHmZ4X3vdmCt403VJ89mw637SBq
COge26qj++JtMBFGLTbKUsbfBOAJxpYwsl/logjrnEI7vsGxzSh8OlsFBKpSzLbPnSOYascnQnZR
nuSkUEgT50d3bZJh165z5OxwnsOnHcP1KjZNctuNDoNcdSCw5DgbfC8a15fNoKujiKZ+7zBvDPi6
71wmv5QLQ2We9AmIh4SvKhks3gW4lKtjOJB6BaRluLN5EzD3J5X7SRBe/r4KUUQwlYAfioYtDa8C
bOIURfAj9Gd/3i8OifG7YipJitnCu2fG466qgvPu+7EVEHYdL9qelMpz8bKoDFA+/CRrs29ylMgT
s274oZOyiMSHIKgZQtRp5743OhSw8EwEdYbxrebQJp7+UlcKk6cEZ/mT0WQFQKnPp7eOV2vsCz02
Qk2nS9NiZAYNwgwUmmJqzY9mFYV3P+T8Hw9B78evhPXS7IY/dkCcXGWIYLDEfnuif0V7rDJj7d11
weQTD1H37VWGGaY/doBUcGZorGp+k3nxbe6CzMMQWpA62rHoRGfRRKX7fZ6asmXAohMfZFA4N70/
rqSEJnnzwV+qB6+w+mD1BHLe+qLZDY5hnLDRVQsDfVxhzS+zTr+t3ijvbTutp3mqC4DlXi7vjONn
yw7XargP3Xq0r/sBdx2rWRubA6InZp1OlTnGGGUaDSG9tDYnmDg2Ee6iKu4iTfqi8KBNdDK0JL0R
RNicVJnCF9YMUe+kXgazN93QvhwHLrY3IHmYDNVJWR+q2B/lXrPv2ruqLWXQPGjKGLSWJc/k8i5g
tJLvyLQavEPNDM2+aTpbPLBBTqCufLNGR5FWbfUQR2vDl21wzuVMAYT1rF+lXeUQ+jYODnAbHgdD
qEydDWDWxwSbXirJU9zhHB7edybpiBAaUif/rFypgiuRK2A0cZU7GKuTcXjlYFHa3FqDGdJdCICr
oOXZNhngq5KeyUwU7XxItdDJzhEjM64TliNo+MlQiSOcN+sc8KtgKypll+L4xb9yCvlWp4NxVQXw
3ibtfTLzJZ2KhSDJPF0TdcjiWdFnWiylVtDl8fcm64eNNobF54BpK/BORMsutH47w5hNm9tSHQMc
6e0hcR2fuPNBru8dUs31zglSG0BfrHK4QPVSvCrbSq27pFctXjjXfxUtGTO3k9s59qC9IQR5L2jL
F95aBgyKGWgafi6cm6T08u95z+53wK20JofVwrzhPJPXTL8wlkaWTJ+tX5mwdIN9q5L507z6UpzD
yqPJ4ugh/wLhzWyp17lLu7XA57DrqrLi7+vJ4kPcOx0Ous4Y50iL3ylPzOksZ4MNrNi7JdbP3bjo
mPyP1e1GJoM7e2vHdVZ72FAtcTsCmsKxdQdGC9o8aPwF8H7CoGUZL5W4FsYz8R17Oxot70Dj3bgM
G8iT25TihbSlTaEAORM+8FTA8wnDxf/AMGtansegXFZGEbIq3q1qtj9dzBIFKMFWLqe5yOMXqSzZ
suaoBcgZJIt373etJRywX4kMZy5Y/Jw8mb7k6BSEV0U5RZ/ieFwJPxk3+Em7VGl1Fba41/aTVqwj
ugq9H60pZ7joTdR+qhsVc1PGavgulrnd0yK88cOajiTEJ+Uq26uRreM11kGfDUJDcdoDkAvgiWci
zfZjlyUvMvo23x2pBSRCz5hwV3XjAOa/g6l59rQNiD6aRPyNl2zMsdx1rnf0VuhNBLHbuYfqUA3k
D45hXZ1JRA9eF5ALo1PROQ2oRaOX71pXrEFJbIfiMIEvGE9hqIrqoPLFiH3biLDe0SBK7d71QfXt
CITnPDrwNnwO+BN9/AVZTb64WILxWDC9/cntw+CzqUtU4Llpgo9V2EgCsMdByrNHg/lqiERPOGW3
bG9Uw/jHziXv+oUXVTlx2W2f/eiccCFYKzJa7NI+jLp9FwN9OEmEDn/XxOX0KvHqGA6YdtAyUO4G
ss1sWCdMGgQLmVkFgITDAH/h3ViuNQE2TSAJewhMN52i0Cxf14zF+mXsF9O7jExwiF2yMJ9DscoX
cqxdfxeWm990VHnzw5lYGyFhjUX6WsdmJeumdFQO3WdoiHVpRqMhgSxFstNgJknScTp+wLRJTXCw
sxTk8ViGtY+BqjqCGfVa6tPEwya5QgKx5CyRt+6uWmqXUHd66N+iZAmC205o8rtbtYFcVZCs6U3h
WsbQpKkTvecTK8t9vThTslsl6+y+noMCSq7Igwo7tQcicc4ksC4UhpQjRJmnVBNpZK96q92T7nXj
7UVq+umjn7HSXzM3DBLXDibyv2STrUivCP1BvtRqpWG/00XRWtA3syF2IK+D7vXaRauE0z6QB/xV
+GWpv4+LwyRy5kApq8+hied1eMfQvTusnymZfNqqeFLCSr3GdGp80viiDTx3zJbeMDCMD71HcpHw
BvpdyIPT09Ft1y4G8RE74BjhDCxz+b2sC19+FDhitwG/qWGdFJxJCPHMFgOmVvRandomtuQeqLLP
DtEoB0iUeTO2rzK/rm4C/hrxtsJX6y4bwvoHy/WYH0XXt+DtimLFhdugQjHR12lCy0pT/BiqPAOx
4i/dGya8GRUPozU6KxoN9amgv1nuxol/cuD79e8aujrsqTO/5y5g3cv3quUcdNeHfpWebJP3n0L+
bAcOVOucg26czdlpxhGsQs+ZdNdMkUyOWbOY13U1hvHtYqTzcYbmScZhLjwSSyAJmKNpMJump66K
FviZsAPe6KCpJszJTWX3jZNM86leq/zGzTtPXU+6XdZ3fU9S+YEto00+1NrpcY5rUX6ZsQKuzOSN
bH4rAeLpSU5NH+zNhDi6N6tN3iz1qDp4EAxe74tpkdkpX4qp2Ac+dDrYKcojBcWf04e8syS1tnEV
3TqlQya5LoCv0nIsPlkZBJ+qSunibdUypHOGM1O9KkiN5w66crzprTEEXoIfY4AvrStOjPS6Pol6
8Zu9j1xB+Jnn6YrnnYTq5IZ9cq/sUP/0ZGMF5uphYuqfgTZOzgEjkoewEstDLVr1lQXRf9sozzLe
5md9fl6DqhI7TBcx/dY1htenRpjMmCzCcyP96Tsj2BoeVJGgbmatba8sExkAT5MQYo5m29+h07gk
Qchxvl82zsou0l72o/LjkdKljTm5d3aVP5aE3eyoi65/4c6Muu0nx2dj1mMNqAq0TX+jVMGpcB4C
0Z5qNoQTKFqPVBSvCoikTYOWIFoqHkKpSzl/1Gv0IVst4Td1/iUyAXkazXbjYTwO6SG008+xg05k
MsOfnNXzKw+49Ks+mb4zBEEcaGKruyVX3EA59AnEiCjTw33Bpw4Bayl/ZmXkT9dFPCmm46buFDcF
Yy4cEjy1ZyccGKWdyUyKhXOqZO5zQO7W5utUz92HygnfLNRBzPqPHI520VSSPwP7IDjjtiYNifXg
wJRER1RD7EMOBALiHjiOU8rMJQkQRZU9MBLvMh/BBOSLJHOu1yohUMsu3tvQhSe4yp4woNEmd0kh
upNv0/R9Sv/xNuWIwKivAsc4ucZ525bK+dSEUr0x7UScq9+Hb3vfzK/npPGJ9kzLz4rRHGrQlcmA
3VJRvG4/W39o12S9KTjen8usKXYsW1ADksG8adKIyBJ/nV+GUUOsXddzpnKwlcdR8xbwwpU3QYnI
GNd94c/xvDc9XzaJTbDVZpfxIE4+24xQFX4ou5okVka1P65sIEdnlOk+NB2RntmS3OFzB29CPUXo
uJNxW1raN4NgO2QeLbwxthyvCwRsiBjuC2aDb4UiJA+m9w6L6ki+ACHkqkDpS2MGfaXxmBMeSv+D
S4V9JfQiz1ov/qcVgikCYF29V4opvF2cu+LVWqzzqV+S28Vm6h10EdhTLuPBjGv0t1mY3jg0Y37a
eegA+pYf0yYsXgau0+zbEGBMWxJwuRCm/qGAkPLC9pF6m0Th+EA6lY1Pc5jVFKzGJ6K3tuPR5VUM
1jk4BVJ8mqk2d6t1r+ky6Q/9hKoL36I6+gxIwdLohltq0NLSdXXTT2VXieIUQgbdF0MKO6/pk6s1
r/KDNZqQL5HGt/XQrD+TxAmuZFdzopZg51Oq6NW4n+M2dh7qVGZXfj6S/lQW5VXZokbsCqes9t6S
3+sxGu7D2ivflmU8kM4zybtiWZxrZInlyoqWtWy2PyaMGif2H28XVfH0ETmKOeBJjrssGeS3TObr
jabr+KKO9BfF0YvCIhA7hjTCwzBbYPGNKr84eaPf4vr1b5TTD8cuQ3DY2TjmGSdujUG2m08VJ8p6
n0GpCHYRotOpoqbfQRQmyVoBwkj79Daccb3uw5ikM/i+vMBKGv9YxHN8aOnL3rhKORBSvZu5Ntl1
GGt5O8nofZgFzv2aeMtODSFhcW7h8j6ui/4QF614iUPmgQVD/GiqkL0hzoN7IbOfYzh8mLiHL1Qf
ut83JGB8Xuq0qHcMY8bHSFbDG39txpt6LfurwDX3tZoCvhsW1Z3tsgqzcRzc48bg1BWO5lM5l4xo
rBTAywQ2ZR8EFCLsS4FX7JsWI/SOOl9nvOVN9tEL4JFQQyGT7e00tFsG9RiTyhl661XddmzZ5SJH
Duhlv/RncEYzjA1HTQ9A0OIDtaj3MOfaXY789aMebj6iwmHKJvgbYVc7ZGsiPTwsJuLQmvS1fxtr
dNsd3IHgYxs1eiVMKPa/YshuTkWYDtlJhpoxmHWKq5dLnipilxEqsh0QL5MfOn4tkjJZIkgLqhlr
4YNvk28eS6zk04ujMyM/fn1mDBveB5BxjlvZIJltYnY1Jpw3VCiypkDsKVKngaPEOwSM0DFueAqb
Ap046iuP9M+6r4g3aoPJuwbybab9GvHwdo5dHHbiYgbuK90CGnfc1uLeycqYkMzVEbAbk8B+cirf
Fsx8xZm/q508+KCd3IMM03jgJJizGcdd4kbmToedsPvKa9LvvXaGr/E4jvc1k88DE1phnh9mVu1v
yikTeWBva4LT2KdQk1asdmTNVcIfjmWsw3eqdVjasFSWRGU6Sc/GxNGyvZtQUexejka2ECaBMhwG
W3fVsRri4Y2adUlSHXYMcqtCOfIq0Lb7Uvu2Ir6w6QWIYTMuxC2XY4QeZpREhvLyJHo92jC7Gwev
ggJEzynbLRBsXqZR6zms6TnwW0mswTsxWmRjtQ7ZhzCSC/ttb8v8EHIU+zn1kjki3cztFw0WsLle
fBfrcG8yX9yRfEGFA3Big9voTGMmDiUbja8sR8qJkz+Mt6zrPrVzwj00FtEUIlQANMCVPD0/h8C3
S5haI4p0aVsyLj2Z3M2qTh7Wbk77U1Nl8EKruLfLQSyU4lBrSse97uY1X/Eb9OZUMaxc70FSVASH
TTNLZKlw9R/wekDiS1USM21V925z1u7gXNks+hREjV8cozoHdmlQYUkCnkGL7K3tN6Rfk4/jsWbd
fh93QfYjr9h59jbu1ENSlkPxwudQVx2oYT0SYNM6+d7SmZyPuRhdXsG8yB6Yiwcz7vg+M/ca62dz
dMoAlFhItfWunjOEbF7AiqovycFfYfSC/eOgE3c7A6FrAX4Y9nydvg3kKcnS+W7VPfVYCmuK03vS
CAiErsJJ6aMfJfuhdROKx0ZM/ludOFP+s6qkJD2wbnw47mhud8rm7fTGBR/cngGQVVsx0m2z4yrk
YZyS0jVQppSeAQmR3lIe3GCOokO5trHeQ/4vk32QGecWPJf+XtG/Id13tT4E2L5SLii/RLzspKq+
eEsKxrEDFP3KXywL4ASWoNhlq1JEvIbR+HKC1lgeiqB2eCOLxns7w7kS53Gyc3jA0Qdltm4x6O7D
PCvsbu6pyG465fHDH7rCtGMMZDWc2H3GdgnfjTSA5Ou+G1R3V+HrIVmh8Ot65fhW0wROApP97CwR
Akem4XUJVax1413etFO96dmTfQdxyCEekbUOuTYWkjqHxvW9nmqXg3FXL8GuS31AB4QyhKTOxabO
7jobCW+HKhrhtsnidDirVg5413HS+xiz2sFMUF7MSqivBQij78XIOroL52hNwFcRS3Zvpdd7d65V
IDHSedRUJU0/uUjjgZzAWfPQmI3peE5ZkDfieplTReouqqvzwaIOkmNmOB2eIo0JDV4aM0Pu+wWC
SkQI5kI/4Da1olpu0DHn8R6OWAlvoKv9+U00JNRVx8kPgJwjZZZVfNZl1ndvqzoKG94cx5jXmQ3c
/GcP9M65KfCEtTfJEmHtY2Hp+jcmhTP1omgBGHzVRdASe6gYbZmavVeG8NEiGkPqeuCUC79FeXGr
dnx5ZfeyRPIDqJ62xezpvdvQRPJ2SzsZCHvjqlvr7Rv61T8BqCxfZUSltqccW1DpXDvEdXgzt/VS
X6POjOm7OqDfxUrWOKsDUCfN4m7eUQs6KOWMfA7xu3SRwfJqHRyRPpS1j/bjlcwqZ1dTWBAns82n
UgfYNJLRcaGQbj4in9eM7Bbh4DS7DnweZ+3KWSP5Mm4wVbVnupXBevYir5dX2kcs2udO51BCRmZO
S2pLu8Sc8xTNJhKqhmEZdkJFVXduCy3s0RW9I25MljlOCzU0aAH0cATMm/fw08x0Ft0yc9p22Mqd
BxBbBSEKjPM4yzt8x8D4Dm7VjA0gMAtM7TxkkU7vm2q09jbTaZnfxhT5pKJOcygPAY2Ckv7+3Fc1
e1tq5JVT92P7QHMq80+RktH8so79LZMinbo2uZEZftp1Nw0qUa/aUYvui/Lodb2xtds1Edvd4rTt
H13h/x1S/B/v91Cu66H/8qN+PKZIk/rfhIiIBBr8y0z+JPwXUyX/GVOEHUHlGULPZNI1QvyhHfuf
McXgXz6Oe/wjuFQZq9uY4v/Ba5LZkDKCljC3TnsbQNc/GVOELfy4cYrpj3/GsMRmOSSd66kPHsjW
UAox9oikS1Ud1qheP/ZZ079OFn/9mOkpo+TJ5uGHFUH7XvmOrU+58Y14LYqiBy+sY6842g0tdViR
PU9d4QxgeLMmeultRbwr0+YtqU0uwblDtLbHhUbZe1f2Z0H3UB3GOcDXEDGwSEZyMA4YF7TT6RO6
EJGdoYBIg49KL+6LvAoMQavUlaRiScCJpzJJ6tvQ0wMIl8q/W1U/qauIliEhJGEDyXFmBgMhxNHd
jxC64riLmqVVt2MYMtOMryJMzw6Cls+xpQn1Gz/I/PzakIBXHzHLjnfse5m+zvDNerR7x6k/BcE0
2n1eptMKNc9LSKlTNBK3ipRFXsvYm65IUYGCsExVgqvcVN3XJZ5qQrYhOzI1DDQYpTan4XmY8evf
yHgeKQPtQCRXGbqZy4Q2YvE+axJ2SK+JZAAAoJ5fd32XFXtQZOZcxcTUHFaVpdN+maah3MAHNane
Rnl3XTao90OrRHNubWo/U0kJeGF0ufdzubIu+EkTvQjGxahT6ppA32XB9IWu6GiuoJkV7OlN1NN6
ChNRHOKqTOHfuAp/SdUHJKEZEdTl6xFl83vqiPWhCVDvdjSAsqs87/wIDHCZvNBYq2ndak5S+2kZ
W80ymSW3rPhQH8cmR9hosxLQfMdcLAVKGVt/p3VEU2cBcUq0q+G92/ui5748DrQc4HtuFXkH1MF+
BQv6g9k6TQxxnzN9Tx6a/j7POkqOo5XOZ6pLPA610PYs+hFfci0SedekrKb7QHnOt3QsBuKm0aP6
qxRxIDwPa0Qezxy2N6aaYfQU1uTBrhKVUvdT3lYvh8o1vJlTOWZ7vCAA1t3Mc35aG2qiHxbPnsOu
sAQ4TWNPF8oG6dxfhSKv5yv4lW6gd4vyxm8epGZzCxCOc8gWsWjJkHO7KTkwGtxlN1hB1gGhRqXu
uYUZG58pjaeFBmeBBOZ7K/ov/enlZqahWz1UwaInqF1WOXw0Y2FvJlfVxZXvs1GRhN2GikgzR9I4
702Sw3qQSOzsx2X6gPNJNVdG+XalSbT6rXoRSLAI33GmE3w3ltFV2fkK7a7TBDejZfmUYp23wuf0
CJLmJQAmvZQvuo1TuyuEIftuatPTiqVqn85p888MoyxXTD6BSGfddD0Ga544lRsNz8PBsLHnLDMc
F1OUQP7tCgY18/6Xd1SO9vr7//kfbGZ/8Sf9Le6Uofvu0W62/c//2M3C5F8xpKPNfy+YKgDK8/92
M2IhMTBhmwdp78HC+HMzE//CLLb5o//9L3Hz/bmZYVqL2BkZA46FEME/2cxislAfuYBgwjFVw+jr
NqGNcTl9YnASNDdIc3EVa4oD9ajvCfLJVaSD/arQIbOyvso0qznOsY6OdEtLp7iK0OKKd3SZqNrc
pYiK18LrGvkWKxV1pcY0RR+Tp+LDste0+t1hYLC9Gd20OgmKsvzsmmHJTykVU3zDcEcjbuIV5H28
k0MfdJ+nrgntQ6ZbvtuITJ76plLSCd+Hth6I71KMYNKDjhsvOReYKT65SwPIXsvJXdEhHEqd7FKv
TJfapb/UMXm/1TQUQNQ301bqJP1QQ5UsO8VScKmG8narjIpLlZQt6xrv3Ev11F8qqXQrqqBLBt2R
kIJJn2fXjhRe88x08V00iVC+Ri+iOoMSwz5ku26kbMNvgYx8YGjdmJvoUt01l0qv8jkdQ2rcKkBz
qQZTa7235aVGnC/1oi/l9NL5o4qcJBVlcKku+63QHGr7rpaRxiawlaBJu9AM2ERLEo7khne+1KvJ
VrqGWxFbD2FFCtyltvUudW52qXm7S/1LCTgjvUelV5yGS42cM4pHwczKS/WcF+HqHNFqundh59Vs
iFt9PV9KbXkpu9tLCV5fyvHxUpoHlzLdTnW2HLtL+c6hiFJ+7gRlvdgqfDaLUJ6iS+G/XESAPJ8Q
BDgAcelQ5UFxrIfeJds8H9rqOtq0BBjMzrpvLxJDHmxyQ/uH9OAM2QNbMoIEUy+IE8mmU2QSVNYx
uMgXgw7G4kVHBf9QXAQOsWkdS2Lt+8bSKjx2kzOuV1WaIoz0zeIxNw3wjxChi3jCfvMpd13nKrhI
K9lFZmE/R3JB4qNU9i9SDGRoJkuVTFBQACeZE7YH5rCVWHLvOrkIOkHWrsth8taaV+wi+phN/7Em
FnfBRRRKLwJRcBGL6NoCUFJmwAHgNwUhcIXdHBCbyjRRo0wH7yI+YWzebK9R043n5SJQ5eEmVg0X
4cpeRCxcr31z3W7aFiYIZK5gU7ySckJcjy5CWLNpYvFFHqNh3b5biwjRLLsIaPU8mpdV1QM3br2a
WMVhU9sQzRDe6MgiwjnFJsi1UGhAZHebz7m5iHYSZfJL6uWMCWYXWU9fJD65qX0utRlB6xcRsP5D
ELyIg9VFKCQbbyDQ8CIgNn+IiZuumF4kxiCh3bcfLtLjdJEhMSsgSU6bOpn5+EMORR8hu3VLON6r
chq/yk3TRFxF3nTd2dxxmEL0VEYigLYXMTTCLvNBXiTSXG5y6SBa+ykuO0TUnFNXsrdFHN/XF5nV
xJnAirWmGLncixQr6wpZFvsXEq26yLXxRbqNLjIuGgOSbnWRd9OwRepdNtW3nAynxfIiBlMNIAwH
ab6oQ+QXHJVtCLGAJMx8wffBWv4trDeNubvozWU21zj8Ljq0bgdiKe1Fn55ZPV7WF9W6ZuwhO5UO
Hsac3tzX7qJwd5vYLS66d7JO/q29qOHrJoyHmUAjny96eVQBmTxAZm/0Hl8NhBa1yevk/MaHsk7G
h+GivucBIJMzyiSqfITPk6b6JtZPWYUXxOLDnPcM4v5f9s6sJ3Is3dp/5ajvXfI8SOd8F7ZjhAiG
AJLkxqIywfM8+9d/j6nsU2CyCfW5bqmkyqoUeNr23vt913oW9XwN3FfgJnOZX3ur+Gdv1X/5rROg
vnUFkkZlzCk0x3eyCcK7DKduJUfBVcZMFcqQ5CWPdQypHvfIe5SdkRR04uToiBmru+Rx+UTpijex
5vdXgRG5RHDSDU/8+HbQ1YskIoYJ9jxpa3V4NaZ4nkzhIq+Ck4d6lBlBvmjG4trrS/JFakF1dLO7
VsYZzlXu9RhVPRXLQkwdvv/5NqUKRPlYl9y+KMsb6hJ7tRKJbmI5aNVpCN67fmCOizkB79bIzOg+
HvuHgl3JSuQkdDFwYpbpP31x2ID/fQBisfPCAFMH3JTe9/QryYNcZWl/oq64o6CmO3iLeCJkKGw7
fSpopMeHaXZsxbWwQTf7Z67H9zW4QUdom30p1+pLIQ3rkcrzocEQuB/Y2E1ui+DxUfXDwdaDbnSa
rvZ3eh/clfwGCYeET8PODHzHi9Dm0jBhvNte25bboFKOtJ4ku0LhlYoqqtWCrxybwo5dyhVhdOZa
CVOdWLYx9ldU/3zXkwfzxiKLbjtNsc68EgjIAcVnA3EOKvycXVKdk80cJhden+8bVEaO0oW2Wo9X
SZjeJE18KXRjA5CNXOSfbaUdYiGNLiYfPqiRMaPo5RC7/CJku8MxIsDrLu3oBYGRFrbqGN33VZgd
eOydbVIwvfTiGvMH36KNiZaVkieFn1hUSW1FadZp+qhtLLbcciYYW0GN70viNymAM/MiVKFlGrUX
surRdU6tbanGB488vVNNJ5z2dyrdSK1sUhpTboaqBBxt9tmTJtP9MNPSvPYEavGTLo4UD5mq2VYf
G5OIdye26I64GnKFU9cX2atmwBBWzZwUxy4Y12Mr6odGGPIruLA/5chXdqWQuflIuc0ehRjhkibX
lkOkzEudS1e1DG6YareabsXRz0960ZO/OFA3SGtiUulJhdeRP3Q+L1XSHfMyMNwiSGNmV3ILELT1
13FhUU8LSEYYgm8i2R03EktVB5NytQrD4pvXdp2d9P6PJGmeaAuzpJltIycw//kdiRHK2itj5ach
efeRmE73CWYEG3YJ65eJFtQIDbFXw45dO0pTtDNg+ZN46xfKE75mGR2Q+rMVqI4YSBRZyK5CyxdO
BmrU1u0S3QXXD1sw8i4LGSjB0Iycv8GaNcwv47LXjuhpUJcow6FGA0iSkGZFGwOpyq5RLWLKwFFS
4rnJs2zajQJy56RGFIUifm1KRnLd6j4J3Upy6/XT4ygHr2ErgP8U+vFOpgP65DclksodcY40ZkMN
jhQXnxXypszVOttBpcOJuuKDKoN6qYMMipw4FuI1sOYuPsi0bkyaZU08aK8lel0YijKIcsXtvbLh
GbVqXd9WDcCsvZxWfac4atBZySupRjJieQI8+oZuTC5PhTvkIpvuY1mZAW7ApDc65IVxjM7lR2dS
+gwJVB6lIUWc6ytZfEQY0Sp0W0uYfHvKzy3siEROEXfbpon+6CYKlKY8obgUhu9amvrGLEtiHaXs
9XHCrbkJ0gBt9l2VCpKMdlZPxSG+JH2C4sk1yPjErK+7mJDO6NkrK79M3ZpomVdweAZpRih1OaUa
nfOTCkHALqksTDTEdPJRzE7Vh02rFPptRE6onYpVnJAahwaWTX6Hx4ZUu0hQ7iN8iY+KQnTEKpMD
SfxWhIEq/MLZ/adK+w+Nvei/JskhrY9/JTvW7ze380/9tbdF6s9OFZTZnHmEm0OfCSR/wXwFSdf+
MKmPziEKuC3Veef5q1YrmH9g9AP3hP1kpr1RyP3f/S0ZbH9QXZXh+GJaV9h2yP/OBne2vf1tcqHU
S6UYZIIE1g53Evtw/v6dW9bQBjg+lafc1oJMOTEmQ0ulG7FpwMRWDpIYFksEvUABPb27Vdd/HeJD
PMLnA4OFoEaNe42emMSNeX/gdNRVJPqVeqtkXu7mRmDZkzEFZ+xJ82/5cHk47rH2AOfG4gwJRvl4
FC3rojZtWelMgnIQjPKF2lqADmLYx/3PWZG5h5i8+vrKPlYMuKWLY84Gpne3NK+xUAyRKN7UlD3T
gCamVKcjYHL/2iyqMwebnWrLC1RncBeFfZWm1uI25kLqdY3FwYKsF10rblV8GzOTrLOnUyr2wfrr
i3sDdywOCGcdRAuJH0CzlsT1jk1E5TWGfFOxWGQfX19WXrnL4njnC/1dpY7CLiS5plS3XnvEmxPY
Z05gHpGLEzBw5UkGWAPwN0vQVa4UY2VRX7/hUMplq8rH0MqJn8RVsu3ztrALnQle7FhsEarUnOJ1
JxMbVdCe/xaG2U7YNXXXnMEnfXrm+IEgq0p8WnHpYj3/+Mx9TO/UpkPjeiLjmTUxYjQEjpZtFMa0
NYfy3BhbYE0ZZBwQf48BdJnoAspdHw9YdXqtm+WkX2eaNUcuh6dKEi6ktCjXRTT2jtDI012SDQPQ
BwEDUuQYfR86AlLOHWUVMoLS/ERE8K/c83/pIP/0PeG8aPwoFpQwim/zp/D94BflIUYgNhnXuViu
ukTbqY33hDK3XM2Eu02gi5dtNUXbMZGqM9Sd394TemLUBakXyqa6eNmrxDdqsCvGteHXl6kRvVpj
p9xL/rDmbIdvhtVeEbCQbSatUlcwGf2dJXWb3KCGrnTjeGkN3jkAx+/GBW4OPv186mjLLU5JkPm+
0r/gMRVVfC2aLN+QC7xQqiMu05TPjMLlzbfmD505I6vp8823/+PN70NvjohRtFvimZ6tUt5VhbBG
ln83DKRsTs39MMPKSGI78xF6e+nfv5NwOmkeMo3BbTJoTC6eeh8GReE1k3SrWqfQyFFSoRRKcWzs
fe3YCZTyV107d8rcxMPNEYY0oL+f+S7Mx/h0Dvi7ZeYSUEdztfj9yMv9SlER1yNrw9hxMBS2Ln+q
8rrVj8jbGAuvhr4ewq0uOH5GZJ8T7LyJ1Pd/9/P0divencY8It59/ZMqHBOfSfzWf9XVdfWD3p0U
uCQ90NtHTTpD3EoneUZoa0h79Ryw6w1H99VdWAwBomZSVtAcvsdUIm19eUvoDKvuzLjqha1/r0p2
gN6cbQZ1gscsuaZkFryceRTz1+6rk1gMhxa7O+hjUbpt9dTRyu8UWuyWWL0OQZx4UzBAKmt0KI05
Xx/4jUf26cB0sZn0wSCqxmLq7RBX4zBL5FvEKtTaVNGZPFTWDqvlbrr1cDJqypapAVXwIapJo+uf
pvyYqfuxX/fJnUEvTFW2nXIiCS0t9thj2er5+kGWt1+f6du66tOZ8r4ozNxMY0viLBrhtsop6NzG
1XqwNlNnX+mDa9KEal2qbUbuDoXrxavshHu3/NG91jstWwmbgXVZsi6yTdkeoYTLKD7xmrriWnuo
0W8GTmvYAEKsdiufS3Z547Mszxk0Lx8ZVoszJuTj0C5I9UsFpZNvybtHMDI+V/Kl34Gr/W6oqyR1
qOQYWwKkjJz8hhX1nsm/mfr7QVh1mTscgjNfu7fG3Ffns3jaA05USIgt50MfNyVTwTGOZnfwYzSt
a90ANm5H8YGaDRWDYFin5X0EnQsxltle+U+kFUbJTSqi993OshpMv+K3N1PvSi73hrHqKuo26qYI
N3rmJo+xeZN4W+ImxVs6yV8Ph999u97f2cW3yxKbhsI6dzacnhpraxnrJN145nM7PijK9dfH+rSC
QzGCsphpkv0FTSZ1cduQKUBFRSd8azWOfqOs022+8bbWwXoy9ueopNr8yz48o8XBFlfW54Vq4I3m
U9C7hcI/dkNZBKFyaqwM4gYQfGX7ONio8UXXISakIOcjgr4NSU0d90p01bXHRsIOZceXZbAizEe7
EbFB0Ke1a+pHGNESWzqFp7hzytyuH9V1TrqCTnA51epcsJX+rla2U3cIkM7i6BwvIXjyw+EPPXcD
4VbOzkDSPi1D/rq/6CFZBrLlW875rDZVQSWr/nbckF4hlk4KSueH8gj7o5bXXrip8coZbkijJcb5
c2YC0j59fOc7ziTMv+bEp+XKEAysalGE4PH6mwipQeMQnj1/gbGWe0w6qzE6oo3PyY5fD9o2wH4N
xhVnsttIdpYf+nIdeOse2pQcPSCeI1/bQ2qY3mSdq/KuJZdT/WDi7jzJ2zB2lHhVvZSFK6ePFoQ9
wZFyjJbI/+8m6UIstoJr5m52Dvb8+Vv0dpUsGRVwdJYxI9/fT7N1URPd5XOTkwCNBTFKrvws8vV8
0H07KJwWyYq/lgcsQE5xbMlG0m1lcoZ6HemuWG/ojn79Vhm/v+1/n9Bi4vWaTkrrYZBuzdEJS2S+
gATAxbrBlRA5XXIomyuIyp2+b6ML4ngzqsskb59w/BE3LlGJinBt2waIZ6gkJD4F7sBDyWz/ygyc
ACXFn/WD8aNwx9vgRnumcmycGF3etFvjhB/pJZh2dQte4BGrqPKAEN5H6fTK1GJqdv+QHlkDWFfW
Nca/Ml33iGAEdPjY+txiL/z8+l6oy03p2xsAo4odGi196hQfHw5VSBrdQi/dCifrSvsR/bQUR/sz
pWsAb0Ja68IaOeh4We21F2qOPgSeK649fWYhboHSsPNnQXLTY3OrrIqH9K7caa/VkSEnpnb22JoU
4m3hR3ibXXoXGMSFm/qy3uXndhPLpfvbRcyKENa1YHXEebH9biEnG0AWiNngNUYhSSKN4niVnR6F
wq2qDT17Kd7y2IwXujnQN7INyp2vb+MbO2r57Zw3eSoVDPbcb0Pu3Rlg5BdSPQjk2+AnHfj6noZA
iBQGF8/G622qMkm/TiykdA5tSvFRts2L+i675YG2O4KHiSBB5qR0h+aeOHdzcnHkfn2Gb3SXT2cI
3JoCEhsudlEf75GVGlWhY/C7rdaY1qiaD3fM/9rNKgqd+rq5t87Mk2cPuFhZVgk4d30eWVnFVsLW
X1A+F6iiKhdl/HTAOJCxqsvOrCvPHnYxFrKYhh4iWenWu59+NBjlju2LeSfdRM/ds/WQnFk/f9rG
8W2DKPbPu7rUTwo67py3o/kPswVOccxniuwoDyf6n/+nQfbuYOhy3g9zf2r0AA0lw3xyCIhSWscf
r/K8Zl2JLTB/nL2ZA2541lM58YfiWhXwGqxDZmDvrjUQOl9b07bwjiLtMK16ULODynDr2HlpV155
wm935pR/u4B5f38Wn5cgEqjMh3xqS8CdgTveZ/k2r9yefifJOj9osODEODPS53XKFyN9CSnLQKTo
fsAxkUt2kj2OWHTXWX1ijSl4K+UeAlx2+4Z3t7Vr75cO+l9WVX5/ycZMlZ7rvkSXfXxKgt9najul
8i39gWd/3Hvks6+yP4sLSbWF5ipMz6ytP+/o5zH49wGVebp79+2R/S6rSYKWb3VrJZvo+xzNWqfj
HZFXIx0QlD2wDTaZfGGwzopFfS3nZ2757yaR92ewGJhdZYEtM7jk7q4CitO6JI2wTh/ju68f7ae1
97x8oDgjkks84yIXV0p2do/Z0xNP/cCekUS7dj+W6w6VQBHIdmh9//pwb4XtDyNpcbzldQH7MqqQ
4xHzmJgYi1ZNt0lKdyRmVHSS1G1SVy5vEgCWbJ7vu5s6s+nqxWee8LnLXrxEvalqXt9xGqa0NwFI
4Peo95L/PcwcBDNnXtnPU9niohdbRy3KJ9MLOBpmVjN0ysHN6zXdchHBCKQNddXpV+nB7B3PXPnD
TvyeJfADDvrc0INHSifP9sX1SMZa7lQkkyOS6CnjO4W8/vrxvBUJv3o86seBr8VIpYqcM01aAkUd
v7gMlNXUbSIqhceg3vn5ReFvkD8hMFaqTcYLMXSyrY0/SvWo4mbxPJhfeeoquNDV6tCb+6k84qrp
sL0JMjmbfEcvgwnWgb9pkTbgFJp0qFKJo5et045uImzz2QHDRrU0Tmn38+srXMDCGelv62WiBZBQ
UipcoglJq6X3D/rv1GVXT4XVO2roDPqugmGpfFfincXWfrpOgCmdhRV+WiQvDr1cL5ihhbmWQwfq
yrA2Uc9NcNrGtZAQ8SrIjuydm7rn1+nT89T/vtrFiiHLwv7X80wuc3FH0Gm376y1qP80iPkVD4pF
kMSZddFbpMfyoOQIIRslChFU//KbgiteF6NROlGFa8qdKm4gggUKxZk1cn2L+GnkIg8CX07LBacf
wWgJNlDTgn4tq3bXMGvu0mTjtXMVCKNmJDiegb7HVeHk3PbfrYNo7jz1h/A0fvcZiz6/uiHDGKoW
/kC7u63AdHgbFDjWwUQiIri1xIJ1XqiGmR2YZHO2dqN+M8tN4+9NLEo0nM0zr9LbnPj5LsApolck
Q1tcfOkSK2pne7l4ClEgtnZFXO1l96o72bQ2vCtLddAqMQoQiAZ/ohZFDsTrU30b9oNDgcC8E27j
HPwbN+DAAk/FEmlulXrdmtvwu3+H8J73kky7VWi6SbcJxou2Xg+mjXbGb1F43FvCqlVfW2FPvK2S
w/NYz54C05Y3lIombua3QKcc/4IfzWSPRlU4OvPd+7SSY7zLyt93YPGRbSxCidqI8V7LNw3eym4T
Clt99zxH8knC7usX+41v/9X9XnxkA8EchUznflNk2VU/DB61ma7IWDWf4cT5hWMGtvCSJOhEIPxs
ZBbNe/aY7Kt+VE8RZno+Xn/G/5a6/q+vDeVw0J4S7Q/crx+/p7A3xZBoB+lUKa5S21CU2Jd8feGf
FyvzbdZEyJwSwENMDx+PkZVxIqVAcU8G4EF4hJbN1rj5mfzpy0SmOE1PqJ+NmTbzt/63r4+9CD39
dX3vjr2YL5RBsQIVJewprG31wfgmvoCCZgiCU/wGlAfzaDPiZ7f971R7asnxv3nUVLYx99q3xTOM
8t9N6u9vxKLa5kMB6cOhl05oH6fUyW9SzRFrFwXouVbT5y3R4p4vCjCZNY1CWk3SqR6z7ZzGk/M2
ukiLTenyTQbKxmUtiIexPfNZOXvkxSQC7CYQR4+LJPabAlc52D7KG9xI7FBAKRQuAjOtcY2zu8D5
UX56v9496sVUksaRisiRA+tP7UP1nTGmP08mRDlbeBBeAtBipYsni5XJ12PstzP2+8e6WP1rhBGb
5KNIJ025BRqrdjjWNuKRBaRyNT6rL+2wKRSe9HRmOC0QqP8c3HO7HakzTd3FF9xKjEbpelGiH4JT
ylUg+43ryttoVuOOT6g+7RbdW/6YGRPQ0h+hfxrvp2JfKd/hQ8Juu+5jOjD0YmkFerPS2dHlEVVq
5ShyTYdl9fWN+v3w//t0F9+awCMJGMGZdEJqDDGyYJ6pd570QPuxLc+VeX+3sKDHBKlfRApBHfLj
R2f2Q/SFWkinDFk8ZIy+GBxJpVeA1AD/s2B74boI9mdLn8o8vj8Nw3cHXoyGUsjNogW2dPJYtic2
cyBtozJ2E3kFgFKE7Ei+aedO32iExPK6ERydwJfYzWoqwbaorFrJrUFl4SKPd+OASHOlNrAP14p+
qRs3nXryw3XU7fDXa+1hGjbeuUjq306Lf1/B0nFlZqEk1GnJsFKdhsr0jKugGjpG35thOwWsd86C
7X9/09CM4JjFSbIUaCTSRBQU+r5TYOwUMGdVdFlLLfuPzFWTndy6tb822k0pOpW6BXC3HtgDSgqh
t+ukAqf2oKWHJDlQdJMbVwuvhulgyiDvSA6xq2JX9geDXZMBuUf8HraHultNyWOi7qoMgfYWqLYd
T5cF8tMiKVdZRL2c4Gpdug28y7A+ff0avDG/P4wQGgA4XFED4ZxSIB18HJpjqGEbGlgIWMUhZ2mn
ogVtG8rM5iZ9qKyd0dxExRVva5pe+OnOiEjXpC17o+GExBkUA21zIG1aL43lKK/SuApScpndlrUa
izAWD0dBWCHyDjL2bRfNpkicck2E8FCta2PXP8oXos3Uyw1pEtfMbr6+vLcu7leXt5gABGIWkWJz
eeqwwqyqsnkgrfjZdIS9tetiuMzwn6Ay3lBFNiABTlA4LlSNgtRardaU1IqZhOTATIfV4fmO1b/i
7q3kVcttUja5DtbFQSiOnZ1rR2Y9bNXsVMEYS5y+3jbQGU1HDFztmBqOFJFA7cLv03z4DWs9fk7b
VSMfKLHXwEohHTPYUrtVcHtg17VBEzZPQ2kXT2xfK3mdFJOte45qrivtW2GdYet/XhrNQ4FwJ1Uk
f0CkjPxxKFRSKKG08VkaqSsiqEUU8xM+D7+wGyRB6obAlLq99sv9NK+9h73enClmfnrxFiewWJtV
ndw3esn6z4y2ZnlfNPCUHEO+gEz+9bD4PEsujrRciRWagiaKxbborRq2luP4KOk3srErC7vN95a3
jasLI3Tz3K3z7ZmDf/qkLQ6+WHmJRH4N3jwmS5g9o6MnrsVgGPaisOmzy7rbacFaI7PB24fVRoqO
frUhbtLKbCx3mEfOnM2nffbibBYfgKlSoWtHgXRKMaYbW5PuRLtST8STyDcl8oH63JpsfoqfXsl3
w2zxSqLoUWGyc/kIHLPxZ9ntUhPDgfJNTG8zshPrmzZ95K6zdPGGevf15X7e+CC6kcle1iyDPFZ2
G4tBXsvJkE1qfIJAC8iNaEZbbdJw1VjTd8+A6j8lk8rmsn2CkhtcxPP2q9YUCNIGuyEyAKBPVd6x
r9LMUcfx1ZTz0ZYk4aVq9CfWfONGSccfgb/upt44MGPdTXVVnVlsfVpdchEKm0VSCucYz6XRdG7V
G0ooxSeYPvS3MGuANZCmzdf36nMlme04uTgkRmjobhHefrxXDcRaIfKN4FSa+ndCj6eVEjYIfPOG
FlMMlBSp8qXFVw15Gp3Tlqa60p271s+fpbezQD5K3qyli+aiQDJUkMt9bwxOOrBiPK1QfEs9crK2
1neEUuUmsimyhXvgbU6abwXhso7kk1FK921PXtXX92R+G94NXpPIYPRrdCVxRMLIWK7kymEoSTDw
/NPAQdwyTE5QOQ1bbPzXviIe/uujyYt3ZT4cXAxKUnT0yMdbSiQx2GjiZOVce6dckqYorSVcl07Z
yPfwN6EcqeG2kQFbFln6XMY+GgYxFy6wzz/mHbN40RkCuMuiXPlJ+oMGqN+22rbsoGWmg6o4IR8W
SYOGHehacmbVu+y7zyc/dyHIsUC4RNTgYviM4LsQsmjWrTzQ+phKyoeVlKlry4t3XpMcCF7C1OcP
jQ1sGSqZnwprv6KHVJRxaRt6/jDmEN9CUd7JhelvFPNCD2CPgyqNHK1tVx3ZHGeer/z5Ab/JrIhS
nSNmjDnW/X0zoyehATKZL55wTxwDsEp9Ce+jN8OaQGPvTghjgUjeyafrTjZgEhTZKqtlcROZ/VGL
iuZiGCgWIi+9HMN03LWK5BDYdgjRdWPcE4Nrj+t02hbUOH2r7hiIbX8ETDUz0qLJOTN+5qnk43DV
EWDhH4Inrxv88/FqGr2NrFAT6xOR0+UmCrj7vkCYKSwQY6VVIUKs6JFEuHaNry1wPB8hjZHGqOAg
z9EcbYc9Bh2qUXSWs7j2jlFICQ4K7DqkyZ1XTXnTyEbOImhM101XwHcWgAnLA7vrry9l2QtBKo1Y
lNwQ3j/LmNXMHy9F7IeZ51BYt1FR5RBz+3uZpSaxkUeNgeTkegHpO2zx01MrVQatP6aYUbHkmvE+
keJV2wtAjZMZxAFCGLkTCGiF6f7tNP/jb/kHLKr5ZfnXFpddnbz8V/76X4fn7L3D5dfP/TK5qH8o
5OmgucWHQCId34X/Nbmof9BhYLBSk6MM+sHkoql/YFyAqWCyfSbieC4+YIxrgv/5B3+FW4P+I/YQ
lXFO3eH//feHZmm9+O/3TpPF0ozqu8gcg/XGJJGUMspiXVjlPf6vhs8oknBv23jPQ4XZFf2WaTcA
wG8MP9qY5NKtoCloZ0b4Uo01H1yiKPk23XIp4nJdKAtWOlNnbJ+IIyfvK6neCQMal6IuvF1diuBM
q15v9hhFMM61akyPP5Q2CQCIfW0qqFjzNEYxpqmQ8ms9Ti4wgJMyoImPHTxtNwiCUrzg7qLkIXqy
dWCTXodSOvwgnSAfXE/MVcyMrIl9CNtsT+VwtE1IYdt0DOWfodT1yKZqEDa8/p1PryCU8xXBIIXs
xtV46Xng39MxDZ+I6iBGwxdiUkFqvx8e2Hqi5Um0Z0HMwgRET9OCZlfShBZHqcLK4CvyOjaSdjC1
3vpV9f3PW/mPM+/kPq9+Ll7H+SX+62VULDBfODLRK6GAlkjZ/ue7CBuMlRaiaI1Xkmb3XFf9mw1G
LilOLL7B5jy380O/XkXZ+oP/QcqSjOUUOxqi38Wr99WrKC9KE3hCZifcfHyNRZemvim43+kKuiG0
4HG1iBLB/G01OW0voynHg6uWlWVsYZPQdO19MdqpNdTvtWDgGdCEsYJhoDYX/mT0u1pSHog1BcEc
msONXDbf2xxHQSH0x6wLx3uBeuOdLFRW5uQt9uVCiYY1IRbT5YBVD7pP0VwTUF4eai3V673SS5a/
Sga8wCsZ8U21tgolVfZGGDdzZrKSkkTAHBbSocVVfMBi3DbUufUsRIFkSl78kmgz3xjksVqTNV6r
0P4sPzAF1jnABFcjxpJ63nGnOoWCXPWx5YwGEUSEs2Sw/nrVuOjLTi8vCiMwV1MxRiKdAyyxiqdB
0xSrNAWW7mOmSKq+35l5RpswJMvDlpopO+Akr1I6XkrYrrI4lJo5tqGf9CPMr0BG1lOVMjtArP23
nlAV4JEj0cxvWICHu7oZVH/fT6EkliSdgJcgztII/V2lFNadUree2MNR1GsVcC+UwQstTtmeSEL6
vUxZF10mZYGrthwIkvPrqbsayMtworHp700xlaIDatShPSZWwe8FSWvYChQq7VlpMf/ZISllyZ2o
A7sEcPNmuJ2kyE/9NXZXL7Jm+m9arOuh8zrUv7EZWRRqBu+emkag7YrI9OoIoJeuU/uJSVYr4O1Y
CQkLzC0/fJ3YGFyckWZciIDPMToziBpK2XoyEFDUZrThTKmLnYGDwlMxfZJutDpqUdg3FWqMRJ/S
56nt2A9VkoeRWyM8UHmBhUXVJijoXk/9SAhFH2qQF/s4JTqoCLWE3yjMSrGoGt1hmCTNAUsufgen
HPqrFJioeJKrZPQ3uqF6D43Z+c+JCikd0jeUdVsLY76XeRTEp9bvNZwz5oiWj+RqYJgi0GTsK2JE
AZIAqvbC1AdM4kLbGleaWqAgYbZVrmrfYG8AchPOpgQ/vHTJrQp3HsqPV1yZqW7LMzyNvEWiWsiK
Boym5kWMG15QjUsYlDLxJaVhbZM3FlsQ92DZJkMQCZRQuVnjoFqHWDRRlCZgKndxpYQQ6adIRUOT
T+NdpVUB+Lk+bv80w6IBMlGpxs8Aj5bFem0QH6upGe+VIqfpXyhjnjkB0ewqM5YiURArmfcu5Qx0
/KEdA8XaaHkOYY+dWpZd+FUMeY9SePnSvvH4ujc2X1MSbuwqsHph9qmadFA7n6zeGeknAfqU1kIx
k/5yWe0mNE1jBwHQFOkPehW5idwQvcjXE8B/eaW+0QPrN5JgpqPEdGuTemAspw9CpcEcnIyO0TbN
KEJxhhLqpDIcdTGDVAhzIlyHWUYQSoQQgKiWN66hqomtcTMVxpCQiqMUD0bl1y+tlVnKmhXu8BhW
aXxrEpSCkG5QpHkHzM4pyLuB/TG/yFiXhjFcAbrOth2YcmKBRwl4kNyS+FNtNA8h63qiwBKvFfkS
rzii73ZmVze6uSYpIrXFzlD91X+Wx7+gZnPm379eHF+0/XPYfFgXzz/w10QM1gw/LlV4dmm/4GV/
Gb9V/Q9Nx6M02wFRzDKY/56HxT8kfkSnBiGyQXubvP85D5t/UCvg17HOVkxLZ2L9N+Zh2gAfNpGU
hJnKKf8QJWzgTyT6/OPOa4yNVk0rIpgkQGOozKFVAZ4SAVNUqM31ITn4Fp6tb5TH/aHN6j2Q84L4
B40MU6dqdRohQiGWpd16lSg5jFD2nZkf5yO4hhyTnx4G3p46GkvCrPPK1NGtocIPjVVwYKMfAKwE
+uN7hzbWY8hQAHGzLST94UflRyONRk+cYxIJkFTchNTD/RwyRKurM6UbnWy4WzMkGJDKHlk9jqUW
HUlhbWtCzCAiCRNwISEEEPMYhwLgLoKXjDLbQa8ZBFsqKvEgeDjzt5SgwstGZlfvlgoB0W5BdUPc
9jIJemBd6qpz+yw3R7oYXrOKkzG8EqfmmDQydyQMw5+Kl9NxQ+3e9NekGiNMGQQNoksFt2MrEGJB
P1gNr4PB8h4U+HJkXEBCesgaoNeAvmaKGy+sDvS5FJSTp3t++9NqI0FbJX6WGLDfekHbkwXY++tE
r/R6BVvCc8sxZxkfGx66eTMYq+LoC2Ou2VpnykBbxFyWcD0EMKV1shX4IEnWltwcyolA0pTgJgus
FhyTrzRbyk2Nd91UpdKueoW8AsU3zGwbKXlxMZRlpv6p46mjsS418mvmYydIDCu6Tlh+AtbhBpNa
FuonT5KSy7qKOnBrwzTyf7uqp1hlKhkxQUPxI4ipXYmZbKiPmi/32wSu9PzJLY6aQhNbz4iCTisw
30qjkfOk7r2kSr4ZMfQ9h9XV5ABzSVABtqK2aiO5p7+qslbEZhiupHG4ahILWEnLsocas1hm9HWM
PkcgFJPjtYny4azf+GNrY36HdG32wvMHVsfym1Dh3VpWzQOLITK1buGHITWYUN/IIgG8NuvwtMcE
q3f4jFju2aWiIhoealJ1syzTt1qvFBek6hmzGVIl1r0IDl4mkTgy3zmIWsOZjoD6sWj061wNRTGg
GcJ8kBcFV7UZPTFOMA/4YkktJYoUL772wto0edJRPNgR4FCyokDfEKoq10/Q/cThQink2FopZd2x
GSS9llA0FS0NkMz+VW90/9UaNCL0BCvbClaMJSiImWWitGJNZERRfhHIme5mQfaqR+ZB6Y38mPMO
rsmegd7a123s4p23XqxRi26KYmqeUmD9pS132YgkzZMUw6kDyXtINUF4GX0vvylVMzmmukWCmFcq
BT3cml/hJBVKXnugjLtp0xhSasBOIj1Te1sUrP66jcyz/AGEMmzKRdM/kgaj6wPaxVEcard5WnWP
banfx0Eob0c/aXaa6NM+rYIRTQAhJULcGCTHtvW1gWthp3dhc+9BdnLjpBsvzEAI1kbZxGuUod2Z
Rz6fyt9lwrdThRItUfAwee4U+z9+4a0uC0h5IY91quT2G5AvCHIRkoi8FWUSEPRyTeXC4MHL5Li9
mwav/zrI+4rLwoX869h0MihO0msAcrI4tlUFZjr+f/bOq7dxZG/zX+XgveeAqRiA3QVWomRJlnPo
bt8Q7m6bORfjp98f1T07tuxjb5+rXWDnYtBJLrFY4R+egJNlMAgLcQjcaTRE8fAxG8tbR+m0cyPT
5bqLaLSPUwM8oyi6JUXxNcYi0wp95yc/C5S9OeoZqD9H3w2Yln6CgD6qZc/f0uGqZXLAwVKfUo/2
hBPnQ1ZYUH1TJ54hYmnjtUHj3+BTxLUxjWQWDSLvISpf9HFTy29XfgeLrLKTr27Q9FCrLfOrbnLs
JJWunNe+0qw0p8s2FjZTm8FO25Mg15G6Cv0w+A+KkhflU34j66cnefZY/re5cvIDISI4zqH8H69/
S5L+u7AyS7O++g3Wkmi4XrVP9Xj91LQpH/1Vapv/5f/pX/7r6fBTbsfy6b//14+iJTvip+HT9Lps
aFBY+Pfx1P7p+2P+zid+VzYsdGJZxL+iKEMcQiVKhCwymKwvlc7Nv+YDGSVfWmZzS5DY53cUZRh/
AThEhocmFmIpFsrpfz/t72X9UTUDkZzXe4xSxhw+ET1ZhHqo8sylxxc3QC07+lhZoi0HK4LXGndJ
8DM9yEHj4pScqQo9EjuWybds1oxW7LGOvfagJO3UlrNKZ33pNo60fol5QXoXyR4ApssV6eFsql36
Pg6wWLMp/uRlWIQ/BLPuIb4lA5jNREn2CAglOf2VbEIjDTwL+aMyDaT3defgXIV8dgp9XcNtVXX9
/jmtXHGXg8u9jbs8ufXzDgh+jvfNTWH3uCkV6FTvs6ztb7NRRudK147Si7soQLNDkxZImNQPPaRd
fU9TBhVCvxjrr5J0DZAlBkzQFkUbgJKf7HJpo1By13YoVni1kufDCRrTJYQVDH5WrjmM4JDbtICM
LVpAJ8RLybcgKn+mfZ3Ec3wzNyKRUEPXBV5Zl6kIgZmVy+mqBzhYkSwbZ7aFR5MRauepQAZ9peDf
mi8TPxnXjtHayIq1EhJoWEhPcSSgV+y3uOlozwltgTd1ByF3UNUdQug5ivQohz6IVA3Qz+ZwBoDc
aojp4TFs0IELndRYakEeS48/xfvARFB+GZBTWstQS3uaMQ5i3o1QLwwV7S0ebkRyLi3cOFmakl3r
haOm+id204vrqMnHBwc6vXsC394cFj5egOSzbt6vsrQwsF0L2uAS8JmVLCm7++CWkxKBn8o2wm9D
W/gI41kUyBY4PyKlQH0d/fLCzqpNi67ej7TokhOajH61Hl0tec50x/oZheg67iZEfbVlkivWE/OF
6FhdtapPwTakMGKP2ZaQVQHD5rbZ93psEBAByU66aw6Ivi7KOEA8rY5M/DJiC/PQJXY59VXU4L66
kH5kCAIMx79Vjal6LoyCopHZoci4TETS3GK+nN2kGLCkHjZLmQZAoKx29SyRPqCtaZ5gfqzWm/+f
nv5OT10i0n9/nF5xftevstP53/86TIVO84VzE5YPqkXQ1PmbXwerUP+iNsspicyDCVrOoV3yu0ys
W9SCNcrLOomrC8ecD/2dntLMsdEpc2iwHsS6/yg9ZYhXoQs57jwyZzsRFuNQqX55rNpmRrBU+o3X
1KV5ptlZvKNh/AmM7M0gAp1QtqepCvJFVMJeD9IWnMMgMeANpmRYAsfSTVWN/vbFlL8TCh3n2cwl
BhhEKFTPicUcpuzlo8ROoxRs8RoaiK+eck3chsij0mpR0nWhKtqvxf6q9/Uy8joO+g7DUVdg6oB7
OfMbejlcY0Y+xggcNn5JUu2Pibsc1C5FdRhUMg3daCeS1kGk1MhPPn7Q+ap7GW7+GhkhO3iD0PZm
obuXIxdyFm40VEZOu3QfV4G7lfSPVjoIYm/CRAGFDYOinDluY9GMn0Scx+nNPPosIocgGIRz/XBR
v7iIuxE51ixldJc0ftH3GFZ1JY6MoQO/5eMHfTsU3U/GmEWmEPYTR3F1FPht2jUgKgMuqWWhBuW6
cpt6KXDa+SSE1w75xOtZBadj0UDEtQViw3G+kRW53zQRRuspsuk9ChdttouAMtwgQ26hB+Pn9YPD
ldVQqjW0CCGwvt2mos0e0srHdlSEcBBifGtxpur8ewKasIAqnUTPyE8aWEfk9tehSgrPLAd17ZNH
xbqDDmBt4O0KDS6DI1U2zddxSoMvJkX4B0ULo1sfBTAo/cnUakvfl1L1dNTT/WXjh7pYheaApYUT
oFeZ0RLeh46I/KU1+XKf9T4AabOtKBJrmCfdC13XfvhTjW4dHklpw5+CLFl0oe4+D0XkAl6umpGA
oGoCvABzyz+1Yw2L7s51ztzYCPBsrt17ekr+s10ELPU2LfOffVtW2raPG6Ehp5Nmd1x+E1hULZ/1
i9vpLuLSuR3FaN6FdUFdIfetATCyrU+4gGmm8i12tPEHQr1a5GXIp2mbAoPh88jqFfQ2Yxsy1SjD
NF8F2JW2nnC6UPBDBMAXY6D/gnFeA1BYohoPVmfChlnFvOmxsadW9XwrpNkieks5bV0nq728lOOP
0sqDJ9VWqrMuiav2RK2r8Ksq4uhW7SPwSEYtrNtJGj0o1dhOfyI+S6BgkuKc9bGC7XA8Titpq0GG
6x+9rwkk9QVmWOouK3WzpRWgoOVR1w71PhTL6Hr0tFwseBqyX3cj5r/LsdDweO1oWrTCUDYo+lrn
mtGglJS5sfsTA6zmKlJnrysVxyzkI9K6OlNwgcZXCiFZWFflFN/7BHS0EUrpu6ScJMOLJsblsywT
dEbwshKniYH/9VrDq11djnk5XOhNZzerTkO3SY0CfdqElll4gQ/DW6GGmGxkP0w/xyxGnHgYJ9ks
Wy0lM0MQfnhGvrW4T/t4fGxIyL8oaj0V1FkmdNY5mcEGD1ppfXVEBfegq4sOLoPd6V/sMk6XBjLt
2ToqpIUReO2g4x9131tHGte1WjZeVEzds5QNzYtea0xMIBCw0lutyT8B6h6hwnAf5S6abzwQcUIj
IT1KJcp2QnvfHBtvrCh1IR1Yjc5J797lAKmp1a3IIsAsMh2ttWjzm7L60RunlPSXlXsu3P2QXeAK
5BEUE31JmMW6sh6a9Nch//977v81s2D/fSh10j7+fEoRj3x6GU/Nn/kVTimW9hdAD9R2YBfMBLQ5
mvit88pfgcTXqbLT8UYOyP0noNJoBQDLRq7vn1bA74BKQxwW0qQDnBVPEA1tzz/JVF9HIXOYQ+8A
rJjxK3Q7RjhaJafEaMBAHjLti18jDVaYMvL6gZ0d6p8hHA8/7p9b69dwKHQCoaHLYYsD+vPFbQz6
2Kd5B1Gi9tnx3HCOXMHJ6B+CbGx3U99U1EUdimkLARL1Z9GOZb4pa0PbqskkVXgR9M0XEfLW32pM
GzdR7ivXXVGNCHppo3ml561ueLkx91ljHvlEjFCx7UCo69Sv6AFEVbSbxiDfpamuE3FhlrEcIDNE
bqdLrKjU7ThOQ7O0hC+hZQustANrpEaTUaBCjN/vkqs+DJ0Ek4Eu/izwPEJnH96GRcWJa10Hk2Qc
RZ6Kj11yPs3T46bVQ15n5Z3Vo9K7grtpLHV01mEQDh0yefgvPfArkyzWTPG2VnIopUgFhSow/pgp
oI2awy604hwp/SK4i8vMWYILiJqlTKMaank+kWaJGXwZxV2Lz/rUaSsNh7WfSLHjjtq2rrXrq3jc
Yi6LsgNWWptBlSIDrBk7p2rUlJt+NJQ9JqAQaBGjrxY2+t85rpRacGUEYfI1hq0/+RHh14tN9k7w
PINVXgSVh4VEc8p2ZsipjqbfUTg7UZMrNVw0PXWAaIcfKzbTWNtkeA87kM9GLS73ooKqofUYgGmt
WExtsJJAPJfgavXTXBuGG9mr4kQZWTxdg0OMmqj3CMEHJ8g1patPvvAMfz1a+bgYzS06EI3oKh+d
4kBE+zLRU4mEEzk7X9rfdINLYxdGmm3CrxEakv3GAHskjya5ziZXnKRJ3X1S23yd3BwmjroUgPEZ
00Np6miJyVRMEeYO0pukNFZC8Y1lrjX2Z+9n/jFvHtexeAXsYeLveTpebPQYnwgnTaiJJAEyDg1d
ayQMa81LA7NZNtIYNuDA8cIWroP8VuDvsBXSl1jy4Gud+sVns//2mDNQzdYsbcYTGnR+Xn8dkfm5
raNdg3fGWO31Ii23gVHo/ZLsh35R2GdX6oyoWeWZLB9jfdqN6BzjAV7nF7YuT4zOmXKMxR0rXPRd
7p/1bY0rx8drZF6zr+fMAPQNMkrMWKxDEv1yzgZZ2XiNwMqdeouqshudTVq+k1av7lrnQk5S/zUt
f3Rpf1gpflU3vuhgNbT1E5DPsvnXus1/PkrKuK/Lyf9XVpf1uU7w7+/wGwrjjy+v78O//92s1/8y
ZqgplxUd8Rkd9/f1TZ2ZTUTuNQPX5oyPHf03ag5pd5a887d8+1yc/rvOzM+jeUJBGD9DrnfL/ZPb
GwzA640Gud0x8TLDI4WCtkqSfXSuNC1bK5bIh0SGMoOOjGSakTDqDEWaHSJy+inYq0eNnj1qWd6o
S3NGMRkHQFOK8TeEdCBhydK3EpTicJ7KBsQUB4B4SabiAFEEfIFT/GQATNkhzuzOgOjVeqiB/UCf
aiWmKG6rRLDGQtFFYmuovn+nmzYKFgNhPEKMkjZmXS8iK4SGT5fJwkvBhY5bRatRk1X+w8py6pAL
wuzZgQEnT4kfg5bZZotosBxo/TqjHAgVpGXh3hDMYrbPxi9fBxcHQ9ynDAiiGb4XzfXwywEiDoXh
VQB2sIZwDz4Rxi/TCF22Q3LWAjpQLx1F87/HsDE0sq4ROPKwaAdKufcVemL51soH8HGjtAHe4JSB
U0WKyaKDiF/rTL6zyJQRJ4tgGG/T2GouMAslg/W1pd4PwcbOtfBHo1j3hW+cywChOHpee66AE5gB
i3gwntoohHTV20ii5fA78plSk1caqmXSzXCCL84UPeuxkWrqReU09d6Fp7ISBVS9zFX2fK0vfoKK
JnaYQBYTjI7j4BQ38sehPx/LYJ3nUJoyy0squ11SfB23+GYihGCG9rUlxd5F7xiQ9R7v8tUkzQ0O
MOuqQVpnSsr7carOyrrv9DMlK6pdXzcX0xhC0xpxJOKiD696it5rsjuo9oVsd8PQnE++LmB6mmgY
zJQNivnJV/i1w7kVChPcgbZXJbAmFoZvj5swETc9X3KhtcE9SChjU2NdfJXpnbHoRrRzAqh5AUyb
k2wALDnMFkiolt5JoIrLDqtMeOOhf9KV+KJU0t+l+GvxwUY/S4bUcjeRb6h7O8hvCCI8vc7uy0QG
nusidoJtkIigPw8lIhhTGd51tV7sLKt2Md6pkMOogvBUdZ8sG8HqHJU0uLIRrmRJX+97BV2VyV5S
ztfx3tqBAjkPcisWq4K757YIXCVYIeqf1GBoOhzyWAjobZSbSNTX0dwlt20/X3f1cB4RodE5J0oC
63reGSoGo9L1wtiFbhEWG7x0rruq2NhlJL1+QpsD+M4dXYU1TVC5yPysvyRvLxcF9ZQllR/WQiQO
FbV6K5KyGxF1HNuzlECKMtu4C9N2OvVzy1g3Lf+zG1tgJGtZl63ix8pWrWjA5n6OwSfWIhhzl9+1
XHp6XkXfazqtJejc+Kddtkm5lOb0SFvD2EsI7h7hhrGbgaenNknFmRX1sGKTAf03owJT31bN0kkm
PVyOvgk4ruxhBOeoEk+ZcRZTVltYseKfNa3pLvVsFEgpOu6lDqCwW7mxZhVrsxkeEy392Rtavi5l
pp2bDsHmxiyUkRC01E5iVO0pdIV8uspL2+t7VVn1ihLoOzvQZXAyWSFC95mJ7iUOjbEu+xX5gkYM
bcQN1jF5dTJmnWCz5S0gGDBDleNhzm10mMsEXbvvjTjOLrJKedaU9qIJy2fLt3TstiLFMi7HQt6C
R3VA3g+3iU1mMffd6J7cqVWRIn+BZJQq/F1Qm19HO0+V73BD9XBhOQtYb9tYU+fkR4WFpPm58QNL
YJp5fe6cDyCWz3RHOwcyEi+SyE1xkyqUS9MKwRqV51HemKcAVBdtmZoXKcE7EBOl5UQD4al2SJrC
OBro97XcBIb2DL7E9ax0TmK66qnuM/+5Du2HFFkcfIS6hWsk2WJSEfMDn/zF78YzLVEVLIIwIdJz
aPmq71bbuDPOqQoZCbAwE9fLpsySx8JX8osg7wNPw7vdI+FD0CS+NJTuHD8rJFiKxKG9b+OnrNBF
w/evQLUTGMAMjg1QrUajr8SEoEz6Uy2ezhqzM1bsJ/7KGtQvWlVFS9NtQryUgkqcotCJCC0fbMu4
uLGl7zkTHpVls0mw5Fu6ChUxJ+whZ6uYsJfiPOGy3KJI33iWFTr9pqw4MijdPQ+iWnLmCG9quDCC
AmJFNNo3Pl015NC+2qKA40U5Ma82hVOthw4yUZM2+4kO5xhPW5Kl9muGog9ZbbvN672YtgNCIF1a
XSTVyG1Kcrs0BGu/qO6DWgWy7g/Oksqvuwp1EFVNMizb6AcnHUrwYSDOBlc3rw1A2D+N7inFJRos
BzOoNE1yGXE4jEl65Up0n7ThRPrJ3rb10FPL6iKaTBqMWM8/iKa6Ht18n4bGteU8llJ0eyD03tDU
m3ryLyienqlF22yUMaMQW0ABNrWw+O4G7UVpi10fameZ1HYjgtiJvqVtvR5w/sQ3GO/D5QCCa6gR
S1b7MyVq98EIywS347txFOdWqVzAnswQ1a+3mR48cfj2wRaH4Xypi/ACYnC6rt147yjPpXbVFlwq
TYr81vClcydlEVsxAHgKhW6ZYJcRJSdmFqWUJqrkR8k5WZS3uvHdoYrdhSaqDT9bcEMB/l7EBmsV
LKJan9F2XA4UGso8QH6Um8/ROIokqlk4HyK5o4TI/ksskW4ypf5StRiUxJuWq9pFazeYnhw8AaAE
LS1b8Vp0H7An3GR5e25NHD4PE07YLSeKbXG3W/bSds5p0J+xZS+JJxHsI+QB31JN1aJve64BDuMo
9pIGU9Co2zX6sJFaBdD7R1qLCycyLsOsWCWVs8z0hmVUEl98E8o+w75gqVWAKZ0Y0E7nnmXtfCp+
SZACxMmVVIEiys9a1Tmn9OgSeB/zFeyGogScPlkrXHyWAgSKo1R7l34BAkN913Fpu8XVhPm3GZo7
0ux1qBN/DO5F6VCwT7JNa11WTRijxFdQ1Q4xPc8LMumqd1krql5exfR5MYkmasavre6X1AVqj1YM
Uvp+tp0Myi/w2DsDq9nG00pWS0o1m2L8rm9THOd8bPsccdHj44gHnQaQ0i1LruFgaq6mStG3wuzz
XaGIaBOMxKVOu+6rpjkrYsnez+VXnAKMbVwWNu5h9pQnCCZE9ZXeR9dZfWGHcbHpMmyx2mq60J3m
VKu7U12uagPcJhQkFXPMzOaILJJrAZnjHsmmbmMFvIEEaKi7nLvgBaD4Mbl03WEb8BEs11yvz7Kb
gEhkOQrRbkCkRUt6+OsMGYEaUiOKL+PeUWFSG6mK23y5YP9t0/SkkFChlmZP07wv6ZLkX828D3eY
c7G6TT+gA2ER9sQqHQdHDx9D3dradvylCKhAARq/AZW6CgEtGhV6l0jYmCK91Rk5r6MaZjjEVN25
NyOUgOlBLCb93JRXFaQaKFipV7YG2HN7yV3sZUBo+2LcU08beb9MDD6h8Ta0lZgbY5mVSKlFxbie
ArnyCY5RDkENg8UaDZvUUlGUA2+CGTzGZqjF+Nm6VNSvBraWyaDRXSxvcLg/j+ndL4C63jVq/WX+
lFWn91id3USx8uCK5Mzu5LWiqc9S6e56t4pnDioUMXCdskqwKSaSuph6atqjv67SeJ0N1ZmaajvF
yCDhaNz1KlJZg36jmc0dBS/PKL43KdvLpoukxNmpmlqsAOtBa4Zvbtt/c2r7LGjVlTXlBpBGd63o
wUkelXdD4Z+bkKXbIrDWcetCS65zsQqkatz1Nq0PeCT+Sjhi5LMUKYUKzJm+zVKAa9zqEaqFITK5
SovCeVBao5cFNBlialM4Pq9JCmZpy+HEdN0H2UU16Meh2vgUREoi+qqnLD9Gq1ZWK2mk0G92bm58
c/zhNGGtyAFmiB8SIoUqX1ZfWWntruPC2QU5Ba+srIKFO2xESzoVh98mx8LNIh+bTV6qj6gjeIMe
LYoQqDKnY+zTdvItL2yeQ2nuMJPzlMp9tBvl1vXtW9zjTyx08vMsBYVsDd9Fcorloot6Ft0aHcMS
AMIXVtwNHq6mGNJOp7GLpsskxE7pk/jUGoiuTVFS39E5hQwi5U0oEx3Gkviq9uqJW9L61bM19TBA
zEW/tu3xOrKjLV2U8ylEuhtRV59IhVNmVTXFQ5pYKzpGXq/CwrIbz8YOwBHpHqL1LpwuCrWkgPYV
9/aVIZ+DAmm/Kb+Kxm4ZAQEtiprgT3oDc2TmF2qGumYOI1gQGfs9UVWAA5gO7lZ0G5PbLQmcBdBM
TJDiB3pYZ2hK3zfyws6Hm0qEWEaQrASPPfGkN4wutWHrDH9eL5b9fdEZ1TJMuT0mEFi35ehwPxgI
oS2b4DxuZjfQSHm2DFgZDqSsrp7WfhOMp5Y2iNTDmHhUSV6q9EcSuGa7921BmKcmBRmOXzcj2ZDh
xF/sNrE5CM2BWJzOkP8DR02ad4HT4o0QFi7qnHleIgRuY3KK0UY2qk82tbUfWi+D6xpOOA+uRdZj
WNbZg6s2mYncu8yeaz/nWK/imOslM9zxBsdw1JfUYByrs7B3461xACspwZhDZHFF1XDyz4AmB5zb
RUcOh1CT0BpEciyjxvDWl/WjegBG6QeQlO0HpoJgK2oo9AdnIJWGoXnPnQW+KnWKjKTErNWdcQBg
qW2LdpZ7AGY5MQIqy6yaUVv2DOBSC39Y21YNaj45ILzwMDy3DqCvGf7V6qH6YBwwYe0BH5bqk4YG
ObVecGNDjgQQQTIS0fQ6+PqzE3h0gJwNikIPtMxqH7ITdpSnOZNLdHUAqylULO9gsgFh49gPzkUE
lg5doBnk1s94NzNrZ+T7AQunG21jrZMZIjc5/SA9v4qjc75YfxsobbnvdcVIcPyZ7JvMtlk00Qy8
i4cyuU1mMB4Qrf5ZETNCb1JpB5DcQeCD4jUDyNMDoq8fVK5XCIZxvq7MlABOL8yJyN0MgAVWlV0B
wupE1no2B4YN3op0k0S5tq79tBS3ELQ6Tpaxo1+rlaJX9nQXs3QJFU9Y68bKeyAw6pQlK2PKYfEJ
KxI9xX8oZOaBTYajrX3hVOlAmWmmmxFZwjybtJmFlhwYaeaBnSaDHqZaEGnxjSbBDxESzFy2kh7q
hFcHFLcoyZR77cB7Sw8cuP4XH26mxtHfhSUHB5Pmcw93DmY23Z3uwKiDk5Ery7GfmXaHEuAf1UbP
oh910RTP8rjG+bou+v8Y1pZe40fV0Ls8kk8///U/68fv/1plUf0on5rXxVE+/hsrZv0FQhr2i00L
xoQBTFn9N1ZM+wtcOUU+BxMj+MOz59Y/WDH0VOAaICJIYwDq//8ujur6X/CfQIdzDaLV58A2/gMQ
Lj/nRTl97ptDotE0JDEsCniHyu3LcrrlZlmV4uKLEbjTrRPTzbcRlY/Fi8m5/FWef4mret2I+jWK
aSCjNRc4nDeNDsfoI6OsQYHD8K+XStEbD/AtC+48Ndoji6Asqg5Lr0mGxoxEKC4/Hp55PH5I4GP8
h6/L3BY+amykU5QVvjWaXg+KfaVkKueuFiKoWqPO8fFQbxFkkD81YIGzZC8t66OhjDQNdV0ZTA+w
8NrMptveIkbI4gJ2sI3KSAelYAFj6tvHw77zGplfcIi8RH5hGK9bN3VXKwLnY54wjGGJ+a6yLn2/
+wSk9rpBdHiNM6ZxhuJBZUOQ4vUoCfJLtOSE8FRywv04pPmDwrgLLcrMvZok7Y+Pn+rQAPun2XMY
kP2CtaGwADKax6g4t6wKre1tg0J4R6FNyGyrUAejgu/rWBYgIum3S4v0ZN3quvXcT9lDpBZUvnKt
vPvku8xT+Pa7gBnG8RXc5/Eiaih02FoY4IHUdSWFFtsbh+jCp3Ic4Du8NKZpXBZ+cyb4zlvs/hZt
VFgPQUyVR1Hbavnx13lnSTMz/3ybuePxonXoIEkRuaZieILqtzeJ5lH1A3WnFg2t/4+HemdtCRQ6
3dk6wdXZvq+HkuZckhjqefc07ha4201aNvonfjHvPg+zAgCSI/GNKk9qUxXJc2AJLjt1B12AmoQd
h5tk+tQN4rOhjqCWpi+dwYpxwVbtkLt/ts612/JMBk2y+g9mzsUWAScr2G7mUdvJUANqTJxIXkkp
aVXYanXaGxjwfDzK2+cBH8vu4FyDmoZC0uv3k8TULksbmyhBJX+bg8FAxTHNtgQezX8wFCRoRMfo
99FGmZfKi1UX8pr83LRLL+szeZ/FgbKZnEy/h/ZT/1ELft76CLmx4maxJoBdx2eNbIsYSQsVx6be
Lk/CgtybjG745A297ibPo/Bq6O/rh6uBu+H1A42walWj0EqP21t7shoDXdPJwv/WohbaoxDyPdY7
f/OnL+z1oPNJ82IW28GuMtsnZrV8zbmn3tRRE1JtudDgYH5yZL/dvPOrAgDFMgQMOkc1L8cqUJYw
BbxX3hgARTm4Fd7C0v8Efvf2YoAqIw6rDwyXph1RwRCUIrDuRONR19QQmS/tDRA93JP6jGnUFPGJ
2N87rw3pJczZdNsWIOqPjiSBkkNo1Bp1vqaay3FTgfWFPVAfpn64q2KrXbkId31yEL7daOxhc55E
2EOGfpB7fvHe7CIMDDeD8JYAy1haII92KXpfHlCszxT+3pnQmZbFwsQOW4Vy+vq1IUoEJXwAcTap
bXdRiLq9USeE+ouSAqsZuoCMP16T71y13LKCSJO4Ba+BY1m9JkiaQa+i2ktUWpV6I/OCS64C0pT2
BlzRqNLjBRJo4rG0TaxVQEHIK1frq6vIrZzPUB5vwyiCW+Z4pv6jv2ofnZyRzBM7S2XtidSghTzI
VMtXmpQJPhB5UF038ZjZaGhYGmjPWPvUh/adBca5zJmN+QATcqz7inuPrvUh47eu9NdGjm1Z2oNI
Jqd8RD8u3FZtL//0cKUaPCuAzeceaIk3MnsO/HIpYX3qWh6vmi6iAVs4JG5F/vSnL5uhYDhYM4CG
o+EYD1FKI3Cshpy3z8knvczW/ROHftW2tqSh0j3ozZOx8OMVLE7TxlYktLdOb7Y7O+2ryPv427zZ
Vng8ziRbzP+gx7yxRO/zdJKtrjSezGqxsLGZvxapFt5Woog/uVTebCuG0kh4SJzmZX5AEb/YwVPu
jL4iMonpWRGu6igGCa8Ewx3eOsM6GFvn68eP9ub0ZTzUy0ArASOn/320jS2F/nvtc2LUoev+SMjR
1y4aTduPRzmSA+UWY5hZKgPIFqmHfvw64w7TnEn0PFaZ+KdaQ4OZFiLCrRI1MvpSZl2vkqFtZjxF
uB6rIF7ZyRDt+tKRl5mSBFiVtYFJDUZGn1yw782AMAkdsRSfuZ5Hd52lpx0lImhCgkWw6wxjWE9F
Gn4SPc7HwavY3ALVQ9voMIQFIev1cRm1vhKA2QP9nUQlfo/dlOyjKQl8r6xa/cSgs3vWcKR6Oq3X
jYhc91Pn6PlB3nwFA2o7CRLH9jFkMKi0REMEqPFAdOorzbZQmfBzbFMKXZy2aSWxtS/pOasUqb+y
Rt3Lpse8ykkaFAumWtuUcBU+uZbfnRbww0z8HLsfnyiBXuh2krfsLL+IaKeUKrnC2KuSNhz4GHx7
VYpynZruxlydNv0g0LP+eG2+OUh5M8CugHWD13MQF379ZurUEcpgz0sTPa6LktlYWMmYbFsg3c+T
4gys0Un7ZJu/IdBTXhNwi6g0GAbN9WMel9WqgxIUKcJEtvHFrM/zQgLsVzy0mSBNYrJqWlsDFOWA
6008rSkqbg37Z9e4XtOHoKrlMgumT5xc3s4EbDwCP466GfN2zLEKXW0I1Zqmh6iNdk+jWz9vSq26
nExCCCWeaMWNdvn94+l/e+CxJLHiJJbQEMU5DlnGKu9byK0q7gV2fDo+Jw1wozJbcbVln0QQ7zwf
VyagXe5NWGTHZpZZb+bgvZLJg3JTX8H2aVcGah03CX3bjZ9Gzn4yTP0TNtnbFc61YVAlo+Qxm8fO
z//iQNdM5KwqWjle5DCLqGXEO9qizQb9Rfx68VGPNj5ND2ORuu14LvVy+uTsfXt5Ma5JwMTFQmX7
uEJBF0tALYkmT61bfxmSKZ8imd186+tU/2Sot0cpOoJEJDqvcubeHwW9ZVzO8diEIloq/J9Z7kf3
eWt8+3jBvB0EqXuqOzOjAmWHmfL6ckJLf3QQn1NHb5w07UkpQuNHlNPX/niUt8tyFtSfVfVNKm4E
eK9H6ccQu6EwHj2trdOt1ZilhiZexHHdwBMPo9F1/vgemi9HSCbIgJvQBo5HdKYRTKUcPR8+78ao
K+VM7zvxyWn33uxx5syZFnxe4umj51KDujXKlD2uYKmsQQjAKCtL1h/P3rujEBojgk01CgWd16NM
bRf1Q9RgdYd62TprYuu0jbH9+3iUd97RTD9ROT7mesyxC0bSqnQPcOXwen3Qt0VRWdtM8atr0wxD
T4PH/Mncvd1JeGZSiqa4iFAXOrivn2pI2hj5P8bLnEjBulzBh6o209xGlnv47GZ87+FQsbDnt0Sk
fcwrblJJwbkB+KT4MsQhDUyAGjyranzJ6sk/We3vvC9SKpKI+ZCar6XXT6YFqFVUoyMB2lYu6ZKE
KRlW7ebj9/XO/M17SYMsZdJmOJZjKcCNhoEi0NYxg6cMdSfiHOOb5DQ6+U8GIj8jNaU2e7zIlbaG
alQarde1VX5d9UhF9VS69v7UfnIYvfdIEFcMa77C0T09OvEUJ+siHClaT3W18tIohLFSbKW8GUps
Hz5+qENh/nX8Npe1/xlLf/2SEOfVA8cm465KG589AE24LAFpHpacf/6VIZvOWmeKpjW0despJ4Iq
B3lS5TYxnzE2hbu0fSNDxkEUOA2PvY4gBIKF0SmY7Ol6yOshv+2VvHyqRafrGLFmo+1lU5F8SiuZ
d8rxo2CtNEtJEwXZxzwOpQ7jsFOKzhNjoK5ADCO6Okj5dUR2ZiXcDMtG3wfCkpmTstebyN+gplr+
B8txnlCEqGdlcnuOl1/czO3YO/2oIwBXmMC3AmTmSLqs9oTqkfhkqHc28xzmEeg48+l+bEE7yrJA
o6DvvCqtkrMceDFow0Ap9zXAcGxojeozJ853R/xf7J3JctzKFaZfxeFNbxoOIDFvAVQV50EkRYob
BEVJmKfEjKfvD7q2g1Vks0J3bTuCWuhSiZxPnvMPVBSgmqI+AMFhv3NmiVT2kHVDYJA1OU10qz+R
bgTKMgLYfqkj8Xzz+fL84AgxiFMo7xAjUa47PEKW1mHC5zGIXfxXHHcGxSesYzbNH3QL1QMKSKtP
AfXH9e/fzFmXG+E8jMYYNGmtBumIl2+TpfJkURN5raxSbZ/36nde8GClcug7JtlXXkRwHvcbLFKR
WgKf+CBaWRhYcUKRiwSob7TP7kF5KC+FDjk7cKgg3ibSdb87PTHQsb3/wYYhhCNFz21A1slcR/9N
v6OosnI9mqdAtTptI7OsPFVIqUe+bsT9Bfbd8bVeOsP5LJADriyAEF06qT51drQL876+yQWUOcD6
qxZdVWzjsQXCPUQVJutsRegKlKkWR/RHrugPzse1HKXyqFhJroeqdDPPF6AvyhjUzpyoXmkpMMaK
UbtBO3V8/XyuPlqBrHi2tAtLDG2M/TFyx0hR1aJgjGJwH3FVN1gHmtH2b7TCZnao9SG2fXhVjorr
LKIuJxLJdXiSt2l1VrtDfGzdvX+rkC6AVkQgSAkd8+r9zsxljCufYKFrRWT9GPOm7XGfikGIZqHl
nqpFhJynIK/7MIdFCRQXGZSroVXzU7SsfqmjXZyYRCXb2c6iG9MY0EmcSXKcTJo6fP18RD78VKJ9
4hRDgF0+2JNTYhpTXjHu5DiW07lOiot81cKPwFTvRuQ7vV6rje+fN/rhwrKpu2JFAmtqBSa83RCN
K0wUTZG/L7rsUQLx91UVPF/kLsXm85Y+XFZvWjroXkuCM1UrWiqHEiEHINSX8ZKPRxIhH/cH4hdV
ax0Wx8E50yO1GJKJwzbbcfDwANxY4L+OHmopEJg6cpx82CVYNmQ+KBTDn94fvDQLe1S3ONSyMdO2
8wq9k61aH+nSR62saVNSHWu2/jCCbeyJC8Nsp8AYxx4Fz7j3snr6Y2EYCh5vWzm4dzJNbRtNh7lS
8Ja76ytzCLqpmr8adTjOR8btfQlibWzN0LLo0Nc9LHqMmjGraYScdDn3YxAZDrQgpWzHsyEqnMdR
utrZpDvyaarV/EFkgL6hnyfnRjE71rETYl0RhzcThTPWv0NqEY28/UkcwG+5itGOwSw0bOuUKdkU
avw4abbcIR3za9CToOzBjyddi5b5lETbGWf2P98c5G/I3NkE28gN739E2ocxzO1phOne1CfmoHVe
1bTFkVvkt1TTYV8pa2kYTkC8BrWy34xdGw4IV4a8lTj9LUWU3WbEr1fctejxi9DqzpI2sjfpnJXf
kYIr/FCznSdBRu8FMoh2LBb/aLe+/Z6D3WrUGXJ60zgGTugsXi8ZAMoZNfa0KHL/+QjjvGKbZOgF
GIeDEc4ywhIqIVwEs955Y2iASa6zf0t8A3CLflY3fw3lW/jTuksOBxik15qS5MWJ8On+AMt+dAYT
zdcgJWZHJRa0oOGNa+np1lAzsOEDhIMLdW5JVOlhWmV/Yx1R5hEkgVdxDfVgF1OyjewlMscAyd3i
rBlS6ddZIb98PpbaR/NmgbIiluJ/6Avud1M0cQbRlcSH1Of4JRdmlAT20iv3qyr/uVZN0IWmdGhh
aJXxq5m5E0J9A9iY06XTlMdRtAYEU1PWyq6tJwu6SY6p2ecf+dF1ysCuqAKbxPihlAdCDkDrB3Uk
q6HqJ0WkzrDHOvtmcRx0RytYgYZRmPefN7oeFofzvwaX2Nyimu8cVhMRI0xEVnCwzVWebJK4hUhY
pX5vmd9QQ/z6eWMfXQzY5gAFI4yiJHRwcomqhwM2s2coGoszvXE6T03N/m9cP2AWceZhTYN0W9fC
m5B50DLYngnjqE8WBICyuFm6Qd593pWP9o1tibV+RskdMvh+IwngauJsagRNp6JJlGqFsonGLCeP
L7vnUDHcTRrqreeqo3akfx9NmQ2UwcUVnWLpYYaSKt2QVgCFAj2CBhUnMj5rasS7NoWVQVQt1CJ7
+LyzH84blTyL5CRwq0NruKYS/cAXTcE4um4AY9AIlCFJt5+38tEepUfA6VB+NUmIHgxpLIUzJhrG
RiHkUL2d3DPqMd2pCvn7yFb7aPYcwE+gW0kWgTLdbyqXhgU0O4NREenjFbqsxkNo4ywxyUjBxMMS
p2h+j0+lCPW/MZQkX7GtAiHnmsbBFqhVuyVFqxC16FPyNalq3S+K0jhS0PlowshskJniPYT1j77f
vwU2ezLkOsddiypc4Y6F7o2icv/O6Y1O7lrGW4GHqwDS261WcxWXVs3rdHEnbeMiWLqz5roJPl8Y
Hx2MVC4JJ4HxMGgHY9ZErEhpTBNMrHC87JMwjzdjr5GDVV1pIXpXKOjC5+MRJM+HKQAMGzSaXuW7
DlcJRjHQhzQizLE3oPaaZWPfhN3cPnA6WifhMA2nLTjQ3VKlw/XoxuVNvjTPn/f9w8hz1Zshu0I+
hzTL/hAbyK9W2sSuyMcQT2HNHXaDpaJx0obJbl5K44cqFv0br4XWn/IWPkSUduZNlOPe8vmnfLSo
3n7JwZGXlpZVY9xEWG/VPey9WGxTVzZH6uUftAJwnMuBzAFJ/sOAAC0LI4IBT5C9DKjgDpG+QPxA
LOjI7H7QDpErMTSZfaLow+pvXWiiLtpOC8y4LS6mtBp2kjrPkTH7YOlS6RVUx7heqY8d3EWlWjbS
RMc4MBxFcmha82tRZOUOaV58EubIhJMF6GH3+Uy5rImDS53lapCUwz0X+Z7DmRIxJglxrgVjE4tb
CEfx1hXYcmSQv31cdeTZkk6Nr4bxvEpF1OqRXn9wkoOVIfcIsn3FDR30WsYyzuIo0gJX69WbgufQ
xi7lfGfD0/68px+2RGqMwJFaEAtmf3fgL7hEOZTxYGyd+bwx+maDjJVyp+ooNX7e1AcLBrgMni9r
RdcBurjfVILE/hgmjhbMYMy8ybZG6DrxMa/r9Sw7nDreb6AswAmA/jyYOkeaoZSmoaFBagNncq02
flRbmS87tUeD/DIqy6w80rMPQDpES28aXdfTm4jJytrYwugIH3h8JHisx7HYDQZE2yVZuZxVYZQ7
vR+LjaHYLWwBZ9J2bmgZX0WinDuwfqsETRW8o9rXvzHm5H0ZDdTEVUPsf1ivo4edknYNeH8353Mx
5wEP7u7PjxxHxy5gBU6ux+xB91sUXCh1QLbLERHw8iyPNgnAkSOj/BfOZn9uCep/6yuvNXkeW/u9
Ue1+dJUWTdFSwezuxEah5WmBZWloyzd9hgmXOzLbmYNDFQ7hmvi+susqC1otdoEZ92GJFUypwa1F
kEaB/q915n2fSCW65qQrL6d+gYzXywHC/NBEjnrWFC7E7NmZHAu5LJHW20RKGzPcCD32bQVP7Tmc
apjH8OWwmOmUGQHPMJ7mk2XpZ9IGXSuiiyKG2ujxDfOE7saMx0ghlTnbFSGQrcDmEJN+IicQKmrK
gz3QBM5cvdOiCTJJp3U32pgni4eXcO5s3DmMLmazXh7GasHKPSoX2p+cxkUjaDDGaOOMMuzOsnGu
Oz+BwwGdL87g7mpj1eWeYK5I9PbZGHkImxa4OrtZ9U3KpRcnpakn5bbVSNyhV4o33EYOoHm8VrS1
s8u1OYup+VQrzSUedWs3jKm9S23Fzc8c2bfzSQaiswHaSEHsvNXbPAoACEWRPxg1PjgT/JnAmLoR
+qPjJqMPHXzKsNhMzOxBj5LJfMicdrkV5jgjgptPi459hKo027hPyEkRcuLKkSQieRSkM2AbId9x
WTVK/WSarY5Ehi3P6hlegTei3FL5+RjrdyXJkQwA/dwoZ8pALIa4Qb9g7hOampdGM9rtFNsd2zcj
PR3Oc9FHNmTEtv3SmomBqL2TkRCPOsrWu7y3stQvcB+4SC0brRwjXMS0azGHeRRRkc5eZ2b6VRLN
+Ji6MffIKamlVPdtbJGEb01x3lw0cJYEVO5Wrvzhvjl39RAAX4YObxy4/Wpkh6Ge3ZwMjlr318Iu
la9hPQxPqBP3iN6P1CXOceizvs+s2BfLKcdrqcHVdIqloMitjsLjFaWu7Mt0vFeNAhmO1JDjmV1B
yvcA8Wgdiv1V1yHoOBUTVHoncq7UrnWVkzFxo+lb7zid6aUoQi3e2HWDws+8SIN8UPVfExL/MZIq
erobFKn8qhKSOqhwQIhBnqBkxapob33hIEaYAZnF4tEsUHvxyoh0jE/KMX5O09o51ZOk+Fm1MrkZ
tWlIr8PINh6zpEk7MD34t3gITcZqgExoKFkxBVDgwu0gGY8RyiOnhT23GOqZc/KIF57ElyQdw+pm
EouSBU5PjQnflET+MO0YH78shxbshXY9PHdJPNYnDUpf2cZOI/MRQ5xx2GE+GgqfQpV+neFKZVJK
neJtDGBH2XS5u7RebMxsyqHECGJjZG6tbmxp55EvlMW9zqJcgTsd8iGJaSPJkjNpuae4s/ZD8oy6
wsxu+I7wiaKgj2UmWNk5mfGYQBfAqcquF3yR4jTJggmki9wAxtKcUxcuthokrkOwWLqI7PhtuyQ3
GNN0kd9EAF/8IYTL4MOVL/HvQgLo1DUSA//IutQpeMm+JituCdQQ8qlB20ZEKVLFvSIoUU9x0qPc
q2ZlHYyOOaSXllBG008W6Vqeo8Sy5/sHvLGbVo9lwLOofBKjigZvPxRVuptdye4UKp424MqHMDuR
o9WjHySgEwek/aGpIFHagRxz9fJ2mhzzTonHRqBmsMABR6R41PDWzJIxKPoW5nwIyHfmwCH94UED
QObGrLJxN1kSlUqKbdZyVgxtiZ11gQwHoOLebLHw9pRJCbX2Ozi8clJuVQWzK3TgVISJ8odqwnAq
of94jcb+/y0biHx4pxjB0CblFdk1987kKLo3BXYcwYBm+QbfrvwsRXIBaYgx4WBB8koiT/gwx1rK
XyNr/oCGVc2KyivlmGK8ph9EMQ6IEmpXQI0oAQDTWf/+TUARgZ4cECIxcJKI7hguVA60EFczqeZB
NYQEvaVsAoyqfnArZT6uaFiCg/j1XIPDpu7bh99xxP/IwP9kb7wJqVZjn38b9ly9FBj2fPtZ/Nwz
6vn93/+b/WvA8aXkBDJwzWP9xmb/xf41EDZGAJ8UDKE1P1Ze3b/Zv2tw9B8hY4FRj8PsArVBzxik
wR+QfYW1pnfeRkfgMFZKye9QntfLu1wCNEqTi9TyKleJlR2OtLK+WTIjTnBh61wY9nk+FWBDImRh
kwtSuIW5I9O3XNsLh9iphcoLnjOGUJqd0HGIQRZ36SBHiILQzsZl59uMMJ3tN3E0P3IT2d+cKlsQ
FAuz6tHRYW96/QjroIbVXyn26PdcMQ5yH/pKcw+lYwzI8UjSAGjQZfPMPxJjHPugWRG6e1HexHrt
JxjlKb+yfPVg9I0hRvnWUzmnMk5wnFFAvIN7h2yrRpqC6A4eqdmFE6YouzRtGV90aq+Ml/mYlDEG
iKpAXSOf08Iz9cVpb0w1sYxTLudYL715kejB1TMa/y9Op1LhcWJLxymttBMnBuatZGjC25nJnQDg
npA+HWFaXcR91yEQFwKcAAw49uYLsZ+j3oduYoIcyKS+6KgZmImC+mAq06r4WupOMzzPaErLB2Qj
J82v5VSgXTCWYbEGCplIA9cFkVlgNGPp89WSI4x26y6h+zxRma9Pw6ka4ssJ3qmVeyOl0FQGOu7P
oQm5ASSH8FP+MeizEWp+hbEDaYfKTRhhxLuVuuAI6YNq5EhHKyOtZVTccS+lBr66oW1XC54GYoGP
OfzCJnbGMchdnb2IRcs6jh+UES4seZo07twhiPQCZJQ3mN2kd5gcE/ujpcTZnL2KIR8QYqnTEsWV
ouuM4iS1HJn8anpDEXe8cMrdktgyRo7JzR5Cte5eANykqMjkqNe4mD8qiKul+XkD9iI9JWKVxaVN
SR+piNI2nyAjSP2EYrVVn5UjMssnbYxZr18t2MMvvZvfjiFK8Z3hNreYlSHsYMVVgsz+aGm3Onr+
p50Yxk3jFP2DqEf3qVOL+jtSW9dC1vajGqWYGFiZbtxWuixeBXFR4xt6b8CYUnv5hO4QeJkpNfKn
Wp3UuyaCeVAOtfuNVxavy4hoLTBrjZC+Md2KsKUvt2Oi3OmrDSdKhvn5nORW5xmz2T2P5lTf5vFo
PAtDIlAn0OMIkcFMUI/LF33rjOh1dcpY+MUokvOsVJXtKgSil3V5yjsDXEiLEJIz6SjQFOYv8ObV
Bq0OM2gX9X7IOySvemFdWPhr+4Uh5JfIKb8Mv0Pl3Jh+oY8lz+e5EhvcNAyfzZFtjJTHwV1btFXl
Y2GYIsEimlUyK8Oje5OXmWqd21Wux37WhWl21piJ7Z4niebqgSPHztkObthmV7mqTelGt+q4eGId
pOOPlRfl+kU7hgAuhiJvgsKMFOtblLYz0ztP6ICigmaiuxMvYRmUC7T3q2UK28XH5jyxr12lsy1E
UEnLeNWSxb8ygjP8nUOr/jJYg3szTYn87mhYC3pxZmFU6kydQHJ6SaoHVwGriT4UbwAkSrqBxeQC
ANlIddBU0CHdUgfVbKQC9kYXd36VapgpqJEqnkZtkHDUNL2RPKBqY2aXp5m9jY0qKV+KNs7kWWaM
VXqCE2ykbXLLRhEK1Akay97kjvHwqFuNM+2ibKiEj8F3Gl80tUOkH06yXTpPho2V/7THUqQ3Rt3U
9bbTKynVk6WR83Ln6hSTfLdpRH4uyw4156AFsB+hXzgQ3L+54W7+ujLeljQPEzWADoiuXVhU0Meg
YR6kUFBmogBv9yGacp0S+6UNigP6kez+MDnxux0g9qTXqTbBYt0PckyC/sXWh3CVS2++1/E4f9dk
fIxueJhBXFshhCNBQTEYb8qDtNMC1TK3eBKvmiv6CdyFZOtWefmltTA8a+qsvcTru/zy+RC+S32v
rQLqga9Edp/6+0GqIh9L12GGQk+g7Ot3yqQjZqeiJWbYS7rBaTvZkUpBtrVq3AY1nxqjlZrC39fP
v+Mwvbd+BokXEv8YAAF1OBhiN6/sVG9ROI3K6NEBgXHBVYtYljPL089ber9oyB6CvILCQB6IevT+
ZDqcm0mlIVvYRaV7by6htl3a+Vjp7n1/yMriegqSgSIXHgH7rZT4XQ0I9oWe5bIfWle0QRyV4QXi
yPUf7wIQttDTATGStAdPtt/Ugu1qZFpl6Jnkds4dHnHxKI5h4j7oD4mwVQqG8v0KW9tvJLdMtYud
FEsTdOhrMoCrXWAIc09keXcMhPPBFGHnxVqkrAX59rCGjwKXNUTAc1Yw5pOi4pW8RFlyZB181CPi
ULLXrAGKdAc9qk08ARNjdL1FTyssBfq+y86zoUT0t6zg6QV/vOwsOJ8rTGqFSx3CyC1Y/nDU6FNm
tf1WyM7dgKU7Zl5wmFRGWgbgkkU5wHBp5JC/YFOYgwJluF5sVonXDnF2bvVsbokP5FlVqj8+79QH
zfEsAI/pAvwEvnKwl+zO0ZO6tWwvT5XkcWoM/VzJXXEue7e60ufZOJK/fX9EAvVXdUS+XU5jig77
qzBaxlTFSsr2bBeRvbyLXsjzYrSBGe1sIUYnhuJIi+9XCS1C4OPC55gDaHDQYhLpyH3RIhT/CuuM
ZvK4IlxfqtkxNZUPO7ceGqthHsWHdVe8eUqbRtkOQA1sj+gbebtsHLeWKfp7G2ukbaSlyYPdjmS5
Pp/CjzrI4mcXrJhjwCH7rUorjzhBetujujXsFOTnNwLfuW1b5+3u86beb2tkBDjd+UnynYncb8qO
OAAJekNPG6L+PFHsNc5sh5PPWzlck+tNArQGgCV/sBMOT97OQZ7XLljz+RB/z2SmAPcvyk0358M1
FtTh9m+0ZyMRQmWFC/zwHEnDKIeu1mC/acMliw0S+z2gkaeBYwXDLjsqjgzj+3VCbICUF6gQLm7c
BPaHMekXZcVoOJ424qRFWZ7QW8R2dm+IaTwDn45FwGw1qHp/3tEP2+VUUdd+IhS2Dvyb9dlNgyax
8eIKGAvjPq9nzceHtrotpdm9zoCO75SKDP/njb5fM/jZISmlQY9aEZAHy9NI3NlWWtf1ukQOBTrO
qv5dkLoNPm/m/S7A64XKO1VMl/qQOOhbTuyFfAnimZaC/iuUlR+cQdUudafwSIc+bIkpWSkxGpoa
B7M3pKqcGwmkoVK19hvPaVl7xtJClEKX8Riy8P1eIDYmEYJNKCU1vC/2p2yyItlrFknQKsx3Il8s
X2nt1zHS2x0pjCM02PdTRXF9tbcA1gJ37pBsk9qVDBelJOMKm9tXpxC9UrNyj4zfu4zjasUhOJTp
EYAe8tP7fYrjesrj0nZweFrGMOitEfnlfhb9HFhKVbpogzuMaTrY8ZOCrRz6iir69Z6uxHa9ndke
5qolYRReH5XqMd7Th4OwhhQwclZdi4OvM3lphq1Or+3aanzsxtXtbGEc9Plyfb8VsduBZMRtD0iL
s2d/DBzq07HTF44XtxmuTtBKbyKV2pHmtPXdbHfNU0K+9gih/X3XIDAhWgFyC4Au/dtvdFTssEfT
wPFahnUXm3MRtG4eHznd1uP5bXIQBvNqfarq4FTZH4fAdTvHIkKZ2tVNupSvZoLDq5fkGZmoRBRN
gx2ZMJWruElRezMhFx5TCXy3ZeB+glkkVgMAt8KB9ntpL21SdFZN+2iLXvTRQtrCkNp0MpUztllL
lxxjH6z/4kGPVwotCosE0SDvDjZp74Z1EnPMe40dG+WDEVbh4nF3RMbpoqWje+R+fDeNFL8tHj6A
2wGfoj+y30FRYxxjwIPytG4UgRuCI4L68MeX1NoKJypBPBQuMKD7reRyHBxIbyZF9qxFu6bSdmaG
oZRWCc3HtKD+0YTmcGRbvH/MQsAD4cyZR2SE3MBBq+XShRTFEQbO3IgijDY9Ud7/Wrr2lRO392Yx
fDfC2Dfs4T6urP5Y62v0uT+RgIuANcIcWEmwhxuk65Zu1ObcRL3WlBvFUJfTOEp7P1vM6cZqSKPZ
TZfewvMZdwqV6pPeN8fG+PH52XAwv8SPAHzXzyCiQwvxEFaValVJ/W4pMMgs8WrokAgiF/6HGJnf
rVgIf67v29XZ6OAwyLNoXuoE7xtzamY/aWLUy5ZMOzKk6/vhzYjC+uBVwUwivahZgHEOzrmkFCCk
xSh9Fy19XHLgRb2gZJ/IjVPq4XjS4ThQYcWKuet2zsOh3lpD6xxD5h1s0PUr4BqtgQ9B+arStr+W
TRHVTrwAUtDRmvvC/YHwe6Vbk9gqMO27P3uX0ho3HNBp0JZww9/xAC0SZVE5WZ3fRRQjMiYA35Es
7QvPskfnGNvyd7S4P8Qr/fy33TPINZIV+52btCWUiVYPvqo7CtAQbcDA3rNka4+7AS+S7gyjWleA
TUE25B4IhkDVvCQ/v7PcHMdaQ7pUsyGGDYP1IlVIGYExtF0T2CLS7gerKmJcdBK7hs9RjqjlU5fs
7QCWn/o850KqmzTTaneLDB3Kq15H/Fw9halqpC+/98X/KoP/XOf0/++Z5lUtxrz/eCl//OPkp1x+
RhWiXYzdz7JL/vKgX3//r0Kh5v7L4i1PMuk3E1Zfc5B/FQrxMuVURREIYBPu3PBI/lsoNMx/CU5d
nser3sTK7fhv4dAQ/2LfkJglfF/rjlwDf1A55GTZPw/YeigbrWkUJGyIZw+ZmVNf1hziRkq9jWQ0
tgAGVRhMw51LTV1y8DJl3X7rkJHCWhNbUtMj/Ost5MhxG/GgwHNMpLC+lsDgDH6B5aU9tLE9pPgg
LKUJ/E3KdDMtiMZTnAAmgpFVh8q4KfLGOa2tHNtmMUzA42GRUCWZrLCVV6Y6lSHWnbP6S8XvKedX
ifg2/YAMLztXyb8qZrum5ywRLX5pprbhhSSZz2zRqeYmIT31FZpX8ihRbbqQbu9qQIrAH4xjbNE9
M0PPv1omxDTzuh83oWmjD1RFQjvRkoF6XFPiD+1gGy4vcSNzll0hWnnuDKOueIOTQ42we3mOiYt7
pxaudpnMYR5YFilsb2UUX419iCv2rOcN9fmhRpZcHwqOm35pdl2mig1fnz2FUSTP86JS0Em25hbs
SDaSr1UX0qkkh6m/4UKdNl8ktMNfbVwW4XluMO5BkymuGrhF4iaBPubS2TRDS4YbWVI1vOCBngy4
c6jgvho1d3G3k1ho2LWbPI/gXgfwPLZ7reNAFvtNN5rktoY8ulTS1npWZOEAhLPL4bXKVPsVwjQC
uCgpNeed6U55wNlmn0C7dFxPd4oY46A8jB9s9OGlN2IVYAcDksFXhVN0V9zIquKhQD3l2OeFrDKc
58cBxocmLqysDp8F8jqzl2Ds8BUAhnqapXXNiTnn8qRA5k76DD5ufAtyV5anFUbyQEInbzz2Rf2Q
2kX0vYwtXPb6sOL90hTF8lg4UsOyluonyNkZli1NQ3MlbCqzwaNub94sQ4JzTFVTMwhKTPUQiTOk
CM8tqxd4tuKbYG+c0NLOUyrVEW4Y+Ip5qHzF2urj190Ni7EW+exeePqMOUAuZ/xDKCf33/O0GK9s
a8m+gwvrribLwtunGCLtYoHVK4CsWOFd58poxRK1reYNBtBGL5cath5C6Ufugs7KY3ZYWlx2paI+
tJ2Ni1W11ONzGxGf+Hj0YiJvlAX5Akrb8Z2Cvi+MumR2XrGzVR4drisoZ3063aKMpt30k2pgvYLm
KSAzwabbWvzyriTFgearnQ5aoINJ1TeUX/XlbIoI8czGplSZcfHcOyI0Bl8aM2QF3hC25hvgGjEZ
me0qRQGurKUfNShz3bjjNOn+TLLjh5qvhDcU2ZabLHPLx2TKxasbFvInXi6NtknrgoGbs9sWUvtT
YWrjEzX77IsObm/eDS1YHr+d4nrcVUMGDlGA0/sSDoThVK21Foa+OeHpPmmzVWx10J841pRqB9IB
A7HbEVlwaBvRogK/4+Wh9/Wj0nbLa9zame31FPBJ6WhqbXtVXSpUI4dhByKhigAOGcZZR7JOBE4D
RQDrWuMbGIo63lBt1nrW82ibFIYlHo/ooxrYwnXzg8SDOd6kDij/gLTBbGydua+p1Sla+T2fC+17
lOnUOqF+qsNmMnr838ASOO2mlvicnZuhq32VmPWMFHYtEGIhGdmvBUER9j5hFpmBEpfWBYTOiY0m
GqXBYSUbX7knAC6ZVVPPvqnipaW4SyV9NgElVbQk4HsojjY9tpUgCnHNhHJ/N/cVFgSoDVUXZOpn
7G0mfTJ9ZVrBROmidsVVEcny1XGdFE2TcexvkZgtEgLv1voi7Eb92U6Zjp/mwoMqQOOF22DpFpxO
endZzCBpXZmd2YzG5Ns17npwrYA4eOjRge1zMCybfbcGZ9cPkaWctPaEgxIWgeAiAL+Lr2Src3sX
k1YyTkpULe8U7IBdr7Dq3Nwq4G6uWFiF61uyS+vbJgkRzbDbNpFgGyPt11wOIgcjV5jp3VIveX5G
JVVRHixX4T+PubCQdVEaVCGQOOmc88g1I2BwtYYLXM+l/eyiTt6SDsRt28tsu7NxbFPElWplyxes
dBXg+UrcI6FpYxODwnX+aIET6E+qKrTPQ0PLO69M2v61i5PxelA6qzlHXSQqvcG9jtW+HDZSiQug
Im0WZUHYx/ER7svBo597nbIqeW+e/lgBIJC/H4RirWRykifU8bu0RQwyik+5t+1AsbtoI9LSBM7p
luczSZ2/Xhj/iwr/yfb5LCy8qv5RvJT/p/1HTmT4Nhr8/Xt/hYMY5yJjSRWTTNNa+1tz23+Fg7rx
LzSXeF0CbiUTBQvqv+Ggrv2LzDQRnyCOXMt3TPZ/LHV/o80cNhglMN4chv0n4aD9Oxf05u0iSBHx
TZQUSJzwiDmUNs+HkWVuwhlEt/00TS4aqV9FdfW9qgVujiLnwZjckCJ66EPnjML1GUTgyzr1ciM7
R1DAwjlR/WbXmu0rFphZffoZgWWZi+jC8DHyXVBqCLda8tJ24hnQ5uwbCUfuYBiVnw7dy5AIvwFz
nq3W6W17UZpYIqLf5AujeRHGToiT9M5Nr7EMk+xXw5vrbehsrMqvztwaxt7OdM4a5+a64+6ybRyO
/Di+gI/c7xpjU+ighzdh5wvNG0G3dts59bzWxjkKcAsGf95Ub1QjqPsbN7vFSCypvoTpOXD/pvLN
MFghclweQOSyK0yoXOM0v8vv0gBoNPjlX82Drn5pLk2V4IOj2NMzcjXLRb7Nt+ajEgZz4xXPzryr
76irAVu9VzQfy4oGO77kZ6x9Ke9wgrxv8qtK+QokBYjw4oGfjwgCK3/xclFfNulOlQ5gLL9Vph2e
aZgbj15cLMFpPhHoNidWf1spEB62TY9xseblZe4jt+JpO1S8O4E0pt8/za/Ks/I8v6q//1R//7n+
jF+6X3/9jF/Ea/dLvP7n/8Ov9AXE4M54HX4ZryYvVW9UBK/aGf2UbThv3V2TXQhcaQ0XUzzsv/Se
COQsr4vnHAOorUpZWFTfGoFfBlYLnnjKXwzdH/rcy+7RP/oyEfx1mEHuPM2vTuNlg0/yGO1cLrvw
GmFqzdyOcQCo2qquZeNPyzWAaJj2/Fu2tuNnD+qsunbkiQ3wZgHJhUEuP0pzGysbeNPfJt8Z4D3m
xGz+ctbw2yuD627yuVB713OfB9+49uSG/855qYwNloX2866QJ2kNGOzarLm8542u7qLet23fmgg7
gvmGfsZ4R0FB6QIMcEfPuJ9v4u+hunU5eLGELc8m6BXnIX4BJ3GPuV27at5/iZTXqL0urAtxmvfb
aMevV/HXafoy6c9meXZjqdtUeWKpRgZPf+SacZ0MkMPyVztTZ662aKGiSouO3mrQOJxmGTx0PzHO
JZG4Pt3E/Yk+7NTFd+ygUTYlHa7Mre11zSVIaV/BAdWvo50ZXurhZX2B39a0xROtu3Bun01K9i7E
u9h3r2V3FsebqGJ/+7O4b5WbdlhldYB7yCBVb0CJ/T/2zmvHbixL069SL0CB3twM0DTHnxPe3hAR
CgW93fSNeff5KKWRElWFTqAvpgcD5EWmXCpOkHuv9dvxM75PLmd/49u4QT43DYks0mV8O0uukbgQ
9I5X6t6ybOh8roU/6J64kGAmkKoFjnZqGdrupashDvgT1TkwokDMwUQ77NprrJ6y4jNMnpDBu9mM
jeo0ejo1z9haBJpJXda2qgHjIxlslYVPAwxNk6XXJjIpBdLOiY859dxK8k5NGFvmoU1PWXcqo96t
s5MDrxGiquPv5nRBfS2/gXImuEkeHZo+b4vmM0OMHs1ekU/MCm51u4AjxTXZdQxQNgfMlaofUiHv
yo+kOlLxSwjg4NGctTZMehiO+G/74wqJK381vqOpO+0xS2kogjzFes3C2Yutb84oPXXpJjd2eb2f
teOa5ZbXrh3dx8qTbht8pdtS3mTlYyk/ynlQE1p1sd/UFEVCTF0mroLlMOZHbe2ntQMYHLfc9Pm1
PN+jDtXrzRCd+rP1NHIeKm51U9w4MvZ6l2Qr6fu/lFf9WZy//zA/9uNnZI5XykVLd1kPNGqtfvxj
CE98q84k6Ilxz8G4HJenmUbHyM0QJaLn8olEnFz7utEvRugp8zuPPbEq0kQ9YcFwezHmnCfpSZID
aleSnneqIXqLYm0JwW8u07q8+MCCVit5UbSPagm6oHStci9whzDuuCOqSHs+4OmN631rPBRBOAaj
7WeoCtKlp5gwNJ9pexeoP5EH8qmWMKu0KxJ2ZODzKt9tN+T/zArtLo7q2T1JT62zrWiO7V30jk79
nI/mhkQCfDRWTcuq67yZp/S9H70mE55OK1x1MaPHiusxRFRV7sARLQs7w2a51DMZfB69iZP6XFKw
0gEdR4OE3m8KEpt3B0WrrS7BnKnXHfWhBSO51LxBYQblweClTbon3ZiCmiAEpzM2qrUEaRVu8rH+
jIzcq8k2UmHb0r6i3X30M/UhVLJ3LvaXNEepMkmTq6NpRhHut6uJlHzAENBGpv5uWW7kCrVmNHiR
o7l2r3i9ruxFaQZSXh/Xokpjtn1NIj6+aoNx/Byjky2eMmncAnBkbiLHWJevJY2U61jRExfRo6/P
yU1ilDqrhhNMyYKaA/zFVQSVo85VMd0p0cTObgWZqmMQalgaLbQlNQvcOCwbCYJfml4NZbhkqXKi
EvDKyqfHIjc/1FI/RfpVvOJvIHZ/a0q9+h9WXkYGKF1XayvGv8Ym7/vy/R97sY6g4ucZ9M/f+5uB
wfgCnYRxdZUIrvwjM+WPQdRgREUwueLlbBHEjUCH/FlftvKHSEMxl+NNXpM7fhtEVfMLvAVZjXC0
eBroq/k7g+hfthf8neZq20f8Af2NKOkvLIWiFovTGPiTLJny6J5G57GKn1Mtey/6uN06uPo3uOl+
+qCuf0y5P2tflRWY/2n4/f5/BfIh4Qa2efXM/roz8QOJSYmo4Ss17eMd9TVMsFiB5qQ4DHpymduK
88vUtmmRX2M/tzxRcMEDJj6kpcNpIvPOy2Wqb/7+s/r/Zh3fb0/lv12r/uO9/8e5F7/g63/+vj+e
ZpmIALJrKUsjqd/mmf3jaZaJkSXpmLg7SCcH/P33p9n4QhA2bSDg7+u+tYL2vz/N/BR/DNnSSC94
55S/Vcb3nc769cECw1/lBUD9MHt/TamW6Cod18xtAm+igwY8xsYR0hyskS++qEpgxGkWjEZ851DU
KS3muBvQC+PxyDY6HbsbY1HmHajcvgSa8YRhV97/f8J+MDEIRsjL09DQ2NDXNhHKICH/+vj8z9vg
Lrh9DPz//Y+nb6L71pb/uMNe8MvD90//yD/We+T4ssbxuPaDfCduflvvYXuo8FiPVe5homV+Wu+1
L8QvOKS08LsgDFeBxO/rvfoFdbAG2rXm4HLe6n/nVP2h5vzpQfxnn8XPgjPKfbSWanbFi4rQcFvD
2EWKGQdE6Sy7pEtwjo5DvCUO8Gzk0k2qD4/MDX4fMSAYenqQ4Qzcti+3ZP9fiFRwLRQyvSMuWSPy
V9ueQm+QdBKIEei4qhqRhDCZTxpBOghOyPyclUSBQJr1KzlzkiBNls/ciF5wFJebmabYk5SHTGfE
Hcp5cTvWTF4FPrGbvpvxPg+Vvq+VvAbSYg6Zx9InUSlGlegkjHZD1cKUqIhY40kBWOuTaTtj2nJz
i/QOqnc21YSnvWTOLWx94wzlU5bG9bWesAYaNKS4mOnvK117i9vkUhbmrQyP5RoyedGNjeMljS+V
Zl2WKnkk7+EmlZQTmoVznKhbzGRLUGSiPxFA0HqDoRFyl9aLZ6iU1reWs9XlXg1KIZ+1uvgEZQ+9
NkrB0Sf1VPTLaV5kIql0eP9isHt3lMFX4/xNhOYliicBBCJJ/LyUYWppjQ20m/BSYe9psiUkkhiB
EzTeFCgD24TIjlodZV5YOndZmO8rx77q4cm2RVdN31rRfCIEFl5sRKuUZN53Su6DQnqA0G91OO3D
DIOb6uNVSaEgXCQ9wRhaV2WSf/Zzi46mhpCBP8AVZbX1lbkgpe1zloU0zS1qhWWGcxF1Yq/OMvb6
VtIvZcsCD/XdbnU+Qren6TgI5WlXCcW6G5V3i4BQr49FcpiT+C6OVFLB7LKoXYO8LpzKoQtenT4l
yfJQxBaWe6LXiVmjIrucqusZK86pa8fxelktkIM0SoelFC9CxM62oILAtvKvQ6k1G8wzpBeoYaAb
g3WwjSX1WxqRj0KZT5Ykl1tpmKBbQNKxEdm6p9YADSpF2qns1mq+c6ziKkvFPcR6ABXM9tu7afuJ
aWtDXqRHv/22IfzEFb3m9WUcDHUCnF3vK4Cadn5tZsXN+obd2PTEXN50pbJtkdoNRX1sItUr5ZeB
FcRJpwDwNpBCmkwwK1KFQXKzwcuBycnOt1Z7LcfTduwOqYOh5ZL1tpubaLa1Rz0xziWZlqFNN7wk
KVegxKpLe0UgE5lQwnG0D/+NN8c6jX+tag7QKO7EH9P56rT95T+C78T5Tf+tnW+/iT7vfqe011/5
X/3J3+j3+7nGu/sVb123/mkRoYM/z8Ecu//69P+P/P0NZv8vv/7H0a4qX4jE43BXKLdYlaZ/EvnO
F2gIbCIYRcgqQvn9x4gBW89ZT9bo6uZe2xV/OtoRBnAZUR1D7QeYLj/1+1f926zKB/Yvoyj5c34e
XVXkdfKqPyPIZ/Xh/FWC1vRN0mCgpGadYGpkIR0cKSy8FFR5Dd3+04fyTwblHzGAP98j6M1JLdNZ
EagXRpfGV/zzPdIY5DFEJIJ4XVvpz4vTJe8yjduQrKKvzrak991mtEu0y1Whju/gNOTz5pE6XOYU
j+uOSAgUeUlvpFdTOEd5EMWidwjAqNMbvcfV4cedmeCQo5jvKPSuqLyirMf90MvENieOgS5qAsZ+
zqgDDF0dK+zkDqbazl4UKlXqWmpaPBpxyxmitKl2k5ntyk4iVxMaXeQu5hcLbIZo9MGX2JWf27CO
9iOgCwQU3Ze2J/R0xCCbrHy03Jaq43VZqL46GkVm3jxb8aNAUQuCS7sjIVtlMdmEXEorliR1WuGz
dcGlkR8yXKI2r57EFBbHaqzT26i02nSXajOkKv13NYkqY0PLjExskORKfdNcDwNaH4rxZmX4llpZ
YwYdWp7XqHKMqziMV0ide+DZFj2W1YFOGnMtix8RIy9l80hs4pTsJAQVg0tb1nxjZSQ5Er+rkoti
11LzgugufEqg8yufXovcIp9NFgTKyAtXkCaP46suJ5DTNMvbT+o8TBphIV3xXhRzMm4qfea67Bsh
gK5lm5bAKXKUm1GKCm2nd4YwQN6U/iYdNdQWDX1YHb7HxAYxtPSB5sjJ7HuPhnX7yFNLghYjgXOP
OyWueV44lrGs1QjxTckyX+MJyT5+YlV/kwohqV6+pFoUkG4YtxuCsZrreeyG97QlaG4lHzuO66SH
zCx0MTQuAUnqgy4bEObZMmFQbZol3lLKPsteNY7zQ1ePJXqUUk85QXVzuCJiIaeZfShAmcO4Mih9
caxNabJzbjXEVN8SWubKQMeKCvLCI3Oy23h0PLW1zQ88xKnizvks35cRXvU1Vr0F6akhtHeK3Aow
k3zon/VxvarUOaZ9UeMqUYM8s8ZXLvupccPJhHxsq5ZhP2os4EgdNbaBxGV0in1Bdx/lOno+xx6P
ifRuE0cT+6oEv70+dQx2JNkRXSjHYdr5mT0LDZo8ryu3j6XmTmsNDgetnRi6FI0UfPyv+BwgtFX7
WtWEWrr26GCpbpqsy9yaZIwsGBatqXCqJUJ1ZWJ2MrdXMlG4ZDWOn04Pme+Ods7bzF/j3tCmESaC
QFQrwG0BEV9JM/1tozw7krcWQCob1Rn7e9G10PkcXViXSVvIzpaBGxKz/2RfCjJN4iBejOYD8Uy/
kIujoAEh7Kiag9ZKureayM1k7SiprCC2x/x1nDv2drWvw9YPkwTJkb5E2rdRoxrwnNazJTZT3Ypq
u8RKYhxgkMFXAdXGQKXHo9wYSdN9zeMV4SXiRNbO5BXiSaqmAUlM3sY9nluxAI3rZm6+LiZppT5e
fBW2yZofrUTI93U+lLcRpn7cw7hlrg0nN5RgaWwVzCvTrML/b7x+f759/9f/NLALSOjfXNTlBw7o
Xy5qfv2Pi1r5YtkoK1mmEJuzxCvK71iAwp7FosU9ibySrX+VE/+GBawXNTZC7na6kWDNV3fpbzsY
P4U4D0qUCGR+fHUH/eVi/ncXtQO28ctNDZ5FGehq9kHELWNp/fXqVJ1SWhWZqRuGlfye0CR5rU/V
5M4M0t4iI0olsa7ahwDDD4OVd7s1dv4hbOpTQ/H0FoUomPBMXGW1T4t5YMIbbVcfCESdWi6UxNDt
AIm9DT3plF46DV8LuX0l6W/wB2m+CXlCt5ZW5MHUO7G3qFW2z82l93B0VCRG6u1rqySvzWS/1CPz
cVlpx3kKH2Qz1jZlN8fbsGmPil1IHpPzQ20q/QUP4beQS7CplgIVne6TJ1o8NfMwBKKZrYNKF8hW
U7s5UAqFvHFJ2G6nTN1XXZJv+asU54FcvrEaW2JQ2XZKHc1LW8/qVbTYyaZQoGlLXjyPpZG7dzQH
P5QqkyD+7tiRE7SZo74MFttcNt3YRkFdaR+VvoDwo+51M6PY9nY83Kd5fatF9UeYSU86yUl80onx
KU3KwZ6S+D7MWn3HIbxzKkZ9KXMary7q5bAMdvnDAvm3wOf7quCf74D1HyPy9+fqz//6r2F+22/V
mlcj/vpH/V84fK+243/zUvec979O3+tv+O2ttr6gS2BOBntGLrs25fwAVhyCeNZiAewJ9E1g1AXf
+f2ldr6As6xpyPhffgX4dPMLfj9U4VhTUEEAz/2dl3p1C/76WgPcfEcZFbwSKzj5V6tpGiWYuZcp
9WRnCA+iLzwnh8McLVSesbXRrObgIE+ArNRqeYfMljiA6dVKMDMgVTLXQTC+d4y5n2Ey4+xhTKtA
anjaIU7G+H5WQV7i2NiGaAGcQosgNA3TczI2zFydNklyL2aNzBa92w8K6iIuXZNia1dhUoPs2fe4
G9XsuRNGddKc97btD7Nqu2UcZq4+tRn63cSv0CKldutGU32YTLh2Fo1zSYiBIeybxpFhcZ8khS4s
Z/Zyydo3BUqEXF6u4nEkcGaBiQ1VItrQXOIxDKT2TPOL2y7o6zLQo3x+mZSxY2XOto2CqoKowbYs
XF2Ez8Ms7RA9xO5EwWSC2KKNXqsSCcl4UOrXNa2uTuxnk4wSaHjqEfvyo2a1L6enQepVCmJVbWc5
BbFeUKDChObt5YcmL7YUTTz0mf51wW8AEZ09VMtBheFKnMzZ2DDBuUCqkVLpKmnT0cmknTWUHo7b
Ta9n0WFUmRydNN7p4602hYcxLqdHCy5d2PeIaK2m5es0bK8vFI9j/KpNY80rlaLfZmXsLqkV39Bb
vmljeQe7uSWL5yRPr/GQOjfkEcuPJHc194qU9Gc5rB67TnXXDHRS+wJ5tJ+UroYQXef1+tARg1S1
d2ksyFFhJiSwEmVp3K2RlFRUhW21y0lzsZz3xZbOmViOXT4Nfo2mRSzjgRq7lSDV9muE2GA3CWJD
4WE8LYB0ZOwfaXxbLvPdqKfN+0LE7je7fgq5joxpfuO+8qPQviZU57pVRy9vblZ7FYF3LpCd72hT
5BcF20VRs9u4BEudVKKHRavfU4MhHpGZP8x5JtyJKKldUs3ppkkJUupkWN8eJ9OkKZ6jaT66Y88o
HwzLDkZk1Ut+o5r10QylAcVBBZWue3HqXEJFRqQe+aJPdkVq3NRO+FhVfKRobLLsoOcqGqIcZtvc
jhUqb4KWzOhcm3t0gp5WyK4c67tJqqCZe5c6sQebAdiwPtKo8KrqmIHziCKuXA0PjnE01H7DZXZU
TfhWR9yrsXOX5F+X6BjN6QOSS37pmaDJPlAH3TeH16V4d8SNCWKqxWgOqm2POClWJtbOIyIvWpkr
/v7KfByl7l0J15SrhgE8vglVflyD2W1aEEISDhckg7MkvLJJHppZvm6BweY1r3HRNwtaZcVExYK6
PZ4adB6H3C7zk0NgaOPU940Z3dTWXpvyvRUOKhpXZUe0j+lFRIa6atrUuPtXGYQ2sSxKn1NCq51h
p9dK1p61pv8ck+S1aPuYuvD0uYoWBJmxjNRcuzgqTHwvJY1fpsb8VVma6Hmpa/tmzCvQ4bDsfBZ1
EE9NuY/1YTiweqF1WZx+06KpdYG8ebVYQbyUtDu3dNprVRh3rVbdZvZ4zpx2m+Zp+ZlhpH/MrREh
E+Y9t1FDlouMX4+qfEL7JG6zKNkYIj5EstgNsXTuM9lvEU61lnjl5gahQDOKMORdQVKeh92xnaW7
sLNTz0pf9GL00qjsMCUMeKEAL5DFzEoQ9fbo6xLylyYKouYtnHo3qkpy9gb1qtQ+xwZtUmpOz71+
JN/Mw0QwkIKGsnIwo/hjDEcyDQxFQuzEZgt1g25FDgFdNatF1F8s8utIhtoJvwDlsqVdBYnoOsq7
ZWcrSh7TxrbQnQpD8kWzIo6zn0Y6kF7YRYmrNc+FaqMMaam3JBSXe2KRvw6NrXmk26CtYYkPSGIO
muYJqe5zamGgC8PntjhIrWPfNskHfay8z7nlZU3KtnqjpruBl4Oop9JEInqVyAe9i1int532FTVx
F/Fq1JyQBAkzeBbR8GqmRUzrKm1ekXbIBOIUHsOa1KtFe2PzA/csAy0ByUc/k434BtaFe9LXfDZ3
Chf8CEq8ledn9CuoaKUXmWHTaorIFYVOkO/CUpdblUU86XiL9DtIx/ak2ssJ2fhtbJh3IHWgqnJO
qlZd2BerTl4JeUAM10/oFQigROhFc0WinoAjwIoRyhxUefEX+8bWo5ciSfxoLD1Sqf1enHT9jiw4
HjDZi+XoVU+Fr+IWkLpsG1WTB9Fw5Zik7FZ70Z5E9Bx2zaskeKmbA1ZAd92o+6J1B8Zbp8j92Gr9
TIouzdBtrUo6G1P+kljT3mweirx9tmtCgTkFj2g+SXSLtDnAN926dgh0hSlmEzuddTHrCDkRypd4
aFebrDISZTacpDG7Ufl/7/XVQFdEEXm20+IV1qWMxq0VOx5o7CXXbbca+C7Pzoc+t5uoQc5uIzBM
DdJD4zzfUjd7nNJm36OzimrGDJh9j5LLYe+UAhFUTvZCrWcvlVTdh2P5riMPmcjEc8ci9Kn48wqe
YMjKTdVVw11fKps4sz/UKTN9NdI/OtN56hTQ7THqDjpvvhsJNKRL0ZqbWVWkIz0f5J2RII96xvZk
oiuk/GUyJQ68adEC+m9dfcyfFQr89lNDeGej2siKpAV+iS9GHu6biZQ4x8HXJyUbJAtBarXPhlYg
rAxvlGZRNk1Xb+ImdNwhAdhCCJ5sdY6quFs2Cjd8Rrtnt2jHGi1fOG17LfWqvvZSs3/szGFvkd3t
xjVpiEuyTK6sMpksVZDZyrGqUEyle7S8VL/jqNw2Fp9Og+qwzA4k5O2Ac1a85piUSFL5U7VkzyWm
epkIN/AkW8TrvjklV1WLJ0SWvg1a69aO5TsoaZSiuau14maW+ivVnG6luAomLSxeND1DoGTeZU33
IsufRaFt++qTjqPDKI5K9BYZvUe84X6Ue2+SSMlucmSFLSfCqZYZ68pzXJ8H+zVUDxTaKbzRIbo8
7NdjfTDmp9Ipg0YmyTndOQunrFJiLQQfdR4xLnj2+AZzBjMxbdC/JvzGYYpIU0NXZOkE1xosWIZX
VtNuVGKui+I1XQe8Ti7VpzY3KJzCDqbZgEsApTY52eoIKMyofVQWPDoDuY5Sf5eOthlQy0K+Qvop
27xKfXaM9PGUVHblWu1wSeM9nRrHiTrm0izkC4gZUi79K94JbAyyziRT7YhM28jAhHJY7+qcRVit
E78xSsig6sbMVMa36b2sm9249KXbIs5SbPWgJuY+j3KCJJZpY5jVg03ea2c3t4o4q+ThLmsjQPJp
yZm/KJhbKvlABOFBW8prnMOJvxR27LZdxjnfP1K9wfzRBWESKsBtYVAa4waD76M+tPuE0eki5UkN
VxYqniA229UNtHjs2lkQDcVkoq1tPBlfxcT3IrUre9NBNxXioBnnvkBqZ+TapxkuD9XIl4CD2Ytw
JNw6qRbuTJZkLyfOrmKRh1+6Mer23bTlzncmvifmVB2TVLrNSyImZ6LqFYkMROUKmnU/Vh+YSfzQ
YHEoYNYOOfUdKretwEvRLw+ljtyt5QOtxF7LHD9eVM0lXPos5+KgtO1jp8MlO/OTEY+PJMOf80Q5
ck94Iwt3WslHYAw/UeMz6T87VVLRhS39cRKN6tX6MHJmT65kWsWmVPVNHKcqB7FaB3UaHxtTRhOH
zncxZ5fED6+o+vtULDuSkn0WnfuZj5zERF/Q1+ukS3kaStX2RZejGh66B7uYmHV7mQaUdNmmOjo9
GV9NnXZvAvAOTbj8ldG1fTFLzn8CEuRLVJg6h8dQbhOhURHcK3rpS5Fq+mjhFFLILZVscqk5WkQO
7CJ13ja1ou0AqIx9nkZ+0oV3wCvRdT5JpTeItn5oF1hqN66K0bqS5im7miiUcE0Fdag+ANM7iFmX
RdaZpbchTLZJbaxvls7G6nNG/4YPIy6lp8muwmtJZdUbNBWdeUdtZajtl1ard1Zv3E+SdLFBS3ng
bZ7IugL8xkiooEwnNlEtl11FYj6Jwn1gW7H0RPoFDGZpha+S6VynskTcocHErqjZ1Zxay0YdM7HP
4UXRzeLsQuYC0FIdMie8tVpNJvKgvmDyqb2yLK9b8qBxDX4kqRHkbaf6pl5rQZNkkpcW5Ztipul1
kkbiQzEWsbNzO/fImPPGhNGt0bTFGy0i1+1KEic4g9IzyZMHrkm8JukdMi25yKgbIv1Slg7GoN+r
Uh77pECR+86mZZSlb03q26AKbUNkfbNLoFb8kdRobAVmATXWang/rW2toHGs69SbZZgf4Sw236RN
XbaKay5XXZPtSSy9ETIiRsa/OCFpKRs+rKVxR33pMXVHftgon6adn8rFvLJ6ms7Wl0VdvUGYZOFt
JLa/KsG1N5bx1VQuYlvp7Lhdx7ctXErTw4ArNjNBrWjc54KdSLzWLcGTrXKr1epuFtapapqg08or
TLLimBGpqtsvrdzvRsf6LJPUx9r4rR0M7EThGy74nVpg3XqMRuVRU8Rdm+v3xlTEh3COv8KpvBmt
eK0K8WJJ/W2i8dVLunqFqzwP2sV8qyNeBTkJZidmZJ66vVBrX6sa0vc/Cpb4Y2xWCSV+uCyHgbQQ
+B6TPgHyDEE1F8EgkfbLUyvTIluRB+c2NE+kdn2RJAlehYh/QuB3Wv5aKwDqkTxUBOZ2V5UFy2Xk
OT7aXpyXXMQXKy01FzWqV9gEhUWQWbL8KLhC0BGjQ2clTPr3eMLWZpVLzUFjTmiP062Kxb6Koqe8
jO+qMr+EhrjUKj0AOcNUvXwMCdk1XLxe3Cqh21Bs0HRc1+SMsyCPwWzLIJjplq38Nq+HTZdBhszW
/Aame7DacDhZdvSZMOaQen/Mm+G6lIcPB48XBQkpS78F17mUz/ZibYBN0atYWCGaMihb+7lNCz4g
mbjusqa2QaWN2FJ9tCCvSdpdJ3G4MxbT1daLRDWbILfTPEAixLIakca8HND3bluBDRvYslS0ozz2
rpz3D0jfJYwg1jacrM1A00qmjH6SINFJNM9glHQdTqrMnHdtN7lWBD7Ua+rTkiKHTnTgDUWwZlNp
Onb7uDcZpaw3vDm7whaHngRVu6v3vQakMYWkCDt91rizk58iRtR5wGKq1dqFUH2v0ySaudjiK4ku
q8ZIbZlInXHYRaLucS/OMaPotB/yGXoxTrvuiYmoPzmN+hUY3O2kxVdGRj/SRcDShsi4DPM4QbzU
k7KPtTm5jNY6nEgavl93qe3phpYJyiZGwxxvUvL5VjTjTmswJaWyNj93tXrAwgkohcbK7Ya4xJIt
3hvTCJzpI510nwq/+ziZLkOifatKvePEHJtLpNVS7Rl6Oz9EoTmipI4KgKaGm1cPeqQtPRdwG20s
Aq93QNpYf8LyyF+781JZ3JUz38GFlySg8mJyJ226GqouwPPrGQOfIOG4VznfeYnAj7FCTi4nm6ww
q63c2aWPoMD09W79zJfct0cKYkiRi/P4MTSqwNaBZfrRMJAbhfFlWNbWCFZkLZ2f69zeA53rm1IX
UE71qB9MUd22fZac+nmaA4uWjxGWAznQdKBBpUC2b00QoGl237R160MqyDgf48yX6mwt6cOenBTT
16ISgYEy9jrt5421ohSlpbOJ7MbO8smq2CiEnG7kMMqaIMG4iw8iMi8c8tmTvVYQpOwCnNcv/dwV
bjQyv3RmgXQKjT6KkPnSG2J6mItkfpNyOfrMSsDO/tIU0i5poq/QB8k2qgle7DMDFjtm2QIUwWDU
wheahyF/JF4MJVvoRTXKNLs37npCgOVuAtQ36SvR9mLSPzXadrCR0FRnJDdTVW60dNkMYcRC5jTL
OV59wpq8L6T2duQldocmvhXkZbpRaHx2aI/XGUUzyQyQT3F6lBTZr0zd0w2xVdr83ta+avg/YFsD
R+9vnXKgebTRzni8P9Sx4RZtqv3QZscEGnSnLuFtipegUZWtPAFNzUQj74aORz9fP5c4T27bQj4X
ljNt5GjArdFoyVMevoh0OqndrVPcNma5q5Z2H4ZmdAUwZeJkpfBiW6eTgQWuUV4XMWPZSI0yQILl
1xjMdDGdk/C91u5mxP/o1S5Jqz3PdYCmQAWWA9Kb8CzYAyEGk+Qt3EpSF0u+VCKdIl+QUWR5BvM4
UGy/UxQQEIQzNIxw++UKu4DS3A0hafPIkV4kuejdMqPi1WRAB6XHQ2ffJqgq0s4kF92AQzWdwGzV
xFO6wgJYaY6pcU8zrW9wlnVcscSKBWWUHPMKrsYE7EkAgISc7iJ59lAFkLSLIA4NDtWD427G0YFP
ij6W2X6awrR1jdDGroZjIuayqSVkAWX3IqQrASiNv9+uMd1z8cwGkkHi6UyR+rq1cByRwR75cjRR
Z6grn5IVfa5vlTnUyLybrdTKzx0JFjyJy21d8vWiFkeW2JZ7cNCDsIy9GctU1ySYG7eD85Tx7Eyh
fNMX1WuGKMEbhjBQa+rHO47jsbur1qNCuq9Mx68Wwxv54MmLOQ+Dvm3k9XB2tuX0FTL/VTiE3IfP
JqBEP2zG2f6WsuFIgJ9ZX/jET3vmLG9Nqz9kU7eJi6DsMV/cxdM3tXjL7WeiG90w/uDIPjrtECg9
DTXZi0geQDTkItnWQO0ysR5gCheB51oIVgZFueiOhCUGb5JRimMRfdYVt4pSnFsS2apI3to46cKZ
Cp+40X06hRjYDI8qBDesU3sjxU+WmW1YcvkA9eigxq+xqu3LvNhLw3WugCBnZr9rC32XEJDcGOa1
Ud7Z2luOyw61RECE9m2Rs9C3urTt1YEw9Ta7Ekl2DNnZyInXAsXM/UmjdHwBoW6k/sZcxvdCjz4q
hVtwEvV1bqt++n/YO5PluJFsTT8RygDH5NgGYiaDQVIctXGjJArz4BgdePr+oupa3+pr1t12l23W
m1xkpsQhAPdz/lEnT4g1zysnnq6zE0VoEBNVWp87W7zfTGSBftfTQw0LouY3x832bfLXwCXoIu7E
O707My05UfXWLIZfLp6gYKUt1RrtM3mxJ8s8FxNUBLlrh8AMyDvk2cume7trAIST7eR+ZOtwytr5
pRQ/y3m5xesRz+4dcjzwlAVtHXWX+J9eJo91S2P2EIWvI91+fJP1vVdkh0yXd81wVdHYvDhZCt5k
HXUebijkZUuMtqH6keXq7hYYQS0K/Ouyz3HWkRlAl53g0pfxUD9qXAwr5tQCva33Uo8rziRRXYKM
9tefFM0ugL3DyUJgG3ZYMeYcHecZjsfp7tmjPOeuai+I0ilT4nE6F/LUZ+vJSs4103Ga7woGxWxX
12/lei0JavDtnxZXeH7fNsRMhMec+SE1L7RDXOZsV9oLF4ji2cHN626yIiGCQW9LHpnbWuhZzTFb
/yi6OdFIPpW4MbR5l0SyI7XZTGV/AV9uSNCo3fXB8VkhZ3dv18mjiNDXOPg23GOKj6PDpFvAYDX4
nHOPMQlkLZPTltysU6j9q2ZYUu8c/2Qw1Dv7Zt2/88tLwPBpHZsBqGjvZg7BEd+mfnP7dwSlmeD+
a8NnXfG/Os1FZcAh0MjlFOwt0uo3lfXWOTmqUYiOqcJb6IkduTJL6x4RhcUS31nTPXSC5zZBRDp/
uvnT2m8Xin2AVzaok+7r+iCzMQYeHlwOlowzSuy9iOgd4/xyVvkjDWv6fqrHmx4RogL6Q5KlEoV3
Fr0e26Qi3RDb2IUEFRJfovB9WWZ316zjsWD9YnzaFc16wi60gSkgnSpHCTdu6HhA5FrZJKK4KjxS
SL9F2aywxKEs9dwRvibl8imdjbZldfKWnvWsvG8dINtyvCfgvjnWVnsdUvU1B81P12K9HcZ3dAr6
PZ/K+oxWg6HQKdoLlUKfhflYbfqW7L7/Ta3yfVetiMcKsJ4xzsZ2J9PtYMt9ZV0LNWxuEHm0LIcu
tDiOg027XJV9C5D5aZfPWY+/3Gp3o26yV8+zr0vo3S+aeH7TH4xY6L6Ctb2Bvi8FVIRee39HRvyu
wpRctfyfy9dc76robXHedP7gCkUtyrBZLb1reEqJ99kr9Nvu9Oj0v4kGOmVNdxLyCznkcw4OK7JH
hYRLht0uXJdD4g87RoW5wN5cnpZxl6oPMd/V/g9w7oeucpnAhzUWpKMhOweG6vXwgzraNEZQ+BnR
811Gn3Jq79vA3UYtPJtW2SbUkgOlOuXlerEX90+d/PKAj7d4TnaRQE2WqjDb67B+ADFwQaNauiy9
6X6y+SZ7O0OH5x8rvy+uNfVVn8Gq6A5bxCNv2EAN8yB36OUkmERkfbJp81KF8ED9+FmsdZwWKyZo
9ympkO7ZQfatqDjsS3GJpmQ9Z4aM4CI5UiBF3pypj8jY221+S2vSeB0w3gIuLuFxokUOapkc3Laz
fjUWdVkrTK5lew9lEck7mQ3Ty7R6X4HNe15H5tkBHzJR93cc9AkrjbVZimSA+ALzjwAo4472C8uY
pyjK7a/Bt4Jjv47yTA7SQ7gO1HN8LVDtNCbRDdtXgCzJFFSnMFouSLc1ivok2NYqwTcgU/1k+ep5
Hdk/Rj99jUSCkVqCc6SqtXmr+uSYV477VDl7FbkpA/Z1Tom4XKx53lSZ+xWlFOUsFOewdBrvqjmV
NnJY5mODDJOzy87UO6thxCMUrXc5Nu8DAjzrXOnR8XfBkhT7EPB962FFb0Pznhg+DT17Zud17/Ms
j1bqf+HL2xeBB5XtiTd0nCxhYk87I3F3OOUnfYIj3lNosseMcWqFfT9E9kOY4rzOLWqDhDFncl82
LaKge0PX1LZcLfsQ8SQ9hsFCy3syoTKv8ePWhV/u7TZcEK7nZfmO3s7LdwKc5ND3nki3tsjDkUXJ
FRanSvKSFWMrNmFP7gktZ3zdbb7khzkodz3JmWeSo4IdPI57N3r8TD28AygtYlsVK5n5e6Xa5kAc
0LPvivq5caBIKUIMr20i9MGt82FXBJl4Dfv2UtDVvGPZREgVzrQItmw3E10tWFkBK9bUHn5ocJcd
mL7zOJd2isB+CYYjNbmw1aOpVlQTIlue9KRhySkVdvatYDtGEi43letgqGh/jxLt40OthBvFZdK4
n3MV6r/TDeYlQWyO2xmsqSx093fNcPpGyTp+8w6Sbkbj35VwnnDnFh34SpVDByPHvVT8ObQMy8Ri
tVr8FfAxHllVTmR2kJl/pnbBmZyW4rELwrcpAiTzWnXMEW9Qj1i7n5DuUNMNjYGjWK0dvjZOj3p2
tnZrkz5BFelHUqSMuuUw49MR32mtveFYB7N/r/vZ/eoSaO8ExcM3c+xcbRbNcG9js0lnLPRqqOpN
tFKi6AfpyPSx1sfZ9ur7wAJ2atSRz2LgbDT+mc7e72Fy2qsfpeyOEJLcuiaMWy4o0B5r8pjuZvuU
EjPCGT+PD065+B9THWEld/o+ooTIEODg2dZEvnJ3SzmYiXTLG5LA2WkObWqB/KpU9yG2GNmxCZdL
+d15YfFjHBRlMLXpoVDWBvnX+pOIpWpvV2v5HeVkaW97oCLI2KklA7LK6vypv1U+WisD3M17y4cc
sd9NsmA8qAS1K7P4dOpRXLWtBEF4jj61KMouYibKTXS+eKhYIZhzWuaqhgtGIAl1HMTimlrElHB2
OEoKXnivHcKW8giAcE7lodXYNDxZd3xuHZSKKtoAi/8FuS7JTqPx5J/Wn6odnLbdbQP0LVdUx9Ev
/DTOIV+tEHNJ518Uub97mynhDEbNKMV9eu0ny7yHEy4q0YngEXNLvw/QpQJXtn5w16G5fZCFS1Bb
O6CFcVks3MgCkzB61iwVwfSrnCkmPdAgyuaiSjvu3K62z10vuT8JoXx2BpzbjGhhs1MRhC472LJt
MqsBmytQYCfu0F8QhXgYAJoleRyBgHesmtNjERh+vkFa8NJOOO+jcUgvPk3E/JkiA6DK2OYKMRwK
N/GT2Grtd6nU2u1JnzJHj2DCn1Mx4F63i2rVW24x61kUCH/C0Ppjq4qsl3xRf6ruJhqvoZ1813F2
FBA3NSCFih6iBNyEcspxO+Sh5GPJ/JPT+49G6Ypbs3Zwz7T0pFBN5bAsNqHz7pXKfQTiIYukD9rS
eQiKYrQ2uVJE+oH3xwUykp1lyZyYQUc096AbIOC5P21JnN5K0WDeWnL5FLbJcjBqzu/sLp92DSVW
cRIG4VE23fCsSpM9tWwZWoTVQ844iexjVn+ztlvmjaKV9tI22aOhTPaQIph06s7ej6ELlUsT6XFp
hYizqU0+5iIkk2L232eaua7eUJtHIQaqAXLh7vixBL9rpY7ASMOdLpTzcTsK9z6JXVfR1svrbE98
CDwTz0kh/MPStfxZk/EUeZ19IqtneQnGANzFVA5TITKaDITiye7E+ARW1VqQ7/gENtKeomCbznlH
LIPl+fTJDdVrCpegJNk9CD/nO1Usw1nOveaNSKytkY789iifg6eWw75p4X15h6BVNDsPEQLe8ief
0+UCJPerGeHMe9keyLKFSx6o0LyjOLZ+CJuIJSrvGfKHovJOaVfYx8AIHuHZpbgS7UwfyRPlZ2D+
Ej9HY+uzZtt+amtvvEBbentHm+XiLv2ys4aSdyzv6CgjN+nZqDq4kAE3XpfJN8eq0cWbpMUeqXwk
vBGhghkfXHgShPyZrZh3puLRDCbbpzc8dhDp81J17nXhs8X64VvuDkIpPJapectyWT75QTTeEwuo
3pHN22BuxYcD1BBXVu9sV2OaY9dUGBi9ee9MxCAppsbXyB8/iFCXu3a+waPNUo5vcnaJh2l0EpiN
DvAEAE0P7bHTuCN8U4hLnntw/0lj7xl/YJLKBc7Fg6pcoUivoe8gzKJX9sYl35lidh96HXRxV6w/
wXqAaJrZ/FLqFgNXGtQXMwHQhhqanWm7ddoMcOkUzi1K7FpTIQ+2bAVfXBGIONGztwvnst4yMAxc
GgwiddETJk+QTQWeVyIQZolZ1U+RFA6ZEVOAbChqjdpigim+nJqPTgmkBW5FLcamyG4KDG1mTBwJ
qpNBV+q7Thx5vwD8adQ129W10PLk5daOmjC27ZmET3sqjhEejl9VESHOhJa8IuNw+UJdeKCSN4Dn
cYT1YIuUn7spjmoYSYzpEhOcbJIrNMBuwgK9DIpMqoXtPOt1idpJZc8D0kZGTDk1ZB2K7Dgwf2z4
svK9LLv+qNHWLRuZTXwsiXTCadv3N/cqwKC5imIcAI7QsT2Eduk8khBoTrlQOZLPES+EF/b5e8uO
gOpL0z3ekq/xd650dvVulQRNMIFOk73Xg11E5oz+FU4n5e8jjcdfJ+deylY/FvimfvUm5FdHdjfr
EenDf5ahWelgLAnUWu2FktzEgitwpxsHa5KfaDD8q8VJvhfAUGcxTWTMzZGfPlkLhWqEgQx38whQ
PqeDc1zNRHpsshJUFPlM0y4S7Aiv2gUkq9lRbMcUnZrPkv2BN5EgVHAOZB4vozJYg2mdu0RKTfum
XElqEYL67N4P7Xi00f6tjel2ywJwQdQ06tgyXdZtt2p0rNUsuyuepKPJMZ62XEmnQNbOWZBfgRjJ
1BfdE82YEe95NQ2Cni4LnxUM5d6Ebv6ZShxXaF7X4W60RjoXTHCL61t/ahq/Ma1ECLTyBtI1NMOb
3fNQbUxmd8B0Q3hH0j8SxfnJDRJAwx45gr10D6XO3cNQi/FqbAVDnRVh9NoFY3tsiOM8TLSg7axm
7J+o0uRioLeMWyisOEmHlczqTpJ226+LfFhrZFe8M9Z96jrery7hl5m6gtSiJNEQ7TVgHkZsZ6Oo
9nla87znswsIK0raIK9jQ+jbrvBzhzRM59cIr3iCGKbLGoCBsBdr2deZyS9qyXlHVJLzLsz+On8F
0RI9yeRSKsiP9C7yH1WVVueki/o/2pC+q9W9LtYDiPaG3FBGAJor9qFzu81XC3craKWHSD8yd/6E
7rAbNrbjIaqt7rwaJ+3QRT7rpFoNL728NXEOFmgDA4r/G1bC++TmUAfUiiWOnyb0f0e0Zr2NVZ0e
S+AM+HNIeoNJx7YY7PNgSwad523LElOD7ekuFjI9VE53xPj3ZgMCjrFcneRRumcZWnf0w4PvdTP0
cdOtpzIkcjhLwGIyaE+xtJ8jfXtWsd4rOb5ZDf/FTflqAizfX77/KXr//+aA/4sz9xZR+b83B2y+
yy8Eyf9uzb39gX+ZA1xiEojvsCW5LS6ZNv8Z/yHcf+AXIN7aC/4ZZePiG/gPd4Af8J+EgzkA++0t
VxGnzn9YfnwHR6/APkauInGNXvDfiv/AV/BfzAHEiwTk+1MjFjq0NEV84/9ul8U+yWNHywYpu3YS
HBZkEuSrEaxc7+G/pm9BT81PomTGdJ/JIX3GnJL/1a1NDyPPF+wcGdQFsYIMEWiIO3f5ysKCuylJ
o+wLdpvCbh0KDbyXT1x+lM/TKRIN0v2xoi0jxWZ1PEY2Wb2sTjMi5xymadml1m10zyb0pZy9Qv8c
B1AOYM0El3/Fm0g7rUsGw06zR4OIWbRibjxNQ8BmBDrXD3ArNYFNNllRa6GbF2yd8yfhkO5HOk/F
C4qZUT0hSchh3VnDsfDZo3tncQ5lCPczIH2+GZ/Ytmlsr7hXfbFFSRx82h4v4YbmYfeFXW/mlzD6
YXrwRoKxY7csUIwuxKYfSs0v5JArN3gqh56JMqoCmK+K8tF8Q3oQIWy5U7n3Kzas9hggZOx3hOdX
Hz4jcRjTiBz+4pZof5RjgswHTwTy+xAz0O8oWK2nkNBe1LbOUL43fQ7yhE+BdY3wvP4HpSbR3yBx
/Ae/m3oYKjdEK5jUdjfd+X1HzrnyKjvdNh2Ctg0y5rY5jl6In3JSC25ms4aYJAgMmM2pIijhUhEw
bKGVpHD16iurfp8ck4DQj9rHcVk2RPstKYi/QGv+RburOA/VNOSbTGg7QCqcun/zlEL7z0a5xO+5
3MOPqDej6dTevut4ndJQ4bzoJT31RVm5ECdVZnNYZ8X7ooZZ7YpC1+QEuoblknxOHw/UhBUyaXIc
uSPCxmXT93nLWDs04q0OghQmZIyQ7IpVdt6mJ/DaosmgHXKmhiSat3mExyFWdjhzWeIOfoXUzdUm
miqPOy3vg2BjCGdAVMBv8Zo4qftzLRZAj9kCUIPgCGTcGad+ICdZ/bjtpB+MFjYDgBOOOfgO2zLs
U2i3x8lUPE+r07a4dselusn/evOwhIm/wFWV5iCLvCQlsVx5Q9ySTvsji1mFMppUOUbctQAsw/6H
aJsDoSx2Q1irTxpryHPu0Ccd/pmUfxqDovM3Luj4i7AXCnOiobPYNNvm8xYe/lFUYQmzM0M4z54F
45j0zldX93kSkwbhPJL3o9h/7bEuSRxUIynFgd9gpSCyrtvckto/MhlUpJhwIw4bd9bQLkr6cJZp
69RiX1tgNn20BNyoa1u82kkFqKrEREYfajkNJd0Ut3gNhjIgbT08z2GFDTsocGDHrMXMm1k31F/K
Stkw2XWKZ2du/GzbN6YuEZO7/h/aoOvHodYoAUwmHayymlU1sOgD2a1d2MBwTxJo2HXJ1N7Xjr0Q
49mWqeTLGP1DJvn60xK34pYk8SefgQ1hxd4rhrIhLDQogoNB1P/RR3r5WyF74DcSVsPTMC663dau
i504p636WKQ1LPvgP02dPzyRv9BPcU/qHOMBjVnIVxunexH1jaQzNg5KjhJj3jBYN2Nc9h5pfaQQ
8Hw5k4ONZ63W9RfN3fadT0wHpw8p7sTLMk1dkk4RSqjH1pBOH+DEADBwnxNDAsiJxKnxcejGoEWf
Jmwi/Ztm3ZLrT4b2isgn2jiun/3NiOi9o7sOz4GXSrs6rGAzJuYrp0fuB5SkRlSZs63Svv70ce7j
jAg4RBo/CHbuGgp+NN1X1bYxffmjH2AhkDzjXD9NKBRvaEazSMLpM/Rry2SRT+m01OIQKdrKHwru
/SG1ijTbkfcSil3KaIVKqLAwWIu607+Z2wvr3KEYJDR90t4vzzblNzubnA4QvCVPSJPmb/Ni5nEP
qMDZ0pNzRHK2lGhzARfhRHFW6xn9nyvtOKtFeDdENdg+fgCJsrqum2ynmb2/e6/tg3hSTfNXdCX3
Q9TbiFsDSAU0lzlmmn2VGrb3WgZlv9Hpgjxq0naDTekmxcDdz1+rb70mm3ldMeinAbgSofwL54/0
ey4Cfv3V3bIWaD8JgUA+HQZl7lCbshA0oFxicKIx0DbLNRKtHX6ogSM/y3pAHbcWf6WyxSvgR/1a
WGMPIeZE3W9OSm494CZ+VuPbxcOivKDfJkHJW7PIEZYOG4xN9lwX5cDXFgAz6gAenSYM1zlmS0VH
WvHbI6hyUq110OVqfpOTz8nfFxwaedL5c2yGmk7PYbGbfQ9WAstGKj0/UjGyB7SdTa5EIXkuzpYT
kPBTJVH9maRtUW9FIzDgcWiH9g7owjNxLRbIK/bIFXOgb2UYYdleNxRDIioIhsh7kFHZevt+KcxF
yRztIbi6/CzrSZND7FrJN1RKJLdadMR4dJ7/1g+6TPalxZuOtNBCmEl7jHdfswW62zTD1IaOP4sG
ZG5jfw3SxLh7GsboDyGawcWvUUbry0wsDlei0VhSWCeHYtvOAZd0bWpx37pTKq79YuUPAyL6clu4
qfhuzTJazPfl/AL5hl+mTmf379gzdKCDAPqpswkgPtBdjjU4QT44SLwPG5N0N3OMN6tgh56bnOBC
VSPhxzy6D63rIWLPOTtH7MHl8EgTbvLJKLkeacWtQjJGO93BAjo0yrvrCG5rgrT7ZGkuu5NPxNJ7
lGHfzBbR/LHxMAgUyxaoUzXyPZ7Hru7ugzaM5n0qRlxI8CnQUJmTReTUIuCddlo6NydmncknfKTj
fZeoWeNQos8Lpwdv5w0vnXnbW6d5dAtrmeIxcMnQVlPpcO4vE0kr7LQMYYyPKGqnPpXuZrJR1HDu
NcEtXmuBL4FRp6FjwM047dJmKH+XSYR1RPX8JHSa11C7Vt26b6HKR0EtA1XkZJ36RO+vtNN/1KTU
oZCwbf4p6xDuUFBE0MUMBtN67dyKeFt4M1nsTTP72QmVc0rYhEmGZ2ck6or84bGkyMAjaLuvuuxx
JOHzlTG0RZtrSPCAbzXIOrzV75I4a6jcimVl6++sy6I7WZTZH2kHfJLBhNPnPA1pMh4yw9N/FBqG
bEfzfHnDOH0CUxtGlsfBAQLamm4YXkQWyUd4EK+4d5OZdBnLoAqImWVnbiGX5DM4dy+EEaZ3HjFS
vcxI0FrXeRzHBT9tKoNBnnM2XwSVZLK9VGE7/la27afQA5gYYl1p8+R2Pj0ZqGoTxtK6ArfOcM6K
h7FySFJDX0gSDXAJ+rSBH6PnX7kjsr793I5IwoMiYhIFlUcRWjdh9xo6MifAOvF63AXhzGdOL3X+
WjOm54dsLVaF27ZC2XTOAksEDH3eMh1aNTVmn2c0PYDsOwtmsalfIdQI+SiftZxYsT3sNmdBQdR0
XT03m7fuDeDekDVV3ve55yAW6qbsr18zxR+maQp/qyhMmk3VhYjGsesh9J5suSLnkQv7fJS5BIN1
olyPsK+Dx13gcHBJNXE60yMin4k+HH8slpVgg5vz+qXssP7EdRHKpzGt4jUJfaRlTcv5UhDuvLUN
V76u11VybKBS37rFXPwcomikIWKt+u9BCvA8EnSic++39hx3nc1J3VelTzYvJ3N+FP3QPtUgmD7y
w9m81pLch62vc8ZMnjjUZoF2+sMaEKsWcyO22CKsepS4tfywjglrEDnKutJqP5a0g/EuPM11RYW7
Pe0pfUsQWbB0bieQxWh3q9ta9y2/EArI86GNNvbs3mb6qKd/hSa6vDqhY+gv3ZBO2X5YItzNXccn
cXRwdPnHhnUjJdMlbW88NqzOxhVZhoyljxrrWBVTFd1lAYwqMeVj9uV1oa93XlaDYc51kdLTEbr2
xwjiicScY/DoIF5t73JsBkE8/PMiciar2I9RRpBYhUUhOY5Wq5tz2C8rLztDoBU3qXK++jDny0w8
Sm8a5nHcpgvA1naxx+ikw3ZBZhFhzNnNo+R7mPMpv06OTXp0kOpojMcOvT+F78J7J954YZGgQVBs
R2lK+VV2odcdF68m/XvwUmjEcYqGlZ4LyZUYtal/H47jbG/rVgacjK3VWXjmKneOXcsSn2JyUcda
k58cWGoytAeDkWZnO9nS3C4CSdeL6+kno7G1HacGAT+584ZJPePtgan13BU3XZDyaNJCpZ+1EyCe
nIKC4pmEZoZnKk0cKw64e+e4GpJiPtps1O2Ol7i+q8Ny3K5DMtyFvCfNzcLoc/5XxCUW3Q1RbOah
erk98wpDd1dwYQBKZIBgrTOc2snDdcBl6LQHK6evFkFEpobj2NcET5UmxQMY6PTDzF7/BzuOvJ3z
ETLsyh+Ve2h9JOaXwcnTNFadCn5QID3N5HsPQUojw5S8VG0AJAhM3X6t0KSv1uIFP3xgkIe1gyzd
IJXiwYqsAGleECWLIUEuGOvYH1r1i6xARK92OTEdhqWNWzZs7ZSuP9ewArduPjxbZY4hZUSXYKEu
sYZPNc7WfQRl+lXaLbaghlwNKx6LyUWD6jUfVcaZEiDC6wDfvSLg+ybqJy5R+Gn+TYnPBsdA8V30
yVrExZTSEWTVib2z/aZJz04OSZyAe1JNYMriOxOLgN9oKrqkoGMIFWyndUHyN+QEWPu5vTTXpi/C
vwnGGgTuFeVgm7kHzf1Xztl/C4n7fy02xyUZ7v+Aoo1l8vVfMjZuf+JfMJqQ/wioEXfZff6Jev1n
JrQQ/8D9CXZFco3j+SBt/xNG87x/IAkTLNk3OcT/kqLrAaMh3uBPEQIGwPbfS9GV4r9kbAhieHiP
HL5HglIJn7tF6/xbXbY3Z4piNV6GOUk4jdxCbH3L92g46Br7QP6cmeK2UKHcVqEXfBclFqm44P51
tpkNYRJIHTjw5j71HV6mQJG8MYcGILNexTkM6YfjWTe7RNf0bFfoN/sY6fqKTdr4gvQBYbro1ELn
P69uHZFXlyXegAm6ZWlIU4d7zvJDa+MYwanGLsH9WIuS9gA3Spw/2uHDySvfvOXpou4HtfJlp8QU
RJi2bWifQr8MwTMUeCBc51igAuFm1eke+ud9qtAxhP5VuNU19YcPC6TdzPJi+el9wfsaVf0W1G2v
KGfw6XsQidmRcYPWxRxVTWB872DsNNm2yN1pV7Ld4DKnPc8KfXeAVKYF3BdvXUT4K+kIcIMS+Dui
YESRDREioLLbL40rWVnztpb5XaujV7swT4skFcFChbM6/MkxnDdWQuIEBS6OwdZrgBj7BmMs/9jp
JOxQBkuos4178x0iMFapFbcd7c6j+5GEzX6pq9Mgo9bZW5oLRq5Hk/HaWwFyBu1Y38u6EH5iqrcs
ybHmdE9Z0PxKtB2ibkA4A6d4IlIjDpAUt+g6ZfHirXqPQTQl0T596ld7jx/w5LfTE4wyBvj0owve
cqCwxvpMpLvP++YMSkNHA0LZIbjg1OSXZCgKaBA6uHPyIbXqCB1A6iYTG9Xlc5YurxOxGGArh4TL
lGRDuG7W6a0cx31L/xkGPqSpBTPhWhBv0p5tZnsoUXFHFgaRbt6jp6Id0YX46ljhiccjzo+DNngO
7PKOwTDOM6iYMBr5zbFWVVYVa0amLJzv3Z7xyMEh6e/X/M0uyz23HfUpIT+1eB2T9q4fvEMSle7z
YP0MmvDStEV6KPTvTs5X0orxNhDGyKeWhf1jn9CA0vnPuan/jl53K5t788IS8BNTvVyQNFjlzvHa
a92Sv4ERMGcHNnlw8qoo3C2ouUvzkBFN4QpGQlQH1ojOXT2r2cL8XCf3JOY9RnQEvqYzu4khxa5U
5TEopqNfrc4GMG8ncPUFKtOfKHVHRI3sGMonyrB7A5LENMr+uajxWjUpOVgLdizvpawmXFuSvTBD
N4SFasEw1dWLfZw8u0XmpqHiqpl5nRt+i4GMFiLSLjS+VIIMd6pLMyKE6y1tgCc/rW89kBehWvq/
jdzYmXyYPaoOk+wCZHC02/JMkyHJPEPwGLbmhOd329io9QMEnxti7ja27uNoLh6w3J3EZB1N4P81
uEplNe8nnhBhVTDI9RCX3YMIZlIerCF6dFfwd2KEp+psWG2gPBk9l/RHEaw3tVP7lC3zHag6yS/5
TKKMBXfcld9Bp2N49ljgfhrwRUcAC2itis+FdX7TAZVyc2LCC2xY1rGIx0VRycFvlLXQAWtrumw/
F+2hTlhLxpvO1LvO+OPIygVw4EMqEdNlsNljD5IY6uJH7gQ/qoHnT4lXHy0K4VnEfvCjy+QcOtUx
9/tNBmh4Q0qzO9RDj6xxDxj7L26T3tuj2Rkr2taaaKEgOqVOG/eY3ATqqLQA35rdCVEcBwNLPC/u
X9OWW8RIm0AOWLtJ0SWwzMHVnGHo6/RKnzj1AEs533lquYpen4MaxSnhGp1j38kl2TY+diUvP4Hk
8PEUwbEDYEOVCWeCFHNbl/auIGVw49pADbLxf62dLDmp+JEi8PUg6PA3C57z7BxazsV29Jn+vyoO
8V0yN763LuJjwkj3ou8Bu9x7ZedkaKI8zNITg2OsvfUHme6X1Etitj9z0xDE7nxepobHqdaxN/r7
0gsQJHZPNs7uFc+jv/jVllvNHAlNvfZAS6aXO+kj7yqGfVSBw/bpzCwdnFy83XO69symYcwnkMV9
JA/KCs9DSCWUp+9vx5FRKTGEWpyM922pKJ5uzhg3/IP9msCWbBtmj6wWE2HcNXI+MihDvbkJja2V
eBim0sqcvTU8jjK/z92FHCEEzyMwte2ahxkN0SQq/Mxq+SnIhszXlIi1PnucmfcSwFi05hh/Pird
mt9hipqr+SFJs56jDBmQfdGDhXVbVay8kVMBrYSmMRyIpiF9IJsp9dmEwzxBKDSq+TOYYIBnGtp3
0YUjesQOxnvjzG705JY5brih6blaCOHr/nSR272ZNSrfmV/xrqjJR/AFCNpvVpe2vyat+vduqfxf
S82XRkWOfolom77+H9Sd2XKkyNaln4hjgOPg3AYxaE4plUpJeYNJykzmwZnh6fsjq7tPKqRf6rrs
m1NmVXZEEAHu2/de61sXUqQmEvGs422kVSG/hGFKXiKteP9FFCMacggA/t3sFwN+dJr/qDzzuH2m
1O1VgOQSW0MaNna1i3UErjl3AfQGSe2PyCi7dNxNk5nRL/VWA1M9oUUYndCked1z64M5s6bkNe/1
BWSX4hdkwfHFE40ZX/ETV81ztkY9B/HYlhiEcLXvMs+o+0OsnFzvvaYKFRCICE9WOWcdVsfOCRvM
9rN46NyOe6QuYuBOcDx2zskh8CJxs3LaeuNQVBd50afJaWaWbntadV6mLq2yAPEgiSW/yXvGZdsw
o6HKUdSA8hJ77QjHsMNdd0JXcY08TVUCgQlyLD5ylljo5Mh/w6ul7cD3FQzrnd1EEyqkg8sRaWun
6M/oXCwY5Ht69n4wwlDERONWtb+ymiyAJ7GP57icRiAnkUVBseWr0rSJ21YA1dVtfuZYNSRtpyIo
SasiSc+82fZY9ZJk0Cft3MW3enJbK4jtum0DSIJmtM2kglCKmNvCXs+OUePbJB7vtOA09kV3MS6y
0KQQOSHKkxhUyjwXfT16OHGilgSRCGCzSZ9PNCDAIa3Y8ravCzTEmPJJXetK4Kxjbi04TogAJE5u
xP15YfSuAb6lDzvwV3mZxkDqfe/Bh2qynMTDTGxSM6qw3WudD9apbRIAsbERv2KA9UuJC0tJozgT
8yL8M+RV5XhRwEJEPCKh9Ed9q/rriVnX1VzN5CHNdQOjKNdJVJ244wjYYSL7wtg3tC6mnbJCjHCc
vUPrgLITf27po1kiPnjigNjDsqsv+GDxL2a0TcsUscVt4RFHTirpYFtgolSdnppMYLCjDoUHBTiq
lbMTqADlnkaT76zoNwzG4yTLJx8+6kWoUVFtbD/vz4ood1FemSJ1aIjVgwVzq805wE/dcF7XWKsD
dLS8na3ZET7VNYWWp+QgMyZBmeGhJ3QnFM6dkTk/GkJYol0aDSZyL/Q3/jYvyZMT6eCe91NtVNgB
M/dibGWebs0wDmHu94Tcbgwm8cA9hslh0A76jTKmJyc0kEnN1Nmn+OXfFKKst3ryQC4INdpeMMaN
Qp8Pp7aCISDaH3PvDZiI6nBEo0e/HBNIGmbrcTZFzBY6M4XOACCXBFkBCYKywZ1yKBoaq0iUL9XP
otXDcy8mrIO6Z/bKPhrKi8Tv61+tjoDCD66Pd4DOUNhvOWZj17Fvtc8ft4rYxbOYxuZtJkU/YyLN
i5M+96XYNoJqCW7ceO84RYRcoJu2i0U84LZNR/tZ1pXJPCMc6RbWo5WcDVnUnucDlR9j3bBktF7B
TUIiKI0bzuhLQq5YFT1K73uE2iyIC6f/WUzNnF+pwZnuMigLAhhQTm1Fn8d/cZDBO5TA3fxlng2m
rjF5x99TlugQH4LHHm0wig8ZSpTurVc7mGmBCyW4OWXXb0tzrF8UiblMNyEGiwMZFjk4IjMUFCWW
QlSupxYSEn3Fh9k0mG5SLrk+3SPLhbqpxG8ZjuKn40VetzU0OXs2bGBMWY5HNFw1rz0iJ4vpFyem
5RT4zpT1O4IP7GxEPeCfI8Azo2hfKgSVNQ09SgWpafEtWeV9rVp8WKjks/Zlate4am/s+fk6DXpk
A/iEH0m4NhuT6XNawo6XxIFCYtx5ef5VNFoXQZPnIYppVPM6QCYb8jR5PtuvntOsDzC5VkQ1lMCQ
YCpazhkdGSaCsqwiN9AqG/dz7RH75eK9nbajqPRNHCZGt4n6NP7BO+v/XNqFmDQIA9iXaOTT+MeA
NxAX6I5DitUhnr6S5EAyATa1J8+XFS/kUrKFLUtD2TWZDOB2iPr0WZU3xPZNZUwbrSrqiSZTlTL3
oBuD+RNWyuLsFrNimOK3i/3MwCl77vhf9AShBxg9Zz5AqJovEyf49/qp/zdy6v9vvR0XkvH/3NvZ
/ioLQIx/K6TW/8P/xqfK/1gS/RHlDlBkcKj/N71A/cf0aLX4+N/WWC93bfr8H4WUt2bW8N9s20NB
xT/+q5By/sOfs0Epu5CW6QlZ/4af+jq9gJWK+FqfVruwUUo5vKqvGztVCfGbMBgaO9UqvtXE2odd
rXdzAlvhr+/kneyCVWr13+SCP5dS0Fm5ignOGQb060uB/Q8RIra0zwWHJy5n7xMo3xeTNyA1MKP6
MDZFfpfWxKzSeI1PP768WPHOx9f36GPZ4KaRiztH+Oce7TrgSjxoCXTR+NqyY7WzJ16MPW2ZUm+M
pGAVQhcRpwHZPBroTBxZt55gQBOlXniNZ6zxUKTMLNVphpAB0QtlOgYSAweavWAPPnhWOv7GzOHB
b6Zdj7VR8ZU2Rl4AXMRCDSUPDCMVfcUGV2DXwrk06vgbz4+K0Ijo8Dny5uF+GKR9Z7ZGiZ+P9Xo3
oqW4+/gL+ZOb8fYbcZiaOejJhXDXh+Ovrt5cm2FD7FqHuMKn1O7p+z2Vg/Rw0EHGYUtAj3HP4ct6
yluX+bOnLLwFdYX8ma1EgIdHR2yjFwlJBo9znHvQUeuX1ppqjyF8XYQQRVPlkT8RyfRAUSte6NBJ
68Cm1X0LO5t5cYyT7Vn2KKz2BhE+04nq6uph6hW43cQN569SFw3ZRyoGBTm5BjJyXzXdCyyM6Ru9
6Ja4Fu5ivGImBpGD85R9hggiXuMa+jTDgeQV7SnnB2INjBRR/abwaxc2qGsTzpiNzIIYFDlxs43x
uXiAfcvuycxNYoJLd7bADva2515yKCTslUoXhpvFkn9SefFIwTo0FuGqzeR52MaZVmN+77tbVzpR
dI1FbrIpnVT85DWe7Z7YlQ3oYPSmYgjcxuMA0LblondZF4p6U7eSUtVcEvodJCGBOktlQnVPr45p
msZp0XNMJu7OgVYxmZp0yzETFwPHSe+8DTGABkzmMN+6fmLuPLBX1tbuo5EyRTEXOkmsybdfuGFX
ns8hPOfAY0NObrJQeeNlGBl+uF8SVROpkw4W4ck8FUXAIcTOT0MhwDSEQ9baO7gufvkltdLV7VDQ
vd3itsrFFg1IAzWvxP8lIIdyhJCEW4KAGNrwuV+cONk7nQC7w480I1gwNNyehcCDeOtlvkCeUhbQ
P/0sbeod04eRdMoQ84YJFmjYfvzwv7cYYRlB3S9IBDMly/Xfjz5MjjkbTOKUosrzDy7Cpm3rrsRP
y6Yq7jlR7JbBqPZwO2Cn5H34++PrE35z/OrBwneYqfvuH4Hs6+vDpooSpG10zaGg7tYsl3MbpO4Z
LnHrUFl++u8SFv+svr600B8xC2TnkGuH/693nbGXhY7IYRRbjlQ+DvLCZiqb86Sp1BP2jeYktBcC
U+WEmAD12Wmua/FcYZme99O8OtOxo+0XPDPnCOUx7n38fVjr6v96dXZMm2Md8aPriEEcJUCSMMgE
T+ecMnEzXOMikoee88huNGFeoGVJ6MNG0KtKjjf+pppsKxCds+yrwugOThOZn+xWb3cL9mqTWHfp
s2+DhXr9fZVGW5qW6EmyLRx6ZUM6RnTK57T4p2YiACL6VV3/c4evoi/Z/o9uXFIfOOxHvkeesDxa
hFFSytFUIFrjahyu4zxtU5zHo0iZpbbeL4MeDNjWVLpYWBqwWQRsg4zZOG6Mm8fqR1ihGbPUBy0X
Ye0xh2kGi/hNDpiWwmLbI7RsP/nMbx9eWtPMgzxb8M1QhLz+bpT0pIeYlo88LPWzJaoW9hXe/sQD
+5UshnP45OE4VnGbJEvarm1iwDdXHcrR22p4WdVHBoRY+E3Odx0iX0FJ6Y5YCQi537oawBvi4zz6
kvpZ9n0cGxoVo26N/ccf5PVDQd1C5WLiWlQUMiaZl+tv+ddLRCRKbdVWSstQGeMNGicEwkM2f/v4
Kitq/69H4p/LEDy4DvtQwlOjvb6McC12xizWNEgm/+usi5wGly7crwmG25ceA/K+a5vlDkEJ5/io
xH04mWVqwqrAH8kajrATAI1UO2Ta9uXHn+71yrl+OMc3KRsJ9FDoSvyjhaRW6LEd+iBBA432VEtF
xHsOULjMhruoz1IYWYMFmi+Lz03aCLf//uqcJ5WJBA/3wPEgMmnsln4melBgAki9UbUyq8kS8HbY
/Fs8eiB/mR7i86ET1e8apIE/Pv4Er9/Xf+6f5r/Jo8/CTY/89Y+jPMIJrZRnYCjTcgmY7DPr6lI9
XVfwgzdhmicn9twOu48ve7RArteVJqpU25eskvQDj549QoBcu6kBljipQOwZIsa+yyNNaTTgcbik
VvN2RltZX2SBUA3wTDwSTiCTLKcFny/13kVPNW0//lSvV4I/HwqT7Hp2wVvh2P7Rqs0zYgKhMPpg
CaEaeU7Unfbm1H93cmc5H+jN3H98vT/xw//dJv5cUFEget6fIl4cF/FiaPu2qgQqmNy3gmVJDCg3
ytqD4JG7zKJHYDSquy04ju9GHYG7sxvj3+2l/3wIzjGsRNhK8GIe3TXybjeXuiFDrI6LkwiNyaVo
BLFNvVV+QzUBjqE3nvvW8vZO0QIHTLzozu8i89IhgfasLUh+SRunfJKDVJ+8IEz2jxcPGrNKmEQY
CIuIyPUn+2uNyquIOrbJRxIwM1gEZYerBJxVA+BJyiZ7SWTau4GdpsuX1J5o6k0ebs6gjmdAAoVh
Y8ef53I2iKwa+xScQ9z/aOoc2VSnDRCsJIIkZdCaM5IaSgL0Oh//xMC23twBx5FVvIDY1vVNdfSk
oyC329l3ddDW43WkhbpJkLjWmxLaIrRLKnXC4jqsD91AmXgliUP3s2IrV2xpnE1ZAOI0Owf2IFd5
J4LpjRBMFTYCg73eWHnnvhR21TGnieEabesoxZEfZ6CT3VgiLs5bivSauJ4Dr9dy7UT+fRqZ0YXH
xoRXw1AxyDAz8disZQ4Gi/Lwt4z9+MExJlpGZRcnCwKbmoy2oiXAbl9O9fxixKGO19a2fUp3qqD9
V3TDRBvfJnGjdGmGKTXXj44ezS9GTcwPDGDoIZuu5OLn2YAuL0DvMXhbswuTL7YxIiFta8s+NWnR
t6dU5uSMwVty19F7LW/Hyh/DoB813qHGWX/jcka9vjE9dyg5HhSiOZSJ1bVnMwlze4YaxJFSpKvf
ShuE26nJ1d8JGYLKoDkeTtsI8WC7kR2cCRrhXhGQ7iWXbZ0byRkTG2r2yCiXLR6A7tskRfWQh0n7
S0VCL8EkixIiQNukv+hb+SEKVl4weqsz7NS5mcZnikNCCxfqrm+mExXT3mVq1EArFdh4UjPMon2q
bIAzVmXNX8o+t34heZueUfjGVxzBB/GNm/G/D22ZcdBIWueyN1D+bpvKpguaJFWFjHFCxEGJiUoP
L02RZYGNdSbbufjRYehHrJSbsV74ZOw/Wl3ltUgeihwPJsjRmR+0M+MMbUTYN3qLktJH3+iVSYAO
joayVc5LEFoSrFqTQ1VHXo7SYOS0+BNI6/LdCVm1N8MowxWrDuXJIDcNvXk9D0juCbvj98vbFE/7
3D+lAwLygBmY+WhT/f7ksDLrbQ9e47ebeZDUAbqU28ycrOl0BuQhcBmX4ltjZPqxQuF3g1zdvzHy
cW3EzyI9KyqCBDZZyXcekAHnT3QolumqA2LJKIaGpnfKfXkvlpI5nduCQefGJpX3TGbKDQ+cjOgR
0Pztm51dy2iADT5wCDXcVtmHFlhItB84b7VoPTI3xD6bgfGfZQK2vcsmTNQqBj2I0V1wG70ykzOB
oyfbYoPreTZDsChsIzGHX8ut9JNbZAS7SujOI83aBID9RJMchFc96d+43uMnVYm6wU6/jvvmJFPD
rjB7pJERDn4CFBmTZZgPIuhDc0NoX6CzzDgdyPNBDhHnJFt1VBPPwPAZ/cMVdusz7ryervpZRtYB
aAvlXS9MSc+nnlJz24UE4W2GBTVuh0aJSv2A2WIdsEk0sqtixWkxQcAEAVnNcwIds43EHq8q+Apg
XPYDbQEwbioJxVXGw8oo2oTEeWK7AzNkRHbIIMMF2snWKZX45pPeiAwpyvyrit9IIYiNIIYMvNw1
v2DSXWijylaPBCrVjU4dxR8EaPMQ0fKFcyb9WnNiS93vI2CoYetiaUPyUYbpA7hEJIqeoXrjNCM+
/Udd4frFNVZZL0x36xtIjUwXexhR7sFIDJ/ffAay2izsLjuaPDTd3SZh/qNQKsG2Ef6jbQj1Gw1x
+FDIciGBK8fSuLIcee0E2S3zvGA6twHHljsLDQLuwyRii2w9ZTxaMqKo68CaU0LFUlxHFuKwvU4R
XJ2Qtm1fdpFTq5278NXsZE2AxlgPmlYFos+vvkRVtfUa1S54eLSG4Jv14209s72QxWCBknBQlzPA
syUQgWgZiosksWTNE9vBz+K+zXMECMs1sI381kQeMm/qXIR4q7pG0izKYwZ3TA8SAgpxEjCykzWz
1q5EOtlOrnVVV8B29vSaohNrWZ/81Xj2U1pOlAdTNplnCU+EvyWDwnIurdnh8OZ3BXJeAmIMY686
l3KuzYkTijDM3BijXf4yF5He8xec362BEnSbTrp8VAUOfuwfWcIMGcwFRg/BiGw7K2cNnnSJrSEJ
WiSbMW+Sr3gh3OXc9TF49sKGY63suguDSgsakmbzB6qh5+9pOQ2IF0AM3A95RQbV3PKwnKCNh0Mg
sYANgepoL2wZPOb5yWSR1LiV8Eh65v7j8puV07ry05A+gW7VSH7JEEdQ+bFZNpu+Nt3Tfpw8lCON
Dhm6mWAF+v2IhgmdHdRUkBf9iEzhIo7d9jqPw9ZlOla5iCzSvGU600w4/euyLn4gWvcQtoUmra6V
C0EViM/LmYEyRoW4tDQygg261lRuo8QhCkvYzBRxcBJ8AFa1DsN9ZfZDFzi4qlg3rLg9482B61b4
7nCTVbLfowF0v2t7Nr4uFRPl0yUvskt7atkJYzs26eSKvu8P0AV3+VgZFwwwQdA7IZEuQdt8TUKX
MaEeSDSCiYC/tGx/FXle31t6BE7DSJGa5qyOCuZrH9dO7xwSOCWvZR+t2FVPenRQ1hOaonxyp8DX
JvgBJdJDPRfoJXu6Kz9NT98Chu0rLFdZc0rnx3yppTN9S8RES3cwcaB+9omIc3tTjwqBZBT3hGOv
tfPrehQhk7RKqD2BT9iIOBsI5+QBGivx5CrAMIFPMAOSPQgT3yEkECxTN5lWgTUm6XeSQHuoA8oa
bvySaIjVpUtTk/fAXVn4dEe/tMKKf0nbjcH35x0DNT8m05ZjmE0iO5ecqRYRa/1ELwbeIYxHkPZ2
b/M4gZnOn3GThRaZ5dCmggRpwUmPwow11jKY3g3DHN6iYYVqNsJS+hbytDy1ZjiJbRf1hBHRQ33M
l8iBnuRryNAZo1pE66NTTVsGLkiBcJpPGSgQqvWTZYTKcO4SbHCXJ1PP1DYUzWPMiIdInQx5R4Ev
DOnnQnJJriIy4kTXebgQ6IAb56JK0WzKqMcS7LpgknK05r+TNtWwF7F+M45lO5ZbR4Bq2rSh6V6Y
TKN+qKFZnga4b/muqUDAbLzWNw1Yl3LNQxqNgUAB9A/hVoJkBB7ej6ifyqJgqm9W4S6Pen3f+/iq
t1jBa4Fmn8ZpULZ+/gNZSMSrKCu8q7YcrIPy2uy3S5njnOT94Ow7ai7e5AUbEjkcBeS+JM3qMMjd
ufviL6u/gN5NjozQwHKm0X602ymLIzwFtl9fUt5JgGOVkeHP9uPK/6Tp+PaoJJkGuZZH28323vQc
e3iHSR5WwFUt5uwRgkMO8gtFXg2YguZsubMBECHbTc0rt+zsT7pJ7xyeyR+XJidnBn2OWN+cv05q
1mznYLOIGGtif75agBoejLkhxqzvzb3rJuknLc23nQsJJx8mg+mtMnPv6E3ErqfGrGUHY46NlLae
HeLy+mmv2BPvGHZD1uYYf/PJkrQuOUcndtYZl2aWbfrSsY7Ooww44HENLhxsP6kvcmwX92lrDmcz
A+jNxGwbyhTUZyPuQ2Z/Jf1/Q7lBDAfo6uNP8s7tO8rybWRltuuzIr3+ug1MgJzU0ZK0VYqJqOhc
Mk/B4w+OnAMvRsyFPNE8/fii4p1njOYuRAsaJIqo+aMVGd6nlxOtRwBZ3g4/S54GB4lOw5I8JnXZ
7TuCrkiBoA0fHkpwxbji/Xh+ijs7hOBMwVFul9puyt3ULdFeWzKRQZj3/SXuRZfoDq+hBnZGNXb7
rLYI8xItVZhd598gH2TbKE6doMfaD2HWF5e+HCprW6KfQMiMSG1l7QwVwuZSTfVmLoikXkq7BP7L
GJbgGT2H7jZiGtYefBgOjJZMONkjoMBwhy4tFJ+8kW87n9ITNt4vj0gcXsmjzmdaDND40VNgcirD
e1oMmcTBWmKk+fhnWf/O0UOJ8ZvxO61MMCTiqMVgcOUurUO4tp2Ff4zaiarVwqKAwfwGNysrFUVj
k4DLGT+7x7evvcsLgSnDNKkr8Ga8fg6XCGgSui4mgHZsHYAzjbvISVVQ+2o+M1LgDR/f6zvXA59s
O7RrHdt0jicZ5tBUC8QJWAaRv6zhCjphnDyFXzpe/oQknxm30ceXfPszMtTy+YYF4xzXXXExf69s
Xl/x7+uOwbKLmTwmVwFDayiQtH58nbcvF00Cj1EEeyTahT+9sL9X0L5qCbpkAfdmxK6884jlIo4X
kdUYDz1RnhtJ2XdKG2/YicJIrz++/NtGFQc2WpH0ZKlVOIW8vk0T+dpiDigKhqlT+74X/rXVA/kt
TLN6+PhS7/yIkj4rQwE2LFuKo1XUVG2Us0Jzp/CMb8lDh4hcYdrYKSgY0C6z9vu/v6BiUsjNMXlB
cfL63vLOMI2mQvWpYFbt0SsVENjc4puGSXuh3TH95Hr2uvu8fiVdVDI2IxZGHrx/R69kVc5u65o8
M01BCY87pBT0I4uixB2vvIPVWv5yyMZ+/la70gDKqn0HU0KK4U562iRaK0vjeh+CtLlqkXIaW5gs
uCjQbPdf086QyA3rmQbxXPnQg0foIJ/16N95HCEM8eizUni+On7siz5uSYSjjRHRbyQGl4Qp0EKc
OrUkA86TUXQ2jUAHsSPi1bCnRX7yPrzd4ljUHBQdcu2RMzF4/aNFNG760gl5StowDhpFSh1wjvp3
F6K7JyQTWJeJxODjJ+Wdl52VFByGQB+yZtm+vmjte3PfNmQBTjYP5cI05kzE6fLJ2Om9q6AeYvDI
u7623l9fhTE9jvOcq+CiWW5I7wRB4nv1P/Hg/+M0dv0rRw+h6zgkdJIyTF12/NQ31ICABMIhmBpM
ANZcwHdJBYdr6DmcP3EafPzdvbOCeJQHEhMfGi+emtd3hSvalGOjOOfapTz3SVO8Xx2ue8upOER/
fC3rnZOY54NCYagICUrZR8sVa4ZHe4LgVRoBP2jKNud1q2knc+w4TepOB8IyvGs6qbSeO4JM0yS2
r3Daz/vMdEMwdwOQt88+1DuvvbJcVjYOd+iQpP36GxiWxiebbOoJOjXCL8op6xMFAu97Z9VzH7jm
6O5UHRbwsdMkfeQBLzfSxqT1yXezXuboh1csdmuhZqJ/8Y4e4rKLRJwMBafUXjseblzHvmuzAmXv
HLVQipvWePSyRIUbs5qmX6oZ/PkaNIn1whEBzXyVKRXtPv5Q77zNihGwtQ784BL4R19NO7Sq8ATJ
uKMRPuHonU9F6wryI6dl5yccEvEemJ98EW8Lo1UbwtCFThgzNufoTKJyQ+UTaYaBUy54dsIo31or
Hp4uqw4gG+McTAfyd4ahffnXd4vHlZJBcELhExxtOBF5ck3q+wNH7cy8jpmGfoFjtOYVudHJLJvu
mVNq9fTxRe2337HyhGdxp0BdFCPl149flRTR2m1iWXGrRgWG7O3uipotqbcttQPoR+A3SxBrfyV6
UvdCmTUxmF9ou+zuSbpLOTLXDtFWM9bNZk+zTjnorfp82tAnHlMag7V1hUxsvukz5fyKO8nSLKyQ
/kwkJ4yD2img6FPNu4cYyhE2tKidLwv4E5/UEG8XGwQJFCwmwhVe9eNOjJHnqq4UXTijH+ShcbJ8
R9GI5SdMqtOPv9c3l/pzqgaxbPseCtVV2fp3AZiFaZHGlUIRbnffFm1MB4zpeHdiQAofX+nNA0uF
QldpnTQzgFDHL0miClhxIx0veuPJdrR0eIo/GL6EYdXbqbXCrRZ1+xWAfbv/+MpvZRo8rMpa1VtS
SMDu65b1V/XJxiBkiPUJp1Nu3pZWjEFhprPc4Ms9WebFvc5LFHvGwlCMkQQMXwyuN1aMMrvvIu80
S3V71Vbr8vHxJ3uzV7p8MrrQvMOrUNg9eqhNvyDuoLWWIJ3c8JJ4SfdcRpk4+/gqeM2PF01OL8iX
V/2wRyfdOdq9ZNbbhSbAIJhwYKp9YvlGHHRends77GLqAX199WBOclVRyalBPwjhnqGjqGAl4F6G
SDUy8MvxC7InQxmImx/+lKnnKq0mi6zNsVRYQZew3I2Zad6S9jl8IRav03uZmOTeUP1pfMx2WoV0
EFdzj6UNYA3OqG3ITlVEAq+B7JjZDU2oeEeIo25AN/fq0k8JjWO6Tb94Y2YxvcXZSYhJaHGziSBb
WvqGxCc8tpaFTNMuGtRHdPR6QAs9/Ugcf7X3rSIXzjxv4p6w1ogUa+yTTd8S78Shsz0dM3fAwOgT
q3Ba+wY+2py13sDgIfr2pGfA6H0t1NyEW4BKXfRb6FHe+XoafkpVwfmPiyL1N6xfNbrApsH0x/oD
KZdDOaOnBg1xuS2GoXsO89D+wUwGQstgRKBmin6iww3EXl93RYexgR8qRJzsQZySXjSv83usSAw5
tfOSaMeuMI9pgkWq0PnN6NY+XyZ7jfprMtgrbuWXZVDMeXnJKMVKz5Y0w3rhopVCcSOi7pYRmoQq
wwkWZcGcN9gT0aNA83HnXCDrbDn5eYnrQhkfBfCX1qmb21LCjjrUFULhrRw6ZKdjVy7fy7o071Qb
60fGooABF54FtWE8MuNP63Mdbvt2rL9EzjS+KLuczB0Z9vOPbgkTe6N1XdwZvSZiMIYDbgTAywSp
c5xWiw0vCxjseBhLGskIcoHDkSWcHXo7Kk9M9ELNCX0Rle8zXRMu56SrI9UzOEsQNh6vZpBsxhqI
vsT+7SRd00LbKOkhsB9rYzMhDGjYBSzQaiWenI0/2tUlGrrCh8RhMDksimyEdlSUq+iiIKXxVHdA
5yGfqBE4Utr3Dp780nRw7EWeOMQ5kG+yu2JxEduhvzd7Fyd1Pzc6vagMdwDtnjjNQ8Midw2J6k8C
q+4v0QeV92ms7W89Y+6KWI8Jp1IPeinajHbjf/WhSX2D3AsDCutx+Izlvn5ul2EEn4ws+KGgVMPF
ra0FnTtaUDQ1yYixWistYeozuwPR1obGtrFoACMMNew7YBRk2DWLfuFs0wMSF6QUtgQaZts47v0X
KukVIT3ojnjEhc5zJx2+mKHtUHU3o0c8CmB9ulLObFR5UFKcIyFXqJehk/NGErCpfeKRXf0A1o0z
XxcLB0mIbdXnFvicX/NI7g1A9njgfQb+hCu8V+SHD0kZM6d1XNj4AgFTue1AOpr7NkJcTYRokl1x
ssFs3BgVOjrOBJH9yRb1djlexx5AcjHb4X7wj+ruBBB+DrdlgH+lh9UIir/BqJfPtqO3O6HHmo8a
kzKGRsHxatyFYeUz/mPa2o/MHxselx/YHi1iiAx1xrPUXtu5wtDnkGKQx5V+ZGi/YpdzFeQEgKOm
svXJNKM8gbZBCKuMHmvA4HcVP0PzyRb13ubpwQDGfaKYDb3pL7S0FAfGpCZOd8cr95Fdenelu4LW
UsRK50zQSCLw3Gn6yroTftXMaU9LnSU3Yxll/fkqICI8p7eaewYigMM+3tveqV84vwP14NNZPtv8
662dEjQv8XDAlShS8QwyEImHU7aPQHM+qUDfKtpoBFLvIjNWHG6Rbr2+FHKEKjfCdgSDNkZEtaOx
p+hU6S8aPu6XfvL1oepJ4mVuFF3GCfnhA6PSf3vu5UPQEac/TSVjIR57/SGwHwr2TERjRWEbh5Hg
gI3S06OQnXMFItj65GTztnDgchx7GblYPLHH9zwNNFiVR5t3iAdxFZlF8Tw5S3aKdwAnkp+En7wb
bxoz3B5nbDw0VGvYdI4mHxmbjGEmdOZsA6aCyoq6ITilnC9LgojIUQm9E7h16isp1N6uUSFb38fP
05tjxvoBaN0hHLV9vt+jUrFS0TyC85gCswLsmPSFB8Rg8Z5kmv4a0mJ8mGJH3n98zbfPMNekKqO1
4NjIVI5uGjZ0XNiQZYMwyVJmaUl9OqGvQDlKbsInl3rnB7Usm+1dcnbzbG/9LH+Xwv5sxA7j14Bm
RpIECSoQOFaN4z6OBGX358RdtY+0HfLo4KSSBrRrJsnFEoZs7bzZztca4OB9ArTrtjMi5DUYRJb+
MMjaunMNC27vlMgr3ErhjYleEW6GLLAbiaqhH2Astfm8lMLBgIlY75DTRbwj4zl+AjQaIXPimHw+
knN0uSSDive2M8DLmbu0uFYgBch5xzUK6srSy2GSfp5s01xEiKebtHyaPQuya2GI+lm21LeMXaEL
UywiNemMFHdIYhSmHYwmWWAHT0TDb9rq47yx2wXUYjf6TUTuH0b5m6GIiWmelzSp9pAZBx1ovH+f
dQ3e+yl4ylxOtTY/xvGphKlK50qhORBN+WNRuPbFRID61hhGNE1IJcpPHu13rseaQc+Wcx7ztT8D
sL9+emieyYLIhwLGtyCUzU5ooHDy6iIwWNm2PNjmZ0vmO082fl2Cv7hBH0PL0WqFzUoS1YWhP6+X
5WpiQyNjQVRXSE7ap6qLiebCQ79Fs5peNITpIRlEGw5l7qH2zfkEAZjaDakptqlRpM0na9u7H46N
HlgXh22ljvoYhh6VXzocirQ1Jfci9jPidgePBpbrLp8cs99ZVpCv8m4j+GCCfGwU6PpijA3hcS0f
lmWitb6o+8U8R65JZryu4kNYxfMnN2i/94tz0BaMM6kz/mHu//WL91UaJ4bkDofYx8GkZ9cNz8kZ
jp197diDS4EOVGJPyIx9H2sDt6NPXt/GgmPRwbBNhvmCN5Jtbk7pZ4FjKbIXgH4iZ8aZ6nu0Tt0t
eFDoYk3r6Gm/FFp94W86pLc5dr8bZJoRWlSn1W80tow/e2Po1CdL2lspDed62ybWyKM4FPyUr5e0
gReXLJnYCpTbN98TGlLAnZxi2KwAkl0UNiBoHGEE0YAELM5xs6P3g/YUAri4aLTfnHy8xr5TRfJ5
FCg3jtymeew9aayaRGQzQu5U1mS7gucyhw1TseiTYz3+4aNWKEd5GG/4j1k8+OfR29VgF/XrdhwD
M5qTk94yCU+fUZzezB65duBbUUMy2EvjJ9APZEhb7jTCMOkLEGsTjWsyrEV8mjQhkAyncouvJrWF
d6ad/8XemSxHbnVX9108NhTom4EnCWTHZN9UkTVBFFks9M296PH0XqB+/18xSTNDHjo8UIRCUgkJ
4OI25+y9NttvzuSNBsbbmQiP18zxe5ITsubPyRI0b0KNSZCtx2EEd912DlmUzSa8Qrv6xcFXe830
0eEsrlrlLY7b9NyZvPg6y9HkrmylbcKNq6qIndMhFN+1uUb9njkIwohNEvZv2HH5vIHkH/Fp6Kl1
quf5Vj5/V0JGHkeXlTWeer75N0Pvj88iah1IE6Rr+8iCtSqwFWysoOKMAXHM3CPhc7Tv1Ob0W1cB
Xc/sNI7FWV245rfECo2brDfL6IatR2NuYN9W3bkSjsXPcsK4HNSZQ53C49d3a6eBUnDnOKlw1qyo
ifzb3vCP2Iv/S1387K3/exf/XhJ0Uv565+LnD/zt4lesv5YjFQcr6uM2ag6TeX94bdr/+DeC5v+y
aVpyUsCZRRdjmYb/y8dv/cUqhezGXbZhmLn4U/9KOqEdv7jvFy0Af976Jz7+93OyxbZ26bjrtMHp
h9Mr4Cf8uQGDxtM0CBZqthT6k61Z88arK32dzoWytUqnCP54Mtd/j+ovXIt/X49fvjjpEZG9Jbj8
eb0MSjQECq6H2p4EJCXEnVDrkb7p0aVsWsAbW4R1iM0MC2N1bFuPbPuA0AAtJRajnM7aYbwdrTo7
S/JOC5ROzwgtpjF6YnfyfjV++50WHWU6ouAr0WEvz+2Pj9LzKhj2aY7wzJE/RDXEZ7EhPOgkQpyY
Nz++AU6LnPBVXjSG0bdV848raV2jEZ7MatR7sdgO42hvdbzvbDTc6oczInf++hW8X/uXO3PoUy2q
B0YXndGjNw7nL6EoWZGvlFG4mVJmSioopLTE2XTRDaDNE0NxT7z3T26Syj5X08DxskAcbW7yNC/Q
KAMmLw1H8aEaLK51sD2S+IidUSm/v77HBXPxR1vu75tkiOh8WA7HtuNzEy7HiBkuw3A5l5g4AN32
D2hXkddWVBUfU8587Mg7TbkznFrzAvID7DuRu9YvR61wMQxGzcYomqRWrm2YAA7RO12d+tzDjPcm
Ne37XOuNl3go1R8isUrwBkSq3KXE1ord1zfz2bNjgBgUgxYP9nFzXiZQSK24Fv4I3Pu8lDLbFs04
g43KKmLsdfvEPu3j0KcQxJq6DBBKDG8bnD8GpJVWNV5FWiGWmpBNUoXOXs9TdS0FoICvb+393mR5
Tdge2YSy7VX56w298celPC0fXVxtpHRMKQh2sp93tEPLE1fR3u9MuAxTLE0eNnmLXRo54fuPmX6c
oueSy2DMG4n28wiiSUP3eewNDX0b9iELYEBQxta8tsg92HY1QSEo6ex/JCV8+yFsDVEi0P5xF6TI
+x8SObaErVnUvtJTmnR7BmhN0ZcITEIhG1J0SQHytBOb/eWD/tf+4u+L0tIBEbwcsTHKv7+oM0j8
DlQp/TI3Ut/g6wd7rei+CUR71cC93fYqXMg8qU/Kyj958Cg7mEQtBAS4b4/uFx3EEm/B/cam4RAf
B78wTWOdGPFCP4d8jYYTecNlakv90AHIRz7oEGQQ6qf8ph8mPVSBjDGVmdwgFeJt7/rHQNO6ELlk
ldZ+ViSYlpLqnNT4eBU3hJWSe6Sczap7auP98bkvMj26W8ztKou78f652yUnsFLg/QISXG+nXhf+
3KrkLacRQERobT5GJFrEfVSeeOOfDHiLDSWrucV9o4w6GvAtEEkxxHZFrKST+l4h60Pb4bU2yij5
NraYpxA0lQt4LV4ntoRg1gHP6qQebb/+wD/MJS4/hPYI+mGaubT83j+DMaVmJgs6DEs5YyWB8dNd
grOaEo1xYl37MJdwKUOzaeUCnUYdfbSu5YPo9dZyKj8roawIuFxrlEenDrEfr8IoWqhHwB3Yfh3n
wiHkj03KNCWic1Vu9aRIbklHtk8slx8fG5ZQbUE7oKTT1ONdWasNI4CCpvSBTLscl4tsG5uEeal9
qZ+Y7T9+GawplkchgJ79knb3/g2FqejjzuBSiowxvg+1qWzaxLXXRYqNxpuhdxOZ3mQnZFkfPw4W
NIrXJMXgZQI1/v6yiZAYNnUMEo1D+MG04EHGPCzPe23glN9idyyqDvZye2o2pErM//rdfEisoMp2
e7G60ILXjwbKbNmtIfI68zlZNWckZpJL69L3vU4SFT8Umv6EyjlxXyswldHexkn62NPLPBDLC5xP
JSslvTQnFwNqOi/BeGSC1z0lYjtBhhvZE1Bmm02HwETyaoA8fBQduWL7yIzii7gpooaen2425KLL
7AyjYWqs5aSV3/j+WpxCFsQicKCum4NgtawL+lik4Dn4CM5qQ0Y3aejRwmuIgSvhScRAb3FsIrNy
pyq9Hbu5vqqbXv0p3MlkV6IRP76aPEkMIdQs77adLcYQBrRpXmNmpmfWqyOWkdFsxTcvKWEbwZqm
faZVSb+h0EiYii1B59FQDYW1M7taeQmT0frGjh3jMFspWmv13FxnXWNVvnASB4CpapJkCt6UXBEQ
Kw37DFiIRArTCQEDRIiuKmg/S/fBlJ4zY/2MELYbBNkhLw/Bno4d8stgGEL1ZTCE/mTiOMmvhR4v
luupGemYV1BLodKMtNmLcK7AJ0M6ZE63pQq+moo+rlPN0mDY4mQWa62ORbUq6yG+cEpHf5B4/YGU
k9QwrSpS76gglAZ692kacI4RhAaoXV/Cr2ayfMhkziOXqkZfK06QWFki12ZKERhWntM9DISOeX48
xgpBi21iPjWgWTBG1eqEK76pe2sN2UH+KFRsYz4sz4bjy4hlPO6dCngSwB8CgYiJiv05FvVlDTKR
J6HDxPSZyQeVnMLZJBAKY8+wSVuIPzQ5nSjHUWvQQSdzKoEuzm71GyTIfpHhE2wS2LVHHiUMQoO/
N9Xyu1fX8xBITypPOTwo0F1jhEvaKDv6J54DFIoMM6QnrpqO34FGmJ5fuTiU0KeowxPcT0YRMVrj
T4fMi3oFDFtcx1Yz2UveR+0CQHIxem5MU8yXU0xfc622FE2DlJSIbdzZYDkJUYaB3IP67QJ7isKd
DR7e3nQpNFi/tgTgTTzYGi1HL0rWGYGJ3ioMofISYpsMF8mQZ7+hx4jIN7Q+/57b1nBtz2pHHiAO
WxeodhZd6ghoMn9iXA+bCOMgPXwYQVd1oRsPKqXPbo1Ht97HhQGtK2qQbxTU7fqNR0kqDYbWsZ+H
si8vXboSOT7EUlsSORsGboROo8GdXCa/nL7T5pVH8BRWJd7PHZl8ULdUN7ejtUu2sSAgRSFPu6El
tu+iGfCbO8FRXZMZjhsCiq4KqxJult+2NYb4eRq03xOBcCrG1x54Wwu2xQtmZ5bV2soMG5WhpSkH
dPFaGQAdjopgLNUZtVScWITG9SVffAyf8dy2yOxY9V3ZNYFi2gRXtkWOQ5qIEKUNiqlVcU5byhCt
SyW3hlXT1tNzaliYFqQikutWWVjpLYqJlnzsAuys7Vb2o47rS8Kwy0lWL4HSrZ1cCJN4J3rsndbx
Y0NKvPclQOGbYuAYse1rOyIPvi52NbL32+XbNrf2VJLWzCzVPylm7X1vZj6olRZBElh1E/BKzK1e
X0KTK7xXjz4PeY6dOhywKRLqG7uTDro4FrjAhkGngNAQiH6XtF2/YPyrSmG46s05BT5rokKg5ogS
bGnfNOXAzGCPxJZTIY6rB4IiMqQKBEb9stq5/dFyLq62Q99Y7T7k8w60SEV41oLDxfRN7dHwU4hC
t3aZlLUfEUmKGbVPS6IyXeix/jCMar+PGxFeZWYCqpoYQCTpJKGqpKpYy1StxUO6JdfTIAMrj4zv
Oo2v+3qCQb+1Jr37QSNR5HuyxUS21gbFJOOo0omWxOYn1+SrQvlGZSku2kmC2yvnJnuNndi74Kus
f4Afrl5sODsDxIQKJVOtUUxH4VT0B3qnynTgRBZfqa4gLFOlIKsDFYjIjrSQUPqJUus/ukzGaE0a
r75KW2GggygX2Y9GMetC6/C2AactmmzT21ZjYJ8wR/c3r3Mob4c2s+D3wD9pg4zMK/IjyBr6Rbwi
gG3JuAlgOTgPjaLkP+bYUecgVjSgG2M+dOpZRSUMsn67tD3aIh0eOQdmIavJbF3NpYScURKuXe3C
PoHLkUAIyrG/GfDVqZiP58SKDgVg/NB66V0Py2I48TGsqN9iik9qvXdxg46c0gtCN529W1QSln6q
IG1B6K7sRV/hFRrESAyB0CoQgnGtoK8L07k8T+2hUdeUyvCtCwcc/Kp35nheNYSvKlvdrLIrkYFQ
DwTOdoVqaxg+TNRgGn8sRZVCnDXy7yxgLbPwYBHKTjkEL3Adzs+gu5t4zQid7opOFTyNAij6atL6
OtrMdgV1XlRgLYKuzT3Jv7WrJRAsE0jNWjKJEJg7yR7+OkGaTpE5z64TZgbrwVDjHjUHpngtlmQP
8W71c8Q+uvSbfLkF6iPymzDp9QQJUYbZKolDREqeMvFRRvRFVm1TzY+GPRNya5hwDZHYOMbvog8L
uOckGyrUUmam1k7JyyesWUrqZ3nlvmheFMfnmFbrH73WiYLJcTJvTfCG+QpKbYqDXsUjpoe99uII
R3214U8EjspmCgVOH/6OepiJhL5T5dvYcq6uparzLjBC1lYwFFl4nrid8cuYh3adQw38UUBeuApj
JA9wfQ15nWeKfgEDK5Use/mTYyvjtZsoiG0tmOWU8WF3rJlgsg1tPBYZQvE2NCqqfVKl+spzKgQc
wiiBAEeV0r1WdTI/WVZs3iuVORx0Bwkc9dJGxuvS6ZqnoYFDT/Rl0QUFeY72hWkQI79LZ2v4Pswa
p04enHpR0YSYfC11O7zy9fxz7LxGA4A8Z/co8nTmVZ3lhoZwPsGbzltxLiwH5IIVUrnwBDpUXSxM
u7Ykdg9RPXteIp+IcArUDBi3rB2APVVHHSpwl//GZwGefocd0oxVoRk1ILxegLFs0167myso54Eo
pvk7gChoNs1oTZcpIGN7JcG1RABgavTbaUvS5O1oDqSyEw7q3IuhZmbG1G5jw3Rii0CPRosab5OW
IWxq6mPhz0435K9maLJ7m6ChGvlip9eEiFbNAyx4ijxhI61HBq1zH0OmOmOdAwwIOWRUAiJosO6w
NRReYKqJ7axEXiUicAYXnLGqA3bfhGldh+sUbpuFbRs1/ZlKcNBeNCrh0kqqADHQc11/hELBgmiT
toslEte9w4qix+dY8ZfsUSvTnykW1KAIVNIM14lXpM/CHRu0anIC94IaEHNnUojkYE7qiA86z71b
FZWgB+FArwj7UK3mrg35g1jG4+FBg5qBE7yHEdKYafE0VZZ+u/R6f9WFOt1rTjsh6SW5ZgRKlGRs
xWpsWRxE1PAJEBYYWRaCXKyMXNGjHXGU5U2TVOiTc6cAl0GugXEl4sbE3IwCAbDfQHpO4PbR8JAQ
GLYkXU/s2dq0E/w4NgLCryxPuZaAFxfLtF7u+4p06BWZbdkvM1PZ/IH2rm8mLdTBrQKxPKtlPZEN
1/UuDWhScr3t6KTLlq2gPUbkhumSAkIS+nVKzA6pmY1T/wLIhIi50vQwQTXSzEAwIuD3bmTbO7vK
my3iXB3Mz1Rmfq9N9q6iHMGb6br+mjgZduqwPskRQH1sZoGqN9OVYg997086xZkb3D2YLcM5Hsjm
62ftlRAoeiwxaaerGgAgLKVIUEEfi7AgBcPErRxYQxUPuyobxnVjQp9f23lO28HpkKtK6UyGr/bq
QvNhMn0lVslBak2UK3aRbC4DFw++QvK4ltgbu+9iJ4jKkH4FwSkTYeyENDKWZEiuN5shwqDCjGOy
ZzAz+6XUBumjZXUu0Glnxsbpx5F5wE5QKjvqOPmKJkcScOelHKdMqnpDstVEthuNd8Of3Y5mRj61
kxkMQrQXjjERnRJ5kmU0QyOcGaz37ND5rwmssshaDxWjfyXGDfRjVABNYGe8xPuNcpY7KCrop2Np
hMnK6tH2r3q7H+9TtxjOyeDKjBUy1WyfaVjcVj2H5r0oewZcSP7sbdePw5lHf4RocxU4SsenCey5
FeOPUCdDSKfEBSlGsB+kkVDrm8YSreQwx1K9rhVzvAkBh4eIcDPnnm6/An68AqBO4aubw7VGWwVS
DwJN21fYF0BASPvx1pxKZjZottp1VM3Wa6u1bPFFGKcraRTFb89omxfM/u54mTZz/QQquFuiLOCi
b7lNpNuVqOripmsK47ED4OWQ0BSjvXERmpR+Ij1oI7Ha8OWQQtll65g1NybDOoVKFDb1/L1ppTke
dEkc6aZJR+NSy0sr98k5YCbOHUXsZjlxshsZ9jZZgY4Zrhv2vCSYJGR+EaesZ743zulIpOkkvymT
7vUBL1+7AuNCNApklD7IuyaFgqU21hmtP9uErdbH3HjpxedeAxgliCsb4S//u4y9iVaV95kV20Sl
tWP2IshpvxjTsj0He0w4lxDSnkmMrfMnNMrjzRCFymvqCmhrE0nl2ZnRZ+TMDEWPaLti53oxR8uc
MoTpoK3ZJ3lAhTGaEKEjanerC6d58pwyb3YIqJN9azTjL/ILjGmL8ryD2OwqSRTQLKe84BlW9Gx2
hsoLq5B82+yODH8ULlhW8nCHbI2Wngcq8IlxbF5Ml2ZGVrnPbwJ0xIroqQFFRIV4MDCGuxicdcWG
2cx+znzFVjApXXFOHD1POyam8xIllvk7lZP5SpCrPCAbcvodmzdOcyMywG/67FgP2NGZL2zSaUIM
JGV6hSB09oDUNTkxxaKMyYBKKoT20Kp/i6xJ4R077Rg9YdozKUXrJOsFfSPVM+oUlgvCKppRxGsF
W8cRB8G+EiNBklEDIHHTp0Tk+BVYjXzLygrzuEVMCzBlBjNIxItUDiPab+4KZz1zT9JzZiaCJZnZ
wtUvrR6nIrDwN1xmRjb/GNu2PW+SSfkhxkL5AeGfOqA5Vjqr+kSAN64BQZi6x8rZ+spQS3GWpd0U
bTgx1j9l2YbO8v1Pul+3FSQhgk0i99LUSvwmhFtM694dYGvQC1CJ5XHNYkUsOEfmyojD27xpqsjP
tZyQ2kxq6YPVDuZjw0c87jH4ma9TMsy3AilDRASKCfZcNguFqUo1q0VhF7rUYgQnkFVOieaQMQnz
j7PKfUCRVHjbxDTRORjkn1Ot4Ssg2lfjYv5AUG62H4zePfdgsfHE+zjeGxL/o2+aMcFPbdkZz46d
0sKAMNaU5O85FvlmBB6dNVnZ1cy+FWFEZZU7tLTDUYWr3QLqRVRE+W3VpCnNndyzC7/DZ1AEkoCg
SxphoL0I64EdLNq5+RY6jbwSiUGhWs1qMqmm3C7NTSGo1vhloctfCSnmxmpmswdud1S7G2KFlTiw
oyx7pPvDyTQZWs/YSz5m1pgKdMFa7epMnMUp/jA2s5Lz5cpqNEuwOyyI7+Dfuu0VIfbWc6LRslnV
7URQulp26Xfy7tEO0aqFI28XIe6GKELvzpAE5LXVKPr9poPmns9s7QmR9ZLimSVuPG+0wo6DpTwZ
s+EYrJhxn4ZWQPfLWkewUsvAbCv09ExLIdkbIFiuhcT/QnFCd8UZtZSUoCdjIjum40DpE8lmz+cK
4H8Dljg1hVXW100LjAesWE5KvadldyP3Vm6GTlmIFQ7JF61hczgyXADkkdHHA5xivX9m/e2IxHL0
+IJAxcjaA5pzyj3RohY7IFJq8GJEy6BMbQC9eZWOj/8ODVBTy1bh5VJRvEYLOd8ObtRe/nsZZjin
ioGWbw54PFBZtHcyp0ay+bql8aFgjhFWMwza6G+63GP4PRG+TTgPS9xHBrB4oMZyrihGRx6Lk12K
QgnvwtRuTjQ3jtTeNPG4KiAkS6WjjUfLOaqXm6IAFlVAj/XMFougq07DakhziR1PpGs0u+Fe08Ga
5ZSFg6Qc9Y1sgA9+fesf2hL8CDqXC/jCpGVgH3W0FMttKiMCIjePnX6WiE6jTm1Yl7k1lldfX+pD
n2W51MI+AdlKM/q4caR30lakyRRHRI97IOKlWom4q080yj69ymK8R/RKL+cY59FYGO+FwybfiLR5
nbeVcldWmTyh8Ph4FfagHkcJ7OeL9mJ5rH80H2XnpSWGCMLB+j7BxRaCs7OKNPvHXSN4RLwXDWOq
aevusSW6jBHQDXFb+YiRtZ1YbqSKUEMWS2zY16/nk4+A3YoBnGdBnXNr729pykIKHmJpX6t2dDbP
2BCUKE8PmlNQVp1bb91hlDrRx//QM6JxY1CnRsm4tN7Mo24y2W1xrbEOUOjm/Nb17M0HKFZbaZXP
gmjzoKHTSq6hk5/okR1pOt++Ph4qwhkDqR7OzaM3qCrhUlHk6zNARJO8kQ95vKKr2u4Rg2fLYczZ
KaNOicxG2C1r2R0qGjSqLwjYCmbiVU88ird8leMmFgxtjc/QIgzmuIllgSGqOGMInxDs+jZrxjzQ
e2pqpJ2/dv3Qn6M8h1iE4w40atvve1PmO8/ESZDFywGuT+pNqTi/ieCuDxOxV3R5wpz6ATlOJybM
D8MfCN7bx4UMle67fdRv0yCJhm7bVWACx/EekBNYBEPNdl+PyM+usmhuURm8mReOBocVQvq166Ly
zUJ3L8rKeRxTpb75H1zE0Za7QLSlO0cTYN/xYZFexgHGyMwdpuH8Ggqqe2q4LcPp3cvlibnoljCW
L3D/44HeGaPsC5BwNEc789JYMoJ7ZphzttjKqqETsNI8CeqrMeMbqJLAlokIhZRjpTqxKGm5Kyw9
ObjYtB7IBnZ/fv0QjixYi6DERopjYd4FZa7qx8wDHdYlUJ608uvC+q0mkXjqanFrD3N1MMCBneXN
VPmz1VEFcQanu4AvBLnT6YZLO8KMWpkjVVPybr5//bs+TA9vPwvJBUopBD/qkc5Fet1kUmqv/KLW
ik1UJRS1evBzXmFnZ7PoMUaVEDIm79fX1/3kbZnLkFj0mpQ53aPJgQMIfgONQQG9lpJ/6LJ3DCm5
Dmpxaob/uA1gROBQQ71nYYSigfZ+3qW42yuzIOBeZAW91RrKXJFPxrrIaSK3YMiWwFuwr/hSLi0P
H2buzafCDPRllB8NzwXYAm4KGeGyG3r/I3JvYqfd0hXoTR1QtJ7p6xypz8pRMT/nvPa9No3eGSWd
8WettPoPwxt/y9bWkPxQMRK6El9lblOSrymca/SncHQxhNt38UQJC2G+ogWDNpQa6QSmtyFqTla+
LdRTYtRPBgwYfrzurqsiGjl+cdRSJ7XWOrQcmtm9WtBvb7GIFGurRSg+O6GCGBzhw2hwtvl6yCyv
6egJWg4whWUpYdQc63OwtrS1SjHFL7jyM3GR6hbHkX6LcEe9FZN36tP4ZHKExYS9E6sgX8mbXPKP
HUhJ4xUIs174OWLCW3Rt3dVUmsaJu/rkQ8DOr0MvsBC0Q0d8Py7QdCSpBnzYL3mxd0BBBTNWlFxB
FddObA+PmDRvcxA2C+wVKFeA8h3j8UZswMwweClkq8W+ZhTAAAC/HDSM7IDDIEG2g6pR0Ff5VhK9
3gKi+qYl4TlblfCg9+LE5PPxCTsaUw67g7ed1zH/pM4F7lIC331T0dKt2SDsAvEcnVhKP44bVDoI
V9hEMg0gEHr/hD09whfPN+RHOR6hEqtEABJw2JVIdi+rkqLJ1+P04xvlerhLmWgMROhv7K0/xo2p
ZGAHda5n6mWyaXCyAhzWwsUmdQog8+mliPBhvcMGiGzu/a0llENzQWi073Sd3FuLImnOYLDBak1P
jNNP3tUiSkNav8gikce9v5SX0c1yckZMn+OoI/bC3MaAW09c5dN3BeKCYYqsirbn+6uAl1ezceCG
QpqLvCZLHkpqQX47mrTmlvD0/8G7+uN6R8uQMwoIiFJwV7Kb74Tt9iuU5ekmHotTst3P3pXBWsdC
a8ALs4/2WtJriIbXuDXmandlYibymzaXB1z95okT2meXYqGzOHd6WAWPkSSRPtSj1tPMSuvW3MOG
D1fGWGiXldoqwdcP8AhLsswp6OE5VpBDREkJB9P7NwZ9nK5xi56g1HTtWdgVylgAi9c1CL90U1XS
9jvyUh8yfabF3cgJY1daXxPXF/qpVQvyykXoBi1ic/oibU3EKwLyE5/kx8G7/EgGlYaIjQRY4/2P
VFv2jXXHJGuPGaAaDS51RHn5xETz8bHjYsf9AAWGTTUpYO+vQsEesTYEUqgcdbGNwyLfC2HPgUl8
4YlLfThKuosZk/0u6/Bybj0aTFXS2TlWhJze7FxmAe0U59vo0nqcAN2XKzXHqub37nRqF/vJLZr0
51gXwVuisTy6buihOzLZTPs9ibPhqoyihtq+1u5GPTs4aIJuefnNGUN9vtR7sz/gZau2NTmsAVVr
lbJUVVa/VJoq95oY5hOv+eOvW7huNr9wMRFqx08l8tqxJjQZkYPudneKGlUXnUoJISYq48RE9XEb
tNDLGE9o/nkBztG7HueElmBFpEXoyB6pngE+v21uWHTlpa5n7qqnfU06rWqe+uI+jmU8ifgMLI1Z
Eo7A0Y49BXFFsjwKZUJnmwd3MKZbV862PHGDyw28322xu/vbk8hI++A0ri1I0242on2n3no2jwV6
to6yJ0IzyM0I12gj9pBw9ySF2Ssvp0f+9czyyX1Sl2G7bDrwS0Gqvv+a4PKDF8Z46LOX9tZe1aXr
LB6ju6+v8smQYTtJDWg5iCzI4PdXYaKUiBLalLq30d+2U3+DIaJ4tHLWm6+v9Nn9eLhRNIw8rNT2
0UQ5iQiwi9Kj91CJfgzron92VK++//oqn5wzEYzjW0C2T71HP+ZOdznxHZ3DDUlU7jmCF5eYexhG
QZJ50dpu8ikAWB1TswA2PNrDS2s1IFJQN22oyCAbTKcWvUWbBl//sM/GEyNqOYBB2OPw8P5BZ9pA
j4LmnS9GYZ03KKb8MqOjMTcjrTW+aI7idlhuiPUSgGGEOHH9D4+fR8KAYVa2HUBix3MDk6MMO9gz
qzTts4dY8bILuJ0nAwY/uQx0tMW4uHg32HAe3SbB6Q0LMnEPqBgmpNhxvMUii0avzKnqkxjnkmzh
IpLRkKeti3j+aWpxv81Q4q2VpGvXxNc6DzH9l78fwP85Tf9t+Wj/e6epP7++xAkL3WtJYMi0//Uf
b3/g/+VFu39R+aJSjr0F0bu+mKn+Nppq+l/QqiklLWYUjxIqe4b/8plqf1HAtVxKm7Dslx3Q//eZ
mi550UTmoT2mjQUc1vgnPtMlfprx8q9peGEMLRwVKtSc2NhimUefzRRlrgJJc+nAV+5dRUMWF5u3
o3L+kBKbuefcix08VWnzJyG4rM75KTKjWsG2/y5LVfiJMLJ9rnhpIN1n1cxuEoAg0UjUbG025z0s
mhVG+ou5sspL4KkHp0hLnz14ivfcuXS6WKXhVu35TH2zN2A/NOMhl82ujpH3zvTXrJRwlepCstgq
iDAgEQI+L37YhfpSDeHObCVubI+PzThTSbKJ9X7Tmes4/xZ7r9V46L1v7azurPAsGnD5JOea+4BS
D3yfOq0EQUIq6TDhtPVQugjDevHqZ34dFZsLFR3gKqQFUSTFdUvCkoqt1aV1n4hvxAnsp4zgmG5j
hNGhIZXTMSc/ne/m/ELHu8aeeFhZykuaqQ8zqIgBWrfr1atRFDvFux8KSru6dZXKp7kEpZhDlJgQ
ykEkiOKzaKwu4PlLO9kieiZRd+q+RUW95Vku4kEvofxxqbdnQiWy0EUE1livSqTctwKG20T0j6Y0
9zL6SWcC+hjn0jvIEX6upzsNAsOk6YRFhddDjLEu1tFVqRexWe9mNSImgh3GRdWk2zkbX1I5bote
FqueQJ5pHM4ddbiKJ7lCHrTrk+Q5k5sx+4k1wVhlpAuTJrMqlSTQ9S2pQjdTqe28XvEN5coE0O7T
+W/3eCnTm4jLxhFySQMFxLXUv6WIHjrI/WTE5e3ZAmIp+34zdQTi5ISx7eOuOu8JrfIzKglWKG/J
6fMd7Tos6Uc6pBVLeR3Z/Z10s24lrGnbGKW1yIYgNk7F08hmCv7UdBNV7sHo1Rxdj7sq3XmjtqgP
qGht6kG9bUiuRqyYPRoji5SOccKctd+a+mqCuwj0qr+Y0m9qU2yB51IGps7Rf6/pDe5bjCupRV84
zchXm/SHBmIOy/RqKHRYe8iS5r3X9gjeywP6r9Tvm+rKni5Qj/9OnfGS/I2glEjc2mobYiOwsieo
RkFPTBDY2EPSNSuzPEzxnRQDBO2W9I6fxJE9yMjbRbSsc7rmltpfN2jwVpWLV4cwVWyUdpNQ9/kV
k2ptavn3Vu/uwqTEOdqTfOUGiiEv6ZWsiZG5QTGGVDff56ayG4zhYqrUFy+3nuJJYxw8evOuUeAn
t4jrC7k3YfpW8tCXAdqSs0W8xmb20JO/hnSJLoxqXk92v3Oz8Cbsi99xZPFa6Hj55qBpjO8umHXr
spv79qejyxdPVmfx29uAKBeruJ1RaYwKCgjOcWcghJ9iJfzuuXweimX8JvPkFWspwnK39yhzMkGE
yTqe04Ou5OtORkEaFdfejIh3dG/GThEbsu3okBJ/vcHGdYcs6cmzsjmA8+hcKZOhwx1y93FFY26K
pon8JSXajHF+NTpeFWi9fECM56M9ulDVfKcSulyWT3O9TizrMcuusyHZCTK7mUGQvL9oIYnYbTEH
ILAIOoufNVdcxhhbdDrTftzNRMzkqBYSZNc+2UfzVd5Z4y2T6BBoznSulXzTMnbtlUu20srRD3ru
iLsqVs4TwF975nRzK6aHDuXebOr9tYicx1ArxKqvzLsMrIYzJ8nabFGmERYuVmrY3E2IAQt6/DdF
Q973aEd7Nx+6jR3V8y6UaMMqTbE3c8w3SVcgBdKZ/Mj05oDXhCAFaM49Gn4lO3crc7q3CvW7zKdr
0lQOqWNdaiX8RPPQKWD76j55bWPilobQXCWe/SphehKblRI4NaXxzsMpsB5yNz2TJsmJhTVe08NR
nozW44gO+hCTCFToVTPhNetlKjY2Xj5n4jMylfCco5+8TIQYkY3j2qpNEmesUAC0nxBO1lPZXiKH
SS6SAu5Z5nVrlzydFTqmfq+7GJLU2nhAlFvsU1J19m7r2XeKJBUMfVbMjK1ehEjFH9uOspptj8k3
2dbDxpri+oaBkSIpi5JztCEjiXkesVSNWe3snHi10q0FATuKwNuDNwKQTsg6mBIkqs0XjvQ2MLp5
aRhvlC7eRsBmmM9eLHVA6opqatWREX8Xucg5ZSfddRTX1R7uSY6o5lfdRneEGO0MMuI2k36L/tQ4
D/EKB7qsCcZlqrrGesDn0nt2eSkNs90Ycds/sw/FI5aTVLrnvAiVBfsfE61eXiLdpTE594LQpRnr
jX2vWCNQsdRhYpw6dJswTJcFL9J/mKWqBv/J3JntRm5sWftVGn1PgwyOAXQ38DPJnFOpWaq6IVQl
ifM88+n7o238x1XntN2+6ytDUMmZySQjYu+91rciR3hy1PNjWnUTkUYeF5nMIVRhLqlI6aGzC8O3
+iXHCpZ+6aZI3UYJQGJFRi9ZCKlf1c/hVPUHFOsPcToXF8NO0u+dWihuRf7lMUgXhwh60yEpZaq8
Gb2ka9TS4cpk2m5EEb3lunMQsMS3nMxe9KUaN6xFZUGaya1pKINvFlmwMZhvkCqXE4NJojGicbLi
Araxa1GINx17+86EbuG2UbQHRvQ46uKKcxWSemnW517laGA/C4anOzTy+gbm1EJ28/xNJFXP6jAx
xEPguVFbZ96n1mJA1elJd64v87SDPNvEy2fYxRrRN41KOFLzshTF+2CFd7RpVB9qGEuAyIiNS570
uD204XyJcu1uUeytrhf7zuwfRUPkMSppRlbfJzv9WsK9wQmya7jscZztKDV3ltOjmd8Gxhk6haet
EXSleYxbcydTYjpihMLa6JV5sBnb6LjkTuyWTb/LAocdqr6UZnqUU34NSa3LxmvdmvuioF9dVbtA
t3w8RUikOKqha/aVlEfD0Kobrj1HBwixiTxWWWF/Qdc1nJZhCRGdQUPwI3XQrpkCf7LNR5iP0Edb
7N2NVDeLagQH9AvOLg3FtG0K8lK7qFR0hgJGEftdvTBMWkYJyBpXF2qjdjD3oQ1hFmt4nGzMhrhd
cuzt06ro+EYe44SaPgCh2FgpPZhO3ZXVEt1Bn2BLjESZbdshVzywPerOCjO5FbkxuTB2TV9vBe1R
wtc3hIUthBsbyr0WyWTXj4u578mPPZO0knyd46W+L8u2BDVBNBjMiiV4MIqRoGrNQs6HJ08neAnM
79UUSHbrylT3STbVL40xLa4x6kR5qUOMaFopCuxW1fyYLLOGNcjsj2igzc9cYzpadmN3R5LXm4mm
H6UxWUE3TgdodwpLDjJ5rSo3CVGc294p4ke1H9WDzkd3Sdix7/Dk2l4yINbKNLva47io/VIhhXQJ
SAHGR0Go+jiZG8Z3+bGJBbuGXevzlvVD1/d6pe8n3HHHQcavom0nY6t1qvmiZSLeLIMWeQy8k1tc
ePhyZN5iP7JwN7kJlK8nZNjyYBAUy5e6jgmbgPMJzqONRlQyGDFsnEsi9Rc9ycnk0dvsqOsjRu08
XzgjVrP9tgDSc5VaQ8dt2G2/G8EyX6ZCSV4bmTmHSTOBSYkxJ0qyyKrhfUEDvZ8GZGxK1H3FNqyy
IOrkgyi9cRGlcx9Lc2dOOHJCMgsby9nWDXGJqnKsw2H1mkz5jiuJfSZULgS8YSecno2UVto83oip
NLiV0IafOLC3Xj0QCp7MBJL3afBVN8ZtxlxmZcGfY1U7k+10m85OdiCp9BGv05MOlCrpwKgYE8tT
+ci+etRbx1exrXhTg1vBDJMvSq9B3lK07QRZz6/VcvHHBJ4rhgtSpwvQBLg4JOslvYTgQuLohXTD
g2zfuAdBvKZj5UsrfC4RIFd5cG3hRnDyg1EN0DQ64u6XbirIfYBoSGhxaLwsoyr8fhBcfLvZgPv5
JidrYB+ICtea4/iYzEb1KEQN121ajMcli/sNA29Yx7QWgBlrYouOtPGqpHlaskXepyl5skW4MDnJ
rGNuk0lILPY2CLLyWsOPIc+PG391i7kqoa/+VCnH0Da2opL3s/a1JPdKr1aodbMLVBz13eTbOJhA
hyM4Vfwq7M6C2Fcr4UCJo9ntgc4DCt7Qtvws5tiv8YVih0RfC6m6SS619lJpdf0uteEdx/Nq7yJP
N8rUZks6n7nRTFUZecpiiIkWF4BiYExP6tIP3oT5wkOwA1WZ8yj7hpKfSJA40uO5CZW2PxZqf1tF
KIxi23R2GUp3/BXRrlIaz2yNAI2hhe8sKNrJzxg2UrE0MHDZLWzC6810t4gw3puxrr+oDUtEG1kW
lsO0tcgTV9HpdQW+/jarr5EeDz6i2xjHUuicWlDWIfWbyLcCGRdJl5mxx7YWHZU4K54mRZE+DMfo
NoMEA3lXt190Bv07S22aXUeIJRjrZZIv+CiWW+Dlw1MCwfvBNnuxp0PebfsmIDfbyaT5Iswuu0RD
nVyyQpEPRQb7vS4zA/k5gR/UNWN90NQ4fxmruXlcNRtvk5113wbOG8du6ZWjakVau+1rrXvCCd9f
+7RIjgruyq/ob7G6Dukw7Azi42bXlLm8kaPVvXamCB5SjDD3Wh+zMQ1twHkXw0r+2Ouz/nWxDNjP
9CG1wp0EtHBdVtO+TzAhChjDjybN1a1TpNNNalbqadFiajGbG9Wyc+0hELXiAZJRLr/mbeSNXZMt
HZtQVqyKpR8waLfC5GvrzCawnDBzU745ZlO8QHkOuGnmeTOojfGA8CZ6xZPRNJ6O0f2llyYBggZc
ddx62XRowsTwnRz0D8lEh4Xkl8MUxk1HH7sR95OGzYmCtjc9Ucwpl2Zgo3ZauRFOHD1niWH4tVWE
t1IM0WdvoNd129DA/heUS8+tZUfBbjFrcAaB0LZLb1MiYmKeT7Rc2SNk6hzbaQjwcRQ+cBPdT8bi
HHHXxnI6aGuPvV1c2peth0BwdI3OesyV5pZ9t3XRMTWbwKRv2RsPah5Rx6Tw9wMqGtjgxILXYFL1
YtHeZT5Yrg7gngZQvBmmJP+Y+7i7GbLkEAf54BdU6n5vIsWDUe2nMn0tA5HthB1tR2n4ic4aTuzK
XQJ7FcPwyDEs/VKUk0mNLl6bPL/Bal7wrKvho4M0zlVJ18Dr2uAEt8UIlWcZTtlIeRl9LnRLaOzj
plZf+ig4yD7zR0PrXYGB2W3EcnRUhkJdph/xe2KkHBf+LhvPpci2A9J/V1KF6VXuUZWudeQdCGPm
DAsZglbQS49OvbU8JeRzzhltBzpKDi6oso8e1bijS6CXJXHvy0G1y73ZNHikRy2k6tOqi6g+OnFd
Sk5e5MG5WZJTZVf2RkstEx4B4gdlpKVh17i/HE/KU1xvdVFnPEMxsFw1/Ei0Ypvk9kdFgPFTkSuX
dhob3165NTInj1MTLaduQX2VJtWVyurApXwnslkwRAkUP2wJEAynN0tYtyxyrPlMUPm07xhwfbV6
DRQMbvSxvSQYxk2Bftjt6rVIS/DkOllq7nDv8/bR4bBRKc9d2PqkLVCYyurUN0t/UlNL29Y0n9vA
kn7jQObFtg0QPadfaBK1rDbh1nDOerYNk+RLbWnXMK2+KxGJeAwXYSco6byBlY1zpiiNHbsQ1oKs
SMk1zfst0SIpB4kKEVWZ17hIUALkomzvQqybLqnELC05Tur2MS2nc9A7nDLT8rkJa09WzhsMl2HT
FUW809T0MqR72dsPfYe/X6TLRWtUCPT5JkrkJQxUnQFyB5wmAV9QBa3pt3pF30XOsDDUcy8BTrFm
k+tXtCcjHhZXa0pJToEAWIWvDwzYWaUh5GP2St7CJeEmtOryZSmnT23syIRZC1GCchM/dMRN2hlH
CVeDpsZbhun2bITWuW+Vgg6apl37wsJBNOrTlVm2vQOt7YloPpVYK/sYffe6AWISZ5Ox5cXiPnBt
+0E2Vfmsj+CuDSKVSBjqCN6sMCRMQ9K4alRh0iBT+6zQenoAXz5sQkhEm67tbpp02VlxeJcXHPER
0j7P1N5+vcgbXYRcryJfVFozLWAWo9jm5MsWZfiUlnq2w5tinSxEhzhAokO7wEEOuEubaLrVstx8
zOkzxo6ubMMcGoKRRfauLGt7K8o52SWFvSYRlM6dEuGbGsNbsRhH3skze+KFqHUeeedNAsTYM0ln
KUzYGwHRIj3Bk6VBh56IlvBNpbytA4TViNaBraTxTgQZSVMwMPzZcE6SE1BdTPNXNiuNs37sD7SE
zn2q0UYVKlgJdW5uh1irrhwNLlrXngAy6t4wGrrnjMldKhWbcXP4oQ1R6g/W8h2LrXAtLXQepgwe
f5+Wd/TRWCQbwANg3ss7K60JSsjKfnVfDs62TRdxrMzKPM/wM66lIuI9AXjEnY89vZmZlGF4qmSt
aLeZFWBuraxnvU8htzudJ+yqumXj2RW1Kkkjd8xrZ0JUKViDbTO5alb+4Jh4zgf9faiWX3clvpEA
0AW3aEoYgJ16RVI/mfaU7kODFXXutlD8iXoQXtfXz7r1NUZwdCW0Sb9GPTlRpWeLuyHK/Ex9U+jH
PTglOArNwnyi4V90qcSMh1nM6c7pluGxCHAVLc7UX5NCV3AQpoeGmJaLGfVgdxLnC9kNHBRjrO30
xWi0s/D2Bb5/fcxIPpbVpqrniE86VedExYUpA37Ziyg9RVXgFep1EOZ0TFbce4NfGKyDLwZSj5sa
YEJpMLflgUgsXXLknTMOKnRn+/qQyuCgasplJNd4YGZRERou4icOwQI9jtiDO0p80+zw8FAg0399
ISqjhQYUma6R2+amxUyx2jt3DWtummgV7n2n3giqfz3fN5gap8piYvGa1oRdmHVpnooVoRLEvbEv
DBnRQeDYVXZtiyswN4HLzeyDSfUZKbU3lWntA06IGJUsydYSTC/pdivmUU2ZTQSmTbBFl3+H8H4i
QPFMy04/pH362syhehp6qzmm6XjI87DaJ2puu30AFcfNK6J5tFXqCsTyw1GzbjeK/pytl13JeUr0
tj4Ocdb52ozlTOhcy+ab1IKEqU4wBSBIxvPocJPHgU3EYdJswdoOng6I7Jhr7feeQeNjElgfUYHS
LTSOPa3kMSqULZ5cdqRQkvia9GySRadqREDnLQ5u8y2twPGkctAfK2d85Da47XN8MZUefnD6EWdw
Rkd9tMzTZCqncEhymMW0guU8xn6hY6MfyKlVs1TFKYW1tFfGA6BwAsAXCsqSuPg0mW6pGq5WGL4o
PQ7u3Mh35hImuzoRxzyMC7epOQtkOXbzZDwauYVDQgCdx7ibg/OgtJ3wARqZ6ZPWAwVqlK6eXKL+
aOd7O30s0gu6hCtlK0ZEexvMtsXeb2VbG4ZOgXahwFnr1k0pvJxqmB7i1qmaCxyh62Bod5CtMXI2
qd81i8LhRl4xVE3uAl50K7MPxXFxUo0AHEplU05YGHAu7nW1u4Wk/WB2eXgw+/GqYStsSDBH/jff
9CmDo1p9DwiYpmse45WLu3CT8A+u9pq3klodwfUmNrtMn3Gsf1Ub9ZOj9t5WnGK1cG6V2XmQhNBQ
Vl27oH8vjFg/O60h3bjMK1+E5nidlfDUzFR0OONfutBUXcLH2LhvciW7k2FHohzL1iKPij7vi85I
vEW2Owu98Shb6XH54w3aYeAc893gqNeKPW9Un8BScbyDupGPuzxtHc/MQj9v2ge+VpeDUr4JBg5J
bSBv53XoWElWZnzCYd6kV6NcTv0sPJtvMwxpkMFdCV07iN5FFF5IqYe9owoawll5CE35YrNtuoiI
b+xG9Zzw1lqb9JpC4kiMDXBOrkOJ89fRefj7pFyuscYjNeqEUaW9bR7osbzKurwrBz7LNMlD0TOV
Cnf1Al4qQjyfm/ILrnC3554edeKWuv59iNifa9VrzG1m3UiJAt6KVnfdpQ5q1NPRNqNqrHqee+1L
JjTSZoEcRcHXkL3Nqkbym33YlY9zc7EK5WJM/ZHR8MZRibYf7GscB6cycGq24iThCEj+L7INv6H3
9oDDv9sZpXCIO6ppx1kLt4C6PEhmvI91O5kPkLawumOyetTLMYkYIoYBQHRTLU8Uy0cDYh+lGhKG
sKe+mw1z9HTu4oT6g4610XpgHxRXW5QDQI5wX2vOhyxYGoGbYfYUC4ybMmLjRsrlJnWzsdJc2whj
XgE8DuIMiqCqL9Cw5Yknh/4KvosTlUo2EUgH8vlK5S7tm6OShXdNgprDMa6RkqXHJsp3aGDhC8ju
hAknOkpDGbfA+V7whV7nJj1oIf76Kptsn3ae7cJT7jdJC94+V6cTrBn7CajGJ4Ta0Z1t6k4oJxGH
cvlgswJ6MakDXltkxk4hluikiG6fGJlXDst9LsCkUancDaAk7qIuYpImFT5TFXOYElI5V1G7zdPu
utTCjTBbYMvcdfP3LqivqnlflMG+zwecZhl1XMNMOCu3ohU7/PXIrCpXdJJ67r0FqMGxft85KSsL
S9chTpJt0Q875OTbmPYb5HPm3NZWwmgt15iqNQbXPCfasLHLU1dUXmQ8Wml7hR91DqP6JhYEdmEH
tfWxWr8144vUi9bv29TYdH0qnpXOgt9lhdQyIN5wni49nw6N3ja2HqNw3qTNs5HNhPKmN8BqtmFz
SDDMT2f8HTsj/C4pw2G+YEdd5QGYLhrhmtmnqNbdFkkXaSUQpV6tbtrq3XfyBVS9es2S5i2YlVt1
XGUGuhfC319gwlSIV5runKUCW/YbLrpNRbmZsAwTOoWV0+8wUeU0ZTKLXAywmTjQsdlIEo7jI44z
r7LVzKtByzxWddkzx6eTl6KP31h9ph4Wh1LbDSpLvU8yO3xowra+LXIahBWmlEPbKBKGkBQboTfx
NwRVxg4cW8bohnVo07S485nVl6lb01pgDhmrzil1AmNVE/BR52i+VFUPyFAvxl03wBcq88J4LmJB
8Ta1LPWJoL8oyW30MXtd8eZqX0ybJ9is5o5GbhZ+toYdHtSUJTox1PKl17ph5rwaTX6TONU9ZEZr
s2TJNQs1x01jPG9uYpA6DhkEfpaA/cdx4HHiUL8Ji8zTtZbBHtxDGeyBNj0kjfJkd3CNaK1+CWYI
SHAXPDtjEcVUfNcSMMRm9bzKEHflTBJAMBZw6ygTiljZYEcKQc2VwRFmce2lQfZdJNYtw7tndJkH
EUWfIzLOrsXQ3qFV7/DmcWS57xznKAP6vNVkXqVNb1cN9CvcDDpNEgFZxSSsCl5Z5WMPqhc9Yt3L
qV8Gk7GgHYygl1SeljHaV0w1yLobXUXv7uZxWoel+W0zdvtFEkOUGVdIPV8VYd7ro3JM9A4jdrNL
zBGbejumfJWLsg/T5DaDx8q5MHyY1OSY690rifEzIJGFHdyIzH2VKVv6paMrjeihnvTbXMW+rdCl
LnV9M07MH3vGNlp6IbQLDJbdfzPTz0brlY3K4X5DlYqWhJavDsLHpRL97CL6WcHI1gbwCRlD5aH2
ykDjcTjNIFhGSnRj6P2d05HBQmLiTp/Sr71MSS0Oq48+iL7pasnxGrZlM4kCgqyyx6vduWM07QtF
2+lGvbWX8CgtxkAILZlshycQlc8cDG90DSgUiKXbScVjHs03KOrcOTBhUeb5OdHZTkvd4ekj8cay
1zVZg5EFjCMY59ktWjoksDxUF7vpa7XYOycajpoxrQPGgFhl6allle0qk5Il6L7OVX5Ngpa934ke
1MhSNjXMAGsI7nvsGGomvhbGfDC6/toVyTakVxFE1acwFJUYMfm4siDGtqbZS5aTKgjy6+udUzj6
3p6Ledvlk06IrYDziOLdHTODBBmCenL9dsjbgwWUAIpJ+KZFueOqlvIVHp5Bm1H7TLRZborEOTIF
D93a6W+jSbsGcroRanhVxsCz2g62Xnsthmar2PO9Lb/Jfhtn6g3jQ6A1XepDz44pYKSXkYfaUfuk
6rDPkvjDZDwKML/WeCZVIHRi4KihXWC2EoxBiyUXB+JqNpOW3c/9g2Mf5ljsnSK/m/IHkSpe11mr
HsAMGZuZzYYilbItSA+hnE71bINHGQXAiwhoAbDTk720mV9rwZU0IiohEgPcBfjmpqSypaPM4Vbt
2mlb1fYusUGW1SmVu4R3pq40/TC33pUlPyMDeTD72FcWMg3LfiDskW5d1+oMaJIZzwJ9c2AoyUYL
O+ii8xHGynvYdEdLaveM2shody70OI6UqzO4P+ac1JduaeEUC4fc3uk14tCi3M2VuYOzBeYoaTQv
6XqxW9X9hC8NFbccE0mOYXjSyuHcO+o7YYquY+hPdZV/C+wcZ+zwQXbku6IEO7UPQpCVbN+ib753
TnKnrJwQ9tZ7x+S0PVikYQM1EuFZJi1jqWwz9eCgok8VB65v2B/wVZ5A/9y02rx2vHJx02T1GdTH
NRoXdZMDhakGmW9kyTraY6cEfoJfcsroPyXZK4fcg1o3b1kfvY5toO+oHE/TqD3PQ/1ZMNgFyJMr
tL+VR5VHW6MBtVvmj8Vs4XiUrJKhcDa9Y73RPl5zNY3ej6P6lr34KJz51nEi8G/GblVp2Jm2Zcg/
ekYezXzEdAGRa6+IwnNS5Fdadjb8A0z5cqzOCjzJlYaAOl2bP2Nij1nwSWocnd7LVCa1WVt5oRKe
m7aCx0HHzG1FNzPaAFpq93TwShB8Tj2oMF94pVqbjnGIlXcw6NwiUNGQ0sortgj1HKRRRFJCnj+1
VrYphfJt6TqUUdFjr9g7jSjujT0kka+nTnSKo9VuWjElC4Vecj9qp4LBw6apw3LTNRX9bp5Vtgdl
V6Hx2TXWYGwCEX+aiXyYjZ7mdCLo2+U7GQ5fO6v3HONcVIxg5oYLHSWxZ0N1LQAQGtQJETFGc+Aa
FRINy3yWXewxNDXpcrSDPw/kWM5F9AZq8cmcjOhUTFJ4qcjMb7qifkJjZE3V3kYSaymsqy8ihpQ3
T0A1RLhOpb51rfhSIoM0maQmnblReBZQFUGWHF4XiWxizDhE6SI/BxMe+SQ+QGi55es6KRJNGiOl
2yQzvAqSXyWYSWRoILKgcueIkKSLjG6m7jm2E8PrLOuQiOoI7mZf18O9k2XVQa14tEwteDQ7C7FE
jyhm1pA1yvFo6dOrmdTWDSBh22Oi+7BUsxvK/KRNw00XA40TXEJdbO2IpGs6Yu6YW8quUzjlhPqX
oLxroOoysFu2ih7gmu+ZZ+XRfU1vmpaca0TyTkPZ2IXTS2hlX+sl0nfdmDy0Svp9QHkY2B86x4aW
oe9ogorkvC+6nTLuqvQwmxDeYqawaXZZH4uk3GbRsgmTp170W9nfx/QDRj81vLmhrlUZclSJu9AR
0Wc0h3jjWeNjcSxMMJXOmJ4jG2mYo/pPkdxoV3OduOcFLee7GpDZY1xD0GlUPiiiVPUo5i7+sNNi
2eeYtz9gE6R+Fg3Fw4IO8lOPHHYY0W21lJ0oH+PoJs7NcfYw5RmMXufuJUWpdYOgNt8B2wJnuvTJ
aVY65zAvtb51oqI9EwUZnXMzjb4FRKuwpVO36mTeUTpN6jYPyKdVsA24IzPSV1LR33C5XhozebNr
ZkkCFC+zlo5Bj2ILH11gdR6ipblkSZTe4AZRD1o7PLcFl1EN6IL6ulI821UKilWIXj9qmQOfsk/f
m7DZsOZCbVG2i7YynC0vKrRr2UYv4LIRs1nPbYzGVIuLei2ibu1CCE8pWN90hu2PdWIpd72k8am/
ESwJXSKGA9mrl6RKb+vUdMM+2Cs0IPb0kZQdE+bcrwGE7OOhu61j+x4hW3w/WpWHMBn9lCimY4Nm
GtRqG7l21t+UlvYax92pFN8T0qXjgQqEyQyg8bFjPp+ku3QGCcqMisz2V0e9jPgIhvGsWeHWZuYS
WrelPewZkrs1Bztb+1BGZouRsk96BaxB/VVPvi0SbmL8zHO7oR8sEQ8tX+FMz9teodsXQnaORIuk
xpmXN90OTp2K9tS0Sgt2xVhxWrSP0Ch9OiU3YVIdwNAgaQoRDor4pZFEzlK91Kwq4LeS1jcmjk1J
gTxLuS0h7TcsfCL2DHGAe3xb28awdeLe1zM1eIVYk2/J+GaXRfQIxMKblvIlKsD0xqcynu+StZkE
VSzwR8VpD3MrqXAn4NTN8JD18hxAV3VDWFEeXKvpIJYk9DO7+dLk9lsX0AIWTfotUBXnmd5gtNUX
ycm/iqChjep2KNZJAEq2tCJndiASwgOy72vpemppYmtTO2yu2WTZbkakaGNGF4K8tsOkvSxdc2o7
ZLqFuYvnEMFyIt+lYJGkwaJ8sbVJ28yRGV4SC/Khoyzklow7DN67VAGNqsTYmOJkGjhpCZKBlylw
bRm8R4IZYIfkVZHDpe6js919xK2KVMfgkGSY87KBXP3GpsvDM6KHK6dXgKN+WaB2ddjUGZan7ijL
ygWB7GU5RNPke1O1KNGFvIxkb7g9P5iIR12TY3ZWNR3MlJaea5YlLCWj48d6Fd2grXNZnSWzCJve
aF/6oQwf5y4sffxz9gewkcIje7vzQq06IgC4NLH6zIw72vRGNiK+NvPZT7M2510wqP3VZvC3DBfX
6qN46JqPj+7yVv3H+qffSybwcRh1//Xjj+1vP4cfpffWvf3wg/+rceGu/2jm+48WONl//Qf/o9//
5f/2l7/bHx7n6uM///172cOk5/8GHbr4ozNC+1Mrxf8rQrR82Q9eivUvfk/tssQv+LVMgpkkEhh8
Ff/fTKFY+i8CvbywMVthkvw1H+d3N4Xm/ILXd7XZryQeKElYIED3ddF//ju/4nwiVwwQSSCkgRh/
x02hrd6bf3gpeEcAQlZnJrzvXzOVfvLm0BCA7M0U0Ct1eg8E9byElHX+XJXfS9l9w2d819ezto9E
Wh3bgbTt2eD88Qfzye1vL/dDmNfq2PjxXWDjwAhqCYM4G1LO+P0f7eEUkLYzOobX4+E69c5wpK74
ALL2OCntKU6wKhLowvGuKM/tQuf1L17/J+soVwECBVfZoaYFRaGuFuw/vL4kt0xj+mJ4uQGNkCVP
6JvKSOsrYJJoYglfOnYWRUMSMVu2WjEjrFmCgTqM2xH1CcLpMWZXqUNJXbwKfKyaSZpoymbPmYe+
899/jP6XCXnDBztu8/FvPGvtv2374v0NFmHx43P2f/Kxs/mS/mcH0zYufs7KW//gt6dO137hK8Up
KEmLwcnu8Pj85mAS6i8mYV6rExC2Czc+j+Pvz5ytYm4i0glKjvZrIN4/njlT/gJuC4Opg4VJXx/V
v/PMrfbJf9zsmK1h/jAkwfCHVZUozZ9uNl0nMEgWZuSj1O4ZTGbOeKR0ip5kqXeHP1yUf/Fk/WjJ
XV9r9WPBJjDwZAGPwbD1xxs7McMspSET+ypY9G+4vVuLUZIFETaHIbwxFea4C7kA2DeK7O9Fs/z+
4pbF6gaH0dJXH9kfXxzaeJcUePo4WinxqVBSxMCy1j0D/jPARF66c4L8aI3gTf/8Y//E2fr9pR2s
npjwDd7B+sD/4YFGhqsgO9cjv9JjLE6KFvtzMys7uKvjDTAFTt7WhD2lDetoN+dYaEIsCAdRpqs1
f0So8xdv6Md19vc3JFXWltUmzjv78Q1B6lVT5u+Rz5FoOGdGyfQ2Mbs9t+SyDZa6/Mwl/B+men2L
/itNt8JM5d26YP2Wrvnb7vcvbomf3LC/vhXIU6bA68rtJ7Sf7r8l0JqcRgvq5VlJLkmBemND+S4P
lhqxaPWoVG7LoEOBKNG6OavHQhxMQu8NF5sKThmb1s4Z6ZwqvQQd11/lOf/EJvrtDToSPJthkfX0
T27uCVoZSSD4FmpnjO8NdZhoXK/in8Yx/aaI2h1gqOYEd77YIiSNParw9i8C1n7aGH97EzggQaMY
GHNZLX78whzCtKMgcEhWMZoJhmdlePrSZDf4mpQDaRW2N5shbqk5bNJzGqVUPZNVDG+2hd79z2+e
f14wbFLPiHSF18it8zPCEI9mL4s2TP2iTcR7gw17i+Wh23VIl3d//lLrd//j2vTDS5k/fWrobUHI
ACL1hVq3RJSjUD7WShB85VA43/Zotbd//oL/4rOtV5e1mgBRaf+Kp/vDg9o1SFNF2iVUj1oHzjnr
d6HVIstpKA3+/KXWZ/6nz8bjAvUGLzfHJ3NdK//wUoWZC0XtVG6rEYVGl8KEXBaTFgQtQUJwzDc7
Ney/eM315PcvXlSucxcWIk3/6YImyqzEE5Ya38qzfNvn6XybtCyJeaZ0Xw0qha1ZTYzcQXTRTeqo
zYo10Y/ejX2b5qXYaV3C1EKg3nxahokx1Z9flH9+fywDwLdgdMAzUH9m6rFaZTVRJ5nflh0dTYjN
1LjxSNvTCP7ipf753nJUg5QuDnj8R/2ZwFKy3I1NaSQ+4+pho1QxcwLe2GNYZwPZNHb4F2inf/XR
4Pjhr5c2n9Fcf/+H7zufyqUF2wUiwWAySVCMiU9RnQ5WpUr/719FAgENPhvbLceHH1+KrBPWUvDI
PuUZgrYGOYueRNl2Gqe/Ylf+ujz/eBs7UGzW7HngseiXftraUqO1YzUi1UWkkjU6N5T5WA54JQBO
BMQWjdCrXKcPgY2XzXwuCYrflg09xE1ezvYBmY+kxTGPr1krGPEp3WT5Bj2lv2CV/vPTxsNGTKIl
OIQIVq8fL4k9Ck2iZk39oPpv0s6sx21j28K/iACLM19blFpqD207joe8ELGPw3keiuSvv1/5APe2
KEJE5z7ECGIgW1Ws2rWHtdcS1Un25OJiiPIT/s0MdDUC0ZfgY1//HRy4FMiLIBSF5+faKGhOJH+B
Kx+TrqIniLsEWAv0JYYM29R+/L+MrdkbGs9YIPJStO9+b71RcNw8zp2ztkzezs3ZOslkirgPaD1U
zne9LM+ZMxHyB7N5WRXkVhQx60QZyGpox91f1IbDUk7y/2yttlCCyGgFRPHHDLnyp7hhNjAyGQZA
wUgcPROMFNI1FUNl3qB9VYwoCxNdignFhVv3SY+z5qM2lWFQyaF+SwXS/XD/B255EdhseBDhGLAB
gF/vxcgQ9DzGFbhGQtuzOUz0X3vP+WOI/eqrlEZ4vm9vI1xiQ5R8M5MSsKGspVYrve6dpRTZETS7
+6OHIOHXPLoKIAB3nMOgmi+/9WNcfiil7dH+RNXxEosEfEXuZws4GyPU/0bxDPywk1h2t/PCbO0H
tBqGujeQ5a1VmGXkc97iEbLBoZd/zIvUtAe7arQvONnsTenM1U5KsXGxCWJdB9ZO21MEztcfYJC9
6Up3Ko5pJMC7FYJ3I2GO7Gvv8m+orE0t+jCl//H+d1DnbuX24MVTTIdCcQKqlO6lN89igaBj0RfH
jENHYW4Oj81kVCe99apnW4DEXgyRQ+AXTQ9V5IqdY7BxBTFPJvHbpUGSf23eYPywQGC4OBpeSXbv
66hT1EzQg1CbXu/EBIwCnDhBkMKLcm3KrgiK817yJLuVFnTV2L1J+86llyP7aOe6b31M6i08I1Bj
/7c69XJX6Zk5KEZk+dEPgbt4pfBOWW7ZQOEMQXU9nB6HgTbx/U+5sZc2ea9r2TaYXea+rxc4MtkR
UieOjnE7xJ+60A0DRh3mNwAD29N9U+qzrE4NWvPsJYRUELreUM94diQkI0nHcEhNBvMAT4W5MQR2
HPcPOe39IJn64sIE+T+vN2wrg8Q7iuD09rjKEH+uBcgiT99y1Bq/lbGBrojC6nXDYBxTz8v+zOsu
3cufNjwCEYLuKiZZRS202t7cslqrSmreCNC8z/BJ/rN0MFwj6kCbvTLlTuyzZQ5rlDTwBsTxK4dM
kk2CEgotYFqVOruY3a/ZstRfmrjMP8EqZ+zs7KY9aGl0IcjveeevT0/jaI1paFIL6qnvUDEHSNRZ
RJXRqLgTin4nEbw9QT7f0TN1jKnvqX7OiygSogDgXcMYH5eQcWVS3/6pz0AuLLk+PGpx+yEDa47g
d7OzrTcsNzqKqJBDCxf+Nlgm9VXpJikytFV8PT52gjAmcPICuCHY7enRTSf/Y2VOZXmcIm71g0fR
EtbgTpuzNzXw3As6Sy1YYlung6NP0QAxg97+J6/gvwXnmfpfXAabnmPGVJiVCQtUBqpKILYUN6Wu
NEls/cMMChZ6GwRrtCCJTP0vyF7pxYfaQENSdBFjl7UfWTv+aCP8YOoB1XgcLZVx6Eaut7u1Bgb9
F9DTTQ8iPq+nGsJnqwayN6VB5kFoMS60SxjuzwPUsUz+m1bQhLLyk5E34qBlxfxGNS6PmqHt8b9t
FAX4bZx02+ABwm+ufp2RyDSRCHEcmdk2Dr29GJ8qQfsvM4R9RpKVTqmBkAcSewx8SDk8zsOkARtl
Pua+e7l1ob5DTY+CEhMCkB6uLkFhitmKExvyMoEWD9RF5aGvluhSjEwa3ze19UnImqmnsmSTbsTq
gnd+zxwK/NfHDuhB9yBms30aTQAYCXOJgpGUHhxCp4BZDePKPzUtZtpUTtILHGfxnpymb4AIFLTt
EFk5wXJS7fUPbl8xRVfq8KI4EHPDP3h9aFBxzeO6j+IjnWYDDkAjAy+RtG+ZX/GOBmo/D4zz70UE
m0bVrhAsu1TSVkajzhvB4obRcZi4oZTN6vgMjR3gtRb6yW9MI1BaZcp458sr7339oqmC9v+ZXXl3
R9PlxPgRri6V6SX3TBqDLaiy+x99a3EAo4nwBO8mqdr1jkaAFOO6w/kklelc7IV5yyGT49ELY5uW
KQxG06Tv5h7q1K7XZqrGFpIolP7Wl99A7SkXlRUfx8KvPhozQyJhasIQYmvLJ5/5j5OnAvysBKzP
DB28KKTHe8ddfbfbH0GJ3nRpE0BOe730PKmr1ugpHVuFaP6yrCk6g4NtL32RLV/4tONXt5Xxk42n
ufSgiy7IzFRvZVZq4FcM4x2EwMk/97/GbeyLtIiAc42o2zaRBrj+ScIh12xdqkZE4/Wxm9oSJI4r
T8nkoVsHoe1bGJGKxz6hCTxQmA3um9+opmPfpJ6rCNcQj1Fv5Is3cBBTNGoh9jun6U4jGfapYLz4
rd/G8rBoxvSmAsyqHyKRpz86Wo7vmGtw22AJY4sKQ23uvMlb3g+mboINE446iurXv0cgHDc2LaqZ
8NrMZwHl1GmKvC9eBAfB/aVv7jyc1b9rkybP0rUl0rwCxeqJe5Bl9nluLes70+v1iTcM9eZeY6gb
YgvzLEoRvw/Hyfh+3/5G9EGjCGZTAw4zCBrXKzWZqwOvj2ezKP3NTfjLLMvh89TK4QwcIr0YDNEc
ZAtx2n3DW27GNnTaJ0qph7zneuHFEk8upEUY1msFnfPzN3AiWDsnS23f+q7RjkOLQDXqUB+5tuKg
4UfJA+FalLH1Y6JDwhF3dhv4lRt9NlsQZ/dXteXWaHMTFTucHJ7ya3va0ilgH/aWxJif7KWFr6IM
G5gC6waASZh6+UkvUEPaOUZbB9ZhF00U3Gxg5qvdZNC7ckh40qPn9nYQo9X47MjkH2ue/kW4yrAn
V5TUkUU6K8cdo5IIdUIHkdaCQLu3hA4B6uwOwUgj6KsfK9i4JryPHeJze5dlc5UqWqYQigjC+hlO
XFgNXD9LIBwsi2AoKhOmtTY+I+pi7XiArYPjvDC1egXLMp+KcSjA/Sp+Nc9p7cOIOgIAu7I/dTCN
7xzUrYMDTSodZUpPdJZXH5AKi5b4ApbIMGcOqF08710dAhIYJqbokkxnyGDO92AJW/uJKboiRJwc
nZXbbTIeunaCZqhiBi2ITM88dZXbPQwjk9v3L8bWdced4ktNeD/BnFxfjAx6Cp9oiZ4g9TWoO2hK
zjXn9b6VldiQaqrR5mHcm2gNp0YRYGWmZ+jUYgshTknap9lowxNNawUYTJr6DPzv7ahDLylcZkVc
C7iu39T9P7AsDY9G1zRnYj8GukZG7DNN0JmCdSOwkHM6uoZd77jerU8OUTxNeteAn9hexXcuGpAZ
ErrpcWHSEqosBkfr1jZB9MO9D0foAmraMf/Y2aGNEAhUAJS8jicE92gV2M+TW5VZi5Z0wYznW2CR
X80+Wb7MsB8g8coJh7crP7cQ5R68pb+MjiF3+sMb66ZLDV7AMkE70AK9/kZa1+cI0hP/GEk5HC19
gqx9apOzb2oWBF9uAmFYNe1s9lZmRYXGoLwGTgEOgJVn7uAxi+KWJGOw6/6rHiqFztGNGX1aSqVw
j3IRSNCCafd+fK+JUpE0NUl6Qmycdtn9j7Bx7/gtCIJQUsWXrROeAbLrCQqi6Fg6kX5CYnJ+dsfI
DExzHnd6VOrArx5AGlMAwIBYm9yO1RUf8sLvNLOKjtS1AbgXYR9/NwunUEKqungsozj7pcV5+oTu
KNw4iMAwoXB/tVvfmwIgX47YzrIstRsvgrvJgrhoGqr4SMPJelMOlXmRzpBcGNH6B5CTyfjEOJzu
29xw3woVxwNFMmPcwDPERFoMKJg+jUiyRzONxgs8z96Fedf8PNRZ/OW+vY0wyufZ15lw5mn01rUU
d7LCurQh6kiALhxRdCpPTg89ByOTPweIr95mi77Xbt44RTwW3CCKYkTP/upE+7Y2pVNJI4XXeIYs
QdqPuaknJ3Oys4/3l3eznSQqOi8+fW3bhWl7Zaqhw7aQvWfHVGMUg8yse9Qr3GVpaVDJhfoeb/jt
beWs8jJB3E71FuqBVdwGWYFRNDkzP7E1MLEkJCKgJiAIRSTuPyeZmC+97vrHTodArqrb+CtjjkCs
mXrcuUAbS6d9bei8j6DygHVdn95OQjGk99SoKh2yVEtHDApuRUYdvardE+y8eSTVqiHfB8mpSkDe
6qakDW4rgvoxKPSQERNYLGbnMNfMjOw4oG1DAD2UIQQt1KJfXMmiJ56B51RDPXyMLqEA81sijLVz
8cXNzSeh4YByNOHgdykxXpupdNEPs2Icsoa2frRbFAbt2TLexmMU/tV0dGy1zBkufjlHX0CK9c9W
PFnfC722T1E3MoRR+tMD5BwA+eHYY54Tacpf49gOO8f75vaq30kMRNubzo+x9lB+NOW+ogaDo2Iq
nwzNjH90WRR+Re3KTw81TEbfK7SPjww572nv3FxiZdrU6TTioMmHVgfdLppRlh4NispNUYGdfOfP
qRfWZdCy7vP9S7zx0cEWEoRR9/Xo560+OgzmmQOPnOqcztHTkKfTgap68uX1Vuhe/e7dIQS7BsEs
oawsBMo5WqFRXfylGd4Mdb3Xh99YC00lGi5QtSsC91Wct8AOADXoHDKC0DjnmfwHahQ7v7x6LXDF
UZ8iQdd5rFePZ+JHDFW6TD3C5uCdywbVbw/mrZ1UY+MIkE2RCqMhQdN5LZCpDYxRQNmoelRJcQHE
bp4Y7M0DgPZ7kjw3pih8g1ZUXQ0b9ILi0H95753a9QrKPzD0zlN7nCwz+ZrFS0nBrYh+3t+7mzul
KPy5T7qSj6NFtjIlLWYH8ghF9KhNxRPcOOGxRRSeGFw4hw46mWemaz8XsjeC+4Y31gjqnJyGzJ5L
ba3eKsDKoL0AQQYy85LnvGT4xKoHDz4bw9s5HxumHNVFIdHnZhHKX29nHemRF3XCB9Y+AYzpR4ip
bJLhN+joZvPx/ro2NpR+Ho0+cHpoKq5hAqPDvIgdS0iyJsYMmJrzpjdtCFbnQes692+omeuvNqPb
asoCHfX7xrdWSoUIqh8dVM0NQCRjZL8uBBx4be/9lYSUJ4uomLnjgFLuW9papmNz53BVQok5XO/p
YqZMmssZ5OdkOPBd99McUI+LP1nDEnkHRu0tOGr88msU1un3+7a3VkkSDuhD6dXe2E7sUUv90VHj
McT8UCO6R3OknmKKeA+3d+PAHJ0sX81g+IQWgG6ulxmCMjWhZfYD6HTEZdKX8WnQnG5nQTfBi2om
gTE1KSpYJoPX11a8SUSQxJqKT68on5x8jg7TbJbvQWYZ52jqnNcfE5cwH8wwlMVMe62eGBsEARMJ
0KsUCRQHbtylR7rj2pmxI3vnndlaGvh60HB0hW8RcZDLG7GuDRCHU1Z+6itYMOB7gsqjQi7MCCzZ
j8n5/vFYSTlSXWA7feIDPhtPKP9+vZ3Q0JHO4VcDt6cChNpUhQBTPufiWM3R+KkQjmRqM5+XYG5M
r2VmFzZWzV8Emg6QJfpOZR4dhrb+vP+7No4tP0tJ7ZAG0NZcuaFRa82O9Xs87HH5l84TPwZRNM6P
szctH15ti56/2nfKxkrx6HoL7MoK56mEqi/JKnAGFZNxRVnALG0Wxum+qQ1P8Bvhp4TI+WTMRFw9
Vm3shlHRw4XYMkYPbToUgvhwgaSxDllzbLbjF29YPnZ+Uf26b3ljQ7HMq2XgBJSvvbY8VPDUejOL
XNJePDQjRPo14F4UKMZm70ypDbtK0Cm76UTgfDpSZPQnrm3BZ2PZRqQoLwvAlI3ViQsKAPIxg7jz
ArlccZrNMXxsLECXhgvjQORb5evfMZTt8ETkN5TP1kDWdBEx7U3hBfMMzGlcpPWUl0IEdjla3+5v
7dZHBS5DaY7MzgGZfb3cSPoSbtHGCwzL1Z7HZGbOnz4zjO0phMNpapPNMupopTBX7iQ9W1/VBlnm
MazCNVmPxdBzA1jmt14QFvWvYnElegNYpqey7FS4Ni0R+QALBmZA1fN6kY3lN3M09B6BB+yuC3SQ
5zGrfjhS+jtf7tYL0u9Hb5JYhzYHciLXliRAPOgyEJFICwCDVeKWgS1bC4GLynmLsNpeRHy7MuxZ
LtgYsmGfMum1vcGpshnVYzfoZferDb38PA7J89RY0+P9c7JliFKKY7GLFHF+g1deZKhw+7t2X9tw
+IN8OesRPrVUgguNu/eQbFoi9/p92XWaC9dLKmffZL4YPmcnF7BTJTb8+k0xHWTJ4PbrF8WbRZLv
Ei766zYrXInpDBEYs+bM+15oL2TAGeGBSHrYPV5vioBUPQi8x5RtrlfFCJYqhdZOYIYMC2borx/g
xu6ALRjO8dWmGB4gGzMIhul8rc5ErTVUmpfcCewGNo2HYQjFuTbK6hneK/njvq2N867KbPTu1bKA
oF0va2CsH2qS0oF9xP0GVHZ6HiOBbo6mKHwBl5zvm7uN0kCDgu1jXapLaa/ORu6WcOgJ6TD93YVH
SGuQ3nLz5LUlJhw/n+q/SCxu1mpRfmGZM1Vnh/ID/cmiCxW6pO0uYdpXZ+B/tC/uL+umLrMyuFqW
hToy35FzKDJoR4QFMTVFjgZ2vsV6n0gzOXZ+We/spQqOrh863C7PC6M4vK0MQl5/OgbZwwkFaCcY
ysJ55/uTduytOT97U5ycYPdA3HyZ3AsjR9alKGf55f6at04OY5nUPQglUHhb+WTSwAGiEcsJtGlR
lDYI9VZWX5wKvuoZjK/YgdGoj3azXI+5HAoHZMFr5WFZjdw8c+YC6q39PQ17zUHRQdpPXuFVe/W8
TWPoLALWUj31deGwIUHNzI7FTWVOG0dG0wUppfkMbDJ9bYebs8OdcGmbIbfIOOv1ZyzdAZm2Be0h
CeU3U0YMFBEwdIGee+0nHnCow5rqXzxzasxGPTy8OxRIr432kTZ2XsoNaeYuO9Me6gN/iqCKm1px
GPv0dRLf6oCySMwg9Iv8Hpav7VkevtlIWGTdF/VpdNwGrKOlXXy9infy3dtSt7KlBqQo+VKdWfsY
tOdz2SYcFMfS/OkwiiGHNGJcwieLjv571220P6eWwEgHoXGeRItaZYIQ+EyGsfNobLk7Dg8/B5ib
R1BxvWzy1SwcR5Nl13NKkxZyy8qNzZ3oaMv7MG3/G+FI2rKWM9aaLgYYMdoQr0ZeQEaVPWSxOSLm
No8nJ7THoEtKd+fpVY/Q+jpSOqFyQbRNLX91gqwGHkk7dMjla7ROrNQAkS4nlJJSujT9DLd5hBbD
xY9R+Hm941GZhAumDvzhus07F7yNbWPage3FBbT0ZQPX2pxQt6GxPMLnQpXxdbK3/z2/pKj0ecnV
HA7Y9YdEjExDk2a2A8BF0Wk24M6F61vfmcDa8jovrazerRAkdoKwEyU+1ECOs9aND/3oL4ckGvdw
PFumKM+DHSDQMOjoXS9Imo3uLYmwA703gX3p4YK2EQD/sraT4/3vdTsdzH4xv0zWiX/zxBrDs0zw
THqI/QStEw96ME1KGiWyQ+8bEg9lepnhPf3HgDT30wy8D7LezJXfPTXieP+HbN1GOl8M1ytWACKE
6zUnpTlUQlBBtU0mJMa+d5HE8pav961sPcsqQlQcIlTSFcfBy5JwzEudMUjvBKNkrBAVicV+x0Qd
bG6ylwieWE08/EAtIi8R8gy7J0SGsj1M0ZZHICxQE/zM00MAdv0beBbzOlsyJ8h9rQzKflpOjjvK
NgBiVT+iSgXPmVOC07y/9K2QAGQQySipDMDj1QabqV31kUc1fJrgtGvpKx2Qu2ooXI0mvIBGCNX/
6y0CQgNArPN8Avq4XmhZGVPioPQQlJXufOh0TX+QFW48gsHt2CdMeO4Y3DpDCj/M0JiN7/l91l+k
UZo2hkOb9HzdCSWL2Yqq99Kfwr/uL2vrdqIvDZ8MvAO8Hit30+SR5cIo5QTAF80D44PecczRkvCq
zP9839TWN6NgCT8NutJgM1f1A9OA03yU+HEnDhm8tWEOcGoNaaMaqH47Fbs9TINPsn44XhpUf/9i
BysDpkCGzeygb7LxDZqVfmAOVnFwBi+HtRP2dsuX2UkXnfeuqbO/PNk6R8cPoQmFqGznFbsFytJJ
AUKhJlAtipFrPXOn1drSd8i1lqZs/krAw0Ll2aIUiBKeXfyqJOxkxxhxISasMlFonOKkeAtHhUYd
otTQCZoXuCt3TtnG97fB8+AqVAgqrPUedeYgvInQfmaS8Tj1lEL71nk7T5X7ep94ZWl1gWCBY0qk
xRLEoV/rNisfp0VzdjKV7eUQoahuMAtaPTZQXi66CblXENIlP1vtTLSJ9k/QoV60E3FtmgJmaDBP
TBJtrG7OYpfVOAw637NM+4eMJstTnTWfFxPVh1dfHBw8nRXoh/AI6/RLpn7FgDwFAbdFBzOXUPXr
AN3OnodCpWmn6Y69DZ8O/oYOB36Ozrq1+lJDqnm1CdAgkC7TNUnnmodZlPoZ+csG6rQqy/50oW3e
K/Jt+Accnaqo8qLxeK/MCun37lQSTdvVgtCO6cAWKgS5ZbaE763WXnZu5MbzSbeRzr0q6DCIt/qA
aTO3kF0vZF4ilZRYkK2z2wHWHW4EnFLlUDy20ey9k4nVHWIf9on7n3Vzm1/YVwfshXtKx6GvFxxi
IC1rOcOSmx273PCe+hb4vglq/GDPabdz3zeCabq6jE8QndB1WMcMnh5NpTXl6CtWXX2OXaRDskoH
TtD48bkLu/xiiqw+wIdm7Nz/reUSExHG42p4ANTfv1junNZt7uJWAmbB4Vd34ZAwh8Q8JHPVvl+y
oYFIvnk10AqnS3hCvYz2Jx975d7Ab2Q80lzS1KMuSK6APlZepm9xpK9mK/ltigEwkyNskM1fr6+Y
29wcZ8qeixMxcDza/WGGrOc00kTY2cqtm0Ix5n9NrbzcPDpitHPXCaqFrfSaVJxzEYqHubagASQQ
Ot0/qbdjXgoFwGZZ6jmlCLqK8two1jpKd2SXYaj9aqSD5lPW+ih4hRRjwiUu6oPeoquJuOQ4vqlM
VIGdbE6iYEyRUNISq/2aRTYiiYA//oC/3P12/xequ7p66jlWukkpmHqNu8Yoe+bc5FAuuEFUhMPb
tgh/yqhpLveNqC94Y0Q94b+LUJTsr7+wpTdD7crBhTicQT5YStPHKashkUjcvdnkW2YB6qTEY/9r
a5X0JnM/+UMIk5Aztyhr++3iikBzyvmnEfvdr6QBavSsJQKda1D12XdHdhZyX+h/o8MMK7n34NJd
cI/FNCCWVWtO++qXVnEO0QuiTM0DuHYkrq9BVQ0oJnBSrX+SWjsd8hZ27lg23k6yevtxyS54kRhu
oqhDzH+97xDbZ7qX5ojzaLbxXqaQ9MLi27/aM1JkJmpQyb4KVFbhqeYw17VoKXkqQdrJm5CrJhqj
rJPl08x8Y11+7qQ0A4OGw2thRKRPZHCEX3Rm6SSurlfbM5FCI89Gjp6XoBNGDQVRM53mPs+C155h
TNErw/2TtZFcXO9l2IS5meaNHbh+mb/L4lQ/L+FQoGalffkXlsgo1HASZJTr4olCYE9QrfDVfOSr
Sweia4ajCWsnYe6EYrdPC/9/4iNiBiKWm9EBvaoAjuehFbhhmZ6jLvmOP+tP7pSmRPyZRH8425tX
uPXBVzat1TdD+BwKjw6b0tbGQPciJCQdozkkUx2fkkwWO2vcugQv1rg+ngif9pJWDvYgrzsurtGc
IioAO7d6c1W80qrQTt65pqJbWncxy9AGzD/K7CB9dM4QKXYeqmyZzprjRY/3D8mmPUo1TLER1zJL
d30cpcydEfYlK4hh7v8k5s47eQZ0RQ0E1UFkd3t1A+Wir104X42uJDUZYkzg19f2hr7IE8qknJTM
K0663cEzFc/TM8PkMO4bg3fQNAeJz9ZMdx6PrZWqQU1iLhpgN5mJ03ap7FLfCuysj86IsJOHan0J
blRvL2LWvt/f2I1SGEOqdMx5svEoJEPXK23aEQVOk1KYEWvhBbRN9RTa/QIKW0JAZefDMYTgEDWO
WPvhmeU3QSlpx9dsLRnMqhqRcRTJ2cpv87rNrXAn8u8ahYfGTt0IZVLNvnTwTVxmLdtD+dw+0KxZ
gP9yaaiTIKzWPNQ+giENFCUD9LCQRzPc3Tv1fGzD6u/727u5NIxRDVJsQ+sUqckTZ2hqahnwh9VH
BNFLJlLg8xqcKX9TCSPaOT0brQaskad7FDbhZV9Hz6bRTrKCNQW/rZBZ0QjneuGklFIH48Hwk/qS
a5FzELO0nuE16x4LP9YPqLX7Ox91y9fyUtEwZvoJfJbyUy/CeANsaE+z0SaidkNS0Ig/emTxxkbh
exrGt8/M62j9jtnt86xqux6AKYLR1WHKsyHPIgPJ4aHtferIbWd8kraZX3rKJD/NQdP+Y88QKuRI
Tnww3HB4nKQ27hXlNk8Y4AY1DAe1wnrm1kk6c1qimrqjnw3nosri7+hz/hGhnHm6f8I2LanyAsg1
j/GFladiFpVqQEg4UvSe+Smc4UUfLK27LBQ4dvZ2yxRBvbqhlBtpll9/0kZ3olnTMWXM1nxO4A1A
MAOZxDnJ917qTVPK+4IRJVBfD9BHtWZ1MsErpWRhh5gZ6m9LlqVB6IzJz/sbqA7i2tUr/AmxB7gX
eH2vV5XnvdcuKBwEke+3fxsQdX8SVrw3/LnhCGDRAewKGhR2vzUoql1ELwZa8kEq4/boDK373Zva
8a3mGJ/6IZp3FrWxf7A/KSAvI2hUbFefysjlNArNsoJ8rhkByxyUG5nq/VurBrnX/dq0xfwHeF5M
/mYnf3nTra6TVlEmHIuhhWmlMtyn3rZ+mP6S/Xn/U228yrzHpG8k6AqYuPpUCBvDmuYSS+VDbVqn
wTajjyjSotKSD0trQkjsJaAWfe2JaV65c/q3PIsFOltVZfmM9HKvD0pnZ0bdzcQEUnfTk0yt9l2X
9FageVr/Oc9yyBPcFCnTCL/0VKYjkhkVlGb3t2Brs9Wl4BRBkwSbyvWPmKpw9tqJaLnXrB5xEiOp
n1KPGRNACHW341u2Dq3iVf1vdY866bUx+tKG1MOCVCdDvjpK6S08SFv2p5bx4Sywl0abd7KrzfW9
MKmOwItnY4rn0evnzg58a+wvnSimYy9i7zkUyR4L5uZpYqQPGleXYG8NyzSnSo/zhnQR+XgE6Ei3
mseJESXU+jxXQy3Yyf4MJ7f9ojlS7IRdW7bhLPBUg0g92Ktl0uGQVYPDCKoiEW99H1qUyBCILTmt
eaS2KY9DVPydRHW+80m39pfDw9NEm5Xqmr/a36VfRuqzFiLCrv7oJshNjblpPVbTvBxff1SZJ2cq
7PcQsrPyQaUFvcniUI52qv4/pZvZHwon7x6Ze7F3FrV1Ti1BcZ1Q3YcfdpVjadS2IbyrnKDAuQZj
N1ofxqllbHHWFbWO++P+wraCLAAy9PmZ7KZ1uy7wTCCH01wBZLwmjFHAautL3KQI+IZG+cOnWPt5
Ziwv0CrmzRJN2h+LGZ34DFnbHVjZRvmHcVvcoSr5q8Wv3EHij8bgtMSX6GVGD1qrzW/rCvT60orv
db3UlOad5E1jtdGlDMF0+nqhc8icmhpnBiFYhGi4QAvkcH+HlGNYvam4SIYRmEECW7eeQwsr2x5C
yfONiqM8+UwPBroemQ9dRMwwTsymwTi5R7e98ZBfGV15qzqH5TCkxqtGdcZD5RrdYwjwfOcZ2Dpr
CsSD1AZfn4rW9QUqQj9MpEycIKmNL4OL8vDS+/nB1tO3ItTLj/c3Ul3H9UZSr1CVcAxS3rm2NmuG
ZEJOOIEeVuJBTyLjoUW9+X0ixuIc6fV0jFKpP5gxtT8ZFsmH++a3vIWNqocJZIhRjzUW2PbT0QU+
AygrgbEy7BKII5DDPiDEXj7+G1PAIECME7es84UFSq/OUhjdukLMEeL08kjG3zynAg3n+6Y2PyFD
JVSc/N9jmdebaodZXUAxSi9bJjR0ysh4bgYpAnj58sCpUTe9b29zF1/YWx1M2BrrTsJGH/i1hvwt
wycHUrjl6KNqtGNqc2l0zhXBEh3HdfbjeXMydRT0gqiT4RvqFPmEBnGt5ObLZnxnW8mrmUaV5Aos
0lSCqM1AGnm9mU5BwS7uKfkzzO0eiiExHpoQlSM/DV89O70ypRb/IjZoOj8ZWBJIh0U6D4kYhqBr
ynGnirx15Sgw0X2nikxVZHXBu24ULWKgbmBqfgfPuI84VhYK/yk3Iv3RjgkA89pHgDpZ6r8Nf+qW
nW+4+QMUFlLVeSEeXb1mXRjOXQzNegB1iIeEdAbgwhxH/1dRWRraD9x3xxy1k6ZFeSC8ZI8JYOu4
ordBM4ynFBae1ZtSWdAgE+A5AXmJhlC01g3Qusae+ce0JGm481RsrlYNGrHbCqKz+qhMjualHWLN
6MSEjLkcnheYNIO4h57KSZICTkbUGt1aOO8We9rr1WwFYnQKKHXTt6IgtDJPO1CUSgmdAcS4SB90
WX4f9FT7Q9hhfzIkHzcb6/7QFl234/A28wkanIQt6CWAH165hcntBr1VsnS+GJafozX1Jwrx1dmr
Rh9V8YlFa1WLlpbjHSC0sh6optR73YytR1NpGfCl+ebOei7I1Drm4meay9Swnps8hAgzCve1S7b8
En1IKF4ViwXTpddXN08hB0l14Oi23v1j5Z04xTXChlNu9UcqFXsj95ur+v2QgI6kV7M+wmXuJWEP
OLKz2vSwTHSenGXeK71sHV0VAVBrY66bYPB6UVqEIN00kPg2RjSZB61v53dtDqHlaYb2LEEBErHM
IxcdelVSZIEwoZtP/wLMyPMM3J0mDaQ/cHhc/ww4gJE4EVTaEDmOvum8NIgEyvJJq1zE26PJRVRk
qE+6V5kPVpFXZ7Mewh0o/Nb3ffkb1k5TT5sk6wBvJjOdZm2J27eiK4xzNqAErIOHP99/Urc+MB7K
ZaKNMaWbYWVnmCzHjSgZW1Ulz5XdG2cfPYI/7lvZ8oSUGqDuZcoGO6sbKmOqljQc7UAudfIz7Bur
ePCKfEwe/DEc93AtW64IFTVq8QzZwGO02kMxuP1cInscaGbaMmSKVuRTnaCLePBiE82lXiRMFZRO
n0YPPXzRexXbzdUSN8BDijOArfD6HFmtHHOtaykt2NI71UU3nxcwS0wzTHInb1Ebtw5rOZZqmgha
DBBl16YyOTvlQu8mWGy9iB5E1vsHV5vLoAfLeUygYA2yudgbodi0+rszbNBfuTk0TQlLUaE6t5mT
V5fKyT5XDJ096nAyvNEkRIFlxE19/RGiCEch+DfAZN3+riyS0d/FsbiahndtpC9/ijHpzwyc7gpE
bV0KFdBSdjfR91tr/FDbnGTkwjGWt+jKVrWevZOiinau3tYxVRkbWCjFIrte0Zi31gBzMBSElWH+
Y5ddKYMWrvnHOSmtgLHC5KmHbQ24UC53BlO2TiiuFow9/3DxVo+1NURGbDP3FkxDPF66ODceQnbj
KWqjPfaRbVNMMBABwaq1Fv/yRQNuDwKxAPa44ji7/d/dFI5HeBH6nQBowxL5JBJRUPXzEq+dTCsn
9KMy8J7ukFgHqGLCp1F6aHhbzmA+vvo0QrNO95tBYIqHaxfTRWKczColtJujJOgtoUHH6s3v4ozs
8r6pjRcBU2CcOCL02dajuI7FPJSZUiOJqkH7lSLugBq0Ef81tI0LqLbYA6huPMa0u5T/hN2WsEod
2xfJgStklugOLkVUXqk9y0LTP9ehnyOhIbtaPqVJnXvo/LYWQ4sLOpDaJOdv99e8cQF/KyBRCQcd
QgZ2/Ru8PDLruqDyM1hO+ufoD8uxY0rz130rWweGwj7TnRRWaCms3vt2IXuF9ZDgRoRI4vUy+dkM
SOiGhCE7udCWKcaEqDuQK+PDVpuaV36H0uBkBZ4ft2fTa5wPZURk4+i7dG6bpngR0I8Fc0iz9Hrv
Zp3q8sR8GCLm9YLebBhfsoFJ7sGNkp1gZeMzqT6FDzc8FwH01LUpx2kHpkmREBrNZDrFSe4+Ji5V
jfufaeNAEozh+ulgKdKfVRpnDR6QEvXakCL3R1lX3nGWMynOlKE9Msrip691P6wwsy+DHb4eZQjE
BXkDKhyMPhBOXK+x9dw8rKi0wnPS1c+oJEHA6w/yaAi5F7dsbScEJKqzhVKWWKOSeIt6Wyz0mpLW
EGevGYdjg9DfznZuW7GY0/UJUUhPrxcUNllf09G1CAyq8kyEYrz1mKM73/9oG6dQgdsV4R4IRrLC
ayuZ36Ox1tBeidBWO6GTvZDsj/q70U3/fr0l5mDw+bzWkOKv1lPqbdXDQUMhvrOs93o5G+dpjpND
5tDwvG9q6yRC6AdLAYzo5GArU0VZ0trpCCxLkaMwHtXmgwi1+KzF7jdTy2PrATUV/dwOU/I42h3h
7X37W5sKuyDjlrhm1am+3lRCLsawSoJ1poL1x//h7Lx240a6LfxEBJjDLUO3kmXJY3nGviHGY5s5
Zz79/5UODqCmiCZsY+AbA7O7ilW7dlhrbQidL5VeUcmMtXX5ct3U3inBBuNX4Q1RTNzUS+WwzIoC
AQFfb9pOiMwvCE00jpofLGlvS9/aUS+XlNXq1ECL43Iv3fDV6rXkdl3sBr5jmp8aa+3PY1EbQSxV
IaPNu6PBHrs7KlIfAMuUobe+pU9rc+o7noB1KvMHlfkVf1kyszeMUPl8fUP3LDE9U0SVUFHeidfN
60oTJVHpxw1ZdsMYXOdT3JG0o5prHuzpTnjOehANIbQUSEDxbd+84LMzM7qxo/WH/kT+wxl0+c7o
5ezfCHzDHVpnxaMxa+MfXHh6FLRzHfoVxrYf1oGayFPkNP0lzTQ37umRjGXY3zgAD/zrWylc7ibp
Ec+NKLQg/MgR3axPU+p21eBNNv1MbpOFQ39Oqiq/jzUrPLW9UT8hFS/9cuTsqMqzE4yZPHb0icBY
QUTemG5VtR6lOKbVmanquUBI3CstBlHzRmgBApvtQZy5t1SiPkobgpMG1/hyqVJi9otJrA6GXzVu
R3R+XHUOW7/Uok60GlW36ss2SOJ+CK5v8p4DgOtIU0SotiHAe2l5hJ7QrFw9H3uN58xzXLiyUzYH
3nvPDKGtKN1Rf3un7dUUepoUtWjDZ4X+b8VghXONuuZBoLJ3I4gghCYrzQpWdLmYNoZXEoWok616
81QVmXGuu0I6WzWzzDO6Cl4aStXBhdhdGc8R5xTpnneDtfpa61Q9YWU0CXN/UuGij6vz4/pX2lsY
jxHqb4i8U57bfqVKih0aS2jMqDIdmGrqXSQ7O49wvXOTvKjdoUqGA/+yszLx+AnwLzT8dwK+KF/L
lbxIsCGMYRhdK5Xr+3ZO5gOQ9r4ZgS4mAwBguFlbEkdSI+WU722lk37Wi5G/KLV11FzftUITGRg4
7gQIw+XRiAuNHkUGj9+qTenGjKQldZth0A9O4M47h5C3mNVHkQ102WYxejFWcjrQlTOsVH8sFel7
iJYvuvXaXQ5A62Pfjt/kmcEO6mgflWt2nh4UHmktCd16hAk3S1RqMBJFGAkptsi5L7sGbVk9M2e3
VWbdOjgcu8aQ4xU0L96gbaO1Qa261RPR9SkW50kOeytQjYLusTzU1RxcP/67xthNvh7EXSLAy483
dlG0ALm0/Kqpf+Icm7+YOsq0gzU5SgP2jokCV4DBK6gEond2aUnvpBKhhJD2RtG0JxRKptVd1no5
anHu6OaBqKXmJHi7OI4t9yKfZEp5DR9LbtGvrBc1fhjrsguSxRpv8go6n59Pq+Y3ZsKExXmM1KcR
hf5TQqk+8topb+BGmqh4+9e3evcAAy2mrsKMFyoMlxugIPkvrQOEH5Wn9VvWxsMdGXM9uM08hCf2
w3YQqkGZzm00OUs8Myvq5iD+3vvcVBwB3YjCLuz3y99QpQ3s96wFfUEi8AGm//CQtuZ8aif1MNbe
8azA8lFRAaZJmWwbayuJEQ4a9Q2KuLF9W/WVdF6MofVMjtzfaAfOnhol3R+cZ1J2gUkjkn+nvCGn
ZmdJBRjDrDOXL+rE8FpHyYdvBQnNH9xTytMU5GxmtoGcutzLFsxzjo40TkFFndsN1dD6lal5UZ6H
ppX10/XTs3d9kOuF3yom54BNuLQ26tGSRhGnJwarnT3ldo1utd5Yyx+wNkg4kWYAT8QB2XqEATEY
iQwKythaf7Raxf6vQezn1/XViF+7CUCZbgZtCSVCUY7erCbqTacNQ3ycTGn4Hil75SmEHejFiTqU
7jQnR1nS3sHXKTOK+gOlm63qFZObIwcMIVoITmuetAJUXZr1w2kow+wP7hhNZL468jqiPnD5peqh
HBVGaYDpMGv1tizW0h+jKDxVdnwEbtpzKW9Nba6z1upW1TYOEm8adIXepG1hzv3Xnlma6DvPjjut
yhrEetu7RWrVB62TvSMJdg9lNOCBONxNMl31qaEadL98vdON5wwCyqmYiv4gCtz7cuRihEpUMvmE
ws28zcVycugpBWqRLVF7s4QLw9ZBLD4gLj6drp/KPQwbUDrKVLTYREq7+XRpVAGhbyLT72Q0Vj21
mcKPDs3b+Ybe0PBL6mmTe2MT4aPniIryo7lGjE9hvkbVuOZiKl8B+c9ntWymH1OvS9XBD9zbcWju
4AOgOpFFbb53B68pVzTRCtCL+mWpgH2A+/0DHA1TPCijgX4SOaJ2ueNRXId2pkCmH1olDCy9+7eS
G+kmUtY/caGCJUnwCCiJivmlJaLy2ZhU0JIoEjPOwixaNA9yWWE0aWaqzoFIwO5JolynKEhtkZlt
HLY6lnOtZEKIzmjibw6lwps0l9XPWZibB9XqvbdPKKBQPUCTALHVy4XJUC3ivhDAGcilgUrW6zN5
pnueW/tpsqb5TjJj6eX66RX/z61PFbpPDAURc/62ZUllKWMdag3Xse3jh9moLRfvWpdu43SyX3fj
EU5u1yABCbnTK2hks58h0xbsopoRuWOaOpIgivO9saD6jJ3GhIxKO2oZ7W7qqxQyB0PYvdxUJHMk
Z5HpuUV53z/mWm+8KFIxnMZVy1FBaRLZ61HBOwoody/dG7Mbp2DAde2Z24STnWTVa5O8pjVWH9H8
9jeT5wkADG2ObSeg0ExJjYW0Q0muQdJpKAtFNESnPcguyeiRHiKIfv3E7F0IIZ+tvKZtOJTLDc3a
rBvB/dDEjHXzsVsKLYgm3fqQ2XZy8CjubSLoUIgCxEp0azemIpkZIzMNKd8Ykix2Cxlkl4t6wmGq
tndIKG0xeIkQFnrQxtBC/6lUChjv3Vgx8qMy+/UUKlNTB7Na0u3IHTtwhqb/5/pW7r3EFqhYohog
VCSpl1s5gPKJMtIrP4bcck7tvv93bVPQGXGi3RuaZJ5MkBQeIvMtTFjdOfA3u0mPRSglpEopmWyT
cETdzJLcHIS7Og0GWY1SPRnxKkYBTr3S+qY2mJ9BD0mrqw8TUMwJsPzk1oOtl545GknrMixlALgt
q8XBC773SXhW8Uwi5GPq3OXeoKLNd85F7FXl2gNg7+hEAp35Ti+XqbtajeIjGVQdbMmuVYAd/MEZ
gkC9tAoFf5yGnhAz1WRRX6y0n2k2p/eIO66PVUIxDu7lkezoHh4f96sIGTxZsB4354C+FDOm0Nvz
Y+BgJxTcOq8r2/gJaRjLiwEWf3UA8D2UPHvMiJBNooYw+dvu0Oa6fiD3LpzgJnEowGPp21BBtWJz
lJEB9csxDs9kDsjXydpRPrlvBV4++sIUV7c0KGnOwfUOJPXmtKa3mjrlD2ZqSAd+SnjY7csm1G44
Q3TTAXxcfso5lTStFdmCM+UdNRjTPKdzNp+nVF1v+8Gq3CpEFt9Ma/l8fRd3JLBE/xyGFZkK+L1t
EmsNCiq1dWZjNRueVFuSvTAvli9oxU9DIEEFH85Zpqm1Oxr29MCA0wyBN/HBi9l40hslPcLk7p1r
EieSaiIYqnqb0KIKGzQfOssiigmX79osqwlIMJvpLWqN7O1dZa4Wk6NV9Q/uEwkhNVLK2fT8N7eY
UcGKFq1iBEJYDOmjVHe5n0ad9Jh1afcfIiuD9STHkf4n6xU5hipTzxHTIy8/PlFWYnQT653C0DE+
5HphncdUNbtPOqpsT+bcMUfSaLSD5GbnPQb9j8MCkSvYu+Lkv0k7QE1adR2Vtq8MTXUflmHnK2tR
/Oha6W+4y+qBuZ33g0kHJKfMzlCEavCluSWrsoZyFOds0MynfGlDf4Z1+s0MS23xltHR75GzUT47
pZgUv0pH2tN7y6VQ88pC4JhvNTyXvI0kNddt0ZgNa1ca0TRwM8qp39Z2cER0Za8/Du6WyA8315pc
HHCA0D4z3t2ttlhQY2l7y5+7Ov7SNaN6tqYseoKaY/5IsqFwF7OvKzcxpO/aovU+sv3qgZvccS38
BpA6CP0C/d72vjszZfLCvFD/tMr1TMaO8ABktZtwtRjUbcLLg6puFaesLdIDr7YTfZHI0eEXwg6w
ejcHeygMExQ1ppciWT41fW1/gdZq3yqrY/862GpxWt9tNcBq+huie7NFzxQaBZAY5RN/dOr0kYjA
+WmpBQwMJ1aZOBumiloRGGTtozVFUu0ucimrpyTi97mlnHZVwBxxA7XFrohxda1aH32I/V/ISaCQ
wMO57SOb0hAXQ5Yg0RtaS844nL54oJasHcQie2Yongl8CP8xx+DynjVGVchVwplTwjiu/CWpgNI1
+Zr/dX3H9+4Tuw38C6wBCecm+jCGKu0dDdEysGBZ5ClD2nyWOzV0e/IWRF+iT9ft7a4L3gvyDky3
xl9erkvRsnKxbeLrxF7Kf8AeyD8sczhCvuyuSqCiQCKzpq0ydleXurxYSDwV6zo96lVKBwR5br+R
rP4ZLYujK7Lz1iFcoHMvKXgAothckcqmA5ims+XXjA/MPT2nbHwycjONvXgdiuhcKSDbA11O4r+v
7+euZarWpLaW+Gvz2pm1bSxORxphS1n6edHD6DNvBQdTrU3e/UKhflhJi3/d6p43ousjdGXoCr4r
HTZzlesJ7g/ql9nM58iel+REpYC3J9Wk5pQkWvwzbhMn9soQvYMDZ7jnkSh/UeMCSQ7ubbPd5qqU
6H9TPNc7paHrJJfRV6fMnMXV5+aIbbN3lqhlgQUCQctshc0N6RxjIH4jsurzODsxeDNzQ3NpHsoo
/L6S1h9s7d4HRfWLijNRE22ozQNra9Ok0t214b5qD2uotTflIH80lrI5Owtg9nZojnCg+ybJeJEJ
IBXYElrCXDILqoSMFEJ2DKDT1MCS7+0F9cbV+VaZaXHP4CTjAJm8Z1WoBYGtYFu5ppeeQM1tpsHF
Mm0mjSJFIcVSIBlRfxutqfPdZMiJx7ioQ7GXva/5xuo2TjaRGkbkjPaEtHTyk4My2Km1RxuBWk6A
R9Qzqe4wqFQzzMR8lNRBPzXoOfpKP60mgk2gH81Y1l7Yxu6vKK2WR2YL9E/Xr9eek0RzSwxAYkog
z/3l1mjSEnUV3Qg/nqP1XDll+AihrD5ft7J3i5DzFvfY5pXZ5kTtEsqZQTPIZzACyOai1D05M2Wf
8K0//b4pWBqUGemzUSAXX+VNkKrIDG9yemZxKc7IWGkp1d2UOtgZUark4P7s7R1YBQF5ROj03UCN
wiQ+KzMbqG+aZyemVEmnXLXGg8O7t3eCmPWK4ARKIH7FmwXNacZobE3U2orlJ8i86EZt128UhI+w
JXuGyCQJqFQxa3g7+K+WlaHOG2BrUksHLcy0ydNLdJ6yiDz9tz8Ss4tgKdC7I23a9rrKNUvzUWAe
K8ii9wjlZ4EKHt2DwvgHDpzwjsiGLSRp2eoc6Gqmw20HVL8mSYhc/ZCdKurr31dk5X//raC8ZgOO
oxNBr2DzpaIRNYEJgi8BjlWfqe7HgZWgdtClylHdd6+4Reon+DkCxIJAzuWpIAWKlSytLT9P5eqs
qI3kJUydDJYxGtySSrM3Z1YTdPa4uOESQbMrlOYcr3PpxvKw3HalkR9Aa3b8HZ0vhpsKaXC6wJvn
ZLHLvFVLli8PSeP3VND8qVIIjVUz8YxpOJKi3bWHNgjNUhPS9DZu5clmbloDTiOeJKl0hc5TkKGg
8WXRQu0mjFv1IIDduSDQaigzMNYc9vZ2bsbQacghjgRA0lRPP9O0im4nIoFgKpzmANnz2ubZZCfU
j3RRGlZEErzZzGzKQ9B7PFmSUo2mV/Vs7aOktB3qXDTZn9NMMn8latcOvoQ7Dd2VoBoVGLSsGniE
6Ty6i0Gu6DNGBUry1Fn1J8JgxQritS1ktzOc9ameADt69aqOLynsiNJdoxzmOzyeuHVzwvjYK3Sp
fExzoUQiy0OvulHE9JAflTLLhhvl6FucYuL5CCJuM1LOa5r2OV/r4ac6t7nk9rWJvNmylHLjyW1f
LZ4WN9nztFZDfUZiT5ODtO5UyTfbov0rTVXjv7WpzE9xETmf2jhsV79DhuyosyBux+XuikaeQpoK
MIK/RcDwxqfqA6IkhjKCU7DV+p+uWRikkxj9uTGM8uxY6HXWDoFtn4YKz6H8+br3e39whXVeJ0Ig
IcCyeaIGJiGFdSbubhdGH2an7juXTNT4YBpjp3tTrNo//sAiECNmg6FqzAt8ud5s4dwoFmRmG4f8
aAIH8RZTq54UK66Dru7tA0/4PuCixEqOonM7XyF9l/Yqx4jVZaTX1zP2DW2TuD9pqt17FTMDSJ6V
5ZTCpzrY1vfXE6P0iVAeh/YLXuPSqJOlUaHh9XyzM/Mv/ZqolCFH4zEEQnzwJgtPvj0/YsA2NUfq
yEBAL01F6SBNS0hqGXMZvSKRwo9RKhsH5cW9c/LWivgVb05psmhzUpoUzmtGbd/lTTk8IOmUe8x1
RrlYQxfpTz4bnShwfRBweDYvDYa2kksTHp7kte+DSl1zD4T5fM7TFuAn7NfblAGVvx0L8NkEGlOg
4ESn6NIorE7NgOpDd6qPu0+mnoTuEI7F09QcslT2TggSYZAtkCqlELFJ5qpm6DvJ4NoPeomKiT42
HhqTpotqzJHa8d4NYICyEExBYYmn+nJVZBZCEAOkV9QzSrkcDccjdghfkG6vP5jrZLimXRxR3vcO
zCvbnIIpjYFtWJWsjdauKluZgCKczrOStM9jbqsBGgJN7zVaiU7Bdc+yu06hLsKriFKXvfGkMjof
fWeDLGyaRL1lMOzow2FsHooF9o/GYI4zegXV+U+MkpIL4i5l0s3103s7QRsJ/EuXyxWk/v7b4BB3
x5LUe9KSTV5WKkcL3e4tbGjBkCG0gwGO296cHcRnYC5m2RpQhC39LouYah6WsVcX9eyrhbMeVOW2
T9SrPYJWOAHUg4ldLw9QmHWOvIzJGkxZ3z6LdtM5zabhWxYuzR0gQvtcp5H87DRV6KlKg/bP9T3e
Wy9L5nUUSjzvvKlVD3GpmjPrteJvVtrOzwl0c9fUp9tCi6ef163trZb6DmMy8d+gije7W5OarjF9
pSAKVZ2Jzk18l9alXJ7qbmn+kqW6DxRlab+Gw5w/9LOtfrtuf3e1dIrh3cKRI4K/3G0mAkpj241r
QIHCRpLCyHw97vMP5qAorrQMR9TNd/Ii4vMiFIhOGTU8mvPiB73x7RPTF8dQh0uZ9aVys06r9UMk
Zedu6JVAX4rJl2pJDYalke91JYv/igGvHUQFW3fIb+DuWMACkL8Fj7p5MGcaGh0feQ303Fn8CTCF
lxpp7qWQlYLr+7tripNEfgBMi5L95XLXKSrUin5JgGbK8KjHuXzqS7l+GefyiPC4Y4rrwiUlv6TZ
vIU1rn1i2F3HGBDwjeYnUyvgmE1Zel9k0sH+bX0f+0fFBKUq3hLQRdtpsmOUSoA4IjlQczP2JXlF
F3BepO8RYf1jigSl5pZ60R1EBXvrM0nSCU35w7N5uZVaDUmoZAxZYHWy5YWo07ghDdDbJj0cR7h3
SsEVcS/AUEBO3K4w7FmioUhrMDqC9jFb80JhIDVvCnoeXxcty/9b7cVCpNdQT8pa2zIiOSg1Hvii
nY0WOqmCrgtS5h1pg4kgg932khz02fRFinTpziiZaZNO5XKK15HeDOzToybrzj4Tv4oiEgKJEFPE
v7+5oWth5KqcR0pAeqKclSiSTrExJ59mMt+D92zH+5FM0UIALUDtd8utK0qK7oqZKUGoNHZg89fZ
VhCjTgp1CRqtHh4cG+lEBnSUfjXM2UHi/n6lQnAD+iCDzoUf2FxOTapmWTJKJWiZeeLPRRT/Ezl5
6y/Rut5e9wPv/aygPZN0iWkT1C02bi8p2rRltogSFICSPKvIh7tBVte7unZqV2u7/uW6vfc7q8gM
LlApcHKQdxTXWmiFCKgHM4Qwt5Wn8aaz+v+0oc6eDKWq76XOUe5kvrS71mXuX7e+s7FC9pJoE44+
5e7Nq6aGeRhV+jgFKMaX91IS/yqMJnqyukw+Xbe0s06iE1SqdBIq0UK4PKyLOSz2YuOK5ladg4qR
gp8Q5V9uI6Ok4L303X0VMfBSUtPK19PJOShXvBI13iZE9L7wtYi2cFIBrm7hKENDU74rxyUwMzXW
zpoZZrJLxqciZm5G8YeOYoTjMb5L/c+ulW46iW5g6iVynz7npE7Fx5Yhnakbq5FTe72RMOdH0E6W
+55Yvb4fzKKnhoWIVXKbd2nYuk1jU+nKrCE858VU1gef7r3LoTlBc5gOFmujW3G5oTTGGyXqK25/
aFdnvbXnQKllsXnUTfKoTvCGYWX+vP4Z961yA1Uhs/hu0FHR5mhdy1hNikE9Q7ebzv0yzI/OUva/
2pm0vRjL+N/rRndOKYBjW2iBorBNYeJyqeYklc7ClIXAyMPeZdCGdmsZ5RzMnW0eHNNdUxatNBs5
QpnK5aUpUH5aa/aWHCRdrZ9rYNAePljy0JcsDj7gtm8oTiTRMzkJdsDmbEwhwFyUVZzJQWHamacl
6XI2QztxZck2PzqhIwVm0t5Tv2+D399O4jmiOyB272mhE9PVlhrIX1Cid+ox0Sk/K7HFsDfFiA6u
3c77zG3jgRZPFP2b7WyGGo8ObiYlAoFdcwuy7uuyOu2pKOl1ZPLc3PRt397NGtB4t2zTxgN12R+s
d8elc+PJ3gHGkxdtYZaJFZnwKVuOj8zo63QohrtkTOP/WtBgD1WD6MtBNLBjUKirCIFfsEEg5S8P
kWZHkao1zRIM+lx9jqqUCncUlbcJE+ICiRT0wN77SykojjSUiFzolW5ncGQm9Tia7nJgm0l0L5X2
AJJNC9FliM3uVOXz+HnpLPXz9WP0/vwS7IghehZxD51L4fHfhB/60Gt2XLGtA1gjTxS2GEwvlV/i
si3vYZd8LysBPDOkg4bg+yuKL6DLxObyOUk/L+1qGUHd0vJiqkbnPGd9RoM2S/K7JMvjgyu6s7EX
pjZXNJoHPc0qvIFjpwVYNtQr88iwP8qtNp3WsK49RVv7gwhkd30gjGRo20JobIMKgcSiNXHN11Qq
Pf0H/HXxwzJ4T6a4cA5uxntT5JM4OaEXB6l5Gz1PtRkZfbe0wUDc5y0Uij6savxJry3pt/0q0AiO
C/huriGY5cuPhpJGYnbt2vJatblXoNh5qjpbd61Ekj5dP5fvIw2BwsDXcOeFvsXmtagTpBIhsGHK
Uofbehp7V7La4qTMIFBqzqO7lAzNQ0EHFvzy+wNY0SCSdbRsqfyAgIGWd7nUaSjWCtHTLpDXpLnt
y9n8Eo+W5lIsUh4rtS89gqTupszr4ZlHdD31MCr9EbhB7kUzHY8D77D3kUG4KyKuFYjujTeyEXxu
Q5TTg6JeJ5RbCvmF5ghdL8U+Gtb2/r7YCu8mKS1OgZLp5uiaoxkW2hqWQWRopYfA5Y/JrJ27dOy7
oBq19VO89EdKa+/dkLBJZCniVxFfXm63nFthkxPcBZkURmI8tOqa0rh8WLJ88BMxIbBZFvXkdPHR
pNn3bh5BDOT3+dpw3GjgXlpegTdGRalWQZXHBpGrotzWqT2fpYEZiSuB0vP1g723u6SX+HpCBgFx
vbSXp2VY9YpeBUYx2UEiW5mHRFgS2Gun36Rt9jfVzKOW+94aKSrCMhdSmTjeS5sZQTshn1wFYTWr
Xmo1MTijmMskz6kXVbb5286Pm/PG3sZPTIbVOVWiVMGs14mrNrX1oVr68izbtXkQm+wujSIXsxt4
OMkNLpdWSVlXh91UBXqjjy5ioBQRylr6mKGa4Tq18/sVPJZG+oNYL4EIpKFLe0vV5TE5Cls5Z9GN
nVU/x6xiOnGLZGU7GM7BTu7di1dUASMiiJu3HrdTzVbL7KEMEEAzvkR0/D3HShK/YiaY3zWK9cHo
2szLUq04eFXEQi5TLZp0aPezGITfaC1cLlSH8JznEHeCOIy7j5DUlwezGLODKtM7gAF+9o0ZECGX
ZqK61hZlMcqAtn6CynMf+Zredg92GD2HjCy+i60iDmLw0V4bwc6KU3Zbn4bpgflyPWH9rB9wFfdO
FP0hQj+4REjub75wa9fk2r2F8vy6TEGT9k2wdgw5l5t1Otlxf1Sz3LXnECLAkBal0s0J7gaTEafw
cYJWtbMfhTxa/9SqOsneuHRF5sZJNf533QXtWyRp4QUXhcWNCzLTridN59POTae7LbW9YEjC5qTo
SwQK3T7ite+8XagNGaKshn4Iae7lN+4XHeivqZeBUtiqz3Bk27NXp7yt66Y/OE973lWUSXlMaBah
hHxpyh6qGUUSm49nx84HfVomvykr66+wK6YHdMDwecsA+O36hu5YRYCLthSKq0LVabOhI8VIax61
KkA9t7ut5lG6KcY+8ioCfm+oTMVL6VYdGBUXcHNBhaAF+oWvHaqtAmQKMDddnbwJesUaqWjo4Yes
1H8Yozb4jFeZ7mJDjV4H2Nx3k5If3JKdJaPoRMGJ14SMfqty2SFLtE4ammbKFA5e2UAZmJwIoXR1
zD5bZqt4ia4eDYB8x/HilUaOiJRbE9q27za6LKmsmVpt+2CEazOgkwLFv29G4zuxsX4b9Vq4BAUj
5T4WM5Dh+yXtw3+cKkpqfzYl6eDt2e6B+DXCO6IzBQQQ4M/lYVt02p1Fptpi9uRym3bDEKxtkwZG
33b001A3DaviiJG19csYJfZmUiqVGyABWx0RVGIlI87y0LfiuPzCbpd/L+0hPXx7uF6tAEACsUsJ
9R1ITwkdamBjEaKEU2gPqiTpXwvH6fxQi4ZbRpblp06rDbdPkuq+HO0DB7V1GMI6FU1RI9aFAIHY
+DdJqTYMBiPjdcePhnp9iEvtTovk8a6eKFZfv7l7loiIqNsARBBcmEtLc1tpE+oUtl+T9UyuUVKS
cm27ab7K5VoewDl2jYHFERTqV37TxljjGNO6qiDbjTXrPD00W2+iM5p6mroun6+vbO+cCBLu/xvb
vN+dsw6LNIAob/u6BvJst2cLmMz5D6yIbJDmCGHRtqVQmoumhKNA3EKqOalJZ9zEdm99um5ld+MA
hNCh5p3g/F9unDXVzF0FN++jd1g8h1P0Ah5uOC1M6j1Yz7tSlzh6QiUTbA8J6LtWFJIXlprWGtxV
UKoURLX8W6OXjscjMtzXbax4TYiaNvK03VlrR/uJQOl30euvv+EVzwG2iZrpJiKY6qZI7A58PsKR
yd2sZoorK415i+D14iuRtN5JvT4dvJzboACjRF9wPQCw49K3NOreTPVYTlKcmVkPfiG33eSlJZ40
DNX2LJHSHnzUPYOE0KK5SOEUqYbLjwqjJUwy5J/oQIdQnRpYpWy36turKd0p6eEs0p1DhDVgVCiC
EmptRRrGKK/TQXcQE+6V6saqi/Eu1hfzZBG1H+zlrileKKo/uBYmcl4urQzH3Ckn2/ZDdSp9Ratl
t6EcfWp0CH6/fTWohwohb0ExA6p5aaqbTbKAfGRVaTPdxnX0vYYM8Kx0JELXLe08CXCaUddBVgrZ
oG2Q06fSqDATBh2BNjefl1Ft/6YfnMBjM8rPpLHmfRmukSdHU0jNe4oOzO/4MyZNcytpl6BGtwVV
qWOUJKUC0qlZwvSzli3d/WRnR5HcnhV67NQ+eF2pt248Tcy8Imue8WdOAa250SXnq5o59cFDsHf0
gaFx36DzCmTR5UerzdI0WjRZ/L6dir/6tohvkygdPb0b7BuFtp33+58OBKjoUECnRr/j0t7A0FFr
NWi65t04nAvbrH80Rq0+oQKvxi6g5+xkjnb5ITSH5u/S6qKjUSzv0jzhXYRIpqC5cvnelZmTyTEp
8jo+zHs5Ok1GG3phM+TfgZXLL21cl6dUiabO72tTnxly0/UBAxCdv2jlFshlO4n1JXGi8eBQ7V1U
i7SaYQIiF3qnjxDS3OvL1UH4ddVOcGcW19ZC47ahG3hwUXeCRa4OmFimxtHn28JG9Ui2U3QpHH9t
kBzAy9XO8xIPtuIakTE81mmnBUNjzN+vf/rdnQfqBMZZtP1Bc1x+e3ysZndwrf28ipOXtFHjG5Sr
6o/Q1KO7tpOzxdVmVcxPr+XIjWSjfEl6JriD+B9XSrvyUH2XjSI8ws/s7AcXjYIm2CBenm1lI4/0
fBjCxvHtVqncnn27WTsMxgtFzlrpq8RtmfR6ur4dOx8cv8zUEVHcFBWcy90w6iaLMjr5PmTKlUxB
Q5TdMEaGC8+rf93Ujr+kcAKyw2R2DOdf/JQ3QexkgFRXCt63KZHagNHbYB7MroZTnfVeT4pwa+bl
i94UeVCsCFpet77jyDhmsCfxYySl2+5VFXV9ajqx4wNW1G5a5rqTJ07xgWPZ204Ge6LxIfRlyAku
16iP5qqFGW8qjPl/S6OMXiLO4D2jU49IUDsuE7CVgAgKIVyCtEtLTdJEc1mwhyOoNa9q0LCpkFj1
rLUT872b9Ob6/u3Zgx/P402aCQt1867KSVO0stY54FT6Aop69rnrouYsNVXp1Xl+1EZ+7e69zeY5
IIyAFd0/tPopOm3W141RxkdqHX8oIdomcTKiy2x1XqOq9d3SSetN3Nij2zJi0hWjf90E5dwPucax
dabOvBkM8wcqe6o3mxTQmcc3HWzI3qfGfVjcHb4APZnLD6AO4FIdJ3egVCYaxzkyn9tCz11Ai2Fw
fe+PTG32IufV7IoSU1MuF7epYhU07LTkyVBhj183tXNNiPMJd6EM0uvdeqE4iod0QvDDb/QsOutr
Sbt3laqDa7JzmMiPkI9EdQC9rq2QRgTct68ZGorUq8R3LVc7cq2oU4Jan+As9bb56/qytmVj4W7A
PrwW22RgEJvkj67rGpomqlUh03dfFJtalBXmH6Q6Wf5ZKP09orHQu+Wa5Acr3fl0RGiU+F7ROVCK
NqekMgvVmQxWKsYY2EgcuA6N9Ec9aoqDCtTuGoXiEgbF0ECx6W/8a7wslE3VKPRHtHZ+Qr5Aby2W
5LJBSrpJ/1mMSH20Wim8bZu+PV3f391lMmRY0OJAmGyJLmLgjWYhDUKAn6pfmgWM0WIbYe461XhE
Itqzhd8TwAsEkMHxXq6zSi1tMWcTz2AXqst0VPsuzbI7e4Xa9PurougiskD6yYRql5aYzjCTZ9Yh
QmhJIwWUeoAlDmNRDV6cjcly8ETt5doAHsSwEIR+hHDTpT3ZSBhObMehP40VpUqnMPqvppoOTAGz
ZVdaM+g8ofll7ZucAS2F7pVlVx8c2B0HwG8QcAvo6aIIf/kb4jDSIYGVrJk5On8j/9y8NF171L3d
CXao7NMapnD3yuu7tMLDKVVmZVG0Gws5DewirmDVGUKtW/F1NIWMk6R0yu/OSsUNUDDhjFLOIOLc
yi7KapVliS6H/qq0xldDnszP6RR9/u1Tc2Fk8xWdNC7XWsHIrHUhdBMum1rF0alopunXdVPvNKH+
b0GCX4t8O9KHG/eSdUWYWdog/FpU/DdYff6iqtn6ryKZyd0izdm5mbT0S6Smswewro7vOrutCreX
gcCP41IdHR+xuM2zTYhAzYTyL0jwbWtDmmJt0Fcl9IdYSc8UbucTI/PEGKawcfPmSENl7xwJSTGy
U9Gf3+Yr9qKMBhMGMKdGcZi5LUSjwaU4to639Mnsp3mkRvUIcKL7H2df1iMnj7b9i5BYzHYKRS29
ptPZT1A66dhggzG2wfDrv4vn1Selq0vdymikmYNk4gLs2/dyLe9lKBfCEGB7SNlxUtCveTVD7onL
wc/wdllNAEeC8v1jo4SChRZfyL/nGv9Nx6EgvqFNzvt9npeKeY4MvNtFIEvNlY8mcKOqOeia09tb
6tIH3Abx/3+ps/MfgFKfST17O9Z30U643O6hTDrtc8+askd59s56l15jDEkzoEsgiQHU4ctIEOSq
nlW8eLvAt26noPEBssu63HWBTb68/WiXSr+t24UhweYr9wpaPqWMmiDEJ1tyufxcI4iDFpE//rQK
0sQuTMLHrWKHpq9gBfQy0hOkTkihfIBiNRpIaD8StXv7N1163RvOFS24COzUcy/xqDaeSD3f2+k0
B3MLhMPpXsGsregh63ACW9f+q1X7FjLSDcqDQhOl/jm+YxGD8vxFeuiDc4MkOoXdlp2GCm5Yd2se
d/9DNESjA7pD6N2ikXT2fRtbY44QtHjnWd8d287CTyYD7aXZ7LDffpeXtlIKcg8OJcDDr2adyMY5
n1sEQ3DF68+ild+AW8n3QUr/l00L6CU4ERi+IdU6C7tB3q5dkzhvt7ow/bZM7GEk47xrmvA9zvL2
L53HU4AqgKEHGAiQ0+2Z/0rqlpTxYcmxP7gL9W7gRBe15957c5d2ITrAYCThxWWv9ONRXa5o8OAQ
kmQZD5me569ABdaFJwzfUw6e9Ntf6uJToRUM5gWwwul5Me75qV3mTZzRcunvXNqqB7u0wKG/vczr
DYEaBiACIJnA4XrVUvFX6BP2XkurmCXyqxiBGy6HfpEPnK2DfidxurAYEibwn3Ab4X/O94QzoYML
p6TVGnRrGZk8P/hwsCunNJzfyfS3vPPlpoAoGdwXgMnYpN3PMSIDVAZAvCA4U3OUPoG0Rg/9MPu6
gI2kPTHAd4+Bim1crDHJXVFHy/zOqX79AfELNs4MqCv/kdlebktYnoRsVjmitpvFtTNdcNX2EM1/
+/u93pbbKhuzdqO0Y9j1cpVoMotuR0EBuaFdGXhN9x1CoqKtmBq8T17QN+Hu7RUvfkSkpNA+3qAg
5z2qehlgy8QNRQdqzE/t2tSQgFCkYhht/POdjof7a6mzh7MLnWVORlqNkoudiXtzM9SomEKa1B/f
fqqLXyuBZD02TYhE4qx/AIuBMGuZpZV2GXyoA60ffZq/p6176d1hoLTF+q0fck5nsorkfcIg7iqb
MT+wePhFOzrtmxT+0G8/z8WVEDkAvkeS+QprMdbRGkWupqBpNvSUBLX/sR+aThZ+I+f/YS0A/Dcm
Lm5N3GEv92CQNa3vjOftVOLbHQOW7qgX7aoEgL5/npJBUGWrN/GNoAJwLgBJumhgi2fY1gXpjiuN
6HEMFOymYvceVubSjsCFDCzvf72JcwMYP5lpIG3IKjBRTWW0Czb9OrV/+ztdXAUd7a3FD5z0OftU
ZqbJUjayqs4TAxu5Wd3yMVvfWWU7KGfRcAOOorGMzvLGDX35hSaXsxkz/abCgJ/eGBjq7CNvTivV
deIAHFLy4Z+fCtQP9K8w9gP74hya29ZTn9QsYdgCPDmGfWsfme3fi0SvK5uNjQQ3C5DnNujWWXuR
eB5V0Zg3lQzqqLRjNJUJYMKg2Lfeh7ClTdUgdX7nYrnwKl8sehYoKO8UnVjaVMkoJeAE/fSh19qe
dBMpWmSDM+9QIC/sEKgpg2qBqwwT6HPfDjuHGmMXRPRO66jEp8xPkHJ8z+7oQmNlE9rbbDsgRIct
f7ZFWrkpTUBxu/IgzgTZMA6d+XSsK4lIUiatF56mvqcHyFU112NOQGwJ+Vy9vW0uBC3wvVF3pFBZ
3bxNX27T/P+s8SgHglLOJdT+kn1mvPoA3eb8278vhdIacRh3MxAMZ59RaEzdQAloq9rvxtPgvKZY
g2Et9Zhl71zRW7Pt7PBtdl1ocYJYioHh9ud/5afg8YWdZAKGGVO2XKW4Nh9gQMIPBjfpvfK3vsMk
RYPX3UEw4e3HvLBbsTbwQPgPTI/OvyqkctOAxh2vPOolVbQ6WUBPPigjhQs8HOb3JEAvfcG/19uO
7F/PqmjdLTHBeuAI6zJrZ1lmlIzXoY3EO1XxhdOPps6GPAGaEalc+HKpbO6ML6K8rcKV+T9dh7m+
I6J9UA1J+0KgAfgDlV13ePuFXnxAFIeYBiLqvOLNWhz6uIXaRqViwCXx98QRGJHgKleWvfOAl5ZC
/NxkijBoRgn18gF9vRUiKse3m5t5V9O2+RJ6ozqMEFt+Z6lL7xJ5D4jW6IkDmrXFoL8+mxw7MWoM
GSs4PECuLFNyT31YobBlIvfrzOUhAT/hnZTr0t78e9Ht+f9aNDVx5MEKBOci9YerxNCgHBohr6S1
zVU2mX/VvcFJ3yA8Wy0FzjzY+i/XIwwqPrxmogI377brZtznlh2QeiWHGrTkUubZeznEpfeK+wlT
9O3OQCX3cskpXPxE5XMDA+8G3hmAQ4YwcY3rHajXMSskQtChGbN/H7FClhm0H+AnNq+e81OfcJ96
ebg0lem1raYRFg5enpobY+Pf/34cgLvc6ICbQvO5Q7TXSkARa7+pwJSPjy1kq8vGRbYcpKf/h5MH
QXtgv4AIeQ27DG09TqnSTSXGht7HtBcnwMeX4zJF7038X1+5qB2BJEU+tsGWkrPPZtsMo/A1bStg
0PoPQLvKG2LUe7a+r/c/3lqElh7wc2SDWbzcHJCUmGq7caYi+N2C/2/3SWbBRJf+k1qaaPf2l9qS
8Je3EObE0E1H+YG+M1S7X66mg7WHED7A12nPuoNaRbYfqHcfW66KlE3zUedGQDbP1IeIuPfmNq8P
AkBg6L1DGHDjVZ434ZmdOxs4kMF4XcfQ75uWKzhPyEeSWwMhYaUBlszHh7cf+XUAhQxliHYXIMkQ
uzqfj2e8TUmf5bpC+TOVnGt9gEWyV8JJ7l/t3zFmA/8DBRDWA6T/XFPL1TmbvHzqKvAgYRHbWgrx
cKr7XBZhkrbvgMhfZxRY7T/6xyYCgHh99i1zBLJk5JDUrCN1NQNttlsh51CGKbBCXdZ/7OooOgGf
cnz7hV5aF3jnzQMAvDf4cr1ctx9B3zQhwCdR26W3ky/a+zmBCRKdvUfWhebQtxCmDxds5bcXvvAl
Abja6C7Q1cIM52zhxh/XCS9WVHQc51Mw8fUUpta2gF0L/z0vlotPmaGpAu4k1NnPVd9M5FRitROV
BlUCowob6CLVnb/ndrnnalaf+rxbSj4l70HeLj0mxiT/55uCi+rsuxI3hWi9e7waYh/5YDdFB1Wv
7tSPfvfOFrq4FLgY4IIgfuGIvPyUMANEFG309kazCGMw0MVib6T3RA39O8fw0vsEpgjcX6AjAS84
jzyqzUXrSVHxDPRIMAf1YfAmCUJwGHyZoiE8LGFsd2CBvOfRjnLzdeDBpb9xYNElQy51LlGsp1lT
XjsYFcBJaIoK1B4BLeYBLnKFZkEHfbbar1lZR25BEMJuUDtLlSQ7z7XhjsIEyxWRWV1SqNZTjwFm
ETVkmyMli3meyakDYF5B312JoUhB3vkzerh/q34h9GlJQSsq09zlXaFlrhRYqnAkKQaSGliQws1y
Lpdmwc0SdqzBOg1z8xH8hX5AfmmiH5Pgqju5qc7mXWhsZEo74G9iIQ5ZWdYBnFzM48CPfsw7XXYD
Db81KJ7GnTFsuYOMBG0PllrvR7zE+bFPKNdF4JomO1A8dRXaBiQ5I50NS3SimK7IFlt2Odw2d4PX
avAh9RgAKYRXePK1pF0BcRPoIM45ZFIKDaGwW90w8qeF0OpY9pCDfk7npeUn3klzXxM6kx0hS/Qp
7drWP3mAzgDeMaHSKxaJduWhXjLxONEAgocu9ZvrNWsCsiehp38BTsW33p8RV7Y1KbkeVNawYg6T
aS5r4k0nPkQquMuWxL/hiT9H18yt9AsKgPBhWpv5Z9814juEqcefAM0MgNE0YoRJSxDfwhYyDtHL
l+F3qb3uBmbV5EPfM/078IAiKP1G9NeLqHFx+CPqCx34yz2umXE4WKvYh1ZxjxaR7vKnAWBMf0dM
k4hyCqdO7SYFcerChwoCK9Zu9H4pDy2QYqr1uFznkDAYSs/64QcTAUd0XNdazKURNkorF6U9Wv5w
0IRjAXGA+GloBGUFFHPMl4Dp+i5YuGl240DMt5Z5bsO58pSWmZvErUJx8hy2SP2KZgAb4DgByvnk
25nxUkkXRbehpS3ctaiAQGec8d7ugkZ2X6cxr2W55OsEeCc1ww7aA/I0RX1CYDFWg5A7rLb/LCYK
AS2tamfK2ih8CyoUfMkAkiDPBBkZ8EHgDI9FYqn7mtSK11cdFvsFvkzUlbCAAKgIBTJSAKBslqcZ
Mk7XvFfJb8ho4erieb0OVddBTbDiUEfiVZRa+UHnkZcW2s9Hv6CJYXuNvnZatHVs/4Roc/5mfj5f
zXHNxcH31vCTSTsalp7sE413UvtIR2GctsfOhYpMS2izlOkgcgqNe6/Re8omN+7mrgua/eJPvYS0
cMi7ElJmcnlYm3ZNKjHTpIOsl0xuRjHbrED3yf9JZ7/HRB1Q2tMchRx338D5r0nBkLNYus67ZtFE
n6DosjzGJkQjhbRuCUqBXv6N1hj6l2DqNuSXnzZ5+mHhUPkb0HSfdiRVBpR9MjhVrvUatf3OcTmw
/QL0NcPXQJ1d9nQC3MXaBObQAMXk38ngBeShDl0Epw9tgAgsTDrP4jSFwQCdPk8rZgqwUuKfnTUQ
fhnSRMg/gAcBxjtC0MKvBiT09zZord/DwIPVpMSPqOUVhcAzL5rUsPmO8mCdCiBg5pt05B6BlLIE
nHD2xrH9FnsEkAoX9P1cjqmXnqCfM06FDXytyxQHSn+aHImWgxyp5cXsrfEzzD3pLZT3EhZBxDlY
PlCOvKdUs8YZy4bZUeSoouM/c5DHxgK60ba9NzC8yMZCqpQFH3mG+r9ck7b5PNjAy4uUNBOHn18w
AesABSHoFg3eDDCkdkbuGBVRVGQLW5pDHk32axzTOilSTrPw6FYPaRsu+pTtu6VxwX5doaKxX6Br
H94s0Ovpnqc1oPVjNLJef5S1JI8roOgwcMiJkXcxcNLNrcmgiflbeHXQX0PIIGd3qe9E+A3CdWF2
m00DD3Zoq3kfh4ENAgGBkgQgTh2JMkpcGJVk4W1z0EDaP+citTfxzGdzVAFizD4doBV7zFOpkMs3
lilIUim5ln3SJviIjafhYJHM5hCxem73MR+gNNHVqX1mQeNHt3PSdX9cI+MVVJrEqJLXvQ1v224V
nwfPmfoqoeA074akyT6m1g+6CsOzbtzDdVD+SWzaJwBbseUzTHYnUVpkgM0NM41L9jl+T7RbbQ6L
ObIEA73yk3rKCieU1xyFRyCrbzMo80BaSevriDQx/bmYSba7sY/XdUeEGIbCN5qHH7VqevYBG1Dx
MjGR8FTZ+dhudynSL4jLNykoJWIRYX5IBp6ooh1JZMBPpmn6EUAGz1dlom0HP2fTeG43QfEVYmOa
j4veCzyMuh00BfrVbyw3XQm9ijkqmtEm1+iRTt0xn9Y03zd+tyBses6idVbDRI9UGVWN+d1EK/1u
orjVJe1VllbSxtFnkfrzeNPSMGsA74NH0yPg3Em760kCSxjIFdsIXIUsZHZ1kCXK9YqUJGO4Qm+n
dOg80Apgsp1TiO4xl/8JIsH8eyECf/oaAMXEqlas4F47zBfjaJ/AtDrbjzqZxQZETcYKEqwQw9CG
Ak2xn7tgUd98CiFPr2AAH/G9p70J0l09gb/8wbQtHwoCbH37jEwRGqe4nNf5ScEzTx0wfZ7Np8Tz
x6XUg2KIipAGDXZz2ksg4tnKcdFFi81x5AMZ7dvMpgqwvHEcCgns1Vykazr4P/Ima2Wx6VJFUBF3
Q47mIOjkJaJXPxc0i9xQOvge6NLBUiot/ZAjAhgftltb38QsN6C8QIpnmWp2b6ekWypm64Xdhm6Q
16MnRLtrRiVugpx73bGDhrdfBrOgT1OLbwg5t4wL4OgBgSrbRoXojQhj8wJgz3jZMdvl7soQBLli
Dem8lk44/W2BdMn91C850NFj6urS9o31ixp8pZOjW2qjeWMQ3KbQfLUTyy1sQxIaFa0zy30/mdhD
xemHtFwQUr/k8wgLJvjniHuomyPkdkBEsV2AUMCL2JKw+dD4BvVMQHjXFZyaJt+BDmFjhRhmQlKO
JFy7vYHfNd8Zb+7D/VILVNAcWmFiF0XLcq9dP0ZlgB5aU0iWOAJRcyOmEo3mJMRmXCd6R0GLYb91
1xonSjnVHPh0tOL6MhYZsuCghYZmgQORtXshXbzcDFmsyUkTFoVH0bvGHWMdmOFAvdrgtwNL0i2w
yBi7PPmkhiVRHHmP1XUOQLpKaUHauM9vFZHC3A4tIxa/bQCNtQjTdSFZsZDUU9+Qo6rha6oGWd/X
XU4RA30k7zNsTmNuh+tpDlf0r0NnzDGok+6OAqtBd6nizJxInWk67vBfXvM8MtrFaHf3etpNkI7s
q8TjI75LmyElQ3DoSEHHABNziH/oplhyGIYXbrKZPKIbM3g7aOxH80cYJpPPAf619bACjEEL54Xj
WHU4B8M+9JfsJ/wbh7oIDJCaR6UpvAhQPza6inKkjtczyfWndEVvsyLpnIIx01M4HLSxNuP9YITn
Fy5J/0PmG3jOpAgQrGhFrBGJPKhz37qGeZAexNUy7YKxbn7FLs0WnJc2/hHOdazKOc3pg0ZOEu4A
uyBHL/GhOraIXEQlahpm4C4S1CGczIi+wf6rPcxw2iEqckwl7nWUS3foNf6szxjhOw589B94oMCm
csBw9GNDZvfdzF17p0SE3nDDwZG/4YMgyD9UTWM0MWerjszXFMQRCQZqWLN62iUBj1gF9TEiqnyY
gs8xZ+lYGLIoaB5Mor+HJQf4op4gY16CrBB+UA5shgKsqtwcUHep3+tquuvcZtlwdJ2Yv0ENML9t
lxzGOXYCXh3ZQ4D/RzLliz42PN1rHnn3PektQjCLspOF5ehvDtPW/iGbbXiPjRmNKB2o9wiAQwpf
rk7wK2Ac6s+k8zpdcNQTH2teUyT0zSg/4bEIu05ZT7FMk/n3zlvyoOy9wNzmifNDJLx6ra8T6chX
7SOLxaPUizm2SyKjnY5iiHKgZFu/whkDJz7K7UIOKAPG+qQyJdLCdfg+u0zW4327qDEtuG0p1BHk
hLft46679ufQ/9UTynHPQnfxCd5b4W9PUog/LiZvb51RuNkyO/lNISaEnwpHgXxrhTJ9pUCCh+W9
iWNRNrmEuPvStPaAQ2fWIqBNcMrGcGsdzRmFsFkkdJk7fwrLiBibVjyaghvZYI9CXjuuu6LVYu1K
dGLr/pjPhPTQFIBCdhWHrXeFesKj+0SOyS9mPQB71mnsGhTRq+C4YQbcIWvU5/oOmZjtC9rrONhr
3ADg0mPy8GwW6WAmOEHw6MBjXj+Z1baoFWwbxRWw+UlSyBDYpAjFLQWrh4VjkS9esjxGOguQb0JU
43oINf5twNx8AY3jvk9Kvi7isNp6dkXfdFH70U6B/wu+i4ktqUp5v+9ih/M/on5ucX6bRONeSIJf
PM0F3ck4QJLP66QPUMXHgE9INCtdaRIRwlSVZDkvAhDl5oK5fiKlkEAWo2M0obOazDPA6F5PQLlR
Ovk5MTu6Ctc21biYhQqKIPcVOcg2DnnVO9VOlY1T6Jw00uSl10/1gg+M3sqRtYlsi2AcbVYmhLLx
ztViuOugg2UKaOLk2W2Ncvc4iS76ChRWbQs5a6nhnJJHjy0DnhktnmbdMbHdDZENYVXq+yPS+rBF
M6x0NrUfE6JB77QJI+1VrzBVLEDyJp9gvKiXox7a/OuK/PGmHWnwA2YPvbhZG6iM4U5d1VDOvYge
wh7u6B/aPhl+tsQT/X5FVvvsVlzGpcBP/CNBnkEkWdb0du4wZiqQJZrmuITSClS2a2fKYQTwGqVa
HCOBiMf1Nqbpil3aEKQt/Zr8GHo30Suhe9g1JnNGphLEuhhjMhJ3KUScnMZehc837rFEi/zO9vOS
opGDRss9tFq5LcAt0A8h7ep1P/tOPnfcLVOZxS5HSuXqGN2ggLCnrSzBDYewPe9R806/cRsEDdQN
+wZ6csLirSSZa/axcjARd8u87joqvfyaGBbeA/McPPZD7rPSnxZ7wiyToXRK0/ahJ/EyFUMIzbIi
gUg0KbJY6M9BTZqnMBrJs3Emx1S6HuTBGQiOlajbUI8TlMAxzmGurni2TrowfQb5zEYOokZQD5Zn
XACZLPlo5x+R9D2BD2Apxr2GZ/fdJiQJABXrfkkym/lAulyrHd4p7E8SmoQf61WGQeHcGnWFJyHy
fogEEoIC73j8Ofhtb4t2SqwrgMiQn9JMmpsYDAFZ9NgO96NsxdcGumvPDYvrI9JZb4YcbdciAdHJ
ic+r+jZPYIYUg8rRKegj1aFTDsdTzGxT43XIGnlwZRrRNIeoCym6aiOa2wVMHB00s3KKWNfO49yc
EriUDyUmQopV0vgoB/xOhnemSxe4+zA7jXhwEhzxMnoKr56IDBX+jekR1nUYvrVdpPiOLrPE1s/Z
6JALmOEJXZfUR0JC3ccWGXwPDyFIERXtnPi/Ywy1acGGVmSgKAn91IEClhTDOKJwdaPL7sZxlBCO
7drgMfL84Ecu2ByUzozhLyNy+dBi169lrMLpKlvokJaeQRpySizkh9GVjOUVDOnyrPRaQ/ZsQXEL
c1c/nQseZC6p0qGePWRpc7cgQg3NN8j1iK8qD/g33froP2h/ofHe1MP8pCcmP+atROdS54kOd/EQ
J99r5gReGjpOK0bKkf/UEB7dzAC/zaXPPHhirelEf2ezRFJoUUAhGISx/z2J2IBmFp0o8qdZ6ZsE
Wm0eqnW+3oTgxbJyylegscJcJp8C3ZJTyCf+rY+hwFUxHSfPyLkWnEZPJY86hQzhjvkL/4rmbfsU
iHixoH/J6WcAWmuI3sKKRCiB7zwDD8MC2wXHcvm0BMBlF8bk7gtgmwgTEGJJsEthGhRWdJABUqi6
QwE3aDcduhqeuZDoi8lRpQ31C8HlgsZIZj224/W4hW145t4rETiKhlmc/XJM6ecJVDBd9FkGk5fI
oE1eppAl+gjWairKRSv1y9cIvRW2Vfy8IDZ/AThcfmliHaIF0cRII2pPIooKoYaxTBvuzdUaBbCK
kmmLX81H7WfoRGBOB/HAfPJ2Lk/Udh9mw2mYZoSC2UbNfe5RCFcmqZl3fIJMZDmRBjfRjKroOTDI
pEDj7ONTZzv4+6LWIV9MC8jOXcxRHZa4tU2K42E6yKUbJhyUWiFHefKbxoUfepJiD60T3CVLNs/x
PQaeEJ6KLGuy44g+L0o8mRB2FaHTKCrDWnE1RG6a9p3vmbwIOj92pU2mISgzmGBgZuFIMhWhTtKf
gF2M6IW4KUDeid8EyXg0lw95G8xRSTHRgGoOZ/xawA3Nu41alPq7Kcq9ochMhOZNTmMCnAOPAqTm
UybRDdetepwnnzc7K4kzhelyy+7Rtac/TAhpbhBnuPlgujgw4Eb0yX3XD4KeBK76j1KyCRwFhgqg
Apdd2kKDtqZBX3fIWftAkrGEV0BwMNq2olLL1D2OJkW9al2KjL5G6jECo5PktxJy1xAPNWa+A4MP
zaIcBOO1CG2Cyy0WMaBT3ItWXnR6VkMRoOX4GPazx465btvvSIpQDHr1kEI9PEdnBpTOTj8mXt2Q
48hi+aUdWnmifSS/NxmpP9vFzcnWSYYevMFsIivnFgVOuWodX6U9H6ayowqDsRxC2bJwyNe6g+vi
zJ0kGnffYY9EHqiX8qZUuPzzgiIKiJ0/B4GFg3Rtb2nkUoheoRcTFJAaQcOtz2Lvu0O1cc/W2HxS
08I/SD4g1+ozmX3CAcPnGrKaX8u5RrGPmzoLP/q55zUnHtII+Fwz9FuZkUz4O950rSlmLksgoNKg
DUGJSFBTtBOSuiVGkbmrswmwPfgCD22JWVF8IHQK4e3UcyJxWSbyAXGk/yB74VrcD2BQ7cY6Dqoo
Vn2EttYU3CKbm3CowKiKs5txQMv0ZkQJBylAKHkd49lND/EcLD9sb01zlRuNgEitDo+6S1hazpvj
SSnrOHv2VBzcUwQdHOaBGl6J1OWfoa8ToC3b9On3pVZAGs65ybDVaps+cj32LcwnEpDz+m4c0qLJ
IVNTZDBSY4dmDm2w9zO0B3DPKQrUZS+6Gu29mPIiGlOrt6w2OwiJbt7OtSr4ZAkRn2NqyR1caBcY
ao1QzC4ldcsB2ASCWVTUtwNEQL0cglo5Y99GY2t9BB6WwgwnF7+WBqSIQq3AlqKDn/rdPhtr4VdJ
n8f3vbE4Jsy1GOQklDj0OZF6+rspYcNDitHYHxKqqYXwMFIixHi0XYuMdgAniJXGT4KY9gn+dcA7
rtDHOVJYN/Ib2VsUniEuA1QySequ0ImDwPZIU9089NHGcIv7Ub6DNH0NogAYeANRYLYIgOu5c3ft
q1FByRsjaUuQhOXM3w++DuApyeJPLdXu89uT6As4SSxI4NuQbeqakBx7OTjVwkBvAO4b8M/sl7uo
1q7kGkGUaphp1QFHdw01xqkTet4xb8r3tmvf01T+j8x2BuaAqxIYhACsb3prZwAVbHYDaj/rgO6u
x2uMJ6NkayZFd5q187SDnjqSSkahjl1MK8NVpA0ugh3KrvAeairo2L79Vl4DZjBlBaoK/mXoEIKb
+/KlmDCQHVPw+AS3ur9BSS8/qahr3oHeXphZg7sNBcqNRAI96fNXvxCNOcnaVT6FhBxGlzMiQBJf
035lh399IMB/wPAnQOggIT7fVgwTUiVo3le5mPLCsmG+xtTDf2cI/3o4DX/ZPIM2ARA5sFzcNvdf
CDjZ4cNlrsMD6RFBoEvFs1zV+CmuE3BRV/jZjZ5yj28/2qW3iIFHHADpu3kQbH/+16LoT88AT2Vd
tTI1lzJz0ZHkst5rJvt3YIUXDwswdxsJHfCNVywED0ZoKyD0fUUY/TJYOR2iadIlJnv9DQw46mMI
ocQ9xC71FxmtYylEKN9TEn29N7Ep//oNZ3uThh6NZpPjeR2Eg5BZif6GeSL8d5TD5sEOlWagDSCg
co7WTGGFvKA3UmGtpEBBYGkR1+iRm3UiT5jOIDVo+cS+A1nznnbypSCIN7xJ98HxGQq0Lz8paJEr
IlLbV70g9qZJFZCUCxuBLYCMn/EwUX57C11cDxo8CdDT0FYJN8THX1uoGUDM98QI+VlfLBVa9wBr
ezzZTzGmc3bT4317vQusVHzDGOALwFVSBN/tG/+1IDia1F9i0Vd1JwZ24gtWKmUY1zfLnLR3o4vM
R60xr+thagPD5hlj5Ih7a1KEZMoqKrv4qrM8/Pr277q4tSBrBj1PqJAn/4FP/vpZto+jpobAZAVn
Zf7Ds2CVe9B4Lt5e5eLbhrs2MNyAz6A+f/nwzDqDajAEtmxFP6DJPXnPgxmjalR8t7Btfw89eiEq
weIFkRYKT+gYn0PjWaJUPKE8qOCGmp9Ca80ec84YbTQgv/zaxA9rOsrpX59yMzyArB/EeiCgHJ5r
lK6KBwR5a1/pfqif07jlX0CLWu6GwK2nhYCS+86d9To4/bciaNWwQQI88Jw3yjqXj83CZJXGpoUC
b0w+EZGjl5atadkA6V32Att7WQz6eEEKTEUHVMzb3/YVNmr7DZBKTYChBTryHHhtxom07eJhY/tp
Ah2rNbviZOO6TWjA94KG+8wfsrJVwv6rnhxWBjMHrxwiD/gBZ7sKc7XI1K2GKDnsto/WKFoBmaKL
Yfl/3J3XchxXlnZfpUP3qUlv/pjui3SVVQVTMARA3mSAAJje+3z6fyXEniZAtjCaq4npUEuiYNLU
Mfvs/X1rTzSFGtWP2OA/jeLteli26EfPOvVT3MQWukTLWlQ0vZHTRzPW69w1OFJ9XQGtNo68th+1
0/hpHHPFzXy89UZB1fWeszAXFlVBtN5Yq0Ya0Rl6dznGqFUS+u8c0ToYFwgqjA+WhJ921+2iiOEN
oEyobd834k6GsTQhwVXeUJulbVkr7khKmagF849ilF8937Z/c5VNwPAzbV2QVcompZcYYt7YmlA0
RQAzTDJtZRX7HUeH7EvJy939+Zh9nRhvok+eEZYwQnomKsygd0OnGlGWoA+qPQHn2HXPkZb8mEUr
8DydFAhpgGrvyPulXlNH5j2q5JI0wBhGZzHyLGoUEWegGIHHTRxLoWnnMhXQ/8FqgmFqCxKpS/xk
/yX4VMZYDyvPrKsyEEiseaiP651pkQeK12W8/PN38qvRTW4VxT3x3LYNv12jI6vpC5UTv1dPzYJz
KY/9WYjVI8C6DPBV+pEz9meqCZ8Bu+Hme8PWwD/eXrDWC0qjRV974aSSghbD9URwEc3HkM5Vl8ai
r73XLrHyuRdk4yIVy+Kky2Mb2kW7qld1h/T9r79yEJss3+xUuA/eb4ZjXzdjV4a1R/vbwrO6qg7I
wcQeVC7JN5A/fLB+/2KmSRA4LIAYNKFX3lMTyFcoZSROvPJUSYKh7b9qix55Jrgc/88/3J+2eeI5
nPEctKC6YQh4F9qtahirkUz5JCVa7mxdTJQXMHkf0Q1/3gu28QOCi49U3Y4Fbz/SaKJhC02/Gi8r
a9FH8gNVWlGEg7nmk61oCDaa0FD2HBk+QlP9fJ7czCJIdFlJMInB/Hx7aVqfW5UxKY2nUJrkAJ0h
0jCM2O2BWY1ePaj6vq+mwZNj4hy1t+rLuBm6B45IH3Xb/flTpSuigqxd0iRm0nu4djZxjhQRaIAI
MMNAmKf5m4Vv5zT1WjN8MGJ/eS3iSo7xJP/BO759ak7DJipormU2Ym/nswJtV0pXe16WzPvzIfSr
S2Gt5LgHh3aDEr69VDlodbWaWuOJS6e6DLF8L4fFp0xq0g9W558H6zYL4R4AEYZW+X4lomyiIH21
+CjnbO1sMsRoROMuqqMP3t5PhhLGDDB5iddHGzD2g7ePhGesmdQhpYVUu9x1vX4r4IFw1zHtPE2n
8fSqkIAyNjFCIzTZB1PyV++TRyT5sWF42HDfXryrRGWJV55yEnLLb6nW7FEnJUHWrvUHl/p5m31t
B0jLcuY/scS758R7INXIZVrPSLXez2tRPy1ETp5ohDVCG85IGmU3q/0g2fHLOWlQQ/vndd+ZAWS9
icWM3qpIylgTpmaM9kVhSr5c1p1f0obShXLY7ovUsthh+vZmVVvzsaRZ9Ucr+y+GFAc9aq3EhGRD
3vtoVjWCNpyVLb0/Bt1Bly4eirQ2PnjPv7wKkaEBq1nnU333ngsaIsSczVtvobbqkmnqjxW57S9/
eSJu6IXNOcqFyLm8HTiwRyW2xqb16NNV7upxiT261cn2XErzBxuUzq96GybhLuYww8ENCxmr69tL
VRDzIrORmSBN3npmTl/OqFPKl5n5ZJszeJwPZuQvL0jbZ5FnkHEcbyP5h+NobM4S2hCjpdgExnHC
Tu3mmfaMsgD7gZblH3xgv5iD27oJUwx2DBLnd9siHZhj+r5UHYCESHGSUhNJeOSis/BSP5gMvxob
Gq1bsRqyMcD+fftkSKeNObfokNHytq+kia5frqWDGfjgI/vVdQioOTKAbNHN924ResLVcZZFoHd7
0/SssL/ACfJRr7RfvbfXzpjMKAOH4XYTP3xMA2dZIQqn1ptiC0wslQI/MobV1Uqm+J+P9l+sXbTv
2vpUEFXwYO/WkE7S+rGdazrAqcrW6hfEXph06F3GZD6HN687QzL+ZSQkwx5jEbnFLftqvO9WRnut
uB7TqfOkgkO71U5tsJkr6qWTPtjrfvEmWQdEc2ufTOj0nhcgYSssJ6vsPDOl1ceU0dYuxTfsTCa1
tz9/k78YGbxGsEDGBifAUfj2Q+s2zzehU+flNHA5UYIybLXXxg/G+S9mMDuaRExCxtTS3vfz1EuI
X/OqMs7zbPHSuIqDksIb/RWo+ZFG/h9EQDhCSQVDk2UxfG9BlcNOkfJl6L0qxvI9iLNhNyURYFrE
8x/5hv94mv9f9FKd/lj4un/8J39+quqFsnjcv/vjPy7rl/Kmb19e+vPH+j+3H/2vb337g/84T57a
qqu+9e+/680P8fu/X9997B/f/MEr+6RfroaXdrl+6cg5vl6AO92+87/7xb+9vP6W26V++ftvT9VQ
9ttvo7hQ/vb9S/vnv/9mMqv+48df//1rF48FP+Y/ttXL3/Zd/lg+d+9/7OWx6//+m6D/LrPaQI2W
OdSZkOV/+9v08voV43fW820C467G9rglPsuq7eO//6bLv1MzgAAAWILFiljvt7911fD6JYkvqYC8
CTahiHNG+u2ft/fmc/rX5/a3cihOVVL23d9/e+Xs/2sf47gIhJg0Lzn0zeDKvvJ26NM8DVzWUKpO
YiTdVZda0h4m0y2K5MSDjxnuSaOxCQwrZe9a0HZoSZKLNMzlQ5KirZOgvtHDL76JxAyzUxJfmBNe
dFQE2dUsGacfXu73u//xbpW3S94fd8t7YZpizgaj/i7Snsw6TCuhVJw5pKoQcvg0sP+05m2tVDrS
PZXWp2Qr9jL0C6oBOACuY1SK9A8wUmmPv4T+nbAYCj9FQBoouK9QbOd9RS5nSGNbS3A22KTsXmCl
9BciKvmLtMESWC9qFpNuTterWJfxcFWrdkOVHFecaiEJwK5Eh3WHrmaraaO57j/F8MdS7MFCdkKt
JzpJbtSyU1Km/WLhnvsoOpDeni+3N8P/ZUIrukRsNtp3m0E/5SviuEZ2NhGNlvaLb2ED+Yx3QugC
gyqtk5ohitYxli7qOukN2zDK+bauDWoyUZkgkqgTw8vFJZY81H3yVdLghEWcraHLV5WPALiv7OC3
Aw+/JvAqCqqiQULh3Q1The1oQ6BJTqsg2O3LMN+LlbYpqcyytdtEiw+iXIefUPVrvW2EshkYoXIr
49WreZZ1DO1Z1c4M3Ni4QKLGEOxJEZc7sVH6u7DgGZ0hzCYUdGEXX4+Ihq6QgA+0d18XFHDEMbVD
TQK32qTM6ZcVJk6LoD0Hiw+1z7S1fsIvwDiJn4dVz0aHtCmtoMSpNJ1h6Zfc7ea5vlqnvvdCoR4a
IMVLNuOdiG+NcgofBkVKHYruxXWfGPXjIPIYqbbiO12tegjKOYpRpRWm8DmWhzZYJLN77ogebHT7
oLKHqmgXd1zRpZAnFE647OrLqljyxLZ6Kbn685m1LWs/xLOv44cYTNE5WFLq4AHfrgMCdsw2FAXJ
IVGQ7FojpLOWkfJKlNwME2eOWlgeE+pvWyh10yulyKJRzqBekxXMNUcQdFvvaFGotuMpMVIDD40i
SuhLImCNuak0l7ivLKqDyHs125yi9NxaahK2zRoCyJqkejkfwiqo47Kd7BYuuWSLKjHg3A2RM0nj
2RJ2ACi0fFD5IaFH87KA+4gxXDyWpTDc5WO19n6WwQ6t0Oqfl3Q4xcOoZ+lNTz8GPErh0jqKCMcC
a2tUZTzUgiFCnYTlDJuBLdVqjek8XCqgDTSiVsSORpqdXBxhC3fnmBU13W9GoblYsm5xK7ItxyFa
EEokc59n7pqrzVlcbLrFASvQKZH1S6EzZ7dElxIHTXYlD42IdGqNfZGEuU8txLjXl0LrkFVr8U1r
zhg9jEQ4CnJIR90m6ty2kMw7vcnnM/Bo+bW8WuZHR5lfLB1bgd8i1OfArb8vzuTyir1W6mUE6Ayu
ZGnx2xIDXjR0JsAZoei0J0MOWXH2/KBE/loBeb8IkN8mk0Ftkx5o23r/Q7SMEtBEcZTKTifXNMAV
6vlzur3WVpOPnTnme3TqzY5+HAUTL3ZoA1y7+APjc8ECSmjVDJWpEz9qy/ba9OPdbYEf3zrcc1jl
mPcuiJdmtZrNHC8ndBdaG6jGuEvrDlN3Ygz2mm6AtVqhOXqB36CZWtj9QpR/iqqwd6oYc56ujOJu
ANPnopgSD0ICGRI6TXSGbH0u4P0rT0QFjdN02kdtPowtVn1/79w5Gcat1wen4bevdBlUjNUxNoZQ
UNMzvUyXGaeZvJRBmKFWDgnsnDRtrQcxL4TeSbP2Mqvrb9jN8ZFkWky23pgGI7XpuiDz96IQL9Ut
lYVuukZnnLSzj74UqZaEMtSZJkADdljCE8IpO3hLsnYXWIsbxNoLmnTe4z3KucWRoOB6EzC3FDWm
WB+rdlmeZRFzMlolXINdK1ym4XS56q2AWlU3klu51yk+iJnVXvJ9+aOyhCqCJyk2ztNwTlx0Dvle
SdXwWqMz7UVRJoxccUFE3eIlQMR+xD2AL06YLPNIollNHQKDxO9ovBO0GSuVinLpQe7N+CYPU+mh
SOB124kcj6OzCnK2W7tRtMs0XnmbCkZXA+uNKy2d7oav+wWHYb7250ux9HOQA5aG0gaQdkQHUBff
foLpyga0SJLkbLv9LfoyFVsWZu62zEev6+kBgq2JNs2ot4+0+0gCSSQrNAvmsivUcfQoHmw+I0O0
13movd6oJRxSurr78/tUfjHSwMmxRW+lChES69v77KJxQVEqsmWMRXbfNIp5FJB4K5Eq+WWq6z4j
SNkh3aZnQKxHTts0n5sxmw6WOaU7mTwmY0xVnF5ACFsCid5jN22O5IZRm0epL+FZ+tQsq+Z2a294
tKFbTnWcCp7V2trnDE8pcnA93mEHLAK0NB8BO96VwtgTt8opggvSfITHSCLePqCQJKFJHpQHlDL5
FLVqdhAHdXBE/BJ4NcjPVYABzqSqmdmrXLSRozXDDtQxxJIUxs8+6M8i+9lHk/xd+vCPO7NI57M4
gd6AY/T2zmqzCEtRLyRHKtX0BBJt9ISlHRzJAJtgSnmQtKVl9+aDjpaNAP8wD5P1lzJEr/eAVm7D
/gCr2fQEb+8hSTAYgjzFAVVPT1qi6sFojZKPqn/9oJr9Kjl5s6apjC4D/Q1bhLUdVN5eau6WVMhF
yHZdNOensKm7y4U17VB1iRJikdDqUyeX3ZfKUKI7isZYBcNZ7uxR04Qj3PGEANLKpa9ZNQTW2keJ
3eTqqNvrQmkA4cO6S4F7lETuSpbukD2vV2aVp7dik9ahk1XtY4l9IbclugAdjMiaTU9V0g+qjNo2
nN49JeVWiq5UK3BVvU+5cUjD5FU2ojMR3rjlTFsjKpLl2RSbK1phVaUBB74YNqAo7e1uUi+rTcnh
1sMEfwHd7E2XYqfB+zCmET7WuH5CB7/cJGt7FFE83BYtMEs7r0c8iUthto+Nupp3xAWaPwpR1dtS
nhFMa7jqJ2q3kocvQrU3y7dr6rXuqOPCobwwlEMYx8NdRA/Rh5zEzFGhDPl16lUC5hqlz1nWyHqF
vwSjNbaWCqpEnO2ltaeQXTRkLcGM3Or9MD/UoASQN1efOHeN0q6Ou2qnSumlUogh0OpOTv4YtH8p
UfFv0w9vUhZ/ms74X5io2Eo0/z5RsUu+to95/9j+mKTYfuR7kkL7nQTRaxJWNKjQvU6x71kKvkR4
jOiLAgFVGXSg/5WmUPTfaSXGMqRQq0Q2sJ0qvqcpti+xPSFWhRQLIp7s5F9JU/zRm+CH2QE4f2tZ
sKWJN9AZCLe3awCdJOOUOts3SbLj/bqvb4tr6WE7uffgUeza1b3n7FAcYmc9A2nT2NVu2mWBcbSO
y4t2Nj73exaJi/I23wuX+XP6LLlakN+usWc8TXd9aDePnSc65X5xGs8KZKfeRwEh5nHdj88xPjXZ
bhw8aW5z1Rz0x/ikfkuC6lw7kx9xeYMck7BH3LW3/Vl3EHyyDJe9m/ulS9C6z+7kq/ps8sKrdK/4
1bXsyF5+WrzmqgUTyOS6LbwkUCPH8svL6mr6NHFKRdZ7tZ6Zu/lsuOv3zbVwqTzJB9WJfVz9Z/ou
u9D8Zhe6fZB54sHw8ZJ8S0/Vgbu8UI5GEN4V15vb4sn8JlTInkA3O1Ew6DQMshvdzjvXPDSHkItC
VLi0fC0QP0XzZXOordPX4Tw5IFw9RBfxaTlYl8sdr/CMZ/gme6Uf7lc7OeiO6GnH8pJMgl37+U14
K++ZvU7sdM4tfjav8Ooz8aCcxS6YHZ/M0G14KP3MqxzV7e1iN72Uod8OXvygBdVB8i2fs3cwnIdX
Le4M4Rh+MYJsB30jd+erzXut2aGf2ELn1L2T6O4GYuL743N6jkRfc+molM501PaDozulPx8V7mtG
Q+gUjvm5v1moO6kOhgvtYT0rguSqPjY7iifpvgk0V3dSnotCMa8l3cd7wy+Cahcd5UN5230RLopz
88QV7mmnENqiF++JM01ee7ZLdrprXCtB09npc4St8z47jpfTzvy2nLe9Pd5b11jL75Vjf9Nemrot
xTsAK6oYWNyoZguBeJH4kie69Y4N3B8ezcNy6EuHGohXHKVL4YbxOTpJXF4mRWD4kl2d8/Nu4sg2
ftxjTojsG3wiu9ytPxOY2M0VZ/DGhgajXPDSitIB9xvEeGBFV7qdQ5+GckLhi4lTn43+BLrHLr5q
Lt1HdqgCiCzPT4Vjq051nfoc3n0jyJ/9/jaKbP1OLl2O7hMN1w9fOLHFtulBTnBIEXoCqH/uovlS
nK/H0u8vK9pHQjrgVzynDCPRmffkoFUJp3YE1eBsO4Hb7eBL+sOAe9zqv7GPYNf/lodHrbB1DVxE
MCvnvX166nyMfLOXH+lA6dghfUHxM30ar5Yb7VPBqb206+LIf9MgeSxOlTvdE7Rye/6ElUtyMD2h
EHYW2dEZi/kZGKeSXQ6rUamRDAB4dcjxni2B+DSrnZMwdkUv3HHaWB6bw3pfYuu3DpHXuBKHp0P4
VN0OJ7SgiJ+xwTjzodmXXmY85ofkUrttaOWkB4txE14YrEu9vxzKM3VH8yrxRfvUUFJzu8vhpnZL
w5EUH+Xa+WIDtMEIe6f6kpM4uQsciq6vpV8RS2MBTslNqbSKhFymZnaK2TXeR7kz9Tzwub7eqrXh
or++bQ9MYVv/JMpQIuyxuhpH1wBikee2CVTpvDqpzya2X2/2IfbIhybx43lv5Of5Y3Ij7PWdJful
LTS7+RvdFRyx8e6ryrFsTm3ZleAxqfcQirTO65VH3q/4QLNFWb3XXSt0ipe6vRe8THWzXQ1RBQPU
Gqi6BxBHyb3y6yRg1w0MfCY4U9ojB+HuMxkwG1X1dePQZ1py9fioSIRoHm73jSfA6xtxR96TIyEM
+xKTpMGgNbl5+BQmua/4ys2wBkV8miVEaAfZy+7w80qf1aMhn5efwKsV98N9smo2CgkzQMqMK3Xa
iShrdeeLoe82XMxdFvu6fkenD0u8xwJaBVNsiz2UMK/DTVW668Ngudq6q1D67RfrkXe93CgZv3C6
mW6MO8aUUzK6L/prcXTo6EkyrD30V5l7QwsdzSFnUKLF95fpOTbPIgvPljvdd/filajZoy/K3iD4
eNN3g+AEyuCWn4STed0Fz3QhLO1CdKHZ1eeC+mici8LgDA/NJeQWu/O1cDqXouvSVy5Jks2aXX4x
hk8DXJakMXYyqqxqFJz5iWZ0uxKzlW3sqRo7vZtcT97i6SGorPPUJfcV3/J7HnInvooNqA+Tz+SQ
XCE+UOCuz2XrXP9a2PxaN/VGuInxnnXDjmiIpN8rm9981+ijJzVetYBhs02s36rL+laAdhpd4S7H
wfLZUrFC23JxnjyI5YN02fZfcMcaYO+is+6b0s92Uz9p7SfrUsuOw6GwzlRx5zbeYDOpBnecnU+j
501PBczPFI6Kk9pzY6v30fo8nkvgyeoa2xcLpVefg0VgccdyYM8GC2vGF64Gv09lLIeYepNEPLFj
lbb+1Jn2apZ3aqL6elbc0/dpOuewnd2EqYNn0Rq9cofLOT0M+8nFXPvVvDYvSI8kbn8Ot6iDqPyV
v/Xn+WE5Cy81p3Cbr1gg91yKD7V2wIudmaQcyVwE9V5nd1G/xPvha93YsJK+KqcpUI8artARXIiN
G+/MbFx81NpJCnR3cGWfZ51wwPvGvONfYtUWyV7Q5IuBVvllHDBWyXYnA4mbQDM9g6Zn9T5NDuFK
oSLotfsJAODzsA9bd15JU3tlcQhlOur4lbE7xAcGGaN5PKdPBSa3IUjcRzOIZ7gHvm76k34I+5NY
HeDYzb37LLaO+D2X8JfC8tuq4K/3JcE3Mfnupdrqbt37b/rfGI4Tn/5JOE7psuxeljfROD/xPRqX
CaspEFOSFumygJWHOtf3aFymZkgzBP5H+1AUUpsG+XvRULV+54yMPFkl3NbeFA35Et0nRCqQpDXx
M2h/KRh/XysABW2oAExBb5IvBhf7NhSnfNDPqxExQNrYOuJvze6EZkgvjEqIjwPqXLdPNMMJoxqO
CmS4Q8vR1q605CNV0U+psu1OTCRFnFd4E7TAeHsnfViU+HTLmd05qxJ3TL6EupKcWc0qfUsGgSO9
KcdfzEWLyWGio7LBMGq7VpvgenWCRty49NqVunZq0I8jmp1Gl5JroV7WDw7373N63ChdclEIogHd
VAbvMsqj3inhxPHdbsYh9YVUUHYtqQTC700T6RRm+FFL+Z+yV9sldc5fKCcMskTvO6xT0THHUKZY
UlFMKla6fItVfCNIomCL+gIDXl8UVwiHhyTT4aCQqYagMSt2ZybwXMylpplAluymTGvd17H+l2b7
/81D+Ksz7N9P+/PtCP7jnH/9/j8mvaT+TtoXkyszi08Lw8g/5zxfQX9F91V5c1fQCI3B9X3Kc8pG
IIkDD6ARrLFXWPQ/D+Da75QAaLvLCZ3cGdzhvzLnudSb7BS/n8wbWT4GFQVmVOnbCP+hVCNOUSFE
AKRsbFE2bW08GUIa6FhCgOGqxKqeLI+9opyk/HGNTyZhSLXrKSDoS3wlDimGcRhw6VmB57rrbiaK
cFUXtOIderBAyUT8N5IHmtdp09wN18CUrla554D0sNbnepI626Wn+hbneC9lzngU6qcqdi3Bk5Yg
+qTPV2K+M1p2GLcYDQdYz74HLKkAqpOBRFZQ+atgbXJIgjsaYjt53B4q/pORi66e7M2icEEl2WT8
AAS+5AW8Qo4SYneq8XH3AFCrk75x05r2ZixTN6u/reCWQuthAQwpFc1XKVwue3HZg1qzoW7YE82L
NOU8w5wNHxAS1IOZfSXJDMsF5kQCYRFhos4xVsJEMlno+QGiZU9yXZ9V2o0Yyrt4fJyV6k4zI28O
J19bUPwqUxUU4Z01Ir2oaalaxccIQgp5T1+apb1QjbzE3qde6lewonohcTOjDqZqcaX52zwVuxHA
qHG1JF/UZj+yyavV5yE6xk1iU2Wm2IKxsL0oksZRNkQhFa0pfKLNcAFcQ4MPJ75I65O5ogd+lCAs
9VAXpIJ2wMtXbcUIEiUnK4xvYeNyHArgg3htlu3EboH/+yAmmL2APA715AmqYA9afx7iGM0lejTE
Xgxei6DTKnMnWrPdGA2Xc8krVzEQdbOfKZIzxMpuASZc64PX1qNnzPWFIpY2fn9JrjwxnygId5DD
OP6YdLhoSNyCZCBdOiWqIx6nMT7AK9qla+eAg3DHJTnWnJXW6gaFw5w+lxCTmzRySnBuar+fTdVu
2y8ixSaZM2WpEd6mLeQmnc9X2c0d41vjbAOjF4YKMD7QWlG3B4ItbH39rHKnTsaZXoxHg+W1DLf2
e8luNcHDaQ5E4AiuVCnnh0i/G8fP9VrbBUexjhN1zD0wE7YrRtoXiH9OBYagKD9nlCU7zs2iQoj3
ZMyTV286AYXTO7PNRLUcNas7cs5ZOS4toexoKgmpRvHVZA1KkgKFRdU0ipxVmt2kpzytPBVZEpS0
0UMpu7h5GTkwuPyGQ5U+zS7AZSc3TnrLg4tno3RTZ/NlEf6xKRC//VqJ9Fou+leC7/sCs9myCXho
hPTeuox+TbaAjA62nH+jJYrRoaBHvjGFha9P7koBRoFrJ0ju2ppnapPuF1yM0ki0v86+EE67Kg/9
Wa994HH+GOl2pJ6KkKOdJfFj6ISkr+V8veaE+27/Esupk/AzUkNlsrRV9Bxi5U9pbreZZcvjsYqv
14YAWXAKOaaZNwCNKbMN5cuSAEeabVO8w6zpycxmHZfmaDLHG9tcz3T1OU4TOy2Fo94dm6Jy826f
xo+KZXcwcsaM48Rtzk2UJk10NHQT+iUKlaLHWjR/UKN77639Y9X+4aVumsQfVu3BWIqsUnmpoF/F
PjvRXMqNa1INJC+K8ssC4KUUH3SDl7KTFuTZQCp+CGx/pdn61cahvmrZIOlQD3pXzixHQTCBigyc
4w1P0VN7iR10MlF3ymM31b+uCjwVZ40NT2s90XQ0+RpHSik8NMZ+Dr2sumSpEOU7MTlj1gvLfgYK
AFADojQkNlEPanFgMf0gYHsn1txeHKJugifjVYX33gUtMWISycrJmVlfhz53B1F3VuNsydYP3s8W
LL8b9lwI2AP922SVNPu7Tyga8kGkgQYZZgfinAkibwN+7yD1RM1H1zJ+eixKdZSWiSM26xwR/Nur
TaYI5DIkFdgIZ9BMr41Q2ifdFERFFYygqTeWXWnFtpQqDxPgYixhO0nbZ6T6QFtm03luGBTcVhh8
S/rJ7DiaIj2P0hJaWnFPZxqyg7UTQ8m3xYKydXWTRoU7KXcxk3eCqStgLGf9hwTT7JNRBJzGaj7U
5Gcupu5JUpNdry0nGLSdOZ3P+pbPUsWrxhw8BUZNtJAyl2xD0siOfls0BfUYTVWYmFBwbJMsGbIu
W1wtxwrrLyOojkqcz2ZyA8jN7GmaPaPNAzkiIYGKK272dRuR5RAC6Bbp+q0QTjD0D228MzvDwZeH
rm/GrnuxJfeB7UWF7CYUIBI2RLNpnT68FfN9YoJb7wOjvKqA7ilG7U9IIiQDziCvwfg8Rq0/1feC
drdtw0C1d9pyj0XSVnAThsUawCdDOHUDN8gB3wQT7Hyayb8szxJ6BpIB+gp9ULhdUjRP+fNiFgex
IAWiHZaB7Jj1zZSeDV4BkiWhScD0PQ4QgWLj0pCu0+JyJEcu7rP+emTn0DHLNsJ9lI2uCHycHaCo
7kHluo2pOSLou0GoEeOcTZKrpJkjLJ1dQALLTUqC8bJblYUcHTkNZqtK0NbjaI5mt6tmVs+FvNfk
ABttsB+2OvXnlfPOquz7tbg1834XR9BN80Rz1ZEUnqEGs5q4HQnntCJbyqsDVWyxta3DwJB6khvm
PWn9VfIqSXGsJIjbXZTLThpKO2N5SmOgCwQ8CvOkklnv2fuG1tGiM+AeNGGKPZXYjMuVsY5mQN2n
aAat9i4z1gNJDbnblcquQ41WVmRT9DuJhpojtFNDP/UDwL4V6CtbqkIes5hTeg+zcpdtIAoleSXd
QSGlJc/hEF7NmRfmGnOm3zH0fDGjCP5gQjCVNX5siAJlVneRZjqjdhwhImVLfNBQqW4ww4mKQEbW
JcY725KQAjm+ytpNTm5bG88VFZCToR+kehdGn7b2XY3JCQ1HRgcn2szpq5HYRXid8SSmcIpDFAHD
VTM8TWTOtXZyRjGl1HAYF0KCMLEniNFmd+jI1tK0wJWLb8OkE4/o8M7k61JtvbymBQsAI7n+VomB
3l/XyF5SxZ2YW6EioamVwG9CyIseknFirKa0vRBs4On72DoR/k3my6pTcYmJ6ywHrqNHI5DGvBw0
Km5roBBxFQqbeGGxUQu3WnI/zLeiQvcIk0+HInaWy6DLIqQNvdPKl4gSIeO1wdA9CRWfl/owDRSZ
KLrhZT/QGPdmCyknjGkDRJeCZL4ajz6177K7r7M6kIk1l+ySVIbfD5/FJP4Ewt5d0SpShfCI75Qu
EMLzzvIi827c9F0tba6ib3JNqKmRAk/g+IFBMyuboHshIF16kWQGZ4tCd6bZYKiecnDvqEhtZble
CUfN4Z78c8Qy2433oUTNDX0tSmynV1ePHipOiSpwkR8q8dAJXo0IbBnJplf7shzBy1EokEn+ZfHg
UvSX47uGRCz9hmiqkcGZHr0pzB0z0bztKDFI+aVhRJ7eLL5Srju6foJi6j1lKe1xUN0izl2BnOyc
L7YYdjRXN51In4MUcW+u75WWuAXMnq4zjdsvEf4Aq2j2fFr2PN0N6Sep/FYSK9FF2tb03MU5vg/B
QSfpXWeI3lrBub/J52eNY0+DvGIugHMs1+hBaYG4HuKCeltYQx9sr4TuuqG3TygT8xoAAFvV0ZMg
WScXxxNaGXLDJdQ6ZfbM8oatoZOg7PX5rTgd45ZRSqcD89gIj9JUvt5KX/WuJJyyadNMUvaMyGi3
3GnVElZ1tqo9TZPmmBLTVmxdhdFKfWiZa29jZQNM8xlIfkxUG1FUQHnkZJxszZauOZpmy8a9ttwU
IHDNDph9Vh1S81kCq8uSN4QS9QV5FyWxHVOoQvr71VwPoxVMKnUK7RxbxhENeCYG9GO0x3aXjcEo
fp42dG1/1sBRqaHAauolgvpZpqBx1QpuMgaRuKvDg9qfKfMNBZQmDHKiAlOiEwO6Rwj2qOKDDpZX
J7x080PI2YvYx/r/1J3Hct3KtmW/CC/gTXdbelIUKZLqIEQZeJsGCXx9DajiVRxuniLfrV71bsTV
ITaAROZac02D5xuuwewFlz3cijLEHOD70n7r1+s09U0zlt+tFCu3YPiOX8Y2Ve22/DZ0TICZzVHd
H4R5GKPsCmfPHR62m8SGzwRUjgJ7q8xthYf6NClSNbA676Mbi/5bTsNhyZfNqLvvMcpM7RKpM1zK
qdzXy8Gnh632mW0enO68C2909aKj745bPzojNBLnDz69m3k5YIe3Q8aOOpd1uhzyPN0sNo1JDkf6
u9EjriSHtN2mNER5ce7hxWel+zhec76hF8JLZ34yM69oK3aiHkeGLwsvjNTqLZ4RBEZyaq/O5Qqb
XFrXPsTbdGccDhmXb3SUh4FclEhnu9y5GNlMg/7YSO9MO49L4n9xu2BPXDQfS3WEK3gwcQK7xXoa
2OqnTh9m2qu8/2rElYJuEIFw1ml/5dRfBaeyZGQQT/k+iZ5p7m+8GJxkeEzNb8uab4TXnFv+BBnR
38yi+mMXMGIk5pz5eZvsQSV4MS+WpzZkqO/bgg8Pf0dpt9cJbqqpYSOu1C5IaecfJlKDGozYTKP2
wqNfYVn3zMxGw/CU+ycFY9/n2cbxmXUwJ+iG7KjaEstfjHm79ZCrLhZIx4mcsGZO96Wx9qENx9vd
4Ui0Ne224fnYS7ofWewlCCmEQ4wkNV+15nBvr2FU7sM8Rzq17GrNPFtznvc1zuHNrrXP4JVeSNvf
VP28q3KyEmsque5Stxy+3bZGNEL1i5cRcxPbYB1dM3/B9S79M5hmJ9z6LG9TJNV3JrnoYaPHDCqK
invxiHFZjhkZ8AgYWPrBsRmdTQyzaWmWK1wnWSrlb20HWw0br2r64+j1Z76osbiMb/K1SvHEbVmY
R6+3dxg0OnNzmHGU72tWj91f+1m361IM9tNuV6lvuNxulSiZmbFSy422vF1Ympsag/y4aq57edug
q1cNOtq1azXtD7ccbtSYnbtjhTEDVu2VppBQvwRbpg5JPdLOeRZmh9ifaFfHrRnuMAXbY9x/KMPl
PKEQxVQwhnMbhc0vD/8jzbY/tA6gy3e0BwcXu4KK94gJ6i7FT2CGD1i5VJ/raDJYTeYPbMYSkqi9
7IxlNnhLHvzwpYm/KulvNa7BcfvMavbTrTPbmAXDYJC4p1pwK7KcIet34VCZkLjgz7TK3YJr6LfR
XQ4t5u81pK32kabARbFsL8HBrxf2sMPY/8jq6Njq62axnrOxulC+czmUz1n83FSUlJM+TvO1Z9DA
JKK+tabxZvLEObrdY+FOR0C4wK8vNKUThN77/xx5/h/Mmf5n4PT/T9Mous7/Oyx9RLT38/c/cemE
f/+/YWk3+a+1UUS4Rkv8FpZO/ovBwhpsjkQt4p9AQv3vSZTzXySwrrm2KzYd/KWM/Tcs7QNLQwlL
VrkBDGfH/U9g6VObp9VBLkZoiyMCYlT0mydE2KnWRWuFgQXCO3cXqQmXWyzXc7wlEkl28Khu/GjS
X/rMs46S2IyzAvLj2T8e1r8gHOs1/tnBr79hTWJlYgfNDfno257ahAX8y3FYc0AwpO4We7iJHGu8
RDQWf9LAr3/q9FLMjzAhYsIXodU5uVRjiUBjxroZI0gI0h0wj24HUZWbj2/pr+L1zYUIXQYpWB3J
4MvyFt9eqJKE0sU299Rhlk7wTGfOsLZDGVRLHd5M5L35nABD6SEpLWK4EnMTWudDpOafQTCX19pk
1mNm16G388Kxh96BkOkB7NI4Z5NukX0Nk0Q3l3VOvkq0tAAHi3QFl80asNibp5VWMFRh/2IKN9h3
FEzFvprGedh50F/x1m3DaC/MlFHmlpXotnkcFexGM5Em+yVWHE8OlPHLsaXoPowW+oatmvIo34/2
0vsXyGzEZ+Zq714P9RdseAZ8zG7BME+emvHcOo0sKhi8en6Gg0GQra3q4uN3czLYo7AEm4JZiWgG
0wqW/8lVhkFNbmFhjR9lwjmzMn+6nFPjw25y4sdEe+PesYJZbmKrK8+SzHFupxhMqRhBLSpHqh39
F4dI3NPNaVbTJ2vnHcTk4l6EeAHrMexQ3FNAa3QrScYTP28RLtEPgsBElKO2PgzDCHGOtMiHjx+I
u97wPxcrsbdsUczSfLwfAkLm3y5W05gAHvhsgdHo4tFpcB3e5vbSnGVdPfwkbqxfCIvQDU1Z3pNT
FGv1iulWWOydsgj0NpoQG7pYNjcHXTXQzurRt6hi6n7+EaeLmx97t6IeZ5TNiWz3/RD/588MMz5+
OYnnq8njidJALW0pqwXcPbebR+oxeSwIsttxTF/3bvLr4+d1ul/xuBJAgxBvrhjp4Km1mIU2oF48
hj2MqdLr1F/8IzZORBpZqfeJ5P2vd8PJq1nzR0NE/OwneGe9fTUUb1QTGGNvWl3Y2MPVfVIcNF/4
Pqgcaz4bYkyWGaM5TFLmwM9+L8GY3CHMiyOGHb1D/lSd2aRhhVYZnzuo/R5FYhhGlFEewH0bPBeq
lq6Cne0TYbOzifa5abVrftvawI3HWm0kl6EpzHYqtL7rgn70N0xLkA5q15XWFlmhPTOF16BNXda6
d3hYp8kt/2f4ZVrm4NUEcd3hB2D1F12LzAR8VrBbEQq0QJUscvsG1eacn+l8yKdP8HvXfb+0+dYR
Znq+z3YcrOD6P/D7Kk4Gd1VEAWp0KaMKt28ogl0DCY9QyOCx7erxuTa1dRSzN/9chKRR1g7OXAOK
v1vo/+UvUwuEq+S2ja9jl6TPomnDu3Aow7so1PQFBDxU7qEmPe0XAZugGAMRh4yx/09B8S9n5AlT
Y9202BIZ4XBUQiPHSPXtjch6xCQvYBhHvErZMMxsNbIBaussQZtst3lU09S7MfDvIHfCd8jSIrMW
T5Ah3S6MXIEXMh2iCWa07IU9iBQ9LTWirIAJPv6xp9v46W89geTTeHR8hNsZ4jgPcAK1+zYQBIZ/
fJV3tcu6kWOwhI0dpi4BTJ+3jwQzLq3zmqZaNoxPB4gruwAjxRs/yLPHjrkAqARbNWdhjT+45Vnr
FNIO1N3Hv2PVzL/9RPkZOE2zW/NTklMdT0+sX5YOIEkOctRtLdvpflzoW3rD6LIJGvrUsYWd7GVe
BHAVjp9c//15QRmIqJPjbBWTnfokR0MaWAoV/cbKF3XIyQK4QjJCaN3c0ujZrRNuP77hf7tguDpy
QreANnSqPDdLqzXa3mzrrgFa7dyFZzIcCJs0AtBLRs0n59P75bQOW/AUR0fBI/6rhP/HNyxZOjmK
cag+9UB/6eh2S6rMZ8fuv14lwAYgCLFGgMb0djXVJknICeOu8jHxz8QE5MXmF31S6/7rVRBghPi/
IEE8rQunuCWhLOFekK8yr7SqYWfZXOrjN/RvV/nrjsVXgSvVqRKqSdmqtU82RzVYREYiEd8HkhHN
/8NV8LhjJ8c8wTl9YkHWwJlbc4uiXtUAGiRQnk2oku4/vgyt08n3hUyPt+KuM1Dvnbzadk0RhA0v
hoTP6dB5xjv0/NNjhYL0nM9p/kbkGcx/MPxPbpBe6t2lHT4sHCSpyODqndhl8AV7w5iykZFC7e1t
uXQPxImpQ53P7b5bEojylVy2i1TtQfk/iVJ6oCBKt2ladJ98dOvye7vL4EKDKhnvKjpDXGneLs8A
OR5J0qpYHzYIwdBB9Pf8/izxZ/OZXHCt995eCytHqHaYFKEZQp709lohYdXG9sHKOtISvvG1JyS+
lApaEG2ED+rcFgxCism2L4KxKqJNXJfpVeN1Kbmqmcq/9XKK0tuGv3JvfIV9CHU4wFqjMBvYqVEt
bMpLseKxnmD0iS5Or7rkClmoUAYKuTPaGl6z3/Ec6zIJj8IecWKPNRSLj1fX++fqU8ShGUSYFVMC
r0vgH5uLGft8guRB+oSmxG4zSDJWJtUZoQGfTfLf75uQyajlXJbSamJ08grpHMBpHaRSVtPbv5ll
yitLZmRVusmfbmjlJ7XP+zsL4MLZECapVDxkn2/vLAmQ1+OukW5mjJM3Jd4AsKxl6SAAwtPvk8d4
oqhd6xNuKvLQqqH1xe/s5MyHM5b6lShTDGvHZdPbUXshY9FfLARvHdKltQ9T7UXfmpo0FCWS8dyG
tLarnKA6//iFvt8uQtyM/3J4MUUAZH17256OC+2vsVkRo+wn4krFsTAj06dhHICElZcu53VtB3un
aIJPyvX3j3zd1124CDSw+C+evOFq9p2G7GgktT3xSOVCky+KcWCej27n49s83eLXDxP2crJq+ejZ
Tg9FlWI6KKwSiUCpfjotOG4audl/uIRW2onvBLxXpIPopE/2PycKe2dYJztltFQ32VKC2pvcuiKc
pvvkUn9btH9uOv56DcAwFhBglBuvz/YfH2JZBR2Zm3jT9EsDx87CWuY4px7QlJ4NmUihVwXMFurZ
Ls4hJk8Ud15rzTujDWyGrIyTYkuqXLhm5Fa2IiSvHa4GWSU9ub5GR1/Yd1BB4Ocd2FvZWsWTxuON
Yfm4TN1dpoYKEV7XkOb+n74o7iukO+XjR+T/7r58v89Acgm1F408M5bFaF079SdX+Us8OXl85KJ7
CEZXtjLby9vHN+fgOaoe0TO1enjBAacsicWdrJLWL5hudRk0MSZpWn2VooWKAa2IrSCvc/Hs1YQZ
w1qMl01F+iGDmaDcC0x4t/3k9zFzjc6CupYXEvjcn5pgZ7VNi5hDpaTGTp7XIg8fp77aKqtZvE8O
vndlPgtjJeMD1rBBc7yc3BkWInIZcNzYShTlDuHJP8S0yjDnIrrwhc9BbKA8mb4pHtJcD1chk+dP
yEzvPzY+Nz4zro+NHR/324ermjrSdeoR4Zjq+lCk+Dg7xfJZkMO/XIWicK1wfLznvdOdK9OETU8d
U3tnYKbXY013rlNt7z9ej+92agBWvL8xPMRaf/UBO3me1aIp4B3DwMQV09MQNckfVURYHgxp/KAK
r4LICyFlnxRJ/poSi8YYyiXJihwNeEaf/JgVv3i7bNezkDMD5i6e6Stu/s+vPncaktBbwtI8954x
z5YBMdQFasr5syudglyYYLMts69Q2gNznfqy93Okm8wi6zlKukBd4fa1MLXHlzPbihHnZoK3ddZu
x8hv533vKhLJQ7T67p2tMvfh49t+96apM1aLAlY29qes6bd3bXuEqZYFc3EpU1h5nP07EFx9+Pgq
JzY8EfISYI+V2x4BdYPvnTzcmYKWPPeu3cYVA9sefigOvfP4K2hcKLtunly3BgklhA1Gon0XXg9m
muDDuA0aSRAE6xDil4DOySFM15ZRvF1Sa7nMIbhd1HUkjsLEwVc/nKc9wWbh7uOfv67DN0tj/fVY
PQYUL0Ci4Un9UnSuiFt7IHfbn30AbDxaPGjOWxEgOfv4Uu9onjwpfyX741YCkoDu4+0LMSJP03lN
XCc2up22acBYhNCqKUmIACvUHxEFwhw5jep+V9iFe8mMxAFVo9iLOW/s4hsyf9/j3LfUJzUFRoan
DwIbG07hMFxTl9gZTk5h1ShHZlkDi8ItBVOZdAnAA5N6cQ6mngJmwvh3f/HaFIoRQd/TSylbSSZv
FVkvTTHbj1J17pPfhuXXpoKjCq26fqyViy48sdT05NjwF7h8+oA9flPtvHF2rt0697oNhTEcUeND
NPJTYWV3nSDHZzM1VthxFnhlfEF6XMAQG2JvVTgWzISxHrbaDdbYvThNv62xxYTo9m10LhyZ/KQI
hu/XaN/gDBUv5JvDnfS8bZzkkb/JKXuYZJAR+rr6fFykDDwI7HbxPdpEAFq/C3eYvi5EvqR7384W
ckGHoOs3HhZiz1MyZQxXCaT+PgQCPaDdO1gPKLsGwHbDMdIHZ5iDnwNmJnI3xzHGHCXoYIhj9Iy3
X9UlNdJ6fOwhzwQcildG2/UqbpiD7wFBkCvElqN1ZCiRk90W4quaZHUFNcRdPxzsVdP+6Oo8Ls9K
AlzbjdEV+d2NS9u/S4GSH0XbztaxIGP8Xnnd+JjivgebmJkbAuWcFMBNl6rqpjKF/Oax+/c7HYvq
d+9O8nucz+UV1jn5tCWBL853YbO0P20Ttnu3mZv5HN8myA6J6kJ8z8phvEzIkyYrq+us34MkLGs7
Fu3yDfUUFDFPZ5Z7LgKXgUaFM1K6cUUdFweJDZy14ZyPXrtgMV/mKU2+BJEi+IQUSFcD+Cr1Qzqs
HyysyiXbehJvqSZo+5kI+WW5bqtGLEetbHkDLtQ+56QQPZFbXxEoPY/OCF+VOdwBdZ5L2x5aHcR/
D5QYyvhQbmXkpc01BuqJ2RnjhgpMOsW1ZVZNcwO1SsT7pfU49u26U+ONQi8H5b6qYQBYc1q2kB3w
1dmU8TDAf0sFt2qHS+LANMczfNd5SdXuGqEi0sQCS2/9zp0aUNVqNJAYVRiSgA6eflu3EzLxsBWO
f6ah+oYQSi0i44JhrOR2BvBH91vCihXTjGWkG6cUTAr+DILutvNu1gCd9eG1C/m7jrR3ZWAv0cae
i6na+RjJXFpd4g8YCVSROZgmlQ99YWmGME2ZP3djTz7ptCz6e5PWI6HWkRnygwqj9HpKaXyu0qXM
H7Ur8/Gb0vZM8K3Xwx5KKl+J7dBUuA14edwqEhr7kiknhMnVRM0BtNAmTMZLYOv+sSiYB20d7SL0
aRa3/0I0PF04xdX82+g4uqx6SCRHDBn1Q9W0o0DTSxnNz0FKIbUDNUaaSFxlxNBX/J3GOnfQLr7U
kPeeTR9D9F+LJzKD8dTkw3YkfK9oSaoHZc+hf1nNoXQ3vYzbKz31SX6sK8VYoCh9GLyz789IZISN
4N8xyrxg8jdjm48x+V1hfBumcjQq/6Lva9e+cDFkk5d2lgXMUUuFUYiJoUkRtNveF7ye7nzqLRPC
v20T75JI0KgjnDWGVJKOvuvsBiGTo7QqGL4NMcDTQYSmRpkzeHrcMRHorufaMPAwU5lA1RWKFNii
TO0jTuYO/iFlP83QHOf8l0FBku3bOBUHKxyiC2IlrSvXA/fbzsSbvtK3IIBOQVjv6kz3yY4hDvVt
FTfuzyxH37b1ekj/u7xdnYbcft1gy3Y8WFmQe9vB6JLUrswxM8PLtkwPKo7y/tzOZYqKP9ZNf2bb
TfEopevnGGc3TGyw/oRewxa+8pwTieMHVlskgM2EojcoCmjMdr6s2uHgJyPeQ6k7eMXe9Er8KhI7
I1zcnbxxQx6otM/MUGFsMHhBex8tw/y7biPMBCIpvWdfzsgxVeZxeEyiSFZJkku8XBVWYld346J3
TTN32K3piKxsuRS62uHL7i93bTzmryqq4+kqSDj0zmRsC42j/sTIpkhoC+FPlSrdlcqGUmTrmJRO
VSx/FqxrvxqXOAyiu4MsgY/JwMmBT5VZ8VGXavi62GVwyAfnGkAJyluKnmgUQAKNzXdaENWTvVp9
9NoE1rHNGP6stPWGzx1Gttn36CeaSj20BTQq2T7EmjXDyBFXgttiIEbWr85p/vZTVf22i/JAoXse
wL8EJiHiPLxJQ5tJZII2wUFcx1qOA1J2Q5Mcozz8Wg7Nk+Bw93txOePu97XDIHia9SVs0dcycjbB
2F0vzkunHqqMmDPvJ+nGm8aJzn3+gpiLQy3zPamaB07W6BAVcQUda3R4qiGmtN4YYGTCbRCgnHrf
s5yTq+0BoPvUvlW4gjWbHKvw+7SNCJWmGDNnjAwuAUT5t2i6CC4knrYWdnOXpRE09QGaUSQeFEEy
Nj5hjmq66xTaWQAltUii6Itv6nNp+Qt32HyV4/hEvfEgrAqYUObTd7uN4IDP0bGbl+9hHuwHkVxn
Lk448Xjvuc1jYHVnQaFnqJ7uPfStL+SlngfVY5xh5Epcs6JTI6inyC5ZZXLfT3+qIUMKvIbvQiJs
MvmItO/az91+U5ppOXrwAoXxoO0W09dGOMdJW86m96Pz0fYeU1H+cMZ2O0g3gIDXH9vJPaTMiuCF
tQemLs8oPu6cHAgtZ8hid/ZXt5C7JIFY2ccBMDQUOm4TQeLiHiUSYQ8KaI4N587SGYy1fNkPVp3x
M1BABs/amZ6s4dnDFi+zyp+lrH+JdGo2RsAFLM1VVlZ7aNzUQ81tWhu1rS3nvMwcD54oL97M7daz
JnPh5DjJpPPlhC9LvpS7ybV/dSyg/VAvvwrv+8TYfQrm2ykLnmq+pw2eqjtSrM8yFQz3E6p0vepM
8JiBUIxuqPvlO9XZbPRN1GbHgJg7nAhLunw5vriWgMxXVHd1MZ6t1O2ohNpqL+qVD/+2i+f6vJtb
Yr0itrihM/eKSEfo7vJnpSp8YgqrrHBHawimx09iTYturyfZ21ejnUYHDub4KWfp+Of2FFx7CBvi
WZzZKRz8uB+vKs3MOIqvhsDvNpCWi03tWTdhCfkWtToT0cKcpdQxx1xUv9oSk9ulGX+XbvMwxc5L
NGITLMQPrUPsKETfR/b5lBmazUD6NrTSrkuvqiYw38LWs767ED5+NW6dzVuXWDu1salBMhRWJQP/
GtfeL0nco2oI6JSpISmwkp0U83BvknxIzknjcbutbc8zGlrhOhj2YuVekDFTFx7sQrk8l0uDZHXO
56JFU9Dj6TvmurqJYrTz6McApmpvPVuEiyEqQko//J1MaRgjKOkmTWRAZx9lmfnMHXrUfL5wits0
wUAQIutKMs2h0ERbFa+0ooTd4NUwnn617W7wN9ITC87CjZ7B27typNzsHewVoeU71nZyvUHTWTTD
Bb1jOu/tZZTOBvR2Yo+Mq87bcNfOj8b22y+DmxuEZpMuD5Adwe9lWyKYwAIvxeBJLFgcDWMc/8ox
Bv8ufTy9N6hxhy+R5uPa4WIXE+AaVxPbl7SC7dR7c7zRADp4N5kBS1RvaTFkmkvKxiqXI7riaEk7
6mM4m1tR1yndzjgMzdZwuNzHWF4tnIP51rYSsV+qYnLgNXsY3iq8VWDzTIpYTId4dBj1xhl/9sJH
oNk2cXifEJXdoFIO8VcZOU7wQ0MqUAMh9858yCdwsE0DoegPBqoecix3hKibDbX2YeYkkdp5kwdm
ZkVYXvMUK8Ljc9AqfTlECxSv2dHevVdD4LgZ2GAr/D+UiPZMl7LLpBwLtA/2JBpIsSr4U7YDr68b
VPbka9AMZMV1/oqezoEnXMnxmyUxc+5mgRsDVKaZKWKqBm57EZgxCleU11HccLSHpUQ3XWXRkm+7
Mlu67YRvA2qxaGhYO0kv7hZmkcO+MM7yWJdwnHb0yem3aBDtK3norot7eev8QO+W8D+V3d/6oNvX
1ew5GAPppaEso+8PtsWwzufyViUlnPRJZxeEdSfzLlZZggZDDFAM8DK1r8iAkvEZiA8y6SxMivtq
crCHHuruKap6fQMKwM3PluQpM060VqR2muINkUYI+2LXWolvCxOmoGsj6owqdb+zebuQ8p2Fkz1W
mvINV2TAzq6yO/Q+aZ+d4+hYPGem9fDSKYtIb+MmhB5nXE+92hCV7+yx9PiwCR/ZEMDYfJuquivx
gF2HtNBnEJjUKV8j6Xxt/FwmcG82CzoyhEwteh/hOfVaIdnNZSHDAmMt5Yeodcq0+GJlAnXYlM6M
X4tQlbdpOCULHpRziMJoGfXN6DVxtpnGdnqlz0BzEHuLlIdeV921Ew35KpSx8tee/+A5JGaj4QyO
XSxuMDgF5m66mBpC4FEX8bTlnZPW7Q9CzpnZaWW5PzqC/q7hLSjcmLUVYQxH4f3TonD+UjgNyrg2
wiL72Ai/rOmXsNDejiS9KBx6XbRd8UQrdpCLcqLN6Nu1d7A6Mhgw4daOQDqsg+As66Ek3jGNRGUR
TYv6CRZiy13ceMnXMJvaO/6sfqkdHI8x5cJRMycyikabRhKmtRjkH2do0/uhK8WLHEMn289i3ZtK
QAOaoN7PiaqlDdXX5STzs3FsczST9pz1+7FbVcVhSrwfGQQFsAeW5HO/Q64OYbt0F1nuyTsqnpws
r5/SxF3YNaKVzD331cg4KmxuR5Iw0bb4NQWl1Wf4CrVABZjfNcs4bzzZTFfFaOXVXs8MZrcaX4QK
mbrhe9GUAedxRlNDK9FjEcWs3f41RYiedjqwx6eu9zsJ5Iib8DYMVX6xVClhEcaaZLwjM4ufk1kG
1X7lNiFOvMFlKRrwk1Hj6Ut4rnUJNdxi/hLE17WtCsWH66ifhdEtWjfG5jVu2FSOwrYQwdXKIlh5
YCdFMeRh9M2/rsZ7hiW0ADGm+lS2lVHfqGgtsXewh0cdvwSGUyUPcCqc2+whs0Px2AnCP2FhNpO/
B7FgTQyl5OBODHjHTlpzJA854Rwk4TkmOWfNVWYTNqYn0n6qED12QZA7x6CL7QtHwmzaEQKM91IZ
5rHYTUuS3eXR3OGgRlgEEx5Zzai7dUAvIpIOwcHiW/IS9oLn7+uGZmTX5xr3Lr+0sr3jDNHL0JIH
s4Hlaf9Ac724B92P9osKx+W3O+v+Nc1SH1K8GaJrOSG3RIaYpV/mvEjcYz2P8qtFJTFsa1GwxNJx
DVwt/SgbjjTRK8KFz/1vp1YOiwFvBwQ8AvQJiWigXms2LkhedTcXO98MCRrMTKHkDaSSR6/WIw60
YlEE74RqQVOlmh581Qrx/u/StvwCHICkcOboGvmUs0UchwhZdCX87FY6oGH72E4pbvIMgR8BZ+0q
MRg4v3adyrK7YOxZDIQFDDni1cIjmWJe8MJQ1rJ0m3x06udGqgDxK4cM55MiIkd5PSe4BYpv8I1e
jv4Sdt/LKmk8LCB0s51raxnOVDNXPwHpQ9QFlbzpRMiaqqiJQ4DGcfoRT9VwrbMEkAkRyN+xvo+4
4WMs9l+wcaijwYrHkpMJ6fEtFOuWi9OlZVFtE9GWl6aZzDXN8ScUh3+7CMQOB6Yo12C28/Yijk4Y
Brd0p7SeBXlCPChCRfJPRtHO+6EmeWMQeW0XFxmSa7wT6NZnx5dwKJptKNsGWwMnuSQxJqEVGazA
32VzNVmwJ8zobkRb2b/GJENZ0/QxTkce8Ad5DVlm5n1j9fFT6JQ4NUXpKCiym4gWPMZJ22Kfmh26
uNKnJU3HOv8ZkUCLLWPR+v2+i32BStHAFNoE81C9eHltYSJZVLO5roqUtgh02KekL/rRbKNUxlwj
Ke1op6qeYKVqMPI6lxF5AXiPR18dtch8y1QY0SMaSde+JKFn3RA9dqONdG1q0iS0s29KJS4mLykN
XJn7T6IYCsSZqhR/RLuI14aLqDOmMAYHjQpu/LYZm/A37H80MyR2mWHns+kmT3qUHcN0V2KJldhd
4O5Mq1IifcOpeJFuO7xw2sq7itMQdTjal6dcSZqAuSt7GCaUmO6hE0wRrxZvpox0Mx/qq1MDXu2I
d5b4KdZ+/TwWFeyFbgyiklqKLf5sopuxYHzn2AoWi5bnoo+TXz7x3vfZDAli3zvt8mJKaGIbSy6t
c7DniQLcjcSQQq3XBQ0au9dmjoFaNzM0/idCrqdH119tBbGSAOMadOgM6C8dCxdNBlMYeuJE325q
SyBag7Tv3Ph1W6T7uV1MtoNpVJOKovL2K4njgjqToviKuyv/FL2m7pRzo629UH7xx1IIUeFjoVCV
mckfysxbEB9PcXZZ6BrtUz8C342pT4MvyYMgnb6N6ldHEEtQyEA/fPxhn0QlreMoH9lKwB7J98DH
fTJF7aqpjEmjZRJuZBps2yRIn2JoI+ne1e2CSgKHGrXlzxhx5ywKJb8TMNrd1IMFbSiqjMVh0Ovh
xl0AzfAZacJbd47DBy1KYVEENItC71Vl3xZto6T/+Of/Hcq9mUfBo1uJ+aHro+mITxNectkVBU8f
vWBk6D0yTDl43FE1fvUZZrxEk9C3JJCI+z4qzA19qHnsTehNx7FPcAxxIasgj8XsLQMstqczoeO+
P2oyM/8Mehmv0yWtw0NVo+A8jKVuvqejxsg4r91ixoAlCMBXyRN4ZEfTdJ592t/YmY1NvR6H9LrI
HfkEYpEhUk/nWjC9MuZ6qUYMeQpD9u+WgUj9UgoGJeeBsU2zTdtBvza9t/ysO1OAmPEdMdbQSftY
Z4DkHEWUi588xdNZVgg5gWozgqcAX/9U3EAD01rODPPLJ4Hkt2jr5DXvHfnJu3o/46b0+Gtph+sN
3vqR+3Z/b5xhclg13TYzAMkHZ+YDMmWs/gR91eE4MSSMBdYGITks88xmGYMmqr3vpNZlP60zr49v
+53mhLW/3m8MLwkqAe/37Q9yLS8fAf177Lmy/nqGfkdPIPyn1jCTcHNcGvoy8W69lnkiQ+d2b9XN
g6sMiDE4yQU5AcFuFgLQz6e9/vjHvZsv/v1t/CzEN+RFn84XTdvFbQMwsp2DwkFDPuaHoEvv27g0
+4+vdJKy9XcLYL4KPcyNocRAGnv7GKC8le6IryGF5EQewCzG6E/S+fSwTVfCBtTdLlhb/a4M5SFk
IW2lqrIXIi0IgxAM9zc6kvYVBg7zXpmqvYilzeSjBH7uRjd9/OTnrsfzm0+eJ4P4Do6Eh2YItdDb
n2tgHNUcFN3W8nMcr8sBokuUiIMZhXuuinw8cJji6UrpeRHy4/e0leqisNOnpMFCo6KRvWdYkQFx
efZ1LDLXQ16LsUbXx0S7G8yTPv7Fa93y7gej5eFXw2f0T8lG/VQ7k5wQc/VLFx26ApeqLOl4s274
s1MY8n58uX/7zuDew6hYieBY2J+8T2VbAHyO6bYhcuabkoL9f3F2Xr1tW20c/0QEOA/JW5GULM/E
duwmN0Qm99789O+PvoooQUTeFihaFO0Rz3zGf3iFrlceIKH6COoOifVulp8HE08nyueFq5mw+bk4
s38EwXO+aJFzMZtAOxb7ntOVkmEfjyb9K1Qiuva3FDc+HLYh3wvq7sdszMUGXG1Z+dVEAxMH5EcB
mK/XV1Hq6MtGWE/UVOyuzp+E3uT/ZaI37wc9iTdi1UtDAbLm3kCZlEVd4SAsKaTWONCsorUF4zxS
oaEnPsHhLo/sLVOS88CYIpfBRAoL0tEZ4k/HSF3TuKJgu0GKxHNdd8OMC+H6vrnwSdyFCo0QJo9v
W82eVEYRFUF0cBQTdxp1HKXHKFfye1/pxNv1oc5PBL4zlJXAkECahT9zujGq3q+VyZozpxwQkQhr
BDQkrFePlUaTP9HK2P338ZabDYop1N2z8WKUEsuOwgrmeZNxGLoAISIgBp5sZ9ZTNEOu27i9z+8o
AzQXUQnPCmiZNda/b5XBVBpe1BTeAqm16r/EqlU9mLViHpImoVbdBaj3Kxa0+yxP0g18yoUJBl6C
KwlXwKKvudqepZ+XOjlB5mSYHD8i9hO4uVrVtwG6gm6gEehen+AzUD7+FURfaKERV/PJ5mrAISjk
0NK51NDXfp5vjP+QJDj4N/Of9HZoaWhuzO+FsJXx+Db4hZYBhHN1tRQxSvdql5eO++34/Pv5eDzs
POdm2Lmfh93GUf/IO0+vlZOx1vzkKSAjk5ex7vavewY6HA5/Xu4+bwxzfshPR1kF4rSwMrnuGWVs
3hcZAcpxG5N2xrv7WCSuRRn8FhjsdbBcDHLQkKug9+01X8b7ypk+9TfGXbofcZMonMYdD2AxjrTB
A3f+JO3tr9d3yfkNs8BFcV0Blg6ddu14ROGihs2MqrdOmQ7nwt462mpU7ut2tv55NhnKhobGBgGy
tvZULf1Ok+oKP8WpUoP3hleS58/+VzQ/17LMI4efLc61XGSrXahWGR1MjIVJnqL0tQpy43nSY7p9
Cc4e1+fuHHG7cF1w7GIUdRHCXvbPX1DsWQyjPhlIoZE3dLcjWBKn7in2VwA0UhozcvAN77vBjaE7
7ONcRWcpUkuxYW54aQmx5sYbDYN4CI/rX1FK3LIsJOVopfVoxQ1HPc7f7DqUNx7z8/PAWw6PDUYv
xBcepdPvhRkVFwLTTSeWItS7qhB7nHEbyLxmJrCECnsS1QEoqcDBV8MAg7HU3lw8MSWoPk7Tq8Xn
ivQO6Z+uyn5qo5p5ajfVb0WbBChmJZn8Fas/6yXLyvAlDHT1no7IDGrUMBuwPOkC3TDoPKHc72NP
FhRVu5VJXZgaipEkBdDkoTmup6aJaTCB1FkKZQ2V14VIaRZltbEAy5V9eu2hx8DkKBY5CGSG1VJ3
st0oE40XGtl9du+L3Pwcaj1+QoqIv9SIP2qAAcZmY4Nd+jahUkpis5sLbeV02a3KlOxUowhohJ1x
tCuzdCfTzza+7dJpUqE0wKTgjuAhWX1cpIAko9OXODFecxgJjEk8OgECrBQrMtHYBOdlqHq+FmTQ
p4oZELIVp/2dXU5ys3G0L5wpVbNhOOIWqmHctvpkKUoaNOcBOxM6xq6lUmYFxDkdLLUO3eu3yIXZ
Ra10WVGuYP5c7fZqVCM7i0Kov8bYeCAHVU8MsM2vj3LhoWEJF2qFChKFu34V3wV2nwEWBTKWTVWN
rpdIvk+Uw+pdBm7pSLU/8to5Lb1R8kckpKLa7aEHwcMoC4cupHkXW8340IJOd0pwWtFOaQL5HtI8
yMvaLt02q9tb+gClW0lFhTY23Zjrn3BhTcgueTwoGRJkrO1jNfCqoxIq2BE1prnPa8CLgKzwzKW8
dH2kS1tRw40R8I5JqsRBO93xkHZ7g1IuF7s2E+PPPRgvSMvlk0Sq+DnuddSWZpTmknoWRxD7tCyl
3H68/ivOqSofwHcT72oudt38MLX963kpxQh4x6K0PLaJaBA+LTHuKSadEpXflK5khX/qMdSAuCXy
QVKH6DN3kP5rtBbdQbYAf6lsNDMzyMBFqh/rGTaoAooFO69e47kHXjL2MIjoUsdY8nq9vEAFsyp+
Gycl35jUC3fXB50ACRvIN+h2nM6pr1QkpcrEQUK99I2WifVCvtjvNOonniIP9hekEcKNObywZ2DE
yrAJrSUaEKtdnxYt6OWBFxpZDiAgnRLfN10FJs8K5Y34Xv2441e3s6CeQMXzA4a/LqbRxU7CDN9Q
9JmB6uwMpUecDQNDJjpOQa7JfUFzvoGKiMwCElWvUTLbnhxo1ec8bGywBpo72Z10X3d5xEGNMCd0
c2WOX2cB84S+WQpAtFsAwl4VD2lzgAiM2KPsF5pxGyAY811NCuV7KWbtR0EdK/OkdlIfewDzEs0A
QyxqajQv4Xw1GaofSoGuXTiO2ZcpyjJiwBJ3yh0CwtKnNlSG2FE6O32E4Sr+k5LcvCuSEq362UdA
LamQKnR6q1IeQZoHrav3qhQ6ZluVvzvRFQVKcWoBVnsymxqksIRSW9nF4rVrDeUds+7yP41CK1b2
pVki42haeLThe692rplV0m07lHQ3ucniW9sOJxox9I6fUzkQ+g4Ov+YDBhpqlOG6WTKeigSJES/Q
WxV7GSMAs0IV+pZGH+3cCv/ah5BMGkGfZi59d5qshtNkDYONFIDMr17STYuyribhxuZnwATtDBCW
A7MfFKCwc2p+hhrgBSQDIMeAChznk4V6Y4DSdoMVrd0M02MnpkTbT1IPzj1NBEL3dhrEb7WfBZh4
l3r9XRQZeho1b1zsmSlEsZ1Ic/6vdj7OqkuAV9+DvbIkN51rOURvNW+x+JZa3CmlVKdpwe4qAVLr
ZT8i3dzO7QEBBTCK4OTnwlVgy9wOaPdNblla/RfUWcBtSRRMKncY4/KYGr6Z3Wdjj4JVRot5l1CQ
+UX7Z56xiJYjZF5bET70XSTQYYY99pBW9qQeGlBeoOlGGXw16Fbrd0gTjbXl0+5NZO1LT087m706
Jo0BBhKHE4++lIwp0iAVoCL0ctS9SU5QttTMMbmt1alGLz4F0WN05SS5wNJHw7OkYf5ajkG3qBD2
Q+RG1BXBIWBRKrBAi0DjquNi7EziTvFzMOzgSW4njU2s+1oOfxHZJqdUaYh6hSzSn9wo1BWqIsml
3TwsU10IpW8PUhS0aLon6liiLjmMeD+VTVXd+NDKLEDdDbbHNKyreZ+JQcegJC96cTPTYaAT1yjo
//ZWCA6ejZhRnQ0L7W7uJb11KzmZvtW14ve3hlq2nSMlIjW97qN2n/tpifiiZiM/KVW5Tv+wTm3D
qcIgmbEbGGsBb1MpykerA05/sIFoxzdJ5g8gZUrJRHmzjtDznMsepHDA8Z28uLaGl8AsAv2GV0rH
F6+OhnsMUcV7z4P1PaS4X3sJjySYrsxG0hNsKT7NUiA67cnuEqS2olEN4GFEwa8I8cfXoUjIWcxG
MYp7vRm4KGu5Y7PEgg6eZ/V6Bx689v0f+jS1b42ZqBbol8H8XRGg0bnpm2TwcmCuiDtHhfy1t6jd
77CD0ZG07Xz7K5hIH3BQH38ywOp8kQjon8NsWBQTMYFZgKl57khWioR+arTKbdxluD8ksgh+TdDr
vwCxKN6uv7UXiiUmpXYovKCrZLSRVgEfMClKes2QOn1fx/Iz3KUMfepOUTD+pP+GrqQUhJ8G+uRf
pVATt1IPw/lg60HllVBNiPuDOdp4vFau9UsXgOoNVEf05iiuUwE8fTKL0OrqEZEr4CCN/mWiMQJK
xJCNO1HkOBs2ma7/HLq0RNgUPJcMBUtJ8RSIBnAonaxl341Qnv7TRYRc+DSF+ffrk3YhcoUtT8ee
3j1Z4bp2YcAiNrKZ2gEsCctJCc4fM0lOfl0f5fwJh5S3LI7G840G4PIr/oqCoikARTgyimQi3Fvd
B6hXYRJ/fZALBfrTUdZTTQd1iBRGyXY/nnfHr473+fPGEFsfsopF6tJEpXMZAq127D9/g7/zfgMj
3b0k+8iFfrURcGnn63P6TUtE9tfMCStA0aBlQGSnvNlt3dJJH1BJdzEodfN99WA/KgfpObnBs3OP
QNXePhT71EMFfW94MKN2+cN0Y3mAbzY29qUfZumk+YuYIqduFQoqrdZSlyfEKeEtembVcwtr9hYh
8MJ8A5iCUccWtSnPrJY0boAphsgrUUZI66PRGvIeJdXsU1MifHt9bc9ry6aqAHskwaa2RXf5dKYT
IyfzQhYH4HIBtCuowXmUvSh+DP4sbrN+hMyDxkTzWkl1gHdeHEgbi30BQWPScLd1GpwyCJI1VZZe
+2QqPfh8BZX3/B44CzDPplmIaCmMxgZ7Hqv/5Vu+We+qqWl/GaNv4ShTSkbrtLHWf4cCWH/q+2Ze
UOQqLrYj4QdUcWWeD6maYP2N7hr0N7Oq8O2UbKy2heVb+L+WFeSUqqvKZmNez9S8uAFpWOHEjuyl
wW24qubl8xx0sC7hmyYJbNakTbSH3G/6X/VUD5+IqrFN7zMVB0hdmxYpdrY7soOl/iKFo0AKt0Hl
WxtsSzoaStI9h4LqO5YKiAU6OVQL3bu+ES5kjgjeUUyl5k7z2rKXrf/XmaPKWHWjTVsjXbquaP3N
L5aGb1Fl5slL03cT4FxZ+Tknc/QtpKSwn5JezbZus+UAnWYitKRkGjq4eFGSWisO4XuhVQGCMpRS
BlvCG52Kl5PCNEToXCP2chI7nb6NbZFgUYmtzeBlFKu+N3Oe/NiYkPNiHukQyjE6WRiN/bVmYp+i
9peA5XKMuo0fYOsVOxX51LtA1cfbWCvNo2JVspfk0fSpjcPxCzsCko+SSE9m7vvugNCAR9NquiGT
wjlV8cUBWIz+0NLg29huyw28njZeW+pPy51B6fF08RQJoN2AMJnTJxoa+rnUHkGyQNyc5vRVV9Ot
isayGVbj0SynFaUs5mmcntPx+g7mZOaPuJ9QAnoE+1veVO003mwswYXdQPJrWVRSF1O3dV46V0Fm
x0GUYvqRUtzxxwaYjRIYEhDYUZoDQJMNDoamaKGkpXKPOL5B4/FrMMti4+Y/n+HFK25pE5Hr82tW
53k203GiGQh7tbMxBFQKC+vbdnozZkO7Be8Zfdn49mUKT6eYDJhW9wcqATzF6mau/LrQcMhMkF+3
pd9pg5IDN7XyuYrJrSkq6w+40VcQDfQeR2ojPvoWjlxaCsV0J01S9mlW0ukGuSNKKrNvblRW1aWD
tP55QB+paenEeeq6Z213OSA2japcXluNvyfzBhfXJpL8J7YGPOOz2hY/hVbmKnltW38yIGf8wT62
TlyJrErsGksEj2CrhhpIooZeyQwmlou/WGhmdEkqRLLrAOfJyfxRD0IevQ4+8//RCQHRzcXFslJv
4aI+3clTXNtqEFLEbJICpKvmhxJe00UwtoirmNqfaMKUoemG4K2mbguWvpbUB3uqi3HjHbyw3io/
xV5iePry6zJno8pNPE4qtf/RNm5aiFvwuVr9jjbFFhzowuO0GBVS7gF0sDy56ulHq1o0wWNBtLGZ
Y7GXR6u9zWeRvhhmEr0oyMzgcABI/8BzgCmVpTRPqWYEd40iSkx86v4IuiB/TOzW3iVRVRwlKZ5v
FPKuZKNyen4HY+tIC2jB5S3pxCreakOApy2imM6kDfJXbWxaKIlye1fESGuZjRTCz+3Lo42qzJaG
8IUDT0hE9GNpKrIi6/ewk32tnrUCWIFZ9xMXOeo4+wTAEJbtVmE+hdAcwJXHcwuq0qzsH33cD19s
uW9krweTbcGJy5t7qbG60AW+gHhq2k9AakVQK9rG/X9+HyMPScql0TAjMF3fx2bTz3PIJYlBkJXe
U8AIXKHU0/+xGlRAuf4MQ1nwR6fbxsa9RHQ97CYrKPqXJDNh8NJx+zUSsXxqm2okD/YbHOMJKjf0
eS7od/Cq0R1F5gR5bx6f07EFsPlUGqzE8W202wx0gO4aEfdOC5vrD2CkGNGLwh/3kJqnp9QGPoMz
lVZ9gQghDlHW+J9xVqm3SsOXfhauNGwvAElU99dwt0C1a7qYBbJJpQXhcJAHpC/03KcMkdgauD81
/qHXBtyhTOUirnPltUvkZMQszDKPfpWVkPqCZgtif+EyMRSODd0S3g9O0OlsSSNwrCSE7jPH3fyS
UXvxqBHiUmbhYH39obowFLkQSpcL+NFWPu6av+JGMSkagip+4xQ2WhY1yg+uGkXJQzGIrajjQ3f0
9NGBOGB9FBQ+2v6reyv0u8avQr11xjLVpyfYhpln03ONj6ESlI+QyjF5T8IS/pdUtPR2auHDQ21s
7T2Ja2ozBS6/rxXwYxzK5C78pFlFAGre5F9i4ij1kAjjGddhM57eZxQTqKEQ5xjQezLZfLT6VhP7
lhbUNyBwyjtiLc17CsvzTZGUn6pdym+t0svfatHc0gZN93NfJb03232EBko+y+hIVjoPS5tiMlLE
ZiPv/ajVPjd2gw1HV8hAxNuKAwCNM4LBBI0JtRYpBUnrSGVP+7KXshAX9NL2fysDPMtDktqjsg/p
xXW7pe+q7Yo8w3++kIMeP1IlT2anT9WWUi+QubfIr1Uc4c1g/DEIpm8XD2M7gjPr53djGlFTUDKo
XvznkcRj3IoKdNOgjX9SlQvloAP+mSCoivRVC4TYykaXC2S1viA8VbwSaNiCtFg9xrDmoXnpVEKZ
T/9IEUt39doe9pj2qDfonwRQI8dm41a7AMmxQRrRXEQBVJeRADs9LAlWcnNTE0vZE6w8A1j/vQHb
/tMcy4Ki7GgKt4EQCrlC6m8GGls43KXdIdUy9XMt2zPWob5+DOB6kczJlX2fU67bCD8vlPk+APUm
GtcmVhJrFUvN8DOpo4bumFD6PVO2E5c6ZOzlaAZ/iwKzfwRIb0EjoeOgEZM+FQSB92kvxoMS+tAI
r5/6DzGt1VIhcoujBKJp4CrWS5WUg6xG4cLpMGLsWqih9RhBcfZ+d0MJG6qqdKP1wlHWnicoPq+T
VUSqZym5QhMQvsP3pCpQ24HvHwn4MRG6K3ZZxK9h5E/zrsNPgdgWAuKDpvSotPhlLUmuYiDQAYOa
1JMGpzbgk1d1kX0D298UDqzWKcL1y9Z+YZkFS3ROkvipnoT/s2nzxTHPFtOTrqvVbR6FoU46p0m/
2xZc9kbwcGEf008D9UjKgvbXugsLOyVALKZqHH2WOrcqNFwdg1Bx6yzwdzHtNfpY4RYu8ewixtMR
EA0Jk8mKkEKfbmO/iYAvI2Li1KmUHX0zbm4h+RG/lOZWrHoeQDIAvcKlQUkOyLW/GkuraKRwuThW
jgiV549S9YtWhfIa+SFWWnpHBGkEiMQj1Da8QIHCd4Jaq/EQqrPyq1aVP6Lu5F02afOrUZnT71A0
7WdaAvP79X16XommvEtgRF1jCe+BMJ7+UsL+1mzKqnQ0CTzUYQ7aanC6YRqw41GqKXpQYiTU3FIp
c+QQ6tkfUEsYBxqbxG3U+ZBznJ2Cmv606+KoK56yvtS2kqmzWNMkvyPBlTE3RQtNXv3InD3I6mkw
pic9+T5SofozGRlkKztT/XfTmBHmNUcx/QzKOH7rZxm1JHjgxDhIGFk69mxw/nAgTiv4TcqQBUe5
L4FKDx1yiUe0KInd7Y+srAU2fuD7ED4J9BIKGPI0OF0iomTh+qantIwsCXDnwdaKWd+IUs9r1Sgt
w9aA026xEkBlThdDN1tcoxMQRk2f6cc+Vui0aJW+t0Kzp8KSWi50lt7rFNTCwo7OgQ0HF/Ie7eWN
bXGWvi6/BCgYZ3MpNa8hny1Pp5bmvDRhl321aH/iRNkcQlW6DaJAOaj9uAfGczQnVDCrOaORlm5d
Eh9X9skV+vEbeOpAY4MqWK+6z01VNObyG9RmeBwCAJWII6viqwh0nB6bALcqACOEDqZMiylAX2aQ
FRxTwDl8WgAlbhPm83HIffOmCUL5wdbpPPrUyu7rwej2Ue5XKPKM4yGtqApN/uJCPuDlpYsk9USh
13vAPYGXVTWM/Kat9laOmEIht0iWF5Z6Z9V1+3Z94s8vKT6UMi+cggV09vHM/RUtxjH0qsY2CGdw
2Hyd5bH32qIz94i+Vs//PhSpLRtN1ZDLMlbZCjI4Sd1GEDA6faDFnIpxX7aQyOEjFjfXh/rQyz5d
SvIu6i1L2ZIv+3gt//qs1pSmoKpinqx8RrC2GrAJlKC94bjWe3Casdor4d/ttK7C45RioTemFEkG
ZREak0Z8J81KjmGYi29ymXbHuUihng9F9a5qcDYji5W0AgW77jCTnih1K58C2m4oZ0dYtlV9sB+T
rEuRcMjloyam6phjLHJfTUW5BRY5q8nRMFgetSVaAg6+TsmVCZ1NCoOZk5iT+C2HeYqfYBbjMukD
HtmDv+ylg4wFieb5EGhmGJ09ap9DWtL7IoeAWoyeYKU7ZHvKzdh2AV7KuWGU7jjo8k2pWNBFq8EM
M5RLUuNNbUvt5/XlOnue+QTccKhbLkeP9P70GtJs7vlwTlAEivvoUen88anszOFoz2oCDNWmJDJH
W1fO5UGRRYAsrNEVWE7GX1sEL4420jFZAnI7tJ9I3HK38YPObZGZ/j4n4/yqt1a5gVw+Dxv5VFy/
CDgJbyFDrzKmqEAwkbJZDvohKW6wP1BuypogHm4tUY+f6AXOnZBVd6OEgOG0COEMcogyRqdgFNrH
0laF/6xS8dFv4j1mE1F0W2emmo5y5ZCiw2lEjFXR2D/gQiFvHMhL383JF3TRBM06iuKns42vRZLQ
vQKJPtXWfRNlwZdJrVIH8lR4bO0GP8Ak0x8LxM0+TTqwTLRcxntR980euafp6/UNd+HW43fQyoMT
SV9vLbffzdEwIKaWOUrUxV9FnCF8HQj/mxzYRCbXxzpv5CxI1L8GW8VmE3R+thkHNLD90QsjcQsV
Z08ddUAqBYtcaYq+ssLIK1moOGTpYWP8ZUut7kKiLX6ARvvExi7ldOo1nH5r5KowJbXjr7El2e+x
UeE0jRoMIHMemHKOh/eJJufTSPfgubYpjSEoqb02gzFthFYXthuXFQB3EpVlw63KRlLdVwpejLmT
KKBZAiEZNwbi4Vvb7dICw3W1iTRJJNECOP1mU8eQNext8A5ki9gHWc2zOqk1wpigIHd9jhpGXLBd
vSLL8oOOxHyEyRY/axzkJtw1WpLyH+hIFCW5HMSUZLO08q4vzIWp+HgHwfwvLZU1HCHsuJdyk3UJ
DGp0LUqodyKpjOP1US7MBAVsJJjReVf5m9XdCh1oMvUIY57JQoZp7iOs5tIY3LewlY0g7tIHEUmS
7eiLFv86BbUKmyYrRrUO3gP2nY6AXYDWTD6/XP+ic0oridxHe1wXC0VoDe82gqjMbR0poBGTkBdk
hLMYn+jYEm4MauV2wo41vsnGZsJUu5hD2Nh9OJg7XANNrLLC/kWzxyg/oLzVhZ7UleDrZnzeyQRz
XdV3YvBbhNrCkqLt9V9+aYJA+gHzAXysnZFbcaNA/A1reaeYwchajW7fIXCz5cB1YcWpflIShkAA
S2yNOC/CQrXaiBJnrAQ5QnJy42mSnlXAc2dl4zifs6wXsggAViigcP7Euu1UG+gGhTTPAe3g8t1J
iLYSY+VPeYYaalooCAzO2uxaeWE+qBo2i0mRS44f6PYT3UTJ7eSewLi2288joK+NtP/Sr4OGyBWP
ioBGLXT12irlZIcQ2nIkRWsfn3QAp7/VORA/iOIV62HyZVMcY4QPHstY0wuvTfP+WWB9jA4ER8VH
B0rGYtYyR6IkTWXP7WrAx1uQiwv7wlIJDxcXD8j668SjCCJqhmAmHKoX9bFToe/O2tZDf14ap7mE
m4/FpYjuNsZVp3cizi428NCudnIZB/G2H9HXLefOVfEOBFEbRa6JIthjXDThY4HkbuqiFB9+RXH3
fVYW82Bq2Fv39HnaBy0Ck1Zor+wdUu7T34Taag2SVUd+qTCHz6XeLkp2VfIHKWg8uYepuwEL40lx
9rslyfb00S4Pg0KV+frBvLBRaGjpRCcm1Wx+zOq9GKFxN1AqKlRWhAyGOk09Olrxp5qi8HMezGiA
59l0CGQZj84qNj2RlZMj4VD3UssVpHTAMJ6oivmoJFq1ETSeR6o0nVG6gbYLek03VrsYgVzbKHPW
TJJAvLZNYT2gwmrfpdqICRKcu4OUDtZGg+fCoCwIratlRqgoraKGucz7xujQa2r8mdcJ8awHNHza
QzUWk1P5Uu4WIWIBG+twXnihx6dCUF5ICiqR+el+6EORqCj1Vc5YZ83XkD3zUgDt+s8qB/0RjUjU
MdCNs78LESJLS5lFVZzcQC4LjRk/fRNhG/5oUAN4VGDwLkgpc/raqbl4v/47L/xM8hQSLsCENPfW
K1KkXSO1cgnm3MzafVfo4V1VIx845I32Dcj6lsPOhfoejhxwjcGG4ZzEepzOSwXCoooNBtR7YNW8
I/gIpoo+/weNKMh4zNXsR6nH0ydFCsb3Cbm8RbBIzyzXL1vDi2ABqDcFwU7s1bxst7UfJ7/RjcxQ
YYpH5Kevz8/5E7S8bkDIyEhlgoFVtJ9CpgOsQrFekeSBUDcIH4OWokZnIcH070NhUUdRl/MJ0mY1
M71BBA8qlRsEiSIP0UUs7624301o4W581YUjwcUJY4ieJ6sglmv8r4wxTCjkSTJ9CbNAShR0emH9
mDU1uJVseUI1GNVswN5aLW9JuFyYTnBrhG9LXAWlcXVzI/+VIo4oI+ig1JUXNL3t5nqe7Gy9DzbC
xXP0n4naKwMtMS/SB2KZhL8+0spjIDz6Mpaf5BZ6u2P4O68hEy6Wp227S0aNnBmF7Nnej6ZvDJ7J
jTTflKlAfV+SEM3cEXDiOisqW0ILN6MVKTIrDBwU9Gr1GOBmiDR30FWeHaiV70porX4rBXLbux7s
vI2jAmnCxs1yYe1oCNMlB2cMYXjNGSorG5hE5pdOMhrhG86SHR7zun1v4D/4DHxEdrM5jj9f35vn
7zoxkQEqlXCV/tlaWM0KKOQhLoS0Q1X4XkkBdKfFg7wVg2ksyWmC9yG3sGDjYJlhPnK6ZKPSDUmj
2JDLo0mFozCJz2Kc4erDRpl3EZ3YI0KcBjVoXX+UCkivQGlQECkJmyCCSNZxtOdmE8lzvmsxI6Tj
rbCjKLCsj4uEZ8ZEGlk7amjxbMZkHC4uDIaNoIYy204cDuD4Q6xd5Z0eaOa+U7pqMUSq0hRNUN8M
dnmTmt9COUueIr/pkJjs0rfrS3R+k+sg2ehG0Y7AlG7da7RSnVZVKUMswqjhm0hD6BCFrruTQKB2
16YiPFwf8EIYxu7ibaPiBdbHNJdf9NcB487FdkjCvDQrKs1DfkggXw5wIkYk7huRcBjDLa4tjJ71
6tZIx2FfN5gt9qMWPINgFXe0nTfBbcstebqFIHFxPqjMCDpW61OfSbmCRLGKpBcCVCW8SMv8mZRh
/DU0yvl3kdDr3dt6h8haUkIu8fqi614oUWXF3vctTBZSGiYwQJG2fJfqVvsFKrvRXauZFdkZZ0DC
Cm2GnxtTeR490lXjRiR2psLCQp5O5VABwpNrWULjrseQpG9SWkmTMR5VOpKerk06dMVw3Cu1GB4r
22wNt5dL7ReqyWJ//becb3ZDE0A8KDiDvaOOefpTSlR7ia/Rq2yC8jssZ+XO7rSf8IHajWDw/E5h
IDClPKoAxYCsng4khWaUsb0YqB58R1GSmDYq3Ynrn3NplCUf0UFa0TQ9I6GrfhxWLYlO0oRsij63
vLFAIvr6KOeTxt3InoNPuFzJa06l2hdIbwglcaKwqJ0FabhHLDO4bVTj1/WRzr+HgoGgTcXULP2H
1axV5MSLOj0msEme31EYpHw/NJviTBc+iFCE9jsRAgG7tfyMv852i2GXplQ+PNshsR+ichx+B1Se
3bpBhGZga74HaRvv4NriS9zNAOqVrncRaK2cIK/payKIeJcGEdLxSWduPO3nP47cQQE/TS5BFrg2
/uKaVnw/TSGV6tUvP0lVlNEa7Tm2kvbb9dm+0Fdcyhy8tLTzDE7o6mBqCDZyhSTSDsutluM3K8ku
VtTmFlBn7A3xiCe9xJPhACNVXV+EzWvX1MEbcav6z1ITCCksTCwLmPACk1utSZxTGhhoB/HcgWzQ
5Xk8CjVIbjY++bwNY6PFY3B5sntgMa0+OZC6yU8qDMZytU6+2Lz9u8iiFYM6M/gUXY6pPqCqn7R9
90trisFF+6b/cf1HnK8wiGdyJ/6AbY7y3en2g54Mj5E3EiKDiPbhRGZI4aJDxr/amtULz9iizYMX
MSE3VrJrogrufNy5Gf6EVljgGGQU6VJGi9JWucNCJUfPNzSMP2kxm9GOYpX+ME3EA44v6wCjdDxo
UQOUexofc2PFpnN9Ii79Onu5vEA7YuGurRn+czqgfYbLIlArC/3IHoG2gwqn97WFY/+K8nt9G8u9
HDmBBsEGuEtwQMr72cotuCET+QPeLjOuotd/1vktROmPQ6EuGG0EgVbrgzdFGkptkjnN2KXg1vTs
KFDs/tenaEEZwnShyEjGCJTqdBcoY9zKZKi5QwdK+lGmUXFHw3ymqW/IGwW2sw9iKHqglgxLiPHW
mwDJUr3MwRA59oBpYR9rwYEU/Z/ryqj5GjCSeOshVfIPpx+U+xJymgN67zAPyhvAS8h715bpXl+c
ZVpOQiDK7RSiKEdxgkGQrg5wlJrz6COK6KRWPn6pkkj7oiEj+2ZqjXwE3yx2gZDrmxEFdyTv5uLf
V42S8OJ5yRmW+RGnHxn5vV3kgtQKSMpSSLXzQ2l1eMgUeD1d/9KzXIj1shbQ8NLwX47w6VCAyAj6
G4RIVLVAvSvb5aqCi9VtSGiutf/u9LeovSyY/g90GmJKp8M1CMzYZb9IzVgiP2a8zl4lBosO5yxc
NYn7Q1J1uoObXrmHz0aOZAF4UGj+7ng3Iw817/75+gxQ2j9fbX4U7QNgAnSh1i+UNfDwWBVWJpQJ
sLsYOrSbHSp5MuCXXB1sx0hGrC/GTAue+AF4703Ayb+nNSW6nVVo+q8oAIN4CI1g+D632nRHB7s7
VCinqE6mCBWcfpbz7AWlMSE00HTFDDjInlseiBQQ6Rwo3TOgC9HCVqlk40WIttN3EB2AiFGHxTQs
VKb6NfSRYXb0YEDgwm8HBJPNepiyW4JQYKE5l7AD8xuVFzmQsIFuB9xuvLzVk8gNRaE+NpLtx+iO
9M1dh5AVyv15aP3Owqm/EeWYSng0xTMa/uBYIWb3on6kaWXFiGMP2DLadaeFDkAC6XtsRsOdHQLt
g3QfaezRIMCwuxtM6VuB2PZ7YPoqVn719F9nNtqvIC6kb6UcGTm26UZY7Do1MW3egk56xJ9Xwt1d
H0qEp4mSqvt+kSByy75FjxhIFsrOiTyjrQTKJpaOsxxGh1FHFemQBSKcd5VaorJnFSXCAljfya7U
qPa3DJsEPhBi2n8llrv6Tu5kPLikCcbYUxvqXFQKctvAALMRN6cunYTwOqPCIiuNZ0RHEddkmUYq
fvGeBnT5tc+KTEWrvZnRT2vj8RWksKq75ijXX+p8yHK3s1t8VkD71uauAPxeuRCFaHEYyoSiVGOb
crkbprJ7m3FlfEXEnX5UXFZtvk/ZJQEQxHIsPBvrx+J2Lhd2XTnnGf2HjscNawWK+W6PTGy/Y5cJ
w8XDlD5eXQvMuca8RPGPDFodXbFQ46Bmzumv+H/sncdy5EiWrl+lrfaogRbXpnuBEAyKpFaZGxjJ
TAIOrR2Op78f2GKSQRpj6q7vohZlTBIRgMP9nP/8Yu4mXmzs+M0wngjksYwqKMM4cAhHgrw13A9B
MetYVI9UmmDPGYnDk6x+AnQO002gD819hjsYbEIIWKwQOtEzBgK6seqNDha3oIhK4GJZ46Xe49y9
KhOvXYT5jB/gECb1ErieYVjB+5SEcSS9O9xE0mplJYF/Xs/teGZxN/lzXrxk4VmjPW9mBJVk8DaI
W1dVvmQrsBC9heWX+RtVVc4UAgyzDX+9FXw8wjgsKZfY+Bf+zH7dFs1T2qZZDdk4xu5f13uOmQCq
99dX+chpRkBEAwLzycc3kh7k/SZo1p4nzGrJgpECX9spyW5yabrEFkBIjRI73wEMBFfGZGELXTrI
XEytTzAgrp1Lz8jTu2loCFMCkgturTxwmWG38sCH/HgCIlFYTGUBkRwQTvP9Z7SZoM5DTi9iNOiQ
VmKxJQ7gap41QthX8+SoO1hD+MOQFxkWQO/HX9+kj48C6h1dPPoNpJlgMu+vD2lrhkph40qs1/5F
VebTTdfpwYFv+bE25DzyOWtpUNylrNg76AF6zEJP0mKlSaY8ct5GdkDss37rxM7WK517yFNnqT/j
b0UYrSKWE+cX/aItxgPA3YdyHacu0oiRmDGkpZ/fOxgNs/Z7aaLRiiwVPQekZ6zLau5OG5cgqL96
a3n5AON8zK44+oO9uYq0G5lThS8RD7V3VFt59Fp33l/OeGCAuTSYdCBoXyEcvH+AdqAcr2N4RsRo
n22lHdu3QnTxAQTkk9tGJQj8wWgKht/++B+zejKTalCqNhozQk3aeUsO3GLX7x3oYz8uSHj9i10E
7EgMZvcdIFsL9oJH9PjK8SlVMuGpbVRDP/762XzkRvFEmFHDV1nKJFDB97dtcLqkSwV59QEOK8RK
laBXq1nPZn8zRFRFIQJFSSYRXRQZYqmSD7mT1ikRUxYs6KhuhuPBGvLxwIvyybenTWE4i/sryNZb
k/8bmNElTW7jh4+BSlu6GySX/iYz8DX6+tt/chUQR3/x5aAgharz/stnZtMR3QlK7OUGgXPBIM/1
PDcO3ONP1gwTdiB4kDN6o316sTNk7ihTYzFgw25Qpl29BWFGndZ6h5q8j+DHorsH4mXWsBDM9gmZ
dVRVHJsNjYQ36pcJuTL36Ryou0E4yc4kcuByGIzsKo5iga256T7YY+bcNiON8te39o03+b6l4ZNY
bKpMcAMWyd6GntTYF0cCooyLXZg4UdGsPybZ0D9DUBTw0ZDBd6FsZOmfYvRl3RuySZOT0RUqXxV+
b99EzGbujKwiHrDM0AfkZjUcq96bkk2OW+kL8myIoyb47mkeqLrbzrPUf2a9nCxsbGIQ/LQuilc/
kq25ruIKLFHYs3v39ff8+HBNRixMWuAvLv6ke1+zT92pNmABrTDzTddAjTa2g6n5iGTSP3Cpj0fk
gu/aTC+RpcCZ3OMJOKDHiHmwflaWJcyTWR+GjdfYXRzWaWWfNwUR1puKzNZHUIkaGrh0mkOO8x/b
N7wzOTRg3ix40/5ncNtG4cZCCNFERPV9mRJaQnJ8t7W8xvphJtm0taMmu//6Hn/sl9gJEGzwRAG5
P/D2iDHpWEtYw/pzB080ko7zgF2X862LxMxJmh1SGn/0wFuEM2w7PFCmJMH+YDejydBzG9FElhnN
TeHPhCkbc0EcWhP7g3WsYituyXOztOvEDNAE+lmd33hBORBd1ufJpZAR7UVVa1h2GbC8bjLiWNZW
j7AAegGeusfMm5qXqivb62SWFSNAJxHfSXYKMD8lTOSyQ9tMHmTJ+IrYLG2ALq6l+aaOqyw7m6LM
1UJiIxvUUENN5Evja4Wxdm3YMmv6HvtV81RX7lJyo21YIx1uuk1LoKmYM/XYaq2XLNTLaNhNMadk
WLJvHZKFfXg1sGHnxWf4CFWCXmP5+W97eOsQXkrQIalkc9edAZgNKBMIWrYRJay/XiEfRkjgFm+l
BQIf3sP9CWuMqsrXxTgAbHv5t8xEHLcYcLU78gqaHS1ujFrCM8+jKsP67+trfzhEuPYSo8EGAGzK
f++/JtIuLUYxiTkKE5MT2AfNil+wjt+u8l8v0/+Jf1WX/9w5u3/8N///UtU4O8dJv/e///gmXkgP
rV77/15+7T//7P0v/eOi/lXe9O2vX/23p3r/X777Rf7+v66/fuqf3v0PXbro1dXwq1XXv7oh798u
widd/uX/9od/+/X2V25V/evvfxA4UfbLX4tFVf7xrx8d//z7H1Tcv93w5e//64fnTwW/dyb6ZHgq
xdOH3/n11PV//8N0/1x8WRbPfwZgqK5ZZvLX20/0P0E8qW2WeQgEjcU6qaQLT/7+h+P+CWmDUxKl
MqA1v/XH37pqePuR9SeEI3IloLwsP3D++PdXf/eQ/ueh/a0cistKlH3Hh9mbEqLhAp2kfgMEggYI
YPl+cdiRk+Mti57B88h+XdelQaitDtXzSSNHMFvjaqoeFr3kbTtNP3K9i0ijEl62JbYtJx/WSDw8
j9j0T0k9KurN3BUe00Y0aNrGHLGY2wyiGYPLMk5Vd0qyoKYY+LjTgR2YLowP+ttxjnMIXwFVu8vU
j0Jxv4cEmra8GWrE2kU6FuxIzEqGI5FV0XyCSSSRUl6Wi5/CbINTr9CbXwLGgUvuGRSHlahFnIc4
tFtw/Zy5Aa1lHHaH1664dCMI96u5GvLTCT1Nuu6nuL/WY0ikIe+aK45p/fxs2yCwTbDT8/N4p3nu
1Ow6s1cNAgUdA5hUxihHVFPlj9Eg9RNZjC0efp1Mk9BqU2le0mEX9+TcTx42l3re4j3dtA0IZ5+/
1H5SjBsZe1O+TnIVRSupV1gFtqJnapIC1pHjErupsymlj1OiUCOBY6BIxAVioGd4KzvT1EiIRlxf
JhaShhURUFBKOjzA620HCMHwhYd8Nnm9f+UukD86LgvSamqIQEJA7KBA9IVrdDs3iDW5HXzZnpVD
o/wTx6EMPzI6E0zS9fL6py+85qSZA8IjWx/pDTqqFlPMsf2eol0nMoSjhpukNQ3hoolRkqNmBfNu
IYl9d2b0JmPSW8M2RyZOPDvB0OcM0QcDwKqUydrUZs3F+tvTqSuw9ZnRCMRDTN6WkV4UYrSI7Q3K
+WdECDbB5Im0XpusJdZ4rHJ5ixZ61Fa5lZi/4NcQaonuCktmpaXnRkIa0EU1leZZI11JxC6+ttla
8okBOlsMmb2UeHJHl/NtZsWWvPZcCMuh6FCGbqfG6S6IuQ8IlpYzrjCVNZqcqI1wzvwOgc8qiSq/
IoV0KGKmfrZzX8JFfuEgVoz6tCQhOJHQPWOFJF4HZmjLkU8XBzi6umTaNDy9RMUbqDrTxVwmsl9r
pZ426zkdfftM08BwjiZwuRa2XTq/ynpiNQcRB8JKz9DubVmJWIXm3TDjvTnK5EnWReJtGA8G35Xb
u/zMXiIbS5Jeow0WepJDKXXsG7MfjxZTbRhMmcIe3puk5LgnHgzVsp6oaqurqCGUjtL4mPVH3qZs
M+cIZa2erXJBsvMqR6v6gFldKzdt4Q+XQWMQC6SNff8QpYZ/bVjTLG8t4oIf07zy8MvyJ/kDsVg+
hYmm1UQgl+2AmWlZuskxKjS9C4Oqrl+1ZjBeBi3BwnVOSrUr6sr3j4jczV9LR/XfCi+rbl3s2bJu
iEZeByYpYc5LfKpHrXwuktg9cQo7nY8wSonC0ve/957vd7s5UdGt6hsedqKx+mRV9y+ko9XBcTCo
bub91sbuxKxTV193OrSUjeeVxrMa0hG/v67xH3F4GHsMtSZ8vIO6LiQml3hcr7p48jZ9l+ElmUZJ
5a0MJ5IxFrSRhwHnaFjqmHQ+ywhp/yY2KRrLV85AIz1GTZusfbBrsR0wajQ20FB9fw1nuVKhxt4N
m1s36Yo7CAleSLApyUOtnXfPQCndg1PGpRVauR6dxGPZZEcYRWhNOCB0qtYI32IU+5xVt7BqeZmV
K4dhXc4xic2JTMD9TOmpZ0KOqxIVNfgQfkvxVWUZXbahhMPHnVFiWbOH9irfjHZr42uisWjWs9/2
Dxlba4B3n8BVAncM7OY0J8F2rBejtE51ryg2xMEFiFpHGYUJKboPWP9oautO+WiF09SQjFYPeXyd
BH06YpsspnhldP7CWtBVjUWe02NbazdBRJqyiKh7K8sii7TFRAOHYdcQSBEjw463SSGgMMHPgqTj
ZnU6r5kW2N62z4xCbAOnj88FeHW/01oaBjxzpOefFUEm8hDStXwycai/9S2mlKsSF+Kf5hDY0wbx
4DgizEpl8dNd5IQJ7ziOAXPUM4PARA7af2sG84mmiRwlTeoSaFSbpTplXuKT5O3r01PmZ8Y3YvHq
YcXGbL8gGzVFyKomTQaVEunZwiXeFWzdvAmE25/KJld3ibJwMM26rryiRPMvvCQzr+jiu9fWr8xn
bDKmdptlEBtD3l4YsFHXedhkB5kZ8IZZvP5g9SQD5WzcAwdWEl+khcdRUUmnRPjB6gqzJoqNM7/u
uydFoe5tiNjuqtC3FGnybV33iqRGr78TtpcG4dTNRJx3o+eoXYQyXedPiQHhrhr7H02ikzhAACby
PfoyMW1om7IX5uIOAZyjPxBpW3URqQAgLSj1Ff86L/rRP+kHxWjK5v24dK1iIug2xmY/RMbqwzo3
+8Fa5kpoZ2OW2DqaYpNc3xiLyHDEIyI7M9squJRt399OQJ3YdPYyulTtkvOZkUZqgvBiE7b5/+Vx
r97K40WR8V//rkE/lMertnrq94rj5Tf+WRwbAXWuhwIPkQxkBDqxfxfHhvUnY4dl8MCSpJBaivB/
Fce2+ycadH4KKItUgzCL/xTHtvkncCTgkkF/vLArzb9SHe/XlCZuEQzwPWpKkEccF94Xx4ODYQce
8QlTSTKpKxdev1+2+va3+/Gvmvz3Gtxa+szfS9flMpTewJxACMC2y89/60MZdViQvcgbIHZ1uHbN
Tr9vXF3TgYOa9nrwmhpH9EbUflj2JT45ox5obZj6k1qCYD39IekAd0LFW8OcSbVuBUM0106d0i1u
k0zlxWnmsAOG+Pc554EcYVFCQkHrVw1TWm0sc/RlCAdS+15EhnEjc4FvQ0Yy95GSHmT6pOiDG1Hh
IgIX1dHXRLqnp02GeeTK7jL/AsQBa9Cv78oepqJzUyjA4fTbtK1I75dn89tNgS9UOkikmM5G86ol
9cGb/Ru7vIsdGrH/LMdPbv8eavXhQnt3f06AUGTHhfAwf1B1dd7kfsjGEkLb2KCUCJF4n/SYzn59
2X2giiUNbswCh22wdHh7uFxMeOtolTrOCQoMckT6vIEBUwFqe9HWHjFxMJ3eOwAFfIBfl6vCr4EA
A80P3GgPC2iQ3kWBnCLs0YdgMcESmyz3EFyrwrxsICSX9AQu44nMnNeQHKujSdn1OmcFHxhUvHlQ
/rbqEbVjQMBrv9BKvMWN6/0D7hXmb24+wdV0hqRZIzd0vjGqN6dQWFNjhXiaM8NX6ADP/TiW09ru
8uJbI1JH7OIxD4qt3g/6GUxiqEhW1KoHUcno2m6y4UobqkCd1K1BxvuYxdR1NgZD6shOB1WDa7tI
d3pfy8twkDlyxrZy7ifNGiWVPlGf4FGe87zsMvpWLwyD9IzWdtUGwZO6ruORUTk6hIJiCReqLdPX
jtH9mOP6GDhdCidbz5r118tlb494u1uMGqBNwjwFtV76+N9eB8f14rlSgxYSxj1ge+I29yrS1HM9
mYeM8z7oaZYng78kYCaDJLDUvWsV+Lu4MTMXLB2NfFUHPY2y3w39mUVS4iUEKizNPFfD7sPUz7VM
qzfof9srrJXmXUvYSQ7kqQ1njpVUJ0pvCQmw0nQ9ZTbszq/vyt4m8XZX/EUhDLGf+dD+UNQnhDlT
FR28KjV5hCJJa3GokN2618bqCs52l2++vuJnNwdEBjsQBhngNv7+PCpp4SeoEXN03q9rJ/f8X5FZ
lOMPVbdxGTIeJTCn0ZN8R1cY6EQmEIcOf6czHvvFl3I1apE6bmaRFaHEj8gJpVOMd8Ij02+ViLEz
j77+xHuH2HKPlqRATAiZB7Ll7E03Z4qtNLJ5mrwY142FJTM+ViUv+teX+bCfQdpbqLPQSBnr0M++
X6BqxOQ4n+FazzZmdz1RwRsyLW4abe4vc3OZAdRTf2Dr/uAewHfjnYBkCQsbHpWzrI/f3wowCs0c
Ci3U0Rgh4MaNKz1ygmbR91ZD/d2u1TyHsvNiC90NXcRRp/Se88S10tuvv/8ntxlzHvtthgY/YJ+i
ZqtxSQWuCMAAGgjd3pq3sE2jQ8vv08uQWIBKGmcGltj7b1w4uY20uYZ7Po/6ce5m1SbLcE5aJVbk
ZaGIbfvHKCf68L4MfowFvOkxK5IXRsLivMp9UlQHFLygO8QI/D/cAQo2KMUGM5B9lr+qCEwHXGKh
5VTVDmG8x1Q28V+/CmMPHO0B24zlHHt/A+q4JfcqaLUwTo3+0qtkEUJ3sh6+/i77eD0LawFleWl0
Xhl7/y33sAMw5onbbFhJsdXcLjsSc30Jh9wWJL3bxQ48I17NhRcdf33l5QHuHYuUm8x1ENrCy953
3zDFNDoEbxBdhLM+tqwVvRGYk6tdpbYKsCOeqm+IBbRHT0lJuHodHxJmfdD7Ll/exoNId7AvRWa6
t8a6uNEH21/OGklbhzFsvm5T1Egic9NrjRMTV5Y+PuoGC29dr25PUUEPu8xwp/Wce/2JkUv1zYlJ
8OnRuByavH+y5zP04jNaMHkRwu7Va8SxYBYu/Jigita4yFx3uIpRRyxMv3k883OjbrdfP5LPFsPC
Q2Ffo376cMpM5SSs0sIKkG22wAWmm09tAneeS0yuEJlY3Vog8vqGSYh6/PrKn2yqhJNRaDDDZUSw
Py0PcOUvnIpuFysmqrDWYkHWclwHsQ18nHUuwjn8HA9sZZ9clQXIKFNfJM5wst+/YsTUtMBumJM2
4JmhLpv4uxyLxti0loR06+ALw3x1nA9FE76FJ+ytfR/SLc7lVKhL4/f+wi26Zjm4DYC8mm2fRVd1
u05rTIOjvWxO4rKKHGxR9FrbQM8zTki6ssYTqxi0VwWEq4WyQE67a0ZdfxWodOIdWaG+sYqzwiQB
GYYf9LxAzc8YZs7mLhiaLgI9gKoPwcJugKwYF8itkfv+rR/bxRh2E4XPzrAHRx13ZgFZdSrmjmQv
/vx0EXsiVWGHl/KpFVNxrhtcfu5Mf7IGGGqmd57KwVZHZtvlMDzL1B3C3hvwfZ+CPEEJOmVBG6pp
cLALL+ShPMkPtDreEZpgTA14mSFb7KvUrUDLB0efeY8Dsz+NYimB8xckzWqrBEp/OazSItPXYszl
mebY1WmgJv08CFJ7p3C8PPbVUB+nKNnPm143L0YLfOpA2fDJecYejrkBIllGXfvbuTKduAPojldp
7FqXxlw7G09iYHjgMp/sqig+OC8gM0Of2y+f7aCdFI+f6iup8aVFcYvxr3TjJvR7Xaz9qFJnxiKN
Wvu9j4VZ5ukH+r1Pvyj0dYRpqLngmr1f273MBqEUQ3E31YxHw1TdCvg0PsBe/6w8pZda1AaY+yzU
pPeXoYMrdBpnsITacbd2LiuYpwPejIyxtsoZgMVUAYRdwVA7csxWbP1mEpdmNwfHtcgIditUW95j
DYMoVQeyC4wE1FKlB1lHH3dVXnXCaRb8hk1mn6mmAj0TfcYRS8wbJwW+R6Sk6OlDXcn4fFaBAYkh
fZh63T1wwn6glC3SQOgwHPBceRnLv79HOHwEQZV0Woic29nlZuxclAgMjnUVO7tgZlznidF9Be6x
GNLHHWqYVJ631VCtnTJpDinnP64MPg7TXs6ypUbf92FRhopM0iC1EM/rdl1UUHwLBUX+66PkgzHQ
8q3xjmRP4KYzLN0rnNzRnsrIkCjcoOyvmykmQLlVE352zWgeFUY5X0o6/u+IUiH1AWGThV0Xao1j
RGVvc+yYNgv1p8AWC+x2Jar8yvRm74gQUwgcSWw8f/2Bl83+/WHA533rPxlfEvKy17fITBRV34MP
SFk92xwFdZjrWr8SzpT1B27OxxMP6oOpLx2d6cLp3rs3cWFXmsGogQ4i9S+Guc0ZxuXWXaN0905U
i4MPGWoHvuCn65BIa7xV8NMhL3a/zirA3doJhW4ZJHceY4YtJCK2ZzPTy1WuMjwXER4YK42+inil
2S5Dq/OZCmaTQCfuuPUBxdJnt5w2GqQTjIG3Y+/8La1qQrFAkTFVmH3HzQQKpdWyrUIppuhAVfXZ
grQBf5heAASxKe+9hlbiAg4E3HSz1KzrQU7YRlgpQx6GZXoSZLvK1MgDgX8ayF0sIpyK8CPDJj7J
/b5dwchiHI4vhDjy3DmZHomBxHEaUXqfXgQN2blb3KSI21SOmxi7rxfnJ5sXzCFwGBASyDVvtIrf
Gs9Ciw0vG/js3mjIK6yt013lqyCssLM7qhi4fTOjIcW8zLQP6YI/HmXsFWAdb3g5N25vh0+NuV00
UqAzjJ/0Fcj0fN+nRZ8i0BiFdtUHeXfWprHj/NItRtXTaKTt+uuv/8GomM0ESN4ClwW9xDNp74VR
ThZN9YgEerBLcQsz0iF6M/YQ7zp3ftd2u3H2aRh0q9+QHDo+1ggguzAzVHoH42JapQ5RObuoxgf2
60/2yYPBOoBsCR/nJEi/e4sqVf6om3FMxQyl+/sg4T9uu8pkoDZqHQFbPYKObRQoSxyjNyqLu68v
/8levrDmQa0XG0t6hvdHi9Ii3PE9QWcY2XAvDEm8l4oPNSSfvKcwdrj3DEAwTNvfrkpfqd7Hfz+U
XhDXobPwGCqTkKNQq9zpLxcuOGKBIoE4wCJFp/H+K6XVmOl46mhha4FqhIL0IHpTMRzagz+5dcCb
3DMIBxzO+0TvjDQXx4iXVwon4OOEcSxZlLk4ADsbn7w+Cz8IdS5sA+T7ewvEy8WobOIlqMFdWvl6
lvfJMHbWsRBV98OFxGMek7UZrFVu5IsQLa3DWIt/mszC8WDp8yd/MEDTUA6+FiImK1V3xbDij1lL
0rMpMPHEAfnmL68rKgMORLABTAf2ieBgio6vrJFUFiRLG9EHKlR6bR/Y1T621ogDFrSQ5w1Xbd90
MS8aUI+Yq2jwRFfd4u8hzM64s6rEO6OA7Q4cAW+0x70zHpEh2nOPwRfC7L0zvkkyraMK1kI6gDKs
p0Z7ME2GAdbcDUdxO8WhgOFzBnEtW8U51t891rNpKAhuX9eZmI8HZtOhk/nFzu38eNv4rQnHIraP
K806s4OeTJu079oDVfZnS5WkQ2xKFnIMLdb7V8Kcq8movUgLK9okGtJW7DSl/1VZCnssvFRsKemI
IQ/uB9gkfasNTk5Xi+zFOWlnJ0Ef2Pabr1fWZ3sJxgfgaT7I7YeTbI4zYUss8WGMRMG6nVxiTusA
nltuFITA//WLIStdnMeY7WGN+P7GTbOjF22utLAmwftMSNEeVx1Qkl3FwYEq/7NnxCuOax4bCifC
3jPCpBTqPtLMcHYgTuAN1R3nfWFfff2FPikcl8g3jBNoLJfRzPsvlBGZTWoqu8kovH5Fjd9uq7ln
YNxdTx1W06P4q8aojLwdJtK0sCDfS37S+ys6OMnU6FliBAo1kjd7qi+cXpsOrPCPqwLyPL73b7ob
utW90tQg+SJTHefYOODmrmteRE72bHgbw0vio6/v4ccnxbUATtn12Qfogd5/oyHFgVeDb7yigdHX
8MRhPaKxO7C3fYKGAODhPwILl8WOSvX9ZTKFLVkVETMYjZ320uKwjnTIrr81s9OEStrlDz2L03NZ
JM2pk2KumHoaGVqpi9y6HV4yWQY3E9Thb7Y5p/edXkaHxHef3HTcehjCY8eyDDX2Krt8rCxRBCym
jkC1sMHVHj1zLwPGr5H5/eub/nHhAg4g0sCFjgLc3995bScCAjEARDp94euWTPeU5kJmstppOfDa
+Eb4sncONFqfFI7vr7v3HdEDD1OFX/yKZOxo47TWU1rX5AUYMLA8v3Buc8tyj1KiSJDQ9u5FMGZP
RRZAS1TIj7djj1eMymT19PXt4A7z+N8fRXywfxpPMJVmVPN+eRSuYoQcEEzh6klTX3Vq1rQ7vZ7z
/AQTQSe9mcuRvDtqS+OVYHvRrloRuShqyNusr5wa2+RV22r6eeliBL9NkwGzNqBb/4bRnmvvePC5
dyTi2LxPnVZhn+VNLdPpMXY1CuHA2QSoZNSq0mfDDClGEiv06yjVVj5BNVTMXdBmJyMuws6aERa5
SIhoUDI782wspOTMoheQrv4rR4NyDRZOCzvD9LoCk0rNsIzb8mWsDNGd9oOz5Ic7tZ2F0WRNzopP
qchHlyzvs9wD4eSEXYa1fWUSIggDRD1YLvYcm6A1PGxBohlHIkKk61OwwkatkFVCjcnmTL5MJqm1
aM+HqeUXA+fMi7LYWRcpKBMeu0Fy7+HQJYiOQMsMZzcw7pt20Vg5sg66DaUZsyyhT/iZSvSeGXw/
w3juNaN8DkAjS8qyBBsCOHLJvNanRIPAoGn2bZBxI+GatfHG8CVhA0UwgaF01MfJpipN67tHFPzP
rqtzcz05o30SR2MFHc8Zx6OyLrX1ZOi1F4IGttQacBkRrnT9/NJYQ/0AOza0Z+6wjEoIdAmWdVej
SYkattLqAiLfLa/YOmVKDoCZtv3CGG7tIDSMyL/G6wXYFFujWh4JP7GJ+yLQxzpKWpFfF/j9PHZw
Mh4nVVxZzZAet8JtjY0fFe2vpjONl2xsqoco0OZLvKmrDK+F3vnpywkZmVZrcXVp62WNRNC26nRt
4VSwJA+XnoHeQ6lp3eElNEI5jftbYxy8Psy9zrgH6LDmk9RJfGuTezBW13CBsxqACydXFDO53MpE
LXTrsSe5mBwZ89Lj3b3SW1fRBRi+9tAL5b+kdWtj3uDHyY3F7xorNXUMHXWYiy5q/Vr+6AxQcCwT
NP0ub9LimwPVGHa6OU3mJmsNqzgZbG9gnSE4MHhibYyA23GjG2xNTJMcQiiHkviuHKa73p+PSuTP
WVrI89z2+uesVVV67EnIsQ3cynAuJ5fFaRjdTZWmCRzaVkDVB3tVMfy+yThFLt96G8cdzDysrapO
tq4x6e4mCXQiqlyoHxX+jhF0VxUMSRnavYB0K5s6erKnWeMgLGx4JbPCmmmlj0GBTV+dHE34z7ph
4M3OjTNqcQ+869YxXfrQxWt78tv8aPLj6WdpaemPpukMbC5qHcfhyiiBPAC16vu8SMtqnTcdtH6N
0eTz4GUa5kylaIdVTdDKvOoKvLyOJmY/RVhL2OCbCUlicSr0hgC4JkAFttNGJ1teQkWSXNtVIiwM
ZZ3yeU2YTWY+vmaGV94aAw0mxhOOHFbYVMoTdMWet55NuL7wPwvxqwoMUq88XYse3TKuzkrMf+Aw
yyj4oVfl+GijnOS5zYDbIUgWWnBwNCyDBB2es9KDobjQ8qKyV1pi9rc66sDHYYEkhhYhAcyIsgpW
qjfzZJ30c3+vN9IqaQUg0s+Go7D0mB3zuzcm0aVgyyYPphPDNc3/fBWoGPJOCS9EhaKZLXUEJ6FB
eoet3XjS+LaoeeQt+gf0BcFF2VX5S98ZyQijfZYbp05xjoiFJq/mVjjP0Mwh70sExmFtj/qzbIbc
W7w3Mxja+hJ20nFMrfxWZK9D6+gPKtXNhOqri6+gbhGxrgmncwkRkA63uPb1Oayq2bXXJkOYa0kC
Sb0ypnFKV5h+eSdYS/ft2m5sHDqGPnLXjj028jTShmJa66nIb5EXNP4RiJZ9a5h9j7yhydJr3W+S
Z7o0APMosv0nE8gejvTQ39iEAM073bNMHDU83u4Q+lT/QOJJ9LYBFWzpaXPeeu4gQuJ3SB/3LS16
rVCvPOA0YWU3rjXnj+zcgX+m4yXtYltYVy89NOxkR45bA/FQKjTVvL53fk7O0LbROaxCfxTjTasz
htvQozJCadQQa6daoyIP9CeBV+tLKycEahyIh3GNSqmwzgmuE3i2nBFSn3zTmkh/6gysn8JY5uqn
yqa4xAoEhPk4cFLsZyy7RG5gB0nwg0hKDNthYbenCYd2fuIwnSRrOzWwzCkt87zPsR8Je8fqjJ1J
oho7hxVlFwyso3YNkwg+GPGgCwsdWDKFPMReuk5NRfIOOVLUQ6hlcP8hzwrWuBJe8MQFIotvjuPf
NvF7o9p4rZXcSX9uzaMIzk6b4hOcW3FyEkteOKW1jDGzKMUgffBFbTItx/11XbEE1S72Z+28c4Mk
WXWOHb/Mtiq69WxL89yIWsPYMK+qdl3kMPrXklK+2LNtSeAzCwempAyWMabeTv4mijVbroTfos3w
aht9gx0N/rOLhOQ+d+ugPQviat5khcgZ5DZF8ojPml2vBtcmt6YtbP3KLGYg5znGo+qo7y0GkmwO
sXuMX5H5Q6DLSULN5eAImVN4l5NhMHyd9Ii/p5VNgk9Z5OlnLTYt2rrWteoiVnYgVmJyev2ICHQZ
7wZjDB6RpcbmahZddzJgLMMG07TTN7ZmvQ1hJ83ReV4axbow+yJYF2+EoQ7a+QXOK8phgFnDzYvh
v5FNWuuzG2bZPODfbDh+gXdL30TbxtZEGnoJeCcuwH4+nEU8uZ9O68nvAJh2zhAr8m4CH8EMLPw0
x0upaYonasLchOoQdCzw0caM1XCk9aSmvIAZSM2nrWJY5gJt0+QY6Bl8dt5oCMx67Qapee52Q3Ch
pX1/XUdJcu7i3H+RJIanTsqOt9dUFn5vhWVM123ZBnE4jamNq9oIh3GFJk79oPgjhrXG3S9dR7ps
Y5QCIhtxe5kU/qDO2F3FKje/Z42esWnNKrPX2eB65zmJWqvAHiST7ERfo+INXtPO1Z4Gk3GmPqvE
gfdIxuzK4AzFOx71x9YUUh+3lqWMnYPVJ6mHpga7BUGxufWYSzfXiAumdO30yPeueT8SrHP7OKpW
/5e982iOG+m69H+Z9eANeLOFKV80RVIktUFQpuFNwibw6+fBO1/EtEy0ovez7ZZUBRSQefPec57T
8B6WfpEo7vu8FGl5It6tLs8lmd6T72bjkuOsSzuEKiX+NeK+yrw4FpZqXkdQqBr2KTFagaLRNPN1
5AXd1YKZSuiXqIoqElZJBK0YRT3sdWUZ3b2j11l7km5eUCeoeZfslFi18r03dSaip3EZfE8Z5UvZ
KfkTeY2ejDpGCZvFSTEt3wEa+aI25KcQbGhNZKhqBVkYYvCSIpJWjitlnLziFUkUKKDYa9RPVuUk
z1YjK/2kY+M/NdLR1tAq2gpfiLdQZvOoPHROQYllxG5+8DRjzk/uNM7XmkYZEyrwkaWPZGOsw5mQ
hMGfpFOOUW/3ziZBEx6SmWyVh7pwnSoka4PnerEU51JIVasip8Q/eSkbOPw+dRW2I5EqHoFUc+/d
NOwY7q5ZpvjbNA2Js1tlmZQkKFp6fdBHCw1z3bjpX5OTx3w3ipUrqXHqnRXr6/bhiBhCMl70r+ye
8hMvkyWJYF5KHDyzRXekrR5aLU3jY6vH3TtGp/oeXXZBMJg6i30zTwWaBaKBKatbbZJBogx2hGmP
ATqjABzU5kg2iNWqS3Xp1lFJolWNtS5qB0kSt93kfWjOFAW+ulj6uiv7xel3nV0V4A8QpVm8YWOR
41WE/kVKF46PqI1rGXT04WzLL8ayJg12TtdPaOTFnYVq3Tik6wL6h5Ckonos5rRoI1ct4wn8/SSE
H2tQB6ArG+ZysIyFv/+/k7XDvTci52ksiiufIhHA6DApImDY0ut/6HH+ZspHU4Pw8s1JgK7F+alh
U5TAHyYdsVixWC0K5OHbmJqc85YUpZSrxdwH16LlPKtf+m7sTqmKq6xsZfzdtmX67/s64ChViE46
MYIgnX485ZL7ptZd1SXMM/V03ypF/90p6hickYk/9Q9n6t+dqDeKD4MQ0EU/SzssI6a6NgYuXDSN
T+BQH8593v9VK7rlM/HW/3CG/41uDQbDJgpDKbVJdH+608Aq9aI1aSQRGTj46jDVg78qK45Mt5Tf
4rSan238gztdq8RLobjtvVg8MxotfSJsagV6lMYeLrJSIYWwgM1p/uGO/K7pYqNhp6GLEgVW4Y93
H4kmtt0e0O5CbiMKqrRcfU/mG3jFVR5Iu1SDsW6WPzyBv0482Kq3JIYtRoS260+9PEBymhxj5Fx5
J7xd7nkDXrvO/F4MuRcasagPxTRXNv0Ml6bCTPDVPz8H2zP1Y2eFF2DTqkJYgLXycydWJ9mrcGs+
v1vz5dQUs3sgUbN/7/X6g8o4fpAVzYJeUf61xQLwKn1SgykZM23Ggj/ebpkp5ILOFhYLZR5PHIGq
k6HGIlppfaZ+vZRvzMLzP9zt7Tf86WqZnlvgMrnZwJt/anApneaVuGhRcyS5ccLEwmFhpRZqrCy9
8D/+mGD2a9eQxYVYFqbRCCXouvx4lYqajVK06CF7pWl2zQCDIzFjwtQlFSf7Gr5oHLsmu6VrFrPJ
GUVwzEHPmd48VdS7FaXuiSeECZ+ZeWkwg3j502zvNzeFrZBVEO0Jvf+fhX0zFuU21Tez5tTa/lzQ
JlebS5obO1Vo3/75cfv1cceXYW4PO0oXlMJbo+9vo/lZUctK1g4KqKlpLsTldsohNxXPjowUvm0w
eGbyOq5SSfZGyjTYhw0Gwfufv8SvRht6OnhAGGPCEOVI8dO3QFtn2cmmKNHjZahOjb7abtClmflU
ad18w/uufZbxtJbYDwnfDBdDp7jCX+F+UxTV+1NIxm/6ri78EAYGYBBQNOvbL/S3u5IZroI7E9vC
lHd6JMrVRKhOkdGuhftYpQ1N7ipt90kjXEpzYkHL0RA7gWX60OX59D7RD4zGto/Df75Rvz4Z2/di
8IQGClfLz0LrTpeeseDGRm5TlaFcUTQ4mH6jJHGVQ7mKP+kNf12M0LUybcA1gsaVkeqP9wFfiCp4
EJmXg0p4XRhSMdHGik0FsR0LkoUKOy9GlDZEjvyJIbj94z+uDVwhCxHzDpZExm0/frg95rnRxgv6
1nnp9p1o52CYSPr717eUJ4+XAGMMIXC/COtsO1+1TWmYcmyEVGCoDx1B1jvC5vojnqvlTy6cX1cg
dhXGYLwoyJTZeH+8rIJWhaJYbGuj6JJ7C4xnWOdQHcwBJ84/X9tvPsph0oa7c/Owqf81lf3tMZ4q
vdMGgl3QAI1ruA59HknEMv4qYrn/54/6jVKAT+BhocZlMs2F/XhZiYPXbEpVNmqZVmd7rNtXzDxl
y0SxJmRqSuTsx5iNsIUr6mFe9b/0KWtCNJWgIga6yKMDttTs0FSKUVkjujbxzh5NuEvEkM8n4tT+
lJ/x29tDkDuKX3SmDFl//MqTJ5F+JrxN7WjPdMPiwT0L1qIdUNL1+If788vTzEyaH5toNtY6h3Ly
pw/DJFeAg04DZtRqdd/BS3NB3Ar5LU+7mmA4eyrfaxv10SmXJuheQLDp9CFwew9Rt3aiCtwKFVho
MMPQH9vUS7zDP3/H/+oifnjjUEtAYIfxSxWKZ+un72gMah+XKvyClang8poADNCCWRgkrJS0r2WY
KNNS7m0NoMZ+kDokulYteyTChROH0rFUCbLJ7lB5sMbvRCsarH5ABWdqSuzpIFx65Y7cAr3bTYUY
SC0140z3dVxJrU/ZVc+nyjK661hlQBKGMpFRn6ipPCpjrDKJUAq53PWMKvQ/vCn/3ed+unQcQtvo
mzsAgPynxSaOK86sTUzZZYzrflaEIsNSdYvPNCCMBiLDSN4VTUSnCIvFLNsdm5O+y0uvLKJUYq45
92uTGcAh1s66ZIUVK1HJ2OHJQPT+1XFyWoi5Z65NYA/89j711/g5rxqdRsNkwn/IZZb2zBez9Omf
f9XfPHjE5XJhxBOr5i/5G4Iws4KKE9qOynHP6ywnaLtl/oMY8tfjBNoBTkmGRfFMHfkzmptb5WYa
OchBPsbtJa9GT+77eunTsKzMDj+Qq6wvSxfXNLyzujp0bg5LLBtbUBotM046dZanhIkc8GLT74j1
aHJlvv5B0fTr3diShFDrUOLDhPpZtGPT8NYkgz3IHbncJ2O/QrsWavRv7zlvOgshWaxUNeizfnzZ
6YxYOW8rraTUSeiMIxwIppVA7z88tr9Ub6j09Q2xyxrmbMeWHz9H4b/rEAKzYG7bNCR2WfNh6Mlo
qYa62eeJJOJnmxkFvTT7U2fxXO7++Up/qRD4BtxPTNmIoMib/Ek4Mqv1ZIiVb2DqjbLrTQLLHAxn
F+a1yUQjb5ARsUjeXmdc+PDPH73dxB9fWRP9mwPRj1nINpX/8eLJoepGNVOYsM5iDWa8J9ctHOvG
qqM9gtSr/nAy+82js51Fnc1FBeDgZ2ZWjIsPPS0tl6Et1KMszW8LLvs//KLOr5+y2bY5C20Oza0m
//GqYs7DQ7lMMJPtynotaFYXu9Qz6el31A1plPdFUjCmhHGFYnSsp2jFQLq0KMJmOkyoMUAp3TdZ
P35VTK0cfHNhXuyMZjMeprouX1GVyC+xko6sA01Pl73X5/WGjk2/Kx1ncHb6nDmjL9fG6P2Jb/oZ
JKanRGNRTGa48k7ZvDwKiUFC7St6bpbTjPfN0kJZAB+vMvWvFeUpQwsYf3dLQ0wHfDN2sqtAeXoR
49kYLy8y4TIsFGQC4WCS0BnRfobu4hVJYu7Y6iUgdLaqVz3GXR0CS9EfOZXMzXNDE2gBLlasyMzl
NIgI3bXkoNLLUvPrdiBYlel2/7Yiy9LCFLiJDPM0bQB62WOj74di9agpVqO5V0AIDSDRiQYLoQzZ
jwmCK1wMsoyfc+hoH31rtwgIMDT07y1j6KPltAOCzjRdu/+7ZPx/IuD/opL424v9C/LkMNbJR7f8
wAPc/sb/8AB1+H284ZxAdJcT2d+QJ/Z/cAvy3zmgcEgG+/v/kCfuf2gqsOthRXX5H1ux+j88QNP6
j0OLgw4Hdhqd9VH7N8gTmlBbuf63VWjzFQMV3dAU2ye5P1NPGvq0Y+15hJu6ymfKak2UTyk5pweG
qNbB0Le47KFSd27PrFKP7yYrVQ9OBdw/d1JjR8SJFRQ0osO8qF5i5m87Yn5oszk5+uR5Vv24buCl
bXNYurDGtTX04YBb6cNws/zByZ32ZK9Q8oemcX2rtN+X2fo2OftqjD+6Xi+jpnXHM1CH9YGGiKD9
HhuB3tXpWc8UJWqzHoVy4gKSolJOHmTS0OYeLH0PTvQ4tDheUDs/WIr3OV9qBr7tihJRXhRNFj74
IGWf2iAN4lFTdpOiGFdpb3EMykbjS+u1CWM3dnZlCSo5VfviJu2EInH0cvc54RwdqZwmI8Eh6JOc
3PhgWLmphUYP0woMVYZwFbmw+twqeoUbsFGeWxfVF8xVUbPjJNNr0VMpl9to1M+oaw/u2LlcjgOh
UIpRXY+t4ynPI39iu50tSF1CG41oVAdLjWq5xkAIUHSeMyXVQmjpWhpoKq84Q70kXJZsrsKEqaPc
JovNG5kV+9pplChlvfu8Mnbd4YRJeiB9ptITbuYUT2YymYQWNOvYR6PLcGRR88SLFC6U4KY4Uy5o
ins/nspqIRo6y6J44KczM5vxudNRrgWjhh7Jb10NOPDo6K8TrkechUt1FIVYDrItvxqL8b0p1+uQ
rXZUNubyF51zuv7A14iSzXNxndf1rLWPWnKgOq0ASkDcbcTG7yiGmpHcSGCSk47LG1RKWJOUth/K
qJ4hdfgr8AEScnpjvwrEOe5iPi1JUx/7yfoqBBnBivIumTXrTvylKZL7olv3tVQPlVbdOs/hAsqB
X5X2wMOoe9r3PrVNv2vWbitBqsBOUpMIDFVyKtBCArRadCTTWc/dcj9qlffAhgDIiuGf1UVLfPDY
jy5Ja1R7V1NEWFvdF7xbh7U21A/pKSY1Z9olNId1XCzZpNZHqiaP2SKTar8c9eUTBjH+OUMtlB2h
8uUFOWMXgR157EWJUGFu3edF9NWjXFBy1xOqBG2alQPRJ9Od1+EUoCIwaBQ6aFXtdDkXNYInmexR
sOpHhq5JlOuZGpUAlF8YZZNQZg3ZZWzpVnRCjY92XyZHPS7dt0lpjOs8NQhj8rGdAnVoXwA+vjsA
ysjQZrMLhjyJ/XGynZC8MSUQ0MdyM39r56rBiyq0vZcbbliZaMuwO79MnA3vGFYmpH0zHyy2IVfD
CcuXhpVdHDF9XUr4EsDD+F5xvqTBuKgsFb06uUFjIlXlOOcPGeBGr1SRkzWaSpB3Y1/jjEDTylLm
i9VzZsceW1+K1LPfsRE9IVJxyNnLn7K0PimtwUJFisxpZlW7SdLQQ0dr6+NsbOkL3h5cNwKQAcR8
oXPcv9aVN0WGdOyzO87iWm3ade+p6SovQmvSw+NHw2ES3r3mHA8VjCHFpKs7y02a+1iol1Gd7T3d
THkkl9m5Zfiz/G2FPrUs+zx+ZhJZReVcxQCJM7NZYhMF5UIRzXMb0F89kGdz9bRsL9x6T6wVi4M9
Hd3auMYDr1o/f8W3YiBRtnYLShC/GpM1xqYyhbWTXqz2MQXXCHq0i9bRKyJi9pxAuoV9iTsrZFr8
Xbh0M7mc07R0VeDV0CEZYLQkvTDPVdEcVm2VPULetAhvKZgOE325k7ZBcopMtgzMYn6wqiw/gPVp
ny21I3hZhjAFMvg7SNnG6tNi1qvfMaotLOtUT2W01tr7oqmsEq5z5hgFyrIhSRNTlQd2VVPp0tnZ
c7qVN35dq8NRWBUTYywBde5G+ky6rMp4i0gs11yQsjkvsq75591MiRiV8BsQ8Bw0Y59y/+ur3s8Z
RO0yPpjWagfG8g0u1LxXx7ba877JQ2asr9M06mwMFnDMRYyvlleFk9FMFuqYfub59aaHvENWAJN0
tzRDG+XTAGF0tTBOzvKUxgwhnbJCXNZWPkLOu4VR/GAkyoOGGuAhFmRPtVp9X8G7cuP0XGgNX0wt
QqfPHpS4fZ8NmTFTTZfI1kX2ZiUo48ys4iJZeAIHpZHuVImvjzw8Rj9M97bSI3VZRMhhPWJ2bdzR
HzZgexnrFdGM/DQlgA7Lcj26c17srTRHsDCqY5jq7XiiSQ5tVWX8elnc3vZz8PGdn7qtto8XT/dT
AQGwZfcl0+iwddh9OMBvU7/ovjK0T2TcuqeacwVKLLZMTB3xce6yft+MVczy3c3EC9WPAGkiWlrD
KTHqfdX05YG4Y/U0AAJ4HrQ7ErLmcFwnlFIlefOpmatRg8n60ufvq4t6c1Fjx/HzZrhBILEOMZqe
sBsU0GhFGvIQagdHqN7DWGAyhCxN6K/pmoeS1SNoEt3bIaGE88Yl2Ht7nmNBrgPKFEtJcv428gYD
OiOTkis4qPqeOKMXI8/2GKIiYRKKB+e88pv03kuqb53uhEQdsmWk8deSe4EAaHhHycWfzeWMbxHA
l71m8ZtQpvmWuOx5ca5a5EAv2n71UnkhPZ355WSLz0R/TsTJrF0cOdRgWZSz3NC7yQ7VmhhQOVv0
eA1Pk0zGHSv66yyG3TJo+yVTzmubX2TxllTslfmbN5R3tlUy8+wjUzZ7K8952VLjRvMr6I1Xouuf
6tx6TIovXoU2xivJTiU2qlNCrbhC1Awd41g045s+sq9OfTgNzT1OqoOoJsw4EORSgSSJGCrWRWO4
YSpRT6Kmn64x3suc7mjnyauJSRHxkn0TQH4P6cykw+2Mh4aeZT01kTIZajRMUx9l7d6YvV1jlycz
e1uEtRtVr9uTKvVRyPJe7fWwbPUnTlBvrZqeLHO86wfzvmvEw8ADs84ZCrDOa8IeM1GEJ68DMNnM
uOGtI9hRNai1JQvjCRU/tJHkrkyTw9oi6mFYGKjulhxW1Z/dApF0mrmflWLWo77ncXEHdoYJHKcv
eNekXwAu3bGJNf5UAFuNjcQ65sLWD3NR74tafV9Fi0yHVLwglvGDcJTsYNq1FoJ7JatLmk+4OYyg
UBfSEoxM3NqOf8sWbfI1U7rPaTrlka6XbNYwdc/W2NR7bySIzqmXwE67eAcX+FotyvfUc66dNfNw
IcY2RPdtSb3rglDck2noDemuGKi+hGFGRtb1gbF9LUd0b9Rq/BtqkLQizDbCiSLT5a3UBn7HfKre
eNAqZuLta1nMd6Nrf61H9aniBHPHqO07hVl7ajBLvRmd8VipIEBt9FRzCm9VeTIr7dEleniX6FN8
r/XzTaTajbbovmMx6IHWchON3WjJer/wQQdVTZoP5lT5E3Zeeczy7yP6Ub1yd8zR6utaUvDg3QhG
E+WUaqbV1Z0KAK9t691XZQG+YK3EjXfqARDxN1TBUWNiU22USj1OqAoj5BFIhEAzm2HHOPVixP2M
i9W0IiD8ZzjXxQoH2XkaFDcFLVosywv6PecLPm43SJu5uMTYLcOty47MGuSSLdwhTKeaxbwRY6jR
E6CBYMCJdbrahxiLI9C279VlXSK08FQXSXrEKNhemqbQ7zgkjdHQFO9jHN/oQmbvcZdeHHb6oZ28
KG0pwO20FOdKI5eFHblDIMN31BoaoA3K6g8kzPqhmhn4kDGnHBsX8aIPPInlcPPyOfkszqR2PSu6
yb4Ph6M66145nTMCdfHzbGlanTWemrntnmS69vdTnNk+jdfqWVlQKduOqAY/qbgdjFW9I7ulOOPc
TnYZnSWAk4oXIe/MRmISvc8uLPXdkOhN0LOm79fZbIKpyomV690JcWfThLSlxxPRmyXNcv0DoI33
beH9mNCW5be6pHeZizyHMTeo4NPT99QtDBhMiXZk8l6fqmZEdZo4Y3fsukR7kZq9hviQGx5Sr/uq
x5PYFf1yrmFFlT5Ebe+lG9mHJ0+xA1MdnBPwlzRs3GqJXHddfAfGfTDyrT6hG0P8PQvLuZcpS5I+
a86hcHrzwDyl8ieSVJSDq2sA2IfldV6kFiboLiF0wxW/z70WbWch31OSOOpQYLzAeSYWcQUeEN93
BUK2rnSW/cJKGQ2tsl6LsfdCqCdiD1Ha+Ew7SN+N9jCftE0aGLgmKzGhemA4ugTFZYH8cbLncKDL
tBvrXpx6z1NO3sSBGITHi6MV6us86VpgEUn0aaXS/oT/mJHHinmV1b3aay6tarRxY9Ck+A9U9IUr
cXhCPcdi7EOtrpHROXF/hTNfhBJ31r3wdCx7oNv/moxhDgTI4GtnDPtMq2/Sey3rVNH9ocLZ0TQf
WlqRg+4IhZ081g/6Bllca/HVq3tzPy/wzP14iWe/xb+2d1RpXHKybwO718wHhPrvwlOsl2bSOpLR
EU4OvGevi76Jry27vsRIMfdx2nbkjSrWtUjFc95Zmw3DtI5MXSue1up9qHi+4k6G4IX7k12Opa/3
tRssneqe9e2NhLzzqdDa4nE0VIkIodBClEMPRoI8CbVjOBtVfWkcS145mMsHMWleNIz122T18X5C
K3VppwJ0MI1GlqNkPjvMdC75HOdTVDEqAa265qgPl/WuRCvOPkut38NS2LODkE8gEYDq5t2sdfGb
OzbiMOGKiLIptnZew5ajzo5zcDgTBo6Twh63Pd/Gx3hSNK4lnsjFnBioH8n4sh+NxFsOwpmqfbNQ
7YY1jrY3XXjLI/hU/UahZn0x4G/fSXXMRopAY74XrOmsRKn5TalxSxjVdEyMVkSCsdFjZX9NBcSF
9kEM2tcEA1olSI2/pc0QuPbBGOovC3v6qVrx6gBhrw6e04udR5ucsnMmIM4TlvJIHpLlJ/RYP6G+
y0KFQeRXnkhYRy6SjAoF7EUZs9BU8vWWQ9h/48bnZ2k4xXczNiUgx87au4VXPgPfYGHNkWQLdX3W
YcXAxIjlp7TSvLd6Hji3zLp4l1NWH5fYyD93JvrR1Ys1lp0JrBSssKo5LKMWFg25S9Moym+Nl/Mg
DEw4e5YlbS2CblxGNVIAsqNJdo01fd9ooL4J5f88pEaiR7arqNp+6HoUvKY0lZukqOVch+3ozTQT
paD+L8f3BIhF7aeqbG61XTcPBde4LxvKxgAsWnFZDHPGgVIL7R6Hl3rMjArV6OKKKuVcnmpXXbbG
q53l1Z0sdTjpCF4Uzy9LM+2Ceo7nJ8jW8xrCE6d/3gj7Ts208pPSauax0pT1VvU9J1ONMIZjZ7iN
F8oUSlg6owXwZ9E4D+ZaWN/jMWUkSEnMJubC6J/7wqZBbuXO2TGtbN/o0FIDIVI35CCqfwF2CcVc
xsquIPPvwLrURpZQjHDRVofDQsORKUdAPjvNcFLbkcwumhmiONsY9pSA07v3JfHWh4rI1Jem4GxR
1aI/611Mt4ajlc825zkhyZxYuVLX7sJMLGkWalja9nrsfhCUepxGjyjSsSFvS6mrwKQHcEpHMoiM
smmvSZvLI5Sjk8w5MOXKuU6N567TAlPokLoSsRs4joxQ8R8B7bYHc3PSirrpAyLWObmvkq/cdeHi
rvvOvLYVxvOMpGw91h+5iqNuDW+m7eAtMaN8dNNwtMXR7bAq4CWzpzcxT0HuaPuK0IwxBpuauf4w
3yWUrrfFJSrFshTfIvEMfAtIF7b1Rhh5YGUlW8yc1XqIY6OKOqYlqvxUlPYjBMtQr+YdXqtnU62i
TMQTo6HDXH4veja0yZx9O7Nv1to3z5wMp70q3b8wgmBcUjncTq6FHW00Mroik1jPdmrbJ4/ItyDL
852rJl/nJP1uaMtyMbPiYC3WHKC/INJXx4GTmeUnuhfY8OgpElYABdBzl70ls3pvud65VkF1Val1
dg3rq9tvNd2UpSFpTR4VvIo0gKOnyZ7wiF/PCMib/77oFN9Ok1U3duDIaRcZaJgIDw6px6hI6HdA
u3dSZtEUUffVtuBZKMnRreUL+G0NFL1Nnada7ofRFmGW64A2+6jyULW5GAZlV5Z+o4tAtnE4Fhy0
E+tmMZXJaaFUM4G9Wf9Nl8796mpXUl/RzXsvNfLPQEEUdwM6Z+94QD+guBj+9jw2eMn4uOWuSRbO
Jm7CjYVzDwM7yIzvPbRhfdmZgBipX0h0tV0ZlQaptbb6ZFpN5ELb1nvrLL3ks+MeBLCIVSA1crzn
VdnaYu5ZI+7AQwEApo4Umva8uhMC/NR9iVvrJhQtIdKWieig3Bu6sR8b+aGmxTXJueJBlxwF7Mhc
5Gdi63zqhp0sHTb36i6PLx3hE36fxae57G5UqneFSX+4Ke08qmP3nXCSOVyXbU1PbhNxLuj4yfdq
Y/24LA0ZJm4cZjP+P91c0ekr+zpnhFagcfQ9jjB+0wnzyK7/KQcZFdN0DCcJcUFtb3INk1I/apz7
OSOGjWptwSL4vTKGG75F2AfPlsHTWEXJ5Jxo1ZAD3TksPx1hVEpdHIZkONnEftMzhPo3tATkKkwq
8TIubnOYnfpiq9VhMR5oOlL2z3LXNuwmMea1Za4xh3Fr6IENp7LgfIvs1h96xw7KuZaHbmn9pSV0
a0LiEdD3e5jdctcXA+8aaoJh8iafHoRPo+w4JfDPlPmG/XNPlFaY2B/z7HLQ62I2c++bg6TTyBEc
l8X3tovp1ZvrcFVrXX3s+mUKnZQ0yllMRSBzEtMxFZlhY+rZoY2RmYHq2sI6lo9SJ2rDTHm6G+Vq
Vyx4pcQ4NU0hltYYrQWT0VMqRIhk+b3rPmkuWj7Pu2dqH4jM2xG01wbTSDATtE58bwYBhdnFy9yw
2aKGZjMO4UV5s4aT8bXVvqNt+KA4n/1eE12k9O5DURvxMbHkuSkFL7wY17NkPurE6kM1iGtu0W1l
kf9Sq/KeE8ixmufXXnYXdXn19P5WC7R0dJicaO4pCQAwvOZZvk85ptgtP0qLGKSMu1M2Dmy4UnlR
9Cu5nowzUPir4xnSpe9WiLogPOkqANnqshT1UcncQ92tybnjz83jESMNKKyHKll2zbRXuotJn4oi
yDy5pMLH5Qt9B7+IX8R8N9msKM76pOkjTf5hl3n7ib5oO2DtXYiJpskiVSeIK/fKNMVPx3MuXlmK
fGoOrEBMNPB5ON0toyKV5hwuNlbn1XiwrRdMnYGmv1vLl6J/YdLCYY/jIPtBz7rbrPLcEWXuEK3k
vvWqwnxdQzgxHNStWBjqu0Gh54ZmpqhZ0zhPvkql1wK3Kc+EJjp+m3nyuTcXIxxJ04t0BjVBqbvP
E2PzXS31m+mMy1X0HecQHWfOOnw3pXOqgAGb+nhfcsTbefiYT2bLmIH6JVRSVzu3cfmMWOROEBre
iWx7qmt+stSrODQS/J06zXoxschtCOMwH51DqnIMZWCNY8N9zFfTjmxlmVuugfPdYidnXRs/44hG
za50o3M1KmyeRNse3MFaLrSzzPLRKIfvbEF0PxwqGTMdL4gJsVUW20o+LO59nA9yj78FGXxB44Pl
l2HGW5wkExl5a/84qy+OUt8RN+CXGESDPjXs+4zEwyMxdbRwxyezoDtsc6wRgq1Drlq4xsnbMJjL
xZmtHbU1ozogVO3ie5btAIRqLrr+sHbstPq+yIrl0M/S26EKmSNNOs+YSkLSsM9qrt637ae5m+hw
V8+F4mBiHEISFMliUDVmA+Zurhiu1evWNB0qkZxq/FAHq3TjHa3w/EB8DnkMaW/fmaq0j8XQXjPV
opnbhqma3loaubRZUJZ4tfdY4fDmLGNJ/i6lmELHXTXwzsQVPSUPD0mzeZnVghFHj1GaHnJeXpP4
nOvWeCinJeEcEgvsYE33qHnOW54l2bHviXDQugwbLArEE+FtQcpdCJj8O1dPVMcqa3Cs7QRhKmz9
7peGv+Zbeqnu1bUUoaXPt7pz6qhDon+TcaruWyc9m26BotpVw8Tqoykh9idu6zxsGvM4meVxErh3
zDQOWrP/RC/7eRgQnjabe2dLfvQZKZSB9CZiZl3qJYxoKrWGOw53CXX082KTeI8biNLUqW4y9z6q
2dxr+oQV3M32sPBel1K5o7vwQmLiASvTQWvdxzVPzHBQR5pY3kTD3zqtqftoUOmNPZNbRM1+OhhZ
VInhpRLE5qEGCYx1MOkHZ9jcgcZctX7QI8sk/AxP7V8pVbW/5m53WJviC5lQFI0WW9hUUGqh1vnI
3Q9nFY8OUiS6EPMz9qcrGO4Xl8OjQkd+nxkUUgkwqt3/oe5MluNmrm39Kg7PoUDfRBzfQRWAqmIv
kRQlThDshETfN4mnvx+k//qQJZm8PhFn4JFD8ZsEqwBk7tx7rW9xvMek3liHAqUh7lZTbFuiNyNg
wsi33CU/6fqs2HmdeMpdBntiBdewOcbqNTi1Q7kwlK8KimNV8gASaU82BQ98VPlqnJ0pDkpqjgeM
FQqlFCf2mJ7QdYvCqRrlbmywGYOGy7exaeyqhWwiu+X/I9Hv2cN0SCoSvJZ8UW/jwtU282RfjCpM
ox4b6XY9tGDDxp1fgpwYmbxiOl0HcM1nNt9kQ5husgWna++acnqpB7oWg02kfZQZWrh0cbptySkN
Ymm1F1luXCbp1JMqzmPc9m5x6Nu6OIkbgyWonkl8H1rixTrD2dtafx+JpQ7pYej+1EbCV7oinBXt
mvfxqk3o3tDaInAXkVHQLD2T3oXmWKRm8zcYBpjoJjlxeGub0ylX02e7NcHaNqI9WaqYWn8cTJp6
Ug8TmF44/VQrSJYhwZUmpkMzW91Bsd2Ud7PItlXWrhVfqoF4SIftaizyjXnuMN2hfVAT+rFDUjZB
G5PyOyd3SkGZh3h+p40oEHSDKCW7VRK/d+tvMVOkK50TiE/Yk/fFnc0yoJOUbvUmV/wJ+Pa5sZiM
MKqR5NV0xTN56bUc2hvpRN/zQVVCs128M6pF6C09g3DSqqCQESCH+94+rzgTYwtuTxVQLgfsc+kt
RFf3rBtq69AOtLiRhdF0luqVvk6Wlzq/rGy93JFfVz33eAX3s96qZ3oTe49y6pS7Kivnb4laLsCa
BkkrNGYgUDT3mlLanH6Wi9oWl1LoXxTAGPRp+QPcaqmu58aY6IcyxEB1uinnBge25j1nteELbywD
R2/xbvcF9VCSeQgWqCIKynMM9CnLiJnDznD0yf4SI0/1CZe8tWGb4NYm7Alm5hh0s7vs49KTN/0M
iMsFgXuLpfW80NTknrlKS4IsUYcaduPC5jskjGI3Jkl9cEBKbtM2xZ6KriWC+boxcHrSlwLFUhgB
isPiIHqp+a0xJYdKpCFCr2xthJ1XUd5eQld5iCwiJhBCsKJ1C0FTk6CSwCfR+V7dnnjqmYzVh56G
glC0UEE72hvl2q7i7UGeP+ubYTAMbO3WdafCPKvyvNrj6jd+iUT/LS3Wf1zu6hr38M8kn99UVoen
l/yhfH6jslp/4pfKSlnzo2gaq6Sm83jraJr+X7IUfe5PKBJV0wOsjnAdKvQ/dVa284nsBjh7JnlM
nERWSWRX/cxdtY1P5AHA3eRnUG1B3/p3dFZvrYAW/F2wS9hx0IARbW9aR64t2UoSo4dqDBzGhm2F
3kKCyGF4P/PkyCXf5mr9ETn0rbx0veYaz6HzYvOGuaq2/k2vzBODbQmW3Lqjv9slDwyjy1CbtM9E
Ho5X46R+xHp6a0b4dTkThhjMCZJXuA1vL9erPWnGRtMFJdL5XWeyUuFDyeFb1PYHGtM/XoqgmhWJ
aUATXyVtrz5ZNJDLSGx8R2qlgggHzBDO94G0vA3s4uyXrvFN0PHrvC6kdq/0cX99Ls/AgIJEWQOT
+/ZiXdFWoPGqjlibNrsQaHbJmc2N+4ZRDmOjyfbbXGcuq9tDe26CPvvg+n+6jatAj7xe2/D4vG+v
z64cEYiotIAH3eK0XgXfTIUQKC9DyuFOMT5wrf7xeqtr2NSxLfHSvL2ex7le1+EZBUsUMVpbmubc
no3xVJ1c99TLlf/R5ehoMgiH32ocKcAbdPaTRb5BUDuK44NPaXwO/zojatfaT56b71+tGle/hI2v
b+efPh7kL7xEkMh589f//urZ6WSdlKsfK5DubDO5srUrdcq980KPm8tJN+oPPt/xs4ovWbU8jMrr
CgSc/+j25RZdRjNDrVVyoLoCKJKGiBoxFUD5+f7+RztyIcLoPbrWkZbdY99MS0bBwVCW3SHDwwRG
s4OdnCWEucbxQLGtXxGmN342K0899arJXOddhv4/+NA8sDASVyovEPy3X/KUSsSBhEQF0itgeDkK
XHpPJKd04qfH9z/0+nz8t3z152fW8X3CR9bXuKNju7FraXVsLaIJLLHCgRKOSdaizde9rHJv2/XT
U8wPFoGIgYa8f+njlQGLhMWWs4p0YSXZ3tEyVGuZx7QvLoLiaxIoF6a+Hb4pu4H40w8cML99xjWb
xsLXwwuCmdBcJfevnlmjVZh8Np4IHBNZic6h8JLeP8ILx0GrWnixcwCQZqwKKGQQ73/IP1ybL5mA
eBwnODf1o+VgTGyDRF+aUmY+Jqf4t9Q9wpj5zBWoj5pYe56E2R/ipfzI1/jbt6th+cF7YvEcuWzE
64v16kMjgSu1BqpIMOZlu+ciNGcYsZ5IKO0IF0jlQIQ47poRzYkRcwx+/3P//jJpOlUBdkD2M3bQ
4+glxp4eBoBOBMSaLqEeM7DAPW9ujZqwoEDPbTo4hqTPafe9u48YfzPajBmQiyr+YL/7/R6Y8NIR
i2PsWrmjR/egy0uQZH1TB3NXrzrt9DkxK2Pb2KLcaUSwMXsuvXDS1I/I03++sKtCkFijMb2jexBN
Q5dGWl3zcTu6HFPhBhkT3t1CPMBFnA7m7SzHL/YyfUSh/m3V1HCPY9jFkYnHnV3+7c0nYFrTGIHA
XUrdzldmYvxUlwQ+VJ7qB4yMP3xGl5wfj7AEeiS/ZYUgpEj7EapcUBKScDYJFJOdrY+HuvCQRHa6
Bs+rc69Lz0qC9x+x369M7elSGXoOAfa82G8/pDFNztypUxEYBaiWKFOq77Gafa2laeyNSolPzJ6n
HAWh9/n9Cx/vgaZGqatxOy1DdXDoHz1PDE+VnN+PxLRhRplOMKbVxTJO4Xkht/aUw/uXO2Kxsnys
O62ucUfR2djM5d9+0KRSdK9JO8XnNL08cBoDUaCLHrwMdKK9O0ftWaQ4KB7qMRVn8eIl5w5S/Mee
0XHQJHm2wWFoHuqp7m4Usx330H+mD24GK+q6Xr/ZSuA/oLH9WftQ7R2TMxw3avo4hyq2ti6LrWqN
7XKvATXJf5gcWZsLUGLlfFZAmlBP4z5JDfR56WLvsEQY+a5eJj3dzZAa8+suQSxuwdnC0eirQ6Qn
9zA5VNJ2DL6t60gMhccws6tpwTWVBTliLkW3hyJfWvejLqtyT49nyXxkIa3S0/xRYzUonDxaTlxh
FPl+MDR1YmpXd32opHleXBholR86QG32XdR3Ij6HbdfWflQR14x8mNgfaFZ9/0hfUuoniojHr4vs
EJtgfIIlWPLYJcgVG7xUxjzQNZwNbkmhZ5kZzEa+UpOARl81hmCIWlQUaWHpaVK9GdwJvEhdgTmy
SuT48YzIwKVZa22H0YtvOaioNLyKfh1O1BNgBPCW5dUiDBr8img81a/zwuZsv9TKWcMLiSuhL7oH
zxwNjKpWOzFhZXs/NDHqbLqvI2fnxUG2RuuJuUuDd3vTLlZ0T0haM57ErTIj35lb52J2IT/4E2cS
JoNAh+pd5kV1y5IiAL8J01AqhkglEy5yQ5simBN9pWOtAdcdMPSHFZ8DoM1RepqV2FFISiHocav0
LXK1tEvnB/TH48VQOTYITaWPxstxnFco4lALjNgJA/qt1GocxNTvCtilxDrTSBpHUjvQCtHd1Lmg
nVz9AJjQl4RHESF7kLbSD1s+d0KXnB4q2QluAqg+apfyzNFUAcxKqHVzImJVCVSIucqutUgxD7VF
oe9a6klhbq1egiREiW5fOASomvSj+ibxa2iZaeC5YzvCh9KJg22EcPVwsmcnO0nMFAGRUGQXsgEb
UZBSXMHOKIp58jUpGFCoHU02LN4DgSVNGve4A0jExPTRkJaXz1o1HDytspNQl3X0gmJpgpqmEiOa
elk7BYAIY3LhnWW8MTDyRpsEJLDwiwkUPBJ7JSr8yB4r9IeMzQKz7bUStQFAwNBkynRjlHHCbWh7
vM6yi/rQWJK++qIPqZL7Wq8TkKdCaQ10K5uLU3R4SbEr9LR3L/uKSSsTpaq7QPNrxKcNdINrNOsK
8IQKdAhqVjVyr+u+bM/qhVZW4DEk4Qq0FfG6p+PAXKeQOBVLkRggHaSGXLwc0mo3WGZ0ZeZtV+zZ
w1PEaTU08K3adA0FaVHDmSvZgmAOzWnPYk938lbrvOgrews+lkWo0J8NL0KzPEf0r0DQAvkrcvjI
zNP0gQlKLKtHO+7YL6gUFXPjTJ5MwlJNm/EKXUqqftYFTP+AZkP+eRVVKDujUuuQRBo0BnnSVj1f
hzp4V7K2G++KAwgN5rpLjPoc/dF8jbBQy068Qh3OklYTbaAzkXuaGZgArpiHMfItt4oOZTIjbp2p
ntKtl2gY52HZ6chscnXNVLegH4CrBFbsl14xyKDAR4bmEq0E0TejHT+nva4uQby4+rmScxDxme6I
/UhElIdC3lUvezqvUYr+HbhtQyRhZAmf1YRDjMA10m/VHKv1FkO71t7FSgJesK87JHIQyxivuI3T
i8uh1nAmwRqvxUlWTHV/qKqpRL9eOZ4TEp6NCCTW82kKLVljGMkLz7oYPBa022zMzJFyAHn4Lu2B
Dn0xrcYafTNXiV2R0nJfCnWMaLnaHFWDxF5hkTbRPps57cZi2xv1ct1DnGKaUWpzuKDcKGmxOzgJ
EMDjXYEGpxG9XHpLtGG4UqsHeszpZSlrwhfxQcXG5aCaw1dHbR11H6vDBNc5FjeRK+1vBd4TuRnL
riP+m8eGKEamychR8MRuxJzV3qajNEt8sn3MJrCdeQKiPTNiIgkN2xtE9KRe2HemCSuTTMrbLI4s
GSRRmV7ZbVoCsm6EpKFb0MkM6sYtrufKlSyg0taunbKMnzpvRKNHiUb/yma8/pJJKroDuKtKHjLe
8zgkLlFmuwVGXHcwvcxlLiGcybeBurIduUn8UsRZAw/XVZN4h/TMufVACDBum7QMh58rI3joBdAc
VFbLMMAQlbu568sTG0Exrvcq6q8BUabQpYUynS6dCQwV6GOOrBHEzLIjaAstT1k5yre2W5YfZWHM
SGBTuG/7YYncbdcNOqONUiDmIAeNtjuNnCIJeaRYlmLA7+eL104dKrdIedGE1X/G9SLrA0w+tFCG
gxQ01WoVe1WaouIWiqqfILgz0bwjDs99A2xgE0bU0Olm6gwAfBRK7EQr9muV9YDX991pVTQK2yiJ
rS5GBSRqQtHB+yH1x0mQ7qOKznu0BJDfUMwlFB+sd00o6xZu41wVKAoyL1keQeAp9baqGYagWpiw
LjLAtC8bvZFYyyp7JGtPzRhax7as+20fTTiCCtGdiKp6jk3KisBwKueCtOiO5nqRPQxxLk46S5Sq
v0wVifVUJ+WjNeYkKCrIIs/ZBbsRZ5N0Hiuz6QjjaBjLbedBZ0RMMhGoaJkVPZMXIq3Us6RvGB6m
su3OTS1ZbmJnbr7nkgHeBiGy215LB9jwrsao2mydWIuflSF27Z0yuJq4Jdw2u2TGkE9QMPWFeSl4
RkpDJc+eJAbCQ2vHgx1EdoTRDti3dyN5rE38JqploQZZmyBLlrV+a4/ZUxSlmDhqbRCQal3EXifV
OK8lp0Hp45jwdzcTJdypdIYhPxTmjKp9WrzsRO21+ftUS31fg4yAEGoiZtvm3PDCr2VZKsGIWOM2
np0x1E0Wl2BilPYS9eqE+QSPzOTT5PKuZo7xYr84o0YzCFIHwh2FATz0Z0fmPhWTe1KVSq9ul1aN
P6M65m51LnMNzOtLq53bmt11YT7U+J+W1vBibAMugyoz18p4p9mKcPzZNIz6VNG6MmGRHVE5WYjQ
tsU8s3rldluae+I2GUZ5vNDqRl9GKUJ9iGt50sS593WqaqIE3UeqSdM4J38pqdiqcAEZPTrAZMFt
Z831HUSK5GtpJku8idsKd39fO11Keo453yqI9wJzTNybcgEC63tNBLtDUH8/TxSiNGZsod+Uyhjf
oOPpqr0CifVuIRawfkaUjlnQ7BcjBNc6F+clCH60GozGod0jlcyobuOmP+uYx58hNLHqy9Fqm5M0
wtER1k5Zs4rh7ZsOC14nB8SvJMpXKWwkYxhRYf+NxuostEa7JHKlqhCvgHuBYD01xIwz1svbUES9
Uly0ozqK0GWmA6rB7sZhX08N1l28PwCTyS6cDAy7plkc8tpdCiCyExmKNMImzEBWhNtSlK17Ssnb
J/u0Jbx2A4kAwveiu/2DJ4kWhua7+goSFG2noBXUbpfFbUFl40bxnqmFAa27qyU2oFkYe2UyKrZ1
VJwDDF+te1SMQXuqSUpdgYOIEZfEag1/Gpgjk4NpFiRuMAK5gTedyI1N3oGyzXumUpsFOSnqIjPO
Z1T4QxE6FnIaBR04g+HW5YF1vGbCOGOSoIUmSHj8QnXp1pB3qtyt3mfuGMwycgfamnX6OW161kS9
0eCUdmyMe1zY9Yjb2uOapdTd5z4xHcnjKecnRZioa7hrrHyOOfWJL2qZzgwQ8e/4GvD9BHFYBdez
GZVVNpY7U+9Pha5Gm9ZJjXujTNKHMaMvs+sIMUGZNXjleZJHHrD02kmMTTUa+V1Kj6MkUajlDU1c
SOt0jSb9QLxKT9kJczSinNRM/DNAs03MRIVDZIjbAFFELjWVWz3N4P2X3tyUFMJlmx7cRXN2KqNa
D/1VZvWX6EhdiKYgFpANmJ1CFTKR3ysAm8Q+44VaBlIq6EEaLCB3I3vX7IsW68ZgzmgwFa2Gmz2j
VIa5mlFnnsw5cJ1Ap9RDQk/1uhkJurkSxeDcxLPanTgMQdHnThEHPVudp7AyLUUNQBhRQ+qr9Zzi
TOlNH8VEGYB7zvel0unjZlCG4WtGf8KhiVgPOvIEDKS7SkOQvNX5WnkwnVUTiL6mtoMaQ89zOtEJ
PDGVslNP06TpjGfX7eXeJExzCNI8KR9d5A5mOERz8ZTylPKmEPDAXlE6Ru1nEyM4CMXsdD6EkzLb
dCY5vKt7bNk5Xo8MA2VrjOqQdEks8uWchqU+MCCvp746KJLA+f3oFMoT3ykuBsspcSa2NWffTZmP
3omsZvmFU+zABr6gwieAk7dMU/Q5vVQWULytXnjlRmvi5bSxXKyBQ2MoE/x8BzhBns7Vl2wE5YWf
2vLExhq4HxtATlPL6NtcLqsWAjyrrzrdjil1Aj+OIoc/ieE+UXfRV8XOrZaMDzqam0rTER2b+BS3
Jbz5GqEBHCq/jBdKXzFHxdlA8wCHLjOu26xQEx6T2GT5o9c6bDjHJPpGz3NOZzOvbbv3cgMh3TL1
lHSiLkHi4BOnYtFwFsyU57Ybdj1bTsuRbvCdXCcQBLO6uLYKnCkIPRP1NncLNJBNXLnBILuR2X7U
QWqQjdKddInleQeXbAGiDQsVRi6q3znsa9GGAzQvpElzr1uBZoBo3ljEnyGR4GAEg9uYnAalV7bA
SbE74rxixviM+0vt0R5mMYWAw51rtxvLs8Tsyb1QC+FGWyHSmQqvkt4MosHtdd9wEnY9g7ZIfMlc
yL4xh0VOaM3ARpjd4JgsbHrvbSgKCgdtGo2LU6XIZYWqDb7WJskVMQWV7BFw1WNfX+CRG+QB9soU
hwy8+OqSDqURZjrdRc3WCIcZfCWWcYsPpjJ3RWoLhPcx9Ei+0Si6dgFHrwdUcJ7bIS3MLrQIuWgv
B1vpkpc8IXcRFNbAWu0PfCrmLTqxGMFQyIYHLesy79CkTiw3LRYnmMTkAGBCSE21CXKwFMtPAmNB
CwwDv03k7HLTjBFwp8od5FdXxYUYWlo0HaKqxGGnzBR025l0zvtFr5X9DL652Nhxyp6kJvXwYmbd
chYrw8IygqR/OksWwjCR0OkoZPOs6jQ/oeyYz4hILBAml86AEEvrGEBXLsswEJkqUg61qwNjNkgi
+RypM5Srit2juywVdvCNZaAuR9LoCBR0bGSke6W6E+9BvjKabDLFa8Kc2nj07cpzEn9RWrjmEcBm
SjMzNsJxkFbjK8Zc/DBzxTmvPX3RQ/wW3BK1NYESmGNj+zZHLETsMT1iEmvoF254DLrvDu0wN3Bx
8yDK7iaSTAyvn4BUIJq9dxeHCm02hWLfzksxWBy9de1kHpbY3abMij87Emg/vjezlVtrAMzgE1Td
4xtz8aSeefasP1VFC/+CpTht0cdVcDtmbbVs8jMtZl0rSbXtXLGZY0OBjBWyW+G/HnuyZJk31fGt
SgWmbM1ybJHG9x0AQCLreoZhy+SKHQBlAW+jcIFYxI0ytdulUBVUmDISTpAhA+44WrR6jKM0c8m3
ofQ8ZGRxCz9Np+GcXoKDmmuOpgQFsQUcCE5Bi+ze1Qsdq0SCKJ6JW/Iw691wIShqeVErw17Z8SOh
hXQ3kpSDdAuNWMOE+VUrEs7qkTbPZ3ibcApgsHXOFlPps21q19GPhJX3seht97ZV4HBtCUcg3TMx
R4Yfi1u311zSkifI1aqvZAe288awRfQsJMSMfe1JRd8LTpLsKJ0FHKSsG+eSCnGRe3tMivmKABnE
WcwIyepOTWgdJCmULWvP4pLckqd9d5F2scBtj9Dx0dGSFRxBZfaiyNx5VPsGYzIJgnQtZhe5flfa
4ELynK7LaUXjRqBbtKyzNGbWu+9tfUkOMEDUry1bzp054hHYSCJNbjENq8+No836Rd2UtMhGkfSG
r5r84GHJp3hX1U1sh9hWUkSBsc74mF5Zv0G69cToblez3ejbMTZgYOCTTXZDZ3CGrVoK+w0ituXK
RkF6kKnMng2MsR47g6I9snwMzRdqaGETAiEdEkUcCgifPkPG885xTATYmKlGaA1JOouMgp7jTonm
Ladm1O50yNTA6gw6Np2zcKPNxVbuO46GHJg9fI87RyKEO02Qd6obIg9Q6HsTRRRivppYaCzTBsdT
MPp7qWL/r4eEaCHVyGfaiUYrQ5gn9BroPWLUrgvd4eiaLSMEAlLwvhVGppBxZLAbh6M2qo+DZ7JD
0MJkMGWhCLlOAWG4pxj0EOjpZo+bT0vziSfW4yB5aoObDONmwCLtEDyw4uycHhm8sb6zmMLGEzam
Igt5Ftx9VZEkAlHIyC5zY5mpY6qevOI07vRopxNLZYQi9QaFU5nNKWqkXXzPUodNjuchvsgyL35x
lFig8VS7FOWXUqbcsoZAoh2qdU8lAZzXYTuYxClsyTRRKuboYCzobo3eEDDZhqnAbdxWA4K/vdYY
nKfQkUV50Iy9B2yiHQgSje0GNWCROy0W7LH6TlaFuYR2NKKtXf2niGQWGwp27OLGJ8RiPoC4aek5
NHZR7LOOPh5X6FiHILXUX2P879rBG1n0r2nYtF5QLCa5FJjDDDMcl8GCOBL3Yo0SqchNyzQhE9Tx
HSd3VgqN/AKzqnAI69gstnY0NBxcMMwaTATGMd/x0PWXKv3vjUYuA0fDRFsNfssC1ieqMf/LRXR0
bt1ltXQoMQZhGrzFhagHQStKWMtXejkMslwVOoVYIvoaKk7kb53Z0GnQbXE3eMNoba3UJtC65xxC
6h8Gj3Ij89U10dI1hq45ypGOJKSc55QFi6aSY8odXh2khI7lNrspa5tbvh2txh2Si9OaqZG3ccal
P3UqSqANkHFrx4LASWaclpkUpSJ3Kx9pIi5wTnykg+U1ClLQy3YbMW/RHZJXBmqDrVyaQQtnrabz
XlI+c6JxU3dG+bgw2deWQnO2zCDH4azPEnmpJFHkhaTGWl3IQj9WZ7BKCnfnLiDZ9/OoFlQ1ce9i
qrWStg91rW6+08/NOAEtZPX58Vg2e+nwuAA/JEh6pzR6ftPDtyn2lhWjxkeGoyGGHNzvGd1cUN6K
2n22jdaqTsnciM/57nvQcG6kXEZA88jHYFNAgZ0J4q0wV5b0n7vIPEtkFOsb2wKXhbMH4EhAl0ss
mx6a6poLpGM3bfQiWmPfV5s5qXXZF9gWglMICNAHAV6GSK0ycgiknYzx65zAwvSXBQvyvDAN8uve
bb+RTcZxW9J3iCANETnlu45Vdr7oLE5Ymp0lNHmrLrtvZatxHBq7sjzvUzAAm8pb9Cd9rMXqQyvd
Jztr9BsTzT/GL3q9A2ieGSdxGutZGEthvDhdCwhKYmG6s7E87vA60Ur0IgXBbe2QJcEGaUfAlAQe
SBBMVK0oiqZv6AzGx3ma6JNECUJqpZuafFdAwGY6gjnTxGPL7wefknP+H7w8t4mTqwQsV4UJ1w6w
QHKS2Q6KaC9eGndfdNL64nEySllHB7u7EpyUNdpBREXR4F6+WF6XigDtd5XspImK5ZzqjxMLfKIx
OjVByURfEuYTnY+xWp1+NAp2lJZb6XTOLeMWz/JzyShyV4GIME4VOaeCFB8wChfDPI/y0k3T2vtS
6W3mnJngdfp7K/MMzCZkLEJVS9LuSrOyAtWpqUED/EAe8tso2fCgAjs22H3XBDurvx3tmkUtbQ6N
M8kCyXSYe7waKmr3gEXOCHHP/HtoeUbJSDFMXUXqo3FlZJ1vrwe/p2sF8wRfYZLgm0js97aZp/tO
OETLsH/8Ugf8W0ra8+SprbrqR/9f6489VfhMklj0/+e/3vzrP01vu4qy/rXcdte+lA/PD6/ltusP
/KW2tbVP3G9YgegSrVU5y22fXrr+H38nHOoTY37Isbqjo3xTHVQPZdX24h9/1/RP6IeQO7Cjww//
mY3S/VLbatonD+ou2iZSXzFUgGH9+fXGL9j/8pXN1h39+7XG70g9YnkodhCO8yeCSdQhKb59SCSs
9LJ2sMEYKR5C9iA7ULSx21tz73wgzdGPRBw/r8Wfq1t8aAJtV93xa5kS5wOhzTm9sAb6L/FuDLnI
asN7AbBEzzDB6RlJmmLW4XDF9VWeGGQAxBIngKR8oYxMkcOzs5GcBqugNAMbExQGCGUAflOFBU0i
cDutt5G6UvslJSGeBxMZUo7mlLSmYpt71XJe5r3xgUrkD5/MtG2k0xDuQCObR/IUp4xtL4u4/KJo
edjzOm61uasYrIJGNBQTVAVn9M0yFB8xeVc92yshxvqdcmV2h/URW5PC336n9kxx6TGN8jVa2QFx
b6W/qKb8YOn6KXM5uowF593hGUGVoro8369vXcVCnTDxY1BmpSNjAUutg2wQg696WKc2kFRbH6Yf
RxaIQdETB7z4u6yXu4Yq0NlqmWJfO8py4shM39VFgUDNIsrpB5lLyefZWzjfaebUDn6yDiOg5Q3g
DlwtvU/b2fF1x63aTVHZxilJNv0abT7f/Xxj/zfWrvGl7Yf25W/nD3X3N1Aizw892cbH692b5Y8X
8q+/ZNXqv/lHUMLUkp+Hl1Z+wRGd/1oqeZfX/+f/73/828vP33LD8PAff3+qhrJff1vMn/V6UUKe
994ydvLSdi/ytx/4axnTP6k6IdEoq7EMgBtbsxP+Wsb0T3TYXWRhlD+rLJkF7q9VzPQ+MSDUPA9F
5qqjWoWJf61i/CfNZvmC9+rwcwQX/Dur2E/F/KvnE9S553IJb9VOqeSaH0mV02ig0GxN/CMrP5ps
o6ojH1Wp6kCaE4KCvCqz7wzEhj1saRgDgMDwmTTEPAMUmebnLpugZLSwJZlMZjeo+Yo1K7a3v0UT
1uRobluw/V7RfkdG/mBStz39rz2A9Ut53bcvLz1P4H/AY8euh1YMdC8CeUZVpIOgafvXu+lF1f6o
8uxvh+7Yw/LHX/Tr8cSS9QlZIvslVQ+wjFUa/+vp/PlfNHZLy7QQrOG6+OfTqeguP2Sy6RHQgXgW
Xcw/H0/mK5/YrHEy8Ox6jgZt/WhTfW+TfVv5YWNhb+A3EXKPKBnl+bp9vNLn5m7swp1tONmdSMDZ
G4DVHyH53wryfr/E0Q7Ua0bfopUSd757Gz+M3/LLEbLkZvIZ/7+6HX9VEP+6YvjtSu5RWQk3vMo8
jIJ3VdDurz5Kplp9Sa82tL9+PfRWbqPKOqMdyVnBL5WZKSZxNxG7tRkulrsoVG/qiyR8/2McBWD8
fqGjndPUOLPW+izuSioEQZdg44SttvEeRXjA73ZinfQn9Wl0ReDeZjhIv70wAgnEwnfD7GD71Bte
qH2k5D6KVvj9rzqqkZisxPaSS3HXuvul32b7sHrxgiHsg8lvHwBS3s+Yw7Xt+1/Gz/iT/14/f7/s
0foJLI/TrsNlCbzy25v5sJyl6Ua5627HU+2EnLCrDnyLtSlPTpybD669fqTja3MiQi+0Ut4pRd++
HcRv0PVKe3GnPWEAdNtNdV9th+8uxJ8bIj/NyyxMsB2T8vr4/pXXX/zehY9eS09vMXJq66MmAyAF
tH6Wr0/V/v2LHKUc/vpqX3+8ozezM0aBkmUUnL4R8W7q7yon/GKDN5gLmtVmEJtE2ZI0+/51f5qd
fv90Lm0ZHVMNXtW3XyuBOylMGE/cmXj5S6SvcSyXYHJpDtSW7m3MidR2AgI+FxZcCTkfDOIVqeRs
GkQaiXND4tB4GonhBuBVnYNOuPD6jEiU2bkGmH+vlO7XrHDToIgK5j7avCt15UclHbFHGkPC+6gk
4WzAbim7u0WCmoTm9pHcX1vf0vc+5dFyUWrCkTOJ03f6Trnsr+Lz+QtJHBcMGb7KR+07/ZIPQkV+
LkDvXfFo3SgRF46jvog749p0t0iZSIcLYLVs3EtFbN1v7kcOoXUbevczHq0JkczbsW00cdcExUOz
j/BjbYdgDvMzcEEdaeLBeAWa0UeSy5iC4w6zKUSr2zHbwzaa4s20F7v80O3zHf/OLhVfP42C9x+3
9V357VvhsGgbOiu3/vM+vdrimLeDZ+r5G9uz5dS7KPz0/v0L/HSbHV/B1ay19rRUG8vd2+dZwpA0
TGKR7xDXbe0dc8vz7Ev1pX1GHM8wbasET0xYm1v3+3IqfHIy7qADoV+470/lcN67oX2QV/q1ynJe
bwk88qMAjAzYEeeghNo1KLu9Cv7kBaXmd3zZzy1ZwlrwWfWbq+E5u4o26NJOiedG5r2Jrx5gPn2w
CBt/Wghff8KjZzkXjab2wLPvrM0QQML0y0tls4S0t/PN4qvB9AVNB0yva/dgUpyGgEM2GL9D8xFk
y1bcg+Xmf5trEYB984cP/jxtXajeuwFHD76UcilN7f9yd17LkVtZ2n2VfgEo4M3lD5eZSEfvbhBk
sQjvPZ5+Fkqa+WtKPa3Q3E1fdLSi1STTAAfn7L2/tcL4edmlpyVgoKl7yvbDbtz3lQvu0+x3cyAF
4ikOlBvrVGt/8QJ++Hr+1Qv45T4ox5qtfMgVAIPnpAbxa+6u+8ppj9NN5jwYe4ZsjqabOc9tQFTY
2S6KJmicPujOsd8e59vy4+b923ybe4mPYdp5GZzRVV7xZFuU/u30XD3Ld90RDwNTvsfhLxZkebtA
//TyCUqzD1XZ1/wqPozBKwqzHCfPvQsfkQkLV99Z3zRfcks/9Q2PNRk4/v3qDdfkk1bAY+R+/et7
6J+uXSbbWkXkNVBB/eUTlONIWEw9TZ6TJ/lJ/i7cqZ/bRHBAHz5bXbWgY21D8/yLv7oVB/70xn/6
q79sLqBcZBqt/uQ59eurthfsm+4EdyaYjn91C/2SRPv9YfvzG/xlL9HWRk1lmz+VXVDcFmdWBDDA
h9ILLyyc1V8ser+YxP78537ZQTQKLSSjKpNndRcGs8uM3SV0enc+zS4L0mX+ELzlVTzQFHKB/x26
e9B7bvL8F5/vP70xf/p8f9lhGEuRr0bBm+am3NGc26+7/CO+xh/WJQo0T/Hq85hyeYcXRs2W3b/+
61sR4c/fLlwX4H6c7awf//6nlb/My1kqQj6DwYOE5qbX3E2OuQuPxEmc+mt6bVzAJXYdyEfkPr17
Nh0x+otLDEfkP3sVOmg7KqlbPu2XU8kyWFHN6EXy/HL4YC7Qfrk/fzz5yaWxS5crrnPGY2V/HM4f
hn3sbHYnbuF4su0FO6It9s2BVr1zZSbAKYLCftF3b52d+sXugTUk9u+8zNmfYteHpsbvO9x4Ku9v
tD+eIv++sK/hgaew4x8dGswuAB/7HPEnOvvt9mz4x2r3dpvZ15Wf1WzfsDVX3Yn2LYDJ0+yfr6M7
eZ0Tuk5uO7vFvfnu37zeffO2boUte6uf2Oer6OCFdir7yKRIcD2r3ttD7Cj2V8Y7PT+9uY398NTw
z9/gMzrXM2S5Q2HvK/sht/n7tuQr9osfHgSv+PEBSD4USZffyrg2y+T365vBi7ut3MK+vyz25/lt
5S24R8H17q52a59yh5d9cP3b4KmyJ/vM+/mEXO4/7j8j3+TF5U5t7x/pFDmfL6H39BYe4Lw6N8S6
WGnvM/65cq58ltvVMR8/+D4im8wG75lRPvug2bfne3d0z4feftjN9tuyezs6n7RK+J/eoNXy8a6s
mjzLLV55t7u+cVJjz2U5fuHsmM7ws3Nv3+l8q8uNzm+Bf+ly3/n8/t72mFG0s+0fvnma5+1M25kD
xXHuveCi29nucOPP9uv+kZeqOLvROXT2DeYnrtvT8+X+mDsX++a0cjmf9oHloOlwveAUeHcn0w4s
96Wxj/vBvm+9g+ad+CMOOy3bCbm8vt5Nt3PYka58PrtXJjK54m4irw9Mm+X9PNiX0vb2GnuJiq9i
cC73sr33Yvtz9TU+UCX4Fru7yRcCJbBl/92+PC5u9hDZb7FT7HQ+OO+O/6rtINq+u9R+osXrkrlx
oMrZp++G4wX1Ljx6geRsr+x75fguE0bu6OjXy4k/xOt0aud8TVzvy3OD3fdto+NdPs+DE4Ctth9Z
0CCj3nilt/u+Oum+8c5DcLs459ElReJKfu/uM3t/Vnj9cvDE3b1wWZ2vD6PrL87ite7j0/mq2S97
CGH26Jo7cefte9ewn87HW1555rIj82qH/rZ9HLzrU+balful2Pcvn1zJ221k2F+F6+0fnxzvJli4
AC+7Vz6+wv562r9MNp/u4qaX91Nrm/blNXJeIT16gdffwiqzV2/0hF3lImE5ImDkc+GrKG02cf6e
D7sOYjty+a3b74MT5GqusL2gR++RV9d7Qejc3758TPZxdjs+EMPmzvM7uz08PCElZydq8hHeGm7+
CHh1X1/aoHSC7i9OkT+y+X96hv60vv1SgJcF+Odqw/pmsLy8CMeX1f04d1w1T3xT3LCH2DlDg+ej
r5yPh13vFYdvlA2aw7Npn7a96+g1vuLc/+92hZR+OeIyeWiovzxxawIbmiC0CZWD8iBiR3HCXX0A
iJjfp35PAWq66nuTzKSnOCUX3L9++kjbr//T5/LTn//lCUzUMdbVstv2hPLtW3WZDyBo7V3iKZdw
r191vw6y618F3v/ZYYdeLo0semc0Wn95zyBGk9GEfPTctUntxVp4Y8lUkgWpeS/Rm5G6hMkZza3x
V1W+f/astShYQo3BwvgnQkZRmNWEji95nrz1IH6ZX+rr9CK/cCKpz8aN8GD+vuX+W22R/zd0ffue
J+/lP2z6Hu/DP6qvf9z3dD26PvnW/R+oQPNR/XRVbY2VPxoml/eChknAOzu/L99/aZbwM3/0Pqgt
U5kieq5YCtwEc2ts/tH7sH7bMElY6STAFmyoN5ndH80PQ6LDgXieRi1Cbfqe3LJ/ND8M8Tf2KXRS
fu+J/I3K8o90//+//ikmi8TEaX1IbHkk+jO/XIqJGtVdIzBiUqDA0pE0LdEhHSWVYL6R7eM8NMCu
UgsaYRS2w6WJtCE5iivoNBuVRJTvGQMh4xCFiPRsMkdMPcb9RDFUgKjNyLFhJc+jxrQ2gEVjessJ
GRh+3IfzSoJPRFQwSyITtKkckbtUtLFnzGxlkZVraKBiMn9Jx4ZkE2Oh7IuITlsDs4O7FcEoOzO1
Lt/TtV+ZFgrT4b4n2t8bC5bPLOnER8D1EemkxCqOkyCurasQtfW7lZSWDQZ3AufRdpwidC39Jk8r
CgTCtU6KwzyoZ3Vm5kWvhyfQNlLBvHjT7Dpkdr4mi1K+Y6r13jABuDoM1QwPkV5sTc2wfINJD+uR
hEGxWwGTvcsQfRecPwQUsYbJ73Od9m8lkZk9QBgmfHtm0H5cfH/rnvv3HKMAXPSv7sPTez8m7/+t
Abn9wO83Ib0aGQ6RbkEZQ9zOTMR/3oOy+BsNGoAUhIWpOzFa81+3oGb+Rqtal2iSM5ilKVsN9I9b
UNN+o1uuM3tB5VmiaWj9nQYPPZz/9hzaBuLp7NCE5D8KXZ4fB9OfTkEURZfSIKCOslsrvwqrt17L
gpiXW0XDLifG/T0rRwbdyQeYryGylsEzl2E+b6ln1ZfI/z3phPZqHiJCSxkqZVTdW0jH7tK1Zr6y
5dE7Q0PPDJxTjKTznFdzVBohk8SvIQ0wYiVbdT2w5sGQAPaPMtVCI2P+F+kCCVVEcJVPhz+Uj0rP
WKaTTXH2wKfWZzbzzfO3Wa1aYVdoat8jBTQ70Y6wwxEpmKYlh98C2NwmndPgjWkS9tuxKlImm0N4
BWGRpy9KboKDVvWNEN0tTVt7ihIrmq2MgsLjZW5mGIc6Be+1UltxL0+ZEDBstthaN603I0MMX2TT
hCBjhA77UDPfGfna3oZahlZZhCA4+wWKzXdYvubwvEj0iWxlEC0wvMVy0eQFWD8zwwgAF7SP3kzc
6mAhmSlQ+JjI0kptxOcA6MHyG6DmLy262BjjSlm/z1nX6jYxZKLZGbWTHrOVjjgtHgWIBibB5s92
EshproTAsIXUiXY2Bp0MX9Ogn3MZMx2+Yi1KniKVPwNzk5SkU3ZgukCGRHFu5+IknCUyFmtApjN6
XGq1VcjYTVjTEvD8djnEGlPLZrcWbhJJQ0/grIueekD1eMqLymqoeJq0DoxUb1u71qupD7A2hj0j
zDwmvDKPN6J7JonwxkkrHKalZDwzGlPpcxgsJVBqoTDtSUILQO4mQwqV17G8a2TeDl+vwoQ6TcpZ
8+t1pE9ZyEMNfWKgQJoxr6YCdS6ItfedARieIfq6ZUJxkJBnmY1lz0arYGGRR3eohMXwoDgUor2o
SOFdkeH600Aaq3SZWOA1jEYTTXhjjOVDEbTyRYUszzVDrOBDxTFPDkntgbgNqorioCfvRU1lCLmU
2iVZiTuD7Dq1ogDyNE665lYVDIDa0iqWFEq17HMKyYI6PKf0x2JLqXiZCXedrypKM2+cqAtBcbFe
evCsmU2ST+dJYWxffUWcEmaoNbSIhhlaflaXJtP3Yz5EXzjPp2VXMheguyATkuw6i5nIIRfHJJrK
uV52jDNCKpFCWQFnKrfxU7hGVrf5HMMWu1tNtCjtlfWphnya4ElAUef05OhqUjst9P2YcfHYFzLM
C05ByI5HaToR2GQAnMGnaGoFGxZB/zYTxXoOQZiGriKtkHJr4OrdWTEzqjySkhnFDhxKWgRVYZTq
IYrQaxyYWirAqeUpPQsgolq/IyyQpNdlEgYRZry0kn3pVr5zCdsjcpA2bKCP5BZ2viUxIrqPDYCe
nWCypXBqy4JY3SDWmQOSNeED+TfuZHGFYuwmdTLemq1ZSUEiqABE5xZG+P1M2lp6S0qFfhSiKcCv
SJzn2m3atXtpuRBUgAPTSJqxVSADyEvaNg5bn4WsSK2nIGbtmmHv+ppk7LhvCSTSTYtDgVS1jM5s
Og2QSOAlj7DiL5liJV+9PsfExTNrtFh68MzZSpIp3W7UV/EJlpJl4mWq0294ZY0epgf7bUxulRJ9
qES234hkRJ8jWdLPNi7E3IvLQSUmNIxbSBSk2xMcfYD1NeuI1+qSgJJFVrNn9FN6b2vIySy7NfXo
2SjkrjkNQFcNr6y1/rlkBB4qidoyp9WPJJCAVVVQojUtNbGnVIREPQxBenQrE/ql5VKXXgGt5sMa
JWG22wkBC1uUaRjc2tRWIsZlojysJIaQdYjSULm5aAgNmNixzaDli2HQEyJUbP5s99yoefehTFkf
eijhOsMGRimAqJbUCoJ4L2Aea7XBNF2cbIOEXE+vEn8gv+y2Qy6lB0EUjC82nfPmyQgVUt0jq/gh
JA6m0KWVWK+SEHQEl1NGUNqkr+yZ1ggwx6zrArZLPFsJn48+9fsWHcZLwgNA2glM9ny0InIiFo9U
F91WRqUXMCDfr/s4YawPNVjdf+taZs/tuW/WB0EKw4eO4csOZ475KhjMxaOFSil/xpEerGE7kRip
ouOgU7a0kTeHJIll8CvVXD20qtmfiXIUX1s2kbJEXC77XoC15OB7Ih6cavXXLBAdtXOgejxMppzM
CkotnmQT+sLZbhCxvbF8G7ptcIm+AHOXpgchlcy71dT7Z7OROhxfyTzcMLkHzyVbw+mZNgBKmVAd
MKjwBWk7g1xeh0tvyQ8kmxogOFBrKr9tdH21SyOdGerOFll2OW9AOpH6cae2uXZfDflM1WLMqpBD
KAPpBBXYqdtQTKzXsS7ISKlWGL9n3UA6oapTkT4SMq/ON0M4X85Yz4pqsxytX7yfsT2GAuMwuyUd
0UeGGy3FRQNN+MUkYnSN23hhwjCTZgKPkVXnttgib3cqKSQCmcBXxq0lxDHS0gmJwP/iJPrvuivm
lP8/z0Pd59X4nv26L+ZH/tgXMygMhQuar24wBAc17D/3xZL+G09tvmvmhIGxMnz1X/tihu+YQuch
J8kwJzH48UN/7ItVA2c6p0n2xdQ22LHrf2dfzA/yq34q0LAl59eYvARtO6dqvEb+/U8b465bMkL6
2I/DtpDj121lYAdliSM+qXFzS9UcsdBeWDrOqVbR8k8zZc+xYqQiLIzOBAcByaAfxioB1cNu3TRW
yya0CifUVuyDoMtsuquoQHyFT09BmrE+aDUbGmBxg9vNdfFAtFLbTSN6sWXTaOV9nR5HNYtfJiIx
d7CumRdGu1WYq7BHejZ7RjuWiIHRc6FFGZ9I9iDhaJB3hXUvnOrUwOiFtqjxNWMq9rLIHn1p4Mar
OMBa8Wnc9k3RWx4bPnkmOtPljZXdxOpTvXnEII5D4dzcYitrtj5M6ieJheJe7ZL5OhFMHOCby/3F
qCXtg3kD+W7AQHFrpLH+Uv5QmfGswry7+c0I/+u3aU7wztrsZ6mI2g9aAsNLiukYGml4ss+csIcU
9OJmUGvqXPdBseseNoRmP01a+EJeSr2AVJNYFNwOfhUqN7JmpENEmxrHCncrfRyMWmCTB+5i9PTN
6qY09XQsOHsjHMH5Nmz2N/JV4S6kXqB32jcp0wa355lwUxpA/8fNHYemVWL1I2RU4ZUzlVqC/L2p
5siU3E6Z9STz+HDmTUg3FB1vYZPUAXPqgopcnFtLeOuKonbJv34KJm872aAwKIsfBA3xnbUp8Ii6
zTtj0+LNMvAdTcGvOm3SPIoFdMj1Tn9MN6OeGGk3gMhC4muGcqo28R79ZZZ3EwexbW5ivgVDX5jW
pT0thbLPtFUI5E3kp7RK9Y6ZWQczAS4ibW91YZDPk4IHcLT6L6K6qAHzepCuxeYLLPWqP8+8LkBg
pIf1chWP67wpBiu1z+/MzTs4jyOqjiwqd+TUcFhsfsKxn/snaTKmp3nkgxsB0z8rpIk0NspHEZ3x
EbxRE9TlAENFEyY3yit2hOwwiwZgnTk1LPFai3xUnuUpwPQq+7oSq2+gPiiJxAu977YWz6DLZk/p
kxUeTCNjTcLLmFZmQ+aYAxCloZTRciGdX0t5Jp29WR2rcqP6IKyX3BHpo8iPOOtMJOpQKH1hd4qo
ohvujT0ZOaAZjWZcW2uDN/Q8hICgrKRXwYURKMY3Ka+YJ6NZNoJhs1EKZMc9pj3Cx+KHrDJFWylz
pvUJTbff+s1p2dfSyu4xkh6JSreHMExEacu+gSfJa+kA4lPx2fK/TkaPn7NHSgVnF3E7Ks2ZgWXE
JZtfk6vn3UoFCAtk4IJ4s3Aqm48zXUqaelg0nK5ey12MGNjpxCry51V/wzlB6lvc/J5soCVukTQm
f9DgIt08oBO6BJgLmxx0XfXMXVWMoWsmaDaAOsLhm0+0SJIxEDfHKJw4PLbJOB41CQMpk3hExyfJ
etBT/KRKxL6f4qLBx7TpS/XNZDpMMgCmzW7KiUR9j6HiQRhg1NOao9bJJXyoGtnboynXiIATWfai
XD3Ja3Wmtpy8yrp51yFWFZIOFcnmWjVUoT7Fm39VyKJ7prUWr0bNGtO1d8zN1ppzS8N2miG3TCPs
EjLqttZwUm4306sgMGUkgwdwox8e2M0IK0aq8aFulti5mxPSoqpxD4gLBwWQnmMYoq5Kh2nCDYRr
Fnu6yj3RRwX3GatvVY8iaD/xJpLSj0Teq6rQeYsh+8KgvkXCXtcL5NWVrNucd/y5bj5UVVaZyYyn
0xIPVD6bIgPuJyTCHdvp9aqYS21PNZ5mYfLIOZBnHdvBFgl5ulTzqeK3UugzYYI6NZfpEHfTs5Bp
qSeKhZNgkdhcW/Q5Vw5FEewvNk6QyMF0ytl4RMFRHgYg8vbQl/LeWjtGw5LrImFwr7QRPbKSFZeB
8O/NNCTRsxgiXR1kgseIORBUa+YNhDYFt0bpYbp8KTXj0Mjb/niRrWBSLYJbZkBDor831tSX4mzY
CZNxMHqsfRGETZAgsLMWsjKeGOmJGy1N5UeTEMyK9aWk6Y0GmtKDGxNSio3eRZrlxHwm6QKbpA5U
PWnAdpAdbFtz/daPxIHwmVdbpL23N9RgpGtYVDKmk2w51DW7UDq+/aX+auXsFV4NyGOhkB8wZka+
mGPP6OfpO7XpGUKMRJRRDfP9Kgvaa6InqDZqdqYCx39bbdTjWEemV1HwyYGEqDaePo2Tawgy0jQa
P1qz5mTWw3mG1RcYHLBbRbrlJvMlRCSZI3MatI31IplZeh3An1o6SW+vkkflAESAGlEYSWx4R5Oi
78ie29drIs1s2uMvawzHRyZ16n2uTtPOWBXxUk35G9kBZReRrYbWOCkHVNJfY5znvhlbbQ1zpjLv
szpUndLUaKGjizoKZifsYIp0qi0aQJ1CIdTukI2ql8ga6htzEyNGfYnf1oyLO0puzGkUlh4Max+e
ObvoftMMNbv/vDrCJ1xwe6E0mqeORnabCo/wlGRHqyDwLUvK065fcYXZYqKuj1aUgFA0zbr7rpoQ
HG1raWS3bSBoGTwnPrJQA+IB1yawShLJObWRp3QdhhuYi1Qh+mX6LGulyshMqNGRI0J0LtLMBBnS
O9E0ngwE275a6HsNJqsPfas5iD2MYcK2Llzte42xi89sUvlgeWQfclEpTqPSjx6R7NkLRVx4FK5y
htFzXfdERQivM17bfcMmy0WPa1JfMaO3TljZ6pkHpBDHWV6OoPggDQm+3og+WTJy4xoyFE6yWTLA
CSn3rZUeB1NG8bayeE+CEhNnz89aPRHKXRQQZbWK5A7onpLD38qG/ASsRfUb1MvZMINgCOvbZdQN
dJc64pxiqnw9Wr5xvD2E9WyvXQnGZblZ+mPSMxxMJlUh6m8QbKJcyEmXmVjMNhczgt3TCcux1wjQ
VVzIAC7bZylbz6OBaXLLA+ti26HeA1+B/CwsYFhxnHOEbBR2ckeQvALhJub7QlAPOUN2hIGZOrSs
b3APsIemXMTcI36yZfNp4li7GNbFkE0fjfDW1/A1uUel+WzyKHOVtS3s1gLuQ9jWDFsfUilMuU5S
fGo/p3TIHoF1535sjZQWDHZcUQXMOK93SXm1Fiyq1artuggy6gLdw0lpAtr9IhYk8cbPVpInV5k4
IosCBQsC/faimJie2X9ThSgOghx+q0brSdODRQbAwbbbLhUAEYJY3LV4loAUEOLagGd8xiFJPG4Y
FpnY4NmYM7BZKzHNTCukpa8mOzWSHiDz7SXO4gC9uuUaxv0nuKTjHAM+yJZC9yYjfupVxcvEAb5V
dV/1+efYRl9h1niTmO7jMmtA3IAgRdlJgRR3nKIltyEZH2cli3YSRL32lZGN70BifVl6vNNiEaiR
7MeDzqRlPCReN/3wJXbQKzPNvLf4rjkNjFSmFHLW43NMeRVEntQACo58cBiXSCOtPWN/MipT5+mc
P5YbNWCpmycQLUE6u+PMerpoRX87RylUkehAsbMKpCadgTBF07O8LZsQI6z6Q+iVh3EtBaBiUnIS
uJNNNjo16LhlHvZt2zzUGlPyUg/irkg0jIp5egFB2CJGLrX9AjCJIiKPkxeAHdAUCkH+ytdUe8sB
C804aOOlCNjt86VWvddEXQWZRHbyub5kXIacLebY1XKotSCnmBnUGqP9PirW6kcog52q4Son6uor
jbF6i4jsuU1KLGQ0yN1elz54d0EuCOdi7HXXAAp3FcfMfOxNncpvMYsXg/Ybm6LV9BpBb6l3Do3b
mq1mY4HvnqW0mxzDGjfrqeTHa17txr4RjoLWMgO9WsUZw7L+CDkRUKGu1zu5Miqvr+8WZeZlI5WF
qKxJrdOlsp3I0HLS/n0EZpNbJvVc3JCivpzMCeMkpjCCRpcqTII6aSrap2USdJjVljF9Xdq+uqa9
JgPFGwO8kKxMy5iBFWOoZzIviYQrogPK44Njlc7sSXRbmyaJm2D29bw6w0h8y8RR99V5PQO15YGH
dOcwpnm/79YpPQyNecMjQLaFNTz20Ly8vGrmZzWUOFc003cQujOnnQg6SR8GlLPZ6LfCxJj3CEWj
aeddFStnCuN3fZPjZZJ7ndu5VrlPkpecUFC/Fh0MT5gO11Ek4AYILuJwbrG2CWrnxUL/kScJgl6w
VT72FsO39MgHkfKg5sVTKWYs5Zb+NUrWvVxldzwN3TJJGEwWjIOprxUqGx1+Fte5DXKa+zhfFgyo
8BkSqlFguXidtUX3Y+rXW0yZaKPK/B0dXM0ytghulupsIMw+8cRklb9pHPlLTvEUq3NnAlkhlmFQ
ZlXuklNm7N6sIy/S6uKZLr0HxVUKOk0DpjKA8xZMFtbUeJIlxlJySwtoHTlNbp1iGZINTZH5UEs0
pY2VRZXe09240C5YNe2cm4bHAha68Gh0wBsA7fvQoNFG7XGixnZuK33xxkT+1svA4cT+Sr8jvAED
citryVEr1Vc5bQBqlux+ChAWphmG7EpSaRdL4jNaRtPG2sC+3JRDD9JtyVGoegLuAEIpjsWzomMa
ZMOb79hy1jhJiyXo4NDyIQ4MoWvQWg1NGz6x0OMZ5jadoflYuXlYSiF9qaDNnTUD9LdBjZIwxIoB
I60X470sVnnX6upYchrK8kBOi/BFWEeFiEZHL05PhCP648mJYsgBaTRUNgVxALFxYR3adq0f5YF7
LCw6BV6kPmcEKA02mMvG5oxT8OmzVWjPhZBP0O2s5CUm2XMaVlZpm2IRIBZDXJaL3igLu+2yfNQb
9W2Yu+IAQrgImgrKbAZUyx0XtsawLkHMRXLkyLFRnYREVQ/lQDLd6CvjFqxhhfKxEg+seslDqemp
zwlPuFjrwlPX6AmwaKHaXXpFLjHGisL7FGb97dBbpdOrvfYlFJz5snVBd5wiFgVkucHkc4YtNW0t
7Yab1Mb63Twn4yzue3HNDtyM45UbSlYdUYdVCZu5nMDzFeG9pIUohmr4CJ5el83d1Fbp29DpIiev
VttrMcx74DDCHd289WhyFHDkjjN9W5dM6cJN5dkSmn4khuLOTHEA9FWS+4ZkpIzP1mt8a1HL300t
vUULCMwRhfSG6uj0j7ZWjKM0dFbAp5hA9DCA4andyB9d8WDYo6Lk3tCsPMbnkilZrwYZrNiCWQNF
ieTZnyyl9ZthMo9ZNptMwY5Tx67GSFCPz8bg9NR9r2ZcN95omDDAy7Abj3mi6a9wScUzQJ3eWUYt
d40ma4IMMYLbFlJ3kMuZ0dIkC33Gx9JHWhTvDbW7W9rl75pA9a+CF7/D19IetBC1am4pEaY4lqus
KeF249vzNNL0mVi5ejS4mDjPBTsUNxEp0YUrpGrkJv3q0N1yGIHxs2LkxcYPxDF75E+xizZR+tQG
wwzY5FuuYGjrPhHAkWh1Xe/o6Yh0iTXltWwGJNwE2CGAw8uFuJPZ1NKEm7KLewQEcxEHQGWSfSuo
1rdKrGpkoq3wUdN28vtKHnb6BtD2ehKnj3Tf9HupY5gmFSyWK4O2Fixo5W4VqSTBg8Z7PLfRjRBS
X+BxL7hSgUezMebxZpYmeppybdAZlvNna9SShygOjYsozjHm+U65C4eIRSDffPYpkdjDujnuS2T3
8g/tfT+XEwNBUzjdZzljPA7FfsFifyXTtIPJVlzouynPihZL59lsCgJokcrxqwKMflDLRrrSF5ho
HkTILTO6h3SxVSHdGXT5biIR9qNKyYaagJYPr8COBUBbiRa9TDy3mABgTbiP9VTLHM0URIkaE8A6
D9JXf8yVVP99AvBvjcv8X+OJMKP+r0r+56rsv5ff4f/+PAzz44f+KPqLv5GxsrY0PrlqC3rIfxX9
zd8IQOvGz9yQ/wzjK79R9sW+tLUESJ/8XPQHRKKRtjW2YRlGC//eMAz///9e82cOVJFN+hESuilN
0fXt3/9U86cOK0NqyzMnV0Z65F3VYjQYYBzT5QLg1dC+q+c3FTKC7A3jIqd2lI65bs+gOaJ9Lskp
GFV46d5Y1DKjDYCtT13Xd6uXJgvUWwKy4gNc60za9jHGZ6aYEwKrorDyE0USZk4h2hUukChgm73a
fmd2Rp533AQGJe1e44AV0lwewhiwH7MI41Ut1ZSj/RJyWauY4h/zWSNOlTRwgYamWeOdOagmZW5A
To5KHYnRAmFkhC0ZZs0R15W07DK3b4uk6WdViQivVp3RPUKVtxJWYkZrHCNkE2erdcXZIcdnbIsa
ZEkGfliJOOAJ4j5VBOW2UlT1u95gnXEktQUi20BEcwSgSIW7mon5SkEYv62l9FXPnJCBKbWcBJXC
mabVJxyNWWCKdT1coIWzdzKaKt4rbU67kl6+LO7VRY4eckTWQSIOKyhtyKlgvDOluGQ6pDUoXqb+
KuS99tx1igzyeViqowFBjn3HUNG3762UB0FtVZ40ybAlm3QBkg7bnZKROsnjjWjWnAfAnI+PbOZz
TAIRtWwbtjNPAyvsmJVlQeZN1OqSfWUIIc6zNmfXaFSVD60E8rcrClNjAa/AprgVBpj2vESFFFAm
lVH55YO0twrgcYZpzbeVOpqDV65zcZAzNAb2OMW6QKq27W7KCo2yNUCba6I4O5mCmjwDXreedLlH
aQsKVQnAlnPMyxNL4L3kvcC8n2bdGeibnrjAc3aKox7OnsmBPfeEsKTz06FHsdy+xS54wUfT3qx9
ux5luMOzazFtSW2Ei888CHRwngoZvPUwalIEg3rSt/1qwxhVFLKNcCKBehyYuXQDbFHKhgX4nuDF
XOlb9dO2oYkQC2ej2uvOAutMs+uF0ydiYaN9FdFQq/baM0gWZfC2nahU2tXOqqy/yyJqS+BXmAeK
LDUpKVfFxeTI7CkORannrZMwS2Qhd19XpNDmkN10wFxq6r1zCexCpLDjmGtspHYvtwyfUSngNB8L
MChtTWApIQmp6xezFAxUAY3aX9V0rASvpkLcus0sJt9jcrLVgYfeeLaEjjASK9DekJHwYDNHIutW
NPcYVFGV+tBVRkE3rZBS8Js8K0tHEkci5+ugnJdwwqZtNUBJMUxp0EQbgQszUQttw/KLt0WCueNQ
KwLOISWl0gKIHw6t3NDifOgLA+AMq+j4v3n4/Lt2pXmm/M9d6dMwfy8+ePRHPz+ipG0S/vdHlA6/
irKmKMp8pwTDtrDr7zPTGg1m+sH/Qd15NDdub1n8q0zNHi7ksJgNoyiJpLK6tUG1OiDnjE8/P8h+
r0mQjxjZq3EoL7rMi3++4dxzIIUBdGHQycuf/PVEaeIfEnBMFYVC6NEsENe/69LWHyrMQ5xnSF5g
Uwf/+QnYtKINPYe/cdOGKFH15gmkXZlkmkn5/PiJ6lLNdZTKUWdyAd5RqdpuWUao1VhJmH/PUpS9
W5j/rlw/ku4pPlNDRD506Ys+WGIJX7MO+mhZ2Dkp1NyU1zqysi+45+9a0ZfrXmpIkw2ckZZTfvMi
/Vtq2C9Jrn7ljpq7GTG1qXm/YBN8EjuiB90NgXW4Q7I9V9J5Gd+WrmbBluQ8GIL5Q1UHknM1zTZt
nxmz1EWuQDfB38hyKNyg7wxVjWu/Z63VfC0l2HphGvQe4T7uIIj0K6S1RGNbSoPyit7FJPII4Grw
fdAPJQHjLNACiYt+ZTqIu7ioZOyJQKwrW2/a20HTg1gQ0q4CySV01J/N2H5zSONcB3Jw79oK6G+R
r5xbWp2tfa0LriuBGzIAfwcLrfQGpxRqO367hsTxO/yd4bVVhv4sIkpqJfvGdNucHL1iruIkeoeI
WVl7JbA5SgnZCu/Whm4Vv16EH2/O4mSUr+tijkY5VMsRbzSorW9Nqctc+l65AO5XXiN/4NwUpfmW
FjlZdCOX3xNwlKBKc0O7UuUov3H9HliPmNAF1BjP8QA6JLfWbXkzBRAJyPX4VHbAwoG17MJ+E5nC
beMVEtdxnu2aBOnrEjGiudd1zQII4AP1QY0SolUs0pggV/bkbagVPh+akwD3SCJkBLlzLc1flE4G
4Jt1iJNkA3bByp4VvwuBIpIoESvtRa+SJxqdzbmptbRUuqAP0rKEqbTbak0xcGC21U7GOZlR1jUB
yxvpLHQ7EixCd+XZxPuqDc2yK9WvZUN6RpWzx0LKqP0U9bZUqRwkcZwsxRxedi/tVlCkr7ThC3wz
/GanMCHa0q2WlSqKLdT/sszd9TUSLYUtv4udoxNJ+sxemqxSVfxa6QovDvVIKXIjUqvKTUjBbQbb
BPG7BaarJpMRxv1ecOJnYFGrICF/KLdc4IX2GlKTWpXI9q7g8M2WZQ32MEnbfJ7LZEcipcqfmhTh
O8U1Zrmt/nAajWxj3LzqBcxuaL0JGxe9i1lIwLy08uprrjhPKUSuj5qQoX7noDynuLhvgMsXnSpf
y4V5BTYGkVc71YnmDRnShAhAs8eDtASHTXI0hUaawoUFFXz+tRiI9xvTlGZdbthXfkW5Py+p3dZV
e1WXykb0TfPK6pR1qsUIqLO/XsUyfy91MVhIcVItkmERHFdpVjo0uSt6h97Eyvlu1tkziAh51lJ3
WJgh+NWCb5pFVm+tQfHRo2nwnWEd7lKrdee9ykTjVd4EFQlZCG772xbs4XURy5DlEycsfC0hDT+A
HhPJe+NOAFRKbp8QXhYBjwWvJFTDlacGYGuK5lHR/K+e1yzLPu0XJhUzQHh5uEAIG6kYCTQad6O8
xnk1qGIiv2FFmUsDKmRJiHuUOy0n0wvkcQ75NFgYqkhXGoJFK/Al0cyhIYZZC9SHzii0J5SQ6Mx3
mnAB3JHSe8/tD2VddwNSYENONueo6R7KCHCtykERExZ492CLbuQYlIIveNI8/qY2ffsA+mRjKynl
ExiDF3YECNvqIW5ogMtYTvee202wFspepy3VhlnbQdQiS/nXM54tCzJTJyP3Jzt2OfOq/rmKjfca
hYGwDjiiiaODmsyUFXrOr2FjAdto3KsYKuRllInvPYWldWiguAOQ1kasiNOZI9mTCFV34xuCtmiA
GHF8+J5BV+nK9oyfQV6BoQkpQphKvSUO+ZF0oDh9emeUpkg2KAcapDIa828Exk9JxD/jFq0jLs7/
m/uy/pkMzVL/H7q9zIux9ernj5/5t/Lnj48Wtp/F0Mz2MQXxT5TdD52Z4Xf+9GUgqvsDGlWC548O
L/o7/uXLQOX6h4oXQ/O9Icu6ptNg8pcvI4kw5okfasc0pQPQ+N17Ig1ceoqMA6TSbER4LH/Gl8En
OvBkEKuHvlNXRVWUKSaY+tDrdhhsewp5UyuNgy3JqblklksigRmCF7NwICqxng7cvLs/PaRD9q8B
rvfbb/rLGl2eg0MDYxrwwCNrvddJqCbWwRZB4au8UpbqlMjsiQVDlpBOgcxSJyehSiM2gxYUTVrR
O7NVbFEGFI/ymoVCzfzyOE5mbWBFYk1pHBpYA8da6pFpCLVmhuWWVDqiYISgZOEjiERpG1lmfUIY
lMF4dNnomJ5ClAxqHxg0zMGyMuRtDteqRE89TUyr2BZGJdxKtLykBtzrQWKZmzxuYImQVGejuaoP
jTjcuvh60GqjBDhJRjJqYf3zS9h+Ci2spiqOBVxxzRFkKJV8i8QBeY0+kWa2kktfBLptruymhEAo
lNWV6in2orcE8tyR4a4bc1BQFmtp07YASrpQCW6MQbGJVKWyjLssvXLa+ksSqwmNIE2xIKtqrqVI
q/E0KDrc6FJuPyC+RzkCmudyntmkdkjj6/cTMz3ixPhrfBrcqIrKwRgCk8OZxh3o8Df6YpsB2lgp
WvNKFVahviEbtGSh/umTAr2vErywCAr2ncaOmIt1Zu9RmtEWkuzBCSZ3T3ZlJl/yTO3u7AiIo97q
7jxL6nJz+XuPwxGOFRRgEKBpbHtIlMSxvnEUd10VccNs6fPU141RAWqSLJCsSmMt0abK/nwcuNl/
0wBfPMZDck6RSBPKcKwDyz2eHiqiMT0iqgeEAXICaohOWy4uD2nMKceYjm0MW/AgC6iUekOYpXjb
YhnhQM4Qi55D978U5uyLmTRHhP02v04W4mxqd5/OpjH0/EEzDPQYsuThijmwnIqCDipD87ZeuTJ6
99ZDxwYRo5sO5+7yIMcsax+DtAgjuc5F7it4Io9MyaUb5JTVvW250tfeg/9k7eNb/Zr9Ln3xb6OZ
uAaDupfXxipdFc/OT2tr3e/SXbKR9yX4J5RrfzX1zIZ/4fKHne5/puDgu0a3aJCpsZcFvbdVIK2S
oLGPIXbOyzVKhivfg8QgQuXF3V42enJ1gxqHXIhyCfeKpo1JWNQeXn678tptmcXoQHdrzUYW67KN
k7X9sGEokO8Maeyhq/pwbSlypWKshO1WB0Uimfmc2g6a13dt8POyodPLemSJB/zQku+7vq3nWFJg
30quNfilvmtzIAT7dOIxOlksLFH8RM6Glxy+vgFDf7BfHUpooW5jyVdRyLBRR866udR9q/tXr6Cd
0Md9NfaXh3fyAHzYJA+DK0L+Y6xXj0aigoRe2m4tcg8+4pB0itPsszWtR0QjSHd8SjueG25kb+w4
AGCxagl7LjovIkgI0CwrR/qll/aGbpKtHEwYPLcZccxUCecIkuwPpfWDSRXlGslMPWm3MDy2m4bv
A0puTrGhniwd3Onk1EWLZD0JqiFjdbR0IU04jVZkO4NqgOsiEeOZC0tQ5glyU07lzM3E3bRkLD65
eh9m8fzw+ai/DKTyh2b7kDa61s+ynWARJwkBITT3uFEsMzl5s4BBOuUUDeGZkcI2ICoDiS55vcHV
PTSZGYKk2sNIEfxZAtDc0PGxKjQD6Ew+t+XovtLi68LaXB7oyXEnFWjwKJP3MzkY1uh+jTykh5pU
73aeahO/d0t6KQ0ftcg0/n7Z0seGOHRtZXKVEjEl7qeh8fdoKU0yf6qLvs9W3Qp79brZBde6Npef
7CE3N5fWKRw4KvqDsGZOUdsNP31qejAqqfANj/njW5onZavQlG1PVo9nc6HRPEh6G2iUOiN+nNg9
Z83x+MMYQb86N87xUlqkypTWEZStQ6nfb+5MWVuHTXfjgaKTM6KkfyeG/w8Rw8e0HhgbrSCAX9Pw
0g9jN6bwJtkPn/19Ffdu+ItDrprjZZOBDyqeqAvbrLGrJewT4HU64a9o+j86TEMUdbxCQ5uUTGu/
DMk/ZdfjKVOlXPLkKHF2cWbVqzgr3iCxDq8AvCirT48HKzjgBI/cK0Op+PCcJaoqRr3be7uy8L2t
S6l9UZM7mtgC43M1yD4MJMsqEQmOkjTaAg5yZp4mdPHeFRSdfkmTBtI6ld49ujPXmRhOsHeOXxvM
DTQp1BfZ3ZI89sjUvEZ4L7Tyvd+CrnTdfYPKikgWtSvkxyaVKLFNHOczAyRM/Vgu4nI8oeNpTDO3
z/ysLvZAX+gVkZqN5kBMEjnGTVYbE3vwZHcwPPxM2aTbzQBxMdrjBSgUp7XzYl9yHasKPS2+alwj
kz5BPjt+05hGPB6qGbjtJimyYdAHb5odIHruKUUB0h2NsuomEq31J3ffyMJoX3Rl4AetjYXMMOe9
uDfjYGLnnZkri7ZEtjFqAWAXRicpTWpDrp2y2Bs4b4JIQha0ezrh/o6ZLocEy6EVZXSKwB71thVg
RX1O94Y4618DmObo67j3vvuQU/1s7AVduJcnb5ico0tiZHTkmxot+ppRglEvR02Iyv7SVuiuoh1v
wtCZ48TZFQ3VJAMFlGm83ywhKwB3F/uEBnq9Te5UGwgooruzJs6XQinRQFT/uDy48fs/zKhh8AKb
vMdwfQ1782DvITQb2oXV53tEB2HgQfwcKSHgbtTyYYKtJm7BjzTPeC4heqFFVSNE1dSRu6H36PdZ
mpazgNpVeufQ27RSbvqbYOus+3WwUa6t6/5N+EHeNP2ZvF4e67lzdmh8dHmoedTkfY1xEZ1IJbkL
SDVftnBuBQcthOEW5s0/yT/ZUB0ADM33vCcLV4uXQaSiBqt53Bz9zu7iN2hFJy7hM4eCoqyMu88y
qqS/RvuThN6Q5ReafStJi7Cv7+iLvy2kYiFR6q/lhtShusqDN6gtljqlhKbREBCc8OhOz79G2Zes
DGQ+0DeIo30k0DSOlJvX71GsmRuQWJTtRrN+XJ7ec0PlxRFRntBxD0iLHu/WLDdbj6nv9pJMm8EM
nTEVhsLv5pd2R8vZe/2SP8fC7LLR0yeHkR3YHO2aQgKzaDcOI4spEcWrCCHuCEp7Tbu7bGjIHY8u
GhRXZNIreKpsnoHy6PAsZr1HRpP2x33ERVPP9GwWmQv5h/FWI88aLYpb5bmfkiYYfvP4QB7bHNb1
4PzbSBE5gdj1e1eRFmL7mkIcdHlYH3HuJROj502RPPqsVJFuPVJFyk22Rep0Sef4TLwRNsLC27Qz
YPhgoJOZt8nX0S93bT2Z8eLyZ0wNdPQEFgUK3orc9nvL9a7l9srQ04nQ9MPBPhnokCIx8BkM0AjH
c9nLRlApbdHvYewFCrNOXtwfdb5xaeSCJ3gdPpqPO2kp3IvfbQBi98K9v8tfgqdsYS31mX1TTbgV
J6kOShckVFDlgtNwkOMZrW1PFtbItEjcBy9kHUjNpUuJdrxHRZgZX6dCurNn89DaaJkDdFFLQxys
/ap/aMpGy9ZWAUqQCjhvGNiiWXcF54g9EYiMtTXwCY5HOVpYxUW3WWmwG/3yHrSVu4LhfaPfGTfu
o3fr3vTZTHxtJ47q6T0/2LRkFprlPknsimTNESjDpvhLNW6D+irahMojj7UyYejDYx/vKUSQDBbR
oMvZGt0+VaYlvFp6t2+/lCvvm/HUf7dukGl3ZhD+PXcQE0fw+cz0Co2C6urzR4Z6kETJhjQITA/H
+1kTbLTBOrvb93Tktkhnguy+bOGMP0BQdGBitHh0mqeG2HOhi9caTMHgBX6lt/GtvC7gHfU36jq4
ylRYP2N/46UQuV42f+5OOLQ+cri6BnKmKHf7fdiH9Hm1AmD58C+Ok/8YY541YnEycI7JemijIZoh
IAOYxEBKAJQtaG4tstfLwzj39sKf928Lo2EIUZ0Jaci9U+QvvRfchJ1xlUXixG448w6SKUIqDu+G
rJ86ut086uplN1zjlbWzulXVvOYxpD4Tr8UwG6P9DoOfyDNIOIQU4mi/92bmJz5S5jvHUXf03FX+
c+yW911/awnq8vK8nfq+g7dkmCK1Ql3CdTne32bvd5JvxdpO9mH4qt3n1tqI3o0Fc4QLsDYvUd2r
p1IOZ+7JAUuB78KKwS44ri1kXVDmflbB2gncNe37TQd+2TaFX5Ww6Qwofkt9Gcbxqs7faxmYjykT
6dSry0M/XcxBkgc0HkXsged09DTorpKaeSC2O8+mgiJ3Bu24Inw/WfFUmEjIXrZ26tlAiUo1nXSx
ogzlsNHeSd2gEJpWdvYQRwTgxNVlItAXGcYbiMdofBXnne2/IfiyMZ2HOoe+AKzZ5W84OSRUTiRw
9UOygtq+OThfh45O7VMOdVRr52XQcYG7o3KiZc5KDRxvoiB81hQ4fhMdUPK42ug8KnEGSg9nfWdr
vbYMQ7+ZIUMMTxzav5/dwkTaZJToFqKoblL8Ox5V2JaiVzlit296dMOpBLXuT6997jX/VqRnJpf2
bjlRYjg5NYPJIc5nOYcK2eg+UzNFzgESdPsig8tOi69aS1p4qnJHBmXeyeWmK/p131QTe2iYtKOL
Ycj6qygODpktoKSj9Uu81AiBQub7Ws5kZNEh1rBCu1/SVyfPfF/cea0ubWodiq3LG+fM5sUyaQd6
KIivBu6ko51DxStzzDArsBys4cu90mKNLABhuaO57xR2lo4vrmroLDV5DcBPmun/giT/x0fkzOiZ
U56Pga4Y/qbxOhd527lGlu+DXhARPozUYBkWVjqnnlz8AI3rcF2l0l0t5VNZiZEKI3vYQC+KFJjG
tUVo98EFdXBytNoVqyCs8n2uCSgNWboQrhMjsPYaIhlbqaKv37Dc/gYqh2ieVjD60QMqLRgHSQsD
bqamQ11G8JVFn3fKXLBrda5AuAY2D6xln1ftJsj1FrK1KFtfXruTt3f49OGKU4bcBrv2eOlgzOzd
PLTzvdcM2vWR7y1aQbcmTsSoM+bPGSJxR9hLkQEro9VRs7RvY4sMke9buEmlhOKLVn0JAl+6qc3G
W6h9f+/EgPMbXzGhdM2zT9ZohzWi2QfZQ9iq+c9oj/Zok0NfJBZ7vU6rTZ+H8aptIMe4PJ2nR5+E
6HAI4A0dEpXjcdLfm5m2UuyLQleXotlHtF7G1lwHL0tTWlDNDbrqr8w6bHYJjIQPl82fOwScQ1Qn
uXaGosDxauZqA7I20os9hLDqWo8zZQHFKAhNinFSSleFjjgZFNc0fFw2PPzw6O7hOkcNFZ4KhfMw
2kamYLeuHTT6Liip4FSWksHwANGAzb6fC76oXOWB9f2TNk0MMsmQvGlUkMdzHVHVQgXNUTh173TY
e+jag3df0BLYOM1n38aRrdH42iaOhCq15b3lRTRpqzdw3dwk9Pb+nSENlUY4zelnG21SiDdNqQpU
ea9CK/DTIdvYzaRt9XrZysnr+zGY31ZGu0S36hJ+XbwmyIavElCuMDK5Tj8RXJ/sRaxAJ6WDD0Eb
jRTq8V4kNgpsGoflfQMZR3/VKdegm+USFue7sp3YfsO8HG0/kpYi9QFSfLipvH7HtoSyC8XQaBnR
l0ifaxCLvjjKRP7u5GgPNtSPgiwIRiCRxzakoLFomSjFvavCjG4XEIqUPUhpY9ar6NhIiQiHgrwB
v7+4vFynz+ux5TG8hORQJfVWJhIfVWSdE+8KP2ku9N8Bsj8korEu+mIh6wKA5jerEhedr0wIMAzz
dzK/0GiDrJHAzo09Gl53M3DaVNpbBo3ZgrN0rdeu8ZdVdF/S7TEx3uGSPLE23NJABfH/x/FgjnNq
uB7tuCEMa42hr1M/XBauvGhK/0Vtv9ih/MVNHrUmXTR0K0MZt+mScHX5K85tKRw4neFqgD6t0VGM
Iwl6MleW9jDfLYriTaFpwCh+iIUwsXfP7StwGnhQXFgawcrxvoKY1PTzPJf2yqNfr6r8LfNukh+h
/ZCpeyA+nx8VUFmJeIZXmNLksTGY4roiCCRlH9fmgwEVX9MG2zKPvuSBMXFeztwyYDR+mxqdydb3
Ws9qZYVajfzg6PKqKqGvaZuJ03Fuaw5BCyBlPBnm8HhEWZRXKiTY3My+Gswd3/pi1xXUPWr1ogTN
VabTyn95Dk9TMsSmeHki08fuJAo/NplGceUFUlbuRS8yv4SdVM7qPOqvFXg85k4UwTptGT9DGEOW
RqAmyyaulrVb335Qc9oiT5U99LQmXralx8bdpkHxPZFCbw0jcP068bGnyzAEWQqkziw30MfRimtB
I0t2GZa8krUyV834K1za6TIpa23u5FzJKq7oTS1bwswVS2gCjbRedhl8HE4du/PKbRRkICJhloSW
vLr8cadrZ4JT5JmgBxuvQR8VK6ErDZo0CvGWatNayqV/6+euuqhp/6FvXrgxIaBcXjb5AYA9vlzI
Z1HLA20KUJAw6XjxLJc+aW/Au0LWa7w5ZuX+gBM6fOyaSoDuyqubtzZC325Od2j0Nak8BYZ8eBJJ
C1O/eWwz09vRTUunaAKalC4p1/afg9AX3tJMRN9WkAxwwUJneW+Kh/LrrGGTWAiNyPK975a0oIl0
h143kOncq6ksFPDqhYU5o4nO9eeiFdhPphrQcNq1cg9tga4Vu1hISWdKkhd8JXsORVVgCsab6svN
Pc1RQQAlZNW8d1DX0aAX+dETpLkZeF0o3l8Aj0TvTVOhGxpnkbNvG8oZEydimLPDOaUkC6CCB1ga
EumaOfKOxNQphob9bM/VDZclDDLOTHHLudSsL6/eeDOPDY0OeyOIDWQwGKpMcVHCEGWGe8tuJ4Yz
fO6l4Yy2SEyeJ6ljrGgiGNrMXcJsMnFrjWeMBAG5O944ZFhk3OVRukc1BamMJb/eh5G/c9xog9yL
P7Nyn97BgOza5WkbD4hSK0hHTpkJ7y3w5NG0+TEQtjSs673nktmhMxqOExO8/2UrJw8Z6VUSLMRX
Aw0DDf/HJ6vW9baWoNbcVy4sWAXdRnVpwMbUrBJDmXU1nf+WGcOqH3xyVxBnDXIng19CafUk9Dcb
HWaALCK4hHUqgbTTyLxZbU4Mb5ikw13xYQUwAOkNppPn83h4xHOA2JSYJIcA8361NyVUEEDwXJ7E
06ViLAdWxkvl2SX0mQlhqh/Cfm/Zr9QemtVlIx+YhZOxDCEilgihxjnkSusb0aVzcN+U9iL0jX2W
9LOy/Ekddx5AQOvr6lUKg3Lj9e7MFruZorQtf9JcpcLUUTjdNvg+VI8pv1G2plx0PK+IeEJLr9ru
XYv4Nu18kFXBeUerHpmyua3BXFjeF7I1cSROnh6aX6DlRruTbgAZy8dW1c5SO0pH3p1O4c1aee21
1s8d5CNfL0/16XrytJF6GFDhQ4J3tJ5qlBeQpAreXSiVAt289MhCizWV+jvJrxBhEf7IH/1JH5jD
4+E4emh4oSPzkipWO1Ohmgbl00A1JcHM2RjinHcLKrSo+FagakEhGbrIzw2UL/gofODxiWTA1NFA
48bL0CeRyn0N9HqedFEDP0OUTDiV4+kcWxndMRJcrHKdQDvWWs4ezoRgadCR8zeGoiE0MswpOWN5
tDfaJgpDBNzzveLoPJuBGKfPQi+JE6dw+NbDQziMhccSMT1RxKEcb0EDp8eEtGo4hEa8yhovX0Su
kC/k1qSZtMiy5SdXCBdLBqkBhJqLiqrO8R5RUtXX4KTM9o5eczX/yrTnywaGJT4a0IcB0MpsBO7j
8UnGN9cTsdayfWjQnOrhx1Aicl/+mZHRy9nmMTtAwogXN3MYypr+EUrGz+6A0UhGOyAONHjiPTwA
KXlrgFF6fTdxz49vPTwZFuP3XCnHi0FHsZ62rpLt4UBtNzBvqRxUnyr1zC6XzVQxa2plRm9XYrdm
CMgq20fKkwThYNLckMCYmLTxlToe0vARB1lwKVW62B+WP/3OePpNBsejQYQ+YebkChjN3OgKMCOk
aWhJyvZd/a4AOESJ8p/tsGGcB+NQPPpXhVbN9ia5fCG6M7Qnyfz1z2yMzmIYotXth9hwOvDA5jcl
etGqiYz31KIPW/BgHF6i9wYEh9neR5Kqgok+D1/DyXL0xHKMAadNX/hFajGS2oTwSXVnmepNrPjJ
RXm84mP4XlgwiDSTs70hocNrNLQl7CFgWirp++VVObuDaQ+QzaHhg0zi8YyJpe0CfuTYE1ogUwdt
RfNmdMrSsB5sbaIkcnZ1DmyNTgvElrYRJ0Mok1vzyriV6ueB2/3ygKaMjM5KLqBU2cjDPVZDlaFc
iSbkWn8n/KM34Pe0jQ5MiXhFXnxYkRHlgq+6EKBxRR+vij+/pQFQUt4gEUmxXBmNRxfk3CoEkctf
T+dqCo+9FSDzMWHlzN1MMgk0EQGtSrg08kizqvDtNC+yvWJRMSa4nqUwm0CAqlBVnZtT4eaZRcIc
MQyYOJISJyW4TLGpxzds7+xrT+oqUAJowlaXd8IJqOIjdD6wMt5vrRYiEoeVLFoOkcsuvQvufbTL
oP6tZ9n3fuvey1OB59mhaUAo8KSoaIy7kYPSkwXZrVgvC34Nu/mpV/VCDeOJ9PRZMwf5h9FzbZhk
yKlE4Hj431qwXqGwC6oflyfwzCV0lOMYPdiyKgUwnWPDt8OVqN7n0jMU4es+Cic8g/MrdTCa0XFS
Cr+py4LrroHYQKacN4NdbZs38pckdBZKYlLFg+BWlx80WMtCy7+uDWVdQxb7z0Y8eqOMJCCt2gw3
lF8uMqhpFWi7QT2szTSeMHUSkI4TO6O3ChWDRKJFJdvD5ablixgunqfiwbgKnmEmVaIFdTAUQ5KV
HU3M9pnn63BZrdFZDyQhhMMaw5IfLkq0L+vu/vI0nsZmx9kxa+yxVjEpkyE7BtmB9aXqZ9I7pChB
Sc/ZwnJWMPZeNjixU63RaXAkKeksoBB7pdWgit8iFQG8NF6VsK9ctjRx7sbQSw9yXMPwsOQhuqp6
11lQr6Tg5Z8ZGT3KUVQ5efGxQnGLGMON4kJS5E9cj2de/qNtMLodUVNERUVhjcSoWUt1PuuhK5Sr
ZiYEu1xy1peHdPaB+X3CxzloKc09QRvmrZbw/gMbDPA67ZOFpT4bJWeeTuEKvabLRqe2xehaqft/
GQXHzrWyd5tns33ti4lmi+FWGAWBzCQ1s4HVeqjHHvtQFo17MFXjnpdxsgoGojLYqHVAzmjPrMjT
7ar+9fLAzls08NgGrw385bHFhDpdFoU97yfUlLbv36ZxN4/jHrSR+RBY1jwr/+I//I9goxPg+J/3
1W+bo9egdDyr0V1i6VgV5o3yBc37hanU877xVkkC8YK8kaylUlwrk02sJ+tItyfIRB2Fdd0ktTQa
LjpyeligKbMr068IUSAipkFTlSzA1i8/ObEjS6NBwhplqk3k6LtcvLMzcaMUDBAGNAhsn8vUWFBe
mDiGH6mVo90zMjk67EqnNzpkyvpOXS/k6+JF7ufI2bWwqEChOweVfwUj1ZyKzIt23ekPJm1DN95i
qp5xUuGDLh/SRTi8VFUackCjVyET4j6sez7Deym+Nb/QSN8UD/mjc288pMvwW7WpHpM7jFNCW0yW
v88u8IHx0XvRtU1v6zLG9W1Dyhz+EGmm+HOlmNc3xSK6a9fhMxyy7c8p+pDTXT0Me8DeAqzB5RzD
MqHCVczCcvVdmy/qema5iw6hK2HplUtow7SFvNUnttjJvTuyOHr3RTQSlCDBYtZZ93L8JPXesnXq
RW6/9O7Usp48V8fGxuVG0YrdzC2G/UwXmJkjA5MtWkucuNynrIyWLxT62M4DhoTeqOPnvCAoLEvf
/8bR/L1SY6xnAzJZifRhg7rIIZYJoZYF23G7zCPIerJ8ZtKweNnk2W0J4pyNAekLtdPja9bM+py6
mK3tQtOeRSGi7MFCCK/dqSav8/P3287oCvDCUK773tR2HjJanrJLxbWcTQQMU2MZvuEgNdIkYY9C
rcUdmjyFUbVQDGFm0mAVaxMX2qlj+7Hnfo9m+JIDSz08y1AXYinIZ+K99b18jMWZdytvwvfqe/MF
8gwzmlVTXu3UHI7e+kZrWzGnDr6LETbJm1nQ13NZeL68IaaMjOIDJZMcP0V6cge/+NL0vJUPkZ4v
Ly9b+Q+X0u8ZHF0RgggMx5LZd7Aj1upeSOfWN/MHkY/+KogLeBdRvbls8vLugDb+eM2SAgQ3oYC2
y5K1Yt2ExlNBwwHcnv/MzOii6LtUdUOHRdKcdC4b6D90X+J2IVv5xBSeuJtHe/Ck1iXShuUrHQuV
egs4SbmPhsbwNZwlIvpHyfyfDWt0T5SiICaByeyV6ndbV6/T7J3of97kyuKyodNAGRSTib9naTp9
Qyed2ZEaGwgrttqupX/Pr+fRQwtH2cz7YcHWOXsM11OddMPVM/JOADfQv08/CIXucbuXijCjllMb
3qH43aF7JXJ2L4/pzJnCwlAn5AUWLWW02S2w4ooAM/5OdOGtDZWwWHUJpHxGoE09vROmxj6OEOm1
6tJktIt0VB6z5UBGqni//tF4xjgHE3ZXLwPDshNlyNyLfKEX6Twypnb41FhGPrHsg2tSasZiGM1c
pfAget+SeqpB5vyGA+hCSXdoNByns3Srj+IyE7Wd9Bjt7JeshSmCaF5daB1liFmezZANgCrn78zh
b6ujezbpOzFRWqwmAzTpqdS+6FM0fOf8bvbdbxujfTc0QPUoLWs7kGpISczUZfxo7NxF/oj846JY
1L/8b9pamUcrqJDLmfU1eU+u/tEwxyhX1QZeIWWdtuukivjUQvfuLUyeLxs5f4L/PU5tdOcmsEEH
sc04G+Glc7/15dfP/T7M6iARRUqsXBIDk+fx0xFkSJx6TlbdFX4fLmgW/Cm04lSf4clqDZfDgDuE
Cw4Y4gkUxQQwKIWFVN8FQiy2C7O1hTeljfWngkLfXpVjhExVvcpf/TAiHRqpVUGM2DrNi1tV2bwH
yxzNvEYCYN6FcvMm6anWootVOeEspaf1VUEBzp+3pKzRhIBmC209oSgFeu6zcsKTHUcAw1jAN8sG
hwr4x5jSw6qUtHTUsLxz5bB/gisdCeI8i8hnGu48lqLNQOY5caLGGYMPm9CH8GpYMPeNH3glrKIk
s5Tyjhu9/ik1yH6Bg0XiDzkoqMqV/itSdc+tom0u747xNYVdYyheSKDkBtTJyLXFpCZlotjcJZYU
3CRJn87TEq0WSMzcCR/mzLQOM8oehJuReG600bsQRGXTa82dbcI56tr1T4EjpSriU6n0W7sK608+
+8PYDg2OrmBfg4YXgv/mjuqJu2xC4cmK9GYmdzRjFYX9yWAEawwKhlMdjLgI3dHxOZPMVPcdsW3u
LBuFWMQ0/Afdbl6S0LB/FDkyHJcXbuwRDuZgOAKfjT0wFKMrmOdF1kMnbu40A14gpavKhQMN3DxK
AnshJJk5sXonTi9NdADpwKmCaaM4NAabOZqGWLBgKneh8ctTnAcNBs8gVa8CEc/NlhetZt7ITbT1
s/RWRTjk8nBPzgcYOspecIiAUNFPOBKt3ETTlT67O6Xz31q1cDad6JSoEJYvVqqgb4iQMbJ6UxxM
J40OjPrI7ihYalBeCLtWYdS+9Np26sqFVb8RZDpS01mP7E8BGDcv7I3fSIBg20EvMZ64G8YvhDaw
ptCDDh5tYFAdo2TyELk8rzf0O7TMzUWiaDFCDN1UYeysFTYNCUsV5/VjJg7CQonVzYcmtbtQsLN1
HCkhLh4dHJfX8YTab6DVpeZHLyis25o47sFBa0ipkkpAd67Vq2cZxWUfSUpb3Fu9jZJ8hh7Ot9gv
aG0IvcRFTSAsTWmeGnH65MCReS/mXrv2u3KDLipaoY6YXfe+4P/5BHxKyuz/Rsf+/03wjMviYMUW
38pv//UzRt6rG0jl/+e/t0n4I6m/HbKvf/wff9KvK6jCkOjFmVB54yGt+xf7uqz/QeoH8mqF5x/e
kmH3/EvsDB00cjPm4KEaNHQiF/NfRVKV7v/8t6r9MURJ9FzTKifSVf8pJRkAr8eXIn6HpIGepOdC
hNiOlufxa2ZkauW5qrfwrfxWMBEVX6qoyN77QSbU8HBJmbBGDOZOkFUTbJMhLVGj/l/2zmw5dh29
0u/iezg4DxFuX3DOSZmpWbphSNoSB3AACBAk+PS9clfZPudUt6t93xGnKqQtZYrJAfiH9a9PxT6I
wmcKs78WZieeIbJpboIRT3ItLfDtfftFVmOY4g1/2ZM7Q5ba8swQqAaGfgWeBBK+Z8PE4MI4scPk
jOUrxgvDHLCa9n5Tg5P4g3NyPRLmHa3E3hAB+O49+bHYAk9UTz8gBflVWo6yM8AUGYo+cNqEpkTM
Cl7gYJ45+xr4jKh2rPlpG/vqznFLkWDQcDEubjMCRm1WqqFJa5QWiBB8IfJrVI1RP84AbNbZgomi
ooGLAY6w6x/VaL7XMDqHp4/dog9SVwsamiHH+EFmqtAoTOhfWTRogrC3cqEHg9oMuHdv1CdMcj9L
3ZMptyxd3gOxWW2pWt1yjmviO8Cwrc3OJLNTRl7ridSlvDoDXY1HvbZegmp2jqsnoIheQhM/rDRg
ZPYQdvi0fIhne66jgd7GkdVHRzVMuCYI+NKZD/65U30HeNRaeinQmCUasz37DCiKSb1zY3cwSITR
EC/PQG/Vaj9Vofvk9hg1LojPe5LWfrk+hkhlrwLRXRdJOKh8GSCFJJ7GxYkcWLntS+nYIN5Qq007
IwSkd56X+cPt/e5YC+LulVM5BMxldwJ712lTHjD1VbsT3bUzfLqaaRreAXoHsKSi5hi5GLuPe4+4
ByWpC9jNRM6SMm/eLWGpDv4C47EE++0T6hKFnD0vlpWYwBjSYGZPCDbudXgZq7EC8W1QYYKOf/tu
TehJdwvYdYJaJ6pWDcQq481RtGFTrGqicUu9JdYb5o9csmKWeUDPvgoqr4DCM4gsA2BVLiikfaIJ
MzmtaKHAgT0T/XxYx+Cl8uSYdLqaI2R6qLMPS0aWZs7cyUkqrk8e2N3A5TheOvqAwLHFzUNSlgkt
4e8t4d8++F00AQLraF3HgbCWmBMPpG/r6q2Vf7yZ5dkYzYg6CmIZzLHNaAzgz0WMrUzcYXuDabiV
NCPuhnrTOmcQxyTcUdnmhUvsQkSeqXLDxNLmOsnKjGYHvNIR0vF9SK9LN7g7XYLwbUgMDdkCFOKh
lHIfcKdKPXsme2kBdtzQ8MGt9ZQ7gcEjOXcWoKerLNy1ezalwhiSBX8GINrTkTmQKhPw7JqeaChV
YUyVwLoAkPSuUpGPD4GLrA8kGM9QM5/1Wh7LEe4RsKdfIM0w4gr0XHd0opB0T6ExNE8o+Da7BXQB
qswnX1PvqLg3REMw4oGYLNgF+K6Ma5Q/tnaDXVCwfG7M97JOTU8W4O9I7f2r9uvXKlTdaeQSd0i/
MfSFgh6mO+t6rcGpvQxc613VU0BttJE1cL3+lKrd8sru4dYBB7gG6ZUsOAmMZ78H6Q2KafdpCsxe
RRXzY6CTmxjzeeuPWw7GDVaN0bJ+VqtV9JUxLolHEeuBBKQyJsY+WcrmDmNKvyNgt6QRaFNODeGa
6p6AUYC3tTUL5kaBovI8BHYiTXrsRlUePb2UN/64myL1yle7R1A7W9dNke1KNkCtmqX6nhc27rva
XQpiNvBKhdesEWnLYwWrfH1nQlr2YZemd+AjLzrW1ShisiCdrXEeMY292UY04IZ/dpmHXLiF0OJB
+g0omGRYOxsLjw0aQY/usM0dM7Vc2l5xo1iI9KT15hg62I24udN14c61FwIwyF6yYC+7iT0z0pVY
KGsstZmLVTRIe9aCm2gBlGWRoBaQnnamkS4TwODL1iGvxbOB1mxt7gBzB9h3WwE4rPUNu9ShfRpJ
4X1U4M1mG+uc1KoBj/fHENMPwWZFqI3ADdkhvVWnwjXR0+16tOBkGfa5odiUdmotsfFhPFdR37pj
PGRHQJZFXIMJdV8p4hwxFF+moYFFjqmlOo7UmpJqcmYWgyRr3ze1j80BtiiOm0jlN++e3jCXsc5h
Zrg93B9dWsLIG3cbHsOToNProneqw5G73lTY5pDWo9ecmOddxpmP6WTgd0t0MQ+UWN05WIAVJlM5
ocg3rjRBObuMuef0STB7VmJVrSezAfeqdFg8cUlehrIi+9oQ46WrTPQg4Tl02QTWs8YeUnSmE2uW
TmR76HZzmGv0/XDu1dqlk9Oz88x4RhVJbLUkRtdhuyMkQWupSnWtUDzldD2WFm+zYZ4tBAeCx5iI
2nuiq+5hPh9hhumhWavPJoAfRqMUKdBEmXJ3FX5kbq7qo0m3YZey2rqENm49XbM7L/AvqM2wvd05
cjevxHloO/4jqPmjIIo5MqLGL73NQ+KbvI/n9s4P1jrnI/UKF3fePfq+APmCz/wwKBv8uBUI72oY
SOYLyypCr+2Pvj0aF5DO2j0gZfOu63Dirb6CLGzo2YV00Av6ojc/zYBjFmkoVWaMCLQxnHpq/PAx
HPT4Zpm8LsDxwv04W88TgTGNg0kiVK5bbUXCcfFI1GUxU7FhbWH8yuepeui2tnoGHPZnBsgqtpZF
xuu4lHcNozxDh6RDOA/BivS8e7Wy21vOdQG4bpN7srdT1B6ACcUEQDLWbZvAymvac7kYMXeEOA1u
fbT7JYhrA2BTgMM+uOjYo7+64krpwgAwGTHDZQ3bzmCIljC7tpxsd+7TAKvhfvKHqcBVKuNm0CbW
7NUKjqXDoJw01j1G1GG2Y2AnbyCE2nlgVe9GvXVfYrGcCChMEGfN5YmN/nNbDVkH+MdemZOJRy0c
Lr4Cg7SR/pjKevCfliVczgOi4jPggU9mAJwUxm+S2tlAr8a+fk902aRGpcZiNMLxMGFdeQiCaj1s
DKi0ZgRWNLYC7opo2fzmjdsOAdQOj4ebN7phB4CrhwcpCUnB9HOBi4eV6YGZTT/euKcL+OVDB/NZ
b+w+IG+pm2Scwo9tCsdXczGaU2BtwQLjJszAEbvbPhZlUxgbaTG/96Jy7711w9Mn1/G5713noucw
AAfRFXuYQj2BwucWNrbzg4nmdDStNXqG3ARRjoka8aWuqzfoTtQPXSuwwlptJCzYsJ+yEEKlbe55
Aa3g8sPMQd0rcwAzjbdNXpJQpzV+/Kv3Z75Htaj+gbrhu+3nMh4WbwbRqPcyYK/l0agW7x6aEgko
gouoRqDSmYAH6MYaQtUqBp/XKrSjZtAhwLk+ydobSeJ1rv/YdrcL3i5YBY2b+bR2BljWiTDMBgG1
QSrdiWNBJW27K90Aw+DSBYRW1HdrM0+F4wMW2Gps3fYot4wpat9tE7e+qMdcHBGQX4PcxA8ekgFV
9s2os4b7KG5JWG/vvWl9WWFl0U4t/ZYuFuexs71nydV0wP3HLksgP1tfVbsVjtXH1r85KFgeqD4E
MEREi/MTwL5d5gTNGwxz1hT13TkLlALALniqlM5Gx9jBOmvvegqEwtGHK5clWM7g4zRs9NjPFscZ
NMTjMFcPHC15b6xP2PCQfFjO1a+ahJXdUfnqWtEbtPjXuok4QBTSbV5amuXXVtZeDgTtZQiMGTr3
7WMMyF3TCcBnB0tkrCVG5iCujBcD4mpuwSnTEYixLT8VjkyGfsoRhjS7AbjDqbVZHvhzlQbYTGJv
Hn4xIV4hGNqVDRmfkH2ASEOJ/wzzDCPyO8ITQ1t7os0h6ZbNPJeqKtN1Nrqk9nX7Aq4DQIpNiIbU
Bq1B46k2aaYak/b2+on+eRu5yzBEiHxACXY7HMpmfq0hmWJthrCkgNVvM3syRxcittclRRtFZwaC
jsGgc2r4Nd1TUf6YLdvzugp3JXKJmGi7f4ChebnTixlEGPrCjBRoxHtJBaaelzLcz2ypMto2BOsa
tKLbNsDyCQo6DLIvTeGaZE9W3OU2LVmh3G04guYLUKTrqpga06dZaycy2zVyqS3SyR0w27kt9Mhn
qLm4j8Rl7YNKIHwIwCGWywcMjtpTT4gNS8T2Be2g6WFo3RIiDAsBl6bd3tdOsW3jmuCXsK93kicK
UfKR4ZxHwDr0+6pqwBkGQHTyV9RLg7AYF+exg9sE7uuwmEKwmuwZ0xT2ri95DX5nC5ozDZ8lVpXQ
Jt7RnHSDRAwuWu6NMD1VFRzh3NreTRgQz5aNYBkdwVZ2a7JhknP4JNyTOMswrvPXITiCYF6eg0C/
BV7dFwYWaZD4YNltp9j5SV2fXD2JohG2zJA0+SiP22NeOl68eXadusTcsskxeAFyOE8mtKyLTrMn
gBrnuOdkKWCVkgVhXT91mJx/D6tTE4DQGjFvCfCX4Ew2UABEpSesuMRUPFTM5T22epVphx/NBW8s
mMJ+UxZhhUtiqjFSPkn5POKSDk8uh2McRHgARXFejCBVpsYyZ+sUZouH37PMPgejS8PU2X7u2tbE
CP9CdxVf5gOZ5YLEE3U9jwJgKxFowJY5pqbYr36bWdSvU39rAWmpN0TfYfc4VCQlBqL9si+LSYkS
nFEJMOwwwM0GIMpmaUVCYCaVGNZEE66tLiNkrvOthdp3dXDwWPl3FqYj7EEO+1Z7Lkh1jVtsgwAU
vgVN1zKHi+7YVNBt9ou6l2OhW1EWnhsCXkTIlFp6RNjpI2TeUlENeteu1IubtpFxQ9pfGCa7CCfr
hddeKtdoi4X3dUGFfJ2YSaChtt85PlvSmdRLYLIFZHp/ntX3gpQVlQl3wdk2d2FrJNwssQezV+qp
Nfb6d9qysdissVi6BcUcxWJj8H6Nsn8ncLTHS5AQW/38REfYzo1IJahwEu2eFthgNoH3Yq/BZ1mF
TaqF6JLO9Q43s/1Itetp0eUah7W5Rp6mEUF4gsR72nY2w1NJWAueNR6IpK6N9dCaq8xUxzEvZQUs
1qByRmSeJTC/jsIDPeoYmweLt9myEqS3/aE2DJ3MrrxKr5vjVqo7Ew0/39JNHPLlYS0HJ8UWBlNV
z0F1qWmjweAQy4yNiF0VXHF1RIazUEUa5ZO5puCYB9tu89yUAi9S+KaUKCNMGHjhtYOgojaLehz7
GrZNsAYyPPWKJwI6pi4a17mQlr9GixVuCCyZHTOEq6jaSJ6CR6TithcAyD4HIaXQ3onlYqF8hRVv
mxLHHA+Qo3gxmG5tYnANR8wRjhwcYI6D2YMsQWqCoEZMyFcYoWGsbeJeNVbowRB7k/Mg1S2d4OzG
L6oW554t56qbkfxh9wwwLD8GIKSXpb/sm5JXib+svyt2B3UDFoezlzYVll/Umh8b2wLJCIG/59Zz
QtRCok2D2iRrM0hrY2sKzpswmfSq7023PHcTtmIdFjUMBz6ZBT2cxfVwmlHyKQhpf+TYSYxxGu2e
b7ROQndDcYLg0zDkWeAjhz8AtqEE1A1fql6QYrQ4V410yN4khrfvbeGgtkK+TFgxghSLMXZ/BAd2
YE6HKWerz0dTW3HjbnZUe6ZIWxt2wHMj13O5GWESLhZMtnyXnhC+3zJR+wF/8xoEc6ZpKU/+Bvef
lVUqLQm4W/3aMjjzWY8+A2O+w749ul8lF7nbkvsemXjBJSyWF4GSo9HdT7UEybXTO91X12CE8svs
+72WU1a51TO6A7+MXtLM7EY7mUBMjuHRsEQOg22s7YwL0jfPy0Wlk1G8eM2tH2K1D6vHRII58gsP
9GcXsG+3Hoe4BHY3htEjmFaMB7FpYit1Rc5hyDGs293Yr8fK9AthDHvuLB9Bj51g04vKNcCFab22
Rowhmj6hDvBU/YA1wULSC8Ss+WabZMgdi1xEHbx32oJ/HxDQybqMEWOXwHEBdcUqBZweRzlp1j+K
o7RROaCK03750F158ODNFdkTkLRBWDbJzBEWWWu55f2o/cQObPCb0Y/JZlV9QPSSgVwFVq3D99ME
8zpQumLlKOsegA4/hnkB2tFGdRUNxa4YkDcVdO8w3b+g7Owkk981iarmrDdJooMKbPG6hwWdvBKp
nlF0WCKXsSlah6aPHK/Cw+qVwKFrjV1oo2VOAYe5meOs/gukNz9TCRPPzbe7CP6Bl9Abmriy/O6C
pgvJbLPjee2glrJZVYIaMCbStMhH1vSZJ6ow87SJBAI5ZT3pqCLTwWjkae5aYPIo/14t+Yzhhmxt
rQ/dUxFZZYBcyIGKBOMBxYRaS2KjzBVjk+aJ6PotVjo4d836brvh56yRba6zD5E72BTKZz5u0A2m
WJWSEQkRNwIVTGMgt1U8WBJKImxdQevuZEUgXTGn+0AYDWx/eJWONm7vrpUPHQopcThYY6o1ppGJ
bBUqmHyGjybKvqUNBtVUkjHyOv5EFuOdOm0flWtjP3Y2e0ZOFiZs9vzIpi30c+Rh3Jx3KYcvH9K2
ygx57NkK5GndYLAe5RY0m6wpUrb/C35LSxRIjNqZdZtNS3/2tOyStfKaBAXpJm7M4UrwQhRtrTJh
tM9L3M2Dq1AA9TSLFf4cdP+YaVuctUoNrc3UnqiLQJyCXbWRCnc8RNsCZoUZ5+SXU44+iOVuHw/B
CmdGGy0xWOhAZz2gWAKjoBdqOdjhbaTdyHwsxn8csoD7XI8Y2eh5F/cl4vfKIMWMQimSRSx34Ds7
lTQxs2Wik4ZBxgw4PRmLFrY9Wocc9Vvy47dqRzj9DtiKbcK8lCvdTf78UUGEChNx+7nxrTF27Pqs
2yGaSF3Mqzx0Ao/cZkJ2ZMiFxyO2+TMdx7KAwAL/NsBjFcPRGJbqa53VBiyVQhSoYrcd3djVGJf3
V3qPkkQ0S6w3Dtu1evIgCZkOSLE+kTsveWMc1apysEMvTeU8rVQ7B6WqW3W43K8InEX3rc3my2Qt
lL/qda5wufhHY4UvQT+/K6f0nns5jYnvb/7eNLDHjE65kxzeRg4Wn7jWM82BU2ARh7d1IvyhMIMt
X6X3DHuLTynNZ9qKukD7KMHZCgqwFSMyfgeIn1jdoX3R0cSa9LucBJDhrfWKRLFHn8JyE8K3IEIN
iyayGiYwNmiyePZeeOyLYcsDr56ue3jhNzmFum/n8MWKkEK4hWcu5wV1vI/2VtOFpdhVzwTl9+4x
WOxrwMgrbBXAW6FkTC1Dog/BEOa47vYLlln8VCqC6zC/B+MIRyJ1w14H5Qinz5KmdePWuIDay1Y4
d0dwjpoOqJ4f1i48YCj0OMCzOG787W3cYI5vjXUYjT72wN7vf6tu+Le/LSv8Bqc6mzz3DK5VG4mS
XtdZovXimJE5V49j6Vz62bmsbQWjEbqmShixGyxbMfTuWY72BmlzwyNhMAebjAe52iL7IkAoEZFW
NAh+EIO5i3mFd9qGP15H9lK3UNeKxC0RDhkDPA/R8adJLWDms6JRHxuYFbivUY1AGXsZz6Pxd4La
/+8L/8tvx+v/hMn9H/rCw8fX+Oe2MBq5f2sLg7wN+7jwxlLGhDpMtyD9Wb6F/F//gp+Ax3jD2gaw
tkH3Fyq+/+gL2/8K9QqkRzdALBAqAfRA/9EXxo9gHAMTNqgdDP8mFfr3f/vTJJT4y/d/BOxCGPgn
keytwQyBDLw+YAMSQsLwVxcQv0ZiXyqNmWLrirJulcyHq5voeMvquE1UccKOPwPTXT0EsbFf0iHp
8yb3z5vOMFwEEXR0eK6UBW1NnNu5TDGMp1/XKdrPWd0nbba86gKdwVTul6pwvb0xJ4hWxd2zSEXU
F33hp0G2TUcNOSaz094rrP7Z0EUfQ2kWIdZFoBL1J+XeM7hE4cB0vGYqCcx0zcolqt7dZI6vM47i
Cv/aNEy6vN55aZ3f5ozGQ30Fk87Tx/kAd4g5ep6j+mjcWdduZ+DjIK/LrD07ermVs8R9O5Ckw5uQ
xHhximnfpdYnAB/pXDwvMXmwIzu6/QUklP6ZYs88lpndpDDoMe7Vm3Wa4zm6lrFIzfPNpih63l+f
n8PodLh9o+Pp2O1E+u7EGK6LpuN0RMltfzOqiw5wGYpes8fHKvpcE3aUyZz29yP+kT5z1kb+EKOQ
fsBkRRfhcjRbHMK197nOBtQH8N5+9N5EjzhXUbuTicS/rYn/FUYk8mIshJ/Tm53Qe5mM0QDWb3Wn
wzZunmB0dN8gJc1bCd/zakEnHuvIFbPlubFjhTzcGnAo+NqZiT+C1x3da3OpYpaLYo7MswQsucLA
Qp9aZ7RoZrHHf15wXvzL9LplXRIkzbHa4T54hscc5pG8927Ph8hmCKEhUvURCCwXnnTdpYHLsYjp
lX06C/or0fzNziaNnW8349c5n3MM+34huppodBgaXDZo/d7XAbX/2OSJxrVGkLJ9qxN8zGluR63I
kSG+DMgRVGQ82fg0OHEnMHqsdHpHUREwc/BOI/gsX4Z69zatu/pnRmA8R54TtVmVygMG6BL7OL3p
9wXtKRT60bRFhM0LYM8jmKPLKoFhHjcS/yiMVKmXrYKV7V14bSOSoJj3wk710TrZD9Nxyecnz7+Q
z/Bz3IzEgPWGgldBbOMLY08h3CXnEd+35LQsqRFPFP2myHCzHv8fxPh6shArRhidWI7+DqHZ5sZm
nTqo1KGfYZ5ssZs9oMuj+QdNS0RoJqhYbsYe548alb6jPKP+No27Re/nGZW3wk7KfX1pd+0Rko35
p7ziLZPPDWfrcjnucfw8Nh54QrAEjGuEQfL6FUEke0Qb2kaHByn0j/funZC056j9BRlUkSS19zQj
uMFQH2lQjv8SeHWQmHmCCk0d93E5ZtX15lwGFNSSkDlaX3HXcTdqXswLRRL/lqCBXD4YX20WyWiI
VD4Xzgk+mBgQCGL3Cx8sjAYQcebsogsrjOKKHkAmwtmB4A613zv7XD6RDJNOeIIN+0m/1DQRcPr9
xHEheB1i9upi3fBj9YoG4KU6rL+8IOXf5HMGWhhJOTZdO4PPspsP1QtHFKkfkZOZhT4NmRNnOtUp
oNlytyVnlrmHTxKhG4PW96H9Re+8Pey6IdFKzIh+lwNOibHEwVv3iex/Kqy3S3UKP+wmnhD2XKx7
+9KET3a7U9bbpnfwX7zaJ+stOLJJRtUYLXP0ZezM7RSc0y328+C1jMipP6L5HrFP67Kz73M/Nu/q
H/suuCiAyvWDvb/jOyh1MqD1jOrepzt0FZ1nZ8IHmu4YpjILmmBZTj8+6gL1GsyURA91MV72bWrH
LymL6uhOJ6l7Rev0C43GpIrFL+uIryIjcV6Hjzcbizlq8CgTZDKdkyWrP1BSjxDKRWa8pmvaFW68
pcvxzsrM+A7x8LOoE+e87fERogZzH7vxOCcyDc7jzsCvMLyWRSr2INqJQvwOpEBe1N25+yXBAeG/
l6MZwyZihEwnCu2dM8T05L3RnVPu5Y/rRviy+3nz899HcSefkcWhOpPDQ+XZT2HRMaoILXtx5Mcl
Q/9SRYhMIZHHxGoyQFyD8fFYZ16ErOn2mfodvjyGOSBlmCuIhNwT8OVg/ZhAFmPmM1AxCV6DWm7e
uRnpki2IV9yexsn5qpDiMTez0+ri5m/kZOIzhE5SR6j61jnuysTPgSVOPuyPpzZq9w9x8UN2w5xY
B+8QZE93w4ZcMoY6wv1wY2QZ2Df9k3lH0dq5oC+QzBlPeGLnt/9JoLd8FpN37LE4fD9Hxlc9Dh+0
j0WYiyMOKnhFw+JuOaK3D1+KJapPIX+HPJL8Qu7tY/YQ2CXnXKbXMEH3aI66HAoNVRUOwz7nvnU4
ZMIwzhqJIGOksFUBLqo0Ymfce7Cg/a2m+x8FkI/oC439v91e8zUyPTVVLX/HM//1Xf493vR44q+/
9KfXIAj6+9+9hWt/+ib9Lem7zt+Tvv8Wc/e396++cdblx//rD/8uDHzUDMLAr3Ee5O3dqmYc/hQH
+lDh/d8Dx7tvWX9P3cfwS/zDq/4jeoTdKDShmFSCHTAGCPB+f4se7X9FIxMuheCxA68XgDH5n9Gj
a//rzb/QwAvhxo0IEYLDv0eProHA8iYxNTHrH6Dq4PxPokcLb/SHCSvM04dAQEFIfpPG4u2Mv8yh
IBUUq6ZTGAnGyaMWsEqEANBAcXhBmS3xqUTCTR0hU+HXdd46RtsDoTHdkhcLoENjndO6Xax94JXh
29auwwtf1w4qJkmCLtuGmkKaxcLy0bFhGx4yA6UR7evsD2f98reRsD9Fwf/4MTAG4gLzCgk17PD+
MkFoODrgdjAFqLZsdsZsJVEYqhwR2RUMN1HI4ffwvESWS0K6Mzbjn4Guf7tu/dek2u/zCPG4YWGQ
DHE4eus4wD/oi9FFGftp0Vhsyq49Tq0Bl++lQRApuWyjsrwp/0Slyj2DlXDhz1QndUUeOq8Su4Fh
S9omtOnCrcBRivOmKD9b4SryZeJhzgIBi2uMzgNSJAYoJQdGoLOySdyAFP/WzmJzTs5kwsxW+3TL
3N9Ssd+nuscg6n9/qv/Cf/v9UYHrhMUQkJDIO5y/jNwMlQ9NDcW0HEy52T2FKu9OYFpKZNvGQi+r
xw3oyyBsPQjGgwDJKlslGA5OaccdWlQvIZpzH+BxQnVirHYoECNXS4eFz51dgk5Jizvunxyy8edB
kNsxewFcZMF3RbLk/4NV7mI7Cn6ggw0dHO/uTHP9hkxxQzvXdlJUKdShh7JjL8P1wVqdrfD7xUC7
S7qfulf9WWHWp0vGAQowc615XqLmye4gsJsPDoWQYqub4KsSTMt0hOsHMpyp508o7BJU+MJlD3b3
nNneYFwCsIBatEFyXEaekV56ycCEna8N5Z90ldPJDO0JZTBb/4x2SO652aPB2aA1XpYMOicCO3wH
+qXUV7DhNCcqDgwaHbByhyAd5wVTZK4Kf43l9jTRYHuGNGlAK3kYnonfYfMx4XXlVR0/NJUI03Lm
GlXmodNxg4VRoH687vut9e6YZuI0bsMAi2k4W0+lsl8gaSyPrrmhgxTSe19t4g7DVwtNRr9nGZ26
5cG2SYuSBSl3fHX7IdrwZpGv9HLyfXKE/8NN2Q7k+AoXTtWFaCDCBTYEjhEYhTfU+2qAk4JAJu1K
1ioaCPAVThcaV7PRCxwYBoWG/epWSb8G7amqK+hCUASOyxAR8eJhO4r4hGA7oOwl0CTMlKfkhfuA
XFFjhl0ON7Np7cd/Jvu/rZJ/fPrhpgtdtu0EmGXArOpfjQ6YVzXr6GpEWoFaEFisLIQeUihAWVD6
Rl5iGYWWqI+TttGofNHppD3/RRKL9EiJFGrVKxSk0H046CF5NsA8UQjshLo9/ZbfC5TmfPOfwEHN
vxQODBy1Z3sAWEHkDVH5ra7xxzVrCFAF9keFwJ5hsLtlNgK3ZUMjwkD/CM2CJ79vMK1VKoBCK9OG
xkeLJOya8u2/fzz/PDrl/z4OAHwCjGiF0Nn/de1cbTLWm49mLSqh/DFscH1bOEon9azNzJq49+gw
U/6za/aPfxWbhe8DG2bCc86ybmfnDys22leVRWa003ptoctfq4W/Ov5Ufc3UtpFF9hg/QptpG54o
HUOUviEKZKj+z+Wb4uiWyjp03mBdJ44Ecz2ofJjBweNrQo3/Td15LdeNZGv6hQ46kPC4mYu9sQ2t
aEVJNwhRBki4BBIeTz8f1H1mxE0GeWrupqq6oxQVJHzmWv/6TZl+qFz3Xj0r9AXr9raGxWEsvlYl
f5+tHv2gkoamRQwHTOp7/xMn/5zOtW1vcgtuTJjSqOkG4nItXXXoBu9iSK1EbaciIDa7lWJrVNZ3
qL4KUn2hr3Mi9naetuTBcAtiP5xYP1e2cYSsIs+HoWM45lZP9txQK4oGzLRq43vPsyiuSXI8QAF4
1EYyCorneD44ZiWiOKmDex2nYaTGRGxaAUEFQqbfXwcmf9iuuhmY8IZzCJPicgLw3xhOCdYxB/Nm
aYb+CdoSkz8nDW9cAR9X97EZY+XvATCZS/pNhv58rlBaHIhk1Ls2TOJ9nuQaJ+lAUcmPjXffMrY/
Gk3KYAn+F7W4p2GBVuzMzIy/uunoptul4JcvmfC+TMrAJr1RWbZx5ny8rAzCmra+157j/6ZvXLdp
bzujGn46iRR7lrP82qytJI5iZ1jOy7SfFmBay49guQDZTI19lbrWrcJT7lBbdv3Fixu1TeIE14G2
lzdkjlnnSVzFu4zi72zKCjg/ikZlUit9OC9T4HO9nGu8fg7EIiTMjgdaf89MGNTEo6JZrn1XHdFt
OM9t44ldl3jA8Eaf2Ds3swe171GTHqqawZsm/HA7O0YLvSOY8YzIZRxVla6/iwTT787utoG5ZGdl
IvvrWY5eFMh4usy64CzwZLcvY/eLZcb2hd2kn70kM0AmQoCUAdrdTKXYlCuHfKza68Jw1SWUwO6Q
u0tIu+wXBxz9A2gkhfozVaoV5NSe5+yq4KoL9OPCoPKqhXL8KRiWcDvkVXHlD8j9YlG7h9Y3b8h+
+Za2crqbGdauuDlwYT0MVpSStLBr40zzylsH0kjqCAvJL0luq9txBMEqvJlkemqhR4Zx4jNltHWm
ksy+MBMS3e0lOIgZFgzu/PMDcyVjm0Clu+vmKb+ArTNv68x7qgwwd89wxhvt1fPNEBry3KgCuEa4
xD8UKjjA9h23dQ9pOhoCSHg1wyCxSQdM95cibKMMy+RVP9N94xmO94XbfYvrQp6H3WTdDIN0L92y
Vedsc/6XJnfBrSDI7T2vjKMyMbLI7hn+GLPB1Laf/G04IbnfZFVhnS8NvLAyneKtl8Uw3pr0l4LQ
zzC69OV+yt2JkxEPccX0TiZLc9WbVKd7bSmDAKFc345iyZ8rlVwJTKOhEGv1g1oMltsQrm8Q9tnn
NrKTOwfxx3YJdP+5aqz7rE6c89JqzQarhBJXM5cXeSE0D0JKnXZR2bvzseABkKCROt+RkgZPBmzY
o2LteQyKpf5Ut5b6Qqma7hY7my9bOyG1sIUXlx28bKI/h/RS7eCxp+PehW6YwCQSwEZ5mMZfDMi2
cM8y+Uv7GlFPl5bVlWwN4BvljGcYshN32M/NszE1P/ymon3WFqw2f563RRp6B4Ek58JPku5CFiTD
t5Z2L3x3MjeBvzzZ0vut+OL3KHsObI3hPjGtcisyoB4UzNsyhPkRF8I79KHvfB+kd1RhYW3NeoKM
W4S5/5n0tTUKIaxCCrRFjp99qycTbgrdInKdQjR7aaANGBuV/JgZYUE7WCkkZPAyaKyG5dAn6LG1
24JS1x1krGyG8UcpcJ2mnsmXl4/G9dgM1X2aVUQxQU2Qh4LagfraTI4xlFMY4gyIB9FJwJR5ep77
JLhoalVdGfgH1iR4BNmugzj+E09XYkf1Uj4FFdY/ZDo7z3089/dpb7Dwz84ubo3gezg441XmNfrI
Bw2QEdbhbvRDnszg+oYXQTSpvPNhqhzAPL/PtkmFxhVUYtLxwR9XVo3lOeorrJXejjAc0+eCdYzs
FTgOfAHrt1/XIFsWc/ajGZvlJ1msCqXaFXG4G2LbmndyqqzpURK8va/NCs+lye2ZwXYo9n6O/aLE
p4GxWv3vI2Vj5l0ltp04m3j9DGboyOdlM5sueieR1gjb5tG61QhG1M8+hMWoOOPrQcU2npeOXQCL
e+ZySaEOn4lvbde2XRCZi8sGnGWDPNRVP92M1dwGcPoVAPy0CMjtdRAt2rTPMpfFF4ZvWW7HSUw3
la8sFmJmiu6urhNd70nPdOz9OMhm5etTo1wo2Re8r13J3TVzeRhlJQ9wIYNL9vHwMwcvmjszh0v+
HE9VYt84XmPBWaQYyamCRV3spSZvcQtzqO4Bxsvu51CbI5VMK67rTOrjn1PNQ1IXACgJuLdG8VCb
JdBiVYjrsuc1FjoR19j+jZtQsBnTvOkAUzK2qphd5lKUFVNgtV69nMZwR+jnfKfDGTpXYCn1qKDv
AF8nMyWQrYbppnO5W0bne8PdZJRAnYsyAAIT4XzP0AEQsjNBjEXp4cZin9FQwhLPR3lo4/UXmQRU
HltYhpfos2ET2HbxtY5DzmPIGZv6pq6/hr3umq1WQX1n1aHfbEWRdME2HDJeWJU6Z73suZC2Il5o
29YZmJll+OjH2rqGYZtlkBgY3003haYj6gtjXDUToz5isewyZBVetS1EiFV0VUFvLyZzFpHvGuHn
MFHcuinPlk2trfano/zw87zMKdA7bASPimJyvxexMJ9EOLQzrmTTVO9r5Qw3jHbj30tgZFdOiMEs
Qg1/o+qQFzTFX8Iqz2t4MJo0KDe8qcLF2MHAd8lmc0a1y72u2IfSQBozzCvxoEI3vDjfC5RjK4/0
bDQquPxLW8Fln9LzxFjG67RPmfC3wwIQO/nxA2N93MtIKPih0k7Ym5FuCh1HMR9DXeSffDurb9GM
OVdLaDJ3Kip+rrP1+VgIuRtDYp2Y0YQhXLlE7QMimJ5F2xSsPvWojquW4UJ0sxX5sSx+tj5VR2Md
8tQMs0t7DqhU6r48CuFXvxFoTFdl3JkPdZr2+TaF8bpsvE4Lua+auv+6dND/O7sW6WZUgh0kziUT
h7IR6ITsaj7oxj6Cqji8eH7d6m2lluLodWk8s4Pa8sJq2Kb9TokzHOBDaKi10NxtEaPeqHE/PJrT
StxvjemXE8AsdQqImdqGo0tgkLjLHHhB25bO/6icJblycr5shvrzZ0StT9SY936a3OrUklujqfVF
O5viUPTdnWP7w8a15z3gj35OlK22qCpcRFB+8qmeKKRmtzRujXGmSg+kPsyLcZuOZghDk17S8Nx5
19pIT1ex07az3OlT0g09PhYZQrxymY6gCME3G7L6TdmRoGWOuf0pS4Jq5+hS7IQrJeNdnVy1RR5f
e1Pf3uLIlz0Ohv1UK9M52m2gru2q/24Msfqs3ZppopHWCD0zKVFIdvIYxu3nRDXeV+Q94bZ1Ev1T
SzTIOMa1vAcdQ9/FGxFd6sA5WEa9XwLpsGd2sEBT2JAMrQIgQqbqB8Q3Dk/f/ikR4YXWfLVA7EE2
oHf/hUpEjRnUto3bBtc0LxCkRqfYUYk+VpSdcjY/mUhB8R6nY7OFfm697i7omSjl4qkaWNMbs77T
cX+fG9lDmkL+yuV3KzUf//Sq/0Ga/4M0/nv+/n/w6pM//q//AcL9P1PX/3+Fg9M/v4ODKw2x8CUE
zg/8R1cv/oWaXRDHY/vYbABU/jcE7vzLcyBHgD5j7gWLePVW/Q+BwueHULuzvGKp4tPM8EP/DYH7
/1ozpwHGCfNarSP+kbB+7Zz/L3YDImgS0UVeKn21GVpCnHTWgVOpcKnrJXKwl731DFHfeMr18ZG0
ajAoKxPj3V+35g2wesWCXx7RA3J3HR/aCLTl03SwxfZneOuLx0JjVI9UOR7Klqo9e/8oPnYFrw6z
clNs7mCIs+oKWv0FcIRVbzRVmkAFicv+SbSOce/Ohv6kZNEDL0nXerC7ERu8xuwCeqGyc+6LroYg
PzQt0zYF10oeygbgPbJbvLg2lG0KzUZvJT/MPzfH06wRUTFNnbVtJfvGpqwkluGVWYorSdYiti2z
VsuONsec9v44pA85IAXNdtGl9VZYAzEZysyZKaPuQ2bngy8x2rMTEa8gYf/TlLKUkTWqHmaUVOJ7
li7ZQ9inFjSMNsuTi7GtxvtUp0Oza1Jpfu4Ciai7E+C1UE1VG25KG7HhJvPccjiP6Qrv7QJDk42I
AZs3XWmG5Y2a7aI8LEGe+sfFEabHGpyLc90SKLltUAEWuxKB1LJFhYs7S1NLtRP1qK+NOUlhOaML
hZ2Y4Ky0/S/kai4tovao7BrnpsolsEfZjOoiX6YGb/Au5U5JM5OQy20pp+j9J//6jQYBIR3d59U2
10Cllw9+MGdlC2nYUWMre9fHBvHvrmbq6NBcS1N+FDx6wkBaPyFCh3G3dHEG5Es9/YTSQMW5n/cI
zJe6QheVYQt0yYxoQLli19mnlr6sISzXMe6IQoZfmFC+pYeujz0CL20HYk+D+NSJEKlkX1y3J8N+
SfwMqmY/jkffdsXvfA46uTeaudhrA1eCjVlDUB7aQK+PiuqpytsWidw06rNkKHW8HUVcsIvGGULK
FrlVuCfdMj0juCsUa79Hs2mHTQ2dRSjjczu0NTTZMgz7qGk6fZ6XDdpv15/7mD0qkd+WSsENff9R
vQQh/33ncA/Buoz/J0Z5/Yb//kZngRKAgUVUjsOy81IUanTq3hHjggcLrvpR1qH4IG3jD7J5sv6E
pIDCGqNNJUH8ZGEQNGkuAJiIktj2n0sF0oDvj9q6YQIzkRTx7K5IsnwX9BKmo2ND2R6YoAEfhTUx
z/hx4I6oH2sjiwktRQrRbJhljsWhgJ39xY4XuCJhqcz9GPBToYME9v27Zr1eQX0zYIxDfC/GQZZ9
ctuSyg+SaontqKxUgDCI874oq4Lys58GEkraDu10IcvB27nShH4WI1MLsEMp+VZLpy2nqEqnso6y
WMBXbihEoBKpnoYxqVcjyKpp+xbeOtWWlzjBuBnqGOULsxnrUyknc5VxtD3Ziqjs/5lP5PpOELDO
lAoVBFMFXF9evhNe61TC0YUbZcU074qp+kJX1VzYmgXl/ft4kpSwHirw2XkhKPp/8irX+/zX65dz
FhoE06AjMo0+SvNpiTdL7hNr6rbgpWBHMyBoH1a/mkXKiwDKckheSpWLD6aKrz8ErLfYgZlDr45t
65T87zMB5SpmlSbpjlhYsmixo1oaQm1KYjDgrU2ZA5ocpvv3r995fdQw4BZw2pZg/HBqydlVSd6U
fgcPa5h1se1KZ53PdXV9bceGrtHJj6iDXJrwrfLzAKJ6wRtDtKYenUMWtPCGl7Tw5w1qZFjxOXYy
n+yOohy9tglVuDeqPL5k9oHVZ2OkQK5WbwR3A/R6primlV3YiJUQacR5ySF6MRC0mg/NvmjZrM61
suUTahOEi7XCKGPnmziiYjwve9bQ0MAeYiKm+bMvgkqd2ehcki0Uf09dZXMvj6KMwfbGIqnPkkRI
LAOyrARPdjuXTmVeDWkrh0lHH06w7+ueHMr37++rjQgR0DpeWskFa1jnyUPt0iWJQ51CwiyH8FfZ
+925M/ruccqwfTDXpOb/l+O5gmfJM2VU8vIlmtgNLMsri53EwWTv6wC2tdeExnZwO2eXzgVRSe8f
0eU3vlhKmaHBm/AEDF/fx7nt5RGJDE7wSVEFON5UHhFUicPcplilOPn48P6hTsZ1fKzrsTCIC+B8
MAc6LRtLHChJiJHFTozTeDl10j6QxD1j84oo76kOB4i5xFwA31dxfb+kXtAypBpTuqeht35/cDav
lmDORsA3pj4n4JDJzcsrR4XOPFrXxY4PVHRnZFXP1yPgNuDlkF/WCYoyleXLzyno0Uu6un20MNjc
LR3qEnsWyaXSEiO2GFHHB2f20kzv3/cJQg3nhqUeq9vJ+okDUjyCpuc7e5JxfmhJurkNxEypJ2f8
hTZxPsPIbUa2hO3YyHjZ1qIovy2GltDz6nDxtvEcCwSgLqj0tgGov8F2oA6OzF2QXzAuKNCGzL6h
D++f+htvE4/XI68TEsvaMb28p/HULJk9oubL0S8ca182qA1j8840mo9CYF8v/cRDkabO7JMVgirx
5FjYbxCtiy4pUnMlnrtm7o6Zk5TfZ+Zc14HTJd9Sb/HO6rJf9kNrBc9u2iwftChvrA9rR8hLxOOi
dDz5ehbfmYbE8+IoY5NlbGE66qHH6uOwOAtuRAxHqo8SdFZK/ukXy0VbVMYsEyHf7ct7jHVZkxsA
f1EhU8ZMXYtXd1SYDrTmKpDlY2WX6DziouhRzuIQFkKMarZYVznhVlUlNOIR3ywvSvB8sSPsE5v9
3FsFvFRb+o/Z0i/0C7UJyIIpVb1//wU5MUT+826vygGqbdfzPEK+Xp69wuluXXH8yDVzWIZFM4UE
vsQaJAszx6xnDABMBOuxMMn96mQMKdm08VkrOZsfoDdGuffN0YbjiBLzozQR/+WU+s/pUY+xPPFL
sbyz1hf8r3rCqZNZ6npAb2Bgd3OOGdBsRHkdo/aJR2lBzRbBjYtLRR0N5mhc5DykdmsxeDHQ5AWZ
tUlHA1nwnIaQH7Ohhfo8IA+KQIWIizJEaoyIUXV9XcwtKpkxrzSGv6JjgzSw2YnwtEJdxixdDDsz
bLEhakOw+kc70dMU9T2eHp6Z1uk25wjD1xHeRnolsd3ax9LN8uvYK8aHvu2sH04ZFL+hq6XmpqF8
x8CotkAY+7q0rT3eacWyaZH+YuSYuMEnLBeW+9gapl+VzYlduaCpToSCvuN9GbLVWiqRGNTU2q5Y
b4jRvHHyLoYw5w93bUY46bbCZefYQn5iEhQn5VdZG97PHHeBX4Ipm7kzzRQJgb/0xfcUeBXpQVux
tfmJ3UnUSmXBy9wFs7eBgmMbhz5QNVOSdkw+aB/e+GhXqiDOYCueg5X4y2eMuWZo13aNzkJP9ZUC
+I6YI6LiTtvqLJmoTz5459eV6GSPZWOlJkZIw2ZrnrzzXT1klcSTLxpiV98zxnSiEjnwnnlJeo7u
i/Y2mX17T9PZ/nBhG+wBctwPdpW3rnrliTD45MIpaF5etYtI1aq61ojKzJmPiyiXM+Lmq8jt+udp
lukHENFbh1s3VTZ9NjJbnNzkgGFFmFtBHCHLlNtMBCqKK7H8KLvqdhk9AsY+uMn2G3uPB6EU2gB/
8y8n66KrDSNkdTCgJYa4w2HX6OdryknDPEIvBd0QXVOPJp357HAUGcMtRMGOfhiyEgpHMMW+d5gr
k48aA2TmuIpSLMJTZMIqYpHOgwG4n0XdMpnPKi8y+MwG/gRHd1lh+MXRfOt2mplwzcp8jdQ2Uu+I
B4/EsMIN5R2+OgmGZ1lYGdumDFrM5gqT2Fvmh00V4bSw4PmXivZBuOBJm6rAmHtMjPYRs2AHtl9X
3mJklt20UCBMzAIz4PeOgbM41FrFt7i01enBxxrqp8sqWSA2HPNrpzfS577AlXeHyC+14c9lVMxj
V+BpNMYZ3mlTvxRXGBGxf0GvgIBO/UZ0n7MYA8y3cFnC82FMx2+akRHIdemY3+IxwPVBWnkHJpOq
8dlsYjju06yDu3muJmQVq5s5zlJ1f7e0CJe3uIHAYM1lF26sppXfMINUgu6zhhXX25688qcRJbOX
5TbyehhAn1Tb4yjumSZ+BslkrROeourBwmaoBBt4AAaONp0n8k0zxFBevN4uLgOlNXsIY90vEovs
n42LKnILd8y75gNAeTGMeFGlmCb+MoepROYD1e3I1NH9LfATraDyOeUNzArvscYv8kY7fXPfGv74
eQ5tjPucLh6TbZbm7OttOGJTOloGTo8Q0JKnWVgoMLMBiu62hT6cbAqQLNBIqfQTOd1eu5ed8Nxt
xzysJTqhCh6yyptymDy1ceW4UDvxKqO6QjyrzENdZmF+7nmzaR4zVWYIvlz0vE5aiTMH6ShGbvkK
RSbjmPTf3/+eXn+/GLp4PpXG2l/D/n65XAQS4EqElR/hCZHu2AG9zYwD5bWbOiBXIRqh94/3+utd
ueUwXOm3wPxOc1rLVDnQIEo23rL2tjyk+KHRRvm5FeKfxdr92ePX5greIMh7COr38tLKochdJbHh
1rkOPsugyK+D0RDbREN3BH4LP1iaXl8agwPQRYjdTAoo6F8eTwx2z9CshVMGu3gblBoJeoLDB1bK
xv79u/hWUcymRm1oMZDAL/5kEbRkYuTKzcKoixklbdAMu1fVFBhnY4a23ccG43FxkjY/VKMcL6he
29sx75uPci/e6GAgs3NzTcYf9JYnO56tHHdxMvxQA2uCitlqMSLHybFDYB4szc1QomXfcwlqnTHD
eP/glr+CRZjVONSZIIS2Z3MeL295oAsB9UzH0ZoNdRv2GAj2g+9H9RDH+zAx56vUmPIPmp+3Lhr2
LIFX6GKJ5T1pSAzdjq6aCt6rybLHQ8qcAOeBzHaZ8gbKpBbTHoaHfbgVYSc/4MK+/l5N3mkuleNz
Dn92x78KV0t5At4wvmoJjNEfUnfwukTXYzuWwRTo67b++sGrFrzRiDB3MkENUPDawWkdBcm2lDlO
W5FKvFzuhV7M70netxBH9KLn4xDOUxB5Ljb4UTgF0CNECrH9dtA2TKvQUeNPqhIc2CDiqe8L7RXm
l54J6Tkw10W8MiT7YD4vSYmbLjX2NkmwTPXxtnqu+oGeACZ0fVXYbFURblHJF0wFgGRGRrwEqI2T
r/cqbLwvpm+tpOBgYrcbcY60qUdClINU5NMmWVT+pMIOUzZWwdBmfNythhC1g/BqzsrkAgM2vO08
JwBFDWXcYY9jo6Vqyb5gdR4zmNGGQKK4lCNAnATa+VHh/56h0iMpY6y8gBFZjGnNyOV3XBCuNJsw
tNR3Hw58u48HvDC2C3nBzgaePVvclOREfDaoJlTUY951LVoX/fOCyYjahTKIsUawl3zFri3jAd5W
jbSrmrIGK60uZljQp8Z3tpEOvWQ64y7UTvz6jZ5z/Klq4HmDQUXa/VIjmmZti+w3patE7tckSXIv
MwwLojGN69/BLBEqFm3RzxGWM+O918nc2EECmZvt2Aqn2ZRp3k+bsktTNK91KdFrtqNOLuvRNG/L
OKzx/In79jgCCIJLgAtiVUbaXXFYBr/9hY0AfDNTTeZTxVgEgNKZ0QIrSozzuEEwvrEhoeL9RIYB
c7nGrpunqWjGHyw/YKp+XrQYiKVTjQMUhQtdFFRLODm20htrUs5Plp5+7SqZux8w1iyLTzaGovWO
OaGXRHFX81tKGWvnkhnPIs6IKGtxeY6T2NqXlkKwBr8Fs2ezg/XEdToBwSiW5JrdpBm+jWVRVnA9
If5sUpxVvkzS8OAHSSNk409i7hDba4FW1qyc28HWkB680ZieZaJjiDKGmH6Y6eT+SEI+p01NMtpv
KjTXPw/ggqqDDHpfYpVmug1OS0Kjp1aB+m0vywQ9E6iB7B3Y30Qge9qINF4dxaZanPnrYLXTRc1r
I69SLJj6LUyi7KkLKueHWGLo/VljsBRJb2KUFzZK90cLW1Y8X4LZWSLfgLsOF8Zdkt00DxipuXq2
IzjWUCfhghLuwEhTLbDHhIFZSBKPbaTxsHSjMK+qB86kIGFUpkWxFcYy2WfC7Bx5obOktfY18Ez6
QZv1es0XaMoYOdC/B6YTnmyzmLvqogig80ldgYWUQ7yWnWNDYWqbc3bWJio95Kr9aM99axm0Gf0D
oALakbzxcq9JMIKeghkcqqCMYiKX+qjhB2c6qE4xvSO/Zec33nRrlgPGHo4Cin9/JX6jvgiR0oV/
8EzKjJMT8Dsz6wwIqFEl3ercxT3+KokX1pIw/SCp941bbNJfBeypNJAiXP/7X5tMV3fEKk9OEEEm
W7uPgRAwgfHzT8NdsNqt4TYOc/JROvXr66MURTUkmPAIX/gn1wdFsTPNmd27LNRyZG+YDzg62Y+M
Yu7fv5Ovd3COtJZPDkEeINUnZQtBIoXZDIBT1mKqq9xLyNbD7R5YwoZQVnJDKb69/kubFR/spm9c
o02d5GDOxxDV+wOd/3Vn4TYmItPEh4TeCH1RQZhfUif4vHA/P/hO3oDg4CpRJYYWs7mVM/LyKWJY
mZi90+EB1+GO/rWeJaGIAwbl24I5f8S02VnOZeV7CwIK3bJ5e2aXboOlxpqTeIZB4Z3sOO1Znlb6
g7bjjfsAtGm5AaNRQtCDE+jbx257cCHjRWOOXXCYu/bOmV0s4EPSB95/2G8dCqEl6XyoUthITl7m
NHO7bFicOMLLEfCnFGm7qTpr2PHn7qOC9PUiIVDirUpZh8aDQfnLez7bXrHMBmYJNtOs5FAGVnXM
irkUdNGGM6H+MNQZ81uBpRghe59WRcw/S4Vb+x4GWFQtKIWoE1+ViIwCSjHVZhyZWVP+RqCWflPd
VOpNyRjw9v2b+8ZKwWTbJgyQZBFe55Pr1YB6jperIErV3LT7dAqbeZOyOmd74WB9ISG2fXa7uPmg
DH7juIDHLE4rise/rEOfv76jOnGdZpqtINJhRiXooSjFhMlsPrcldgZNMnYH2cnln7d4bDwmnes6
7ybB/qRbnrzY8JrYkeySeOoc/Jm3leKqUjvixLoP8Ms3Vimu0KSvWkPjqJpeXmNl+kZb833sMmDz
XVCZAYQSxw92QzIXP3Glc84w5/QxXAy1IXfvP9g3vhqyZwNhshZzk0/H3H4+pAJGRbpLcMrD9Lzt
z8DuzSujgHv8/qHeeJY052xsZGrTX5wOX/MgyCE1QcERy6zEpe3Uxi4uSI3ZlcDE1a40cx/+b/tR
0tLrS7S4vDUnFE6ByW7w8v42cMkD12YIK1rb/+0TYfxkEoN0ho7QPb5/ievr+BIZfnmok0dpj2ir
R4uJqESoYW2LMsPixIVR9cFn8bo7JOvUclawA+CbuefLSwKc7C0zm/NdVqXVJREj7aeKedYlqeUw
1mCO7d+/rhOJ9brWWMKDsWfSh9PgnlJAenor0kHzYhcODaRXlZUh2oZGZ7g6+ItTX8dSj/dNmIbT
PlB9d4tMv35idKYPMWMdVG+GMPD6BylKYYFllbspx1hF9VxkZ6gqGM6+f8Z/8O/TRxGwI9K7u7AN
3ZOVA6lL0YTYoe5mjB2v0kHL6lrppHhMR4RBnxogNuavcT9gjSGcsNuN1JO/e7/s/MjQJaL2ISyq
/JBYqf/FhGSBC5LKRhDfRvnfdFEz0rDxq74fSjv9VhphcZMtwsXhqSiHx3IJHAqc0sFt0HJcXDTc
Hl7VB1v/G282mDUoOW8djgmrX8Pfq6PwS5uuJ5W7dpJEuAiS4YP8e4x95MP7d1O88WKDCLADhCH7
eXhaSWX97Jc+OeY7G3gYQ+hW7HN7CG66ILOvQa6XG8zfxrue3ujaUSHqKFfGLY0cWQJ+vkZTkI6A
cir2mdO8f26vl0+ATdiFrNMCvt+p+n+pETrVUqZQunV1kEvwNcWZ/LwpQegSqoC96OLlDP/X9INX
7A+L8OQVI2prJT+EFHuwG1/e/kAOc4awmok1svkSUwdTHKVZLE3kt47p7y0qAlwScmHvyVay/Ac3
SXC+MfsmxDGwnYqtDkfwkniGWU4KeON/CYQty0PZe8mH0XrrmnBytjDTBMWKHZhQUU6gRAhXSdIr
EA3ED9nOIVQKl6NmKtA2D1lo7OoY0+Ycn9EL18bxU1Q9duhOFWLiyc716/2H9sb7xMmAKcKw5p8/
79tf+zobfZAHAnYVj6Xc68oYfiHNW57eP8oby6RP1Qm3cG0jbXztXnwfDa2G02Gqv8tTt/vFC9zt
rcU2Nr7fd5gnJ/T47x/w9XeyMtcCBxgtgH6Dl8nLI5ZzbalGS3dn9rNK6Jfr4sFd/OYK7nO8R1Yu
blIIQAd3rvEeAWfTBFe5SGjb3Nf3Y5qYl90i84MUjLDeP7dXJavFlyvoEEyGlo5nnTRDTdabQ6Nx
rnaQ3krmAIUqkfihxtiZLVHuBzU1qzA797yHrhpcPNjIhc4+OItXRQBnAQvYCkyKK3JQTwrJOemM
slQD1hATdqRdydgSpjSEnM6I6fHn/Dzhddy9f+l/QrNfvPu0gUwQ+UaJdAwYm758LJ2VjIjIM2z3
WqcFPnOcpdlTvWKNhL47B4SrvMzeJ0Vs31l5nP6CRNn+4FsYn8c2xjQQK4Lm9zwtWORqm3yQjQxW
1+xVMfzdUmZtwl9bPJzcu2L87Y+w31n2Cx3skywebsfB0beUshIWeDaPCLdKSMtbpOvBIZAT6shi
IkPB9TJl7uDAiJtiMAt/u5hjspwNTuZbWyeZXSyDPfJIbM4zvaFeHtxz4k5t74Mq5o1nhM0PvB++
wrUwPX1GjjE0ta01NoRZHVVzqT91WEDscS64KIwuxRE9CT96MV6tCJQzYM7C5n9i3WtePqK5ndy5
UXW7a2jcjmTsYYZaTz6OwO+/C69HKmvdZHkhjSJ/s6O9PFA/emg7xcLVBba46pm5bA0cPA5Opp1d
E1QNaYYtorNUrxGvPba66SQ+v38Sb91hymBwfb4AFsGTi4UGZjdEj+qdFqYE55GYwNV63E5za6Om
c5ojTOH0o2j5VzslX57JWA6sgE2AucHLKxdwgSBmTu2OiBH7rFrUEhHtLM88YjNI6/PUgciH77pq
zfN/erkrdwxmBhNIHDVON0r42FbVE6+wg9UdfrWYJG1zRNHECYVkGURxa2VbFNiG88EO/Wr954LX
F4oVmb+wPn15wXpBfO7iGrUr8aW5nsIQBzY7N8+GrhQXY5n1z+9f52tG5HpAqhFurwfuc8qS0I4R
/2/OzmPHbaRt20dEgDlsRYlSR7dz2xvCsZhzkSwe/X+x339hUY0W5pvZDOCBS6z4hDsM5ZJiMhSg
cLzvMkK+uMxwyAAs4f/FAgYxlawrvRCGY9tj5oBRaDvNdOZTs9Pllb1+ybhZf49L5UunvGc57mYC
as1LZh6V/qApVaPsifuX1YZAjKXYW9i4Ftj9dci4QWh0YPkmiFiETlXaq4tDi70aYiX9nd4hB3GL
nJWVH6Cf9NMO0iemkMnoFtqOm9Nojkjt0Mk2tSX5sxRghm4BcWfvJuLG75rdY64RG6Z2CNyi07Eq
gRCzb2edqBinBXu57+WSfdMkKIzdlHo47vhx33/OzQm7FAS++FGFTN13iSziT2wb69my5hyF9AkR
CLzJ8c4s+mU06AoYCF3PQm9v+row+2Mj2uQZMoXzuEylUnuDttUpWPRVc6gFk4mMc2UhWd8W9fw7
7qgNUmMoi6NJSwLVy3YxZiT18jZIP3UBxHaU5REeqdIpqU9xihTJDbGyiIy0n8sbi/zgczUZlP3h
9yzWCbIAKKDRGlam6Si9E81ctDdjp1R/VdB17cFuUyByb2/CNeo8f+tgv5APcIFTEwSrc77pG0ET
aUob/N80NZ5AJ3nw2rPl5FCkv/Ku/q9WuxmM8h71eZJQGmH65mGFxQ9hV5glaka6PzyPml19K/zK
MOgprHg4bdK8nySqMQ3bOZ2/ER5Z5seq1woVERshy+n08wimscDapF7G7q9hDrG293VtUXcyFsPn
nEKqd9Ot+MPbQtNn8x4RlxLAeIcrCQQfb/wE6bM29h22ojaerAusemPIK6zfdCsJkZGjHjjPJKe4
AnTz56B3J1IRoPX+U9cAaz/Mjot2QwzYB+1v3YKBIz2IOSPeiTIcdbhVIXpOBfZifQHwyZ6kg1JG
l3TtibQ3eDdXefu7SCuEqHJT5jqq+/r03lBK95AnMgV+TYMNxNAJJHL43AT6wRMJtnlmgA8Q6UDf
3nrtUg4hTP8K7i37zgmFU9bfc20YQbUMbg1FCHUXN3Qm1zsF+MCOUT7TgebOccRhRXojZAeS0A47
+qzTXsGVdvcuMuJWFMuSxw3ShqdQ9p+qU1oiNhTC5zF+p17Sls+2GLH8nAedmjBlZP3GHV0JoGd2
MuwYXXpAuxxizW/CmcY8oCwlHsZi8L9OA/Uq/k4jtR9tm9UNbRA4uAbYaEC/V6JtDNBJubdKcwTD
NzD29kjrxkr/9Gbe+h9nPDbmY4LTjQuMZ4qHXSE7G9oU7S+iG/wE4x2YgPR7h/MJ4icB4K1RoTZm
DF5x6hKE0BEaRqPjE9u9z9914zC9L4SHiyga1ACxhixY6BfOjR31WTqN+yBLsvSpbuT8YbZEah8H
WTUoCWuu2ntTh2gEcWE/hXps40RmEg5DzCtcOz0GeKIvO4W/Q4YcQIlOVdyomHCSf9BCDehKHYMm
X6DSGaVEFDW1u7+0HzM/gnUJeb4uHOcHnhXB/ADvk25nnOAOI2Jv+dC3uv7cAeroEVAQuENMZpA+
O1qNz4Yz9/2n3JjhERm55Ef1MW2nEIqbwl6nED9dWBOrYlmMoC8iX+K38Ejp6FoBx9rBdk4x23WN
oX7fi6Ir3lvSxdHSyUb/J9DV3ILXM6lnVAmcT29fRa+8vyubZdUhXxtqq2jkv/UJq+14HcxeHqg9
Th9w4E3wia1++/Dr3lNluIY5eiW+WYt8a7+QeJ8H+Hw44bSVKhJLHqrYRMiBjgcJ3gwyhQoFDmOA
bNoIemdxU4Fge/f2p15GdJgTgNBZoxtKnNb62/5JaJU5zDr7pjygUJdQAkuWcMUInFAZAIk0zOZz
kaEi8Pagr8wvuTP1aX46IY65GdRpyU3Gdq6xyi7B4dUNtkQgKiPfns0vSTs5x7fHe+UjGY/YHIoF
T0ywWU8p7VlWgqelqsRybFyLPMhVaMZk/XCDqZdL2a+8BsN5LahCDskCCEM3DxTQJmDXDB0Fk4Ea
kjag23EoqsRHSzMWCqwx6jPgBWth3NYCPYUd0PKh+Ox7SdWeAIK5z31uT93/YdpJH1b9RgC4pPrn
a93rpVspN+0OnhYkX1pkLXboI4DRSvvl0NXztWP0you+VpighNPJpIm22dd5P1Za5tnyYDZ19qFt
AUeAxAnugd+kV1b4stBLr25tudOHIBaHqn3+bWmTeJMlMyTDG906gVAobhr+331MbH+gKDAcijbV
IizZDVoVothbaAh95P6bQtLU3EKKxVVR65qTtWvRn9m7SE9Gujk4/v7tzfhKIofAKXGt45oeLZoX
YsU/R066OhVRaaOUh6vYF1hzaFgUlUKbL128Haop07cWyvghwdvsI5ix4ZTLeLg2YZdlFcdnnl4w
0bTHtpshXrs6eNOMwJSKPD/agyvKT6UAonAoAH32+zZX7cfE6KWLPVCGI7GBcc1naS3GV8FbupKi
y+YRh4/0V9ak+u2SQUkD4l9gZFxP9fgViHT80Y6N5crt/MppBsBOegCQnbLQtjpWpyKt3H5BIjSY
vTsJtBUVpnS805uqOWBXWt0uS15eCRnXHHMTMFI9JkUi+XboN23OjibAS/oDfS5vFTZBrqv7UjfC
ulqIW8/ExTjU/8nyrcAi5T/fx2AoMpd7E5xXLRE8yWa/+oZ+jnj0+8kGeOup7lS2zRAVid020Rq1
32PBWf0f5phGMZgmLk2fTtv5zwhK8l4H9aMDvQg0CSdklbolWS3o9ey+6pffBk/3lQTg8lUg46Ph
Tr2Lkgo1v/MxAWwEqBkyZlplxU0hE/UzhZrsh6SAyaFIUM+7chLXv/F8skl2ybOhCFNbBLh4PmKG
SZks9UWiqmDgJz0Ws7lCn4ouxtaXUpWBrN1K4zUB7NXDakODqLDx2FKJ/q7l0vhz5fdcLj78DBLx
FTNKC3d7M1BbwDRTjdPBF/gYK9wBD9bqdoNDI2itHl2AqtLHhyzXVy5tgLcAINpvb/+IS1I7HFOC
EZ14gNZbsIW5BMHY9UpzpoM0rN44NAuQ/9Asq+BOBS7i60un8UN8WM0UpO2ue98uSpW7Wvn2e084
ptqZA/rMO73rum+xO7eIzxgNmo4z1YxvSothwbtj3t3k8E6m09jlKcaLNpa0N29/yWWfg0uWll9A
BZ7GAVyq8+VFBDVLxdhOB6hGJQiApT+VPo07IiyLuVPGzB3bZTc5tcxDraWGBZARdP4OphQVUB39
jGZI6xuvb8pbHNsbQnirOb39Ky/vYRccxNqdXO8Ve9veaIYZAQ8Uww4O0fsRji+M+KoG5waI9gPc
gflprKR+UwKGPJhIcV056K8OT8FQNz2qesaLXOo/jxHVs2wGH6aQTBiHGWtLC0Vy5Ukvvi+9WvOR
taPtDeK1cPDOtmcHT5usjLUrYehLI3ZzFIlDaQbqxAvItG9CNAyZ6UKZoF54hhr/AZGxLLlPDVTm
3oFNhYUk6KA9wa8AKITLq/bomNOIr3VaBrcB1qT5yU0sC/2FekIaM7dRwjwUxoLiSqvaGSVBg1x3
F2hV0IUz7VfzxooBJ8A7TKz2xtZS7Udl4Ui6GmkSk6LBVwK+jWvK3cakZae2zH17V4wJqzBLML+q
c5I75Lals8tT+OX7TLTihPVgH0cV+uUDCiwiu+mKCn1VNk8c7OocWYrbEe/YH/4wN1/QgrY/CDfJ
889TbOc3LQlCu3MVgbFvFnZzVH5g33ujWwUh1W79CoruMjwDewNDSSf5AECxDZlGxOhcQD4cdFel
2HmRvBV1zyY36yp6e5O/ZEyb5SUWpn2yAn54Vdbn9Z9tNgWIn416PB0ocbd4d+oGyei+AcUld3Fm
mx0OnFZSPhqawAOSZ0BiS9PMi/fL6LtWv7ExLDW/6pWmf377l73y6NBShKlF2Eg9e1tbBqoo275H
HVsuqYaobVztoSm0P6ex/4owzLJ/e7hX4lSPVpu94t2oZCO4cj4RYxvrcqjWwpOwICPjPzmg7o0X
mU6aLcZCRl6h1xY2v/gJ7gOeg24/lnVhRPPUj+UBKBpWbeU4goqtMVTXds1iwR3Lu358wm8+fhqB
f9tXfvblVvGgzvFW0iCkCG9vanNegKItRM2c3kNMEykb5BjJbprumh6VhP8+GENxJ+HERZ9121Hp
eVqEMhdkgYzWu83nGjcUnb6XoNd2ZajL248njhh4vf4oBbqbqK7Cm5aiY7UcFr2aDpjz1j80KtOR
jZ1Asxu8EutgosyIJ1OESPIgsf/2friMZSneA6Fam/EkSf765/+cCy8O8B9GEergEFj/AlrifZoD
fOp3XdJ4Bw2Q7ggG3Km9K6/Oy+E+O5DWCgI0EY41oXDDnDgfOEHYaIxblDC6GZbZrRS6/tj1S54/
OOWsN1HSofB4NCGkTTjuEQLtqrHKPjkG9uVHvZj8P/R8k6cmJ46LHKSKPd534Jn4RjXtvCu6tJcY
XysFbj1eL3G+c6B4PRMfDLkamp1aSicOZW0DU3djBOhsbfCf604JuUextQX7Werzh25OkSf1Xdms
xovl/Mellj/u5niU445yJTLEPY4aV66Fi3VhepgZGuKwr71gu+EBRCa2KdIFh+O2wjytLpubbugN
NCMnaXiI62oi8kftKkl33XHbdQGfbVooCqyVmc2GUJUTky3b+mE2p6S6nWOz4yWBuoJhDlXXb3UM
H3AHBYfasLR97fnt/Xhx0PluEGcAJWmkOqTU59siF3DAkxwTL9I43jjfmWEGZuh1+5Sf3h7q4uzR
3AGSadrsQsh2FzxZWwBRwjIbbdyqjFQmpy9JR2Maxdh5OiTd5N4rm2xABTBJ0CwWx7fHf1Fn2kw1
SFiU6tA9okizbTikqU4iJRrjgDoRDE8IGjWV8qBo7+vYqPz9TC+32mt+7JyKFKZYaE8VVVMUZ7Lk
xAXvUMEtdX2+GWMBh01HsBQ/sQK93WRejXXRdLM/avx8dF+RWkMt1cviqPSMWt8Peo0Wr19PJrbf
Q928W2YePuiq8JIy+tVoyQlfAMToyv7K1n5p5m2/2wbugY0q00/R73yNncloLBk7xiHw5dTc6pph
/J4tL+keZSLoMMydNGTYmlAy8JMNFvNhEBZ1EsT05+bQtco7ln1ni5XThc0KIWEcdlVBNentBXrl
DK5IVhxHyEdw9dnkg7JJq1hZa9W+T2DmQ/VfVkEa358fqIi601HAYUuQy10wZn576Mt4hWPvOsjR
MEGe7eqbcBTOVsX1OJhIxFQallgq9T+P46D+MjVcR3lK4dm3qZiD1fEeO3T/GygsifiGpukcwrlN
r5yWy6oRvwjcJFViVAjZrZuLwbdEnfk6u9Wiq/ehrkZ1s3BFIwxbZcGJXK2+xULE3XfloH2oQbR/
aDPdvXI9vLZ3INJzbEibuaO2mF+ziCeFzQYiCh7Sr3ttrOEmeMFQ0BNGGKLZ09eOfzUeuh+h7eTL
aaw6Jz8lA6jQnQ79D/X5OBmeuNfQYLBaWNwhDPLu6e31u4jqLFIqhC0thBV876Kibko39cvawwIZ
OczHGlpMyLE1PsgWF4qiaIqf/3k8pAxXOymiIwK7zZGCCS/BWMLu9Fsbszv8kuK7TNPyb54YUVD1
KqpKV07H5UMBkpZC0boYFvCH7Q6tnTQRc24fOK0YbfYBUgZ6mXfdzlIwJrJM0RnM4iXyYRcsV0o1
r+xGXieUt6glw0Z0tw16GMozbHLfPowJBd1OYP2DDmPTGXd9lqTxwSpVddJ9ONPGZDe3WSr15M4G
wnplQ76y0CTNTMHakyZ1XGfpn/ipzWXj+KljHxoJcXKAFv+jJ4fGGxRnijGcU3BzV07i5RMJNZ6i
Aj0TlLguI/glmCy7Fc5hpu11C0FJVqg6d9pd56Z2fiVxeuX7qHE6qxTkCoZ44b7+8315bdKun0sG
8yWF6b7WUBAsxINKy9/ARJorkP7tcLjXEHaszAw2FCpSm+kMPMC4Mm1FlDkWEpMIP97CFsGsxphi
5zYB63ZtG28v+ZcREaqDr7DGGyjQni0ggidc5Y6uHXg/3Hv48gPaBG39XkfrBaI6XuK9L69iSl/u
qX/fwHVYl7Y/rRl0GwGjnw87mlXsYTmN32U6m49EskETof4/PxsSaNyuCQbrt63HGqpVDZYRB/T8
jNuA5vCAL1kcrEQZQ39CAQQxuNHtLZ1Wd53fVGaWvEd8dyaNryynCVWvxIc2saqPLqgBdDj1XP6e
EDycorgWK5+0SvofQ6rLr+U8oJKrO4vrEXG7EgU6rdeLEO1oyCI1Ifgj9O32z1IWHh7EMvGiCeSJ
fttns7w1q9ZDtmJMk+9JCsyA9mkzqp3e19giBmqiSF9rHTGM34sMM+9mweZ4wYuZ/+7HHwKwf7e2
0cW4X8Me/iog8X/YJTIOy4UAO0xrGvKqhoIWJvZQ/8mTDixLxm3e7rpYzRlo1YwP7zottvegl7Qn
bB7y5BArL7tXziiWECn+4SbQWetDlts4vLualf0iSUA9o2Kjxbs5cLvPMSFofYhbE3VSw1GG3NHg
pm43SSt/0PQU2gck4ARGb2HCzE37Eoxhj+I+QuC91i+P6P5kSyjRKydTsC2t2wlKlfcdf/Y+LgXS
sYE5aiKcq4pcIinTVpFmtRaSMEAWorFuxj9u7xMVIpjYP9d0ZP8MY43WIFmvD8ptEPWzWXYKzdNJ
tXdQLONiD4IF/W43M5K/3JxGhfmW25ihlHOggJ3HyMip0sZiBU8ddJAy4AVfPakb4pRVenaKTW9C
CNMA24Z4d9KAK+30VXQOawDgTXU9VCEhx4x/cIxgD60RYTEaPcMdQi+a84WX2QICMtKcgfiL09ou
EAF+L5kpB3FjSYya0NzSkGwPqhEbFMR11e9Fj2GpT7Db7V1VpsWDBMuNeJhc/mZx7Pz2gY6sjuk2
JTfo9fOem3FM7qni5t8zJ+fkGuXkqlDmSeruTFQzftUKbQX4C6N339ZB9pOJg4TsaIggXHkEX7mv
vP81ZdY+Fj3N82O82JRElOOieKYt9T4VAQzCvu73WJbhiJKr8UrHwObv21wbNF/IC1GaJTrc3laO
qmtLK/QkioHgZrQKnPEeQ5D4Ck3mlUuRJggCnrB+1vrAJpzwqUwvbjGIyKJnahw0kcfv6K9iyeB6
43Acszz71BnutY71K7O5+qtb9AVX+aJtwI18hkahOE2iYRQVJmWLcULkxnokBe0fzThxri3fBc6P
axjh7hc/eKpK9pbs4lmtqoRt4dFCr7T/KZd5+Ea632A0lWpZcOe3IjmVVrU6WEE3fx7GGEaqbqAV
EA5tHGNq27tgqkoqxY95Bcft5CC10IYo8QTO3hS91oT9YBif8Z0wh7CnefErpb1bR1Uzg7JQNDzR
zkmhDO/iFJHRnapy606LSx3rkmpR7yhG2Xgtx6ZVRb5y9Pskb8ZVkaGwMd2CPKIBvSqrFaDPjijL
eKyBUQGY4azrhhtaWWF9lppJrpAUg/zq5gpoUN1qnrancdHQndDHYaDnIHITkVpht2GmmuajdNQi
8TNEpCeC8Wsg16Ea42dTeyj6zYXJlZypzAPlFFtpv0d4D2OwLKs87h2BXESXA53Z5X2CC2RTm9Vj
bIh53OsVnaxVgG/JDtRZJ3XkdAa/u4AyLJZSlFzDRQT5L6UX1UPRBLo8vR0rm5e7m9ARgjpXIGko
Afr5ofVaZ8bJY8yjxUpMJ1TVhAy572qofjsIIhQOTkD4lWmRTHCa6BephYHM4ynEKQrVSbeb9IUJ
TIc/VWUpSI7NhNQ1GVc5pNg+x7Z3F/idIgHX63Q/qwU3vk5YIWI3VYg1z/yI0lyl9khb/521WkZv
f99F2wlJUTo5PtcR/C0i9PUS+Sdmk2tXNZuCMkJOZAbSp1zEoJdkpJyTjiaeEDqKCwAVHLf5q89i
TojTVfkLgprw9nY/lU9pixfwXjW1f2rwWTGx1/IXhI/Gyvz/RsN4BuPi+/S/u+tfv9dXFsMFCgIg
ZKU1XEBjnLwvUytumghUghHWLWyCFPD6D1mkX8fEfuYj9U9vT9ALC/X8FiW0RIIOzRYK4VSAzieo
9hFUkQ3ePbpLCWtn1XF9mvNWrw9N1lM87JLVKsakFlYebCzjQMxq5az2lTn0Ttgrs+12CJUXn0DA
VWghToMbv3NbLC2neCZk43hnIJe9wv+cwmYo9+5stA1FGBdYgw9o9imFzDI8WAqbWG2a627fI9G0
fJB1YqXvzMRSMBJtD1x7kkIJLLVZwmmIc0SabPFHSOF8dQARptCHg1nd5mbR/FjokSP8LAa6hp4/
0GzSxwQ7QD8T1WOqzcNPHGQFmxrWKkIjmTF8giFrY+7GFH9wC9YoCgyc9m6oh3lfSUCm8dYBiolq
DpiQb3IaKet72ZQ+BDb4a0KEsvrbJYlOc4tHEgluoap933K+ad3GeJ0BcdRAsi4JzvVeIWtULoEc
hkQW43ODm9K0T6xcdjdG58oE6k6B6Ixog+LzsKDhc8SNDkHyweAu3F/ZASzw+QaAy4X4n2uhv0vv
ZfNsJwjVu8uIq7Htjt5xGiykT4Zq37QO7QyvK+8GLxmuHMsXWMj5oOw6Gguga2h7kSue77quXCx/
GIMssjIzSfa5MC2yDN3ud7HbAqEc59ZDO2fEs11xhNFucZ3PNeDY6mgm7myhO92a34cCZ4f70erM
8nFelwDoFqE+WdlYOw9wRnMEqvWSeAffLzROMSIsp4hrdCSk1uOqfheMYnjAE0FNexy9rAAtdFej
uis078/QFdpTGXTub8stUaZ8e9ov33c0RZHbIXahgIPH8vkMzDA+PYy48siZ6+pWLQi+ZYKSdoUr
wZFKo7iSKa/neDPjVKsAkMBlWA1JN2EM7sTdODarwFaZJAY6R0bVPwRFsRzf/q5tRs6FS7RCzZzB
qElt1aodQ0xLxdMQjegpPWReV6Mr2vXvVGeqKzv3laHoUFsrbIR+EaTS8ykE4Eq90JmLqAfKeURy
ESx87/pPFIW0K+STF27qZvo4ImtViSYETfHN9MWYf3mln6bRUHZOGWmk4+NOA6Z5EuAAgsdpnP0/
sdHHN9KR6vcsebClHADm+5l0SewKlE/DTHeUvssXNzsFjYtnc5z5i9jrzmA9BXkhiZUk8Lg9G6dL
boehxaas0wxxw9l0/o4mrmA735BoBFFjkl9ax175sOVCw0fRox5C3em7z6ruLRc2GIXZ+7h3rzpj
XG5dl3P00qgFwklT8HzeW60GhNsMzIKuzVU4ToEMPsaept1pRUdSrvnjdI2l/FIEOF+AFT8CCJj2
IACSLQgqLQtD76epijItDzB2Hxzz2Ge9c1dKTb+FRO2cSsyed+iOyT+2JvBG7HCfCgOrck4BHg47
B+nPh65aTIn87iojHpQFcGlDl9XOxLHxSmh1+ZhzoyIUAMgTDAVB/PkscW8RTAHLW2FheoS2KrCl
HvyjM5h52KGsicOh3V055ZdHIkBMYnWPMNZ/t+DauPHzkiemi2BsdNkOUUPnc+Xh3Y4be3XlA9fQ
8HxFoF5CTwIe5nOJbyUMbdiF6Ar19YtD+qGHmRXURQTJ3zmMqgweayT1Qkgb+rf/eMPQHebLUPJx
DFKgrQSEcrnFGjScok75n6k5ZLQd7NyO1Gi1H94e6mKnMxR9YMdz0S7n4t2ces2fIZTNBvZficr/
WGVvHykwlT8BBFCx8cRyJaW9KOUC9UJ4jiaYiboF7u6bV8Hmiva7vm6iAY3Qj0lc9g62JFAHm76d
jqVjQL1IkoE/5wG5pSdaRair+Vduu9d+hkP8iYcG4DMC6E23pyzGBhGDpItgOWi/MmP0sXLT3INy
oIJRN5vsO7vONAuuoV/spA5ESvlVc+V+v5x9WpEEJOABfXKULWRM0Y3CH3KRkV4Y6kF2wbJn8vwb
rBAnnV+BldWVR/liS7Odyd1XpQdeSDb3+Zk1RvgzcZoiv4d306kwKXZCq8mOpZiXBycoMViRKF3T
PyyuVBkuDi4jG3R6gf8QgwNJPh95lJbdLUhpRakrcwMunSlva4fgloAoi6985sXVtA4GkZuzw4aj
1Hs+GGdWUzCN+8jvLesHwAPj1Pd6jZWSOe0DuJs3MyTqK4O++oWgO9HCA3VD5Hc+aDda9PAxyIp8
Eqi9bsLbb5vAPBVNPvzXW5Dv43kKaORQcgS8ez5UlaMOKUy8hC09cXdSjj/Q5hu/2r0n/mNvy6PZ
g8rPKmntEcxtNVQgpxRlM5kElYnm3appHt5Dkf+ZZIk/gNwj8Xj7QrrcoACW1leQG5d+mru5kGAS
a7A9B3o62Dj/8uI8Cb0l9t2d79Cc3plzaXVw2DpU5ZXjf3x78MvzCOUXipxOELQK223irQRnzAEU
IiGrUfjHhGPPtWQG955exveQJ/8Pw3HqDUi3Kxpsi4qhXoHXllEW0dIv9gMu3Go3tzTWHOHl3yZk
CA5vf97lqaBqxzICjHsJYTe7Zo3wcFx0+bwe9o0r3flWr2S8b6VsdkZvaHfVbF3DV702KInQim4B
pQDh6HyrloQfM1BE3k2p3EhVgX9E6mY+BHQkot6ui3u3GcWVL708ihZuREhmeEDbAeNujmLjqcBv
7L4AK2Tm77TGRz6EbbUPaKdcucNf+z7kTUj1XApooOzOv090njmRLRfRNBvjfZWThcVFic5qUvo/
0VSagFReFVe+QAyA5QOjQDZLC5g2/RbJBTbIWzSshSNXTPV7seppH5eSfgjQKPMGnUA8FdAypZWB
7thDWmRy15SB89PH6ghf8Ez/8fbWujy24NoosazKctAJVkPIf6tQwLtEJVEFjYJSr58qBTlVWmQC
AN2RrPL75OD1lrYP6s7/z0vNxCOBaUBfYGMHm02dkKL4CjuQSG/y/MvYU0dxzFrepKl/zTXogmPl
BZB44GWQIVFAZl+df6UzYM9HWunhNeUFJ9Ig75Eu0vK0inifitGxul1WSz+aMgu+iBPDeMqN4kuB
n+rnt+f74qbil7AHglVDBSjf9h1HLMhrSmf0wI0DD6rN+RON9/S96gUeVqXtXHm8L5Y3gMy2chRB
xhAlbuEgRVZZk7DcGWu4uf0AcOS+DsAbaH3b3KFaED/Ztex+Ss/UTv/1O0EaU0gxScPo1zqbg8xk
45WULXrUytqh20/+YyPz/M7LxY+8Mq8BZi+nFZ4PoAoCFZ/CzbYBnqICa9ZZY0QDWnO71SX+iEUH
DaqJ0uooG+3X25/3yo4izWRuwePT5HG3OVQaVLpytcWIdMowT3YwZe+kcNNjnRAF71Qxtrs4cEmP
s7x8zpxKJ0xNvcNiF+rr2z/lRdnmLNuh62GDbABWsqYe24u6LvmZtFAXuD6lrt6JrOv73TjzStD8
GIU41eBXhye9yYxnaCNg5YLJSaY92ddgI9tc+RGeTaq5p1E4EDMX1vLF9LgKDm1sGctOa/XJCfGT
aQFkKxg5u75q3SGsUPLFbx11jXRXYSd8rQ51uXfp5gCMgBy4FoK34ppoxgyF009GVIM8V4CrPO8z
npT1U2p7a5hRZIcUWa594c7XgCvrffDvlGI5AkudSJveHfCZLSVxAEsgcbBawnyyzFDUvnubNWN9
BUaxfYHWUVbJOVYPtNTFws0oGdhdoi9hZZjLr8xLv1ezWzwOaaA90BmijZt017SCLh6g/w1KzwGa
FDzerdb95NuQE0Z7CQXRfEvTcLRAi/rtfraF+cnokFsrGsiRIdi19GM9BP5uCVT1iG1vd+zSsb1y
Ubw6CYRQxN+8wchKnV/N9uyiXhWkOgiKinvXe7HGZb4UCAofGYpytI4t8JYr4epLVXGzxNTKkYMn
ZiWjdTfhjVPGHR3ZYQk17CV3sVUGR63Lg0+VXYvfWQuYI2sQQ+hHfT7CAq4ow7fipjDJMhEpUo+A
0tooiMEV216FtXo8Ah4rh+J5FphtiMJPrryXF0K4rBygPpgRXNM811sHsazuZ9TggRV29uDdu3jH
7wRyfsisaQL6idt5MDOKQEfGIZmizs7dPc6u3sEzM+0TIE8CnCG7Vn68YCqsv2qFPoL04wriQjxf
P0NDHa4S5opmHKbvZtGP+LWoMfgyLbV/W6expu8RbDXEPtEkFUUbJRhtVza6vJmphtL/JF3HgknX
9HcaioRfGje1nqgQpuOucgCCRG9fl9sIc/29HG1yPZJoIvjNuo/wbathzBVIv7R/Qhg8vZU4qeyl
iwf620NdFCtexoKrhUrAylN4WdF/WnxT4RK1FYBG0jz1vvDyYz6vAcsSxSh/tkK3d4C2MrZ3kx6U
5vXRIt0mfPtHvPa9pJsrgGkNObaUGlf0XFwDmr21tfxOqgR4S2wEn4yht696va1FiM2ZWgMsal/r
UwRd4HwvdKTOEKG5Nq1F0l/rVRJq1BVO4BMw7sLNCH+FOvduOG3msQQSvMvnWbW7xoqn929/9jYg
YOpXSbSVKQcC7yIgGAPEKWvRLmFJJybssmHZi8yubnW9VwhgLtaVbOKFebb9doP2BZk2NAnwCuff
rqE3FjPegoVG3N6YE4jvR6eeexpusEPlzu9joIeF1hPry0pmbigA1/+QDtzCnb3aAx5yK+vQJIk1
9XPMNKRTKpmgRupZi3acuWkwGevs7js22PZ7Ucwl+0U0w43jDs505VZ+bfoAE7JvqWRyLW+yeaH6
wEE0iJpeXxY0nnPtnRClxoXTr0zX2H58e7leeQUoSYNkgeBIMLUNF1H1z0RW1yp043YOjSLJD9rs
YaTRtiWi5to3KbLsyjdenAwKMESmLugCAnGkpM5XrF0EYDEUfbAWtP27cSmhBfq5QHzGvGbMevF5
61BrVdihTUPqt4Y6/1wErVimJdZ8hjJ77R5rj+mYVpWCzea46LHV7mGp++HKnL76feRVgMF56CAP
nQ8aYx9tWzmeaXSS2x9ASJJ93+no6a6S6G8v30W8xPehqbdCUEHhs4znQ3UZ239GSGvv1W79nEE4
Cd0UpNy1R/vVcWw2ylrmWaU+z8dpMABCbRdCZxnHyy3VEAovARO7z5c0/mTFeRUijtJ8d8dyfJcY
CjgbLmph5ZbIpsSD5/wiIrajHMGWKzNwcWCwYocqBc6aUgKv9CaM6cx2MmMcbSgfWsFH8r/5ABlH
wf9UwXFEFOlKPf6VxQVd7LtYBtk0GrfMoxGPJjfFSnTf1p4XAYUACIJNTyiW4NrivvZpbNqXz+OI
bm/1PM0UqAXOCY7cQOUzgJy9SJpwqPvi2ChDuzKVr30aqfoqCQK/Hej9+SJDJssLB2bFXtKY/JiU
mNtVXtPeSc+/Vvldr7GzS5tVQ3uFb4IBQFN4U1X36djr9gImENEble6nrC2RKZ+tnxwW677Hp+UR
watRi1rNyQ56Pgz7tw/OevC3P4DP5MqjeQi6ZnMx1IMee3GFMbrrtfMD+CvtXdWV7Wn18Hxc1Jze
TijAJTQE5zJ6e+jLyI2PpwJjrBUpjtNWT4i0th4MFybrlA11fXBtmY1HGCV4ZxN0x6dWJ+26pShB
azdB/sk7xnY54boMJtf+my9VG3kGMv0P7VLYn1tFbXbXL8j0C9QZkTyFFHTlxn7lGj37xZvlEmWl
iY40f4/tTP/Rc9X4/zg7z964jTZc/yIC7OUryd2VVpJtWe5fiDiO2Xvnrz/X6BzgaLnEEnoRBAlg
JLMznPKUu9zDfkvgwuogdhClfhl0ovLb67Q1KJ0mDhrZAptSHI83d7dpJVNCAlz6gxPEf+emQZJL
SVHhydvxI7i7/hgCYTjcHvQ6TePjsC1pLHOpQuRZ3SdIPFAVlPLSj2rFiX7GDtqthAZhUJyWRYFc
GSSALv2qGfT7LGrTX+1idPEB5vs0fVqaADUsG7ray+2ftbVdWQPCG9J8TubqA5RZAuI0IqYZxtw6
Yuo3HewBOUI11dTnFFN0oOu1nh/tKtuz4t26hYBHEB7g8sdrvbr6lSSWqZ1kFY5hWoe+oYzgDKtv
fLOpf+MHW//z7qkKE3U+uo3IyhVapMbgK4uARfttWqt+a+sJmsJl4GHNKR/yKfpTylryA7XGPR+B
jYnSx0Dwh7KDkBxZXX/I7cSJQTHWz0P89xS9y+/7LO19VZL0U6jsRu0bb6rJ8y1iBChC/HW5v0dL
r4MyCFnY0UzVY28bRXSP9MqujIr4Qqu7DukIIi7RMwV2sBqoQikmsEd6sYEm8GXLnJinoQ/ax7Fp
RyRsJulUS1XqBRFtVHcs+u7JnHpUAIowN10qE5E7KmryfPs7bxxv0BAiJeQf7OlVzpLMDvJ6vYLs
ITSAD73apZ4EcOKuaIL2M+g67bFJyq+3x9xackIASGWiucIbt1ryJc3UQo5JDUb8arIwM58sKap3
euVXGwlAEG4UdBmpTzLIapQ4oSYn0WxhpYvYAx+JG2xQQlidevncgxvaecu2xuNWEHL9mClQ2Lqc
lVWprSoPlu2V+KeL0qNzokFpPsl2UXt1PO4ihMWnudhQTFDw99hTgFJBHl0OuNAzsNRJZUBVgmsj
ZZH177JUU3ho8X6N/Qqxho+gkbApNZYK1WU1RMErgiehIs0dt9CHAYGcklJttIOEmaxnZtwxRyPu
o+I4OXY8u7WGBLU7V3IEmm+UhxM+pq3jSqFV7alfXO1EpkMuglgHHAVFX9fqNdTzi6LKbc82JEhp
KrBVZHSgIh6KuVJPCiKUR814t+od8lEa8Qf1ARpAXFer+0am0zUje2l7vOAoGtWTie9YV2iLDzzM
8ad2dqh4VXve5VdnQAyL7J1BMADIfn3t5LOM8LfBsLowGruzEwvzCfznwz1F7K2BUOyg0IcDGI/q
6iWtJDLpWsodSMqAw/XOHD+XpZF/u32ktzY/HRZh6Mz9xoJe7sXRLDU5m2fQ96rVfVZGbNPKPitR
g4jl+65Gnur2eFdBMl0zwcFn49NLoot5OV4T9QP8sBzWVZFS9+uLtnzskCxW3FItm9+3B9vYmVwi
rN3r7nTWUhsjHJ04SXn8DHCET4o2/120MXH1Ku3vnSLLHzM2706st7GgQsFcEepzFBjX1f8ZDTMy
DcPxSnuA0jbVJujEicsZZ83fy6Du4vE3bhPeedGXpe0geJuXKzoZabWUFF+9BY0nIOJ5jnMFmXLd
56Q+KdL1YSZFh66hMD81Vg2Jd3FO5tgMd6gV7il+bE6fKEv8HG7vNSYFiaGg7NUoECCK/pQPRFaj
KLDmkfWDwDo+3v7CV4Ed20nEVjZ0CxVCp9hub4JcC9OObIm4SqUiMNQzQa/1IXXG4TGB1ft70Rf5
rm41G58Rpdd2xt7aXVAgdcxgRRiyDip1bplusCCuJAG2xga6yY91DE+uyJv2pc+T8TPmv5Pu3p7x
a1ts9Xpw40EsIM4C1Sav7r2WSj6+ZlngFU1ozA+oxqT9T4D0CGP3pTS1pQe7dUZWwHayZxtXv8Eb
B6X7V1pajHJbXbImaH+QKE+2JawT1SmwPweBOjZeTCqCV0tE29l1urCrPWxUnNxnbWHh1cEUqb+X
XI6+JANWFJT5TESi9cFEEldHuOdQmSVqvQjeOsVDKk1NBkEzjKT7sJEa7QFZsuGuiOVydJs2z7+a
gYFq96zZQbbToLrOQkRvXjRIgGTg5/oKln+zLWY5iNsymdCVamYTeQ0EFf+aQZmfa5C1fqsu+S90
aFDd6p3qXlmS1k0qZ3zJJFokbhbO1Z7Lx8axoJcPo5oYAwGSK+RNb6MA0k6qFwdF/32pR1M8jsnw
kCA+LGSQw3Cn0HJVIqDU9P8wxYSIcI8vT0ZdVHU5OgkRw9TqXr/QVQXOrZzmHOCjO0gdJd+kqmFR
Eok0FNtimK+3t+rGpEkFiE6JmnFqXpubgyaQKOQ1qjfOowX5pitaXGsz2TkgJd1/kNAAyd9bO8RW
kumi9ia6hEAWLmdd4ptCe7fSvDIpl8dRr3MX34oMVme/3L93dsDWqfsyCE5tVy4GaqT2ZBw0HLNk
JN+Ri/lo9cnvxE7ig6ok79Wo4kKFIM9dh0enTqC6uuZNaZS1mL89QJwIMUxDdKrsrPw2K1Sfb8/s
+o0mnSJA/b9QVZwFLxdxHtQmLCtTxXTGclJ3KuP+d98XpnWkXQSl5/Zo1xuV0dBBoRHHc0FneTWa
NcfKmEca4WNqP9gphsMuPKU5dlNkWU9LHDmt36USNF4lrcrfajZKe6/WdawlYOVIndN9wa9zndg4
jW71oT6Cvq0a+WHJFu2FXdPvzPT6PIB4RooOFDD8CuPVG+3NrTQa2I9WGVS9ZCqRjzLnQPNTDYpx
QQ3o6+Jw695e2iu0h9g0QvNAEw1DKCriF70ZUW5qZK3iHHJP5djlUZnU/tD1rX02UGj/BI4ABlVm
prlX50P9PaDtgBRCEfwMs1r9dPu3bG0qCIOoqtA5I6lb7d927oZ6GuFgdWaEk2KZR3dxZ8on4ZWw
s84bQyloPJGpmxCwCDcvZz3NmiZZUES8IFGyj3piv5AiB49tOH25Pafr1jY8BK50qi3oIdApXV2y
mLLhipQ0umdNTfGZwlf1JSAAqrAYtKvGNYoynu7SOmwnd4obCyfxFkKRqy62ndK+qUvTNUx4sJ5S
Q59//zEWbqgEhxSlVRp8l8tgq5LcZgOQ8symNuP1VR/cIQqRj0g6qKW/sxQiK78MS8QmI0sADoGL
z1U9wkCspGt7zcsxENEQaKiUfsGPSVmiz3Y66xAXkrD5OWUOdXiUfsb/cpum4KLz33myPpbh3uYX
n3n9i/j8iOyBO6eCs5q/eHrkvElk7O6i7ICygfanxxPjiJOR9G8HT7mF5ZDj4gAYIcaaopCP89K1
Owuzcb2BqufGJu8BcbBWRIyKRYhDhugAVcF0aJ1Z9WcUG/5MpJH3S1EltRs6UhwRdgzZT1qke0/i
lagRl4CIhEDTAdyE773apDHam1Jg5bIXFNl4lvUuecgSuflq4EV8pjqJB1Y+lV5UL4SAmRSqvwZZ
Lu+yKR5ORdNmLyBuyl9jKWdnozSS/25vnI2rF+16tik1D9LCNbDQ1pEozctU9swK8ycNpXBUQhoz
2lFgvcY0CF1O0CLkutAjoQRcnobZDsp6DnEEq2rVRGtvBLHQdHAs3HCqatik+vSlInNThQKE/DFZ
INwh0hruhKYbbwDdIfhWQi1U1Gkvf8Zo6oNlxY1MMJZHX9Q0rr/rahx/g7psPkzgSHdOgQh4VocA
6oXQiOLV4Zldva4K+jZOZWMZYqAw8LGwrfDQj1l+Vp2xuu+0BvwUTcf72990c8tBKOP0gaFE20f8
qjfvzshsqoWMyTN58f4RTalzNWbzl0aP87spTooM4m4Q/DXNufmRCxUrIPbCdIX8XP6gh5OJjGIo
596S2t3zmJcYI93+iZvrQvGNWoQpAANiW775heVC74enQ/GWoonu1RY9Tq0KojOsNTT64FzXz5a+
NDubfevrswPpRQHf5qZclzZTpx/TIle8QS1DLGHrOX4m4MHrY8rNuPbUYUAq5vZMtw4YcEDB3jBJ
Pl7baW9mKrWWXOn1rHjyrC8v+MR9w/ty/Hl7kI0nlzj4/w+yumNSzB+qiU6UNzewmnw4ZgsCfE5Y
5IhYdtP/soygV/Fpo/dJ8fHy4wVLw8tf4CyFQqyWH8gE+/HAIZg9faxpeLXRnj6++P3rYySkyCyD
GIgAUcz/7SIuuiIVVUxIHKv5fdVjiDilrXHsMdK5x5noD3WP6lwAvr57/8JCoYBRRJUDlMJqYKdL
ltRq0S4ArgspU9MN9EWb4QOctnZno2zOkcPAIyWcINfanAmwBcnk+vdaJ5yan0quBOPjlOAJTau3
0JCrQu3pGGq4SXmqMoXvNYQW7xSHgguDUwnuY7WHkjLOxsgmY1URpTqGM5IIjbwUn2oEUQ63V3Ur
cGOGAB+Al/AirBXtKhpZJf5KqreY5jQ94Ew7Th8RVhtDD2EEFhmbcTDFhZw20tMQj3r3kGezKn3K
OqQ93K5SGutodVH/LZK51HYup61rAtVe+qd0t0ndV9dEYGKTHKLS6akh7K5KifHzWKL2EVehP7DP
lp2keesuFEwrRHlw60XA+nJzdz0AEGOihoUuNbTDXPs2YL92F/RZdrLH2vIDPep29vVWakKRkOYH
H4FE01nNsbCMWBsUrqViafriu51O0VlvnHo64O2U0RDOy5rO5SL1bh8XknYe23QsXCkCL+iSKkfl
3p7YuCjJREE7ktKT/q7JWMAAlJKdJ3uRNJXSSQ4NpTuCM67TH2QaS3kKI3Ibv6u0ZTxFYQwfjdA+
YXmGTP+RKLk6kJwDVHblCSMekOdKuLdxt36j2LHCQwUezppG2qlSTrrcytTxaoWaTaAes8yej7eP
h7hUVrcd/3ckSREdwJz9Fbn/5raj39kPuLDjwElacT+Vi/Et7/tnOaml03tH4lJlB4i+PD5N62fY
cYKm6cLKhMc/5qc4tFHkoFL+T1IPxcvtoa53OUPRnuIzihHX72BUxKHWaq3p5ZaMuHEsyUc2E24J
EgyAWVLG42TM085Kbg4KTk90+4CzrUUO6kW34CxiD8eT1FHAMKnEUwOwjw5C049xrk/3Ti2rOzf5
9f0h2h4qVwE1NvDN4le9+X4ZFjKaWluY0sXQQXl/0UaZZOOE8E5+skqs7G4v7UZwDS+UFryA6ymi
tXM5IEpSY59S4PGaeV6+RnlF9xvoVfYC/bc9AOUNnhTE9w5Jo2pPwWTNX9py3nsqr6w9BJKPgriw
zRFVwHWiE2H6OCIXZxJdVYqVonslVKTCZBoQX4FoXbuK2mnnsLemX10ZqR+zRShtGQEEH1dNzPqv
XJr2L6NIqg6d8LH+jpIBmpeRMc2l2w7S9Keu7do5Oplun2PdaLQzXA/p6+3VFIt1efqYBiVTlhMI
61U/WolmvdPQwfIspR7lk5krsY1xn1pSlI8wxQNyPU3HnissPaS9FpdeSY1C34nhr28aCgc0Hylt
oKSMpsrlJ21Us5UDDfKemjQwGo0kfm6R39jZqdc3jciMoZgLKBuFitUoC96QlbTYuidPo1J+rocq
k3xduC5XCwn1zqOzORpVMNIuIdpirLYptqN9GpqO7mlVX2nn3FT04mlRkSXyLLNFMvD2h9wajiIU
2gMoqtpXnP9FngTbCnOPpYvtX6adFIc+iOIfpYpf9e2hNr4WoAlhnwxzmnt0VfLqsHsTnhMWWXQT
/asgq/etCuOdOGHjWmEQVg7ddpIXbXWtAAW2wTgyyCJXkoZDQpkeKepFMG2mZjHvc8Qddkw8tm6W
izFXQaGjAgexh8LCNAMy0yRjlYR20HTs4L5/prIZviyzYifYQo7TKZki+WFop/H77dXd+JAXP2K1
b4ygWfRh5kTO6EYeLIH3HuOoebYBcLx/i9LRhCgDIp8ts8aGgORrc2qKtgeRhM7JwKKfpaXmgpKm
Za84sBGEgeShLiRCHpEgrla3om1YOVlle4o0ZNqpijLtk260i3ZylLxOfSdWUXk1u3QZ76xmbL6F
c+osOMKE4z141yDfaVptLTS1YXYxE6VztNphuAfqDT1qtnHamn8gY+b/kMBPg5to6riXGG8Nxlkh
CwdMS41kNdhAC7+A48BgGdIxTVjbX4gfmjvVnvsdOuvWUHjhMQyJKY/Tap31MI6TQUksT5ktSfGR
GrBHt46acPajQnV+3N6ur7Ws1QvCx+QJQc4DCut6GfOSeoftcFDtUNVxLh3HvvPqLu5jV80y9SVe
4pkqtMml7sJwKU5Do1GBKQBIZt0QPTuRrp5u/6atFcCbkWgSMgG0K3G3vAlJFhQMwwhBXog1ev81
D5vBq+ipw5o2lJ2htu5ClKVYara07qzZSzaS/nFGKdSLk7H5lVBlP1fInEU7t7vYHqtFpvgvuqzk
kWBdV9snsGYcJgsAMpFhYJmN47H8B+ldlIg6SdPcRsrlXwl23Ts3/UZ0gLQg6AUSNVFaW+VNeqnN
OcGA7Y2VbhcoOUT1MSK61I/41i2hO89mvhxUuQq/dM2U4cE9dpay8yO2Qi3uDAcCHVRpwZO+/JyO
bedVoNWOF9hOZ5/nQVIWv7GA8rqg16TPkZTnsTeZVojrMgCV0C1tJab1PirDB3lclv/mLCt/AoFl
AXtTwcpZ7y0rdDHP1VrPllvUWK05qe6lOhpBr2gVzrl2N3bJ+4+mQdgqdHGEaeW6S1J0YaMqPXiu
ypmxbHJGLCIyefnTEu5+e+8ZwHGEkUBu0OkkqrpctHbUpnIIusinU9A9WjHSMOgZZgfc4YqdzXn9
VDOUzaUGlx1FlXUGoHRWWs1hE/nG0Nen1BSqyrZWnNIZo2EAG3tYmOvjDS1XhNwUTcF+r3E4EpmV
AzBW8qoAHntXZJ1fGZXxaPfJHuDpeihhjSkMZ8kYkUQQx//NTVIvcZG1HewNSVMLysYpjz+Vqg9a
1Tnv3hsMRUEArrzIptZgNWcabEzLJnqkJeiWpup7N1mwfmhtrTy+d28IIQAhWGKD64H7dDmrYNBq
NETwzjUDMzhmFD88dOzkg1ohOnZ7qOu9gdjcawoMHYmeiHY5VNLDd0yiVPJUNUPsLnGM+RBLwQx6
yfqYy/rf28Nd35MMJzYFvVIbkqV6OVxIoW0GKB2Q4pcBUg6I+GE3l82/pzL/OIdtvtNovhKoJeOV
MTwjTqW2D8dodTfJKB+jYwbEcEm5w1xaOmiWJkj/5g9pIXeiKxlB/oW/1ji923WG/NNGjDV2czlR
/0usMnly2sao4UDh2vOBZsaontBDw7LHXcoaX5zbC7QR4/Iek/GBCBDtynVXICCC7WnFSN4UlOaL
idHIS0rj2K17zAr5eYMfOlZ5ZybaWUU7+SmMES69/RuuXxVBGkCLiCeT/HmNZYtmY9QpayFSPJqY
VpYCsx7V6jFp8pL6W6XeW1WQHFDlTtAlglN1e/iNhpEISXhFhSk5ydJq+1uRU4wAUBHwT3knXAeS
jpcgmf9H1STsINBubd0cpuXPaFaaz5G+xEdqycMf/AYacO9afzIixTmW2TAEh8TBZO/2D9zaxKB9
qf1zfQtqxeUmfq0FJrLF/VY79kFPg5SERImwMYr6E0ITs6+0ebMzqPifXkYYdO0UFMT5LBzYda8w
i9sGK3GkkknvjO9BVZY8ic3gq5XV+TMlyfs+jmcvkYZoB4K/dccK9Qrka2mRXTm11nCCQYpmyMgq
CtoGiWr5Th7YZ80o9qo2GysreuPExuhvid13ubJSpMbFrLOycJ0JD60xXYCKSZruKcoU+Pjkpj79
v722/NahY1jCQ2iZFv9c7TiMnGP+5sUKVWu2f8ZV2fm0Sntf7mc5OWRqFv5FUccJjqOOWhUUccNx
o6nYk3PaWGp+B+JjHDoqBWsK6oLADbRRiKczfomhZ9gDuH10HvtTqgx7WKuNqx8kAIpcNHhoB64f
tLK1lKDv89B3st5C90Eto89hKJezu2RTcNZbw9jJRbamJ+41DraAya6bOkOpynXZcPvXzgggR8rK
H7kMMhjNiu777TO6OZQwPuFtEzHW6oxSSO5DB/iNJ+lkzplu5XdJG+PVMSEZ+j8MRQNSSGEJoPPq
TQvasUIASwu8cEocFFJ11DXyPCwiV0rMvfd6a160gbC1RwiJVRR//ibggene5djHBp6uh0PvF84o
NyfEl7FRzO28G3bu4q3heD3RXqIHoLJXLodLtZovNkqBp+L19hSZY+qVGUrkhOZauLOOW281Jo18
K3J9YLHrdydWkefp25jgQB+q5iEw4vZFj9Pku1Ypxd8lSOsW7Z5a/xDLsSUfyWiST5NeGHiUjcv0
b4/ZQcB9GE7IqhPIYCdjaunHHjn6P7e/uCKmvbqMaQshfI8QF2+AvqqwQTGZIxRJxNHJK8QNMhuC
thRU3SGpLf0z0WOvuOESVR+rWo5mf0ab8SD1aBrHQdt/MGL0LsGUABWV+lobdz7axvstMn6RkIEN
JeC//Ghhi/ZZMRuEj6ElgTJKrUfYF47byKN2oPaq+1o54f9cD63hZi2UldvLs3GxQMVFjo1zzvqs
SQhhnI+OnoAmxEO0Pza9NIC752kMpukDpJW9KtnmcEKrAwYgjMN1etMYM0Vjh0sTC+OzamSFh2k4
YVKbjSdlkg+3J7dRJqMYJwbCygMM7vohzhdZbUcZi8Sk6+JjQ/HuAOMiuncmzAtqLa0KbBCM/ssy
ZNX30HKK+6gdzPtmWKydjGRjF4LoRCCY2jxwwytUd6sOPWLUkqcN6nIWhrio1ert3e0Jb+wmagtc
1wTPHM+1XAHxj+SEgRr5Pf6Od+kShZ+kZHTOJPWVl4NXPHYcHXfu0BGLlf69pg0E8EhyEvWIV4re
/GozF5rU29oM5EerVOWY49eB5bSCzlwT6b5RG7Jroz6yc4I2rj04ZDTbX0FyTPvyBHXKJLR9yJhr
JbAOQFNTHyM96xCM+7feNTKRlwP+viDvc1rWFaqGq9vhJEa+sjRL7AE6Mb/p9TidG12ODqqTTo/6
FC8uksVUI8YUUkUXxnvSDxszptCAfj3YfCD66+Jv3Do1On5m6MfLqJy6kqCSek32uydY27vnRU65
uj11IbABdgaggbxWto6xiLKAE0TITGTlfUUT+0tjSt2piNPsbsjb+keWdo54Twusy6H13utNBU8l
M4J/+hqi9NRBdtlJejZuEZg0AmQhfhI1vMtP3oCw0LUE9IbkxH+1FliLFkb2wcyH5FQ67bRzR26t
NzkOuSmVYDgpq/LPUuvgLysVz5apoO88YkvC/SyCvoi+7P8wNyqtQL4oN9MZWg1GKbdFSb5nsLKV
yV4n59HJEvu+LAwF/xmtW3YG3HogqccAbzdosHE3rcIva1SzeEHcw18qWT0NnWadLIi1fmAEJ3yJ
PgLFhfnuKI3bKvp8qnAl/dg2g+K3iLOdEw0FyyGsgsPtq2xr0cljoEvRTCUKXT3bCQ6rs51qsV/K
JTqZufS51+GMt30Q7nxeMb/1Fke3mPgMxxmQ8+IIvAnTKGTKi2VwgVAG/2hGXf67wwHY1ayye3QK
xXw2LPj/jiVlOwWPjSnSLqHoBsGIL74+x4Fk6kEQFKEvFQjjTdNCQNrG8PC14X+IDYG4gI6hlCO4
2avVBO/k9F1Vh345FMvJwLn9wYygTKVtsScnsPHSUQ3TOJav/cZ1w2AOUOXPxazsUAmetCjUnspy
iU7v3h7odgvRRMovQHJXE4KtFWW1MYd+EQ8hXlVN79SHZMSbvo3lvcbExn3DkeTzs4I0JtbBrjZ0
wINiohaK5cajkw+8ZnMxxW5cO0PjB5Le/bw9va0RiRfA23OquXlW00uLKVcLjSt+rsvgZHfIu9uL
vbiRqYUPIJb2CCdb45HoobQhLGjwNb48A00oL0NtGaHf1jXiu5YxeBqiqV60RPbXtLXj/+HzicQB
IQSYWNAtLsdbEPUJ2lIPfXMkxE0DSjDmjKE9VmB7dIKtU8ZGEXoTFnKt651S1BgcDrqw8aqrxY+D
svGsPDaeA16m94cibJJXw13uLNjEl7Oylg62V6FlKBqrixsGvXQnhxhBRHj6vL/QQ32JwYS9DCiP
1VB1HDtWgbirP491+1FTc/OM5e34mCzSHp99YwFpRZjksTAReJhW70Ne2zmw/jj11ahCsiDtkGLS
66ao3XQYpp0lFL97dRkL1ofwzqXgcYXv1IbeXiyacX5qyPU38DT1QxvuSp5sFZEQKoNvCMGc+Ga9
38FT9aJPn/ot5NITEeSXyAjku3GxccaC0O5ajSKUOuce6nVS3UWN9V5XQ4JlyIeCQicOgLI2U6z5
ppWTjCyraVVYBNl/+iDOvyAE2t2XUxLsbJitZ56WKsVihiPlW2OvJ/ofmabUtMoUpD/QzCjqhwxs
wrk3g9GfAid/6qgs3kldYR16Pa4/AmMsXlowgI9hoeuxV+a19o9ujPG/ty+7jW9ONQ/nJ7AaFPTW
76BCI73R8jLxl3iQgUVKUFyidI9Os/HMs59orYPiR/Ji3S8MZkKpHhMTPvlsw9+TZPwyVVITbHWX
1DxNo2U+SP2IKngcV+ZOlLVxiCiicSuQIFEXXgcZsFJmQBpp5mfZnPxXWFL4GI61eY7tYqeatjVP
+vUAvygn0LVZPR1qbw0FHxsMSNGYZ7KT9J6oQD5QvdcOIwr+j4gzJyfCAf3u9nfceER4ienfKJRa
RFPs8vrr20iujIQ50kSN/3aG0R7GWRtwIjbq9q7Pxz0Q2tZUqT1T2mEGEPrFn7+J3LpoMeE+AbJO
e3k40nQe3DaJdRfaWHRMk9p+DoalclU9LJ//h6lCmFOIT0FUrSH3pDwxKj0sso5QhYuY9fi1tedf
szxNJ7twrPvbw23tHooHtKDJsAWVYTXRGdSRnkxIFAxG8WNqjNBTJhRu5ahT/94eausjCk9vgg4R
66xlRasC/cBikTNfHQsTnluh/FN0Wf5pUOjcambm7ADFrg8/FTaKNJC7KOjzkl1OLW6Wph1SCTPE
eEk9vHbKD+2w7Ml9Xi/g5SireAOvu7QoMxQRGjVTvg5FQYVNKbpP00jL4L0LyBUD0I6XhQ9F0nw5
IUVq5jbKFoFcjawXpFt/4QFs3jkA5x+yYtiDDIt88PLBFFABWjDkcOCU1wVEfTSUOpXDwreFdUZJ
qtq6KUS5D/K0NKjP4G7sGiMZnDVhEMm7lsbNzt12vWX4CQ4VAkAEYDtfH9s3x7AKMAGSkSfyAdnZ
LeqpevXFmNr+HCAkcMpQyXm3YiOmOUK4Q/ReYJysn++h0KMAt9zCl+mrHdIqVk6LHTm0ovQ9OYat
ncNguCrTcAf/ISb/ZnKtXjVUeerCRwCno+tMs+IJ9l/Tu4jcOztkx63DgOKCSGsQ3SaFuhwMGFpn
h86IQqIO+5Z+UOFixBrvhQLiCVjvGeFlBdwU2siV1FyKtiL6QSiBxXWrU6EyBzczB5NG9aL6iTY5
x3lWs0OldvPJjgJQBoEa/Hf7mFzf3bwC9PEATlCuvFaBstLILm0194dycFxtJKcqwKHcY12feIE+
zfds+tmX53zYKcVubVehjk2ARfYBfuhykXGXX6yg4i7oUnv+YCTz38xQhxxwJBrJmKKMh9szFbnT
erXRYqDdRLRJarx6kJMMmHQoM55sLX9GZdF7tyzG4nGKOstDmbly+6iLduiqW8srsC+v9ndwqFeD
lgik1FkXF76j0xFqA8IpVBkQfcmNFCCHkp7S2Im/KVIfvr8KbKFbIISHUaYSRdnL9S3iqqM9hFKs
VPWRp0lF+2GOcAvqUKvys8IoPdNM5p2EeaPUz2NMz52eCFuKqujlqFJhV+bgoJpJiRbVpsKRMt2L
M1P7xRURdoewwxv9XkJKtHMbK5hyUCNDAyR6EOqr7ai+H1nFDwIUAQ6J+ITuw+UPKggC+0RG528x
GsWtU2s5I7GPfpbaBX9v77DNyTv4lCNwRhXvCkVuVGFr6Hie4Nxqjn6V5GnlRmgnVK5VNzyoRjw8
lmO0fAf0ThRG5jg8z0bYn2o9cbydH7Nxu4gODy+fQw8CV9LLiefNBOVNE+LWbWWdIKtnXuhU3wfx
SyYliO9sbKaJvO383kAJxQ+6sD2+/zfgesTPePVfReLu8jdwj+VSkJKJh4Rl8lMdGeOTbs+OwVmz
+v+6OJA/GQSIzaNkxtG3SudOOBG9ltHO27jxPNP+FZ4bLAg0idViTIk047wepv6itNW5H1X7LlXy
8VyUQMYkLdDOZTdkHnIQ/dcJCvPONSDussu7R1gBCIVoBPdoF6yGn2NdqasBqatlzltPxbzPmzQp
codeavzba359zb3yTeiL4OqEKp3487cPZdZXU4w3rQeyz4Hgq1TfhiqdffTV83sJZ5Xv+mTK2ft3
GwUXZDLgR5NO86+Xw3Zlo0wYKzh4mnTqXQvtx0/1tniC1zX62KBy5Sym+gL14m4e7fJBmdp85zdc
fWMW1hRNL140QBqvwl9vZi5lbZt1Gi73sxID/EpjkKJoBZQZVKpBslzFXozPUTnHHT7ZzVQcKJBm
9+9cfX4DTWQai6QHJJqrDz1KYB7UqUS/MTDCczp35cnS6+QQJZL1PPYZds7zru3p1Uv6OihdU4QR
hAThKi1plbYLh6pC5FAqKwRRov4uqPT+0M75dykMhtPtOV6Tf8V4QoQHxiFIh3VoDXF70NBgHlHe
zJ1vZWZW58aJ2nO1LLOvoRR11znmeOYhtz41fRI841hq3PWd0z+Wk6z9qsNuNnY+/tVDKwp+QN9o
oIt4Yg1aTMcuRYmxGYGaSvaxKCsVD/ii8/Qmm1zDSUcvtRAsUwcMU28vx9XZFiMjDfFaNyGIXu18
A39Op6d/73WZEx7qpm58WPWJN1vNHspwc5Kigip8c8SYl4csp3+rY4g3eJbZSB+QZpTdMk6UuySK
21OJeN6hUevGlenF7sSqmyMzpMizib7X6jSOuRSSUzFJ2xhg9DVTrTwVoLl+zyrE3lKxm2fsJpER
Rd5O24nGtxZYfFsQBHRbeUkuZx0UONcLOUBvWBCwOpWxpv0bUndNj+3oZDtP1tX1Sa7I+4C5F2we
0IOrA4zgwlS0E+wKAPr5aRkikJIxDrgv49iOp1LL0bWYe9wsb2+izWEJGUhx6KFfKW2i9a45zZQO
kGvz5RRoo3mnFhOuq8kSH5xXQ5U8bnZ27sZHRfMRnWCgAiCj1hcmcGzyOxN9wzZtEnyRm97H/l1z
awhbPrFK8EezxvC+W5I9EdiNTwq1BNHbVxEXGOOXn5T+tTLAKkDstpCL+1np0o+2Nmb/KZWi7uzc
jcuRMivPIYwW0cJZnZl0rrWOIHTwiMyQrRkIPLDDqNrHrNf0p6IMm6/v/5Ro6lKPJewUyNPLualq
iFROWw8YWEb6IUzm7D7THFQ25KI5xE2AmOAUF+8lfrFtX6EIVKa4INZXMtexrYDqH7ykjKZjgALd
eaza8AEueLRzQra+Ha1SmDvIz9JcWRVWZJbTNAZOSINC6ilOGvnJHpvci+0++Hl7KV/X6iJuEtOC
XWZSQKWXuS4Wd62BCYMVDp6UKP3HXkqTyR95UgwPuqsTuWguxs1x1pXedGvJCX464ZB+znQnGF2M
ZfoPylinOEUHmjr76G9mnzRJlQyvGOXIOndZazm+lAX6D2ex8idkdcJfNdr8k9d2NADcmersu5Fe
lEmJQTlxMEF5p1a3mZK2aEoPDjdpn+iPvda1p66OwucC1wWB295rq1/Z1NOdEmrLYlOIk76GP5rK
HC5aTcTZAHWwsfDorOg/almZ4SZZMIbnpRvTnxYrudwNRZ7nz0k9Z6NPTRO9zd4K4k/2EOSOa6gF
gh9URrv5+5RNEwoXBirH7tIvw0s2KONO0LxxcgF5CHIl55ebeLVStEkzMwqkySOPgo2OWVz4p+mN
uvsI+bGP3GhIcmMnT7iq/LBY7GtK56RwhOziN72JIRUswZqxVXA1q+bq/3B2XjuSI0mzfiIC1OKW
TFWiq8W0viGmp2dJBrUWT/9/UQc46GQSSdTsLjDANqYjIxjC3dzc7GPkeb86vdR3tvXWILivApRL
bQEgkOtB8nZJtK7ViRjirPfjwrTpjSnS4/3Ds/GkAEZCPoNqAONozQJbqspN1E4hFNWG5cInHR7M
pZO6AtF8WfLSC9LY83aelI3LwaCuAkonDXbJBq6nJsy58/KFMCxtmuJ/w7zEyylUHIMyACpxOzHf
1gxhuKF4wz4h+F2BK+qwtIaICPirKslqiHVm9bFDnO5bgygk7TKiOblNZH+8v64bryYwL1RzCr6I
ia6pWIIWvLGk3yOYSrXrgqiwk49iRhhywE8X9bPMSp9VM03eZd2o7HzTreWFYge3kC0O8LbanlDp
Eq3wuDxkse7YN7ManSlFtItsElTGnUdla5+yQWX/PfT6m/6JQvUmCEXxFDhFYf/gm+u6rwp7Dwjc
mpQ0i6V1Be4tfdvXe2bxvLqxqJcHGNbN+CNX7dMwIS+ADAeKj/c/3tZYUhHeofwK5Lguok+8zrQG
wDzugZ4OVjwR7rSa2jyLtGn/w1mQwvM8XMQ6zlrUo0BWEtIhBgWNhrB4yPYIZgqwj7OqiZ2TsPGl
yMa4tCmqSmLk6tj14zKiUMpJMFS0ydvKDGnVaqqd/bBxIYPrYeJBe53kxMlf8cflaJhFZ+QzlVmt
jikwjJXmUNSzuty3hrisH+fMtndi/1tIDUc9yLpEqIgbAlGvHgGQk5onyR1QX6sS5cjpVv+lp8l8
h8LT/D889+A/aKKtYEF4U64eaK3Pz2qttLpftyUSVG/ePzL5pf9D3qwEltdLEOcRTKiCXAS5Q9sX
0+xQsu/L84hSys7UN7Yq1CpePnIu8Op1o7IYJ10Acwyyy8Q+W21nf+lrYdDLlmY7Q21caRYQnUnB
kcMOG+J6VrZoxr7pTchGyIlc9EFDRUizxhfF0af31pKqF7fG0wD5XePDm9eTyrHUEsH7Typ9XI+c
dKxjaDBJy5rjlyirDOKJZKxQPs+NeUd/Y2tFSWik2jyvBqqF14P1TpIY/eyMWIC26ZdU0BGtKob1
DIlWPNyf18ZRkXJ3RK3AMjDIVkOZtWVX6qD39FAq48vcavrJktzOli1+MJpxjzi28RQyniMLSajH
wte8nlrq6a1XaRZCuEU/nCIQMl8Z6i+2FhsXJ/Omh0LdNciSR28VnHOv8e2Il2hOXVNDbUVF3DQZ
+mC2zDT3I2p3rW/Onv0SIfdR+aUx5N8y/l3bj6q6/Ky7ablnsLjxSUHboHRwVGi7dOTO/uNK6r1Q
o7mOdY6sNP8nNpX006x68zsbw+i9yH1rjQG9qD1S87xVorUby00iMyaxw3T8oTcm67gY0fBO4Jl9
oAGJpARWyc7NvrXIfw662kidJrQlssmAKrsYgnRx5odsieg6jlMHp3GRPCl28Tsn+5VCcP/hCaNA
SR2UijKaNTe5bKpabSxHR/fHPJSjVp3owVewdC32agVbX5KeDDhRpM2yo+/6SzZmFIElsbpTPMwX
rSDxyugROXTC1k73D+dre8t650qhLWrJMPhvIg78gIqmm8w+cAa7PS5NJZ4WRRdPjRanP0vHaAff
E3X9qe71wBL9pa9yu/Zzs0noMMiss4zeCaEX+zcuCYsg6e6tv+MevdX7P3TrFqE/TvYDyT5Le/X4
udOi2xCtkcWbC+W3M8WT7hepWn9qK9qzESTR/ro/4MZHoJeBK4sPwdKs4whY3UWXCo4T3WJ4SrpZ
+y4HUz45TbR8+w9D0XkkKUOUZNbmBsYI3tcMao+sdaN8MooUflI659xb9WDsZJIb7xuPC7x6VpEI
aZ1zUy6o88KCRFi7iFQrBoXAlnP+uS+EglBmUV0q2I5+M+Gkd3+WG4EZIxOWSVUe8MtVYKbPLYC3
NfVBZtjKBZ9SO/CMWNvZJ7c8SsgKgAqShuHJblx5df1xDdYVqcZisqGVXM8f7Sb94Dj1eBzdSDma
kRJ+GgdP+JNKN1JUmahAOoW38+Jtbh3pZCWFNyWEev0TvNkwWxaC10Dl1JqRax4UlxwXPt98uL+o
m0NJjB+dDVqs14ZZbaRatSVcdqk3uxeMBlLkPVPtxK3yZtKAXFjK5/T4SHHtNcPFVaMsXigKBl7l
hMdkAC/qYj1CyrLrg44EGtnxcq/R5bar83VUmMvoHkoryNWuWWJbzePC6IMBwfXTkjvpEUXC5cVF
qO5Cl4Qzn6rSrE+pKwwsEcushC0bDs+hmo0nQxfjeVBGRPucqI+PGfyKQ0HVf09vduM9lJG5rDjx
Dw7W9RevGzcSUaZxqtpoeN8ns+CZKL1HuvbEX2g0egebSuPl/rffeA+p8pFREcFxntYsDhMlAyhO
bLOmn4YHOkKaH6lY5nfqsojz0Oep5ethHz6LhkZ/Je71PcPvrVlzyiSt3ADoXL9Tk+jAdWKiHkOZ
3HPWutNTE5HkRSbyPLWCD8eiK9kOV2brGpH7QGpEwpRey8Mknd7qJfh8MFil+y7Cy8Tvo3Gvu33r
XMEZBS6SNwkA5fUHnUy9QlScy8qs6/aoVUXxT523/4ai7nYyyVuFLcmuIt2g5CEVW9a8+T5kz9A2
1wdVG7o+upPK+6rovtt2V7zoSlRQuzT1gxopMzKwBaR6tWyxb6/N5yLN4x/399TmvCV3TyJlFGBW
oUc5jPGQ6vJ5sMLuZHTKLwRph89UQMqdYsTG5uEJstDqAGqFHLw6MhHoc5OWCsb0eJl8bYteeSh0
0Zp+gizc+6QpjY9maHRvbh0gRIbhDgiI/w3iOKsJLsLrh3KpIdGDz/3Uwtr1J6uz30/5tNuRvjVF
9OZhkgI4oySwilliJP9D7mEyn141T1UVT1+QGwGZ0Ee7ly2ozsGpC9zkx67tMMVCFPGUJk79AC+8
OHtmOU++WwhhwifskTQObYKwSCmV42jV03/Y8tDeaGyTnHdSdzmbPx7OKtOaKhk9XItjUNjMi5ND
JkLxbA/Nm7uXZJ7CfQHM9VqkXz2QkzKXvVJXPU7l3SXz8E/uJgg4cV8lT7ZTOjtbbePKkHmujArY
2De6XE2SKHnEkJROWDWvtfOjFnb65/tHZyNChe4gBYghmkOtW6Un9TzinNnj+typ+owW8Jh7zxmU
9h/V1LkvQkmb/90fcOOs0kgOggdcAGJxw7PFq3KcS6MLUgTjLqbZfdYUBSucpN3TaNucGjAhTTd4
MYO0XG8NM86quh4ZKbQWAkRazIIkClEVytTpoRdFvPOybUFdMkKUsTCoAc4P1wPOsRnpTs1aUmYJ
IUip8bcJgctHwxxwdmig1xyb0lx+ZskkntI+VF4UXuDLkNa9+naYi/ifgFX2AJGSrT5rW4/NgOcj
oodjU7/Pwtw41NjOx77di+m/jAVvmvicfgm0+q+nDaHdIK1lnas8ivMAdQDrsS1RVPQNJZ0+3d8+
W7cTOAHAPcQVuOjG9WCT0mTKQgUrKJFr+pGkffq9hpjysaSxqjuM9jIXvt5q3s4Ls3UYPQ2BeAkd
0Ce5+rSm0/I3W2YX5FOIz2yXhielL9XT/cltxEbStA36C9OjRLB6v42kd+ykYRThdeMhHIXq03Nn
+dWcW0hZaulz2GXJ81jiKh1awx4Wsz081QkyeGqN6wxAiSYlRICLuyCnd7mYrIrOtNk4GkvXPSxO
tzx2ltGdvclTKNaa4c75uf20EC45NQTrEO1uBEaacapFZ8IpSLVl+TENmXsMkfETh3LygIfz0BkV
fygddecKvL2RyHj4H5gwkRlc2+stVbh2WRZxPAaY8ADTzLn6obWb942Vqd/vf9/b3jGSK3TlabFB
IBIMfhU+zEo2GaIFI8HStrGOIzoTH7QEO1Yfibj0h9rY+jnUHeXntIjiPbVM/dFLRPwkgfDvlTYo
z/S3uX8Vargnv7e1+NQf0CUlJZMY2fUiQCQpjNQJe+CSkE6cVsWQqcETusSqqo0xkHQtP8Gqfifx
vd1yHGbgVUm34wZZG9R2OGA7Jr5ggeelee2XiztDIG/t9ge8Q80OEEIQZ2Oohp/xgojmKTUWXKvu
f5Xbd4LfgBQUIBm35U2VbMmh104OfI+4HOpzq2bDSxJ11Ved6vVnijVvFtqQQCf/Hq1zcO9olL9e
6sWJS91NgHrHHOgJA6T0EDdYoEFvsXeO1MbWZkaQPGB+sdvWNJ0eMWWnyfi7M57joI6HCFKLayOh
VOw1r2wOhYQZ3fHkd6D017NSRFfYtQkcpHrxS+lKx6Xc04onW+933Qo3x+KaghSERjGhy/VY+uBk
UVGRXoOWaM3TZI2VdylTzOhVr5i/vnl70D4rOz6hQVO0XZ2MOPYSdfAYrKqxSAhj80UYS5gc4tHJ
D9o8pnvB/u1bg+YdkBaBJj6ePAbXs+MVSAzMigE3YXG80IEoDlrFTXB/WhsHXm54uPVEmR4MjetR
zCZVrG4ipZhRC54OseuI0a/iOr3Mk+N9TuxGP4oqLPdq/puzsyE2EJ8Qt98A/pFuzxhdc9GEijsG
XlImZ4gc6h7VcmuPcMUC23GpwXmUv+OPxEDtaZUBPQbkMRqYtC1E3nw04iABfjvcX8rNoeTfhu6m
jP9WQ6VVFoqRylRgVCoCdohnPebD8I/ZF+4ODrqBEyIiR6WEpJuTRsB+PSsFFQcJJHJZuG0dNGZb
/i6LxT1ktZk+lItiP5ud+SkaRu2XSJLlG6ZJe41yWx+QIIUzgTYF9/NqtshlW52Hil4Q0+EURPay
nFp3EDtruvEwUOajiuCgiUZxanXEcUzLyybLoXHOMXqI4Rg+DNacH43S7d91tddi5teBxSLnfa4N
b8+AaOuTQh+lPgwPHYh7Fe8ZVWPE1kDBpl8ScZqUtD7QvD8EtT11x7fvHtibEOdl7METdP1J23hS
3LwoMakuhBW0NSLMg4Ud4GTWb273428n+qAWRIs499nq00Ud5edahfmHHHv7Sx3a6osXi/whhh+2
s1M3FpDdQUOaiesLrUSr6yWfO7NQlopaG1nIwczj+qhMDiKBY+u9/f1GB80mOEcjlDtttVVGNRwQ
MQFRVBdegETvBoS3pUqtC+YWBVWKx8z9T7aBfsmWHDRFkESD3bgmNTS5lQ2qfFcLgeOZn2dLaX3o
lXHUjmU71f/YnZl0EMj7wqIlTzgf69zRaH1sQ+f9lOIqcozsQuv/3vlZW4uuye44T/asU7C43kpi
siLFdrkdsmKqT8pop/Wp70YM27g0qn9tC05JQHNgrH9t49F+p3ZxAmsHq+xnRaPvyTcFLgjPkxU7
lAmzXP2rM6a02glKNo62RFDQjKfaQVSyOluI2kyWmggAJnjRBxuoKEA23jx6dfo+qfFi5LHSLsNc
90DhyKDeX6StNdJ1E18nMGADtu31GpWORV5uA/9WcZL4dLopT0mk/VJ7W9vBfLdGMiTpBeYVzQXe
6rQJL4tQNMXctUoxlS9LAFAIOHFgLdOe+uHGYy5TRpZVdtdCjbielEHMFSPKREgZ1/NTha0CwWzj
QsJIjOhc6zP+3DV4+v2llH/rdRUWUBI0VJLZqJCtDQAc4NWW9jNYJxHbaNSn7IdtlcUOt2VjuzCK
I+mBXI+0alzPDQ8jTQwm3BYNP91DvnT6U9ymxt+eEM5J6cz4hMCUfUi8SPdLtTU/3Z/kKx1wPUvN
436BlyHRuNWGSQbPzGh7H4JuwCb7ooe05sCzCcPZD1stDoOwpkXm6PSVYh7DuOwmH1OK9l9B7y0d
sb36sy7i+lxiVHQawjB+GBFm/dIqaWIfo3Q025MxxrriJ1ncghKNXKbHpGzt6jSDidHlZ2Vj9uhY
SnHMjMgrd+Z3m5MSSEi6uwQdAFXWoEOKJVhnEx/hdeZ9Tarh7IW2LOXKpNRTPGpUOU5S80xjUg4p
S5MXHnL63/PE/oh5wAP8sY/3l1xeAFcrLncU6mevnfiEVKu3Y0L0VHN6cIg568TXlNTlMzX96aFt
Pf3kdG5+UJI2/OLk2Z5Mn/yWtyNTDyOsAWlfq3hWDn5lGS9IEM2eR5LutSezhfa6hLMDPTRtdx6S
myvi9ezALGEsOBPrc5uDX1VIj3eB6obteZr0+jJQPwg6V5924v2toehdkyofLsH3mglClitaD/MF
BC/SJgizsTibJh6lOWdv50He+n7wAijykQlKSuj1ie0L3WqTfKB3y23Ckr6tzvw7T7XwGx2a7QE/
TQQQhZhe+nkxd8KOzaHBlyXfBV7Cuo5uWGMpVHPkAy52jDCtbvpuJYazO43R86QlEepVTea3UxWd
72/arfWlC54KH/Av815dU6nSYoPSwicWdNH5XYbol4OU/DHMmj3x5a1dqsMTpVkTmR8axK/XNzUa
S1je3OGO2WY+iOJ8mDzUMnPLyg7LYOs7xb7N8cB2bUYjGl+X14Ak+cjUAwJVVdRjLmC616aJVY6L
JScVv72e+83xSA1ZSzpGuJKu50foJaZxSaQpfDp+6vraO9AiWT40dgTbpJn3vEJuy/UcQ8OR+tw0
wELAWy2orpQ1uHjeI2+LBMZJVbCtOcUKHU6B0TvW+1zYuXswPKfn6fGU6H2pmt34QY37hfUX8Tj6
RWsUru+mvYtjQUHfJn+o/0WTvPXm1ET+WLTpX41/SYxXq0MSOmmISVBA4cU/epMrXsKE9JkMN/t+
f0/fppuMBYuITF26RMNhvf4S0ZgU+VJR7gwVVfnOma2+p+ZiXpx+1n51TUE7rJY3lL+4BD6Zirv8
q6lN7741ZJO/gqAPU0A+kbtu6QtnuhIEwuaBmoXLoddd8fdcdEhLVq6afb0/5a29h3sLPGXpMITM
1fWMUVnMaGtrwMB7o3/PU9T1frgMLZ44oUgPXVLt8RFuoihmx2VF26AB7AreeT1iHaWV5jQ1t2Vb
Kp+9dNE+xnG4E0RtDiLhMqrIhGpraB8jl2UZnaoLMkwcv1ipYr9Lp0G/3F+8rTsQ2+L/P8pqu2ga
fFLVLbtgQIHtECe6F8SIrh7aVtjH+0NtfSduCBAs6pZULlcxgtvng5NTgA4Ut5mfwSPVjyVB+PeK
KK70lZlbd+dV25ocSIBUhuAOhC5z/Z2w1JwKpaLSrFVYioWYUp+T3gV3bNBEvz+527Y59gTCh4R6
0EVIbFezo5fNsiaDFzQeJiM+Wl1rfNSBcuwTBe7mL2WsOoGVWj0l+AR3c3Iknokc32qK7gtOdrPj
22apZUFM+6f1wGVBs3yh60Psl1llG36iZtoHEbdwoKxMTx/E2CumPyA28Xs0cRb2B2Ql9Z1PtrmA
zEZynGmdWCNyLd/ELi23Czxn0ZHvGJxTZ6Tq2aPKvLOAW7sDqBYER0UBERDi+ls5blE5hUUEWUzp
fGyG3PoFLpYGo20ph9HQ91LaranJph4K2twcpHzX48XqYiRauDCeDqZZKD0hnJMLIqzwv2xDtFDg
zSFKR3/zaigtykywRiq7ThYmCCeP9bOYZ5pg2iLZSWA3gimwBJJHGprhk64L6IOl2IM5x33QY3n+
b4jMfOlX5jwEtqrUj9Au8+NYqeVhtPo6evtpI0mHC29QJOHYrW7FpnXTpKwKQAI9r3y7trpLCkPS
d7QxPd0/bRsfD9gNgiCUcGpQawMWR5sboy4ILZIk+t/QlcZJr/qBKtQodkaS32aVXtDBjKUMBS/U
KteoYpXGtGKrPKdRoZRHkYvqZFrVnlr/1nws7g3QU96vm6SCq9ejK5v5dBa6on5cN+P3utPHgeSy
yn69ffF4uCjXQjiDF7X6TrPXqpaSEKshO5fg7DC2jxle0C+obmtf7g8l/6qb1ZOdidwhtCKsW6Qn
LBRtkYGnaF6C54VeemdjGfpTmo4WtjGeBiI9vhlclLrBIItEH0AQJE7XJxt53WapegaF0hI+96Gn
Iko76qc5pMd0gHO2k6ZtTZIEjcyFvS+zmOvx9Jj+Fgflp4D8tz6OZj9+wiPcvLCdnIIeqqZ8SNDG
3UmbNu5LKZ3NncLbJmuS16Muk9laIG9cKkRipwyXi5OH5gzGz4jcwUEdjvc/5dYWpWBC7YmXGxxw
tWtSkUQlms9tUPZLcUydXr2UyvgPHO69OsLGetKtTZ0VYyFAv3WzuywudK2jtLxzEJrjsNK/pWaG
KnupqnQJOGqjYAHa6ebP+zPcuDulJK1sHWJ0KmzXK8plGtaNjOqmxpgOrlAsX5uy8l2Zm4tU9Td8
UVoxdZu83snWtrIZwnXkX1+JJDdWAw1eNV7TY3hqN135qefEvFP7BT+SVIsuoa31D6Cs4/tuAIbG
rMQIHKHmJ9F35UFfmu5j641o0qP0/E81q80xUkS5Jzi6sd+4oPiRqAPIx2W1OpUxGb1VkizDgRmP
ilXrD5FhhH7hdfODHVnq+f7XuKVmIcqKYhwXL+dYdv5efw6jcWMgZ3ABTQGrD1qlJFxK9TxxL8rQ
L5+0uWjNUy+86BF4ttQOo5IOIjCrufnf4A5EEvd/0MYB4PdwxpGXlQGD/PM/qpNaneBMq/J74qlv
/awqLGpcmhlA2d1Tgt5aa442hXLpPQvz4HooA143QIsALUC/Ij4vNamlPztGB7nTyuMX4RnZHgF+
69TxlpJpwHTBX2O93Lie5jQ94rzb0meN42B7NNJ0OpRVuXxqpR1hb1j64f6abg7KuyprMjzl6yZI
N89qFOowT02jVnzLwgGnocqtH90qjyGgRsnJUqY9vaitDykFCQGmUQy5Yea6XVz3WWe16L6YoW+O
rRoYQD5nvVPeLNXPHuaW93BOkd0M6/dPWZwstmqtpVvJoCQq6uTdNHu/TW+MPt1fya0tQ9yMyjuv
H4i3/PM/dqceLtnY4KaO8oAdX6wWkUUcq78rdov7U0eScH+4rTXkhpSN6hA14XVcDzd3GJTFJBzB
PLRpoFpFifWh0Rx0jf/vPwxFKUaOhr7hWs8ud+w+m7WYQF1je0xohB5JjX+XvV09/IeRZMcQdSY2
iC53659r6IaDM+dUAXuyNKhTXvKjTTEi8FDp/ev+UFswDcQbG3o4tH/Zrno9lpdYrchcjhv9LQW3
CdBgUnbeUWk03EjSsT/NnascEDLD0UjP23PUOOZOsrC1Z2SDFgJulJdh8F3/hs5t6J3QedI1t0iD
esG5XK+cxp+oTB3qGg3r+5Pe2jTYVXDoWF58yVbX2qimoa0WfMk4pAXQFJF3tDF88bXRe7M2DwdP
stMw7zPAn9bQeULOobldCul/MYojoNjvyo3qTxWkj51F3IoaZFUU/0/pTrimmQIuNqNhEIfZSEUH
idfmP8KxKZ9BQHJgqGR58lIEZogpop09tJGakLwS4FICYi+ti7L2lKID3AHdxEOufSvKpILaQWvM
/Y8mP8oqhGcU2fVDXoL8xirO7AZIT3YFakODgXKBCpD8SIyiOlfuOB2NsUUlwLbokMoHlTpFn+wE
ZZt7RlLv/t/wa0n3phoTO/eYZG5UNoXwyfqAoEMTGGabXO7PdPM42BRcCOERr3oV9fnj+Oe91mh1
xPFP8sk5xLPQYr9QBjOIIuoB2jQpO0u7OSBTI6yWxr/rLFYRSb8wbazDlUhAU5vVgxmrVhAT4gVz
TUP+/QlublU5GqxCeWuvnnhh1bJDi/HKPM5evDgPz/Mgm0B5h6f0GLam8kksffdp0dxy58F4JTKs
9xGRHLRN0HrIUPJD/7G6dtelue5GAI3UWeaHsTYGDeW6Jf0K/0HVH0hIHbTXdCX+MIo+tnmds/SY
DXGIqgT+PXbQiVr1aHeAEumHqdeW/jRN6ui3taMrx9ls1W+uGMbGV3CmNnfWbmsf2qCRkr2IzPe6
nWfMLHfBNIOfr5XmUY+WCSVRxcQPxItqda8HfOtL/Tna6qacS6EVQuembFDiOtn1nPqDEPn3JsmT
R0QOIxbK0QJVKcSOXsPWngQaQJGCjBFPqNUbOEKFa0cPJELv6iUgQ8svKrKpgZvN5clrq/jD/T25
db3weWmW4X3nQVxti2jJRT4rlG/hTCtPBtKRqm/a86zS5DkPVVCjjjceeq2Pvwq+wT/TbNLqev83
bF2kdN5JUBoWPc3311szTeJYsdMGDs68GF9CvfO+RJiUHu+PcstK4E0ixZOcXnq0aIW/HkbnU4qw
BUwty3hJzwlWpb+jZkS0XuEYGD4m6p/zAn8jpJKz/JBoWfyvE7p1QtkId0rQw4iCyjhN+TulMMLu
gKzuMPujYiy97zb58rPqqy4PXCOvHF+0SojamG2xUXVFy6uXpNU1GsyzusgOo9vVb6bpsDeopoKD
ACshay439R8n3KmrtMllw+TU5/b7wQ05G5WanrpO3XlzNw4jT7tsH6N8SxeU/KB/jFQvNT45FYhL
Wlumj86FdSHMCn1dQJS+/9W27i2JrxChgUuT+a02ByKjRDQuqIAXClEETlXR1LugmvIzEbrykTKr
cPxIoMr64FiTMB66xuw/l65RvnRVabObrWjM/cSySaEWHpV3LlBZ4wu16pPnpm3Gj+3Mop6qCCvn
ndh5I7+S8QEMaFmKo4nheqEWKMNzK4CDs9RMjpUyz5ess/9Gidr7IsI4SjjX+S67byt1RzkByE+W
9SUp5HrYysnsOonJwBsjM1+UdrQOFEHi3C/BTmgjRjSazv9xSAM3pWV+mBXPtxu3PHLW9f/d/4Ab
e4XsUgfPAZ2Tns7XvwXue7c4i1cHyEYYv5J40I9a7cKFbYc53XthN9ab7nHIfLzoNDauiUeuAhKh
uQMvbFgXz27aGcHQDtGJ9A8dzEzPf+JG3u985I0ZMihAOBcL4eC61oo9E9ovzUKBa6yzQ9n3+oPZ
q2rgoQp9fPNiStdj8AEecRB++Xr8efCQf9Nbt2mD1hzyo1tRWR2yST8inroHt2wtpTze0JXhpNwQ
XxfXnaw8o2w36AhGQIXJgpaGprNdQR+uEi9+csx4r0d6aynlEpI6kEvT7ng9v2V07UjHVQyhyFoL
TCG6k9k50AOSttuJNjeHIuzjPzwLN72i2agm1pAUbRDnenyOvMI4d141Hoq+2CP9bSWbVF3pXaFV
hiaFNQU9SdQSMgAwRJFw0lLaiAOKRPFx0mfMZzKEJ62+xBQ6qaaD51E4V8e03Ql2XzUvVwEgCAik
vFc1M1ik12trOpVaDai0vuqx16eSz/oZ0CL6sjSVgzB/6nJNVqmSRRe3Heh7nNSqqvy86zI3sBcn
enK0iYIgCKD9MBaN5R0axMC+3N/hG/EPLuKEp68lfmtNgh7iukQ2RG8CF6Vlij7xcjR640vbaNlj
6FnRDoq/sQvooMOIBGCd4GBNOC3VGR6LDRYFYSfDhTss6cAMo+eqWtS9l0wu8OoDyJY5hEJkmzhu
vtcfgKhvCI0JyKGqp9A+GrPTH/TGNBACG+riMhVYqPtaGGJHbczKWeBmnPu2YimnNy8xLXUyWKAj
ArOM1Uao8Bl1kok8Sx1m7ISxpT/EejIfLa9vnsqijr7eH29zjaHQyfYcldrF6tKqVNKGaSFDN7ze
hmVGzA7w0T0O4ANvDkzIcDyDewtFB+6PVfRcTrOmd7aB+VCUeRfMQPDn0mL1lNfdHu/xdlZyKAaR
AoSgN6tossXQHeNluwl6tZhOFp3DvjqE/SkLd/vEbs8ECDwkEUqTvKSw1643TuxR2UXCtwnUnIZ9
1RziB2Lm9GRWRhboc1js5FqvsOj1TmUBpcoo0ZOsBMm5//HMoM7qlJTRmBsYvxEUg2uVp0FpTMsf
OCPv52quVTRY6PH1K6szn8rU9PAWMN2oRYJ+JIcwxigb/NAp8vSIkpTxKPJw+C3cXD+FYdKlh2aa
tGfWDhfCCsHmDxEKH/Hx/s7buHhBLHm8YFtT/yfrvp5IWCqzraasXGqa47/A+vlDiQ7eQ5HTj+Y7
Stcd00nxzjVGvA+eG6rfrMpq9rgpW1uFdrHXPmi2yrqzPC7Lrs2zBBMMPU4+sEuSF2EZme+M1Z4D
2EbohwIFIB8UR/qAiLeuZ+w1sWEo8kLDANx6V0wj8ILRCeVSZbHvZuIU2+b4bNltibyON5w6tqxm
7Soj3UYP/Aw0+XT451QR120V5ozzad/xuhqROeIH4/TnKYuHw9i0RO+4A11SU+yh/RvnhEATbjZA
IIWUtWJMRXI0Za3VBF7j0gzklPNzaCTty+ilaU9H+IDy8P0NdosToOMI25LOWk7LTbwyOmpRhtLs
rM4UuAK1OgfZqCN5XlMJSxTFwlpuVA/OoNef748sw+bVEZWyNfidUEKRVP/r7wwsOFVjBRA3x5Os
gZXinbvs6zNsDkOrFf8lo0Av5nqYum/TJZw8rh6zRm0itOfywW3nWWLGhAjanM36UUH18BjNwK8i
UcTnMU+0g+ql8cfOHbLy1IRxfFpiw324vwQbx4o3DOowcunyM6zeU6VFwlJPUgIaUeqfUeJqj04E
AeagheB9h/uDbW1oqftEowg6TDghrhYC5BzEjMEUtSuOeWyaQdy5zvvOS1GlU3i0LZCynUG3NvSf
g64yeqsul9xWYyrxfWpTnxD1wVOIF0w71N8PlIB2oqHb7cyRlZ2SEKXIWtd5vaqOYozS4dUQeX6A
d9b4ddgox7JJF793pvEIgGmecWzec+6+mSn1CFpxAIHARYnIVzOtEme2qf3TF6MkTnsxzSbKabNt
XBE44TJXl2KZoj1Tl5sNRDZKGETqRt8kzLAVtB4uscjmiK7hnn7r/Kz3RvtsNaH2VNha+GatODkY
7TBS7wMcdi1JP7dpV+llKRXUlPYpzXTrMCipc/Dqwvl8f6/efEaGokcebR+JpN/UeRKVliZiOQg4
4xB/TCoKBXRSVkDazuJrC82M44R+XFvOe53Kr7nu1bXE0NyDoHhkpxY6ddfHRGpMlqUCTDY3rvZ3
r5fxvwS0qPybM2QBojBDmkUbyW9st5evyCFFnh9NlfcSisaaj1WGvyXE8LD5dH9Jbo6v/F28CACM
0Jr4ANe/y3FzbVI65K5w5dENcNXFODnjkByigXCtaSsLFETDQeH+sDfXJ6U9KVHLkYIRTnlqNazk
QnuSeG7nYfqtKNxYAy8kbtu5KG5QXDkOBpx0V1LN19dEW0KKumEzMM6kinNmxm7qa+6UGEGs692X
BFL24k/57CHZVhSHBq3ay/2Zbuw5WSLW6cvB8oxuw+uZpqgS0r7CL1iiWFL7m+7kJqXp507rHWpR
R8emsUFSm3yPfn67xij7krsBVcgwfF01rifIUokDxhYJp3+nhcr8V510e1Xw2wuKCJJwH+4NocVN
SNzHYmbipPAtZdNAtIN5wdru72Xphks8gfreX87b/QqvjG0D3Qs1bFj818uJvafXGya1fIzVS2RE
wq5/TPUuugjDCj+F1qg/Noqodu7/2wuRUYFEXn382LGrFzWvBtJTC+bX0qb6KSpz6Ce5kQRJOlU7
J2NzKO4myWciGV6TIJe6TvXRg2JjFnn4d1xO4e9JZNr7QbGNX/9hLWU/xCsOSdR0vZaKFo8sNSVM
xcYp4WIXVaQdcj2KYqTVgT0fxqide6w+cE/e+YybsyQWlaUVROrXFb/RauYKF+wucFs7OQ86vHHo
P+p5EcmeG93tASQ9hBrI8YeMSOx/PctkqixF0YF36Pt3z5U5pMnZa5bhbBi1+y/sotL159ly3plF
bO8UiW/zrP+j7DqW5EaS5RfBDBqJK4BSLdmC3U1e0tgUUAmkAlJ9/fOa05vdsV3b624PqwoiMsLD
BWiQUK9dn9QYG4F/JUylmQ0DJRqUnpCmogGNQ7ytc2HLTvUivI95aZdjH4x6Lcga/tR77dM2kpUp
/lfRxvWLwAAE0PfVfPbf7jUdZusoVqzzoheE50Bz2iZsJdl/ubH/UHSuhiOQBV7nDXC2/n61+wSc
UzC4t7bIF3Xbp5E8+nT8b/7Q/1R0/v+nXL/F/5vDAeNPRsBYp63cPkPMi3haoimI43wT2xFG4Ob3
f35V/l2lf+XIg8vwF7qMHc+//C4OFDCCTggsNDlnugHUJ8uGsrR6WDcSvhkU4RvANgmMdYnNLmnp
tztWZ+PzQtflphoyqOv+81f6x2sAPwQEPGDKQUn8+zXgsHoY5yu/g89Mv5URZzd+rpJvkixVRxD4
/N+A7396Z9EOXQErMJ7gTfL3Dyz2bVFbADxG52g8W2y6Oyr8fLgaL13+82/7x4+6Qo/graA8/dt6
aKuCLQlIYxKCsWOoVnYBCWHrpsQW//P5jK0gNJaQdqBAoAn6+68ql2iftp5owFUVq7qCTIgiHei+
wXs6v5rKIus4VmN8hC5jOv3PP/MviSdeTcxroPf+/bPDVWyxwgWkNfC0vN+BHT31toKkFBqb43/+
KDjw/sOrCfQKvQD6UIxr/wpv5hrRGVKBXl8h2UndRm4miDmWWOEiMCbjz2qI8DP7ckjDSSX7/hoQ
+gQsm6hoa/KhmsdjAp7tSzSX0Q/vHX3hitKygW/BknQ+ptJ2msikbpC56f3JJ0VvupFVY3wSeyF+
SZXl4qjUvv0swU11jQqqHBptRv3kYyjX2rEU+S8i3fwr2dzEz4gMylkjtXBfkD6z8wZ42rVfnzL2
E+198rYSdE/YFAjyYXVl9MkHPn1cU3A5qMi5LiFppfPzmGdoYVWK+CqExOthaiq4w93rydTiDODV
lNfuEwyNKQ7qlzGqZA+srKKjLykGdTSwCABDLBilnWOjKk9I74S/SoY02+NQBzKeaU1rjPlkrUwH
98t1aD33mh2wTVlDF/FkdEdYiLBzLZgFuCYikjXL4mX/pEzPP0Cl7X+sat0/kNhZ8EPKF6GhB4U/
X5ebUNwjsBYhm5ABmwfAREnURXTfXRvVqUtu6bSIvEGRmH6uxTZE96QakmdQzCQyusaKviRKJHW3
w4QJnpUDA09dx2s1PRtkxUwHYsDwa1ix+ncoBoaxQW+8e/yJnN6CCybDcAT/1gLOJADNzKDv1xAh
AyQkK77TXiTUXYVY4+96rXokrEHX37e5m51+FBu0gvAIg8fWsYe1FhDHaEwfIkTEjDfwgFsfxqqi
+KVDPd/0RbQUx4Xg8W9xQuUf3EzDDwuF7Ac4iTUyyOH/H2MrMPnTolSaHcakwIaAuQk+czTvixp2
JRO2BStSC+/zOPf20PNKwj5yTEDo6weFJFbQbP1y2kSGUK+1p+9mCUkB5gHsczplkyk/VjuvGTQ8
q5jvYVmQgAOxmOFGJjG4bPgVybHfiiG/iXIHoBvkoXxuEK88iIYYGLWcC1PFUbftOkX6KmChmwhd
wG+YKCEMSwwAjnBBt9pewKefkJ3Tx9WP3NayOJYUSqGGIVyJNGkCA+3n3a2zP401c+Sy+iKZOvhZ
8uKUUYp/LIqcv7H5WEQwk5j4E0klf6RsElvDYqXvsEvPnq0dY7iw74v9XpbY97epBTf4hNAuNoOj
t5XFTUIozUBbwrSJYHkw/o9Bk5Agy6fQILaNBD+TVQaU52FwhTxseQ9/nCLqI5hJxv3Gj8wrCQ+U
XdKfe1n5+ZxLuv3kNF3fMVmGASx4m/tmQyAxP/reJ3+GqZzufOxGVKFykKbJXaWgsa/6vGpWqeoX
3Ud4UrmXs75e3vns8BhCkQni7RPtBTyvHcaBGwdL4eqESGHMkytP1z96woKj8aXZfLsgkXZuol3q
S1WxrGgUmu71yIBMAboZ2LKfLatoV4O2D5vhgdD0Am4Cn6/vg/kJsDjbGwvU7rlG9gbpjFrspS+I
/apMxOPG5zP9Vjo8Jd2KqFd1Mb0bfmPo9t+KXJayM0tmcUj6wsHzHzc57gSpo6VlZK+ft9LYFayt
Ye4v0RCsg19mBJOjdBWYDDNi46TLij0ODfgYeXxG70HUYVMzlQ3nkEq31sOb+6CSNUJWZ4gD4oWp
6EmnY77GjVqHSR5hmL1PD8Owwwxej7s3nZ/XxZxHOjl6W6/cqpsxhgNAM1RITmz7zRlz4SRiyI/a
NMA97+BicY68E7Kphjhy34exd+wV023+KyF2QAqJGBS/B4UhBaA+B67Ck8bXsQeSeWBjMKZ3y10i
s8qdtoDopFtcfDjYlx409KitJZu2R09cNt7SEBl6kHCR47/KzJTLRz+wFeXQexn1oLeVBD4Qp7JQ
dfVZjr0mn33it3RsNmqUh9UnvHOr93Qu4LvZ2CLs0YvMi6n+7dEqio7MflXRKR6oS6Km8BQb0MYl
qYYWCyz/WfhmBf/Jxy2P53I+wWNfDz/gnxyzZssCCb+ixBhZIPmkFPJM+yLtq1tKapSrNhnrLX7d
3J64N7AVKXzFEp7YB5gqjtuveU+H9D3KJ81uIxwoWQujxp7+URmi4PejIFcuz0nlyk9P4NGm9t65
wecSkqMatOtGL0nEp04BfOS/xzqk6wrD9I3vL7BCH/nt7KyssNsjAQHfatn6D1i6FbHA4xPv/cNk
pcgR/9c7ftcDty+Rvb4UOnsl2KIxwPH5bqCcsZmYniNW6rk/8HTOJhxVcqNEwKshHaIXXLc460BM
SvUjwQKzj5qgYX0JF5uQ97lvMVoW3LyzDPKowxSvxIvWAZYGe933xNLzVs7b8LAttRG/lzFcLSRt
hkf/IZfWF8cE7waYODHMcWGEEwO3mX5jcaJ71ZkMmd2XAdNz36W0XB5M6rbtrBDAx7Grz424JRz2
s31TL7DxydpSCo7NXAq9SNUmVfA5aVZhazj8TEO+j5Chcrbd5wBT6/uBVVXf+GXXFMyfzMNHqkGe
aV2+LnrETQFLLbLz3Gyu3sXJzfXkzvOy5+mZk0Lnl5m7AhLymNfTUZQgyjU5u/axPMrY2oZl3+Me
SQR1P/wiVTD9gwDbMW1CscCerpfG50287zCT0tGABWOaef+or9YcXaAMPalgGUd6VGoFYi5gX7sc
d8ezvJUWRlgSMafbWHcIHFywIJ/HJIYOe0UAyIrop+sBGejQIZws7psi2dkj+OBwcA57Mr0NG3jg
LTdbEZ0ycBsf67XssyblUb13xqTbexySzTQMikGEecS9vdA0hdf0qiqHzdWIaJpunMvs0TOnP7DO
t6Hd8yhRDcYg6m5WUZe+g75lB9FjlOl4gA8GHI/KamPgn9EUfx9b1n8uBWxXWlGbfj37IrA7hJEu
U5c5wW+3KImHewpZgD8EQ4dHg7qHCwem7dfiSrIbmpDOJcFZhS1gu62SYTFR4b9tl2lHX1BNVbq2
ZgCy2k4Kbn2t6JFT0ayx1vF3MesFS7mtVqJBl0hkU9NKZEdk7Zn6RGCKUTRWr4J01cZRmZWQMKmW
ya6RTBDvfnsVy2blaRyXYD/RNaZ5gz0fm34PkZ1AGUGWgj1RDZmYe+jtkM3H0AcbogZCAys/yMq2
uDoG5GunMIKjhTpIXVp2kElfR5+JUfE3oaDyT+GKL/0ltsqSpgQtG+/VOI3VIUaUfdR4aHsWbH9I
ut2uupjOMS3G9cYg2Y00CUzT9qcktnGM1rvwoutjuoZDiWFO3frNeQf3IJlu6GmrfcGjPm15hyQ9
ROwmSw2Itlxc2JoyMRZOyqAfXxAANYSu5muRHMyo0JI1mKRV/4BinMwPqS2H+Wnc1mR99BzRn4cp
44q3W0TcC9z8KDuDqldBSsgG0Qo6inDKRwBsdzXu4ylnocCzkaPhPcBp1M1PvPRZdhiEJDd6isLv
SoDw6OS1JV3ZuD7MxaLeGbK7dFPJGC2KdNg9gLJrl7Ih2QhaKnBu9om3ZvssoMiIm1QGUd6JsIn9
wOOl/FOSvYfSrLRyuclmXv0xJtdD16N43nEF57euL2ewuRf0tkubFJyNnZP18mJRJp5zLTcIHwGi
4ZxexpU+INAgU43eZ7i/wCA4HTo4nqTPTowTb9AZ8y9hwel20UOKk1asU6A3OIcVbA6HFQ3spvqr
KVnl8SVIMUh3XyOB7H4WV2MppSIzNyipkrdDJFekY4yL/g612vyEWk4CVt3r8ubmmY0nvAnDCxUF
/tG9hFSzdeD2ojMzkVcHO41wDjM9gggP5ebx8Rp2yucoTWzVYMFsETQz11eoXEeYxGDZVrdaFgyC
aUfjp2GcigltVYJQu41ofts7Ey/vQOb0D0olB+3QJELd4J2sTtEO7tG3cmD9gK33Mk0NwkXomzGT
kQ1YdkF3dc9U3KDBG79vpdyOkaxX0aQGRPjXUJIl3OlcRGMLBHjbbpjbxafJ6oAvDC0h6K8ZYOLz
lqMKLBOv96OslGE35ViFy6xwt545JcNdYlAZD16lIbnBq0nXC4AOvjS5ROjInd2D1CeSY5FwnOWK
LIioBvyDxmEz2WGrarF86NTO60di43Jt4NC2Tm92icq6jQLPp2aeVgkPkzWrKThOcvvRRwwEDww9
05i3i91F1boa/R2w6xQNLiwn0nA0E7PkZlBQO7aLGGL1AcdNT5q+GulHitoKZw7Wm6/5tA3f4jnY
dxJy+SZ9tT74RYQfWHJN7EJQOlwzGjzJXboUZjlRPqxfK6jkgH6OuHgrPIC2H9FeZbbJFMjetpTk
TQ5lbc79putPQregT0VPTf5cqykvDtKn+U8aJa7s6mktyAVlHCW1GNGpqjCz5K6oOL8bSjRVDQ4K
ApqrFPGzWTCrn2GLk2QPg1WbPlsEpKPIVJSv90yHfT7bXEzJ1yXsQn2ZE/S7d8KM7jQtbhKgDZjo
BnfS/cyDNOKUR9yuXxY0ptldvuf7nwHcTNUpBqlwkxMQutAMcc3bnU8IydsKMF/uh5Gp6pDARTF5
pCmJZhjPFeRXHLv6FXv7sF2AY4xpYye2xvc7kqUudpwJ7YooJ+ZkdEbRim0FOy3ZavvzyOPxS2QW
627LNd3sWZOEHgegMdvdaqfiUkKcUbS9TUN8u+DqIJD8asIHX/xkvWAPW06Xfs2y16yXDM1Fts3X
jRDJ3pM4IHFt4wBtm2gDiAifXlhnHFKdpTM+HUzUBtptDBUckacfu6VyQnINntFJxDQ9yDQRzyCO
ZmuLMzO6lUqqqbNVhkSFXOKDG5h+qN/pElF0bXQbcxCi2bijtd3yb4Vz83JJlYCHES1VdgPlx1S1
kJe47IvTOzmqtCL0VIQlZY1SYdoOBimMtjELHqYOFRTFDf2f+5nkw7h2XJoobkhPxt98Ur4/7GXp
bkYLbzfXsKTPgBsj1NXdMU65avIdqSgY3ccCBwqfVn6MPcLoThjyNhhSkigMljfJikgi5PMQ/pAW
SIk4I1gFIFoML3gUE4i01DV9md2mYSpu/bRUcRMDp06eJq5lOALvSoujwZb9PXN16ls5wc3zGAMk
6G/Sad1CB/It7EpoOk6/Vwq//GaTPEpOeK3T5GTQoyxnl8Mm9pL3wY+3k3fXSBsy0bxhG5yUMQNG
A2kJ7pE8y2yoTrvPIKdE1UkgsoCjUnHs6T7IFnz+JNzDc9Nsh7Xm6f62RegTDwFf54CeFbr2HnQK
3hqRzQOgNww6eEfrvoDBWQzYROOjZTNGVfXSJ3StmnHol6Hp+Q6QhQy9hAppXmnUpvDIfxwjpNw3
MxSL6jEffHWeYzapDpBV8gVFnH2Uvh7yJnX5+jlE+XJD9hQs3GgZ4/kiLPpEeDhetxnTHPLnCVKq
7/i216iJOan1aQI88Q1GIdnrgrfPnFgqJTvAPad4X2s/yibLrLrfchxOf+wW51/hfg2yCqj408Pe
GxIwkZSAfYCe+e+Q/OSIFDUuHVo7pfF4FylcLCS/c3sRPANxiw5p8rRPcxydB4WMtrsCm4C9g/1z
ebtChzJ3fB1rcQShLXsmS6RqEI/TSTVlGVGFoe+vextsHf0CQCfESyCJ0I9VjujLg9zz3h7yXBPW
7SrRLwWKxO9g0Km2MBpbikvGtPkaK1igHwSo7/WB4LhJUP2JuXNQKuLJx3tyml3Noq98nffPkFaW
dxsbMnlMcssgmWR5eNyk0OxioHvcGpyf2duSFKHvyLIP9Jz5nD6FlDu8TtBZnb2NYtlxM8BqCeah
0OsMeoCsINtc75o9bDLDbe1x23YaqkdQmgEb4vHZ0oZJcFo6D37l2RpY2jSpAF/+4NY4Vl0+Q76C
bmxf4eowc//DgHEr2gl2j3MzVnwEYrhswzNc6+kMly400GfYEwPHmQs9P20CWrcjgFr1qooZBDOw
ETfVQtGE3eY4KPILs427VBHmxwZYgjgtYwrsod4Y3z+3OpX6yHWcidu16FX0IyBU8E+txo22mg35
HVVM/CLAhOfD5G3+dd/peAkp7dkBLUMxNoUdEESLLXH8J5uBmx2GXcEZW0ltZYuODJv4Bnd/3p8V
T104bpAymS6gUlxyNNPsAMFh/lpT7hDaPUT6rc5W9+xKHD3MAydqZa+SV+4Hk98sTrAn5y2Nn0s0
Bfsxiq2EiBFiAXXyUaYfGeQJrEFpXR+jgOHxkEu1XggWgGnrAnrI+8It4WRhDIg5ISRsOaTDtL2n
ID/rC1xb2YNgGozWqi82c0oizc7E8XS8Wa40Egw5xcIBdjGO1glnBMTS1C6/PHB0D7RZLWlrtgzt
vKUWwqulDBvtfErcO0GaK2tmUmVfonIcMA86Et9L5FRuB/gcuh/oTdnUxhtGt65Cj89aGB+5D1HT
4gvcDqfl1M9V/lWRHGCdKcspIBjC10CAOdz1djNeb3UaisNVU/3tuvEYWhHWKYeIcA9Pa75ghIO3
BRx5Q0wH0+jQyy9JBBkoeqNqx4sglupIbE7tgyll3YNGEbZDmPZSP+wkQsfUEznfo63xSFUex9R0
ript0tRAzV95j7Szt1nOCy5TYLF+iTGAfes9RpdWZIhnfhB+3O9y2MYUeBugN59Q8kSeNTPCNP4w
jg3byXslHqAdKwMWAcjceMzGEg8ccGbRTOl0baZ7K/mpX7U+oJWDCXWaLUjGTWHr/bKBXLbeFv1I
zxonygsPa3rH02u+WUp2DorwUtPwFNVDCk0OMp8aBzwT9kRxJNL7fo+KT4CDhbhgji/ug+Rlf7ZB
xnADQBLBd/Dk50+KigUAG2q3O5+wkTdouPQby0YWYX0T2fvS8givPlI7YEDsZZ61+UJG3RHaxxOk
FQveT7yq8DGoIvwWAK+uuvOkr/JDAifyx2lFsPJjUhTAJ3y9M9niBpC4AeKUR006kPAqVIHOQnoP
1jONMqxidGQpnO9hD9v2iRB9A9QDLw8mLWCg6DnhBVxlyGpB+4AdxqWYvIiBoYZ0OgOfNi84o6Ok
mz1Iq4dyCGa8KxONc8ehb5MPQCj9dGd4jfEHdsSpuCxJP2RdMaX+kU5h+T7JCloZUyBnNSPISnyA
NzkuGxzsxqidxcbCvVuy5d0U6MDe2FJuP5gZi+KZZZlG6uBW7MkdQWTsjXf5aA4WMTJ4o2g25sBS
1/IXm+s+abAv48P9IGJ7v2mNFYpW9f6R9mM1AYGE5R5y4kPVqEXLW1ECru2WZXAPnE5mf1FmG8mh
gKnd2uRZL7C0QVbNTe/mgX2tfZ3u19tawszfWv4tq+QyXAwm4eiQwd7/VTpn8MQi+6f+zBTAOIQv
xf2btYy8Q5aKLz0uPYK365I62u3c7bwrXUbFWUJQ7m4ZmdcnjwfU32RC0K8EQXj568qXSrYDts/u
WykmdYO0Y5BfQpwtUbuo1AGfM6pG+CRq/oZ+CT8FFYXBpx/Skag+U8DE0XnVURbdM9Dy7f0VSvxR
Tlnp4BpRoi0xQqeh82usbGdNYfwhiqbse7ZvOmqSqF51Q52R41FaLNK6kGfqDZBOHZ232avPZMUm
40Fki/pVbvH0uDGTQboHlmvabqmHxHNOnBVtNdbyCTt4SLWqfqgvHv5i6etcjNgjJRmMtzqYXVT1
u8MCbT4DUXbmjoylfmELFmafOt/3qRXJxlHoy8V3DFOAx/yHAbwxwZXFbVrjfTr3Bpngd2MQhQDs
CGXhxcO4m73qYVBjgyZGDtjtBMCpGgNe3c6DyUZcxcoDzC7nB1vYfH2q7cb/IF48R2QWyF2opksf
qfOGFaE4I84UPwjnvsalGZJQnME8qXzLESJ59hHNeVfDA+u6PaL0FtueAvPAuNb3cNZB5Pwy1hOM
EWop/2Q5Jo4uWzViYcuwl+EqQ+FPUOK4Rzkx5VoBW0SKE1QgEqPEdgroN4rq3vWEp+cr6wvyTVHt
4xdsW+Fqhn05/RljYodvx1JFWOxupQotKRP1MCLLUzVDMoYf2PxiO4hk0YI2cClFpwJqKXrWq03l
LS8Nz85azNN7SWpUjmUK/U+9cLocMHPjjy04vjDHhTgvNGIHen6cFkJ/hXJRv/NRotm2czKiT1+L
pxyekPJBjhTQuhZZdEA7GQ1HOcp1eyqMFecE/V0A+sgK3gwDJqYjsPdCnPBbqhTQ1+JfMgPS9LPE
/C1PxtnorWabTxpvZJ2c4O8txWWGdbxu5nhwXwi2LtNhSwOfj5jTvYV9ScDIAjRpi5F+lqAOBq0T
/5F5J7FHrFeH4ZQwSAIcssddGyoXP++Dq37sckimNvz1fKxQgbDOgWON9XewydwZ0PI+YhWGBJsM
zX6uCYVFNI84tJ3DEpcnQ/Q0dvgnp5deRjJ5qVekkDQ21UwfayUzDWehygPh2TOsEWaEtJVHrMvy
CTB/DHmEhUo3NAWnYr3B+gneiQgac+pIxJjH3dzz3t9TmHM+hsyDhoPiFP9ZdcXuGHjf+4nFE6Ll
5tKVhwkl5QpFLpKBroLXfKihtmqFsukEB7MMEJbYN3I3F0REl0wkfDogL2gV9xg9+73BvI9BPlvK
ucM2z4mbeibYPKcYTbGmJqnhB4NDAAByHwGYg/vcD5VlMxa+ZN3EYVhTiUllT8XSrEa4bzBj0Dj3
XMZOUbT3AeV1ycdzPfaTRsromuE6JNcHlgnXd2WP1utSgIM7tlllgY9pTmFfBBwFfgTwGltzOLCl
JYdVxlC7ZuZDjbA1HFAgkWQBL320QvpzYHIXD3IesY8ErWQgDQYT8Q398+QbDOqsbJIKLVm3es6f
V9jSk9vJVpiCIl0g5gG23NkRKpxFdWGt7HRXFFIsh7qnBABK4frbuo5mfxchIfKOaxvA391SrPBy
N0DLr3u58zOOqfgrT5f4d5F6JFcMV3YqkBy+ICqcJTOet4i6GeZ9SyEOus/0kZp5Xb+5laGJN3MR
P+itX0CFdyv0tnmqEuCrkdeqIXzA7YAzUHSBgQg2C7ktWA57rnx4mcecJcdtp9hlob3Zb7HFtsNJ
JznWdiHp8de9BgXn4kDljdrS55toAlyhFTac3jz3WEbpli39jv+BGqzhswDDRL9U03hEz2xLYPgI
wmswZ9lL7eeiarFmm+XVyiM8mxn8/q6HLoic2QAdxmV0ffEmsZ+8sWHzvOVY0/domXbLjl6sUdQw
DBPXrItEfF2Aq7ytwYeijeyVnWBIybaOjhquRJCRT/ImwoL6RaJtyr9iGtTiS545Wf0G7j6AIVCN
WN4sAIRcx+yQAOMBDRFdb2/557wrLSC01Sla9yymF7pMcJTTHtL4S5Y4BJuAw4laja059X/KKOAP
DYagF5A0GPr1TIesAe8nxmgk6/o4kqGoUE8Xn54ZE/PL1Mvxe79jjwwLF96Dq5DUJkDauU6/sdNI
sGAI2MWNKOeO6KMPYks7YAXgQKAf35B+U4US7p/1Vt+uXiE1r0I2CMhRSwE6keFCfGJSQCsQSMV+
cuzNTONGoFCHZElMuPXznB08AuAN5C6p7ApQ38UFs8auD6yHyKBDUGF5k+ZX4oEZUMtbMC88Trhi
cNiUi2KNW4a4U/XIPWwigI0hhK7hAqVNMnAOzmbnqNdElesXEHlk/hSnuE/fSxFYOO+o5aTRsRnK
l4mItDrA1gYrbAcTl+EBew/UOmyWAcKlOk9raH3hutb0gLnwtpZsBcyyJBbIG8vesDnC0b9sU6/e
Souy/87ykWEEvZ75ON8z3+71pl9B+KfzwVmYnnW4zOJd2r3a78c1TqcLUBZs/Ze/fkqICctxg9Hr
PPVjBrKBE2F6h5JwkM28OIjuatFPcOYdxymDCjuIi3Noea4065m0qaSwA9LwY/nIAWXgyQIvZGkd
0kDWY7LkOKoq/J8/pC0KC1SdxK8ld+Ov2A9T34BvEn9yXZXDLVUSIXRY3pXbMfFCvFrll99EMBUO
8Hia7J3Yl71G6BmRcBPNBpj3hh3+wTdJovs/S6TJ0MJ8DQaPUDPGz5iBwD2HQQ5omWASFVjUEpCw
piLZcH5rlHSEH1NhD/CH63/uYEW9bmDRW/yAKSk7kkvAkCrPo7RT9drb76LS/AVZ9jX4SUH37IgA
6xS8gmEsu4XDsh5+IlLCqyhOFPgDQdYbkvXyMIx3mlWpa6YZzltd1muA9xLQ5F0AEQCkIu+KP6Dc
wgwYluzyK0LeFGxKFPEvSymSpMHZk2FzPcNm8S4IlMSuCluJBFPAw/ReKg2IX0sXVQcBp0v7fTdr
nLdmUnt8j/V7Ig/5KsJ4SCPKHoleUwekiuEUoxpemk+ljUrwgZW38mZyEVoGNav8vqTZ7g8wvtqG
Lripjg8obyJuBlIgokZiXXPgRKjQbQPYbVd81t+tRCfl0XgD+8eRS+EPazSVJfZ8nr1FBsxAQAQ7
rvlsQf57omNVo2Dvoryl6BNeaJaD65XVYKwa4DSQnVBZ2mNdq+oRbQj/hoVXph6InqfzFqfOnrnE
Pw13DDY/JDk3cDSTQjxG61z9KQNDl4CFK1mP2MPnjwqt7zcsC0Dbh0oGBBvYhaeylcJVpCkGECAu
NAfCFPUwvv49Z0PwzQR2CLajVri5Q5cJ6osOWIGIRcM2RMrVxPCVhbdXEfcTwcIjxsjUgHeDHjQW
YH0fkIKL8xoBOxs6UYZlzWEtlh7kL6zznyV0R0W72Uz/oh5l7HZCEkDa0YQlphPXSRKj7LSjsf4/
js5jOVJkC8NPRATebKEoK6nkTW+IVqsbSEziMjFPP1/N9k7cllQFmef8NsvLqxqXZngtK6R+dwb1
fK83PekWh+66HX1Q5fGLdXb8hqptnIepzpZmh2om81KDyfVuk/CoiTUb2105Losbo4eIvLgA31d3
5EUNL4XnUTTGk8wRtE4exx99vd2D3Hx6TNFfrHWs57X55TfKq87cZ973nKnyYSVK5zUae59M8tVD
6I5conoj919niWuCuKJkMsNHMH53ui98Lp64G4rIj5Xy9c9WukDyZPXk27G2i+p+NUWJSgouH2Bj
GJFDhH0dnhnSnWJXWDAgu9XPm9dZ05a9JyRiMK+i0Jw87JLDT7su4toMmcEj2XLaJ1NWV3troqUF
AhEk9mNtCdsno4qiZxKVsvVBzts8/PHktlyV7ejwwHCfWemUTTpCvmhEv7au8lgIKQQAVUJVZP0J
HGSCaaUdebj1Z2BVa5yC0W+OoiLhKJrHi3DyZYI9IPQu0X7pXDvDU7+5dueVHhlHLqk9WfIjF1uF
/miMgFTayFzyc1epEcazb6IHq1O+m6xZCLVMPlhtH/Noat/YvRso6aXMrxwCPaFsyHu/uzUQX47O
AeNv4NiH2/TFq8ikEyQ5mBF/Myk+PIxVFe6zsCrKNNjM/K02C2kd/QnJEeqhOiNDq5McqPky9s9Q
H1GczbQKIyIdHcCnEUEr40NYfNaqrMe0CqPuNcMI4+9QDHiP6GIRcln8fU/NSP00R0UumlgNvTve
q8bIvwBYaeQ1y1KSMhp1HLN+Xo1nx92WNVlkScYj8XnLX1A9PJwjkat1ogQEd0pS2uwTU+NHw20X
CcznStXSRq62WAXx6kbzsEWV86mwVthnHVrzmaXN5k7jVtEH292c7akC/PotwnUxkk4FbBWsmbm/
L5UO3jdypcXDUm52zgZbt1/eagQqXXw+Es7YcmMrKUdppsEaTAA/RS3UUSgstygpnPwEFi3afWv5
4uI7iI7hxGuu1HpdQfm3rbZ/G4sbGYe8rnP+nKi37wUgs8FTOg/dbiuIR2Lysu3PdXRq/4Ckfz7a
LAG3dX/oH8PZsIt09DyezBAR1hfhccCic+60qMbr4rkcgjxPeqW8P40foDhq6O17s5rWeikrQxuo
5HzSfeaI3tmkDxg99kYzeV+Bnuo/ZWnpd0IyfD/xJR8vc5qxgWCJSMfKC7Z/GqmJOth+b7C1tcq5
q9EMfpao+Pr9DI0ToO640c6QcgpHI8XaHdpupraydbs1QZyVMxa3XX2ZsmBuk2G0xRslUdaazMTJ
GIetuVH+9AHppwZtFNxJFtTvKHhciRrB4oOyS9+DMmaPeCy9KafntYzm39oUnDYGcoC7zERhuZ/X
OZxjsNr8K6uUiYDW8CzSppy6WWNDwLwzPBIr1eUlXn8w0uazQciINGuyajqIXEnkzHgL1jkCkI6c
8tZogxqK/CnjsUZXXhoAFePQhkhaXL8lCVs59rFQltkee8tbrj6UhkgmxD5BTHjKImKSZobhlicS
6Dj3VkgX2k2a6DGoMuMZuRSijHycxJvWcHRtrNlaz0QlVC36qrlE7zyZzLsFoyLEkdG5ByKu3XU3
DUHU8w/myOnQP8gtluiHp7gYsm4P+D9AGEZr4bJL6Fz/igih+iPcLPiLHii4OIMHkGzNzPXodEo/
2oWRKqY0dxbbPgR8Bq9BVNpuighOnRRxOdMD7VvVn7k3CvMBMYanz6NcanUtrC58gu+UbdLpwX4U
M2lkZy2t5leL3hvJlWtSKdcYs3qg19Cf40o55R0ik6mnHb4x3mEICyTHaNQTu/O5Key5qZ9kZwTf
syyn6A9iQ2faCwTnLnzmLO7RygM+dsqNfqQOgZUclGXpgLGUghC7kiR56ck1jtWqxYZ+dd3as0dK
73JoRqtpdgPqQvcOMiR7VCH8/34Z2g4Y3skzc7+MAnLfwBNHuYFTAgextb6Y6F/rPYuFvx/Wwlz2
t8YSzCFbF2oUawpisYJ0a9MlRAryrHu1fOWj1Fflh3m3V5nqIQj8oc+SktYfmVae64IEaMMZiBK0
vUs+I/2LzTGSVALUnD7vc+tWwzfh79xza9MLY7cha6vunXBt+2evKeclNjuGBTT7urJiVS1q5/cs
uTENOaUV+xOMNqng6C72XWYFMDGdVz/k4a36E1GcuadTxcYCoab1kreao55cCKRhg2zynxKPtM/Q
DTxz4blw0nZuOQshYDsb3XHPFU5EfL0Sxu3137MdYjfK5Dy4iY93HdAn1Krg1uir/s2abGAdFlXY
xflmM0BF3k/NgRo7WR0z6rCfc4p5q7vBLVXLTC3mCxqX7n0lXP2y1rljAViVHGtmjx0SSmqdF2vn
OnNopbTaBO59qGazPUyWmttjJ0tz3bUTkzBIE0BwbNGWxIWNce7Ye8i4sRk7FcIsaVXfLEUuvqLB
msfUKtG+oMIvKGFFaVlcvNqAEyqCQvAkhM5y37QEuaUI0drULH0pWXfDjl+lXoYvF+/ivu90I0+R
3cEq80TAh898G+PT2OUIMYfa7e6jjtsizo218GOEo0N2DbVFJkmTrW70WESU4aSVor3gPtDsQgkV
HxFhenXetIwbfq13xeKzjVaIl+6gm6U8sMGqJ0+56NNyF9s14UWhPZw4tsaJVU3Kv2EAsIXefpo4
yLcobBMPNVO292g8QndSm9I6KdAJuiFCThJNO9jrUNbVTxDAk6UUqPHyBv2oPg1gdofTkIUvRoWZ
r3uJ1IyWuk6MaLUsXb/ZZTEX+6ZyTIvERS7X1Cg6D2K61zM3TZtTHe+LLnzfUE4wkEd+AfohFqT9
M7oB9gmJMLdEngtklin4/yI0q92qs8ZLZm/VVwIfuiXFo14OybapFYJAT21930IedXEZ2ULuqo3O
2Hjjc194r6t12UG+osWYDN84aE41vR+p0yn2xebeNAbLnD24i+5Ap42uyOLenPWH8NrhaZbDxNpI
/2mZdEjvPShLPDKx11TlkjiVarbTzNMMmNus2afHj3x0nGB6aUYiZtKWDwLGMNAIjYc6GLqzA1Jy
D5KlSBd1b2ELNlfHdZi3SuzDoguI91/LBfcN6schyRfTFLubmx/alFPzO8A04KR+N80Vsc62YB1X
C606oaSLNi5diXg2cjkUEBn2GSu2RhTVo8FRhM404sXQZTCcVOaZd62tQqA1CxfjiO4R7MCTjn8x
A/xXeBtm8Uyh+wjDFrTjZal0wEsNSvVdZab09wDQ/Les4lJNACeml4m5I4udKSpv0URemJaL51TX
wOvUy9w65vIhnCK3TxN1lNF3q/3lVI/OYEDWZ4X5s8KUDQ/tQCbWDvW72yWTVdXTIbOX6mAj1hd/
rbCf/X9mZy4yRhhAVKqwR4s68bA3H6lKAKjrttF72Qanad591uQBOLYcbo/6dntkurUBejeG8MBv
6axHnBDqXDtN7h99p7YR2QZbk1ogYkuKQbep4Z4IaDzlOJwW/p4Btj0DtPvM85azxUBZ/6/NXfOH
0EHER8T2+tcM+xJQ+3rLUBZATdFBzcDaiSKJZoKmrRUyclO4H6Bn1pB2QScXaFjt/URTh50E2STq
aQtB9NfUdeavbBgi/36o9aY+Zi66T66RLdq5Prl1CWqOvIPUafxvnDHAtANu5/JBs7HmqbD6ek3o
AzdCvpZqProddBGKqKLyd23fg3u0Y2e+DAUc54FfBiUkC0v3USMJHnegufaY2nQ2iZRFoP474lQU
/ww/a3+qFgXHQYyBM+0kPcLPXgnbJoaN/d8BNvEmqOZifTd5rOkRLul3TqJo264Cme965u3uu/dy
CRBxxbOW+hcwST8dXAjyhQXVnagnxNgzvdUqt8Xz1HmeYir10da7W9T8zhrXunOGGYiIPjMMak1I
TnyWz6DJ1mpa6wUJYr0lYqvV8xS0GD24O+dz6+pWxavRIJGEMeRdHSKXE9lRNWfPoCb/sfDrBSm7
kYf3oyOn8PbATDA9pr+JKsmdISo+G7HmImaEpPgZ9sYiZajk2yARKr+USAqH06SDHi376LMQZGHL
HEql1sCY3DXrvDNcHCpxqKxhZWJxmC34JezHBXZpOujSXF55uQZ9FGIS5iHn4jvClCGkmvrJvifm
1Fq/NfRBlvIhIxR1Ca1G66RUdxdVZJzsrIB96LTgMnRR/NB2Gy9ysVGLCWvbfk8uxYRXmyKs7KBh
6dy7bmnCfS20be1tolJ/Zozq90BNiLEXEKDUEzemh4/XhDQO5v+PYqELsGap/k1muL1VA1LW2BpU
+eKSejXvzHocrsbqrvLQ+jXwX2vMDbm8Xg5G52y86Hs1oRfYUVQvl6SyXK/9boOxB4O0+uwfIEuF
ucTudbXvRxwjSVXykDHhVPlnUZuQaMysc5Q07QbeIgJw5ySXCFbO8wpOpJoRlHaxhAnN0IHLsxeK
pj4KuCzncTDm7YrJonXiefLXS82OzpVMsTi39mgWU7xhsGZacxt8lCVoov+waEweGO04EMLeNp8R
Riz1zuJ2Du51N7T9aaXVEmsZiWxWyn61XJlJRRWTM6B5DGaMiGC/JB6j4YoctUN/a7o7bwIy3lVT
rl9Dwch8tqqCRcmZjezScV8SVuCrj27M4OQcH6HNnhUbAdoUclLsM8M2P+aBES1uRK9ePAx5j7jg
wU9andVfxqSzVxMIGRxunSqZ9P2Q/4DtsU1Vk6EQkTET/DEd0FWgOyZ5KNd6fey3VfPQV5hjDqHZ
mv6u4m56AnbxgLcVzt1DGGbe2+qI1niLhJMxDjdB+CFlt31K5kZUFlvJ1KW9hcAOsyVq2dAm0sLB
asaHmge1JioK9yN72eyXdzkBEHBG/E6AEpSYnkFJPHPvqtBUb7XXBPnJrKf89v00BZaRYnEYYJns
IEVuQW5+H5QvgJFZeWzNqvjCHmMu4HDtAH/oYVnac0a07bVtTO+BTp0S/ShZha9N1RqffDXtmiCT
a97kjdNNpJMHfzXVyf/kYDLeK6dzvN20hUP9o9pJeLcT1J4lpHFnvg02VX1ntM1b+wL/7uWcPFMI
diNIqvohCxlLL70PPeOvKCwGtcq0E0LJNIKs1aBIXodVdckC7SzPSG+dsxqIayQ+DmXBsW07oz/a
I0A802uo3D0oQolifEYxBJUqIhjpwf2eTKfmniE4i2C3Yp4eyULC4ClwpL+OpWn+ccZ8PY+5VQFq
1nDnSAS35RHXb/eEXC2XwBpkyzy5hdu/ldI23lVTD06imDuu1mga2bEbDeMejWc2vdktvrsdSaX6
GI0rILbRaPHMlOj0fH25tmO83eYl7GWALDfiCYpt0CfSArzFPAaNCuTBKfO1P7hrr5c0Fwp5aNhN
nniMiMopvxwZDdEVYGDR98PAcLnrFv8QGbeWCWX/cjdhv0DrmCMz97h6hyIz7fI4YmyQN7LL/jeV
ZQaG2onpCXisKo6IGstrtW66eAR8CIu43Pz5L7H/HE8FRvXFiAnrK9XeLa1AgtO15ZaMWcAN3ba4
w5LOLd3gsC4ATUev8YIurVfHPTQTHer7Iqdd48smO7JI+kkMcM4C7Rj4FlDATq0hBm8UDqyIu3WW
RXWqO9X/5ejOXzdnMnRq1QKqqnNGfDKCxuZ/BlP4Bdn8Ol9kwNabuOUcFKmyNied7c6rdn0TinC/
WVWJm2IBsa8rPlf6U7iBPW9tNDRvY2F0tTLLOWFSLz/QkIQVJssQrpABKOtfjdVov/FsQP/Qc7SQ
CbCqzsEoMuDzLKWUlzrvLWsfTNQeHuYRm/Y7ad3zBBUGhg13L0ufId5zGZTrFXlQ40Y86uhB/+Sg
5wsre1uhL8evDDxuG4gT8Rggye0tm19lWMJyT19B56G81lEOVmbi02IcVZ8Qi/Uvh0vA4gFjoUaE
LPK915OLe1MIBK/QEMXDgimHnoq6d+Uh9DrEt9rfHKjvsHPvLCbzf3YbrNZ+C+EX4p6MmD8j631x
gpyr/tqlhyox11p/c4h0Cxp7xtA9Njn5u7TKIMTnwqET43Gzh3jdMMTuavZCnDxem0Esu1HwC5ts
QyZI2YQWTFIjv4MAu/QA3hokgoHvkuVTSHHa4A5/GAXQkMnZ9SICLlrZnhyUEs8t3fW8lPWyeOCU
lfynlRl+uQrLA6FIkLp2vvDeR4bLzdiNYxcehtVE0pr77fINrS36I+I5/wHrebletwnpyZFlHoKR
+PlN4aKczB98Z4Bj+BTyc2PiJUEIadV1shTOYqUYWDFlBpMfXizQt3pfbxFWQ8IH0Pi5Vmj/7TYr
+FBDpx7gaYHI27DVbxPvccNb7jcXzDCI3VqFS0o0DpyFuVbldR5J3NmvY+5ylOQDSvsCcffZ8Lhx
drSIDVciwrvvsLTcf6T1VJdtxQ8AXeZKGD1Mj/8ofHNeHfZS2NLQHY19GUzm81ZpUEbbabdmpxUB
4OgVc8Q3/ILstkgmtkfe6uEPikeKAMYWJupYWZ1/ZAAgQ6GVBm4kY2zRIZIZKXZF79jeV8QapXYi
91qbaKSoWI/OtNn6NNdVe249s7z1crWBe4T7lk2SkzpIcoQ0t/HTM1bbOiEnh3cn2KBBvIRgbkQK
woMfz0G73LHlldHZYkUa7zUS5Ce5uA2dX2tTcp+HzLZpaJLOFwuh13tnvkEwlpijYDePrss/YgRt
9avc8LEcAMZ5zMPKMoZn4ohcmbiZiC6FYdwAt8wXV4/Wxb8mIhKT/3sZXMwizH+xCUQb0adZ7Z8I
bGvrS1eDZj9bZW+Up3Ybym2XoehH4Nq2FhARNpdAiK56HKpZWDEwjfzVRBG0E1FmsIizRU9hOuWW
LnYVbvMHTKDYFVkrXcza/rzc4bGEew8YPOy4sxuFJFUFxFOOVeMuO9taKo9Lk0rTpBuVvrOzsfyx
w8mVX0GxWL8XeKFW7Mymz9oU71HxEAJv1YdZrhGqPqoQomTioL4ixnDsP7xPTXZpCmk/cE4WHM7S
m6c7yYGAobHm77PuaqA151z5eSlOHpzgdS4m/TtAjfRjsks+T8QsuumyifEzHMtcp4U7tfNzi+B7
V2C7xbXf083YhiqIzlRq5kdTNjOsZz4UaWlnMt8FKKrzvZO5YXMCc2172rgjTl9+/2Fh3JqrNxWN
5nStq1JcAp6dFd6qB2vINAUYBwUITFZUXdWJhaIeTx6J8O/WfBM+okSP3toQH2/sz0H/K9eFe+Og
RTnF0qcdL4lgkcvY9ar8t2yhZFBPgH3SrAFdseNSWV6k8Hm/SoEdMzY414ZTJjL96TGvPuZWLZke
XHv+8axhfl0ENRwMmcrZR1i0fomhHJsd4jHjaLZj9TscJhbyymmnGDbLJkQd6bKzKyCx9T5zy0Lu
qHg2P1E8yd+GJ8YLT0TPjViI4LnpSjO72DQfXEg0WZxTHhLHvUc5iyWShCD1TBxyt+0w7mFI6YgS
yS5sT0huggbCP14hHsZ4sH3lsAdJ7wtSLiqOFo89V2AVNO/ASKO+y5Hn1XufOlK9Jx6h/cfg7jk0
FUS2yS1lEzuP2yF0jwMbEDa6sZdYQuwltxMhbmo1WQqruSN5Ts/7KpocGNy2lk8NLCTQkCVCZP1L
5m33rWCEZp5RvnNqezuSTC12le1XD6AinQPL3hcg1+zFcBCI47KmTyrsvnR7VtOKy3O1jdM8M6Ck
8wQ9FZvgIygKVlkQNKFnybZFSNJwmfRNEG7b3DZESY8BcqoMGxj6THGlehYuyxHLQArNrClPa+jx
3BPMvXHX1kS+xMTNDb/meaxfs7Fdm3O9tut1rDL1wBwMWem49opscnT7uwzdKBZrIxsZwh1DXW2c
/ja+Kk9fxlZG2zvu/+0hMKeuYPW3UU4zzA4AbluIkZxX4nkJyEDaG/5GIjCfShiQ7sIpdBYht/3B
m5p63htQjVy2COlESo5Bc6UZmJeWq899Zld222PWEWhC/lbffg51Flw2i+M+ZrBt3ntHNPfa8D25
y+ts2rOFhRjZAHlODLoomCopidKnyyzce4zhPguu9KGtg6DffjrpoproNq/fTWWWPZBlMuV3QIVe
IZKhMSP+rF6/G1XunTtM3nyqUGiHpV5dnY6ICFUsgUsB5svAbn7smYaBixIY3nRslO4iP2rSVf40
vYN6zJisxcbTTub9rF1viVvpyGDPSMfwIwgRqGJyCXvosmpFlwhBb+VpozPzIi3/ZhXC6CcQ1BsO
MoSb6jGpFmTneOBsF5R2ImUwHrpl9XbBDYYBmHEz/HP41Le4R4k0PRgrWpFrVwX+dzd1Dhp9BoQh
3dwlMj+44brwvFDDt0Gdc/jGxSIH7GGLb6CH8MR29iv4mDY2Zj0Z+65nItxNZs8J3qLpTEy8/XkS
IV/EPszdmCxlqB/AyyNerJ65bj9U+FSTqLUW54KcigpywIEeyWEphp/MV1P+hnK0GAl/mZCdTLIn
WCiE3cLcX6kB5y0GwuJRZXb3jIxI44dlFwwTsjqiP+6swuoUyEL/NMta3KtQ++T5dI13NRzPs39X
RCChji5QqsQd7Iba3YZ2loKiwng46NWfSQyYby6yNfeffJMuAC51owMItdU4PjUV7nl+WIttLPSX
ckzDsnefs5sVlonbdJuUHdbFnTwizcDBVEjzCXEF0jht5vLh5js6LQ1SD6CVBoSjGQrsTX1U9iOr
dxuUB8YmfA2Ov774HSmpv9YcB5jWUdg8rtIt2lORFUP7dzZA/WMsFJD7Ep56PKLPDe7Rs08wY72N
tyECVgMGyiLe/Abp4BPsP4PNYCsif3yyeD6GAPdI7Kze+goW7j4Nali+S1jQr8UwrPbdiXp90rT/
YsZiDQah6dqGUSCo/1l5vv41IXKyeNrU+FLxW92gESjgXVVgUWQhK83PUQaZ7cQUtYS8n4I/WcOb
dU0EWzpJD+U+wxIcLvHHNGl2M7QEcEZq5TQIFSh3pz32IfOcb75VygMHx1CcOU9ubXEomf3URkzI
1Wk62zfCIr3t6GoOw3NVgUMmrjssl77hEksru8p7wqls6bz4dV8M57DN1G8J/YEhilSV95uttSRP
oVweOBYZuoKSG3o/FA3Y8zCyshO5gdgiRXJVNL8Ko+PgVaYYopMYZ+upWKnPPFq8PHmcr5V+MFS0
qiQif4FNw6NLE4XBoHTCco9/FGJgxr9pkUOM4F+2f62CzMG4iSpvSp2W6ipSvXPMYfwlGRiY7ed3
E8qvrwBWA2agLAghd6egiHY5gSllIiqxPEp6Az6MZt3G18nhMeFR5bVHGto16o0tXqiPwEefjg92
m94Msno+wHtuBv6+kI9ZXvHXwJWqO+I5eqp0aC7r4qidvBdq8wgimEuxcTWw4SOKxH0QJpEww2tk
TQMu8AXJr4Y8KOV45wZOiFzDyqdHJwv8YW8RVPFBP6X/m4/b8Y5utpls7SPm1b05VIt/RGcrzlZW
ZDJxRs8COQMhIBhqQvKbbDTSw4Kz+4b3Ub2wE2sZ8s+uvr+Gl16u853M8348z2UWQKOFZMUkIEkh
+AjwAz5Y/hdwIoh6uccMgFVIU0BVJvhAFFauytzmHWMs+R3FavPKrTrP3F01Fqh01ZCjAwBPZW7t
SFBGMEBempUumIIOSC56PzXw8zEZAPWZO1yWdhNvrYuj3JG2+dSPGXZszkmZYoAtjEQphApJOW6b
jZkoFMNxnn0OGVHLXPxpWLAmgncooY31OndfxbpF8ojAz/Vjc+rz19LX+ZvGCQ+B6UWTR6lAO/wG
r+LzCotq/Bpr04QiwlkSxJiJhju4eaiBaVgJ4rKdpQgPGAz7P5UisZpEj3DNYlW2mD8y7KLrXkk9
P20uHybMb86mVwBcfvi+Qzs4DjIr511uw/fM57s4U2BszzUnnIlI0iCCrkahZHjnEJ9wdy7rgDCC
lrl+PLC/i5d15KBPctRsE8n2gMppgKl/3tct8StxWJIIt3OKKHtRjSmsqyUb/4QuQJV0Dtr5nkTm
qj6uFKqWF+R3XG0jmlbzHGkw6xgObcKpEREiiDzJP8BLDsOdRcqalYSDlq/j7EavFnZqdz/w9tzs
79I4qK7s8wPP6O28V8bAea26ag+/q9ARLXbwMfoNgsNxMZAyaZcXM1K2e5h7hXKjLu0mPGg5Kn83
Yy7d34hbHC8YUW9YpQsoitXR7PbLNIfPxiCRf5RuO9W7CNX+10qGV7CrUQ0/o0mHd8rwHiNKp9tx
iFVnew3RKAVq5mUYcPcYcCYRclMMWgxiJSvb4qElxGi0EM52kxUWvdWLeCKT7Udzu74tciN1ACmS
3V9nftaDteGkSInRMHJ+bj0eV8xTxgWw1qFrGD/6jEi38k4ZVlW1q9sC6JTjY45ifGz/H8R9WD42
wgYC7eGpYgvWMbvMq2rNvSJkPbol5Tju3zFww4ewn4YZYp4cHdRzYuysGB9zYCZlFqknvjxdQ2u0
8juiH/izQ9oTnAMnE+bRisw1YoC27fbOWdTm88p59i+MXsE7d31lpQrtJ3tvaUXf1mBYL8QEsAeP
cgbxaND4DlgYf6J+3OykIVhGnbcst/IDcHb0t/O7rjhZjpkThA4cbySzo7ot7ekiWu6In3DKHaMV
E3Ej9fCxDZlbxIMRSqzMRmEhZQk9pvcKNYY+WX4z8Q5FdbPsHYmdYNfl4Pyp75HvQegehbzoADIj
eCGzARuGn6PD3W+AjMB73uKeLMDgDkrGJYLNI1DxrMKcDZnkMRIPlmVcKPoz3ZBzBOnik+gX4cJM
KxDvAsHwxQmxuBMKaxMVJ+COSO+zjeU3WSvZm+MbbXnEV2Z/QxuRzsmgNpPFqWw7XUHhrMQPx1HC
eHnYiCtdkTxX4JjhQjc13VOeviVRIyFm9AtQfrcxQcDtPxejlzwHHlNaIhru/5Tir+AW5Vfg2OS9
ilj/SSJRb4xdfEuSEsdt566BJb7M3h8X5Gsd0Sh5sTWPTkRN5GFhHuYJByFongnqlKCWmwuqUHEs
fBo16vMjQtmRUMkmAFqkjaRFkd3afobrODD50meLj/paD5AUJ6aT2j6xVy3VGfkOfaU5MBz5o15d
hDh8QyIUsGdDBG5Nz3XOYbFtl6BWLa6RZqvDB0y0U/sAFO1/BT3k3KtBHkyYriB4/EADgRcRF1uH
ScqpxXbw8aqCmqky778jBJDnBhvXeofgzdwOzoyD+KDDYdBXmNXsqqRffZvtNJbPyMFRMPIMroCV
eI7ZJ3qHWhNTaS/45QD+izPeuVLsxiZnrKj4AiVWTxtRWD/KyTgXdma+VyuVnsdKLeLVlBNhB1rK
GUNBleMYCsOyvvDB6MdolLJMuYNk8y1GBp90NMqtPyivXO9RlhNAvlqD/1lUCA1pHVe8tvkwFohh
g3y5tjedJVhU+GwSVIXx13bEvgf3nyFfoBKe29xHhoGjoFJ3VeQswd40mvawmexCuHXNnnAKvo2L
ZXW6T0hGi/xUC1eHe02gKsp9j/R+DBhCtafZCYcvIkA7yAqHu+jYLmSxp/PIinMUxEOkq4gmeY28
qf30yq36CAkPZBuysvV13YSQd/aCsC5ltgntNLdRMu/yZcuz3RSu6DELopl4N3JUW2DMFpwRKyFM
/xLaCAobSqwLgoS2y0KUkDrIKK/chM+v0rh884WHVQ7tc22I2XhDaEw9bySobbsL6MnMUnTIDM9Y
j1iXrHlu6yPbXDXcj0Y/PpqL0+lUT7Mu0SuIwkstMjA/KzRa5T4Yo0kdoFmKMwl2rF5LZ6P3gC5p
uAg3Q+hURX135ziyc0mUCbb6MGaLzVvsoedlAzEa9XuKFnRYnUcaIGb0KDxsCBuLmM3CZrPcrMYh
BrKa5MfCnYTwwzKmJsYq1MKjgc4v+K1c0RCAEaguRtzqLI8MhXaXkA4JpBtW0jvbAqn3SQ9yLk8d
3wWAASLY7g5N6DynG3qm+yrUuXedpyqq/uPszHbkxoF0/SqDuW7hUKLWwcy5yFRuVeVy2eX9Rmgv
pX3f9fTzyQc4cCqFTJQbDTTQ3TCTIhkMRvzLm34IB9rScT0cAJKGP3tFsQT+XRGLpmqTdqKOhuyT
ZmbzAa8V4yULunJ4pAtsVft6Nu68GxQ4gbQReujgNNkaf6ci/IkkVq2LT0putNREJrPh+rdGyj4o
6EQQSM3QhrdgpDNbTcGqyG4ygXLgRF+SGpzmq2/rwvF7FMtMy9gVqH0TEhpSr71aUD1CuwiJvkkq
/U9wG8ZLnFcwse00goAs83x8AwMu+EkWUqQzAb5xnX4ACTjHcpf3z0B/Nhj893kVUekFxkFtUFRC
RrTbsuoXymXh92jKaCV5JH0Hi2pA8ABvDCOHHBxai0tHk7TPYZ/zwmsC6b2LSzX/CU8H/ZoSjvyw
i9UaO9ggnShvqLaKG4NF3dNB1UFDcMsmaHARQXT4FKRlbt95ft5+mrJpekZOAyUGUvJf0KZygo/l
1AVyDLVzlDU4LmR7pvGDiEtjhjWMYANNdte7WgbRMVRM/4m3E60os4FCf5cYNY+lWX8s3yIUhqCC
XqlKtLGbTrVORRNXP9uyhyypVRDsEaUtYTHZ1CHGo4CXUHwqEpRo97NX2L9GPDTtXcbZPcBb9pr7
ocniF2qLtQBmhgWaAWCjQYgUNsqL08GboqYH5pfz65N9d3Yqyx3ydLmzqaSXHpzI8bGNSimJ3A1R
lKi0/yaNCq4BZwH8TBE/olrmJ4/I1RCK8y5GgMGUFH/dMuHdOL9kO+/OFrQYd0KbrHwnKgfhWiOD
UbfREZYFqQnPvXnMOWnf9MppfpZW7j0gASTAN/cNyJC6KNVZTZ7nDQm+GU+7yQ7Ud4hBA4KqnKR4
B06CZnfNMh9rRMFo5fNQ/CZAwscugF7UndGQRYN98go13imxNF9YrErdZghxByc9HDTqNgWCiFvP
SGLjnquu9Q8oE+nBAT4lS8D/2R3tKEu4mQxp1Q8e4OjZy2n02IJ1Zn8OyFGqoy/QslazTPllCPxM
jlPWhtp+iNopn3k16Tuwr1Rl+Ubpr6zSqUwacTO9pCmCe28QcqnkPuhE8wM1++AXj5rhMQTk+E7v
cwiAWaIWn2JblR8Jes5j2KbNFwfGZLvzFceGLJ/q8LZ67bNPIvnJmKa+3/goIjS81aYI+3PEsE8x
+CawcaHQuc7F2NRuzDsDfrttg/9vihZtZk/3jLcJgHuFEBq1P3g008dM+lD9NwSt+a1rpfVVFB2m
EWqE7BEvbt94TrQWiFSOnS/XVGz29yhlmXKbUJ3IxVeaY6l3ynPf7ncpBTB9G0FjrvbUu5TnyQun
b5qoqsrFtNr4SsGcbY5TES8lJGirpxFFA8QMkG6hCQ4w6a3uUxLfkMRopEqZGj4qJcjMjdP4eb9z
FDOhhkZXyK2r0G5prdOLALiq9b/0MUqe8Pn1wDtzhaFZ5ek1EDoP7+WtYfVD9IAqp/jYdOQFSpd4
eMp2A0VMYdNx6w0rU7aeIx3z0Z4cFf3N2hBfTRgP78DxBME2BpiKF2mGzTyqWF57pDcCoT8rFfsz
pqqW6irkgHvKmqgStUmH7AjOT0Owz7jxQBCAytvCk6qiHewwKppGiijbe4D3AtYcuiLw0IqWHvYw
NyUy2r2QLhKYRv2kqc0hAGAwawPUCW+ukG7wpjboEqJI0aTNHUCo/iPmE3rzrZEj0o4AdRTtkKgD
fksepUgJTrww00+tiYgW6GbGfleZ9Syim/KLxrJqfvohUjq08Hq1uCOXyh+ivlGR2hj64tdoKuJB
o1BDUZ9W+RsZa0W7t0cHjHXMgZUPFAynyDVk4RB1JTf2ozoCnthNaaik+yJp7c+8DbBpExXCixta
TNyl4Tgh5ldGVYNsDBlgv0/tibTbk3ZezV1mP3SNHm6Dq0fa3PBVDO/jaI7JS5ORpb8YKvneHk1S
tb1PS6RuNsj9IZTflfQTN3o05eYuw0Gyp9tA/WQThLrxsQ+KnM6DrVHlj8oQMjmdoeLnaE7pgE5j
XPduCO2126BLVhp402vmrxS033011uJlhhj5G7XjTUD0oQSxadEZnNlHgPcRhx2dZzX1u/ipV+w2
uA/rwoTSB52f41hBfy3zPIIgVfnNIcUBFmlR3Ul4fyrT9D2kroMMXl6p+9w3G526jq2DFGyQVH7j
lSjqbHB0r5NjbxmUtWCmiWrjNYrxHCIc/LMxUUdGzMXp38ZO5flbQ9ZEWC/k/O6NANDCPqmM0diM
ssgf0d2lk6+g1IKS7CA+m7WsvzdokYOt0UhDD7bZiV8RnkbJI7dt/gitCRfv2hNqu1MqTwCZTqAq
MgE/ogiKXved3TfRB4RQ6Ewhnld9LPSyQaV/jLofaHWV+abDsPFXpefCcxGgoKWB9pn91CRmQHZA
tEXVrtSjF4cjiA6w1kX0n/TefOhJgGErBa31I0XMtkN5ChWdTcJT0Nqgx0QQyBLR93DvK5h1Dg3Y
u6kk3eDpNYh4g0qP+dOsAXvXUVV5Wy3xuD1yWVlvwKFDdQGT5HwGXR4ctSpEl6dKe0jJkYE0Nw50
KuAQpMsboDuDje9opQXgLlRZxtlbkRbajxx0QHFykI5MUSuvxU/sPRS5Hf1MQh7NzCY6CHDrj7o9
pM3B0byp2yYVXc7diJ2OOIC/Gx9Ne2ghsAy+OrhpbBT/Jr4ffvWANH7UTWdA8m2oOEw/cTcU6QEV
qLbemKnwBbCbtn0XYhrhHaMqjsMTqAdyauB2zcnWcxU5KYDkn4cstD/b6OuTv3TdAAAm7dCbVqfu
3zCVZOtTU4PjS3SenEAjjQ+TrVtUNBHogpBo4LdCN6aJg7fUxY2PipPAClZiPZndPSl0t2gZmKAm
0soEWUzJaU4DsHrOn41mIigWBZw7+p51V+/NLjO+tn5hQjTXJvnBnIAWYpvgi11ExxrMBiobGl1o
ndcpZygwUB6FcuECTLagXxYwBSltOKVCp1WAYdM7xG83fkpodQNqYLsepaaWaEPPfttZwL8fQYQ0
KJfRDkLjWkCH0MItYznlTrR9nHzw0RzxELweaEOConS6Hcq7MBA8Mx5ozHn2mB65kEPfpRyiJ0cp
wdXtCq2T3w3a69kDev4k12mlzLJWTY7keqTjB8E+U+QXtfLNDx7PWnsnU3VKwCnBcXOlBaDDBbpD
hgqNMX8YsEv5lAKK+N7mlZLR/7P1j2k9dkhlQMCmMuEX6hcE6JP3dleNFPiBer1x0KNABTDD3G+8
K4WJi45DEf4lI6yOwN7ywEZRsSuouaODja+GZQ8f064dvpQTiHfFjmJwyPXU3VfhQI1Z6iJEEBeQ
98cEMJ52P2BEADmM9GrWFoBrdcCTqXpSO4290YOr+zAWMse+MOcDARyCw4xSYw+oCoFxeBgmcE5l
D8oIcakGU8RnNOh87Zth1tTMe7y/HgMC+A9d9bVxb0YoVL9RoJhQKx4dOyKyIvNOHTCV9pOeBHAQ
Wlgc5W7C1bbdRMEoR9cHh3niMmkTVElz4NO1ohvv29RoucQS7qUCImm7CbVSiUklzerO7ELHcaMs
sMhPkImRO2toum+TNcpPajBmmlvTmrW2oittdrSPtx1yueFI9TiDWSPBHqX3oyGkoL7ieM3XoIfD
/UCqMt5BYtaafSWp6ftEA3j29PARBYfTmz8BAOV1Sv82+Nj1FpHMaX0ZubSDbArzHuUOl9dU/EVB
9KPcols5Wnucw+IvWVCbAwo0ynD3T8mbhIcQXSYrMbhgRI5aR1eVKJn/UwZO35dZghONLVPxUOEj
8l2qQUQBOBX0TjoPggL63KX84TcwT+GigWFDrKD33xcGHR1cXSIqfTikoQ8ieLuDdmkRB/xGaby1
n8oqyNo39LM10ve88r0PajuIydXCST9BOApT6DZlkG3+cXopx4y0zgVgE93TV3AQD2erx/t/1IJi
RUFt0A0sz/xJw675mMkonHMnsFgCevLnf6YJRqPoJBRgs9Y8MloBYlEB4koZpEjN/T8wKBtHWF6y
y00tkFvBvXknYkx4jhFA5vGGLdSK3Zk2+6rxp1gCtYrZWukPa6warGMsinI24NL0z4kB0GU/9M0g
j0PrJw8TOLtvoxePp0Zvovv//I//83//+8fwX/6v/On/2Vn+R9amT3lIzet//nPFkkrT6X+Txuu6
cNSF12FPNmMR5Rg7Q2J+9ExrFyL9T517RlnHjb27Pt6KTRTjOToQR/Amjr0wA/SjscI7iBeUotFq
RZPxRWmb6pG3xnB3faQLH0kCBhh0XUjePwZf9vyr9lHg5yhs4TVbKeF9P7XagQu13+oKLhFGKv+t
zB65c+w27muj/XF98AvPQzpxDKlaOh6wJj3q88HLoPNjWPk4SWRVdCpEiIclwh372m/gC+pdgCJP
nLz22/4elFkLAbxOcxZrOY1F3wQGGLipbotPQiKTnRWl8hZx/PC17opMzDF0aUvUfjAyWywjXbOh
we0AullR1PvMcjIX4mrjDh72Stc/5cWOsXSVuopq8E/DMMXC7Uv3tK5AER/pSct8rpwoeTPI8kVP
u/Tx9QPxntQxpVfppIqFO1uimgYwJ7QDUM2tNwNVgbca4XVPMxyu5vWxLo4dk9Ft0zEcHPdsiLvn
+wO+LfYrqaNvLbRHUZYetU0sc5oWYIY32GN07vXxLozE5vGcebkIMBrMufPxoqLxkT1jvAps/gEF
SGWnt1P67vooK7PC4VNzaFQIyhv6YqnS0p+41m2STnzJtl4eOXvoo+jkNgIpFNmbz9fHW9kammXB
9HU0i67Q8oirCqzYVIDIS0SLI71h0tUtESvSe3v6dH2olanBtdQM9rvFN9QXC9bN5YE0xHxiyhLz
Y1S0NB2sQn9pkCs8gF4NbsTllanhhg6yjxIBB0yb//sfd4KCOwA3JZg6BWne4+TnZOUAqrZc47ec
GdeGwqqa4SyTC2Z5wFA8aGYaA/IzqIIesXfhBLS0EGCytdvrX3F9KHRp578ddv75rDQPngqMovks
6+VG0UJx8oATVkqk3whQa+tFzCAWArwl+i/Wq9CAHA4BU6kANMDX5ZHd+0N0CIwe/bWpjPZ/MTM6
p7ppGg6fchF7cf7ok85hK2Y4Ix+GXvqujnnYoamjl78YSXMkwiO2sLi6z78hlH+cdCxo4nFFa35q
fW9X5ZjWR4Nf/c2kJORKwSc0DbkYyie319VwIEr1Gqp56AacDA8SBjIQ1g37yMvbGs9nRD7prQFX
xN32fFYAy0HfeAgMo4yTAW3u0dDZ+yTmNOUxDn3pqwrwXqMpdEImUMp3oyN59P7Fp7WF7eiqbUt7
6dye84DPqgHVB81TShyR4J5TsKyOwu6jGwH595915i5uwWYWWFqYgg6wpi7SE+GnTU5TTG6zKQu+
KBVdnE0zYHRUgDl7K4IkfgqrSr+nQVY/4Ion3nLlTjva7fYJTI71a4yL7hcg7czmjQ9Iiw5/fIxC
lQKvAhnmxoV1kaMufu5ifRQF0Gps2nIb07Pws4AurDdghIDtxQ7xdrFNxyZEeRjZkOtr8jsDvfah
tPOdgU4KhJeekWukHAE9oDOX2m9NimfbUjW7e2eGBVAoePEqWT2IMA2OZevd+BVrgYvgz3qZc+Cy
F+EYKpEeSWA+8P5QmvRCFMdrwP8nJMPLG0PNh+pivsgpcMIBBZvm4tBRdolaiHz61mu+GSA2DzRm
Mlq7qMoWSApd/7prg8nZYRS0B2QIbZHzOEXc6LMaLq3HzFe3uaoXD4oVVQejHxLq8ToctBvzU9fG
tCkZkJFopqUtfY0dGNdkEZhxIudSo/SLMwF4bK84WaTrpxHvLwApmrlHPLB/Al3UvB1lz1toirHd
oxppbhTDd3YjQPDShVIj9iVV88P1DzPfD4tVgGesoqhiU/TjHjnfddm8BjmqWmDk4FraJRB8nR7c
7vooK9uKu8khq+WW0oRY7G1vGmjDooSwrUeByq6OZoplaBvo+OP++kgr8ZUYrnK7a3x2aS42cNLL
DuwdCSBtouo0BZl3KmjzbCmqzL0IMzt0tRogD+koD5iJVK+PrGTVBDxstYkSF27sA2TQsA+MraPk
yrvGFNAtxFjkD7Cwky/Xp7qyvwwMj3WeC+wudfmcBi8JLbhkLA2g8LEFpbypKNhRfo3Q/CAtuGXU
u7KKJtcjS4hft0Fb73yv4KuDvqdBbR/0Wn2HRzpygEVjP1Sa7dxYxvmPWmxLhnJUjdyG5/PS0Bnj
nhqvII8bObHoBSV12KJaGgboguOztut1ob3BLEu5ESZWToMJkMk2DcA3hqHO//2PbDTJhhKzW4T3
DAszIuS4QtcLCvPh1QtHdwJ1co1ijIX46PkopoKyPGRTktzJE896WUT0DgAgH+FYxg5YvK7UbgSj
1aVzTF6V3PmqZS8mZshGJQayV4TvN+VOQWLsDTonRuSGEM1f/1zhA7J6pm1qkgz4fH4NDydgBRny
hbwhQBuR51gYd++qAojn9U+5Ni+Clu1oOr6wllzMK0ZUOweIbGyhnxnYDaFFrCSY1bYAEN3rQ61d
0PPm5/FASQfm52JaMPeF2bZMC8sny98Wdt4ZQAWs/IgUjUBnOYEQlfRO1vNOG/tfVQUAHmef6m5q
VZLz6z9nbeYmdxkNdOKpYSxutDrBI8rqUc3Efdc6tvCh9oNTf2x7KLJ/MZLjoI4FxoeLYo5DfxwK
Xm/YlfILyBY17AUgiyF8pIF9xR/vxjdeO/bW/D7DY43er724J+qhAqZVA6kogPyeUGek04aXlVvR
x7lDRlo5QVS0j9fntxJHyULITLmNuTY0eT4/30L1cURGG1Rx4sO7BYqRBqb6ddTTYzE53o0X7+oc
aSFZOikW6paLhcshO9jaiIqTF+btOyvUoy2OPNMRfY34Ac4gBhQoF954Js7nYBlPbUPO8Cos5W1z
MccJQTowdgi5J+BV0T52kDaDYhWEX69/y7XJ2ZbNjmRfmsS482+JGpruDWh5bM3RqD8Ok6PdVTlA
1ghX0k99YCcPba+MP68PunYUKCujKurwiNONefJ/btAqs0q9Ry0BOszg5qMybs1EgR9An/jw6qGo
dlKJoRY4l34W3xGT7ZltRusACrDqBtQoHygrx/uk9LobV+DKrKiSQ3USFi9FkprzWbVQmCBm1ajF
OkLsYzCVtEISEwls++X6pFY2B1Q/tiIJEzUYsVi0QXheHRdqvZUASh4rjKsH+J4ZPp3Xx1nJzebc
SDOhywmmtAigtlVmcYS8LUiXyjkmiq3sZdqILYk5DU/46U+yA61QcAlihGDF368Pv3LOLUuYQEro
k5lUCM8/qF1lreFbknMujP7Z8sT0Hjw3sqV2l+3LMVNu1FlXzoKF3yl1cSpb0l7Gzbj1oBzHdBRj
bKwOoeZYL7UCsTOksY+ICRaVadTXb189SSI1EjBSSiF4PpxPEvljhPtBaW87B4G6HKWItyZ96T2a
kOia8I68saa/v9oisnAVsj9taXAGrUXIdpJ+pEtaI67WxvF3I0itH3Ng/y4saJ1Qpyo02tVgCGAw
TdA9wHH5H1LqjqZ7feKXX9uwTIc8QpJb4S6+OC7QOJBwCimPClPR3mGcmLzQiMAFFerBPXIJhrUZ
4dfoN67hy01lsKl4rXADM7A1n+I/Yo+JxnBoY6yEhyGuY2DzRhczyvgOJssvNmF4Y5arw6n23Fly
VIer8nw4ZAtVmEvAm2YdwA8gePRTlWgP6F6BKMKhs7BeP7/5i+L1BRFeZY7nA9rmrEyc9zXsH4Wu
ZMSBfZ5a3TxFhtdjopk3N2a4so6YujGmxT1Csrq4HmXZhSlOS9A/nbQ+hrJAwR57B1fxvPgYBIp3
mhRFu3Fq5shzvomp5BPPedPwbOM9dT5LyrI5zSOOKr4e4JqqAaPBmDzHUovipxmU5c+oqfEQgF50
4/xcRvl5ZJN8gAe4CfDqfGQddaGxKg0uTDRMd3SerVMlbe0BrZ/8RqNwZe9Qt1UltTgKuATB86EU
T4uKQNdBOBToNlbDOO3gVwNznorn3MPN+/qBXJ0ZK0g1CVydbixulTi1AmUKAZ1Ac872OXkjAH9P
2SOfk9z4iGvLp1LWcUyHZpOwFps00gbYHemsITPB/+sqxd/paO+g8i0/0fjVDogazVYJg3Ijl5uD
yvm+4THMkLZD8sgXXWzWuB9xJ0qrBvIHVSUFp6J9SKXjxpG4XDheHRSN2ZeEmosz2KnokkD+brZ1
HSGrAx3ARYim2KPWieoQ7jA3Pqc674TltKz5SUa/SSMnXhyHShQIJTeyAetszCKgSnQY00DfUSjv
IIlDpDmIooYmYIr0WJYpcqWh0+yazpdIe/TlG4Gw2sfr2+lyjU00/DQKePSbuUEW2wnMtQ/5bl5j
XWToSaa18sGPm+GAVpD5uWkgYh6jQaKUDYKbYHh99JUlcHhdkvXxF4yNRZh3LHOAlgt0Qamnbz4S
yLRbMJoeITMRAvfXB7vMk4hCKs1Zzo0hyQvODyp+OwWiiDhUCEDdR0y5ENqxpv7opdjmUkmzTrmf
IijZNk20MwAgvL4KbHGIGJ9fYSLKvjhPwqjw9sqydpujZbGH8a6+F2UiXbSH6htJ0uUJYigyMiik
XN5M+Hyu7cw9iA3wNtqQwTgug+YQ0uW8saNXRiEF41055wa0IhbLh6kQdHaEx7eaDVN3xAHoDk3B
bnd93eY/5fzYWHPRcZ4NzBb2y/lccoRrkZMe0GidNb3GQHYnU42+yH6aDn8xkkmKJ3nQUSdbpLId
ymUQV/pu2/vmiD5N5KBV450su+tujLSyF6mY8whRUaqmn75cn8DGmsac9WNg7tbwI1pjrw9a/0bV
qNJvUlnHH9IRxl5tdeXnujdfXzpGgQ7EkAYswaS/uTj3iPRS1UlBUc14xQea4NMu79GmjMWg/8X6
/YYqOL9Xb9kGRAema61WQ1bCj9SH0orpz6Vt9ITi4a1+xPzZllvFYkYzfEUgKr3YkLaHUZU6wrMs
5SSf0bwrPheKqX3WFJC9m66xHTfNs/zV1xW+vADXeFCqVMyWi4lkzzAkvt5tB5CU95grFa7aO8aN
w7Z2DDC5o/o3owho354fg37EHFroyLTDNUQbdJLotcqp2uLn9/rSFFPhPUn4oJ1KHfB8KFWDqwy8
GrCThW2JhVDrDjc8Y+NLJFlef+TmCsoMHaDvbSyOnFbVGAN1stuWXj0eJgd17ID28D7phu/XR1oL
VrTfuGZmUBUt6fNJmY1MnSnBcaOsivbUVLW5zWww/tdHWVslLlRpwKpFGdNYBKtCehT8IliXpY11
CMr8yEFXRnmcmry7cXleDMUkyKp5CWP0Ba5kkSVNaC3VZou/qzA664BFyngs+5YaA/yj3fVZXZyr
eSi+nElplExXX9xcCmbeMIqQPIqz1D8CfPaRIWqCJ3zZ6q+Q5JEkcNSZVfbqYU2yXCyGaBtwyyyj
JA1s9kGBHyY3AFl18wXrRPWQpLH2C9lVO0cIyihvnLOLfcKD4c9BF5vfQA4n9YNhRjLrGsnn2OzH
sO+O16e2snh07RwmJ8HMiCX2qK0cY8oRSpg7aPKEw9GIRRJ2blWJ7MD1oS5SvHlCYCXpz/IZQUic
b3wPNEkoh3j25UwGnNlQdtUl+jvgFZRD0WnmN1Kw+Hmw6hsn7uKSWwy82DWouYCl14Np2zRqv+cJ
iHhRaMDPVKeouENsPXAR8oJ2j/fwA53k9MZZXNm15lx348zTMqEUfT5xNPampnJwOhEBHlSbUKBq
6fpBkj146AJE8DJKNEFGdC1Of/HFacAjO0XHjGTzfGBSrlLFpB3Zbw/9AS107C8aLkQH+C+WWwpr
OuSVY+/wkStuFKTXpkxnnGog1x/wr8Un7wvFUTMvn6cMhn+LBn3YPyAnLpQfU5cpT11QRwoV3Lz6
cX3KK6eGRxQPYD62IwHVnU/ZzCe9HBHA2bZoYEy7qEXWaxs1WZjciAlrA5F0StJNBwzpsuXGfaGV
dgV12qQONdvqjJV3HwRQVm4s4upAlN/mxonAhXExo7CZLD3xYjELI+PgmmPCMNXdrY7sShywiOD/
f5TF4QxihNrR/BBblECag2V6SLkHzqxCZL26JgLei2Sd1gi8TPoyi/sCMaky7QINrI2Za18DZVTf
aa1FkwsYkXt9N6xsQ4usFut6c+42L+FzuOXYTpZ4YovsG5J7CFciDd6Pp8iqh1PVDCD7UZm68eZZ
iXMkLOjdzPkR2JBFKiGswFJw2lLRmUurH5Re/kUWcXrsiQz3sO8z15hmgznHQln++nTXFtGcS1yU
Eyj4L7cKjnd+k8bskjY1xwOMdNwYIwh+GjI7r7+dLNJ20G6URswLjKxDs6fy4ffAU6rzQ15k1h6z
yVvg97UJUS0EuWdBXLSXDcOgr+x2rLByQ0mq3DuTVZ6aMteP+APL19az2JVzNWSGc1q8jBdB2hmw
jMPmS9tWRpbu8qAd9zh/jQfYjLdqoKuzsogdglTd4CV5HqPo1BT+qDCrQGmLUx70/hEBdIR8knK6
cfWsDsX1R02RsiBtivOh4hB8fmol2rbGE/MEbUE/Fbin3Jlsk+zG7ls7bKwUAVEjQ6OtdT4WrglR
05h8QSmrXzEExWPYwJOLccd1G8wiMK6e8sP1HT/fI2cPLVaNp87vcjm1lCVAoADe7mcD4X505k6T
WsaRO5Z9msGax4MRAersBrrjsiPye0jAP4ZKTIEhez5NA//6rA+ACsYoJSNPR8WBaGbvw8BAcw5C
obofQhzlYWV1OKcUoYqwwuCoN1Z2LcowbV7uwLvozSyiaGypWEQFIWC3yNaeFLxYBIAMsz9QRet/
ZHljQFhCkb6rK3krH74cm1NPWMXDjyo+JaTzT1Aovjl0o4dTVx6VbqvrQ4w63kZz9jCSarfUg37X
UMHbXV/sy5uQYQ2VbazP2Kvl+xaGPuWsFpIbtur6zhoj702M4t3x+iiXR2YeAGg3D2juB7GcXGxP
Ix5yA8BZzzhJ6eOjhb7LfijKz68eydIJAPNTmvxsmUJgiU5tbrA0OIlS2znxFBx62ykP6tSbNyZ1
eTbpn88oXdsEeXEBJvPN0FCyOgSH76CoLrMc4XChoEOV2d4e9KuysVD/vhEQLg8n7WawFzxzeYPS
/TjfJq0Fe7s1AOvB2AyPeomtbYXD3HFooNrWIaDh137PuYrEK57nIS2m5ffMujiusZ5CFyuYWsi9
Q0VgyHl0PKSAaW5sxsszcD7YvI3+6AwWrRf0/QwXsqoGDWq7RhzCb6UrJqPHpReivpVLvL8w9L5R
5lkbmd4Zu9TErZYr5HzkXBiN4dPx3PqIMX2yQwt6aYHOKUqk+MUOaJaWFRbHRqp1N2Lf5YKa3JBw
pmYCCcd+3mV/zBmerZ/5NZ5qRHicO0DAngY1gTGOsvL7OC2nGxvo8igyHk1nmCoMSLnlfLwEuUaU
fpwR6xzNeUN1ecD9LJCur7e3KguXH9UShBZN1UwewnAtzodCNGaYkMToXaOoOswEurr5GDqItKtt
E7fQgwfjG04r1b2P/fqNrXT5WRmbtQS8rFNGWbKoklFFO3XIUe8oouK9JyPvOGHXetdLrT4EQm1v
ZMWXn3XOEen6ku/YwBQXz0IscgbFDK3erWRJyHaiYYNqBs6movpy/UT+7m+e38/WDF91tLmPNje4
zj9rElRw0R1/dPGKRY2xTwEPbSodb1TQfLL91CGN9WQiqPMWzO2IuH9EJ2QzK0JjSoCj7qZPUvNG
o/TyGrE0wq4gQZ4vsCXQD42oVgAS5nN7ApdBVHuCreyz8eX63OcLeDF1qFrGnJ3w6L+IfnDCsdlS
9Q5Qv4eCdQqq1gXhU4YHFaNR4GcSNANkKNtFmrORm3REHu/6T1hZaMos8+hU5tB8mDf9H+dVdzx0
YmObTW2I+IHEoDmKyhB3YOLljVfq6lA0z2DZEOnB9Z4PVUeS3KNWe1eblAbzsyxQ9W1Q10g8W7Jv
bwSGlSSMyjCPKwnYbX7bLWYWdKyEQJkEwaNeybatpsKNRjrnTsJK3XaNCkddjuEBSrD9WE+V/+RP
6i1K59oKQ4+lG2QD0ob0s5wzUoGamg8YCqnqw6hJjGFCvLCzdEKWEPtXBC01xU0SuPzkLu2H66u7
OjzniuABoxpe6fnwelJ7QUzgcLM0o5dBXkoLr4MDbUfGgCwi6PcEWhoVbU5erli30NRrS86bDCQ8
xXlegos1aExwHO1QDa7fpcX3AovCQ0JRZF9G2l9ESC4e9jK0TyogS96Kr7Z2o039gBpKjGIGlsnH
fjDlHkWbEHEbrTlc/7RrUwNlRJuWrqVKynT+aSNcMGPdYnuVnTN8MBnAhcTY3EdFeAu2sRaN5kLI
nCQB7Fru5KYVOEWGABtjWWj5KchsVJVwPsNp4Pqc5lC7iEfUI7i3obVCol2yWq1k7Ao/54bLS2nf
44Zq7LwctaG8babnxkDgGlUtZ3d90JUPycU9115mGIX2G4rwRwRCztTq/RjdPNMvelzDMAdyCzm7
AlU1Gl83wsJv+NtyjjTUwRbBEZnZBefrNoItTjMx4tEMwLhXETjPHBz+pkxY+6ns1GnXe2GTo7Gc
jt8RYDAQk0dVFV3fclad6amJ9ptGRKh+xthYPALBbsYDDVDV3/ct2vETuhrfWmHhKItCG2uET4w5
vVNUX/E2RuV39g5p9qG5i7Qwf8PE/QQVZu3VtFD2iiTfIT1y4DFoixJTFuRVYhkt2nuIXz6LvL/z
e1QVMc2y7hId74RXryKMN96YIGINKiTzKv+xinHLoQyg1rpVqk0/DNT47nI0CL4i8n0LybyyYSDJ
25BCAQ5ADlkMRUkpKZWs1V2tzYp3SMKk940wsiMdTf/f67NaORBz14oyjElycpHNtnUAMrVlKLre
wz05te2qzRTcRQndOKiV2oOG29GN5H0l1yO5pKnJl6Rfpi9WTk5aZXkoj7lpZmbvQiukoJWRhFU9
4PemuQUoXJvjn8MtDkSWzA9p6vPuhMGVc2xsH101MeGOuHFqrqqOdijWM3ohdtc/7to6ooSJLABv
TsqhixwzRCEVVUEKuv04iK8xJZovpfDLj0mcTk/Xh5rvmcWhp6fCC0EHQwWEZzHHWkXhxKcf55bj
JHZ1WOLe3coXXHVw7RoUbZvj+PJS1nQjrg+88nEZ2AKnyWKq8G7Oj4UBI8TuvFp148ZCc6fXlA9A
pF5gi3SPQwOI0hzV7MZ3Xdk/DuUeqrs02Ylxi8n2doFCssWYnVfZXBRokLxJQfxFm1rDlikDi7y/
PsuVlYQJLmZ0CO1BirHns6xR/3LaCZ3SHt2jr6po6sdRj/DspXl343259kFnnjarSRCnuHU+lJJA
/kpRdUBdtBGIgDZVbzfvrCaz6Hk0mrbVKtt+6gsIQa+fI8RFKdFbIpMy5q/+R4ALSwo+kiQSoz1U
nncYdo2fy0RBoT1x0urG+2Ptg7JZKVzO2TKR4HywytKaOLSFiobfNHyi5VzXcPpsfW/a4XgjR1z7
osZ8HQLHBxmyhNfE+PXR5TBU13K8qsb4Te3uW2eqANmgHLKjtaXtoPy3N1ogK6mpA66HLINiMOMu
UkOi6hSVlY6BgVEo3Wm0Ev9oeYjJb8vRBw3WJJr+PvWk+SHtjPYlq6lHXV/RtaBAZXIGy9OA5Iec
f2QsQC2jr0tJ5blCI92cVKc96Hli/JvElTgZ+IvvAgB+bj369S3y1tr0KdAAapqZohcwBakN7ZCb
vUQSLMiS3WhJv0TNUiufYwfErJ578T2OAKbLQ7XbwXNPTtdnv7bFeNgirzBLBnGNns8+psOO3JqQ
ADdl5nbIv2/CwtGPCtobfxEeYP7OIHkyg4vUPFDjKLAQJHfTPkCwMbDbQ0o345QW+Jlcn9XaZmYI
sE083ckpFwdH8/GWSK1Iuggl5i2V7bhy4T3o37Me+PEGG5f+vsOe+da4lzEXMQWOD4VFMMioz5x/
Td/IC2TBqomw1HdPLazIHT6d+NTwb4d/Cwo27msnaqNhhX7ErIQ0i/icD4iMOCqkXT25iapFX8pS
w5DPU9RNLLBvSvFH3CC2PNwIvr+vjvN71KamSOdmlnOgMrI4MoMm8HyOuxGdT1/k7tAN6n2vG96/
PZTx58Qbg4fGr9G9HovMPDawW97EOBwfxs4RP69/gMv9SxJI1kD/HkLbRQu1Q8sUGQiFwt//cnZe
y3Er2Zp+lY59jx54E3H6XAAoQytaUeINQuKm4G0CCfP080HdZ2ZXsYI1e6KjI1otAyKRuXKZ3yD5
/6TCEf5ZgQ28aaq2evn8UR/PKkngClziRqUoOs4edCOWRtZlSzigqb2ZSt3bJPjTbppSWE+pm0ZY
+yKgUaSZctU0WLd//vgTe2tt+akrBpJU6RhiHkODtumGoXvRd2mFLkOOGl4GgiEPjMmKdp5X1Gcm
nR+PEZrJXOWkdsAFydAOd5ebmbbEoHAOtZWCIQu72xiD4m0wY1l+YnfU7nLduf/8NT+GY55Ja97l
kiXRPO4cY0qmTUOLGmEn0vS5KPU7Ebn1A+FQ2WtjgrIotX/okgufWd9TO4kICCwYxDUl6NHLxiUm
nV6Sq1itonDUT3p8pRTg+PM+j8/c6x9x9a5L4gKKAmsfdtJxX1X0Q1eMFjYWBgBQwLNjho58jnGg
20X1rSin0S+wlA0zfZwuHC2eH1LSridEVfE+7Yv8Rm+deP/5wp/aXwwqadaDuyIBODrUuIllWBYQ
StIFYoGfoDKJCUVFOg1fyqouKs9C1O3zZ5762CRR9GmgxYGTPuqLZTWWXdk0LvSzm/HaWzT9K8as
xYUrjPLPCp/GK5A7Tqjl5ngmhp18W24jUJxUxjS3D7e2ViN+FbUII9Pp728nodUB81jlBdGr/rJL
4uhM8Di1uwgfHCcLyC2TrsPnleBxRyfFiRKW6LCdJq48kj6cICa3PnMnrB/qKDoTplhNBuyEquNe
bl3iubuaYaKBO/X3jCZMPmM/Pv/tT0enZq2m6EiRCR8dlxaFv9kV2Yx8bDm1AdaEzkVboYZjWk22
VzXsZEKR9hiJQuZQzuybE4GJTA2SL9kxRdUx3JdGbisFfapwiZcGj6y2vbCaUb8dMCC7olE++JM2
1ZvP3/jEliGd4FpfIUncekef0GLCb6VpteqkCuxbTRNPDSygt6q0nt081XefP+5UkGCGTc9h1TSw
uHAPt8xIz7FZJDxCb1adAHSAs6HTCF5htOz7xhjqVw1p53DGFGUzqRggbrpOteGXRvlTOjQI02PY
nZyJkr/bKse7izDBUITJKRZM65H+SwFEFsfIUvRzaNeOfpd7ynLhyKF9BNtW/YyxfduoM3qp+dgl
3xpKxbcMOx8VMUiz3uJrmW4WvAGueyLQXs2z8czGONHup2PCsGotfU1a/kdRDMp3sziGnMLRqgVq
Oc04FmGKcs53oRqKs3UU3FAvbdQv3sYS18iAQaV6je4yCgNnvt+p/UJPWGVaxwAWqNDhSpUZHeGk
pulvSbwo/ZKsczug3ny1DtUpHdPKuJzxU9vbOCEjZu5Vbx3Q/3pjTGjrt45S3QB/NXep05TXeTfi
sjfkinVmV5/IagiApE9oTa4TgvX3//I9U9k6WTWrU5hF9dTsjMVMr/S5Lq+4Ib1XZNvRz61Rcmcp
K2RS1X6Ovn6+UCcO80oP0FGwAedEMD78CSxE+LCEZFYcp4SOyxhT7Es8C+SzXbhMbGSPqPYGOz73
718BcKp45EpMBKNydAVkfatLhvOY8QGuwlS0wwz6PekMBZK0DtIBO3en1C/+9ssyFNdMCFXA1Izj
eteKNIyv0lENcRPqmtdYmZN9xqiz3bn4AKR+nCaleqmVen/mbdfddnRueTDJBqUCzKTjgwHK0MTy
qKId1OVNG84ZnqG4SuML6WNJb9Tn4sQaDY+fx96nEGImT55zdLXD7dThQ+fI0tc2QnZaNObYBw7N
lSfnnwZIo22mDnc6Tp8XZoQqNwPf4fHztf74yjQlYM9xu4MtQeHucGOZRraMCZ3ZEDiZ/kJzyIIq
ZyHHJCp0uj9/1onAA3pFJW9dwRYMc49Oe+JR4KgL52TRR1FflcSmKjSKxPluDp3obsplnl1sB7vZ
xPgdBmMgIvS1saIp63NoiI8ZAJgP5zdbi4QWqcvDFx9TA7USmBZ4rw8zAJpWS3YLTjhnDu7HAHf4
mPX3/xI6+rGBOOIaQwiozY2ZW7vDlWgwLMCqQ/zwMmluP1/kUw/krNIvAifAAOxoT/WZPVhTmUss
5uBDujVGQNiUwpDC2NCPANWcSYlPrSOY+PVz0kZAoO7wBTHQ1AAgCBkasotv6kVUT7o1nb3o10Bz
eFToUKCFYSDHRHL4Wz/uL+tIV2ZgwjXgHGZ25a+sgUnn4SxzJ0sPYSF8neerJRmQxHey6L7NFeOm
buIy7IfRvft8gT/m4/SiDCAYxAjymWP+AfrRg77AYAlxUwJmmjeZ8pKVunMZaxrIBMbjGHBUevRO
vp6f64WdSC14Og0bJH+YH31oz7cKMv+x3sswSfGUCDDiiK6cUeRXldrbLVpDiMT+djL8lmBWHERm
M3zt2+GtTHrjSaRLscmbZELTTzrXzGz6h88X5+NNuf54K4Z/5XZC9T7cDXUymTj5lJLR8tDQYUbX
50Gx62Q3K41hYNzsOnBj5IhqUGaojwiqW2dSwlP7kSsaYVKCDMXL0U8QuZUZdR4/wWhhfOonUQlq
NnPPUXFPHTMIlsDuIXtCZj8KHzmOdlLH3C1UFFU+t7WaY/CI9+m885al3UrGuGduxZMvRicL8gv8
iI9T9FSYqPhXMsSHu34zhrK+db357/fuydCZTXLvrtp8x8cZLnVV1wnxqip6ddMrkROmpcSTq1b+
Pp6GLgIwcVoYyLtRTx/ulYhb3HMTB7UK6Wa7ehy90E7UZBPFXvO3L/a1YcF3WlvIPPRoUwxA6orU
8IYQXCfiqsPQb/REx1k8Sc61SE5tDIe4u0oa6nSEjuJh0/ed21jEX5PT9SW1C3Pf67iS6yqG2FAI
z1CDTtzfGoRjFOSgxzLjOdqHTBuqZsAFKIwg8KCuXXa7bmrjEJ3m6MzNciLw6SrpL5AHSgfSs8Pv
BR7JyOhvybB3XEReo8UL4krJwHJIsddjj/RdMacN7ePozJn+jQI/iv46A2w6ioyyedejrZLowI2Y
ygyhqSTiucpnJw2xwnR8LQUnt28bT/uOsDPm0yrOZXOQjLQ3xUyGunqbYwXFZh7wCON+2ccNRMDw
87B34iswuuRUckWBOzmej9Sz2whmW2MI0NDeLW3xvcGUB4Vu+0x8PREEDh509LlFRF09JoAbF8b4
U4iCB24hRm+JM923j/UGxSHkQm51oGGMCQ6/9YD39Tgo7GJ9WdSdJ2VHTaopm85UOt9VK/VW6bDL
+XwVT11ukBltOvVUOtDdjnaYTpt+MAT2oENmJ3WwKDP2u8aCP7o7VvpPpSlVNCTU3gizuUlHXFYM
874ymuYBKSE0oAkcQ06SE8VXGQXhjhMzvXz+M55aGKDs6yiMgGIei9/kmADaZoNqSaYp9lOBFerG
SAdlE+ce/Y5sckIsrG3/84ee2l4rLI8hJ02VDxqY6NjjeupEMnTZzPssqV9llNIgmGJxpiQ5dcbp
bYKCWXv49AcOv3uUiQWOi0J64cXVd7uW33KEKHdp01fXSi+jCzossBNa8xxP4MS8hHSVAwgAcXUd
OeazNu4Y9Zq9Xqgg+UVYiq6+TWcn9vy5nq1dWvdFUFKKQQfRmnHfFeB1RlGBNmWKfY5TdCKIr0UR
ExMwpyso8nAZ8JMsYllofOVSFBcyEzQkEvWld7r50p5asfv8+67Xz3F4QwgDo5U1pQODdPg4jJFM
mcEkCnUtkQ/Y6kAZ7svG2lhji/85TqHpVYwg2y1+xfUXxe3H/4/45dIFZbzM3Ibc5PAH0Dl2eBp5
fag42m2ByeXXOR4b5nLjdOZVT21llHa5Pda7BL7N4ZPyskmYHfMkUtFpU5RYCyt2V29zyxn+fqIO
zJGJP9g1MtLjNkJWLXNe4lkapo4+phvhWti90ZLEKkuIPZC2/h1NZaxCgUnrL59/0XWDHH1RhsWI
BK4CCNpHKxQ9rvMy5tlDpdjbQelXoy9cem9c/t82MKusv5zs9pyRzomNBHiGqSPRYq3oj75jYrUF
p7qDbRqndrXPVXX0M1Ohpk8jZXqYHGNsd1JXjMcZLDkiBsI8V6GciCCgMWjF2utUDJHsww9s45nn
LkokQrZpvvXm4tFpJC7Siz5s1cZrLtC3T0LBbf33dxbohBViSlhHkOeo9RylTueNfcEezlL3FQtY
c1fMesOUqBrO3ML6yZeEksqdj2gvZKPDl6zUxY0WFWubcXKsnx0+wZeMhvRdJwt5sfRDEiaxnQSO
llZfB5wH7dDNAEssqonNUO5GMoYh1I0XcpqMEBJIgYXZXDnAjjJDfGsbI8GWqLK/jNGSGsiZL/K1
hDk9sp7LeDkUaRsQJSzXp0mEuV1mt/tkTs/ZV5x8S2icax8OxugxLtJ1E5xjxdiHnaXUT8o0XhZI
oM1wOvXOZ7g9K9hDTssN7c/2TLFzIgCDHqLUISgBHT7eyDomgknniD7scYT6TuB8bI06FoBPgQdY
if78+XE9kVbRkVq5FWu4/6DvMbSZm5A49qEtGqpmWIIDzn/VObGSE8GPBJHK4LehEJXc4bZxWhHJ
KlH6UG0HPCyqvEwxa2vEfNm4mGh+/k6nYgGQ1vUSQ06TMfHhwzBXzaxCLlRyijk/d67ZVfdLH0Hf
HkZh3DA6wbNM0krAQpJqejPm2OF9/iOcIKwAfEC1gPkhGt40GQ9/BgU1BSkNDVajZrUTsvnItKLQ
0Ijo2l4qIw662Oi+6kZtljdOMuur87aMg1bvtTfZW851nZXntFxOhGaSWiYzZOpgDY8DVCK8Anku
zIKBOo7XZYZLNI/qt2VczZu0E3riI11zTiXsxFMh8a4YIo+0itHQ4Uokeu5h8ai0oWyE/QI/uTV8
/M3mJy3tEDVmfuFd5clQv33+BU491kQRFxoW42q2+OFjO7eT4EaRnpaZqyKuClvnOq+ZpQQeZiMb
5JvBSnBTnTm+Jx+L9h6wY7p1XEmHjzXUVEvsaMEWvLK8F6vVJyoHM8qA5Xdxs1X7atjaUzydeexH
FwmCBXFwFfxk/Mjdf/hctdK63NUVUPE5Z+vG0ATW79Lwip8zPe2HzOuM3C/gVu+H2axsX8vztgij
MWt1kOYJfq4uOrShhrA2EojQBjo8NnH/8pdaid8//zQngsHvYnEdQfNpjjMhzcqTsfFGVKW6Ssfo
1yy8dL6zDVQwSiwSh+5cQDj1QMI4E78VwUEj6XBxwJE1NLmRsVKdBqw9WXRx1RVNeln2iA+cKSRO
7AAOF42JdQuw5Y92wDC5wk247sMoyqwX0dnPdbOUNy7GveHUymabtvG5DODEpYGmHJne7240G/7w
BWdmhmbeOAxuagUHlqwQDrbdahH7CMCNL603nmtLn4ixEIEhb691wlr7Hz4RE2Jz6fuyo3GVjDn8
hWzp94k7MU/NUw9xskVTkhsnNsfyclxaU8n8qtP1H397J8GtRo2akfOaUx+tdco0ICq7tg21EoDv
7HSGr8QOcSzBM277+bNOrTECOMyj0RohxTvaRF5BB4Dj3IZJ1smHWCvm51yVqC0wzNlVS5Oc6dyd
2EdQF7FiQOOINOBY8tUx6W2ABKEgLLT2Hm09XDknNUsmtCT77EvbRGR4KPmdI7+cyAhWdRiIfiTS
iH4d3Z5GoWWWLhhVpWBgNglCDKHmUhd/vponjiQyjrSrmSUYaIcehedU9VLHyxsRFvlQQ+w258tM
OFmQeHn79xeSSRRDA3Kq9ZlHL7TUc19KY+hDr7La1o9zkFV5HbsPrMA7nB5nC8Mg3nz+fid2i4d7
IjQp5n1IjB2/X1bLuoQ1GBp2Wt3IGUfZxcSOuZxnfTtGZ/FpJ3YLwhyrQNW/7/ej57l5joB+y/Ps
oU9+VWoJUrcHLdCoxnzbZmp+X9X6OVruqZdkzkCht+YT9MwPg8BQVF2H0nQftpPp9Buu2GzZs9re
lZqO8de+1CEef76uv8PnQX3J2AEaGBRgeEsML49eVMuttJCzpGOgF8gNjA4iC9uRDniZ+anU6ixs
hWo8a6mz5BeapJ+7jee238VSJeU0WzUyEMqqLf1niUBLcZe3HIMLLxGatonHLivvFw7lqtVgRHex
qOI/k77psV1Dk/1aysV9KWq3LINZGJOzZYBcxGdyxw+fkuPANQ6oB8g3Pef19/8y8KN+mwYr7XhD
cCj3GfdUOBmd6heNuewzS76xBM+fr+rHR8KKpzexiqpBCDnWIkkWcIiotlphmwlXXi1iFJlvSepV
n0ZBt2yVnFzncgBacy49/BBumGgycKF+5RphenYUwgWKPOM8x1YoMuQdNvHqKp9GfPszB3L9dw73
zao0QF+CGL5KDxyFb+ECI9Bb7F4QFRlnf0a8O8Dcub5Aff2s38yHg8FLwTsBHbhSar1jYRM0Mipn
QBIdiGZl3OdoSVx3nXE3KEm0qcuBy/Dz73fieWu+uZqZ4qpBh/Zwy+gOruh6ui6iGumYcC+JNd8u
YhkXQPTs4UfPqFAf+PyhJzYNczKSTTIAQHbH5UTXNqo3x50VLtPSvMQz1OmG6QMz2BadIAT9rxqN
Qv3zh574jOQ4zIFpP9CcP07lalx8B5FmdiiSVnmWMaCxfVYpuM7EzVnDxxPBhrEY0YbqhZSOsfPh
ugp9KFTM140QWHDR+KJPzOsWN/DRJ+3I7lW3jYEW6LFOfd7qiEpbSaZ80WrLfcCwpfyltyXaA2zT
0gihqiymb6tCTjs91XV0vYxY2Zsy7dGJiJLpcshgLfl6r4JadKK+znxVQfYu4NNlr3adz98/X8uP
nWdGHCpOVpT9VMn0jw5fz0wsMjYsyMImTtVrwPr66HuTVa7I3i7r/HFyB2tDbddcDVaHMqUzW13m
K1Pq9LiAGE65//wn+theWn+ilYtOO4ta9XiKrgoz6ehP1qEH0mzc8FFzsU2NeFE2CB/qjDiWhaKk
EkARfMzYi3eTggdFxhh3umDJVFsEHcbona+CQq98Gwnsmg2qmuo2hQiQB6nIsruqVYvU7wx7/k6/
28LfG234fFNjKfI06w7aU0Vu4kWBCXJ/kS6jlyLqb2lwbGDKv33+zh93NMoZCJZDIEUThSb04UeY
ixbi01w1IfQ7O5hrvdh3ZQ/AYRnPzbY+hgmIQAxwqIWY3X8gjbYdzIy4aupQd7vheyJNGx6VrWGD
g5Cer1INnjmtJ3cYcy2KhDVDQBHl8OWwfMNNHTBqqPfZuOFizwOz6PKNW/eQKmUF8aZ1VTBmi7VZ
QGzsqzmKgsSp038jsP7XgbO7+O30/lY3c5eirn70y//+0rxXj333/t7f/Gj+a/2r/+eP/vfhL/mb
//mXwx/9j4NfbKo+7ef74b2bH96xa+7/x11+/ZP/r7/5j/ff/8rT3Lz/64+3eqj69V+L07r64z+/
dfHnv/5gOf6yldZ//z+/efuj5O/d1cWP6s8Pf+H9h+j/9Ydu/pMZHa1/Om7A7GiC/PGP8X39HY3f
QaKVsMZ0Z6UsE9SquuuTf/1hmf90+ZO/sQlclhTLf/xDwNvnt0zvn7g1IZOBjRh1NH/oj/95cX6O
OUbV++jX/6iG8q6GIC945tr0+b+3MZjsdc4JRBi1hxX9eozVQjJU61RSMqwYGoiSiNer/TbT4iry
q1hxHL90RFf4TW57d0ub2Bsjzw3i5gBz829VIr9/lPUSAxDMWGadIBxuUVQkx1ZQzwdD0c2buHCi
zdB1D7Mbn9OxOjzpH590lNg5davPYIMQrJxKa9PFXhqQtmdfKLHO0aZPLTD6uFicM8sjxz0eKuq4
+wil0lT8dHu5W6QYgwk309DDq3WD98QQzmbb+5mXGX6sT/rWG+T8+pft+J+v/tevfOp9//ozHK3s
Yg4io/ujcp6T9IuBSFAYVanyMGlYxHz+qMPI9u+lZbKG3iJoGpL9o4vammU5Rg37CcbtcK11njAC
cNI2oiYcBAV3n2k8V4oc5j//fiaN1LWtROGFrvjhxrHQSTethNfL+IqJr7QKF5aiJIGohXKr5Kru
R0m6nLsiTxwdDg1dPiRBqYWOZbLnGA+qfECwD12u+sXVhuE6TuDJboQc7Whbgw83MBSvYCFbCMuG
qPcU6kU3d658hdhe2nsrpvbYlKrdtSE6omQlC1C+R9Evyl0F+L35grdWjo7HnNTyzqECcYLPP9ep
nbHqqNKZhZj4O879tcSBS1VLcFha4Ji5PvtdnMidV+B86xtcFmfSHPf3khxFG+xPWS7oW4Sv43R8
XkxkOVGgCWqU5KQvkODxiDBpel+7VcIsaUiaKJRmoRRYJejOtUPjVvp9YzV00JbIdvxYqdEpbCZB
VqBREV5rCki1cHR6pwU2XBn9XoIir8K2680koBs2PTFp1PBBcWX9LCdnKp+X1EyTwIuHMg0yABSu
T4NMyn0UNe0vHTZk6gNPqO6qBHJOaGkVTeTQSaHRzIarkBQ2EOP2CpT9mrEavcRQHdIqvetqB5XM
pnVHmPxdqxWBUuXLawVkv9iWmalbNwigAhhw+lh57Cxp/hxKK2m2kVEtFA15lNqYSY9jqEZNyphi
Udw3LVarioJZ63BtwPH3QVtJmp0zWK3fa6TfPv/tB9Suk37Y6Pqo5OE0aPm3Xm29u8Eoox6LJLN5
ppZTnZtRyvreylur3M31UBPhi8V59npUTgJKev2L04n2O8tkxSh26cOfdNedeTuYcYrD+hIVkS+c
2HofzQS9l1GTEaoTRSHebHN2XtJysL/RjJk0v24y+7Kx+uVN6Bn6uDhgGt+svFpuu2yM38kix3tZ
w573lzbKX3PDrd2wq5bF9UUM7KbPJz3BVqGxvs5gTGtf1vb8mHUVVOFmqdVHjKXieEM9KR/dvHEf
FkeyUIXU59GfMrc3kVAoln1j1UWFZG45DP6ougtwDsT9XNqgTuuhkePEtc+iOG92NUXZbsmV9Fef
YTAfMrdGZStqMbljM6cjY9BqlF+sWOiXbZaOjV9y2T5wZzrFxqaWcAa/djxz+Tqh3il3tjKZ9mVC
T9i8TF2pR8JfylFmOzjJ2XMVdboTuDE4Vb/Kxlz6iBp2zwJzasN3APM0+1UB0rowUf+tt44UduKb
DCV7f5ARbRFflriAJIzXRarfjqhU0VfRRBz5ZkceuOnKdrqPVbWiCuSmaf2GYGYEGjR9WGdTXbwZ
SZ5OG+DClDhdgkyO782yf23GdGi3iqIsSJBKx5r3s1gsjorpZDRgeqd/xuRezIGHJJcRcLGhEIbZ
Vu5sSHXED9wVYww5gEX4Y5NXpi+XbCywuNOVW+zdImuvJy1ytZ0d23COl6azw0pvdLRO5bBMW5d+
nR22RsRWAOUKhIP70fGqK2u0rOy5bkmn/F6RSL1U9tJ6uxne8nwT0YJSbvQOMP3L5BrgHaqmtdot
5qTT9B6JJJsu4jHhP77jjPYQUGFMxU8Ezlwz8MYCeSCzKoevwo4S+UXv9Tz5wojcQk+Fg3JlxnMi
aInEg3rfgIJ+sdQ+cv3FnutuBwpSCdSe3ZkE6IZUOAZO1RyDufS6/pYt4L2ozdzgw4YOv+c7lUWv
Xtcib7mYpq5PA8XJ2MF2NBWh4STmY6XpiemDGjFQHWs89UbqQokZ2KnMhfp0pi9Ut54y7O24sOaN
1FQiCEGztrQXC3runYO8+E8w64v8FpUNhSLCvVHUvta23S19UI8DQr43iS5bimZd66zyKjKi1tnX
dmojdCtlb1c17o6t3mg+cy3H/FLm2BZYoaeKIi5InFJa9BeRUqoINAH3eCoGa5BUrovDLVhZZuMb
iY35jD7kZbkbzYZNOOiM8sMoiwc3GHHJemoRnEn2ZaZNjV+oruyDgX8MhqIz5S+zpS6Rr8249wZK
P9j2lg5yvKujKS9vTNHk+l7MvagfB2umXK6yyv6aD7Z8smXlXStal9ygJb7ANMy1yPEXy4yvgM/j
kpTbCSJWmC5OqmBdF9k8i9qIHs1kkrUft9IKx0WzB7R+y+pHlBQY9o6t5s8oCz6IpBHPSErTifRm
er2jK79GyjxwnOMoROVy0+mi34zKdFMk7XSbZcWP2owAWbQR9OxqhGIq+g7RKVGAC0o8uTX10fGV
KNbDpFdQrUIMtAAuL6XqW4OmXiFrsWlzN9+oTesvY/Y9zuw4NI2Csm1IemtPPyvdKp3nfcsHT/Eh
8N13jJXTfdpY17Q/opt0maINAhJbSyYxTQXVvlI6KCFTvcgtAQjG3RDFwTIvj9HshG7lrM6p6Twm
fqPam8wr842BwIV0xG72HCQdTWmxN9y48M1E0iDIi2SL0ss+ctqXdklqQlEzuT8EIjBbpy7KPRXY
cJF3UfHdm/QJJ2ZT7sqewDVNlrvzUBSZwaws86Yxp7fKq1/yPKIOr5PNbLRcAXqT/0avNFvHmrKb
bKoaP3UMcZWLxlCBREav5mhq8PQAjviD60Q/NW+8qAwl2ueV/uaOIKMDpdRe23xRgn5Ouc1Flu+G
slMTv85G1W+i+gVzC/slEkvzZBD1AnJM914B+rEp0flgLjv8ypLG3iheciVE+zY5URfKtrivK+vC
oweyU/TsBcDd3YgaJ8Yi3NL5ulZ5gdponKOksnTz4AWR2nXohFfyIko6WiNWcilS7UkvDDOoaq0J
PFiz25GRzD4zI+tyzhmqVWlrBKkChGcgNyi5nEz1W5QafRdGXTzvtEo3bjNoCLWPhFIWdvpI07GT
euHLvH01qzZ5rEDcpSuStbXCLkLdaePEzV1hz/a2b0FZksk+rfj82zG1uHH0tvqCoc8lxnH7stGb
wBX1zwQub+ZFl3q3KMinaeLC7evlso6dL6mJVY03iOsEikIQOZ4SWNUaVhAVmTOww+V1AxDlF5mi
+9NZcIbHRIeGA8bRAbip5SpbbIx00NjEcgJwPtEAD2+zUvDVqMfe58Dp1wnK5/5cmNEGyc+LJl2W
R2s0vgyZ864O/J2+mvW9JbJA1uqvERc6krT+S6OofSArFxQa5rKNUr5FbtaF5uKiWmCYX5Ixlt8m
SygX5pLc51S9ud9mmJvoeqqEaqPU9wuGXr7WTVVoL8XWEE63LSsnHFzQ3o5oN4M9WX41LAHFju6n
Sr8hGwS5ao16WBeu3MBPvq/NLt4mTvkaC+k+GpV2mbvNGCgqgisJEFcvcm8iq/B7p/lhepIiRhGP
iswuem8ORJx8w3H4aR5QwZJtd9VAJg+bJP5RZtxv9CM0v2+j27JQNnbatJtKtAl9YMqjiKxnAN0i
WlLwdqzdwGk1dZfQaMNXpHDDJqtV6lNTCTyh84dlbEa7OMNLlLVP7W/17IAfmudf9O7SMIFqLYZy
CdLuZ1Malo/tOCo8dhrUTVNwOOdXpOoHBpjDZlG8/tpwZ+LtXN+YJMSjT7B3/WKJx2d3SlN7089K
t6s6A3Kwao9jMNYtgP9y6pSK7e71ZKleD2akJ3f8FlsxOuWJmcw/9aGlXTv1M2GvjTIXpYYu3dPj
X+5TO4of53SqXpLR1iPfsdKWVStjJF90I3FzX466+u70ibb4mT2AbWNglbVBkdrK2uos+8rnKmXp
KwQhQvITu7rQEqG7vqVYy/DNa50l3amYBnkXMJv72ww5dXOrRWZ9l6tdEyHa6Rl7xNSTS50bmEov
wqnC7zp9ulDzwtsrE+bDAfraGTtHVLnjm15i/Iw1uygCC+ppuslQaf7FMhYOV0Sl0nmfvT+72dWk
30WDOfo5chM0SJn1J1tAc86rN0ym7otqtuRFA+r2VtDrYRkVNXqixy1XfR9Hf3DnFDcNQ9GyW7Wf
RR526Nj80MZK4yKgF6WzqS2RBkCnc9qTqZVFm6bTW3D/ngoSGMgKma+O8dDiRwjAiFB6jfqV0vex
KXFODjyaOKmvjm2BMmOVZNKnuOV/S1N6mg/jJ/nVRBpd5UGYMUxfoTQMCutWbX2MqNILzZD1a2wY
82a0Iv1r71m9vs0GRbyMngOOaporVsnR4bX7owf1PWjc2L5OC6NXYXrKjv87qTp2OleXQ203lF9t
Z06/pnHJRtX0ynnS3IlrDMSom6KqAfYaakPUvYpGZKzVXC4rgHVogwaFl7tkbj38NdEM525gkM3D
nb54dbLWtX1Zac1e04sZNzDdbN8jGtmv5VjJezAx4yvo0/aiGJoZ8826ao2NU3jWS99FZIFF1S67
HJmLnmR7caagGWmZ+Xrm2X2QLoP2Uyap92JGHvGosOKMuJsrMQolc2c/CzzpSOTZmBKIUTE+mE5b
/5nLsiQsxcjGBsPUztcDckBqYC6dpFwZTKvd4NNpVjsFjtJ7587mq1pG1pNhl43wa+B9eGBLq4l8
NJ872KqDMhK4prloOIrV+Kc9VAZ+0tVKn+9tqT2YhdPfx5FVppeChzwUI8mBT2NIkTvT6nOuy9Eu
gj4RAwwKw11+RqVV388KxJigteLia1Tr7Zss1OVLzki/Xk9ZY7EX4vYJkGtP4WsnyLK3vecBxlTG
Qg/jQSwZqYxNztIvS2ygpWmZr3YVuTPvradvisCVhBs3Kk0m1JZg2pP06a8qnYz7wQCQ5Ju9I0RI
irB8c5e6FVwzDvAt0cu52gm9KZ4nEWlwflDo/VMZBmBzIu7aB1lM1KfwiuvGd4m08aYoKvXPNmJS
HKDEPTqB0GPb3Izot2HjO+ND6y/LOPfBYs3zdYpZzxg2GN5+L6TbaRhZKU2N30wULb50J5Fjw6tM
tV/mhbuqvs0UVVbUMSpJRiR70V9zDaztdK6LZMxiJzD0wnowyiVzfYUM/7mYmfz6mnAHKrX/Td15
LcltZWv6iaCBN7dA+szylrxBFFkk7IYH9gae/nyQWjGqarUYPVdzIhRUKCgSqEyYtX5L07cRQrQJ
lEKuXrVbDcrsOAE8JruZokMU24NrHIUzJ8auSPNB7RakLsO+mMxgvqL+c0Ch6Jr5s1YHwgu93E7v
PMZWI9Qc2dVbB8qk2bT0KRVI3UWVAECsm5HWFcsP3+pHxMU1bb/Mj5N276e68kOdpBBY7rjzih3h
XPLJ1Tq3jtacO40Bu2rvjIXw6zCTc9Ef1rRRsdcTq7zrBkUlwaKgXLd0rE0ZF5YJgjwV9K2GOFN5
nMe8wlnXpt0iApVEsnH9lzhz6imC4QDdSMoYcXhvxMXbPwNsn+JBACeJLqCY10MKDSAKBvwRnHRr
2yVQTKSbslL6/UJ0wlEACglunVpuNWucvXCwAjSpg6/n/Yb9ub5ulJbsDLq8H82+aK/6ZEl/VTfy
b0At54U1m2gQUL+V8f94Xlng9EVRYEMzrfnLlOUj8znBBvWYZFvmMf32nz+Hvzkc2RGAwmsk/qox
+Hi4Imk7d1RutgkcUWzMeCbhAPDhgBPoJ/nG1v6fD7d+qh+ARqS+JLSDQCJtQknxie6yzSoxEaVl
G/Jf4/6trQnXfEZeW29tOsnnr57UjOKtnUifWZzB/QXQ+TeoKsAM0zEoi+0Rvfbxh0X0U4Mywi/M
PMNDn9dIONO9vEeN8CvbzL99ruj+0DYTc0nQJUG+n6iMyc2LZVwPpbp52bXCKjZWTmuFMbjyQD35
r+RUf/OjrT8UbDWJThQnfvoePXxgurPi+6bX8UaHLT9z3/Mk1rT/zqfDnYP6bVXuImcy1yKnT4ey
LOl1aVpyqMR3I09nqEHKqyJrMZz/B1LyKvve1X39c/jIQH5kMv8XUpcwMP/nT0bwb6jLbhiTt/Ij
eckf+YO81NzfSA/CQ4+bZ400R9j8J3upWcZv6L7gDVBjcJPpXHn/Yi9tc6U8uUAIsjZh0tfIln+x
l5b+26rfoFAZvpPYOMI+/jy3f/FY/8RervfR/73LOQLcOSqFNRqMoldD/6RoZ3oqF1vPvSjpC+8a
7jq7m/q43flTgqS4ysgradB8h21VZFf66KYPf/ms/nU+f+XVfreffDgBlH4QsQE0PuKLf0tDl8g1
qhS0O+JMtSetJ5BtGE2bo1bqOIG/hjSOMZ7bQ59dO0LzWFBAaOiympgyawDWs3Lc5lnM7pc4a5hI
WmXJRzPJp2WvNdiaKWHztpVyf8WZfeIl13uYtxEcHZ8bzBk48cdnVAtqCTXM8ui6sxKHGb28u+uz
hjUCZaT3ioxmLHeB0iDthngxsyOEllGcZ2X2v8pM/Pi05lww/WG1JYWJ19H6WPl4LloR9CWKXhUp
x2HBx2douAe3Ll06cMjtr0EuE6zyRpIFclOkOqPRP3+Rvyc7f/wiV2UR+rA17g/P6afHaDvPPZZs
SxItTc7dNphGxix7Hguip400/wab4Oywa1IqGhN4TfRQP03xgZSHQd+rhnb3U800Me9MjeaVqNT0
vNyWMgGbpokm68+mLuWvKo4/edLXz41nPrclKYBYlnlWfvzcQNUL10DPwcxMyESYTkuVwGkHdLRZ
5QRa3NZBnp702J60W2HPgQ0ANNYqgUGoXRp+zFL22wG6DV7fKNmDtbzNhudffLjry/bDh7ue6Or8
IEkRruhzppEfZG6mx8sYcScViu3WHx/0ri52zajrSaSb7YAGyxxr85AvmpleN4tK871KGnYOU19a
tSXSxED8VbX+gGPQkuYvcoGsj2Tu+lGuin18SuRpwFF8DiHiMjfnrjbrKKidpLspW6uhWjIdVhBx
lu6ycZq5RigTEI3mzQIDpeuXgLYantZDNTasUonM/dNSx+O3HvP/DuCzkOfWKb/lba7VoauK7r52
htaP0GFOGjGkmkYCvyZjfTt3QWIDG+ViuoFxiJ09Gn03fkJ2Lp88UCAn1Md1N3FH4Se/EF588kjx
wwNEMqAi+WKXR/f1aVryltKs5tGDoUnyJo/IE0zGUOg6U7PURQLTELdUDkpp51s5m/pL6k/WpcOz
AVlbs2Fhl8pN7xenBYX/6cIhJYMYP0YNG+k9E92n2bmltBtIbS7gs+rSOxq1bI9ymFW+CUCFqm+5
KdjsvTirxnMphmOV0eCwzSXWqXnwb0l9pU3EmJQ8ek2pYDS0XZ933fOoj/JxtoJXhOjWsYwzCd8r
RiNdLc/etu86dQmGit20QuTvmdVNZqChwOw/VKfOF8Pe0rsc7ZSvP9ZT9V5VcRVZXvlUJot7PXdd
Bkoyz/lWQ+sKeCNFFLdyO5MPWBv28NBggt115fxzal0Ikab6qnRSNDcmZOdZal0f49TF3252ablh
0BJnXFSciabru6odUCJyuaTvRQeLHk4t58ul6vnbXl/LwrSsda5wvfa7eVkZKG8cT7NS9wu6yn2C
4+CwNKp5wOn+AL5thPg09EOp8uXKViW6fD+uCqxobbNvlOu/aRh6ozyx0qtYZMbG7GL3K4/SU291
NinkbnCYaz05OJVZnVQLOD4lXgGePxCFEgFRTGJTJqbz0roQzIWnPZAkHuAyHapjaczJ3hh0sROZ
1xH3T5K4N0h539TmUxC3xY2Jl4aEDTbiWQOy68gW0bLqMiNNeqUsTfuKuQzlp9BzWDE9Hxb95EgM
wKfALcYfJNS272Jg11L9lrWz2PelKm+xBatt68fioUmHr5kZqB29UT8sZbb9NmgVvRGq6EEyZ91d
q0C6/JveEfIYKZhOB0gmzn/2Q++9t+wAt4E9ui+div0fJEpXQwRoOYXukGrXdu5m+6a/Yu4wbTEe
XYSQB6IG0bTr1Vl3erBCoCd2UL6H7WryARcn92GTqxRa3k2yOzkM8pgsXXy0cDHUe4k2+3rCSReS
ttyBIgawzJOsj1bvuxtSFau9ObnpszWD2FaLdc6TWALvSPuUFKnmk99W2vtxSqsjLsfysMzNxFMf
hflT007fpyLpRr60qnsj1KT7ZkrL5AKV9rLzM7N6cAbglgFowYXYrRFxLiT1vAUVnMOYali8B0QL
PuFiL0jHTFiTVUmyytzXdjBNp7zSzeUtlYEg8GiH/LAdS2oB3MIec+6koup3hXK97pj2KtuPOU55
JBqvieZYDz4I2Vab5vYbD9biIG2z/Yo7uLxtJ1BiX2fJMuacvAQ3owxDIKQoeMA+tjnyMTV7LlCJ
j+1bX0wEtZpZmE8O/dVh2iU8y13FLRtAER5FOxaXuWiXqwQgDUWJXkRmml2VjgY7ntrBoXJc/WxN
NPBmyFn3pJR8a/RlfDJMrtgw6U11kpnb7SZyVyMh7PJUxvIW3v/LMNrTTul+dwQQTWkaZEreLqYh
v9RLkd0FE5LLQBbGnY+44h5aQDuak6w2swv81AkvOJC80j0qoAzcSF5hHxhqbvmv7DnXq/xQeJMz
hdWkeUcI1OSx9Dz1bQITfB1mAA7KJfBmCKx31zPVOQejGPhFpej7unju3o266DPAnLz6MhTzdJg1
CCM+pPkQI9IvwqGMAa6tqiufikXdWWUubiiem78FSzIgYB2+Cdv5EbQt2VqNpaVnzBLlA7aw4no0
8+mnosmD2dfK64tmJ8E+zrX00PuLe6DOna/PKiTVZjBvVRTznnsS/fLeZdn4atNAdk96nMShaPkn
AsZUlC7rh6D4HL8TXE66qRApDa6sKxuvMsRW5YBriRP369vDnveJkSZbQggtkFktU+EyZbLdUoZR
PZuFb90UTrqEDhVRF4sg/4Ohp8XJjJs3Y4inOwQE+QnAUO1hnL2d62jFdadcQsVlB7hYdf1zXDXx
pZSdeZz9fEYAMg23bdkXN/3A0ST/d7KdrCwsVoVvN6l5S8tJuU96REJMYPIlK6rhuujoT9i7JLw5
u7jsybWei6y98RFrhFknCZgRTpL80ElDmeBkee5jMr12exYJ6Q7BVmOG4t/BTi3lD9SI05Xwq2qb
Cbe7HfNJRClyr6h38xyGe35GGUF7dU2XfN0r9xXJcrADWwavK1rEKmMcUzjb67mlhQWlEyxW013S
mcUVBHJ6b0izO+Z0H9R470qwOliq7IhwSH9uWcwuca25F0B8L0rjFMKMQ5v7EoXQtnMy70DRmva9
86YfWVCbxzgz/RMT/6xCd+IXL+aJRpCO7LCLZTksP3tA1zb1toA436nONx8bZWgLPJv9rvVWcPFT
MaKQGcbpJhvN3Urt5lozPvWiMvbOpLuPDXaj3aCa8bgUtfnVC8Su94npidJhMX44DfJybzar29hO
uj1DqPqixma5hpsYrzMnQcOUZP3RbaDvw7ahwr0qG3W2smW+QVjcHqahXSUphhnyBLDOxJYlKM6a
l2kJghOpeUjH8EnVlya29ZFcKFgePyvOWcnWtXCd7FFGVSe7sqaDUJNWRHGJ/xePwo/GtSXknyx3
9vps8SdBdFir/EeiiV1M7KRi7aUyjZ3w7fqBO7s8LyjgEOF3RRL5TOChHVtz2GqLvZ1rR3senFm/
zqjS+aIs4R2gB4xsa8VxEM2xAiueChahFh7skXKG7rlNdOtVk4qnvGfl8geWYe/WrRZo1l7g2rMV
ZaIRd/ObOdkPws+gVnkJKW8IHuJCdV/HqUweJuDBn3Kpix8EJaV3WRYXO3fQ3IPfwzyGaHSwOzdw
uxFgrzq6LpaMrEnfB3dJj0XhkGwf6/jLMmy9dZcWV8P6nZk2Aa3QLryriqzJDjn5TmGRc4tYs94+
1Fnds1nYTBeKiPN9rhYjgl80kKdMWXJnmsRncGMV2bsBdnHGLAfoT8+r873RMygwaxrs7SDj+VlO
jXaH9iOVGw0pF9wV+XevqDEcDIWieJgsB+FDnc0On4r/npr4ZzaIL3kC2LAdoaLM7Jb6iZ5VGz3+
aUa+caMhm0DoVKUg09xY5SYIuOt3o6KgQUxFfU8MFu0ygT6/j7VTZaESc2fuIDG9L2YiMy/UDVDs
kPHPf7KRuWA5tII8JqmXQ1o4RYZdoAmlTnADuf/soDXdGeUY8MYEXuRul8CZZLE0nbAlFrMgADFH
3ZqEnUJkdDdlzTxbXKEY1A9tgj4zjFEFuQc4zPmWq6NILjjHE7nLW9cNNpLGNmdnIiMSUWL69WHs
h+DJSEfxblpDc5hY9n4mLY5lZgsxXKlxSW7FYhTYaMcRFh654MhzJxhXC4ILMTNW1VXqjXUVkd3z
TtCkP4W5NTHyJF77hTdveqFHST/oWR4kUa4ojdyPuh3PG70feG9AYrn7WMsa3mIWDuE8MFot6vLR
joqB+WbDm6f+ItrEU1vDq+Int/N70mL8ZWmiyiyJO5sWw+Pa19wWI2Mwle+DtPynskVirGTHXzyu
RDV/Z629xby2yIZGmlgQ/Oglj4Wy4zciWwiCnC1N7BHAqDoqUXM+yYzm9j24qvelKrqij5RmDcPe
COag22SM5V2kZ6lHUCvyDiRBTITuVxf1B+pDb9DTSK/74lobU4jwWXMq6GN0k/7OhYi5VwzbzCSk
rKES0VKK22ULdRI2mZleynrSrqfaIW5kfV2X0SwzKU9FXPlPRktbBVrIwDHOEF2NFpFqHeRfKyS6
F27lSjvpujYOe8aDcdnnhBuQX8Bh6AJKu648y3QZ8ggpK6VWYxfrz35foEmAiINOLhON69Ws0CUz
u7dOHWEwJdaNOGf0jFT9eNnZ0oX3jABlyDea4hvd+s3oyJ3XEtgYVlKkHVmDQ8BUjsPozm6M7Hom
RXzrBkQc0tGpI1VsCmcOHbQrVxpxAF/STmlqE4++taWszb2vF3VK3NS9xYxqnhoz197M1MD6NdgL
H1he5j35Mo2rhTWqwf0E0fsA68arQbiEpRidHbw0K2Hv124rtrWau/M4Jtab4uF9XZfN9DMAi7S5
jbQazaM98MhLO5t6KCHYOUeEOc2+cIdxWCuuIXPJxJ+Jqs9BqnbKnpoq0nAPaAg7HNFv/xmX+T05
+6+4jEecNksFBl7c2CC5n2iKFq6sn2KjD722QZ+zpGw/WYLYp8ip/gxEDitXItmweMXm7tuULxZ6
UIk7g1e0GQyRVw7JcFNT02pv8SUmIrQM6BRIehMNypIN45fRVKUbaYUUZ31O0K8P6SRhlbn88eBp
iCyjSW/LkyxLW8MbbAczm9pIYIKeLsEQtgMqlnVeKJwow0L5S2PUZ3AKXy/QNqAj152zWsQ/Ymht
lXm1zg5NvkaefLf1QJBlHvf1j1kioONUZKRbjXGHtJ+Bnxd6ERaUTw3R4BTGFXqp/MYoM/y5FNWq
X7Ru/RtIy8mRfLiG/PnY8OzPJ6cjJB+alqmvF23+lMTkOIedvgSolEUrpotMiC0tbULKt8OSUxPp
lTQuRJrdspv989XykWha4UVoJnyAqyMQ1PtzKmvSmCa6jTVmYZ6hdqfuTAGy2iauNeyWIv9V3v1H
numPw1n4D12yrWCAPkeT2BWpT1mmizCe7bdBU83z4PZLVA9u8AuG9m+PRIkHqaz4WFlLP14AIqm1
vE5mAW4SpFE2B/qpFamMyEuzj79/hv+V9+2xFvzzjxzTf2SiPjjl/v+wxpkr6fKf+aX7WrxVGd/I
Hz671Uz3+5/4lzcu+A1iDyU2BBIvEmP97P/wxpn6b6SHU23r+4Q4e7/X3PzJLvn8FrcCWYV8a1C8
fKF/euOs39yVkKEeD9yQi/W/8sZBgn/AH7Focg4rLIwNBZeP8Tksy681NmRPN6MmTpb2jMQLA2XT
rBGurkan+e1E2A+jHvhNIu61xQmSM4q/omZ6TGkfIbGUEirjHa19Z+ylhp/4OBiTEURtbQixDZIs
JsAtydN4U3bIHre13zvBG9KaDGKmTIz2xluoWrrQ/LBohyEXqmQYSvDpPBZlPGpXiH7tIAktUdb1
xSnYWxDsesaBMMfEBYur1/T1VprDgz9K71ygtb61xqxfjtlY2C/YEbVmowh6RPmRSHHD2oWsa2QO
alkWKqMW33BwGNSqD1Yl40vsFR21CJBeSn/SGV/j69bX52afiqBytzPCdBONc8wN5CMas5la0+qL
nYrY3ZnlNKlD5XMxoBYNyng7M98jgRkpVt8sqkUPnSO0xQ5hUKIV+ZqPDEK4MtF2FBDUzabqe5lc
lSy4V8JS4HdFhnK5a3t50UtZm4z/UzqG/AjZ12FYhvvZRRoUzlmvjIhUT2s3d7nrbwUgq72z8yJL
Cf/3jRnBZLLqYXHJTeWVbdbyFfdK4/JU77xsWyZdZiDD1qw+TJD9/MjmYX4uCL5N4mAWm44UQw6b
uHel6uoLw4PHS39wE5DxzEjeK2EXSIJj7V5An8+b0u77N5w0JXRDIiKisO1LytDxMiPm9lr83Q5q
3JMpYpMpBxrinGs9lXzodMqn1CpQ8zU09apWG5jUDdM6GeiqvyXWQg1NhhptElb5nXxeppRWVALg
lXf6jUevueKJKokNNIzROeu5yr+WfcdV4+UqRm4mloYfB7/5z4QdWmdoTFQbmp1WpntHg/7f0Hjb
P6CCTvVtF0zN3gls7MptYVV8NlynV4umJlDlJdWJGAzyMQidHBv0boQjAk8yC5lB2CbzdmnX9hvd
HrQ2qlhZD50zWsCPphju2SbB28hWrl/GoV3QNmbF8mQzfEyRzIzMATSZCgqhPbe6rjNtPVVM8uCU
6dQ9Vm2Wvfu0/gxRQWL0i0wzAsiGxpofx971EEmBYhuhbNtBO8zZ4BCaj3L6nbyk9KkzFg9ZTKzM
eh+rdMw3Ss7Nz7ZP0MaKmLiBiploCBNkindt5eTeNme8Z5Xv3VLn453KL3Kaij5kEuULIAzMOIsh
7xFuM/e+o20bSM5NC2mGQWa5d0ZeJE+MAXa34qPxPkWNw9A+xNaryQ0VrwJ7bdrqWpvf0D3vFqEz
COenSLUEJHPk90K2BwXt7E3ykpAv/piVeX3fjd44IJzuzSOdabjm8Jv1Lxqv9+HiteN8IFfE1hCz
xcEVsxVTOAUnObJbMXb61m4xBES2cPUbLG9xsMuHAo8S5qpmPJmtrYoQJWD/3khN/qitbimP1VAE
ya3TtKIgdkqf422Amqz9thAj0kW9Y1ZfE84ByMYdreXCBq3FkULva0SpJYrveNRttQNqx38/Zpr3
NKhJeJHJojCS9lh3YttORvFkuNocbwYxihcVWBPkITq37101V7e+JDYpLJ0WZxg2YwvObkxhZzT2
PQ4eM3vPQdk8egMIFopUXy93WmymP7ECIYQjHLZ+dZNk6E+smDAHrEHxpUpq5e8ax1gQltKglG77
Odb93YActg/73oLT83PJNwWQ7D9ZpkbYRELYBG3kxiSu1zs22KXOZB5ilaMPSAyV37aNByBjZWV8
F5ea6CLbqtrbdmiTV9ccahY7OwiSAwedVDSzzMbHPrXQwzt8bcOGTLk527amVacbG23nm9Cl5UWd
5Nm2abmR7ahJyfzceZKYo8jVkRdu6C3t7xhf8ySc4tpFOZs6vI7sXLdRNTaldmrsukFjU/XLdwpe
/afaHIcfi/CXq9IzIbJ6yiy/9pSGwKzVLvWJfOCcuyu1JaFOPCkeegzvI54Du+k2S2BMHsBuMz/g
N3LyvQQ6LelD9EgcQIGcr5rAKUM0HlSx2Fkk+pDQR1/jM9/a1KGtreN3f8rxYJXOQi5jZ/FAjTzO
EhtYxbqV+TPSUrUwwA3Sz1MIl0K/T5bKV1tfWF0VNbk9HpnmzXrjmvN0j71KSUTRdg/g27fGQ6mP
yY03d1jUZrHCswLAyI90bDE3di8DegwtEol4RsnlvUwSeco8gEWI4d5QkaHmASsZGvE7ZgKcEbxX
vde2UtYXwx0SK4I06WdkmXiAQ9yH9stYzsa9pleKZwNmDzSKU+MdpFGBXja5Y7Ub3awTd5dqbtlG
MtDsLNIrS3/TPRsmrLdlNSIzFe5tNXu8aJaxtXs4sbKxQOft+VYrOJ2oQzwzEsNr9s/kL5p3UOi+
tuPNpWeAEJnxxOupLk7ONJq827pp2WZpZpHv0RVxE1aiH3Wcnoj4d3XSzekGHeHI/2gG3iv6lVFs
wSS16wDfhoBW8rlqRNvIeUNAq/8TcgmeK21rnCHWMoIwO1o/fufviMstEiHzS0Kd9y0KgMxCKNGY
3F+kH52EKtI28pvUw0blO9lDsAxpzCXfd/7WZlDoyIOv+nMczy6G+T5gpUznkvsNj1TxbcEUdN0q
k85Nu25ttjSbbxFHQzXcGfhh5hMFGdOeXD4Y/Jn4Y6KY/dnlpUsqaB36ublSC0lcvBpWrLKNRmjo
pRxx6oRUWyHQFojdGCjg0l+cGm8d76XeeqqLwFj2lmcuoC+DtiAllWqlVeY+tbf2gmY1VA1HilDT
gjWO9lwth7pqPBG53DT9hoHJeXSzpbZC/CZxE6k8DW7BAbJp6zVjZl+UCYG6JSXXHLdOp/lzKF3m
YtwJk/lt1FRlMEfEeK2KJPk6YABuTyRakz/YiHKgJMbvtXssuF2xSX307Uh852zc0fZr+7h7pvEO
YWSXnJYWmdJRQGpOl27x11tpNppNwyshvxizDZQ5ZpOjR7XfzRiSYZLuyY2y7okHLL5KD0wqNOs+
3zvjKPJdI3xKorOm5mqlwblguNCxN0D4+imjLBXkg3NV+9D8OwuFhHtZsqmab+Yh43r0ZG3NPyVs
ffWDGENkI0uQmUsdZsrQvUsCQ5Y+MxPn5R5VdyUvJg6t4GQvWl3f913Ty1026tJgAKbAc5fmhhF/
J9GrSHeiH2z9gXnCMy+OxZJ5D2VqmdFgQBD+op/1I8TAGmGjfOF7cVhzUL5+1r/Euam5Td4lG8Fv
X9ldgQqWzrLvf1ms/kaM9gks+P0wPnHQOinJPK3BMz4uskHXVD3zYLFpbPwQjBalejC8gUcnU2Vu
4b82m4uLzD2PZotpUO9QJMVe1j3+91vuf1xhP2S9/G/LgUHB9Jfv5N/ElA8Apj8+b7vrH/lj2zXc
3xzS2EmMQARlr+vun9uuYf2GWHKNBwGEW9PaWUT/3Hbd3/xVZ+vb/IJe8q/brvMbXhqbrfn3WBmu
sf9GS0nf20ckhD12jRHHK0j8HDo4sok+XkALZzBR3ZXRB62LZwuc9Jvld0yXLepLLqhEs2U0J9Ps
418L8mZTGpaoI2exLeyqWSW/91ggkdIEXU0YOK+VrVV55jWR46LfDFhvv/dJlfLK9xbtGi8azLJe
ro7Xselbc+9bJtjrjNwDp9+AvFhYCXbIfGUiTWtvN9jR9hWq8Sdi7Q0iFW1Sz3dStDEPTbuJ38wm
J/B06qwS3/Jio7acmJ2InarWkPPM9dwcXqO2B+ZlC+VQoYTsCQSOi5sx6TUS0B2rN/BE8CzhTWpx
6lVuuhteAi1eOH8pT1btdOcisZB2ylYGXzuq2TE9OTldz1NdrnbuQiUVT0fYms7oFb7LuDfecsT1
V3k8SGLL1HTxjJrGt2Eaed0Quy6SEKE6kwA5FZq3bWaG+rPFUhPsvXEShGg1Tm9uFZFcr3mSIMl0
4HaTQ8vrjz6yJVevFIK191aleizGyOrWwilzfHUa2xHbHt/Oq0gc+wslxc6zlyj5lbjF9iZ2s4lV
ULkMdk5npdquQdBBazVvUasJsP2gejLrKcSnfmigfaDbMGIPtf8cJP25TvOQMjDBvp7BMOlwohoI
wqtQt51dnuPGxPySUORhH2yxrVpSruzsiAQr21JVMmfmjmfUm59Wd7pxqfGGT/7ysuDMPpj1Mlwv
OQ/KhO3TwahrCo+5QXxDIPjkQxZHCLaiBoAE3zfag/HKcIa9K5YbNY4wlsEp1Yznsv+RN/K2TZ5L
N/tht7iqEv01Gyt4tSyEvLwZhwG1JrtMFh+NSdMjaVv7OO1f26JESsEwIed9Z2M+MfEfSVShVlDt
WzFjGqu30jvVqiDKdFShcs2d6HDn+nG6H4rmsviolUwE+bknLoPuA0N4DzBXxzwOsE4ng/mITNp6
cMul/p7r/dFSXIK+VGqTerSt4JwxHuPJK4nOMbaT1L0HAiebKaK7D6REAz3F9j9rr4QCw+6240+z
6K5cP791fL85V78bX2UvH/vZj1ZXzRiPpzSZumtvQpKckKUytZhJL52ZbXx7vHV7DMjWsiGl5SUw
3vT5erZ94os3ht1EUn9Bgb014vmFSLat6PhOvdXseTujEllYfC0/YIQEaXIFEPQocBhBwOs1l/ZX
157u4mV4sDz4xdyNiAjkYgHQEFTA5tel6+x8SEfdS256qAgelhuiYij1bneZ755xCGG+HxL0qWdw
CaqEtV2bOxcUNpugT6NSrw6OVYxbm3Nh7zjUA4kA2lNafjfH+GyRZ5vMr6abL2HQfvfYOvTsnMXl
jls2CtQBjOZ76jIqJSnqzgGnadZPX1IbaRIQjpc+yMB4bFVV7xEAfdO04I2r7jyR227W6RQSUiM2
WnEn0YJhg20fvbacIh0+HuDeijy/uRNklMZulYatK63QqV7dYbhMNozn7AZRofKdGBrzCMNKYPmy
R/ECUTURms5P5uptmDLejbkZubH84YzkAYX2aJp3WYcLDgcP5a9JcZvZ/pYgiosS7WG9pv1SxvvY
KcoNV6nYgZoUZ1WOtHBwGNlOXzygCYbe6WrO3WtrKV4AQ/c1CQsRZdD7vhiPzuI/0IkZTcxStD1i
WrvRs+wUlMuuJvGitrmSp768xgr8LSDBpzdwtgHLOVlotSVxLDzkg13ruadi6tzdEnMX96/s7F9b
oQ5eJfKHikIQtMkbW1h3jZfdYA131hTEwt83U/moau+abdF2kKCwKEVN2z14+XRvavJo+8PW6G81
4kmiLLmX68zaFqdqeJumitSbfuweiB+8mrSfoNBPs9Xdm/IUSMRZHehCw6wkVChiKN5hr2RhITaQ
6pwsF29NRNF4Lht5dgOJeiHk5ULQBpEs3JgSbWWLDkCFtatdHGqCg/K6NA/smxeZUjBY1CQL9Vjz
bdSQ9HsCcxGbsq09fSlIkMBvScI/HH7eNphom5lHDQJWchOt3WjGP3vlHHO/OGTSi89VFXRvwnGL
DUb4g9eACU9gQAuxV1ExTYBi2JjTlkol4i0SwhMLlzVd7lUOUUlA0oDiz0GXx3t2oQ5ucC59/L37
H/bOa0duJG3TN7T8QTIYNKdJMivLqUrenBCy9N7z6vehenZWyeJmQn28wEDTgBodGQz3mddk6gPY
GtcuymM35D5i9a5M0Mjvc8x+dDq//bc6lg/qbD6TNECTXo5Y8cDMy7iPvy36rbMUT9ZEbSg8LO2z
muu0/e8N+vKmaD0NoIBT5gCITcWIvoqlQ/VeoSNNdtw+pQFJREbNEWbkV2gPD2QS34yk+gXA9L6f
U8quxgLqzQDGGx9pAXLbTs3RygnkC78PzXcjHo8f7VFb4a0PSpG5cVo9Ubbi+oVv+L5v5Gd7aahE
m99rS6HS0H1bmv44tkr5LZ2D+E4CLUQXj7KfDW52JvvIKKOj5/SJLGj02lh9nvFO8+bl2YEJSf4H
DIrDVXoKlZmKF2wW0wmCJbdg/BVIzlcd5jMkxqfF1h/1bjrVXOaaRvLZmQYF3fAhdBQK66NzCi0V
IKMDMDj+1CgWi5Q+hGOtvVYy/vPzB1Xt6DtPILZfIc3D419LoMTdUTYOstzGWkKXnE4Jf3rJTrP4
hCebfd8s4GVG+ThZzS/JC5dqCzpQtU4zO3blPKLrwrOakmnYT1rz0cjzAxfT+2XS78Myp/M8O6+7
4NkOrY9Tkt6ixnzMg+wwTd9sLYYMUU73tVr5iexdJYxuahHfgbV4l/RVctCnwYVreuwNUuQ+Quxi
Lka/SdSPMHe+56hkDep8apr2FcID6CFwfMruNp1hHCxCHoXT/whN2B5Sxo+wA+5QDXo2RQQ4uohp
kMzaO2nWHMhgnG/FqkpKm+QhFKBiLd4DcuilOSmFEyF68UQbx6MOedNrg/pMN9tNRH+INX9JfpQI
0fFum164gtUSYMfd9DU3TTSjVrbHW0Q5jygTu3X6RSQ2oxSfK9CjSLy8sXE2FfMX0cXokAFRW4bX
CJj6CdzoIv0si+EwLfoBmALtECJBwBUUhTBAclX7ZErtR2+GJxSObtNBA3dBVIsJQUwmBv7GtXWI
6a0A0IMyS675Gn2HRJmeHTRfsb90BaT7DnjvYpQfzLI4JPFndH6jpJ2BysT5U6xQEaOSPpoGEtvU
GADkZRllMfLgV2PeW7Y7GJ3Okpl3dgRc2sjb8BTr9W2iq7guM9H5PrZBVNfy7airwUfI1hTSkxNR
CUV5DWVdoNym4kcIs4TB995oZy8vhmMV/hh0wwOtA6QRTQhS/fVxnQRK4PyQaSn9IoDsb5psz463
Tl3ekxeBAQ2No928HgnDXyOrZnpDTJqxwPGGfE0wXItHpH0+DPVPkKLolD0N6n1edb4TFJ6TwctO
jGNWfbOnCSXYB2v4CpFzdiDntJLthfwLhJbiZ4DsQZo/tVV0J7vyvsWH4ROiIzct2hLZTLWXtj2w
rYCbXocGY7zNHIKtLrw1u/ZGy8b+J415LpyOhjeyLaUkiwZYKQ9hGfoiJNdIeyw8imEFX2WfBOpA
Qime42Q8FBjIfABhWt+CAHOh93oNPwHZCxWAoAYJ2+rEW0p4RE5ekdanESHffFLcqOb3YZvzFYkd
qTiHOHGLCaGt0frRUq6dFfWdpKjvLBUQtTrqeLmh4etWR92Rkh2qP+23mIrupIsfACHH1wW1eAEG
aJWjmMPgzrB+Gvb8pW7uxEx4nqqHfLjHe+hx1uQpnnv5uphg6iz39FR+5hYRTKl4UwM4NiAUKhyy
CcRP3J4TBDn9hJYy1Mzar+FDrPGODn5nha32Eer6dfIunlgomd9G07cxm05ZIh6TqLmxKgcsvrwZ
mp8o2PgSiykz+E4R7KmDGhFCxEoyw036zEXw9D60sqNJ9TSJwK0Nb9DCyfM3/FbnQJjs5pH8YPLS
oIvxWndyT+81t9SLRxyRVwGgkxGmx2X4JWLyC31+17Tm4xCqDzaX5Stg+TeUbbx+bJ61pHSTPIEA
IRI/i4TAnkd5PZvRV61XDjXVdU82WqqvoMGOQjScBAfM0hIobwV1v8qSD2Bfv0xIYJ7CxDpNOEPc
pmaI9cCiPDlWT7hDoVFLPmXWG0Rg0N5QXWT0PUtR6oMqs+arQM0IFeLnIqTSmN5pSfOMW5LlD4sl
0J2HwHxXZI1nh8Uj/CRQSX3oauZ85F/8tYSw76mCwyKAuJ+sSmGvgvDDXCBoEKP6tMpm18ljiOoR
rVO/pmZ8M6D5BrzUQl+tH79ENve5XjSnhfAwJ0sO1a/0DbkGREazT0cLS+mJeUTxTuek5+Qfc6MB
99NIbqJ4uMuAiBzIbh70hjPYxUhPyb49QTVHoUQCBZ+ToPZNhQNsk6+6xqR5S95kR0gxlLid+YeV
gtcuq6C5o9be3cNdEW4GQuOn4tiNH2vKA3Y53zGxuqHJIln+6cYZReSbdjSjN4DppgiMA10tSq0g
tSFa1tODYte+1WTFzUC9c2Vn9JO4l4t6a/SOl7b2Y280H4t5PuVpQa0MFjyaPyGvnOJiS/81D4cb
q9YBYcF99MdkcOfEFaOzENwvtzBjhje1SEzkgbwJR1DLOsFp8IrGvJnthw7u3cFCaw5V+DdGoZq3
cfW6aqFLoB5FC+bgIHw/97+W+HZdv/642BX/kcSIiV70JpkX2v3m9CFCvwtdC9QfPsc1jIdD3Afd
r0A3Av0E7A08t+GoTXCE62+DXIMUbtPCrFQTkfBeIeyCKQKzc8TI8oBFtPHUlzn5VKZ3Od8AwLwH
s20JXhWYu4DEr7XpsZtNDrMi1PYODZdQd3Pi1k9BoE3hKZRToN6YpamhtlDX1dOQT5XilUumPQTI
SxF1cHhj5CG1SvEnbbaecXcgNTCSHpktekr6l0SzQvO2RfygIYUQRnQTwI2hhSES7TVBE3nwvAyk
nqmzRJ+SPOa/Z4fIZ6Rm5TQP/2vJSxV4vxISKk3N4hd6yJ/57z+dcagX///XNbv5NyRHB/X2/wbx
vB1//vh5JogN1fn/VDVXfWtMccDaIGeuS4ze/lvVVP8HgQkNtzHwOBQXDeri/6lqmohY43Nhrqga
lYr4qvf/HwyPlP8jBJw6tAxIyWx0qf+mqnnOLEZnlh9gYd7Hrkf3HEmB85Jmn4mocEjLkVCEcdFV
vfUa0H3r2WVb3KcwY34kNTXEVkXS6PDHN9qpx59XU/8ZejWpJnoz+A1b4xkdBp3TphUsnwbca047
9DEeWiotlVZccS3eHwrNZQSQIR9txTWQv4g0umJEkqNRe0jWkg3XVe0pqMpcmdV5L+OfWf0mSvMo
aLq+dZrRwixtRMustDgy7kZUF2k+G/MV4OPesmGeYQB8pCJtORs6dp+HYRJUJVy7xXROHa2Z4zCr
1V3fF/VtoCPke5jaBhRvn0zalRmek07/M0MAZCtheeXcrV/gD9eXvtbNLElqsgCla9HKwrTwNlez
8gimhoIHcHs3GO3+CrxybwmBeEg0YhgXMNz5qA4t0LExGTXustkN1Xly6z4uTghAt/+gEM8E+P9U
LThXTfg9QV0F7GYJiCjoa2xUEyidx7OWm4Zb63NEhSs3o5tkSevXZoPYsaHHWC/bgLN4cafHoGqF
f/lg7GwhNs56H+hMV+qbxS1i+nB2xuIOU5Pc66XTmS6L2V2DkJ6j9/6Z50rlX4GrK4V4M86gYnCJ
ap1EMCRbbquOCEqxzfahKqLGQ1HSPl2e184S6rqBsw1IHZyyt/6KNhW3AOlBGAXqChAMCTRmmHvv
wc9dQy3vDrW2aiCqm4gFb4j/GfosorJzib5g/T1rKusmtLPudSSJTi9Pam+zQAkGaUJ/SLJg5/sy
GBKnBX3NR8Rg3of5w4Nv5qH2aCMC+y6fAF25o6yiD2oaIPk7qLl3+QfsHEcd9Qwo6ohsgM/erKKF
dn6CJoB0o0pX3jlBHyO1Fs23zVIr4BgcsTKkC/XKcdy5gNiieAc5MAx4hzaXAEj+agp1PnCJLMah
Dqn55BTYjnROlLu0UvqbvnEkAgZx8+vyfPeWFn1y7gBtBbC+cCExkrrXOwSJzT79mAHSu1kycoSK
PtO/mSMqX5i5G/Qlt/tVa3FdalAodMFUlx5R3HA7dKg6Vu1gPub9HD8PmbI6NFcG9LS/niW3j8Ak
DWyvisD8+baKMeUJ6WmhcRol2anV44Rky0mJ8MvoyrF8aX2yuvcJ2pnUUlTb3N53MAOtlGao4YaN
HXlOjS2TUgDR4CldoOlnDwgA6DdjW5tvaWfS4kisH4oalVeu3U1//vd9hL4ILxpcKlsCdjyfMyph
uJZF/I5ITGznIHoPh9gBdBNSQa1qxGshecChTL4k9DSPSq/+vPzRdy5EQjR+CG6soN1/myz98bJ1
fbGEamQYFKa72psUugH0TKIjoXZxTAWy9JfH29nKa1sbgZI1QKRHfD7hqiDnMOTIBiun+ghnVXiq
RF4sVJVr3iE71xT4bI4rmjVrwLf+lD+mtgxKo0p0/VwwtaFbWoOtHwxtHt+aY9/coi5onmqaBz8t
HEefmiGXf7+fIUUgoSdYYtyDNvvZNNAB0qCwuGa4GhgQJx/kYjZ30omSKxfizlRXVDzdNES/2Lfr
3/8x1QrmbwGVy6CtJNWnGV16zwoggyVj1B6z0NBdSIchtS0k7ivAVP7lRd15vf8cfouJR+NACctZ
ETzZ65YN1fRYt3N5ZZLnW/V3pI5fNKpEKz1JxdjsfJKqCco0mkXlF5lGJ0nPzY/o/wqvdBD5C1Iz
vaL/cr5V/zMe4AteGOAU2taUDulTLRw1Xji7T2naotxzSiMKy5mVXHtaztfv91AIm1k2WA5Lc4yt
q6CqhzBYAeai492qh0RPw+Oy6F/TygiO7aBq94aDMZQJj8wDtWxcuQ3Pn9P/jM7DRpUbxRvSk/MP
q4CSa6Ebd34g4TBFAlpnqpvtXa/CrY2zUYNr1Yrny3tmb9A1QWTXwqlAbOZ8UA00w6xTo/JHLclv
swKWntqiJePQDftl2Un62lr68cqSnj/hv2eKZpzK+6bB7UGO73zQAPYeZpxV4yu1XIDplZQ3q9l0
1XqhXd5Z5QSiBdHHcKnElY+8s3sdTia6FgRN6JOtP+2PI9oHcTfD3258SixoymBT8QBwwkHI2tJ8
vabydPn77k1V08j+TGIknrhNtILyZpLo+tj4mtqDHIxD686SI1K1k2nSbcjqxO2E0rypUuh2l4fe
nSrKPeRqxKI4WZ1PNYuU3Aow4vVna0zuraKWh6jrpg+oOgOLn6drn3ajVfTPsmqIhCEKCTrC2rri
qoNuFkUItaaqhHOkgi7BoYIcPYRyqd6XlgkWu4LOQxEPAeWfUWEDowx4zQX0d18bRiu7stqbAOOf
n0RFhArDKmBGveP8GyDMmiE93ja+lY/vOV/20QmpMYQJ9IPO0dPDRO30gUKh8G0VHZ9kHMURLZL+
yqW5c4khkgQoaBXsWwPX89+hC3BVTS5bv5DW/AweC+ulIfkaJK31d4jGtZDiIHlHUccEz4aOxPlI
CspKET4mnZ+HlvNojDAlhqDqPv393gLQiAIkFaI1AzkfBd9qdL3Nkq5PQ31Sj53smKmz9l7tzd6b
gGb9XVT6z0JSwQJ0o+PFSAHgfMAuiGorVusOoFVWHPtFne5gr423owBX/vdzM4mL6GraOqp3m1e8
FmExJ/TREAqua79SreKEeNAMLIeadIhz5/HyeHt7A3yOBsKPChGEovOptc2cA6Y1sZBohvHYW7I7
VaZTuYGOfc/lofZuIwI+0yAZZn/om4sXNiqFkyjq/K40da+VS/EOOH36lBn0UlNCdTfRMrqQ3UTT
5vLQv+t5/5fS/M8KmgRGpPz8z/4Ncfzj5l0qwJSzGaP2BAj9tsW80p9iHXi+NXRo8yn9Owhqwfc5
jtpTlC2OeurCOD2iLwO3P4KR9dRFKq2NKbTsexMmEjgbvGJvoczAccis2b7ySu1EA+RfUqKwiWU0
9dDzdQkQU6x1fBL8sYBO7NjTwwQZFumyInqawqkHbaOIrzEYwSPgPufa1bXu6PPvtfpwARBDApjQ
dbstMpnM1DADrq4oVQ5Z1Ad0JUBW0ZxWKO6jsoNuNZYBrfO1ahTMXvu+o3mDDiI2YUXzPpGL+HBl
Dc+l+NY15PEk5V6jecKF39ftH2toVFU9dFZa+YEddEcr6mkuJVaHjGEQIyqBCxYyBXnool5ov86b
dn49V/E1Cd+Xm3h9wRHiB3lLCft3MvfHj6DtQIenbCl5SKt2ZZ067grfvdHbXrmry9I+LRm2Mdrc
FFdO6iZP/Gf+JEtYy1FuoXS1uVwXKimW0SsMDUYX96p2ueHZUsVNXYXVL0tZaJrAibyfnKCKfDGY
+pMWq+P7y8vw8sJwQEpwvQtMQwVF2PONCf9CW8piLn2hVJYH3AY/iUlL4MmU85XwZX+olQdsEpFi
bXk+FIe5RIKIodLF6L41SiP9oG2gy3EozSvnbW9d8dMk+KYlgOrh5ryNaMgIhEMqH1Vl+D+zkiud
iw7BSEUQqIodN8WXwGoRLtFriDDX7qe9vc2zyU3srJxie/PCTEnezqkTVatQuX4fmJHtxmqoui0C
RD5imNU9MP4VrNgWGEY2Ei0g7eHywq7bZ3PkKTITD7O068u6iRKSQNZWh2W7n/R28SqsBoQolsjU
7xHUKk9alv59iLiS62nq8L0ZbpuwDjiKCdtQcj8xG2AntTLAM5yk5nbWBMwALlx55TOve3MzRaIg
aODrtYp88WaRA1FZYxwAVaDPX3k9rzcwidyiXNcG90lFIXhw0vRfnFuo6rx5BuOS363b/M8rA787
W0eux7e6jv50JtPHSbThcQIP/1qRvXVXIxujwfceWg8WUPoKlcDxx+XV3TlLPHsIzlOypZ2wrfG0
to5yQtiVfmMM2rcZ9iG0pCk/6rJp3l8eamcj8Vij3UuPjRLib3XaP+a7qBpFF6WpEdrvw58tDL67
ItCBB3Rq4wE+Xuory7p3M64BJznOWut5oVnfZtDiZhuaJrVg7LmUugtyzw7Sd4FUAjjcmTF8qblR
Kz+mFgRCzoReL8IAd77LU9/5ymKtNqEvTwETCf3zpeZvBiVDf8nnBkeRPMNe8W6cDM0TAfI03uXB
dr8z6h+8NKsE99YcfLHFUJf9AFxphivV57l4XsCunPgN31J9cj5fHm49HJvDAz2FvsnqWWuhlHU+
t8lagngomVtZaPNpHCTaBLZhvb48ys49TGWHMdbsnCr35s5PkB6K5Swrv3cagVO9SO8CqHQu1Ots
AV3B34GmQx3yZgGI9i92LmEwlwMNKIHk7fkUC2E2kZws4m4RtA+Y4w0g9gbo7wWIlBszKhfzytbd
WUPCiLWZSbmdzbudbjdYZSMC6ktWjvAboK3mYKcLwIfMtHDBHIqby993Z4dyIh1av5SbpWpsHpps
UBc1n6n+gaiebvPUsV9141K8gQ9if7o81N7c1syXF4XtyXc9/5qiasF4pBYxpChS4Nmw8uHyKveQ
92E5AFi8Ei68DJkRoQHHIjWDUBHK2/l4rBNWibAKfR0LNmxyOA8kpLPlYpVogrYtx4dGa0rely7A
3HIGe3J5wvs/AGESOtTrHtpMWA4W8qSSH9AvQfEFKa/+QcfBFEpuj6sZOJqDnHDV6wur/JQ0+sfL
o+99bpsEHFMMupvEEufTB1aTqGPftj7RBf6BgV2DuMPf0R0GlEe55/MrW+llyWVta6I0vuIY+Ad7
/R5/XPRWTpFNyszxbBw+TyCtCVAmoFuqMr3DcFHcorkBQx07VtTt8+TDjGUTGmxI9NWKPfxt6YEf
Q0vXokiLZoy9rT+r6Vj3jtE5XlyP3WMzJdKbbbCNlz/yi0uQUUgVuQIFjEry5vMpB05azOlogs23
YDokHcSRemiutaZeLCXOBTyftErpGwh1+4zA71H1JQQ3VnYj8s7q9L3JA+sGL84RbJ8IT5cn9eJO
gOBnU0nhDQF2A8PvfFJVaHG1mdjENU5YfB45He8hz2PJVyOW+9dDEeihn7OG2ipIkfOhnCnvqLzN
uocTLNa/lRIDWhVJiD4ywl8oY18e7uWHZJnk2rGFuUjwtYbdf+xQ2dg2OaEhvGY2vyl5MPgSyY5j
M1j0QBB7ufIhX1wAjEQDbc3aKaVwC50Pp6UzSivWpNN4iSIvLswag0+cBdVRDo/I8bV3YH+w/EEp
YjkNTaMY147kOsLZI73OdbWWoQ4nCXDX/fvHhJHwrWQMAwjctA3bKtQCE99MdDs/IvDag4k1GvHR
QPOSZlheo+MR18lMPDxpOUplKXK+Vx649QF78YPIqeBdgwKjCnn+g8aqXlItywXIfMX4YqOlh/5N
WD/rYfZmVlpENKu2+xlNmryy03aWnihUoxBsSv5vC0jKW8Rv6V2rXobqJjJyAuNgNUQwxxTKMVla
88r9s7P21CYoUNA9cehsbi5Dp19EP/UYAlBNo25Si45IZWydDMZaUZiPThkb9QPqPVp248QB/ZVB
1SnsXd7wO0eZXwH+Q9CvMogNzz/3rPU6hpO56unIzN9iiAwvSp0dFKWgPV0e6mXUvYJoeN1ZWQrv
PHvnY6G+ojWhas+eoCfnAxUf/LFMh/t5MODxI0R/GJBW8lc7Mw86KRTbuW3/fpUJSB3ymhWT9eKr
Q8wsMPcWs9dbWn1bBhqojwArhqomlx6RC7xyoeysMkVEGvUCWvYaeZ/Puaqsrl1KqXo5CQd+kVH9
qCm1ctfahfJzSot8RCrGKd6CDplGgPChbV357Dv7GqjCGuVQjKYyt6miJkFMIXVhX1MNQ4la7VAx
x4/2PeKey0+8bcv4yifemzIJBmUJajCauT1IIaA3J+HWo0ef28kbOM7RncgV6DCKKWvIWoR/8HHK
PI0P7aJpzzGF1S+X99rObyDj4OFQCW+Y9nrL/HGtRYkEHwDZ01Ns2ERqtnSUaBqkjSuzhxsSSAs+
X6UHN7U+LG42R//iiSS2gJxPVgCgYPsRjCxpwCQ2izeOPXSeHklaJJxQkhEo/l6e605YBZaaGhBo
MSJJsQ0jJywmU6eyDW9CQDz00gp3YXimBjrWcNPDBGXmFmNFz0a3/4RFaGYQXmkSfwm8EkbZRY+X
f9DLK5yXDBse8IeSIGFb8pwp72kDDTwPon71GMbmdCKYbQ49LLO7omhhmETNcENp+tqneBltUYta
3UeAI3LBbGuNqSCcxrVGelNrxCcL26M7hWN5BSX78kQR+ayA43V3SWQyzjcXmsytqGJDehwt/a0d
ojiQ1JHhJQLR7jRdNUcvf9CXlzTDEa2uOoXgHLdtWSVCW1wXkAiHBd2TIpgWXwgU9lnp6vgvhqKa
h7QSyh8EeOdzG7MesbysQKogyzUXORXOTYs3qT1Z167G3c9I0MGl5ODNsrXWW5DCU7QokF6Zioep
hzIHt0T4gx3ATI+T+MpNvLcrCekAAdMrW4sF5zNTofkupkZip8919Q4ocHbk6FYIArTJm2pBjjxH
quemNIvkyoW4O1GL6hZHE2/cLfJwMVA5FsPIN401lNmq1Sp+jNTHAs/2E+2Sa82Y3fFox2DnhC/X
i1a6ZpeIJVD5Qu8+GU8WmgzvHHgWd3oWFLd4ODc/Lu+Zl5ctpbT1sIPnWSVjNpdtkodxpqWMN5p8
QD3EnCCaJQTmJYdH6MDChe1jushWpahWymsp1t506XtS2OK+pzSyOY6o8GNWmPF59Wp2TkEgxQ1g
ptAVnWPcLVN4rTu+HoHzCNWgw2ZiZydXqNa28l+hemggfmB6aZA0jxkt7LdKawpCxi7wRNtZx9AM
r4XFu4OSxZkUAmnIb8tcYgGfKlGHhoDfGndOKEo3SgigKnsO8NcY6puxwsr47xcWjZkVkkHCp9vb
9GRKhANRWnotAuSN2yOocmxBpBgHJFfMX6ka5qgTaHEKNCaGkmY0VvTu8k/YW1ygfxRHeUV5y9e9
98dD3kUz9C3U7z016CQaGWLwEXAKvEpZOq/vu2sJ0d54lKBIxnhGKH9vbglnsrMsp6KIQqaYv6Mr
px3BeZafNTD14oAia/rt8gR37nYqXhQJ1vKACW7sfIJppiJp1cMRHFtN8DDO8VES9vqh1X+/PNLO
1KgSYKTNOcEJc9vMQHUxR7ZrsTxcKB6StvhaLhI+X5zkblKjkvrXo4G2BmtNVAJka2spV6ZQ6pZY
tTy1R0++F1Qi4OBpXo2Fg9ci3n0l6Hg5O24gyDEg9NdywVZWGqf2KDeVOMQTWUOqkAfaHRNFcfME
WztMVIYrQcBvJOj5NWCC1aGzS3xPOqOK84Wr8FdGxpyEAblI/ftkxPZ3e2nz1/jzqK/URRhfcnTb
n6MoCaHq9XV6E1hOdFTzeHwgF1BpLRStm6G09pEAljT38vd/GQrxorKvIEwRjLMS5z/PEQod8QI9
YFPPzBMnE3LvnI23l0fZ++qcFIO7n4ecmP98lLYc8DtK0NCEqlzeVG2JbUtuvcNhqL3tlO7KDn55
CdKE44FZIUMakKHNWRF0+4gc28BLp3ZwdUDlrhMgdKeGxYQqppX7sLSuIUhfHlAqQcQNrDIPHKfn
fIqGSNokMheMSVQsZLUFdyBkVo0jYca1Bs3O/FDn0glRwMGt9bXzocrBWYCOogqaZNF014WWdTDM
GmfhDFeIdFTr+6WE43h5CXfmJ8kPV7030mGgwOeDYhE20WczY0B2EmiLihpSOFr927xDWObyUC8D
BSAAtILIQim4Al0/H2q1MJB9qEf+YELTzYZeHmtlzD9reYBmBg1cZJXHoINku3TtYyOR/bn8A/YO
reTVBp9Cdsg/bE4F2aA5jmOB9WIxlT8rc2iexnGBHT5IlDD4MXgm9AYgwMnWm++YuZV+i2grbhfY
rx66jucHC7T+PRLX0SPs4Wug6I0RLJgNogqKJMBqObkqVc/zT1RmmQhCvHH8aZgRH2s01DFiHTWs
JJYqJvEj7Ot4yvXnZdSrV/Au5segSCIoxWr1sRbl/OQgpgHWApTqBI8Xh4ii6Z90BfFs5K8EwjtA
/27aWpmufdt19TYX4toHgxqx1rx1a3M6KwOgTx50kd+rxduyUrNbDWeIlTQVuYUFKgglc5zf+wqB
CSvtbhQeWqgKvf0qg3GLJhft1svL/eJ24v6DWUhbkH46f24C0xU2VmAfAv9/tKLbsEjb4TAaFBPx
iRVvpIpQ7N8PyBHiUaCPtRZ8zlcv6ArEpifFcKnI46kWteKu6vXJs7KivK3wKb+5PN6LswvzjWFA
7FJUM7mDz8ez6qU3JPbzroHfyrGGvAJIAVTCMtqTd3monW9JdM0okBMEoLjNtyQQVpJBFoY7jLXE
R4Lq0S9nKbO3To5rd1E67ZUBd+ZGe458gtQXYOg2ElNIy9q8qg1sbHrbh6qVeYKetWsYff/m8txe
3EuMwKmjKGitvfFtG1d0SUNhCtKFmjfAKrDqOWpzkflVbi0HDH1aL8vn8k2kKwOSCfk1gPlL3C/j
Y1HKwYE1QLNos20iJaD6ayaQPqD1eFLvw3vUapujkF37plIUMfmcHYRHY23U3mFoMT+myDedwhQt
7sufYh3q7BCvPwU4D6RKChx0tc93VAX+ATY9/JcQBQy3rjQLrfzimmPM3maiA2hjy7NS1LasLbWO
Bj2wSsMF0T8cewe1CgXs4sGuBkQESnEtRdydFTmbvvJF17z4fFYzFBFrmnrDFTQUbsciLB76esiu
fLsXz/f67UgeVpAbt+A2BNVGem74IBvYVQrEpnMAUCO+eNRpaJrge9TpxvMM2OgKx3nvY648HvQ7
8XgB33w+Obwt6fDMlnBjrTM/tToq/QdpVuoRIUct8TvRXCsS7Y/IWaHIR2V7i7Nr9HrAVgPqTj0s
NBhTyBAzvkZujjyX2yFOeeXDvlw+wVtIUkZFGfbHtr2Z61a66AXj6T1qchIP7VvajfJ4eeu/XD5G
occIUgUxKWvLpzGcIIyoVcOHWkIMYxs78UXjzK/Gqkc9W86Kg2Cb2sorQMKXH5PoS5AmcRS4f7Yw
OtIhDnXPWTBgFJ56bAFOhjqijGoH6r20s+nKNNcTfH7CGc+gVGPpFq+13LwZdN5zp2odwNOdUfgG
avW3vaNbvqNhjUXnj3qcRJ2yxILzWoSwBi8vhoZbgkW6bQHV21wuc2goI3hqlMz1FFO5brTcqZO6
37RWjoon4uahNjQI7U+jJ3N9OiqmIt6oEgjv5aV++bagULsq3tKK4rBuL9xuAPGKRTZqDtqQ+kFd
o+OoddadKedr4fXe8rKvqM8T0qHhsLl62jgcFT1AOCLsOxR6KjG5DVqbJ4Seh4PWduOVkGB3PMm3
XTnHa4Z6fhugR6uNYEZXTZxG80Ml5wP2ZvaA4Z8NSbadr+TBe58S8AgnU4JJIu45H683R5O8AR2H
1Fbx2cCu3ptx9fZ7Tb/WnN+7BlbqNjVwyKAvdKnjVklNhI0kGqRh7ztEc54o8Pa8vDf2PiDYBSqJ
xLGUiTfnIxznMArqRrojNN9DEGXmITLmwG2C5Js1YEV9ebi9WwcQEhgrOkV8xPXn/FHgWro8SlCC
h0s7JdpNlhaKq6hNe1daBT6vWuj4U6Zdow7uDcpDpXIKoIzQnjofVKtmOsFWZ7ixMa/eFLrRP+rw
3L5xachHZTAx/5tSdfp0ea57Vw+MYSILnklo2+vP+mOu6PLLdkIezW3iMvPzvo5vNBwu3pHpVqQs
heOhbz6+RkpT/ReLSqmWuIZH0mLS5yOLqS1Kc9QM186q+tgaXY31ZxnfOGGHiH4rBu/yTH+z67dX
HV1f9Bs0m7fL3qTyRYbds6mGHMPWGdEpCgsTqmTY2z8cHhJ5AG5RR8CaAjP3TBFK9TDncfFKnYby
k0ZGN6Gth0HUQSDHH2IIWFnkT3HXjoepL1HddaJsNasGk/exjU3tV0bNuXMRi8vbE0B/3B/VukDi
d9Zq9PIwm0zf2LFmINQUFCA3ZLLgxFQtQ/W3qAbiEKhBwNm4Dgi3NtsZt5GlHBaWuJ6gB6HAjASn
g+RdHEawRGus72YHBUR8NvND1hXX4EK/r7fNdwfNR8UGlR7O1Pb0OgIjBxnYAsEXNf48C5wSMUBv
1O+4i7QhyrdN/7bTwKIeDJkWuCDHQn9XazMWV7gyGJ9K2whplUdNLW/Srg+eZdzXwUGnvA0gucnq
xU0rq7oNc1kPh5D+C/yjKKducHkD7Vyr9IfBO/3WNiArON+wyHXlMmoI6izFmHDMmLO344RCKhn4
7P/9UJB2eDM4HwC9N5eByPqq0lJDsHuAXbJ+9Gu0duHFyLorRdqde2flB/13qM1jWBh4qxoxs5Ky
1+4Hvco+LWtWdCABjBAFL+rpNMlyufIxd4fFOAEGCoUJYrvzj2kYqOgZMTPM6MJhplFJnCeTsUeg
Ta366pPjxIofGI19ZdydRaSFqqNaB7yQCsRm3Mhuiyni97hqI/JTChb6UHV2/RDo6vfLa7geq822
56WiAEBMt6IaN9dNVZfFZBUpCgk4l/7ES9o6Okbd6MieZvV97MB1ujzgzlt8NuAmzEDBeijCnmA5
ajP17YAezpdq7VBfHmX3AzpA9VfXAoiUm61pqCU2THqFuoeGfHsy1c6bHkXGu7gMrrGl9obCyoAu
F0wEmBebrZlMU8yRpr7Ra1iRhnkz+kbcQpvKih+XJ7WzG4kr6IjQyyNP3AJPMaKaRj0KyGbmBgQU
chZHxcbpPq2G8CZNau3NPOXy8+VB99YLbNu6OehukQSfH4HY7h2rHFgvzKTYj/Fge1CQ/0VcTWmI
FGrlerFmm/WiZtqbMy4KaDo0GPM0xc+q0K03Zp1e2e97q8VUCFLQn6KstVktYQ0AVIdJuKimx4+l
rHlO9DCsvAUVzdvLn253LIhOa5IGgHdb1KtW0YgMcUjX6Z3aQ6NuPlDYyG6nLBDe5aH2VolgGmUX
Af2bxs35KkWzNsp65H7U2mQ6LiXyyFYX/DXSkQLeyt2Fcc1XYs+fjyL0sbSTZGZCSfdpnvrap1SB
KrdF7NnkyGP+i0mtBVHi9jXt3EzKVJzZqGz0N/GoLB6KviXbCjIrUK98vL1zBZH/v+Os6/hHdLm+
OjDXGUeMULTwz6kOOmYGwID+N2dn1uu2sWzhX0SA8/BKUdIebMdT4iQvhJOTQzbnqTn9+vu1H861
KELEDhAHAYKk1Ozu6hpWrRWsF4TD/Je+K+Vvjxe353iZ/wPGAmwYooaNUaZaEreoVoz2zJuGcdyL
byPSWJc29TwEJv36qIexd0bIT6j2OIFDCK9+0U/LzIy8h/qSo59mpRMVToWeWKKbB2ndvhVOiRpv
gQRg83Qt/lhOpttT4inH4SVooaEVZj6fHn+9vS1Tw2U6hTMKV3cNLyOrSjGY1glIk3gH+0wBM6no
ompJBcPC/usUxP99bPJ+YZRaTKo7oCEhUdrOIGTGYDbGxOEvSBWiwGncz8Zo+V8fW7nPdFRBB7lh
pjNVjWXjCPtyNNOUUVtGSbzimiJw9jSKvvtUtShyJYBeEY7sIXyuM3lw2+4/KZZxQhSUlTKPsakG
2rKjt96xvqr0xveIqohvoJrlaz208BclRX9BXtY/aOypU34bflBJUqVHhahlEkt99J/OJOXNvki5
fcxfTYi+aI4fwiBnPJWFkE+Pv+y+KUCdjAj9KJrdmnKW2qDNBVQiTSTq7B6COlkwmucVCZ6DGOf+
bjtMLtMUCPCSAIw2N21wMvqiK3c7HyVScgDzIjeFQt1g0v/XXJbaQSF372gqN6JmIQlAtvhoYcAR
hBC3RSXQTRSh+/Skp759sFd7BwREBhWpHxWbbe0r6yDCY+wQrEnQiw/kvtNVg/YXpu5pOAmBaC8z
c1X0eNd2lqYCA4haGXIEK7E9lVTLB0axOSBaMr0WZpGeA6h6D9zJztkg5fRp19OFpO+3CXLs1nPL
ocCKLBegth4qKcJ2eyizGaF9vKCdr8iBp3bCf0sZddt5Q9Jdjm7JBTczPY7o0GShn/prBJ96fTLs
Sp5mJCcPDuTO+lwa9apLxRG5a/eZVgsciiHo04oC8m80sqpvYCDKSBR9cbBhakNub7SajwVnQV+K
buYWw+s5Je3ZFWJ301+mj3Y2wY8/gANFcDg5FW0znRh4L1/mJC0/+ymqNY8/7/1KGYkgYNDpzMBA
42xClCIdC1i8USyC/Xb603djvY0qpuLOa70k8s2fFWOqZMFmuoxbb3KZclpnXa4VE8AtnF2tWGwE
Cxf3SnpqXB+v634GAvoZ2/8xMk/NFHKGW/dVaZ5Z1BKl53QqRiZ+xvmscx3OyBsvr8kw5++cGf4j
1FQZBNbmd/bodx8f/4b7u4hdelTqZYI4ZgsxAEOjudYKEQ4cvPOzLozmnIg1vfwLK+p9Jcok5rPV
Dv/0JJCG51CJ+mU0wdH9JAhtwVBY9sGNv3fRKjhhgEbV9liVeWsFFc9ZyytqaBaSye8ssY7P5jAm
L8KdYLA3auQX3r4s/JdFj99haHKL/U7sHoJkgAPR2lrd58HI0QBo/P7gkdtblgf6A6SKqXgtNx+v
zMgv6jWtQMvl9lM6M/KPttcMz9mMOq2RHNm792Z8wZ/sbV66Bc2nmNmUKvIW7X0BGuobJdgF0v06
Y1bT/3MI0uDg0t0tkVliGl4KPkexDtDe7c6hsimbMoHldTY7OxwzGaCY5nVPtsKdG6I+Au3feRTs
MRBA+cmHLZQ0/9ael1ZrP2QjJ0VLxSXtGro9FkAGfuVw4Lx+9HRunKeyZaneAYeEoelN9Idew1RD
4FtGfYdo1cme5uR3ztL8i7fKEdo6UVZ02halEiyDc9sE1nddZGYZdjnaqAj4mb+upgWf6JJBhZsX
JQWkeQRcbFfld6g++P1lWX8jk++fDLdbPlHAHqFrs9o51OruoEG5++XwWXRdeF1pkd5+uaqB3hnh
cp6ZcnbfoR6HbOxIhuP3/VFV6e4cqg+HGUAYil10iz6Qs2fNE/l2VLjLn87kV9+nuFyuVYbI+Wlu
UYs+2YU4Yr3bs6qwYMw/8udu8g+5n6V2kbKIas1YzsE6N0w/OFoYw5ODso+mA9JHgvKxI9n7qlRI
mDxmPhio38ZzrXkm4xYFCzI4SMi6zFyiHuJNCoTVEYx71xRdHlBl8AiS091u4LT2i5cAC4gGsF+h
kzrtKRdTHKXUvd/qj9lA2PQgdgcYoKpNt6ZSP5nsybeLaEDI+erRSotGZxjPWp6mFyso498ef8X7
91QZBLRoM4AAD8QWc6HN1NdMACsRYhJZFxp2jdpUYRQvstPqd1Oy9q/anPVw8eb1f6iDmmdPz+qD
F3XnAGEFwAeTa7QdtoQtQQlOsK78POoR8Ik6YaEUOttN6Exi+RDEQQs3ul0dGN3ZVVwn8SD1dB6+
LaalLwfGFX0b5bnGEuc4i6evq+H1NF6ARzz+yrumKEqB2GS6g7jsdlfbikHlZcJU0unJte+L5DL6
pvzQO13xdmcDTkcxiqphp7vOvCitEfV6DVNjG4R1vPoXrW3nU111RyWOuxCX6EcR2QHqhdSZ9O12
VUmZKXBSnEP8gnSJnuTOFWFYpOLHIPjbddqZ9iu0qZ2CKUAldZQS7X1UYNmKoIs0gmLErXlCeZJP
EvKog/A3HKUGa2ujmyejQV3z8f7tvLUASkE7qNYATmDjwVektNrSkUW0WqPO/FjXfCni1ePzdtWT
UVrF9bG9vftAtZToDyVcg3LL7dIsSWHEzeciyhOzeSk9Bw6YxkRySetonxkIxmVp1h64HrWIzaML
Efj/G908umIp17GDQTOaYwvWLVkWyxcmud1rXeXec25Z6SXIkcsNZ9vM/3i84F3blLAAXICiBiB5
u2DfmJdhNFHgMufBel0rfQiJDJ2T3lvpqavk9zyojBc5u0dwvb1DRLlYUeHC1grI5NZwsFSVrwlR
RPqwJk8Lee+vjN4mJ9zVEQB01xTR2o9nUtE03ZqimlVUjV4VDBQYn9ZS977UozedVqnHBxWKPUtW
AEKW3ETR9W8WxUebbWb18ghEnTit/aqhCAYcM5u97vL2jWNklMF3gj1wiJubUVELzFwddwM/aPW8
lFnXhkFRfm7bTrtaDTPLPJKIqZnd/Otjy3svF/VHmiyY95ib2wTAriCT9yYHT7dqRmQGKHa2HeK9
6LimJ9nNSxp6wv82tqlSzVSN9JG62kGoundTaZUzX4Vb4NXerB8By1zVTPJosLPgWZopDH12lZ5Q
XP1u+PBk0785onG7yz/xuwpeQouIuJ+V3x6kRpjlmDQLNgXDn7Pdy08Q/vgHxbS9K8lICpxFqo7B
xOetlYF5+zntgxz3KudfKpv99Jc5vvBa/unFTrOe2sFrPiwuHBYHH3XvYWFGj4kuuji8YZsFTtUI
f1FXFpE9ml1zQpJsOs99njw5Tt59y4bG/45A2pyGnY/8c7/6unbwC/YcPtkj7L2K04OoZLN4mbcp
zKN55PLIoT0WAA1JZYawKtWbrELH8/Fh3rux6gUlegdETTX/1p4oXJqmGvaczClOCICukdG62SUN
0GR7bGpvaQz/kPRTHeLabkxl3ez1okYMuwmEieiZ7zLIH/dPhVst56lf7YNzdL80/Kui7qRVRmVx
28N37c5Y4yTJo3GePiddL18GnUCziN324+OV7VkCgKEWBUcSdeDbj1goZq/A7vOozBp5nXQuO/D4
ES3w0T44H/eUAQrnwV+0oNWLufV7QV/ZFIJLIlZNzH+YfT62oS0FjFNdP61fFjp5/5nmAk35QIqL
cB0JtxgKlei+8oOmqT7whvd+iB+j2FFxicxeblGEha559rDm+GFNFF/rypnyU+H09pM7Ua4K47Lp
f01kUyUHB3fXLhUWaIZ98AXb3q40afQPY5ZHsJ/+PWuaOAM38N5JhzI42TbipNKxvrx9n5nbQIxA
kf7dQewD+l122dZ5ZE8GetfrlF+8bNLfLxY6Gv/CFK8aBHl4AfKk2yO1TjLhf8o2d0AaL44vkC2v
WxcBk+5Id+r+XprgM2DO4cVWkP6Ny+khHnWkjanJNutwzJl0H4hxozZJ9CfQZubz25emXi2gNWBB
wWveLq0TrjSrouW2VM4vqY8gNG95dfGHdD2wtLcyEgVOh0Jo3r1XSyUsnym1nKKEUIREDCusLYLe
sxD9l6GYqgMInfrlt4GswoUQNTOGQVa53TTbXBLNq70sco22vYye1v/S+p356e3fD6iLovpXk+zb
rrxh1tT4yyaLoDIdQyof7tnJaXNJfM75sam9Bf1sSjm+n0rBlbCHKh0w5de58Us+xNkV9u7xX1xl
8iiaj4D4mVe3bq3MPIVGgugNTGH5/BpUg/8+7qASdcY5/surGHBuhsNm/M7ZUPIiinsFv8V1vjWa
oMyu89yLiA7af+KY0k25Wh76F0yaLbF+1Nzd+ZI/CLZBlJL0Qy5zay6GigrBQVvAAtD2lz5154/M
Rb1N74wZRFBkPwphRPs0K7YHsAvM0k5brMiyGbtQy+L61MIm/OecavMH0KVHHYmdl49hBOoKRKLc
tG0tDOo9H4uWOotzd2Lsyzm5aeqFS3ZIOrJnigePwgL1TF6/jZtq5i5P8oENK+KyixB8QEG84rEB
M3LUw9p7ZFUdkzkqYhWi3U3GZKU5s9443aiYYj1EtsT424g1uwpjobhVCqUSgzJBlM6Bfk2m0jzB
f1JcK1lVp6l05ffH13Bv6QqKoHNMSa22rSebSfPJ0ToBI7smfjHWIn6P04OhSE+OgI87z6pHe5RO
JW1KRYB4e057RK/ccm0EY6ngLS2v7QDgSKDWqehGCIqM+Fwjxvr01gXy+gAKAGME7wCcZrdWU5M2
nq/nTFp1Ijibs+zCfMYhOJnIDlLU+3tvMUQMJozJd7rAW4EHcPxeo+dCROU8FaHo2/EMSg2dlpqZ
/sBojrhy7i8+kD1VWaXYxyK3eRozwUDDBtj017VLv1HrLc/MCmrXN39AJXqlNG44r/i02w8o89kt
mGpPo3lAo7pssxamLMTpA4Rfwsem9hbE1CqJGYxV91TtEyrJWWVoSUTEroF0YyZ5oswfPbaibvPt
U4oFqsIMnXMKOc23C4JslLbgmM4opY/VJ70LsovrwDrVkRtec/6z0Eu06lPfIrD82PLOAeERp7pI
NKRaTps0hRlzbw5QjI14gZFxGQJ56a1++adaM6Qiqnw5OPu79iib/hiv4ApsIj0El1CsH7AXd+UC
bKouTqUuk+fAbJerWzC9e7CB91ec5IFIj/6roThittlKM8AuVBIh91kbXxsGdWE3XRGCF5DN06yy
Xywhs4OgZc8ok6n4MDJ7KMY2kcSYW0TmM3rOzMhXZzOX3tnr0bcyXKm9c82k/iTQNDsILO79pgIE
/79R9el/Cl90swMjAQCCTqgbn+p29V9pQk2nbiiSz49Pze76CNNh9udm3A0iD3nRTWPDeUUUd/nL
MCY0M3yhVRdhLlrUlxylqvbePDJGHsj0IVeeWjS8rputtKEUque0mKPcYUiFrtsSzXCQM4KUBdT3
HP/tbgZ7hGiIB6hEfrOLDRLiCGZVc5R5S3si1BnONhyUp8nLvMvjD7rjAEjtftAA0vfiLbrduzjW
+rGWzRz19G5eV5gVzl1sMWiUZZlhPMGEo11jQ6/e19YUH9jecXG091Q3jDIMRZHNuYFRPZNtsE68
d9OXfgiWX+bWzr4+XuDO4UQ/mXlj2JmINbblEKImo0K7dYpkaimCRSmuPO9NlIulPchLdg4nE370
LJVjg3BgE84EIs+XOsB7+hXd+S4fVyqSevVSOvT7iibrf9PKsTgwurM+6A0o4Sk/avDg3m7gomsr
pRkxRW4wB2FaFXoEwXr/lHlTHz7+lGo/bh8L5rcZDmcsnfILnAq3plynj41gYsSfEyn+1ADBnWwG
pD5TxSujjML/QWVp1x5ITZA4gI+oftzaW0BcNFNHPGQvjv9SFrN4nxZJw5DxnJR/tYEsDwzeH0gW
SG9WsbSRNG87Tr2fttNsrGNkdCijJO04vArm8Q5eoh0r8M4pgJEiBIIM43ZZabrmltlqMuLAMs8M
DOIFcaLqwCnvfDyKNswvAsXhVG4LRuto9dLgVY3G1JosIuppvMZTkn/TOileV6OLD6oAO8tS81GK
HYL6FO/s7bJqZ6oFTV0ZBbWtXxtv1M7p8WT9/R0jbKURAT2OsrNFJ6++mbeBu8pocHrxMemG+EXr
FoFnngzKydL7CIlJd7Bje98S1gnCFKicVGp5uzQhNEm84kgwTaX/F8y/xSlhHuYpXeDazsb5iOTm
/k6TgVF3VBSdzARsYZp90DLs1ZQjIlDlfDZT0b50NgeG6u0R6ePOrtFfAdlEvY1JzC3qZ5FZsPZD
xZGvxvalzSzjmqekJI89x86CuMXAwbjE1BC3D9rqZFrnGyxojovio5l1wzmza5QF0yNq1XtL4EXA
WEPqCEzG3voMmlWpN2Q1sYivd7/Yve58DcpyNUMxtUF6sKz7YUo1xPNjl6BKxgVvXk/ItkaBYt4c
SZHWIwTglYLlr8L3QsgsSK9WuixPMimX8eoQ08DzswgH/qgq00lhG90pwhhF4r+HVXP6Ux4M9a/T
tCx/a34vvi6pPf5N3BoA1GvhQXtaKDFbYTGZ1ho93qD7a8XwHwUG+DEUUcYWJTIyzJBbiRgikVCv
CdO5rH/NaRslYQlFSQizOpNXwXRwr+55XShQUh1ikAB6Vo785vEK8Lh9mTZDNDLV9W2OVw3e49FZ
jXMj5TJchZzci620dS/dxMS5u8TWfzWva9xwzVM7OHBh9/cc4m1yRwXhgFh9q9M9p6D/JzoMMI73
4rUnUz4vSVGcrDEfXnPhJQfvzZ49etKgRmiNc2bV5fwpcLaReM+NbCD4Kh3zVMKMew5aJm9TsJOh
RDXr4E24v+yUudEhJyvBwdw9qP1IW6VgEDISnmjBOnTcwCo/ipb3rChXSceWnjuu+nZViH8C0QaM
GY1VFlxr5G8vtKS6gxN7f9EVFZGiNOTBJh7ZBAfj2hl1grRslJi+OFN36z7ZcZuHOnfwzegQZYoY
FcZmGsFbDEG2AGQvgpbwH00x1KbL6c/SQ4iVkHx+cuM6+e3xZdxbGtwUUC7Bdqm40W8/YKOXFuNL
xMWNPfunDlryLDSrGqYyyy3+frstFYhw/CjeU7K5tdVrjeTAQFC19Hb6yusXnyk+5e9HbamOVKV2
nAwHglhVaTURKGzW1c1zhSdISN50qT9pc+CFsZnWYQMI6bldnPlkkqafHy9wB0YAhQnBMWzUPAwg
y29XGBvtHAy68tFzK0ErivRLmU/ylFbcL39x5NMCQ9iziTrcqW/19dIvo/H74x+hbNxGzgp5R/0W
zBYUrVsowxwkwboW7KhsJZx9k6Ie4SmY/L8e29k7OQTKUHWpiTQY8m7X6heeJ8WEHZg3s6ikpRgW
jd+gG9vMB991z3dBNIQdnlnS1I0pegnLpC0xzGbcwzCDSu7SZPAYZH736ubT+MfjlalzuPmCRJXw
xKjAzwJKeLuydc4FmrEqT60cA71QwJpSBE0bjutqPC0DjIRpKoNwtNYjnrWdY6tiMDIQPAAr3kR/
ADUMs+xyQopkzVEQtwr4IgSwAcsctN/pFlbh7DXz9fGCd7byxurm+1pFsqzrRM3BgvznKfeL5dVI
kvnUBPKI0GV/gaoSrbhDOTa335ZFa62+4N9mPRGX2XYXUC015Q3Jc4x0+vTq58aR2IX6n243VEFS
gRXTXXe2kEkvrmcoOQyo/3IdpuikSz7E0/p2aDavK01JFVyRLGy5SYt50mGSFbx4QfL7UGTe52L1
4ktnSfNo7PRH+rtdEaU+6t7EUmghqs/802sOeUG8DjVgGbf3y1+ctJDPYxLboIhF/cGYZ+0/w9IN
kdl7/QvE0PVna8qH9YRzyD+LcU0/mbH7nyS14xPhRv9fGq6UYAtniQI/kUctx709Z5SOPI3uNxJf
m3JonExQEzY8n2a6Kmop2MGLDoRlZor4SZZ2cKblZH19fKbvjVJixg/qeGM6H9uDNrmDM+SeB3eV
3oglbP28+aRXejuFFOzFR2NdfONZMu6THLzg95eJcoyaYKIkig7EFsUwjhaQkYXi77C47mUd2uCV
7L4I1zGO3+wXMaVm+KB0pou0pat2Bz125xlHlS1axdyuNzaR1k3uL45Wt32Y95Z7ffxVdxen8kTA
IYBjtiTkutZ2ELZIntXBmSIhAvdSIqIRCrMzDgL2ey/M4uirQtwDpJxzsznisTQzu+LUlINnXwZz
zf/Jtcr/BZne/tyMDPo5A0Ogup4fQfTvnxss455ozlE8oXZya9lKrLZ1Ay7y0qzzKcjn+F1d8ryl
8QSzQZU33ZfHX3XXIApLtK6peAFZvTVI6NougVCxsu+1rx4jfGFRZ/Wp7GbzkgrAwY/tqQfs1nv4
sIbSwUKWRWWwm0+b2Ia04wYnXKKB/iI6a3oJDPh3FuSeIuiZii81YI5rPTZraK/d9zdbtz1VT7f4
AcCgN4lsYhatpCdI/ufa9JUTQdE2tEofxxV0wylnvuPCiFn1PhNyOBtme4Ra2znENz9g+8hOrWaU
kzdEQ0sTj/YIGJKhHN/1znw06HT/8hBJ0Lri9wJopft8u7OzkXsBikIyQuu6j+CAhNbUH46QCHsL
wttxIakkwgq7PbDT5LjN2MqodWnZxwuOZoklMvBo/5web97OUVWdT1oTxCiKav12QYJ/2Ri2lJGe
I5EaG3YeVhPkhM1S6qdUO+SQ2lsao4REC6yMQG8Ti41VNzdOo8vIyZPqyddwpOlQr+8bkJoHS7vn
o6bAQtYBIQd9QGSptufCUl3QzpRg/hhXPqWzW+en2G7XKqSnFawh4r/OBZnlpboupo6MeArhzi++
TJ2SVpuEWwi4hCHPlJjrL/kSu+9MO2/zA8e4+0mUaiOkexblcfXvf3r7ablRCCoGGZli6J7kCCXV
3KVfRVIEXx5v9k7NhLgQnTD4BIADUqW+NTWPfhK0Bl9Er5v+0vU1onQa1dymy5pz26VfMkalrujl
zFxb3T/5MOW+MK3VHWzNzqnjdxA6UGojAdg+O+3CBK4sOAW1LIIEl7E6YWFy2MhqLUYVE+/NyQ1P
nMsHJvonVN02VFNTjE2ZJVM0p0I+e/5IqXIcqbc5sXawth1nzMwA0HM8BRnjttOhlzV4vGUao8q1
kCBgPOx5zcosQmNkiJgqFIwT6ONTu6ZrZJXiCHS5c5oocVOIw7bK4jaHXrpM0Yrap9EiEv3FL6y/
SlR3fhu7w/u14wtJ38A/csEoAm+R2C2ULJUuYlibq8Y6yyFvvq5xKw64AHbXA8ac+jLCSTSDb4+s
0xZ2Si46Rt1cri/ZOk3ntBAG9VKtOdi5nQiFMg3sF4y6gO/ehl+tF1QlzZcxcty0/FWuffVSxIH1
2TBzMxwbNKkqYcxhOdhvL0iB76aKQknKAGUXbFyAp3GiAJuPUVm0RsS0DWFuW2fnJR2sg1hh1wcw
/qFYYUDy4PRvPyhkxrIfHJp+3RC0F90ok2tZZfV5ztMvQ+3kH0fHHN7hi8podNc8lIFfXyW50MHX
3vMBRNTMljOmDExy44sM6futXxdTVC8w4oXF2tNq0o1i/pZWNljpdIEv7LH/28khAEIzOswAJW1d
a3M37MV0izWjnxu0g6DZP1ooUrneq7+grzMjPXbSYvihHhvduyZqY+mBQ69Konz7vRemCKXpQKfS
kTWFhTtrn62lzj4+trJ3TQiq1QEiCmOI/NaKl1nCsTvk76whcc5xPNbhuuTth9msj4bLd78i54Zn
hEIRmIZbU0GyZBJJrzFC1RjSRCNmulbIsT5DAvnPMJfjr4VuH6X8e+vjvQJEwYnxebtujdql4Ui3
rqdI06aZQyn7OtKla36QhXMktrC3QGrcOqdTNRi2LbuiW2NzShdcjjGm/rPrDEJ8bmGMdn61ZvVK
JTXsuI45FUdNob07AfCUMgAujddjE15O62LbAxwLUaNDSJ8Qv0fN2MuLFMZ0Bk54RM5xZG8TusdG
PFtNhj3RDFmkt2N6LtquvuhL4F+S0TpiEdvbRQZZABHyN7Wdt7u4aIjWy6UeIw342je09lDFlrEt
zyiBi4MGyZGtzTG1Zib/cxMEAOgT8zwtTvBSLdS/6iU9gufvmqJMTFcZTiq6h7fLSgarhRWS3r/V
lM6vg0R/JR1L/Txr7tvH92juAtag46bS6W01Ih8DbapNzmatdcEVNjv/anYAAAKux+WxS9lzXNDg
oIxIDE3WszkcPEB+5ZjjGDFDZRvniu85qgGEI6+8dwhJBDjtsDKBu964rjQXFNltn6DUdsUnWytc
GgpO9tJ4dtLDH7we3e+97VKqrYxBkrYy63S7XT7C8HDVJGBlidAuuivtS1shxBbP0nx7bE8Op+hT
wFLcz4jQ1E0qc40JdPWlOueohX7lYEjKAU52YGpvuwDm0h2hKErSuPmMXeybCACLMQrisX+uSOu+
aNqhOsHutwNG7vKM0vDd4pQUpTuBZYqHSqblKXNLlK/cUfLazOZRP37PDwMw+5+tzT4NVm35mQd2
AaKB4soUk//qabP/fSiY6dT01Isypsr+xamnVQfBAshyqpwqSPwpGyuyZmhlhouiqlH/Uxodw1vJ
4McHUcHuof8xgatmmkHa3JoZ7YTbnXIwEAkHeGgUif3iJzaXuEcBPuJVOmJH2t055rAUVkNhkDdv
SwfEq06WhsRg7O04tBonfVmGTiPfM3D14WPnsWsNQACklHAUIcR9uz57TKSD2CeojXp037tB8izb
WQn2yP+83RDfz1RZJLxu22MfG5lnaIzYRW6iUwHyF+8JGZBf07HWDlDHe+kB+QdpJJk6aj2bEMRd
286tBB+wQdPqmzZDLODVZq5or8V5HAY9rGatOK1z8e3xEo29w6LCZKQaobzh5t1+zMQNtLycyLQg
0V5f3QmV79pZ6msmR0jepeZci9KeP7bNKH6HPil+7cxMrCeouvNzndb91c0S6089lqX7rnDT6h9p
jct/H//IvQ1XqtAqaqFfuT3QkI83mRHwBgb65HzJ0glwbaEl/wnG7EixZO9z0JcBZAFeUnUhbj+H
UzGX2no8TFUcQEqLj7i4/QK1vwn0Afmuo5nqvaUpZAvRLsAEEKe39obKEDwnM897vkAmVrnZN1sR
oNeD/28SQQYKaZup/BOWy1tT3NyU9iRLc9sMGQaUn7pvUGmP7kk0SIic3r5n6rnwYQNiumubgiU1
kx7dYoxR29jmCxwEw1PvOH+oWObA0t6WgYFTqReYFdCmt+tyNV1zizwegKElPbAL9KvBHTYgIgJ4
6LokMd4s60zoQmGTygFoLZKGjbsb7XbwLZFJyMts7TkpTEigqzFduaRDfJB87T29MM9BckDxQKUn
t6sjoffqxcZWPdrj5zx3By0iJRy9g6+4Y0d1WZkcY4KRltTmbfLMfqlKCGojZ7LSZ6dc2nMRt+Uf
j0/FrhVwAKBwyLXuuqsM9JQjqsMy0mQSr+cy8eOvLlDr5u0BC42g/7ezOetUcQAmFqwGZNYcLv7c
gNxKxUH77l4sgq4/LGg/zjhN3G3O4diBGA1UYKPGtNLlxS3q2QjrpsAtjW2R/64Pov4+LXUnn6y6
MEhIZMqwvQ2o5DtiVqZ11henfzb0REvh6PHMPOxMfxxCRrSGP/0ySD4miWw/DKIqzEhWkGzhk4oq
+TB2eaW84GKN4RhX1nqSTNHmVBoy+9nvySbOXZ2vX7ul6OKDj7tz4dSwHxwx5CQUzjZVnsmdAI7Z
yPgmvg9pQCmWL5Zbj092nVWw8y9H0017h4aIkO38ASbf9hHyuLKDBjaIqHfi4NNidfYzuAvrKHTf
XRbDFMyMELezs7c3jfljMaUFD33c2P4Fj5Z9JV7TI833x9dEiDR6fBd2XL+apqDxTPWR5G7j+lc6
iqs18BlLDc6yLqvaJ6sdUSqtZvtgx/a+oOKvpOEDEwIh6O3SZEFJBe3rgXOaO1S/yvybRT/4IIjZ
s6Lq/4qPU03xbT5go5mjqSUVzbpW134HUTpl4URp/OC77SCn2CSHFg8+mCB6+5A5wZDbvekPsE0L
qUeuPycf0aWyII2VKNV8aLs+md5PXTV8Qa19+StzXc0420aOsMnjLdxbMSEb5RxUjRg92NwEY+7q
NU5p2cV2toRrYphPvTT1g2rD3sGE/g2AlhqlYCTudvfaSZ/1eEUO3acK9kfilPXTPLcVfm0o5tDP
5YGTVq5+0/KFwId7TUSq/mGzj/mc5EVvaX0ElJ2qWDtaS3odSEQB4Aqrmk+0uUT+Ocg0vwhh/Zv/
evxV9y4GBVQcDP0UnolNSLr0RdcbiNtGnpi0HD0dzXuxvNz5wDT6crCDu7Z48zzQ+yTTW06b1NF8
W9NGkL4FzlfzNA8qZSj8G9dsDs7t7jYSVaqhfcpwW6KFApVrO5+cIaoHe3jO7bxj8M5d0dRt5LOj
OI//xWcEvAv7G2gBehy3x6ajHEw4i3+x+zF+TWvNQjQnMF6s1DjqbuwtjaaykkOnegSE5tbUCD/R
MMIWwNhw71zluGSntPHExevj4TcN+wfByl6jgSleigSqVsAs7+aIjqM3wWzK5ENJd+dUjtIPwmGe
X5u5WpNwKvv512q1l7+b0pYNlO2JewXlkHxyrbyq/sV3/vm3bK4nEW1vJ1Tho5FvAw0+E5sQBTvQ
oKTJ9e1bir8D4vKDL2EL/khTa2zdkeEZmNokGmCVAWYz6y9tN9vnx6b2XBscwOr+KcGv7SNv6FMG
ORq5b7po+Sk3zekdhVf998dW9vro4KQVCQPlFAWF2pwc3+76WZvxoF3tuUimFellLvQ6Au7PjLHr
T+8cK6vfpRVovL51FtxsLOfh0uXSY4SBQssVqHf9tYod53kgXz6Iv39QM2y9IeBYAMKQfXLGN8+0
CWliBbuYZJKsG/6p18x7b+vLMl8r7vG1aXrEkMvc68eraebdV+D4we+pbeUXRHez76KxjBJa3Nm3
DjZoz3PRsyRzNNgf8sfbL1c1MAQZlLxBnnaeOLVT7D8ByXT+7Bms/RdHXFECkBvw0gGLvLXVZRKm
h3khOUgy+SXxln+QtAqeWyHsT48PxM6qmGQCJgz3ADNv24tdp1ra0zyBWBWPZhPsTlaP6BkhG8MB
8N8fLGznqYMUmkluHAlt2e2YqQ2V6zT6jBllsW+HroQ3vbInL5zapnoPjNe8iFz/w5yn/iB12F2n
Ym+jzs7LvoXheH3NaGjB5BFlyAkQiVOeW1grr/roH7Er7MVLVNkVJpqECO7yze5VDCUtltFylStL
PLWLRF3Ka2QYZCgXa4PvnYy4nz4lGk5EmwSKAtbyZpUmLNOiZKAXXjeyg63DjgE3pQOtLSkDA3ox
9zttturcQ27xb7aUZAw8htKZ2Krq1rGk1j5TSqvQ4RtDBrv8l2BCBkVPuzyEYdZ8DpCHvgy1Xh48
S+rKbVwFIdP/TG/Bqz4DGbT/oYdvzL77fdbpNLvohnyBv6B6mWYRfOqz8gjis+OoCTzpOHNZSF22
d7OPg1QrSzAhYz9OIQwa5mvM9NJBBrHzwqtJBfpQVAeUDsutB7BqWbetQp7IKdO+JWlWZ6fWHrwP
67TQjJJMih7s4+662D+lwsjKtuGLrotexr3Ox7TTZQ3LoNPr0EwD+5+3exwGlf9nZxO7MAKYoopM
cZG2RnOZ5jI+z7Xpn6zGFwesXrtLMoHuIExC0rcNNgsjWRPdkXS9YDmMMiQRTsxQH5UU904hfKqw
xXAUEQzZVIxcCzbKJlNbZRPDJ2as4lp7Psula6OUjOWpXNyj4ao9f0ZISxmOuWhoHjZGfbeGfVP+
KNHW1Yu+QFA9OOiJIYqQHtyy3aOoSgHgmCGj3ObNxgoWYhhoRrk13OYVkshGuPo4NQboiiip+v7L
vzghinLIYqgE1L55e/YnH17oZCYUslqrhCl2tE9ZOQ+fLcQwn/+NKcIukhEgxdsRK2NZfW1RjTaj
z3PmeJc6av3MP3u1dTSIvbdjqFDBnM4fas/qafypGWV3MMMbmnJWbd3+Jts1+ROJDufdVBnx18er
2jv3KkpXM98QjmxfWfLzwZOTag/pmf+VkejiN+3/ODuv3riRdA3/IgLM4ZZkt7IsyXluCM/YLrKY
isXMX38ezs0ZtRpqeIHFYgF7XV2s9IU3oEVwYV+cnRCFLVJWxN5Iyl9PaDAN+CIDzxxlOeOIW0cX
z6VW13NjXnpjzm1BKCKgktFuQI/xZEcIXEcWK+T1VtUojminG9eVluWnzRn1Edmt7MLFce5I0/tn
UrsmDZ/x9dQ01HKB+wAxqFzVIQrK4jEXyxKP9KxizGXH2PC37O/3V+3c92S9KG8CLSJMOQl8fWko
teB5koq6DD9B259x+R7VXTajkP7+UOfCsP8MdZpskBcDfVXUUc0wr5djkRfGY9UGhor9OY+SYPDq
B2wywTxy3UXp+4OfW0zeTaRJCRmogZ/sm03JwlUGRZzdB+iBTPJD5WkzNe11eyjs/JKZ+rnDAFIL
1sBeygGv/notbSwPUXmdgXm7Jowf18MtvTcvyTSdXTyytp0gxk15GvN12DV1dUnNyCs2ccDWrDnM
ueooPWf9hXN3bnOyKXe9OeoMgMReTyjPEGbCBpOkdBtX0DfresCRuokH7dlHp3Sw6sjRm35/0c5+
RSBp9D8ANAGHfT1oade2FD01QEB55ZUa8JaA53GpZXZuFO5h9j71RvAcJ1sjQ9XD8YsK+PRSKwAC
mMasQ1Yf3p/LubUiVEWIBEg5afC+Qf9zEy8bxFpvYvdLhDe/FpLKHkydVcRB6V9CZZ2d0W4itrfL
6J2f7D6K0UE1+hQrAhV6R+m1NXSZ8BKL69yRIiDlenTgJhOFvJ7R7s8u89GE9WMMA/Lp7h4NePWV
qsv6Jghakb7/Bc/VgwgFKEHuCATGPHnMaNKZQCrgQmKCDPqy2KKryij8e9fY8sOcYUvubMo7dps0
4qH0m4R0L7va7PWPXeF3XRjYmFT50H2jMfR65qsZCT+oV9o0+JndO24lkxoQC3ZmeEuIojG+VaXw
LgTn5zYQSmW7RwimxcD9Xw9qrirLan+aU7dqjYfJHKEidGHxEkqQ/+9/6XP7h6bnjopAG+GtPXqR
rWE0w1jLFx0dRdSXn2c8Ua/eH+XchJCXIt5CEpCQ8mRCFlUgx1ogOanMNuLGkiJdjZA41oj+B5Ya
pBtYamyfXdbk5CJpNdcijt3w4vwhi6WXtXFnZdOnap3XC/2RMxclnQJa4qByEOg8rav3ZU/9K9pF
wnLPPzqyb+K1UvMR/TMNWyEIEzqulwQIzzytu1EnCQ56/LvhwOu9MWVjUYXWwIZ0DPmXLUPnutXT
mDi9Ln/TS9sgfhbPUTY6fw6up2UHkJDGNZn/aZNcgWyY0cKe08koIGkhoZW0UqmEpO7H+7vlzZ6k
WLTzGnciDmrJp9GRP2GETntOIZZc9cnaQ+Jvaai+vD/KmzttH4U3jpUDdUTT5/WHzMuuoUhfMco0
zrc+qJnHBheQI3HiSz4Zfyxfvg+H1gKccjYMmdzr4UTlzHpShUrbPAyvDHPUqTG5Eq9Vy/nT0wZP
higBfSluEF6GkzfBXmlSZu2g0i5axls3qre0X2V9h5DWpRh9/6deVUh2+T++CIwp0lN0Rl/PyhxE
HdSCOMTx590mQnlxoP0SKVcjus5A8MYIs3Q3ivJ2PEfLH8v07cOTHqJvCk+MAuPr4WuUu9qiB9hT
o2V0oFLWvah6p40SlaW66drE1eulUOXNZbYPSj90x+fzIJzOWZkax7BadOluZZT0MMyPrYFlp1Nk
4vj+Hj07FOk3YDWK3myf1/PzNx7e3nNUGmzBdtVLm8vFJ25XOlgvPARvLjNmRQiBjCRl8d1v5/VQ
uzWVX9izSnnxTB3jx9N/t2mFLrFQrvHcOoP3DO0i//z+DM+cdQBFOxhgTyhBvr4etuOn6FlYKl2s
FvmBlUevEO3wP3zHfVrkPTziwKFfjzJ7iyALZp8009BcOZ5hp2ERWvEwi+jwP0xohwFwhVEiPfWq
FWtgRG7GhGwzUC9OzSGlsOajJPT+OOe2BqUn4Jm8dkiin05poNSdV65Cu6uoD2Enfy9jlKf1FF3q
HJ0baSffocfHhKjlv/54SAhHBhWTNvWtLbwOQaTEnYzM+0l66k/fGDYhHSrWCGjDjgd9PZRgkxhz
QJHEU8Uct9NsXoXbwmPau9XN+9/vzPVPBwQuO5sCDswpk5ItUEzokzepaP2xi/u1MuWDHczzDWCD
cNr1KMr6wpqdG5PuAHAuqoVvG/GYvzkFM8TftJ+LQ4GHUiz7ZYstvLCvmjC81Aw/d6b/O95JrLBU
Gas5Yf3pjRavtRqMRC72ehOOmYMMQ55fqa68pGK0b4fTJ4GyBrvf4sl7Y0HS8F57vdk1qW00zYH6
uJlUVFfuliX0d4XtOp4rMyDUDEXiLL594fy9nTNs0d0fhFQSmntwMueg8LSvNPdYg5bYTSU2J50H
mB2TqIaPZjl3N4HNgXl/M709IjtFlZoD6TJsuVN1u8ieXfoxKDDw3068bY1xu5BTxDYSEH98lbFn
+Q/1DVSUGO71ERlbAjR2dAf9b/G+9NOyxouX1R9rHagLR+RtqxSGhQWDhO4diAoIx6/Hkp5fGRsz
S5EIHwq8JPpQxo3Rlt+rpWnh/eEEnHR9LYZkXKz+ATw5T24JwczmxRLFdz8rUU0IXcCvF47S23eD
BHu30viX4BKeHt9uaimHuD6fwXDkR0m1LjHxUvn8/rq+PbB0nABCoKpEuQDRqNcfAEPIocpDwhtp
2mZcFoYXi2CKPo2l+mbPQ3ihiXhuUgxIzk7VAGD0vs3+UzjYVl+7HSXPNPQH96ghencfMB73L5El
zk1rp8nC6ESl5E25k4J3s7FxOijGHcpiQ16ByvF9ETdRLx770bhU4v835Hx9KVAbI0naaYAAPU7R
w4g1mdTg2LWhzMXNIpb2MSIp/DQY0GswZVTup2DNYAhmU9A/ZGM0fi/9qE+zMmq/yib07/pBhHfm
1JDPOVE336gud3HJleKlUlaRWnV3EXCzb+83Pxpj3L1Ii3zDKb0jyEiYHbfQkGyHJoiNqDSfOxy/
bx1MNR+jYDDvG291vq2WEV1ILc+tEAiFHYJG5Id86+udsCKmtYSTQ1w9uL/HRUSP0dY1hyJ0v2iA
vZeqi+eGA1YEt5bO445Mfj2c0xRRZuqiT1cciH42hrdcj7hboPHghDEqPZfqO2fuy38VygIuSyKY
09J+0fhuM0yGRoDDnh7zQVsxVVT3RoXzpbbjmfeAofYUj/B/h3m/nprp5oNZYoID2FRP2zHsRnVo
TBKEW9FxgCunD9MeNOiFCv/bChYiXhho8BIhXUbt6OTu1C2WsroE9L/hmIrQleyxWLOyWceyEtnn
3FDrS2uObSrnLOvwtYz65c5z1lDF2hXVJe30t68yPwe56L3Xuz8QJ5XPps+qsG9tnZrzOH6To4ts
elgv99qa86Ok6fY9D5a2Orb2XLysTTke379Jz5wl3ipuUJPaK123fQf+52qL+i2DZ9334PfX8pvC
WSMO8iK/6QJDJGEht0+rGudr1QaXehFn9trur052ylrwRJ9kGPAFPWtYxj5VoRGknT+LJ9sU+R0I
hur5/UmeHYrqDO3tvWx5CuEZIELTUWkRe2nwKq434cYjoL2kLsBzvz/UmRNL7WdXlgn3Oulp07Qd
LSj5iG2ko4nxzNVm6HngafaCMraGtT70dn4p731/SLBTr5cwlA6+S4h54pEc0Df1w6wgOfR8Iyk2
Y72fem+5AJQ99z3/f5LgFF6P2AX+Kg0j0wDTty0VvqZfNKzbvVcCIvofvud+WOkH/6tx9Xqo2eit
InPLPo1ICR+a1i4et0kZmFCvBWyhKvKf3h/w3IHAQoQKNzkpd9PJ3FTuK3MrkCvN7bGIs7Zpb6Kp
+FXYhX6C8bzeBr0XPSJ6cInIcybIoHIB2grFD+jHzkmAjKRB3zuF1mk2lv4VSY5OkNH686QRAhoF
mR0ctDfZT67dtatHxyfrToWpfrRNtT04lpXBzlyHw/sf8swmwaePJioFL9Q4Tguifa/aTUwkVX6G
lyTSe106z7hCIHB7CRl65hIlDGJadPlgIJ92893VsntglHWqHWfsk8WS3Z0eYfqhAGT0tyGaWV/y
aW5uG7cp7+UIwO79ub6Ffu19K8an3kWCzOF/vU23MJiCZkct8I8vmPfOP6eJol5ntO6VdqjbWLkf
HgQRUdwMfnRF2O5e+A1nrgG60CSwhCX8hjcCYtJcl6HApN2t5+roS3f+MHcRoOTlUNRRdf3+jM/s
1n+LmHDLOSpgI19PGOHzfslKJoxWRX5XtX7+eRr74sIoZw4jo/xbgzI90u6TN6IarTwgCGFOmAV/
n8zSjyOn7h6iQKm7EouDF6IYRRy4Xbp3zm0pgjzo5VwGiFydBnpLuOazNikJCMu7zrUK00bSXxKF
nK/7ojdotFl2umxOewzCpfry/uc9t5gwi+lw7U026pmvP68ty2pnx7CfLGfjygm+dYTIx2oMf5tG
bl+4ZM8dVdo/3HdgFwlsTxYTjI+bNwWXwsa2WeK2b/pbuwH8sNEEuLBN3y4p/XhGoQNjE4id8mDb
MNJy6hBei+Zsfc59L0tqTDNi8HzeFSLtiu5dBtsp44e8/03fYqAJo4ExUf5AGwgY6smadpnox1yo
Pg08gaVfmXvFwR4NzUWL43cVm6vtXgfb7B2qUIfhYQ366tiT2pTHss3d2Bw6LWM5loEdL07ep5M7
Dz8u/Mj9W79ObsD9UqnA8pwCIuHR65UPfSHbYkYnVC9ivbO3/SUayzYeh6VB7yoc7jf/hT5/Ggl3
zmNz8b3rwtF/DG7jW4HwQdFoZ5vTGXn9M1CS8BWUONSuWse/GYzpu4DUflgntzpaqJweZLZdKp2+
3fSwsneOyC5HBQdn//P/xKJis9tCZD28Jrxn5MHYlsmKKxQzzavZWtF+jAa9yqv3P/jbvU/s69K2
A/BDF+00owNuFjjVSM494jWS0IwUyTL52YdeVt6FMsK/MIbXaxuQrpJX7NreNEZO1nZcORJRjfJU
Zgxuc8wcZ4rikl4X21/l8+1QoD9+hRNkRzI9g5JJpsZf/t60MTmHyJFouZibFz6Eo9Z1YgTj9H22
NR4URriGXxC7VesRm2ExxH1j9h/aqQovZYhv14i18fhg6Ebsnc6TKGWzjDarJJtylORC7uwHCXgp
47do8wpq5FR/+uPlITshhKDaRQHmNF3DI5l/Pih1GkhX+Chfquh5Q9zwk/bm6OI9+PZyAs5GckhL
h4uX//F6B6pSSm/VAX7mUCO6h9J2Mu/7XM441Yd5VYePQGG8OTZw3h1SozLwmPTqUWbHgD66PFbz
rkO96kp9tWkn9nHb+nYeh2abP4i6oGA+TnlGBcXYHp0RrFCcRyr63Cm7cGIKatgtZHMYPMmtyT9t
46bs2AyQmj9m0ss/BFk43s+hYYq0bYmH4q7KaSuXlYMwItjCvj1YofLwKc5A/SWzMXoePuUY/F1P
UL3WZFHzWhy3vJEqFnBlxW1dVqMTly3a5ElULWYVr8i/RXc4uQiJLXYhp+NgdOF4NxHh5d80SFA8
CuxB2EgNRqjcOsLMnpyltNQ1omS4XzRWpQOqY37416bQPPrj/ApQBMUXcNiUrWhHvF4hoKd2bvtU
sUVQRLHAgT3xJlGjkRxFh2rNg8Of7j8oR2gG/wuQ2BkMr8fDGsW3eoDfO84k/9a7nToM6Cw9NTMS
8u8P9fZokZuSoyKbRAJARvx6KBT/RQets0vtuauvstDK74LVAnkVlOsdtJNLCfi/La/X1xF9PXYV
F9/+0pxWe5xhdQBEge1dMw/f0tXW21dbjsV4VfJ/uG8cJ/u7R3NXpESwmXiq1tatk5ZSzZYEfhZl
n9twmT/zVBdtXNIMzu5cra2frep0F/O4dF/HwZVPxdJSPckLsYWPiDuT6HeTmG9qQ6IWR7ZlL4ku
/c6MB7uIckTsIu9L0Dvim4ej9qfO0k0We37tKXjs1SLiDZbMF53XY5sAklH/NHiTfjRlY3wfJmBz
yEfM4Ze8R9gm1oXob2jkVltaNKN+FtIwf4FCR6VbRZnc4mBtCNj31fhqj+74BZ03/7bqS/vXOmFO
kvruVvxNfKfVwVpwc4lVhUnvhy0Pa9oksgue86nqv8Dg3CioG1lfJ6qHRn5Xl1b4eYNWJx6bPje9
uGafqo/bmM/5U5A57oCWQS+3KrWF2XhPWY1MeBIRdnHwkAa4rcJo+eIMuTckBnzlb4auix5Sli5W
qkF+h+QmakEUrzClLNMRhFlNVSMrn6tyN5h2rWx8nJFlMmP47GsbWxNV02NLbeLTaEjS1waHkCHx
M3eV8ThpcbeNUTs/jctmHISgJ3Zhf5++tLsuOpEsTXPOLvSNk/09c8zACYMEW3ytbq0hqu6hi8gg
0St/cGGw0/xkHyzgqSV4gQkDXvL1YRoGgenO6FlYnZpVslRjcAyz8RLo5001cW/17A59vEx7Ac9z
Xg9DN97toO9BJpdNbhyaUCx3VJqygye4d2NtR8vHTHjjnT91PTK5VejOcRWahoR+bnWXMK9oe+wT
+++h5hft33lHZu9q4KeATQQD7WJZA+wlGsK6T8FYGRNNPS/SKJL7hfd1FrjZur0b0qOxOhQTxOw1
2zWiKRJF06ZbBpAFtoGzuxq0+rJg8u6An5pzMBWimfPUjnQZxL0atbzOcGWgsqUG007AlwzZs/Jk
6Rza3q7zOFuKzDqUtR8c+x4qxsFCLelJT73gb1f5fuVEVR+Hc9iKI+jFbUowjlybePSm4PdsFl1z
FTlTUR2kEVnP3BRBc6iGJfoghmz+SyvL3eKuyLziqmvF8K0y4aImk2twvPOs54PPwu+XJPdb90en
JlCeRdePj1kFfz4WYzP7N7KRRXbIbGV8L1vhPwYIiOFFDO81SoHIcMwkYShnUFAIP7id3d7JPF+m
e9ccw2+t7twVzxld3/T51ouk3PLOPJo6XL7T+RtuVr1IcCFlZn0a3XDwYgOCz+NSivYDXaRWpovY
MIDrwrDM4nEMWycRdiAf4Hyzq+imrZ9KJYNbfAEI61CQpptSw70KY2yRqF8PUFzGK1IqhDbLat3u
RFU3gMhxPEkCZHX+4hzwC20wAbejOXoC4myN8YmqjHY+dsJd4aeFi/yI9JJnpVPpdQSjOcaMsQ50
qdJsqvMn0RCtvIxhp//KpYnes8Bz8DMtviaMl8yevzcoShppYy/NT9PsN/+6RaF4S0qjDr8thdAG
kU4vygQUhPeNIu36caqG8DEPcXpNVmOI/tn48R8XrfBlQGfD/z60lqwT03Cjz+YC+f/Q+3mm0rXZ
rAD0UGajxls4qkmBqWRDsgaZ+DBaTW4ny9CRzOFNLCTQHGcp4tpfo/5LW4f9z8mozPUARl49AjOj
/eAUlndfb51dptHY1U6sO1i+ABSRu0mjvpVHXRtIQmlUH5wjzcXgZzNU6y+S94B/urNHZ7ipQg8q
9lZZ42+SiUYf8nDZPnvwWNbPgSMwKcVu3eiTotGzcT+v2uuSIA+lTKci8J/7vi0+jpAivTuv5OvF
5M1w6DbdF6iNNn5RX3F+xIt2phDHsEZvg+QtHKZ7JJjr6NYTbjsnU7H4y2Hb1iCP50FWzaHpaHZg
dLNOzk3TL803DG/7Je6CwLjK5YBHAFI0+d/F0mSP7Rx2FeZGyvzmNfYQxLXjiOdx3jaN9IHtQkk1
SAeN2eufXMOr7MTPV+fXpKtgiN0R7k68IMjyaOehZouWU/VRwDm2r9CSqu7KKQu9+8DKAEiK1VXm
DQYYrpdIWRaejEUTNHbiYSJ7vzcR/6qNxeasLqV8abK9rLaU2/IpwyMtA+ErfBXXWTlPSbQAv1oc
W3XEH5aL700Ly+zRJxES19lUqA9w8P0fqpkDHQ8bLi3J7kelj8jVjFPsaDbVrSud8kkYriAcd0YV
fI1KGR4nc7eRL/vVT9ysNKcPUO+q4tnGwrdLeqnbCgVaergxKZEVpsYwLS+BY+swRWQmHFBuVcvH
gIZDkwxOnoHNEWHV0lL1GdhaZFEdDd3kUJzCLN/uenfW1W29ufIfIyNdvamkaNcDPj65eexCZEoT
S8ggSjM+2RaHyyLwg1qN+QWHU9EeBrcoH5EgB09i5/il3cI89VVxJTPV5nErtqh+mIQvftOhCIID
qP7VORruiIxAUK3mj2WmwRujXTJ7qbZK5yeZNjFQu0rnahspNya7XuET2iN1lnQqG4DmBHMA3tuW
FRVG1xvMW8NoI8FR3Jw5kRvEnQebbaf40zB6UbkdfJgCy/1LFNFcXG9Kzf4TrOCxOnZtlNfHpurM
57X0tnWXqGw+BHPOmmD6k+OBUlQb29qu1I20vfqHWctJJXiQjs/uVIf5FX61zXK7TksDSaetrS9b
rQeuZnvJbyeUPD36FHb7jVqdO6Ef1cxfyhUN83jegmHA5g0r6Fk7HJcWVkp3rN0yfJ60hfXWYg2B
lwIo3sKD0We5jp1mLmgN9k34Wy+jpwEfdM0XjqU5xdi5GNXNbGfmP9LdOnW7jbX1jG+GMx5k3/q3
JRp66kpVVR/ykVr9kvk+UaOpbX97nrUUdwahKRFFxrKIHsnsm0Co6pNRGGbPQ9jXP4plau1Ydcr8
G7JtYcdZtg4POmObp/OChtctulV9Cw3A9Yqjl0fRtb9M23wo8KPVcQ/OJzvm8zBFidKExmMDmSQF
HqfduyjXA8rxUi0dQK+u3Mti0fpXN+248Mgahq9uuw4fqtxazdjXGhnHcsxMddtaCjVvvMSK70SX
LtbyVtS2STABWr6diykvEhfHb0VUYBm3hKcexCp2/VZdYbLXllB4i9HFPXRtEZL3pHIxeR6cL1p3
3IXFNhY/ge8KOzY6txI33Visdtw6U9U8ZR3LctNuk909yBC1ls8bIXdx39JJyWO6KluEtWUjd/RL
bn0oN6uOYt+ps/GwcqynRExW5ZARDCHM3mpbdexPK02fcbbbA4i0rafK0ffr9a4/k6dV0NZfzErK
LC67Vn3ojTL4Mbo1f036wkP5Z9HrByWhSiRCcFMdVRHJKAZRIL8WhlTPih7kcJhKK1iOyKbONqY0
5SATHqcMbftAwRxp/dmWCSm4PlZKrBQfhJ2b8RQu7A7de/ODsrptAsazWPO9ZS1kiDsXxU081WUv
2HJTLreEyl4MwxqbRACp+bEIGTnp1JkZcu/KZJlWU+tHq2vN4GoudKFvlQeT4mtRFERwgRy9r700
jSHBvTL4Fm5UPVLbq2QdB/aYIcVWVOIBSfcsjCkej/ODl7tjEG/8qyAFW+oW0WAbVQzX16HgIQrD
XdOxDWm4h8qUJO34c/KOamaeiNpePgTjKnHzykz/iYQqvOntcTaShtF+4k8qUDcWSHH0TuVUR1fa
iwLqlA3rldqiAMdl6Xk/TMrmUZwpnf0DogAOcK1KM/8YlKp3Dsp31FdpBVUdS3ey7iN/2lib2nK+
5FQXkPsxSuMaGSIjTEd7cp0rLvTuPtg2N4q71TJ/US3wsKFcRuKBOczSbqmInUwny7PrJZwLM5Gd
l+tEebMnUzQrrJ/QFYx9SYTF/rWcMkVHKRyPyLg0L07rCaxCV3tVYGiKbottiOx/QZTl8Sh7F6S0
VeF0wFPRtHnSChnOdw63lLwLJ7m0HOge6AlSecHtVoPKjte509mRc6m7pPaH7cFtejtLw1FUa1wA
leNxDVxNVQOY2ZxU06jyqxH28ggpo6NRDioCu2AxhtN1YRtWcLTaxv7qNdSAr9D44SR0i2k+kxsV
5SGwmjC6z0usF2Mzq+aHyvHK8qayeLFi5RQozWa0TD6avbaGQz5u5g/81LR5zISt9ZWs5u5rYC70
kUggxJM3k0UlXY7gW+xFSNYRtKz0CwYTPyXhN+Et4bUDR506aX1F1crw0452qYkwu8MBbnD2W440
a4w89ndVNnx8sMYmk2t9LBQ7GPQuCQelKrwPgH14MFISbDT6T1nk8X16VIW+9QJRH3ZovoaJOeYh
UWXj/VX29tAlFWZA3Ejsbd5zaif3eukU94zZA9Wy6VQZlCiCbo1Le+gfmqUqp7hDCgGknt9XKgk1
mzfxt8pzjq6gfBBnXgR6nLWHysXIApjrrMa/e1n4DfdPHX2R/hiirxhpNyti7HF8eZX5M7A/2joq
JBbDdjMugTh/Jnp2idZcfwrjbhbOP6pBLiy2sYnqj6HRKfkpbJaIdgYCaEHsedMywelT1PVrhBwP
Y+CU/aEFYejFgNJhktRwerjTogirEb0ZdX9VIUhyuzmLZBqoS1lXtVfWbuJAPNnizWnKLYGruFiJ
04zTk7flM+hSwBa/OiH8irSgCO512+GSYjdhE/AOmnn1lHGXfx+9gWdEsi+3uNz87Z7rgdjaaTXx
CUa+9q+mzLNnXTfdt36rjfreKafVOKA0t0C9dJCs2dkrWSKh7342p3XtkimbbZ+WUhjdSbF6z6yI
5SSaXOAI/8IODkUzLV+EXAG5lADYrMSdMkcmiyeCO3spAInDv1EP3rzywusibArYbbRF02z23YqI
Sxmp1Ma4JlGv/d++t3nRnaeG/EuOyQirP07LtxFFDpzuBkP/bN2ImpY1ucGN1bqTnYS94zwtjrU2
lPu66n4pzR5IZ5mrT24riDUnIVnmecAjKfE7rOZj7dj1kDSLyu7sDt25ZC7l4KTFktdVMoku/zgh
F9yBetXgXYoIzbY7lY9zhkeNP7cxRc3ho24XD2WsPnfbW3TkvV95ULhlWgyKXNy3ZoESL6ywNu0L
f5hjXUbG562xdZt4VAvbK7tWI7yqsQ5jr/Fh1/I3KInVJulAP9XtGG/BtNA0cyJVpGxP92/ev+xH
bshAxHpRIy7hXOo1nu7Z8NPrhtF+COqt6g9ONPi/li6rMQjdVEU6TXQa96UsZDpHknJbif+P4u2u
+Subg/vYT8vY7H/GTrCNTSl3vQL4AD3tkWL9tWZFfitQAlMfvAZJmGSiIPZVGy4gS0zfaw6a2Rhc
jP3ofjadPPwdWKuHh4U1hHkqp6UP7ufaHZ6b0c+/I83mV2lBllDGVG377XbDTe8Xuv/DTUjYFSVV
ZVb/WGZpzjzCBTWFUYfjR1vNhbgeTECW12HmzBxAc2l+17M9y0NJdFZSBW2cb0tTTT/GQLZGgp2J
qajA1BEVmGrWy/VOfFOxpza3i73JnbpkDMfg2dAeLRKEoV3gsBkidqA2+2Dk5gutB8gsIDqbTjhB
jPZQ8bvCOSDfn0vktxsw6D8H/Iv+HmWfl6RRdKVSwFJjma6WAy2Qrk/795Bh25dmViWv8iWfupTI
rJLUFJHOnIPMZTGwu6MeFEw2rQS++Hw0u8n7ZqqJBoEfSSQ3naINWrqogdMc9GJ6vzvfJ6eYir3d
iRIDubcswDazvco5rpt+/gIHRRSJIIj6aCzKGAgOFuO6ozkTxvDfNG/zNMrYKJGyiJ1sxrm2J8z/
0tWdg0H7Mo0/jUZ0j1VXiH/qss2+LmtR/DUSMVOnRuz5c2ehypxkjdg+rziV23HuGlBbKzdcYwc1
EZHYFR7eAflZEVuFsB/0Sp6TQpcIzMO6WOJqwln5Ra/t8LKGBSWXXvWyJKHueBU1xWe0WHMeiAT9
bvUpDNbZiF3RLs9c19QR5GLMP5Thtr87NbcK5lIR6GTa3LKJN3T6nlHvcj6iuVPekBGMv71tcF5y
DtCvRbWA9irKJy1pv0nZNsodH6ZQZ/pznCGVG8YmeSju9e4afu7IDqc4p+Tww7L6Nk9BtATy0CmM
tWJkjXu6Kt6mn6jlrBXx9SCnhIZMo5890tDi1ok2CALSrp3vOvebp9G2px9RqcrpvlurcKYtOQde
bHa+UPeFzsPmQAqO7PUSzW1a9F3U3pS0DX4WlPnvIhwfm1t0JINnhMl2STlajipx180yDxAB1X04
GMOncja2f9CVbD7BwA3KY9M0VIxHercPQb+1AncmH1lgEFtlH/dj432ta7Ry0q0LldrrW/0LTmCZ
HVuu0ehrrl91HNw6N2LfzrjAF94wemJma5hJzT39vFk81fCbB4qR4P08NJ1Mq6UyKkXzYvl6XG8p
a7gfN8Jk2nwTGfMBFGlXxIKa+0aZsVpuppoiaVIVZs+e0QZ1+7rG3S6Wem2sJA+NqDqsg7PUiR4r
NM5sUHUfKu10/8fZmS3HjSzZ9leO1TtOYwoM17rOA5DIgclRJEVKLzCJojDPgfHr74L63L7FFI3Z
1S9lJUuSkQACER7uey+f95HrZs61Sc3wZ06H28cKIlvvj/MaQsdz5hyisBhTwjS1Ge94BcgK0Q6n
v+6itGzhTFtj4ecuDFw/y1rjUZgV5QpJL4i14KKU2mUTG/IiJoMRemOLX3c3t9HSBGFS2jlnaW2i
yjku9cs4T8kjutyq2UDci9JNGAs6BXRtbxIMUDj/GY7jdDk3w/Ijz1hHr9RKG3ktcYDLHeHvcCGW
Su/2c5Mre2tWo55KkNWH24IMa7nriFm+udPEIdaoF31bh0ZTbAqzSe/oC6vcmHZt3ncUTxOvbyz7
Dsty8aWBV5kEZWaL2usUnT85zbQc9y0xlJwJRzMkBzDNbBctB0bhGyze2SaW4So37uTaMLKc5VcC
2fQp7h02QztU6oiX3qFwlbRpvycpsvR4XA3eiixLOWbZs1pDW1RLWBlZQ3DgiuQlNAbReXJAkQVX
bIpySjB6V3g416vJw6OhPxKSWJ/MfLI7v8+d6SKqas31alsoh3yYpXkcLWTzQ1/0yT6f9fixWMgg
XcbgHJttZMs6Ib4fOJaYRi2+LBxW4oCuAx1bQtpl7CW2E7r+TK3/ETKQSLe4zyqx6fO5ibdUbaM7
JFI5fVM0slJ1pbk75PP9F9FM9lU7KRlVtUxXDwj804qSUsuLkBVudqlRwJKePmTJraJr7OdtP3Rp
UMoy/BYh+Ku9ZmhZDenMjCfMyRez8FRCqPuQ/tmEjnmZycAawu5pyUtEr23NUuEBVWwfMS4qLykT
4EUiZYh9ihThs5np6U0niRr8ZWwMCuLwXXb90pLci5O67IPBijoaGg5FfpGXvRJtNbVTLhxWOysA
lmKWm26ww3KfdflS+BZ9EQqvTix2m64T2qVpyt4OYBQQb3H8xcKs20m8dVs9qvy4bbTDQoaegkLV
9LuUUpjwevoNEuIWw+iQXW9kSeLMMtmcWWKJMCLkfC7Lz0x12E2v7LZyCYnEov8oEGF8r0wAr36m
5RpxgIRr4QIm8PIeKrxPva2zPbcK25uxWBJtw5tR2LA8Zlr5mW4/mztLy9WIg0O8PElDjKqfzVZl
bKRCsocIQutT364m86nKEXEfY9or6V6LsuRqVmZX8xu30G6GZT1asviI+Ii4tHoIFydeVSS69kkQ
PMP8MwV13CLPLqhyOLFfpFK5txtwIjCzUv0m54RT3oV6sfwoUDk4h8os+0cnSaJbq3G2SVSr3X5S
NNJihdXqJATMOTPRF7julXTn8ZlahVPvcUcVRw5BzQ8lj1gZ6KLKb2SFot8u49K5xJODRBzKEeCm
Zv+hE5WzkLQNiRzI5thmzjEzM+JgPWQPm6jOnA0La+SStRn7Zl+h7iJtVOcUgGa6veeXbW7ELJbm
mF7PZjh9adirPxk8nMTLFan/rJyYSHel5V1Kw62mHddY3ZhpWhO6plNIitzgMzWhOdaKHIbqvORu
zhHUZpp7tLEw8cUWAyJAHuydMYYk9cnpi6/WZBM26G2YvCCGgPwkYXumng2ow72ioku2zylNMlP0
rxHqZmaGCpbvXMHKhLCkvYnLqFC9ygIfRid3S0ZBVTbywXTpCXbsqWh0wZxjnOMIbOHOra2lphkI
na6/IR/J6u2scK4OIIuy2ehtHC07l2z7I/ZoY80XC04r80CtaT+Truo92WW4yOJWixAVRXZheiTA
HZI/CnsH24MVlYG5lEAFifS0fJssGdrHQHV6V208oxlnsR0MWSjXBUlnetbWWS7r1zpu2/h6ipwx
3I9dkhHl0KfSmFlFEz3TgzyfFBQnQ4SGs73uE+rRs291RtM/Nn3TLDuiljpSvDQ0EDO5E2pNGHV6
rNzrcjIdSPN6hibKiwqLdTCwG61MPxmR1Qyhp4ISzcGFzo3xYNJXt7xuSmVSSb6w6Zj7TrUwVNE2
UyeyLlVFeVLjYiwO6TQ29DKAnpJUxxhgRX9vacNCfKU4i1O92lWiE89Q72MMWbtYF7y+UsTI0X4Z
VW0vpkwfrxqT7DmlgnoofxrKMCyVT/2Yw9e2ra0o/Bm6i01raIiy+bEr6Xz7lEV5JH84GnvntepU
oeVPUOWnz9RZWvWhGKxsSP3QtQrtS6XUQrW2eU5xcB9qw0AVuTMWZ/mhTNWq4CGGi7+VaGWzHcO0
lBGjtdP2zJZI44Fnw1RUXm7NBouP+ozUmaZ4Tmt2UJ8qFAlkXSilQHnIuDu4JbreFvtBLL1yXwi9
ItLox1rYT104tDOaZqk2vFICoYXz3WoMy/7eW05my11CgTSKPXOy0roj65SYxXPtsMv8cDmuQv9z
JiM5TkmSyxsxN9qqqY1z0N44XkL7OLV4NHaJMQzFpcqp3Nw5dM8Yg5yc+XJn1Xz/ylMdagTw+enQ
9yNKoil/sGJVmb6G88S2QZFkdvct85tLs7TM3ZEP74eDJge2zFjVqaGQUhvbi1npYTdbnZ0N+64Y
6RMiyzwZ2Sr7Lr1GARU322q0++qiXdQlDQZRGNlX0B5hw9m2c9qAdKep7lu0JYuXlsSvG0OZC5si
BgkWfxZm6TxnvDGfwAOm02U3C44wi8r+GshJgkUA6zx/6aMpfm2nRWsPFotAtpnMLPyiRG2lepEy
jI+iJAu8nVSXnvFVYfQe7vmcJkpsf2YA0CyrvkZdFtocsAx32kc1P+Szb8zhIeJ1+dGLJqVvB+Lm
eYcSU3vEcUReSZCsd73eJffm4aJRbimhRvkmc9Ll69zY1Sfs0NrD7ESqzSmpS4KuiZOS6gExohc3
GG09aifxVcl5+9ZB0Yhy2ewK4YVWGH+VNAzR/EG0cvCAhc7Phb7MI4HsoKobrdeblzkX6vPYZ9OF
As86RwdTWYe+g2nPycwKFIP3giaW2cFI0waRgFwuqf8MeVBFg3mseHtGb9F76jb1HNKA10zG7DK3
aYI5mpLKQ2TUdeENsV5L6nMFIoyaxM/3YtGmh7qqbVKmdj6UmyZHz75ZYkq+n1JWxAdVaTuS0UWN
Qq4XdjxT0DBQHeSahcoj5u4+JA12kk1WDe0zQiPnU5gVWraNytC2P1U09X5qaFiJQsecxA+3GrKZ
BIzoOEfPoih9MU5Z0EbutLIdMhsWc5SRVhsnutxedlIbwXXkTXEY1DHej6iXqyuBdynhHC3Yvt22
JH8BWY5CDdxJ8j2jrsaXeNZF7td9mEbkmzv687Lxl1Q8m9A2vUbY7dcmYm8KprlAwJFyXmc3zlw6
2/ZLOO9JZUXmpnO6Ij4in1IKOhcmRR4k4dI/LugDuoCz4/y9sLT4JVVof+URYHYXRlSb2nZumuRr
K0f0yU4cp7eyNhNqlrpTIVScF0l5RertkfMSZ1aQ++7V6meIfK2wYukj7aEAQ1WVMq8cSpob1AV9
VT0ainZsVkNuKl4TLvI+jjkOe2pWgce3iXTajTnN061MjaHmlkxC9WJWoMWLWjtnxdNcFFbR0LGc
uy4E9Z1GGvOJij6ShyEDQO0zLUlWp0tSH6OJECsY8OoMLG5r00GxJM2XrDHMB9Wdwtxj2Wfe6N0s
9UulbtvEUykBPUdRZ+Wc8To03FXXUkpmMXLiLc1S422v1krv21SttG2uud2d6KJlFfsJ/aqKWusW
tA7E16JiEfeUJXPmIE7m+TZBi3tvJE1THFvXquIgNIc08hvUBjIIRRg5FHkIMrZOSzl8zRuQyh9E
H9XkLzXRbDW9SIttX5suiR8OgCRe5TT4/az1X0v2XtPPNTg4T3gqymXTqIjdyLXFdhSosZvAQbeN
7kj1ZK6etXRxkmAxFeebXXWO4Tf0SBgCXm7gCWkBDphGcp1rHhq1klfDRAcrHxQSmXWnKMoLvVJI
W8caJ7ktAYL+uRFD+8oaSlUrS9Q1Q0Q2W+X4OWmO36Y0e35M03bZp2gocvKuCjVZ9EDZYxu34kGb
QBMfNfa7u6XQLOKBj1WZvwnJkIfDVXKgHqnEdKfQozKXc09QRe61TtttMcXiMKRnRzl1w8L7BXcE
8hs+nQvz6ET6ziGlsYqldPy6Ju9s5zx9UWmInTLEHNNsRH4CfvzMpf0myFsH/aX/xIJJFnH9/C96
+z7S2IlCsNQmXYSPIJOr+4pOAruC2v3fH4quyKhzoUexq5w6tCDwaPmc1bZfawgKDCeRu8jK+l2s
NeUZVsmpjHZFJ69d2H/1foBHdyLJi8e65LUbHD9M0dVnIU0RMrtIdrwLGYrN8vvfnh+rQJiW0+DN
UAKePLlsrpcQ6YiLbmDWD/kyTAeHdfTM/XvvolAw42HVAaH+Nj+wsxd2NqWuj2SPfrIjim8j1LJN
PgjKvWkrzsgn35kaGm3adeJ43BFU6N9ODR1FeNdh8vddq/memGq2iUY05UlfneOCvPN+0bdMBVbF
us5kPFGFYolr6kZJXJ8ESHuPEMC+yol6z9y/X/iNN7JIZoWLL48JYQFWOPXl1qIVHA55TIokbx+W
vbjSx5AMtE7nOZoKsGY2zuBrrbD9JlQ5yTVoXoosNnboacy1wNgHOnqZ+78/fVyB7ttkG8VVc6Jn
57RnY9XgRnct8nk/cZGtoNgyaLLz8UC/S1VxeK3zFG6iScdn42QkPY2xc9Pk1EeRo26klpAhVGKM
DWw5W9C9Ok9XF7FnICT2hVJpmxb1k7eM9Tna5++Ty4AdSeELcS4Lq3vyhiqx1lFf4cyvxNn0nSIL
FdAZjsIzVrzkXNPp31dWBlstisZKqufy387kNO20kFoIGTJbc65qu/xW15ZC4Yo1FfeFucmiYTxj
9Hl3zBXkwdu6Cp5PxrQmp1WI/nl7xCC2NY27/KY37W3h1vVGiazZV7VC2378gNc/+naGc6G0L2Y2
IUXGnvP2QpGcTGaTUXiSZD5wuiOERwk4b9fmnZ40sybQtQa9admfa/777vNc+4qs7lsbf9DbkUuz
AcZZTC6zt+sfp26aPs9GTt51nMbi5uOr/H25wOALKXndLNm8TvkyidGl9dC47lqrcXbqODc7baHS
8PEo712R4PiL8YjVQjtlE3CGD8m52iy3k2jxE1dUtvqyOM6o589sV+/NFaHjC8Nqaq/Vorc3b8nc
rrGhNfkumq7rSc7htYlC6IsGrUENltIMR4+IIRXBx5f43o0ElgeIltaKmGzXW/CXzV9JVZKlPcfg
ZdSLr7lOu6tN7kpj3Hw8zqmRVmPZwXZpY/cUFBqNk52kUzR6JsyWi9EAIyHUWN64VGobyhcZqtaU
kHHsxY8WqeT1aDjxmcv8feNEWYMTAFSMCUX1tA98P+jUb6k++yFwbd8E8u6l9PzbyDEFhKjKc7i+
92YOgMeV3GqQ5D+lccYgOtIZk6vv9OqwpUPMXUgPoU2ZWM6ZBf3cSCc3Ft7okswNNzayKhyrhUaj
iDQLNwWNQA8fP8N3h1qbtepALUCTnbzg5L7CqA1N1zeVxPwOxoJOFEZSf66T+FzD8veeF3aK/x7q
ZJciHLF6qlKuP8QufGs9i+jXSLKIht8C2SZNJj++tNNVU0czuFq88XivUGhxMh4nIcBvfdYHozJq
O7xJE9qt2d1ma88Bw5iGrR2R7zHmvDuzkp3e1F8jAxLCcbhux6fOxlTvcTzqeh84Xeb8LKrKPWTU
hwHqa9WZd/C9ocArqqzNoAmFebLGWAD781mqPZbawfmJ8N70MU08yKFVzp0pTp/felWYyVaaMFRh
dt23y0qe962eRGhdFWO6ojyjfW6LsfWoZFifcic/55k7XT0ZbrXuwpFB2Qgd8+TKNNlHReq4QzAp
CUpKy9mJX9YKnBZUWKuK70Gp78yTO13S1kFZTojYzPVU6J6ErIkYGmlX6DcdKqKXuiKy/QCo5LHF
Sbwl2hABGaHqIu4b51s8T+P9356yhDM8Rc5SBtd88uIPERW3di5kUMyt3MlsW1WfjCLqb4vYEQF1
2QpNSXXuot+ZQ/j2eUXWJqw2nqq3D3boCf0ZRAZZm1LUsXRl8YldrZ9Rm6A2+PgS33usq1ffdFZa
LpPp7WBNj3SE2EwGAjKj7xbWeF21cXcbanO8lQ1qNKWu1DOPVXtn7mrcV5sJpdIU5BRunid2pEZZ
LdGrt/q1To6XEo1jye+5rNx9M4zjgx0v2UUqO/2O82D+RAbZCBr8vA19c6irhW6RkMbC1BGEVWh4
Gl3Gz0XP735LJGwrZxAR6umUnzjR0146RbqsYt9rpLN4zBKxb3Ol27eWyF8+fha/gp2/BpbrdLdx
xOBXR+mg/hbedUga23nqgxgTGdbFyX6Ubj/cj1VvXCc6aWI9CpMHtyP/mzdTeaTdarLB9hQesyTv
9oNdje72zJdaJ/lvX4qDqQlTEr7MKV2mJUmqxxDYg6y2iiNpu2Jr0xt9b0dJtqm7efGrToqrTl3q
QOQV+m8eetD0INvpyFqdiRffm690rXEIvaFLmKfsHpT/UVjplKiXMS6OCM7ltpbOcMP56ntWRzY1
qqk5M13fGxNGBOEwkFk2sJOdC1inuihjJAMsRSmKGX1YS1nSvktnZ8g8in+kI4rQtM9sJu+OS8uB
lXGJrOG0o5pGFX2JSdPR2NywqD/IcgXP9nQqpRoT47NVVMhlWWOeeeTvjgsWcV34cH6fPvFKxlPS
i1IGqp4bezvNLAspskyPITbxzVDNGkUVXGhnlqL1Np5ONN42djWA2qAfT5gNI5LgXjewiIDaHB6T
ZOo2em+Jx4/n8ztbCj2C8JnzTkOaPAUPoD/NhXSXLrDaKg1cMEUH/ASIMLroJz7nwe/0SfeJFgxQ
rb1xJr5759bqPEj6fJoacr/TUITQYW4zLWYq5al1TC3k9g7tnXYErV0gSx35X9OdI+y8s44xKOkY
AoXV9n4yf9ncANW6bGN9Tw3anjM27JmkfGaHiW+Lcfj77yhsJH3dt2nMrJ5um063ApstRwZmPivH
zurauxg1cLVVMVUmvprLaDu79nz78ZN9796S3iHK48bqdGt+u5VJrBYCBb4MlH6Ru7nSir0UtRpg
y3VudTTuOAvb+e5/MahJtmPtZLSG028HrYsuUXPBZm1lcXWcTPLmrSOUl6iup51a6tf0352zM2/K
OxECkQFTWOc+6hD83w46h6lt5WYogyosOpLkRn8vZwcTruG2eFc/vsJ34nY6Y2B2Ztau/YROwxGp
60M/jMRgM2ZkA9/ZhRgX416hDupJ7N6+AeN7K7Olff545N9SieyHFFLpMbuSttbOuG+vUy0Xdv3Z
RY9E8oD6xtxcNxQxf2LamLdxbdBA1ahb8eLUYY3ZHV0zYhBFVy9yeoM/Us0Zj7U+lvEGVRQeg4+/
3XtvFTs1LxZZTs4VJw9BDKOqsHKzLzqI3RxZofxHE3FFZV31wmj4uyjAXzeD5DcpXMI0mm28vRlz
7Gh203CKiRFYekKCO9DJZO4SXep/fwNYycKITWnaptKA5u1Q1JqMLsZIFoTo0ndEwZ9L3vIdCwzH
GbcVN65eZMHfv520zAWUB4KfLj4nLxJeuMpC+N0HNAMnfaCV/c2YlHPghghTTNrGffp4vPdWC6B8
jmsQ3zk0lHp7jU6pLtUwl0MwmKG6n+Jew3TfyUdskxq2fC3kGWrjmQjvvTkDCZU+MCAyV8ri20GH
JAauiA0hICtu+JbbIEzLE2WDrlBZEQbGmQf5zkJhoCo2DR4nvUROx6sdFmCq1mMg5ii7qkXSPrW6
Oe/IsGVfPr6f71waWXXQcVwfCWBr/fwvWS6xkP1clnSkiol603YaG/uxhXFR6RGMQ5pfzkRl7wxo
4s5mD6dUuLIA3w5YViamFfwVQdZE4ba0xtfCTPQ9TddQNSPsPjM/37mV4DchA1MghkFxelCiDt9T
NlbHoGPNChAGZjtkESaKdOscdfwXBe4kElrDIHqpgQUjv3yy7lkxyjMrmaZApvG8Fwa0gyZR+jua
Fmsba5QdB1K1vE36Tr3oaiw5onOXG3Xso68JCO3vuMFNyAhGux/Wfi62IcL7KGz7a4dj4AXzId2X
+F72UZTJczizX1i53778emwlDSl+75S1aAbNOJHPBaLtKhRGId4toU/iSLO78qlCCEIQO0/Rs8t2
fKiaBE4JSiPlVRpVgo8EkEC3+XhuvrOFUR+gzKYR6tgUwN5OFVWpAKm2TBXNkgpapcJZaU0DFBcE
YaAtsv2iuB2mzMo488K/NzLZelLbVCcgG52uMqKna3wcTUGq2j/oV2ESry/yGie6CDSp509WNyTe
2Ln9mUDznelKUYQSFCc2pquuv73kCMNYKWttCqCpx6jTrMyj26ARiIa+eR/f3XdWUjjd6zhkx+Gh
nFyjIfPIYDecYD2Eq7bfHIsdQp/Jq/sJbeS8tHu70YczF/jO67+uNHSwIC5Q9dOs+qyJvs0qDPH1
DBFFRVCL1BvMx34Zp5IVACRI7X98ob/dU2Yz8aVYqxUk+E4PKCgHKm1y+pm3L+muOy0ud3pljjuU
mOdqiO8NxYSFbEEQ4/zW1K5O88FKbfgZq2bzArte4mWDg0yJHPeZOOa9oSBTGTxBxxIEFm9nSqnV
c+pYyhxgISZnX7Rm7ws0LzEqpzE/M1fWXfzN4gB0kFQlnHVSruh2T95EB2sNQlpwCwlq62sE3KmF
ba4C3PLxo/rtvWMcjllrnxEVpvtpS0oMDSOmFx2sw0wHX0DN0UUiapohYRjDPUPv4LjvrQt3Quf8
8ci/vQ0rVtEiUGYB5yDyC435l33QylxIBmtGHeNrs5d9Vwcd/syN7JV5S258flK1fNx+POg7z1CQ
vzNWGi3ngtPWWjGIPeyuGhImxHDgN/TkUzmT1LMlUtv/zVAGrQzWiyNyejtdLJxzGhrIVS0laX8r
Our54OsQ2Lv2fxXs/uNl+j/Ra3X7X/Oi+9d/8u+Xqp4hhMXy5J//uqlfy3vZvr7Kq2/1f66/+t8/
+vYX/3WVvLRVV/2Upz/15pf4+/8ef/NNfnvzDwwVuIzu+td2/vTa4QP6NQDfdP3J/+mH/3j99Vdg
tb/++cdL1Zdy/WtRUpV//Pujw48//wA//5e7vv79f394/a3g9+7HRC6vbf6t/PHbb71+6+Sff2jq
P9e+X5SBqfOxHpksj+Pr+on4Jw1BWJvQxzATdUQsf/yjrFoZ//mHaf/TAZylckxds9qkNP/4R1f1
vz4S/+RkB8uK6Ib1bZWh/L+rf/Oc/v9z+wcgotsqKWX35x8E0SfvOWc2+s6uWWwS9/y5k8ORkXQR
clJcKLq5xM+Z6WZQDVI8k5qZEg+ojdr5LidG5o6MUIuCrNZGxb4tmjw8xEujBnXsqp6pRd2128n6
Hm/P15oQ7CDDXrsppso9ZvgbLl1C+KuI0xe5URTVV2VCi91kscyrwW0Dem7rhzpyLcwSQzdcTMni
IBqKyP4oIBE8fdBGWg4o/a4PLdLNrZRbrHrLl8km0poGLK0HnCbzMRoMcdTS6b50q+Rq4rd3ht2i
6i6HEV18F7XPEswG9mbZbXFy3+WCA6c7leA0AQo4vlLE0Q4rYhrkGJA3mUkTQ6/FPeK1cSJ2jW7A
QC+SfLpLYUV46z7rRy7sEWmix4ZmUV9ATxl3eVQaW4zUw8uYQ0VoDfMVdhEWgQoWQoUd29czN72w
8mL2RiUnGWK0wxXJreFCy+lIDDVSsw/joNsFHm543eCAaV4z5V38rJaz8p1qg9xotZt5uH/YCbRk
vpg63LierU3Kl6XVEPP2qb2X0sCTVFmN+yXSZHYBLa++73qDxpbmkAPCzPKfE0CmfVYO2ykkg97F
/bwf8FAe4gpz4aYsjZ1s1XLvIFV+HFtgWT3G2qvIWOxjF4tGePDoh32FhxLLYZKLI4ZWze/rdjnk
GKSvjUSFTWkV1c6t1BSCbrraio2iBF1Is1S4nSuSZwZE3AvxkwXZOg5tj4A5rJa7ZTDFnV4iqbfq
ArcNMu6d0yjtznW77jgsCa4kI7MucATAgwZ3s7dH3NcRD/VRz5UR1ALqY4oH+q4B1+Djv0g3gshu
0xiK9gD7Idc3JqgnnVKFZ4kl9OrJxv6H6x0bAUX4ot51MrO/o27lp9h/uXW5urEnyEh60WxH9kok
dWGH3auxL0AGmVf0sRA+56LYy+2k2NhhDl8ZbsChcJbiEBeN3NcuoCdrdHfFMKifSa44D6YVyu3o
apriuyqIr9zKnUD21oCwOjWfq7yPUe/TYdkTkV4eQ7eMU0/tcEJyGsdUYXap9hzn8bKb02F4QQo+
+2Fk6A1IOV3fdPWkHZxOwCpSyyTeIXgO+Y+QwVjaoJ9hd+dwMCBQuzPEMAN9fNBXPf878ywHb7Z0
DXH+SJZb5NNXDO+qj3tw+l7qsXjA8PE1U7QW4WxuXCOePeZY0fEgatrOUIR2g6slDDrOursRB1lQ
1ZCcyoJbJIGpXjUNDShKxLJ7a3JjOEQQXSavE3Fse/Wc95+b0V0yL6TWisC3f1ZIIj7qQ7sS2cxx
29FQWJ2mal/SIWGjK62KXT97rpxODUbTDp94VfvLNHXyuyKePtuha+97oRiBpa+zEZWZcTOZ6ac8
QT4+yynZKkmW3YY9rlkzkw5ArXHqr1H2mwBfq5SKQlk12WdLn6Y9lI3+RhqD/dpMsXacHSRFaG87
A1+wTHxE5iO4qkmVl4WpTkowRop+pfeyQP4fjV2zwW9bXtPpM8VkUwjsOlm7q8APeWG/fFfGdr6K
6R7wA+MBIaYJvm1X113sT6Y1bTtHwVGPFetVC2HRuPy9nZLN8qLMi/GoZ9JEnD9v6zx7zBRTQIcf
0xabvdIX44XTJ4N7k1QzjT+Ups+eGl7164rgJfVTpVzuKqW8cqLW3BhOpB/YyuLQ06EQoMhH8B7k
tlk+TJVl1gdVjcpdHGZdvUn1KWC/ib2kUC50Oxo3+MulRzf12csbug8ACtDzwEmUz+i1reOSFekD
VQQEYaNzGY3g8fAO6huSmtz3Kk53kxVuqCBGMMYVNzoYZtxfRpCU1qaP5g4XA6CkbHgxGsmO1afF
wegRLWga1LQJCC4AIpH5qIjx1eW0RsbSSo91AI/BAEuuIj28pcbwYmXtl7yDL+UOz3aeX5swciy0
mJjBohSuQ2lZiYc8CrtiNNV7mdXf4GLMV8pcRZdCWycJbSL3KlW+oDekgUpqirR9vbBSpkt3TZLU
eFZCLQqi3Cwu8ILj8gVT9JAl9vyVYNsJYFLCesn6HIXc0EGSW6ovet48u8N8nY3uDYbM0GuH9ods
m5YW2pShWRgDVouRQ6s9XS9kfBFnJcMBKPNR2nrsz6ZzZ+QaUgpl/F6OSvgkuzreGFmZbKJyWdi2
3dKn1V+6SRwXRlMW0+MIxjI2LwNSWRTq0U2Orm/TD1DA8jxxvK7PLntcWo0v2IArUK9jsTcTV72v
Bzv7VnBaSD1w27aPoSk80Gyi2XWJmFjt+vxppqPhBVyBZedY8EgwhId0xrar5x7zvgnkvwfnZWN5
0fTa+M55td5qVpkgpJeGTX/YTvyAr63fuHmh3rV1bAM74KveYDCd8ad2F7qTzhejHYWfq2ES6TGp
mvx2CsMXbRzzizZkE7NgDUS2RoqcOtRunJZqS2YR46Fd2wc3S7AaShF/aeZEgDmqDXiYSlQfShFO
ZQCh9mA37C6syw7/EWLHxFQ3aSXojqRP1k02q3CKolyr76Jpsb+Ven47ABAfIECo6MnjoiuveMQY
piTQ3dtxmfvPRqY+dRVv1OSQTUpAKDh4B3DIAyraVi3AeY1+JY96qFT7qBlE7JeEnjacOnWFTxBE
eDXalg3aXuu5TnChRLXRUhFswisLVtx1DBnzE1bb6aB1WbOJlWbx58LBg1gZ0H/BsyovfMfc9DSV
Q7RfDI59HTWhdozw52+hWsJSN6Wvi1YPwJSEl0tsGbs4x5HkQaPLJi9zi9jvMaRs3T7eKV1d7quh
uILNo3m0MqIwAeal8pUBggDEvsWCW2ICTZL4bvAMZSF903vzqyQrnHm6o0xemWoZ5lsL0qS+0j5K
d76uQghNC/12LqZWax9SsHlsIRoItEFzJn/U1OZ2aJRa7nNUTpuJl522FallNH4C6eMr5psMfIGj
jb4OlHMHaT+iYu4o91k8sXBhOaRj+2jVn5c2bb60FLvVS3AO4WtuNL12HwOSgAFU28u2IrMS+kti
f22TYcmBGSamvi0he/kdVpqdsFLn0ay6n62h/KykZdyPbuhsHGya2D4MB6qTrItvrlFLnMh52oCb
lu51a9o9EUjhfIb6o6QbPlUuUHXvNIdGSuy71b1pdu3O5siwbYZs+SRSpgr91xe++OCnvWy3KuY6
h1iLelNV6PQNEfCAJA/8RijWk0ksucUWBHwgsuNgmab01SkWe+PQ0uXQz+ykpKSyPcCnOuBJNHuo
ectjOVG+G4qvjanTRjmEWGqTNyOEyC5Ll0isWKAB0L1CK77YdM3w7CS5NMVyj58Hxz29E76lUlyn
mWxvO7rSH4hT7lqz2eZWfY0D5lWvXDIC5adGdV/pyPMpmcwXI9N3Cky2/Vgt+iUI74fRGQ95bt+G
HKmxbWkHcNQd6TN4K10DE8WMrUMb4RjG9UiO1tYzvxXE9KO6yc0YuES+fJ/ScK3NjzC/bVem/5e5
M1uO3Eqy7a/0BzTUmIdXADFynsl8gZGZTOBgPAAOxq+/C7dKdpXULVXrrdpksrJWJoMRARy4b9++
NmD5zO3vl7k1MEOKZgKuODQVqcKecuDJFOK7RwV7Z6KPPDKCQOXJlAuXyFzSO6A3QEz1cooazyzj
dbaqh6Sy8nANZpCCGFPOLOKnu4n97pvAWRZU96AbKXNF4l6w1qy5PPXSdAOLTncTaNJlH5S6Fmdu
l9+nA39ks752xnKlT1I79kEujr5c6RaykqdrRYTcSUtL7dZbG9ePaCnXa7skqwmqXUrLBXyQ0NHm
OmPsFVkEkN7a21q0JwX8B0gVZNjSLx4GqpxZzMBeerZuPFw0qDDoQOEImmBn2SWncCWzY7GtC5RJ
jjJa8wU7gvOHZ6/VXuTKhNDmp/NVpWwiJMQrvGE+iL6etVO9lFQQlXvokmGOoP6TBMZ2sHEroTHj
RfXvy1XVcT281iA6eJgMD5VY9Z03rNXRtZJu7/twGVLHO9eVms6ZZcHVYKv8LmvNy9JuWcMfVui4
afvCsqJ137L0HMKb7OMamsSV28KLsKe2jry8rA5khKUnx9SSQ6MH626hBL/xhG9eZcZs7tvKtQ8Y
HlrYEl57l1dc3iuMu20Vc6KymK9GR9yBQ4GmoCbtNMm1vEoIlYJYWwf5DiRsVeyVGKv7Vc0/hrwx
jtMA1IwoRrZ12WPKqLgHrb50uO2g0/S9EwmMHU+eOXHLpmlwbyxT8TKA6DJ3KhlTe0e6ff/Y+YQR
0FMF9vYDKu8yFTb/KkR6JxKznqPZreVu6YI1zgxOBG013CjNtmUKu35NgR9dGyBeU0BaGtjcWvg9
EAGNRAMflG5V8m0lpX5mAxuS07jSsGIyKXxZ30K58Ggj8/QWyGHAmnld3TvOqvZZp69RyyJyVG0p
Hd1orDHwBC47SCHtDxZOmxdHOeUUqplzKEyRGOxGQPCbnMR6nlvfODS5WzyM7aLHQHOcvVq78gTT
trgSuf3IxUDxM6hFP69a31a7Tm78/VlrT6RMix1KbMPzOef7zcBah/Qf9vZeslBL5vmmWpT/0MHy
HuhSe/9124a/6CdfoXdIeTXgpoxYD18e/dVhNjbM2keyLktE+o/4aSjXf0V/zU+QyObH/26cqgVy
4ZuhcAz2fAUsuAxYyxFCnxEJT383/Hy6+G+QVWuO0AEByArGo94S7bOw3Xotc/c6F0MSeW6QUi2I
O9rO/NqYjX86Lv6WQPfYVPzzVXP7Raf7l8rcL3/q8Nls6lf/9Uf9J8p3NjOO//ldIPuTfPdUdO+i
/vxFutv+xj+kO1v/bfML4KJFFiMLYhsj/EO6M83f2CvB9omz18bxqjO0+ad055i/8V8MgqP40vRf
pTv7N0Ygm/OexS6cufy833+z/4V091WgRzGkd8HhSwIHuUBfo84rDmT80t0U54UZnFOyYM7IZf/O
dfr/fRX8BbxF3AV4in8VkT0h/UrIdYq1ROAj03liH2dVLR9/+Nj/+eZ+0SG/qJB8IgR9sMOHGMpN
4H8ZbdAVSkbH7BnD/YC3mekNywmpdgw6T5y9oe6ftLpfL5rCyP/dVOVPEVjba7PKyiqc7us4Nr6M
pytIuWDpGkgeKf3bR9mio8AyhG/QhdpYV+tOLQKPEIzlco49P0ifldEZbzXCTxJTwwMK0QarnKNU
88x0V3V6U1/jls6cf2cn+vO3YetYsjDHM7Llm9+mC38YWbB3PRYuSxSxAarqvmd5LQlB+LTz3xyN
IC3rOH4Z/cCU5GW+fB15b/rTBAQOvlWhqFAtpsI3pqra6cpvJrcbmBiOa/6aQe/h6Pzra+FPbxLn
JltpxC/zD8Ho2zzxD29yUCo3Wiv3Y6+HYrpmi3dBT9/9zUEMt7OLnYSvHbMUa6RfXqW1lhzbSGvE
xG30b6NL4z46lnx2xPr61+9n+0l/nKTxSsxgcOmYrN+iMX750pwlkBVbx0YsWoO2onYTGswRVRVg
uXZRFk6z/P1PEIs43kligcgkdb5MfsQw2IPJ2nfs0PYfM3ecKAUa7W+aB7cDUaezZEToM9Ywvtw3
ACPtDjSQRRIOPGWoOcUeoZP+dxbWydTbZ6tZytu//iy/zuy+vuaXC7NiKX+xV17T9NuthEzW2Cja
78AQ3BflF1aI2uD9zc1FNus4YpmQsCuic6Z/mYR66QwtBRoEr6kl5zFf1S0BhPO50BoKLyefaCIZ
+07Jv7kJ/3zdbJ4MBzMflj7GR1/eK7kiQAFaZcbt3Jb3kEKy95Jk4pDj1wNk4FbFv/HpbBfiLxcq
JyD/xywWBwRsWB5qf7zxmsJnw691nNhQvrwxAknw4ABUHpSwn2unv/4mWZT4MvrF+Ak1khci8Fq3
tsH2r69nNK1coGqNce+ijR+Gfs3rs4SRt77kLGwiTvMmk30K4Zb5vUIJD81kobsm4TY4ElnQGu8z
rGOYFmlRjB0OG9SmM2Fli7ZHrW49FI0Fxsk8S+b+GHlt4sA6J3F3NcON8cCxZkxshPazdRyGbWAx
dmKCX4Ek2kUVCyXypusJILhYRoDO52ml03jx15khmErLqF+tU1BmgbGzKqKFwhZWpnlkpjyrD1tA
wA4Xf5may4nZi3vEmR8Y59xNtO8GC0B6LJiAvcKQ9pwTMuSqwsDJoGc4mDhJaVUNZBDwi1C0l7Hg
ah+7YDwIQsvWMKkkUUlWKYfiKteDoQ+RgFITKLeT35JwOo1QXk1/vNUK8L/71vTkq1wKTdtTiTpy
TxyI7V/aHhj3sOx0X7LkrWc3W7yddST1pH9O4Hl7CC5pQXIFDfWSfud0tGd7J83UXLIoSfqWj1ZO
ZjH1Ybd69pPSCcYBp7esfISqRktqVGIy8UJKSKOVCezzMjPxOQQ0MkRSNaWkizPhkFwA/fGP5jyA
vrUZo6B4WXZyF0g16Qd9MYJvKINqkEyIRiZD+jR1cNAACPrGA7EehnFnt07eH6plqczD2tpKwmpc
mybdAcVQ03FeA0CKRNSMRI0AsNu0QjBlj0Dr5zoEsmlBPXL9dNo1SrnazjLyEh8/LLECQ3Jfryf2
m2g0DL3kfyeda+fxAAkYjTuvjZecaJoC8HHhXPQ93zsb46sm+8skF8EjelmDUTFPBgsY29g++wkU
qTBjPB1EM2lJxbUjc2IKEVySU2LzAAyZfpRl3CjpPnRdAugwsaDqX3CuU2xUEg0urrveZLTS1c57
V/cUTK3vV4AZpSX911Yp+zOp4aREFb4KY69rZSUis9JbbFX53D6PytIe0dbnYm9ZWg2XHkkMfmIx
gr6CrAyFpkrxn0XbZfOTK78RyKVy1EKrT5LnYhhbGc7u0MFDdMFBxyTzcVtAtRDnZnUYdsyjkoCB
DUhpGjDDNta4iSxuKwSCg1c3KZS+uuOHFBojrLQ3gW3B2Gk/LKIHgmuRN0BNKtNd0I/9gliKfBjh
sK1rBp59mhLjR6ANZD7a0l9mLi82fqBJJuq7A0pJj3wPymhMhgg3A4GmS8N6rUW/zHdXLEeRAeQA
mF9roOEsXzIUsM11uJEUVlNMTLm0MURx3zxWLJSk9zwEc7FnDJcNqNlWe70kwZiBvVUVgKpJf9XG
Nr/xDaIuD4OYIYKlkCjFiaStaQato5n+Ew5q/cytq7+hzS0pratmPtTAboJvhQlHat9mtqNl0WZT
Dr6hC5AyZPV6woxwNGrcUug7Rc/ASILVyw7taFfkqOtT92LYVdffWt7Q9ReCxJ2H0Uqd7KQ3nUmr
PagEPuqWnK23e39hr/lkmaVOokU9ZPmlLKny9p259OZtmwqvv5+8xrRb8ssJ2SQavrVgmdWi6H7k
RQEcSmtFXh+5N+uSuVpv+5+pi4C1L6lNCWobEhIZhkWbs0ibplWLCG/1xtsGntbl0lWEpaJLkKfR
eWl1QDLVvwlfs+toMXDmM17qizsmCWYXG4ks7imi9edstVW1A1zrxIFXdXkMaLY9w0fS34g1mT9d
yJ4/a6oA6+B0bXYjZ1/I20qv2g8mWPKb01jTnVnIoI/stPWf9EE5z3rHQmToseC282Bnkz6mef59
XgbaDxk062s/WRBeF1rEfCeV03vnJplZrefwHGNPp4AEpeoAqEytND8CZBfV0ZII7FrtWXG95uYK
wzyfxn239A1Y9yILmGMCBOAjnE2/DKWfyMuCdJFHr0g5sVjiZ/KIVGjvUj2bXHBKTvU86RPHKpFC
a3JQGAp6UNQOASsOEQWfUyDAiJlBpz2nbWHewjTWLPC8Qwk1q7PMT/KCnHpvtlCLzzkLUUfoT0Ma
DmnD3Z4ovzw2hUi6U88Q7n0qfAICTNZpXnujBOhfsXevYpkv8/Vgy/Wu7IXWRSQGe4wVHBdYsEwt
fd1VeoIj1KhLswGYlzefFWkl7xZ73wLMeo/w1qKT93Hp2Iij4wrB71DqWBCAOudMpnA8dI+TrojK
MQZrfN++2u8ldQoFFgo8kToa7zQ0XDGJw+IUw9VEOoJPcNdsM06qLTYs8j693WhTcN7qJXtdHN4/
Knbe1yjJk55F5ty1ZpwVHVE8KZL17aqtbRernpWM4wh2k22AwG55gns47YgRE9oHOYuTJDe0CQgC
I6bQ3RWLVX9TJtPj6wVFbohbm2fIo04MsMbG41he1dNgGLusBsdY67mVHL2+Fp8Z0nYe1ZrHVMeC
4vzdrbEvEEgBt+nQ84n+zH14+SDQlgJd0a1tvlGmOTtWZdLkMDMH2vCOy03iT8zQWi9gbBIsCzvg
TeWWLyb5SeCZyWsYYyeZNnI1w701yhUlcwi+yIG35UwSnqUxkb3k4Y+5nTtpZRH4ceO9T3V4Z4Yu
9Bn0XQEn21zBWZVlnbw2uDZNpt+NKUE0ztbTOhkaqRkYn5ibq6F517QahozDtg/k+M4cl1CJmYwv
t+tnBi1lku67QHT35DWtWUzvAgUaJlAzHQhFgGArJT7U2HFMfKIFW0N7jViJIeIOac8M0atl1xlg
wEh4G4oPwaF47/NwruOKCTkBJ/4EmrojGwDwMNWX2qnV59g0WHfuQuGzhbzv7VVXp1FTXgUavrDf
Sn/smQXAdsNjkJpsj/bJAvEvWWH/h/yCOlGYINCOM1MKOH+kvJ2SmrjxaEYwIHlZrFK/nlIomrGQ
Bd9qoVR271GXavGUgP+OZrNbxpjIV7mzOhaY9+RbjB+5PxaUrIybiNBzcxdfjMIIEiXCJdzEzsil
YiDHXDDsuiK9zlkYmI4Ktm0Z9+TBWzCUpXEStTSpIWUBym+bRL2Vme0SYVBV2XicXE/dJ6ldqzOI
V4TWYLKzZzluAz7SnkCjamZm3bRyqG2IIW7qHj0LzO2O+E4KYGH04mVak/G9g8Hv72pD+F5ss8P7
M6lyCVAf5GwWjRzTP0enDh7ccgigf0sXmEovu+fR0otnxU6Q5DQh7CfMAJEdVNA7m/fJSyrevuti
/oX8+IwQz27S7A3yY24YadViHJ/6Tq4+9biUR69RvOlOCseNCscnDsCb0gATkR348UoqFY/kwq3v
IK7lPfw3mamwBQr10hcjccHOrNfnRnNXl9Rwg3QTbZTeM5wdCftvSeFUlsYaTDsTpOg2re+oTR3k
DdwjvUm2rc3gL+NOA18ds9w9DRinfTIwINdAYWaV72otNKeJ0bfwVKyg5chbBFcmwo4yDpOn0vsp
8p1RBucFEPS4MxLXfag9OJYHaTj1FVak9bWjwgOqMDPcxc8TUNCZCN7I0SsobCaj9UuyJCBzK1hE
13ydLWPOnPE0xObMvHNVv3zL1rpjbDKW1YMac/3BNJf6iScQmRjWpJJP0vBaBp6Q+26DhFEZg8Ki
07jWCFLyE0UqZEDC+jPYIaK8UixZJDZAJP0+ZlV9bRMjQs/BFwv8bxV9vxtnLaMATmdnoFbMiJmB
D1ifpC+IyjOdxoRS6JLTSoc1my8EqzkMYZg+pVTHEGv49Zv6RNIMt05CwXq3ckJ2XBIjAYNBIJKH
xR54iJRzmRKcYJvtThiD/Gnw/xYk/szth+2a4xi6mQUxOk9oCcAOY/xq+xVColKBfIDxJ/dek9gk
4Qyr5u5YVrWIj0+VLiIxu9MbYyQCWoK6da40YPJ1PPZT88C0XeNwloI0KJthXAde0U6rc2LBwwhn
jqKnUebZh09613zcdopvaga/2QVHZPXWkyLcHNQ0+w9lwmMMzGwzfFMdKKZQSyfrMPUzbBm7aZJn
sl7m4kQ8bfUS6JtHUSW5QQcAWfMSWQEpsvOVeAKM6GhcEpZNbK2WBwMBMTiHw1ljrzP0ZLvmRFtw
TVKA2fbPqh/rJhyMLj2rzIfJncmuIRqFf6c7qyfWiyAcvAWhbtK57sZAD+iNwfLaxxW0D0WN1paA
FKRqsNvQy4YjJrY5dGebmBDDmys9Whn5HogKySDJ4pwWEdAaLzt0TJMS5qGGhbMOLm3oTL7zRuFi
m7FBhtlNk4AzwsCCL5GUOMLMQ5NS4AJTEMOjvE/yOhST0Sd32M6I7MRrNr2N2FMeC7qlkqM1r6+H
znDba3TBgBOmA0jN+WBWlFQYkeRuoEfN+d56cqOUWocZXahpvwlya3reGVF7nJOK/YAxn1QXOYNf
PZIKZj/qg645oa986yEr0gLwK7NNSFU+VSPteR8Qt74M4p0UAZdQ8aBcsbkE9Gd+5XOmDw6XeiiS
QDGjIo7zpzs72T2d15DtmdsV31pHjJ9Mn+Z6D8uUZ1NXwiE/zL0Anz1u3PGQOhkXxKR0MnNyplk3
ZM0SnUGYwBKEjT1Atk3oWuHbmotZ7bd3+kl0zJhFWY4pwHCaJjtDgtJ3WzStFZU0GEVE+kb+KbQJ
rbGqqYFDyOgr4NbULtzIg0Tdhea0lJeWsnHgDKV1CVee0PdKlxsHm33Td9OotMuxm9XbmOpis2dx
npCGkat7BtuOvWWXZfl+NI1cjwvHKfkgl7Sp966SyQf1AXlrVPuEmSSay++RA4lnP77jhoCu7PnX
nld4D5pTa0+DV7bvMF5XHu2WSB+Hamtn8qQZyNLoEvdhporKgGAITC1VXQbWIRgDfg7VAbLFQlfy
w+zt7BUstHxKPFMg6JciUce0MH1CtfvVkFsD1RNf6rurOtGlUl92JoE61E2UHQc5qeoR2mdRRXnl
OEcYKnaLbyUg9FdXqboAcDAQgQHcgakEQdzmoovpyJG6wmzHPadFKc6l+8ktWmMnVDna4VI77X1R
TMSflLZFimjrgGoJ03VN19gb7CYPlzalAtWIqLirocAGEV0bSdWJ4iDeaX4jyPnURic9DE4vbwgN
MN8CtQ3bTalRPXIwE7jlDwP6kkREuRyqpdEOcHcHDAh2ZhChategcknitbsjgeXCfyeqzDGB3LKr
Fs5TY7+MXdNIrAkT9h9sNBm+HsvJb+bBd9odKtZa7tpAzVncVlVwEosK3LgjUnXAQz2Pz4qIPBna
ajTeBwpUNueBT2ThILk2zzUhCulxhDvb4+rWiv0wc+FFRIEELpboSsmLalpYiGMOMtPFW0CQZ5k6
kQMRwDo5HRnqu9rSsvd2LXiZuuDUu+j6oNGORDcRZNEELheWPQ68wrRIAP5ZnbnO0UpWPlpMgXUV
Wl2gxJ6WsL8SWHSr0xTg9MXSVvGQU7mSQagIOsO+07bTuu+EwpBip45vxlWAczrl6xv3ud3itHJ7
rpUdG0m+fNVRq/J9VWfQKGdtJmdmJqTdjbbNZCC3EL0PRt67bui2W1RiJxPTj03o2k/cwauzt7DQ
32UNmRXHjh7KxR2bdEHYOVInLgLK8WdhNNYr3caycFSo9butXOfMVvhs8NxL3VfHXryXLje77zCd
cfOPdhYQWDlPzifyMcYLZacCszvlyrL3JnP4MXkzUHwq9fYtqF0Df6EE+QSyyH/isdV4eLu5Tg/j
ODZ3DDl07wo0unxShEXiBGOcfVvi8XlF2EgID9AyRSXd9v0Q90aftZjptge/BgCwgbVM7kLoSAFv
2Ke9+L4SnwR+LGOO2Uui3aJkbhYnNgntkfvRT+0PK9eTh97HeBJVXqI7V6vfN+U+h3vzzbMWkswN
RRI358JoTceC9CVx2wvEQtKSsq6JLa/3zKNQGMFCl2MWzJklaydekzpnwMX9e2uuJnfEULjyJ5zU
YTxaLp6rcE4tIuHHJhNZlOvrWD1pRd48LS3DHDYXFJjsTtkY3eCu1rFy6EIBuygPyPrEPgOmo1xe
NjPhUaE9jQGnwsiIAeFPkqviOmzaIbSZ3uVgl2SsmhiskjjVMKdvhnFx17lI56E9pNiulZEU71mZ
mMN+5CZccCY7EDBm6fovehXMaaSZ2zOdzdeRF27IHAlFX7k3y+r79rG0kT64iLL0JdBQd6JhafCe
IOqhufXEHv5g2NAZcclpsHGapd3FdVPmbwKkORVmnxP3hS0BP2djQmA+cjSPrz4ejxR7mVNTgOto
TyBdnMQIS3iKSegkrXxp2qb5ZG3beMhrXyU7d8gmvswtFmIw+/aJE3OEKuQ5ila+xAqbc0CTF90X
H+ZiNRQCBCKkh6Wi79nZhKi8JqTI59FAcFgfAVcerpzW1/FJFkHr7qZi0060xhH8PKaWC7+XnSQn
Bw0YuatqtPQoYO7ih9Ws9NWy6vY2KDUcMWgCCTm7NYmBuH7y22DOTRvdrjaPKWF6wd42xuoaT3XV
73PNSIKQAA3/ycunhbu4t1o/6pGv8P+r0vT3jZv02Q7tfqWi8YbF39NWJZeZXg+ARNNU9ee8ks1r
gs5KwlBiZj/1IDWBjpoaxvc5KOWjzdCVL43U7W+JcpI6WvkQmr1E+yPZYSrZzrWaADPOmvvfp8Aa
gYX4afWiY1FJYjkaxZMYm67aGWbNwKhnjdaLlNC8p3EuWp76nA/zvrSM4jvTZlSknO0HLeq60lkv
m4LMYa4Ys/5WLwvZCI7QrfZjlPaa7FTroTRzUgbpbUNcR3lqJm36tJxB/TBIMCxCnjTdcBaKsUzY
a5MW7PHqGje25Y3ELxkTjnwik4o5btvAodNBtrjqOCcInwJ0dfRsrNOXNs9ndvBwLLMNaJgnaxpG
xeHR2d9LK/VbINsJwq3m+vVLrgtCRxPyPm5yVzr3cN/N7zpaGILS7GkfWd/QKtkOvq4DjDaFxmF4
8mefMReNmQWk14Sj0Xk5vWUemWqX8my2rn+RLkNLxqKUW7wh2u1nQFAD59NAyKIGlz+J1GDhfRaa
kX/ga2hm7qemRt4fGiY6LE07oDjIJvSgD1kcswslIrmESpV+SOPmUwJisFJHwEHeWXPL9kfu6Jng
HGV4wKk5CfxLPt/SngwZp45qNPOWkjcxxMWCgGbG4+qJN4znXCy0bFNDumnPXcwyirqx2az8Nrt2
QK9nBdy+lKI4wZDxtw0BprUais/SPWbStD/NehWQ3mU/kwpnGSMYemvqeBA0rE+17HXcW9lAdZHY
K9FRGlh4NI+UyyKyODjw0TPPXEiKddf8xJjNuZksNbIVNpFDSAYY0iIoHx+JAAffau6oHaQTQpO3
fH6VbEojfViDx6mq0iQyE5T70KVmdC+k2wnCmwICZ06q951rmAH6rbFd25RYPHDjVkkDTZZ0G16I
qfDEbEg6l9NM5krY1M6q3VhaZWJdtNykDqdi4Y4uu8bUd4bmc9daHam6hyxjTollOUk4nti7n3ay
L9HGgwZRJmz8piNhNEfUuGRtHrVQmTwerwqEUS1ukN/WuHLH+q1iSVeLWMwyBJtHVndHPaI1ZGHZ
VF8eqVRPIMGcDJ+/A6ufX4nFG4M7pTn0bAmUt5NJmNfOx8zpRB5qsB4uiUQBSUq0nb25Gr2NgiVT
N8rTLk8iny84DbcbhQQEDfcROzTrwNRjQvOK+FvBzyBY4AAqj+W2sGs678SWF636SHN6ZRDgYsYJ
JiNOL7l0fVSZo1UeSKzgMTAGW75OId3hpDJTu0E8qZDUCPVJo4543yYKWpF92mtX9VuUHZmpfkdj
ve9J9iMnFgavERlsAjSh6rrlkfu20naGjRn3OKycCnvp6cmNKC37Wm+s5mNkGrCCiNHJQLXzQtLZ
JTNJDuVKKRSRs+g2sdOXdEply1BqHyRSWzjjluTeKZOApTDi/LZTPG+s0EstWled9pYNDGv29vTJ
yDijb9ramTLYMw71KPTsUUfRVt8FyGd/L62FvEetwgmOwMOrFjeNrN3uQLGPSt8ge1YXE/AMXNum
jUMdX39js6FEW7a36CMuFnijLzwzlclEgI0dkrJdnaTZvC3zIxtWww3QPUy2htHP3X1WUPCG2B4R
1tLUG1/xBCAjr8zBWDU0S98gcDEvBCHbPKXtPSEXnr9bWYPbU+7PRuTqZcWyRK2pe2xL4lvfCIEu
W6LXhm3bT5zmgmoVuGb1UClCqPC8LOmVndqwlylnM23fMxbI9pVRuwVLQHUwhDig6d0JhyLvcqaF
YyswD8qEw8gk83kLX2bpKasSdz9ba/WmeV6vx81AMjL6/ui+dZItD0YHQlfsjjYIE3peqe7EK5dv
AaHrF2PbI0aQQp3/DJameJ0FxjpS8srhe+AMsvtBF4Mba09suWO/NZxW1RblgYLcRo3C1MlyXMAj
YiX9Io3dcjZkFORNt5wRx8Bcdu7ABDHxalja5GwSseHNLJwxN2ecSFas8MefmJrBEbR9h/LKMkya
PDKLyBQ91dS9szTG+aGx85qGZp7gAyZZh5Umek1fi9ogWR0iTXP7mGoEByAlB8Lf6R3upV3Ok/Kh
9nPqX2Sn4QSisCa/QM/L5zUb+jrGlNb05IhkngVGzWhF1PKAWB8WYVjzwc58bvu81Ys11nwS0BHt
XZmdm45hZMwCa5oh3rpZGXcaf2hflIOlneTkBLc+xV6181iBc0ktyvLEwW4MnpO4zpQS6z0IgNU9
S3LaYHq4GeZxnAUop9TppqR9T/zqRrT5gH/Z497YdOqSYOigS5Bcx3Ujl3Z9bRFLSPQPsaOWy2PF
qRtt3RtigteOpOFO52kaZmwWVRHsE8nDjEGRzQIxYEiahpnArwzUetA0JkPCdTjxr5qBsk8mYFeH
DqIIH9xi4K7fcni3Y5qtgzMfl2SliNwxOpqGqTnIa6YFoZRu/0PxmHrQMCTTE2rWArg+myUZHovt
nCBGK2+nqXZAYKyTuYoJs5QdSq7O/oLVG/CoigIlny3KmSGqU3f+dKE5I+fbFJD8ezAGkQdngyn3
1Uq6CSnwHnkldUvIZuQWVRsczLyCb2G3Q4ohOAMuSx+Zo78P0F8PwKZdfrhdNOuTxKKdH7PGtbJ4
MNqgQ3XmupxPbVG631mcDb4brZrWkG1HcwpQ3rTGvaJ3YM+LVUuEp0DqXvXkIPJnt2kxl/In4Wnd
oeinvLqeSmYApxHBFFv4zFBgp2wvu0Fi6tUOHUVLERDR61Kywcuhfl5oXwG/zGvvnUotFfpdQinr
kFU+EsDJ05xkLdHhHyDNk+gaCh6H0e6252VeGgBFWvZehkw/WIwUs5u5E3awy2yvla8mD8X61tKC
VmNFDO9HhHSBCmgJt/2HMexvGZz/d+7lv+QU/CdamJ2/JBA8vyvx/b3+r0io5Rcf8/bX/okgMH+z
QRgGONh82ybJEqfZP3zMBv+FmhcTFqwPz934kb8TCIzf8LvBcsO6iJvZ2oBUvxMItv+EH4c/T02A
VdP/WzbmzUH8B9eZiTEM0QDoDiQCz8U1/asLTGGCSCdivsNtWbQb7oR9lyjEvzYESd7Xx0U/ePOD
Tkx9cLwhy+o+EDfg23ZJZsaOVYQaAj80N1LsWHHuHmt8h7g4l6dsetLX66y9HVQb51QFdZjPBzeJ
Fv/Obb5vO23zpUfRYDz8X2fb37oUMdrzz1eD/C8u+n95tf4nXoMbs/1f2+gfPrsP8f7L1bf9hX9c
fab1m65zaeGxhV0JKBkf4z+vPv8332BGx2WJ/xbp7P9dfe5vG6fI8/Deu1DmPKyKv1995m+458kv
MkzPIOyAi/lvmOhxUn6xG5tk4+DL9eH9B/RB+le8HFnFIvDSrsVKlY9nkRXajrmIc9a8tHm3GmN4
MaHrsPzDEFAt8zee21qUmURS+hihLjEk2B9IHSulh/BPZbZkL1m+rntnWO1LngBsVnEaekRENf1B
lpiyLhyPtj3A0YgzkL2SiafQnVYK5xSsSrumKejutX5qr9FbppAt1OFWp2AGZjHI537V0qiesnw3
OQONKM3tjqjKftcFpvaUq9betgTTkzJwL4aTQJVZ9bm9QzSyH2yGqiziF/lH4/kARjMxnSwAB8dZ
VupuWqb1YkZOPPJ8NtnqNNZd06/VHqNHcdn005Xp6LcpAIB09u5LAybpahoPCe7ZyIf7uO3MD3wM
VvIe+BnRXw1LecRzh7bAMMiT80dCBHM9pWInAFaQ0XfuSD8FT672OZryFnJ1Nq3yxk2fJjCCmlN2
xyx1plvY19WexfA0CPV0ml7qblwu69rHyGQN6tOfpI0zsqyOxmpisquY+rJ5u3wYeaY/2EPVnrTF
fmzWenorkgAPWmpDIDDSGHfkNUKPcyBd8P9Qdx5bkiNZkv2V+YDROuBkCwOMmzmnGxyn4ETBga/v
i6zq6axqUqdm17vIyIhwdxgAVZUncoVG16Jidcdn8TSWEJ1sq2csXonhMUJLwzhWA2XVMHQdYzla
my5r++dOp3duM8bYFiI6P27Iu36RlAtUmqO8gvenlxMA3AiH7Ftpd+FXHw/xbu1gv9N1ROaS5tdd
Hfa4BGqDQGZo+FrV3dpth6OMUH8s9c040xuCt/JAGs6fDOmPZkxAr5+eoxrzwDwpmyjrP209uTcz
PQmmLLtwkKmPzpwqm65Y4i1Ykgo5ajl1w3SSeMxEwda1bj5jje1W1EdZUBbD06CtoYc26uMzDXkI
pp2s+SZatel9reTgZVOzDTCwfybTlJ1UZr6n0OHqcLxHPLcKkrVzoW8VDol+lDZ+mpTBKL81ScKV
AzyNiFo0kZo+htgSNlGrt4GcmE+wYyRqvXB54zA8Vn0cTOWQXRp37OFYQutA0tg5qc5WL0I1hkBj
bCtphBrbQ9vxB/L4t0x9PMOKdshBa7PNvEsUEismrbCb1IQ73gg0+mELGsPT2cDhqDPoz66mPV2d
8qgN7k/TqAd0anT6tDsxqpy8SZ+xbnb2dImHqQ5gnjDfsqJgGNPToHEyWnqTB06PB5xw2UmvE/U4
cC5lLKtszUZtN51e6oeE4/u1reprOzjG3QTthRi0/GpF82QPY3WjOuZdqTGRRq8APTFQEtmqxhLY
tviY6iY7tyjX941C+CWddbgjBpqZwcR1YgtHZNSaOWkza/V4EJqPpTOsUxM7xi6bmQ0PzI2zLoxu
CFaAektjYAKFsqNub3zuLd3Y9pQ7P/SaeekcwbWKhV/W5dHGtJCX+i+q4KEx4uRiRZPxnEF69ev8
pmtd6Tvz6qd0DDgC4/hVAqj3Iqnoz+ZUSB+FNjmx89vqCSO/zhCvCAXQPhqONEoT07rc+FaXVLty
BlEOl2b1tSX2mfb4+tlgEI9vsPnK4/SOpEF/m7SGF7vGhZD5OnB6rmyt8JIo5Z4EOhTGyXc52x92
L6/mgAePFmtA9Xme45cI94Rj06NZg8GIeqs5iDwbnqUoigudacKLbUGj/SLtbYih60uHR3RO1rZh
9KPlt0mrzC/1HGtwbkXg2+12x6iA113LsAevGQoMZEJxRIPKt7QkT4wzcp4nWaNboqntqIRFDwQ+
zszX5W3ohjEFx7G92pXHTbZEVqAU+ucyGpaXj6G2qY1y2kWG5pxQXpcTh+X4frZt7T2pDJMRS9yp
V6zxzU0bJrBmMqqoZU0QN3eTbWQslzyD+eI6pe6VqhV/WyKz9urgpq8RrY1Xu2mbHxcSzc/Ex3bM
FvcOEJqxwWU0fZo4mT/mOpNov+GJH4QkeI7IGMkIHBOy1CBN9dA4Uf5Q2Ml316n4giqp+6JTy+eq
W4b7dQ7/3M4FKAFrOZAIzVA1tPJOVIOabObU1VrsaNarmMzBK90i6OrpfbbLp7AwKn9MF0HSNA6v
g8y+UFlIoSZdsZGCEmIlzhn7EhrQPuo4geTTC619TpwYVbJUV98pMXd9i1yE+0YrpbwvF4tzVzvm
wtm1szAORNjFmz7U5ZntB4XZWV3aj4YiHNPDUdW/2UxU9+5ilrcd/bcH182qM8Af4bdGyslJSwqt
9FBmmrOO4ZCMM2buJ+ZJ4+2QQN8PEoxbn73ijI4XlkO4J55SP5M8Mx8NZN56w/BhiWivL4kwdFUo
PmSf9PeDpjVAKJzyXqvj9oGtiMM8vrQ2udW3Xosi6oUqThrGUAbzTXO6oRFvuaCg9Mc4y+udGS7Z
U2WozyjO3GJ9UZ3cetKPydJMH1wPzm2LJaufecFzL+e4/434Q7OfJ63+ZAP5HBi9aLwhsX7js2z0
26zcVbQXYnYrh3utp8DDofcJIhnAkNB9SFOU/VS5yia8F3S0HvQq3PRUCG17N3+ySHj/Js1oYa4m
pt7Ou9z8dpzSF1hGOmPwEaQ+FQ21wc78OE6MFGZEOCMDVuHZyXoko3Q8MHP5cAYqmpk1UFOqkZf4
XLeLJ73q3dsiaqEYTUvYbpyYAUeIDZFcFT3eEWNhbl9GQ/3OtXlGmRP5mtsNO7FE5pOh9iPdfaN+
UXJex0o2RduSTkn890ugKnZ7N6Sq9dTwOOFT6yb5kNq6htPfcG/B9rUfSdMT0e5ZZsIcV1K/ZJZX
wBU6xCYOvERn9xd1NWgWd7R+LLv9nHN7QfTtRy5O0exqpTe+zRkJmL1XywqKkN03bNJaqZ5MegYf
MGDa2yTEndpM1g7eQb+zY/XTTpVnV+96HzBSea3cBukplbzVcSa/ocHvFbq/NJ5Lkzh55FQ7LbR5
S7rl5C2aoTyT2NYajwx8dGIRKn8Gepm8YkHSWbQ62mHiHXUvzdPoW7bZhy2c5kYr1CCtJ/OsI4/d
mzVRfYPC8VsV1OebbIbhVIqheoqsXL8Z+67dW/lckuhBlqxHzLky79KvoXTDYMDR6S3QcZ5GKg3Z
CpTS+dWLHHe5Zkprp+Hu5kkDfkDQIlZzL7OGmzk6Kllf+WWxM0d8/1D09miONGSJOL+NaEA5LpXW
7KeWUTtG4+hGcYa+CBL4BIHNmMZXI/xNJivsAYDYXb8wHSea6V7HBXOQJHwH6WNQqyfCqS3mZbq9
Fc+MCe3xGk908iiYMlKFOmjOmyJ9H+dsrwuAjWr44ObnxMEeD2nM4qnoFrnrMXeSyded8AAZVP3N
jLbd1zQG2wkG7CZK9FNeY7+RQNj2GWiAQ9PU/WHpbe1FOmqxITEP3wkygJszc7MwFRWydRiWJ0nQ
200+bzgbtQTOzPAc9W0GW0JJIzfQklA9NsYEcthYDD30bBg8PKWGYHMGmwJtf73PwTzV782UiKA2
6RtNyup17HKD+2NOxsLnxo98RcHywy5KZexNMaGvtWV4KnjQSmbkjQFMy4z1oJnKFtPkOK6zJdsV
j3jQ5+WADhwhzs2lw4Hd1Pd1i5Tl5RQs4t1d+pexAbsgHZ2qRYMKFeAhSa88lox9Cdi1ycrCSJl2
IXUrIRdOcZ5VusqDOF7npLVuP85WhC8Ep3h2P6V6sRNOaNMsvVS+MhsSsyGWQz75AtplTRFvPSfo
im2VzY/5aLcbS0+LG97/0RbIYRS0XUOjHA6tm5BYA0KC2XxoKXZST6RZ9auJdvnIKuZ2XWSN9AbK
x6Gtmghprhk3S8lGgyIBIjCpShVFKPWriPcmZOdzYbIm6VlTXI2mb45pWeePGscAXkwc6lhAwIPp
fANjHhnvXJ3+wNgCh+qQW7jpxLita9s8h23/VuuK6edOJzLQGolJ8G1YDn0R8sorFau8wY+m7cGi
UxIMQHHT0UUUVLoAI8jifJSdtewYcSs+/gtxGoWDV4Bs77ZvHeWEL1IEOEz0Q4lUvU9NQwRxuuqg
qLvFazvX5iGtHaxDDtysxVJnv7aLec9vsaAquHONXTtm6os1Dkvmc2C9xw/yiZe+8jCfopQz2ei6
ghxWJ6EyaZyTi0hyLIonhVcP3vQbhtY6vVQjs1+iRqfBoqvmgaTd/dgYRwIUZtBZ6i0Hhvfe/dan
6ADHYzf0I8ajImGPi7kxUcb7ihMfbrHRPboxOKQpNJID90e2AcbYvfKNvoVDaWKHr17EmLgebtvu
w8qMnzGNTwMDmg0DE08tYBY5+mWSk/DSkBFPa8e/urlmvBV8PARrOTC4gxnYafEyObV9noz+2W2F
FuBGijy3CC9LnFGwO/bFFepjyRsod/YLhdehz7nYvNgd76oZ+mBqC+Wp1hKOXBwqPIvdoq9Mdsju
UPemsmT2wK6XWKR+Nvpyl5RqeZJavtGbbDstpfnQLIXYChCJO6mab0MYO6+8CLP9mGTvpVIiTeMr
j41NmqjiGdDPEtRaZe746Cs/1Fpz34XZ4zhwQuTVlrC9cDvOChzocWbV5T3sR9BLKsyZjEmXne8i
V0nTQCqDvSYTQxI6VrrjL8oAwM1Dki5fxJg6kFLYYkA29T5jkPBWYu/gctvPegKU0wMumB4MN+0/
00FV4FbCA/F4dAK9nrb4umtv0CaBG3Bw7zV34FTUhM5FcjBy+u6SZEV+Y6LaEApPrK2khRyDoRGY
ZuN4I6qzP2GR3ejtDIQFWKNrssGU3dWV7lfaO5Am4ZB6BXS2SWgn6sM1Hyun68+OfMJ/8NCIipG3
RNWO1faNMOC451DJ/WrycVCymXtysIa9NLDplCkL0hhdQ9pHj4M5LzfqlL8vhjKsdeb2vhs4gHJ4
UTZ9gV1aJleghNFhNaHaNf+G5iQ7WmCIkc3MABBXtCAlE5VYql+bMxseRcUc2PHVh1b9SDpy92TS
3lMsL0E5JjiAsTIzZgPWiK4U8OmRgBOAu5yBDhnHkdC08uVO7csHqcoDA6OISNHs+jqZoI00VJBq
kXFmvcWSGT5k2qfQxmFHYGDeMphMPvEi9R4yFzUd9rvdDqeO7bqkpnw3NizG4BgeWCvamz7v62Nh
V8gUeHiifjRODMiXA2CovWaFEeG6cDs03S2TxWBmEFeM7rzvM3wB4Wh5zUq7rKMVN4ret5GdOexI
WppYoIxkl4chFKSxnn0rbV8oH+pv2gyHBbyaV+I6+aas0l0GJXFD1eMlYz++r0O67eeFQYxetE9j
kW71Jj1XRfNdg50HwYrdK+Ln2s1wZo9lS82uWjZ3RWs/MltjrEvh/JY3TLcrYS5cc/QC3Ddi3xuy
PXBEXyMI1eyHQJU2uRFZW4a3HXCMbg76Qrtzm8TmXSrUT45vn1SbAzEbC/i2OTFTrV184rzhapZi
wA1/sFhLwKMoZgI5EL5JpGlu4smVeCLxcA+RcgB8V3kVc1BSB4BimInrREAjr2GUniVJ5KeGpVxq
bOhI4ukTDNerQp5n7zS9wZOHxOMODUd6a558fGwxg26yf3iLOvMj0omhZnH5UGvTR6czXcLT2XhZ
WXCNsA57sC8kPmhUjIbxrbSmhlEzBqhWFfeaJY+RdDlukqokbR3toxxFj6hhgpGE3StT5P2KESct
prypLDw3RuFcFDbW0AxBA6lykynZaSzLFyzd6V5YSrK1zCY5qw5OKUCbI2+UqxYSlF/vk3JPDIHl
ogjdHSyfOzYeCq4yF/e0DqoOY7rPk36kHp7XSMUBs1/9+mwBf2HUOT/OHH+RdrK8ASeXNxL+8HhF
4e1QwKFJqWPf5eFkP5XsZE+uJ3a7e3NoNtbStxte2d19gXXITfJXXUvlYdHohaZikMGFelZEfQce
ctfowvp1cHYYSbjL6uWtGdlOJKRFHcIqOrZ5hsqceRpma8ZrZ2rRu+tipQFshE00P9dD/GWzKHo9
AAW2can6qhZc+IHgmJWbmwWb/h2TtZMGwdioCW01mdlvuklHM0g2dTzlfmSX5aORFfFuMqYTdSkO
C8c8bpdZ/2AEe8S5eVbDd3sNCehT8pMXxHvFegcaA2JlV5OTr9mjw0buTmZv2X7j6NkJ0N/dNPBx
uWMT4HBj61QUu7BbliC2yTt1WQq+fSkDLdwmVvGYWO5BzWgur3LOfYzKa+K+3bzynN1ZfyK48Qul
Qz3Hs2pAfTH1rYB0dgZoKc5O+67I4VUYne9GK8uikd+ApoZt3Xb5pucsCK02Lfx4rN0Yg2X5yTrL
FBvI56hD4MyIRAFdrP24m0q/kT+NoQXYZK+I0OS68q++nV611KQIGvoSGK1Y36dNlF6SMV7OqtTM
xyXi5Q5Lk7vFeBFkUSqMMXt3uPTF0u9lHX1ltGQEs1Sm8zi3k9+nE85UPWTb0nquPZzVRDkxfZec
omeS1Di3ltq6FoV1gbAcuHG2cPWwI7qjtmw101LeEmYNzqRRWlmH7V6fC2zEP20VkJzy5HTLKC0Y
1WanZb/z8twrbzQkryEwDlY5aTg9+8GOuXVqwPU1Efxba2lzv4dXRcZsBe7m8Uub5uIQMdflfjzj
SFYfFWGA3dZF/h3DDfGLkpyyDdr3DjlT9wEyECtTmhwJXwBooDziPPJkJaJ8sNPw2glr3A14li5U
f9Yb7GNPY8gO3YxPcRTx7u8FvTmToPFUDV81o8D3k7ZBtYj4ZGRpfuHyT1vRm3uYj3yjVVw+Nu7E
mwrT0WsvXk132GrzFDRgHEFoFcMGLMQa/1KbB6NATBsd7RipyyHjSdyxJfkC2BqEWXRSGg2r6PBd
htWVcqEQ8EH7je+CNgg5eHmunEQV7eBRcsVotC2IN+quFYg1+priEwL+uhytxXTI5uW4bWxl10+A
MEHJ9gEBWuOFRC3bAoeMuTEW4wbTUwNOQFkulB86+yls6y3HqZyNdt3eaQMYjYSJAdGRnH41bDUs
3Y7x05r5ZkZdUafpS7f5dmxQC28ZDzsHkHSzjA9zZO6thJsQC0BOwjw7qNREd6y4WEG8xH6roZCw
HG3t3uqP0RjPl4VJ0RYbKJhGLO2JvVFmFBVkcQyVnO+K/rYnFjm76UPTpwv+/ah4h2V0SkOB9jXe
k5GWWPVGVuWmfSrZNSUz++amkcMGjLV9nABV+KUDYZJg4NeUG9bGYisxK63YgcozT43FSoUI1pyM
uQyisZ89q0JAkDYPgiuNk0SY1Vn14BLiNlksciOSuiCM7uVoetaizb3X05WprvJffZmWpjllyrCg
m4y8VAbUOcqf2gsC6S8WrWYjQsmLV2XnFyy4z286+MBBHguBXZdlEq9dtJ/JtUPGWR5t7KH7ThRy
L4QK+LtW2fcYqjP6Uwx5z2oq99LKoSe5gPNpm5Ymfhs4DnB51dR+wjVPnXtPRAP2K146O7WKzSKt
OPYLkFWXUK14MbEGRYFCQGaXzhydVVCE+E1V9zZFe/8UisRfPzit2CjVmlTDBIRzq1I+jKo/i8LC
l1cmB7IJ8YtmwoIZKMLYDZPEB27I9KBNLtTciS8xq8NDx7r8w4crg6F0SMDZzhB5RZYqLyJvle+Y
vQ2Z7zCPfyp83ZwmUcSIitQbcibZl9kayjnOwdY1YPl3ZPTH18qmuD5De97kePOojqvzY2wh7uNX
MpFDE/1NMwz1giRk7tKGjWbPi/AmdJOnYunC85S55V3M6eZzUFrZeC7nBN90Re3jXY2fO1i5ICuA
n1xLWWSXvKO6V52AaKaqmVzmsa9fe3txjyNuvC3qVMuuNu98EBTapZyaxi+W8iOSza2RMD/Avpl4
rSnFIW5T+8oN0W9Vl3kCH5hSPayOoVOfFOabVs1gFGIzGp8nXLHHvjBUdCZCfHONhR4tclSOMACM
E9CC5WFK2Y9YuTqx7yi7maUWGLKdsx/Oq8jaYeUl1mc3zstoTM33YBJ9wDxYbQHIzsEIEnELLAuc
rt6zLI64RKNCvTcypzpoWt2+lpo5n0m7VKcqWcLvRkM6QQMqI9VCR2wM7uqiJKWBkG0koAXqpX3q
hEogpBXR8t0nVeGJRA13SKX6qZqeIU+ID3vqQk5GVreH+tHftZER+aBrmMmVSb4DC5CSb3WbUxu2
E0sYmwvsQ+vDI2FF5AU+5oF9EXs8qYW3STiMe0VTjZMakdWdJ7Nkh2DnXzUX4LiAGd8jMQB1sIeq
Yz6ZZfcNJ/zg/xo8yE3hoN4u6WB7xeDCrF9aE11zIYgYRY6P5yjmFWM0/x+WoP9tZh/V/YOj9d9b
Leh07uL/c/n4+vmuyr/3XPzt7/6H64KSGUw/jr22Xa69On91XWgUkpi6hb8CQJhLrR7Onn83/azs
QkBTNjn7tUF47c/9d9uF8heH34SGiFsCm775r7gubHdFO/3Z9GNo9MdCQ6FXWtGs/8T7U2ZLauzL
iH3Z1eAgW8fqGTrFTwKeOppf0yj16HGbOXQ572pbv8axOFjWaH0sQsy7Mm6+zQh7A8TnWwM7PyqN
ZVZ7HRgHyyjZS/dNj4S2LTJ154TqnTq3Pka1W9OwiQQyaK/GLv41Sw7ILGfsG3A0g0VSpvZa5b9U
3OP4z9swyBU3eeg6u7pZYt4Ph3bOCuDQJrzdIjWZYgFT4HXhYs2/r2QT8KbzMweavJXeRBMbV2Ah
sKArbTtjar7ErJ+XpCgREQwOFaRBwBWUT3nVPMtiuZCWuKg4THfohwyjgDVZ5aZIGGD0VakHs43r
fqoq68ZEi77Y0UxtaXYAObEpuvDQN/lTF9GM0RraJknAJRMJ34RNwwC7iNKbtpKEF9ASCsDnrMk4
Srv6jCPyzMH9O07Ub+mIfW3mC3J38WIPSsBzqz5KuejbPnIwk5TGg64yKwXT5M1FI7b5NL40OBTm
aHmksuQHJ/FwZrDwmFX221LYR7NAc9ZT7bvE/JeqGB6nWdyVSXiqSnfwpiaaPZRRfJxF7l5Rxw3M
rSVn7zrxx/onbCD41L+V0mzJlLc/hSoUX648pKWVl4W/rOZF/KhbTE51g1CJ3ZsUsTTSNyet/AYV
k3nWmNr3sZY/xs19Tr4TG33IJopI80MyERbN3fbR1vQPApqEMlM0XhwPacO3WqgdYiAGno1eLbVn
gkjnPdtc20brbmxUdn+YWUGTgj1WiD2XbxVPvtZH+7jJLXTULNCrDoqWxEeObOpuaKBVd9MIOmNS
DQ1Tsi0DjdmjJ0qyTookgDKN8Tu4eRKKYiDOPNq3rLMB8znnJBxBFQg+togfGMf7QmmPrgCfcwrD
LyoM+VVdfCZxdRjVpaVfkXxnQqwWXap3BOuPNuxmiXE+6sP9mGLqtSYbbdBqN00BiLfnGKFoFd6g
0vFJbzJEW0oYDAWJ2402hNab5rRvdiwqeN6cyTjFRU2/CycCi1Rst4gzuY6UxFlOb/vTHOo7bnO/
USS2WDt9tAx95vnIgfKMCa6FCiJDZArjTZBf5j+NYJLiAaWBlA9op0nzYHdhjGHmuiGic2tWN3kc
vlXYuUMXd0sJzeylzzQfzALtowVb4p6GE7IkVzNe7trcmPfEGsKbtNlT2l2y4VkOc5kEittg5ymq
H9z0pJT5PAKbYTLNa+8RAGCFJ1c1BYOz5M0cEl5SEQdxPhR0ACUzAsYaftZpbFKMad5b9lzvTdMe
b3V2xbuKrKpftITnCWQ9MOYNepdUbRxT5GgpuMPtX2PRL65WRdcsXT7MObSvcW0yS6yuThYZaJP8
01bU+MYYbSdMx+GAHUHT90qqIPIV7B365Q+MFwadtVzz3MLhZq7AI+ZOrp9F+oHmUk6tY/8lcUD0
BinbujEJPkmiCKziHtQkh1/VX+CwgeT0tEzkyg/0u2Mfx7dE3419NkNtRhJyQU8w1c6J2gzKjaPT
lKOKE10TZMlQcUgKmFXDIxOVDCCEuhPu9A5Xk1OstoC71J2Ok7LkXtHojGG0k22Mdnxx0uWcjkCy
+0WBhrxwmghR4aZ4R4M7sLh0vkei4WPNxN4C/u/xu8mprDQA5RPMvhxIdp6hEjB8YccHn9a1l3cl
w4ah2+9zUZwmJUquTVGmgW0WIwHs+U1NbJ/o1zmiaJpGjOnLjRQvMyh9cFXPwThB9q7wKU6wN01l
7knp0dzJWUnHBLep++FRCQdvpC6htt6jWi29uIYaYVs7exGvE05+ZLtlL9HMY6X9cCSJGzk8TqR+
IJS9wBAaOAlMb3M/XBDNsc/khEkiCeNUuJfIHvtrbpTiiP5Cjnt1Hw0luVI5JoFZluUX/gmBXopU
1BTjR7JghXDc5c5mvE6cF6yIVH/VQe9OoSw1H4PMVztNumdFz2M0pxfIHdN7IrNiC3PmpaSUx6um
8NYaHoUZGcdeyyUy/Jwcw9qCY5LL7tYZY07YsbWlvIm2KDcqDxMMqzQnMkWW0g1Kg6XQsuQNQy7+
tU+KhBD9I6D/LqKhbb8xxEBQThDpHTi6nTK4pEltbADJNVHrW4zo9HJYv1Et541iDRwXXeOYpNzP
yHiJz9HA2KCVf9UJo8KEiOtGKPFTZHfqTlrW18z8bgtI33hQVpMjwJsW6MXqfFQ73IHZaofUCQg9
5atFsi9VQecQc+aUIGDQrHeaa8T1M/p9d2nDrL81FQE7MSnk1VptmFOcimtUYM2shla5i0Yn/oUK
mJ87ayZ5+YebE0N9uyNVYb+SHCV+bq3GT5UirG2xmkFrjcondzWIymXRP93VNJqzjLClyHCm4CjF
MccIYDWZ2nbZv0SwKj4aKYwjkb0QuZ0Dfbtupqd1W+2sG+yoXPfayrrtbrU0v8+WULtxhEgQ6h3A
EOVMx01j7vukq7duwpzO02PaJ1wHpIvSp1CGECg/oBiSwGQOdDSKgsNy0WinRZ8/hBt235mbATpJ
C/kIX7KHg8ZnHk5MMq159CWjjzslAqM/KgWmxmkM8f85hnqQcweaopPrxJzBMT0FcX1iDspY2pTK
jQIj5RjxVPNebxgImCAcLgp2AYKNOZ7ZD5PmjjAigemB9gczUMU3BPf6myl1zCxopCUTpMCmuRsn
V0D87BZvwru2U5cYESa1jPHKCIm8eYYvxF2S6Cg4+bgeJEaUmZR4uReSnQ76PLFeO2ohbuJMfhCK
GnwiG+PnaGoCRIgGviWaV5Wr1MfUzxF27620XqgyCuV90rOl68A9vmVSw+jJW5FO90QsO4D2ycmO
FYupxBVzC+aOdquHvsUa5rYfAw1QO0qfvvJZ2YjZ8pGGT/bcbAga54eyG7onEs/XnEtsOuN7WuQn
MXOotfLxgA05ven7wsTxFuHai0B51eYfF7aDCKrsQo0aM+bZ5ypGBl9i7VjD6PPGJkNMTX0OhNWd
XVX9qc6XwMjb+56qN30w1cBpuW9zVgmySeNuTPNv/BtIZ5OdP83h8NyGS088SmcMvsQFM454r5cl
8DbK/apILbeSueINcZ5LVTh7vNZPMiMNxd5KPkwjxc+DdefGp1HjIVxColYmuJC2LJWrQQIXalq9
LZzpVspuozQEEjP2oWPoy4QHORF5tWl1UT2ZAssoWpChzQdMU16t2FRa1ckuFMn9GDEqBWTFCJGz
e5GEz8sCu8au6RGmUKk42lOP7N9X7t0UYRCxtHBnZEpApOhZtxp5tgkheDW+k9Try/mVQ8Uri/SJ
VB66bmfuNedXAsy+oUSEEV5FvHvkz36IkpnixDQOZk3LqXb2G6v7YsS9HHv3ccqiM5PtLaP+NnCn
Fo6XIICWmPRp/DEAxzyxYA3O2peJJrdNwl4wb12fc92txojXVzjSFJVcoW9Hu6MewpRh8gP+CU6Z
m15kty4u3bMaS3HWnexCpnEJ+jUDlUYXs33SGfUyrxguSpedQScfdTism2XtEKOp58FdeZNud5wl
pwy7Ah6lukeqwlgflQ5J6SfvmYmP0/SOdp0wGVxOai5WeCpQPIfbqO/cMqCwhQhawYQDXeBoDOy9
WbtExLCVhzggnAWMoJlYGPgnBFjcqbFUQqrWtc358sZy0y4YhImbXRS320amkbwQkdLPzSwZB//r
8Yz/bbLAyqT/7zWBbZImfw5frH/6ryqAUG2HuIRiQOgmQvG32IVt/MXSwXv8Lb2z9oL/TQAQayAI
acAByYz9cU1f/D8FQGjqX2zdsrAqKn+TB/4VDeAf2sdN2zEU3VylBIR3jQQS3/SfadPSobCGFcJ4
nnU5HyMxtq9DbIjPsm3Mm1gvl5vMwqAYElS4igTySzbFlDrhf7jlPU284E+X7Pav2sOfGwj+yHn8
hyTxx/djMl1W0Ux0gur6P0DTRRqR7RyF/WxozDrBILGxzNPqZCw2ETzX6bjrgRmB9XQCGgJZoESt
gWnOin+C4f77QMof3whAZAR0mM2Ka6vr//8T/z4kwhASwFWfw7LJgziKWz+bOc/9zz/vmu36kwSz
fhmVz/GPKI2Cy9tcc1l/+jJzbomw41T3LMI82iAZZdRRAeACr0sdF2TQHeOJE0LOwo5tGX/wocd+
GLKZsdIsZTVocvLCOCynIip9q1wwCI9huC8HV9t1bZL7YUHYwMrFBEeNPnU4Qu0TeB/gR22RuoEB
yCCICATs/slP9vcc87/+ZI5qaihLZJHtf0z0mMQzi4Eg3LMoy1ONBdDk0F6pyVmWYMfscq/CU7Wg
zNSccFYhnLCoD4mQtKQkb9IHBm1YGm5buBnHoqi2aWrvpwp93TS9mpogAVjEEn/tUCbz9V9X8f7n
j11VHJV6JccyLZ1f/v3noYURkFqcQc94IJhIAMekclO2/+Ti/JdfReP5xh9MK5iyXrs/ferFFNIL
lZTO80x6iJyDtnhza0/b//kj+IdOjT8+Ak1TdOYpdJSw3v/DlyF1XyG5aPHLkNNq06s453dNDX57
Q19ge9e0hlS2upMmzzhfsHe62vhv1J3HjuRI1qVfZfDvOSCNyriYjevQIjPcK3NDpCpqLY1PPx+z
ZnrS6YFw1Ox+oFGNBrqb4RRm1+495zv1Qyg5HWOmtfJq29ZimLZVWmG5KSdyY7eZp6b4yt/5zt1A
9upZnmUzOJXO4htI0pqMXzfzjwymta2nQd4WBAteWVre+9R4DzF5AVC3OVctvuihrHUCtTVYf7gg
ydWNSqbxOob4HO4Nkw6ksiBytzHojf2Ug7VVbSU+eVWSf7FFxLwoB5s5ED+8U0X+Mwob7zCM+fQc
gyfH4t23a1RQ5r1XNtquI6kJ6YVj7FSX5ZsiafUXEODjrYhFcSUB4vcffr5mGgAOaAwDyyYhZnn/
kIgI0U3cP93HFYWaExZBje3KhWwpnTxfd0UKd2AsURVXSf2Qu0W1KorUetVQWN92OrwZOyIe7uPX
b946zv4sl6/fdoSQ6HpN+tznL7k9Bpbs4jY4BcJC6RwhZE013bwDJlvcqdokJRdi8kOD1nfz8ZVn
s+rFlXE5ugJSvgOP5/zKLdWVE4VxcMpkdk8t5XxytfgXEGHtpo3ps318tYslnN9JNIThsIPixHUW
X5kN5Nc0e74ysNEcIQoXneYA8QY+YLMhvWHEroCm5eOLMjhY/kRmFK7puhhQDGHOt+CPFSQoKDaI
kJdHWp72YxjRLMlROaLMRkvshp5LgFp+Mrtp2tv90F/5Yi/WdhcLJ0JI/uUSUmHPt+SPq2MTTJhR
l6xfQW+vTSf9SlZQjsk/Ga7cXOudu+t4dKXwJguPBPfFpSosqDAMI++o9XU3rcKqcfZBbgzf+4oM
5socODJI92AMFRTQSb0Qd37AbQGiHJZzD6ti45hO8WxG4iuigemgVRbDUs/dTZoAryEIvlApXf7U
Sv5OLC96JJCtWht5gkjVgcdXgOVGe2OeJl2Rsg7AAgqqoPHbae5dBONjq2Rd3k2G7qOEcbaW29GR
8KA6ZDSYhyLKvqmCvmKr2+3NDI7YgeYlHLgGkou5zKRnpPQrX94798y12bwsAq4kBt3F+9+49oi2
enSPuV17O4EVjvA1horE4ZEh53AW6TPUCP/6jXTxEBPeROINFxeLd8IOdEIPHO9omoVzP/aOuTHc
XINcn483hVL2OpjQhRrk9Dz51dBd+SDeeSUlSw0lFNpBnPKLr7C1dWVC0Oc9CU0QoJlon0szeDGy
orhSGRrnXnm2VdfAhEKBYEqdfy4jd+oogRatQu/oILJ6lp3ewVLAD9hgXcA6aQ+7xEWXPkhlruEJ
zaKfQV2Jw7kslPkjTNOSlMqzX99eFCpj1gwDvGNymwvmDjXTsfusNEgsreHD+q5Z34oJfqhQOBwY
gnm7LizCA5zA8PHj5/7OYstDtxlh8iliBl889yjprdEuSvc4AqvfW5SmK/AvxSNcpdd20o3tx5d7
592GlYdVnMqStDK5KBZi/KX0Y015rMEbrUoz93exLPR7WCPOPmV6+Th4zs+Pr3lRoPCzOOtTEQqd
hWhZRw3pUE+WMchjo4OeV1H+rR4xrX18kd9f5fmuhQHNYxNBbKfzWi2+2haldQYhLzoVGljmYqr6
bZuY6mYYHOcVrHJzMExvvA2yiv2sbqJ9aAjtliSD9jGrOmuLUbm89qrPb9Hib7KofPDkz+dUDonn
H3Wq53kriobSosvzLcaD/j7u0U4YiZ8eWhsqRGiaautH9AOriO5IMxjDvmpDdeWxv/O+C1hwfNyg
CqjdliVzUTBjDIoiOrk5Q0EFHejgEYTyxLEVBaUt8PyNLmY52yKUKMyS27ynj13lYbv/+DldljXC
MVkEiKKaaR7LQKh4xHLFlCQ62VpcFRvVJkxnjYCjMG0U+ppzwdcy1wpCsrC6wryyIYrLnd/iQGrN
BR9je86O54/Ewv0S9F7fn/yEGUhRCnM74NdaSwvBDtXpcBg0vz9VUYpeLpnyfeXT/5NGLk8xqQH3
3dg3X23HK58SSwSfOqX39K7S+raZ2Av7vMlw+UoyWudcic7xEUapsT5UKUEa2FWNPdTrHN6r7m3i
tO43DFauZc9dLimzUglYCs2P+ZNY/EQDfaQqDMbfFY46OtQp86YYSWSB5WPfjGK8ck8vv+9ZiyE4
hguXQ/jFUbVOp6YEw3CyM1BLdT414BlC68oOdXkcI5+NloLH9z2fLGc4x59Vk1OlZCh7ZnFSOMXx
aAOMzTxBjTCNEP+VuammsdvqIteeMnsI9lXU/Bwiof+IoaneyDYDTCmb6Chs0iw+fqkvd09O6BBo
WMQ5/VxUWUWWaoSa5MkJ3iypKQFm66IuzBe91MorN/vy+7FckzqZOoGroYo5vwu12ZWjKER+mlSe
Pw91UX7vVAw1JiuHfUia4osh2m4XeXieP/6R76whljufik0+nHnbXNSSg7RlMzEjOEWOKz4FNguE
6Y7YbZkjCWb+xXd4tkQnB0gxWt93Nq4kZyVoDONKrXT5gs+HNSLXIKfg1dXnF/KP+rnCusdo2M5P
moGfzOhJYnBmrkOO37HRy/zKLf9d/Jwv4/NJjFbfjHEErb3YNG284DFBmfkJV+x4au0p3jcIxe5a
s4EaJt3+pTIGPnRCM7chjLU9bt8KJwU5zi7u+wPpR5xs0AJt8zDTbvEiUNnEuFTtNAoeGingQziO
vbfJM9/Ema8T1NCNdyZwr5eSyemV33NZA7CKc+tsnc6chF5zfvsCdOy+kTWIqMch/YzIEPErTqBN
X9XevhdNvZnsWF6ruC7LProGJEwh6KIBy2M7v2pWSBmFfhqf2CwTws6x9RV+r+9j+6t0vtd6Xm8z
LVZ36JH6xzgHQPzx63u5StkuhQFfzT+938Xb27RCHzxmUSf2x3ZjqRKudlj2V+7t5UrAVUDf8HLa
UneXZ2eVzQrgyk1OiMCR2BLWdpfEpbvH8ltf2dPfvRSVK15xwdPUlytB6Ljj0KXpKS3QTjaM9LBE
mW8xkKwrV3qntnI4m0PZMlh/qdrN82fnRZqD5SrJToD73J1BbwCpe9Uc3MEcIM1rhK033V+om+VO
tap97pIRVVM3hNvZ/LT1cm+4coS+fJqOADfOAc0wKa6ceZn8YwmIEqT4FjKS0+A33j6jh4f+V7t2
UL/8Uhx6Xg7ZlZ7NzxeLW4w92lClMWSnXpbRfe/2DmE+xB40RZgdPLJANtoI4fXjF/XiuUoTmhMg
J3rnFg3OxUVB2pvpFEp10lzzV0di5q5vyEwfg6Z9/fhKl0cxLmXaOkWzNPHoLccXuh7IVofmd+qy
FOSOg7aDbirtb/KAbgNQteQPYqYMzbG7z7spoDNjZTcf/xEXT1L+3sj4KB06FRd/AxiXoJC+JU6D
K+JN7vYjtq3YufJdXjxJJjVi/p3EWRuC8cj5+0IbqMp1zSxPvaijG7iS9r0+MqA2DVzEQSz9A5Sg
+Mp3c75PUWEyaOK+6q4794+hzZ1fNDGsoe6k17wFtnNP9NELaMNhlYXGMcqzvz++jeL8Pv5zMQn5
C+UrD5S/+/xiylJtZgB3QrNu16gwWmTymlMnCKZMkNmFB75CtnMMKuuDVxvWU5CRKpa4mn3DJtPf
TU4TbHQIoYyO0YcbYd/sSTIgQ1RGiBY61b8abuqtOTvFe5krua9sBExV04xX9grrfK/gt5DdCraP
/YkuDP9crDcRn5w2Ma4/qlLLbjMNnFnAO/Lgp4itZBWJraeGfm1qQKqKgC6JKczm0EeMRCw7dY+t
KxDIWRbZZRJvonTYQ5MsT466m+b7rhrqR15peZuONmJEvN+foGCHW1lV7mYijGsVu5F2xwzjb6Rr
xJTlvnkC2UqaoG7FP6QXgvoAqVHQ6HITwqla/04GGOqnEB1ClOqEk1aDu3EM+oofP+aLp8ydsW3G
lwz55hbVYnFI28FQlXS749DEwJcd0mfKgUt9fJVFrT0/AKo8XlrO0zA9yUM6f5mEH2ZeC/L+qKAM
8/uVB3Y2tzbEGvV/TeRrAtyI7F0F4nSWZ6KTI16csmeeyHP+uG+yOtvVndNulIl77eO/7vIeWLSJ
qSN4cS0O/YvPSvoEYWbOwB/n5RgUQfqvGXh5Vz7e3x/M/6v6/rkHjJxdx2P8Q927uNWwBBoj6mz9
KAcyUhTVKOFhXb3qUit9YlTNb4XWI8FxQ8ThvlRfddgIaPxUt04xQqwmPIdrv5TICDs7eWTMMFy5
E+eH2flPpH1Gl962DZs2trP4TgBa4SyXmnEkH9FG0ogeUoswFfG/6LGs5ePBr+xw32nBT9nwmXz8
HM43qn+uTjHFYIzB9zx7On9JSr9AResE4pjKEfsJ0hxYVvQos3BqrzyMi5WUfhU1q6OzoIIJdBfL
N/bCqS4BeR05TGQ7qzMImSB4dW0S5PuQUZZfubGLwf7v38YRmiKOTGePBs7igvjzRrJquKAKfOuL
wvJ6o9dm+eQZQPRsugibGDjUPNg3bzRtstaixtwzdUnyTOrNuPr4Tr/38+kpuI5hUVSyUZ7f6RBJ
aMTNMY/R7CCnAW4jTSF+irA+a0PuXH7leu88Wd542t8uM0UOC/MX+Ed1JfK2DmAdAEFrAGhRF/IO
FaPxaLl6du1Oz1/r+WdmC8b4tCOZNlHNLT4z2ye3qu94h7umcJ8mGsObftBenAGi2GQN6Ir1Uj/p
oIp3ZpoacCvwQ3JKVTRq6s8C7+om/m7um0L2W80GPhOOxrUN6d2/kW8MhixyD2Qn5/fDQZ9fTr5l
HIdeWK+WmY8PA/ktW4xWuC6Z9e6yuHA3BQ6p54+f/HynL+4OfpqZPGozx1k8CY0TE3pQz2CtE2I3
JGLY1XKqb/71VWhg6BSDhuTf5Pw+/PG8oXBZCUGh1lG2obGKJQ3UBvzblUf9zm/h9Z3FGsyRHQZs
51dx0aF6YZDax4ZeJUgiHLIWSs+Pf8o7ry6eHEfSh6H7RRfs/CKGVheYH5V9BEnh3AQ6YSkWzpM7
J871l48v9e7vsRDZOAYLE46i80spaD/AtrhUm4f+tiRDD/9x1l3Z8d959+jZ8lx4+xhWLicVHL1C
B66WdYwodPZT4ILcw6s5g06TO1WU432hM6kmC0q/ciuN3+vK4u1zHEtSldNQRNmxeO/jwmnjHp/G
0ehGL9zqPqEsiPfbgERV3vpVyKYCF9Qo47so6uO3utXkK50r4k6zSP6gJK4AOjjeyQiDGsVeb/ho
DRvtJTDt8qkl6b7BNeLuWktnph5XbuQjoY2n75kKYzgctp4AglS5sXVUlEmStRz6Akxry3uo4phy
qh4ZsDkYCLjjUtbfDBsfLv4WW97lvbS3EkjtitWe46jq/DIkD7cccXDWrf3Dj3z3u1f1NRDEyZzT
u+1WmfdADQTZtrQyCfrtSgIF3cap7uqUFvqaFFZcrWBRfmLpL+3tOI3DIYozrSUQpqhw1oZJQ+Rj
G30yra60mOEV/rNvNg9hkRQpIE2V6zcELrk/PEbEqzIq4U9RMA7RPkYLj8zTaJJyk/hFfOfZyTAr
JKN+Wju50d5D3CjzVUWzvCYTKHe/KCJSzRVsdrkL84iEhUiZ1Mp+2jfTtklHk8jiwkzBrDrtvqwH
SpiKOA0illy7PrWJpAeFNJtQ3aEa2E7t0c+/TRnqoJbxWHCTD4L755vK/NnjOid5pQZJRRKw8wgv
AylHSvYqUcpEf0FpwYRq0sgi0YRsTTgfB6F3/qee259CRcr7Y9ADlfC6VDtEZlw8zUcUouLZ0W/6
IK9/mn4GMMIkUojQWa0nm6Rx/O5NpDHsA84l7RvBF0Oyb422+0uO0j7EYsQAYJu1+zOB8nhv4rpl
yly6kI6I6wBiNrV5QtkOu/cRegzmgA4ofwqc0p9urH4qGUdbuXqus3YPQNASB4XvlAKq8zEBZWOt
/uorTWA7zwLjNg3MAkMDiWWIEuJgxGsFLuuL4H3kjGy03oqAWDgJrlbXhNOhhPl7IDqLEPAoBRun
65N5kpBQX/1wmjChxxFw5UDXEzxYMQxByxnlkyBocK0bbggwIzOJGZD97KAFRLSmfd0g4p+m4u+P
V7Lz0/HvaoedHikA0zN9Hhycr2Ta1Gs9bUxkdOwt5KUp5G0e8CifLNIGIR26LnwHVrT7+LLvlNg2
k3Z6+UzIJHKTxY6QYlgaQ9/2j44c7Aegj9XJyzVBmINd/11BP0QF0sXbgEHephy6atOnln8IMmG9
SJL0tkKWiBAqzn58kvI2Kczoys64vDPMElnFocQjP2X3XZ41utoXJHgl7THBRPWYBE26hY1HqMuE
19hLLOOVcuRaw/m9i+LiZD3W6SPS3Tt/HDp1mdS7DMm64cbrmLQ6kmLFtNXDrfJ28E5+fvwcluXl
/CPpCjKjnB+CvZQa9aXo1KhV/ZFswX0tOdmPBJygezLqA1KgKxuaWJ7uudx8cJtnkbQ9aSye/7zK
yh2FYr8/DlM/7CySKzcpatYnXAf9IWZnWDd2k20JnCLXPIsh33LGwwRqinVcxtWmZXS9dsPUAwTW
EaPIqBEHaxZvQ9IhHjzfVRCNlbqyG77zUBAtzNXL76HaUraA1aDxQjsajolQzq7PLPlshMLgY8+N
g6g6fxsO5jVt3ztPhmBsnMrz1NZDA31+q+i8DClmyeHoVXUF9EHTiJTU2hWq0wGDSp9dKfzfud6s
IQR0PqtfXH1RPfVJ2kJpaIByB85rFOPhg0Biw3v1bgNL1VeuNv/1f5YXvAgS8zYNqPkUzxFv8evw
YQx0qMZjU2sddMQQNhCuxisP7p3fxO+hmUT1TvPvd7Ppj+K2x0RNpF41HnNcaGsIZ9ltOzivbAft
HUf0ax/vu5fDLE7vikdmLKdklGu6G0RiPE4xRFR0JuOW3Lv6RmnlTxpPxZWv6Z17SJMMPQ1VGo2/
pXqxGPsB21KujgMIa5KhMAIWbmC8/esVgt3B9VioUZHx286fVO4AqMwzWx11YFt22gH+738Favzl
Yu/bfnythSBTzpocpL0myxFTZe9C3ksINxFHaEaOmatA3iZxNqfHTOQcN9ZeuWWI7zfDvyH76Kbv
IQX7uTkClM6DdTOjWErdDjc5NcLHf9fyZEHDzWO1opXoUoajDD6/B/CytDpXRnfUgh6AEyD3DT4Y
fP8FW/7Hl7poP8zXclkl0UqRO2Etv0NGctABfdkdO0pwQKpK+1yFfnw/lARDm7jg17U5ogCdkVu6
Z6jb0WrKvT+V6U1LJb7///lzWBfo1DMGYgZ6/tNTA2wb8XE9/QBtBoax9SLQGB6zEOiqmug9NX2B
BTdDqSf8ESN3N8FXMfLmAGF4uCKZumh1/747tm3Ob/xcPCxWqbIvMsyTGu1h9NV3eo/Dwh4pZT1k
CBtHkDZuwTjZ64p4wjKL+seRNOt9Jcnk9tWgr+uy3rpTm+1hDcJd1hKBdyeVW7u0tUdyrdLbKSWV
OhX00xD+YZ0KQ+hD8H6vCISWZ7v5h7Cw01KYcRWYJc7vKxzlvtcQgR5FOsVrjGjmY2JxxArDVl9J
OOuA+QbAQ7F1/PiJmu+9zNgy5nWKvYV+4PmV9d6EJCaL/sjSUW44102fEaVSHo+u/snsY2/T1Ja9
G+xK7RsxJnuVeV+i2BfAh0siUe2YJCpKwrVFjPaeXrCGz92wtzWklLU0gWVZHVGumm01QPRDa+dA
tV4XDkyAifDpN5l2cpXxsTF1iuqVEdbdnYHicGW6IYBPHJAwYFX6rAnR7KtGqSt13eWyaSHIEgz0
mX+Z5lJMkpBq5xlDpI4AEeLdZBYDB8/IvvJ8L++yxYJBg3Q2KlBjLSQrqi70IYuc6RjYRTeH+xJJ
DzzmBpqwdmXJeOcHCXqkLiHJrJhMTRYP1EFfYLe6fuzQcZLB2Fe7VIJS/Pi9ee8H2VTDs1ib5dme
N78/9tKAoSwn8cQ4IniRKxvXEyw44toyo9t+fKXLbRR9NOpb1+FBMUFbfOOJ6dbMPyq6771x0BMQ
i46RvZTKvgVFaV25eZffIaNtA0EYMkwafBdLO51doybl8pg4ZJxqAb7WTDn1g27Q3/PbWD+oQi9O
qT5d67G88zOR46GhnrOD5rHO+Q2dtLrjDB+aR3Jh3M/wjb4Zoa7/1CKv2xBrNVxZyd95fhQlCI2Z
tNK4l4vSu7EIMC4DZR71TDc2OojPfSSbDEKb0719/AB5I/jbz8s7sDWUQTSPTLbz5YweTGFQq9h3
j3Ag7xrCHeQ2qtvgnoy72sMPYrmfxxgu9tpKNPmpaFGNbAajT+R6Gpz81hM+mvJCUYR2JG+QQxsg
3aI/QJQgjIgCp6mM9PgL7drgrXYxaBwayyAA2rQ4v65jj1xIkoozcIq1hAPS5mNoroOoIPYmcvIh
3loaZQWbKEgPUrc669YdEvcV+SN7lyDXpmHSeGyh9m+UCgq6vZSqSNIBzDRu8er6WUvWSxTixC+r
/rUc0sJZBwM3HvJwnDcbB/vyX05hmKTFjMr4K7Sq18EekxpXeRunCIa09EsMPrCDYDbRlgnYStNN
0Sg09CVO7HUwNtqN8HSzXoW4/3ECuxyHO719sWOk+PRcVC8OFlvY545C/SfjaO15GCE7Ejpf+m9K
JR6UaKH34bpCsHULqo1yKgx7n1J49uViQ0eTXyPu99YhPS2DLSdtAVkSdsmUIbJJ7zQSWq7rxBnG
FzCRNObsKSrnHk6Q3HVpC+8gKZIvRqe076wONOCwgZWzF57EjmRi3RelMxAcWSRAbzwiBr+iD6IX
M/c97XWhJu1LjgT0c11ZCaY2J8J6m7JzogiqwYTRvh1QviOdmgEJwV2rBSl5JEH7qdHl9NVwtaHe
N2FuQCRNrZqmmzXAfpNIPWPCaAh02joNtsw3ooEr/8kmkdDHWTyGj1rcO/GVQ807awneGfQUzGnZ
35fzDIPec4mDZjrmEcE5rlMe8iSRO5K8tZ3iOyOLMjU2rh5f+bQvNwCb7v2sqsXFBFN58WmT0Vyk
IwyOYzWiN1V64lAjXvVGXK5Xs92Vxus8EUXatliW5+RskhJa7Uh5Riyk54ChHMgSkwR6bzPbulYJ
Xy5YXI/6F5vnfICzFuvjUPghade9diwlumW/iEYw0sQQYTLcXVuvLpYrLsW4C8OTN28Fi0sZPubQ
sXa1Y9S4UD89gsNAwZsbHcs62llTA5voBa9xG7VPrdXm8D6CbOPZA3RRp9Su2dLm2uB89Zz/HJe8
QzaH2X54vjMw6esoE4R2rCdHbdqwip6b2le3eAJccrD9asenH64mK7BvYVTS5OTtXrdgP6680O+9
WAg/2YU5ZTK3WRQxRq4lkHuC4DRoWrLpLBD51hyI9vHtf+dBswdz6EEBhBNiaQOjS11Hg9s6RwEm
beOZabhtlBB7p2zHw8eXeucHOY4LLMmYnRcXhj/fnpOs/c47xmln3YggTzZliOj846ssxFXzMRaR
Bm0UyHA6083Zu/5nrUTSWyL7BEcPSSP+Su+gvY8QSnYswWorPAYXTh6KLXxeg2iHyd44odKujA8X
mt3ff8SsGLFmMTgVmyPO/4i4qhOIF3V48olsa/eNm/v3nHIUSXSRRXAxJxO2SeFnkG29rnybMNKW
t3wF8k14GhaRj2/KvAgtXmpUy9hOMOiL2Vt1/udUCUgVPywwNbr1JNb4q4KKMPDSLuDt+5G5LdOu
1W+bCnjKv740Qzr2ckkrkZPP0hofCDmOOevmkRDibhMxs1ojVffWTZJ9SRrz11gQG/Hxr527Iue/
FtCAN+MBcFCwFSyOd7HW6eBfaatXoLx/pUiBZ2dDUx1DK9VQMPhVT9AfmT7F2rEjAXs8RyV2pba9
fNuxL6NdRPmKgBHB5Pktd0gZiqJWYA/WyTiz2ri5tTTcBx//1HeaNueXWXSIJmjFdGW4TOWVTKoc
t1y5LB13biWMZ1cj7yAZZf2WpehgRd8Sn4beYZUSCP5Y1g7Gv05VT5Ay5JUj2EK7On8BfIhsjQyd
iXvF9HX++7vGN6Yu0rWjJpxix38tfYAA4iHDC8v71Jm8bYIlaRNFWb3Ogy6loTuNXzVRjXiR45jg
iyG4cvh872bR9p7XOVSeOjPx87+pnlO3g36cLS7msE+wpGz9uc7VUhVDU+oZueRGv2/l8AsFsfdU
WoOzoU5kzR+Br1sSUE/ryeFfL4yc335PgdhzPRav8z+r8APhMGFiDEQEyYp2aUZQSj1c+Sp+9/cX
nwUnx7lY4WCAyGSxCIQZ7sYxKvERaFn8Wasm7W8RiVJtI4hrOhp5I16HjJI3QUe0FAEmebc3iQ0E
bhyasbcSVuM9e4x7XzTUIu6mKSMbtv+ow5L2R/dKt+m9PxfQADcGfwvdanuxjhuh7zoEdMcnUyXy
cZoYz2kqAXwne0gKEwIZ09Wa1yYkx85WFAwh2Ye3lg4jOnGshohHvdzrDh5mu6vjGefUd6sRocKV
D/29t4qeM9QPpmm6gxb0/PEpl1ZXKEZ5LNVUr8i6duiHiurRwlL/PRj9/mc41mTQB8CHG7IK7zob
am5CW4qkBDAam8Iu6OPQL/p3UvX5G2TBRUjF2Ip2FyDK87/MmuJOA9PlHdsEKyVc7HxDeCmRg8Cl
r7zDC7PGP9eiiPvdqXUsntz5tSLNrEIYif6x1GV2kwjSLUqLGEh8FM62AltFJGMGaTBU074J7Gzf
pcRKohsYcCw7cm+6+bAejVpb6T0uwSYPw9uMbsRr1Qm1Sqlg3vpKtnsbvDKKCADGVSDjrQeIm/wL
UgM/Xlgvl29GZaZE3YXQnensYl0lR6HQwackpwTxxGEgU+HWKIpvH19kvifnX+Qs9KLWdNGdU7Us
7pll+caoDXpyCkfhrUJCPWA/JyS0GVJdK7MvN0XEP4xFeA1YBBDhnj8fQZqq0gI/OZVGCFup0+dE
sry+B2XZbnW+jYNGTXVfQFbbaOYIxN8fe1qKnbEKWb62wZQ5gEsNgF+Z02zcICYAC8bc3mY89inQ
p6se+rnwX9wd+v3I08BXwwxYQk1o3aZBmU/xibLRQfAMRv+vbBwr0J5DT6oQcpPqCW1FebI7tuKV
7iXpTV83IwIZS3WYe6xyV45FeD/4yv9MBJxPsJAdZ6+sIyMdUHtKjn3oey9DViYP2sg6tJoUTYst
dMvwFV+FjnU/qTTUtZ3p38eeX2Vrkhhh3gRNE32jv5kB0A8iXpOWprvBPXY2XhbBsub/4lYShAJZ
3+uzT7UlqxSwoDIAgRJ1TLhQI/BN8fECZmRpbp9yI+2+6FWQI7VJ2/6ag+2920kJxvqPaHQuxM9f
gMa2tZRtMT7ZhLPBPcyI/6Er9X1IinDLtf+tCn8WzyGKhwZF52WWlZ9fT/MF8zBLizH+OM7GrKDy
SshIa8uqvS2RDOOVg/g7hT8jzXkAiLOCFWipXi9GzZ1KI24hdzQkFYZKeqewc9XnfujDaksMo/uA
oR/jb5amGpIfPYLd0+epr12peedY8sWr69HcBmrCWJ8Jg7f4sPl/tL220voTjZX6Joe1/bmQg7cr
h/LWwTx0S/1hP2Mb0FeFDH5UIdrtyEO/rnd1fTMZNth/xafmjcZAzUzoBG3ReBsP01dOPdkVetDF
MoTAke0BNQJnM8OeuV1/npgkwvIxjVsYCCDz3Ij2VjKtCD76Z6P8V9n2/93gaeTOz0iSP5b1zbf2
2//4ldNtUI/fsl//67/uiqboiz8Zav/5H/0fnDrsMxpENM6oOLnLs6z3Pzh1VNU4G6nGOKjgAPkP
Tc0y/+ccLW9SUHCG5AviBPl/ceoGOHUcv3NhhDvKwN7+b1LssaOfva2MLvhI0R9xTJshZp69+FLT
2I+zCaXYWuhV/WrPpEqta4Kbqo4Z8k6Qw4t0E+YdYZD043dYFdOja5c/6ah97ZV5K7r2G3hhb8uM
nyGSQt0Fmd0kvsLRVsTomOT+QHQl7QJOpmi+BdE47JQLUtNALiJHzpxaNTwFMchsyAjHwe03gQPa
F1f3i2aY0QFblrYeQEGrOaVQD4wn0Y3Pma6idd8TNQQ7+EHWkfhUD7eFNG4JXQhuay18G6P2l/iN
9Iwg5OZCTQgfe3/jd4274gAz7yLQZ53Q/254wyF0qsecvNLRTf7iFH1r9VlwF1hEFLdZd2OUZBH2
XnLvCzKTOqd8BSOW7XP6GRv64OlhmNJH4OLixtfSOxe2BSHXd3RErIcosl86SLP55Ety2Jxirbyi
2FVJ/BRrKt0SQOVv66J5zjRTu7XgmHa1OsS9Zu+Rb+d7HJRbmTR7t3CNtaianixzeN/CObaNvppq
7EFmAyIZRRzOmWE1muanIBgfK5yWnlW86p6iCKN5XBGFg445GoGmluaN1IP7Xje3MuoYcpMXVBE9
nKGxymIStOLyc5oQx5NX7pvX0NyPfJT5rocBR9PTFeOqPZG0b2IUO1DU2qGdRP6gOOptY6IhtaYm
SYcTzTgQdlQTgOFO+3JGvCY0YG7CqgQ320w3qHg/ZZDmETpMKwTRDAtCUrMbEzq0VW/jEApz5mZw
qlKiLJMbDUg6+cyHynYewAXsAJvs8a0W1LYJSapJc1dWwd1Q+khkY9NbaQDKoeMWfxmzLyjJW+aj
PZN8EjJE4/6KpN8QL+pvpz6BQ1whQOyYz/hx96O3SBaYUbZGo+Bsokcss2RvVQTboUrd66Ily20K
DzF62LUO/DbV1VcmSnsCARsYWvk96aBHrUmeM6d7QvG5SZr+M1HVK99KN8lIDoaAQSvadtvExj4q
42kVxTBDB0t+r9JsPyJy3zm5IOHFgIgF+jxaxV1xO7j6wTfa17EXN/Qx79FH3pDUPax6RTWRdIQw
lhaqKN4fSIDuI+RckNGd82rInB8yFPdaxOEXOdMhGc1y7QMHV1MSrBkBgP/tvE3WEhYWi2xbWsGn
Mk92AZJcV/mngWg8bkX7vYoUx7Dwh0WvFE98dWsG1kb11o/Jdb/VTXsXCLLI9CZcE9b9WcyBH4ja
PhGxcDO6xr1JbolJTFyiqoP4nQuiqs1go8d1jKc6L/duMr54GumPUnn39Njfwip+CSqxjQrzUyWC
l9LQXiHsrgPgvGIOHvGc/DP8RWPlJ8ZOpmrv6Iz3rdQ7mQWjpdCEGOt/m+a4ksmsXmqCLEu/fWjL
8jDFBQVk7K3hxB6MuJ/DxbFYlcVPt01vYvlTpAH5UU3xaTAgB/tE68LRDTZ13fU7mbNIzLnTdkti
CtgVWoyZ9UO6dX8D2S2jCD2aenDHeGbTZBk3uOadErn4zH9I1kkH9qrp1sMkvvCKIj5IxGPmWtk2
ripO2Cw4labd0j7b+WS8PVWxkd84tb2jx/S5YlAjhuypN4jPqkesgwUz21Zvs41Pc38/eAz3pzJ8
k9oASDhaV4l3Ao+6kaJ4QLxpbJDzHLK7Idl4ztHL30L5Bk53WisiezgqAJAbzJc+aln8JxCrQMyz
URyTut63nr9ppPpRgCBurYDQMgWpMWq8+NC01NeA+9ZtwMF2jB71GPm3b+WQgCMHh737kBFaUBBJ
uzb5dEnZnjY0Lt9sN392Oc2Ddif0xqcMJ+y0ZbDXmDd2132JXPvVSifw89kBBcCzsLoTx+lu45sI
IPygpsFUs6xl1mOozHhdTv3PpjDLvRlkzDCL+AWQyP+m7ryW68a5tH0v/zmnmEPV/Cc7aisHSw4n
LDmRADMBxqufB5K+mbb6G7v6cKq62iVbe5MEgYWFtd7wpTLOO5NClrzv48d+qu8SgE9cCUssoBLP
KIR6G7/q76ghHKrVajduQMiNlvHjNPCT8jM8p+pGnGkr+ToFNUwz/NInu74lFMwbxvpjaMx/qDU9
0fz9GmbhZVJ33xbfveWs+olwfupT+1SOybopB2MYNjzZ/XDmDsrepkN/Qk+X1Yx1DgLELnhvzKzY
O5DwDXGv7Lyx2drLfI6g9Vc44jkbGKoQazTt2lJfLW78rRwBb4/TgAp+7z3VYRXt8rDU+1S2N/Pk
szPhculkyc/JiTFad+FP1J1DgaQW2V5G4XhJdezLPNmfYgkux6+OfYOBF5tbscmS6NsKw74Z2hvB
UXOz1hYnrRGb5oTIsImy+mPtUDULM3ErvOWpsq0fI6hNDm765C/OvV5CFEvC6CxNorspKq5QTL2t
yu4Zr4x7d3UiyAMjrmsByH3s17WaL+IYmeS4iM6aycFg2dg5VXNyRqcPOeRWbydKyxvpud9hUlOl
mh4JXP1lUbRnBaoomJbE2Mu1w300wbKJLU52tiRkLCFWpMP8Y86cB53KZqst41Ta0qP0ik3Zvrjt
2vsex6NKg8nu3OYgrOWu7NHYn1TcHfymuHVi/7xq4zvRFAFTlzNzMmKesPpYXYkp+6pmuJogSG88
v/im3PgcjFG2WTjcXpHRFAQbh3eYRJhABZJmksIWe1r2TQ6evRXNvWirT46HwjVeYmfjWMutlRTt
fqWoGzsjnoCkXXq4dMsSQxj100q8M5SYyk1eez+rZt5bfXwxxvl6qlr68sNkH31/HHde5uDc4Q7O
lWg/h1hyDSsy0lh0wTQ96cC+pmx0zPXU7RK9zhSWV8KDOkzVciiNrxcOl6cgw5WBdvMXEcZfF6fS
2ygDYwSB82aJ5DHBw7JJeU8h1UVICjO8WckrKZ6V6+cX3jJfINCRb91kvPdc3DS1rI5eG7vMe8V0
rr1LoSrwThY6kMkwtNu5qcZj/eJBVgXPnreWIJOnq7Je7f0YBuOm8NSxihFM9EfsO7tVPgZUpJau
/taNSEf3ibjqMsirTjXpba/FWejV08HRuY+0f/HBEvali83wkUA27NPRR/RmxhbNyDhhu4N2UItX
5KH3ceKJS9SLdOBfdlUFIl4RNaRzvox9us1TOnczXmsrQPmjF1Dn64AnYFttZ4c8QAgbBzF86HJM
TCE78dzxVqH7XkfuswOpCVdQLHbVoq+JcxejN14SyRdCoriK4vo5wvkKeXPf3kzGAE4s5Fta7lDF
TDdIkaIaXogad7Q52HeqvAH57e/LIH7U7nIfDuLztC5XbiUulZLP0RDRIIk0dxMU497NsTYKACRD
vqW1GXYtqUCKeTzUF7l3suhH6w3hnriIT2ux3EzsuPjJGYNbnJZRUVHjdGO5ntxNnXenZwKzg1r7
BD1T+zhMxLOO9vg6PkBfOS6zvqhc7xyXFMT1B+97S43pAoWNh7WNH5Uf73sr/jmtfrINjWde2R50
kx7ysC2QS0FfF/g2S8uK9tiQ4h0TI1011cUMMzgqd8puCDrL9HnR4Or9KN3kyXS59Ha6IZj2G92O
OxEu6UmW6f20jHgGDMjFIHP4XKC94DgKXxJ4bbvVna4pqdC2ktLfAtXGoCGrzwooYNuiG+6YfQiY
p+533TWPaVqfJBBaWdFYw1Nj6wPzA4gN+qHsPtQqa+l9eBfKXdDugHpjeYXcoP7+wU37S3zpP1Rp
eBMX672qhwvmcMVrnT7ASH6xtvuqMBHVNvbRmTWfe7I8W4Lpws+9U4bw5WbUkowrCvaLJKHym+F2
LCM8ZivrB8aVV1VNMgxeFc9bmdxAvaoAWI546EL+cVcm5ILnpz3QFrXw49gWRXoWWOjJt8lJq+xn
6uXDMYi8fcmuIi1sTFLVBOddNX0s4kweS3wgB6vY02E8WaCeLm0EoI6VLobzIg+vce4u94weIEvk
Hwp5hQcK1jTJ3mtz4xdI1LFxs7fLSoOuicZDaNnGLDUJs42dB6c8IFwnjRjOlgFzpJawer4A2qQB
gYash03xGsyPaedfLB6S/p1InkfDJVOlJsFNKFtGwTmqztWmLtG7FYNVkqbYyyYQODjphKmqNA7A
2J0cwPqJnT0tn1SJVjfgv9vcx1FyUXIPzItTKLr7nq4u3UY8xV19AW7Y26eNFwGjLJ69ltXoN1G8
jYx4Zp9MfKonDaR50Xt1f5AWpk8WoKCl68vbcQW1gk5PvUUSVNz1ufzquPl6gdbJeRUgy0rtG60n
zzrSPe6PdGXg6IQcR6PMvvby6jbPg2cdwKkTkcRV1cdqvG8OkK5wuuSKU3AXRd2mWONrnyx2IzVf
gs96b3V7O24+uVgmcvDL8Caj17ORQVKTPS9fwtHbVpV4ZLl+o813kwtzvoCNRlbef0/g0W2tNX8I
62+LV34MPSM/4MEUJ7fmBNshED0X017TFDkUxep8yR0EV+O8zfc0qhcmIjzGBWPIS2ChQPBacjiH
TwHetKm75A/aGNXgarfiKRPvwqK0d6AIOEAkeJtIZ1v5YteGl5SgP8kcD25yhdK5oMIZbJSoPwA2
xnoIkbuwjzYe/mWOC1hdjN/jZr/S80sxWk89yHDIbo4FsRnvlxT/onws7kPvJqllt+2o32zcCLvI
RZ3adjn3G3iWNpp5VhwcRIolNz4UF4mNj5Hj9p/qDNgBFQKC4oCFY2i5gh3dv9P2p3nq0pPb+oea
Q+5aeaewHqgPx93HeQzENu3Wpy4KyWLwnyd6p9Ny3SivPyCMeePi+N0k0TGpKxwkpru6SHF41eJ6
bRoUXe0rO/CuNClYHtaPquk/VG3wkBTNkzM5ZyrP9SZwFO65Pijn5QNlBH/TJuo2wqaXzMQlC3Kn
cl+6n9MGZNmg1p7D7vBJyms65499FdiQLFVx5obL937FX0ZxNPXJwNLJHOPxACnaAY/5IHe26RoC
MmjnbdmjAGJ79fmYoMCyKliNGet449Gz0+60sdJvHgo0BMRx7e7EuOTHMSs/XVRhcoUf2dVooHPU
Jrf2mN7k/Viegjg9r7lOXyFTGoT5DxV1l7SctqFdHS3j6GIH+HEMFa5hGM2F4tNaPXd487TPCB1s
Z13UuwjBIt2Sk2CKtR2UYCN10lOlMWcbQOalzf08INpbiwpDpzl/QEvDurCnQe/QjiwO3TiS60f2
9RJR1i3iR08BnKv4hc2CY95ZQSukGfal13wPYMtiTbFeg/jcri7+KEPfnlGFvW5VsnXS8Szs1Qdc
1/pDvTwHMniOuijCreCnLOeTpJJQ1fZN1w7rdbBGWPlZ3x3u6KOPCzZ0qU91tzZngy6+NylPEY/L
eE2FO9vQn9u6YT7toi6I8auT7r5M7Jw3njqHqKh2GfZYHLMwj4OIvJ2awTpCgN15mJGAh2ehJLVw
f/b5lDFkxnLQ1enR9Rt5NQaxdR6oSF4gguLsZ4cywOQWBpwEcFINwcNLMfUfVY2vxDdqX81P/Z/m
Y9+adukFoucvVc//+en/XG2Zduz/bsxx7H/8qMtnwyl8rTafvv///2d6Gv9y53D+A/UGtMZjGh5w
VgyX5bWqbEUuZhsGi0gBE6w9xeP/LivH3n+wOwPsBvVM24XezH+XlYOEMjVSJZC2gC0Z3NQ/qCr/
2gABdRMZ5pf5HjQLwca/azbBnlnomcvpqpsHGri7IZ4LZpGmsgbsSWWeFV8ulWgssChqitPThMtN
95TGY9X+CUhgrvU/fURzL3RZcXJwHfpCMWKCv7Y36M9IhYqMc0XRKHQlC9PO9TmJ/2Q96ipqwyuv
aFSGaaSW0VAes4Vy3keslGJytVjgJ6irojlZcYJ9aDIKL75TVi3W019e7+3rDf3VRORvQ4aCJVRX
mKdgpQIkY3+9zXG26bgGXnlluXZJyTEZrPkKYx9v+tj4NUr+FT7T8jj1GCduRmQW+p1S7LMf//lt
0CTmzSH5Yhppv96GtwCTI60qr6qME8TX3hvH/OB6lSyAgIdNdBgmPYc4M9ZZm1xIeyz1eabnJv76
+/t4186DU0H7DB1wI1dNdwLSwa83kkotXZ+m2XlVxGnunIcNKAZEqYcqsS9aka3uBy0K8M1ht1ju
pq7zoj1JN0y3sOnt5U+40F/Zsy+3EzOPaNTQ7abJyHL7a5NsToIsnaQXnbeVG9V3Q+blC7mVsWnD
vC5RtX/I1qnIQFojIBfjVD36FkUjp6AocNcoNvU/QC7MAPx1XgNz5i2B2zSdIGRc3lFPSm8R05x6
0WkIVdksuybr+uyIdUFQZRuV0QuYN3ZZLsrFvDKo5M9A9xZZzu/f0wuI5JfbMGQwwCloNgH5h1r8
68Boz1p713bWU7okeY2qMZ0I0V8Gtkog6OX4a7UUO20w5uI6wiy+4WzsJ23usztHrU4pV0+d/Gmj
x21v66WRctkCeW0ad4sNFI6+e3e2luUi05EVPufoA6l9b9hdHGF01BXPFaaf5hkTqymeOa/zfz20
mY53v3/S9zMSmRYPsgowHzcAiA1l+9cntQJJt0NMmInTAeywKKzKcWlOXqAK7rJS4O7K7Zp1o/m3
ciw93G473ZXRwRc9BHvEinrNA//+tt5NAyjddAPBCIeEMJdm4LuJ2QaeWIbGHQ+VljigW67u2nPL
WTNkL/IsvJ5zVu/GR+QC5bh4qLM/rYxf24cBNwCAxQbR66J/RwR7NyyYrU1UK0lhHKtz9NUcw+Lb
VOQh3313sssrDhRK39Kd468p6uunPCtaqgQojgQnDYVpusxUJQBrEfgW/PLsef28IqOxvjag/1eX
nF8REAQSdkLapYYXAziURuyv7y+iWoMo+IJJWGuF8YGEByC32+VKXYHTKB/qiBrmHxbp3yYNTV0U
CFG9N54TSHC/a67r0gOXMOXDYWhWO74e7VWEj6ksrODGz9VEHcHBNR65DsonZxFuH+UVCgw+5s5u
hTzjHybLO2SCGQMDAk78BN1JtDWjd7eTunIqJq9UhxWsyE3cDPgPDw5SKqe1mulpQc8Y70Jkv/qz
Ku+wZKEIdlfJXoVb+MHr56kq0vBHYsnwylV2ae19vO0pHYSF52/yqfWovNCBRh0mE9r6Z3uTuXkE
qzBMAFkNqiShXf7XGIwEnz8ljeoPBepV410xzTJKsZKdvWOwztp9WpdwnW/GdhXNz2nsseHyizj4
8fsF97Ki/hLxzG2w+pnxAMwB07wgF//CxvORzQE9CYJazK44nwvPucM6xY23Mhu7DOvfbIoc1GWc
AKSr0DK7oI+Z9btkTkG9VJ2V+j9LEt6p+VOEer8UubMAXCtZnx2gV+29iwU52qgSP/f2kLvBOJy3
Co3CbVZ2ckARJ2+rHf20xTuWHd38bZHmSHvoIBDZoZR+GX3wfZTL6f1mS/tQNmUR3MwAC4sbZnal
/iA2+XIv70aRgMWhy/DhDOH815dJf5saMlrzB1hd1aOmCInMBtLsIHdwbS/OK8ehrUO2SleCYp0x
bFkcOr/t0Dkfo8WrNGA5r9py9JyAEyjUdKLJGeZ9hsoyKKNurSnJSUuddLpGzwVnwfl8rtrxnrNb
R/1AxDRekNMOz4WotY+9SDtbEnflKFM99bise4i8CR5WCA54OkQ1Qu5QU7xV/wEGaKbtu5EA3goG
EJlv/vNNhP/LfMrIX/o2DtRhdlYcr1AwnuSm1H0X3Hq8vO4k1kBcRrZVPf5+Jv/bC4OxQ9WRKY0e
xK8X1nGTwYT2hoOuq2KCU6M68JVhlh/squ6Gc1/gzUSC7mj9B3j4u2TXLCEkHpmq4B7h/rxHPoKO
06mLYSg2t1TsHioZRB+Tua9+rNgQJJ+jJcqwI53bwtlVbMW0I9P+j8Jo/+bxSVeggcOSZDd4b8oB
9wU0bDzpQyls+vXdMDuwhQOHLlAbgD+/o+4Y7+hVZNkfdqJ/d+WAc5vZiejPx++2TKdDaCGOW31w
PAd7YzjaVfpTsaa3QuFDisV87Khm38ZJ/6f9yKCR3002Dngeg84OiCbYuw2gwVu1nimFHqJgqKjp
hGo25x+sO/t2gJpv465Fudulz5U5UQqnGfUoypIKT9yLxrYZnH88CYFyGjESqhKktO/SWKko9NT5
pIgDTR1cFnHS/oBCnVx2rmW1P8Z+Ds/XeM7/ZLf1Pm8CLGgblqzrIOSB4sO7gVjb2m77gJ0w8EtK
WMtcxx/61lUfprazaMpMXVtu+8xtVjzvQ+tP8Mh3sHGzEydgi8kLWAAAjN+rFIvVEb27tupQLLrE
CR3c57gfiwifcV+u9NRszCrKjXTbYNl2cWDdoGlVXDSTXil1E4duRopYE2CHrlcbZ1HoVf3TN2OG
B/YK+kuGxPIuLg19POBYmHOHQizzrijCePm0AqE/JdSR1Cf0XTxAnfHY/2kfM/P/10kKFQ3y4Qsu
mgrGuzmBbXg0YNnXH1pv6j4MGc4sO8liSg0bPSx3tV/PHwsjI7GJZBleDEA/LkMnc+/sKlxhLCxO
E+SXhvn67A70fv+wef2brA4TH4TQDbcJ/FbwbvNq83FFJBMyoBZr8W1Exg5y8VJT66aVjoGzCFz5
WfDi773Fkacyi2t0k50KeY7fv6O/B1LgrtD1HYgd3M77XRQE0ti2bdUfsgTnE+Yy2kX9pmxc61S7
+FbulikwtepOKrCnGQrDe+nbmXf/+9t4R/d5mc0Q6h1zDjWz5X1YgbKzBF1idYchbNZq1xVwSPZy
LFO5mZDbiHeRSsevTTdVEP2p5n5GH85KD0tZ1lfFHGHtwJyvH6fKif7ksfVv8jUEVUOjrwkiGRbE
u5WeN9XQgS2D8Qb7xtvnY1xeWvbSX3cosV+QWlSPg5b1o9XEiHIElu7dTSaD+ug0U/WjF/ja/yHm
vahW/TLBOTDhEBOgt03pCVOPX3fe2R5RkBwZrniiwA+QoOkf00SBCgug1YebdY59GBKh+BpP5XxF
Qb0qt+iWcXyvkaGMSeHwhDyMBOdu28wR7FO/lgvWS2AGaC1U9mEYXIRM/vCa/7Z7sFHiJWXedAhk
9H11CPykApQYlgeYUS0d3qhCaONxcHD13hFLl+hez3M7f9ce9M5nTMfj/Lb20H78HBQObtpu5VnL
n5T7nb/fFXk4eHMgrCxKNJl+HU2fdrnlhZU40O9tKPvPCjojfXC3i8WNm5YxdpGDsix294W8EPOx
NRrv12lIwwBsYbNKfZh9PAgffj9c7yTXWBUUVNlpYW3zthOg8L/eGGZE6wj+M90HVt0DYPA40VH5
9LKxgMAwR2PgnzXukq9gfaK5Kp5r252oHiwZHIvD0Ab8lbQRZnyWhV1c87k5OGsdHejLVkyTf77A
L+mDTWrNcj7zEyXt75BpOi7VqXi2qv3vH+hveQviI9QY2DDRlUDw491AL2siKN7ayX6N+foDjVi7
ubB0nfZ7RC17QQs/9QCMDtGK9uvvrw3y+tddAeFxyCvEW4cwQ8JgvxvN1O1nj2Aij3jbIhB/Mxdq
ZbCSyZr5Q3LGghE/W7BD5i/CG/1oPBVsB8DLcH+tb8JuCvXn6aVmJD1FzQk7m4l54gy5KZINomzw
T7XQOrDlmd3qbB6OwKZBfJ25BbH7aa7nRv70otYqP2Q23OHPsmM/htXkjeEDqLAQEMds2d0Sgy7h
KAawFR2GFGf6NqvXJ2/hChjWFqXPq1ErhJJkj4Rxb7O4C83XggXpJaqmIkoWfmWqGruDFVAOmDMe
7UEWfHxZ+oLiFvHSXDpFFIKf4rpLVbyrosRMJodzFcrsIinN1EGUifpUixwIvzhLwGvLzkszBc0q
k1bLZKGCX4fzfTVGiE3sWmWPy5ehAnzy0WmyxcGXHUVaPowGIj/vZ2h1qXdMR8uS8zaLE7cKN0Ry
n1ZS7nY8RtXVnjlc5lZhvHqKlJHbDWNi/q0tQhVeo7SF79hu4HjnBGdxVSVAgQtfr1F2gFazzuWN
VYUh4EPQTJmLYU2nF6ptbeinKcZLlo9slHk/gpPdxWS5rLBb2xnJnq/f7hZeIy2Bw7rOETU4OQ9B
AMqKczd42hUs6vqULpRaIij8uYO2t6wDxepM+8bhkZlG5dRc2GibFs+BSEZgNmngcjQ9ZIN0sgFC
2OAx8XKqogz97EmbMbdh3BmXO3dekZKZ4VOWWyjgktbumilWeBG28meSScl7at/WfjPlRsoWcChD
ktadWcBvPyHTMTJAkVgqnj50u6R5cjO3DO5jhWHJ09jWvb5OwjT7GdIaUI9lvE7tsxhre75snbka
rA1HySG1d52zGgiDmJKcdzkUlrnonCdsU9sQmPCz3wWddeegJcJjzd1i3lY/FERyp6zt4DF0Kbwe
Wmgz026o82V4Co1KbLMrX+88R9O1eUZ6twbB2cuClOOudSerSI5ItjkKAMyw0t3bOXMUsyp0Y5s4
7euMwhGQv6wLrxOImol3cidcBiyycEy+k3MbLW5dXrlNknqbVAS9WjYVLB4cebUTNmIzptGkbscA
YZF6L4St6dlnybjOl92IZFIK059YIXddEljjMesDTKZ5cUaSYhvX7CwfpqXqaZb3DvhNofFxMwgC
XczA3ty18b6sDVp8APBYSyS9cxOuxYou5jhVwzmHJZ7xEHWiYWnBFA3Ge7tsM2J8HXTFioqGrhlr
+AHMAzRPza/BKuA9H3I/aJz2NnbEyhQsoejwl44vstbbi1AXoXVdgrgX9xBgzRYianBIZzLNNJMt
CoqayRakGOCJYwHmk+FUYAPlz9dV5unRfMjn8My6dddEjuJh9QAx4ywByrp4HiqZc59BLhbWCiHG
vHSBGYcJa03PXJW99OQnx0pBiycrwMEvI6HP63f51JTJmfSRebuvR7eiZFiw403AJpFN/GHPowR/
MmeZWRdz0BI7MxoJgOZFocPRBWAwmt1uymIr3g6SGuJd0slePLXuYBdHp6NoHG+SnArjsvG9ZpEP
RMAxuXcWb+VfosJbpUR9psGeOu04A3Xbt/e0Bi3tmA2/bRPa4dex4b8+sMiLKBlB/DhTcjXglk3/
r/Tb4Vuk52z4CDRbRM4u8CYag6pc6hlJuK5pV8D6aIO0ez9jDn1veqezrpy+r4v6QNsQVrRWSSnP
wnZGinKTWyj30w5frYtCD9mY7+JSetXZmNE2uwY17tDLStNCy30PGW0CDtiKNHsCtAp7bQsjh0Lt
25Lw0oAX9dbTYPzgA2yc2s3mR7FGTYi0W973eN+5S2/W0aSHdbnokk7zQ9pkpuczZJHZKuMxdpYL
HYkehFJCsrTs5nroghOsiWAZD2lqVcm97lA19OCjLjPvlCq96WsgdwmwYVMFugnKbVpTMh4ILKsO
KSUD4b70hlGISyZs3Z0QdHGcjeOUVG4U0ySOz6PEilnQ/iTp+m7zUJgY1yrtss157EVI19WJr7B/
fNvYSC6CeTzmracyRZmyd/LbspvT6eu6KrNfv+VKPm5RhOu3vbyAzUSCWVuTWUf5snh8P2vfdIje
tl+JEAa38LZJuGmQsTR7xzfp0mviBY7f7Fdj7XV8DHUUE8SroTFrwl7Rs07YjYTZVOtJmf2zTjPB
6ypBEJuh8iOz9N92vcZzRTps6e+mwv1Xrw7MtombUQgyDJgKgt9oXTPqoGyD1yZRifiS+WYNDGza
JM1s5kMWLKbxVMexxVjK0iaJ0dWU8VWA0HlP2z5Eq/cnwJhcZfeLna5l/yittLPCLUTjpjuAwCpa
orOvJlZlF1sZ0dZ/zUvpj888cJ9NSY3fBWsw9s5lys/NhdZdT4CYLR+5xFNEy4A9xNYBTa+tnSqT
UzivW18RVWbekNeYpSdqP7Tm/egWL6281ytEhV37wS5CaSa295UozQYaZFVR2MfEm9uMk2GIzYkm
kQjCTj/CJ7fa8qnvBxOsklRYtvySu6kZ9W6NgIu0WxhYmJdzDl+XqXeuMVOGEnYMRm2mudc4ZltW
NRis9tAgNM+vLGPh8NLtIjFPQUZdMpAtU9o/a+3RW51btysrwKBr3Xm9c5PVSMM3F+glB7YFbAor
41HXiJ3b5H4CFNH4MlJ1Hpnr52VKOxQjAdWVT29pgYNhvf7aqiUeHhfL81iMfpprU6jGZX7Z+pU2
YVigvmRuuvVNTugZhITehrnv0UMVEsn1JzE0mkEGSF/wOt5yD+H2Db/fIcTFQ1Z5Qkb8MPVdON73
MXR5DxxWVacb5or5wrSvBh4nGIaGRQSawJpJrSAmKxfU2oaA0fj+snHx7+VFBjbMqXQjOs/c2ttX
RBXJbnPqW91wa4GnNL+55KpiiVjQWvkapxE4ye0aT3b9eNW8zucaC3IznxPbrKI3QEibVyG35VUe
eYAnxpfLgYbgKwtKH7RLgq6p5c9e5X3n7sjwszUyM8Q8Jq6uGijeJIfCvSjLTIm839iisKs9lLoo
uybvB6kZjajJfkryNO5+RAnX2yKXavv6mCCKXn/y29Kmr99Jg2YFYlX17XjmzOBld0FVBuDye5/M
cydp9RQfZW53ENfmSqxgXPKOMmezEUolwy0U2nX52NWNV9VGiXPtoRT1KLrbu7HjzXhXuS44dmyK
JGhEsVmbxRqBm4spzsvHOVtc/qjWHtvkLRjKckBpFypelEDdH6t53800mZINdOYSmG9RMqFu+d6A
0kWuS7f+LnQ+YiLW5e6adhvGpoB0pce4ke19DCjHLg+JXY6BvvETJGKGI/KuKbLaWmTBneNQsNJn
RaLM9e0sxGlo3yH2zU9+6bT+WVrgS2jtK9cdqptWjQJF3rnTOJWex9GioWWRyOUAxFbVF9hLdD5k
COdAbzBd2CNr2cizWTU295Z3NcgEsUnm1aH7U3l5bfVX/VybwDcxvU3Ekw0bePqaNb+F7Fa4CbAY
chv0W/Z1GJoYTzsHgdG9juUin5VqgxxoXoqwkbPXHIeqB1ktLUi4oCizYJMHKkg+SrdAjHEDLztC
9XdIVqdarrRTTuEmsCLAyNAd26C10fYTk44/xqvDvAlF2issCzJHBFcQQk26WjW9ObZ5r5ucnNln
yq0rl4VH8F5/pbYzPy42Cvi8Lne0Ys2hjAOIImS8nk2Dvjbf5Ssb1ENfB6xeWc/eOt+maPyqA5M2
YUtnopBMri/HE5nIl32h5DMXAzp45noLZREPMKk56bp+ZnbvkLA2iF2yuGkzHyj8plJg0PASLgBh
1OwIQ9uaqE/il/bIvzd0MfP+UlUKrOk958QUolFY+EhHYL0hzHmlj0YT2hdlmRxTon7KBgyunZVK
vIqI7PkUuKn+ki4hFKRd2BQvOWlamWF5w0vYYcMxy8tiE/DiaYjYM9Ro84RJO4yMqVu3BiyCAnVb
j4di8GVfnIVhC83/mIAqm/fNYNfdnac9OIJaDAwbUYNZE9hp4bKvOi2mz//axutQzsTIJQhfxuX1
GGMplTkdSoihqne9ilFvpEOkiWwoFzHLtmuerHzKawBxnbmvYVmQt3JAek2cdYYb+nNveQaQUye2
iWfVa8jTKOeTz7xtrmlrCV5IEVsWhmZ1VlFR2TRpvDKH29fMR+jUxDzEBE2q4MYQxzhHvabrWQp1
sDk1dGvMgWIBv02/3jOlBmeezU4XD2Jgg4iVYxItu3PXvtmXwkryi6ldkD36slgwhddjwADP044Z
EicPtt/pJsMOMrGzH0OmdPqQjEtXnK0CobB1O0o0ikbEJNlpfeSeO3/ZZpQocCygRFfEPygT2B8w
wO7mL/nkGRxUnvEajz7GLu3JHbN0eWrTopq2a7h66zFrtbd+ILVaOwszqQSy4PlC+RFn9h6HzOJp
7qRlf0YpzcF3YsxdYVFchmMLH9EZVN9ClCoGGFJVt6IpKUpPxGfUvS3BRraiw7nXzYy6a1rO7slC
W0l+ldp16CasTXREwDzp6nNdrmN4WjV2HA8VHbn0ZsyEWZeqziSDPuNECPdhHWWW7EIVo1wH3xGd
n0GWRRugUkvEQtynau0aH2rNni6uzNEsPdrOrOuaGhkjR/II01/hpyVsp7wM8k6tX99OXG9ZNmmA
yXpeiwSv5xULsDSTyR9yTpVZ0pLARx6Hd3DMaIzF7jZvYT9DFXo9qGc8bwMjysz/+TWHcl9X1Yxi
uH82UT1iegjAl8Xz65G7QMCcOfKW574tiSgYTVrd2ZXJwi1Pd/Znygbt125cRESHBQVqrrp6cTvB
aAVx3bobFyzQSNB2Y2bYLtfjWzpiUmshOxMtVLH28lJTIpM3jRvD3dtUlt1U59GIBkG4WzK8T+Id
NV1zDrI4IHD5xG9nFn+BgpA5zKQ2R8m2Q52YFHSAIAs4MuUNQwFf2pQ1U4jByX4Sl0pC19ouDmpj
3SxmgbmGMV9mSWHvhNgqVKBpowKQIpAAlmq65gW203VWNPEaboTtrTblk7CDWwb6clY/vCQZ1A9y
iUF+zeOuk09CJjbTUPWLll81nJgJkbAIbE/BfhH2PkoBq23OU2KZDO5prdH+/tJOlSl/zXXThj8k
EBLMPVNVjf/F3Hltt41l6/pV+gVQAzncnAuCJEgqB0u2bzAsW0bOGU9/vmXXqZYgNrmrel+c0TW6
2yXbCyuvOecf+H36hH95yq07ivO7KHsZZuPv5JFFLb+ogU6BcITHLZViOPJqlDlIa14MvI0QJOUX
fWPX5nWr4SxCBK5AlyeL+PsMY8fZpCfCpofoIUdKpSTw/QzfiVeKUcPUuBUSNEyY+fse6mQNvVw3
/f2cr2VNRBv+ZInjC7FO3qIGEm9MWcmW0PHm+/OSFkknhh3/Jf40GuWkQcxB7czamwyEGwaSpnap
XuZGIRZfVMkF8511vKj9FXRfkdCozLJpaIzKHtL7o6X1Xbw2jdFnYY5/ggdJAqfwUiWY1Oa6mJUU
4V21gx3prKffOYAM3pq+UxSHIFqqRvaPn2P4Z7oOcjwtDvV9Lz/PZUTGHaBlaV5bUakybHbKG+sx
0JWuf/zzTpXz8lfydADoOW18yy+nF18PIM4KVtMgBi2YOsZ6oC5Ct3lyi2HyQzx9WjLL7PJixR9t
4GqXmrg1a2gwLbemppMMdi1JzRgMOaoF86xBlqXLN6Oj+VLDH+jyebj4Mw1AMVa8NEhAINXMUfk7
l0celpdD21riEPkzWAx6vyGkyDozm4GV5IM9Guuo6kcWcNtP5uRZ8IltnsnT5HOc1I0xiOxQ0JAR
20VqOTAvSquZUPFJjdqBukr6WPxPbhd8E8m8ytBz1lCYMXU1AA66EEimeOBnUc68w9gXv5DC3CAE
iKyoz9rKnX5n1KKkt7RLxr0or/FZDbTXOUoDmbeXMs7XeqgOiCsgrjKM6vOvisLfohY8Fhn/nOQV
eK+FUHppTv6m/0hReMdYaP7Pr78keC2EjMy7X2x+Scrcda/1dP/aIN/8/9D34nf+T3/4J1XgcSoR
pvledHkr/ja0tfO3LAJyiG9KLx8EbR6+AXf61230Wtev/4KA8K+rqOpe0yN/x59UBMP8Q0b+WGAZ
MFSg0kqR+k8qAj8SmngUXwHkgpv9i4igW3+I7KoFR4ACNhJf2l9EBN38g0qeBTbRxnKTP67+HSaC
+gvW+bbWKuCCVAZpBCVji2LE+yKcLnVaGOV96IUzjlXWEEGfAXPTZJdW1KKGzRm/iucp2KRwgDE4
uifrezHnvr3FcsoLU34CWC3coRwWrlpF+2ogabfq5GoDwVEokWcXejYfSJNs5UJ+6FDFGer0p17q
7mRYF2BHDhzlxH1AkFbRGP+gMLQfHP3JDgvw4f7YbtSuICblrauUjiv+TxwYyRqr4dLVx+Alg4aw
i6y5d8HSocSsWS+z0rxmiYPpnMiuVL0tbRI5SNHgVu7o8LWm518jWd3B6JUxcfODdWNEzSrUatDX
cI8grBZrWU3mq3ma5x3vGCIuCIEOFTbXieKfNtlb0JMwCgOj+pyW2VenyDa54h/aDtjFEPvwnIUp
Pc3D73yRoXx6APJQyFHy8vdnRY2aroCxeWmfl24RB5+gwI+ldjvPdrIhFv06TOZ1GJBibdroB0E5
xy1fMoNYWOcmbLGolZ+ysC9v9QrhHEnnTB0hPMPH69adFf8AroiBR/JSZwGmP8BDV+Ror/VCec4a
iYh5+Nqb01PTMHNRYmKakoUvw2ztZztG9UStSyCHcBgb37xuZgQ3wrrdZDn+F878PA+Mk2owR4BA
V2RJ7rq2vE2AirnxRH8SBxnbwTY0T51FEUm5rMeuPZDBnKqh2maW/RmkqFukSISkPVJIatRRqZ1l
d9S/WDJ6EgPKDVRWQoQpohe/GacLW0pLhOZVCadtPTmEBfeQY0Eimyf9zpRRfzF7hO0UiQitGdN9
RPLoXo+1dkuESKrS0MZD6hO9NgnZxQZRdmi3I9ou5MXykU+Qsp5qKCd6kjuTKzlduzHkrnkkNsNG
E0u3Td2ilslmjlxSIcUq1/1DXMuUU0bdG32qeZGueVKKvpMJZW6ykNMxKHO7KdmwVTiz2E2jW1ml
shk0xUU4dA+kY60r+deZasmaeHYLsPig6Ml9Gte3lszsh1V7m5GPC+KtWiVf35xet793+ltijcBS
vNv/tmPKsiDWGMSnhrLAWiCYUehBZwWenZYA8wvDm2JzR91QY0Gl59Dwogj9oTXAXWB7aBWh2fen
TY8UoYR9bOBZNvBjM3C82uo8qcg/Qz2a/eR6MPBY4WXMgmw+n+7pByAEzuGcvhbYaCgZKv1933iO
s0tRGGrgAfN70TDDXpvS5CK2xwE3cNb8moiscR0/vbTz7FKare3pT1giBMQXKECjUUPHSN5eWnoI
4CEJOSWgGNVf6Wp2GYTmvkI2cUIVqvCTM8P9y6pnMdxQ3LgvAIbD5FpyMnJNbmqKf4HnE5JTjwCm
Pj3VCSanbPkaRhfpTOdRTypsFozhKdZN9H5e1Iq6hhG4CY6Sth9tjTYHo60/OYWEh9JFFfdPdmFv
OzXZaWV1nTmVN/8gX5O7FQkMayo3ihDyyjvtLp9szMcHa18W0bd4aPZS0Fz4QpW/0qFWh69mNRJI
dunXMcWmvNSUSyhWtcuHA5jv201cKcCcSVaG4fCt0pzHjOruKpG1+kKtZ8ntB/2HVdWfY+LOlc4V
5pWdchfqUARShwQ3IpnxiirxE2iXx8BGm2eyH8NZfpooR66i2r5WMdtxCzs85FG3LUp8NEzZ+I0M
+t9+S/3HZ9I7Xud/enH9//iWAqTyn0mcq9c0ml/fvb34/X8+m2zrD5A0AgcKh4tUkHgd/flssp0/
VJweTEccWxCr/v1uUmz+EPlyB64NJumcw3+9mxTjD+BtKMcL53REZe2/82yihbfHmAGnRzBLcVIW
Gp7y0nCiU6MAyKHcULgP93Zor6O8PgTV/PeOi9/NKJxZWCfBeVw6fE9z5Tgq4vceAgMXRSujK/Pi
az+0kVqfnpxBEC3JL79bQ6nZoCmBvOPN+RZon9AlBdh549m1dR3An3WjavgcSVbtWgBQ3FovNyMX
PCG4sq6BroF1+6r4Gcyg6Aqts/1Y3+tmmGwBz7zIjvPYNtLTm/Vx5LJaIgN/f6Otc34DL8ULUoCg
3pABlEHz1ZGCCwfaGIFjhfdQapwbUDXX1IgeQqV6rBR1R9XyvkxUEqgStxo4nFsiyEtZHffEgs2q
NFJRkSi6lTRmZyZtCWv79Y2ssV+AO173hrgE3nyjgCzMiVk1HtwwnjTVBISq3vYo9a142x4oEX7W
R4Tb0OFDRG68CnC4WWmV5Y1UwOuww2Ja6r5QxPk65PnDjJBKUQh9IdlXN6eHcwGP/f2lhBnCDwna
89JEQxJk6NRiNAMVCasSCQfQIUgvaWCEE+QUdrqpUIOp854z/JzJ1AKv9rtxUyaaICgCuSY+7s0w
yZ2NEohfNh4eG15u+uwj6cvp/i23qXBnAV3IesbLStGWTr6wLCKUX2IEj2T7Am2SXWSAmyjMM9fs
Eu9M/EQ7IPSxoMGNkGjvfVfMlpJInIeNVzv1a5Db5VUDKHwDhSKnMGalHkLtwTqa0mA9RwE12bg+
gzA2OdjenUjiE7DXkTn+AF3zn/efYGS5hfu5VHsJBavLJIqHTQ2bB4DsNG1bKi+8PNtheo5wcEIQ
yFe+BImhr4CCokJjJGXogqGNXvuSlC2y4YXtGhkOUfNkDjsSX1m5NQ2p+TrW/pVfOddlZWVXBolw
T0EMa47nco0frkjNkHjrS8WDuHEDPh6NfAAua2zEbvqk2I7x7H8qhIQGvK9L8PXajs8Ablz3mwnS
3xbJ7+BRb2XdHW2UegYdKWjdL27IhVkbPYplSlOIjQ21RZFIRrs6QaMGguW+pTBMZlWmPGEFLtVD
6RnYSLKVnSDfBPr4omcQbRUTRL6P+qbZ7zR1UDda3zqXBi7ypxeetsDc/loRsPAc8HECC7xceWCq
7bTPmhokMphyNQ4TsuFD6HI03FucWvkQ3behQxJvtJGiK0uEg6y81tH91ORXhP+euk4bboYOhU6s
ulD4mjPLa7JiWsnggdypD64apGuCmjzzii5Lz2PND8s6INdZKcHXIM5xXo+7HZeIsQ40dGMC2f55
up/HNpgwy8agggWoagvM6RTIyIQ3ac0B0kifUkiNV8HcPFZd+nq6IQGdffOQ/T2eXN0a3tMaELHF
mYoMn1MXHbI8pZwmO4Q9QCvbPBknMg2cWim0+03fpF9i1sHqdNPH+gipXYd7A66X7f1+Z8kaYKay
LWuvoSbwCnD4iphR+YK9bXSmpUV0IDqpQ5wkW8e5SvVn0RJawkabyn7pzbl1a3QViiSp/hDwzKA8
fBv55Y/TPTsyqKZK7gmioWxD3Rc9f3MCK1Lv50Mio3XURvqmgb1PTnEVGWa79kvlSk8Ut03PGTcd
GU4aBeBvIcklZvN9oxJc/3SMhtrLkMZDVTO+1AcwBaqOMP3p7h07lk2qtOJYNBSVXfK+KRK1toO5
T+2pVokvMAVUi4qegzpxD/ZjbQzjHtman5Xc5G6TJd9PN3+0o/A9eElZEGKXS9as7N6qHdYNjH+A
YcaVGbbbphrP9PLIokFHXRdkWweOz5Jf7kCDaJFUq70CUx9ci/KnqMatbyrTFdzjx1LJnd/BzH8k
ii+R5mKdmgSV3NlE0tTklusG5OE8oo3lqWiCPZtQ6dWy2YdItK/MKb2fpjHEJMEs9+YQqBtbreMv
dlNuhharG8Mc5n04UUc4PdrHJxtlMaJ7FcXu5boywaGjNBsy2b68hS8LFMSevpXOd6ASKTrEI2Rs
GaUjRyU9BxLjzKvv6DTAjxFkNYJ7srLv9pLla7FRD0TCxhDft87gUb+/VM38elKDl5gs6fp0f8Xa
XRyI8DLRTGcGRJC02EYTepRgD4zKS2fnoFbFM1H5mXk+1iUUK7i8CLXIDS0eaMD1MSGZhwpAMFa5
etsjgS7V03ZQps8B1CCsRU736UMEIhbWmxatxQEYoJAx4mZNiwWK07Ev9TclUIt1lvffGqNUUee2
cqrlhQ06bmh2Bk+5zky+AG25TvE0dGJj9Hyr+dZn6lUgqnS1pY272IpeT3/psb2Nsjg3O0JsBIHi
+n9zck6IWch531VeIsVPFhSkQauuDTTW/rtmFosq6brQNLu+8gDJyWugFrDVx2SNvUt45hQ58nxE
/OHfHVospyJF93MG9+RF8/wddsgm66WbtENAPRvPzbKYxeXS/XXPCe8HB5LB+8GDX65iNQaZOtaK
lAzqZQJBcVUnynVjG1eyne6lJN3JOMF5lhHcnx7SY/sGRrFJOgyOL/8sGh+jaJBLllim5rg6mXb/
0mRjeSbVeK4V8fM366NAdEENeZkhdd675ApAzp5LpR65vIUzAtQpDn6Ct8XaGHFbAbiFdnPdjVeo
/H8BIHavNPGthWC8XGVw5RxQl6dH7+gpayOPwTlHZeqDSEhudjA3Sku4uo+KJ+VjsJmne6rUM6qD
HH5+hBqd2Si7OE9RDlT0xzMfcORhTcaHow12MOpHy3R1PE7+qI4Z81cqX4sqfZZChNnNZECuOfs0
VskXvYx+tmqaw/ZTslVWZOvTn/DLnmSxfomV8d+Fj03lbEm/LSKWVwJ6zCtQa/fmOn2FrXzf56O1
qkHErXpw1UA+0rtqqLVDhnaA1/bqJgTouRmJU9ckU5K7ZvJDMPz5IWhMijRNn25HxwbUao7rakyS
fQp4qM6pcdXFfO0YfbAFgfPQ1GFzAfv+CVUEMJOjcTGOTuK1LUgANB8TzwIQ4ypaL6+x896nVT5/
7qKImC4AZ5hLDYA/ZsyU5onsNwqlETBh6hEJ1R8teRjCNAWCpt+WtbUHCh6ixWwMa2QZFDccsitk
rdpLXUatDEP7TdcGj2Of9pCWtMNYj5eBHWleElYVAic2mtCziSC6RI1NJ7ego9HdUESK0i28zAcz
Qrob0yVz78/aTThqUEqKKN+EyZB/UWZHXcmFf1Fl9YBxOJqkjW1f9qDrt5MMXNssMftUQWKu9KZV
DkltC+XN/GdmWC9RAxkwn/aRFKfroHFgfBW1cSFqD/si0P/+zY9ojGIrFhJqXMiLve7HOfof8lR6
7YDy9DxgAIA1FjoV0W3gxPf8qTOb8Mi9bBNwUUrgsSFihfeHC2R9hDjCqvQAJE5umdqI94byxleS
gz33kTu0+ZkufkhpcTHbCMxrJFV5WyGN975JvabOmzRmwSMTaHGFzuOGxFf8UORoI/d59K2r+KHZ
J86mdIy7LMtey6K95NPyq0At0aovw3SvOLG6NqJxuqGikL/oqCBvO8VsVrGdgng5vU2X1R7xSqXk
zjHBKaWwVRcH5GRnyeQ4Qek1ZXZpW+WhG6X2MGfhja2VAEZsqLB+PMdrp1J/9nh96/VwTkXhyDsB
yRleCKh5cGJ90MIZKs1qO6vgtsEwJKWePuAcEc6Wfaa3YpEtziRgBOI8dOgyKeP3E6TBswCsPhae
muBjHRtbAo4zL+xlslCMJwcewYatY9m6fOGSrQDVVfeFlwzqUzPUjRvmOWThcEdeJlqJ148ZaHdW
YzRnOnfsqkOEhTeDYQCjWCpT5QkoQ22UCw/k5kEoFqUlhmVNdjuF+S3ugJObx/0Z1yexoj8MqMEi
FuEEOSOxCd/c4Ild27PcKvQ2QfZ48ueHysg2VgSRTfeHM40dG1oKCeSDRbXjQ3ajm6BmjCh7eKlh
3kpg9F0didYEZfPSgkGsWw9aZT6Apz9T+z02sFQvhLoNMpDkq9530hhMOAi6Uno9qGWl2ZQqBIcU
atG6rBQUUAU+IUmeT2/MXxHpYmhJUho2jk/IGCJ0+b7VpAcubXCxef3sJHtkAFESJ1zTG+NFS0bk
ZoPJXNlj9gLBb0d6aY1V+YUymT14x5lhsZxqQ1I12wa4rbhBrQkRV0szNhJGTEEdf9f1klyg1GwC
aWjc3NQMBFrqBysxXpyk/WKVswaPRfmkJR1+BIpzPVsJ8FrAvyu7CL+VmpqtyBoH5BrtC/I0/arT
k3CN1024qRs8gCyrVpGQd6R1H1UPp4dHFefSh+EhlUYQieqLpS/OLSPVzRItrMIbG0zGZEvSV6oI
wEqsjOoZOXHc+6wtSvKHSbwOQnj8XyHibUH6zQ8yMv1tFzYbq8j2xlygSG8h/D5Ile7Gkf7FtONs
HQeRsy0ED+/0px+5mBA6BMmMgBx4J30xsUgrwh6sS24JE50sZAbmFaA8ZT00Y3Bpl8xqV9n2mb1z
JGhEdIGcO/ch9lw8Dd8vpzQdDSrBRuHVg95uu3G0XBXPeWGO4JACKeVtNGeZCy3R35ZppLiI4HGU
xDiFwJf9hLfqyzi0T+igAI+R57sYDvVhrFKkvwtHOnOTHrmVxCNBw8OF4gok/sWWg9IXVFan557s
CN5J/IilV7uCGQsZBUyr+Nd8JpQnJS17CjFVthvUQTn3hv2wxhQwnFQwGTRKVcsTdYzBpPv2kHt4
PV6kk3wtyyEEaxQyQmWd4yg0RDxh7eZcmPkxfkA1FVkrnSSnLrRCxYn05lg16jGCjhsVXtqV0UpS
HK8M52Q1tTaI3pfaDx9YpavR6K5AEpxenR/u4kXTi3RG1URKmMkpV2Q77SAL7SfhfVn2Z2b4TDPL
lLjdq2mI7iabwOmv8hQOftt4anEu3/Thwhe9Qa0RqWKmEHnL9wMZoOTTaZBFvWHU671vVsVFqmCK
dHrMjs8XLENRModtqC4efuqMLZaN5Bd1imSrtvpDaOrXZhS+9I5z2wWgSChqXVRwn9XO/keNC9wk
Aj68OzUx1G8WS5n2LcFAQOOlhKy5dtf58Y8JwvBqKr9VbbUPIPu5dv0Ir35/puMf4kwxvm/aXnQ8
lqQoDAPaDkCFGE66qU1RqSXow8M07/vHSo8/j7b0ODblJe7Vf/coFc3r6EQjf8Z/LaP7ILdG5HKx
Gejtl3BSwQ3j2VbdQMTZITh6pjHRl3c3zqKxRU5kloAjJ4OVI6deuz1OCqDo1pCSyFqn/2VTi2Xr
w2hDr8LOvQYDQ/SD3IDTT+nvVZLyp2fweKdQJOZawKVyaRuu6V1ZmQobpINusClNE7lZTKEIZefp
Gs2//p/0jFIziSVbxVN6cQ1lVCSBCtKzyam7baTiYYYif7n1sYNYd6OWnlmhR/v3pj31/eawhqTv
1IxJg9x7aynDVVNXeyygXVltd/9gKDlngKfxIv5QR4knssMQx1F8Aii8Km392mkKt04zWArJuWL6
hzepWIy/EHpAUeAZLG6IRlJzBIRFvyYwXKYJNQauRudgAljNONGAR5C0T6c7+PFWpnJPPtD8VUIH
I73YAXotS3Lri8nrIreYVGnd+OFLW0EhCEqsWrLLKqyiVSCYlK31kPb1meBKHGWLLfjuAxb7ogMO
PcjImXtVBOwmNXc6FYrUHu5Pd/TIrcGSIYIjZU3xYIk/TCtzRueTwW0UJTzwNq9WWPOdW5oArj52
hyQhAHUheIbI0+L0bBDhC4qEN6ypSl8RHPFB4WbmlheBmzb5phnk8G4qR/TgtOn7VMYUb0n5rRM1
0kh+yQ+JVP2EPoHVs632YEXjet925NfSqnxIZNXcWnO9m9Tmoiq0q3hU70AcY9sSmeMeJ7V+O0RY
xod9Naw6lAUgMTuo06jlJ/JTzeVUADtFmW7cBnWuX/hQMgTkpQMCgUBY7nY+65xiOcaJJRRNr+kz
+2fRy8GuTkPjssARsM+l277TsouEltaonYAKH+SD0mn2eu41VNOSdtsLpjPmb5uhd5JdD5cFI056
n2Tzj7JN9OvK1z8H5LfWIzVfwdNeWVnbe7YufcK4KL1kkr4aqTk+tETH2JsEmGFq5bwbA0St5sm3
oArjE6gaabUfeqlbS1JbuGoVX3TzuCtKPNacDFSlhUDSXRjrttflln+j65kCr1EBRmmCsdANoiZT
aTEwweUm8uUvZdM9DhK+z1qu3li+sk8UbGup7anGtm5KE7yBan1BRBcpFENtLjMLFyctkKarKZGH
dZjM/l3oG72LDEZ9oFhuu6gjSIewluGtiOThECbJqzRrWMWoU3kt1zw9hdbN1AX1xolbA6aQGl/a
RoCTX6bva2xRNkhSyPsBhW7w3dR+snTYR7qCHbmmPGhT8M3PEIaNh4dI0YZDpFgZkrU1lnV28j3X
0/K6n+sXwuyZbjtrvNnBjutz62ka5t6DXOwGsAUbHUAYdyCKKgLos0OlLlmpsbLrS9t1IHgg+Txh
9x7HxpqysbZD/fOGzDtzN/iQKCLcu1ZzVxifpxI5PeRd4u4CcA7+jrbmIyTczhiVqsWwyerwgCZY
80kB5ALovII3amWqp2SBubZmvTjoXTNCW0Xk3Y0rnF6D4nNhN+k20LDmG+xhuIOc5RMdat1eavyr
0pzk50EKDIQMg+S29ktNgvYbW6vGGVdou/mXpi3pa1/Xh69GXuMLy8A3GxkUgLbtc1Oudv2oSFem
XiU16ePayCFgTPBZEQK30L1F9KG56/JO9WBbJIIJnLiQ5BG1lqocZYmyvMgoVewRCdsYeKd5cVGY
/PHiyZLbHY5yxTcDBcS9Hxv3xNHJE7VNGVMuEJB73Ofab6FWQjNAK9xf5RjcvRphqOqrVB/66uCo
FUKk0iTFbhJ3j9Gk7CwSFojmhW7rj5tSGtxMc9CrDVvzMKrGFysclYtKVsDdlam1GixrvgEUWLtD
IG07VFhWs9YRIVdNV6+VjogNpLCfuvns9F6Kgg1HijQMl2oQfGvlwdz4LfdrphkYhKp1MAOjBl7m
BfYEvJCw59rKEHEqNUShVhBRMVLVslmFWViQ9rSDenZLWJtwBYJK9SSrG3DgrEdL3lhxUd5IWC9f
WZnTHxqFPbNVYthtmSk1D9jXKXs9LXRo7Vg6fR8L/8YK7cZFt8XcFL2Oz7Psy3dST3l1hV1N6E5Q
3S79eNj3Q4MDVjBgn5T/MDDNMNwyxMSyrBw8jKTIICfpp765VxojaEDG18O1kRv3idCObomgHbIw
F0kSIm5T+vq6kka8vfSbpItvgSreDYq+Df3yuazjH/VUSiuUbC6MNL22AxlZruGgQzDFNt2EcGGF
odvVyrOERA36NEAwOjsmk5xiUwbMxpub4sI207tZxjUCoc58MzdSuib++AweoVmjwtZuE1l5tgxu
jEqomkyBdos6AQohUAu8MWxvydn9yGzWxdhMwxp/uL0S6oPLlfOExL6PXYn1k4Y63Jf8q7bqL/wy
+pR3OmIDz307g8Ssu+fGzJ5DmZgc5hBBslzeD077APP/SsryZJW0mFdH1maQdEBP1X3f6i+6BR5o
MIeNP08UpaNdwMgok3MntT5b7Mnp6gY/IXkDlWxr291VbgYHvAqFhe2AGhC5qPVUkUg16/DSzw3X
b7PXuGcAnaewcNyqdD7lebQl170v9PCnH+NmkTVXQRpehEa3QaTiVU7zTwDiURRQhsOcqCJZyive
BDQWaw+WIl1w+7sKQekUGR7JczQTv0DBTtnm4XOPpJOWWEj9DRh7DUl+q2rzzjE5C8Ygze8lhZ2e
zNmT1mNqhLCAYhQ4nEK76ltD8Ge+h72PwaQZ4E2arfVI+SLpzZ2OKt+ec2bV2fZX9tTXpJ9cy4J6
Pir5i0PCLwizC7mubS9w7k3f3ErKaH/LiuSqzcyrGqkJN+5ZjkMt7aZUP7S+oew0/sWo+cVtHITp
utINFEBkRBeMfhPxIEFdQDjMTSb2gvbs6VVzn+Tj64AO8KGidg8RqRlQ2/FCs4+az1M49tGdkel5
Xdz5WO2FGzCS5jaIkvlABvPn6WfYsbBaANuhQ6OtzMNvESz4o2910kSmLFbrS4jY4AHB+dlf1OFm
UuUb0LhPgT7sOjs6F1N/yNGRPmeJKNQjgMpQtXofNlQ5uqoso8Jrmhounb1LW3TkpIciHa4d37zV
Smnvy1RU0fVjKl+R7zhMtXXXKtbF3HzD0wDh8TOh2sfHLyhdk+VGUkiEF4sn/6AXUhDYXe4Ffu9C
gl4hc+5KoEFPj/rHRymydBTNHLB8OOYskVIJ8jKO36c5Cx91n0hdSWgOjPN9DyVdRoIMO+MzMeHH
jsmgZ3QZDg4FE0oJ7wdbl8MKbDDZk8Ew91jRujy2rxCyW5/u2JFQUFS7oPBQgdS0ZQY0jCNZKAYV
Xt90B/TXvCyUQEPWW7k665Ah8pMfAhUAmKSERBnIWmTR9MIcYhTSgGZkBQ8Af2tO39T8SYhzubDS
KQpp+JyTWi7tc3VP8VefaHoJj0S8Cl21ltHEGuEiiKgfOKm4+sv9gGQMpMmGOqh1wJL274fajO9f
fV7uGYSfpDobwsLTfOdRqdFEz8ttV+XX6tiekc4+tmJIIdjsUMInQPnvV8w4G8lY5qSdpJxQU1Pu
CFEgJ3VnDAaOnAKGoSgqlD8MWinGvG8G2XbFnCnve93QrUznWU0HSk7aDlmGTSJZfxsfjz+VkJfm
xPklf73Y4LLZWSrW2+yDqcEcsj9kRS/tajt5mWvhYc7wrvxJ+xRU4cG0zuFAj4wpmttUrm0o1XzF
IlOShGnSF1nB9M0ZFYEWk0IsvCO37hT9zE78eMTIcI9Evg6ZSurOi90xlUg9jXVVeCigGxelkWFg
k6k9xYch2iUGIK65mceNPbfmw+kz4Ehk/6ZlOIbvZ7SUcs4Gi05ajb0X1UPf1r3TTRw5ZkQOiGlE
qxns0WIWg9ms0jli/xlTe5GbOxseNeGEYWpnGjqyOgXtnbwdiFYdf7r3fcHesg79gTPGTurPanVf
T1g4SvamaoILqzHP7O5jy0PwQrFT40JGk/p9a7Nkj3XC69qjZIaZqrmtcUUWdN7To3dkgkR8iB+Z
pQvy/mLL1VE6o1rGlgOS8LUW0ERDv/sHTVASIFkPO4uM1vuejMLkG/UuKofRdGVmWbVSW/vxv2tD
LJI3OflAHZHtdjigYhxXKTuu2uRc0eHIhGA8wgGIijXI5l8F0jdNgHoZStIZudc6MkTT6EePoloo
T//gdubvF3xAAlUww4vh6kc7G2WTdnILoeAsfuk1yOagxjenh+x4f/7dzmLILD3oK6MktwdUR1rN
Sb8ebPuxIqN/up2jK+xNf8S2ejNu0jBpYPDoDxS/O9lCGholvTMvmqNtIGz/i0/lGEvKQDeZten4
4n6y/E3nq7sKSb1/0A1wTQ4JRIvDZpGLLe0JO5OCbuCQdYjb/LLv9d3pJo6cZKQaAXVAIzToy+Kw
lHsHdKJDureYUaLwuyshfFAheTE758r5RwfMoj7Hs1bDi178/M2kKLWfmkx/7o1CwkwIAMRQv/9+
d0DHYHbIIsPCYdmGUyRI3pm5Bw7pGp8/BI7sfqtXmAvH9plE9bH+iMcflDoLGoe1uEzNoU0Np5Bp
q5Xv5uY+QJXidG+ObRcdeoiwkwTd+uGZp9SFie8UkzNllyKqFLz4zIrOYF+ONQMExQH/gmb/R39I
ACR2gHaYp1koeaBGjD2ki0X3mdhGPfJq5bq0eJ1TPcEcYLErZ3Lhto/4rEcS+qaYyCZiGKpYq7Ks
1lZpbKUYBJpjrdva2Bukc7Bp8YbmS2Kie2cqKD/lbvIdnXzeEPNKr5AzVh0vKco17+FDPugPeTFv
JCvZ1Vq3UrTr3jDOXJBHruN3PVjc+03YgARwtNxLW43s8kurq14sF1eqXm90tT5zTx5tzQDKBqGS
+VnGTIHTyZFVspijGoP5+QbdJaSRkOkqfkbOuSLhsUXAS+OvxhZHczZC37MjGpPRO+M+WIVYXFvm
8+kVfbxL+BuKhyEoysULA+vVtrFHBnDElZMN445y6AXg3kve9qZ15vw83qd/t7bYoX1PzrlEwtdD
wm9raZNnSE+heua5ebwRcByoS3B7Csmkt8cazvBI/5bAWGxp2kj5newgK1dXZ7py7Jzmxf5XK2Jg
3xyeaY80nGWqlOVi1AGdi/mXIMW4UfT/sjuLJV4Cju4njYZ6rVjb2XeM3o1KPXMUHF0GIJU0bHtl
kv+L4IC7Dv9m9HR5BzSeNPzUzMrD4nlNusuVKudM0HV07P7d2pJLA3Yh6pqB1gK92YwoM6Krt5ps
BHC7vw0+FTklcZsCE6GuuFwMZiWXmmxOLAYZV9pi2Ga2dWbsjq63N00sVkLTBbbcSyMrwVLXZJWx
5lyH2j9abxB2eXxyuYHxf7/eqOdEPtWNnDj1yghlmBu4zMlExedIkEcnhwvO5upB22EZ5gf6ZGFU
wC3aUnIbLXMzKfg9qCiYZGdu048tkVtTiH4FLk/9kILK1dKR44injlAW0rRq3zRUSKruJibwPn3M
fbzpaAq6GFBx7RdT9/3o9WoZKh2UN8+XrK1dTU/AH7xQCa+lJPQy7ZJybR63Zxr9uDBolBwbakIA
dcHKvG80QbXRzNCMpHIxb2RsEov0OmuGM8vv49alFYP7yCRRKeiW71tx8MCZEfNmYcTzBkoJBcAM
RbHnqFfJKphn5uxonwibyYjCCP6AXK8glRlBxX5qpWSNXJiXStQLh3Fzer6ONKOQ1WLDkjskQbPo
FFXINAnj6f+ydx7LdWNptn6Vjp5DAW8GPQGOpT0kD0VSEwTl4LE3Njye/n5gdnZJVGap6w5u1OAO
0kSmJB6CwMZv1vpWRaEFJlVoV3znYdPXvzmI1j/m57Ed83Z2Z7aDbQgV2foxfjjE9QWFb1b41T5p
dSCUvtS7s5+7+e9U4n/17eAn8wIPsT3xW+/eskk9kCYbwLGohP1A/M3GGJ0T5pZ/uQBe5fUWXgj6
ePQp784IYylKq/SsCgVpoSLfQSOZac5v3kd/cb85JOjxl41GmkLo52sGn5u01W6p9mYwbx3iOyo9
uII0vDVhsBDv9/mf3wm/+3Lvvida65GkdL3aN+O8YyVxS8hwuG4BghU0LNqX/4svB3EEfg/DakQi
P393dSp0c3AHvpyE9OQHe1Ka9mlthWXmg+Jqf/Pw/sW5hOSFE9DFGUF//O7GIM0zHZVeVftxqaC9
Jq+E3W2R98GDu8nm+dDP3kFLflf4/8XB+9NXNX/+JntXFgvk42qPGgFm9YLKDdIc2FZCt/54kP8l
utTfQaF+Ikf97/hSfw39/DekSzkcNX9Pl8Iz173+x3325fVHwtT6e/4kTJkfmGRgbAa2gMMZ88w/
CFPeB3yV0PDQaYMP4Kghob1L/+s/DeMDvwFVAl4eThrWp/8DmHJAT1HbYfZf/UYeW6w/GaWnP45D
8KZ/77Ffb48fT026a2YTDo4rWAk0wu8KHq1aeuLeg2I3Cl4QIdVPtyVQSF1oOHJFFMA33zRpad4o
ZLtbTXPTDQIBJDsEi3wuUOn85pn9RSLHrATcksOSCfISXNJ3x/hCgqZdDL63nSffOKetbx2V2wab
1JDjqSbdZj+4WXAlVlVQQ7TKU216+l2dqeX8w0/xvy/VT8DCX/gDLmvT9fXIfMjkkr9Xr8PCL1uY
iHDsYTmEi18RDzQN4ljPiXFpGsHXVJVTNClCqiOfWOz9NIn20k8Hb4vKX79anNo4OQgionmxrGcz
1px9owBBLZmBBKkud33aET+QYdS87rxk2rVIazBf6PeN032JCeTYinLor+wi968ReKY3op31C1qZ
LmrZTPuhUJk6tTjO7r1UsCiqPOcy6CWMYKRUeGywAX23JtvdV0UfX5bQ0K+RJ3qR6Ms1w7bd40QQ
UaZV/X607C+gg8lJE8UnPgiaIyedv6JVqPFYaIhKWtuKEi+5t8vycgoS+2PZucSvW9X0Whh2upvS
m7JEudLo1hdPK17cXL8ZU/k4Dp23a9jIRmadXZONWT4D/lRRKY30DmFuGnoo8UEEGs6VIhU11I1m
3o6taq+Xxlk21hhPuyJ12sd6rOF5B3V7hKyJj7M0rCMJtWSFTfZMTI8pCxQO1i3EfvsLqqVs6xAE
hewp/1I1/iRpTDT9Nu61EUFJjmRNWHGK2k2fv9VLgraq0tMyFENhRl3mtD0cWtjhr+XYZOUFfJMr
zUiz+KACg0y0hUJGHMj+1CNt+Cgd/dn1+PHJpAnCKm1dVBjVZ21WF1abfmdvi4047ba81uG7wuc/
JEBYkI4JdZnrrXuYEfVuJrf8EvgxoxqD0K5AjEc5TzOJUU53XdtWt++dTIbDbBPn54yXeh6kj2bm
FyQWdhphhLgZhgULrbA+Q7LetZOhHxHQVRuGnJgCLbM8eyhtQryzV2mZyoMm5685UrAto3AMESNk
J1MbdRKM0m9GLg9irp8JeDQQp8XdgVQKQO1F3pE84jyAIO9Du2wOnqYjFPT8Cvyod2uhQypDzfeb
o97p+pZN433cK3MM2ZZHYG70E0ku87Tr/ThAZebapyRO5sO89MEjQE1+pA0BgIvUtSxs2ji7iDPd
uBVuMZ0yi5D0yJ89ecmC1D3VZT1c1UjI1jsZY85WIo92ot6E3b7pNeLhoqAd00vBabIhxgzyKfBw
XMX9/JrpenGnNe5ec9Z7cClszbsmQom4lNEr3PjSDQaZ3oqBVXSUoZBiVEY6jbmEMbF4UzjhPvHD
VAIzv9OFMy0HktpmsfOciY9jj7JEEOYXt2O8m5ykeIb1e4RefNYz6Ww6sg3YKfdxRO40TP0FB9ni
LDq/NJUXlj0693O+gA8nwnNnNhBjQ61RgIiF+UoSnfHKgYf2ziF1LYwrtHADbhiCMorZ+VTZsfZN
J7z5LvB7/awNuGOtuMLPEMde81UTREgIs2h2Gsy2sFTzECpdpoStjCpspskEz9zCxfB1JHRxlm68
slv21lhWfeRMaXbwg3x5QvrVh+Okt49z5gZ7PxgOptGOB3PMvO9Fx+tjoxtMGEU9NA9pDVo4UkPl
Xo5KkgqxSAMhSI6UcaDULsgNlcMmc5gdAIplgtWg93FmbjRlqpHsN3cq7mvuMM40btdTNTndx7RA
thUuA1zpXe9o+VF3vLj4uASj659zcp79PZpQ1S2hTySP/Lb4BJch+MuN+Caz7XwXBC2D0rzL3S1j
QuI/iTdxrokkD6IKta770SN45Rx79ZU5x2jR6NpPvjMqFaok9+Ey28bzbC7bjIimERO96r+MJen1
GC6sY27VI0FIOmAxA7WtkIG0eGPl4yafnHGb960R+dAnjpb0qNbqPq+42yexa4J4uuhja6lXjZ1x
XvO04rAZiFsLiVBitqeraTolTvLJmuKgjtTsL5wTdXzVFF75yPgHaz7BI6YV1SLPv8ye85ApJivQ
9fzpBP59OnHLTCcPs+0V2QcpyQZ1qqlt20rjvO4uz1rGLwr80jmOMQqeZuDA0BPaaiJs+ofUV+OB
oXr1kMxV+WC62onnfTymXP/r3u7Z1y2xrq4Tx0u2WasZ0JSRTY6ojQ9Z1Vf8EGvqY9Fn+0kN3ODD
Ut277jBsrAZmdpiXnn8V5NZRjha4ZQvU21ktjfUyIzToo2oiNOAhW82GnTEnu0QMOYEUTYdONBW+
0hHX2fLaS233SXIOTaHbi/ya3IIq0pKSTKnac8CHdVUybJqe4ET+rdmPKq1ISiuwpQlZ3Fk1Ucke
+XY9omvl3rGQNHrS5TRF2FRT+9ukkctt7TYeEnBozIZL4MyW+MTyXquTrenL4tERlZMcnFlwDAxT
d65m72qyB2vHTagf58wniGAZqm1QQiDf6MMocJ+OfX+eCe48Jbla7upBWISoWPq+csvlqjKk9hGr
eRmRybXXYpiOKAydC2NcRgB0RfNSLgRyzLGwXsxOjBHRJsFBxCRUJ0Van1uVNy9Jo7vXuNTkaYYf
d5NrKti5iY1eb54CrinPXULW827mtZGhybWIiQSt4EHCRFAY5xanVpY/s6Mr7mHHoGnSR7VNFhVf
LoXfPegmCYCR2+tkPMlSs44pIa1Ir/N+RAzmtU1IRypfgnYi6HVsznqdE5Zqk0LSrOFaPAz+azGb
vOq0XKSnoaBIRU/cNrtJz8rDPKbJo2vUAxrr2nTvLNX0Y7iUc/WUwwtBYF9WzoWTkmY4kISMftUT
vPvdzlcbF29vzAs1VRdOC4J/Y7VW+5XQyWRTdO628VSxs7U8PqnF9nejdNrIMKz6jpgueU0GvPk1
xZCrb96eQXMpuVnS2oUSaKNinrsUijuvq8s8JiTDT2b9YJYN4XGNMSFXGsqLKQvky9sBkWRZf5UH
QfyylCiOyy6Ib6TRVBYVnM6TFhd1dpwNLbUj7iyxjWF0u2E+EBx/sYxWb1/rojTPqqsgGw+ZeS77
1s6ykCs7BZsg963uIYaU/DUbBo4C1x05ZvxuOgHgabPHFKNsSyWSEstBmDjPmoXPblP5ihuenJcJ
DGBMVefW5nR6ey03ZgumbWib4HudJsFVgEz8a93qQS9Ci4SOc5HrXFtjFDoic6UMYpM8Y0AL23Rx
HQHwy6ddlSTzSbXE+qDcGp+Z42DJJJDoROwcshkUrYASrU6+WGJpr+PAGJBWNvZ0evuPVBrckLlj
8XcX4bnF0zLKF+AhatiI3vGziKEW34CwEUvj4KZaSCfpfkmdqvjuWoV9RL7Ab7Nd5P5+lQCWGSdj
OsH6kC/I8eUzASLcn4GX4yg2Opf/5Q7yhfxf/TRQ+e/l1PDFs9Jvoq5vAiNsidjVHqqhGi+VGECP
2DoHEwkk/Fff7pNTkAMxeLv8hOEGt7bT/NGq/EuN+V930/+7tvzfsOdeF75/33Nvy/94eC2HVwJe
f2y619/0Z9PtfcBxzGCTWbSFDma1Bv031jnQP6BIo63Dz7oOkH9su+0P9J0reAiz/qrTsf6n7Tas
D+tNjs9PX/2wNIPv2ux/1naDEHrXdwOmp4QnB8IxdQfZGOOCH6eVnr1MpOe6zi4f4nPP4uuhmDTx
aip3OXRklpY7PXa6bR9InqhWrUfuQGzslTIqdeoSQVR55pdmSLYBd2NraoMEceXML8Jo50vXBbxO
dkMy3Sa+F6eRDi0DLko3berMqKmyy+xT7Fr1fetaC4azVBh3GINoPgOjuJSiSg9ekmB8cczJDasJ
AICH3mxTCc/7rLog35gOcYt4uAc338aqVNt+1UyyytCtpzTTLI8GpZif67wlaZr4A/06jVuACM1S
aXc5MU13lVE5X2VWN/aGkEJThn3bwNTrVWaDBR7MhhRAu00wTiylOFglbUwU8314m9LJPCKPeW67
sKlMV4YGVvMXJbzlajKNYtcgXviUdQxSIkJjgTaVti3wc8zkDMoxsV+Lypkv4rLSN6Vfj59oB+Ig
lK0l+PPsTY7/P5xbX37V6nJBq0OKHx9JrhYmfgAV9vWkuy1NS/GtT9a1waI134KP0C8weu/rsbug
inA3i+t/1xOnOydmRcxTx3ab9oyQE15zJnhZBJrVtVFq+U0tq5ON6/YruIQJdxEBsgubSMHhh9mD
VA1HK/XHhHdtzDa/F69ianXcIUOQHroarpg+d89T0UgK6Vo7lFUhw06CpO/aUW3i3Hyp7M5KNrAT
NI5P7SZ2Vq7TMAwkqlm+A2COcUGTG4+FoW5a+rZrFfcWaoHA/jSo9BPGjCXqHC3zqJdh63vkiibh
UMLsbkaMpw01rJXJCzqHejdSPF9TOlzPbn+TrHwGr6hsN6r8qeWiICJAjgFTlXCm+S5ea5GiBmi1
uubO7D+KL04HUsyZxyrbOxKzBDeQ7z8ti2ExB8opv+R8XlKR7DDBy0NndfESVrUPZsoyMeiRfzpt
E9XRaeepg5mszB8GmCr7yXeihGjLkPzmcltZ9Xd3xMWiTeawTQg//uYY0C+mtn9VNZHW5KI/j+Z8
VwrQHjpBi2FtMI5Zk2JFruVILPpP7lRJGkKiCmvD+ty4qors1CUrxATq4LWMghqa4jB2fI18l34+
giMFEJzKdlcHrdqM2OumLrhr44Jfnxv1uWiCb4xCaHOFWW0J5TtJpys2gtogFC33qWZoyQJyEMbv
0rHojSrNs4cQzby2lbYxHcjFyj6JQNeflW0uu8QcR+o3kij3hWsWtOzmnSCGOJJ+zhq6M7KtOenj
bWczmyor9yPRJCWx8JP1GWmO64SD0VrPtIkON1CseoDofiGjpiZzjXbKpVsyjZPqHZ6mQrO5V2eL
2C8B50SDoNiBp46MBp+ecuchWnzNvEjgum+L2C7DXPY2im4zuPcYEoTEwxpbNdsBQylFsioJfzsS
UUWCUcTV4pBGMvhoTusoxpczB5C+DNspLn1rY8FAPts4EZ3N0mR+cqOTUbOzZ4b+mpVZ7YYB/L1N
hDi7IS/uTnTauL2apn3C3RM/TPM82idoClh+DKxOqZZ9LmwEMaM+FxfBOE6nsszdBxSiTr6xRkqS
IkvdfJMYWMQWItIeEhnE527wloNddLTEqms3he3By9Jlu8k5NXYo3bOomhnYMRUrsD5MaHfhd+Qu
3jyU+/VcBwBr8ul2oC65ElMpZ+IuqMr53zXUT+xGoXRhHy0ksF0wS51Oc57jOs8pPr45/fqEwQog
XYpAmiiY6vh7H9CKnOLEb54UDEKeYFe6D3XjtcZV6ZFD95tFiPHry83iDasjdTShRHnrW/THl5uJ
8WN2iGfeDSkI74Qgssbtt3pXXFSZeeEmdU/dXmDb8ukOPUCpsugBywBYEM1TUbMMcv2lPf1QIfzF
PPdNnvbjqNtZd5Ds3MmeoYOFQvnzp7Jy1GAphqRdr6VWRBbck1OOHxcxuqEkTxlH73I2Frrrvv5i
cTOGTSla3KraucjcG0b4lOQip7RczemBCDa2U1WhjvTVwqJOedt/R/29hBgSL9ab559//Dfi4PuP
b6BSZisI4wvJ6s8f31VEIyexzcenvd4HSNhRuV8Tdf36FhK1sqrcQBDO3k6hNLM9ueQ286YptKZm
C710TwRddcCq8xtV4C9LPS7raiJYRceu4xF48dMP29YYo3don3ZeKbsIV8HHMq2ssHNolhMkB1Y3
HN4uxf+zcvenovjvFlr/hjUxK8wf7plfEuMOov7aq9f2x4r47bf8WRJTwZJNgDnJ5x8o0ak5/5F0
wgIIJQq+HpZAP0bEGeSjsJCx8RmgkfZRrfyjJDY/sBaB6kN5+lZK2/9KTfzrDY4cEZHX2vFZPKXv
rQXoWvsyLVx3N83jvKXkCmmpnctOz+8srcWeC7Gyj13Q/D4v4uaJwYF7sSSVeRwwzmwN0tWWurJ2
lZHd/3Ad/+roWO/hn549gIQ8ekhoIHzAU3q3Jcu8djQ7e0j2y2jEL2uiPDP/qkjqiBa02MuxTaYt
I6XqyEtZL69owLFvunCqjnqszQ9LRlhRY/XtWUuHdgVQtvbG1gxxYAy6nMyuM0AEJWl2ysXSrTGm
sc2bUlQmcLJc7za9iONvrJwC/NmpoiWIi5hXoA2T559/q2+owHff6qo8AfWDtAGCw7v9G6HuFl7w
Kd6ltMTnqe67cUfidYqx1wAEkPUZxndtOfoaLDOl9dlL5UhtCNs5JYaPeIjsWuvM/DbDPblnwO9/
ZblpRH0it7/5pL+8ZSzkHmzaV6Qc/3gvd0z9xhz0IEv3+Ugqd1551aPvBFuFGe6C/m68HRiMPk7p
pHaLGuzbJZD+MV88FISiS/oohjF77GKRXbrLPO5+8+lWccFP15EPhEQJ2S9mQPrQd9fRFaxy/AlC
ooTF9SC6ZuKlpvvRaJTVoSJu8yNlxS3bkxgfNo2dg4juN4qYP7BJ7z4Ep/JKweJz/JopgFsPRZNK
LApRVyuvwegm1kVS+XKb28VzwtB9MxNdHzGZURsWbDYTaVGQOvq40IahtKyNy6JZzG3rjfqV5kCZ
asYxsoaFIjsZxD11r3RCoZEmj8qHWZFjnqzMGfeTbWSRzD/NJKpDltXzj/ATy3V/UnxsZ0UN5OF9
H007Utp4ZoQor5uxojZlnj4ACeyzc2qNqUZ2m4lGexDeK2Ilg+1zYZa7WCMRMGJeXG/cuE8fK70p
97rSr+DhLH7IKouiqibtLgTYMByFCgotTOZOj3JExk99TDgJWk90xixM7SwsBxnsgkHfBkZ+xjM8
bVrNMg0QMPaXkcCST75RNIesAWHbMhPaWG6ig1VbJo9nmfp+O5ZOK0IJuvabppVGRJyvA1+F6zt2
KoZ7m9OlD8hcPjLZm8M4Ie5kAS/8KWC/eKNVq9MQR8K+M/t4K2OVHVNnEgfNbtrXGMNhToTrlY+f
a9fMQ3XRFybMAIsYQEC16li14maqi2rTEgLLOozATOGW7r3BumkjB418RXdN3pyN+goQYPot6MqC
AXUzHA1NPljEQWwqNTzXdLQ75gXjXu/n5dkrhUSF5ga3ZRMo5JBDxpqsDYJP3Ri/MO8/LbM+NNHQ
O9ZZ0HRErB7O2TjJcpP6c3DOSUb4npQyTy8nLXBvWFlP7OMMI/RMJuSDhgE3nAkJ3iFYmW4SM6Xv
0JRZPbgz66C5Ntw9qdAsCabuYa6k2BVew4CxJXwEyUXZhci4z2maB5ukNOY+AoM9hWUlCG7M+CFO
pkh3TF6NIw1a9o3JiBMFek0E3ugz0RMrhHJ8KdNA+0ZaE1iHqU2ZM4pPU0pX5Qou8gJpZOvmbrwn
geGLNtMcxFPAEHFUt/HcfTYa04ymQDrETFtaJBiUk7A5bB0NkgiRCc12yet2k3EjVe1kXg6Ldpc2
+V0ZO+2pIK/ZVm5/LIvFinga453dx93XonROjhEv+7FJbyqZjLsUyRIgE++LNrBHgzawEjN8pkdZ
ReJLkPETMzMVmRDByTmODUAarXk5DXH63VJze8NZo9M49qn5Mi5gaIRRuDsjFsMhW5CzRWJRBsk6
yXxU4Di2mgy+8apuQ2ANXcQ9Od7KuVh2RZ5157mkMSMK2j41wDBr+hJQKuWwkcrBq5sZs3XlNKqo
QqfOdHopb/oEmCT4bJHFd2Tj5z4zbbY/wU20wzmws6u4YpYR9SV59EA5mWg47XIvzGC5YX1XASu1
3Fu/qQH4zE9JS//DeedcsapKDnDr4p0mhf1RWUv7kKbxxRKXy4WoqviumJgHddW4Mm3cg7Eyi3MS
NoGNGmZ+KIJcK8DJ+hmTH5H23wue0U8mTi0fUoVZ3ZYMhw+r63q3BiJH1pyD8hsJd02WfN8pyC6M
fif51NcsqvJq5HGDGtCXc/9dd5bxRthKbZ1F1QuRiyXjlcQt8lPQtlqE2Pw5l/OVioksJAOcltSC
E8P+srlI3QosfmEVl3OrFTf+krhPGRIVUg/Hqb4UGC53vp29tAEDLaWl9wRSNDd2kpSHZSj7NKzG
+sLwmKp5/hicxxqvL+eucd+yDtroZtvuXDelhNJZHgZMzlK5cZLsNkl7aye87EkgFc02pLa0clMN
PaRKG2FylwyaGdq1ofb5wtJceJ260K0W8wSyXygXQRWhyhRJyIaNNUUHlzxrqw0BTumxMpr8ecyN
7FEvav27TJbxOjCrz8hqs0vPCeSRlbVzntgPbuokMI/GmH8P3OahL1eqdtA/L28VVZrIepfiOLxO
CMI6FoibkXBI77rx6DZqMihvc7e6q5aOjEnhh3CMH3hNpReWNbHVB2F/JJl8p5tCXrhqvMrd9tab
HWuLp+1GZgzztVY4UZEpdfRk1W8muzEORbZ4l3ZCuPCA0qgve3BRowyxqOMTUKrT7gYIrlAM5jiy
yLdnN5SluziPP9fAkzYpEgZScd3ykMwJDO1BPqkmEa9G08jHzMzLLZsvQebvoDZFbzt7WmKC0Eo7
x/1qT5EF/OXgFkHCA2qb2ykY0qOdNt6d3fnpJl2acleVLM7Nt8Wqr+zbvsrZOTU29zdvvuEA8aW4
FFR8j3NQw/etvK+TqYG8yB77HFeAMcenZhjkVrG2+z7bFUs+FiTXeeyx7J+cOvK6eGTcB1XzG5Hw
5Xcv6cebZmiSjZKke9ZMNJgS1fppygPZ4u3WKrExIY0y+tNk7h3bIZ5YtScdx5eBc6EP/WQaIK0n
gtA6ra9b/1JlAxSr2k+YZjTDrNtMiAbNgGo/Cb1iPDyV1sOceYrJYxaXNVD8pkk3o5bVZuj0HXCk
0jGCct9Lq/pS83Iqr5shH71Lt7KwWRg+YPivkINyidSg0fVI5wYSh5r0HJu9DgHKD7L2qisjLnvO
p6BGauM6XXcD9le4h6Rp16ElW4fkqOtT4+7M0VIjpKKZwasGk4mSx2uty4U0imvDHpPvvZqZ9wSE
ij6Ygvrqhtu8p4FR4MKntCYSrJ3A+UxcD5PdK4RSFv8jBVg+XK3pL9VmMef2yTZK47FXstjbw1De
yNrn0J0dspWzKnjVi846MA60tnXue7j/WEJ5PLAyLba10xOyB1SsYwaLGd3qU3vbLzOrg6FNZqj/
lkeWicFcKNL0YbI2yhSL2KZgheAWCQ92Ytd1+aOHd1k7VXZvw51yk1OfZsVuYES75ZTRL5ERWteW
S65qOYr4xUNvoLad6RVyM3iDmLdpmnE2BSpnZjFJBn9xJ+MLrdLji8L0cKy7dlsfZe2OD9ZgNxdm
30MfM/WB7XpG0qJCVfCZK0Cd1texpAbN3XvRiPgizQZqs6Ui/sCEZ0Rg1vBZtmZ20S+aoSIVZ9nJ
NGPrSUjd+kStbW35JctndhTLltDaGiSKJrxv7PtTL/Ky1n7wqvFBxQEjQ1F/rBolNnGQPWVcN/zu
qAnM/IYUuad2Sf1osS0K1gG4Cs6BaWsW7f3QDNaVqOfuahm9BSkGgLiu1gsmxm5T3wN+yfJDDvRU
0sQaoj7IeIgZkZIcnpPprKKagAuHCayTX1RpF+db2+uH6kqWcIOcmLTpAxwfCFpp3LXmXbYEZD4u
mSq+Emjehzrl5VeVaM2l7kPYrA2zOippls8pYhHhtho0Ei+DqebKsyaIxM6AC13IgSiE1WB4qw15
dqRu9UjYluOyxrL3U2ioadi7VuOQ0w6PqoOEMddQwcz6dRzH9rOPmOaZwBX3aHtNe9UWav5a5vnL
VAzthTAWswlTIdkQES3xyc0EDfCiigTvXWe+5uxijrPZJNcdMtRDFg9AGpTzaLVq2Y19ct2uSw5j
XXfUb5sPchnEq9at+xB7XY3UxPhBknLTsYsAObI9Qa7BJgXFW/61YrvCdDy/4fmtruXb7qV/28NI
5hoYo9btzLIuamY2NgC33U3FDmdgl1OtSx0W7+x3gnXVU6xLn9RputtmXQRxJdgJ2W/7ofhtVzSt
ayMEUTgv2SSJdaVUWUJD1LAumoJ15aT73Z0VJ6yU6sIfNnpex0/F24JKq/1u79g8NN7UV7ezkIc3
vVnp8UoF96vYO6AW84dBi4BrkzfQKKpPX9s0VmJEhgq00JbaN0Sj023R5kfeu5xycd19z962ZdIb
/ODQu3bnbZTWucCN6k4curc9W1mOCBu9uSAYyeiW9iht2V5zzb/XejbXUTA7B0u0elQDfFPki4Y+
MpSxtdKj5gQdEonqbuyyclMU/lPSNEuEYoNi0lKvSZuMaDl4vpyBQWU8lXdFXhjXE2TRR99c8Jva
67owedscloEdI+cJqh3MrukzJ8oCc6bY9DNSMPpFvl5pyCiXoxMGLj1q2/vpMeEA3sQkSPQb0K8M
jpDNrksZ0gtdEGtBkDJDWjeZWe7lH8sxzSOnoeSk+B6uxLrypKQrLu11Ddp003gmb/FYTh0716Z8
mKG/hmZZzdtYujRzjNvrR7mIaZNO3jCwaGodF4ScZj10U5E9jRXYVFayOpnvEyK2yxSeemg2nObB
bDg3U26ba8yStW1N6Fi8cVI0G/h8FI6MncgIVgGC473qvfooS9e7IcQ0/1wVVXtZjcG4dZoipWRt
jwnLLVvzi5cYEKWz18s8OQbKyr+wpmuf0skfd5k7Jh8pbAn3DXrjSlbD+Novrbpd5qbd6BbO1PWT
FelRdplFRF9tUT4g4/yij8kAI3yW/q5SrjdEOi8DGHHsX1YT6gYlorjMcjP/9jY++f8j3vMsv/3X
f34Rfd2p+f5bkon6p3ntSo35e93DDS4DHpb+J6sB+Yb/kD2YH1i34ILCIvmWWo1J5c8ZL4qI1bSv
r/sDBmErV+VPt4HzgfE90YyQQ1iC+CttCTTdmxFB/+CBGqahYvjJNBnY/r+ge/hlZAfXFzgP4yi+
vvlL2oVXEtTIyKvd0RQ1TE4c5wElRLez4vq3mfTv52/IO6Bise+x3dUIy9j6xx2UcC3p5Fmgdmtq
a1N18PaLfeqbZxuRWudpf+wk/tZI8csWZL3kzEtN18ak+ksmQSF1f4bRqnZub53t2N9aqBZohnOS
x+byesnL5DcTxl+vJV/RXGfvMEVYab0bMA6qddTc8xVTXkGcws12GpotZfHvWBy/pvLwvTH5x7/C
nbC6WH6+lA4S9bz2Z7Vrkrg9WER1wL5DTYB4PZl5tafFpeO13Rm9rtzV9UDu4vjAn/RpsOVzNbv7
mqLDDL0xWBDhqVvdjuXWNeNjzSF27/RV8xtCya/cO7ziSHSYZXGPrduJnz9xbuJVLYOk3OVad42P
42qu2pOXBDOABxqVVB82AxP/sKJn2SK9Hrc/PJV/sTD4dZexfgBI9jxsqwP7PVd9opnG9uhDgDIQ
ckb1JGjA7NjcBbyjMk+rQ+A2x8DQIp94w6XyroDGXUyJ86rr46VIJi3q9OUL/Kzf5RWt3/pPI2EW
GIGPJ4bVMJuM94afzE+RRJCzvovNApzjEru07ImFPKjra52hl8R5akmGlqPpwHjEfW/9ZhPr+uyt
fvoQHES4ezhTWPWQZ/0evbMO4VEqBtmuorb7ruWI1pd5dlL8RivWFVmlCNNV4F5nZfWixeocj8uy
idHV1rg8xmE7yIXrZvrI5FfBPAMXfUd0h72zvOHcr7r6flXY+zwhm0CKMz3NcV5V+P+HvTNpjhRJ
0/Avog1w1msExCqF9i0vmJQLOzjgrL9+HtQ9ZpWZNVnW96lDHapMIkSA++fvCrNhDsJ7tEje1kJw
WCsNJ7KzRtyvmWuG2ZzRYkYjx9JfmTVKgBAqRv9wpHKH+1gUxodXFQh2ItxBbIya/9Y2qXrp+OcF
Zb3+Aa44yku3tIsbVBwx6s00N/ATVVqa8MbRvOtkBsfft8wSsdN1gUHOCeG9ZXVxx5lxIaGlja43
jmoEffZRs3W7Nn/vCPh8bnP6xliGchEi1F/2lSrmHYy5tifNop5eun42sv0c6fPKgQw+OHyWH12n
XQ+VpF1cCDGtwyHX5PeSiz0Kcp+dTeV5xVXS0MEuc139MGfUVJvc8KJL0akaeUTXXhFoq1sMl3Nj
bwrGBnOTDgstTUVfF1eiddWPxByhAbTaf6l8bAMbd9LK18p1ogtBt+O14VJJNRiFeSxUmjcbTVpD
UEn6TLcKWWq+bTH2npJEATYNVj0fqiIyzF2HehXfVdkTClpQWsJs5lB7mpgkse670QMR8WI5bCEX
nSt/6Uh9zgqz+5Bpot3EvS3nY0KJ3kyuMeKA0OtccIV2cpZlS5cqVbncyxFhmwUwfyobvT0S0iD5
I20vH5ygH1UzHzmKGPkRgAgtVaoSe1snqbtDWpRvh0ZSoEyKZendmGk6g0kSrRkFg8gBAnqnXrZV
6xjtxhLqyYrtTA8i0U3vptVkBKlkksjhvDV8JxwWNcfXSxdrGWeCDDdOnmd3UW5Jf9vPpfYY1x4I
QctsGlQNg23Y5wM6A3vxAB6gmxxS4IgqrukCcO27SaP57+itQE29QjatO1vfvU8cp2uAt/MV3FnA
464b21M0yQP9tCsIZM/ebTSPAE9F/ESyzXW+AkYLyJFcISS3KvOzVvj9IRXkISLzlwXKLmCnCAhl
gyOHPvAVlBoHgTAcxvZuXiErpBVmaK8wlrUCWth7pi0xq9k5WeGuYgW+vBUCS1YwjImyCJPFr5+6
FSqj/O5Fg7zammIuDoUEyChXaK0f3A96ytGBrbBbsQJwiwHu162gHAkoSCGyFarDtMK9nq27ephO
npDueVyBPS1J+qBYwb6sdqwtPYsmcKJxISdUhJrZ3yB3vzJWsLAENcSLPx0zvTXCJVHLYTG8B/Jw
PJB2qJ9BK3d1VWg3ei04oxtxEk6dMo5j75ZHVXvymjbqaicgzIjmAdA0Hcqwqsa8NYE6MQOAeaac
/+0VB9V0Q8JUgo1OWf7RrGipXonlx7QiqCXr5mu7oqqkepfBoKo7ommdjSApM96UKw5rrIhsxz0J
5IrS4tV0SBToqRb/BHHTFc+lVna5m6K5lYH8BHzHsnixbF1gBEhvzBUV7mQNQGz/Gyzm4LFrVwS5
BUoe0xRQGQbIfwS7sQJ8eSgeDXRx9icOzaHnUqzYdE61lAtYbeWmxWhUV2fHzoGy9WyxX5rcyC8R
NWTndMW8Mac2pyFRfVCnHJ20sXaPYh6v5IgzsqqL9FKV6d2YovXcOJ+wulwRdq+T42VYUfdE86iH
VGkHGTLS1fUJzn/i9OYK2TvSQL4ZF8dyhfM5sLq7WHbfoF3cLeXRzY2Rt7Li1KVr+2YlBFTMvd4U
nzzBMrcFtijGio2coC9hHCZE8KHuTcuVNTn+XVX688lwVEMmsJWd3MwVzwmLxZ52F2K4AWCuDEVp
lAuTka+UxriSGwiGlosF3+GTTXvwtH7T9jXGKlNMUELLSo80K1ESu1Am5SLn1wIL3KlYCRWnVdMX
HJdL6JNUXZIPUIsrhUGOzTNlX/Gw2e0lOeK3Tc1UmK3kDclQy85YCR2vKLBquiILh4YWtnglf0aE
9NvU1ImpMldyKEbitVNTV4dGtohNJJI3wFeqN7t+oUltZZbYkq2vmBpqWsxaPEJl0YVeaiLPnyJ+
f5Is+3QlqSzRfAzVchrq5T2X8KbYSApyydUEjBB9dCxPoVdW934nFg6x4lb05rZIkva9JCd6T5Q5
5K2sASXaODQGbK9L4tzAuD5UK6/WSPNrLPB3DIAJYVKtuflRTvWCYWxBfTQcTAjf7KzIUUs2H/PK
37UrkxfhLCGH/WSl7le4q2hf5T2MX8q+XThjteV2finnJIHrrDDYS6V9N93sPiZQO/Yx6EkvKUJp
sLdRApd+dxppHNWK/6d+4t/1OIQ3VupN5IAjwwviWlm4eYg/3+iShaqwnH6XAQw4OB0+AMD69+ST
BZ1tgOFlpUYTUv+piTBb65Vpw7ksi04S/WDyyhymPiueUk01ReBDvcqVg229TjwOhdc3OGX720g5
vaTs1GoxbkPltjEZAcAlxQMFfMMXv9XSG0idnLL6uk7TM6d+tChz4r8t+eJY0IwWNlWF2eiZNyE9
FonA/1ZoVfM9tz0eIT+x1esyY+U1tHHapzKKXULD0B5sZJ8blMEKC/dHOgikx8aicH5gxmyYJVLB
TJdK/JAoaVEekcDuk3VBpU1TbuXcmjd2Yte3Gn4VdKZlWz9HjjbpgbQns4E+96tmMzdp+linGaIB
zIcI0DvpZM+irCh1waXW/ej6Ht/vqE34hUXupTXluZ18LFZVA1KaAldu1Qf2UrAKSc24gimwLing
h3XKRexGUInZ1O2dsrWvPS/NviHrKOIQmlIcO0eJKwoWvIOMLXXvzyXRXin780vGGrDtLFU9TH0d
itKazhL2pt04uqpYsvTobc7J/oSmHM9dVowH5D/yOp2V9YHWmQlzY3eV/wX81ftRlM205ylf7kY3
jg4VxQxGILtG7BHn4z/hvTd2RKLP/gYCx8WjVi3Ax32xxKE35/NtZsbOcJ/63pwEfaqXbIGOHcSu
EvzajkL3qXd9SeVESc0yU47c9iaLTK2y/CqnFYW6OFlNr8aIT11vejvxg0gpXWxaQFeSnsizLJ/A
KKevLker77L35gcD2NcPVCFbEqkb3w7sKQbXNFtd/0i7iTWcMal+aOKqwOCFwaGApe1ne8u6wS48
1z7fZTTX903BA7Gfm1q7IKIBhmzKqaC8YaxC00i6Vy0x/deO352E4Bdl4KhiuDM4I5zSOlH3Vbpo
+2Iu1JU7IvXtEOWmDNRLg7wbvuNZzrgnGap6IuWRVdNb0KC7r4+WoMKXuXMRy7aMpsF5LlKbQYwK
wGvz0yyK38EJV9Q73/DVZrvy01gK2zgj+EhWwykr/Oo+TT+tqEKSWfyod0VSPCOkh0z+NK76k4+J
lXJB9Zx/Ols/Ta7u6ndtzNX6aq0u2HH1w5arM3ZuWoLqYqySS6aifDOlJh5aPNuXoV2NtaLw7XP8
abflKN48LKsHN/u04xqrM9f08/GQz/2h0WdOIat/d1qdvO7q6VWpTDHwrkZfZ/X8ml6VBEPs10dn
dQTL1RucaEu7YXhIrkH4B/YEoO64aptdtPqK/dVhbP7bbLz6jj0PB/KyepH/HyCsVKrmfwIIV93v
/w0Q3r5X7+XP6OD6A/9RgLruv1Bjm55jEZBETNeaQfy/6KD4F0gFqABKXUx5n+LQ/6CD/r8cy7XB
BVGSAaU5q2TwP+ggv893TcItLUGwie5gY/ov0EFzxeT+ik3g2FoxiVUGChJJI+7PsE2Furiz/MkK
G5UkOx9078F0Z5RSREIHpjeZKKUGdRw4SYhtVOEZ8KXjXNtg3ldC0/PA7JGwka0wENHFeUJRgtnh
XiIawWfd2zsJvyemFIxeiKk6/uVG/w3m85lL/cun9wyKVC38sEj+xAp6/CWACh8PsVGRL8JCc7zb
MonSs++XJvXk8ZwGqrLf6gx3yTyvWjA3r5LTjJJiIyQJxRvwEHufeUm1G/R0h/7fCieLfpdGlfkJ
kR2doU7/pUvqexsO8ZVDLJtyyg4RFa4eGJnAV25Cvm9ZIqd9I5LhnPj6HERsuEHpE/ipyEO66EOZ
Hupa64gm14Zd3nvmrpnq7NyW5fQPkOhvUS40TyBWR0wMaAjopK+q2r/cEE6CJXULnRH2I/9asLo+
KdKpg9pLJ2SR1BS5bRG4/Qp5DMOzxnn3NBvy65+/l/UqP38tuPZWjbLlgm+zs/38KWwimUg7ATDx
MD88FjLtyHLpm/gc+Um7mVORvzb6Yk6bvh0+/nxpw/xEGv96db4IkHYPUfWqqbV/zbFNjEjFgCEq
jBIQoF2ecfxDTV8ezdrjuCQlttM6zUkLGeLJhaZN7XLjlFp5E1Hn9G3y0vQlpo9mM05peqw6G/tu
ZEfEHiAVOTMQz6+ewyhiyuFH0U/GJaOw52zmRnHxRsOcNw0dLxaQJ7Sf6stp2GnpXN+iE3yrDOOi
u4VxMM3aOkuv5uw9lk+LX76LCnke0Tf1UXSd+cJp0/3Cjiy3sq5XGalARwPIcJC22dyqwnS3xHr5
9+SSyMtomZ2HWriHHoUCFUfNL9pD4mXmY70mxweDBgHfVO0BbQLWXaUb+yxykBAxhVAFJmmoSsk6
eE3KenxK484Pc46PWO3mGn1Fk8XZlmRgjQp4oXMjSgbDq7QrupsV8UBXUA/1mUoiJkK3G5Z3Le+1
d51+gsduFPa7PTVMxhodyzUTIwarTBnybWK2xTU0TtCSfbFDjbUQXsJoXETefIeHud4OEvuR1pku
y0rGAJZQJ8qw3oPQamLQ/Xjj2YsdSvhUEXRN1VyoblIUCTVVtE3mbLpGJ10H5D3GzY5UxCLdRppm
OqB1invBBvtYKtVmmzHW5RtSLrnrmrJOCdvV/IuRGvKaoB+iQtq0+uKJJjnTWkXGYs247cdE6q2x
D+hVXJWFbQ10hPO+Kt8UgSiMaC3F9wmnxAN+RnfV2PR04tXNac6z7GCmTf5Nj4f+lmHI2c65T/yv
MRLnU07ZabZwk7hZSrdTtWQohPEVdXrJozZzeEykgQxB5+Cq1ZRXq8F3cIN3nnYyaLH7PqlZdhCw
eox0dK6xW3uKMX+fgjLha+fYjbwnwn0zt14NhOKsVnXSLCkDkuBPGUO81xx0pqQwyxNY74wEKMJZ
BObtJt1bXtojbnTSU5LFlMy0nKR1zUxazhv+gLF1LObT4s7xnetIAGNb+le5YJRZsvTBgIG+amxs
cUq2+nNL9jBIhLSRh85k57S6UYZ6WvUngvuboKkcnxHNH3ZT67lf0t7hDFJZU7O1ljzZTjnpAyk9
1KQHVPN1pA2coU1NeRu99M3TSA7UFh1ZaMxej0PL0XjJMCpk5iRPVu36z/MwIF6P7Om+1QpBgEbt
NdftXES7euCgPMwud0QZF1XFDci3aV1HzhxOTTee6txwL1Q7k/gbe0bg+Io2QXI21KblkOkAPdra
Sc1jc7GdrH3gNXnr3VYgSEepq6ls2KvWdI++yv2T7qXaYbFVGiy25j6muXKJdY3818nIpvspMZev
suDLHOLR20nTLe5z1vjrXpcqqIrcuxAI4ly7bjRct/3ifphIvr/6lcZXF5XZq7RzExqO73Tscics
plUTlU4gV1LN9dmQfjIdXJxxQVe2ZRHM6aCuI2tkc4eZNh45Vkz3MzKJgwEBs6XzsTl70FA3Gv0A
PsDqbV+a0z3exfQcTVm9G0YdnZYbER9selqIxMEhF9n2zkgGOeKV2fvoTH6/QWWjbXUNJVXh2HdO
2RkXS7Z+aGLAuE2nuLyt4jxCEVtyxNmYi7bcqHoR16NyM4QcRo2rM8vJLEe8nqeIX3tx7aT2QLdo
MT5VWhMCBS8PKSrIi5vx/HKJ9mBE+LadLMfL27YtuQRS1HzFqmI6GAgRa7n+2uIXOSiuC+yhF4Ry
8s3s2+yM7sL5hiQUjKIZ67NwZbovgeTCssICs0EORLLiyI14rXWLz2hMQ3Uhc+XQqoh2qgIoJfHi
m8H32h0q/uZkuSzfaV54d1rGmbia++a+R3T+ZWm79MWZrfmu8pOHaqy1787iWqw9HDMt2RsXMeuE
P2UDpYPEON26UZcYRy02+pk4HU4lvexW2y4xH+6NzLIWw+RQefcWUrzTUuYm9T4eP8xu6j6hF5vg
ZHQfX3HVx8N0qKo2vkNNP/k7V/l9wB0e7TDB+moEzB/ZhHyWSrixQea+R5wGNJ9z2tygPRZUiTUD
8TiLQUeurKo7mROUv/Uah2rZrH0qJn3cJm3r3NRjVH/PDG16WRXhXLobxt1gTNEL9SMJ6iUNNfnY
DfVr5qHHxX6gOQjlCNvedX6bQ9Ykyoda1r9RzLhGwKmdyglTF+BrBHRF9jVy4exlFaDv08jF8VmQ
pYtBPR1vG5Ihvri5lr/negmgIad4V1YCfsGfRlOBb5tdyiquLW+aNVRNgMHUk9SQLeXBjhfWG704
jr4o7hgn6x9LJfIteGplbLhf45MzifkWl44HPguwT1BAXZLoJcXJSLKG/JyqPw+O85rlcg8ZOYYI
r6330TcVOe9ieooiXy47OhuTS1Rb4ruupx9IidybWNntN00W0tz0NDQ+TUQvoYxdwzekMTHV5NJz
n5bFZM6rbf2CJT0/+llvBtOspkdgb1ojZV6c2VKLt34heWnAbo5arkOahO+9reMHPR/OZB90iGs1
A/9AfC7a7I5q5WrjDwRaaxMv60DwwJHGXU+ETqQt9d5QGqcCOVYbzZ6qe8Sg5p5AKhUktKZ8mbKl
TJ/BAd7m1Er0HZt0FTMCrsOFNfAFdTVvZ5L4p3nCrmzH1qGkcQcAp+iGPSDAbTFqFQd9m3y8TWI2
7HIkybAEW6Jla3crOHXuCXlL4xgRsPQ5Bfl9zGE9kfaxRs+0cHgvm4MxpSePz3jNuNLdspAWG1e5
z6W9zjFt4Z8pyaA5LBvuRiNOd2zd2ZnQ1rPel/ixnYasK9/c2qXe7d2eMgYUhMBBSXGAuypZQNE+
LRqG4d50X6qoDMfEIh5Kcw02ZPNHxDN1sO1q2Ui9tEOs0WGp9c5OJiVRMlHlrSl0r07WkyoABEVE
nOSCdp48c4fyj7JJKsy8iORzz40vjd/ctnBGRwry6B8qzQ5Xuecce0Jmg7ZJphfHKdNTV8SsQG00
P+t6oc5oyXeK6iRsNGCBBiWpQd9NgJ5TDV4+eflRF2Lf9CBVohvJyq4PqZzmwIqzR17mYpvHy4WU
e6pTdZmH3SxulUOIXQ59e+dFBnE49kSY2TRTsq7SpLrJRznfmovsyl3byuQyE1pztvWqvwPSoiES
KcRlmbMb9jakj9wZJligxn3ZMo6Ojt/hW0Y857PQ3dlTnwceiUNXWZc296MgGsczyq8RcTHnoigY
ZZze8a6m9X/orcrirUWK0QZTuxEmePhWtN4LuylvkdehY3eHZjol42SHNIL2T/ye88DbdRpcXWU7
FRnqPS7fZxcrM57qMah5arEEzUxkxBnuG6uwmJOj7MrsCeMeO8l3GEdNmEblBTG3cdEsnk3yyTCE
mNUh6ohXTDq/2kSoc/jx8augribEHz9fEnLIQEeN8aiPuXjSoL2viiqe74fUSI9C5fptDEUNAqVz
yKn7XHMCQx+nMkCCNLF8GvOVu5hk8LbW/OSMRFNmfp3R07yK6Ajb6LbuYOLEAduyr0Vc5WID3Yg+
uNZ46pdxZIz33easUjD/jT/Pwt2QEMLL0y9GNm8Rnec7PxmSMBaggNsR7REqWrF8x7Ujx4CWJyjh
hco/5vRGObewooJHx2vrL5lbxA+DlssjXBHJa3E0enEA2DHcdbJgsst0fByEFwGu1ea0I4aPgMkY
et3f1u1SPvZFpl0VwoIt7heHAaAmmoGb/SqBI4KeTlKCH/jqdQDge2h/+30aSvQOjW3toDLR/k16
G5ip7oIBeqPsOMTPstiPpLkjIJ60U7yIbGfkVXZPWzccZmP4byQlVS/loCHpXjOd6nXPN5KK8aVI
uakLtIyzUW7tQYYwCWKg5BCGefxGdyqkhc6SHrrarEJs2zKcCq25TKW/rQabvAWlI2/ubG9POuZa
9+rcz2qZwxKF+452ay/adiqPwjEV7mEgBSV05kJ+nXm8Aj127V3kEcpuMzWuGsoZhruJZu3WLul8
5Ywg0VmCPSgLEjVfSuBDPEg6YSa1EzitZ5yiTEmik5BVS10CCyTK23ULOvwsBdhpCjfoRpuhTkwJ
HHk0on2P211h8uXg4z81/nxZS22fF6l9c6ssfh5GkX4MStd3Sx+XX3utbO/JB68hpFR1PxZ9fOrs
OrmatYG1Hf4zIBdLbGxrJMJjrHzjwbcQlm7lYtMft34kEnPCeCiuPNUakmgYivN6H/l2qw3N1eDR
qiKY6ZSS2qGReROST9uf9Ky29pPtRydjEcU+1hS54biIg9iTvKyrbteMq/FMJzjBkrLl/KJ1gO2U
sZCZvrRqV5H7drCVPw2QMSml01UNtbPJm1g9mvPiJBsHsdC4ycukCfOx2LdIAa9JLfM2rSAeDrPK
fhEt420seu6iqK3jOJG4EYvZ2dSpGF4sMydvVGpYJaKu4PmtsILprVedtdJnv2vNYEgeF9tKTjDU
NUEpCQMj2RsAOJL9lDqglumuEhwEssd4TKNjZOhxUAFJgEDMD3GXOqd5iPESen48E2Zp9cdIGMOu
EiWUPj4VendZkvyiLjvw+UVuuWkUjfUuWcTM7mGWjTkaEEyK1P3Knj0q6wz3qs3VpaeQZMO2sx2w
0nyNp4yG2SF6802YtLlwJBpXy7mNVzIKZMTCv1M42yGKrnwXfM5R3bhboswPhVYfl6Vly7a016nN
oHmS75WxSp2t9RA3UrOsssUJp2UNULNQ2bQKB9Pa7D5GzfI4VPywSDICcyZS/mLyVTJ6hzecVbbd
QC9XPcYNMMi88Mb6WSgTV9vVOpZVSTQQxZbsCIiQ9s2Uj1deBlltWriSojUXtohAkFtRBbqLDA+L
tntNdbi9JRb2SlR5GpJVAQufGLCps95uynS6pg0hZgUs7iN0NhsbywiPmGLenfamoz/xJbyrOHvm
Rj3Pdn4YrXY/TwR1Isy7btiRrXBoY2qEUgQVEQCj8BlRltm3N70LH+PRZX5LuXl3MkyGoGXJNi4r
5bhpLBsvXYrB+NZb2unOShuoOInJ5x6xd7Np4sy8eJzov6e+Q8COUb0QDmTUGyvHjNnhFdr5nUaa
uaViilSjfp9NvvWV9wkye132MTWaCAroWd1IwCICDs19RSMvMKdzSyEWFl1jEC+DIR69BavxWJby
YoOBbvB0vKDHShEwz/l95xnLGQoDIpdv85BCgW5TX3Ay84eOSYhk9cKIOc+nwv9idstTgUiHgmWi
CgFeAVrm7BvgRL5t/PTJnLQe7DoZtsSmfuujbMdqxyNncbi2ut68tc3BDFOyc66J3vPuhNd7lzQh
LM+QfXYguqG8xBRxr5FHcDpFlGyqsS/YH4r0OZrnmu07ty8qUeZ1QZbtRW+waqsm3umjePViA6ti
xeyAeMq+dqa25OUanYNjZ9ara0zTwei77QAXdRkYDcBh1fThj5q8rzPSGBEsuVRLG8vJiKr6MDkC
tMyeXIl6o+kOSPnKi9ZkVFonhf/h1lgpwaHJGiJSWANNK6a5b7dxU2nsFInupE8KkAfzgget99Ve
XDaownDwPnBAFpdBtxiIY8IXpd4n7y6YyLnhnbhz+Q7O8dhU50oXsxd4i9t995054XJJZu7x3qpD
lc3xjeui/7DZk79NWaY9yFbkPyJZzldTEcu3rhT5PVwlYhtXB9FyaWUO5pFsAkU3Mkq4zgxywJpQ
xAkPTx3bgWgbj1fRbF9js5sfDbLF9xM2uqdusWpkVT02ctWnySGKGHziTM+uXGQlYS88eSZwNSpC
zjsYZozZOSOyijmfK2uLgG2khiCpl8Dk0tfEdqWYldr+mDWfdogMA2dH5uSMfWVXNYO6+Dk96/Ew
J7d9pJUPWLTbQ5vaTDVeTtJv2EDskiHE+Wi6J9YNaSN5hND7ZHjZ7/GSAlSoHFRpKCe+pp6RITuT
Y4GPwXOLD79ln1rckZSwybb9x8ZB2NaIUm6XorSeq1nELxqjjVvPfujlTY1lzBRa4DXNmqY5sU2U
i+ZvUUaK57SjCUq5U/zAGn8PorfVLY7ERj4xmjzkoI8MavaucZr9JNoMfsbDsMEG5nmEPhmU4BgG
j0nvF19UCfjQ1ZNLmLP2g7QsOpkSCcJNqsyy9FYIrH1I3BocJ62qQPPIc4483rkmV88pqdO8uv3X
tgesaYuxC+rE6bfUVd7LugERjHBFNklqn3L+9A3uT0LHDY0qVdevw2UiQbsYcnVMQLEDm032ux6x
RSu7NHfWYtvf58nwt+QsiaBn0MNXz2Ay+sM5JUj3ysS0dwSv18iZNe2gRSHZbayhJIWSLsBtws+d
sFCJmlsH0gcE2z30iIg3wFfDtYxZKBAPGo953/uh3gsaewa7SphyYw5GnYf5x+l0bdMrksY4D3t3
DbDW1eeBe06q8SlOKuNKCHJtrY4MUX2uk4OXFZRrD6N3TjvnROZHkeCL2s2ILkmigwrcm7XZPxi0
qe8Hax52gNWFtoEvyvZiKPyDNfYY2wShnLhe3PcqS/PX1lDdM7ga0acjqscsyMykPpfD1H2LYAnO
pC+IIwpQ40L4fXHVLI689eM825OhSepsRYRWNSfPfyZcfpOqQ2Dif+BPcJB9YwP/Rao+agKUWDeb
kEQta0uQ56rFo9A+B5Mu5E1FLP6Dzad6gnP5zvbE0GKWukvPvCjs98+MzjH2nL3bcNQv9OIJI3J9
6uqF+L+0ol6IU80/fObfagbWz0zPrSmEQwiP+au8nsC2KBpF3oZNnVmEaZP1lUwi4RAgc4ILh2zX
rSuO2dffEsGL1EEanLOys66lV5EDZupzwXD0T0kwv/Jm68ciiMcQqKb5VMYvGnqhVwgP3ZguGCDv
Trepra/uSNNlO2oSzHsk0JBXrRXbP3+FnyTvz4yZjQUTSpk0ImwNzi+soWsvPNEqJTihNoqTX+OL
n51pyLB2uY8yE+8QiU8zzuCt12YDRwQGdRvCYKMar7otFlmEOQctoIf8GumOdxlTqz66DZl0yxry
Wi5mfe4bfSWpWgMyAWNcANnxo6V5YgOi7TKp0SLNecb8GrXNhaqucmNII6yS0d+XWL62dtxriI2r
8qs2Q7K6hJKcUM/k7AtLzbHbcR6BYwj/GZbhrc2NJWgjKha0rCOmzjcKppnyzYOpxUORGc7XhXcH
0TMAuLXE8/c/39HfeFhyiz4rbn2Snajnsn+5o/5c1/00NuAmmj0HYzvvfTwsF5D4fI8mDDSocdzk
sfe0lOUm/5bC6m7RZY/55s+fZA01/emrdeDFsUXotIQRZeb98kEwmOoy7fU6VLNw7hwS6eAqxPgP
9oJfrTh4K4m6AcRjVPJ5nX5ZA+pEsulNHj0mg8DQ39r1Rh+LH5rrPVtmuRyhfdN/+MN+9eJwSc+2
VseVY1OIvCok/sp0DzKJWJFdhRdad7am470yYDJWVv90oV9fys8LOesuYtu8JN4vL2Ul0dTYi6NC
K0PTRAYgQGdU2xwPG9MKJsKr0T57JuWvmf3fmmrWa+MXQdlAeC3uvl+uzRbbxVL2VFhEVKyXspGh
51RAX13shoXePsoqijZT0QWdsTyv8s5/uMt/98evN5plnQf6t7vcaTEeyKEFZrKjVz2q36cGyFog
T2xw/Y7KwHzk/Dta+f/0df36yPJHk52EUmZNEXbtXzUMKfHSoIJAW2R82ccUOnrr5J58+vOL8fvz
4xkkbhFYzP5BkuD6//+ilOgnq+sqF8e8S6RkQCgKsTiz6vAH83L++VK/eaPoH8dNQKCb7pB/izTi
52sBGY15g3dsjd9kHXSfGsP+rqGY3aa6zkCYsRGxo6BvLwJTdS//cPnf307PRApBry8LwO+LUWct
mBQFl1fC/Nbm9ZU+tV8ANr+IuIcOgwIm5ZA+FyfALfwAzf9lzPx5Cw4i+a8U6MQEKlCrkW5z9+3P
n+1vvoWfPtovDzjGk2SIYj4aiSQns/JvfUt98NUc/nyZ39ZjvgHqTHVMaGRI0Vhp/vwNOBo5uLj/
iXKzpgdXdXuvFs/FKqsFbQ47LSN7Lbn2RnJqkT4ym0zef1ul+fkR1iRrHmyKltxVifWXBy7N0DCw
KfAQeOwL8H5+MErR/MNfukpr/rre//sqiLlWa6TOA/fzVfQ6IxhTH7hK5j7Fs/uoCvVcoXFqpy78
8039u8eKF8izEBuZ6wz486Uyq/D1xu7bUCyyPSyx+5rW9GWYxF3sKc+xiWxBDPPna/7dnydWPZ2B
XB9z7C/fo98yv0xZRzux7B9jnxYTJ2k/lOXiYhDf/nytv3ttTerDXIOwO920fu1ZbeiyMXFrtCFJ
QqR1aQ1TCIoJwFLmkURm4x7v9rAZ/4e9896RW7n29av4BSgwFBNwcYDbiZODZhT/IRSZM4vp6e/H
2ZL3NLvdbRk4wD3AsQ0Z22NNkVXFVavW+oXW+VgEuD4AiD+zmkf3reGovK1wBP6yi+9D9r6iVm1V
b2tL3Lpguq4j5FVoSEx08+SPkWW50bQ42gzYXYMWfBt1tXJmzo8+hHiJ/3N6T0Nvf6HhDxWVHuYo
Kw3FR8NQ346afjtq7XOple8B1CGjbU2ryvwpMKU3hgKw5D/hlEdQftrhIYRTItURLMEs1WFX74/f
ZXEmUTOot13TQSrryAMTtfAg54fb1sx3DTa4XYI2ilVR1B3c1lco6ZnhRtGVbdtC5chH3KPofK/8
SkkuwE2peB9SlTj9oIebEw1t1QANiMI88KbF5lSd3A4naNEcXOJdRG3iKnYdz4alvJo6vFhOj3YY
OjlK4NoC9hXsUbGYFeQxLdnGKUpgZtN9T5LoiTuu8bNTzoEKXywp92MKH/nsxmbZpm6CuNuf/zj2
qSkkQt2ivIYMRPlxwtRhPebNA+3iGl2gPl0F9ZjvqiyHUKvT+nPV/gLDlI1UESXLkfJBrAE7qDyx
P7eW0120PYLzZZ7pKO+TTND1faw71kdg3b4y9QEoUjtC6EOo2laHbwHQ+NOzt1wrW+Uo4PAnp5mB
isto3Ms8tMqwmrYS2OrWNDPncQjgKziT8JHdy8/F5WVS89d43LLmO57uqPPPX0X/MAPyQ3sFDXHg
mNdFzOWuCXzrzA5chuR5FKFpjkOXQp9z1v1RUhFpGWSDaav7ExybMvw6DdHnVpQ3TYbS4twRPj2N
y0+TAamNQ/kmqcGF054f6NVrDWUfAsSkLqbjUvexrBIdjEj1Ra+1bxpdWNjeuKPQiMnPjHvA9p4H
JidGTYzxXaLj/sBoyLVx6zjDNgXWSFcC1E5hPPtA71ZJ3xhXOqzK2IzfOdPP0HKeUFO5t5z8xicD
QuP1o44cHeKQXAFPz8fyo+SxuCgQo2yBEgLE/f3HGvKgbXK+ha1bUcvyh0BcQs5x17QZysvTQx0p
YqgOkr3zBQi1cmOJc01GyqIpEljEwCBd11MerAOj3Agbu7SAW8J2ws9yY03aFxM/tBF85xqorzK3
gCiC0qRK+3OK2Ue2A9KyaCNwXJBnvUTyV9tBViJkLAqQcWO1O0g22dqoGvit9vSF5uvHWEIQD6I0
3J2ZiznYvQ5R6DJwSHITxEIE2VVzEQxByhPPh7jHhjX5CSuXKpuLq0G2QY0dqX0nnm76XBbXFjC/
Hc5VtU0jvGq/n34MSxx5DB2cDgo3KgFzuSQyrYyOOkW3FWlvfDdL/1PSRfe9qkvPt9sfSS+tZ2A1
ZoCmqRu8rREkvEjTaZPpbvioOPUlXCIaAl1CG6C2g5XAEQT2vYJhYSUQ1RWgbB5tpQ7v4eKbl4mY
tEs3n/ptoab5JzOrzIvCmNTPbTlRrxeF68lQSjA2ebVDFbBZ0/xeZWOZbYDUZHdFn3sVXMe1PkL/
gnqnX0Je/4oxhH2l0ZP/0rTa8LbNCh5SYhmCr/Qu1/X3VW9QSE1B4Tg9Wnc63eu7CuUs+OlpcZ81
0FhCZAWAM2vwqueGyiZAzP82TSB64YAMCNyiyXk99FryLrGL2PRgzRrTmY/xIIEDu0YtgjrfXCmA
rbkIEspYjbEpUe4JcuMZPNE7JvVrYZefZUMNP5opqVNzUdl0l0fl25m9cLAVOJURokB2gS/UFYvM
DbKTI5K07raoEpnfHUSH3+n0dy6ySX1v1u45x2/9MPIwnjMX8JAM0Qn++5Eni6bcCa20o4If+O+l
Bjwsi2xzg7qD/y2CuxhtgFcoaz1VhrdAG/sPmITFz2Fa29cBlf2fXdyxEeNBuW4zAKQrJY3wfcOB
hu6GP0ezRB2HtzCY9DUsQJwUbX6Rajaq9wKgpM8Weaen8DCaCD5ceuYvBQE8nvdfKTXH0a1Bo2zR
hwKoWNbRQ+1Gzr1TDuwdK/Qv0Z4Nti2IWP2vrfNHYkj/nqXyvxKzp9zxrYAxGQVh+1/PRcZ//s+e
wP1/7f8jXka/nm5Wmd/7h+0LS+lR/pjlixqZtr8JP/P/89/94T9+/Ftcp1crdKB2/39r+ZXc/a9f
dPkdy+R/0pws9w31sZebIGwcklHyrV80J1t9g/wQCkcCbyfKWfOPfosg6W8savAmXwmeFdS++YW/
RZB0NPDZzkRRd64CcfP5/da/rgynzJ/0+Yry+nzgJOba7aCAQg3EPqj2KE7cjvjjIg/Sa9mjCbDK
orEVXPQ4Nc9aqX0G3S4CXeQowZU2VnLyTHTS1qUyJc9RU3ZXakQ6G9So6+LFS6QbKu0e8l8pNxqM
7au6wI7eQs7krd47+VPnNE6x0y00XV5m/L9hY953P+pW1j/+cfulbP6xk/n3L3SF8/1d9//lJiR0
/fN+eLgJ2caocf3jS/79H6sv9Vf5fW9L8nd/Me8s7Q1p6bzWczicSxT/3JL8CKEqqEEG90lKuoJz
/PeWtN/M7DqcFoFeWzN49e8tab1BZsrARIzf5b74m/3JllymLI41cwL5g20ONXDJvJM64Mkyrkd6
n5n9FA2ygS/gjMV69jP4apQuAqVml/i7XtUQh8ULe1y1/QiLO+lC+1If3AocZO1jaTmJD45jNBjW
tEObryJ0jL4mup96/oTMK6owuXP3as6P3MlfKFyvPyiojFycqCaqwmRGXmoGrzI9RcVsdCzMfhNK
c/wC5F1/SixzBKDkQuMPXbd+r3UgB4rUj5BYzfQNPga7Ue3Ju7kdiktMud0Ic1VHKwBqaDS9pQLa
MQiBqdEevLM1Z3yQrdF/NGptNFfVZCgPoNSnnQ3pdWvZaS1XMfiljxNwJ/U+SHNAzCqiWY9WHIc3
vp4De0ZCIgKDIoZo1Y6ILDY06H+dFf+yXr08eeepoD0DD5H5EGT9+8eUJmk2p5gPbHCe82nNh/ZK
DqpCzk9j4vS0L+9381BUam2SL2qYmNHvDxUVmdBgJ+JrYI+UpfJSvWoUn0PdBWduN77tBTJ//N+I
s9QAxLHw1UIcxJwPX9I0al5Czk6iybUfcea/+yvmIHj0hugAYReX9/moIxz9OgY123nzUvrlf2QH
/Qo3ima84cLAPY4rg6NyPnFy/ToCFU28mbt2YG1NWJ0crtqfnIFLiyg6y1zNyBHhh1I4onW2v3mC
3pZRpKntu1jGeQxEMUuxMIhsFbDRID23B7sWo/jDxXHUu6+VrFHDclRwYa1hJe986pB3iGdmb7VR
nbzGRpX11aQeCSrzh/IqpswPSMwVPJzLHYpTc/8BqbnPtwKrfVfFLVwGXV6h4+ZMm2RWsT891OKi
9tdQ9LWw/6DbznrtD9V2dk/bYWrfjQoRV/YInAQIzp4pMi2TcoahkYUoJ31RMnK6h/vD9FNlKXWb
he+7opeeZhG8s7CHClqo67TBW1ftJTzjFlWBZy0dnbupUuD4p9d16JuwmoL8UpPJtJ2m0HzKHGZc
Qa9jE49jsrP9t1gzlNdJh2d8HOB0XTah71F+QX6tc9UzyfhLQ3V/dVxKPGKmssPVgrC+/y64cRs1
mn7he9tWwu+2zI2HHku9tatb+c6KSncVSe1qEBkaUWIsvS6dqJQn6iajFQA8c/JS+GXrXD6bACwo
2AbRX4v635EblT/yp7b+8aMlOfofkBHNhZR/nRLNaRC+rM1eas7f+BWUTPcN5ql0gyh40qdxtL+D
Ej/Cc8jRXQNjVMc0BQfO70TIeENmrs3NWEIQZ/zfgYmYRcOdTjhigkQtCvN/EpdelAdfbSzwCRRt
ZrY2nz+FWHfxkWBp2OR6KZR1bGo3FDaDdhMDAN9OienLLRgPwbb3dWWCihBN0boBjaOsQ2HW7SoD
6XgVtmPz05w61Iswwe5/YHKCk1NdCAjVpl1ByDK0/vts3rGq0ap5V5h5fFvj7G389Y38d2zA/7nJ
+Zzf/Ou9+K6WZOfj660IxPvvvcjWsU1zPob0v7Lyfx6QpvOGQi6HHfGSv/JaDkMxuEPOIAROVUAm
f+3T36ekId7wdyh5//6l1p/sxv1kjkPWdmkrYlSsqfRygI3sR7nCajshekXf4pOjfmrwGNrJKaie
IWnAcH41M0fOu/l3/b3xf42lqYKWGa8FSWZ/rBFKnwEN3NjCXMO10reih46a/o7uivRkoMinhI7x
2qzDc5Wx/ePv18iMCfiBuzdJ5f7IzmBUWQe0eovuU7EqzAxZBKCep1/v6FTSF5g7d5SkrPm4f3VF
wLegNRJYDlusVJ4aNPxzCMrJtDk9yqI7+etdXg2zWDENuOdYugzT1110J/MAM6qqVp6JKEm0Kv1G
egBbxbgK0c1cmWnyIZrGx3CQwf3pJ1n0yX4/CZ1K/i1Ma1n97VMgbRREeZI1YK5Nsy5ulXXkdWvT
0/gTY4R+p631Vb3G6nXjPPZrZ519jdfNlbGyL50zu+voGtMc+f00889fTX9Oy8NCp9/YYl1UbNB9
hrQ5iD9cYyAV1OgAZ7DA4Ac5CfYGEWKEakkqsLX00twpeopTBrhk2q9YaZ2e3uX72DhZaNy95+yD
pt18ir1+HwHVLNMhgaAPYGorOk2saIum/ulRaGvze15/lYxDhYimP4EKXNDyOFKlApMpZpykHmJ/
JZQxnC70QgJtEJgd5fiByDD0SrjxXw19FljW0UYoP+Pz7OL0a2M10F26quoPKxMkU7ganNAvPdXP
huQxgZiMxhXtY3FvpgracZFRYttWuyEWp6poNHM9gmRprrm4DpiNNUVqYb1YWsWjNGIk78QIrRZP
gi5J11DYdOc2G5mZS3jEs4tOMd45of2Y4dYE3gV2TlqptOCUpLLXjRtg1tHndic2vSPHd3bfAumu
u0o42O4obXoRzX96ZRI17kVYD2X8ZOh5iZxqX7ViNcPQ3Y2CTct7xEZ8/14aMqDHAAoSvYvRRDVW
VyIl/pblk1BXsi+1T1P20o5PSzXZBhgUtislK5X3wGSsYhPixYI+ZN7g7iQEblp55uA+PE1mqK9h
gAqvUewiXw1xCMmv1DJtZ+D2EIIm942PWIb10cZwovZyyBDQuggmRblNUTqG+120zndRDKV276YB
hAq3DVp9NSArkhIJtEhuTakqtxHlmcrDtRhkQY/O3HdXjQeDrr1LjTngcuBu4Co1OF4ZTqVuk6FN
vxixgYxznSGKtMujQYcUnjYVbN66yrcZcqPKmqaf9qDXegR4HJ79Q5U3+UPbG/ZjjQ3YV5NvpFij
Bpm+RadVA0MSwgxcRYlRIlEyWlO3MRSSGkDJNUp5ZoRaAgUTvG+xAemfEyqxAxDdHoZcFgL6XIVa
VWurDseRb5yfsDh7ras+RSJvcehA3vA5CxSHdg3lnG+KH0R3gchmbRUdG5JVWIbjjPxHR5SrSJB+
EgDntZWE+42ageKUPxOrHm+x4vO/BUHZPITZhIpSj0QD0oHYpNz3GF1/GFOVAIvHRnAfGYYSrmy8
Nh4bFIsg5OdNh599pHRPQ9dW36HBROXl6PdIUTaVUs9Wo0r4YaoGCFfgeItu5UQ9BR2h1eldW0Yt
smuV095Io4vSdWc13aMujRR3DvRK74wAE6i16CL5VOsJQhqBjsiakybuZS3xB8dFwoYr2iPTz7mg
kkpGYyaStYLnw+MY0qGZQXilv44wSkY1ZVIMACNs9Htdqel/wIJULlQlrauVkLRFVk2iGd8BZXQq
/g6ZeqsINBt04FyaxzZz7vuq44qNcQMoSYkG/2fLzWlNqzKy4ernpXjr+nNrHJ5D8bMYFOsLlE+0
ZNwaaACCvloMcL4c37Gl0u8hRbF00wcIBPOVxWW1igmUd3GgMU2x8DV4rojVrMTEMkCIGvmop6Kx
btEzEukaDHz7cewcbFjasTU3ETvmLfZwKDhPSZ39yI0QAYE6NhL2LRIxeG2NgIa9DoCrdYFmcnYN
2HuqYZ3BarhIdD7ulVnQ7N9oOizCrUjsSWzHukdAQOpSIsLfprhEIT+cyLUelsVnozdtQDma2T0M
WigQDkaPBE0Dhe6kZehRANNTG25MmafmTZRUADHTEJLDzo7sKUGVJ3DFtjfd2d3O8lFXgjqLVSCC
1ubwWMZYXHL7BH12EQKS9Td60ZjOld/A6gSwW9Vo5lmDKjwxVfV0o9WK/d6dcAtZT0HUPYWNUENk
GQ0Vy9WoM6p1RbUGMeQiricYInH3MCF5qK9wHU+NlZ4396DRY9raWmMPF5nv1+SLZWNWSLjKKr5Q
x7HCshMhUuMCoZl5wdCglOigCS7ME7GP3YxW6VNXxVq2SbAqrNa5mquWh0VaTBisLUVZFRn6IZ7u
wglYidbwYduhx5ShVqSH7XZwZFLCqps4gRq7VJE5q60ciTJZZuXOSWw0JZJIldVF0jr9MwQ2ezU2
Ydq/tZC8UtdUGHTksnXmeWOl49BwEISpc5GjgTZtjGkwHwa9rxGgsgdMB0OQPDhu51FVoZ7Ow+8y
s9CVa03qJjiPuKB7WNlEVOT3y3ckmAHK32iM3dG5V6wtNJTU2c4A2RIxMsom27RVUctJNERb1/AO
tWptqbGl35hJ4dRbWGFY2BdqaMAQLGK9fbYSSO4bDk7jA4JSg30hhn5w3yqWz4QpeV7BqNfVGi5q
WPr9iu8Lv1K+HDmtS87t7pLqFyY6suC2ARNOg8ehuW2MH04WuyvswXBRGvXiQsUq70lD2QXrrM43
n9I4Eaj6UE8maUQKcoOElgvZewhNFB40HWEMbEK7/mfZJDZqxxjBleuM81wDTIQopIcxl2iuUg0z
nM0cdsqVyrtBscht/UPIe96PiW59RIEGe0IlxA6PSKaU2sqPhXFTGU1IGIwQ6NnVKJN/fsl3/vfK
+qpNOVcc/vWN9Tn8QSMpRMNxr4Ay/6XfGo763BOC4USjksD6urnpqG8oqlBbMfDoAJX6qrSr228Q
JOR6RV48/535R7/urLr6hl+j0USyQWRz+TP+5Mq6nxijHkkBGRQWnSmhv9Rr9hNjk7g7Ut8pPSQZ
irVJqKXcZpW7V5Ny5LI6Z/J/p8W/R6FUysdpUg5aZPqBKaUwBqP00NZbd63vIkOP7jl2vf1qKMYc
tUUR/tEV5teYaCXwTUNKITnZf7OpCKdpFFbpZUIvOGAaPnS1bM6k/Msq7csEclHCNhqEIyiixQ1S
ohDdQF0svULLsFcUEU6MGzV0i02huui5cM6C0hf0JW8QtcWPcAqU9ArBPtRAMKoyLyu1Gmblmexr
xIWAzCgvpPEUI1UsPb1EjJ1ju1FuYAsq+oME/qPvZIQo5bWgbX0rucLdk9umF03TKrenl+3lWrS/
bjpgLKoapHZ0QYWxP4f4eLkSsYTCayZFPCi6Drpd5KTXmRPq7yRmF6uxxyOuaV1/F9dqdyFEGe/w
LaZzqFR2f2a2D0A5c3UHjKJLLxW5MPzE9x/IcjFycOwKxRfFsa6Epg+fogGlkEktxvfIbacPCvhS
9Bo6i6sTygaKOogzxJrDT4ZCqAZ8EHABN7wZkvD6LmniC4ORtZ17tp/2HyKryW47OzoHVt+/SbJ9
QSeCfOCuakGqs5YUEyXiRA/6AGUjpOTWTl+kV+psdYtkSH1mVg++zlliFhAmwYaBxCxA+/qFhNnq
WqPClhRZXl0jvzp8gOyBGbeDZZo6DMp3Lai7+E+/T0a1Bdh0ZGFpshuL73Mk3x3ZN4EXzBKL6CUN
KaI4TXbm5n8wjzRWwTUZTOdcv17WyQIddR6NBMGLoCrhPdkm29Th6yHJ/LOiCUv2MpSglIhwrEM5
cn8e/dJNxND0lae0DeAo6DpcQOszhaJ5d+19kgzCOtEzBt4EKH9R8I5zHXRgXJZIkrk4I+Ndd6G3
Q3ePkUR9m0rT/tPQPauwIjhIpV+jlM9ps7c5Ig4vaPxDNcvWPOhGdDOJGJ9NYIrZoHxDqatcnQ46
B58XA4KBFywYgAlYXPsD+kTBKUeVDO6uFWAbEvvY8sB0/09GgZBAV8pCjWoxjXSg9IxaTulpyBLD
yZXNVoPN9J+MwvvQcqehay5LpXbUMqO4ynt9XfnbMe6/DprdnBlkUcR82XdkCij2gpy14B8slshv
K4ow6GV6/HxCKwUXBF2bSDsn7X2GqMENQiTJRaVPIQA+Ge2q2cy9gPl4Jo4cWzkbOIM5bxRqevPP
XxUN9bxLTd1n5fqyKddN6hq7CWfUMxty2YqeP7O5Zs8XrYIex5hufxiK3pbTaLwu4s3lxmlRE4nD
bqtnPZ7z3XNYlYgpGsbKgOYRRNWlX2qfB+RloBlgvFZoEDxcRIj+fD/ZBDLmn0a9+pImvHp3gVUV
9Sm99EZDPs8Np52oxnNp1LEJxgqMIM2u5SicY8OrQQwTrQa1ZpCybHNPUWYFRiGCM/vpSMScUU2O
mOF1Oq26/VGaxkkKJC5Kz69z9YJ7YvSMvkt1NTR2fCY4z79qEczmg5xWCVOGoeHi5BlZDHy1JP3e
olVWiNfhTqya+aZE63Ath2Q2kqrGba1ifHx6vQ4/Gjo0GvETqAC5Dayw/bf0rYAbUlmUntU33adY
mjjioBLjlRIbdYPs7FraffEDMSvzts+S9CoVhr+mfBCd2Tnzou3NAfBFisY68QGWJ3nF/oMo4B+L
FvcETw+qnxQ10Bcau3Trt76xSkBzn/lIDw77+cpAa5bXJy5B7t4frvGpkWbYgXixyEBIAO4O0Alh
+97FfovTQFYgvZrBbX93esIP9i7jUoCf8SP0rLT5hvR677am1ddxL3Ov57Z0S/+jxaknMM+cjmJu
Pi1mk+sFitzcZ1C/X2IzBtjeWPGOmZdKBSyI44zguFJ54deZcj2iVb12ENa9DDOq8K1ip3d2gwIl
DvXO2pLZ9ImJGy+Fk5nlOjV7C0ZEHw8gvAv32ZbiIyWx8TFROAa5u3SepdOuSJKqQiMTpcoB2aUr
A2bFKlcHuVHwDn80bNHRKYPonacU/HKMGK7x4KKFI6DvG60RrvEPiTxqp/UuQZvPy9IhuSuzydqM
E3Htj5cBKhbgL26P/GuZvCpuk/Y6KlBeiH8fxVJS9CruPp0e5IBgQ/tzJnyRbmEMoHHF3F/sXleU
FL+U3Kv99FtQRveDhWB4FEUA2/AC2iRd/hAaCsyaaRtrlrnqfQvwCb5gRpKjPIPu3ED1bSjdc9nF
QcSZn4xrMxBM+jNc2/afTFKiQ6d5Yvvrg7yctLqG6WS4K12PNdzuAr4AnSgAF8o58+EdhNXFyIs5
MSs3diTkdC/rqYXJzuyhiyMSnVF7/E8WGdYdGSJd2oPecNBNeq9K+BlOjbBUblUhihGhuTq9yke+
aPicM2GF3JCkdDGVtBsMNJjnL7qRmmfA1qLw57//80GQ8DAgsL4kvYuwoSpmFakIwHg1rZbNJNGf
LfpeO7M2x3YFdQlgVjDDuCws1sYy6gCBupi1IblAE1EkH0O/Nzcj6qW3SNhZV33Qdki5KzD9//wF
LfIlEHp8l2B69zck1NNI4g6WeWEuovd4N6GQVPfmxelRjhwyMxR+VqCAesPlcn+UCWceOqNR5ulZ
ZV3j9NAjsYeDdRGg01gHIvxyerwjE8qCUXxhQHOuHuyPp1Ndpf4fZ57SNYpnGjJa1R1GZHHhIN0t
KWfrHQZiWT7WZ+ZzTtwXB4Ag3Sb0wGXhHrYY2cXtqetRYPcmrDk3ZoNG9ySneoNgT/xksajbwM7r
DdKG1aooS+3m9Isf+Sj2hp+jwKsUTbKJSkU2qadUYlhnBUrSg0Vd+fQoR5ZzRmVBTGDVwKcvRknQ
ZgObYDKKK8yLgcwTEB9CfBr+BjvTQHLj9HiHk0qwJKCAxiBfosC+/1aTMpBVF2HqFfxsk8fFR1DX
5ifHia21KxE9S4pQ3CuIfK2xrHAuT49+uJmAl/FtwvUg2ICH3B8dgV61Kyy19OIquSdGuxshbeUe
jClgCHjAazaZeoc27JmocIBTn/UWKHvNmcsMdVliMjSj6oMo8At4blHb3CZZja8Eok+2cj3A1vuB
3ywWWU6tVM3jIMPmlmuA2axxI0AzJwsG98OQTg49vIGwYdFh+VQ3WmdvqHEpX/oYfXi6QuNQr9rY
qU0afC1VUHsa27dqotiYZ0jJtUUPfDQCh75DMAUyYvM+N1t5ic5a8VkGNjYPpVOWJdYJjXPPPWej
oz3gfDICh1a3UvTh5wTBzx+nl+Rwm4M7JnGmWMRlD+GexZK0GE34YEdpdSsgnTixURWsi0+nRznM
VVFZAd9kGiRys9nQ/ih5NxkIJyBeo1Dg8IPhRutdBwer/Bl3a0zoGsc9Ez0OC4zgmeYrCeNhy068
3B8SvEMTOjh2eDB0JZr/vX81Yq+44fsIrlzdRwUgwclsyEqsS+paj+8bG5LZn773/BAc3yQp8x1l
seEzDBwTvfFRd3Pn7DxFNf1KVpNzqQ3BNK4yO9CuVd+Zvp8e9tjLcwCy0Wd9M1KHBbLLsvwwQC42
89rIxgq7LFTUNx0FVnAdb4a+bdG9jJ3PEKUbVAabfBdX8eSdfojDUKNDgAYtPONK5y7H/gK4Slhn
ajhxcuQGtn+GHc26g+3W7qt4jRw7PinU8uNrrIB7vIAT+8z4xyfh1QMsdkDRkMlUPgrYQBiKx6qd
4scB+dNt1PXKJjbN8jpAEmAH3wQogSiUVQSI+cw2PPy89idh8Xn57ajigGGgwh3JL+gXOG9NMTVn
zuhjg2gwTl6qe/z3Iqi3DeXtTlfnXWaED00H6EbTM+Pi9HoeHwUy3suKsrH21zMM4C2XwE+olgt1
02qZ/oCOvHPmizksCs2QUNBdaK6omjgIFUbnNrVwKtKoOKOxLfrwaWjGdkMXQbltzQhogxy6B1wD
zNs8hzU9ot/+wxFA3CYQFHcYaiQXwYgyPE4N8R8nBfsPt5gDaQEGcLWG5XQKTPpwXH5UkBTdnJ5p
k5ncz3wYxbRtAKg2dY2lpkcY9kYlNaYgF2X6zjCq/GaqUBiORXjmln2YfjDSDFmEVUIdblm698s6
wM0qzbxxijRk/XIwe7Ybbsuo/tza+bk7wLnhFmFJ0TnVOFwYTk39NTols/h44F9ahhNfupgynZnI
o+PR4ZlJfGSQL0T9Vzlc0wZ9FaEB6qnIS73L0Pj3lCa0NiGKcVSlC/+PszmmE7oHaSvHCD2R/U+k
9zPLCUbGQ7kQefoeebYEZ6616zSjp/t99+fjGWDwGYysalaI2x8vzxs17EdaS2GUT2vLkuHWMYsv
iAg31/aUFbvT+/Klyr3YmFB4EQtEig4030x5ep0TK0GhJ36hJB5nXTe75/xsS2eGbeyKIL9XVAA8
Hbw/LUpuYqW6QrZ6gzf2BrDbTimCm4Je3yaR8S6ycjxxy52RImdX+5swVcMzSz+fLstHxXUUDU0g
3DQfFkvR+fQeupIOosCmb+VQfjCMezr15doZW3eT1WjJnp6d+ds/GBHeEucucqIgR/cnB9ychg2N
lXiGWveeYStzhSpK1moT3yLEYV0F9qRSOrHOKXAdCcy0/Gi+QeKw4DLNP3+1y7ugmNCGGBJv7KUJ
LjOuEPEN2zMn2Ysa6uL94G6TSc0fE0aLi1xGsbFkKPww8doEv4+UhtbOzkPM31rXvujrKbpCXXn6
kraRsXE1qaIFPriXZlonG8S9UdpOEbU/PeVHAiV6XASvFzYu96f9N8f8B1uVKU682eLm0sixm8Tg
Q9sYqXOuyXl0KCIJ+A/LoK21GKpKO4fiLm+ftCLycjXm4hu0OMwn7ofTL3VkOYlXs9QX5EFKP4t9
lOkVWPrGibmr+NmmMKp61yZOfGbq5uddrKapwcCArk/+T1NpMXXqKMYMSJWHcHDiOZ3mPuHygvWA
708eGtjh8+m3OjJ/LnB4e6Zas4GWGpb01Tvug0bsuQHuXzRABkB99XjlyLzY/AdD8Wb0PdAToPe4
/2pSKTK8edvYC8HmcsqgMzKNhn5pyVicOT9fdthiGl0Q6XQf2RkQNJeL1WiFlJ0bUYTX+mcXfd61
i26LZ5ZdvamTrLmo1VrFrm4M0SVDvQ0l3PzSoIF4bQAIfwwjAWaSith3ww7MaqUMJvoPiEjnA9ry
COYnqF7SPzBSFMStBN+EEf7EfYIk3cbERX3dwG3+U1gETDCg7/OVmW47QOHF/KlWUjUT7zTQ7NhY
XWmtRlMmZ8LlPDP7M0fNcRZB1OiUQJpezJyW+U2UdgBMi2rqdoVZWtvOdKSH9EzhWZaCpDqFtt2f
bg16jZzO81vRGFuyF40xbGFph5FHtSXZRZBP0X4Gr2Pb3Zn9fuT2wa2HNO6v/j6c1f1ZHJQYLUkb
NWlZF4rXS0fsNKPVr2RRQQ0JdbR/i6q9N3s6CD2GX2srqM/pYx2GEvozAMJowhicbUvoScfVrgKP
FHk1kKOdWaTt1hzAQ56e1AMJKj5pjS4N+hwoFIKWWLyqlJh6oggcevAQNFIATBS2daz6G2WC/hDU
Pt4nIERusIrIL0O/Du5HN/8c+KV5MyEVDB51rK+Ncaq8Mw+mH+4xQjYADviJs27iIt/U6L1Arcam
W9aKf4nd27CuhqC5wFxcB3iZD3e53rXbLO6QQtIn+2IqEX+bwHpv/QaE1OnHOQyBBtrLkBxnDSKL
u83+jjCtoRdVYYVe0FjmJwwl1B2uNfomHHCVOD3UYS4yS7EDvKBwOxe8Fp+wiYkMcG8z8VS2NxXT
Bh8fSedqRMNxZeXCWLUBNl8UQM6V2o7te+4uCM1CCqLQpi7mXJeIYY5GlXh67CpbfMtjoN2aoO7S
9RftVN6IUQGS7mersRx1zwmN+un0yx+ZZ+40cLodTlFS48XL273EEAZ/BrJwJFYNenS4e42IGCG5
deaoORLEYLRBbBOIUlI+Wxw1RhSH1vhyqul6c6WgMXeVdTnq/46DG5rZVSvZIhV6+v2OfNVI7aHj
Tf931nZd7CPbAiEcJxylI6YQuB9p9YYm5dl879g02nN7mToxClpLFUEjR9V9qkTscfDdTUPs3I+Z
oyLi7QTrUktaxBzLFig2yv47Q1WiS6vB3ktGAvVkP6hofDrKDa0DrEURCD09BUefDYAbdSVaf0S2
/U8pNILUcoYp9qZ0vEscUd3EDp4agDXFGfL+scnmrJhb0ND3VXv++avkWiRaW1pphh9DZcXTyspQ
prSFbMIzwWF+4sVxCAsT6vWsGD/7Vi/GGTMFo8ycVMxApdQX8FRE1PyIdfWeuHVO0PvYvp07fQiq
IEJMQ2l/tLbW1dAESwTdQfV3UyPImaMK7WuRVbvQDtINvnfizL49tmgvWpvgBtBcWF6Q4tR1q35w
STnzIsL+xgp2lkt2a3TGub7pgVgswX6+E0Afps/AcIsjSXUjLexVnw2iaE8hbidR3d6RgN5Ad9gi
nHMRm9Ul8m87VE3xCbXfqlUFgLm5c6JmA3n0k9HXd8If3tlld3F67x5icednExS3OHpcsK+LoGHj
NjqS7MVeSukTsp7A0RSGGmYsERyMLDF3kD/KuwlqyyWvGGylP3WejTckcJrgXA3hyL1ufpwXtBPJ
Mo2A/b1QNeRESc23FHdjuY3QlrsesvpLKsvkIWj6t32MNxtocBoDwFbXidUOV2mHWLcBPwe/Vxpj
pydoHnD5KbgmikJzPxrI8uLjzsF9qHpP4IlLG4WgTHFhPqoVJtiqfglBme5x6FofCj3sLsap/A+S
JhaFwgHkUnRIlkWVDhuKUO1YHrcvucxrlVgXALnO5CZHX9KmQgECGrr7i1TZq7jiFznZrzIyCm0T
ZAyc6r3qjNqGarS5Svns1/jyqqu4F9ldUwjjzBy/vMXBJHPNpLOKYwvZ/v6qDzFUQLfouGWmuMCL
8FF2GDtW1iVijFgAOtsKaqLJAlvSvTdyIpBbxffUBJ/rHqtazd+Vqr1pG22FbNoFsstXupNetSK5
bsCkiDz+1ibljR10NwAX15WaPKpl/9Mcy5tcp9GlR1vTDJ6DYngY1eBOQ30SjMwa1IyL0WvsYfu0
nv4faWe2JKcVRdkfaiKYh1cgycwaVKrSaL0QctliuMwzfH0vqjs6lFR20nK/2A+2dBO4w7nn7LO2
o36cJvEtr8vXNWq1mjrgcnyHZDfgKveo2ayPuTsLKTxifAkbKr4fi/WGZJ8FromYzp9Sc/CqJLyf
IucOYOvj2PUBPtXnXFI+VmZ+lufoVRLjfTzqB6mPn1Qx0x6K0WFMEw9ntzea5fdO0k6DbRzDqcBX
rxfwLmt8HetPt+f91f3RYsKv6UPIGpt5b9FFW48jCxHINjaE2iQHeRcn/AzH+Xx7qGunGpcv1Gqk
8SDoboaaEmfpHbGen5JiQ+mcsWfqsz2R//VR9JWtw1Fjrly/38/OWjgpKjQZ56HIqe9GZpJrSmr5
H05oSG1EnGsnAVK4zSiTlqmZOaZHvcfuJQrl1JfyKTvffmNXPg4LEVc+MNHElG8V5t/WazUZIiso
4h7RSekojTBBtEURBqLaq8heiQQYiQo9JR24QVt9nTE0epzq7AyzaS8PmKTqHraZ9lkrBV5Poip3
7gpXvhLxHcwpbsRcjLVN5JGT6ut6lSfLyMLf92OffpjNcE/bfH0U9kmy1WtlVrv8SiQR+lwmijzm
PY24ePbSDEgX/E4UdXUUU6Z89Bb4b+eCRZQ6Zuu7K8y5vjcTZ/C57+U7WZ+rc4G8I71eKHBoBrt8
Fk7sRdXiPj32qRIFepfj7RMVK9+4ig63p91bsmqzTyNzW42EeG0o/bbvbZCTUepo6UhntgeYFhhX
e7aVtOOpUar4CV/VcjkkqiWaAGkYaICFJPF41+i5Dd0rDpd7S5J1PB8nrcQgQFbFtwbX7M9icf4x
wmU5SFNnfJ0SExNGAVS4AZPvZI/KjMDBrStr0O96o1JpSzfr7lMEqmrt4B2H8TjNZkqsbykzvsrc
7F4t1KiBSBxaz+SI7vE7VnytPIdqQ9vuMOTDd7NJ0t7LmhxP1NoYessFVU6TbKEMJo5I6IuxhirV
v2Tu7XjXl3oOlRNU34rDe0WQQr+7llNRKKwyf2rqOVALsEXwjHvas0vqaR9HGzkGwkM1+1F1GGvy
++bpZEYLP7VzICl6rZ2b3wERyC+dWdKUZXdd8w1Gcfs3KNCu8OI+xpSDM1t8Z8mc+ZMFCMbM0A+a
nBm961RG2sG7Gsy/NJFqK76Zdmp1GIXAytccwRIIS9CYb0FraFB/nvpcqVK/XXrlgXfWL3dNlUZf
ahxAziAR64857hWHfgZDDvRRfaxHpQ9kY85PTmLRohsl6uS4TaWQzbTMevmmtZNNcSGU4j2Q+5V7
wVq8IldC0Z6UzmZmS40SAiUzsNs2SA1Xjv1vD3CDttj0o9xU/V3Z2vpOIHRtyRJ4W2w9KBwp010u
pibGjS63yalbXS75Uysthxgn1Z2c5rVNlVUEf5akHwfSZpPro473SfX4OHLXI5ZRjeG4VMYUQGOe
H5dRqYPbC/faHkEK1UHpRJObsa2syvIoj63BY2kd2TBbMP2wkhXHMbe/3B7p2jdb0YEIttb2xS2p
pBjyhWTVlBwTM+0CKdLsF6mYSa/n84j5tyr/DQk93NmXrr1PmmGQ1ZADJnxdf9Rvx2HWq0OYVKid
i3FS75ifw1nLp/KIlekr9bU97NyVt0mSePXT4IxaSYmXwzVhbymFCR9Eq2LM34VR+lWV/LPQfrTz
YNduZwxFkYfMNGKHbc3YVpemFSUXftNu8s8hpi9H2W4Uv0ZK4yV6bbkKMoCD1qaxDz3QvG/Uqj1E
sPnuo0He60a58nEvfs36Yn57zzZt5JC7qWVM0+gNZdl5wBxyf4gESmAh5WcHGsPOIXr1ZWtod9Yi
L4HbZkxwFZSaIVAcgVA7B92IK7+vZiOAqKL5t+fulWm0YtHxSqAFiEKtevl4bPuRzelGyLuI7IQM
XQ6iNC3wbcXMRW7J0d8e70qzyBuH/f8MuDlORzvtJxWB8NFa0OlF6YT0KNLJEjb4qBvgSTxqnNK5
TIsiUKtR87rMcg60ze0EXeuutjnWSZgjuCClRH5taycHw4Iqi8JFZ23u8LFWq0hKFz9wr5UPKZ4F
h67V66PcCOmkVv3ecnrn1kl6RCdTb5B5JQlBF8fle0f2NBWppbJnyDAzpKk8lI7tYU/20Jn9v4tl
HvQ5CUzRfA3H9Iwe5YEAzmM6+Pin/zUp5XdLDc+ZmT9Z8uBNWf9Z7Z35z08GqMKIG9DHotzcdmEO
tEZF9VohGs0WZ4u0cA6iL8ed2X7l/HEgPK2FKLRitEZevgqB5F0upIgayWyPbt+rWArZQtl5lisT
b+0zZnu2105j1tXlMHKm0bOecG1uJCTUY+3kB1N0AiOAKTxTD7YeHCnFCrrIQpzfY+Ogmo18zNvk
1+0V8H7FrYVKLn0WeyOVkc3iBtPVzlZYk/SL1fJBGG15qiVNPXIlLH/WtWad/v/GW3/PbxuY3KvQ
0tF4BNaczr6eouSaFhEdakBRpAGaeqfT/a1x/HJlASclm0VqheKvtXVAUB0mDQUVPaArKn6ptBg6
UigLmqBDu9MsfJeTsf8Ay736jE4Dj+iqNcrPSdhqnauVYa8FtWJB7cGfHGAM2Cntvotbe/YXNJWt
X0XmaB/iIUVJssytBVhJM3LZBdGtvIQgR2BttcmU4gsLr+TBbua6JsHap/jL942MRWM/aT97xyg7
t83fYNVokf9xCjH+pME5/55YJYQqBT1F6TZ62gx+t7TLuYl1tQ7SdiHlXsijnXm64NrrKpK0BPOU
yS/0WkJ/Qc7c2Xd2EYr8FBpl7XgJr+phgMWzkmeknFuKZCyukulG5ZtwugHT1VGZ+ZAXK1rW8skU
PkDg7HkSoIIP85x8E4aEfYschhO0MbzIvs/hoD9PdlLjKl9ME6TaZFmNnUp/tIZWCTKQ67lvOouJ
GggT7Ed+ffowNLC8PDEXIvREL2t7atsr2kFC1lVzCiwICvfWi06VshRdnuVAMFDPQus1yZX0xgHB
VGrpykzDEK+c54CKQegqgFpcflfFok+SJ7sOh7vEkVaOeNvXQB/21GhvCe7N1HyjIKrWyjol+3K5
FtKpUbHXtZ2gtdrZrSPZQ92IP3JhYJVtKR5x8Av9jToFs1FCjSdco+p5Ah39wos5o1gO2/vKKj4x
Mw9/vExpaqaaBF5jvW6uu+RvyxQ40ayEnEWB1cUP46JZs9tI8nORlPo3RWL53h7u3fFHrEqSC3Y8
NDySQ5ugP+rqNMZ2KznqUTF6zCjbW+J0eLR1EoFTGqGdCNtDIpS/pmrpdoKOdzHVOjiPSJ2FuvU7
1dwy5Vo/xG1ypKc/dnMt+miOxVdF4FFW9dUvuMQfbz/t1QEp+xIqw96mInv5chNpseuxGjjIhio8
ZqLoPpkzrSvOTJ5Vrw3c1+3ujxMuiPopDr5Z9fGM2zRSIdEbFw88pdybRDBj5nhFOO/N6XfHyToK
MQxniYYAbZtIdMRE30DEo9WRUp0jQyZtK2XxIW7n/oAH1J6R8fqqLpbQOh6JKpLWJOmVbdNrMeGo
mcX1eo+zMBui65ekkv0YmsXsUvi1vAEC5Vq22KvavAsTNgNvAsd6iJqpt7jwpFirufkSDUE4tHvK
3yuvk5OZsBvtPuKvrcZuMvUWIOuMYKEscK1ehBV0eLcdTEx3HoWx2/n3PiyhWZlIcM04r7qErQxM
iiJJTcM6PoaVqp7MPtNeqmjS7qqImdra0Pm6uc+O82CE9woGQX6YYI6aOqn0+fYaufJ+DcqfxL10
bFDX3oRh1ZTWWOFGMQHx/FoYWvQBvqd8vj3Ihs2KXojH/X2UzX0DaJHRSDYdw+FqRU03TOqpUvsv
WRq6czg+XOowZweGWBpRkCDF58/lnHoWFU1QYqkXd0DJqKVBzhTyITTXFqo5PswJFYeEE32S5eex
TT92OUUTBI9uUluNi/zhnqSKeWi7rt0JX6/NGKQHay0RpQdr8HJvqftqCC1VxEd42Lo7coU5CFP+
gixt8LGp2GvKe389Xt8g7gF0rZHeULb18MnKpXTprOgYD/U/VpKpYOh17SPO1KOfh8aLoc3igGYs
fmAD7sgchVkwm/RZDasV5+3PeWVfXZnhCKDldRvf2r0Vmt2VdPpHR6fS0oOkjRGUoHbxQnUk/ZGZ
emBny16C4MoOtFYAYA6s4jW6ay5fODfGKFc6JmrSds9FlKqfnajPPyloBD7DNITg15McdrPKCvdm
75XnZWhSLqxTKkRbrxiSP4syJ0l8HK3yPlKW2BVhWKPiyahjW6QQO1DHRTZ9n6yefSp8zizrrJn1
K/mMf2pcSQRASnLvwy8zFpRzM8I9afhJ1eMUYajnt03/SAtFCvCp/mkZZXvo86I7RLgF3v5wVxa7
yYUOASCPstY/L99h35eYxDi8w6lQu8CxOitwFEAN/2EULo+r5RPKzG2aniRnktBdEB1HrpE+M1ql
v3DeM3S++lFWP09KJ1zw3q7av0VOvRCCAiL0I8QwiweOQPZjkSlnmPQdm/d6kyCDtjMVrr5A+jZW
ygT6l21lTWBD5QyWFh1b3XmtO0U5GFGS78SE77MEBNKscnzzSAqvtcLLz1Q2oZ7aSA4gPaTVk16b
iovBvIyPXtwHRaRlPtkUcUD+J32Rqrrz6iaTD2g3k0+I00ZvHCadjLduPA1LtxoHCoUYtrGWe1Cd
mTsJOJ8YzO1C6q6+HfQlAAvIYr+zEkjTJAk7SeaT4PrnmiqII3OIf/2H2UXedc2Trzvv5iipRBk2
sICjo2xCd9TS3DiYTVHtbHHXHoUomY4LUjak4jajaPAeR2pafOgFQEUxW43Xr1HB7Wd5f3HiS69S
mRX2Q8vkNkLNe+HoodWxk0Zy+rUeF/2cyVSXzAU6bUKOxkcfRuvEiKp5qaZnOC4WCgGklAIl/Gmc
5sEtRYOaBQLnTgbhWoxC0n61tF17a6ivXk5DNaJQH9F9Dvgy63+iJtPciMYvyNBLfYf1IHjsnLOF
JgMdGnJGq2FvBmlatXtvaR1oE3xSP6AJEETTaiW3ieOXpUyKXnRSMOel8xQl00MNT/m0yLkeGKmW
PxXVmHuxE/6iKJX/CvWIAGAZQNMapfJ8+5NdmRjg/EjEUjFZgZNrXPDbthM57dhgLicFVTbXPoAt
xY1DWmtuj/Luyko7yeoOYKwdAmhitmUMUgUaeo+mD6IEBaU+asp6Jy38CfASTepLUbpdXNSfEBH9
rCoMgcw+Mrwe+Ov9HDvVKVRjy6csYwSaltM8YevL5zos0j+syL79TGr/q1UDaMptynqgohnGzA6c
dJbKM3k5RwguwwE0yZ7kc/viEa6xeSGZQQiwegZtLgJaY809soY6cLoKkY5Ov1M/hntu22/f7/e5
xjB4qnDpAEEHunubpwvLEBVxtPZI6b0j+Vrbzj8gE0eyG83g72hkbcqDTaYeM6a2pWgbw7s9FjOe
y+4UO2niYisxhoeqMFU/i/XVNGixOr+pq4xcHE6uTE0TIn1Fj0HuSlqo/6VATOrcakmokkaiLWfq
qCMbgNXk1d2sdqSXoMhrn0AD0VMxY0RvukjVktbLzML+h79I/pdm6+5LpWtR5KdDOxSHPokBRS+Y
Eh7TbCgSdwmz6meYGrHtFnphlGQ6hyEOnNCgGdkulP7ZGBSqPJEmCEWKeT7JkMY/5yKMgwoXA7dJ
dN3X1KrEEjSFK+I6UmIDITKr9uO4tGhZbi+CdSltPgX20ujQgM2gZ37rAblYaqmOGs2ogqwcJl/W
BFw0x+VaAG7b2hlrG03w2VeTQrQspCdQbm+iy2qoZ1QukJtrTW38nD51vyhIBI2NoQSVJYU+yfK9
O8TbLf3yCTGpplEeOSKJ9neRUl8lpaGhNOAJW2l0h0TPhJ+bzVoHHxbnyagz0PMCKHXP5+M/ezbZ
6VfDwqbPXmYUY4k5hz9ia8KEeDaT+UPdi9I46iBV40BXFycIm9DErQqb44qee0Wez6bTJC8Ap83B
leKJHEVSd6HqFmamHkInjnJXk7J88qQUqrtb0HKn+kinsO+x8i5KfScyEXNZgB0gg8+KTLaMTlk0
7qgElsNoJ9p8bsQ0v8p6PjzPk1me9TXLOsvczBhGB+/GQkfYsAxO6XUUuvqdr/mm4rt4sWvrP0yY
1bEG4cu2TFrUnZxLEKEh0fA5U4xBWy/v++VjslQCV2y5FK4qN1rBOhJxd+q6Sut8iZrxjyUruIvK
y1D+q/VLQqKVy4jb57lwPD2R09qjNEh6tR3weHcID7oDMEkzP0SpvNQnKjwSdYZiLvOdbNa7KyAb
ElNkjUcQXtPStR6Tv62HOO61TvRNEnQUZYXHsdsvvq5J9cdwdiSLhGXiYIYgxZwYGRepxh/gP2Ve
NY1jcighg/h5DX/j9ird7svUVJD6kxhC7cu2vBVQt6VCM+ACpJD5M7lylzbnOBN77Kft+nwbhaN/
DfYJ/bZN8Lo8m6JQljBAm676TcXulACR9VQ1mU4qUkhPLtTJv/1oVKM2W9DbsFTZuf5RAmd/vXzl
bTJrjTF1YZD1cA8T5aHS8uoV2YItH2RdjMeKFhrHrZyy0bw+b7MXI7SmwW1yY1IwPFi4L1aW/IIm
fH62qkHivig/manjfIoGXfyYShpoDg79IAgWFjX/HMea+lpr5gw23epnnASGRP7RZ0o++fiEzBIF
jy7Xz1OzTjMHbVHmhaFQez/TlvQzhqa4fetogWY3yeMwci0NebvfKqkz+YlRRqEPmV1yPFtSmxSZ
ZhY9DnOXPDR5H/41jVK81iaqn0nUz5krUnruXZW2juehr/Qvyjjlv4pOLf5Oq6jmSIlkY0RBYwxE
Xk5CCktK/obX7nxIYPGZflvIDBVSkZ3WU28iWWCNFepKEzbLMoj4NbVrAppStMlPaXSU3IWUk3yL
MHz5ai4zkBb6FL8q5VItbqMxB45prBbHQe16xKy0YLxOutI/mUkBhp8NvjnNtAI9s8+h5s0VVcJt
QE/Cg4bO9MT6QU6lSnL2I5bs8Rs+EO1zpuOPUYdy+2wjdPBiI38QfS7B/rR7uUDbWlEbKMbwsznU
xj2hjvU5o4z3XKdpeMipbLR+UzjzfYlCyzl1UprgEAu5U/Ibu63kvytLdLarj06SeKTvjAbysyCr
BVpUal1cQJwxAEkS/VCKZaj9XlH6D+kQi/nYGJWke/8j61I4cLWK5DGxYrAhle48S8IsPgxyYXzJ
AGrlLqDoEF9Dp3uJkApHbmELGn2UXMLqgNxwhBmHKT1jsZx/vb1E1nPx9412XSArYwXlBhyzd51u
UeNYUyjSMIhaKNZhDEuoLxX1aLXmlz8fCZHpCksA10QS+nIpcgmu1SbKKeTCxbqv2vhX14v6g+y0
yc6Odu2Z0DKr8moLSuCxvX6nURQPU8xIZLGCOsqb+6UKDa/tpe+3n+l90xadIEA0gbOxdyIk2gwl
7Mq22bYRdUctREFtyT9LFqI09gbtxJ1n9mO9JbqmF8aPo4GWfpHvba1vz7P5hvwIfgDXgVWVsNnk
xkpD9T2GWEpE5hJkk5m7xuRMQakXX9S5v4fp0bhmaI+eEbY/i5TjMO+d8r6Run8j50cqjfdYaP6V
2Oa9GWvmr77C2rtNtWrnQnrlu1DzoA2epCt2c9uXNdUWtkYlc62T2uHYxPY/WFr2B1Ae/9vm+//q
KXzltNGRIKEopokRlcgmuWtHIRpjLQuD0MAmacgNlCm9ZfnUXHF/ajJtwu1l+WNs7DoZmAPccUA/
Iq2+nOFRmIwYzq1VVCuSvw+dMruRmo4n/l/zP7xKGnIpdbBwubZtFpOldDoWGQzliJjgJhFYzVpJ
Dfq4W3ZW09U5TgKF+c1tavV8vXwsxxD9CHbKCYZmRNFZhrl1cCSjPbSL6hwyFIHnkcP3IBnK4Nd2
VZxrIomdo3x9d9s5Du2NdCSYdpUqz+WPMKMkmkmqO8GSKllAfQstVzzZQbKgrQLf3nyuJxJpmVHs
fdWrI6MAgEzIhsLcvRzZkPM4lTIqvB0ckgOXCkyM4tq+kwYo4CIZoy8zRjcHVRjqzke+EpmtPGWb
9njKn8o2VWFHkL+aCFxET0PWYa4qhVK8swdGvLYqFfJEfFyL2bRtaBlrFAVJMTlBIYWJ36Zm+JPG
5AeE4NaOduvq85AwQ9xJyP3OS0EnCKozoTqBnpj1BwQuZACSZE8Xu36PdzOFNjGDQ4Zoe8vgNhD3
OQQcjFKsbjaN1gaaMmWPMm7xjwVFwp27yrrFb8dTV4sNRKSUkd4BU5o0nhDEOoFUxPWTM8Nni6qu
OpTlkLPLDKo/dBp3slaLnzCC25OkXdvq2E1JaTFXVGMriEuMJYvlnOFDzRrPVjw5H9UUs6hehSCG
NIO+ZTmZvt0+966tid8G3dIQMaYLEWUzaIuA5rXFQ+hes/IkoGU8f54dvQG/0ei+ZJmfbw989Wkp
2tFCQBcrCeTLxdiZ09IgoeXjIvWAb9WUvq1l2Unu6sabu7j8BC3y9faYV4qfVAtUukpW2QM3ic0O
0JtGGkIdZIUo8c8y4/5CJjn+Z9BNyeu1eQg6JV8adyh0NbDSqLhrwMu7kdTmQdgZ7NH4PiO/l2bq
/NY3Q2rqj63RmR/UBZZOzhQJ4EqYp1p3kKoOdc6t3FLPGXUgOgjAgEMuLfijWv/aFHn0cvvprk7f
FYNDKwBK0m3zlJ5OZVyOvFGjkETrykiD7/vWIZDH1Oc1yUB+CyWK72Ur0lzFCZs9MtiV/YdCJIeL
zpWWislmZ4+bhTQZEKqgK5vuEVPX7DHBnOuxsfTcW7SifJSNIX+wO8txW1xWMC+sx48S9zi/UPDH
NrGNOuf9ZJ9GKJju3A/hIcsBfoi5NrxBRvzfLfZ4r0qLjPfX5Idwpk8AIUEeL7n5mGQK7uVdJ38x
7GFy26q1fAce7UGO2tiXVYSTE7/FMxdVuYeGC+BT0VBBTcmCGOvQa9T7dWCUaH30uKuPdr4Uj9jc
zd8VJRLn21/ryhYKpBcyPQo9ajTbIFrus1qSG+aU0eXDY2UPzkFO4j3r2SvLe3UlQUyBOQPSm82E
j3MjCVW7Xj3KJOsQ5RNc7kpJ/ahpqWrMIvPVvMuDksMkuP1812LZVWIJoprdm4vJ+gJ+y5GUiTKM
A3IE7lRpfq5irR7uYaqoPZmzSQ4BRlfzj8xIlXMVsSDUWIAQzSbrQNPyNHtIFPW/iqTpP3UVhj0e
dEL5wZZjTDATUsG4BSRKco4Xa/zj5tu1IXBtumVfIgrf1tTFLGwpk9Z3VijaSYqyzrPUCWPAuC79
RdV7nzoBZFRiyEBy+j29+7VVRFZ9Pe/WgtS23hAhS5zmpiRIy+kGmdVQd7uqzU6GEu5swdemINpi
UkVsQCRatcsvlLS2BbGVB1WSIQoSG9xrJJNe35kI61+zOVaJEtZDDTQXfrKbZNmU5EneLg0RXkP2
K1DaxG5cWkMmoOiEapmXDOnwqW2a6Ll1jOVuDLMEA1YpS6jU04bAHaicsb3sJif5dPu3vWUf3/02
UpPkmYlm0P1dvoLSsaQ0tDInGDvTryXnx5Q2K7w2PxSRcapKcT+U2QcnJEcS6S/5KP8tBpwQ5/wu
aqrnvh4PI0alhlx8GqjhVp3mCYwQJYWUPtR9yYEAEzFhem3waTdtXBUK2s77vXKQkvRDRkjdcs3H
bS4QSWb2gm48O+CCRFNGj5Qyr3rda3XjQXG6zrfWHoad93btm6JBI//JXZlAfrOvZLMs+mUx7WC2
+vZzmKTGk4PCr6BYMQket+4crHmj5m8YK+p3moPGxm175ycGp/yXekjmpxkuymtIkrbx9Wl6TCkk
525sJOlfqqTAYp6Ben/LhNHFblOC+/bmMFS/izBV9sATVw5O3iBVfgDAqHK394Kpx24lLmY76Jyf
WZYv91Da83NRIX62B0wFGlmYblw34qBFNOndfpXvcsnkbcAIGihLaf6AfbE5NbNQCa2K1scgRbrk
Wml9r4TtUUqbz3Jko9JSikDqs0+Fo7zEpvRLp6tTTdo9avzVWWShcuB+9HZ8Xy4EBXJ/hNuoHSyR
8wH77rXUvHBeFkl0cMK6c63w39sPfm33oTGM69AaBaK8vRxx7DOwhNyLg0oZweXltuWVMVvQ7VHe
RJ7bFc4Oh10QJAygG9sVnshmbfYcb100/4AvYQdF3tBDSS+Tr4ocY3SBbqui9n+eRNGcaI7pPUeJ
jS92OMFZSCz9aCpRfVyWVWOUFOMJ1VX8MAMXvoebqwVZRfp2MuPsAwYkf66tWf0/WNzctmxOhE3+
o100qWgrzQ7qQRX3qFHUQFbH1o0jtTk6Syo9RpI07WwpVz8NMTJwDpqhEWNefhry4QsQscUOyMxQ
f7Rrk76A2tiJEK4tOxKVNPairOGWtzkXzKWpGrxc7SBT7DKgwdYkLTo6Qb2U6ResntuHZEmc+7wY
7E9NVmc7w1/LhpAEWVloQHRWzsXlU4bYfTuZxPhiTqGCEY4RS4rkXCLi87oQV1orS0aigHFxZYua
U2j26s6PuPqmV4UyonNOx60KXMIjnjCX7Icd64o7h5Z+6qBD+bcXwe1RsFy/fFIDaf1E5tzGu7tp
H/q2AG7jSN1/eRak3QpaaFra7M37JGszk2BpmapY4T6avWL5kQ1v7D88C7JL0HyEtKiuL58lM4SW
6/3A3EziiA3Z/FQA7t3ZlK9NTfTitLbTkrvadVwOotpFB92e3XCKC/Ups5fkw+IQiEmznZ60zAJv
NbUwiupSPTgIo3ee8do9la4AfgFWgmAQtkAahA+i1PXeYmnEFkhE7JdBkogeH57atn90ppN+1zWB
Zzj+fzIm3rIhYfVO349+x41TOC4uc1WEIVwR/uoHcm4oBMrB9tHEIjHICwNItjLzHFFdKoBhGwco
hZnq2eCJ2qqeFixNI0/r+acriXqtpFhO/sL2Gb1oTtb+L/Pd/2uW99o1hVgbiRMxGE1omzMQAWFM
3T8jhikhmdCNZRA9cCpAExhPKXfqQ6f1hjfJ1vzp9nS6du6tPAsqiuxBNANefmmhqrWJ9otTaIni
jw3ORX5tiu9K03yye/slxnR7Z3M1+Ru3B9LvI24msJ7ZUY3QgNCpqXzKKK+ZpS4nmpS9ZVyknTX5
Hm20IqBW/QwEelqwt73lddMnveg5ZbNRKr7nTTnVboUFxaFuwSrFRB4PSwsovZilr7HZOXcjIGV/
0mzh9Xb/D41gf+xlyy/iWF8b0dGS0Ppy+cYbR7J7iSJIEAEoPRWFPtz9P9w6rnzXi1E2K3gZ4iaK
1o11hp9zxPhCDwDYmlQV2/ajiObkSZL/w30KXKiNfoWkFtdu7fLJmLuj5KzbrFYuIxeBZfbMNblx
e8a+Z03yAkG+rTi2N0nqZgKZWOgqJap6kkvq8Gz02IZTrq39KVbiQxsp9tcm7eZgbsPGb/VZuyu1
Qv9J/XF4Uowwu4uFJHlLj0Lw9g+7smlyEVgbGLg9yyQVLx8fsLneDSUwtXgxG5dNsvWwR+am1MuG
h8KK4pkmKcFgaN9suRm+3B79Pe/MgT64vhNoPsBj5M1rybmILBQzwoAr49B4ThqNj1i7D5WX0GoI
TRYrXl/YbfSi1Cvma+XPxG4iSdb90tUGpsS0t6C+4oLiS1SND/gGZnGQlkm2rgVWlyvsTN/52Vd2
PrgP3I1XfgEa/s3+Y02qIaXjmnFy1PFx7vv8rpbq/quTxZCwBtBeFomvQG5Dc6dN9EpQQDmCWjFU
FSQj29qqkBUSZz38HnJH/T9KOvVeOiz2jizxyihvan1WOpaS70iUTpqlg7nYVqDM2Iq7jl1prWvo
Vb6zq75f75AR6AlYW8rZ5bbpZDmzGq1sBysIWyfzZUnEL3HapJ6hT9Zx4trj5k4oXm7PuSuDrsUW
dGNIYfj39uNpZlUJBZctPVTb2l1sZ/5YOsq30FSbh7JaitfGmsyd4ODKlk7aEI3nmrAAgbkt82C/
l5B/iq0An4fojoRr+zIb5BbsSNHAgJMvrZUq/NA4aE4mVGUfIF1VQWlSxGxtqte6Vf35hYE0GUuf
XObalbHVBMW9HUZ2q5lB5oTZSRN1f8SMvd7JOrw/ORkFJAPoWCTIdIRfbjBVpscJNptmgDlrdmqI
J3ygVz7w14lLSrnHO98bzrgcrtWctmNWmQENq6bXylVzcAaaTWSrD301Gf48Smf5c9mjoqbBTH77
7r8lTJNMaqRFms1g0qrmOHXUYLNKGnemz/sNh1HWAJ09Gl/ibZWpaU0N96HWDMxQFb4WttPzoEUa
anGJ8WRTfbBQHHhLMu31wa/v6zLwIdFI2xCnPklhCt6X7zOLKifP5soMaNaRvDlrIbfqWX1OhDXs
lSLeD8XjIefghdLjus1sVhkkNwJII0jKUT3TPB6e5UnU6c6mc+WJVlYdjk5U74npNqEMOYM8oj/Y
CLJYiu5FkqqnARlRUNZWubNbXxlq1aVCZUEegkZ1c7jqfQwXqYhBkCRSCeV1qT1Mshy/Kpe9VNDV
oVYG62qriTxr853iNk7aZnT0oDCSMpBGaO3RqI5HhZb3ncl4ZQNFUWzKGDStgoBt5xCFtKZDG60H
8VAi1RQhnOI4Mj7ISyK+KY0iH0nZLTtf7UplgtfIKtCBf9Cvu5XKywqXppw6Fsh1LsH1CIV1qmw/
zCz9bshEA7J50F/GSH1NHS35JDRkhNiWJcG0OM4xFoZyt4C98s1M74LIFllQtY3sdnD3Hqxw/PrH
h8xbkox4GaNT9PCXy4YbScglcKHWkOs2mx17Q+DpKNFOTR7Gp9uDXdnzuHdSfubdrC0969z4bQ+i
RufYkAr1oC177Z7QwzhKszSA5MWra5by8Y8b1AizkPdw24UijcLycrwxq0aWMM0j4YJss1EAcuR2
nuw81ZUZ/dbyapt8drRVm8VjpUOK5j9hFHPWX0wnmw9RtnQ407Cd336B6w/ebHJcZGGpUDyiW2kr
Uw3bKiu01CIrODfKU+i0EfycZC/UvtKXBueRXRy/CIrZlLQv31udW5MBXVwNHMOQ7iTHDl9aEVVU
pUBuCTfRJVoj6mo6Y5Q5/ZuXzRwUkz6dG1BGT5RojHvHpBxqJHW5wIfLMlBKisAmLInd3oqX1kMU
aX40sngO/vQFURwmnbnmfFl81uZbdFpddmZlq4EwSLJnVfhq2030XwZZqWNwq7U1Irx8PUq95D28
fzWQElx68r5sf5hRXXy+/SjvF4uGDSmJZVLYyAa3sbueRyKFm0NqGRgszRf9/2TvzJbjRq40/Cod
fT3QYF8ixr4AUGBx10bJ0g2CktjYM7FvTz8f6JbNKtKska8mJibcF1ZIJKqAROY5//mXNFj7njYB
GgWBBtmpkNoXWpzDC+qHX0uZ8CPJZ9uJ9FrpL5aylWCXafUwySK7SK9SZOnaMAa0Zw6uZAOdWDan
EQ6G05eKUEaMSxzvfdfJZudkYJz0kOKsq/GCff2+PH/d+Jjw0Df4mIHK8cDPyNYG0p7jREtWNEEz
UAjWkzr4cAGMEw/6BWUc18LmBhCX/Yqj5PCWELHnweGynChL0GCgkm5DTUotUJp8jmJRg5STNHGu
1rILMRVcwrEwlcAWjTixxzx/8fkg5PBsSC4N3bEK3fTo0BAnOhHhmeN+iolBMRbvFHj0AmjNZRC9
MQ5A2/mMo5SItexixtdMHRKcadDV7pMY1UbjNnRXVo1R2YK7cElg5mUNGxozY0078Xxf+qpbAPQ2
b4RHd8zLknlK28PMP0oTxyQePJXIOAbzl3dSCv2NZAx9gdbieMSo1q4mt+zAKOsnJ4yXadnnwhG7
19fqVqId7tdcBb8J3O42b6rj9aMOLTo+Ci/U1w4kQFeb99rqPEypQ9Ota4hzp6K60KkBTpQ+L70k
WyLHBvFuNnPbB3ty0uJ+3sdlY3IT19q57Dsr3nVxmQa6Jk5d6qV9it2J0huKKT5axuGliP8xlHrh
eU3DLMIxZ6KlaVke2GQzkmtj/noj89iiMSKCQbtpRQ+vpxHK0Cnz5ES2vshzfUBrVI6pe6J0ePFb
sb9vb/22AR99q1FbNuL+DLIgHBft0lLThmdin1XTnTE35dvXF8qjmvnZStkGcUA1lI/HL3gG7pfC
D+TNg9S0k6KZg9gbdDjISxzpiZGcrwjI9i5IBOTVbL7QiTFG9FGX+2rGOp5CsQ81tTfP1dzA4Kga
y7BXsh+I5vVrJnkalF9L7rVeqy/6YvyylsgrPA1uwhhXw60QjrFD9JD42FYloUZqSNhr8FCSPBYw
/df07PUv/NL9BUWjONukPurxXNpoBqNeVhAVpS31qCyLOAJ24HpoAhg/GtopTun2wI5vMNvaFgPN
HIBUmsNlUzAAVOPUtaOll4JImMELHO5jmBL/FCSJUfsd8pg99vD2fqL+ilCekGEzteltZk7uvhlG
w1eSdYmsley3cjCnYFFRkoxdpfnEvozXA/l0VwnnI3MTt7vwYnfeu/Y4hcO6kT2nZDl3Vq8NoICp
0vcwvt/XbZxEOiFURofBui1dn6u4tpxJiMytM30x8ks5Y4PzH7XW9knWtk5UVGj9a2XtLsqcc29l
yPj59Yfz0rb19F4dLf5aa1LWGAOiztMbv+0r45PVW9ptE+dGgHDSPsMJ1Qo8SFPB61d+YfOHz4Xn
qUfLC4iwLZsn+9acSM/snIxtebSaq2EmBkQru27/+lVe2B1hx3GkY7297ZFH9S0s2bmwMeKIxrIn
obi06n1myKvZmrsT28hWbx6tuoMrHa26qjJI5SgTtpEE2bahC8SfCSRtZYVy5Ciku7eq0v47NxHt
BDXwVqQeh3Ap6Dn6pss5dSwxnwmvVpgZ5Kf4zC/dRNB4xmPbAMg6BgrTJk1qswYoLNoBMzVVEVh7
TvpFr1inOHMvXordYiPQwOVVj9ZjqrRZYmmlQ7FZNGHj6R8wpsj3nYSl8PrKeGH8Qcvz5FLbAn2y
AGVVDnB2bTtSbMu59py0jrpYFlcmGqxo9uL6qyLLP3J37n17bNKLzKXWG0Tr+E2ptpeDsL+XEP5P
1ET/4mMx/8DS9AXpTj8KL+urivfCEKp65mjkO4eLK3V9l0nV9l20XzgoZdNyW1er2fqx1XSX7mTW
XdgQ1rS3Fwn1DEu+5m9Fr86nwNMXWkbQ923ICT2Y2MNjfzu8GHn4I4/ITNGsW2lUy/ly9Zyvmrfe
pgqsKlWjgTFRvqX5W2OY96OeXk8b43kosrdLrZzbmvgkrT5YDPWmc5RgWvFKf/3xPt9eqPYA7jh4
UMPgY3n4dDvGj70urTUi+yU+x5B0CFQsa08soudn23YVOnQX2IkmcRtlPVlDbqxaA76Za2R1aUM3
UF7HRXyjjZ0dOCpSz1/9TpxGQNaQkNC1PENw6iHOLIRKejToRhMhJiwRsXbK3etXeSy7j3cy2g/M
WKiIQB6OvhQgkbN2JfC4qygxzIBhWi49Kxl3fdajnSY6Mar0rt4nhHRhcSCnPUmsTUhdXO6W2Zh2
Cuk2u6Ja8r1SluaNN+TrlT3ZcN85Xne5vWqf/wM5hgYL3rIj7NKY6Aln2sFrMX0UU6eYjS9Q41iy
oP1YWW4M4mPH2GVtlsQpTDva7GC/L3UnfazgxjBXTWJI4rkPFGPUzxS9Wt+mnoB06WWAH1Vl7Rns
n7SIeb42+TiAVJsJC0qv48goouLnJc89O0o3bkvXVhju6Yl5ZsVm5eflije9q2RBtVnpqqX90I5i
xCOlLHwq+9GfWnWIWmSsJ5bX9lyfPXfAFKjk9J0cmIeL2VNg9ZQUC1GXxleUROKDXSTNh37Ed79W
1Qc7c+p9heQ3MlbMlF9fdS/dE7o0xntYSqLUOTqo9WkscjuP7YhWcQm1bF7J1cu8E7vC8/cVvRou
2eBFVKMYCB9+xUGLpw7wm0GbJEjeiofpSizlnYlOY5f33q8zmbgcgabwMR36s2OKwibVGLLWsaMh
jZ1dPBtZ2OiEPrx+614Y5HEZ4pVMsGg6z2N/yqpLDU2ZGDCJohh8HP/KAMj986o3Xrjw/79OC+5Q
bWtdGIkkIsG9dvFySYf50+sf5PndxdoDR2Rc+1Co4UF+eHdbvdPspJz0aF7KLzSremApCKATr3Sh
pIn+xHp9XitsTiLgcsC+NgDgEWTTWKPJLFXokbkqyuADIA3+WFbppW5L85cHQYfXOl6enKkYFBcA
gbE6X9n2+MPRcX7+N+4fBjUEK/D2kTN6eP9KGRdWa8PMXBY0qu7gqTtjqeXOaXt6Umc5hYy8dAMt
xNfbTYS4b24l7ZPTi/T4ZSMMa9HsYFYjsVa9pYwUu87S5t3rX+2lSwHgqQAkYNpMHw4vJdQKRwls
KKEnCBUjGyhkau+SEurExYlLvbQK7e1rsYkglTwef2JBj4CcACNaTdO8NWRdX+BIX+8SaICXcS2a
E8twW9WH2yZnMaAIChV8SZxjjh/b9VKkmeSrrSqQ4ASst8tIKafj66tdrDZVqKBKDOfSO/UGPN80
ubTOjAAlLvXHcWQyhPNM75JSi+xqas8kYVu+IIvtxA19+Sq8zzjyYRR7DPusvbI0mptpBM9rZtAP
IEx4H5yK4nxphTADpRXEIQ9x29EKqYe2xmmbx7YF2KDyWlZSpmvyzsymPfGFXlohkHI4eWmcYKwc
vcykPmgoyxotUvOu9PNktsM2HfQwofP3e0TEJ1rDF+oP6MEaCaCbpw7uiNt3f/KibSy9dVJIZCi1
PnuruHjbmWpiYQOU6ruKBZT6mDB1oe3F+l5t1PXc1JsmaAUeN/FUixMr9vn35+PQ++B4Rj/3bHQS
d7SpDLXVCCTJ3i3SHWDxFeSPIhvdIbe6/9V3//ByR8eCUKU2sgUR0du5SKDUJosmzssIlfHH16/0
fKVS7/Pib44x1GXHG1qHk0JVCa60+X2ceU087UpNNCdS0p6vVEaJnDzgrXSQKNMOn6bbCdzgpbdi
wdSJc0ryJBLQP8+B3k6NmB8Z8oebC0w0nPKw4YcWxAjq8FqeaKqEblONhqGLjWBS5/jrKnTLCJsJ
kzp/VLq4CKcyXqnK7Da5zCGa1lHSynS44J9MyU52eqqcKXFRj3joKi3+Ta7xZTRzowlW6axhSrzs
TZNOgyDra4UL3Nt9i6G6yNzuva4M3618rO+Itcw1P66H9XO+xu3k9+2AJDIdFZ0JRT6V5W3qTvQB
lZY3Glb1CrelaKG+zo68U8tJQ+9mTOZXqxvYgzFWM9PwVx+/TT8PFQXcYFOuH20hBBAyM7VHNZq7
qj9r50ylR03TL69f5QWHR/bcDc9kYgEocux+kFKcIkUj7iSeFea+2ZTeCLG2eL3iipBfWfWi5Ogc
hJWHpG42SEzdsX/r5YMB5hoby1WmWNNlMcT9bb8WMcpAeFanGtNtDztcOKwbIK9tsOLgsbK9Kk+2
nBXRU9nWWg+iPBODYtdpwPzDxR5/ctc5nKWprL6lYGJ21owlydJx7EHp7UrbmsBBJrPHCWvRL4FE
4nura7Nqy3Hsy/Pajo1q73g9NULeNwbchqzbWZ2Do7XR1Nk9g+LRO0syiwuk+J2vfmcQcowky0WY
KeFeCZ9mRmg+FIS6CcxOxnujBwVE+azrN8h81qvM6Zz3qjkTlqk2vejC2CHc0sdYMxUBxsjDTtMx
Kwm02PJmP5fqiLpr1LurJa/LIEevilK4KsR9ZwlyyDtV0b5kFCjXmSQcbL9UC+gNYSj6ziWmREIZ
gakexDnW+X6XtuYclq41jFeGV3V0XEaKX0rKOBIkGFj+9QX1vICAiUMBBmsBRpN57NwxqUWmz6JY
ImO2xeWmaQ2NKa1u2l6B0FJ5KWLwTtzaxXzKI/35fsmV4WeAINI4PFNaEOzNGNhjNN9a6rjXoaWG
hivGE2vxhavQNRoEgXHy4Xd2dPpRZJrKlAOS9EM+4Xq+euFozvYvE0TJV9re/U19SeF3tCtrVuPg
IduvUSL77NKGI4aTXuX+G9/l6VWOSoeiQSputO2KuKgZ8F5bZOQZ6LleXxHPTxi+C6QPagVuGA4S
hy/v5BaTgvMVd6wQjS/bzPDNQqxBwg53onl85qtHjA5EOriC7JkGfdtR09GUrYFTog6vwxwAF9K5
Kj+3dFXtRanoKzuCUjZX3awm4lIpWlTTqTERiZaoi1T83FBce9ev5mZZmo5XeDGm8ZkZL82dB+6d
Bm2toH2rEQXi5dV4iu+160C+rBT6TR+jmQ3HRstPocgvvFGstg1J2DKC4Lsd3r+iIMtwAR2NFrdw
L5apTxjjdJuwVtVFINxO2SnVAiKfYqn6+qN7abGzaULZIaPCgVxzeOlSTDnhbTmPLjHVsMyRxwMh
q//OVTbG4EZ2c2kVD6+SwOt1ssVdIhohcFarmnA6jE+1F8/rxE0YQL/2k5lyeJVWbStEjCYSgMVI
P63W2J/BUyzPJAZAQeVhPPf6vXtBYwnCx6BmQzHgCx5zeqbVLtuBWWxUwXy+LHt9lIGWrZ8TIyYj
gpfbn2uqYW/RrE+opby3EhTszIEr6RvuKN63Yu3OVZmMuK0SM6SMKvZvmYTTNOnN3mwbKvA6/2H2
anqHfEic2IKe369t92E3BQGBtnA8Sba72hnUxpyj1tSmaGpFcZUumf0htmadDPrBPlFYv0Ba2SZb
aA7xUMb5wdwW45NDnuJmjHF2mfF88mBw51lykaVdfDHr6p09GzlemTkCEjwP9/QcVaBJc7jOauPu
9ef20udgYLMV3dukHlTz8HM0S5zb6txPEFZF/TdoWyXiIKZ/b2WdtH8oeI+mkASmSuyMZlreCc1p
HaJLnXthTtUpq4rnmye93eb1Rhm4aSGPSua5zCyWxmPwBDNFTIaHKwujubBaSv2XTwPoQkAanNob
o9w6OnOcPCXfsORSI2a6X8dFGcIO+s6JfuOl2wt6DR5EbbBpy49uL5GNnj3a5RQBcH/EVCcOypFp
7bJiGDOXV2tvXczOZAaKPp5bff4NuOEUEe6FFpZWkaaKtoraGlL04SPWF8sZyyVlWRd4KFmsJOKA
9eS2NI3GB9uTDAE8I5rFUAX9tHQXcU7skMySPqiy0TyxU2wL+7C65dOAWDHdYfpCW334aYoa6GNU
rDGqMtt4X3f1Gk6DTE6oCV9YScSR4Ka2zTxB64+OEa1xkUd0XEVp9IbMmKT70K/2kPuqYnQnvtEj
BvD0K22SxQ1s2yxJaV2PsZxpQhJOPd1E2qTqhMbmPaZmqp5muO5nKSVz0uKPXeuj0SPOEtV+tOVw
WWrNV72qBnOHABoj27WRhQl7L1krf0iM6VMrRk25IP02b7FLKAXyDsrkm65Px08ONj8/ylESRygI
cM9HlXVDUqV9qmM6Po+37wYQxx61zTxg6B4+LrUWiol5GKFrMM52tJ7ul5koge+DMIiN7VP3XRlb
5VdXKZJzU07OtVkrtU/sABOkjFiG2hzby7Zy9MXPC9XjS2nOHg4uNOkUYfnru9nx2to+7ObRvikb
NuXu8dtW14odz0MTTaZwgnRdHUqXaT1R4h2fFVyFBYWTCcg1HlLHk/vYaTeXgLyJYI4hFR1odMq0
ln6cLV8FbJLXv9Mzxud2OUBe1GUQ8Tcq3OETKBO3cmQKtWnqCm9XDcsSDuZoh4rX5LfuanWQKhvj
nTmn5l5VCeD2qlzZd1bzLW8njlM96XZ2N3S+Xui9X6xtcz4NDE2gqZ5qh55NwPmsOv9t1F6SJ6AB
HH1WeHbpSFEaydROb5ylya6MMvXe6b3dnmuKZEbUG3FLdFIr36PKXN7njtyw/wWmSm7mtR6snTTe
rZ55KsfjhbXBHIeBA+4WxMcdx3iIJbdUq8axfsasHTGfkUaFTE6ZiL/wulAFcRXkBcBMxziG06hk
mMW1jNKlLW/IE+muCUYcgyET1nUdC/saN9pil2Kve6IVfUYL5d6TfUPuH7RzOOHHAqy40vHgI5wr
Kq3qU2VLz08MFTuWtlCHDzOZljdxhwzW7OIvdWHj0VzM04nj7njXxU4S6F51wdNRFj33iGemrk+O
MUbjasgga+3uomlBsDDUOJWH8eKltnnVZly08a8PVxpOqErWu7itrYX70BWLcb7I7LNd1afkEM/u
6/albHoCeiwaA0xBD69EuIWsaqcaoyYmOVtN8Wh3isL4YC9tsmsKDFtmzPPCeCrbj4Uq1p1p/LKk
gM9Ab7wVaB4VvXF8wtgJd1sbvSFaXbgXRlb1HBf9qe3zhXu6deCuCQirOhCsDr9pbq0e8sl4QPCK
o3nPSglolIbLCgzgxJn50qWQZlncV2D1Z4kaaQcpz5H2AAOlVEPNTMoLKZfmYp5OWeIdv5HbrYMZ
ynsBZk58z9EBtlrGPBEYMYCBqSJIFKYtg2sV+9ZwgfpWo3tP3HwfwRX6M9b5Pw8sDbq//hd//i7r
BXpT2h/98a+340PbD+3Db9f3dfdbNIgf92Q8iP/afsk/fujwV/z1Ovveyk7+0R//q4Mf4kp/fpLw
vr8/+MNOQOdY3g0P7fL+gUO/f7xA8iC3f/k//cvfHh5/y8elfvjL79/lgN0Fvy3hw//+51+d//jL
7xtO/59Pf/2ff3dzX/Fjwf1S3YvfzrvyXvzojn/u4b7r//K74nhvqCtwQGLfAi+hhPr9t+nh8a9c
7Q24GhAHoQzw1zhxf/9NYByY/uV3jZ+ig+bFBCPYqG38FIKkP/8KWQk1JhomChe8sH//+Qnf/r1s
+/tT4ob8+effKG3fElvTd3/5/RmnZhtFMqHGzmT7FBz6h2+FmMdJiDpFtZ4V/VnOJnurV6k/r7Cp
tW5Oot7Qsi+I9X+4k568ddQZt/C1C9VGwza+GGMyGqSHqeUi/aRdcsOvM1ffbYH1bztznANtzM8H
e/xSks/7HUhPO7dn2CRPbvxLX+MYVX6cqILj0Rxj2vUssS3FrDVrDcYRq8HCTIo7p15qX28m3Ibt
OR1ulmU5S5ul1wM9rUm0yevZCGQixz0IanYrdfr1Upvtq0aZjQtVpT2oXTHDVyvH4UPrFvX7ea0/
q+UpEe4jzf9pfQ1IQofMngRqsmFCR2Wd7hZZk0ARijq8hNOdZrYf0fDPX6TZIO330AgG9lzLe7mY
4n3dTHdEY6rXIsG8PatEZQSmIfK3o1rVn/JmLRdf77wYaqA9kCPjVdNDignpuUj7L3AFjPNKTcd7
CDU6QSxLJd717iADRV2AsnEfOW89rBJ9LyVpx5c9LCuzFHW0pNln1S7jJGRqGRPmsVgpFiwZPd3j
g/z/XeXJrrLFCf3rXSWUVSay7yAuf9+itn1o+4k/9xNbe7PRT4Gj0IxshQgv7J/7CX/FRIUF5FIC
Ignbdq+f+4n1hh4HUc0m499iSlhkP/cT6w2IBOwA2A+ArSbz7V/YTx4tUJ+uZna6zZl1K9Q26uFj
2NQT5EdTpzztM60J9b7ibcTAneh4U1f8WClnqGODAVjm1Fh8sLIW4UG0L7sQ60fcCYvKqf2pV92H
QuQXJrBFE5Re/RbBiH42dJBbfK/SxR86pO/B92i2a5wMexMbnbbPw0abkqvMhhQQpHliXrXuNFzl
7rh8rqWOj1FqjtUnXJv0O4aXA/GrxXrhNdl8GfN6wTGv2zYLGnbJ3ZyuN4yomiH69dX9L8+/gzPz
f3iy/i88M7c4o9OrW/z2/qEevpXZ94N1zs/+XOfuGxIy4K2wwgGytmPu5zp39De8ANRXwD4Y+j2+
Aj/XuffGY+HTSiIHQvu/bbY/17nD24EfLWx0CGkoy37t3Hwklzxd6MzkmFEhgQX2Ajo4tsaoFWaT
i1FCDu2B+i5zgt+XCOXnvEZFUeYfdUZY0841O4L91rjLx6hz+rbxEQuWl52mSj00gBXkRWeVC//Q
U8ezQZt7Ooshze5XPMeNcC2l8aOu4roKCxJ4CK+uzeFO5MiAA2I4mHvrfcJQVzZZK86xVZV2iDzH
vcuERloLu3q74FFjIIPKhGvC08R+sQqEsxAIUtidW1yLsurI2xon0p+8wSEAN8vNhTBCCYAbVEth
3NBZW5809BZ1oA2Ilwn7mBVGKGvn1LtYOuODN1gOwKoi5o+tmjnVvoBNNmM6aJsjE/xqSIiC6Zip
Kl6qfks9L/6Ri5R8MmyIdTMc9an/AF+otK+F1tVeUKhyuJ48eoKLvF9BV6DGEv+Fr2FVUYauUF87
gCmSvZNuAT5OcNWPerhA1Q01HnaHohqNwV/UAY6ORkoOh5UY2rejtSZTOPVrfq8x2cSN0uYncWkQ
MzCCSYRfYNixosNnwAcxlHM/pF/TXqi3CkHANcEyriTdyXSr8WZa0N+cddnUfu4qa+xm3xNYWuwI
Kmu8fYOC8KPuzYUZjJlXXaE7xrE5zubqOkZ1fj85bn7rFJbzDVMzs4MsvxRslXJAg6Ml+eaVNyw5
KKbXf6obr3ADo3ZVMrJmUIAwjRXj2+rMCY4nc77eJZ41Tf7kxLPqazaWWFHTpFLzc/w2smCBaTEy
8dJrhpAGWtJ3uYNwZouVGq2zVZGNcWGC2eskHk9YIEgqU3JeLK17r+Ql6Bgzrfi6ZsxCOlfdOg9u
Wa/lzRYb9b4fmd1d5eZIwGxN6E0RriZ8vcAjqqUK3WqGhFLGjlNdSviv07lQ2rYJRh0NZ6jwXvRh
1891EpS4VzKR0po+o2RsMGdQmyVVwqGyyCmr8aGMz7CGM69Nu8r7IOkx3A3IebaMsxk0siKxZpFk
s8pueN/BFB+gJDvTd62a8DawFUbMfqIylrgSvdd8yfWeREWIpvEceD1qT9/RW9cKFMxvzwez6/Rg
sCfVCVvbGLWw1wQGuWgL4a26bSE/xNMap36DNhpX9GQzmFswOXO/DJYSuzsNAFD41lwon/uuTUu/
s2blU5uN0xRmlWN9cqdJ/eyNUxUTR6QLhydeWSavVcxqzRyHodHcfPcYWjCdyVUOO5FnS8P6H785
ohjfKvNMXtoyMv5CUFFVf7SVHL1gKXRCAYlh0D5MffWwxG07nM32umx2J0Ws+aOH0oBsKbL1XKut
grKcmZgVadJ970fAnWAqV/eqTogGwJ+u4bVxUFh/TIfCuqHxXyafI7vRQtTRVeRs0iJsg8FPdx1F
93lV8m1Dre/12h/6eahCWReMWUHsahnqVgsOr2h9UTOjc01898wWXr1nlm3C1kOq307OpXPdqqOG
tbBjIVbwZiYMgRizefZXyITGpU4AfdhUqvq90uPhXrSmve6sKfVK3zUhVhIPug7a2QywfGfmuegC
XVjaB4tFWN/Ym/kbbunWQDlLd+wnPUSaoNWXWQ1Kppp1mI0sXX8y01znF04J8Z48Ai20kiT5hhLZ
vFb7wpooPHRDYd8smOdD1FMb35WKTCJzxGkwQghenNJ0HGN80Kygy+ALtCWcGKTWHbZqtpH062r1
0y5ea20X67Hna6San8AuniFC22WY52z9Jy3mM5RTb9V0wLp62s3M+HqyfFvFDtSel4FQu/w6zdU2
sAmU/0pvZV1qq3CH0OzX+u+10gG88LQzPcZQcC0B0SRNhGYXVe8xbSLtmMg1ttHsbFlpF+6Qj1+s
Ou/umkyYFBX/KEFe6B63oczhUY7VFB0Wwzns2oH4Dm8sFpKe1pVZvSvlAH0UDgiJMYU28ZQJAHW1
q5ZsRC9MK73BPELlf0GHa5q6+//q8BhRoTJ78mw2xOYAUtnfZ332tCJ8/Pc/oRTtDboz1v/WpcDj
/2dBaFLaUSWiXN5MLlEc/qPx0dU39EMMQ3XG9syBtxHmz4LQfQMnE+UgYYTgLB6jh19ofI7XEK0V
sxkIPvhb8yGOuUSr2xqIYFNnJxi5Tn4myULNCtc7l0tmxoQrefLaGUflYe6K/taeW9Itn9ypF1bx
8Qvz90/A5sDLC4H4eLys500Bd7glBEHIAhmOATKQCo20n/gEneB4I9quBJzF+6IDGT3jGVpNq8SV
Otm7SqPRU+sVzQZl5Inv8/yOch20SFiFYTX5zAc3dUtq5MEkrGks1NtWLnAmGrkNNXJ2IxPJctnv
G87gG3serM/jLPXsxB60QcJPNwYkPUSAgUpD72PacUxj8BzROHmum7ulbbpdbXf2NVp4D8Z8V3Gu
WgJbiPiU4IhsjGeXhWUCk9NBJs7z9I6QagKj4k3Jae2Yd+WJL9MsVc8VszTAxVO99nberLXJed9q
Wxq911BAMJugfPJILL9NYOfd1as6LeQ3ltaVqO0Sx//Rbu6LrPegesoEu9yc0/gSEK/FIDxfiwXI
D/qu7xnrjMIsjdfNoF4kns8n1SCt4t/8UXVlNZ9lsEYcv3WIH/wB0YAm3a0VAetUm+K71Mjyv/Gw
8vdOaZjf3KIpxmjBo7rfV7lmloHdePb7ZPGyr9Svlv2ut9KyujOLuUQ8ai1Nvsc91f6SWEts3hil
lw53hbmU5MzmzENcUWh6oD2e3Sq5Ip+dxxNdm02vvomHUv+Q2A5n/rId/+tjJUB9QVXAyU+FIB+r
BbEVDnaTa9+NrZhQH+sK+VhjxI/1BtlvPSaDj3WIqY3OtftYnVgOtx0D+xSj5AH1eQKDqiypZlgU
RiQeqxzKfiqe8bH60R8roUpOTRr2W4EkWkrjnf1YN3EAV0RSOC3V1LDgRF/Gg3XjbuVWgikwZzv8
e8+ft4LMmaqMahdz4u/VY8WGVw/Vm74VcsgV8zP1sbqj8qHSs3lRhjOMpx4UBhQf1seacJxzZnL6
Vio2XmamJExvFSS3c3wrqCrlY31Z5vBwSKO0UurOrQSNsTcNVqXT9q0yjSjFzD57V/ZOeuV1tve3
NhnThwkKLplBiurhoe+uxt9KRqRnBHr0Z46puJdVsTjjZa545peGrvmt3hiSTqrTzQsxeLBwHVqa
63nG4slfV817NzKZbkM7I83X1+ByREkhM2pJ3el2GHo0djAJ1VyDkfLsZtbSAapuNQst9Di+M9/S
lfQTyHT6ri6LUtllZu0NeMi4dhaUKAx2Lry3/FOF+IEGMMmcwr4gdZTWvF4bUxC7ncfrlVfMeRXW
euW9zxyvGYJUYfIcyK5Yz6iOFOJgF9eC4hYT3kf0hbKuYZdKW+7NqUy+AV7ZOMd4ZQ4KHdfYK/Zj
b/qNJ/PvtSO3XOCeTPnd1lTJQK9sxbjNjamPg0UwrNgVcydvckT0c5BV8fqeZlB+cWmFvye9xHdp
bpT4HWFu7m1a5I7ta5hh3zWDwxrPJ617cKQr3nqZaqoB+Fr+bsm0PtnlsVq2ODtWeRe5lmJ9MhW1
+tpC8v2D3lVxfQ8L4a/d6sbftASFNpuLlpIGPwkbvqVZVOqelt6Kb8eyXVQfnmNmBKQtDTirlnLW
fPby0g1UlUEXmRYF74nm5N5be7TSPtRHgXNoFRtFoAnE4z5Nj6yCLoNySZavUfi220PGL4YtDMVu
FBVrDH3gwSD31vQoU2VthvoESWXrqdcvjWIrKcq6XtxbiZyFr6e9zIk/GGabjUzZDPBGHcLGkLut
HmZMxdMwHtpF81fRwfnEjrJMbo26y7vAKCq0X7ZbT9UZPht1ijGOih6Atq5Uz9Z6bku/591Z/QVv
ig7vDJGyDaiZzuYyuvP9PLSKExbSqcnrBVGEbuQYUM2pGxJGqXlrTCHTFjW9wMWlsIJ6yg1Bx+2K
ezcxq7crqzf14ybVDchhcr21F0VoGB2N8XdvqHMz4nUbvpSJon5sFPoZ3gjUGf5sOV3ut6o+5ZSl
tZaEAMitS9uzGMRDtW3hhYhLrY+VzHtnL6SRt6Gw3VFeTEPPypyL1r4bSMLL/VoVbkUMQFdo+9er
E4C3g6MUyTuGCBg1aFjYYvh+NOVwiVXPB1FaO7x/rXdl907CkL/I17J+bzrcq1+/GpNkXDxwk2Qy
elTRI/1epd3l1i4rpfJ2Qj6NXZniRqNRmnQw/cPrl3tmPbBZCbLnYoyA9xulytH1WvidLVuIuRvX
ZHiXuplIkRUMzhyoLea0vpUL6ChTmgMJ5goZaXd67xL0TtPd5zsQia4MG9OulxDXDDrMQXQYxGO5
EwfKKJbp2mDKBkJeKt0SgM5l/QO69PRUMv3z3g8ywEbzQjVIVQy17LAT0mx3yHoM33Zo65UEBQQK
jm9mOnYcRGvh2ZfUSrN+3uSVyrhIU7sWsp+uWBEwuv2nCOCXZkH/19FyKLJPltqzfujivro/mgU9
/sTPjsh+gy8ftDWo8jDzYIf9sycCP4eCvYW8sv6R+P2zJ9LcNxY4OAI7gwkzvI8nw2XnDTOlrbui
8Qa2Rg77Cz0RXmZHb73FLEqDwwLgDgMZGcThetL7oh884tiiVVMbcLhJ32Q4JsDLxC5B5SlFvcFj
nvZeaiQuAWaJhiSpQhkXv1QXYlJNdWRSW1Udns6IZczZH9I1BrZOnav/5u68lutGtjT9Kv0CqIA3
tzDc9OSmkSjdIESKRAIJn/BPPx90TlVL1GlpdDUTHVFRUUYk9gaQmWut3w26Y1VxFbjFliwW46vR
LbVTLy/HOpzHaX2sg2BL0YZ1oxmtapIf28HL6gQ0+VykorpbS6KDo27w3DV0Mx9wd3bKxQ7xL6FU
LYlp41DpPCKCNrTRaYgHjPUBV3Hdimt4O5dlajZPXdkS99emLh/QtNIbv2zqifS3ycZb1B2D4tA5
yrhVs14Fp8Kqlg8u+WsNh+uAjKGDwFRFVTfbGkURpVJI0XTdYPa3MBc3ltfMCMC58q5aHg3gtNPF
kGUV6Zshz/hXTOfZ6I2PZBuZz94+/A4hBOdfRtNFCteZMjMiJ3PMPBlGk1B0Yxv1D9CL7I+wr/Eh
nVnWz8Txdhf2PDteknu11kZ6i3NbOOAcVOAc5WsP+OrjsJM3JEfQhNvMcYsVS8htFDwcBdnkqfUU
h90q6LPDzdSVGXZGmmIgMRhNFjGS1D4HSzGh1MOZ0SYzb/ITEHvvS4PWqyadPB+ezMoSL2nK+xk2
bpvemHNj5GG6mr0Viy0YPht0tRaDQNPn3fFs9FjTLIsntB5BpDiFpzg3ZEGx1gwOGfSTln/uba2V
oVY5yo5yOs7XqRsBIlFrIiic8r44UcrJnyYzxSXEzZj9a0QKuOGSmnN9Yg+ywgFNC+Y0mlLRi5N0
nOyjq6ylOohBzOf2aiPj4ALb8jvfi586egZSO2OciQLESHhvP66eolGuzu/NTxxT1EnOQ6S4Jbhz
4Kj+zYH5c7MNBWvnf2Emzb7xXjpYYmGX9dRqJ63T3WreVgAjzVgqOb2WKBHs51I+XZKEHtwahT7/
y/v5j3b6m/a1vh/619cBMtF7btD/EmwUzPJXu/1VA0fnte+/DD+MwPYf+hsVNf+CBknCMjRMzA6x
Q/lnw3fNvyAFk+QNkQetCv/4zxDMcP9ihIr5IzWYE7i7XeHfMzD3L7Acdmb+I8Z/ACV/tN+/n5dw
ChE2BU9zj98mcnB/y74D/yd/VpQHbFyja6lHxLnbJyGXw2iXkNMqezbOZ+xAjlXnNq/Ltri3ubYt
59gJa+e0vOMnN5MmLuNyvDBLOztbc7O8g2Nf/psK+Efv2//2ysLkWf73FPynyuIW/tzQ/Ndd/tJ8
/7J9+6m/XzaYIahnqNh5sfYpHDX931QT7y+eM/wOC0tzj0Kba/0NwVNd8J7jYoBWymGr/u5t8/7y
fcxO4Sp6CCR2oucfVBc/Udco7UHysTUF50dW9t6vsibTc0LHViVNiq1Tu41zbKvKy0OTWLNwBF+O
O6gy56vp3fuwhHNL1klrFeK8LDc9xHYpp1agvRSDj+lhofmXbimeYUmN50J0nCg1UYWjXMhQmYKb
DKnqeVeuQ/Ldff8Pc9ufFg0MUawyvskdoYC974zm1jby1Mgr0Ie0j7R1VHGV5rcOJTYmvwRzj4Ux
h7++5vuThSMF0Q62D1AsTGRhe7f23ULNHE0baqZ7SdrqZCQE5Zvp1Z8DHbnery/EfvRD2/f+Qu9G
mWOwbLmfMnShnvrcF1kV+VXw8OfX4NvQd+1vF9vPj19mwNMbdhs1mtYywiCWA2R56NvfPKZvter3
w2C+CuUBRhnMZplAOe++iitavdlaEmt7DHBiyAoXTRV8xPnsQETu09SPj70yIE8PxkmxGcfKX25/
/T3ft9DfPsDu78BcGLDjfcid20xG0Ba5FgeyuSybWV5tg9mFchqMGMzhjyn3367HRs7pYNFkvCdM
E9duqa1OU3Dybo2gmDwLsO5QZf4WEiVwUweoM3rHJqGpeGO8fP/rrwub7eeXB6O3HQKwDKqT9948
Vr1o9sawJMmD9pzC5LrUNjOx3eItG9vtKF3nmMu5PlRTazGPLp9tq3iz8vKyJXgrFBXGJXLFqqvR
N3FiEcNwO9oYSuTOsfJI6dbc662Qb7qyr3GUkHGzMoJeZ8Imm5EkDUM66XkVKHErDQB+sKWvUwmb
otd3SkWKjMOSVkg23z0qvs8ydR+Ubx+xODz6Ole2veyRiR4Db6d49qiOw27r4c1yNcZ8dbh/DDTw
QNC190BUN8TZxTjaY/ac0p2Dh+uf/LUIwmn/X440nXtSo4fENUuip4Tfn7pqMSG6cSncPlqmAnAv
GC1sR5s02ThX/OqWMHIyO46FosL+9s3Mwr5akVVf2MTsUf5qMqlxXT/XvU5e5VI9ScAjixn3sl3V
WxXNy+zHWjOQAui41501Mw523E+ap+qPA0VxvA4qiBqDO6eRjRg5crL4Rio4mGlDsmZXPbuld71M
/jXCseZUqma7KuUYnKyO/+DuPRN7+Hblo6SKPCHayLHIoajzeoo5ea4Np7ZCcw2QIWgeFADPOray
ekYR8QGLITMOPPWUVqJMKuCG0Mjr9XF/rqlXXzLs8onbLsXNGBCzXnhGNLa+ipg56vGE9D+xRY9+
nVAteDfc5G+3cbEZphV+58cCRsqjl1lmomNNEa8WidW1UQeHVeDI4OfedSDK4OD0MIu7lZalFfkz
3iQFo0RssXToY/BvZzNRmtiQN1nbadM4R+KLHLgwvApUQM7FzG0QLorwXnKlYgvWqzRLEaJrlowd
mrqIiSnEoZojruvKN39un0zhnX377Njl1AccCs/qaoO2s2xf5sl8g8D00C0kIsGCbEJ940tiE/rm
rhnUNIJOIjhTQcTMYHrF72pgHr52p3Iqj5ULaOk3C4aeFp9bMuw8CVL1tBW1HjuFK+muMLUoy1nF
huI+BSLPTqyiXg97hGvo1cMTYmxeBSd/0zK7PjRr/zQsnkwW36Ul1wBLvIqHWWNKHqkgb+F3GsfA
QBkFO4bWq+j46bS+3BeNzuTrMI/8IRp4QgdY7uNud7FOsF4mzYZBKjDpwkYZF7dKvjkTi6zcqmek
OddiNq7MdL7p9OChGpFGMlGXVx2Uu2Rj3z6QGo/t52wftxTiTKcWP6a0xi/FmJO6zL1wqIkJXq1j
WbCQTDd7tgJuDOlMXCPtnxyCPOgsnzSNO7V6+Ufa3zHWZx6YwVAzMgOhPRS5u14JT6y4JEAgcki4
jWmuXiak7dHi+w/6tsk4rbQHav0FpZv/gBHe26DK5zpjyWIk9KCEoSX75jsMnow71T8VlXns85ZF
a7I4yLawQmylwUr6NGGKv0SDOTtx12h1aNlsGRuSvvM2H5bzpSIFZscawi3TB2bztri2hnFLIzvj
cXqKR+MoPqSuacWVDkAXziXZU1NbPjsD+IlTiWlnwWUoT8FE+qmpXqpNnEnbz6OgZcWron/qPfEM
/e6pr/onKBXce7uBr+jiRCM83hNf8LkbX7yVebedfFunWus9VKW+HRjVw2Bascbum745bRGFJkXm
cN8mXhJ/0h6WVfJyacF5IMv2xG9WeYdws/yAtmeVkZ4W64GQrledyUZsLhaOCjY/lermsZRoujky
0y+MhpfQ2cu+NNi3xm4xLi2v0fJQVo5xwAm7I9/cm2+MgWfJTHe59S02QbAVmQCcWmf2Do3OPa92
2g0K+WdlaqeYY/tx2Wtf1oWsTcuvTBLnmuZ0NNnwpdM8uZBXWDb0cJc2SSpYMm/mnbHlkMkmooIu
Jm9lp7WkVoWD0HDohmLDTxqjdlrZfGTDHddDpq98iHVip6+sI05d7IsLqRgQq4jxJqpcfexLIW6k
VpeJ0ztfgsCQsW1UBEQEyo9NYelPC23mhVq69iTt9PaTofnLwa/T9UorGXTHeiGeVabJu1zXvhid
HHNoofvzK/SyYqC2aYk5G+g85s7+CuaJytqwiFbNWCxY8LLCs6xMltXEIMcgMNIjEfRpLsrnBV04
ImkcLxreYIsD21/4ve3UP307Fqlbjziem0kNlhEpfT8XSU26qPZio/Kda2vjPaw9lkHLhmExRorN
yukvbGPQIqXmGxC1/DPu9X78bY+QuXutq7a+1+riOSOOhVYTTGvY2QJs8fuZUj6gNQY4c70s3vfj
BfJtBOb4NrbmbWuNV33jvdii/FR78kKuYE7bRpWgsIoKm7oKTopJN6M+Z8GZbHEnYw4vs8EglfgZ
mYcgS+vF0unycl08GpXU7+NGZ5rIojsz5XRfqKk6MUt9jAf8v2/NmTNEzYrOuGVbp6J8wvuGr8lU
jYuyHkvZbZ/HPEDeJJ7zjPuHhuWtZaYWGd2+aPcC41u5UBv90+rK567gbvq5svCyxbvi15XaPof6
sTIO8KtjboSS0MYcY6/jvusmrIpWr142kZQ+e5XraQ8zV2LTLN7mvEf0mnsM3HQr/811v3Gsf7gw
Inv8nsmVJGSLNvDdvIHpLMpfI9Niz5tuBHnnwyDOLXs6prKEj2xgLkp8mR7qfRlTj1y5g/bB8Lqn
whYHT9ZMHW3O8822KNlkAVbTJTX6asKI7zPmiiQamEYklDpLB/3F8QcttFLtI7OVe6ftIU/47Um3
OOdkoz0aavxamOWpkXlg57zWU5m+kZs+RKLKz8nmoUwrp+WaQC55Xq2s5Tpl42ZCfzbvtfvM4DXc
3zmngPZQs+sU1qolVckOqQZ5sxJsiFVqzrlJlAhVYxmwJGe1RTMynrBq5RJp7WYlo2b+Rvf6U4Pq
7mQUOHj02JAC3xvxNK0H8yX3tRi7dy3ByJQizXDPNi97K9BIhRysb79+ob75crx7sKhUICAygOCV
st71WuZoYR+fllpc73eKh2Of4bmwHS0RZIlS26fR90ChOFWq0j5MqX+9l5PmxoZeBZMZDQMNgLFx
5u41kz5TAu1PuacYWC35vAiO0oo9ZKp9pkxTjFN9f9aY5VvX9k8WTtJMvelrCuu4kBYWBgrOap63
VEEc+1gflMk02EfTpnTcy00Nw4u6oghXOqszNzkkIBqsoQDeo2qjaflW00091PbN9NF3sUQ0zicp
e+3UmHnaALTX7cafpJF6WgpDPTSBaeWhmosaid3Oq045xv91MtJzZTMHw7zqGlluYpV8xB5+x9yy
sVacxaXJqRAEq7YXdiqmVXmG0CzjvdyycgzYXdLBKJ7T8wxh7L/sKf5ovPbQVPz1yznu4bXZhZTq
l3/ofxzT7Z8GKd8/wtR/f7p90PX/Si4K3Pzde/7zyO21H7+ftX3743/P2vy/XBptVCsw0Z19ovbP
rA2ZKCpP1Ft0wmySjGz+mbVpsBvZcLElJcowAHBi4vbPbFcD58Mlgj6D892FEQgE+Afjth8nOTsA
8S19lk0WOxlE8Ez8vt/khZNmGicNTAa6aYA7Zzu4hkx/kwL541Hy76vsuVpYQtgWX+nHq/Sc6U0n
4UuQHY74wD+0Qf4Fo8YruxFBnO/Ud6v53W7zw/H1r2syzgEmpcJny3l3itR+W9c9PLZ4Tlc4d1qq
3WX+mF46avuyTJN1teCi+Zuji8fy3ZH5r2vC4eZpM9qgn393zXkgoZs0Xy1utfyjEYjhvFTZBgHO
Kk++e8f+w3jxP91RdFCclASS8hLtU6XvDmejcXIv4+iK10XNH5pa12Ir08vrOQOLW+vUOMVHYThB
Clqe/frKP31HroczkAmJnExUrIh+vDKJP5YjbbNLJkR4etzYg3FfNdCvY5maYvzNHf3p/WTtoPnC
P3ZXRcNj+PFqjur6TBl2nyDqh1yTKzx4yHY//fV3+o9X4UoYiRuczfo7osewemtJR9gnY7mkVz4o
dKxByUz+7Cqw74F4oDNjq8ThZ7y7ilW3lrJzxCBQm9ZbDjTthAny79x23z+f/So7hRcvD2i8TKB/
vGOtIWxVl/injMNGP1YZ831jYRLVAtwe/vgLQTfY9e8UEBZ0hR8vJS1EclpVq2RdA0QdmYWxZTX9
jr7y/uHwhXyU9Ewq0QbC3X33hfp1KUc/b2HqzsQXoBEdOCG37M8fDnni6PZxvYV4tu+43y+osldo
dlr4wBCK3FBVSN6r0W/+8Cq7awQ6DLZ9NnbIE+82iJUysKv6YqF8IGamSBkOHtJBI7j0109mXxb/
XWlRmIMt74F+JmcLmM17GSMPoZ/GoNMTT1dLUumLOjU1XX7CyS+FHyrt+vbXF3w3R+eKVGqY4O5j
9G+ox/uDpGrqcZp8PckRUYRlZ+kx1nryxDV1RL9u+wUyHEX5IIxkFY66MO0yhwGb/S6nEynBfqnv
vzxsNN4XTkeAql1T8O4mK9vbJm+qpoQoXNuD3NlMfahNm1eftUVFWxs7LS43sY0k0twNxoLqQ9ri
WXQc0jFbD1o5Z6+rbqvy3MRtTV11yzxv+2zIHm4bCFbVecD0D/ckq+rZ3sd5phMqZrO/0xZZ5LHZ
u3MWVY299adlMbe3ypDzdFLPbX+pN1OF+5ElFniZJmpCi/VVnQqsRcwD9mW05Mua+yKeKtcckmIY
iQvXWyFU0kGPNGIUkutXlfaQY6Yh3eynzGDO1YaMG/MLPetseTc7EMouCFZdLsbCgXSse5Cqo6wW
cx/jyrSt14bcGqldmAw1ISLbq3TiLNPGSwQOmxaWQY3YTzl684gMI1dRTq+dBDV0kQTHo/yC4WBf
xDKTkqYQzWM4p9l6mQ6W3n6Fa1h5IZQzlqwrYWxjH5di8Ix+q1EnRLMqGTblAAFjWFzNTKx59D4q
r7dbeuGh9xPNXXQ7bAxh+aFjK+dW2qXbRF6v2Rc2J52PBcooi1h3Bvuk0ZTIopqBroAy1GVMx3LT
QSdIlKwT14a5LYmpFu9Orxhk0mjvv0WXi98nGt/7Tdv6QMS6nUO3n1SqXjBFg3+fV2LMEkdfss/C
UMGdb7XWZ03MtHNGsU5TuNgSoWthz/p80EmVZH4GoLccVdvOn1TWLm+bXXMyj3b2NHZ2/yXX9SaN
q3zGVzttslFFKl3cJ7tY/SzsUuypoxZm3qXbB4Fk4uBrNwj82xcJDCJOC/BaTD7dnoCNpnXR5plF
oc6zXmRdCNFpt/JqeK1DTwp1YuEr5ESTiUG/lnn6dd+5/Qd6Ecs5WJObQWNi0ogutUiDw9QKl1Gj
2aZdnHJSOCAWuIZAdhfVQYOG/JlgFCaiWBh/nK12Katbf3ILvzkGeqq2qzEwmnFMBo/YvzzNZyPK
hRnc8ciQAFvOrOWJpCyaoU0vwQdXju2cVBoiVZysF7O48LVhKg+klmw1gV9ydEM8kro6MqWDJDEd
Ve1Hc+Z4Nwxbbcb5vZ1rob2u5naZiawwrqbekEP6Sfpbf5Nly0xgq525XzezbB9aRi8iVNuAgtYP
5kULa7ubPmszks6kbg1vZ1tvuFH3Xm6HKa4p92JuujIUadreNA1mcWE7GFhBmyKri8gwxPTgjYWb
h71fBA9SzKVztlijvBZ9BdiRVhgUEgVRA7xYs29/0rapS0NjgFZ5QerrUkRaDzKfpNpQYISHDTQk
KDJirrDVM169vN18rNK89HxGNVVGgfBWggGNnjHYHIAyIGbtXZVdoXMwYPLk27iFRmp484nZ+Gms
5SbQmFvXE7xmoQkV6bljXXiS/SpRZBR0CSNseKzg4qsTVnqNrwKZw8PbbC90mCubTIFCxQmmc4EH
4+U09d16Dge44aWctR4Yzeyzr2vgdzOy1l63r0hvFc/M/Yw1rAdfLGRzLs4rfm/VB6u3VXboR9P+
tOLV+1k6ev5hMwbrU7ktnXdIMxJBojWrXMzLRbbcl8EELN4VWnmm46pmHHa0DKFi3pQQ/NZMc0LC
au1P5Wytz/PaNXc+VPkiRrEzdGEzL94UZmJzGBGoqbQTqzHTB8iRuXnZaME6Ra2QQRpyh/WXxlZd
l4xZxeIpWRVzmGaOU4UuKNsbDVrpRIgouvI0tVdBHLOTed2ZM43WKbNQypypEt3HEu29CD20HEuE
83Tz2uejdrFJhmahtQbGJ2fztqeql4x4CiqMNpSaWcpozPIZvxpYv1PoWdIWZ3472Qfe5Z0Hj5/o
l02fFURxEzvy0FnHSV2Mlr7eIe7w4fV3rc1WTBUQlSLftBjSRPvssAd81QqpodywNfdodshZotmW
QCtZEGApMHEGJaii1Ei82yRuEdf1dZgu3tYjWm5AJmdwmOdxUMChjP8DiHr9OBKyVQRGDyfDkMik
S0QyaYGl4iHvywwmvtWM1UVr2PJGTibY+WCROBmteAGUCfy67s0QuTXFjp01J95AijPATd6Zt8DD
zhF97nxdktnyMixTe1tovU+EYYvfcLit8KrmWkfONI8F45VlW58w/hmGqEtNXv3KbK2vGWfQegax
VK/DIq0IHmhxXHdOVrs1+qi29BoK6jiwX8psI8IOV/fiFnNKpPlVMRpHfWtFi7VOoHUnmFYM2Mw1
RXvXLKIDJNKFY0dpvZRvQQeQB6BIDGIkfG29VKNF0KhJ03c0B2RZiEKQVhDd7K7OqWuL9qOfL+SV
Lz3eCoB/Q/4BFqkpo8BrPMweV2t9s1VvOfFYj01/adcViRyaW6LnQn9nBbGL8QIM28aT3YWic7nz
S8HSXnvXOzcWzUXiLtYaQEMOzD3XqjwG1ui4UTWUlnvVlZaHR8umF2m0DMZ0UY0BLvYrPkBHQgVI
G82HUb/qdwohlNVUPbLnABRzsAfXxUxyFjqQyX3tdHM+lG2vXl2LnNGwhGELYtGk4/00ljhWinIQ
8soLxKJQY6X4+K1q1mBpVtvTiCd/G632qO5SK7dv7G6RTrItPSeLL8ozwlr3IBlYLRprzOg/r2id
CG9Y7CHlhg72R9dszJdNT4FcSnusMagyzQ/NWgMZIHTTbtpmBaDwcku82pTwN5QBOqwBCY2i4nfv
aSe8DnGb2vqzoWzjFtise6W2swd8Tp3hkVyFsg7HVFdXZtaqPgFDSre4mwbMObp9xmjgHv6gVUZl
nAXM4y7H3tvKaJzF9LxV/oxiyMS1n+iBVZ4BHflFvHgDhZ/0QYYGor4kNbExntUZlFRO21Te0WBu
W+gWrX2PiY7bR2m6NVtC3JqkfMLwZmPibDp13AL4lyhf8L2Cax0UZ+jxdQNaMfONENET76uX+v5t
6bHDRVRZbptsdiAfCsPhQ0r0ec+VaVQD7Fdl3Iq527RIblbqh6KfNzv0iyIvQtNaAYS3WanHoav8
qx4nn+7QaUxsE7tSRvcApGiqCJVAOp4C3AmCvN0VlMyuUrw9U6lMizNUKwWFbEtYB6J5bEXwWxV4
Vu3E5NhpVIDZoK2NTtKPpESE5CUgSwuG3kaptWiwvRehlg+Z5bUDw0437SoRSRMZT9gEs5uFm1U7
nwZ/0EmzaALsrsCf8AQZexYAd1971vUWljNBztXj2FcBwjbDqJBWGXhhIZKYbr0qM9IEEIcybqpl
c9Kv49YnfZqXyIzEIpoTXYIOhlYnW42OUxqEagRTc4UX94LBi2/0L3hEWuwZZod8TDk7elTM3gbW
3Qeo1XzyAL523jSiZ2tt+yvGxCgvu85w4ED7lFGJcmccIUBVJsy4YFeS5zRYox6vmxpoLLKiXU9k
13l31HOjHqVdnT9OdAdd0vgKoLLZ+QOEbUBlrzdZv/Rq6i81hPBNXDgeqibHbcSrOy/1zUSY2JNu
9csjd6167fIWOJv45a0NbWJInzcSKO6yIE3dKBWCOpi0jOBzQ+QqtKC1R7OC5ii4pvvRhyhwm1rE
YFl4j/ggXxiT2QsYZGoN2CkUuqofp2mtHnSMbNYw0DvvQ1r55VeI15UbYprcnQVI/PpQWoNTniEI
BQAxSyLjwpy96QplmO5AAZDefdsJID0c/a2J6JC83DCRTOvPRm/PW1yOoJyR3UPDCxVp088lFu9j
FGBVTe9QjMsj60uX1Dn18ibKidJXBpv64mLug+sK3RtbLFP03VNlLi6hrFfslHIhG4k8lfVLOxKj
Es5bMX4ih6N/8kQvJQihuX7NFr0FAKp9A18bqV9olrk+kL0326EOpae5GAat2CXjmf8VpWwFdrVt
itPIHD+Pzlo77GpZeqkpWd5kq2M9oHKdb4iGHd0IsnZ3KzKQDjJ9NYu6mj70VNhO9RZk2gJ3cCK/
JHT6ZvkomiC1cADa7DnsrVqM4K3Kehl5E+hGcmIDQgib2Zc8k9oN4bLT1x6PHi0cxpqCdqoKHpgC
KEiqIScTsp77+QGdovcwFfvKxN9DvKHwqu4XYyzFuVqzUVCKzzatS+APOSyhpjLj1aiwea61tT4W
tl6liQfZJIuWDCufqJobXOq6tH6W/grJwHfdDgMbB3w/lPrar6HRktcUyjqtV9SYXv3iyFEaEUIH
n4rJHfQFe7GMOsRR/fol9ZqC5BvgmydLy6HbYBu02knvwP3ieZrILdK8DQhh8CgiijzfLlxgVuDa
NPVfCC7S8aUuDSzBCqPUzwH8Bj2GYtA8OeUs1gugL1sPOSVHmDJTMGFFOxm8CG471ODZaKsQYZfu
sSD2GGyZzwTDrLe0T603q9egs0aKwUaON5woS3vCRl3diK5fP20qqB49qwHVM6slf0v7DjLjtNTD
izUM2es4LRLzpnqrh9jPtBzsx527t5VbCotgcom7QYvCkdmb9v1s0NaQ19Vkp4griL/1vXX6jCxI
fBx1G2J1hhGBf1B1IIxI9wfXZNcJ0vzEHRVoeFoE1uVQ20wtXMptA3pqt+E5RGjffD60RrtEvsg8
jofcoUYIcOuGEjg0dpu4HO5rIt1K0Io1DTk7Zjmi6zVVveCrgxrnnjlnMSIT0Tie58WgibO6lgjU
KVUOC5mXASNTv8rmE29R5fZBalkGluVWehmBz3pEA6KAfPXocI5oXpZXTcMhhGz6Zc7ByI1N8c5n
2DbBJie2c8qrroy6ybXhqZEa9Rnmg/fFLhTkItsdjT5Upl+4sU7hb0VZS3590liETEcjHQwfyxsw
ObCKLlvbyzxQ1hWGvCkmM+lcWw+D0ZENAWFs0HfP9ynAhSkcF1/4D9vg5P2RGQSJ9kFRo/jz+L8f
vW7TzwTmOxknR989b9JeEDGD8meXU644EH3gXyfKy3w4hYPWko4kjEVEE6HBQ9j2jb2c4yrt5okL
sj3AuRAmq9FbihcMWkrihojUXKMc/laApL/m78HkLTUhzYt+peFI+0HTO50DvV2bD/qy2VAR4FhE
g7svVCK98o+LFD2+3HqzXk5Fv7yZgWZ+HYqag85c8WLedeKoALHnmlzYIQVmTYvnoL8qjblAJF10
UHkqV863gyVuBwRc1NyV6G9LRDYyzMYxEIcK9/mnZSS1O9EXr9wtCpgWw1MTvUMfvwo7YRvAoMzK
x7I+y7zS7Z6MYvT1y2AjUTRpbFJTkkGBXkHGQrE/hGZf1i6m8m2wsXfYpr6HbilvZmspXa2w6AkJ
obisijqd+njD0cs/m/DG7FFr+lVqH3y0TcvKkT2XJhqkzH+rS069CKogIquuEP753M5B/7DkYkSs
XVvQLlGPIaIPdS1Tw3mKn/H40It5aUHJrV1QvkkmgGEbDPZ4rBfEaRft4omBOI5q6vNYLz1MAIJy
46UMm3Zy0xRTB7vFPWrwNnW0hraeP/vKdcvrrJ2HKT2ZES55ByKvSXI0Rm5fMqZzz0iTRTtQzdQy
81GW1Yh4+tAt4aseWzX4+sFAxx+cjJ5l0F4OaxCARg2pWDgmNbvVu+rSgH6Cfxysj3SBjtkFqkEm
Nw0B8w0TOXiJNby75jiJBRZd21cU0EGmnwA49dwyXcB5PPHtrS1po60l8KCxaiioum1vQXTc3rAm
1fsra5odtrWOrLLEQHfqvAhoqtthHXG+SJaG7HNOB4u5pJPbHs0336JmWJN3+Tro0dTQJTyyHRZe
FmmbjXj8MMgRp3Ysz9hLDW69dCr8a6fcY+651gwLB1igrxVqXTYUxmg1RkY14vkL3ewK7prKGqCj
QnEjXnJPGVZU61NumLzb+dJdQgro5gdnahx3ZJoGBHA7ku7nMTMzSyeFD2tkloEhVKGNEtojrNB7
zi0lP2BtjHWfFO4mYrt2uuJx1fCLOqRW53cXsnec/G4pFhTqBjkpuNbZY+pfLM26LfSTZO1VEu4x
MEBcE1+IMR6bfONa8Ug5V6dh1w0EEFgNFL8z0tjhRzgVlplPGIuld6A9DRzTRcH3zw+Z0xdyOVsN
tRhbMkzukvmHfIRFNWWhyjOLsbG0+pGwDASQllfidaIGbK7WGf+bfA+8KfvL2estDmUiLzpXJhkr
QW2J61UA0v/C9/6IVPA/kgG+5wL837pS/39IIPiWoPKPc9VPBIL7L5g4/9fl+JJ/+Z5H8O2n/uYR
6H/5oF97BjsA4i7N+YdHgD0srqyQ+XE0A1ICjfuHR2DYf0GwR7r+f9g7r924sTZd30of7n1Agzmc
FllRpWzJ4YSQE3POvKO5jn1j+1ly+7eqSq2CBxhgMP800Ohuq0tkLS5+6wtvkHG7hCspnA9+McS0
d8w6GUIB7oJWycziT0AEp/KwqiCWIwBATonJhOANvRye1ZPR+iU+n140aStk8iJn2YwSaOkiRIt1
NL5mplHdo9XS7sm9Bnp4WpOuk6m4iAwr/46Fjl7QlbHw6iHZ1hdGps9PrR2E+3YY8v1syjFqHAXv
Aalz2F2rY73XMke/oZfmPKHiF90EE3oaUhQpboDQSXXZTCGlO6kPYBuaUbOrZJO8ymAg58vWqPrH
2c7hGcgd4NLUzzZjG3jPI7E/2tr/DvRHYB0vZoUn2/t9VyfNX2ip/+VCei+a15TVn3/F33vdUt4J
t0udOSmuSj9lv/7mpyERyxZjYqgKdz/4Muyzv/lpqvLOYaDABFc3wSUwJ/7XXudHbEsSLDAzQr1Y
1f5krx8CLwxeQsvAdpmZKqUKfmVH3PdJmiQ/bIFKq0PSPk4ZgoectIVnpkKHtY1+9HVcPmpKwcv+
r5jwCuDjcKz/93V5y4Wmu/AGPxpqzpPF+BCLmhUrp3rUefVdDNCXyRxz18Xb1zqcuP+8FnrPSPQp
YrGNo7k+S8kot5+Q+LSDBGoXdIDGVM9JEoo7/j2m/XkVAXBCPV880GNycsOcNjMVrmLaVkaWl1EQ
0F7egOLOdwPGgHup8JcqPfFmyLZvf8Nj8CNPEZSHwXycnQR05OgpGkMXzHbKtUfD0JZWiKy0NF8W
MhKrah0py5pO/hkkyysPkGBroW0MOAP5kiMYg2b4MGVkdFMHv4roJ8sayxvPrlEZ4Rklt1dWFv6s
8JLiy5nPgLSX4dhxwrIeJAmMfFNGNyrysR4JdbT1DZDOjIY/G3Qt8CFJN2n760T/R4XHEz8dsbYc
OuJb4mmk6pxVL69u0tfg2szXyp4ZQFha8xrJB+AUfWhvskGpPU2lZWznU7eKYjAqtM4lT7EHxrro
EBgqH2JodWZNXlt+QFkIALCvVePYXGtWjLAhx4cepKfOykRS30WfokQpCmjw25vrtRWACiv4tToK
GQSdwxVQqniIUj0KVxjDFRdF7xtfwsJOP+d9ZTxUvdx71PZuKcf5tkv2ErKnrtb58TKqxmo103S+
TRjpnTN3Vg9BIc8vHJBCyOIAQ3BydI43fSaXQdvohC4GlgwwU1omozzZhUfHRCk4LVP7PQBX5Urr
Z8yDy2EK3Qy1hyun0IbdwPjvQ2eOfGpSQEg1SLSCKcjLaq926mrKNQvpmyzwmtrW91EgfckSZCRw
RGZoLo1RuonNwbiH7uYoZwLWs/78YSyxcSZk35EFadAaj6JjgtkUyqM83RoM8Mro5+7CcmK6Fk0h
owHrF6H8Y/QLE3MERHY9jdECEsFTr1LL5yWyd6BtL5G/xqim7EvnA8Ik5uRVQRBi3cA0/QwM6MRn
m1ROgegGko5TzCQVO9whI7Y8UzHibD9TB3ltHXeVW+R5wgCkzi5iRJ7vmjRUCoJv3l3OsW7fxGo3
9IuYMiFZ0JTIFqgJtBr3j1Y4fsINmipDyh+01PL4XTOcY+StB/dlMQ83USWHtzVdx2ghFaN1EYWJ
cQPqPL2LmHLiY70KIvpEjNtbfY0OlroDimXcRaZv4/XRUKUUysRscM7nhwRdmIeYmerXVm+7ldLV
52QrTs8f5G1kDmp8D0AV6UfppNYbvRFour9kXtQ/pOUkr8GjGD/zs38MVK9fBWwoRh2wUI9PuRLv
ZV8Cw7B0AhsOjTp9B1hhn4n6p+mCUOrhu2DOgCqPIcLSC5wmItzRXBmDv1QGs4VtN1sfa1XLGDvl
ZMs9rALwELU71bl65oh75cogUEkGFIoDBQzs4ZXjpnVQWmicZW9oMXbYsKhCbKcZHTbo41kPaCCH
j5KN59zb0e/EWVBAr8BsgqSTTfz1jtWB6tCMpDDWHGbvMohAbbT9R62vmye1iTELdGpDwrRdltD2
Hqh7mdpCoYTDZrhdrJbCGc4q9yHN4W9x4++rgeGC6hM1aI6m9XtfjaWLPrS097NEM09AHcI7Kcmz
r4gE6ai+OfHN2CXnoI6nR+rPwIkBB2jUE3jgWGrVVJayswxLp1/pg+3cQ12+Q/WVAG+N3QolsStY
TuHaAQP2n1pSXjgEyWSNkfjRs0zQLZJ0NMeWRVJ2a2ZloetLOaNtCHbrOKn661TKcGucoO5KccEJ
qxjJak5l7QY57WlZ5fZjYmH7MqIA6ulgopgMWPmmLHRz6TQDVuj1oHqlXH4PmMYvuqx+QjnZv2pV
1LDf3h9HSEFxDAFaR9mXOI0iDXZHhxszGEelD3vLWlaBat3NhJOFrzvRRZi1SksfAmoRLBJnG7W+
7qVG5WzHrC5u/LoJHv8Tt8K0DmM9obWlH1OcxjzVtCgpeEfqpOZA7uonRnbBwtS6ZmvPinRthWhK
VHpALdnUjCkma69odXt35kZERDs8v6B9EOyAtwIRPdleDk8T+m3IjVT1Pu/ULZLg8hZnoWhPhoab
NDJhbqoF+4nm1QZpQ2etxEXqlZFqnNlsr+x0jR3OZjNN8iUh9PEyYoWaCnOVxG5ZYWr4EISJfQmK
b7holLzy0G+x1lagPDmYeV3AF68u3l6JV4KysI0kWlLDAV85ylEKDM+ZgHH1kXnkpc+caaVlTAuf
r/JHpfn/+K6TkBz5V4V5Upb/7Do9RvlXDImey/M2/P7Xuv6eP32L8u/NQStK/KpfrSjKc4Rg0KkQ
GxW/bk60X/IxOBVRyom36WcJzsP9JR+jvQM4A3MAISoVp0d+8qsTpb5DtYSzEVaIDFqZJ/4HdJYT
9RioCZAWFRO2HJaAHD+Hu9d3AA9Jc5N4Sp+DCcEDmgaQ6TA0dUsHj5ZF3CQqusSa9hijPxCCaWvs
m75NmwcZAJmMqCREP0BjK92oqxi9AyOGmm3JWHSMxb6kNx26iqQG720zMz0a2N29GINOyw5YPr1l
df/iqbxS96uiLnwZGvhGoDyouSlHZOEndviNGIqDd4vzhJl703jBZGc3eimgY7EWusbUYDLSNBDK
GT548lSkl1rd6LedXSZrGOtMv7S2B+mp3MSpPuwYY2CCESoPiRkYWA4006bN62bz9k0fl9fcMzpC
ChsBJx+dkuvwnu1akQ1pShLkFXB2aQcwuMGQPZI+9iBrKwYTfjOciVvP9ImjhYLIKJg3CGUhfnN0
SPKQHGY1auw5faw+JPH0yCglA/iFFURh6deqWZurWJNNFy2WaFV2uXMmeD0L7BzfgmVDHxWbUHSv
Dr+3VVEyWT23UOYotpuMTxaTruQfRwVoQmqE1qXcQBNmGjOvFSmWlsmkijqkhV9rTuFFCN16oZXJ
1zIbpEWM+vKZRVJF9D66Q1OEVnpXtD6gfR7eIRh4Ketyi0XSHqP+soM1XEN6RmwGKAxT27pw0/ga
Yqg7y+MOyMY+1b4h+QSOInMT3/AmdS0F2Zp8A0C37WlW7mkO4E6G8voHpl6ck9Iqcu7rTj+TOIjn
d3LrKpr+NBXALRzfehXGeZ7BPvYaCQ8c8GOIR+dW6DoJMtu9NJdnEuiTMh76MwpZOgRZ0nfaDuKk
fJG720avO6CbYxImaVoNNnOkqYzXBQ4vyzSDJAehFaRkbDH1KvB6SgDUIK+HWgLM/oUY561bvz/H
vzpdBu4KY1C4PcxP+efhXXWOXcMp566ceuzdWQ9VAOFtvSHGFh6W8H87hf/RWflv0cYWHbl/Pi8h
YbdRE/71GNVB9Ko9qCp+wa9TUn/HHhVTF/g+ML1eSLiaOrJ9yD9CSaQT83zg/euUtN/REqA9g9Ae
QZPWwO9jEtanDAoTJUC6BcKD/k+OyeM9hAYUHXYOa7pANjbwR1nWNNd1OTamQw+nBkQ1gCvKG3PR
I9SRTj9eLNMrB5jYjy9fW3EtKOY4u6ERSu10FHFkIB5p38S0hnJoGYxm46VZybBJwubx7Ss99/BO
LmVTJ4m2AXMAkWW/eGGxOsCCLOJrzUMI7Ne56O3HPBsHT5n0ZJVhBLgY+35rJr6E9XH5cbJG+Nfy
DXo3xedM+9EHdyAZ4iWkNtkDvdb49Dw0cKRur2vZMjzn7XF8TIqlwYVCFMv02k/Us5Evz4xhUByv
m+CEz01FH3BARd8a6I+Wij95EmfM8u1Veu6eHKwSjUl2GHqOCPZhC6QdrlLKtC3tpszxyhhQiF0V
t0HV/0hVJ73FwORy8EOh2zoUl2GE6syoKUt9Mp3LnhEdAv1I0JSxF0X2bYiKqstedrUGDGNQXZb9
4yglwypSlAl9LJMx38xI2cjQWwew9XkyTPA7ZXE/1Obt2ENMa3VEayYkvJD4tcOlYUVrGAKouWfo
aCilP7l17SCcF4CXLMr0Q1NLrgY75UyO9TyfPFoSXYVoxRaF1spfh0tSD4DVMMrFDMjuRg8ooOEC
Jf2G+0m0iKhlva4JPmYt7hEKLQnZd3ZpLZghZWCu3346ilj9k1vhPREsaRpgx3OeqQD/n9GC9GQn
Apwkuh9TSf8tzpBwn4ExINREGyJSvSQEtK00IAUnHRVyo/ow9GZ9JqU5iRRiqPb7dqyjTM7RO6Dn
feF4jtDbxWYu8HoNTQKtewQ6/KeNP/jnJI7UABZMTGbTR/lTNAbQZ3rH9ipAxwtnaPtlUJr9mTeA
WHm6xiBhicx4Cgua4OHjzvRyShUcwTwp9aFEjO1nDQEb14q6y0zCWC6IZ3jVtrYrQ9ofvmLsJugI
HmBtKzQ2jZnKSBFbzdocs7tSU3NsEvpNnlvfcCNEKMe57FLFv5wHGeSK1q38XO2XZRGtJTgZNOIa
kDU9ijdR71ah81AbyjV4DP0CKZDKo3YpF1UQoicUlcUSOwGsz7IW0SrPVqJuWwVZ5qELVXuZZNEW
DbOlDlTLtVL/SZLjb0k+fAoCudrbKPpITjB79gjm0XAIKQkQYvh9gDArBU4BKiNcJ1wmOfppQB3P
dblf3csUYhr6sQyhWO7DdQ7HtBrMJHU8K02nJSYmRQxdEvx2sYE4/D7sw+JCwZweyEAoLQAmIqk5
0vKx3Z6PnUkfjzNfsbcIeBigkf1qcHwPb8Zyyq61AYHiKmvDCGgGE/ZTgYrMV2dYlM2Arl4I7ujt
1/nVi9LOwLgJYV/j+KLyPMA3xaTEywOKzNZZBQCtFnpdXc5RzQwMVWt226e3L/pqOMPQFscqXRD0
j9uF+cDkoa9ijnej2zbMsJcgtZO1IKgUveS4UtN9xkBeQoXQ+jzJSXQBTWKDfEl45us/+2MdRzOT
ApB3mtYWnYHDRfdbYy5K0LteUA+6O2UyDDkZnkQIX8qVK4QBZ1oMbhWM9Q5K64gSWmsvVUu6KslK
draJSmFH2xIxqTMl6rOw5/GtsS+FUxiFkCxaEi+ThQRpbATUiTVO9kmzqvQ6na6mBJ31wVwBnVF4
eeRyXejaFsut2fSnSx3S6aI3IjiwmdHCfuWMUuR+gZA55KnS+dRkmoEZTZih8nMXqXWDylDsrAEE
8ttUOnhWbrqaDbisjy8re7CXCI9+GqPJCxwg22byZMqYM0oTuwNBrWSIN4gx+gtNCnK3K+BoQBXH
S9kMnwTxfxHO0wqO3Ly3guvKypEKymDV5kFzAQC084ZMgnvLQsOKjD1zqiwPjTdsWqoU5It+ZsD6
2klhoTggoippnnMUVMHclHnnW7Y3xE7vaZ0EEKddqm30EKlq/TOE/1FR8j++gWeQv/5zQfJw/2Yt
wmd/1yKGKVphKAEQi0n8fnfsDHz0DCFJIdQ1aITz0H517Ox3yBYDLAPVZeMaIUaYv1p21jtMxVUe
8XO6ZJBn/0HLTrxnB++hiFNYwglRaQHcOTokyHDVIcC7C/3bfqVG03qy/Z+75R8nfWLrvXUJEaVf
1AWESuj+IGoBWuuXaonXWUnDpXfuX6z/zc9f+FfeZTcFgL0G//ZXL0Mnk7kXcDz16IQBYpkAE5d9
z0+HFdjlfVFMXmI4j8Sw7duXOuk0idIBtCXK/kjoggc6CqyOgSmgPE++Z/f9Rai0aI8KRUE8VH10
S/PEhW55UWD4DJNmB7vjqp30zRRoG7G6zjCtZck88/VPzjpxS8BqFCpKwo+jHa6ygrtxWswjBkah
RFqUbsIhwG+zuwjEg8W9OkjHq7eX4dwlj2K4DvMSmA9Dr0wOPuQTl8VneMw7N+/gWWOyZ4zOmVrh
te368luKvfZiL7U2gqV1xbcssRWJsX0K9eTM0XQyIXsuz2kf8mJYiPwcb6QYMkdhBy0P1y9uZjn/
jMn3RuJajMxhJ+iXvdldNG2MyXFxI+v6ueuLOvn4fWFmLYAinEp0mw6/Y60bnYqGme+Z/edSr6/n
NvOmJt0kubNHP2SHU9EuNpy7wUk3MAUfwqY9c5g8DwFPbkHQl8kdAUocq9M5PqoIWp+hRJwBEJvj
T2qd7UvG5YpsPyCg6MGow6x3WGqBtsMXHh6gGu2gk6I6gl4qKqYBbhoxLx5bYZ863UWCCmovJ5u+
HBZGV9y8vRPF+3Z6vzwzkV7yWh69+1Vd5vB9EXiwJ/OybTh3JdTR1Y6C3rmXmuaC5shlLjdf3r7s
a5GNEkYY6lIvIgd1+KQy3+KFG3J2Yz58cerspiz6ZW2Gd29f5jkZOv56tI0pSNGX51g42hFaYCt+
3dLESeT3zKBvct1GtxNdwrKFLBlj+dXrO+AyECelvQgxcREu0anbI/K8H/L0tsznNTPNhRTNoO2D
W6gj0M4MEhoIUxpay/KEUmmMAm2Rbpyyukb20sP40KOF78mjtpPxYOfikxGu3/5u6vOU9+TLMdDC
d4C+MoCJw0WcQ9tOJFgTqIU470Mru1HH/iIwnEuz8b3UNz2wXvCctH41R+12NMtg0SZPtASWeAfu
Yg2yaRF9GkfMHsGslGCIhvG6YvshdO6WE3ABHzEOCWahj1GYVWeb3OpXaa0RIc3NPMd3U82+hIuE
QxJS8/gQK9Mau4PNSOE4arMXIKKQZwYUFgpJVlJGShT6+wV/Tgdg+GI1+DpXxqZmRQP+PHSGK6Oq
rv3sc2WNV6HWbGPwlBOKU90Y3k0DKstUhOh9ZB1K8zEKr9nesfolFC3XqeJPUCGW4oJ6Vtzwlu+7
KXAtNM6DMfVaM/1UTe1FZtnfBk3CaGdcVxG+omG8m0d1h9AzlPPZkzV1IzB+hlw/qXq0i+L8po+C
zJXC+pqW2KWN1k5vhmtjwEYePLgV+PezUz1JJRl3WY9X6sBrq9uPmRLdoZd6HVUpLO45ed9PSDbU
eXoTO/oGI76lFIQIObTXti0BqYu+IeEF22heF0G0TMse/yP1QxTzRE37MRbnggEQZXJQLXHNjobf
2tAuk9pe9AQPEUgK80fI2oq4K9a6nMqVli/16jN9VTQjYcqUmvFtDPQNdLZswbG3QYPlTomzfe2n
XjZb99IwXKSRtKpzaS9+V0F3NZghpyfhzgr9ZdOm+7EPdtkA39cypjXuTe8jvkcfwLWshoXQls6k
+cHXjEvTYONJ8xY81GUbdJgZobfrjOtcdfZxbm4qybkVUUeK5HWgaJeoBKxRt8af0NgECRPNLrwb
ctp04GNyl37XlymTVgi4ib+h2OYcm023jVPnHmDAA9iz5dii9dHjRLUYlGwfV/K67BAMsXhvlWbb
4Ncp+zrDonAntcMqT+KdaQTLweovtALB2maCr9hu095Y0CjympaFRRU1Cro7H6aeXdXXoNOgeE2e
NqVeUGVePvCZgE1oDa0L5+Frk2dIBcn4Lqv1tmv0nXjUYcp/A85LbOlR6tvtoA9LpIw3ctC7aRWs
m0Ja6cG4AiMEMxhh0bzvtu0Q3JEc75JpBgrrP+8BqAG7SQ9+THh/Vipa8uHsWWpwb4L502GriYPV
VN/bSgfzJ94ZSIgHLGstHo2oouroUwOyUc+GRcY+6bNsYyj+Q6aOZyLUa0EecDttC9kEEnd8HM+o
96Q2sD6I5/W1BUM+yHHfMdQzx/7JpPm5Hc1sHnANw31m6IdxMPb1tKyQnURPOvkR8hbX0O2DtLhJ
jclrFH0XTdmmEwP1qeiWlZTfJHnwUZypsuF/CPHpQl4pu8Pu84NF+erLhgvnyXs7XJ82lUgzwdTC
hEHgDIDZUZrZ4vSCSoZN805BwKZUZNQwnPnrYOibWNV2I/+UHGWHpvaXGQda9LXXFuPzRVCc61ae
9lnErTiWmOMI1bNjnKIKZTjVUuYN0xDeoVr0Xs/nL10yrVt6dKZF9au1F/lQPUUWeiUWwQJ7greX
49W98eIWjlZj7DMpa+gie4Y2XllVgJZ3UT7FAALevs5rm8OShXIdUn/ACo+nr31aRZLaokgyD+mn
UtYvkS5A09zYtLPz/I7kPcxva6JVHruVFn6c6mvdkVYaUcjx660k9ysoefuijnZZx2sbdmda1a+l
zZzfzFKYajj8y9FamMEEpLkW4xS4/dLUL8OawAMMPk4Eu7BfCSn9TnIepIAWVMbx9vYavVL/CYlX
NEcNZis0sQ/fHzj/0IpH2QHd+HlswqXtq18j8qA0P1f+vVL3MAUE6WA8A6WOG6tSiblqklaOp8bb
rNOWZqx6MV3GUp3WWqkTkX9q//5jBQ0YjZs/SpIEY4y5JXW/ZRxD5VKzHpEJ4JJYeiwTDo7OYHhU
wxEh0a0VGMpWBeSfH4qqU3gJdJpdLvwh2Ygdga6Aq1c00rVhOemIeM7qxpjSDZTX/ewYu2aut00b
fKTxhYa8vO6Q76uGfhmbmTfymWzsl5aQkgqCS5A3+yySHmme3UNkXsZIvihT7Pa2s48SDr/Q2LU1
SJPA2KE6smsyUP91fJvFw8Ki0VmZMV3P/DPqFY9yWu1rblp8HvWh1UQ/vC21DTj5nV0YC7p1cG45
48bwo8jGOq6HPPmFUYXLMm23fR5cjjHCYF17rU/+sicLnGZ9p2B6YFNmi7cEr0jOw/paJmI6qb4R
ydIwdG6XBB8DHYERaC7Qx3dg7X70drLRqJX1bryrnBkC6oinVdyvzJIUMWq2CnmwyLQsDtu27znd
0KcKpWUoS3d2EqwNJVhz2u30afyqq+3FHIxXIn5Ptb7z1c9R5d9B3QWsIF00TsIZjQGnSEX83t5r
cbBNx0szRGSjC9Y+ElBV4T/KDSm4ae9pQ7hTD1yc5+DPrduU7AInug3IPiuyXqtAxbt19pOlQ+8O
dwPO9mIN+7a6lrPgzmECgE7vWnwO3TJUzYalPBobnEAvJYe/B+l+qKIfMNZ3KHhcZPb7up+o9AwX
IMaqlZFG58BXE0YxfnKbgH8Eb3Y3W86ybsmf0tQb5GktEhk9dh5tnWao6WuXjTSitW09+NQjvtNe
W/l01Uf9hZ5w4Mc8U/Za4PQLOcn2hjleGdn1bMV3cU3S3XyGV+ACQr4RPSPbJ60yhrVSajuUTrfl
hDA9p1Crz14YJbfzFLlBMVzkFKeFkdzmFKyxg3uEVLNsfDjsY5LkMrwXvRCxR8wRHSXCVI8+pNiD
4ojFnWg7WfgKNPMaQQ3267B09HZrEl2hci9bGJJqPa/r0HDFs6mlDvd5E6Md6d4qWCCJshO6hTEm
G6Umkxve80o/vB3sTg8/gR4QY0qw88zqTiaDihx3fHcmg4F0L+oBVe8uZrJKsQ3yWN9ESXBvQf6J
9Gnd+KSBmnOmLD0JuNwCTUtQ0QZOYbBaDgNuIVdyLUNB94T/e5+3iKUh4mekmylr3be/LpXucQAU
zRjIAqoMll6gMA4vhkWQlOeYKHu6Ee8kIQQWTm2NClN4hzSjp82k8bDnbyUjXFbE4bhSHqtw/FxV
4V05VR2gYnXnl9K+D4cVhYxQKPpi6pFrjwGQtIKSk9iggOrDCodMHRf0fZxEu35G3ghmP2mOWFyK
NCZK6y4yNspEUcCQ2EacazA7VzS7ZpMsDAuitVnisjPoPgrAycb3uwt4M7vC0i4xgtoZGv0jC046
iIeGVwf095UDJq0GQL4I22Ex2xXJ/6RfFmmQe1EoFHGtGeBg8CG2EQo3zfkqVyY8r0QFmhKjNLXF
6iYnCs7ZXq/Ny6ENP+ZadCslxU1bZzlKVT46LRQVJfGyyyxiLHuVicik+ne14t/L+Jzkg7QkDj9/
+xbRyDSX7iUOW1fNwrtODdTFJKcbXW+/oDnwfRqRrkxsbWPm5Y1tdlv47lcSrQhMTu6SOGF81Pv3
hWm4isYTCCppnyXBh1ajIqRyzPu8xOilXxIJdkGUrZE12vl2ftMaFHUQ83boeOzUnBq46FegJEa3
CYK7qpXxBllpCWcd6qlQkO9xBd7RMrtV/HYlz+m+kjU0E+VLm3o6lZyleC8a6ElaruP0O3lssx1a
VUvEMjbwqjed0a/aMtyV8YAIZnAnwqxVWg/KgF1Q27l9zYgJwQjv+ZcjHcx8CEUxxGIt2D8GGoWt
yqGI3qzZ8IOuSVy4z/dqaYgjGGEUzflmmVCcO9vYKiET6DastA2jf3uBNRijmh9dapWLBlbMQvfx
UpSSTdKMV5o9eUZruI2cPyWJfR/V3ZWWCqRIsrHaYi8K75igPFNIlXL7JaxThCYyCX0naZ52DNpv
cTh6NNTwDhmWO9R0u6XTZQQscKxB4z+IEjtEX8RFgwHxLPhERDQV/SAJ5YHSD5ZmyklZQA4ZgNiV
1NaFUO60tjJ1Mn5qn03I5iLfThU0gpAjm/HG8i8KRdvR8t+llvm+achOqnm8SqwR/3XLYmBfaSln
e/zJyXtM5JDwQDHDvBAnfZ0HZ3LnVyIHPAdyZiatZE/HvfqW9lY2NbLloUBKdsRicvBCMbho9Hyf
0J14O1SdXk54P5LzQ7AAv3+MIJEjE/dmfK5AN3QXIj8JqZrtPH8SO70chzOXe+UgQA0eXJpgOoJP
e0ZbvOiIT2DdAJsNllcQ9FMK7DqyYErMMmYsrYtz82d5Cu8HO9lHYbaJms4dnfj2+Tv/F8wD3593
sPjHwaK4na//vcwpwMK+2B0nKH+Mip6i+vsBmF984tdo0H6HbSvESRnNbIeShR/9AvMz/xMjPtxY
NZXt9NJpXn3H/8lW/k2o/9doUH0no6n9LG4Ow4cP/8lo8ERXAh6BkJUXEHgKupOtVUxqDD81U7wS
btCH0MRefWyBuyxmzHzoWo42crbG7Dp1Wj3CtZTva133t01k2heGw6gcd5mP/qDjaVYldufKwLeQ
KJDR6MRuHhjvkCrZYjC0cIVrw+D2pKXLOZdbUufEfOi6AB/7oR6dT0ma25egk8zvUhTE6cJH2GU7
jiqqQGNic9pNprmabPztpy4LVywM4pNDMfifrEaZ7188w1cGjcfln1gWukHIdyi8cqBBD1MRJFdn
nNtV1NvQFqa3qRVemvfl0mi0yhuDvNg22Mqgsmxk6/+q9+y6/163Xf39L3y/m79WXf7tqY2K/NgV
5r/lK2W8eBwnr9Q9w9+/ll3T8n265vDN4oO/3iwVK2WDJtWzcQEcCJ7hrzdLe4cUoawwQkdcQICD
fw/drXeM2kU0NRWcWXglXw7dcWZGywUkOm8sAJQ/ebNOuOAiJDPXp8nnAAUFEXq4hSifpwS5L96s
yrfcycIrcHwKxqDd5A6mc40BxpNivY4+ACAROYx5rxqBp+ogY2NmCZRE+kdlsOOVP1sYsEEJqNPm
RhnkRdsVkmdbxT0SVvJai4fbAkH1No6nnzn5HwX9fwdkOlIcb27IZ/2gxROI0//3H+n3bHq5J58/
+3tP0j0Wsj80K+HmCGrfrz2pIjAEbIewhNEb5iRsvF9AEEzBhZTDS6Oi30AQdiIUdtJV1IeY+//J
ntS4xmGLifkljEMAWdwE4NejCstvg3q0E3io6mwAuY4nBGtbKfL6+EGrcEQN1HXVWt+d2H9vRiji
0o+C8I99ltW1jtuq0Xt/b6MaudInB1dC1fJyR9vmU4zgZNc+tsgfuElWXDoUX5aEs1rUSrnb937n
xTPwyFpB0NoarWqRx2O9BKb4aZIrY13jNm72Rva/27etp7vvAWH+5RYUSS+V+z8jmX5SES/ZwBAr
/s+qfoKT+H9f+Q2/tzF4JdF1wKblZyT81zbW3qHyIJoSDOHhXgj6069tTKqj6hyZRFWiHvIEv0Or
/Q62ADbjvBnAHijz/2Qbn+5i1ARQKWKCCcSdadlhZE2Q8cRtQNZQ8lXUTVFluhtqs0zpF42LF8v0
Sh5w2pQ3YQJxJWBAqrDxO5pca8bsKCNinl7czMPGapZZDfVRTULd1YoRNU3keZGhjd3adNCRbmlZ
jOnKxm9wQSdbX7c/IjmghZ/MjmfrkOXkCAG7Ot9biWys3r5ZATM7er2fmzX0bNDMEwo4hwuj2q3V
9Dw8rymsxyCZE8gYdrq37fASZWeU5xCsqEr7wUwRCLCqjSxP+ToeMVHNGqRsDQkn0hJp2EWl2V+S
qHpvUWi4JcYImVXJi9HoNA+lz4qXWfIS2hyrkXbhOgitHQXTuMDXF+PUIbe9+EptmxzTkHIZ2HXl
DlhZIqlXRCtFjXe2HF/U0My0KPoW2v6dVjFo9cEr25W/Ewr7y+eF+d9j7CgOCFbFPweB5dfu6VtR
v3ztxQf+fuctg0JFsJ4AK5K1CMjhr3feoeSAF8uLyyHEayd+9Oudf8cYE68lR2jTUUJQKf99ckkA
HxXkeTizgB1y2v0BgBGtvIONDbSd+omAQ6EkeF3HjDxpLDCwVvHOndES7ywsfVBkr7MfOaPIdHS2
RU5v+inPH1Nrb9O/UxAwbcdiW0ndeqzUdQg8Vh6n7YvleyU4iDjzYmDDXUFwwItOAD45TZ+ZoC/K
8rQYfbty6D11sl26qAvn7kB3ftmEqEpDkjqn6/AsDHBwQZuoZpEGsBJ4kxzDaLAiinvGY+YymlMa
TJWZG9lVawKdXvRhgkE0ki50sYYc2QDXlDtsM4KE9l6jxDMip36D2PIYVOlVRxu9XmQBA2QgXgYW
1oPcSLdKFbYfqmSksgFtgLqzRjoBV2LU1Y/lOIPqCPpw/hDGrfFZ6qyRIYUzTaXX20jE32NePyvL
TDUwuogLxiAr8U1MHD27RlkEkg6wyBxkhNNLp47snYaeabFKmRyjWTyr7R3S+ZbiFlM6r7A66Q1m
XHawllA7NLxUwphglWJ/twqzQDZBg2vmrsKzZFhHFY3Exdjl8YfAyDTkrvRQMb08zuN5kfZD96nS
TYk5QVOFq9KP0eksFBV3T5SzYHQC1K6zRU5vN4bH7sP2cYKgIpIr2SwLH+q8Xekhx5ur+9P81far
kbaY31QOZhe0/+BbU67DJcbfDBbCMF03zLQQclYnlhdLW5S+ZylFGqm3raxdBjWQ80Ue0sZ2O2S8
zIUsp8ZDNyNi7Y6FbcLxqnLdHdJBaTfIMMdX0OFx83l793IaH+5e0GZUt/BzHBjZyKYdHhZSF0fp
mE3aUo8AL5ly6lzBjpHLRQFDT3J9xLW3qKw7GXSoTi1ddFzb6cw9nLzXNrQVEl9mW5hjnnT8G6wg
7FQxlWVRW9XkotfcpO7cQzHfwaOGTFFK1EaYp8g0y0cSlubMkXmCdQBtB3GS52NAh4KedpQRw86n
Izon8nKIBu19l1TNTRw2g0ePod53fZdvHfrzK1+JcKD1I3rRA/NHy0dleU7D/0/deSRJjiRr+ipz
ATwBJ5tZAHASNFkk3UCSghhg4PT08yGrXmc4wst96s1qepFdItWd6mYwoqb6kzhMBgBOlz/M9han
UMRpwi+iKLMm6+ux8+xYcbAcSWc108JEi/IHz2z6V0AGmvf/gyjAm3HIQ+sFquppFB6i2Fv1qRbq
xiTv5hTL8zwCbng5ygvJANQJgArwkXXw7zzWN6/gOlO7qIwYTFUKF0dG13rbN535UzOplC+u+QhG
7BNHs0nXO26DrhbJlVN6s8bopJ/+gs1AXa1Ul2wSWohS+i/HlFVYtug1ZOnil3btILcPDzWrsXi5
PPTN/noRd5OMRXNWmmlKZW1I+pGOpK3cZrX5pU7qHnRjhYF8lcXzj9VjBQ04dMJfX46/uZ1+x0db
hmScKiF1ws3MK1LJKnrfmASKOt5HOIggFGf1r1dJ+FsHEfFvl+O9AIesE70Kw8FCQu+H2/F0RSFn
jbUOQrKh7jVip7iJE7Zqpb9Pcng5OuLqN1YuvDdDpQyPVNemn7DunHdWHiM8dfmnvNxBqNRR/tFR
BySlMTY7qMQ1rZ7J5ZHhn1cGka6/NetZ/FUR/0fExrYLwHjZoTqNXaZ37Qacjnd06YCU1YAlh6lm
T2iBLTdSTM6TlSwe+C1WOD5Z+TWj35djW4nXq0ADZWPeWJuogGtmkVcsZwtJAj9LerFbaLVfOYPW
xfks02DxrKpwVKxXCj154bqpnp1BZRljuFJEamg6bbKfiqlGlIETsdCy/PPlj/VynSJPuooKchEB
KdoKhS5uQo6FLHO4JMP4IL2x/KBAMPAxhkG9voqzK/SCc0NzdEReeY6Ct94KGSJOaOHd5uKrm5b1
wcJMh6xyzMJ+KpIrobYcEo5lDr1VMVf9nVibm9slcewGh5TY3nV4pS27WJPonluVVX4zZnpFQWnr
ovE1tx4GSF3meMTDoJThHNfVfF84tPt2XVxPr0eoCv1OVB2osAknLt2PR4U7+fKX2MzMijvjMb32
+QGhUwDYZASge02nKTN9l+YRCo7dXIaiy6a9asj4yg7dvqv/ikVVi2orGT1/nC4wDVO9XqLNsuvt
Xv2CfE0G6y6y2veN7L0maBGb1wFrJ7lxSKfJoKwUu2B+nGycA3TGVFR3OiGm0E4X72uRcbnscS8E
uVlMhkk/MseoDP4tBomLY61waQ1C8s2/ni/SJjQeUC9Zyx6bE1YIb9IsmRpAmwz3Xs8N93bRm/nO
GUT/9nKozVmzThenGbk9tWkouluJB4lgpGhsrmezS7TDopnLG2uJWhLLrGl3mlSjJzTx+ysn3Fbu
4XdYBFrWixuZVRKx069U9i52p1Vh7AqZtm8zOOMyEE2jrDg/jLS6Bp25gErjdNOJSRuDDhOsOsiQ
b55wH2qBTXdLozlYwyz2bWpnS3no+zQ9IMFZ0HJvvVTeaiPS/3dTnDvyAH62zkK3o2oB1Spzx/Dy
NG4Oz9/j+S2aRHmEAtf6kH1+rEm3G9tR5ZWCwWL34PWIADgTjgKXo6xH8LPD868o+AKjX23ybP6d
Ez07PCOkhYpqcrXVhTq/t4fe/lHaGShNAKygmaKi3gtrXFChM72nnovpihf8mfirAzacFdOi3rwt
AyFCq7dlZnF6xvK+aYy7SjdvE6d+rO30Z9GbPah754NpVN8vj3tzkq/jxicdjb+VY0ipb7Mfaqno
Kcxo3I4q4B9iadobtcrHwB7qdNchsvWv59nlsFrFujlCNDQxT79mYdY2yKgSGyEMNO5R0M3fmUUi
bwTPaPxV0sTYYbqiHExvxr8tNe3kyim2TXkYMU9/9gadJFKtF0KLqOKbqe7UjDgZI6BYhYvQ6Dh3
Nk/cbk55ZjoDVQhbG+GFC9vIArVMe9xDjUG+B6RoXZPoernAqd0gtr1WAZic3xjTZ0sPxzTbUBrD
BPxhrMoj8peBCveVe2JDHSPJW00PKIci2LnKGFqbD+1YCsW9ylN3qsDjDI802/petVjsQKeTjrkv
ONxfp1LD5QavFFcPWzgm+mFUZfLLnqr8M73wMvedfloqoCyWx3NedVpINUuKtW6WSp0STqkVgZks
aJIIsRSQLNwMSeXMG+VhAVL18/Li3WhR/R6UTaUKioSx5j1bfpkXR2UlU1PfDXmxb2OdPBY1ZcTN
Cvv7At5L9RctV76kYFpXr+saldAymzxfA1C7a5dKD8xUWm9MVxHvL/+003uZX7ZSij1qLeuPe0lB
8xS+9Swa0C1OWodD5xr40lHBeePGmvXhX8bCqEKlNYq2GjU3vAFO91Tfj3XrIEAYOlzMYePG4Ha6
BbVjR71WW38xrPWtgJqhtZ7FbJ7NYewlZjcvMwpnlJOMezGNDlL0yXCwnNy58hbaPPOZwjUWBUwq
+YAwnLXu+fzgR9fTVZeKWKqsHhd+FecRTdi+0JzvnkG9yzUoIUEg6vdq7+m3iY2gr1cLUHd9Vu1r
EV8j878c/apbxeDhgPPjtiKg2HBLQ2sh82eKicaABq8MFKp94zbzNbOBa6HW++LZoeCYjarLnFAp
oia7maIGTDPsoAQmC1eOhtM8ZZ1n6pMaxwIvfRSifsNNnoWiOVB4UY+oBBCP4fWgNvOH0gEpiAuP
+2ZoYy0E5mFcue9ebt01KhcuKxcCBbfP6QCbWc4JkoQOifPovBNqhvzLZGY3uBHqxziP3KBySgx7
E2TGsR5O7jnSy9eoKDc/Bq3RwU971vB2yWv9Sg3gzMzzqgEIsFaJTU3d7CbEGDMhReeEozt5+6ru
oGY2/bhv0kjd/duNi6irwcSjLOs4kJpP52As49IcC5zsi6VUj0bc2g94F4hHtXTy95dDnV4yvz8y
odZy/3rNUDs6DbVoVV2yswnV2nR1cuzzcIe6djyc1m3+jkLtaM130ZLZRrEVC4sII3LQcnRwDdUz
zfpstLG8m4rMwpRO9/pXOGUudy62d1eW8eZi/yu4/nsy0XYBAr0ZYkvzzEzi3gkXUIS3FNL7fSxq
85VdRFWYF4l3iBFJ+0BVI9/TG8tvSPzTr7Ez1vWVHOM0mfv7l6Bhh2AdyjqIOJxOtirjCBqiRFhE
zPkDqCPxvbXr6bGY3PZoSHUGDa5X751R7Z+qtpdXKD9nNjScZPYUZ/7vG/80vEhxNu6EYoeepUx3
haIaHyastfa0+59I/KEYiD75dHl9nR0yzV1o+VxAL25iW9qz4k6FE04ljqTC0ynZ8fa9qXCE/sb1
Ot8tpobWaQuhGae+6ely+HOblsoRqDheW+vyOx0y/U+ReVinh5Gr1fvENfrX06pF2el6/+NyqA2y
8++v+yzW5mhWq3JsXOydQ8APjc8L3IKX0RqHWOnru9lOmqMjHINi/DK8sfB7fVTjSXzGMc9+gAWX
/A/OEMoiq6Y9jXraAqcjn038R9ORtYabyBh2eMSzsctfJEPT/2Ok7cGI3I4UCpFkjqFyRJ1tJ7VU
o1uj1uGVOV7/rj/Psf+e4z+j2uQZuaohEZq3TqhV9vhqsYt4N82F/ioxMRS062znNqUHsdWJ8qBF
1OOhGcc9JnvXnoVn19X6YKA0SVn/t6r/s7uxp05pch04oTHMGCda0RLoY0cPXUvdK2M+F8oA+EYi
t1aAt6JQSdTiH9JyfBnJZB5Q0rP2ej0ZYU5153h5ek8ffX/NLusFSxog0cCKNivYyytXQdSQKw6s
P67CtvziqU1/B5WpgM3vdLeX45lnviZ3Dwfi6rACYfJ0jcZzz/sAybxQqzUn6GlKBaWOxO/lKOeO
IODkHAKU7iwS4tMoTgGzqdaIsixae1uPi/JoJJTq8Bs1oMWLGGGQ1HhAS08+GiPKZpfDnzt1n4ff
LNnJaB2nGdZD36Jsj96Vu8+FXRyS0VIDQb4cUCfKDpeDnp3ZVbSPogEl12092xpitVTYBnxJM0OH
XmIcT/ZyJcrZpYlkHWkviT8F39OZxWS6gFvJ0LJcdQ+unCxgZ73vOPCXLo/n7OHKnqI+QLGc2uYm
lGjITwTvnFB4OStEqSmD2Gk3HXPRh1jazTv4huV+MYHn9NWn2nKWr/TS1XlXUc69sqLO7pNVe5ZB
M+rt7kfkxemaltnNBt6Y6ohAnVkY3kObgSjux+4agfXs13wWb/PiUZMZOfWYeCLxqqDuYhhtxLsy
x+eiUBlE+A8lHURk1n//7EyLikEpDZWztUWu+q3WZFjyjol6c/lLXouyrqlnUTo5ok+xVOx57D8P
PR6je2g06e5ylHN7nkTdWHvRGNC9yPkmipdSYc+ned3czk6cKr7AaOrzMNM980sjrSne8Wb2nabW
tEOuD/2Vn3Bmc9BrAd2P+hf/sH0U5l5mREMBfmoa4/6uT/plH9WJCDBCNz9cHu2ZIwbqAXAek1YP
zbrNXW+rUaNOSkkoPZafhxzW2ELJqG3L6kvDFbbPy0jdX4555jsSc3U2gFXN43D9Tc++IyZHipLP
xIzTGjpnlmm3+Ppc612djQJlEbUZ0uUXN5Iz2MsCT92FJy9l6OrlL2PlIl0eytnpAzHAf8BPcMee
DiVvjX62Nb5UaqxKuorqip3Bifd5cXr9FeVl8WbMkJq/HPXs0Ki8/davxq9gM4Fk4oadDEStqU08
UG4177DE/XY5yLlzE9Fz7CeozcDS9DZHR6svaV8oGkfHiKal6J3mYwcLco8S6nJfKV33lC0Gih5S
bQJFHfWDqPT5ptVzAeWyrq+VpM5ONVwMwGeA8184CQ64yJcW1qUhtV04oWMqpz3Es/qAbVXH0V2M
D7OJgOOVuT5zHDALf8Lqp184SRNHIWlyQmse251eDdHPRamcnei8Gr3kOpt9B51ef3StGWK7m16J
f+4Nym2xQkDW/ig79fQHpC1cgbyEDmsZI6lqOXUyCUaDdjpC1gg3+XGnak+lLs2vSk7z1O+KpUDP
drFidWV/0oO5sjDOTgkFDSo7GpnR9g7r7C4xJoDvSEYZwEV6W0W0qcuVRx7J7mOaKxpm5OYhg+0e
ZHq0wFnvcVru7flpGU3zZ9tA1kFGF+G41LypvTjbq6mbvUrtFON5kKDDlcrQuf1CY45uxMq0Aphw
OoWzlStuYVqYKEzSCOzYSW7UKLKvXO3nFiiIekyXWDAuhKHTKHUia/qcmRs2+WD4VTpi9+A50bjX
jHg6eHLWYzjrynLNR+jlbWGyIda6MNVaUrZ19M+OUynjLHM8Hg+uBu4+AdKza5wk32ddFYeXP/3L
YgyhDNpJwJF4WGy//JhVSu8BcwvVURav27HXhJ+NA0Z/CciTAsNrNbvvO9UpviBmjZj25fC/VXxP
33AsOR2DBfpKMOO2r4yxQk69cGPU0fqoNwOwyeKnUHpSJzCG5mOGtnrsp71q31uZnHDS7kZIzQUN
0tbAodM3ZbLgw6X2BexyiG2jryuFgy6DXc1NEFldFh/UejC/pgso6WBaImjGXIz6ozvHaNLqTtog
TuSozVsycv3NWo/82sZ4YgTakpflvpBtY8IEr6dXCE2014SeXy5kbOaoAQHXYrlSnz791B69ZV1m
vLKElY4otSOe0FDc/NflSqKsaAz2CnfVNv2oeiu1Yk9Qcmt6ejly8fbWMvwUejFdQUacW0+ooXKs
rTSZFxVbF3Ch1/ZEAqla3TiZob9X+8XYG1VDbU+Z+vqXPnc7PO2Na62As1OJnAHKQliPkIicTqXe
CRNhGorFvOWw5BynCqN2r04Phjo7UBnj+oDQGLalrtPuh5QbsKFDfcehpqFKDFRMEdEbq4rGN5fX
+Jlrd33V8jhY8Vr8w6bu1LUWV1s+UHeaW8ug29Tq72xAoE+0f8zHyaqwSFuEln9HZFQZ/KZzgUwu
LpswmCYlxmHO7ud/Xf7jN6HYzwsY4UU6yqeTlUZ2ggDI7CDJ4JaPedZFft8Pyw/NxJB5qpcl9+sC
E/HLU3HuYMMi4DcQEo71Fljd6AmbEKlxxJSLMYh1S+55Pv3QJu2aeeQGoUP5AjLKakiwMnN1sKCb
ATaR1noeBc6wVt381gWl7FfGhDwAAIX71E1RD1eSUf+S45687zOrP5Tw6SkB19lbfSmq725tJj+q
SVdf28qE71LemumVw/fFtbv+RhYGICj2CsrPpx8himMlwTOV32jl0+veapTvURNFX1thL53fyjRB
OQ5K+q+en/Zp1pf2cPl7vNgymx+wSXYbGB2JZUol7PsckDmK+suAhNvlIC+OhDUI7y7y6ZVTv9V2
yjrHyjrumTBzlXs6eLciNyQCj8Z9Yw13nWm9tdrmSn6wft2Ta2WNCfaVp9ZKydv2GMbarBJbSSFT
2iSX/hjjretKu+ERWx9SGSufLo9xA4f9e7nBCiW55vGFoMrpp7QUcIuOgouvo/ZRGPexBbHIm1Ae
yczmF1pj9TdZehaQvgLV8xr0oF1ce7O/2F3roEkYVpQG5tXbp8vEOktiCwZpCjbWR0K4pvGpWo99
1VfvLo/37MJ5FmqTf9HajIHJsHCknMzbzEneLoWWHy8HOfcRIUZiumX9hvVtgqCFNEwxVl+hrueo
PsqlWlzfrV31EBWt+nEC3/7rcsQXCR+PWGYJ+vEKkoTEcPoV8feewV6h1CWjqL3T3Hx+cFonf5NP
cYrLTJ/le7lYxZVj4FrUzVElYG8O+dx44eB5JQ7Mvf1LXwVh6xY1eMe2qntlbqMr1+XLL8jtAhRw
pQVZQCM2k1uLZbGnBGFvM0udO1OV9r2mxdcct17ufaKASCHFgTpLnNMJHTle3EUf0IL1tNn3kgG0
fWLSqE3HxfaB1hbxoRAzajVllqdX1s9LcAAkbRSHANyvXHFSzNPoQiFlzEsLJWRPzx7b3G2dAK2j
+sk22nu9LrRA5nV1M7eJ864q8uKHcBY9sGnh36KFl9xZbX3toX9uQkj1oFbBAVghkqc/qUqttJFN
HYVZ47ng+0pxnJBP+RA1WgeRXC+th1raI4qe+pJdSbbBQ/C3b49FuCEwHyGxYzaw+eiokc4QMwaU
QI3OvYtXLFsQTyXKDZlTqSqPfrKf0qmsV1msoRXRWN0EQSQdcwyxawzkSJ6UBoEaq7atg+yr1IAe
o+YfQbkkH+m7vi4jw+v9ip6PuUvapLH8RBhSBl5U1nSTS2VOd1Famp+SvveSw2TgkeN7Zdu8rtXI
MH2paOMb0xrUV73RiNTP1KLpoR4rnGheq+QirFt3sH26ZaCke1wjCr/C/Uv1i2YwfsCxmH5JMPf3
3iIwcBZOk32cOks2vqS5S3kdhbR3RjWXHxqQL4wHfakPlnDUh2hwJunXuSc9aJIWf8oIqSrk97Bg
CSQw9+9LNyGHY9md0vmwf+wUektpQqJWB6xJuqjB9F0rx2qiBp52R6/Ia7SIFhcrpMTGy+NesfQZ
8Lra1N/gmMe4ttSLegNCpf84AY3OVv281Ajtyi2TN8qot0HhZsJ9EgYyx6uqX93IgPobyvWB5SpH
tY49oBeyb7QFdd+icfT3yMdqPIwcxlfUoQtKoB5haFbR+zQ26Gykrlo+aUmMKs2hd7q8oB84IqAs
UWBMYEIVY77TEuEZiNQ6yEBZdq81aJkmNEiUWnW+dlMivjQDPS9E3L06D4zcnBaoM65F1t2LscOK
feLdv2ipaAPNSaefg2Wobyr60D8x0nY6X7ULNUcaIY5bTHbwOfvQukU87m00gQU2QWY9+MuidhX+
JfSDwkpT7DRoepe0rZ7b4Z3WSio4Wk4NK6xai1erLmpH93MchpedAzNtuSV3djsaEGaO35Q763ro
JUas7NJYAwTULZPya65ZA5M1aJRXzLh5TaUFubkWw2cMUEkdEPrNo46lbgz2o2st2G3lvYrNclJa
ud9UtG7KHN0oDHCU+QddAOwhZ8OJ39YGZ4+vJZHzegDE2PpdOWECHM0GcCvERcSnWaII7Q+Nnr8i
vXTfdHNdvQOLgDzzUpcVVU5daq/nqs6AROtTM66rchzu66hs7f3oKBp/PxgClGPVshVITxU2wuHW
pH7W2WzvqfQM485CeBTmVWw3N2mjqoOfWaXZhORH0zf6zMNXw2v5i2gCwixUCrEYEPCG5Z0Vxeo7
+p36F4tyYOJngyhXgZaleZJ5a03ol7qDCRY4su1Q7+FC48Y+o4BFuST92RnRjK45FW6/zdPkdWTq
U3draEVxK5SqlYeWW99F5y+ZmlBNlBG04IhlbKzEQL9rmoPxvdua01ulUZwvyyCs11brdMnRzhJo
i3kkrBAhWx1vdl4pD6aSYcudS8f5PvZebLD+xkG9URRbX3wggWhUuTMUpaCgjblQDk8wZOtVo+3D
WRrmzxoWd/56UIwYDcIkU8ajrc6a6+e86Qzf0acyvUkaIT/XeiU/a1FsfMDwZ0bnuG4G4Tut5X1B
gB1nWfTYKkoXFRqFQVGMEbW7VKCuR4Ex5o7rLHKyxkgOY2aMTwiB6cfWShTIm56x+NVy24s8/TYh
jid9TeTZp8RSU9TyKtFwAFtW860Y4uopBiCvBZ1rd5+0Lre1I1z32VkPht4OBDqb79XYtt/rWS/a
velmE0ZoY1pMn6maGVM4TKYldnOa6G+mNBqmA5si4lenhtp/T5s614NiBkftF1naOndpPCvdTWRq
toHyOpUpdNMnetxeG6Hbp8+RowSVAi5pN8e5SFGP7ss8UGHy3yI3i/ieTdVcodwsVCwRxNIfZ7Ms
ME3NlS6lxMUrx8/sQUXarTXRs576CpNSO9XhTkjVQtnOrTrnyzBhYm5aMXivpU2iKKiGHmLZPKlK
G4oMZ7GbErmuOKiQx7COArltVPHtzA0ggYj+qOW28UFXhj46VKXdFDetM/QV/qNq4vmAryL+HOPY
2fdqVKR3uj0phyRp1V/oRUIjNCdV9Pe5VYyN72Zk1EHfmmP0XnRKK18bOu2PQ5cv3cB6iRE672GW
Zj7E/GQOc6Q5PvWOhc/IbKXCC5DUa7WjrCDFvcf4vi9+dCIbx7BypxQHQbut7rTeGw+xndrvVcRM
P5lkoFgG4BO9+KkRpR9tpE7XUh2EiEfRQVjaCVPK7FukcOv4Gp4PvwAiePRDVYwpWXTajBoqUEkv
cFC7/DoorYeIk0JpIsxF1mDnqCfpF2B+0+OC3Kt4y9IeyzCJK+2YaanyHX2ovr8x+qj8qtIiEQH8
4kX6nR3FnB1e5y3GbdrnXAKlVDDF5a0ymvsRXI+1A3sJiACGQSd21mzPH9Oi0z4oRhRVQZwKzgmF
POSrm3rxvZmKBismUXC1q2ZnPsV2pHyqW3PgyW5MvAcUxBCGoKNK2gVZI5KPhnS0OChFK98XoIf0
sC4H7ZdSD93P0Vjmz7CkRzZebWZ3ToRHIQnKjNCat5ioPCSKWt0tDZXkvYxWBd7cSfMby2rtGVVG
ab6mkJJ/0Z1Ef2wsicvaPJdl995osvShk4vRhF651I8t/ysUIL2qsneqnohviaElSYB0PyJA8zyQ
ztluNvzUtZHLOlYj+z6r1OpLXzZY3k6qJrrdMHfQjt1ysu5QoUPjMU2XujuYlVDcQMulDrykB6Yc
mEPC+elhC9HsoduYb8xETu8i6c7NwalSt3ocFnN0Q3ukDEoa13sOXQXWtQ/xo6y5SQGz+7yCZBLO
EMWiwFaG+avopKxIbQqlDQbm5UFxSpDQTglTHIJ5jjp9nU2I4TYjDYvipzEkUxpUtak85EaSiXCh
W2ONNpzmlCXEbUMNaTgkXSnucreq3b3qjdnnkv3YBUOv5Gkom6pfghw7y09uq7EJrS5pvzbzPK3G
D6li7Wylcm9laZSd3yiobJDDSeernNyDauQdzHV+r497l37IykZtvxWYZKg7VG70NDDdIqJvMXkr
D5UHghUUdRulXP7Ocou+Uokk06KMd+jAJo9AxvAKVzvHfJunwqfMuJSYcaIvGhQiIz02a52rZNSr
HB7gUHJ9l9FSYmeWK+MMmbmS9c4o4+nOzVw1OmQKeIGdM8YaKqQWGWuIGrqzq4uy7gI7SesfZjH1
v1y1JiOSsV08eBBssKFoBsD3+ZzhU9Z2LnbRPJsaI2j0pYlIiKBd+1FEoc7XagtHAwiaokL0kYPT
9+jZw2q3LNnu5oypWR9Z+rWq9e+2wOlDAvrLKgjjgChH1tU4fcYUDSDOHOfBECZKAjGIdwxqmU1Z
3c1UkfzIno1bFvNyVGr8HV2nG19bCKOGU55G71K7VG6U1lmOXh87bwtErClMp9GdbAaMOobBOJR9
3h2yzNSDUaopSUQPZn0ZXT8T7VL6Vf3+8sP/TP0GVilUZlg1KpIUW9J8vQzLGHUYUK1w/QMK+OaN
qS1aUFWYz9genkj4UmaPJNgIxOBBbjy2vZ1cgUC9LOBAmedBz/tsndxtodiZvLEZJkwfTT3HCQWV
4LecNaTjcq5vLg/4zDv0JNTmHaooXV2XGZWOVirJMRFa+06Jc43yRtEc8hl+xFLVTybp8cfLgc/U
HValSzaPa+CB9vuJ+qy3hQVTM9LuRnXfbvRdLkS9UxDY2F2OcnYmQTHzwgb0iDna6frE+Em4eZZ5
Ibyw4mOBJBIuR/DWDlTdrnJzzgfjOQ06G72mbZvQ40Y3m5T6jZlNZdiUNEnJPNHs5t10eVgv3+8s
EIoZ/x1p/ffPJq8smgTQOV+Nhth0TJyoPGJPuYA5dADsxtWIzLBIni4HfVmGoyi2ggZgjrLZf7c3
ngW1emyNq7zHqmFptHDWHRGm6mNS3WsRAkOXY72siBML4hFtHM2GOrwZIAKyZdc6GCxHtW7+HL3W
GkPD6sx3NMnVMB9S+ZRII/+k94t2mEpL/3A5/pnVSenUWhsGCEPRqzmd4NGOSLt16saGPjof6hwy
o4NxzF/tuH8nW/R/J/L4XDb1f///pK66dnL/WbJo/zUX6Pb8+F837fpf7XPtovX/+bd2keX8F9cM
HTMMY0BwoY7zH+0iW/svVuPaz6SaRof+mciqYmlIFIHzApILNwg5Lvoa/1EvQl2SJx/YnrU7AMvw
XzkwbtpMCkB2sKToBaxnwrNN0ZDoAugSGLtN1qspWWq/6gQi+1YK7rdrjC9qK5T3jpFPn1JRiaBM
l3FfVBqS3dE0B6ClvAPEpXQ3qJH2QTTDVXT06Vb688vWJf7slyVKpg6ti7MeGVmBsvxcQcFCqSuD
a/mgSxEFakMjoqbn7WvDnL/rjOX9oCTaXocTTMMisobAXPI4RL1G30c61DSjbLWDU7rTLqfU+/bZ
l3/9V9bw3Ptxc/f++aWbJEItuUE7T+ByEdH/M5q+8XOlApDniOS7mpvJnW1O5W5YEgRjrIj2G2z7
8kpL8h+jb2qhhttG3sCrniKabu1tpxpD9GmtnVujoNgkXXEEMZcHyThWlJ/G4c6ucZW6PPTTW/jP
yDd9txJx9wVwqzguQD2kX9kDVhC8bG8UC9Vza/TUt6mRzp7fOdggXI55elv9ibk52gavVHUFkbZj
JfpiPxY93Ey8vh5AA/64HGGj6vWfENviNmKpSqEu2JYMWpzckUBgoCBk+VQAAzpmC/4LmSkGVJhm
/HyrQh6LZej2brw8inz8TUQJPVNOD55ov8naNvdlig2gpmjRlY/+G4z8J3/98ws3HQFQiqVsbcyB
dZFNgWzTbGe7ZbvPSVaOSA3K2xEtk9vY84rAoUf+BEA2Q96h9nZljyf5HMWtv3rlHAwxJbfqqOmP
FU+yOwNhhxu19ahV1w7+ftRwrhh2/sN322Iri3ZMu9y15HGJ0I7NPIssesqGA0Lu7y5/t41RzZ9Z
2XRpyBnwT+AxdISlkUMoN2o/kZSXrbya7mhdwkpt0vJAxaCE/zdjKNbUxe1QaBh/TL32BlXEGceg
xHpVihrr9GQQHzuJw1tcJf3RQY00GIDgBtECBsMAu7WbphI+aKLxmGt7bSfyOaipEe6KKNL3Q7fI
O177qERXuC9XFkNuqFLembFZ+60oq7CPUWdFouNBj3t3P8aN8a8QM3+mYnOuZ7O1ZCDPyyPFfzUo
qxTuoY3umVrNzv7ydP/TybPFI9cN+gUYujDdTtbuASWr4cBZHXSyfwQL8nGMms/IQchwxFzbdwtj
vvKhN4iUP6PbnLiVEvWQRs3yKFK7n3zbykz8dEiFPqi8038Wg4srm5uh/A8leRZm0FcapjMeWiWQ
WCdLPS6dRtHvykSsR+253bg5gmk/VeVSYmkvkaK4Hxcx5DR50uI4z5ZDFcm8lW6cAzY0kH7ry3Gn
aELAmqin42AW18SFNrjMP7OyOY0HabHdVa080kxJj1JHDk/A5AmaOHpfG6MRprKod7PaKTTVa3e3
0Lo7uO7SX7kNThPtP/E3JzPJt6kMmZIf3XFwAk1VwFGXeX0nQa4Ac0Zf4vJ8/8NJssXa4QvLzkKB
4zigQn1okV3nsgfzqmr10+UIp++U/4xk23Btcg+HwMrD/6LrsxCZdVAQAh3F2tL6G1oiAK1ogH28
HOyf9pG1eSz0EuxfUS/xcZKtsZ+FLd7kwlG4eDh1hGa3aJoayY1iVr/6nqaHPWXyyk76jVg6s3Rf
aLk5szvPdacc0jSRt22l0C4r3eXzDNXzodI0ubPwi1ww7LSaQ1Tp8cQ0wwDA7MW2vlEcb2q/Y+Lj
0BhT71HOUWSEjTX3xxRPz71iyvhoFKlWBZR7qm9CdYtPCF9UB69Xky5Q9IJUrZY1/RNMgqbYN6j0
vao72+sOl6cXvNT57bn1rSumrJe8nOURisj8A4gPakF0uGbcKhfF29MFkq0vWjt3/L7J87s8Vt0s
7PpoogNsepQw3M6edsKuGpt6j3hAdoHFl3YAdXPcuh6mvMEdVstm9Tt9quhrXURaTz/IyD6Lue0/
JxiVAA7HJ9cCktwEXDGC/qvFXeWPnSNrf5aJJw52lDqvVbdvsqD0IoRq0FtAEXee9Ie2H+ZHI8p1
zAl4w97kc+uS3qWasuxyPIBdn1IBDVubDPhg03TXAP5DDEWEqUZwEz7Tq9hyQQcaY5LdpV6fa5R/
Cmn5stWVj7PZiF8eJbpp13lOiU9sPf0fzs6sOW7kysJ/ZcLPAwf2JcKeB6BW7pRIitILgosEJHYg
kdh+/Xylttvqmi6Wx4+mWwQBJHK595zvJF8dtm2XQmWTfzMElbEmGcu2oswpkwARWmcGocrGzI0C
2C3uOm2qZGNNddJvzbR2HwAT1II7q5cfWpxpb2NGTIsZaz7xa7Sr7lt/SSiBBZp91WVu8DBLvBlr
w45Fw0VnEo2ToSTNqahV9+wE8YhpPuX2QsCWC9EGvtU5VzOEAEvr+aFZpztlFReFDssyrCZBrEMP
P48gUlNlL5luTQ+WKPPbXA7Nvq0ozDmJSQe87xzePMrohvDXoknnEE/KKHZylhygiVelSNwJaJ9L
XhnPLj1yKxyb3M+j0XDzWxeJs3ZBvVN+J2Wo+IEUObjsWq9RlJ5kRaxYUK9BIQ/0JUXXt1Fb9fGA
pFeVhwTRyX8o/YW3bORj8akqq4rYIfojNZ2j0n3WFlHnYUeq1KFvGlCd9AajfB5LUcWkzAnbWFNV
p9idmolW7oIptZ6z2R12lp93jwBGsxcjd923kt6ixL9bz3Bdet19AyiwkCVlu1OP44u0nXtXWFUb
GY1Wp1j4fPbzZm7WnxCjlk+JWVcJQEkz13d5q9omsgwikOIir9DJD9Lc5xqW4I0Yu2VdYmuj+0O3
8Uo6c2CFqEGxJopGIKBxfbTS4ZTq6t7u+e7DSuk09n2BmFTZmpmsRA/EOzTmiiy3xnFXZZDSRuuC
4NLpajjt1hKvDSMe+9DvoBf6GYfTME6y5Wswk3gcAWlxq8iMp/5z24BSCx171hDyq4ZapG+nW3sa
VQu5JejvE4NxHanYZ7AXffLDSSsQ2bYzUrWnu+6suzpPQMXDPj1EipabSbZNdjv2hvu5Tyf13Ola
0681t2YcMnSSlTNZbIZc3cruZZqKgtQsN3it+dba0Cs673OsmuqHZkn3zU8Go1+lBD19b8Edisho
FS35oVXDY6ZJk0YLvafXfpB9GjnSqr7XiZ09CoKSEXzos6UwQVJGDykdzjCxDVW9tHgVb5RhmV/m
SamNCTz0we1EI0NJu3ff+3VM3pWjxUYU0wjypb9OJrSZYQP36seUOA0aYt8JETw1F0kxTw+9USZd
OGVl++IxnGhVl+g+dmZdZpt8TK0C065vfR0ksdJr6l4XY6mn+xYVCa3dzGibnY946QBgyKZdbxee
GcXKWF7zoGv63SyzeVmbSUYun1zwqTIplJ/itpiYNfvmK5X7ubzQm1i/Fspa9q1Ke3Bd4DKebJnx
4lUw+1cGpN5+nXctXWKNxqZKYnFjEFcKU9Npd047Ti4ZL6CNoiCngWUU3kKsvCiYKMAg7Yg5g3ze
TUHw3al1Ea/LYtTfygRVVch53cn3VTCp15YTQbXxGybPsKFTV0aurRXXc1D39Dncjmpz3jcZ/lsv
ZbE8qDZGgjq/6kFfvgzFyGxbSNMqw6BsRRO6ec54lqQPkDxcMmdGhGt2SA/S1LmCD8J3+PESeGLD
dJzq246WclTTsT/tZ7lxKouMR1obZFZb8erjSxyqMn+yjzgWqk6qlCUNoXrn5rTuxn62dkk2z7uP
f/tRv+b3DZl7tOEXi1kHi2dWu6n82UfI9S3bCTtUTjJHdl7LzwVJvJvFRBBB2YHWRgx9WXVsDYNa
pJucsJyV7yhiIGziKFNWwY29ZOKpGTxjS6otEaOFFLvM8eg0NRmr7EggXGv78kbvMvvcSeGwFf+z
x3R0UpiwpMSiX4pdpsbsSl8cQtgz8i0yk0BUsczGWib14Wsj/7FlG7otgDlfGc1gntk7n6iq/R/f
ONu4MvdbsXPmTL/F6htfT2OTPWuttoTzWMoV6qpkp6kq3WZLMp85K5ondtTH/pDZmwv0FLbYxVnW
vqMawfEvULMZqTc2V8oqXTpmiYrbcGjL8bF3bPnSc1yhHqnmQSfLMLeQUgUSkLW3TOUamp8QkW7T
UkSyNbRPnPy7JiT3YcA2TRrkg1aUCQf7tKiDNaZE96tGquBlMdIF5pBuxUwgdnUOZXTiuTqHn/9S
razsJquZXGlBqclk15MeCkWkw67VNErY323scE41Ad6GsBCr91Rm9TkP1InP2zkqBi0dAHDX4vwQ
VG751U2meQ00GvFekzX/Lz3679/fsf61g+nZtb7M2LmZEdKFcltWBhtZTbxP1uyd+TxO3MghgebX
h5h4i8AmQsqtGCz7KpHTsOrKQwcROOGZqfDUIfnYEF5Vi6sV1lTsSM5IN91IG7QQFnVvgLhAxVh+
osnJ5ruqCjrGXh3sR3/JDskz8fePJ7MjWe+/HubRZObhUA0GKlR8ZX29b+J53ppBld6hnBD3bdL3
oaKg+1gZQGap2TvXWVs690ubt9GMsnvXxMU/Qr3+TVTwv/6Uo/mo6hLBwOzznca2OfQLPY9K3UHh
VdRaZJR1tvaC+R9to5MXO/V6j+oTVMM80BBJvVO+BXTRTfwINQQJmLA6P338bE9d4qgE0c8gMabO
OhQZM3PTEi7AZicfMAqjrP34EqdWuqMvvSFpfsgpclNVnMzQErKGHtgbZ1roJ2oox2wfPx6pBXhu
tWtbp4vAWT7UXRlcygJhxgg97MxncGK6co9KDtUw+hWIgGqHkWlZ670+3hSJdo2KeLkiM45iGk3f
yFUkHrlDbJ55dEf67d+H2zHlroLTTPJoVe8gN7dPuS+4IVfLOJlohb08CzQLaUiqcMKhd0wEHrIi
rlEu5shZo7jV8qu+6CQSlVjkPyq/rp9qm4MwLsmh05DNDDnBTT8P1NrMXLxUBTO+5bT1doZ5etcQ
If7soRXMSfSr9L1p0qtYxZ6dxhBg2W5u9VxyNvO0NuAEgQjp3sibJglp9oM0mXo53ItY5U/VXNJ1
squ2Xs68kBPr4zFFK+hHulno13ZxTRGkQOC2aWS/XFmI/UHB59lzmxbJmUF2om3jHIb2L4sVtE+r
qf1G7Igs+W5Z/f0BIsPxJbsptMHYSn8svtkJgvaPv5hTc+4xjlN3M1jzPi2qSqVXhq/UvV6XOhf0
Y1SGotkomQabIshfSJLTngMHrKFitb77+PonJgXH/OPt5qQUNPCb851NAEiUQedYC/qJG7MsxJmG
zKlLHE1tHS0XfxqqdEcrTu1jYeqghkV9WbjlcmaHfWqEHE1ti4+SsFFasuutEo/bSJIrc0R+1XRG
s59aRIUtsRhv/9EjO46XrA7BKHPgJzvOjjLyR93dB6Deo3HSvfXHlzgx0x0T3FMPG/TCEYisc6++
M5ZGC/3KQs+OiHkb9+iRP77Oz1/4J3tu+2iuC/rWmbSO7ZERu9Vl1sxWJN06Xhm1bW8qzdKulS/z
C6mrW4MP/85zy3LtGXXzpCrTeKlHcub01PheccQgKRkDh9/rD8mYVbshdLW42RVpK8M0yb8sQrib
pS+SwyGZsB0No/2sknyjdf02rUsqUk3prAe0W9Q9hvwWzeJbRgmWEy5Giwz73W6oEX7rXtqGqmYD
NLlpeV/xetdx3rEcI0e8zJWEQC5NKJZu/M3rRbvxOIOeGWinPtdjy2lfNDVKBpNTgN9w3EcUl4VI
ud2I8FV3hbPE36adqe86bYw3Q1toXxPZkjdfFvqZ896JsW4fPrNfJqh6QN60WEayI3I8QbK6VJ8X
E4eGqXQDNSXmghDDyvD94xFyhA3+fVmyj+ZDrwUS1M95sgMGrF97Lu54K66WXSO7bj/ildn2rjQ5
NUqTvIGhDAU2hqg0MQ7Ewj3kZtaPQaoFkSzzDjlxp2/scbLXsrSXby6tlkOLMFs5ZmGuOIaXxKrX
56SMpx7V0WYyGHATeUIlO2+a5NoyK2LQhmpG++x8QbMv7peCAsfHD+rkyDiaSecDaqBs2mRnlpzF
bWuWW73o51dvmIdLQcrDxeDmYJKLlLRnchajJc3kqhXi3N0e3siffctH82yWB0Joes/d9iAfyYgi
+U1AEzlzf4e59M9+/dEc28ouGIAqJLvEAPm1mIbY1cvYrfE+oQyfJu+y0SZzbZZLtu+cFgcBsIIz
R6wTS8gxGVsH04yHmm2M7gBQqdVUraBXC2BnZnfm/k5MucfwW4pOmb3M6CS9eTafrdicrnXSkKUP
BzaidnKu3vTTEv0nz/FY/ubP5IzAxkt3uYf4g/C8+d4al/Jy7Pp+ZdaxufWhsm7GAtMX2TfivjIV
fiZXsOVzm4w2BrX9UE7avB4Sz7qYHbNaSc89l1Vy6lkfHtAv84uVJFY/+yzXRVdl97FJOdhYzIKW
iWM8fTyWTl3i8PNfLiFmv1Y4O8Sux4O2/QlzTjE839rKPseRO7GNO8arSNyMeC4Fl5CZvPBGAx2O
lgcb0ykDtPbCJJPCUGt6Rs2ZtfTUTR1NNlpJJFrj92LH60P6PZn5BUNWRrbblGd2UqfEN8feTmvC
RWwXARUqT0sfKMGW2yHozLui65poTjRSNXFFfOa67Z4me7ozJ5TbTuIvm86r1GqyDbwZ3mRHC771
lU2iSUQRoV913XTu+HTqQzqahlTQoscVmuD4hLkjGJ08mjNv3tQuXR4Pr8P240F06jpH81Hstprp
JczfnTE7NNNLyLJ1YGxSymlRWmIy+vg6J97rceRMABymblpHUL1Vy74YpizU4oBk3bH4R+TtycP/
iZn7GJlR0w3sEaLXu2EY4/XSB/Z131bz+j+7gaM9HhbBiajBoNp1OI3CQ+z1OjZZIfyZrv1/domj
OSNv697CFVTtsiqhp4QH9AbG3y227fHM8nrqLRx+/suUkQSw5ru54CbSwL9tcvwaQd0td8NQnnsL
JwaUebTT0VLSaAjZJKygjfunONabdUP02N7VZRMiBe33Hz+sE7uSnzutX26FP72bVG5lO3SWn7GB
3SSZdEMDfOdqaGJss/Y5UMqph3a0JQF/PS7jzDGC4DQIkhWpaZnXGlQR0uDMsnlKQHCMBO0Ts+r9
Zsh2WYaOD3pWfKFPQiN6sSI0YpR91B5aNiblhbXIDfw9cKMvuhKTDFT7s/vyUy/vaDbwU4eyQMUx
Oq3bZgrHwO+xJTuG8S3GaNtgYcy6/WDGWOPgI72Usja+OUo2NRYl23rrZ228CHIHCG7OmQNpXMEx
gogGCigfv/WfG4k/WfcPWuZfR3CtCYfjPZpdS7Vhjlvt82wrevdkNJld3q2xXNsR0kNEvW7tR9Ka
8RD2utoEiRpDu3Acojq9GVIbr3GE8Eq312u/qMTwt72DZ30o42mN9nLBNjsm6yzJMMDm6WU3yqt2
KGVYSxy0imQznW7h1TAn7hc39YdtmVj5RiXdJW+w3Q69hstBJObNpMuV0Z2bI06syMehUQUmZ7Mx
GCj0/819ZkycU4IM3a3ecVhczB/acghB7fBYfPzEiVjj0f7ZIz+a+VBqprk/pdluXAIdwbOq/UvR
EteHjzjHUjHpKtk6fuEGUYOn8toQ9aAo3FPfW1uOECuOj0hSsJ+wzRSstBgep4YVdcwwRXZIxsmM
YiYyHW0zdPjcMUnxbCNcNuO3ssAkHg61Fm/73Jd7U3AuCEtqsO/pEGP1Tlm175xWG26RNVmfC8uA
DwRz4T1tq9Qgfm8oyFSUwr0eaUOLMOilSiNoW/FtGWhOvRq0YPyE69sdVknj1mqjJW90Sasaa29s
3lQ9tlta7Dk9CGhHF6AimmwVLH2Lfw+43cqbdRTqgvbhtMbGn6Th7HvFTi0TXUHN05Zihb8l99ax
JA4j9MHxfXcp5KwmQmTgO02W/NoNunjxex8hpdZ2wcHR5ODyha0Wv+iGmp5qvfzUu+l44cz0V6UR
3DbJgL12AawX2l2KyXaYCXiNJqJLrmqsYDqe7NQewhjzMQnUVFneVVEYV3GWxE4ErZBAekQy3cZt
6/TF9DpJXzPOkOo5GAJTksRt49npW/OiAO63TlNftlu9rChVAKfDLZePY2dEfhO3O0vjdsQIkjry
WbrSOxKWLJAhscrw4lnV9L3Wm374hHKy/ZR52UCr3A/wgCJyCd7aWBZWtDhBQdKrbdWrynBjdeBN
lHgkraQbb/pAK94rwGjPxcwpNNRcuAPwIuzsiUQcbG8jNtIvo0gdL5oImogJ1hz9x77upywalqR5
zdTMp7LkBUbFLpmHPZHmlgp1uukRmoTW3CDRUQzpxcT3jt2/KkIG5Pg8G0adXAhj8B8bMxY/NKRP
YlvJssxXXinjHUzKDBBCV9GWt2dkGKE9WsQON74T4+hOegV+PJ8xsVtdhYZJiTbbcCJxMCNVpT1t
8wPa0rIGy1wTh2nbkZN64nok1s3gpDbq92OSLh5Beb0fCjNIHxMLUsS1b1TYI/Rm0q39sCy6Eea4
yqt1XQaot1qpVa+it11ya1QffBu9YBMTOo6GZKrmO5/Q4jzMi8DbDnjDLKzF9hhlLhF9oYCbfjVC
Fs03VLXar/MgkhepL2KjDUV2qGKlWWS6Ug8uBtppddSSbLNuRtqgF6MwgNlaVDrulQdAZcf2js6X
D5ygWKsO83vI7G2/BsRJPGqxLCfohLp3kZkGDLe8qnQySqCNEGvhqOdYtcMlLUe8nKbfOVlENyn4
nAipYalu6IfS2g667BOV5npbZZrzNrhkMTMWtDJUcUn6e5+34lFVsfdeK4dYdwgHE48kkPKQRVbV
qKRbOgWbPmiWhFk7bq6TcRL5xtIKeZ84pEtEPnUPJ1rygBC9zu8UHlWsDklYp4uDlkKN+YPWTojB
qN6Uj0iiIahNeeq/ApfipJnD6FiwKhz0OdKxndvFP4j463xwi1Xm9fEWsVyXrrUgdpZNSzHxpign
LMETM4gI82AxmGqaQcNdQuY1vbti1tazpTXGqrBwDazrxcfJqsfNA5YZ5N6D7l3l1kggYBqU/fsw
EPIAY8RbNrMIdNo8xkgTxLahcSwYKP3QzBgNQT9QJydW/HqwJSxXfp8fmVOc7LpYZuaFUktjr7l1
ZINN2hXvQUCw9KocDbWRFB2/4u3TmbryfuYJtcPg7y0bfVRYQh1JQobvcDkthBiGiHOcW52spyQM
un7cl3jV8VsHwrnnq2+REKZBm4GFCNRMoI0/RvUCuWWbUMV/dZzh2i/bJxKwRbcyCGG7nEwt+V7y
7xkJiHlCqMTi1i496y1OEw2MQ9Y0BIW6prNPkNd7GytlnloTtUUHFnCCd99MEh5DrR+qnlPh2aHb
sqCCk1ADmbF48V9iSVYjqM0sofdeGkYbUp3Rn+MZMuKuL+PbVljebWkNxoOo6TZCQkjrEAyGy1DM
igCdAMWfGO1VZV8VdNsY6M0Y300EX9uh3TfGV68OVL0GpcS4lXF7K2OzJ+tyfkSweJBNBFn1oOWL
lqGrTOV7Mbn1HBHzasGWUHn5rSCnGUguKSkGAYR2d0GFsYTOyZBdzU2tjeEkfB1IWJ+rTyjSxk8p
KR/fSM2R89bvLc1cu7nT9QRBCDIms4FgipAlXac9VSf6ruIRkBNUVK+T6IaHpa7KmwZjuY1ULFma
sKrGVqwmLdYG0FBTvIO2MkNJyesxiXRvSjFgCyWsbYMh7S3l2/3KxqAzwTiQfYnMTsYoDoekWw56
XaLk9SAOegQXXry3VUWxj46uuqKv7YQIuawt1XMtRLB2JYauAQ3imPLTfwcDA4Ndg78dqqz8gl6H
Pw1ySPPl4w3RqR3Y0R45i5klMZUGW5zrMiSx480eC3kbMHftiZO3aW6x0pB/GZypV5w4f+hHW16m
zqlKDxdkPWruc4TAPzjnunuvEG8f39IpffixnXrUAY3hhA+23kBVrLIsomHLNN+4wpCvvevRgO6H
YtWUstsJ5IYrqMzT65mLn9hfHgd76qhEXY0q3nYwxofEMfRoHlLMLPloRWaiDytzcMQaAJIITWbl
PZQm/XJsRx8QUV6tLLj7m1wfXj7+c068Xv3oED4tZlM2w+hu9bFm2UkGd9MtlbwJSA4jaockwVgX
RCGxSTlzxROHLv3oUM6y2eeE4GKU0LL8ycQntLLKiT0HE9Ye1f458OypcXR0Mge3RaIhZt0tLuFq
nRZmcc3eclg1psjvP354py5xVL1bihj+TuP5W/DzVF8C97aYZiSuZJ+eOSmfusLRYVxmpWFpNI+2
rq899pll3WWFQc6tM59LXDj1Oo4qb21ZFfTMbBoAojXXoy/Ly3qqjQ2u0HprKP8cUvxEAUM/mkdi
Iiplk4LOSfL0mUPsHp4bWuMyfW9FPe9zt/fOOLV+9iH/7wkOSvcfD81uV3Q6ovx0Fyscm21dJHde
0A23dJoAqffS3VmuQp0qs+oaD5oV1V1CQGyaEoHM4vEUFMEPaD7sWUSfXw3xZDxl5Wjh8bHGlcnJ
aO0nqBdsmHUAPftyjSbaXZuFcO8ssHgbQRxw6FKXRrFWeftRy7qon+1yrdGF3LQGmXRwkovbBA7a
1vKa/DqGwxhJNY9Xg9ZM69TTy31JdHo0FoJVtbKXdTVmQLeRqq88hVSCkygcjEXOZwbaiU4U8YR/
fGhtUmRI6Apt27qV3BvsM9dwTFLgcUqu7Jh8GBgyGG3zXLuQotc/pYbBhsxPzzn9j7L9/tk0NIOj
g3duJq3ZxWW8HUYZWPCfluKWLqEFpgY3xdYz3NZc+T3ASNSGUr4M5lCu3MlVWx8yGSeIOTfI1Hac
myCjPn2mBPPn07V5HI1gpYkEQTOmu65ojW0lWJPQcpqr/2gG+eki/6Wsp3JDC6aYr8/BJRDVBYgU
x5r7DYfgczKHo2jnfz5XyziacBUG39RKl3zXweJc8VLnTZNQYAeykIAVRp9bZ8uIt7Zd1nUVJ1+h
93egcQDgmeYyXxQmB7vY75LtMvY4MWUQX8fEhm0oVuDJTIK72i6K+7yv3zonEJuPn8ypltcxtTut
46RSBf2eJV7ggiPbi0rAU5vfbNhL7911lvs2+a11Vcy2swsErRlT6PB82BvfWQa8KiSyfHqxHXy2
U8cJTRkYZ3DZJ6bNn1LEX16cn4CLXEBJ7mK/8e4DF1ITvHYRmcGCv63z7N3Hj+HEtPmzgvrLdfJE
L0mTN71tGsx3BDTU2xyMeggrJg55idslwdXw8aVO3dLRSlD6AzzH2oy3ejcNVzO6sIiz4rgxfR3f
IWaP3x7d/wt2cRJc8Qe8xe2/h8Q4XPmthlslkrSX//O3f/wlq5f+5Q//Y131op/v1fdu/vRdAgz6
n7/91m05/Jf/7v/5X99//paHufn+97+81arqD78tEXX1K7LiZwDoadrFVs0vFfum337X/v3vf/n5
D/4JuXD/apNICH+IRG8apQcvIcfZ/u9/0Q6QC6LXoCxZ5DPA0WWNq+quT//+F/+vHKpZ9ABn6uR9
Amv/nXFh/JV/YBLGA24blsphkv/nrd/9tnDy1E42npyf6QD/WmAd95AJbRA86sL19w4BX39cMxwb
qndeEQifwrE2QsGMUsHIrO0m6iYXZBcQg+XbQHj9I9ZLA7GPH2QicpY2xcgx9cPnUUwTSmEjt74R
eSbudFYAGZKvoT3MICffx6UJCJNOqgsosM0n+tsHQKc2jUNYU4S4tBoDfUZiDcmnGpakF2nVkt8r
1TtX+N482IVT5zxNuaCm0ixVPSLJbUbYq/ZsF6gCoYVGcoFoOSZ6QMGfcuEzFZ/+hlIEvFU5xka/
QR7BHXlxLp8NnZQPWqAWvl8T6dZLZ6vkvm3iYQhTZeXfE5nCuuyQHFFvn/IOgO7YE5LTsWB1ejoV
0dwdVPSOC4pjq1WVd9masYObEedcsmqK0qXbYXOxtWHWvgGozUi+9jJR10MPRZGJGGRZOCTlfJ9y
7re3lEnlRan7GrUJwrluOzxsxQbYF25lk8LuEOYeFYiwVDjUVjBypvjwXkpn3yw6YbkJhIsbam7w
AxNn8r4aTh8nkU05S1vFMg/wyeKz4VTvDZnDsx8xe6IkFRQB206i5IGyvAOhljt7a3Q+06mKP2mZ
nagtZ1blh2j2jU9amSYF/E7fu7b5+5IVLk1HRYnlLY9Jh2A0RKjq73XSVrVDu8nPOMOi4w41OzXB
yY49B96i1IJXt5usNGpcp381JpTWoZXj5tiZeul8dnpBBLuvFcPDmBfeQNFHHhY71UJHSwE+msq5
EFW+rMdRxNh1VNBcD+VIl6ToR8bxpHnGDx8FWxnGVF6rULWGlDxtwKJAIAMtC7Hs2S0+rM4FSzng
cYzqWcP4oez53ZJ1/X1YXP0H6GT91u1mGtdxZVoNll6oMFEzomxb5xQiISfYWs8ra2fxmrpjP4ZQ
3GZcT74cQFrGzTevqlPAEjhy0ODO9kKLB0hWuDjj9UKQl1jrskKuM/oZtigIcN23bAR6HbqjjMza
HMTGsPPeXlOvdC+cno0TxfvYA3OapKRv4i6i5OOaddO9zlpc3ACFLLDppJ7cK5F4PMihKO01UhHH
2XrmUCy0GZW5rEzpXBqZVcbrpGmaB1svLT8ikwDTaGa6bRVNYqg41iaojLd1lw33HTzvbO8RBDBH
bkXTIvK1xX9tqgXuTWdTRQ0DULvuzaSZ1BsF+5Fbak6A/XDfFe+94cvusgu89Kpx8RqEtj5NBxhb
AzQaSo1uR83Cuziw95ofVO1TEkyK+Bkp+fKi1bz6iN61+7UC0cu70+3ma5Fq6CPrJBs0Em5mndxT
bLhZ2C6BKKF5pNODz0E8o75nDjdDg/MwZL+uvjkU0l/GHAckcWZpBgt1rPLbalm0F085jrUisiJ4
92SieeFSx/KBRAuv31tMfyng6779XMEXv2eMWfLgX2kotUJBzOiXwMWNwNFqlOgxLz75nLwrVK8M
XAiVyAc3ykuJMq1I/1XEIzSBcaH0ZpxuBltMHlVazxdRPA2qv3DrgMdhtzBbo9I54CaViX0HvNDS
uQ8Qt3MrRTrZuroDnCxjkotVWU8r2zbU5ajrdX7jNFJ46w7QqSCBHt3RdTamhKLjXtRftQz4XxhD
3/e3RbG4ZrQI/aDIc/tpum2JDsHZYjV6flXjMa1AZTTOnSq0ub+vF4rrkU2IRQz12LW9T7ahpXR3
yerWL7RW0AzuVOm4cbgI11BmaA/t7E6hV7L7poJqCLmWs9IfvWUkuIFEeU2LKps8ZBKRNMZ3mloA
M0w/mbsnz9H74nteAGUJAxuv7Ibw6QGUZuv78zZnW8MsMRf2F6LO/DvJWJRhYPLvV+VkGq+H1IRX
GmcZHsSYdwXXWIw6Zdiyfxh5NguG0bYKNlkrvQlzvnCnlZzT9MbR8/FCwgp5FlkZq8hdgux6gT5l
bGN/GOqQhrFGT3Csm7ekT5Y3R+bdbd3m2beGCLLLNHWNLzEf9JtBq2GJxj6YyCF1Z7DWGOm8d28c
1aMF9RZ5ohjKPrIO/SeMLnEKXRbYcgcaJYZuZ+a2/8UapqC+dCmu0R1cSrbxbd+Rcea3S8kqwZSj
xiW14DPWzDYg6q1lhY+0Rhwa6NPCeulSdkQW+RkUpj3vRtk4T/VIVk2UTWp+hHzJ2BvyIknoMCQ0
4qxxrNJQ9NRgNnnZodqmjMEDbBEOtxeGgHoZumRbpxtjoMsZ5oR+Q6mLW/UEwg5XvObZdhw6hhIZ
bSrfQE5Bo+lReKP0o9kLcLL15JX3LBcZV82COL9aAgLRQuZjd605ycIwE7X5zVRot8KaCWVg+c+L
YQPM1vnmJk75w0toc3DwcptuQ7pU9rWq6+mJqFUHVEGsu6/oFPoHy7QARtO9Ksqw4BTBKj718s2r
tWA/9IF898Wc3wWtqpkw7AFtXeccKLpN6hT3cyWyetqy2gaVflkBXH9SWUySj0z6FlEkrfMfOUqk
H4OeBD8Mu9GZnUr7BhOVW4cIYOWtU2FFx9dUX9NC6p8rv+VkjmG8fhDSafNwwXuIvNk2TMCwRuPt
fG3gvFRxarsqeujVYScqq197OrrAFQfrfhfHnqXWiPRKK0pR9cDrTS393R2nZV7Rr4YFA2sl7lZW
RviDPg1BDv/VNB9Ix7YfUDAn6OJwIWQhOMqYRm7SsOeaMv+hl3HlRiLIO4wmDfmakYWD+ZkgieE5
0KveOrRnIfjD5rAEVmtnuaFhA99BKiX3aBZ9G2t7kd0oOymGmxLmsLFyAMY+sqLo+T4LcuPJ81pz
jKxJxptUHjjrEypWezWnvpmsLU/N1sacKoBCVdW5jz2x6XILtN9+7shLo85Dtu/DkunNHegJkUSD
rlHdnpK8uGJST19QUw3vpcqTd3az82sBeeGbv+RIIWhg8erAdAFSoNBjVhHfvIfvsiGLnYp93N8J
L04f6av4cZQotmPhSNNcj2Itzx/GTMU5fRXD/TqrbLmsEuG0G/L+guCi8f6XvfPYkRzJ0vUTsUBN
45akaxFaZGyISEUtjcr49PfzqOq+VQ3MDGY/iwYa3VkV6R6k2Tm/xAUf9MSNGgeZxeS9Q2Aar101
NfdomZpqT+7Y8tMwsfxEFnfHyYjHOY16uzYmaN4RBiaNO+9AxspkBoNB2+a8rnkJaJy7RyLFoEcg
JPB9ylR6sOeDLLg0TThRHN5tvBPWxNm4mowHK2mMyZYmiKEOkmYx3pkRqhQJPUNiJDpfvqUD0cCh
jJHdB23SFx6ZtD4MJwJKLd/7MRlaoWbHJpXf/eo/qnolGN0W3vxs51361lgkIpMsX8c9iT5m+lZr
av4lvJyAubpgdApqg3jisEAEc6LBK30YYXk7jBqz91y1ObYB7vjkmsFR3jxOrcpDnwZcE+vTwj8t
2tS/rp5BOnbOa1Zbo/Zu1Zpn7XPNIsC1Gef6qM0F3QaTo5xDQa7YSw53xgFLyvBKCL2M76Cp+TvM
dQx1NikjMQNAQAvwZEzhib4W7/9biP++3wqWxP96IX4aOYg+q1//WIlv/8i/VmLrD1/oOsVNgt4k
QdPfv1diR/yhewYnBU8+XXxfe+9fK7FL6qNOGKSA1BGGTrHN31biP9sFb3GRlCM5xv9mI4aa/4do
iI2YkicyumjOsYiSZJ3550acmGbv5nTPkFSS0RPQmiuhy8IkfzqgX16kW2GULWy/HqO3wcn8Vrn1
cnKSeDbJL8vzeG/nRvKKAonLU2ayXoPCLguTaGuyMggOuf3X24y9yVl2tvmUVpjvZyghumOMjFlv
zj9ybcXPUSHwsHbCk0jAba/SlyieneqkPGF+2svIXugwlY+BtXrpGBRmTw8yjKRp3vQMN6VkTp5F
UGdje0cihN6EqoU63XCV9RS83EIhmkwmOSM/4qAI1ozqkZWKRS8sRW9/Z8ghCGVuVvIjR9ct2kMi
PVCySVclMzi24eIBonclyjBxVLURQhKebTW5z45uuXDCoKHUNgiRvtbaPK9bvR+qJTTSxX+wkyX+
Teh88hI7s3zprYaPg7vKeuvHJH00F3MhvmMYq81omcxGE/chioMiru/yGkko+pWpr7AdVSkeGPyL
4tAm3vKJtix/w8XkfmRZ3Y7hlKeLG2q+S3dDY9BCHwFHTE1UWKsVGnjCL/46m2ArSfw4m4v31rCu
3Bw+RfnMzJNWkS6z8ZnL53aR0nZ57dKEnc0ahP+elfr0UA5mR058MlW7ttWxR9SVy7ELQcy805jj
sZ9KpiPszBr9MCTFLJzMIOEXcjnEGmaEBrWh9BObpHjb6p+EIanTQR9Wf8a5MOXZzG/GjqRkVePo
9O3fOZEJadQttbBIw7dtQcWPvQ7U52jdrWmBfI2ANg972SonqR8sgyzhiV9mFWImJcM/n2bUoCRy
eEUorDb7RW589l4yg+U7pbKK+8NNtCGkmmvwkUGUNLPEZd24gZQTgaerZXOK62XtxlveI5kTD25Q
jVZLvU+YhogsPqXk0giuY4OruDZGLTsCvC2/K2Ev2qHVvAR5Ax6L6iEp2xYZnVv6D6rrB7ZqEKto
tLX+fSmxjR0Nu9Tzg0t73tMwjexjEX0Ni/kibFRQ38ktdPMT/Xn0xrTzJN5q26EHw8tg3hGCwsXs
u16Ln0gWSoZw1EBPaB4ovSbIyq5sHzWX5Y4JSGMiC+Hh13mfOmZynWL07AFNvwnZN7IkvKRmYc7P
sznPF6MxvTFiyaLcgBEQqYM5NkjsKQdZh/uY/BuXaEMT13quSzRxmAEW2ghcSiyKMJN5Xm+HLgdZ
qFVujMcpcaxmr2sIpoKiqu0FRZND2wWe6uksG4JTmTw6DBl12uT5xvlz5XQl6ydTvf5gNGn3lPt6
kW66wnYGokYX+ex+LbBDNfg/69m1rYipS/skcaW48zOdtbdhGtb4MtmGbSRuH/OfK/KSzFewAhbn
5bZDt1/rtN6RbYPAxls1JoXbyp0uDet3a3btNwoo1g5vsHS/YdVlVe8cR31C18bvlKwkvzBhNr8R
f4wU7eYOPTvm19rfDBC8kFU3OEDekAEyKfv+JKy4+OnoVs2394Ui0HVCOlLiVu61+wIami/QAaGi
+O58QRFW4glF5GdZ5oeE6fah810ck35uYKlF0QmgUX2BG83QmyLUUAY/twvk76ayrVMx3Fobpskr
1psiA6hErlmJcOgLQlE3NMX/AlZQFFdX5wtuwYIB9EIgPnOWnwhvCFLPi6tNZxfecS7G3kOA2Eza
hsMtzL5AHeOG7zB68GeF3XdaqL4gIAUYRBoVsFAukawsf4JFAh1QON4wJDSkrHZNvegsW8D6QXnD
m+LJJzYfwAMYqvmCpBZRAU/5X1CVyjvV7UTfI5LqiYJ/M79gLbdef9Y3qAu37O3M+ULA1Bcapi8S
ZGz8QsnGKQMxo0AU9AxkDmV/mUnjtzM76FDHL6wt5tf1QPuA85GVsWIJtY6lV4uQhnNg2jSv1HZW
i8uUigvu2f4C9Uaqn57ML6hP/4L9BlKCv2eja5KtdcMFsy+IMP6CC/0MQj4gF413c/2CFFXWiQN1
cwbQKR7Z1+kLfrS+oEgIfO/CbAtAOfcVG65mmV4Qf0GYpJpU727M5zsQpuYTHqiGdEdq0Q3+/IJC
hy9YFL9E+qyRq/I2Yb8HFKoZA8JsRSr9YOejHmiVah+TmiwI8hOMFA3R5DrccU3VUukKkfRX5+P/
DZP/GCbhMv/rYfL+s/9Mxk/1z2GSf+Rfw6T9B82DPv4MkyvT5T//HiZd8w8Xp6Hr+ox0LiniCC/+
GiY1w//D9A2bidL+6//89zSJeegPV3ctmiIZKGltxjP9H4zKf8uw/GOadLlrbJuse8ux4X6Ec2Ny
/q7+ZwwT5uwmxcZKyqea1L3A5eVDdp54/yv++V8/iWZm3bDQVn1JKf5GM9pT4RqanRf04il1bUfd
uSd11UYCgE76b7+Dv2ikv6d63+jm/08a/fmjbtSUCX3EJ/zP4CIC9sfBHPhQWMDvUzKiQs1wHrs+
/h/kH/+kMf/6ORa2apoeXI/v8J9fHgQZmeCFn2+KxZQlOkfYC9ZM44TfjmikHHf5f//B/knR/vUD
6ZhmOXF870+27G/f4YSYOaMzE69c3Zd3fiPA4/P+QrOWvS1SXwucVMr/Sa4hvvJ1/vF9Cmpd+J0J
ys+opP/Ph4TG007zpZVuSOv17jWC23/VrYrxzWDHtBCyP01LO1/VTbdiDbLds5iUx4WcrmsMYh05
PYlzTltUbz7I6jZHgH6cPN29X6kCDO2KTMhUjf3BZzDZG7BFTzn6a+C0hfoVKcs4XCu496BqYIjb
qRRHd2mKbyWmyY1npmBlRVc3MuyLdoj0CYVHoErwhJiIb9TyhfeNpPtqlxI6aQdyltod/XHiR6zH
9ofNr47GwpUcqqovyPEYxkGduSqHT68pf6bFlIcsi9dJemRwmj4tREjsscBaQ8734Xlgow5yERS3
Jy40gnQp+yJSLtPeDDsVV8fr5o1RkTXuumOXhdgJlteaoXSXwTLfFbOgOLB1s4ONS2Hv6NWn3nTm
Pu5uJBgpjQlYZWN89ug4nlr2GBAb6ifHoFLqh44cmmlxFuUWymbcAYUgAC4ryss0d0RJ7WcE2oUl
A8qdA3w3BG63lMgPfaCiwe3OKY1ZOaogvYi44fp3nB3FI/Ps/OylrXEQKnciU1td2jhr87u7Wvin
Mr2mHppGsGiNM+28mIkgvF53QJXE+CNxlRbEaWw8a1Z7Uyw0sZOFaqjys9tgg5qqMj70iGY35koA
bdz78pji87nLyz65H8ouPhgeScHUC1qE81e6hvK2KkuqTZSzLTBDu/CTSxxmpTkdW2IWn1TldC4l
TPVsADpV3nHInfRbQu+4EayCLXidShdXe7Fs4XGsI1Uj9aeZSFaBZsjNH1zZzG9FJcf9HGOUDVJy
E8Bge7E3sgxYHpWx2rAJGpFdNdNOb7I7uulWtAvr+PNWC3CsFh/zlO6CWeM76I3HQR/6X6Ouy1Me
Jy5WPb7c1bGtbSZhpkOQ+3QK6o7ZqzUBz/Jy6N47d0oO7pRbeBJYJUdfS73Iohid7hESMacqWyNL
TTOBoYbzCpnY3KOFxkiS1EUYN238JoY1Z3fPiSC1K/2I8q14dVCDiqDryg+l3QqgaFhF1CV+DUbN
kF9n3jukGOCnO6jnzK+Sx3py3LM72f5LDBQwB4krdgx+ydEnFvyC+UcskFeG/mKt6a0ptY2vhpHB
ppIVtTylsaNHyJPjnxkSirvFqfNwVV5x8im9f6BiQL6z0XkDQaJtV27oaqvlDy2123RjKr/K90Ot
9GY71xOdKx5Ty0BldXoLm+oLaXU71OZdRzqlu1QPk27mrJkjzaA/a7+cyy3YIhV79dqJehc7RBUF
lm81zSVlO94XlvTzl6KwLCNIVKn/lMyo3lbRvKc2SQa8h++C6NALVwrf9wp9IMJYDfbH2mnuEC0g
Ld6WRJdxiLS4sOejm7Xk7ZOJda9T2eDluuHsmFbZyHqCDucINBiYsiaCt/pERj8+Z1NjF5HDLOZt
kDbYF5K8JXg/yr35mDpz3BxrsrveGOLsCfLRWj6rCXVGgBrNIQHPlMuPUQd8Qagtrdd5ZM49Fl46
/K5aqZ4MVaXWc06pM8B85WoUyFTmmh56TSvsqPIqIvXTHFCfpimrfMQZJgIto5yVmJKdjvYXSaGt
hbEczg7RRhgF6PnqJc3i49ATGzLB2kORtiz18zEBaurgg0IaouJXa8royq3y/LedqjWEzaTNo/Mp
seBxWviDrfACm8iOHbvksa8BrtFz6ydtdDkv+D4O2qT9IspxOtPo1t4PgFuhXo5seTTt7JHa42FQ
01PB49UMekixGe0Z/LydsTCCD6n/LEd517vuPq4r0fKzhL6lcG3XJu7R9BbqaOuxplfXNu4IEnpF
vxHWa7rjBqJ2oz95w3xyU+1Qtd6pXMrXee7enabLdkusfjid8WlNXZAP9s7opzO08IvQ0+mFe2gH
c7jXXRgMt0fqjdJ/hEYimjQ2Z2QMyXho6ma3IjUPJnd9LSgqhdakf7f11s8y689NUVy4JVE59L+x
f+4ay76z7Taqyvap6cqH2vJrutXs3exauwwk7WPkbAiq9IY0eKjW8QwFRS3t61THv1N7fiay+M4z
eEj8muJbgv09s980qf/WEy1NHbKiLJRCvm0i5YNoeY6mde/pHRkgaAlUB8iWpz8WHffhqILE/0W7
KklFjh+la/nKbjoEJU3hmJ1YQwricskPJwe3PjvO8i1zvb1l058nl9BqOHcLY1NSkmcPw2c/8Tde
jXNaqDviueBjZRfgamTebFf+RLeV/Uxcjnc3yJlIZd29Jo3JvW+NF8cW5pPt9Ruq03fdtDxT2VvQ
kNc3l07Ee6AwniOz2pMXulUtAcZeqb4RmtviwSqP8zxs7EzgQKNBlcNSo9wN0SLgoWbvxqVromTR
iKQHiAiNGWliIzpKJB1ypf0+bESpBaZn7mC1ESCo/l5LWVoNQa1ra9n93UgGuDXZZDbEtEqfy3VM
oTzRyBAmcbRxaEbQEdQBg9llDqOhXtQXmNJkV5T1dlyzg74KGr/Tz7IpftaW3j3SJrpRHrnWtmke
c6Ci6WZChbl68itxUl1i3eVUjBPzRPwQP4APn9cbL1aE1Vj61hs0yMZFvKlY/bLpNAXycMcQagUz
ZTrSyivRN7mD4T2YXt5ewVuqqMSCEOh6f21bCg4WXxsfyFfzD37jvLN985VJdfK9PN7eCk+hdfVd
0g7D49SP8bZpOkqGtHjvr+b8aWpLeum81TuiOL6Ps3qvdChqGwHKpdCcQye0Zk8P+6FP5IJvU/uw
uOv3aFKnoBLGhQ36oV5oc+lJr4dVz0ll1wUW2PaKgFW+p2xI4dxTDT5Kc6fimRRuWUTDmL2jkZfb
fkEBjueRP5PIcBHLg5yy18aYHwH4Tv4s8UmZTcrDTSPrbJpXw9MuOPpIonaB1ZohfVqUfjWs6WBV
7YNvqeOYyfNE9jfp1wiEqHOu5x3dyReoznUjdMxCXXJy7X7fLDMsu1Nv1WiebQeEShm/i2zee1b3
2KXxKzD9o+VY16Toz16Z3hf+OG0nitANtd5MpqMVZmr54aKKUPjS7EIc/KHfyznfrZ191nhdIblI
rpDFBf3OtcyLfCtEdqV49Lu1VPR0ZrtpQNORkcgXGJr4MOzuMVFGFUJc3AEdb5DcbcE67npZFjiJ
qshIV+3s6vXzsOrfsWLoQV1OUaotWXQLluSRndOjtPCC9XzwRMDVqmUBMyxJhE2p3g4V3wv30nrG
uXdec951opg4CxuAmyxzrEevGwh4BjYX9mjshwIEd+kFsfQtdOHQjl7gt+aLJo1Djf9wo/erF1T6
pA50uZqh1ps/dcEvsbh5jjUbnL7QfrSlrdM+N7pH8mkpYk/lS9nYT3U6aoR6TOiLZ8LZpen4SOas
Pntw+pt1EHongElZof7wyY1i+jElTRzWU3sZ3Vk7ZrO2WXm1eVT8d1nWH0tfR57M16cV0jUgSB99
vMflRN5ft21n8j2w87w5w6T4V87f8LNdqpL7xnOR0xt4+ahNoHbXXomeHBaZ/zQn77s5lDsltZPq
m89bf+pmwUPNMbWxXb7eMimHbesC23SusW7zFNS+/9I3JNMTVAqXS+se+Px8FLe+5ln7q1zkifZP
PPfuzcnaWbSCUTUVmDgiTgv9Rhc9973AqaQWDGYpT/EkaToagLxpKLjh5EZTU3Rd1LtmdXOdAt82
Z2ZNusjoMPdajfpVrWNL6+iU3vjOW1dAW2NM6LrdgBeiBmjOSfSV+vJKiNVyBON1ftBtUjyTHX6V
JIfjU+irp3UkEG9tNYpm0tg8V0i72bMGF2kGfbrgbczHOv1D32sA0SQ0q9TYVFYjnojpYwJI2Plu
7yJPXQIQDcbS/DKoQjtrbea8glf7yC5ofx1mizg3t8IMpzKKSgUdhv5G3DIFk6lMH+Hy3c9CL5d9
b1sXorXT7ayL4orsPPuVj1BrESXl7ofm+loI5k/KJsKclP7fuBiQofiHWqQLMWNSV4dsRE8W5IuJ
Wwe7hgwSozLPabzkR+o2KISduy6qiZK+j4U7bd3ZWa590QxPwyCdO4vEzEtf+N9I+IbxR0L2Ky7J
zCeubGC9cRM3TAqe0cYfmnPPKbizEXURJVi4T72q841OYvh1qDUgP7NctjHKrKiFcMFe5Ux36Djd
VzXJleizdGSJUq28uPPknWRmIPfO6SR7aP2kigoiP0JqnnmdiLV/y1RqnqCGjAfAARzZ9NgXF3z7
2TOF6Yy/sa7PXVg4cbHlifV+ILWi0J4L9G3hKfzteWO/mfLZ/E7PeHnWi5V+ajzFp7TqM9BfcnvH
APOyhFJK5gpzAu/+ESt8ssMq5u07Ox4uTjyUmzLTf43U3G/R0Q74RVLxnC+Lddf5Rvc0r6YWKTkz
nlXGIXXWmB4d8XPqDSSEHCRHufr8ohdajFO9bRSE6Do+9k51QzW8fOl2GHK7OqLq0ciOyEc1+riD
JGVqIsZI57lVZ70y6fv8XWPBFM1GODwO915qKjVedLvLjDnqIBVzTOwD9XVDoNCCWZtO0XAdlnPs
EoBdeiXm4kUzLrKnVe7eLYTxNtgVetub6g/o2G6Sx8pWZ8OxOVxplD7oaTKhG6ZTYgeTB4GkHItl
C0mJHc9VxRHTbFz+9gyiqUWNdG9uDaPszq0w0w1SFxkRc6lvGtWNG0Il1Mag62Q3kt69NXx33k8j
RcSU0G56S5FWnFpRM7c1iqraA4LJbRpNrCECJxRny7BFYI/xfTczLRmYvgkw8Zddw8VPSmdu3mpL
+HUV7USTdbkcEYa1O1b+JzUtlGEkszjEirSfaeg2+TAnl1wu32yx/nIz8ouURlrjZA3ahsoQ65gi
F7H79VFAWRSmpR8TAmGJ14F0WhI1ROVqONtlweg90YRwpAOxv7SDmHdjuZanFPk1jj+IRE1Z1nvs
4+Tgfd4lukMiILrHLZKscUM2rMKTYj/HJkOwcuQWNZjPRmFCx7WLn4bIcdzTYMIeOI42XfrKa7cx
mS6HoXEoYahik7tyXbQrXLA7C4MOxkaLPNz+geOs32kH4MmDEgxpP3G3ysBsiSBmrMIqdR8c2z71
tJJvBNEn/H1o4FPI0al9z7ug8ZuGXnb9QKGId+ZVXrgwPXRriMoR3aX2Xd+21yUj8Dp19WGb2It/
7PzZUAEgVv4mmwqJpmyT+UBJzve2kW7kltSgo7afNlIUzW5Rnb2xZUJ1hm5VRE7Iz0yt9RY7N2ah
TGjbNE6yQ0qB8l3XjI9wsG7k9cnrpCNO8dRcbPpOfSxDZyMJnCCsiO3Y8757+2RxYV46n9t60rdN
BQwx1Yb1rqq628Y328wCThDMwroCdSp461JGbJVVxIoxnhz8Z6FFkyUjEXTdFsVQ0DBxhJXBg5no
RYxklTptL9HiE4vap24Wv3vSQlPB0UxyXXnNFyUumR/fEX3GOtGb0zcLoeXBV6jkg2aykMKZxNff
WjhenIlTkPj5h3bQs7PQ6FXBHuBvJx2bH7IP/ZvBwXxoC72PKEHxLhzxeeh0Qu5ZY8oNFwEd8QSV
hFjvzY3qPYdSPueW5WYs7yvw6ka6Qp3Bwau7fJkVi05ef9fieH5ANeogc/Cd/Jsz1MWmFUZ8iPnw
GwkNuOnMwZ6pROF/HGH8j6ZOIZzeD/qj3zr5Te+PzjOpNP1FdCOXpWa5dJDX41NNVOqJXbzdND2Z
PIlGdjN5qR0629o/EBdmkLCx5gCbOQUZhBb4LTEblYivNHobqO+7VzUW60HFhRVOlsfTafXEQZhm
BdNffpokW4RcFzxv5AestnU1kla/I6FZ51zymcq8rs4X3BO4DKNC+d6rSdlYhLQt2S1+rx0t3yUy
Ad0wIETzUiDyRxZqYPdPvTDOG5thEentjPEiUoslAsNZ33kc8r3s11t0Qk5aS068WmBOjKApr0fg
TDwpNoOyND4qmsr31mAAOltIAnif7t1lIvhVVGI7FuD1uZEitRKte08qanW1e+uK872UwYqiLoKI
dg9ak70MpfFiCJS7sk5Z5BuH+U91ThDXPacEj4ToaUa3pgLhhfva3ZTX9Aswwqxbas+QeNcHf6w3
9tJ+83Kxz2Pr3lLig/Sp74xSDiMutYo4sIe71F5+2u1qb3NbVpvY9lg7pPyeJjPOSIoeaUhhyev0
4WD0s3PPO9df1qYYzj1X/L7KDRm1uPX3aZcsG7clQinJPE2/pxeoOKo5uziZerM69amhWWNjm9VT
very0Z4BOLohSVRY9hVm08G8a8eKMZPuHYEG3ZgDO5tPoznO29qp/bdYquXNsVr2KEtoF7ITL2OZ
2Sgy8UwkgnIcqm6e3Em8er57Qn9QbksyXsrC4YbrE3SIS/etdlUXmfG8a6fl6BE/ydAQAeielWeL
j05xjxapHrFP7SdvfJp75PiLiKpifXTbsg1B4LdODhSS6c2FUiaT2RcLu5MPZJtk2cPcywgAPKK0
KWocnsWcbse5zg7e4ly9zH/3e/2U49dpbROrW35MOnsv1up5sXWxRRgTYk7fjw3npZ89SG18ntL2
pa/HsG/EHkx1m9JsMQKH+NV0TGQWlam7xdTza4AgkPQTKFfe19rqfJgmNWsITUuDy5aeqcjstE2T
9BvZqPUt96r9OpFSlzo0lKlNy6Beltqp73h7a/9keca2iidqlyZBjMyCf0beC9/a+k712iJ+TrP+
G2nzBF2wGt9WmzU5Eh2EYKulS4V4W6Tx36YK931Bvhvpx21v4m3B4XVUvvsSI0ZyfGrR7ZGnaI38
oqPXDoVoTtK6B/LvmtxvaK9uaUBBUv2srLa7LpUv97PZRNwaR7Qn7ftsWcfK6XfpNB/slFs9i5dD
klhR2pD1ZlMqBbh7Hpp6x2LKsxpb55rEEgCDcEllOPE3LZLmW5v3UZIj1fCzqKrbe9jQd0/jGBQJ
l7buniunfqwlABICbaAVeheIwtt6jQErYPDLGMPcc8+LJ3epO4VgHveW1RLLk6ch2ueNN4it5hf1
ma/y4jvx8zD0TBk/rNk8yyzbklhzb8/2qcvHIpIlcpW4vFcCmc268C8BfWbZ8c2JgLLknJDkTN9Y
9UTwzaVUoF/c6NZgRmtX3eKgdaI8ZushSdHIrP4HMUwkghB5wOUBPqrtFzPfWNZqIu5dzqixL1K0
nBfioo3tic7JqHR4l7XmUMes/SPvmL9A/AXtTG8xt/xDWyZna8o/Zjneq6TOoBCGo5mvYWo44hFg
XTEGlFETj8PGddzLOCLi0bQbgEkZYN1My4NVmMDaCAZQauX3XPgPpTtcekbKVS8AEEygNT59MZEq
5PjDicCtRxqRxqD3plNbSnKYAGLpYNplBMO3tnFaqhHr20wsP7DTPQavs03edOgm8yNy2Ke0jCMv
N+mNIwOttuS8Ga2+DAaf0zTWMGOlBFBuh0zfZynpVRbPFbvtxs3tD0vElOcV47fGHl97m6MTQe4a
FdI72aby0KL1P/V55HYZfy/pcujn/GA3frTU2bcp9R5gjF5MpxYg7+NHaU2ntRD+AS7i2ebUauEG
4ThJW0i/q0kd04mkp9y9V36+T0TMcQnZY2Q+sujY33pG/zg7gArm7FMHli2nzjYOTlHtYt95Eat2
55nMyY224ltI7Kcxq2UYkwmD9PwyT9WvnLaEpTN37aLd+W766aPICsFdDrHN4ndb5Ro++qw1d+wm
kaUXJ6dMT7G/PBZu9zjqkHmpI491K6/cfx9NRpWSa4iXMkmXXWUOzE8ejWGwgmG11ndeX5x70m12
sba+wWAHc7WcyAW6I5VsZa+I9TOpadmTkbCHaxQJXtcVVm4WTcKkMZnj05pVz0U+L2FKv9+m0LVE
YYvqWbvs2Dh4Pg5zQy/UeTZ01ED+em17gtKF5L3g/SgPUnXeLllsQSqT1e6HzjNe1I0XpAgWhN4Q
gwo8c6AwccEHZ441gI/oKTeaGWffNYoJVh46fz1lumVc0EMNYTHIsts2lH1tjL6/jUDC3UIkQyJ3
5a0StEyfKvpFvheWmd+XqgP1KXzV4SGJ9WjMMvNxUplzb3kpaU4q8xPqLgr91zT5IDHkSIwcRDFq
8ySm5aHT0+9lusT9Ps7ojsfcnozftLlT3JBzM9/TCdfORGKJkcuKQj66yrLvJHXSolbV/UMHe7hv
CtN7sjJ/fXM1h+TQahJXze8MRLslG7OfJWskJ1un27hc7oEOrW+xluofM0jyHkUVuiqHcBDC5vQ4
zKHhyk2WUKiKE6zaxl42P3b8ZjaK8WYTt7iI8HpOm1om2affeSRNyHWM3GVYQlh1i3mckiA3H1AK
j4u1hU5ABdzE/iORazSu6ZK9sWS4yLBnmtbWACXhYJ/mC1YUktOU4/I7qs35tazjhbjIyTtOziw+
U5oCtmjWluekGO1ACOJRZrtcXnDAompEfJcgIIsaZJ2YbWYuAMPX27006/EobnGQcyZ/5mn64Q3O
cJeBHmwMBPXPY2XrY2A3cqJ1rWgOah2Lp94BWG3nDFAGXDVae8MIvcapwwIqRUdoyDdRJpCSAKiO
t36v4QbJO/T9+bBosty1cuD80Vdv64muPXVNX/MCcbR1iR7ZjXFtwNy3C7Dbo6+vxSkbnB3ChAeo
IesxrVbmYArA5EZH1RMtoq43E9P22yIXAnrJFduYcqjJrnS4/52kBFDP1LQZgFAj0wJqmizAhg6p
8CVuPO1KHQqSVm9CyBg4GW2rCPbKO1PNUGa1nZzsfpm5O+b4dpuguAiIUBuvGZ4X8uyN/BSndv6g
N95H15vdFvxHbpPCLXfMTj7eJ6cikazhYh+pL7rqk9dkPAESsqmgzeNIuJv/5A8FOVtybOTP1YjJ
nEzGvtp23jzeiVavWNdcggrH1Rx30+xjjCL/ZGHF9+zdast+YCxAxBf0KVJY6mct+xL3i32UpJsc
7aIt8Ux1K612btoW07aiXHw/QoDe5Mp5zOxv9vYzCj+zjZzFwlni6yAAeNn8u6oasdC2SlNMjIO6
LgVZg7gnhndDGtW++H/sndly5Mi1ZX9IkMHhGF8BRATneX6BkUkS8zzj6+8CdbuVDGaTlvXcJplJ
JVWlhzt8OH58n7WHOPIdg9KVqeuMUwpoSv5MxTyrgtbyDartGNM5p4YjKTX3X0uBYqfqBakER5sp
xLRDVQvYrwOuEmUWiAfHTMzoQVoWwD0MOzFVsMwJUOC/ukjUouYpchMOCKx43gDPyttYV6tnWJm2
3e5faZ4mOIaTqKgSh/esKKYtb2aOTx7eFtFdGGDjuf3QCv1/dd5v6jxNR6/2/1bn3b0Vb0v/ln3C
H3z8M/9Hnuf821ZNc6ULwGQEsvnfWg9L/lvqFsQBB6GVYRsO/9f/yvOE8W/TIt3gWI6OLIqc3/9V
56lo+myTf8ahdsk2NXgAf6PO0z4r2QzDNKiVMGEsaAaVJ0RmnxVmKuXEuVLOgX93TnGg+/oUuxex
ex66Z5F7dvG2uz16f3g9uv5tkP4gn9P3Sky+tLpXYrLkQWDkIL/9p9q9uyzdG5RI7gN/8fJ2wuxf
//ptt3m8fz47vjs7eb59v749fr0c3Z9+xycZ39fO7/GCSLdOypLSeTyjhPrSRJff9/MDrPNfXdvX
BvbEj9qkd5qx9rN0H+4uc7d0n+4e7o5f3tiW3Af+/ZS7i3vzcn51eP50cxi6h1fuxeHV1eHJ2dXV
iXe2OdldHe6uro7W/7Y5OtocP12fnXhH10fe4/WZd319fH7pHb0fX58dXfrHx+8//P4PE6Rvfv++
ztE22dyVnt9/+nT6cHl0cPp0/nT88LDb3RyfPoTu5uTqZLM7OtlcXZ1fnW/P1594dHl9eXy9OTv6
AR7zQbz67rdQUPW7kLQkPV21RFOM5cs6bRjLl5ebt4vQvSkZzcW9eruJGUuuJvxXqhvcq93bzRvD
ezOts/mev/O+ci8eI/f9+fHs/fXx+TJyj54vmV2PF+/Mrsvr97v319IlLc+sfL+rWRAPlycnj8+v
x+/XkXv5+sP4ys9yyy/zw0Sh+3ufQBtopoEqx/e3p/7Bqb/+59Z1N4fb7c5zPXfj8RfugX/wg1RW
roP13WDKzw1TBTVlXJsDnx4yDS9f349fznP6+wIfxr06Y6wK9+Tx6O754vnshy+5rqrv2t4TtXaj
TkQ202nFPKjN+1h9CtMLjObXF1q3VO++X4MfePH95kzLNi2UyELa+9YR2Ib1GQ41gb9U9Wk8nvSt
PMjtkYeQ99rKNxRCPi3Tc6zITTFc6cO9rmPFox8py/Oc3o6Elf1NKOOz73/VH/ddcq6Gbmk20ldn
bzYDNS5Ui5dJZvPNC3g09yp2X14unk8unh8vzl6vVffu9aflLP607f7e6N50W6Km5l2QRluV51nj
3qIkJ+UaPV/bTug2HQVM9rHofhAxfzliUBPbqu4IKdYjzd7bBGdwGLiA1xTP12HrU8y6QMHOx9Cf
u2H59f247rdlWbyKrVJpzkgN8NDe3GqGsWvKDsEo+OXhtB1n+Tzoo3bVJHF+8Q+aMgUKew52A5+z
z0uojGWsOkNi+1ndLdfGEnaJNyvE92a25Lfft7X+7N/n8NotQ9UYSMe2NYKFz21ZoJt6vbEsnxdZ
49xpjWCDxUT2w6T8Uysm6wRehSSwUPc2haFB1CKpCCWs7XFbGy1rV6CQ9L/vy5dZuHbGtAl99LVc
QZV7namMGMH0TEm11k7mNtKlvB+XLJReQa3+UZxTDeiWQZf4dWqjDqaK9ldSEFD/oOH/Y28pp7XR
nvN8v+8ebfURpUoluRzUjqYfOSR2x3bpvO97+6UVWzVQtBPeaappmc5epNMaEf4zQS/9vm3iXWov
GtVKVbT721Z0VBiQqqRtSGmLvYUdktsfI9NC6FRTpN9QAwVAxPk7K2GDSBF0CvdEWDvCcuS+kYEJ
oyAx1uw5QmjnKKqF4/WdjHwRxj8BFNfalM8zfq+tvdXlwK/MhU1bc5PAlk6RVVle3XYHfR8cJla7
yZT8vgQaVA+WB8n4gHm2UWpzK6b+QPDozOPwxpiWZ2nqvqVqPM8MlPVLcTslf7kRoIx0IIBwvFBu
Q4y/N/iRcMb1gtv7+DC2KECAb1wmOohnYMpBO2y+/9Tr6vi0FawDQ32L4RBFI0XcGxhVBBKtAwMj
i6TcdrZ8kDYPRnGCfuj7lr5OXVrSmVh0THW4q3zedNLOzjNZUkoaYMR9mhq6eqIY0vphgXwucfnP
pGJpcP2gLxS0rL/it4qTMuBRfar1yY/twSL3Go/bbBy0M3NGo19hb3L4fa++zCwqmrhRqZJaedUy
oMB8bjDuFOqHRDP74gQXivP+rjhtHpxXnWdut7vHC+RuvljOouflPb5wjoINKIUfAqAPa5jfv+H+
T9jr8zhhj5iN/ITyTl6rV9a5fla+m7vwSF6O5KwubN55b9WLhGzPYXsgz+WN/sNWvz/q+79gbw8e
IolGZ62VDuuEEnLchUJ9qxnjUYn85fsB359GLA8pqcpyYBcQ5+yzsJXEqNSu7UZfDChohb00101Y
qA8/tPKHZngiZ0uQzFTOlb0xDSsZCATPs69H+SHJtdGfB/Fg8/ABEp5SiIZcc4ri41aKcTdRptM7
t1aOHLPCyZgydNdCIOvUD8u47Q2QLtFx1owHud76uXKqoTMWqxc2MliZPDvIZmco2+OjEI8TXLmg
OhQYdi/qq8YHVJV7iyJrcMAbiyR2Gr+WXfXEeb01eBn7y2OM4TWFauom0ZVt2R98w9/XT6I72RLQ
3bxcnJcpDfWnMs9+2HT+MLhEcLo02P01S983k0+ESb0beUFfn3MVx5fhEpnR9IPx8J8bITqgmMxc
cxufFyZijqZV9Hb0USjMrgM+ws06O/kHXWG8xJpBEeRm9gJvjLmMwNKSEYVhK08MS589HYutH3aZ
/YsdXwXqpckOY2uStOO6/n77KihFTRHVw+hPabp6T2RkOmWCNQAVPbuS2iYvnSftB5PI/YvVR6MW
Cim2N9aAtbeogzAvMzT9oz+0dnlkNc1zTTF07C2ZgsYFLWHqCqqU/Czoxd/PQltYxPjgMYnAPzbd
3/pryFwp8rRgVA2JShregE8WWfth4/zTDGEvoWyVTq7Xpr1RBd6sLo2Cc3seWtvEyPojwRn/Aw5X
7G+O6zjqa/KNuxmqf2dvHJUMo7KyzUc/0TWJShm8XY1pz8UwzvZRGqwuWemUb1tsZfhbpNi0Y9k+
4it4oA8A8PV5tNwky2+qEU9pXfzgKfARzP1+eqw/j6pebgPcB2CX7s2tUOtJRXNa+kK2IS8+XVO8
GJOozpu4XPeiNLgycSs6WLgNc40XYXvZTjyYe6qZaamnLFrx6/vNdx2QvV8ErMZgJyKW5lftxSS8
j5oIiijHJ22PQmSWaGR46Npm/fjT8l3/qM9NsTNYlMM6fCHi9r3la1R2WAl96P0httHk4FbqdnDL
SNFXhYdoLj5ZpHqAYvaqUtXph1jlSz+FqtprVazJf6wT/fP8o0SpsamOgsiaF0sIUA7rY4/X6QzD
N0ytxOb7Yf0yD5nnGnwIlQJjQaN7R5pKnafMZhVlcVKfZ0r3UMlxcgNrfuLFXv1hBX/ZPGD0CkNT
Heq02bKMvWhPAWKFVt5K/SCxuo06I0Qs+qU/NLt2uGpRunPAjNkOuKy9/b6bX/bKj5bXiIThZW7v
tZwpVCc0rZP6gAGRoSrVSdNXoQdt94kqt4OiLMIfvuOXfYQWCaHhCDvsWZSKf/6OsWwn8uomG1Xd
4DiPBxPP0uVPvpl7n89c7+smhzKLQvKvfYPAnEIhrKOXaqXuGPIkt+OsvYLhMcnVvooiozKa0uqH
M2BvitIoRBZmzNqmDWVqbykWBrQKu2sg7FdV+ytGi7nDj4KXK6p15fP3H25vGNe2DNxpSUdw1oCm
2mtr4FoQQK7N/a6LxWWQVMEKCq3+7mN9tELVty41kxCEBMjnjxUsMw9nVGv5kkLr3SKi5LkBffe3
48Z8cFSH894yBLvY3tKOpzo0y4Vx4+EM5V4u2+IeFWSVbfumbn+IvvcvACQ9VHIBHGTMMpUu7U3A
mefMrB6oiIopk7EPrUonE1KEEn2H3RiZfqmiFXAAvtXzYp5XY1M8LhX8J2rk+jnZYJ+BHEiLUbM9
5ThFvCCUL5I3uwDmBHGqGDcRVQAYRumxhunBRDVAe4zTYAsDHbfsy7+cBoTdoAksom5yVELdi9sU
kIdNA0SV6ooIONhCiiMQ6eh/38reLgGWiVZWfgRQMvJT+yFoGJY1pEogvaCbiisN5cNTrdjDo0Ag
sZZZzSsHWDdvvm/1yxTnQ9m8izH/eCUT+yFVjeIGd0Y+lFwSB8Qmpel5UgY/xDVfdgrJtssNG6y5
xab0JSadnXoAxIXroFNrlGLoHT7fKHcU2+vUWnkSJBaMv4u2mYICzpyz4jIY0S896xg7MFVF7pNu
rDdjgm8UEoDyh8Ur5Ofz+qMZU9A1GCDkEvbNP1OELZB6KPqoJ+TZSJjDM2DPVIQN9XIkRru6rvHv
88IoDrdtP0Wbzm4nV1DFtbPqNjygwlnc/+03XSNzrhi6qXHc2HtRZG53epwnqMAdynAP4sQYt4nS
yB96/nXm0AoxquDWxNmtrQPzW0SMjjzO85pWksaIr7EYiS7GBIXw3/eFrXFNnegq2JG9LVhpkZHL
RsfnKdaQK/VKv0MyXfyDuUK0o2lwAU2N2PhzX9KoNJSscjJi+oFCwGnUfHy453/SF3pCWouGjI+8
8W8jtoD9qIlZM/Yrkb2XUh031IUBGPt+yL5sJEx8iCo6X4ZsE5fZz50hJsCQb20ma0vlEv8mpJPx
Qv1ZF3U7co7poRWjqPq+0S/H8tqoTmhM1hTz3Q+j1t/7FncA5ogHfNvGxFOkk3qgp+jOl6TJ/3rL
YgMhPiaWo5fM8s/9Sw2jNTRninwyxVzDREHddLJkaeX/bZeYC5TrC0J53eDQ/NwOpbq62pYkmQs0
Pw/VyJUDs8Q21syNY3SafPu+ua+fTeNpAvSdJPVJIcBetzLRmC2hCM2VSL8adgljO48zYqKKkvsd
bp2U6/Npd3/bLF+Og3p95yGRr65b928fLqHuTSpzhjhZhaaxMQWEwR3etWgl+2Y2XMGelfhhnjc/
ZJX3LjpsnOuUYTYCkODo+3ia/63hqRFDN6mRwk45BsdRaeWHqQWecJnm2QsL6GZKlipntZCJDy1+
/KHfX48k8kkqUjiHhAzc0b1DHcVKMyEOx7FVjYFvYgkTrexOkUDLyCXp50qzB/HDlFq/4W+Xu48+
k0iHV4UaxnY+bHR+67M9qBD5zCDwQGsoG6VP0Y4myfRDK1/XIl2jLU2g6NWYUp8/qZN0CX5/WkCp
07CMJ8BcyQZ2ETIYn0I6BNPfz6AvzRFRaqpFKE5bPE3uHTdhP+lGj0qX6sxFpSouucukqh9oNSCY
v2yJecIp8HE1Zdbst8SLpCObHrxfGkzFUWFSR9wOIqVCoQm33ze1Lu5PX4pIj8XAN+LWhrx4bzWa
cIr0Rcc8ONKshuoLbRouTdj48ewmqVTDU260SPS6pAupuJQD5Ja/Ddi5dKz5GVK9/EmQ+j9/xazV
G96qMsMD0o6uvMKyGKF+3t2Vta3/7UVnbWvlHq73OKbM3iYwI1LOS5sS6yjpq6M+VcpTTY9/ui9+
mSi0wpzXbYaGfu3H0ck8FLlCZg+9rJrWG0VXoK+H5FlVr1610n89W9ZVgOhLY+9eo+vPAzjpDW/W
nCBoe83hOEk1ROPFJM6tHJe372fL157R1Jqs4fWfhJq1t+LCVBZRBufGyyHp4JFt1PrjXCuUjdS9
pvxw1H7ZRIzPje1NTRFXKbr2WffCcRi3lVaMLtV0+Q/745+6RCqcM52HeZbd+v//tlWxUc3arA06
OEiLirykayy8si0qWBvb6P7B+FlsWhaHOjf7ff82WJy8TveMXyQDY6t3mbpRY1050WZz+aFfX/Z9
g+wBB55prMl+3uU+92sJZgp9E5oSVt9eRou0fbyPVeAU2Qwiq8h/WMZ/+FpkK1TyThooGWPfSbN3
hkbGZatTCtpZN0OuhgeOlZf+9xPwj61At2PDInf3JWXaCqcqxyTVMbPVk/MiyXDp7JPkry/CjB35
d57iyVJzvf88dlPUUZpqZUxzC85J2lJQIMZl/mEy/OEL6RKEHhYsvFNyVn5uhT96afUC/2+8lqxX
vmC16U0KJNK65QVTK9rhh8H7w1TnZU3lrYSHbrLhew1CamwU0vvoMxTshD11abE6GslAvpHo5qny
+09l8fM/nyxCRyih6owke8V+jj8eMsuoQ1pDj+0gF49Q8RdIv/H4riiyM53zYVTDHxIyXH3XXnxq
F5Iql2/OFI1gCxLh52HthmTRFnxyeL+vu5tKwMc76GTcnSDnkVTSVQbohUJrlUdZlNiwUjlP7n2u
7E2uLIm1TZ2C0lCr7OKrMJGz47a6mBCbJTqq8sbAELuXYX6dVkEtXRMCOSYmJtjCLWEchvZDrUfX
AUsBrGPXlcd2pWSI4VGJx25lmlD5emXSbrXaaB/zLlkoBAqravD6rtS2obUEKGk6Xf8FBak8TSt9
sQF8W9itZzb1Mr4eVikvkr3VDdRbl/MNxTrisIlWhUWJAcuRmqjWm6M4oFFyGXS7tA6SEwo5Q/KH
MnBCL2qN5BwpS154YT1mBw22A+EGDbr5gnUiriR9T6rYxY2hPGmrBmeTKK4V6GeNpcG1SpLwESe+
qveNEDcet1UTeTybgNSPxqC3yYQNg115GCCU92kEB4wxCvobLoTpY4/He+bmHI+pG8KJuOrLKpmp
9uW4d8lIxQ8G6OUF+T/u2luxTO1rKBRcPYyxTW8cO5PzYVF0NnSqpbhE0QSHLI8V/WaQZUzxRNbF
x31lWiX+2dbQuHWLdiMLV56tJih89LSgAxukVrVyYbRL8hAK0k1eF5V2v6lNag08KzEoSVVWv08w
uQruVq2Z1zsLjEeFIEyOC05qIYYh+lKNB0Cymsm1I12O+IhE8eMszOiR+mGYB007acahskKP/R79
w1uL9uuEWJhBm1tgVKpRTw1QjCU8odq6yzcyseznBKS35qZhaOVex/1TelBJLXzm9Kx7sbCLgyMQ
p/r90MzN8zi3xinFjOZTzcu2dVxSwT1iu2PVFPH2YPxzx6TEUbW79ioMAFV4mh7g7q61M86uC+be
wi2rGpdIax5yezO0lTw04iVSfEzF1rd0VTYU/Kc05snUlodtX+UvqTZlFw5Ywdc+ypz7CEeSycMZ
cz4OqyZ/EpXe3vOSptzG8LJ/hQUCNMhtpZ14Jkm/emNZg3oYxTqBmBkP+rzBYVznuV32cvKKaFDP
O1D2ptcaUtxQ4zUYmHI43QVkpsryCPAo2aL+qeXKGJnZsWQCvUcUagT+FCotdGnweHytVIbXAzv8
zTA78wOUtx6WU9tDEYE3M1Zuptvd6EUWVsOYxxj5lttjmGxLXkfh3Q8R9eOkmsftvCjtztFmTNwH
oNgFkSoGlN6o68tdng31cchtEpdsWemvszWAp7FAzaUHpjPUoDImI/AaYjcwywDVYMyEjXOlRM7S
H6mkk+7JJi3Gthikcoo9MAQZ6uC7Q7QLxbEaxBVoJ1N2l7FtZ/q2DbrwMF3qJPF5CrTBIgGBSrcK
6p7hcNSIKLZLu2SnrTUYb3g8TFdmXSwmtSsDXu8NQ9C6et41qg/SKLtRagwNlEHXz7Wx1ViUcz6E
qxNBZ3pdFttPi5jqsxwjNSpmIB44G94sS2ObNyI/GuQ0WV7VKrOzibEksn1pfRD2ANw3blxiAe8L
kgmIHYlDGDtjMF6GJRyhQCXLdMchZFq7vp2piJ6EUkxboWjG4oIMmIrtZKfJBQU2tuqPvWHc9AIi
jV/JOcIap2v6s3bJ8XcZ8O5KvUqzQt3DDbilKJVFL7yxWngzHfNaqBjEdFD7gKO8UoZlU3mEGcBj
Dy72YpFVeFnCPnjSuIi/AzKq2TWmrCcDJ/LMZ+KksIEzsJ5erAfFWxzXVPE15ZJF57WKGpb3pnm+
TlYvDGTPSfiLorL8HdaUjXERQflwIOYIP4gpMh363Q13Wte3R6GhaBmY9Cm50evWfCaAr+MtZLPx
jNd/8R5MeXGugHmYNvY8l89jzaJ2+7SVLw5VeNNBz62zclOcBZ9g8eECBnZ8LZXk2u3HEsT9URfH
/S+JVzKGOIsyvaBVmtStw3ifGnAQAoYuZ9aaqKm3Zs5T/SaYGv5MESpAtmzFGdOdlsfDZZQEyiWv
ssrzrC7j2fo48IQ/O2yELpfirhjsvOchNe55yTDx7aIgeiI/GhkTryD6UvPWmEEgOZJF3v8imOpu
xqlnspl2MVyrcFp/4ZHGiTCNINhcJxP1c2gOM1tjEnCSGKCROJoLKsCoAo8K7JGoWfO4Hwd39X9s
rJb/mFp1XZpfShVeIQibVhZ+NWVV4qW4BVw0etu9DtiSHU4TZllRkwaZ1xd8OObb6qe1lrjfcLCZ
L2CL8NtqWjHdhYNMHqsPPy7JSVR41mrTpUyN+eR8eHeFadVgL/bh6WVIZXgSKU5ZWDeupl+DTpkb
CoTsJP1wBYusUcD6KceG0flwDsPKIb1NP/zEnE7BWwzzSXzG1Jqdz9MiSpYpHsWJrAr4pS6oIhzK
jAyYFT93dS4bo5UsoU54F/ozway2xe4CyIJtLbieAVSETOTEgxZtdbOiHo793bgL7MWYD0ylX+ny
iPk2oRKVYH5R2C1I+VfPtWAMQunK1YpNfriyNXZUrvzK3Go9/cO+Ta5Obu2HqVsXRk7j98VAB/QP
47c5Xk3g9A9DuKJ2+ttpdYlreRdufCW0hWRYWmfC1gVPOXwctPu6xmdOH+bkicxUc660uNBNqx+d
Eomw8XjkwKYOxXsgdpz7yWldKDD7qqRKFbdZPe6CD7s7TevjeRtQ04chWLxyyZaqgijGC63qD41S
4btMVWiClSdeen2XaS9VJ0rsvtImaRn4yWbTwYFPRVVMOWOHJ8DOTIeReUiJH5LGD/M+dFoisP2Y
gA/qL8n0Lv6lOaluUW1fp8o2HcqyfHS4f8W+wvlS+nChjGvQdqGDZ2aIK95MvT0IkJix33XFEL6N
tgqPKVkwo9wqfZ4/EHZS0cQFIVt2bZeyYgTehgLidBkHBxPgQ5YdJKcWcF4fgYSTegV8UrObX8lg
qP2WN8Zs8TiWALZEeQLLM45zJTkayMDqPqgOhwpFTENyi8REmxlHJBJbOp0lanLcU/9L2WdBQXzU
ezF4AefKBg8JZXDsCuthqvPwxkqnZvRInzZpCIunMcND3jiU5c5Wmto873hzWw6rol6yI6vI0IGm
cU904cWOrWXHSmaWCrhkGIo7uFNzeok1OGSMBPyEH0pc0I4GYm3tyMiNtHvVKbjOwD03SoqPJE+Y
2aYv8x63DAqE593Y2zEKQB7JnGCjqLEa+tFQDVA1U6pUHjHgq4LpgIeWuoL5KoPZOUJ+k7cnjZgJ
/NhO9P46I77pj6cBJNSlhPOgqm6M2KbZ8GfLZDuXuNbcAgxCbDYag+0cjGwR+pUk5Am8kTe65LrE
fiy/tUctxQNMWGoa3lu9jedFZ8W2+pAUMP1U1gkAFA5PgysDf6dhH7Z6DValyCOYtZDNkd6kwDUB
pnCOCpAaKchYgrQcnAyHgbGNLY7LXZOzT99QVUp5c7/AiTqy4rYZwJJ2lKvPdWwNt0Kky3KhR2QA
MT7KpgpB3ogmPwaOVFjR8GYHAVAMsIBjsa2lkkPzG7tIubMAnmfnQApIJEFy6o3FxzozUDFym1fe
UQ/E5KmreP/Gj2fk2kIRtd53EWSqsMGREVrZJuwRH9zghgRjGFXVoPt1FgB7gURa6TVmKIPCbgA+
+KHt4fIRJUQi3cpgaYj0TGO9kLXdyo2pppCG+XzxYQUvnHDKsYJaYKubdO1ZpRYDmysFHlT3D9Cs
luMuIIfw7mDzmm0kyDTt2cR/zz4tzbwbrio7M+Sua3D9IGps6+GOWgprPf5HrOTvZ9EN2LbApAua
c2AIpOwxMsI6yyuyCDPyzonL7lVNIUgdgjw2MjISRkTZN8o9ryhldlgO8bAcaoliYMs3iDafYWTW
RbaNoyhNTpw2iqF3jIk1XAh1wpOrM/X+0RooZTiXDYlzVzaN2r9SyGEUG9sYhvsp0diibWvUa1+3
mxxuYLY4VzwSiWIjoaWVXjQjCN7UKtimXV9HAuiR3lncKBzdaNTtMjUTri2wJ+xokzRBXRHSQXSz
3qkjF8HZ1CqEd8O8yNtgGuIR10bim20PMQ3YnJZb0u80CGbHqAMoscBsF3wTiE1oOW2dDNpNx0cs
tnCycxyiAM2qL8LJdPPAgugmoV13nQXiuJ7K7HJubdG4cNS6/DRN7CA+hR6BemgGz0WtuzIu1TW5
fMg/vSINWBZDlXS3o14WCdh8qAQwRKK6ETsHjX58GPYp+1wsR6lsu7Gp3gOsgx6EtSylGyhNbx2a
eEjlmPhqQKGGcAyvHCeCqR3CtWq8WpVjdhwqdVp6sPCpYuvJeR/xJCs7D0YM1ygyaYq4aAseblyh
TdxZKzsG6agWIPv83iQ64n+hi4dZV7JaszkEVRA5iUmQgYtnDB94moeXaU4L5yJF9Re8xIsoIrC9
mbSP22G20/spJakBZkudi5NIwiM9G/jhy5mia+N4mpetwe3TyRoYUcS0egakEdXmQaVOzP92rHTz
IsoNC+bLlEzSIrZbwvwOIotSPS1JPb3F02jASCoC2rmywm4OPOR2It/keAwdWXaDgScJSsOeb3vK
1+v3GeBbGh7EeIuKC1PN8jsxMF02U68GF3pVcFeP+yLY9FVC3QYDlryHLCkHe7bEltuomKrGBT3e
xz5dt48xwbK7Y2hKXN8z6ehHcC8Tx00noz8xjcZgKbSFXWxqIwJCjFRDe+9G/At8EgycDG1a1b+M
IbS5iLXWdJFYKOlYPRlQjdJMA3xxWzAyW/48VHaaEhoPXHHLZbf0U3aLh320bPLZ1nPPrus2cHWj
00/mJCzlphxKrd21a72TywUk63etwuJBNIJ5xKYZUut9aZIdBIyy2vVmNZyU/YpTqBxY25zN+egu
YgzaDUTBGhO0NEmPrSJuYsAhTjpuYq2qN6Ie1BfZxgWw8mRd541aYxppJ5YTb3mhnP2Ykq0b3inI
IhA2BFcdvLsCdMuoNV5Sz8MvfNjN18kKi8xThmm5qrp8JsemivrUauBDeKCVjfuuSaAEWgbiv3rK
xeJ1sRY/Q8Ir220dD5O9405ZVGeNolZm6MbqpIa4o8Xzq4VRH5u5jAPAdQreQM/GkhsnmhOMi+dM
wBU2hpoM12RIarHBJbC5zsASQo7XlnjyRlH1d4siM0S3I+Jef0RA99jYjgWAdQTt7IFYbSHjyEp9
x/xt1jeT4M3Cm0e1W7DEFKRdlSap3vhwmeXCNsYDkFKz8Ak+n0JiQG+AUlN0nzyIOIdUDgSGwzN0
quKpbEUqt9WgzIGrmYPyOBZLomDMVKYClrDRa2Izy5AoJOGS2HttWwjhDtMgGOKp1clgF2X1Ysmk
zKELBdHG6af8rdXiljts2T+IEX6RF3Nf5wdLhcA84spwSx3fmLp2SzLUb4Fu4KkxmfGNGjdQdrtO
tw1Pm4f3qCDBg30hfBJcvUL9tZEreitj7pzLYELBaBIZk720uzSFr1H0x7NuiFfFSPrJHR2rvxEj
wrIpnSXxRU267wAncTC1Rp9X4kjLxgjc1BiWr0WXYg7XlE38UHTkkLjvEPT7SqIuBWexPpcgY5zh
MbBTUafcFIg39BjdMZ4nbp9p1vEiG1m5UxACwQmlIHfGxtJxAc6d8nHSRFNCFsWjDyPXDF9fRXbw
R9M8NxfwZQqbrZiIagGVhbbGPjsaJDObeWw8SpJibHmXOXid+pr9fAh0Z/VdTpTKdQxbXhAMEc1i
WzthZTao7VsdT7Ssl3mYe7HNuY0orkG10HUiTA8xWVBsKKhxYm6aKojflbzXgBDaifEwpU7c+kHe
1yz2tB8VH4s7EsR1PTTRGV4F2OQEbGnjaWxnGbtPbmMlnTaVRtyVVtUJsSJWHBHgHSxG1Ha512XN
S6w1N/3gAQ5lkWC0Uvd+SFHXioqarLewD0aIauyp2gG0xlQCYWkobYvDsn2el3Yi1zhUsH47vQNw
iRNxC7+OxzW4iyq+x15EpoWMjKFn15WazfmZokR2utEiJ35iMmazZ3PkCt/kUrSTUZX0h0NtQkS1
SfRjvMLpbqBPxSXWt3B7C3ejU1bLJgjsoNn2rQ6hkEfFwvDDbqpaN5E1Lp+k1cE124VDyqKfmjIi
goVm4zS5pgJl7RodwxpAU37PU1qxURR4Tb7ldCZoo1SPmgMlKHTnEJK38dbHAIA2cLYnFFp2GF6N
nTYBpc+Bc/V15fPHo2kEYtNSJuo0mYAXa8yarw4ibzYVBjrzakbYBL5W60Pg2+liqpvBmOP3fKhx
+J6mRUaHGQV2kEa5rQzTdROkGB8PSOFIG7WY8QQ2NxgPWaD6ZudBxj2fcPG4woG03ckFEDUeykSO
fie14arrLXnL8gC51fBKDF+tFIabK1l/RlkreQwlTwceuBQYuUZShb4YY5YPWa/bRCsxK40TW30M
qFeKN045kxKKJLIkDzeRLNvFYuKfnpICLquxJGTCRWkZE8ibWFV8OwtI7ZItUa6bJI9DDvdS/SWC
2MR5g8xMdLiMXTbtYl4/bFcbiup8KsgCQCEnIcKNoZ/BHWiDc5wAHVuO85GA3OPyqxYHVWfkIdT1
kr0qtFv71q4cheOPeCr2FxR7XXjFw0aUXzTcNs5ii+jft6AAglOey18V7uehl3d19o7R+XJj8Eq1
uKuviCC3FmcncToIdFeTvpbaG//D3Jk0t61tZ/uv3Mocp9A3VcngI0iQVGdYkiXbE5Rsy+j7Hr8+
D+Tz5YggQ0YZJbl3cEuWNna/9lpvg55+10Jsxjow2xmeqYVcaAwyOaWx/jS07YSKWTYSIIlDEF9X
WPlYm9TUCXu1wbji5Jy+lhpcNoxVCqjSxHh9tyWlKuyaQcEvIUcPlMQVrq/BH3zch5RwPhWv2QOe
O6/N7Uvx7/Ov/swLDJb8oHlzT/vnf33qXivAQa//4h/W/3La7NdLE+bZ8ncO/gSOa39/zfqleTn4
HxsO4Wb83L5W4z3FgORPc/5rPv/L/+kP/5a8eRyL1//4t5/QyZv5r2FImh0YzwGy+O/FcP5f+lqF
P1+yfz28pPnL8vf+FsQBE/kXkEiZwh6iM5Y+89X617r5j38T4B/8JVKgnaG2BmTjGXP0X351/EgF
iGSBWDBxXjP4tTrnTTj/nvoXhcIZFQbcTZ0xrR9RxFmUVw0kehSo75I2YyNAmy3qgFUDFlfVOuNB
niR5jaWBThlpbDYYaYh7jzfj/t0YuX8qjO+t5JQZ/PCu8IgyBRB32EaQLvSZjLAAR6Cla5XplHeP
hjUqHnUwMuirSgrMq4mqw9rsVflG4551RHLIu9xS/W0NOyNbSyz5q8jrcNJoQ9R9Fe7fvRIqI95p
7bfU1HzsWwG23VfqmHwnPRtvfU8SyA8b2HIqdRruR7zCXwY19skd5Jm4DnTuERSjsystDxzJe5pT
EAb5rUneFKRuvp3v+6Ky/NZ1KsuayisS/q+0qCxLspd6lA6axxhWA7ezjNLXqHxFVk27UMNeVJVn
+Y8ZPU5xXgOJBY3gsLprNWJSoZubPmZG2NwRdSAjyDN37RmNQfbRL/Lrtvdl53z/3iCrh3M7F7EB
J4EcgpNhLOC5ONflQ4Z862NVKhKZxdZYJ7jwrFXqEStNk2OMBmaTmSa4yYzhJ0Kuw+P5T1jSnd96
roMlnMlZusKeO+w5Itpjpcpp+shFLd/5JSoEg4mpMcr0d1g8UDxWeGEUaIo5gTh9FoO6RSuYhSjG
1DBisKQbjDT6rZ5U8bdYJeEwqka473LsdeTut1qlBZWuqrpNqvGDqFlgYwBsQAKKCnAHcOqL9eFP
LS5SIPAfIvFZl307F67k+NLSWG74uRGNWQIxS2NHG74jiSOEfiw86EG61cPXJi22nALbIXp6m4oP
3RK34U+og/nvZnnaH9wXZ++S/4P3wgy+++/vhdUrjrO/Di6E+Rf+vhB0FUUzA7gMwCYSc/qslPP3
hcCPTG4DrC9NDgjwT/zo7wtBkf+azem5J2YEv/x2V/x9H/AjoERcFjyNECuZuagfsC/VFyeHBqJn
BgwBqYbMpYOBP9w/JfJoOnLTlTNIMbYP8bYA8tKDUVWJe2UIvto9JJ91F493vhnvOM22fBT1Pdzn
A+k2MuItFlCrcnzqptiWajysB8sOYovIqN55UHLQH78qMO61lF9q8x0A0Woo2x1Miecirr60bYbT
BlqjQbSTYKtlPWCD3BmKad0gJSt4wsqPmm3QBM8+ZPVBr9ZTTvqImM3jsSNg6UU+5ybeR4q1q3Rc
r0wdjwOQHSuiuxkwFD0ilYB9QXc/BUighiiuor6ra1slxgYCPW1eaSupry4cyYt9dzSwi3sPuFGn
p15dOU2ZX81eBr3uqm206UrtwjGsHt6wRy3NP3+H1Svw0wyGgim0ZFeQv3XSBcKwetyVmY2sS9Bo
yPFAHj5soDSoSUMprxzTv8XoCh+GhylGEtvjBbGKxUdfzm2rQFm6jO+K4FrJUyeW9XUUfYLtYlcz
hqPAqSQJrmpBW+vdcwviSJSeBhZOkKMS2aCHze9HTW7Pf6spxxteL9hr4ZCgfBZGXKqAD0TEvgTe
m7HINzVlqRaLr0ohHhZiWJTxSslwbtGu4FHZ7/bziRjmTVbp3T3HCDMAYNXZI+COscU9HAAAhQYS
BF3lUMrhi7lifkbEFFb7jK45htOAZTBoM3i0JB7uVuoqkT3H4/POf8fJeXj3GYtbPkWqSUegvHIi
6tQ4Iq8oN/A2Jf2gXbraF6HLUY9ngPS7NZUXamcF/sCxQGodUtzKIwLrxEs9eoMxH4+szu30psy0
hMNZQVXA4WRka/kxKLR9JHpIYFOI5JYSgufKusG6iWTAFTn/+0m4y2cd+elZpoY+URLOChEtJV7v
+KXXF5B6C4bC30Pwz6ctbmcVulZXR23lwA4lBWasSa4DMcOrpPQ33KpbbMSpZvv3/5tJ/qfZxYFs
CZQ3i45JLnU8f/GPzGVcsorOSbxL0P3jg2Ne1v80tTiiMi0kpd/S1DiQGcHu3k+/n+/MpRYWJ0fQ
ViK2VbTQj98r47FuLxxNp3cE8lMavVCQDDpcprAgeK0bHLKt9KkZf7YGq8PXVpb383w/Tm4HWOMI
+KD1osqL7RAajTWkNe2UCQnMbksiV5wezrfxh812tBlMwnhtpsYo0mJ/15oPgTxlxWGkzAkHuhuB
7SA09/Ik4l1B/dH0VpSYMAvpnVC/rjWRZABJSEN5Gkgrkhf4LWuY6/Ytet9YTYGp/NIBrFnpYVVT
3uKfmlSvYq/bCYl2kw5fohimFh6KVBeBmAWfBCxk0jbeIAqxFYtfftM7IvWjFhHyxvgplr9wELBj
o7gSCvFKIk1Imt+kDqnxsFIRUJ7Ae/2q1S/IcE8Y/Ghk0DBsLSdr3/H+ygx2N54NggDZFAMhf/Kc
Po04wou9N6CHjjgbbl249+AAIl0hyL8DyLVrMLcoSC7VyZ2cvYpXoZT/CCvjt6Z2T7o2PZANvW+M
bSPf9eHwuU2M31GL16YAskOqNl4kPoC4pJIQXDcMXB2Qwc15pGBFGbYWwC+R5KCx1nu3SvyV0H+v
Yg0khLLVem1LchBDl9iO/TuZhAxLxE2b+C6u5Zu4/NUSQuB69Lkpf8ZIynE3zl3oM83xpAk7JqCc
L5n+05++t+oz3mRcTi8aUn0e9jn62K7VwVrH/QQco8I0Kto0lrUZ4Ur3dXQ7DeZ1O8zSC1/6snSo
wF3pFtgjhPtxQRCn6DYae0fGzGxeLkL4qwxTZxCjraEG90zP2uTObLkp0pFsZq7d4EP2y2wHR0WC
H7QmtVkR+zF8YG+Q/7rN0bNbgbi8U7r+oQAd3OL8MJQPXpCsrPE6lbGaKMNNK/e2LOrXKTgyFas0
E+/WVFv18/VA7jQCu4liuA3LZEWNGLCXwNr4IaTResT1DXPcsPw18I+w18EIcVybPxpL2GBpsAkB
55aNujf8a0jepNSDfRS9KEpEcCY6jHlGPrNrblXxT0SAJ3UktDtIY7NvOXRxf5UWyialPtF0Fgjg
T7XWr4lDrBEnRcK+pv0xl6soAVryXd46veiKcKunElPuOrinOu4gvrQeinQN1usrVQhuv9kziV0W
Y6oEThJlJ0eGI+a1FuexfGsFHYV72dHy5K4yVAzSou+hOn3K9Pwun/r7ujdvUkJZUSVn6V9BO6Pi
F2yb9merWiu07J8U3Hw840tXErsEhe3nP5rxtVexuAb9rCLnjb4egdCIfWNNzibb8Iq1E97YgduG
eFdEvyQktpWG+1CSkGPBC7Thwe1v1V5nHIqtRNWBsvzdAB1TinP8xmwdGakIyEqC31+Buj8Yr+u0
pEouF7eDn30v+GutLG/M/FMOfwXcd4TPEZLjn/IYqfm23yD6vUKExQGng3rHU6LxdijTHYriLEhs
xovvQMdddAE3gY4/Yg+3wi9sDF0wbH7A7WSDpZ4tiMa2wwpl5A1eC9VqDiZh6eAE/LlKtX2PZ0A4
KvsYG56wypxEF2xN9J4ULELREl+jsepM0LqzgLpluFHL4cYaDYREPEI0caUVaQHEj2WZ1nsLIwNh
xB9mFjQB/TP3MDabBxIS207+3vX+JsoeNCDkTE7R39V55oLz2QdZ+t2shM8h3iZD7cFIodThI7Al
3Ai6bJdRsKqn7xGJDiCF6KEjwT/i1qdhMuM9NEXuSDQkFYWDP/Ve9RKnqtWd4rX7IbTYwp2jthbw
Yn8V59bGFF0CzbVSAqbWp1WIx+6IobcvrEGH3oA420Bd3nqxcR1U/rPFASXgWpTKv8UBOL7oBhZF
sS6gMlmuRh90u//ZkLs7pfyuyf591Q77rrstMAsAvr8BLbRCQN2pZnOCbJ/NopRJvFU47nosK4AN
P1VeZuPudF3p3SfJSG+nGEN5DVaAFm5kIdmHNUpn3e78LfjGqz24BHnUzjoBKCIgKo7g2eGVLlAE
CkLqG44W5lcRQA0d9UWNYmaO06koJ06a8STEkGgY1RW48TXifhvVDK7jTrxFDo0aRYe98FOMg9r5
TzsKCBdftrieDRS7EgKyCuwAoN7K+yR6I5ZfWCHUT6C4HKtOnab5IG2OvMDheCxCDwW8RTXCOHAE
zDot9alpo60KSvZC3+ZY72jYoaZwMIMTh8p2OOyBUc+s8pjOIVKjt/pOE4i228ZtRayvBWNNeWEj
9f2nOQDAbXIzYhIGWPuamtNXn6lIFIpTpd2NsW201zIALo3KzfxGD3pthSEXdSz1i1oqPBpBvGjj
WuGv4jyPXxO7Rt/3+lNz34SPkNdXA4yMuJZWiE91O4UnYQfBxKtsDbq8mMcbSf1aeBtFJTrxaxAW
eOeZINIDbQua8o5UqKsak2Mqr2Hsu4FQu/Oe06XuCajLV+DQa7iBbgIWAxnOW6/LHMvvnwJd2phW
/7ku5O99OtpG8KD7U7oCHOSk4/RQC2SQu3Y327WPvf41oT408TQR5WorUOYCtLEqjOg3kGLYImiR
IL+Hw+i6Tgk0uEiUiA0dXBJiWEpQ/Fkg/8zc2xPr3VONI9CrRvK/LMs7kTMxqB5UwZnTOOZk3nSM
8fTUXrV1Dq7hwbMuRMZH+SPYiH+SUUgawECbI+d3rdelOWiggSr8q7d12DrFPrgLKRI2QOfeluiH
8ouPecp/ziYX/2cpyO1rfvcCPGH5p/4PZh+Vs9nHB8yj0zz7175OXrJf9fuy1PyLf7KQ4Cn/klDo
hc0M1f5dDlLStL/gkypoH/JWIk3Mafv/a1Ia1SoD8yN+A4YHxhzvSlKkJ0k28CPOC8geiIx+IAc5
F77enT0olJAEJZ+pEWaie4bQ2uEakpNGrRIjDV1wYOUOUiDibl5i7RXVEq5yEf+2FPy7LXYm7vV5
12xAqORuNmTRVwrGr+dPwrdX1j8n4Z+vMdEj4wykSkcvD7/GSP2hUVG+doExG189bGvUVaoNyaOC
j8lrPyZIOILtvNXUQZirHIb/WSx1wG9VoaRoGnF+bQtgIY/ROFt7F2pY+lh9R0EOSDLrL+y/Nzr/
8nNRR2EbIsJyrNOtAHvVY3kMMdnF+WudA8p+rLq8rO0wMQTXHIPCJD2LDX0GFuB+GLXctxVf/6HF
nXwHPE7+0hXm8Dj7w2gr5q16TUjKbYVB9z6PwLd/y14X/tTUYPoyAjJ7gOZ0Lwad8HR+3A9TBX+G
fbYKYXVaiM8tFaqkAFgxUInQ1WXMxkxfhS+ELIdzvpXDh/xbKyxXuAtAXg3+s0hIQNU1w7IZQjcF
L73uVAkWwVCW1wioX9J4ngOVxcRYFHNVtDgpuVrG/PN3J2MXh1Zh6nRICNvfSYfoasOLoRbAI1YY
m328X9Q65xogxWPZnK/3d42ZLcKUZqWGbof8z7Wfg//WsO50B4Vb4XxTJyYKjx0ywVSTZtWjxf6g
1humE3g/N8qC0Olnkt80lpf0sE62AnOfmjf6SqgEHnZoTDUxHHQRrzE/jRz+RbUZTDDRH+0LNVPS
LZTg8CnQMZs5GDZZghM3TFLkciiBZAas5HhmJK/Pt7Kok86rDmSNQY6TP4Pa4VJCuxnUMMyCmKUA
VmedYca+Eyi1r0KeloafMoClLGMGbMI+HPJxpaCKcIGIPoeJh6sReRdpFjeapf9IYR32NNIy3Bw7
yGN9IP8GklptgfZQV5ltUdUpBB3UgcdsgDtf2HHHEwkujVFGXUKmlKXMP3+/MpPEQ0DSjFwsP/01
zMiWx05ZXJjI482GTB/1CQqphCGgHBatNKbM/4WRK5YWOKJOe5HH7FnAGAwX1wsb4NRQclWS9aZk
p1B3P2wLT4RgrNUichvQWZuqa7QNbhfCqjSLYK0MVnkzqfCMklS/xPM/cTdpc1kQoQmOyTdzpIPB
7ILWBFVdJ645fI/r7haI96Yn8WFGIs7GwmOUZLbsI/2SeWvLEDfp9BCMCApKRLEj7M2YLHb76/zq
Pp5gwAcw5wkjIJhTYT4cDr0rA1nLp8C10Ed5wh7augedW23Pt/IGljhcwHijciMjjTRP9VJiysMN
1ITQE803WgyZz4rtvtebXW+BFqyDwNgZgxB906s236CMZu1A+tXYaOaXVFKPpx+7lVlBlOU2k/gX
L6VeUivT6yIsPkma7opCATzTiAPufmKAP2Om8nKdQqqmVWCfH4PjRU7LqKjQ+1kSbXnIQyukLDKw
8IbAwnN9JNsDuaHbWKmlfYLsJ14Y88MH73xsgakgtkCSimFHt/pwZmUJWUoND1kX0E74OMEhgNg+
CEWDmbGiCStVRqQfpecy3QtJCKLd86cLXT417UShiP7IXPZ4nixu0WIE8KM2aeQahYSHb8ObTSdm
WRUtBotdhy00acbmIRoMPKfg8thmF3L3gfy8UGp4M9I5XICzvjtXuaLN5+dSJ6ItJAxdxrRxw7Dh
sgjyAspIDsKxxb1YggwVCThP2uBJ/WsQoBt97EwMoSvoenYO56e2y1ToXLJAkAJyL41xuG7hta9y
H5EL7D0HHfGpWgnB/DeeeVM1mfwtJykPSsu3MJAesuar0anDfRq1Zmvz7spuSijC98YgVfdponvY
tkNkhdcM4fx3AaVb//AxS2TMspj/ny2/lAsLrcZX0yCu3VzoZLtOCDhrCbBAoE1UI8tQeTi/4o/D
NQIAQHPoQM+ON/KiBqcYnQn5eOD9XpXFDolXjVAWBEGUix+ros+LnaY4vpAnQqeIWT5c7FJblGMj
SrUbciFfCTEQISMS9Q/fhnNEI85XlaUQ5y5uw3JE2Xp4S0iICitmKJ4FFePG86N2fCLTCBk0anvI
5hNRH3YFiiaOzUpO7gZGhpNMvrwarSlcf7iVGdEH42W+dMVlUDMKZQFlqCHV4svJBqD4jzgAFv/x
RohbJCJ11MyOlPnNEdXCughbN5HbeoNMxWs3ttWFRuYob7GzFaI/XqGEz7xAFhFtwx1vNcbYuhF4
672vjQC2LTHZR7rvb6ZJSW1kFy5dIycmSZkf1+B4mCPE0w4nSTdKhAdHhUZFYA+x1rWgfZNLLkAn
NpDGWQXeFNkXSDyLVZ1mUqVZQ1W5cdiNtlVGwlpgAFYDXKcL62GRiHrbQcAc52QQEbvC8jvskZLW
ZqdApXOjfKTOIybGBgUMySlaw7v15Ma6kfEzt3HMKKn+yaiy+qXykJR5tNE7Y/gi941yQdnzRPd1
wiVex0DsSC0sQrUxCXXS+VlDqIZmgCJNAm4ZCWJCyAhdWETSibZ4S8xGmFxWsvImu/8u0G0K/KjF
SmvcGDvjJ2GscGrHrxpAU1z12yCHyIOqCeLFagcjCdRtP6YY/UYaHBAKEBHAmLqpndHMnhE6pX5W
WnmabT68n7jJFQDF8zQd2WmkkNYKGAatmxqat8KEothrQ9heGPZTS+GgmcVSMIxCTskitK6EBo+j
QSz6pAYCKcrZUNYT5Gbv94bkFpqFu7eIGo7q98I2qmNKcZI/2MYUGBd6vkCKvi1Pi5q7bLId3k77
w+WZNWPgjZLWu0WOBnuUwrRSqsKAhoUN809dCjWK7VNWQ+1CeVl3LDWrXBJBhWjXXdMgUUDyuF5j
YY96e2AE1H8CwKfYalltY9gw7ajhlHpbOwEyFv1KyxKK6iRKClfPkSy5EBktgNV/+kMoqKsmD7r5
4jrsj5lNA6rRVuuGpVJv4qCKYKgqEgg6uBFGiqRSqkevkUEOyqvr7sprrtCuaGb9myjRq82YJb4z
UeVdVwVGU8ookz1KEpkErNz96jOKHAiiAX2p6Wmoab+hKqquqXa+k4eRfINPdbbvo97amqiwrLGe
rveCDAcOtRNE8IB9XLjWjjcY56XKWwPTAC615RuvEA2s3wOxd0WhFuwAoPGzrlc5CDTlY1Jn89ii
bMyYop/PS4uI4HBsy6HtVH0yeleoRmUb1MlrCZlj99G9SCMGKaK3/xpLaxtBKZsqyJrBJdXWr3Mh
MGxSfJcMdOYA+fByI+EFwJNTCRgYqdzDroxNjHGOpA9uF9WvYWNeRQZVE4StVl1DMeZ8l05N0Yz1
542G6jsJ4sPGvF7V4jT3BtQiqmQFg3p00hiqWyGUlzx7FjYmf+aI64bE59wad+lhW0A8I2/U4tGt
fK2wLd8M9yXKxo5MQX7dZUJ5ZY1x/SKFutzYTJ9+bfYmQCetzmtq731qNTCTKsUi/+Gn8rYx4v53
pMDMuzAoxzc9b3YNgUNejfz68gnT1yBwRW5hVxkRzBBbK7D1Crre+aE/8VKiGZ7I2IDOCZ5larNM
ZcFIJcaDC058tOq4Syj4q8C6er1CjLUyxGoHnxddIbWupReY4b7vwGKsH7wWIsiFcODEuiMrh0Ul
CScu32WaUPN9WJJhMbn9FEovk4ChCHs6cjOjqtfJgJjyhf7P871Y6AcNLhY6wFShTEsabKD6fRon
K9nCDAjtJNH9qxGkAo+jwvuaiaP40CSJ4nTD8LFi7duaJMgi06XO7B/SUYdrMvANPATTYXJLQy63
E/xEqL5Cs84UX73Q3xNbjShrjlt5IWmcjIdNtRP8zDDtJ9fTAV73VmnaSosiqNrXl5CQJwo0aDGy
w7D5JgtANuCwLSSvKAP12kTayVS2HelnFPdU/zqOK3MnBJ1KCgJPqyAc281kAfvplCq0I00oHr1K
ii6s9OO0BF+DawE2OdSLSN0efo1QVGY2xu3kjhwOq1rqtC8InkQQbLL6ClWTGt+cZtzQo59V1QkX
YptT4460B3wszE/Y1PO6fxfmSWTamwgQjotS2NfGB7AxpPlTrUSXAORvsflyQb9vaTHqSAVCaenR
Vkj1MbkFXGZJjiTXyERaUtN8mlQdwZzES1pkpJVacju/kslFFKm+nRoTTIhCGu7Rb1DdWo2iJncg
F6tmTfreyh0hk6ufZtgBrzMS5MBu2KF4M0iiGd1kZY42ZVkEfnnhUDg+tN+YSmhTI4XKubAs9QHq
GjJJExS3MuPSQcdN2M5qE26gIiQFGawYrbUlwjtcKYOcf7bqQnwe41zEK7E0vRi8jDZtjdBCmSOG
oM9F1gsPsdBJT+dPk+WZDQYCG1AF3VYdF0oIAoezHIYQL6cor10YZRoxqTJBFK4vKVoft2KQCsDc
QKY9jQV92Eqvp7GCnE5LeiO678rehGU94n5y4ahYHsVkz3hiUhzCpIfrYWkqlYLAN8uq6l14UsaN
z4N2VcD+/iKEmbEXwCE+XBg8me9+v3KBrhI0zRr9lKMUTo3DfhWJhG9qnYguYqDGzyZOYm9VSoYv
gFztOt9OIoMKQD4bnNj8DblBsUUBQRgS/P+qlRiR6Kr2K8TYuiB8Nsq2llDLyyyULKRaStCKmjkb
KcFTahtNoH+S0hCGelHqkMD5bZRMFQFhVT1r6x9VJfm3dVsAm+oFbHbzQBNbBJ5As9t65pFfC6Wq
RnUIcRIV8TnU8FaFHM+Cm5XWuWmLmOU66FV80bBvAXjegFjJ18iLFLehYFYx6p9D8fP8EL75nB4O
IQVx3IegBmEGx6PycAjbVhLjLKtb1wqlgNQm/hc7CzGsO7VE/EsRvmjxNH6bsCbbmxl6KiLy5Pma
qkWU26kaWVdiPhW/MmRUwlU8Acxbp1GIa2MV58Lz2BlSjUCXIV4FM7joBj+paR96UgDUsVGbH0Fg
Fsh7AnveMb3MTNpbgStWevUYJKhj2H5i6nY7VbG4itqmUG7bCJryykMj8SptG1gZij6KZCJH/E9X
QDz9ctMqnfrUtj4cO7+OhG0aa76JSEiSlRijyv1tMJUKKERU6p4A7oH7zyuyJPaMFovtOmvbYtWb
rfaZOiACPRoWhFej1iCXJHvetIEInoGas0YUeNTGqKZroUcJGRaf2nyR4wzAa9fWrWn7Fbi9axN2
zq3gT93nPDcnY5X44ndWWIsUTtCiwJMlHl7DIzRKEExG0CM7r8R5u9VkVOBYan4OaK7LH8M4LiHd
9wij2KlVxMMm9TMNoRS12KZZOga7NqQUANjVq55klScMZJYAa4V0Ur56uoSQA4dzZW7PL6Dl0UK0
CZjLIvvHcwkI3OIAq8c0lNtCbl0R3dqNhIvKBsc4xflwK2TMKM/CroestnROKZJUkxGKJAZXTQg4
SgyoNMZw5nwrR/VTOkMzOh2aYYEwcQ43g5c3aesJ7Qhkq8YKWW+mTUz60Y6Uqd+OxvCi5RJSS6MC
SLzlpY3bWn3hsTa/phf7ccYjzgXMWSR6qZ8MNNZD6dRrqZ9K0joDx1F1dbAiQ5zZCfKHuxJNLijO
rxe6Pl/yR+2iZEKEpcDXXoZeedMZimCW1A1qXJjhoQj1c8owkOoXLOt3hs7Yb4soJLYjY9LvCl2C
fDVNlqsLgmoj2vUkZX2GcAnB4WaUxqpZmb2P5UWDYMWFEsnJMaIuxbnFGxCYxeE01VkHKr1VO3fo
OhFhkyLcplJv2THZHBvVRcQtCqvhAWZ8zESNmJQFYpK0n29tSoNL9CJSYIPZJnrntmjq2L0Y8bQj
hWufn4xl4Ekr5BJhZeqw+GXC4cP+ZVLeGKUo9G5vCuFO7CZg2mY4deCDCKq+NajU4QE1lsHvBkG/
0vZKb7yU9jmxHthoFB8BJqEhvkyCRF2bVMko8JzvzWknISa69Uc5/Kxl3d5KKu8xbQz58Xy/j9J5
c8cJd0n0U7HAlGKRzsNYU/c6XxrdULSgizQrorg7no+PMtX8sRRtLsCXLlHXYKrdgqM9kWY4ZLS+
8B0nDjW+4w3xyMuSDXE4AU1ZNRy8Pm+eoRn2ZiCr1wjZqVeYxBmrXBlxHpQD9I0KqUBrSkI/RhsN
KkYCssQt+lNpJks2kB1lc+HD5oBmsUt56bLw5gOKV+9igBI8sKQ85sPMrh0gQAS/TYGUSxmF+a6W
ORpLrQEy2/nxSxLppjPlqNA0GQHs+Q85sTrYBSA95oniOF8MkJV7sB/nR7fftyiwDVn7CdVGcS1q
Q2n7So6vjTAW+/ONvgEeFr2fw0oCZvL/8xY5nBZdS6JCKUaeRCCDtp7eeY5exPW2nwRvD1QsW6Hl
8FBKSbtRcQBZVVHCYFAtgIPTmJ95ZSF4nGUSZfy4vFEjbVxBWW+uARkJTtVOxr7DbPrnaIX9XglQ
sxygHa3lTlKvOlF9QpYv2HAq83Jg5hGByQXwxx7sn6mHVpJlKbnOCpEk0aDE0sQbCooJxlGjcquG
XXbBv3Y+BI4GY64Qw7Y3cZlYvMtr1fCiLpEmtx6remN2qF1YyH+vgxRl10ge1QsX03yRL9tTkRXC
JwaC/xuC8/17tGwo0cetx9KT296NdbRk0RVuNlFQ5dvzE31i+xGNknJG04KF/nZMvHv6Cj6qVu0U
i4j0SfqunwJ121nCpTfiqVZIalNclgGZoXhyuJqwK5KiXOtEt9aIaOWsM3adyD4635ejnAZnGvIs
vN+BxGLR8ZZOe9eZbFII2+tAcr2ESxbEzBz0KQTVnzs9i7/5w9A9a1YQNFeou8EO8gcptctEM0pH
iFWxtJO8grRy/qtO9Z188EzuB2VgLpnWeLWHihRYomtZJmASVMHskLP2QitHMCIgtFQeiWPIzqE7
sUxT5eh/KaGRyW6M4hLyfpY/rn0xDRFnRMD5Scmj4JkMLgQ1z/dLN+qUlidaHEIN6CfETSkhquEO
ZbXsh24G9Z0yJDDJDPT3LFtVkTK+cKwdDwvfi5sdwEbONWpXh0si6iySaqNGikMcuVZRB1xLY9dc
uN6Pdy75eNB5wNjf/LkWC4+Hvol4cC67hs7h0aJuwmNLaW6mOgl2UT+hLXB+tk82SGJ4vsnBkyz3
E1edP431JLu6ZwZrtHTrFWAmadPztLQHXHHW59t7C4MOzwp6+K7BeZzfrXlSBNjltYrsZsq48o0w
WiNPeBWqxk1UhKEj9bm564TG20RW7znooKtbEjYoJLR5eU8+JFvjWjBe5XX5MsRY15eUK/aZPgnO
oF2YjONjjU+FBAtuj5wFLk6Hn5qpWgTKhU+tBQQyuV6RFQU4aaOZFV9o6uQ0vGtKOWzKIuKZBqoE
rqWmzZp6ARmmRJVWej8GDszFS2HkqdXM7kZuA7yBSHr8sD1fHVEyk1PZVULV3/uhSK+QP7/Qq+NQ
4G1nMwPYiIn6kpjhFWM+9LHM4tJKHan00nAzPY5slZjEQW/V2IAms57Pr7DjF4Alauwe3P2IUgGr
HXYtE6XOSs1YcZtJ0W2U2X6LhWY+UuPWb2oRdwjqqdOLF2Kccr7hU3OItw36DDMEEWjjYcOKjluV
JkWKO2hFuOPUHtfUn6c7NUWRwRrl9n/RnsmBxN6dk9HL/GBbaFor+4PiCui0wX4VwlvDqgo7DdQR
qlSaX3handgOLBfeHKj54M6+BEKR8w7HoU0nl0cOQVw0yluzVV5R24svtHRidVKUBKkMTIn2lslC
DwXUPtSqyUX6UNxmgXELDvYSmO5EdwADm8wUjVCtWkxXpgyqObvJuC1G0TtismA9yVRovLzyL/Tn
xMqgFgPmmmcDpck3WN+7M8+yUqTRC2Fipkz5UzPkym0c66mTtKO0JRWYXNh3J9ubpQIMmQDGOOra
bD80S6S7UTSpjsGD7blM2u+CYsR3Uzz8rc2HXhISd+6fw/u9vtqJ3IhFEMMSNJAYg6+z2HIjwq6F
Fuqiqxciivi9VX1WghTpes/D10LUAsc3S2lVJGbnaE2VXdV9LFx4AZyYTr7BwAphjlsgFB3uvkxq
2jHlCneRqy6cEDlYao6RslXIsl4Y3hPLk8gN/wUeBbMozeIKQ7Ci0XWQt24Xyt71OMD+9hEEv3CO
HdUpiJDmIh5vQQssAOHYYY8w4zbTbo44RsMsfqLSzoWsoNupoQ99VYtJcC02fn8l4yhhKyokX71v
BEcpdHmb63m6T5TwFdNGadePReZkMbCX8wfeqbucfMfMwpoBCkdhsllF5liLqeiOVgtJ2OiDG62P
ul1Yh98GtKS2wMHCqyRJn2U/y26MEUWHYiAPnBWR9iyMIMebygRH0YETL3sNCYGsqtZNFpNauhDo
nFofzBrChziSUj9cPI/NrETLX9ZE12hMuJJY0N93hjo/z71LNKITN9BcqSRXB54TVMCiKRlVGD3R
fMlNGmZFo/ZwO1RJdtfoUQ0s2JJm7pbIDSE3v87PyKlOciOgwaMhsYwX8uGS6UO5DqJukiB5oGcU
hNP3Wuu1XRJJ3eZ8S0el/nl1cs3O9QEZGLq42G+m10yYN9SyO5nFXU4lYCv5afODqyF7SJREX5Ej
qmHAJ9J3acjlL1qdjDvFCC+UQk+EGJxzPHVFvGY5XBc9HoIwzKeqk11frlBvmtS7rDeRfCdTsp4i
ilmeLz2c7/rb8bkIYamtc2UgnaZxFc7f9O44L9B2jAdPU1xEgquZcxEkN+oAzWpF+TKJkXqPrxBR
hvNm5nEno3dSaQYKBEkWUr4ZYzcrtd/UF6tgLVNU2VijaD3rlqD/EAg0BScwfKSkzLAADdUacfY7
ivr/ZO88uuNG0nT9V+rUHjXw5pzpu0ikIymSmZSlNjiURAEIeG9+/TzBqr6jRHKYV7O+i+6uakoM
IBDmM68ZBySvmjLxERnCkadWUMHeuI6CE5hbefoXrcumu8kah908tYp9a1pNdO1UUhuFZV6hNJBl
N0Ey2LRk0ZpvaVJYZbOOiwDzvFIZ+hvoST3tqrmZ4KOpUZqtJy2cy5WlKdXkj5Fmo4JN6+xWcyYN
IAOJUgEIGlVD37a6ZvTTKZBCsCyVneXYWGQpef4dwpiNVjrh1n2j2yDVoFJiM0DNsPCr1i0+G8qg
6mvMDFxM/KKy/1zOcYaylCF+BFZdlFdtF1qy2ld75SoLSynF5BUojARBeAla/tqiBjGEyJisnEAq
XRy5M40orGEa4wA8596ZS+0dDm/zR6x1u5/mpA7XLSTGtUPP7zFXA2UEEF82d9pcpPu319grVwyJ
EDAzrm8Nls9idw3SuVwPBoMSax5e0UeEiei44e63R5FbWIf2Si6u64uLLHcaPRBKYBzSKna3gW4n
G+jVT785iJTm1EAEqcjG2tRuT3fLaOuol7StfYjbodpUpu2tZ/yuL9zJZycfozg4EkgqnQ4zZdHu
7bTIHNVAcw4jjg0rTJ0Q4iTJ2VeOeenoOzveaWax8yUzmbCbCPL0hYYhMdE6SZRD4QgDNfbyIVGn
dpUmuXKNbVG7Vr1oXLtmcQle9crAEhVIgsHRC0V1EbFaYp61AhONg01L+ujU5eCnVdZt4jn74apI
GIhkbtcoL11ajX+XAU6OPPDvEugCdxBTas7b03euQJ/iGhAnR7dxSFKp6kTbBq+1265R4nlNE0yh
QazV/S29QLG3GqvclPEM7jiDcGqGKoULGyO0exN5oe9ZIZxPMWLY9z0SqKbvBU1RfKCwEiN0lEx5
sNXCwW62hD/FBpe8DB+MIKoapPZ0pB2aZiyuK1vXq5VTArtZc7w694nmtN3K6+yi8pGQwqSxxuVy
X89lWCLWMY8Hz/LCGBnJND7aitcf04wN6E/Y4R20KvPuUNZJn0ShYertNh6KKCnWaYdEsZPPIpq0
Hm2yYXi267mbkcNp9GfNCUYUV4YqW7WDh4O8aTa3nKJC2zVaNX1urSE0cHwwsnDbNJaUExTNiK6+
ZfzI6lD9WUABJisVDdInElHqIQQbw3uOrEi/mqwYJVYYp81zkqVXCicTx38YwOgxWhbDXkmSAXsM
z3zfWjPq/GGc2vtqwGgsQtnJmTedh3+okwFSWDWRNUXrujW6H30EbcePhx4JuV43+i36aHmzoWYe
7zUl1UPULTuKKW5F397JqaQHBSoteOp97Yw0+ZxJrVu+TeEpL28lrqnumQcKheKz6VYN6i9BZKH7
1EfNl9ZssJX0iLcObjeLremV4VWFd98jPikGANCyM+4iC94LFnwpNgAjuPjwwuFwFiTI1UsVgq4R
35i6wOnqHXDQcggN4qPaRCHCHqqy0eKmWHdm2W6aEm2qEkPGCwHneXWXDgj6ujJKwq4YDdzTUVWl
MnO7c5OjImjEWUNVfoI9OPmVopR7fRrEzsV0aIerkCVtF/W9QUd3xhruxmns+HdTUDjRpCwUYmjj
wgaX5+cvMYuw+bxeEmRHniPa4DVqrMU4mKsGqyjIXYF34Wo5zwmJpS36lDQhGBMGxOmAXZriAYLd
y1ETSbcyHGXeiQTOeVJkzf3cu9ONmmAa0JSZtovxdXrQUOV//N2rh3qFSWrPd+BKPxNmdvFlcHOh
H50wwO8Xj7IbW8+mCx/67K5GfoL0h2hBkrjpTpy+aRj1dWU3kUlnUrcIfSx7DabqUoXw/IJjFO41
aqdIDeJRfjoKJ5fuAE0zD5ZZh7eOiT9smqPLFCAk8PasnV8zNvVGogJAUy9f73QkK8LATq0T8zA3
EEIi2h5TPokd7igQfXvchSq9MziQbe83+eFSx4P4gtKP5ImTWpwOnE8RYNK4MQ+17tW+rTjNUzhW
5tYbvOk6sYdhjexNscE3Srm0WmUQcnq/UemWyHYqvpC0ncX2aPQJ+9Eqsw5BNn2aktb+4HS2AENq
RdeaFOQqqumKwyVa22bh3Y2auPLsdNcq0be3J//lVDh9Ei5Z6jZ01+GcUmE4nQRXw5+rNkpxjCZH
WedxFG7DJNO/4Guq7NRcCddl62r7UqtDvKuD8ioxKgeomqG8585xN0EijL3tJu4+1jpnM3UQhLWg
7I5Ok8fXrTFNG4hOBzSL8F6OhdFcO43b7G2gEde4iGlrkaOZhOnJJZ3M15YV9RlyU05g56wpaZe2
nXqdZR2aoO/urZmSwKrsa32vpsojywo+LeSYjCAmmT++PakyIjudU2qyEKLgVVKhAip0Oqdc+6LM
YsM6QKiYfbeLs3exM4ZX2ZQO90Xt3ogyhTwtuBxCEq23B3/lJGR0GD+0EwEOAII8Hd2IcswHRwLg
Pi5QO8njEo8z/DYwX3a/OpizrCKzwWSZx6qOAI/SDUa+9f3bT3FWEmRv/foQiwXuBU7Xz3lk0+fp
VX/E4mCLs3WAMCLaGagGxJu3x3tlHeMCYMOYhDBPPLmEw4wwIgYsIu1DrWYK0DmRJl8MW2RPFnfd
g1WCvfVb1U1Dvy1b4wshkYYTUJvg8BLrkzRIiQJcsUOEn9NtNzRoNdoAb78QEwH7w2THblcVUNwS
d8Qm2ROBW+BASOrgfOBu+QWXHV2B/JZ0+1TThgYfoEH5PtaEbW+/6TkyRScRoPENbZOhAZyeft+q
GIkma9c+TCMdfsy1lSuvqb07kQXdlpqlulLpaUWGHYDp7O/xaUcXgYctcRfaNjh7Xuqtnn9rHoj8
RFabVeQBFguu0YuhH4rKPoD5q4957j1zeg17J8rcmwF3vNXbE3B+/zEci5s+BAEGWdjp+8fAHavY
Gu2DpsXGO6vAai2K++jq7VEWonzgq5hmkjwpIEJvGhr+6TCWxJpzMjsHs1KsbwD7qU9M0VGLde9e
L1BNDZVW+WJMSvOhx+fpFmPJm1Z4yg+YbyQGehZam1DHUWut6llw8AIcqtTUSGI/1/rpAgJDbqfT
E0c+LHxx2mucO8vYz0nVuOzcyT4MTjiD6wyRlwR3CduxuSSTfX6u0leg5IemikTcLDdaYpeDHZeG
c0gGnPRCz9N2ylyjOqqM6R4fQqngPHjrunfVC3v8lZEtgmoZWcLzPiv75/gvzsKJwqM2zeOeutO4
DcPMRtBO6ZBahY1R17Bwg2i4hM945UylHk4oS5ucQx28z+liaGz8lp3Rjo5DEx111F83GE9V12Sw
5TqudHM1zsO8Sohrjyj4PhqoVVx4+fNNJp8AoUICFYqPyI+dBNSF2Vq6WljREaANmSFiBD4Nsg4n
YNCPHRjo3w7gGY9cAjA25wzNndPxEjVzwil1o6PoKgyy3Cbbh1Vm+n3tIrHEB7/wfjLOOF3BEjwE
u8fmqrbA0Z+OFwGGTqeaOoPqCMQjMgVRF3FVjl6O33yItEyE/P2FLf7KmBZ1XOhLEngDxfJ0zA64
Nq12LT7qKDG/nzBDb1ZVhKfvbTgpeB0HeVp+gBQKXjnRWywLw77AQDUC4wjJKQyFuzL1fhhWhokI
czvbxnMWDaG6tqcmuxdGnV/SrHxlFdBqAhbMHgTGszyUbA8h0sJNxDFjEbQ1pac+jk0Sb9z6bDQc
354gOeeLb0LHBAQwKnWExy+Yml+SuNqKZqt1Q3G0UkRnAVuJtW41mABQVb4QEb8+FKBfJOhkxrz4
FClFdXwp3fgIbM3FcLUQ7wo1yvwwaZoLK/v8/iBxYvY8Wmmclsuia59USlhjvXw05ircQeZQ1q2J
KPLbc/fql/pllEXVTsG5brYEo0QG/sWdinV34GGcrVbaFlrNvP5fDEdvQEZ9eKssl7I6Dr3j9qo4
OpNlvq+6cvb7acI4OVK8626ILpXoXts6MGwdw0V/jX7c4jiKatU10x4Ssg7mbwuntMX128ZrRCeU
sqRd+RRX9v/iJWV7GVA8L0lh4XS/OlMWYs4diKMkzexRVcdfGjzdJori74UhLkXS52E8CGuKOJRx
0MBhIZwOF4WWEpntkByFpuQrx8hv2lF5n1XmT703jt4o3pmZdTdW+e8qgHDJ0eUhs9elsRXQw8XA
FEksLeUsDDoO9zh00JnNpv7CbL4S4XCRSZVL0m6uVX2xRNs8aIJIpUyFpgl8DghV7eccHo26GhIS
stWcKtYV3oNYsLc2xc8OWie2sD06QzHWZ0jUDab6jCXqIZrnofCdYG6sjTuIeYsa+dytUH5ILpW5
XtlXcDzYtdDhpYCnXJi/nEkjrr5zoFAZdoZMtvjbahfbSbxLZmH7E4zNC/v4lYOJqEoS8Glw4hck
g5JfxoMumE5uIKiq1f1jTDn8SjT9M7SYS7JPrxxLgM2hpUsYEUPKF/9loGoMvKzsnewYhjGU6UKY
fqs744WP/sq+dWWfWAqwUNSxFtesnU2aWXRmdkTyhy6bqtjrAeqaX9hessnRcVrXuulu3j6czsGX
EvlC6kFITY2Stvjpu2VjPfVKF+bHQatdH0ylDFlGjAf6Ud25AAx2dVQMx2w0wdoXKLaJ1LOeSrTf
16TQSCkHiFx7ntD82IAMVXdudWfOF4uIr3xrl9BSdsGo3MIdPH3MoXOzMLSn/CjSLrlx1Zkau4pz
dDm67YXv8MrX5lNTJKRZRbFyieloWySdHKj5Rx2tJ7/OFUSeU8S03574Mz4tJwlESxAI3AovgcPp
G6nOoKG9lBRHCE0mgHHDug6wifsyV/3LrqaVQs/13SzCfkdhp9iWiV7dokpKzcCyqm05t1B8lPK5
Lot4C3gq39RBOm4xvoqv7D591IUF1Vsv5+8hNDs/VeCgvf0Or80UGAW6o0jQEY0sQm9lkMqQvVsQ
iKoap3Bjo4MRXeKYvKDJFrGOFMsh45M8HtBgpzMVQgEE5OeVx7w1E5aj6OMdcvpIvildZqTrzijj
b1ECV3hd6a3xaZ7C0lkNphk80ZrQjv2ojx8DPSzf57NtfwvyqWm2nlOLY2HpwXcodXpOjVEirmvR
apgju0F2YZ+9NlWyCi7Lzy9yiafvMHuVUcVFUh4Ns5BCCC1+03OTeY9vf5FXKhAwnlAwBvEBS5K4
/XSc0LPLccRg4WgEAfIKw6dioJ2SDHTDGir8zcbstI2okOOercbvxuGqGdTbYv49dXqZovMchKeU
fKhTwb46fQ4DrQE+aC6ONuZNPqJz45WwjN43hNfsvHn4OeXOtgva+qMx5ukFJMgrs0CgSirsgk20
kSJehAdaUqkCSl5+rI3egUOqjZ+MCPMFOEX2TuB9l6xKA3sUSy2i2wE10k1p9+4O0qrw7ai2Nrlp
FBd0Ol+50zm+JG8QvhSQIG9xPcKXC6PIoLDnGGP4VDcJ/rwGKK7HCQP0bKVUeoGZyuSGaNeZ8Y2o
amNvGrDpVl2oqcEm5k99Sx2Nsu8YC+glbTX+xDkFAqvIA5VGH349lzoaL4Hb6ebDEpJ6Ag1umg5I
t5x+SBFkYwq7lByqMesHo4rsj2koS3AhDQp0oxCcLNbkH16AU55TXfFFyh2q1LHiDzEy+H5lBV2y
rfLO/FYEqnbb8nJbPR9r9tmo9AB07E5ABgwUnNIazkJojHanA92f9OTQKybsHKdUmkdM5PkZPEF3
QLO1x7sYQ5J7d4ond10a1VBuNHjRybr1xHRrdcSIa6qcI9ye0IU60Hh57vdBqdhbowKeuxncJg79
rjbScj2rlUOtCrTSlRJ2kXqtzFGzo7CgZziFu/nR1moTvHA915jWhGgogihQ1mSBfiucO1SN5kM5
ANKYrdn+jnG5Xa0CU6k/dK3eJb6uRsOTWjtm4oP+xEOmbJL8exD0xWObzjYOJpqb71sXNRaMBgJc
LUbaxalvKvier+ZxVLAZGhK7o4pZlLWvcb4j2hs44E6qLLeObWJVOhXScPqRwD+q/Mlr6KAKZJRs
DMtRolx1TeP+nMySpuzbZ453drbJrSbxbVQ8bYo/i4VtKKYVw5GZj3aVACHiPEA0sipKFSNDzNph
IM8OAWA3e/lO8dJB/SgAum57PUcFEKSIltzQExzLVVPUxrM+jsEHq8f1m56LCP0alxR2B2qIGLCg
3fu17Oeg9WHRDTfw7lUIr3yCh7gjqdt0oak/xm4bZStsUmGKm0aN9d+kjTf62M6wcqO6YuhUN6Rd
nfoU5/r8qVBTNo40szfWQaqmBw2FLZpN7ZSkGxi8aeAXGESVmwQ3nm8YFvX6utDdVl8P7HhiIG8a
oGikLqkdfvHG4xjnzVWboIOxQpAzm3aW6Kd+VZsmfZgxbfUaCwn0rpxmAsdVGL1nbd2u7LWVAmOi
hbguPdCcKFc3eTFla6ELL/WNCi2GKrSiH0EZFjGAyTBK/SzV7Ogabp9CAiCM6Kc6t+FnFD7Few17
evemqm0UBEvJVDAN6V5Id8PbDNkMPm1IE6TiFSObbxJI0/mGC9J8RNc24LDswvApqEJI+IPew5Mb
nEi6SAEv9xWlCm6jJEuKu7BN9AFnZEvtd+4E7mw710Xx/u01dlZfpCEoASecHhLdoy4ijSgORBp3
bXMchJv6VlliQa7Xx0YN61VvoVRqpcO3ZjS8C8VbebqdnH6UmiGX0bembSEFo09Pv0kQg4l5qo9l
khp+0SGpXIQ6MoyBWe3a/iLb7JX3lNR1WcZVobQtsUuNyLXRNQPGS4ObLqX91gWGC9g3u8Gofcfa
wmxSN347q+W65h2JNGk10v1cTK9uh5o7631zjCQjWgrFb1IbYf63P+JZDE9bwJFQVPBKlEGWcVwz
Z2xPNeuPWuUcxy56SlXTezeYtX5htbwyEKGPTe0QyDTrRv78l3wtaJHFCfWuOxYIY69JWuBo0hLY
JlV9KYw/XyDURMFgsUQo8VP/Ox1q0EAtED+OxxzhYZ8zYd5ArXRvnCl1/FFi4N+ew/NyN/XeXwdc
5GvCKAAtdeN4nM1R23hwBn1vgopvJDriF9yGOyw7nU+WxbVcRriLUTgvLgSzr8yvhQYICRl4Cg/d
o9OXNjE5a2rXG4+ekf8sPCu5zadZIwpQ3Qsp/jkMk9clq5UxM2uG8sLpUHYtksqqlfE46lqxUzK7
v6mxztrU5jDdAJJw/SocxENeBPU+5KF9wGndWqmsS0/y2ju/iGxTcCINWT7IOAkkcqt2IDs369U4
VNbGbqNineA7vL7wjV8bS0IK8XmlO64vcZJIwYDeSevx2FjGLknDr4Prxo9VVa3cINgZXbROjHA3
jdUVKIgbgNUfWpbhqnQM5dapJxU2sb1/+5leeSQ+AGBHGokUQZZ5RdwZsTt38pPbY7pDQHK4FwMo
x1qnsPT754QUsyIvxqSeIt9ieXlV2k8mNZBjbbWg0xLhvheDg4CkgYDU26913pumcGTTQ8QYA2Ia
OJfF+gIHpUShqR0HULzkf6qTq1uT2Ctf9Z4H1y8eRKn4+G0S8mZS2fCjqmjKu7gZ0ckVTJm+mh2r
OFRcnMNq6gL8LoinhdRShd7QBpmxAQVof5shit6nMZevX4/Dz3Euku/cOh1mhoMyX8H/5Wp2RrBp
t3OAZ+OFnfTaB+TpZHb4Ijsqf/7LmWiORW+Ekz0dLaMwoIvggBVR1nqguVBdSL9eHcqVchDsFaqY
iz2r9F2vTIkyHb2pn9a5VP6LMtynwimaLm0VWW89vaCpyUGoko1HamfO4vuhBVfos81YVhs7ftHi
zmMqNrrnObLmhhLdwpBR1gnM+j3f492ge8WFiZUjLJ4AQ3VOKJYQijDLy4YOpzUSfE/HJgX2j/aX
SowWoneqzPwjivGPqVrkK+LM7NKF+srlI29rOuGw/iCTLS4fulyzFXXpfLTIa3AOpQdY20NFdoQD
2TRqv78vabTCeIagDvZ3qTWHA3DdO86kHj3YPU6sVx+NzGivxgEq+tvb8pVjnw6n5DoRfZF+GouA
pMPddi7T1DrOoCk+Bh49feFhmepXFdSuVY+Q71WhgEPA3zpFzsWbvVFfh2UCpqdqnE9vP855giNR
8ZSA+b7UBZd0R7MKewREnf6YFHkCubj2fG/QfxurgXY50EHpOSVLN8ulnOteXFV6RQ3VjJLt0Ne8
s26KK63FazHpW+1CQeKVt3IpjlgyHkNAcIkWoB6PBEdYm0cVUZ/VkFMEqwuv3b49d+drVFbtwHp5
XOOyZX167nRlU1Mwb+xjXlv5dQIZZt+FRrQjjxj3U6+qv4tu4jyQdWxA8fJLLTW2g6ZK58mc7COd
Fc3PiGs3nToIvw9Tb99W+AG+/X7n2x/yD/AmmjWoX/K/p++X5SGaEFrkHDVvhDEKKx0+TKtchRUF
N22uG3/OXWc3K9GPtwd++T6nBw/X8QtQEclZk0PwdGQ7apERqZlZnLKGn6ZJUB0qKZ5knfKRKW4e
Sjrl67hxQd2rKaScEptS2rzmBpGE6U6LrNT3hPGtIUJE6C/Kjy56xtugdcxV7Fj5/sLznq83bh+S
KE6sF5rt4gZqEqy+xs5wjlWq5BsbupDvdI14DApk29QB9UgvGOI16db0rmjykuw4jDdaWyrrxrHL
VQQL308GUDpvP9j5c4GiANUgKxd0eJZwiqBnOqxwDB8CHTA8sbTuCwQrL10T5zcVFHROJERYGAPP
l9PPBT4LV2Ka2Q8KlcmjV1UKmfjYAaLQynZ4KsbAPDoV5QN/pq/ibkWIrJAfx5pWIP1XDzjyJk5x
n3LdwcTCh/sbllSdfu1imrTPRejtIiHAkrkB5OzVWMaYGE9hU83ryfLa41RZuIvZOYn2SrVEjT+s
ZWWfkBmfb2w7rzN0+SIPNgRA9JXsPc4bJxLJXnhenz06ODYgddFVGAOnjp1uKNoUn70OLn9fR8kD
13P2wwljs92jSJV/rGrTE5u8jPWHYHacLRlN9qRWRVQj2RGM2drmZZ7BG6jzilNoftSNBPuupp3Q
mjCGGn/bsquDzaBV2hWwD/EjLjWhcrOlSei7mVlXSNjZ5U3T1eJnRUyKwrkezp+rQrfvRdVlybqY
E+Mu0xEe3DkOHjhogo99uOr6DoZaHZRRukuHvPfTKLVZVxWFVnBTY7vRsRt/p4RBBFKrNPH9bYSd
aBfWgwyCTnevFOeXkjyApiigGafLAWHNrnLSNn4QLXL0nj3oayNz2i+NqSDpYvTtde0oxqaoaHfN
6MldiNHOjy2Gf6nb0eGisbkIHeIZhxozwBgoT4wv2RhBXokS23eG2KYI63QHGid47/bom7692+Qv
PnlvhFYJkkCVk8OgxLx4bzvGs6YDRPBAW6e+HQunX9eRrV0LymJbKxDhLUG/cmGLn022RWTO7c3O
A6FAxno62UrKtmQ76Q9ZHYUfbJfZjXEd24R1quKWnQTbEjOyVZ6UxQ+YutWFO+klXFm8NNgIJH4B
R6KXsKx8tLWuDTyB+TBHNmC0sXMtZSN0a7gf3Um700REsTco1NJY2WbYAcnurUejMREPdouqR0W/
Lpqbnpxo2PZ5bt7V3oCSU57N6rAuCY9QmsRIgaqiF+TbQYQNgFqkelao7XXhBkSmKdZmYXpXCfkM
weiM5P5a0/ISeTJK4jgr435OsSmu0CsMnZZr6+3PfhYGMPWcf/wXVmFo5ixyArsV9VAT3Dx4lGkB
a3kZ1ZFm3pb1kG8wAonXb493tr5lAe2ljEZ3FcyGfJ5f0p0Q8W2MIoXx0Nh1covHEaVYK3DTj5Va
fEhqVX+sisF6xAyxuUBdOLtO5MgoDso2NdfysvdUG0rT6MpkPAz1KH2IldQHeHPp0jqPkBkGGCAq
vUwmhffFhGZeNg56WRkP8RQW17GX4plp4c+dJRSeRDuHSP/p4k7j4361puSL25rxFVLVlzTezpI9
+RwkiWTQRED0Z08nOi3NTsRhZzzAqJg+qENe7L2SHl/UKuGnt7/pazP761CLUIuALjNNjsuHzKU2
OZZK5hMWXUI7np8VpOcE4BTzENAFWnL6QrGjqYgtdfZDNBnaNlHj7ArkuIFF55Tvu7LUrkPdwGpL
7ebbKdG0C+fjeYEPUBOlbuAHYOaZz0WcEJsDd70dmA+lObob4Wa7OBLpymyrG4Csj32u3jVzf1WY
9X3vxJdGl3N4elKB3iFeJ5W2bLrqiznuB0dR2zyyHuZ5nG+7RDOOqOpGt33SzmtkKIabJC3zu8RQ
s6+YtX/Mi1gK2dbiUrQo74HFgxDcSr4Yn4Ga/+KeaLzOmZ06Ux7UmuxhpTkDjWz0Wdr7mp8d7AyX
2FWVj6Xhu6jc/RzCbt9yyMIoHZrJn9sy1vCa9sS3txfh2cYzZT0SkheXiQ72bPl9miQEgQ087Kh3
U7gbVeudG07G3jELo8A6J5uukfJtDlYCdKYSmUIVIsmfmtCIL22H5daT/tayRsa1YhJaLkFimlPH
kU2x+ZiXehWtm0kpk40eEbl7SZXkPmQTWhUWUijzO69UIsj8WYWGW2h67ReXvxusR/TZJxBsnWas
Z8NNZf9rMONNPSPOtFLNxubYBBmMsmg+5+8CJx2cVV0kyr5OTet7BRL/HY2FoYYTGjePLtdot4JH
Ug4rRMv7b2Y3m589tYzfVYVKa8EgW/L8Iof552e1rJiJMBk/ucbUAukV2Q0Gghb6WiLXV4Rspb6u
yV8UVEzKeaS2m+aC6grd3pU2ZvEle6oznRWZRREowNYE5nouBKSGba4NZZW8D82k1q/GGcjNqo1C
RB7j3m30Fed98twnevoB26CGet2ctO/1tjP2BN3pt1gTJoBkSsQUC4UXRj6CvNQuNNx3fl5Yh/Ic
+HWD8KwYjQAkgOsOXGmZT6SzVTSZ4Fkh6KJpmbhp6/d9pe0yQ+12ph4VV5FWZDtd1Mn7SWpXgr3o
19qQJD5Vz0uiKtpyw+LlQtMF5ImkZXD/LWIslHbjqa4U/b2CmQii6XtK0hvN/hq51DEaeyvlXAr7
KdPEnTUzc0W/N8fkN6NqHgIeAparCOVAuHjR6/jl2kdpxeqsQFffp0Vn+1Ax+QLzZO96wu3rrFGr
VVlGw9cBjWhEPC/EHGdAJaJaqp4v/DJuZU7Q06uj7VorcOzMeT/rhzi9bbT7gqasa3RrpCrX0ljN
RJ1XiAe79XBy+zJB+DLM0g+t28y5qmp3Y+baytM/i1zs1KzeXFgyyxT05fkATHK+y+dbWqKN7jAq
iZY674HH7rKNe9Vv3NW4iVbHtwdaXqFyHIQqaF+wOqniLebBHMoR/yDmIVnpPqoofr+ChLK6FOOd
HcXLcRZBXmwEZT/YvI/qa6vGj9YIQq43YgU05O919R8nwlbNi2v896JEcCXEyO/0X//PbfydKLv4
2f6n/Gv/948t/tR9+Zy/b+vn5/b2qVz+yZO/yO//Z/z1U/t08i+bvI3b6dg919PDc8Ol9m8/e/kn
/19/+Mfzy2/5MJXP//rze9HlrfxtYVzkf/7zo6sf//pTdlf+49df/8/P7p4y/tpdUbfRc53/cftU
x0/50x9XTfqU/2iWv+H5qWn/9Setob8IWiAAgSmFtio9pIbnv39i/sX/BaZZYjdR5uVT5fJ3/+tP
Xf0LEgutZ/pdFPHpRP/5B4JQ8kea+dcLWx/yiUzfUGL5899Pevj7KPz7G72uTbbIPPn9ZAJ0hOlI
SC74soWlcQ1TZLFGZBxqY00X56uTVKYvchVR5jyf/ahuLhWyFyErY0JzlQknnBCwMctWVtm4Tm5w
pxzmvuu3sZrP66jKsqtfvsk/b/qW6pochjI5jWHZnvP4z+nBo5UiHTJd6w+1FuXvIpHt50iM63Q2
9bVQxn4VNXp4S+3saszd93ZaXpKPWcKIgWa8FK/pkAIElWn26RMUKE1PM0CJg4t87d4sE287oEpI
4aen6tRYyCBliPsEURj7WdXrVyhWUNcqvHSfaLWFGFI93XSRkdxqrRbehH0ZfjMQN7kwUy82dL/c
mjynvDZ1KUPBB4EwdvqcKirBAuxvjp5gHm3tXAic8UJlh8GctZ/1uUf0dG7QITGqu1gZo7U6l49a
FAk/M+cfLefG9xyM6Z1Q6+o6A297GwXC26e6020JP41dGbpiy/1Y7k21Owz2NHzRjAYZEQueTtRo
PexTNf9qi/H97y4CljbT/xKdEgwufUMxd1Cm3jDTg+Ul5nUFkgTjQit+pw6UA7ASVf3OrIc7k7t/
AyNP3eYkjReuQHnJn04vtwoERMIRSAvUek+nt2joKmDQkRxwudRvaOB8Rn4n3xiD3W0n596bQ803
7Dq6lLYsbjYUoKm9ozWjAnulvrTs0LSq16CTnIWQLKfIn13tcwr2yY8kNzQQjbeP2+i9E0jrEGhL
awgDyoXIY2noyCNI/T/OGBiYKPIvzSdyzStyYeeIRcFV2+EuY66ranYewjwG30fkvNOm92YoEL+a
aBRjDtLENfI2nT6vi7gqbgB5R1sUuqej9LFCAGGn50q+TlvtC1pCfmuuamf2fq8JJJ+a9jfJAy6p
ZFpLAbOkNUuCAnizNS5G8OyGftNOVXAp8liklbI/gro180MvAVu4JfFdH4siLBx3vo9FdjWGnbIb
MYO7drMGF3gLukpbj09GaX6LO4djy55WWec6/ts7ZBmfyadgaDC+fB8StzOLwwSDw76Y9fvcCNS7
oAtuHSMNvvSt5x7aoATXURmJ9k7PhGnjpdF/A2dvR+uudFwWTpUUj5Z1GzUehJq5HlDcoMTk3FlD
9lXV80jfR20lrxKz/jp3IBnffvrzI/ZvywMPriv3GPCw070VFjTx6sRT76PMelcjSf+IO/ewEYTk
k1+jQB2u+s4Tt6Jqiluquw4KOmMfXDk9QghbeoqkL1OkfbXQU7qlhoU/d29MIR3yyygl+Swn5wB9
KUuqd9DuIBZfIlh0b0wyDDjae0Nk1YMOGmk3VIHTQBrUtooSIlXe585NPpXjx6wom1WQacUkkyxO
2kr0cPRNlCFXZSbae8UxKuzcc+8fk9z/H9X9KSFZ/3NUt62f8+/RHzKyyJ+b+OnXaE7+zb+jOYVW
/19sWIqLFPdk74pd/Xc4pyBd8ZcsaMPyx2YCTOp/x3OK8xcgE8IrckB2GtEWmeI/AZ2iO39JrXep
lYqNGbvR/Z2IboHeIeJA+4xwEzg17hLs6MV10+Ln3MZimG6HuAu2FS4PN+0gunu3d8mI66G/7cZ2
2Gi00Fc0jefrLi/yja4m6XqoEc8SVjmujbQJKHX8F2Xn1ds2FqbhX0SAvdxSVLMtS3bKOL4hMins
9bD/+n3oXWAtyjAxQDCTXB3q1K+8hdanhI68205phqQYqSKKku3XKDMlhFCm7/XQfqvG6GcfD+1X
P2n1vWxUoDykfA1QvSgB8rNAWNGRnG8qZg8owPVJpxXlFKWVD6e0nOxj5XQyoGd0nWvUbt4+FPLQ
JhBRiIpJNN6V6E6sXJVvOsT/f4D5BL6ALBrfVBgc5gdtGpPWcKnIpynsdi92NeZIVQ5xcegwVcrt
etgpA5wDD7x18KL4cViCaPabf2R06Z5AhhUYqpkj9Z2mcCaK0tAFXWqO+UtbGPEvBDRmEnbS3gGR
thQ3pyN5HLRedSVoGkfTEPpDXVdF4eJiTNmlwbkb/rfAkBxRFMdwlUaKMfFB8vLdOfgokr4O2N9+
N5nLrLNLOXuurFxPfV2F7ahU9XDKUA97ToOmmlw0vqXWLXRR/VWikP5pl6b9jggIOsLQ+/rdYCjn
UK0cV8GPQLjTmMU/LDnWVk29OTnvrtX56+YMii1PBKsR4S2+Lk7gfaS9op7g0jg/czqXCByKxN8b
1aj/0JLeGLdJTT8xDsrhLp3tMDY66g+uKUjJN5Jtp4Vb9Yn/n3oe83fNdR92CRzCGUuyiP5FJBwz
qUV/qqP4tUkch80wrCEt3jxar/ckIFBT5feTbSB9xU31vqfT+UZQG1I1neRcpoNb9/DkdImza4Rf
kqpq7sgupz9KqErbcJIBhWdw3nZZ2WRfs7Qg8TCLBjVaUyBuOsmj33kUGBKeHk3ao1/RfcUorgpc
kFbxI8apkacpY0MXPLfh9Et1vlEM5+doFA7CceEox65QIv0LVfrs1crq18jopmBL3IZksS9CTwef
AYMzMhIXm4BYBcXQM3BiVr/ZeGiP6CrWdf95/3JtcPUSyyHvgQrm9RzVU69ilzHIJ60tmhc1GXHb
NMbcwPxd0cDtF5HYof+200Vc0u7FcPuLSUaKKo+VRY7Xf803uD+mv1c+a96Y10vnUKek92qr+FWp
y/RQCAEbonTGU17ytkv+pJ6S0cw8X9XaY9bLE4yCvj9ORdd/n6ai2o2xYR3GNMleVr7k9gjBS6N0
P8siE64va1PKRAiel5J8koaiAp6JOjOOyxqLFCPL4jlCM4FeFHG0UQp5fKW1WKso+TCByWAUUEBM
zpLbjsNa9fA6ZILNPgtdkD8TLpGhUhC5XrlGS5sgbfzuCZnfn6XKNNm05DcyyfYmGdSVRFiZa3Dv
V4ThtBm3Du6E7grn6no4qbXrQDfs7ilTqxdeAXlf1yfw4uNGybvEiysn8sKk/S23EE41+aVy/rVz
+l6GNiUu2kl4Vs96v5+vzvL25aMAi2GFw+VG5WSpNCINxgCw25SfoHJUP/QhDXcZnenD56PcvK8z
iZQweq4Qw0jg6lr8dkk1krYKlCdERjS3E6m0FVUW3k++bHsjzuSunGmvpeUj4IzF5muc9flaxno7
/yw0DGCdaB440FLEb3JSwDl5SxFwcIY9imzlDso+VDeVsxFa9mPnWCdbmPHB8lXVNZyObMVOHjMo
Fm7hO1blylo3bXwd6OfK/CxPK5Vb1P5mThfLgbfPnOW/q6JPscBOAivfJ4fSFfUKH2K4TRUp0fGc
7cNI2zS+lWzLsDGeE2hCG8RxjAdBHLWWN17n9fOhmIn3JD4Ekg5ah/MsvvsSPciHIZO19EnJlHRv
BFDKtAH7Vdt77AAxuZlRxvdGpg8bg5RubY0+nId3oy/OiK7mrabGcvo09BluTKWQt4MMew/KXfXN
r3oSlrxU3KiIla0v9RUU+Hxn0/dZ27A3dwN6AGxUWJjEzBQUF9MwJIo+5IMUPlkl3p0+wToc0Lw5
+K1WPOVxXnhBKJJNLvl0/dofhdH8ELmxG2qz+daLybrEbaSdTFq6O/RG1qyhb88Tn0fdESNKUPQo
uCzCklZyNDZEDOkY7qQ3+Fb91GvTAdhJcK/EPW9PLbePcdw492bXGkj6loH3+Z6dt+TVdcYnUHd6
A38iOawulsqOcjA0RR89ybr/WI2G/KwHKAYjUuEfRaMoLk6c4aNdWeXl84E/WhpQLWieoTaNLsgi
9KHSaAQZ7udPcmWIndayPcIMjKIjWdQX02BN3WWhG8CRmH8p4ATCEIT8qIxfH4kxjTOQU3H8ZDip
gNAa98fK9A03qDLzGIFwhVxaq9uspe/Ym0AIa7R79j2lZ7eVKulukPvXCjejHd26fGugKr7RFay1
5bjQvR5f0VcRZqZnDM13sy6VXWBqwUrR6cM5I4qFnEUn6kYmD10kgLF4UtJCb6OtlGiTBy/iJVZy
yVXAeKy8KvOM3OwNrDh5XinEI0R7PWM2auCtNKXxUxVaX32RdKgH2OGOWvC/Rew8FI62Bva8fV1p
BFJboxVJnE6peZGYGkmESKcMDT826gFXdPVFroV/7KPQrVqRuFNkNTtUGZ4d+9Exiseoj5qHomn3
NVDqLTbyEjP/Xzeqzk+frdZgS/DOLk5IHlhdCMU6fFLEYG/0wvquqt3T1EBfmjC6WXtDbtdYxxST
EIuSNA2hJS5o6sqkaccmesqlCaBx3ce6tpGMAJZajUbZbzqdF7RQdqiFE3qlap27USjZYoMw87Tv
ImAormrM8pjGN9s30p9MtzGu7Iy3r7jeGjNnD24nvQDQPm+H7d37Qj6QVVE/xciMZdq5G5TpW9P1
4TF0gGdu8lKbMldPixRxdzsl4seMKNkWFmfNU7CU+dIbXfuoOGn6yw6qFui30mFwLcxW91SRa6e8
MaqHYOan5Kmhvny+om9VtMXXz+wlFpNyy/821d6/jpbtY7cT5cFTCv/O9St4AqmaTofcmdRNNGM6
yDDUTdZGcCOSZO+PvXY/inF8MX3FOYy9ihNvkRzqasC1uo3pdihNiOXDgNivZblYhWIqMz9sA56l
QmC4EHGfOoPve3qNfwRgDX1DRv4HIzbpzqifbcwKv/iGU3q6ngweSO8v2L00p7FOakABQ3noq8xG
DcBMN2PjqEc1jRu8o0iMVubm5swjjTCzKCgOAcZZFpzhH8kBZCrpMpbBrPgoSi83pjXLkbdnZbkC
5FkIe4DEIHBfvHxOIBSwuVnwJKxqBFxfWkc1L1L4eUXv1a2CNXdSISwuKdOXmBLWRlRRey7K/mvo
59MJvcjiDpPDyVX08qdqZd/axLE83tmv5jj88Pss3E5BtpVF1e8rXET3vkrNSe9YErisa1qKN+E3
XVGQZ6TwaFXCPFz8GuQHRjrginTRRCK5U62mF4dG4q/Pl+aDcGGWNJ7BxwYZBoSX6/vYl0qKX7KZ
XaKIg0UJnag2GEjatfysi+Yc+6G16/289OxMPhmI4qy8P4tS+vyG8gX8QDh5gN0Ica+/QG7oD+Pg
mF2qzvoagQ83HiV/dK1/Yz3cVo21FVZyr0xbpx939Tg8aJWz74f2VIZ/AxV79XhN73pB5vi/L4Ka
R3ecSApY1/UXTVXqS4GMXtcUNNpB8ymKKWOk7qZYx0E6ybN7u4jkryhbZlw6It/njTltZBQkPNlu
xq02JJ2H6mf8G/ipfzdmKIrAQmu3pRLQXgkSeyXgut0r82NC9gI5a6aDadcfbFm9XtHCyS4dnYDt
2It+EznJ2jNykyWxUFSYKccxDB7Li0wklUO5GQ0tu9hhhx5HiwxwSjvV88d2jeB7+2DNsoNz1okq
NX9d7Imww7UMddT4gulM4KljY7qBn2VQYRC4Au+4UjL7IER4N55FtHA9gTC74rozo+QSp/YRrBx3
gNbcI8V9CHVlW2pQF+3yLoUPAevZjaRD1eX7HqdMu6vugmH3+aGcf931RUZ9f35FqPLbFPAWtTX8
mujAQXK7lAnKRKVBsUuP0QwsuvCAGQwxIqoaLmG+sQFQsJrnfTQ8Om5AJOYiIunw9WQYdZenlTHE
l0jXp71p1fUXf6ws+nP9XSjFMsRKVTv1utTSxFJa56CN/WOGBPpD3olkwqA5H+/GpFYOgUxpAtLn
gOQFzS2niaOHRvG/fj5dt+kGzHfkIICs6NDnlvUs9BR9TaO2dxHTqBG+2NnG7GIEZ5AM3ARpPu2E
JZ0LTJ9WIpYPLk9qF1RucCGdiwfafC7fRSxWmvfsDz+8UFccd30WPXe2Pn3rOvW3bEOAaRTMkbRa
1jaxE/ku9a01TMvtmeQL5p0yow1QeV5cVWo1wPbrpvDiCPGcl7V6QUkb5FWe5yuzvMAUzrciQ83u
ZfxaUswlYA35Dawy2oKhhuIQW7jcSNh5nloJNoSViccyd8zHsGvxEadxU/peUM86Kb362I7FWvv4
gzUH2ET0TFAxUxoXR0TtLXNqtTG6aJMjIdGSiEfbTIwn/FpfolocagAIX2S4SitSr7c3LUEM9Y85
0EN9cEllAGxcVZYq4oviG8ZeguWycdTO8T7f0bfXH6s5lxcoi6F793ZdvdtXKGX48KXy8BLXQ3d0
kA7bUH4sEYTRvwjlv4livy0sNzsA5hkgSIVpUdDQKzPpm7yIL1LlfE3zOtmNE2VVCgn98fPfdZv8
kSZDlCC+p01JoHZ9XuCc9INI0vjS9crvAn7ZVvHV+ntgp79SNIV+G3S/tp8P+cEBAYKCEhJy1HMb
bRFGFVWUqX0sRRccYKUHUxPfkWWTDqkp//l8oA/WjEI/fdYZugEFfXESQ8T3JhSz1HMVqd0OwU3z
YEbDn1bty/tRRmr/8+E+yJbmmjl7gxCFGbUWT6SCKA21JlU5TxgZnNBnr3c2zoKPNL0oeBiRV9lY
PoaJNT3QvLPvKlpYL05benVUWcc69NUDXgBQU7TaCn61TTPs23L4q2Hq/BxXJZBwtAtXuFcfrD9X
1bzJCCEQClgshhpWto9Rh3aukd/yyg47DanQHxo0Y895LQlvcIo1stOHE2XNICDQQLMIyWJhRj8q
86at1DMsgP0oB3eN+Jq0fxF7+0NAdWhCRLNHf2bsb+QOWHwcYK9U3On+XuQQMY3umz1JDneMucHd
BbfvduVOuZ0VLhMqIjMq0UJhdjErmY/cd8zzeVEL+dK2zjMqgNpjpdoPulxnz31ehf85IZvzVI7D
nFxQU13snRKyl1RVfnChkBa7hZPb2zRV2v3nW3QBCZ4vlqthlmWHfFbhKEwruJjVTkX5OHHSu85w
kPqzlRcznV4mu9lngfRQ68O/EMjWujirH7CYWWOMYHpgYY8zmr5DIdN0jQjZXpLCXVuqO5yXTlLq
vGT+nW8G2wwt3pVTenspzLR3LIjmgghkw8UH9D4ibJ1WcPtUWu/2MWON7V8l0AsvE/98Pt1vxcbr
sJEZp8RDJY+mzU1fL220OIpUObhoVfwsKwRhcGcD0G2Z2m1Urdghk1f/JXMJ7udi9A9Fruz7Rjfz
gy64ihOQleDdUYESIx5ocVMim56nkgnyx67+lMKnxt5O1XfqC71ABC7YS1biW66uD9m95IRhAmHF
Kj2L8vM2ClRzg1zheIrt0Nmp0N4eVTstd36Xmf9qUpViMDL6L82o+A+oBzsrV81Ha8+JgrZEfxHV
nmW44msVNmtY119a1XGgAU1/4HlWdyiQ7LRObe8Mq6MAP0VUtvD13NLPVr6VWnn4fFFu4xSarKTV
pNiwWTCZun7xGqjbdgQQ+GKwDTd9nPyFux3tO2hlD2Q5lac07e8sbeS//3lcAgggQfgSggBdolZU
Y5iCXHTBJSjB7wFL056K1oZWP6oXmSDuOGSmgKneWCsytB+kUvTxKDeStxFS0Nq9/sWF1EJMp6dw
kVV6d8iC/kV2J/YyDSY3+lBRxNvY+3dwoL7LiKM+jSqG5QqX0TluwnBriAh4UKmfY9t6+nxOPohg
ZzVs5BvJlWEVLYPGCBfjuUbknGNH/VlSC9mU/6igA15MKvX0dZMvZpM8tCbZZq9md3i8/hGJUsEs
DNYsTW/jyFkvneICvDXe8WXHsahFUJtG7JyjOhl+OtDjXRn+0souuA1+GIWnheCH2jf+qYu1SCOK
vpNvn7OiPaNSOeBp6NT7vqvNaOVJ+eARQ1uEbJUSLhfdkiKIfKQWmWrvn/FYK7aJ08W7oMJKqrLM
zqu0Amp/qa7x9j+oHXHAmT2kYIiUEaS+/oF5pUaokoXOWUb9ENWdGlUKUZjIM+jRj2SsLTfrUNvH
0J3rFx6b76F4gEaHHR4cfdZPaGrL2QhkLe5AyrYbu7Tlv6LVv6/svHmiF1czyD1qM5xErBvkxYM7
9VKFeVtmn4PezA6FilQDirPxpqnV9h8ukJ+5opUPQzPKd3yVfbQrud7Ebfhr5Tvmca6/AxUoTieI
JDygoKpdz5eDfa3SVH55aae8/Mc00vRIAhkTiuFMM9Lg9UyStYNq+t8kfey3oFVxxR4HrIiH3MvK
casOsfHQS2PsQgCMdkMZFpCbBwl8ebimFDB/zdXXUn0gWgS8bsOouOG/KgZV84LL5CJXQ7uRZxun
tom/OdPkbIbJ+c9bmOFQIOOeJhgjsF5MTkKq4Pe+FpBCtzEoxinbDZJdeTb+JDszzIXHo5uu3Jc3
F8E8KGpuXAKzhcwyQqjZwlhGMWhPJWZDbTp16yYbV56ht978YirnUzkXCmaF8KXVJnkrdkty6ZwT
EWNFrVHWztEwwd2sPTqR5dmB5mXBvm//YMZYSMchkc9d900tCvos5b00JF7gVr+GqN8XVbwzSnSg
EhclL/6vr3zsG0Nm+bEIGqIDAdQAiNIyTcwteaqyQjo3NA4wSu2eramO93Me9BUYXXJAdBGbqdp5
tkZh3HXQ7AlUfHpX8iDnlPpl6xBBbzqunJ6bO05jJWZ8DqnLzExdfBcZedIP4xhcWrrpu6D2o0Mw
C7zXXe3KoZlAtaEbTMoQPNpyHO8dhVOl92G7b4BRBW5jI/Xt1ExaM0Z/ArqR2LisinrcnBqd940r
f8ZNzgWbece9Kx7oQVk3SqiozyOt+V2W/xs0T0KbcjeN+mylUHH7pJJTEWhwQGl+QV1YXGx6MiVE
i+RxpWSb57rQz1Y09C6occLGAGXY0BTq/Rzv6oUd35uhIrs0Ev7VcNVDlE2Kdp+v0W22B+WDh04l
L8Y/m6v2+tfPuoiEIKpzaXXh7IdWTKFH0keREvDQczv10anunB9wxNQ9So711ioqROlgxbGG1ZDt
KyPyN75Ria82kKBfZSVRDZYRR6+2Whv47ujYfwEtK83KA3qzbHw4JcRZwYE+/E2aqiclNtKyr1+m
sN9OAwJ6klo80aDjuaAB9Pk0fTQYyE1qWQQh84DXswQeK9DT2tAvWZKMD6aBGref021s8Fs5CCdU
V8a7ueX4cRRfdNTWOaXslevxmpwNmPUtPy4PG7dUndSz8JVeuTg+HIVdOFuDYHu2RGNkmVlWNkT2
C2yTYdOVFQAcuGMrOd1blerqeuIGoALIM4oBF4HHYosBl47TVBqsS6ao3YMsNe23Igl6rxW98Wxr
uUzVMyPDiK1JckPK7FslbifDs9CUD+E81cZP3QcJtBGhkjwXRCiBO4Wj/9dqRuvFHoX/pW9rXOmC
XMZNcY5a0UWihkMqh6aH2w2Qk1WrCB4tRJ+/AfoG6BMNQqA975dil/s5CjbyWCSdS1SSHeMaeYZA
4t8bkJzlTwf/7VKmjIvDd4389RSoYelWZqdImxg5bo8Gic8DCAQzKU1OiCI12zIZlJ2PmRG07SAa
4LdYqe9JPFvByhm+2Zy8VMjigggkLcfMYs6p3l1gZC1T2JaOfNGjPNoKcMBuUwqdr0oTdJnApXx+
GN40MK8WFFw92hYz/JJgGd+X6wGbzEi6Jh2ms9LJd7b1Q+m016a1HyIUvU3QGEF8V9mvRTg+I9Ht
KuC8qzg9aEPk+s6GgulW1ZqDijaVZEEg/pvqf2gK0ytW6QtHbonGOcLy4I4lL1WfNHoUSRzelzSS
cop2mfTN7lBcYJ88tbWzK5R8i/Wq1/QrKlM3ycD8K+n/2UDVKRwu+RktwXsv9+V0bseOTF+txcMQ
VOnvaOq+fj6hH44EVeJ/GyO0dq/nE7X8EO6QPp272Br/ocmNx7PIj1PTpNvPR7rNNvlRFJTfHCY4
+G9m3+/2CohABcPjajoXxvCMR/EvkaZPtgkQsOjEIeoKzdXH5i/kvn1oCNTW00vPo5yESDXZFPDl
amUzLWQrKHrNX8SjSBw5G5svpRcSVY3kUQ6ncyisZpO0qn4s1C50rUb30R9wlHJbq4O5Ryrefoi7
jF6NeScyWAvaAMPQUqiWdGZpP1oaihtFn9YrDfebWxIlAAUpT0JrvpF7+Xp1Cpnkzyos5SwhyHI0
7IoIMBGXlYWZD+n1mQKFx0FmZeiTINJyPUrXOw0kDFU+I1Gj7hS1RzNvdFLj2BOLuk3o2z/awrlA
OlYPZhoNG3+SwchBUNmbaOzgLVG21qkL/d99OCOioihkKRMlcXGhWDOEeUOgLL6WziEMKJ5E8MhL
qmwS66Wih1J7ttCRRrgrjvaWHhk7vPbUisxDpHeOIY2nKEiFW+pC3pPBh5chr8PvfqDVF1zVZcQ+
8DeQZbB0ypAngVvXTu0qNd7yYSmc46S02aajwe4WkRXsu9aSLERYcn5SgTS6hfGB2+qohDjatHPy
TPxKVKGzZ+TWP+LcEXh5MzZ7mMI5fVecYqbRinaUEdQj+xweMbpe3jCq0R3Nxz/ZGLV7NOqbL9HY
2zspCp+QN3PYiKUSvfaD7Jybsih2NPSHrd8Zj7zaDwJZkn0rrQqSvBkuLiYYUsqskTMnn0Ro19uh
TOpITrRmOJuFOvutGk3whFmB2wf+BPC/kr1BjN+FEvuPdN+tcwSP8h74YHSpp8o+Y7xtPLQZEktV
OIj9pDnFfdOGUDpEMDyW4EvuRx8RQ13JUM2JSmR/pVIgvaN3Kxv7JoO2aSQQ/PMH5A/ljusf0plD
Yoxh2J9ro1e2YU8iwvbt9nWuyH/YXb+qJvIztxk7JO6HWllDKsznZjmRoPIVHco8crxLPeesosch
0O0/q3FsfVckAe7ZGuw7hH8blwBk3CtxVH1rjUC8CuxVgnaoPaH4vRu09prox1trffE1s74rjUMu
PIC3i6d6DDS1a8vGOsPii4+yWYFztSfDejCH8XmyW7nj65rIS+JOo9Qei59ZW7S/lDYdn2k4iK9a
55tuRnB4imvZeaoSuNejlluPksiyc6g7yQ6GWObapZx59KbjHd623dYcAlIbZ8x4XkVIVx0RSuOo
Ro35OlpV+CUvy9JZudlvwpIZrQkGnuh8Fnlatn4LLaDkWdvtWVPKehdnIj6DuYn3IICVTV319Upl
4DYNduYeM2VIMMbgbmbq5vs4CIPUtFTU3D4rviR2VplPryQQwSlySnFuk1r24lppd+z+bq8PSIIi
A9X9bkOr+AkKr95yo6obdYQ09/ndfvOAUECgAU5fGhzQbaaCrkGs5wG1y7KiydklhXks1T5YGeUm
iKBrMifb9IpJU/QlpklT8lhWo8k5O2pz6gpV+t5gbQKXUfn385/z8UBkihQQQVIsG6lxhvZuF5rO
Oeva/GRa1ezQiOFQKdR4pSN2m53yowDzzd32tyL5PLXvwpVZP2y0MU06S92Y/c7zWHsiB5V/mHUm
zk48hQ/pGL0gU1h5Q1XMAWLmfAnk0UAIIxOvkiTFIHNL8zBmY8bTIsUvaPd2B1TW8P7VKCnCBDKc
P5/P0M1b/kYQprWtznImXIDXXz1iphMXXWOf5bzM3UFWhGtGmjoTLrv+IbFH5yQZ+fhtqpJw+/nQ
NyUXhp4h22wE6hkcheuhO5ycSfQS52y3U7yV+2drsGSvt32qZGbo4iS9Vn366Meik0RNg7orGgmL
K602gkhLEsk+czoTb+pwfuzKPHhkWVtKYFkSPtj0lhrXDIe1CtNtasnPpYYOgxqUDR4bi9RyqGMH
F0Jhn5toVL7Ied27yB82HsrrxSnpWmUXCd/ZjXbdlJh+2ZNnpEqxyTUR7KKhImwIqu6hN2paddUo
v8IegiYTmVOFBVObkUFWIVM3wYhskT55mAzI/0YcIkWW8mqF/ijVnkHOup0gch6aJrTeGAnBlk3Q
QDca8WsS9XiWmmETUMwR6PFKTedihJVvu0xC6z5yHMRqkzw61HIU3eF5Wm6MCfYwXk1HP6/KIy6K
zSl2Epycql7XXAocCNHYw7gxW1n7+vkOWli9EZBztMG8w3ZEBQxGzLzF3p25uA6VCJ9KDf0vzXD7
qIPLWGXiFGUTUutGoyabhqm9J6b/VjWpgmCnGXmlAfKGWPFL1KgxjpB5B4+1BSeAYos4WT66fLKi
roEVbu8ivhWMAthHCmuIg11/q9KZrSSilO5XKpSfPh5Q2gSnO0Ab+PNZuX3MaEKgCSHP7SH+utjl
A3J+4H4a7axMF4JVQKq9ZR0atfw6mspKyHT7XjDADBzlzQSstrxgrWIokNQ1tDNoue5REY2xybpB
8v7zL+JxZpEopQPBWQJ9zAEtHk2XtHM14hPXdK28TbPw31DvStdClXclm/7gR4Flp7XPVQ4CZyn4
XilZW9k6fcpJ6ulzWq1PS83v25V1uoUYUqTldyFfa/M4oed3vSPGou5bk/zgLAfB62yk17qjr0Su
kBs0IRHdjsYh3k0DWvOxyPQnNUy+fD6xb3HGVZDHJyASgZjPDE6hAnj9CSlebb1STdq5mZJkq2Vp
f5jyCJUWw38CTjH+gJHHk2DURfpdKc1qY1K1HxyY3208aqdaDf+JjLE/wWBo76uxH3ZSI9t7zU6K
nVMizxkoReCGk94dEbykcNeJ+zHV3Sao4WkLtdzYXXYfI1n/mALYLraopSJ8CYPZq4MovMOnq1iL
veaLdvGbtTf77NlsAomM+aC+uzTqcKxqLGf0c5S1potq+vCA93oFbSJVz4FlV//UknOhIsWNR6cA
WINidT8+n/ibVINoAP4eoRZJNOzUxbwbmCZqdaZpZxty0rE1jJa6dKbfFxkWilne/GyMJt+BVj6b
1ajtPx/8g5sINfS570YeD3BlcUHgmhhHvVVq5zQ0HtQOp0e3yJVTq9dAkj8f6oOjROaNEwHMZtQL
lsVoxYrGUYoL+1z0Y/Rv4OSvVRfKK7v4o4PEMhJHzrp2bOL5Rny3opJZypKkMYo2mhBs0h7HWofX
j47o3EIS8YMldUXnitzaG5n/p0rg7Xz+Q29DC3zrAKVwmCF33MhEJ7Gk2a2WOec+sB5UfXxUxyx7
Mqlab8aqyB6cmCcRc+uVGOqD+YXEMNd7iKdngZjrXz41ItKpNjrnIkPwp3QCZRuUaGF+/uM+HMVA
/BRENNYSN8V3JevCuvWdswTx9JJG8oOmDOnT54N8kBNBD+N8z/T8uV+y6DcZbeCIdjDtc5lqF7qE
yLlC4LnTwrJ8KE29etYKfTzpVvc9Dgb5yUCeaecLS+xSPe+PiRU0d63RrDxwtwcVCWI6lSD1aXBY
S7hupYz0jMBlnTt9fJU60eAXC33Qd4ouxpYKr0fN7KGHx1xBd5Kv2ytv0e2+4nV1GB55J9Z3ySas
bTlQkBK1zzpelXd93heeaKrI1ZKnSni1lOceRcs1aNN8/VxfkXAECKzmfsss47fYVmkYyfZYKdbZ
moqXNOmAm6FnUWAAR+v2pyZ13cqV9FbMXYyIrO3ceHWgNrPLrjdy0iVKIGppOhObtfuxNrCedqZo
hm/WJ8XEwtOulXs9jgoPrgKaqq2heD04hg2N+3atEvPB75+F/fgW6r1EUPOBeHehyFLZk6ByPbdl
bmzlmEfKtZFUe03orNwL5LTOTW4rv2UnkNAvaDfjlHjOMAA1gkCufddlJHZUf8q2lS6HlxL7YQ98
MlTLz8/M7cFUIavzfQQqXHxLpZY4ymq5UokpFT0yL6aTn9K2DVeOwFsBb7E2BJJc4POjBf55sTaA
jttYoVt2DgrMTN0wxAsxjpphl43NPeakuWc007jNW1ndOVr7BUuplkqq7/z9/NfeQoJwRkZ+Crgd
vSPCwUXG6EtjSxgrKed+VJIjrlzFsdQNEiBKSHHnOlKpv/rh2Hlm3ib7VFjjJdKqYwt98IcISvvk
lAjZkPPVpDVjXqE4r2bZndOuZdW3twahhQzHjAo5NdFlrG/S8BUSZnTnSZWmP4FAP6noFC/3dXfU
rEM4xN9SRUyvBdJXK1virXhyvVqMTf2Q5GhuOC+pklI7aXHvDObZcXD6sayHptKwgHZQ1JLupulX
nf2uuuFXEdsuALVjbrZ3NgUJvCqI86CzOPZxiE9WI9zOvo9NRAWa0BVG90dyjOPnC3obiLB3EVsA
QosGF3WT62MWhgXYwCDUH0Nb/5t3UfmYpUHpOfqqHultTjRnDzDg53AH3qV6PZKMkaaUlb32WCqj
vqvwU9v1qYXHK4CL7Zy4r4QDt80rxkLZCuwNUaYDc+B6QENuaIg0qfZY9z6ipHKm76U0gtMbpeYv
tNmNO7PKQ7ef430jsfmPH24piehfUzOUXhE3tXZ1V0WbIjbXgoYb0TFOEURxahFskBkytIiAJW73
YtQa8xz4j4ACyrrcFmP4K9RfpEzxInSXEO2+xwDloTAwtEKPx03UfxsD5+lA3AvpYNpIHn2VIB1L
5eA68mOtniL7yexA3IYpibjm4ZyymVWgBlC4gzg0xb6TrLXN/kHkxy8hip4dMQgZ3noT7y5qkvsp
N/lDgS38HtZG4klTXbtN3JZPgW8nnkCr46U1FbFBmKrci1JacS6+fSqQ20Qmi4bBW6642FmIgKlO
EJvq2ewj5aFMpadMc7Ztr5+UrgLtF/XfPj80b7nB8oCzqwA+029BX2AR7QZKg7DrEJANG9mdbtTb
jkZFaGCRKsQ2aZ9t0P66BCRdjnbTmG/aEGikWRyzqvgeyOammp4Hu9zIxl3oPxQ67uVSeR6HbZPg
PtCoBwyYh6RBnqh5/vzLP3hImCt4U1wjWH+QYF8fCixhrDxMNPVMWj08hlmRPAcd3vJWKZQNbxkP
vNXhpKBL8l4I3dj6kRp5YgKI/vmXvGlQL+aQAg/HgANK7rt80gY1yu3ufzg7j+W4jXYNXxGqkMN2
MInDAFKk4gYlyTbQyDld/XnAf6MBWIPSWbi0kO0edPzCG8JUR05uAneg30e2hGuD+oxvz8GJPynR
S9pGe1sKz+XY3HGIQAqMB8koD9SMnp3wqIbSc1d8GaQLyEmj+hJJp8pAss7+LeQnA1m94lmL8zcz
KM+lk517S/0isjtTlvhXArRr60PvP/kd0mqIHe+CECBEE//GGu1UqtMLnPrXJCsp4DX0QSbJ+pK1
zuOsHEDqssXhn/UlF+GeRh78rulChQWy8fW6mPmcrBad7FWIM+kS1/7k78z4qzTgtk7oI6znMXqj
4FfTbMzknSa8TnkIh/8m7eugKdgMeVTThj484pcOZyDBeUK+a23tBxJ95s7Kkhf0HLwpOzbNZ0zg
d7Jxvr2gHyQPiEvAjCDF5GrDHvT6E9CNQVSuaidPD43pIZRUJA/IFp/Twk+PYlKTU1Tn/WOb+yj+
SzieGXWcjjv41LgYG3Jyb3VJexcGnb1FVljHaBoG2USTqEe8S4Jc/7K+izXM58fJGxpxiepG7ATi
zWfFTuzdpFkSxd20+UEgOh4J4rrfTTaJozFhwuY4+Vvup8O3rqo3LpGPLk6avnBrQTHQuFiKtPeD
6utRAqWNWEi51Lr6nfA2vIvo0r90aShOpllhqVKpYNSoNF+sUNtSWVy//pQ+UDScmchMzdLAqZOc
yMg18B2BFp8VZALACMDYup/CcCvQWNP+5zILRT1yGhtywJIxYvhG7nSNP3q1PXYX5LYeJr1MLga0
tccgRiCv7KHJVJkcfg8A0zaggFI2bBdO97zC6T6LEl7FQhPto9Opyk9HCqyzWgXmizxO1qMmfHnj
XVm31SklsKXBLnHNq2j5Xe+bVomFXZbO4LVyeoFWMXiiofG9C2WVeqAwdgk39M4cLP2llsfwXhY0
zn1HDJemi4ML+ohip9rh+FRX6eApaWQ/9YZ1aAureajisDyQQZ2CoEa/ICvj57aRfgUmwiwbV+1H
kRdqF4g2gQ9AOn/xWqUY04Bfa1Fyr9I9Ign+HhiP101a6zqFvjHY+qwRdZEn08cC8mQtAxuge3Zo
lKX2NEit4paSZu3Luvr39l2z3rewfmgXc6eQ9fCgXS9MHI1RARQ18Xw9zLzSrj+NwjEep7j469x/
HogWKXUtTCLlRZ0O5rvf6WqdeIic4zVUdv9UiXOJehG5vRI/ZMT+uyrGjPj2960jGvqyNAMhrwCV
Zfddf1+X+7ETyWnuCcsJvmB6+l0dwzesBgCzOHZ7jsPcP94ecr1u85DwADRYM+QDiwfIh5VtpVOT
e1Jgmw/I/qgPjbEFjvrou0gb5zmd+aKWev1dcq91CI4nxDpAPw5RM9rUXPPoYJmpuhtUddhJSRdv
HON1Joh5LH3OWe2BZHAJeLTsLPDFZBVeNhr9iSdY+lQXevtURfZPp9IfaI8r1KA1rFh9Shwb52HN
DZit5P8YfpG6CyuSpiiuC2+SUQJPX/zkUQKV1XfOQevbPUXFNz/FRwK4e97+wl2CYhraQVX2WkYN
jbLPJbF73Jym8qGzpB1l9R92UT07uJ+4rfIpdLb0Gj/aCeRbqLnRtIdANf/9HwG9I2dZYY+ipGCM
gnTjO+rBdvIt+6KPtgIdF/IfnkAu18XJkmUo0kYoF8jgxMFdIrBL7eLsy2hjPj9GbfVsTfpWHPDB
mEgXwR7nOseRdPniquVo1pNppN7c3jdBv+pG/cnAul5o4yEqfbdC27ntfiEu8RQVr/iNfco7yeXx
vqh9+qzj5Zz1W2difTuDS5jRRmxNgHzLyu4w5WNbxErmRXn/tTGtnIqIbN5NeoqqRllspsXrSQCB
x+1MOEQPhovtenkLtSoF39x6SadnX+MkCY5VaU9fxKgCuVIF3PREj/qnuFb9u0Z3PmUc6M+ZKImG
LHQGKx+M2c4xA8wJm0zcRYU1/UwdI3y7fSF9kKrMAHouXuIjxJOWrl+5MACCVQUS5wQv59pS/Yem
18za1c342+A0z35WH6ucEt9OkUyMeCejdHPyjY03YL1AJLaz6+OMetepRV5PWGQrQZ/UoBflCnVS
TeqlY1s75SkvsCAelXxLqW1db2Y8go4ZLD0bWM0L+Mf5A3FYRjmULE90Aa5SaVkcjMaOHtNKP2LW
rDzkPboCrRii/caMz/HMdUoGBoWGKBi8uYOiL86kak2aZHdW68VCNg4iq9VTNxrSxa9heKRNL72E
mEcfrKJBIg1K73fB34KREIY3AY3f96mzJZfzwW4lPwQIBSiKTfCeN/0xGbFWDXJK08ZLG9U8E8n6
F8Mosz1duvw7YFvn0CXD99vzsL4AeSvAxMyFZwPJrMXr24xBX+Zi6CiEk5LaSmy5k4Lm2e1R1jEM
SKV3kghyp/Qf57//48ui0pCiKqlKD7GMGvxgWp9spZBfsKYWG/3Wjz5o5g/BzgUgwBpfD1U0STna
tl94gyBu8MG0UBOqpo139r0lcb19Zuov8AouV+ZtqWAFH5R0JpP9p6imC22OSXZHAPWA3ZDpqrUo
D0Vu/CpGfbjv0JH712mgtGsWGXZSxdmhpYtwkBLcEk1j+jkQGR171Rc7KPQaWgIJKtWFmR5GqdN/
/+1KsK9ISyAMg/2kZng9PZXZWCMACv+pC1vqNDG8vdzM6lNfUb69PdQHSR9ByBxQyqw9V/5iKeoU
SV/gMKUH1eNnQ5b3SVQd5t9xEBxTYTu7hJv7rMkSzXt7mrUYm3pj481D/LlMGm6vhF4Y09MqBV2x
+NxmaK0qM5rmiXqndOxtERyEM9pfOjsR5z7Oxbkz6trrQu0h75JgS3xs1ULANWu22qA2Pjvm6UsU
lhiFJQq7t55aNJ/ve1st70QZHAd/lnqTsVKPONWhpk/k5vF30Zr+ndRB/2vINz4VUqe6cYJ90Biq
3wY/68+5UNrD7WVa3jqImYKGo+02VzN4lOcD9cfZdIIAzsioi+fOKf8J+96g5mJXd7IR555WAZjV
RNZ+uz3mqv82D0ohlRiVgJM/FoMGGNvneSKi51TTg9c+wAMGDjsKMgktT3uAe42caniWNLVxh1rK
HpBQT93YnAoDHlSxlRAsn733n4P5zv+iE7Kt6zlogRIAybPFcy85vyK1+ZZqximxOZFZmXcbe3L+
tqs9OX/7H4Mt9iQ5s6Bcb4lnvRX2vY8ON0gBtHJvT/H6kyAuzq1cgluC8tXLqnSBOg6deFYbJ32z
E58chFV2q2EwzwoZ5cZpX17xlDkUgIuEMZw0lHkWV7xKPUf4GV/VB8avydDjOyNuCjccpa1n8sOR
5v4NKSov1/KGz3WJ/K0dxDPmIbaxy9Du2iVDp007ksfIvT2Nq4v+/buIeoH+zU+KvPiuPobJyRUP
e0Bp3EKLjpo9d68EEoL9MEzu5LefihjUEeVwmDjWwQjGs5xigZ7Gj+M0wq+gKJ6QwBDY7JBVOQZa
8ICazEUE8UbQv4ym5t86E871GZDHe774rcjoWX5kOuI5LEYVAkhmf5oafNqKDh2KXBb9Ph8N/6AX
w1be+dGa0OgykHIkm6UPeH2AstiuqqxnZJEa+k5pI+1eJL6/C2Q9+0vS0fyRdIbn7wSJwhN/PZSE
i5hRCWS4QmGlbo9jgys5fb+x7utDOp9SIHlsM6LEZVvTD2Opibogei7gNdIsiAnDYBIeb++ujw4p
TwPpGVsLAZP57/+4e01EDqEo9uLZd/ynJPA7/NrM7lJK/fAk0FG7+/8MN/N0UbrA2GXxIAPcwfSk
4IxC80CI1PyPELM8OJL9S03U4XB7sPW7wgxSH6dPhuUAkdj1tyG3qhbRIHPNDZ2xG6Lw31Iukepq
o/6UpPZzpNa/b4+43oQaUgtM5HuFGdTr9YjdpBZhq/e0wXUTXHEyYF+d9y12aGW/cbuuKh0EaLj2
4ObOaNoMs74eK+4MCFWZagDZ0I5q7R8HqqD7wa6hI/fNReobaW+H9i8jf1UD9TyIx0R/zofPYfpc
V0AO9YsChlkNKYcm0xFLStWtrOwzrgs+dkPNEc9ulKTyjZ+9yjP52dT3qFXOMn0AfOZt/8eG6wth
Dg7ppRdjlLOLUq3fo1NO7BpG9j4ujeJrhGLgzmwa80mRu+7SKai8RJbTbOz8D9aKJAdaLqmHQSiw
WCujaiozihHnxjFXuZ9b8+dBEnBaAW9vfPT8TdfvrTU7CABT4HIiDVlU+5DxN0onlQYvCwMUm1AN
PA5ylX29vfnWR/l6lMUH5UFRmJUfjJQxbbDpmoqBg62cYo2mlh8Up9ujvXcMlx8127BBTbcQS3iP
vf9YSEVCeMeu6tELMpz3av+tsFXfjWtIhSGeAJey/y5FwUOrPGTRs9lfovKTiL6MkWf4D+rwO7A9
I3pWY/zMR7ctO7cwn4HJeUnxs45/1dUl7f8JmsCdZAR4jqr6jz39mlqk7PEYcA6UXHat/71HXnx0
Lo6NnkuD+Pe3pngOhgfh/OodDZOCCsb1OZIi11FeNeNFmt5k+UBmK/UvjYNeWHQyyv+c7q5XviCb
31GOxHxjZ4X/SXjJG+mui87mrDP0Kwu+9lK8y6Lf9NPjEApL/dMS/2bZfykMedvXCTMuY31R1K+F
82S3IKDUfYaUsAR+20ru8D3Z3Z7/VW5DsAxqbFYxpi5P+WBx/hFDEENILgV6sKVF2TrKF2T4jd+N
MwT3pRoGyMOnyh10Cf0hB9a3Q3fX2nJ0eQ+TF7uAtGJGCxK5o/A9n7I/dkEaDzZkLr/3mqrAfEC+
RMV5NJqfWEhQKAqTf2kCJvspMX4rduTKys9opNKXYc55l5VY6WmXTkwPSf3NHv6ZlH8d5ZzY8Dmk
p1b/KYGsyKfiMc7vh+YY5dZXPVdfjPSnNdA9RhnDpWy3cSusAxggwuSmNDt4cldUX0MOQwvnb81T
BfxrLXyTqJy6ApLOUc+M7B7N/p3mlMbGsKt2Lu7U72HFfJroGS25QUqZIXFmDKPX6ixSZNXlaZgQ
v0wMvznpEYg8tIc75RvW5KcmzZLXuNWMR5EnxXOcd/pj07a+awKN/esHm7IMdoHojYJpXgEj8zg2
wiQKZK9GkDZHvPqod5mNkyZ2bzMQ7famXl+UmLxwl1D207DctRaPg2yngTyKnNGQvD2ORZtBgB22
wBCr5iiTzSvN1T9LaCJ4vDg6FvRcVSlUaO2pdOdzIzd3QJl3SfLapSl7sAtppRluoEiBGwWgMyfl
V+Rnv8280HZZVb+iNXqq4sTtBjj32mRVfx25zMw6XnXqFiROy2xQRPx1MyJvUBtN/wITVjwT+5pu
Z1uffEyNXmmzaP/dnvv1e8j/lOlHzhQ0MtDu65OM7kZpUh6XPVWCnd04YX3sgnw4aOZW/PzBGYOp
z2Nl0EycKS7XI00YXodSAHTBQvJsHwigjVB/250fTg9BeKKw5v/ujfbz7e9bV0JYdeIOkEQArgGB
ze/nH1eVlubgi8Jk8noY4l9SgIr3tL9yRPeV0csoanthVvYY35Dn65L0O28k9KvEWLiNFgCnINc7
dbBS70xY8Ds5qTp8o/r4x+2fuQ5abd5UbgPqITO2fxErCBw+orE20e/Q/BxyV628ZGVtPhX6JNxe
GNFB69qtDugHa08hBBQy2GsymiVaIEPOrfJ7hRUha54GxabijScEcIBuY5etcIKcPdjmoCCh35BC
LcUcsRIHqmU74FbUyNwrnWw+J9X0OSniCdSl0+j/jjU6XU6RvNAF2JlYZn4vHGM46Wgrfq+G+E0L
uurYNZr211Ea3BRzNiedEf/gT673h5qkVVgPReXR3gjQRzKkXTEU6cYV99E2nLt97+/LvM6LbZiU
BeAZo6w8UU8gi5JwvLcR8dspJRC6RpP0YzSUB1ltxJFgxNwLq0cOPKs89CK0A8Cs7Ji38neoZ5Ob
zC4sYzwMWz9yrgBdP+uoYJG/0zFkJqjNXc+F3bTgsM0295r2m0D066L6VXXRE6P/lmXAZrLAgQjp
j8bDhCHPc4MDy0FOi/BbK/eXPv1r90ltls0D30BlgS4aGf7177EaFblwoyq8EGraZ93oi6fJjr6l
g3C+SXVkvXaYwFuSsB+kKkw82wzNnyqaoZgQ9l8jUdE3KeXk75+rWdQHWCI9E3L05XPVNhjgtDVd
1SQIizdR5+Gxy+LpcPtGWD+KtEZ4ghFjQfsBzOf1t7fguJsSqL1n2Wn40E4C5V9ztDd2/7ztliuO
ByxgAaoAyIcs7p0kAekgl3kJGZ+cCEJleShtY9qbUgjQfoj+skkyLyhjUY8meNQAs15/VG/YxTQU
au7hMNbcy61MENhbG73E9bXGPUOjl9hltmNZHjW1kQOyb7NAqCMIIJfXL/mgJL8dVBhvL9FKOo7P
ofQ0t7F4tmfps+vPUZUptBLJqT0eMoQ8WsU/q1Z0MqN6POXoQvxTVOpZNM34oxtG4QJ1bd1W1WLU
orW3yMq2NMpWmNn5B80FqjnEQQzKXoQ4RQMOI8Jb1qvD/tzqxs6OCsWBMdD6EJrTWHbztNdeQw7y
Pnfkg9z0zn6S2/Yr5osz+1N3chr2eb9zQrRrHBR4H/hv7V2cNt0h6hHF5W00uh92GrU75CXHt65x
5Ls6F5UrJ0017UJNAKFLUu3X7cmew4OrnUpHh/BkhnTTN2Vxr+e6aIcJxc9R9uQaCIseTgI5wNy5
tApaIWlqi7sOROZbrhTiTsjStFGXW681LVIk02iW6zP5bVmYs5OwcqYoUbxkSOM333bORTQNZz/R
jqAtQbx3tX9C8usHPvOxa+SdubewdFAnLPPGqc82GoGrTc7PmVlLtNqxI1g52QSK2dBgShWPBn5y
SdQgfBihAP4sU38r51zdRPNQ9Bwh3rG/kMC5nnm/DZvRcHKFCkM+PUuGVbuDSp/89vquwkNGsbFq
pS4DWwI2yfUo0AuSEIl72ZsJwm6iNulZy5UezbFx8Dha1WtpGN2hRHR949lb8QRoBlHYJYultgZV
YFm+BjBedrbT1B6uzljLpXH9TcIpZD+kvXpfNsp4tkLjayYDRozyAPwkdn/e2Ib262jhK0tDucM+
JPBfEwTHz0WH5W9elT/ArT+Tqcs7JXaay+gMqSeFNe84pZn/9GTmnCCSqJ4LpLOO2oA1a19IxwKU
xD7JDOk7rRP1OOLburGVV7Emn0slFsIq/9AwWQTiSS6cDuNruo9lhTQqNay9NeH5GY0KZgGa06Jt
ZcVbhaP5ar8+v4w6t2mAE+IMtHLUtCY7Tju99hD5O4HssOovBlVAqeiASR9aYutSj101P6XVG9o4
u76/NBAypOxbEIEPT1+Cut7P12yh69Q7X/we0Qi1mDXQzlKEn5Xzs+jVY9xE+yR/akIJF4QjEs5h
SwdESc+Fr2FnidiOaFxbjw+ByvSHaB8+wjsPYsOVmnwfdv0xsqIjbLyzlfQHuLh7FPFSIAphhexn
Fp4HPTvUUbKfA8Uk7t2E/8w3DvFwbvQA0CeQFTDG9kEzqmNm44nNn0Ev4wRtH/VE7H3pDgT3KbEU
Nw5+yfyaQT+1qnqq/fGUUidBRKrqwoiHEXr87TO2ToEpctAjs8gt59rxsi2dmbVMv6qSPb+ddoU0
4cGL0SD6bc6DpI2BNzJbp4FYbK+aSQX/BYlHnBfLy2ha/0lamd8lRmbtfdoULp7VwUGCdbCvK1t7
JH3bEhZe6V6AKEf6i3IXe4arf2m24cS2r0iJSpnJaPJzVojyAaVWhcJhL93rU6A8hXIidiGwbqW3
9YNcNf6hTjTlHvvr78AcvMyiTT4LypTuFEf90dec7FlLp62Xd31HgjOgzU+pl84Dvcjr28uc9Ear
R/BSBRWD/ZgOwXFUrfLl9vp9NMpMXKBhQ+BJ+/p6FKeQjQ5yYAvdz8ZOLEcM15RRabs9ygdPHdEM
qDXkkeay2DIorNos9GWtbp+xQrIudMO+q/gh7KpU/XeQ4fRpeor3Y3eiNufGVY2IjRVNGHgHsbhn
fpWNGHXdPCA5BSVAW5n0CX72IqrJ08qoAikunisn01wtj3vPzlDuzkRgHEUZ/sSnuDv0gPzcLCf0
kqrMckXcvN6el/Xsz1AO5oOaCxT05bQYIhgivF+y58mxfjo6Js1FIOcbz+BqEB04PA4YSDnRZ141
SjKnDjD8iCRvQnjzAU4iFcB6yDdu41UwNY+CtCGbH5ISCcD1RooE21RTRsmT9Hw6NElXHFoz785O
ARbCtsPo2IrevJNG2zqBEZQ2IvR3PYSrxwDfMsChs0Q55Rlqn9fja+qUaZHRG09GLxBkx6J1pww4
1pR5GOzJPHVYWtQKd46gim+PKKiJ9J/R6bSdiBPsJJErq9V4dBHF+Rp1HWCiQOqwWKws9XlwIuts
03q+j+uu3424vh9ub4TVA0r2B68LcS98Z2Yt4Otfnw9p2jSNEXtxWip7qk8ZnKqIglHfnCpF3Jmi
lbfO5Or5RHSGt3rWk2XJWLnrMSt9qJhG2jwpTkpug6XJcx8hH2INuf7bEpq4G3Lq08o0GY94YuB1
6ZvFXT0J+zQi8ejenoFV9El9kkPAjyEqpIe8qGY46Oz7hZgK+BboAWPVpH0tERX+TxolfeP0rw8E
zTMVK12adeAll6cuHAzdjyUgC6WUxUermyFLSClujLKKPpk1kLowUeZVpbVyPb0tHIeRWkHk+Vab
HaMQL9QYCbMjUufBlzLtxdc498NjRetrY+T17YYoGOahOG/BdZyzyOuh46H39dZsCq/tG2M/hHL7
iAtDhAdhdMz1IT4GcDt3VRLmdxY+Bx2CjW6U6d2v20u6vhJmgSMeXEA0FOKXiDHf6nX6NXXqGQZY
EWRFmlNjWK4Sjf1LEY0jUug0eXK9R2bZr9WNWVgfKZIqZPIBUL4LfSxi0l7FKWKS+9SDXhPuMkhT
J701uj0n8FPUxfYhU6ItX7V1TQ4ABPePLZPVUGNZVqSRRJ0Q+rLVJx4u/UCAWhyI9Ip038R68D2Q
5PQcyhMk/xzZ0x1ln3CXDy2S7IEZP2ZFrLp5MxU0IDX5h1G0HPq4iLV7LZGdvz1vM7saWQwY1jRd
gZZf75Foyjq7GAb5SZfUz3TKOypOOvo9frfx/KzWAYwGSRAQF8q08Lrn0/hHtVxKwUwUOQNNkmel
6XcL68ksR36iquIvfupv9ZPn/9/VQzCPR+dhLkDNCvyLzT9VelbR7pefoJ82u9AahGsGSbLxVavr
ah4F2WhyHcrPVF+vvyqLEx/BuF5+kqQULWz84e5UbuwdZfZpo8K1Dp4YS4fO8s5n4yJZXI3FIJQ0
nWr5KTTVV20G12LwErs6qKh/9XboTl0tP/qF+irMeqeCtS93cRU4pyClY5oN9j+3j/W7UvVyhnER
mNGwNBcIHa+/XWvtSgxOKT/ZQTHuMzP0D8iBRBcl19pdIvvOKZLD+Dz5cvRfYeKOuYOXHP5w1ElD
uL1JnQOmWvWpCqxmh/14dvRpVZxMOynPqE3+M5hJeAZCKZ3k2PjXj+NiX1bqyDUlafdGH6dPYsrD
n6Xpj98q9NvPSa4a963QTa/MGsXlPseCVe/KBx4y503J2k2Hnfnuvp4BGpkAdIg3YLHhIX89A5aV
R1GrFjAMldbcmz308b5TXuJIdZ28N/aMae7rvkK7T7MDt6ykciNgWPfLKSvg10TUBTpoLrde/wTf
tCI1yOCDqJl00QzpodWC+lBW1nCfotd3qcPkZz910X0moyOIyWQB9yDS8NuIU/GQJEyoFkzKCXfa
7j+zSfS9X1eYNCdQ8KMiOFcEOaeIJ/tQEv0cemWQH2o7LS6l0BpXllDed6cRVuU0auZj5gt9Z+ep
9KBoSonnYsZdb6HbJLLn27vvgysWcRDq5LOmD8Lty/ukHKQiassYls2oSUcdNXrf1GrENoRScl2K
pn1IJafaV/F0TvrptSmTfaJhfyt3tXGXRvRhCQIb/5X+p7OnqOG1dq9t3K7rS48fCQ+EtIoYg4fg
enXsACxVZdcSeHG9vNRjiGxiAnspssGpiCoadnWnyRsv3vrmo1JL04mSl8PDt1TfiwppKGZOhlcG
wfSKblj1KIfRVotv3ttXe38mIGngMmdNEETQFu8qGs4lH4GIgsz+V0e9P+RDHx+aPioBlW76EKxv
P4oKiHQRRlHfR9Z0/uo/3g/b5KY1klHxorhA47uoTWoi7VB/y3tdOpR+hTuBJp7GWlHvIi003DhH
O16VhnqvRsnwCvRtK7Rbre78kxD0IrbgYqOhcv2TshodEGtETQcJum/8k7pJWqS/0xyoSqDL4vPo
b4mxr9b2fUhQ7Qj4kOe8a+j+MQuYRA/mmPuKNwojcBukT/fRkPd/WwJGCYme5Sz0SpOIovj1h8ky
0tUxDVFPr5TgaE+J/a1Fvv2cSrn2evscr4JDIjOGoRPFBMIWW5yQqOgjpIeR0pOruH0S8X3rVJgB
Oo6UuAgMabJLi/2govh+gSi8MfgaJYPR17uAJNUg2i1LXMQU24UtzCb1eiTwTsgv+ufYsCoKEooC
eROLK/nQl/KbbIfFoasTBaeCvDukFMV3RW/4bhCY48aVvg7b5x81wy+gLhNbLHnrdtxJPOxh6glN
r+8oasv7PM+dU4w5yi6maXTXyeqn0BjcWI5QbhLx2VeTrbLqGg/Gz6A6MkvckEaQSFxvAg1YJSY/
feJlpfI4yiJ4RG9TOxBlA2ZSynyfwOvYO60c74cMg+8kzjaCq/X5IqogdSB5oJqwsspIpyDmaeng
ibf6q65LwV0ToZwlhUWzR8/rkGjl1pH+4KvBagGShqcjY5SjzwHfHwcsQbKzqdM88cYiq5BiLZwf
VSjhSNfElC57WwbeQeUgomLGJq3LQz04FAluH4r1Kb/+EYu4IqVGFFdVm3hSLKRjaUrRIcmj4PNf
jwLBnx4PDVqI+EuIWNo4ihSnUeipfQjOTlakfZ9BZLo9yjsj9fqhoAxDyxDqNkKA1FyvZ1SMsl42
YxZ6gdPvecx3afwl0cQevtJxML456nNkXBrti95nrhXpO4C0Oydp96OE3XD7ZPkjmswCr0J514if
6hQ/adnF0P9tAx3T+Fc1/OwPOEvEwC/b3rVroCZlciYyP9pZ/xky1IMddF+K6keOT9qhKn6hePz3
6wUJkDcQbAMPwZKZDPGnDVqhBh6+Kvd2Kqn4RdSbEc+csSwn0gZIiJzgTBRYxtvozA5EKGXoxYjX
nwtjtFwflt55dPJjKFnBAZuOyu3tyHEt8HTnLFGVHbiLemNFP9idM/MLjDP4WZK5xetQI+zhtGiM
eH0XaTQ3MByU5wrp7X2zPvzwy9g38w2AZO3yFixapwuElQVeNlVvvTw5r2VtNW8SFxVOKMIixWED
f/rrQQmnQakQ1wPeWgb0YQ2IKrSRF5rkOrmbMIu4B1yOB4s/HJNY6vZEoltup+sPJSVmIklVsdSG
4H59Pmp9COkKNxnKKmAEDTMyvsj21OztbFD2bKPgXpRpcrr9oe9WHNebiVEBJwE0ATGHUsX1qE5K
H60cq8xrHG/KfVcJ8Tg0ElTH0l0Oy2Dqjy087extAIcr92+JRDanH/z+rvDPBbUqM35q2jvEW3aW
/dKJH3rpuOY4nuPxrGg41EABg5+V5ketD3eR9qqkj1r4ZDmUgQOjfjEn5TjK4NbrBJ3Heid4Vh2R
Hv0mPdXIZXZKs2+QzLTq+GcK+PkwJuBm7UoSbtjgGNRX/fn2lMyZ0p8zQkmCCh2Os9aMvAEkeT0j
1sTZlnvRf8p4HM6ljDdaiSHkWcpljd4cOgqN1VmHtNW3rsj3qO1qaPRuASMRtM+eDpQSroe2nTSc
eJSST4hlqrsGEdrXNjGeK7UJ7vBwoYUWMNe+nfoHLeJ4m22vn6MGNHlqjkhmdamKM68pLjmgATeL
U+dYcmVaGLi+TinWW4P/5fZkrfp9yEuQ+duz9CC7aGX3OAxBHOqVKb2Qep8RUikuOXAprwiT+iAV
RnWW2nqfGHKxl3oCmHGQ7YOvS8pzZAvnPDS4HLeU1M1RxXK8U7TX0e6qfZMH8XOqRurGdl8FejNi
B1I+BiXcoDQ/Focsl5yytbpKe/GVgERB1esjZIL8GyjzH5LfokSGkIErq37+GEy2sStNp3VRIPaP
JVZVLu8VZYhh0DfaFcurFNgenb05jZ1ZHFSKrxc+zicpd/JBffHzIDxEplTv2yD0NypHH44CTQaL
M3j4dGmvRxmKJMz6abbTGEVxxIKPY1eWzd3tLfGuxPLnLqbIBvAKeLf2njks34UuVRKlSSTjJVKc
8mhW+ugWqL3CiZZ/og5w6WMtPsR28mbOOh1j3R6yLioO44Dwr2M31SFPh/jsZI5yQXDla4WTz64N
X8NQhMgl258jQx72nZblF+rsJrcDGRDqKqWrBkp4yHSrfHD81DiHYZG5yiTFR4qzhqvLqYV6Z4Py
G17Vblbq+psdm4mrx1Z5iGQ72Xi5VseZiWAW6ChwuRKHvm/GP2JIUfST02AV+EKsczCOaL67o9vd
iQNl/vvBzR/DPTQ/r/jR/Cte/Y0nbN4yi1WYEfYAd+ZyJFni9WIjttyoYdWoLwA+zzA59cram/pJ
IV24vd4rwtj7Z4K6QJQKMjpI7+uRcF60U06/+lI82CfzFD8Nx+JOOcK23gUHZScfU1c7FV+6g/Vi
nKyLvM9OwT7cScfbv2P5fi5/hnr9MwazbUUnl+oLSsE7Azm4xPihFadKNUGVbuzx5UkiVgbXMsde
RCbIiSw+WdfmakqI4tqgZMajZQdf6sxxNrLvjwcBO01Zj4d5qX1LQFVWfpICnhY4KuYiEgdQrGLj
U+YH/mqfoE0CBIJe/yxfx/NzPW1GHyLnOhWZZ7YBDs7wrZGEzoOZne/vEcz4QWsgfS7BzLlSPG1t
nvU3zljC/1VzKGsvWXsUh0e4qIxeyrEJg3LM5wxry7xyMQpgrxllgAfv3F6nhKddf2OaUPlJEZ/w
qOCm7W4C5ntOSKhfbu/Ad2mMP+byf+NQA0cHhFoYZ/56HKtCHgNsX4pAI/ijpLHbU58XL2pm/CNP
hoIypSnGXTgiGAWfzt+Pvdk9GoUo/o+78+qt3ErT9V8xfE8Pcxh0N3DIHZW1paqS6oaQqmTmvBh/
/TyU7dPalEb7eO7OwOgGynJpkYsrfOENawyVzB16hc2qUsLelTsl4ogUK2QEAXT2WrjR5XRL8rfJ
4mgl47HsOYF1r1jJZSwnzsqpxGbUKLUXjmScyGoWAdEfb0VviD7WDM5eyiiMsMd9kfNWlRPcjjol
35pvZUAIdVHziVw9QKuyVGT7723o13F1ukSc4kRVtGiPZ3MEDGmhZU5RplGML2mWRmdlS1on9Cxw
08r61pTTifjgg4UCKgWUMkU1XneJWkh0LpO+itJrYenhzh8nmysfitTrOvmPH8N/Bi/FzR8rovnX
P/jzj6IcaeCGYvHHf12XL/mdqF9exOVT+Y/5r/7f//Rfx3/kb/75m1dP4unoD+scDul4277U4+Gl
wVzodUyeYf4v/19/+MvL62+5H8uXf/76o2hzMf82dMfyX//80f7nP3+dzT3+4+2v//NnV08Zf21T
v+Q/wl/uilaEL3X+y1P+85f/g7lG/UNEP3654I/N8pe9PDXin79a1m90jgh3iSGZeYBNv/7Sv8w/
0Zzf5jrgfMLOhO7XRmFe1CL856/kdr9Rr2Ar8/c4fF+NZZp5bH6mO7+BG4BTRjefdtyvfz3z0Wf5
92f6JW+zmyLKRcPDsMD+vZ1nfTEuzpmdBpmLM2qJCopxjRHFFISeZoTNfaJZCe4uivnUybq/SbUO
eB/m6+s3E/fnQ7wd9BUhdzQqzRtKXVzbDM9JsogFKVT7KWlG7KVJu6raK8W4SK3n2rmY4oMe515X
3zbqoRLxOpttd510pcT3VX6nR8mq6x9bo3cLS95n9TNdng12xW7S7RABS61hn9F4MNtbCAybzkf8
UA+8KL5QnftKoQHeJC7BsOvANNCbwRvbfNuFilvKhEflVsXHV1AT/fx1Fwg8Jnnxuov7R6s5+VDC
iD3rzr6Mriq3dTN3Wkmbwquvy7V2m36tU1fxVNc5cfMdn2vvR15kW/0wSbIPloeGUdu6QGav/foh
UOJ1lUe/t4Ox15vfT7zs/O0++7bzZfwmIiwME2SPxpAAZ9abar0RK5qzbroxtv6u2OPyuLn7fMh3
a/h4epeUxLEoeloJjBgSd6bXk6dv+hNpxYdDELjPnAuKCMucSmm7SREqxdDB+jHZBCnGTVCh4VZ8
zeLHz99mAev685u9GWuxWlKjtqpuLrwGVznNn5/2tvpS74bzYguB6Cp4Cc7Ua50r6Ty/DbeBcLX7
IXb7b58/xaIy//oUs/kYTCaqI3N8dvwZ9bRp6zhOE69B2VdZIboUIj3pduO6NN0wcCPFVU9hJj9Y
OkdjLlZrptSmjA0bY5I9ddjW5gKfgWCg21Qk0+bEG74fjYCTupdBoZbobOlOTQlKyiR0cT2rkHQv
UNPhNnDgKidjaK7yQtN2JG5ik09ldqljtbkCgmE/4QfV7ppKqzDubtprUnH1Gu5U8jImpv73Vh3H
I6EI7T8OSzR9Uao9/gaKISmcfxFSmkY4N7RlehBO5J9r0gigz5fAQdMnOXFkHMcHyDrObocAheEV
8Q8wluNBZSVzUkXNTKTgjcbN7KDeEPdEu89nfz4F3pwSYNd5J8qqVCrmm3FZDUhHCqqR3Yygo7Hn
ALFutpTAzdy4r2VIYUMxWud0psD9J7VpRVRdzVPZ46LNyr03B8r0qom9QB1j4HL8pkoJFFKNoc2r
tMbWhpI6lAMJm3UknjDzygqs28vvoVnnXlQ59XkcUlJIImX0HEn4Z11LXfDzWVkcM5QTaMAD0QbD
BpKNOunxE02FI/IA85GN0MwJ7NpUncdlVe312n7RIDPuQLLGJy7jhZrXXMNgPHlOjaA98c9iGgqt
iIWUhww6DtldmbXyJmqd5Iulxsku1LQ6w6dhnFY6HgnExFi5DW4E/GD0bPiLuov49CmW86I1NT8T
GGXWImkhYDZlKTXaqXJY9NVUbUKkkhDwGZNz3+o0qpS1v5F9+2fSU0gp0GVSAixchFOZJxKd99MC
qI1evw2ZFWNjKpXH38KY/AoOWIU8IEsk9GjZKKyKtJMLEFZFeMjNWO03kwGxcFeWE+CKsK6eLLSQ
TUy7+4lTcqj8588XyIICzMS8MvIggSDWxT/LVFYP+kbqKrXDx1tDupBC7nSIgXHvclCHB8sQUeXK
eldSTg/G4QeGAIa9Si1tRDi4ruMbO8syxe1VS8I+r5qmL5GqBdHqxFMujtb5mkTF0Z61rKgfIElw
PHco1gmrt3JzxxngX+BJmD0ofeK7iCmi99SNyibRcAq0rYAyBlS7Pe1o/FVs4XiIu7aejjeWNwkD
lagyASko2hPFyOXef31C6ndQOAiiQU8v0uVk1BqrpWuwy/3RSvEvQBRFRCEO9XWpur4oy7VfpyWg
RV9Dtw++Ov682ToObMULdbh8oCH6EzfS4uR9fSa+MKRDauToVy1WXFlpQgCGN3cinoSHCojplYNy
Cgo8nyFvTt55lBmbyuFOCkiJdFHXkYXRRplAkR5e4otc033ptZpaPwWGU3HvPInHQ8G5pe4IjxKh
lXcym0pTVUNlJP5urOMfoxPFyG8oIY0lrO6jNNfvKeNWT63WFK4pkhp38Lr20JS1vX7AX8RC3PTE
rl7UK2fxLJoecB9nFAZ2PUsydK9xiMFD83e+EPHPIdX0W6c19nKQSl6MB8eWQ744T0PhbHKpVr8o
FDLcnu+xGfoITXpfas8bs5vZGp0t1nUv8rNkarKtAB93qLiO10o31fvPN9T7b8ZTgwQi2SNvkpcN
wpTry0aX1N+1nTVdRBEiMENbybvUl8cTe3deZItvRgkEdcfZ9RFQwLxI34TvRhI45hAZzq4o9fbe
ruMg3lSgDR/G0hcxMldWtlVjJdkVIxW1TZ3Hxinh54WbwetHIimmtj63mWel1uNnGM02SZpC9Xd5
01ffit5PbvWBRloZDlqySoGZYydv4O/lCag8P3O2EpQ0vdTXky1jkY41vPhiYZocrPUiLkJXs5CD
6XoJZZi4CgeEDbUUR/lOdNpF29XxU2bERrGzMpo428IyIOgqaBidyFPe3WosPm7ZGSNHjXHmHh2/
l0AjA6Fk3suHG7jJ2rmr3ftiB7ivXRtZmm+y0orXDf25NSzgdBWoVrv920uJhBuoHmQgcArLDWBC
+J/shg3gDFa3icp02vpdap5nanIKETiHp4ulNMsAUdyaD1o0aY5fN5Y7E31yWdqFqW+sWq0LV5Qa
GpQsB3s1oCeC6iI+HqKwSu/zl/xgEc+QwLmAAnASIPHxyCloiDFOKmnXyHW9UlvQ6AWGPR4GIspa
Scp8JWW5vM4qCAM4VhcnDr4PtuscviFVQY0Us5LF+o3qMk3sKQ72ZREYF347yjc5i8+V4IKceNNl
xMiSOhpqfpQ323UQYSbbSPLu2bQ2nVzcUFrZTDcjYd2qM/x2VShpcuKM+PD94FrMFL1XM6vjQTOt
4/5oEcMXgd2tRSN9szgGcAfryxMjffh6IDxnqQiHPEg9HqkLVVXYhcLrkZasILG43G7RozV1/pmW
+fqdIU/fP18772MXDj9QRzgbAT3UlnouiT7avV/xcgiqwOCypO9W6sBCjRMSISLRE2/4waEwj8dO
xF0ABvWSGA5fwkzCOAr2fd+cRY36dZiS9gmomboetI4oUq2j+8TP881oFOUm4gY78QjvJxmtx9l4
dwZWGzzC8SQPUxo7cLCCvRba+V6ywQylajdc1dYcRkalv5KHKTsVgc178Ph0YHOgWDXH+GzWZeWx
H5oyNfF42QeD2X8XSgAgwuxyVA9UFVjUVGMH5VZTn+0VWTJCtyoUadijk6ecpaMjVScmYcFfny8d
KrAYpBH0A8ID63M8C5zXQz4ljrOrbJQbe72Bt1ITi5phhZA/x4nX5LWxUun67p0mHs+SkETNDCQM
Xi25ApmQ+rdZgjqECJUCFnrTnlVxPz5kVoyWXi4362zQzPPIj8ubVLfbvZUnyT7NxwGudSz2qLln
N8rga5di1NIzWYsAlfRddTaM9G0jW1gnoor3352zESrQnF/RDzD04zfu9aiowWIAUWjDVa1eTTWA
DOMhr66i7hS194Ox5siF4JakgH7i4i4YYLnWWU2TMoqs8LJqnQf6HvI5QumoZJTpfTOdJBh+sLMA
bIGgxjfKJHBalk8i5A+mAIQJ5p+IiChasDNFOGAnjlM2ch3NDsFdZMwdJ1nZQrMu/GL0T0zx+8OE
R+AWIGuDD0REdTzFRYQzyqSC5kxsLKUV03mS2ipYmeOkrs0+OaV3/P5gRsuCyaUpDmIacM/xcHkO
I7TEJHNv52N7pkhRdTkNaneRjqM4oVb8/oqdWwcmPUACaQfdueOhRjG2Yx/m4X6wzbOg8GuE9zJr
peuQ9xtmk2De9+9AGZmrSu/jE6nSsjzJbp1rVBxbIHJI4IzFxMKE0qRukiKuWFgZ+RjZ+yrQwnXh
aLXHep92zZhJz02XKmsb543rvJC+oc5rOSfu+vcLGzAL5zd5G+xqtP6O58FOYyMbMELY50ghmGk1
rJRMmh7btNcu61CTOy8eT5mhzRvz+Oicx0TgwwSXSG1i/jZvLn2/jnvcYSw4sloarX0lDi+JX/sT
a/f9YkL7V6GhDFCLVuESf98iaiTlFZIwfY62RKpW6k6rEfqHYihOFDo/WEzzDM7UEbzJOSGOX8ip
tV7vrTTep0WDaq1v3KeymZyjCCPvFHIqT++K9CIuZYSwc3y9/+6Nz4sSKKrkhRQ/Xwvyb6azVIo2
8e0y3sMRT9eDXxWbyjcqdyi0/dRZzYmd8xrmLz8foelMo9IZc3ku6UL0yD6gDx3LWrjqTWtYs26k
VZ13eeD6bdScyUEdb7ipEk+xRbgLhejcqq3xRJRblH/bKHqW23qE2VRYu1EY/orQFnOGyCn3hYQF
5hRW9lbIcbCF1j9c+pOEgRWF2CejE7ea2Ygvn8/hB4ftrBStwEfnRACBttgHQaKETZs38Z7+Z4wZ
BAYYNjZGbujnARLE9TngMvmsH0S7sgd+OACWPnGFvxZIlhOLWQR3Gtkj4muLM4mYKRtxiUj2okVr
ZKDMvSrVQbPdolG+gkmNr6UKgjKFuULfAZ8RF8AW7AdF6cat3NnhTi2qx7bPpnUTouPUmGYPkdIw
drakAUzUsRu2iLPPcoUE1Kqj9tbvbKTaJUnPXb3rX+LhcWiimnwzQE9Fd06hJz86bFCVI+jnyCH+
XpzvVVZGcYghNKK7erwRpZKvp2oMMSMJtBU61jiUlPn49Pmn/egcADTD0QbzEdb8/PM320NXYqnD
hCPeV2ZruHIxFBR+e23l1EZxIpt5f13q1ONnmi51XwsQ4/FQUdC0SixqFpFUKIgWycF5G4CcVbVh
2KI8cgq+9sFBiiAGO5CbF3G8JWHdKepZY4dFqzSKudL0GhkU5AVPrMv3eTBvhdgIh/aMU1ueL9KE
DZEUTPHeBwuzo14SesB9e69JycCFnDtXktoXKzaQfyLI/vD9ZmocS8aky7+YTxHEXRmrdrxvFBtC
vCIVX/HsrE/wEz/6anSnXtVn5wNtEduNyJ9S7pA4zwZHWReB7F+OYyftJEtKbk2/OSWc/PF4AAdI
WeYsf3HUoG2S1X3LfHZRvAajU2xUgF0erTIImeJUU/Kjr0ekQQuUuGq25jtekwlA0MCxGM1qlOwc
3YBkBYF32g3J5NXKeGlWw0MgBcX681334UvSF2OX06l6J1Xh0AGq/dyI92GpwkqNrWoTKGnrBv4o
XVqRbNz+D8aDGTYPh4XVsiEnqlx3si7E+KNUgKlPaX7hx3y63qG42RX9KTL+B1c+YLUZCzzfvATJ
x9Oq5WlhRxUJEJVPyesxndgNDbGjgHSyl2S9WDs4llF1dcJdL0vhiYjjg0ONoHzm589FYGUZmKMv
ZHIHm8m+5N24c43haojr7wMaErvPJ/bjkVg6s/YIkflid4T0sp2kCtO90sX+OoiceldHdM8ppCYn
tvtHl/CrNcCs8IFY7/J+AGc4KA2V6H0oi/A50aZqP46VBUI+xrrIbEuS7dy+7IvJ94iImgeja07p
urxrnM3AHiIAxODm8i2c5eMvW8LCyH1ljPek7b4nm2gJEawD58+caRNaHWQ2K1N2rH0UovOw8AJT
C1kGfrlD6L/bfj79KJww3nFUAO+STi+6CDDrgDweP48uwQ9Wq0naRXGlKK6wwuL3TOjKtVVY4bQF
6DTqO1Em+s+0Tv1qa+p+fzFUvfHYiHKg8mwqd2Y+1JdiqKGAKO2gfoslqzsz+k77Chs4kd0R57Kb
yR5w55aTcAxdtQu6vZ08diI/UM9ocZqYWntDyzN78aO8H9Zw6Y1HnNkbm2MkXpE9ovleTge1VdKr
XMAtAKsvHTJdL28kLYxjN+8zMbqJIY8pMm9Ep6vKp3bkRgEOr0hp52LV4RUZX+hhgA9DL8Go2dQ0
bFPXx1pg28ZVSfBjQIRzk7ixGdQQ6Y8CBd2vWRZx42ZD2z/b5Zhe2ggJftOxawlR5QlpQ5u95rtt
a9GsR94sU1cYAZsXcq2Ul0OlohenxUP2oDachnVNSWdL+5FnQ96sTdxRD5s1lhnOUzUWzddsQv9w
pRgZ1iJRI6Q7wWOjYJwEmbKaokx5zOQ8uGuHIsIFQJiJ5VayiO4kCmBwE6zRHtypBZGZKrFx0dvl
Cza3XwNLsoz1kObKQyWifNipI13YK0ru/XMF9H2dyNDmXcrFsbIKYkvbzfNtXSOE24xuj2DiuU1x
J/eylhjMiwbdatYaItbfoKkmz1aodmJtctM86oXVB7gmmOOjowjTOqMFriNm10XWVTmN4ZORRL6z
ryVL2Ut1reV4dXTtFZ61DWpMWZ9nLtaWtb/NjQIL+JkLgJhxAeRHMlv/0hnM+s5PesVwa4AQynqQ
/Ml2oza3uOokFAZXUuRMd5ke0URt/cKGawBhB03jsMu/ZFqJ1BUIULHTw6I49EBZ9xMc2hVqifIl
7sHlAfdYqt5+W9GCsLquuy3zqaK70ziJcNOpVe5ln9NkV6dtfDHJtXyDoHGmu4k/wOY3JSkZ3NHs
5XBbRnKwa81KGz0/G1t7pTTmZTGaw4+8QvbJE7rld27QV6JaFaqcIo5oZPLPcPITMEzTJNvU54Py
Qe3L7jloktgBjAenz21quXzUjKh4cfRU3GnG1D5NcqQMLOZBW+lovPMkQR9fxyIYDa8ZDePZEH0t
e/5QySVGfrbUswxDwICDUd+hoGBHru1zfHl5a5hPTROOGczrsHhK4qSP1xIQ9Qc1QXw2ou6ouZod
lZkXRPPvSeMUzwTgQvpe7gvl2aBimmz9frBv6DwFqpsnhR57CbnNCgKG/jVCh+0sr8YYdcNIwWFA
CvIOP3dVz787PQVWxCMirC3KaAyitaZiGRNyfRTgKapRY4EkmrHWuZUfrDELQzd0SnaSHtG08lo5
rINNm7fjuE7DqMWvY5xSmmKxmWLKljc3UGjH3NUGK1hxDNQ/imbIvklarO+zwlFjVw5Bec62CM3e
6Qft65Tk3U+0sIAdR1HQBZ4SJX7jNYliR7hkSRIQszBtH+tedhIPddrmexAjweiq/WRXG6QM0J2P
W/G1H1Nz9KCcVbobaCm2Jjx3mK1C4Kc61WR9rPZOGwvYBGF2lfaVn7l2VQ/APDNhHGJ50si8S0gl
bpXXw02IVhLy0GXPB21Zupt2VtAL6wm8uU/yg45VMN7UMcxlkAWxyBFS7AyWelRGNxzgQedNhoZG
oz6NwVNPzW3yWHodjZFOJBddnAzPnZ+Hz9ao9CqodFAnLgoLDrJJyeQcxgY7lFVT0FI6n2Xg7tMW
fR137APK5L3ZyMqanTfA0hvbxIt1K73N5Er8MMr4XEzRN0DxerspkY+A+OdD5N0nVl3Kq1JCGzUD
h9qvfHBvvZt2Q1mvWAtFeFOGOpQSpbLyXaFOXXDWSKFlrWhhSbftpJnxOoqn+tBEbXhw7A7LFibz
HmPOi8xwvpE6xvHKbLlskN/n5Ei6vL1A2GLCO5gF/Fi2XRkhqMraktMAlV8zQNXCy/LMn9Z20qrR
uk2i6D5OteAxUarwK78e3yNKUnynKRn9sylAUtWNJDaLS12n+L3QfbV1FSFlXzIQkl/aJq0aXiod
TFcZUTBZOZI0lzdyYhE3bIwRv8BJMw72iFpmip71RVolOmt7kHCPyVsh1Wu7d+oAswzfZzGFCSqV
yN1gdekU+LdhypmsoXWWAioM8dWUNZ3lDlUoQo+OHxo8idMjXiDbg7MXTaE8dl2AV2bQd7ZrKmWm
eEUg9ecsZkicllZaHbYzfVmuzEJgnJFqhYD36QAZHnOzeMyqqrkuCRBhy2nOgOdhSNXZUyGWy25f
YkC4VqtOeZBCw75Eotv50//pfzWm3iGu/+8x9dv2KXsLmp//6z9A86jU/UZxF9w8/z9r6ZM//AGa
n39C2kdKRO35tV32J2Re0X4jx6b8jbgfzFJj1vX+EzHPj4j2MfIESTnrLOjq38HML+Hrs9PkXF6a
Hw7GG7/5OKIMXlUZ+wDWhlGKeztr251fa/Gz0tW1zanX5ZSardDZgcRJ9/3UV2urGLRgzb40BCt3
rHeRehmNIR4hlUiCQ4YIyEHDv+U6zhz1G/sluleMxv+OPKm2LsreLbm+rpRCHrvNEOSeMSb6l0Aa
2nMhddJBUittFQ3+8EUBpTG5NkCJixAg8Q9fHjbEL+I2GpKkcpGchtirUk8Nvd6Y7LOMOLTZ4NfB
wd/31QVoWfV/Qga5jH7URVP8Lo6ZH8cMkv/vKCNI3322vncvT/XPX/ZNOpNF5v9d/lgV+VP6179r
3i7+19/1J2VE+41WJGk/QuEgIRG/+Wv1W+pvQIDovbOaNQj0szLCX5QRQ/2NvI9k2iLFAjw6i/T8
RRkxtN/oaMN+Y72SlrEN/s4OeFcTmctizoxImo08oa8cbwATGKKP3Y+0l4x25rGX5rq2uu9Sktfr
3k+LbWuMX6B1fXkzeTd/5GxHvJG5gHuUys3yxVBlZjEmXF1nws7bUqQj6JYXjh+fdUlT35Ry42Dm
2fvFN06S7CnNQ+mAdH2x7izgXVjCD2Pn0fIlZ8GWdx3mRYcwf6mcx0T4gTcr0J1HYZ4qmzqViwc8
A4NwhXNY+aK1rQ5xtxziyxHK5e8hse79SFH9dylut3o6Da3nK+18nybt5dzG/pHX2ZdaV8rW4/6T
bAy9VOlhlPLoJnWibZ63KO2bGtS8Tu1R6TPkCkmsUPLlawsr3T9m6m9dFf9Ld9wsFPvf3yjnUR09
P4noaGPNf+WPjSWBRWUjzNw3BVTivLX+2lmUgH+jFDzzRPl/th83zp87iwvHcfibcEcRT6WWy374
a2PB0+K6mf81Eh6ABAzz72ysRfGEIZCqQDsU2CwVY/Q5FhV+I0qA1Aaiu6GuoK6DwkyI3safXRr1
P6sqsfZKhb4ppt8A42W9WcVKA7+6hXqgVq2yfjN1H+y3pX3ujOKdW+ikHfQbZnOO4/2mDFGahf6U
3PRpObm1pJ1BLk2/DkaoukRz9S5T8nzVIta4KZ1JrMtQiVaR4uykKf+uxb3pisbOVlVmN/eDltbb
rtarPaUEmWKKP1zknfMwRNKpgvtSMO/1uanWzrgzGlJ4tB4/NwrTorU6Kb6RywaEhcz2A7uYKo28
4shNbou6C/b2ZIszoXbOTW4j/eWrSbrtS6M/h4BZ/2izrvlapv6VMZxlivJyYmbnJ/j3STZ/Z3O2
+J2FNGeo77JtTDtTR5WWJ0RJQD7oWdn9jgEzVoi1aaxptxvnCKPgCihXtADbRlpVk4WAsxK6AHnS
Vdg0GLNnen+bB0VzhcBosU2ciDxQ6jEXkbN8M0Rduits7Ocq0QYXziCPQA5mBP/gnFJdeDVnffs6
HI2v6ruQ41W0XZYcgqilw5dI+D8lmtnj/SjXmu6OraFvbJQ88CkLMdI0wunQGJKvnHdCfq4o7ODj
pJTCi7qRfERgFGalZbwKpAbLdwFJ2vWLtvaqqZR+ZLFkI67IOe/1CLRIg4GEuBW2L/nYkM+GFEfu
S+NO6xyXEpN9UVWR2E6YHMpuJWrcn3082j2pTDFEHDXwOnappd/GWCP/lKIAaFerfZviQb8nb0GL
utAkShFNGebfffADK0UVL3yvSnFTQZkXtQbbuQJHq+ak+1H5oIuhX/tB57dnpPv1ifVy3Mgh1kRN
GYQYaTPbH4zH4lhAFbRqgiYq7iYFJH9O7r4RdqmfoJ8sT593wywCW10jBbeLsLgjcy23UjyF23Sq
HUpzBc62EJQuSyX8zgoMPQoM2dfcl/N7R2vvs1F6+HyHvFI83iwpC1YOvcAZow0JCpWyORZ423a0
+iHWRrM8TBmgzRaNtqtiomxo2oWNM6qSeRzi9bYfSPyNrld+RxtKuqCYl54n9TS5OaDCM73C+c8g
tcd+tO9W0WiJ65QiQeNJlfZzIGHYqnq/y4KevVKbzbmSJcrO1AWEMM0u8CevkdSEAvstlLvhMhjG
8rq2KT9aIapTRtnIN07aKwf+B0umiquv5O/27vOpWIBd+Pp0s2n2A80Dmk2fbRFuDaOpgRge/APi
QC6468uYecA+A4NXCBO9eWaWnReAVoz64q6CunVi/Herj3CRvuWMx0a35Z2oSqlGwhR6oh/8CWlP
w5csZrc/M1MThB66XDRo/Ogukmb/gMi0XT0Z0DbTKArz75HpUpL0IknG/gSQ4sPHAnmEtgMAFYAj
xyskEoYKd2DQiPnGb6ZQlSsjCvX95y+/OKiZe96di3hmrL3G4seDjGHi+xGFigNlQG1rqr07mEW9
b2txYvMdN/zmj2wgjQMjEbjYDKydY+43613FprTRYSAcpjgLPKkowsZFhSBcNSAEv2LAeMpZef6F
RxsMNjqGlXjPzhwnkNrHA6Lt0bWpoolDoDdruRuvh0bxRGb+7GBZ15AdwB9lq89n84OlTFsKJAGh
EuhPOmLHgwLhSejoduVhcCifTfVdOML0qdttNjTPFoV5bCHWLcmsHIe/q2p2ohv0/p3R45613Mic
gPcurVsiM9MbKorDoZfwSOhyc7xNqKtTAxf9dSPUZx5JPQOc2Z3aw4vFaiObTFw3++JiFwSPY3GC
63nbUL/V6muIZNOVXEZeJinFWW+pRuwCQMFCtYmmdekXxWZKMv8bTZxuQ5pf7arWbp+4joqb2K9O
ykUR1r5dBhwtuK2w9ohCMCrBvOn4iyRdxM4mIr42xTTetnZnnGVVr3pZ1vh3U9+45pD6aJwl2iYt
nXOrwTcauf2fFBUozVl5tGsJWjZhARpkAgK+ymTWUWWYXA/w4jYnFtC8QN6sWohEqkMkytOS/oLt
XGwTSU3hiyUIq5PMwRPOXalrLxTj0tHGlZoXm0Com16SkEucTnzCxdoBUUk2rs8yksTooGUpL73d
oH6Q53FN7eZ6zAU4g9HcqSAC3LSXBrdMFWNT0GbdOdUp/ZjFCfQ6LrxQwCOknuDRF2+spCA49DCc
rrU+ilZNU6A6hlScRyHslK/7/ApvJxewLwEGhwEZNiiAJZIDRKciLITWb8ZUlq6sXrrIJwn+N+wO
r8ASLRz14fHEBz1+vRkFh+6KMTOYuF6gxyzWX0bKFeEUNR1ky5lcLStsCu/NRFSm1Qr+UVO2ph+R
7bWqtfa4u1LRovdRWLlyJk+14g691G38LLa3WA1Ep+RJF3o3r49HhK7KXDNwHageHn91YwjjnPtr
PGS5+FIo6EYEbR3BBhwdqEOagSLXGLkyHZkHxDT6Cz+ImquobWGzRWl/Tm4PjXjQYwxZqJLY5ph6
Jmic2g3zJnzUuybZ4+Pi2XEEGSgyyysk4abLOtFR0hn0h9ZGPDDR2uFMa7r41Gl8fCj98XJgV0EL
I83GQlscSlGD/pMcdNOB7pbpOVrUnmu0SNblhE+gW4U6ClOZ0pzF9nObpfgFlgNKsG12yyL6oo5+
o3lhNrU/Pl8SxxuNp5rzXzQWZokhjWWx2GiaUXVJ6494VohE+2nYbb6DOWV5Vdbk6zCShkcbrM9G
8eVTkc67+WBkEKCEWRS3oNgu1qJsDXph5IVyiHwr3dBSCrxhdJQTN/27Fc8Zgn0vRWQFjhBidcdL
yheB2SuVXR844rptrRnfqqayVqiznBKFOt7P80yiusdkYkcyU2heiXZvYgogRDMmragPhoiDBwMH
jrWRO+eqAk4BAoYbhQ5lqc+/3kJ/cB4UEusM9idkJHZf0urtqhw6boP2ANKt2OCBqt6YVY6GaSGJ
u5jDZx2OY/+1VWfrzKbDSC6c7Ysh3IPAG4Id6IgY9LjVnDppjm+6vx5s3sNQPPD1XGzlqR9yrSnR
iYO0RQASqcp3urHtue9r076A33juJ1jUc6cBgJLL/IyrJaZ0kKirnGJFSBa2SXUj2BpTrJ6ljXgu
AvtFz6XEEzl1+c/nUT++6f543BkuiNYWol6syONlouaQhCWtrA+12hubqeoH5EpNOdhaVbex6xJi
yNRmW93CRRKs9nDoOht55l6dwu9mCN6X39nsFexVL3ytCa7IssSzUSE6aswiEllQFi9qHmVnQQ2z
PqmC6Byl53Hd6UL1ktJwLkLVztd6G5VXdSF/l+kffOVgAGWHepF1hf0y193U11dh7zuHTpT2JowR
7GjpXJyVlV7R9M1NL2oxPf58bl6D4X9fVK9zw/FAB2g+m1lii41qm0ObmV1YHTTfRM0HmXiUrCr9
zIBcfmZGhXHRyKG96/r2xiim6Zuf2c4jbmsPCSzuDSevWCeUgF3VQMZgdJLxCs+l8Awrgfz580c9
Duv/eFL4pzwl9CLukfkweLMF4xbDCizby0M66mLnjGlJ91yFWD6kxkpMxinH4/dbnmgecAeTQ2QP
vm4xnkgNIMv+f7F3Xr1xY2mf/yqDvWeDOVwuyQqSrFTBsn1DSLbFnDM//f6o7nlfFUurgmdvFosd
oIGZ6W6fOjzpCf8AxEOWxW9QD20oEbFThRZlmLHRrywNms/nczy/0GAKc0/T/wZrihP46ZipYVKs
qfxyh0WwbldyKLtBgyQmx/kSxvuDzwnjAaMHBDLYAGeVPaHrdLVmKDM18bXE2uIuB7vhhEGcXSet
d4nqeD6ehTa8xVVNLZH+9uKFNFI9wJ14yndmbQmHvgAH6XvBaI9i0a0kISoucBHO3r4ZuA4uBvFl
KNBktqefsq6bpgq7kKpHjwnBhBqBbYZBh3VbrduF7gH+L9L8qhK79kKWvyTA8fBRZVDRqnpLCclW
TodGXFIvIp2phpbQfx/KcHgppGL62mTanVxqyoayrYj+iSjfCWWorWOt0K4w9O1XhYTbvJDJuWuC
NPgWy+gWDXqt2NjVDziPbHT+WHcYfggSj45n1tU2UxXBKdW2emqTzn9qjdFOMiScOMrhWimbDKRM
N/bYmTTtTT7lF3Qnz3bsPFeDYv8cacwe2qdzLSpvTPuObeQj4gv+xAvXKdcnAW4ybj8/HGcHcjHU
InyH/ZtNGHAWO7MQB0dI6m9grULSBuupCcpv8thcsnp8K3yc3I5kSXS8KMaSNZy7J6mdFOW4nCc7
tqp4PaimgBdwYuXYeGO117ch/o9GkKFeID+U1dThYq3kdyiXBE5VpcGqTU3eQcGcxCs1GVdCWiQb
QWiqtRVN4brAbmmXQ3O4KZUhs0dtppsIze85rVjpHRrS9lBNRW5P+RTdlObkloOZXzfpZU/Lsydy
diTi9p+Fa1DbPythCONM/2rjHSasq4bb8AtQE/RnQayts1QYXGtQ90GnNKCqEnAj6vD188U9ux7m
HwA44Q2kQEFhcfMlfUdtPq7iHRC9gCq0oKu/017t1wTrzXHELHzz+YCLAgrvCSOamAXSkKFRRCp8
unPFjAYQHJBkp4Slfm123loh09Vm7HvWS9XWF3L1Lusq3y1UNGjCUp1sLRgulcXOozx+x9xOpkRK
hVa2FhdVW4GJr2Q/2VXRGG5aywo2sYpJFAA7XNLb+reMv+1W9ge0sDH1dnmTqaZ3LJMXa4+dV5nP
QXRpOc6PNV08UliaVVRYQLKffpy2lrNZWT7bScjePEH3Tdyp18OVFgvS4+cLseiNvS0E1XgSw5nT
anJbn46F5Am1LPKFXYGJpp2bARay2FOLs+Q79tZdmPrXraJmawmZJLfMBXkN7aW9hjUJLlAqIgeL
MIVKAszyjYQI6AwBBWJby1ThUH+4MuZgz2lj+EeeZ6Fi8fkEznIdOoyg0uf3GigBVbnT369Kgleo
AfVG1UxBAg5ZCLd8Mt3PR1kK7cz79Y2pMQvOcCUtad7cBpop912+6wT/d9gZ2z40n/IZLqohar3F
ALqx8yD0HhXYqjb65NIGvP54jCnyOIkIqfLCD5pDw9PLkR8EcGFmGME9WN4ZIGl9EQGVfEdr3nDS
GPeveJSj67DQD8R/02023tdRLdwgj3SQ077ddpcSkcW1RRGHbQqCgyiGPYrM2+mn9wWplTHK7h8l
6gartplaV43F11RD/CM1cPb2IWislaxrVymlrDTtLlTOF5kQPwCwpYIoIjV9MItLgykl8mPAHWK1
K5oOkaGpT1Z5HX3NIvHZrwvBqaNAdSO9pDSrSN2FQGOx8f4eHLoVOTBPFLW009mLSaNFul7UO38I
f8nCqH6hGJ4ePl9m7ewbz7Hv/I2Z5OxYOP/9d3G3rlXdVPR6u6O0am4UtffXE11pm+VAUnTEHIFI
Ss9vJNnP1yg/BUBr+34lBIF30Isp3sW5OT3rUR7fZWY0bBQp9r6NVuF/92sx3KgSesVyMLTrTBnb
tdk0Gibp8rQOUxyx5oLNtulNGuS4enheT920xS9lmC3hDSn41ulJugGda63EMaju9HisyTF7YTVG
o3UzTQPC6UOJ+LBvRIduMBRbrOVkHcgAyL2yU+0gyH+U5Tofb7oxrDedoZZfLrENZ8Dc+6PCuYU2
BuOJpaIqwmtz+g3TToprZVCmXWmFPxV0MRzZEsTrJLVCzc5n/29yehN0eyj3G9Seix9+UH+PW+rF
VRKHL0WeNrddURWPZoCnuI8F4loogtzuIlO/KTLQ4lqa9/daMFqO1WkZLAgsVO02H+VbpfNksLx+
sp3KSVx/vj3O9iCi8dRxKQRAyqets9gdSioYaW8G4o7cobHraBAeYSB4D5+P8tEHfDNxg8lIdn2m
6KWHYm8NXiXt2mRw8yFc+aOxgsWAqES1NqVmH5j6VsC6PuTai/vM7rLsQUo3mf/Vx3Y9S0NbGW/N
Hm8bK1v5zTapmkMc9rbZh85otDaHzS6U/qvGi3/hovzgx1OVxShMAeTIMVoa+vVAnJGXa8xda+Sp
a+QYClRmTmivygNoW6UJWeURsWqpy9HnkGkT2pUf5bdqWatghansdCNcxyLqJ6fs+uspMH+CGi42
WqtZ1yXt7MdOpMFgCmLyK7aqYM0rBIgd7oyr+RptTlnut3lkJRfe7mX5gI1N2KiRQ8IGMrFBWQQv
UqT2SRBIwm6IlRE7+7yhNew/JFM3PExTV9xWQmB9rfWxcZW+xYTHGLW7voRhkYOT9kM1XJeiOJbo
k8i+YnOlRHSPBt2FYZBceEEXMQ2/FWEYHuq5S0M5782d5N1FZsDwBoLeyrtcECQKzTnEkmIKnViQ
hQupyodDUS+k34mpOGfj9Lz78GUSH4L1Tk4jj/yrTDYWYIhVzPbafX40lvHj39NiXkCl+c8ZLW7Q
GqmfmkLZKdHUbrEKltx09DtKRuIN+a8dVHl4lSBttBkl62tjjfIWjkGJFYY/ubLE6RCj/M+i+bff
BP/fpCoLRox74XT+am7RvJsqZRcG/SuxdJHJm073HhOlNy6s6iJx+HsoHmEWlMIQLa3ToSBxAR4H
g7AbpPQoWCK8rizEV1UQfdvI/e4SM3CO5t5FPfN4KMi+Cfoa9HaWvXJfzdnxSPbvrFbJX3TBslDO
NGM3C9UusU1QD98GVCFrFzwkNram8MvUOnOy4VFNMep8EaSEETk1oFxPgmh4V1MY4oBB8ZO2Wx6N
F07o+ctD7YOuEl3iuUm9rH323ZBST5yi/aQEiHVNcv9TkQplC0ZIodkmt1dVFmoXoqJlbsVH4pUD
LUa9laiePvHponRFN1lSl5b7usVRI8ppPaWZXqxREhnvqwYUSNYOyjPXcuHG8KjvJ4g5KxXk29/L
9f/hm/8D54F3F8Ws4X8isg++DcJf+lz/A5o+hXHyr/7DDhC1v8DAzUITAJ6BpHBT/cMO4O9QzwGf
T699xvtzEP6Nj5bEvxCNIexFZgupK/p572CcInL7hjSr775tA/7EP1DVX0p8cNbYRfy+mbpAy/hN
xvXdpW0p+DliGiVty6JWrnGsrHq7FFIjcIsC+GZolQCUvDSkixUp5VoFDCFVIvZfndJ/SWER5LZU
iy+RERVXge4/wBNFdbiTd1aiQhPsmqi6KwNE7Tvfm3525SA58LZpRKKOkl2pXn2bd/0/6sR/tCv/
Z1s31XMSPmf/stvq93P7r/z1X/sGxG2NDUK9BPfPf/Z/mT783+HygCnUZzvw7nf/L+c5+f0rz8Ln
k+03/3v/bD9Q+DMaANSjTlKLkOJ/bT/N/GveYYD26afOUo/vtp/5FwVSwim6ATO8dy7N/xtFLMt/
sflmXAyvLio0NM3+YPst33GVKjxFEHC7FMhnU9vTeyw3jcZHrMTbpcULvTRdfAouFVCXF/TbEMyT
X0wHBi2S0yEEHDvHQAWSpoQizgnfGivkInyW/ENDdvJuAR7+fqXew/7P7uV5MMApYLBAXdBEmef7
7jR5odXPIs3CrkdPxhnvrHI1lBtTshEGT9VttpGNC0N+ND0ZYs9sd0yeuqxaiFEjFWquCrv2Nf+R
Hyki0iu6NMgyBpinNYsaQk7HkxQF8tNpwRDsTSXTgPVFpt0Zvp36laNq0Xrywz+fD+g1+ppoxsy0
qsVQHvqDPm1ib4fciCOoxyL5pheFTYPQ1sNLXvHL5Ip5UegBqELLmatWXFSWDEjLRQ4Fm+ymW+nV
vVJd0olZbvA3/DTSETzY1DGAiJ5+ub6Jg2wIRn9feOIXU74Tfc0V2n71+b5bxkzLURbhgFrKZjf6
k7/3upUn2Lry5N3r6w7shpH9YU1kHgoZRETPOblzNfl0QlLtt55p+cGeEmnlxPG61OT4whhvX+V9
DPg2yMwvmC1XNCyNTgcZekXJ6B4F+wrwFjaFzlig33s1vORX8ksAKTN3gsGWnzCxRJu1t9aff87l
dn8bns4E4hTKzM5b3EoyTulZI+fBvkuOo1rugz7fAqj52ZfFhYVb6mCAP5hRCP891OLC4KnCVqkv
g73VoYRlGzvYtPflWv4y3KYXhESWm3051GLlZrKxkYYMJendVRVM4HAvtVeXlxFDEOxA56IBCQDt
DbX97voT9VZqraRiNiQH5qjdAHNdRWbqNJIEMubStXR+uOb1mZFYXIDAYBZVn7rWlIL6mL8fAnkV
W1yujQsF+vPN8NEgs/IK6uu0bUAynO7FNpjAhlbcEXkQvwrydtKiI/W3C1v+fHEoY6LwjqI6mNoz
mEBkZvTIAjnYl9QcD6oUIF5heMIfltLZbgyDfigRAW3ps8dQHMZKKUwt2JsUbMaJsqkE3/PCXD76
YjBO59ACthGx6ukXq60kovftc6v21apN7oIkfOiCaPP5unzwxWC9UasCXYnImLh4KNJy0idN68O9
lDhSF0tOpQqX7I6X0fH8vU4GWUylQcdssChh7d3b+4OylVXbeuru0XRw/O3L7mFyRhcfeLe4Vm+q
wc738s1oP/4H8yTSIs+DFkzsdfo1MRXJg0Cow72CdtMso3fnZ83q/2yMxX0b1AmgC7FkxdRka44D
/dYLaf2Hq/VuFsrpLCgWC03QFOG+b8xqFWit22DycOGofjwIBARwJWAElmTPvkYhCY5zuM/iahuh
BkGF4D/5UP89wuKhbVCHTaFqMgIXXE3TK8gufKiFgSfyY/OWQxfw35NYxiRGa0V9OIT7ai1v8PTY
TG5oH1LHdMPfXsELER4ffhqb3r0D2/HSi7a3M51L/JoPvySmPhTYZlbBEhmnBX3XVOIU7tu4vfKn
GKbTJenxC0MsxZf8kEZjEI7h3ro3zXBTZ5csSJeA2L+/JIVzacaLzLTI0z2nlkjUe73C4X1B8maT
bot1vclv41vtzjsYq5/fr7eGyzrqu+Q2XsvbfF1tgtVo//oP9sy7n7F4d4M0qv0wlsK9qe/B1hPG
au7nIyw7vGczXWzLBOhcn8VGuEfaZuNdj7/reFXqztTg+Wo4uj262SpZFZukdRHFSZGZvPfXlyR9
P1xQShMUgd8it8U8pyYSwqHXwr2vl5u+LdNnuP7e78+neh6acTpwmEAzDHDkmURWg0ILcbwOhye/
8xSYksLN2CpOPlwS0/twNu8GWmweKROsPu/4pNgzOxCtUZy6NMSHGxQOL9YV/AW6dnEpDhC6J7wG
ov3tS3qdrKUb6ckf7G5rrEp3chQndTMnccxVe+O7idNixvfYb4Nr8Wb7H7wxBPR0m+n/8GsWk22z
kJhgSqO9CkVTidK7QbqkEviGdzuN6WkgS5hI8lHB0C917PS8DbEQjes94kLG73oSur0UDU1l41+G
xKQG1+V7V2rTazH0ybdx0prnOlaSY6F20a2uDPIu9OPwulJGH97oKECoyKPO+2kOZcntOM2iT2nU
lLetF4mvgy+NPzs9FUNbx2n7thdxGCDikRS0EE3uBcr2nQAnQq5nHqWc4/uXCNkjvl7irax7/G8N
CWHLqdMhh0aSFGaMtBesAmDlNdgwK5SyO68akIlCuUbdTWUa3Jq1oGNfNCBqsRoaLc5tM6mMxgZW
AHkzBB4b0j8PaJda7aDBVVE96AMgR/NvoykOOf+VWrMdUcUFnjLU5uvnp+c83ZjxlsjeQY6jmY72
wumVCLwlKYYhsg4xHaM1rjf1qmxFKtVCaQm3bWWo95xZ4SYFHntLRxUr2Tq1nj7/FfNtdLIT6NRR
kAKJySGmrb64KNJMLbIwjLo9lkt3Y7HLVe3VSmZhsztepAsQ9rNzjPHDTNqY21JEBEv6MsX/OOgH
X2Qw0TakxhYuMl7n6OhkPnCOODvsbvIDla97+lHFQpX9NFfDg5ko7JKxSYrvutkrv1Bpb2rHVDNx
B0VE6GxtgCmC9rZmXFdREL2mYew/tFZJYCc3MQgSmhRJdWz9ro7eZN2+eo1HvivKZv7LM+X0QRiG
4rVpdfGXXE/tjzGVe/rsXqfAStYGfELT1izKlTi1WQGTVIt3emkhJCzlijTatTT4N74mp49mbA1H
MzAVzIuiMsxAXiF0uUKCWc7sCt+RW79C2s+GVBFrmwF1sQDATxKKF8o9CyIv4Q73H50stiIwsbmu
ePrxDKEE4lx24UFAze9WhCpsixJUavyv8xyhl6T5oRu1cG16OX4Fng+9MfN/+n3ZrwJLzzefb82l
MPPbz6HTOqdHGvDds5+DaEdblnl8iMW4WJep5LuD55lbARjtKsf74QZdcIjucMz3VVEYdjsq+VER
Z7r1oLb1qi7N7q7SvOEaOVnRmfJE2IPFCAC+xxnFwN7Ye16yFvoxv1UQolqLQymtk1Ebr7kXc7dG
L/a2SwzLDXoVLbCoUVafz/EMcEJFAx89QkyahzSPlhrmfYNmt9VI4sEykvkqytXmtTPx+7GLXJJv
Qkwmv0Pzn64UqRLwr00a9bFX3kT2xCa790m5D5k5Vs+tPo0P6LEFX3ndpEM9Fkpqj76ErNqY98VD
k6a8zSOBidI5yJdKBzTmykekI4gmjbSNb3VkGUN7KpFPd1oLjgJwueFbUNWVYVOECX+j/uMXjm4G
regEQlkm94Ied6UTisIA96HGGQwiovUkIMf3gK43KhRi1MmN3aVG/E3uwvInEkVeb0tFIX4FGyzu
eyFqbuUY3RS70y3B9ZLYUC+VMc8qwWzouS8H05wvrZ77dBt6WHpdbx3a2vIttwGfU9/Wlod8QJ20
3aEd4zF0y6AuIhQiqRI6bVmb6gY0dYxiy+i1Xz9f9rOLkB4TxByaSVScMFRaxIhTrEIoUbv4ULeR
BVIlBdSfGcbD56Ocdcu12UJNfkMbUso4y8FEXwoFLUyzg+cVkl0i+IE6r9C52MVtY54aJ7VWtM/1
jQdXm2e7Ge771MO3sh5xLw967aHmDK4//1UfzB0E2ywtDaV1LhqcXjJ54wdaqvTZIetNc101ubaa
IOtfuMvO4zm6JkiscJNRWuHZWaTqaVxLAXJt+SFJq/om0EXvzhR8fWvOSXsxxvsmL9Mvkm+oK5Qh
WHesEVepr6VOi8TGCpuwwS5RR3UGPAzs3hPTLY4yijulMah+tCNamDVbXfe0bYso4bYTuuKm0bD3
NaO4diZaEysijdCpPeWSAPkcGZw8cvPceLHpR9I1Outz+6avlUZd5oe+9H231pFCrlWRAnOsBRcu
4SXmj0NIU5RCvyHPHsbm4kkAZKh2ajnlB5Nu/g0iSvrKKETLRmWBonaSgYXskvhgSXhgFzi+X/3h
ZpmHBzAMnxnWDk2V082i64BbR70pDgSmszb/4N2JKFdewPXLZ1EDw9DemCMTiI10506HKZAjrRGP
LA/F1KJw1uDMYcdTM63iUg82cho2a5XEb+enns4LL92i2yY5naQKWzlJxmtM2VK7GGJMhppBRusw
NF5DAWJCPJWDnRFFB7zeaeiYoi+vhyK7xMo/C+PIrNno1PhIyJAPWVwoeBJnAFO78mAN7eRIWoWm
uWj5jlZr+6aYcVbYFny+NGd9jrch0RyYhzURGjn9ZoHiBbzbU3mIBQ0wUyh5W7OZlFUvod2I4aFh
c7+S7saJ5Hw+8keTNRiSqECcGW6L1WpkWtp+OVUHK8aV1PQa07PraUpWKrKOLgJH7T435UvucGf3
FvMF+01vCggwEeYiXBerVIWirlSHqM4bZxxCz1HHQLtwb50fbdJp0k8wLOBtgLGcflUJqU/gTZF0
8AfUOI0heGkwAHRafFDdP/2KsEmZE0g2zhfM9NORWr/uCj3QlIOfcbQsC5lx3vppMwpIgaAsI7ua
oPgXNs0S2M2s2KKwR+l+AxIEZHs6quybGM31uXCIwgFVNVyx6g5hacurXb3prxvLvJGC9lDJ5brx
TDRdO23XeGphe/ElyfHzBSW7niW45qNDlDlfCu8aJJVSqyH6MMIhaGhsSZHxOoTtP+qbABT83/kH
Xeh5L55e1TNYmz2DFwCQ+WX7KlHEtG6CyD9WRmmtdDlv7VzGOlfJzXSFtLu/+XxVz2N4Yp03SAB5
HezsJUjbHOHtiFpjHOpQ/wFifuN7VWxHavA4eHutj9HLzuB8tGC0YglZb3kNQfPCAT2ftEbPwTTA
qYGKQ+fs9MtSliLlVHTjoMBGdTJ5nK5HwhO6Avm4wdNLvPBKfBjggY2fMz5AEPLShiDNeL54Lc1D
EIroXAeTLH/PwFI81PIUdXZFS2enjpPVIs86aJMjyHkfrL0wUX81vPt/XE6d0UJvQKO/oXqLTZ6W
ydBhB2odsH2xbNEXhFkD+vXzlV6oZ5GtQdAGHzyX3+gA8zaffuWxEqsk9NT0GHpFR8bepewrM2q2
RTVJk6MlXXMFTlxSN43aqj1cXWOMbdjwOb3UMIJymZrdi1gA5HVQihh811R7K3EKJAhJMM3iXkxy
bU22HH+bUsPIba0tqHEHkuYLtq975gPJWfZUQOYbZsP1ynJ7eajdURvih4ik5B6Ngkp0m2RsSYCF
sLuS2wiBmiT2hK+k0HLmRGFtfQ+htGDoJhkFClqaju+mgA3nTsVn7phbU0qNycpEwa6xBeKXeUXr
uwA5tXpdR6Ey2gUGfPcjQkqDwxkUdCco8l0iluKvzz/5B/sMZvysBYOUJhDgJfslwFmx7sqmOPqW
1q5LC71wa1KExJ5p7Y6KELajIWS5NaLoWusgd/tRER9Lr7nU1ju/u9B0AhU09ylRwJhBRu/vrrws
UgOaZXQUjcS/GXW/sEFxVJcuk/mPOb29Zuko4CzEFDM1ePHSilotSlXsRcceRsG2DEXzxjeQbzIk
jA3x1Yy3nhnWq7AVgp3U9obNRqvdzz/6+WUyI/VA0wBNAmm35N/nXqKrU66HR9GqrFua2cOxHyrx
DkXygzIO1SUE+wfjUTOHDA3Yn4dhGXIWIKrjfBrCI+hWwUXwp9tO8vwSaWjian5wqRt3DrDgHZ4p
cQS6dINJjU7XkhRfwP6JtRwgPmzHelZqr1V/xfnXcY8sS0qlPYfPynX4sVayzj1TcQWvk20V2TVn
MMJsj0VWfRVg4udGJA0X+mDnod78C7nHyaTI25afJFNRzKMyFh1NiSXQkHZzRoZHomvAAyOeBmfo
2vKYhRfL8h/s8xleCdKJZBnk3HIDlvh6Qy+LjpSscHQhyFxTWbzU8P/g0YTWO/MjyQCIu5bdKT0Q
B7UzdcAEBmUsXWykNV3Sca1RKtj4MF/XRWcodhzr1ZdRa+NrDScINwtExe1BblzY8fOCL04d1QrA
G5T/wdwYi4u9lIayEhCQOIapdT/E4yvidQfd8797RnRX593L5wfsPOQkDsTjBL4TJe2z5r1J+dkI
8zw+9pNW3OiCr+0g8X6jhCldmNh5Mgn8kdR1VlAlK1+q4jS+p6EPJWdHbbJ+xL7YPFj4991FPaz/
Sqr7leQp/VXaSADKzVBf/fE8yRioBUD5xbhWX+wls8U5IabTeTQmQ7xOK0qAhagjso2Y0IUoHkui
szWEpaZQUgeqAl5ghhq/v6D1Anj7ZHnVseCIFluxCxEnM3E3gPRRp6tCFeLCyTOl/zFpCEtuPIGS
pF22Uf6c5UnU3hheAtmrx1MV//ipSGOoMrm2l8zSfxglYfJXujLJa0XPIV3LYV8deuzPVp3YBsoK
Z7nkDh6Rik1GpYvPUterrxF+2ttOKir1Wsd863mIkWC2Q2D5OgVAehDI87WZx1kmInD9ygy/W3k7
thsUndRjT1b8YsqtSjOkDdWHoR3Vl8xHPtQZOaCrVFeqymkSo/+iFJnVz4HGuPPguo12R4q/s7II
GwTSjNa2MMw51j70hYzjiCwpOLZrpFMgdSJeghZIqWpdayta0egYsCfGvs618taAATSLhdT46A2t
jOUtCjGpYOMIk2zHgmVAPpklxvy49K6MtpWvfSqdh7wUvFcS4FnwYWhFwya46L5NUkvPadLiZNXm
rTiBnzOG1AmznP9HBDKDero4QwtElDjETSwVmEn4eRO0jjj2BDRTMwYEmHlvbCyBZhOrQHsAaedx
uq/8WPhemo3YOJkqoboQGKVi2TSaRtPt80im06IppebSb0MVl4hRFV1KUPFKz7ziadI8XV6NHQmm
M7Bu+oOAkXFDAwhyk51ZYosPiIU9hFsrge65caAnOJx0VfbETd3kbgvZyrDNThKaVU4tyrSbvhxv
cFW0XkIKui9ep6b4rfmByB9U5fpKw2iktEVsDPFryWQvdFtVC69Cq0WVusM05sgbISPSmpjQtS2j
U+4sgsvMNpKc3JSNkX3HAgZ/wZxqtTgM9YorQEMmBlF6CBKN42vh4MoTUjjOgDwwDJB+uOPwicW9
XseVYkNBUTMo30ZcOVNahTuLlt5eFoOocTN98q+hoqS3QJ3G54gSqu7I05Ca20hrJ9GuBUOJbL8d
pXUtZelvU0u9yB6orx8qy7NYRtMPHhsO3nd8Ow3cLMzyQWjG5HfbJsmXStVDYMIwXm4GsZQtV9Br
/6Vsav+JlqWgu2aRiQ8ToObcruvwqPYq/OukzBO3UoDyOeRd6VcjRxio1Mdgg55R0NqqDG2b2oQY
pk5ZF+PXfCSb5xPFk+5UgYpJhC9n+vVoYdaCJtlQPUV1gSJKLIs/yrqy4JxOYbUrq8qo7aomSLcn
r9NuEY+tGicyp2BdqLqQraJGXVVjEx9HVPrvCinsBbQ1fJzqQ2nCWlMDWsYIeh/+yARTv/enzH+B
O9Ry9gUMYa9hXs4Lbd13mal/8+iGV4Q8Ah5ThjANP+iikrPjVYW3m+4rkVsliW5RypLy0vWEuNNt
H9ehX6VpNTfdEMlbs+75DGMZODEWTW7fheKXuBf1X0FlQgcM8lZ5EpWpv2c52Hk+RTd8mASsxezc
z5Wv0Mr72rXE3DKdMNHbwzQQ5h/ifpIwQWys6dcgxdJ9i7DxL19GxRWh9KLYW35iYENUTy+GNqh0
3CB0ILTUJZvRN/yVryoZJdqymF47TbfrVLjrIuvKEtMROplX/9LpW7hqCi1fBg3w5KuxXjpsbDm3
FbQibgWfzAb8uFdep7HaiKR3iIvbjSmNuT34qEY4sjmKr3JXeg9Ea/3e94TxK7Ys47WVEa3bQu/p
hJPU5ygjBeX4OzItNBf8ssWoftC49QtkOwVnFu1nybwkxMYkL0vRJn6JfFed2HvccaHs29yT0WNm
xuEXsY9yyWXtMjyfzEZ9qiTNGy+Ub84DQTh3hAoWZbc3RsLpq9ZEjSCV8VgePb1GAarWZCc3TYSl
LRroUSJYbtt347b1tUtR+Vs15jQomiUayNnpUOq4bS0ynmrQldgfk/YYk1xHjsezuw3UzF9hPKP1
rpgbZkpptkliexhHnrSij8beEZS0cJKsru9rT4xvZTWSURDF8OlajI3pmbeuvhqNGktNdDB81aa2
WmEsk2rNvcU1bbh8kBZYQV+Fx8RHsMuRZeLPWjIw8qHonQSbAGdagf1dJ7EjD1SRkb2U/McWodtL
JPhzQBpfnfI0GRGAXhLQRa6gqnEkW61UHWW5QPUhGvXHvlGfU/yr7zSrFFd5lWeOUmbhJlL6xq3S
dHD61EhWxCOcA91o6G01yhe173g+E1R4ixp3a3gE8h0cmG5TAJzfoGAmr3p1Mq+awS921G38a5X6
8oV48DzynGs1gGBZWtRVl/rfEa8cQnladewmvmY85ugSB6jOoNKlXShJnScS74c6C3ItOUcgXzCq
49gG/koJe821pumSrfcHE4L9DmNCpt5HO2H+Fe9KioOoBiO219nRE4rnvrPae980S0cRBO3182D2
g/kAEILFQI9vdvRebIQCWHzrh3p+rGbToYHyrq3hJrf541GIYOeEiGB2VhM/nU/oRWapd35xDAae
uCZBsyfWpT+lMcAN1mFWIywxs2g54aejjKLg0a3uyq8xL4WTt2roFA0AjM/n8pbEvb9BGIGPBY11
1lCctRpPh5nyRmtG2eu+5vYPt7Rre7Jzx3AK+zVYZc5FMMVyLyyHW3w7tCpCb9AZTnQ0G+84t3bC
lbDiLmesaHUt2uH68xnOCcxyghT0gWHjv8A9vegdEAiAq8Fk5ateWPeNQmSuFNFLEre/hTq/UHJd
7r95du/HWuQ3HvT6WlaF7muXflG1n2F0+Hwub2yzzyYzJ1jvjpIs9VQRBz7fjWWXtmU3brvq3KsX
1YF4bEvOLnA2XG2uvA7s2BXtCwSNZUmA7A2xR9LEWX1vVhVd7BaoINhlyMpwjMtMlDB/y0fKfCPG
sE4Ry/W1FBdAyoosasRVnKPNB5hsNDBaGMREXZEzaPeJWE/ZhSR2KULw9ru4X4iFaVQi7bvIYsUK
wQkhL8cjPNDhWys1LdaIpLKGEExXbal6TpYr3s7IkeuCbYWfTS57NuYIPQrEhb5uraq6L8vusZfq
5AueUo07lqLvoucc7z5fw8Ueefups+UOHSZpVhVbfMKJ/JKoTh+O1mQIbjuWoEsGUsvPR1nseo6y
RGFyRkvOUtSo45xulFrtFCHtWgPdrMB8DFNBRIaybp2YstvW0/t/fKT/iM/6/6hJzswO+d+b5KA/
/PuU2so//m+DHGxwKCCZaEfChqeWxm33N7VaAI/3Fy/8rKwFAkXiUJ2QWy0samHFziso8RD8N7lV
sv6iGAdsZfZ7hg5Nq/APyK0LWDYhK3khZSe438RO/4u9M9luG8nS8Lv0HnUwD1sAJEUNlmxRdlob
HFvOxDwEIjA+fX9QVXZblNs8ue/a1bGdIAIRN+7wDxta+e02WZ3KS6tA6550bWumjJneZ7vZsq6r
lWogTFZPfFCYqVCMmwutmGF08c7tTePALGCdwiWfC6BO9ZreTn2QjpQH9fQDPzXPDbOCG1IXUw+c
tZN3+Dtk38G0lP9Wefz/nfdfxjYX/b933udvzfBNDW83H//ib161DnuaHgZC64RrrHj+3nvo5/wL
rS5UjLdWKiNnttf/0Pqtf9GVA4IEv2vjFW6D0v/hVfMfhJ+MdTusR7DtxJR/sPVetVZ+vspwI9nk
QDeMLRop8Gjfbr1iMr2yq/3+cXRm94uf0O0UeJUftAVOjPJpwmU5IoRSluYx74fipkc8+BstOTOa
aczuNE2KO6fw1vvUDrrYSq31nuTTO4BRQya8WNX3n1b34d8/7Wfq9FlI5RSjjchyMbTif+45xTil
XwFmBHg40Lc1ruZ13Y0t7qMtQlJ7AwHf+PfPe5VIOV8hoGqbTxtdundMgkI6KJZzXT6OeaB/tkVw
79brEs61Nu2G2f9SVjZSkE2FcrCXw5sYGDg2SJDQ9vD8sNPGu1KlMiqqKYlcLxhuxymVu15Vgl6d
LxGzLby9vdjeobCd4Ghl5iW9zvPKmGngBsRiQoL4+L9FIn5OV2gmutz/NVLVDp2coB6IGEWao44u
q91CB1MvennU5PD4+6V7N5Lkwa/FBuNtYD+MSt5uLm0uxnptZvUIUAqZQM3MD2ba5Tf1oIbrQNk9
MkTacMSJZ7rqFk2L8ZmTse/3wYUK61e/hOczlgSqxVVwXvxUiGh0SSWGR6dx5FVRtdYtGt3jbU7B
ebU4tnyg5WbsldT7o+cUQKpkiT1QS0P1wpr84mMwrdokcWkfb7Yob9ekA8Bn6E23PlJSDoyqKlQw
pmF6Euygg7dU86mfJT60sw7nkqzoA6ep3NU5RVRC2+Y46KP/cSqn6gv4EfOuksP42deqCsZ4YF0o
sd6N/7YrE8gZ/oQYuSDUdPYBrdozqgrA+aMvpvzOy0T3knV4uThNLu8yCxUsa+7dA9L2zSPac/21
OzZssWVtjL3elvPeat11zx9jFwho4F7LyYB+v6DnpQw/kbnrq/QVpGJkSt6upzakwk5p3z/aubQO
Rbfgn2ySXxZBeYm1/KvlQOCAI+Rt/jk0m94+iwFBFjCNMx9HYQcNGkN5s4bQLmFrqLrKzagA7HYa
G+XooZHq+ie6P7O3z4elqHZB1/cw0o3clOhKGMO891LhuDcYnxtfRgvzpt8vzBa538at7RdCssbq
hMziHGwjnd5ZVWZYj1W95od+TNZ9Zo/dQVeLQLysMG9EtS5HOqtNTMvwIhDu3UanJUZp/jqmduDm
b3/+U5E02FU3VLYXPFrG6HytFvCR18BAJH5Pja0/AtFfrFA2eLgCk8NfKRQV3ZjYw6IZ/T1dOs81
ZI8mVp0RHI2kc6pw1ubkybIr7yXQM6QEZ+ncALPzZITc4IihuOvPGE8gRPWS964NESoDj7qTtY+j
5ZxYEHuCqZDHHoBIB7VGwNiZ1tJAp2IepzVWyB2ukWybuo7MZLZPYyCcLkyBtCqU4YbyB5OO4Idn
pjIJ0VtOy8j3S3ny4EGuwNSM9U/c4iDDpJNririzF+zZAc2V+gFA+8qcvOuqcR+oDl1hNdXdIR3R
zIt8hB1hcJkbCnOtQLbvjHHrcS+ix7hoGQxUBtO1L24YL2ugKbDmrcIa6Fh5V6AVDgnCk1YZ50kO
WLuR3alwe3xDgiEtY9voLSbGvWkmh1H1xRyLci20Y+dMxXHSVd/uhVln951sfBVN5uToUSOn6lIp
9I5SxJ4GD0LQQ4tsCypngS9tbDkVxeA9uvUc7BgS6mE9uPl+1Dr7uYVr8qD3vPPaOs4jQmbZjzmr
7AvB4l3ygE4NpTMpNnLDRA7yqp/3pIEFVZ21ynvUalEezBXzj4bZTDimTXtVe+Z0IXl4F5x4Hkkf
rhdB4FKnnwUnryvWRZmZ/6hpOcrfWVXGTpt6e5rql0iCv3g1BNZBZWKMgdDYuRsTMbbQnGkNHvs2
gxOROekeiWDyFGmm+9oEmvH78PKLV+MaI3EkLyJtPFflBzc8pMnsB4/lytBsFbbLoS3/bPTK/Ocf
jWwX1iNLiVjAOSFQ2MDEklpPHicGOkf0J9M47bTkagSaEU99Ml9qr2y32pvIuWHy7a25QsIHsOSs
N1B3pe6hp6s92pXZXuHLu2kfVyXzbU5pg/L7PseMMxRzs+5EJeyroCy6CzvnvMfjc1yAKYIwpy3I
jP4cRZUExij7VnMeF3gSFVJb4I2PpRB6H4Os85PYmWubUJbYzKSB8QdTpNiEKFo2nvW0KgfFQQ+3
z0sc4vepFBBOJJ82tCzlMRI8b8+QZdV4cogkeHTywY1w3jx2SdAcDeEajxbk4pt2zL0wsJIx1jWP
qX+7TB9GN3MvbMD3iTn53CZ1wLanGKKuf/tDiH7CbXO/PFWq1l4SzCTxgwnse5FZ6sfAYiyxsSiY
aKKo5m9mS5iL9CFHlhEBac34I5BB+TlTlQoLy0k/F6g1w5T3cPO8K6FkPVkmL4h6oOchbK3r9Jf1
pWaZu8q20iiHUXDJaOb9GWaPo9AEERFrLHg4b99o6Ds10x5KHrXMykK0fK1wWF2Gxlkz7KEEXjrD
v3oe68Y+h2GAcetZPjNYlavXq5s8BmZ/VbWbpjmNtjWvkQb0hws7+hffa4MEEg3ZNxgSnbfS6ZpK
M0PM/LHx7eqxRW313kxSKA2J20XNsKTHTEgNboDZx1mvptiaqQuswXyRROa7VIH8xFdrPFSmU10F
hesjTx/Qla8TBMoxOpD+0QMlvqs6sYI7zMUfwLMuQdN/tWZsN/b9JoNHyvn2G9WkDvqAvSppXtqE
uZs8j8X6Q47md2ASu38aY1kxC2wh8C8aAa9Anp9SqMJqTDHhL/togeSKmtp6zqYOIqZjff39g35x
qHkSDWW2AkMipndv32pCI69enCA9tZlQz2Jp12+Wg1xu2NrzpEWLcAotaopE5hTa47iGqaHcZyxC
MTirAXJ0F9i4v8gW+EEkCVuiQBFpnx1uu1FGXndNeqrc3rvytHZ6UHC9o6kH7KkXUu2U0KtbkB3d
zg8S/56ypLswUd6ygbf3AHBEoGCk/OQuVGtni5IVhS9R1T0xt5+OHfChnZMv/1QOgbvNQTWIooIO
ERC3s0PfyF66pZgBopQqizMSsDgHdnDh9P1i227O9hRyVHIETevtu9R96zGVZhSi5CrAO8tHoF30
38UYG8Py5++30ytP7u3KUXtyhdL12mRnz/kbS+OaGn5OxYkbO25SvaExOQ94EANk6Y1Dnynng12N
jLCTCqO7j2Di0YDs0Xt8mGhV6rs1UMtTZXbBw+hr7Xez6eyjm0TCEwerdjFpq0ww2xFcgv7q9799
O79nPx2gJQf8dXYJPeLtQrnGqAWgOIqT1HGJc5n9Qmd7wtz6RneqFxNz8vD3D3yfSDGPZb7MPgPF
+u4ac4qsXDNpFafJn3OSCg3j7goR/S4Zgwub4FePoudIsxl2y1bWv323qnHS2hqMEtefJQizGets
DDaccDHwcPrnb7V5AmxygBiDn4+oerNwHUdyOZP/FvEq2vTg4qd9zExjvLCArzpR559sMx/nYxGP
rfPh6ZyB+LZs1Z5KWwwffbc3/0hX3/uOpbzxdTAW64c1Dtpd0WQtoqJ16UEc1oCp1CVqKxAHcu1p
bFn2sugZkk192r6U5WqXUaoVQBRQh+lNRkSOIA9cJ3WbdNgxx2xJa91NMpcPTem0NufILqASVKr/
6mqd+73vExfqgzWPTTT2CoxYgSVTEWq6Md1rSnjHIlvq6jZ1x/lWlynokDV1Jyq7pXetGI8mK4XL
mE1Rva4mrmPBbC43OlN7L+Ly9D9CbQAaOJpJo/Z9oRdraLud+KrVNnxzM8myZ72bLSgNRdtXO+GZ
7RiiTIQQ9JRaXFti2BcaHdNwbANXhtrQVWlUL0v7odc6Ce0I1gSpfTqixF67pSbivAjkrSWUtqJe
MM8fSkM8KS1Jil3lLctNpTr9+ff76NX95ezjAhCAi0vjl7zhXGHItCpblEbfneq0zvIQs/Bqwqp7
LGbwSI6XxIa+FogbLb4LmWb2y++J2y/YtVZ9/7Ed+4mIYQnvy0rOzpy2UfoexHyRhWMyyyMjU+vY
LGn3uUpHJ9IBknwo+6yFSj5Y6sMIL7nabHjGj7lbBC8ShQgZYaExgfK0vfJP4eh5jnFAZfrRlClj
3nmTKv7IZ6VdKoNe6WdnK0E5yVowJaKF+c53DRqcAiHWn+zSDF6cRnEN95C069AYu27kV2AZhjgg
igibmVenH1xtUiq0aPIHkW3U7b7GNE5FVVCjLoGMSPKieYwi47YXJsY6lv5VzRViOWCBmzteCQ9u
uyOHDzFJwloOAxN62KpKDXywaqf5oPgAIar3rnv8/Vd/H4ShpFH/bGK0iMOdF5fd0BZeMgTdSZ9N
bW8ETXKdGeOLwjxwl/mLd+OVEG9+/8z3wZHWON4hDGppdTIQeRsckb3pVTDK9mTQtY4Fhlp7s7a9
nd5Py+PvH/U+saCq27qIcLEYQJ8Tl/sR4ZPWKMQpNWAOuoYcdsE8rxdC8JYivd0vPGVrVxrbIvKc
ty9EA9lRTibEaUZKJpa6f58NmtilCRC1TC2fGkGR4YzlvPv92/2idGUuZVE/I2ZFn/s8Hi+G3eVw
suRJknZ8071Vv/NaPbtbPIQq2lUzHrpSVTuX4BeXbul/oFca/IkFlHeV93Vy4UL/5c/hyDCo3WZp
7250NSqyx8pVJwCh88HO65OJJ1iYOMP0feky9rjuLx/91mj2veNZh3ldxo91UurXZpc3FxLbX3x6
aP+IOSFutOkfnGV7bgEP2J51CT0ekgq21FmsN+MlrNcvYsUGWgJ0wEZGd/681hKpD+UpH6cT+jnG
HYa4ywuKgCTNqG2r3ealhp6SliIA09ryuua3Ljs0mbI8EvowQAjXKy4iVy9B7Pna0PtH2PyqDrMk
X1+GSsohdlyIcZGbisyN18XECkbXljr2QU+bsZmNXXnV173zkuTKiEyl1UG0Ln1xicR6DjoBZIYA
C3Q3HWNd2BvuWWY7GP5op/kyn8CzJgdzlNyamLyIo8hWbHCC5oBHqrzlizytzVg81Y3ZHVoYT2HG
VGxfp8VCy0K013PSjHs86o3rKU3aGDzwfKGg+IXoBRsIUQ3aZZAwzXPyabAYbg7lfT6lurd8rsQ8
RsBGqyrMN9OmXhYafhv61VoA1zTYK7jAzdpR+l17Lbw0uDezQH0FU37JJfs89m1ruJ0NjixYOmyT
34aKbhwy6bjNchJNloadyMebwdxcFIYl2/8+OvzqUexHeC4AwTaX5rePSjW89hDNXU5DLpBl0B0R
TVZSHwYr6y8EwPNbZHsr5h7IE3LiNunwt4/SFeA9B/LIabsZo9HL5GmZEj9KCzHeNVXp3+FPLC7k
2OeF1vZQWJgIUzDygGBz9lAjEEPueiMPFXYFgn62wt6etd2Y0o/SRXapxfwuvPHADdZC1Y5CEnCU
syoVjchKyUHpp1oGy94iOZkjJ82z227s7dgsE3HQt2HCOjv0Q0bjaezb4QkFnuBuatL+whb/xZpv
FKZNDX5b9nNO+dAFGmfL1k+0K8tozDHxbek5hNNUG3vRm/POmaflwpr/KgZs4vXgJ8FSwLPeou5P
jRK/t63S7Pz15CSadrMGThOWdi4wKErVQcIs2yGr1Z66vqn2+lrqJ/xWnZheUnczTOpOY9xx4/S2
/nHoNHXU9G69JdNvY+Fq/1hEgUSCXc+okoEn/ZYzwAUqSIyWvXY99Vlefy7awdyyq2Dfj7K7cNS2
rfZzAsDOIMsgd7bYGrSTz3ZGa8wEYLsyTrY3rEemFMuxWtD4cCoILeky6tQY7bybk1JdyN/ObzkS
dUYsSLMgjMXo7/wlgZLo9J6D9eSOi36tenN5QNzn2+8jyfvXg2NO3PLJcRgovbaQfvroC5J6lLiV
fmq6so5H/u+XRrfrMLDbcm/Jbr7uRT1+qFM1XshwXtGqb1cWxi+1+pYtIhdxri+y4LMKxBF5q261
l1j5mv2pBjAOcwRbIyQg7bzs43Vd9W+NTMmcVTvMU6wQ8ECySa+9HTNMXY86f4R4tc5Z92TKzLma
Gf33UYtJFZZURfDB8loo6muzrH/NJkyyqIP8iDxoPjwiU/HVcdbqwe9BLuzZBilMeciUf9mr094E
YEkQNtiUj8PBGQJ4K/pk3ieyzJ+HVMuPfQ7MIbKZNn5WC26acO26+b4KPLgqFugVcSG7fu2bvFky
JCY2eiVIO8wsqWLOjmg1bkM5t3wqpC5uYHHpQ1w47XzrLXmVotGGuOK9xgCjhupn1x9rD+++qE1q
JFosRJ+GaF5rHDdtAVY+TJTWYMZli29aPRTb/BYaGTIruRbOTdPERTPOAS6MU93eaEqBoFjmtAA/
V4vx04qSSroPTOVAbkpSFRpYNuYRrR95xVAFXTa7EcWFFut70Sfo/cYGFsTjhYbiuSB+q9VTO1lK
PHlWlt10XT1cGU7R5lGRuk1KMGrbPKyzQXygwimuUhTtcFgZ3HaJbKFpImxhnmBnu2RWGVprNV6l
kI521Sj4ukhdGE4MlwFvNYFMbugFZdvFvjZl321GVGrn92WxH1faKFHSeP19ORm0G2t3tdXe0A37
Qt2+hbG3n5u+H9NegGrcgYSCt5+bUUY3lqnfPo2j6PdI8RFy+HLZNdYX9oFd0u5qx5dXeprZKgSP
KC6EoHctbcIsIuwQh2mqbE4bZxexjSKxHPx8fAqccroq21rsWk+VV/AenXhNneGoTSU6v77JvVxZ
bTS1bvEx8+rl8Ps49V5XBhmgf8+qQGNsSKy3azHqc45GXTs/4dCsvnrG5AOeU5lTQuv0iypKO4dR
0mx25h+rvlIjpV6Z3jfYeY0I/lXqY22NXqSXS/Xvj/T/oM3/YkT500d6Z8r04dvQD28gm9vf/w9k
E2AmoxDAToh6YLe0Wen9x4lp+xPmV1tlS87yuqX+hmxitgQYGKte/gVuFDAd+Mp/Yzb5Q2ejpAFU
YlTuvB7+fwDaPMMLAxXmTG01D3gKkh3SrbcbCqZKlUEWTx64GEnxMmRkpPwOWmS56nzzilxIC1GV
3RRsUwi4f/aaOGk6nr3KQ+FZYY4rtdn7bPhRkuXzMW+HMmK+iTXv+IIz2ffXpf3/XcYuo3r5v6HB
m/HS85/fqm/Nj7d7jX/1Nzbdc0GSv4p2bTByqEb/u9mcf/l8P+SfmHAzj2Ab/r3ZzABQMbQ0al9j
i7IbUO3vveaY/wJdSN61NcQZZDNP+gdb7ay62HRGqJ9IrflvvaJLzraaSZdwGSGSfK282UdiJF2+
TCSckEsw1dVcZf7hSoUNultV412S5N4noBXZt0k5XEJOUA5ff1rBh3/fID/Df3nrn+6V7feQPKD3
QVKJ8gr8jbdbP1+zhDlybn816tG/mfJcXOPbWUVzaV5COmyv9r9XGI9CI8HbMhYH9A7PO7vC6Bws
pGpz8dwlB78+rsih+65DTYzoCVkzFkBVfkk98ZfPBDKHZw6bAtzl29dTTrA0qEIXzxIOWHsADhYV
uzS+JHl/djn+591+es5ZFe544zgN6VI8q/0cN/v0Ot2J4zc91OJLg6Az0OT7R53VZgJUfGUxNn32
QlSSQhdaWxLqcR69iPhqCq0Qfn/8+01yNhFCP4NXYw0B15sbP+qcd1PR5Ej6ojC/D8xFwF43vnlM
i97uYpfRpHvw9L5LY68enV1idFoXgSRp03iEZRpEZkpiEiG+lq5RZ7UwbHvmj0k0Or2bkZxSOkeB
1EsrSs2pNvcJaDkRFRkWZWGmleW95TUJ9fbU+t99NYESoBaZndBajLqJ1zwll+s7x/2a1KN7hd7H
2DCWCbo1nGHPHWS+jlY0cIBEWCVmuYLFl4O5q2bPeOlaWYGOtKT6IdvcxV6EKVG/m/0iKVFOS5i4
znqboMlXLXMoiS+neXGNDkXQZsFXbM1LHy1zt+5CCwn+4JAn1hpEdcdMC/fogSZdym0QILwA5D82
VFPIG0sYHWOE2ihuZaD6NFKajdHxWOtijuDqdw7joRx44ypxOZ6KYANGzAWp91onpowAOPVVnA6q
/rQAt/pnA/TXj71FyI0MSkjUz1EsQRZg3lz36/fMWNWhNxqK92HRLmRx54GHFhL5NR0rOkogWM77
VotF7tjpif6987o6gqKThzlOtlHQC3mhVnp3Ol+fRYzzt4SB+vIs6GKqWPS5rIzv+kQM5GEd0NVx
NBqwTFKvmEi5on7M5yw/uSpI/qw6JpThgHL08+Alhr37/XH6xau7wCB8wiBAYigQb4OS7PuUkLzw
6k3q7lFBmfaJobqrfvHWC2pOb+PfRrXiEuQzBqDuwN+dI14yPylSc2jqr0THal/mUouGwi+jZcnT
yGbQGHnuDE0V5YVbSPP10z950+3x24NJ/GwuZcAnZyGf/vQgDaO2vqKN1oRY9NEln/GsdxCvvdCc
OWuRbI9CXJsMArwm3JLzFoI/YSRdkGh+FflgPUzMm/f+KC7RDUgEfrrDXl+Idi4ryqCJGuQcRiNT
y1w81blfW5GhFO+5/Z2JVHyUrPlyEyA48uX3C3jWk6HUo4m8zSaRKSNFfhWz/akng07tECSTp56T
jlmCa65GNNjutFeFWOMM84g/LDGrb3gVrRfWkyn3+buyY15djsl9aL6eu3ypzq9qfLutb2NelN9r
Y/XTg+ZgUBDmqh+bW7oaoDkSzR38sIGhXu7QBmrMKPXzLgibNbPEoXZFxTzX8Op+P04eyBNKb/DB
PnbBu9bBbus4mGrl1iyS5vuMolMZTx39ZCwlwBnQWVtc9DaaPr2zceU6TtImbUgNYvWBDK74sdI5
GqLCTkV+bDz0Cw/Z4hgLejqKRcsLK73yHe6kHa1VbQ5Xa5o/w1wpxCEPMm8K3V5LPrB8SXkoRFb6
+9X2quBUj559Z6LUA8a8TJEpWRt3KpCbsLSp29nIMvxAq6zpSGRqbzw21tiqcGlndY/gT1dGsp+c
7jDpi6PvA3RqgnhDUX+e7c5/Qlmdv1wMZtVGZc0sKUqxygB+uyI5zd1uzFeOl+ZFtPhJYN+1iaT1
kqepi5Vba3rr3cBMqLiyGtDLD1mHj+xVZdS6i8alM95zCMYqSlyjKq+E3WfXsPnh18MtKbIDlI7a
4fRJ8Cm+kVV6ZHV6n8Sz3k3OoQOGH4QBpgp8MrNqjIegyTf1IeCp/cGTHZ1wzZoB2K9IpQBt4Lss
cB2miX6T56d/yc0CnlaJzn1vC6PfBRksGkKMa3Ch60znNpsEfUKh2FQYqjslWvLpROwpEzv9vLqp
/6ks6xpmRWP6KVAS1Gfo+bvBCVD09Llu9aWK6LY4HxE36msGb0Fdhe3koIikEs/+Mq6oR8WWDIp4
KVamkno1FCL2oCJDe3YRUgmnyqyyG6ODLgH4OPHkscqCYoxXr2qmEHZMPRwKt84+DyIQX/p1TV/K
JUita2EV4mZi+Jvsykq2/m4cJu3HOM+bmJdFI3qn523wtPZm9tdcYzOxSwQ6JlEwS4v9rHUZN3ph
ZZ87ldlG6AD49hDjMssHzbPVEK0TB9uYem/dMctxD6kl18+urRROv2poidfGjEZ5p5v5flAWmsSQ
3NAcHZlnBd9wpPA+T4k0r2fmpLQ2vXbKIw0duC6Sy8SMuIEPsENnK4mkC5sDLtEqilOVURA/k7/5
+Y+SdMv/ACAhu0+HRntypDS4KPWlnG4b0yyKWx0PFnWTOxOkPF9CwwmbJdBvUq1vUIqczbnc14E3
jbtVJV0B8aGYTqlb6cUuULN9V0+6/4T+b/C1AwqEu6jhln+0PXDZsLRASYbmmmifROG3ZExKr+7z
xTAkkj6N/7FAJeBPDOmCv6xCGV8kkk9z6Dh9ah57beUfOHPnbn0+ivm4RJD701pWIL17z7Y/Gvwn
azrBzbwb6BxNkVUJBJn48bPYMclL2zCY7O7eSXt5Z89pU7KAYiAlrSrxA82nydkVvlNR9g/BElpy
dKFqAmOx+iFB/CupPWCzvfmRwW/+eRT1cFpWq4WE46XjJ036xXOmJodXyQLk9lEexOSSjwUCt/JR
FvX1xI0dpzQAAg3eeAdIDya/pk0adoFjyVINzdj3YTra8mWcUI8MA3/U3VAvHe97V0JsCxEK0LBW
kCvzzyWR8i/PG6dYqHJJIAJq1R3TF/WYo/GegblepofEYHYC2KVC1LF0muYhGzKkj8rC40s0lSE/
Wu2SgY+1ynwOWUsk7RptTH8sDhAoYmHjBdh1D2TrqUp1EWEzYD0Ih5AWT/jU/5HqJVUrjifwX+vS
peVc6nYVVSiMLB9gaxm0bLHhTEJwrwiogzs2r5yJZPM2qGdJXmwaxRSj1RZM10Qr04rB4rf9DsBJ
NUeJKLpuN1bz4ITN3Lpf3BmARsiwWbsXZB75rrbqoYu0slpRssqb6mtZmvYTIxBMOKXWV5ioVsay
xviwBF8VEsFyF0g8iyNZBKjsFhWam0B/BlgAjBxXoiJ+M/di3XRrpJzTidEnTIowFymWLXPVZGM8
4nIxx6mRLAS4WkpE09bOY5aA+wPyWHOmo2MBIPK6sJau2U2dWTzBHq3bHcLG2o/KaEknpDbVCshU
jQjbmk4D+6jFsiG2TWX0rJ+bA4Fr3UFG2RrUbajXTe1EozsM1i7vKh1ZPiW+zo0GsdZ3lvo4DUu/
QGvoe3NfZV7nH622HomXUPAU0CWDTd3Qd1AhWLfM2c8MI7s4SX16W/PQB0VYaG4A4XZc3E/oGaYv
dQMOD9n3TN2YRZd/akogt6WjZwjn5Ul/Syelc6JlGLbED4U3fM/Ix+bQ7qUYcQgsJapbWpF8HEZH
3ltlRbfeQmrpLzokq44DceI9myViJjtYVuu3EdrXup/qZYZ1m45P/jx2YNu1fhnizhTpvZfb7o+G
DEKGFoAqP2ZYZXwsM+m+yDVZ/6qtdNn7WkIMrFwhkPBQvlvHJjB4BMnQdTrp9ZQaB/iPVHqODEaM
BqelkzvT7IErp0JbEIcd/eelLSgAbb2cTlWOTu6Ot2AKQBShNKb6BHOLm9VLijpBEgrU1ZpwqSb5
vRgWea+aFk1dDf5LtsPnLPk+i3lhyZxZ6JHtNWPcNItQ2HL06Q/Nq9QPVfN3Qyr08i/S5uUmrQp7
p9qPDaO6KmpF4jd7yOHOFzlpPVfr6hXOQZneXEXrqKH7DTrFu3MY2Wc7B108ZAuJTLeDj3xBqK1M
r4gReE+GEoTrJx+p3ZdJGMZj7g8eZB03EVCqbcn+QPL1uQTR9zQxByrj2lvkJ4nSjwD7p7cq5r7M
ntG8K78WQrrsytKtv5ErFS810GSCF1M7xHHUUDw4S4qnr0CJtty3CEebfIIx+GIU6IRa9TxnO+7E
wkbD0ZqPdSanW0ionwNHtPdtk+afIdcZdji1au33DPW8FX0uy34WVVOOkUjbINs3+jR8Whrfy+KZ
pDNhpqVNDX/PJxqknJUsNIx5RtdO9EpFVlHkd+bgBDXjRmOqd2IuRUpgI1TlRo7IGNBGhDZHCPrX
thTmskMfYqbFM3eF2rFzZ3WVabp5VS/FELEbkzu4JtgkczzUoykaskhndoiEuT2FaZI14crA6nls
x4GL2qhnO+7qccadrHLnLzZntYwsk7Y055MobBZLcQsvSYchpgw/Tl1wiBE0zlyBck4XPXZnlYrr
ok+rfQJvA8ymqurkHo+1+lunty7yj/No+QxVK98M9TVhCbIpETO6QU1Kw6OezLlt4DnmzXBIDKse
d+bgFRZZg9ZxA4xD8CVrRPsA20rdAfaFRcF4T+JlVGqj+ZymEvBjLl33trGxCxnQ5UZ6fTan6QTE
tzMjrW3xXzH8Hj8hmxwjpPVRXG2xpSIj7oCROqqdmkMCYudUjGJr5ZRwKg+DKQgh+rS6Mqq63plo
tRvTugcj5X1vlqV6UIMFR7Pgej9quT8STSipPror5lzXej/6T0niqPS4iFp28bA2uX1jbkiZZZd2
RZcUcecNQn7E/ryUYdrZdrrXNIC8h7JuiVXG1CUveQlVJaIjYN2jnVki/4eEg7wylSfvq7401dE2
CZ1wVHV6No1AHDUy7MVcd4vWZ7ARVnduQlMt8oGe2KjvPYTqbnq5GH/UbR286B0hITLSVq930EzL
Phx08pAoRbdtjaaqhnrq2Q2CpDIvxzvcdbgaIJGgsWi6a34vAq8MtWRtpv3MyJVEve+7JXYZasvQ
qVvtXil9nfdi02fhNvHHH34xQf01sCdoNsVTbbjC/GUKUbvDrboBtowgE+3NJuwWu3k2esRkk1Tv
jg4lnLsXoyg++enw36SdyXLbyLauX+ggAkCinQIgqV6ySpYtThC0ykbfdwk8/f3gHXGPSSrE8D6T
mrjsZAKJlav5mwVJtyUhZPaUL08NjBaUCcdZJL7tzvZP97etQ16W6TcKv/CRVCaD1q7X7ZWRloxc
hhY9vpyoRSyOhPrDraIZmdc2e2741MC4IFwOk8mxnjkUzg8rs++WZIX6PRuSU+aljuV8pYiF/R9O
7TjdciEPB73Uh9wzwaU8Oi16DJ4VxkoS5HVeveqEtPB+7sMsSXwDS0L0AOIJix1d7aPXqNOS9m6s
iwQBuXHdmLTyLr4phkF/dMLYrm5jcNr8zU7a3xX6fLjBUSCrPAYzvolQFK0DAlD179AWXAC4zmAG
p4xTgo4U/f+Rhl7khl4bm+O3mAbKDz2VYC1sSlgTh4xovom7pnu1qoizl4lEGLtRrzBS0mhbBXG8
Aulj5L8JZVkXfilcHIIAq9dhgMy0fYv3FeqTYd8WX5ZEhR2Gq/teNSYEcUMrVwB2lHyHfZS1r9Tm
8atS1eXebIwBY9t8eh3DXrQeAgTKXZ1ndfU0OsMIDBqMYtvQ1tWHR6FZy4sxjgWYTxsFDBID822c
bbB0bhhbLa+/l4m3etZ3PyLZle9zaLvhDT2OUL1VFR2wYw/6CPC5m2bf+RHtt0IZrX9SWctnM5oJ
RDaWY3eZUDCFLO3ZpWdqotwzgNU/2OFcfSlwSuTNFLHTBjqGZtZ1bCfxrqgiTJKsHgcEB4iABMGy
zO/QKH+oESEAjoxIbwca3eQIpbMEQ0pE8UonoaiZe9EZ3twt5te2HmjlJlXkbnsNBiuqsnbsgjfR
7TKo46LmrFazunhlNkWU+bHovnf0hxgxTFFl3FsJplQ71B7i/s5wIrveZGlG222SrvyW2mJQQKk4
RYk0b23nQTcvXXEb61ZtbRDpMu2NM7Tjsy0Z/XuoJE7d9cjgWv8WLRA0PNEmEXquzlRaGy0rx19J
OQpjm6pVmWxjxU4sBEe7JQUUQ8Po2gxRCzNCOrs4ZKjVV8NhDPUU8dCuzKis2+toSobhquLKyJBQ
mAYNh5i2vDGretCu1LLCTYSLd8y2cWOVA7RyGdYkS05t+1TM3H1CTydzW+mpmWy1xZD9TSTFkm6m
RoiSrEaq5Q3aEm62X5Syaf20MGYT6d2oRXnYaSR+x4VWNEBtwjD7h/ZDabwms0k3nmdhL1e8Enva
5sr6skP8mrjeUj1+6nuBBZfEy1HzpVqMLzUQo++USLL1cDXNX2OYh+R5KhvbhjVVjpuS+/hjQWcy
yEC/3edSNUL+za4pdnYsoeq70cywIifxWxOLqvoni/v028iJSv3BslPGLgix8SXUSdVdIadGqR22
E7mV1gxGg4B0Mn8tERrBPIumzJcUvGHpqUrdfNNyY4j8MOc83IL1XktMkRXmrZ6HNfoNWWl+d8A0
T/40mtVLkc+quWGOAJ3rf+j16yY4F/E2WFb1s3YTZOoSNRGMS///VPWDmeBZK9XGjBYVfgt8EzB3
sTYG/2g6hkVW0V60nLekSLS7KpXaN7qM2YUG44erAGtbh/9rk3pttf6xyrLIZu6XGUeQ3Jo2AOmc
TZVrF7Zy1q9dt8LoCm0CuqjQPY4XyXKLJhD94jeJpEMwOiK8qkwc4+HukBgP6SWs/lm/lvVIxQEK
AtIBj3wyTsWeoe+xrQ/fFrdDctJAka6fEvUeVl+5xUbhNXaSeavIJb0w4zjfqI4zDAMFUmae5amU
Sjv1RmL1Wbl37b7cQettbxUSGb8tFqjt2dB/+fyMHM8waIRzoSLDAKOEoSDU6tMZRgoHaKIu3Odu
XQe8SGVVGqmD2oF8/H9ZCve243doV+Y0R0LQQSmU6lavuFmtuG/xsVHqC1IFZ2cShADHhMRHBVoG
7Ph4KWXsSe/tqNwjbO6SDufN42yWw8vfbgi3JLB7UJBZBTjV8Sp0m/pQLnm5V9GKgQIA+c1AcH+g
33vh0X20nz9XOvnGpMSD1lXLcq84UX8t6GMGwq1/fb6ds6O3wiqA6jBmYkQBVPt4O82kOirUiHKf
T1G2bSsHq9JIb97mphMPk7Mo15+vd4r65+yB/wIs+psNi5PfyVtCPz6H/td0+3lFbUZKXRY+XEjz
H3Tk8wAbj/qqlNFLiD/fEzxAuVVagd8qaBDry2L1lmeGU/NdGr16Ydp2/lHw+aH/5oIk4Vb5PYf8
I6Rpc9SONV/d3iRA7zqNydoA3fx6qYf3z5/BBy8WPVA+P6SHKSKtkyPUMh3hZpbNvp/awrcrPcNR
QIQXgspH+8Fxis8c3B+d7/VX/LGfvMe8dTKKfp/mrk6rqfh3yZXCjxl+X1jpBBezxhP89ojVq7GA
gcTSaeCkOLSnqOv2uTKGm2Ko9Cua+OUjZY12pTQIF6CuFN93qM+/wkQEINNP9f2idfpPc4yiC3Hg
1I54/Tk0EFbMA8Awwpt+vHNZG8vglPO0R3Y8RRHWHimP3Di1djl5CNLhFFr6JtQbKFYN447A6rra
hf7pRE/TWBnfrbBvEEw3EM/FrcuVMNJoLoQMR9z5utShLfmZVWp4JuZDdFU3orhX7DL6NxeF8uiY
U70EC8bQX7FbrxzPbWnM+jN+519G7oBHJQtx/fr8SH3wsnkHcAlWOetVWfh4y3bVAAqPtWEvKPH3
5JjN/WhpxdZozEs2Tx8shao8mELUZ5AC/f30/zhXEHrQPFnCfp/jDgt/l1wVePK3tGnL7eebOpth
AjBYX6EGR58Vz4g4ihlBFi+XPWOVzaJYzoYUVG4ybfpppUmKM+4lA+KzvUERQEtYkHOAJDujT8k8
VYiAGnuzccGrzFz7hwwXPX8mRlefb+6jpTijzro7kBS/UTt/PMbR0ZUyb6Jx7wz0dsIkm7YYtWi+
o0Pj/Xyp8++Tba3Jmk2yRoBzTkKBPdO2C2tn2BthvMC2Biypdab04QwsfrWM8aZuYJaCfn6TVJjf
lZxqQkliM1ATab1e+DWCs/i/UDKiBb8GEXn4KbCeXIDgx2d1zotaVZJ63KfUd94IXvhKji5KYDqD
HJoFznOYziEuc631bI+1uqHiNl/bolBpfbi7VO/Ut89/0kfvYsXK4HS45mDqyfNR7G6iaS/G/TCo
yR2eEuomHszmhv7ypRN26mC77h73dsIkSqjrszhBVZRWPY2TPsi9Yltz5DFix0CHVhM49qWz50dw
sxQ/zqDLVwfNstwTuenuWrNiFI+2z/SANr5cvE6f6evbYw4KS7W78pcR/+4lUs7f0Fajxmx5UD8s
+hWv2qQor3kaqy+fP7b1sZy8SM6VjUiPirw1l/rxi9QlMnp5IuR+WsoSUbcRixUnLC+E81M5+N9P
jHejAmmi2j0LA3lFJT4X5bwvtbjdKI1tPSz1gs+8qIvnGAaf3xS97cVFoz3YadI+YYXME5tlv0EF
J9rafTHcAnQzrqi/5IXP+Cx/WpUrschExoepCkJqx89A09usT5Z03kvNHDxSiGITN9FbE/KNxeNU
XYjzHz1ySBO6w5OAQ/Kb6vpH1HCZLKwD/XnP+IDxYyjTTR3JS1ypDzYFRIZeE+gV2AKngbcVfagm
er3sFUtdu58JzIA5EdBmFuVe77T/YlcrAxJ+BJGXC+QkIuiDAtTDreb9ZKnKDZ6fDM0x99v89XEF
xA4/aeV/oRd8khYUdYTmeNTOKPosvJx8VH4UVXVJmeBURJjjaoFFB68KMoK1VoHtP/MuaeqT07ip
tg9Tu70ZGgiuMH1CuqsGU52CBtqub4di1QiDlNMZ4b6igemh45LfJWbZ0HQCSjDTs7oXDtqdipOQ
Dbva7ZAxfSyntLxwhM/PFFkigjd01BHJBDV4/IOtwqzLUNG0fZ1FybZuCoyrBiO+8Bmfx1hW4eEY
q8QPfO+TDKVVHDFYOHLv09INd+moFsHchk3g9pO4sKHz4wtwjihrrNcMn+T6U/74SFJV9C7GXebe
MWm2Q7TX4bu21r1rNPKG8bgIPj9YZ3kKZ5alVIsPhlBwqqc744MMsEh19+xb2+HtDlkYyRcLN9Sl
0eiPJ/MO8bn6++fLnlJpeJjoo5Nu04DhMkEi6nifCH/RVW57ZQ8wSr8iKvTKQ92g7XlbcbofFDhH
99Wc1cjAAJXtGCbH5vdQL5rUXyzF3XcGw2kfbxzaoJ//tPMjtf6ytZ1hUk6Bzj/+ZfFkuRUehuG+
Bz/yD592/LWwk+zCKh88d5QVqPYtOE1cPycfdAhHKFT6VNlnE5w2tBabwIq0hvlc3DYPiZUkOwGr
90II/mBVjhZvkusbqOIp9lVrRIgBG5MUUnzlOsJD+2eG2c9bmvfxThtKc5O5eXaBSXx+pAFGoh2k
UqRD5FoJOn8e6W5uFhcKaXFoyX6v3VQy8c1bGuVdFe9SdR5e//oFuis5C4IPgH9e5PF6ja6oSOLI
8sAZI0XkXrtPANddiAnnxwShPbCtHBJYgBACj1dh8tfobW/VB8tc/oWl2QVqV1y6zE4DDwWwRRXI
x0kbcWUbHy/CAEmvgTWZhzq07wlM1q0dL8KLzcrc/d1DExqsFQoIknqSbLTqjlcqBc3Wmjz1UPRO
c4sYiOHLKAofP1/l1HAFvb3fp49KjzBHH+8kvNmaAkZs4CwsCaq5m6HFVexhcRdd7hRNikdMhtN7
RgQu1getVTwoajtfu9jzjreuOZqtp9CRB5Hf61ukqQW2jLlWChAwsbuTrpbWuzJRu95LJiD0gVJp
4xd3cdzXVlU0ks2izXVqWmS7L3xYp2f8974423wx+PmeA73HrBqo7Hl8k7aBhV5toAg2N/1iPAIV
uKRwc3r2TlY7lc4HIOmGpctqQ6/lgejhQVZ2mF3Y09nhW9/VehWRd0D+PNXjIN/oNXRzikOTZoqf
5wLKswsHNJ/Gn58fi/OVyD5XnPjKdaKDfRIM426IlgUTv0OU8+4mxaKoq6nNF0gHwV8vZUAnFfj9
kobxuo7PeVE24FNzmRxKVeq3eTUxUWrgDxPhrQsh/qx0JRmEywCDhduc8HcaIqY0j7uxNLJDiXAN
TBGjDyqw/UB9kdcKTAOOMxlNrXrGXIY/R1HKQLRiuovnGIGvlOnOheTi/Nwc/6CTzSsRAoWdrWaH
irHatakVylWUI915YeMfLWOs8YrOLLqP9noL/ZHDtJpTjG0tskPSRmrQuoX65Iip+vH5m1wzhD8r
OJ6uhbAu8XdNIKh/T1apEnBjU48u0agilJGrwx2tEXkLNN791heCOhMdnM0y18Bawzi9MIc4vUrX
5R0aAQRLFQGI0zrDNoYiBqtXHZiF2XcpZC+PsDLshDknATrj8R6/1P/iyR4tepI1hXrcgMZzqkOf
DcXOitBEG5xxvHBMzpIz9kbzEfIh+yKmWSeP1rQkOPewqg9xVsffK/AGwNUa/D1nbdjUOcioWDOY
sXNOh11kKZaPSKBbeaA7Fn8h9tNaM93N5+/7PMSilia4pf7DlDwVwUhRc4/w420PBjDsu1yxzVdn
tRwTDO/uhz66ZOb3wXqoLNCVVNcMFSWU4/OV5YOdICXcHeipLY8SzP5T09jSi5xSva8NlD4+398p
GZi7EY6ywViG2xEMgH2yoKibyhagQw+h3WrmNi0KU/eSDqUnrx+d+B3RNufVXVTl3z5DbygBRX0V
dx0WvJh9Fg+t5LQGDXfntUmajAycNblq0MDZUr2hysyCfyy3t21dYvRuSMf+ZfVgNC7cGh98/ExJ
aAwSAWBcnvbTDexcc63vuoObDxqgFKe7rbQwvPCwzlehRgX3ppOxMGA1T9o3QzIxC4iX/mAWndyg
g6GCIGj+0jOQN8IqCGQjqyxoFJ3KuyX5ZPUG8LqDtXS5rzlZFgA9Fn8bLmEL67BgHUZixmohdXzQ
OkJ+kohsORSUfFs1WcINONbkwudzFi4FXzJ3HkFzrfZWfvKfQXnlVrQqqiYH5hxKt4ljA1aJyFNt
g3BGe58KqV6DmpvyDfB9nI5tN7+QMZ99UPwCQJkwpdYciQN+/Avw2qHeEep46GPFuJ3HaQaVPIJ7
KiQgixVw/vkHdRyhuXcZpAg003SKZI7k6UnUymHo8NVdmNbV38BdVrVnDYsEXW2KKyRX0k2crNYt
n6/6W63mf++l/yxLzKAdC7vwvKsGPKUfalNb9v0squfCrno0eqYRsGyG5armL7ad3Nh2hIGKIeJR
vbYgZJPFpbghX/hKjvOq3z/FRE8KovaqvImI3PET1xOwXqVBL6xfnAIIdbn4WkJDrJbu8FcTyN9L
sVfKeZitKpONk6V6sLN52VoQOqC07CqoJ6Bz4vAKxOelAv0kUP5eiyqB00xVibT0qSixCJUix7Rb
3bt1Etm+uczZU5WGgFtJzcdkM+lR+zJiqFEH5HuuCfJ3jIQ/Z3lzhxl0aARIeg1XAPqgkYioVgXS
MmXzWJpuqDy5UYbAq5koL4rGdNwrOV0vjtF0Xz8/KMcf5H92QVyBkS/oHp5pP8yJ1aKkrHI80Y1E
Z9/ptUdD63q/QVfreZGTegeVpflRiHK8n1O7vFCLfXA4ViDF2icl+jB4Oz4cydwpuSWWZT9qVhd0
CmizhIQJQgZOIp9v9cOluNxAvxOsz/L7UZZ9j06uujcSmNuDoyBiFebttdtB2Ph8KYdfffL1cYmu
U9S1p22dKmqIXJ9FiXPIvgDpGSQgn352Yab7qGa2aInR3Ogbxb2J8Xv/qzbHf97nqlLn0oYkwOon
AbaqU3us4HnsZd607yk3x4b/21i7ofH1knfppdH1R0+V7oZYSwsa3WcjjKqMzRwRzr0K4zGAOeTc
4IbuBLGptRe+7uPQve5tpfByqTvINjD+OT0ro4YHeNKIvVEQUn0k2dKtcJvmOwR02ExJXMbfPn+P
J9Tp/yyJigYNFrJ8nuvJkrA++3BMFnXvpO1ob0fHqJsNFKj4eXK7aV/KGqBzkiXZl9EQ9R0xt7yz
zSj1G/7FCzfJ+aHCVwEhB1TYSIj5YI8/FaCVI/ne2v8F65AANUKAKkFcNPd1+hfQItP8JWklOMuy
1t8/fxDHmc7v57C2zbg7V8WMM2TQolRoSfdC7DFAGvGRDPNAdYEIf77K+VkykOdnLsNRQsfhVGYU
IY4lhmvo7nWlcXxVujrODeMhmvvswlE6XwmECmeW6E06zzTx+Fnqspt6Yl16YNqrBVpqFFuzVQYU
rpL+Uh1z/uxIeVWsGUFUIPJ22j6LGc83g9tnhzpyy7dMMloDPqlvogj0bztG1b0GFW0DqdZ4VSbL
IOz3qGoVJUBPmCa+PYAFTpTmUib0wTMwgC5hhgCjmxnc+ud/FMiL0tRosdr5YXLSNHC7ZPCruYt2
esJ09PMX+9EjYJKAWzguUkgdrX/+x1LgjGVsohaPfp0sdupSVpsqNrTrz1c5T7UQ6PytfI+IH7Jo
Jx9rH3YIHeBXdUC8T9y19HmY76oTFBkzgQsg7TfwDn3w+aIfbM2mQKNIQ0sbeZL1q/1jazD1zNhe
1kUnU/i2FOn1WGvGhVU+eFfk5KucAd8//z3Zmh2ripRz2lAD5CHO8chNqoqib8ssTC8kyL8HrseX
F3JVeDExxidJJvYd78gC8TS0y0DnWrUjeE9ub707kRLfijCTj5z0hqG7ZfYwqTQTMYUcdGziIaNt
W/7kxNYVZbCVwb3IFcRBplEwdq8XaKBkvxBmSjvXvEks3Ysu4zbbqqml3ZiJilA4AuPYDGnQSXCq
kTankoaw+quE8+B4UubmV0nLofYaYg/krbUe8npbwKoADPwdcb/hrahNfiOwiMFv0eN6AZA6/jsM
Gf1akaVlHbg644drUJTKj0UtasMr6trYqioajD7thBHqMCa5722lss0EMFDhgfueFg8PGf22s2GQ
Mz0I03/tscEKSymFfJqmkv5ZFbaVDJxOgynZI7KIBlvamsot1iOR6hdVpsZwd1QktFIoxoqvZ73+
HtGfe+6jWP6qTLjOzGBC6O7SzpuDuTjICbS96vwoBaq+PgD06t4qHal5RZ8V9MbtPi2DMU8hopaL
KGDaycW0fB22AlQ40CH9pnBWtQ94eM7riIDnpU7mB2kwh94msDGwpa93msDlUh85FmV7wMimwmUI
xMVtJuafCQYqT7W7co0TRV4l2gAmQ8eQpwmN+qU1zGGLHkYcNFqfbefBrK4N4v/10sXOpivpOURq
L28oAOFM1rl+jRaCceES+ODTpaWs4v6G5DMCqielYAwZUOo4iBzKqa0pyFog0lalbT4PEB98upTw
gJMxUwPkcKojgfblZM2yyw/NAPsUx0A3mJcRtH40m//FUtygwv7tbsD4/PjLjQwxQRsXRHRsyK8K
K7ICLe/da9SI5gsF5gexFhmvVZGRQfQa/46XCgUMvtHMi4MS61BOGW9we0RteTsqSxN7bR+6z30t
5+e/f5i/qy3wMnRETqMtyhVIE9lheRhMTDRw9MUyeAqFvyROfCEZOc82aeqSbnI8mEiD5jjeoSbK
1JWWWx4qgT2ivYyJH8dxdjUZA5qmU5tuP9/aByU7puCrGhkgDhC0p5KmCv6Wk5Hnq8S9AQemoSOe
pXiBdvpI00y1w29Kjr5/S1Jwg2B+sjGYRl+4qM/KQdoF2CNxTBGBRmj3JC8SwyxD+li81hQSUc9U
616YffhQKFryiAhxuC34iR7Ui2zTzEJeuObOThVlO0+A8gylOobS67f0x2Vq2GmEokeh0U3Xuu8c
4p+aYVSoUKfpdQ2s68qduurCez7fMncdul6MHcmv6eYdr1kupZtyD+qHqFvQRYfr23i1ipcAJo7d
U5ZPENy7obi3m7bbOEv3d0QQUmv2TO7Ag2f1FaV1vP5k5TG4e6EfjLDtg9k05F26mJey0N+Q6D9v
dXJc4IIMtjjMAO9Pv5yJJjkAscI80IntNC8qcWqFbNi5t1Ud5cMqZ6HkgQFU7rvRwTlDsSNC2ESl
PK/8uMr6h1hxrLfexdfFr3D80IJCzJUOw2c0sUqZJvUZGRDndqjEcD+WYbjpIWVgb5LDCK2YmK7s
nvCXPWfVe1hi4lBbXZEGGqdN+F0zp3GAdI52BUu6tnBvHSGPRGJc3hR90mMo3yFUbIkK/7tAQQbc
bK4vjW8hDPbVCVvYBCGulFeoWDnX2jx26k6zRsRlSi7kyFMRMx9xOq000zOhJDXghiCDb3ojNu9E
Eo2TB1qyfqyqQje8tizVB2Uw+fUyleImMo3iXWaJgRoZB9cvyhji6YIGbO9BSxn3HZywHVgTpP1C
WSjzpdCwxprjlwerhjC7KnRy1Z4af8oIxm8jpXFY2jCckRgaC8ReK8MiEdOsazIRQIzaVCVPSDK7
4zVMTpifOK8L2+/buEgChLqTL0JR7NdapwfrTdI2nmc8HR40nslwU+aucuHDAmp8+rMNiB40/kx8
NlVmLScXLEx+bcpqmKgCmjMM3CEd3zB8b13PRqkWVWXaI5BSV8UBXTQuxrOhpr7ES1odjFTmzLJG
1OcCy45CY4cbUHeH9Xn/A48h5R93UMz2RpY60g2aGLCdStxW3vaK7Be/rNTE3o3DiLZIHjrpOwRt
a/GGBt6EV9aO+2PsJ/2HlcNw9Vo0MEJvCW0ZbmU+ZQBhphEqNhIzSLNVegl1ykUayNwiwZ0mvpZ3
9Ts6O0obZBUGzdY0ynkHFtrQNpOLSZNvK7WJirQaZu4/KHaVMy0fBzGuEHvIf9AZk6aftFP1SMkV
3aegwQdP66rlzQ3lfKs7SRH6cd1F90PWIyDizgpMCrXNli84wmdKEGW1cjVMFmLraKOk95E6yDCI
kamvvMRB7yPQssH9blUDMgZ9l2ebpJ+dH3lULfcFJEF9i4CV0uHTNDGBbg31UZr9/EZ/Esb/qJpE
PPyP7Z9GNkATIwCHX8qscEYwYFXm3vZ5Fe2rDukkL8XgGBc2NyTHzuIJ3RHRpp5l9O2zWRW166uY
joLbywfzPZuWJuThV2a9geupoBqEm8gLjqeVeq+20rWDZZjC6ga0RZhvO6TOf+LmNimvswK6OIhV
LWqCtOnlfJ83uNv5CPOPB1lX9fyAKLOSfoE3HqZ7qw5NBRBZM0zwV7VE6Z6FGuYOKgNpVKVXwzLK
EY3rcrby+ylWAUYA0FSsK5tJseJXbVR9TWHIdV6NRZERpFGmdgzOaUp4WDMNO2b2KGBQDoSoA81W
/dO2+v4brsv8Fc2M52kVWepeQmF1WwtzL7FdwrC7KxQlVmHLpvqqzhw3N9RyWuZ10RCieDiPJBhF
o7vpw4xXNGYZdadNu6rP8LWwh3S4mkRXY6mctfW4CRUnXu1HlTm7LRw1/0mXwbqbjRRDsDjUTWRn
Js26p4nWvhuiMxqfeYB1i95ZCiVPhggNyhoVEKR60LwCoJJI5HZUvNhjLBq163oeBUNN+sbLNeO6
Ur0ZjHRWNvRn9Du7k7ERFEqDhKsxAAC9RqWoeY7kqJTX6AHX2R0GrW7y2E7CBv5PJ+NaG7rqBhpp
2aBQriz5exyH9oMTOjiF1QIbaggiImo9rS7se3Yolq0ylwSqcLSaB2QzlV9DXwPKxr9WoJwkixAN
hDwN7ycDWZAbWWlRdAWO2L3SYpIjn9Oed77ai0oPMjEN+lZOEv8do7byxO+0sCu2WjWiUMD4EcZ/
WjmFjclLPIgrcGmogoVqBAt2mfh4gPh3yB9U/HCvcmT9bqOmADhRZ+S31XnF3134vThvR/mIApue
RM+j2heN19AZfWOeHJobTZHZvMniMLzuEfqwPSRe8vdRa8Dn63G8qAFGbcSrKdPLje7yO4LajZJb
M+H3ITymZYkX2038LrrEFLu1cMT/vaitL1GGtNgNEpnVLVMEOPzgmeDrrCa+JtekMqP8aSz2GiH1
/KsdUmx7HdJRLwv3669myNreQ1wwAn2NRo2LlNic7MPOQWwMOq9be3W8yGTnDFr0TS4teAJ9dDqL
wNRrui/CnMIfnzrjflCRsPTadkmMoKFHUa8SXbFJJY6BzdYaZoZfPUqo+BJ2GWVDiCpWRIWqLy+g
e1xg6GHTv85GVf9yulLsCeJoSFUiMr5l6dz8qJuevMxSkpQnK+y42s1tbR94uUvt170tue2qOHtR
6kQrAhKLAU8kvUeUrTBW6G/MLsnfe03biKRFENVIYll7Zpxg1EeLIB89LhUtCcpxormqoXngY55T
qbirV8rs2YObo45aMFsOlskRuyqiGvObVg2/6pXVlUxNlPQrXGzz62z1TUV3okvwZkdD6I1+W+QE
unSzx0kWPAnTbbS7Vij9HSJq+j9pWVrw+hHi9lD7GO4cfG0iX6uU5Acxwyj8zoX07wlU74lu4WI8
YAGAHEE4z6gvkUPSVumdGnlBturSu0Dmh5ZGWNlX1sxAIjBCNeW2E2qsIG9l9Y43DYmxzfKa+rys
iK/eXBfqm5Hk7ivD4CJGcbEZTFKv1L7q8QDnXqg1/Vecdlbut2qWvFdY0xUQ/tP81ujzZUC4qFKR
IZHVpAcoSsm3thvjiQy6atJtVc4ZapsZglCoTQyIbZVZIr6Q1KHwVWPW8N2aZ2W6zqdpKH2jaiLd
m1s3N7waFYFiJUjXVGFTxJfVlQsSYaqIh31TKsV7k+ABf4VWl7pL5wR5Rajj840Yi8RCdg51HU8v
8v7VNKJ+XyMl8uROWtxcDcZgREEKvOfFKJ36GWBU/VRiDZhBn6/JBXMK7m0Z6pXqQbLPHi1Hebca
0ZfMHwqC6SSVAUPnPBl526l0tI3UXAUJrEpz5TU9aLxySiR3b8lJVBpnyZj8i3JegSQWDdNoFw56
maIxWBviK4HbSJHTWnRkIRggUHb2onyy6VYLqP/zYuy6OWPUMeXDRLywEvGzxPtMf8wjEd4nPaYc
XkL8HrwOVtlXAjoXjOxSA32/PtOeZ6dwE9CLqfmVnodq3yaOU2Y7DRGR3GOeFTr/lMTayUcnZJrf
JjL+wRNytofd0CHcs6WN2w1MWpgGYmxmcNlPM5IXEzKS/Y5Ug6+pQl5kvnHTRQ33Br2n5TqLtbr6
UaoWknjq0izDdnAi69A6Sjp7llziZ2E0OlJCU4cT80Dt942ZK7LDEoy7cmMhNvoa4yVCnw2DUE+N
59EKDEdWezfRcjTH0A+bNihN6HBoKoe/EVMC+UyK0uKL1OZ4esjDtjZ/8f4G9S0LwS8hd5mo6k1D
nIk2vdvq+V1M1EC6uUcGqmjaqbhSzLRob0Qu42g74TFnvdaot94hYW69JJoxiC1jf+0X8gxzG1gY
w2RBz1HsgmKCYbTtBjFkgcwro2Z8NDQLHDUx3Lp51yqbcELJLEUts19lUeohUGlGJQEsvr4C714Z
9NNcpXkbNVCpgB3VUd7rWr7YT7OBx96uWvRWBnbiTJHv8AWrAYMqmRK5dLxNRJ9NP4d0thUf6Fi1
L7RQqa/noiWBWJJBfYxUrb+bbDdG0s4oinfRWzM3xtxk2daY8yy6Qx8jweOUZmaghRRyUOnRR9ra
I21VPxwq6EP0MtUn8LoTibpjd69jH0/NNVUM4jpsu/i3rlX7gVRCUbYKFPbZ69renvyx1BLdN4lG
T6aJLOQOcbnR3nRRbwlvztruJ4Wy+oKWTn8gTivVtlLhVbjGVERAiyz9OtMUY/ZHTGC+KaGydDx3
aolty9buUmpVwsYcY3rsjK3defyL3Reppg0lR9Eo9Q7pmfbBahtVbqVGwRaIQp87D+ciNbytM62+
K4Bn4JExRdi5FxN+whstzYv7vACI76mNpf+QccMdPtpIBvnh2GibqFMAs1eodW+NaFENrx/GpHwj
A0s3juwqHzYZ+sO1CY8D/SJkuHw3arjZ9Hnm5k3bJfK7sUASPtazLoiaomoBSrii8Ue0zqgqrCzK
8CUvluT/sXcmy3Fj2Zb9lWdvjjD0TZnVBPCWpDtJUSFRmsAokUTfXvRfXwuKrEo66EU35vjlLDMy
dAX4xW3O2XttgImQFLb43Pp6KwtV3lop9J2bsmDlSaJakW+SSVHvMqetDE+vA1I927nByWVHlsxV
Ss7nz8GQh0dZGZMcyOqAhLeohVOvCiFZxGrZkuF7Rje7OFW6ATetyX9xi4iGEl+W3v9OhKq/Ovbk
fBmNXon3qWSCrJNIueYyl/mPctVOt1ks6TBHG9l46kBF6sBXJbvYsOYOaDLjTGmOJGMa9VEth+m3
4VdFfVWPPdhvv5thzRBsuY6z67z2Wm126250Stlrspmzp9qj/pDmQ0wkGtO0X/diHKGeG+Nkuipw
XufGhnk1rbq26vtVT2bYMW1xyeIV79n9FNRHgxflhObsTCsPHyUO7L8sP5gaD/imjNMb1BSfvibR
I4zVLHwBV5tpX5uB7gF2I9EfEM6O3c53aGpsqYQOrxX0NY6n+WD8mnNSy1UBgdpYlWbgQESfqVex
m6J2/ZqCJQu9oqQ3xdJF3AHvlgsnDxvVT0Wc2CHXFTXK6T4kw7MDjByiVgzPf91KrX7LfdEauR9T
mmDz0a2vOMVtLA2qGgD8oTjaePQdgfEU2C1g2Ep+fITTaUl7sAAZLESQkcpVrWRjsEq1jnq7JoXt
31E/kxR1M7OwI/tJttFiWs5zS4YmCzZA7FeBEdWeocOw2UlKl2trtadTi4M5A6UI4y66E2U9v4Pa
UL4NQ0TrhF2xfRrCfjzSPu5vozgb/b2Of7/i1FVKR/AgAbFEWtH9wABEDm04DMWBhJoMIBqSbHQp
g6b97sJI+FfONCG8HC1h7qrMql4mH+LpWsW9KbntpIfZyiGm6StAxPo61KhLuYUJt8tNifB9gKDb
YoxtmpFKpuTIYpcasTBugWJYEDj7IuMqjpxg16kDx1+aufo1/jPopL4Gdd/L6hG2ot7K8WGcFP1p
qC0Lk0CisH+Cigp1Tw25RbrWYIjebc2u+TFNBX79wrIyrpJhZF8PwDX8a1XTKXu0HKtkdwhN8XVO
jfh7AtZ+42hlH65FQcLAyogt69YPdfMYR+X0nAmp0T3+rOo1TBPzua84PLsO7+sncEEBlTay1Cfc
pInKkOEQu36Rao9U8YKHpIPCxOU8Uju34/gvgME55V0F7xVTF/GdCRdeYgFYeqB7rxtZH0gB5HPS
AQ3DhaSe0fqsIyW7MocCkd+YqJoBC5IOILaaWTeP9RBHrxfK4nPJ+aT2hexCpTSJ/B9ZC01b/vmb
mnCZsNLlQZM/syK5bfBK6PAGEutkf80LrrE563G+L+JfSfRFgR53YfRljwj5zsnoixKWkpeObFlt
/sxV6jBCjv1dPOiH5tG8Z3ksFS9qt6W1arYfD7usSS9HXfQecs0uA11i1FTDbDMZvyFUXklS7Q41
zFtjbY6614ruQv/8XZVx8azz3+rNm05M4FV+0/OsMNYsi/f7DdhMymtvILX6+oVew/zD/f9/WAqE
p8OBOZXlxOchzUFdpWnmjfIrAdLgEMMLfbGPH4wO9elIvURdSe26/HmQuls6CIykeabdcbMBc9Vs
VOfrx7/fx7OGyXs6YJlDYhcE2TyXCS1w3mYe3X08wrKreDpD3omBjLwMJACk+TNlNXe2sUm/++HC
GO/Kt/N8QIyDUhbdCuLA06egF2/Q41Py53wvtvrK2kr7z4VtwL5YDLF4UcMkjMYe1PwZGfm6zp5D
5ZI+bWEjeD/Eor+Dk1CBN8RTcPlll81Vlwj7b9WqXk9Xzn1wN3nhf/L1vnlv8+x48x0ZmGYF0P38
ObRbAqK3VUvNcasX+TYNdrn0HePWhU/p7Hx7M+Kib6bWo6ithBFNnEQ+AXniUr/37Mf6ZoTFKkzp
mPMAlctnWZI3uqTvTdjMvn+ViAvyk3dt0OWUWKy4PubfyGrH/BkzxR5BqDdaNSeadNXWBzDanqyI
TZy/1MpFsNLZZQKBFhCjWUBsLOY7dfqppBecP1sP6Diusm/RVUHMgpts9QeqMskqPgCjfxhvRvdS
gtLZBf/N0IvvgJ7MaEaqnT93zlM7/M0dMOjrla09y8FRSsOtrv38D9aPNwMuvgp0zbk21lb+nPHF
Oc03vP0e7OYL8/L8j/lmmMWnMNHLtTIwXywhyubL3R0w7BXonwvDnJ3+b0ZZTH8sGqHWUi97ziwi
HTjRRtHm49d1aWospr866hIKel5XCcW2WVMdUmZMhTcQrHXJXnV22X3zNIsPQNITEpYUxipsz9oY
P62fQIyzC69MeTcKIc/0gpnnikPOmLn4ZaqpCHR1GpRn1Rz6OzRfoGM7SO+TGU+rMZyltVUTHOhF
aiQu5anHuTz5FcPrX7WDjmQ9FtngZo6pr+pC6jyCbXWEoaV94S+qzjPx5JjgKDKsmz9Z7KyMc3Dd
29VUU9tSTkTl/0IwiuiBq+WQeBY5VyF5s1YUrZpKs1+zuWTglm0M+QILAsElnSase2VwNLCyxpRf
O6M//UowBiCr6LW+cTnvNOUVIg+LvBTboXjeSsSVZ7MCwe3UycYCrMHp9VVcbh9Pp/Ob0iwsmZFf
s0Pj9KGsimZ2Nm/fdryDsW4UrvkkfgR/O/dUh/dhcSQe5tJO+O4XXxzv1NMxszhrIkXjFJTZMdeU
n5N/O/LiStrswaXItD8O1pNfbTHYYn1Bhg4zKeNwlz1Fx+gqubf35h3SPYuqyg0ZaAEc65fswt7x
8aEIUsbpE/pKJwwUIpzzxofJ+V6WHuCxj3+5swv1m9vIYjaOhYgz2sjstAjrXEm5l5iHUnOX1N0P
nXZB3j454e8/Y/5P4uV/Y8V68/rf5areRc1v7Ln5f9FjfMqfxWnsJf/q/429VPW/5oUI7S/3RNRT
/Cr/ZKxK6OT/AiyCexydn85yx5z4f7mX2l8sBax/oChVQDOzol4UbRP+7/+WVOMvSF8KF87ZaICI
4zOxl/PX/O+PwQDRYKFlwo+hG0h3lSWx0XSaquzafDoaQyFB92vp5gcBqR1Rsgok2LZvXtLdP3/w
21DLheV7Hg/xFkYJaruAGzApnX4HtZ4NkeKE6lHKiaiSQz1dq1ERUl4E/NSrP2UlpabqN/FW8u+y
7FEKKmpolXopqvgPTOnkweFhYo2ipobMyaIye/oXKaYMTqEoimOphfRCKVX4eQQlOBvC60o8iSz3
t1pEf6jQQ2tX18ZrIPqHHCDKCrC5cUR6cd8WTr7NtP6rVYgI2rWufFF1f9eAcd4ESHBWVQ0kuUP3
uGqCDgXpD9UsoVJHfXFheUEutfwhce3jJEcfjQgHpc/iylpiqM6IqlAPlO6C0EPS2pKG89tAaB6J
ja5etfJOT6/0ZB80m7rZpeI+ok1855T7uHUt+FmSZ74UV1lCl3SLaFzY60ld16HLnsbzUn53xaE4
jMVNHG3snMsp2brQv0Hqr4x1sDerFZKegHx4x6XMhBvazDfqs5G4ibRBAzQd+xgW2i78rvwEBj9a
ZF5dKeMBgA+l+SL1wKPl30xoSVrxO1euTNTa1n6u9+Yr2MCtZ5WUE1dOt3IQUGX4urdavcnCVUtA
k7Wy+tVgbFKwjWSL6x44cPbf8kt7RziByU33vvzb+qH9IEEcMJtFiw3hFSExm0x85yJMKhVqHnr4
0k23Mbe/gjVtSslyle/FvfTdoYuAYMTcDNnGlwCP/QY/1lHGCg+T5jW/0QJUpGYiPLgmmuVnJe8M
B12NOxpuktEIdg3FVQ/xwdobK+sB/wiyZ/9FWBsbDjpd5OvgF7+a8SB4qng3Wl7FweAreaFbf6tv
YcDQTT9E3ycA6SSdVHsifpzb/tvGPzg37bV/HC3X+FpcN5v0Znh00MUc8twDp453NPg1EZ3ljVf1
xtj7X+hXUnhLQm8oD5wOh2Gr3XUS+izXoU3kJrfOD6rFN9OP7Fd+sI1tVq7iwQs2vqdu+9fYd/37
9Kb3nBtnH67llSDB2yt/jnt7M3wLvNojh4aMU4u+movUNoWrjg4AaYpXvsavDtbSVxRHsbzvbM+4
IndkU1z39OwhltyBNSlWvNAf+ZYG2b5qVvTk2o3iJc/Jvngc463zxb6Zts6hW0PJeemO6dG5RyQl
jV56nJ74bAGSk73euQaM+ztlnd/n93riOe0KkVKUkEWHONYzZRod/yxr/7MN/jc70JsV/v02+FS2
T/81xz9viR55eTrZBud/9V9J44bzl46DUwHY9SdqnGX/X0njuvzXjLtzUIAixoN79+9NkH+CM2e2
zbAXYjNnl/r3Lqgof81yQ9C3M9lMBlb6mW1wPn79ezewLTw5qLapVfEHcidbMq2IIsDFAr/1RmDh
JX5Ba6TXXNHV3ZuXc2b7Oz2i/RnGQEFMwOqcs8yOe7rpZP5USEj07BupKdO/NZn7jF43xRHkQP49
wE77nZwPdQ+FVf5ehab5KVfBPDylAwfnJaAkFagWh4q39xUyU2ph5EZwyGXyY5XEzlbZ0H/5+Bnf
v0qHHd7heIIrEqrjolQbyhYqPCUID8AyfQ+FD7FYNBovHCROt7t/HsUC0I1LDi4OkvTFo0xj4Dtj
FB5ktFOuRI+VjMsJZY2dyavPPxCydnn2ElhQaxc7a9JWTGvSVQ7E/LS/Hbr4GzhJCO8/PwysFC69
yFLhGi9+nCa0jZF8n/AwdFmzxl0nE+yWNBeUrwvb6J8XN4OcQe4CpkVHv7glRJ0o6I3J4QFwG3sA
UYOomOSUM5f60osByqeAxau1rb3pwZesumEqKH+azufnInbnmW8Hu3Z2FZz+gB0HXF/Ck3UIBVTT
0M4Mon+s9EIt6fR4+8/TcurmQVlJuBPP//xNvZOeJHdyTQ0PVSI/94DKXMcs7w0iFcm4GczPzxRA
O8wTlipOaEuwGg1cpY4ck70a7Q5buSZc6BvVhRv6mamP4U7GR83U50tevDnIFx0Vzjo+aNPgA/VK
OWdm40svIzv85JTUIfcAEUDfPYciL+2hWVIrKcqY7NBg5kNIz+ShoSyUCyvGux9JZyJQesajbfCV
LaPg/cbOEtsqWTEm5OBmkCXPZlAi/Gsz+57q7iUL/LsVivFsfFX8QHAY9OV4o6KJvhZhdCAbOFmF
MZmvkmZn68++PExVYBigkYJmxsh6OvUqdFCVjTjuMKiGsidetKOlnmgXRnn/Pc/oLOYbYm02ScNc
rE7FbKioLT/Ds6Dnbj3oMnqAaniO8sLZhE2g3mLputfsSryWXV3c0m3K0YwWl4wA71+qgVHEUmcj
+Lx6LZavyEjHQsHmftBDfYSwLD37UjR89gOjHCXPZAuK4Lhal97oVKhFWxEWe3DQDK/9vMY9YHHx
+OwvdzrK4lHIFPNFqo3hoVETYjRVHaZRT7bNx6O8+4zZUuaPi3MHVzfcNafzwxmBmshKkR0ySdXJ
jOvh/oZSu6bpZV/olp0fim4w90LOTMs6pVzYvV1YcnYYM8V80ICq+K5a9c23ZDZOXtjH5uXn5Cil
s4uxAurKXL/Ahnf6XFMtSIiyyuIAS/BuwHuwrwZdJfFq9BS589IKIKmd95eYXO/nH8MavEe8wawi
y0IGCRpD1wRoM2wlwASXRb6LIDH59I/GKCQBwGZkQWS6nz6cHeZxiYS2OEDyskuvUwkYu65QYNML
apoo2H88R868S9jJfMLY9ClVLH3wBPxNgtp2ecB2rNikFpOaRMZoi0LEnuxjYE328yi15mEoAXFd
+CHfL8scRjhzyxqedZVt+vRZg9rSC22wqkPR4LZbkQhtBS4Mm/hHGKbaTzKqyV/4+HnfTVROPjqX
ALa1mSRMaetku1YTMgGrIBOHAJGKCwabHqgTo2H1FeMC3eXdfGEoDiCKzrY2Q6UWT0e0QWyZZdEc
DFVWX/U+Uo6lLKgAfPqJON+wZM3RP4RXLHYBJKiIcfK0O0yt0l1Dn882WSuCfQAz7vHjod79Xpw8
uJ1wpOMbn6N/Tl9e4SS1jka8PdQ2Qs+UH+mqJ1/Tm2yp2elKY184wZ35sah2cfviwKqAgJvf8Juz
VVA0NOEd0R4klQciZKNZ5XM8Filx1u7jR3v3HcyPBpuByhY6Y64vp0Mx9epBTtr2wGlIeSIID9dB
0GU3A8Fjx3yqSagtHIKfLSRgh4+HPjNPeJesKtghZ//novM6TSrWEKG0hz7JySjQNeVnroXT8eNR
ThsgnFPnB3wzyuK3MyuCiltySA4aKvdWJwxbBaiyI1bJ/xrHaQ/pM+4/e478Mybn7BljqEEeOn2p
Wq6V6NQZs7cTawVs87GKZwa/Pwabj5/u7EyBdUdV0oCibSyuhKY6BZ3WWO3BKTNkfxq0eUG+CDkr
yqVjyNmhWJ8pp1M3x7J7+lCQ+4ZuRBp+mAh72SsI2x9lX56uIqHnF36zRS37z4/GZgz5EOU94Jkl
KlWoZtcHSNbIBK+IDi9NOz5Okplc4SkJDjjf1Hw3zCpKN0GpiFMgyNQXvLr5bQXp+Z6EyfQSoP7M
bLX5/oHywRjhdLv4UEqZsGI2QnhYPRLdye/1K72L/Avb0rlRcJ+jLuM+TM158XtO0SQ1U8MoU5eS
hV61wybhGLr+eNacWc+411MkobzDRrTEYuN/adpRNfqD2rPVRmyBW7mOUXErafXYChF/ej2jEYCI
EzQd1STuI6dTpx+dEAmjPOGkNVQv5ofyLCFVHmrlcvXZR2PS6JwiAGQDployU0Zh5cWU6vIhlmuW
LcLIVQWvGfWMlVT1lu+l8YCe5ONB3y+iM4yVgwQIFfq6f9DTb9drK/MrVQmcg94Ozoi50xDRFq4b
nLFJs/1yLbom7+5S0kqKQzrjiS78Bd4vctzyyN5jx0DBAs3z9AUTYS8TLB9JB1Jv7aveKpXbMZPE
lrxHMAKxwEu6ioUf6RfGfT9doTNzhYUFxjpuLbmKoAh8tuZiTn227DUmXyyThR9e2KPejzLvDlQ0
5pgxyMnzP3/zemXVHwezsP2Dn5CHPuoYw62ouFSMolzIn3NyvgbAANqCQAc+Cuh+i63CKCU95YdW
b6uOF3Y/WIOkr4XdG/Y9ECfMHXOxFO97NSnTTYB9RL/KavSoWGJhnmSbuCqzziPQU/Rr4tdls0EP
ndoFHBgfkcIRbwiFEU3vZWkPQK7WVkYdh5jutQATh9F2/jfJzCXKNaOmp7uk9Et1VXdSwQ+pgNlw
/aqsBEqMSBlWutxjbnWcIjZ+1vGUjV7pZ9P3NFej5A7kEd+YGpXCvM59EaHcCAYybR+UqEWSLmO1
NDaErrTxE5nKfbPROtprdyFtUuc2iQ3xaoha6ebUbCm8IY2r1Pdq7pCo2KZBWa0msE6Nq1dmKu80
hPmopPRWPAbZZFkrrKl2cGPbpG/QBtEy2lVCo1cRpqgvbzDvlDeyPKTfmsaqtXVMpSr6ao5GxJ7C
iflp0DCuHcNElNFtiLloXEf5ZP8UlJe+SyS9p9vJSZpwI8y+CLZT0vvt9zSpEukG235s7QcbmAUQ
9JHUjPu4V4yKLgnQvtuJxON+Q5ad9YQMmzTxMMttGiA5NrWVP7T2tKusEmVllRKAu4riDoZBRw58
s+/0OMrcvO5je+Or0vAgdbN3opSr+LHG+xqSH25lxVpgNJ17UBrpq/hNoqcylNE9VLKRh15DRXcv
kT8M/0AI3MUlpsLYzRJf/PJ71fzS9AMFQo6TXXQjN3oxo8h12jENIEvPxqgYeVHDjWHrh/6YrSZT
KvWDlHdGv0kmC2eb6wjOieuQgoV1m+FggOhIKJX1i/0Qj5mUWG0QYwM0KntdWhOG2UJyil+YCIg8
Qr5PVjmuhHajC1IN75M6Uge8J5ms/hwoy4Uvk+WQmCFFhl1sU19OxRpPdUmGUGCG7WYaMOVuLCNO
5b2vUsHeCANDsmc7iWWELkW7ZOIOjuXpiu6xMPdJQ8a6BkffbukiObjzVzm6HlxNCdr1lZj6avRE
Qhj6tZlaRCF3pOC1P8dRqcTG6Xst2kQJmcBrxNxlfyWwTgnhjpox5Ne20dN1qyRjdmB02Niua5Gn
ycEwpUZ57n0x5eUarkxYHloYU1jvhN1hS0VzpO4bMLbR1oj9UnoyuwxRTgmTtlsVqlyk205EDkaL
IDXv6SaEeDbwCCvyzDRAvGjSgic8KS2Leju1flPuo4R/2R1jO0rXU92QhFs2ONCv2Cl1c2XCCqJz
yq3JX/ckn9+ZQd4TctzT5LgVdd0kIJhL1X4M0jTJOpf2Q51/m5TO9J8npcmDx5G42R6VeEqi0SqX
5Sxs9+WUmIRAS/agiacyrYzmS8LXPt5IJbecbWJl1L+bUmsa341DYo3r1RT2xXPU5bPtC3sMrnqI
wHkuzPBqMrRxpyX9a+BLeKCot+F9wG/VtOVVnavKC9a7H01t3QZOiFW3NB7GnmaohF3aE7Uhry1D
ZK+iHfJNQzz5yqEe7xLdDGEmUEaAW3W7FY04Yrn6ngudqRQFkVfG6m0TSTot2CmJ/x45orgRtfWr
ti23mRmKteNTbZbJdHAJFymPPuSJjTPpuhtXY7GJC711VTKwXAXf1n1M6MmqnAhpT6PqNir1xmt7
S9rZkPaOfkTZThqNV6gbPbAQ8xDXQQuawpDwBRb6PlWdWy3383XXD8FuUrRfIzlVq8SSbmDlwIjJ
83JjUNHaNjimV0BSjrhGCL5PJb97NLVmZ2H33NhNpH1t++LG6eJpPYyVv8e+Hu840EItwbyFlyVe
tU2ubMcuuZYN35r/Z1xAYqq34FrEbZrjtcVaFK51My8PupL91DJDoeM+3leWHHhSZ4jNEPnVNUWO
4NHv42SVD+OjUFTKbarcuxMXc/ySab6tMegC6H1BxILf0Pd3emP6Iy3+shoUQXcCuclOaTUMZWRi
jNwGaeD1xUPZBJVEiHjTFnd9FjvTjqhpPb3XzdpwPKmKFOmKdRLWr5miz9jVWKgMz6xDu7gtRr/P
fw9TPg13Y51bM9WuxmDvxXKU9y9jPRbdaxKNavfFSYqgOcaxPlGFp0qibcsax9VLpsrZ2LCPGdP0
dcwnH/uQTMZAd1URhFb/TotBru/kIsujlcwXHa8FoCXnKhtbNClkOqVfJKFBC0n7SRu3Stxm2U6J
Fa5saN8NY4OrNSheM0AJreKF7LWxjVOfKlnr6f2g3fiBpf9WUCI6Tz6LdLA2Bda3tZnDjXCL3FZQ
ZGDqarRdjFhmXCV8UTjjy9BQU28gWhOzmj2Yj12KTeGG3cvyXTuMw2QlqUFyLMTg1GuKVDYKfNE5
37Iws9lwgc4/Ow6kT9dupGm4djKB7W0ozAw1zdDbxpqyRKbvQqVzZLcxJmgcTkiGkNuocshtKZf1
17whfdftM6NS3JYTabru0zj6yZauobl2DFjmpdSGVyFeYczflYbcQx3tNNuA6JbvBuxLjgfZROdJ
20LSv4IqDn9XWZ9MqInZVW4qxcnZBrEJJiu7b1r52Bg5LDs7j3Kx4r1weBvtQS+5BgTlM2ohH7NU
1k6lCyCN/tggYX66y4dsqndgpyIl9wapSpqNT9rKuK39yQlv6iHEq+litNKgJzW4ydZhYWXmKlNn
nbg9UPn15FrTEOh1Zk1QYFMBLHCzdHCAu8SxgmuurWI2MMK8jPsKI1PgBWQRfSkdSj7szLjRbkPC
xwewzYbQv7S5HdR3dZXGrJcR5MZVrPXIYljWRXF0YFqwWtcYlle6UZnVLlJ6xd/2Fsb4K6sOO+k+
w1GWulkll4hZDJM8Nfqt+BN64bhxMLTROuWQ/5NTvpxdVXySXOhVLW6e21CubnBtdVaFFRsM0pbN
woi9pk2SboBzGLWN50++kW/RKjWmV3QhAJ2k4wjqdV0hqy4bMIAgdua8nK1cnNMlCLfhBh9Ijz2U
VER8VaJqTPmaFlk/uo5Ei2RTs3K9jp0aR3v+79FDoIvmm6jLocZSNsxniRAAbeLZkFN8Tx8KnD1J
ZDBrDL3OpC+5VlXO2hpH9oUq8DsQP0JBs+mxtZTiesjT8tmYD5p73DpWTvpIGNNwGYLS6Fcqn2m/
rQpFGw+KPATFppxybdr6dHHbrZp1eKmJq4VHgNQ1yVZ1D3xl7zRS+C2yshpdSlFYD5CnItut4PQX
EC185zmKFDXGmaz2/HiNT8u5LqfgibJJle9GzvT5Jo1nWoUWNHF9oXL57rZGwY0kCVTS3DZm+Nvp
fUaEQ2QrURcec2I6jnFRFqwtSn7LRkYMsNqMo6u3/SXW/7v6zZ9RSXPi8EfzcdlC5VCf1MXYhkeL
bWxfG3m0jiOMf1WBxezj+/C7+sI8FNpKCgxUFt9R0imeK0rZTCGEHoGTV5KTwwgrHvkYsTperRbR
BZHeuxsiA1I0IX9aBXSGyuT0jVoBaTtGoYbHIdOsx8A2lB+JoxcXyiZnR6FjC7EPXbtiz7/r23to
NbTlAIHkiD2/EjvJKE3/1hknObxQ1Ts30Fz+xYQ1pyEuEVqdqXfYn5voWBlatVeJX15rY1x/tkrJ
S+NabaMogdZFuuPp45SNCCWkzdER7Uqwc5AjwGWI84OVAnL9/ISYs/5opVKooAdxOlSKu5vPuI+O
hlx/aVKHZSKfVY96+4M27+PHg52b6HNFGx/bH/SddjpYXIRWbROFc8xFqt/KQV/9nsRQ4xFRLxXq
z/5Q1LNkS5l/rmWrI0/ztNCalOKkogVssnXni2+SY4Xd14+f6exAFF/p/rFsUKo/faZUj6Jc42R+
9P284apBCu43DeJL8x9M8VkzgJKJcrI968zeTvGUXUHPpTg+Qq5tv1ujORAcNZXpJ8MzkZwhl6Ka
M2dDoJxaWiGmCrgK4K/oCCmoXQWhAiTVssOHz741uqwzghsW3fwrLcpioglHdtMqOdr1MNykVSff
ZGaSXhD+vJ9vmA6oFoHfnJ3K+qIwnna0ZWSnsw5tkYLwRjDjcQiq8M+m6qd/ntOhFhUqWaQd7IHR
Olh9qxwqObdvaU5d8oycmWwcPRCAzaVUyraLD8gOyqzS8945lLEEHQuuMBATp7lQ6n7/2pAZ0P9k
DjDb1GVbuYPwoytpHRxLWEHeCIORK79eSQOmfSf+9tmZAG2Tjc9Bm4KscVkgtTpLJbbKmX11gVzf
5mgFCZ9vTf3Cyn1maz8ZZ7FFTOaUOaGUhccGWpbb5dJaES+SVaAD941pA37ykmv83GtEHkLXnIzY
eXE4/WKTAVrgfAA/AsZIW/jSfXaF7VqNdr0x/suU8nv4X8FLcUZleWZm6EjymOV0XZH5z3+ZNzvg
qPaxlARyeIwyi9RoKM4Wp+ShfP3413r/TJSLkZZBLSXPCSPF6TAUP2Wn5rR6FEEa/5iirtoYbcFd
P4UZc2FrujTWXBR+80ixndoAj6bk2EXqdI+2lIgWIfdrqi3BhQ33/duby8rg6gG6IxdRFkO1VPv8
ADjGsck0/xuFAWVDf9X6bLMFj9/cpaNNxe/0rhmRmaWm11EWH7skEtZaMXun/VKjaus8h0ws7cJn
fPah+KmQ+BroUpaLhewrgWW0GqeIvqciMJC+0yjtpRiM+SxyUpq3EXyxxbIzzcqvP9DRN7+SOtf7
jZaN1gdayGUQCUnFomR0u1q2i5vW7uMbEALSEXDlQPUDvKZ/4VB7ZqIAO0XcRhAGLWtn8esZIqYO
NFbx0RKUzLmyTX7ktUVcfFcCmNWrjz+B+U9798AEX85dDw5oS5iAHujgQKQ6PkKcEhtuQTQ5TUBO
up7EV2bcNtdBLtRd7dDx/XjkMz+oDXaElg4n3Pk/px8EqLLISbMwPsZjiimkUqJ126vjhVl6bhS8
m2ja0DKZ7/Q3hj0kMiTd+BihffxuyjEIF/7H6FLs8LzFL98jgV/m/BppeS4njk+pwzcG3qOk9dOD
2ejlQwxZ1jN9bl0l9V/n8+sJOGlWSaT1CI71+S/0ZqZm1thPAYlix1IgvB1tqdukgtifBuPZhePN
/Eu8ezYWYXPeRfF/LQ7weY49P9b96JgEot3wTQRoSA9lp8rfgPd1q3jqLjX8zn0Ef34wTlXmrCo9
fbqeanwagWI8Gp2ib3By5VeWNEhurVniwmp57gugmzmzq1l1cZSdDlVHDbqNgXWM+I70wQyJQqka
Kbvqm1xedYoRG27tl86VSKxu/fEncPYpZ6M0j0o5xFqc6AbK4jqBXPFxUEzxU3OaGOeAIDqV5gIG
ugufwtkpSgY6hmfWF1a40wcNw6wabcY42i2Yab/UylU4ASTOOyW/JqVL//Hx052dNm/GW0ybjKzl
RKbudcx6iDKxlb4ErZS42RDHVzSushslSbMLio5zbxTXJSpCaNZcNRdvVMvTsHeADR0Beo/Xfhza
vduFbf7DD/FwXlg7/zjylh/G29EWU4eyE92tWI2PSi1KfTWQO+7S/PPv4jYetnmch/QUKQSPjd1C
KLe0/Dv2kUsni4Xfm5saexXtZM5JRHgSObSo8zh+ODl9ZLET9z0Vzxyk7nOVhNSTyC+hYtsVATlO
uUnTkBZW0d/XhurftVEZ7LKSSJmhlqd1aOZGeWGJPzcDVAIj2MZYqPQlXcm2RW/6sQx0WGnDdVLE
vdjkSkKBGB1Dm2z73PrFZl9eqNKcnQQA7xG1cTG3l+IWpAm+37Y0wluDXk+Ra9+m2JfXVWpKF9aO
c7sL9zFOWbPMHoXl6SdV2VLt2w1rhzbMtn4/j1fm2Mmbjz+kcysUxS3atn+OJku9QFPAthftGB8L
hDNHGZ7XA1h/caPCLPwyWY1DeI7e7BRCHS5ILM++SfIV+e1sSl7O4hPW60QuRa7Ex8RJjLUj4OgE
aqddzVmCF+bK/EctvyUEJapmwmHQnaWYmg2sjTiGJ8dpqF8yh6naiGp6EZWm/qD2N27D0B5/FHaR
vdDzFBc0gme/IY3jDxYyBN3GH7Pxm+00lYOKf+Inx5o7wVaSiCm6ghVPWKA6lPVDUkbNdysjjM6t
euV5yIwfY97pm9JutQeS1+n+hkY/XVhBz/3wuFEMNCLotIjSO51eyTjWlI45IsmFRvG0VpRp45dE
wqr92FGqS/OfdBXEFwmq3IUXcnZoFFvsvSSpQhk9HbrXks4pZORwVuH3lhfGpGe4kAMRLNSZ3Ocr
STNo/CpyYhUryJVOe+HTOrd2EAqnouTSEI0uDx2S5odcBkR8VKdEua2QVvyNzyg+KIMUrIQcGlsn
7LTPkYj+WUrR8uNhoYQ4f9Onj+1URELJRhkfU0JFA9codCD19PKk245K+V7LlUtwnnOfGIgAhuZt
v49wDcZwSOhoxcdaI/vK6zMs6at0AJDp/h/OzmtHbqNr11dEgDmcstPMSMNRtuQTwkFizrF49fup
+YB/q8lGE2P4QDYEuLqKFVZ4g5PkaN/dv0tuLauJbyTEI1J5Io/rCY5LqBZu7vFkxa3LOFPzd5dF
4Ha8OInPyFh6v2IyrW/3R70VesBcIG2TkE5bX71QsGYG5IR5CAbcDHp/iXKkEHV6rhdJlBzOxqB1
X+8PeWtdyUzRhiUpwpBzFe3MfVqJFCZoMMxG+eLE0SyOdRuNsLRDM/v4HwbDOg3cNjwh0rbrVU0i
d+lF2ZPcW23+zRpAB56rOcn/RjiLBvr9wbaoVd57BsO024aBiW/l9WizV3aN57KaXUUeo6TZRC8e
OxU6ssvB1rBZyE3tY6J2CO2leowjlEP7J+qcyldwRfsPFzegPF4IUFMUG1Y7SpapsBEvMnqvQ/Yj
LPo+yKqY4iTxjhsY2dy8YJEW2j5qzfV7y6UJsPMLtgwquSDcVRByeam4w68XBP+xtrGQ7wrarDMP
ntap8/tltASGDsnygiOHkhyAnXzotd58rySOhmyFJoW1JwSO73+cW/cmCGn6QKRkFGrlSfjtHRmj
NG6wGsiC1IzdM4UrlDHMJWreDbUrzsMQe/+Yc5E/11Vl7+0L+d3XT6hkB4OV0PH1XseBXTuIKMeh
IygL0Kk+t5b5vUcc+rvSW2l7sEWHkuY4xK6/THWPeUnZzGj4NzCqdyKWW7cM2RRVDJggbNTVnkin
Is+yZcgCbRDA+5KW/tIBvx5a0Iug4n9GNj/8pSi5uuzEfrdGdmjQoQqCJcymsdAzr1LhPpMYHw1l
i7pUY0Rte/MT6rwq3mGgjxDD6MVeyfzWfQOzWLY8pXXY2oXSnL1KmJPCy2FV+XttbqaDqZbNp1FP
nJ2849Yc4XKyxQjMmKp+vccwm0FBHjWPAKqzcQ5n5OIpatmP4H6Vd10Rf0vLUd1Z19vT+/9jriLd
znKBBdZlFqhUxt5NIvoElqB8F1Z18Xj/BN16K6ha0rN26OFBwr2eXQXEr1FBGwRh1TizP+mZWC4N
Tuc4leglPhLToLQ70c7NMaXdNgUcAN3rCyT0DOhJos6CqaQd75v9gg0bJxzmVGZ4p2p09p79W/cE
AaUMrlx2zLpGi03F0GSGngVzAm4txCsyOehl2Dzoema/m5wEveOOV/KoeO1e8+3m/iGioqwio21D
/v1vd1Q8gt4adfaPErVPlRoGdjpD6rCHj0oSdkdR7NU5bibK6Eb834irC7r0sOV05zQLSh38rEno
dezqJjwBKG+fnK7HQcApfxT4V1z0flwuCf4NO1fSrVQNjSBagFArADyuYmlqtoBha7aVXpTWJfHU
2nftcNypsdz8rLaHm4FEJVB1vF7aHJvqpcEvOohLJztb1PYxJrNdhJjG+P0IZP089kJqewmwt/fP
zc0T+tvQq69qoweKgrVGM4PusOJ7WL99bVwwj77qSBDx/dFuLqdUH5CHBgDB6otGSTe2ZpfngVAw
t/LdcSSyqptp3qtu3JoWQDmJlAelgJXm9YriWEA/IJGJmVtrlZ/a1twD/tUKCgqtCib+/rxuDkc0
Lsl+NsXp1e1T6zWGOJHLTrXpOPhJmTd/AILtfil2OOT/YU+S28nWtOzUGKuwMZ/TWCkXhatuyOtj
B17/sFRzvLMnb07J5XZj19M+WZPlYQZ0VeQledDT01APJj5J+sUo4/7z1DlutxMA3bpKCQVhxMNh
wt93FZwqHV1yb2jzAKu+7HNv4v3VGl78HXkW0z10lBD+Q5WJhO0VY/Kaq66CjbDUShQuljywHMUh
xi/qy+j1YBFzoOmHKhbmhybsxMObN4oHx5VkhgK8y8NxvS97C9MvoyTYMhcjRKDJMXKah+DTkMPv
9J384laEC8H1NRl3efQ3Pq+OGtotFh2UJ0p4G6PdPSV4ZT42ohQXO8L7FcOwAnuKhuW1WrU5Kmbn
fM+1rtzZTTe+r0fbhp1kQeUkD7met92FSs4NmgfpaM7149CGIArDQgUr2iaL8aUv2+7P+0t9471C
d0iW52F1sa1WZ7ItISyMy0RMR531b62K4Ky0iXoq1NF4gfIVngHAo5R/f9QbNxxlS8lX5WyiFr46
nF1ce7hFqnzgchHKsY2dHozkpLvZ6f5At2pP3HBwmSnySLmdVWwFCdFRqrItgrkVZnbSWo8GnK1X
+delr0iXgfSnD+nYHNLRSk+EDcUxbiLY1aivPId51zzY5ax8uP+rbn1n2TWzOMXEmGvK1dJ6+GWI
tAgAP2mnvhkR+1O0qrlApFExb3PrH/cHvBUkIIgoi38mifSGjKmHUz9iP5IHREDhoS9777DUuoDp
oE6SVaEeMhrAAxQYULEqK/ZFVbJyZ9q39hpXJaEn/RgegdW7Rn8JeJDHsaasunzBLekvV8nFg2KO
zucavP6Z7bantyB30ipvQzxLdutxmIc+v3ri5iw3lYmuc+BievppiFR7eVdTvm8xIMD2B6GiPzJa
UgKkz4BnOipXxvLt/uLf+tqEg5Sy4RXS1F/dofUEscSaOdWzJnABqKfStI4W6eFPpy3H/p23YKK9
81LcWmqTyh55GqCmjZZV2xqxnZl2HnRKPn7V00V5LNTUfHbEWB/7XFUeYuiA5/sTvTko5XpKzTSe
0VG6vr7m2RJG20dF4OhjdYLApVxUkcAzztXmAeJC/2PKUFy9P+hKsPa1rEgpk1Mk0UFQRtfBZ96H
ea9YRYDjSfUHxd4EwLgzfWuXarqoBu7wbiIwwrAWXzHD6Gij7HSgpVM/aksfn9y2Mi9VDXlv53fJ
m2W98yxdCrQRclPCWd08If5v3NlqEZQuFIJR6b0jsLwJCyAwAQdFg/cVGrCExgTda1PvaIKi/gcD
NDxUDaqImhqnO+/qrZ1IWkImTQiBIM3qJ4lU1DjyNkVAm9mZ/HmEisrqDJKEmKgtr8woSm1nIW6d
QNl2kNk0f67rFRrGfqHt6UWgiFo7W6iVPnpAZh6h8Dfn2ZK2L65iH8YCA2sf7p7Y2yC3tqXFc0pz
nnBik5LlyRSXJV3nwDYRmzhOA306fzQMaATg2ZFMFLH1zObCxLDGz2mi8G1DvvS5VNpDq2TNU9q1
4lc8A5rCx8Ot/g37qIa0pE/5v/c3jdyr13uGUyczHNltxHh+9RojENSaaQhEFOnsaTjAltC+Gnlr
LjsndRu2wvSV/UxuRoqc6w5Els7oqcjeWt9QtRP8p8UjWA/Vk5Y70BXfPCuYgoAE5bZjsNW2a5bB
g65gA+bNTRsjsLhqcFWIkmZ6c1jBuiEohWitDB7XuA2jLgsTmVq68BnYTSOsiiPiCntSdPKZWn0k
XUWjlx0N5ZTO5PU1p+hGx2wpL9AArxLgX27tHoGRJAPatUb8rVBKaXbZAVbxG9XLxr/uL+f2QPGa
oYouUxvC4zV+A+VgC2hYkgUgrZBqhbm0nEp9VKPvtdLW1CKhHv+DF1jC09L3XXealArV1Ps/Ynuo
5JP6ii/VJARY/sjf6hxNTEciUaYscBKRn3A06iea8EmVcWI0AeKpcTksTa7/uD/u9grjQQN8IEHU
nJF16ORESVQRqpDWtbMeonobL9Fp7twCI+eC4Y/xaNZvR4QyKEhXk5yLz75GPpTIQtb6zBdvzXz5
l3LgcnBGa7yYudG8JzFPvjce/g9vningdxp0NFqkGNYqbFCUyK6HgaKnbU4edV7CdzRB8hLapTF7
CVSoXHV3vuqNe0HGo0SKCGuDEV3dP2mcx0W2UGJZVOjYx6EYsfXJG6MxfLdQhi9vnyFNDYmm5MIz
DXW1h6gGVKFbkFzakwFVuITftLiz8tXtepwflaxXdi6IG/OjAylNCSyuV8Bd1yNWQCns2gvzQNN7
1X5cerXBf5L2S/0NvYf2zc+tQ0IFVhyhDsqt6w7/YqaDJXSjDIx8qY4qGgvBWLTQ0yhlXUy6FF/f
vJ4U5VXyCaBy1Kflmf3tTCKZlpWum8OETe38YekNA5sHXfwscbybDz1c1r2r8MYtAG4CWL5Ed+nE
19cjYnCipckylAHECl051nP4EiLc4RcY1z5Y4+BhmonA+M4uvfFKUh7gAqbAC0Bn3YuBDxMDnl3K
gAtI/6pAmPsb4zPxeH81b46CDBZCoCDpN6pKWhuZQwo8P6jmqjrFRjceXGXaCxNv3GesHdQd1k/C
8VY7EvXWsjGbuQKaQT58xtd48fwpsVL9vOhurJ87XWAFe39q20HBv8IIRFeJxAQuyvVnM+IIw83O
K4O4T6xPTryYnzHOLn8ucWh9zqvB3nOV2K4lDCUyPkCiEua+pimlpdSjVY0qGGxbOQ019PBw7JWd
PsqtaXkEUKDacRQgGbieVhmZZhrbLqMUDsxEPYcFXiBc7nQorneLbpzvL+PNWUkYBxAQGXCsvl0q
Qqd3UQkIbGUynuMeMqZRiZ1nYHvE+P+b8vUhrwJ6vroke0Why9ZmTTDlZfpUhkt+CqNx5J0tdOC2
XTJ/DyM31Ha2yPamlMNSOkHxGWbMutdaY7Wbz4ZXBwiojC9WlGpPtMYRBLBtL1OOb15IYEboRBmg
YQCGrBYyGcjh9ChugtYe/xnqYriI6O06NyhJsvPkSfOQZVjvjgZquPDGqQ3SoSkNn9J38110VP5O
9ydzYxcSWntIjoI73aqxibA0o5yCVoCjZ+KPtRM9aa7+S8/rMpiVeg/qvR2OG5gavg7MFjDZ+gIR
lYnoRrZMQVxFP+bGdQ6K2n20LTTk+1zskQC3se/rff8ag1EXXuu9FX1TqmhbzAH25jZ4tRDfe9zJ
++zE8+29L8ci9lDyaormNJXetNeG3x4GLkvoU/T2eFip6FyfcLcE2l9mjeCEIwBduu0fvbZ8i8BT
HRpreilrtTm/8WvyqAF1lDgXCgwkZtcjDpYB3aLxlOcYQ+JjO5snRUfWIi5d3rdFe2vE8Dqaw7ED
5cD6rm4wTe3goNWa8pzkuvpAgtZDQUv65YEH3679kPthZ8TNOafgTMD3mgjqNJtWK5rMg1rlDRkn
Um6LfcTmRMEMNtSdf1s1nq2ds7G5MRmNd1smTUyOWPp6NWnCGqAoJHtmFJWPU4jy0RzEHuDw1pyk
Vj7i5xwI/KeuR5mnNjK4BZJgmhfkPVyhHd0Cd3ElL6e3BglMSFLfOO9SGH99qeSxlZZoJWPRW831
E0ie/CQ0XJDvb0L5Ea4yTkZBaFPmcwQ+G4oqt304WmgxBQPllS8VgFE0XJOUYmJfRGH591QmmZpj
OBJp0bvBCOfKd7JW9/aU7W4tLHEszS6WD5m+1cLGihpG2QymnpJjWJ0Gvam6IzIP1vicevaeY9Ot
zQI8k3iWe5Syovw1v4WzXjdag2ONZPMlQGtdVSssw6qy73den1uz4kWQADoiMVoS1+NMrSgEOBsA
NbmTor47JO6/Ce68By1EueY/DQZ2hAIcqd0aPx32oQajg8EAgY5UDXA1O6EW0H5aCmzFdh7x7Qpy
iWC8Blxb+ihtEJdqNBdxRMF9FLV5ShDzwNFg8d7atXpdO55u4IDyTVhFKBN6Pr09KfRAi8aD0WW1
fYIEhZH+AzU9edHtIn3zqeNr8dzRJ6MCoq0Dr6JGMoX6WBHQrZA8oMkplXNfVGiA3T94m8eVqdFo
ReOdoAEWv1zg37bgmJZhbLXULtu8HxtfrbUCO5jRrsTRGesEH59G1jnuD7p55BiUM8b3IlFlmqtT
ZmNPrSVNEQVRZSpBIn07FTS2UH5pi4el7n7oXWzsRJk3JkqvCSMuVLBvtMlSWiRpAvI3MNMZW/O2
Nn9UXjN94uVIj0qI8uPOJLeHjh0pPUVouIKAXlsP1G7lzfNEgyKbqX0cvcrp/lHUSHxpFYE6zP0V
3c6OXggdGJgcxLTkjNefsalUM7bBzQXFrCjVQddbtT5OtVAaNHicGEkqq2j2PDi2nxH5AhAxEuZN
nrUWG009M7ftoseGZ7GwW11mJMJyYfafdMJHv0/nCDG0IdF23ortmTfRyuW80+gjQlqDn1AxG5AY
o+3gTQuYVC8Fnjk77ZvDItiZMHvJtWRnda2Oa5fA8RaHDmbmLD+xQk9+5WU5fHNxlweMSgv98/0v
uNou9IhJ6VB1lChgGOfrE7+AhuwUvZqfuVPDgyb7dy7KSlh6Onsq26sFlEOxI3XaV8BeHRg215tF
BTyl1q4tnkvU2T+3SWVTUV2Snbjr1ig0YvDS4RdTblsd8n5BJ6rsxfysmh31Et6fU2oa+c7GN+Xd
+1vkICcjDzRVYrApkEFXb6gVTnNbxRY+YgS52cHQ0kY/lV6LlGPScFaO3tg588FpHPEr6vW68oG6
2O8jkkMjmNBl/KFFlfOpUvtmPnVlYei+3edzdTDtLlFOzEFVsDhD7MTvcKccHicVibEns0qV/rkb
OSGHaiqa/Ez32ZwuujCq+KzmYWG/DO3UjEfdjL2fnlOYgvbLROrnC9OJovep7XTxc1a7XXnyatFO
h0htVVbKJHl7UIHdiMfSa4qvWRY7uNO1tTG/bY+/rh1QfqJ+KlwcqdUnWnStRqTJVZ+boewew7z2
TlqRo7XmpdLyutHfRgiS41E0B95DS4Zcf12V0YpMMZVi0p6NqTEPmlFbJwlu9IfFSPf2xXZbuJpO
uMOrLT0UV3uczsRo46qqPatZ3/tDBOph6aK911Mu0GrzuYDG6TayBRGXXS2g6aBOl7Wz8YyFiYLC
YjuH58nptFOkZcpBF8OvPtXs6ixGKHT374sbx4uFlAGWA3hp0/Y3lGkskjmfnxurLI6lUkYfVT13
dnbI6orni1HWBHNF4Y5mCKXI66vCQD/TnhE+eUZp64udIKI1u6rflPHPCFkZX4R7mc12WqbOyaNF
KAEUtHCvB1TKYbLbUtGeU2QDH7q0/CrMeo8Sd3OQV0EPiiQyrLsexKu6oU9tvBKjHgj/EGnxmfti
Od7/Qtsbndo4JvXIAqNQYqz1q/u87g2F3vkzIIiwOo/10lk+4Grq46jR7rIJb3wqimiQ4lEfBpi7
npTj9E0owtF8nmNP+zGgXPhoQIt/ArEQPTdQ889zJtKdt/jGHMHDMuyrMzl9yeuVVCytEwj1mc8k
xcq/ptuGX5cpgeCFf0rztiicvQiom9NmStceOlWrdpE1CS1pU9d8RiQMbXPFyo5mHcMuQwLwGNKU
2zlhq5jqf+PJBpzUUqAuInfRb6FxVthTFFKQeU7DDHPJ0CoOztyhIVmNg4+05Pzx/n7ZfkAZEb/6
fWDeQOPxerykSiAOopXxTCzsjIdQGHX/6OBQ3j5qXuc07zp4OoD18yKzdmLV7T1mGTTX4DRghyEL
M9dD9yoh3rRo1nOCJOkhnNXwb4DQgKXASV3mNhKfTNiMh1kb90TEbiyyRJUCzaUCAEvUuB45paMd
CRetIPqpE46PYY+gpAhRk0UKryxn+80flaoJN7VFI0K+DqtNhG53U0OEpdrlRCUenUV2yZYkPhhJ
no14R4rx1/2vur1rGA/NcxJhALSkAtcTFN6Cx23SK8+svun3Pc6cs9vstR/WEE82K8NAoZITo++x
0SmaFzNzMlt5thS8ac1sOXZj/ddkqb+s3oh8N+k/J7HbHR1VvEya9eCm87yziVY1nP/9BKgrHFJm
y713PVNw4wA+iWyCwbSH+GjPoT19ziqSAaQjPbdHDxZdASxOvSwOfw6ahmqkoyKmuHPvbs8RIEga
MeRcpLV00a9/x2LqTZwlWRR4Tej5oh1qjT49jrZ2DQG3TmEumvGMv+j9D72dvnQ8JPmiUklStJbX
Hx1vplFaJEFlC/sBckAnTmZd1KrfxbotULdU7b8MXViWXy9G/7XUGvPn/Z+w3Wu0MiisGrIRxWO9
OsaO06pOMgFPixGZeu4yLcU8t5l2dvT2yFJLkqV/bJbYcGuMVTo7YZaDFw5KRVf9KZ2e6B1hoTsq
T+AI9moFN+bElUgllXjAJJdYHVguq75Jo74IsNIpf2RGaZ5cL50e7q/cazZyHckxKfCTCCdqqHyt
6+4xWuLmoitVkKTuYut+w+pJJ2QKo5dh0JKfVWmqy9Erpxr5UQVR9OkpQhFjOrolapV2rY7OwS5w
TPqMzJv3b0SXRPM1D/jxIe3UpjoKzYuMR24cJ93hbtxaIqrNvL60DWTr4HrDF+ngVOXgFUGqDfaB
5r9ycCoUfu8v0fapB+AknRQhHIE33hQrZxxqhBeWgYNfGb6ern2cwtw+1MCgz/eH2kyIoh7oLWC8
hJykdqv4bAgXuy6dsAp6zUsO0xgrBxeh2J1m6uaeYBTOCnuKHIj+3+q+qsJ0KLV8qjmwRXLGqptQ
ohW24ochZjs+YPjxPNh6vLPVbkxO6lkA4bJJWtlu11/LMKbcRsmkCXq7Xw6dMsC6NbX59OYlJL8i
H8Yfl6rlumSZY7OeCUwQginUxkPf9RFpZ50c74+y2ROI1Mlblk4g7ym+KddzQd3dSppkYi5IAD8s
wk6fc0KbI5WfvabjdigEkl5jTXi60N5WyzYvWMGM3lLjEt/Zl24wHeytbWiLSvzmB4QACOoJ9Ayq
dxIBdz0rKjEZzu9pEwzarP/Bt8lQQcF68JQ2Yk78ZhpCZG8W/a3xrRwW/y78HF+RhKsZqn1a6nHd
NkGqGxDqepEi4x4uP8IsLs5ekStvZCvB6mRAQAuE0uRam+J50jeyElE2germ9YMLSvsSZ1l/GjLn
jW2/16FYTIn9pGNM1fB6SWdLG8y81Rgq0eoHNUWqs0vM4ZRRG3qXIuX68f7G3B4yNFUIhqjckeFh
/3I9nunUqaeERhMAT7ZPVWGV50JT3ggy/d+sqBByBID8U0K5HsVqBjPJR68JkCBVj5GrFX4+2cvZ
0kW9E7fenBBlSNpk2NhCZrseytEye+oXtwkWSwv/Amk1feh6sezc8dsrkWX7bZTVZ6LlhXcC0ksB
NBFM2G2nnw9Gqrf4YoBr/Vexpn8Ge0y//oePhSq9vKv4ZOvErnFKS4PY3QZL5EZPk1RcNzC0ePsK
st0BsZBHorGwtnG2zD5U4tZugwFpX45yip1KnIg334hEJBLaLKXHoB2u3uIQMf6mddnoXZhmBxP5
2MBtovnJwZ7gw/1lu3Ej4iROA03yjnkiVnsc4GIEcW1pgmj0os95u6iPQovfRSIZd56smyNRUwAO
K7G361JuQtnOKnunQb1THY5u5ya+FqfuQST0F+5P6sY+l55Y3LugZSR8+3qfE8b0xlikbdDPkXIo
ar0865Hx6T8MQiVSVhPovq4j2EK1B7uLyzbQZGbfF8vk90LbO0ybOPl1JxD6SrYIRcjVfd6O6OzX
w8iG46Q+NjU6/43AwoRgrXmMinLPffrWV9IlUEZGsTjYysP9W73CSahqeYNgVkk4p8SBYlDOpZL0
L8NoVcPOnrj1oUAOgkaTIiIU7K5HM6CahoVYWujfRn1JIhXzYQvvn/tf6vac/m+UNTYs9KCmobHa
Bl2StEfK/OWhSfGmqeLo5/2Rbs2HDgJBDIGZAQbgej5wEPuFwmQbtEoyPqbTYh6ibg5P/2EUMkQ+
EttvA3mO9LJCiNBrgxppu2OriX+0AleJ/zCIFMuhG0LEvo7Uk7aZlGjKuiDUY5yFp366xMJ6e5BO
8MzLx8cBIbjB/qI86HqDW3UBgAn3T80YLe/RxKhTv/yH2UCAlRw33vJ1UosVVW8vYdGhFNsui+9l
s2r7bVk2e9KpN3cAsNpXThnNELkXfzs/vWf1ELoSlq0Q4khq4PgYlL05n+XOlpAFQPaIY/HmXY+S
D9acjCbScnhdGaew7jCPcoBivHnRyNGkqA5SVPAY9NUoI9hoq7URsMtH7ZCmiXI06uHtNxzBCHgS
6a4n/1yNEo2pjYWoBWsAK4oPepKo/8CEMz5GS589zlxCf92flYynrpJ0ykrMhz4f5S6q6qvH1S3H
ypldwNiLU6vDQxX3jfJ5isWwPIeTqJrncg5D+5w4uHU/0IjuozeH6FQOqQQbxEhSqn014algyWdz
rIOs7SjRxlGk/axzXCUPsMOU7wgMDXs34PYVIethRKmXzJ5ZBxSml+KVJUyOGRHMcChLxSzO4BiW
i2FhhuI7elHslYO3Y0rdKwnapnJDpLQ6CeoAUTQFJhdEQp3io6fmjf1Hvhhj9FUxW8X4q87SaKeI
If+f19/2ekz5m347fVE3jTM13z7oB1V/n1EcO9px0X8XGTHo/W20PejyOuGqp+MurZlXX9F1l85U
0HgMYGwpx7kFRZ03Ub3zQN5aRLYqWu7Uyqj5rCaUjFo/ql0zBMLIvhVmN/hYaL0fFv1xSKu94PbW
6km3W3rc0I+R87xevarSloyS7hBgNNc9ISj2N8hmcXEXjMnvL95mJHl7saPhINDW4om5HkkxqPzV
/dwHblUrxxS1UAhJRucni2h3htp8J+4tXmTQ0ibhzIZ7UYimSmx8noOwRPUrS73hmPb13gG7MSGi
QADgwKwkenp1IXfNPGoJxmYonySN7kd98u+chQWG5xb2429ePKrjNoAFzjKNztWeMHHMbiZXHwEh
2RUs9RquKhZInlYfGpwr96a2uS9fEfWg48hG5P2x2hXETVbbFeYU6O7EMzAANSwPuGXY7QNuZBZt
Y9Hho0WrbvzWkPINO4HIdmkJRKUaJ+8Qxa4NdlTg3sEnVgM7z5PTSKnl0GnhcJkWa09vYZO5UiFm
Y0LU42zTd10F24CblriZCgOULyajeNFVZCduesaa2Qz0vHX+zo0weWv3k4YZdzNvkpR+JnW+Pgtu
NDd0clsnGFy4ERc6QJF1QZNdw8Z3VMSe8tL2PFB1RX6ZvUO3jB7o9XDzNIxZ1Fcu5OZRPfSxZvuq
vns7bj+aND2hCQ9HjrO3TlsUA30zz0iXII+hlh9bt2d3On3nljg/Ihy2c8jl8bq69xGGpW9FMw5K
gSTrXk+q1lJp0CCMACty8xhXQJ5s4bZn3ZpVXKUb/dANCf1kisAPXaPvvQWbfYPo4Kt+Ns1Abpm1
vI0dg+EoBmcJEHlro7M7tQzRGV2fv6PN1VoYi+JIie0kfjPn+5fB5nQyNKARsCnUnkmjjOuZm1qM
v2ZYaaiUu3V9Tkcj1s5eHcf6iZM6zkeeXcs9WPGcL6da6cw3iu1IxBRIOlYf3LV0hlkljI1NFFVp
oxmkC+5zVua5H7SYWCqeOu0zXqx7TZbNpwZ2BiaHXIF/6ISubtp+KLxkWWwLjpTSPuhKmNmPVmXl
tCl5I09ZmWDcNzUO0Aiz13E+M8mUjdP9Vd8cIvkjpKm4ZGs5hMbXq66AkihEnlkUGBDe4UrKn5bS
0nd6C5tDBAUA+WjyFWqsOrDM61GKrl7c0UUcbYq16mkSTnasqfsfB2vXhv7mULLdCnSeS9ZbHSA6
JSQtmhsGlteb4tzjIVMcIqwHl4M5oAfrv3X9pA0XkGFesVce+vXMHKNxinnsnWD26si3I6SWmySp
d5K+TfAkxe1I9kCWUkXZSGPXukezKXOdYKRO9+K4rf6PA5DlsZ7wJveKUv3z/qy2i8imIFsGd8lC
8uGuZ5WPirH0g+sFsXAzaCjIIRxo6OYfbWTX3nrj8TpRdJfdesnlX3uRtLqVY/PZhQFc+hKVdUW0
R6Vu65PamRZ2oVj8ApVU3EI/aUps54jfm8vO+t6YL80nOp5S9l02b67nm9aWSz+FTVOh+f5QacNw
TIrKPY3OIHZK8a/c8asb3iD6pWbN60zbGUz09Vi2kUu2xZS9tKHW9H6M/3F9SfnwxkumNkN7shMu
3CN2inimtEQK/Vlt29a81KMQygM3Yk4uYEUdTIxJ+oOmRpyKr2i8lO1ZSZMp9PWyt7N37WK049FN
POtX2zVW5VfWqAmMZPNiHH27qRGhjjPPGL61IjEZBUH09pgO+dAfRZ5WCDQJTpPpZ1ELrRKWVxl+
yUwznB7UrHIjv+VCUfxJs7uLoEAdHpAVMo1LZvbzi1b09vQx9OwwfEwH4HLvtUlp2mctatr22Hk1
ehpzmZjGY6lbVYrLqNkXAOhys/gDfptYzq3ZhvNBpMtcfBkcyLmXNlKj6JTqfbccVYu8yHdze/4L
fZcyPagGB+KUFAUCgXUKcffkFtHs+pO7GM3HrNNHbJ5b21IeUBUOxwPnbIrOrKtqnpYMuZ6PQ0nr
rvM1ISbvrCZO1/4RDxmy3X5ONmYgIdI0vfnSKlPzY+B7jV/TsXWLP2d9GIoPStJSB47qKAu/zA0O
aZjKh3McPrlGUg4fwllXxSfPqDoBJiXRosdlarXar5Gnqi8AnCziXyJP+yPAWbd6uH+et/cHtV1q
eeC2aUwSy1zvObCnHU6BRfZCuGn8OTXN8i02MFkwarc4K2pd7kSC27ec7JUGF56L9GbQAL0er5y1
BSGmsX6pptx6p/Fij8cQefM/KD7HTxOd2megV+PPbtbmncR5G8HQfCIlwz6c1wpaxfXQoWF2YlTk
/W/n+hGno+pLqyLOeyoHBdsdsys9i5pzOn6/v8Tbh5TSOdNFcYutY6x5dUhEJC0+SOmL0qQTtshi
Mv3YbexyJ4nYfkoaD6i5omBPI48O8PX8mioz1YFH7WXKes7gWOn5rxy+8DcOBzCjNtes+nR/atvb
kSGZEdOjsgl4/XpII9YxeGuM7EXJlko/69it56cSxvD4HtmIxd3ZrNuVJAtCMVLqpEk47+rxSSpq
OK6KdkKBuvUpH4V2Dou3UuKJ9oABAKKRESf/4q2ORDlP0QIZMgwyw+wvNdDJT9WwjA8qkninDIjE
8OZIgQH5YFJQRDYKVuGlbqZmimlMGMCq0y9eir0FZlFv9GiU04JtCYiDx+xVmev6WxVUqErbTtIX
j1P2YiyxfXCUyNn5RPL8Xr9hLnm7VCqFZSbdta5HyfKowEjYbF5KGKzjQ13miNAi4rFg8iMMp7oI
hD76p0mDfHZZ6C7tIOe3W4TxyREkBoJuy9rxcnQSAqbKqF9iTC5OHbaYfq1H3c6+346CcgjsY2qb
7EVSzetZFlZX1PmQTy8UFoePdWGOpzTW97rmN0aRk2A9gfsBuZJ//1ulL4/0haqBPb2Yeime0LoO
/YLCzM4XuzUK4vYyvZKDrCGtYUYR37by+eUV3tkUSvJzrutlTx9ke1VQc+CuIGRkjyNXfj2ZEsgY
jKBxfknb8l0cKs4h66MU6xxINfcvpVf3x+s9KKHdZOSkLqCD19WcJTEbozVS8YKL61KCxI/iT40t
MNR28kUvj6M+Le6Huota9UT8YTUf5szuNX+CqjL9FRUK9bNmWsrIT61BcU9W6EzvrSlSrH+9GDOY
nc10Y2Ukx4iYD9owv3d1qylOHmlEPeKFAEhWInP1Ydb64cV1iGbuL832iUD/j/iSg8EJpRFx/REi
Qx2HBVrdCxHt2PodvOGHMp7Gfyvar18Ue2q78/0Rb02OiIf0DgkhHolVuckIs3bKrHR5GbNhfIKu
WBwE9cWjuzjazjre2MgeWaTk5iOzA4LmenJhmymR2WfFiypU7aGPlvgA4TXbWcJtFEEEwR2K8j2V
UFKv61GcRDUWBTLty9CMw4OemvU3GJPWSaEu6HuoWR7zYRA77ZRbUwOCLSXTkSvapK5SET6avZ5B
a4j4dVIWB50a6d7BufGxQGJQ0UI4hcd8HalE7TikSlqWL0lNOcGjkXEBi1QeJtXIPphiqf8cEAIo
fEhj0yVsp6dZNac/zTTKn3J8Gt/RPW9PUQXMzTaLPXWLzRpQrJTiyhIzAhnvVd71t9sQaWWhC2fQ
XsaipEhguZ2vKo7+eH+/bkeRJXSgoaB7qFmuTwhdOQhmEUa8sQCzuySZdnLB3e9s1bVSJUdPeokB
6KeYJJGoq12UkvNWmd7/P+bOo8ltLdnWf6XjzNEX3rzo7gEAkmVJVkklN0FIOiV47/Hr34fqc2+L
IC/xavYG3XEUMrv2xjaZK9da2e4TOR1121KJTF+xeGjrB3/SSvExa0lpbyhJj0jyJsMsdolgTuZd
6We+7HhtFDUbOrFPgz3ofQd8Mo3pmrHb2XaYXZWIu9nlgI6wP0+3ui5RJGyrqt3LglzaUajAs8PU
xxbkWF7ZeufLPssMgNjg/oMVL7FUWAQkYOi491RSKqczgnynRLHlvvfjzkeWEeZBZjOb0wklmA3T
t7zs9oNawzGx5GAHepq+N5ybFcYzLwemMXDhsjmxqMa1BJde3E+CLt3lXZy6YjsKK1vo7Cp/GwU1
CDgh3SmXXOYSTRs8+YpRSGLsNtJ+tMp0k5c0ntE9f61h6/lWAMRiI1CfmIt0S5hO6yOSz0SRwLot
L7SVGDmIVpc+SHeifL7+lS6ONdfK575UtDVZnI3cq5FwYne5F7IId/EqUJ1c4N2wdADf60Odbzum
NbfUwbUMGusyoaBfXtJiwiDt+8bXHUn0PTecyrUq8dmTwaeC+4uAGAcSLvHFqzvFSd/IE4tHT7nc
7dtsBJ9phQ+NgnSnUvJiK+nhmgjs4tRAbsU5EzzPdgfdDGqgQ2k/jWO9VTIwwSBu1yC6i6MQUqAh
gd/MO396oqS28esgV6V9oOip09ZZea+0/lpji8ujQKHBnHwWbSzwcL0ZxqGEz0lfq0ZzvCgqbwWh
XlNYXRwFnTe3EAKKM3ZlrAVYdI4m+64y8O+PuJfLRlijglzcDOi3ZukLKfOSjJiOcaZ3JE57ukhN
jpyGB130Pia58jHKi8cu897XqpOXhs33n/GWMH4gRhr9cfhCUdF8y3xanbSWX7ha1q6xwc+qFvNI
JF7UvEGSzlrz1Ngnt+ooSHulpxlnJ5s3oZ/dGAFGIEo5vZRT/s1rvSf6PbzTQeJtjqwmSljwAaqa
85f9LTSok0propD9gRGCt5PbboRjbGU3CRjTe+NZJjnTqyDXkF4AgJ8OFTdsi2likwStJTs0yjbt
3FJAI/tmLY+5tB+5cCGC84wQkSzuQRHAuaZcK9PW06IroZUKdzoq6t31K/DSbasDxc00OOC/JTUp
HNRWG3Fi3leeYW5ow/PqQY9wTT9eK7IvG6rxmWAEAWxT14VSQtHidO0Qc9SF1+bTPlPiAP/SAe7R
WMhOkhvZrqedxaGdguGx7aRuW0iNtwXvLG6yxu+BQY01J6Xz5YUkThyJHQfRGCKt058mzZRRUyd1
2g+aPzpZYmG2PWXKuwMbElE4WDNnh/rtsgkQtZ/Kx2ZU3mcsq+s33TdtKNfsCc6nwrXIfsR0hwLC
mQsmJd8YFFcZ975QCFvJ7+iDZjbqyk45iziwLoGLQbl7FpzzOJ8umOcFrRRYgbEPS/1hNLXHDimn
HWDfRfl5bbOcTUmj2oItNQpJOEFQMk4HswbsRLuo1vZYaqlun6q0vUmVNcvNS6Mgq5wphlR3+Ean
o0D87SJr6LS9VmmlrcudtVXjdk0ffXEUUFl0q9ARYHicjmKaFWQcdAJ7ZO4homFBocO97324fpAv
jDJ7U8yPJLYAFMxORymgXagTItG9r+STSyN4adM1wuBeH+XsuqAkhxYGm96Zr30WQg+j1dSDEJk4
ZNXNhzKhahQqcfMTX5R25ehcGgpvJwSafJ6Zonk6ITPE0LniB9mnbZfZ+SR3O0OlyBhaUfXeKjSz
gtA0d0AlJiL7PR0KXDTBSSql0ijEgUv/VbxHRPzJ63Rao4Vd+Ew0PJpVodTX2XaLocI8b1Khpqjp
izR8bT2pfZTMZnzvqz9PCPUQIDmJDpXa0wlVAXhfqIRMyFK/hrSFvlVaC9sBc3gvejgbN8BMooUc
sSYGB6cDZQ0+LqGf+gcFt6GNWcg/c0zpVjIqhHj8MyeQHpkASDy5G3jeuQJLzIilZL01931Vjblb
yKZ/LOlTNzgttTIVmrOcGwce0zJxgzHu/U/hmA/mk0GPSPnOp5TQf05CMc42Y1ZirqYTPhYORUZ5
X1Rx532W+r6Y7EBpKIDmktBpthx1unJbaIJZ2TQKQKpiN3o90DAZz+FsR+PTuHZTaxwTOzdFX3Bl
euQMTqwTEW+9Jql1W5KjXt3k4tAr29Tqm3JrSXWf7ny6Iw53bWfq5c4yvHQbYidmjDb1k0F+HtN8
6r9AdqPAqpeDeefHgVreYMJqBbe9Fee/Es7gKwGsIm2nPjL9BysL1HA7G8y3jT2okxi6fQGf5XkY
iNufvFgNgt3YSxUYjRCO1YPcmxrtDkBlaRMrZclgK7VnfcvTlg1PgGqJSP7pAGGHeZZ+0AMIoM5Q
qHJs55gFZw885UO1LdVoehaT2vgaS32S89MmReAOk6B+M1XAg405ZpP8Qe8UrbkJaYgrO0i/BNnG
HaLE3NjwCl3e6DAYij/rtI2fYIpIEjYghF7brNFolZtWdNA6RBI+Z3djVfT9bqhpt7SNI2ThNx7Z
IQYQGKN1T30odV8FUF64MryFWuJYgeCpr8CPvujo05CMv2jUZshORCuSxsmGtKidRI8843kixLK2
ZacWnZOl3dTtNCnToptGNwbk+Gk+9sIjTyJ6RrVS/WPOEoU/LKP34o0IahZsSzNWvgRapioO4r6k
2Fh9nBpPYjwmqL07L3j2e8FKnEKvCwHbJbEs3c6IepGN0Xay2w9BQC9RtNvqfRx3sXSX9t4YkiiO
VnRsUCmPN2qVxZPNxxAow9dGaTopAv/RodgfBb+m0W9Mx/Kr9Kfn19mz7tN1zNaItWqn8PvouR2V
QfyYTK3yOIpDQudjdppk4Uemi5EzZpqQu7RTzafbphHTxtVrAJInbVKTyG0CVQgPkpoI0S4it/R3
sET0YDMJuSlvxqBpYWXMn+FzWUi1vAUgkDVHjKK+2A55VIg7OCKt7EixEZQ2BW9r2FEfikY7CJPp
GyZ+eje3/OA82WrpqYkb4jPzrZPoVuTWcCIKG9H+ILumUkqaW9ASXttUTS3qr5JUpqITKJUcw8+w
5GOpiKF+lMS8zmMbRVb9JebcSo6uxb4MeyyRmm1eq+LP6y/j+cXO9QJTjNIy6rkzfLIt/RBwVaKS
3mfPdHsNXgScN5/fOQivOCC6BMBkUHZaUmKoL7dhF0/ZoRMpJVc1TuuGLPTO9VHOXl4dRGl2xUeq
DFd0CVhIvdj3iZBXBx8Ia9tYRXijhYL8qWqw9L0+1NmqzcEKLSwgMREmkz+evh90HtECua6rg1Y0
+k3Q9amjdJLivnMUinUUP9E0krrNHMrTUZD9e5QDuuYQW52puWnfi/faYA3vbPuNggglNCg1Hwla
BZDp6ThyrQxjgc4Lk0ikjEUcdKkNQTF6oY6gbgbYOFtfbzN/ZXpz4nT6OlLvwnwHuuDcymeptkjC
YPCansi8NDrv1jB+RFJPBzG/RgAbZ1Tkg0a35aoV3q3RgR+IFJviNUbFePEs5uuLWCZNha7vs0Ia
durcMg3foQ/XP9757IjKSEzfQnQNluDpolbKpKSzY9deMT1hqwuqch9Ri3O1wlS3SSzfJyHGLVbd
K++ObYgHSQ1xnSRAIM45HVhpS14WpbH2fcn6+TCu7msaoq3EnudpFZRzMh2yHfKqs05/5CBl2euC
ta9aL3qyYiPaSmohfG4CytZ4BEwv15fzbLz5xM31XjwPiKaWVeWsoQRMM/jqUIIJ3KHuqFDfkvEj
w9jSBODP66Odn28IfOD53CLkpmQ/p2tYCpYnJn3UHqy8H/Hm03Nb9MVyc32U83rKjHTiN4vydjY/
WTJ0EVQarc+1dRiFNOttSchooFUWPkJzL5Lk1o5NxQw2dZy26Z+SNc4+rrHgQamL+7x+yJI4H7ZJ
iXD8MTYSrbXp6O6tVfHOr1V+SGB0XsaZarXUaEoF/3DgWf2B21ckaqkiNyIUtoN2WOsbe2EoEjyq
S0T/rP2y7Or77NhgENtDqo2diy9d/IJrpnJf5EK7Upu8OBQIM6xFKoZI/U+/sBCUo9UHanuoQn8w
HC46IB3N91tiRbEq9e3Kp57vlJPLDhBlLs7NjWJIPtT55/kN7BuLpBHl0egPDV8xPSDdFGiPNSUa
jpAmrd2cuuWv3WZaZch2rnRi+WKq9OyF3VhEBvbfUujf0BGdikkvBeEaFnOWqfDjQdrmHWAbzu1m
T388sxeaBl5+dzAEKXSUPiJupYz2EMoWJSetRJ45CGsVhgunDEASFRCSc4A1ef6hfluTQMHlY6Tw
euCBaAObjjfa0WNNVtb+/FPPZ5kdNcsYzzPyMcF3M06n4SC3lIQdRcinA21YrdBtx0n1V0KDC6P9
W/VizHTjM7hwTMNJAjubDggkx5swbCGxemH4gBbox/U9df7NZqUkMOucLWNKtXhhrJzGtunoDQdu
K+EJr0ZfuwUzl90sNZV0ix1MOTpJ3FeB8+6BKbaDInN1vfnZnn63xPChnMBUPQA/FC6QumAHktC7
rWjlB6ksk5t+juevD3r+AEAzI+gCLJ9fb2NxJRsTptx554+HLBmt57Cb/PtM0Czs+sLuoU5jHOWv
D3jhQwJOkqBzRdDndemeKqltTWaYMSCL/+gbEZ4meIK/eF4T7q4PdX4QeLDBKfmQYP3Wsk6pZ56k
TEY6HmrRDO7lKMaFMA3XOiVcWkEiAvTCuJmeQ225qvgS2dl4UL1g/GRoYe36kpbsxDby3BaH7BVS
24UFpH0kHmIyJ4GdughEmkmvsZHIxIOUWDo9WYuWl5pmdlE1rDXOubCADIXNzeynPlMGT3ckrXi6
PKxL8aD4vbfB0ly9UZXo3YgoQA6nDaiSmiF35WJCSpokQYbh9UHrG/U27q3xESxnzefhwlzw+ANv
5SKGGbSs7vZZXVOerqRDbcCWiJNmQFk6pO71LffWCe30QWIGoLsYwHLxUzw8XbLeCH3BNDzx0FEz
VFyvUCDP5QAvmAjmg/hDGEwo7Q2s46exCkprC/W/9n1Qo0KwbsZKlGNH9qzh02gM4/Rd7rPE2GSi
0WoO7UF781DJmZg4og7F8C72quqn4YV6c5eXYWe+kIsWIt5iIZVKRQuCaDsGnfDO9vCkZ1Qv5jbN
sOlYziVzosGdLemyUjqoaWjsiefw9Y+LcGYlStLn6wt64XTNYkeOMHkhqN5icwxVyiUSidIhyUV0
25IGK9ZGW6ccAYqrelMlkayvBOHnW4U3kcIyaNjcg25ZJTUb7MuGIaNvjBDLO9kM4TFNar2yVeaf
/HSngGYjo2YZZ7muvJhZLEtdFmPScLD0vPuRaHW3ZeMqz9kErjUOlf5Zpa/3rTSK6gr3/fwGITOF
SEqijQ8F98jpHm09BcpQwB7FRKN4SKpR+tTGMPz7ERDz+ue7sJQMRR0YjAL505LOyIPTCHXOUJ6S
9I8KW+UulFvj9voo5082EQHIBIpSLhB8wE4nZDR4VtMGXjkA/FZupvXaNh0y83GQK/9DHOrJnxa9
47fXBz2fGo7cuKrBYUX5CfX3dFCclpMqz2TlQBXGcvQqDj+ZVqC9O6CemVB8JSzhKaMvO6SNRaSO
Oa2jDjR1DB/ozMtRN3v9US+NNe7v+bYAdoF0yiVJUM1/n04oHQyrECiCHiwx+FFNVnMrtsW47YN6
rZ534ZbEjQ7CNPUp7Aq5ME+HCnQAZrVUtAP09FigpzECv2gTRxg/3Uoq/R7dUO0L1Ec0VZLu9GCa
arfUy/wgWqVZbeRwKMbPYThYOJV26lzhGlQxuvGNLjyWY+yP7lgJ5Z/0fPbDJwOeiH8jY7GRbvRM
DAMkSiYNn6U2DS0bzkrpIX9K6nEt1JkX7PSEc8DR4eERxx4gwT6dJf7smdebuXKo6vBX3pSKY6jt
beEhAJLD+vvYBbdjXNHTTFgJYS9szVnFA4hASDITwk4H1pN66kG95YNi5frDpArC90SrpJUD8MbD
W8yPSjuPAJ4sjLOE6zocWarJrLQDkijTAf/X9ompt64fNc2TZNT1QcTFdzdqbe4MY18caTsQurne
rPWJO9+5c9ti3nSCSsqR0nw//JbxkMS1ITYE5sGg7YQNWik41VDmoPdTvHnvqZ+Vf/Nh5AGc3bZO
h2r03E89amkHVTDDjUJzC6oilEauj3JhQlCKyRmBDmnYseTejlNcFIKZaIREYOCpFvq7Tp7oiB2w
d64Pdf4MGXMVn8B1RkTP6tGYu8VWW9TaQfINwR39tnnRpbhz/MoE+ZDMAEXgII2ROyhJsaL/Ot+n
jA1IzsXNbgWKOl3MPhGLUJQZOwpDy51CJSHZkUP3+gwvLib9DBDeAonjVX06itEldKypO+0QTkW7
82na+xCQiG1pRr+WC5yfeCZkzETwuVUDzLHTocpKGGipKmqHEUom3qG8Ec9WmNafA7atGytK+mdS
Re0XD4zTt31ft9YcTC9Ndm7Qy66h7HD2XqihGnTsHe1QoHT4MAhB94jXov9ZT7U1rPLC+efJxayP
DQoT+6xXSV6pWFV4sn7A0KczbrypEww7LnULdaQRRYaTW0H/Ka/DKiV4HZJuJ1p1WD7qlUTHqRJC
VraS8V1afwJmXjEyeOLUxYZS49HAAbTSD6pfj2CLSUrZdfxY1OVGzXXNrj3pR235WylP3m30C1ce
3SS0EQkYCmb+6aefaHnSzx1qDoTOptOFogcj3a92YdW0K7O89I1n3xXeUJYfFcDpUDWFE+DhwDh0
2SDbcJr0g9DoeJTEnvp8/eyc07SYFsY1bCgiENCexVhNT0/20u8N9lPTCS7St/41SkpcGlMhnZ56
qR5H25ja5DD2cTi4qGy9eNvkTftcR6k+7JRYDtaQknnQ04dnTukJvEARgBCXPKou85u6zAPz0IuV
us+7tHscYJN9vD73C6OQ42DgiB/q3CJq8UX10C/QkLTWwejbAc5JVuffOk0fVy7gC19z1jEghCLL
5mMtaEd6HhjtJKQmL0oaQzsax+dek/qtFOjqyozmgGOxblyD85IRI2OkvHgnjUidjLYTzUNiNt1L
pwXePfQ6yrdGItqi6rWf3r2CGNlAB0Y+QrVTXdy8mZCXMpiWedANL7GLJkHZazZrDdEvLeBbAWO2
2eRdXixg29WKb5mxdYjTrN14Zts6Um6kGPKKa+2tLmyJN8UapKDZWmzpuappvuEbZWId6qEc3b4p
CgfHuzWbgUujzN0W4PGxanhhnZ7voKqGoQX9OWgNvU8azPXcCJjn5t0fh0oTdtczR5Y6xOKuHKQg
o1oT+0deRW2X5X1ri4q3Jm65MBfIVOwC9hv3xzI00/ETxmYDS6iiVxKnDY34NuaGXMPEzqIYzumb
yS9lY4KzZYNUM+olI6Wl7lFNzXZyRy6t6UWK6wxcrBkE87blrc3cCM8m2SlrWUS8qzcwu5PBVOsn
XMzl4ZmmmZAvAAaqxCE4p/v2bDMhRLbGNfc1FDFdsUt62Fou7Z4s/jtuM+Em8QCrHk2zzyF0iEZG
XSXUtPSlwsjk2HC3hDTc1RvRttoeGy7cFcbkR07HzuoxN7BUsCXfT56zNm7Hj32GR35sy3qkqg5T
UOr7ovLgBCm+EOKwQD9Py45lLfrZx/QXfQ4jrclvKjmXtY2Ks1F/P+BpZdiiBFL8ta/EcMKzShr1
e0ENJeMQWkle3oY0UvCQofQ4S2XyaFE0nepptOmG0RW2gEVpXLk+fEH1h9TQi+f1nRvPgFr8BrBz
6Z37a3WEALiFjOahJQBwdSX13SbFRv76KGd33TwKwh4UcnOAsgzFakGQZCRR5sHM2+io067ITjtf
vU+UYdh4fVJ/uT7e2UafPfc1at8AK+h9lte4pZZWzu9Kh6gN820pY1kbVKr27lnNekOCTHAHoG19
cTVoiDZEjCfkQ+UblZsbUbFFkSbca8Ug3GpyuaY6Pl9FcshZ3Qw7WuLRnc/d75lVJAqtXtXKgf5L
6pH+d1ZgB3C1P/meIvi22NLQ+fo6zjM4eaOAwyAtz7YFMxF3CU6NtdUUsdIRwlVpariaUZSvaj8G
xU7PuH53pSYM2pamC4O+ArW82f0thkaWA6MVXvMMrS+eK9iEc086yzqk9dCO+2Kwkp+xkcVfKqOP
/a0Ry+032g1RyUviwR9weLRwV2ktr30tmrQWbq2E1lG2oieC5bInTXiDCtXnl0A3a3lHwlhNbhiq
BiLKcmiKr4qR+hjJtdGoOUVcteEmB+2p3DbU8uaD5en6L0/ujM+IS5XODkccCm0RJuL3rqZ0u72+
8GexM5VKHU8ZBPtzNrY0QvaThurthBtAVUT9cxX77T6yeo1bRxeEH/okvmRm547Y6v+s8q7+en30
s0d8hu6I5kB6oHgT051utCqAyoWngnUQojjc9U0lVVSMZT92xiaOVwDQs9fCJAYCsZuN4WcN9OJD
e73SZHVVWwfLh8TYky7Z6Fa/6UOq2plQ7rJMfvJNrv/rczy7IsgJUVrDyoG3ggRsPmy/HaZOqZCg
AEwdZDlttk2Nyiz1kYu8dxSAEJgPIKGk9frZSlZGKmpxGB37MG+/9EKe2PgYy5+uj3L+vRgFtYQE
0YKZLIFdrZxo6BVn0bHuhHhnpJL4kA1TvAXcWsuszu4gUnYGAiQALABIW95BVl+nGKwBuSQWfST0
4esQ+4bjIcZv2i5YuX/OJ4a+dYa1eKFk7BYWo/lBNuR+UfjHqu8KB+yAGnNSKHspbd/djBDgA2Y2
0DiTAk+ST/dDOgz449G94hgNOeWdskq3XYIfzPUvdb7rmAX2icAS4JDki6ejCMB0uZyVvIGVlzhE
HMFtHvnW7vooF5ZtzpV4nKhgA1TPt8tve7sMjNyI+yBm2WLFd4vcKr6ZE0JeO6qzQHSvj3b2SFAu
4Y1lRgbuwNQyTkfTvLDX0553XdT8ydZSPNWsUvhZFd29EHX5Di7pmuPihQnyBsI3x3FmfnsXQ7bc
SPoUN/ERgntx62kNRa+xERJOV+N1K7fhhW9mzXUTHvpZg/jGgP9tNQNj8FXRL7CLymv/0cKW+mOk
pvnm+ipeGoWyq8z7Phs+LVexk0fAqMRMj5jEYqpVN9ams8a1b3VplLnwimMlxwo0+vRbBX4kZVgW
pEe5Nb0tyhT9ux9o0bf3zgUbKRWC1GxBDgi8GEWvaYeh9F561L0hppUI3dPiBmvK66OcPxyMovFR
kIlhZLk8sZMhTnJeZ9kxT5Rpl6Ln2lhjPG3xkmpuVUEe7BLn8PumTPU1Asz5lldmJwIuJHKRWcpx
uoxeLxUwp4P0mEtG1z/LVapHe1Qx8nCsSCKzj6NctD/0wtOid1u8v/ViUPBPoV4ItjX/aL/txrpI
ainq6/yYBHpvOnlh0YKO9rrvP2LUzSkHERTxBfEmOh0nCUfPmEw/P3odTi3oBFJHS7E9sxLdePel
OJst8H7xcuHYuowylSjN4Z43+TErpnYLLqIf86jJVyLKc4R09nRAHIXJDdELDJvTGYV1pLSCkOTH
Lor7Gz1W421gCN6OLCzcyH2hu2kKFxhk3HQGWk5tOrNX9xl33sr1fP6GotfnqFPRnmsXy93D2U5A
KI38WNBkZ9eXmW6nfZBtFKHyXCmmgnb9oJwfesZDrQ9gCOh+xn/Py1ErNT8qjl4eRoi0ypFuwtla
yHppVqSzPNizGchZCTaTE5Xrqy2O6Hp8Z1KsyMksDzWp7BWbdBLrm+uzunAGEQhC5iZBgd64zIZI
WqZqrIziyFFRHJ4nZRNS2N5aCfxGcwJUgBzsf78+6IWlJD6Y0c5Z8QR+d7qHuLc9/BVnXyJPthwP
H0zNkYlgzZVPdmExAbUAr9Fv0ZxpybSQ4GoP2iiWx7zJxF+hnuXPaaxnn2p6+23kInw3KxWRGEIt
3lK4THjiLeISU656bmyzOMLOVe5mN+2tPKi6Eynql+srON8bJ3kdI3GvgERyfRGxLsL9qiqhfPrM
DABG2dR+UnYOZmForEo5xsIkTFLxRR/RbFtd0NxWUZGv/AQXNg44MlI1WGjcoEtEr27lspumqD5y
x+XKhvu6kjeK1LfpnZVLRXmLq4HwnOWilq9kA2/K5dPJw5qhNsrjMYeAS/P0IAgj6ECtdkxKWmgY
PFBagX8qvgeFf4f1ZxneWgWcqIcAb/PqV2EMk7ET+zSqP2TGhHjOjnN90n9Jep2X98KgWOOuGeSy
npVJYnZ7/VMtNyF6DLYC32imVswp2ulmb3uY1t0kJcfOyGq3m+I7X/COmep/pmz83kxpHgzuDSjR
nA2eWazKUt5KxhRlxyCvJZq9Jh3tV8X3pi+Mgmszl9TMYiJXWkypTgq5SbOmOtK4UHc0TbB2bLUX
zSpyB5JEs/LmLDf7PBxkPVJ4MgvKc/MK//ZYFyqkTdMc62NYCMauUXljEquTNujCOqc3h2RXj725
qSrdd+SxDFZukeVtxfCo8giSCI94x5d+N0lT1A2BV3NUBNrOKInkbwUdgd31bXI+Cuf4zeSBW5Er
eXF36DXOv8rkt0cMaszHEslbejOkZb8WIb9VRH4/PTIqdwkwBDsEoHJ9GSfodSJkVtv2R4AhGujI
SjSYu9qaxDusZqdsm5hT9FXVhFJ6Ciq8JiYX5RLOsZACGmySTLGtSxAMGXVvUvjhx6hTxGmHOi8a
HLPrcZcZO4xmEIpaUWS3sW5OO99L9R+xIaYfQw9swk6rIKLJsulbX0ZsYFE1iMKLotd69M6giMkC
G5D3wtWaWw4uCilKjGBxKLPhmFvCN7lTg12QR/rKCT9TZ8yjmNyCuAcwFMf8dIMqpS+baViMYLKd
JG2qQWtUu4TvNrqTkGH4ZA0DeJgwNBZGvf7gZ8dE4fTvIs036y0triO8WCpgRHvA1kZwqTEp/TtT
o7ntAjuZY0tNFxRlke0VpdkD903FsbNMgu1UMvZC2lKzf9vH//Vz+D/+a04WAM8+q//1D379My9G
RA9Bs/jlvw7Fa/ahqV5fm8fvxT/mv/o/f/T0L/7rMQRZq/NfzfJPnfwl/v2/xne/N99PfrHJmrAZ
n9rXanx+rdukeRuAn3T+k/+vv/m317d/5eNYvP7zj595y9XFv+aj/f3jr9+6/fOffwCg/nak53//
r9/cf0/5e8fvyff27M+/fq8b/qqi/h0uOoWcN3yJwOePv/Wv//4d6e+UDt4ySQ2kYZbuZTlCw3/+
Yf59ZiEBc0ArU4CLSI/qvJ1/R/47YDDQBw5uKoEbf+CP/572yQf6zwf7W4YRcx5mTc2/exJLkFdC
+wGKIgKfYeozQLyTMcLPc2N8gNbRuLRhqO1ANamdSCHOz8XY2IVCB+sQrtlv6/PXD/L7wPOO+89N
NA+sMTRhILS5uRnG4soTC3+0EFZXD2YwxXanRzqSCzm7kQbhfa4Efw1F/EMlA5ti3qDTE9olJc2h
+qx6yD1EynHT6dtB08OVCanzdbKYEU7B0FBna12izvmS/+2lCv3ab2nW0D6YCPBtsTKDbS1qyQtt
Qbu7JhT7rRYnkrxpqgGkT46wVMzQcHe2WJpaZQ9jgyK9kDLFneSy2gmT7DWOLuVFbsuTIR9KpUXK
3Kti+TUP40c2XNvaWTOOL1I31p/jruz/7MJA+GoISmJrU2lpdjhE3b6rhBxAaQjG5yiV5Re17cuv
jS8Z934w/NDqSHyik1rvyt3QQvLxxDKzPSUdvlmTJLwPNH77GHPUQGROZoxH9iL5lqU6ldHgNg9x
b7Rbq89T12uHtU5Ip3HXv0fh+LC/+B8MgcW30CMRxkxv1g/aFHzqSldp9zSGKXaK7q1Rgt8oI4vv
Dr6Pz/hMTkQpOu/037573fpDqBVe/YCkfVuOoiP7qVt6yjZCV9P+9KNtIWt0rEOpju3QqFXbtmuI
WkTbbPAiqgCSvsdidBuW+asvqJugN4FiDko92L2812oLN6HRCXrF1dJPJv162jK1+4noR3mQqmMX
3omNU9TPnhjZgfhNDT9H3V2dO0nmCBgeBIa48WN5Qx8gx4zardBFdjTtpKDAXfFz7R2ifHyi4S+t
Ih8iYpwhehr1V6/5NE7RfR8+cyttE+nOoxVrgbGXMTq9vlVMfyN3Pf/53VCSA9YYN1n7XEWVe/2W
uHSoeK+wbwI2JNFfdvSh6Qvt3mqpfsiDUNrxy61uZuI2irPXMM5HOEJS+KD70/e0zIWdMVmUKZsu
+CjF8T7MCnGreYHgpoGn3+dV2tupJ9r4z36h1rrt1Fde7MpJwEvctMuqp6gWw2Mc5rFjCeqHxpAm
zAEUxZHqIXTMXvozKbTmNja07t7KO+NRV+tyrrBIboUG6IMS68VtPIQ9Xyobd3JWBCvRxlvCcLbZ
QJNmCzJwfXMBm0EpFouo1ZsHrTYVF61EuOVCGu+mYtIcNVO6X1Y/cIcbSWdja6h8wS1Bvs0wR7D9
3tKdztNLO5QiydXgXDkCcaItiZ3l4AjROh6Xzc3g1fzLbZxuVJXC+fUP+hZ0LSeA4JnefTgt8owt
wiWhDbSAhW0eUqzinajxS6f2LX3XFKO6qc0+2yXmGN8T2Q92IbWf0aqOK+DRhacHesjs6g4aDcS6
yJ/7TO3EWI7bB8GEB+VZQnSPxbu2MzVvzebs4lC8rbN+hiB0+SZkalCW9dS2D1ZZ4QyijtImlWPx
a0ChZ21lL42FaIvMDO3ozLM9vYdEqTFrDerrQ1KIzT41U9MFF1Se+q7p71kMxY6DyXSMvoofAkks
NqWMIzLGGCM+diUczzbXt3IT1Qj8U3mlRPmWKJ1+d3QvPI0wgPn/MxGKb+D7UuMz8+BXnrypQV5t
TRcD+Cx1YeLyQdsxwzfx+GiUL14ZKi7qUu9Gy/p+m0mTvtOTfroBe6RL39SJ9EEc12xaz0MhAL63
nIGMc/ZzO10/1fMD2GpK8ZAPDVhRVuWbIB6SO32qsp0xBvFthJPHg0Sx9V3pH68VEAouanCXiBtQ
sS5S6tIXpdYIsuwewYq5Mca4cH2KC+9Kh+ZRiPKIKudWDVA6lo2Xis4qunKI1PtUrIatmIasvZEJ
2+sH/OzlBRXAlImUmfCOK3txuHRf1Kdk7Kb7dJR2SlFVN+0kgkZIRonfy1+Ohe9KOP7XNOIk9bia
lvx/mXAQpv7Xf0f2ZwnH/6XsO5cbZ64oX2VfAC4Ajfi3kZkJSlT4g5JGEtCNnMPT74Hs2rWor4Zl
15THngQQRHffe+4J+7emTd6y7P8EbfZWfLQ/ew/81f/0Hrr0L2h5QJ9Gsw+vvrXD+E/voYn/Whny
6wsBtQGAhf/Xe0jKvzSM21GVrwpD+KljJfyn+VD+tbaQwIzhEQ7YDwZm/0vz8fNdwRKDmETCbBXw
88rVuDVGHqU8y0eR5WEziY0l1RJdROMyjBqhyVQbd7b9n+v731fDvH1N/FJXre7NyaPxeJwyocpD
ZGSnbn6Wl/g4Eg4ZfbcvScIosH/m/9eX8g9dzj9cEzs/dAh4xGhzbsWtOY8Suc+nNBxm/TgxE6dr
N3lVyxxxKHWPyemWmfcEqP/wWL9n8OgoAUP/eqyDNph9KWVZKC/q4g+dEXST+dQJBsxEtHvG9Dha
sC/+/50dzxV+ocDyAeqvzxXH3M99E7V+YfBM1EIQPAcXDjSE2Ub6IU5UmmLY8H8wMNWL4rmPLxIH
nexgdEdS+GpKm8gSY1vurEV6Mxe66ouTDyP+MMrHqUYK0Ukcgm74IkpgcAfxTF3iZvxBaY9ass2g
0FEdNlh6YjW5Z7QvSxfTIkZV21jyQ98EbWIrO34uE2cmH3P5oAyXpIDH83HRXxAut1SeYXiRGhId
lmtnUQkNldNWioGiyyDRnDtR8GCY1+s+8ybZF2LkOYJhSEIjCoinbwim9ElOYc1mXpc3LbFztbNw
XrAX5Sl9lysrFU6L+icT8j3TKgsy2bo8jRCfKfmnIb7MxkU13mpMN+cBfVx1lut38NDttuRI9fgc
oldo/Ghh0rh3WxIMZQGX8gxus8/Rco4KG0Zs4gguZz/gEwNfmp91nlGJPAls20wbTVtwUlbUlLZi
Bbce2p4KBikuNGhWGcdWbLp4F2CW26RbJbL18aUXLE3x4PXGygCUrr8vhJu6799vCU62NTL2m8l4
A8bVPG7iHBVoOLK8tjQtUhBKNEc25KAJXoRIcY2WkV0x1uAhCPVD2Sn3dL6/1gUWwzpUB3EXhLBf
KOusd6BezZoSdsZbN3eJ1Y3tYmnVaFKgI/KdeuyfrgZexRrSAY4UhoY/l4UqwAG/BGEkzHrzMUqq
hOpaD371wHdTk3R3rvZrowGD5NuBG8UVrJJWjOm/m9Bo1AehJ1P2MKHupYA9baXTH/UqCrox32om
e5yb4h7A+s12/rH0cVUwIDCMwUwA1Neb1neOYkSfpXr60MzqS6f7SQ7Rttmhx2JGWjsSCibaJNoE
b5rRB5MX73KVPLB8OGtjYdC2N0iQd2npYJSDWQUP//7SfY+Bf9wfMDSk+iI3Crb7K/Tz86kwWYUG
QY7NS1Ht9d7Dt60TqzN8VbZNdHWMKqI/p77kToE4OlUE1zqaVI7wmeIlNEEHpQOodJfO54LF3Xzf
bKVNHagbHZA37dFq1pa513p8Rgt/sGko/p402jWE3RbMgADDwNbYFSkHIixS4UPYtZvSVyuqHdr3
+JJs5G3zmm1iN/HgR+DI4C8LVNapxO0oVF/+/jS+N+LfTwOcXZRmIPzfHoBxhXneXKfmxXgcZ4v8
QevF4SKDJdAA9LOiL31bPmYdlU/ZFg8C2QGRaFdwQjQpAiSbKyJ6hNqqL9V+3PLP8h2fQ68o4IS/
3+d3hM3f7vMGIkLe3Qh4IzEvPKh2ykzB0UiCxi23pS/4BbbRLwnP9jk9LG50Hp6lY7GbN72j0wix
VrKHgXm0TwLTxxxCDklA1hBgl5W+2TtlZgu1nSU2rByXdMcVy5geu8QuCB1rOnVUbS2cYINBU+Aw
VPf1bRSMJ+k8hZDTdjqtAL3U9gRkLbHr3ss0SpajMm0X1W2jvVmeZtiSlS9dFxa1RRqqPGeHiJau
4iPt8FztyyMMEcpLs+fevcr7u7S+fW5AiiFsAtC5yuV+vu0ppBc50smMC7uKG+koBcuR79pDfjCp
6gtPyrWl+bmv8bbSNKXxRFX4Y7YWfIEFCZ24Nb7mkwPUyCitdgqa8dQ0COaAIgRefBb+XtZ4PdoT
5qJXTmpEodnGaLHenjlaZyuqaF9ANetIidXu+FZN7eIV5w6Mt4VkU1dYdG72Wl+ETR8YT/xVe5L2
wwE5fCccPAQRHGfMkHIkF2LzuPQiVZWLOQSJamM91KVPFFsoEfSI2GjbHBzkX4kdzRPK72g4ydom
/36KqFrgWUNW66efT3HmqHFy1DyXaB/t2bXfkCB5jKzKznZ1YomTI4i0LN2ktSBRA88s32tB72bb
Ysu82jbPZTA5squ4YkHlJ+Dn2f5erCGmSjf3CPQC7RwaRlDQTFj63Oy7lVIiMiCq53NmeCz3SmnD
TYq4ZA3rMc5k7P/btIpoazp5HMTxpmJBpp+14cyLQDQ30FW01YtiPhrdpoUPW7xXZ0sk9hz5nFn1
n8pw44GCPtR9zccksqFoJ+eio41IZYkqH2lNzTdIYL5kzenLx3h+NpqjNDn4fYCM2Ux5As94y+gd
VbfGEZ6zblPaTL4spd3W9jxuSn7ARKHJ7Ih5WeLCtKrTC9Q2iYU8ZGoS2GNsBvERPFxEYR6WdF/V
XsLXTRbVH+M6XYpDpzCr101bLh41gmwVGwtzAHXdcOvOA+jJQ1iE9u8YhRPtkvZbLrtleh4ET5vf
Z9SKWgEtCfjuWkFrnTgpvKUaeH5nCj4ibkYpwSoAaDNyK8qpgD2SqBZe0SJJQVqH9Q5iCFVba2OK
dF/a6Lt8CvXkNPT71mDuYFyZ/gDfF5pzPK17Jpa3xQUESBowLCx1UG3RQt0s9SiXWzj1J2KI/FA4
+E48iLSZOHUkt9DZ6HdOjl9XA2CHkRNYO7BixBTrprgQc65oGDk0IQCaj7ZB6UbSlGNuoUM9Ud2F
im5XIOYnAEFAYVjbw5WW+HMFYlSitSCfxBeu5TXtpRoqg6L4g3HCWudvEBErWkwPimEguxhWsyB1
2MoSNwiJ1TdNSe7lgNyOeFf+EHopNKoorTA/vyXyCSNXmAjHuRABy0/NmKguCkdgrNouJj0Is3Hk
dQSHqpDD4lCAhbx+VrUyRzcinvUZlgF/PyBvaz3cDsoaeGGi6gJdzLypLLE3TTFMI5cQKVWeAmty
5LZ18CeGAzMGNvaSlxFdOV93zuWf+CK8VdTVgh3lA2g3oOHfUlInRjod4iMx7FnVOmLaitYgxS2s
k/Hm/a+fcJ3bo0qB+hgP/hahFeJMSWL4NYcdQkpoGTndhMEkZjkJOstXQrhmp5Li/v2iKM5vt1XI
C5DStObrYd/HoPznizc1ckWaqpLDNIUriZXzIFE+zIxYaXlYMqSm+L150OM3uChTMpgYo2BTEA+G
uFfNlFbli1o/KF0YVddCPE3Ttpguc3Wd2/e6w1syXZJsN3bvTNsq3Q7VclpsYeFlzH5R7+fFBzVC
UjCmSdDEtZQpufUMwVCXDxYP9NpP5RKbHzo847iASLD4DadTddYZVv2p6Peq5ufii1hjA1eEQ734
yrxPha8SPccCu+JWZhQOozqOXuVZi8PeDPXyWuvohHwdN2IchdiVyZ+svKqzU06HNrZHzccZN+jn
TAxMddvktlR8mTpHPbDTTGT44UPntgBvMDbQATlpM10ExxSeDP4oLwc5CdFh65od4TMxPEVhIyuf
Ue+pw5tUIijjzOqHDO0t/J645CVjZQ9zwPGsBBy0ja0LO4YJWZWD3mNENlH3SGPo/ySlgNzkN0nC
M1VfEaEAX2haaV4mWUkLC+9zMaPZ8ZtVmxhU4PopAfpnTX8Y+ocEf5SlmtWQSztbk3HtTVcijkx8
YBQsQuO87tVt5RDMvu553/w6tVGWrSxd+GkBfcV6+vl61awYY2S4KGHC4gwNO0KFqsroaIFITzqr
QmMxqbrHDP5VTYP0gcQdcAWwkeKyt7VCssSr3Fsk4aJ9FAPYNwuiQByxjqlRbtP6qxUO4IgpGHD1
8Zl0mxi+qYUnRXulvna5iw2lnV4Ew830fT7t4S3KZPinq2cDrYB6nqXXKLYUhVbAE1A0Npsxw7iR
NtpmhphG4ZhB4MnOm7p0B9MeNrK+K2hOHlHVLacosjTzbA69IyZ0HXDG7kBcGWJOwWqNDRIfaCVu
CnEztZ9x4Sqq02VO+RFpnohnJ27M85DuDwuhzXhM+HM5q1TNGloz+CT0MIo5V3pJ9eaqk008WKw5
ZsTVJ1qwOw5bsBD4tXWAyQ4J0fdYCYjfTc9itPBjnQsih4xsMOVFtTDssgBGlU5mjV8DfPf3y0Cb
Z0WHT48VzTDLoGsI0xCdxWUzlTWFVzqxJn1fJbtMeV//T4yEMJZfMZTKBzsr6FLZMoH5mgU7d+Ey
H8plw/V9UuyPJbC21BL7AlWzEig4m8n8OQ3whSPPvYFHUOInzDWCXKpcSO/M7NVkbzPfm8B8QMJF
ci27JKBwT77wXp2kdg/vFCnexoNdaNdofhz6wTJimJvPb7FyJtWARmmPPHpBO1aEEtQBopRb+YgN
oTnO85uBiVcpomEKBQYddr8b7LK2oi4UBWB2pQWj1sKQQZOyY5WCZdZoXkJoHj+0aulE/buEGSoX
Uqo2D4itWh/ZjH6wT30Rx0Czl9Fcc/TwjIL1V6cT1XR7vkq7Xt7XxJNHqokHhYXN2wjvwtMIIfPS
U0PYZ5pC4/qoRoeIjzaDE37zQbC3JXu5n3zWwW5/VHdFc2rVqxRHfhqjHa+Odee8qUj1Ufv3clJ3
8IcL4EpKjamm1QQ/ajvXP0UtoXVe0XZJYMfhFQ08WWtX7/5AXqnnEfZ1FwnBaysUwSJpQTJAgz0z
namgPOTVJpqDCcGPPXC9vj/FBC452nuVfajkQabIsxcmT00x/0bN7PM1AQpnAcp8tzToI75Mr3i9
yu9C5SaQcUSuKNo8FB570ZY+wD8w0LzULkhlZmmZKShq+zTxcB4M5+4wLWiBXVhhgJ5q8cyDhxN3
I90rRUbL3KnTzZzZ1WOXbgGrupAHLc4EplpFSRyINrRk3ghDXEQMOXG7Z72T6K7mm3brYH9IXlI4
Ab7GW9MtD+mbcKoTmkt0CCenD0YfZJP22ANL1QIduEuYvMYFnQQq+vWFcdzdrOAss1hQbfmTQsXI
ms+NYitP93Lbb4aTa2kDv9BVULBqGtBB3+BEJWr5PEVgRMgbkMMHVol0AqkaDWJCNaLAAlYyHS4W
MhYocK04622oo7fIV1AoAoMO8N95bAV914rpHfrrr1oY+CF4zt9kb1CYbq2vMDbOmQCCTMiTrLdi
VS7ttBjuOYv+qijx0RExBjaOpoAyeUthIR2LaoPPYsjh20wrtb+KiXhCVD2a/OWtE5fTyM07eyac
im73TGCVAC3XWEw8ecwQfp6HYAkJMuezFObgly6WqNu56AOIYgt2ArcubODfE4GaxC/kAxe8BO/p
cs2wxwKFrwLjU2L2O7afqlshiz7b6lIYc3hzgQJV19Y0HJiKPWM7J5+9dlrGTyl/1tutmL0P/QkC
wpJfi+FrMVyMxgdugQkCt61aoJg0pNyGQyVqTgkoPNVrF+8AT9xitpoZhE6nRCXFN6wJCt2ewJzq
rYxZWDEj5NIzxeQhyTYGYGUXpAxf3gLQ8FGInFsHzaQFvNAGdOVJ7mzVzuC2TnwwztFr+RU9pl/V
c+modrnFHAV/DlMjt3Y0Z3hJn/J36aXeSoH8Op8F/KyeRgQGgUYkYoyCgGcbP4rYXyQ3XcJB8Oci
IPpuGs+FZxC/yt+H9M+cw0VwKw6gAe1FfuzGQGgLCqtoUM/8Qb3weieWz7ld1Dss8EV2Wb2R0q0J
ECcOMuYXxDVTD9wMHNjIkAYHG/89hOJD/YIYi/xlBsxdwheOYpgnKNgCKeJX9Bf2/vdaHY3u75cH
7BcM7FcE5Hc3MndgMxpZv4SJZJPanzSf852iuNLkRqaDohK/rmi2zAKM4KhYWXixlVezthvFGaqH
Qn/vywOweGPZdyiskcwheQOjVeIki6syGqN94zSurDbMXoTnKrfKQ2uhuAZCkFHt0kXOKNk8d+Rj
dJmfNRALZ7csqXpWnoer9JWExTXH23COd5WPG9rU+8RN8Q+Yr9loT1CD76Jj7+oO7jEortWbeh08
hI0VVFCt9ILt/gukQLCtgCojUppJdl9Rhhv0k6PuZxUV36Ao0H0tqJCfJz3AqMmtNslrAeKXQjOn
DbovIIE4OCXavqj7FLe2J3vVMS3Byb3U0+zWjXcaxWFiiS6EfykV3jgAGiwobpFXYC3iJdpFD+II
vAOoj/ghB7HHgfFwEMlovS8344H4g699tNitndKV3+UnvoUFiHqGJEN5qMG3esaaKiqHL3aaOuO8
UYGhSs5S+CJmVsNHpZ/nIZjJJakWT512ZuLy1sLvwR5kPRQKqofiS/GU7rWXfkQULI33+WNdU/zQ
Kwc/IPjSBF8rXaSgSB1tNStJLZjljbjc6JtrKNDWGPblKAKte27nDdQCOvb398HXPSO3ugWovTMm
Hjgnwxk8OOlx/FA/h73cYYpBG/xLBs0xo0wdIEjC4DealcVWhBi/1GtVT+4OaQY2pqsrNv4wuGOF
QpPPBNJ7pK5xa+K2Mdti70bqJjLthm+RbKRKbkQCSXKNcpOM5xQQa+xr/ZfCUE9dCEbEg89qr1X2
yAQj7XFEa8KdrrPxi71OkZhclnY3Yquj4H2lSPeD1RxFOMBsYnyHSeSd3v83BIJQw3XSA1WagnnP
reJHUZscwq18CfNeR4DAiBUesSmj6YB5B5R4my4NpWanyf2pKB2wFGVbwH8saPcB8ZL0Dkr7C5HC
7eDYQBoc1C7I0r05sBvSTDD4SaRQejYLc3ZEFdZFVYmxxmTcOacw6vu11YA4g8rAXFPUAA3cgG1i
FhFkFlVLONm5X2/6w7QbryBUuqYznrA0WI2YKStPNv30UKUWpFASIOJH+aQ8zJwaJ6DkfDjBYowD
MRfQj6ATdmHV2RaWzDwjocaf5RF0UEt9y5EQo1KtszKdZogCM9wW7/ZJ1p28O2atNQ6Onq8HVM+d
qbQbtGUdFU/8a13ox/mlH3zCH2LlMA8OwfZ8mk/VVn5p/DjId52zbGKPeWaYeoLTbeeTYqcesNUn
/Lkjtvdr8TbuqoPsjtiXyAHUwJofdLySkd1yR10QcbGZmdel+6U7Tek+V3AftnKauAXEV6nX7TAi
GH85gn6WcORIlqLju7HGk/C47o178YTbj18R/hU/iifM18Rn8iVgj8y2wIn1mEYvy2JjDoOGCHuM
diKhZmt2aUlUdZcd6ltXoThvbdldviBLEU0qPBbvEEoi7gr3mz6OWHcGrT/xoNetxl822nMStiVl
D+UDWiFhU52zGgt0KNZT0/wwT6NgKRIoaBS/3r4P2LQwSkrRYND+q3SKfX1kz4BNNsah35i+FvLP
GOfzuGl22YP6Z97I+/QdEmJsu/oJoDB+FqYNfyQEY2Vb6dFC007aqmRdqiCQZcO5jbZGexhNW3DT
cpMN/jzBC/fcdyem7GPFZeAIa7ZA7EpymYFNB9uDnQme2XomsYXeX5iH/DCocIBiKJWlvQKw1lps
3HbeWirH20LTJ7OgK7NAoJozd6eq38uyP/euPIeysk9bK9GsFp+72An9PuvguQfdjro32RVKuqil
+h0K4D+sWUwqQEJafSggkrwZrBg9siWiqVvCZcmro0BYsR1yaaLRMClO3anz/7xHgIwNjy4wIdd8
pNvhNC+1mY+jkIYIutGsjhnYMZt6U4rpx2wI95ie39nG/z03WsEd1Bxg2EEvhn3iZpcweUWQlWak
IW+jykZi/bsqF/2JICcLiqk/4MBFbEaXlHQlRPZgXCRTAY52gSMVTsBWl0Ntj9NKM2fBgygIkaAm
mNdm3P75e+l0+zXgyQMNWtF1mD1DLXgDctYTVAQdz1lYLWaJ0U6P11TTOhvNjrWMch/8/XLfQo7/
fi7r9SBYxUxypUHA9ORnlZ9WZr5UbcZCgy3jNqvn3cQjw03bpIV50PKn1tBRzZwwZzYWDFoSQ3cB
DRdWqWTNdmjQM+LzNFTgSuTDf60HrFfpO4SO3jnjvqnHP+4URh8w8ALnDaIc9CY3T6bNhRpOYWS5
yK89ridRcKizB+GoeOol8oxN7pRnzEuTS7wpP8kTtnoMRdlrllpCDryWNuBi85NSurDdAVyTgQDR
H3IALswVmJumNkoSNbJlQD8Sw/l/6ZWDMvhmmPNtLG2LyFKRbVtB0mrxhiLjh8AYCt6bi6MaA2yq
AoQY9Q2KCBejT3NEfW3X+b6QAd6ehSgcUe5zh9UOMAEUIvMW/5MIlL2XznyGZKDWIehZdwkgGQMB
RGIxlEuo5XAePXXY/cCx0i3I2xNuNygC4eE03nnE36SX20cM7QfGOt/GYsrNHpBqkg74NRMvS9Xs
IFtKbaJPqpUlOCgrYZIpVu3bUOD8rFJUV7l4VKToiyMXMsBQ5PT3V/MWs9MQTYLIrTVBFHYhUBj8
fDPRCicalmxxkWUmYYqTHRVlHLyI/UGoEqrWx3kofT5O5h0u1C0O/H1dqK2wOSHOCcY8P69bECQB
ai0rLoMpuJ0EUlc18YUyLaK5zGSAWVp7Z6Dya9Hjo64OmWiYMOGAN/LPSwqK1LUSqfMLL/ngNPp2
hhIGTR6qeZ6n7t+f6z9cbF1I8FkD1xgeljc4N6zEVFapKp4rr59ZUqDAJsZnKfWPc8buVaa3xRn+
eYAIoDagHFyPlZtKkCAQEeB2PF6iJQXkVrSotWWMbP7+kb4Pi58vLmyugKNjNLRqkW+1pBxK0laq
teECF36AWSV0Mg8Jp6NGxQXLH0WfZaDpZb6RnVQkpogOfKZVEFqLx54FZbHlSSiYx2raVqrDI680
VUvN3Ex15BwaW6ef7LE+kOahau0MXu6tNwm2qfhtancMIpZtJyEvLSjMbaw4UEo0i29GjqliRG1L
X2gnMbVGxggqRyT7sof8QbrqE2I1HMKs6oDaC7+fXVOIzUpaJ45UW3Bqkwer76wSI8PsABl/xyA6
PnAdFvlrEw/tkCFYMHVvarcmDrzq+LbLfTHy0tEb9oV3LxP5FoXCV7ny5eAzje3B+CWWUEQhR2Cm
2F/EdLFMbThixkcXU56soWuee7U8wpXp3o607jg/v1j4eWLOjNdofVlvwz8KPUEkCZQIF4gWONrA
yZ5zPXGgpQW3a2gVG6J7QELD5BdCFzt1Wd0bL//+2KsJGAFFGxplRf8+lv5LPybGCyJz1am4ZIJy
zVjOrEZJIovXRe10XJZtXn4h5DG788l/r1JsweBjrkmOIF/fxjm2Pbz62VA1lxmGiJvO8ARw8dRE
tXIpFry/L59f7E9giqgBoAfQoEJYnQJv9p9O7KOxKXGx0bjUouTDyZRjJPCVjKdSKODSKcGObDEx
Qsqq8k4h+A9XB/N0tRkCCxCt660AtMR5nxRIBr4IhWhiZrHYsFzek16tbZWx/bwba84xBIyvmMw9
//2j/37MsOSD1hEGeVBgY+v9+cllhVXxYBTNpc3bLZxaVxG9if2i1+hktnf3qV9vM64GWAzOSiur
/xbINkexAcVPbS+gVnQ+gKyxCyaoAGkva1eyOldDlDZjwJwad16nX1xQUMDxKfEVA8gFK4XIPz9o
gk+jCxUmYDkSquS0ER8S8KGL/tJ3wrZo4As4yBhJT50uQAwJgyAwRA0oiwPNjEHBrDLR7RbR1UdF
u7SYs//9a/hVnuP24JZCcNpjsI9wh5vDnleZADJuLIZzjSTheJq/kqFuXa2sWiqnmO6jGNBBXcco
04TqB301mug6eeqYjGGXkituZ/Slk2so9yoSwramd5ocjLeK37nVX28M6KowK4BJEhYmKvWbOx0Q
mKNNhVZdzAr87aXFxMSsaglWOekf5BF2d764XwfoysmGwSJeUAm+TLcxp2bbt1IBedYFCU0ElHLw
VrKoz+6sQfXXPgvLCVBogNtgEAAm7k1xPaoNKVs5Y5caZDVGc1N+IdIUtskSJDUrd5oCtlo8LxgC
K3W11VTchylkZD/12jESY/ME9Tb8GBfQeyZd3QwItzxUyIHfprBKptryrBg5RrsN145mIoA3tPRI
EJf/GCDyCkn0bsaJEOA2gJYCFJaz6WDWKtBu5LZZyAwC20BEodIpwkZIozI0c9grkw5fwLIoXqWL
7bkHOhp1xnBedCeDeVEIWsEMw+KTXiPjvmN3ytPfnRMeGWiI0MfgeMLhdMPzaRli5/o245ely7kV
I1THGsS6tPVMKi1xAeTHeBdt+j49YTN/gPhnpJ1ofoqduIdllEMmZXhCpIK1NMABGtlsXGimlTul
0Y0kFakE623iFlf7/jWh8Wbh13IR96ZRsIs6Cswj40COUlcKTjx0MiwF8Tr1UQk2QYWWqARwSjBd
FBus/aSvBbsiUmoL7QA2IHyhl3RhwQKPylyHA12q9B6CbNqdIsTbLpJk/++bwq+TFy8i9ABwWFhd
9rDifm5ZpC8aIVHHYeV1mR7Bq7HDhI3GIgjsBqTpNDOQHfu/XxPbJHwyEcUFKunNNUdZBU/XGJpQ
5t2fJWs/8yR7yqI0yI0IRyGmX4KYuH+/pnRr3IbvCFU/LrYy6pC9dHsuIKmjkTVkxIUFs0kB3fJF
N5GGMl2LAtm/PY2lZzXfQ43U1ZtcA3MHDE1G8VTQqcZw960dxhDwAVXPnFsilBnMaG2Cfq2dwS6I
FhovIGTI73oHEvC7BqvZkmwbwH5QAMnDcYAtbab4vEAqeyhPhwEcnyr1o/nUZbY+O0WKjhPt0LXN
amuoHnPpfaydFkO8Xg0U0zWTL5B/swT4oOZFwNVz5VErfeOp0OyxeCZkO0JuszpiW+1JNZx+xjwM
tB8MSzVH661vM5rpS6hCpFrQvLaLCSruvaId9eYxAoqnPSmZ4hjpEf4stAkRgDOUbhUjdgd47GGu
7Nmgwgv2Xoy9mBpEugs5IxYV7KLTAhILHOqgQ3pSdWdz/n0WmGhD4RsFdSg4mLdUyEycx7nX4OXe
EgL+xASIM2KHGOTachzSO6/mv90+fhTDeE3WlWDiTIDJyK0Elql5LrJaGcNecUf5XGo0Wo5tiy9P
rC21ddQMcIH6rBtvZrWP8CWW0SXpnpN+05IXonxKyuc0AuiqTnH1mQn7JKL14ijp09LDAxkTt20k
YhLzKBmP89zDpPgphn9915sU5tAuw7BM4FYXYa4BasUA5siYBlEfjsm+lL3YeO5NEKWqD7lt4I4H
FAPfUNszS4J1UFdXeJ+fzGgzJw1VoekZNdWaC6DrwFOmtguGRHDIiFgRawSNThl7ACgjoDnAy2ln
zwNIEpiomSVUDRxO+TOQSVEBSxg+RnlMBfIpqR9MqGghncznCS1VA/WXADp/Acwgfq7L3Btw6zNQ
7Qa/K0PINEYiUNYruDFUZAhwaXGmpBhzDy/qKwQEIxD5hvLrAMpSZsnGualCnn4oGCGnsglUIDAg
kDbjBzM+s+al1EIRvJnkuQSDR9vWyKVZICsC3S3nYYSbUczALL2+egGJCmTmyc4IOBR4Y3sPkeIG
2OnAo+vAkOlyLXHyWVFCTdMC2oJpWv8of0mXKbExB5cUULzSnQy9gmLpuOHE6auzcMZscHgnW9h1
AKVnXllYSuMg1R54FBJyW6A24LDJdgk+H45K0U6N91G+CqZTxtC945+xB+S/pk5MLDh1ab2ncx+h
OSY65GjDQGYcX80WwGQg60E9u7xxx1WTN8MdRYA5xfrL03yEHReeMH59ehKTGVO5l758mTDNBRd3
TGz9On4sSCdiTm94kBhiTNvID2a6gV1wIW/i7jk2gmx51Ye3BW+mAQmLgaJjnVj3iZNiH8N7gtmo
6ZW9QwzbmLZgxWMrxI9i2DXCJQU/Kg3QmU3IrMxAH9jlvcOrgwa6SNG+p+tUeaJpGxTSWcHNC9XH
IJ2H7BJNF46RY4t0g2lrNIGGc71MH4tkX0QHInly7CX5Rom9iO/SfsOzTd2vTT5ZfHAki+UoFVtN
sgvFzdX/y9559ciNpOn6rzT2+lCgCbrLk0xb3maV+oaQpQ96++vPw5K0XZmlqVwtsMBZYDDTgtRd
ymAGw3zmNXdj/wSdz+ge23Sd7dr8enQ2g1gX0UOVQBC809qblva//4T9wmIadqa7cp0L4OyZuUVo
BzGIEDDUmUVb8pTOmJjv/KODxAYLR6aHBDpB35sYNsdwtxm7u4k2YATCNI2bhY1YzXrU1Ps4Tvvd
VFr9tWhKsaizALFtfLJ8xC43oUotpWx1qsPJMLtDgJsrE4JguzMaz7Yy0AyZTyNl0brdgxPLh8af
u7h6vkptFQzEDAeTQLaaLBw25RBQh+kQAulqrqnUVRPPDJ9QGdAWhZ2VYGYRTyQYscrGi1IL1OeU
b5IOgNaJO/hNAExkBO9wzgZxc0Im8jDYUAqEdrRQSe91X+1vrLBbloZc6sLvFlOncRl3UFqc4PPQ
1qgHqcEplyXtzTvhAWaW4MyAnHPw+QFf1RnMVuvsyTTTe1I4cREUN9QExnXRiO9RDYCwaZATSitK
xNU49J5Mpq9Qx+k8FSz09+difvsHq2N+EtRydJpA6NW/VIlfPUk/paGbok5yP6Xqx8CcuLtH8q6c
gHdjIXnjcq6/P+JLWPVmSAvbHoD8JkngURouMwMTQV1QAK37ZunksveaxP5iFK5zk4kA+kSr76xK
ZqBia3/li+q6GvQHg8vwrHRGcH1W9hig8Ql9cKwIgWTnNVWycPVv9sClBQd6ODFLL9iuw2eGazDr
fxH6g0w7DqyjyY+SMSoTwHCsj06T4aYbVN3r/bZban3UrIq0mxZ6QNJkgdlF9Tq4aQBaBDQdW5l2
axG42mZU1Xajt2JhlqgCJTiHrAO/ttamzN2NY89MmCwGklE39abWCms75mCvENr8Mkq7vhi1bNOP
+h/KaPMiZoV4Dgm81iBzHMu412Mx+LmYknsdasUCqaaHEcfLE2/9TYB/NMjRW/cDM9H1xAdOU6u0
OzDPXkdaVYCm4RfhwPuzAx0BnZSCbIoimFW7z2V7LYe0WMc2dksYYHga9iSDA0uo7wB+0XvyVAAN
ywlNdoJYboYBBlOGDi0IfmdbiAByQqHYa3fJ2zVOhfJvd/FcUtepZWHOBnDxaBcXkWOhoDMpd1YD
vAnV52lVqh0lAifod2FB0jL71bXBhTnMRd4gqCDXOhYwrd45sUCPtVjnd0j/wgIyOTcy3qgwN67w
R9Ik5a4t043ZGN2mbJhFZRK73NShKuj4rU5g80SCxq82Gtdu1BAkwJZYBSZBmJnRb4ntU3DG3z4Y
FmSzzhjVTaQqDo86WfQyTqtKuSvdcfKaoL8zpnJHfJAuOdugAMvmY9f6y8HnHWahcq5STfDsEaxU
h+UhSnThfZ4NzyeW45zbHW1odrPOTua9kdIf5X5Vi9bjGBTBfeo78moin7WMduOnTn8+SX9n+ahX
FYkTeIMYVE/wU55VF9a5aWqrWDkf8guDXqlQcWkK6iYjVrC+Szcc1+UoVSxJ8x+L7d/qKv9BJvzq
3b1RV7n/hFriX9tv6Tf56f/89X/rL99kjSDkXyit/PVQRXXzSf719dNfXivDT6+VV14+9ofyiiI+
oOFNB4x0CqAS7mrs5B/SKwoCK8iokP5TM0FT/EWV5afuo2J/sATuTiisQPNCZNciTvgpvqII9QOa
WSYJoUmrhFX9Sx7m5scq+yHF+Xvhx6OiOIgmx9TnXiBa7oivAOk63CPTkA1RlodnahJ26bq2cadJ
lxJWqdxWUuuyR/p7Rf45SMQAlTRUjIrQX2sJs2LdDkHrv5rgn8/3Wg/yKDyh5wO7kH3Bl4aqMleT
Dp8HE9IxcVxYpil2EWB4ypbYvYuLrDI8yxjz6IvS1Q4SILmZdYAW6sl06+1QT4ZCIczGVFpZDdak
k7NW7insylEBxaJt4ZJ+49k+q7y6aF4fPl3gZqlLANoucloyYOaLrC0J/hs7xBCYQFcBaBPStwHf
O8NROHTM1ClvYpkO7hr3gxkQFQSOegJTc1QjBKQw6xuAS6Oqrc4Vgvm6eBVK6fQ/JYLEZ5U003xc
TWorhgsFC1xayCXOwZinVZY+kci2aiLLPaef6HaJ5ka242ld7FuOZ/TKOIG1dCVCdsIa6/gh01L7
iYg0HbplUsURqOyqM1sQRr42qj+NY/4HzpmHPOP/x3qxB0JP/1IO6v9DkSf68a92yZtj6CFPvh3p
yr78jZ8nDN2sD4g5EwdgqK6btF7+OWFs/QNiXyawBgD9L2fFL2VZxfnAHjOoPc6OR8ggzTv/1wnj
fqAVycFEikAbSgWs8wdHzEtN/5/7Dk4FLSFCfHpveBkCshBHixM6wzhZhXqva7dGeS2Dpb+O5e2o
n+f6eR/sDPWuCC6gTS18qP/WVZGt6ng9nQl3UT25iTdBhXLPWrnJi7OABe0Pi+A76FYgbg+UBvIl
0VkX39jDFTTUNl0G4joLvQHDEmvmYbv9JhhXg3FRoq0MC9Ca0CGLyTUW7NbYfwyrj2rkZYVXbiBV
NZ3zoFjFsoFBqcVnpryJor8V7aMlrwcVz5ptXV6n+rWEY6gCdXesSy3ZB4IaGNJFo9iOgBiD+25Y
wIlelNd1ecYh/meH5M8Z5ZbhldOqwfX0cEZ7VW9yJ8zU+zoyn80uiJY469jnxmT/bQ8t7QuXpqqy
7p+QmzYvbWPslnEPpOjVKvzdWT2/uMMXO3eraWaCmOL2OnbakbJ2CqMW030S6nut1Zw7M1Cjc2q+
ZhQ/4xH/ySrEY6YOClWtaoNmpe6ZRjre4566JNt9fP95DsN8ZoUUkuVFX8mZn0ccpdZ57ujBaDj9
faVX6rotInddT+K5McZNFltns2ndDsDeT+mr/4Fj63+b+Bwz8uoN/OZckrPrxw/h7Fkd++Xn//NU
Mj7QtULvjPQEovgsiP4r7rE5XygagAHl7KFZxIv8Ffdo5of5pznICNy512bp+l+nki4+oFg46xo5
v06sPziWjrDsnJNkKohPz2BNCN/qcYPVxkzODKPBfByc3L0QTV7v3DhTljKGF21y5W2R6JQPiF4j
7pAniLYJqQ87nO4qj1wLP8NmQiYs1Kpp9Woaf7Ox5oX6el8Rh5HnG6h7kFehtHa0vbOhUIMgUppH
Xw0reo10GEqr1G4AHiXrShHp+v3xjvfxy3jz5aEZBlonxyWhsAPvNo1B94hKbLtK+wJ+cFxrp46L
w9IXn8vXAqFF1ITOH3T+o2pg6BeJ5suweyxsSCBScXOoTaGjINXj9ncY3CLwEztIwuqWsWzsuvOU
smpv3v+u89wdzC2SXxhsgxADxU/B4SiCi5JY1L7r5HvFVMZtrevK81jCbUQntX0aK7UBN5m1N3qZ
q7AMgbG/P/xRvM0k0Fqn2MXtOl/KVKEOj25FmPWk5XPLrYFi7udA/Vt9cG4MtdGuctPulq0Z6+dG
WQ9X8SCeW+KuEy/izetGCZK8czb7glMIFPDwEWSTKFOdBs2+0nUfNgw11qayrROjzF/kcKIZhf07
a9Gyw0hTDkLSYYj7UguHZl9aRrXTowT+UIglcxUr4YmhjvCk86RixIwUBbsYWgpw78OxpqLrNTxG
x/2o1SYkhSa5UnKYNSqpxFmnm2G4yIsQkkijPFs9LOMUFNc2UmT05Ae+nnmRkZ7yXT2sbv54Ji4j
zSZdoFJjHrXtBVXlOGurfm8Zyt8tyCQ623IbD+Yt8pOLMCpOgX7eTjgZHCA2Cmmcj7A4DydBd/A5
top03OdDDJIQfYtlgEMH4oSRfWIVvxmKHIiMkWQIpyPu26MV1JTmWJNodPu0heucRdDZJ0yGoATX
fybHyzQyFOU7h6ODTJUy0+G3kkUZF6Hft/tWkdl6sF3lzG+tyvMr07zLR0tdaXZlY++cnVIf+d2X
pDI3AxsAlgJFPBw5btqwEEk17FGqF1vUwhVkfvJ0LczxlDvnmwOfLwnwAIUG0stZcepwqAF7zsid
9GHvC//CrpNn7OvTxWBHKKDWxuf3j6A3C3NOYEkH2CdctUzq4WB2oaMK3vntPhkKqPPEVdJLcHzY
FmNWXEyRkp23EpbEH4+K1QOVQs5e7hj96D1W05RQRw7V/ZRk/uekR8gnqsCJRLqyVdpZanxUjO/v
jzlP28ERRIBBURksP6an1M+PdgRPIbrOLdV9F6D74PY+uQQfsP3jUSjQkEIhxg6W8kV541XuLbue
4k/jT3urDt1VaNbNwjEGf/3+KC+NoaMvw7yZJGMzPJbI5fC1+ThsdYXZWfu4cC4zGJBFAOG3KTDf
QlehWmkG0osYDMTbMN0PmLbF6ojM7Ig2AuHDsH//cX6zOeZIgfLzLIZEDHf4NKURFhgAZtbegSNQ
Q8KY8mGpYx30/jC//dYz1pqCi4Hl3jFIfkxsNABpzu/R/AGv1aN8eh5dOve9WBkgsRb6rvyCCGPw
FZaTfwqh/7sv+Xrwo52CJWXqZlVt7aV7KdoL274KwhO0wrdDUNsjjyNzQVYKHs7hPHaGlGqqxM0T
0vzpJp0wy80SG9H+1Ez+eJ2ySNn4xJUwZfjd4VBKnwkRJq27L3urXyU65TUYR8WJFtuLvODhOtVf
/F3nlUEEL47uPc2Oq4juo7t3nC5P4KvkzbegT6G1+DGIiqWfg9tYWPlUohGTZpuiacLvpUwBDwTa
ENteXgrxUW0zl86Bb4XJEjiU/JqZEulc2WiQg3z09KmOO0nUbEIztX0I5kmK0pzRjOeiKLsbcLUQ
Zxz4TOB9BZT4VsnVbRCVrJVazMqkBsqS352c2ueJg+7tocP3NwgyoaPT2XxJO14dB6aWlHTiensv
6zRfFZlv0DutTzk5vQljweZwdpMnAPSdEeOHL1PiN1fpTu3ux9mmIfE1NH38Jrf1M92N6ACVYmwu
2h7JhthPZg3WOs3+CKA638x09F+q0zwGkNqjLGWiqIgfhhLszV53dwMN66WuJslW6XO5SkIQEe+f
BW8nFmlZSq/4XUDMokx8+JXpEpaZVjXJXq2CZGlPyL9ZGXSq90d5O7GMMpfMqIjNbaOjDakPmj/E
ep3sQ25qsG5GYeLgUiIC03fmjQy66jyQdGmMcgDWGATFiQPht+PPaSloRFLglwPx1fJBQVekky2T
PS4o0VXRdB+VEm5XlBPkWJmCvOEwoLNj5MpzGWqnGuRHBe75pfL1oSFY9MvQ+jsW4xjS3lHC0Ir3
Kcz1Hulrrtfq3MZmkgraWDzEYYDazggwBR6n9KxySrflqIkTa+s373o2swdKDugN+tDxW/ALYRYK
bwEm4bQZogZ0dpvXm/ff9W9HofOsEePATnxTRpsCtyxtVlReNtQc02E4K9T4lJDhb0fhvHW5td2Z
aXa4btM+w8TZSZK91UAm7PuwgCBt1yfO3RfC5uG5O8dymgPR8keL4nCY1u8w7O7UeD8qiYMEcV5f
KmaF6kNQm14bZTcTbWF94Y7Cfcr7MrxMMzd7xG9c/aK6yJHnvj+sDIn8rz103221BTw99DZQO2WS
43ctUfSNGAxcusymGldplKC65iNZ4HcaoLv338xvdgFfBlLK/G3mdP3wy+hDQAfVb+N9NtFTbm32
OkbCYMsUDXjWqAtP8fPPmdRvi248hc096kG9bALIgAgrEjjy1o5TtzyDp1qQd+9lWpkr5g5coVJo
u0qFepkUWrwZjcHe9mWrrkuzN6/yzh/vBl+N1kHih/+NvQCreO5j0xkTx3NhUflx+0zGezdV7R3W
RDnMLCFP7IV5Rt8sH2KDl3EosR3Fyp1rD1XTTdF+cvrE85MBOVY3yHZRlk27KTeHE+P9ZpJnEXim
GOYUrbDjsJmefcVyreq923cfCxuVkzzUzUWvWeNuGgzrWWu6506gP9jlfbzTWhW1DrWrz40qT1bv
L7c3VZkZDUQERpjpzFD7uer4un8WRhnQtFE2VPJ1rURjqqnPSJSyVeDW4YZVXz8xcbhOBQIQaBHO
FKFSPbHo31Qk56fgLqcnS3WGfPdo1ZcK7zkx7GYuGTh0MsrmifA02PUqEMRehWacSUhZosrkesRF
7nPTGuODr+jfpIv139jcYSvmniiY2XPA9mplcBfM9RW6i7NsIfHGcUCX944Eld4929z2F0FbxM9W
XQN29uHVokpmO+hg1hX0kQUwZfMycNLy2SpH0SBgPqGHNqZGelXK1v871JpZuc1OzUvLDo160fVw
69A4Sy0YFkGnPWQCA7yFMob5dYODDKhysHrPaLe3w2JqevlQ4iyMhrphpjd1X2u3lNtAT0Ywdh70
ujAG2NIlsoFVHpR/B1EafkENUDykWR4jYzHVwHgH0jRAuMUEFlE3/fKu6xX5t8wqbT86LpreZovL
2EIYPm1cMMXhJ11tJhDPYeKe54MlL2GwBV9w1ZLcSkhxfTYmfCVyLTS+wmpC7yFOMv2z0TkRWmnW
ID5rblDeiklFo7eQtEgWRaESzE6sJaQtjfBL4doZQkM9wblhtjPS0XWrB6XOQR9nceFOgBUn1DDz
sIg/qjLzf6QG/25h0JJgE/1r/5yHtvuUtoc9DP7Cf/Yw3A9zRxWk4AxHeGlU/LTNsa0PqoV3Gbc6
FNWXnuuvFoYJdIMWPGbplKu4wObq2K8WhqZ+wDNnjgN0/hoR5J80Vl9KqK92JkELfl2cnLMYD8mj
OEoCalsUjVmYDdBfQM0ZFIHzwQBcbGat2EZt7exkPWQbK6jyG70zijNR+MU6Ha3ppjaG7rxNkhTS
vdwEAZRAJy+TC9dtygdNG+SFLYn5LLxbtqKqp/NIm1QUAM3aR/8cFVpcSaoTIcxhLjyn+MS7iP1S
GKc8z71weAirojLxAzHEvQk6cRlk0lnFjvMFexNl9+ol3/yYotcok7k68c/E/RxpRkrQBKDidkx2
a7PajfuiNe/1DOp1GA4OVw5yetIsMgD1oXVZtLPpqZtq04lD/jdfkhHJm2Yna1q3R4WT0CnywclU
/96M0K9HeTw4T30BENe0xhO32puhWGQOKQzfEYc76D6H8xmzbjq3y8oHpbeadThanzIrVLEg1swT
b86Y4/GDCaVXhVUUyxAAD6Dio5sL1JAVZNZYPiS2us6CekfdeO1MzYUs1VU5ZGtcpBamsZNB4nXi
iRP6Vst1L0bxwv+EbCa1Na9S6m3YN2djdqNWUAQ6scsE5ZD03mzDx8FEEymbJc/qc2RLzqsOkGuI
emWrayduvPlhD78McAVjDjwBSZOIHQXszjDGVqinCe6RPQJ/KnDZwZf6Ihub3IuEcqrI9WY1woie
pc4pANEtYWUcvqeiR00ypkzxALjH2kz+AKlfGZBCyny5K4bevU0UG+RkdXKFHKYm7ANGnnug7DxQ
nBTZD0e243iAdsvV2dqUhIJCovCk+9mJ3XaMw2QYsjjEymm4QbNT7fkxXuW0WqHR8EfW46H1NaQ0
lDDZCnpQmySz0aVz0iVsuHrhB1AcggrkaO2H1qISNcYkWUUS3EpjpWCk2Zaf/vAcQHLStQHkg6GZ
FdSPDtBiKNM2j/3gMfKD3PPTpr22Nch3fgEXR4PYtuo0BBtsYFvvD3yUrTHzc0JoEe3xD92aGQB0
MCXNhOuhZVaPjYD8A+GIHhVyC728LevxqTK6hzgdR88OXHWOnz43OGT1BkKQmfCRI2xvwp7wCaTq
p7wpNkmrfws0o1lQq/2cQ2wXc9ZckLMj8fj+kx+Fyjz5jFV0WLEUuGjOHEPNFKDyIqAm+1ia+qWP
JWOfFsvcca9qFz8YKTxzNjBWxJP2U0Po31HKf1B/sJhXlgMW8i41U4uE+F9HLY8yar59/eu++dR8
q/+6jIg8/rpum3SMZPA7J8DffvzPGMc2P3DS4b895xtAtASb85c1oPXBAqHBvqDW9AM+/TPG0Z0P
REMcjRaBDGZ6cxf7V4ijfgCQTiLDETqDS0kc7D8Jco6SIijwBAWzLyEhAUAxcrPDnaK38IK6yAo+
lh3U4a4KzTutjq8KYhKlLL/1oMXyabr3x2HcJA5esiJbNU5ZLaBL9KtKGl9fTfVvYoc5Ffzndvj5
PPCcaeTPdcgZvPJ65/YV3PBx7IKPWVKUayWw0Kmff0lQT10qCe5WWas+vT/m0aabYcCzLAiNFgIk
rLaOr4ja0KUyKpHxMFrKualVqyzrq30whuWiqcJ0VZWD8GQJmKCUIY2oU16Ch/UYQRhL/kfRfu49
QUM5LgtmoWyZ0sG5m8xx4SLzH5aQhgQ+V5ayUxGcR0zduIIeMp24O94OTNWMQjrXMV1Y/nc421Ud
hEBKDONOtxQUXm2ka3og2gvD7+7dul/Xwro3tWJb5uLjiTl/EbP8502zgnnBQMp4zyA2ZhbB4dhx
J0yywjC7TRbJAlHBxeXl37td5tlesKHafmFeuSvzqtk6S2tn7SL0q6tzNKyvlBX+FEvXc1fIqvPv
558rttVWbpvFTbVt+K270nf6TbPAr4Mf/NJ5X26sJWKoH6tzdyWWNv85/tx/HLHg4iDHdoq0eles
tKvpKrhwH4db9FLixXij77qF4sGp87qFvapWX2740C9fGn47eO2SefKi5a25bD2Ue9e0YDy6JCtj
gZrkqlqqG3WTr9RNt67W2fd4h9DMsvfcrbs1l/Em34J7QlBw+qpeaTvqW9fDtXKOi9zKvtAvla26
QUQV5WKU2Pg0qmMvn++szJ2yNhbudroRV8Zu/qR24Xvft+f5ArF0z17Oj+Euy215Xm9T7z5bkFt7
2CttUD7boaK9cR/qbb845T34Au158z6RdHOp7NEWPi5xRQjp+aWppLfr5fUDDm3npZdvgtvucwS9
u1mEDgIbK0TbsPHaBiuUuFbaArmk9bSNVvmGH10RkKy/ba7ORrCdlXc/LvptsIRKvOBfrOJVshx5
6pQpl/M/l6Pm9YvbEM26Bc4s8tG9QRM24s/Lfqssg7X05r+73b6/cF/SvqPviQmnjZABJP/5SD9c
t4XIekrBRgbQxA0grvfO2dCVMaRguekj9PbyMZ6dBxyiiqa8+PELuqVhm4W7lz/VY/+RVke9KbOo
gSBJ+SmSY+dpQ4FVWpdTFLa0Ut35Wu9V+pCfvfyiIWUQ6pD27JYdSk5NEGdzNLCNBMJV/bUvY/XM
Z+OdoWf48xeZz6UfP7CX//y7l59DodA5kaa8eBsfzQzUAlI+7jUur+NA1J/kEI9om9+SS58pQrkQ
MryLm/DCyb4pTXOv+eYSZborQ9EudXMCXuusZ8ZQ4MKLKz0dpwX1axDiTyn6BzuWn/LcvS3tCG1s
97zNmqcWBLFf06WWnyPRf4Sds83hUptjhZhne+Xm1ibS9o42OfTr3Rv00zZlMaCoOoUbC8NUJN4v
hiZZ4zS06oW/ysNrkmEUf4uVj+JXbqNgaXXbFG1rUB5LIZrz2IyujRR1xDK9o5t832PY1WM5+P6i
OrqBXg5DiuEguV86JRARDxdVFjutq+tZeKsmXDVNTI+azg0tou8qUL1zOrGaeUOjfk3pvjsx+GGC
NL8xXhg34CzK73IZHIUADm4M49Bo/go1ucEr3T7y4qkvFqIyEEWsm+auECFkbZrH73/rw9vnJWzi
7sMplNBMo8d5tJPMvnLqASrwdVzr35LMxSCxK5EnCVD7pq2yiBvDRJqMWp4LXnLz/uBvtIoAH7m4
LFEMRvWF2PAoRyhEi7FmayKqriVItorgLs6c5FxrYdirvpKuqebjz2bml3mR76Ipai8TE38VLTsP
6SYg7yE/CTHJZdBMKUZ/xZciLuqHzK7iE/YEh/NEbeHlSUkIaJ1Ci9GPYiLp0JRIiR8eWi36CKQK
9TAV47vIsM9hVH1sExNWL2zSdEpPYeFfKDf/7GnSEZJ0oIwup7qBuNOxvqvWZ5Wj47F6m8p2mfa9
vyq6abeGC1RAjavQ32v1gFJCMuGBGIXA1WwkHWXa0sedtRnK1r3AlX4b4MZ63gnt2Rllf9v0erWp
KuRxX/5o5TgdmgJhaTnCU2zU8bENsvTKMNVrpxTxrd0U/qNorqasHy/i4My1w+6eknDlhQUWi7EY
1WU4mLFX97I7m0B9LBEpbO7swL9Src5cglx/fFk/f5Qu/ReIMv/bQOlzwP2vU6PNN2rvEWWAf1Dp
81/4kewI6wMpBN0dNOjo74PX+pXrQKlTtTmv/YUs57/8zHWEAduOIwjVNrpvRP183M9cR2gfKK5R
5gXwIpACBGD2B4B0HoUz9J+lTOmHegz1H6o8c3aNSMDRGVvGrg25rFpNTlMmm3SMSd97u7D2kQlq
ZR22vlp7ZdAZ1toS1fCod6nziScedr6TI1Td0W7B1TNsBYY1kODaM2rXcXpeJ4b7bPotGqNNk0Gp
cSI3MTdU43pEUqauux50uy6JCXRyLOp3zt9NahntonbVEcVtt/QvpePWCG70TTh73uVK7gFUwnYj
Ufvhomk0w1848AK9wIYwdt13fryNOtW9aKx0vArAU38SZlx+zws5e/qE6qdpGgFYABZKPuauTA1c
DtIeof80VK8iRB8+NmVnP7oy66NNSC8mx50jxGnTGgMMEPxe2PWiT7OJgC3I6k/oB2tfQ5lp6G5P
UfakN9xlC3UMDDpVzZThKaN1pb90whq/UA3W/rMZWtO5RInW2im0/bia02tdVFjWtL1bnemhyJJN
VkvlqkpNKNVuHsdfwzhRANUJMZ5VVkF5Ru0a28ImdqxTbHXo63mm3mA2JCql65bA5+po0fjSoKWk
gKVdxalhIC0g24J+IiqwnN5R0KF72+p/i1pqWNFbaXULtSKYFUjw4YgbysRLNRGcnqXeONdVYuDf
nQZOOHllVqP7OQisAFeKIqonIzfdz9AXEvRcjIRuU5312qeOznnlBSGdvGUyl1m7sHKsrY+0EGCo
IoYxpemyQfuhFKWzsLN2urFqCge0pca+2DqxiOtFYCeojii91Lcd0vv60lJ7LNhzAprHTOLpTV8+
tgPPxXwqWTiNNhIH2zJSNu3gYiYlhGKXZ2VdIPuTmir5YynzEq2VHAE6D1BqoW+bEpeiQbiIUVBj
cLpV6IYNVmJRhaq6G1f6vdPjKCWHJkRZZXJovA/E7pEujRGKKGsM8sRYY9tSd49DUk2Yw9vxyDt3
28w6m0IZt15MlfJTGowwv3zbss9Lp/Wr1Wg5eebpjj+T0i3TzlZmViCdSvPNubSn3Eo80dvOuNAh
QCJwlCoWFsF2PU3buMQGeyEiYMnb3EFiENEh1CBAXyc4ao1CG/6WzeB+LBQd92TROCnzU4sanqo7
dvw+7ce1Olbu52pq+KSyRQ4pHIvqcjIkBftIi9Vtk3U43vZxzrY1rGGGc1ghMqWUi8fvycDla7cT
lxqqaQ1tyBgVyF2I67fpuSonxGJSy+q7RoPW8GJQdclSQ4ZsbrBTIV2khpKnIEV888nOcpl4hhhi
kA+uKJlMIap9LaP0e0q79O+sbkq8kqvC/9YUBTZc7MD+yuz0KV6mBYgKr61zXFsBUSA5nbhVSg4Y
aeGTk7h67/VGaWmePYRq4AH/a1svibRgot8So3oLaStGDFpzJpXysERkN5kXjyfNuLbPsDot9YVo
QhF6RtJhPlEI2uYb01WmG2r3BIelGWbZUnWaTIX2WqDibTsKtW1Ie7a6s2qnjzcNaQB2vimY3nU+
5Xq/HpWAo8miZW1sRzdB6IyOOsehEYiKCgtVWlTZRAFRcCp6pcJjiyB47ZdkWWu1S8Rzblb4VDnO
EO2dJne/5r7aPsuGjsGyV6O621iqic5E3jbNgzuMFlFs2iXWti0aXa6Msa2xA1Fiu8dgSAsKTh7V
iL/wOEO7i6wsGtY4ooq/B1dggcIXb+9COwnCVVYoXb+t8nYyNkE6ac2dqEJWiKKMpnVDd55Ewmwm
FNwkcMVk3fc1Hos2KJevSmzVXmyX7jrOLBSIi+DWjY2BU7hsY4wUcztLsCcrtpKsemH6RHbVFPFe
wR/y/kwX7SAz9heWmW2iIRcXUy4v457EoMz8ncm7d9D3d/Lxhibcyg1GtJG1fqFl7VUSIFfCPs6K
7lqU6pe6iG5Vk/qOEWtnSdVujJaCmu/3i9DKmm2X9EvDQffoJdgGkWO4aJIVSPZEYPDqynzGLPXr
WMv7ITHYpQVxsP5JC266przMkhFvqXFr1OGubvATJ6Ebu4z9ID0Nwe8hGldZGT5XnaMsG7Mst3bV
P7TSxxs+joatYeG6JeVdlymcbaWJNKZzKUND99LSXKl4hNntFyeLcMnsAJu6jJaqKPpXqMz1vnPm
GvGTORrhuklVsL0xHQ9UDhXEi/oER+spSfHbGc+iqUjORG0oZ1CQHqDcZwtT1EsMTfJtn2z1PGOr
jtUuCRC2C6WzrYJsnTrdXU2tvbPcM5dKWO7EODEOn6dORXe1t8cdf//Jr4KnOhZ0WaS4T5PorLPD
cycxLpJuRA3ambC5V8dNVw6AK1Q+tsDgL0yHL6YSy1XWhbXr9abW0cUDsiOxzJAZO7VqVorQ1zDI
2KPTeYwZYyq1817DSjyTaCuZ4rpF1tirOHJgnu9myRlYs075XClQeOPkW265SJek2zbWt+ro7It6
BiZPRM4j2c5+UoWnWsV1rVOOiQBXTE52yWGEcv2QRatwiHOsmoAshRKt65zeQ6PNkUzafIly/a4q
M5A07EavndSlTdJU5uVDp8fPnKce7f1wp4Ai61DMJTTKOQQiXJ9ECYx6TexzX9r5eVmmn/Q0fBpQ
/fxS5Zr2MMhw3Zr4laH44KIcgi6P4gyXNRidZeyGyBXmw20X8pmISyWrvC1xBFMUXZzDCPriCJSC
crvTLntNGxfN8CwKjALc2PrGcMvYSa7CqMJSrOlMFxMfnxgt0y5jbGGN0C83DvHGUi+UrxNyboic
rKZ08s/0oirua2ETm+iT1w2zgOmNiBHxlsZdrCJdlLotZn66hVaj2omPbdVNF1MSLJOSomBawhuW
/4+681hyG0nb9RVhAt5s6cuoVFKpSLU2CLmGSfiESeDq/wfqOTEiWEOGZnc6tGqXzESaz7xm/GDa
wy5PkX8rTMwHfL4hPZ3nvKjIhp6aqI/u6GY9FRPyt1p712RFwMon36YkfjdhNzLBsbBU9KS5zl07
us9em66JMBLsgfUN8ksvpoN7Wjxg3uJG29j2sApE33aW/Y9WKD/gIFm35sYuQ3PVivzQdpiNa+Ld
2EQPQrjPppF/LAB8Sw8TBa7USA+eTR4ah9xcGAb871AcgprNFtTQvjc4cays7Ess8Gxq5CtRxmea
KKsg/l5U/qOdfUjGJ61r2M7lSzda927I58eYlihQWydI6Fi4nVnRNDx30THD3c0zqHM2ODAEP7Sy
fRxRC6esGL4DKfigt+lOyyjC+2NI1vlzMCysPWxjW8cCT5lYIVuocbEjQYWvQNMd8E3epkWvb/p5
KLwAvoRB+WzD7DD2oYVeM+jbTSTcYNcP4r2Dvk8WuLtMhtzM5vRd1COy7sKZNoZpd6uxIRrRp/ZH
IZHHgMW5SSe0GobCRuUtfxociRVxU2xExnUik8/5ALuUqaHSOQgk1pz6K7E1ThTlV2VqVb129RGC
kIuC2hfyW5zfokn3fliYxBhDWMfkBW2LfqummxJUla8XOKt3zYg1Vi6+ILGGa0XqZn6K7TtmeYls
dRzxSndAPSvsNIgOdGhWsuoS/C8Gma/7JLFxYXdz+3vjpPlXw84xMAJNEVZb1wvdBknJPKfChnwZ
sVZRJM0GNR/j4Lg93i6BcnkSWyRXVgBd5EPl5wZOP0pa92Qw3U/WVvR3pht6ycZNQiTwVOW7H9Io
z//OHAP+fqgjvQi/F9k+3a+HaKVUVBz1jGT+UVPEV+/dMGmfPbhuMXjh3n6pzMjwIRcGdkZ+n9tY
V4yq+sHRQkZYNRlE9By9NUieBeK8K+UzsU3lteB1DJ6GD8NgSolhWTu+z7QKq1Yg7oGD9VGuhgNP
j+4jVRSB/BvslB+Yo5ee3euVa/Ms+uYcWQaZ6d6XItFOw1RqT0QmY/0gRldsczl6PwxgdC6Asw4F
XhTKpm9/XmT4r1IbZ4Ic/7/VGSDGXis0fOykPK8z/PoP/h9yzPX/hcSf9zs+7N9d1eBfswwQlDAY
hRCb5hr1vysNvvEv2JQItoMf0xHzmFux/6k0wKehDEkxFAgFldY/qTQsirmI/VMDIcExwY7RWL2w
sSgUAq+GK9JXwOEIs2aJiWpoLDl8YdjYalVNMYpvVY3iT1oJ5a6AzgIl713EuX9btJvd1H9+CeAT
D54eBD1+zXnJo02GytdqhU1Wh/jWhgoHTrIJ1XCM1prPQY+nfGLL5ka90pgrxr9VWlgAuN/wCuB/
owLvLfuZsiUrTJSXvYoiqd7XpcIrudJz664ZyinFId3WklVMsZcic1u7+8avvHe+R4Nk3VXIIBcj
rNobVe5f1I7Fj0IIivYE5SQQAN6i3puGgTHoUVW9VnkRw4Zq/G7jSavzVlLavqTn2iGs3GqZF22q
Ymywu/RTU2yzrNQ+4UKc/qipMHzPtRY5Z4u31V4TtnR7+hHDDUz6gnE9fzcP4ad5AYGwwGBb9EZr
EcFjr+PxBWhNjSZeTCuDxnDSZyuvaSX5SRLN2qxhxpsMgtjR1kPgZH/bvZYj1KzL8WGsyvJIlmGO
N77uOX7rn99GyZ5uOaAmH3TT+Z6qBfU6qwvUSzvSmQgnJNpN6SSUQ4oqv3NY0VuM+jdHhNtK/ZDi
HX+dj1jYgewLrVMvWRLmvKRdHGJhWRioypVJgVunsvA/vX5y3h4TbBUKFjZXw6Lm3ok+N3tPqZfE
0O2PgCrHz6KthpMx4lrLobf/vj7e/P87352QBumFU3AHogYc4HyOCAn4Ld9RvdiTc49QBKi4hNLe
q1l5GpLCliYR0wnkc03G/f7Ph6bJgG0G98wMyjsfeg70fdHI8aWohDx0PmFvMLnO97LS5U50jn2n
99FcgLLbf2roPExvy6PNk1pOmnsYqYhZ3R5lrcXIuRH6vmRkI5/EB7JKcCXNaBgbLTKtG9v2jbEo
AM/l39l77IKDEFWoFOb2iJpOZ8jPhvLbh9DT2m4Dcty+Rat/Y/cwGPxoSOcAeZZ+JOB6qA8awfgi
Kr/zV60vG+Muz7uOPEHv4neNQC3pcP0zvjkmAFGEXSAvcmucL+bQ9lqAGz0TjJzvqvERa6cChvlV
KRobG/dWVu3m+pBvralDcR6sL12nCwFiI6HAmqQN00zahmCtfF9QCz8Crft2faD5vltsFMRq/jPQ
4jT6De3LwJ/GF67nZK5CpuugGU0MXnLvNRz86FA7qfP9+qAXCwpgFHwVeGkPpArGpOcL6tTZ5GeJ
pz45TQJ/JogHmm6hCJx6l5QVhFiyGevfXIH/eiQW8ALECVAaQ8GFqx8aMW4PhEm/A6BkXU3IwnnV
a6pKq1q1U+clWxVkRA8JdeRnYOQZFsEm+TwMRamBA64N/a4wzS7Y0zxHEmsyTp5bNaconrxnuy7k
zuS9f6wHJJ9bSn9eTws9hCLSrXPljiBNqGTjcYtmS7JxogSjz87uQyz47FAdKJfWzdqNZeECjUwj
oOwA8J+tKPaHQxmFzbFPMpJ1Hp3hM+m5Ff7A4CmavhYpoXrZj/6jAh5PgWNIYzAPlenf4l4veJW/
Fg0zFzpM+B6B8vMWn8quei8ca7d6bRwNZmwcpZa3MlGXx/+76bucCN3RKB5YU/9NtW5+1Og4oN0h
6CUcGkrJt2wOl3uH5he9H5fCrgn8Fxzw+VfUq4piqB+2r0YxoIuWICi2Q50H0h/2vpNAXa0ZbhzG
i6hrHpPgdcYaz+ROd7FzIhUM9VCW/etQGJQwk3HMqcT3doZ9zjBB6fcM0f/AQpOWQu1L/V0UDIPa
TVVvdwdlTCU1IQ9lovzGU7q8JebfBfISeBnAIAqR8z//DZ+sqqF1rXCoXr22z99FUxce6PVRj+ZB
w5Hwzw4tg6HwAZqOjJLm/hKD0nSxizOoJhHWjK1vYdj53216VBTT2naAL+/5Q37j4l1eTgzp2LPn
zgz2hn2yeMWk1ZKIUNF91XJrWjcIPB4BWuo7KbPhO+BjUT5kLiy7G1TmeQv9ficiD0NFm90+h4jc
Gos9nyNO55a9rX2ykKSWexpy3nur8+VfaAQoWF9c+lxXBRW2dErx+bm+zgtgAEeOKxcjKjRxQCUA
HlykFk2YYBU09t4nPaOPv3KUn6m/pjQanY3TuF77Kq2A2nQ+OGy5MnxFo0FzDuMYC31t2q34mkdW
EuwH+Nj+fnRi+eKPgLI3wpSG3CK2YxbrdhzsYoPqoYkjObUVdz3Jzm8ONm0BnITtFoyi2sckC6az
DSvZaStDGEO3URXZ4c7r9ODVHxM9BfZfNMmqiYyUimofY8hcshOofXdo/w+IFIX7KkMT7J1SqGW9
N3Icfkjj/OrnkI6j/TJKurEfHDnajNs3Y6tTCypF1LxzQ+S4flxf3IvbY7atoSMOjASeOAHE+YlJ
9M6rfejTn1AjL9p7D2eeT40q8ofKTCp3GzRslBvf82ITI1gER4LtRNpKVrHMOMypLMOkLl9VkdTu
qk1j+3074zi2eeRGuH6ESGh8NCKjvCW98ubInFVatUh1oNp8PtnOCSdDC/vilVcP61qULFd6a0IV
wKD0qUhHbKmzEKzk9SVeAJ8Jsmc8OOpvc9z5yyT0fFhPSB5iXj96mJ3h7hppOKdgMrzgvu6p7OyQ
oRj6tV9P5k6lmv7gVxNN+S6wZXzvEIMl98icIVmv90n7Ndf68lZwtVwXh7Eg/XDCyab5tYvzTUte
Ly1Vaq+dcBtcrwuz+pp2SVNuw9FWX5Uzhi/1GNBSub4yy+v617hIExDSgfkhtDtfmLjpsUtTRYSE
W1i9YlVmbXI6Nx+SPr7lYHFRKflnrBn+rCPdDHj0fKxxMPyqNjTttVEQj1rZVl/7UM+3WmIa68qo
E2ub+zkunlQD9fSO3MC9ax2Pbsn1OS/v0vl3gA8hDwHvxJu92P3CHjUvDVT4OvbKtw5Tmk2fM5kX
27IaaPVBk7YTxN27yXykUXiTtbY877xVJvOH/mvruEf8Qq789kJOhi8qL4QRD8ldTzGI1unWl+Fw
SgcPU/XA1MLtn054HpGLm+eYSo2+mHAEdc7Vglgcw3ro7lGOrzZDPgxPeeYj29pQkl/p0dzKaAv3
li7EvHF/f7jm2XoA/tAqRAzD/RXH/DZbKO/e0GboQtRRBkaats5jiXvZzrfb1FnpzdDjyGk57z2v
bLam4d5CKl9u8F/CavYs0KfDfVhcOCIeQx8xaXRl+3F40IzS2zuFU24FuJ5bz+TlxoKOCJWV5Igo
EFbq+QaXwF0T2pxIRk3gUfrYyf+CV4qrtNuIfdEb019ohYxbrc3ErRz08v5gaN6QGT84SxIuPjFN
Mc3UVSCO/uTiXdME6QsKgfW2tnLnfpJBfQo1I9hd31dv7GREYuG8UZwFgbyUJ1IqzzoN8bqjTbuo
WgUKNv0qMcC8rJMkxTTGsJUR3zi9b8x0Tux9oKQoIkIqOF9kDXAUr3uZH/Mgce/bbmo/sbMmolmR
uKQ8qB20E63l61N9Yxuh0YW3Hd6BzHWZ46dtEE6dNRVH38zvvcTHbmmgurI1h3C4pWD3xpGhPPNL
3x6O3+WWnTis6JPkR2RE+i95qIKtYccAH0Ra3cV+bT5U1KX+ivzKeJdV/a2v+vbwEJGQXCIlXlJd
WfxIw3SCr9ohaP+gusYvsHBpqOLmXel9rEc0VGMD/MImJmHd1LTqbglevvWRKWvAFodYC+N28VS0
iaJaHYriGEozPvJvyI3wmoD+rl7OAGF69kor5R/WxrirYKiAFYQaRCS2xAxWeRI0Q5UUx2l0o4Mb
KMyei0aXiGVLQEiqbOs15pZDvK5JsK5vsLfOEqmTSwwAmv8CE07GmgoOa3H0RkPT1+g+KegQUv0M
UabKoGWN9a2r8SKRpvI8C5dydClCkEUugo6498sYXcT0BJBqhHoyNGm6T0AlbltEdiQ442x4jiJD
e1Ig3Po9AbRz7wF1S9dsH7CQ15fgMkCYf49HkjFTlAirFrkV2qJj37RxcgL+ZeUz1qIP9wlHhbvF
rpJpHZMHqW0gqsTb6qpNq02D7Wy3TqiG+Tc+yMUxmCVX/wlUzLmfslgc0Gyh32NgTJwIF2PMS+8x
Hqow3HepGtW+lXot90VTNSgCuWaa3hWe9j/9BqrBtKp4wIGgn9911pj1qZHlyamRNKYH9s5Bq5Ls
qxD9V/TIvNcEwQ7ELkKwi1EtbplcXpxCloCOFs82ZwJH78V7Rtt7KPEnjE5gVLwt56VOVzU1oA2Q
uOAvA1WjR5Oi/I2Q9KK0gVgRvaQ5ZjCoq5Din8+6rHvw5WmjHYGRo1g30uhZJxVpXIYe2yuqJt4W
L4vxPor19tHGtu7QjkJ99CN9eD+wMW/Ukt/aCND05lI9v4gX5/znKBKSppi8CFnB3oCtV1jGBmMY
jJUtODgrKx+9xygUzaEcUfrk3N6SsL4IK1iPuTcxt4nID5fJt+EoAbZsik/CTaJPSA4HRy0o7MfM
s7NXV7Ndc5MkdfZdTWI4Xj+SF7cSQ0NZnQ1SSIEuCKOTOU4ZfoHRyVCyPLSFLfkSNcWkOhnvnb7y
99fHe2PHkY7Ss6Imig3DMkWwwMP1hqslJyKs4aXTs5ZUzEScLnEA+Tuh/RxH7Ibrg74xSfY2OiNz
dkhtY5GAC1+0Cvxnegqg7r9Hw5ZrpTbcl1GX75tJC28ko2/NEfy7OUcTMHKX1LmR1MAF5SpOqRb5
j5auTWuTqgPOp3EfrPHTzneWmQU3LteLAAZ7K95yalac51nc+XwXa9WQBCEyj6fCyqudXsTBzgLG
tTdCQb3l+oK+NcPAmwPRWUWNCPF8LLuTPDYgKY+9B0peUax+qYzRWfegPA+ydwRJrR5/uD7oG6cE
6di5RUlkODfBzwedYlezdECFR63T4NRFQSpOeJN6myhz+g3RutUDO8Qlw0td78Zb8cZLSixKFdbF
swui0bKhB3BMN1MUV44R8J9ihRuxDQYua8x4XUkj/OKSAmzizMlw4CZ+bQFp5z5lWIWTtmiz4cYx
uvjYs70dO5pIFXEQIvTztYgJHMcKMaSjKzVAuqPjpytAswBgshbgwY3PfXF+5tFmH2QqCOxrd3F+
GtOMhOz0+OhrSbAN+1zf16HAZKQAaxNXY/By/UvfGm/xKoZmrVrVy/jYRSL5OXmhRO2h7jFNRbXn
W4Iau/k/zNAmECWl4w8F5/P11NGNihppx8ekrr5GWjfu4CmITzKFERBXRfL5zyc49/acWaEOWNp8
vn7LmWkKpynlxvSotzIBgBzk97kXNTstpGu+JiD007vrI15uGNJHjG944KgtG0sdayQBBspwVXp0
9W5a1QF431WqU/roK7gQN1bz4nqYjZ8g087SoLM5w2I1/bygJpmjruin3HVaquG4XvSg4jaqycdp
43vIzRtxK2+pnl5uHAae4RbUJLgqrMUdaIymcKTrJEek9Pt+PVZBpm00OxHGtke0+xUI6VTdWNmL
a2meLO1EtFE4IGhan39LHejG5IedOLZAYl/DpKumlTMGwZOnKf9TOGXjj9BqQF3aWSz6G/fAZURN
lYtGKoXWWVQWVajz0csWFKAmLHEkuAm/wO4TH/I8tqK9lofOt7LBt2NDed18tryY3F2OUm3NQtY3
fscb2wtsFFXYObAHL7EIJMMQOnQnvfRIY2rqt03qiGiri2GkSad5n67v5Yt4bZ4z8eocQXr6RYm5
4TGVQaWJI+9ByH1bKPmtGanb+tStEGKkZICVelt9KYoopE0gKnG8/gve2Gfkzr8CdkqrSB+crzrM
yMkXEzWn1Ow68wOY3HgvIlpD67Efop0+ZZnxp0HqXM7kCZo14dncyzKXQVNDIeQHxrvuGrmpo4D6
tYtA1oumtdi6NzL4Ho1e2+3TzopaXoOb2przrM4qffwE3vsZbEXiTjP0fNaZEoHm5Fp2rPEE0VYV
it/venhb33XKyigxOP7gnzCF/Lel4n9vor85LknKrFAPIGJxqkVTEsA1YXbM7TT9hQE2x0Pd2fmN
r/rG/Gi5kplQjqByu7y23C7o3DwHwxok0vrstH5+ZxQgm6WPzRXLEb1XmTveuCsvkyFab+xj0j+d
G5MS1Pmq1oZyoiFM8yMKjir6KkLw7fs+MjsKUJoVvRBKNvZG51nvvumdPUw0xZoCTwej7+6kqttp
q9UDWgHXt/gbJxqJMntuxqOwQ2vl/Ge5sJyiPAjzo2HV4HcrOI8r2iJ+/zBaRaPWfzwaBENAniz/
rLS1vMZsoA4dWgzHMpZd/SHKas9bUfP0xA8nNO3kxp39xuRm8CCRDOBS1C0W55eeWFPqGM4f3bbF
JUizyLHW1Lvk32iHuX9dn5t9uX1ZP/YuOB4UU5cmOobs4EAiHn9EPs+aYGd2hboP00K8Xh/nzUnh
H04yj9gix/T8i2mpWaZcDeVxrET1lxFoHpxySZe8NPobN/Abbx60NOo3aA8iM77cHNCyu3Fwm+Lo
+lPXr22j7h+gkRoHOOvk7tI1Pg1mke6yyepuuDe+cfXOOupU3x3ql1jznM+yMHPsFKwRoHmdu/rK
djGU0kTowROIkpeuTacbW/ONW4Hbbt4lRL805xcDKphItpV55dHTI/NjgHoR9CPHOERTJt5h01RH
W/pRQDmvf8235olwElgT0vvZOeJ8nkZbt8lo1dWxMEfIBWWXbCtLlBtrhCHratOtjOJiPL7nrFlE
e+GX4sti92QjPGasnYwjNk4Kr8FSAm6x6byvMqqka5m0xq1+4cWGZcj5rFOComiDmPr5FDXbp8zu
1uYxmqJ0F2ejfC/iFm3XXEnA1NfX8zJSoiFI0wZUJM4R6H0sXpHMaktg3oZ5TI1RvnhFPTz7g4vn
dJ4DQVoPonLqQ28Y6c7ItOzRcGvvDrTA8Kfbae5LchVQASN+IHQ7n7RF2zHnFbKOPZnbIZhsdXI0
11pxsxZ3vnT20LrS5tbk58mdPd3zqMBBZysr9KGWIt1FNpQjFDnzqPwuO6Vxn+6VL73nbpSmAIyh
6m+6Qg9YId57KqomxSPRc9/5euisw6l2W/gysfp5/ZNcbjmePmIaYE5zPWhZdyuFkNisO9ZRK7Lk
Wy+TLIRqMgTmlmgnyg+QmAF/XB/zcs8xJl4baHOBLjOXbZ6WZD1Fltg6VoXvfU3LMn+qB6E2vR2b
2+tDXdz7rDkVPfrAIA9RsZ1/ym9Jntmn0/yA2sdeDXaLo3ZUZJtm0NL99XEuLijGmWu3XIkEh/ay
mhr5nW7XY+RAvcmqR9r69peoLxq07A35w3Hwllh1lnXrCXjr481yjJAyqFyCpzyfnauNqhT8omOL
Sa676pxehASdTd/TX/c+qy6Yihu7+K1vR48ZLdhZVvEChtu0NW2MqLGO0BDsRy3y7HqfDQqDwbL3
2xvxz+XXo2PCxIgSuJwY7Xx+ZUvrHM6VdWwSy9SevAbc2bZtpO5+v/75Lt5SsibAGXxBWjW2u0SI
AiMHMDM5zjGx9CgEBTXn44EI9Y8xd9mu8GPT3QwWLA+FQ112Y5Nebh5G517EOmCOhLzFNKkaVkXc
uc6xSgy1l1qVHZoBSm9ZTNDdJIAVWPNjvbs+58vNcz6qeb64maiTLDM1RtXH/iWeguKu7GwbXobp
/J3W43TjiLy1xkSxXLeE6YgiLWbZtEaKVH7pHjU1ZdsMLtiWUiJ6Cm4k3xkDGgNpaJAdB0n3P8yU
uVIc8LjrOSnnM037qJpUN7nHSHeyrZfZsDtjhIybbRl08mM8RhDn/nxx584WtTrC24sSe6+8IIma
zD3WmYDMGEBot7sCGD6QQhd8rHDrb9dHfGsT0WTUiQjp7nFuziepjUAUBWpFx7Zy/VPfKBPzuaRG
3ySNzNbZGnlJU7eVPdqUNyb79tAMC2oSe5Nl9UUxo9oZbecIGj9eOUXYPMeioXvYNIa80yBQHiMw
+v7h+ozn2+3sPYXgQLllLjb5HFxncbeLcfQLpNDyU19H+sHRlQsJsi1/+rTUcGPPcofUcfA2rgF/
Ng/cP93PgAipQyPLpuMTelFz6vpWd5XSqlOXRBjr2LI9GYnRbfl7yDQgtv9qNKP14CHIeGPki/We
+Q8emFxaGyz4sgxhlcqRnjbUpzRKi7UloVnXQ1/urSFJ7uypiu6TPGtuPNpvrDbIJrBBmN0CtV22
G+qq8iHdyeYUN3B2ZreCRydMm33S0xQOssTYulisbRs11h/todVunOHL0JHu+dwdpFcJpIvPfr6/
qyJygkJYzcmdOrNb4VsQ/HRB5U7vdWuc7L1HsJSvItfRJKFLUhQHzWiFeyfGULtxX1+8gfwUvjg8
phlCcGFlVSlh8wEEDhtxIbsV5lkrexqTr6kxODdewIXsMvOdx6K5AKyMuh6wxfNpRw0KS6FEJCdL
4ypYR4S1L+Pgdca2QKfnsRk7LUICUg+3LST4ApXDiXJ5rcu5/BQnUCNtSLRyLVxsfdbcfVBLJi3D
E8lPNe/Zih0t3AnZD/dFKxt6gAOTetcPadeu/bwWHsRtMb1kEg3C68f3chcTfps0valszFXqxYWF
VcZQtzKUJzNrnc1UhuUK3nizSWKtuWu76omwrnp3fcyLN4/VxIOM/hV0Mjpni4AJRCQ4TC9qT3aG
knfQdWqnFK2kaWrkVverPy8NzwPOQP2ZsgCkfHFHAS0KmtDp25PTmfapkvQeufu1XeTpaGY0iNKs
+65Ot/iOFPk69q2umIU4Pl6f9htLzYxnnTt6AbPPw/km6nsZlkqvuhOwpvg9v/SvLkuQhLVVvtW7
xjyErXkLy3Xx3MP+Rcpzvp5n/bwlzEdFKdQxZXenrA5CzJo40kBIHGQwulG37wcv9/eWKRAOouT0
+fp8f7Hczp+GudhDqsUfjFCd5Xc2K4kSeJ+dKE7Hr4PQ84Ovms5DbDgqYAsjWb4rI4WiEVIBw6My
guZL3Brx31pT9f1dhzwJtLleK38MKlHv0zDMdkhkIBtrdGgcVM9xudM1MzhAcUcgswPpfeNNvbxu
mQH5CthxbnjuvPNPJka9b/IsyU6OGNO/WqhZj21WxegIIQmw1TIj2xgdfQUowTE2MZZ5d30J3zgp
EF9oqVCRAEe+JH0EbSjLSC/zU+Vb8XM96PFTrBn1XW62CK9ElXejpPRLcXHxyXAfISGnIgiAdfnJ
ukxkXe8bxYkeevMoTU8cyh6PwMSdJiSD8UR8HwRR/Kk2Ufpahf2IZ07hO/EHAWv1KUMN7mWcGtWt
htSGbTx5Nc40YtoAvQ82mYOxInhF7QMtTNGtSpl1Yq2cKTw0lpm/WBDE1t44uWjJWTxvSV7bj0LE
JFLXl9Wco9zlNOn+kf1CRqZFtjiKSgusJq7M/BQAQ3ZXdjh6w6ZyG/RnW0cOX8A0B3dBJ/Aiok1n
RdumnUR1p9yksHZjGvvtOu+r5JucKu1zMMV2s4OXZjsrVVHymHEyY4JQWWPdg9apgZCZszeIiX30
jRrKL8L0ciZ8JsooM1yGxub5Dq1p8TRlNgiinqRptraZWmuvivNibVIzPoxeUI4buOPOE62MNF51
9CrucisKP0VOOX6Qgz18tXR6Zxs3DDKBxdzk7kxdy9Z1nP99fdl/xYL/+bE2itwgsmn0zvgT+p7L
Xn1olbE+clhn0rwd7bpCB8YadWnTfVZ2W2UIEaIb0O5KGIrNs04Fxv0IkTZND+i3BeNzg5AwjLYY
mp6fkwmKvD9g9dCWq2xsASRVYaN/EGVQHrEb9G2+He5cCNGJxEES1w3dD3bshOEO12cthvpRFH6D
/rmjlUrupBiZ8lpPcfre1rXZfUThcE5ATU1/9otGfg/0VhufKy1IUc0BLL/uUdlDa6xMXHuPV9Og
r0O7cz4bnTUbD6b4oG30ARwgIkdV9s4BP5usRJLgbUUZhDu46GZUlZt4sdyliSM+apFtSn5CX2U7
3QQedKfzJmX2zpUjS5VpQY2yDvdQhBDejY9zdiT++Ta8ETwVlIJ4o5YbSSt6kzXzUjyxI8pu49A0
GG1NVfCQC6O5iXw7P4LzePTNqNHQWeEPr935xg2TSNLVbO10lSIvYq9MGj1yk+KUNnzTzdxsVlOb
1PFDWZRj9n0KpPGprwb5eRwkW2BMENi9sQLnlz2/iLt+tu4MUHmehdsXv0hGGiyvqEC7S6aUCDa2
Vpqbrpw0c+2k1jDtPVSR5NbPAomOUl2ocluAVbj1M35BDX8/JUBjZ9YvrbAZOIC0x/nKuG7RERuG
KA/GIXKamzLB+/a9KEQCgCZuB31nh1pYg7wxdPGgItf6qRtZvTGUZrorISpz+mpFPSavbHlMN/aI
OsaILQifhvwPo7VC76PdWkP8MoTTGH53eorMzlo328G5hbs9rx3N8R0HHaVT3nmKcsavfOK3yp+e
+jHtaKeKV0nil18m8ql868ZWlt5IjM5fynkgQjzWjDiDUtsFa88prJDdESLRGXsQYde1MEbvCXog
Be0iR6gNGTIg/Deu3/Mc5Neoc/ZBKXm+egEOnn+q3B/qqnBjwiffjNBWE9W4s9wy3JAwNDcS7YsZ
OqAJKDEyRyJI3F/Ox4roymQmz3MMwzlT1cawhBkCBy16/36sW8d8aDtMXoMbp+I8amWKSGjT76FS
TtJJAXcxLIrwvpVLqHIr7FvctTKkeM7DFNmvIgjl0RgbuWtzt/r6Z9fRPCzMU5eOiIlA87IWOJkI
IpdgqBlWn6Z6bTiDetf5ftXBuijt79dHOw+T50lSNqEkRiFcp4K8xGLi5Wr20+SlEVxx0R2apvL2
IaXivRZmwbMEtrzNXWu6j1ngG1uI3J0Pd3beCbYwkdThJs7B5vLDhqGozaS22D8yVGTYawEXr/go
QeKKrxk0WRlgxs7v3vvOhJJLLCLRYHLda1nRrkRFzY1iqWxd+CdIIrjjs6fSHhuB3pIuIP4uM99D
K3UR7IKM06ZqFRAqTx+GkqLmnuTIzz+UU4E4mTsYI0LAXTjU48eKysq0MkPwfB+msE+mvy0gYc5w
0KUrRlR9Bk+fXmvw6P3PSK+n6JVYokfXLqVtI97ZQ2LaTwnSkfUHbCZdtY7MqAROP2RW5D0gtjKi
czAYgx+i9JaV45OMSjxYFIo0zbiLpsScunVnFIkJerREvv4usKPcrlZd6gXZazxlSOPOfHxDbSqP
EGwFC15NnzvfTLJN1EN9WtmiilyEAL0u1vy7KsuG9KGNdCt+anrKVnuIYLl94P8RBdMu1lQZ9mvB
yOm3DCmd8BEF8CbbCJI6rg4K3ppfPsVe6qf5HTvXUwSNylHBpp363OFVjzVNIBzumaGzzWozV9Zz
bqh6tP8uLLcYmkNd5RlaBKVVBKO5LTS7jr11Z0F8NFfR2I8oHSa55v8MtDzoXs1mEAi0uk7lQQKB
wFB905yqMtdJXNQ17pVKxu0W+R9N/iSy8doN0XOc/gyCLCvuNQuBA/ww8rQ2kSErKrdeJdEUlxvP
0BVW7tDShFjZg+zKtZn6RXayzQlptcY1yuHeBAISHIZoyBE8jKq2v4uLXtOeoHVFvD5aEUBtRsNv
LJ6JXaq/AQ76wceo0YbYRe0IQ/PPyApGMW866pVoHgo16u+IChPz41iQ8jz0apQl0FxzRAoYwLdz
77cO4dEmwe1SvSJiqw4RhRexq0p75HcZIvMAZecpFZ7YK5pPiZ4bwbbE4BNwSqZFnTt98wsNK+4V
gLeuXKWZX9piPxjSKtpHSeJtuHtQjAbmU8Eg4gm398gxtpPWSsT/ZDE9DK7fW3slc5Hd0RLAGBFh
iTbp/OjejzTHq7cwKu30E2XgvDsiCzzByqibVI/vlCW1mK3rG7naCdPKKhtZFD2ZPNKKwapPCM7b
+n1J9dfNV30QuhPiuipzymHV2QXtl1WHpgDafRD2hk1jjXZ6BxS/wqulqtyZl6MJ3Xz23ZGVRT6u
nuxvJuTv5I6PS93PDo1W3+RRIzB0Fw4BqY4SQvpFmbj67Rw0LLsn1Ez+j7Mz23EbSdbwExEgk/st
JVIl1eK9bfcNYbdt7vvOpz9f1rk4FlUoog5mpjGYASrFXCIjI/6lLh/WxdGWR6sY0L1FH1MZm0Mm
pgZ34lAd54elsrX45Ey2Fj1qphMl/9jUKrLhcUyL2ul87KirfjmwOYz5XCdqHzo/8xaVTmB/fZYI
b23TfMbeBEYkz0dnDt34SzcaSXJnGV0NNbNAJMQ6j5md6VHgzGXfinftkiuoVqpFb1cfKhRxO+WY
dzqRAoFIzci/L+je9V8HpXASL1kVTf2nsAd1uLfVoprPSqv34aMSxv1Hg0aj8d8CpTbfuxCvw7Wk
HdKjAuNI+4SMA4Gk63s4LOkjKk5oB81CtwTB4+7cFVVDDaDBoXW2x50L4nY8oQPuw2hOMuZhdl6P
l9Ka04ZxcYMM+t1dGVfdHe37ynN0gvS66numjNd3ofw+lD0kG4WSA+kw4vRXzVoltMYRxSY3qLPK
ObAbqc7F44r2dNg9IPqjeVUROkc69dVODreBlj8PLZGEsg7JC9s0NrnGUJFX5GLlgTbEsNEzQsV8
WOY8vFfVuPmqWuNyzqlfmIe6hYsUpcVUBGmTdtnRqso9nOFN7iqrk3CIwcChWXBTa9ciXUmQfA7/
0JrSL+mgibMJhWwnv7peXlIPm78tUTwQtCk0b0sRtpR0oQLS/GmrIte8rOni5Vjl5JWnRs8HtN7D
NLR39tT2qYMlGgAsywZsB9GG7sX1Glu4ntUVapJ/Gk7ZeECDp8xOrVDTOeCNPo3nLMn68NBT9uB9
Gi792QlTdfn2etZ1++mS1CpVLmiYmQB8rn/FbFpNSF1LJj4xaur6qZ6jFmmXMnf09rHhfRgVnt7o
erPz+dstLqkLGuBNIpfgNJty5f96lcB0W4RoDONOxyEO2b4Y8+iTIwbtY0l0jE9Vh/0HYqsjtjno
+up3r3/39atBbnO627xTkMKgLC22KE4699ZgmIkdLGj/3OW6aC6RmOKnsCRR2tleL4xFYYeehdSB
hNq0meNc9Kue8kyFZ+O4DxGZljebZva+pmvjv/WzBF/FdmIvA77byq3lgzpOi9ko2MxHNlZmM6zJ
qFKaxFOBIO9UKuXv/r+k+TlUcMHi2yIVz9A+27y8FoEyillG0Qn2nHNO2ww9YQOoh6iH8IDgt2p5
mIfuaa29MCpoa54ltLA1KqT69caJEBfqqGwoAfSW/kMlxHS2rGU4ilkVn3LFyQ6aMiKp9frEbrpu
fCzwQuDdmiXRJbeEJgcrBD2EEHiq7DVTT0U6TiT2YkEsBWFjC8XpSAmjA0pHw4qsY11Uh25R7clz
1TalBfX6z7nZUpRGIGvwm2hAcitttlQ0jGGEkmwGO1RTpkM95G3+D/2TEbB/k+yhT26m/DlQ8eCV
TV5WWp7lv85q2mL+LgZg+o7TjthhZUVzoNUzHYwlK44OcvS/Bitx8p0QcR2bmHLciHmAEpW4i3ib
bYY1RsQ94ybsTkCi1E+pLqaPatlNCKUMiPFQu7H2RryOyc8j0kem/sQFiH3gtpagZpqiD6R/p2jS
fNEW0bsSUf9TKfr6K5v6mzDS8mPRR/NDRDr34fU13UZElpGiF8eJkhzBaQtAxJ9NzRsr7E+QPbMf
Wa5RLkqq7nNuCJwTSxwGJqW2jzNKBzu91Y1ejfxu8OXcsKRSlLtQhrteYLyqlCge5/E0DtF6Spwe
P4e5cP9r13E+L4lRIBvSZwdXqxM/H4fpzsJ45ZRBXcJzDfC9GLBLGUKaTTtb4Gafs40QeWUpYXwR
ajb7vKotLoe+XU4IzY4H1xzqk9KtP8Zi3IucN7PPSAY1DiAjCGjR0L6eAjNpUBvo1uWUJ604zKVQ
sRvp+nOWmsr3XkFUFz1Gy1PomXZvDdoMLWUVJeWWN9e28lEZUdkaq7ucqKqR49EklcLn0Q+Xuf31
+h57PjNXMRvBQcnNAeroQi7brrShdLM0V9VOzEDnI8AtkSJtdSoR7D83OZYSlUDgWjhN9DS7iwbx
PLUOjtqqn2pkCoI1b74ahagPEQ81PHO0AoeGLP5dKtZe1LlekWccJlc0XQrAHdRPnsUM/4o6QG8b
BnLSo5nA67rkChCHfxUll0pJEKDf2bXdfSxG1arwSFkmdWdVtsMTWsFmSjYV1ynKsJszkU3OPOa2
uQYTev/nUqnLD2Yz/sArdjxRQcgPXTy5l1JJ+uD1NbqOttwxcmA6nQaSduBLng/rX99tFt2cWfir
BOjclL9yJZuKY2y36nwodBsBq8awxn8SOPxfXh/3OtzKceWDCtIDKn/wU7eIfU1kVWS3ixoMiSNO
FN3FsaxmccrjipVGifhtjdX/HQ/4MwebxxVVv+sTVy/6TLGHUroZovVrr870CO/cOLVr+jPWZnUn
vL70eahAOZgC0voiTboeTtFrnGycRg0so3LflTQGzQP+NSZq/1VN2c0KjZ1L+sURKddq6HyyfXW5
w/5ayKrX3UQjew8mAwtwXA3ECdhz62OAm4IqN6q3ca6fJ5R100hnhSTvyN/z13i5oYzdDH09MA0c
cCLULT5O/C/H0Vqc/8dQQPNRj+augoa1ORwgS0ifRbgGaN8hp78sCjaB1ez4WTiHew1W+cf+L2b9
78YkOqJgLE3ebgicvTZFC+h8LUin2XzozNh5sJq29kqqdR9fPwO3Q8lCMEePvJaLcKvjXUyWtU6p
qQZidG3fjd3MU82w+ZJ1zV6f//aYS9KKSdCHZXSba/Qu/lSpZqlBZnW1bxqDgbpI6mCwwWtfNdFD
I75kwdu/T+J9WDmWCO2X6y0yWOjMgk5WA6dKbPRtQqP6PBt4jp7Ji4q9i+02hCLngWQStw2IcHN7
ewu692M8JiJIbGVo3iGG1SxeUvZO2mOw0OnNMY9FOHvYZJnozU1tnyc7H/zCLBNOqWjyvc+aXNcf
bGZCWdZx0AKxKh3tOSwoyjqvg4ZCwKFOcX8zEGR708NIblgUbp5bbgigoX0o+65/HUR7zQthTgza
WOjryhLAOaLtcL8kNoYiOiqWxbC0bz6S1DE4+BSouDUReLwelMkdAEvOepCk1rdRzadAW7C9Mgtn
T7fopTmViRLbl36JvW0bK4jiDBiO6YGqk4wLdBzPvJvIEfNsPSGNg/OKUps7hakXTqaDaCJMWynF
xev9+vOQOkOEee10bqclBjyM2dvQrNldJ22cXj8kcqau4w1LpkpCvMSsUSrYDKVTyFWsRQtQkxOH
OFH0p8lOpodwVuKPucAV6PXxXvg0dqgk3gMgAdm5ST0LlFYVuD3s0QpjLW3t5/dGXPzK0B24e30k
OUnbL+P4oxzBmQSivJ3Epp6ybFjWoHaT/ps6lNj+qHm5R++/HYbKA1U7OmkoWyHqdT2B7toVCKpG
WtCpsbHQNaHEdBCV0L++/jm38YW6CsJlJEkUkbgbrsdx8M5TcMbSAjV32BMEomClDPxLjXF6G8MR
J3XsZYIU26+dd8ntFmFkXBQQMJAs+6101Oogqlf1qxaMxqQEZaP/cegNPCij+E4d0Tq+/p0vjUZl
kgYlOD6Jg7v+zpJ3gxbREQpmvWx4cdlD5GOL2R70PLcvaOPY3RtHlNV1cJJSgEJy1NzNEQiVJqyK
aO1pj+GJNbra70HYl9mCCEcbeo+Ftj0AjMa1TmEM0Itk8IjN92nF6AKL7P1BGdVzQ06IYEAV5h6K
kekeb2c7mc+DkekC59OQTtkyKE2eqlXcM1g9iPgkalc9ZsWAsPkYzQe1rqydM3ddU5CVZT6OuCwN
Zagyb9n5TqLS3h2N3p+13jyXUb18GNwct/JlKNJ7xusew7UNz6KzzG/8t+aN0UWOj6ofapQUrqRs
+PXkdhmp04Tohd9H+XygnpoGC/1ddGDadWfX3KwjEAw4LRL7AR7jRl5+dscQ/INe+1NnLd/HFJjm
+7oZuvRiJXX2/vVD8dJgENS58KiAcRI3h18HsaZriUGaVJfpfehkpe9WdEjRba7f/l2UG2UpwmRz
YqRxPYWzHg5GYxm1v2oxLhK5G41Y7YUVwsFAt8t/3/xhXNQcPu4eRtvi+7PBCgGCcfbAlsYBryTn
n6xx02Mf4//3+lDbm5yiCreB1L+S1QcqbdcfhgjJkDehjXVV2PcXq7POPC0MH6g6z6JFTw91ve7x
bJ+JlH9fQgxK4ZK8lwob22UbWyJHpCEtesgJXbO8V0y2CVrZbX+34rVwCdH2vLcFkq0g4NTwQKkO
g0dFwzVs7OfyE6Zs3Rm3Zdz33jwXlpSy4Okr2Ts35Tc360vNppePXlYZIKvmgr80qsWPgK7cWUWb
BG1tRHvM6psl4M8hKSjx6PLZtiWD9WB0dZAikw9aYgHrB6jQaDFhBbO1ntW+peig9Tsv75ujI8eU
MENWgpfAlnAQRrMyx1k1+caSZ38SfXCDjnzhLE1Z3rqZ5VDoTAK5lQ3Ubcahp0MVm0sy+ZNhKh5W
DtjXjnlzxos925HTNNisV/uKoXjbc0ihmxGE5Ff/lXUn69qsjWVNfmcoxlNqt/VBVcNp58i8NHe8
2kih5BMReN/1KJD9eyEGe/JtvRkvs8galHc7Jfc6pdl7rb20NxAYwXaCyqe8h6/H0s1+0Bs86H3R
CP3ommvjNYB1PsR1EqK7MeEnOAzlW4OdDN8STSc/j2eiTLr+nsYQM2ItHWZ/SOPoaPRVfiH8LL6G
1kHwxiMnhwJ2CgWa5sJNhU/US18ODqXcSSz6L8gTc3FI9TLE3C/pP1eGOp9CnqU/Xx/1hRV8hkGC
N5PltZvOY6zGrd5qk5+Y4x99qLSHAewKxTVj2Sk5vTwSqEhkfCmJbAUtjaKkrG3qnLNEje7Q2SWi
uB2+oPTPd6LXNhUmkvJR/zfUJpLbYayERrlMvoPc90OK13ftjTgpHqxM74GDhfF7ZYzSg9JW006C
swHPkeHIsbG2AxlJrZ5tc71j2tRJ7HpYJx+Zzkn6k05nN4ri97k94xXBe2msvDLpzI8Vgnarh92V
+14dw/md2rXdPRdFel7csD5mVdHRCa7pgPOUVZWdKXohPtBq557jAkdDY7vuIY9H16DK6GPZ+Ecr
8+XziAfFTni4yS6ZC65ToBsANnmQ69dzgRo2Du0uS96Ndnapib6B04b6gzPGuo/+nrZTarjJLuV4
lgl3TD4ObtgpQKpqgurIeA1mvl1PR1sfjCSg8q8dHWfocAOeo0M3AfjP67k8vX6WXohQDM/rlUyM
ksMzae+vYDEYazaECUC2xprzR63RRvXUWfjpIq++Osg458O73uxN4230tectRzpL31liQ2gRbKZZ
g2k/qmy5HHzGkRetc9/1Np72ku45Zs5eM+CFPQ5NBdqavKYhjm2FXsYORONqaaNfYykcenFnpb+p
dJqfYUPMvTfmrREsYHB/jek0Hus2iZqjohrN72rRkDZW47qHWhHmvT+qc1J54KOrY+TMzo/XF+Q2
5LAZeCSqREsKfNsncVeNBbXoEevVkUdpDWNG881Wq7QD9F093MnBb3e7zCPoHVIIwlhuKybEYdOt
Gnibr2cq7t9VvH6Hn0GUCfuYr1W0nYD60ngGPUpbJqx0KjanS6tR9BlXZ/THKBuxorWWMP9S5Qlc
wW5IXQBZrFO1M+gLUwrViEc+BWjYzVtV5N6gpT6o6eBjc56dVtprX7EvqH+EIsIq7PXlu41RksDN
v4EiSWGhTSgFQbc4i5ovfhwP3W8xGjp4YXv6+vooW5Uvjs/1MJt57IypnaxkXXxcqs1jZ/fxN61V
04anjRB/Gh1S9aOmVxqYZmUcvgIP1Y8lAFy/yjr9xETTFH/9J91MMrmbVN1hmimHUxK9PtB4+IJl
I0/AyKqLjwWop7sqDlVv4aXpvz7UzSairA9Pi4cqZWmX5Op6qKiJcLrOWjOoknF4D6bM8KMCk20V
yfMGI+th3rkgXxhQU03ejzQwdJs6+PWA8ZQNfYzWT4CgTvkAydn8R3fg9DhubD7GA8qMOzfdzaVA
WkVHjX9QhdOY2esBebnlfbmkmMuEavVOJJH1UdUz/U9kwELxCnChFOVU2ieXaHBhhHaJsu78hJt8
RI6OdhpBE2Ibd+H1TyDZc/U8G0UQlXHzvaSJ+aRSHPimdn21HLI5xTRrwCG7TUWzs7tvtxJzibM0
HUzqAihlXQ9tx9NghNYiAloqktNkup1v6uZwjorFeKMJLsBPmZeDGAEahMrZVoWw1u3cRGhABLi2
l0cUzpSPzOifYomk292Q3uWT9kbVoOcx6RlwNEF4wb7fzK1Zq/XEVSSCql4U/KKVbjo2eWeb33DM
U52dq/aFzQQMVAqYys7pTeF91pFZNKZeD3i9JkdDLPP92jj1sUIn/5NeT22gRhnSi5Lsl6ui+v36
ab2JiFIqilKIhAkCatsenihdccKocy1Yray4hIMdnlc37XdiwgbexTSSQ7BZWUb6RADaNkFBBatZ
tOVoBMqshl+buZzOXWKE37oij6xjP4S88LK4y2M/X825PlSLGP+l6mzvGTO88L3QYREvoZErC1ub
HyJdtLqa3lgwY7X5TwPa7DzmXbPzVr4NSRJoRHSQDqKUBjchyWqxKC15mQV5m/wxULOIPNVlZUGM
Fw+hAzL+zavI9WnR5MfbgNRzE971zEIECsO1gGzhP8j94mgqzl7f5vbgc+ip60pNEPR1tpoGncKN
sfadERiLGR2qpsIBuii7O1f02c51dTN/VBiwSeBbgDiSENrXMaYv8YvT4SkGyQRW24sioEFW6ZTv
ta76EKbZeHx9/m4+jfHYlHgbobDNO2s7ni2S3l57je0Zh19UcHFYKhlldzTaVt8Tp5N/7KqQwmBS
adN+LqsCv77+OMUujKpLUy1YRIlGBuauX4p8BZaM7NOF1xmN+Gp9o7Ah4GM6APIFy71FM2DLfS0G
pYXJwBcC7qwfsJlR763KNk+EV8u33G459ua+Ep28CzafSrdfahMBpuE/m3yrV2rXXks+FRXT6L0m
lPZgJHqLCbOZeGmsqH5VrLM3akYVDGplXtrS2bsqX1hbeSRkP55SPdDS6+lWyylSFKtmbYvY9Bt1
HME4rLmXx+Fep/EmuKDDRL+WB5spCbZb2Gg9KCJs4aoEInSzx2leovs1hcL1+mZ9Yf+QJ3MsKC/a
dAI395Myu6VjdYTspoqNIE7C9JCBIQ0UNTHuI6sw7iFw7DX6X5rF524V4GAwKduXqDXYa2I7rOTM
Sh+GvMwv4FMS8LCweF7/vhcOP5AXG8k+OuC4X23OhxNi4NjRfCBXTdVjg17rAVvM7ohVRYIQnNhr
fb80n9wGZLpAYSnKbQ6/HsIwkRC5oK0y8U70FS2IUgt9YLHuQUfQxBusLA1e/8gX55MWJ9VbzgXB
+3pXFmKxkD5zAZ06KjYsfdZ6sVBcX4W9tjPUC/NJvUTazmCbBuBucwgBLM9ibGMRmLmCK1ydk9J4
oHPc71AtjWNk2u3O9ffCjDKi5PHyLwmX2nycla5TE5K1TVE0H5EWWoE2C/sEgbB9EEv874Ly9M4r
4IUJlTLOtBZAmUIu3xzz2G5Wa2CVCeF5dLBGIw0m24k9K8Vg9fW1u0m+sd0j7UcDHZA4M7o5gLU6
GyJzQxxj4HEGmV5XR+ydUGut81Zy99agc9baD/HN3TkaL32khIhTKOGJScX/emKN1lnKZCgANSVh
cQRM2HudUfHAwmD7/7FrKDzI1I3M4sY9yx2c3tIzoFqYJYBnaub1kA5j8U7EaMUKpd8rc770aShn
IsqChA88882ByEBmR8NCgInkxrEWoBOhERZ3IBx+vb58L45EW47nCxcTae/1JKY0Emw1K/moeCnF
rwmrZeuDpsSq5i0iWr+9Ptrt6eMpzPXDBSTRGtuLd11boWcugbrm3Rwohpv5CU/GE2oX+UXN6UO+
Pt7t10m5CWqkliSzG+pmHntABMg5lEYwxKp5Z+TAGmKxNv9aThh/fH2oDZmNrQH2UhamKRVJssiz
OtJf5UmKB7BFk8EAYmrY5VNthHH7nzXZed55UWK3zQndhTQKzB766pPViiwrDvMgivFz7cCXvhOT
bb65ZspU8yqG+/TchNtav9e0dptKySgMR2FoNh63Yhb9nC1jLY7mMkaFTz0dAKc94hRxfn1GXlhs
3sV0OCV0BVCz/P//mhCkoWttDkcziDJoDFwjjriUsXACWMDNwQZ2fHh9wNtQ9Bxl6XCS2JnIqV8P
mCfrRBpSusHQVVkwLGPyDZ+z8kyBUPXTRukeCz0MvSkcq50Yf9tn5pxSEQd3C5AaG97Nt8Z2j7/d
MIPljGs19MzI7A9jAwAwLYb6xzoiLF2UUFMTs7Qe1BnAcTPW1ala5+mzYTezX7ir2NmRt/NPiYvy
pXx5ueTXm3fQCPNbT6yK1Mio4ntTdIOfLW15H1fV+lSbzk7p8qXhgMyB+ac5A5dGnsW/lhsQX2Gl
AHUDhVbAp0ZII9DUGTN0d+xx9ZvccPOdu+f2eFMLkU9L0KXk09vqC4uJTyRkzUDP0AT0iq6CX93F
VhWMmhvtIU5uK5nAP8iesY7E/QnU3ubCWaXfixFxq3Zd0h4Np549qxvEx7lfy6PVjf3RXJHuQway
+EkE/YZehn0oZnqqZmVVO98uE7/r1wR2rIATCd3gFIFGXk93kYG/HLRW0HMp+lPeu0uG5mgfVzuH
6nZZGYddzTMX/R50XK/HUTsxjnlMhSspl/hzodrJvZVrxX0BkNAzc+fn62f4hc8CmwAkWla/pfDl
9XBdZpVRbIAszWbmGBUH88mJK/X966O8sHH4Gq4F+aKGT7jZq7XTI05bqlS18tT43M+xNK/Kpul+
KNFu9V4fTK7EZqUoafEYwqIbaNSWQL402cIjOKRG2MXxj1hxzR+wkKL1TEkY2cza7GfllLRoV+ws
3QtfSUWScMi9LgGY4noue83uZcYmn0XrcG8imZF4Sjc0kAUV9cvrH/nCNmEsOnM8bWW2u9mOjkaZ
YDaoaZlLXFxigiX+N8ghwACJ/djO4h0E8ovjyTYwy8jh397snWOh525bKGVlyMnlqZNfbBKWs9Nk
xlFQ/fH/H9/H250sUIKst/xA0trWavvFCHClxLhegKCt8F44ZPIxtoRWv3ejyMW52jX0szjcJC9S
tZ+24/Xi6dkS607jGEHTrnYb1GVvf1KSuQGWET7LZna25gE8MSJPqbshPtp5557WhXawWmrANevd
kHOzn/hJoNsJuOwqPJG38Q/oaWuCtg5KnoD00sXilzNAjdxesp3c/mZ5GUqi36S1N5XS7d0Vp+2a
0Bk1AiQC66eoHuZTvM6Yt6bwF0a4zzvb6SbsMB5AM1motIg/WzKmmYQhInG6EfSihWPYFfS6vXXR
+j3335s5JArwTgKTBtSGsuHmUs6MYrbrMRMnjmYa9LORnha3Rfe/FV9f37E3nwS4jLjDQtExxUZj
kw3NjoKxL3jvkw6n5RObxrzAUIh36Jy3o/Cn6YvLAKNKOtf1NkXqRADsxrxBqxS98JMsxTLPC+d8
7pydOHo7dYRFXuLQcy0pkrm5iVY9N3p8ip1TCLPpP3pM1l1YLghjZer0ZuAugtrA5ABv0IiAIrf5
rNzWWrPSG+eUZAYtJLXtjwgj6Q+h3t/nqhI+vXWteMeCJpPaqWSu212BOGaWWS2Wo4a1zD61z/U+
bAzl7vVRnmGFf8cU6OSS0yAZd1TM4AJdL9Zo2eCAq746Tgqi8J6utXnZnmE5D9bRTWsRjd44mPb0
yAlhSgWkjvBErzTWLxATrBwlwky43CGdnXtTW+b9Ic9Q3cRGo1vaAMVv7d9mMIvfMZ6Cn6Z6dd5B
ANbfm2Fm5OTD+fIF/OxwH2aW+DTNQ6960VA62gHSv0jQEI3M/9K5rweEky31cXbU+Uc8CbQfG6rD
93hxF8bRFktGY7EV7nqhjkX8y4waW8TSXkLdsyAvfogmAWXDFdA3n9Rq7MeHsLb12a/yzPrl6h0c
YxEb8eewzacfhVhj4BI2BZKHqDOQOiL4NP1daPbRU4VGcx8Mha2MgWU2yXoEzFZU0CWjovGiTE1t
35pEpL132rr7NQ1VUZ7o8jp+iIINolnmvE6/9Ag25TGaOY1gE/VkGg5La2aFcWhxxsuPuZHORY2r
5ISiQGohNJ7daWY66LrXO1EblkfhZkPxruzyKPajNjLD37oxD6lPyoGiZaJilnzu63l1Dk5cNBpW
tobSNkyeMVA7IBFNmqDQJ7dARhZn7FAJ3C5O53NV9vP8u6gbs6H4prsjgWhYlq9jaOvZ6tmO27p4
I4wQxnb24uZ6e0ZW8FamQw0X+rbJULarVsdj5CdRWp3S2uiPBciR3IsjYw0GOhMe7oIJXNiy8tve
CXfG314wpPKkflJfAW4F+bwMNn+9Vsa1qxYox6kfWnN16e3uRzhK8RVHaQJbVP3nnc/djkfrn5jF
dSYJ8DQZN/mRKcI4X5ESu+D+XYcBVi9FG6xzK1AqLWkTHte4SKazIWphnu2ucXofmS5xP6/q4J7s
2RTmyTbSZA3GsEF3vGla1fEw54a5LzrM1L9VXWzHHgi3WX2scCYJP6F3A2dKR3W0eVrmSL3QWdUb
Dwkt/qlwCj4UJODj1z6ycTgSzST6o2Vn1CtMPZttr+2sHi2wYtLCd8VYVd0Rzc4y8yY7IgeiiVG2
3zvQSDYqDUpMRxYG3udawN5/l4Fif9CUuqk8ed3+xHJiNPy2SdPyyUXiQT9NvRprdyIV2R/NSDOz
9NSGx5VHvEjd95Mt6o8dHhLfWanCOmjI9T2mWpeMj7aprP40YRL1aUK0S73nt87Jz8yke/NPhPHw
+tCvC9CRUG/sCnWFwgZxWWZwjpESAHY+a103vU9m1GBPi+JWOdTyWX90K21Jfuk4cpx4yYbDMaMH
4xq+STtM8dKBZnR8sEwYlJ6lpW27HLOkLcS3po+aub6bkjiu7xyUbBOEQ9NIA62FmBl68JO1mhcE
gSvlOLZuE73Xl1SdP6EvqP3qSei0e0pmWoQaTu3SGnVEXvihi0DgwWjRJvv2+k7k0bY5elK0hecV
BQHUeanzb7Z+FycTpSanuqCnpDXdoaGKYwcwiDnwsVJVUe+ZHPs2QGzD+pzP4fzHjQgL7+sy5FLP
KpDCXtcKkGU9hZ3hbrXL5KfqlPFTVHGF+8VooKuHZn5t+AkHItI9tIag6qJFuAgPD0lRvmOPTylS
nSrKr/Wyaj3rpVbV+1GJpvoD8GqlCEynCCtfVSczOZRNqaOUH03oqz2Mra2hIr6oKKAc1LgExVlB
Lc0elSJNEr9sCge/DeQOY+ersXTG+h3fMMf8Jtq8+ul0sY4IHypb3dlJIsD+A6JbaNIRD0T+5C4o
JP5OltCtCURWly5PvZVX2mUZssEvylWkgRvnbtsyTbqeIO+v592/dPbsw5LX2HKOeAb0l3SNzbog
nplL6C1h0yTHZB0rTAzjNAqDlALgkyEqt0M0sSzD75ZVjJZXGkCDzslgV0uQRsayPIZ5VAN6YzP2
hzDR00vYtcrAzVmY3fIB2TN38IQ6r3ZgJlBFMpMazId2msq7xY3n7ACWblDPS4mG2b1Ccv8BJ8vY
yTynnaeOS1K0i3KIW7tPv2QYpX9b2yIckE9tOX3oyihN3B6LHG+eo6onynIM8zozj3blmMqBvgY+
I4dOcMt5JaAqR+qULcUKZGOsx8mz4ipR32HJHdr/2auurHfpoleF38ftMKkeWM80/0DKYv4zN2WX
fabuvB6VUkudi5k60X8tdqIf6yEatTPTry7HBq3Lbz3nJ7pD54lFTkFeN8oxNFdx0tU0tb3JqqDb
oy2lfws7PTGR1R2SI1en3pwSFP+WHyX2Gdq7DrmV5UftdjrLpIk5f5qzOEfHuwnnz9Hg2OlBqP10
BE5MW7Yf8/Iuwh0uPi5TjaCUFyaxCWUbpSzh4SRf5l9KZQn/NRTsqd9hGrey4CkS7gGc6+LOnJRF
fLbXdEkeOuTWqBjVY5V8DvWuSMVpyqHand2W3T94bdLrbXOk8pMV/mpM5fIZ1Uvzt8H/CTbEWEG8
ejq6qPni4QXed6cy4pq7ixotDi1/MdrOOKRpvaY/7JXuzdcpDA2FtNxC7+E+dpTUuMRr7NgBKu76
Q6vY3XS31JB9H2O3sfX7NVQKDUPttB5pSiNA6mH7Oru+qAaR/6J9Nrr3/C2TNDXUh9pX7cY+DdYS
IbMYJfGsA5pUkvVQQZ1wPT3ruvrfUUPfzO86S/ynhvQB/hvrOumOcbH20Qdl0Nt/DA1DG6+0Zn05
LZMwqoNbx8k9fhHZ8thCmZopPXG7+HmvKWeqGQpp3zhKafmhcd0h9RbUTwNV0hjmgzUV8Te4G3n1
mE7F8KUpUfb+Q/all4iMhVV9Qe9t0rwZM+hfkRqne1ICN1c+sFgCLd1vUD4UKjdviNQYxKg0nXpR
sjnPT9oaLquX2XTmZi81O0079EOrKJ/24vs2vDMsVRFSGmTRMXrbVH2iBYhBPNfmJSNdLD847YqU
+oGSSPufLuLYejLbcQ2R+wFy4CtDW8wn9OOJZsasmOt7d0YCzXOyaf1jLstqHrqqHHu0/030P0+r
EnY/p6kbs8nrp0nFaLPUnAfDtRtxLMZhGLOdsvLWi0UWHynwgNiU0dSC13OdqRm8xbKZ9vrF0bBX
8Qe9GvIz2m2YliDSnpEwV13yIy8r54tRmk3hN4Vd2+8dY9F5A8z0PR6UMkpU+ajRjMar6D+HH3le
pfEKmEZgQFiUhe6j9lJpX7usTy9GVWvmp9LIjK+O2Wu9pyWoi56teij2EG/PMIi/32Q03STDnHwU
4sYtBcbtAamGkT5eJjBRdZCXqvo4WLyh674t36WLmrl+bwxp4rnRHMYAvbvv7VJW+nFBsvaiOMt3
nLWM36DhchClxTJ+MYbxlxNOYo9depM48FMBIArYz9zalDQ3K0G/tbW7ZbpM1rLUE+YHXVp5UVrT
ivZmNlR3cJJUxXlgmqtAQuDeKuPCZCHZLvvagGioBcgj91fWbgwxXdDQUi891c4vtK96Hwe8AhnV
lCtnjgpy19eP07Mt4vX6qCD/EbHAtxKpjm3VgU/ta0cprQswj1QFfFFX1dEZeVzc27WeOk8gs1HM
HaPEuSiCIsjitYuw14M22FkoPH1oXftDNnZr4WVdno+f09Ry0v/h7Lx65DaaNfyLCDCzeUtO2p3Z
pLQj3RCSbDPn0CR//Xm4xgE0nMUO/PlCNmABPexQXV31BrCqFvJ1o+xj3SeDzR5t/qt6bDK6Uze+
YV2ARt4LJyMK3W/F7iuNgT4LndQyRnEftkLeVSRET1Tg3VNTj87fPb6MPn+huFVCuR6V8ivVYKxq
Kc+K9bl1jb4O9J7Cb5U5ibVvksaVh1I6g3gOsymLvqSu0YmT0BB+vpXjLjvxYtHod6HWCpCFNBeN
jNU+wbFKoSpU5cc2Vd0T5tzoDneQk8KXmIbos1LXsvKS2jBbT0MLX3+K0OG0dmY4BQihNUjiHli8
+HFKkqEpvKlurGw/5np2HkMdEoiRVDAPeN8U/7R8o4F2alC5N+iMy/1w+RELmJmOJRTDN5D15WYP
2zbqdbVQ7h27RzoyDn9Kq5v+5i6xnrkLw+2kRf0T2pXW3xOKojcKe2+KQavhQY5Yy2uB+wQRxMvh
9SGuCvS10+MwG7W2idxQnrKutqnTkHrkmzFO0b4e8QiuPzsUSmtufqt9RljdGv2gSnPnu4HnSLjV
HRLcwB/mPMh/ibyPHyYnEOUunXly+uVYOu3oRUDTlG1GjG4mz0TTu3vGE8s6IfyIm9ZoYoEAm6WC
I+kVUWX+ZVqKyUt0nBCwCTvN7rZIqkfhkV6Vqx/7SZfCm9q0Ur5XHU/l5M40pC18ilWuiluehq0P
RJmgVfc34sX11gODDliLGi8wX/51OW2FnF1KYmpylHY4zp7hTt291s7ykdp5uacOkBxduuKeqoV/
VaPQ7iEVdT8//hHrncMlif4EsAeKmGCc1oV6t6ziMLD74Vg09IDusoBcxOOMaxiZDANVTcNIbHVj
ao00dopVqvHRjEs12/3nn0EvfOHrEQgEAITLqRjnWWoii7pj6kyNsZW2M/o98vWjb+lRrnmRiLut
FabKwzDmmTcNWXljE7+VVf7cxMwEGE+VsgsoRCCPq9Vo3IhiXBzVR6wvQrFftBhmrx0EGqJz12P9
EQfjUJ94YjW/zLoTOrr/ZvmYdmPfzLi+10heZCEiFNXQKe2ub+Kh2TRabaed16n61B3EoPbJDp5x
eypntRh/Bqyxez/IUhwLM0BxSHGy6r51wwZBftHUlb2zMPzYw0vvi+3HM74ukfO59N+XD+VyXTSX
Lmdcaroxh4pTHhVh/x5VoQybJEpfo7qrTP/joa664ctY1A+AFrC+dPxWYyVJJzKsbcrjIJXfI8Qz
0wuyHOedoZ7ifdVTFfXixnDKXVN0+VcZRNEGp/T+OxW54Q5I3M2zt064CfQqfRW2PngTUpRVpjhR
0JTNlDRHBeBr7HfdEHoIHdedr1qUMH29jedbXNg3jMHlDlvUpshK2N8Ej3W6TTix1bHu+iNCdoJX
kZVVxmEo9XY4yLRDTdMs63yIj62KEdbnCdJg9VTjcbFJp6zLznNEgersUuh4iiMXV8HCzZojLzvd
oTTaaP1f6MTLcefYcxbsE+r2nTfboRNvijRN7O8DLifcWUYRS+sRgksqX+B7cenyru3OilnGSrKr
0RYq/WEgVOPQmaqYe9zYDOvUkKkHYYW0MzTABcC52gyVDBSzCIfyaNhG9zhFlhoCNmnx1NVoSwrE
v1It3DRWW8+4IHXVb2gdo9hpSSInX7Tsz3tYEeomBuURo5VlR9+yKiynwzhrSrKpJt24G6wAf7gb
P3zZE6vlg23CC2MhuNCP0y9PTFfQ9Y9k2Rwdh8371JZc6g9xRGFY09DbPeIrYz2qc2MFe0XPrOhJ
Gcy09XvDTtFJx6PHeb3xi5YRV7+I9uqiDMoJXhTZL3+R3mCDngKBIGoa1XG0B8CTPcYSmlY+9bWI
nqV0g2fSe/2usaw68dRqNKoFwzq+hg1oyRtT9M6pQlBBLECTBYO8xvWMUR5I2WfGsaWGTKlntqXn
aMW8N2ua/LNK7/nGiFcEGcB0C2CWBimBZVFsvJyCsh8yLVDU7mjIIWx8WTnF6BtdHqsbFjOvCq8x
pd5+0hL+0hbnWZuiEeUigDZpZlg3VuR6Avh8fgQqDNCDrn6NdMwgVCu7OWI/asd32Uzna6OG5mD/
ckIZV5sWUxHl7uNtsDZTVJkDZCUssEYgnKB3rzamnqSYeRhVdyyochsPWC0EuCIMCSBb+gVx8Fyl
ptJ6AMDy3A+y2f5dsUzyBAQoenQVnFH/wuWm/obEeJTiADNEux75E/VeHd1M2XOS29Iro3ySx8rI
hh+JDh9nG0+Ksgum1ChudDiv4JHL99BhR2NmWVs48ZdrmiYZIp+K6LgusrT90rm19pRkdt16I1ZR
iZcGyRzfQ+Ifnhr8XYsXo5M4zqJon0TfSCOLG6nBVY7Eu4CIvQgmIU4Lxvby95ghYlNoPqenlFlu
UhKBOZ19VJlbgyZIx2vQq0Kn/KbHGLlsMCfSaAIoc27cAHq8JYQX5916Y/XxrF16UbTQL39IazXu
jHRYckoCc6xRwy9lK8+lVequX0Dsp285OU1nHuKWao9XtLRxN3OhdafJDPvuKEXTWdEGUFYUaD5Y
P6FmntK7WqP5pZGr4m8UOkeK9GFQnpwKzw2qTyEyqzZ2js1fH2/bZdYuPga8J4RXCKiLdxTs2suP
ieg7yS4M9JPbogfwqpZYlegVtxauMEOV9H5UTYG1m5u5K75+PPQbjmo99sJt0czl5PADLsdWB5dm
ct+aR7pR5lj4xTTiNaRGMdkwnUy8I74kqBxF/Ba6BJZntGk2xH4WyKZtvRqrJDS5tCQA+NHZ4Zks
j0sM525h7WIjSozNYHXpMe/VUXzSad35+JbYiupJLcuVYxcU9Xdd9OUnpaMDi86X2zUnJYjVrPQC
fcrhNzep8XmMu7z1on4cMblyC+OpwwFJ2Wd9MoUnypDNvYjo/mzpCYedbwzYfm0dKFn2OW/7qdgh
UzY+0N8uyn2X4sG9A5BYjV916q3fuoHO+qajg/dbcWbVOZWtGWl+0pbit4hRCLnP82b4Kw8mLgwA
4a3tIeRl5PsSYeJxbztKdcxKi7Z9l+vmvsWDrj7QVsn0jRPgKrA45cG9PFW205LLtLxfd3ZmTe5R
WYT/97J2tLu0crE8j3pzmLY3Vvhqcy3YCPIAlzuBSuASqP+o/uTI+hh6P0cnql+V3MAK6A8mqn/2
HijhfOgQk7kR+q8PJ6wUBkT0jifw9X4u8gZRMCLQqS5js//LHaT+A+ilGPaw18MKrhEyXX5XB5j5
eC55mU8VlYYul3JiSTK1guZABLxo9iQsv/A+TWNt2s9haY0bMyl1m9q8G3+bFAxYH61QlM6hr02M
RD+eujcy/+pwcIsv2j5LIesKDJyrkwUaSIlOelN1yZ3skqLSeISCa/MQMUvuIl0G8b1b96Wb4FJd
RnruN40z4u7gdKSvQxqcAGR1+rYUXZmguwnM6RUpc/fJSoYF82fqGYml1LMwfQSHNn2pK+pO28Y1
s51rEOXvQXWkn/Hb0oo9Rwa+xmzZzZxuxhavKA/HbBq3uBMFOq5+rZlZXoCpn8DzTHcTECcfT8lV
ygrkS4dXtVBXaEOsL9gegZQ67Fz36Mhc/l0B0NnbWIGdZ80MnlWF1fIGQ+JXOUaFe2s5lqfv5XIg
iUVZm8uQFgR2e5db2XUmPMhyWxxlHuD563WJtFofoY/ilxOVSfiVR23m0JZwtZ+h01nx15a3hP3L
EhJXyNgU0+Dbiq79pAbUdY2Hmtj0ZMjQGbR7LcG8+CuPQwSovUygoT/6tCKVbxzSmYKtFeThY1BH
aryhGy0gdM/NIHexWafut1CL3CcRzEbLribINdjBUORU6PiUjyBPSlRQx6b+NWpjSefv4yV5m/PV
tEAL4biBuCIpX0/LjOyqbleqdRx7TC1449AedR81q+63Yz7X7c5w6mFv5Qn2NZGl5GdTIVaWHgCT
eq6oQbeJ+3fdRHZ8r0ZRHHsFCiHKd7ep6RQlOd5lO4dnk77RqlodEz/Hxqv/NDai7pRtCQqBDKTQ
IfJ6Wp5x2VoiMeu92SzOroEcXfuHlWMm9lmrR1E+iBRT043TJi0raAl8g/0xic27xlCK+jM40sJ4
TsF9DacOWTbsMqJxrnypxZO1BZdTxtLLK13b6L2Yi31TLAJidM6ZVtMZnJcm5wH56Dpp8qkonDro
vdGeEBoTbVUHr2WiJouI5FRLFDxEaiZnOzB48bacHOVrV5vz0egKnAE9bgn3gFMtPxYjNmz4PBTm
m3/iOBV0N6tYCb99vI7Xj2JQhzxfLJD5AMevxBnjTAXU3PfaMavaOEcXqhE/SVdDjF1bNHx/a0ht
Rl6nBfMWaNgUbyd4IXI7OByATY8VWYgReDC1+sPUDKn21DgYQr0kTWd8DYHiLu2onNbZjxJZLedz
GKVctZYqa4NbfY6Gc9VmTvS7jlBlLZa3m7t169Z0fbdLuP1FOI+f3TrXYppbSb6rIlLPG/iid6IL
vwlmuI1UFq6oq7sKcJPIRO5OR1sJRHuPXmf/bCim0T9w5nT1aDYDqBp36OP2IenUOZY3fsB1JgbY
j7oXpcAFW7g2zJH0a2GUD9qxt9U2fEg7NXxozL4bfC0L1Gg7YeyWHwFWzc3u49VfMvnLQ0wCtpSh
Fl1/2p+rTD/KSnZHXyYnetYy3c6dUryMegZzVbUq50YkveqfvTUZHN6nwMjYb2sFy85SGwPJBHHU
whzzdj8QoREeApRsUAUyZFGe+xostC8NWaU+1WTFIhAqirbL1U4X7Sbrp1Ye6ykZ9wKin+mpc5gM
L0VVZPod21XmOEIiJB7emKbrBWJXLCjThRzAs3LZQX9kM6qWiiSKB+WYjbHQ9rQ11dxzZrhgn0oL
AHdrW8M3rV9YnP95fZCIY6ro4fGnsc6TMbEYlS6JTyJCeu/LjIaX/lXtQ4B6HjmwNdyyPLs+C2Aw
qEqSRak8tbRVHTgch76Okjg5daj5oJigAkvcDKTQwTPZtIifhBpoldd2bfSrh0TUvnz8wctZW21I
VOGxIYeeRwV0zTrkheUkYCrdY43/9v0YzDa5mpOqLz3iSA96FmB1//GIK5MbCs42oHWCurV0OcEQ
rz7ZFC6uTCq+p4PUHKrMeGMNL/GQo0GnqGVTn7Owi1s/HZsYiBD9qc7HvzQSz1o45d/tUAsDMGsD
6LrP+TAB89DVKbdvFS/fSW8tkJSQaKmcQhJZS/SrinQq127CU+0G5I7epAzp/BvIa/+oTJRDvCaP
Z1BzheF4aRZVTwvza8FidYH2FBVVV4Q7wDtKd7I7ymuereeR8ugWmR37zVSK9qCMhvVLCTQFR/Ge
NSh2oZMP4Y3qwvVZQtCRqAKvm6hDo/PyLBV9Xc2tkkanctS0+wQ1VxC9ahwphzjKNMzZFUC/2WLl
XVS3uqtvDKjL7UWZBmnwxboFes+aIRWVUSM0JXaOMknGsyWKlvyhtgu98ZxKhkSPucON02y7IFhE
iBBJ8Q0VcJZHRRHVxCGZkL6YQLc13N7opP+czSxvviagIuZvwKn7adsqsVt+r+vJOFh2OoQB6Ito
ecp3ITX2rSso2fjjnBfppgQP1W5biWD5qdbyvvjd1EoVN08RbuZts42UISlCb8LuUXF9OdiFcxoN
p7K+DMCe72gZVeauzWmjeQRtPmKGNdh6wBOKnxzTnpeM5eIMHaaj8kMaajhmOyxCDaLXx4foqkLD
uaGeT4q+qHSIdYB0EqdqMUqmzmHPqvRToYPCb3Qlfw1DOvJ+3UUUh3cItSEuFZdO8TMpNVPpb1Ti
3tlb1kLqdeCLwd9aa5SmoM6WekB4EkTLfIPlAC8DEc0wpOl5yP3c2mKDxBdYsI+//52BFzoKXYOl
r8DOutzUtMt5ioTg3mFd9SkpPBjuZsDOV3GVRvGo+yUnmre33kVvkk6r/UzybTnQ3QFIX3FZnSgn
ix2C+SigGzmODxDQbnYTwIfMKzMx/K2OVRJ4OMNq7n1givmh6Yqi2watNBXP7k2QVTJOxDFJJrEd
yPKcpaSnBTvElOLYn1U3B/un0qB/RRyNjkDb5lP7QOKqiUNAKWI6Ru6U2Mdhwp/qZzaBPX5UHIrg
n+baTH8OI/bWuHTJ0PatAFid3PYCVKu9ac00KIYNJepb2Je3S+pyVhZ4DgktdxhdZn11XXd6rjhG
obpHSysT7Q7PLKfZGF1aTJ/qoiy+cWJJEfIkdL/wLii/g3gcxIhWVjK3DoVbKyr2RZEof42IaN7i
ub/z6wg/BtpKiHMu7bh1EXFoFCsKRHYas34OkEBNKhndmVrMG8OdU+HsQ61sH2SE4PdXvRqxDPZg
DcQojI9aH31xc+q3GyrdsflzmJCUvOVPdL2Zqf2S6qiLSMvCg7zczN0izzoaeXUaLJncqyIJ6k3T
UF8J77ClTqY9Wi1oU5iyT4rmRo54ff8vz0k4JIvzKQzW1e0gp25OB8CsANJb8Q9UFAmEvYkPTUqN
0tPsKjZvpFjX1W4Y95RzScDFgp5edwV1J6lQHtfzkzXaCTl4FsT2wQ2k2Ddx8aLh2/hPShPFA0E0
fbEbiTZHLd3yRaV7WN0IYFcQpmXKqeORJONweF1hTsNRVHrWdqdkHpQp9vWhUocNpTaBNP9kjZr5
bNHgeOoByCg+YFUre+nneoBaE+eTMisgPkYRgd9W21h8rks5mLY3i6BTvraZYgYvRCElumvnbK4O
CxAsesZfvrZvpcz21UoShAGvAyaiz7tksJe7KOPSzI06bk9hIdLkR2IYUfHJjgYB4DRx9XvTmeIS
3CLxElwF/crNUGWx/IbcU7qLbQXsPleXVqc+3npBAZqL4o9PTHW+B5qTF5+xsik+qfFEoM+yOfgR
pAPG23VpVtmmrHLxFT+MEokabSLcJ4YZOHvUfbME91EEecyMNpRpynurTGPDV6JgNHAZT0gPuk0H
/ys/BH2Qi90sdSv8YUOqGjYmFt/WNi21ko5xEPG0nfUW0g52p33+GFqZgd986Zo/Aployn036nb7
SclGdOLTwu48PWrwbQZJoseHzmriBs4amNS7nn1Ze5o0u86r1DB2t7i9SP3OBtUQHKJRo3VoZTpp
HeAGB2Gmzp3nn5gtWlTcUBupwspDwEm3/cxORZ56oJYz5dUGIAoKMTIaAFP/8cJDS3F5wpE1I44H
cORydVHlsy1IJeFJsQut/xVZg/ARcpSwz2SvbNweo/kQ2wRj+/G4V4wIjsYS2mkaOJSWCRKXA3dR
RS9E2OFpmiPp+KWlRIfWlnr9D4DsuL2Pa61yDg0AvdKfCCW/LFnY37EnTBs8bcbUnb6HFi8ol5Lu
QAvek3FZ9HepDaz5PjQ1lCm8Dszbr4gr5BYT+hqI4aAQRlsNiCKmZVdJvD6ms5HrRXJyFYofey2Z
nA2+T+ajYzTBiW4N6EwERtDICTKZ7XMKKJFvJprhUQtzAMYDqLxRfLiOf/ymhZ+r0jUFqbmmS4e8
67omy/MTex7feJwHTAwetLJxTm0YxooPQYN7GhKBsWvDuvlVOIH7HYg/RHzFKGX/7eMlXkL8xe3t
kMHhsESqtLxA1/iEsHPIYrBiOJl2VVIGSHIIC1HriDsV0fIbZcw3mM16NJ49QOdwY6FjsbqNM5KF
LMXd/KSkoopACtVwlkD9q+mWApxp+BQt45RsysyaaPCnXjIFG5EBZjO9PFTq4VmLLbs4kmiHoCIA
CLuAtkxKFRKd63DOoxtH4OqJDvf5zR+bSgQl8bWLEogDunS9tE7OaBb3fVo6n0XWTY2n22X/GWGN
MfWQzVOeiiFybnRA3/QuL6YL2itScQvKAOQSt9Tl8UPdCATf7BonNowo0jul1apvnami/Otj0wFN
oXOMyKKjV01xrm+tuE2swBunBkqLk2iD8MCYWL3HLauqXgQX4FfUial8qDKZNi+mmrTTvtQn/Nbp
EBa63wCNepH1MFJiBjdoRL5Q3H5Ot1qbxtNnVVVM8TvVmvRvMy1imF56POD1nBtT5Ot00b/E1eSM
3jTFlrNF7qdPNlCNOvdYqCOepjs5tBhTeWZIn9EvTb22kg0RRtE2k4oW7ne9L5uTTKI6lF4GA9Lo
/RC498toaJm4tRvXqReRgaiAarq1qMVfef0acsKhTZ2Le8Srss8dE/ZcYRMO+2Z21L01Ff0nEcfQ
66yFX8Wj6zhZfb6TgVMe1ArWGuEao2Cz0e6lao2npNcksUNAZfr4kF79UBMle4APSJ8vLdy1a2YE
QiwZjLy5r2fUmkSWxX+VVLcPU60o20pHXjhLlRuB4Z0xgSaiEEyRlprYumFNzaCUQavI+6we1EM8
VoMfqHrhY5AlDxrZiBcbznBjx6+jEaHhDRWtkZRRHl4LUFdJBeJX1P2hMOf8i+UETupFdAsQMFMp
4d/YAEtS9OfxehuNUIQMFGXgK0k/p3MVWnhqf6hgZVP4KmIVvkzrVJtJGyP2pzsYt0BDV9PKFy4l
EQANbDooA5dHOtQHWdcQRw595lqveCXh/1SJMC0ezTHpYLwpTfYl70ixbuyh96aWi5D32dKA4DF0
OTC2UC5CV1p/KLu22TjSKuedSNu49YBQOLcw7ldTS/WVXuoC0l6aw2uceYOLUVzw2L3LTVRSx9RO
tm7e6TuEf341Ffn9xwfkrdZwsZSM5yI5y9W6qC5ciW3nruzdYrYPDci5DMpVPYV975tFnCfPdaKZ
0nf62Z6f7Hiq7ptUqexTBm+heq7zhod2PWvhDwgTerxpckWBOtwZoEUSl9C+0e3E+i60TP1ZE9Aw
gpnMMtnYsky+FCi0plvuO9c9xKLQX+QUIeObFvpYnorGteXBjbM8+urijmBFu6ILplrfsuHM4HcM
U1H7GdEHlmxziZWd9Gu177LfDXWnKffq0BrKTZ5YdbTJaEhnoDbjoPPrPu9/60Gtx0dVwSJpB/vD
CV9T3rn9HRJf1aaGLhnewUIdah9LFTSjC4KsfpIkwFvUU0GiN7Ux2D6E16GsQTsYGi8fVMjM+2IK
i35RPhuaL07iprfEpN/ZGwsKlZoRuDmEbVe3mqKZvIGSLLqbylCbv+hRonllmqt/y7GZ+8dsQh/r
xvZYH3T62BRxUYOi9gxifwWbc+OBNM/K4ru00bJHpxcaetl4Yv3ANzq+Za21zhjgVvzbt0ClBm7b
Wwvwj/ZFXpYdhYMJeA8MfYNiAvVC0LHjRgQoGihhU22LVqg8uJS8unUOrj8UdBH6naSuAMDW+qtW
LNFFTXqLQz4GwC7wTw+1yngwZ334/fGcLs2Q1Ylb/OoFuEnSE32NqMY7b+aR1tgHng/Sq/UygY0A
qfG/mjEwnYhsETIhrkBZWeu8ai4iyGBMxCEMK8V8HdRBWvd5Y6r9rQh5FZoBleJmgmQLeGVCySpC
xrEOth3GzqHHLfCJ5qv8pIZCQ1KjqGYUKzKaZa4csv/WhGFDcg8sXX2wWcAZ15f7ODoO0jBOCnm3
br6DUhOPFCzm/RwbUj/kaEQ4N3La1YdejbgqOc0iBi0h7PTclur0PIHi8F2lDl+aQJi+MS1lOTuf
ov3HG2Z1Lv4dFWAhFyAvWJqvlxdQPiqDQEEjO1Mg6l4yK7E/G0ZBAiP7heo1T8Qxkdnq3miSsnr9
ePBVzPl3cIpr1Lq479G4vhzcqa20TdswPydtM53KzCjEixBVcAqUNijuqqaRYXLjML47zRiFksjw
SaiWXo4JUAK8RadmZ/QUMuHNEDP/gpkYo9yQut4UaXJXSA2q0Mef+s48U4VdPDVcSFLE2Mthh6Kw
KwRZ0rNdj5/yQKk2g8DFlkrroOXbEbD7a6qVPAomSHfujUi7igrLPC8l4CWzpgkD2eZy8Ak2bZzA
Vz9neh3d1aU+dvclPI/+8PFHvjO3CPMv8tnkFot2yOU4NudfZxg+UrFzGKoRQsxjj/KMlEP3bWnx
7IvUkt8/HnWVQ/37dSB18T52qNWuGw+iH4sxKJzkzCYfSy/KuM0flLjCs8Usuyq6Yfrw7mQuGTGt
fPBQa2TwWKbW6CoVkYHiz8bVEus1MiJ6Wx9/1Ttng9flW0IKF+kqwg7a3I5DXmdnRKyzxKOKj3BJ
B+7MScwp8sIae/Ddx0O+t3x0jSCEQckmUVz+/x93JDADg4Kcmp5jaerxJ9R9ZOMpjITRo6zM8oeo
Q7yMlBophxs17/cmFe04DghpKTLsqzAUtk06l3hAnYNqQksnGaOqBsYQDv/DDv1znNUORd9zhsFp
ZWfDCWt/7OrwcyrbettjB3XIoxggbBnGvz6e13c/zkSeixoTKYC7On5ga2Y5GUZ2dnhZDE/0kPTh
xY5Q4vtfxoHzwNPpTTXrcv0QP3LyEQTdecTmRt3IFmjIpxK8tntjo7z7QQvyDblu6FTrD0J/0u4A
J+Rn0MLWPi0s2J2W22Mb//EHvbsheY3RBqA3AZn68oNgjgYBNfTibGdO+DUv3UhDWcRwM09LWke/
J2NoNfJ80Ij/w+kj1/j/kdfpIjFsgL7JyGnbqU+akwGnJ/TQSp2KXPxqu+Q/mjy8RTHeu9jUoXVG
lrs+fGqczMTo4kzbdvYC0AAPXTPmL2o0hds8A11oYwGd3pjh92In2s880BZCGA/8yxmOgd1Vsi2K
c5AmqPmk6lz9QkisOiOYktzITd+LaH+OtTrj6Qh/QeljVjM2um+u0tWAaOrSOowgT16GvK0/fbx9
bg242j4wgJE5BT1wzkUGViFVeP1uqdJXn7VWN7/XhYSK9j8MSSEBNDFqtziTXs5npEeZXsUcwVJm
5j7tKUU9iMSNQn/OhJVvZiex6/8mBvnvzgFOxrVLwo9r8OWYgZuladv02bmK57b2sVS04y3iAsqN
6XzvNMI9+/9x1mfCKpIaoZssOytz9FOReFVJIzJeYpFa4kuBZ258F8SBcythe3eL/jHsKnp2apNH
g9Nm56GvYAcsIkuuF9RlCaY2GPFz/HgF3xuO6w9gEF0WLqLVbEZdMkxzHOfnCrejXdpN1h2ZYQhD
No+/fDzUexOKrBS1NZquVDqXMPvHfct1WIVppJL+6ub4GxJde18Y+pCDgg73tqgPQxL3NxbxvTNB
eAHuxT9orqxm084RFrIiLkBpFIg/W7lb3aE0AxoI3YVi1xV1c8OGc02Pe9ufECAoHuJjAzJEv/zM
KbVLiCcm15Loop9ONu6bYbhThhIBqhbYfjhVAPFd9EQ6r1FE1e3oV/Xq/xDpDJuWPnV75BbWMmJY
9TRWbojkrIRDX3oq3Ylj6MgECUJRVbd0ON5dWtoDJuZ8CxZmtYusRHH0EIbvOYBgejejqm55o41m
up3Pql9ltXgd6UfdiLDv3cuoLHHt0SaDy7+KsGbaCTlB5SATjlS/76ah3bQx8jqbjzfue2eERIYM
eLHIgsF0uaJZhUQfGjApeHa9O/ZjUPV4cs215rl5HdwIb+8PButsQcot9dnLwQa6a8WCrznb3Wz+
VIJMuVfL0P6KWly//fi73jscYKBBF/KQoHK5GqozJrugfsKqIR6b+LPLH2OEE3uLn8y4d62hvrFi
7+0Tc6m4IeYDZ1VdHcc6L1X0/qL03HeNQbmxHOWvCSit8HqctbqN0jRjs+/mWbuVCb83rRwHas6L
6BKNjMtpFW1QcyFqJPsJ/Sx/inFDnaFqyg3IGOdG2r1uMb7FAFRdqIrQ02SHrr6TGxHt2xQCOc2w
xq9M1EwplXW70qmNvZIUyoYg0Jt+b0+QCvreHvw4ssUzypL1EQyEpfticmLk/IJw/pYqtX338dKv
W8D//kL7rewD6pYU+nI+pnYx5A34hZSE5QnrMueQK838N/ZM8T9aqqVPSmMZL4MLpwG6mNb1fsW7
T99FrrzxW947xjyfQY4hCQMod7U0i1CVVlKzO2dlmy+sV+AQfinV9pa70Lt74I+B1quS6FCZaDCf
kctDErCa0UPTByRj73rkOZMbp2uJPn/UJt9mGKDxYiXGlUfv/3KG1dZCoQ3B8zO9q7j0gY0oCpAN
6Pl+P1biuYwB/teA+RDBVVr/4/Vdlm89uFictwAnEh7Xgqbd2A4y6GbnVbcLJdnqnSseJ5Hpv1vE
FKvnrkRx7nOV6FOyFxWS/t9Kza71rx//iHfmmxSfM0D9Cc+VNcygB+TWtPy2V0vvwnTjZllPpbaz
im9VqUe3+vrvzDdXAO1JbjtKI+s3dTYA2aKM5r6qiDp9rketRBmsrt15Z6GlGG+cpeC9KUIJ7xNh
3+h/uAPpbCE2AYFv6davbgl9tKIwrU33VesoIm8gnxNe4a/W7ssElRTQThyFnyw62sWN++m9cKNz
YdCTxccAPuTqMAeJ1tVJ34hXe7A11x96wEx7pFbd5yqvWnvXuENYfJqV1iXcuVJ5JYM2XwxVtsEW
ilazQCUHOZ5Ck7qAP1dTbzxMY9Em5483xPs/VCwRmLNOxFvuhz9TwIaCVhPrwasLTqrcU6VLUngn
w/RcmFzh4N9AMoEY0C1fdOPc3wWqW8o9XLGRVnyFxsQ+RHvUCD3MiZw9u0HsaYklN3K49zYuFSEc
3biC6S6s5rMJ604GlSpepZIPO9MN+hO80PK3EUgA1h/PyTtXIt1QSkFkMsThdX0tzRQlVPM8eDWG
Kq43WMiisljVUjsqQxGCAqtbGZl+haRefKPR/U6QWE4nuEtuRR7Dq89Ei2akIa27r9D2MnvTd0F2
LzPa6p5ZqFnz1KKJ9E9GCvKjrbTs05gpWnL471//pn9P82GBI61CcoZuqq3WgfsaDqn1miLRuavB
AJlf+2DOMk8fEvFjCmRq3X087jupD5kxjT8LrV2KAatP12kuNpmuBa9CJrLd6Ny7hZ+kmZrvwjmN
9/n/cXYey3Ejyxp+IkTAmy3aN0mRIiWRmg1CI1NwBVuwT38/6CyuCHawQxMTWo1mqlEmKyvzN5TI
iyvfeilAgd5ZiJNLx2qd2c12lrR9FUW0SCGWnKvesMM0W4QEJp60O8OPEVDBrGYQv2lyX9//4kt7
GqQJjYDfFhnOKtkDn1YYsdFrz6nUzGnr0hGm4Wv6tZUee1s11+jga9Dzcv+hlMIsgzUgIK69Coee
3QM0JKJc3Br43te+d8JuuzSQgR71x74up6dUTTNKAEl9RHDGTI8QByotlDUmXWFalPoOWVz9SkH7
UupDs4s2DOQ76+3FDM5AaX1lac+OgNstmrm/y5gbPXQSmuxbaD3yQwmpAJxekbdofxPzH/K4z61D
ki/T9f7CXNiKtCtoRHN7oYy0Jnwh5e66w1Rpz0gd9KjBB05q/5wXUCKstqrZkryP5pXtf2Er8hI3
LBsDD14268xfLowOlYjguUNP9lwWpl5tqgjdt23g1lm1syE+twcKIFBZuiHJoy/vf/OFlI/PpZZK
9VuHebZs1j/uASOn64wKoPesDZn8OtVBFWF70w/X/DwuzS2di4UAhGLNG26ZkQuzhjwTPOeJlF5Y
TIZ+68VwOw8teqnnYCj7/uP7n3YhnluLfjfVYny57TXZaTSgYqPhGzwHAqxWCrExPqjEzMJKLmLM
cJoTfVMKVFqvZAEXv3V5MHLIF0T5suZ/zKnTwQMJUB96bmOkWpCxr73QNCP7AB/O+9wborlmnXRx
RMrvhDOcZ+A2vB6x14ZmapMies7jNDhriSm+TpYxY7nYZ/q26hL8gd+f3AtBjJuKZ/jS++KCXl0X
TVcWcRyp4DkjmKIs2Oc3gP8+Zc3YfX5/pEs7lEySyMWRROF9tUNBHKMcP0z+89TYcOM8XuMbbZhm
8z+sGmbOKBED6HfeRMleoAyjSQ0h9LpVB1uZkRZi+JE+In8s831RasY/73/ZpTnkQBjeQnxc7qPX
q+bCKElKyt/PbWnXwRYRYcfdaBmGRGdIBYn6+3oG3osB00iNcalGvR5uhOifRklAASiVAp2ZEhEJ
GcMwoqjTXLNDu7Rq3Oi4ScIkATO+Giw1KgnKJQmefTbjzqFRIzdYD8zNf1i1P8dZ1fisvh5RZZqD
Z2Tlh8ccVe5sX1qYtCDN7ATRxjeV/PHXy7Z0XBZPY/Y9OdvreTQmvBInPNWfNdP8ZkdZ8Dxb83OT
1e7H9we6VMBkJBji6F+4pNqr3EgWQHcTi9dE4NvZQapGv5uHRHihozWwpDTV73IHBm1Yaon/7Ayg
Z0205H6+/zMuBBebigDZirOgItcFG8VTDnnakX0DgGyHIqbxeRhUvGE8+cGoiuHKZ184FjyUKZZS
rUHTa+2UW8bVnHRRoD1LkZKAz774mEWx8bGWZtBdeZ1f2KZL3rlI1sA1RoH89VoGWR1JhCyiZ21e
OCJRAB5vrydL1fSvJxE1Lx8Y5ELYoBbxeiAzQZxk4aU8237bjhvTwCQB1rCjtUeHElX72UiH2bzy
rLiQXBAyluNugRigvfd6UC+QkWjULGgKuVbxFBfC3yHg33snZ2hna2tMvRnfVbFI8qMc62sb51J+
x/hAapFu4WG13r8z+p9oJ0fixcOHosfgvOgC/JB6EWz8LAo+Go4wT5QlEuwB4CaH2ZgXX9GmzPtD
HPQyurLYFzYyYD/SLI4uOuL26uC6IETMwtPEC/YMFqWA0dvRWC1CiUahv0md2fj0/qL/xrWuij9k
34gTkg1wTa7VLWJQ4jOWESwAfjneibqI8yJ5BNXHaTBiYLajWwTiwUOLIdrGVZXaL33e92i4zzh+
7PWRshBmCioOmtCfjeRDV8yVCgc6Ys0+cO0h2RnSRvNuM3P7D88jN+hd6reace+3ifJCbhY9+wzY
cbBDPJJtb1cB6xC3Xhqp5t/3v/ZSuEKi3UPJIlgQXWuloEkr477tUvEyNOTJcV60j65w7XRnT760
d242wJJVU/QyWf5exLKn4VKClPn7lBqUDJ4C5NRcdM5qmQWMEhi2nfZcumTSKNapOhjvJSZdn8a+
8D5KGGynMXe9W4TRr3GkLgUvnll4bYNYZ+OvQjZw8ahPAuYgDYz2S5QkTWh6BaarGRXX3fsTvvy/
1ruLu4EUE9YO53z1oUlnjDAmpui5aJA0Ck1dRM0m6s2uwvRkuPOUWPR2EvwAsJkY9CHsSFevATIv
ZNl0m4meRFGT1sCqZmyZbddManlc2jFyzfgQWuIpKmL9kQslH7adlau7STmj/PX+11+aaXKLpRnE
BFDWfB3ckEfA4cZT0TNk+3Lntr4QITcEto6xMx/eH2vNHVue0BC9wUXRREBCYV2gqWsnqMEokGDr
yYvb5Ml9JER+wrcd5pg2YQDjDun4YJSJyva+r8x5Z2NMNiNBFaUedPRmrK6Uxi4965Ea+S3kR8P4
DVCrSCfHiHuTOoLrJ7cd2t8PJioVB38yZAjSr3jy2gmIn+6m97F0rC9I0NV7THGwc4ggEqG2Icpr
UhmXtgOL4lLFoOdKYvt6VbqAAkbX+9FzZUrf37tWW+jHMhvgUsCXXqTUPA1yID3bK8H98sCBQ5OA
nBrDstcDCw+hzMpW2nOS+3G8QSu9u9djLPHQkGvjzayBANuVQ9n6V07hpVvFX3gqDk1X8CyrgeN4
cISarOAZ4/t5C5Yeyn7HBsFe5GRhM3pl2S8Oh8gDeSGgeT729Xfi5LTY3Mds+6CRn13k4sawSjVz
M3rm3J65iZP+imrIpThDICWTp7EMmGx1xLHBHqog7VjT3mxqFEDdKNRhBGUfAEL3WdjUtrS2Vtbl
nxu7LfY2pLKn9w/gpcPO10LaJHeCorXkcX88qUvLmNpmdINnjMHnY0/Spnay8350aQwl4v2xLmVN
y7VBwkK9wlmXgZKMyr478rkOIvVHH0+vLORSHn9IHWiNkeRC++jOKmKxK5Cnh/dHv/ClFCbBf1Cd
dLlEVgeoNQArNIh2PatS4PZkVl59cAb1DYscnLH+w1gUHdCKXPi8+mpWZTbHnVJCvMyygQ2B9KcZ
enmO8LpjD/XfZ8BLt4EMhA4cVddlY/+xhF2vj1Ctk+QFYf304wJHw+1L5nd9gUalqZXXeuoXdu3v
pirICyR53qA/Kr9CKbSvk5cOC1RU+tJk1PZDA9321hXT3G0db3L/1eVsnx1jjuObUe/i7j/M8FKU
WWoX8CPWahj+IDS09oBjuNrSZgcIV34aAH++2K1uXYkMazGl5ZKCzvL/g622juodCwyfmbzEdh58
T8An6weZGt2hmXBYI+XukEbmKoe+6vAWf1Jlb4NVHtMmTcM0QsU05Bp0v/kaEsQbw+7gtf79hqOP
s1wPADiwEH69B6zMBuIf8wsn3R7nc9bEvg3RWqF9RzF8via3fiFW0scJyEnxVVkqO6+HK5PaAXQX
MFwjXXOfm3pT7EfpoR6cA/qJYTl315Lg5cyskrIFBotWlEcjhdT/9ZhwM4UAkSJeCjMAZYW0v+M+
VtmiJpirZCiPUFa04KSmoL0tZOCm6Al4iwhbF4nxpJMzUN6qM4BJyNdUP/zOHowrmOdLIYaazHJh
UbyjYPj6J6KR2MkJvNxLnLldijYr1r2ljKqjhqfpNUGTi4MtfWBQngsqaTUfIrY82bpa8mKggyHu
21lTaj/nvVSHuY6LX+9vsEuzvzQSEGGnmWQGq8u47tG0iEeRvsi6iPOt04JdfJT+NF8L05cyQhqS
5Pm8JWGmrh/0INSd0ZQye3FqzUs2GSXvb4U72Ji/QdevN6Cf1LCB4I7+cJKOpwgvnB3Y1nIzOE59
xCu437//7Zd2OzpISAH8JiOsW7q5qrrYGvT0xf8nTZr+7BRa/cGI4gRF5dRur8Xzi8896qToSPwe
by341NqtsNzCTV7QLDD605RimrzvrFFD8dmNb2qqLdHDYGVi47rK8I68QIIklKiJx/8hyiKbh/Q+
GrULwuP1hl7uEjKXPH3BY7ueQj2KU5S/e+uHQyN18/ezTMkW7j9YaXKw1X5GGiSYlcxSaDxOqoft
6EkUG1Afs0IdGxR7Q0p0zSznQkZCIZXA/lsS/s1eGw01m0YpkxcMMoLiLojGTB2MwXDuutIQKLYg
8TQdkIKdEDcrxsK8ttaXthYHmCok3WGsDVYZIHSRDjdpghpCzbTGFQaVyXZRlDZ2SS+qNEQhwrhG
wLsUOcCn/nZqofq5liPSNLeLdI7zi1Vq/Zehmh77AjVp5AV6+fL+ol4aitoLiR3kf2LVagM1pNHA
CNv4Ja7HOT27rY4jq41flSyQmzy+P9ilshioGB4M0M94vv8+WH9kQsNYdXCvqAUiHl4qKjgll0Nh
6fM5VnmshbQi6PlV+A7qB5pm4ozaQ1qBCnRw605bvuJK5nBpednR8FNJznjKry6ExOoKr8Qt/gV+
s3cWM3kR4tpesqsmJBdRZKjlw/tzsMTh9S1JgYTzQ67L0KsNVakmxb+lES/SzBpnoxVDYW2mqUzK
20pzxKbW/D7ftiiO1ldixeWRaQv+b+Q1FV2PMKlHPIKt7PudtaOn6/SPddYGANhHzbuTgZxdyLjl
fM106OLIaMySaIOOAtPyOkrZNi5bXCfiZYLG9BG8YXT2W1EiJMa/CnsQP/4ZNfr6599P9W+E55KS
QGldLS6aKEsJUsVgcw217yeAfQmB+4g1b/ylr4ZRbWwtzebdfxiW5iAHCk6euX5F1RlCI6Og2AqP
3XqKWtt/avO5Ptf6kFv7TGZ5FIpca6+9aS6VRYgW3OtLkAbgtJz1P05XycDct4n23OnGMN34RSRO
hi7bfiN05T3OVS03uZ803g0AW2w7PW+r1WyGjdF087QP9Mr8rABWi/+QddHDoQnOvsdlZpWaWHNF
ctew8dQYw6PjYkVjvBBR+gJtGt2F96f/0pGmJIe2MTjOheb6ehbcsQHw7driReSDYW/K3hv7bd3A
HvJ6o9vmaXWtGnlpeyNkQeETZj1aIUtq9se8U2CCt6TnyYuXifJxRPYMl8tq/GXKrLfDmRf8Vteu
9hkvfqdNFRRw5RLBV7t7pPSlUqxcXpCmnl/o5XT6wxDU1vwYAWlqtnZrXO22X7otyGipvVAk4Dpc
za092Q2OfX3yorIAk9G0dWuq836FGIr0u79bSN1fYPywuoGkYatD7eP1tCKKFjtONQdHT8JD3XsU
/ax9YCJ9lLeY825cpZryyg21+sDfY7JlqBUBWoVov4rOyA9DeUsj7Uj6l1K9BRcWKhu9+A+T7P6u
Cc5YQLAsFyYKAwJGN19/H1TsOqe8E2C1oLffh1FGuw7bEyuMvUm/cuu8/S6A50wki8awPEJfjyWJ
Nz7Ui/jsR8vh60eswi3cFJqtqrhv/nrlaDZRoSbi03/jVn492iKX7OKHEp2qPLCPeTC1D3o61du5
A5RqmrK9cotf+Doa7ghvkpEzpev7xUQY184C4Z5oCQdfergKFb2PCCXcrnA//1V4YdXosGBdwxmg
VkXL5/W3GSZCLnM3O6eidr4kfm08cKu2Z3Qmhk3jDP3h/eGWhfkjXfjfcMwkz2lKT298SjMlOvRL
dQfFDm3eAsu3Q83Ry53VZQaURW06JlLNW9EF+SEKLLl/f/h1xvZ7fIBLv586KFys71CJ9bCnqdw/
DfhBfI39Or8Rxah/1aUtv/q9po5OGZgZtpmFfyttfTpEWCmdqS3pV37KkiSsZ4KnO2kx2ApgI6vj
4liyTqj0e6cCN4YtBonTdyS06DAgf3wP+piucoWBwDFDxf3n+7NwaX9xbDzaW5RHnbV26kzi2MJg
dk8aMjBnRYq1S2KZPHllfU1NZNk+66+klM8mA0dB3XkVgGQQZUgHMFRV2NUe799yW/uFH2pDNxzc
KbgWZFd31+/1pVfIvC4INZoqr7cznJvGySaD7WxMthUOddre+CUaV0ar42M5RYCjmdVr5bC3n0kB
YYHfEZbomK5rI13RoHIGlfDkJdxgvdHI0J07/PKsVt+gj238Xe7LZ3Jt0SlCdBW4EU/K158ZzInt
amLAIjC3x40aEnMbUKx/jKIicsI6EvmD1plkSn+7cRiW1AflXb6UbOT1sKKI9CXe2gTCPjkYonZO
gCBoSBfmNcjM24WEJMSGWXwVlvri6nikXRK1vZL2aaob/Vcb+c1zlNJApUXizmPI/TPfUSMorxHT
3owLmPd3Wk/Hl1f6b8+tP5IfNJXrCL+f4OTGRXxXmwgFbgotcG6VnIxbbQwQWKL4feWefrN/llHp
urJvGZLU8vXEerKUraTbdkL21HsQnkIW0ayG9JttU4MKZWb7V0Z8EwNQftLZrIxL/CHwvx5xFL4f
gQ92Tqk3mTijFTI+JpMeIX5R6dfSkP9xn17HgdfLuSq2yNIwcXlrEcp2reFROgWOqFXjIv1mSHSA
w7EJ0E6xwTI4H8pSVvq/nozbU01wUie96McIb5fEQYqoNwdkvawpcJuNOaPqjUWOOedhW6Ry2klH
NY9eYZbf/Mqxv4rUg46G9rz+iat7bIHriEnDCUwMxinBrLl70C1cmncznaj62UQDdbodYG35D7AG
Rb7z4qByjvZUF812wtzWfKlwr+g3ts/ePM9m6eV7q+/0cts31dx/aWm7WU9ccMCza4nvU6g3WKCG
Ba+kz6VdFOYB5IqZ7krDEF+K0tDE1pRJ96GyigJ5Xj74Q5+4RvVgwx87aek45mGSoF5Afcaun3JS
r2+eKb0nZUfwQMketOPQCOuXienZv/A+Wg0IiVmUoWZrSRpWOVrTobIqYkWn22ofV11W7xCOT7qz
6FrcNWdpuh98V6LF1BhyuvcSXTzqbPyvBaniVwpykx56dhOc08gBLmbhJFRuECT25WfDKLI+HLLB
fkEgvInxZTLmeoetuLIOfleMNx0CQQjy27m5G7TaMbaz5agh5L/rbrD+8JHolk0QWn2ZVzeJNwVR
HsaZ1d95fVDXYdriOXfnR1WZbjpkhbGBdGPTvYvTgWmd8fV56upGRAfZZ/FdMyDdH+p+NXzPhOPc
GoXdd+iiCe176tHTD6lO5V9FvpDQwS81tf5RyytsFJxc5vnDog6j/ZtZ9XxupfCDf4cgk+l+jM1a
bvsewvFmqKsRYG7V6reGqw9R2E5TLUOhxhEpPGcy6vvCWxow0qxye2+4JTdsAxvv4MSBEdwLuP3O
pq/pZ20w7hHZYcClYNwkvkj075XRp9UdfT4MDWokAtxfLTboIPTwwcT5XCpr3glLOr/ggaFsS9xo
br0WaR4rlKo1nPvIGass9N25zPYebIQtmmxR9wXqyTgZG1tZ9q1C/6btQsAR9YAl2zRqPyWUro82
torzNyQ4yqnYyaiT/1aWnqqv5hRp36oB/tumdhqjb8IqwiiW+pWaUa6rk8osQlECJFbYL8I0fKpp
FRTbTMPf+sabilKMYebqU0bUTjJ9Axe1hbwQZ5n2xGnsm8fcLPvzgBQ25ixx23jfM2Vq3r6Ye6/Z
4wdJjyXkAkfgKNVEHGZToGL418r5rg8kcsdcwUAb8PZcfFKF+aRcLNyPI2LnD2nTGR51QK2qN2Uy
5T+bGsmKrd9XtbZDLaru+W1trp4RNR7UWeDedPQyFSMHOjk4WouyHOpjgcjTvOFCHKqwwt1iusmp
q7U/vAQ26o9es6vqIc4qWPEbkPB9dfSVUzobW3bNqcC9qT4UQPGnELsGXCO0gOL+NlKaU90Cs7fz
+2wYc/SmLWv6gV59MG7zhLCNAPWUUEVsMYbYMbNm+4Cple1v0Z8xnptmKB4SR3OBYDU+skWTWTrJ
pjOzlIPRzt1T4erjR8SvS0BncdV24q5drBeRAFSIJxtWE5s/2f6xf5MJ3bvzRYkVpNuXSXBKW1N8
LuLZcMPBE/yFwBraEMy28Flrtsoex4783Nh1hd0WDc0bqS2GR7Tzc7lpW63Jdjkuvul2UrX+hVKc
1iAnk/aojSZjl4e5l8iTbzWWtVU4pSK0NM9ASap28WGsMQWyb+tauP8UcvTvbb2j6NHC6tXCKbf7
dOf1zMO/DVAdgRB5J/rN2JcjSu+IU2PX4o6RFTZe3Yp95TSd2KB9lAwbgYucGdbxkP7UKLL9GnIR
/Du6evzJbaza2Syv2zKsjGD80Xcp0cdC6foGdnP8OLsldjF9MBA4YDoGXzStt/KTGetpTW/WmU8p
27QKjaiMnkeR13no+F3yz5h5+p1XF5hBa3PV3cVm5otNPE9dv/M7bTwFQVu+5Bo+QuEwARIIfaWp
LwKjqV+NZraIc7ttXe8iWdkdLFcv+YGvWJGETemVgUW1MScIYUCjxYeqt+f9XBkqOIxNnk9b1fSa
sRk7nUWaW5Xdx/HoJxuyremjiY9aHE6d0+X3QZyNX5Ql8o9pEiXzXoOyUt7TUtagNNpaQJWLpDlq
TyNGKr/UtDhd0gWvs4/5ODs3kxo8vOO1qfinitT4VY+RZdvryGSae+Tom9uYhqIXDrmyP7SIORjh
0Lk1yntN44hDbczurVcYGpCFsSw+5a3QfiLFa9SncfYGpDPrllWxsbvh2W34+aZTsSs3GL+X+b4u
hdaHkaowTB4iPDuOVs/khlmSDHdIadqQjSxb3vXO4GLJXun4P4ABO7sZF8TWbe1UnpqoHtqTxetP
7VKVdvquKQMNM8a0y7JNnrb1rZX0ebPJ3CRut0mZK3w4WmSaQjcBDXznYKp2DzLXqrepXrT6Vm+l
De8IGZXbPBDBuPfLwrVubSSyf6RNZHDF4d+BfdAgVRp2idU+Aqz0KOz5SZ7ukNTrfnb4Pn9VFoqf
O2nO6sirFohrIGnsh1HsZB9lgmpCOGV63oeGlnWo2wcs1iEZ+u4x82fsJEkBjfuprDzyrIRnbpCZ
3nxf5LY/hJhYgqkENouEzdiSwnDjFCWQLoz6kCrKDOURhgLju2cnxYDXzqDulOY33yBXDtmtBdX1
pyGpJoVziQPQky7zVLCmhf9sYXveboxB9j9TzRizUwemqziaRhWJG/6GFWwqrY1BtZpxd++PSZbe
+HE7/PB6YdSb2K0d9QWyMbQpdL30boOyumUc3eS3P+NMe+EusQ1lHpLZV49O3KUJH8i7cNtaEeJf
SRQ10SkDc/Nh6iq3OsdNZtCfJw+2fo5VoZKDP5tRtq0rt98FJcD4bYnL0M+e+wRJAX/EUWQQo7Dv
nGxwUdgWQH8Dux2asHZrM92yn/tg4wCK9WFU6n18GksJ81vTERkIm06vk5sOoKqN24YVFcc8G+Id
ituwbXOvtb4kcT2XO4VPIGaq9OrVPgjm6Qmnh7E+JCNp5M40C5eSE3kaqg7a6KAmEATZo5Zog7UX
qJT7m2r2/IcUP9wJhyrDuKsCqxTn1qi1MbQmw86OXSb8n3FQDB2dkKZ393Is6FxLKD8196tvNtus
6lh1GFaFOkMolcjFKqOIn2t65U1YRp1x0Is51bfuRIK3BRyzfA8KN2TtlWvIuwgLiOhQVxiYh0kZ
JekJiQWTgzhghxdSc8StAUIiAAksZeLykaqIMZxjNr2OoG4dffLmWGugOAnq2SVmuj9wOcwejdEh
FXQ8bpvzYOL+0A05ByDLItRxc5cVyiJKrSHZaZfv2kBoFmJQI5EIZBkpXV5jrBLaU5QBsfY6Nv3W
TcZeXzZ1KjEFFGJX2H6sPyVj6RkPwWxkbegj0lOHeqCGPJycOLvJxnn0t+PcZvduaZbNjZSmoqFF
4MC9rlSc37aaR/XJUV3Qbv244hd4syM/FxKn7U96ZUQDOMlCcQDMLg2ALmllJEOrjY0Tr/sOVNpY
Vmq8NwfNzk6mM8kAvHciYwJ4XC2cLFQsQzRH8MJcpJ7Jsj0T35gwQMn7ufQR+KDS4fdia/R5Wu5z
/OODXVt32scsKKX1jx/zfw6rxGyWUn7tatuK1pn2oCrbIDUgclVbv4HoE9adKcs71O9b0hSZa481
mMFPfhPkyY1TdypDNx4ZZq1RxG+f5HTcZJoqyltzNs3sZNu9boVGULJyJU2b7gOqzl6wSQtVDXd2
K0lnKDSmGqX9jNTLEXXhPdH40L4uPYHon3momw8Koxh10Npa968wp9687pfHNX0sn6evwQt4VcBw
MmoxnRL2SfTtee5z9WQatbmJOs3e63L61faaeXi/ZvK7KLJ++tK3odkO1JPqyfL2/6OiMDjY0mKu
a51Q/PLSW6vsR2srSeC9bRRPLU53sZ/jvxo3tXmOYsJQWA29eczgBpl7/CuRbHPJST5nIhbxThDC
vZB6bvKDLgOr4BoivtUbmM5bUyTuJzvo7OIWBxzjOwW2Ym9OdKnuPCdj8dSEq8226zvJg1njsflY
eWli3pjjIMfbZsAMZTfZec9ktFm6ofFS3PtDT1AMNTxhx3+yqgLuV86+/QscR2SfDBn7n3WEdVFf
rUfnGYCIZYUFV8ivhIhiHQI30pK9smct5/XlV8nNSKei3hRmCxN2wkNm2thl3vihgkPhH/BjrtQ5
8fC3PU1xoqs95aH5ZnIHs9gbuP8au3hys89T4Hfx50qLJrnlSYgsst1lVhrOk4qudBvelGoBxCM4
grQtrQ1KJatdQ02tHbzKis9aUNiPQ2vNt5lMTBkOM1JUUSC875Mqm0M8dp/e3zxvqzQ0wgw6R/rC
QgAe/3rvIKwh8DIt03Og3LPvyegnnj3B3jKGpLpS23tTgoLZ8j/pTPpUCF6s+m84Fo66U2TuaUyM
JJwUZw8Z+WlTNdL7FEX5lTm9UIlnPKqXNMWAraLN/PrT8Dyv6AVEzskF13c0kzl90ObBn7d5405f
zAbXRW/06hsTCtkc9pFHDtj1lX3WE23++f40v1lgF1ihwc2FYIOB0Pbq20kLzUAVnnPCAbo/NlVn
7tPRt0NwaXnNS75s/mk78980jiJv+/dD09xmfcFsLHpqr6fBqERJu1B3TzQiyet4vuxJFeAE0Sch
VYVo9eIxTTdepl2DmV1aAtoAMAGhUS1KdaslsOzaFxLs7ImWSLQ1CyAqIaEhqraVryFOlMVptxko
rxihAbKTu7cdEcFX3JofcDnIxyvR+cIWpNfPP3D3UXVfq8da0Mp7AcjkNM09sJmhCOqtNmr6uRvz
KqGSlo797q+nnyHxOKSPvxS2V43ENsChB91B5+R00twmXSwOg4M1QJzY8dk0pvEAzSLgrWHLx/dH
vnAVIYYCsYmzDQH79+L8cS0AD8eMaKRTESjl7/NIpN+ovPboRwfaqaupcWOLNcu/324L0A/QG0eP
Q7echD9GtUyIhEv9DOsyGPXfEIq24n1vBtlmML2h3FJOERu7GzK8B6Y5uGZMd+GgLQ1baE5c53S+
VsNP2jgrr9P46Gxs9wXIzxt/nIaHelBesWnjJvoukrI9FmTx8spF/Lb1CO8goFm8KEKQV62ieDFS
SqXA4Z6yjkpDmNYEpQ0PddzUgxYiXpj6ndyMAFIwk+jdO1wkrkEO34Rzl5NsLvYkRFr+rA5c2fVW
0Ma+c8I/3dzLqRYnvFRvM6+YrxBG355tD6D8IpmEdBIeKMYq62i9oWrNmbjSUdPt91aBawE3JPqJ
ADftvL7tZQ5bs8GC1dtDiUrrjwG19ng/Z6l/O/RGf601t0a1Q3/mRUyc5bspCBH0X+89V+aFgdO0
f4qr2jmYDUl8aJP1H9w8mG9GP2rSc0w3+sHLa5XfdDrWRDd24drTjZxNuUVghopFZiTNTpPtVTzo
mwNJe39B2NAyoIHo2atWZeADIDL9Lj0jikQ91k37PU3RemsIz/w52+WuRyapuXLrvjkQv1FkYF4o
1OPhsu5XzmBv6T9k2dkBRhiHjSvMD42X1TeAz/P51OaJ0VFDmdL4KPQ0df82HDA87R+QiwbSPcYa
+evotcmda+NPOSiXwO4bCOrSeKO8lBv1MYXgAGDEifqdJtz+6f0I+PbbsfD8nYyjc4FMw2qLsvKD
OdOJPsFtxnLOrGC7mQFvUdGK4axrXXlqXDXUm1rv9F/vj/3GRZ1LD3woJEAyb4M+3yoaWDyLJmC2
yUmfiulzLjJ4+LqhRl5eKe1qBKKC6nYsatAlbSxV9AUDQxALAD7BBysXiO7WhnZRIMsL4Tn/Zvhj
Zd60lPH1QyYb6+h22fjy/o9+cz8ut8WiSEbfDt0hb3WAIOhr1P7sipQpunUpUrxMmK3tTaf50Y+B
fc1w4E20WoZzmB9eL/yxVgfC6Efas0hHnXKBtY1NYfUXdMgMhVejvSbR+/bwMRadJLYieE4GfB0b
dMwg07Gsq5Owk/Yx6xRaPbpmufg9GzDjdn3Tig9FJIeP70/p2zjJjIIjovG6CDNQh3w9cIfnEJGx
N05NIPvxTFXV3Cmr6O8SUq+vdcyzFdJNUoRekMsoTNEV/NmUPQVnsA3ib4E/0B3Ah8FyouqPKOpq
FqpJo9CiautkwA18bmmZ3tuWsIKTDOy+uAJjfDPlKJSRY1EBROodBPzqy7HjGhz0oJwTxS0TJeZM
NcYxYeP5Jw0PBgODriaLNlONj+MVHuKbjYzaDE+qxcgCMg+/4PWk16qsE8hi/Wl2x9xEMWus7qyC
3lRp9vdu5V2Rp3qzkZfhFlQhug084dZ5rtAUMFLkG09N6g7bSk3pQ0MwPYxDfi2/ejup6OiAq1mw
cPT/1vhzx24kBvJFfzITPT1I24x2aQaeSApKnXjxmR+kIdRfryTFDKrLrCLiyG/yZqAgnkKsoj8F
XTH427hw837T5zqdHhqXdn4Uc13/TGuk/U/vH583IRyGMNETARVkaPA+W29YqjWenwXzCQhZ9GzP
wvxIudZ0dlbU6+15SjwcWTHihNWaBFFi7v+PsvPakdvY1vATEWAx85bs3DMajTRB0g0hyVIxh2Lm
05+P+9xouoVpCDYMwzbMZrFq1Qp/eP/x16u9UlZIJghSiJBeqWEW0CupTqwjXsd+E3Q67KvcyqtT
N2bGNmuLX42IuuD9h17vJlCOQGNXRBMs1sseEvwCbSVs28cqqbNTLuzBDBeyZxVq9Jeiw/tPuzoq
q94GWSPw5xVTedU98mMGAsJV57qpxyIAiMsES0p4MZFTjr/o7LLC//xIYaDQi84ISheAcN6ezqSM
vc7Lx+4MRE8w6RxzZm95SoLg+FCyTrVsuhtvucaaNz0yeHYWdtnoVyI9gFTM20diRlZGbKT+rEee
FPu4c7v+WHcMDH+9/26XoHLQ+lTba8Az4aFAkbi41BSjfydN9emcNuDCjonWoiia0LpN/pPt5Hz2
7Haa/XBB3jQL2zLxvurs3+KeeUr6kSntmPysShdVNd2p3PFGNnj9sUG6k4JC4iU9uWJVaq07TIbs
9XNd0JwMDDzvAgMcwSMGS+OhaOcbTZir44tAMCgndKpZfrLeiziMEzJ8g8lneJtPk3tq3cX6gHXr
70mIeC8jR/SPaWPqh3QY0/37H+LqFPmoPUAcoxaFuKhfJr4Csj0iRK55xsV6cPqgME0AyvYUOcUd
JqbxjZW93mDrqwKndQEnEyku3nTpTIxpo7I6m16lrBfNrfR8V+SdXd/YyddLSmVt4o7IrA02trX+
+z8KbK+0mcs6Wn3OyWiSedvV1TAGi95nr4U9e9NRA3ilHgsXGdSfTmRVX99f18vn+5DdobwjPwqg
DOnndYv98fwhkbriKoQELbXiq5kZFgbOtrFNjb4twkhV6ffRiJa9pQ253Lz/7Mtw/L9nr90F7j84
fJcKIthzYLpl8OyK2xW+bNycGIEwUUQ850s3FuXLFKvp9f2HXp6Z9aHsYIpK4MSUERcdHA576s25
Ss6oGXgMoMA0fYLzjvdjN6F8mzJfv8VGviRMcs9ChOHSoZSHsUDl9naRgTxiQySX9Ixberxt6zg6
jk3WfTTdpNs4k5MfMOqtwz6LShGqDsCa2zv+jdX+y5deewnA4BFTYGebb39ECq4FHdsiOZuxNF8R
1BUPWjUVZw/FuSG0o3Q6+a42bmwf+Ov7a37lH74uAIUIYFCSHRQlLuJ1C4JHLGaXnmOmifkB5yXG
77ZkmAURRtbPKgfPxexNTUyH62U51nOsRWEmNQbn3ThgkamMedfPoKvA65ubqRidQw1g+8woIf0+
tPEtEiKlCwvy5yXDjzZXDg1RhyNKSvh2wfqSgtNR5XJSo59+cKaRxdFGoKtB4ceeAcS+NE82Dsdp
CKwlnz6mqZS/2x7LhwBR5dJ9VlwoT5Ay21/AusZnc0pkftBSw9ECw+GyuPNBLSZfq2LMp13kV0l0
V5hy3rYDw+Y78DaFfIkbK/414ZHlb11oxi9m1w3DLpoNdZgZ54L6rqX2O66jSdw3jLPjmUlNWjcP
DCj6O9w+1VIGdO/KdNO2fd8+zczos93UNLUtgfsturGHWmAJvoRuF9+LqhFboqoWf2uWZm4/oI7b
Q5HD2sEIofibH3E/G6rnqrNlG2iz6CWKHGZr6wc4/tWvWHfFg4iX/ls5CafEu9QYniXjpziAOzr9
7kZRayA6kc07Zo5JpegT8obAsrrkrDWRbW373B13VWTTacI7K94ZZuxFJx+RbPduykWUxQBrhvyp
AvSSPijR6ePB7G31YYTACizB7WP7MNpLF++9iklPmKrJ1baJarLiXuVZdIT6V02BjzNO/zg7zSRC
UTHRJhsEDof8cNvKTeNOdbpNJP2ATaIX4/PYoT7yYCUC0Z+qXCRyL97gnGfLbqLQ7nuawn6ydMes
btE9n6tpOCOxkQxBhcD/t9Lt8ZI3jGbKNikTz34j8aT/asRY2AXp2DHYs2Gw/+g17CeCBOjYL29E
F+XDkJlKC7rcMD75CDNQ1uLTPd/XxIkyqGBoumG2TOBUirkzzw7G7XoAC1G124QZwTfHj9rHMV4y
RO4sd273i0zcOGSGH5uB1pv+zh0NxBhEZLFFgN7PCiRcm+0Y/0Pfkuw0I8xov+s7yFWqOIxFo8st
mQ3esKJsuv+GWTY/db220+3ATD7/aLlRnd0tXmSJvTbYjYC43Jj0ZXrHe1l6e6mP/gDUBUbu2D8m
S26KO7qI+U93ins9WBaDyck+HeqWvUZB+NmT2E7/6ptJ1ue68zswgb1ZfAPe4cnfoB7i7NEeC3f6
bTPpy7Yl2vDRplhqJzqYskE3ze6zEoAC3ak98uERVepkzh97My2SrWU2sjvOPkKV21QuoEQLzkC9
yaymhQIbTZi3thVR8jhZA212UAe6+MTB1WA3TjnwDXdAHT3MzdH6yTh2zDdyWBFPWVJaRrD0edc9
A4QyXr2YsPexHdNu21a5Lp6SuAdrFglPczYzKGTnS4rSNqX0bAHoOhlysf7D84n9ANpHV6GbLcXj
siTOc5HLONv0sW4/04qbsmeD+i1/Li13agNsdfr2iKucOe8GqeVKCz2rGgWMGbBwwyYbF7/8Trhu
vzMnXL6VItX/05OCEdoQA7351rWZwrBGtd4eUSEfizozaoZ9JMaoB5qAD/xmskFgQ1oY+A8tv5Pq
JFp6MUFUtPqnPJvW9uDU2XejXkBbQ5PJbjatKqLy3GBqvITWIBWaSa0pwtTVEzNEr6J/mNqG1naj
q6X4qjFJAQiKfzHnwx6aLuQ8qPqOGWrUb/XGjexQnxx6bwY0wBMuutwmJhfDd7jltQxA4TvY+1Dp
nUVvTWq7VKNr76KytqFfCvxVtlW6RF/aZB5VSGMTzTSgcNWXwZrrJhySUX2Z/ZpDG1HPvppoNX9N
eyi79xjt+CsJ3u5PmoqivV9ZGsr5su2LAx2jCvNEFEfcU70YSbYHYUp2U9RabUxhSnUK5LOr008i
LmfrVOF1Hh8NJ+qPjb301WPNCLs2AgXAXuBg4CX3vpX186nnYj9pdNvFplRR6WxXTPwLhg51vCFV
G70gasWoEZEr82tciEbu0W5qiz0VW+puPMApehhPSWs9OKLVIhnMYDr0LPCHsvrsF1xvr1aSG+XH
um/d9qQ8BUworY26eGiIOxrKFbX8FbVo5hhguo3B2na40k4bc+yAH89AIbHIZg7vffElivYIjydL
qM+r6nOkDCE2wHCdYpNLAPRH4OzeeEhiy8QQWWgd+Km0p/fzMHddVH1oU2cYz7S+FjDUxepKnQZV
Urbd11GP6+Q4+kZ7l3t+lt0VSKydCj3O9U+DP6Hp41ilCJLG0PrN7HQojy3oMxxN0eOeTX1vFMd6
GLo0hHk++hubuuXzJJX/bBWjZR1UhfLAa0RKOn5cwWRfCSDVj86MtXtMusz8FM/CUF9suhzjNs4X
gpEWaYVAE6qxsifQW6I59V4U7xvMEJOtntpSfKd00LYsXFPdrayYo9YX+GwXuVMNClRhbdhggJLF
bWE/Jku9n7CHxCIqn3BYuluMWboflq4c1a/eid1fcV5V1Y4umNUd9KXr/ptbCR64qmsHlEFkpYyC
BQPgarPiKAA1UVnsF7tQ6ged0rHeOF5u/fIrfkqICVYsdmDEhbWZHGmLn3XsiPIOD8cmAncPKDt/
xfysTo+4R4v4d9RHhoViZ1S+Tjm0t4NMFiVDLy+Gg+Abekd0k+2XXNCb7LfFrNMToAMcn117nuyt
KpVmHmbNbaxwTCwjP9tKjt8TNxm6TWprugY928nl2erdXIa+TCz3Lho8fZ/AV813VVkk+rM+6f5+
ZqxTBYBOsAxwTbAnPyDnNjIsq8YCa+XOboQqRmc6+5z7VOzWz+mEUxuhRtJ2nbavLGBycC3oen0g
QkmkLaSstvHQ0ZErtHnJUNiN287Z1ELT6720vOIFtyZQmbXWWxEqESYXftPk6Q5UjYGcVVIa8d5d
pjndkSMOABKTjr07CFnP9yU6Bz4a1lL1WyFz2W+crrPx5RpniUVXAmRBicZNt2Pl5z8awC5il/sD
wMUuyd2dZ8UDaYxXRWRofgNq19T8Z1y/3PaHm1aJlpFT6/1vt3KBilVdCj1x0BP6h0NseOm9shZh
dAH88BS5/Tq3j7PrJZs8KhJ7qy2TifeqWTpzIEa3tcOyrk3sdB01g35zM/Q8A1Qikm+JTHNy3Xic
HjJaqG1oA4vsN0npDd4H+jFt/IDDVNp/nget3Be2v5DSrcKse61rkcTcVJWcgc41rbfA0Kn9bNY6
tC+E+xE+T1bfq4SOySc6SOlLTR+lPEy+6si2attoNqNZz1+0agDjHtROXhjhwMgcCaNWH9yNSnJb
Q4GRbKNqbGBqA1ahQzh6djwFHjCxugzyJtbGn0aCAnzg1pVpbdncgNQ8o5hpTNLLhs9tFs63DIlz
tY2adMyIVLT2NpPhts6hSZzyLDutRa5iNNv7xHRa54OL2jo+gTpw4fpcJRzOraOBCw5j8rI+lFoq
QFvnlsmkYvT88h6kea1ovEZak4YVyXFxN7oWvJUJdDYgC6DWa8ZNk/+xASpkkzxaSA6tmN+GyOwU
xQyIWrVPkyrtbCMqr5TbBM1x2qlT2T84S6rNP8dFq/INtJTx2OiZAm1X6JN/L6N8GdvQ5CYwPtb+
2D4uuuyzO+gVvoJa0Pp4DcMkqnT9bilE/M3R7Fgdo96fiVt0RoxPmtdlSwDdgtwTJmort62HzdYQ
SC/X3MCvGnADOSIU5o4btS82HtIfxaZr81KuJkD5wYls17iP9cH+ARC/ZryOJFa817J8OCSmP9VB
qrIsC7pVofNuXEbNDMH6J2qzCtMXuyIhX8MvLYqeeHThhF0zL9UpaZQz7tlEjQ19KZ30MGp9M3uY
c0So9nYrCjqGddyExjAN/oehT0iXrDguxUuxrJjRfMYg7RRHao6fp6xv2y0A2/rgyDzRtyKbKPCQ
v+5QV8gAX27sqtKZNDMK0qIksBu/qYhkjV+Gg5a6BalIl40/PI2EBCkwz562EoVUfQO5zK4DG+La
fCQfMbrDshKql8Z3VODQpY9AwDJLRPbX7Hy2Qlsa2xZts9DGHcy7R0HYWrasMvzkWFdUGl29OE8o
npF9rjwUeUYHtG1gGzlwm/pugvaTF1NCsKrkdsy9JX6yhjbaoX6NH8umH3314kZYvpwaq0qeRDK7
8zaf4cZ2QZdCeA+Muk+r7ZSU+RQOCgeXQ4v4kc1gnobhmUaTVpDsKGD9gGt7Ow5XySI8FxLH/hot
MzjPyFg0bws2lMzZnst6KoKhWzqbIlJLRBhnxAiUSkw7z+6mxHHbe80xqnvPmArjIFvPszjJcDrb
AIRhNwZjPOl8t2LOwmFQ0RcH+bs8cOCfbZacqjBwQJc0YT1OJRI3MciqbYb7+be5tzrewcSRbEsG
ErH6AK6dl7iVNfhYZxyyE1e6t9XMaSk3oqv8X4oIkkWgIJxO/eyyKv3aFLo1vSD2BSVPj+AYlmNi
/oQH0sz3bguadT+KUn6LzWWYTzrKqHPAgcy6xzZS3amwlKg28ViY4yHrDGMnalxCQQvHDf4RlSsr
7H+zpUz3KN3H9kbac8VFZiY9WAi6gZr3hKj0oE4j9df3ZpHid504cElyz1LW3uz5thMXWbH1J1tf
NmVvaoMT1GbSNDEK6y00IPJzYJBGC88P9eCpfEQoPNN3AELz5VTSYe527lLV04aixh5DsCDV81w0
gEbBVjg+HMomI5Lq9mK9ummaT9t5QJl3KwCei01jJkbYM5AvXquMl9gVsaE5nw2wy+1zgyOvs0mW
orA2crFjaze7iecGVmIvXmhAQVu+Ra0zTR+4hMduQ+QuMEelOU3la+sgzHAUnCYCZuoa4HGWPDtZ
HT8frghRTIYypVe8z7LSaYM0BdsdLOBMYitoiqwoP4ylFCNJIqKeWwodvQpIBK3xvs9U+whPpE33
jlMa9n7lGZxGB8BVIPIC2o6donG+X0SZ6KA+Sr2+zzg831VCoNiYfpR6u7QZ0hkSQZNkyTYy42L6
4DtN575w0Qr3WSaCdB8lnEZ9F5Hdph8byMLizmvpuYbK1ZvlHuKTAP89z4W+Nd3G/0Fk5R4rK8zK
g4ZeAkVaMwPVVi2smG3ea02ym1Kpv7ZANvVQ9TEA6qjoBtCu8yh/OTLtdOo4R+vw7xIJWsE3uozX
PV3TRgNmVQvz+Bvvop+txJKxx3R1FrmRDw94BkiCpZeD6YdPWe+VSz/iU8HObQ/vNxmvnwzKQadp
Dywa/NIlp94x09bDyyk/m5Ve7lRTEog0DQ5o4GI4uW+rJh9OqaUc88b86woTwLgNGjLCUvwVqJi4
6G52yN7gcsOTQYWQwlFp5xp9r9pgJi4lVjOOW/yQUwaBw0DFIXCU4YQ9TZb/BELkN4bXf/01DAGB
zYGMZIx70bZs3ckeLVvLzsWqRs11vywnWoY5iuB9XT/j9CW785wphlYwP76lbkxLAPgKNDoBC+P9
j3LVdCZ48CeZOTmXLS7ViLRpzmMf68G7ZLDzFyNf0mMrEFogiuWQf7J6OhidC7GiMrvt+4++avSb
YKRAaTKZ1Fcc2UXTveGA9hYolJObVcUXo1fRTrNMmB+WOZwhX97SQ796VTY+JrjgUbC8g6p1MSkU
cSOX0pyz04jQYRiPo/1gN5W4X/iNbIG1FzV2rxzG+NYXv9r5PHnVYxHIk8PxvdRkmTAZb5Xl56d2
AtG+zWZPobNr9/MEAxMYQ+0ZkBnh72p16MVTGW+GmQxn55aopsy6gh/kzP3sb1U2YN6YapO+7DOi
k7UzTZVTQEaQi25NRS7xlbTXLYsZzIorBcVziSfRmfl0fmNFJ/wpm10UzWLD6KSia2kqbJobdzOQ
Je+JJjRwhy751+3B4wlTNrBSaj98v95299Mob0f8YuiymVm5r0rga5kouOU8L34dVOzfeN7fPhIA
S4z+wD2AHLrYjvUSuarUlvw0kxo4JCKj4XyCMOnp67DDbX8WTDdiyujUqW+AO//2aMamxATEBGi/
r8POP2Z89TJnUdXJnEl8oX9gKxZJaIppftYoFtIQzvtvqcc33efWFXwzP2FbglS02JL0yJ1LE5Ii
QiNAeXNBc0afzcAcswqJ+jL9FFdjSd4GVGzvKDdJIJAZ3oesGLgua81yfjqKCdn70eA6LPJrCM0G
AELGOvql55JtAAb1Fic/da0WA19a9aaGPjefcJR2jAC+gLHmxf7yomdjagRQt9s0hBG6pA9mbHU3
oFt/ixYIiaIOZa/j30v6hFOP/aAXenHqivFX4rQDVsiKzLmK4HH3EmqVa9BP02ODFPf9pVgvgIvv
srr6MHSFInWtj52DydcVheZJi9GjdWJRzUEzuj+stpLP7z/qfyJll8+yfRr5UB8A3VyeMlLJEvZQ
VoEViIujaeaavcHRL3mc46yqntpJVV9nEPTe535wumdTMytSSdBse5+0yhqDuhPyi9bRQzhbuWcY
yASklR0kvmp+jc7gPvdmnImdLkZ9/vz+j//bOkGiQaYHOTSfUPD22OTN0g1JhgbJSAH01DbyJZ1V
f2+ign9jPvrXJzGSBXrtMQq/lLFlatFguyjrk9R0Y7c40qWpHat6W9RyzHbvv9Zfdh4hiLciEHBh
XCrW+G1LA90U9QkiuUmF7RbjdAStIz+MmhJMwgaz+DwLYdVw7AtvvLHx//KugCroA3MtI2Z1CXhA
IgLteSerT11TpA99XDgf26Udvwp9NA//+qY8aFXUx52BhsClUrNWqcFq53I4SYh2m6yDHaSVkAmU
aeT3qMzG93q3PPeGvAVWWQPqm12PqBOBhnSU24U77mLnNOWguxGNP8YDGHRgVwBUG7KWdWMpr+I6
YH2IwzYHi0LLvNSY77zESQxd9afFzcV26mDEl3hp7pFF08JOqfYwyeb1/TW9urUtbhKg53hqg8Xh
XL89FE6LZHnt2PWJ2XYCO7TLm21Fd/VJn2BrUJpU7seqVjaTIIxS0iBTefff+z/hL69NigVYxiPB
I6+7+AktrbKYdpF/lKhDMuZC8CwQxrKcU28FYVXghoO8L4cbu+n6ozrkdvgRQkXhyZeCk3qZpfZI
Pn+qYKjHgRi07NHsGBS//3bXFxV7h0RZB9QFzw2Y/dsV1pKa3j/k3FPsAzx7RqYEQizi6VX1ohZf
TMGcpAmTNj8RGtYNRtntRioQGXjQQqvuUPcw8j69/6Ouv/oKE109OEhW0b1c1+aPDELVs4+Okjac
sA+fAqOzG+jBVjYdiTKliXvalP2K0mjcgkarj2YHgOj9H3C9+PwAyDgA3VgWCFhvf4DW01fvMbM6
CV2a/5mzZvaBllvLP58obzWCBk4N3ca5sqrInRE7zdodTsOqS5Gb+QvsIG/L0L6+8zowdWuD9vj+
q/2/2tvbcAH2yuKLC5ygTeOyYkvqjpauY4Amh3N59rjnupCPofeBaNa+kgaa76nW7dwLnVbO3RmK
OGx8AMXzJrJNaQQT2zX5YCdafCoHK5ph2ucT+iQ4z5HqZW3rbgoxRXpIX5P+Cr5NERgDWLkWaVgL
x8d1VfpZRy6nCqeiE+du1XmARjN5QxHES5Q/FGqI68+ZN/uwvmlKr3qyXf8kfafkf0UlUX9mMKDo
iY5JYj1ZTAP7Bw6UdyiTORPfBOgN/9cyiDYLJ41Z+bZPhtG5Q4cZXQw1OcphStIwxkqcWC+2dNQ6
NplWda9dJOsXtCv8+tTYlfndMPR2pnFVNshnEx9EuXFWkHxYN9ANAHL2+b6e6q58JQfVfpVMovzD
ypeh5cWyVEHkdbRIhmL6HVeTf4fMFuNT9l7nMSd1F38/6D1FG8Ow4c6fEkMFoIzUs5XO2VM2uOmE
3EXkAysYWntgPKyyaV9Bz3tCzoEBHP08zgfNtR6wF3jR+HUxpsjYMxxLp19ZipjDdpr0Iac/xWD/
aIEV/Z639sicXrmmds94bvic0vVtviajP3yMoEZHG2XZDIYHd5HLQ+3VaL2bhnLHj0YdZ1oAADn5
HFFeZiEq4nm2BZPUeEcUwuCoNGkBkr1NxhjAlZ0U6jeLxPigqcu4DPvUW/UrCtf7FuV5f8sR9Io7
QzPI8viK1FkrqNK+qIwX2uwOuaY6ebgUvKBkImMkN+h0BmnRml8MxtBzqKVIoNybuTsZUeiUCM2H
TFT0B3wuJfCjqOsnSEaAgndFx9sf03gx0StzKGkYCvlmvdwKxGvb5uJYrr8WOi19HSivayL1R9DL
vEQOs560J7dn6O5AIRvg9qYVg/C+f44Sd/pEqV2BdlXFhxbqy4ERvzh1mfK+2ZiazP+at7OMGFyI
9QKySGku7j2kG8uiMxzFdBk2dxpZtJJmbbQ3GBXNNy67a8gir75KEKzvzyWkr4vzx8tDP2YC75bt
iePNh+L+QZujslr/J2zJ4WMhGB0rj6LZzaviUzw18S7KQYf9a2YMnwZHUEFXba1ZLktXn8KxH6IW
akA7O3tQHMN9odpkm5uVuPGoq37RioqkhUKnijwcMsbbNzbokZFyjIi3KqN5zLMS3MIg0cEP8ipu
RDjUcf3l/dB/lckwVKeuYJFhlFGfrj/pj0XO69KFr2Y0J0vE9iOiQNWx0FPt3qiK5ZemScbfWZ3d
2tdXdfnK1rcMcnBAoECbL+7SdCiN0keU6QyqDhgIg1zn2wJnj362k3Y/4XUjg2UndquwArLmHyOa
aDEmxR1eLuCT9Bt37tW6gwxFA9WDksLpvdKBXvKuJaty7XMrF/O4ULDsutzSNsLoNWYA0BfeX/T1
2L451oCsPbpl9v+4pSQVbxd9GRxXWSq2zmqw7S33wfgzzQ0ldgvMjGqre236KOOkTtELzVAeev/p
V598ffr/XKHWbBJXrLdPt+Y2njDEsc6RzSHu4Y1Ao1TjWdk2A1Ta5MVHy6+0W+rBf1lkD9SbgXEN
RT9GeW8fa2OW7A29Z5xBt/hhIZDBf8lJFH/msSz1l9Qx/E/vv+hVyuhQ/kD2wU0NpClgsrdPnGNI
cZofibObzMYL6pqocQA/2Leza/6EioJF8wx0j+GMZewtWn31DdLYX76z7/7PbAOCIDXgRYNPjm1G
Z9EUZ5XI6ksx9eZnjWbmBoS9dsiKST/mjmzuUS/tmhsfeX23t1vMZuwmQJjTCqbndnGujb4r+Ie+
OGdzN7cBNKflyVA+wzxJV/YGm+s6VINqhRQB9YLn4Rx3sdK4X40V/gLizGFd2+tatc0avTOCmBx3
UxLXDppfl78aZtufocgY43EypvSfl/vtr7h4Z2tI2mgZdQG+L5KvduUQMpE2MsGZRdPyldGCFdaF
lCqQfilvKcb+bcVBcAufXccJu1yDuWB8Xk6sOPZ9btgwogc2Zmj6YVVqT2583uudhfw/tIUVFk0R
bF7cjbJwCt1p0DCMETYzIZ57oJCqQh6hLDgJIBGr+xlp2ZLc51HV3+JhXh9lenZQrSCfUqrol80F
M43nCi6Rc9aWCGSnZNw5b+Y+QYi1dhPMhA37Rv/4r08EQMWWXX1iLnkaHgBUv6J3ejbLot7mkJiR
49RL8Vj7ygHzaxiH92PHX74m9T0tJm7kdZS4BtE/7kWrFxFmIaN7bkTun81lNIttoWWRDuixa248
7C9fE9MwmAmkeDRtLieWjqbbMNZd45w5jv8wmZnzmUnycjKGBWNqvRzroLOzBKWxyL1R+l29J6kV
pDKHvAaewVUDZxwYVqtiqc5pJa12p2eTTmacLXW1cY0GHNL7y3r1Hel8s2MJCIbDBr4Us8ckoCe1
0RveNKtXKGRyhO+bnZPGjI85mKF/XVkXcLaDfgMJjnC4ed5+RkelLlD6TJ1tFLx2dcPJRLunC2MI
R1tRZeI10+LkWeSD+fj+m14vLHCT1Z9gHcoSFy82kD9o9mAbszpjEWI86s5iPmRakYUpUJX6Rj5x
daPzlh7ZG5HXXHfRxbPigsjuJ5Y6M230jljCZifFbQ4qbiiDBVHDJjDS5lYX9y/f0kfgBpFCB0sp
/ni7tgh3FUUpJyQECogYIZq+2pNCqPLzAERiC7yyv7F5rq8ZqKsQp5idEAqgxa1r/sehXOLEczRN
dGctsvJP4Doi9dPRkUlmyzolbT7ELa30JbLt4mtbRKk6IgkfxT59qaRisvOvX9ikBHLIXqE90o28
+DXgRjlasTefFZrayI+tbCY5/yRtuxVvrxtyLvxdSlcyZqRY+MhvX7zqij5W6MefJT2E4mgsKFuk
gx41e2PE1DIoJ7rkm8mU7rZZsPt80hfSGYBglTXPAbSvOn1+/+WvQha/COaaAP+MEAewv7e/qEZx
zYqB3Z7rqZMe2iOizdHJpUQ6g/I1yjAGjJWEMi6Tbl9SeXtP7/+A6z1PoCRqMcZ0ST0uc+gZY0XJ
8Gw6W6BsXiYPH7GQKUbuHJYmMaxdAlN0/GZ3nnmzmbBern/kVlx6aC+syjCgG9Zpnvn23QlYnU29
IB+AlDbLOXf5BO4ZkB54ikCDcdGUYTFWMvs+9WiGb6VcKsD24KP9z0ZqGb3PJKBBDHF9NVfciOiX
m4VPspoikmbjGs5vvCT0TyJVnjVE44NEhNpqkQTRKByDJAb6evAqbXxAZQlFHVrzk8RFb4lo8ObB
AjmlOmpd3PUoWIzFcuv4XmwZVostQ4JExCBpwNDk7bJFS+lrcJwg2tDIm4ORFnaLE1gP/Fw57nge
Znu+twW8rF09zKjnvL9hrteFEKXb/6viScevzLJbpquCdTHuGs+s97gl+Q6XAfpOP4fSlXsDDZ18
5895lhVBLsayRmAj1eeN30VTKMz6pnzPekb+3EcsiEt1ggoC16HBsX67IGWeaVGspeZdDqD8gJwU
/pExWOFb18NFHcTC4wTEpAS9GqLI1aWbd/6MXnjt3rm5BjsBVPuE55udIV6dl/BQtwNWg05YJktX
BPPiREnYTK1b/Fu8/P+fsc4u6Dj8hdDcM9huzErz7jIbyGpQaPzoAG3zdkAMGnuDG4+73m68NbML
BEoYMYI1e7u6fo6vQjQ53l1vGagZZ7OojpYWQfyq4ixs8mTauJpwED6OB+/GTfW3Z9tkx7wrgmB0
F94+O+mbop6G3LvTqPTTY0nrijlUNBrHOFNSO6DXI/0gTuby8wplu4UDuoiN60qDM4APxxiBpO5y
bGzBGhxmCtI7rS3skyWHckPEsneLJtpQzbN2aOPkVjrwl3dGgwqVLOacXA3ORTogCPh2pnf+HeV4
2mxyyPEIk/f1vHGsJD3LFoC3hKn4aKpRGDcO99/emGoXtBkCF3QmLx4OxRE1SppNdxzTeusOfn6Y
08i8d3Tx2pbxsKWD7u1uBJSrc4XQjsHkkySC0pev/fYrg+yT04K0872eSRPZeIxuvR+mHomnyraQ
K4UK4hdBIobBeSr1bJZfJlUzoWQOk3wsvNz+DOcqzz8ty4AlTm7LGSrIPLmlfEWuKVI1tKFF9KGv
16up02oZ8v4brBH3zwC0TqaJCD5+SnhiM/Z5+wJqwG3bQ/30DnD8/5F2Jstx48C6fiJGcB62rEGz
bMuyVdKGIbm7OZPgAE5Pfz7qRNzjYlUUw77t3mmBAggkEpn/UO5GL9GSjeHV3oNU41FZGWz5iT7F
SHkgc2cCtkJG4XgwVUcRraAkdhfC4NihxwTFWiv7W1TLJiiRifYkO2utDHL6iRD/md81Hqqds27E
8aBDNGVYUkX2g3QSDW0ZoTUOhg3wktWNkxi5eG5zQ21pSgUDzS5UHFqw+o00cPO4vNbL48GkMVLh
ncUBYdGd+Zf+lruW3gC7gTr/wwiVAOatp0xoc6E4jMI1OvT9laicvrkeC3DKb3osPEDpl3/BZ2P8
6HPPLHJq2B4vPZUaxWK/IipVQO2s1HsPMHK45SOL8HpKQCP6iawcZYtdZ3qXjKoa3lC31X5g10CY
9EejCa2ffQnC29ikHh29xzogBKAzWpTOtGnUygtQ9I+wSUAHsdKLL4Cz7QG6AAM9izCK7F2mwa/f
UD+KjG950E/W1TB0w8ESmhxunECqKvYcteyuQisvu11oRgY647qKbTcpfrQ3TTiWmzbzMKpyjSlr
ar8IOl2taNDl7hYiQNH6vB+QRTZyyeJ5eJTQsoS9Jnwaimm6VazGgXzTGRZ4e7PvM+1bpobDTR2i
E/xFMxq93kH0Nswtrl/SeU36aXpWI5BrSB1jaHR9+XucHAhMy4jTn08ojy714pKA8eNE2IlH9yHk
V21v6V31JawM5bGBCrG1cqyirkkm16qii2cbp49YNW9BsIe0fJ15o/62EfEg6PPGEt69i2nMplTS
5qYpSuZYjIP9LYX08IcdFEYk4aNyMQdgEp2lYmnhJYaS6ol3LwvL3QYOZRuJB8GWjBOC4eVFPcny
GMxyqC14TM4FOrUIM+lAe6ypRfQA7m3SkKSOQbNFNJMNf6K1OVKTU0t3WyVjOzNcHJiyTjuq6Ta2
ouhuPsXZysk/XXB+EUgn2sjzGiy90TECo/0d9uFD4dbWxwg9/QdP9IF+0ozSxbNgrb1wEtbnJSDs
uXDEuIuXsFayvSHGQyt8KC2jvdMZdk9LM761+8FauXdPhkK2Bbz57NU5132XIUVGXcA7y9bvazCN
j1KPh0fkrWJYUPj1XP6yy1CO0iSlOPoGPINpxi2z5Q7dAQmgyb7LvBgjnLapvF3XBkgQ41bVpr4i
sEDrFV36tRkNr14xOl8v/4Jlvs5bD2gG5F0qLQBB7MXWGvpaiqrO5IMaIe28zRrDy+7DaszH98sD
6XNuehSpGQlxQc/935qgtbiYqzC1qxSqOc8hBBs3zWQgO9FHRrAVeWB8HUusefxq1ETEIw4O1ybs
MSrYc+9SA/ebOLOVZ03aon7I9U7jbZHJHi6GWULydROLHj2EMNv72fJeL3wDQMvPIPSMzlnJg0+2
PvNANQkRUop+IJ0X89DqWlKaDZsHqiPtrWzQ5ajTWLsNdMP7T2IWs7u8cGfG43KbQfdEGpqoixtO
63Dc1eyoeZDdVG4yM8jfuan0EYpg/jUXpb0Swk+2P5VotHxmSBKiOiS+x7EUlROrIx1tH1x0Sm6b
2MaNaLDT6Z2Xn3y+PLeT62Iei+sCRB9nm87p8VjgYLzEbdz2Qa1q/UFLBmWPQ25wh6ehvm+khdtx
NIwrH/Bk0FnLHfsBC6i6x5iLR9RspNTDolQfQmeaNpiBpDtb79MrTQrwdUB8nE2XlumKL+/JQZtH
JWtD94bSEs3p46ni1aXD2W3VB6FNIAoVKx5fQRlGN5dX9OTrgZwCKsBumcVJCdDHwwh6ZKahWNqD
82lGpRdmfkf+an/Te0f7053JWPOGpMLPrKjhHY9lquSXMeTChyE2i1vOAHrtM7vNij9te+xC/Pzz
yc01Qx24IHjJZXYh1Jg6WNLBbR0bT/XZvZB+cVSK0NEO+7V98okPPopYPOm5CbjiWSAQkYuTPrpF
lTqjlT5OQYjdV1JTHt4OXiJp9872H1NVGR5yN1b9sxR2egAABP8alUcsqkoP4UmFaqO60cOhfTJA
KolNjvXJF0xpst6nzuYobx2V3gbDxVJkv5ohZyuOtZN1byRuqOLsMyngWHaZzH9i7uc+ofFBjohF
Bvh/6LSxeAEUq0xrgo5LjSaeUMiXsS1mHgmrvUzsgzoawDOE2gNOFGrj8Yao3anf2DzXRpzvIhcb
kt4zv1BrC+G3hKH5NTEENPLEJPenQ4qN5m2N8Y9+k8aYnW20xHIGP8/TBjPHhvL1xq1wKvlZ9nke
FbuaLnp/n2fdAHka3Rv8eHwr1kv5VOKANrySCWvxNmjaQVmJdotggGglgrPgfoCM4B1Lwep4D3Mo
i5gmb3zI9KjR0RNxpm8BDQC8yiDuZ/sMcRj0ueNSV7eXN/Mirn+OPL9caBnRs+aReDyygcQsKttO
dEBiI3jHNtG9d/u0M9CBRyMK58Y1ketFaPjfAckg0QzTyDaWfapAyfSgTIzoUCJ+AwU+cBv1NiVt
bndd2iTxSoo459y/nZ55OIfn4dzeQNya+sXx/OaCJOKy+NdHeJQ19w3tdLFpnHB0N3k+NeOjlKne
AHQKYnRFlHQU+8sLfGa+3C4UjuAv8E5eqqMZ0zSV9HLjg4yozaC40m/01nL/gXZQfr881JlvSU2M
LTTnctwri/eHNo5Nlpp5chhMBO6302RCBKBVHXVQ6gfMjntSt2plA53ZuqCqbOqAdCsAqi82kC0R
yCgaMz7QEtO26HhFHq9dzfnPwwjvrg4zvLu1SayFxcVF9r/fFQgb/QL+A7J+/F0dhJroAyruS98E
LQWhtKq7by20r3QFgXF2fqCimSH6sqTIxwONNr5SYT14L2Qjgb7JMlxgNynaksEWl84m+wbRApkM
pcbs8PDn35NzSeif6QZwy46HNiOkS9Qx817csC/vbWGa+y4R7V2fmfq21ZQ1DOK5NaV8TASi08kO
WkyVLAWtk6l1Xyw43v2NZqXV1nIQ4Fyx9liK/39+PI4EWoHkdjPQ/3hiltmi35RJ9wUnsP4GGe1o
U0xKj2IJ3AYDB7hnHeBnfBXW5a7OeuUfOst4AoV2azfXVGbr53Jy2mpfSmNNzfBcvOA9RLueRPK0
lVHRnJGDbNyXECMC9bbKzCS81kHyyeck7dD2g9Unn2j8G9WVCek5XMmczp3hmTkGt2ROfpeCwk7X
WTGv6+DFqXKX9l4D/MMTwZ4KgoU8RjD9WRr6+SloscLSJHIgBbf4FDXqH0beMF5DLvehCkOHMIY+
QtpvYzEp8JlbN+/vBuxH4m+Xt/e57QZFjUfMfPOc1BOCkYeNquXKS+CYOAQaSoUNJjKwza+/GIc7
Dsow0B6oyse7LTCcMp/rQS8GEoXXqSC1wYyV477yjD4X6U0VGSsamK5DC+p4nDICAldaivfSNqLd
5GgZ3YEMbfadLOMfl6d0fih6mAZ0eLKG+e+/VZqACitlPg9F+Se97nL1Iw3q/odouEv/YiSEfmaJ
dgB1y/Cuy9xO9CoOXnK6nNu0KDu/Fp16zx4OVq7qc5OihwkmaP5UpHzHk6pSq5tym6Onxfbko22S
j1snBsTuh2jYfL88r3NhnSwEZC5dXRijyxWEKGlADlNe7AgXZjQg+ylGMKibik2KaPiNNyGpcesZ
U/nj8sDzgVomJCTVSCjAkEOvfPE0MjAOEFYbh4e4dup3zof4njnqh5A6/Z1ZGhHp2gizp1hU9y0y
/CvpyJl543cHZnOuUsJNXZx3pOFG0YZdeGhzr/hOF4uH7dh5gudZl73ZlRd/R/uv/UP89RxmEGri
YqEcq3OVLmadopczhm4aHTLHLV5zWeEd2DdW4Nu4WDyRNSQrweVMHCXhAn5FNxr33uW+bQOn6hCt
JK8FIvCzmqLgK9TY71ou0Q8htoeby5/1NJh9okfmLOiThb04/FVmuThBqO4L77XkKdBM7iuSMOP9
8jAnn2/uuDpYcMzA8vnFfHxGjARdFLSaxKGx6+y7V2gu4lqDAwjBGalIqqXhIn+Wg1D6/xt3kRpQ
wkgGDRmMQxZaXAqBY31z+768ypWi3yWYxEsMi9do3SffcJ6si/IBwKTZUmAxaDawMdEQFAcM36ot
CnrmNq0FaSymVU8eTqV/GuvmJg70C2dmYcwx/HhxtV5tKH6F4mDT0u2uKxfPc79tbaF8wQk5zv70
KM7DYeBCAKKmTJ3keDhMiUvd6dPqgLV4tU0jHLdKYyyu09qqr0ph2hu0N52Vc3G6gTj+wIiJz3BS
9WUDe8RcNDetoTy4Ft6sg+7dYaHawGDt82STV4kyUwbqFYzpSWSniUtjcibd0aU70bDogxK1Y90p
D5rXq842srT2KRtnBEjVrr6Czg4GRIBPOYP2llIxqbDGLgeUcajId34ihSu+gZ11NlAc1GHlyj85
9fPEfhtr/vtv93AXu3WvI3N1yEYb5S/EYkzUqdIhNVcGOj0KDGSTEJKosYDLV6Q+iaS2hl4cHCHc
b30qi3082ekmcEL9NsHcfiVFP7dN6PiDxcIlhfRscT0O3AZ1iFfxoUV/5Qa59uTGcIoRyn7Gq84p
G+VbFa+Jupzk3p+9/v8bdBHcNJx1vAoBxkNel9M9OwPfQSceunTnjnXxE2el8CPyaCt1uRWsBNZz
u2bGJKOkASGMuvrxlzSKwh2cnrGlUTQTyk1utx06NDSQCjbWZOrPbRvgSTTseGVBmVtMNHAzGKqA
OA6WUlXf0kEZEf4rC5TzLkftswuKQgeNKvrfVB+OJ6UrhqNMjSwO04jPs5fDagQq9G+tBh9D6cDL
k6WFpLgqijUvmJMsZ/6U/29kDIWOR8Y5Uw8DWReHmv36U7g2zi9Tru51GYprgGne82TA4vQLt8iC
DaAB5fny1M8dGNpZKO5q7F5oxcc/wJS9J0RslAezt+50+AmPwFSanU4RkwtTL1bq6mfOizabiFCe
Jb3Rl2UmZC5xrzez4hCUqOkJdcgnX7q17hM80mdHrbHRSwJn/8eTnJvcIP9o/tIHXlxYuFi0hSfd
4tD37SyWXwZXWqQWt8FQYzCUDva0hvo4s3P5rA56nqC/cY2c//5bwMN2pm7mzPFQiDbd4eAAMZIG
ZbbmYnTmOB6Ns4g/pdUXA8rVxWFE2qnbqIasrzrZ6Y6fthQ/Li/jmc3KY5vvxsegwb3MFWUekxDE
6Eg1hpi5gNKTN5qsm19BOYQH7BCx5/BnZSuUmxGPc59mESXv6vKPOLNh+RGfCgTEdzxYj1e2lpUW
U/zlWxbBSGkpna7CNnCvSUimq6nNitfL451dYbIrGlAgyk6SHakpVdN3RnEQKOTulJYo5zeZp19P
6IcXK+nj2ckBGgSvrwJvWWZyulXRTg5gak1jjMh4VE5PyDarNzW254/pmIUrx/Hs5HhhzRClWaFs
Ec01B0G2fmJyyBLW94M0lQbAXB8VWyUePGPlGJ47/PQoKA+6HEVeN8efzha6UyN7Ux44HQNShLnr
IwilftNcKb9yqU8oBDbOf3/+/UxAtw6OycTXpXtqaKNZYUcjJ8TU3AdPaKpv9ImFFUHe31we6tzX
A+SFEzTyNfiHLuanlUZS9WOUH/C3LwZcLJJYuS0HqY0P5MhD8KZima78IdSSJiWNQ+Qy6I/OyMNl
q9IqceYoqiA/JEJVn7Ecdo2rFkvkD63S3ecqSB9K0ALKyk49c2ViPjUjSj5rK8tyr4OmNoaNTX5Q
gyb+4SUjTmJSF2gH9LEGDr+wvMiPRlcvryNIJ9FKnnd2K9kO6AQqkLPR1/FWoteD/rOi5ocsK1FT
DYLZDaMKXF/BkG8nowm5aRg1YqX0cu4LI+DHIhMIiD2LsA64u40EGrnzDs5vAsOd8L4txHVS6RYk
NLqcl3fUuWnShiYW0ADCzWz++2/XCHoSRoHgfHGAwZe9KqlWbWulT79OatvdWG2nDptUD/+QNPq5
o9jD8MF4TQIfXiyuq6iBIV07O6BCEG+CsVC2pEHhi6Y2w37opbKTBuy+tI3S738xX3B7VOtAa7nq
4jorptrOgsbMDlXXOg9NobWoQ1hV7gsBiheamNh6lqhXyNdn7jWiC5Jo86jIFy6vlA6ZUQVXmsOc
7F0DAeqfesgV22I0cHGLG2H3fopqLGRSL7CeorpzPi7P+0y6wB4mYaDYBS9tSRKb0k6DSsMvKDB3
TW7jLo++0D9xh/3lcc7Ee8aZ3ykz842n5vF+wlLErCunTA9V6Lj1RmajlDf1hJs3xjBlkV7/xXBw
Cygn4wRAf+Z4OGowOuV4OzmAkWcnlWUb6fco9kLEQOQtmxCnvTzgmajEvv2/Aee//3Zeph5tuzGh
uS+JtNsGKyfUHxWveRE1j8C6a8AzItv8kVb99PXy0GdCA0MjgEobFUzj8up26lJPU6dKD0bYuqZv
S+mm+2LS5c/K671/0iS3VjbNmeDAiDMjCy0gSGCL1e1de2jNxkwPdVVHX1QjcsxdPJTZe0xl4j8o
NyABSrtbc4U7d1p+H3axxrKrCkUzlRSDi/q9FKVzV5hgW31cHKp3EdR3riu/WG0jbws1LqvdXywz
5WhQXdB/SZSOv3BTjHqgt3zhqROg2Z38rsrD8b1VzfHKbJ3+j0tdM7UQ4j6PQ/5f7mB97JHaw9j9
YMv2A1HikRQl1A5Kp1lrUPize5cmHzFoRnQsHymalEHh4eBxQBX9NqhEfmvAHpF+o4TyKm5juAx5
FLjoV/ba38zyt6EXn9Sr3DQGlp0dtDrpUh+RZWfnKab1gtrFsDLWuV07k6DQQgcmR23t+ANasAKB
kpjJocxl12ySCc2RWx1Z4mZfKw68NEWvAr+rNGu6vrx1zgU/Cl1AyNBBQhN4sXUK6D8tmvwJl6kz
3g04U/suNsW/TNnIlTzh7FDkgKRm7J0Tfl4Q6YHUIFYdrEKpb9xqam46HDC/Zc3QPf3FrGijzsqm
1PCXSadSAnnC6Rw8k50nV6AAAcWl0nyMHS6SvxgKQNwMuIUrZi8W0JnYuMBFCThT1XUIF4/m3o5M
ied75pTDX8Ry57fRFhulHSGCu4mWHvRIANSSAk7Bgxb05iaGxujjTIa1tNbozpWwmmJFyGFJ9J1z
IE77TK6cfXo5+sfbdPICRQ07Rs8lCaHvRH3WbBtdhwjvQrp1fOB0+j1lOOt7HsMP2ExO3tzCp0PR
+c9XHZopIQ8q1cynPP4leiVHLUG76pD3Tb/votS5ozFf72wrVdK/GQtRB95oKmTf5WPJhqngVJqS
caUgWxjncGI2Im6MzVCBp175wOfWGBwOypBzA39uYBzPLLMaoYxFmRzom7ajXxha2u9GdZK7Lqsl
yv22JvsNpon2eKu1Wol0fKSILaiv6tvlNT4TlHgfEnthjyEQs1ToDr0kGpqsSQ5xmTn3RdwjeYMN
pG8FvwLcOPnmOb5Vl8c8kzDQ/P4UQuYeo358PHs6YfY0CgBeVT+0H9aMG947dR47r2gNVUDuYrdI
//z2nEWGXF6pHFRu8eMxW72EFzsN8cGVRXIbTEMpaZ70wzX8JfUx7FSlWNlR52Y5P03BraMxDcXr
eEQrC9RosIPkgBwnUlK64t6AWc6+wj9AyC8Jse+7vKxnUulP6cjZTXxGhC6miLx4qTodA0IlQ2C+
1QeUYLReU1eW8tyW0WclaWrT0OWWdahGC+0hRELo4M4amHrSiOomL80+vOtpcYZXlXCpLQZD5wx/
OjInhtbUjF+jTASq4XhJ8d+axTTC5IB+0OwCSd082pShIbJN5qZhtEH0Ias3llc4/1xe25M5z/uG
a41OBxwymtXHIwPaVRW99eQh1GiPbxwtSSWdaTuaMMmxB2ODyGC7Hzs4npcHPrlPGXiuGs36+Vw8
5mLgpHCRTxjy/uCUbf1QlqjZynYy8ZfM+7c/HWquvqEkRJNDm6Xmjuc4xGONUU7kHFJkc19yTPOe
4jCINl6HVctfDEVLmIgDwIFTcjxUVfdQrbXEOUhan/2uxBoHiwv413eoPq8pnp0cxHlaVMHImsHd
gJs6HkwkCGJNiZm9Iu0e7UJ0xv4ze3t8iRq1/DHvs7V89nSzfFKtZvA+VakTj+FJGDDk2rR47SMr
35l1A0p4yr0c9oyY3noDwWUMYtcMfs9Nk3c8sDSEttEdXny+IGhtJJDq/LVClmdbFKqiwsnTMxy2
7PwaNfNW217+iudHxKNpRsjM7huLheUkJjTDs9dcTL0/DNJ9yB0ZgnpPir0oUcW4PN7JO4EPSd6M
CC9JinrCwhgNZNOVwc1fBxi6OzSPYCKp1vCDbovc18hKQopMh4SHgxd4K+dwEVy5MHjFw6gBjwxy
8+TJmRcJHmpM7LvQan8qJixIV5L0JXuOFIecixIF/gCz7uRSo6GyRkXajaG9a0M17statK+U+t70
cVLvBh65r2JolH3qpu0P6g7NfSJx7crt9vnyKn8K8/+GP+J3APcDeM1bHoAj8fb4syIiDFJEnao3
S4fLJHxDyfCyBU0v2zuJFBTojnKCV76zaCWNey9NQqPxnaBJ+i8YnE3mdSjdUv5qWwxItnnruZhK
2fUHHnJ4Wc5glKG7URCFKa7BtnrdY93bzb9gda0XqbRq42tm3j0awpbxr5WpzXHleGoouc8MJXg8
hLpl3GntthdxoMVvQw/c+RGkQ/uWYOE8+KS9YOtHB2/btE1cCwOyyjR2lT2ombErMLya7kZVaNpX
B5ldFDsip0cVsUjCcaPns2cjzptp8KgBqS5vkpCix40xOElwI3I9177hYxY8Ojb81xXkxOIQctcD
nODAz6qCsD2XSNkJQF+AwdX4DtS4fNKlF0sfh2cH/q4X7u2iWykZGvp8yx4tImYdACeA+lEgJXlc
xtMY2RsEOJU3K4uFdaU0Iw8xH2B8Zd9O+YCdS9WZXrhxgMVoD7V0my0qwThFWUGpwXijWpPv6yR0
39QoUjQEdEe8eoB/IQWBt56I9okS1cVT3qT4k/blFH6xJCSbe8ttDQe4jdcXVxFWacVLYyJheVcH
wpyqL9PQiqp9aPMR11O8fd2nKfH68jotZW7Rwk4UkftoPw7dFd2Y+lZNihwXsWzQ4q+TFvYPBc48
ru8oMvmwEWkYN6VZT89m4TjqtlE6zmTmZNU+Gcehu25nRbKrEpZPsxmysLwvs6xKkr2EPS5vB3ea
7Wt7Ywzsx7LLs18pZbHOd/SgrnaI/Bbx+2iOses3aeYkmyxPseMecA4yk72d9UH8HR5I9uqNLNld
QaMcWTsrz5IHgR+pLikWmLTm/daqLOXOQFvrDScNI9oZlZd9qepJYkEdBIl9ZeVhgjUf2io4GLux
JratDm5yN3V1L3YuGxtvt2zwnvBl0IWv9lbj4YWo4nM2WojYbIawMeptKowRJ7A0lPFNrVCnSaJk
Up4aLrPguoThmvvAr4bo2at64e4KmIDutpGgW+8LVRVZ4WMq7sEt11I13oDFHZy7ziw1h+ZBExSb
qgoSRJPHwf1pUCa175xR96pnXk+mfLRKqzDBAEzprY5LbPFdRJzZe7xEh0fVqiXiAVYUe35eYUV6
U3X64HEBooe1MxGKza8U6TkJShF6aj8KaKyge/FFn66bGE9Cv3UjUOz5VJTXaEEod7GkIbeB8dQX
b6GIQrkZuOY/XLuBwVzZpfhK+JxXLTHDYQevMxrvjLbOsken7Kd/QozH5U3Qlg7C9EmJBk2KSWmN
xJwvcBV2N9xZGFyEqB7kj0gmKlrmGynBVWyVPIrCB5PEJHjWElfDFLgKPe3BVGuluAnysh6g8Uu8
rZ7DPFfC/dBVQ/SudXZVfGlUJ2vLbdNmgb7rYXFJ4TuYpaLJpUQy0v1ea5xSRx0pzq3vKtBD+y4v
gVjdoD0UImGIjEe34ejJ9ll1FRx/9vpkGCLEp1VxOr/Pbdx6+t4eII4jqomYysZGZyVpsdR0Y++l
DvQ02ur2iJkxjmQ0O8coVH9EYa0+TTQHQx9DBi+5iQnN2r7NVf3fwPXqOxPvVGPbG+nY7fSuVg1E
IhBleEf2xwCOghh38qMXnfVoKkZU3VuSuwn3MlWnCe6Gan2LUa03INett/W282zAOT0SuupTgsXE
vxKoq/WoqryLRip7tj8gNQ33PkksDNzcSPPV2rE/bMybXqqkTjS2d6ThyjtOibUJhNFnvqc4TeOX
GdLVGx2fp4QaTFOi7Km5+j4z0ZsBcDThXtiMk/yFZz2WqQ2Kc18bgIuuH9mlO1zjCoHGUNeEweBb
eBzmt+hUVsj+RfACJwMX9G3dtkh/eKiGtmgPKolUdyRVZb4N+979AoFOqfzGtAttawZWGV0ZZqKb
6S6yMAzd15NapTcdzCVEfZos86xXOIP5r6AzOdeZzJpoa9deZ35BP7qVt1mtB+a9aNAAyfeJOpn2
bVwH0YuVJWOzzSbDivZWrZvFBuN06xnz36TfImvtdK5v9VaH5UDl8o7e6NiufQmRRG8PmQdyaUOb
SE/8sFLn2ZWiQ3Q1AMW8JwvQp52QhKhvZad312qPXe7GquGSbPIhyqe7ps8C+WVqIrErsyBVDzXN
o/+43szwR1iM437QmkL91Tp2qG+sZgLqhRxY1lxZYiq+qh4KGZht1cnsgWpKsR9pOXUbYVfmgP0X
iEbfwQ1Q4KoI8vE6o0sSbYvAdF4KMB7jXd+6XbZFHcaUNxLppq8AEWK00ae2Le7ROsvcnYAaad9g
IM5+1vJSt1ESU8v6yYwL/O3AMnX2LlALMOmNQOPovusM3qzbpscH+mPMZRY/qko1OYVvDQgP34dz
IRU0wGzh4HFnyE3Aa0a8yKQXZXzlgJjE9BWb7ylfSWkX7QwafzDAwJeiVsRNjhPRcZ5H83y2c4Uw
nYRW012XYZs9V5UWyi+BEXDGXa4Rzee2sYd92baYxeSIgcuVpH7xwJ1/BRU+8haQhHinLdl+Rtuh
xR3Z2ntgZHHsE/QP2LCnBRST7N/L6d9JqsRQvN2pgCMdyIt6zvF/65FBXkiisBX6O1GxODRjG945
UVy/YZs6dlcCk+Nof3nExYuFyWHDB7Adpd35Hb8sG6RJ1KUkttGHl5mR5SuO6B+1LtfuW8XlVIsK
AYxSIJI7tJpY+bynCzvbdVCs+HwTWkuAXWH1dIZqJfloWzFUm3S041d80oetPWTZ2pthXrrjnBCg
8GdPDqAQgt6Lkl5Th65Ffyp5D6NWeUrgRCHmb4iy3GrwGVxs1inkXhXIcnpf8jybql2ltlUHJXci
KcO2DmYBnLLqJgCU/2yCBu4o87Ze91+Ab1dpbmstk/HPXolUdQ/PJFdv8IBq/qkK286Im25e3k2A
HLtrcr3CWMG6nmwcBCbxTOJpxmHksbuoO3XJYDciGa33iWy5nm9zLfyaYtF0hylKzaatZFnvLm+d
k8/HmBjF0VJFuGTG2R5vViR1XHT4hPM+31rShx/Rx7c4fNbo8HuhXBMItJZPIxaH0shc94cF6znL
2lrYT0WOyKf6PiR4wu+F0Ar5dVCafrqzeMj0OwtzT1g9fD08vPTMfQOd0ekbmjOwpUYFsaIMQ4fE
yr5HlcFb/Qom6VQ/6qKQ2nU2hrb3NFWk6LGfKGR8hS8MIxL/xqNAM9RXO9gJg1/KQI1/CG6ycBek
U5M/ejjL5xsd6GK606WuvaqR1Wu+bVYV2ElBF41Hjkia2zKPZj/jWlj117CAk438qjHIEqVblIw2
il0rirupjT5IbnITUKlfxgGKJSOkTWXn6KmVdJvW7jRnr9OnnzDiNhsH+2SCBQXyXd5Z3VBuZdkW
NNGCRHTNkzlxhb14QZgXH05UW80f1q6IVTNRkOcdYgzgCJYhK5Yiifu6H1/pF+DuPRX4uaLE+oiy
9kfZZ8pKn2t5JaDdg2zfp9IL8mq0tI43XQufXkOGS31VSt4Ke3tMw/2IftBXNbOy8Ep1p26ru8jL
+WlkVKHf2GVqrmz85WHjN1jobKBrM79tuZmOf0MfqkqYeYX+Cmff2DguvioFIpk+FXyTlAMq20ox
8qTw8jkiBxv0BNAmKgPHI6ZCk1aVNPqrY5JVxK3LeyKq431foqyl9PZ01YT4TaCm+lOJleROk2aI
LkCmrdwWZ2YOi+7THRK6PX2H49+RW1HOAc+M16CN4xsV5tXO7OrxG8Ar9U62sl+rOJ2ceQD81Hi4
oGbJJm6L4wHr0ZG91dvm65h4zT9Om9mPHu8e+w46jaP6Mc4w3rbF5j27QoBM4YlbK/VO6h1uK0EP
Pm0P1iJYKWgsqqc0S2Z3MRxNZzSJjjL28Y8KMb6QUN3MV2BA0UYvCmvnlpVU/akr+re8RItgP9VG
oL5cDrjLptznwHQwodtwayI0tIi4TTqCbyMyvkY4Y/wEY1LnmO404rqKWsPbRWU0Tts0SKLX1Cvr
F7qnyQ7iLZr3l3/ImW0Ao4KXLYIzM6lysQCmF5dYjQ3Wq2w692tS684m8CIb/2tROSSdbpnKq8tD
LvKUGXUByQCw6KxzTG1sjgu/ZUbozECLF4gPjmlUfTcTu1J5f6jadeXharvPKjWsrwNn1haueT9P
Kxt/cdd9gj4MpPTBFvIbTuCx2Dm5oQxE8EC9scS9TZdBv+lmMwxEHvEo+dPJUpRHTgMHkHmRl4Tm
SnNm+5pSfyC/LjajzKKdY0b53lOS+NpyU6idcPi3dZbWK+F1ucWYKIKPcGUNuGpkg8sTbsuxCYFo
6g92GyZ39VDFN3oW2Zs2ofrsR1Wfb4Vo9Ye2Uo1re4S6h2FDs9afWGwwfgUVvPmfiRQd/Ic5LPz2
tYtITUyZdOZ9gCfFl0Zmybcgpq8epCXFTHy2tJUVXxzpuTmA1t1nx24GB6uLANt5pdOVYxs/eHk6
/VvVyWs/G9+mQxts8qw1wcIk7kpwO9lT5E3IUYFYnfvsXGrHkySKK2HUBMlDT8H6LpSD/eFJ+y32
vDXL7ZPlZCRQCiRO4Hfoni0Oz0i9Sq17NX2Y0jLBu1gLRLU1in600YYJ5dsIdnat13tudmQDn4Dy
mSG/iBGS5KMOAxDOWdIWN1MoFVxzKJXibaaEK8n92bE4MBTN5x7k0si3i9ymiYAWPgzBUPpuqGnv
htIXH0YRQ7y6fDbPjUVZHgwKWsl8u8Valoyeh6aWcjYFgj21ZWwDV5U3ica9e3moc5/NpPwyA6mJ
tstpmVHHxRjkGUEH7RFdSvUh7pPkykrwJ9klodauWSKfHgOiDRGHMUluqA0db0nDSEIHm5T0gaJr
8hN2pfvTRdwmIMOkiIYgIV00ustUGS/P9DTssEM5gnTHaVwBbZ6X4rcDP6pZltHV4gt6XfReWORs
XdYUmNQnbrsX4+i82YqnxZs8Mae3AoDRTx3T6JVvu0guiQL8ik/+E118HuCL9EZmltWNU8yCS3X4
qrLyVlT9k4ZDB83DLWs/1dvJ2OIZQ5WNF8D+8iqcfG+Egkl2ZvO0mSK57FZOzuApbvY/pJ3XbuNI
166viABzOKWS5SSn7rZ9QrTdPWQx53T1/0N/+6BFCSKMjcHMHDRmSiSrVq3whm446HWctTcAN/V6
U+DJVxiorMqxT8RvDc9eX172C4z6T2lMdwUGL6HBYlWaLPPisa5FQVEiyoMVicI23bSQomdNQzmp
XxVl3qKXEAZIbGwYuylPymRtdpN59PpXppSYymrw7PAP3owZPO426xxqJTSou2srMeLh1vIQ3Ges
YDUfC797CpDHv/t/DK5JxZIG0dwxu6N97Wtt0dwLRfbX2TA0OA0EbeZmQaphaV9hNWhVkncTOIr0
LKLM2YWOiq5FR+NPXsl6FrzUXu0v7KK5NAzsYBi77OOJrjgh8mabeaQr4GVS2963Atd6t0/jOFjF
tWQekGmo0YjS6/IH00qEUVy7xymzzk29WvdVaYcrReR5/xjBquQXCtUJD0ofSspCxDzZ6VAKJ6YP
bR+Lf8952yJr9Eyuw+heHvrcXgWaij5kY4T3SYX38joLu0rf0n2zcUC3vbLamYGRLWl2nkQbOqNc
gSiD0uuaiE7Hh942sq4I47K+NxP6zgwAxIcRFnK1sREFeGFY2a5T3Rp/Xd42p4+OFCOYB/J3SooT
A4TaaMqylcz6PiurZtsXXrs3B/onbo3uvSXUVWYk4Voa4CjnptUuxPQzq6tEONicUyoL5fH4mTMP
mdVGdpp735FReq07udkisNipO4GSjP+7zYL6AcHcaajRMvTCEQYp2gVI3UmgAQxP4k6FpJFOn3gd
ZP5ke6049b0qmd7WloAlsI2HPzYiOqtClcq3y6/8zHqTIRQGstCCcPiZHYjSasbYZBRwqLxMppU4
lDoTtjTKH5Qkzv6a3pBHu8tLflHkj4LDpMpEe5PW5mQnOM8/BjvMEGBv0oNPmmuDRvIGX3JJKiVN
ctPGQ6XJ1IKSY4eYgLxJeslstqS+ZZ65DbIVPw3VV9tbLWo0gQ+pXgTyEljsJJWATIIK/8QdIkic
pmVZFzhq0YmDWg1Jct9Xg++5adl4PyOvH4rt5TdyuvMQLuAtTx31L7Hc453H8iHs+yI/OJDgMWeW
uoB/Gr/8MC2fi9p+QxNYY/bdmtdDIeSlHsYXZvL4g5AwTZUbx45G+lytpgyTMiztLjhk2KIeorbX
NECGUiYewCAW3l3Q60PzM0DGJ11bTRTm97SmkSIoCO5vVRkN3hWjBvsnAY25XjN6jo+rGOXYNpbR
SnCnIb+ybu08NN28D3GiNRgm9js7UrMHnj0lCx0BSbuAqjT9PmWf3yFKGT4mDDUUtxEifaztUXV2
BX5i5drqmRavqyJK042X0SP26QdWGE3GoJ1/mZUnPYeZUMPHwLfqDw/LiPHF1EJFd33fYeeME6Zr
LRWR+gKy3fsJANPRrs2xH8KNFVte/JcuQpXfRApI0x+pkOth5Whxqa2NQPe9dTWqbXGd1HrcbcFm
UPhIg1kwMELcsr8OO6vUbwoQkG+9VuViZfQWSHYJ81xt34bhUB7YQpnCAHbUEjAKToy+iuRX1lPc
yXkgfX93Ua4CfkLOzp4uvuPdxWWSlkEaCtgldXc9lFn/omJ6d+vZUcPp06virxQBIEL7U2ESr4FK
//aVRncfaSxAl/wCeY5DlCO54XSTxSDt2TyBAAhegiCp16UlQ8+vEPhbCUnW73WBFBkwpyUVytPz
NYn0EFPpzaDcMRfDjUsw+BbCkPcek/5yG2bOqLqO3RnxSrWjEVatUwJKeg3tprhrcI+P105lj9HC
a/jqPh2fM3tyUaNbTqydHLuPvwTQ5WHMHFUcRDqOlouVp5Cfbfigt13XVrar0CC/5V62XgGEStdp
msWv2BH6gFG4/M1fcZjn4YvCLN98M+Ia37kwrpApXKi4T+8ESC389SUHQk9/didURTFSXyBqr2BG
dD2ooVeugoSryZWClkjNtZV9Xo6A8zYqiZnNJBOM3ET+5+6drSkSrHwcp00PbTUq3UaiNf4i7Cot
NwBg0P6PAwMvbjdSKhH+GANHo62fSt1dB8ifEZik+ZGxcDV+XfhHn2tKE8EC0EylxwVG8fhzGWNq
qlKXKA9lVsbOfe6BbngYKOIZvMph1a3bKnBMN051J3gcDKgxd1aUD7gwyVlLz7kMg/hFBz3erWQm
lSHjfwlZA7qyafQTpE+X78Abdc5Lnzc06DP0yO9LZZD7p6EBC7XNIU3JC0nOHICFGBB5JeFA5l7j
H/MLXyuaCBS7rj3gKD7u5cEfP+0mS7Vn0EX+TqsLJ/wlEN30Vk7QCefaSYwq3ut1U//SzCKL1wHe
f7emHuv6rzIGUmF1tCt2eLg10q2SRm3ywzGEGJ4SC9j6qoQw/gtQiWgXWjTKlI4dfR3EBYBTgiXn
5sKZajZXC8wuDa0kbg4ygxYVewstYzwpZ5n/1HaVJdxklJzgKhFGh6t53MC0jgfvefR1X9vQiY2m
YaYJcObyTj6JNfwWxsSA9lH8nswajjeNCMK2SZO2P6RJZilXUqD596MosmsPedNVlMZgbD1NgDa1
2v5l7GyxUOOcnF5+AGsziqAtexpkwPBnyGA7/UFvcDF0MS3R/yRmKYxVp/jZs1wHS9Da0xYBo8ap
WQaSiVE84IfjZ9YCh7QRD6GDnAjtQ+7a62H0w+1k4eGGlOWO29uRV6wUy8seKgrdO1onS3pXp7Xy
9Cug6U6twgnLOHvzfa8WWk1RcojUMVTdpij0ei2lvXotjQ6KbK2UKv1eblFwzhBxSm+03g7F6LZF
gjhFRHBWfvXSqIV3hlm3+lrqKlGsFRSBOrczKgtey6AsITBPAx+/mj4qSoFUzATAKRP9p72iVGCv
G7ziD1WV46wZq+0H90cybrJGHe+9evy0+JHRWm5LayNVUt+vwJY9SpkpxQutntOdg2oq2iBk3WCA
kSs6/im60P0mj6YXmOvWNgjtP3pWqy8ynrv3UVzlzsI9czI4ACj8JcAN1F2FPTW7Dkdhyb1a28OB
cF4igl+ND3ll6ztbqP5z0IyGO/YO58NqSuP18ik9qW8nUgQHdNIWpqv2taP/eeu07Eva2K0JWqit
f7ZeVAkkudEV3iDULD1oVfyfyJzm5+VVz7xguOqg7BFeJRWaV5j4XfZOXhnWwbYTNF8kEUTb1jLH
t6SuwrumEP9dXu+kiqF9QEYPWwqkLXX1LERWVltWoB6MwzgaRMJC7V+aumxWk437t8Pe8VKz4nk0
o1KyGT0dzDSBs24HJRYpspHV66AIuq3nWGIXOUm86bU+PISascR1OU2uJuQfzQqKZ4IQ/brj3etn
cZSEniMfeh1i7h5gXV5dlV6JsnnjFOWVnQo92JihnXw6jZK/1XYZhLu4LvT7lsHRhza24WOBe1Oz
wqpUbNMoGJaGJ6fbbiL0M5meIPrTZP74N8J/Rs/ECNRDLnX12pb7Zi2bZffSeUPf3KkSs1LPr9Rs
gVd7uu9QA8PPYxqO0o6bj1CQ1e7LkAT9gEewvPJsC41yXN8eMxqtV/QZllSG9dONN+G7UTsisNHH
mmdzTiV6Pc9b6zAQVpUdppmO5npRbAIJk/3YugYmUDe8ALNHCqkzh23tV47EhSxqjCk0uPKrUBhe
u8NYWTlQRPXdrTY2EvZPgy7/zVVhDzurTuurRpEHb+VbWREBKewR4115qhyuM1WLnc1ILW3smlrB
sUoV6EXQRtLtyEURf0AI37NGH3qqZESPRmPoO6+0m+AV9kv3TD+wTN8HmLI/dW2UCAyMcWy3FXm3
D+p28K5L0D6wS4v0UTRV4912VMmZW2Kt7cPK7Grj73dPM+wDxst0Bycu4ryKMqoqAymkWIeacVmw
9lCpkzbppDcJQLNBPPzycl94jeMEi/VQUUEQkN4QrkTHm7X2NUlqK9k4KA0ipyst00n+IiYTbok8
/M4CxjruFBSXEpfqv802Wku03ucIbl8FwlLr9y5LyEDCbExSQL+1uW6wGEMH38HebVtakUJXr2Io
vxCLzv1yctsp00UNhXtlFoySvEx7v4vqg+f7Fj80UYEWj5V+sGiYGi++3kgrNe4l9b8kaqJNxPTK
flCKOkVGLg00ZQObLdqVOb2ClSQ3GeR+OVat5rfkZNmqUlGVe+aN++PSdPk0eWSyTI+aSa8zKfrP
ArYficYscMI4cCRGXHlBrsippV1XyEy6pSOBTO+Ld2AW0ZYr5NuTVopSNhfIP8wwSK1n0QmzIqiz
XVMfBi7OR8XxgvdssKxNJ4S+G5FK+1lWbdt9OwuAHjXJFKJUOtFQZlmAhLjA2FpWdqh6MDNrWUu8
tZXb2hWMJW/d22VV7wmPyVXiI4W/sPiZyDixlaaMmX4zOuXHezzTM0PYRlwekjRWr+Siz8RKtj3S
VrqQr6kvR78vn6ozNwD4JO4oxHWRH5lvTdhmmZkMYXvICq1CAxINOGWfNImPHnrQrQLkOagUkujH
5WVPUy2KEXmyfLaBKelzlYw6KsbRDpruYFMnxa/8AGwuLQu3vHXnV3n1p6TtYtylo5Fmz5Y31Aux
6+z6EwmWB2S+Mc9ycYxKycKy5gA3oEJSRmBS3GiQp3aDU3oxO84cZFcaKlvsMsmASHX5+c+99gmh
whdmksnte/ydtQ7HyFiJ2kOoogbl6nUo7K1ut96jlqqtC4paovndS0uksTP7a8oxaSJMWsPIGh6v
y5zLafPB4bnHoturnTB9N5Az+QOJKKJp5zlLKcaZ4KdParik1jq8LhLN4yVTM9IKdm936G3UTa/T
Xkv/I8bH2jqyzKi6afBc+xNNE8SdAuT+systQPZl0bcoZUqtqd9onRpJOyktJbxFfTPKaY9ZZuLq
Jn37Xa3b4Y8yaYW58I2+soLjC4dfPvWBaIRTv87bdJ0aqhnEvvEQKqJ7VAfQbOu8in1G+WDKb3s/
Ch8Cn+70atTtJNhIJvntemzburypggCsfRgomelmvSxFaP/2cuEODiPhlbCL3LnK8wTeBd3ZXLtJ
FYSHXvPGjLpVFvfWf/JYK79Go+f8CdrQzk7LugwG2ejjsHx5M55uCgTgUFThdsJ8CFu64y/Ux5aS
I51aH9iq4VXJpfTDp/i8S0JVrDkV7f7yeqdTT7pYEzEbmDxwBa704wVrBYENRy7bg2IXUYx0aNqH
TILNArKHZjdJsycM6hGOYPaovweN6G44S4GzMfw0CNdqauAJaohC+6VmSiMeFXM0Py7/xtN3MoHV
iIdfUqPoOhz/RClRw7Cv9PGgOoGiuQ02ojhGOeK6pTzeRqGMDd7lFU9DAivSl2YczPkkJh6vWPa5
M3ZSNx5qvQzdTo/Va7+XXjw7J0BlciN/pkSi3eVFzz0mxR8Z99TuJCM/XjSz28SGqCMfMowwoJmh
5Bz1ZfBqx/JV11vly+XlprN+fKJoy/yz3Cz8dMwnPdPr5EM7JIGLPkH9DlH+NQkH9cfllU4zF4BE
wIxpHNDFUOfJaWTr8A/LXD7kyVBtrbZDjZbWkxF/VJMdEvCMqmeopekVtmEjPOSV6KPeWVLMPvPA
lNVsdRoKmGjOK+xGJI41BJ5xsJShHF1G9SowQF/eVPiTLRyrM99yysQJ7SDzCLnTb/mnh6DDIs0A
F1OetPG4A1Ex6K5uxLjZlpW5p+ZJvonxpYYzMPNjOPw1x6EIOF4x8Eodl+FeOSiFlD6FUE52Tq/3
8cpPGn89dtVStnLmdU6dKTIkWggkpbPAUfqVUoHWUg9pO/bjRk/QoQLOrTuoOqswwBbq1Cnwzbar
gdgCX84gTTkZDGOIpjpt6SiHDPXxj0RCxXqH12CpLjTBT7MRJlHckeDjYRDhqXD8HqUgH8EMReoB
1ZNmpaCcSDlgdNsEY+UVVZW8Vyw9XONOShv58jk5s2k4IRRUqK2A57Jnn7D1Na0v6MweoriIroNW
eHvNA3jSFEmzThN1ETU6Pcv8nQIEZuOQxLBZZ59QFPQW8fhTcSiGBtsHYb/LnKq5TWM/uFW80Fk5
YPQfEehU7yQPAR1RNsMmRjQyXHj0MwEXOgI2sBO2RXHmXWKK7CLVwk45cCXHz2OpRH9Ssv8riLBo
BqVKoo9rRVJtaeGcntvENKdhxExtt5M2Y9Plg5CLQjkw9NV2Tme3AsI5EcjUvCVFyrNrwUBgKfYV
E9fjnUX/SY8y/vxgZEX7jt9B+YwrIHholO+WVBvPrjXBKKh1gabN+92ZFPqB2vNcuZb0f1rPx3CW
mrbVf2cNusULZ+bc19OYgSFmIXNxzZu1Sqg7Y0kj9RDWpnOlD9DF9TCttk4lj2/M+kcXxt83jYim
gDehyoEDfW3heeMKl4qmaSASHoRmknb4kXydIHqXrJi7MEC9fDTPvU99GmLgDUS/dL4/68rOB485
xyGLxjC/kVHz2Gg20s6+kGJj4XWeiwNMgelQUHUSgWbHMuvspuuikFBuGiHyfTj7yhTajvpeFJ20
blqxqEB57guSbxICJh89+gvHe3MMkkDPEF84WBKGIMLKtNTNkLtbKyFDXaXUrC1b+psiidMnBEVG
J4kLksnCfB42WGXTNaNO/BG5+sa1HSu/6aXgiYhGgf54+ROeeauQnbiMYQDZIB2mT/zPlQzFunXG
waS/Ksp436Xt37zqjHUd0yBnf0bakqfdmXfKghPjhCNBAjv7jLgN5b2gp3UwtVxuPtuqdborepBG
s2NPe3S/Vcw917Xh++OC1t65pck9LMSWwPfzZo+fVcRG2Jh6qB0kS8ofAG8l0c7SBmzdwKxF71RI
XboaE1TSFuLpuZeMux5SuDRNaLjPXrLpR3UaEMMPo2RG67KykmajiNG7G327OMhNnJULDb0zJ5Ns
GesDxORR+JzLifowVWWt0tQDbWPpQWiWNxlatGG0jbB9iBZe7JmRnIl0Dd1cwBoANeZzsF7J8dvV
5eRhLKkG7cBJzLWV1LQNUgnTLtUQWyQOIRnXSX2NCYYv7oNc8q/ppyhPlzf0KVYOOhOJF3X8REOA
i3D8lW0t9qNKQflN+CbfOmtrTXcFarxPWTn2N9wq9b4Kh/yuGczOW1lIY63NvC//AJukZx3GUraC
MBQu8KxOMyh6zDQ2KJtI1Qhhxz9LQT2jsYy6fPCggkSu8HLSCrBatwCA6AernfQcAa1yxYDL+kLh
9hUbj1MaNh/V7MT44dRp88Ud9NtEpdds+vwvPpUA8APDuC3SwNoFSpQ8pWXabmpVTHrCfnndQc5c
CDSnh89GQB30/+TwBklkOiP/BBpa4yUK5nb/QEITovEhgMD1tEcea8VEFcRWE82tChklg8v74fTs
sR9pzoJmYsIF+eB4XWwx4jZ08u5h8LT272g79R5KUCX9AL3PFWzovuV/+6YCYDqBRkjdUCOcdyz1
ISn9pA7sQ+Iru6CMVNWt6jDbGBoiOclYfNMqZxpUUUbK7CoIIzTsZl83GEVXe41sHaiTs78tjpX0
R03vV4d06PPlt3l6utDTBd9D/gQ5m5t2diXqic9lm0blvdEk477R+3TfFJkVbZwu8a712OsObYCQ
RlBHWrkqOl/9YWh1gKSwgZtyoA3Zp4iUrF7Y4Sd1EIQLoKeoJPKdiUGzW0UtvaIG8VLeJ41a/O0d
uYfqxCwju7r8/Ce7yUGtlRIWeQGU32BXHO+m2hGprnjNcA+pw+52ehpwYvSaEt2o/PSvP5rm9v9v
xdkLR1Oo1oe8xxcZoga2tsgUXXl+Xd0K4DA7IdTd5fXmNwfnc5oAgS8AUz55Dxw/YWFWEpwmkdzl
SAPuuZa1u0zzDkoQfZsZ+LXUZMw5iUxatDGPl4qLZEj9PEnuhOUx49KTrAPhF2evYGgx+rZr87eS
ZemwihT/m759oLkgBiFFA1uAuvbERrOpjF7tGju+63tmUiIuTFiA+IT4JpNu1M1t7W9aJ/bb5Zc7
C4IT55VcC7ybRduO/G52UpGhlaWxl823XIj/wk7PbuBtjNEqAeAHRhdgRQze5OHyorM9+79F2a46
A1CeeC410CpoUckEhLe27+QrXQ7UqUk79k8oG+qubUAJWoi50xX7z3XzvxXJmCe1aLoN84a6g7hK
3Oap8ZaW1VhuUhpLN6bZWaMbWYp3jzA/ZBYtNNpulTPHWsmlNiykJLPr9usn8KiTvDKeMydjqkYr
ajmueGgZG+gdd0B1DZQ8W/Wo66zlCM9JgFfpeuiNdCFEzPGCX0uT6JFn0rbgup9t66kdDXbLt99E
70XdXZiyI56CWDeQAY8Mtdn0aU8AhZ6grQazsbUNAw8mWRT6wX3Gvgz2SdhJV63pNeN/JeIKjXBl
5CbFls6g0n/2elc3oZvWgfI04qtlr/JOtm7xhKvyzXf3DgkzTRcGIwyFuc6Oj2hRZo1kZTGvMUe7
ITSaOnTBtsfIZDtRdK8gJb8QyU/3zleKTggHfM1EVzte0fR1T6kRJ3xrO9zmRl2qX3upBu4QJMm1
E6vKVaXJwy5nZggUpQwW7u5Z+OPjcUQBfXB3w7QgVTpeXs4wXkIUyXyDutfsVBs4jh84/dYP+iUa
9jxrntaaeKwTZ4jcmYrkeK0AGT1mSrn5ZnZlLNzGaPp97ShN4GYFlwrw/yZGvqxR7iwnS52rmuO2
UTutw29B5Jm/EPlPgxM/h8sT3hy5BInL8c+Jak9v40Ex34pBbR8DeAybIB/irRXAUB6xFN1ZsV4u
hIoz7/vrhZMaUqWc3AG9LWG7mdfmG9og1s7M5O4jtCzUwGHX6N9T3P3f+2ZSj6sY3T0aF8cPiDag
VpVhZL4xyQp/dkMI6EQdwj1YgXR7+dychp/p23KBTlIPU957vFThoMcv8eXfYrOtXQD+SFL7Kmxl
6O7C8KWVPzYJwH1fLOzf8wuTC30NzGjiHS8caIiB6a1hvoHFdNa9aNMry0ksN02ZHODQumm78rdn
KMlCvJ1PzHi5pKEsivISrQR9XmIYbSMYgBXxu95jUf+CsYyjMCrzlR8ak6HYzQxkPrdDonX6tkj0
wlqztyJlHaIym9zogVKz4bsc+cCq1cKNJtWtthBazhw4OKlIu0zmKeTn85m6yOosypJeew/y+t3z
4mhrtGGw0uJYXUe+gc86Oo8rvRpzuLoMCareh2WJZtv3qnPeFbMBJmmUBjhdn1BzayFDvQlaWEoY
VqE43/YPVdFKv4fOkJZqv9NTjfUF+Q2SSrQiKb6ONwTOQnliIr3zBpC6vvEUrdx7gRHitiRLP0el
jtyqL5dO9WnKgUAoJ43mMTUQScDxouHoW/FotuK9VDVUK1Fffms8K6pQ09GbdV42/Z/L5+3cgvQg
TYQPJr2xOXsWPaou8HU5fG8rY/iFc0u1cUpV3uFkNbw2tfxxebk5dPLrCzIKwZOMenrSKj5+QExX
rbyxLP+9EHZuPmdJpOYrpaa1exMHMt3yHE08KVb/MMPzbkotCRAItWpllyN2smnNKsJCoxNNvDW6
OmxfczxOF17JmQ8/Db+I41PLgczz+CcOTj9owqvsN2ZgOfhtEq+wr2Nk0KLuU08gMoHm5IK5/GZO
4zkTPvIFFLT4m3nx8apSFRejNpisqo0CnfpIvR2d3niVpbBaKu1PYx17a5onIk9DD2lu4kWLOYwD
bQzfZUuEq6LK2l1SQp6DUe/fmIHcPA1Kk69oB33T3orPz2o4aNHUR0iFevP4KfM68KquCeL3ccws
zUWePl11FUofbpTowUK0OLPZWA3yCXSeSTbGnn1JCdZGMzCqfM+g2aurtC76fJXraVI8SKGV1hu9
Bp6/9mPPVzZx1NnW776N+kOO+K7nGqon/yc3pW3dDHlbDJsgduzwJaor9uk3P/6ktqBing1yioHV
vLwRE7sDDnrwIQYunVXWlPGaLHnwNgDEloSzT77+lKnYMmUN/XmMmmY33RglpdGFTvCRqF5025pR
vAMjjkAyr8dtM0n7UZriFshYuXDFnsSaSR+MHUB+qtCfn0udBGmPRBqEod8h98NvtNnGm7aF5p7H
Rf8b4Q5r4UidX49uJnk4jZ75DBv9M4CkfaT+9qokvVJjR/rVQsPfpE0TFa6vyPGCbs65BWmYMbhi
sMNVOYvesDnBL3q9/nuQc/v32PbmQxojiypXIl1rrZ4ubfApKBzVi4Qnk14DZp3TgPlkzqLIQQlN
Wfq0k7Ix1zDpayoeNRD7EkALtJMyiNuPWBksQ9oHtPSyJ6xw6vo51YbC37YFhm/KLo3g3S3UzuTj
898GvBT+InfZ18RwntdUsh+WdZ+0n0hEBJK5Vp0qIJPCxEVYq65PbcO7tRHt2vnIXYwHvUQGFD3Y
iuJOCo0AEpyvJmu9tFNr3StG0t3XeWMLN2XwBNo+tbp036Odg84hDrvyNRWyYlyNldDFVTkocrvt
5DaRXunwAeNCoU6LN3ZTB58auULgkjuTnXetItKnKE4qHDqw/kyh5Zq5VhaFmyIZ/APhXml4dYLa
etMMCuM7BerKG/VJGH+Oeus3m9BJ0XVAqTr+COppiJ+nlv1Lyp2g2jl+4dMyaPsheCjUklZFnWv8
pytDphjx1jbyt90etqMhnqwwbJ48QDT9lZR6yTPUMQytJbiiYj2EFvqvUtTnN4MKTWZ0qlp5H5LR
Kd0sgotwaNF+vDFBvwh3REUm3gA2M5Mfld7L8t7uK0wO3LGypG5dwU6+deAG2Ne6b2uNa/lSWW+S
uIxiVxU5bV7bGILib5UgGbaqCqWEvTaq2VOIEa2OOrOI4lt7oFHE53O8H4bVVOm2UrIBHSEz0n8N
0LultcjwhNpNdPtbL0mQMBCdlZUvZjEEcrdp9CKP0o3pgUAJrjI8Uextj5fR6yiFsv4ZBW3YbUWC
vN/WKSTtP114Y5bgYGc7KCWaHXDObiFanITFSccM+jXJHqwJwtTx1aQ4viySXB4+CRH1Loi7Ziv0
2t9OVbULAN+CxQ1JSxbd0hToZGVGP+AndVATtFy4Bo5Xzkw8oZOh1f+YnZyUW7XBUG490aYegXRm
P0oAtLTakL0DKlgHfoRi5OXr56R1QOIBjInOHnol0ClmN8KQ9MJIktT/rx5603/U7Np+lTplJBFL
ygNmw2F4Q/e93IRBk/zgdhoWAtlJyjVN+WkLQ5kGSkqv7fgNoLOqpBQu0QfpvbITdqL76zwdUs3F
uP5eSkfUSdB7z5fcMuYBm24iEykSblLuKemeVZuxDXIzL2XzY5BQpi7GodjnKmonsZ72T45RmEuZ
lz4LigwPQcnhzw2YYpJ9mN0QTeyPtofCzwecD2tEPL6NXWm6oxfcD+bZJE0goHFwsqZWu8lQ7/iF
ypKUj9yyzgedIuHqfdW+GJmf/FXzxlAWDs7pS5w4vuSTZC8TOXP6838GVOqge4NQO+8DQux4FVZj
fQ2bUV6RPqFD35bZwnrzoRwyRZPGAJgIk5HcNBA/XjC2RRwLJ3NQKzaCR6t12gNQymHdyl29H2SB
+KCX0zNIylzfa0X+W61z6erykTkpib9+BGZ+5FHsXEShj39E2So5ymCx85EUjVquPXO0XUGG92Ni
7Fx3g61vAjOMPrve9/6qwdgdYiOVE9dIZHt7+bfM48f/fgp0CiCR9IznE9J4AuqNdet85I7dmHun
bdPSbZvRRqm7a1ViiVKM6M5m4aMC+/vx8uqnW5qvMTGF/t/qsxdh9JluNKPifRRdKtZmZQ/+Sgvs
xc9+dpvBLCNCTj2IucveoKl959QVLzxWo2fdwYzNHGtjx9XY3ZjCGRfmzufWQ7QcfCAyb3ixzGJS
1trm4DiD/dF3hvaiJr29doYBvUfJ0d/rohQL2/rckZ0E+kCsgR8DKHy8odrJwqVPfOcj9kvjQe1L
/y0N7H4/6mG85CJ47tnQp6DVALKT8d/sBEVQ/61SFayFuhzj9MaMbxBksUdXiiUn3aWxof349jZB
JBraDS7ZyGHNX6eupJ0thZn3IXmQvFYVsqX+Vo64yhcuszOngYWmjwZYAPzbrOjLExoZej56H5Wc
Z6ss9RzksHNpY4rGu1LLIV4VmVe+hCF6Vpcf8cwXnKoM4KTAV+lLz76gWnej0IvS+VA0NH12ozyG
0P90fdzIPb4LC43D+Z3JqVcnVATCy3jf0k453i+mUGspVnzpI9YlvZoasnBIK9UMPr1ciski6sT1
Ncd7vfyQZ7YOQR7n74lVAMRi+vN/on2PNA8dZoPX65U+DuNZe0Wp2O+lHpsrI0L74PvrAfIGIzfN
6gEkHK/HMLCM4V1KH5Mw9rWEHdu6zbDP20i2CG913sKSRtG5zziBR8mDuKK5r49XZOwUOh7e9R9+
MQb+GjtVbyWpZpiuYCh4C493JnpOBBS0DqmVKOJmXxEocFDlQet9pHreqCgI6/gKKP34TQrCdGdO
MmvU+5DQ2C6zEw/WudCi0fI+rMRv9qPaDZsojsR10cjerVWM8b4cRm/hkjy3RQ3SAprawKZo/Ry/
yT7zMieqGv9TolJY6XHZbWIvNa+CQCmumrzR72DXhrvLG+Z0UVhfNDN5XC4Jounxop3XysKTTf+z
EQG+qIlRtEyI/Kbe2r1f3KZq6eQu9r/6+vK6p1+SdacMiL4WZChzti4d67L3A4szEdVa6RZ8CFIS
Wkb/XV7ndHsSQGEQ8jodds68L202oZlAzw0++85ybkHhDW7YWeaTrkrO5vtLoacKfhzRNoZ7s6s9
8QVsmCYQLNUlt4Okhi9B0gJOw8P822EFmWEYSnS6EL4kuhx/Nb+oggq8LE/laOldgvrEvh8UjkIb
3NpBlW0vP9mZTYIpO5cDMZRYZsw+lu7lQAkFxm2VXBkAVPv61ZG0eJ84ocAsQQN4lGTtwg0//U//
7dbwEpmgAP5hdEGbb/6MEATKVE8z8SnLXbfTaLqsNR30lhgi7Z4Oc43BZK/+RN273ziRvERAPbdx
SC2mVtikCWDP4ponisEqNHiHdOfaPddkuNKtNH6yxlbsL7/e00uCgEMnG6IOZ4Hdevw1DchHxmgW
yWfVx1qxQaslix7sOpXUH3So6kc/R6QpWAil5xalF8ZBo5gktZl90ySPIryLsuxT6XB3lf3MeaQv
pN0OfRpcgY3uF6LbmfXoE0xy0SpZlDxPNFLH/D/SzmPJbaRp11eECHizBQg22VCrW16aDUIjteC9
x9X/T2nOQgQZROg7i5lNR6iIMllZma9ZW3Tvqx9aawFjktVkcuup6w/TMum/UsrEOzf+9QKKW5CG
FIU+iprbeibsTyR/hzn/IS/qerSryPo0JprhdcqIyNj9FbwxFm86QD6WDkmbavHlCpJGVPE01dkP
KaRT8HHJkLfwQycspHOFT9THvxxNvOPgDaJMI9q/26m0WzWqJy3pf8yVJf+DeNLgKiSoXL6SNv4P
Y/EyAyEhSh0Uwy6/DNuA2pTXZPihyZUBSsDMQ587EWevDpWUw/0Pu4ozPMKpzYq3EV/GO/FysFGH
3t+E6vzDmbvujRYmptfUk/E8j+l5dFIfQHe2c/bE77+IMiqSl4im093hGDhbK46qtkMIN6n6Ay08
0pfeKhvZV6kV7rz7rnYI45g0kQjWuKmDCr/8NCcbu5F3mvqjp0cxubNqRo/xHI69l8vOXhYo5uny
o8QTW4gWwfejRrW5iZTOwOxscPKfObg6FNpK4xPYuNRbYbji/IE+Pg6Gjh9lavnz/gpeVRvQSoKW
Rq2B65ZTvs3QtNnUiqEd21+UTM3vSVvUAS+r5X2TYjOXt9H0Ezi+9DHVlflR19HKVhFa25nrLXqU
CpWQmqHUAYoUJdMtuiYpJej7SAq/AjBtFX81EcpDtX2IGupiy4CvfSIrXyVHW/VPkl7EgOIWTTkV
k9Fm1IwL9XufYXt0zmWlko87M7TdccKbi+sMqhmvZCCQm7tbSwBt97mhviKGo70f9VD7LoG0+krF
uy28XMHHcKZ65De8RIMmLUfLcwxJEWaWlUgm9PEz0jnzF+y3hj111a12GzOHMBnXLuJL7FR8Yy63
qdLaeT8qq/oqt73zlNB5+qoYUt64amdrzxPmkJPrIBpjuRPl+sKlOxHHh7Gtp1Ovx3inxoi+Gjvr
ub06xI/iIUwmwKtG2PRe/ihrJE8cM1N5XZd8fjUapfqFMsRy0Fm192qW7fHdb+wfDig1asQvQLND
Wr0ccMZRroiV2XpNq1aOXUzdewMlm6J3m7iLnquuLuU3Vowwgp6ng32ouKrfh6U+uhhDFj/LhXzm
GKs9msj3N8/1TFD6FY91HkCC/7mZCTuvUIcclPBnNhjfpcxED2MpRxRDrbI+FWn7en+4bTym0ktv
HXkKthoPkm2tMnSGDg8sNXqNuATcVc5oiEiNFLQ10h+oC46P+mTH/v1Bt8Hr96BoLVPhtxSTyu/l
5OOTGGMuyKDVCmS112L9gZaXgxNkpbwIG4uH2eiUcxdh5Xp/5BuzS4ymrk2hG6jUlkk3rXFjGIMU
vS6YIn6re7s6xGmiBfowZ+idxKf7w13NrlBZhsKLtBwvL3NLayNTkpMkTdNXDk6HvOtYlT9mDTMR
vNkLPANaHLpcQx/33pnbqwgCFrP6+4krgPzbgrCirMqg2Un2iheK6eO1Vh0itD4MTza59/52xzIY
rU2h+cNykkJcrmbdWupol0P2CrRCaEJjZir5uUb1A+MlyUdOp63/Mhnj+6jjg/UWpFJyiU0M06wi
pVE+Fq9wu0qExmw7wAY2PK8JENb7S3hjKhkKAC4XDaqdW8Fs1C70OpPr4jXO1cQvkMw/zrGqlvhR
UiDY+a6r7Sm+SyPrEwxl7cpFgyokfhlSW76CXoy9JJu100Az6mFZRumlqNa9YsvN8TAjAflCDeRK
fFruQTUh+FG9JqkRYQVeV01/ltXZCKIWBQa3rnVtBzp5dfbFJ3IaRLgBH7pduiymJy9lVvFqIjrx
Lkyb2m8rtKnbIQNwI3dq/6ZBz/KYkBbuJU031pLrBWoHe0c8/MTf/yjVLQhxpxEen6/xMFf42NHu
P3XNlCZ0ugtzp+F/Y24ZjGcJcZxcfksRLkstKXKtq17XMtP8SjcHH0jh/DCiLOtNeC7uxJqb43Fz
0joVWLLtxBaqOsR1MVevQ5uaJwoS2WFd2+KFi6s8dVzzO+2A68mEzi20X8FHo3izFS5v5sKKpkLJ
Xldrkt830dAcKDAvLxTy97Dj1yknSRSmdkI9SGSe8ubCUGrwnSRLaIMjJmO75armmG3b5henQ2nc
Rtn50KRyA3Jq1J5NZBeP3bg2Oy3E6wnmRwhKCyICqMVvW4hUJRc5XSoOp7XiNoNnkFfppfbTmuvs
1GGVtBN5boyHqrtAiKnUDqj4Xu7WUBvGupfW8rVb9O/d0PSnSOPiqlfrkPBUOv5tnAMaRieWsqSQ
q9qKiAzqOGRaKA2vWqaHbxN5lVB+cZKzDtft70cSWmeCMYNe8/ZySpxFWXqpHV/DSa3frIjO+NMY
JccibtqH+0OJffHHKwlYF3rLoGOBMCB6QKpzOYXL2uHRjr7Nr6is9IcaQUG/U+zJUwopPNcRUiGF
bURoQSFsLdug/u4Pv821/xtfgMuIeBqptljiPwLOBGRz6uNe+QX1Qdf93m7Uzz16zg9lBDW6W2r5
jRyF3+RQtU8guAHhmOt61BH3e5b7Yi/8bUKv+DVUS+gB8donP9g+UGndAplWevUXUlPWAT9rKBhm
GWrvs1CzH7pQx/G66CBQpVk77iQJ4kberASyehxhOuOEi23l1Jw1q1SjUvsVzzScoqFaP6upJe0U
hLZp/X+fKD6QfATf1y2Ur+gpYpalov3qwfyclVzS3LJzis5V2zY+youhumUq2edlmdentJPeanM2
nBOrP+fVVH8AP91GO1++bYzzm36X+rnveK+SvG9uHXseMDAqdO2XqVbfu6oIT6g8GUfuyG+Dldqt
q2RmvB6ccEzeN0sCTSQZAGKtJDX3t+MmYv/3Q7gh4EdQieT9fLkb66ZEFkvN9V/AHBO/c1LznMTD
eJRGXfLvD7WN2GIsQF98rdCuEzzPy7GGyUlUMpxYyMPb2NiQ0QXj1Ef/zHnUndduTQ5Gh+RgMTrN
YZZCCtqgfv69/ytEhLzcdFDI6XhyHwIZ4b/LH6FEdoXPABxaV08753GwnXd1iwaJ2yhD8yFtdexl
u2LI9lZcfNx2XLag0NMh3YBBcTnuggy4lOk4xruzlrzFTTzM4YgjaKk20vKry2fbN6Qk+o48XAmf
Ic+bs4EOizdYRdd4ySjXj1NHs20nu7wRjvg93NoUooUgzRbm7GRGbDp5m+NFyY9/wgcmPhuLZLtD
Zs1eXIbz44yzPb7xuXkc1dmCZdfpwbKWqo/QvP35/vJc70fEmIWIPHsRCsU2te4RHDKR608jBMB1
gDKOHj6zKPgM69Uem+Uq/lByQUlJqP8K6QRtcwjrspokqbPGiN4QrHjQ5bNzGOsi2tOgv9pzDPRb
yQQBLF4n29eQNTX4+IzyHLlyWKywmcNOVw95n6z1u5LobLqg//rocVCxid8Jf78Bwxcbj8HJOUWV
k54KgfZy44WNGU/1qrHxQqhWy3Gl4qkGcV5HL0mhGbOb21Yvg2MHGHlY8NJyHpUwTL7CmEJltkkj
E2+5EsdHV82mghfrrJBXpXhPyIn+UhVSUuG8lPbIIIRQ7v0WK/rkO2IYlfTObOu4fDRSaZRxg05A
RmqmvJDDK3PZNrUbwmNNZk/XIvvfMZnKr0ITJQNJabXa4Idra2vVgYLVCrepxVL+6/3NdmNd0B+i
aQdrx0SEcxOQqH43Wj5rSuSa3AfnsguLJ01vCi+O6/IfHq3z18622z0Ww9WdS6YDk0SAICgF8OS5
XJHRqPJQ7woV6UnoTt15aqql9XAc0ZQgR6U5f4TXNQVRWtSF39Cw2bv0N1kkYjpCxYfKNF1EeLRb
lJAJJQ0q0qTFbg86bnEB6fbU3OEdyF7llMO/ph4ZO9H/6qMZE2sIjOXJ8kSJ+vKjQbXPSoejFDKC
RvWzGtsIETPbock8OY/qPOsPBkyEozmv5s4JuPG1vBCE3haVeGgjm8jLUy4znEyllba0ycnqoyY7
Raq6Ru/7ROv0NxUZe7HzLrjaWfTzKZxRiGeaCWSbJE9B0jgdKGqmoIV1HdOHzOw9pTWUwi2mqPak
WnKeWsA24c4987sWeHHceX2B1xQsRFAv0JMv53nBnNUpNA06TC+Pffk48/TtWq8eNCX/0iPhCRpa
H5T+ZM+ZnvQeapfK8GY2k3J4ssqJVODI6x8j9hZJrudhWKUYLSIVyHwhFUN9QOJCf4hJrOEc1t0q
sN1JEaVY982R9TNGU3w46KTy8tnCIjOMPYP+Yhg4PadZdaXSUhI366VOqNeh7/bWzCgIHXKjazFb
AJC5J+G8vVCAbtFaZdfxPwDLW9xwRq4v80ZTv0zOcDDUT8LcqVg+3A8kmy1G/koWLYRHaPEoorp3
OemcUN2ppTh/WvpVDtTK/qLoXQwKboU3XWc7o20213+jsamQjqeCCGpkM1oqqZZq9MWTCZazdCN0
mlV3wZYn9Gslar2ujvTHtSF32tlc1wOLlyAtDABcosuz+cwmDvMk0+fiKQ3j5TFKq0/D0Kwk0kWo
nKhMJc9pnf9lB5mvpS4L21WgOXgYboNVQeYTGmVUPkW2vRRkRprTHfNEn6dDaYQaloBTV+1kRbc+
lKsawSqQwRYgwMsZHpsoVFM5KZ8oQChHLe+ck0zpBqhYkr50C70aJOn3Bt3s1N8fCpIK/AMRQ0Dc
LweN4nFB6b4un5pF6/wxWRXdj6KBNwnFzD17hk3ug+C1QCLTtgYLQFlxW27vmiSEdmDQDQRzqAk5
9TB180Ke/1Zcl4G4XxkJ7jco8i0EuNGUMB+LDst1KJp+uOj6ewzKR1c4fz33dl/tRN7tUfw9niiV
ijct2gebWZxSVZGm2nL8tKqtY1eyM8sK5Ti4JLOHguXOcNtF+z0cMylg1vTOtoULBUFpO5ZUx8/t
uvkngR7mwzdPoEakzc49dmPJcP7ku+jSgYLbyjHT3q2BE+qYKBSVcagitfdKmk07D8LNPc3GABwC
yACaq44Y5xZha1D6DLVydvwZV3M30ivT12OMFlSlLI6mhMZX5UzrA9I86k6GcP19jAzoVZRnAFRs
pTjjMYNrZ46OP6b00UxlGjD2i/YwG3ujbMqGauRQlRx6xyeOKYExKeYxNvEf+LsL4fcsMntAGrAu
Jd25PMvZpGh1qbUONDrek8M66V5UxcvRNvrBTwBo7wSsW18FY5HKMsQcKjmbDiGSC02r46Pnd6uV
HhNaWmh+5erx77+KjJF9TkcHXvJmFDmU67YvIttvV9s8ZaZGl7RVS8tfK23xTfSr95oRV99FjRMM
mlCD4n0GLuxyHmVrhZjWK9lxHe3qqTeX5imWwr3+6tUhxppLVKB+hyq2/Ga1okwxey3DIatZ1YZ+
GHfo3Japby/N37IRQYKofIlw0xUQPtxDLr9IMmvenCpGQzzm0085fkEPhjNIq1eQu/wDc7p/If4n
vtbZMfk5IOLn3uzM16joBiyKEGTVd/bq9rITvwggDMLnzDFV7M3X12uOCUE4ZUfYeMW50DqSRp5t
B7qlKM2bq/IIecXZCWa3pvzPQTcJcpZEVVvjS35E47Y99kobHkIJv+kxxcj7/q69ORRMMBkCE1+3
VVs3WmZXihlKj6sENSbcUDHr7pfyNNppudeXuDUarSQyM1J/UTK5XN8hzAZJGxB/sLskzjkeHBWP
fKozj5Bkmj1a3NV1x+KJWhrSKuRHADguhxsxIln6osyOTSUlb2X0wzx5xb8zLeLqWKTWHgHw5udR
sBXqS2QpW+BUZKThqKvcAoveqGBCp9nXEqs8NBFZ2f11u7qJBOJBQAZJwTj6W4yyyuM4Kp0x9PXS
iuxPkFD14mTQLGzPOjULzcsxJEE3iNQRO6CxmTAou/8LbnwsMCI0lqhJiYbLJtGWlV6LrHSQfDWc
jJ9ha6bKYS60+iU0kqo63B/sxkpSaeUzZXx/qQ9qlyspR+vEvSSTSWTVbB60MsGIp7dquLsp2rQO
EmbtWv/tbU8tFIoCqC0OB2n95gvLHG6CBcP2uEyF5QGA6w/1pA7HFcTeC3t2OPRRG3trVu+VwLer
S9Psv1OCFBydkG1vqUcuZx1WbQgKWLjrg/Ca+AeKf/c2sc1xOWCG2TmeqRZtkGYxUor3J3u7sqJl
R+cBIDUVaaqNmyjcplZkhfiHBnJBgcfDmbL5gdcJYlmDsicMs2k4YZvOWGhzYt0uwI3bx0SSOF1W
dPEYRN2oxj5MVV1BYBgaJYAItT84TZam720zms492FXrDSmD85fyS+JH0GoBmEAA5Km6zVO1WMqz
zEmnYJSt6hQ6avTOSRf7PfozzrsVDayjUajO+/uzvN3SjITOFu83sbkEAvJyS/f8mtWquzmIG3lu
X7sqc3L56OSK1vtSqqz995IwEr/8/426CYl2Fmsq+s1TMLXpmn1WVis3DhP4P+MLtBwiIs/q6eP9
Ma/3E8UFqrs8qIgVPFQvv1SWKmNUu3wJSiobtk+ffxwPOKahBGcn3bQngXdjYn/X0oCgQCrktX85
3Fgb1VROzhLgzGY+jEYffcp07u1xUePaG5Y02UuRtkmC2DS0S4QSN2xO2sGXI0qwcho7TtZAWYkU
rqH0EzJGMOzPciRL5mnkOnjbU2vdUYvYdsrYuKJDRtGQRw/grC2kACeF1giTZQr6SJE+2W04DG5S
JJZyaNfyRbUb66SMOLW8hF1opscWradPoWRY+TnVo37Pp/I6apG5ETlAS8KHAFdxOQ3OiBhKOcYz
CM0h+oZlWvSYVfLrMFXSBw6V9YwWcvqe62qvZHsdRETKKBQzBFIFxPnlwGs60AaSmikIKbQd1USL
DpHsmJ9ro1felHGcvptGO3/Sw7V7lhSz2NNcuvnhaAwDjBT+SVuAbziOVC8tloG61ohZgImqQtcg
qOBGY2uuXhwl+edGa/JXc+mqz/dP143NJ7BkFJxoUoK438QRxPGiIZz5+DxeJR9bmuypdWbVcodl
hElg9B32gHK787S/OSr2q/SHeOzQtruc8hncNkrO1hSA8k/8BdhpYFETPahyVreurfXlAzFzzxls
2yUVG56ysVC81sUVpWyGzZArMXr8FQM7lNdvCC3JB6NJabIoZuy8FOGc+GM1R0cjM54lkfkpGNQ9
/A8TTj+EK4s3OQ+jy0+HYEjURBE/kOJw/O6kaJrFcgwyoC2k92GcNO97KXaO9wfdvvV+fzhIGvEO
EX48m0Fl2twohtkzF35rPkhUuWuhQhn+vD/MrWUlrbSE/oxojW3mF30LIUedo9WNNBnRy1oy15Yl
ufZmFVa8p3WZ8rxgPFzvvLNu3BGinEhngIefaLdfTqoOipkee8Eutur6GBZ9+DI17ccS3Z2dnXvr
sDIO3W0ydRpMYqb/gJjwRJQHFb5pUNNB+9g1y/JJrTL7JEW5Oh0taxmeIxh+vL1UTd0J2De+krse
u0KIoYTK7SqGK86X1GyXgIaL43KApkAdAVQ/ais8tdP9tbwRFanOCjKhIFlwZi4/VItze42SbgkU
hAl5g9QaSPRePfPEHh7GpPhJ3xuMxZx+1LW0/nF/8Bsb6XcRXIiSULXaFqZNHvHrqCBQAVZ3CY/k
lEMpI5nThJE3L4MTvynHZJAP1kSfdyd/vbHCQFzRDVI4nWDWNxFx0NA7s7OZ6xjvGsnFYC5e3yD4
mQTIklBbaFPcqIFyyo2botIo7Qy/FQ0TQYqwiB0pr2q8T7cTP+hZOOWtxCo79shIJVyFQ6QZY/dU
qsmKXpm05FXsNXCaSuQorUg+l6uS1gcKEKbqFWkaN74uNOn/kcs8aYIsyasDDXBLHnd+7I24QhcT
BW9wDmDYthnE2tgOarzqHMjttHy19VD3LBmGxc4wN3IyG1AwaSDnjjxwU6oajbw3lLhYAkoLqeUr
q1z4ujY4gxuaRVoCXx/kndfbje0Pcp1nP2UNmtVbufQ+i+o0VZc1AIGsYtfYjuPbNbXktyVq1899
r0Ql3da6a86ZnPfQcmTcRe4fghvHHZsyIGRCrUxUjS9PoF6UjtQbqcxPGLtjJ2dD8jHEKrBxY2PM
87+sGoltR+SE1of6Mly4TQhNF6e3W7lABtGslqdaGzCTXuByK+cyQjVtJ4zeOuCkPOb/G+1KcEeq
kjxMSjmwtWh6SG19fp/grvBZ1gb5NNszlGknW3ZeL7fW1EIgl8DN64lXxeWEgimaK6WI5SDFScPr
Wkd/7BBwdpVaLfzZjPEUUiX85u2kfg419Mnur+etb6Z7LByxfhevN8PHkxXLaagoAUVI60cxrNYb
OkPxY14rSuWRYccoSy3CgeP+uLdOD6kGh4dixHWh15ZUNJvQiwkQFpvCxK3KNR/ettzU3bEIbXST
PbW2kvDX/WFvxVGwHwIYAAIESd3L2aY5XiaqxMGMpUw7KFqsfbAXufUUKTYPmCGkfosumAtKJN+B
St/K80SrXqQComC/7eIaMt2OdOqQ96N8lXiDODoddYFWsT7mToYEdzpC3PrWD8UUv4kUsMRyNqtI
i2uh8te2ZOIMCzAiDBFSIkQ2LydCL3UO0FivQVy2qLFleJM14QRkQq6nwzK1vTvJY/swTbpzHtK2
OCCgjBKdBg3s/orcevDB+hYSAaIefQWNRJE/QsuXX1JKY/N9Gcz6O86EktdB/Tkly6wdLMmEh2AP
LVX0NVmqR6enjKJMESfy/o+5cRoATtFWQbIA/MoWsRhzA6b2pLJGxdKfDCpzPtFmnQ4wbuu3aiZX
2LKWcbNzCG/sSsgQRDlQeUDb7U1QzeEOl3TXl2BxpE4GN1Ito5dR2Yn8yrRLI/PKDptDG3nvA5RK
qoY7330jqlODFE4X1Kyg72x+gCZR3x4WXvvA2/VjHa6N29rAs+zCUnaC7M1vpSxG7UQUe3/r3f+R
q+rV3I60/rjDsPwNlg6JPpsTWbsTAe9J7SplcLslzYp3QFi05uH+At88hWAKOIYkcbS1xM/7Y3gJ
DHgnATALRmVMvFFfjLeKkmWVayM+9jhLVXMwVbN+NgqdJ/ZMbd01hDTO/zDhwm+V957ABG+v0Vyu
GsXoxKbXFbz3yiVBSXcBmDwl0s4n30iHBJaf7i40KeFrcvnFGv40A2JdcsBjS33XmHnnqwkyevcn
9sY1djHKJp5ETQsso2eU3syVL/2ch19LOI5HqKa9D+LI/mCVYX62zKY9aFh1fLk//PbggjVmi/IP
ohHMbbZV+yITTIzZXpcASr7zZFt58zVr5vSLvBSI+aq16pTu0Gn6Tn6y/WqU6yBO0RnhWQHMbdv8
Kej5oEkdW4EWF2vqRSB1HFdDU+IhK/p6OCxmUlNorZsPTW+P7SHPqH7tmHZuz674DSL9hAIuXDm2
MctRps5ZMgU9Xjsd7YPomeoHpU1BeeRZZ+2pZF3PNN1MGyEZAeAXL77L7ZQ76pw2IfK/aIDmn4oi
bTz4AkVgrs70Djip6luJ/ZdqeiS8DEptmblmmeEoXA4a2UOKQnFpBxn4I8+p7cVw+763PlQ63hcr
QvKd/7cbCmQqZBGcG4Q8yVa4pqk7li6u7WAJl8yTh354F89yG0Ac7ZJDK3XVB8WZyj0XhxuzS7kV
vjqNfS6gbbECvm9l6HlsAwZVjbOi/VZpHXXn3RAP6qEoF8tbkErcC0fbGMH8CrCVaAsLsPwWRFNp
uSmPicMeqs0hc1MrdpxDYepY6Nyf1hublYGEsiTAE4Tkxd//CL96O4R9FOVQNS0KMGXmDMcmNFQk
Zta9kHBzKMARBAVTiA9vGrNd1eiJM6V2YKxD/NS10D7Svqm9SY2qnc1yayjuMx7GdA8hiG6uzw7/
XittYidASLJ5QkJ5OgKDMr5Mo7Vn/LbNm8VKUX+gRyrwETR4LieQR6GzSrgsBxCYx+d2tTh+qhMG
UxjFL109O+f7C3ZrZ0DSQvid6rJAgVyONysVOqdWqwSgavuvXb9mP0I1Hncm8Na2B0ZJ05cCFLSw
zflWKOIg8tergW1VGI0vRdeBNLF641xDCAwfNCMsH0a0+PbgGTcCOLxlqkngTX6X6S4/zwo7jDQg
vQW12iuri63i8qjjgHZCW0MJPQCI6kMBhP0NFNxY8kKjiPcC6jYhEitKt477A9IAU7B5klQle8eJ
TDWYhgbJulW3qkObV/mxLeZx8Gwzr8kS0iRHxBgK5M6BvDXzgiOOKgoKWiShlxMwEQ4aHVnlwIo7
3AMRfj2NJQckkeL2w5LAC+nwBz78/aYSkVV89G/5w8tBwd5IlLNiJdC0vjgktO3+Tfqq+XZ/lKtc
j5nFCYzSMs5NcLevmnRlZeM7k6gBdiXpY0mTxjf7Dp81qVd9euwW0DapfttEKF/nvSCQdomzR3C5
McEIsiLiBciOMLBF26hGaasrlPFghuOvRz6u2p3utRnu5B7mIXPW+yP9q0j1qrHkjHj3J+HG7oIG
TF2Y5jf6VlviWaKNw2h2sh4MUxQ9JYWtfIyq3jrG1ZD33rLOxSusPOlg28NeVfpGqKKmIIr7REWx
EJerzH1SdUvW6EGSQIE+JUM1IMuUqc5XrZuNOvabfpLVaCeU3IjFMNhYc7AxDLu1NwijxpEntdeD
GW0WPzTW7j3kBBsrOM083Z/bG8GDdwxvGehU8Eu3CA5rzRFoqms1kLS0rI59q07mAaJDrRsAbMei
9GIeFMbzhIR68qHBH/pcTrWzxza6EaIFxU24ckC5uJrnApl7siNHxTHZyR23T1A6ty3soHa20o31
RFOflYSwj17a9jjZy6TanY5QRp840a+KglTrrkbT+VGHkPoQY4p2f35vHB1SEQqeCJiRD21j02qv
xEG1FKRBef2eTxltwG59l4y1/QC6eHqzpk6xU4679ZGCKcg1Lgbe4p10KNDoScRakHfYbNvTqIM3
AhOrGIPu8zDeA4HfHI8GLzuIBzj1j8tDkuo52evYakGSomlvhfrsJXJbeo1W5A8kMMP5/pzeiAcU
N9DxFB4JEKLF7/kjAcMxTk2HtTaDPBzVqnKpGTvztzhe7MHHi1qZo1PYOTR7wxqDgvk45XKxB/K8
EZip+oOvcoR6Ew1esfB//Ig+s6o67nMzsBvdrrG6KZS4/jQVg0WK0SKT/cZIEfdQ/d5Jy/QjwJEF
55VOrZBAy0Ps7nYuwetJ4dmkA+HjJsQaZUuKnp3aypaqMYOSCnvuR1U3PGYYCnqRpmfvMivr39ld
5ny2tfJ/uP4ZW4icinYFmcBmLmYUqeFtDXow5XhjeNwldubCjcb4Q5Krenwz2X0yepTfoK11YN1f
72+I63jJZhemcQISK4QQL9diVftKSaRQD8ZkrHR3LYvpAV1eRN4bWct3Lv7riCkGQ9NIAGHBU4gf
8+fCpyo3oV4agVUmi2+ncXnMmtg6aVP3gQQk/OwYqfZcanH5sA4j4rL3v/Xm8Mwx5U5dlKA2c420
ZY3mKWxWxlvegEijk1YY4fspVpYD5vP123gADnuYrLyeXb3jBbyz027ONjRAMQtE6m1vyoHZalmr
xXWMt8DHRc7fd+qEids87x30WyNBgSLzAbpC9r456O1apTBBbT2QmviUR2b4I0p0+aiPc/yXFT3w
IQIxgeiqkOUADnW5qFy3TSlprQFUxenqF8ip2JAcQQ0U80sRDxFyYbgWO1/Bc8pRsM5D8fn+st78
VCiWQlEXEt4Wq5JoWZobjWkE2TppQZt383s5bgY3bqw9Kuf1XSsafiC66ZlgSbVldWeIkg7V6BiB
hHBEg/aHBnQ7MrXyy/1Pur4W0CSmokNdnFv96k5fJb2v9bqxAt7L8VGx53djF46xm4Wy5lbhulfI
ujWF1M5QiSL8UWwRf//jYEY1d2EzMB6ujcvsdlBTV7efyvJkjmW9s2HEMfuDskiU5eMwPBJFAC6h
bedUamq0lYFQBpWdm5/NyJnawFnNofi52LPeflcnLR/dNuwrfef2uzWtBBj4kqKRTqn/8jPtfpgM
OQvNoJVpmbu2IeF2WhmGJxU5suRKlf379+tIqiTUbem0EF4vB2y1BtPPyDYDvbFrOJi5lreu3ufR
89gWzuRDl9qrld2aXRBFbB/SbuBMm6Ucm9HWxkUyyfjr5qUZy/EUW435bNRDflqTSO48zCLKv3/G
AhVDQFdF3gMkyjayETczLI7ZQVar114PKpIHK/Y5b9KkTg+K0S+LP4XS+mEe5D1XwhvLirAKDWIH
nTMSqU2pR61USUvixA7KEJfXeM0lH2W/5Dg1cuiBpC93ttGN0wJ9Ah19JGVgGm8j3qDKVafIjEdR
1zgD0LPfjENV/DMhsrVT3b31aUITEXoUM3tV3bVmHrE6GsXBYtaaL4+57AO40b01V0bYRdYesejm
eFQeSc9QraAldblh0xG3WiukAFn2Y3OeJ8l5u5pF/e8qL93bIhv3YOG3ppJaskYBBEYOVLfL8RJr
xK1bWkwhgVkeurnnNkb/7NOsLdIevP+q1Uh6xx3F3S+kpqHwbo5GWhY4bTmRE4RjYxz7IpE+Fna6
+l3ZLMfUaFtPl7SMKIsFzUHJqUm5Fu6mXyjKajtvm+uUk58iOn5sHy7NLbDUTMix6YM4XFdS4kE+
ir+Ui6GM/pr0+dlUFu2zrjdRdWzDrPx+PyhtFXJEmgupS+gRodmFNKm45f6I9mprR+okdU6Qryru
K1VZdi666d13TPzw3pn1YjzrTjH4UlhJg2tU1kgbDCJ4flj00f5StnH5bEn23jkmTG2il4pOCwh9
Hl5COECUBC9/WtTUdVa10uhXigpAqDKyTPMoj/W9F2cRuuAmDlz5YVwW6x2OfWrv9u0y0z1EfqJ7
GKWpLQ+G5AyfMDYyNH+IwQF4jjbwrtKQ1WwPptLqjyEyV4a/GkmqeUgRhF9iqafKBe9kWT+LPs8J
uTFJ8iYjTLXFS/tUnXsvTR1z0L1CV3Nl8OZwwOoMjZ5CSVcP3d8ES8xVLrMvdLva8Xskq01yRHZR
107wV9K4c+vUNMLP0qC2vYoEiGbNk2fn0hIl7my37fQKl59JPpkLdtWIhPTFNH3U9TZKnuZksodj
vHKpfaO0UC3PdVKVyVmrdcn5imGCZZ+wFqKJ6HZcAcroOs0Ydg8V3MAWNucaOcVj3eYj3mZIfERn
U651lG9G5ABeDLsB8ZrVw1h7cRLN5uoa8LLqrw3gEA02SLa+Dom85ChQ62tan5dWhbuFD0ybPHTR
1KCDb9ej/hxH+DoEC4jd5EHVu9z2EGIorNWF6lycmtqR83MJ43T+BDRjLrxSydvQR5LC1L92aClm
pwQHvNLXhhD/3D7iuXaU2i60/b5ActWj/RM1h9aM1O7dNCjq+jOkoKQ9SZOhzE/QgPEadB1jKdq3
0gy1zh1t+pEvg4m40k9DarPkaKdpEj/1Az5qxzmT5P6dFZX5+pCZFvsNKr9gUykFJIIAdNsYzWfg
r6vjtTmSPV/7KqrmV9ras2K6RO2sR7ujL7ofa0hruT5MvXBh8yf41rpXNZnDyVK0tclz147LKC5c
6/84uq7lunEl+EWsYg6vJE9Ssmx5ZdkvKEeQCARAAiSAr7997otrqyyvTiAwM9093YUpXD54cGwU
4UgKO1v/IZaEgNNBebTquRNBE8SEY+yzvSgUTVjfJVPZPsV6Ab2G+Dd7XHMsDeHHokCk3DyAEaqn
+ZlE26zPc4IVNDHoGmm92TibJYtXDz5LZHgTOPcvtLgT7kNnsd2OvOI9zOYbNsmMfEDGRpmcAZc7
I06dgCnUpQksP7DkXLDJzwNg1ha+1lkwx3RgRzhCWTfKFYdUwmSL6Pph6RosE0eQJOrG4efYvWZ6
Llg9ZC4T88tOKN3+UBL5PPiUsS1DIpR02zYccYPop+xMzT/qhCS4mLrjwEc8gJeYZhi2qQl83eiq
mC2nikUfT0sCRWrvXdI1PxOJpT/oEzP1vO6BqZ5k3Hb9fd1IvvMt8e5ktd70M+LjSgDcCMLi78Bk
2uRGJbH6HA3IvXwo8qnOXxpQnHEkO4x7nlxVm+oW2gaj1CgUBCSXPBBpfsD4PSMPi6zb+HaI3XjE
JYYNxl3siJz+0fPqIOtJMzJ36GeZSZFgkidpvV2wfr9A9QRLuET1McaU4K5qHdVXWBg2DhYxjoln
DyvM8Ironm07oHalpHuEN1kVe6RWNeUfrvKNxj5lx876ueiSuxx1b1Lyh5QyCT8LrfT6ntHJ64eV
24l/oTOF7zlWcWjyowHqVAJ3l0C/TRfL7pWsqUsfJmxUxkeW1Fue3yYVGqL7TYE8GHNqG4hNJQIN
FSxekQT9YypMQn/Pbl8rKIRAXZ6mHE4oF651ahC3g6CtB3y5q/6tYTWxPte+SuCnXJcwJZK9JtN0
/HJ04fGM1bCWiT5z1b5f6QFDCpSZ1ma/7wbklPar79LwJSErfgi2toRf1zzUzZkDraOfNByM95ds
Msl+S/Um/TsekKYeYAJg3FCv5aYve515c53yPZ2uATmX4oEtq99/BYWI+Pi4Wgrqqd5Fxm7WqoM8
zmHWOy4pnYAQyuk6Zz93CBi2G2vN4s7epsT/XDQKytBCjGTFPYrR7vFU0JV5WIHodtveY4csMDsQ
U2JzI6VTmf7AWqiuHpYphGDPAvlW+0derLB/OFoUheyMsiPdpdN1p7ceyDM2ricsXNhmQIAdg/0S
OQ59RQ005iuMMdT2AaVcGtSpdmQzPzwclxyKhd8WGNK00C/pT3k2V+HGW0jQXpoaFmBXrN8TcgXv
65dumCyt1U2mbk5u+N1N/RYR2DD/N1Gc6hsMVxp/1Uk+Q2JeVQqBmqLs5ie4CBGLyXRrxc+qTurj
0YEHgR12aXmo3sEAcPERhD7qfEQhCOQqK0gVFIom37ILN1VwRx/uoUoXB8mP/QKMuVQjOnYFbHLV
la51D5kappXOQCj4GoBrL6eFIZuX9bKSqu2zQ83NK9Poop8Nk1Ge+I6EBNtDsUznUWLlOhmWpK03
11uPNrR3MBZR1ym4FcXCQL474LtFxvcu57K+UljnxbsbWts9dkuqphNPgpq+V7XqwkNR+7U8Tr6Q
zfEA4XuLLHLYHM1f6N7l7oQUGrcW13VtSNf7zWKjqBem1jkyMnFOl5emPKb/XArF8JOLJUkue1zm
eTpBMTw3uo+unuNPvh1a/NtWk+IVKiDd3Wugq4nvisEuiw0aE3McQikJekdfWnynhds6/ynarghn
AaNQmf0qkribckCd9OSNwLbgHGVi7rZEiBG/LNhLzF/grj2pR3BnWHAdsfNB5qHL7p+IgILyD24l
pK5YJcUIXwMsZSJiA+nuS4zCvDKT4KsKh1jEAHlNWiGmvKv+iYnPbw2cFuEpuCKt9cG5fUN/BqO5
R+4D+W3mDSx8otE2nMLUJHrIwd99r1jbwidPLy2/iK1dl4tbOBrwFB4Y2HOmuTljsbOSZ6cJXPSI
0VOH1+qy5eWAq3WD3wa58yWou3ml3u3+Z26dq3qE1SI4viD0fS1CClkjbfYMKapOvBUFJUidEPFg
J4hAYIEOp6L0nieKcsvPLjQGTklIhqbXLHFQbpoZZfRBiuV480VB/KsxbdJ9JwuHyRF2husvJQDk
5EsCI+njt5GyfstUthcD2j7yGmKFr9MXe5U9pql0fzgW4PggSl2+bVYVr2sW4ZjWLXlnHsOh+Bju
i0C3VCE1uNeI42GjzCyMpSa4I6O1yykA40BDpi64bWl11fnmyx5bEdubBgswoyjgY/q7Ij9rHZos
xDC2NXF0VKWe3gjiZJchaxL5Niuj//C2teSSI0s2/IiyKcSfEKUQQ4CZFZ5mmMmlCL2toP45TQeY
yx9oMF33OeFGHe823yoL5S718hphm7MMqUyYfEKfpIFkb3B96lcUc4N+nZjmM8rbnD4cICfLsWtD
6fp19W16nvG4RrikU9b8I9BuYTjrMB5eKLQr+mIYuuXhCIpwaAL20r3mKyjEJ5fp4/goE9BWvVbu
QIgubWl35QqkAZqoSOmFuZoW1WhkXuPxgel6c0KWQfNQ+lCjW4ZDXfe07y6dL1lJk3pGe9fVqnd7
lX4RHIkELF3kPlZ4JV95kXT2hBJW5n3d7nv4FEnIOkxRJdqEBfdb6OYxwtxAD5Uwho887Pv0AHpZ
TiMz2Qa76ZY2+qqwX959R/mU1YmhSiUXkGkeJt8xTddkPBQWwsBVt3K58KLdyMu08oJ+483aLKdD
p1txYUeZqiFMVbWe4VozH89bWB0YJb1s6idQE4dcuIajxFGku0zfDYsqv901gDOWFA7fwVP4KNS3
otzriyF6hfRHFsHBuox7Pp26o56PV0wWzTEWlrcMUk2TxVuusTiKaXEnnJPHVLWM4lgXrHnADQKp
a1+t7VoPjBt3ppDy72N9dFLjE80tuO/cSzKWyHpukLiEbOVLxKKW7cuWcvkNgQzFfpZpoePYOO/C
yFtF9j50CN+6+Yjp/pSLVYuRaY51xIJXNHyNx9qkH04LFYZFVWJJcYTQYtEr5qrg7dcIFBVCCii0
uwPS3i2z0vUJq6mYHyvim8y8JnuBUnvACRMTKID5GnyE2Nv0AVHDWTkSY7YWfv1qog0aWKyCP5m4
Z/DjwlU0D0vp9d/Z8sJgYRDhg8+1RBbUC2bnpfw14RuVo0PEAJ63PbOY4WiJX7V1C2SmmXf1WyBQ
n47MOQxBMA4WHy1E8jh7a1J8hLKY/S0zRICsyaejuGXU2fVB5wWth6kNfOnndOve6mau/uNFHX5U
6GXT3ptd2H5xAbbZBNACgrBBs6wDrwNtf4oFjuhD4sC5YCNVxF5smhe3Iorys8S8BaBkyzpzC0ti
1OWeSVz3MA4J7ahXtdl+Rt54N5K283JMfPDtoLTaPzmeQSaUTR7KBsFIbh+5KgPuA6yI9Qz4JBtD
hij2XtVJWl39zGkxTEqXH0A8uvms5tYWA5V6MYOBtY4+saih4SraqSl73/Fp6ZdW1uGSJxJlLkrs
yW7bgoSwMrftv27f7lmhsAjum3Kq/6VrR3/BaDLKAQ6B66eiWxF13iCm97lK7sqEVFR7g56jY8lJ
dyVF8Lem1ccBQhiGxbvch6lwJgx1t8sfvBHlNOgZ18AI0ThSuBfN7uEDiIYzQ6ugIM7hX1lB8QlE
ZbSI6p77pqNl1hfwWvh1t3o1PQfJ7BE2otav9YrhBFm5vmYnz0WTQCHXCD4c2B7Fzu3huB6TxG4J
7tLGfV4OuXYDAYrxlOweGM0uXbadTBnocotoMpO+QATOhDcYiBtUvkoY+kW3ZMOM4WQaDrUi3UUk
fvq0+DSsfW2cj5cdM8inmk93yTmp/H7Gcr2DNQyZ7VPWMGzf+tLFDywCY+47iIlAB4xft57CJuSr
y5lSw9GU/DfGM4Ut4WQN69Xfz97TblaWDZmZ570n8C73fRe27LUtIoc9Qtrtr0lZcjfOIdQOB6lt
nw640TxjbUJgWMUFeeDy3fS/fGN1eiKrExrWSom6WIk7eoRaisG2lgt4lSLJHa7DgmIs7hPfgTmN
3bLYfqvX/B+CkQo5ZBtsVAY8ZWIddq7slxKvLDtB60Wnk03hDT1Oc4ClHgdoARPc2cmvekHcbt96
jeowbWjoR1rP2W9ZIMp0dCrL2MgAPOK1UFajNENI9eoKj2yBpU6mnyq3C8daL0+THgMt1O6VE8eI
jhKJ6hHDyTOkVkBB24NVGOg8Nh5OMK+q97GYOFZG2sbW3w6FIdu2FOayuDDsO3jypeqLKhY5budY
eHjlpdBXHgzSQOI3WJV1m8UXzLYWDU4bJ8wEWcEcwWd87+ByT8tpVLb+0yT3FVWZh3nIeWP+6iPg
3KTZO5+29j7ZVr/0zLIfnrfH2K0BtjopWdiL2wG24DYh7VdD4bl5XosaBXeC4sf0BrobYCAqFh+W
dJnAKkWlMZYDO7jimCHNvC0MbDK3Y/NFzwpTNuOSR+Qlp+SQJ5gzaWz5F3Cq6yFcmo4xi1QJfDoo
E/3ms4xgD06W2OldQo0etGlUdRfU10dPDN+xh0ozpDM2miE5bamUlGO2tOlLPW9wwa1Empsekuku
H2jNuj9loWbssuHi+5jzqZr7mjTwXGzWXX1G/2M5AByZLX2oFZY8c3QDx2eIFwkEAgEvy+DkmqGw
hVhGaUOCpkdrcwzNLHz5qSZQ9OITyfIztvuBcGUyrchYzcv8Cx1Djs0b45I/h9p4dfJird8WFGU5
INhSY75O2+lfyqyyJ8BP4YfMlVOjdJjaejthM22IMCfd3iBcpvLT1Fi/vai0MA/NXs9vM1tb16sp
Y88ORXo5xxYy3wdhDV7k4ppMgV1wRJ/oIsk/5DlYNjCvRYXmvgDzWKKPv3KAic3AxYw9PCyE16TH
swXXYAlAYjpDzibUuQTuFM7ADzG0qFqkvTZbRF1XO8xByzLhFhk/2OE9oblY2aMAzjyfUjAq3dd0
jwS4Zn0IDIqSfYQjmZGQBb9LzPzaSn7KXco+1zPS4W85TswxYDF2cb9FkkIZrcRauqfMAOK/EYcd
hCuZIxO3Dr2AHgm6ojddRAbYBS5NEFksuQEqjCnZDiZsDWZ0nZfPAWx6BntTeDxAaw3L1wv1Ww2r
5N1N+BHblPSGXsSnQyuT6Pu0gEPGAMIUXFO2BDZdNSyG86GdK5viiynxt8Iduz6LArbTzwniHOy4
lyVOcO4kS68pgwhwXnXNLyq1jIEGgeZowMpj2g2YyPe5B8E+bRdpHELMl249qo+mYs1+htUrrQZh
HZM94FBrf+vZVyAUEsyeA6NtI8elreCh2cd2mVs8AKnK7nDw/5smF79GzDT8c4vw23fI12Y9aF3j
Vy3WTtvzxICuI6jAJW8WCG/em1WuMxioXTVq2GOSYRlLkfpfmWsUuAXuL7I3c4cReHG5wrmHtAfx
P5iK/BDzLb/pzhpzWSC7eKfQXMphp1jnNnml4plUbn1feccRd4UnjY0C8x7C4aGCrk+o9IAMC7VN
zalsZPNJJsgcGarpsOmZ1wK3Ha57fWq6OeEDqIXwBU7r7UdKk5Y9tDS67DU3RqK/ydG8nbCdvCEt
Dkm4xfMdtTUjgotivDUQZH2ZsbOxIftwgmSUSxzKcxZ3Ug840u4Yugmz7w1LKOTVpLAXPjldZV9Q
czs6EpkuH9vhKtPHu23L45y6qjwBXcXo0x1F8UUALZ17nS3JL44YwqWHNrciWKB2GnDETPGXVE95
Mbi6NLeSYcN+oKV0//DdJ3+d6xbdc/QD/+B3ieFmUSwiM2ctPbgIQ+e7bxQ4hHPHkHd4snzv6Ikt
h2oH0Wzityqi3k4ajieovzHsL8pWxa/yPvj0W8T4cMEwICmIYqEelhaz9hhaBAOPh97d91mq+mcN
PvAfQWLQT9olcAQkJFmzPo1l7k8oLuiq2CYBhm0ShixPvJLhJPW+qZEDD8B7xlTX64qHT2LfEIVn
Wag+47ttAg5zubyXplEcjifT3dl22qt3iWEnG1odXYn2tW7cgNcm1Zki2RS44daifBGYdCwwOo6T
Pznc0M/3U/kfDLDIOrTYNpMnAiojnmsAPW/GN3eXhOr4b2397MeZy2iuIffuDTqWZRrL1cZXs6HC
ndpFufg4AxQOJ4xZ+LpmGDh0g9wTUEH5zBeKj30v2VDDCWEdLDHFMWhAJMtprVMADp2DkqyvvJgw
qrU84nOelnoeoi3ji4RpNMecRZEBxg/WGUAFCNsbm9W0IxM7THdqGDCegSXk9Fymm/+doabXJxok
ve2wCePj4kGOgJjb4IlzkAnoB7zzp7MrF3yCC3xrVa/MPL05VQNTx7O7fKjMe/RKR33wQcLkUffW
qeU1mtmY0eQJ+w9UezoPYLnjX7JjMBqpEGs1aD63b14Z01xMNORHpxLxcCSrdU+0LqfbXE1bjfY+
O/5j1WHzAckrwoNasksYsVfEjoudJ3bj0TTduSW8iUMF5ijBZGenB2Ath+0rULcPpoRGvM/XuB7D
nm7TI0QlfB1EnRM9chSaB0zDBo4DzVrYUW5ammENEJwMBib0d9StUyl2CIBrAkLdFahcTh12ak2k
/20wajKnCrwT+jF0YmzkNLFv6KfV3u/FPgOinHiOhW+snP8rSIsVYZ6r+Iw3HqfnCsGbx8Mcdoz6
uazozxY+TEm/7gChhxKP1HOroE0dXJer7zq0QNDbGUmZPTPCfcQ1JKQPsjVkcMAmwpliee499djx
TMHKfSdTnfxX0pT8RIDD1qLv4cCqQ+ywqAv4lffYEFbpw1pQdQx5NlWPBXrSfSjKsPwXV0r+edzA
occQzT+V2CNFmjI1yvUeRqvZQNMs+c58wpcT7zACDpBRR3ZCTuYCfq9QPu8lWVoxSJfcBXo8B/zE
dQePox3xxXI8dmwRnkobZ7R6QVd1XzsNdx7V0WYesULutrEtWpCJGI1xPjxbkWSWJNUie6w8mX08
1gqzQLpOoXionEmyYXcbECJd7strUxz3jVtvTdvDRkz+Yb5boEki0n80uz7oOVRdso/Ai3ZyS5BS
lr8kEI+KM60B9qJcz80TjLGPHBCOnD8yBw9DNL65kkALMCf2ypuwn7NSZFjtqlNUSr1nOBuNCQZ9
Z/Dzt0Lj8Tsj9dKaXsVl+tuaNkYwXnbG/5Y2UzkmoEvx72V+tNcZE017dtUEBM1nc3HpyklMl0SA
XLisetH7i8U2adPnywEQELzHjjl5RSd7wuaQaRHHINmM+Q139Bm6L3JcSWadQR+SZ1+Zb6Z4AXaN
RnaT08HHBt41/hMCGDROjpCAbe8P+hdsOq3LaRfHmqFI0EkIHHgzJUACu3ggbLCuD32ZLTKQELxg
7FlpV5ohuFbzHghCl16RmVN9w52Kh7MFEICnTxw09EXtqgQFHk0J1tLX8Kj5aoFQHokNfQLEau4t
WD7g9JR5BhdB23bDkdazGXI2oX/sMCyLniwdTPcUkOlvOU4rGf2aI29CedexHo8e/jQ04w8SWS1v
USU4zpC8AX3cl3hf4Co9+xlA4aCrWSBbOE005NmVZfcYvgTGYT8L2cGUtvDCxTFtkumhgfvONztN
UDFn7Yo5AeqSTpxYfViNth6SC+jcUhhw832fkwHMQvWO5Vy2D7Av4HF0Li8/FkM9zG1M0T7DoBGN
e5od6xP4C0UvIA0z+dA2FeHPiQwb/YotM5NcITZByc+QtQDiX2fhezc7A05MwnLhsTIzs9/wRGx5
v1YWxhkMnQOweZIfbFjaegfhV8gCYciTbnDdN/PenulBQHIlVfEFQY5TfvJ+SfDTvJ5TWENThQY9
xTbq811gF14OADDyHcdwkrwn3ZGHZ7FkTL4dqPnvhCKS9w32gfjIYYnVyhMYXvWrXItNnvGy/ISl
PPitf9osNvq+c59Z80wg63aXI5+2U7uju7+qRaIk6oiA0b5cy/qHVwUSpajEobsqOK4X1/RAjOpb
CflCHEOQ5Xba2nrFpQzfmIBr0MbP6SxluEILBN6oj9k6VZcFwFWGHBIQOk9BA3noS7Ss9rOSHn9y
IN8RQzlsn6pbDka9+RANBCnYWOp2/6q9xRfqTZtb4KWsUm9smxI5xL0w7HFnmGjOukia7jXu9Z6c
ba12fYKLolSPU5vGtS9yUKjXKi7pDqoZIdyDWspDPU2zwNbr/UM6HpcuVvXXA1b1/iXDE0bRy4DM
q95itR1ZdYL0cTXsVM4YjNFMRimfudfh9xIk6hbiT+R1bXPyfgB3wurR7sGFFcK1TW/civAtwun6
y+2g/U7gxviPCIHQdMqrWSC1pg4L9o3tJF72qg7yRhPnBsBB+2DS6TMGakRA7PwT6s07qVsydPW6
/hKHW2+40aqPucG++Ej0Mf+I2LlLXrKjxLC7YQMAJ6b9yWGU+94c1TcOlw5Yjwn9H91bpPJMGOkL
6XBxjSVXy2VeqXjPrC/rc6qFBVQw+R9N6bsOtUoQ90cUGX+p0xVgHkcH4vrSmJg8uG5u1QBdDrBQ
tq4wrrF71f2NzoKqwDb5fKWm6l6gtgBwRQhtfpuipOUZ1b8rv6gm6Pw8oVvzo2SUw3ox5XVf7XOd
X2mVxwtI8+IReBdwvVLJLzmkqGfgG+3SI898/13mcDffII3AfVMye1pbzfbzsSjrz8Xc5fETk/AN
mipYhJzA+C+ntJpgyYb1sWpsMZWAyGlY9ZMtE2CA1t2vF0oD+QUaW/9sWfgEoXm3jLxBUETv1g6Z
LnuO9bp+SxYozBKTN6eVWoCj20yCG+Nh98tWsnIdaptKe8kFalQ/uWZORzw6nepxu64CjSRGC+sj
EnbgcYBhAYET7vNOju22zdjwxdDU8R9oEOQLlK4pRrB6ra4rnskC05groM3UlLdnIebpH9y6akDd
mOa+F/BTyjCeteG3olB6DgfR899mwpdSVXGyn7Fv2vSQz/EJ5JtbXljlG3Hed7UWHya0y99Dew6w
ObVAphs7hW9wzqUYD+IdAKqyNHnislu7jwAFUPHCkCv8McXVLUAapU+uRDjBIMxZuwPXCtQrfayS
oxmlSXD6W5uDL1yhJr4UJDbkbNJmXp9NIo4adN9U/Z1alf6BJJZuPbbx0/RLQFeE9Z1iPthbEClW
J2W7t3+TSHByiGf8tCx+my7V0YB5XdGEPUFSxR+gscrgd0Kh5ijxXSXgMfx2sgh71F/wCGIARMQm
z86pTbdjmGtm1tOB5teMWEpS9q/VCFSDFidHsUlw/2fXDHtMgDQNQLaxAFuyP4XVmwy/znSQj6NA
08vMWmTlYGqxE3r0pdrOU1bRY4BAaOmWQUACwkfSZMhUEJ1HC7/GGq+qJpj+RAPZ2dl1ARluB2YO
fV+q3rYxTlwnA9Jd9bdaQETTH3Pp4C9iImv73VECcUN3j0MqYHTRobkpUQzaZGq2foXWH2KwA3Et
D3TNOt97rau/id2X7SUkO5q7MsIlElKUtOs5bEl/F4mzatjK1dsxiRTymaOFaHUMixVJTwLT7kHE
GPLzfTIA+JXiKaoPIO49qm5JThaB2mgUfDMDnNHRnEA7QPnRWdZBclS6GY1jAiBlWFwNxQuDugiD
dDCgMrTYpvWhVlOsrw12/uxoq5WGm6C8nE4z3kx13n3Z7iB9qmVC5CGrnifPxGc9+fUbBhqCgTtJ
ly+UZNUNtcamYxedwSQalztU70RyW2WkssemtWInMq/LlwAa9xfzoXspdaEP9DHr/M+ipQTgDAZW
IeQQhD6A7rjn1yYU6L0gb/vE0rD/TZOZ772HeK7openkI1PM3gyARjiwgOu6d6bZ2qdS5H8xtEsI
D4tcflWN5GxcTQbqjW9UZD2vadoMWWv9dzFJf0O9j48NEHpwmwjfEyNup880pvgvUCcHVqqTrB1F
KwJsmI8JH3xDUsjZ6gxJeT3oj9AhpbJcH3ImjvcSLvHVoAhR/jQfQTx4MHPqAY6jooQjd+IqLDUa
9prTg++POwKE/s0LZJQ9tvLhTZuDACv6UGbre8hVfd6w5QM1QQ5nzfOCjvpudDUzjCaJ2RpAJpyI
3sYOzXjuZ/1f1TL5F/chBCCciuk1bdPpdC/1cWxd0ZK/LSSB57YlIFpZVgmoRQxZ3wlcMEDGojFu
L1VHKjFyueAuQCWHSWE+QUCEQyPuMXM+oEb4cj0cYhuwHQsxBj3OOzT7T130qC9Aq8U2wO04zidI
PEAbJ2q34gtn2fK9lEAohqPMZPF/zzXx1CgqwWrlTuswzlM+gUSDvvIE7seKy4b3CcmprSrZA21a
FvD3eIxP1TrNyEOqTQl+oWAYGnyEC/bFYIxYXmzn0uNGABaBJDXuYkxgXzbQ5fxkJ8rEmyAc+0wM
Lxe9g8RbRDgRCBBKsY51tTOxHF8E3C4fkEWj7FBFXgJfTKBSeNooRqUR9Y9mlwjbOUzb1ZFAsiCX
HHhfnYj0yiG6x+wf4Fgz2Bx2Ob1lYnGjaKz94zmnBC+6FeIEmB9yXYfh51fdqCkfQRFX0wAlYZEO
IiXNz6ryMGPwIK5HTw2W7RXvpnMj6+ZJlMf6G59q8jfVQeuTwRCaXoulaUCdQUIJdopQNKENy1cH
hSFT2y9IrDGxQ0CePyORN37dcJzUMJNkfwzoxf0pW1j6C77mx1OA39Z0OZK0/XJg2aTscyHceq1d
RDdbScvzAQeFCSztwq1wKOQOYywLFSmQLEMUGgUFmyYMCKR5j1UAbGPzveiupSaavG6ipPMtQNBR
D025HxKuVU3hhoTPVX6eE52iALjMudFE+OqCNRddegl1DY5vzcT2EmEXZAaeIQUTTyjU+VVP0uYA
XbB23X4piffkeuQrFE+WKUwQukVDwlnLihuGIKyyOZz2asBdeSRYZAf8d46CFS/wDYVAJMv1nI3p
FgGuAox1TU8rn2r04oufvk3z3CY/IgYoelEAxcSAJ1TtWQ/2ZTluKJDVPkKjCjzPQ3rUjMekoMgu
4U3VnJFYmcIA8qjq43rA70cONc8jSjZUchTPtEY5UbVMf3YQtf5llc0FXgLZqkuGIaS5/0vUZhZw
HN/ApTI3rAlp8S8NxU0NoU36Zab1AYEyVqBYXybgVnyzyQ9GoC17hm0unc7FsfhvnNt1HhDkWxdn
pM6hqQzLgvPi3OpxBXQNz25bgnp94TMcd59KYF/JGfNXg7BD0FnNBT3W/zg6r+W4dSWKfhGqmMPr
5CCNsm3phSXbx8wgQIJg+Pq75j6fOrI0QwLdvdfezRSzYojnnPCwCLHTk+2vvhlZ6iAzzoEkqfl4
hdB/bRNF4zEpTRZQgZT1yoEjgv4hmvnytq0u7YtpoTmZC4W9v0n7O2YvkHXlIczWKn9aG9+ku2j0
g/EQcUfE/7xYxT+wxGbzYUbDjC9Vmgy/fd5r5h+tx0RORSzH2jgMbMnJa3NolbWX7ZbiqX90lVNd
K3cIDrWw02OqCpdwAa6EW8cmgw8QySHarw2WBqDAZPAfR9CHib7Z919UHKz5ttdkl14yPQXvYa/T
pzbQS71D62+nvWtD+YYJ0G+vOfiHZbbMRkjwl0ycxlQzVonmznP2MZIjPU1Q/VjG3KwfbdVF9Wnl
L75hCa0JcosAYo6i9tQDfiBQF21xSNw5kUpzbePU5VKP8mgH5TmxtnUyAbXuGtIYx/6A3VwERHNA
JgYtSlKaGaZoRKGyujLL/5EQmS7HGM/RsqvStf8DFQsLXDDbNkgbwXqY8GLv3bLILsThGrW3/lx+
LEPEs3ZXM1+XJadvR1S94+N5YZytsWX5OQvGvpuIexjQNftq2iF+QKieX0BRlr94omJ8Boy5mdAA
uZJeUtRt92DLAO5FTjbYs++3+jEqlzHMxE24c4Bul41C2XmFkxn/zBZyksagip/9qLDZRhZElN1n
+uo65nNyGYoufe+QjG9shmn+G9KRbmogOuVS6Tp8Lj1rn7reHX85ii2bG06N6UnzyzHoV2Hzs9IU
9asJx3ljVB/81668qWBbZL3VedheW7061F3Y8HZB6syPunWQErlL2jCWM+nrbbT+cUcG78re4XwT
tr9MQvezVA11TYPk5eWRs9VJMO/vg+N9OUb6UM9SHVc3lv+pufHPJguj8zA68mNwB/eaB4NARg1o
iUKpil3aIfWFg/cIQDnu6aOnF9DTv4VkaSup5ymbm0kmEo1LZUEyEyRLm62npki/8d8R8VHd9Sel
j06szBMcXPRxf6GPtYekJ2Z+7WkNypP0c3NMZPKQKwbgXrAEG6J8EZhD3XwC8qY3tN9DmjYvskk8
5E3u2m2XsinRLsOVPeIH6YxfEAr/teMEiiCXaweiuOG/zoyxovlhUEP3nvUEZ25LBYkzfZRK0F6R
9jluTaJst4OUiz6S+w6sfRgP/lbSaz6ynDeGEVem/xtFqxcdareJH1lhrs/TELHTdWx7DQmfdMAj
pb3hW+fpZmYA7Z3IcTisne3GfVHVC2E2yo23UVKHv4y3ipcVA+iPPsEUUnR5/9QJmf+d4MUprUhx
+I7awPk50lB8iV4E71K07hNqdvfsDE170bmYhp1T1P4h5654cDvb7lMG0VdUfapkVhu3/zowS0Cb
bi42SaCi/Qg5hP7upbfFhHfSyJo9c9bmy61hozZN6laXBr34mMBII5iRtv4jkkvybbj1Lx5y6b+0
hTiKby46iYblH5lZU+foA6TE/EhqpfzIXUMVn2h9ZVSGbb3NV/XmZcb5DnGe7CkDEG+tZl6Xrt6n
6ANQ0bX29uPQBx8J78qpnmyJnGEZZJb1W869/cw2VX6U6GPvd5neTRdzmMP7hcuFM7dBPfTkAOqe
lu4BcS3+keZr+0CJ3PFGQ6U/u3XQ/ORyjpHuMu/iCEI/gSCWrGMnXekc5ylpro6EzAYcEhJ5xW3n
334gipc5wpfTlJW4xbKeX9eq9+aNP2jvYJVXfgmb+Z/l1OsZw0W/nCnWhMU6EmRvZAe0nzNxPkDD
blD+1xeZz8/Ps5LRiLbeFwMB84ohSUGrLBHP3Nw1/JwKgfwZApwlAtTYeXp220Awi0wxMHGMEFqz
JDm2ATvxvuUd/hgl23I/ddp/BKZUVwMeefUAOFh8KtenmdywYgue54pdOElAyKTgqGvoI/eMCrvn
VNULij4TxI8sH8qXGtEbtNQRM+PmvMu/xiWTI34rECKziu5vMQ75bgCNSzaRCVOahrBkK4VbFYuG
GAzCx5Qy8qaEwZYU4f/6g64CgegHyfrRyRRPf4rDC+NYdHdiXcBCB/vtrDNC+GZcvUKfqETc4MU3
TuldaMEYD62pEON/XasnZ8NgzfnhF3qIYMWxsX9mFgL+VOt8av/0bA+unji6fP+hbpbWoctLsn5P
s7KG22QU9Tv4Y9hApNTSbffAJVO100OjVjooGbnED62qz4vtvMo67PiLptq74PGolzMNhoHeu6/i
xOgzd8nEdRB0cPS0mKJNXnu9NOZDRAWQ3RbZvlwPZayz+NkkWeI95i1E9D4M8+SMEWb9SyZ2ycLj
pR2LU0ED0D3LlkrhAAw0z86h6N02WW+diHSsDgPNRZUfh5gBXblJtFUWB16qlvJNa2Bcy2Vn1uRT
ojdE9EVo7xgafLUsmBRCMOXh6PdAHCWmuZXFod2C1LCHi02gFsyaaUzCAnLCeWg6oEUWzaHA0Mx2
LHAdFEg3WpLezpB1c77zp6hwbxJhKTl57WAyPkm0G/2HM81jdjqt2rXmzGL7zvnZDqsVR8iz0oyb
xILu+tTr2ciWLCcZkmVg8xgtsnOIk3LK30cRcw8nIymTNyiYfmSEMfhOzS5QHAMfkduM8mwx1sVo
IJTZlwBCIKWDnadpG+ReRtx5A4e5L4H86ociiE224+8uBwfRzEvmX3wXBdR9NM3fI/5a533pORi/
hthpZ9qBpWLSt8mHvHU+ycP2CJpZKVTrl2g0bn9TCLjeGed05x0JzOgB44MeLYZnoFb4oFi3XN4i
hYQHAzk4/j5AqYmPTZdJ8y+KZD0gzAAcv2FiyOTPzh9dZOfJ8xiI+LOmPLWlcsvb3GJ6ZU7OShlv
W+I7yo7rHM2IavRk3BS+Iwx1bgtsussT0o2uDqBGtmLvSPzyIDy/9H8VpozFIwLnwtfbD2JYbhmK
VvKOkQU/gSOLjnjbtUur5wZSOAZ7lH52wjwZZxvC5Jf13C748Z6GtBwyxP3Yp51YBf8ou3xnDqOT
SMZlBnhyBmO8nfUVEDKTxi6sntjewQG8Jg4IhYxUyMyHjWV9/yQKy+hjkwtd5+nWoFOE4ZG/MI1P
rhPXkMk4kcfmjHV9RC2Oe6TzTTR1eU6QEx1z+MtpktH9DqoowxQyGTwqe5zEKkPixPx0jwrK+nQ8
djlFz17xK3ouW9+HwBz9hZ2a/pmzPKGqHsue2ZD0lO9/KUfwjMRDLTyxvRPyFLsCr5a2ZGVl1Kv4
asL5IbNMajecbKLbZXyf8Qjtdx9+bH0hFfwFI/jM/VE5na+fQwih6ilzE3Rwtpo3/b8xDkN5oc6M
e9xJBag2PFBQ5RfXEOR+RJww4hvIJOv/9boL2Y3uMaDdQ/UWGQ9tvujjGI9T+0CygkiZrlepOhk9
S3sVMmOrtRsDgG7TKfCDL1ymQbUnNn+aniv4JXEYmADiYZXYrjdLnDASw32MYl1ImnCmf7le9yL3
VMRT6pGys3PqYvJ2btXw8B8SJtz5T2pEoyV6t5h95xKmuhynA9eJh2DQl3Epriy2tQnHAKsfELJr
UtW5LiIJz06RM08NvZwc+2sQ2FQhsg6mCnY6DsRimI6YxX0TM3IDqhJN+Fu04gsBtnV9+yjqRcbH
sEED+pjmlg1tGBn473c5GI5g7vF5XSewIHvHkJdqy1JArT9xF1fTOe9cP+SYw8XakUQXVpgZUmWq
/cKHMi6nLCS39q3THXKC53dBde0y5cAF+7nDxH+fMAXWTyauqupLuVXOu0pv763NrouxxmYHCp7W
M4excjulzhJbUdsfGz6SRf2IDPP5TwevircwlOW9f+6ScGiiDy/z8TNvCpYxRDu3HJOSDirXTXKR
Kpf/LEdJuhWNrdJDmBuLYRkW31mP2ezX0wOR5FhfVzoo+xwvHfd2SQ7NSzxZlwbIr9t5OzXE+PBm
DL43/O5IWndxJ4aICtGh7NgZ8jSmXV+3WyagonqIQzbUf8Zrx+5PlhqN8iBVyAKHjeIsLhzs6Vju
zjoK0uyhjSOXGUTDCr3gIvBaN3ufA5OTFo4xvS4M/LszqMKIYK092T1qT9X1JeaKRbyZEDe6DdjA
lPIwrZN7iCST2FPjz2xWxA/j9/lPX9R5d2ImmQrvZN1F+e5Hbzlw/xSx3xU/ZU1ylw9/Ws2R2aAz
rgP0Eruq5MYOdQQNVBmYoJmNDMU+tMwTPNrGaTCXwU8ZTO0ntjepB2lcDDZkItXxsB3IRC1fZIIw
LTdNMndAxkiAzWYRfZl+94QEDjnDeFGUBWGBZGQfgr4KJm9PQH/k26ckHOV6xlGt5G/8EAgc/BW+
eFGKKeeDmwBPFzslcvqzdprH7BWjtmHBwMSUItvgDQZo7jx2YV95vvwaiWjNwxxzaCbmY0/F+jdc
I20ugckInxA2GlFIYp2qt9Up0v5XIcAIAs61OlUXBCAjGEEiiHU9bo8go6+p+ZyKXZFMyJvUOjra
znlS10eac4XtoQnb5k9DcFjxHBFy0f6DktTFP3+67/DcDIY4coh24LWFEq10NEYtHeLZxDPo74SX
tyHj19LmP/A0NNV5BEvtniL4g+KlcfFZHdYqiOV5WipDDbSS+NSc/ZJaat7EuAixdCZr6CAZg9Z9
W2m4lIjWM9Q8dhpUaw+NMqLCK27SxR6L0HHzbldZtIETtk1E+Oy+pe3qjHUk97rt3f8W2TT1C1h+
OFiYVN69Swu/dak8BqOU5th/f3VjmmR/oNLHSWyaEYJ6p6HA4mQXZSpWv525ztbltOR5PP4IJfkV
clN4BDltclJKyHRBw2Fwn9i8DonuDRP6q9mbo3in29zag0Jq1Z9tz3AdN6Tjzj9BLKzEXMH94777
IDXcTCIou34nA3CzG4taE1SuxXXyo0MYGPRLoCbB7MitswO3PwerZViOOpVogaRoDWrnofGqOyiG
JOojoDuzd3a9ua+OGQXTeOpiyvuKErCqxefKaAOStSyd9GcwdgQ2bBlHZmbejHFQNX8p6XNAXeJm
6VJC9NfsYfFNrEnlYLj6iuQz+tsKVpuKC81UPucAV8uPHOaLjArBdb3rEhEFf7hftHOc8JQRrZqV
DLBtQQBAufF1mOlDmZaevmGzFOU+MYsK/maxE9thGzhtMB0q0roqahJ45ZlfMI/6b4ZVLAkOSLqq
tq4ImABtcNrhvV3CxoPrzktBfsCYoGAIxxqC5AZpFUunMzmE93I5Vx8itjOQfTiWVXswvYmLfybj
OIMQzedmesdunSxHznhyzGl45pyAcQpE9+4Zw8gIHEhL4rnKl7+XVWaTs1ONpZYYe8sLEkm7xO/k
3E/VA3ANLu7K3nmAPh7L9lR2owNzwm4N0hnMUPvLe2DYc3eXJiJ1xUZMCyXiaqlmikh8W19kifT9
UYf4zk4mnZvO8CQrMb8RKYFid1DLwCBmCS2uoqOk6il2bFH13OUgJojiY53kNLh81VN4bMMxgp4E
XPJ8fGTDnAHEd0uOsW7KvCZ84HNfl9s4F746BMba9DceVE6snZMYwy6UvPSWd8W220/or+BTBe7M
LaaAicqHagwZ/u3BSkliCL3RLa6uJwWGL57zqocXMcycdiwqatYHU/Te8JPyc9A/vQn7NTuCuaqm
h8YRGD4pxOJ+t4yYxZszz7sckt1CVYWL1sZcoIIWyprk3anxViRHLeoxhxbNqpVFVI0kIzxR6Twc
dD0s5s3zWzNNwKRTIQPEBgWtea4L2KLhNOAKqwwxRevYPbkxb7ZkrD+sPMKqJ3ThDeZeFM8r7fLy
VUOkiO+QZLn5d52zoPHccbCWK2Sp46bffKzdclz6CP4Js+Rc5TunVWYGr9MJLbRjg2X9Q14Z1iaK
NRt4vKlxChOO+FWUwt+ExtDw8xxqK/SGzItApKiNUNnc3ly4kX5YiSwe+j3jxbiT8AyDjfxdEM4o
1aeAUrz6YJdCB0kO3RDOf9M175c/jAAc8wehLvJeRxyr8b9irCfvP2fWg603iKBB4z02kNPTsM8c
aeVRO+XA+z1MqY0TLql8MuHOnTsSJLYxkCdulsYxZXNsmO8Tw+DhYT+hrpfBcba5TF663Lr2SqSp
Nq+1VEl467XI5GuPpFr90h0o16GY1lTdHNS3aOOLoGLnDq19+R0y7M/OIbg09wi3qLuzLM0ut04R
sIrRRfIJPlbm/dGrs1Czknbiy/tPQNN+mO2S+P0dmVxY0NVzhSBwdr4N2muWO2vzMwybMH3Fw4Zf
nz659uTOVZzIpzSrIvekmWgF+7jjBLoangt9JOzJh+xRDqHBScE+it0y4zG/kNzhTPdQgZUeJCSG
YeZQWnTgP8PhrMEpcol4KvlQ/HE0xz5J4WSQuacV5064xOXF8oBF0Q7TQNyekaG0t5I7HTDJGfO1
FPsWsSY03LnQY3rHto4C3KsLE9H/Jh+mbcbthFmSNP5Fizm4qsmVs9it6Fb/b9Vm7MfwvRW+S9y/
a1gtG+hMX/w3+ZQjil2SUTYfwSan8hZqrDastV794pA3Qx6eTMCoqiB2gt7iMswrpi586d14x1Ej
jNePfGvOQlfstgoEYMq1d8Z5LYODXEVrKD7aFdN/h2MteaQGk+6zxSW39Hvs9w7+AE7W8dFUOpKH
Qs9jqCBHUif6plQvyBHD9UtLNrSR3CJpsyiTHnQcxScNRDjzRAMrzdsgAGUfdqCWOWndJcYNWz2k
c1FKmnNZG/9TMJsKXnTNgXUuZiSNq4T9xRTInWVJJqlddzfIKCmYHVa5rC4jymhFRtHKYcbmNc1M
m3gYXRxW/sf0xRbR0h8HIq6G9x5g5H6+dX4c/WgX2vf/CEpI1McYyQbzVubNMXY7iWT6AwONQ3JJ
BDv7w3ap3x90KdPuE0RgoXumuHfKP5NyrHoBdBQUclgSeY2hLTz7IhaSi9HN3GLdgVc27UvSjndk
xdUu5X+fjDgkbdRMIt6knc509FB0DTB9n4NxHFZT2fG4EOtS7gNCLkIyGXp4i4c6j3H9psE8t29d
EKj0SdUrauNkRv7WKaF6c3cscRunX1PBx6uofULO3mNbMWe6NMzC633IZ5+m23rO0+CYx0n/OdzN
/3g60wV0xPru9J2MhvTGC2M+BCZ6OVJcqKdZGvgQK5x/X1kSlMzi6fEUNb+HzlD9WEkjmKjYgGVr
CvsIghNOLcM4CBuhxGdDlql5R4oy8gONGD10041DMT1CHkzr/R9mZNpNKU4TTxom2KWbyqV/cos+
r+P9knYuQ+fM+KwGAV/Fw2Kl4+Nh155ZbtybHSKUMPg5wCu7erAF4noR0BNUdTi08MI+2EDFYKu8
ZWmgxRYDqOm/52VY1QlOuyu3eRkReJBQ7kAWlflEACi7ZsYwTDYzs3iEFZ0mc/8YFH6TfsyqS6F4
A5U4wYbjq9D0Hx7ZPBtmY3OI9yXR/MoJrtJdiect+VglznqslWXGsbYv3YrNSX3YGezjnY4FhrIw
d+W665ysSYJb7npUHuc60OxqjnTnLeoZ5mYswlcaK59d1WxhjYP3KnX86Tz3DYHTE5/vgBd4SWMG
TVXpHwjFc7yXppWleQkXJt4fhqwE95eTIHoeMoJJmiveYfJbrWO7JNtERZhFRCnEKrlNo6nbS10O
HZbQvAzY4nIslmBieWLvk7RfgeQuBWRtd99QihbuVS2tfSibynx16aj4MArXvUxJKsonHHCKVrDv
KGV2EhOIPAqrEIQ3wIiY+nZRXiD8o9QV5BK0UBcFpo66j2lbsRFk/bpH8WV8msDs04eJMgr6PRlO
Nn1iqNuWJ04bFCgGfsJLPjtF1ftr6bXH2JBPD84f4yEjMVy/bvAxioVyeYNtHZSL+EXmykhAscOv
TOtVnS1m02BXcU/palvmkoFmzNIl77XJIJPMNpZVvn4aoi8IgmMnVAefAOSd8Wj5gRztPtUwpYCA
ReV6e8KBoORaxybD84oKxbwfSCUFORMjOZfxkgOXk0TRlCevNKYtHu8xN/2+6dcFcmmgDZNPNUMB
pzyP97qspJDABCh3ozUdTBKsZjQm+SWaLL3fTU0p9gQI+9CM/+iEcUduUXnupJWMqmZ+6yeXCLAD
G9hdeaXrX5z/1kGn2md1X1944uAFcz2yIGjs+ETXFc1hhz83W14aVTjtK4EuSTSd49UPVHPBZWKq
G4ac6tDRfNf/MUBnwoRMBXRnsJ0SHuK547s7RSPtqzLTnxlDGPdlvk6vzCWS+Oh0Xfm3yOFPN+sc
jn7M2NUZRLtZOb78gxjT9WfAS/E3s0Q0sTGIOLENLaV/rYO5n/5R3rvPeSBLBMyxSN1dOGJPwvCk
vad5YEZ1aERW1GeRePLQNkvh48ychxfr3jEOQGUbf7nMVDuSRSYiZCCFACknDMrVW0/CoLwV3ML1
b4uP03HpytPCMnTyBn/64JyNE3/jRF20/OjtQoWxoVVym0PHaO6OoXrjehsUfkQcimtvt27vDjQ+
gb13BKgUbGvG/wM9W2hgJW/GUw5nDSZ/GLjiicKI8yF+4eJxfjdNAfGNyce/TGFcdEfoZhpzSxSY
xzPa0dFux9rD8V7g+coY9pRI6X67rN4OjU7+Zz1J5n0MFvUOqOMDNhB76v0a2oS1Gk0HZ3YKR6Xr
S5VI3yXtPG29vRyGanwoIRf1S8gKNP8nwK0JfuZtMHpPWcIw4yrYadpfSyADUmGaqPX6n4wwg/BM
HlZzUYOembdHMk1hbYh1PaZZQXAuf6yoz1WTZQYINe8i/zdknuydbV8RBHeGwYmrQ+GveLUi10nF
bSgby7S7Xeh4Nki8yfqjqMN2egQcIgRi+n86PLnaxXMAGkrCRGPS9ZK2IjKfgtsyMZSLDDWZqsiC
f4N9N+4I4ka+lgU5QZpDU7A65wnkXXmpHWatK7WDKUvJEDZt43nPFzenLZYIKAnkvK5p03obBmsN
7kX8GhNSsNxM2p8+A9MA2ixhfu/WgwiulFGRc81h78arwP4UwIXWXT3+DMJQi4uTQuUzfg9nD+ot
HWx/8hjih98i1cS/sTAhnM6mrnGZqrSrn4BMZ0nF5cf13g17CgbqmolTJZnWiEwXQmNqGPco5Zwq
XX4yXQ1ActXOgdonjZyjQ8OUOnjzCD3ENFhhaFU7uBDzTdM8T7uELhwDaTUtb7OoKiao3uQTrpSD
Rt48Pa3d3ZQRPbN63Np90+b5tB+QHKvnKZtSf+dwoxe3pVnu5oOp+irx59xyUEQceC648z5qwuVV
VzDVD74ggOs6c0QiatW9d2nwLlEiU3QwKl9jLFIvDOlwb5LQ5PhH7eGUBjRnYv7c+3V2bjjysCKN
UPFP3D3lsEk4yJLTHXcJNsRLKJcnIcEoFoxRhKEpLifzBCxb+38m8iRynKIB630EJOvSY+KyegAy
Jhqt0AQTBw0wSU8koJEhMzFF1ctCkqHql2nPtl4WEuQO7T4n4xQQQrutesdYkiuESKmvO/cf52kD
jKQxzbXykpfAq8ER41gx7lymYet+mJc8YKzptb+TefHUsJ0T3X2S4YlxuIzHNrnvNjQi5SFlgoE7
DGOrAmRUhb2wdLHhS888olKOayjjiOT2rhDdaZ2dZnkhtAP3FL31sHwsBUgxSTSyCpanrqv9f9r3
u//wgDrhMQ2T/OZnlJj7qhypqhxJj0KrTEsIDj6wURkXWGl+hWCr9pBTbJ3jvCQx2mSiIXBiLX1+
N1IU7jPrNjL1IUP4fQWDrzBr4Rp+IDKwwy0Oo+0e+Dv8V6xd8tt1vbo8VXw57aHp+5CZAomMyyam
SBEXfvh8qES8lm8qnP9v4aIcu2QOC2B3RBwg+dK08uIyV4oQK6bij99E9j3mhPsjvCBZHkpt4v5m
Okd/8BcNwWfe1sP4OywYATHUNrU8uaXtu3PR9CijulN5tkc/Jg8lTwd8CO6C+R1VpKv3inQJkPOi
bMcXD4R9OQlG00SXuE2dP/Boyd+sP26iw9qX2evIKNDfqYDqet8CQlmeAqyWjAvCItkRfwpKnbNR
BHqlHxxHfi+1CfMtDzdVUUlrqPce6xfq37VsCJFisJUNDYZoGXqVt3NQlYHSUzhKHGa6sdGJKOKc
wI2koizEPaB4kZY9m8U6tUWJ0e1utszIv0QZqPnsaSJCnh0nz5Z7KhQLVUG3VRMT0qBdCsxVA7Bu
KmdAgduk+Oyq/ViXAuKMGLjwlqMw/se8ToR/R5JMf/WDW1Zv6MCQHzFy8w19kKDYZJ28M1oZt3yu
nUWcmHImfxk9NZdUkNCFCyMoFMb1OH7J6cWrQzRMhLHg93TJWiYOuCUwgOXR26Ynto5gFszTcLP4
M558XK2MATNdEjZQryjs3KvK21pUfv2BV7Q/Zgy9F0qsmjgNQgmVc8vIyanOXRoCFGd+voYXnfL6
o8O7yVPuWNltzYy+cmFiaBsqKkUsn+1csEbFRbPD1mkU4QPLdPOgMe22I/LLBZNK4reJdkwdeh6Y
f4Lw1HvyQLfQo8KiOoe0ztrsWAyJc25Vo4MHRpb4KYf6HvNCa1W814x8yPijW/C2hK4mxwWBkfF+
2Lg4vgUrCx+1jPWTw0LkZsv6L/l34sFBk7UsDY+Y4rEoAoFdsKSkRbjduKV0IyYiwB+7WsY1e4tt
OsQnKgGEUTvVDogZ8hG7rKa1f+U0AN5dy2KYd2QXrbCVKM9+elyMXm8yDtWzyaagOUZ3RTxCtImP
0awGElpTvADltWNFV+AfJF9UfUIGyWmS6bXcvRZDGPeXRDF2cX+4SoRG7zETFrAAOEvar2mM3Oqh
HrDrHqnaWsPC1Sj7u6CwXbPRTdTRTBXpdj5Gg18FHDhCKT3zj4gcD1o/yid2YkTcE+I0EyJsvm2D
deZIpbnKXV6FHIWM5bGA53Xk8YpROwfXnNxCZ78y6Fq+iT5B1P+96E5inXaytmgIGFSZwxpUbLhJ
DiShk6vD/xm37yhvipsm1hwZoCGc4OWLOy4tcqZblG4OO9QV2bwscMt53v5ohnQ9dYM75r8aZ82I
UfQIRLKHsl9kj7MCMnc3ThEBFIPnuv7G8216I1F3RE3SYCIHsFs0IyEEMUKJy/sGdd2zPQmHaY05
mutrBaefzfirnN1mJhWom+udT0BYukf3J6W3nzzicnhCLg72y/5k2VV5S5Yynndxu1gWyBR2LN1X
Vo/Y+u+stUZByBJFaA/hMq7/E2iKlQd7j9aoO3t9TLSUkV36qVFe0j0jOabgZaO88aRagy08yfLx
gvEsTP4kCzEPvzjjl+KBkIl+N6dw4qgp43wu+SgZjLQJ+dDwGeVfr45YNM0tGi7oD3p6ooef5XtD
xty/YcTvhw9ZNcQNeOwv3JSDHOp2p8sJhhhH0JI/BKCfjHOqiYgPr4XPOXuEyJNzUrZLc5zqdA4P
S9c3y1vpsSAUITVN1EWTY1oACHmZPiZ9G+KsVYx1N9UKQsssmLzXmpEkisZJTcUMf5UQJpGDzlcH
gB26zXiam5cISVztSuPV6jAX3kgASlNzd+ZJOo2Ps6rURfGs4y2LV3Fs1X153ii185LpSiT7yg/H
h1WvLtz3ypt9bSBJcUh3ejxXPtb7Xe6NNcD/UoKBZpmLBLph15cCLDTx8DBjOqeDWkX/IHONZ05a
Crb3ngjS4uhZGplNvIRV+NUaHFabmoH/X67Y/DkZcNwfsYpVL2ISAbkHd7GIuXM/98BMaPBiQ24H
2tTkzuFXHN0dKjwrdO64CklX0ThLd4uri+eeQAL+f2vznwPL46YdPgq3+WLOPvobQMD1RoqRybdM
j2L4UiZ35HA1Ich4GnsBEK/BUnRwMWCrbbJY8RUNwsygFS4t3FgR4YbN3vyeF4tB6x7PAJEUsbON
jXGYyduSXtllK+DH3MWG0A/Xh7UitXj6ipislk9N5eQjFmVBmCFHZtub567vPUzu+IyqY+FE1LGj
sNgPWOQl0RFWVov084BtYE4JjsZe15bHvvPV+KipdMeTrqf8t604hJmsOvN7vtjJ34/LSnxTiXqn
dwyEqGlIz/4fR+e15DiOBdEvYgQJEgT5Ki+V91XzwqiurqZ3oAHBr9+jfdvo2JkeSTS4NzNPuv22
ogHmBCh8ZlufFdNrnOYyPNS+MdPBFKb/yWIO2teheHxuCkd2pEEdwnXMDz4kHWyzhuzwGnxUmPqr
fVlav9wsWcFFHFS8+DdM8uYzTjvV7Kqm8YsdkIcZrasT0bFZ25wAYJff1qmt3kYQE5gim6b8D2Nh
Wt10sG/fPQE35wZckf+Ezl+9g9RZUfNEOlyiaJ5IlGPEwfe2WkN4MllWv7rHnxb9oqim6hyAeTMX
/HVtfx+HsjlPQ4eHFEBE/EbQGoj6XBGjxnlVdPY+qFMi9XmJBJfNc+HvERWmPZZCSx6snypWOpQ+
dVdMV4KZF3BR/BvOc23NIWCenw9FJ1EeEgF/+9BRUJBsgU7ElzLByLIjl1iaUzn74Rkg4ngEWTgS
NjBZjFPbcDi5J0tZu/u8tQ4p7o7uCsJvmNAF9tpj7mc05Yx47Zj8Vlvy7CmVGx4Aka1vXlII5y5r
EauuyHNNBhEyADdwAh7bjPkX+qvLJWu7OVb3VVgkzjPSFOpRtEg9Xtyw94fz0qeVPuQYv51N4cTx
f0ufgJ6oOPEB210E8atwWFL3RBqS6TduEERe+zKSiO7OouQn4fIi4u0xYJhwSyjNu2FSXtJiGbf4
mELfKnTDVTVNvesSSNpAxtNx+vJEzLixSYZsfJvpAGP36416N42Oyp+rqzl4Mzax0z+Ums6o41hR
TngmAurY41i4CizY3GPcWfuSeXYY2F1sV4x2DI70W+nbaY6a5meAcPBgRqbu20SDiMVyii+fRUwA
FnwzDkXY3LLhByQG127ucU24PPyNJfG4a9e1eCoDVf0kfMaXoWDYIdPPF8nScp5fwYGOmoVjtaL/
KgtkH8Y58kAn8X/7XaNYhadd2exytUbdKbR4tnislbF30SpWl2Ww/ruM8vqeumJAOh6WtvfMFRC4
AiUgk7LEXF4sxyd4LwTKhztck2jm6YKDkxD65LU7L3Ma9b0a2jEutA1G2TEfmMmZMtkN7zp4dYSG
HSiIYFB43BQjUYytCGC5bhT4mze0W37gwjYJz4VsXsYDp8sq2pVy9gEZt07xOcjQvIEtZ4fYgXh7
xyuRlLdU2TnDV5gqyvHcOdMHdhaVew9wWd41PnIDSmVe/Fg3bW4zXenidxC+q+lkYS3NQT+Cbkqp
A6IV52FglfNsRxQuE6z9pyEKR3Sl5nc7YdUv3kZKEsq3cVz7uwj1t/6OZCD7R/xQ5t8Ipa/YVt7q
/cdpqmsuMKl1jRfClH866ZSP9eCWGPRCAUnOlm6MUd0brbkT0iU7xETD5mSMXa2f4kwiNip+7Vs7
F/nP5Ceu88clGktAUWmrDlwWCbMM41e184QiB4REGJyWgVXAGbrNHDytCMT9J5PG0v6DyiSXm8rN
RPSkiMn7Owz8S3nx2nr8O3ux2x0nE1ftDf2QFUpOLlEnG4PtbNNH/TKzu7ODuzMiZLm0GaWz9i9V
F9TxI/5bsfA3Nu5vW+ZxcBEyEi5/7Tw9t2OVmMuQ17MiAeF5A3hXvLmPjCZV8toRR0i2Mzb1Za+h
wT4vuAFbFIdpOMcFK/eXFh4v1Rr+JI9lM4D/5ngPYIk0QoEx4guXWijvIkC7+WaO8HtSIkbHwqmM
MV4StCvi8jC4EZ6wGHVmG4CF3sMYp4FzygPHf9SGUsHbxAr8oYAAp2WLCMZWsTbx8pTZlA4vTu7j
vLV+Lr/KRXttum1TrzabuktqnNkSzB0WlT4j2MOZAAKiTvzfoGVjcOdivPoAsFe4xwRdQgENEuOz
NLyjdmHWipUuka4Y/0pYaCh9MYsZULR82fuanxlvzZB7bFbWoZW7vEBlvs169npC1lPwqcZ+8v9E
HD7PA30IbAEppSl//MD6w5ZzTkuqgBsCN0Qyxhc2DR5T/Vp3t/lIw+SOFFwCVrVlqNpm9DqgahaD
/moCL0Oub7WUBIdV/ycuG5gQeg10jiA14vWH3rv+dRKfAQIKdPB3rQln3KVmsmhcUZkgAbRMNP0w
CSY1JuF2Q4EHpzXAu5gGZl05DK3NDIwO6qbiWqqCanigWoV9DbptqrayNBZw6UCto8Z2rgEjldSK
MGW1V8YgXqgTboiEndiEYcLLwe2hPHXhsKWqtulZ4HjijQN7CHjfbwCJlSUgFj+T00bwVvrnWUzl
wHB1+0M/QEpHBRMFT+KENd3GnZPxkZDnxMub92MGJzIyrwaXyQ+Ed+AMcT4by+TgggNz/Rmns7Ry
OXmcjZcNaxjCnT2YpqcB9ypWwQpkyqbHMOTvQEBOX1m5ghAtWVzRrBLUYXGXrwpShiKYgKtXzu3n
OqC3X91FCpaUqZ+r1U5Hrhj4OyAOnKcey0zCea3oL34cu6QopSOAA5dT8M+PXbYaju9Xh9yWzh/s
9Zi8pI6Lh2npeMYlkLs6lr+VfsdoAQ9WFVSPsQoVw7bsritjj5jDNR0CLnQX+4t470Tmvgz13DZ7
9Gj81+VUC36JeV7+siep3yS5PwmBC6VmI2p/onCHxQkMKkB7NdS3UJJKrdevtuyrP2soMuChaDR0
49UBIbZkHBMWd2UYskBntbrx/Kh+zozChFQZ/LZ8tDn8sSBUT/xood1mQDt6Ym957hzcLOyoA7dX
r21dZt1jX3ciJc+Zs2/A6TZSX2JjuLsUxK7V1mM6e52asH/kzVnBI5Q80IkvNvTYh5iu32vX4Jlf
snb9mOoQDyB3Zp1t1RxGD7k3c05g0J7IQQrHVpvJE3hEAWu24HUSMnWHhKBLtKXCufYYEAoW4Hj/
u/d5EOs3yIBCkc/EPJ2iF8KSl3P27zoeQ6hf3eVFqVJCb8NrxSmO75sjW8rq0za0egTt5BBrs8SS
XQo0HnqhFtC64HmjzdVteaRlpomJ1Gqy7AXLkHxbcD+fwdlF/cVWqMGbDIwF8dgswt5qiLl8GVEa
PPAQX5/mUiArVU0S/VRkZ0GWhOR8D6oLo3fP1uzNK46wz6w4+Z8YWa99NfnAjemMU6f2a6tAewxA
9ta9iJLqKU+97LubrqBBAnbOoeG1k211N3B1Ab9J7kOvJj7M4QGtkC+Cl7FNYs7SKo2Xdrvk10mk
bhoOSZUI23Tfzv7Azq/Ie7wUVIW9YS5FbCcCc01e21ifZw9nyG7EZ/DrrE76S/GPFgj5kTgnYb1+
zDwHp208VOpzWRydoTnl+RtZYPNZ1VJEpL6C6SGCjeRuW9+A2ptd3lqbnEn2JR68hP1tOIEKQsFm
5vcLHOvsIXAhEqMq5aVQQ/sRW5Zal4Qv7wcXIdgQ2HFM+GuZqYvCxZofqhYYAh6Acdo3U6IeQmmd
aT/IOrsV9cIj2V+SIgPNIbuHeWiiH5tzuxwIZMTOhsokUe9hRaIvzqgUrKERf2kfCBlD125Bc5rk
YvydlBqmKlqU99fLlIehL1jkcMqnIXkqax8Kxuxju9wtoIrbbduOBgiVzt2g2hhfCC4W1wQXAmbO
d8z2KeYIvpT3fJfI1gMNkGeULz4B+Z90OjSUNzFiDUt30xasu3dR7Fv+hE3/i5+gpfUbFB6PIyNc
frLt5KbJp7D/qb1bP3MSuAkdiK2PAnOUOkQDbH6iQKxM9GOlccZuKFDi7m3WHsYEInMa3aQyj/64
QuP59lvd/zMzxgMaQVoz0vM5wvH8WT1AKMGm9jod3V9hAJjRuKxaPG9sqH2M/Bg6GnE0oLynz4oI
gCZ7TKHCAogI4xJ1Mkl+wlrdsUrAwzCPFL+6nHQ/lbSs6A+WIVKeoKOiaCKogRtGyOaV02fRckJu
Jm7VztqeCnoQOBqqMqOrKyaCLTO//851qKN9lHkVTOU+zP50PJi+FdRgZPuxjTMG7Iyt3dKMBFQ1
68m/cdyFa7Kts16N7WXVvh+d2QN3xGtjXLV8/VrqKbideRHVv7TxWIbacRDNtQFKXycZqG01E0UX
T/F/ysMvtmMnm0riZSgyR9E12a1f4zreXg9zAPqrhSCaJQNAgLPSQ7Fdc1YOU5V5RPz9xHwjSQc4
D7yuWW4tPPMYUrygSp4vt60NriEQrXP/LAlZ9CHJHkW1R87JndxyyormPK1av5VuwT9H+4TtHvKF
fchGVU70HSdArDiVETHYNFiuy0eTlgMFLGVS/lFsXOPTpMbozdGRsdgNQ9I0ft1O/3obkBGrgUXy
wziQeCmFZqjfg+WL9DEe+vYV16KWm4ljL5SKRtVU46R6UW8jhYavBlQ3XgI/HuzJW3ww1ikdOvYY
k6Pu9rJt3Ho3qtG/R/KZRh4FrF2jDXmtsr8xns7HPykqq/vrYFcXvCWGCrwOOe+j8ZfwMTUsXD+6
3KA6F77bmXNbRjX5b0hpbbVll5VX3xNy5zjsmox4MWcKm5K+3Xjk/ZxbZhtuLkzS6u88jRD/+ChO
dZs3qx/DYRkkanJS9PJmiHBg0qGUJ8VmDGRHkxQQp0E8UHXPMbCD97/C38xCjHB+WRY4QIyxW1S3
DBYXzpB62XdulWgg3aL0zQOPlqz+lejc+hSwt6XnY2KpvwEalDYvxNlb++wVoX22OFjZVC1zxA3e
hsAKuVZzAwR+LcTLyvI94zUez9kbKOd4+ciGYm5vXW8U4i6j+ZvHXVEEsBOICyQ3E1Y+2oxq4nB7
FZJOImxc/l9/KvQDi4QCwFFXlHrX0dzNUVUisGxYtSfDQzRpa0991eobXu+8asjbmfkvGzHajCT2
IzwHNsFfNjVCv6W2aNSdKWUsd+7Ef/FHNRVt8EmI1FNPCpQr3zaOZLaugLHwDlGENT3wEG85WhPx
xBtK04V7MNOUHjmN52pbGYHOzuU3tZsaI+/wjSWcPShYIyyPiTXs7mD0wIxMq2Xu3whLwb1II51M
9ygCrdy3Eyv2r2nlHqn4zcD2HrA0VPkTeDEEkiCcqnc8k324GXtrHrLBADRq1nnFIQq+VZ38SnbL
DZpuL97boVvnnSN1SDEJsjcRbpO4XvEPrWDxz5rIxfg40HfXvbd+yGXCKoWth8SQzUX/1yDrYidS
NW6M1RsU8NAJqz2tmAa3DkNJQ5sC7PmA5AzqUXfDQMrYVWP0CZ4oo9DRmw+bi8wrTozkKxJh5j6D
MpyhfTHkXmDQaHU/YUAZbivU2iOrj6bBhI934UyyBGbP6rGU/AN7UyLm4HsWzjmfnbB45cCITx4O
f6XdeVsX5FheI6Wb4JUMmA89kDUcCT58kM52gFdBYJAEsgvaHGTAa44VIjxy3HdPOCOq6BXtjwou
D1tlvutCKx5NnWf2JGEd3BqTeq9JXBJAdAgL7MupyS+ycVm9IVmk0FTymsNSPHLpbxd/rm6X/hoo
CSeks6faQUq/jMRvyPOSFiFqMFtgPLgKR+e8YonMSDG6oAgf/CGlKNJfB2PvUZFwalLonfv/lR6i
7Rf3VCH3+DxxfDCpSF7hU4WF8z+K4vFdKjYKVLdVSs81HfWWhQWHXEUoYqMC3s0XwY6rv2taxHuC
Ycl418dOjCHQhbmnCKTFxFM16j0BBCjSWYwcPOKVuvP9uH/F49R8M8Oq5DvmY35PamChWQpRIqTk
a/OPmJuOWJdVAglpWZYsOy9tmj1hwl7T3QjtYNhOUF2BlaAe3LHs1ehy/Ep5te1FcX0cScJc296p
xU4WQV8/J7YbvEOw1syp44J1FVqKWS11X656kFEto0MZNywKZJQhRDTzAr0jqft4F6ApcdXluWl3
M+9j512y0Q0/x9F5SwnckKVonWOgeFUEDd/whh4IEd1R6LLObG78lte6Jl8kOLLGnVPct8GyEjIe
yxx1UvcIapFVy+0oaKXmmAa5nM6NuJ66lfRC1N61lavfbK+7K71t9dzHgmWxc6chogePgPLL4Dhx
t+tjZLnj3lvB8WozeuDlYMzFc3ksRhl/ZVmkfiMcxBwI1nj+W9ZhTbfDMHUQCOC3v+gxrOnapGqn
wY3TLO/MtVg6bD57t0GDU4pCL5NxGOlJap0SFpgkr2knyc5eJ2EJYZAgRbrmlC0ccxIY3wrfgn25
Ig3sQ4znFLJpj6a7r22e5tsQY2FxrNw+p9mz7n+quHJb5mynwzfpxMY/pRzW2r3E43/bx6j6Oxbr
rmGn2AkDUZW0NzbnsnqYbS8RkACjuO8AcIDQAadmBJxVLdbbZS1g83p+3E2nOhy6/mBddu54c3pR
bSl59ZxTSXabAd0vQHIBHRjDLU2MLgtBRchpl6CCPUnOkQBEQR0PA97VKec6tE5jP4L/l8sU/ZKT
tBW0vN3hsF/OnISC7E6ItvtkMq2Ho/BCCQNhmOCxpyIbdqS0OkI5ANMOftiYg6PoBNlQnWuXQz3E
Oj/XOZZ3wCdezMKTm4YlX2jUckyQl+p7jxPCeiNlOMv9mChxrfXI56I9CZkFj8k0B92XzGmNpivE
DtMRMVe9J3SGAV+rkDtJZUcw2ODI006QC2c0jEtCgDRQnKiCsA85bsdZGnZPgfWqcxBWuQPV1h/W
g8dyrHsM53X4jbG9omBYG3n1zdCmdjeJK/qa7dK6mx129Tcsa1E3nJZ8w+MMjZ+eG/IWj5WIuvzg
ceC4Fpe0RfDZ45knfL7kzrfnu8TbEHqCeo8Zb/Lz7QxrojqhPqzPq0j7eDkK0kgBB2wi+oKfw/gI
8/7qODc4mrCH1HXCUTMNHWRYEHqkPnVZHHicOI8YGDtv244krWPK/Mqw3kdhoOZtk6EoYK7WPpPp
1Ez/2SEqb+SCT2sbs3qPj+Hkhz2wJFA+IUdJxQl3a+tQ8wYnDaDODNPegrU/5EVgGujEKCIr2IEV
OTPMYqyvTbiUzkeGBfFGT5VatiF4HHugOJDe097BNsCJkpMwHKN1/FjJBNUHnHgQkccJIhH24faJ
B5z7QiNIsj7pXnHAQ9psG85KC5Gzqrsil6WsHUAI1fhJTx2eDg8bEYbYJnlLMML9h5YoCn7DhQUG
3ijhn9o6qh+8Pmi/2+YKC1l7EMl9HFv/tnAGXv7jKhYwSkXr3tSdZ6c/tZvH3ZNLfvHAgbljprcy
bF69rpbpRaFzVxeXRdkxyH2No2JphPvUoR5i+fBC8R141yslj4Sh5q+VLdgTPyLlaWEdmn1IE0nC
yWTy2H17Xtrt1i4F6k0vJF1BSAh+9mKXOQl2NW4ItVv4Fcr9FZ0a8IinufPABGUb3vSjLp61dWf3
GEz0bW4gYLBkQVYDoTELl5wOK/PJSY5oySG64ZAmSh6TuZuuWsjgr89Bppe/FFuEvz1HolsgkBn+
BEFZ9XHQal7f8JJz2pDekvzVU5eOd9pzkkceOACx8C2PUMR8SK0bf+SUf/5/JcinaywvSCzwOhE/
o0qpenZ78iR7wOQ8Oesua5xvZyDYK4Quo4cyy+U7WY/W/UJbbaJn0/CcxEnJq9ClN3nt5NaT7jp+
+cvsOohGV+fDLsv6KMEMQnJ5Y5gAMMjXWafPORxe9YpFJ4CEhSbqfA1rENxAtrIaXmDhkZaKywno
+CR9cOkufwA9VZLVAVrVXIynUrMj6F/d4vQb0jt+ouqLRGdJx8bQqZl2h3a4mwYIniBtu3m+Gb2M
DrlN5tcpNzQ/efOdshcKP4NuGASDQ1PSyMXKFas6MxE/y8TvywkPglbAs6emdjsCJ3BL9g9KzEiO
5T9QB3HEM8BN5rPW0dKcKoVd9xDA5dSXjBOePLm+TO4qJsn1MehWPB+DWpeUfpBMpGemYMzYGxed
Mrn01+rtRywF63p0c9m5D5MPc7yGjYYTwKvBWOmqnzilNnxa4o9lLORT45f6cs3Irvv2KhAAy/Af
Q7hVv8KyS9vNmKQwC1MjviMA6F1IBYdocG2UpsNrOZth/hmdemhGfF9a2ec2yipnr81yvdCFCBkd
OEm9pqKkCHpjuJC+EeQc8XU1OPh74IeJ/+iZfIrPccewdlfXKrysNFnIW8yVbAUjbvHxgyXmVB3j
yneWbTbEIxwYq4cd6JRq3A8sLXibRtcU7LYKg3D5tkkygCPm8l3GdRur1bw5cLv9BwnFC/WZOmnW
/bvOOmTgrzPbHaZ23d+zSwyHQ8tQgQkjqxjc8TOWy/dom4nFou7MT2G6xD7KeenJbo9zTE8Oz1uS
bdLI+YlNiudhv7vaq3jlZPcgL1XNBo6FGlo+HVpbIa1pnujnHKpjNqMnbg2VIRe3HkPqLczIU7TM
i67dQetTD9dELuMSdYzBJly82nlsqCCzG+kPNKuMPbjFg2tIgwP8ov99Z6STvlD5IbwLBl/Fx5jS
uT5oKAKvSw9PfwswXVGXsswZ6tsyq1Qd6txzLhQnYVkRBTyePUoop6lujLx+W9DkSQinwNlEH0dR
eLUFGpy6ercC0AkPPlu3P25c2AQ5Ih7uWQddvZnAZ3cpYeyVb2MBz0fugxOIySZoYCws6ubAAgaF
Haj4FXQmqI3cqhG0uN93i6Z4xu/MjqVu+5gWxLG3fTIwKWBw19QgXAuBrQdfbhuNzuyi6o3yR3X1
1L6NBL/FA4qvK7Z9mHo4P+ET3mE7LG80cMV1uxbkyihFqwtzoVev+PWAAqWHFNLZja90noI98Pvl
rSl6B3fzGDs3BSVK4W3u+mt8yXPZVvCxguU3Ft2Uf/Aom5/qOFftBamWqOxGIZA9FbG3XMHErmGT
GM1YSH06LOktXzqGC4NiyiLK45jjTSMBWmqrx33SZu0nGcS1euDXbJoLETp62WwO/eyMhkimgMvc
t38Ljjy8M6ZwqLfE+gTFBIIV9o4XDfK80yWGVu6GBiIO1EklKRspsbV3xO+jjTcRrYrg5Lp4bPP2
UsGOBuHDNuykehonQAeyzNpNWKHK/Ypg+rxiDFQnVMJweatGRQZlANxw0oEu0y1O9mvlJL037fOY
Yt8JY1M7L9FCspLHG2LfI+uD4Mlp2Qs8pnxDtKNnCSuegPzqUTkFHtUOxeu7rWkY3nRGT1gLVLAc
HVvnd8j2IjgWPEEuxl1MhjME9uZ9HMiJohQewIVP9FVGzQO5WfcYUmIDobJt9HCwGX7+F+TK9JXe
1KY7NWXkHE09Uj7i9pG+lBH7xqcFubP4JiU/gbWLwjX/qwuH/lMwoFz4CKR+/zHj2Lgop3epyFwI
rc+9k9a3ZiWUu1l06YM1VuTqtxGh5+5iJ2DYqGCxrA5qchZAO5a2Bv7EANbx+Jw7h0oHthIzaho1
KjJ9mCHeLRdIPvDXM+Ce/2AdTliZ0PWe+f0zPl+kcrUvfUgE2AnGavqoqqQlTq3QDAWVxGwg0Vua
Pa9DHRxH3joEc+hx8jbaVnBHSVpMt3WDVvXoakJQ7C6ID1OAmrd70xdgBhFAVo6/bjVSYmmGZN0n
xkDKlaxk1G0AvPQxm6ms23ZZVn6MdVT4h4iW+Zwy9VU+2MYbkz0xpV4SVrwyt1eknCc8NAgc7HR9
3BCFF/9HBgneDRyRsb9vWYqrDbaa7j8QdBmbp+QKNiw4yiGMzQRonLAq6OcrGPE20kJJeIqNi5VQ
uEX31HIqc08MCuJDDpOHPFxE5kTdaLM+Li7mLCxoWLEJU6/uTdEB3qZfo4vi50zVkd6votCshUfx
j42oYbzjyvvLkdpc8IliQHZ5FkNGmbX77+p9pnCSFkX/0ofd9BSBM5JbxzG4fzCnERu19HxdYdg9
lURTWf31hhwD+5aTXXSA2BIkr1M0ZBcPomX1S3zJBzdH+lVg5MuHHv6gYTNPP7e/uPNxAj+xvAcM
s+7fxPP7/BRhd2IpSH4ZQr7XvM6JxD6zBnlK/Dftqf7cIZfN4w08jAiQPGmi/Qp8n6RCE9iXAQ4I
J604s/EX1X8KwI6AAwjYpMnu6VSw3NLWx3uUOUrkUCqXnOLFHCvpTRLlxb9BhVjMQsBnI0uZqPDI
KFyrNcmucyhSs05fFr3Ot8YiFm9bOmiTrTvWloZEcmYPgnfN8CqbKGk3Qz82+bGZnQAiRLyk90hq
fHChJ7r0Gq8VN/EIAnCjk5XIgMHAynMKr8sfTthTyl8csHff6InKw5OqgH2cpsHpj21ASP9IK8H1
ZOggtJ/7ui9Pi8bgv7WVWsn0pZ6+gSO7/MHcU1f0RXDSurf5FCS7bGgjUMUT9vcd7ENJGjWEdYDH
nsaGk6sjm9I+ECRU8Xl1mfxjXcQjA1TIFO+YmJ1vbNFMj1nrQm5MgmCq30ubrMhMkuT6C3M9pFRH
MTJucUhgHROFEica8yZ7CNc27C6mymR7y1Fv4f8oHPkPut4IsGoQ6pjEUQTeK6yx36ak6fsz9YGE
5iyssYRVOl/YezTm/iuU9QiFOCRWBZYmFeA2CnyCKyEMfWK70Y2fadQpFd74HJPtV7Mu2jkvNG/e
DWFNEolNY/AeYmIJt/kQ0KwFwmClc8E47YADMMw6PIFUX8IBcGMdHrl/suBo4hJqX4Fn53XQtJGd
IJ5n8Oh0MYlrk0EAANYdWOgh1DG0i7lkNPTiqXTIOizTNTXkRvtA9/YBkpAIMMfGw3XuIk29F4Wf
zAcQB9TCYMAHw93ObqQ3dMmCIOWFO93SXnnlWWHOZTaxiwOjyS/WHTLCpHexsfpjNlQ4cYbBj7Zn
g0X4IFJiegOdO1IzyRjwNekWMbnDS8xjHdKai4+flqpNwjgT06g8jM8QraiiYCZ1SK25orvowYT6
1mUYvsIVR2WOntv099ym2Xpjyzn4r3BKpnZKOYb1tiys+z3QQ9Rtk7VTb4MpG6ZyovwUkfIkzbbE
p2uLwM84sAfZGL4xHKfUJhS+01Mo4sb3S+mO0d1QGV7QUDO8t8z08T2b6jLnnZdV7MkbY24b0dIF
BTZlPugVMtpdafL8YfFMlG77VlOt5xRTk1148ZQPNWMrzY+eiqO7hTUrSW1/9P8VwDeOnrIldn2Q
kQe2IE54AYC58LAQSfbIy8w1G4Ts0NubNceCmbWw5gROGC6nvnc+SfOLn6jqadMkqNwfaf+pfjvh
tH+aka40TEgJi3gm2aJogMym3qOkrhLAUCAcnJjw9RiGhWVLsR28ERt64g3Iuok/UtTasr29nelu
E1tuaiBQY7fi5tsoLl67S1crp20XAO3ZecYpDy2LPH9bd7kfPKGil9N+obnpKsHPOtmvK2RvzKpO
3d1xaKDkbzNTYPjCBdNQdMj2kinKT8b3sGw5irkFLVIkvmNMo97MTbFvIjzpO+AHBMUHQr6/gZij
t5JjLWXMS9b9gSuJW0Qsxk53nWlF/+Gj+O2VribJytBBOAHZPn7Q4AGfKcTK+OB2GaZ1qplx7EDW
+qipfoq3JC8AR+Q87SVK1TxeZB0t7q4UPgJJSW3zow1Ydp+GYlzGsxny6BmiAXuDgK1FzH/6RMFw
zndOvRI0nQ19FEz5TZxQmUggNItOUS8VVh5B6PJMMzheZBhkgmY/GiPffWYI5w8W4wQsl9H6bpEm
TZ/8WWGpZm/3idEHw4+UpCr3bJ4yRPa0CprhQ7ZJvJ6Z1qYZsmgbQ1KPktU9ab5p9t+U/7lXaJKs
ninesA92UowpGXmzMxG3tD50FGS290hd0Q3gXclFF5LZgbjQgpleqampbmrIbN4x0f/HsS9RBJi0
hX0/Uom1j9ck0Mc8gOrxHyZ98WAWDoU7jwaMaSs04C5OXxbWxhYDSEY3yWI6VelNB3CgPBITnMlB
SscTvLwCr6J2wF+fZuErtr+lGZ5q8G1sjEdJhOtdutQAfNcQKsKbGKwsLLFYpZPXPUZZgKV6x9/W
WIfXdemxumDn6SOG8kI0IJCiiqbjFcwAF3Y+s9v3MNe8QFQw7cEsJnriYBm0+3FdmptuqNx5J72A
6Hq7ciD5ZCzK0iOqwcwqvBTDJfaB5u04bPjxvhrD4a2xE+NBl7kG6JDN5alV7Jz3QovwLxnhiYfj
xOtj0zWN+ChmEd2Aniw+o5ZOiw2NLBP1eDrsv1vtMlH3Le0KNN/imNlIBDImHG+Uj3g5E8rxVDtE
+1EPTUvmsS3PPiab6WTbdgmOrGcoCuIIiXC7lBitjxQ0tF8rlZ3Op+taqtUdoHgV80wynygrXR5j
Mr4YLJy+bL8dB5fuNoZ6wBk2bLES0rnnsPrIdO3/B8V2Lc8j/QF3A3yVZSMSO/4DalGEuzXwScuu
IYHuE7UTJtyzPWvry2zWa3IB/hKuVUrfYuQ9cux43eTwo7xU/sm6nqR35IzVSrqOtudsbohKEFKt
snPWeM4T4XZNJi3CcnFLHUPi3nA+T3BCW9EbeWzpzErPdPJWO/iS2DW2gI+S+hTH8EhujG+h0IAj
wMgWsNDeMtHU2Q3KrX1Kci7SE2lOy7s5zCj41JJXKJY+MDoHTvbY41ZlevlCKo6WzjqdMn9P+ogU
AUZVYyBjBBQvAVZjcskH9ucA0P0py/dqrELKMsAU2eU6QhAvgVKi1894now8O2415D9lWZJQdGot
6FqBvo+Xb8P5ceVkzz8HZu+Awlpqb1eQ5/D3tEJRtxe2AQNtzTi3woEgHUhRFP/iHbkqHPvwIcY9
p/34d8JGOuI+7hGC2oBxYSMZ+9nj6Cr9SP2GleZDiAyTvFAPR8wSRmNMbpObBCPMja2Gzv/lFLIW
h5kX1G9L9c1XN9KZfY6jHpjV/zg6s+VIcS2KfhERAoSA15xH25We/ULY5WpmkJjh6+/K+9bR3dVt
Z4J0hr3XHlnQLAgbHLYmPIFVeMJd0ZwIIYijkzat/dyFquS1ZFth7wrsVOOJqIjpP0KYxd+KKVBx
f2GKYIv3RrEE7QK9bBoBkBstodU+QGsbrVdnwAkVzSlTBuaNuUujHKdItpiO5f1LCV9GXKOYWfav
zkkH2M9IEvlMoVjJDx5AvBfrFtBTdEj48p2fRnXCPs4paj7mW3qyioPvuyLHu+rI/2iiDfr9ia/o
FE2K4NiNZcsOfaRkCvdreRkFeMC7RzZC1DbiCAALP7GFlDc62DMP5SnC7Iqjw0E8yonkAJ+PPCG1
T3Arauu1ihjl9htnAhYLOQXMCZs41/K4xnqXS0hEiaWuGiSzdebOS5ZtHMJa30LdUOpm24a9M26X
Id2JgZ/4AXU04qyx9ZqjsizlHhffK5jJSYVTawDU5dLLWJ7ZxcYvHnhOIwLNBqb0QI9z+DN+V6pt
ChxL8pGyTJ5OIkGEx4zYC/zXEosDnLii8V0WxHX/IVLtfBu0M+FLizkRDj4LwlM4tj3huirzb5zz
FoFm88ioFTRBdRm0JHfTLCVSfQA24aFlSUWMvd255x5s8LSnxKTZ1lYQMF3E1lJuvGCS3g6JgV+8
uxmrj2MyUpK/hAkEk1XfxYm6kiyBCBqitEpRF2SlSp4ZyXo07zmDArXvDNBuRrvlnUsReuBZIaX7
7G42S2zRs658Q4jpMwIrWT4sYKrSHZO06KeqYZRiWUSOtis7IjHXpT2ykKJFIrZv8vX0YS3D9JH4
o7IO2tO+vDJTw8qHlDLfNDBKfqteS+SMKnPBuba2ba1KrN0j2kLFoGlBq5Cv5kFgmc/6fhq3JTk3
ITFWUlcHWS9hsAXRST4LaC6NMXwgCukU93nwQlqtfmCgxsIkvKvxNwDU24IsIJTW3Dva/fQzUttX
FNEzoNDIQ8C4YD8gmUwKMncCEXlflBScM21FfbZ3ZsYYqwiZA4LbgkyjfRlKsuZxfcI/dTpvfEKR
HRSvPsO8e45w75z5tWaX8xIRySaPQrCbrgu4Nyz0XHyGuNdnsAM6HaybaivEL2kPeQXrLyqONyi+
Cr4gdh50+COiAbVt+qxNzxHBzkhzLZnk51mPsvpcFOF93/xQTfStPcf49nfVslE9YFGPw13ttu5D
F9DV4ANPYms95JAuTtxCC0hKCkP+n7aqrFsGwIqhzaLN0j2PtahzNOE9GIJTD7RM7XqPwdiJfUU/
fydOPnzc8abwZ8ZlYBoZRWIDuyGRDHLsMk6OWKt9Cyyw9tGGdvEgzlYjVLCeiCDUF1UMxCuGDOYY
K6cyrkYS0DhRYVuAo0vWdt4ED/ddDFqmLC3BTfZQvlbIff1z5kQxQeJgbhDDEyFOp4xECurrvaep
h8XP9lNQZnJLBA6vlGohv4BTrNXwzPQ5ADg0h5z4ME2scT3FKNlQwIaSu63u4ugvvpYh/KMb7uNL
Pi2Kz0fxZ8PHTPVz+0IgXpP9Uah27pqd3o6oJQjLwdLMivNYAcOCzweuD8N9NqcKzBVO5Z0/hQ5N
BCR7jdgvjaJ9rRKI/St74nPCWJGCVl025eQ2DinhvqzeaX+nP0K5lQ2dNsWdwNhMnQTrJYvW3pLI
5f3ceSaCeyGwayygeWzxM5Y87By22GxSXe97ZYz/KsOUXpMV5bLDm433wQAC6hCDs79hJzWy2099
x3/l0EUjjp1Y8ZY1fk8mIvitr3bwnd8ExhxqIw5Q4KQhQyTEF0K8J4xjyaVER0g+udDe15TmRFdT
oBAPT+9J2mSkSeMBeMIl+oQ2iDgv167cRzMrj1g1GORUkXXrc7qtTATWBy96AwTCycNUbGfETvfk
E+WJ/QK19YX1M9uVCqV1vlcMOhCHxf/PRYbkh1ekbxxxkpMTZjDpFRHNTUl9w9qwI6a0ayb5hTYF
hAl7NIyHc8C0Hvyq8YpzWDbezmV0QbaLKdS0oaB0OG8JpENvrrKJVVzfI//iVNLQ2vFMMJLm0o7W
oDbif2knDKmL9QBvOlzc3z4lii8uovSHzgjWBcrEX5CyBDzYGMePbskAbUUKeWb9cDoj8I9aHsIt
pSP5n4Vl+wjNCpCEl7qWQOqk25vqkE5oZZHGQS9/SGjCv0omWNnGb/zsRWj5OPVTWDw22eRcfL/P
p/XceC5BMbMP2zGcLeEejJok/A+WhEzKYUGkHBEoOJ/p3ju1Y+O6pFDWe4qfopgz6tOypeoC/beM
FZ7Mkq4SdBGyQLj2Vf7H186QXntnyf/aSy3tbVlieOj5zSyaoTVd/fKTzygL9+Xi6mmNZpX87bin
UzzZDATbdeXbmV5ZuaoRQlSleG+GfHw3tvHNrgxGO9w2mW255zoOow+eicHsgZt68ftQQOle+1bL
2Nz3Z3UtZzqNTYAKkKzoScdkPZnImbl3I+clDEYS6nTYLcNbY0a4nGPoiUtNzEm5gV5CPCjjMHfa
1LZM3qpZ4Mdyc9gZGJDYOoabKUSFtxZT25ZXHCc1dW5VoeWZ7VmcxeyRWK2xo0LMCOJeoIHLSirC
F4EdUNwGjFnpmZQ0XX0xTO+ARTcJBqqZJ3GKihv9cPwBk4+RGwYtJl29H8Vy7cXCwqAYl2iAy01L
+ADSu1oBl1s3SW11l6Xye72e6YbS58EzDYfY5HvhJkR4hrtwYPgH6wynyoT4uDFRITnUe4FhrrV6
fsa78gSrCmNX+FA84IPdxvuqbrHE6qLUISB1gE2a5YaJMyZqmcbVY/TIyLJKVY/8d7QCG9E43jxa
jaJ17VrsE1JNxuWKFTlhTWssPPjNk6NTY+/ox3T9NldiIb7LdXUX7vI0ajGXqwTjcqswPt9KLXs+
WHBzkCiQHvdYMFlxh/OpWRA37iYyc8qrCSqlLlnacT6e7VjWxKug3w4GGHeccxIYgvb6Pcv6vv9h
OzV5HxF70+ytSUoUzuSgAFBY2y3Jtpus0Ut1EYzw0ZiVzHVhhwVRB0PK+FjmBwbrxd6u+OPPSYEL
Cu4aCwzku7r3rFPWM73eL6JM0idToOBcMQYw/EvlOCaQ7WJCBFDCD82ls6di+szi2iGFzZol4Q2i
qNahlu2ZQBq5PAvgc+5JDwXEKMueB//Y0x5Pq5TClAxRUiqYPFRqpgiWBjbTfmSp8JeuaMQxkPs2
0jNKS/RVXNIVaKAYlhD9FUjRU8OitV9HvessdM1wtjc22E/wCEqM1aarURZvQsfqi5vICP5rVkaR
oHttZi4uRGAdFKcrSwnV3zLHbasrgoO5ffNGemImnnkcbzxrwkvoIs8FaKLq7m/nuUvygJXeuVR2
37wg/hblwTUOyDCFRUQwRqjJtJld6sOicpgQ1XYl2A+lprtkUw8cuRijCQWKGe6YsBp61GeVoZnF
HJQHPznv17iFNqoKIlooRFddAl0MgaoIwaLzxUh/75oQrXcKn1cd5nBpWcJRKxZrdFwkosJvxqMU
piGZi9yDFG1sZUZ9nWqH5r0yEKbJ251QFOaEsITHvJN98GEzzH2v0QOjhEGac02KLF0erGEQ5Rfc
kSZ9IgaBk4C9/7ggEm+K0H/u6d7MBgDD+F23FoV87VGZHFDJRx8ohvURhBlafNRygpeeJusylAZt
Y3cv1Mh2ZA71whrC+Gcou7gNBJJMez2ayZ4OPWoDZ2tKu1NPCQ8vNrEC7MeD1RP0sJm49n6CBpH9
3lFen+CLZOS4auxAZRu70kV44ok2Tx7Yv3tow6g/2ZcUzcZTdAjgRdr5NPF9i/XoMW6+GNQGaDkA
0nbnRut46Q9ev9jl7+IFs3Xi/+CXz6ltpifiXydxsRzhvVMZyrIgwnnKYHCCbEBxstZZG9jvUymn
Od/zXeQx62lMhR7zRnJOv3Ti9hFhNn72lrJgJWst5+XDzHenqj+zxgwTluJh1b1GWRw3+O6dBmsl
fLzC3nlUaMWVpXQUffHyLi6EXNb8KBpMEosNfefdzN+VI5nJuJ4av4QN4GTZd5dD8byflfRFmec4
dwBK7vnOxgkKxn19EbUoK/s0leZ55C+LY+5xCnOGMo+WL/XSTackzOAyGO4WMm+yGt+yVoDkIQd7
90ctz9Q3zZls30vspieesBFt/RDg13K0oj0kVl2C/o0hE//gzvLkwQ8yguoTcPf6vWCfoomd4lvH
4T/byM8M3MGdg3b83SMz/gGBA3mBALDacUfcmNMhvYj0xIDELzsGV4F8gxupyG0rBst9Rbkv6/2I
HMk+5ncsEOUUmUY35eHy6cduKA4FRPRkm3m2xg2KZO48JjoOiVbCe7F1bfyAlC5WdBR6wnnULln+
w0vefI1430HMKuF+sFUinG4GlRjuE+WQ3MxuTX9UfmSTYzu08dtiyv4J9hTz7BoPBKI30qXxfdRy
qH6oysLxX2653C/aIxtzE/dNOp2wnJS3KuyD/xKYJCPB7M4YIJENwGVlSVflawTj0/LmT9I5toSk
uWvLpfNbd8xpNYsdrqI9a9YIgXDVg05JK08+10Ez53iwwFQ1dnGvmLRduqwz7rnqKNGziSEiWaPH
oBsQ25R6KMtd2k2q2YxUZuRBgmknVhj5MaG/k2aZnIRxjXCmSZlowqxE4khtZjfElvTOrier3Nrm
nuddndzqUYIsbvbI9cJ+fggdB8B843us8+tJGX+dWpxOO6JVpmAfTf4dGA5xO+veo/yOICqaIG5Q
8wjsmW08tt+5ncJiC6AKYQMmImHAldAyTXXc8qVCrsN7TiEnVyP2FVCymKad9jb2ISKBFQr8xbkO
GIz/W1L44etmlFa+LmcmPGASCMgpQb3FzzYId1R5Ipzf2PdRQQMGtKBEAmsHWpraNcJef7T+tZlJ
z7Ksw/xUL7FODpaKq2uVk56NFdAMg7Oa0sUlwFsy69kM2Mw+J3xz8SlVYPreqByycy+aKrsba8P6
OhInIf7OnkMeFe7dCA6P5TQfPDbAumOsC2bNVNmDeaSy+M21sdzsTemgvzxC+y6nzwHHAKLWyQuL
fc887QY2MPgdEPehzh9KW36OUddPV7J/yPNENQvFGUB/TShYhzV/FSSOZv9oV3/xXgRX8nKRNbh4
P5790SGEGCWFFI+BxSjMHO1FLGw9obL0D5XtdYTJiKa0n7xlSt29x20UIhC3ZN7oXT/kxWiQphOl
0EMUQ1ZIBV95gZjPIZWfD6fM9uWwAhOdWzQrLPZZIhoR/OKVCiQ/BCHQB1Q6g0/mMYLdVZm2jB9w
OY4wckQ7Y6JO7Ra6fTUr0FKSbgkfXokHhspzuoSaeO6dHEVwAjcR/Qw+nM1NX9iu/qCOHDKC7Tkr
vh3IGW+wTXqyQuLqn98M476Sk/uGUcP/l3Ajk39h0xHgHCevi7TzhxDFwciABkAedhUoCvTXw3yY
RAbDT5MK8oZSm0Mfmx23sYkE+xHfOExpklF50Rl28PKFVmX5xqzpfsE65pdxApY9zPUw2u18hEX3
fB2seCkJL8th6SkZ1rhMMDSFlIIf5ETbC598GE4H4jn6u3+Q5vyRaXKmntBUVQLxCxWXuXqpo5YL
CENr3uAh9HGZk6sCENC+w7iaii6Jd9uHFtigtip/jFZje9RQmyAe+G5WnCMgVxaUZrJSbp7gT2Wr
CK0mI2IU+ByfGrntFaprjtlwaPzbojuiNxDvp8RY97jdeBuIRU65Ql9dLaxf7PG2e/CBlok/U9JF
3N5oDEhSwa1Wbxq3LLOHu+b9lbeEkJk2K+Y1bJzMYUE75wfHNjkc6zwis+svDhckoV3kyENPVgpr
00xOFxVmrTxmJHMCaqPmB3GPEYnIlTRkmV+/WUVW0oildM0E2mKT37pDSQKP7AenA8aWjPprapzG
37jG7pY969x8PgXMtdjIg2GuflEXh3wQGe93/Vkq6IJ73AbuuLsnBs1vXm4N3TrL70BQkBdEjLDs
MlF4czPecypXqXCSYfqHvES42rrJNZG1qwwFy0rUlgkf45hy6qTCsjXQeVGiR7v7dQ4hpiBey5Hd
XfPq2s5LxRItYTc6t9XaJW3dWS+kdA7PBZV8sgOuJW51DI9zJe7fMuPOskv3mH7ykBFHzYlaxN2I
vmgsxUWIoDyQPUmABS3SYg7QfJAPZJT2n9nsY3EIOWkPA9pXfl9EaU9QalT0A5AsxVETK0PJEzXk
A7J0mq9sNYiziBLPAog5eOC7Ao7c19GZkeL10maLOim3Ad/YWfNWOK5xn5J5WLht8PcjEUJV/dIl
zow/cUnNdRBcz6Gjx3CXSJvJFGvaakH/W0hCb1GCNDf6iQZrL+6if0FpXHMmeGAkwGBK+wvvfemj
1hX6BbkG6d+oPOhfGisfIyiFc59s+9rzHjO2hwtQTWykaWOWn5r3Paa76oEdM6z3bLycrP/AowC6
jWAp4Iclv8A/4MRhMw5dBhCfof1DiOWGTrZ3OXWqY0sXNmwb8MtVv2OlkjpbvlcbC3wyBmycit5d
tob5Tthumpr9i9qj9eg4H0UKp9K+OXlGl2caz7L2Xe3Ozd5zWj4FJ2XDwKMYoxrJrFm89tIbC5ot
C32CFsycNiJNI//ftBQ6IhqKKA/kZwaaXgUcG+XVOLW8YkxWixtyxnl+yDSmK55l2LZ1P2guU+IT
rqxIewaiPafbHmyC983qg6H0RF/d7U0Fh/6IkBLdVZrDWVh7+Dde7vawhPvZMpgnqqG9ZhYF7kvP
qPnQWJPTMRuOO6rGrnCQAJJ8EOMfQuXQnUaLC2ODNYajkxC2Kj4pQnAh2LdB/MisHTDQiHtn3PqB
XKbXIesIUqFsSGDWxaRUfgS5KK5hDN2AWGb8NNi4EYh3rlwzLOU4jywT/EhkJmDyDMreTcu8nBFD
lfR/lrgl9oTJQ3AijoNMRp1H8dnOrSB8M6LvDwXBIPlKBQOCCeLBZjRmIdlR9INjs0hR7QF5OuOF
nWzi3yAigfVlSh88lLYgvarGsfZvSem6N8gqR7kWd/PCQZXJBOjIC+nCLQStI2orVx50MoN27T0i
CCiAqiDYUb/046MmKmlb0KD72xg8h3tpg7Ax24Z0E7kaeiAFuzxzqLgGQtay4wQr7Z+JJ3R3mBSh
bxIW+F+zECp3SJQP6xuOCzErB1ZS6XI0wwilMM0o2HmTJenqsLOaeN+xz2HR6xuu6AeNysR3+TZa
PRzyvG2/2mzqPHROhD7fo76BPHBvN32b6guOWhMMB0VEX3vKhVPYqHu4Tj9so/EklCMkIoRapuSr
GZ2JfafBybhG/g7VsaGN+Ta+zgd0CLOZB+SaQF8+I1HUexhjpXiTSMTzG1SPqHmYoGMR0Qq7H+wg
IEZ1D05NI8x3DgtpZosL/AVUbDiJV4ZBW/asSh9Ngk+4dsA6P6EizqjdcS/lcasecFIQDsQG4E5u
WUgcmte107JlyPOhvbtZypyguzRnoGgWB7JGG1XW0aS8rMyCCmbnxNt15N+g3eX4Z19ezCxso60s
goo2iqdSRtnOSYi+hNrSwyC+5aWwwzuWxWqnW4hwH/GF8XTZrXKCLed4R4NRSLNZ5jr88qwiTzbG
tpb2VRPnlm8KdMoPGNGm59SKsnGFC5ZBz0QXH6xbcMbXioHkrWwolNlYtuPJDVy0mx52/ltsxSnd
zEhS+44ozezoI6We9xp8rfy06NYzglvQBGXrwcpimH9LWgCrbId2+VzkiDx3zctdQNcVzqjR1AIn
++nSvryHYoWjMg8u4y3uQwagKNsDLy8ilqgITeduVUYalYvwUyBtMmFE/ND7iE7OAWg59oRlhGpy
w13nyR1B3VZAxAUZ5fUDB2AkkXrGHltJ7PXQttCNg0bZS4ZsgXcAVwUidEP/VvfOymENCc4ddVta
/A1ctGmclpzLqPMJ4IKqlpPniFCROiCxLpaZnPnaV7GnfxkGTkxvIlsoLO21k9r7CigS2r0Cmzu2
eXDQS9BtEeXn8XdtB6GzlVMyxWcHAEtP3KU9JdHyMXFd/SZo5CbKqFYUf0h8waWw0ehGJordtrAf
sjS8O6poft+aEvfejW2kKz+021mgPRw52OmlFkvjbacJyMsWEXHe/5P0EDJi1ZpAzGgGLl/vgW2u
V6JwrCPgtlQ6bvIYkJFuo3NKswYLXjEPzQMezyHfcg4W1SPYKInCEO5dfEk9BB1PjU2D/RNNLTSo
rd3KKWKljNgzwUHPkkb99SgnnLsgOCo+XG42nB89U6xTKAAxf8wY9hDGl60WKXu3ml3ROLLa0xsH
K3e4pciHiMN/EQbxdzj1i4pfJKYHloqsWFJ/X7NwHn5aGdgNft1EW7uxbpS9D0xHzbzACkzgE/kE
b2xadGIhiVhBNAqs1CUl1tqxCFZh+5349QVteBiTuJYukoULWpchPrZ24wloXkaN809NmLC/H6Ri
RQqmF7/yZ55RNyPHdJJ4M8haz0gux7C8TLlxasLTEzroIYIM8mOPHnSbkVFUhxyCSyB6hATC7YCT
z2aVFSbCOjD7tadNAnjc3/mDBvUCrTnQzn7JlmZ6AEzrSyZucHOQAYkpfJ0YeRTbtgxnf9/jvGl3
GsV2Nq1LryuJvYd/I54JFCJuk+GU0xyFq1vShlOZF5x5GH1csCZ1NDB4hj9p+cSHT/RmWCwWJ4Uu
iEQIpX5IfQMiF0rDDtSgqfJDCfpB1tgyOAyJVBt8m7eWPKFMrGY25voz77pOvSiDfJYQpkaRVTT6
RGGu62xM3BaDOR0t+2MmYaHe+BmGE/4m24qfqp/zao0Hrx1XUxwJ+ZkHSZMlZ94b38UsnaPWxzlQ
caL+5Vkr6bAX4meusWgiUGaKlfoqyIyCjNlIMhzYhk1Qn4AYYTigYdb8Lg339sfE6MO9sK7IxT9V
IbdHnztZII1RUMuAgImcYSgkYxLNlUBLD8rRlwdXx72L7nBmo3AqFYPWwyiD9G6BFC6HOvEh5GDh
qEGY1zHyX3voO74KyrjhF9EDUz9ijZygJyHFgE6RYFtabrxxtG4dwRg0VXLkmZe2UUphCmetfvXB
kcunwAWr08PZhfKEPbRO+ltP9WXCE8PsFnrcGitoCpOnwgNcpA8+GKExewBYWI/Broa8ZswWM7BT
gl2shC+CNSh9zNMzeQgjkvYgW4ZdXmV+8RlRBgzngAev249VQ15FGYfpyBa9asPDMNnduNfCJpXP
aiUMI6YWuF9He55JXLqTR49M+7sBbXCCuLNpSwdm2BgEpKrHIMC2Za+mY0FrhUSUD6nclIjY2CMj
VmBelhXpDfmsYczvDTlpR4auYT1jjtCbqqLk31hj2FEZMb6gWUsqEuuQUzur1p275MC8xpsPPos/
sWGjJdBTZEl4EAQt/3DIM2MsMyUvtdsRbIvW4t0Uwum3osyrEa94i6VL4iBhpORFiAiwIDAW1VMy
HImNiv61tUvEsvaioP2HZsTzvulsbM1XgixurdC2eAcCl834B0kdUTj95IJcqLO29HeM9eAi56a1
1jVxa2z73MEa2OVxILUbjdFvxH1CpPJPHoz1GcFIBmUvX2iibIp26qHCm3B+xA4OtwBMKS5yk6fn
tm3q8AyJYaixOBeI22KC7J0tmykqNT+OiTHxs5QHy7fqDElnPXkLZyI4R/S9QfJhdXW6HEo4ji3P
tl1FZw4BtFPdEHR/E5aOL6IQExtfbGjI5+2acriSqD8YTVEmMBOnX1sFeVB7qwkPHaSJWfEOWGBQ
iVwKVfhlQw7wnmaXOmRLcaPQn9CfJCcSZ/zhEf14lh7b0OvE2Z+K2duSFpG8toMMAiTBtIBXmObm
LQtQXH6rKmYoV3kwtjbIX9x4p3Pb+ooDr/jXYTOv+Dbs9rW3lhmfFTmA5XpE/vUDQQbfP9m8bBB0
dM/kHJQwN3zKpXNcSHP7W8RK1/CdoI4j8tNLSopgPDps+bLx3ELk/NcNCMMglIbh8ocsreSxBgM1
76Oy9MyaBe890KYWfr31SXgmeKbxqwPS40RubF2HhhEoysc/ncOqadc1RFU9Lh2D/WeWVSRz8Pkk
NactkUkr9gXeng4JhF7S5m9wFdz/vDrNDuisQd/j5kpfpOljc8qUCw+D7B1Y6SqwxMMcD9iBiRst
b4OQQ70r1WwHpC6Fkng98LdmJVXaPptqyplNcxjtMhTP1T5I6/gxkGy2D4PLsIsoniLEqzoQH7m1
WqMgSskkEivXZ/78mFTlqMCP9xLHQ9sFzGPizForO8WXIJix+kdGLNPRt2zUTP3oS7qEKsbxQy60
eYDVSwSPpXxsqDbaIYJr8csQTREqa181EUkZOUKBnOGzROSE05A1NGGj1lMdTJAKgd1k7gqlWoxU
E/vT/bTG6bYzitf4O4pxt238yPJuyI4A2ffVGP8xpch+pZWJS8WUnDnc/8ldVuih5c+X5X4gYshH
qVjOHVz2LmOSBqK3uniwKxCNda1ghYn7OyQXCcZZficZdmcABD4atHbhtlF5Of61bUpgn3QD0Bt+
nR4H4gnuYyYsgegDB0lel7WU3UYobeYzgvdYX1Cs4ZOYsuSTom9WBHvp+KXHAOKdRi8hBQu7Q/5e
WZ3+yQiU/81Ab9qne7rzi9Wgw1yzZKxOhl8p3ST4y5nW2GRwvNR2G77FnKM3b8p1gfyLw1cgzG/E
SwlmVx9J6Bl2rP34lIPIJ5zQ1d649lGkt9Q2wGQngNDRD1MrFzUH6LJiL7zMdQ7CBOnfRYjlN2C3
RApjv2T7EKotVj2rEMGBSm9mSxny25NaLWL8q7w6IT2uGP1NifaDuK/Yay8ddEHJcpwnhbFJ7YHz
lDkjM1KZltPYDz5QLtT3V5RWXXzkG3QBOdsIojeV8HL2HDqkoZusPALc3RWtfe4wNqar3p0wW3Hz
Vg9zk44DnoXRBlXk2NXGXUDuXJalMW99kPcfmB9h7IRWkOdbP6aMXPedfW8Q01h/GWZBgFBSZmyf
lTW0v80icOOH3UhAElqRTAXnwqnU8IMdj+ksQGL1E48zL2XvSDOt2O2Jf0Shzv9YtFb9xSwRGs2V
qqL4r42CJwdet7TuIUhJ/17VUHg4TZHIOzu05UF17U3gVbuWrs5du77xmmdZRuzBiboLd26T9OR+
EO96f2mb7mWMQbNs2aLe+YJoKAhNomwnVQ0oDM1uViUuNiR0buuxk7go4iRxPhXbYO/SkhA2vVRY
qiHduElJlC+aJRzQ1gDrx40s+xj0YUHES95QFasu8qozqjJyQ6FQ1H8za2EYnVLXPwe1zD+wl8U/
EXC8cVvN3N2IOUIa027wsbunsnmMNEXiOk4GSOp118Sf4LbxJMFyUmzm6sgwC4rZ4a18xmoRQpul
33i+Sz4W4VVFuc4l1n9C7/17UKG05A3tD/tGlRLOPBHZHTyVtnJ/oQgMwM9l434XCXKSAx4MGmK3
RutDANjsbxURR9Wji5ck5/5ORf5gC9x7D2PaeHc0KlAEnFUBlvNN4QXLERL7BLewnOAoijLU7iad
bEwwesxbuXFa08PLRF7YHcxQT9DOQGzYeztEIMhPVRJo1MEn2SR4jcUKy0fQ/xkbOp5V0OBfPdWt
lx2qnibhPJvEAA1vGACsFvofb5tYfUarUJn5SEchUQgT76qsh1HizfAPIqLn2eI6dYd3pqKJeCw1
a4T/8Npg3t72voZAuhtQWKfxld0fwdJ79gxu220zH6Mp7YczeBmfcx4/W5PwUghNYdQ3l6r33FcO
cd/fekmStevZL+LPFhtF+7vMmK7lllFuZ6/ViKGbEG/plt8mKdS57/AU4DlBSVASDIXweJPPsjdX
dHhzu+vHuUZPiCLGmjYelVjE0+5YWCNNxOTuxooXm4QHQNes8rlwQsANvtO8K+Cv9R5rrq4fZuyi
Fl7KCAj0Gi5XlTyRBpY6DL4XZjaIbmYUxexNQT1gOiclBxSZKta5JZfxPHIwpoeFAxqZF1GCMcZk
NEZH5CMdvaT0h3v4gAo5NPDBFevFE9NrsoSNxALcls0OVZFdbm0EiTcvxnm28UsyhZimWMVrRmqA
c420onhlHoHalMF+I18ZyvX/Ql5gauXAG4gJnBTXMoYgJVgGEma75qm5H/9+bcq90t7gH7TNZJml
FlybA7sdJ/4l8gstJAxDqXa1TlB/+7h+kwOpOrPL3lw2ojp7Sd/1v1zwTnqFFMHnleHiu5N1avns
3Ov1G0KIOHoGPXVfKM6LhFhQzDzWu7uNPNmNC/wv7rg4cA7Si9FcUsX27/6czOk+jhEur0w74TSj
IUfHTisvmKskNs2LomQEV6OKoFxnATXvukKgZN88enpWCyXx6tljEuBa5QaAK5Uv4J4pikBBQnQI
Ai+AVqTnJ6oeh6yAAFTUFeKj96+F2jFfmGIE7ctgC4LgGIkb9EO+5R/LHHLSnzGl9P3Q2CjUwY2Z
DaGgqkb86MkyrObYs/r3JPGC+lSP6GnXDFa1YGJkmvDRradWbJlTCu4GIivr/xybjeAO9ZoH+DSp
EiagLnDPZ0TvQ3EckpGJGeOYEOVTjLJT/nHRn372mMTca0OScbezIwoMwAoOHqA55+vaDaS53xES
zTSaNY6/hFTtpkFz8pcBCWZwkgPkBS3gZAOQJ94AVaoV6eRFl8H8TV0xD39MSKgzsUWj7e0RwDn4
iCwtg3KFAL3S15i2OTuT4OBnD7pm97MJoRqyscYAUjHbQV/u4uLEGwiU33FBrjL/DoAzIcfSJiQ+
AAtbe6kRvnTNn6n0ouylz4cU0T9fC4fWnLGL55oJI+spVbbfNC90GiNxpLEdlyygrKUjnMLIqFPv
GtfKBNmix8jOPwnc8L0Lwrn9zULa6APuqN47MKiz03euPNt6YmD+P8rOZLluJMu2v5KW44KVA3B3
AGWvanB7tmIjNtIERlEi+r5xAF//FmIUItMoizSLGERECvfiAu7Hz9l7bRPeyShtuhNlDGmDZvJc
jOSuzZZSqE6WNxPS7Hi/jnzsk1AY4fY6QbjFmZppNqMmQS5JKPGgh4WiOKXM6YieBX9htWiO5IHW
tKHCdgg48s/rCBfOXqukK16hFAC7mGIveW6kic5aq7bokWjbcQj4CMcHR9PoQDPXmOnMHlOMYjIy
+jVMu6XbtvSlSSTKLDZRLxida43tMCSgnWd1t+5gem266qfAgTdEvxt4FPO/ClYNKiGInGVnt6dl
FMOKsGpwWYkAtScTmzmrIQ348Enb0l/OQw9/Ey2vCZBkM/qigRpoyOjpaAtF26xHn9Lm/vTdKpP8
do6DOMZNFSsEmyixwTkDynuaavZHfJJt9CBiQDA05411ZeF8wL7U8UJt0eNRzaNZk+May5s8Irfu
3xJTI0ayUOAzUK4Txf8FbAb9dCuBY04B+BM3Nr5khZg4ZISMAXCnwgF/JOpvlMmlWfynTGdptWtQ
2z8j62e2l+jJkD2L+fAbkhqHECHyVc60ItJuP9IXf+yXdcTTOcV83fKQXgE6pK+ZZ5U/PMEazV+W
xelWzpoJrW3sDe4t/CBzZ5yw/0aOZfnmdDL7EZJBe+44ZoDsWKPL30xs5njfUBa90BtFeNXOTVvv
W+AM1j4o8vQ5GEq4eDby528J5rV7C2l8jLoZ9cnO4GO8LmJCtDZBWyG/guzWvnYZ1coGm2/1gKHC
eQiE67xlSfJXgtMweNvFL1rE2YNuBDhMOyMuEPExw7uotHc8aqyLE8rTbMcQubjwEWaCQyL6uNkg
YAS0bGCYlix6DabGWTYkGuGZZI6RhqxrJKUwNyp8jXPIkSnr7ZLOuCiaGO3axu8EJwJOe1aOzU9W
b62sO70lYbP9RZ1VJXvHlF5CAVOC8kxLx7vo0RwK7FWSQbhf1XzXhsCbhGOFF+Tn2s173EasVwMB
UuhWfYFEBbliGo5HFoPilxkb+cMyrLcrJbywzodaN68eE74ACV9RkgYb0I/fRxY4rP2wyOa6d23/
nj0n0ifS+ch0mJHNQsgouU+bgXWV05uVeO1ZSwcU5t8Y5fdt0xFU6bBfk/JbMbPd20xc3mQ3WF8N
guDT0tTOF0DLK3IHVlPHyCyL0ZuwtW9NkDrFMQkjnGlznPsXbb4EDyVojGE7AHdA3FhVuEYShyIF
EQie34CB4I2FZqY5M4Xv3I1jH982oc1eGElCtSARRNO13Y0ltA6U5O4mhlh2gdNv+SFGqvNt7JJ/
vdETp3AGrDY2WzlO06MRM/BMDqOMPRlZt4iz3ZKWcBwUZwqt07gdWtXfMlVrvqbRXF2lJZFZGyQz
NM5U53W3OShI2jSRN73ZWYp0hEGYPrpZn1eHXpBZfrAsUum3yM4JtfSbafmOp6q599sxoh6xBXYS
x8fjd6BuIuWc974at8KinNqXKlnM1iQ+zCu0dGJDjy+78aso5Ti0EKYKNF8lO4yN6V3AwdajagyL
l0BIROFDGAGg41EgOKvmTHYXwADic9j4ePYMEZqLYLUpbJeosGi1LXX20AYzOpXCMuoyqu3SOQSU
Ts3G61JW0Kilk0SWEAvrJgBZ9txOk4clWfMAUDaEPBvsaAiEWBwgtg91Yt8QkMhCBabLfkFIibo0
Xow+dnOfP6vByZ/BuZTf+t5FWMmNkJcMHNKvYakhRPcl7fqzsUiLYz7BANxNzLW/IcPhiBR6DVJ+
syCConhIqXs9p4LH6aA2j0+wHxiOd5hexzNZcn72QwTfQJ9m5lwtbyPQprqmHhjp1nOa9wSMYw6P
hExmi/dKwHtrgJup9rnguHnvaoskZgwgPnagxr2dcQtNewsn1vc8jscvxse6R33tKKq2sZDLKsSi
DQZoLn+wBEqvDYZSgSYyigKzo93TpXuBCAghZ0cjeNMNwQplZ9pCO6fy7EefF5iBui6zeaP7mCB6
k83IXQTdvpPXgT3e5xlygD3qCVDQJB5nT4pIMLFZMkPgedZ2PsS5MSY0oulCDmKNzAJuRmT3Nwhj
6mkHFT+NvqVd7L4lSJ30Bg1XR3897zFhFHH1kgBwuBCJWSMBjA2zmGNH5BO3MpdP0IDt+Ysb+i0L
hMBG2trG7c/aiJu4BeVRADByGnifKSeX6lS26Sq8hEwBDappRbS3ADKPFwAsGSbKFoUn3QpbXeul
C976oOzu1fqpkdgZG+5wG0Hxngsb9Tt2PTwYo1olr1kLqTBI6+Y+mwrvR9B2hm2URRD3KoSQ/Swc
CWuJXuilHCTwTU5oAHx8UGoESEJgRPHMVI5BjeMUE4EIYOV4EzEXQtdp8iMxxtUaTMKLdhqYroFc
MpTv+4SYkmoDW4EYL07HGHBtDkOkvzmdk+BXFNF5yUJE15gImTdrZNPbWkBfmHdoyED4YMpZonJK
SZ1zMgCiGxF0GJDg6dYPPbBBOGSMzi8ZCjPHEmLkdCdsUz7lROamQPer8BGlPm7PMDLuse6ZXPLr
YDO3SStckzQnf7Vdl5zenLr41uZFGV9QQsgvvrc0yMLrNP6BM7l6KPyCBnQdyqg4jwBv0Jq3BD2C
hFlSd2hHv7oPCc6hgM4idSWxOUHlmbT5FkU9+zRTDtnuYtuJvP2oSbffCKeoEfbQs94ZRl3+Zkyx
SKLU79ovLkdfLPvKan7wqhOToXVYvU3YfkiZRWOBUlUO6YsfYKx2B86Sh1LE4KGw5vW3ASlENBvT
qjxDwV6PdKA8wsjWspN2hzc5TznseSYiDItXizPpNFAs/fIsj+J1ANBlCAYHvMPEGDCAZT9qYuS2
rjvxmPKDltcTHO7XCHwRGThLkzTbuM+ixw496cSbW/bXflVMFmMM3taNkw3YV3K37Qk+CMJfPOE0
dAAQl7TXU3HP0ljcR0vZljvVd/N3G+/FLSOHXm1psDcQwMFkXYdLv2oXSLJ78rzZnJFfK8WWl0Cs
mKoQpoYdjVkEr2Ranm20zlfYAXFWiAG+BrdP0Hjz1Fgj1CeC2gAbjUE/cjM478+TDdJLMFmlbMks
Ve3ywHKvbJ5GIlySwr8gExyvEj+nU+3c1mV2OE8u5VhP7KTYWqZ1GGJTn+AFspfA7NvM0u0elTZ3
H7in95jLhK5tjLqHzkdTu6fOWr9aXdjNk3Z8DnDFNNLJ6FE8387F6pWivPV3JdT9dG314IttKGox
DuWSg9mAa+DUYrshxyUZxweiDst7jt7jjylOM3xFHek5Fs2GelvStWQzIWhcbKOlsI8gvMj46pzI
ramVyuwRzXr72AHkS9keVytDYs2MrAMY32AaUmK+3DHx3lhVfG+H+STFOpz35iUGlvW01AxgN9ql
j7snRC7Rp8bHWXaMqFq/dP7A4Qt5eIr4y+TJoyuxL0DoJK7+PO6s8g5hYYxYB988Rq2wnL7FNdXW
Ni7pVe5AONpnLF0c6TtUKPnOQi9gTngJomvcXMy1XHofwBoT9h3yygqVbjEb6gBrfhL1W5dZN+z0
qDI/ipyZzwFrVLe3SRRgTtigtqHh2bbWjjH+GN/RYY4ouOrK2k1YIcV1P6VMxIMyR2g2+wxqz3py
R79i6O1OcAQFA8IFvSMDW4aszLCddNinwxJCZOCRcHcAetxvg9WDk2zJpezPYh+P+2F9XBS3l7do
zzgbFAdHUCCWCAdborosTzcHC98zRyhCwmcQg2SRT1VDgZX7EmSEL8k8QKVEGiyz1U5ARgwqc/Rt
0wxbyk/2DnzKzZ1HhFl0aGw9fe+SaQXBtA6OYYauEgkDeg/SvPqheqHbKqEZOPhQNhZ644cUzg3w
GJtkvU1Tor7cySwD0SNEgjqkBbQNvS6p7Je+hj29xaTvfFnAEKGTUYZIqRHRFvGsvWTx9oOVNtvF
mVnO7ClNukNZ6PzJn+dYbWrgWygwKBjyU9/VAdnSWPnCIxFeHEToH0IwbTncvKVDignS6ZFznRWW
1wExpJah+yiNDE8RzRIc7xOp2GCI8qtlHqWF6S0ay6/aIxVlh28iDK5T1ufvQ2xipkVV49u7pgwN
B1hSfn/QGgBBMkxdTVuJaZ57CzKmbncYLtObJGtdg66Bf7kTxE7xXuAlIYnbp8rZucqKnxdZIPuO
Eje6ycfS7feEPsnj6AmiliaVDVcUfFNydDhUJhvJRiR4+wcgO52V2a9wn9IXewABs21rq2y/gm/3
bwsxMFs0i9OKoxqQhiJcbjneMUVIwHoDpqLL4zTpC77T8hfucrva5iLEtEEgpb3sLaljC0sX9g6W
9cSiq8JJBQAf1V1MFua4Y8NsKWUAfj2PmQ+/rx16/SL14reYY1wbJWYUr5nVehhP4aAkSkiS7cqD
T8n7y6UFGe1ShORUmPhabvALseGqisEdLqz+l0+TpqUp4XgwlrDFhcdRYLuHVqGKRyRDDO/qrpd7
WipIQujpcZTLATB8peNWXza05TBZ5W1pvhZwDr0NihzmLYhzyFpGx+zQmEy9dKX4E0gaFSo5dUIV
Hk9xMcPCp+E6/FyQVqX7rkVksbNzb37OWN1/lixH9zNk2mRbKr3sfQ6dYPOrSD26Q1peiI6Ak52s
XOborqq+F56Ljga0VH0D7yz+sri+xGkw5PMbfdrpl8DP8o1Ssj736bimuxryHzAr2Rf7HAjpY8wP
fMeYCqlQNtDcT+IKnn0TlBJRebH22oJ66CbGOAVpVLh5smveMFBHFLujqSHBE/g8/KT6oovKS1mn
+S2qmVgjUvWr0aEZwfK8s+N5YBERjhqD+wAzWnno41F7G8eeTYbfphVeOG4Kn0n0sF3sae4vk8yp
mDCjtOq+Ew/AbfIypsy0uLtEuGcR+P6B4U01N0iPaCwzaS8Xh57X1rYKZsAJz+eartG7ybEnRXBi
2j0L3pTGjoJMsushhj0z3YA3kMEfVJE+C9zpxiFGFTOFYgVrbkLHcxjfABfQxLKlOh+iR0fbovC3
A785FtAmVeQBgM6CbnmfEhUNO9/U3nBBol0gD3KYU3XU5ByWr5haHQ9ghFN3BjRjXek9ZAfYiedu
ALCV2j+yB1j0cW5rbLy0Paf+KvYHrytPfkAUk77AsM8IYp/EfsINmdwaEM++y7BHyD2Ewgm6Skyc
3UbQ4RfryYEzPqa+iVItsJabHHx/cUTzzfAOsieLZCF7Nnx2qM47T4kVtLaTXVaEUaB2IoYVp9WK
CDPw21MyyRc4OuQFb+MYzzrMBYflB/tP/JQGgMc2aYswlcoiKW1MtFq5nNCp9XaSINNrhba+YvCP
WCTvWJ82GLCt7y0ttzctZftIN7fttimsAQqqgvyWbZ+E6omxNsE+Q+XYiPAUUei7pMJBsxORn7vb
cdTt26oZJhrAyHSlobQKIz5adhLQMxcSKVxyyXlsmt98jdOaeOxiYiaErp/KB09DtseIJU5oCh1F
E6Jur+rBUvMGCHjww8vNfAAAT3+epI0e7dHQ00fzpIsszgx98m1Co/89Ij8v2U+lW9J5Av1MEBmT
MXXiczB99y0plhOOKap8uMEUZfXUQHaPFjVI/m75V7LAFUPvUHnIgJYey+GkqVa3gEHDdg8Iidj4
ShE2koxl8ExvHQELXthCn2uG+GgquwwFZNAX1p3Qkg6NctPmLXZKd94Wi1LDhZ+2zj01H9qtKKAw
3iyCQNG9kaheNkrBW5JCuOkZkSgYSuqSkcoW9yP6o8TxSXZ3peU15/36iOxSfDPWUZhpSQBL2YSG
hGHqRVtyzVKYH/biP2hOs4xTUVI4ROqNDk4wxJ9EjDQZGetmRiE2MciihnNo+9Q1DnCWB2LROACj
8AZHUJInMsStr09dW/bnadhFepeMjhm3vgrtF5KsAv5rcDtqk5ZV+AMtUfcUIAulSMVl8ctznfYF
naMJthxteLJrp4chP4Gz3SQ9TNMd3jb5FAj6v4eSPvUtkjE6THy37DQgsr+FvDT9UKVbXzmamNtD
whQn3JNgI4M9SjuXHdNdiUduy+R6Jx2cx1uFtJlRRKjbfEvYBn01EK+B2ADgAlrgj+HMuDRNf5Z5
SWRr2ZXWNaynHCScJ9rzMivBLnvab45FQq7jWYDn/kL0bfbsxSzIRIfCF9wBPECEiLwZBZPda+lt
wiUpnlB52Bj9YHT9iJNsRgnoEXuLH8XrNmqOkmRDa5izTxQyrdlwO9j5O7qiDzp2zDdn6aubUPFD
0WEsaUKUFjh7ksVcKLqzES9poUoG9UNyl9lrjzUp3HmEve7zvEmi6PDfTbRtOO3hIqB4xRHgRSZ9
ERUsVztLRkwLFiQHjE9L8hTMtqd3MWrC4FAzoq43FATMCmAtK1x6Nps13HMTQ4ogdwvrL/45At08
88rhbyY8uZn6C35HTuWpHSbrqYt+3GZgKYJxCULIX6EK3jcVyNWXvBTgaDh7lQjiiKn4whFrqnYY
CtRwojfZNttB2+oGjs/0goGxfUk5sbwyzY0GDnzL9JxjLr5jAto/Q/Nu7yfQ5fWGzgt8HdvVfGPY
kNyI/8L6hkieSn/fgC2tT43wYsgabQBM8DDUjILOE4T9pFZpjATO/t//+u//+3+v0/9Ev6qbKp8Z
tP+rHIqbKin77n//Lf/9L+YK6z89+/m///ZcJYRUMkBX6dHyRITKv399uUvKiP/Y/q9YJHHXdoya
a7for0YI+XUYjzefX0R9vAh+Ed8hW8V20LC5v19k5NbxuGnytfRMp5MgjOUrGtEeTU9AQ2vzj6/m
U9PbvgLu5PLFfr8ajwJuQ99D+yaoJ/eYrmDBz04wnLsMHN4+v9jH+2cr5gu+pwPUeYQ7/n6xDD4+
g3Tyv5CftRiVyPdkjbLc588v8/EOKhtlqqB6c6SHlu/3y9ToqqBBBRL8GLayKwgdOn4yyPH1aZZ+
GN5/fjl7/fP+9ljIIPA8cr5chWtLOSAaf7/eTCdxIGhP35bgzjEeANrqKOWigQ7gZlJdY44MZ1F3
F/Y4NgQ9ODNleDCE+Q+L+ZSz9yYVs8yz9I0jQxgSsgEClRGQkFHWLMw6TRuQClh92KmPf/j09odP
78tA8/o5Unokv68/2t8e6pmEU2Rki76FClmQW+BCApqlZCWTaXy1VLr4DqJwTcVM2S7Yu3JoI7V5
rqWTdueff5iPd5JHLfBtwZlWK6rp3z/LMFNSMxKI78rI64iukpGmYJvs76aNPWBU+IwEg56Lz6+q
P9yBgGvxP944Yi7V+jz97Q6UKRjOwYzjrW/K8CdpTcVXllJGI6tZnMbQKM18+fkl7Y93nWv6jiNt
lxfBVuu///s1izV3dhDidua3Cc7Q+s4AQonoZnJehoQXmT0CXX1kYy5o1gaTzutvFrG4y24OTNSC
duuBeP1hNQg+3gltk87sBq5GY6HE75+qXhAeT2MHRou43N7LQXzxcJwZJ5Vqy5C2BF4oWYlA+Jbu
KZ7ZiLd/uDHrT/y3l4klVrAwIPVF0SID5b5fI7wepMwc2rclRwmOuvWY6CPn48V6dkkEvFn60pR0
9keQ8108dzF5Q8IU5yX4K5Gdu3GGrZCDnCogxbAcyd3nH1C9e0b5gCwUcBfY3oLA5oP+fo/aqg29
DE/1bWQae0nP9aCBQtHQiMlHNTicrEvZzuN0tsQ+Tl3mbYtnb9NWB/pW+CYA89yqjFFBCcEDX0dJ
auM9tWTUXWAcB9ROu8u8tbCdyUhtLCb62242BdDAFGIQh/Uhhao6E0sVTuRGt/09uaRx3+CUqDkN
ks5k+f3OiSz7RAiIMofJpiz5QoZxnR04zFJQouwb51sf+JGBI9XH/b4dTWz2aY4m5bwKE7QYiCrN
VzVCKt8T+MnMfBtzvu6vB1ZeeVtnfw15cys1+oZ8XXiWJWfFZQuTiCg0Bxnb0VoyYd3xqfJnm0bR
2oSPON6o3CTjyWALLc6HZrpeLBhsN6jcMPH+4XF+/5atv5UtRSCFR9SgZvP+/bciq0aUYDbtWwPe
8hJuMoOMNbKD7FawFNtSktCxw5mCz4CWRwg90zQzqkTvoBJ4DF8/f3TWJ+P3R9vhqWG3dQOFSkO9
W2n7ysgIOkpz1y/hF9NN8SnAcL41eScnXvrszZcltM8xrP6w2vzHCyvl2BQWwbqe/H4bLCNr0EZ1
eweRKz6JlJR7r+xovNVOcZNCn3mmUcQ/bFERnz7/zva6ZLz70iyuHm+zrTwfN/nv10YSxrMwzfEd
CZNxsKMiJjR3qjHvIXRG0oGQM3e/JqONFIEsszuDyvspDzjqfP5BPt4DVzpCOI6tlBKBv24Cf1tw
oemglq0sHCweT7oMbWdj58V8WcAyPZIEkLykQsdboMvW4+dX/rhgSM22ogNuPclMzrsVDT7BAoe0
sm5x803pAep3PF9ylE7lTkpn3tm6B2BTodT/42L617f6/e7zXZGfCBtGIO75d9uMSPKpQ/ea33EU
9chCGl28SYcJWJudw7MB1sswKGevRzxLGFIcyHK5nyY1tJt+xlEU75BFpkjWrNHRJ0x+Jrx1WO6m
t6klyij9NRdwsK/mMWyco0kLEx/7yAkYioKQI120HmKG/zEe3I2uycZjwN3azm2L7OuiIm6YKIyO
t5ChSiKuyClxOFELwRyJSCJkJRgbCWajjzu2eK5iTEEYWSoonFEL0gHvezZ0XynMqht8mcv3kBUw
vFUVJvbjNNk0a0f8GMGhkSLtjp0HegiHheZ8HutBeK8LpteCAQkem3OlFQgIuCQM4Cc3TvUN89Di
skzNYB1n4EDo+8CjoK1duGH9eQuujGwqWH7Dzhtdn1jnztG0togCae5ji17xDaH1fXGBz5TwG1os
fhZtKjWGxC5iYkiSy24qpuzgtZN/BykCdqoXh+0TfqgpxdsIM/eb0oX6DqcNdAHTqI7Uca/UxyFh
7o/SFSwbTA8IM4feEebkF8iXHo2c2xMS4RQ1qebwjMGREm+D42qO9zq1MxysJAd2rYMLtJPpz5bB
DiFiQI6D8hjNjWy++yby9E3r4AO68dIO7bVbxYps5Bky+r6jIgL5atPjbE6NKcUVczkvbQ6LWRCl
tgTn+FuMQrzSU4VP9FurbVNdemgTLmyC1vUvMxc+tK/CPDrVPDH8VrRedhHxY0R0FLXZY391EAVh
Yjtlk8chaYvSOe62TPBmayvyxT+PcVPPR2X86jvxAqhwDOaxJy1UDovT0oA6NaQKkoGWyGnnozaO
SJ+Bu6bBEchqPWMcbhArt5VPZkTqqxhAz2wM8xxUq0F+NrtTLs7oeY8/mryIaIrBHcdwKQFOPXRG
L+7lgMvfO8QO4l94X/3oFSQ6p86abynHC9srPHnfzzZQ3hWQbic7WQR6/sKDkBcvHX7m8DqcnMqc
WQg2IbJj1a6PHtMjLJ62yYqLMkt69VXJKBovl0aobjNOsfO6gCHh5TK0Pi6MU2Be3gLAaHA3xmAG
1qTI+lh4aLK/Ws1iLdFBc3A9Q0KLCuOwFjVUVIUnHiar9mNA1Lpew15CVR1Sv3Om4hrCq6ktlNZz
6yIYzbpbzKZpfuOQgUI4eVZY4Zd/ukjiu2WoRxEOq9sR7xbJCelI2emkvwsZLO26ofL3aR2Ly1lU
8QPu+uychq/8pxsyLx2lLgwMNFy+J9/tTZk3k9VVi/Auy/VwAIKefPVTv3oF30SCY8X7bF9g3MA5
2wc0hj7/xh83JKUwkHLiQNVFB/1drV34guhHVH63PMwL/dfBnwaUrLTCXeb2iZbHGKnIeO0ywKzi
XYfsPz59/hH+w+asPMeWoAJBgCBWencDdFdAmZ2S5I5+IKURPIDsSxcQzySLBpUBPq6TAnN/giDr
3U6B1e0tdPJ/OIG+O35RpPFS0k4BABywNwfvirQJf1we2ASY5aqAdYBkNJmjI+/X5O8jwyHpjH6V
9v5QD/ynq9IkpyKiSaCd92U8cdT4jomSv/OEiG8rFAi/+hCYi0Yq+gWPje3+82JUC88X1EE2m4nv
viv/xronxNwtq7uOPKbyZOGDm7BEgMtrm6ryIDbHvn89N+YRq2F6HFHn4gKlmkO+Tbbt5z/9x6dP
C19rej88fDRl1qLlb+UQiMAlqG27vjNtlX/vgBxfAoNVEP2W+gI9xYKlO2JVMJM1/OGt+1gPUZBo
LRVtBRfz77tXnXFcTVnSVHfu0KXX4+CK3WTU8DJ5PqzBXHG2xR929/n3/fhzowBkTEu3kEddineF
EOp1q63mOr0bhya6qRNQ4xtkZIwbpgReGOco8YcH7K/v8a72ciVlL1oOlpcPLzhxQ1QLtENvs4TZ
Ew1fENjbWPtoH4jazGx0fgTPLSQouoe+IQSb9TuMAzJ5bduqL2ufSeEx6qOqOWdm7KYrZJ9NGcLS
Am68QEzF4kIgKsEbsxv8nD0IUhkelSmpiIvBf4HIIGmp5f7pwuXwxjgei7Tk91PvG0bQgytsZ2N6
j6Y/X3aIs5oTc111tGsy3rwgqbqNR4tI7ERJMt/nv+O7DgUP69rTY9WiovDWY8Xvzy1jRYzLU53f
SxUbJPyCR4ZK6VJMObQ6QMgo2jL3i4sc5dxKUvv+88v/1aL87Ud17LVVxt8F5kIafr9fnx4x+Bwe
lru/0MlbK80xplT+qH5NAZF39K0kEg7hdce00eVXuKpYGXwWhoc5LItND7/s8fOP9OF1Yu0CVLh2
I/S6f75/sjMc/lZOZlqaJfmdW3jWSfguWWMO7IdTmo3h5biQW/P5VT+8Twx7eXUhTTB5d+h//n4f
lsAFLBdJedeEVuhfzDh3L8OmqPZO1QQZ0SfW8Pr5Fd91dfnlHV+vtxeJuh1I+902gfMMeT0O5jtk
asXXriHI0kOzfAQj6/7hIft4S13XVi5Hdc3G7ATvVuoITdyIaTa6x9HUPlXG+YbGWEOQdRF+D+GQ
7bVVp//0kE4VK9mMHaFYmGlc/H5HW2MzKuvxyyadG11wZvO3grwkyrwQ6WfjeRdNSdm34c0e/9AA
/XhruTI6c48FkibJ+xV5caZqyvIhvq/ozZCJEkH3tcc2+gKoBXfu578jyA++ye/vkItrDZU1G69Y
n93fv2nFw8wZKvHuKD+a9hYThmmothYszHt46bL7hSo4HL+itxDImiK7oO1ICc7ouhqmUQBICFD+
d31vlwft1NZPOBOEqnVJUtwY8iDDgzuQe41ZCY0IDbhmis8bP+tckhuER1JfNwBFJkJoBWj3SAST
1bVQtGfGAOa5oRq3h1ekFUF+nSm/EZyy4CpNXzDkkUzXW26N5NV05E67nKof6yIpHsiKjAkWTRLo
OwtmXPJVYJq/2iwI2a7SaRuhW+ncERBJmV137eCHOwprQbRXXLa/wG3MUA6Gru6vkERa31Ilx+Ha
zqbuMW4r69kvh+41B1yY7qOpW260KkISBkekjZfCHdSdnIrl1dCFu4+LlmCObKS1jLhwYkyfOA6U
QyZd8ZVxnSTcGAGq/rwv0upuCO2hPyvLblG7isnEtgbq4J8j5id6iIE8SgUJCr5Akz0t5DjOEI0t
HwvqIxBlBFpD1NVv6AOxL2Oyabtj7gsT35ec3K1fiM+a6mYesnRHWVlNBxWs+e4hbZZL4EQYhGns
9m/8JZ1bikzzGmj0SXvZkwaAPE2MD5bBafhUwQslw4994Zw4TdffJyYc0t0c28M3rIBNtU/bpew2
NPA69Je0ZN1NjVaKwpl/rncOPgWg6E5WVZoMw4jBJqlVTnDjc1qaDr6o5vZS0rtIHlSXkp+xpkxN
eIgiF8vuRK22iYnp8rZKVurUViWIVDqOVbUZMJrIo0qKYrhqZnonUKQghj56qsnCc/I38UwSYBom
cHk5bwX198JZlb4Kh83j4M1htkO0NhxHguzce+BJnWRun7fpgWBylPPUpzN+DSfggGo54TKh0aj8
Z5r3gX5FFokGoIf7/tAwOMcLTVhleqFsXa7EFhvPQOEPRXVWxmHyQpq3hU8zSiyO8uMqIt6NtUlf
I7YpkpuG5nuRl0VL2GddHkwQQ0ROk8i/6tuFvNomJJP6mfZ3Ve9o3c3eGkYE98Lj+YfrOAdz8jSi
F/vJ4t93twM+52sEbKQt1HHB0GBgcRtwmPZMxSDB28+wQntxA3xEM7f3Eq3v/JCm/2UOXfrStGMg
ThwGWUXoCWToHInTjZsZRU7SJF8wjE3TIViFbg/VOP2FUPJkbDZ81Fmgai0YIWGPsUr3MI0GZWUI
CXs8YZWwMGuMGXpKz+v4RB3QXHWVxm3/jOpseF1gbv7MbR5uRCgpNM9uDLrvmFWn5JJws7Q6m+YS
d8syg8uRSToBnOgAUp+JKbRGqrEyeVYDkTI/w9bvJS2BAZqRM6TOayP7KTxl9UCKX15Qee8MSRMJ
Ei7mgmfg8XIyUgiMlLdxAAh1m7mt6V/DDonM+dg30XKfDgqbIf7rnu6h0lZ2bJD3Y+3oa/U48Twq
ZC3sFqdstibGi2SyIQmJx+yQ1klSb0UdTQDsqMyB0k0I/XZi9EN5hvMxhSjkYUjkDkJBg2hUOCEd
vDyxd33YymtvmTw0wimWmuRAuappFMq8fpaBnZjNoEJToY3yiNr7tvDnEy2F0/RQUkCoh94Nh+Fq
DGmnbQvbL9vjVGgMgzJy9CNuQXxQoWzbq4G7Oqhds0YzX7g11ouDM9Kk2EjLTovDpAC/APRmjJDJ
Ekm533KAvQv00LAwB6Tp6O2E0rne4eKx4BJVc7DnD3Cao6766lc2J+YX+vjywYVNOJzGgB8IiQgC
tlPUCDJgBQIomvGe6l7q0XXUtXATEj4dws3ImXNrNz6fe4G9kFYh2MNdM9WVcyR2IPFvIfa0bxX2
LbLF88r6ZbUyGi+GIVDNviGLMf5DmWJ/LIZBoWp/LQCZ3XOa/X0j9eq6r8GGYZYCpAD8zpT+WdzY
HKiyJfPgfqm6029weZIvNLss6zxyeRuB87aMn9Bh4VTN0oy8joQnaa8aWfxaDbT0gU2IY0MFgEeO
adKaS2+GBPyHj/+xyvJ9Jn2UrWCbbCd41wCJtNeRGhu39ysnoWa/GoL9lBN9bmkxWqiC43FHAB+o
3c8LkI93jYLVCTya8gwZPwyFglZY3Li+vnfRsrO145Ysjv1A9ulmIbOAFbcnbQQx2GyeTTY0ZnVS
RdMfPsXHAprS2VFrEU1NC8Pt99+uoRGbQ2Kr7hdyvH40XJd82RiLzhBX1taZFnH2+df+eLsl4+Z1
JMaAlxP/u/pSukZyN2f3DjVABG5DpfVOSB//spq7OzKK/z9n57EbN9Ku4SsiwFQM284tyZK7Jbkl
bwhrbDPnzKs/D302blJowj8w8GI8mOoqVvjCG5C9ctO6/ed5MqxJcYdSmzkKJF7PcyhAAqOJqp1H
gjEoTDSBeVKsxzAa4kfDSJ//fZbkQpSELYGR3LSqBoO/TzS11M6SZZTfYbePBrCgjDC4ouQ7iokd
8lyO/rWaQg/fEHR3TDo2Akbc9STTDGXSoPGiZ1wcUGV27RxlyDRunnB0hX4r9QhYV3TXVsIurXTh
HM33s6UoqsZGhiJkzeAnfiwnVM4a61y3GdBKQ6ergp+TD8JLIO9QhzoQ6YHi4jpTBueC0DvI49ur
/slP0ChEUWChmEkaOsnNgAwUHY4vyXPVhTiZQsejcoRnFeB4vFppkSPt6qK98waTGYecKBTN4+1f
MD9OXIW09UBmyeijTbMnKrkyum1m+Uyao43qMO1oZKbod3D3k3OpFsnrPw5oy1SpTT66zgPGnXr9
yXO5hJ2Ar9SzAnnuS97K/ab1dXFHZye/0wKrWUi457VaCofgIQRFnbFkOi1YmqkBXy8UuGqmGKnQ
QfpjCGwDHFnVkuRiNwsv+bUdLPNFN2qEbMEPp0/wmHWxkC7OiyDjT2HeXCKca9iy13M3RVZpedA4
z3pStzsNx6RHaPbZ2mcnlrRVE3+H0pG0aV3ZeY9UhFV9pdC+g1NXzhlCj/bC9vvkBwlKuCOwjG9B
t3mSUfYabSCL++0FfWCBKVHuvddwChCCFn3irbFV8zc5SCbKY+rQ37kuVORNiMvwRaiZ/FE1CFTd
3h6zE2ELSmOKQW2fb0XB83qJgM/aeaF4iGTlMORWaBhYP0Aet991bxAPXBZvvUB2Ka1l+Rj6+DYv
LMn0PCjc9SrxiTUOL7iYrse3UTgXUQ3sVsr9zLsLHXQ7v5oZ1tcHeNvI5puZ8IyFQzh9YhiUU4EI
vCYM+irq5DMkbuLHQWRZX0OU+X9WFVnzvuTfqntV5g3YGh3CNDs8HfNi4dqflrO5/1QKQ8DvVJUK
/fQCAmIKZA3O8QkYi/2BDRVWp+mgwDJR7dbeiiGQ3mEoS5iTG+Bbj7c/9gxnMgI1wTbIQEoBAALu
uF5tEHtQyoRwT2mSdz86VTK2GObG2VqD4/IeuWa1x2pEOuEpG0DjDGsUkpthZRGAL9WuZvcEv4Xi
Ol0NNFJBl+mTi0nKHb0E6xCdlNjv7yzEtWCzq8EBQavhHkkfUMC1bbtY+vI07x1rCL81xeBoh4U1
Gcf5u8rD8BRpbQNkKctC7f56TWA0aHVLsfiEIWlyLPo+ftSLziQPBKL0XxFayg9T78pnYP3SLwqU
7haK+sIlPd8WBnUtmYNIVYv+0mQt7BCZ1CBqxKluaHGujQSG7IYsQX4tZJhqG0/HugbVWZwHV7Bc
6iXA8PxA8BiaOoVLMD8EU+r1GtTRUCE0K3enStPiU6h08W4wR1dIB/ZxpLXSkSVaiqvHhb1eeBCU
Ji+SApSRkt7kFKI9qDUZjtKnshoQbzGcBKe+NhLSkcpOsHDPze4ZhmFtCX4AuHAEJvecD2qgwEFL
OeHKBmfMoIS78uLS+e3jZbdzNd36x2hnnJcOpAPEmEb7QZ0MWMZdCe0MSJc+DDaKHEPyxfBAxj8C
u2iO7OPwG51ssaWGiwieNUSetb29sz+bMrc6gY4pa0JMX349RYu0wLryBMvMxWfLKZr+0UXTe+ck
vqIcI1p40UJ7fLaRmbVAd5QKP3Mm5bveSD74krgMe/kk3Bo0voBhcaC0UqPbbzWm9kAVCV5/7DgI
yaaO9/P2jMc1vdpRmjy+JVzpFFsIrCfHyKhyzgxCTSfeNMx7cs0rLpluyjsEYOLqwOsV7BOPKlXn
xSYOTk6zcMHOtvT4A2jcQcTiFIO1vp4+zYZM7iUVjjj9n2qj41CoH2FRSavCdrBruD3dP6nQZL7k
ZFxcKtOmMT2Zb+klKjUk2z4lgQ1AK88b6IIbVPPbB6AIFS6xZQi/OnY8BNpwnwCWmSJaIn0AJtE0
KtZNox1qxMe36FL54a6GoArlo9E9wEuITWRlfA/tXc4Qs0uFt6NXBrsqDQRZUmYiapWpWKogoTb0
6DsYIFqhu/gxaFyox5TE/SxrDJhjFi63nRiD/srWqye/6YJqKdbT5t+ebhtJI3cJvT59svPKxsfq
Y3CMU9R3lJya9BRoeqevsN7QN/haE857fmTe17jnbtFga/c6nu0/EFDv32wXmxawo/LSj5q9LYjh
j8iNcTdqKo2a6/3g6WojPC0cTkpCsXsPD6ywHyDv4QUOXzqRMAKKMqqMjZLb26xSY2nvcov550DJ
Emlhu8wueX6MhZYUzGhZtdUpuhLsm1cM2D2cVDXxcNlLPWfj913frE0lE1trrI4FoaNtbu/Sz4a1
4e9QRCDmsaYxR5S5Zq2rqXJC6VUWR8QHDLDqqUfVOs+zRnoogUXtyryqFhpVnxxG3jNugfFFI+Mc
//4v6EBXCNUD1yefAKOFv43CwqKgkBAGDJDdyxdm+YesMTmLoBcZkPyWyH76mlE3SmyMPOSTA2fk
3QUjhAoSeRnC63nkbUAKDME98H2cSlDLwc7RbWlYKEiXHBUwxg/Q7/vmq9/IxlsDZxFyuzTAje3c
Qt4URhX02zajG/FcA9D21pVX+OYmtcz84A8CQ9s0zBJ7o7dYNR36ohmx70pfoR/haTaMsduf9JNb
nvRlbIzBCKC5NTlrCp4yddF02ikLbBcNGyTaDC3HSgs0eHagxIwzx0CH97eUePrh9th/+qfThaal
Pi4yMbwxzaF0cHNhWTrqSbFBnlA1tUMnX5fW0BTHHqC09ox0R7vHqF6Tv1A8TL7YVLDwwSJdvXe9
weoRZqvaUSNUEvEXeIntUxgmlrqwIz55fqlfjdUGerQ0jSZvgYK5Bj7qBABFb8rfILfj7RWWXb2O
Ef9NNoVV+M+3l2b+WYDO0u7XZIBiIDomI8aIHyhxVKgn1ZAH96lG7P7VU6Wo33Rmo1QkV7LyDtbe
c4+aWerfbo8+f3wpq1A840+eXigj18etrxoNnB9vXz1ShUp0S/4zHdEgjws6S8qxL6e2Y2O0RX28
lPCmvD38fLkVtCGoMHP0iLfs8Rr667QzS53LddBObuZX2wbpS8xSYhX1kdBX6DXo1bAQX83vFwJX
hQ68/QfiMW0PA6CsEXMEN+P4LhSH0NRpAuLiYK7xcVW/3p7e/BZlMGg/ZCgsMqa319Pre9S3yywR
p6r3MEfqzEr6TS8FKoChyd2XXg69l7iq/j2ggURiKfxjki5a0zmypIEUs9cwXJHCD0myqK6DbDHv
sGLAVvrf5zhCZoAyKKOLyWQHqbRqkItmsAwBGPS5O0k6GY0jP4FAdbO1RyqEnzwuN7eHnWei7Nmx
xD2+iYYxK/Crng8EKnX0EyIjWM33OiQ36Cso5ggf2/AkicufJU1YKrSSv00G4W5JjtT3/+VnmGMq
qmkE7MrkE6N1hXSRZOqnRpMUgEJauDOgRADGcRPpHhcHeN5Bn/3Xe771WJapQ1XGX3qt5yUCOkpc
rtzsHFOD2uH1RjNEXiE/Yih8hLLGzbKnG76nxeTaW+5b4KZN4Rlfh7AzEoJCHKqgFiOfwoXiRaNW
Tt6fbq/LJwcbJJUCWwfgLWC8yQ9CoSCJkEzXUacP/Tu58L0dDBV1FGIOHyrUsRfu7fmxBi8lEzWD
tOU9t8ZA86+LxAsId0NRO1+HnId5VRZxdpEj9GMSZFCLhTtkfmmOiF4mBk/LEqjbXA9mO6EHSzkL
T0qHAPVTVSAtvCdzbDbI1XnYnaJ3bm4SL8/fDWOI3my5AQXyz+eOBJG+B5c3SMtZxbbSeiGlok9P
aV3GH/yeGqc7xFfWYRpbw95xXPU+REBsIR6dfVjuaXb7iDMlV6REez13hUepcVtaIGGHcvfOhkhJ
4REQbTXa9Yw2k/+4kXQ6LURcNJdIyQGTXo+XwnjrB191sKbAVOpYaXXyomdZGQEhcFH2DvVuWOCJ
zqfIkCyopXOl0VyaDJnAkQO3YNmnUlRZfUxt4e/zyLRRYhNJ12IOiI7/wrLOiswcXzGWGAWXKIXd
aSTqGRHGvGnsniMU3VBGGuSkeButU4aXruz0ANMZxS7v1NyOvphUAvptb7twzSC0xN0xr3Kc8RpU
3qWFgzXb6/T5IUzK6A5jUjVPjr1eZCRf9ik2q/o1LNr4DSCERS++9Ev9qcF4/EfeenV0wm0x2cK6
9xfysU8+B/VetCVlqm2URiYBUqPEOdrXvXtuAqm9U11ffce2IIXghZsu8miRqy/suVlIxpxpNY2g
dajIQGyv9xxOGHiVsxwniEeDdJ9qUXyMMsviNHcIVyBtn+kbzLCQjCS7gD5ye8vP7jKdkjrtD8hk
JH80nq6Hx320CjtQKGcvrzDNa5HV2pdIiXl70SB+dnuw+VwNrk3mSSmf4vo0A2+0ykeyKg/PgSRV
x4yy38sgcu07Ge2bDZ5qBwQVj2ga9HSwbw89f8LHbwrKFqgt3epZ9q+lYNUR4GZsGsbfwMfrewUn
sGPVSsW74YkUnJfvrytHKpAaS/zfHYiOhcP+ycEbgfO0FCigjmBT/Xq1cbeQ8N5uzJNWdnB5VplW
Vc9+50riycIybljBLiJ68ak3w7cHse4cdClB+UjJ2wCNONVTH4pRjnth2//pZ1ylTLA4oaoLsOww
CWYBTlKlatJYoU0Ux9O+rRRJ5BuQamazigq59yHPWehfZZ4roxFjlKgmQjUvkQkrXPdgQWoGB4Mh
b4D7joVUHcYi8UXuLUu7g0Mg6cBjeuDjAZjYXW3a3W/ghc3XCvrVcEbhPMOm0pDzbOtlVfCx8OXH
Esp0bjRUbYX7FR8xY7LoQRAOilk1nDDaJsXWdzVzjSune6y4Zqgn+y48OUWnxUE39j7q1X4/mEX4
YCK5vHDaZjE6y8wPQaPA0GltGJMUpObZMQ2qikjLaiI+wBd1v2HjV5jbUm7dUdnKQuvSxQb7+fYi
fDIwjxoNZWC55CJTwi4CnHXqcAWdbFEoEJrVyH3zwfE1e/g03ZoCVPPiuZ40LBy7+fVCRAYNXtDL
0Zj4pLz1RysI3qx7riqhxJDHlHwNyjpXVgI5vYXS8jwyHempgJzBcpPkydMMz8qKKmkg3pxrjPt+
eY5ZhvuqCbTqqUW4Tmx7+ugjY9qQqoe4wj/vGdQRksiaEiKEV8q5tHCuPrt1SFfG52zERFNnuj7w
EvKpet4Y3tlHX/M14zV/rFOZFo2ijTKHlZ+jIxt2xzhG1R+Ub9Ot8Cqq9re//h8IzuQI/Gkf0XIA
pETqf/0zsE4A2ICj3qmV6iQ76r6EMyv8RRUGPZCXYRv7aQPsDKVAkIaNKd5cUYIMzHBBrw9dKiXO
q4M/HHZTetT/6loNeqxl5+aTisbE10HxPJxaGrnJ107fJc895EOxtrARrx6BryD0V+ux+2VwveiX
WRN4wC9OtIfCBgS9c0Mt8J8tGbndtWSU+NzB3e8Z3ArhX8ATcIw7BW31rahdv9hhjIF6kJMHlrIX
aSXh3mhBLxIO9DQKW7Jjb+gQp/5/geLlhwJQA5K/aCcG6xKdGyS40QWyduxYtC9tqw+V+9puMV8k
vk2+5n3Q9A8VzO0WmXjJy+8Qk5G1H5qI0GVC7E/ttx0SFrBMPQt/H8vPhyfUGLXvmZ0o9gpVMv/1
9sf7k9VNPx5EEV4OsE5A27Xrj4fneSSQ+HdOlZ70P/ukzYe9Z0kGxq1gi5Ewh+KIdVNfIXMbl1Zc
f6g8ZX8kjtDoDsuqwOC3yatHHSQzYohWWv8HYDP31xi/l9nCFfdH1mLycylAWPRrx4SBn3z9c/2k
a5Bfs6WTNyRxs3FrnHrXqev0+H9Q6/buG7WJ8ie3KmVrL9EcK+Cwt2QyZYyx1yoDQkxSVbQaeuRS
V8v6lq1dH+qoDMCjo+r4MTgy+0CL5OyH0gbhs4kpGUpG/iBjT1cB0dmmgxo/iaw1gG6GhmDgMg7w
EWzwSmCXNyECwjY9zGOUs16rzGv6fFshhbR0/lUmO10McC7kiGgGjG//9WLIFGSQArCdkx9TlPvB
Qwcvd5WCB3VXRdVn+luC2TeeeW2fyI9mUdl3uOBJ6R0QeLlFw72psruUqs9SDjsPdEcWvw7xCY0S
uIqTi9moTB1VJi05hx7eJE/Y5wzvgV40/mMBce1Aj6ZceIfnI1KNpexGYI/ylDGt3XidhsFQaMdn
3y1VGca7SkATm02xcsv+hHdRuPD2fDYgLXOuO3AU1KLHv/8rTcfvQTFVp8zOCPVbB15A2Mt9Hfk/
Mwfjt71cOll5uH1W58+sCSNJUNykzTevPEeuFNuDUmdnSDclXsqx+V5G2oDLCrbNaw2BvnxVwONf
GHaeNxHfkLPyB9DZWVgRpzhRC99Mzq2N9+IjPnRNug7sLv8Jhx8kvqpbA47ALeT+1SCkxghWAhpB
/e8Lzokne4NQB5DMnuypxsTIoSCCOYOZgceNmOmW+9B7N3QHcYY8zRbC6U8+sEYpl74Z/SqLHvb1
B646t5WAPRTnFEb9Pk6d7zY2gQ+gscs9sj7e+fbH/eQxZ2p0cNg2wPJm+lIJHfq277X87EDew9Cp
x6IEPwQMPwmStX5XEG94W2IcRb0H6o06rmhS7FiVDtHPhVT5s7nbVL3w8EC4Bwmy67njSRBCq2yK
s+s47d5Vh+xBCxVtACSRPmEQQKfu9uz/8AGvrzKTbU0MySkGhjItGpRBoNvU55Oz4etoSTkehsMU
yDr7MGR4yaPqOYoz9qXL0DK0ex+cqJs+yWDqEoTJtbbCZTK3IJXIiaRBgFLwoLaBd6Lbo4ek2Lmm
Z5vSTTCOkusBq7KaawSJR6vWIMakYbPzUI/FKdeCoLGRAuzdvtodts63J/rJGWb/UuGzdcBfwBSv
V9bWA0nrjCo650UdvcgYr+0iDC0YUGvvsmwIj7x7x9tjfpIY0g4h/xpDRcPiDrkeNFax7iycwTzr
YGDPfM5ig6Ks9j1vC3VvSGVwUT18rzy7ZqVd18jucqi1KkKJqHsi86P0/3y26BKpcNl5s0ag6WR/
9Xblm1gGmWfXV8IE/x5k/GJ0Krotsp3qQxaC+lpY+PmWHsvJMvh/E/AtvIrrNfB8bP+CJjTPUYMb
KWwkwM4sQv/qB3KooFpadAuh1Tw7YUQNIaGx4DeCya9HbOEXW1HFiKEzDO/4cunraBhGo4g8aba3
PzENff5vVwcI4ifN/vH949pintejOSLMCfI8m1vaHOofnl6VDUYiQRQFH5Rh8PrduYOHQmieVr6K
tE0bQuBAzcnVXznZkf0G9koq5RUnCtNTMLoSlEPMPKKDSI0Ic92CpjIN4qCxNmnYWu4PvAUQyRKo
fop1gABecei8xL3rZDR7HmSrIt6Ce9TB94lb/cWtNFd/HDkL4Sob3edZCCWosXskzlOISdSsJ84H
paNEG4Qfpf4OKqv6RXXjUtRr4A0yVDVd1CoZZW+rrxI5Gg9B5nXAWXHBRTFIR6xKxJqzg0KOcKKQ
C/yWJbwjLmajNY9jQB8eCiMQO0hXXrXJ0VRINi3nMaJN7tpIwUgySOF1i8CP/FrnWiWvQkJOZ521
xXCypNzGNEXYzYenowS1sUSKd2PVys9KJ5Qe/5NEb5xjEKSZ82B4+PARxCviFFtOmQCdi5SLSMKy
X+Wp4nwN0q7VN/GglcUGz2v1F/Go0L4lHMP0HrlthM2acMg/UPAsfhQ15bN9LSvlPedZklaB6uKj
EYY4kb8UKQ1Xra2jNySU8pOvu3mPHGronBEFFnDssjBcxw1lug2u6+U9+OM0WPt5Z54N2G7fsABp
XkIzdP5rQluJVlTfE1xzVNd9y+zY/kVpUnG2ED5y9zlJaXOu45A8AP8JuJpr6O1V9JjgOtw+BngJ
fZiVSRbVKwHl31xDtHwlRRB1V16tIlnRUy/MNr5dyhWsrKT8wLGksO49xQvw68RoxcdgybfxpEvQ
0P9iDU5ln0wI81D45di4t9S+faXcibVHqdu4m8KetdcFerVIrBYeCq+93+cnY0hwEQAg51arIDCy
jORsvAAw0CwxZJFq+zvSC+mPOlPb8JFJeRvE8a16O7SOd+dAL1NXeivX7XNv4WK5wf+177aFE+a/
MgfwKOGe3A64WZp19FrTPVThFmK0utabUjFfELV0PlrsUaTnmsI2nu1yiPmlmdWOt/diJN4oyPRN
gYZs2g84xMdYweCaIDATyui2/Sgq2iH4DyH0vQ1QVBqPl4t2nu9XWC/UtNvRoek8hVzMzqCM4OuM
jUUg51BzDLVR3poEguC7kuW6+uRC8aifNZb/jQpO2nzoHg6UmGzbpZoePTdqH+RGKdLvGOOl9YlW
7ACqoy3QGEKSszT/q0s3aH+Xnq8bjyWA0WEX63HSrzJ0/u9S2be7FaKomcYnAtorwtJ+yjBtEPdY
IMvdfR01ow1FgUrlGuFlsqaNA8H2EWygiO/4D6NtBSe1M9ZAESlPRsRKI0OCWOGA+5/if4tF6KGx
I2fVMRpynICGquoxSQJ8g7Cxi8MA5lN6bp4BnbmY4UhhaW1wCMIaoiry9qnAZlA5kv5Ie6MJhI2h
aobRaIX4E8TfuvebXWJXiAmpedSD1net0j0ag90PL42e2cUj83XS1yAIOrLJqABIpuSq8VWvKlfZ
6nEV/6ok+NYLT+UsYODVBsYxghpou9MEv77XNcolGcKN/Vl2VXFyQOpiP8z+Q4UayeY7fdAVf+9E
TrgEaJg9XzSqLNC49HJGuRlz/Pu/EhxZt12rIcE7G1Ei/UT9/6WiZOFvVDQzyoXwb/Y4C9hApIl0
/8b8bSowJOsIFohIs85JgiF6mg0xfvCRlq+cXoizWhX9QoA7j7ZpSNCmGmemgY2bsrwGKkuRkavw
r6FEbEHSyo9+lyY/a89QHpWi7O5ko9T2yiAaPMAQQMceqNHfbr/a08yKJjeQFWqX3Opj02xclr+W
GN/6Fo8sM35Wey1VV1pGF0ypU/8DtflgV8gBqdSA0EsHs7gF7lhgKbBQQ5ivvGxDvqd2bVCYN6ea
vHGqBMjVytGzktW5s5MDtfsl4fDi4v7Fw3uHaJe6kE/OC6kjEI+AlBmT0JLvXE8b0Za61LklzqXm
p6tIwI0OcGL7kpc5sQFyO9ljiwintenLqPzIUmc0/9MRmMf+AavM299gvgBk8HB0yHUIRu2p3mGA
9VPsqkl3xupUID2g4MAlVZWOzn9lnuxKchfgHp+cK3qA5HdghUAVTJVREl82h6jW+rPIomHV5p44
xFrYfuur1Fki/Ewvj3GD0eCnHDLCLpF6vl5pI7Ak7BHd9LkWhepubK2yAVvmqFfZZlA9eHVRoPGd
xr9ur6nF//bvWJRh9T/YJMCn1KanYtlemyEWWajZswVB1HlykoT9xEEsL4PmufvMbVJ3EyfkW180
WPeX26NPF3gcfWRucrCBv9HznU5aYCsFVvGZIhCUqjhJzVMYqc3RKBs43bcHm24fBG4ocSHwQkQO
n0qbBPnmEKI+EIbms9pWo+OBbnsrcItIctFHUz90F5PvhSFn7TRa+aTlqOuA9YRVNq2Bws1uU6+w
8xdMwmFIrGK5FxqCAYkZEJblsXsAHdkq31K5I1Ynnh/sDYAZ7SN1VVqfheXiXdOVoTlgwyXLeF92
gRXsHBbpQWiOwQOrYdyGkK3VfSHDbnCwH81A1ji+tM1PWXK7CwLhyntUd53xfHtB51uWycHUJnGi
i8viXn+9OnD8llymeqncLj6PWMWHgvzgJay6fi11pXGPOYf3+/agM1AnA9JBQucY9Bc34Qy6WLtW
NlhJ+oJMZ5Gt48LB0bI2fffeFbUpjh6ilxu0nGJ3F/eFMO8sRJwOWSkV2h56SpOtFKPusz3pbHfA
djrqDiomP9359u8cH/vrgzUCibmoiG4hLU2L9b4AEIOyp/qMXWwGrYBaSbXXMFtcuBTnR4hxbJaV
HJxS4xQ3rlQpupa09Z+bvAz6XTKYPwWIMyx1G5kmx79PisuQ+YzaRbyH118ctiHOYygMPUuJhMRD
6Cbe0URcol94dz6b1N/jTDLk2lKCqJVhopIL5Jhw2uAQsGkue2e0QwdIdntanw0HEQTJOLKIedMb
jQMz66xBe/bpfhOyZf69EH70n4wN9FJtdL4vKHxDYhzvXYacQh/8IKlMz1fJNJywfcdYHE+Thqrm
679Oiar+SBYfz+fI1Lr+Unkuq0VAD/nF7XLstJS6Gng26bWNjjfqx+3BZo8ItUAeLSAdClvNnjKm
DDSgFQu5ohctDWvsIePE/iDxg75j1Xr/AErMfxF+kP0edEtvFw7A7BYaBweAqJMzIbc5xZ0CFtCG
kHrEC1kTAju2WsbaJkHpCL9mN3L2VRYmR8UxhoVS3WeTRmqRCBgwHPHB5PbzLax6S7MIXryqcGjl
QJDfYmXvvgzoDb6k4ZjWt7VsYPoicuOfHzMADJRRQIzpwEj4Cdff10QSBs2mPHqJA4qlWhsmazyv
pB96mWfH2iuXanKzIzKOR2jNpgXcK6a5DdhOx4uBFb7AQ7CkOw/30WzX4fcAeiZMenvh4ZydEiw1
RugVAqZQDdFfv56eahSmSuiFYFbhVjGVk1j/aQ/ZkmLFjIpBM35E241MSsh+2jSkxNEKUd487l8s
n/LIdxQ0NXMz5NjGboKiqb8YEZW0g1obtrPVaFxRY22NPM/3ibD7u8j0BYZRRlsOBxTmK2NTiay3
tgjUla1H1tsXw11u5FHxYllYu6SyXChocUg1XknNgCRZoUpk9Tgfk9FXezWMfEo0WWKgD1sEPzy/
dJeoPbMPiSkKL4ZJRD+CJKa9koJIzqwcr34ZDMkEjdGZbwoyTfvcqIuFfHg+lCCSZcOMEd4c84Dh
n9sKwp8XaCjVi+eFtoqzdXlGCEfUu9tX0DzS+sPmkkdoDuguStXXOwa8rU/qqBYv9YDw8d7pyuiA
XrCNp5jjV8VvbJswJgXfMoi9p9XZM4j/gbr50FHsUJwyToHtDoOXbOTSlE69HOcYK+VlB2igcTHe
DnR3+C9wMQWDcF2rvwXR2oHeQZ/tpGpUuAokr8yfcsiM8QKeZXbVjNxQm5CVHJQweZb50Y8NMWiv
XxSzbPDPgVkM+Surv3ZqkV561UT3HgnJPXLvysLtOguax6+nUNUApDdy4CcHUbHj3HXQLnrJPGp5
awXp93yFLpterwtfzst97GHOtDDo7EofTyPNQ4hDHFCAUtffss4tHknspl6UXKm7PV6gCZgUfOm1
DeFa+5jAxN5hYfbPTwnj0j5EPJloADLO5NEsCoHnlVY0Lyqa2njSo2V3h6rs0YKf896QH6MhaKhL
FZXZMRmjQ5SKadfKJhHcJNhpPFT8K+FIL0lNTRMvLWAcK7uRonjntGaUbW+flFlOT8/SBDwyShVC
EuHEXK8uWCNQbUnvvfZg1e/9nFa04rXBA5W+L36R7g3dV57wfy8fKdSJQ82UH/OiLf/xI9McB5xl
IpUkg4iypqUFHDRH3FGRXYxIkd56pGUeJQp5a83xza3nlOEhE068cE3Mikl/RmWxaWGa4HqnwLtO
xdk4A+R5Af0YHbtckw6N5tf3QasYiA4mw7eQs3jIudHuOjeK136fBu+3v8B0e/MbyGCYONkBFI7p
B6+6GAd1uS4u1K5qlB9FhlqwFb1zK3WPGuiqDSnXkhr59A4ZBwV+Z/LtATaLKaRd0SMb223y+obu
z7btnW5Dh7g/ep76iorJcBToe60SlDgXvvP0BhmlP9FEplRIk3qc9/V2s1Mh10qZthcWtz1WKIEe
nU6Wtl0m/4gzq/zHsGwcDi1kKnQUUohFx9P2V6FOdYMSd+2uudjUrg+mEUCP7C0shk1P26B8GKAh
oMan1sYN+fZnnR0shiYjhZlBagp0fFqolINBwRmk6i8ZFOK7esBL05R0lPjzSHmVHTncZRAg6VTQ
/uO1sPpN6bXqoZP++Ur580t4L3jr4bSC7LleBK8b0K1tq+7idL36Cya1dRA45F7KPBcLs/5TmPo7
0R3HGgNDikf/X+m4HitsfMmIRNlf7KbDJUPzh6EGYOWWwOQH08JrMot0sQIO4gOLE9nwUTeKkq2q
puPje6ntvRaKgf117QT5k5bRk4cN3mnSHeKp8XchokihgYapG/ShvsLbGmey19ufbnoFj3Og3kNG
yyGxACtcz8GysIhQK9FdWFMcd/tMkUb3AKoEuqMV328PNj8QZEojzXNsNsMxmX4c5EOHyjYVHOB9
5+wptKm2Ayae9abBKUrb5jhlLWlajIfs+iMhio+7H/UvEk9Gv56gcBu6NFqtXGJorWtVkxBMrEy3
B4gr084rPGWf5A5IDcSE3HUFEvXrP08aPuJISGSFaeyPAf9fxzIa+XQlZiiX1h0JWaqRPsRxL6/a
TDZ++4BOz7fHm9+xqNDhf0Ajhg+qTzU1VKfI0e821ItUWc7WMEPacwy6BWNt7yQ3czdIkyoLWcsn
X3aUCxrTI/RDSA6vJ2l4pSX5eqVeMr8o9rTComOMmsSjGKpsi2X1EsRyvm2BFI8lRnYuyKfZQ1JB
GRlQRb/g3Ry+lUNZAZMlFz/1XSOU1e0V/WwL6aOY87htuVLGB+avL2gMA41mBIcvZoIK1CGr7REz
39hFseLed7JtWjUt/nZtkG+xITK/xr60qA85+6x/OlzEoiZJzOixcP0jADRnHkLdxqVQc6IxvRhw
siHPWQs3lVENK+PskSOXfbk999njybAI/Y18ZXkMHSaPSiwJqxUi1y/JgLqqoTSjOiyiUzjbSuJi
Fk1zb5bQBSzApYfbQ8/21ChBR+KigRVBin0arXGiJYkYVFyyxA++R5ha3dm9Y570TE22rY+q7f8w
HvU9aGga4izWZIUtvGv6UW3xogd6wrVtdtg0qkHgP1pN6u2LPFrqXs6/KVBB2ISIBHBBwGi9/qYo
4GaKw1m9QOJtX8dO75PWKMZOUop8E6FQ/FrEibGUB38yKoEwZCKNJGPsPVyPGsZDGxW1J11633y1
PcSjUkWpN1gMk+bklfYrlqtyCaw3O7BcwWgHIKeIMzP38WQfAYaO9Aae/cWKmvhHVhm8g1qevTaN
ab7e/o7zLTsORSZMnEl0rU/uIiuU9QIEnnRxDF++z1ov22udp78VmGE+tzq2UU0Fz4gYFaXi/2Fo
ZBfo1cFRJpG6Xtq0yWqMfT33TevdsD9HUPbOtojd4UckJwgwINksdmSWKComrUK79vbwn5wYWNEj
Sp7LanxtrofvkS2nl1d4b3qQpb+tpK/vcKLKT72CFyfBl+X/67VPqohwExcESRzMucmAOi4yrZ2p
3hugDwQ0GtV7bbusei+RkgZjAYr69gQ/2UVkb3SCgZGRwUzZLVFVaPHgavYF1xFsxRGswY1RqkMU
92KdK2hhPT8bbnQwHVGAXAjGZNM2BoadvWY6lzLRwq3I6eatZNWRDyo2W0viKJ98PLpz3D5A8UBA
Tj8ehMceIaLBfesULVcO0EL0XVWNoCEhS6rYGGWWH/95OceGoDKGYrRRhHq9X7LQyAhgfeBTAofx
reY10jO8ka5bO37+8/ZYn00PAAEZOFIorOfkVHqjOYNJsfqtCO1sEyi0d5MCM++qr4IdzIBf/8Nw
rCNFjdElUZ9c5hJMUtFzbb/l9RAUqzKo9Ds1KKqdq4hBwrmuW2qlfDpBVIjRIoZOjGzi9WLSYq2B
CkbeW6SmYbUGmOA3d2WAS/kG0fog3AwihGNze5qf7NCRrjimO8AzeC2vB20A+A0opUoXvEsk+UtO
FSNZt5nfVzsKoGLpSf7k6eBy4/BRQ4WePK0hIDlXejFSOW+On1beGgCclOygMEn7AWm87EtWNl/C
JFmyvJzPEngR8d549oGrTl9mJS58sufYf7Po1w8rJMsQ2MIM56Ir/dIx/HQs7m6aVGR3YgoLQIMJ
ue3/4+xMe+S2sTX8iwRoX76qtm6323tSSr4ITuxo36hdv/4+9AXu7VILJbQHM5OZ8SCnSJGH5Dnv
MjZJQIdPf7TKzjgDvOifFRNFprd+PIZF9rQQwYMe98uc9sW9UnSww4xaMCwbbOlxqlT9hB+J/dlT
gbS+eaXcBpOn5otg6liDC1XdOKgB9DR+5Qxz50e6nSoPblraO4n69UIhGnxaQ+XqKOnGt9GEovWe
YjC02htMpJojNz84IGNKP87c6sMi3PkJd2rz25tnlAoIFQhpygW7Z7UHAY3EtKzsJEjSIXnQ8t4L
JteoTmqs7HJrNhYKBQ9eWg6lHYtyw+0Qa7vT7THWkwA/p/IPrwZTmYcO2udple8B8jdjcZNBCZJm
o7eWDWr0GbHVcYmDGZ2Z98izKM85qBVAiu3eS24rFDxoKUXPmc7QboflNXNea44SB0sMActv2hYQ
qdWPbXTgYHD2VLJeZ01ZlAUKrnLnpvC9WigAceteR7g+EAj7fLLH6o8xtpUHW+u1b8nY91/uLxD5
t7upBsjD9UW41ehmG+fLKErjAJ8akOWgtQsOn3H0/nZbu/noRbVafWvH2nL9jB90uh99Z7DrF42S
9JTugKgG9pAM1AN0zE24PX1SgG0fQvy/Dm+PR9rkhJdEDgrOt9+yDEN3NDn/Ak+441OGl8HXyMUA
wctm67uYCmuvoL81QB3UB16I9KL4121AjDtxflbZE9jVhF/VSS+fKxtVog687ONi44Fzf4Bbn9Om
NwTShIYwSMnbeJ7ZGw0yblx4KSgbOAEhDffcz3EznkrAzsuD1zeqA09gWtIDzJ5up8+3NV6Y7Oji
cl/jZiPT4IukOihOR49IZvDaHMGA19yfZqe5FqVa/WA2lIf7493anOiFUoUAhkp3SP75i3h5riRG
3IZJgCDi8CUfe2odBq4lj3a0YGD0G8HwNWDLUMWGrn8bbHK9IZswbQoqJWz7j6Ibmkcd09T6w4SB
3U6j73UJ2dMtYBRQqzg0pMTUbbSiMbSxj7w0KKo6Dw+5KQroDlNi+bSQlg6Nvyb/24U3cNBjSSx0
ihFKta5l7yceYo/3h75xfAEspqLNXAPsWHP2y7LMB0Qn2ThaZVsf0XWaWmgooXceQ1a2rw19nDxQ
Wqv39Hde0aC4WHGR45ACjgPkd829Qu06MfK+y4K0hLlybPAz+cO0Q3Gw28xDRIK8z7/LxjVeN1V9
hQuNO9DUWd6HeemH506v9zwJ5IdeJU2QDxSd5A1CNhhuP41RF44Ec6dBiWohVrspZTAf7mx0uT/r
G7sJX3N8xQG0UCf+5ZDyYnVHEzZtVoyAk27WEw90FeNM+Ax55Ltzsfzsm9b5fD/iRv4gK/LwoCsE
6mpdRtQzjnfLiosgj4rwaZ7tZAJQCHPax5fxR9J4ypc21Fo47a7zRkwz35n3K61ILpng+l49F+wY
UZPFLAJjKIMGlgktZjtpjlGulJ/n2N7NzRtfEcggZWig1NxX1vAHlAnaoh88Zjct+vGEsx+Lt4E2
1e3kjY3PCHFOgqYxQiEzr5Iiri+RqcZ1EdSZqQLRbkV/NEXiovNgNRX2ae1eq34reQCDosQEV1GC
pOV3frFy+tSwRN4sRSCSUIeECqlsbhf9J9XF6B2aAZjeGkZ3WNA/tA6yL3fALwBPLk2Z/7i/ojYy
B/JZlJ3kq9rmAnX7S4ZGj7CSissgFrqnUCpF0DKp2Fu+3ToBsGpAYkamnu5HXU85fgnAhsicvHV/
AU5uo1ZV0jtUS+crnKr2MvP/eUyTntxZj8NPJ/PQPHh7QBB29NjIUVyEVilhEWggK4yUvprhPk1p
1D1W+IVPcFyG/r02eckbb/ZyhLzkZf9EvgPX5sZFl0UFFlT61UC8s3yIQVH81HtLaY9ttux19uRH
epnwZDD6etz+KECDF1idRXjeYfaF0vE1XLIcszvDLdovCm7p8dFoynzZyUJbXw/4O604DhsW4moy
e93tDHgky7WeRac9w8sr8vfmJIw/lzSaT808i517k/w7rgfIUUvNB60xTvZVxGaINW8qu+UK+GvB
lpiuhlCt8mkE6hEfqoUXvKqNxV9UbRYM6iU57f76WW8TOcO4JVF9lvcmrhe3C7axalSv61S76pSl
Cl/vdeNLYdGLUyLP/GdQ+vTTYHr51/tR1ynwf6PyLMXUh/LoenNGS28NQNO0q9o0WukjTOHpsNAs
83g/zsYHlRBX+QjlOvOqlDfjeukmdaJe8UA024vVtWI49pO5JJck1dVvgw6U7vwbMWURVu4OFbnE
2xnFZt6NVK/Sr4VeeT2o65QuvD9muCO/60MKfD5VuUr5637UV6gSppT5BHAAVoo5XQO0jGUYKXyN
xjVtl+pTrJrFUQ3rvjw0XML5j/HJHM30izYgGHoS07g85bqwdy6PG/uV3vivaj9ofJDMt2NPjVbr
s6Y3KQs7uYAJZYePKuR8x7dyew+9s74zyBGjJS95MdIvZ13jX8wJEwjsWq5ZOC8e4jhKc6wn/anz
MqGdJkyhUr81nOo9LNy9GuPGAiY/sGNAdzhk3VV9I6kLr6ZPbV6H2eiLo2FNqL54uEo/3v+sGwuY
oxtGDmUNvu36Ml7mesPjxTDBClnCe4cRDLjCNg7NYJyX9C/aY82egMfmtMKq4D7EA91by8SITKEV
noQMbRyj+dJGNVSKDmkJ0w/hfL/vFi9HcmgywyDHF2nnpbyRECW0H0QShTi6C6sVFE1LSdNh4niB
WvK9BrWFmFtZ6Nk5iZPx3aTgxfqIdeT4xYLy0fqpBQ1z5xDfyIk2PWY4hpBbEUGTH//FJSYOp3ro
rUy75mqUZk9YJNRAZvNZmz6gJptpj+xs9UkTsZrs5I7N0VOvg/GFego0ztvISVQ3Tg064VqLWM8+
KOFUIAXmpurJyAekmsEG4qaYZGVlHS3+z40PFUEL3r7maH7834/Qb3+EoidjvGi1fm1UrfsIaKX4
q6BEcrJLqz3w8DN21vjWdCOUq7ONAEG/6mw3TrxAKPf0q66AxuBkzocjHVD9G2BLL8VoAALvQZhJ
tOf0uBWYQ4UrMoV7tBhXm7ib887Vhsy4xpVov8cWCgXPcQHl95xAHwb6OKfu3ziMal/ePsEc9dJV
Dvgf18TVBI8tjiK1aVypM7f4eRreOew1GN66vSQnBPKXy/2AWwMF2CnZEdhggx+4DTjQhgAO0ppX
t9La95k3Ds+VU6UuZPLMLc5KWcbRIaJ2Jd5+uwCPhsMKwWVxXaa3FzsJzQi3dERlXBVMGc+lq/47
RmL4oJdFrfp1ElYCjTYde4ffGC/CMIAHKIGxkW/DFuY0aIiBG1f2af3JQYvi61AM9HzCxhj+CzPL
wPQ6RZ1rZ7hbxx9IGPmIJIOBKb2N2wCoVEIuJFd7Meit1fNgTec8qkcFtm7t/E6ekh6QlGpo59PT
vw1ndTn0+5jPakNPvmYIX35a5tkN/RIJHraqiI1TFUs87f3p3TqUOPgQgCNJSvzYbdxFz+IKqKZ5
rbt+uSiYRUQH02t7G7EBrxyPU045Z+dc2FrCEP24T3Gkg+OUmfPFSspLc54sUZhXNTE/dHWkX7um
Ny48KS3Z3+4Rq1Xmv+6Pc+uQ5zVLAQrMO/fzVUwFOJqBBoVxhT+XRij+xPkZFn1q7mT9rWXDWxUg
CI9G5OpW8+mo0IrrwQHW1CjOTyWu9PywjANgUXNWu2knmvzVqyeHfOKADqP6AARwtTnQaEp6zW7t
a6lZ4ZNe9xhbVlP13AgRKHWaXzRyovtOg5qAF09Y74Tf+JDkIRD1HHBUwtfuukCIOkfBdvGKPMZk
X5QhlNbuijleRTkt4sFWhJodTVzW8p3IGwNnzaKWBRYPJtG6TxTidWAPuUtkCwYYftXGMUz1pPMx
JviPiwb0+QjKK4q7U1WV/lQlpvr2xORQxKSQCQaSF8lqRaV1m1aoKjnXylbTy1BoOHgqE+2N2LMW
LHInsz3TSc13No/9+pPTrAKPDOGGN/Krtq1Lr6+rXefajIaanBrLQJ5Ra7z/FExcdb+2R+M35loC
uGTalxh/uQpebNfZWFQ+c+Jce2WM+v6QT2n8T92nhXTG7kPlbGD3gaGQuVSO38O0+ib4X95q18gs
w2bgyJOvMcRwVkt90vVZnUXqXFOB//rSjbavNBP6MlaK1E1OvXHnANia6JcB9dthWxWSQfkc2tel
djxxUpGMsN+FYE1gA4Mg87U0UprT/Sy1kT0kCZlrKhdnif28jSl0+EF52fBxyxjVGpSQtSd6TWj8
mVHX76AQN1Ii0Fkayswsj801eszQp7xHQs+6RpkwUWClUGv6pYtU7NsHxfsK2BiieoBHVl+u5ImR
cmHhbefozVIhTl0On+OpzoZTMhmzuP5OOLoMZAfq0OuFYqp5GyKsZF2rOe77dwkud+0hrG3anmlT
ujvNqo0Xlqy0QIXgMAM+tc73mOeqZHnraiOOpB7g+2SnRqnzL6KIi6vl9epHF/rfu3gQe5DDzdBg
7SWbihy8BlXYZU55YLTN68RJC47dUNtHE9P39FEHbiSQ2R9QyBviOfmh8N/3yNtbaxWQu3Q84wh6
JQ6ZeGJos65zrkacZz76Yunf6tCYh7lxxA7a+/U5I2XkObsBkEjlvNUK0vOpxbpW06+hGonxgF9J
/SO2Jns+Yxpn9Sc0fvGUVpuSXuz9xfQ6CWBwx/g4XymPUga53ZCKvkyxZ2fWVU219NJoYVQcoc6Z
+tcWsdWHMco19ef9kK/nlZBS6xJUJ4p168KlZkCRG60BhG5T9O8jxcSBveEJe1CVJN7rLb/OAeCv
VdnC4EpPc2F1iKneggpmnthXlD2TfzVn1hCLy72mf/OpRRx0X2DD8RG5497O46R3mh25xLHcRZRn
ZDOS5ZjOjmJdbKNyjhnq5e7OubWxaqS4Dp1MIFw0DeT+eXFuub1jt1YmvCv9VqM5t01FSyptUlvi
dNrwqXYH92eLKMpepfL15YT3L9UWHsJI7LB2bgMziTMdXRCjYVVZ3mFSh+iMCHWSnBGWMr6jpbwc
51GD54gfb48M3NRne83WjYX78jesG1ON3uZmGUVJUFpq9hGTkSQ9ZXVRVUe376uDOS9d+OZUKJ/9
INtl2V0yEG+H7Y5u1yPEHAUcOUv8ZMTmYByaxMsQ5XSH8gmpZBwH07no/gzTrt9J+6+zoYxuShqi
LLGtAdjJzJMZpmMUYOusfZupAIQHbhL2N9GZIG6mMv3E7bT6mkTw+d+8Y9mtXI6o/fOKWje2jaa1
89y0letEHebJVJr5XZE5ytcONNDlfqitz4oEA0hI7rAsrlUmzLM2X8opi4JKG4U/VmP0yUvD+dgv
+Vd98qxv98NtbCFEsPET5SmDStJaPhQUjFoMc6Zc8zLGJwIJ4mk+FUx+cjJbLZ0Qm55BokXOZO90
cjcSExgU+ig0NKQ67ur21fbRrGBpEAeU2Wf7nA1j5FzQFrR+Y0Kp/WIbKy2YkVe5XbSDUacVQkxJ
gKpLceGQQcxOg6iV4+qH2i8WE/Hp/pxufUKOFDph9Faxa11tE1EMiZdORhJ0UBbHcwI8oLx4SMvE
D3AIHPFYVHbz+X7Mre9Ia4i7O91cXizyN71IhUUWIiaMjlagd4bzfkTQHC/AEJfcCn1Fu7fEqTUL
e2dq5UBuH6dgPci8yGlI5uS6YKQskEt0tA+CGA7shHxGVT3qCS7PrYCweH+Am7EQkuGJD7yOMvvt
AFMKcwjXa2Dm87H5pGZqfQjHovXwXx3VcmdgW2uTaxdfD8YHmHnjNljpaBFOSnESZHpXfFc1FPIu
XZ405fHtgwIjwh2d2YN7sDrA2ngRrZEV3jVPnOGcVZUTHjB2iYxHa15a59vbo7E06BTI7gQF89tR
GbjkJpqietfBHVXnhPxPXPpmp5bJqU2N+Mf9aFtzyDuW9jpDAw4i//zFipzC2olzbhpXi+b+BzTb
AQABiRLZ6X6crWOBg/gX3Iq0ub4kS/KWm/V5eKXpgTOKFznJM30S93nRALEWProrAzioXCTfo8lT
3+qyRlKBUWHxYqVcCyl0NamqOiCGuzTKNVs8t/AVox1OSB6g8doO0NInrzkzxclFHUjtp6Jsyz/u
j39r58MNABgDFpTCx+ouokVxVqPVq1zxfg2fQ1htzxlvlvelteS0HWyaQqIwdnbjRgMTQDkgSXT1
IHrgQ3X7daUhhFqFiXfVollkz5gvhX7r6LFxySnY6H5YorLl+umw6PoT7bLiQ2iFLaYF6tL+vD8B
v8zc1mlIun/yfuA5SPHv9rdEVFyH2qvCa5HnpCHBdD9Ama/Dw5BjTaoOHuoXWtYdc2u2LgqI4OLA
s1Q7hTTN5gOm6dmxsco91s3WMYAMNrsNyR2QWaskgleBtdACDCFUVfhEoy/SjI/ofSYQvOeof1By
3Xm8PxWbIdniJrYR8nm8+iqFpvSRXpnOdeoWE7lWo+me+XmoYOJXbXA1iwvrz/shf2WN1ewD2vkF
vAO8ylvqdvbrJslLbERsyui1q11j1WvnMytD0c6UlkXrw7DQDb9KlUJgk91m1sla9LE92VFLpy5b
MDUKPTXpLlkVl4/4EExlYCj9aB3v/9KNRMHPk/Q23vJy297+0MSpvNCwopBGTo0YsTcXvXeYeU9f
u0FX0tGvkas9WUbuWp+susWd8378jY/DEUkNFwkHNs/6qjUtc+a2CvZJ89QinJF4/RHj6PJgIlgL
iA0TmZ1NuvFKAVIlSUPYSuD6uVqATqt1qj6p4bUHPVj8Y5b1EOjVGD40c6N6zykUouILDDTL/qSl
+ugdmiXaO+E2shM9R56ddP25za6xI6geOQMS6coVYEUYH5vSU7mrN2C4f4zSoe6QlTZucdYciV3d
EllLW69MpK4oSpEapRrs7QfXdBRPMamLgnQahpPbR+mhVkPrjDm54j04Vub810BM+tCapbioZRen
p8UWyun+Z9+cgRe/YrXshrYd26GFDYcObDs+5AaoB5xkjEV8tpNk+jkuZsplLRXmHq9Rju/V+IHT
oflFH/ZVrTEPCzgWmaFc9VmqSNSzaXxmy2GGQ7k+u9wf5tbuIveyvJGPk8I0t5NtJZbaiGiMgwEq
u/pF1Utd8ScN6vFxMLPoyWw7N/uJmMJ4Keuy1XfCb20umnj0wSV6EFDfbXhnQXG1Ek0UhAJinFcX
6celLJu/Mq8UXyF5lfbObt7aXHQHJOpY+hGunxX0r7xorJwI7OTojseFm9CpMbvUOHaKq5iXxVSc
6Tik7pweugqbi0NZohG+g0jb+sRgzHmRSoFbypS3w16auteqpY4Ch/bXw2h44dGYW+vY2OUegGc7
FE0vQGAIM6x3soI3usE0RwGmJNmf6JDxbtIxtPK1bnD2GMFbwSAHgFoE78vtbvUKNjRypN1BtobT
OT0rvKBytFCaGqUPLbH23BU3o5GQSUYsXP5xO4ud5o1L6zbhNW6EphztzIjn86i00XJqWdPO+f5W
2VqrUMgRtpDZGaz8bTi9xX+mkm9uq6HRMTp6dszq2v00xyMWfuG81wHeGp5HeV6CQKlfr6sXidpE
OKzVytXs7dCvPYdSaj5E5TcPNbs9UPHGvnDxz0PMHDwStOlVujMFXRwF0tzVaYv4wDiXd9Dyq8d+
qR/aefC+lUbinI1MGTFRr5Cd2NmXG4OVaG0c6tFK4i+rb1nDRAzpB0RBp83pQ9vP3RNGc5rfmE24
x8J6BaDmFkEwxKHg64HBWrMOLGE4XdH1CidsJcoPTqQ4P5bUKJOj6w7NqRhTkRyWTMVWuV8WtTo0
rlfkqD42DmYdbf1m6pL8QTQr6ZtChjC5l98urRBd3Qn5G5ZWrY2XXDgGEsLIkPv11PXvNOZgD1u3
9b351txzpeLcq/nGN1sR+KIWgakP/0VOsRTHUPY1Dy2578FZlORj6IT5KQwN90EYe+G3Prcswkqx
ql9yG7cDjvTC1PIkBJ5vpcbfuTuCqogX83tJ4v9xf9tuhgKgT/lBKoeugRS2E/Wt4Yk06JNYCQ+8
/OBl0rQba39S82anPLZxnoLVQOZCOqTwflgdaMhMpxOW3fCil97AqKq2CvWTjbzt+IdYEsc7LN4w
FP+GmtZekKHzzJ2C0kaSQvCM9xRtJ8oTa45WDeoJNVQ3DbDpmCM/puP9nwlE95tjtNZwLuwp3mt8
b04w9EkMlGi6v4JpUg/VKLUoaWCW9jwd7Mlycm5sQ758DNNJ21FV2oqGVBp1Vnx1uSCubsdhB1Ic
/+IMFskUFqX0iFmcj0XhFvo/yTiaO7Xz7XCymOTgukAh+Xah5n1Rx1Rd0qAyoa74I1myPHZttTw0
ThW/vXUnpaT/P9oqC4e6F1ZalKSB0RXZ8nluFhE+JXiE/3C7eD69fWP84k9QhmA210Oz0mQxBwWe
OcL+YfdlSvPUPSw9ROXPeueF1s6zZmtnUFTlESdzDqbftzNZdE2lzGJOAqC2Q+FbOCv4emlrlV8Y
kZ1eotH1KsPXi6H9Qat47H5jZ0AMZclI2VBeN7fxazTFqqh20E9qhfO9dWbnoqVjdqqU1viclDSL
dwa8tXQA4MgSK8VdlH1uA3am3SeUWbNg1IS6HL1MKWxfj+NhxFe9cd5KYJRniLTaNqjTUE5enyED
npZdDUohsGPMWv1WaNKTT3WKQ+eOYgeDLidr9UYBRQX5iBcKaXXd+J3Dri27PM0Drx/d5gnD6MV4
Gsd2TyF0I515wIjoWkmACUD02znEXTIaRGMUQVhMdn7WEtNKJz8ZxXy2GmVZ3lVObu6VJjeD0iak
CYD+FIj/26CjETvNIEmJ/RSWFMMmM8azrp/G9thVmWGfNVqle7TDjdUCq5caEJAx1LfWD5OIsral
N2oWKJaIoalgdNoDFW3wyk6OVlyib3h/+2+OkrNK8ta4za7Zy7Mupmhpqyywmnn8yyunhznSjfpQ
N1rRnQBydXuPPXmHWy8aYCZUU/iiUpv4dl61LkK5Hr+nYCmq8ou5kG0PU7LY/cFqyLLPHtat2HSq
vVO8/VSm10x/DugOR+NaO3yZbNThwjoPqCEVzdmqu/nkZAiIP2P/ljWHeNIRB/WjOlTdg1CKwf3z
/mRvfV3NpNgr8deAteSfv6iqU0Ic1Dyyi0AvsuqHO3jKsz0YdniQBkuXt8dCTpcHg7yBgCG4jeUp
NHGTUMCzjBrrfaKV5R88jcLQT9Xu+/1QW2kA1oRsg9Bc5jp5G0oxO64iwKCCMowwwCpmtAZPrcPV
6n6cremDl03/mssxxharVFoJWx/NzimDKHatf/oe30m77ctjlZbwon8jFn4XFOBk3W8tqFXknY1I
g1cEbmvlDynguU+w/B3HZ4XtoSU3x0X2pIsr6+Dr93LUU4HtSzMPmgwqxGOWje2lK0kRF4gP5bf7
A9vaflwvJBmWcvsrWx2stmLIoDBVsyG1gYAikuWqUf4xG0sTfOA0/RSmMT3eD7o5QsrpOBRw36fU
f7tChJMtVZ+z8AXS2e/zLu9/zJYY5qPVKdYe8nMrpfEyRy+Adx1+8KsjvphM6LgqKz/Ny9y5iNIo
8GbTxIDBKCLlSEGUar+nSL41Qh7pOvc2rjecvLcj9OjAIwYJG9dVRZX4aKPiBmbM7lMdOdZOHtuM
xWUCdCkKhWy421iU/2w9XMIi8KxxLA+2W6WnyhphF2Av/1Y9DS4UMFBhYDE0idlbBUtMJ3FtbEoD
o2+t4mwMTV7QihDihERR7L7jTbwn27P1AV+GXK0WF8REDTWnDIpWsfv3SW4Mf8NcEA1msWr/ZWz6
t3OJGSRLRSUpu1QFVrfStOmGdsy7KsCoMzq0sTd9CJVES/0BbY9H7BLLr/c3xOYQeSiRxHjwo9F6
+wmtpV1qNPGqIHbi4oIXEw6+KPcdMA9snzielp10thdv9RVHbPhyMyqrYISG2jFCPiKlR/Mnd+8S
o8/a3altbp0JlO2pNgIrg1m8ytVzy3KJWlEFjlqI4ihsXEQPbeU2h/sTubUXuCFICAq4Cf56O5H1
1Hs9wGomUvTNX7mGwncbFdXnbvbejMdF5lkmaLBEko+9irR0gPQ0XPAC+GGpfsq7Mv7eIFi5dwXc
+lRUKbge4QrJObda/WVUIr9J/ghSR0Sfi6oJv6ZL2z9ow/SlbISxk0z2wq0+1GgpDRi9tAqEK4lY
A24uflVKReQJIYH6aDvtbzw5wcVKr3BWP99udTXh3uwtvW6W6B8hSnZ0Usc422Ehmq+YoeEud3+F
bK3EXzIJNJFA16ypZzHcEvyExgqokuV8SpU+EX7W1NbOEbfxsOVqLv13oKoCoVzPo/SibWerDHoA
USFWqLHaX/Labi41L5f3nQWm8SDCuFKfywU3zvuD3PqKL6OvzjzVaeV1xeVqtBjq5wg/mvZcFFrl
+ZnjTerRq4Hi3w+5Na9yQsHYgCpEv+R255UC7+Ei1cpg6ot0vOiKNjbnclCd34rDyw8aDeSCdSOw
6QoK+jwVgkIrlfpfL9HG+pNH+UfZCbQ5h7QR6IMjpsqSuR1Q6kxztSQ9O6FJCgUnWPEOk1gwzKXz
Ia4wOzzdn8DteJDKJL4N3Rv55y9eA6JeQoVXYBWYUzg0fj6G1XGOENwVTdfbh9jyxM5W2FyjGHYB
0UZxgXbdbcSywT2+aZUqQHpXvHOrpT2U4ET+W2gLXtit7Wd4I/gk6Jx898e6devE8uL/Iq+2vOjK
0RjzrA6WNnVPyjTOD7nSYvXTlvEFg4rq6tWhsjPczaBIDSOKL2vb6zxTRXYdxfgpByEN6slXROgi
DuLiWc9V5qiSxvsDYmF7R9LmxoCyIXG2YLbXEod1NtZ0yiMSjkvv5IJUq+OelhYL4N+Y0xdxVl/T
W1QqEqnNpWVsTnYzJP/CI9NcH4XsJjwlIFaes6jr3t+PunXgAlLhfEKTkvv1Kmpizn2tLvL9sBQK
JjRTX6rnxphq432ipta8k1Y3wxmATGXlnifLalPyamj7SXhZYFqZrvwDp6HPntXeqm105OgW77l1
bH080HUQaCUI9JVEUWdOnL1xVwZuLijUaVrOhbARnr1HFN7a/fQHKGYxNuww5eJ9sfttDRkilAzy
wMnwle0qNHQeKpv9cK7duo1OwjL6h/ufbjOkfPmhNSVVmFZH1KLPhjp7XRFA0Cjij55VG8V/Q6V1
7buoA1Z4QBfXEDv3iy2Al+w6g8XwIBm9opPSQ28cNUGuNRVLZH1vl1ivztymCu2nZg7Vgg9mnusX
ZJps9WM+5hpmmZroDLy2GnOMe9+pJkdcRIPF9fuZy94f92dla4XxLkULS/LSKYLffoi2syNUtkJW
WB0tXzE3WwZ/TvP5MSo87+v9WFsZib4QCE6+AvWS1Wrm9duViaHkQV9VsziqcVyPX/XOTENcbdPk
4GXp3667FPZO3K1VLY0RIN8DNnwFsIg7isINmmbBIPrc+9PxzE5JDpo6iWkn0tYak1cgCJc28PN1
iaucRKek9VwEWDNX4REn8fk/+PbqU5eF5d9Wq82X+1O6NTRqwrBXwADwolqdLE6OTXM3Jyxqpeim
z3G3iPwiKrfcs4vaWidy82CoBlz5FWaEE8xaspJXaZflBrrfmkj6B1ed+/bcxjO25/fHtTmRWGKx
VUGpoMp0uyyLekAbxM6roOym6ZLgDvjkLpB0/KRLHOeQxtMU/s5UIiUjm++UstYwdJEBLFN1pQy0
FCbMaalCuiFmn1c/f2NocDvkhY41ua6toSA4lXnH49dWOjwccfyGhpsgOzEe9G6K7SOumbtO5nId
rMvOcjLpwCBr/qqcX2S4Vc6jwXXVAUxqqSlen9hEtkdncefsMNCRQ1UxDB+KNKs/UVet/7k/6q29
j1obxVgeq7xUVx8UjD3ZnY5BoCIqkvhhp2r1OUu76O8mrYFbqa3dpEeIvPaf9wNvrSQE/xg4nk+k
udUOSWdUA7Cz40irFPXEZV03fXvoPPtIM7j9owXBtuxcEjbHyoUL5iHa4GBlbhevWtcG7jZKEXSl
M6bnzOsc752Cvbj4rqRLDJRUdPAN/CLvs71L7nZsMoHEspERVvPc5LU1arDKg8WgIhBZaeE8gUuV
6Bw3L/+a3Lg1/MEASbfTDdtKEDQV6PlLyxswtatB23Nrz0pLxR216QE5iKydnlybxPfFW+Y03itR
bwFYpO0rWtNg2QCxrz5s3aI54GYpdXcxan9aU/xojjpVd7WfovexI7K/RTrE71IE+P7UszJ6z8FU
fNX62fp8f4W9nvJfmte/DGF5Dq7Lu1oyVc4CaDBANLU554biPLkd+kl+I9JQ+BhkgWduvan9dD/u
65VN3F/iUBw3KG6vLjQYS1nJgOlUYDhDfdFzM0xPbFyrO+RJv8hPXWeP90NuYOdlTFsK3nPOvbqQ
qjhIDvD5U17aXeb4A57xDzpF0fEPKf4tfFpLtvNuSrw2P89h9oNnQutFeKpMtbZztXqd0vgpPACQ
eKBp8IpB6Thdp1p4YQdpw8tmScrpZz0mS/KuaMAqn8LJnrqLgm4JLwSlcA9Wl5nOZWc+5JXlNq/y
I7AeRuuGKjF199tVn1AaKFFITQIn5QarK6Lq/i2NHhnGrLVPTpLkz3AtAa2xiOcgsUf+R5RH0yOv
lHaJdk7N17cB5AshlUo6MGlnnXhqfekEKvkoeU+u3fAUqrXiTC0PgPj9cW8GAqf2q21KWXC196pZ
BbcEfSNoYqXLofplyXjOUWLbw9XsBFofG0IXttWkDYEMr3lIKFKkJ6eyknrnQ27tJVA7gAeob/Ik
kX/+4j3iClXNMndKgjbDNAXhPKrlF3NRnPHc2FZefshytdnjAMvFsV48HEmUbqX4L1yU26ANrVql
jNDOjqqxip9A303/eFoefZiqcsovoCpiBMvHZbiUc2NnO99wI4HKlg3VaXR9kOxYK93oidVrRoPv
QTf01Z+OEY/vh7iLrPMU8Y7x8zY2zA9RldrLKaVaa/raNIx26buhq/3E5717qxEDBRIVFRzEPOg8
8s/VEdKZ6NOEWJ8G6WiVf+bqIui1wFA62QX76O0rWIfLAI9dQo3WN/UYMHmrLWkWdGMXTs9oYenl
4yLE5O0Vf7aWMDRVWaWHq/oaaJkMYdbFLaOKTHs+1iBnu//yTqn3uiqvT2DkSwFT80mlK+PatCzN
9bZxlAxwj55/UKe4+ksZun/nZXZ+J89Ar6WFLzfCK3eOPFTov8H6D/gZY46LjNejKUNfoN1Bnm3l
eATipNSjlCNf2wcWNjj40mFbJnHszF+8asyT70LHX92HolcnHzI3HkJfH9WmvwxKF31EeiW0D/fX
ytYB//JX6Lf7VDUGVQcykQZd16oPg5u786Xg4nzsRmG+s3JLfwJZ0e+ZiW6Flcnhl64ZMr9yYb3I
SSlNXKuv4zRw4rHMjlEUmY8lBNpv4KzgJiFtGirYuLaLcr4/3q2FhMcMmCMw0FLn/jZw0o9ohjR6
GiTg458AU3J/0Z1xtg/WxM3gd6JRR/9VggCOu7qxevFsW+k4pcEAB+7UzJP31UvqmRLelHy9P7Ct
5UR2B7Ml8fn0l24HVg1lY1o11hOTHYcAvHWcq3ydy3B6iNrI0g+tYwDCrTO8yf1I9M5B1WLT/XL/
V2xNryWxcFJ8UVpb3f4KofX9MphlHLihFdGVnxKt/lwVyej4/8Pdly23rSxb/oriPPWNaPhgHjru
PREb4KDZsiRLsl8QlEQDhRmFwvh0X/oj+l/67f7J/ZJeRZneBMhDWCYjtvtwRyisLamGrKqsrMyV
K5UqRQr0/u52XW0gT0PsGuQWeI4MJi0jT52hdhXKwMDRs6w08aEuUU0kIEz/DEx3MNLd7tn92d1g
13q52krgoUWys66EdNrkAPx+yroO8Ao8bsnYLbbrkKxcShw1zm2evjDjgpkylVLvSS/VNLqMZRTS
CeE0ExmZ08ASvhpuXmtTX6D6GMHYzpnCRQFAB+6PLdcZrsG2QVoU4PqaXt9WKD2FzDyw60zMRDR/
wdZHcXIAmhF+xZ01WETW1sDeUvTl51LtmJ6kXeRZKdqA6fsT32iMdweweboFqHnwlNNAMTgw8MDr
0iZ6KHhPnaomzcSPdc+aCF3pjSj4XTKE8Q53OhwTuE8GLkGjZsDbg/v5qWA5+RhQGnOnixCi6AOT
wRE9Mq1dZwGuF844Cw48eDz7u8WKq9gtc5jrDeJPrd10qrYQ2lSZmihD+9A1oIJ19p++nRNcARpR
9RuUT4PjoIRwhqLgL6+k4FWzqPKtzBHClH2DS8Zlk1/oDIFlHlXDhTlMZMtc30sNQPyffFmh8VRv
xbS1ZSJEzE5B/j1iQO4UJiBUSMhHHHsLrakXYDGhxPCfaoQorohZZFcSEJsToHACzSEiga24f367
eoT7EcgmKDQZr97+8knIzmmDEu8bI82Tj6g0+01DQeFPSY7qBhJ4DEfEOdLd8Gaiui6U4OZDORQt
rSdJ1+AZp3vhFO9j8q2DN2H5K9PjuXAaINpbAcqykYROUFCIyQ8N/RVAuCut1SXiJKXeomyQVv2C
qualyDjYliO3Bkol11HzT0Jg4anSE6l1MnDD3IM1y7XmsPTHyHd3PXZwBDQYjIgtwTfTXztQlBd1
DY/FUyTl4lSGz+80A8z+QvdFVE0wlSI9A2GhZXe5LCzeL1c4P5FIDJZl2K2DbZPWViTSSgifWqZ8
iYRGBCkrSnZfqFIjXzFPjB7397frToKvE4KFhoGvddBfGMaFlggN0jMMPV/CtcqSSZyGybTSU+UU
5qx1arlU7qb7u92lauDywgeITWQEDpazMGJkthklgJRlI581NRxRDtWRxJQEmRCPnI2dneGZwTP2
QUQ4JANkRkoKT/QjoNSq4gkZ0DghmlGVU2qo5RiT6O7OgKBEyBCx12E5mkgkCQtQG/0p9JAqUTAr
/mQKEQJGheb/ikGxgvyBlgLo/mGGY9x4cVdRKXxqhDLvTg0z7BZ65ic3BDn2NmtDo7PlypPHMp4H
mwZGKZ6ImCHII0HGAYh4/3yEZc0UoFPlR+VOsF3kHwO1+dEaOfEDjbbVyWBnMl+PLE0Ap60WprYi
OZ5wTsmZOZZvOzKXoddGN5qQZsJqLt6pcSvetWdjM+Ej3fCdDGcy5JpKPU3L5Ag11mXD8S8lBobI
if7i3bPP8oi5PlBcWz3J/YXJG9k3RIqepI/huZ7Z4IC48s9NOmIojMlscHplA0VAUlQXfHSvkkkw
Ee/qM2nEiBzrYmCLEMDHXcEl8qPu5I46cW1/OvZ0XNF07FsXfpQ3Hq1EdomS5ZhGvsiv8/mMTOG4
Kj8j2Ul/JaiO82SdeRPhjOVIfhqxDlbegH19892/0TdqsOchqzG/wJtT9RSIsza+EQtmU0EDzbCN
6sTXmjkFRRGAkrag5XYungniRVfMMOYJngmmfg9fbYG3yrtU89Ye4iuzMTKxELwAzLTyo288x/Wn
IvlS0rv9Xew8EIgqAn6noGLqMGFH9ku5Jim6cEP7Pj6XvlpfvYk3S0/3d7NzD210MzgNaRsQyw/R
TfotPE1f2ifhbCymPdbF4CQIesYUPCDlx3LqTfk2be1s5PYa62JwEpgiyFIX8S7Os0vvXD7Lz8LZ
fkEN3atva74hqcFJoL6aGVRFH9JHgEqrS8Dw29ymz6AZLBUnfBWf93c4NqfB7i88S0RJGOz+9Ft3
ITwo58l8bPFXJZu3TtjGnPgYNvaxEUp+JgSYk/s1u5Tn6Vf9pg7s5ryiM/bgfwaXIXvyRzy1Y/Ma
XIwsBD2sT9Bn2zrCo55PhMyx7vXPh0lvcDMmmRflVgTp1dPm9G3TjVnAOy9f5F4B0ADjcMsRA0hS
FyPXTH406Hkq3JnqnVZ38O9/2T+TsW4Ge1tMPTcKOnST+VNLmwfheZY5RJ3v72Vre4MxFUBKpOFw
HlgkRwzseWZQINPgo/9iFSa42BAFLT+5ptxWcyF0fXWWJmnoz2A+kVMB/FHJBER07BsBmzPMjqS2
3mfjw0cKS5THozjCgYfi+juzxRtUCZgrfTHDqLZDsUk+UiETJpqcK3ZpdM2IJcWluHkS0B+iReDm
AVHEiqG231/XBRhOaPlfPS22ULAmIFHpGK7Rjqj1gemLeSFLFx4m8IbCONwiwkH2ZeAFqux+qQrZ
zH3HsMRSPC9ToTMlx8jSYozle7h90CG64m4fdAnM6mBdI883iEej7KuSx3jF+3IiOqbAUtvAe9vO
ApaN0dANDzj8MbiyNPCF8kIleBr2RckCADM6opBFIQvkovND8hGJWe6VBv7fj13apZdR4loj0eOt
9QPRmM4ZLjkrq4m93O80ViKxETrqLVyk/kzzRk/nXhCMFZPYWj3ERmDQ8xgTaF+t1SHa0JcgEzFq
MHgkCyqg+KLTNlV6Z4HyABw7AjKW9h/J7SkBbYIwIgA+2HvA+vSnZGYgCwADQLzI9KS8pAh1wjOi
jQluaA5DWHC0cqg/PD54qQwEJ7pdXQhgbvosSV02zwRdu6oMIp0arcomFdHBGaR6YeJEQZzd75/g
EH2A8qjwYINigXt/cPCGD2tNjMJc8D3zc44SGcROw8akC6MRS/UqSf0SgFWTEiQ45J1EkntaJols
4anvhcIyjPBrIwJfRdR6SgD4LSAKQeCIXHo4gAc7F1eha1BkFj0wQQjKwHHDwkjmWskqpK50nmFc
APqtShMUUaOFg/AfDAFRxc67o0oXZEtVAMmL64D/mITMRg3JDFF7Kyr04jyWCy2bgM2TVbHTeqRO
Tlu1CNTG2S/TreOOZye4l4AewRcTMu1vmjyy0japQ/VzW+nCNQKYpL2oWtl9pICoVjNayWk+Vrxg
68BzVi94DXD8eNr80BVEsXl9U4/Nz5kEoSEK5dpANxrnAtChZ26n51dqauRn+yfK16K/VivnAVQ2
amODMoMLYuMoyo0ZumGQup8zuer0KQ3UIpqiVpGinXYlM415VIO66YzElZjMdKFrvLncIXY+8hLY
Pj46YH+8SCoyw8ytwnUVf4KpINv5rOZG0t3WArMUu6aFrpz5LLfySUfrPJ2mIsK2qNiaae6n/XLY
UkkQJWecAXoH0Clgr/tyEINM1Ygopw9d2HLIYR40zUzL3da34Wf0xpTSVneQNWpjYHMhMZSTJfS7
Mz0KZIxihA9RB4ZLuyoSL7SBkbUY6BNLNqIhtqTL6Ul4PAZM7mDbHebz12FDPc0vhc8oSdB+ikql
dLJISeZZ6NU2AKTlpI2CZqIm8RhgdVs3AXMHbf/2H5x+g4PUJKLmUjWiD4pPhWsK9PSlWgXWddqW
moNJqxdgy5U/Sa7qX6uS/02WWDxik22dK9xmvBYByDaQx4OoSl/WlhaHquDlsMRx0QQ2ykqH00yu
w9caeIpzNfe+EMQMpvv301DkAIEB9AdUJxBHSEUccriiwg23JkrtAS7A5KbwyvRTHddq9Qkcld23
WjaYPom1Lg+uXZRfGyuEtdU76DABq+D9Q/RbdR4SPctDYPebBz01zEs3Ikn5XGSyBUStElDRRuGz
Jp7jaqrnaRuhTuP+yW+tOrBnuNVhd3JfIS6ngcjdymt0opP2ocbDSHL8QDbPk9Asw3OliprKTlnU
XoMyMLsLQMR+nlQteVZStxnLvxuqcT4OZDUAhwZQC3KVBqda0KTaastcfMgL5rY2DISMIrGWRfSM
oRZwBFRknI0gPrf7hOsXBLXoFsAdqJT+divBU0sFVc4erMADFkKtrI9dbr2YcShMKhdHb7+sh7sb
lAeAeaL8Jh4cOzIpQo11clFk9CEAh5QDopf6qitINxMsy5PtHBvdDv24eN3fK1/AzWsD2WkgCAMp
Gy+UiLt+cKw9lHDLQFCoPShlUioT1AYLHjW1BTnz+/vB4UG5FnQG9qOBMGNQyBBKLAV6shLIOZLj
IsOJZUrVkY6GChkTQg4vdDFsNOjJIfCpQGqwEkWl9OCFqGoZSm46rc1Wtn3RHeOQ2T6cnB4cxCo8
QRJ0LnJ/g1hlkKhuEUgPWqKkl2ANNS7KGsV8Qg1bFDTowYSB5eU5qqx3pu2j4gzQqUgqRAoGQk6A
BvR7lgoQBRalLD4A1mHMEpDJiec5LA7TzkNdv0clVTZCybV9GGBI8dgktiivNsbFvmFe1GEihkUl
eg8GgM8zVzfYzJISa2q2vgjwZ96NBM63ToOMFLsVwSSYR0CGMJCtl4hV3CZl9xCgiNuctnApJXXn
OyLOCHJ3RH2apeXTO/cowIoI9+DBhOscdB8DpA6qtSW+SZPuIUwt4SPyQNSZUrTpyIWydeJ4LwhL
aogsg6TUHKgy1zNClEZi3YMlNWyCGmWqXYT+GCcHYMLDkw0nAd8m4DzAgxfVKvsrplVJV4JhjXx2
BSqwC5e2AvK9lTQPnxs9J4Vo+6EopZqtlBUQz7YSEBR572ilxcQOBNAivLZuULSneh2hwhF0rR+D
XyZpUBExEmLZekYYxGhD22pQzuQJFUaR5+oIvl5Ty0aMrBRwRTe63jlKV7vxx0JJS2RCJQ1ysuY0
80s4uYC7FCWnBoRYC1FDkwEd5TSGkcUXoOmJNRS07hR4fedFgU3iOwHrFB2edhPYnrO2K3OU5HFR
QdGsHBmlHbrUUSI1q7TTMjJSwZi0qZxLuu3nwHqA/UTh9eOrGtCBSyuowQIBZBtAJ5MwDpo8nGp5
YYYXBkMW9xOKWqfpHYqB+SQ4M0PkcCVOrYsuie02aVrPtzNJ5gk0fknjXACgNos0x5WUtMI7R2A6
AXRFy/MzeDWk4LELZIpKeL6b4dVqd3Xmo2Qmr89onMYi6gl8ZIXL6ByvOjP8JiowOTK8MvNK+Ohq
bQmXJy1oMKONRMiLC9xBMiURlaXTwMo6Ay01WMPzGjeIO8PDWw++pQ0LkbjpR3UN4qWu0h+UzqK5
rSDPMp41qJEu3pie6rNL2UNeYG4XSlaGno3cp4RN1YBJJrENFeT910xyI9TyQ5kckHZGIXL9Tj1P
YdWtSoH0/kIa6Pup1ViRdhPSkllfRLAg+Y0jBbGUdw549YDswSZJUu9MkoV0GWVggrLTXG7I1I2U
WptpyN3Q5paVCOKklYumuEOlzyKZo4aY4M+BiSDtma9nKGebAcISTCqUWUVqjyl4qlO7dVRflJ5C
1bloZVbt0Fxh6UR1q4yeB7h1zbvQFErzqXVbi3ZOUAGZMG2EKPWQllT62pzkIudDBVtzNYM9Bko1
zSzkxok6kyJbEG2TSYV0Oi90LBL4HrFVP61BrCvryDem2Oxgjp9WuY7aY7blWqy9EXxB6M4RjfLY
x7oqZfKlkgtVm9cgQGWfuypS4gtQvzY1kmTCult4gaTGU49lJYrbpSKoBkIbjrdCvPdVXjQJiClf
N6eqkTEwzzCApWa63hjxlUAr0KU5qo4696rtIeVHROGIqOW87mapEtdWIreg9xiCWZ81eLWC7yiv
LKQKgQgovkWdvS5bompYFJ6VaFe7aU0kr6KYmqm1ko2ME5DYAY5JU7vOO7VNnSw0wIfuiJFEiy9t
AKs4nmDpQB1rs85Is+tM9Q3W2qD+rNyvOYYUe7agtsTVJlGhEuu5zhO3WagVctx821M81s5ilLSV
roIQlQnOCqkCKY2TZixgjVO1idUtRcGQUskmiRd0mk0NrcSdKiWeIJ1WlUeT10TVUsJOQzmAJCYo
daeXr6iYY5Jp4hue9bz/pti6DVGXFkQC4DnDOww+0oE1g2kEKDYXCfdSVIA9ThFjVXEioKuv9IhA
1YhJRkYuxKFdA0QX0i+gsPH6Q4Lb0JHRUqWtc9CWfQnAXMcmridbdFYKRGle9AZgm2/7Zzi0bVRu
EQKKAHNb4ciuwV2YBMintWhI0V1tWQ4KAVF/GTZKYl6EtIK2kcPAAFkm6zpWzH1Za6Qv+0ewNWEk
0oHgCRRduC854dPg/jKQZwaVEz1mkhI+Wj6qoDSiWXyS1Vxo3mk0gnFMgmWKtBLgc4EKHNzJCiAX
oI40gscyCoxTELo28gTeaFbZPrJtxigEtmSL3ngmBh7z4MlEbfT+zGS1FfQG6vZRqlOrcSy3sG5r
X2M3NYnjuSIk8hcYuKE8yZD/+rhfqltxDUwVLgSYCyJ4MPDYGEyVqBpcMrAPH0Fp7d5negDHxcxi
uQ8QdCKg5CbqLEeh5QA2KL+ktAVtsa34WQywsNypjfSpMlyhGfFWDytV4ImF7H/kRgAbhkMFu70v
kiImkpd6VHwgdVgpZO5riegm4K+ATXIDbQXOyxlr4VyAKyfoDHgRQVJlPnmJEYO5uajAA+EUrhgR
iBN1Jr1TuAIT3ZsUBtcuSlaL0XvPI17D8OWDUB9IJOTcD0xwS0hbT3ET+akppFQHXj4P5dM6s2AD
wTbyx94aWy9xWKXAzCFdmEMf4QDhm2rDACc5diJpNfEpDlA/5BpOd7mZuMCVZTPS5LEU26gILsRz
WRZYINkGVJB34yFbUplRzQjG6ktt7WGelI2kLpTN5lx9w3TIJhdlj4E9DEyrrjGVorCxmZlWcy2Q
ionc+dXM7bTcaYQwGYlMbekFhItQC1ID/wYs6S0YGBZfIJkJADYeZLA0lc73UU4QSYiNXYGVKH6n
FwBkqzCg8QULDX7gIbguZnXRxTB6n4zOCM8A8idnSPkTbonPgjO9lKN3gljQH6/bA3UPNQSHx+Ak
JALYEVzU3HySWIqEx1iv4gdGYpdOQK4rU7voNJrZSuyqI9jhbbni8QO/HpyYkOsWCA2Vdwqu6psn
ZF2KwXkOcHly5ZOkCyZGEnRj+bQ7NjS/0jgrImDDKEAy8JwmCIvFdVXTJ8HA0/OeBAi7TIrcTFJQ
zXpqcA7fgNg6aaPBwIhjxgDTZlZFHDMl4Zh7Ynih49EHNDgeTHC9wH9scuFsnK44jFHauUKJDDwM
pUmr6e5ZoVyDox1ZFG5zul8Hb0sa7wqAmOEzVk2cocHN1riyb4JNynoyW5p/TrNaugkyvYxgU3Xe
7f6+tgBLmBivA4f8O4A1ETobzMzVE+SCl1R4ilni4UVlaIIBCt8iKizEP9MsittPSG804kstLEXB
yfPSih6yHEG8y0wRPI8h7CObKUMMWElVaZbhASJehm3mR+cxQGrtU2nBfP/sN2Z9t3/wA0Eh6VTk
4W4ee4Lmg/e3vyqdEngNzOn0ti4D5QxZqtEps0RY4W4TjnjfBl2hZgbuQrjVwSQEvDfiHv2umBfn
nZGIEmqkAvJ9jq2XfzHx2vQvJDnUx7iLtntDvVcNjjdUrORBksGiKDEVCx1JB49IBdAefYL6a74u
aNMctSZG9BeX0aaDD+FZdIVANy8JhpodA0Ou1VpVpK6uPbI8kvgzz5uQvCtO4yjvJp1XqHaAXXOG
Wz2Yep2avveaRPcr5lj4rBA/GIZTSw1QpJDk5qOLhw5BKMpKQlgYzMcT3wMyemQZt84xUN5QoAgS
ALMPb+NAsKUiMPiSROHF1ErmqFWnOEHpeecQQTHNwyQYAe8M+8OuAZUYAuCI7HPWwIEVEBLXaq1a
lJ8rWb9BYQnvnIZ6eV+n8SOeWmOA9q3eeIoTQgEKEPSc5XXgFMuKGjneutS8GExEQL+jIqMT1M4i
c9nISDZtU7MeczUO3VXAwCCNFMF9XsaPhzX7ByOqGK3LsBNfLMtNblBjLLkoA2MsNXbHzOD2BmkZ
dCLKlQ/jDKhmQBLVTMUXoXSrB63SmilDjv0kbdUgsmUhX75Ls4ARG3kByPBEJilQ7PhHf1ZlF1hN
lrnhCxKPRTu3/GhaVW1sV0E+xpaxPTWEb7BoOO7wS8Na7HcFDxdkSyPkzTc6alllHdj0LOkqg316
1TZJ9c6nDF5syEFAuBtvDBBMDv3fsJGDvNW79rmpUcalaEw281QvcvRUT955j4HlBOsNSfLQAYyW
wdZoglANIdzmpTDKdO6bcXdGBBnkFKCAedi/XltCxEIhUxN0tbijcSMMrF83k/VW6bTypWVW9GSW
xbmJYpKZ3SnMP6Wefru/O25kbSpN5KfgeMFtCkc37unhptfEDsAHizQvnpEZTxoqnMI514hgGUHS
ZJNMS/jEApvjmd6ZMIbMGCQ5I18MfwtzE0i6/m5R60xsOzOJX6wUF6oNI9G1OzyynaaqhHfyxqIz
6BMEyRHChvbC5ux3RvW8UlH7toU+0a1T8EpW3wwkbz6akat9Lr10TH9tIZiR24cALqwfyBfuheHs
4DtDVSPXFZ5RMsFsnnXg5rozwQiIKzmgZHNRGctALb5Mnna0iFCSsSFN5iQ5Sf2zFlUqK9GuCDaj
nZWgIJmwioBMyA60OgnYRYB7QbYlkYhCaSeJ4qK0UKmqgQGsToSih7YIfixEZtTcz6r7/RtmuD85
yAS0MLgBECZHEvzA2S4WUhy3euJ9a12pvU3hGj2NrDafNrIeftGkdoyggiuNzQ2qoz4VCGR55jj0
GIyj/sqJZSa4Muhiv7ppF4Aj2uQEiF04DxFWG3ubD28AVIyDmwDEyeCPAPhAH1gQKcEZAMGQ8Sy7
aqUvM9EKWvDoo06mEE1KDz6KmdeBC2YmBxpuQ6cCnZWGAg45rmrfsVgFPihUPCaBEkwKAMXUy85S
aQnimNCMxrb0ln8DOUk8xQR+BM6espW1h5vTryKUAXgpVYvVS5R7Ld1J0lYhr5cBJ7GAdP5CDJeV
JyioPctU5n3ywPUAj2YIC9mbJ7ju4zG7ZKBQ4OuBXcl5VHC4kZ45tBM0VxVQm0Bit6kgNBNZqaxZ
C6L0MzBhlE5YEAMuNN+a7t+UwyfWqleU1kZSNF4ZFnZKf5fEHgh69EhjtygymczMoPZPo8TKz1MZ
vhWq1dUFDIhqpkJrO0j6Uz6mrjuGdh+cDD4GoKBgeAKPiBMiDnZPaXY0dVUrv83qMEO9PdOVTCcu
W3Nu0MK8Zh4ZLVa0Q9hwGoKxA0gkHg0edAlwcJ01qZTfhmWr3CR1k82FKmyefM9iE9OEyulc9Z2F
L1bzBFwYyAMOHdyilhRAj5mxuKa3YBhLznwEQeailJMrgSSuY/JAgpAG9cgKD9TAqlN4LqHHdTjQ
gLnqL3CumRmcO6y4RfYddTSE1h2UTu8mah4LI5f98GC99YWcac4tCeKEoR0TBQJF+ESmt34q6MlZ
Cf+EaCdRqroXXVcU3ixRY0QOcQwC6ZZKgdpOfFemga2agsxsiUpePvK4GGimt/chv6GhA+ETGyZ4
irXPQI2RpLckIt6VYEnVtExHOfIHL6hVL5yeAxLg9seQVYFJBBohz5LbJm39qzItXjg36h0TPX/i
WSjfDiYyNgeRRX4KwOTX/Wd4uML8CQxfMUiPIHF8HRzhQPCMoPJUcit0VvAJV6fgWGlXnWugMp7v
72qHNDl2kN/OHOg1LBmPcFMTCVqc3gpVqSCU1LCPcmSFi/297JAmx4DAHwF8K9gBB5ZcFIeuWBAh
uw0l5OVFvkgdsOKArc7yjWlVqvlp1aoISucmKozFmaGPHJmhPlJ4WBWZstyfimtieFNHeVgrRlmz
WyS9+R9FN+PsnAoRo0mryNnXBFWIxy5Qfgo3LmtsIA4GxUMYJCuANQwJMYDhyEI/l8vbqhaEC1SS
bLxp3QnFK0A+iTcBkli6TlxWvoDouD6LEdV6KS0/fpFAEfIcYRrfueX+/tL8L2+Z3rz1Xfzj3/H9
S5q1lHg+G3z7j4/ZMrljdLlkV4vs3/mf/vjV/h/+44q80LRIv7Hhb/X+CO1/73+yYIveN9OEEdZ+
Kpe0vV0WZcT2//RtpJgIb+gmRe7rfbrVxE/90moi/7Shk+VqXPdttvyPv72kZcL4+DySJn/7/qOz
1//4G1yCGxv8x5BWs9nXQrTApMtXNK2KH+B2AY8QAgarD7Z8lCbe9x8LygdUG8VLDXHytw/O+N97
IvpnQtg/v7Ws33bFj5H3hLlvBm/i4TJAFdsDZSB+QPQCtg+MkD8nuSEEQ/kAKh5AHKHNVx8op99L
Brj0DpSBpnwAEyLsETBnrj6DfSBjHwCvDJDpdxG9dbhxqv7qfbDyk2BZBjvqHWdBsT6AdwlVmWGu
rD54KG1sA2AZP+C+g4cLbrXV57fbB9w1dZAINOkDeCV5KB8xD/6BftkQgQRtgXQz7k95k9Dvpw0O
PQiCrH2AGcgjLWuV2BeBon6ApgDRKgCO/PPbiWBl/R60CxTzA7QdGBG412xj+RXtA7wHMvys37XE
2+3zGykBDhE+aOoq9j/KaOncXN+YuWDIH/BSBE0kzLPVB6YbOvqNpo7Y6KFzx2UvA0SL1+nbHCHM
DRlI8geU18XnuwR+v53PE08PWn2BK7jVR+zvfAH3I2wEfKAZV5+3rn6n9ee1SQ+avaJ/gOsOLlBE
Gd8+/fVXjA8w8oFcfzO4fqO5c/zVQVNXMXX+8lph/zf2vPwBsCuEKxDg/SGS3+vY89IyB01dh2kH
snLAGL6bdoOdb0E0APUhTvt2APjJ+L1EAKV8oAyw82H8AjKJwOzq09f+cOB8gGlscvzFbzf5Q288
AQYNatKqvCL22x7v23yCjp8jUgZIwHfVB+H8XhsA2LMDN4CsfpAQSDYBHO3pPFX9gGAGcpDgrl99
fjtrD5TjB85dNT4A0QVYFc/C2NB9eA0hkI8n3zusvJ+4E344RxyfRK8r3wlZFhsOmNFfWL/xthvY
cI3oQErB481xAQgeAtuBPdL7Q+5aeevqT1fLP3qelpV1t/HDtbW36vf7n3+f8PZQen2tZ7n+n6dk
SRf0xW9XP2i/D/t6EcMjM1+m1COLTTePCa3z5zi2/EE/1P++Zm/Loui3usrKObTZ+//6vzQk7XI9
wJVXirvf9ze8S2w/rOltYfa9Re//+ca+wOsI8PT1QmwuJRwHfw56ZCfs+d3ir9k2ziJZvPZ2DbcM
/pzQr+2aOXywSbRIXtdN8fXlb6NDG75aNuQlXbfz5sfDk+rQZu8W8Mie3OB40eUJhn1yRfJyCaW2
bnq1P3mFgUN7+pwQtnw9uWMLtizWza1a53idQ1t30ABdRCd/xEtKXnrLijAlf5b/0x4wmJ9SCM6C
kufn5aInGpg/MAVNBCVH2v/rDjDwj8DHA6IBvzRIVTgo8l/wOH9f+OTkbhGnvfXngfR/ujg/ufb2
ksZlX1vwQPShzd6lUYpyqCdnBVcZvVPBaSgPbd5JX9Li5H9cLJegEvD+bVc33D4/tJvrlDJ/SZOT
K5wQaNVd/XB046H9OGka7mz7CHOYkYCsR8iVEsekHTre2fIVVsufSu8k/Qb1ivBbshxYFnv1x09u
0RldJi/+CY8Xbrd/BOl/b/8uLd8Wm18WfyQMVhkjLyeXw/3LoemHCnBeLuJ1K3xRuHP90DZPlwv6
+n0XvV14L5MUZdPX/693CMEUfniPF6BCeEb8cN0SnwkQeutvd0Ysf+5C8ikpWLwovk9n3eJbB0cY
+fWyPnEW0fI1TfqWMBIr1p39+vCvSblct7IaModDHLq8D4ukXLBy3dBbu0ewL64XJe23eowzywX8
dbkY2ouIma0n8OvivSHsZUGglXdcLnjeHaGDRVYuTvgU5iVJlv07lwfWDl3LGwimL3NLO7xVXFKF
v4iinXLheUuHDvvNpD5dRstk8T9P/ihelkkBGMJK2dzzE7tITl4XJ06Z+D2Z4dV9eOf3abgcSA0g
p2O0m3j90XKakkNFdV9Wi6i3xMDcHt7sI5aXFCuBz0pWJv2BcxKxQwe+ZWSCf/3wVlHqMMuWlP2w
CNdNcjUGDhxkUFugyke4DcQmKza2Q+fRe5TBOElSevKxBM0T7MVdBwSdomdwsQGqDngHgC6j0/7r
Hj68zse/oufij+h5MbiQj7Cl/0heU0p7R+UINvAfZcHwKNjcyJyn+dB9ay8jj5Q945CnJxzcbFpA
sCvFcbqk3RJJEWSoPY7QCzQ0LXuGJq9JefDgy8jjD7B1S1xpjDsW39A/+xyhk2USL2i42SxHvB86
3DMKMfT9ZPoRNty0gPrsC+EYxqrTLV/8QbNHMEZmZMtZyAGlh8p2tqDpcpf+5kQjBzdOF8nLct0O
32U8mnxoq3PyDP8dnpPrpnjDPL/14IaBVE2KZbtuadXuEd7Dc7iEFkm/2WPIAQ7kvnR5md5DheDQ
FC/QnmpAgPrwdk9LmIW0JwQERQ9v9+xlSzkAUHuEdtki6o+Wg4AOle75kg42GFI2j9AsHgpXi3bZ
dzhzMMmhA75cIJmuvxvUI0j3kjC/HJomCJUePuC7KK0W4XDIR5DxJYFeZ3ihsSXpy5mHiQ+Wc9ks
4+e0pN66La59kKS5/vbXn/dXafQKmawbWrV7DCfrFZxhgzgTZ6c5VBJXXLevm1kNVj/C6l0vuS9y
y3eODP51V78uYHi160VfVxzjaoZ/dmD1rCjFD5XvDXzwpbeI1vNeifgYccfbFLdc/+AB1rTu5tfF
y0/0ctgwp8A+VBJ3K61J8ZRdt8VlAYLp9bcHjDlDtHTdzFurRzjJd/CBPMMp3Wv4KNGlGgGI/niP
8Ui6qwnr3k5df8hHONCfQwoR94xL4FHW3fz6yn33c1zArfGa9p+NPBPk0D33AOPqBfvOQWbUurXV
/uBlDQ9tHBoZF9TSo/0NfYxXzd2SPg/O9jGc8PA4L1fBrkGsHGWkj6OYmQ/D6GVHXALFXY9wWV0g
Qa7qSRsuNzDvHsGw/a//zdX/rqcZsmjg97eAKkTFA07FMd7dX+daQwoc9t/PgIKQlZfgBGxhfPqA
oPQFuIqR3+lBzf4i0NAf34bokhWdSP+If5/yT8Ztf8RQB+bRdijine0OYsygkdnav+9rcVrSNOvp
5jcP60DDva/RFXhgJ2xnhTs7qO2V83ERDTWcuH2y3jfmVQx815jBvGJtabj3tf2Rn4T+iHcBeA6S
yw1Scb2hlwyVXpC5yvPSkbsJjgmwzO65u4qf3N3YM4vBRtwFNB1Mp/wze/dnO7LxwAAOYRteZoAP
h5fbAOgd8FwkInK2+/6B/YXurpZFmqVsEfeXCvz9KHyPOrw6Et54VbK9DrefndvVwvPp8nk9bG5Z
IJsO1ReA50K1LpAl8PrN6x/vsJJ+tqMfEDeEdXe+rDj1B4D9YPvh5IpIud9r4Lx1+9fdUiuV9zOX
1MYG+P/iEvJ86AgeSF6vOd8SyvqbHRvgJ0/rH7Drnxck6De877z8bMM0Hj729mmXn2zVXiRetHhd
Fv566iuj+wiCuGoXPOjRa/YYA/bL4aId4VkKmrJkSTbHqhxhrM4CnqvXvno7hpPwjhKOFuNMI29a
mK/ZMR5hgKb3Y3XH8OCdgtrh5IJ/ufvjdnPE4DFff/vr5+0MMdctsB5Ie4/Scn/pJOkIx+J8kfVV
A0orHj7Wi5Z6bTdUZ9IxYCtv1uVFSgfwpGOAV96swB1tH2FjXCy6Rehvi+QI5/pykeJe/vPo4bm5
/vbXNzJe44t064jw5PK3jg5oGWcvHZjwIC49QsPAfJKqn4qwokY5eMSArbUDmxcMSYeP+HqZDRy8
x0Ap3ywoXCm74XDHyKO6QdxmayMfI7B7g3Q44KXgXujt5/2W8E9aFndwFC4yqI31qq0MC17o4NDd
ce8vyDACIPMCagc3vAjItqSRonuMpknd1/tgpD1CsyUNuVk43B0gCT+88c/d83KHOI4RensgS5b0
kelgBDt8yB8BlUqrkzMGqHF28veTKUtpysrvzsJ1+3wncqr9IyzA9w4vgJAsfELR5fqfZFenBngJ
16P4dYV+lyEnImp3uUDxUD+G7XNFXl/hgJ4uCrYe7srGBFHnvlWCFvkp2P13qd35JIQDIIHUfvzz
DWq92Snq3cEPsOV4K/90cPxkrwigLtoFFoiS6L//8/8UIf9uTlvkMGIEp4tnxOnWq9bTh8h+08Eo
uR7Ury/cPYlTKlwuESpfN8bFyrkvVjSKhyqwuyUeBeF6uxd/n5AFys0yzOpTmbwu+v54A5wbxhF2
4yQNX1MI8H4R4hlJ4sXm1EDeAZ/RERbvYlEiCaQHoZM4hxxKRqz7+/V1uVkIERFegE4TiqJct7dS
E299HGHtEVT1drR8BB10ucgY4Pg7Gh+9BP46xxJ3+v8L+pUiD8mzvRNwhO35B7ffe40e4UChKl4B
k6TXLC8ocqgOsmGO9JxqxzCfbNznyStZj46fzGNYOI6/eN1s8xhx8ttlVj5H8KMjVREO4BOHv756
nRxD5y7j9AVGALoZ7+8IOxCerCVN+yntvPLToZvFQe4uuFTXDfF11Y6AjPmRyr6KNSY/ZNTr5wgv
kf/H3dUsJ24E4VfRbZNDDmCvN3tJlZFlymvjOAiTyt4EKDBZQKyQ7IKtPE1OPuSWN+DF8vXIs0UP
MrI1XfGGo+3d0ag13dO/3+dHi9jrx+mIXed7qz7P9FXO/lBoeuMTjycCiaJgvFpk22KQiKqDzxgY
TGD3piVzbNXjLdX980GqgMzLTJVEk0WQTVSy4OZawiPqQe3byP3ylSUGBttwUplxJaIDVyVsoxTC
ZLtb3M1f7GyXDDRK9Lz5m3+y2Bu9ubhLFE8tgDzKXRSX8XzFRFFS8X+5LK7UwPYKgIzvvlsEEgkY
081C2l+VCFOwX0sKEhgHHcRZ42g55DWhhsQ1ghbvJOMxFRivjFzqxwUUMd4zrwPEcSLLWosKaHEH
F+nQbjsWUIkOxrZVpnJ2SQOWTUIMtLLdqtGQuOY6yZrsL3B4zDa1ckhMR10ruPhsVYkrQ6/K74sG
seA523Y9V/5DSy2X9iC4wEHubh7yuYUPDyRn9213EZnYWDECbmwYr4aTeDqN2WEGf7T7jh8bmnaa
20ApLLA4Na/yCF8zULuejpBAqyLvKkYJ1eySFAWUYubH+sYzRDrNqjo1iVHLedNAEWI+EHpo3Fft
JTxKA6+a+6Lh5q/E6yWzzYMeiL1JN3/Ph4o3AIJdxP1BPaihVS9D+6vAutF8bRtoAHG7L3w73lFw
ic4I5Ak+oYXBO4+WzC0Ck7b7noGVqCyfHrjk7usGyMOgxVeZlbQGSlywH3dikKZE+eGjmg2iwT23
GCcCgihsaLij3xKzSC0UZ3pw5liaFEhuRuj17dzpYMVbh96hYojWC+IyRjM9DHV1PPV6edii3/YA
M7HpmC4aHtjuLV49MzPTQiuFNfkpMZLRSqM1P5wSF5CPAj/TU4nw0CfIPcsQShRvg2EeAUDDaCSZ
wRMB/XxEXUNCwkpzSJiV82j66clxFIF7sp2jjZJnJPa2KT/zEIeIvFB/Z0ejsbfR+pkLUyvMOLeG
PiWA7G5iGzxMIGa+TXN7s00JDenDX18DA5Z9OLR8m6P91GXzetcA+vvfH2I9zqArsi/xthqM9/W+
BGHtHuSnIBgjOyCUmFZGg+rvydTAmhoV07cHpiWBLAyyXswegnJc0wLvDz9f77uXDQ+5umXbb0M2
B9jz278K4CBlBgh/z58EodDLRokO7y3LZnwO7y3LJrUO8C1LxsQO7y2Jgtsd6G/buFTbm6LuSyHK
V0oOI9h9YGqtaEIIB9uGnihJ99v16hqzv1pYiHISbWttTCFgojJVC7NDupgaRGjkuuELgIiZVfSi
EsnVi2UaxSxHAi5n85Sn3NZq4WKvn80qeq8SKBofktTKBIuAI1zm95HK2G4l0kRXMSAnefEeo87m
MfVF+zPAZcwqWrQSmbhfMN7MAvGGBHB4GOUj5Z2mkZU80FxKruoQgtaZefngZDdyqS/d24Jyg/bs
BTNFWPS8dtQUyHv+ioZgD5OYrLsVY9Du2/8txnSAWYZOR1MCd/I68XDo3iw9ewoDoBvmYfVF3iZ4
Jy/MByOMNQArgqniMc6KgNKgXjIoa58nUuoG2Njd3+J0kHudfMlO5OPqAjL60g3CoNsPzv706PAQ
c8TO+Yd7BpDhI2Sgf2xiev/4+FvOPxQMM+b61z4BnaBvkSwLwLlqzTJnEjbATzDD43Ut4h2R8tIU
hC7TOzu1+k7gGIJdIotR5WWnfBd1JX9x9xhmhkcEe2H0UF9s1VmbakfkGgLWGUq28l5yo2dnPpFQ
ZYJovK8U8bbDHDxG4/9NIP6Vdel/oXOnaT7gsjXfr/49A9Qgheyvrsy3onRgkxNJPGGcqynXDokB
SNot1Jlrh0APC/WtIrrCMWZLS/hRfrSCy1B25UqME/rW6ZBo0jtLZqjJcx40ieq5Wbe8K/1EwOkD
gZ7Nyyfh0cDYj0Brl/P2lV2wphrWHvGWMupWmPoj82N9/f6Ac2x9v4bETQ32E+rWsHsLJeYWCKdw
SS1ZzOcFO7a7NG6A4Z0l5GDwxhgJj72ga7lUWVYwhlzHd4pbEIlR2+IpV/nQCvMk4ApBKjNXo2ik
L4NeMgC2lxG5jpokEKN76E0q5OPjXIJVroRVqLkLMPdydSoE1VeAmAcxJWEl0hxSYRV2Rv0lOrtb
1CC8nHh9BRbZUiOPUMTIs75C34Z7n1DpbFV7hy0gN1tjBU0JP9mHLwt0DyMCfaQkuobDiHtFTaKS
xkcHhmp9MQO4IfMCVOvQlJZzNZboSC5OJ1yYbLJ5mMazldkxSeWtBEK9foFOhCfw3AdasiSmnYoX
KG4B77tzZGGH8ffbL3EEXLfKvpWann/Zf+M81vQvhlNQ9P30LwAAAP//</cx:binary>
              </cx:geoCache>
            </cx:geography>
          </cx:layoutPr>
        </cx:series>
      </cx:plotAreaRegion>
    </cx:plotArea>
    <cx:legend pos="r" align="min" overlay="0">
      <cx:txPr>
        <a:bodyPr spcFirstLastPara="1" vertOverflow="ellipsis" horzOverflow="overflow" wrap="square" lIns="0" tIns="0" rIns="0" bIns="0" anchor="ctr" anchorCtr="1"/>
        <a:lstStyle/>
        <a:p>
          <a:pPr algn="ctr" rtl="0">
            <a:defRPr/>
          </a:pPr>
          <a:endParaRPr lang="en-US" sz="900" b="0" i="0" u="none" strike="noStrike" baseline="0">
            <a:solidFill>
              <a:srgbClr val="1E1E1C">
                <a:lumMod val="65000"/>
                <a:lumOff val="35000"/>
              </a:srgbClr>
            </a:solidFill>
            <a:latin typeface="Lato"/>
          </a:endParaRPr>
        </a:p>
      </cx:txPr>
    </cx:legend>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Sheet2!$J$6:$J$16</cx:f>
        <cx:lvl ptCount="11">
          <cx:pt idx="0">Argentina </cx:pt>
          <cx:pt idx="1">Brazil </cx:pt>
          <cx:pt idx="2">Canada </cx:pt>
          <cx:pt idx="3">Czechia </cx:pt>
          <cx:pt idx="4">France </cx:pt>
          <cx:pt idx="5">Italy </cx:pt>
          <cx:pt idx="6">Japan</cx:pt>
          <cx:pt idx="7">Spain </cx:pt>
          <cx:pt idx="8">The Netherlands </cx:pt>
          <cx:pt idx="9">United Kingdom </cx:pt>
          <cx:pt idx="10">United States of America </cx:pt>
        </cx:lvl>
      </cx:strDim>
      <cx:numDim type="colorVal">
        <cx:f>Sheet2!$K$6:$K$16</cx:f>
        <cx:lvl ptCount="11" formatCode="General">
          <cx:pt idx="0">5</cx:pt>
          <cx:pt idx="1">6</cx:pt>
          <cx:pt idx="2">2</cx:pt>
          <cx:pt idx="3">1</cx:pt>
          <cx:pt idx="4">5</cx:pt>
          <cx:pt idx="5">5</cx:pt>
          <cx:pt idx="6">5</cx:pt>
          <cx:pt idx="7">4</cx:pt>
          <cx:pt idx="8">1</cx:pt>
          <cx:pt idx="9">5</cx:pt>
          <cx:pt idx="10">10</cx:pt>
        </cx:lvl>
      </cx:numDim>
    </cx:data>
  </cx:chartData>
  <cx:chart>
    <cx:plotArea>
      <cx:plotAreaRegion>
        <cx:series layoutId="regionMap" uniqueId="{29E26805-71CC-4074-A117-C18E736EDE75}">
          <cx:dataId val="0"/>
          <cx:layoutPr>
            <cx:geography cultureLanguage="en-US" cultureRegion="GB" attribution="Powered by Bing">
              <cx:geoCache provider="{E9337A44-BEBE-4D9F-B70C-5C5E7DAFC167}">
                <cx:binary>7Htbb9040u1fCfr5KE2KF4mDmQGG2jffYjt2Lp0XwbEdUaJISRQpifr1p9yOM4m/np4OEKDnoXcC
JxY3t6iqYtVaq7j/frv87ba9v3EvFtPa8W+3yz9+Ut73f/v55/FW3Zub8aWpb103dp/8y9vO/Nx9
+lTf3v98527m2lY/pwjTn2/VjfP3y0///Dt8WnXfnXa3N77u7GW4d/H1/RhaP/7O2G8OvbjtgvUP
0yv4pH/8dNXf1PbFTy/ura99vI79/T9++uYtP734+fkH/Z+bvmhhXT7cwVyKXhKBMOJYPL7yn160
na0+DyfkJWOUcI4xenzhp3u/ujEw/9f1PF36reX8upibuzt3P44vPv/7Zdo3K/9ytR674vGpi+5h
jdurXx/q52+t+s+/P7sAj/nsyleGf26T/zb03O7HN/2N/b3n/D6zE/6SM4oZy9LPdv/G7JhkL0XG
GU/Z0z0fzf1fl/Hb5v487Zm5P199bu7jiz/f3MWNvbm7+YFxztOXLCMi54g9xnH6jcETAQ5BOUY5
S7+MP+6xR8M/LujJGX880J/mPTP90+Xnti/+9efb/l+uenhy+yPNnxD6UghOBZj4MeCzb+3PYZxn
ac4wf7Q/ebL1o/2/LOrp8h93wVdTn3nhq5HnjvjX6z/fEU9B8qNy/V974KEE/2YleJ7upbtZ6/YH
5p8EQ6H99YWeZR5GXj6mnOxz5MP415nncSlP1/542D/NexbzT5efB7z8Xwj49f5W1T8y71DxMqMA
cOgTfoG08hW8wQycAimJP2WdZ+imeFzQ9xv/y8Rn1v9y/bn5iw9/fr458jdt/IExTwE8powxlNMv
2PFr46cvH82eP46iZ8b/dTnfb/rP054Z/vPV52Y/uv7zzb5zN/b2/kfaHbBMSnMk0m+LbPqSspxk
PM8+Y07xZN3HGvu4kKdrfzzTPM17ZvKny89tvvsfyDTX6v7Fq3uv7l17Y+/GH2h8lr5MKeMkxd8a
n4FPuEB59h+M/9Vqvt8D30x+5oZvxp774tXpnx//b2zt7+9enACPvuvMj3QFeSkoyUlKPsf7M24L
lIAhxukTJXiozF9X3m8X9jT2x/fF8/nPHPN8+Llv9vJ/xjdX/sbfjy+6Ty/+Ze5dffsjSzQRLxki
DMp09gX5f1UlEiFeIpwTTgR9dCN98sRj1vpsxsclPg19t5Oepv+2j55Gn7vozf+AMvFfFZjvUyb+
EoT+GEN4qm4/ipzRv4r2c8n0OSn7iq7/KKv/pUt8q09/Bzn+vVT7fSnnL278rbL9qzb9PPi/MMcf
Ffp/UePHlswfCvn/ykW/L+L/YsZ/yOrfUJcfFfd/EbTv7X09Jyo/zBN/8bPf3AbfkZf+MPn5vvz0
Fyf7z53kL930zY2/2f7ahv9qQ/3+6JO7n039vW7+42Y7uoNWPeijX3r7D5/wjVhRqJu7J0j29O77
m9H/46cUthm88hykWBCgUgQa+Hz/MILJS5rxFA4vEBALQST/6YXtnFe/zqEMPUhVFEY5f5BGxi48
DGUvKQXFXMA1wTlBOf9y4OGia2PV2S82+Pz7CxvMRVdbPz48BPrpRf/4vodlPrT84IRBJuBDBfwB
MR7Gb29egxoEb8f/r1t5oAPmxyHRQ9LLHJdmPnKJEv1RXipc5Do1CZJt7o2+JqJTl3W51nLNhVIy
lIMu1KJXcS1wxeiB87Hnu9qQqE/WYBd00tlmeJ1m6zoXvGqE2DV0YKVs1zXxUSJt6n43Opu6NwoH
4YsqqXG6yGpqarKp+opNvfQtjzoWPNTdCWvcPI5HbNbIFA1ZXbJZOJoOtK5KmhbtoL2RPZ1rqfLO
Xqi6d3trUOjkQtF+rAlR+zlJrUwrwmWgNm64HozEpkPVq8UlFr2iLMPlLGFV6NTyRL9fp06Yg249
5u9z26qbyvfrJln8tEo02PQCBOFxK6ITnXvVZ2zduLZ8E6yKfS5NmbmRyWRlOHlH4CM2OksieT0H
s7pXgzZd8t45XnJSVKJ63Rg75q6AhfaLLqwPQ3uKuswwVZSVIefWqVy9RkkMqZJNiW1/t9SsuR+G
BDWsyCdNl82ELK2uKiU8e80SR+0vfeW6uIurIkVPlvkOevGYrBvtuo9qyOIn30Y6rLINJGNb17f8
nMYWHcayb5TkpDT1bhxZOMuNXZtzkPWWUSZjmp4PY10mh5WrRG2ayuL4Ju/QfN+kWPeXbcmV07Ly
c5Zv06rqr4dalMcuidkGxZwfEJ3qS7vO+jBHPEnmY1zk2IzLti5TRa7ibEbUyyyjZtnVdVbZWra9
4IIW2DgjzsSgRNlIOxsxIrnYdCwHqdrF+FZWKkP0pCNiDlPBXV11RfTpELHMSe76SYq1F2qRKCF+
9ZvMlj3YtzKslYHRNtsutEvzE1/NCm8IJUs8quDsyLjtu5knJ6Hmpt0vJc8v0tLzcLwuTaOOedkP
pRxKH6bNqIJ3uzLPQnvInB7s0djN7C2fh6qok3XZdN0y7icvEJdm6LNpi3ren0Zj1KvEmHHnGeWd
DMKZV4FU0cqlXJOzUiWZ200tiVfRxcZtOxbdYcHddFmpPp43PGObVMcleZWPQ7icO4uzYhlTqzem
aqu3OEnsIVUdA1tZ2BLbMZpkT6fQU0lL116lnQiwhbwajvohpZdLmvU3la34LyWElivyLFmbYmzn
vpMRrSsrWlslUa5tR/ojRqzRm7zWKpGECFvJetQ6OW2C9u94ydT1Egf6KtdgaTelQzn6o5iq0Qxv
fJiberlT6dKUq5alpyoziRx8ArtpLmBfDn66haxASdiWcRgyIZeGKDJWm94sAeJTzkiLNt0LZ5cc
7wka/JJtFZ6r9UOK03FOT9RIkb8SYzPhwrdCcVT0VdKk67Zc3NqZIy1GG7pPvZvJ1PQy0WWmms1o
Qj2fosU2fclk3+WTs1sr/DzWcmkREeakzMOAvcz5sJhBznjxdOesQ0MlFzLTXS9mK9piycD4cvVI
X5cVgmWekXlk8/zWlCqPpKC5y3AqWa9atK/tmKRGVj2thoJPaUnkmNlJvemq1ne9tCmf1Q0V1Wjf
Ch8s/2Vtaaev87Sdl13AoXNnQvvanfFyXOut0MrhVnZzsOHCqSXMsnFN56TXs9lYh+dMlo7xmzAw
U0GSHrKDETXde1KlsuuQ+aDAuZKJJZEzWH+jWNsfk6lNrvJol8Kq1tSSm0bv+AJ5IabMapnCB52t
bHDHueb5a2WHahOnlW9dTVwrlzwPyV4EZA/ZMo+/EDKnhXGpcDIha9hMc2t2dZhELtFo8X4xon2r
IsvOKx/tLFGHxDbtRrQhvsqkURk9sr5NzgPv52J2qT6U3PJ97Kv8CPVzXckhLuzDFENW+NmojQnz
ukFiNAenpu5UQDpP5DKs8Vo7ppZCtMxvTcPIppxMO8s0XdJ9asfMSRpTsaPENfs6VfgN0+b1ivwq
u8qE4z6gT5wm+DrrSUZkk1MlrXPkSKjevm1jw81JBFvvS5J99FgP7oOqIBMfh2aahruyJWN31tfd
gre6ycDhPMvGt0s6qabQHRTbX2rD867eWAtnC5VkhpZni2tpdafrsblhnKfJe74EXZ06q22+K5sm
KTewQdINmSFk5Fil2VSIqp7zgtajvVyy2O9rh9oou8DtK67XBW2opXiQaZ7ZuKtpWU8Soyo/a+t1
tBusIZcOJvp9k46xGJzHcqlEkxSDMPHCs5WuW2IDEptl1I044kPbcr1dY052iemMTLBixSqmYd+S
Pv/Awoo2w0zTRiLYnZdmHLLTstH8tXdrxopRi8pJQu3ysU3IfFoT3d/MS7KiItRe78pkjv12ZVFf
LSRHvAil8jcTR+D7g1VQZmSz1nq9HRVT6lWpqznbReOHfF/WdTwhLU9PTQ/HCGVT1UrGLFGf4kqr
uB9X62DTKx8AfH3dSPoGpN12fYSyoz4fTP3y6z/Pnk67/nqm8t/XH462/vu38/7eXnl3f+/Pbvrn
73yA0F/e+u/DmQ/I9ctJzWdA+Fvm8z2DfwxC59A7+s8Q+ltJ/wGdPrz/EURDkwraTxSOsDE4x4YE
gV7iI4hO2EsouXkqshyxLOeYAL7+DKMZfongdAPAboYZJnDA7QuMpvglYTk04yknmAAM/y4Yzb8B
0YCfKc0zRKDFDN1MmuWwuq9BtAZE68reIsnVsGgoxM36lmomjq0z46nWAaHiK9P8BnD/P3eEY8Ep
JixN4dwSmAa63V/fEZmk92M3TrK1zhZEsayT6zxjVHSLc/2OpfV6+fu3xGD9r6gCPBeDAwyYAl8Q
D38zMPTX9+wGVncl0kEufDVONlM0pRyXsiFyTVfAF1WfbXnGy2bb1m31PtAuoTJW9NMC+f3j3KdT
V1SELO+EJ3O++/3lPTzxv4nMw+oExgKhlFHoZcKxom9XRyBLlb4iTuourqOc7MjjplxHfs5wlwBj
aed8Y1kXw+b3b4wfnvubOwO6hxjCNIVIg3PDD3b7ikLVgWeNcgkAoYklcLYa5WRftUBNACGogI7q
DoVR1jx156HqHT4Z6iCGoqVjggtXDVzLOIS6fc2w9sljW/pRsv6NQMFwZPn56piAxXEKmwR2B+yB
r1dHAcOamXed7MtuSaGUYn7h6LjIzummlm4wdXZIXJLbDeMu8n0K0ORTlwOVLLRJxg+B+frSBKuT
MzXWVbKJPBH9f12mgOMvXy00SxGc2kApyniGc0YQf8ZETV5zsTAwRsNKdgR0zm3haZoTrYGHZMjd
dW2zbjEV7q2qZvpxsA1kf4Dp/twBKTuNTcV+4V7RWmI7jZfJkpGiia1OZcjdwI+GqWLvSZ0MatPX
CsfNODF8E5yIvmjmqS2Ejlrth0q0arPkiV8v5ija5ZKKGn9cy47TQ5+WoWxlH6COXqxNCtA2ER0h
l40wa7olzpPaStPlTSrTWnVikL5yy7RrMV6bC8XnetlXmbWNLCtNx42H5FYxOXme+avMsR6Do5b8
Y5YE1G5cPSTjUWgTv5siM3bvp77RRemTjEmBMwA2rIGYS1bfuSMX+jE9j5Mt49EKGKGUqPPJKFvH
lqbg2ZQ4UFTm5abKFDdytQI2A1eY1qexZussyar1FhIOfOLaR+TlhCbay7I36aUbY7VpvWZAu7Ox
PqNrRt2ZhZ49AmS3wM9kadOqSDSv5qLqtNYSOQqm9N1aDvtBLL6S3ZoCzjRT3Sz7mCD0seKsrKVI
V3hjxUwo2rZ3QbK5Go77ssJ051eAk9fT6MeTfJwJIE6tmnge4FRDI3E3tG9xRsd8IyqR37VxzWbJ
HFGFwWFZCiPW7COKbmxl1jc5kELaLhecesjTa4nYSTL5xcg2USmTKB8hpQGuR7e5U1rvQLAoz/Iq
pzse+1hJU02EbhNm883YibVYw+yn7RKrcETXpIIYTAMqZr/YVZZNUJcrMM27upvnRMaaSwc4icvR
YHzJROrdMaCZ2UvcAJS+DnTqKulIp8TOqByDHGCHC1Yt1skh9fZdApllOpRE8aue9d1yxJIpN7Ix
1XyZa1pHOS2VxhI7UbOtdVN3NLC+3yfa42PS5jfGJGaRPOn0zeppkt72vHS7EenmLjYMyGDCNaQq
RyJATRbssK2NDSdx5Sdz79c73AYkh+DHPalTYGFd2pwh16DrzCOzFkSkFtawLv7gZ0de+ZKZo4qH
8R1zgQAsLyvZ1thsuoWqQo2+2zE/wfPHJY3g+LzaVqMCMUYn3bQDlmKA2DMKsUt7j3fA6Uslx7yB
PD6P+HatcldLD0LBO2wVEDKs7UyKbmrcwTEWgiyhTuwwyu65r5rrpKHi05AMLALcH7EoxrE1112P
CJYkz+pj7JakiDrPAOeSfsvWsb9qaBJboJ+2eac7pDe1y6dqOw9pBmkG3J3KPuoKbVElmDTjCPlr
neN6nMXArujasI/1Eu25W9Kl4AMIA1Ww2dFQe/j+Usd5InvEupOepZBVuoGTqei8bvyON5a5XRto
v4sDTu67XLizIVvWbcB9DxSrK9XxTKMiMu+C/tQBsSvWkuimiCqZhNRzoi8WV+Viv2Qd24y1W18j
3dcFBgJyoquxKZZmTNRZ9EkQJ+2Q6AJPLagwwS+8GFPktsCSRlFYBJULofVcC9AdZO/9/B6YDARr
yStylo4q241hqC5yi+t9ozXSMin9uJ2YTy91BdoKWIYcsjGnBQ0dezuIvquLOtYCMHSXrDvh0gnL
Ok27XRia/NCoKtNFmGl9DMwo7tEA3OsU+C49IhbFfaO6FIhvMo2Fam24gsrffsx5Tc4a7KadMUtZ
Xnq8zmoDX0txkxzWdHhtgKK7Q7KGcBkJV6hAdclPGFBKfTJ5q7ZTXNaLxC6NZEASVpmjFnKZGoF2
h3H9QKqRBmk7yneryB6qT9XR/FKHziSXBiK9P6pnsYoDFOSkPJpgK5jNPC5qN0DEwt7W9NWYpboQ
M5+3U4rmTQPCWZHqJmySkY3HS8supnw+goN1112Zp6d6inE3J36f6nQ/ZPjWtOvrHon7EfevcSe2
XKcfY1Wdu3Xe0bW+qBNPj5gbh3Ogo1jJdsyDJKGCnKrwVdvzM48RiHnA3djSzscgU8D/NDHFkFkC
6s+Mtxh285tyFstuSBnf2V40hymOeCPyFFirWbNNUtXNfdljtaVJNewhBrOt5rP/ONFhOZngFhlU
nw7IfQ52pDkZ3naNK9HGo+Sg4rqMO+Ry3kpGvK2PHYshFq4V/Ulo8KQlMM++cF0aWkl1uGmGdYcX
i+ozbnSYNzhRaJfVs2tHCQYtq5uELSEUeZknV31dVTvIz6o6qhtOAGoR07JDCUpLfjaD6pRvBVPj
dYcgqaZNj8HC2mzndQjlazuALEorAgIwBGFfIIHL6hhE2RSwrmen01Cuu8zXoNsB1JgL4RaQZkk9
L6/03IhZ5iLM7pTEHjTMCa19ASp+M23EMA3jFr7IOB1w7tirgQ8A3yOhfVZ0neGqiMC5kQTVYH3d
lGBzSIOM4IIqw34ZQqZA3TBKFeuAViybtkqnXQY46g3s2eG0iQjkMZvk2QKSmuWbJpr+YoUEtGtI
Eu12Gqv2Lq88ebBRto0Op/mG9JFROXR1c50BthcSdJCRFpEYnu7zOaGXWVKXRdsI/anHVfJmCH0d
trqtQclUVVVtV6pdoUGPAPFAp28WTvL3KqWgegyd6G3R+Jp2R74mJVSOKc57hbrhQO1kN8tUiY2t
B3feGWPVAapJe54nYvklpKZ/TRvmjqNB+eUEw2eE4XdT3ozHmabpWUdAxUxBHZZBpR5/gK+dsRNo
mIhDVbb4UzOS7E0V3Lh1XRluwbLsF49LdAKOg4iBxyvdBrSlxBd1y9w7PnRYS76sZBuT0G6idR+X
tFu2K3C5QpPQH8ZUuyg1aIwb2PuAAloKmsMhVC3+0IO4JnOnxTEeugy6KBOsU8/E2p2mk4d939li
7UAeiWRZjrkZp30YZr0B+XTalnNfv2syQH5rz/NjZKoBF1m/gCeDIHFHExYAXGE9n06cnNRVMx2b
0nFZrhx+oDn7GFFoiryH7RbKcFSSptrTfI1sC7lrftVhcjLHtnsdWjavRazIdDQvS7WFjk9+MTOP
r7Vi9sR4PLyKWR8vYm+oB8pkxU6DeLwtMajQK1qOkjjpD0BNVTGKebkUUDX2OcqTcpsZup4rYr1E
fTPLgRFgRMAZhzub0vLU4AmfOJeMbwhw9UMD3YZjI7w6S+euuhiQPqma8TxbS3vax4DSDRCA4ypL
jmzj9HtedvMNK0P3JgDY2YNsdIl0vQcQBz0k1Y17mqBB5tnUnrrAxqJHZpQK83SHBxzO1sRkG7am
DRS0dt51rWG71gm/bVAChHEw/TWZgaN3OWn30ca+SHNob9W1xnuQkE6ztsdbUfnwSujMFjM36iTN
WleAVJRLTJbxnGhdHs08KMi1czyJY++P+2lOrgFy4Y1jNjmZZrUqKcDd4PfBNZtBqWwTHU3fxmpo
9znp15PZ2nljA/uoemUAh4RhOwszbY2up70uyf1AXSd2Qa8GWiS0PBlAiJdKjUKCQJ6eJyZ211iN
9sxYxBeoUDX0MRQBNB2TRa5Bz7s8U/4k9hkvliTGA7Sj2KZPQjwx1I7XatWfxJyPd2YWelNNi+ik
SqtcZnU6yzrM5b6vmnbfIp8A3FdWbLjtTo0yd7Hsyh1gb3tC+dpBYvZaejKQD5qUsaj6voK8M46v
soUlsmu7EWKK14UijZPcAvKA5kYtJ96Ai2u9H6leL0Pu0+uMquawDJPdtfOgAILYQZyFZlylDW4t
xmaAOAD1dYcg794KQIb3mWtXGSYMdaYs0yMzlskZzbnex5HmbwQtgTt5384nSduHrZrat/laQc5l
zMiytXUxidS9w53fJL5sjn0n8knOhAO1whOU/nZAoHGLuTpN3MQeUDHa1sOynpY9x7vZV1fgk0Uq
An3MUpXjLoj5bV4yW0CLqz1aIroYKQZBFERPoDEgqLYm26tY2y2pvemLoYcQmXgXNyjFkF5MnHZ2
riEdaaAxGGrLdV3X5JAAlDrKAV8AobPktuXI7EDJfk18zyLUAqHeoTq5aKt63SVpfg/f0U2Pwdt4
Czq0ORJ1vRd9iFs3+FexXeYTyAVA3ebEXAFeWw+a+rZQaQq1dKlP08BilNbQ3BSlyMJWDG3cT0nX
SiSgvFewvQ8gfZU7AMe/mGxWe+jWkXemycTZECdAVp3iktk17LI5QB7R4uMo8qt06nHRl40r+h6H
AuO22/E0HhLYQNDeo+R00XlzZ9t2fjebHEywVMtylM+gAMfVXrRNa0wxZzq7KmPf7yafmQA9CASg
hqnywNb1fc3UuhuhcwRkjIUooYCZ7TD1bbGSnIejfOELlSYE30ntJ3DhsKpO0gxYEx2AIsi8AvCB
Wvux9N27dlnyuyH65gQmmvNsDIoflUNgZ7TqGyuVc/R9FTp6zKduepW0LN7oBLuLGffQPi3nOBwQ
Yze0R9wXHFqSZxPn9KalqL/gDWqOB5rQM5dackFHQwvUAb2YcY0ugVCy4zLXdt/bAK0XTHtoECUK
H1nXhuPE5vMZNHyWy0610GSuBfxqZugkhoRcebMkIG3Q+YOjE/5oZm82KPHB7ZmddSb1qONBaKuh
zwSK1xHjGXTcOTCBkQzzdgBY96bPVnRXJqDoi5DHOwIRvp9Zvuxc1s1Yjgq3J6a0Y8GS0O+XFkjQ
VpR6gKwAZxH8BvFMKKhqSz1INxryJkvJDB29jgHoXL14160trovMIHY/JWPwIN4Pw+XYt81bssKd
Nk0/hcsSWunHi8tACNXa3ZbDIg4aY/K+6+buuLLsLqlbe0yjGIuEk+waYPtVO7H6dGiA0UJne72c
c4LeKQ5QVvVLOMDXJNRHTXN93/c95LeUA8xyft+1aDyezCpOvbOAkbzur/NpyC9RBl3ABoLmIBqE
NnOjodfXN1Nhg0/3XayS1+kMHZXYqw1l4TJ0Kb5tx6UqiOnmMz3Nv8DXtlsCBQt5JLsl6T/Cdyon
tIeM5IpOd5XfAEtiSqJ6KQ8mJP37xbFhM3c6Oal4o/2DwXsZUHVm8JhteJvYQdZNw4+JXWYiF2NA
yAEUS6Eb3UK8+yVUhSA0P3hoIZev+zZqfZiI8Mludcuy79PI77OZr9sBz81ZX3VXhpRLd6v8QqdW
TtDTw5eVySboEIGscT7plpXbmQ0zLhaH8DEObgB0HtY03zpILHRbYb2otwOoT7PEvEcfseh53JXt
HD4IAF56N7lB7KF1nkAUZmt6wkGQvpzglAKSeTSgnUVKE5FCLzSlvJJZbHR9IC6r1A4UPEDHJrY8
P2HDVM5F6nTMD8KWwh/ZFQSX/0/dmXRHimxb+g8Vd4FhDUxqAHivXgopIiYsKRowzAADDMzg19f2
iPvezchVr5tVTXJFZirkctyac/b+9tGNIRWktD4oF5JFAyNNMUZRUDQ2QZcVOV0dcPOtEtZoOj/g
OO3U+2CdhMytuIQLhUXLPrsardBdrRbNf0KBU2bEz7FYYAWysTg8s0DTudzHLUruTPHRRPeUa5i2
7bxMzb5B1fJ9ieL2haAhSFmq5yf4/768COr0q21H/YruadAo7Vr6dRsVn2EBJ2y7C5eeyIOEK7xj
zNG7GbsM7XlDWF0MvpbtbkXXelv1q59OLbTEFcpFOT2MpCy7syCzHbK+I7IIaNfedNrAsU+T+lpu
9tp3hy6pJUrNpXqsWSl0hiNBNVha0pu864z+mc7QXIsoYpx9ilJh9aGXI870OiJa7ypioBySJLLD
bnLOlZkNaNzfRXDMNT7PkUOGhzCpjvHA4SCMhODru23D5zq1KfyTbRr8w7It2N684nR5qiWx5N5P
E75coOzscgUp76U0WJ77aAnXLTNucuNObTay+VbVdMlFOULGq5cRxUS3Blu2BIjC7vvqqo40JPC3
vJnElleRmN9geLjjomrNnngfpJkuWTDkMSv5iHsD2+qZdXFyi6q8vq0qGBB5PHuYxb2E9ZRPWBAh
UI5wEHlTKadyMdNmy6JE1aCmXAMVfUnbrsy2SMHE1t5Kk1tUYEXaSycet1hS0WVJKfkpXmQMUcPE
7qFiVYAn0w02a/mmupw3NpxwrAAoy3C3+JempgJV8sZplfFlxQWyUOn5aetcaYuStDgzfG++13SM
2nxGw/3FjWX9MMVx990KPb9y4lJo4Ga6p1MYTRnphZYZ23yZNV3r3WGOSzBdjJfRdKo198mpH0fo
tPVIe5ctjk0306AjkFZcPRASryyfl06/xqjf31bit7u0F2mbm8GkMS7Unn1i4RrqfEy9wN081+J9
G1y6D6CU45b2XcKzBBRM+yZtB44naSchfy4whOsiqsWsjpOjKPmhP3ftHjLMlN5UuG8PKRtrk8mk
XP0eP3n8viwps1kclAlW/MrkbvYCqy9WxJ1Hv8nPZOvHl6SK7V00quoAnQFLBrSdSAqL+rE6WvjV
gNhWFbq8N5VMij6uWl1I2mIrN1sbk0PrQxRWQRCRBzaINr6sutPAKDgj+hQQ2c15sAwCF3dZ+bIQ
UOPXvI7a9OK7CVJ9sgY42KyadK5Xy85wreP2HIKQ6Xbo1bC4XYN6v+BsDr9Kdi07Zdi6Z2pB7eR1
P2NXhGjcsefmNjit04Kj3mmBkmIt8Sh7WadYLVby3VRz+NUp8Jb2uI2tupsSm5J7AIYhgSARobQy
K3imPBAUb2HErgQzZQK0geTXeg+Tqv7hVUP4jqLNuyN4k3FhFricyRT1Ve7nsf8KhiWessHxqM9A
9ehn6LnJuxys+rqSofaHxsT6laDoNNisKn7dQmgB2RUVhLguWgV10S/3CbZfg5ZA+LdoVZMrphTi
yimUrkNjPQX4CUVLFN/VvbYM7nzZtBmJK7B7Y8c+ygXCM3x8bNC5svjo6siH9UE4ZnQmF5TdeMW0
DYqYlh2U7jU2ewVsraiaIWhv4GGupkgppXc0HfDWZh2GB2fHAP5mGfBdKOIqLuRgghorPirtKSTg
ig5d1Mf+ELJN48YYa7grS7dQveudXqe8XYzrdxpvB7DKuoEvm1sy3HdpijMPl/BcQOfw5R4NTtvd
zI1zNxPdEvSJwortM6dt/20Vgk0FrnGyXhj6I/841SDWfNY6MuTrtK2uGJN++OSsMH0+tD18jjVo
kuXpl4u1tlHbnsJN0jjrYIJ99JNL75YmGdf95EnSoXsnFVzb1FTPqlkIOV4Pzx3HZhNZUM/pq6Kr
kOhHE/uUSugmp2R0Xb+TafVjSonM475CTddLmp5qAGU48m1iXxkrgbuN8xgDilEtg8494KrLuoG6
m3IgqdmbqUsPLAB2mlmo/N1xmQhuhprrqs+qrrspI9KVF5WkLf8+i6leH5rUDtXdyC02L2v9ZgFn
LQN2IIQScpmUaLZjv1hYieifY31iqS23YhgDM+EDasefYx9UFvZZoF5NPITrxXlFyi9k49uQZsSX
+hRP0WjfQxmq7ZWU1+ogASCV7JhaUrFLoFEMz7Rs1hq3oNqZyKZzzvukpgUUIDA5fILus5QD7gyY
KLI+pXhKaC+dAQ2XtwI3xQfdarltmXdjOz9AlW+mx3aQ5NM2b73YTUMa+33YTxX4zoHN7H4OAo1q
rpJFsoQX1UXkaa46tR8hDb4JDaSlkmF5y7Y+QvvL2AUUyvZGWS9RYU/Tk6i2/mjWhGWs4nBzLE+O
CuXS/UDkWBAThaboyk3coJjDKxETzgVcWfGMYWX2m2pFheWTSnEI63p4gI+tf0RmXH5OW+UldtVa
FptehifZmCa9gHRNLtwMfCwC5ZzMA4zlyl1Vrm8i9PI4NWZnSWploepNfPU0Lb9MwKM/BSh9C2Gx
FISqh6IJKvajlW1CszQW5HZZG3sSSxfe1xQR52MNdoGcXbkCbtO9GQvZN/aIw4ABTKYjML6t6T9M
bTgO8NkFfr+GcYd7aKjf4402x0B7KACJSy88pv7MQG/kPArS81q3cA69EncAo8mOr9YmuW+3UhXU
MxrACCmjQ6vr7bmWAQ/hY3UhzSrQ3rfJRv1RQyF8J3aq80ik6h47yASFqDWKSlFP8zcXpxq6Iawo
mN5Lc2Mp4SRXkFEG2NKyS7MKne5+SYdU7UAD1/cb9FZwlWaCtcquZCiNzFJlgCnb541pgEqoaTIZ
LejY6jYMmxySsonzsa1JXi+1ddlKFd2hru3Ozpp4KgYFyGnQc4+PNVJ5s8jytKZOg1hL5i98i3Qx
D/N4Q7atOkW9hjkWlW8sgbh1WlkZNLmI+p7ttsaNb6uLfiaSNndmXj4JFq24Cnu1W6Fo3cA/Xe+9
qZXPAzrKp946VogxuVLaAnbfWE7sbD0gCR4H80u90uR91a6/iYBYPEBMxcLf3NDtQzaGhWcD1gbY
NZKNJbiXHD9aWqG+IuVJgwCO83IJ3F5ww/sibcOh/mjjKTjDeAMuPZoxDxo5HurNTRZ8RDAXNHEN
zxy641x59gw+s70BSdJncKwTkeE8pUeCZwa3Go3+A53X1WWGuf52K016QoOsX+E4tIVVM4HI1tXw
6ctEgut0aXppgJZ+9XLBLebWuv/kTCLu5NasX1LAtrs0gcnUQKB/66LAQdG1uFJlP0KwiFUo6/3s
IGRlY6svLMBNvoL/rPZVSMbCBeZnIMhyZJ2xurgiQvn/ql204qMGJb0FKXTRmVqyw2MXa87kiJqt
KvszoFt9mkhT5Tpx3e4/R2T+ZHOAdmAKBEYcChAJhGGWwJVm+gshcwVKw87UOHObASd1EsfsspXz
8s0xAr8tbMV94wgqy//8Zf+EpH69LFIUHOgXRhgAef7by3az9GxbLQztLhAA8YG4l4WG5o0jtU3Q
HACiTf6L14zCK+7zLxwIr5oCJUyIEPB1QkHTvwE348RT22q4z3ahVzWzQbDgJEMcXhkIIuDgtXfz
iy8tTNwINTVgiKQ5wvRHx7covtldvfLwY9VTuqCBkiGaVzF588aIZcGJB1DMNYSZpmcfsJtRQxtG
m5+tAkgK8zsBpcLCDvXB2kT2m0h7WEAz42mEmznt2iPD+IfHBrIGuEy9xXdLZOZPCbpcl7cWZe1j
P2Jg04GEs7HHem6XeWcbt6475UoxFJFlsOcaNEbDR7rSK0ESGIVTFJsOUhmmXb6kcoaDOjQ2OIXl
qgK4Sm4wueDLdkXD+ZOPG42thV7hwwH1fWxrn0CDRWm1jwMUl/lQ0ZgiTgCUM4P+V07Q4HjIi7EO
I3ZKZLgAKp669cR1iJ7NMwb1A5CPOUcK5PVV943fEB4ausKwPvjRdolEreG9EAc4VvIL1x1hB9ks
id3RMlq/6cTLMA9GPw+ZWvwU7prFAwwY6o0X1kCJRqPZexwBUMeCPGzieTjp1hqFbkZBOE7FOF7S
TeGaSTbXaBBEI4CXSvSrKoxJR/RjgewOVTsBmOt5HLe7hiMkALGh1pAFIpXi+AY2w7JVz+OZRjpM
94Nft5NJ19Affm2Ofyan/kmG/c4C/RUD/SsV+r9fevAN7d/J0T++5L9Hoh5+9NdxINPfv9X/gxBq
xACe/ccU6m0/9t++9X/Ncv36G7851CD6B+Q/Dgj1ev/yFP7rv4OokfhHFBLgWgllJKIJxcHwTxA1
Zv9IIzCiqaBXeFWA0Zt+x7lI+A+BwSuwJ2mSQBnBxNF/S6n98RFiOMM///2PONcv1vBfh891nimP
wKDGOPTQCbDwCtn95aRNUBUE3Vq9jzMNtku7Ir11Z2izqhwgzzCcKtk1AOQqCzmwsD5mMXIMnqcI
GCDT1TAt4byQDnkIxE26eX1w3o6mvFHA94Y0D0cs+4yGqJxbLEyFndZViX1pwGVBzjV93NPyxJHg
MoCl4g5iSAafOx3eKqJ6jT1dRiDpxwJ1pldV3vRB6MFukXap5uQFKEFPl6xOazjztyn1xC77GdXM
/DzWzawfAFrNYPgo0wQhHB/3D1zIss1wHofpu2zTtjlTVuNmAxTi+S5tfS9gT1dKI5VWheG5IlNQ
Zn6x4QBui44/kaWZxsNMyTI+s3hMzRP8+9DeGzTDX4KhD8RJODKNx7Bdwr6ARFG9N62bh7x0BO1k
y7tGZKJK0MGyrRxB5yFrUFAbDFPBpm7YJ4FeRcbmpIOBQ0jS34ulh12pwPKJfUpxQh7t2Mb6sW/i
DtmaZZg5RBbLQOCzgR1hWJE0t3SwJqurmS+Z0gqxCp8w9XlK1Hobl+DwwZ2N/ieQLtSTtJpVdweS
MIwukZyql2CKeZ+rJC6/RWE8NYfYS+M+GRYikJXB0FsntZNhssn3Nqxjeo6hQyY/BrPWzefU0228
F6ZKp0u44DvtZuAVPVwzscTnFlmeR6QzTLJHbMV/tKRtqx0EHMjSTUzDp6BnApxItFDwp9qScie3
DniPqZAdzEbGka2QQzRCJIsT9pV1snve2gkt9uir5cViq6l9i7O6ydRYiQdBStg0QF6ndbcmyscF
/peG/9H35OdCEmtzFS7Ls4x7ifZTdJDoIMeN96NwybVonjtnm51QejLDniPQZ/JSxbD362HoIYPK
9YqNSZ2eLRlWOMShJNNugti13douAUa5hdjM4NaCiO1qlOfqrgGXBf060usn5D3MLWJLsA0hwvot
a2QiK/hDklRFlYCZzCxMwq8aWSEOCzTafoaLATUcAi+iSBQGMb/VcNlpsdpQP7XGRcnpavmww6IJ
Pumwomt14FSOe4keghUQ0PSTFk5A7Cx/CeQSRPIebc+1reSi3DIYFmDMwtSHgG4mO46Hnm3JkHfM
iOAwm7VPjjOIni9IfSAbF+g+pVtOWDnEp2kUoi0YUQs+NgIVaSrmeW7KXegAlWbw3iA04UMZ5Mn1
rB73dNzcp4GSuj0gVqUe67pHw5NsfhhyMIl+yeiMfFBWC95VRVt6BDZ1q4MbDRVnzZJk8IAelRRN
HiHSAvU4WSe0XN5syJj0InrBcVs9wx8HJYHM1Yh4YVk6+qI00ocHOTOn7yDLzqBKS9Vu2eZKlOKk
jcJp3wTIe3xeFr9EeANGSazHQCUFaK3oHU/ZuQcP2PexsTb0mXMkCJ6B7yxHvPFgN3dd8h65oTcn
6lrK8cDbQRWA6pTI5diZbodWxMf7pUMkIUPIClEpQEZQqDOwYN14lL5fpr0UNtJ7YgcNX9FgSCkp
tjYh5itp++4SQn2KHwjE7X4/RWvLMuot2sDBB/J9A9742C4CJznxfBaHfjNQ/mhTDT8FtKHjglPe
vMEFhqmVRBKBFjlQFt0o2wHQiF0UVYd5JunntSz7F1pNeFoNmgd/Q0W0baD4l0VAsOqSZg++Cfr6
1qIhz+WCmqzJUj6v9Z1DCI/cNjoQa5Ah90teZyPEe0InNb9NIJTtHrnRwRSlB0v7zEoPFXgMwlge
HZeo4yjs1mXPKlDzdx0I4mclYjhGrGt4c66pDcO9TAT5WOqYVRkUQNHvoNaq+D5s0dTsQsg4fTHG
CtIKRKmA4FjaNlKEM2Kk+TQoT38Maw3dLHNttC1jvkSq8itEjzQxV3JEDetD3dC5EXnZTnJWOd9k
OWN/bqsALU9k2c9oK+s5WM6Jhs10QSUoJZwGxa24YU0bjB9JVZVVnKcl1HEcChqhwTxAcs58J9Yn
oPvDqaffOPjRTxOEtgZJAbY0JQJlKG1xsCyCDOJ+rOaVHiEVtuteqMFenUS61EBlOmQbcfPBBWiW
BgIR7BGxwhICNmsLOi4wZTIdkbKDvUgQy8gJdO4nRMLgmhriNrXz3kdRUQXoh+6upbs/0UbCHVoF
nasDdGQ35wK0/SNNpHA+U208VCeErrbowKKaqAzNxcRuMM61ng+QxxP1WfULiBpor41cELwGBZ+Q
rJ7rZDJ52rS1/YGwwNpDhUNwR+z60njd7eGuJPY92aB0JlmFHYbc2CIphMdpWEn32ujGx6Rot4TX
NIvx4ZqTbtDh6Z0pV1f6XWptvd5CKBXlDrGtdrnQaZ6S8xSsjh8ogUuIWqYeQ7rCPvaz31HcchNE
8rJM6C5Gsh79RB+i7QHOm4YzvCkRRx6QlZ8BoRxWOERgvRVU3+2EpVvhbCJrKupb3cYB/zpYtk63
QBzNfO+60fEBRoMsxzdDYsNubJQQckvmMeCXOoAj+JBYSBYAAJ2Ap8bHflseDO+C9WUox3D5YnsV
IuoajPC9c9RFq0QYtoKfkFWyHccnWHEcemUH0e1nP9KmvOjJBd2OMqTMv5Qp64cdeHHxEpEovcWD
E1sBOL/7MAKeOQUw6Jvlq2OTvjJCZbVeUqM4PUtUA+plrRF2fFeLbZGosKU56n7Ry43n2ManMmyc
RMKVU/egWoj9+YIilx9BvHb1BSAZbc9lAMEAAl232c8tVjpWYSir8c0jKfkMPbP7wkkckU+8jRqd
Q/kZ6cFsoZHHSrF1yZ3vlgFHCtFhQRY3zqcocTJ40Vr37smlPUP+10EOHY8AVmI0ybaO8EPZwT3V
YHvcb7Hif9QY/fe6nv/f8ndRhG7lP259Tt33vvsxyfc/mp/r3/nd/EQIzYVRimMAwywExWL6t94n
ZRiijVEVSSwoWiDAyf/e+mDwKlRLzL9IcXNAhWX/6n2ug8cQzaMQTCKCablw7P8nzU8s8JP9RXnh
GKUBqQffKAHWj26K/S0U18ZR2LGh4be0idcJuEqQjnNQoIJDrKrnVd1m/RQwg8uKAn+e5RzbPBoc
oTgoUE3uVtIH/EzKZWkzEPrrWiifVEPW0RXEA59Ai+TBFQHKLKXhtofbXH7U2zTVhSJT9dGAUExx
yYPkRgzNtzRzSzsO4pTEzoBW29lNBcHXOe1D84HSORl3UEaRIXCy9jCBV5wU8HhTVz/rDbpfvoK3
hvLME1y8+fX9b0cZzbN+ub4PJG64shPJ8Sa75LlKyua1XOIm+jBOdP12u1gVtZfK93p7rZ2egmdw
vCE/tC7qHucUIfZmh1wdwdewOK0YgAMyxiFoqyVsLyRuwqvkqaKOY5qAabm6xcyFOUCbNBORSe/r
sQgH9IRhpiRf2wv47Q4uNWsaCEhlUFPyxYnG9Y/4MfFfkPdtkDygw8oKYMNEAW3CX//sbGKSy9iL
ij6Xtk6/zOjRVK64WaDaIPrJKKIcc6PqTJXKzT/Azaw9+KYuglYUQ+ksT1Dj4jaDvCaRxQiasNpR
BdrkEagvHTDiwvb9fQwV1NyWTkfqsMitjN7mkVVvA0U39VCj+EZupYZ/uTeNZ9Me6aAQv1uGdCgv
fkWFAIzw5sJFtTpw/gueagvcxN0HwKybH2nvQnq7RVMHEmqMe39QEx7dlyGQLnh2JeXDB9Iskbpn
DcDag+vxSV5QsVcTikTTgNqLIbE9ozIYkHDrwebpJY4w3EGZQO1RQhGFzEQvWfc5jmZo53HIDLtj
4bDOP7Q0+Ky7KuTqexyOU3xTz5Q273jO9QaTkNtfH+wUpmOOTk3Q1zmZUFHlYmj19GVEw8jLvOlA
6AEwBEkA1pmHpr9vG7ORe6J5Wh87UqYIruEuTA+VtHWZg6zbsEAj7PL2ohOFJ27KeoqLntS6fqiQ
sKlhguK2KJjGXsgwiiG9X6dq6RBBSUsEyCPBb2RIWv2GsBmGjZC00+lx1hzWzIroEjZU0gQWaXGG
mFW9YvLJD/R7eL0Fn7Z9MgkwjaybxiUqAkx+eGtL1c+Hji7pPjIoWG5DsGDkIHxdm2PN3BLdIELW
0kNkN3zM5Nc/YUi322vDOku/r2FlMAqGMnX7+4fupg3Ld4YppG5F7fFnjbEA4WuCGSyo8LVaHyi8
cvOINhyfQsg3j7E0pQesuXDr8eAQBJh/RL9WZEVm10H+FuXw5ZrB9I9rp2W5m4mEENAJt/Izb1YX
fJ1ULZF69OitNDq+5qmrgBFh7A6TQRTDHl87dqmCBd8CL0XYaQXLKHdjGNSY62HirdyZGBpNHEnl
C2sJlEhfrmCcE9TBUDjBdnMGxiAQ1amHEbS9/n6nKJxb/zhTFQ8fBtQD1j+PbHju0Y7uWoDa4dcF
sQ5yE12bJdSPDR4VjVu891KF+GQakA4SFD0t40NaUTywZEU9/xkTc6ZPI2YCwHoI+XTpMLNHXQQQ
vToTIJPaSwJRYEb6c47VbRvb3p8nTW360lcj8jmwNiCHDwDYH8NSThRROm7UzjKGhYeEpcDTQU6R
OgDSadLvpQ8IP2wzDuR9UG4RdqA0WEWYdmRKbPxFHcoyBavQzEgFPUg3f98M6esnGNvNdp6XkCz5
iAkl0zFlkHlgjg3xwZEIfg9BshQnYroFw9MKzLp+n7e4jg7T6qsSr0mi90oa7dKsVphE8qgbvKsT
+hys5cAD4nuGGbRi87TI08TnTsZNf+bE1JhlAYk/hV7dAZhDs96uV/w+WoegfvUN83yv6rrzd4so
m6oC3SS6pMo2lPLVQ4N2YLkBiNkgz6ksyslHjcj1cumaduoQ8ik5Ani0QbbkplJIQaFX1vh8loD7
ccc9YX7XBsKjU5MrpDukLWOcAmhW8c9Kw46YEGIAy3GYpioKdliSPAURMk2fWirhhFJrumtviy8f
Vken/e9dBr4BqyNypdbPEkY9v/zed5gMtK1HUUayymuA0eljZwYBsi9mdvvUDGQCm64N0PvVjyp8
nEHY4LaNoUrc9JPE98MJgrwlRsXAUamWwmBQibqtkiEdgmIGDpA8pnNazV/we75Ee791Gv87dEnb
30eao7/EPCQqS5jHS4LErBcDPp/fm39RZsHV1//6jsNmsDB//3myZgmeMbYCB3ujMDo72xCN72HS
cWVgUl5zDb+PK/xOsutpgYDZ9vp7m1RLiSvYc5AymMc0dNcNDawmqQJEtcRgZ8wMWVz7X6XUydV2
+pcyLFJCrqwkSsAUFhVn8d/S+2yLDYiWhZwT7nDGG/Aa4qSamucxl9bsBpwd7NjAXJ/2Yhpck8P5
ANkykFWqMyLb8omtw7QeKRhbcW6DwDIovako98Zs5UsJE8fBi43teHR6W9RjQwajnhHr7L92VSmr
81+K0/+L2B3/Obos4QknEcevLEIlCkUe7+1PrXtMBWgWzIw4zVWMnbWF4eLeKB/Jvu1HM2NfVKy7
lXXZV5dm001yxqQr726XMMXEl2SQZZRBGN7YDpHEFxPPDGnudChVsAcfMfT3EFyD7VWnQOT2MLlx
hkBx0J9mMYTdV7W2Pif1ht7F9XbrL1J2KBfA6o/IZLYIisTfANXG5keVhMFyor+uv//iEfxZ8SY8
vboQGHaFwBHqa7DYfz4CAE8LiYNyOv8+t9NBYPFWqLBEPjQIgeQD9K2yQOc1refArNTkGBRgODKP
cx0gn6a8zi0oZIbgA62BbkACiy8USDwwPyVwlPezjOyON4uVe0RtcddEM8T6E5V2QIgJwQHoHkYU
XbtF/X7raeAPbCaJ3i8l3AcUOAhKXNbUmy/VrwXFg+usnf/8QWDsxR/LG/o+xUQMzuB5pFgS4d+f
RLch99UooTHaqZQxUmbQ9T7pivrmiWJ4wHbu8Wsjqhz5rVTtUfDh4KsxWwn2B6Q/+irDccS8OWh4
cqcRz0JtHfURaNN4scj5DIpjzyw4QEGab6K3iMY2aLyzEQrb7baWEOyrkdr5A1wyTT+j7W8dqjrk
CNrUaHnG2bg90x53dLOI76an435gUCgxMmq3pv2QNVQ9ebl9ZgsOVYs6AhRrYzOPyVqdZXfgKt5g
1uLsRWS4ZNGeqHrft/IB9wSGSSmEExOdZAkyHIhkPc4Gla9az25CStZagJltlT6Gvkluscxxh6dk
zgwAW0SGV+xulu7dNkORmbGK7bEBDup3YRw+laXoDks/03OJqztnkF3yDjS7zhK1PC6Imm7tcuo6
/hVDll6nHiRa6f0KLCp6QtTxNoBUlcHkB1jBQfRNXOg8pJaCleLTD5hYMxJWFZO8cGSrHnTZLfYb
kEbW3NUcUlL+uyCPqiSxz60Z7jB3AVl8zo6d17ewcx9ER49VjGxPV98j3xlgcl4wHIxZPwAvX7iH
yiXT5Efj03dk78fHYdJYoCPFWm8chS2DEQ1VDMmvXpv6+nImixb7KRycL6C1F0usHoASPwfI1uq6
/x6vicmgzkAj1PELtJMc876CDBO4LmlcnRM3PARlOp05Yhgk8lPul+Yb8lcHPyAvpptujwwyz8g0
3KHsgkZNAZQo8QBd8isP+DPg1OkCBrY/9NWWADYm8auapx+JU2fAvslurbplRzR7TdLpZzjpabfV
8/eqGj+RGAnYOQ5M5r37ScrtkQuM0yt18hhv7VnN6a7WfYl8LNqdYP0sbCcyAz4HSvt2dgjIFQ2u
AbuDgSD1YVpQl+VuiDAEi093UZkcwkZcJhZ+xyic5QYV9pIlTUNzbd3/oey8duNGtjX8RASKLMbb
zq1oSU6aG8Iaj5lDsZif/nxsbmCP2jjWORd7sGHYEkOxaq0/rfuomw+Fnd7HNb7wVCOz81o57grH
8Y8aWBit0D9zXj+pTL44WfgdLC+gbM/CCt+U6e0HC3psLJytMIjR2w7AbwjmYBTeMuSBCYu8IcSk
03LWR6WrmbrVdmlZwjxpw7tKGWNwM1bO5D3mTRhSDkxtcmcHhkaqCu067tjuzZOUFCJ7VDPIXVvs
n5smIt4ENwLOl+ZQy7b9y0uL9L6IUKfilG3d8KOkk/d7NvSwR36kHSAcCejtAxdA5N8UrUXVZCHQ
yI9Z15Zqa819eKiwaYrHMk00EIWP+e7G7wbuf62ggt61PhVO0Ic4vu25uP1g83y/dy5XRHYSUhXT
tfxlE70qDbywI1qvi9VxgubJ9kHqU1URTjI/KYyl8SZUs9K85CS6y6njHUT/SxEtOdLyo12JCuEC
UQ85DjYfGSQP0QiPKa4eItXQQG5bnSbGfvRb0zuPZVufqwmjzLGsTZVsIU6lONVwAYoAh9YzYNs4
v4+asIdDE+V4a/58u0sY038LIcoGgGxfmj4VkUV+UnB1t5QShSXzGFOQidEfP1rQoXI30yaAB7Jk
UhCnlJfTY0tmTE9QqkO9+OcruKrFlksAJ/OEg6zaIuX1t8oFV0ADv1aeu7Tx/C+EeZYtoMM8jV+m
eUAhlWOH6J9LO+u5QFUrGMeEzdY+xXNtWj+TJJJfdZp67g3e78T/XpC5wtmeDpiEyUgdzAHnR5DM
4pgNutH3GgZabgeMbCRTXho6VUtkdds/39h7wdVyXwy3EmQvWTY1yW/qg5KGyJXj0qHZkv7NSdre
w+08NO6Nbjj3v4R9gJ3jz7/Uun6hixaDIXNoLrCO8b+rOlAOMXFGRQhlnfYq22sbP9vb5E1+fIM8
cmyOQZqG8S2kUpM8UQZc+gefak5ecKoVE6vnmsJXjMqa72q7aj+lgrya59ggWPK2asnZ+Bz5s0t4
zVgVHaI8d+oOPWm89as9msr7UhXp3H+HH5XVjuqDMBj6MS/fD96AbN/rx7FaFTz/a7TTslH8eyFz
3wAtBI/BvEGhXGeATUlj8qfCvgmmlNXitRYrdbaKYPhik0yo3j54zlcdhI8TgNXq8kN9zySk6arY
5GSGMmnb8YAV2bNPqcm81xv4qma4L210AiclIumW5ENVCK4DYXAJ2H3C6GgMCULygRhWtrpsduyt
dsfYe8aG1H3XU4iuwe4NGZ5cO7XboxGVrJ5+Hpv0i0l3mm5QrrrDQ1QRFXj+4K7erx42Pz5EyU5A
+QyYyu73fjsWTdK0RDANRHTMQAkEJvjDrmjCVOxMSkr1OsQGa4WskjF+7qGnvK0T1Wb4I83nNELZ
neU4eLeL/tE9FVNiwui7IyVv6+FVITJrQcDIR5D/kCUF2cRSQOBB4FJDs+qneG05MkUZPPdDZqoT
7Ovc3IdGZ0bfao1+8xEQoh+Ojk3D9cG9m+87KO7dNInc8klAWQPMrt5oO/uVafbooGe7BKEjuIXO
bh4mMZxsB2J600V02IfQ85cd0ssAnQbdW4W/mSrP9j84GX97Ey7SqUWqGaBgYlu8CgDzOnRC5KMR
PEEAQPWVcZ5Yd1cvnXBARg9x3qbxOStSo9/qhEyAD7avZUbcuy/Kdxjbx8FsC9dGqeVfrYUOgKUA
yO7PFZxcfBLICp7hqGt9q8rSGoEwuwxfCwfU2YyL8R9jtDkpm3ZU7daPRA5WQEjELuuIgN6ERd2m
p4I4gO4wz15e7SaDTISPAt6Wd/RuF2DpCnhdqnEumvPs/fodkDLgfZowu4I5zw8Ztqv0PATNUmMr
8yd6sMDdRss5fOpqyXuM6hY3yJ+/Ivle9Mquj+cv8IgbAUPwljjG91ehk5ggj86wblfANCWNL72J
SCrqHm0Ck9wdGQMJ7Dp5QbANmiTBG2iO/K85z4psbwWF6aOpzLpyu9YWgLpp/uAm2qmf6tFsXvBR
sm+D+LAzeAQMAaulgeaY08NYv8muaeqbPNSgfUVPF3cviaqDD5jRfHKyOuJHQVFQ3K7IvjtE5fw4
Iw5ThyYJE+uFiHGSgAop+umj4+nqBfFo8CJg4ESDSt33G/CiRod6CJnurZKGURxNd5THGTELrpBo
qKR5wsqfmY/WiH5oXwyh6ZERFPfRLm0mYR403DHUBXoOYqksi9hHwqoMIHss/L575xkBkSEjgcvB
Nkrr2H41LBtMYupHxbMv/Zn0CUKdILH6Cv17QWK4vOU76kkr85R1IzAdW7d2VAyYQTUqNe+jr+q3
ghdt8aJuFOj+BE/h6rvGiKQzgGDKxsmL3O8TCS9UNQ19RYPjIe6p7UNVv5IMt9j/bKdo79cjJElj
YdzM0WRiN/zzgl1YzH99NkvNC+HI3o8lxPMBia4+9bSA7/LMJjmuFEVOaFZ7XtGvGGV1dr8CPmZd
tNHfYbkkzUDPz+oX9Kie7yw4LpDQDy5qKT3/+y0vFwW/6pFUymcMnekt+9O/1Ju4A5PUNAk2IUom
bv/uDNI9f6p4oNjuSDuOjlEDdrqYUy3xKZS9l55Ce5blXVHmwj7q2iqHc2CTgHJYImeqD5by7+cF
8n1gNxYxx79F/uj76yPCRQwpEXNHUQS2/tx65awhqcj4xzYYOXVA+JFr6c8Y6pxkAdcwuj4p5nJO
t56D5TP76IFZ7x4Y+JegmkdS7nJiLIfZlcK/qy1XSDdUN6GJwfKwlA/FHdo68vbV5I4+Vm+C2A+6
wAOJsV7WgHXl2MYHHychln6/CtrdfEkp/OBV/na0enz1ZJIG0naR/V6/yiSzDSvM4BeQxbjWgye8
eDi3Q5cDiw+TVextgcTmxwpHK/4Kinu0sy12sxwVxUcP6veVxfaGmROCXnrLC3z/5poKrtaqTOKp
SZnBhRNxZhzqoZT34GlNvxXwYuh2ZJeHHtghC1S9ubPDZqvCxd+4Qqwrdj0TqvtRS3SBn/+79H26
Lkl6KgoVDDkYKJzlgPnX0q9Lt0e9y6GrzMjrnweTp0reBQ7dPTLOyt+4kQDG3ERgCEQMoXK2jrHO
+FBTlJP9M57H0L1Jx86LEs6QxoOThp3CC6FNzPjcLx5s21EwWoyhwJ+JXWSK7roY58CO4Fhd43Nd
PMCN2/P37XZCvO+DOQwHOcg83OOIpqptSuy+Zy/TUfbQmR2lnU+6l4a8c1vrJRr93vkA2kTherXI
XeBMIfGGAFNQFaGSePdoZu3hoo+z8Di1dTx/RXQswyOluPFNaERjZ+XnEKtqsGNcSXWSRg/ggfyJ
mDpetYvUJ7vvhqQIwcrI/fxEwpmrd2B47X3ZBzVmTR5eVGztMQZCRP7mlltj9Of8vLaKTigHB2no
SAmrrUi/9XNny32Fo4mQ1YXIQn5I87Qi3MlgLm1I4nNcj/bkTM/h3CLU5f9Geu/UonqtMDEBIA8+
l5d1IdTdevhhv4eDbbuArTjjOekDYAEvDAKOPyGxpxjfLC2G3kZ1lpW4Qpsk6+yDIkmvuPVGRQ2b
jIRHMDaiA6+lPm+zV7MYtLrn2OVnIKc0FgI17IV6U2wu/AqUhBTrJOvMXxGS+sNtIULtP+SmhxIA
/TTveKp6vk8OAfDs9de0ic3lcYzCk6QpnPTAnI+l+ogx0etXMc6Vfm3Zb6rHKSpcfQiqkkdECcIL
owpa7q3uYsIiwgs9GmD/yfZrCwKbMHb/oJ7humAmlH4NrZZ/NpAINT4hg18YpTjmqxQ0NUwBmdAa
l7frb57rmoSDXWxP40hu5UXIsHKq63LtjIDb8uhs9E3hM6oi206GnYiErqa1TGZReEDjK2hfWxhZ
tuBQXJop+xhhRJZM7SG/0MNkf5U4jEkeip9AAT0vZvcfNJ/ZUBBRtHXtxcmdR62qn3qLMTC7soXK
IIJr8lq+M3JOWcxWTVe0czBagJVH2ThbvwoT3uRLLmLX28UeuoSzGyYsFW/djxyf1ykyh6e6I9ky
977VThgi8ImrhLwlw+jRntRl3u94+517J1FT2/mG0tXXe+kjoO43XlTABVcEd+tDpkJ8iQhBeKw4
EGv9uj6p3i75kzAmaWuLC2qRJCCzeU0MKdu32Pec73an0+4mb1EnYi2deSGQZfysstJcLqFG/Ilr
JgvDNyP8d4+UuSULfGAsiN74oyXnZ+UyHcYlFrUY9qW7pIDC3wUlbgOc62d0DxqNRDX1Wu3BRfmq
ibXmg/HqAj5lHOqTxF8Sf1pXS1iOnv9Aw1j/LZjA0Dy2qiWuK7WmsH8pc7L9Xm3DHxfOOU+phpkk
IdvbebQIzNjahse194YwjZ9lOjjbxRCcfI1Q7FL71GIoN4GBz/U04M2PcDkMnjib2CVJFuldPe+i
oWicfe17Q3IsYQDT7X92SDiqJVYYAWJO2mfcFsQoR56FBw6Q8VBf1APoopfoFK0wph3FZfcgxmP5
QNY1jOSHm4+GgZuPU5Ic8TGqNLG/FqajoehD8xPFEYFgHj319HkoWUtPjDoBbN8yln3CxJVF+Rd3
nkg3MYehx4wssZIPbx7ZK9OWVeLYv8zO57IhkhlR5JcT6Iab++CXPgkyBTQ06+Sy2aIryx2eq+Mh
aGzgc9eHZyfUatskjsyRvUEhA6hsDTgQRP2iTBgLLwYsn2MDU7JKJhoZh82qmWoZPlgz7rSnYUR0
cRu7diOpijktY4YcBdX4F6CJVzGngaqu+baon9mJGsdtICtgYIhuJuNbv7pBacwPkp9LEGpt1TOu
9kW+kV3UQUnXmQxrkJIcAY746h5XEtwSlqZuF4bm2J8oEZbVOlgNqufaDsas22Y0D/HJ5XNwbsBC
MN9sELNrW29MraeEqRgtO2vU4Hc90ot24s7LiBOH9+jUeERIgsHcdZOpvCUztqhOxG0zJYa00Vg5
2zSpYloBqwf7p3Rpduuek3d62QIdrNDbVSmGBjYU906imprcMm+qjg5HwV/w3RN4ct4F88/EKwqT
6UGoTsYTfQxZSj57bE5nPBfq1BDQyISg1i6GY9abqXW003FudqQ9V0wTmmHSdjglJnlqA/TJt4lt
kS9L4mNZ9Hc2EfDJURIzCJfphJxwMCusVNNK0+5s2bCtuylRaY5OIxU1Sgo0xOIo6HWQMdu8FeLS
UDOX33qCeiFxRNW8FhIt9s50egPKjajbeNFK9D3KuTYdt90UOaz4tMeMEaMkKTcQmMtHi1Wn3vcK
HNanWll2AzcpOSZZx5djkv+A95gV43HKwnrzg2n5jJY9nihzO5DVtyQhUvI4G3KpNAevc/Cl5L1v
eE+57ojEeAClR9eGyn6uPiFRUd4zVrjlXRA5yVmWmT4HHlYZSKsD42po1zZW4WX+L08Mw5xvZZur
6SW97KyxaRaICTzCLpztZGrsXGDQpKUcsEHwCCFE2HfWMmUtIUgE50tb1VKDqJerZyMXDyFmXiYc
ZWxeh0I5mf3cc2zaR+U3zUcQ/fuia2nFWEUCtBNDFlHp5gJW/aseZYLJMA4IyY5l1hf6hiXBZl5Y
KbcfM7SpOqclWdr/OdaBkoiJX48TIrh7FpUi5Wsz1GQn7YqAVPC9KUJSlSvk+Cc9KjrxmrTX5Uio
guxc4iKLDgxlcplNlTWcwJFqvSVCjsoG/2dm2MXPKipl/4GIwnzfGNBBYSORNNUXAJBbvQJuqBxR
kCLrgx2UY1hsg1H3wadcRvUT4404p4c0GrybqK5+xJaf1cR0p1YPG1wPztvQ11CF2yxAqHlEvonC
9M9tlPX75aE8FXA1DMiTNHlXfcuARWbIfD/AjpbIfeG3orz1B8vLNp6hdXOYKiKv71sGzGEuB2p7
wB4yepvcdduKrMnQISDIjkj+KkhrGc+ZCat01qWHXQ4bWIiTzW7CAa9hWbN+CX9aajgOsHm+my3J
vKaoDXPv85QR+7//8729hzt50g5fqIUtnV/GS7hWK0uiCZPUk8NtfulTYlfh3B7rIaR0mjvfeHSj
ZeJADoTl7Cv0gN3dny/gCu5kjfsghwvozUgVh8V+1XMxMi+i1mzSUxtKdBKDAWt710IA4MUCzetv
69oNwl2stGz/CnWAQzwkXzN/mDht8s9jY03pD9WQ7rFPUXR6cCMXhiluVPXViFjvx67ocvXRmn3f
W4M/0FD7DnJxC5YJJuIKJuF9uR1BfNNhfWaA9ZY8ljokSaIDLTW3eYJ28d5z457jNm1Mfdu7eXKu
vQTz3Qet9RW8t1wMRjwmz0jTRXfuLhDFvzYKspq6OmJyxQFEAZqOlrm39E5q3zpYWpqMccuh6BlQ
JadTAktQPqNP7Dhe//wyrSsE1sVCLEER2KoskGDgmffX0dWwUyQHO4ehKI1fIvSwquG0Kx6tIaqc
rSJebzq6nROXj9Juh2bcMP+t1Oj8gjGfb9tL/Rvik2nPK0fmXXQ63lizS6W4hdB2auICOpd83vuQ
PV0/NJPTlS+FZ5HxujPhMqaHYKpV/YbYs6w/Qp9+Q+d9E/M0AAFwIqMq7SvILpJEnjnYps5dCYO+
GPXCGrSzh4WifYipmQlwOxcdMOd+imfhH3SbaCBVPTjnPi4qUhKhyo4xkr3iKDqr39HB8AFWUub2
vUEU1Edk//XiwCjhUK4HmIqgK36DxT23sPKyyiJ0nROKwaDs6CBTN1Ddngg4wYEvymKn8hbWo5iz
+FOC6F1vP1gaV5EU8LIL2kkryBWA0//25DLPZrLAaIqzQ0y4c2u6URDsYkJsNFQ8yMtzU+Ugs7ok
Wp/xEQoU72b9lGuUmvZJy1xbj+lMV4tK84K61EkPzxhCJUDpkccQEuIWzo5LyIKH1BMvAzl0h6os
VXJP3EsccGQsfzc1J76SMegAmNDLueqAa8QL0OxT4d2sDQNYPsBNE5Cm/qXMIlcwAaUqmeISTMu0
A2zQn2RguNbLcuMGswDwlv9NNTJ84iF01qdwEk24X68zwmsK/OO30fjF5GgOD1oWY/SCnJe+Qcpa
fBtttxuXWaZ1dVtYid19YSycoffrLURLCNUXTu8y/SUyu12ga6K4nBuJA3VAbiOykOol0g5jdUYj
/5ET0Npt047swHtDc4brC4kWOWjInmuX2TWUxq4dfkKIah7rpNEY1cqi8KqDyPo5u2csxWhsnRzw
XiDeKXR1JFFugSEuxKoFx2Q91h3wORkV4Qy/nTmxSXuK2/sTy8pqcDeknfVI3iJ3HUW4rRGjEabP
SXkhJc3RIMcyIkQuuzdwtoqY9CDHv0NowlyWirJ3oo5N5MTNJk7Cv1tFEpMeWA0Gkx6d/eAWmfsd
bl8xPWNBvx5TL4pSnDE+P5vJJaBoc9JykT6KyoRUyYX69wmbafatcJLpoDWU2XZFbssBMuOGXC7+
zvpvLb9y+mfZV+zkiKBYf5ALvD7y3lgo66uUhCFwZoY9S43gIJYLlXvYfA8qyolDQQ4lUUwyjNrq
nOWhWZ+qy1MrDJeLM/2kTn8N5KAax8yfY2tvaizJv9qoFilrk7vfdXbA31SKg1KTEYxasj4KREnP
Is7zZE8sdZTcM6uvDFG8WWlwnIPC9o4JMrbsVnPadDe+73b6xSw8MX32R7ccX4d6zpZ5mTnStELh
4S1FGsqXkEhY45zjKTqXJH49jcwzIsB7fdHRiHT6YPhIs08yXKLgNgFeRX3XNIh172XqNfKrzJps
CSZLrC6+jwPqoTMpxkGAfL+eVPrLRfLqfCd0xhrO2dy75X0s3K5Feo9wkr9Upnz3y8HPSMU4CQEy
SjqEnenVRKVbJaELJ1bA2JxC5XXqiB2D4KQN7vfpaPhxSXNMnG9zKjqKgZcGDS6/0sMfTjOkB6qD
Kiac5c3JkbGdxOVbzFlqIWp2Ldg5Ysij/nnmmooWVY5iNuvGtzL+fRyD1m+0zRL6Rr/Np0Bwbdqm
H5yh9u/bNcIcwjtA2yFgJGEc785yRrjUEAO2PKMWDt58kjxhqFKvPVWyxQ5twzlvpNvzX60cJcjl
6cfvS2ZDvidIrO8O4BKDecSplCyGEPSbVcTy+lKiuxp3oxpxhy3+juJmknw3zyXR4tmzoRn5yMAl
PeZHZYD1PMqlatrhGpix5fZm8LeNNdM7Smr1+HVmKgVAFxYTRglVzB9iaq8qnJQUdtcmLLxjYAVT
mHKUmohZRrLOSEPU4iGOEzfGRKv87Jn0m1FtI5Zzea6BVae7fMRJflNPIVGvi26K7LIoUVuad0ak
YqVwH/Imrd3jn48m57oI9gOTzpFQqMU9iCLrSrvjW3OaTajkzuvD5QtUFtRN+DdAfj9uoOHrN8W4
iYRhGCil6iKOnkOC+hg/B/DBiCQCw5nHK2vjiOWP5OGqrzjXGUJrHFtCEexPuJRJKcc6HywTSXOX
sbRDXGLpzqv0TpKMH22rqZDJjba93EmWyZGduS2GnjSviJy04Tk17J5sWE+2Gw9orUHe47YvUd/7
CGmdDi+LB+GFxsrunsj5C34Q6CmSs8XErsPYkD++ZSyxjcEXUCMn4q4CbEsFKa17vtris1vGiEjh
jmdiN6euQEQfO+p+CNk+mJRah1vbxJ3FgCk3abakKIbdDtWiXaH9yvo3Pw+6s0eK2V9/fjW/VVuB
6Vi8HohrvJ2/qaqKaOEB3N45V6MxviY4lJl1EpnICupQpvORaSCAZJyNrf7x59/s/tb08cIJQcQ3
6tKYBNedUacayQCfQt4MnMbDjgg6ZL1Mc+G0YtoKkDRZMQNhFdIjPx7+qoXFCq36B+0KW8PKAJiZ
T90qW7IMF7+jrb7aFB7+QYjS2ETOQpGOl96xGJwpoL+NsBJ2hGYoZqkjr0OQtGjgvSV56TaIO3P6
lqLMGWh2PQeIrM5St3+xSBFjgC8RJJsVkccVyE9OCSUESjVVzYyKnLHdd5loM7CWVUCPJI9qOrGJ
B96WjIUGzh1xaD2RVynlswtw+zPWOHiIoypF/mhU5vxidVPwqtyO6HRNtvXNhA33wQyY+PrLhBmJ
Nppv/W8wnDnaF2rmOcQXh6ILeTIBIIDMkewTNndO1pFo4k9KFIQNOMH0l4/Y9fufXyEdLFvlv/k8
anTE83SVwnOoO6+L9VaqWs9NjazYIqXhFWgOWGqV/q8sR3bRh7ZZM5d/U7bV0cHsKMcf00pjzYkm
RH9Hz0Zxf3YQ3P8ysp70yzkMQmY0821On5I0zBjJIOoavXNt5fpbnhajg8PKlenBTrIquEOWUXr7
tPaCcmMUDgN3wLdQtK9EZmWkzrBPB+5jg9bLDh+DepTRi+4CEd2FtN9EpHsZQYwUqro69WNV+qQd
Lwzq6pHFPQuCzTbe1G+zksV0Q3DzfBIy5KsP8yoj5ySfGRHXOHNqPwiS/V0ksKm5QPDOxAJbWbCk
V2aClB715+eVimJ4vITLx8b06FXVhCgqaxnHQa6oxayMC4E0RJ5P4HmYFD9ZXl2wcS4OPDj5EWrM
MWYmxse2ZKobnR5wbdN07n4FsrLUnH+wmkAtmfqusOP6blPseiuFFvHmEYtlAkGDFjiULKVIkzS/
X52GK8qlm1D9SuWQOw9uT+q0FxoZGCJ415PX2F15XJEUsHkKVy6MvFEy1GOiJZxZLW8We12IN0To
gVzIcSi3ZEpha6BZ35ElLhBSRircxhgV9AHVpXs25sZKjz5yJ7G3zWiK75j+DR/2wcJ9rwuBh0bk
CBaGJBw9IJvuFeDU1VSsPbPHD4BwZfJcK9yV+MjNSH+pe+GoQ59a4fBlrU7XypMYoYQILF036rFp
3Wn8YCf+TS7skCtmoU1zGYoJciuuDsne8Ptuat0UaVOKyoFQZnhqpsMTDgll3jxBgpWQ5RAI/7gY
WywiJ2tbZAcmFBrW98iDA/gV6Kwt7sXsX17nwptPHvvNoUuQI2wrxtdgiFdkDm5W9SWuKwp1giaX
yqw3ghQ74QeP+j3EyqPmYXsu4WeuRS4r0oT31RYJRFoaQlTHtS12PaN+1RcYQvkE7t23fV3rm8rL
Euv7SsykgITs25ftkwrJf0z9oJ5IZ8UYdJxGDGc0iYtX+IMrva4LuVLE4h50CwoKdG5Xi4IR6VLA
fFXHopqLYt/GBk7syse192oEXR1vGTOm2x37dOUdKfv7HItBL/RTiNIg2tQkTt/qQgYel4dr5KgZ
LE3RnTPtrk1xRz/ilsafnnYjTKuVOR9qd1nAV/vxAqEGpNxfUhiIM7l62ChvI5KO85igz56XLwDO
NRxMB3fItC/iTrwxAp+vSxy2e7KeW/XApgFVh9wpH7eTreRjnbO7bavYZMA2eaFqsYURUbOdzSJ0
TkQ4O0yIQyxQnZphfrSXVuYmpY5Mj07R4HIv1Siqb2QckDjtVFC2A3CDfnDALJClD4GAsm3M5pvT
ly7Do1wKteyY23n+ZdI0BTdWycO+k1b/JRpV9OqgqmUYeQp89Q2tMcUfFmRvuGvdeLq1e2Z8bYI5
pnylv9XtnpH3Xn8qg3kcNuQApC/t4BND7EIpEUDnCG4nFhgbILG4wLRt3IIMcL/tDn4WcIE4ia0S
mwrO4q2yhWIsKpPt8siIhwPj4oguwpGiXedr1A1z+AB2DrFtMpnIOMcMpMWG4gufGqMrhHWIKkrB
MEtI+xwi3Ny3jWJ83WFQQlU7q6DYPVdJwGTMuapSMkvz1NnGLRlmm85QbfoCL7AoAoaeIWxLHm28
zZmuhu1+9OO/fatIH8opnPJPTZAzltYWeUAEFpaks5uE+ZMZxKBMSpLjvzHnwke3hdzh56qxLCdG
ezF2xw/mnRAwUU9rLbUeOnCKfrIPREocADYerzkXcsyj+1UKUSoCi+9cyejKlcqJCNpEAuHmjnoD
SWVKWYbhZSPCoP4lrSwy9nlHG3tum9Q4AYi47aP2SF0mOdBlUJcObVJTjbIi6bPPh09G2jBXJend
mXyewu+HQ9iW3XAKJ0rZ+2pMiHSnyS4wEanpS1saEY0CpdP0AaR2Nax4Ae+RJLAX2LSLDtLuK3qI
2fZxi9tb3Q5TU/xEOpCOL4lFvsUOAbf6vjb3pJi56uhezIYkzs3unYXJrb8fL5bqQRg2OFmYK4Lt
EQ5hgSN3AAnohYPA6AMSK9H2Ysr3K3YEHpeR3Y51LextXMJtnNuEsZlnZCIq/2Lwb48IRq3pgfgS
BL+p+D7XzsB3VBtEiZxDIu+YdhehEdhSMVN6NApu/4XyzK4Z/mCi1ku2axyIronHv/XlSCfEWIdI
HkweLbO86ohZuVUvHdwzDcRUEkZkizkZQ1eYizkO8bBbyTtNihNC32lRLMQh3uBd26K+ekvgJINt
mCKpJxh7kv8UYZEEeym7Erd+jut2jzoLHc9aF4kwQykUXjIFhosUh1IAVUZ1qfRlHQGnNgQ7lK9p
0Gh2mNWYJJhScMQIwX9nJMAzc4Ibf+hulUVcAEP1+phYeERI37zeboINqwnETk4iQ7KUEqD1RqfF
EPVkbNz4W4e48juasKE6wH1R3Te+ERtbjlWhbt2oDQj29YdUZHu7nbv4eb3OUNeUTLN08/Q4GgZG
kJoJmiPZb6lCLqIn9hSir7qx6h4Zu00K2Adn1vsmavF7S0mGAiQTaxTM/GrDjxpll8xI6G5QBfP4
6ae1+xREkWCamzKDZr9ihCt2G5gFOVsKBfMzoQ3ytSehXuyyVkq9/b84oOzr44jLQ9+KYdkHDrRw
cL8/+5H5DPgfrORmsCOo09p0WNtFMcTdgYF2kf/kQL8/wSlTYCLnJsQLKM8dv4vC8VLEXB6hleMi
3W13SW000M+8W/vIJ8nGPBNPxViny0/2TUbN3EeDIg2iuyjLIsdhkhOmVIGuY9uMbCxf596E3Z6z
ivN3shMr2BnMe2b4nWO9rooEiXqmO2SB2WZAd07jnW3Ry3vR5ZF5bwWGmpcJmFIZLyoxRkRkRWKV
DBhjeMJxVQJJkglNQIDROX7wqq/5MB4gqUwIzX2oUiGuOVxevm9WotE3IohBywxFuB7QEGSnxda7
mHHSLjKX9wm7uEV2OjflZhWGCKLX3A/4Ofu36wksE76DLHR07xhMrl4uWYdlxbAMJuPNPtPHytgr
I+Zt0U8csGWLEGuE4/d/OXZPLEafxosgSSRJavxUpTJKhnH3bFux22TOk4EthvVx+eqDi1uGAeHg
X1jv04Sku3EMplOJgJJhk6Xx0jHp3nll9vC8EZZjxBuXkH7YL6JHvX2S27ZBEV3H1g3gUUDUgmd4
2Zl4+yA9aLuavlN/C4h4lB/WjiiyTz3TtNDtOoYod8aIIe8eVBLNjjOlbFJrOf3B2/zt01iQD2Se
+Nhx0PnX/sTaR0vltjMzCBj7QKxKknfFHVqPJjubo5uQodIFz5pkBHNnobD4rFrSurYl4qLqri/s
8jR5FFTu/7daB5DBr4qlC1DmsqLef7HZ5EB0Si+8lQaD1H9pGn9mN1Ugo9sJrZnJa0u79o2MmTx6
Ko3aJbIlreXndVqSHXkd3JEXZl57z5spbFLsZ4gFXzkt0PCfn+HvCBKXShK4xJQSCJPv4v3F9snI
zLApU3cEBnbpVz2DaRMU0pdxtUXOkLl3K1a0ulVWrem8RBSww3NuuZeoof+o1y6SzQw9Ienql+Nl
xSbMVbZyOdwNaabTMWLDbYAh4yx/IL+qIW5yYAz1qYuTYWAMdaTmLZhPqECS8eccIyaSGdtKmzfM
bePgj1XV9WeHq6vvNCKt+MCsn5hpBEPVT/8MQmXDZiH5/ilRrnQ7xqoh7xJhE96h50VeGRs5Bx7D
ztrhXFUMOtt2JRbM85TN7nScx0As47ca2pVI2MygScsBiahleDGZxUmh84NrQFJtZUC2X2rZOUNK
Uj5CZojGhri3KL0spuwIpbs7Z2CS2nZV+ZK+wrNJUgfZyp/f4+9tC2lunGKggeRpLxlyVy+SvmwM
Cp8x1Z2aqrshAGn6VM9MqsZMNUwy3Vh9TuxkFDNX4oSVpO2+m1MTSYuJ4hgQXzgBa+u0RnCRCoeW
aFOkwWvgGEP/lXha2/0iRWuPB0B98djlA4M/aRBmfZIBAqRbYH5UU3PENMrHVdTLSdF0d6NHZvZu
GEpsJIwgVouQalUJ24MK5VY1YR7cdii2vrd0VmJPwHY2HSAzUrGlLFL93zTtrrpxfaMv8XyXGAAL
L1BgMHKJD3H96AADFpVfwoqRy/zwqSg3SSzK6Wdbi9Ha4xOeDH/j1BlAD/I7Q57hRgA9kaIiX/OU
Q6+88n16lMBU6rKJ6iIETYNbTX+Q9Tkh0bgsvmwQbGuuU6sZeMVpEgjgpFJbAV1U7FwMbNORSUPL
ycmAkNLaTiXF2smwHQaWZpEyrUPPdYlzNKZMXGNlZzf+yMzZw6rnRrPRB7fJ/zB2Zr1xI2nW/iuN
umcP9wWY6ovclal9s6QbwpJt7nsEyeCvn4dJf4OyauD6gEZ3y5JSmWQwlvc95zmeNxFSslCbNCZ+
b1/BQKVQVTpzfRTZkeiPVke/+hl17BBdmxjW0SYbrpasfchb9arX08g8hXg8ylVambm9Na0gtDHg
UU9ba5VLl6PvjMa+TJy2oJ2tEtWe/FrLD31qA/IWAbwagndKYULWw9DJxgfgeQrdLN9lxPnEF0zQ
Ggqts3aSvVI5AzWT/A68eCH2ZK5Z2NcQNpN3gLDxTjVtmR5olZOuUClysS/Z4KYZQVUiAOrsY/c4
mVRe6mvfCBMkPQh/nshHmfKNd4bxDI6cgIe1w2ish7BDj1SZROa9JZMjk4e0dgprVRa4IG7ocvb/
oKv4u3+a2ouD8XKu0s57xk/PGO2OnM1QgKgLgZl/JJa3uXP0yHvUzgA8zgdDchgzkWuvwi85n4bG
oEbuCevw1h0UDv+0Bg21QVZoyB34UZhr2CcYnLS1O5KE7DYrbvVRzbh23K8Xi+QP5jGsWr8OnU2Y
lu6djaJj1/lmVexJrRJPoWzYjrV+xcD8/bxi/rpDmSdJz0JD4hgA7tHMfBbL0IKbDAev7nFxf2VA
icGN6QiYr7BOAw/EStkkRzUG2O3qVkr8J+SK+xe1aKHBLp6ByZzTV1Bm0qYvjdY51U1ICcWd2jYl
3ZiwQAYrb776AfIrayns2HPd9/cf5e+bLbxY6KAw9pg4x3z302arNQdLelloHAcNytXFJLK62sMB
4sDfUID+AoB40B3K5COHwEEVbU+73pyu2nqQElPUxMmIWtRsEuHZlJdFD0ZzRQhHJned0qIjXgF/
2taO79OJCpzkbakJE13OatOfPTAtNcfmHUy9DtPKQRvq7ycewZ9VO0JWePEA2RO+EB3nxI1LIfNx
LsNWoG5UXYFcEZDMtnU8dmIdCSnftDxW4TeeIG96UcMgupsuKyrtH87xn2yA1CBJZOAkwsLChsug
AvfrRqEo8tDVAn3a+y2c6FPp5gy5pDFy5gCPuf/tZ4XfVX6F786yvXthV9q002O7IZsKi8HX39/Q
TxEO81uanegOOjV79vZ/3j23DR2NuEspaA4pB7dFVqZXwotuQ7ZV2VOVFymxnASI2fq2h+PgMIzR
i4dJnm6lsHPrQDGpZ7tVYRRlt30W3hCvPAul+gbz76LqwVE4HwSaiJycp8VhPZZjRKF36bpHI2Lv
w3QGUiwZlufuG4fps1HKOyt8AqTyLeae2ce+/KFFViJkQpefICdOmlCB+JnFOONGrG1HUfiIOAYs
5pxMTSWCNXBPPdwsZXUK8IoNLCMM+Ypz/oVFodB3kqRJJ+xC6xIMnkzvKzP1qWCm1BjIt+qa+mrK
E9Qmy85cI7ceBxhpD2SInlUisQam7EnJaPb6kwYdRqdWVml4WcOwwUBogaXZ5UGMl+z3t/V82/7a
EEN2NWeC0Em12Rrjovx1pGHzgQ9Ff3Ffq7wvHytyAawHO9OhiLq6moU453bG4jJY7ARuYyUBWcoN
HZktuGN+aMKBTqMQUUV8qpF25OulmVgQ8druiNSw+03Wj3SmWYCy9jHOPBTrbUiV7x+oMZjQ5ofj
rx/JRzqMb093WWANipef5BKdGBWPqhZdsPP1c7VuCqPqDRxSek62hz3Dsu5dYXAtqX3PApBF6zOk
Hhc5OEMFluLEoi8bTIt7s/RX2lIiYNIi6n0/6qllyBTUkN8zGqWsokHtP9iWMeeZjI31moH58fl7
GRcom6w+uwCKJmHbnskuWagb4QMI7FZcL2fiCvO/fQh6u35LXIN0Q8yQmST8cS6UxG7AGRr8KlKV
RV86OWRiHuiNaM4LQk/7utOnyOMhmt9Wglauv89MEts3dYOKYevHsDE3xA2TUz8MuiXuNAh0xEec
pVf0Zez+Pjw/NfoUMzA9zwHL7IVEnf2gxaycLZkNKnnAigSedXk7Weaq8MkV0Tw6swLNTBi48xVd
FFbL06lkzAUINQtJWGZ742GK7CYYICGRdPaMrnDM7j1thAWplwIv9tZxoRL/WFghCwHCa0xv2LYT
H3jX6UIzXnTp2+WPLJ7bgMstW+yyrYPZAoktU/9s2xLBMUg1rkffa+HwWDRj+LRwa5Y2ZwkwyLxZ
Ck+dosFoUKvDbfHM+PSnq7wnbeNNF4Szvbc2KX1rFSXf66j0yltDRK69c3Tthcp7EFwsM1Vjs1g8
LQUP1PuBODnkjmDWtDpmomUCW1g6TszSt+sSW9eu2FKEGObEWR63nO8GDcUYm2kh41PMRv8bjfq+
2AfW0FsHtwR/u8KJSEVgZXkNJgwLo8QFxLaueSccxLXvgfZSgiis2AM7idn9f8WPRRkrwlYzoffP
i+Ss58FQO2Kkyg7k6FkuR5Rv5Oy8RPrJA3GBPqLmOeX9qrGJniEWto5T98UkmyFZLTpCC9aLgsrM
rvYiD8XMvB1Y0skF/pJjoL8wStIU3ck0H3LfJshYTvZq9GoTqYzt7dIq3uSUYinDh9fZAGauLQLr
e2SSZNqxlGyHWptr6LWHIMlytiU5M6ciUTWhfzjPhRlxazIbinINIVjkjoCaJ7LxFmWDn2Cw7aIL
7FTRNg/a8NpJvO8TWpVd4bcCPcR4n/WD/V6lGoKjpvMfiIuUNIuC8cgWPDzF0ahfaYlP2x0/+wpg
DzuxqZiuMW3Gu6bz5F3dqWGt60pRvNGqSq6xn3hXSNbbjQyrA5xtuR15sWNeJv2GLE4ddukkjVUQ
5fFblxbT0aO4u7EMIoRKZbdXRjzFLhv52n4x+0R/xxVEEppO2oVOzYrmvhZf1UODCrYRJPxao71P
DdAuHESG8lnaSl04TfOI3KClEIzPeIOrMj1hWFEnQtvJAWG9um5ZFvaqDAtqvoW9HbXIJFmDkwyJ
vvJtYLlcd7ry78JGS1+IAwUYabpGtLLqRq5DhS1VWlLfNEalbrpWyzK0zFj7Om08ZkY6buMpj8ly
LIcN6plAn9vX+kFvDUSYgcqtjWWSqoAWyf5gEnYMkhKVOGpmKnco+rs7TZgEk1oo9vV81DcYc76Q
HRvd+HHNUdpCNc90e1lpyW0xyfrECjZuyTzFs+kl9vSg+okwRgXKjKB6F0Uh2k65bfFMJMhIn3TE
OGtcqsnOMrTofRoycoYHA5RmNX7Xw3yExWcfktQvv6Kd1dVm8NhLPNSqJatShc6XzOujA0EU1ix7
ZLbhOnf2piaBc9V2w+2EbGEVYZvEwFGamyBKiXWjaTvtpaoEaUXsN9uNGgu0qiU1yXWL6+PRKEz4
f2Y2BUSD1xay8skHB5wE65gs2Z0U5CUMCfMb0Y80Zyw0Oz25EgeIOd4bAmFsq0YRHALy5VpLj45d
6rhrIvIIp9CansKKrb1VmZ0+0cmBxNw34rJCPvwl1aRXExNilic7NCO81vJrIRCMRFbl70ustJvI
0giuFoKwLYr48QaZuixWtZlocj1Vob7x/Na7q3D3DKR8S3lP6zha00LlyudmsEUZYkRz4Gf53ZBD
9G1ISLPJjPBbkXrjrVNTOEEKO75A8iy1teUOwbYynKH+IvXM/BJOgb8NhkC6K8ZX+ugZfXCJUB5M
iNDuQyT425DG1KbOoNUS4n1D5GRZHUysYwXOEW3O0avTdYGYytlFtp3uleZWF36uZddWDZ0Rytv0
QmiAg7Iw0Ldt701PCOnyk5sHIU+321LEHG1atlp+SaAV3HetDg6eS4rPJnUQmK5hunjpqsxzvukJ
0fwgPTq6EYHtbgyjaY9F5D7bSWPdWuxICJIgH9Uuuy08uWHty2xa516oNo2lHmAcha/s20j6SahN
qMzoHiqwirchGp+LWKnoNlb6rd1kLUHQsr1IhxorWCcMEOtIMDstAkdUTkG/zs2s2/fEbm9q1T9Q
CY3viNb97vdqZD7qgwsydNXB4lh5COU5bBWqyzpL8/Et88odZcruckgSe21Wo/HVbYzJXAk59GtU
8ERnuH30aFm0Ty2napOVGArzuXEm4zpq9P6pDNL2KWClvi+sKEfARiP+Ou5d6ndm2X20eVnuiT0g
4Z3HAL6il+1rI4Dd5dI99p3KIg20V1/GzBlWDEk3X9fK8R/NmHDRMAyj9cR0wi4rSt+CSExfphrL
2mwlybdBYziMKCSWL6Vd4v2xC6ZCEXscL7Xqwu4GfeeX9fAgXf+KGFR1YSFxvsVeKm6A1aV7MbH5
Z3BbNw7WAOLZ4npPd4is5an1+ss0cYLnLIEXSZePmKG0pTZKvfFD5n550VdV9U120qfm1VawC8yx
3bVeWa5rXSbXGDfttasR6cXeRKxpLpDXksS9WE1DzmnTLr4WrV5cpg0+fvqxgXapqdYmno2zEyC+
dG/GA36RgKwi8qf6a4koDVBqHFyRTBV9sUUbwAngikgv1V+ziMjeJoinPU+DeiNDO+vp12beNgPG
q694kkEcFrn3MeTmNR608rVUuoW9eDBIem8hkpCMTmZ8IQmvomQTEE8DB3BnpKRTOVHEvm7OIM8R
1k0rqrAtFh5fdjqK2NwaVo6nzUjVWN5kVi5eGtVUd3mOjnGLHD6JOH5kYpeNkf+AY9/fVrU8lGFl
70N2M190/DJOZPXbXBXeevBH/GBGHRBU6kCqLJnYWSbrO1bH7mCLQG2QaleXGXvRFXmBADaMrNix
6OS7ysp35HTHazuGmEbuECdJYaD7plS95zpdawARHg10GGIV4ra81uqEMgqFemyQeuOtSIod94UU
r04n5V4iBbxAnxMQRhNbMAUB7mZx/ToyxaDIV9MmcVxac65wuqNRjG/gZtwr9hTXamBeUNGg7bA8
X9SxAamh8dg6s/1cIyPpDqIfiq+cZFBBqPQ6ZHM2l+krYPO62gUdQqqBA9WGLYC3sdyoe22qML8G
wquvqS3kV1XfadeMy5adjxjJfXWna4LrDHLFEbDORcqh+4FkudwT2zQRDBKFM24Z6biyjA8nSvUv
bqE9u2b2JisJpgufP76Loa2fZJ7OyUx9H28h9ZdfMwhZB6wd/p2dVe4jPeQEdGnW7somn7NGCU2b
4mq4KewG4/zoJx9IQ519EBo4vBNnhmYpyMy+UYYXLIzlNV2S8YA4B5SGVbA+xZIkrlxfKeI+TnjZ
uuscLvTJz6P0PhC9QXVP5uYqG9vgoQ+6Vh3Svk+udDuyb+eOCwzGzkJT44KnQtRXAmVnM+E6R00M
7YyjLuWEtn9kezkaxkVr98ZegSahQ2kn90biNsRVYm9WTfOaYPPeNA3iaAHsYV03gX5rukq/6yp8
71rTFjct5vQjbJSGR4RpxMLR8sRkM12lkFtXXR+9Gqi0VyPAMSSO1ZsL8WLVQQJYQ/HNGdEKcDLH
yI7U7B0mdLmOHOgiHLxoFPi0DXaiToFHdJPRXyRpzd4z9aeHtKqKD8Nttdey0PkAwLdOYHKSRws7
coFqEd1+anBCKJHqHiSxDy9hrZK9RNn0FiDyuhqcpr+cEkgdeFdKgOu22jd5WQDuKmlHrDGp61vM
/C6dUT9q90MBirdOwiu4D+z9OCk/NZSrr4qRYhC3g+xtzCFoqTIHl1+YOqzDw7G3YfWSYck49ZKb
wVH121jSsMDsVbyUZuyw2WbfkDVDdkuTCrCuxbPi+WpNV5VkxqA3T66K6+M0CVYwkV85nKWeyeOg
16xZ5YZduvfeYP5YsRA7132cEqGiJd1X+hekZ9qxGfI4tBoVUz2AUxyp1eTwhpvRQk5SFwns4Vz3
7hVk2mukouO+JE7qwh18/7KVyKsqy8QfUrTTyfS7dlUnubfSPas9mTlxBRT/gfmmhgtfvAw2JAJ/
6CAt7t3SJubPN2W4ATqjNsFQRTBTqEs/GXSTjqmuGZuwnZydP3k9wtYaZS3awg1ZaS8EY8f4urv6
FDGJ0cOvS7ERpuAeWn3wVJg9hhYiJDmDBY44Gmhptx7ungFLhl7fTigQHzPTw+0H1H8dNORN0zKJ
7d2YSnWD8K2/1GMysLBF1fJ1yuxpE6Ic2gZemm8LwW6vpiV1tOOqie8zWTg7NEPNJiq6Z5Xo/t5N
PHrTIv5WN5F4yonZ+oodNth0kQ0sggTBNdXc5MIbCm2rcexOViqsKRd6klaiR9r5OOWu2k6IsQnZ
8xXC3iwvH52sDqiMneUCHXFrs7bfxYZX9Iza+6DzUAbLHorUTWXndnAiLsAVqNwyYJBRL02i28/1
SjB/SbgnEzkorxfgrI6or7gdsqnRdzWuiQLcMZXiDW2zqCf1GX3zdphSKzhkUCgDjjy5kWyEnSA+
kZyR8sfFhrXU9CZ6qtopQZbI3j9LU39HmtE84LtYGfqjRlv2yTC7lNQkrdXKJ/h7ql+NCS2lbTnq
fv1cDEq77HqbI3UTICG/b4OKikpLMXB8onhCOcBKCFXb63IKLiaCb6J9YonYvaE1FFhHck219sJL
0/ybyTXath211U3VOol+iqyRa7Y42CJGirk34f6X10vBM/EzoDVZ3RDGMcOOqRwBgqYWJVIgW8eK
bOxqP8RJVD6IER3pjdZJ3s1SY10AVF40uhww4nTUbmQncqq1SNZLnCjIspjPAVVau+hssmT1Fq/B
5LfhKSFAklt5LsLkftdD50AYQwKwXebjy2LVGs/lo+lM2hyJJjVvlgLJSMieRzodBdfLnlXVPriF
YhhIGjrWEYV6794sNj1ysLHp5Y0JuI7+2hk1LlJXO7lD6xUPhL557aVv1ON2DCHCOjsdzmn55GCT
mBBhYCvZdF5CMbo9o43F+RYtd124HldoVQMFKnYkuVBpWmzzwBUoziWprr7OiN30eiZDjaeEfQ1I
gBEpP4FePQmzT1qiuuZ7EVM3qtlBj93lOAtNDha2r3imjmMoR2HCqy2aqIqEKIdushxwQS5Gtd+X
hOe8tE/1U6wi7qyBtlBWoOH5tSTcGnWlSYqGPzlbtNwy4yrK87bfkzkBSaaDa1ODWEKiednb1Buu
WNK7j8RrmumQpUnhUVV0rPr4s33KllmnwxRQdqSvm1NAv2lR/OkHjJV+vB8Ioep2v/8QiB4/f4rA
t6Bl6Ljm0JuBM/j1U3S0uPqxTNhQnLFHk2Gk5WVT5Wl6KccM5FCQ+wU7j0VXvoQotQ6062fqNHM8
jsVOB8eHhZjkalSmLp8busHERkVmwvB2UyJ+70oPmwrR07B11bUsiP7IYcNazFQciyeMNNM5YMbx
utq9yIfIsK8XvPPCz1yGsla4JLYEEST0PR0hjlvYWz0/IWiyz6P+O/hMI7knpMySr1Vvy/5Y9EWT
bvUJQPuqP3t7lnZu1Q0WJLkwGlCCu2dzi4MOgkwZa9IUH9Zhd/TT75LXxfxuJVVd+9aAeN98tHas
yyu97DgL4ELKcX6dJe8uRCS02LQmRfeWYW4mhMStErilKLspG7et7b9lYzXraycs3/tFJrnAxRbQ
WF0O7hzbVkrutUyQRJ8W2WKzUNKcOcck9nxoQVEw0AXxCXKDteNXWv3oBK7QNgsq1WRS0i5I/4qt
9ZSH4NGQveMlpWNNbX3BY6qQjeEm6zqVzmwgXlnr6RfslwbpgqezF6DhYjxZOILLu8ZYyX2vMkAP
FVvvGacDncA2r82aGJPtwhVabpbl4PFO1osMDO9bV1900nPyNTgnczzgVZde81NWkLkphiNilghS
XSmjQDOMNGzk82YJ+QX7dKDeiB/6HDAwpkwstwlzCYnPizliyWxa7GZdh8r1mf13AK2VBAgt+W7V
ITEv5aQMaCm+ZVKRyL0pL8eV7gwTwrSyTQn74ftGxoCSQ0diAgLh/cLlLDyPK5l5IVc+sFLW7JXU
OcHeCNuLgxsrHgKICucgNbdl83DUiemrtjVCT3dPNl4GnixxJOMJWSq7whURc+wXVtCC5q8UAADG
9jlrRrUpXZ9FvF2fb/7sB+WHFgNFSX/GXrf50PkXUUQEs46PFMEEx08nFuVOVMD+sxXm3ACsWqdl
XQyHaOZfm+fkK5S1s5JVY0rGTCLcqnj1qW+Zd+SBzmqm5TqS/jz/VF413AA5AzurlahHrpCJh0c/
jrSbnaul+2rnno+1TpeKUjpQMqYIdgrzbyjatH6Pmt4kkrqFNkHMeyMpY8RaTWWicE2t2RWQ77y9
IenFHMZI+NpKaF6TXy3Df0FtuwEiGxLwEI1G38xC2tM9D4zI9/g3lLeyUXgF2y7RVHc3ALrg6J1i
BL+oDJEjL9Yw71fvVVS06V6r2p6DkmnKGUxmJRPvVmX1xPXFuGu3DwHqrfvMIsP1KkbCzi5p5gAu
TMCsk8ZzpmuJ9x7GDQLYoYDrf4/N2eOMHZGhI/c1pFJtpQA/Wacm4/lcK0ubLIy5nuq3rhmIaM3F
TaaDPPOqhCDBe4OBQyYXi8FxCGF+npo4U/JOkh+3AgOqs7eHmDFti9ndv/NA65u75VnoUCTPh5CM
+cFyOR1LD5ndCrQURTVmg3mSnTVy7jmaYmlRAp/l3SNrks06aNF3XS//bsMoQFCAzYzHlpXKwFXn
yx6NVkr2Zk0etmMW6xKMw3RLDCbxXfgyRsLOwD3UL67jp8bjIvdcXq/yZpskSWSh/9paqqf7qZE/
dkfLw5j2ixlvwZaUvc39KPKefv88VMR4EQOhR0vvAzG6SNNUFGuS0M2aP8kJ/xXYCNl8gZBT+ISe
PhLoBKPoqgE2tHFRpZIwaQSZ2iwZh7VrcUDscqqVHDdtV8M2PyeKzR90eoZsGlSHEiaIcdQBSw8c
hVtTXBIfytxY5S0mOWL5SIDmsNx/YYrwA8J+z8/sGb+3/H/vPBnGWYeqyhfmWDxxb5pwB6hpTLZR
PQTacZloc5FNP0ZUXvVGq+BRbAGYa/LUtRRNNj9FixmtjlPFwcBfLXKNXEcauQJI08K9WBifvo4z
ETlTyS4sXqVnMVjemzSn/cgj4HxdDRTPSNmcs8OmypwzGCMEIGzn+rA/OXVnzY/pOVat9youqJd6
/HZqTyyKQHn4ZQfMFKA4fUoxQhklFeRjehbeuP6A5VNx8YuTpdMjf/BLciyvFsHaGAe8xPIQi2rQ
/KvW9IR7UPXEuhnkzIzHvm6skd6AiT2g4SzKvukLJwGW6CW5ifL0xIeQegFHkQ5pmFw5lePLW3FO
DoRQaudXLikaltg6Z5hX4ScuV8LJFeqjusaCsE9rbWzq1TK9+RRTeNQbvxMsW+EMLPup5QK1DhPU
03lzC4d1UBn+wD4kT2qVnjWav9+CGZ+9ttiUbAeNv0mYicOR/pMESFRUzIy0yqEKsPnYFlrIBGEX
xKJT+zVa5nf8qKa84cg2yh9sQ2amxVjGbK6cuuDAmUnyhtaj8js2xWedxHKO+f379D6/TzQ2umkb
HgIiDDT2Z0i83lbEg7hWe1xiGUfqMNBrYTTKPTN+Db4X4eFdFVlA0wieknAYFGf9PZm1xsGXKbC+
ZVMApa6pbjIkQ+0GDkwREZgeTOlGwx8Zb7WzXQQURTzshabnahdNpjAPFYZDWCW6sMo96uGQ/A9X
z/bEWSqShqpI948VQQwBTzTuhX1PPRXivKtX4bCKOgkrXu/KDFaLdFk78jHlnJgNdfeUFnXIkG5y
Ow02VKT7fVf7srxPI3bOaB9snGgJ4Ltxm/dZwKhSCVCgbQveuN5Wmgd9Tbq42J4XOLONiQya7pKs
umxrFfwVqLbnWaQW4TypLn31sZDsC5ZkwdLwNXsjDThd8AWjqdsQ79g0e1PvWG7p0DFGR2+ON/zJ
dPaY5vcyqRivzXl/4bPzg/V8Bp9iBeXfExtL9Bp9t1Sb34+GORP6l9MP8jtA1K4LWgD5JhKsX88N
cW6gsatt6PWAl9ngZw2fejrPhYsFKjzvIwZRlGAQnZCJx87GwH6rRFkV72ib3xcY5yI4UiFOhrUM
50ytOFSXKS2dcE2/LbE2o+qzyyTpsodU4gdY4ys0xg3EzPnzly7CBFyExtYvWEnXRlBDWe3wb6wX
gGHndfOKQg3Q3dPo0C+QItfqug49581w8oBUpD4y4iM2PIMWOFaQ4B+u1d8vFdEKPDGEvRhAvD9r
hwo+VEictHaE/YAIZdGT4HZTI3juIb1uXYEjWNWp5KhK3+4f/aOf4vXwuxnzw4udiMId9PfPuHyz
rZWr111+arBcjRcKpfJLF/nI6S0FsuQmjXJkoIZvYbBA8UM0IhbUrD8skTxyGWlnoXHuJXq87wpv
pGP4U0NvG+GpamrT2AijxSO4TLFRPhnyylTAd1ailVl0wDpum6ztzvCsBaaR7/Mzk3XR6f5+eP6N
pxa4UPHcGYyHcZaQsk+q2JRWubIrJz9F8cjwzGMTXcmSWepGZZDNqdtGAtC25oBP2bK2m3do2ob8
vhiPqinAlmRTtf8YmsI19j933eftSSYMtovMMIL47kWjrZuzfMnGXkLvtW718LQ8mUUcs4s3z7KW
33/Ev42qmXWDUweLBGOK4IFPD6Dec/ACiAz82og1CqB2fhf3ZJDtEx3NzUvEEm0cvEJaEInOkqnf
/33jc+UAUgbgG7zfyEYBIX6+xMwPpDYpe+Te2wibvDikJOdAoQzxLM4e9y4tJERhibOB1amBWdfF
TnBTT1qc3fmzyO5IEg8bTXkWN/7D2/tcnuHtebheXIPxjo3pM3syDFtkJwgWjv15ilziLBc6pw47
vnoQlFcvABilwwYqM9bowtHT6yWxMHYMQK7hZBfHAvPveGk5ZBFulUom1jK9TOkRmazpR3U2nS33
+vcf4G8BqYE3J24YvkEmBRjozw/tqEZ/0GBBnazIyfNNZ2oRzkNzzjMvct0Ydm2de9Z1fd7aOYat
BLgKe0C35ld5922RIkZ51nO+cfLwWGQUOW9/PpxnY68GPQzT1VkEjPcin4iBFUQjJpov2j2wNJYQ
VM/UILTKck4dxyR7LYopSW+KttFm/MC8+kxEdiMK7Ubv/feX4LNCkaHt4qDiTnJSoQj/aWdkFgkQ
Jx9pdoo7EEJuWefl1jBn8/tq2ejIXivsu4iMmW7/+7/9t+ETGJgTwEh5Hv/7t1Q96fheQ/daIwy7
socfaD9zccNqoTNHWwzsbt1lI9XUJErschPn/HdHGOmUOP/E+fwMWoD+FyAoNrw55A9B46cHHX+1
V2tDWR4DV1k0/a0sP+pU4B47BkH+5NnkgmMyGuLtFJRJciBkPDKueTsEdph1mpT3y7WqMUma96io
h5tFWvn7C/Y3MXZgeQ4HJK7WTCtgWPw6IRGDR0VBIzIua33K3gAluWcFuhMistyKQq5jjSx/I5I4
/qWHj/oUQSAz3r0cZ8aPpUB+fk//9UvIWvef/+brDxZtqqGx+PTlfx6rgv/89/w7//szv/7Gf66S
j7bqqh/itz+1/15dfy2+d59/6JdX5q//fHebr+LrL19sS5EIdSe/t+r+eydzcX4X0fdq/sn/32/+
6/v5VR5V/f3PPz4qSew1rxYlVfnHz29dfPvzD58x8l9/ffmf35vf/59/7L++//3Hv3/txJ9/GPa/
HVyfBicRhOwW0+cf/xq+z9/x/z2fUM5TPUlRYH15GIGVi/jPP8x/c4Q+7y8gjgPKZAB3FeC5P//Q
rH8HbBMJt6PEbPIQ+cYf/+9t3S5a5OV2cRV+fv2vUhYwmkrR/fnHrycQz9Jtd662B64HzcPh1X4d
YZ3d56jeCT0Ng+rByTP/ClxYc/2Xa/F//JFPjxvtR6yvBttbhrLBo/dJ6S0AO6P8gFRp1MnaI+Eb
PQsQhjpmTP/+L/36cUgvmv8SsxubaK6RfaYU/IU96ycYz0jchuTaoJ0nOm/VMun/w+bz//g4BDvO
Cm+KQRRDZi/NX/5I5Pht03rQhWg7HKIAUWCnWkF3Na7+CcAHeJ8X+4ukfJ6fXBYt34FLzG73c2xO
iENPQsoE2ohpaSUr0YRXQVMkZGPQkyKpxQE8QQhMhwAm6i15Cmw/7FZUwSz4NaFblOupH4VJHSwC
DuJj0oJGDu2WSkEmqukhkIluQUa3in6d4mMzryNAoTfZYJntXuhW9NEYYRBtHUfSJtIqr/oC/EMV
2EbHEpovGrtoa0aN+yOBK0DXUY+LfmdVvfMjoT4Mhsei0nanioY/bGCI+kYxL4m2tgW3c6UNg0Ow
Qk0g/DFMPbdeS9Nqh2s9K90nKXpe24K0RmnKKPp+1bbC+4BdRWhyb4ak34xZkAfrLPPU69jp/UsM
tC5dBylJCasWhyrCyJJ8o5XwrOLYg5EDkOHp3fcywy24zenYvfdhOH4Zh6L4UeSJc9VUGYYmNjry
fiTzJd1lkRn1fHAbxkHQJc6LX1REi1LG0d45dntPIZUFwK9Oi4TGDg1/ZZJVKLAsFql8IQhkDk0m
HU+8FCAXbogY5EqXcOyw0pjlvUmka7QyxZBeFprhZ3Mo6YSWrQvES8sT+V52SfLOUyO/xgpI6yqd
KhdvS2WCwdfp+n71OElT+De4M7oGoxA1Q1FE5PCobOCFm+GV1dBw9oWvFNBOmM2v9Jasa7bQwV0L
dYAgb9Mi3cdseuxRJii0lZWNN1M9cJyZpMgeStmaDaK7wn42eugNK0Mq2BVBIL6MYT48U44NScpx
VfIxa2QobbpmvsPHMly12YAwehxdasMZ8uZLPxjdaGMw8RAxXY/6d30Y0g+KZ3m6Jr0K9Jjet9Gd
GZmN3HD07rRVizs+2wOcNY4N87a1CkSiXeZmHurrLCE2F3mGCKvNUDjlndADUp9x8ljhRgKSoLQG
KJ5gZkyg092Ih/K2LIz+LUPT8h6hS/LufZbBF4mOIF41Ii7Lddv4kMQUkh2xaiQIS/7drKYtcapu
tOoFLfHVmBr1R9d0Fkj4xMNmWxfkUWAXsD4yTuQDJYQ4n7DJjQ0Ce69CnamnCD61iXPGCrERkvd8
nIp7PIawuzK0IWsOXhBoLL/D2kqXT71x+rBRhDQcJGlrO9SDa5JqZjELsqOtEbb1N2OGhc7t6DRe
lVIb7E1MbYaWcT89Zcz4wQYPbPxNIuEKaFvE3mthNe6d2VqGva5QfSJUFG42rco2aO90GTrmCYkx
/T2BTqfeIn9m/OuQzxEYTxadogDa72vXacmH3xGfpAgsIcuR3USzCrpIG7E+67DjccoUJlpapLGr
qRr7l6kYQE4PPH8fIwPo3krNlyoIuVvoZofrzhgV0tCEkYQrAbpiGJdVvgmy0MdQW5Vy45MLSkW8
SqW2acLRfm6ZMv+HvTNbjttYu+yr9AvAgQQS0y2AmjgWJ0nkDYKUSMxzYnz6XpDcPpb6HLsd/83f
He0bOyyRLFYByMz97b32S4dDBuFuMKcWy6TTlSfPjqrXtFxijXYYE3OZHjP72cOsxa1vRpt7O0ka
LAeYkDA29oW5XNdly25fl9qEOU4rn0wt2zwJegbghWcamd84TsyPVXCpzN6MYdir7b4N5xT5FN+t
l/TwFJbizqDPodgZsp7uEWJAPIy5vpLqtEfMjBhiQwkjxtn3Nkc8P3brbN5TDmc1QbW4uXsYewvA
GvtKrIs2YJ9L0xbTs6gwGgWiTHlNBA8nvKiNMniYkWgk/yU0mq70DU+XNrobymID3umkfS9UUUCC
SGvRNcRRE6ykLSbToDB5PjtRRJt7e1oGtzNJIzhQkcHZ6h4R4dY6d2NZp360dulXydWa+o4xeGlY
JDS+hBn1CGNQxxM27GTwkueiidPlYq6s+D0ViyV3sZWNZ4kbC4hVVpC3cHU1Y3iVVIKQDWvRZTPQ
9nhcPOZpqNVeSlX9opKtYKX/Go20cAdMhc0yNEl9aEGvKYGTJDY8vIC0a4aN08nP+Gtj/GiOM4YJ
Tut3Qg+tZMwpKekZHfto0sBt++x/Sp1huTKP2mq0pxxhH2qVsJOrsaNOYzAjebkMVvGo54X3homy
exHuXPTIV31MsL1T8bVVuv2NMvXGPMC/q8dd7aYtLmFAspRadEX6BAlCf5uoXbqXYoJqyuqu0XgH
dv1cVlFaB3Ixuq8NOZPPoFQXeK6TFtGvM7acgVoSWXkw2A7nMp5tu2JwcZQNRlS/VVMx3dUdhixm
OeLMskAnJpoIrMAZrL7mYJ7l+y++6JPRCCZbDd0xhwl6u0z2dp0Th4/5AVbVcP9V/WNEF/m9V1rU
lXQclb/RR2nYAT1TtgidDijTjnCPvVGwm+5CSylrCGIoGNgEcVKYASMcdw6USLqT4uJ7a3k3VEB5
SF34o+msRwcfUOqXNBCFlddbt7Oo0nqX4Mo9WlDlLX8rKgEZ6zivaUuOBYzrOF030u7giklDWTtT
ZeWJtbc/lLZrgENMs/Uz16Z4rfEUanjLBAsIDrJcHUwaeZYd5PiCbBIG2ud1yeM8RFvgCZB2Y7/4
lSfnW0cq6hDrxVpZU+hqkJuHsn3mFMVt6qx1cbfQEfGR6GZzM7BQcB1x9+FZG+P0xaDdEUYEVggc
9Vi4nMCxzeozwYL0xaa3hgf7aGlHib90n5ootiFO5EkGc4qz0idOzuoAYM1+iqdeKjgCziD9gmIA
xy+7eWj2zjKAk6A8jd9rYjfp+WqNu6ulw0zkl5qZ1jyJbJ2OTthRrMq7EShKQqvkpI93VWHV+R0h
/2K87AU5cfPU4gu4M5wWsoVu9Hx2Js8o7MxWTDSRJzzyXB77hbZqULfcDvg2RrixJi6ZMLWfdNpN
LquRZosTbGAj58KphblThALOxHSM+jC4valdzovHWGWesCgELiidyUd46B6xMMErzvgSkAx5o864
86sESdntjsxkZ6R3xr9AIigOhT48EEDhasvntwqTsB0urqEzDWtb9NskLwFx5dixqH3ljmMh0Yw7
o6cEbl+PGfRWhJLMOCvDZk/Utwtrlw4N5KpDihz3KaRIO8xi6oJvEocqNYIvPRu7AXpCcVO29vza
ZTWYZYt1ER6xZjpJiI9u/NYZJFV8N1Gz60sFO9cnE50JFvntNeMwIJNSeZipghim6YXEU/FtWEdc
+pZdI9KDcxNlIDrJghMzgpyCztPHJtDIz/TBrHgG6/Win6ai0LqwnBzqBrXEato7Zr99D/CRcNvO
I93r7XNLH4/YGBK8pQz5xzwsgObrvhC2+eZMYHl2xtrlcgdn47sV0Ooz8zZVhbGH8mSspxLNnxsD
c0IoSUlWF6aHZ67b5QMxw31KzkfwyDFGeYyAeEUN/kk4lIEDqrQMsfsM9qugUo+654hDCOuyHlf2
W9844O58/DMsB2Oce/K6daXG64qK5ouIshiNT+8z/RO8sLl5ZX7stWdqzlrn3Bh4OtlZxKzB7Ovs
/P2faxX/Z0LEbfOOg7B7f1fXr83/BWqEsY08/7Mc8fBa/Y/r146h2Z8ljO9f9LsoYfxmIYPCjzF1
w7Rd8YcoIYzfJO3ZOv+QkEQp5PT7uyghkR48TAIuDTmMFfj3H6oEf4SqyBPBANGDyiHlPxIlfhbi
8QLAQEPlIItuSWpjfxXiFeuUYU/0qjlbPqCy5/TguayWVtW7IUARjwQKZ1aRjbfaaB1Em55kppo9
I4NH2ph2QzU9gGEZ0c6T9qqrrU+0JVk+WM9hp7l9sWPxicNuNEkoFAwzIR2jBrdjvU9AmAaOFr0X
xiR9g/svaGwBT1l3PpwGtj/J4qPr8diPiyYkVz77IKgfRrKFFP42fqsZnT+W/B2rf8ZdeqpaMgwx
z0QFPVOT0WM5Gj94Jf9fkvsbSW7jtvzne8B/r9KfFLztr/+4+rlYJeo92WhOP/YGIfhfkpz+G1MB
2/a8jcSHc8DdOJa/X/7cGehk6LCOhEZmcXf8cfnbvxkYVk3YfTa2T6Yk7j+5/M3vXWr/En1QyGAi
oA1aFvYYALu/ToIN2rUAl7PyNYnFtT9aHZlzH/eGqPbrYtj7fh6mNoDa2JJmI3vrujuCFfU72e1C
+PnUz19lCZTGT6Z+IaTTdASDGSTllIK5UM8JfWVVQeUtuawA3rVhgZVxc7xNFAZqoVG54pHOR/sm
MTst2eUTLcNBU7itcYlyxL5wGoa8us4nSZiaH0xoT5/4lseVSXMdWBMMTwqFCQ1d1tbWQiqHrZjX
6VMjOWcttGC/UVleBmjWuc4Nl7hN0Dt68tlIYioWe5JS7kU/TbMHbYbjrD8pCkl91r39zJa0CKn/
qCDOznK5BHs4AuE07CwPRJamH62TZveUaC72jm8hMc3jwLaCWMwZoWlTto8M9GHRtOw5nqKkx36F
mdvjkE+2p/MNVuoH5PhGI3SvsLzJptcinCH1xGa16+hjiAQHphl0PrSQdSVNnMpefPDU7IbdSKWL
GYI3L9oDdA1Z7wBAxWylh2F2b5l9se2E7+uyE0e8gynTsOH3CEjMPk4zY8HEv2TEgZuh+aRaaj4P
UEd1eubkGMudtY71DZ5QHlObTdvimTJqK2KcC4LKKWDc7oyu77HZ41UkXgxS1dl7c+S8ZO0wXafA
X99HvTKKS6vLWnWbtnXGVsToCpZ6DXfPyWtHRx2HkajZ3lynbQcf6Xq2ndkIB2XEW7F+cTRhxusO
0ccScQQ5zLyjXxYDFewupVnqpbasCSXKGzMA8XBBnflpmnvkCzguJh0AuOfIT6aOyvd52nMEKkd6
f3wlx/JszU5U7ZLay9iuGCDqnRxFnFztOLEi9Mp8qZfGeaVsFFELaEh7lkKMOA+VbWHVwvsH4mFo
Ykpa3bwuw5JT9BU91E0R6iSglM9mFi9S5EoKJrw2rx2OlpsIZw6OGd3i/FzGwHT21TIrMEdG6xKi
qconi+jZwzCatbfnpB6T5SxJo6DhzO63bOzl54yR0RoYnRNxbG6W5E0Xg3ZDpgOZyhviOcdVPc6o
PKOovqCAm19yajKJChEYIuYPav+oaMf9mEjmX6LMx9+qdjHuleUar2wFI7bgVRW9Ka0yP9Ki6Z6N
YWwv+rSTT1FkV88YM/t2cxjEgruGbNGesmQj23VeNV+QM9SWOLBs0q4+TMfFDRUMQK5L7kcamOI6
fXZqGz4ZnjqBZNAZSRO6sU6zTk0QDLvvVHrUDOoZKm1EnoRAmAay1o/tdqCvQ6TN4rde1hxYG9vA
Ag7kkE0WxTnt6GkkL74hMxqO3G+YWMcvppuqp4lHywP6QUrpF1Ea7mgXJx09dXzUSrT9TVxOxplP
F92nF6SMk6Z76zJLlaExy+5Ny1p+qS7NkOicnjiS303MYAOXGMB7vJiKQWKHh3VTGknL5mMqXpRZ
q0tl9G0eJmxE9SBx48jhBccO22zSg2kwOcPwyNC/jAjKovBdVXOXuBwtVnJFIgMCGPDImnnzNFym
t64C7rvuZx4LxW4QMkvigBljmp4rOGMHLavzW4DdUOucol/a/ZT03ZsO7cjGF98Q3NfqjMziiuv4
Gl+TtK/6mG/eyaaTHOYrkd2nrVeLvbWIsTnYdaINJ7NdeTqWNePLXba0Rku9MGrQvKMjgniUYqKw
p+siy3cRbusnSqRrj5dFOKx9clcAfSEOhOSkoQrN122Po5vuLWTPA9d/Jz43miGWrwtkpmez7fRm
y5Z1w5H6zPrs1c12uiFf5wS1In0S5Ekx3CaNvZJMB8bTsChoNqduzWhNhMBRvQLahRa+Wq1Z8YfE
/OGdEILbERhonlLD1F+orok+GYUdnbnUuVlo+y0/JmdJblhyUxTueXTElZGM1o/51D/aQP2/ek74
y7HlA+etn/dI2yj8xyZJ/kbnAycE19UBqtEzyE7ox9ySKcRvgP/Zm4DH4zzAX/tjk8RBYNv+C2gg
jmDkJ/mj3yeXhvMbmQzsBw47e539kv1PNkk4JHkBfxqNWTY/B88UOyVhGMRtvlel/mkO13CsTPNi
/Bg46ox35JQ4WePRU3oIfaeH4Vaugnz2sqw7AQPoirwvWLPJkO+RZxTxc1RFg3mwu9IcAIMhGX2O
MSgIbCGbISRfVrYTo2kOrwOnooFSZmFjcjKX2g4spEdE2sIa7L1IV6N7aLSILLEszPrMQUCYh7lM
7XE3zBBgYL9FxAdn8n5QMOyWkrdqLYGye4XmWLsM+luYlqvbBqlo2jPtJLjuEkNbRAhxBT5dggpN
Oj+LBonu3WhPib20FUxz+msO0G6rD/ABialYrLL2BsJI+wzwxxaXAKk8Gtu7uQ9s0JwlZIiiZnYW
ZQ0xC/Kkwy7tHaMICV7p4F96BhFdLI1dQf8c4O4Gz5EJtJJWyVqPw7kfcV2uqH35PiPQYwMEnKZl
V2Bof0yF3ezA26fTxsVk3Fu7WzEZaBbAwKCx2vmFr8bQNNBAOD0myOfandfOzbCnllZPAz2p9fsM
FoN1PaZxuexN1U95OK4bULzto/ZZ6cIYqEfpGSEny9h9a0vSkg9MbMwSudtqVlyx+jgHGV3Fz1aV
FsU+cRcUvGaOk/U8mKLN98SYGYxZraApYE1xhwYSJfPCmsaN3lE5zk2sk6i4d9Z2xHdLqgxYe2Y0
z/VA3PGU8/C6mwSACOTvRF00akUulUTS5/3iMU8IWPHnFtuTSRFPhNi3sIwys92Z1qi3J6p4a2Y8
1BhfOKQVYJvqhftl6LEHh+O4nURNa0g+J5UT0dsrGyQdi4bX/qTFPcMXdlRl+zyl+DvqJmHXAjYA
SBMJqPlMVmJlFRhrJqy+UcnXH82VnNpxk0U9mctAuXCSdn0/wMftuKeSnQ5UNXlqiDm+GUxWDHbS
uuJOKlYdiEAeNSqwooj049oJPvEfxXugUPsFaM7CVHkH4LsrB7/lF+PdHQkXXNZzy8KKi80V+03f
P1deq4uwdbBWPRRSufLkaoKbTQkXfkcN6TzaD8tmMBbdPJ9nQ88XGfy4FZXqxpSdXTbyLRpEgPmF
qirymwkGGYTzOkHAjQPW9aT8Rl38lgEFdIS4RSQ5pS/Cb6zE8z7NoHhmGab2zA9et+SGSwkMAc3v
ALEflyvDAUKOPwxcpZbzaPhx0XUT1Tt7txnp5EBeq6qrhBH51n5XME7JevfVkfFIb1BKJhZpIba+
GJA6bYyCUwYRDN920FhZf8d7YqIjJIt83srurqzCUbeMeDTmtvh73mYmeMqHQPEtywv9iBSTgYHC
KTH2hnUaenoX7apRRRi7xniMy+ojHuZus2iDJbE3AKdToE+il8LzB2/VDYs/RsrESkUea1dlEQWf
xB5w8ufGLlszJueN69zUjl49eSN2Pr/CYPoyFbp3WSxpajIHJb4WDPlgAFAG2NTVdfFJjxrv1FqU
wlnUScCQiJvsbE6qGYIlc81jLHTX8efFSYhkWw9uMneCT4oqsUDqo1J3rsEhMvT4Drbfxei3vD+9
s/AjhlQEtqXxRtfYw8I+IvZIzVicGqjFLXMf4Sz3WO+0JDSW0TrboqyvhNvwGYC5exxmrw36qLcu
YOZkgQsMhM4HNVkh/fHp/dIk+cx76C63azW0VySYyPxZYuFxrJ7AcWc3i7F86NnUfQYjX1tsWiJw
AviAK+3ETCwCCZM9DHC8TqodEOiXqQg59Q3PFG4WSEREP3NvyjkwD/Wh2bA2kIDNPuRYWl2skhua
M5LaoDIu/XyN12AU5tRCSII5xrSj9pZ5gVUkHwOM4wee2MBjMOjYzISbnhS2F6PbN2CQbiePwPZu
attuT66/9Hhe0DdCMYprbWbtMrtaPWDVgYt8+9XFUpf5cHsbLeSQF73iyDWPoqyMl6Hs6m0zy0kU
Zi0doVGkLw/t1IK/SuNW8wHiUrblLEq5gSeR2OAH2DdrUeQnvS/dA08SSKkwdIKql/GFId32SAfT
+jKCb6CezhjKfcv+kLSWntVvLI2EEPNWpcesBpHALrYL4zURhQ9RVxoXxDQt58jwEO79OPCJ+YQj
xm9aPcvtdPAR6WtHMriOQ8VW5GmRXvTs6rnzornzBNqib94YwTPtyhbUDszDbgkNZBRhynXBj6K0
7jLLmsy71IuxvZdyiUL00jkNOzKg7wtVCB9AHdozT/gW2wz33g3RZfVVCOU8cBSlcnACxkRYdXWu
hkquTchwF2sNPp27xlgcGDpLe5dpdnpPU2lJhi5eP+disi6Vm4g9SYfo2i3y9SvwRPF5WON8b/S9
urOwNQEaUh4tqEsd0s8Rj88qSsFhNST1+pvSSNbHtQRZFTT5ZgtUfdeMxxz/mfdcsyPDyIG8k+zg
WxEjE2nndjgPxuU6qSP7Oc9XbnY6Zzx/pbZk2qEQGB1VDUPx4apJSsJOTf/J7fAi+zwOgIOltL+z
nkRUliWpMvYVDp8hMJRkMc4mLiIk2ooD85Rm87xnNcg/01sz2nuyWOOltKrRCRvdKw49BRPoTc5o
VQH5R6XfkdDrj0qV1nuZxfXFmvBwZw4Ddy0omM6sh0Q4IglWAyYK8VBzkEyw+Qzcp9ETS4+7h/Yg
0uhOzWMuziz3CyYWTDSzTp1xyHyTAXNkUHwRav3IhJ5NEGQLyc0FFQscWFhHlfZuOEOi7ycX8FXI
cAxwlcXBJRy9WYG6ieI1SJox5Wy5NDy7heZ4OAUY1ulsS7zhqrHqIQ3zCKEKFdmwtfvJId4C58Vz
4p3Lutn7GN4L8VKnUrwMJnG280CRYlAuUjYHi9kH7fZCR8QgudcmACfHZjjb7JTSK8FxHDQIjT6K
Mr2BWTkyi5lfQSzvv6SLbO7QwlymT+lUj37EriMjCJ6yci1d03yjKM0qDnoNA/qQz3Ko985ssnwU
0H/RCqYyPmSjYjaeeE4TjKtLAHeaLBvrxHfohYwym1ghg0Xhp944nq3JQUHIE9EcBjP3LsuGkMjO
YIPXhwjv+nGhk8PjYZJCIYkaSw+ocswo6YWYYwwzmynZSOuDzdEN7cJw6treaJ0LYfZz5EM0Q7b3
Gq+fuSRTbWMbzNnllNfmZdkTCYdBASksKOI+l2T4No6upuMO8j0NqcpP2Gc8O02Mh0SuU3uTs4Za
AT2FdzJKyowyWAiZADV0Nh0kbWcV4t7AKVBpcjEDHDfc7DBcrF0ZYyfz16FMXrsqVg9FtrIsr32X
X3disN9j4fT7RUuWILLYbaHx2dpNXpTNC9YAj5KlpODro3awIS3KZir9VI0Z6WG4/IiwmGUMrBU4
prDkoG4dqwpqgD+N6TYuLacq35f6umWVnNjA97da2hUeebcN18HSxAUHHwUByBzST2hsPeKmV7lf
wHXHcJ8kE1GgGe4ngsZJyYvm2RMo22tO2Qgrymhc1FaPlvoh6OyKlwlG0PjE4Ly6Qini/Uc3sfKA
cirnyh4tgMWxPsgnU+X1syya8ZArL3uRqclmnh6A+ZuBVHPn4pxb+I2TSJ4GzQa+j8FsOumFXuWB
NQz6S9THGCqm74cA0k6zcbXk+acsNt0IjWpt1/24TrV7VOScwLVBy9E4qkRIQZOIPkwUxUs91ecT
6797Yq6srry+qslqacXQhGVirmbIrFOvtt1fHyQobOvnRHTrpwFqhdwJe1gfnLFzegZApXlZIPV8
M8wIU1KLiHeeXK4wrDxSBPr2sLBQeY2glmN/JAbbPbD9xgjI7e9D9E6PTbQdCBNaPXzeeIDewJpP
fcJItYEkdoKr8Q0EV8MoOp1P3HT0sRUuVqocuBofstLs41YqvdfcJrmTqZW9d7KUHwMugvvSS7sX
j6TnQ7xE8Y5hgRmC0CmpQQfKiJOsq5wztZ7TezTNtLo0HFm+qCGumqAG32mGVYoGf2i7xXkWXY38
ZkPT9LXt/OVOYvMi1W4LfcdgAIBxFfsqwD1JerTuUDRHLQ+wCI7H0ZDVxaLSmbBnNvkLZ0q3cBwV
4IhH5bH1+ayz8zjQNvU5dZz4SdAKd2l0FHmlmBOPazkf2b0tt6TAjC9WQ9U3tLEpuRR1v5o7Nifd
wV6M6mxoJv5JrvY8Rkyeh9O8FMSu0bueZqrY0BTZwLe6ua9La7ztFSkOP+pN72otnG/1LEC/5VGi
c4t6pIPcKs3AmK3cI1E85DhCU8O9SOvZOLH6vCdTHH+zYVIelwT1zOWhWoVgK+0reAidCdfXxquj
sNaKQBWKCqsyBi3lDiU42NTjEdFwdbLW40byTbiN+2nJ7C8U1MUBXd9ZaDbwxTzddIOSg1+wOXvO
ZUoxRGJO4/W0Fu+W4qvGRWmnzjaLS5lpxnGMbMqlNhpqK7Ty3aUtZpc6fXvrFb29ssMjbUIhaMnI
M8krdSPrvr+DKJYfnIZUDgVDcbHrPQaaADUTx+cUgjOwUy1tuPTdmftCK9lfRz21EBnGswtdReOd
0VevK3mPC7YX6pgvdndVDI7uE9WUtwYtKJ8wHYztbsYluY1gTefzlM2UX4AdZ3thKBV0LhHLvVmk
XEtcn6eo6VLzOFeT94b1ob6vel3x4ZvRuOnShbokZbG1HaYtECxlZONH0bUcXAS7Gp6TMBv9rknz
w6Yh4m2QxW3fNM1wgXg9nnsHvqSfYHbAprtm3Td9Tjo2zLla2cwq83NHxtFHqxTVIXec+S3KGWdB
Fx4t7l5iShpmGg4oXMYkQrGQkQGa5nR4kJTJn9iM9xm2M4teqCauJ1ZEncSVWSVyR1XuuIeX/Czb
VlxWWU3otBJqj6s4s/fYYl905sQHY3QqBlHZfEl+Kz7NnD98CEkkW4eFtbXL8Bkya4uITSacDYSq
lmNHRvhpVnRqBDwX8Hvbitc82wIh1q0iFSg8h8hRXn6O57p9oQcFq0qa9/XjMkePXR8TpQEf3Z2m
TuPGcXI5ZI9dNZaMTDwcHsFgZ9MZM6kW3S4WvKOxG71PtCl3O2pWp8PSxzkKdjxJ2k0VxNkWztQ9
+8F1L7CCt75DFPktt6ruleBhh2JGY8s8UeMQDua6W1KtOIxlIRG7E3ouXG+SoCzaZteXo3bDAggs
S2hQ1ay4DbporDmCrZNxbXD0rw/wJaPNBUNPD4ekO6zeewczzEqfwFK84VZploCl1zvho76knQij
WxclRyFLHhTDmhxpfGX5Y7M+QAUd3Pdu0vE6M8R1rVBhrGIPYGtUDM26vd456zh8aa1lOdaD0avz
wsQNBJcCfs55C+juvHMBUp7LJTkx54wPA1Qm+J12PrzLyZ6sizUD0HkRO24/7UgcaC9rZ7UYw9UN
yI1yVyN+BrPppF8gV+n31F+UgbXmBgKanj6DLGmOWgxeMQOKVkcSmxRS2XJkz+wtyBhEnnzOyTBr
Jru8Goc1P3GcrA5mF9kvGtVSYU4k/BrEU6hgCWahsiO8VslqVSe0HhVOjBFPENa0e8Zt/A7MurkV
zHvBWOMC0S8OEpapfadp8jqSarmqU0aw+IcUM1WvNzHvrq5Y2AJY8EL1zhPP0cDOburrLtoNuVZf
Qgib0eaa6oUoK3u4YvmAMjntW6NIEfFN8IpahFENx/rFDPn9GgyofWM4xdOqsfsnAfjNqV390eoZ
6+z7sq+IgtFDypTwExCuJL3S3Ep96qWlXbSVq54hIDBWw11eG9jPCjSgynJjRFhn0ItQRUM2hJyH
bPvCndJYrMD0JL8jUl/VnlOapDE2Fqw8lNW3/aNT2uwAzY7ji79sSlAkU515rTkiXP4gQHiq1nEP
Fpr+tLRyCFsYrAXFSqO81CqdbSwHe/u8yKl8ZMXtxj31yOylaoLz1tZ2gjwwchiBb910bXOpVB2R
nk/YVNGYTcZgZ81ibq7YmXhZ2KqOxwzYHg5dfKYugcSkpIH4Tw6IfxPE+XeKOa4Giw0lNRqO/Uvu
raVCczJM7921neWCcLduHZdV0na11LEKZI13NqQ2YblxwAt/+euf/XP6b1PrCR7iNbK20l3nu+Po
z6kZ1x57WN3rK5yl6jr1QBzEi8jCFdE1TEU7HGELDvfUhMGLxN+t/w2W6xe2GD+fXD1dPhw9mKuR
fPwlSze5OBCSFvqo9Z0FVMXahE1Vq3CzDrA9DxzAUSy9aRFgKkZ4M+FsjyslCPmynbGHiJExXnD+
jxFtW2KczUifA4HKbpdaTB+CmodYE9a6Q/OBR1GZe//X7+D//isQ+dqSgMQBWXsJOP0cPEocK9Fm
GzF81UWS7EospGigXpouX6NSWuNj40oYrInucRXNNEm/AXcBetU5CLS7qRuQmDi2tFm4WOmcn8jO
L8Ul9qTIADRllFoo876dz/UqXBsPeGZqf5e8/DmgxafA1omGGKZKnsW/5C+fgpbYAj0egKghSLge
QJ4g5WtVZejBOCIw7sgcEGNnGwhhIKmwpUKoFttbT4fkJ0nlTXlYO20GffT9U9BaiKDnv3mf/82L
JP1Nvpm0LMEYZwuA/WmwZJqsF07UAkxsSFEcIhNY92U5xrwu9h535JnTd8JTjJsAW/Emf78qPJIM
ADjBAdi7JItTFCunS/DU4jb2/uY+3vJ/P42+XIH/xLS4nQxLl4b+SwQN1vdK4KAljQoiSh5N+mbd
lyJum3GnLdzhrzTgCvw9WgKJB68uhgCem0l2E8OzTC5peY+tI72REQMtI0mLPbOwPg4nq5fQaKnY
9ZtsGwshCSRWMKnF+GRZkY1doitsPNZ9lkt6SdtxDsuSMwebampvQTKVNd+w1D44OmX3pm4iuqbU
M1PAvrraa5NM7nQ39Yn9SILCKnxTQTz7u2tsuw3+5Z6ycDMCfeGwZfEuSRtT1s8fH4OLpIlaLEbk
r73x/sdDtTdo4D2IBg0SIlMHWcPG1T6GTt0t9inGEFzcUPM342VtFyVQP0By9WHRVtxLP+rionYW
C90PrTnFGPcV6O6/vvC2KOgvr1ySUKdRE/8Z/2X9coOTjhKlw1zKp5dxxlBOl0oSDAruIj3FM1TQ
yqqled13ijNhl6bGcgn4Mc4vLBw9VHxz7rxlgNFjl6wY0W6UatkceTLm2SUJfVfuS1u3YHpzTfVh
mw9Mn6AI8qXGDKSdTV6le1PodkPmvjZ2ma8nhKPsCzMKfXn861/25/XAMSjJQVC15XYZ6zyWfvmU
kkksi8wJH5GKq7ZDANjddC5OpV42F0CikDTo/WA7JJWxWzQPU/xfv4BfgBa8At5km7bqLf5qAbfY
Vss/3eZrAgi1ynok8STt670NIpF98Ooii/yYSvE2O/JElV7yJdVqNftF0m1PVhEbX7FeNRVtJNTy
hgb6cgQEDrl1Tzp7eKky1nEO0FEEDYF+yx2tnPJgDTme0ZbzeupXRBDK0S+NSNvhObPLw9/8cr++
vUzY8RW6Qli26dBRavz8y1lA6vXIVt84XLXXiEUVcOfvLVWIHN41B+FhQ/A4wFudPHndclVJiG0/
j3agMSJzN3mVEn4Nt4jG3MoMR+BoD8Y8qyUkpmg9eMOSXdo0RBQ3emRVIAsqo+pCnazcdTq7+AFX
gfLvUkmZkz2thgY50up3JSiPe0kZdBP89W/8S1ge0zDHaZ0HokNsUpCB+uWZWBBNJQNRfFMEvngk
MrjhGFSTjQtGXAlV4KKejbjN5pp2nRhbpVUjHXOs4GSGzy6Zd3/9gn7xJ2wviMgutlADhwKNUM4v
sedSypR9EPRKNbGcn+qh0R6yjPCqHw8iIjlm2svT2I4A2C0FT3I3WYsbXXkbcgDBTPXkRZi1Uy8W
W95HlbiZ2mWlbt84Zm6K/dDk5UcH5T2CNtaW18MI8/xBh1HPEZGRw54HTfNsNL31aA2MHPwFFx8H
9u3/4ppumDfoFHfgcRwphok1Ny/2fUT5JHHANiaE2XMCtfo6x8DzHYq1lKJvgolJfExcx0zTQ1nP
tBm2I+XrJBLXIeFbTnIJSp4i6guUMr4ZHRdI0dAmzPhI5AV/mi3F3sW5wFnYimhEqV0O5UxqIfrs
TFyTdUjFhwdiZck2twA9oVdL0Yin3lv4TlbN8c3Ps47+2rH0rgsdg3ZQAb+hNZ2+JEzfRQF6reHd
hRYoBiZm3z/Yf2QX+q8gELYf9Ac34b8H3WDzMv9nK3WYpW/QB9I/hwm2r/jdKGT+hodU8ATHjiPY
k/Ak/2EUkgIz0Hc+E60lhsXF/odPCDM1piKkMYu6Qe7aDW3xu09I6L95bLqER98ziTE8RP/EJ7Qt
I//aDMADEKCagBvgOfKkx1bp5+cgol48ZMrBsyum+AggR4U8nL2/edz+25/iAnLFaYqh/Hsx3J+W
kjZLV04O/BQXXO1VHP9P9s6jOW5kzaL/ZdaDDrhEAsupKlQVjShSoiRKG4QsvE/YXz8H6vf6kZBh
CMuJiehVMwSggLRf3ntuG73NDITCj9767d9P/RjWwPJl9WtgQSB2ggQChAkDxmLOeDxlZTizAKxy
aJB2nL7tVNSwrQXG595y/Oy2pymVKIRSorF3o23i2UNl3R88u1e3lee0xk71XXFfUL122D4Io3zR
B5wvXNYpNF3CZpsR2SuVgsHHW7LERamA2Eyy58b2MAqzw2YB1Z8IRHCchmTriAxBsYNF5zKWkkfp
26rgkCUQr2IOQOorIj8tZkItoaRR2XZ4F5SFKM56h8aY8/DCMXwM0tZnkJOte7ZHZZxkYDXdDmpc
Q72a2u1LwjiI9CidYbwaCEd+JWTsxi910J1vJwCQKYWZJH3TMxigJgQ5fGObAEyPKqy74qgl+QjG
XwU5tdtuOfaxRw78QfkLTMPo7IV7SGZWOXv+ByrHpokMuyYLA3LGeQyi4C00VMplsBqFy2G+W1bY
fL0gOXU5dl7f42S2v9KAvOc7ZUqP0kYxhRekkM7qehBMAh+BZnkkBreqLN4WjV1dgaG163NTyuk2
gE/dUMwaoDVkHoV2TLYTVpUmLOqPgG69j+1CoSfHuPrW55aT8xeVfQh7M/sQ6534zNhtfbNtSKXv
4eZx9l9RvTd8o8Csc/ao8oidSLQuPiO2GQZ/OVohmdckdvkVaGM8xQIee7IL4TbWV8jMGneHBQD8
P0jozvygGg0WD+G7S0icqWyETkaG3lv36gqoHhsolk+Ussy90MdkpJgd9PER9wWrTytMlM6JV2gM
D27nspwgE7OoznXlJC8FDP+/F/5/NC7/35RxGsva4tfj8wvKJvmnuO6+Ph6hv/+jfw3R+l+uJdHQ
4pS1FugLG4u/h2hL/8tEwMnqd1k1Ldvzf4ZojYHYJmwQHBpVG4b1RQH6bwqN6fzlstEyF66N7Rq2
Lf5kkH66neUyFgUZIVxWb39va58Oa7pMhBYiQMNmxc4r1EpxnXduclc7rVs8M4g+3WP9fS8mBOpQ
+NwWt87Te6U9h/dtVg2UqAG17oPG7bHQjlb0uS0Bt1oo+6tnbvl01P5+Sxe9Kxoe7HZ8gdVGQyCU
ThKz5ljGGdShBxDoF00UXzz65j+ZHX7yw9yFsCMs5LBod1czHeAyG+kaSqwoZCN7IZcatENGaXeM
8PNwhioKyBa/v+dPPhx5ZItVyvyuw13dM6KEIAW4PvwWMN5De2Lbk6FB7AFedOEzk+zPfqBH6RDo
DoVEd13+SgL8Tyam9h36z+rGKjzxBchCfa61vrrs4sZ7rsyyfJf/rB2WMoL0IAmxiKeZ0H+WPdaj
WZ0GCYg8Lcddz4Gl3k6fxiiorrpOvCXZzrvOC+cqqlv/96903ViWm7rEHKNs5p5sTp/eNFLMpA5D
6cIXmXZ67oxIMcvsmcby411wlgEXohIM+ImVxNO7cDCTwyHJoB0bBHjFWBuxADwHm1u3DktQSKbi
bpmsiEw0X09vMk6FO1eAMpFfGiSxDel0mwIvv2iNLj///q395Fbwq+jQ2E/Fj78HzVkSJeyfdqRd
QNvI8hLVADSJ4cEaom5+5hstY8TThgFylPEKix76c0bIpz9siEuyIEm422VpbJ+ySdXvEQh17+xU
c17OxBvlhDSM+jOdbd3+eZ2u41kUT01eKnzJp3cNlVPXpFZwV8NRd3Ewj1cJVtRrlDTNfpoKznp/
/1J/0kjw4ZowKfVldS+Wvz9q/yMbZhf7z7yLgxoGZ2wFZwK7xme69c/vwlJ/8U+Cv1wNyJlltNQg
0AV0oBN3ZCxQh2xN489fHhA2kDYWuFbmOvPpbwmyWUazTkTOgMvoVKZCuwnqWF6aQLy+RR1nRL9/
dz+OHS7OCI/xY/lhbKqf3m9qIOOUVU011UKU7iEYc2eEA6XqHqrceMmBHxlKjfFMqPZPusFyPED9
09CpXy+W18dfbDn2yZtinMkaJM646UR5LKVDuKI2d29+/wN/+GzLGGUKhyolhnB9XSSvnUrr4ObY
O84sWiQNYXIqClyff3gXF74au0OObBD1/OCEnbVaT2wjt9BNEdmzQwAzHiqljNd/ehtGKR0MN3tY
ffGeP31vSe3GnquodExOVe5I/3SZoc3nKo4/vLLvO1FYW8sEDS1l1YEpWSvO5SsT02GCybYPiBgu
C3n4/W/5oQ3QY3VQvWIZCUm2Xd1lEobZu27Oh7FdRCHpPN+6kgS1hKDB4+9v9eMPWm7FgdpCwmND
yv7+cXPTR5A/Q4JsqBGIr3YTJ4r2xVSRx+X//kbLgPpkwOW0iAULljVK4xZL0ac3alBXl8qcJd4R
JzAY0yclz7Gdt9relBOmS4Vneto7tcwU/Jgx7VA5Je74x7+X/EJ6lsH+hU+4rujRXwkoQebEQWA/
hpeoGz39ZFp5VT7ze3/8htQxqYA43A+b5Lo0DRMIdI7w8H+MZXGEViCRIs7dObQq8/73r/bHb0iB
2IH4YFK9Yd24Gn6d2RCEnAA4afu5einZ7p3LFJXuH9+F6gubDHQsBmP98oMfTSXYRJzByiYXpUMR
+tQUW1hl8FV/fxfqRKuGwrmy5ISXX6QzmXyvOD2+j4iTZO4lSVEJWhDw8sxfra8PUf1Fuipo3mtt
nJBULWvWpwcVV4EDpr4J7PCEoDQqXjtNKwk+HOua4RO1HDGQ5kg2nhnkqX7NJn/+IkVvEXueTGnz
NYC/hdWCFKkchn2rN69Dq+3lMWA2bvw5IVQAhlhopM2lPgZzAGsMtUQWX7YeBRAI5UY/CbkbSoyo
HgChDlvuBZZdL75LohG1EVk0oWMdmM/q/g4DP8ltCX+2fRwonXEnZawo6cI5xyVdkQaP1ExM8kTV
vYmuuqSt3gpcVSdwjJjta35d9TKwPU2+j5phyl6g3ZfzDmivpEreO/iU0ZwrcudizyhuZ0+U08VI
PH16pyGQqI9Gq43jNevtKUczK7tRIFhOKu/UF0M+EilsmAFzakqR1lejGYtXJare6Bi1OH721iw0
+y7NcWEciFtHHU9RAqVwPDMmiqpFi5G2LK52XepW4tgJ7D8PJplS+mWJINV6Yzo6ifSYuZo4+5hF
thP5qKMsixIEeeg7QxddflCFW6szQZoSAzj+DXRwzhCSO4u+ex83IwS2fDTiN3oUa/OF62F0Pdiw
oCJOLrEK32I4dd64kZkhDyIae7joGwn3re2JAc+savYQ03FqyFfrJ3LTW+xh1R4OfXSH0lCW+1xG
uYG8kgxB1qFc/S7S+hitGllbgI5zkSEnz5wRvBupReomjThkuSwqM7vt6s5y7ifbbaeLtrULscCw
iArLfaR8iR0eJj0L0Usgkom0T24CNYkoKksf25smgQx2NcSasPxKQ2/4Bf7dfIFd0V2UbFmbIdKH
xYYwjhaxm+FzmdZxJNMF7yI2lvgTxzOVZVG+0t3G84VV4Rk6pw7soMWCU+Le3eE8w0ThhzVSHXng
rFvvv3hWqatr/B5Z+7XDrcipGGfj3hweUVQbN0hdi+iyrULOV/rGMeozD9F+TnW3ECdCIuJbN9fr
bxCRqE56Zay0q3Dw5EiaPanC5S1KSEPZbPksq/+MA5Li7a5rNA+l3jg7/Sd9yM3iRAUqUwcTM7/J
QYLInR26YDUcSIAGltjoc+jum8LRKFD1JGbuOfGrw7sxQ6KF/s7rvRejiqr2FIV5+cWlU/WnSNGH
P+ctmTZ7V6uLK2Bc+nSdEbaYYRWoeveCnFVDpwgmxQAVT/Q3HPSE4dVIrSt75WalYx+bPDFNP4Jj
ZfqGFYXjAakQaTeBh9EdRlLaV36aOLbn11aKjyZKghxtto3UbAcTjNdAeBq+C1IonZcj3Li3U1bq
/UlySRunt0azb8lmxcFkj315VmZsLU44vYM111Z1wLEXVCaksjL9OqMvZAEMzAvBMBBT4yy6oRje
i9Su24uIHY93RimCMrpq89DGohAOzruyxCiKF9QrqgtCTN35ZJZDhwjFDDNx5JjQe1cLFb/QK3ya
uMST8ivcgzZ8EVU1YqoZNVfsYyOkcApRzc1e16RUzMRklcbygbrho917CwQtLaN74OfwXAvwunDS
6f43KSpSYsYNN57OkvxRFCw4JcUu4YjYOw/YEMQB2yoAEKyXzUMpSYjknWX5Xds1BXhQMg1vUuJ9
XjPwSxPwoauFJwuyD66VolWoTAiQva/SGoqoGbpjcwrHYAnecNHfvpwCU4/4foqkKkALIgdRqEFb
wcoHy1iBBXCPNqbdZl8SfxI8QDGFU4RCMzKuLU9pzY0xeDFJgA0yjZJQ8GTPMUFcvFdhFyU+4b/e
ewfTFgnnUB2dbzWaUKS3eFPUlWxRle2CKRrMQ90hTr12asKADi4h787lDPJLLOy3zkNJaUz6Tke9
1/mYctR01PvemA9RoGS/r6C0GTvDm7Cdcqau5suI3mIg/0v0lux3+LiXdQ+qD71pJXLfnVoruah1
PcAzRcyQ+QYDJun2Iw5H71JnKkfVAsxt5oyBCX9HeKpXH62Cwo2fmpX8xLBW6y+cUoZH2MU2Neke
cueRtF5cBZEsbQnXNOu9/ajleno5dSF4FL5kSb0jIvpkV8E972gtXVkeKnuKk73oSzH7HmLdhykw
KKVhPAYcExg9sN4ZBhnAlGFAux6OJqKB2ahYFHLk0XwttSW/1I6nbFjspDjQJs8azmNPkt2unyKk
reWQivComAM+xFMzvCa1BEBfrjl0RaKTtJeYuyXUtyrpB7KU4DwdOFb3kksclHDbJo/QYMYuG8So
jPraPPQwNm04ejL5ZuYmHEjlGQOUkS6fPrkVrIU9GMEBqmlTIylvnNBFDK0bwK3Iy2g731z4j2eE
EBACY7Nnv9pXbQEamYR0ZBG9FzAi9847VxVRcRHnhdb5bWRwklAWAyJyWcbTHVW/qdg7baVnLGLI
uzyWTpJdqUxo7h7+nP2Wg9SC9JDWYGOKNUNHt953iyspDQakt1Wp7qJ5JqidPkDumUgT0rVriS5k
lxQpUlUCrfJ4h0mbHacO8u7BZOqjyxekoO36uuFAjFxn60skGwh42mBR1mr7Atm4y0xAanbe19q+
mZkMDo0LkWgfz2nxEQ91icHRKo373sWYhprSrC8bvUmivaElQ+Y7KCx8GcLYuLFaYgqP1BZGlwUS
4BGKJCFe/A7ZielXNdoXQMQIgm7J/azDl1OUkd+uQsS65MQnfT9ckT6LF0FjfAdPrhdl9ALb0GjC
ZUHo/tqcEdwDCLBFcmMT34X9hRwHQucR0dS7PFo8EYFKvfQKJ6em7ovEM2GmEGIQxJeO1YWVBOrX
2tLdlSIY9fmYI+xBD1DPpQqvTYvzns/NwFKB+dWsZXjwCI9LkGGDqrJxkWqWTUy1mZrloZlbIN5J
PUButbW8O8dMiO0JipIjyE3QJqzOWY5cPGRzWGFm78C2giLEEm+zE3yo0b93l00G0pCbNQZVYU6h
7twOvMgh7jz8l54WxSmOfIeAoxlHXHmg8AM8lkUXZ1RRnUAmdWpegc+XEWRUWG176myV3ela2cM7
bsT8rkTmXbIGJ5LwEDaN/arJh/5StKkV70HLdddhYNnJHiqvozgnApK6C8q2QaTIgWP/0HEm+TCx
t6W5mV5nkIurkE0QIJiqYx9PKvSXg0mAR3iyrDp0vlDrd5xdOU74fibc+7eRrUuYTTx5xQDI1MhZ
YqGhZQZ7R5PHXw3tfKJETtwF01ZrxMlDAIEAy7gGrB4gLIvEndXGfcWBWNJ9bJjUMUEDeCM62swV
yjnQce/qBIwQw7A5FLvKqJz7NsEV6xeGQc40uZDKIeoxj1FlwvLs/cl0G1wnuZFhWpzr4l5opoVM
odcEFhxYXbeOHjr6zspA+O6tOEoeiFRucDGLfkSs5WbFGft3MHF3Dmd2NUypV8aQaDlkWLQTh1kP
iROPorr/msHDDHGeV3TDpE5alPpJJ/k/lkRYjRfhc5k2lEyRenv6gT3b8A1TdPXOiRPnbGMrMTFV
GOyW2AvgOg8JvLyeZENfFSgwl/lGQZHHopuQo9fJiqIn26GPg6bk1VzYY+6bgH8df8xEdDsy0lVv
cDXVKOMjCdUpAt0qDzWH3cdcSF07NqApnaOezjDrZSGGDnpoYao9KmpmPaBY811XJPCbPCbTa6kR
SngZJYX2pnZCqb+pXBPnS9Ok/cu5tq3bse10LH2LCh7mZKT5jo4l1Yu67rrWe3ykSkw1Pqy0KnGp
hOVt37FlZImdQuFswXTMe7sDZ8bnLzJrmQ6C4GRiqxgvEoeNxh01j+FrSL70NzxxArep1jJ7xiI1
iWUzxuLjSACXzZRrL/yNIuhJSN2noVBsg+VUzPDMqqZgmKb5AOG6kow23nuQBnlzRxRmOPOIUdpN
R8679fSNVeSFygn3nUJwuJ7VmOplVBD5i6ul0tu6RmDV8BepB/ItRNn5zSDpXn6WFaJHLWRlYIyV
EA9hm/T3NlvBZu+yC7UOBix7l6aUTAqcz+i6GBuN/mqcWbTv5Yz9fUdvjWl0eudE0+ibtoq+ElfT
2rsKcspHrJ/dF2hiEURoj1mHdgpAn8yiGq+jlaOs3jFkFFdolaLomKMOxkBW5A4E/qZlBTznpvW2
jC2dBChGbwbbTM9Pnsy6cwLbg6wDIORQz6ws5ztU8OckK/UvIXp17wTEKH2oRGZB6UDmdkzJ07T2
jjl7D2LstOoWEsqAztByLFF96mI2cvdZziHZB97tZPipNgAPRm+ZBLt07Jw3IKYWk3CPk22n1VLB
ALEWR0poz7N9lctO3CNq6cbTyFIQLlVPNcG7gxUfJVeF1FwJWCnVbN/sW/1EQbb+vPCwGdtw4HC+
j5RcsFFOx96n2MSCvORYvdrjEWCn0LejOBObmzk7ZJwNCavGiNt71roPoYMzY1emuvHgTsJ5UUxc
ZF/HBIrDw3b6t0Pc6C2dQ6+h+dH6bcJzasFc21WE0RMoAgaB8nClDnWDg+JUtxVGDyfri8+518NC
AyOtw7OEc2agOpXtJQnU3ehP353BLEBzA/Nm2X3UhqiJETcQAksZxJXNiePPAJlspXevGoLiSqZp
d7wpDJAEvlnWALmauR5fzSo20hMO3yVts9c0NHgUjPipnSsrmuHgnKUcBCDZnsLzTmi6Ud+Uceyx
7HYzR173uRE+FHA1AigeVaV2UuTmvVYSc8EYymIXqa6zrN2ypLmK824cD3LWkrcs+SYWoBFzKOYj
QeevB5kCDrNhRu+EMrByp67XyX3f2c1nCbGz3QF87KnzSCPNwMyVCm2/S7Ips4wH1FYLc9gUpD3r
6R4hbfahxv7u7Voy0the63P2RiOn/CUA3PFrk9czvXyMG3U5VH3/hXYZWj6OCRl/AzxUAHVgbaxd
BkaMTKJTc8T5dN8Y2RktripOrvSYOWvD7awju15d/5Dn9pwSRZuktd/oav401jHjDn5l4xYt4VBe
pNrcvCdqsWHRBFwPCIA1p5MWvNAmdzTz1xGWWPpXjZDzNFQsSbobvXIn85DWM8Fz5cxO9TOFgyT/
APKtN/ZhY7Tq1IYVZSpY4uzV72EM1TUT34Dp/SGzIY685lBRkqwbVHNKP42EnrWvMisT3l7AcZVI
jYa4euEGzvBtGFMNEnUxpozTZsBuWabsV2Lcl9fp7AZfBfaZbyxuu/cVeDLzHeHvUAqSkdX3cbF7
gFV1StO4mNoqKV9HUVhhmM5cFd07Cu0CVYA6eadC9YqUSrdhEwHnBzlMc2UVFYvdhBBiA4jiAZe6
eeY9f2hz47oumpdFaX9jvwsgrpJfiswc34MVRLwKx+fkyOGyXZacWmWc3HxU8OqBSn0OXXuKrv67
oivhOPSKXdRoRnHoCU++1ZDQ4ic2SVvEVGBTM0y0Fkx56Aq2MljreO52EC//2y1xtDds/9igF+G4
C8sE4Ixqku6lB73oNTszIhXdLmJ5Srhsi6wLJAbynS598/ta6g+VVAlTi2KtrSPtwzizqguDtRa0
TDAAMW97D+Mz2o/okQ6tTsDD72+1LkGzMeTchTMktATo9b3VMYIY8eETNhLsDC3GrsA0eMCUNv7h
kTd34UgE7/4iZkEcszoXaR1hqzJKtF1ny+aSTVBBVq9tPXOX7zKLx0cV3AblIqV0TsYsKMmrs2GM
mI1tKkJLvEHLgmMDlwN1XG8XtS/bdLqJle3eDFJnT5FCVnnjMuF90x2Lpc/v3+rPPiDUNAruy4Gn
LVcP0ovANjSND8hCudsPSnp7TW8hTNTav44r/l959V/LkdavhVf/04RLeFjx8Ynuin/yt+yKWutf
KEIXUp6JE+UJQ09afyEgYAEIWG+xeix62n+BhgEr/kVXIF3UQKKBAEvnGPffwish/oI9LB2P87Dl
cM/8I+HV057HjWgY3FusTsPtuisD7IgZ5qru3exNn4Lu7aMX8RM10q+uvOrLmQh1xbKZbBpOVhLq
IjOKwm2XXomNoAgoux5ZDVJxvdUt7TYz2Dptura96ixVRxRTkAYpZ0XW/KIU5rgPpsw5bLv66lg+
YLRos9hNfaM/glvbh/GfBZ/98yHX4glmB6z4rpH6M9yOy7nQu0OWTt4fHY//5+qrIRMr6DwUWKv9
aiDuIraT+eBo9rttL2UZvx4dCXLMgrPfIQeiy1PnHBbq46Cnrr/t4kvzfHTx2W1juyZy3LeolwDw
uY6b8Lzt0quzaFGAClG6Ip/FO3ntR+zO26676pN8tqoi1jz1yZsxb1pRdJ9Ju9D/bLL9z7dcdcyA
rZ6bxIRGdZN1QQTifUqmy7YnX3VMEkbqgfTTzE/cjuzapDNeBK72TIjgLwYUa9UzhZKwwydeS2R+
XvaGDu7qTY+9lmUGDspzsHN8SMI8nMoF9K2xG9h28dXyKe7btLVLmfpxVb8MzD48i2p8ztT8q3ey
6pcYocqqJazHb6Yp+zw3eXjRJqZ3se3RVx3TZo8zlmhkffEwV5wdbnwjqy4ZuAJle8JlBzwCu8aA
V2zPxrb+bq06JRFqaD8KWkk4JqeGctwu74kr3PZCzKeDSZ8aqqIElfm9DFskGRDlsJPXG1/3qmNG
RRbM4cDk4EJI81o33rO1aTY++qprznk+DyHeVorlILZZG7NPlkpte/S1QJYiCOnxJVevkuu2uy+r
Z+Rsv2jfaxkbYmMq8hzi+Rx+vMgJvMOCUv2dmvEkx/axmeZX1151TMeaI92b7YQDU+uixE/+MSqF
9WFTS/lu8H007dSO2wKJshKYvk76oXF0jjq8timO2y6/6plzrsd1bDuJH7TxEVSWfZ4M7c/0mP9M
EN+9R4+ePSsnYit1XoyZZSW5okV67h21cY5Yw5oT9pmqSPLg0DQQsexhb/Zftr2UVe9Evw1EnyrY
gudpd6KzvyycoW3XXvXNQs2JRt5d7HN+iWqk+hAZULC2XXvVNeEXQJu26sQ32B6D22/P+UKO2HTx
9S4Usr+iGsyDw9e/zC1iQ7Mkvdt27dVqFjgJ51SCB0+4rG4Vb9o8v9126VXnLEbCgFyKNn4jlbxQ
lrzUF0vatouvZs00myKq3lw8j0izEIfG3vjUq245tjZnycxn/nLGHJkM3o4kJWzbUy/j2KNu2ULw
ncjvpJnUIMfaSLd9x5vebLv4atoEwlUVZFgkPifDdnYKEAkIUiAIdNm2ejNWnVNKyqaRyhI/mjGD
a++ixtr4NVddc5JaNwYWVy616VKFlcGp3ny/7bWsuia0aAR1cgahmg+fNK27DnBYb1ssr70D4GGo
Skdwt6FPOq8SfXxji9B8hoGxNIr/FKH+GcOXwsHjxhIUdRxbJDr7oRG9KDTFvkcf2m2z8roi6JlK
023UbuwGvwI3cottG6q1YBmFVYb8hOsGA/pDTzuMXbqt+emrnlmojC2lkUZwX32URTuPKvimJrLG
V5ihbRC6kYFPj93xYBXFeza00caLr7plUKU8thKRj7qz8F2t9XZl3mxbAOmrLllo1Klig4tXoMii
yo8ifdtyUF91SU2vEmCedkTrQ0/cVIZHucB4ju/yq7a96pR6ootqgE5LnEl1TQe6M1X5nMP659eG
xvG036hmCLWOI0t/DD8yKaNG6GAQbmkpuHeeXjtzY4OQ3KWlZGbpE8D+lmBFd1PfQRH+9OLwYnPo
PlxcKjRxAmnetqUPku2nV0Y+w95hopkMCQEAnj7sOgeQ5rZ3suqXOFI5Qe5537lb67skL5E1AfDd
1A4xej59dMiLWjKRouFDhycXYgghZY9xf9r27KvOKchCIvePq5f6cJOlw9d61pyNbWXVN4mtD3o0
VACgNRcYq237QIiCjS991T3t0B1gS6OZdlCYQzsHCmnkdbRp6qFBPH3pZhN26GN5dFer9nN16zwH
kPtF31xbFZvcnVUYysi3YiLxksHr7/rBdR82fc0l0/LxjEnWbJWkUcmoQtJkREpL6G5aJgt31TVh
hxZDWnNltDeHqTln87ytlaxPspop8AbioOg9GtT+yPo0dlSwtr2PVc9EATBl2jKvpUNjHKIJVmM3
5s+Arn71KVcds6pdKyvLlq6zYMz7uT/0mB03PvmqX0Zt5uSoorm4uo6nU95vWvaQtfa0hUgTNAog
wMhX5XRdZdmLufe3vetVh9Qbdx5dT/HEGSaRXbtpgsel+vSBCRzpWgLGWD2444VjqCsL8OSmJ16f
KXo15ooo6umLs3OZDy/QLl5tu/KqH2aTpQ9kJUV+HSXJq8hq3xRdkW4bm+SqK45g0VMsBcuLtl83
7gt08duGj7UjbMSJxHkvE5k93Yedj9Vh2+tYdUMjg1HXwGn2yXP4PEEznWdr29IVB/PT9qEgxpG4
QLPjPL87BTDv99aAq2Xbk6+6IaBsOJq4KfwS5bU/m0h13E7bNoXJVV+0ckn8Vk2MeAnp/KN0K+M6
gqT2Z0bNf2+fYBA9fTMZevEeQFfkd/WMpjEaTyrUrI3PvuqWVah0EPmsXwWy73dzUJIdZiEmG7f1
IGe1hg11PdWSsGLtkCV3qbFAhafzpm+6tiOWvYyyvqX/IAE7Rxmy8jhPt1XXQYQ+fell7fSyGZbO
mZ+kPb2cxmrbdOOslrDwS6HzLRFXeBPOaTGjsrLGP/PA/tNW1o7GNE+T1rEYZSdlVmg0w5k4EplA
StrWkZxVNyUkYGKXxg0azZ6v0mxRWJr2q21fdNVLu2quAElhbbGNeyHRuo3bzrq/6xoeL6jg5JqE
yPDSSbHbR1ZAXJWHum7bY686qKzLGAMiFydZmPCEFzMSwm1XXvXOzDUVpUyGrRRRVUY22RGl63PW
7OWT/ViWwUb1tIkTYo4vsuikj9Gpv+7IDb4mZDfctowQq6nT0StouWp2jnFC/EeD1OhiGtCAbnox
ayZpSvgoU5FyjmFfocltFHh/FU7bXrtYdVEpKzUaKmYkDIYldDdEiQs6Y+Ozr2bRdImnHbzGOaZe
252bcDaOKC83DuhrPAb2KM1rito5IrDNbzwRzodsgtG47b2veijez3gKgtAhkp5YIGG12UmLjOea
+/J+f9YiVxNpwURXCI3Ugpz8rc9yHufbpMXCX9Z1cjSq2Nk2BItVh3XSaFQV8IijDBrjitlb3wVx
GGxbjopVpy1xb40DeZxIyp2CZL3aukgzMoo3fYG1JkhnzViPc0WMVTd2d0Krx3MWyfF229VXvRa0
L/Qfu3COQ+c6+6RX7kNORPi2977WBTU5dNu0yxxCrM3krKWRddvXhO5te/Z1r81zT5Hg7RxLBNXk
lKX5i8EU2raFDGixp1vyQrNqXfJm8qRzAXnixHihK6FtfPjVvKq3ga2RaEi3NY0SiLVrHND1bhOp
ke789OGlMQHxiWk0Qx3d1dqYX2N+HLbt7OxVr80sKoco9xnP4jy+tFoxngPd2bjgWKJ7H8/cQLBy
8mwYz4Q91vcC7823iGCIjb1p1VfjPozrMeTFjAqTfqDL8tyx6tvWZtYqIU8ntKJcRsvcndQRwiOZ
ks7sbJul1kqh3JrSPBoCcQy7LjqNuAD8HkvOtnKltVoA2+j1ksZmhlVJah7b3lJ+a5MQtamvWqu+
Gg8U5LtI49lFPR4UfvmrzhHbRGviO6j+0emkk9Y1ESM5bUb0pD3hIliy+tLjtmdfdVUCk53W7XQ6
U9wSLy7C8DBbxnOwlV+sytaaIYjELkKnwTk2Q/Gq1oR9SY6js23LtOZvdymkS3PAcKar8guBL96F
pZJy48VXPTXM3SzSZxdERiacQ2il3SkCVrKxxax6qtXVuHCd0TkCQIg+EPxnnRIAcZuO5IgNfTrK
pHbSYOOyyM1WrkbWvC0vtckizWtTk1lLh4pI8yoyL5iaMLbsA9eaoHWM+bauuoblAFSfoLx74mgC
4ib8aXL25LYG24aZtXoId0uVWCZd1U5z7XWA0PRgVC6p3dtezWpedWUHIsKiSTYcbV8lRTzu9Xzs
t5U31vIhM/NUDqDCIf8T3xxO3Zhgu8h+psUvz/iT9epaPuQmZkzwm+kcu6htd2Nbt1epGPuLtKzd
bYvJNSFuBNsyByTBwHMwp4fK0Js7L/em+Jm3/6tfsOqzMagETub5BY1XFjdNAB2GIhaNv5bV+Mw9
fjGirWHXZFuQXTU64mhVo3OB5zV8YBofPm9qP2tNUdHHhcF/4ujgFz9XRiwJdDU2lpaN1Xo4l0ls
ar0tjjP5hqeRKMSjB5Fo20yypr6aIQ/OtCeOONolm8BAntAFZNvqy8ZqjiVHsmODSdPBbOxAZTFj
HzG3ua1nfWdePZpjRaRrtbJncZyciABv6N17K629jVdfzbFCdyOnJYj0qLVhfi7jJtjNopq3LbYX
zPvjNWW0+FgItZPHSTBWolZ0z+AENx6ErdVFhgqI+kpY9ekqr76MVetcDWEx3W9r76seC3Eq6I2K
VZ+CuOub2uCdGxXLbSvW7z6yR1+112sGPo3VdqL6iXhigie/EjhoblMAgul7+uZH6TTwULl+O02m
DX1SyhM2NG3jWLOWGo1alRYFUIwjcgz1ztXbmCjOsn9mvF/Wvj8Z79daI1S0fewsrbK10j7cZ5zA
7T0ill7mVmwdgrQFF8pRZbitE6wlSD0nFImJ+fRocRx8aO2muikHI9m21V+rkNi0zWQ4UqALs7re
mQtqDN+l7W9qpmslEiAxZ9QrFskTgoQ3zOowGfLZfr3t6qsOLGgwkz2ynmr1ob/iVFEd50ZtkwfC
IHzaSLGCNukYCue4oNBI8WjKtt4zBlnBtnO0tSTJ4NA9Cxl6jnVuEgPsBva3xiMhZdvLWa2UbSRa
VW9ydeT7nu+a1UMssmnTesRea5LSwhqwwUsu3o/j676wjZc2lJ5nOtjPlwr2WpWUm6WZwirgu5qG
uu21ydjLPCs3Tbf2WpbkEjIVaUUrj54ayuAicI3yNUw4V9vU5u21OEnDOlZBVvCOoiFGM8Bdd9Qm
FlNbPivZCU9bZULaIyE5pXds28S6ybNcJ2g6lQ/brr6acO1UQMSLXA/cC249knq9N2FTDZsKf7a3
6q+tjt/S6CzvKO06uagm8r/Dauw3NXhC1p6+Gag5c+dq/0vbme3WrWRb9lcS950JNsEOqFsP3J22
Olty7xfCjcyejGBPfv0dtLNQFrWPdklAPZxEHvhYIZLRrFhrrjkcfx/O8C5wIC5+xJFVPbzuzawO
3ImGBr/vTN67o00fUZthd4J7XXH/uh+/Wq2OG2d+4k4+TFBTtVsQeuC7/dCfXpWdw4r88cuBwdaM
MdYU+4l6z02FCWKg67X1uim/FirZVje0ZlmG+9w2xoPSh3Bb2Wn7us1mLVaqEhv/MpqS9xak4qAr
dO1Ctrn/uje/FiwljZXktEKHS647vxpaIPQoX9rXLVdvtVyLnH64KKvDfSwJvB1dWLdt2YnXCRrE
2sk7iUO/8OI+3KtK13caLJtvRVm03181Kb3Veq2tBkcus9T2yYBW0elTc2/3FDdf99NX69Ud/Sok
G6JhIVwYHxyryrdyiJufr/vpq/U6y8zSiby1PYZZ467zjPAwtNo5T/N/OKHWMiZM7eq08bFQiJoc
d796yt4u4LMfr/rd10qmaayycang7fEmMW9iQ1Pvuf/nm9f9dO/xVjDrcdFioKbtwbuNn80RRGPo
6vOrslBYLD7+6cJNpZl1MtyX82zuAfrcJiEQ7df96qu7bFgMhmoq8HGuDRjPgC4ejDO02df99NVa
xbSwlFrWa3sBgW5HQwHeM2b9OmUT3gaPX4wZ4rZnz7a2xwcqmo8ql+qdFTrylXuwu1qsEZaBTR5Z
2t5wMws1yTAspqFdor9uQa3lTalreYYS/P6F3jpb8tPhJ0skyev2ybW6KbNx+mxwDNt3U62u4mlK
jyIaz93Y/mG5uqvTlXPadCfPZheeuvxo0oz3Ed+t4tx1c5l+Ty+EYF0ff1opuQZO1aDtvbiz4Q92
o36gha7bZyoG9epUjju/bvGu1U7o47y8EKO2nxrINlVkYeA7Y4D3qhWwljsllaPnSTSzJVujdamL
CPd8EgCvC//WkqcEoZavFVF0wE1oEJcY+zgfKrIu9esC+7XqKfarCYM4SOktCMs99aDhIpXNK3eH
teSp1UxRFTA74XNE+bab+qwM5iqZf73u1a+Wr+jsODHonD+4/lhv29huoKxn6eu2tsXQ5e9UVxpP
mpPAPj6IjugyrvLhgBn769rGhLM6a8PY10INl7UDzNo+JomgOQ+ir6NXZaPwqnn8y+t0NMRN1kYX
ONrqJcBWau5OtvgWvurVrxVQsN+rKvTw4HCl0PHP7LvrVmbR62blWgE141+fgD6pLxqwiNpW5niU
bZ24eF3ftXiigepKq8g6T+E3bdcb6fFVS8xQXjdx1hooBUVJD/GFvJB4Xx8QJ8i7zGqHV+Wmhb06
causG5iXo3aRKPlpAgL2kLtD8+V1n3V14MJOS4ciKeSxt0T+1TZS+VO25Tll6B+y/Yld316t2KzT
zQm7WHmMp9aKrmxSUSGEyBYCTnk9mXGn+XQPNal+Jb3KFTfZMGjewTSsKXwY4OEt1b8yrZM40JtK
dhijarPW3mjCLftyo2WT5e5dR4vT76oc4MsAjR7xLNemwjEv46rLZAG1IPT1fQpnMfuujZak6WwW
zmB8cZe/MhJAJmq+d8apzi/L0E+KGzd20/LSjjwZfcGCF3N9bDKbsX6nK9XlcpNNbYtFHg8RRt81
czAinCd1s0p/apinYlw9+t0YfVicvxWG/UKLmXTVVIdvKkOk43XRYn1fbxqj99qtIbBrvpc9Dhg3
FUXhWdumCFLTexdPOKMPhjHSR3c7ycmuP+Z1nccHGhrwcvdhMmIg3vZFX217Pc9BOriwstRxroVP
R4KuxeqzKXOrvPUqPKKTzVALp72ufBxZi80w4BT6sxASj0Y3tpX+uWjz3tS3vVEk3L4qfHLcGjJv
HMEwtlovm7pjz89UatsoTxjf51y3Y5wgPfip4KGtMdQx97dH08Wu0iRUrEnthPiDRuEQVrfpVLb2
XR3ZeJ1uPVvTsIHPKTDb0w4fPct+kzZllt765tznFz53Exxp3VBU075tDO6ds+cl+V06FtgVbjng
q/kQ25Pd3DSdlas8gJ1g9++AXphtjmO360QqsDFBlRcxRBjtS2G1U1MGCZJFNw76sSjHihzIaA9D
0HpyaLotYkmrHjb0+02WdTVhck5aTTemdgaQWrp2esCyKo+ajZobDVvVucQIMdngNCnkt95qhuFD
l5he/AGSn+prbAcw00k22I2OODFoFpiLo9NVtvM1aXDa/9XqrjanoE61GRvZ3tH4axsn7rGnTkee
yjhA5GtyLUixXjD0wChdxt2VPho81sRQdd4vvYliKw2SVIU0Pir84LXP2tx2drqp49maf8D8nTQc
lt282NKi0apNDPKj2FlygG9yVQJCYYFhghqrHc3qlT9u47Lq/fFKJJVl1PsUz+W23Gl+3Fo6ZGsr
Dsut6yXF8GCSb+juYdBDT9m2VYt5edZFX5wROuouhRqiAiybmea1gsrww8BteviJl7EpARCUhTFd
lnpZuNd0yDfmvQe2hUZw7o35XeE4yeVgZPpb3/Rz8bMaYPlt8A+bf5hzg/ujgJAVm0Y0vxcYOEY/
IxBR4hC5fgwSJbLGWIU3Y1612fXQZpMYus0oQj+LPmMKLKrsRsyxbyaXWOWMSb4ZMr+OPzXsDqLa
1enoJjHQGGeoLvM0mnq1RWcZpWor8skZPjk48c0PmhVG9Qd4MdJPsfolQ63jOy3a+S42Qo7jbc7J
YEARwas0xWFdoSdTMNmpYcp9j0igNi8wEsQ+60AfpdOEAZa6o/pF55mEAxlh99JK9Om4vnhBKybP
hBLTpan6kpQt0oj9SDAHbgF7ogyD7Kb0u8jHNFYondc+4Z/1Gbz55N9jKzw4X+BWthHwqr6oBb/b
0A/iV97WVnWXxI2nPo9VURlFIEYhu9tQT83x2xBh9I8P3KTL5JCHdl9jb6UkNlSB3sVFYuyHyHHR
IGRTbWXmddYbOjjOHLdEq8cSPrQQKeSm1hifx26Y9J0rMkf8WtxTtfzYVJFf5Xs3o4qwh9jU1Leq
T7uyCqC89/MeJKdw8TnFC/w7n7XDYdIbPTspAo6GwX/bla3pIuWqELzwd9xyHL6nVlVDI3DB9xk4
4kblaHYH4BCtprArkk70xoktTW3N1p71ow4ogPPCdXovwit4CH9OGZDmu8zNh+5NFSrbPPBuIvEj
9wQ24vRk2F70gYO+A8Wee1kRYYTdFOVw9JTAIhexvDfoUUDxiQL7phU49A8bt8u76IPwjaq90OGS
DZ+bfBCltlF2EmfDLm9H1Q4bOYx6f9cp9pmbJgXOieuPnhgbA6fPbBvls+8VQVNVcINi0XZBmU+Y
e8JlHsb8kxZ2zlzdEdunlDBqGoJTeTW5cnZ3kCbkeEUZUbP1wDTLpjugBTfEFITkxnDLLvRqKr7b
+SgSgEB+PJCcjBWo4zToYuyGMqwfovhN6nY1W3YYjuIbzmZ5WWznPm2NAY9ot5bYtZr8jE8NbrfN
myLLsP8+xHoaZ96hNPra03eglLTkyqxKvZneDF6fLU7YzWRG8401z3wriD9tXqNOaCc91AEXa0Va
bEuHj1tulFwu10E7Y916J1uvcfGpnebJVLsZyA6o2ba2o9J7g/F/9CUEQ0tIMNatOT4YPPscBq6F
GepPMQw+irexMUp4ENpYtheADQcLi3Q9HFSAUeHg3eudgS428rGQ9wPKQlzpfwFt7Ce1l5Sl/A/s
gLqZBL1IfG2vm07XOYfakX2WQiaJzen7pMBnXoVmNumXqXLn4X2ZwyG6EQukSd+0Kktsi9hiZhPI
Asl6nOMPI/DEBnudpnWNemPZVosd84Th7/iRXT3VvnYuBJIIjFSBCCJKfSt+SP28rN/XuAtX0UFU
VuwZG5U7yr+2dQWAatN1VdY3m8SQVXKBYW+i+1u/N0rZB0pjd7ofNLdnSxZCifKt5QxOdwz9sXXu
Zj3T+whDlMSe043ZtlHZbGreiYe1NU70y0UVEtgmi6OKniUXVnD+zsdvvsRo2Y7t9qs2Dn30IFMg
WxAS9GLopgAchpN+8TOJDQ1ciTy1PhkAOfAcV3XFBSYIvW4G3jXGGFQZu2bGy5f1BhlgsoM+B/eE
Fzk4onsqv5b/LpltBTiux85VkYR1VFKS/vIcfp4zR5m89ERopx/zubPLH+Bb8GAPRGmNhgLaXRvO
jwTcQT8GQJXy5FM0RWGNzb6nEfsEo7RDdSwa7MUTSFtI1j82uUoAYye9DhkqUE7bMrXCKXGjg50Q
x5qbBE/QlH2wtzWDphEMZjoiqJprcZAUuQyPcdw1vMFsGo1rYg7hfbRy9sa9nI3Fo6yc8Z/7PFVW
lu1HZQ7w4EGUWeGXYvar5o5fxWaTC7u8aK4GvWrMt04BLTDwkf0ZgVuU4IM0ME5Gvkkx9gvvq1CM
9dEY89zcz4LvQ8DdV/6H1o3Hmn7KJpq+hLNbZ10wxZpVtIER65W4Aaqh6Xf6lKJsC6Ty56wKEmAV
OUboaQ55KVBTFcFoQpqGvz0hiUhEtrP8JnIfmgzrNRlI3fb574uU6u2FXXBKfZqn0HUvAZRW2Nkb
7Cc/5ooXdpfVrd2/iavC6m9HVDPxJTorl14+rs+Dd9mWTd3+MiQO5Duoxq7dBX1nxNVF2Ftp9zmT
eHq8s1A8xvf9oFn4pVd0QU8fs6TJ1AX12HgwAg/P3epjrVMz/TkXnlEaO6vuR2cITIqEw/vMVzDL
gj4apH2cFJ7v7kUBCIGu1iTWMIA2QtnZDwZoe5vzNYuKjwObCO+HjFxi8w5GLeQrsJ6VwoS/yOdv
OsrAu4mrln3tdlpN73Tb6W/HqqOjxUrqxP+QJEnaFxtuSLV9o0Ejyb6YWFelbzKSEOa+xqZc/xY1
ijW5yezQt2n5gu1Ng6YhHvqw0vy7CfuBkcvToOn2RanjAnSkCO2178GvtPH3ya89Hp+tPpveuEOJ
h36gYN+WNwt3pAvMKB7Kz9ZIGBlICabvmEoMua9rPR6tQ98lWfbetmUMPabPJrO4yDHCVuwCjfWx
Q+ol33Rh32eHJm01TQW9Xnra+1iqyHzI8nboDpx8agxK1HlGwLHoMiuN1Gy2etun+nUtutD/WMoy
F+zZno2ffNJ58sNYCvKRvOWZRdDMbkvHQucQkt1pzQDXCNhcWKa73lZatu29vnXvtagZzUuQa8K9
SOchz+lzGP381srnbI6CYmb3eT/60wgWpqy7itMmCptgdtKmu9KhDTr3mAQWfQbkACBltPMwbhf3
pOHgSoGOzNgJB4FN3F7MEKAPsik8d6fLpo+aLf3PYtjhAhGX1wSfbn/pepHh7IoGTNI+tVihl8Vc
wk6wxZxy2XUTQ12HfQYCghVdJRnG92LIEZoYQ9Ye9antvK3JfTe/7VF2NccunqmxOjFckghEjJvj
ul9GiXM7AiC2rgudksjWdrRU8svSW+YGVuTN+lVYO1n1I3IKr/ncuYYy3hg5UTQXOPqfnDeRbLJ6
V4PU6q+dwXTkUYSqZc83ul4/JqI2xmvaU7G3AI7cCvALVSLHvZdAIXqfsYrxjEhnQx1qi0vNG6dv
hCS08lKYSmSMTL+4ybPSnG97hxcNK6gDQmKmR3uKhDZv0QomZbIJtcn1sfQ0Hc0KXpfkWCX27AIG
XQV97zhyImINU1QKiQ1146+v+/mr1J4yQ9ZVX8dHIBfqivK6fpuV1eu6C+B8Ps7sQarpXOKk+WhX
cRMMjaHeT54M7171u697pFx7rlVpVcNROYlxacZ5+mmJmM8UujC1Ppn1XxPEo8Goo2lKsiME9Fim
O+HMmEEaog6PNkIn+uJwioy2rWNqTPupQCSpY9j9kPgZd620iuzbhInUkjAl9JqhIEm/noAq1pPF
QeTR27gVHRBEKHpSRPBdVOXLIM2kCdcsR0B7o/lu2VxGfWLETOuGmpg+T/k5m9h/KGs86dNyiRWj
dByOvsv1Yd/XfjteNKEx/Kr01si2oMTVuVrwP1Ro1vzwUWWW1jdTc+wx1dMu86TyNXtrJYYO46ma
ScMEdjgLe0s2QfO6TYy6ZArQ3xmaTUps1gEWgk5rdobdavV+zMOmvvALy7SvnT7UIFWVtONBoGsz
ze9ICNR52dwmZu4QkLWtBIuIFXMDd+YNasShu8V/IOby0MSeulzEa5W2dcOMW/UuSbUus3fQb1M4
k3UMZXgzsO+Yh8yJzPEArc4Y3sNgp7YBf64v4jEI8xC3L26z3N+ng7Jsg0SMmqMm3ujhpKqtOWBp
tCsibWz6S+GNfn9beA7QzttsaIYy2f5eEv8/TPH7h7rt6od/3XyTzb/2XfnzG0F5+b+WoX5UcqoT
YLX/+/G/Nn/+PXqott/ab4/+ZccMb6e77qGe7h+aLuev/nFFXf7L/9c//NdibN9O7yf58N//9aPi
Krz8NHBf5d9e90tbyz/b4wf1tznJ1//9f7zxTe/fi/E9sg9AHLr9u6I3PDTtf/+Xhje+71m6KfCz
wibeX4p9//HGt/8NXsHGBNJDLQ/PfSmfNeQrY/6aZf0bRjS0CtJJPvA1VGf/58nf/kkm89L+0R/2
8ZZjO0xlQOAuGQLTAt++hlJYXP1TM2KzUHYL/mmOgSAeOjqEqstoRnhzpnTxdDhBPddgKNMShrHu
LJGai+VYK8bAyJrJ/jnmmTGDbA0TTbyLhF/PP/76Ev953H+2v10ej6NgUfQAF0Gluy5D6kmZ1VNO
PKW4Lt23LtxZlTjpi0QEjuXx4jxzYWGYDtZB64J8zzU30ruyCTy0/duplf3GJcG1e/5ZHm+e/xll
4YcIw/NNc93zU4WNJJtVNAGBnL8LO7aruhzzrxENZNsk819mRb6MRy+kzhVMN5ADMRMfH6m5QdTm
j1gJdrUv9ok3jHv8MV5m+PlnFAvUAxBr1gg6/MejGJ1HP78e1gF6YfMTzr/FsZXj/GeX+sdp/vTd
2brl2zbSAp95sBat1SrXY9AgdQCxMnY3sc+lIgALx9WoghiKM4Qa4vfPf6/Hc/33k4Fitk1P91iw
YBgfP5lfWkoWwJPpNi/NS7obbCg5WXqj0wl95vFODMUWw4LywaibznpqmJLUVNFlDJUD8uv9cgZD
2skNVKP8jKzixJuE0ysEKUPMvtiCHj+VLcmyakAVgz5p0mO3QPRAabXX5FP8NwP57HPnOD/v/9bE
fr/Fv8dbCy6mtporTr6auW7M8qIggNZ2ae8kZ8Y59QptODak+ReE+1opHOK/NiWVrQI/VwDeAKyn
E+j0bv5qRf254OTUS0TTDAiIA4Bc6PLnf3VF+Kp2vAZjTbCFcLq7vjZvY3z6N7bwpq0zAhF/8VR0
bM9yHZN1BlNstZTBAIZem5gqMHJ4abafEnuQFIbeyUXv5UMt4kOX1WzYrrkK8wmiIHwR4QdTrefb
lrDoFlYk+fQiqs8ssEUAtp4afw+1WmD97Mq6MXgqe67exDF5JYpv6qNrWOJ6EJn6SKrv8/NPJ84M
+eRFYswyZCTEyPsUwEZpm0maNjqznE+OYgjgTXTWk/ZZ7YmNL+N6phwayMTv3maVTDdwnKwXCXj/
rCyHyc5idij2r5WHIeQkBfNOgSAHb2uNGEwkfXWumfzUVHc8SxD9GL7rrw0TazQLdaIcMiC1b9FH
6ufZJRZ24a8CQc17n/2qfcVK5tWxHfr8RCFWV8FUi0mNO5aiFuQ6h7zvvthCfDeV6Z45kE99Jkhb
urmcXB6o2cer2LH1OBpstow41FwCd8DGIgcW+PyUW1hMq2nusLELz/IdZzlIVjturHkUkmyqxMqq
LcpX1rCxZ5yypZTRoRwq8lAOkPkwyw6W3Q5aoPqyg81H/83zv8nT53VYOg6UJ9tYps/y53/vWkmh
96Suauqrbe7clY2I4albXdGc+YK/++Uer2xGcoh1TMuzbWMdeoxN5MXGCKWWXGJ2iaNsv4d3bL2v
+voGjO54WVOC3NVZBbuW8TfjlMUbvkEL5f6IIFWd6eJ+utPAZ6WMRsBtCvT+q2U/TMRHWk9VUuoU
QIIh8gsnMNshsraUsUyJr33v3CPLOSsEfPrOGdkEoOrhlPI0PJpMayw6g5NitCpvU1dptpmtrjzz
ZU8+31+jrKbY1Et/jpZy6BAb/baL4G8PKqRvHYHD5H+p0kFtXzqXeC4+8MIGc2GHrfZuj8yqRUSp
AmtBFmr+KDa9aM/Zez7dfBjFQZ5NEcPg+rU6Z8vKpIfObVWQRb5zX3mT2llZkx70Lk+/t0k9759/
qlPvkSnrEDXbrJP1jhBmFTdFmxMJBqqQANI97coM9WjjeUVzY/aT327HiCjwzB5xbtzVczpdNCpM
96jTFGV9lQ5VdZRoXG5SsuhX6F/ERs/ScxCaUy93iTZ1BEbYK65NMUbpFSrHGYoytGF/bjGqB+nu
90idS1+XARLc9tPzr/dpjOYvN1/L4grEsbiOBTsrGkq7Qa/Sh025dZSqt1aRAgYux5eHnYTSRDDQ
cnXdeeJllgHBpctfSPCTwKSgNXc4utgvD6Z9WxgEJASC5pIdeLyjlhNlagG2HSatHA5WJoogS907
XWUUkOuXcZSWHfvxaMss+mv/HiLTgRvLbqUneWiA3XYzB1VEPU9nDsYlPnm8fS/cPldfZocgf7GK
X1jHSR7Hs6SypzeXsacVh6os9Eu8DbydREbwfhw0YOjFNECAfX6OnFgKvr6kRYivuZCvbWbcbPTm
rOX0RwHnv8uRJrxBM9FtJCyPY4VbDkqAODxnG3diZvomJEMkSq7DvFkdENxJnNYyKIrbRtgF0kJY
RpUtDhLqZy/fqwFv/o6uHa4pa6WjJ8ltQlImoIqr/spBd3dEsmVfJvSxXbShS5I3B1R95rWe+KSk
OMg7EIiAsFr7XtSxMmeSm+zXnUNZPU8SbzskVXNpVxYpTlivQen5KL6S/pyVxJMjcDl0HcipBoVp
zsDVtLVDdD5KsaNEqScDUy+tPbmY/oyU/MkXZBSyD3BZdbCmT/aWOhyRtM3M2Rk2MSqhDgogV9z8
wpJu+SKRKgtxGYvQlBugSy5n3RSfUfxNbNnKIPNL8F2q0+avcLjzcxSik88kLOrisO3hX66O9WRO
JTKbTjIrs2nbyElc6XlXHNXYNWdOvlNDIfETuuUsB+260agdwrKqioKhFIV50h7ok+fpS1zpL3Nn
/fPyiIVYAoat+4h6Hu9iii61ZDSlDGpAzLiGEuvGA5q857eRE5NuOWY4Gnl5urvuIqEuHyMFTdjC
7HkMcB+jClwV3pm1fGoUpjZzgDE8c519ZRUZXpSHVTDgjrUhJ6x97zvcyc4s3hMfxyJDadPjywZF
/Pr4lbkm/vcaAo8AImq4b7O22WRWv9Qs/RcJ639/nEcjLQ/81xFTVpMKZ2QQSCz6j55bWrvSDOWZ
ufYk8PAXUrOx7H3sueSRHw9iIANDgofuBSy2fq3SUb0rLMr4fkStGC3DeI4V9tth49GBtoxoUHy1
hDAYdbWQZpWn+QBQOBCRzwtU2MGMZUnhG41wDv07jC/KsY92Ew2mh1JX5i+89y6BW0r6X4bs/uVz
kw8JeNkgN0ve/vHzx8iJDW9k1mRu/BWhhIabuPMyH/g/X9LF11agACJzunb4c9QwJ420ERcltZls
KE057bbRfemcWQOnvqYLBpgN3mfvWLehhyIr0SsxOcu0HDdpbGGrRAOUYfcXZQs4/eXvznOoC3iu
ABq9Dg/wLXZGlOAygCQSXmXI1I6SHXT7ilFIdgjiH2LIdVLbzd3amiJ2w7Qp6usKDehuRMN2JhV7
YvfgtXGBYjdcEjnLsv9rsVE9RwGTxEuM6sa3+eCLjZHY8UvTRBSZdLIPbBvca7y1s5439xqqUOZ+
lljFDS2w5laG5TmC7dMsxzIMRSjsyEkqC2O1cxSoMm2drqgg7cLkWpvQ7Roqv6wG2w8cvb/1Bvte
IjxkrrvhFbnuS8eX8uL57/YkeOSXMBD7UiIg0+KtLxiz0ju/jXKCAKc3jV07xk35Voy23l/b3YD0
cRzQaB3r3jfPpWhPLANuAhT8TItU7ZOwDsSFrXeFXwVTkVrZJtadaTvI5NqidW7TNSH/+/yznpo9
SxmOT0rjkLE+sTsTv7hZZxcRcZygmLDqvVvM51bC06PH4JOSHWMG2Y6/vgqQb47GGj5a4MQJBjee
Wx2ncnYRzfjn2umevkGG8ixCRO4epr6+TLFXOjqCXtRsmZ1o26nKlRfoc2x88BvL/hkPBXrd59/h
su8/PhdIU5liyTKyfT0xAIkzZY+RQmMhywKJha/sj6ob5u+qc/OtYZTmd1Ig45WMreoCGXtzRkrz
dLoaFskTk1sOUSS72uMNoCiVHvUD+j09xxI7d9yfee1+tUuSU8ovaTIR5yLKp5NmGZELK5U0MqzW
apU2Q4J/maFww6Wh52CprrtgqZRngq8nlw0fXyBytywEczl7ViGembaWLaq2osVBq+eNVybJZzVP
hdjWMhRvVdbPSZB5MfkiN8+bc2fEiTlr6w6hLPEfmaN1kbqepZuVLq0CWh6qvR3RyISBhhG/r5ra
OseGOrHxUSbhmuw6BjkU7gOPPyJOiJkYWp2F7zRv2Rez9wb9F9te1LmxFU1sv8ssbFmDMRyadm+G
YegGWtOoD3EtzvagnXjz1GIRAniE1osy4fEvY+bo2mY1sNmrmOXad+33wSGWL/XRR1gcZjeN99FQ
0csAIEu0wUughE7WDFGAvW6J1Qs/t5VkJqPszKsNQkNrPiC9Ts51Zp76tly6EDpYXCWNtetyUZZp
iLyhCqKmCz/0wBPc3WT44VWbiM49PL89nBrMJ2VF9tHX+Wf1NlthmrHWogWeyapfSqPqbgHNa4j4
quH980Od2PycZQidYqJLoW8V4huhsCfE/xV6Yzf8mbbG9MFr3f6QlXl+QTEz/vT8eCcejfw80hab
bAAQrVWRBXBLUnRTxb5eud5Wiyle1rCxgoq/c+agOjGUR7mZI5FHI1O82nMSp5BRg6ts4KP6RXw/
dl1Iya+0jgZNGuX2+Qc7sad6xFRi2eX0Jdn4eAWkY+nkUaeVgVEU6SZETYj0XlH0w2W1MX/Cm+31
g+KsOXNzOjUuqUaGtH4LSVZzpWsHIzctl3EHOk+CsUvErTlRZKzLJP6AZ1B17fWxdia4O/Vu0d5S
Gib44v8sf/5XCNm7vShaLWKro/lrixerH0hoXhvXbc7B3k7MUI99zkb9Q8YY5dPjoWZrQKE5FFUQ
NvO8ybvZPEw0FF10dZhuhzLSziRZTj0aV+qldEKumMvi4/HU4EYK7lRJeVM4R5PWwW0R2dX9THvk
mRm6zMBVGIBk2KLO4KLZ4oB8PJSANAcrIkTTHiX5rahJHaVAnvbPz8yTo3Du2iZdSYRSq1H0QmaF
Y7Ob0LqkdirUvatYi885ap18bQ7ZCI8Erm265uNnaWLKbs4kGSW3R3eDqi2fLgSgQbWdgHCpM1vk
qVlBdmq5xxBUCG/9UDotvl3CvqW17buenkBkx0PgEE8FrkrP2QqcGo383iKfIkXMve7xw8mySR1L
srjrSUWXJQ58+yaL3KM+jvJqHubuzNOd+GTsyGShfd1lzLUqOXNNmtWWRp2hl5KabKyb/ZYOoPBc
FHHiqzHEkhQjPyv0NQtylMKI24R1PPa9W2wLdANbN6u8JEiSsH73/EQ88RZ5iZQlqbL7PqXpx28x
HA16wSL6yBw/tsstv476UdaCRt9wAQmR9RfnDO9P7I6c2GRKiUkIudfHNm0vxRiPNP+mfRJuMi3a
CpNGo6aztZ2gnyMYR2PYPv+Yp94pQTWMR1MseablNfy1N8Z0kclCE8SYTX5pUkncYegdBRmd+i/O
z6E7+muk5en/GsmRSMJQBJWB7NqkP7JVt/mOhuNebpJM8imff7BTL9NdiqJLbMKZsnqwoq0xVqer
L6DBvj1AP9Xezk7obxUt5zuNjo9LVyXhp1cM6izbytJgzJXp8TPWhT8YiWeVQTPwEhNkIB+KyfkQ
0/6+1x1l7YcmFmfGPHE9Y+MnqjZ1bvV//Bb+eq+Nh58NneplwE3JCKK4vPQlPaBTGKc/aJ4qvtqF
Xm9tTa+P5jAWZ06Fp7H0UhFiCyWiRty7Xvy6qNzRypMSC9fRuMP9DJeGuI6+aaHqbjCJDHdNqJob
TTZnTr6nu84yXVkpxNEkFNbHUUnXSdKSnwxCE9EQ5Yxol1qpeff8B326C3DrhN2C4pWzj/Ds8Qft
3bJLEjMmYRN28ddohpdIa3tTlXsRjtVXOuujb8+P+PSFLvdcUmquwxn4BHgb48EW6zURRNHSVB/Q
vmi/9buZbsGakgo2PaUd0OKj90EoQxojXj767yjesIW7xNmr59UqmowFYaguZZxvXY2FGQy0mwwb
f8gTI0gwvx22Epfa7IJksfHw/PhPtyOLMwQxOCUJyyRT+nh8ujUTwmQ2CXPMrCP/fMtoaT6Yseft
XzwSKVIyQ5RxfifYH4/E3cH055xTEp8Pt9yWszdMgZ9Rz987vT2ds0J/ukot5pHHvk6cxsawerFN
qmXp2GI54Zi5+skBss2GNNsaWUgGri2rQ1RM6oscXHlIJ0t8fP5hny4WRieVjthZdw0SYquH7Rwn
6xpGRzWWXhnSodsmLV9Gql/ut8soHkV+Kj3IS1fXJVaIh0J7WDo/Nf8yncRt743a8RWP4pnLqkfp
6a81NQ06Pw1FGi9ygEyMID2cKEDr/Tkd2ImVT2+6SarS9ZENrstJ1E7t4n84O6/luJEti35RRsCb
VwBVRSsaURSpF4QsvEu4zPz6WXVnHq4oRTN6+qkjWmoUgETmMfusveNbmhQWYzTxhJ4+trviEq2f
uoqiRfzr1izSBevc7AgZV/hDDTYXDm6Y51ckRO0e2i1qP/jUvZhxUd79Pz/Cv61FVJfW/xYs0aT/
vho65vXJtzRnPvSgSwtGbkoxocscvbeX4yytq4le+4Mv6/G1DMv3KOZ/2eEI43ikVJ0Qw7/VBftt
syH7IPjOVSGY8qeieO9FbUgdU4XyyWE8f2MYrJqevKrQ8p2b/zMuIMJiToJmDxXw4K1aahBmdHzK
L4ltBuuVl1GdWQV8jOlaFu2MzLFpHpkr8v8fGw4XRlvAS2bbeVv7X6pqnoqNJEDb05wKfuHlFpny
xQ7X5p3Y9c3nzpcXo+axQxIA9nAiu99fcL6VfRd7usqsffYzeDnzyR6299wy3xb1/u8yEfsZVFY2
7TfriKGjzqpct8pqehRL3K7ZBgwPL/UamkUwWx/oJ/ZXTKrd5ypXx4lu50MO1eudN/pmOf/xM95s
bt5oQdP1nCqrpITx4IfyRGC4n4awc7MmNochcJeEr5nCG0LGwz9/TG9OrP9cHXEfahWbSioVnN+f
tRyqoQKGUWVRUaxX/hTog1Ws23EAMvXO4fy31/rflzo/iP+K9ALjhtrvtipb47g6LG7LLLCa3+N8
v9n4/nND8bkwjJCK+mh8/u//dRWxlQ1svbrM8kqG+xUkZC9PZz028tLVdWx9xOcx/5fR3PmiqOjp
8jHIdB76evMUXe1N0h/iItvzsrhdlFiynhX8TrD6l1uD6sHhgXSGf95OaK4MiuSCAlMWKx3hncXM
c3OxACzB7qpcZuZ/wpEd/58XyJsN5z+3RuvyrNLi2iQjvz/PAexVWWmvyjpl1TkN4HGtTBqamYHY
pFGhitMFJvF+KtaJbvs/X/yPJUM/n7WPLgKhPXvtmyNZMgLvibz3Un8CCGjJXKcBotd3rvJmR/cC
quiWQxjFC3TpBb+5ytpWDK8Mjp0WlS62VOMMf1dPKj6IQInDrDmtO6b5j65jinc+/j8+Py4d0XxG
C+fQTvHebHVxPcDbqzs3ZfK1tO8df9ym52pZHOEl6Fvm5Z1u1N+ux3fBmU8sh1T9zTdYGq91coEf
jG68LWl3E2XMFraQsIx853P/y6Wo3ceU8BE38R2+ubWRaS7ZIKdhChaX9nzqTaY4l9nSJvnOC/xj
C7UJqFDeEHJDyuBw+n2N1k0w2UCZuKvZGq5Beo0nkZsudURYPEKVG5N8X+u07pR7swMKfecl/vFd
ni9Pa4SgDuUOK/X3yzsijomBSydlkUYn0DZO4gWSwrTF4P/kDdbDv/0qXCIsHiuLh3jxrfvRWKgm
h0GTp07beBdNC0JkqsrlnYf65139dpW3Dk5N7MaCOe08paMfpkUUDGmrUN3ZZfywba7/zj7zt8tR
nT0Lsxmi4P5+f4g+OJ2xYgY6YxOz+vo4elJXZVr6ICDWJOo97fQAxNrKO/77p4lwiDIAoT+F77ef
BKVG9PuOSN1oCF4h+L5Mw/wv5UC8JEZqORqo6NAB4ov//e7aQbdlEFleqrmd19ga+owuxvhOf+LP
7ZLhByugAkcmQyz+5hnW25YXex3XmePQ9fGjajgI5GuX//aBcZVzjYiWKIWpt6WpeXD3coxEnY2e
Q2TGuOuxsub31sOf20fAlkiKy3gmHde3eF9K9bl2p6jOxKaHpCwtjjdQZBeQGdU7j+2PI+6saCKm
ckleGBR6e8TJ4TxhW1VNNjEm9t00awcdppiO4GpUNkeDuCooor6z3v92fyghXPq31BUZe/19RUg8
E6E68hTrqpxoGSNjn50+TJQAFvDPL+xvl+KL4nwhX6Eu8mZZ+G25VYx90cEx7nI3wiRKhy2yXz0E
hv/6YzpP7qFBoqJ+Luu9WeeWmSo9rlED298Mp3huf0k3eE968Of7Yj3QjkDzfz423+63s2szns5U
Kwsw1J/WwZgMUmB5w8zrfGuVY3vbGyHf6439+XH9ftU3+0QewIXwyrzKXHszF9tYLadhxmn0n9/V
n7EITU0qaBybjJ/T3/x9WfgKxMgkSErAXlT3oH5NokPVp8BNnWsbcleXVHvuXnjlkn/950v/7QY5
xMhsHWIgRNa/X1qZeRRY2pMPBYHKgtVpbprFeq+S9NerUNSmu0+1lxGy36/i1ytS29yvstDZtqM7
DvASJ/u9uu6fS56cho3QPeMZ6MW9SaqG0Op6eynrzFpNvp6GfZyhhdWy6S6wX1qWd7bE87L+r+Yi
t8HlGEaB0kAWRTb5+01tRe9Nk/HqLDcT4M5mMg+9X7VZLc+1qnjd4neWyV8+Aap+SHDOdXPC4zfv
qlxA8W7hXmcRFCmIJjY9q1AM0QWJynLc0JTfbOE8d4d/XiJ/eazsx4huuGrAmfnm5S3iHHwBtswK
Dp+j39fmMq9WSrqQ4pz3Bub/8lAJ/gNacnx41h+lsri34CcVEyZooPoGRs8I/VLUB3iUV0E8lxeN
NwDQ/Nd3SFGFMhYHHCyKt942Xrjv87xiC93TDE2pLeVPwb64F8Ydtu//fKm/fAk0rvjMKRTjxP1W
QbWsIV2AcusyNPRhutmbn8LF/PH/uQiVaOocjIG9TYcteyzQ8y1dhgB6P5S9ZWX9Hpt3TtA/1gXl
E44x+n7UbM5C19/XvyJ5o7lYDxlz5dNDS9k9s2a5n0ptB5//+Yb+2CBZ7/65IUaUyCjPW3VbL3tZ
AHw7I5V89ylHmZVfVkYz4JoNuQQGycm9R2Xq7ePUfKn3NX4PvkUL9Y9XR/6EVJIA+awEYZD+9/sl
nWsY+Gymg/athhlwYbBuae83mJhFkwIwnDuTBBUuLnHC7ORcA5mNOguTJ5vWXT4d4gqLc/ujwc+7
/Fo1aDG8y72NRvFchj0Vis+5buq+vgjBJIkffVeLPEpFZeUCPHKzAZc+WHth5W5aAuGfrGzZaPfW
pwX/bvdpU2MsBujL5X7+86WZ3NcJU1mAg4s17p+NYwL3g4R02v2YGm9ZU2fVlX2oxVBBsaztpe6u
1rGurqywDiCnhvWmX1TZQ05K+rWQdXh0vKpfsdFstj1O6LBF8tZqz6QE0Jdt9Ex5x/GuA+YorR9w
R734U0NCCNx5YCQKkDBPpguzrRVAcvnxg8qvRll3S0rntt8/2jgYMCo5LHWeZx1N8iat9RLLT8pz
ZX0nB1+4F20c5xQIuZfBf4X/t7omc6ddhf6FhLZk3AM4PmoxaWu1MQA9Wc5iPy0dUqskaKPNCTMm
U6oqTLt4ijugh+MZ1Frmrn488wz7H+3YB051WsDRfJ5m0tkta+Uwig/oZYf8w1LFBrHzas8Vico2
81MDlCUv9lpYDLS6pu/NxzEY0bTGBdiIg5qtaUnX0G/rh/nMoOkyXJzW+LOf63D+Mq4w0deUIlO/
fpyHmqIreMG6lSWpbB7bF6XrLOoRhv7SkEUUZp3oV9aWAOHeOnI1nwMVtsWnyo+2CS8kPvmtvWzX
bS3h7K7jBnS5JGp72PcQU4hkaYtd1+m5K0uMXelADZ9lyLQ+eVc/xsuz0e6eK/CgvhEP0ewW7Xfc
6BqnSDshIhCBZpe1E9Hxt/z14xCUlv/TMcYrGorS81RaaVlsYV2mVbRJe071Og1yyWAl7wWX50OO
n+pcd2jW1zGIzEkXft+/Rn5jASVGL1FqzpZ2Dfcv7JWbYyXL6jXmflojZJAnMcd6dnGg6IHlpk2x
uKsEpWac/OcsIfiylPNgZmxBaG1bL5Gnzcy8uqeM3NKiFpN+HcvY2Fe7M3rmkwdBsfjoxvnSPzHZ
qkAPxrnYU8YiTAhsc4EVvg2Vtm67qMgZ9qcYb54BZgpryYY14OJyn8Ib4JmB97zUgF+PUT6wA6XI
7ubSyuZ8sAtxMemWzmvST57Wr73X8aHis6NBNCRhYxkkIn0temldu9Lpxjg1OeCn/YSjuB+2qVVG
lAET4zT0Aq5XwRRnnNpbt5ofPlTPMsogdqMCSuxBAz6FDhz2EdNytjDaTmrL9PsrCktRFwkT5Xl/
4ziFQKUK4wdZcqIHLMy++pNUY5VCbTbWY1COgBOY2tE5eHCzIJFZEzZYf/3e1bouy0Q4RSzX9KyH
mOer0G4nb/nQDJbfyku5AMxbT1IxFjynIGTbMMhGN8j9m96tg26FW1SVfXm5sFuD0GvteBkTF36N
nzqewN01rdY9Gp1L43ZsX5/y1tfr+thjfITXJazwcLc/yXwg9yG6g79fn3uSIrxVi1HqOkI0NDuH
sTDenuyxXqHwAmqOrAwSay3vu3rS08UEy6MC6NctA9RjyPt7/CPqHHoex6XWwa9lrPbw2raa2foS
Vs48PHUh0/io/hArITxkiHT44bjsyYmzES2ku6q27doKxjB/0iTI67O1DLI9tW0RONczcPs5ZfuC
B75Aj0uqVY+XMjftafdzUHLTPhV2EhR7cRvkTnkXM3lwxNq8uaOvNtLv6UBT+09R5XfNgXKThDhN
03so7+A27wzujtBjxYvjUvv+zj1V7ssCrJKyAMNI8YmfRcvBLhus6dEhtO4JubXVXs+6z/0s2AnT
06aOnenFXZ1IWInoumm8EX4Tt49OU7UTsN/Bz+8nr1L6hv1ufDGercvnoo+n/Htoqqh7qBsRhQ/L
ZJn4BS3QNBznQVRhVtrjpk/EqhrUseoRjR4m0eU/h3i25T2y1ao7qqJS8TeW7MCay23kLg8ywHbw
R5x7dcBQoeQ5HAazSfdn5W1UpxMxSIdVzRqx1IPvdrSnRK+X4GOvzWSuSlF7jPVj3NE2z3kRLVZ/
4e1zgDmo5ctC2ReKRCFXKQDCWv7aIr1bP7fGw5AjKRfbW0U6L8JzvjlSYWnA9HyvApMxobHNbQoF
qShUEsdl5TOrMZRnVaos3QnnmkD3U/8zXDvLapMhmmYmZcvCWeKvk1db4zOeMV3FoTSw0MsEZZgJ
nLQZNN4iyWqv3dKzkUZKnqJoa5k/p+8x3WISsUPqzUtwQdGg2M+RHszra4cuVCbMUFWQcGu7sVOQ
4/QFBnsQNJLUUCErspoKUrMqaJw+57vofhT9WEdUK1tYsf462s+2oGKWuqxFNw2nQnbf59VEjwi8
OLHjDpTuQ9Dv6gIg657fNKVbYmOy4tMR2TR+k9ndmldw8tNjq7ETCSp/6S7GQbkP474HDwydFst/
joXXIrKlYs5xDq76fSrXj0QKESXp0o+702QAW5yAmeTLwcJCQ6XuEEv/wswWshbkvt3zYIe8LG3E
pZTasjNqo6WVlHDy1xQhHigCkNptfawDP78hu4GkPp5JxpXg/L4cF2fyDmM5Yx9VL0t3kJPd4Cuv
be/oWX1xIvmAGDLqZrQQteVTmY1dP1jphmg8k3Qv1tPO8fbqosVs0wmK+5z6zcZLqXQLFWhD1bqk
Wu5rcwlsPITXjVlKe4AUFxfQg2CKZ5UWs7oqQF5o/DH68AJDhUWBq9kjO7MEx1Biny+Vrnjlovmw
19xLpT0EInOVo2xEdkX5yHbnfJ7dod8SR8fzJ68Oi09+ofJfJZ2dB1uCPuGJCGEdy2qgj2SFEvg3
c+HxnsTRTLAKNGYMbsa8U83DMJh+PjneXI+XOJSU9nF1AdB/guC64B4xhaJKan/eaQMNLM1gjjvv
kOvIGtKav3N3fg9UwnUzbOmS546DfQLssQzScLmiS9Qdh0gddlsS9KvzNd797hoHV6MylM0V92Cp
xT1VwkxMlJuq/jLwaqq0AlENaXpu4fsDMThSPhx7ZH9d46QkO92x9lr+lTIsMXjR4HCbuLVdPMum
rvMLyKq7g0tCieAzqKN4SGO7He+aNojKY+jU8GzieQ2WozvMFi19MOFxMph50Gm5oexNhG+XHp9+
Z/kHs3bj4x7Onf+xa4raTndQxUvSqXCck6aclLr1w2JkzLpw4yLtiz20s4H3OX6YjOVcgBvv/MvB
bXE27JTwiC7D1TaJy2TQlizhwmY2m8prj323iTsHadXwzR4asLEReya8drUWWVlM/G/dJoybwxZv
RHxnxH2BUrwPr+O2Dr1T1LKHrxDi++ZnY1y1/wyArrzAb+c8qcsKI/N+jmN5XExhcS/23KdESx7Y
xx25x1WupP/s+HqO8BViDiAt3a14NGHRW8mI8v5abQCzk23HnyHdzBg7WTDg6JcCnYpBLpaquteT
43yZvbi8qcA9e8liucXCZhjXVdrnuP4ku7G9T9Kx9BcxNHmcCPwI7EdnXcAV+EgcupdGThu1sWZe
1v4Dn6XGzKZXnHwQly1xj9tD+GRWAdbFGpzqerD9NU4H8JImmRuQ9VlRlJF7wavyt6NZy31mqfbx
48a4SX3IVbXkSUGPuryodoFhPVYA+5kRHpXhMV9yysFG5MDGy0HZL94uzoIopjnrI0XI+RC7G2rQ
XJX5yTibBYPIL4ruJIinx89l7e7JGIVNlc7Fyt5FZyPEuXhnRLK7kMy73lN7c9qM/tFmX07hYjMh
JshZ+L6CSmwnKJqqvui9SI7XxCpkbQ2vpb6gyHB2QK5XTORm5TEKzwBL+Zm2fvfTsU3xoxyH/Qfo
lxITlKa96X20eUeXLP3e1Gvz1OeiVZnFgnpZXewsTlbj9k+ywRHzWHe2cY+hClqCAiuPReYTULin
wFZ2c+kC7X+iz+4XJiXfJ3szS+8+Smbs9IEJpDEr8xoa/Sw4tVLEtbCxcux3K4LBngR1a93gnq48
YArDMFN8RKNvyaMIZag+1X0cNZeL1xAOL5sVHky7cQ4lc9W7ywHXnwKvRSHK17pgcj5BtGZ1T/Wq
9znbOsjvJ7bi4RYRRc6Ir2sCxm7WOEgglcMJQEgR/4Lirn5Zi4h/zZ5PZrvV+aTT1Vp9mpYR/pQp
Ajtw/57dOYfcJz1H93KGRSpQyF/3fWfSBcMiKPJzbNzvNEvIgZbYbgiRhfwU5eHwreu1cK9cptNP
thVEZwOlSE5wOKgCH5lcaca09nO0J2U52c/bkG98LoMpvuBOun8IjJd/jRctHlbXWR9iEe/NaSTi
QT55dnzHH4GmE4ziejruXjdXh9hWUZ6Ua6Vv9wmK97H1dvUtBEfaJL7Qy/fahZEA5aV3gyzH3+rU
WnKzKNwU5utseRuj8mPUq4utmd1v++6tITM9evg6snmYQ7hG9a1TO9YvZ+32D5ugDn50pzn4uhVt
/VT6EDIYaWznK8D2hEg+zZQt0Wh8tosWEa7Opr3qfqnJEt/wqK4d9jetP1bYLa34wZgWa5Zq8mib
dlv/025nqdNdYyFw0MJrsQxW7XotOjVKEgQ9/SoCL/+i3bF4WDnC74O2XF7LxcdcZuOpfccJSl4r
qOnE+j3vPIG/ouy0bQRxIFDt89iuh78HKZ5uAd7iZfEhlqThSa0wzU6JZ89pAkY997bTqf44WpiH
IIGCZnQEYL2tST1Vfniic2m/BkvjB7BJZnHnSZ/P3WHsMqRQRQ6fKcbaZeKFCqeXGiVBRLdJ6Piw
u4oRjkap4crQ8/WOu0Nif8AWnLbn4i3LKax51km84OObDquzQsqfQxZZvnneXT5F5TPKi/Zpd1bq
QCR+65y4YzxZZzw8e0gXROqxaQv/Jy4Z7e0+V3NxpXDG8A4xHgPNUSqo43hdnTsqVm4Xl/aEVcBR
qTh+4kwfqmzzq/66ZsJ7uZRDG3wZNlfcqlrAOLejsvxcELCuV2Eh48cyzrVi9rFhxmB2lZ+nupwm
bAdU2FxMNoz0tPBG70c0uQoRUJ+3156R5tmD3L+k0p+DHtyRFnuieTOnjlYkLPKtNC95obS6Ybfw
u2PsNM4BmxCchiYkE4SzY0Fyl3PzPB0d6xeSbvfJb9ziYyMZ9E2qZfKdpBDEANnZxeZXW9XdNeN+
5y2c6lVwlFs1hilTNMt9uOgNcC9sBx6A2YPUMJZ1B9PNVWk5mgB/M9j406EgbPdT0XrWJU7Z3GZ8
9v5IRbeHYcL37H2nw5d/skZv/oy1TvuFNoG+LnBcUumCPernCCewH1QC23uJccG32jfu5cBtypQu
OemvoksELQPNPzq4Pc4v3X5uI667alaUyJf9kFvu5iQ2Bgc8WfYM6iCOPz+2wD1I9h1UEeye4XS/
kaXuCRDf2r4etfC/bHr2b8Ogll/bqvE+43TggZ732uVbM0OdSlRL/TOduyHo2Pbq1kkkRi9f6TAT
JK9lXNwYf1Iy0TzEW4jRVsVolVpvxrUgSLHs1c6wRmkHxromESTYXFevAmnWa1QF2ErkzshICMKN
4YQ5U94kepOKFIixUpJ/Uw3TCU/s/TaPzvTpgFbskkylExbpXA7ReiBq0n3qzaZ+Qaaf3ztrsG9J
R35k0q44R22Ttw0XfQCPMNkwARnSwmVg/yqSWn51Nu09BSb22LuF6R+Gfok++4Vr60t81ZqncamH
7wsS61vwEdj2VUEVqwSzJ/fFUhRSE4cTmOH/arIfW+xi+BpLsJlssUH4oHor/Ly62JtjN+Z5z+W2
cXTsg2bqJ5CNaq8Wq3av25kkmdjXHdbM7W3xguEOWDpyhpyENPIAOc1ELTdYbCxzMnrttCV84sE3
gc1QcSinHfBRTUactkXT3PUu+QR1IHrKp3bK6xtpACWcchHblxF2MD+Lzuuv0K8TxbQbIYa9ROqJ
ynI4ZciQ8z1VkYhK7AxHBPQ4orBFeczN31Y0m77vOOQEx2UZMIUPNiL6fqlNlWKYPb9aEw5mAeI+
tPY9SJKk8btWpjHsx2tamYOf0HirPhZds4wpppxOC5B1I/aKgEa5CXaa3cc1FuGedvvomnTx8Ofw
okLHHIVL9RhB4Q2Tblyq8OhGq33kHY+GyI1R586ZxSviIsbdGXrHgsVv/fmmZTpuv2joEj2FYpfl
FdRIDseSsLpM2IvERVxaajtZxRiGmfQjptSxITIvHsWyq9xuzd28tFN8MKpsrnWvMQuzpY+/Wiz0
fFftAadaHxa0MdtV9hdVSKPoYFAevvj5aL5OsbKmjHfY3Kxqcews3mcWd9vk3edFNOM3vMq8Ig2I
UL7TZNC3dbgvZUbO3H9YlBbtvQWKYSke45EicKYGdwH/nq+VfLVdjVcKO4C3fvBypwiyqI8m/a0x
GPklfbPwFYho4S1YhOpkhrPb4HmDAIAR50rG3wO/kv1hkrPZX/d8tT9GNA4vNA5QfDhmW1+Gbo+/
dys2F0cshfpnwOne53UQtUx3V3SvFq5JXmKRcX8yoo6BLgXxcLRlwCqNg3VvD2Je4+ig1nysLiS1
7jlxes82N0UbE7PgWTF+DLyZ8qKtHMgALgXsNqvGJlIJqNJBHaKoHhrKHG73sVGAE0Cnm15gplOq
V/xKCUOdEAPJQ9fyY7Jhm7i0iqYQBx6j1S3B80Quq1s9pR0VverAdD6eohM9oa9Cb0FUfG/NuaSg
rWl6iGoRRQcnQnGS7vuk99RgfkRlKlzxNhNaYclHdU6O6UBP+5ejQwvsL++hci78eB+/TJjd2BiE
rpObUmMmrdGhi7HgIIJhvJo97I9AdLou1SHAelSJJd5DaW+Mf7/We3OzWWLvM7XspEKFQbaXlkoC
kS/lMu5HxyHGQAFTIAPuxg7voJrhvsdaro7FH9+GD7ZbE7fp2ljd0VD19dKgr4KHDu/wMVF6Ham4
NV34ASSdGybLGKw/GIhXa0IxxBqzgNc8Zp3EfDaRY1zcbxowDraLXWOdNlS7e+Yr6Jyp38WRZOk4
3i3WefMjTZWO3F4PvX3evtuvlfJWtmnYavz1img6Ebm9PTn4dN2NnVrUCbl+fT/3he1kPoyIhyUG
3gjPe4H43gc7HoC4m6xEAtbs2PjDx5SMnruyLtB41AUepsPQV+a28RpSNZ9jsEuiZfXVYTQCcKdo
MUm6rmRkX8hxXLZkpP//VLKqFpQ1bVRSq/CGgs244oOq0MoUiULuRSIa+MVpLdzIZICJR1qZeb0U
SQR0PE+DNVdfvb5drFNJlnpJTdW9G8I9+FXil7qybxWLTmcWUIi/XmusI+5MjckkfpZPuy86kdh2
pWfYGB4mlGFZhV06diOCb2y5cKdFdOGanTIvetjmA/4ipZ/Sp90nov09uqVJJD/lSOQsGv6UQmDZ
7oaqn73QCKiwFhGpzmf0o3bF2dTaXvtNlJWhKOnFzVNOh348dKGIdSrID+5jVRM5MV0ky8SyZkOd
WbfNZe46zPUuirZM4kNmwBmVyFWmKz2+jjdpBhIA5eE77dej9xG7OfJqm6HLR1o+NiWMyV4JhNa1
SZYmoielw2W8XytCXtxjpuaya0pijK0QmJBue7l9c3JttcR7+3hTN11rXzpLLp6k8dwHtL+mS/wl
j6mwWr2Uh45u360ZfApgZeEvn/7TZMADNB5/OqtUd6LPl2eRD1N7iOVU//Sx8YQGvCnzbddC3rm6
L39OAwgPkgM3vxt1fza8zQfnGR8+eL0b1aeL0Bmc7/nKlsetssboi5o1W1Uvv4S9oDBvzAZxa43K
lpFkUC7w2mr/wDnn3dFBmx9JVc2YuoWvXxBJiy89nQkOsrhUc9KutqhvoZXSTyqWafs46qjU6P0N
tgcY/cif0oLZQrQe/BRAHK2UZDT64Dj72ZMND/RPQuF2STV6tW7b+rzTqLLMH3qOzyXdF3u7pjnC
9C1C5lAkeTXbwa3yjRfQmunaB2WfbYO5ZH/nKBGANdw476JwY7OSYWA9TlFfT9dzHjqKBlO34cAT
tpQpQWhHzsU6eaCyfAgrfrbYvf7FEzpvVoSaWO5QTn2295JiaQMfb098j7JHAZrEv+AQtKlrdzmN
cMd0w0NzJg0c497RN2x7bk/6QXifBJEYfuWi87y0x/WWVHhzh8daxdhI0i+v5mPs9UBfHFXZD5IQ
xEoDVD73M+G/ZDuISppPjI+sTMYrSxJkFwr6e97hDtmw1zGetFWhvvSYCPwZ+XXtJZ29el3KItEv
21qLp8LGpJtWsJRf+yanWrvhWNIkq9rG+wA06XfJyXNHpdm+h9c7OPe4YWJ3605dg/XGuUOs6t6W
n3Mqf9apdvV631n23F3nwWJMMvF5BUeGEen/1eIMPD6zhg/dPBPLu1EVV6h5ZlGlSGzLb31DbZYh
SklCK2TT0CYam/LeYRp2PcgFW2bc3mjxK6R8PF/tEFTI1goeGrtpsF0zBbHCgBr0m9XQmD70M1tx
qmvFio0GK/y1uJZ+9PS6zddjFHDkaGZuMIrefPWVOnjopTMi5FMA9rbEOA15/PmYg4c5joNL+DcU
1O3A0Dg5lrShecFSzn7FeDbCF89pxDVD78PPINwpPAN5BrZa0wL+vLbhhqmV1dHD94vw7Ekp+D93
cpsIab2w9dOpifxf9D18uh2oCM7N4o6Zq96bSbOAxlvfqZ1QFu/Z1PDspX3o3GjZWZ9aPIOdg8AY
B5Pwii4/deScZnxYUv/NYMkNj83u6m8KJdcrN4RDC8lG2x9CpkOC1Jvw6DrtsNOvKPhYezKwhD4S
LfVtVri5sNIBX3P3pO3FfbX8vnpGpVp+WanNvoLytMsTferuGRtx/6c0A2ZQBD3YVXn05r6Nw+Td
qjiadnnwt9j+jnB8NImT10AAcKLwmkuraffPvSmkj4VZn8tsQQ3CQmaw8xffo5qoHk70iasNx1wm
zoJoOgSNKMfDLCvveoY2QbsJp8GfudtRCbCHCANcuQf7MawMasJq9S1BxjCIubgt/LrjnukMiFSx
XvVxWPHqTjve3VVv4++c5Qxk/mzGfXkYe0NQK/I591Pc5oV78Htf1emIS591bfJW5glgIv9V4L2V
3/RF5CzHmgT2MWyEPaYxPun6spKl84QcFjKAZZfEBuEAw2VYbKozxTkOSIo8H+/a3h1bNve9/ygk
7TFO6f/h7LyWIteyLfpFipA3r3JpIEkSKAp4UVBO3nt9/R3iPNwiIcio7tPdpwywc7u1l5lrTtQ+
7EWqjJPY6kPoo0+fvxgV3pETFySrkb8NNd4zOaseunrSftFzQX6mSPvSsJuOfhz1SYXJUDoo6Acv
12mjxgKaYgHZpiHUjCNY3Sp1Td7hxY06s8YoCVpPe90AO4QfIt6SbYKsNhJUf/ECiPjqTvIQRIof
kjRE5VrWRiH2SnBJKuk8mbRy1emLI8896GEpXdJH+rr0HJmxNAz59mZxdVQEO5snkhpHz0vzu4VA
V3Wp+Eh7fcyDFA5LS9/rqSlMJPTH6T5iKR+rZaHJeEosBHWFFNvnDKgZQjdclHXlkxIKb9to5efI
Rl16FMSo/06/B9ev6BFCZPeqqXUj1WxVhIIroBhqYMq7NuH+vYITwECqRkGhS1YwtiluFpezkJvK
lmJSDJCbAI6EN7EliI31ukMXKJeUTdbB+8ZrYASeOhFE2CqMqX4xdEJyrc1joKN5LU6xHQ4wEzmI
uZrV1px17Xel1dH3ApMSsQhGvyslXCLXBAOl3i1p1l/PqljG13hn+vVYiUax0YZiiB1NywHV4DmQ
rZGkQWrcfJAFEjBLyOGJNK18HuaeidRKHJ5ygq7vEzEBLT5CCcHBgvjgt9QMK9TklsUABsTTkXiU
epurqsJN8XNy6qmToYvW0z6rNDdSP5Y/hUzQ4qtJ1tEmDaz+pz5kmifKUV/fkLqn5tXRFDljlGr9
DxLl8a+Z2urvjOzro1rpQCeCCkYfR0lDvLeuxjV346FSjx1wDxBi1GDhURrmiZID0urOLENBDunm
2LwaSYkRRDUT4153ndE4CYKwbMVocPQ7sypUu4ha9dECevQaZdL0KNaG2du5XEyvBQTRkptEg3DC
n1hAqNR8eMPMv6lq3zymUylaNrZaSuiBAncCckxtcFrmsIqhPNKLhdhtaTuEf8uaVAPs8aS5KqMx
balHSFuTOvWbIhr9SRUIUO3WHNqfshgW+CMEQZUbUNbc5UwQly7olasYl1R3snhoSzArcFZD9qlA
TDtUgCy4+nm14S2MfhjqqHVQS8+LAs9THeuuChImdgMWUHKA5Rrc1YBz4MSyEgNbhjOM+nkFYMte
bTJNK2ywajdISl0XJulOKnJp9QjBVPYrnYamBIW/ZEc0rVXFm4ewoqxFeTd3rWRQJ39KKGvXk57X
zmykKjML6BL1loAHhtq4Ob1UqZi+EhDQxx3nwvIgS7NI1wpCig9qOCd38jxIJI2kkSocz0dZOeA1
qExnZlcehy6ob3JVVr41BZH+ibSTojpIuE8vM511zyGS5vetnuJigwBPwITFgfIYaXNJB/4cKzcC
Ze5oWxZh/RoN5YpAJAZJ7REat27Ti0Uq2ENv8V4Ic59QTqKY+KDrgFqSCJpLe6yL7vdAw8WLTgga
4m8o3E8FJwFvghqX5ZX6GHdO3S7hN6mTABNVVHRWRY2IcoVWjqxznEM9bfe9LJ0mZZxOOcJkFalL
NXkFUUcQMnfDrwlkcW5H7XqK21aNy+1SpcVTSUGYA20hVesIJAZEm9pBZNkknUhFLXoaHaKuKgyn
UeWGd3jkm/w6UvsIaY+I5HgmCnO2VfMA4FAbTt0pbAMgFskKtLdVdYxm8Gi98ERsnh0VjVQ3K58I
x6rpwlvaaSDPDaRC3clSRw64WSFKXDhNgyAyLdGsNUiqPZJUrJ7FcJQ1zxAz8rJDE0s3YCYL3aGv
hMQV8ZpOVTqRjNnBzgLewPUqTnOPPIwr1AobHnWUkl2uAF0eIYi9JyFSqslVolncjgLld2x4OL2a
SHU/aHgxrJMu9D8kZaHKD4NnjMSMpM0E6sIYPUqoZwd7KFnHY1HDGONzFTBsQPN4K0sNwT0qsEMd
4rkrDfmmvNJ5KuayuRZUbIttdGGXul2m1ost6HNwpN9iuBtks/sxqJ3abCU4Q66KjFI8nlsZUJZU
tVfyeCPmz2jCLQLtRkQuNi434liD7JlUobpiqi3QBgPlYGem5ep3zPlhBPjb/VbM9T+VGmW6JzRD
8bqaB6I0ah7weONJ7IxgyqE1pF76XJujRL9DpIQFL5Rgkp4hR3GTNTQXAI/Rg5vFyFDzW0jEgUWI
lnJwraAMK1wiNd4vWkEGuwrAqZPAAP3h18KMxKZV8njmdT7KHJ9G2acaNSc4b8QyI4bS0zuxm5Kf
Y7kYLxF4cACZkSJ+b5eaoAi58OC7OkWgbUJZpMcw7MUAt1wflO+cwuQaKP7PKUBX3VGKCm/PiPHP
0f2WYYQsMnGbyBV4pmmhyInBTurIS0xcdnsQiETthHIdYCNrlHeAciLTg+kOXSa9EJTXAjAc1krh
GU6KQdxGbc2VIPFv3bZypdxWZKALNxiV8bmWeTU5fOr4Qy6QGkJGNtGvhhbsl11YZfw4zpTLyEmN
2oEe7JETDrgy8nqAfQ3cUJVKNG+kVDH0RhL3bFwDViOdhIfUmkKAbCsAsdSsON8M9RBjcIPiuaGJ
9GlU2vKmEONJ2SZZJfqFMHXqBuNap47RlV2kgpogJYgUEPmEbNinBfVPaa0kgqkzbYOO0mE7WVpO
vSGP9RYLJJPsRSSFRgd48ilvD0rKfWITggYcU6fpFD4G85COMWpmrUJ6/EBTGdmDYkp1A12ZBnwu
aQmyFbwbUecNlZEpPipBpLSTXmmeykQef48FbxCMXFSc3aSb63vDkoTsGqBvfJVgLXLHGNeoihoz
HwK4TBzaBr7XEzykwhVdi5SxjWVMXtVIHX9T42PUJm1TyyVvlZnHRs1JCKNuuMrXwn9L1bUwteY7
fXCVdhVpZfwN0EHX4XANVQ9kJhbAjEy0sqROg/h4sw1JqbXXtNO2hwGgee+YpLuWLeqIVRwdqbVO
8gMIi+UHjtcAHn4y1KB97NDNbluvgYLL2AmU8l9h+R6fplCZ+g01eRPNXaJiMBa9ADsk8TXJ7dBY
hGcLSjRou0zduon61IpAg0UmznVZ3reU8QFWibH4QwAeUbhLjJa7BzjEAhpFaJq7agtGiEr3egHU
foasUC7MoXZM3hQdDxstaHxjwXroyto8Lb0yihQrF6ZJh3K9AWk7HpahXUi/LVgGl8JIfxcCmu6p
D0lpTU7TTB9j6BEUty/LBtYfUIA4mWk+kytuNUxOI6UE/SbAEAnIWNd14FKEKKXEIHBsqN9C45hW
ixFsa3LLMSRFOLhOKcqUDCnBFboP7VgFNxNUaqZP5j7lbVJkSnMqMHI445qFcLloBpmiFUKt9ziP
4+BFMKjuIZORyLCIhSAQHLcc33ESYVWok3wO7HTGvFNHJOGzgxWcYBrAiQG2a0mkVy2VU/qHC2g0
YVsd0snNlUH9FS0FNlCIUaKxBSUnR2slYIDtHmN912R19g1golJ5RPXT4xBGebQTcLypbcSVcjJC
GYatSao4kZ1edBJVQ0k6jDg3r3UymPfQBVuAj1AqCrzMWmjpXBS5u2nMWH6JStnQ3CSZxN2ihWV1
bKyyOY1zoYlgN0wQ7OXq2ueBkjaOKvagwvDIBTqvC739XkQZcW4CLShGHhBn4JIZV0+YA2pI9JgB
yVWKTBAAvwn9LWZqGRwlScE4VgmMRmP99g6onTXYpVh2B0wjdWJwRMETnRjZdoZZdXIBPFAeBOZT
P8/0xyFgD+Ct3qOZIv4Jp8JUNqJAjs8hTSDxlIg66pEYF8H0pFEh/IR4vPuVh3I74lCn4SMcu8Np
jpqBF6bSw9e6m+c/oQHMzk8bK/1h8Ug3ns7FohJRJ2YNBU1igAudcTkdTjzFbjUSuDd0MeD4EXqn
P8nRF69lZcSjLUEN/0gVlxzN2HbzoSxH6xXuF9A8VIy1mirAkgBZVgTzV5bky4+Y2IpZSRmYtj43
BtVJ4kTr1nKeNjhibGQvMdyuiPZIC+32Kpk6qp7x2tPRDhZg0aJccsAnosjmh5Tt9u04y50tGvKo
cQ9UIQJllISNZ1YWsGveFuSUzFBdQoeCbH2D6pg4u4aoi9daWCA2EEtjVm7wH9PvdYlVxokDetTL
FaYfwGP+E7hpcktfawfOMJZzwQMRHtx22KfIwc2XCNPisr+XwYp/q6jdPGg6dQSV1/E6LzPlLskU
tTjVydhDtWPFw7yVzWG6b6O2hQZ1aRRogKqsCzZzqSR3faW0ZJ7GmaaVWVzINuK7QJq6yGZqekRJ
gu7Fakm4OLW13rhyx63xwi6esI/W2BS7Qp3knnbcUTUtcqsa9kFTOv46op3nZxUvleDAtVbCaJBI
c/LDLAFObKDIGILDQIwDoMsIhrsJ3NxvldCArZZWMpciJNceqBFwshkEDPCGTsx+jM0UPAR4+r8g
hVrTrPM0qhgCfECPVhzlmX4QkB457UHPdTzxkDedZG3qbEypstIhlG8n8J13xCoVosaJ3AKf12gO
GqWllpw2oxPRTmU5y0CYkCRxg4A2GfxIw7glN423qdEVcJU0wO/cGHlJk+JBz/MEuEZ5lOc6/jGZ
IHudLDPwcun+a2qnFs3gtkhUcEZ4/ji5lF2j1C+VXL8XchkgTw9pyG0rSN3i1GbQjzbtb6CZKkMs
H1Ijnl/MXpfudQpaoicFiyi4kWVRnEAXKoydtMlxTTNBKU6S2Zl3KDeWz6LQagCWyjKUHewh6UOU
4YprWtKEgr7mRnmFTx7AJ3DcfNfQeDWgDT8BMebziA8BPc/7ZRlLMCIkUH+1aRw+y2TTQNTWUx5T
ieWI2bKSCzNIwWHFXQJwAxwABP57UMyR6oJIWijDG2a1AWHPdypg60rePapvOMdA8u1egSfNC5vO
uOkSTZgw1ZmkkftLkqemSuMHK0itW8qGZFzGIFiENcE1lbapC7S2TLGKuz9j2V5xGgg1ZFCWdlfS
7GDTWBX80CNSFX5r1YnqzmAhLHBe3bxXFz2H60JcX5hErLPYU4eItGwGokPxpNw0jmvcqWFU+mXX
lm3YOEE/kNuDv0m+bodF/RamWDEbgssY9SHCEt9sKtwZyJubPyMNf9dxnXeyOzQi9fLYpKuAleZA
OlpXh5k9LLPwRAMiezzNUKKb8SI9KJMBVUsN7lImNYaLhoJOKdN4kxbWqUuDRbMJ1iOchkCSuBCi
LHwbY2X5FsRDLwEIX/PMkMH1r2rSKrWzjORhnAUFimDlFZwpuJEzus3nKhSAzxJW27NiSAfaxZob
0woBHBtSjmcfqkaHUJRVjROWnvK83M6UepcpHQMfoKgabjOptU5CEcGiYVlU7K+UYaSaQTm8dQPM
fkuLBW/9Tk5US7DbDh3lrmgEYtGOsrtHsFoktCEmZXmSZwlYAJixliaaQKTeRY9c79VTNFduI06S
6pgLLdDOJPb966CMwuiNfSMlvhVZKXcqsnQ8LQCoC/C5MExciZRg/GsKScx4/SJIg5OXNMDjmM0p
kAurluM9/GNWfhiH2LzV4jSrXWVYMtq0SjB2R1p+KGr39CmwGLWS/5LSQmr9OVqCyZ0nUlZ+GOEY
uxKr2LgLRhzfIqFKxcJmlSCRFZKDu7g28CVqpC8EgJ4DTsjMXf2dFRNi6jF9H3dlN8PwUiMDcEAQ
oXsCM6tShCxb/VBr1J0dZZkroMVmlcDFqAYSyFssly1QSLmRAgnIy0QmFSTeCCzbzegf+lUG1fyt
zKTkqIJKF1fAILljsrEGgWhZ/TGDgeCPvC65QrKHeFyJRsGmMzLxBY9v7BxClAIXdGjMo1QptbQJ
VHN5CYVRPNBiOohXNJMpv0ZNUtbkTAY8Ey2hcEdiOFqoj4rFkeYCRQLDr/QRZXYEDhxAQNwoY0rE
U4ToQeqUqsiGDaKoPfRtQ1m57nXKu6nYWrtZCLtxM7Lf9wsv+LRVyWbsErInp04ZyCHBcdZfA4jg
lSxBn9zgHfBcZGJbDvbSksTYmHHdkMCS6Sa4JyeZ4YKUgwxeqkjNk56XgGF5bsJjnYEktgdW+TsI
9eG4BnpAccSMfjBBKNtb+iSDn2lFBtkZlIkIQ53MDJgIkirPVjRzmcMqmg3wWRnpijyBWNeDDU/9
mZFsgxlWrqKHSC06Il/Rqp/hGdIzkmxF9jOU6gYURJCSUqKbO6vApBfVg1SCAMDIgr9QNTiP7bhF
kNzlFs8v1qwvA368AhZkJFWrgcLBbQQnrWZ3akwvg0MVSv+hmY1x4g1qFb8MQurcHN3GE7uwwcVv
KqVyVus8+3JCcsdLpo40tmYuACMjMz+uGNTZjaZ6OuC5FK2+Daloz16kSmYNtVwtHNqBV3OblqWy
M8mJyLYJwTwhfDlV0rGlGfBXE4jLUY/NrLNHgBX9tlvIv93SexbAbSoYJWsTqVrpoeLVGddLp2fV
I3GB8ChYJEYpA1Ui+Hw9wcvtxkp6zopFFfEBCY9+WmEyCDbhFxjFQKJpalPVoMa/GyiGWpRcrELD
SCikxsDZhiThAQDF8zfQpQN6GxatS75S0ctjl/2MDu3XHdcrl8Df5AaIB0D9CV2DCMkZWciz5u5M
mjWrBvhDQViVX4S+DOw+rfuNkY7TrSBkkL0KQcjWdb2bpb20+Xr484bvdXh0WmnHN6GxpQr2vtea
HtamA7aS27ReEQ5lQJn7rQhKUKG7szpSo7DsRVPDq2bKgAV/Pfi5qhjicowuiyJVR0Vf+VPej45O
mK5RuivsNODJ9Rop4CLlSAJ6KVFFDKyJLFpIZzb185iIih5RLy1Am+DEkPCu9e7pwic67z0//0Rn
FCsAnoO6ydmOsFSxw5Qw3SS0ZAdX6bHGFcbwUAtv6Ebzsm7U4Pcy501RkAGQxxBo+EzKATyJdWGl
zikA3j4WAoYr662kfGAWqycsdK8SEhd5SLqV3rkQYEdGNjJtS710v16Fc26IdbSV4cNY2U3BxJzR
pFSjWiDxDhIEOLD5Q40NBXgc7VK4hZM2/UDkV75AovPZMYRyT9K19QxK2hn1BQDJtkxb6vC0A8q3
OjAT3FwJLG4nTjvQc9amKujdLhX93+QfVnlDHaSxvp5AxpfOTqBZ0oEI/oVyH0R4tFyR/o2rb7nK
W7AjE0Rp++ul/TjR9+Odna9ZF2hMqSoaDwtxXElV58PMuFfgMRSw4nXn1mZd31laFvpfj/zxZDMy
5DMapMYGelTrJ/uLurGdtVKKVU42CkniPgTbysNblf/I1fK2nogEcmzoyCCJ834Uho4Vq+ZGK6PU
7bUV+mbm0p6i/HhvgLe+cG4+3gvYtzEfVI8pCLKb74czVSuwcoGT2nS8Zh2pYYeM43eaa6Tt18v3
8U6o8GwYKJFT7oHfd13ev5aPVq6mmWLehqCW6x0eDL1YtA/HDgBPupIb0rkXJNc/HVGBiIkOeFoT
ztkLJSLsOu+581UkjD+DmUSX1SVrJrGJ0lvYGs0LPCOfnRCkE0waIUzon85VDUYUIVQqt1jjpide
sZaqrdzKaIfifziKSBDBCS+pKrt2tpYxYHI8CtZyqY0arHNngTma6gujfLZ+0JVLgKdQQQET/37H
RgOcbhoxSgdCQKe10Fq2SSQ33kSOlQo+ubCvj8hnh9ESLdADuGVYs7MbppeNFs7mekSkwTqNBcQg
zhSGhuD1GU7NBUtyTlK03jRLMURWUYU14lympLT6DB+YzuNGCvPXmIIe+NAU6MpSXZttscoRC93w
+PUUPzFfPAyQkEnYSoTf5PdrugTmomiARG04BejolIxg087kW5U88essMMlCKOpGVQA8XpjuJ7sJ
CSzVZjiZMC7qmaMyyHEZmTU3vQ1681mm8TrhLZaGLWJlvR/SH+19PdVPbsPqkCHNokg8SeempR2t
DoxdRi0LeKirwWzp94JySZH8k100ZBjddAmWIqifz6YFXU2YFOudC+RUmkC9p22yUdpWEn2pW2MJ
qaUlKpL6xLowv09H5iGghQ2xQPjS329lAO5/6lADo1gyiE90W6Xkd9IgPs4oY/zAtIN1HenkDC4Y
0k9uCcOJOBdwXQNvWz/XX4a0oePdoMGUdU2rad8W4uBBBCucLBIoFwzaJ1OE/U9Bv4SbsiqFvx+q
zkR5GbWcKdL65woNyLJJa+i7jakfnSpQyk+pZF2iK/5kgtZKDY98kEYCRTzbUvqloWAeuCMxe+eK
DWgkOluCTSjSpPDPZ9QC8mEhsoHqDRyY7yeY0HNOOokJBvABuVYHjGmstUt0bx9vwiq4IELgr0H4
pp8zAoqDiYhHjQyMAH/AMR1T4HxRMlzwxD4ZZaXG4x+MJwz6Z9azp10lLzSLWrQBRLSSCg2wTqRf
OPWfjIKcIdTyUCjKIuRn71dsEqNhwnsHYwFmJD82cOuUbtkIXXThmH82EA4lZPYibxwn4f1AFJTU
sCB9ai8jxKRxLjcOeMULhMMfjeKboih0WajD4/2czUbGXxmnghwn00332M549uIW+Ec10fTv0WBd
zc//euTg4kWrEYS6tiqrnJmNGFQ36QMcZkWpiNgis/KreZrcr0f5ZGKGiVlURd42nTDv/eqN0LeG
TVoTiVs1FcMsMq7Rkml90+gjp5rCS9o8n49HBICOKe7dOSn+IIu9YZDWAYEgtJT/UBOluBqENNok
YlKe+qlRfn49xU8OCFNExYxHBsr/D5E39Pg0rbCQc1TENO6WFBfKbvn38w4lD3kxTVmtrnXGvm21
Oi3u9BzYfSYGt+ZEv1ObpPMFHeaPbgGZKI2XxOCppCP+7O4GegTb1MqeqaBsB1AbUhaaZsZ7EPvW
xhpNWnDTcKKC13b55utl/GTn8LagC9SQKpRIpbw/KUMsxnWNXold6mr4RAeQ9kRnntr6WQlrh62n
IIr8r4f8+KygS8FSroUcHs/zNzsa5cIaEdG2A6VYNhqgrJdMoCB5LchE57cBDbySXdYR6dyvB/7k
yJiweppcQJP7d041i+wl/it0g/YQdcJNoqm53VbV+M9uLNOzoL2U6beC8fvs/SqriVZ+E9yXlZnF
hrbGAI43oTC4ClmWaxcO6GdHh6eZZOC6omDm3u9fr6CIBUyVsNSc4g3UXkDrsliAlD4wkgN0hPNB
I2e3UfCtH/59OQ2WEbERk+OjrUfrL0/EiEldh7oG+B8s060E5ZNXQql4IUT97IAaMiExLqRGpHrm
MkP5VCkQzgNM1lPDbsErvCgTpJ7Ab+stbSLt9utZfXQ/sMtE0vDcEvVgqt/PaoFNpaRDkO6ePNKA
RqohJUmd6ixQL4iyLhzJT2dHpL96IPy/eRbvw04FNBSWBlhcAvoIUAemaNKW1pRt01wT27uF7p9L
2bBPBl2FUoh9WFHe8bPXYZGBKlcLvTYzqm3UqWjjmsHCl3DbhHnu/vN6Ak2ArpRYladBOTMw+ZjS
aQu1Dm1RHQ1GTrxMdfZE/5dRT3SJz6N8KbJ700Z5nxNeZVOIrkzWFRfibAun3IpCnfKEbXH3ci8e
OvEwTrCIWXFXbAOT8pEU1+0mAh2JDqBAicoOZ4OiYA5P3oXz+4nRsSA/wa4rOgb+3MeMRtCZKESV
4Gua0ENMFxhfCFv816v8+Zz/GmY91n9dxkTvskEMUMAJlmXS7aZfCbaQi1Q1J1es7shpFnbiSI3N
zGCtrTLK0ZCXmyjzJOIF+bjPzhc7/p+4Aubh7MqWEMoFhsqUQ/Djjgpi9bfS1CmwMDHcDy1x2teT
/2yJSYDzoPB8rsJu7+eu6gv6FFAz2oam1HCv0UVkzPl4YVafGAbcNsohEOQr7OU6679WGHSwmk09
wQI0evVzkITUEms5fEV8+5I/8OmECLxWlnLwveLZAsKQDEhAwutoEBJ3gwZUIMWa6ILX8ekoNJZg
eMh/YMTfT4jepqCSkU5FKjiMTR+qIrV3Cbfogv56fz5bOSR8eF9JvpOAOPPlGzx8k8ZWBhI60RdA
p7tGORiniq7h+/9lKMifrdW7Rgf8/Zzydmo7S2CTqqmrjmbQRVQ5TaC8IIrG5Nv/MBiKV6Th8LOl
81AcSpsIhmi83oEijN/3HeKXoMTdocty/+uhPtsr/DReQSiZeebP5gWOSdXbnPSNomj5CToL80Y3
B/OCrVp/yrnhhCjZWFNEvBDnfMxFNuhzvHDuihbspN2DF91hHMfHiCyVX/V0/Hw9rc9OBgk/YIog
lqhjnT1/SkfjeK5TPoNTq3CShRa5JkEoDOc+urBZH+dGykTlUPDwkc44n9uoSlbWgqteO6qbTRTU
p9Js9sDl9K3YxMOFiX0ymgn3MhIK6L6skLP353DsFQHFcUrs2ijo+zC3hAfknWjfkfrlFpq+4ILT
+fF8kF2XEM/Bj5Dpdj27y7GoA9oXShrbqbM/V9Iyk3eTx7uvt+vTUVA65BqTz6Du+X5WgjDo0wJD
E6g2WFjVIWxugHFe0lX6ZO1WX4hiCxECief17/8ytKTs6ZAywdYXwzzcSlKwwibo/N2r+ah/l+sg
+/PP0+IIkmmSYaynynM2LUXPmjiMiAtgGcNjz+VfcWH8o0412QWCAhWzhEHn8Tj3K2UBwoliGYjx
SgUm3Rb+GDLMauEAx6BJTWTPLtzmj7uFXdeQ4CSwxMU8LwrWQ0UXzmCB6cvq/tpYkuAg9qMy/rN1
p61CNFAvN7Dusnlm3c0czA8gkBR2jK708jT/vaxws0ZPLklhfZiQrkiE4YZInCyjYH52qWD7bYRe
pBlRquf4OS+Fyku76J9z9IxCfIo7sQomMKH3xw8wKIhvA8rhJh2V2k4LEzqccR5T5TD0FdC9pLUA
0tErz+WH7bK+WCv7bJ6r2SAsx4JQdXz/CTLCnbXpFwRTk4GXiRslulZjLf/X95/nZNXZ4mHmZcY0
vh9GhCK+V9dcHq1hpmsp4+8CoPH267u1+trvnhTSnqtkyFoPt9b/vh+kiYu26Vr9padPuCqFkx5v
c9HwS0m2Ub3BwaHxC82GC2fyQ4phHZWGI3K76koadLaH4Alh7J30l6nfW5F5nQ+eXAZOpifusjx9
PcHzoUggi1QgEMoh7UoX9JnxiOGWWICH0hmsT+ENjCeB04/5cCXAue6ZeQCgjNfU/XrQ8xPyNih1
fuqaMi7GeX4vgXlIG8spsuHwSE/0CGTeYs7mhVHOX+f/RjHxeRVlFdc7u28UokMogZlaRKvTCLBE
WPOxMCk59JZfAk18MtgqGEIvGlVvZDLOrH5TlkiVaSsiMQoYa6zMOx40XsypC/7x4DOvd0OdHXxN
DwJjqRmK/sSRRoY82ECw8q8u2zoK6R/0MUiuYUnO7GLfSxHoexgaMTLaZqRyTMFtMfx/PQlUaOmE
wE6RciJJ8v5+0XWwJJpOg2IQVxVRbBvBspj9q+Wl/PNulLNbTEACL8BE8AgpaGDDnfUsptLz1zP5
eABIR0DPakLtQlLJONuVKRM6OVygU0O4SP8lTXA6ZDTprtwSxiW5pLej+7dZwsFgMFIElEwoMp2r
1I3wJKjzQCmLSjpMMviMAg3bRnvdCHl9AwC39Du977cQwMrOFCfyDqbc7IJt/HCLiZHRPZFAcJlr
H+fZjPMalvU8Mp6smC6AGqpFZ9LTS97Up4OA8mBNKdvo4vkgUL9AJRw+p3OdW55SK9q+QK/O2vzT
7q2oGJVAiDoKA6GBcmYr+iybrEifRhtBvAj0cmV+gzuFNlI1iS7EeGcz+m8ovFzkWqljI2n4/sgr
gRGnBc6trec0gLdM0O0zQbpkJMT341DUpcLFsqkKG8QreV5h4I8kQYqk09Xu6B+3ru/btn918H3X
9Q8Ovz+4/L/rOvaWX7mHK39n7/iaw4Hf7l2Xv9u6e/7O2/NLvtrf7Y7ulr898M07vtRxdvw0f2Pz
I/nx65f4Jd+/e/CPux0/zebH2d761/7Od174Ej6C7ax/wq/5jWfbztbZMi5fy0+83Rz58Veuy496
4U92nu15/MQn92Dvdg/2znP4Hs/zHM9xnPXLPL6fn7f+MOeaXxyYCZ/obh1+s3X2j95+/VJvv7M9
58Zx+TWz3m5KJu/w6Xxve+04/u7grx+Uz7bhO++cV37qli/d39xvt/frMrFQ63e7h0Nur8PeO/zx
12fwLXH5/7f6w46dV2vypGlVoEung3982fkPTMpzXp3t3rm/MNJbsuerkc6Me9c2mdxxNnz39PTj
GNpH23u+cUT7wjjKem2+GufMu2jrtqKHmXHYoqfd3R377LDebMn26uBeOc6Fkv9ZHvHjEp5F5IHU
1Qls6qeD+/LAaWGfvt4jUC4XprReu7/COzDa9CDBkHQ4XflX64H2D2//8O/ji8/dOHJWDy8H/+Vw
rG0uzuHlhb20rzccrN3dZrfZbLzN5tq+4YTtnastx/n5+vrtOF7bzs2W/ebmcS1c53Tl2NxPb39y
rq44ffvtBRN+8SCc+eqqiKxlwnq5T+4D94YVu3Sq39z9r87Amb2DbodGRoa48l+Ooce15Lof1wvP
st3xn5294VfrrQ5tZrj/s4XP0/7jbrfbP6N9ur90RN7K4l99oPMnpTOVJF8P5XH3cPSdP9tdbPsb
f130g4+Nc+8Pq5lkY9gIz8YGOutv3aP/4D7s7g7uU4lt29hPVz98fgBTOW7szcPtwPK5WJG73YZz
5+0555Xt3bwm9v6erXZd2XZPHIgXy/7m3WBJfNfeut4JO7Q/rAbm66P6FiB/Nc8z3yothUmROKkY
7IP9hM0dbD7388a37/6zzEwPI3rluFc+H8LD7n79CZQ3P+Srj3DmeC3QG87jutRPmPcDq3BY7drh
3j26ztVuh7XevnBbMNZYfF6JjefVmFffZ815erbrK+A+sTn+i7s7HjHYnJvjXWjb3zlFPnvCK+Ht
uYVPWO29/WbLdpvdcXf3exfav+/WH/rj4fgS2w+L/SO0dxg77NDxjt/+/s1pxOZvnZt7bCz/Pm3v
vfvtHweTv723H3hFJtsO7Q1X9fv1zc33m/3W+7bbb3/dn3gpnBPPgeN59679es1DtD1dufdcUdvb
76+x2fstS++yqm/LzMz/sNw8rozI27I98C4frpytd8NVf/vCx3v+eDUK9+7V6emJg+j8urAjX1sv
PLf31gtppVIweGJ4Ja/4H2d3c3B58rj6tuPu/3vknAvnALm6L40mgnbvh00HwxhKhmVMluNw5P5z
1dZR19e7trlF9o/1rcdcci92Nl+IdfDv1leZjWbj+dUd37Czb3AIfH61fu9ut7nh39t7Fs3dO6c3
x4Zl9ddXkxt1w83dvbkL2/2eC7kedX89g0d/NaeRveUIsfxYa9/FHl+t2+hunw54Ou726PI9X2/A
+jr8/4XQ35w/YDlvPibq5Ocg0aUsYfgsIpqgIxTSGshqrhVxuQSmOu+s+G8YkB+rLjJVBO1sm6E0
HMA2CXQ4DlqzTaZ6vobgt7/R+lDbRNQxaLqfNDgyaK0fU/Tt4LDpw50GpZ6Dp30p/jqLjd4+jg5M
Y42MyFN+KBObhQy7MSxe5Txldqum2dUE05QfQztw+HqB3yD75ytMB4OMPw+ukpTl+6OmqjmqHP9H
3XnsRq5k6/pVGj3nPvTm4HQPaNJJKS+VmRCSSkVvg/7p78fq3X1KqULl3YM7uGiggYJ2ZiTJiOCK
tdb/fzPhdZy2Dz26a1xNte0SZjtoEjujar/2yfi1VyAb6uF9afSfJ7oDZ5JxTZftQQadKx+t2+zJ
DyK/YpNncVQUDqeN3KhfMUyxoRfJSutobwXW/NmhFHSg3WBrXmabLFkK9Q673uR1SQCFnGkk/8XN
N01Tk+kip5cVX+T3NyRsF7XHmX1w6doHr2BWlY+0q/abOM3PLPRfzO53Q51EE40yq/G8Tru4M6V9
xoS4JEfYn4nBfj2Kw9EJkcGaonh/QS2OI2GZs4b6JYo3qjNJm1rFBvT3E+mXo5DtVmjPokHEPJlH
DgCsHFdc5lGVpl8xrBFX0iCZd78f5VeTgy5clgRlK/rqToIjmmGjeigwvMkSJd0OBeEyYl0lCiI9
6i7lGsMtta/rgzakw+NfH9pWmRD0cqsfFwquN6UyFrg+aNRMj5NijM8gq6Q9LjzGTYHhL662pnnD
kfycbOPjrUXTSBqcTnJynGwJ7x+gNNJ2I7Up1mq23hzTrKx2sSPOdcJ8vLU23Vk8OtmWybuftlHE
cjOYcl3MLo4Jd7JpPA+6/RAu5mHAXA87/W5n6e2Z4HINHd+vdQrFKkZOVL9V1FMnoSXS8JFqSDlj
CoKP1GenhtmyqxUtMT3c/+sYO20R0RuDe3r69PvH+f7Nvr5ZbIV0Ar2mdMXQ7nwyNI3N6PwzhrZN
tHLaFKZBVcdNAIYSHWrXnisI/eL2Mp5OhwpyMXRFJzN3VpZQj1SsCuFTZN5UVubOKXrJn+qs3uHD
8YAPc70DFXEOz/xxP1vbtWghR/XD7DltZIhBQeNbg/01fpOSl8mV5Ge6cDY19qf+7+/pL4einIJH
B1bTvLXfT1RcHkerkGoMznLaJr0Y66nsOqkH7Gu71Yft96N9WBYQkel1NXVm7dpKefLSliacbWwD
fawx4awmtbiP1hlY29+P8mGerDpChlibMwyA9etz/en86oQcohccQrExLmwREJ6npZ+bsfEN5b6N
U22d6pvfD/nhNp4MeXIbtRx7BhvelIcRR+0revaWWkrnF00+nLm4D7fwh0iSDlQCLNoKzZNXQ7zM
sYxhZeJFc9PvcZIrPJTb5Zlp8XEUKk40SdKCxlsVss77W4jn+5BaDR4yTiaMoImHBT9Nc9n+/q6t
3/LzXkL4wsJiaTHJVRuf+PejoJtXIHLSiNyHoXw3OQNIy6jfz5o1uOAhp7uhms8kDT8MyR0jpbyK
6lZN3Wk2PlcsbdIEMtdEtIo/QZcxPKfqpBsF38trx+5WN+G5C35/oevjf3ehpMyJ1FZVCIOSlnx/
ofk09oOcgensNonbe2NQbbWj6sdnhjnJDZnsGe/HOXntEDD2ZpMzTu1/fSp9yGjut8PN8+8v5kem
+HdXo72/mskUMb4MjKJu6fd0Ia0FyhUmfD50Os8IaIpyL1r3ANzInT/9fuzTssCHK1wn7s9ru81y
vV2Bp9JO90YPiaL7ah2tw199tZ7eyXXB/zTOlJe4dZWMo9+G2wbToyfkZofwzAM7fcOcjnLyhsEs
Kc2l9WqWDeQ2D1tnr/TqM2v5w1HpdJR1Tfx0LVrSKnq6Pq9jE7xk3sObsX1+uj/HNVfWx/67aXGy
7SIzy2clYZgmQBXk4Q7lPmGFfr141iPu6vszM2Gdy78b7mTLdeCJs30w3Oi9YMnvvpbu4bt3/3Rm
mF9sGD8v3dOySSFKYWHUvl4V/qQeZTwPoqNn+6b/vP0i/EecHM89sDPbxak8nexd7cTrmIPP2Y4F
lgSfFvf18Sp2b4T/zLHAjd30zIvl3PM7lT5qWKip+fr8Zu9l2chbeKWB2MRXyT50823vnrmx7xPn
H/Yq9WQXyXQcLjB/WC8y9gr+p7v4sZOhPzf/16X6m4ly2kytS4AiY3rKXKUEvDKECFWrtj8MmXXu
ms7NlZNNw7ZSYZfrQrONz324SyBZ1Coo2jLDKO5cK+BJ5vHjDTzZPFJbUg3sYP91A/NrKFq+tYHQ
6z0mfuKTWJ7ZiGX3+7mrPMmofxz4ZD8ZowLSU8PA2r16EE/VVXPQXsIbCsFAUern+aE8JNfajfFw
Zsacu70nG0zUTYlZrTNGY87gi8X8HHZEeV7oWl4dlEHk257tmWc26Q/5lpP9Uz3ZaWa1zHKxLgxa
wzbJTvEfCo/caujW3N5qo7pn3+O/2gBo1UJjuXoZIH9+v2OLzC5KeZ2yTQAJk/Wh+Q6Rg+45F4UH
YPlW3MAb2bZb/dLZn7nLv9pXfx775C7j9jfntK4Qq/hjYD7lm3gzbmY/24i9ujuXNvvVI6XTg3YS
5A60K54cCFIwIunc1sJtYfPICt4omIfq81tftn663P7+0k43grV2hp5JpTcSDSbtpO/vqtklahjn
+uJJWqdtcK+EeaG0CQTceTmzhesnew5DIbyhBROFuG3hWvp+qNxWzUkd4JqGeAhdVE5ZItfS8jN7
6OndW0fR6S3iNLB6mZymVnRlBsskMKPs8Ey5xhLcOrRDLjx5VovrtC6KR4Tmys1fvoskcThWEbTT
nmau8+enaKLCxqoVNSRtcOB1gGs+e6reFbfAhPJzc3Hdwn7eurlAznDkbtBJGojjT9YBrMR2cSxp
9qxyKB0PZzLxiDUvDpetUWnZQ64MHXb8hVWPLj0HQnJxri5u8nQOn4yu7CrsnYZh2DeFqd7S59tA
gGyT2nZrGarl7+/Lh+Cbbji6lmhDoNHc0egqen9jdBBnZWdZIMaVYYAIJ+XRzG4IUSD2J2GGaFhM
Y5jSDfz54bmlJ+w1Ek5k+wp9W8smrTXznP/QaXy5/iSN+UHjEUb8UCbf/yQJC81EVurJA4CVgYHQ
VBdUWPGFlgwDP9l6sA9zrfLaTYbpzK75cbFpPDSEA6SESdL/KDL/NE3w2ZfGGfGu13b214a22scO
a8hr/NDP6Xd+MdIqdDZpkCSrQJf1+4uMxAokdtQFs+PUpMkVKbpfzSle7nQQvf3+IX9c12QxSXth
6oSUVj5tlowseSoqjEY9C6PCoGsn8JtNdOaM+uGQw2PD80JDLENrH6+A9Yp/uncR9QktXfrBC6U4
dCd4725aRJrLhCoOSb9UgZWHeaDKqX6kzzJ/M4pZObODfVx6/AY6olcxOQKA02TbvAxjVDWsLhvS
hhlEVSjd65mMWsPpcCrcA5fAaO8v3911H0N/TRO2QrL+/XUXRlxoVR5igyQq/AlnPdsUhaXt/voo
yM7WegHdoPiYvB8lGgfKU3M6YMIHbR2fShgQ1XyuAfTj/dNljQtRSKytHUonSy+btczqaNn1krEu
j7kuFD+R8AYc8Xb3i34KN3/1qtZuWrQuFEGYOfrJnFFnWeSL2kHvWZLokFbSsg8h5p05JHzcUGzV
wFGDi6Lq9kEOgicLVb3ZFp4lJaUvy7gT5iB0drJtSPTSGiO+/ZMY9qEk/myW/6/X6b+jt+rmX9u+
+Of/8O/XCivOtaH/5J//PCavLc/+e/c/68f+85+9/9A/r4e3tuvbt78dn2vxt01ffnvukqo8/cy7
r2CkP3+J/9w9v/tHUHZJN9/2b+189yb6vPsxHL95/S//b//4t7cf3/Iw12//+Ptr1Zfd+m0RP+vv
f/5p/+0ff+ee/vTU1+//849XzwWfu0qitzYhXfOvL/vPJ96eRceH9T9YPKRwfzhZEDrythzf1r+o
/IHqnEM6j/2YPmEWVlm1XcyHtD/sVbbkoMKkBfGHLoXFtf5J/4NGftUmtkDjsQo11b//+8rfPa3/
fXp/K/vipkrgyf7j7/Q8s67+92W+vonIu9HSyXjILD9UDqxcqHrac5Yc0qSetjM4+tzVVKgxewza
59VaJyoTtjtcXY99Z+G2rnV5K/YUcu3Vw97EQxhsTvtg9WUi/Dobo/HaqYwYZIWR/NCIAri1DzVw
ObhnCErUvOITmaz5iqgXUKOFLCWbDPZEurNmPTW8GvMD86iXYpS9GaoVksgkHHGBN8U80agb2603
SQrSOEQJ+uSKvMogLgm0BroRS18XKYHZ0fQjjrm0p85H8vTR1yxNtNTTCrgtYCmLWsFwVKdpWsd4
OUfuFlE30LHkwA4uGwtYtKEKu1MbU6f1ZxP7Jkq71ti5XbK6pmmDWZmBKSc1uKYmM+edXuo5VgCZ
egUsoFIC3Dej63bpnOeY/PrnKursb3WoOq2HKxq0krgVAyoTOp7Nz/Sjj8Un3DY7wLrQ3YvjrOZO
cRiHLIdKW6mh5QP50u29npdzda8tSFdxMF9G/DasxWHt42K8BDJt4GQhjN5+Qo+tKfdGFffL0QAs
eumYoQ2VhIgQ7V0i+uUAUrgR1wKuSo4Lbs8brTbV7IIq0wQ8U4zT5zIK7X7TOLjtc6SdyvCpwoMF
oLkjxcVOwLvS6ODHPjZoEtG80HIFNHVBCPKK5XEYezJK8KexMDoIs51kBEqeQa+xmxoj9Lq0X4Hu
VBwqxmQU2xbW7sh5o6gAHtlGIWMxHbUXqWFADlfMfjY2bQqS2IMDInJQpiaO0Ux+zfImhZ+1NYQ5
DW7b9GLXVZL0DSgSjuzTmCQXSijiO2CG4jt668cuiWpiEsGxxMshLGFgD63tHg4UnhhalzWbHMyS
BnOqbSXXXFTtEzLvTHFx7aOwBxXZuOthb6nukPZy5CUx8GJ3yE18hAFfCmhRUzF9nkped95Ev/Kr
2klJ69lahz5rMY3ltslNg98GQbTYqNoKL8nLgYKW5sjtW6wW4SvWh+U1vlbKS7K6nm9EVNEn3FNW
GHxzCI2M/6ejgOSz2rgylI92G8ohZvwJWFqAUlO54Llu1NcD/qlY1zYrijsbKkBJchsa4CvjpsLk
SU3S6qB2rQbxRFYrahiGQO0kh+Msuyqmz8vnPIvC12JEArmti0otLwy7j9DZ9EUt7stI1WPfCh0c
e4dOzW6U1FDvwrnOLvEh71ZSXSZ/axqcbTdRshpYiCG1PwMiMm87s3MgBVn4XQ21YiV77OG7ah+P
eYHrbSVjk56roc6Ss1Jgc50dvVEtwtbfaBsbskQ+LqonGntGMahVqzvlNOWPYxzhS6ap8dI/QjWL
vvTYHtcYS6SJjkc7FTDfnEc2vSnJVQV4wVRhWa/Z8IV1JWqOjp0Wj7LKaAFuEPPTMo9afD0UojWZ
h2af3bWT3oY+jGMTnbG9RDsdUtu4pZHc6PAKN6c8MNKxnb2+qfTI1zBUZUHhTi8T1euIGxwAAQKm
JkIqV3J6rfb1UsFEgApPLG+SMop7vECz9eqcRKp8CYN7zuH5kByFhLzFregcyECcgTvz7VYLzc1s
ScMXSbaqLwW0RDykR2l1YUZrPfokaTRQ1b0NZCjvydm4WBab17koxxdhd6DRpggJQeQYIJKzuZ5q
XxAL3zFhJyWYwyJ3cNzG6T5I5sbEVn7tt/FrFtwqrV0Az4Z6D/FzNu10DCysJuPrMJbjfZv1GHwt
qhXhNF0MoE3Dpd+UasOe3Og8Ansm1+4WUSOKI0XysrroaKQB6zynUR/ovH2AeSwgDTdQezsnMMOi
/JrYDZOiTwBAeFChrTsRQp5xjdoE9pJ3vOmY1lPyJcGmpffgPOKLjhdu8qDrK9B6CbXqEBaqIoIs
ghhKt30ddi67qSy7vDPA5cwNclHcaQtwwZOSS40PXTERLlCZ4imh1IL6oaNI7Db83+zJk1w/4RXn
UC7oMyYfBjElDvtlYXyJuziDfQRxxkfct8RBo9RoxRVkt98mJ8F6lrd8+sU2QnyM9/oojHF8Cs2C
Be2acat8G/FLu+oXYCyuqizWHqvoYtiGiZp9Tyc1vzLAID2qUrJ8yXu1fcWeIQb2VlWoQUQvQbut
ZPkJZIMDAgB4xHcdpOJ2WqzqIoeg9jVR1P7ohAq09Tis0ObVTQo8rcF0PvOSplLu5m5RPpkwJEjN
WFUGw4tPfw4bbaxcTprLXZZIy/cM378D7osJhJxEh7cJy7b34sFyrnW1SOi6kJHhukOrNhAdmxgb
bFSIyt7oLeZMP2a4sYDGwIULusAA1yIZzAdwenIGPSCk+JiHetdwTo/qHlBQO2JIY2TyMc6b+FVM
EGtciItA1oA1z/ZtBE8m9wTcZ+0Ky/A68qTIHmdYPRAWHIV3/JBoz5kjdzEfXDgHX4xqVEw3y1IY
mNSr5tjbl5GjDNmlCd045c0yLWH5YOZYevujnerMgcyawl2fSa08uk4EgwRfcCOXb9u5gWJHo0de
+DLC6tLPTK0+2mgk84uyQ+IEVihVXi07GsdvCmzu5pJDVg4EvUrQCk250yc+6slQWz85Lx6CMu0l
yqV0hK0+F+BpUZWEGLf2SRj6y9TJ4V70YCk/mQuuyoEA8pY+dPOA5CwPsZPahQkNMKQ72OUVrwB8
r105nTrz2BcxhF97XRdaII9ANXdVX9mw5Qcnp3mFjSt3mnLTGsYgvzUZ2xg0Mk2VtyA5JMCag2Po
HWxgu9DtS8xCwvl750xydiXYINpNpxV2e0yyqGqPIXxdZ48nvrIYQUFsMY3+IpcyCc2x7q2LKEs1
2kaAMESXKkKj6AWXtNaBLDTJPKaUrIJH/xw/FDRjOO6msNdBsBeAj/RvEIn7/IAP+JzdYDAkL15L
IC1tS9F08gHLeUBFMuR3a5c3gHk2jQyI0mOaVhom9rSvPAl5UZNtBA8UTmmSGNOjPaSl7ZaGMQId
SNWmsSAoKcrnKZQmdVvYffhd7km0bEtoXDO7RDarEHNkOYXUy2T2oSb13cZuBqvblXmbzXvuOZin
WR4SzoVt2nTXQN7l/CJO1f5NIoA+2lNoQaaeUXwq8ACSjdIKoW41e3DmYCyTUvUWCwGlVxkmfhpw
LhObmwY1vrYFDNe5V2T8y6CfR5cSFwbQEK97WnQIsqfVHaN5YU9I+o0xCJuprsgJ0FBtHOzrzlr9
q/Cu16pAJ+xoiNZgdPJ+V5s+wKVP/t5ockbs7iRYh5jZ0miB2auN6lZlnIW+qVj0WiYzbg5bAgRs
qxv6SvCQdwx2vZr35qPuJGAEWarNQ6UTTW96oOKG146jLrwiVCYzgKWT3tXtHH8vVZMWGCwWVmuo
SZ8vujqEdyPWlhW/Ki0dGHIreph6jQmetHUK0z4o8UrSai3s1kGrWrXXm1Eme8A408Kj9xLSytCQ
N7nR+pbehhJOFwiyae6rC33E6AV3NLRs3jKSPdw5I2gfD6bZoq/tqll5bKbWjN0qtxv1AvLcnHPz
WikOht6CYJpWyij5ksxTgFBsZkagV4sdexlflvsyuefQg8OXCSz257LHz1fMlg+yaZxdzu7jKzwA
3PsXEVdvUDpzJ2jCsklf6rzW59ZvIonDxSySevEXUxEVQJbKGuwePnlnttAGhq6fGvzTrVoZNhw7
sHX2LSNSDXKKkyaFwTxrneoVDQChR5OXaLjJMi2R7+J2Do1bWrq0vPNqUD4NIOEy1cQjoWdKpjxq
6wIAzI/j8v+LHEL9Vt537dtbRxLh/4vMAQmo//r3+fxj5uCti98gH5XfxPvsAZ/6V/bA+oOG4tV1
g4oTHtBkA/6dPdD+wAfXMGSqMyrVDODK/8keGNof9OKh9sf9C2EwZZW//+3P7IEh/4GhgYNDF24o
9io5/CvZgx/F55+SB3RSEjDZ9HJRC+DrTlsdFXsROHG1Dn5wjfQwC4Ows+tQyEPCaQRvR5BknJlE
FwgrjrcpKrMiAAMFcnFUNRcCZR/E6agebDN0QG1P5aeGAH6EQCMBvlzYUEzQFU74oLNQ904tc3Kf
rflMlm6t+5xcBn3SBmpjm2gAR4v3uUdZn+1GsyHe2umibWqN9UOfpk5JM+L4IvKigegOjHWUHGDe
7NVn8ncncrW1I1XHRwgJN+YdvDd/SCp/Si3POuYg7TjbuAzn6WWbytmxGxPS5l3TpdA3VkSJiIbw
UMOM3lk9utc4ku5zMxL7sp6DYWktTo7Ljl8prpcha4B+TmI7tg0W9rZo97Q0KnpQERK4cVlLj9jY
4ClGL9uXtBeLftRh1cDOs7JlY4wox/91qwuQbT9N8D8TUD8nnJT31bEflwr7EJgQbcerCv8kI1qS
rB+srAE3kWT1HbbDzpWYZENslqWG3BhXy3Q1Ih82XcBR9uD1OBJRXdVDzcttJ/4EXCl/ttqQGESe
NEfgUxSNuepGRm9IbKIpM+7MT5bX3/R+fphr152JIQLWrR8c+0ZNH3KlKzW365v8SlGmt446UQCJ
SQ8cNRsuimoMD4Q89+qkLzurAHoIcMR4mYuh4Pg9se1XJeRhBb/9LWS5vL4CJNhfALgZH5c4sak5
1fS3VUubzCBpiuZRX0qJrIQzHoAB9xvNLOUbG3l1CjBgy2NsNpxNTL+sBe7CSda8ZFPXHhUHG/pM
1ebvBPLSXaMU+cGCz7IBv65e1ZKAWghhIrCGCSg1ryAOfsK6tufSDqoeLrtlDA50nuWxzUCtVH1T
fqrisnySrNz0ewW7EjPKm4uEGllAFXXG0LzMZy8hpcpxtpgOBYmpq3quxbECV329BvteGw7aJzjY
4aWhLBMwpuzOGuhrD7tkzPzKKmrYe/l4D2wxzfxYAkk7rf7JC1/mWsM8Hi1LuiTT3u0jsSRXUyqu
h9zZTK0Bn5cAwOnlL2oNPYvObtIb6SRNuB9LahfouSPfKsnKS5zKwdxOkxH5xWSnx2jtCSWDInuh
U7G2TdLfbtNWGVFS/cmGYbkZzKG7aSyRBZncHwh8FVgJRRWcmV+n2w9ZJpgFGOliW6JQ+zjZfqAQ
JhNAsMhDtj9y5ptqh9qHGJotyL32OwBQeUfWgpAiTebrUc7a42xanzpJlQq/zQb6O6ZGMhVfISXl
m9h6E7xWyW5YV79qFcKfqYifsXU7KaxyJGW7wv5kdUKh8ExV5f2mCfVTs7Ajo0uolmSfOimAoBGG
qirPDmH58mgVyfCmYM+4zSOFgwUmC74DaffL72/f6Yay/o61c9lA/YWQ/nTvJJ6p4sVSIQ9itPDg
JDxfmmTpH+hnZaO2jfmg18q51tEP29jKzcGghUZwOhLolV3T6j/t2LJiRlgTjaC0kJ4MAUTv5jMO
0tFrn2laj8Q+KsetkS7lY5ZVDok5A99xHOP68MvQzCS04pX+1wvcW6kSEwsr9gWFcD+TC/hUv79D
KOxPNjBM84kIVhdaVFB4RBBF/PxrW6AEJXUuk575ofQ4cF/z419gl2GpxJEg3OL24ittM2tunRjV
thvMiyFWI/L0OYGrEIniSaX6XOt6dWMkeXuVqeCkzJbDEsddxR/1sH0pNWlHrio5DAOuNblRftLm
RvZ0BWohfjbhvWmqxd4k3b+1cv2xlaJR8Rc7nLewUBTA77V934ax45PIA16ljGXpQZTtr2yZf3hY
G6muIiR960T55RTDuMTf1KIiac+knIf+k1C1AVpt7NyQAQLg1JMPdaPQtDeLvMRfE8eaDxWVkG1a
pW1ASYC4F0je4kV2ZWyksTHvBcmSHYbj4TYrBGnGxGwDR+YEKECTfzHi0cClIefLObybKLiI1N0G
oQ7tMdl4icsq+B7LFId2VNsbw2jEbSeVwzc9SpQN21l2JddqFPqhPiyHIu7JyKY1gjxqHLiITo12
jA31thLpuK1Vrf6MiAvYJyCmK0P0yQ3eSeohCsswSAn+9pRqwmCqhhxzNpXkUFbEBw7cy6HNzWGL
f2V0XdSDYM+WIyCW4VhRD6kto9pRdNJfiO7XIoW52K7EEY+MpTZUmx5u1xbzWFxVsWnzwMSI3STs
ObCTLAn9smzrZwVYrN9pnWeTmd4XUdJfYQljgggMp8u0s/doQbpNERqfVTnULrQmfjKjVHLVlnSn
IIdpz0SKTaGCYhtLcZVLRnW54nS3mbE4LwVvm21pNjDpB8ypc3+K6gr4Xc9zNir72Nnt4zLn4VFU
nX1tD4sDPrLMj9ZQZjDfa2MrLPlGFtLXWCTT3dyCYJRSQamnHgYavMm9ByJMW6a8uk0VNGkiDT9H
mVbdjqNpX+cmvK2RWOgRuYfytIoL91WEnZUcZXvSnfZWmYEKxnY2PyAmkDw4YPVdN0/ZBUDO2atT
81MpjblnSvp405r1fDM4UnKQoHXuloJwNq/sbZgPo1f3nW35HN4o0Q59objxYJfMMEf4aVKOfiSm
7ivPcLzPje5rWOfJwekm9WYYEuPSKER14DVnfW4yQyc7YVYb0yxCv4ik1Nf6/G2WZmlbVP1kec6k
US7hBKoeYAGKTRFPQJhTsHttE79xDlchihdWspkyY+LHKA8gMunji5bm2MtEp5tWxYgK8HR7C4k0
eymr6IgR8BS0elu9EovJALkhEGx6RAUHTUdbqMcGcEe77Z/KRr1P60g/FKog45lrBTBIg4m8JFVq
uADo0GX0xrzLeQBXpRTrz1A57E+S2RW7ir3nESw2YDChVp8JVeNg0dL5UmhRRmScIS3emilph27M
xzIoRRKPG4MsTuR2qUIeFc51+FnqTHOTpWny1lqtVvhU+spjIqTYTSp93OfAJbfMseZFmppXyiy0
LbY0iEoWVMocgONWyaL5woqi7iLJk+VagIy+sIyJOpW1fEJr9b1ixW9SU2x5NTqbSFYLT0nTGzXv
aaV1JscPc8Xc9o6lPw+JCeM7Vz25ntod0UxmPVlO3JCYcEqHAG3BP9JS+0bzp/X8bui50mwSKeuu
x6aKXmd6dgJNd2K3FiA43YXq0baPGrKUhggDp+7CnZPOMaWGKrmKY9r8uFGjdDUCTrxHeyOxLdQi
2ebEDsTXOJiRmaeX0iT5Pigd/qb2PL3MfWRfNHVVHqXEyGr6Tuw06IYp/5aYwIRFuxSf7BKR6dia
+ksfzv193Ets/LMehEKyn51BH4+p2bQ7FrRyBQPVCUbL4ckMBuRen/xTiTRuKklA0ftLLr40TBmO
5NSGW2uk8kQmVq++zM3ca5Rhx/agsI+lHipNiRWwrv26rpE95Mm0k0O5uE7yTE2D2lBCJxhCTQVO
MJXq9EhNmNOdXBadPxm9PJEOksmu07mjXKPNS9acLyOlY2oeI02LaH1el8FMFfJQNLNsuKs5FXUk
3AXU2zYxzepb74T5moWTr2B9aAXESI16bWTKyyWB+uz3rLVAiM725cXgBZymQwJUrJ9uxnIWtteY
Ffbj06JcwaC1/aWVtX1qsPn2xQqAHSdluimtSmUjxs/WCOqaFMxGUH/SNoBBm9GXc2KUiyrpc+Zr
h1cRAWKyHZMy2U6FbV/yHneeGDxv7uQsTtOXEMiBdqObjdp7OsHIWkdU6nyTQENEuaHYdQ+vtOi+
DTVJbbMQylWdJu3ux0/NnEjf122XbJE6Kw+1XLQ7g5b/K5pn2p3SRsqVLK+5cIWXMYe31vZnGm72
yJTsSwUNskmakKtPptEJQGzOdy3ukcTcalU9VguFe1eNAEFi9zhMN53B3ZI6yxzuJqlQruKlkmDg
Ror+nIKmjlxlmq3IpcoZKpuUAyW6g2xMtgIMb+LKpFt3YmqdS8OAobxoWv6lDh1+x4D0mapLW39x
+rZrvLay6zu1dsBCKTlles8ZUiZsFev7Pum5EFEuPA1Rp1bnq5JlonGpa9L0KS09Ht6O0w0tEQ7A
JTSmwRyP7a4VqnFdESeWXq44RcyL06HgMsn0hFmG5Dw5pMN3xpSli1u3qvimV5bzNCMkI0e9oAsm
opiM5zxU5E8KGqyZit80Qb2o9OEGX7Hw+2JL6VF3KntjqJHlVrXDBI0n31aLQ92GTYtHteHclM4i
BSXyTX+09LEKMiyvN9QU40AMuNPGcnkrt4v+nNOgcjTmdj9KpRIIfM5vHfi2h0haxqu4p1LjQxVW
vHyywgctz9opoFXjtYo7RXNHTlMHjbrLzmmRKkIMqG974DDHhfqKjykjnyP5ehhzJQlGx1lPasJx
fMqtFXSN0HpRBJRTV6vHateIvL4AQ6SSdE7yb8Ii6mjUbRbLTnqpzTaRSt0XO7AM5Xd6IaZjEXby
Qx3HPVLJxaTQaXatkmzKpu6/LB3M0k6raSseK4U3SJglhpsUjaK6C0TsbdtoO7IqOhPPqkXrgVPP
d2ZH/pc3qJZcqA2vaaurlH2KpTwZ71ppudsKRSq6JZRwJ0+ldUGX6/Sm26nwdUrK+1aTp4OSDspd
qrcqIlxO/ruKssZRz1jZpLPnp1DVPxFj3ltxdNtShaeLpG4vqG4r27zv7jBoHChqzxuSP+1LVK2g
OasyYD1a0XU9EUjNRiHd0s9JlG4n7Rae7W08yo63El89yTTmQGi07eUDL/pONabrqBv6i6pKq2tR
LNOOLIL9FYKVekNhtfJkrDqv08guA7RcSgCREH7r3EZHxKfhlTn14raMm/RxkLRPdSXrO03Y1ZVW
9s/SEFZPrVGjNpbiGmFMmiR+PnfJzgnFEw2L5pd+khykyFH7jdpgQsUCCSioK1rvFnO0CQxtfatK
9WaxqUQoadfddnEp04Fe2aQIkVlvq17VefoaJrPGo6POx6WL8eDM2+D/sHdmO3IjWbb9oWaC8/BK
+uwxSjHqhVBICpLGmWY0Dl/fy6VCQVLeVt1864cGqhKJSCncnU6aHdtn7X3+q2izdsLTzbhSGd5w
eGHQ+uRWWyrRx4ays1jMW7PUzLmaObE51vAmffUhHL0vTL96bjRrem92H4Z0/IhG/5Az6jIri892
bj5+P4n9I6X7oa353+/i9S/g3P8fULf/1l4ANPn7r7q8m39DeP87CLpLBtz/LIPv88/NL/jc5Y//
i57763KqJ8ICUZaoa89Eyv5BzxnOX3Tg0UvQsV34VNIi/y2AW9ZflxBpBvmYJsMDsMT/WwB3/+LM
HtomiwO/zSWj858I4K79qzTI2FAYUv6PI/eiP/xtDgwlkaY0/Jx3bYiy2iElx2BhdiLw3huPQ0+N
UktO5PGcz0yYJtJUr/ES9V4WL0vbHevc8cAzKFUXWDrTebW5A8VhyGE4TtY6CCMRkFTgPEtfqo1K
i9a5o//l6ZM01qgrmOY8zvjuVSGasxTzXF4tmJCLuOlLlMlUUxdtOn9UmyJv2ygZIwyUsdMIYR4r
oln1yYH3SWZ+oh4MSMZ7akVHbaQyv9k+5caVsSgmt6fsBWLPGPX+mRbtaNL4twJ1tvO2Kw+r6CR7
FbuXebP2q90RAKkNiVbY1d1mtpyxTYRt6fdwMIN+G4lCm8dWFNI5jCkXhlx74mhjMWrkbT8tvX0b
5ZXeBNHg7rtAM2o9XFmDmeHdDPIgEB2zLW3+zo47a6Qxa2fav5qLCYaJ0XHet8ZqjLPnNSgGRuUs
zCiPRI8bgTroMZS1y9ovrQ4xoAdJDDsdtQev7GeTDl7ef6JjWn82ha0rppr3/j5LQXSYYr3UH6J1
WoeYnlxu0CN0y0dHWOKbm9UZjE7bFdd4GOp7ABg4LDoFl6FvppcPV/OaGf0ua5b02wh0ZySV9I1H
g6D9jN+GwJFEkzlw39hVQFJO2xdeYkbpsEfXK61dk0Zpv/WVq95c4aYmmcAi+Ag2gs5pYqAxUE+g
zTBN27rerkEdpAeN6mfH9N4VhwfZuLGbucObqh2Ek5XvRaGoGOXrsrb1py4wch33jjKNuC8WJ9HG
DGzWmHmugHMGVlrqF71rDGuCYBYTm2PjMfeASEnj1vaG1SDus8iZfc2ddZ7KrLAh9PIiP5KEUzix
r0feqgBAHmIrNww77seLcAGOcxk8XzY13Fk45tAXkXhjfnohjxnK2zcysvEGLZ6t3vx0aV4Gxx/l
1rjgh5vJzNNyi6Y+nTu5tm/AKYCIqinae5L+RZAYi1d8G/3Ov6G9k1Xb0qrnLrFrd143i2a+wcYd
svorFWa+JHoJbBC4ioH0ieNMwWNA0MMcV5WWecIAdNWevVZZz5UXVDfU+YgKCviUJPKswVPYpmP5
sRukp+MiR0zeO2N69rUn38BkypzTjZu+mAS7IJMof1mBGboiSybAu3fTlIySCs0c82O5ulBqnPls
EZe+GHNmzBfDV5Q7GsZFNLCNSbSPAclDqSDRqYTEg47M3gezNOhEaxuAnvF8fKEM3umv0tRbzX1G
eyg/TkWZcmrrOavwcEZMUI9KjAb7dtDDR0KimHEd5tIOd6l2TRKmla/KrVuu6cIRuvhaCbjZeACP
bXcM8A4ryBx32g59O1N569Q4We7UvKfQujphPq79NaUULD8WeTC9M6N3es97UwZxXhrttKE7SRzE
2ITWS1i6wYsH9tMmQ2mFT0MxaI+TTFB9wo7d3jHklNTmdbLEewEmUezS1Y4+L75q8jiomdHMocyN
rn2ksm+OdLv5A/0OrovPLVnhLCMEvIb2WLdjNoNoGnwtRxs07TjURGkzcdKLLtSwZ9x3jHhYnjJI
lpdhqUy9WfXgJ3XjwlQR/+EnQRZkk5MwPTbn8BzNc31o6s4fPijH9pfXSqdlf6JXGoDbR6grHr15
Hz2/RSBv1zZ4hqQIqxsnGKE7DIaXvpdS8eGYL+5h1FSrc23BU+l9WBbRm2VPYbPL/Jw46WiYhlur
izIkm0g0uzTv8Fzx/pyY25GSeoVjYN7S2ro5u4uh7sI1zZwk8FY0wMxTi0rKcV6wCHhlSP036G7a
yDnwH7x2TttEqz67LXQ6hQk5LsOHxqiWIF6H3lu3omdMAsJU5d53opkvhBthWOizwL7wxrIJNgXp
Ih3MW4UYnzKfqE5EM6gHEQZllIBul8CX0spuKsa/f//e26vRD2XBrVT3X9kMAsIRLC+ruVoMi2PB
pUGV2Cw0NCUtdxm3nc+iFiugQGjKZQD2i4w25Yl2CkvGlSVF8GKHRs8qGUByXy91OeXHjPtzOjKf
cOVxa2vhJGUfADHKpnef+tSwu+1IE7o8T2QbPwf27FywNbMKd6Vl5Zw3zU588aciA21ObR63K53O
0nqay/qScly3HChUlTvrPccuYW5aNhh4QeYnPa9MO532ddSueDDoLxpzHBhT2sUkxuurjFGDbozS
kH8iGBKEpbI6+z5T0/IOW18PiZvXvZ/Geu3rT5mobM48A1prQ8Bu+TLzthzMdsZacldgC9w03jwu
2zYLnW99R8xaMHn+HuJW3PtrALwSTt4oNzxrV/UzQTJuFweNNT7IYGFRcbgliquBNbejTXOZpZ2q
MMVVT8vuPa0c3rorpjXnYqcobdBiYXQMEU6rxIL0fm7NrHqTuYjNCgI/oKV4N6gBpL4X1fAxzfvO
uDI6iyWvQoF66XiltU0WnaFkb8Czx+ld2OvyGjm997XO6rbZT73rX2UXa0VcN+BGvOiQWv9Hn2CM
+e5CueSo/M9l91FRkf3CnVz+/L/q7vAvQsEwk1LcYqnzLn7SH3W3/xeR5tSFgcvgPOrfS2fsX64V
N/iL+UE4XDA60W8CHvh32e14f+EDZKQYAyKi71HX/6Ts/lvLj5Qren7YGE0MqMGl8v+5ndV6dY+r
IsTiXajpLALzsw+Th8JgO4fVFjLJPSv/T/l+ZNb91kUDxQFawMQFo3GJZ7vYsH7q+dluzW5nKbIQ
UiXXxw4EtDnWRtgFmygV0bjRWgr/qgV9726ECNvgdp1SkNfSdZv+jOTqDScntasB8wjNFQTSwJoT
ba7FesSIMmw7ru1XK7OtdCPKbEBZHPKInn8VLOZrCA/vHLpo6LuTKYu63XjILAzF7TV9wxJS9Mx+
IItLR6l7zrJx+Qq16vTJylSiDfhbRExGIPWLLkWud5NbQJfbEWLVnVjM7qMvBPienvD3nphKwVwX
T1apc6zWyH3xDELv9kbIRsRbIzlHxMTqBw5dNIfP0Ago4hgXjMZg4zFrmd2KhphI5nIplg0HmSI4
51r7Q7VRARQkJ34qh6NK67n+AOKe2ps209G+tsbxnmBg69bOMlqPJq3n17o2bw3OH3JjrNl03RWy
2eWDr33sP1PwUje1dNlnJc3JdAraGvdGOxsfpYNcsFUTjZArc00RwBlIOIs94eTl62Q1/vNsAsM1
NtJ14lERvyLBDrd0+6a3UeIxwTtUhjTrGLrnoCgALSZWgIv7zWSJn7Zuj2RGKyNn0SP2wQoTeHHb
OlCG8XOmj0Sb0ag71KbeZAbjulwS0VLb+UiJEHg7kj2cLkn9DMdA56rtOk6V08dGGfXjXbEsWn+U
dchrwoL3ryZGnsTvl6VJHOmgmGZzsJ5EodqbUtIUPYVtXTwE+I6KncgkXZCFFtcXs1bsz3PRe8WW
6tCGgHBUNyT9uromDo66KYf9yiGRhX1lynrKbGJDT19DZ+DYdoqinrFCnBxWszst5liT7+9Kuhlj
Xwh5V5tt92pqwb+WBvBBooH65U5hqygQ+IOibW956aUXuyFNmxL2izPNXSkBSe56Z1TlPl0oyZvE
nhuOl0o53F8W1h95P/c0iDu2efTiaTORljjdmVhpxGPd2Xl15XHbcxeCV/Kn49aUI9vEv34Yrlah
D2hkF5zEJLVln65zwEw4qBZfQhJ1WbiusTWlHhlaRdTAgHplGvif3MzIls3CdC256wI/N57pjnHV
Vjr83NrF2r1quHRna/RTjU1gGvnUjSP5j1nXhfdN1xR5PGrZy9fFm0HEU79oNzwpLQJsGKh5Oy5Z
1CSNdvn7BvKzuWfGsFU+asYpLRvaQYtI3LGtxFOgsM7cTb7b1Q94KWu5HeqCdUNJRnFuRQShvBG+
kA+F2xvFEcuEYCDCwoyXLzZBf8HmItqZe4YyNd+UNIr3arCiD8puO1wJTUjveWwtRW1lncrSGnZG
toZPjnDLaDd50n3I+iK4aUfLvO6X6sDIMWQyrICINUneD2Jja0gGYQX7QgY4TkdsW1kqvp9Gdmvm
PTpLqQ8ezXpc/8Q99lWWoEAGd0jf1V3vmUYy1iED0zDHzmentNInvYbjsC0xMwT3vt08NE79zmEF
0x2Arrc3K2Udx5XUAdwBF5dG4dzkrMZV0kfu9LGxWAmrwm6/4p/CrDWb/n3V1odyLoZdkHnPWkQI
I03O5IPVeurC9lvNF30d9Krf5K51MGZsaEvfpcegGd8aVd86xB9ubTXlGxOrtSEigVc44Nh0+WYi
2sSAiv1pWKJNb8yPU6H2nTLzneTkm4TFFDC8EWfJqPV+HNLYWAprG0kLCH9sbwKO1O5LGAbdHI9Z
cROJ/CmsnW3hruD+GfRS0IZpjG2xe7Eyi7K1fKKndAau8xOyOk8jnWjfzPsT2C/ektI9oiztqiG9
Wu0wjOH5i9gZ13PWympXe8BUIy6tndnP5eWsf8bIySo2ig9sYdNmaHlmM7c+2R3rqFg5BGKifl6D
BbnfxwxD+smBwyEggb0OR5CgY6YYOle09LpS/albDU5vDcpW37uKXprfxlbJWYJo2SHORmc/Fn68
RuHGacdNZjtfAV6PhlUdmsIGPJH18pqW+GOTlK4lWcWYcbTZ7DrLuLJF9oCEs2PrXzn84GJa50ER
xRjWvbtZCsE0NWrTcWdqJ7zvzcjwkMT6azdjilzZRDcjXLPZoeTnNTdTGo3PmkmKpkDGGWVxBSJ9
oPFObFqZ3dhFyso9R/VlCseeWeZi68C7HJeluvMuugO9rS3BB052QkDx+ovqnF+Ou8XR6KI3oSXS
CVy7aOiv0QmMTRbImIdruo9CtDqLxWfrTdW9hWwiNpmiIT4oiat/pmr+PKmVtcnoSIDcdLOutsXq
pVUsek0uo19Ne82Q+sPU+OJxwaRX81bhV2JrwOcYu372Ei0r6mKxyjE2UMe6TW6P5WlI5+6BKAzr
c9TX2afI6Do/8YMhYibX0l2xdBBWIruGbo0XvgAMWSeGIjefCZ8cLGgB0ljGWpRqu3RcM4aybrLA
Kw+ZX6ZIAsLpxHbs7fBBdqOBFComVPV0hTWUU9ReWMHiGii/YnHM1mxjzlq+zvSODgOqxydsp/22
bavivqR8ZJ8otd758+Lfjlb02fT6ahtm8JaIU21V7i3aRv6bV0bKuooUfy0GoMg4JVAtmHEQ6m7P
URELnBr9JFuN/La3svk96gt7E7Vt2SftYhTPXtitSWmnkK8X8C8DcPSkGZcpruUtxKmvccGleQ7T
Vi04U6npnk1RqZu6yKYxaWgQMP/TLM37rFYYWQw8XzSRJ+S4TEjjpl5zn5qrG4L9qMFHpR7yW+a+
yT0m0eAtMjXSqTmZp7AsATSCzNkOEoN1lRGRnOCUXNgXxYw7tah61l6ImIQ79T7oOG/jvlydjS+N
sr9m7FsBoqCDPm5L2e08hth/7PtlPdj8dE7ClPaVWcz2prMkHNqSZfoLBopl70hhvfQdKXEsiVVF
XIeLnkbu6Jgfsla4L3L09bbEwmLvMm1ExC31hfkUTNG+jzxxaaSpQ0rD6GjWWMfjwWDNaWXqJV42
udeW6INTZtftx3AOngHHzI2U2kIa1PJQjl1zU7ghvozG30vWxT0mhdImntywHgaZ2lv22CbB/dAl
a89BGg+fc19UbnFwWUAPqrfFsSCcYpdSubMcchDv2A/PQW8M+2Z0IqqdSh/VMGJTLEr/XlNs348D
rbsm6/2z8rz32ZyrY1ddFuE+1OkYY/9rt5AwJDtHbWaREzyaJx+79A1NOuxcBvK1uc3Suv7Sh1LW
DLbTzRHBu7lZ52g3thdwoRxAkfCfSh5tDMXBB2UMlFgZwM3+4ordhK0w3pZK5i/mQNeRTm1XHQMi
oNJDoK2IONsKoNKoq2Qd/PYsgxoncTfl39hTpRWHSk3gEfNwWmBs4Of9KHHwz8AjetM9Sw/+cjYh
pGSzw5AU5sN4WC1d7fGWjGEC+DHQFQ2QGCGkTmlVGjtO3+pRweDqpBTGgspuirPKBCCXPTmvESed
9pvb4lJMbOVDL2uMZrclhpWnDkrS3XW1D5VduRfb6RKk6mOo+/DaGQKLeqbSHzhSMjxsNYJpb6ak
iubhnGHbqUYW68VdcfNXppwfJtPSmgc6zN/9mnYBVNJif8rgssFNsPFg4YqcpHeHbtqNBg3lRNP1
BKpAPwaeDcON7usy6R29vHWT3YldVOZwqoNvz7f+hHPthOsToMFXHgHYs8ja4CxX775Sa+7FM4ae
YY8eGpzoO9YPMDZukle1PIF2zqcGdyqTxqFgqkB86Xpl9RvMg/rKw/xpkMya9/fGvEwnAd2EZOeQ
CMP47Lg0sTKCLkxwgK5EhHXIvItbo7daTNYL7Z8x1Zm71ZQ72S09kSojCsgPkwXUj9ONnZcxhqm6
2NtjYG9S7syDE3ifJWmsHwp6+uVumoT0NtRiitzlrrqe0sY4Klbqq5H+fTLqAltpXpxZ1a1zWK/e
jSaEMh5YNffMKbN3evTSa5dV/NabmmBrh4VBDZAVj97UN0nQ411twV2vUZglyJzjfgnHtXuGfpFX
MzMX7w3sffumDR/xCvVHk7QV0Iu6eRzmHsC/m4utMjO5Z3xne0hte8h2rEHdpmzg6hle62MKC+3p
ulQ2G/USme22LQoq/ZW7eQwmFqd+ZrT77O+9xqTQKNo+HzZ5hXp09jhRbvOl1xuHuW+44Nny9zPd
+6PZaIdM8zw1dhe54xQ2qNoIkr5x6GuUbGdo5hjF1u940YIKsYs6bPA0rbwnX4Yuo+44eBPWpIhg
UDab+Covx0qrjNOKD1wqK7tLZ+AyGkv2ddU3wVOWLuu7iPC6xMo019vaHG45Qcoo6Xm324uvMjFx
Fei47A1irJUxRudUUCtCvLXmOQwbECd62nxb3cVQO6wf1CC8jcIPF+2rySjvfPBrYl5dPJOJqToW
MLQyAokYy5afxopBhzjg5nVr90IlEyP1vuL3X7b16HY7wDB32E21kSs4Cd/RQEz25YbknHmegikw
IIFVe2WoJjguEtQF27em7cQj79KrffOX0fvIlBVCJKTEqWKOOFJ1MbrL1lyEjSGDE8Yl4yLU2Va0
ZrmZbSd7BtjrXz0Ym7gZ8JfTGSSXdMnSI0Ppi1NDB5QbEsfNwzhJK0r8Bscf7aE2evdYih4wPX2r
CR7ZNTqjCM5tqZ2Ebx70hXB++3nJQvzDNjT6l8FUwcZRbHCUARUHUDqwHFBxbpzz1S6PkunFO2PI
GW1cVjj9+54gBwN0gehQqVrmertY9gqr3tgqhTEawM8M9NNnNrf6KKfBwZM9q8Ng9C2+Pe4ZtOCp
qT7CtpXXlVMVD7W/lDdgPH2s0fW5+uE54Gs5gZ6Wu95ZsNanfjnSJ2WNZ6PAG/u1kpXc6WosnC8A
b+XnqmYiJwMKgzdUv/nUeV23F03THs0B1n1Lh1TASpcl/uqizqZ7hVW6jqs8qOfjqC3v4xpMtj50
tmqeleZLT1rWsaupJHOFHlwDCMUC6J9LUG0cV5WKzA32yHJv98CIyaLK4l7YnIm2aWn7nyorq8YE
0QaiyV47mWGVFKo6BHa5WrtKyeBt6sKpvyLKYw2ScFln55jTr/1MbEn/2TTq9XE2xxUbdmtEA48R
dSlXLzeG68ltAFd0WdbuuSyXaVeLMH/O/Y7ihz3UXA8DFec7xRnpH22Q21C9hVFcQ5Rm48bxeMRm
uNJX5CkAbSZ9ZuegcNLnvg4e2L/xkZuTbAH+sIUmXUMTnjtrkUyij+zTlDecx9PvApdXaf6dEOzm
C/uCpm1mGMF9SIJct2G1HB6LchRIWLkj8qRHczmseb8OiSKi/WSEaw+xYk4PBJ4E26L2BupHMmue
RxpmJ0E8roUjxss+q65FWfCM1OKklGoDsWGeOqc6jk7YPGtgeW+Xr9iNEhqUSAPlks/Z1grACYn7
cioC7IqQf/Ys6ugUDFV3E1VbxafZrdhghrFFisijBjEqrMlDSOBVaXqnMlKYg6d8+MLfpuj3NKWG
VVbdq8J7c2ZESDpxdBBlV245u/FLOo8tamNkval3VRfQOEgXWW1dGh2PoUWoFDsTf4xn0uHmjfTK
M+TUgKQ/fi6+C0/eRTyxi9o5XoDKLGuyJcbnZVfHIvXMmgSeaWC3jkl4GHEvQy1b64F4orksErTB
rr2tM8HFsC3s0gumdX+tzxV+MLrc3TKhOzlBR2RfULelEbczARt3/grJlyzR3L02rse16shcmpMp
TPmnJWq7PiNam+2jYze0PTn+OtXjYC18/Zf+pjqofGQXMkS18AbnqXfKawkO3r/VTYAGU9NKRP/5
ruUgYHGRbAU/iq4xFNVVLoBmYdeCtN1GtTORyDUZcKe+N4r5fk777tXwmLABCS24fD/EHaejXj4b
zMGVu0mafAc+3LTc+c7Mn4naqScA2MvgiBdvxYoNeRtxocZy4CMpCXhGJAaaHNUipMetYREhFaO0
WfW5H/pavlaBxU+yLl3bR9Meq/me5TITe4lLsbw2LrzaPue4Xl7Xy3xJY1pCMZY3YPVdfaXHcnym
8JfqqfHpET5aWOa73dQG7WVDy1LSfZjBAVIZdvy2Wq680WFqveqGcbm8qzCMRv+IDmj0CSTukrCl
y+ZGDIz03Gjew3wO57yNELYcdDsMmymR4gbI7JacWT7iXLm8fdseCbqbuiHbF6NHoqR06yvDp5U7
wMY+FXNoc0oNxaH2rF3ZBGv94GJF8uP/Mu28QW8DFmsVMwlgHBaiQzrkzO6W5rXVHsNWeq8/dVb+
H7bHi8HmJwehbYaRjb8L8CiCIWboya+tAzFlNni8w11rO/0tJmxGZaha+3MMGzQUO8caCTb482va
f3tR/m5kYyoFj6Mt4//Wr6CYpp9P8UTWi9G9It9pvG7cDd8Gjncbe1y9k7tIYtRDbTQZ5x7sK7sF
qQWMvuzvq6m+ZO5o09sKuxmB58x6t9Cd+9RPoaJ9n08cjfu1Y7NflNM0HFwA7lzf0B+D3sp3Ecaf
E0FM1rCJfDHU/8HWdHn7v1xTnkyCFdzw4px1aAb9ek1X+rYW2wfAFdIm93Y7HLO87DfS8ea7YQI7
d4KpwY2f9Q9/vrJ/v7CEZxKzFyInOJde1K+v3POo6aIB4dDCprAsK/+IbJx/yz1Gx8cRLah/GANO
bBxjQBilGmDrviBnv9tmB6LVRl0jIw11ld6srm6QnYzoNIvVg168UM01Xe1bw9PdqQmxZCPgyywh
m0IaO0O1E9aS3AH5/vOl+JV/u7yv0EJPpulHuzC0f3eWNf1gX7gpTs2pPd+FNfkpIh8oFwdQl/80
nvzyjf76jYcWs8nRN0nI5Wn67RuPlpQhUtIaYx3VHK7yqqNTH80Q6f/sQ1l2QKPtYrjnziJljz7m
z42+Ra8Cfo/8k8iUyO0mWlG1Hdpcj7BDOLX/4Y3My9ncR6Q2XaYxMVnq15dryOdvWI9aWLbLxlMQ
qC13JMJclj9o5Tyu5HIRodgYUJZXaqzNnz8vIZ6/XVmanSZdXezY9FT9H//9p9ZmMdnFXNIYglBR
/fick1ppbIXrKp8WpJHdUnO4emvAPtAuyGX5mq4V5LuX9TjTx2AwEQfNDMVE0VW8kVnepnHaYGnY
EgjmZ7ETikIkqXLcNnHnVCOyKdaPpM+mgjPGamNdd8QEV23k8MwpS3TFPKoW52vHBOl8442Ktf9H
X8bTio2WRsKlBnUdekw22vRwSdYaRFIbs/wUZotbnMGyCvuGToTfbQxMXcthqJSp7iry9YY4kqTG
PXK2YEOldUN7sBczm67SeDA3YWNy5eXImPPdbIK24W5N+WerjRY/cJt65z5wgvssWvhpfxmPFA8T
VE9M5LBlAW15l52YUA+2d13z5ol+LPaY5vgqWdeyz1kHEborhBWeGMiMEOzidbwSYRm9m07OVsk1
LqgBUtoMp1Exff25wW1CZZLn+dM6qPWeEGbFZmq7vAWvSmlL2ejv1VUxdGzoFWEk1ZUKjXk95N6y
jN88vCIrtiMsOh9n4aTquLSa7V6O8E8xj5NgWAgIdr2DVuL3OAVK0tZee8Y74TSYa7zpOVVUiR1X
7tBpcGfMgmuZ0s1ZD6BohjqqemaDrskSpaH3vR7xeuCx04zxfN4VjkJKlc08mwdlTWZ9noOp9mNV
9MjXY7R0/VZ//w1j4fIi0PJSgNRMPQxtVhTRgebe94sQ8KED+uADN03Lm12p8UUy1TqXd2qOule5
AoBv7W5OUZonotpxyD7bzsBdI0z6HAuOTzzoqqm3aVcSHJ/iV0rL+RoYj96C34jlxvJdDpBMYVqM
048qjSAUKDVFCCLZarreuCib71Zb2vdLVlpunJE87m1IKVurE8em5j9te7/BD7aF65oDNlQM0dFY
fSEzfl6cIkad4xZubBIcC2r6jKbiPZ+RdSp0U8NMrD6/EeHIV/DnReL3xdcik5dtNuD1GT1k/15N
2BPnwzScaHiTS4mt1kBa3rScbu/+/Dq/b65W5EGJwHoDDvgBHutfPx+tqDzCkoxAgJ3i7FiU+Ty8
l7Yv7O+rzgqMKH9+xcty/vO2AsyAhGbxwoSEm0Aev74iSq6rlWiH2HWM4CmPrPqbMJ2hP+Qi8urY
bojVjavVNMNzulrti+IxfP/zW/h9G4UdZ929TGUHoIEU+I1omXiK5prEhZgwiOh2XtKp22Sz8y1a
Bh7qP7/W324gXgszuI9jHkKD0Uq/ftx8zBp3cAMA1LUt3zxGcvWxm1f8APMmSNgQzl9/IA///HVx
eBMW4BAfb3+fdPLTHrNGhK43tX+x/IbzHVngXNWiDe4t24I1cbwF6mvhzvrzq/JA/vb12qZN/jto
vutwlMM28+vnZS9qfJla+JlNVd2appSnxTWHlpzDqum2tktQXhGU87tXtNZXz1Bg37YI5WeZO4Xa
GuHSf7UxjNtbGBLvXNLYWzb4yKr7oNbOY9cE9RXmWtfCtKjFU0SP+HNd2BffUxqGhLEiurED6gV9
sSggLoHV9eeqCC8oTRHNJ4+Hod3YU7R8djwt+8QQRi+uWDTp/OC6eyOQxej3q2XPR5iJJrybLeJ0
aPENWfHSRmGtMCO7fRgB9RpB7ewJhGX/GNmvjYQkeQ7ipgYJPyqkqvFbZCtWB0luZXdivqQb0OVq
tHEAhGExzV1B/M0wGgXhft+P9RGhT+yu3zUfw6Hcv645god3rl74DXifi+bGVG36oQwyi+7qOimz
Po1+KsIt4ZIdVM9Y1xxFbVnzO5u8tdnPovUuk84K7hG6QCRrx3Je0fa77vVQh7tidVlfmkkYt8SF
Rh8ZLHR5c0wQjStaqV+Fai7CVxGZt9KrFR8EfAYpeGHvjkQ47z1mUvWJ08DbWI1+ryrHu8SV6Yz9
eAkB7mXAOnQlPYGQ7JWu2nRDNxJ91zULwiOWwueC5JNgt9QjgRZr5rzIrpievJANfxPir+pORut4
52bI3CxZchEW2yYKybEVl1tbQckd6CKHflLAhqNCCFe5SThPGpdXuQKNdZN3/rFUe4h2BNrQOSyv
fmg1wiUy4bXLp8tXFYVs1R1M/Xr48edp0ITZ2SwIbb8qFOapqwAl8WVm/sKGkKO5O6hljfwNoxmM
V4O2yYML/oKo45rp+glcpTwDkbY4fTujR8ym+tx7S+TtpiWa1A6sOa2xIRJXcS0adOHdUCvZb4Ez
6vq6mCQJytXsu9bGA7whU8bxuJl/YCnrsPCWm0Zl3d6vQ4TkamFHQ5XusAfg/tI1jbHLlysGQkkT
0Ok2OjOgd97/+cn/+3Pv/Tdz57UcN5at6SfCBNyGuU1HJo0kihKrum4QUnUXvPd4+vlWAnWOmOwh
T8/FxFwx6BLAxjbL/IaoFjFXAIKYu11naQU4OajySY2qKcWPHXXEVHsqu2opfl4u9P+M1fX/IWHL
4oz8PyNH9/C1/vnjV+io/P2KHNUUuuakxjp5IQ4oBAvkGhtlC6mU/wKLetb/IpfDeJLDAEylLghT
qUeIxLmBMjqfQUZCgo3K2X+CFb3SPrFdzyZVMzgWFDJqnHZc59d4SeLQilAi/A3JlgKBwAqxS0c/
Egd4boGqX00lEhwWgmXw/tUy2ag5m1kxndKq6uMXePpjiSuHQnMW/lVukBAc6IYHRXkM6Ukn83nQ
utAnLLcWlQOy7noPiW+Ag1Zo3jo56Lz4xgbfQEaDtdYI5i8M3VKHWRL2dU1zBLVj7isE6sp9hdpo
Rv4NhXWLqjBQjcAc7vKJALU8XvLwJ2vMiTGxyzYG95/AFkhibCOQuys0XT6QBaVz6SkKB4qWkCQy
/pw+XNiZt1oLzO1ZwwahbQ9uDXHWuF+spejdmzTQSludoNxR6HsMiyqp/tnQj+nHEwK/5eQeEgR7
MeWtA3o65m1dw1IYHjxc+RgEyCgB39lIq3C1WiHeHt8ALJDCblPXk62hNBAbVP0cMkX+JO7xw/YB
ipiqXhckvMZ/r2r/OqCTV06UamKvgqgZKmPu1StvyC2dDCXZl4UiSOieLWUHy3inJ+PgKPynS+i9
RxPzlXk8o3SK7u+z1qVjl9waaJY46e0vi+PLGkn+qnn2Ornmdkj+AFMAlvKwRKcS+HoGxirqUGOb
gu9UNx2mxpTo4RQdDGectRxIzyRDNYwRJsxPRNUgV6Cy9UUYf1CruRItkhthWZLdU4Gka+1dA5gX
b4yTvmphNpUpSKpPA8rIQ3LTNGns2E8+LyRAbq9nPmYLajJLTUxMjoMo/SGePRsJECQi5Msgx0SE
YEelOuOzmwyzpX3Op2zwfpZW19P/wtucArKXp4bz9P5ovs4PeAgMXqBbspzRMbLca7dahYJW3alq
/k5vN6Hc5gyLxTDaiLf7801ktTT+wWUVbTmVu/cvDXX0VSzJxV0Ip5xWTC2Dmo0pZ84vMWzeGHYf
LVb43cmdfg6+UZNL3frUtU7NOwzoenNxN0bf3EVorRF+iK61g18/FguYHetTZS4TKyKKQ1mpw2BE
9Er6tjRkXoRa1HSHJjLcxP9c9jnuxzcO/Ch+Nw4RirzIxdaw1BBsBZEstYhl8P8R5CkYoa80tBJW
sR01qE7vfNVrtn+yMua1yDMmgVNT2y0B2MCvbzNuc0Y7gU/2rapn35mHpueO8hbUIk3lOJY9CY1b
h5evIzTJX0I9S7EyiV3QJFi71b2sbZLFmd9566cMdIn5aL1LYp5rgnbILU0VDjIDbfcilMcD6cvv
iHxZ91PZ1lwc1LJhR3/C9u/H+b6FfDRSikLyrv7JJgp+9VS0Czv1cdHbyKyQUTEd5M6qWI9mjE19
OD1oJWKXUcVnUNbklfQ0YqAtCBm56CY+VWlfONqPct0gMzeseXlT3WU0hgajy/hoay4Y7990iH6J
8ZAlZpmmt1hAlMnUAFphNbDBLkKROo50JLlr8u2K56LfO+DCM3Syq9HwkPsEjjtqz4jzMVcPpXKp
5RF1El8bpzkbkbMCnuBkaPAXKPa3+hENF6v+6SQdblin7aNCMUBxPkN/k9k0dSHWuyDh2/FYh2k7
hDcIcU2d+a0va3m5sXKMJPutG0bPS3epC1cuuEujQuYZODjf6e+RZmvZYwowHQzp+2vj4kn931m0
LA3iPR8fJvJYcO/XOmyRE+jtsngdooHUANFhgskJamTb87S6mRgyZ0gXJs1I7M6XsqhH7m77E4pN
NCMOVpJ32hMSknJYW6XZ8Ba70W3G5wGBEsTseugDzCo0JGRcqsahw6RyMO812B2rUfYzXUIVw5LT
fUhf6rkD2tAtX4GnteHXEQ3pyXmoXbjKBpLxyAa6PWWGywFqWq1KH0sd0Xn3Zv3GsIAb0TRfZ7sx
zEZjUF9JZM9W9qDN6F7H5IEDIGDkvrQvlVFCGHN2BcicDjHu9bQzJlM6iCDakx4MiObrI3ke8r+8
D47HhGdt3Jj2mWBOQ10/FUnUm+5D2HtN+6eu0BWB/dUpkzOWmkhfoQaYdXXr3JG6hAjd5LmxFNMN
7a7CQuUIeQqGW9EPhUb6/pu+mCT98qZx8/I5VHX2P8ty2ImvNsEqty32JJU+u85ilzo6Xwhux3uz
YHLCYFauDFFg2znuKRTiRE7ZQ7LJUPfwMUZ25aUER27/h6ebh7KdOKqhb2f65ttAb4krU8XkxN/B
6Iw8PHLY8iVrazrej101qOormy8S7KeuA2g2/ulnvlvNgIS8MdL+nPUOedpH+sM9ct7miOGCty9Q
6eJ0yaeiSwAIwu+z3UfNSxz73ISYwcb37w/u6+IM+o9YptG2gytFswcBg6uxndSo9ZWJWJYxNwg9
77GAW8IYmB6xLSyKIkhUbZ1NbezG6qaZKX2Y396/g6toRXz9qIVJ0xAwzduu4dI0BtCNenwOywKa
ym+jjmbmfNIoizHlU9dCXp1kCsCyuSd1l7frUnPAl+c/vQ8ffWP4Yuh2CNHraiTSGr6VU9fV87o3
mqqVDZmVz7F/6gJ94rUg/OrLgmDVE46g5yVx7/u3cRVukMXo9GWoICnuxjavJzvgzw6eqdXyQloS
ZorNhq+h8DjhJmV6fzldkrfpfWJDLwk/oJy9eRNcmEhHmHaujMJV3LjMZZNiAVI9R9gZVcUXNguY
CochoHcunP7L5oP+SjOXZxoGIikD2ywrPxgBQufXUY9nKN9QrCqIfaYUDa9exZjREU9zv3rGS2hi
bVvrAkNEjLd3m1FBTwzoymXDctuCmDyfi3F4oA+UjDR7oPBayclAf4otO9V0YsMYiFP9M+qUHAh2
pS7PtH4wmF1Y6Ocxm+ko7MdoUo23EwJpN32LNa3sk88Qx+gsH3U3RW347GG4lDr3ZjFIoDEGiFv9
VJongUPjzqXWHNAiCuPma0ixjFlc6U2fzHdkSBiq7CoN2I9+wnjF5FbiNR3r/CaXQMgZRzmp1u0/
GZh9PxE9kyAH4GudtA+DopuPXCSKkxwaBsQny6HBozvKP5kDsgTfi2lpOGOMYrE549cTsNSbuXMr
CEspXZ971AtzbtYuFanWPQ4UpIn0V3A1MX7TlMrST0VQ0gF7DDIlBlJdEvKMJ2WBNhkeqM9BsNt1
cxDoUOM92Bh4dNhok9S0JzBgBE6b9YAj9ojzatV3xqXkpAUuzcs+kU+m3MKiVMQtlGvMMja5qVDO
WS7SCGz4Mb9bzI4d72YsIQKTSA+Lzq3gfGhzY5kHv2Q+O16DiMG9mmY6LkDhL6mqxuriL7d/MFjW
TJSCM5dkkphNBjiw5pCPJvqPiRHzyCCkGjob+OxBp9UCyZ6DXiKrAkwMn9WggMQXc51RbeFIoNVN
TsZ5mlWc8DoCRgFb6JGAQM5qYwLDRVCObmjTnJaYsYpOVg7iTKW7AiWybPh9AsU2h/c9wKmOVm+W
uIhuxH1JPKKDu19w2x2KbvyrDtxL9I5GFWOkJUgqjWiHp4FuIV83dCRTWlgwxx0rppC8d9elsXTO
wv7ULakFSWgXRDlyJw/5EiIlB5+vnYHtYEcI6O2vnHzAHHZIniJx/WSDTJ7cu8b3JW5LCntxw9v8
YmoNEmyI2TteqOwtQ32nJRxLWBoVekKQDQTA0hF/bvNwuXdKRI2qT3kwT/78zIpZygXTw8AO/Ahm
lRNL+Gra9RIftIBUNj9TN5X1pGP6xnjmiLmo4ZAMFjzUPWGaZTpQb6yUC7khAEYqqGt2s71vA/oc
4VGxhlO2cuVTtlNZ6zXZuZHS0xiSNYR+f+N+s3sCtkHnB9IxoQqQrKtNq85qA0BhGX1dzw8qBoR2
Fk80PakR9om5t50x4t5tLY3II5FpYG2/fw9vDg9adBwbPpEJXsCWJ/f4S7oIfa5MhkYbnlacVaSX
Tvo4I724vGiFRa5zKtC54Vh7/7K2KEb/GqEBWQAXg/oRZtU4A1w/O7QWXSvdMXwGbbAsM7T8SEhv
A+l+3X3PPdXTk3epXgGUy8re4HDB3MfnDWa467TjCdCPIrPqTOF27vMlb0f7LNxIV79hFlvJDxJL
2QtQqQTG+BmVx4b3aOmV4bNxN7EikrJCVFOKPco94P+g89FYfkb+TlaqSrWZqktQ9CDbgqY3Jage
Sb3Fu+4SP4ZDJMC/7bbauYWJivePITtCpgEdbZ69WTNNsNM1JlvZwSjaBFhgU/itbSBeQESfuEf6
FAtNWXwx8Tz74Hy+DOOrYeadAt5Ap0ScGunKvn69iZOPKkbE7GsEY8wLb7AMjv2EyhL9WO042tMY
tY/0Y1uftqwR1S48KMrws7r30wCW13dUhJo+vIVyzaI6IiULYuJkhCP5wW1rKouRihAaZhw4PIIu
2cOWq4ev4YyUJDS7RIdmdWNWeIkYpzBCdIgsk4zayG5iTojKOmRWYOEn9sH0et2tFBQbhSrKMMBj
qMDY1/GA4dQjTkJZ/9UvFsdofiS4oRFOx03bs6wstPF4j4Y3wqy7KeLZlPeI+B04sJhtzfvWAdnh
ZxTLpCBg6HRDXvDF1vmDsppGNzmAyavB6MduL7UdwIHywbaGfGVz1/XGhOiMrzVMNjo6OtvYvYt8
fx4foy4kTDzjJiGc45xmGoPdFZoc+oalpbH9r9rVnEndG0vMncDZnWAQtDGVrPEOfs2cZkddg+cP
IhZgaR3sq8g0JtST60D3+/hpAkGqqlsKKShcnVyCHLoddev3hkcbiWMdfxgkqWd5y2iwLpdn72JD
P7FF5h+aE1znC+TZDtEpgaIu3gTX1e2knWIf0VX/ybLjYah+p3CSTk9LhKaIQlIGYircomRQjMZk
2rKi3p8L1zscwC+k36koIgXBfnMdpZc1Rxp+594Tiy1bXtS6pc5W5jIFoGmjtLknT2Lr/Y+vi6yb
SK7RulegKl8vPVWNTjzai/2k2xrXtatWyuWjiaIX2mV0Y9uTi6IlP3v/upcu9a9rnr41NUB5YgAY
VFOvtvQsioupGZflaaDp1PCMXZ1bAJTXrIBzAFj6XZnjC68dZ4oelfpSZ6TGaPYkEbZdVBLsxG3O
ZTTVODKZLeHm71RyvHHsP8igDDniXt0rxk30DIB0Orgqcxq+HiQfwCYgGisCauz1JONeGslEsBun
9f4g1EpCHyhMDooXziqlsT2Q7Cn5kzS7J6XYMr6gGv0FZkwMiaI4WBYNQ7jClSsD/f7YXpXtwfSR
bmJfzOhiWknB/PXttjV8lwnHvC9glSbWO+JNMosm25r5Dhk4zud4rP3kgM+Mmc83eoM69YiCvRWQ
/r1/M28mNsBZT2hzMqt197qHINFYB0B4eCqcPmYt6b0tMaylWpdrtd5CHIF7Yry8vH9d4+0ooE1E
0gljkaX1prrihzgxoo3BTgOLsTsXzSBV7qKYajD9ZqekSitKXYMnIX5Upk9baEs3XQ6Mzm8Doq4R
T0wicGXEC7e9FT7zqoa3QzVmknoz9P2wjz8ZYbR0C+rzeUl8ZpdjquK/3n8o9WYmWvjBAV7lnJSw
7Hq5+jaSvgoLvaet8A3Byhdubz170TF2F6eqbjEgXpbiUKROnYa3cWG20BQcHeu5Dhn0seZpusY0
iLgH0sOsZB5TFfy6VLYbQLxLegdLG71rqRDsLBvxBzg2zqRn2g6goEr7s9vZTmrd2GLF2n0faB7r
2nGNycxRSS08tiNp0DTUzi5fqDm0/4gWz1GUgN0Wy+MjSixVZt04Wmwr+OeFow/FMUsjuOx3fT10
GjJqXYZO3/Y6lnmQwt+CM5+UOtsCpcMbGqVlyMOFGVC207CW/ylk5szmrWSfTRFHIIQzDFc9UlRk
IeYHTNnk/mo84ucROfIIFh+evalnw/TDfbAq8RxE7SDx9pBI4+gjpOqb04Z2rDgFOYS1/wZy7WDq
DFwk7Z5gM8sKXdBcqX9mUeBL4FbFMoaukQFWaONUfbj5vr28LAoD3SGpSFASeb1BEGvFKAgO1dNW
MbZNyNcxmmYeXAFUZ6WTaKvU4i6yEEUt9cHmb765AcWu7zigKsDfgcK+uoGoswEGL/XwJURpjmwy
yYjfKEVbYZ/0ezWiMuIfuJ2FFLimssMLNBebOYJgIR5t9WlLgTVzlPJsz4bMD4MK707ypLX1smVN
c+kzl4JWNbq764pwQOtEU5erbjMrtzNpJTVh3+Xqdsb8IB9ALHd94hw6YwbzD50pYNcAvBYXEWoC
7y/qNxsVXn+Q8alLSZveuA49psxJzZYe+ZdtiyLrs3nlW+BuURXAlGiO2MMcB4UUcz87UTE9Qen+
MM+6DkhtgILMBzpzLrhwsOGvJwZkngx1zmz6lhedFiJ8NuVcY0x7UCYreOb9R39TAgctw9OgBiXN
SPTHrk7WUVNOCKgn/BYhYYhLBtbq5MU7fDxbjZCxjPzhx2i7oNm6tkM6FXKFUWfTHhIbmxZCsfTF
Plqcb7I+ejAMgcSDoor05shqp6zD9TWPvoV+KDsJ9FuL4z6lVUn4uwZoI7246anSetZoPukSIC2X
c4ZjDb4OMB7cqyEoRcilQEtUFDHaWJO3t26UObyu5cVNWjiWNwuIUfNrjcaVjjh6BjEzOqwBaE3s
zCpsIUBOT1v7MLZamebI2jMlMgNxHkA57YD/KJaN9EN3lasH7kPtFzjI7UMNlYNDq+BfAK924570
ElJ7TrKM186lnNT4Es8ado4ex97rNcnpp7VG+v7rvo4FWPT07sE9GEQEyAZfTS+g5zEiQr35vCXw
eeN2GCvG+hAgXq6Q3dmpiuX9UUD0+tRU0k2z6drpzG4CgTcv1Kzm2Avccvoya/Ci8EYMaHJlL/Sg
8hR4zn8BeP4NRoGyNmvkv4NF4Qehb+bADWb+GFJ2f72GkEQ1vZIj9QsywaBVdikFZthlcFqqpoDs
Yw9TeZubCIlr/E5n/oRhhdX3PlC9fKmyoOQPMZmVw8DSGxS41rrOYFiz/N2lT6oCMDOoQxg6OTxv
2XacPxyzt/gZ9oAG2R5VX8kf+872g+jeJhhNrDvo1pNuHnoMUPlLjsaF2/DoQmjPRkv/q4HN1/fD
y2jEyTIdh2SpID3nsNmsYIfbu9yhFvXyYO5kyj8HIeqinyIMqSgg52NDAfxQLQuttl1KWQhXj2my
Wp9rrv3Vgv5RE5xUE/p+9r1YB2IkK5rm33Jgfq4NM7HrdeszDfIhnu9g6zhOf8IWTtn1vTO19Iaf
QqrK3ApE9rq1QeqkEWMWI33Dg4N7jjBCN2q8P6bbWU/kIBuI350co4C2siMaeshb4I9L6JLFR4hO
A3cdmUHdpw8hzVRe2CI1VP0cEQYswZfMxtYW3RysdLGL7QhbKehF2Ujt9Smg6ez8EeBiyq3EyGzS
JkupRnEkbe8gXVIKiDtCrLoIvm7r2NdTh9pzkY5tVB1r/HAwEu71zquwdsvNkAIQWk7AfW+0JpT7
WyiGAncyfBhlAQFtJ68cjQTJ7L12BKHX6tSSrQPEElGOY6uXQKJUJT30dQppREq8GLMw/F47Bt1s
z/mhpAfZREccEWoG0Taqlhna9njLaLdpMIf8cOsTTY1u6MFdrBN2T7fgJWicHcJec9vwUR9MgAm7
Jggprd8gVzf07qdKx4cy+hYFJqbvLyYiY1y9ohrOaFRur8b5TLOWmXmOq1rme+bZ8rvBmlGLgAeM
MM0WpACsIGR6nLqkVrcISEHhDU27deLPSR0hE3LoY1Xxrx+s58sR9Go9g3imDU+8ZnBW0QV5vZ65
OmigKSu/DEQCdnNYAChp1q7JIe0Uu7ooJ0JHq3NoYuxXMMaG2vDWjvUc9YbKKQmXpuBKTFiotfsC
YZ5Cx+9jwNRBc8hyNJ9scC1MAw6hFV/rc5YHe0ipQHAOZDha4SIKEoHtOE9VqzO6A30/aSO1tRwI
G/7N17HKfZwUosuPMRsy+/2yIvYUH8HfRUPrOfbOCOLJgGFtNxrG8RUN8fAmRA5BoM4adZ9xR95g
0YrAWCzj33INiVFmdIfcK+zptYGPql1Gsx3nYOp6lNTjogrcI03qsepwRUf3w//7H2czqzUP7hIz
Nt/X9eDONQrOi80XZdmdhwSvAdHwty2MC61qwNBwQnMYVVVI7hcgzRriRWYqCevaCdqAN6YXCLhG
LU3QfF6qFLDaDtpXBUClSHycyHhLa5ejRNClzO8b2YkjoqlZgscthmwXRMrjbq/lvdTU2DvzMvzs
oOKIDiGCFkNHj2aLHzdQSILE21J/SexFGfUtRHhpUpn1LI04khyrCQ5qoKKFPw09A/59w7agXSTB
aw2LlZe4NfA2hJFZES5x7uu0SKq9FQWA8xDAqJ3kH61BRRIyUaugjp2LlADGRUz50jfAvzEU77lF
A7dw9/5KoBZ2fbJRqWFDREGefjYUgKtgzY46h9irCz8XYUkX8cjJ5BXliVOJETi2VCMYIpqKsuks
wJqzT9tqxheyyj1Ei9nMchQqcNlKdpXe9/0D1GENBWYHzzRYYshsUGm2BkRzraiJlpcWNAahFwVZ
Kl89UsDgDvHSkCtI93B6cm0AQOBh/Fx+hhC2dCKMIJGuTVV2cW7vMaZCoPs49FQcAVj1jXyI01ck
qaj2RAa5Dry35SVHl1TeB/sIlYnCcyUzS8h7qeoDKhT0Hsgoi1CpHhMpXmg4BJEbbeAzEi3uMdFZ
7Z9ZKfTZYd446fyAMTGA2HtPw399vsmG7AJxw2h97vdtOAUxWuXTQIh96s1K6ny6aknA9BGt6uUJ
Qv2QPlcj4NjzGgZOeSqt+1gAKsjJ52B1lhP22zAqj1v/IO2AmCE6AXOBrjHeg3Z1v8atla3L46tJ
ExiElzeoKt4NI1tfeWiGnLyi1FIvghOuL9Qz+vtwySW4xV9WYkUnddhWULyc+ZmDrDdPtFXDtlpl
UyM8kd62+P847jlxaglmu8nUOaUw5iuAq5d25t/C/TH8+S7B6ohXtd0wdGeP2wKILzDcFqwk19R1
tJEYOLMNXHSZiixrCGGjcobQrqK0RwMfuXp0Wj8rdMNCBL9HxMXME8IbNsXjMYWOlFMcmULuCyVr
GbweEX5ObvQ5prDHaLCfkehBlWqWSnuJUVl57np+ZyJX049++BQPI45RZzMpnegcgUzmjK+WvucC
TMqJIdU1O+G/2fxrQoPZ1+idDxVNWr3cx3qoNc1Lg4Mdc2o70DwL8nF6j8JTwY0ZJfurebsNJsAU
e2ngCRjV0iG52CBae0blTqKB7d9NlGIg31j80o73OQ3X8nPgNrT2fZxzePuW61Tc1wSthWndTVJj
Bv7muNXXOc6R2TmsSYxbBIIBYb9kim3flNnS8r+ku/LWO3uKJ+BuFwjP1khJDZgT+i3c36VDdnE2
qio6DR7l0+eKYhrqYzgwNtKbQn+S3jrcwrqw7hFcKLD8S9cu2bYY9bhw8dSr6tDQqkM567JewvWF
wY6QSbZmovh0+El62/SZ1C3xkrzMtX5Y7PM4J23u3Zv24gwoj6JCdzmYtsMEi0DpIBgd6FFUYXQ2
pBOF3ljVe6S2reCZBgYkyruaCvPsHLUKuEJ52J5YjU1VdJiOTqAfP5VlIVsSySDySvvS6fviJ/Jj
bCMjM4v9gGOgmqYvnMmu22c7tusl8O6zigNsusGkiHYbhgJ5lN5VpmbX1QE9YiR78duZJZrsBiXv
K/Gcmh78uBaINPSYeEe+Yi6Slnu0HIESjbymF71bjNRB03bt1QyDLkXnrfuHELhiY6WUKGVm3BYX
2kwotshOPdNX4h1vGOS06WXv0VL6nWCqeUZuYhu9pdNaHjmsar0/I1YDcWppFBIzYyG3Y8Cx4bnH
S8iRB9RGqdO4Yw9VLHJxnNKPpZGB8QSfi4FxSEDQxEW6a23TS6pnN+SV6VhKmCBHj2nfh25/93fl
muog9x14mqzINGgqWdBrc6IOItmYUP815lOcO5P/w05h0T/aZoo58K7DfDIcsMfC9wpy3BQNIqq8
LbMR8XjNQlF4bBbKTYiXNbGRfan4M1LSnbGu5cGLHfqvcZnKDLao9iv3jCSGPCDwWR3Qa2MSxet/
Qy/dhR46DqIopDT8tBr8WKZ+onMSndyYdDdECB5CdH+uVQ8q10NblQWGaFDOVhDytGwha2aPrJJf
pfcIraFu/yXwF9mwaqOChfY4kTvxuy0y25o2moM3E855qIpl3svsul53jgjleEPb/cAikjPNvDQK
p0CzK+vr9r4wGZO03+gTmxSJjFCTDTuiIym0iQS4eofKFUaP3eMGFstCq5ZtckWQDVUkE3QsGiKe
r6Vf15o6xTXg1X+Fo04RCcMdjsdosChkwBrnJ1ETCl5gXKsQ6F/bzGm258sgs/XznYek0jA+5HmP
g88tBo+yMgbXoRi0R1Q7GccbJ8pl0VVDjGsn+k60xX9mpIb1z9lfkH0FK3pZJtsDdh79JmaNnl+g
llkh28KqRLNtMRSwWQCWn0gBbDsug2yUKwMZshn9bcfO+9HhkVdIAuJiEoDUlSeryIw1ndtH2A9p
xi+DXSQcgkOZy7LDeUBOPHh0cp1qKiR/69cDsilKeQuAnSR+2TrX+AlKPyJcIoGFbsljnSLnmh9V
MUiTIoQ+wHelQ+DAMk+wXsEYwmvlGNhaiem6Ay6X2mFzqSfNa3dzQalOZp3rziC0696iUH8yNa9j
c8BKRPCJWwM0MUOMYG/Syab2Za7gj3xCc5m+dN3JEs2yqOLYxxViYKXmtpL/dujuL0jJBCh+nVt2
TX26Q1E6ALeyPfc2ibbB2Fa2sjHj5eWsLTJvcjHT/Tt33jZhH/GqCjt5AjEHAdiROj5hDI5roYum
GUCyM95DjN9pXIO/olcLB/eMJ0xe3k9dhUHug2pwt8D4RNXB+C+qsWyWhyxAmt4myK5Fy5ofEsuu
5ZQaJ0yrPaaQYwJEbzolhY7Q7iUTVhweFCXEbUs2XZwk+begl1djhhRd/2ilvYNVW94ovgyeO3IR
ZnVD3ooiZNH5j2NcJ1LKKCyLT2xUJl98OwbERg3UDqYf1gCI9Q+BlvJglof2eg44y+MW6VRxu53V
k2sdgMtktblzEjOtvqODJiUbq/GkZNMuk8zctYJAANHyzVYzCNeKEBROOfj7OJYyVWcHUj18P5+4
ziZoqdIFoN6M6IzJ4r6qk0VZ00BuLK1PY8wxg2dH5k5Jd7BShuYnLBSZOa05LigILgn6+8n9Ou/e
v4vXnQg634CvTY/sCSw2QiWWlCx/QRY1Uu9OQ3/5FGbo2aa3a3dUzwj+aMVzMhFhr91/N9I/bvu/
rv1zeROoAUm4a4B2gDF/VVwYsIcqsciZPpmFLf25vkbYJNptLQCKVMRdYYyiI8XdAkEDiffdy97w
P2iZmnK1X0sdlBnALINYti0muXVdnwVg4hKYqYRklAmdP2ZIK01jfYipcVxExlu0RY4oiJVUAOC3
yiYeV5KX074R6NGWg4MfDNzkC11nwt9d1Octka0fpAJsTC6g1dC9wEF7jWT7R196aCp9TdNCErQN
NxpTVnTyY0g5au7O77/0N6MOzANBJ/otdJ9oRF21n5Ct0xxba81Hz8rZI7b9Mo3YAsg1L/3xZBok
7MRa4ELQWjvjgL9kVbx/M6+L4kwBmvT0GnRHNyBhvem5JOBR61YFw2OkJsHZTwOhNcfKJQlcUEKX
/bcYhYTz/oXfLEClI3thkdpRFkcq4WrumZ0HRc23+0e1RlluQzktvd9auL1dg2fYAkD0KP3I/le4
Jmvv38b18wu2giPdhU5Hdf4NWqEfjaEN8zF7hH20Vi0j3OROlLBjQiIWCKSCwzbr37+yAWv21Xxn
+YHqQNoG6BVVkuuCRj3EIZjeQHuI8lbqBpkbkOwevaSumm7X1Zy7P8F6SltkWosOvVfLIcyilaPc
Dtww+GZUiUi3vH9v11MU4gVjoVjSPhpZ6npjcNoFGIAbwKtfyypqBVd2vU+Stk7RsQjZpLZuEJLB
Ejmo/8kmdZkJv+4LJq1iwCom0h4GiLU3myTSXR6Y/uYhHVJ7AZu7jolYC+pf57Cr7f7QGx3+MVnq
SDhjIAVr/MCZrkjDvY/gNqumDNEJSG4RSUQ+6wOEzvVURr3FVp6JKAZTyX4D0OGYQaETEsrj36S4
daJWGqETJSkvIU/yYkVyAEkVSJOx5IrbfP+VqdekRtq3psVAeS5LGUTUG0gTocAg1dz5MWmwUw1O
Q42+cfPoD34WvITTpDnRrtNmaHxPy8oE3MjNsQN2HN1GOoD2p85Fyje9qZZaL//CkyFMf0SaAZsJ
UYrWGIBaeD0hOlzoWZOOODZVYLyRNwjZhylt0smxgWwx4lv0Xufs4fDydFeAplu1tAynoQM3X1Dj
rX+CgwAg9jdeY9vTa0hJfGQ/wtQcd5o3qBG1X6+Ew3yokTlGdirVIWQvzAfPIwrdNgsno+70HMJs
wrsBYp/bDEdqzFbrFTtaBkLNHNJZqGf6UGsVHrNh1Pf5TWrh/00I77UykzE/iyL96Cpi2QqjNavt
ujs8RECrHamCRPrL+29PPJpebQYgwHl1HoBcKlkGuefrSMD12OFGOoWPW5W4Wh+f0I+EGOy2owce
PNAx8+niNTSFIKytUOzt4KpX0HaaoJdO1WpJBbm/2J1AB1cO3PbYOW0pJCMnM9THQ117TvBRE/K6
BwntH3gHuwcMJEBC14A1C8o5BWC9eSAZrFTxJ9z8yCpOEIHIjjYO5saWWwpNSAhQOUlH1y0P/XtB
MH0wvteRFn5V3Al0Ywe0IUN9FWnhKE/5iDn1MOKmvkS/WQpl0PQMrsLWnj3ibAJNF2B0/jt2ABMT
dkKuhOSzCzEb9j9Nrp2P47EgUkAbbLv5MSsl4QHu63l/kENb7XlhQ2UWwawMtO70/jO8hkcQn4FU
cUR3EpKYS6h0FTegPKMal1bbg7toXQMwoA1yKzxoE3UvFGL/b6IDVweMqiyRcBK6tnE1avRManJy
lT9sDcUtgq/X+BwdgZhkoXYAOpsfBEnX74ttDOkoZAkViDPrTXyeDrUAN8bqAaNIl80yJ/l2/vj7
+pkLUPSL67fSeQuMAZL47fuD/eb6QMI9S13CURvhk6snL7I56mbPiO43asTIpiY59SvWVm4ogA/n
2oQZ/BFK6c0N8JoBPLEvwOTS3wiEOZSPHSQN2juQdJcd0L4k2dvhh0KbVNaYfxg53KgGufjf3h8A
ecBfT13PIDQT5AIHi//2UEN9GWc/kKT3KG9GyzfP61vvFGGkQZGHm8Yh4uSYkIU/WKjmdVREJMhZ
4INEIjJkzl3FhSnystaSl809zKKo7j+5dlXOL37eJMt5a6YXiGVYv3VGI11t1o2ku+DlJXVBPTyR
+ned9CSurQtQb9lDlaHkd2rMXKpdW7eeTEBOKXqTmFMcIGLpBNyDxfHY7BJbCF90VQVv8P6wXkdW
wGOZ2IBMwd4R/V8nOYEKqqlE+/i+8wfrcuqacYqVKkd1Wh/7Ih1U8jf3S820SX72kOgGXXJsAI0f
vOTrLQUNTuJ+tFe5K5LA61RkRCc8RMkvuXcvcJ44BIxG0Vciu7UM+P7Dv70cOxfdO4iQgGIJ6V4f
ckmsFD1MBGuRJXEplCWmVHvti053Z+Nn9BGuXV2JZTDGFBpB3rCSPYWK0PUl2zaYap8Y8W4DACcX
vuIU5tXy0rej9NqERz9k9xFO9wpNb2TG7OqT2XdLhd2SbQV6c29X4CSGh61auRGqVAhqndqK31BQ
nTLE1l42ZBFWVz6SyGVWtl/U0ndZsHP4VDkYZnAZMOOCWVpY1dhKzkGkInM3c5ASVgcMDqRavvGd
Lnj8bIV4qX6QdpYbo0o47vCcbvhzb0VMlcUoFcAExCCl2TLA//gpXuPQIsUw4KUdcqFx5WIS9+Ia
sYSmTChZEVEzxIu+z4KaFt8eGhWooHhtvA2FJgS9xS3kRmG2SFmygRvHRbakoAwLRVlyqHp5JFGJ
mJ7WccBGUQr0WyUN/2JZcKipLQRYTZBJ6XDNKDJJAX+usqBegxUCVr6N1sxIWuYwcvxzUi8Qztfi
jK6PI8+d0CNZrJMKodh/WQdrS1a27ThZOcZb4WxrFpQ4pC8vW7WFuqZkd+al5rPWhimuSZ34gkHV
C4UHAtZ2SpuN/QqZ2zJB3IVlMN16EKry1gst7VE0PuJLkflXnN2WFtgFltBPmcdMguNAhRMVfylj
Vn8RIeM73ywogPzo7DGBV4b+Z9whzxgqiEV5xFNSG40v0xUleAZQ69E6j2/ABzSYa7GsfOcuN6vR
v497t+2/JWhEQAWkv6AW/7CGVtCBCgIxPcjbnH4o8gD4CieNbVMorGH6/wD4FLv7joaLg34nev4c
a2EML/Wln7uIjjVdDy0ETA8wc9g5hqKwecTKCUrOjh9RwezSRFc3eGlLlbmgpOD/b8rOa8duZEvT
r9Koe56hN42uc7Ft+pRNVemGUEpZ9Ax69/TzBSN0pksDnJ4BCihIytyGDK5Y8a/flAf4JIv3x6am
GqVvDM5zUvjogk8ahNdQFxZ3ElzSMHQ8Qkt8rUp3kq0ZEIT71JntTAZ3u43F9hnPaD6X05Jl/lbB
4sQuI8231HtZeJ3thdn6OH4HzLDcF4bi0/iMPQ6ZgxfDaIz1JXC3xRieUe8J6r63uXJsLNMOeuiM
+Wb1BAurObCeEOAuIPmXSIr2aVOYyZNmAF7NYuWs7Fu0hU0umOYEzB23iyYDUA2pBdetivxueh+E
xWAwe1IIO5VXYi2dqgK6gYtW382+VKFr5e/Vsh79hUe22B/cyQRjT07bFNq9OE+DKZehIitgLhhv
N41hG1NBnvjO7FFH9QJRKAtTcToJ9cg9Ey4mvhbbqWljjxkBqjo5v9CKLj8v5qQ7m23ljUC4ZZqk
CEW7eHoKCieZIXppPme9pGy2+puqJRauPjIws2SWjdRrcTa8XxSaqh71IoxC48vkdZNzjlTp0rM/
smhrWf52deWw81jN3ddeXybtGdDlpZSJFGxVvLeamgD1gkto4L4MTSqxpq66sIfZVbCzScyXZaC7
YHamXQ+SpB0+NpUdkIeDY2MFhK+GHGpC5Ye4cuPqM28lNxC0Rl6hbUFnATuBKxMlJzVF22xTMG5w
lWiqakfJV4oYYPDzkibYvmqjn2FmsuudOnhOFPh1X6YBUDtsi9SSQxbs1r30EQNLIpmk7aQslFkd
hxTRahEeD2MhUuJFjnVkYL1BsJQLS6VVD9usXm+fdnTOuoaf8Qjj7h7ifI0FiUgo4ExWgeIwqVvz
c23vVa/nKlDkA7jxXDJVKRFq8PGssJN0JDZZuQvkQypnXmp8r0kFiiLj1p08/SSLnAxPo79vbgo6
0rN2Zz8D6vKgQMYxt+Qj6GIVwX31FTWkA/tlXdZtH5fkTTZNxj2NWiPA1h4WR4ewuyaKi1VtMYTn
eqsijhbapUvH6UAeIVN1lv+pvdyn7/9abLsAiOAbQlduprqQP+8o4ALbOHkBatVRJqXJ2tI3yDQX
CXrYW5lu2Ye8X3O4Qnqbc4OBnmYmrJ1HUmM/hRh2uFzh6uvmyKUxuQkDoEeHNoNhVaEsigZVVxqr
hMl3GeUE2jjDSfRMActhkLNO+nQGen808Six+tKGwUaboP5kKQB/Ue+uejf4RPLgoAH8glaJdVRQ
UPlyMQms2wuaVEkoCpQ6hxNnRU4aTqnmA2EkFLuiIT3ja4e6Kv2SMFwmuhuYxHgrc4IkldK6LCe5
q+uhZMPMgg1RQ9qzm9BOSjsH6Bv5KJ0BJntixWr5VcSEDsNsDyEeQF1MnmrhXAwfDiD24orC3rtY
gAE2NbPcT8CM3TI8IsWJk/rkAwCO/Xk0Tcx4zoMirqtlGykfAt0J6O0ewyQqwG3W2iNMQHzitjo6
Jq1AXc7ItHIIHSk7XGaZ8e4fXBdk3TjqhQ4YIDH7YpU8Hj2frTs27vf6hFh6FXlKF82kiQxMDZBj
NeigbJgse49LQoNsqjTHC4mOpBtFcyJLJppDuWJkchDmF7Xt0Wjh4SfrrJOTgxjcQo1Jl48D8+dB
nDIl2umUJV1sc5oTZLky+MQew0lwUdXcE0hgsqt09SvSH/KK7OgSG63SQdL9NDesaSdOHaFi8Zhs
BXyqnhk1T77ajyI7gqhlwAlmAKOqk2qeOtUewg6R1UJPfhM1Z8e6Ce6Lmvzq5bllO8exnaXFgmpI
FVDVq84W3rGPe96UWiTXHSwYSVxJijy4121e8b0gXhihdAVSq3lMoIXCPVHPXC4JzqQrwPmA29n1
cMeC23CoW5FdMjP23ddK3WzhwzV/GXJcEXAySOEYvnd8Uw7cnSlJ+ulTnEy1J9AkSME/JoySDsYR
QBIOFKPHIDabi+SpkTQITVVCJOSa2piMuHTTRz2DX3syieDOxei/SHLrXTnx0WKXXJHmLNoL7n/b
l14r3plz5qB7r4jl5r76BYxaJrt7tdbPGLT5rRtPYZhtpX+rwQojmYfCOiYYU6T+oc2nHclilyxq
onspRvNxNRnkMqVXpEan9CSXkPfBCOIQrElZDtSpnTigu9diMeRatNiSWTn6ImsJIjs0etijpJul
y1OvKEQIUmuM2zmELKI5uVmZ9Pmf//48+StGIaMqUGYwtfKwIHV/BRo3z19Iu63Lu4o4o+IRIrbq
5zc5L17VJEvLTP6/3hilEEd44Blgf4/h1a9QXEnIQhuKLSUHKm3D15WTQgDJv8GBBSeK1liq+lyz
VVDm//0b/zoMAeLnQBu6zM2YeuA0/gsL1jBCzDCrOr2p57UJ3VuA1cEnwRaPGSjcUBzGILxutttZ
8Gi2kQgI4muz1cHNxmdP7eyHYi8teDuHdfEMI3Ccm3f//kP+OsllfEv+j8XxAcMO8/+2PFphuwRB
MzlXTRZUdMRF28VhrAzka4aEIxoXbGealADLeAmD8OMyTA3JaKLE5I0AuKoDyifQmGCAI6Q5uMaH
imXg4BOpfPratCpLfIey0qjLw+h15YLFEJ2qk54r7FzAcdXT4u1TgX//Na0d/vxvGBmzc8tHOY89
MVwC0/sVPjGh9rA2J/tCCsZmhLROmLLjmReRmYON3YClQYvTVEbvf9zmaImTM2a7KUkXykfOd+i4
OT8GnWW8WiNFBWOqfaCibfE0Hxt8EwruoQrggRNhjQ+IgVV4uonusWOWvZrHCidxV+YHmlL3Uc/l
KB2bcbvhZDdj14tFISeXlULY7i510Kfk4NydmgmBYYSCwWZzl3vEq/YFEmVTt8YRjh2Bo9cGS50+
Y6bTe82joA0sqiugb29/w2AU7sJ59SoneCm22ENkG7jG2BfneMLA3L1v7Zi++rqNeBw8wcZaKw4w
MHWa8lB7RSaIuFijOiZlFuUnvFsvMubuBEGnidantSO7pUEOTRAyJZZYtgQa7YTh6Xpr9mjflpND
oochwzz2Xsvr+3Axvqwr9kHi2DsdzqwHgdDY+OTOpulhWyiibi0vBf43NqHnoVdS6+cVMQBC621Y
y+ScTX3PWGDnGFRqohKjdAq+Y7dDnkvCEYQgi7SoEeedunaYWXabMuLU07QZjnOO0tsg/9I8TUsf
tMSmOysn+SOVEdbnbYVt0dh9gje0IY0yW/K/svecDPOsxS1JBJibexywi29juszmK92vHd6OTUds
8rFYYrJ9jw2UByZn2r1THZpwpB+5IV0Rj2vxMIWNtE9SWgVtaap7AYNbSpugzm3TJqTAmVxF2U1P
CIEINGyM2RuJTqDDm36oBynJ8Zj/mAb+jMzAX3E9606zIyZs7PLQyF/+h0cMG4i/49BgwIDAlHZs
qF0oA78OxpDs1fAIGu92EmnmTAeYrCQaf7KgVeKLSSUkaRd/HI/pZinqEpd7fDvsOLiZS6xQT4u1
ZOBhA+rGU4M90sM8Dw3Y3Ggln8pyxBYncglcfLSDqifLdnH9O5NrMPIws18mxR1kV3C84lhGQ0+m
Yse/pdfKLgzxnBfY6twZDa5X1xFZRHZKRTZ9i/tizS+Ol82o4Gyr+4ANQibObTOY5bHbQm9FG+Db
860Ph7MkoyWOmlMbJwS+ZsMCIfVkDcVi3UdR3TwZwRpMB1JSWW9jlc6nmdPgRq56SCB4SlrtXULY
QIinTh08YBpQR+cZNnHIly2Cj2U9Wo9j55KY7m2O/dXySXApF6/3D6BE+VNXReOJQBvrZamWBB58
981P0/bFsOziqXQNYs43soCG/sC0MK4m7L5SjEkfgKuYhZ8Wz92y6Jg7XdWbD2hwjB8R6YFX/A2r
04oY4gyvOTkGXh/e8F2ts0kuUAVWv4lPPqYqhx4CCEZd0fYwbLGbHKIyWD+bpbtdmOoTMkTGdP88
ZW3zLnaa7jFBd3Mp1sH7QByOc433aNm8kU6GgAf3DPPqq8nJ4WSB3UprmeAR56HkpsHQ9JPZeN6f
qx2mn+N+6N6vTOcfEuzHbsu+G4oDLET3JMiOoF+at7O/5C6spy1fbk1nGO8FXKhnYffWeZu7/Fzk
LkzWYmqIFA2s9UcTzsXHdnTnd5VrDneYlKVPc2BWBdykvD2XVbfdo6iKPuK6Vd5ZSey9C2FHu4cc
N9cDbPHw3oT8+rn0xu5zhK3dFcaNcQQniW+8bmzYTQDdjsBFhgtoGro3ZNLXH5thrsVRcvAvzjoZ
3xI7Ew+RIGqWgdLwEWa2Dc2+c65zIOxHkluN07xN21vRxeI18TO8eVZizsVUdIBSsfVq4aB2E4i1
uHEyb33ebGN49JO+uVrpNN2SgoSMKd5W+ORZmB+zTrjvcCoOlzM+xzXvYsVng7PrfdO46yEPwy64
hGUR/wXT+CXyxfhqsb1d4SlGhwKjB0ReHvUwK8xPLgX4bCxF+OwlQXDjbJnAnqznCySV730KaeaR
zs/obE8iFPU3Uuy97IAyWjywNDkmkMPAc2ITNM44kkcmLKyHBIOZb0vmGnet3aH+4rhz61FO3gtB
XAp7Zv2Cx8xGXtaUf0vrIiuPs13Dnic5GaQkthA1YwUHS3hy0KHOZf1KQa2cg83/SKSNuYIYANvO
gVSU9o/VCMaLh2b1llD0kZqRbsV7LAqH9zObDdP4vr6O2FwdQmDojz5kS/sQV8IqCiJrJyJdevDz
hXDOhIBHKxjqp5Rm7WzMTJ1P8RSY2SEBmjuj/3yZc/wAl1F8IQZXpjVZ36feefHB/fH+LpaLMQbF
cYvs9sLBpzFurYEkkgewuuqGL1Y6R9qj5omOIo0ujDbjCS6AzZacGuA7SNcaymsNB/bAsMr8BoOC
vM3IIyLAbciiSAab42CXufWBT1X+8Lfau8lTw70nJqX9imzNuCs40vBwuctj4jrz3Zj1OYwP36tO
OFu0f87sHffW6vmfsalr31dxa7qnOi2Gi7/O/ott9VV3imOjuwsGL8Ctn4b4zUirdIUT2Qz4e9gY
iZ1Tr88e28UhOtaJ++bUFF5QH6IA1XH4B0P78Gj33Yo5IFf4bpwq+2SKGWo6OVMfBCZu59HO0+wC
imF+SJgETIc6rGK+kKCWQOb9gBzfeG/hAfcmnJXyE2XOA1qUPDtw4c27GT+0c+iM1SfkmaBsy0b6
lCOSzwWUhv4gJEWF5Cm3+WhFuXfJFwtX9izuymsiwuyr64/9DQFg6avbwx9w4yHAEWXmdOhvNlml
cR3zaCK5vWDw195ldlafMNkCBXOLmOCZJvsRNmlLjkcYvu9A0rCHc5ObMtwWDvT9gLDGTu6rbWru
22x94oN/z3ufzPvNqhl+4hIoCofa3TrDGXpuxm8xo7sr3CF6QrTkntfM6y5OOyfVwZuz5pR7hvfg
Not/CBrzK9467v1SLGgAS2e4zpElKe88uyfCy8o/NtdO8f72RA/3ZohuGnfqPvl4EOGkRtjxk0H+
1JFNWHyou2W68SNjuzWpZtd5XeMbl/fOT8HkGh/ScJow9wP3LC9LXmT1lfD3NH9T7HpQQsko3vYc
XRKMpWdItrUSiFOSsWajUcuOGQ7jdJF2lGTotfRxUTlLKNRD245oVls/S37SB81kLygonOcU7BkO
RQpwiC4Pg9TzgPtfGZFpmsxb9hIgnKWPzcmA4Ec85WlFcyUPpcE+z5PRZ2N9MJsR4dQBEIH53JIN
Sfsl9qJqmX4CLVsNtYO2H1XabVR7tftdY6+MLrACPfYVrrandZym7RF2TdLddDHjDdypkmZtCMKa
fTJZq3GYRuJTvCE/j5j5pWeiZJzuZBg1gIYR12v4ZmIRGd9hWU++rO0WtHhkWZnzpWX8Xr935zbO
/xi8RAwN9iW9yD5g5hlbFsBsUdrmPUPfxfOv2B8kLfFvWMpidjxjoL+eBxiOIZY3bSEOGD8k6LTi
OWfjOmC+IeVQ/cLETU8486hEojcSo8pYbkeMot0Jrd22Zo1gvGTVQPCRV4wQJBEkeD9+mtDZTVg8
zsyXk7vV9HnEwkA017iIGbKDuxWb/42GLMjOYz6PxhVeS1G/06781cZoXHA7EmaDakoSQYALOYOk
XMYgnaz+L86skmZjrrM8LixeJaEYdBdoj59Ua5yZhoTR9HgBVj9y0AMqtbZ/ry3ktKIrit3S98+x
w+bXPdFLgZbPWsykBifOaG9VftxCo1+TKw5fDe+pBovGhoXgrcIH5RAE/6p9VqK5wtCQJH+VdS4p
YnDHpbRUjSRS9Xd6HKOFV2K2pSd5SmiR/HY781ydI7QcQgldJyUEa7NaQmycgiR0bc6oVbAKUhoY
PUNSn0ZFC5LaJGc1Gj3Uk53JkpMzBKNxXcriEy7WbRpM3mTcMutzMtxvAi6NuHL6Xjv7OZ5EJ/4a
SH/r8nvOxUjRDkQAe2ZztyVEcEwoitj8UbHgQ89DrjIraqzaexiGqdJLhYKxODJH05WjiziAgQJo
HVsGduCdPcHIwPG8QBJ61aoR0YZSjdmmM3CvHoEqvM43Qy66lhAOdpUykicXeKDWhhkWjm8YuCeC
kWUc1gQTB6kv4cWdOSuZCGl4y2Edq1GyreseW4Jt3jBeuVqiG1eM9hXS2ro20YrnLjAmG1u8HT2e
VMzEZNsbbGjyK4FvD7VDT4ReTwlgNIjsqDlMLRo5g/rJ4VW36Scsy7AaALWKxcZIakojeUNjGpbS
e8gLtwH/06hjsLPUtZSWk4WEDf0ltZb8Ws3orel94qJb6QazSCK0ro3eC1lezSiQOXdvMABDWyqX
YyvZD6+rcjAcNwYmAkXRnCaVNJxp3c9YAUrfyAH+DOHuWc7JAbWZt4Qjxo274E7PobXoz2+niTPK
4kapScoavmrLy4IvWP+qZZwiylAMa2ZFDyqV8Snmvl17DE92PkKUrdF6wvlxXb7mlAXzk4mDb0N1
jtK8uiAtnaavnNqyb7V0GZ6Zl0dW8cFMyxHL4cXpwOn7rs3dl3RLckI7CUzzLh3nMf+9qiWDz2Sf
gdqOqw9JhebA8BCNkrQ+mP9C0tVDp8eMWogxKVlcRQAoV9QuBwqFFjpryfK0s8RJaGJJ1s0o5/XY
OKBpgyxR+ZjyKN5xx1PrfZ2DxYq+i5RW+rXwBnnQ7xR1TT+0uzhCoUB9bEpWB5J7OQgaGkTqH6pV
xNW3xsaijKTgdVxW87C6GCpnR1WPtBWR4thgYSw/DgL2abuuVQgjJg5qt+E8uPs6NdEM6UNdoo40
zEqC9eEasxY4Pi5/qMmo1YuEK+Uqb/htt4lU8wO1YxcQrShc9eLK3d4Od4W8A6DCX86xKadGis+k
arTe5teAgU0TFavz1nvwNkhJQzm9vNfaZZRBkueixkD2GshAgRJnVns5JZCrvU+qlGFMLJV1ehqu
5s69AlBM7BGhF8yKt0/qmvzBcR91xIT2wOpSYntwL/kRrWWVT2oz4S43Pmvzna5CMCNARnd+J8CP
1AyqZQJsJrcf0TbyyysrYhIP5PajNRuithfBMGSyq4XEE1WIfegCPO1IhCXtB769VMZkE1YcpO3B
auZ2qfUyqLFbns2SvOAQvrW9+OQEUvuXlXEXbqAFAHBFPy+K3A/OeurVLjlii9vJL2UlABqUPY+a
oK5NJHVENWQA0R6sUmRUeq0bUD6MP31WCXLn002oaNnIZkW0UPdNi6D0zVbCPoHZPa/bdoksN/4c
y+05U4qKQAT7QGCfQOKeMFLxakz+DOzoEbRGNL+7tUO3mzm4WzGN3U1MYp8znjGNEWV5B/wZtt3V
6km7Yh4d+cuCY6VfsfivuHcVJqrVADRnuiuqVKoOJ6xFodiPMBKwEzoUTomK90bPxDQ92HE7Oc+B
Fy27UiT6Ttocy7pshu99aYnR/uh0buVmJ8+c1mC+WBaB7YhSsIbkyqgZupiItYaorjl0NPByek6o
K9S9fcsxyJtmo1WuDQkHUCmJ3HnWWtNISyxfFTdCeQExR5AdQLNPw2JoiFwrU7llqs2LKZmPfNqR
eloGicq0bxJbHaAYw7hDNDfwOTCTuxM4+/LRtp0S5w7mJrXOFYPn8jQZHClP0A7IYHoiE4Oj6Slx
0iUoTjoXQWu5ohDfCvsz0b/QL6Dd7k+yXsbqga7TaXDixyQzlg1OEH7Hov3aW3CpzoIwmGk9MT53
+Ra60yGIV97/rDICZ3gl8WRfXjtdLUmEYGkXEVSj6uwHfca1Mt1OVl2tYdZGAEoTlykGBPYokpCl
L2DR5XKq682lJAiJsZNPaB6ncrCWLYHcZptudwHtmZ5wCTsjxyoHJ8o+hx+IBxLLJd1NdkeXlOrg
vaZJ6Dm0pgkx+JQDd63Y0+4P2vDN6PEdRa6kvE41L6dBOcBtdlyTo8v7osCyynkSNH2E49U5yghE
wWzB/F4iKrKWj0VejkD0C5kEsjUw44SB3wBhkktU+xgyEWAy0B3h1rYgNTaOWwGpC8QZVmJFzNTe
RmtqISJP0oRuJ8PJgv7009GOMCzuhKXipVqaFj6YksmoHXGKEF559wayCz6BFk17fSWH1StZQMwh
89Ut7O5bUXi734BqbQFhOm6gYmSKbu1ZZHrNdI0tB/GQeaTdzRB3uOdfwyhmxnDNkGft4vCadoyu
TD42ikQWlqZ8yPR1xfpbPimQC+RjuMSDfHrNmXLiEUOOjYd5Wrpmrqqj2tuA0iXXgnjVcj4HjrnV
Atqik+OLqteMPnlg9r8fQHpcIG912c+UHaYmWZIrIYW2+pi0YuPbW6cacTHzD3UiTUQv+WlElQ9c
M7XJ62eaPDj13TkT55dWGe6tVkD8DHtcjOvLRbkC6IJtKL05X176B+j0sEqREDRbJ2BV81rh6siq
q2es7kqsT4dsllfEAGS3jkRjK7ccXbJhIsnaPpp4uEHhVKLwMsfWxDspX0kIDW5zhXTlzNYtualc
EM0ONBqH5KT7NLOofOcRxzI+gLrQaslFMBS5RuqvbEULUp4vttLb/7ybijmZdL28+aa7gDcdIIDT
Qm09zhHI70cpRIWIyFa9guKNhn8giBXm5oFMd79uDgmTLWB8ICcT0zFFo1X3wRlCedMVt6kLE6nh
VezqRLXceiOPODvxVpGyYNB/Aj6Qt0hztCDPyg3a6r00JHIhdBMPawv1ULQ9yqn88tMiXDE4MPKR
y5VUdimKTxX9t8NNnQ4K3qbB+/1k0amPPDQLEIAmXCoaYYoxDrdIc70UhYeUA7nU1T7gK0ADjHLP
9No2SVjqnVZee3NdpF2EvJiSsKLU4fAIZamNkDlwvRNbyJOYDrGbiEDmT/h9SW+NrcNUAXtV4A0s
hKdxkTdjpUTzYgIEm1fRZuTaS0IfejcPtgQfQnntj0ptPxI0wmvK45r8LHsPo7vFKZoh652kqS/E
uCGekx7KjSJZc/6C10KgjCz+w96xKdAmcUIQzKMHOhgQu8B2w73hMCovtbY3qAyWLa4Kuy/nvNiS
yaOaXb11k81Jl+kq/Vabkh9FG6aIpXDJ6e5bUA0WjL9DI4qHqE1UVBfV7+zgSnX6idvI43WuKgXK
r6kBG6W9iY07S8V4YXzH+UczY/S+wKhtR8vUWtfXzkidRda2HW7RT5zqNRcoIXwPbdeg2SAwPiR1
VbVPMdrq9hWaOXBOQCGTt1fBXWbW7DCZ8gHROQBmU0w1DV7RGxv5zTxexRNWNeY2H1tziUgj3o8z
ZHVLwppqtZkpSNqNVr45W9is0pZL5n9D/ZW7KZJu2cZa0NvlzqTwOc/JZU9cxBbLXHEU2chX6euc
kMn0on02tKsFvFBZ39VRIFRVXl9qdBRyO09Bsbjrgb+T+YMlTu3lMQRO9N2jrxIsifeWBU+b5GhG
pKaI6gJE1IHsSxT+pQ5AxgJx4JGMG8sDIx6dWYR6E6l6WyqRf7pS/PewBUhr+0OnSInwjOQl6p0C
AWbNfA/aan3GRlxKuH/qdBWRiLOY7PX1AV+qovmRnzwfxUfkMeWUqJaDhjCJc1yxkSImAA1rtXPe
NOTSJPkQ2EQTLOYl9Q25H2r+nlrIykyaILeBi4cBk7wnSg1In+hBmXeMvtcmSx2K6/6xonwLNChT
tT6XLc7u4UExVreuk+RZLffRu6PKg9EBCdq0LWs5plhneIxbN91ZTUWvckHt1k0k4hiJpH3quhfM
QnIMtVNVqyzKfvJa9x4tQW/JU67xFMGhTraV3SQfVX1UcvxZtg1CBcHoYqXtrLTWoVadm/BC6QiW
Qm6hoSJgXvpfkMvlhD0bKfqy5gplQX4ivMKkvMDywnRYcFKJCzAm/Wn7KEOL/azpskyW5RdK/HUx
uyve/qG1nsDopK92CZWI51Kxen15+OfyKYMtYrdYdWBj3GoH1z6+FQ+xzNxQ5HoFC2i2pnqIghzo
n0Np68o2ozN9afCDxl6+alDVjHdOmubctpQyNup+F9lo3Rp46cbX9bZOLgXdmEzKKmZTnRQkXEki
lvYg8jXNcOQXetXWaPmFQXJowERsyPEsPipZSLzhvGXfzN4Q0Drqs6TmlKv+wNqP+OMInTA5p63l
DsVHyp1szPFclhc8NF15S62VwQhgKCGiYQzLI0Alq+t4WiLO4QcHpHugEsq6QGu7XVc20U1BCp04
QHeTxV3T0PVDEST4+L1GYLo8fZrwHCtjjV5RQ7s6XQOezMLpwcs1AKFctDS/PFr6ZDxX4YDmj7nT
3opqyFmz7qU4l1uYqq4vVM41swIPa0W61A4CM+oF1zyKuSYK/sVIAXk5UYa1ZS13m0WsC2ETflWO
22MD7X/xnpCLYT0nsdItbsr0belMeqhLUNR2/mEoYNf419T2Jy9E4mQlIzFDAZbKBw8UeRyPuT+s
7VtiN2JaTigYt+KJo7ZVnvyGiOHxS49diRuebAQv2Ml62+YE5yYGHLpuU9D4J4lGWY99jq3X/dRC
ikqvUclJ/N2aTqNzW6+1KF9qltFfnsFY96X0x2i64LW7MdfMq9UHjoc6dSfmdvzDbNpOPKGKi6tr
PPH5YFE5MLoFzx2OX94ZEwT3CuaXju+WjrV1qex4Na+NMOft3sYV5lSI3IZRL+yAviCh/EI3cSOx
HgZU3uPJnBf4X06fznedN/kCpIbznfVQbzhqIPBqcv+CuU2E+4+9zeI+zMrN7C5uHw0Dw5KQ/LPs
4pazQRZTJozx0QiKpVyPcHNh9B8yRoCLcfDqeC4ccs7M2gmY1hp4BB7HrZtXqE5h3k+EkkEsc5ej
yEj6yQ8ZuVLwt1Pqg38yeQwcBPWu6T3E0IxtcTDSYgqiO5yissE/OJNlLttpYmY1P5fCr7pvwqth
tURT6s33qEhHccHI165JoivNmww7CpydUbs8N0kYNLctiKf7GJW9MO49gQ/m95Ci3HxvTN/PwUAN
NOpfqw2+U3FOx2Vyp0MPzbwBGcbt4NUvZ2ZOGJB/QYbC+Orgacutnd3MEpGUeo+NOx3AGv0tO8xj
4Iiv3kZ7JSVuC2ibDs1RwGFgJYnxADPG9t9BkuHKHDo3WoVDPkXBLAqrf4ZQ2Vp57k0i3U7XQ4Wa
FPcGVZYNSCzUVU3+1o2yavGVCiFDujF9CUHaORyoFkkkUhJ4VfYztopWUr7sik29oF4vHhWdWL1I
ruaXVL+JzVm9imVtAd+JTCWmOnqWkVfOHPKE8RzE60mRlPWGoyBPNSKNcX7aazP+WizWACa9eRwF
UDb8f6xPCIqxt837HE9tZ4bPi7vVRnguBovhRZYF8oi0WTD93npSogQ04r0R/deZTTZHi9VS3Xq0
F+LT0IRx/ZoNhR//mEmIRyBpTmb1figHF1+JXuYkq2+7atxp/yvFrs/WOQNh9kpzsBkG9eVLwE62
ngXo4hhi82gki3PCllbiE4XyyMn2riThS9pwOMimzuoHb8yb8LouA9TM2LRJ3HturTEp0fkyjSYN
Z/Q4TvTEE1tzT0uB+vbZd+p4+2Ok8SCTzIdIOR1RhoEXnJ2hQBnyzS7t3DKuoi8z3OE+BD0vH7Q3
UH2saLpPu5HyZ6ClXFMRYYadZQmhlTizTbhTL5XpNeexa7v2AGnKNpCyEUf61CxRC/lpnZOcFsAL
iwvGV93FG+a0vEbDCj0JP4Aggrie2h8L02jNpx6F1Wny2oWRUVn+WSBefcG8u7gRdjh+Z/MZmlOw
mes5jrwY7c6a8qZlkA73gIg43ndTM79NGRjcDec68SEFxXyq8sm5C/NpOo9zxIM4gC+7PxrSi+tT
TzBld02ncvneuVDKDuFmz9lx7sfmtU0a/FlWOEAnVN3Bxw6x8j0+qO4DJh5OfdjmPF0vtle1T763
5K/QxdtnqlvJXc7dFFCucj6nTWfcBDF1HsXoOt3YpTWjxeaQbX6FFk1VKxsxfKGXT+56bn7ZHWIx
OsEpget5a4N+/0B5sdxhxprC+ugi9CqMILh4RdPbr4wgCu/R5phXY/4959YxZaDdHrouAyG3/Mm/
JgGd3iFjrOXfet6WFYhcwiSHDGb3r1tdwUBKbN/BLY35HTyKEhOS1UaIZedm+0h0AtPiOijt4pRz
QGJu14rboMqcU24580MeJ9YfoSmCr7gOZd+ztBjvYD46z/NiscoiP75EjW3CXyrdO3vui/A4gNsv
B9uMuzusNsSf7G3sDBOipT8Ny60vacJzx1Hv8wjz/o+Y8xBp1HP+rjaj6jLYQ3T1PHO5OLjuf7Ur
O32JM88/elGRXWZjiz+kOdydYLZLJrGjvRyxdGmfatehpGZGOp1g2FXt1amC7MciDOtjH/bpci4m
s/sO93UJTjAbAQDd1JiaQ1MkVJYYF8tj26GDJHsJ76zSKJqncFi6/myOdlWdpqh2IJqa2XRFJj5/
yyPOYqc66c2j7cYTxJDFvc8xZn702OPvt2SEN5iu3kerbsvLmMcEx+PUf4vdXQIncpjn+Bbu5pic
qUviYziuyQNmr314bujg3s9JNv+wmyHh9DaFTOSdvOm7E1/E+ejI1NN35kIsEZPoPDSPDY7Ij7wt
otUk3i7tNFTfSwOL6U95OJH4zW9cQjkf+Ctjz/xWG2Yd35jG5I+foxUyk/cYzkuAopDj9xb5n7yQ
O7QUR/kjWXLFQB1CL4R1BqiInIwxtUfwGhFbznlbgYLRWQ7V8oweqhge7RkJyS30nMa6BUcrrNd1
JYcgP4bRHHovCTqLfDwEFk8btcUGMh5OC/HZ1bNp2hVuSTBGseyvTsVq+NHmIAEkQi9/zggEgEk0
cKKhH7zD/If9vezW+VTV8Rg8LmZuMokWpmk+zGvCaLee0LFe7TXb3gmsR4KDWXj9uyyP0LgTY2Cn
UQdBEUraITcZsN+syOkEWRLMik5knQwIZsakNW9ZBqXzLh9Lb/sf4wz/zhPGUQWXDgd4IYCkYga/
hmViQrJaHkyuG2eXLOoD4sAOp+NA/9f35T+TN/FOEfz7f/4Xf/4uGnChJB1++eM/P4mK//5L/s6/
fubvv/HPx+x7J3qYCf/2p65v4ulb9db/+kN/e2XeXX+607fh29/+cK6HbFjfj2/d+uGNVIRh/xR8
D/mT/6//+B9v+6t8Wpu333/7TuT1IF8tyUT9m/6n2x+//xZg5/CvMBL58vrf5Of//bfj9vY9zbAK
Uq/18xfevvXD779Z4T9CGd4aWfS/JLs7sLyhCsp/sf9BH+e7kW+ygXH7sLWqRTekv//mWf/ADskL
A2KzPTJ6ZO5qLxAr/P6bG/7Dw9HBDFwJVrnY+vz283v/7f79n/v5H/VYvRNZPfS//2aTWvO31YMt
Lk5nMqGc7Yw342X/7kyx4iFl+H5US0pr+FHU+XO/bBGENOdzXtN/t2vUHlYW96FDvYVVVfCtRQpJ
Y9p96Woy97LWKah1pNp14avpFu+zNjsnS3UscPx6wLTQORiD+7jROz8hJsFwI69h8c/5wa8D4K8U
J5NeIO5bjpBgAJj75b7s+psmtfB0js65l5eHSKD3EI8GZgB5Kh4jr/rqV+Z3ROc37tD91RvRI8Y4
d2YTfEjt6TK657R8SaM3sdxP0cuwmTdefJfMd3WePfxvjs5juXEkCoJf1BFAw1/h6EVKlJ0LQmME
7z2+fpN7WxOxOySB7meqslT8wa329H/aaqsXnkKZG607B+VDqxl/nOY3fzpvIlnDJAozUregTMsb
x49PKQykjnuyfS+m6kBpDhMs1KL41BukJOurl233rbjItMNPEFGdiz9Zrrxt5nYghPDJdpDot+Ve
OK80eq4pjWvWfSEg5cAgl2N9EEonbu4jPuLLqntA4rkpfusPpds74I4d3yVUMNdJL4v2JIdjqzwy
USqULsY/ptyvA5Q8fxWRr4r+tYu/gbYB5ffi4h5h9aR+26vtEq6qZFMW3bBfBEYifbtTLone7Dcl
xnGHGeFS99luy5c/WbfssE6V7rSwpljms6XM12TlyFuT/ZSmv/MuXPJv5tqam5OhtGJJQm7qS7kj
s+Z5rdQ9Cy1PE1d9yBovZkt2kLqSPcf8b7nCvVw7atOtk++Zg3qOlUMz34rhmD30stMUriMlS5E4
D/R7fcbWJr2cFTbB2C9QIjxLvUWVEcAQ8aGaEmo23Ts7RzFjPKaBFRjhjL8Ta/m11DHLCHN9Rnp6
0ialcK3URu+6hWC80S8qetjMyktv8O1uef6pLYSNS7yPpL7+qMo/XR0sX9bTZc3eMd/s4qnweqv0
uumj0Uz1MDT5Q0aFe4VNSbvKN+grruaY7lxKr1wtligHB8C1MVQniB+ZR2be1Vwvmjn+ZBbOQafw
qw6mCeqvaExdI/8qm45FAM42uwRs0bt6dVqTe0d4ZSsfuXrfmM3eCPOhU4twzZaPlfkNoXHj1va5
xyZuawwBsS5Vyd9E3UJdLT4GOd7Z8h9kMVFL2b7Quqchw1SWGojpGk9tCqRoYj9r82WtlT9OYXwl
q8pz8Ols+x5IPLG/KMO7g16/D6CKpsoHCXzEl+KatjxNzEHdxUncUtFvqzmB1Y+e4Sb9JLHBzzKs
qafPqsrzPfqbNJ7GbRq+Ldn9cbr6mPz/awxhlSidm04s5oVeumbSHu01+0pE9OHYvB6sgX4IJP6n
In5zU2qTgBBC14kIz92ykxQFbUaMBrW8OVsSKIv9vIyiDUvU6exrlSpU5+WOX+2L9J3Nj9vcuopV
k2h37UNCyq/Hvb/6K61WuCTFdbGc2len7g1IPJNiTgWl2ON/I9Hya2sCwD6feX7L53TfRlHPCXJP
hz9qtG4u2Ra+WW0PMAwcgfYpsYhLnafRS0Z69bxAAkYJyfkT6dsVTdXywiE6+6q1ntWKd7pLbMY2
DCxdS55kYbX3OhHnVFf0A2e6vmvXN/o2D6XxdGtj6zNSERJNtX7PySyxtjQN9KGnWSlof5Sov69J
gexklc9lX12zxYwPdjGPoRk32z7qLEa4qjDZq/FOohfIAiSFvxA1nGrbCcY6utoT2j6Rn0nZWl+N
UvnoivWGEeiEWO2JsBwPQfQoYtAaU/pvSMTLBlbRTR3zH4yNzFsoM4mWyBJ2XlIP5sLOjmg9Fr80
lts0GuJLgwxV8IPbuQcpeqSMRuw64SIJzdb0rZXXSBfROZq37iltCaUrJ3wDjV6cLSNq96QqzTan
aDU84aFJL2kZSTd3RsSJeEAVTUxEoNQPtav2ZjVxecgixTzY6CvvomNoZXULRCKhXCKI05/DWMH5
Mpf0vRuaOTTWpHnmwciCfojTM73Ncop1x2Byotd7kxkPrvYGv0ssWtgXyea3qxlxD2KFa9XtYnVO
2G4dP5rgtcNIFRP2yXn2x1BgYKtZt6IRVnLwjVEbdGNnB3HS1IeHnceV9V+q+LsqxB7oCzMn+YKt
Ci2+PsS+7Jox6Diqbh14JNecHJTPHZVnqCXD9DsRzuBuhb6qh9VCxEIpYnDQyurJAtjw8MS0117b
xmA1X4WxNIclY+PwsOd5S/yjPS68WP7SK6x8iQ0Qe9bKY94My66wfb7kBltqG7ksP/PDgMYtMMet
9JkSfQ0Lud0JlnBXOMlHERcuxmtsR8140FfrnuZrddGtLP+DEpBoKjFnR5ZpwBVKw/babGl8UuJW
LMVoQ8a0UHdzW5sh3zuFgAkdJ2NOqscqDyyz0VA8eFO6mACzF5GHUWMIjKYcwrJ9/Ne0UXEZdJbX
qpLfmlosOwMtn4ubdF+29uusSSJM7NlDD9SeRyYMmfUuseftyIbWvC5bNk/U628iA0dOhyU92dhG
PKW3131ubvoe2XbrifayLjtlo07afmKcZT42LNhSZvfB1PPvZMbPudE+2BwlR4AsLuqavWlpf+jj
9YKc/nkTFv1qtR+M8VV2pa/qXCXR9geJ0C/aOg4LrIZ87Wla7AzN3ploQ9MljPTzspi+Sufm1MYx
7Y2dkyPGpofP1NmvybKa++S4lXZKXNS4KyKbG6q9EAtwdJbyGjujx4Cz7Y19VYmnGhdypBHFgZIB
gArdkK4GIufVgAj9xHdP6XAXeuYcm6Kyvuqon04Yq2J4swnPf6JM6pV8+4dEH5wTEn7MnHnJSMLb
FD064Cm2cTDIJewqRuFDUpPpNaAnTIOh3ZTS32anCPStx/il9ZOxxxJV4RGqUzrsTnWObaNZJ+pj
83cuKBkTJapPU2fmXhIPyq5utuQZFBtXIjnWRfhgf/n0+8qOrFonlCUjz2kajAA3hArvnwupctoN
7RpWCzVxsocAw9iPCRaqqauzXzR+7UtNtxMkYqM8Qlwe3fVqrpEuAtt2bVLudK9ql+lqSAusZmMo
+6xY2g+mq5urz5qZu8qUTh7U2AovYLO+ZtuqXjrm5MdeH4yfUk1qD5/m8Owo4hv/FZdp0WYDswML
91tcU8iUrSLwMyR5ONpV+qqMs3LQ+OjulCjWM62DhaYkNoiltJo9MzWUYGJCEhnJ4SHc0HxzXgxv
Vufy2KWSW8NqtTXk/NC0vdZoe0j78ZHUjE/ZM+ZEoKQYH2ohQcCzPYEmOGY3BIA5o7qSEQBnNNI3
RozRmzmNzgHN5MaPOgLA6SLqE5whnlr24gQ7bnW3zNE+NDK4PtkyFEdNQ/HvleVGjdis1vc2UQqL
ltE0h1M/7marHC9Mc7PPzinsw6Ia+DNZjIDTQic4/d2KRt8vDM/JQxx+GeagcCBqwrfEqF9kbb+k
jrHDAQ1DLE79zrTR/RCCqOCEA2fhGelS7vgmhYsn8BJV9ZPdLe/sE/x5nZ+QjmJjT6ZlOVGw9347
VZuXrWKD/xL90vQ5LDDGIzGuzqmiAs3gBlzt4qCM9as9l2/M5MMMq0ijLxxP9Sv36hEAb6BUExOK
bikCI86+xKiqrinUcEmtJoA3vAVz1t8ATMReO1bYRjH4OZyXbpZFl0LWl0ZNDk4PkHirvSKfm8Ax
4/c6X9ymjK49/mgqP6U/1HUCmcHO8RjKqXQHkcVeGesfG9LFYJwkXz60BrY8v53FnLgHgPiYa5oe
EZU1r5KtK4LcTX/dipQ4YCjuD1kpRXCmyrDO1M5vsu5tKzYHaHw+uKDOmNQV5rG0HGIArTiMoqK+
tux3mYnx4NtxHrkKk81gacQxtvSQgLWXVf1Vp4anNYSJTN0uYuTCjRJYhMvDAvZmXQRNPJylxZeU
UVA6kggbseyWFQ6yavxUaxq0rLeYbmO1AwvQZZdW/WhAD/x11Onv2BNzZlNq+0nBVqlIefRVQxEz
bxnYVhSHkq2mOecnZRsnf5nq2EfQCkubepR7Q5SnaoiPtiqfYtGPx0oZbwiyVDe1DHtXONrgpn3C
srnzDZIhfDBIyUaUdr8EAB1LOpbOqkJuC+uCmpQVnozTvZFq2ofScUT0iWkST5T3JmBgxXhiA2sG
ZV+01wQPSKCqRcoOMbZP/Sh5KVQyHEMZF4Rg4g/eg+VIjiItqrdFCCeAuJ/cCllk3pBo1odWjOvO
VLpuN0RNKtyFQOePFi3WjSnv9JaZa3G3YJvtFWMawrGLGIXZhWN8SGMoLsnUZpcCRs+9KgTK0rrQ
pdvbKssy1EkHVUnLD+RKOPeLqvxerGL4PVFvHIdtFEfFTNQ+HFt1eHNABV/HvMqOIrGLX2bM8g7V
yzTtUIWgHsPq5TyhRBpwVsnojn40flHHlItpgnq1uTJKy9eRDe+vzdST3LcZfVXM+dqIfJhm2Y+E
mHhSVtar0bWSsWS+POVGo5w2NaUXYy7om1ap3iPZYvFNO3Gp9Hg9lJ3VPhEnbcBnIxGM8BSce4o/
bK155hLYTpuu077ZRld9sGiKeGjW1WPkq98dx0g+F8fqOrYva/8x4imTISQ9+c4IYTmgY9QDu8xr
VGrZYSOh/bDEpLS7ztDJl0UVWL4rilxfVmvOVzNxUdu940mgN+9FputBa1bxzQES9TPqk6MyhQXM
x5h/G3m0rCTabUaL4SeSariNFi0iqZjrKXfIhnSd3D72y0ScUg19BZVrkM3Vme0tsV3LAb8KduLN
BYja++ATZhcFwythUDfu3d6dsUBjCYncbNTvxGPRx+CvhPOQ7lXyyTxKTkbH1ab+daB0uo9YRQZA
2I6XrPy3junwNBXEiP7vkadTD0ZDdclyZIXm5J91JIudtJKQpUpAHix9d54+Z0bvuIk9U4blXwR5
GvTo8rMry6fGINtzFEr8aiNCxtXM2BrJ1EgdIWevqbbpVMy0l8nPxrQETrI7jcrHmEQHZywCwL2j
K/tpwt2xHW0livyh0I4LcW8kTiFsKIv5XMsinFh+YnHHRd2UPl3po498thGF8A9n3JgIq/x1eja3
N/b97lowdmCihLyRZUHyqqCCdjetrn0q1gN4d4zqnQovT43p+tTmIpt/g7xuNZUX2RJukZV02Y3F
gN8k+3dhQIwgEetX27imjf/glLYhW8qCdwj0JYL7f5lahVlp/WuWlKzeUlz6Ze4CqyU71ykjfa8S
yofzmv4qz5orndWBr/Kv0GzpamMkgrgfwjxevqFq3zjkOPOHreTT/gUgEijNZyS21TOZm2QRhISq
pjMY2keTlk02B0Ju7MxN4Y+vYtY0hXgf4j7oy5bG1GlOI5KBE4wpNWyTZIcD1cFAGy/+lpcoA0rm
hQZeWKWLQ90+a0UYZ9lXa6qgL5s/ZELO/iM6EsJnjsJURAgmqlrfcQvZbldUOcuMcgxRaeUUEkA2
iVdscRGowitl3T/HmwoQtLc5WkhPVfvXvF7OMDCpMvP6vYtb32nsb113Jm+oqnSnKvllQmc5Wvdx
EKyU8u2idoqbIFZOMucSR4rmjeWQ79sMUElDYn3Qaw1zF2f9HRXKeXQi84kzew7iqj/p6bS5alc7
QUUAOGwuB9twciZIrghMwgK+4y3jITTb+mOrlx91HoxwezSiSldkQWzLp3zQj4hJfIYa30WaKmc9
Ns9jLyomaKp6HSvTuSykRV/zvrN2MwQpmaynuomCMR0lt5Lxo5gVl4zlAA+TvcvWEfZH/a7NmxUQ
8Vh5sxhmvoZidmG5d66SNLY7AL84C0ZP98cWFPobTmuce09dvu1Y0DwTQclrjudupfcO2s150mTM
91WVm8Jops9pBKoQdRpPCxbvWmM/W43mCRQ2BXyVHEBbhHbEU9oly00tSuO1ZM6YIvkKSXPfPL1I
rB0JNlYoa+CyUDvwS6e1/Yzq4g8u65vc9CN/knfuxIvoiauz7G9csQy4CMihmeFujOL0YKSPoGqi
F5emIhpM1Lc2cpgzGk7s2nm6kxH+YLMa2mDV7RPxyx5Jr+svLiuVWj8NJkZC5zFXGaNKJfNnZe1u
U6o2V0oDdAj9ifQajXQ+XfPtOXvOHWEd+yj+p05JHpAs9sc0Utig4Bzu0El57ZHrMUfjkOyWMYwB
6T2beZtTe9SkENbqZId9vsljYzTGGRBGfK2FTPe96oBjm0dmM4h3cHFoOJzUW2FGjZc25jtKbLzg
9uBLq2luXDy7qlWcvQpF5TrATcb/yADUyK6qWd5to+W80v5Ozfb/rcQvEhHvyyMKioHSxq+y9s2w
FoRyD2vuOoSKTlORSX8Y23cCslK8i9d4IfwbonMc1b4ln6ekCArlWzCPu9u18Wh47BZxzNa5dGL6
fZVrjh5sm16rqAcQai/jNcOVGah1fuiiTbkYybgGIA++RrulUEy795a5GIN2Dt4RJRCWmiJ2C6fx
mnbF92wtzTlTltx3Iv7lKJP8lDSRXynXSRrLEa0GS+ucpsuaAjkJJqZtgGxND0gErlwMBg4l71pQ
qDCdHVtsLdGBPJsLm1B3YmfR2Au8wzeKYOlNhJm2GFECwxjIvqVBZv76odhmf0n6h0ittAyvb0eV
rNpp13Hm5pkKUlS3W9jFEV6kfQeKYWlMNhafeTtULtw641ShpiBEftT3Fd5MJgiUXfXQ9xeuS0xm
08o9mDU/iYDQUwM+T238nnmzZUDlx57OLxEGIB7YKJFhKWHPGhZK9wlx+ZmRnXaA6vrZrbFymkaz
O+b5DE0pbvaZUrISjjZWn2VTkAywbe489uo/WymgE8jxDNUqdUXJW0Ju9RGV9xCo6xpMUuO77H7D
L8jY6kRL5FXGfMZ9JoE1WEcWNV2IxGTykW3Ex1Lt/4yEELxmkfkvqXDJxPpxZJQ8J5UIpzHhRoqd
GbQB6yxSThTVX/Ky/93axnfetA7b/kl7BRrzymNwY3mf+o0W/6P6kefGGY4Y943TYohTPKGmUmJG
wahDUvA72CenJQqUIld8TLDEW4n5EDda5SEhq8BHahdglDe6hqsZxx9iXBlB6CWE4zjbtZk8lnFa
PShguVuUyVlm8xEl7uwJoI608czOmHyOJFJqHFVGUJbZMe8hhWnZJUGuUO6t/LXKL0PTwY6zfAB9
YbRaJne/WYRWO3Aull5lCQtHHk6vkm6YGWJoQ+/RleQ66erzSDQckLY8GIiUpbhxrmTFLmhEliV0
in+IdYySB79WagGFtszRrfV7TRluhK/fjaGMD8Y4X9WuPXZzDcpJrk9jzuKoVf5GuNeYmqfGrgWn
gFV3rq/WGJPwC/wOFjaIoUJbSez4pXTKD6U26A27Ylc0hmK178gmz7RV1yEa/wLr1s52rzsuad1N
IGNjvq4iPkElz9GPbB8DbgzXbmou7qdSFM94u11Gh166OUcUA/tq0DN/c/od2aDHGdmkz9dPCOwM
MbZdnydbQSAHj0p5ay1ezCrxsnLelXlv+wYIMtwVd35WDOxslFBlNW4fObf1sXRsHE5mlTcOEfZV
r7cTiXuIb5MzROPKqzZuDStK/sokvqgVXTBpawyEifCNDeeD4I0KfSKTz07x7fhmPob0qvgYjdTE
v5FdJ9IfWdrz8o9ZvV1TlVcKwlf0sI4YB2Ysn05bPxPtwt2DDKMa2UrFu3aDI5csYlcazhecFHfk
mZ6BSYph/Dsl3M+t4ndGWJhPDtqU2ExCcr4vbdR6RF2EBV0j+ny3UL9AZi1eaf6ek+hXzN1mNnOw
kTgu1de1u5iVuOjLSCKO7tmK2I+TdU3TCOK93XIVZxklIHnEiqIGHbO3u1nz4uM5tP2kbRnHmRuP
gLLdHXa8ry3siXtjIXAQWqy+ajUyJZaIcQSBA/DuiWb5qFeAxQ0nKr14pL/D7zz7Gk8xoaQWE2u9
97FDClfdxCGuRbwnQ/qfU3E0wvgggxtUMAm7CRf39HAZtY8Q61JF6bK6U5PZ3iPw4diMVXFoAVA7
/2PKOyoqBdxFVyBOi2rxnI/dURTxc5clzNf1ayKK/NglIPhyZUCMNJzAECaAuMUcLnb8kTfJde3y
gxp3hd8Ui4XvDRRBzGDJQ7U08f0sJ9Qz1ltWtz+KwogVgK/tZhv/AzE7d4sTkNy9gaFXVeg7oZHg
LeSwz7Bw1tP2Ukrp2nQqz1OvZ88J/BOoDYLP1KQUU8Dxz02CRyAfrhuIo2SF3JRuu2H9M0TtVTFe
ULzs0dh5RlnQx3XshIs6xIRAqlT1YoNwQ7pEP/e3H5KQsn4/wE330PukB+SlYTVOO8Wxw5TxWxu3
7LnN0Mk0qozOrRrFn0EYoKiy6tNQQUnTX828v2oc53HSPqVS+MtAB6ahK+VX078crYIi3Oc6Bqdc
vgt4mp4GTEV1kRZFIPRHPp3iyDA1X5OYgITuXS/WMDLyp0SPQ3K5kQIXy9mwkp0e/8HR9TSuhtdS
DYgVTX8nkTL+yOZx2y58KifAvv1pDuiyBoCCoaI1n0XWfUerAPj6kBmgRJ0Sb0uYCOWgMoZzkRO9
CoEgKbyGdjPjGG6HMDP7YMi46hjKFOYXDluOiwkKXeZ41IBHy+DXB+4MpzyNXhGjjezxmeTlump5
5lgoh82m1SY5y1ReMjKY7l3ct7eqZEAI/2Q69J1wdqg6QOZoXfpbAVyyq0aeaPHgQHtdP4NDK6c6
h8mtk3ZMHW+fSBXTH2oCPuqarJemGftjpFXzbpgQP9Zlpb9XqaR5W3qO+kwyX3Q6PQ+WpLlCTVC/
DIs32CB3kUFuEf/0uhUflJwjOtOV+mNUB6y9s4IOrcvs5oXgDROrcXYtYhW7dZrBXMtAXR4XKyv5
z/e3nHLgdaGo90DF+pras9gzPlsHcGBZ37NOvFlDRKHtFF/R2gTou9mCFRyitRyfe0VHKo0tFIvw
rl5hwkVzFbklbUIFoA1GbAxgoI6O0rFbgDHFH5mZN5Z373LSD6SI/cxGTovREL7WQaIp6ORHE36d
DbOVOW+zGFeHrHF2k9pVSXlbeseJg4ZNWBN9csqnqMxHZsSaX9K/oKxnah3Ni9sqvC1zsm/Yauiy
JiJNG57XGS6TXZe3bh72pLyRK4rm1bB+CWm8aLM4oks8b0W3ywyklbKfc37KTezjPLuh7baoC+M7
8q9jqQ2fOreru3bbw+OCputBa2VeCtpeT+4At26lkvg2qvSl1jRvXtg/jqxt1PwSRbXClHD8beQ/
nToK4AqQTehS0ZIw8iWDuXfpRH+GhHkWJE3ULlqBjKHxbYe/WBeKU7wyoMiSJ10bn+1hYAmzRTtt
yX+NTp65Tdz8GyPQUkpNeW2mx26R1U6rxB47CuEhybKvhLrT9Da0Nui4kO4oJAHX1DHSQuedwvBJ
A/5ChZDeyMCm3lyfoGiAMjEWBKDlOdO4TmvN5u3rYmYEjzNZLX0zIi9mXrHZ9UxI6pYPmkf5Z7NZ
OzvBZqQvjwVj5DaVA2esKXaNQcsSDb/WprxmUc/dbyd3BT8IMk+bPWX0MmqbpxTyV6WvB30Yr0NF
1jmziihpfqQulDCWziuRAC7YEoa9VtCRQOjrY7uzK1vbW2u1hmgGERBm0vESXee6LvSnhUpxKLXb
VPYHk4RITMzxt5qUtquY4pc6wh6cevWHwBjHqzL7yBY8dlt7vCWLeo0cMmGV+EpOuW/2w6cU/RUP
QSis9cVyfjtjiNT/ifVh41lDHhimltLAOH4xG0BORZAr077I0n/4QFoV0IHKO6lMsQddjUAOWBoI
OXpGLKU8ZAzXYKK9rOPdtgBYy71dlc9LeZe58IfBfOgBCHvfFINUu7WjbYvyQ+wsp3a1MAzM8pFs
YLCHqdKTtfVF0KrRNUPa9sCgb+621ayV6GyZKFPc4rZawqa1dtkDANTmdO5OkXhKVqDLKc2/YivP
yEDuxpgGYlNhVY6ThtoxfR56pLYiW8NkYW4+cad5ajx8Fs16LCz9Lyjzo+moL6zafELaLsw4jrSr
q6ut7DnpL93a7GqQ3KW109rVt6p6h2x5Nzo96NisU33o7nJHtgsDdtS0PHJsJCnDCretp/NoK391
xJ6Qod/apvwdWeVpdaZ/Y9H+FSLaKWMU+yayAk+O3Z/Bzp6FoTOLGrsX+LbcCuYhhY9oyvjswDxV
gWItY8aG74d0gynQrX/Ijd+6BUOOuj4mXqV86or2PAzDNZkJByq7CUWDU3pOzTk6bvWpThhB1kvB
/CkrPilyD0rbfUOl/Zz7SNvROZ6WWX1fp/anYrHrSgZ4jL/Fq8KrDV90223rv83ox0eoxQ88ApvM
cPOb8TFkxlQfgzRpbw+2tbTXm20nHgXG7qHSsAqVNPty9nVYgHzEHNgXv6ixynNWlVdGdsRv58n/
ZtazKJEwJdBasUOvP+h9eeWpVIfZHv1CYVNbwAwkZufcQcXwKyZmbi+HldVGWnrWyASvXsXBbifF
NVHK8CgvxzQuQZPqTG4RqKhhYzpXFWDRGbRaArekLN96s/BqKX5vw4AyKnkdhbVTU5LTLAAQgZbb
ySlNVr6+hi1ZLLWa51E9VSwevK6Na28gQgYyJDoOmsAdonB6b3PSvUimP0bm3Fei93zQH8ztyp0T
T78GEwa8foY8wqC244tG2e1bU/cLrt5Zp09IQoickas3SDRM490ZUqBPisGUo5+CdRIpFJnkG1jp
m7HoyalaHOnjdzB+a0L5MauOM1X9nmf6rLJpvmSandN1gU8o48dW6vfQy68aGaTBJjUbDA+9sYqq
qOWE+9weBOSZoAhXk+WZPC6EDekBXseNn+tEngJWJsu4ZYXuNwpPEzJjr0ADUUQNhqnr2F+c5GkZ
3lMr031SVQ6ZbI5Q7/dtO73YRdEclIZXy1CjV2MwEUuMiGIQY7uQJY6mtnwaWWs+EXhp+Wx075Dk
gOGVJ3WZnobUem0lX6EmQyvBesVEzJ1LU+wGQZUTa19R/dwJRG+Ns4UCtz+bSfZZZfLSMptmJIfR
1XlWUTYSFPkRm8WvFkv+bpizey/yPxPKw8j6p1E24NI4zobG/sM4ymEn5h3xk6vRoF5gC5sXl8dr
kdUhCC4vzt5GOYbO+JIyD5iDXPdx3rqpwpID7ChJHOBe0RyuzIyGMpXHyhiVIwjacwIsWAALeEsc
T70aj417WTFyfm4TM3lN2yR66RQ+KKJU5ShJPPuHd2/bl6Mm/uVWkQdFMlV3+GLNj5bY3DByCNWc
m6ic0+QpLaHC+NJQdVav6/CRo9R6QlBb7ipbWVEYjNlpBU14WLdWC+2k6s8rJdC5JF3gd0RsC1c6
fasWdSatE2bhknC1vbBs0mTYkX7OZvwNlefSGdm3BVIrwO2APYe0F2Y2lgzQBTZnAkS6S5ElmMa1
Ujmo/fTeg76igGIKGmiiegf1ZrAsl6N2VAs7ZqGZ/yXAxuPMDZJYhJuq+8to+kmlXus++VjtCTGb
+d6naEzVtGofTdTNqqT0wcqzMGDZ/tpmpniGVPzH1L5rCguvSS03H5VL1uS3Nicna4z2ggHEnjmS
2LFhLoOWuGL4SsOtTa0XhGzpy2xCKK2ZgffgV3AF8pYtRQ8XshifalP9xHJ3quWfDDNiOtGBsJkZ
2D4P7OezfJev6PzZUUVKipHkglkYu9BZNePQYucSmzcyWfYsyUGc5b6lQsdkt5iIfTYKH4LQLy37
vTkOM+R33lswEfSYerz9goy6hqNg2hf3AsVIj6TGXrdvzYpOg4L2FFe86UUs3KkWwcJaxK+32VOc
NQdDssRdY4SDMv3onGh4dC8tpwqI96wP9IWyKauQZ4kb1F6v4+CTKfCgQ12WN+CSU2inY6AVSvSZ
o3MMtZrCWiB6nIvEXzbottVuatJTna7P2WOYtGRVFMzC7g9r79DhLgoT5+lejM45mmzHjQcCcqG1
LQccmnFQWN1XV1rfQ8QIWHb5bzDu9juzwSTUNofKHz6B58xKOFWPTQBKNvhdqELJNvAdyw7U/FG1
dKnpgWlEO7yYllsUs9eR0xTnWwh97mMbulM/INOtjF26xgiWM+evIzkkGbCILwsul7fiNbpkJi4v
W2wnUc+7CRtajl+Rzji33ZTE9/+oO7PluI10W7/QRkcCCSSA2wJQE8niIEoidYMgKQrzDCSGpz9f
+fQ5Ybn3dkdfbkXIYTtsFasKQP7DWt+i0iLnpN4WIsT8+Gd6JfKPSF6hGd91U3rrjp/ZIJDq2BRJ
trNuwbSUbxy63Dwzerhmeam3Jrqa2eEf6IhlebGboUHvdEdpBiHYzT966B07hn13s0sHMPEPDuLR
nUOZXRI7HrRiYOZaljmPkpn0DtmmF7R1O57OPrsIl9no1ESAfJ7XMWkiz5PuZ9W3dSiYuIWJ2Z4R
ANz1mfjGjhsfKvZVxNdOtUZFOVT8FCxq/7AZ/Ed2jPv2s/4y9p+f491b+7/ASmFaRF/+z16K81v7
9pv14o///p9WCkf+A6uCvLox/p+FwvoHJCtL2CZBFMjl/7+Dwnb+AXuahE++BjJLXI+w1X86KCzx
D9uyXIkZg6YKq639nzgopPV7FIvLn38lclm+NJm80MZd42w/3p4yfFuYPP6rXgc9kbhSP/jCtG48
o2GTXrCYVRn+s2YxN6h/LAewa33FvXTBPoDZoH+1IQWXDsXp3CA5fFMliyB3YuE70WdS+w4Krlq2
36O2ucDM/jFcO8Hs0bfi47y6c2iJogxI8qvCljCIMGFVHpTXuVBcMWdlMfRm89xGB2xkcPGR8Nu2
MJELVWw1kPfgpEplUJI9lQErXtGr1rn1E4ErI1ePQ8pL7odkvMny5mPces6r1SjZefMATNovluiG
gFE/K1ZYX4hCre9es37YyOuOfgEA3ijZHQ2NLr8PVDoEfpnTMe/HQ/GQPyjPP+Kmv6XfSGxMUoU4
+QjwiuQJDIx3cK9dMRTPMhR4vCOEhS+dMNmrtyRNVB8+XnJ3PrN9dK3TyvbVl/scCjQJFt5qfyA6
afdAkO2dGOYlWiTtt8NuKEaKm5zm2kAN6OYcutn1SavChqAPxakDyl8HyhRXx+YicYovQAiYY5nH
2izZCrij/IXep79PtskLY8aCLwC33ippx0HlIg6gqrgmZW45FVX1Myd9FQVHbDHpZ2y9kg12sIgB
CLD5EX+lW2Mfb80HnB8v3BKWyV1GngK2wTIkiIQl13XW2uIW34laZHfVPMwR6SR16Ju9xUx86J7H
ss/vWXu7h22h3ykMnd5ycHpUesUL290BQVz5rkvqSrBmzR4aMS2Szqf9hoH0BV+SGdWjWV2agct2
arsfpaZMhiSQhyZK/VuJnS+CkvpuEnYeTKv7WtO98jFymjmdbyHnqBea4CndUy1/4cvjAT0kyXm0
dY6+UC1HbE+PqzPU2FfLmJqgEYF21uZLzEF6WAr/qyNFgQhqbII4p/1Lptpm6ToPZ1iO8YMYSX4f
0tW+qe05eZVAd6ORUyLs4DSMnET+Fopqyt4mlbiU8teLfCrsG7er0XuXpYdsRVzJz2tzzofaPQ1V
XPIZDAqxLnjpoauSADKejf+fjiNGn0cNAE41aye+vrnASmFMyc4gJZc1ZocOs+87/YtCTd9VSs7Z
btwozgo0cpE5CKRD7j4z93D3yKwBvBOHlrWk9wZfZJSBueNQNMiaIKckKIg7CRkXu3tgRNyvJkqc
0lXIbeMq3duNlscyvqrrbAjuJgnJLwAgKIJN3CoTvTyimrK/MYeljxTkyXKXrZMV4i5D5Nb0yEQL
W+xqtZWRTpcRbwpVBZQFVhaWNWDKzBYQ+qTycJTJ0+L3aGx1y2ktkT1R1bDF03kSuon+Wi8tqx0t
oXs7nyvcqUMl5Jt99UH1i/pejJZ5WBrmqpmb/XIppMJRzxPKF94RS7j7um/xyRpJFvl9ZeOC4Ga2
62QOk2QusYH7OQMKBE9ZprCsN8jjEd52d2VTylPv52voTNRSmbmAt9OxGZF0PO3SuMzOdVNzq7gz
2T5JskVrNV/DLLiFATJpajNqRlVlb7PhoIcs3OZMocrHT7zu3hN9fUQpoE/VtL16tlcHuU2updBb
GhoLK7pixkVCTjp0v3Zwj9oq1Z41Vvp/z/DfHJV/duDh5KPKXRHt/uET/OP0IEsJHQ4HmIlV8PfT
w6jboptlXz+Q5X1zzSRxuBkEKSa+UX2NVTIGIBNOfzpS/+kC/PNr/h5GzYnlKAdplO24nu8I5f/l
xJosLHOEAEwPeuXFmI55lwYtcSBd0738/Utd/6jf3p4Sjqc8VynJKc3f/f72VsP1+f5d+QA06Ud3
nddt+pxkcZhpkCGjPPz9y/3LWfyXl/vLp2luU5LmiycfjCx/sfP1xUjj0CmWMyiL/X/8Up7P0NaG
tyMVZcTv70w2Y1Eg8/b5EEG53OXDJbcfAX38/av8y1elxG+v8peviqVFjGKGV8mn70t9jutHVsl/
/xL/zVeE0IVLkGQ3y/T+qG/+VL80jY18LrU9UC9esNpnG9X+Yj8K+9cyvv79S/2eaMSFp0xkOJJq
zPW965X3+2eWc5nwDen8sc/yR87m77U7PP39S/zrB/bbS7h/sbM6y5SxxpryRzM3v0+5f/Kz9XVD
xfafvQy3D/eP75qWq1xPXYvaPxd9BGMzLfSS7IHIAwA0b0b2pbD/zW1qXn/WP988vMgVDahcUE98
Neb1vf7pm9F2n8QUxMlDnbOGmyYcNA+5/5iVt7XQaK6ZkjoM8uNvf//e/pK053q2q2yKZtuVDP18
6f3lM8ylzlJT9uVD3fj7xd++pUmy91n84vGdPNLmrBMcIO0TgCNDMQ//5s6SGJ//8r6pPjzh8uYV
v//4+f70vsnXWVfCxvKHJWGXNmqN+VcynuoXLIqWiIFArTVWDN2ANUU0Emgl5A9rsifkP82LJWY2
ohrzJthEB2FbpU+rUJ9L4mQPWcMk1/VH91BL4UYmm7mA9C446ClarpyHMY1qRhm1qR61Q+HJaAAj
gvnNvCJDh22vqtgBNeLM/+ZRyXV6vWp+/8JdiyeYxS9TMga83j9/euMImHKBf8y9dwsLU05dsy5H
L3scrXw5An0aQoxcxYuVD3Ts3M6HechNsQNCEPOeZndXm0lxR0We6E5HaDnj3YapY99m6YczSPXg
g1w6p2Uex3s1W69C5ARhLqYHBynL7FPf6PjWpcylK5mti6A3R0dVrUwv4EQkg+PdJF3ujrtpGhrr
5AjorjWskguJ2tVz6mftgT0cJoZUJr+WDqPFRoLrfHbppSNAUHQHuYfzZ2bIg8SxYPyMnWChXd4N
1ZDUO00NoBi0b/MZgmy5l8NVgKLTMVRe+wosxmEmYkGZxVkfLNZCUotIoTxceV3NogjIEdyZu2Ie
4++ShMRd7q9QPFw7hVHS0ZNJ3dx7i9E9wa9uohpWxg9VTMMauG2c3ipv676CI+uwQ1fq7LIKZz3O
QqsAhwOZJrXfsTOiwXTqCUeNLg4Oqag/AQ3OwTK4IkwwEUcL3VawemYSSeWJk+dRyDBQnfe9t36Q
+JTvhlq/unhNQ5s4j8gvLRWUa9odetC35I2lT8JqXxJSmZBqLWqft3UezF6O43Agx2rsdIGQXBKX
1HQlnxTc2DuBgDQale6CxdNDQFmnMKCm/h0a/u3SZbrej5BC4WIgfkn6FUltgtML08ZIaWu3TFL6
6UgcVhqZrZyDFAcEjl3mNUjYhXsHcQuhRgnryvdK79F0CSvf5YA+j1s9fmO6zE6J2D9wqFm3swzR
7ZLOG09mlfs3ZjnZt2Y/i9tezQQxw8A4Z7YHoiUmf0hpNlDbIliYEXKT742h9ezPfHLuqEpxD1Wg
B0pRNE8K5yuXzGR/utS6Vz12P30O1fZSe2V8Wrx+Pq+OtG+3mDFQqf3tqZF+dwMJZP6VTN67rkwW
aUWv9iya0bWn7bLngzbux3HdHovrttpDnXNE44zrkTjle08tzPIpX+7pzJi+u4Pcp40adjmZhjuV
dDKsHf43v0q++UvCIGxQGpPJwozNdKtf5KagP3LmPKgmdwasvqibhdvttJl9eS4EZpcEcs6JHGa+
4HxDVjrazn7IbX1ic1Q+LdNSgbO1B/nYa60CMXlbYBpOFahYxwH9SxuVmzOiKPJIvSwGF9OsM7Gf
s95628QMIDF4jOw+jhMrRP69gYfTyCsCLOrk09WQhCQMdkZheC0xmbq73m+QNjnikSj2OnSahMQo
nF0XY9EIKu1UYwhdnWPhe/6JynW97TdMmF1rypOJhYH/WKHPa8Yt3HqV7dSKlXhnbyv+dolhnvNs
vvE75PerOeV7dDoCV+I1mpJ4HLttKlB5qIRcRPlnculUOMXrmaC2On+r1FcarYsxZkRmx8S9KU7g
W3hpdLh23ewTvr0d2Lcgr/FiOaFfqT/8t/QECAi1vI7C4y+jVKPB07Kxf1jJ0ofuoL/OiryIuo7N
k51iGkwHL7/f4DEfM1CVO3NYh7NTuEakUEmdesY9x6qJ20NJDPndtLYb/knZsOjxPMGEkRWvMZb6
keHhx1qZiMHi0XugcaS3BR+F3hG3XjYoebcSNXQi8AWskrzuJKFo4ItmKyRwfAQec8SwVA52+iVb
2sibXVyW/ciDyxwNhLnKGW5Q3Q4RcqrlAO24CxKJbAfiFLelhpoAyRR0dlm1OB+TZi/oxRHuFc2D
OdPAw2cqjzWE7DutnW2PTOznlrdEpcFGP8sMm4LIfEhQZGudMYC/TI7/Yy3F68ywNVAZogysSqBF
tZnsyPz9sLSYAtCBWzAjWzo4RVm8L2s1HJe6ah7Nbtafm2A/GciJDEGhJv2s2y6/4SnYnWRsg7hO
UJRPK0CkpGGGMxd5dlj9DHMQPrl2K5cAqdAXZzb1sU4Sd9+g3cN9mAjiTpn0EL/kH9JtWiKjJuwa
B1F+2XpsUDOphMFEOt5rttZ91EAHOBF+0h5ttSSv5jK6EfDeeRdbGB1nhXkla9HnyfUaA+kk02Wd
WWEuLXnCu85KjSBpsR/XRus+zy2iqRIb7HGwrkcfGx4iJz1kcKVRjS/mWjgIaT3MZ+X1TEB7vXxI
xceGNU0dxSQLFHk5VRVBvQjCzVict24Rl7F8aGhbc4Y/7vwx4KN9LrZrZmXe2QdmRE9X2yCukVXv
TVKJdmY6f+LjmNHk1P65z1nULgy07uxJTzzDUN56ymVgl6efrZ9zaSsWjU5ciyP0S+SqBqI0Dk9E
Ia58R3ea/LT0bIRyiId7z82bd1iS2OrQb2ShYS0E6OXS4pHtlAcg1SwlUssMAKnmN4sn+Ogmaoep
yT+mxa4kikRTOmGlhuIRqsHKZzfnyaHQqB7QC/fEvrLpIlw0Tx5Y7oNYqwex7RvqiktDeRC5kLOC
YfQ6Vpu4IrDbEwpRpR/0/aw9l85CHG5/n/vGvGua5F3wJlDgDgy/VoZfKCLivgI2WRP/OZJR98VG
Bh90GfuMpW4btrexGh9rF/pHPzriYhLUhsk4gR/hOatHQmRFbrM9tSZEc/wbRuom4bC47HZiRUys
FsPjUk49xqeuvQw1Z7nnFQMKPJHshwkLNLz0KnKRY7zMlJun6jr5aViMIbq0fgg2CjcI2bGqM6GM
4OyYe5MiGKsyuaednvpID/mv3I77t9QxP+fr79npQy6c8ZwOI4KJ3vD8OyeBKqaYIJupS1CNZ5XH
pe/KT2bhbNRIX9iZUnzYefoGnM54065joSH0JgzewnoGWIASwcH8j2VpHS9tYTAWxiAU4nlMjtqu
cgah+OQzQoeCOSNuLfNWA5W81USD0CUkGQA906DXBzR2bwjH8nlHpP27KbdP26mNUzuZmOJsY1nR
drvZzVJi/AZ23Aez0u+SENSdFjNPEJZ3NFbjxDFp6PmiyoQYoB65IsbgNQ+NtvEOvlb3c7JeJGPn
UdhRb+P/efESP8pMj20wz0vcbfZyb6+pCuOp/WVU2yeBjiOTIFRugvAzMhIrGEHawNviwwYVk7J2
azNP4YCUJ2iJxNh5qtcBWtMuGkByHrw2BojDgC2coWYcmwFVOAGJ9YURPC7F60zFdkqx77sWKETP
F8EYUlBSOWZ/gE3CBgxaSUgjkIRVHrOA9K3kJKVjBk4hftRmUR7XnBDNKVPdmaiS6WC0Fc73EdfU
aqLDZLOBzytbvT2mnu1gbzF5TOyv0SapD4mcJpACsb+X8zRt4tk5mE6XfjV88jxbSeFejMV0KsDo
Iv9JUSqwGr1NDfeC4XoLmnozvoGKtKOJye+3zCxZTdSsQDqOWWZteZ2nZ/QqkgnnqvjRluV8pfsi
67K9p9Vj7Icde7kryyUJGnv8qDF13s7w5u6y0n5TJmVXVpnLzqs2CoQMrtMx88ppR4nUhFtrk3k9
IXBa6gn3f6XG93Wp4wvao+6WULo5sKrWfOpxMu0IjME6aKWnfGkeuersUJBpeA+wrnhAxogNa2m+
LmlPJtSAFnXOjf5U9/J76412FKcVQsq4/rlSJEXKz7hUfR5CHulr/a4f0ilsKvsK4VaMs+0BR1uL
BYlBJlGwVTfOpDrhLET6L3A6MBIm/4Hlz01qFenCfTYN+0JqMqJ1Hz+oUs93GPTBx4yUD7orEew5
OCvsDksA1WCzN9ts4vrFec1TPx7vQPOVCIwaqq61s3j89FVJ8raTDE/DAKeqqos8qtorHKpw9bOd
t/IeqiMe2zYpvxYtiX9W19vXi5Et5tDzNdEMaQQq6XoeCXU/YPVfgZPY49kU3s/aSlTU1eyHAL1j
68Pbh+13gYJjzU5UI8e5ml8wR9gZ5sjNOsaEFhB9hv2GmWV7x31ehhXdAduBLtsv3fpe0MZjYW/X
Y9IknwxzZxDG8fxcbTbb9sxJL+tClBjNSbVze+pGaWtjT7Q1E6iCPb3VDlbIFDxNIFFY25cly7r7
ONYMwivcWodsGPwjyyvkvVKOLVJ8hMNOG+fHcjX1e1bL7U6JJiGPSUzHrqyRU2Hf/YZizjp3G2pa
2wAL7CfgMIgOcE79anc37ar9l1J1+VfDMDVG23GZw9QwioNFg3VgK+dGhFA9ET2DcXxRODwJfy+e
pNkee8rwllEF6gD0Qr1oDtRr6RnwefUtFx2l3FAjbmVMvud5WcPxGOawRjUWyDpjuDEbKxZUNHNj
usb7Frk+LZdiH7YSydCk6INi6rojgBqWf5k5v9UD5nFg1sM9GStEFAMVOWWIHUNhJh9J539h+YMN
3KvQ08+FOpYyd+40EpMnxbVzUnGXHOyB84qCNL/YSOcuHW6RvSmX1wrj7q71s3SfThaANNW30bbR
88OESMkEZhFE8wxmAPj1eYZRFWaKalSgA73rR/OXytvqNHPLHhRwpXDGULHveTyGNOSPmZnMp9RL
kU+Wc09YxVKQiGmyFE21deuyLQzodtNLU6v+sbaw8QJFcsDUwEewEIyE5VDWR9RiuEHzZcQPdHVm
EvSA8hFbSbHbGv+1TbNPoxGE0baOc6wMoOaF4f8YK+6D0rS/K7aaR3AVJkJHf7ixZEYW0OR/o6Vi
/aepnPSY+hGWYpuvpTOJIsart8USgc5Gda5s7SDKMlq8ONMAQFxy52d8LigVzLBxsc97CbnNaarY
XG7PRoZQ1XM4EpJ+m+9yH7mjR+7GWVeO+mpnsz44iURM4W941LtmPsaTaoO8GPwDurQcLbBBI4Bi
5esyEuhbZxuBXrP5k41kQWyCb99WefmOlrc/6WLVRNHEy/3YJYBpivlzcif/srZYz3L0NzwPm+WU
VLVE5s2Dnfzj+qaRrn+srB63KzHmwbC6HHhxTt/EiPisJ9d+mVckIguc3lfLn1A8FXH1xAeX8JEv
ODkXFIc4PX4A81t4PskL94m6bWDD7oUhRpRNDtl4EtLf1CgZkiqHOKpt7GCqLbKOG5zLk0fDZhsc
QbKeRjTuWR9g4YBuBVUPJSm+ShBKuOFnWmYoxOyXEMCSSzRpZHfjZ9yAzylahE6D4MoAvwNtrqC1
j+cpOfpmDT8tUfm5SeYCGU4e2rjOjcYcEHLW1pFbJMhm+8Qy0bmXRVE9G96mYFS03wq/jyO7Jvy8
BbvPoj4jVsgiFgeWOzNapyHuyBjsU5ubLzaAu3Cu4jnq3EHsNuQ1KGXiNZp8Mb0UfW9ExOsN7KLk
fGD+a+2ZXGIjJe5lOTDzQqLUkApNeHbbnGaBD4TEcrTeKHNQE7Bb1haPO5y2nA2pjc6YrOTQjTcu
wRmsBH4UntiNxSvrmlIfN+/JbaZfElYhSsmpCHt8fNFgbii5vUqFhbaLpyanaHK7oT6k89qdjHkd
DgOYfIRyTXJUHW5Wbft9VPl6vOMt1FG32OWdnc7m7RIv41uem69sEkciskjdJddjDZO5ElgYYCR1
qWsf8q6kR4+T9cioijY9S1nvbUl16w9p+9wkeXMvTPNXY9ItmV2BmRcnKrpV9t0+NokjP6cfVERE
QBwu+BTmpr9YGIl25AqBZu2H4ma2p3eXXzzfGJPAsSnuaVxWNu9ecsnWraD64fI6dXjG9zW+nyOg
5OYmGZn5zlfNfRrzcZdDl59dq3Jf/ERYb+Mm14hjdNptA8iAoZPusc25M/O0RdsDrMe4jdF/BUhX
GZ3xZN7Zrf7qmTmg2w6nzNCP1jEZ1urk8indM6bmRvDy/iDyznxsR49N+jYIisk4O8wqByZhCrVP
4okcuBGSFhN73k1ntwc8WNMRpJHed5n32tnoKmuGXw/dmi2RD5KTU5tLdmE7f09avD408WIeEjLi
0FCitXSz3gQRhGxsgzIKbki96L5vUPA5MN9pVhBPruljYpvNSbK/BqCBoiCWUEBgXihWybrcwzZG
1pCyE4U1UpChWjB7gD4DEGXBaSf1+5IWuMcIicF3zCgfY38bcXHyfBwr5MMrUweoaf3POe7SL4YL
a1txxcJ1ZnAN0I+RMY0iFs1ewqVjwjEfUhiEHGsZ7G8OkqkCiDngtcWObt0WuuyCGtVZZLQJ4eGk
yNU3lSMsXAXmS5F2jBVyzF6MbdCeztg7msIAFIWLL0ivLlDFVvjWEtZydlNJNoKx9VHrory0vBHj
RmnX0M/xj4Jsbe62Uszh6EKe6lRhPqToIo5zwgm/GfXnlhQV1h3wetCbRggA03rOgQxxicVUFMlY
HvhG46NOrl0iOIyw3RzjBfMHOATiyXapVMsZJUQD0MuwnruUp/RmJKglPLhqM45aRuXQekqMpIk7
0xgQU5fsNosIVo9pWDAZhXmY7AIwDOHPADHKljFw/02UCDzWtZPRukDJMlgDnRKJfp+Im91wZY6t
gLR3BbUUdIN2Df7IL6WBhBTe0LiX9MPfgTctt600nhUR0dHgog4mJ0NwUiBCSIRbUXEMzKW27gMv
LWh3Y8CJJzpzV+db/3Cd6AfI/zmwLXf9nAfN+kbDplxICCG/h5i4oppwb9md8T2mTbi1eoaRWVFS
O9DV7+QV2NkznHvKiwdR3xS5bbx71YLp0h78qM8KPlqzVRcml2jNTb5bWxpg1syi2Bvayw/E3rqn
pXKnZyeNkTBlYrpZMmEfBpmMewp7uOQ9nkVfkNi+WOjiCcFqQ+TSXaAHl4uDqMGbuXGNUFcywXil
+hegdvZNX5r9l6mrvYpOGMN5WxYTsDXMd1AMZGAYjfWNnQueMZeKcFc3Hf6FGSd1LassiitkCn6z
K8ayfFiM4Tv5G4z8560LEPZrvuC5v8XBgbnfm/ufRevr+9jMu3sLV8KNW1nzgSz7bzlR2Tcofvpd
U9YKf2q84J2ndXFDl6ltVFvUPPaUNF9tu7Z+2bHwRi4UzOFLDLuNXIU2Gp1GXJDDv63mpg5dPptM
pErqQ9EPobOs3o05b1to8eA75Fau9zMdfcCcVewGYiv2dHb2Ged4i9HdT6h8HYmrSqcVYpqtTJad
8pP2njj45BWGgnGZHOqtcdkkRMx+23HjxA+SRnFP4Jr1xYnNCWOoy6SM8UESJqluAs8m8WbM1HxB
XDHsoVJv3wcu3ftRtFeqmOUBIJnb72C8EHOYfftsY0yBEvMBrF2xneDUkU5Wvnm5sE5mnM734MLp
rYkBPcbpZgB4yswfnl+JXzSHrw5Q3wvbNvHDX7b8W66aiUhupmXfNXLrU8cADn27eLbNDEsRyY88
Prw9abPywkX3TQ6NB+BznioIbi0x9Sk+qWHaNtw27VYdys4l16FZy9aLtha1PqAwomJzbIZT7zr3
tJY/eRaSkyszYBbL+MSyMMVvtCFbbikdNOGY/DzMxJQciad2chVCIEJlP0LqxUCbP06Z8y7mrLwR
RBZhy431fS8yetAOfX06MDZEDICNq5vfEZGoKHWq9DBJ84q5L03jdmXBAKa2XcKBC+QhnxkZ6MHR
9M30+3A5qKTyXt5WYtVvCDLAmpDe9+6qGKSBW+kFzoYC8CVT62xKl2FGaaCcMxhUDwxC+6Biq7zH
myV+bdg7g9S3yierKPMvaPi7r8p2xjtJCsiBokKHJokxryNLWot2t/xhQC87GvmoT6noZLXDWD+g
MI5TDqdseh/N0j4xU4YxLDwuRm+W/pnnUBkUbp9+97OiPcttGm9mjke8Ghuplaln3DXr9LAM5ni0
SFkJPXZaEc0Yy+/VAPzuNPUaNK0lb1rdDofWI0m0lZhPG7dwD1Xd58GUWOsS+uUMstX0covlGAPZ
3k3bE8pSxI3eaB5geHu4ruQYbk3vfRorhC7VoHQnqG6OrOtf6qwxDn7W8H4lu7G2aH8QGG+CA8p/
GuRDPrqGYBw9pZ6c2AEaEHLN1Oqfvcn/0jSLwBBuQo80DMSK8zLCTxTYPL91hmn/zDvsJyHhVN7V
ziOpGJhPNZmqOOeL5HYoG/m4lhv4T9G5Z9C06zzdZZ7VHkS7QdKTkIFJQUaZaVVdEeBtSA+yQEE5
bPFMH8Q1woI9T6CngZZeyeuM0wMhWvo1zWV+u3ZtdykG1i81cQc4ERWOVXZ/lwaqUhsVZFzVkcd2
MSz8BnYrIbnfG2W4AUNlO3AYUgVW0vQEhfho2k1QpGkqttCOxzTyjDS9iZEinQVShmMaMyWZYJLQ
xbhAFmbT2DFN4Spk8fFobylWgm6lebGr4okmDB1ch15/8dV8dEwKZzu24JLjN9xX+Gf3TaUBCWtu
+anc2hA3JTu3tcFcomWMntGi0CcXMtDJ1cJaSHmFCSoQM3LbL4SfBe7PuHrMjVdYBytndspsTXaI
7iu//5UZ/tZeQzoRxeeWYBd/LdFkfQWqltub3fXiJ4NsMfLnrf0X3ddeNE3JEhT4//dpMQJSGSuo
zJhf7kbwfPBmZuwd3lzv3cF1btzFhbyuRjjVnEXssbOf9NdEFW85KrhrOTb4VR+S5kLvwR4GdRrr
JTGub6DnaK2rbaG+4FkOv6lAyYaXfH2fTcBEPSFpDHeSLxxx9rf4qi1mxlp851M3P/wOf0fVdygR
oIndxDOgXJafxo6H+Eep3OJBsk6KKsiUMEP+sEn6oJbxe34zBmfsQr0AG/fJmAkHPcChbTX0ZdAU
EMbUizOASsfHwnBHJWnYUV3ckOsD+iPD+wp5n0UjPZBmuONSmOdtJgLB0ubNIKAl3ecNpptwFEUN
vWT5Mcfc1HgVmxEIo9IVRSnA84V64zJJjaSQGqG1oFALU/V7y8OCbMTbyA8w6WOVzMkZtS05ibVr
vaylCT0jTwkmbXx3vp8ghoZSrekNdBfxwyAoAyziEDd7pyaTjGtOhou0ppNLy/Ls0jFBOq28m3Vy
UBJ4ZvPd77mSc1B14apsZLGxgP8u2FJPKVDdSrQWS0XUuBur2GA0pLsfbdDgpCONB36a5QAExNsr
EQuA/lhzBUDqP4CQX0rPtJ+TKqXAB+fCwpv9YzaP7/GCd3FQ9ZXxL1qGfhP5P+0AsswcKwS3WXo2
Npvvg4huwJxspDG6Tb1DqF27ls8gevKfrAC9dyJvc077Rf9q26zZ07LDASHC9QtxubCOcFa8QxZm
Ut/TwjBkm+kbqzEigq14dqt1emKbyLpUG2iLod/irUS3Ku4niwn9LDQCXbnhn+H0Yw0r4CmCyMky
eveZBkD36OEnt6IgXD3iYtoO35kUODt4t5EJyeSGcSABIanLYm6yya2U5UXmtb5fjBa7by9/Vm4t
KAqZT8+yJmBoq6D/Mb1l1USqVpcZzoeYqisD3BWMAp33tTBE5GIs7dHii8+UCn9HfiLcBatx99jy
dxu2oxQomyawZkcYU0qDujCIGw0GPqRp5V/IV3KfinLOfzKNm6a9027ZA4tDlLvcLgfPtfDWkM0Z
llziuEdNa901sk8vJYs7xuybAC/AGBxksH/k0x4e605b1c6brIdMSJaQrbrXFDiPsAicDmVNqaHS
c6tuFgIQ6l0RWQKzU1OUfWT2R8twbgib4aiHWEUVUbVrqKQYoq0cKwairtmhZGcncZvVFk/sLq3O
YOqan7bLqHxZDXmjGku9wl3NUR/D/mgJZdnZFCZ7Bv0s5Uhvj1gC++fRHO1wWiG8SZAzlLArfrSe
x0nrtwwCEzAhU/yZAZdjegLXmd2D9VrRYBHZuFGnDwszE/YYGIRKSGJASbx5/da243AEKsacQYks
PlSpZCzfm8alyCYEVjgkI2McIOgqpPcNmOh4H8t1PDj9WP7Sph2/xIO1PeZ5pr75sBCogRKqLqNl
s1C6/4ez89qRW8mi7BcRIIMMmtf0plyqfL0QUhl6MujN18+iegatSglV6Hm56IvWFZMueOKcvdf+
0ZuxVS8pMutvdIj/0AgiDDZ0yRtrMZhwZi3dH5KxUrcCvZFBeRM54tJh8tsO0Vq22VGW47Vl5vdN
4L/oKAwK1a2/1gmeqzktXC+CyQCZ7QKlnjzT9qZDrvdtKvxrfUgvwTqtGq37RgoosOl8UsQhEkUk
5RgoRvkHJ/j59JIWGl1gV+WVMAKDXowGdEIhtyIhpEHLboOMRSg2wTuk49vmWnfp63qyUjlbSw3g
y3vbuRPbOxy/hy5o5Zouar5PG+yruPzbmwIdxwtfVFrnTkEJ8M3tmQWtfwr6fv98z0HLRF4KWLEz
+W4q9EoNDtlfzNkAHV3X/TZyoEq4DzpPevGbQV6v/rfbMh+TQBdyXaRNwpBxdslAFjIPH0tIpzSz
BgWs+vLrA/znqn8+rVmZSlPAFp7umPJMp6hrAawJxqhXgV1XmBIcupiJQcWD0GHqf+kGXZDUshR4
BRQRIg7nW4Dsa0FZQC8MMgFzPm+4owskdxEN8/kL1z/4CNCXrcKf0Iq5p5tmrHU0MzYQSfMd+X9U
9Ba8nD3jfbkxIjFdgOeGpdNQYTGhJFMiM5j6ePU+Zcu6yoXm4VYfHmgtYNOzwWxwrhoaiMrZFdpI
KzGjJUFor3fIq/ze56+litKNRUE+ibW0DNQ/lGosURh6tnbrNmu3i8UOq39zdKKmAMSTJVeNaRi3
Y9tWMPV5DZxyvCtQDF5Fhl4fcxOpk7s3lJ9u8PSDnzFEuVVqAMbTw8Oc3YWtKOsHpyegIA9IZKsQ
UKxiMlj3wq0OlLFU1mFU9AfNSt95GdwTeV5M0cldvnTcrNw7htc/RUwJaAx3trMZR9yIXcAebbSo
qBdAIJMNZoCPMZXpEiW4tuoFYM4akzOInLq+LSLMakPTxVcpeouTUkEiNxDIpv1YsfMjXdRcE5Od
HTxvxPduVkZ0h6tJri3AzEtqtFdBRsN+mvVGI/a7AyGodkMyloM1yx9Ih+HPXIbpyArIPoPPdDSA
2UrSdK9pY/yjLlS76h2jW5uFQiOY1f67a6fhuq+ujRK0LgQLMwiPYwR4I44yfFJkcNyMdPvehZ3T
JCbDnB+W2HRm/QmpZ13bzh7BzHgRCFFu0hxEkNJAX3iaB7Bdm/shLmX00bPbt4iW58mLyeysnYni
G0DKlTEV6X4y8c5njYdRvqmoF8YE32iNlXbZizo9xXUxrvW6ZCjtliMKlU761mZ06YfO1s/22NBD
xJHlY8Yp7QHHcOsSEjBTJAGYY9Dh+UsWYQ8TlJAPZW3AS1CzhipSNOzD9gkcHt83Z0q2TTIWR5k3
L3XrRfdB0dF0SZAaWY4IrspGH1YxSJfL0pG05LVOB6TfmIc+LFRB0qAJsC3Vi5PSnqEXN8tIiGmL
kBPrThWG966pbrSquIjYoHSZn11G8DNgpKYQpVbFQx7W5guQZuIpyrrcTnRz9srI+gPBByEgZ+Ve
8HWn0waclNsjIbdRxjv2MRobtbaYSj8WKALvc5MKZap3ldFDCCtAHq0jJN4MbpzhpDsM2YLcf67G
4dUHwfpLq1x/CXSRER9tQ/dKQ9qBgBOUgDcFxqpkgrtExZ3u6dv2B90JR8ZJLZvxGlTTVseZsq3K
1gfAUa9isU6hQsedeHSxLqM3cpEHDwCj1bLyIibOnjZDUzzf3DBrEbCwx+AQ2Nqb8gjDxT5Gei9X
tU6Rl/AT/A/kLGozaMCfeq1ql2LEVDk65cfYsTkEkE+zOZjVoPA3d6lS3qqToj8IPmHcaohzGsST
O1ewVe5tQL3UV29GFYhDkDgRPr/cutQIlztqNlnmk2mVF37Rd2sFkvCCCE62314JvFnieRqFBiM7
woKVWYrebYP/++LrNf/8Wy91jBs2t2/+J1Cbs299j7WHUrkQl9bUudfR5I5rrYCI//VRzswbNE8F
nywcLxwHFbx3ZjwI6TaYmGWrk9NBJ+7WHSpvloSvDzIbc/74eHEQDmPw6aJiMTmXs1MZysyPdNGr
ky77dQNJvtNRsD1k6Li+PpBxJufnSPPUzqNNpuNskd7ZZzJXuYD8mpgn4mFMXjkD7AHiedmgeSha
eC2Mstm2HusaDfk0XE1e/4DC9vD1z5jP59P5IjXmhkndNdDrOO78K/+oEId+QPFhueo2VSXR00Dv
A3QymP+xNu7J2l4HGp2L/+2Y3DyM0LPrixtJaXpWg0QAvvyY/Kkb0rKPTRhspdUe0s6ZpzYwOFOY
rnxV//djWq6uC09IE2/RfN//OM+J4M0qsBvjBu6GM6wR4U3Xup9Ht4GlnF8NYNf7ykXOmmNmiL45
9ufX47edyRX4ZnCnGzxe+tn5xiYCZ6sLI76jxGQGQ19exWMX/E/uNtfwXENYwIctTGFUXufVZJ0Y
tdL1kiRKatdVO4HfTZDBbACoIUkUafLNWX2uXufjYdVycLb/vo+UsJ+vqNEH0mWskJ2K8BF599Q/
eTWNvxtRPxEihr7yOzPk2W7mryOeu7fQ6sRhDy4Jm3vlA5yOLyoy1GADvyV9zah/ZoIwKT4Q93PM
VHv6+gn6/Vj+91X5f4fHeuSyNAhHPzNcjWbUID0I6MWV1QFcz1M7IaVjrkXUHdSgzrepr5CKj8o+
4DG702jvfPMT/nXNqakF5bVDPpx1ds2jpDKNhlbSSWjm1aA1l8D1GcqI6cMtpicW4aXthT+HoboE
m7+SGOngszuMn+KfsWbvqniWhxjLIXOXhqiOSHG+WT7/+QMNqn6iLB0XwsLnh6LtAlwZ6PVOacbC
NsHvKwGrNBYTzBy5sF2Mq8puXmMn+cYK+c+HgzYZlGlTGPOK9vnItaqNxIrT7JQglK5H9ue5txjY
7mbyXskns3tx6wtt+Gb5PFvF//NQ/HnYs3VlpMMSVsSFnXyC5OHslYy1+5cxOMnQW0XDk+/jT6mv
GY3h8giXXz8P3ufV+++jn11uvYgKxOTwRjWQ6wvMJ0eC4AAEZmiW7exXZ2OJaQDTQ6lCochU4JUW
63va2bcydaCo6aSOORcKubRUcm/ptGoHQ6FMLF/7sNIYFeg3kgp8A+l/rXqOUU3ZjTsPT9ixbKFE
LFns3c3YtR9FhiRZ5sFy1nD1bLeMHBGuZq9j6FtA46qrcICEME1PSEuPLvkDTFgUrol6lRXhZiSQ
hTzmgIBLah5BjIcPGRRh933qB3d2rt/4iVriAxsWHfqBWo4rQ+UHtzTW1lje9ra38QrmOQOxjYs+
s5O16kKs6XTILEw6ZFjAWhuNeFUWYlvZ4r0rrZ+oqjGX9M26ykjyooSOEIQwckLuFAR3ZfSbCyse
jTo4Ou57QqudDdmDbbGVMtpuqyZe9x7FA9mVBgPO7mIsrLtB6y8gqq8LguyWHQ4qVQc/vr7xxucy
5f/eeI+V16B14Ijz94x1gP0HO4aTbrs3NHJhDXiEohmgLIdAbMOxXMsMFbE9bc14gunl34cRsUsM
B2h5/cxb7YSW9LsVUvCOfV4h0ZjgErZhW9kYNM+WJxMOqIqsQp2S8k3yJeA+WUyRNOO+jDcEJay0
8WfT3QGvR2L0zefP+PtdYOBIi0vymbXn//V5AdAZX3f2mFC5Idc+TgxfN6YmqnXUWBPCkEH/qBhC
/po8QjQrp1LXTTr9YsQB293Q9bWWmvaBdPfmuipH5OFR0Bws+gsbvU/at69vn/nZuzvfPn6rZbkW
3mDHYvr8+be6KCFRREgYat4+6t6i4tGdsGZ6MV3/G4t5UdxeBvoLWpFFUV6Zjv6rAksip/yiGq59
TKjIXFem+zNPGKnnHwO9zlQjdxWmZJ7S4cO4GZgXA1CkQU9uvPgbM+q8lp7fZ/rCrpzvNabUs7U2
igGr2+6oTpPVHP2RgEtSffEIask3C9w/VnWMrgZ1KYwHrK8zqOfPsg0QC0gTZvSnPEUdRUMmfGN+
lu7gfb4N+ZBdR541AJCiG48WDFlfRD7Z1zfrH8+VyxqGm9+BSGL8bkL+UTnaM1LRb2tFcvHD2MNo
ziZmYeUCfZeXvlp6+s1H/u9PKKfM95MKTtI8c89eItJtCl0mXNwg9+xXq5+g41qQOgKnCXeyGMR9
lhBTZQ4Q47yGAcP/x+ma9Gw9wvawGp/dW01vmdeXuToxYMMzRYN0Aa7iR9Rk2BpGfW8F+ar17G/e
3vMSmRfCFQRisivgjTB/51D/cZFrPfTphcwXGZSzX8MYdIb/vUL4dIzfL+Ufx4gIGtNIlFUnS2w9
BhrNaC2VfEA3hHR9WBEVmxvRfoTK//UV/cfb4nJO1OSWyT75vG5UpoG/yXe5ooZ317kGM9/ufmIS
/vVhfhv+P7+V7OLw5ksaoWxyzjcAZYScidSr6lQb8rr283ut6BAnpbsgpIXHJBRP/R1u1n1jVZui
n6igKxhIeGG8TP3oE+ObJ2lecL/6PfOL9cf1xgyTjZPrVlRk17JmdeLJQd+00Opq0yd3X5/93x/E
+eQd2pR8elCInz22g9T1iXBLxOBRtNcL9GRtA8Y726Fv+2bj849DGdjn6XPMXQ/9N6Dgj/OKRta/
kXkyYpn41paFd0oM5ZFjJD4CMh++uYp/Pz2SoxEnCmvBnClcn68iMK/WiLtmPhrFlqo3upOvM/HN
ovP3IicNEBIzeUNnXGOdHYXYpYhEjqE+KVmt66z96WDVI0aUVSBZx019gTb0m9fi71d+PqQL2YaX
nk3r+To3Vk46ADs/JVMv9jgCtKNeav3j18/FP48CuoRNk667f23aTA8GGsac+mSq/JR3FvlG4TfX
7h8bQ8nWW5hMu0xLItD/fItQclnor6f65GYflSCtp4ekWr4NLltAxSxjWFn5ieRkeAPhN0/Hv07v
z0OfvWMm0tjAdef7VqtdaTTM/Gfa49fX8B+PIDojIm35IHElzz/CuULAjK5M3jhdV4I3MO1LPGHZ
cYqgz319qL/fLSo3XbJx5Fm0/7pdWtyh8bTj6NRKZ+LBQ1AVmjAJRlrVK1UCR/76eGdrFHNoy+Ou
ebzHQvy9bCREBBtt0RE7YgB50vJMbaeWNMwkhXjvMQNkU1Gb37RL/zooGh/BSiVNnHg8+2dPvk8g
Ixrj1jm5kO43vuGx4SEU+djJ3gGxKs1D0mvJd0/pWV0BYEmnV0OT1sZ8T8P9bIU0S1on6aBrJ4Hi
aq9XRrJpGkyXbWFgIqsD41pzov6RDSVUAkrlgxvU6LOrjsD7yUmwQQgi1Jde26enCBjAMUtrcTMF
EZXKUISHgnHB1zfn7GGYwY08bR51smBlpzL4/F5ZpZwSb8i1U++5t7pSxa0dol3uA4LOdb0wv1mQ
/rotFFvgmmjHCvZV7u9a9I91XSeBktT1oDoxFFzHsxqkdZeW+6gRMEp6zzcv1V8nNx+NSSxjctYN
NOGfT05RggFoqCuQ7vUWowREm2VXPNX+ePr6Kp69vYLpPweiFyMN9huecaYBQIMyxkYdVyc9A37b
0REqrzPnm6nvdweZ16k/rh2amMGG71CdiGjbIFa/TTpnhXXqm3bLvw5jwUFjT+DplMbzLfzjMH7a
+FMXUMLZ7YWWPg3VVWN8UyaefQl/Xy5LgG+yDNOlkXT2mrikCgddxjYST+Od8MoLTXevpJwxMsEh
jeCIW/O+9ut79M+D2jbDE6pgnvuzFWHKaMEIa+BNAvk8TNXWNeCEusOCfFiR7KR5+/Xxzj4b/znJ
/x5Pno1SakUq1ZhwvLSdVtl0O5bGNzu3fz3elufwWZeuS/F7VlBIWdFcBE920ubQYIGH5K0kasfZ
f30i/7xwfxzmbInoykBODhjKExRt9MnboNqWYjua8QpL/CLgwF8f719rBF8n3ZIzUJZG7OcHsMzs
ggz5UJ3q/Cbx3zJ/nTgXgF7S71q9/7pDUmfpM/icsnKfHWiII68KZMYTAcDEDred+OYR+NcN+u8B
6HB8PhMLy6Pb2ezzAptYIcJhQM4ufQv2cWZ9c9FsljX+tj/2Ar8fONYftpPMQMhBPjsdRx/s0c/M
4qQbWYFM0nOvyD1tV0NJhlqN6n/f8326SvCwHuMOrRjYGfTbDjIAWVbxSsHAoY3NfwHOyt1XpYE0
MKtnJV+qpdHOMhsCwhXGYYxlpJmNQe5+REZu74reeQ4pk1aRmt4TTXPIlyWmPkYDI1dt6DBci0xJ
NgqD2V2epe0NaMeEsVfmbwozI1AmmWYxbWjwHBuERcm+WVQ4ODAF3aeMdkcwWyvMcWqLwPDVbaoQ
i5dBpEUZvTCuf+vRBK/joWwgqtRgaWr4FdHU2+8IYzhPkeASZkg4J5yNS0kTBKpGHJ6mYTzkU7br
60ZfupiJNaTD+HyBYbvLIszZu/bCve0RKLVYd6aLoHSgSZF2XrGrdTTzEj9xBGymQkmAvhwPdWQR
TS3wTYrEJkbKKPOVI7FUU/Z58BvASiRi8He2jNWNKNJXk3DwNXpe59nBULY1QcMQMxm210jHkfUJ
1BuWb2Bx0QkUrQktWdcRxYtO7OAyjOx4rdmN/FGbXX3UFb4r3Jr1BWgLtU+A3EJGL0k7Mvzi2WmC
eitJu1w7ArOTV6CBdQmsPuS4OlZTmmrEhopw5SCiWvlV91KTikoQYWt8QC4dlyFZF9sRMgQkJpsU
EjkOLewbwC+jVVGBT7NKtFI+UnjXTNZR10arqQwMSIYjwVKIVOQ2KMGReF7ekMdoWwTV5j7YK9A6
F0QKiwsRZB+loROPOBXuvmu7YoF+0t5UE37/NseRihpdLEjB47+K3OEFhCXAD9yMa9317fWYR+ZO
WRh5kJJWl7DN3UPWV81OeiOKzpBMSje0DRg35S+eGGeTitF8DiYbcbuokXq2gbMvkdtBch/TdVyN
b6I/9hBLu3y8Kx0f9ktIA16FYXfl+8rfytiP4ThPcje04xuiUA33m8tNcfNyZeO2TgkhhYmkkD9t
HcOI126dN/vaRpTRK//aiC665BCVC9CvyMLbzCEa3RBbhJHBjpgfa+cXLRQerOloZlMTF0VvJUsz
aT+qXnspR0n7qHL8re9U4qq2MiYIc9wTlBznCfrDaC/qNMPTF0FgToZq2tYkoyMErQ08bwHmagIg
bvK+cI9CFc2mkTF5s4TgIc6PhmMPkmJjK3BWTVgGl7VjvWuejoDVJWbDKHFZdCkOSitxXgaDQDmG
VmQAoufckCqsL/zGGPYk3wyU3ibJCknY7Wvf8H/4wRTta1VA9x3K4tobscF5Exw7LEeg03KQsYRG
4ba04CYkeI3WWRoRyE01cUXyM3hgdPJbN5SvNow7TDaIZpLS/QXlDBAWtgAiyAhQADZMr6JQ1RHP
KAW0Hlz2GNX3OXl9zFT6GV4f3rh6N6zCws0fggzCvsm/bkyrlasBxNSmiycH+0cxMerQcNzEPs4I
rRcbRYQuvQJC3spWB/7rYaeMxOw3GhD8Z+lMncpocqPKCy5s/nUZ1ZBMwraIACRV6pVge1hVRg8I
zSKzknzkclw20nkPqfIWQT0ThomeAREdpEuzcfFzxsmAoHeOwXJdoMhdUKzCRrdR08+huX5kLdAM
dRTvZXsb0GzfNLNtrlVTQX4wFQ9BjzC2i6nEOjsxJUxKf8Gf8G+MCfYGIcXPcRuZS6IesIGTSMFP
ruglmSBwcJw3oJ/IdwhDYBCxB88bSLC3Jh3BXE1wgTaZRnoOQyzrV+YPhJXgiFhGpfNSYeBaWlHy
1uf1u0Kyz5wyfuuk9miqFlLaYL7mPl8CGAo4NBBoLLg/r1LS/3UEWbxG2wJXNGMSLVuGwFmjwls6
VKRqObAh8ka7q5KBn1kSfBMbIbKkTJ+QtwHcCUgoQeVdYcRyc5NEbYW7uORDHAbhnNsYDpd5NyJJ
wItc3/MHeRPTaMCYF5HqUrJi3EdOjRtAlumDQ7iOjbrrkSzG7NhjwjmME6FeAfsrktChkW7aWRfn
zGZpjCbaqxW4HhGdGJEwDCEU8wL0YJ6GQYHW4coIPfuQB8675Vaw2nDgXdSOBy+oJwmDDbXOPK0e
8IfSLgqqDv2KreKt6ImqJ5kVrzvvyQa7s/0jbo1+i2qhvgRZBDVIWfGhylh7583xBbvuZJUMYY8v
TX6wCKlVhwyS5Q50fWc35cJP3HijOm/cAmgYNiEbHR7tvqURjfcDKwimLMscl3yFp4Po2n411bW4
VXFok1cRty1gVCBz2wghJ6p/L36wCPFuFoJC7rUgXmL2POd4Q/U+OMXDzM4UHfYbj1m5V5AxHefN
AoAd1n1vsq6wyJA2HQHjXgiMUfD7rOQCCvCTU8tn2bYPowTrUJlp9AMIXQKRgnJKduDHbJtYESAZ
1TFtteBGRliFPcx5yzlBaymHBCF77w/pgm1Uhq8gMixz5xOAOK3GQFaHXFmMcF0pcXMEwbXghjGy
9MINSTWw7KkWN02KjyCf8Rt5yntPu8ZfpAynl47TAi4I83SRgkgnAtAaNqIy432N0eaqSywUC4EF
NtK33rOSoXmNw+igN02z7omKefKNDhh3lBU74szJNsvmGBuM0itEPuKphn6EgRNtCgL6Sd5No4tn
sbVixPCB0f3IAIzwuOsEaFuIqHst/VATa2MYI7WpdbsCiqhF11OBOjOTxLEzYJ2uFSIo/m+zDi4s
u0c4iJ/rOM7TFwTMwYqPnX9bN6RwBrK2to0OryfFWIq1oFUPeUnfu83IleanGhsN4cy2ybFDLQut
qSCodt41FlIe4bH0Xt0K2bVbacYKqJJ3A+zSXVt6j7ZyaHhRU4onyKpEgDrqQeRa89PGSoTRIhkz
IGkTyc2DPrHOi6TFeWz1+skoS//ObwNYAW05bJPc8FeBl4+kwDOb9/KJBdl3gbVLLWu3UzMGdzoc
gh9WyNcPWST+YpfkExV0/pqGlLqzZqsVvFl33WisO0BV0BUMZrxBtOhuI5es8rjs8O15TMji1r21
8xpijE9NGfZuXxD1UL6buAEg5qX9iSebZ8Gw33WLIXqZU+LW8LNYZ3m2FmmXFL8gKcoNs3B9oWvI
VqN4IkxinKprvelQKcYe54oGtMiOcWQ0d6U3/rRrvabwad8A9wSX42BWl11FKF+iG2+DnG/aQIfe
VgIbTO+Cr8eUjgV/DHfDwJ6akTZ6a5cVXZWhcRUy0l1oOeuo20TTRlWSGSN+t401GsOtP4xqSTg8
62Wa3vcoZVfMxT5cETt4X4fo4FrYpzJjRQBilG1elR7e6Si+wJLS6UPBPm77EtZ/j418oQ99u0W7
Ge2GeEwYCNvGpqyCYW2RcYSs2E/XDhbupV0HgCVcauDjKA32FHHaHKIoLX9IYmp35WCbS4Ay/SWc
2eYnF37cii7BotLDLF6TZTb33MqaSzCkR1ISYpyLiX+HRRTHKrajbe5KrGaBC0iS6sNAgxxWRxEb
7WNTuDAZMaGuiMZ2L1G/Bhs5UTWZym5uIN2wQdDhE7/UMZuRTVKN/UnhPa+oU7vymTyAi2GQL4gb
Fd4zMqhG+yDLJjJXvmJePJdwAFBxzc3PI60wRNYmMP9cduvSbrqF1ElwW0SNbxhrwVs68sZDNLm0
e77KnU26YoY/dy8bXGACFsESPAGlx2TjNcwte+0RCb1LpsheSEN7TusGi01VFntX2eVjUhpsbdws
BGdaWRPTTbRsGdscims/hbi8TBszIaqvGdddFoc3hiKAAOJJ5dyGkQeFs7Juux7ZexAyRGepd2/s
CL0+eYDANqoSJwiIX6d5NqRoxwVjU/egKPz2ZqdFmxJT+D5OUfAQ7IgxiqODoO/fAAlIIopq5L91
ApXHghhIxxJoRUbJo9uJh2VNmftYOY+ejetAdwnFpKzHMMeKtshD/zn1m3xpJZaA8CjiVdLPayEG
sYWy45BdEw0ftnrhZVmP/MVQdfK7DLwMmcdQoyjqXY1faqSUMMAGWDJlPF5CbyDTwYjldOka6iYp
0+cWtueutzFXLVoT25SWehUmaMAZzqBXqxAz8RqqdLaB5c/nATwmDiceTXxx4QNVAD1oaIJvdhgM
r47udzcjsp8df8EA6KIJr4CpoboNJmlAaXU6n5XBKJ6aDOuZIG4TZsng7AQZbwQhgeyh4uj2Imqd
68SveNvzmZDWAc2GylNmq6oeYWe4vndNCxwAkqyfA8d511JmF4INCLnyufboCVfbVqNW/PRGH6c2
A/GVZZmK3Ejs61oWNniafA0FhYkTjJVhKbVS22HYoY2ObmChQ41elX5QXdg9SmrdJNbDpS/Faq5R
HfSmZCelRm1r9T3RGzZcphu9HogXnKRYGz5IEBkAvCd6MdoQpsLbazrES2WWwIFhvnsBDABVwPg1
8sBakJIYrCKLpFQ79A2KKzIiag93iz5asMV0c9hk7CtURap6WR7J1BxuG0GLg4iobldJxrGWVHPk
osRMm0kXiFfUXieZbOckvvYFsLF7tIdYu8LNAWOxl4RJg+V+CllqjtiOk1U8JAAeearEDaUtTvoi
hGHlFe0t1Kb3rofeHTYEWzFjny5EeNumGxJ9iFdMMLEpkRjPlLAdawzlj9Jks+zbGtVJo5x1iIR1
JQJBSmWj2PhhgEtWURgmnJ/rPVmFjeVU4pn+NfnOT7wY/X0g8mLfSA14t56NRbRnSAppRJYGdGk3
bOyPMJHDPqkGlqEhTtepjmZFKR8FloFzDZR7XVzVjXizTVM7gMwaFulEYjElHnuxEApM4ne8/pPC
F58M9ktuO83OJFn8NDmWQQFYYRwtTDQLeUzLBMfhg6ePjw4WBkqsEXBXrSj0tFTbOi1xPUlGz7DP
qVlRdgI1SYhJrSCLb2x63Aunamqsz9OJLkaHVBrxGeIV+9rs8OmQ7IvHtYTxHREBvIssP9i5ZV79
CIXr3HJS5sJ2eDojFx1i3b9AF8LlY2G/1KmlFkyFMP03Xbvuk8x6bCMVrccmNV+aUIgrL05EtChJ
4/iYmpQUFZbSY2eh4kubGvqH7j9iOUFvFWoE6ghAEgTtQA1JK7GrvS5Y4Sv+NVVJtwZegUvTNVk+
kZRvYs8hOK5SvwYQP/e0niBSkI0CuLACvGRxi8dxtH7kTng/xT1RUpoOZsV0C9ymY7bKhojXyW7f
eyJnlspI1C5sK4v1h7unQ4bbF6Osf8gu146VLJwjDNTwyrHSiRh0N1lPkEvpgipOw5j3/dqzV5jF
deIMFKwN+ZrsmGleBD5vp3zl4/IObx9+DbKqpTVihm20AZtKL72VPYsPgyhy+IDOJGjbba8jnFsX
Ts4XL4cLwO+zCfyMRLkOdO8nUpRyo7U5r6Um659TR3sSVT5lVt1vhFVkVxSHHckasG/Myic+EJMM
XDKii/2sTWbsAHuDSdnJ84S5dJPnHeXGKLM1Gxog4zop53hH03jXFECSA0d8YOFHr6umaalKCZPK
cj+U0kuYqSTXs+TKS9SI+cpqeiSWQWBWP8qsJXnZSxt8PwQ/Lcw+gK2EW5FoFr/eKLxQCzPOfjHW
Cnltq7dwgByBddkwD+STFpiGjNfZrrsIdUWbDggsVTW89veE5OdlUUvjmsiecg3+lp6c1ZmrtpnB
gLF74ZB7fzBxAxw8UpxB9BGDTBimi+8cwzp6GqJLtVB7SGEynzrTCE9VbeaXXuI6pJu29KfYly64
uIpkLAzMoCDkznJqsjKZU60b0ozWlg2bTRdxQ6xoK0DbFHX23DS2fwQsVu1Cco12vlGHN+DW6lVO
wtF24LYs27gXR7Pj1gR2IBbAcuS6INVvkfnxtC1iTxwFtmaQXAaONBN8s+cZxfY3+78K6s2UTz+1
sHVoyKrB3je9FW5Qs8OPoWrbGDXO61pp/Y65PmgcN+R2pD1JA5Fl7/vB2rkquisxWaK6rdt1ajXs
y/Qw3iO0Ka88UMYHQev2OAEx5MtSGdYH00X1bLvNk0/M4tEA6LNNaugmQxS/BfXQ8/NpCFvTnFHk
Ny0Ou6j2YUPYwwoZBY2qkm2B5ST6NdBo3m+Ji3kMPH2dFSap5nFvbggnsLAOkQOrVUN+K/zYeRom
9xcbXJ4XnfUG71mzKRyQLoOWu3tLlgVrSZnfETpfrwRoWvbuhGYYiRY9d8JpLsgeA9pJ9vI6bMmo
1SYitmKV4mLKNHU/RQ2YdPoSgJ/txvdvuRnEQ7epIj67xnXtGAqQqo2Y2Kht+TxOsjswDW3Bjw0C
jmul9/d86qy5uSv2SMT061DRmhCO3+3GzpmJbAmgiGzOyrYgO2SKfYCkF/+GpyEk2TIqs9cwgKqQ
t2n2Qd8VhalbsSCP7WBfuiRy/AjJpWD+aQE+s2T3I4ZOsJJ5nVGD4ErWWBK57zzY19VAvm3gDAXN
i6Zauj6h65QbnbxsbVpxk4BJRiTaE2Y6ZEZD+Y5Dq98RywE8Yegb9FY6ppcNcwuoHr3KN6Zhhpei
Knq4e86ExBNKclUK69EerSem8TrlmnohB7bGKF2y+wdN0eytEuW4RkSd8P32zcw8I6CVO7INiRvV
HFwPxkw+o9kavameRCYAXlRZveowcIr8iT9KP+RWFMSxJk0uP1zW/Asn65+RgKsD0RuLvE4WNAC1
5yjDxTAEpHHQPGiWQ8WEOCXZYQ3elOWX6vc5doDeiAxLZNs48W1nFBVDAvizINmcjR/n4a5XhqBc
R1xGnkJ2qG0UG7xxkgjxtLWLhRCtd1SeoZ7lpCofaHItNqMV3bdeyA7F7J9DNcN7La7fkg+AdevS
LwCH2qbRCtfT1G2zLLOajZmRIq/H/g8V9v1lSEpZvKYZXdb3EdaMdhM3VXOP9apd6nXkAUqpAZeX
oakfoBG6+wGW46Nf6fWKtxZJg137+2CkYyy88MFnNLvM3YD8AgN3oI/NeMf2xt9jxTJWMg7IaCwI
85hagre0oE63cdvTvvO6YiZYylXpql+Znv9KisxYAhPExSsd2mvHjr1ktU799iZ1wcm1LvhaYhdi
9kyhWJfQXOjtJr9ag1WxUxnZupbFOEVvHf+x1MeCUnrwyh1k+rUXv9A8K/yLPG8d8xIc7Zwm1zVR
tK3QlFxNWAJRUFrRFo0uQY7QNEg8Ix9ezwzI3bZmv00JPM+8Nxssw8WrnwZzS/Kheszio11ujNv5
BLBQrIpiY9tHCxLS/+HovJYbRaIw/ERU0YQGbgUoy5Kc7RvK40DOmaffj73dmvVoLOg+54/EdhOe
Y0z5YeES2SQQ/DUlvn4Z0Nwg9FrspCDcsoNOIlnGGZl9q4BDkVNirvruaOGNWcJB2cxJ+oIRDa4O
v+w2yWzzkZaZf7MmTnOaPi+87zsVdTQtBQDyGanQNPJcjHEWNIkw8tLz+kvmKs4462QNtxxXk0lC
HUinlksG9zwL3heGsYuWQ/K41qxEf5Ux9s+JtNtPQbaUR0GzvibNiYXr3aZMOcm74W6p+nK0tfjT
1tvXsFKJd87wqXdiAAezFIKbp7LhCy5i1zEqTpgSy/rGIHrq2lfqeDJKApjAhcdNGSu0iimg0UUM
OtEXZQj02zUUUbKakrACR6ITxqcPxFjjJB83WUH9RyaA9UGMMugNDuGZ35ZrjETHDJU2kGjex1ty
dzA9tDl9CpSSE8QIYENpAJeaYfXP7QSZUseRdSKe/YPjXNtZ8B2uTmz41cztxAtQ27kFpgbJi4+j
dKOi50JIDAa0MXTeZ4UcQHAg7p5Nlg/tL7222J1Tm/LcllkN0zbdMWP4O1kTbe1RvhQ+JMc7TeEU
NlhwW3owfRGunmx0kCKoGJWRhJDXraYYbIZxNak/QmnbU9Vho09ozdiEYDkUFdPwBxA1MpdW5V2f
y+4xiSP8I4Mq9EdLywtG46Wq3bkYP3XOKUreq9wl8+SLSlX4WE3WM3BtbxCimxhfWmiLC6xNeTE5
S/gg5r+SjfiUhHImK9Ik9dUEzQBsi/AaChjbfC1CnrMPNQzr/VAnzhHg+V8X9SM/NgEdTIp6tRuj
z/GybuieakcFsQ3Shvwi8ujijLZI0wojSivC/lrkzVduL5pv1A5i5oSrmjku26TkUg5EcFrNDAXT
vxk5Iefk6eUXpW/y6pRraX5R4ZEsvCrdRGLnkGzTgS9IwePsF6GaP+hTpl0rkHxCugpmRbXvXkbR
MpUnykT2dLWmv2uvJWEImH9xBfemmRwXy0mPUl3H7YbvAk6VFVoL620dppHXOF23bQar2UPX0H5T
F9GWmQP/fUkVt5kU6sYBXPeCxHwXRfaKYNTmrW4jf4kDbU8rj7l3Jo35LegmewtROT8OOprRzhr1
A7b7yR/bNj+XU0OAX2svHrK8maBBUppSPXQoN5I8ioacLsri2Ccr5P+gD/GzbMlQm1IBG6Bq1Mu2
DdUOlLS67L0cmoBM90g0UeOpgWxIAFTT8NIQlwwzY2kbaPZhm7XBjdPEoNUmEEcpsnQ/dEa8X1M8
WW4o9hKJw4JAi4CfToTR4q6p3HEGyCIkBmG4iQAB708D+0ii/2BSahCvnTATYO62C4HGVWoOPzVG
IViNMHUnUbenCZfcSTVj7Suls2ZD4DKATEM+EWmK5d42huwumMh2YdLfU2rvdomsyak3MnHpktX4
YeiDF8lsOWHBMI5SmtXBUHBLlXZA5VATN59RHFd+SMmGazB70nKba9woHP2E1qdUWajDkz5AxBA8
0Z7IKEdXFHStbxbLqpYRWEOESVETgGCzcWbqXpx0WfaOE0p/GIxoN2Yj1PLyttRDs6dRoPRx4feP
nM8zNBHe66Tus70ugvhcaU11IliCZDh9qO9AijZs1twz1i2wsHWYXNtmfDIYNffKpIOGdYpBAdjK
Shvql+k07WU2sGcVVicP7azNT9XQAzMxU7gWc0xBvpEeJfm1iaTtK874ExNw8B6OBT2482qDlykn
QTWGP/kwy21qxwH78phCZqv8D8Maa1aMxp0VIvzqTL3YUUFFR0qXQuaGdeKmiTU84D8gmlutVa6w
oEYHGjpHWmicI7ewdgjTpEJdkZPnUaVEmXMTL2067wBVG4+pvqbJshovhcjTvWXb/ToZKi69HgzH
vTLvhUIjOCwpE/FcEoc7gqLKxHzJqt7Zwe80x0q2a/dTrbLvDhi5ZEfqX+CQPFEGrhKP00M1hSWp
vWtssO6UFIs4f0omvhu2EHjpbxO5xUHaSvY26kZ6H+Z5dNUm7H182MaVrkDDTwcoXc0Mi2PipOaR
6Kh4l+TpS2JYGaunUE+tqU38AjoyK4qU8AnoGrgmdLFyRJYLdTUfNDMI39Jw/im6+gNbXuQKLn03
L9t4C3Wqbi2V8clQqFdYA8fRuFjqNQywPThW2m5Lc9E2FFdoXszZcymyNtqk8wwxLqeXoczQRK49
1yWc6cMog5wEXaG8kqV5QM39MJci3sIFPNB/Z2+XwfwctC7yzJnL1RY84oRXRWeHb3XHZiYeHDLJ
7ujfU9eYwOMsh8zkoM/sH2Y0QUKhVUIWpUStKHZzmFtSOfTZ/CRLpdqjUUdG4gQkw/aTvinYhreR
YwpeBf3TTmD3KrOpCaJct7FafV+MMT47RUCTXmXjioIEj7lolRElF3hAjG/HFUbB41Il+p1Sp/Qi
KiIBlwiT4RJFtU/oBK1uZSOu2koYOAX7oIHCdmNKutAyilbuMpQ2xu7xbQQj3fKQRR5IF6EvojX3
S+BAu0vF+AtIHlhfBP5/tgw3cBJigi3lx5SqRUJe9eFMRGFEY99fUg7rfaLwzwl1MJ+qNV4REESr
sXHZL5QsunLJ7/a4dG+Sj+aBR/GNq1pwUuhp89Iu+kC/Q4KrgWpyiC1PhNH4bJeWxb+C7FEzBU4i
taY7VJ21bFsyTuxueC0DmMRkpM1FNH28GVBqe7AdgWs3Q+47kegOWp91t14Nul2bxsUzYU26RxmG
5orQpBiNBLDCDepRfpqa2u4He9bfQzF3L0plh6T2lbSeQZbYeEozUDzkQW7LOuXbEfDgXDMFkThK
oHQl+3ujF8vjMAyYFIGfiE2nShid9EWXdftFmVFxBoky4Pat4JlwGd7deiQBLyyAYmOSROgw6Fg4
G/U7bW22HOyX/5YuoJ1Z2Mt+ihJrS0wRgCK8Y6kYbukgzaoLcvaS364c3yIlfKYxiIj9VZgzZSCA
hJzYyNLk+GqH/A1krZV+3UIfshL13hr0dDWTsfmndvXwSqLQ4CZsuCT6zr3PckI7dMfF2tqK+sCC
GBLy3Vtun47kXKb56DlWL/zQQXUwBUVIspHUnkWv/6qmk+ARoghz0vTEFaIO7g7WyU1rluKeMI9t
Ogl1QQo8HRwagw4CdtJZISr2Qq9g8ZUhuerBOLiUhhESmTdJvxnIaX5H/6Rt48F6sVupPepGpe3Z
tpDlyLTmhK+4WmwzoHS7XrbzmCdUPgRPMQGEJ9jC/KUz0VMUs52dhTwih2rWzubkjVB/y61KiwbC
ko3HsJGSQU2oj3r6idweBOcedFcmAJeSblcFb46JcUmh/MfXJN8KdERQiJe6+B5E8hAslEB3N7pU
iRtRtRPIDJ2hjCrhDxHS3JWgvRmZXSujb1Py9oK4cWvKZm/IZxo5lfg5aeD2zKdKnEwTAPIaRkd7
utJ2xft1reMAH/5vbSANqBnvzsTgB/QRODlF05FBfQn1xH6uK/yS90u2l/kPXeksXJtYZWdozyCQ
YmEJUk8dmGfR+3HD3UIkDN/ZV2HdS/VFZ5sqrlG8ay1gPfMwl3R8ZL/5uM9An1rF1VoIqvI8AyfF
BzHdVtK5h17MBgrBUXyl3HBN90fmEKPCb6t4ZP42/XnKf3rs1FrwsITfIm/osqEVw0lvRdRsw/I5
NN6V+iyq5GDCWEvjbtXOlsvvXAaruKb0K37/RL56NAie1H47tT8zyIWZom9ko1LH1xlIqg39cUBi
wEqkM3cBaWfjXiRHYz7ZEUSrkXmmsVeze1E9F7xADSv2xe5A+En8G7rMq3RqcG3X7myvHH7W705G
f6yXVAUSkrCQou+b9rVs3lSOzbBKj6m2G8WJao9DnpF9yPrM+dCr30lEQRzyVEEQ60xg2PgUhLgg
exI/px/OoU1O8lwPCGdUx2bk+iE6OyUyRS1eS3mQYBCLZmziYNzU+jFCaMRzw3Xi8anTaFuLm0Lx
pfERlrdMHLroZ82Gxqfojia/wIui0Q5zcfKV/foAXRmtu0O1UWtS8PttiOd5esVNuYHfaI1LYO8q
aCycMgpanG6XIJ/JTb8TPxk8as7lSlpxvCjUEV3K4CE2KMJBqpVebK5zSRGN0ar1tmTRJTob6Vde
Kg287WC8RINZHIB1v7RUSx/I/POthbUqvYwUu9o0ajGDdc2EEsq42abi5jo1qxldmxw9RCLLc6DV
p4jUPZHtM6vYjDQpEWNFCjuVHASUoNqFVVr9CdNFpzPG4OBzXoaa89eBV8tAUIONMbwQPezBDLs1
Q2GS7iiFZ3nipzJUzmGMI/ppgmjLL5J6jInV3mzfE4KAo2MDv2vrl5TUFSclAqq7mtOL6jzWwS5B
f7lUfwCTO6V5VZdHzXlBRr5kfyPp8TBXZS3WBIu9OiSI0XZrLYFmEj09f8T1S0w126Dug3A6yFF1
UwIs6xLzvUPINmg9MwPUwWFGeWOgfnOIHW+Kp1a8tjpTprJnxD2U2pqFT+5//GsQYp7BqpR8JhCG
TTUUm1z+mwhLy5PzwrfVx4cqBMyZAxchOkiSckNY5JGPN+FRcJwf2rW4hG+W/EH754aoY9dUBwHS
vmi73uD3xqE7w8QfVhGkQYtVdHFmwWDCscgzwLbkKVnhx63yOqA+I5dzYwf31LxR17BP9U8Njfhc
kCuKrCGsPssBw8fwTBLbeiFO6+5voIdXUAJUG4cyiSRjMM0FGpVnWiVVVkQS6Iv5YlAGp+OymoI3
00GWEQXHgLRUK9h08Y+l0IWg+0pyqukAsk3cusNNEGg2NDDhMEVMrpz+tTeWy6mhDmemyywyvVB/
LUqai/mNTOw9CAJKSZb0FraTL+xZhi14xwOpowYpAKH92WmrCnV6SOfOy5XgXztUHqAybTMXOR+U
/K0fv011P+c7weyUkgTofJXmjUwBNyYkNNWJa5THhgWxMHcFJS8jlTupIEjgzu0aE8xmutmouJP1
vXDmjvV3kz5b5pktY2NWH2H/gZzMN1ENoGBAcfmwJIjb96Nysac9IRWdzftw6ynYyd+V8gO8yqsM
llvrS2mfwrVdKd7m+U5LXtvh2yqq3YzCFrEB8jaiHVmAkBcWSn8kDZgjm3Cl/IvGcKslfLE8QMwQ
DPLUVm+zfcrJZ/8/+ICGDrZAfjAixuFfZd7W2jNH2ZvyMZv+YD3K9gd57Z4QYhbnfKNqP/lMx5uz
m+tzUnOFcop3ZNxaqBT1ZLfkz72NLHa5SvPG7bZlrHaJSQn+arCSPxJKaQv97ZRdEb4mw12d33O0
IaI7KYxaoeV09PIYKfKMmBNJEq2aoGDyaa3pjhntKzu+/Y4wxpLCZl1Gp1rPbiNGS774aMsU48rx
PowIB3vQwfxBOGCPCbbW13ikxc/8tqbfFtlJQlCwOZHtuhDUz1fCw+DOya8C4WBTztIhrR4jw0NA
OpvKDliRioE3ZGW+DJYHakN2yySvAXW6ENq+SIm7QO6Uyf5jFvq2DQ+5/Q5TwEadbXPzLQp+5UPn
UKGa79sv+1B3V1nxH06szJsh33VQcRidDmN0kAMiQxJao+W8inmG+UXnVE1zzoz1gDB+cu6pYKLB
MLpZOTZTOqPKR5vs/SrlS/7gEHOoDaNwqkgzT1K8ytliC4x8y0doPrX9OXF+yU3PhmM4nekf28ju
sr5pUNG8RAeHuVt7iKvHQIOJNy2f9iR+2m+Z+TOzHiDJ2P5zgMKgT7h6GrdZo23jryS9VIgOSFBZ
pN/jojMfNO06i0PTstGqe2OytgPXhm4fhQIT0W6N5EHCjozLHW0qsvSHuXmcxy9L8MR8ZPGnEtEO
baOnp+yjUi597UH7+wQPuurwMVqnpbwRyFfCCFbReYxpy/sC9FEKytGzQ14/qzrKyy/VOknjMRhf
aB8pw8NibpvolOePdAYQUuAa+YMDJFuO1yy5GQht4+4zizsegpNpvwzmbuIWi0MsLC+m9hwmt344
qyHV0sikuvdEHkmX6RebecWP8brzhJI6+ehoNBTeK/D0weR9fF/E1el99jnP7L65jyC5PZ3LTAa/
k0y3enG2qTU1M5LT1cxvyJdk3Te6e5SSiagRl5oYG6FuZY15Bl1UwOWsrqVCl5wenbA89NZjoo7n
QfsM+2CXaQ4gNc1DzQN7jSuthu2HOnW4i0nd4U+mbq3yGdYZm0Gt2QMUqVKgynISPVBQsLG4gO3i
kfAEBKgv9OZy2iXHifTrrP2OEU3nVJDPxSEXv9FgbWrtLeEA0NQEK3nigkbnjPETNGI4/vZz5Cnx
TBrAfE3anEAh4FvBNcc/X7SvtEK11Xjondva7E0Fx3aha2lm4pgs3yI4s5JPmqRufWwf+5AU8MXg
lAm9JviYTDT740tQXbLAdJWaAh8Qq8X8G9rcWyKsMl+0uFek2FcJ50EJdtkoXqxeW8e8LU567qpw
OxrcWGG+CRR00vzSR9pDHQ2BouTE67UXmr79vswIqA6/DR2uKvmtB6rYTRT76Gi4ESmN7o8D/lg4
bc5csrtBmgt+ZIGoJaC40wJDSpqnYXinqkl2V5KuUV1wYgfbpvjRYdaJnITr/CttX/bGTgQB4bMJ
+3h9oLh1O4ifum42gUOxmCTyq8+bQwX2qeLN2SCtbB3lXUmmQ1n0BzQmK8If/jUBnbN7gbpNsePN
PHGRRc+zRvxo2fjgf+eOJIOdtZio6f8qmz6+5rWT+quW1l+LKulYb11D/6nzv8i0TibR9yEpPnn2
PjYxezp6N/g/SOZloAbsVilcvNFr7LxEmvD7Bl3v8m9CEBI8F/OfU9MghNlGfPQka/Z84mhvLIcC
m8vMrpjJz5BmxsZLFnU/WMO5l89jvZUxswpJVomyEXDBbDxq80MnXV9/mfq9LlfPGCzNqS63mbj2
FjmqB9MSZNV7mDB8ZBNux4woi3jXU6w3ourT1HvXnHrj1MCHy+gn1013AjvulIMGR1qB5ybixbIu
gyJ2qD43KrsUYTVkzPLNY1ZBEuDG60YGftO/Tjop+D01i9l9sn+oC/q3EJhv5AbJmw+l/oxidROX
E/DPL2e8ETw0yklYhzzZ9SnFf3w2+HJzeXTMv56WVuD/rNnm0dtoBe4ychrhQjoqPEVQBfQYnGGe
dfO3CCtkos/wJDE6N/RlZD4l2Z86XdT62USoWpxFwsOZ8ECrD7JC77Vv1jYE+1S17D7mecj/dCm9
kNaCBtgqfpY9PBOB8VV9C+RLOpruMD90dQDPz1j2JpB8zUQMWSDsLH08AG1wsQilLYunfHhV6ie7
eRzn3YCVurBdQGDA86OZ8QeqW9N+aGwwhnNqY/VQgmmkMxMQvT559krL5nWKHyrlhFeQXuXHzDrl
8j0hDnuZO9eSdDjSwhOR50oV1iJg5PHl6WCsOeLJiLlOTf4GxKdVvw+rS0L5XVyy5nJ7F8WPQ24+
rce7WOyoRtM1Op4J8g1nr04oaAurfR+/DiW9OmoDbf0dj19Ox78QuYGivxfav7oZdpE+e7p6IAIe
MRfP8WL3916hPpRkR1mi1CCVuGuwc6MrWOgGkTX2C4PWm3T8Z6Dom9WUsLb+jKnrCOgQbPD4vdIh
4C6c1Iiq02PgAPEr9gNOQndJi3NWzjDl2B9BfWh3iGdfG9pjSwogvw+rYelJ1xad5qaTG9UL5S8w
aj8PCAmpDTcN1T+7QYukTT6Rwh9OiHcISLagE3rIix2KiqPVzfuOwgl1FTRREIQ+viPQOtVUFNLL
twi0a0MsGjHKrGDOTm87GpTXaoDBqwtjX8+87NY8HuwyfO+n8t0wlL2zDL4t1XNZUqFYLS6g2EbO
2Q1Y09eH6QjU/2EyIEpnOI56cqf8zBvHeRtXNA5rVklGnPTtQD10tnLO0/AU6cq2gPffQGr8Norc
9vn0GM4qFD5M1ai5i9keWt6a2MG0n+sfSF6YJaiu4DZuNnGquAR/PUW67olGvRR6/TmltvS1kvAR
J3OOggsXsbdL5/qmVnR/IQnaJT8Xd9/fnN+79kkaAyMy4mTNWbe57B1e6DbG6VZM2AWs+bgs4R4Z
3C1zIIh0Z1c0dJ6jP25FeylyeL0Cer5v9lMQ3LR4IL6J8MZ+aR/6JT+RTu+l0HmBSrkKGDPdpyeb
A3oTLsENKeFlIhOsCM03reo2A5dml2oY/RDkaOEJdxK1B8mLIGFv0paXdml9hz+jIovs59B1psQ3
ODhqqtiWeUGZQ/FG6KCsWHaKKc5tme/1lvcULeUYSbexLR/O8qNW7H1ajpdGTG5pji8t1VbQmfSw
zmsarSr2spkeASXfxqE/Gmng6Qu5n4K2T6KWWHvWvXYsme1a0Hl6Puy5RMJrXNX+pw/MnaMp+5j7
JFJN34RrpswKrIhy7Gq5KyZXsOTt7eblFGVM7ykWuE6Km64Ovvy/mIX0T6P1kJW5UdTs67ajiKbb
9epEEQlCW6g9eioPllZ6Evefnq7vD5+dixk9869Dk9UorGMrFo/QtwdZMrEN2vg0ACJ1VrUNFTA5
FeRnMicvA4sHmvpVZ+eRYvPKNQc6kJnhfpuS79tGTGRyRaGtrTXUZjojJHWsFPMalHqak4GsBtXH
2CWHdMw8p8kOqlpg7kx29VR8QCdnlBlHIf8aZds0MDKr2FArSCinhMOzxolQ0WALX0z1NgEeURKS
EF5SgxRwG0j2Uk3Gp9QeaRgJd8EwUV/sKMiJaj+bqlMZcpbby4uB5HXoGIhr0s4pq4IFG9aqUgc0
UFWbE8qiQzoTmI+TL3AiFhI6qsvlgGaoZ62jS1PqT9RhIZ+arnS/ZJsED0LehG81Dy/R8oRo9fdC
t0j8NPJqq4jkSe9e04Etr8VhLiTGQH6dHBl19WR26UcyS0SAVE2bxX7KQyL2maz6irEOPyjKxwK1
We5NcEuByM4NpFjVcSQz/fB4JNwfdV9dZ+SSbcRLIQrXRv+AchU3NxLwhVM+iGkv4k2oagYMFhyz
iY5F0G2SoPKKElIbewNVU2ghSfsuuYhISURvDURf+VFj7zUAVpJf/WSY/LSzNlqq70jW9zSzeGDM
PGLyZdNiKO4UNySCz9YwtTcSvxBGSwsPZFyAhxkUBEIToDJIStfMMGV19dFJhk257mwRdaa5aPcG
U2/T53/E7lM7pS/vYoR1G+bLwGa4AMtWFnJnmwBsJMZ2R9BvwYkp8Q8VfQqyp2HyI+L4ojk2Atsa
dKU8tSyEbZm5Qhm3nAwHHT3d3DaehijPGbPXqk+O/ZSoLkLZ6xIFlDQZ+WNpok9EPsFmiHstMYr3
Fkca+xp0i44YNhHqpR6AzG0+KF0W/JEOlpaRbO3HjXZYs/wxgQBe+BYBRvEoeUEwuaQYbvXA2vTS
RkZAuVomsZHR2zmiCbcA5tNKBzPBjsr3OSNuisdk3CDx4stZ+5iXwK9I+suWMXelYoJrJLlHbcKu
alSuXdxDke2h1XLDad3Xa1cvirNqYzIWnCxlWyBT0ujmlT861hJ3Tg03MmD+VRvJNFepStVXJnHx
t+1vySBe8XmVZeQLrU6TbPxgUX0deK8S+kVAANR4NjbhQABx2Ginwlie9UTfI+ve0VXxRDTwHXL4
UvHLGSa56xV/ckow0WTcR3TMhp3c4Zjy8JL58HN3tWNUhY60cQeS53O3cuWjGhGH2hCAQl1YOLBh
yAgC2fFo0XQNZrioVx4dnfVtLA4dEzuldhTKmROp2tRQtw1OZ83aOdO/1VozVPzTcD+0iHNpAB5y
r5OYHfivgtyFuGMUNsIF0bvxPZP3h9L+i2ePAxbrsIHsuLO69wyNo54l1xGArpsiuOECk1d4ipt6
h5cfoqdz5ZReDaM8iB5LXDnsNJk8Yv0GD4Wkhb8/qFI7CMP5q2VMZ2eK+SYqnkpiilemXVcdMBle
isnpDj2seR4Yt1J0Hu55PmWb0zqIzlDnQDKt91kBiO9a64HZ42NEROgGSk24yTRBDvEDCw16yXlL
q+C89FjUxg49ZRQ+O8V06bIe9yCqf7MifbyfV/fRUO6AmKE1YqyCdE/GCRQDl4OBORHF9UqoKMQI
4HKcxpIqyPlDS6i3tQfUPGQvMG2rmBTirGeE7tQjDQlQAUFFGoOJkLuBZ/WjbqIkCMlawJKqOct+
FW3OVnuha3ZHDtrJ6ud+D9H2Y0/61oyT8wTKiPPEr0L5pobDtg8a42EcS+BDm3SL0mGnsT0LajmQ
VKUMhOtate2F6+qYz+zy+FJV1gnZtA91FrCBi7NexX+lbv869nJpCAuuqLkyjJa5sDiOTepTFUiE
IBX1YbZfZTDMvN5sI0VbQSAwJQkQI7QGzGRaNroZ0jwIAF8q3Ni0qXcAlOF6GSqahi8elVkzozqi
LbdOI0Y5erYSSYRGXoc+2obtpFHdW9EkB3u/HTLo1xYveTE15cGIDFcjTKGeTIZuA3iFtIRFBxPv
hp2VFagre7TmSWHkfk+gyqMyY81PsNI9lJUkmDhJOZh19e7wglZZ3lBkaa800aDdhV1W9pbywm6X
xxGWTuo6v5PW/qc2qvOgmjUchCDN8HXRobE089y2idW8lMg/3gjzyXYj1i1vNHs00RKZkE5A8j6w
qO/Y1GVK57WeXUuJ/gsBEcHVuyAKi7PRkyqKhUFh2zHf+8GoT5RtfC9p2+/wF8b4xQtJt0yTUlYW
BVdbCDye4RLxTOuRhhIPIE8jqEK1X6uq0d7FHNo3zZjz1O2nRtsZYNounfbRThQgDukQJMdBM4+V
QxiG0eClXrRR/F95t8fgkl9qskB27QJFqeG/3MPHdn6dWkiXWtR6k8RW3OGHRENUYIM30/aSa7+U
y6CvTajV0G1L+6JHELnWgBg+rDq4viQMjm3MUp+n/YQf1dGgnjBSPyJJiw40gSJb0oK4Bo2tk+cy
B6aTeMIjL3aAjoWjE+uiYdG5JwRw2KSXhONtrGLrW+YmISVzD+JpUz1J3JR5FaYRUN7SKgiwx/kJ
7n8bhvTnWbNFuENLu0un6bDZBMzk37ZYlm2f8MWpGcEdOJK++kkZQ9RRLbjOQMwA9kkvyUxE70xT
9HXjebxbS1f+pUvHehuXBQuooUkH9bVFxAh2YW1+TlFL+GOvPuXT+FOpTXIsTHHJzSzYGfYAR07m
yBsRN1y1nY3H2CRb5ebElbUzRedsl2YU7/DPzjOy5OmV5Bc6ISjT4H2Yh1PTNsM2pAvmpDqyf+la
DRbYyZcDKyReHoRZdx4T41aQP+CXqlb/qIgkd/UyDfsC1pRwVRnzmiQBzE4T6kzno678WLLIDiLF
iNvHrBRYCf5/4guSKDjR0qTGs1yr/H3V+J2qpKCssWx7fdafYrvWduaIhISxpUqVI3IVFVy6Bas2
w5zzSYAHAwVmr3hnV8HnUphbJ87jM8IYzaPxpD9WmFEZxYpuOgxaju5D9v3LMA24MRwb+E91yhda
yphMB4XjOcXOom6yxGh2RoLnHfVia6AJMbtduTI81ehY/5y4yfzV9EUKwFBjRkxJUJYtE1lWmRMY
RsgwHUe2KyhRBKvl5CnIvnvir+Bk0iC/SzXvH7ReDTk7p5WGliHOOjCFXTvEv0TYx2iaRxChInUw
KNRQXxEBUTAdFcVwWcmnEXprkyJNC2KWz9y2LRkPc4TS1gYJTZJ+virUQsVg58c+Hq+xoJTLiEnt
TyyGCsup9lWZfuvB8pynE96VyxDLmx0RJYkbkyAOZ5rR+qGt2YdNySmuVU8JIxQlLxGnKO3K49UM
zOKeTrrNXUTnCMuoERyoQFzTJIT5okw9gCbFhFtzLbVPAwc/SCvnW2fl9B2Vg41QF3TBmzQaSB22
157R9z2dRYnHUhsO4wvhAdGw5aM3h7hdat58oFeGwb70ckqTqJvMwh/dCT8ZTZaLmIryPQMTMuaX
MKvAuulYJ04jIM4Ad3no4jblbMuD4K9R6+xR7e3gt5ulCOHDg/hgBfY14Pp7GkejORkKwsJcoXuJ
mEiHo2Q9L7JF+JNJCXxAEhjTrGFjPs2adjgQ+gapH1I57DHwJKarRqMjSG3vZe+3TUaMAT7Xaq9j
InJJ1AZdncMZciSp1QbzLShrMmmoHcGsaCoLoy1fa3hQKB+mYoc7WU8ED+CiCPM0kuaA7okl4Zw1
73nzvsU04o0ElV1qA/2wxmi22PS9IzEHYZK0IqWdwrws6+VdWWC6jVHReSbMz3niaem02B9IUEIN
y75C5DsakkhByd6AblV6+zmugSQElLVu3RjBrlUaA9wnqbf93BIbUtsB08YocqZuhFddLLCs5BlT
HcYJ5nM8fXQUqORYRYHEhovkhzdfTbfoYnmH+hwHETT3ptFi7iGaMlFDUwRLVQUCzTVrKVSsrwW7
g5epPd3AKT02DHAOAFWAD6TvssKt4pl0olUYGDjEq6C2q902akJ0C/IeYhcJ3ahCLtE3XbAB10pK
X/2PsDPZjVzJsu2vPNT4EaDRjDRyUBPv5e5qQ21MCIVCwb4njc3X12LVpG7exK1JIpFIhEtyNsf2
2XvtPAzbnVnq23rsv20A3+bJYyDDgRCmD+0o85uuVeyISCgpRHQap5JuonfCCsKXyHLGPwWvcjBg
0vlFC9xvZKxgX48Fxyum/WwbhGz+gsicjf6Fixd/QdEAfLQtx8JkC9GcN3rxVjau80i6YXgHAkTy
drXMj77zs++rVO6TfBQMfj00sgjS2Q1Lg/7GX3DcKFjPD83qf0wdRCrN2Wav+6w45BFvYVJZhJRV
Fzw0uYOXsROXPJu6ezICNS7LpEG08SwSNnX+7i/5V2T59Scn1wF3UpTV3P9MJqalXHLLcoAMv5/G
2S2ggpatbO2Tpe+y+3rx/oRDss627vSFzfd3PWODmhp9H3jWdBvGIWleEXBS0nZj+j1oOBXBZvA6
LhAyVshUCPvT5K0b88CyT7JKxWc4hbTIeREc+jkoHghQutdiAN6wGYMxZgdKsPm1wA67J++PdkCz
qXXrxFgg/ZE63d7VrIjJSmxTG17BtfK8NHhMooB9NQ3u3HYeIj9d4T88uCzRFHw0Pc5NQBXewXWT
+whluxnENnLew56jBEJLWMWsB6hw/KZM8Kl1x6dGDQiEtXmQo3Ut26x5DUM3xfbQIAoMRj5LzNds
QTrzu3A6m72xehl7Cm1LXbxSVhLfqjgaXlzOIJzjJ8RaSUCd8tnHua6eCFY95z7pKUVgkvc4j9PN
0jRvPSzMuyJl+lOeBckoAaqTqWr8aCQG1S/COM8L+cDi3q7z1yZaQ2KzZqVVjpbQmN6pdoaSVGyb
YWE54PPK8FEnNoXp/+Rl8W2rtESQwiLkuayhGxhU3DBpNJhtLS04DDaXaXgUSTjsKc9UuPklw/bY
k502zKTbprHKo5cMPx1TUIXQZf7t3EdrM0uAgUGlgNvaGPFw5oS0BdQFNa2TzmmQFd79xASV2E1p
IQV7ViVo4Ei7P9QGF/s8Y7rJF7zX+aK/EtS4Q1klH3VdEieZOfzUubVsUhgt22HWDQLCwr7DB3mx
L+e4+KoLu/gEkbb6uTOUyb1q2ZrpSOPB91TNg9uh9HwjB10/UWkuONnbcbPAV0ufkTQ4dfIaw5LQ
0QKaVLFpTtYYuPNhaDNFY6I/iRtK5Ubu/lDgN2znEKBOhFf8lfOHd9PWNXAJSuAhpI6Zf3CpJECc
ADS7DSkRfRDROHzl3NrZ3vKtt3H2fhUZ2164ceUBOD+0KG3cbyPzodqWzng/ms688q9ggPY6PFIr
O7TIADZzROyeWeE+2wQkd3loaeJITn9oclb5jN0xCQf7VcY0G50wjyg6E/1v4/OW4LCj96bg9Hxo
4DHdSHch/pv7c3HfzehvjQ46/k8upyfJbpx+rfQ2zrrHpSXcxzDnMJlljXos4Aeycp1tdqUMT5us
HEj/k8ZgBcV3QrtdsUu6XqOhNC+zN/qPFm1GBxOb4hJ6g7NnsmnQOmmi8F06NzZaxQFFnEH7na1c
NqwnTIxGWw8DSKnfsLGma6+UuUina2+iyQ93SD/IlEGvT55a1M4q7J6ziD1cucWqba641sBijScP
Y9KtCbzmJvET/yZvKav0VUp0dewrZDOhWHRM5X078mgpDAIbUqVcRWMCRy1IEuQ8C5vn+uAITWTe
IdrQGa4H964qneYjs7vu3LRB9thNaXjrSJO+2ZrOT2e0hu2YJfPBzBl7J5BWZ80+g+mQEnbyJ+18
Vq79teBSs6C/beyKMoYiDawbQ9j8pCJn2LuoY9tUy/qERIJhwbF5nPv8aGEsnfNYJt7nYANfnd1k
3DmADna2lb5k/2PtwiJIiIHoHgU6w35KLDS2QIQHYcT3MvTv3kzk3k7t+aePdHORE9ltNvHVmcKM
7Mdi46mz82m6Yuj2+i3JFPbOXfG8uAkAGA+NUlnYyCwv/VUrmtkVk9emC3r1R/cu9ySz9Jam4/mJ
CJeznVhUbciZiQ3LfDTW4pwE88oQsurtlCWrY93kPPyXMd53+P9h/TCf9SHJoS6qxcGfAnoVbVar
QzfX0BHQsFx8LYXb77n7oX2Etb60Wjh/Rod4czcNHI76xFoOCUP47wwg08MMFXhXxQ1nANg912ES
DxTafgMro08+7tlQMegGTA6ZB2rNlOFh0pFiDdFYP2qdubvMm0jLhLKkzw87w3MWtOG7N9TxKxNH
8N5VakG2NQv3HJnmgzsLHfOHMfq1LVR6rAjYEPwjWYww1FRvcdN3bO6ybNuBLj0MRnh/PPvBxea4
kC19anIAkociYltYBxHMTWhU56pGyrV0O5LBZAKHsJa/q7EBG1GRpUBvnJM3GsBmDiVkI2nJHeiu
XpB1VsDqxbNKxJUYuxMzOGdvBJRzaZUfAPeyHbWjz3lnvYmAviY81uYKvKp9wRLd3bGZlqQRI6Qs
kYWXgHAfGcIm+kLLoboaOjSZ9rCl+KmObovC9p+bvMPmlo9oLUvrXrnSavgW8jtvWpcwwVCc4kIt
zsV1oqr/PWnLS/ZV6nfXQUcCxd1JLi0mrjNIkPFYGG/E15SCt+mJlOqcZs82ndGc7NkxDL8kmsJt
wJlbnkrQtKS9iwxHB0qLyQ9twfN276rJv4u6dEScFvLSKAKQcxHOpwVv/A/F1hQLfpcfmEnpgCKA
cBXZwmIz9aqdE1iC+pQA+ikU532+1NZu0XrUaEw29vd2ruVG+x6Ypsx2sdzO/lufoMZnjoyyXSmX
V7lIlkhApCSSaRjh/ZyxJNXUzZ96IT6zmBfVXM9sH7pmXlh+pnX7vtARjrHeqbAPFFPsbJ16gOGk
hXzwRWsQ3h11F1PB+hjawJgmg01mGtjHQfda9kXctcd0jNZPCF50n/e/HIHm1nUEBBx8ZzuWBsW2
H1SwL5Ys/01FaXvN6pSS8TLMR2/bSXaBrfbE/aJqn2h36x7qPvX3Oee4c1HHPds/llKdVzIpxMK9
o4AreGxsd2C27ynRsNDsRgx7cwIHdVry5QUkb3VaqlE8CGl528BP+weS2uWhdhYYRp2YTmwBsm3t
qfBXbpg+0CqZHRZpH0nCYuDoeNon1KFvxxLPXAjM8Jj7laA6AXWdBDmeLd8XdIC5DHDd+DmmXX2f
loX7BUUAiJuLnF/AeVz4kdn2LVNjHeOOe9VjfNiR4jc7bxLF7VLPmBdkxuUE0pAGYANfJqMF41DO
IiHKHoW7XnvRi0zZyPH+sOSr3VoFMfbeuvo+J4GRt8QR2a46Tp1dHJKpFA/cBesGCmWziFFFoaBR
b2KKAHrQ8HNoQn9jEUI7Iunme2En8dukZ/tc2EP7XAxcIbguCiyWHs3ElsWeNFe2hYMzrmGgwkL2
YZwAmmUplpXtTxEnze9xBhaEHj/QiE1LZxMV9V1ppi/b86I7poqC6wpXc9BS7T16S3kKvHp8WOrS
u5ALBpzHGnLn9S6cGRmVBAnJyhmfJ3zdsvOoTENtbsR+LkgQv5KeAt286sjpNICAsfUtI55kQMpA
iimQLcn5wHU4RB03m0C2X3fqjJhZtF7APMPmGVGjJ26zvGfRoF66mMFtjIlolKb3AD76wSF3VXGy
UbA2aTK/wXRDE+eEDJjDsxEwqFzaaeXUL9OU8ZJibGEhBAaGOP10VMAT/8RYyTZ5NYYnuyBG6hb4
8AyQDxYBnG9EQguH8rIRATxIDmzH5HHg2baykar79bm10cQvNyVv3n1J+wop5Apc1dD+nG3cuYkb
3oUeofZwLtNdC2wK90r8J2F03Xhiep8NBuO2DeUpHvMXpqZ+69vWj1wywG2KUTVvg5dj+xGjuA5Z
+60o7oGYQNj+VjukZf3ZKu4cSR60Tyb3XlN88d7UOUq1khjlasG6K06+i8VnSUzz5GtNJnLn0Kpz
A07KuolC1RFbjtkE2QqKntbFGXgfRpJ4iZz1Fce7yp18+xdHWWQlaeFWmXrp7C2uj23sMcA1SnhH
v+JAPEphXqO0DO/8bmivVVKaPQcknH1jkfxguUGOvMUhnMAtjjcL+ajN0ia/giKpLqZq8wvWDH50
OEoj2Bqs0tXQi2ue1egtfg9GSkawDJkOVP4DCpk8DUspHtkG4fHuShxphrACrp31e4hEyiCy9G6H
7trIn+5ol3dcc4AX4vgbkgbmtURW9zqU2COSivbLJOnlrpNoqCgf0Pb6grdlbTkb+uGZ1GFKh34h
9xNp7KNpqKSLmpZdq64Q2J2y2fLt0j44dBI+o+NcFhuXjYzxH+PhxA7WV8QusChtJkhaR2fpn3I0
FSSS4sc0qId8iOq9XUXjEdin/alXU3m1Rgy5exghldti0nXtW89Yv0Q+toekU1OzMapu92kqzDnI
9EixRvpJ2jrc8u7Fzev4BHqjxj4EQTNf4kUhMxjARfDmzKEZHJvTF3RcPcSfIG6KQ4TFAuBZNl2r
suKg0QeYmiyOArtY1cz1Nm6KwHOKY7J0eh/NedsfsKaxoF6CaSs9i0Okg4fLbyfWmVN/CQjLzld/
LqF6hSqI10d/9hCj+/8Cuv+CckUQrBsd71JXlUPvZt7DOGeFisGfzVt3cvq+/RZdHz8mnu8/hDFu
4pZ+tntKFlc+VdjynMyzFLk8nasK6zq+XRJIJGvi1Vze4/f4zebYvQvLKb4XPtnAEmEZpAk8LqfO
v+2YLSsqNuE+dtusySPylsWiXhu6Ik8x/JIjGVki/l5kQx+hL3qsQaJ60TrfMaQfLYdEUCfQcPHP
ejslo8+RM/tJmXp8jGEl7dKWbIQ1NMl25Km8zabAu5iSkjk9lW8Rzc2HKCDxS/36SFoo9ve9mOVz
Wy0E5EbmKmH1+cGZx9WOyddaqOojjXyMwb7F9Wy4paTofnO6ZbG6OORq0oWkKbySH47pA+5tew0m
4MXn/gBaNHaGHAdjj6tQkfMQ6GnRyx6wh9sFNy7iOs7RQgN2iliQPEsC8mbfLcn8Traj2wYdieek
DMwm9FZwuZg5zrQ+vgpZM+SMecbY2I/pOZDTvFXl8KNsEKCG3LY2erTYBgONOjna+NdRkQvYqKph
H9dUHRdNGjkTS+7W9uZLkTigY82UPod18ZsHMEDz0ltXQ1X6NMzh9MMthoqnEj0rW1/jEvdi532G
vnZV05wx4+P3CRjcDXp58lI2KbD+BT9HqKf4ENuo+soLbXwei6yO+BEY8v3gO9LFZ89pkz+KSI5L
I6pLPTV0oI6aOa9uZ64PEHi8+hIMAgiP9ksElQL7GjZfG3Y2aZsl2smJJdQmZdmwi5olQVy2ZI+q
2hRia0v+ZP2inR9EPMWTLFLMH5J/J01+oh0EnKoLs8upm6Z9lgQQSlF4WogV4PvFRTfVKHhWyOIj
Nax17ZAHdp5Yp2Jo45+55bE+QC07OdbUngPqaHZ4LvBSl4Adz3khel6rVj/x1TDSUlmQXWkBxqVi
OvfAHyk+zG7wTaM3ZvAmCi65bDlzc88AEa8XjuCJhZIb5FQEtCF48CgksoqkbeZLbhqQ+kkVHQVn
sMM8G+TLKVqBIPAmWCmnDXjuqNsr2VXH1E/dH6P08h9zEkFW0HW6Aivkxu2IXEYjK5+BCUU7ujvE
rfNhKNq8n2HLQtIWZI9DxXtLqsOobkLnG1Ko2dlm8EDveZH4EU1x9yr8DFcmoR5E9K5HQur4rToL
G4TdD+25VVb6rHxmZKeXHorJMOzbEotZleT9xwRW8qnqI/CdvL8//YToamY4JQIMB0g64hDIVOfA
1p3BW/tY/UrjySNLAQbjFpIkiJ+JJWA6PUKPFmfLc/vPsHHdlS82tQ9GAAax/Kzbirz+jcogv80g
eJyzhtt7Tsrx2YfhsFgZFg7yA6RhlLcJG87JYoiLTy/P5H4Yp/69HDhUQCNhxh79LyF5YwxxKA+M
ELhcfLdFq++m4TFudHKpBlRTgV1tkmaNtcgx5qkjsg+fpT5nd/wK/dxYD03sF/e57zWPDoIWiiqK
sBSKlI+34MScZg+DfJZQwgA8nyjIqMuDLxMDwq4faLUY9S62neUucBklSAyi97BXwda0n4DO7Ju0
TnYDRRN5On3jMC9PvtXrA7Hi+QiFsD2ZhjoBG4fWZ+6M44L5WnWniifGTi0dz1M1ZdeZdDJ2WEGT
dwqaPmwo7ctztEyJw+PWmRnHk5EUDnwqnn6V+Gb0YUhz8/U13LbnzmKgWOim3MOMpH63o931KfTx
38JZix8EgXOw/DDbbgaZ+sdBjwVBdq85hs3SQ+LQ82dLMcSBuDzPC6CAPP6Js7It6F8plQCkpQqP
bcCaL2E8OAn2Tc9Tj33cHu3ldmp62oWpUz4CfoUJbPP6HYVj3VH6ZA4cvZzT2Pbxr7IW1o0M02y7
VNMv49La2VdF8qcEuofnceoOIh3rw0h79cFF7IJmFcmDWDDssinmzEgXwEHRyYEzFV9aXIlOHfMZ
uTFNnOMEmXszS3LaJnLZ/qRhv19kp/GYUppR9cZ7b+sRqW592M7k+m6MtEKiyGjgm2Rqf2aW8n+q
uWWlWHl1dQMAuN15jsv3AUQgij6KAfchzrlyzxoiPOmU3E1Id8q+tKsUUIS2TlkcpfskGiwerlG5
lzPW5Mbx//QIJ9tsBYEh9MDuiTOAJgKYTr80aIaAN/ivSAusPDvrKbIrdVnLw58m6FUgF4CSED7B
qzC44ibMWOSNnuM/yt5QUuN7H0wWzpUqAOviwRVkSIEwtZWQlXeEhb9Z060WKorFtomtIS91FcUd
WTYAgMyC9CZ3cXDnENS8ABIzCgCo9fxdlxYcxiqs6QokfRMHi7hYWV2/uQPMGY/Q2X7gcrqXjEDn
FBrAtvVwpeRpGt1q1lLXkUufl1Q/4n0gEVBm9CuZCm5g7P5iPyQfiJ9/YfhDmqMd/WhGr981kfSO
Ace/MwUU4uI7c3fg/Vsf84WHX9qWAZnPYgQWpZJDknXBByu5acM50t7QIYaZ1KOzgpqvbpu0SCZc
gFvYZeglBX7KGnTIhhVM+gvxFSASQYBbRkSuR2mTPLPYF05Vhe/SMgj7fqnWSU4/gwggHQE0CPAc
+EOCLfEaTJ/jY+yNVMGmNLGlnvXFSz5RwMV4MI3pog5pqKMrTle8gAsyqUX99K4VlTo4dvGG1hXt
GzTF7Wwci4HTSi6IePF+tjQDU1Hbf5Y4eGmJvbx4ucUtFZZu8KiHyb4lX9wegjxhpiLuRqBeUuoN
uBiiBZ4+ugv9XbtgrImLyT1FDvaSCKRCC+RDs4i9Ywvpv4kIdjSnEnNxbK6OpVrqXZwuML1iEoOl
HT2BJDktlG6S2mrY11ExzAw254hfZBgdq8yPWUG6mtEADa+z7H2XQwSOtT1uK7u0b9B6wVPkSX2x
Nc+hbbD27chx1veWjSuoRxECA0aIJ6v0sajr5b5bvPBJ5J19hb29bBOBPBB4SXUK2GScsNpCOBCM
M4fCARYwJeVrV7Iv54Eb30gYihqT/8zQXEO13Ex+r3cj7TR7WTbJmypnOkDQCfFsIuWffcuVb1ic
3EO3ThXGmPrYO+jPKGHqshAlP6XAuA7FhI82SQzgjRHzMNiC6jVLdPlkuWRuOTLPeLbQv7O8fg7m
yTnwlAAExwLm1Ge2fsxjqzpg59CvmDoheuQ+CykcCmw8K0F0lT3NlA+Q5athOFC8hz46sS7d+ety
yFsCuQByzbAvl6LB6tEFyM5+z7sBM+nagmpbLyoroFbkcftiFRN4LFaFd7Ci+RP3dfEIxh06hwIh
2S11twvdsYYFbqPAZ21+DfN6ea4YwK602D+MUCt2aTl881DhiBxEA/MgePiQThPIIky5Lnafjceg
SFcGQjMANjQJOjP63NzUYAKvYYFq0zZokvwxMR1PUuAk7u0jdO332Oe1sCmHGNgxHrAwN7W90272
B+hnxeUKooCgaINDCQMvfA7xOEXjJ8GSnx2ci5txiefXHrl8x1rWHOYIel1S9gETQezdslirjl1o
OJqQlAaqQFNORP/Rf5uySEgDZQvQLLbQZYJNlrFbLGqv2srOa+AM8wpqp8L/yuA/Xhs/YYVomGdt
e4lvOdM1nE7wvT3VflYcfROoXTgjD62eHMK+hpqtvMjvsfuN25FnGxMz1h9T+RN8TrTMrkywhFeh
vk5OTWA2uy7NY2cDPwHlb3+49eD+SpwVpKXJBnnQV7YpzNNbEY566w3ZfCiX0Dv4dtC+pWOHnqA5
HtPxbqPOxNMVx7n44glA6DTNNfUzGTUcnA1uQTjyMnWijqgOq+i8DIor/tGCyapi+mhq66tdncNV
A0anxOR3jAGiX1j2ZXtnkt1XGA/xb6uCRZlmYXIQTWJodF2Rl5nBEY35Day1RM4y9fCa4PF6sxna
8OESNtUGxWoThHQRpfUQv7AXDhnL8+xppFnkMQBJj9N+7kFXjVSMuQ0rA4X1hv9IX0ct1cnFIXHT
DOiV2wyxBid8nmOHTeDlX5usbJBMmuKGp9Xy4sjaOjus8I95M/CIYVgRA5MT5hhOh6kmdxfanwBr
3jo7ehxAuYP0R1/Kg5d6fKk0up5AxLlvJu1fIvzm+DQw1LGAjblcquorFVO+z6KsomRdrwFyKkOf
gqWyb5xioEcBrfYonSx5dtZEmK1FfEUvy74LyT7axkh2Z1d4TVsxTPugn/ILZ43qYZkKdbBoQTtA
aaGbwMteE0s21bY7pRW1LvDiAmRaH3WdYpSdG0FQPhX+XuJ3VDdxcUt8FS7JELIQqXuHiEeKDuGD
/VkJKf1rYlbKhg/jtB0L3CVYPdkCYOebZLJsHd1We54myb6nKYKPoOhi5Ny6m+nr5XqQLVb7Kly+
wipXXAGrt6NMmnPURSlOVwtCu83/BiFZPbrLItnPTtUuUH1w9CVfl9cCJLBDAF/Afl6Rl+1POo3c
k5dWT3bTNQfk3v/x0JHVXqCjiimg4iibPvzRr2+JOcVfvN2mW1whGHegghIedUlUDRQFAHoaigc0
4fnNVDwPWMRWpzHXL00ztZtW848YEX7JRTgNfTcc7+BO4yNQ89vMMXwjiyU5wuzzV3gbGTrprDue
nkuGm+2SDvwtYMPTvEIYZeBQoiAarlUrSFH1JcJTv0k85qygj/cDeOKS/OzorO0wPcTfIIjHba8f
TBY3L5UCzLO2GUWXYMrUGVdfvfPmmQ2oLefbJi18XuC9fydKtDLK/fJjNARcNUYHWIPYw7MWpHhj
Dtprg/L8wFIjAQ5b/sLbE+0BR0cPXtyI02RAyaUsEvEXOcXZjyIyuIVTHY0ENBcObXQ/Nd4XePry
LCpDwFeOPpT9cNnMHN3uaJji+YynnGcGJ3YxVeGT5+GVjHSNslJCdszYaKKFtGyPOPc8TJqMQSLQ
H+QIjqhPa/+uNR3v0UCtcxrZj3SyM5RDvrrZJsSUZdQpcMVbe0oXk1PiY7Hi+OasvOfyNHBPArvl
gTX2AZXHCWkU+Bndkzv7lE/x1ry1IuqXMDVaxHFAZnJwTXil+vWvaJ2gy6Yx375jhq/CG6JDTuMX
nDmILLEVmiMCZvnDNnNENYzqWXBBnk1TrDpa2jOSNRTCELPJpdfkrukjplvCATCgZn5Jp+0vnSYv
4AZqfu104yAwhuqMLYd8uCc+fJgSaYrkBPuwdyG59THA7jg4ulgn7oB5JQSz8HRQbzfu6PEacGHU
yGk5fmKLRLUICZn5eU25QhlOEKAg+fRBbtOZKNS5xpV/8KQJbppiqY+WwEwzLFZ74u5jqu4Q2/tU
J7vIKfxLjjN2x3jHI6kf3mvshacOA81T4y9Ugw4UKUJSSA/o0eMNwE/uWd0xt8+2/xIK+0nn7rhL
q1ldF+2+O8YFJ5/zeu1LlhQ4L/2ngVDdNet56VU910fj4tDOrSE+sV1JATfQljEHikhsgx2L5So3
Caopw5clAdiyd7r9b3PzmEkSOAC3OduQyu7mbuah31UXEZAWkAOZUe7QgQ11WZ6ga9m4v4eUtajb
fDK4Mu7gSoUJk+UDz0Fl9zfQtrhwYQRZWJc4wxa/lGptyIFxc3JTK7nlupI3dLQtwKQWTZgw7qjn
q8rfzEKkZHVff1CKRHrYWIPeCE6oWBcd4iYtVhB0PU7pWgoemFiOpqwlk5QRnrHwoD9Jbi6eg0Lt
vIXkilEtUask7N7atu0e7Y5ux6jxs2M0T2IHds3d4dT9xATAWhDo5rXi5bP3+gjqes3CWZHS3uLv
0ac8BSYgh4An/uz8HCbdXDu2+ASNWAF1AgtzjrV7Y2gu2o1i/JxMZh9J3PsHv1DDN61F3lkEKduj
wP4C11ccWrirT8EYfMbax9zWoiCwQPuN0Vfs2d5wUE3yDi0J2ptfj9hC1ECVlvHQ/uzq6CpGNUEW
HFiNGx70TCpQ0eC1U5FFdj6glauanIo7vpbFabBk9OC4ffGkODfiHu8nhHsk6jMX1VfTs6eoi4oD
hB/zNgqNvR8dG2tpJ+yN1la5mwjy0lRSgipkjttOC8FMnIHVfoh4/fUhGycK+mIicsl0nKzYIQiE
IIOaM/dUZsFDDFzdn1M6L3Z8FRzFY3ve+3n5x6FBcQfnKf/Vzwjdrh6sz4aiL8QG2ZNCVE8NE+Yd
CzY4VHY4/WTs+8Bt5iG6EouhBnXatQPC0WiwKaRp9Ztfjlu6moh6rIUjVco2yq/j7jzlSm26tmkf
Yx47p7iGl4nvjw0Fe1WnJMaOG4dmFRYZDpG4zE3vXHrld6IgRKsSTlB6Cgai+uEc3ji0mzBk6Rl7
MS82ewE/M1D7gWkKZ1On2+UcBAbacexnb32Icu07LB26jFeDa4/8DVHCtn1lWWhvbQspv+2w6Iwf
1E0iLWe5BjBiw/EnSTJN1Yk1jbXNMiKQRsh5j6eat6ZNmMIe6RxaStKTAZVPu9708uhkHQn1dqYd
gV3jhfzJfZpl/guOoHTblI0+YnMB7wTZY4vcH5MfGHj/Y7gnNGNjPNZWd3V7r2HpgNeGNYHioDHM
dbT3jf4TBYOJ2JBO03rct0BZkZgiRePuqnFWiL8hlmWYuIZ9qjcPZw/DesQUmEYZFv4ma+mZpRGD
sa7vxBvOo7fmSnPkwNKfIp8OODi2hcA1rFpdaIzWqvglQZd9jAMeLcezoJ2DMsS7Frnnro5QVDBs
/PbGafgTefALFaBfK6+/fYTZIzac+kgP3Lz+dMWfThRqZyTL/Njh7gYUAVNwRZjaPIC3iQ/Cu4jh
/tjPDQzNTdWyofRzNe4az86OLbbcG8VkRUEio9um43VL7k1np5a6J+imQM4Sn9zKEDjQgTOvvbLE
Wl49ihF+8P+luaCPrX0xJNZeDfFMlA8vEo5E+7c14MREkGt+Z55MOClkDmfUhj+NXPkHypDk96TP
e76U7kV7WPg6Miw3nEoNOYO0u8HDAceK4MrZYWUHM0RqACGpe3ZEltAIOh1kQxS5ZjsKsN4Yy3ll
hU00UjmIkp72zipkouQNQa5JyGhfF3N7Cz7c3bdL0QCIoB9AtwmxNh5zxSQhA7n8I2HLIFlXK/8D
gRoHWpJsVTuArvFcrJyRax19YZIj7hmWCETdWfZI89EpNTw7YLpgq6IsPTYSfxk9x+52qUOQy5LL
r01gudAy+eqzCD/o8D4g0MBYt1aS2Asu18bCQeNy/rwiDkIgJh2G8XPdlJaD+hkxHrw3JQuxxeT2
dYxL9yEuEGMtfPdPdl0TUpuCgIQ9rlb8kC16vMtOl7030SuM39oV4uKNJCahlH8sw+qYdKDS2glp
cs6Pw77vkw/Fm3CTG4QKZHV15HpHjFOjAkSDXS2BA36EZ4dBwgbJttJZLYuxI7UDVq2C2BHjW3Dr
UkGCHWZqXzkBi6MhGk4Y2g/DcyMEt0pqGIRFOp0c3lmYYa3pTqNs26epwYZM01im68dqIsUb4qDi
EYQ+5jitv/HznPut9vnaCop7ksCFgO+WxRuW8lfdezxlTEGjcUKRsBfgDwDZi9mJQ28HS9bLdksx
QxSjhngTNARj55gHuDWBKev5QbdpY7lPC54oLHlJ+0Y1jHP063z8kcWux4uEy65z2KGyPFtYI0OS
8RNHXRwHQzuva4FRRQ5sU1GxlNINtLeyOi699KnE7CnY9FkNRCFmqX+uT/97q7krHRk4rmQz4zr2
v7TCDypSnITn6pGY8nO01NtKzD//+SP+3mvOR7gB87N0PFfZ/9I0jgimh7Qx1aNYrrP/SobNy8gQ
E03858/5exM8v4TQgaMEj2eKp//j/9Vfn08JQ/p//of4/0ncLu5cBOVjnd6jJ6g62rk8OIfkoyEC
+M+ftf7Mf21P/+tn+X/9rJb0UbJ2Fz7O00cZ/QnAugZspAWSeF7gBbvg2vrnTxTy7x+pbK09yV0Q
YPpdv8n/9etFFEyqdQp5rEYAAnjZh+WRYCh2vG8Mr9vBQjhFrh9/B8GPKUMw7P6P3/nffI/c1L7U
SgnJVuRfvsd8QgBht1w+/sqrn4Y0WRnwQtv986/5b75EAjgOoorAPEm34l9/S5bgsgBRUz5qANkY
/rI62EcciPPqRxhc/vmz3L//Rf/yWf9y7adh4CyS6opHHxlpJAmnoEyI+f2fP8X5tx8TyMBz+dsF
3AJ//ZUwWOrR7vkY3tpUQTxCEzt4f1waE7bPjXp2Zbg3w0vs3lBrxQYIKVORX7kPqtv/Iu28duTG
lm37RQTozWva8lWZqZJ7IaSWRO89v/4M6uDunUnykqg+6kZBQAEKLhcrVsSMOXFYns0b6jWEmau9
R/Ju+dMmh9+QRUMcQKqKpA3/335ZG2alILiWfNbq4msuvwPC/bNsQZpsmsEEQBBZ5z7QuZhvTdQS
QH7kipQzDxYABDBKyDZcITWQ0qr5R5CB5DjFSW7D7xI5+FbLLiQs3hw/PKLLRGoF3bYNcdRx+bMm
x9cgnpBUXTIMUQJlMnz11VnKkLHkm7PiElBAP7ToDtG+02XoPPTimxVUl6LQIF2iuZwwNyJe/rh5
DpGIw5V01RzvCPJPLhg/OeehDzws7yG101HIfEllo3z1U8QFxd7zKTeI2n3BeXhaNj/M+Y3zYvQq
fwwuTBHvP1p2jY7tjhJ9fmmlz3l/yWBzQ4iGZjzLrPaCc79sbbL9B2tQ69NkKnMH/PVrV3NtUi0h
y2rmCBtSsSZLk2m/lTRamdKJ3xismJohotynE3iOnVMZA09NtPwC2NauPeTYfzcNWprVnqB0eUDT
U6Nbmkaq0+Q+sxRjdM+Qd8wys2nzC9jFc647D42mPC+bmJszDYVWRZRBIUjjOctjr+1NP0fJhD64
M6wv8lsglXDH+LCGL5ua2wyGLDMczqkkqiMn6PB4En0lKS+UodEkVr4ChblrdJqrS0qVoSG9wkO+
X7YpzU2hgUvAJ6iqNQkJwLtWlKIxGpFpJGrXDy6JgfAP3DAHB/t1VX9p/OqtARtVW1BheHeRpR6y
0jgvf8ncRF99iDS6bsqsyV3i5PJSQleh16cugf0l+7JsZM7bXBsZTTFsOAX477y8VEhiCq9B96AZ
5M1oOREvyPkVwtdle7OzqwznzcLvSuow6KsTh8aRFqQdgxLJueflybft7f/Nwsh/ovFaSyqA7AsV
NocomsbS1l45Zn/nfuym2P0k6E3TQL9wdM4swxIbVeuKSyG8kQhPSOF70puVfZOU+E6172Ax2CCy
s+JIZhfryupwXq4mzzaKKEb8ubiELfCG+j5WP9uQ2/VwRPEwr8JNRk54eTalYQNMRqophoiX1HRl
fA/bAB1ge3LLC6IbO1G6jxBfs99S+wgLR+Te1x6FK+E3cImVsc5ulCu7w++vxup4sEOljoddV30l
W/LFRl9uZWyTsBXHzC0LA7khqib8ELc2bBP8hsdxhy+5Js0Ah4x10os3uXqSLGMrFX8S46fkvAr1
u5u+RO5h2fycdzNFiXquiqvGxd1aJ38ahAHo5UvVETWD+Ul2merAAmJI5TYayoJu2LkXoeflumx5
bm6vLY/2kepCnxGaHJEE6uYeAYgoWblYp6GVbjEwOtQUS4S6b3TlSR0ozShKmVmd3oLPZsH9DW/s
r+VxTM+DIUJrxOpRaeEeHzmTqlWIFlKN85B95YmFs0aAggJx+BQVd132Ykprt8OwJrengaBMpP9F
lVTR5OV4u2a+L7Y9EB52JXQpPpzllcE7Q5M3Mhzyeb4WjM2cvht7+ugOaAFxOyB4y4vrnG0WyhMe
xNSBlmFXmncGQxZQhm8fWmnlkp+u361d+XactVblVDVw0/i31v/m+E9ufmaDLq/fdB9iZXgVy7A3
KYo+unySRE1EemTLC8yRWzd56YuVDTI7DCoPpmSKvCbGAQRlEaWjvplfDPoc4/5zTjRLdLSvQDgu
D2V2Y4B0My0CFnlyr1WmmAkAioqL1JDx0Z2DpNMKk8sQw5YV5bSw//gVxORZDIsEl8whG23FoKTB
ztdVqIFD9DrUBubkGg6qo2I8BAZSCwPlFDhsYcXu7JTyxic00hEq+/uivPLLBhlo6Bx4HzQBnC0A
n9X6JY6+mdr98oROox9ONc8yS0EClWhh5B0dKCs6msx4BgVEJqq9R4HlPmjVFTNzW1A2ZFI/JioV
ljzagoKpVRTBlPKi09kAu05zDL3e+heb49rI6DSlIBtLAWmpS8YjpgIuTR2yyL4l9SHNV6KfaSqG
C+3a1uhOy42MErZvYCt+c+1PgKUpUx0G7WtBvIjGE+EqKgBdKNIAb++8aMVxzM+nRZpreIHo2mjZ
6JAgG5hL5UUjadoX1TOoqm/LO2NuBwL7lkVTU1V8//D7qx3oIp6kFmpUXQzF3YaQ/ArZi1HB539c
tjO3A8nUmbLKDWNOHodhZphUmZLqAmkTgskO2GKoBqvmsGxmGgaAkLcsHAdOkP7+0YLVTas4Dm2J
l0RNtzpQ0F66b7J7w3uRkRBNH5at/Y1MRzeYxKh0SwakB3JktBfpKjRCWpYxB/Gc4rz74NRi7SwE
J9V4kZ2DlrhDf/km9Y0tjOg7AE9bleQ0LcGwzpOrXv6emcWUFFUdHpTcAoTUt4sJPEsxfC/oLp72
qLsCNKkUpK0Hde0pObOYJO14fZO8U1jL0b4UWx6tdSn3F02H7P6fjlYR31/J2Q3/xnhqNYPZpbdI
43k8GktHhTduvVS8qMWglnlx0E30/TvDePDqdmXXzLxADEkHLK7qvFWBWo7cfw4gOHG4Gi6OSjMU
sxcHkgj2EBCaQbs5quaCXPwEoPPQ+/7KJpqbTCJWjZuVRSOdfbtoILaVEhxBByOrv6dv1vYFJBM/
ftEQkf/XyGg2w06GfQW6oovF+UYWnKrOqdTgzVVWlm3GZWHItGgRtjRTHZcZFFSzsyaoO1TsaeeW
C2S0dx/e5IQ3hka2hFB4clVDWdkawHeaiyjD/5yIzwo8SmGr7cnVrPjfOf8vc6BUhVw8aaDx/RzB
NQ5YPWsuNLXEO9ECEpYkVHbV2KRXWo68LSSGqFMJdPRlamqdqqLNPsk6DG0tgSxQa7GtP37Ib75p
tJSdhpAs2igNd5K3LaNftXDO5BdT/LE8zXNn4sbO6JAjKx9lopQ3F4VCWBucRJ+GLW/Tpm+ZeaqF
fVO+q1A5rFgdPObo2MtcE4SxJg85TRxOy9V9pElEr9TL60sADx5MxqGc04+6o06WtkfDCTe9T9k5
/gQrTK6kK9ZnfI6sgEuQ6S4X+YjRURSssLEE06gukvXDhwOJRDGwgzh5tLWVQz8s0mSYlHZ4zuHf
cHO3wywAMZOlj+tLL/8JASMNSaIUQI2frqSAZ7yLTLqUfgKS0NN711DgEU/atrlUkH1yeRx7CZ0Y
Ze2JOntSaOjg3iE1a5Duvh0QddgegFZXXcL8Iml7p75X/HcrPdbyE9XrfSkfHZRu4DZpKGj5xufl
bTNz7Q+HlO1CYZPMysh/p44SJ5CjZReZLm6rBn0J/2vWXloXpA/thn2wXzY4s1O4Y1k6Ok9pDBun
rHSK1fzCSi9SBCjCvlPdZyEHXA3TBGiGlW05fP1os9wYG0Z/dSYyU7HBB5spslIABuKHujoIxckJ
fwXuuxHQS9Mq2+Xhzc3n9fBG8xlyDCuQkOnFjsOv6GZvKlc+lEX3gEw0EARYGfvmsmxy5kSoOHWK
JFALiNDX3Q5SAZ0RV4aUXurXsP3cGXBiHq34fdnIXArgxsr43DUWMCQFK11319C5oXpfCpRJKutP
TmqaDnihPdpIPEBPtWx5ZkYpvLFfkJ6TZPbM7fD6su6Fsg+zSwgyaZML6kOCPrJPDwYsiLscQFkg
rNVxZ+7iG5vD76/2TWBqlkXzfXbJot+2IOwGDoflUa1ZGHnrSAKXLjeMKu0gDYwQvI1XLMxdQ6AK
9KEIw2GTx3Vi6EQyuOHYinlxXxZ0oAjvIQgwS39T7deohg/kTZPX9v/suAjouQx0kzL8aLUCWcjC
ylTZjHX5NVOSJzv17/7F1F2ZGF2vVQKPQOywE1M1aylfOeh7ln6x4hilGf8PgOG/Ixmd5EQj7a5E
kJNakKV4MBA1PYQdCDXvZMVDj9q0U5o35KMtBvemUG1g/P0SeuIdzWk01NGCCrvtt+WRS8NRHvmz
q2+SxjFin0WeGAbMrg2+ni5r6BHs1Kl2QeE1GzcNe9rotHPA9OwhboPR26OtpbJo9XQo3h5XvmZY
y+nXGCpuR4VqURt5VytNpd6MdOhblfxsAFrxVPBbwPWzQtqrMtBx1TrUrfbQ8BUyXGvcoMc8E0/L
3zHj/5iU/37GaKF6Meh587DPk+rJqGk+hROpLUEQAVdYtjR/pP5rauxqAztoYjvmPskSequkdz15
yaIXT3xWU9orjo3zs3O7lQtzfh/+Z3j6yBc5slmmYT3cYdaTUrxEJlfJ2/K4VmZwXGxH00GH2BUT
IL73aFqfNN0ZtHcPeWMclk39f7bwf4czfMuVa+2Rv2nbTEsvrvtSosKovhvG54F4QERA0Ur/qeV3
q/seakfVWlu+2ZmEiYZysUmxbOybUjnyW5Du6UXJ7+y6ph/36IAlWx7g7FxeGRmNr2iChB2JEak4
wSxtuN9k52hAnLRsZiaM0hTNIC1ENoG8xeAprqYRlHhJ8Z64zUQjqfkTxEcNrgPZ+A4wfcXU/Ij+
a2rk0mv6XrxGc7KL49916pey/lpRZiuMlcB+bUTD6l2NSIb2Ooh1AsOmpKsPZnyUG2guLkz0lv6N
x9DpP1cl/kySulGTCiimDccYmg1HeTLj5yR71qsV3MCsuyArpxGU8Z6nvnA7JCjjrdC3m5QnxFMQ
/aySY4gQilefS+OkFaD7Q+goV4zOrda1zdE0RqXu50VYcDta9iUq6QfI8kMo0QcdxN2/8BsqSUPy
eNShCOpvxydlYou+ssL4dP1JS9MzFKVHaKX3YF3WHu9zgcWVLWs0l5XjwdLqc+sjs7ARsx8FyNnl
IzU/c/8ZjTWauSqC3Vh3htGId0L1WQ/e8vSn574uW5mNK64HMro1YU8JastmIFUQIOJGF1Dw2SU9
EKePQvSmttGBbNTGNH6qLdIHz671W4FYQ/s3zpCHn2LwuIUhcFz0EkGi0b+U4/OjmgzFoGad/7RT
ecV5zC7blZnRsiWeJHe6wnYs8rfc+2Jra3mPNQMj7+R1kIW7IeNoQKsb5W89+bq8YLPbAoCFCNpZ
oqgx/P7aL9HxhG5nTxgN41cr7RvtW4JvCo210HnN0CiuterYg3WQqaJhEfrRT2r8qQZX1zWflwc0
O2McV1XjBtEUa3Rqu6YMjN5nn/dw+NKWxPNjDTUxv8n5t01LJYHCBrudNMiauygMMl6LdM1ngDP0
5tHTXxpXOkietYG1BQ3Ps1H+7LWHwKZ/iD5s64kMxcr2m1z5Jtc9dTXZ0Ci7GuMrH/0Kuam7InkP
UsG7cxNHf3Qbw7hPO91acR/SMKabcPivLc3iPjaANYxPVBuAEgiTPnmPoDb3fbKeLdJSxQ7K0ap4
qqCASQCy00K2TcrgDF7Vo9VP8lBVCVLYN+Rt4QWkssWVKZjcq3yWzgnnzaoMJaTRAcnDqu+EtM7e
nYLGNL1En/xTQlZJov3FXMmZTbbwyNaw9a7OSljnZmZE0C+b5hcXylm6NLeuj4wOPRDLm3huYa9H
NXLWnagHWZY12bvu2FDx0sfYRPtmNas6O3km2X9uLNABYwCJ2baRViVZ9u6rv4QUzj3p1XOgEOgF
RNjWgN2Tg8nsQanENtX52yQTmBk27DhKl74Duf2sld4jHckrm3TNxMgdA3LUVcFo0ne7TH4G9LBW
yDour8w0wjcB7tItAQxBoUA6zvDBhh96gREwjP5Vo7We/lDYuvCYebHrk3sEsg5+We6U0D1WNGQF
+UrtYWbNhgyiCTaGfCYI0dtNiASIpMENNJBw2sfal2GvaHpaRAWehgUcpUkRrISuM7Nq6SIdFaoJ
BEIZp97p0tRUH5qt96r8jlLKvrbWYAiDTx75FixYkkGmWJ8iSKAdpXMuEZN3j3YNFVJM3fsn1orH
MkSZF8JcCanpNVT+zGG+sTnaK0FbKiHgC3wnbZKleqbRzaNxSWuPyxtm1g5aveT3dIMrY/j9ldOI
oKOgJlol7wqZlKbt873jp+6+SY0abqjV58yM57CoR+mqAjhAJet+a84tqjDMujB476Hq1q1w35BF
yaD2XR7V3J4Ae6BJIOpYufEDTabDvQKI7b+nYQ7Ru6amDwgWrb3NpoPRuMjpS+I1q5MeHRUP6HOW
BQoz7nvZuDAwxtC4qftcqlfcxvRq07nQKC2pYLlB+4zmLFfaRDdoqH4PIbhFKLALvhvoq2kIOh3i
8OfyzE3Pr87lCfSfCjZJ33E2ojbg12lQISUPACFK8zkJn+BZgFr4u9F8WzY1XSRMMXlAL2nwmmQE
HAVGu4Js5bsf2cgkCTqEBpDKf9gI+KjhAhZBEAF5uN1wBYk4eH179922G/klb+Nor5leuvKumO4E
kxcYNxUdC5KujbO9XtCI9BCa0XvcoZ4NM5rSQfcsr5mZ1gGYJyypeLshHB6/+WJLlW3dbOQLbLD7
rtEeozrbQgXzBrn/Xgf/JQj2Qe0QgifXLArqbnkyp5HlX/sa0QxlOU0dI3virHd8M4vkSwvjQ6pJ
O6jXw66j8xZ5dKgX3Oe6e4ILmi6low2ApPXu9PKM2uryd0yc1t/PABAGIQRV+7EXCTMXb+zX8sVI
kJ0B8la44c6oahpx75Ytzc/40K5nIhRgTLIVWiYUpomUz0WD1B7pxE0ykNt6e8RiE5qrpV2qI8Ni
IJLx4TfiMMgry6Mo3u7hfAh7Vb4U4kPePzfOo+mtpGIm23ZAXXJVMy4SWbI+OIMr508bseJ6Sqxe
hLy5Rw3pyVOgkMn6w/IkTu7PwQwdPaZIgxlw+dEZDHJXLCUxVy9a8q1S7zXlT0mm2LZeC0Q2UXZH
4fyj/p92Np4+hmjh/hFUHFk0UcMJE8VzPglNfNbK9iEAcfF/szE+8zFlP6dosNGR6m9gXTaSlXmb
OH7eb7LB1kM8hFKINrqbFdmLXfyNeUHuvpGhXI7ErVK9lAONHXRhTr4SC0x8P/YG1BIPKEPRxXGB
w+7bwulRL73IPeLdHTRxqMoiUG6/0Hf94a1HnMqznriedmpGeLv1kJEK4XAq7Uuoib9gObuDY+6u
C8Pfy1tvusOH+5lbE5wU2OLxs7BOQPw4iApcQid+CdTwSVYquEWslRh06pBuzYyiXk1zofeVLfUS
96gleTAlwv3ooGdQrlXwZwdEEYR1Mgk5xvdzSR3WT3yodB2//ykG1nPRI0jrrzUgzphhHyhA94EP
SVNkQhKmslh6+sWx23vBsOmMyDZyvbLBpzlaXggyjY7qALqiOjaCtieSEfY96NsLjY17EVb9+FHM
XiAn8aRgayg7kTvETD6+WIxJ4nU0IFgY5u3W6xRRcHtwHxcjAJpa5c+wnOyLOnoGWrASfUynkaNE
MhtQJ+ke8F+3psxAcmDjL9NPiZX+KCHVsxD5LTz1+/IunzoKmgolQpwhOkS4euTuKisynV70/U9t
8slEkqGE8hAqwk1uGvuujTeN8OFxWYQhOmcXdK9MvuV2XHkKZbCmJ+KnRpSEh0SEs4q9aHIZl3m5
1qkyPlwSAFXD5D0Joo0H+hiDoEtd0/tp1n8yUVh5Ld2WVLcQFkc9EwG3h/BBrIxualDi8iBjA+5h
yAmMNgjMzYXZIXB1Luv2e5YWaMMKMLobh2i1T3+8clSRr02NDwA4BC8naVOdW8R9PMQlyNbSjVNA
1ftHyu5Lz1m5tcY+fjA49LoyPPpXJm+WTk+LvnJy/5w6hv1dMlvQW246UOSFdvfY+ln3EEpNuIqH
GJ8E7A4ZSbBO/1uvGG1RIfVNC7UF/4wal/oq5Z1ub3oLWWC9aXLqWdYfZPQqWJD17CmtE9i/YqFE
MaGFYfMg5BUM7LaPrnpg0gudQymzElJOMNF8IG97uhlUntUg6UZb2gqzKPThjDtDS5ehDx1Cx6WX
ko7UbANfnzyor5gQdYVZW91lJpmAUJJo8TDsbwrIoN912IP8EVDaiW1T3Pgh+mAN/F6/l4/6zDze
fKZ8e/IkHhnwXvOZRee+VGr8W1Bhhq+N+w+bMWl9FXngkljh2XlrBomdNBlyt2e1KO7DCmScRRd2
b9wtm5k5aXRciDSfkruhFXTk//0s78pE1PJzrN31HmKI+dnT8q3l/1y287fYd53CYXUJ4AGYW8QB
wJhGRzpWbFiSpDI+8zXIxJWIlEuxjpZnEsoHV/CsbWogfxeyPR5hXIDQOmwhciFD4f8ifM0vhtt+
U2yIifrO81/BVzSf0GeCUK92zNcMCd1D4XNsRUhh5E2bK8baCZpZeFDDQ0aDxwgOcXSVNAJCIY4Z
h+e6au5VkNF3GV0qO+Rkvi7P1ZwhnrEabneAyY97ESDujQwEUcNzkcb1Wx/H4iOUW92pl9K1h8F0
+SkNwDMA6HrwDuMEClxZqt4ViKNo4gtSKncmvCutAQd7Xh2WBzX1s7Q60ItC3UUE6jkuRSCBArqi
Duqzr/5Oum+F+yvNf4bi96j9o0lrF9acMXLI3FY63p2n+u3haVMRVU2yrGfDQA/du8ut/L7uc+jh
6RL3Don5bXlw0xUb2uOHIFf7+8IanSLRzOCgk6yC7kDtNRfsXZt27zU83MtmpleHTBKKe0O02Ids
jdthqT0JBcGx87OYPxWuvmu6t8p80tPXMitXlmtuRHSXkbgjtpjijONUtStHloszCV1l36uJvHGH
BtmBEHFlVDN70BQBGg/ozQECPDpXiF0nQPOb6tyQj/oaI6a7l9wvid0oOzlz1uqZM3NIRCjSHUh2
jbkcWdMbWmoinfteyAg7vU0lPJjynYvewVqTzzi7JnGJDX0G5AxxrTQ/3q6W6xuuCrs2kYWzD0tU
VqDGXd4Pw3rf+lQZrw3Tjy7xPp3emD7UgYkQN+fSiWgmCzaG376ItX9Xd9ZrYCTPugItpeiIH98c
f7t9cRw8qpRxz7SMvHoPxKw+Q3K0MaqvDfxwTietjG46fzwNZB7dvLG0gVLodv6GN7mZxpZ3ruvg
0TOcR7QVV9Ai011+a2J0l1dJYdoFHoHkPljvBE5TwXgGtrJSF5SH83+7UMMrB4cuy2R5WK7boVRZ
q3ZKWHjnEMZQUET0dvQ2+jdGX70YVnKvSl+drNgVMryB8IU8oYXU/XA8P/5pglE4WMFAct5I6jHX
VWdI+8FBkcTqropNB3599aNN8QPxDCVykowcTNhvhnm7SkuhINOoXe94Z8+Pjg78i6Z0jPvuvjbb
e13eW9SSlnfyJK/51yKPQWAG7KfJq7qqs9Ci4uKfIfSWtio9FIn8tNmVAxO9mDZ7RNgauPwtZeeb
erdJHOWfPFNbxE+Cet/AzbHilCZpx78fZJKvMFQarCYps77ICFdJIpx9/72DZJIXahY8JuhwNM8u
ojmhJO7L/Kelf7SHeTBMkAElAm9JfZI5c3u56TMjCM4axbo+bb8ExOEbtzFztOaVU6yskktMb0uF
GFAlMPtfhpfRastymkZ+LPlnk56Arnjs0wA+u7va1XZq+6UyD6rw7BTQ/MoPISXmWPqKvhlK1gOv
N6oCcvR1eTPMnEouU2C1Fu08VCVGjjOLfTRjgyo4l9kpgGamqDK0Y9dqRzPu5cbK6DJNA80KSB8G
Z8fT9mn2Q1qFHkxKwSzl8MqD7pHRTHntGg3ND11Qg7PXPTQoWaKuCFUTPw31Lo6CXQAZe3VS+6+t
/fFQQaF4NKSo8DcGK3t7gmNNbjWYpoOzbD1pwcFD49PgmhNfbcv58G2AKZ7pBHZg3oGX3pqiuJTw
sND8M8pL6LR9NpCMa+6Xt8Q0RiD9j7IhVUseiDS939qIc3rHe6mIz731rkGo6BGnOm23GfQmli1N
GpJYNIvoXgPVTeM8FGC3ptIosj3DdJKzH7rFxmjUb6FrguiA+DSNP2VVcqeTJQgU9xin5abMoMpV
/H1h2Ct1/JlTANcvoQOtBANr1eg7gqCFUxo1mLMcpi+pbf8TWOV91HorV+DMzBLemexRTho8EGMz
tYIQY0Y6wsruinZf1s/oFu3yRF+Z1xknYwG247/ZBusciQJkCH3/rJdPfuvex7ARNmBPEUSSorO5
2vs0a4+SOsVnIjBxXCgrakrOKAf45wy6ZQpyD0bwRW7fUNix03sZDa7lbTO3WpBODLgVcrWTQ+BI
Yh21deifuyjdxeZjEZ96+bJsY26p4DQa7keRFMk4QVIUqZq7CTZSA9p8AKB2/YlUGWzHwkqZcToa
etLpBycxQEBOBf/2DEAHbuEeOdJykB/l+L2SJZqA/iwPZ+qAb42MMgKdji4FqmbsCL3dhsonFZ2P
ZQtrwxhdJHZrC9BBYyGsG4CEr5aFHF66EinMGtHpHxyqzhpx/u1cSZ3TFygq+mdDOPS9tGnImFvy
1+WRzM7VlRH51kiLYCVvJ4w0PlpAv3J7JUKdHwQ3BljBgZV5dBn2vqqBZibaEeRgm9NpaYJxZ31W
FmRSboDNDWjtf+xoo8nS5Lr34P324WSFl3TQAs7u6+hJoDfXMY6JdAgp8AblysGZmz2dtDw1PHCQ
ONXb2evy0nBgEPfPZQN3pv0iuf98eHmGF4o5BLBcHdbo/R9F5GvRbnbOjoSKk/to9Ppx2cJ0gWiN
h4JFhDnBAmQ5WqAMsLmfRUl48c0fcNxsNHSOLG8NXjD1MFgxQNKQCuTONkfj8OuwTYzQDS+BadS/
OtCxZzUDXaAVqb2njrRGnzN10kPDvwIVBCQzlMCV24VpVU0QevK0Fw1NF5w1us/HRPtdwBYXK1/z
fq1Pe7oReNGIQIUwxj4YP/4DqDp9IMbhJRd+eAUdFuXb8jJNswuWRgJzeDeRweNvtwPq0zRX4wCe
5yRPX2BV/20Z/gNVqR1eCDUmf7dsblj123fl0Ao+FGVgLyG5Ooz36p2m+cNeDPX6HCcnRXTy+9bL
X2CE/00l9g/aMg+VWroPlvvR80RmcqjKSLTEalC2jfyqK0OFL7VZcQZCifpZtetcq9uuDG1waTdj
G/IngK4gCyEHqo1xcZRYTQ9Rzf6MGnl/L4hpepALOdzZRe0gL4pMhVuYR9Wsvsqh0PzK5N5HFL0Z
NOKCQJbOsInHW1UNJHUPRYdLVcGkw6oo/Hvfhfs8lfP4xS1c71cqRFa7CVSxEQ7IZfa7ymj0B7M3
6kPtyvGRs03lv0vC720uh69e3ECD4XZ9+WK0VrGRBAOtGbOh8VCRi/IBDV80SrJdqXSZtkUX3Yx2
Row8IPKmCC90jnBCYEJBoFdyj6Amw10qNrSbI/4dHFzHc37Krduc7Fb7LhRodms8fTe+WFf9HllA
8lQy4pYoPN31Vt5DYy/70hOt6sKmzHvkLekQNr64CDrsVddzH/PALxElD4tTmnT9L0dV6sfEbXh7
oNG5NT3J3ZpCIR5yO0+3ZEGyS2RCspOjJA8wXqoPfqQiHx/JqHaBHD9Eia6eWyXtm43kaPa26xL9
VUdy8R9Uxlt/ixp6dmLPiM7OQJlA2wi2bb01fusfMsP5ieYKbQTLO2XitAbXQWYFtKZBenT81HGA
HaRKoPVnWFq2Un4IhBdNPsXtGqRxwlQMKI94ErDT0NE0XPa3p61Fu9INdN8+t1Lv/EBW2T5FpoFc
qqB8iWo32AZKItOFQdC0iSqhPwzpv43ly4+2i4inLG7rTPida8A7OvPTRycBB8BbcyiuDDxGk4it
FRyp1dRzr/0OTWUziHCiO7Ypjf2/MAQjDLVn/PXkYVmrUpGFdqaeA/PStEfFfu+6r6bsryzq5L4b
KqPc2aZEeWLAEt3OtV4PIrRcQOeEQMHNH3xSLn7+vjyWibcejBhA9mhYpIg+3jlZAOwlz1vl3LfK
rkeEJ2lfMvVeqt5RQ1s29beScuvO4JwH9UBzxIBVHccgqIJ5kgQp6rkK6dru/gRZc1QhwnODB8v8
JRcPfvbUiM5WQOk9Rb6xfCcdvsn0fN/HZyl+acqXOEMi7JittmRNbhGm4S95ArvbGuoYt3MtihWM
OHw5DkzcGoPioxyiOPBJ8u/CsNjKXbjLhGfDPCAEsqubQ5iatLH8tqnZOcn3BMLu/G6VFHp6qmWm
CtwtVRwyC+OPcodg2IF1Dwb7hF797lKmKYxc5fe8XYvg50yZf40NL1S23O34Ky4626sSnWpx84Ko
0bHIFRfNEOSEZWdly033NawqV7aGW+/qxk7sQDP8EFtu+VVhgQEVpmvX85wNYD2EuiwaBf/R2Yld
PwrR49ROrtrSVwxBjN3sWbDlHT1rZTg4gLpgVxiHOrqvFrZW9lipQsA74i7wi0+V0K7EAdNELMys
BFX/sTNaHUOuTdI/onbyzEFYmjxWJO2V7IJGWR7u67raIta2KaKvivn5wyNEZQDU90CSDGPeKMwR
HD1DTq8WT5YCpqze+/DT++Z+2cgkBJaoJF8ZGQX2tMcKpYgQycnrIQe0f6K0sTX0Nyk7+N5dsUY0
PbNo19bGi5bnRi2JSSueGi97NWL9h9mgMJu7K4OaOtabQVmjNetyshdNx6B6pOzto1ecRe9ZRq7X
RLl4ef5mTQ2QK8nkBQajzu2B6mVBchQEbE968KeLvvRytGva+ug5Z6TM75ZtzTgKYJk8ksnCUHAb
p+RIiBeAPmLxROl5F6PROfhIPIX049/Y4RLXgMsT04w2nhGZcSrqpXgKnaNkoL3k7131ovi/ls3M
bgYYgv+fmdHW69ROruSyEE+Ik20jwStQrBQ2jeSsDGda/mKPk7nldUw2k6aT0atIDfU8k6tMOpVF
/JihhVtWBLGK0Xw1svpONykm9PHRbssvUWXsfOTqcG970UN0Sw/2gVqixRhbtNK1O1chsi68QTFw
JQUyt7iQCEElboKsm3QxoWAcdnnsyMNpv++hoe70Y9XQiNPUK6+2uSNPtYWyLbV18HSj6ZCrQlOc
QmQbdf69YUV7KR64Y81tI0Gk0rXUIsw1DuPZ0V3ZHB0TLaKNFxFe8aRI+kaw7vv4UVayjZH//vie
uh7b6H7zbT3qQpS2Tl38mXKtpn13nDXyh7WxjO63WirKrLOxQdzyXDXdcyXZ0J7wGLS9laWaVgOG
rXs1b+qte4mCyrC7uhNPYuvB0PmaBE9Qynm6tTM7CHAQX3T0HHrOr0n7ORVx2Jfl+ZzbKxp9b0Ro
f9EsI1egJsiMCB72G/c58F/z8lmoPxXuJwr/e7H4smxsCsFjtNfWRh7BzxQbyjesUYZ50Hpr7wEk
aNVsi9vbS2J6n2n1XeKlOzPPt6LZf2/bcFdmzp2oSDT69t+c3NyWSLGtfNdwIm6D55vvGjsQ9PRK
FwV68WQEycaCEsC+D4xTl9FiE965gbURJX9vNyuUlHP77Go2xleLa8qeZ2ecGVntdqmrftYbAZXM
gga9NZjyrIu8tjXa0w2CApliEmvYQvCMgPPBphkLrcknKbc3nQMiyyHR73VnLQ4PZRi/Fa3+0GUB
oLfo4Dv5XY6Us+8GOwWqQ99v820WOXcryzA4ickykKnDTYJ1njwyGy+1Ct8aNmP4kCR3BmKNknpf
5U9d7m/iyH5CXm4bIXQ/0Oct2549BwP6aXiCw6w88l862RGBy5dzGP6xuBKjCCYRaBva8rvS/nDp
Ol22N30T0Z0IyyJvTwpWoKBuz70bBjQ1upF4yvXuT272CDQiZ2V6Z9MW6Surox3pykMrdIdlu4M/
GU0xdrn2OYkkRsd9k4TZsL6r2KVvZitlXyp7jaFnzcJop3linRtB5HOWwFFQZwdJ8lGyEt6ToHP4
OVAPDJXF28mTHccJIz8kJvPlXd3vPX+Ns34mdOGWBivCz6Fpdvj91TOqrDW3CiylP8WZ+j1owp1Q
i7/j1UTnrJmBIYcXG8/38UvKz12/jKCLOAkWUthHNBQ3PQWK5SWfu2MswNmEejCYAukfDcYXlYLj
1nUnX5bvbFTGvaB6rUgt1r6xR5/iQhvKMSqqP6VSPBq+uq3zaFsifbn8HTPujs8gqUMQTUOIMrrq
XEmtyVAb3UklZR3uU/VnAT95lK80f8w96EC+U1+gwq4MFZnbtTP1opR1S+hwdfU2NPy7TIm2ifEY
KMKBSs2mk150G9Z+7U00/vn4EEn7S1zoCLiQWLo1LYeI5XaVop7M5rW3f+jVayiROPXXsldT5Aeb
RqdQS6aHpysMQbeGvMYFxJOI6imRQ/FYaBWyGKhqb6jER0+KU7t7G4TRMdOTH3LRSBsCgHRbkAnZ
WG5drWyw/yHty3ojxcF2fxGSMfstUFtSWSp7+sZKemE12MZg4Nefh5HOdzpVpZT6OxrN3LSmXYD9
+l2e5cwuhrUctvDCwwIl++jD9lpnaGgID64q4qN2s30YtYDEehf2z5nAsiRKmLnjtj+VlfLLgflD
kePlhiZ1WmtPg2n379/v7yWOonJgIH1owTn00OZteA1icwdbNBBtO6AJYuE2l/S9zx2J/yiMmEBg
v5KjWIl+V+f3pMF62k3Be4gdmEuDl5J25QX2w7lvhLE+wQZARQAU8dcNYwHokWGk7x4c+OROkIqx
bbTiNt+/vjOXKDpc4H8s9euCjPi6CFAmrm6c0j1AaWWAuyrHIDHzPqnzIsL7qr8kfnT27YHFbi9l
LPTqjg5BW4YqAmbGPQDlgpnMiz9YaWFKMEou7LzlLzq6NPFc/2+ho5cHl0avlhQLTZi/XXXleAfP
ZGB08vqF425PQ+lcOuHnNvt/pojAzuOvP3bQ6ucMQE1K6aECeCYubGdOIi0vMVzPPdgC/1n8FQCN
PJ6PkkI4ztgV9ADc1aqY/V1UR6kzWQj/uVo7wT/zrnBsFzctfC2oaKM4/bpBqFLRPNkVPQRTxl4g
ZeOsVKsWX/nJtZLIM972+x15btsDqA+AGqxfF9DV1wUViUSjOaGH2uapzO9Z/tsuL0GPzu1DdJKX
kE9AYjueJaigpwBJ+3gq4cGA3E8dRtZuded0F+qUcwshcUN6DMM6YKmOnqYb/GgKC7QQ+sGuE3is
PVNDu5jaaBw6sOdL/v3lLfhIKNwuc6ljMIWNqF45kWUfhv4tMD/YvFaX0GFn0mA0P5F3QysN4Jbj
DSGEBRtICxuCSz3tiF97jyXpgtRj3N55Y4RcX0rjp0iSSgIbzjFIv3/Gs68UYISFxQFw1XGiJ8Ow
YnnI6cHO+hupqs+xg6H5qEFPG9j/6oXi4l4qjMWGYPkxf2WVdQWjEU5KekDSEnf0l2q2U/T0/QOd
2/HQTfifNY6OGJ/KuYsgy3PowPZORm9+lXSERFQ7vP7/LXQUFAcIA5e2j92BxtzGz+Fdaw1pcQkp
tmzp49D79+McXSkyH8sRzjr2ASe8iFUXbCEQe+FYnX1lgGxgerb8c4yer6Mmg3oA1qD1VcPeW7eI
ibmkSH1pkaPGldC0trXDcJi8O6IiSDat3MK/cGJPdzOKSXDtQSODycoJvkbC/0TpEWmhI6Zsnxn7
GbJbaDHW7UOkigux9fTToEsDFQHEcg+QrmNMF3zDIiGBgznYfLSfRBGZH9aYuxdWOVO9INvDCBWg
GvwXbYGvhyZqQLTRerIP1gjzdSS6AOB8jGOA8/kiPRfCinyjiqtuvJsggzaLX3V/IXc681YhnoG5
xn86dyeO0HM7Z+gE5vZhsqd11nWrEXL3VFkrxi50hE5fKfS0kN4Czvyfn9nR4c1yVg8Cxn2Hunxm
eZl0+s/3h/b0UbAACtsARS2Qsse6KkHvYWYXWMPBqds1tkQi27Sz1nV44UEurbP8+V+RTnhc2xUk
0g8ZIp2yoCIj1szb8ovju9NjtTwQyDvoZSB/Ob57tQ3X+LGlA0YmTao0+Tn0iwzfJQDepWWWD/fX
89BqrCavtIdDo921o6pdLdrP0Kk//v3zLPCuRWkIWirHrHu7wU08i74/lOUhgL5Q2/K49Ka0U/8+
I1jsBhYkHvDfLmypvj4QBqva13BEgxb1pvHuh2jrZzoOqyeTfUzl2/ePde7teUigl2QC0JZjkQQY
HNG6l1V/yEs3FuRhKYpDsfr3RRbNeChi4sI4cfQluTXkoEoPh1o8adRsDblzL1VR57Z1iC7KAh2B
nfpxyCtVD1OkIDDolldXgXBvo9Zbi0Glwgt33z/O8gG+XnwoqAMP/yzJwkmqDIk/gaypHg/h3McB
35liBfmr1DFP5UV7rnPf5++1jq5ypiJt0IwcD64BEeFFtcD2FE/fP8/5V7fsgEXrDIyOow1nZ2AA
abw6F04Wdjb8N2kL6C3p7r9f6FwMRcmEnsgyVzlBm5isj3LldOMB9RJYcDKuLynzn31df61w9Lq8
UURVGanxoJyfY3vFSowtLllknLn2QGWHeAlEHgFpRov46/tqmFZhPTVYZHzNpxdOr+bKhyhVjW59
Gff8TfO3rG0Si14pule93Hz/Gs+00fAD/vNbXXRAgML8+gPCLMzLIaDm0PnibQicK1C4Hish7+bQ
WTmzn0zSuQbYhMQ+xgmzr97/Vz8gXJSlEKROyg8BTMhgKHZMCPUA+scehlTxtbR2pH8Ny1Uvttre
u86FZPDcPgWt6X9WPcrT4Pg6ddzHqpMnYjkcLJlOxWd2SXHy0jJHnR848/ZeOfnmIMM3v3kX7VpU
VxftAM4FEbBBgXND/wJDjaMor/jcZuVk8A1VKRIydmk21xsrClcFyd4BLH39/pstO/84aKEV+F8A
BnT3uJpymAymHLpmBwaULJW7xYSoH3e2gYIFpmh1eyHmnz7fwt5dtEgDKM2fOL/O3JtN7pjmkAdT
zAs7roZ3+MnYUdoi6fjXZ4OoJeoqUCfRUQDS4Ot5UIMXVPlg2gMpqtTur7r5zQsErsx+VTRri1zS
Bjv3bH+t5xy1sUu/H8VYd+1B0iG26yhuveLR5ZEdE8G3GaSP/7mNixybAi6AGwzV0LH+BJTtI69x
SXMoSQEqU4kAWiZTHa2/f4+n0RPL4I7GzYbCH0Dvr+/RGiYecmM1h5CGcWSC33YDYPXIzKVB1JkQ
uqyE3ND2sSnxVF9XckZa53Nettj9dazFzpI7kIxj4o8rx9r6/q7jT3Nv40e0MR3v6n+1kbYxc/l7
/eN7wi36vpmxvl+JD+Xae85KHaNbtc5Uc+82lzTKzrzZAIdgmestyx7PeRizg6znpThEfb72iVpV
/t1waVueXq/QocAbxcWEDhTkw76+1NqITiKxF4cy+9AQUNHjBV7ipQWWP/8r1SZD5w00xALUf5Xu
n8h+/H7/nUberw+wvMW//v6yG3LjaSMOE2fx4G1GlkZQWhVv3y9z5vhCmxltR0wQF3eKo/fUGj60
QC+2B04UZDKVC3W1Jj9AueaVDeGblemH7xc8+/VDNKnBqMOGP45PGEe1tQ7t9uANcM+JRoCzZRZc
W5H6V+1F7OsFboVpwsKfQFH+9Q1GrKo5SPLikAlbXI0THx/aPr+kg3duH/y9yvId//pOTT4NwPJj
H7TEuqqMeyP6S+aAp0v4ULEOAWjHWARyHUcP4jp1YCS6t4cIGkEOnMOBprrQOzj9KssYEvTXhT4A
CZyjGDQVuSa8N/Yh1FDp8FdlQNaNfwnecbqnsYoPHwBsNrTbjqcFEk5dIbMkPcjAxG2ws6aVmA7k
kgrd2WUQtYGchv/0iU4b5P2DKYJT/aG1my3xEEvnrL5FFoMxbvjv42JUcxCMQmHvQujEOfo4Q9RB
PKzN7EMDTI5pNcYt8DoQPLEuwS7PfCNg5sNFP2hpJhxDwWXZezB+LucDtFR6/96tfozly78ezmXo
gSwFUwgbL/DoYf5zCLBahe5fGUILTSbBdOWOF1LXs8+Bk0+ghYU5+zGHL3dh1eXXJWCQNIur8TDC
9iEYnv4XTwIUATY0GLon0h3CCXurVIwcBL8DF4QNkCy/1HA7+yAoPjD6QvUDgNzXo9+XHW5NDw03
n15llY69+c7QS3Sb01wVwRnaqnTh6S0Z3ddF8roEi6gG2BasV7d8sbpdxHfOBBE4T8bNpUHHmVCD
SAm5I8xez1RTJqsiiFECssIGbxWY6HXqL33+MxUbxqDLHAVwkgUHe5RZsQFkQMkVOVAyfSpDVz33
cpTAYlujlsk9uQ1Hd+W3/opiOqXgBvzPGSSccZfW5SJjBvTpUckoQaiBglQ0H5T17E03Tr6rh933
2+/ce0TrBbnjgqTFt/v61TS8Py2AaGdAf4K9M+hbFg2v3y9xJsotfIDldkNQBffg6xI2s/1M1csS
8pNysBsi6GtOXvy/6CbhdWEmjkYSxNhPJFg1voInJFDsFWnnWDSBG5NpTP3CKRIhxn8PQQAA/Scz
j0EHAB9fHyssGlyF0ieHri0SbyjjunhkRZ5+//JO054FZvT/Vjkqn8O2sDyIaZADt7wb3vaxbnqs
9mEVeuOT5+8XO40T/91CaGiDkoas7ihOaKUyVYz5fCh7iJ8oO7FdvqLWhUzu7CoUvfLl3oMbwPGx
yv0m5DVwSzazMuBn5vvZNAA5t9mF+H3KXgfHHmnV/13pGLnUkmISmHRiJZvGnD+y4DXif7ziqQM0
hPSYheZOMot/ThwxL4Jg6BIEMVU+FiRh1B8xkxyx3wuFZtkUK3UflT+//1Sn5/brIkfn1utlJxSf
gHTrydWszN67qDN0ugRa5ugTLRmpDR+Pow3uDIURLdEK7eW9mK7lfEk56dwCIIIuQJCFD318Y9Ac
raF89uRDPlUpNN7ivLuQLZ6GHrglAO2xODdjPnNc8/u9aCURI3+YnCsRfuTFE+bFGHptv/8Ypzsa
JeKi6ruEHXgcLj/jr9S6Lg2EwF3ZPCz9+LAogLxo4V/+73UClkFWjVPzH2BruYH/WkbVQzDLkDQP
LCJgTterurzkXnzmyCxrLDK+iwj8CV2UUNiId6XdPITEiu1+64UszcTvsixXHHbQOVJTI0gsLpL6
TgPdIvsC7AwIu+gwHEM3QX7uM24gLePzKLFb50eQVZvZa36FksZR9u/QgQVcB9wHEFwAmhzvDFeX
Xdt1jD8Mrh87oo0tCZbaP0sl2lgFhH+IzIAWj0Ty6xcbs9oqQZlpHnp+7TE4zkoed+YWIvib73fg
mbeHOw+bHUZCkAV1j5pbhroNWkNT/qD5+DY0doopFYQELQjyDqvRBK/fL3cmNcJlDjoxKnFAmU6o
1Vk7Y0EViYfS/8yChI9QS9A8qYa1JpssAne+XLXNLYOb0fcrnznRXxY+OmrKD7o5cJh4GC1zo32T
BqOzbznbAQqQfL/UGVDo8pBQ1FnGx8D5HWW0BKR86QZEPDiAAmXlbUhv3OGmFO+8j1Z++OFHTw64
FczXSX9pcn2aTS/ZElQpUN4gRh6LKWIqltkKnp8Pwv2l1XXk7GEKsQpgEiK3mZkvPeqZUIxmLLIz
dBFRhRyXOkpGo8hGIx6y9n4au0TAApnA+i2roNrs/fazrSuhmQU/+BzATXkfOas2er/wvs9sYqQ6
8Dha8l0HNM6vp6UQkNFzqVEQt9U7JfsuRvmVsrxY08x5grn1uu+cNxhWY4bHY+6Q1WB162xi93zS
HJlRk9oFwG/KaT++/2knXwNA70VcNUJ9g8Lz+KbyGjrZs/KHRzhxVM0j5PaJ2hgL8rF+3LgXDtfJ
t6AAyC/IjMUl2iXHXRSrM/WA7BYO8s27brqkt931vz7OMgKDsjNycvSmj79264nZsotcPebRzTgi
svt74/5ygutp3lrdpWvr5MgiHCFMoJ+C5jSIuUfHyIJosQnbUj2a3I9trsE4WXvBM7MuNDpPts+y
DsSIFnAdAOvHpYxwIwiFsF49Eh2mY5vdSckT2+YgPjWQerik4HBy6cNUCFaRAAiBT72YgHzdrXXU
QaVoHs0jWl6xbX5nAfhGF8TecNpPdwP45xhcojEIbdoTMJVU/cwM851HZLkvVETipslAohoLF4oR
AaMPrNXyrvcpTygLnI2CgWm7M+gox9HMR55EI5lg8Bj5cjN6vN5LrT+7MIAVRsAgTVpHemXzLPiY
7bx4nqGVp+Ig57VKXIexnWucn747Nvcjl84OChUB1LKisUxLZYmV6RtrEyl/fMjHfnywpsj/WGQH
ZdzXkNfStrABL8r+CJmv+6As4qJAoSQljCXRqlTJkAVIlKLR3hWs/CytKl8LDeJO5Fb12rFz+bsa
7X4/qim/bqBBHktFix95k6seii6QmF/lGt+7ztz1rDC8SmTu/VBcw7Y1D4o3JbVfxVbWPtqhealN
10I1Yq5eOZxn0r6AWgoe31kLDsGYwWbztgCNKA57u1oJZuEs6OoZk+ls300WWTm99TmD9qniQc80
j4Ms5H+saczjHjj6FWwx/Vsx2c8gh1fPClDMrS0UTUKvD+okq2cfmmw+xvSrPi4XplClozeDtLdb
haD3bGzRf1RyeLUj2K7Z7USvwwgvPW4iqEwoLcb3UrQBPk7rzTJmnD9Pol2c6q2I7SbH6RJOS/c+
KIzbxqFqeJ02jRMe3J6aWFs5T5jkqHkqW2X3gdNOP0Et+g0Me7eGY8OPBtKlaGo4kCWJXZJ7UEwd
whcj6pexC1/pPEP8C61pctDwSozRFQNg1pqylMwwmI/5kAFN5kdjq5LesppffogKv85Ylgwdax4K
ZElbN1JPaOD+8OzxkDVlTlMDBcOiI7+1bVTMWn+8i7rZ6LQLe6+96ay23xjV/IG6bcDWUtsK5O3B
e/KLQfYJExggpgABAluYDSGct+HNUDwaOr01vm5Sr7X8MZ6oeahU8cOWICCWWnSxVTZvxhY/x1xa
0FzJ3aSpRAEduMwkzC2CuBB5uO6Er3aR1fsAcheiWdUCXgcpQQ/9Ws95IWPhyGd3MWCOScGGle+X
xaYt5wwzEC1SGzOqP6Iaxa6q+HM9jVlM2spdwYbzte8s58VvaLubpu6X9HU3xL7ImiuI8VhJr70f
febMQWoFcHvb8mK2fw1eASdIaJ8kfgHjMgp8qDrAgh6AMwlsDjew+IUMbLtqiwJk6wz35qT9Fw43
FbqF1GmW7yaIp7h3jECqd+7UHEtPtykEoatkHCI/Derij1/KJg26Eiu0oQc1k0KCvRhEZMZW8mhM
DdmXcINpYgg0SrnrJu7GwMDZiV/CnbDJJKBVdevuA7uutiQTWYLZik7JVB1ojhG2dsfPgjty49c8
SwxzvSSi0qFrOO3aJOmm8JczWx3fG9hsVkCy3zSmgSEra9Uz5Xw/ldahDlphbeZBNBwMHDIAt1g8
sbF+t8MSgccUUB5NvcK8CYBwzBVskMu9NyiEtR7aw3Zs2W0T87LMWVwFmbwRDjFOUkWVeW4Iz8xO
e1a2NZ7IHieMwa1U2b3AfeI1cWVlziacWbaTmjfFqrSCnm2wVe8qRTaawRa7p9VbQDB7BQ8Ongj4
BUkXiEU2xur7OMsodBXCMb9XkJBNzTAMcKXzzLUhEqevKQSBGuU4hj+pDsP1mDPykylIT60HxaoV
dCdwAIoxuxtL+NqhseBncaNJeKsKyou0aj31GipnetK5/AScmFxzPdw3Nb6GBUv0N/Q8QghBFV2e
RFUgIU3tYuqY5xDtnQ28OeE/7O8zL6zXMJkaP3qt2MYZ4NJHrPF5bsp3uxzELqTS29PahxqobOs1
jrOVDN7AYjR74J1qkSJFscLiYmymNQTop71VMau5dvwB+lg1nz+BRSmtjYOCj/6SXRACbqjhylGZ
0aQ9on1c566fUnSo0t6XULRDE3kmSe23UWyMC0fmsP45SMcktTUguDaYo+xGkdv8pkICR/Y9V7Ci
jnjQpaq23HbbNl4erVqeQ2KJghFaUEh0W3o8yLmAnTHrtk4/vbdTHaY+xxhW0JlfZzN0+00O1Vgo
hUJBuv6MwhxBUuR3Ophp2g3KWcHKKnwmBpHVMwPEZV1hvePi+DO5RUES3bZ9GlIoFcTzAPhg3PRE
CDw6K+xNgPuvSue6HqvNNDUc+zTP2tidtQM7or6o47yJDpMPq1YySSHiYJH+cDQb05HIbRlYyVxj
mGc3TVxk+InEgUqxqY2zaS2Hrooc/kxFH5Y3zljxuO7rjYBINbPxXfSAH4arun/EdIDcU5U1CaaQ
OKTuIIHDKAHvj2Wtm5fGs+u1mAhdeUXFsGlZ9+iPI+ChTMiDAURt6wBWvkf7NdvU4wzVEG3+THiV
CW5ckYTohNz7E2zEloon5ZFjVo5rQJsrKDPvsraLNfjg960t2aqxSv2OOGje62qaUoTo9qoN8+4h
BLkawSEAuZ0Fprql9TS/FTlM626s3jY/eu5SuKEoJ0FjFudN2+xdKf7T7nxv7SMowG+poMkwUpYI
q692PpxVN1HQ/3Id/UCMjeTKlWkXWeFjKEpnHfa5r5JirGXiSAYZbddnW9uBKzATeQuvMlIkLqhM
+yn3S6gKNN0OYbiJmzJsV1WhgifcZfLWOFV/5VUQi6koTkdPWxidcaSVG1O5/YbRylxHcIuLw3wM
6aoiegZvuZE3PrPdd2coXzUN8xejyzb2xlBe14ghMS1LzD07JE4ikDg5I7K5+3CWkVhZw+jEWek0
vzpNAvDgIdMKT5qaxxMjv7JaV006CPLk6rEbt5Y/VPpucCGx2UHHLh4cdaUietAuL/bAzkZoZskI
Rj22Ow8KmvtqT4rgAQL3kHwEejP2PfWehfpelLLdWhEvElrlG+RroTcCQDyuEWg3quuHXQVp7dS2
Rn8HHJ5OMNqQsSIDPNKKFhA4Zc8lUJm4sp2JQ8WqwSy89/htNjvZirm5Wo0WdPQV6dIo+wBzgSc9
lDVX2CJADPlOWggBrloUzhtct3+cyf40wsBuKGswiUKPooo2bhmmknm/Mqch8VwxjMIws44DVSxe
DBzlXZFDAM7gIXyhEzmF840Yikdh8t9KlfV6FBVovrR7dSpZJDX13+fJK64q7d0Zh+ZpEIo/vG3C
2zIj/S+Yp5M9ZJD6pzlkbGPXkH30LFM+N5A3XXFGpm0mfBOtJrcm5Q0IIDKGuGF2TfDKASKf/Osw
MG2UUtV7OgZHE6lXBczCKjITOtghrjOv6VskbxaoUh3uyjcx4a6LiXTyR5focUqsQjofvQnUO626
H8Cqf5jMX5SZoJbNh/I9D80Tm9rxQSqNrC9HeNmTTg8Cmi1+TWANb6BOEOJC+jWGc7gZw3L4QMqg
UtR1XszdAk2eUiu5yjNLrjxWT6uoouV1RHN1R7kh9532i7X0hYeP4FdVUmYwcYhFMbHnSgsghhjt
6mCv+6ClcQYVvjnNAouuLUr+sFwPdzU0jZXv8xXCLgoGUsgtzIhYnTStHcIrm2eQB200MlTlK7yd
Lso3LcJRYuw6+OFaqr1G0QBW42zlo9k3Lpf0qRZ+02wBpS7E2kdmm9QDK9dVLSG2WORPUju/2go5
XuuVieP1E+Jdj2oimv9E0aARwj3EmgC/vsLnX/EqrF5rONrvZ0HL1VhijAIBF/2o/Rn5ewsltIJ6
Gn+tvq9tGSGvhyr0kE190nSSQ/Sy5gAtwr/yCQ3WUG/sqSxKJH3NkFnXVQSmQY2b26I9UlN0OnQv
JRJGGHxlhiyuHpb/PuADvbM68rIbT6M1EXSZ2ZJibN2dGOxbNA8HoFsHuNxztyfbuvScfpWHCgVs
NqG5g/mPeyv9IkzLvP5JSw/JLACct3ZUGCSDJr8aMnTUYxuV9ovVt9mucFhmUkGBkLEaH5g6zBLb
qwjOYDwWdZW/jn4WxlZQ4z2gE7+u8f9jiGk77Qpz9w/fmyuCcRYSYHcM74XuBKyMcpnQbi6SKiuf
iD1BJ0M1j5zo5xYzhCs3EsjvslnjfgefmOWc37WEN8k4M/Xa+M39LBafGNIHCcjAOM9Q19zZuC/g
kQjRmYxqisPshCkmKM0VQLFEPUDZj8ahy2Rzk5lc8lsAcB60T36Aftj1e5ZpNzwwQgB8m0lfx0zW
P7nXPxGnfqZSediv7vCaE088h3AWErFFp/lVuP14O0i1D3nmp7gogdkUUfhjKOZXN/xs8gZ3oLDI
NvM960fZlCSGmH5UxUUgab4uAsMfGDBor36GX++2bfA5zH0Y965zAJ3FW02TeGnLvkiaEucCmkG/
uwGegrxqX10zQpACRkBxPso2DmA/CPp63SSdg4l5P0bkCXnvcx66xSvIOMGH4+X51QxvJ1ygXVDH
9cjaW9bSsU/aGhVsjTnuqh7qad8DB0jW0NRkD23YRE0KklQjtrPbP3SwCDP7olqwzbWPoi6PgJ3o
DfttD9PvSvfXg4S4ROfzjymYH1u0LSoUTAJekn0e/nRY48Zcguy3gpQbriO4JfZt7IeYpYRBI5Fa
AIWI1rJu8cFBJKK7SLcBZu+u3Hkt+SSj9+lGfZm0DQKkx8kn7QB3oQhF8VzgZUB9nqNHPeZ4Z5Lp
lxnzlGQKIUgU9PXwR7ozDBJhlpdMKphRAak82+tm6K/gh9U7cWXEns2ZlRSdh5FISQdYOleZ/zoK
zPrsYrofaz9IUdqj1DNQHPFBSFSEvVqisOLAq93NXMD6eZodCMKaMF+3Jevx0wp58E0DB3kqllkl
K9UPAK1gnDAjw0Z9ioCdT+3tGDp4BgPQSzXXUJM3c/1RgZP7BtBNM2yBh1R3ZbB0BXD1DIkJ3MeZ
leGzBM12GxhVlAnNSbUHDNV7FhXUa+PBh1Og7MAVjZEvOu/Cd9zdTGHwlLLWCuS6abm/GXq59kRD
XlEQm5Rj2HU7AHO96njbRRvu2B91C7vO7ZBVLEbtBDZ3hkiBWzCKI02gSBRG80aM4RtePYuRj2D6
GiJRnWby1Nau2VYFqv9g2KISXEeFjq6ICkxS1pB6vNW6Uu4+aqGp23sFvSq6UCVog6vUNfolQLdi
61v0PcrhOjK20XM+4MGgMRv7ubdnJXk0DNroc5X9DDrxjpQsWM25E+2Mcu9EhCnCGFTmUWS51iul
SJ0oYlSdWIQ0KTSWilSFqGf0xD6DfmCJZ9U8cdx6y2u6pdLfttbEFXQNKRS6/HklkVhFfr111Fvo
bLUP0eHJ+03HTK07KexrJ4dSTdx77LeHzsdHHmjU3w3JepjoLYSEurlDqflCuwxqagO0a5joyrWJ
gi6u+q7eu8Z9LCZJ3ierENecBwFE9Jj4sK3ZbBBXobSYz/4tc11zMCpjKCl7PyVB+cT1/LPMWm8z
gDM0xZ2Tl/sS4OLncu7bj7rzxqewjp4bi9Q5xn8+Om51McA4ZraSStvRTtYWT0tAItuY4V75yXCJ
PGNKNNjbuSx/CmQI19nokJsi82U6QtovJogx13Mo6J22uYteDbdIPLgMRIfQeououXehw79RjWtW
bamLvaFgZDCAOOKib/6E+aLB20JpIyxhQAtxZYFMOQ0L8slYAxA8G8aUzUWwyzyoB1yNoOe/uDP6
XR2aObseVVecte7z2Cu/SgcoXoWJl9n6zlXlDMCdJ5APwCEJ7VMexL09iK3TleK5aLJF3SN4HSI6
pEMd2g/GOOJ30cuBxwwRdI6RqbwJXAsb7aC0XY8oBSFARBcfRF+In51T0dh08kHZmoLSAfoHXGZz
oxObNk9N5Y9XuG3R4vdlyZ7RwVwT/It2k0RPRnyOWYXg5A+mP/QdlW8SmDrg4xVfZcqKbnnQZ2s4
fP6uoBaSlMAqBbFifETfMPqBpgD8lDXvXmdMP+/8ESI/SRiyGY+I9OXKp7IgUOljwdqwySSkL0HE
o+HL1Knid4QW6D3woq8+5J22M52cBC3hGQEln9zVzPxXGz28ekag9cF7A+Q7r372isLxMio7CGG5
Q1mkkMqcoFHbVb8DknlxwQyCYpQ5PzSKz2trDuUv1i/bgLj3+N1dOio2IetGxyylUT+sGES2nhgc
JWN7iB7okLNkcNsgpk6Lw9lwE9du4SYjgtBau232UTIiH3gg9YPddfOazvpm8I1zj2lv2ceGFkux
YVUutpczjgi7qIrloGCWVczogZTGg9ihQIfqanb8ceMSPt0DgRPeuAZM7Il7UBdH8HjQatEdL0kT
xnVkDTFazzhNmQPCiY0Zlp9I26kuDG1OxyggE8B4Dy43mI6f8PFkizwuz9sAJ9+7qcbU4xsXfW+F
7PL76dDpYAOwWsByQgcGCRRwgK+DDe3bzsBFhKDpzsV+8ppHNFq8O9EP7oWVzjySAzrewmAEF+Rk
MpTl6LzTKiSPtv17hJGFGRk2fgGkwSV7sDMrYaS2THOXafUJ+88UQOoB7gBV4olCaUQaNVxjXEKh
RVWgvMpDdoE15yzArC/UHQow52IfB4omEIrH2D3lBIiPbeM82hGqg8zy6oT/H87OYzluZFvXT4QI
eDMFUJamilZmgpBaIrwHEubpzwfdG+eIYAUruid7wt3KQiKRufJfv4kzmz5q097N+RyOMJIqXDRA
lEJfGhUySoG53W5W6ptZsdMDAGf8qNDDcEMO7h3VrXXP9zHdavkkS7vJxA5JAQO+18bvU3kbi87c
p4rRbTM5JBi8gYcSyxWxqoGRtCd5tsLNaMgSLlGp8pgkrO/P182FOUYkCD0FJxK6yGuxkoNUSTbn
RnuyAZGc7HlSyXWdd9wfPh/nY1+eqV08moAT6cryXt8v0DHFxamPde0JVNzVhnMPjYxyemqpjMHZ
w/G273dqfuAA4oJ7hYDwsR8H8Zh+PN4WEBppM74f3JrkITODKn6uy+G+UPKjplzpY34cgVxXzBOW
oHeI7uaysv6i+RAiFYxtUhTPdB9J8pyOQdZfeVVrmg+cVlACGGQwlpbFue4xC0UnVgPh+nNn4QSo
cvlUj1L/aqGN7fvD7Ew+oB+nVHSFKfWHt/DXZ7F0S/kGeXnQsvjq1578xCRrShiM2vM0gjlAJ0h1
N+Ri/OLMk7aLC1CuJihf484Yfge52v8eStO5KaoheMsdM8dPQsb8SC+3uRo4rqThH+waAlhSk3j1
Xd0GEfVTZD9G2Fx6Tq9GJ7tth9yNnY4O2VFonjX4Qx1yPx1fJBsP56JqN07cODtux9VO6TU6BaDR
hxYQA5FJOtK3zJ00u6XvED0OjvEMHUH2P1/U2urrWSaGvj8UAx0XMiRjKwaPNsSxVmF89IwSDUZz
kKb3oaVUL0pXhmfZqNOjZMzId8og8QMLLwMjrYw76mROVjFYRK5rvXGs1NR8zNuy27GhqG/mMNwF
U5bvZXWw2VqlxK8TqTo4c6vsEsJc9orV05BXWqA9u622ogPrEXRAwfui0ZtiWvced5DWrdJe/lXX
zEUfLMlJ06jdAJhcI12vDp9lGgCBYU2SakRowZoxVXWB7eR2oD3Tv3V1rivjeKR79Plk/wk8Wa1C
vNYXXhbOADjVrD7ifLa6MXVC/dmaLL/MdkH71dkJNl/9OyAerSKt9NPfS1cMq5zpl6k8mNZ3QR6J
JK5xVBcK2IefgsAI2hZiMz7591+76rQBHNFSf1b78q6ps82gR2eCo4GGUFFF8z3mR55BXqZWKhu1
vGbMeGHZLfTO/x1+tdmASPR9EjO8aAFfU5dOv1TdhPo1D+A1Ywx1P5ZYsHqQDmIwCdno/XPObe+Q
HKzo9xzFJ1Ks6XjyrQ9VutWyOtkMSXqq7fjrKG2UNj3L+jVn4LVj62Iv8P+ocYuVmg6r6v0PSAe8
coFZw5PaUxaWvaN4qkRnMyyr57yWszuol+UhSlJ9OY3VA2unA+HlE0lxCzDkfW9noRcK523uEsNP
8H8DaBxhgjVi2NMOu5aos9Zb/vnFpATDL1k4mbTM3v9iuRHpCHk9OrWdZGziUakf42acfIFYfis4
/u+nSikwsygsN4lM2w+0YVsBlMuV+BUXfXplj1qvlcXlhHqfudMUjbDT1VejJXLWZHkWPwyhWhyq
Ie3uLCU2vKynfUFO2DX95eog5INgPNR+jEgNpdurtZmo1TSXfZlA3/7lgPc51+x91pvNeoDVBDfE
Z7VFzABNQLfSelHEYyM2V/aa9Qe+DKLBQl6qwSUdYzVrZatEDZSO8CEepps0Lu91SdtZEiA9xiSn
kea3YgR+EAdnS6F9WNgvn/+ASw+J6sdSyVNb9pjVQ3adHYMcyOFDFvV+GGu71jpV09fPB7m0NP4e
ZHmVf9UsFtQdTYFt8KBO5L/GCewcUEzpAfPrzwe6+DQIjJAYYSaLSeH7gXpjcMC8negB0PpnFJe/
TBMCgyOunBArwt+fpcf3vlj5oTL8QE1XinEo40KLHpI4zt0+Evu2BxWLlacqG7h9aW+1cm2HujQm
VAwKZwxKlhL3/aPxekr0r0n04Jg/HWOfxM95fCTZ0a2xlh2sf6kHXR7RhliKUAE5Jbrj1SsLnZFk
rFCwLrJiR2vph9Wk/66S/f9DwPwzdeKXCKh+/0RCDkSOXjN8MKdpB4J200AQ+Xw9YF3BP/L3AYo3
Jk/CpRg9KAOtBdSiAp2gvzqfpbmLty1J3LTecyvkZq40AGZp4wVEeuV0cu/ntKh9KckyvzSczkup
yeCY9sIbq3Z0OzMgs0s4kDcAjNy5oJsLHkQeaYZIey9oX7uZVvRPYa+BfvRZs49z1d6EQ6vf69OA
ddvYa34HcequHG2xz5TwVava4Uuua+OvNk8oSSUL4r4qmuTRjNJ804617luiBas3CDskSeInDTGQ
DU2eq9zvy74gTGHMA+LDqnyLzLk81PFo7kO9EW7Xm7MPCzq/ceJp2tQyTAGrhRWk14m+6aNGOkVT
S9h7HCpYvFYglVFV3fVz6exmjuptm/XWMRDglbBiKrrfhu7Bo5ThacqEeNfLVU50tOLUQFIgsZj2
o93k/cOACPvk6GDsuh6+lbYM8Gk02SkbjY74i8j0Ahnz5TAtuVvQXLnLNchPiHEcf9SMwa+BNTd9
0/1INLprupErQKyT4mNpWLplhDW5FZryfa4W8mOb61ivaYcK8HcqRhpAQb6JyViHHdGEB3yWJpDW
9I7qQ9kiqWVjTexfhpHPfpygFccWKPSzJJY3iWwwpUMibZy+Tb8WdFX8sE8JTzIKmb2RC7qrm6Ol
3HZx/IhgX4NyMga4Rzk/tTId9lMqKsH84wiIMWXh7CW9j+CmRN+cqaHBDoP6qzLH9gDvQw97r2nm
b3itG62H61p+kmwJp13Mdn4iD2p1f7BV53tsh/I3tevajTQ0UuJJk2W9qJNa/AxIznmmx1XeInlG
fa46vxu56L7MGhwL5ueJ1TFtgrz7jQ+Y9DTTqzmzSOIXOy91+9DB/FsaZY3p60ZsuyxEtdxz3L1F
YjYfhxYcMg4d0Hx7CvdFYQpPALbtky5DJCwnNgxS2gqvDkbuP+MqFp4sRWzvjTr8CFonf+DaIfnB
UEch6GMEB2jMrDutHp7iDFy8xAEQdF3vwx09rpnJaWNYmSI8jHne3MdVp2+ULpm8aFkpkwElkyiD
c6WXgnmO/0m1KflehHZ/ijSCJQsm4yWhtjQPAa3SLVCs+TQFzL1rqlH4YMHXuJeUInzO6uq7alX5
l7ZSv6UB8O80QGUX+gyUOcAYp4nzdZZGY8tLGk/MrfNFmzrVK+xU8WkSdT4IS7lN69z2y1T+Brhn
GPDpWtUt4x7fZ6PifxoulbApnFed9ihYeV74cqi1G2uUW0I0dPL5HCsP7/S663lQG8sMfJbH6aeV
/BRq5IVBAdvid5gZMw2TFA+UAY/8Wq34Pxq0GM3WSohaTlrPHhzhz2ZQ+kbnJNsOtoBXAEp7uRwr
W0009UErHZ0+VGS9tHoiH0UM8TILp5DesqZ7E2vOHWZMuiH5y95ctzXuLhZMj36QaLGYtNfoc9L2
iFGm6KlWf2mFLv0E2xXurAPl5lYlPDXOpBsziofdnNm5l4PYw58UshcbCezjti+IXYr19snKYKOq
QWzv4BGXXtNb4xvEEvmmwUTtZ1/G2QGyhEFjqExDbthwwqcmnPbsPrKHUHnwM1kor3BY2tKbyq69
hUmZ/jQk2OVu3ISOpyXNvBCPxVFLamNXDZKFK6Mivqh9yoV2tCsFi3m69OE02HsVlzkvGyP1Cxcp
MqHSJn1W8y7eNTF3PWGK6EaAkTyMQV+xh0t0bxziXRKll+/7NDG2mSS1jzQXsHzP2t7vOxtQrsCZ
trfT8iykzjxKiu3sO1IEN1A60q903vN9Mk0K6DTMwS6TYdfHZXk0WxDvIO3AiyPFzm66XNdv4Z0l
viTjHqfQtU0C5yGUlMBXk/ZXFqBoiAdS9fQs+0IpSepdKAEeIjvxBeyLrSzBKJKcYr5PB5J3JBvC
T1rXnA400e/amiY55HLhqhkmj2UHw7nRg2IDURPZU0Qf89jU6mIGm3a3Iun6bdyl/d2s0teTS7vZ
aJWVb2CCTZ4+SaUfGZO+D0NZ2QZF6GxGzcm9OlT67xy92WaKkngzj3nmWlIFNB9LyaZKWdOi1M1D
oxvAEKYOAiNlKZ1pxbmrRZ95ZkNekBkWgavhlHxu7LB5rJIq37Ua41p9Y2wJcigQgqXja9Flll8P
EKUWrt89DBEIgX0iH1In6HaV1FabyOrHo9PFwybLhbltaOiQvCEbhyaVR09qUvOgA+w89XhJEOFH
xg4Vcu1bFYunTS11Y0XC9OccIESaSJbw6GUkHF1t6IcdTGeoQ/ptNtnSHvxa2huBRRc5ot/rlEhL
84FdY5LS5ggjWtnAqk0fCeIIdxrtv8emzKpD3sz9S02Woa9Mtv7QwBnYcJwRkCaJ7kfaL2xre6pd
RwHBTIxu2BVkMDV+wmy5qhMWGyOjY5Eipj5kaqD5MLrrm2ppkWuTQwOQVcw3HXdP+qjH/+B+lPgE
SYi9iq8ofBsJI8S5/1UiG3XBABNXVVhnY1oqN3yzAX4KirpdCNY7i16iO3X2vAfu4SsL7NBPik7z
IKfPrjZn+qErJEF0ELf+I7fAaXCjBCaN1ppPaRLiaELzmJa9zKI158jPgrLcVL1sHqtQE9s6NyzX
Fmp+R88l9My2gvlcGjmgH7VVZAF/aCMM2iAsvqWFPLuBPpP5qC6McLx7toOtEysjZ7Y7FWaLWgnt
8lQZzqYaIaQUtfmPPYt/Gmu0vgmBSCwgoMdLelXeNaJMXAhDRBjEVbDvmkq/IeM6hHgexTt4e+Vr
OkuBpxp9t0uzQvPyFtpTHRJ8LOeRtTXkstkVAGy3lAWswUmU7tjDjWhK4WyAdpakLsdwFUuFLAZN
ZBcHJVglmay4oC2nTdJhdpgsGgIAKf1x1OEm66kkN57i0HLVRZx5+FUNiMzScRO0bbwv2qg/z/TF
92Xbt/f5DFYlNZ15z4c0wTsKw1PZpvJ9U5TkcglV2iaKNOzKAeRgAv2z3Byyma+qSrVN0i7o/L63
+qdJDX9nRullmnGqF3oamcHDFxPHmMkrZ6n5rllTe1bqPv2lV1361ZnNcGMktMEGOfonVVJYXNKA
KCCYNagVjua1goJWJXNkXxrC2cIlljfkkER03BZH6tkeN3BcRy/Im2YjYCJvE8ns3Lke9L2jwEHP
JAKsMx1bK0WU36YSq65odPKTrc+JrxUREK6OZ0poVrY7yqq2CfVS2kQwhjamEUYy7K9KNXY6WT1i
2wyI6QoxBq4ehV/CWY/csOsayABVZGz0HFFEpCfi1gDjzI6Jkyx0W0OXoGl2vZ/ojXY0Gqe9d0Lr
19Ckg1uVLHodLugW6Qul6RDa+8AZOHdI1PFiMiM3UyK6gyWr/dNQKtHWwl/wm6bCdAP7756tTsqO
bVvOZ1MKY9NNW4Lpb5pwNjCzLoLaS+hhUnQDj53akQ0hUnGg7jH/5EwBMsumFJ5+ZqTnFswdEXUB
NS6osm2EB+ZtMQr7BYJmUHnJUPXHkW5y4naBPCApIT/zdyaK/qxLVv6UwUK+yWnC+3qpKaS9RWZF
fuJg7dAWSdjaTuwMBubK9QxralaVYZ+VdbQvnaH19dT63rEM7oKq6u6SIchfx9pMbkUERSDNA8Ob
JxG/REk/bUfNRHeD36Gr1bX8bKtVfFZDCaaXEUfch+p+l4uJV5jn9bPIaoLMZ3g+TkWJXjjwuUJh
OMeomwsioqsvUtu0myIx89sCw4IbNTa7u0gT4b4ytPpkZM34ZJl1eJCbhFVCMx5fyeSN/yrxo0HD
0VTlszTwRdo5sJgO3Lfqc13VVPWNYoNN6kOwidJQnMl4lFxpsJKNpnYZlEfuGHkUDi9aYKhbszHk
k8M3/dzJZrmJoiD3i2SI/FjOBRG1tbjBSKbYTqaYHmM97x71FGdlbdZhgw99u23SwLMT+wCf9zUN
dMnvE8DJUB1gSuaFuFdHLkstO6En60W7VdVM3y5dRU9r5WEXGULxobf8DtIGyo4p6mPZxMp9qcIA
yGDLjqYMtW8eBDCy3d0iq+p+ZAVdemiU2h2cOprYFpLhdKhNjukxPUZIVSAPRJWfzvIuWtxlnQJO
26zOx0E37U0XJPWRII9wqxkBmRQz7luOJlSP5iBk5K7JbzQ7cEieJZvahud0q1RJ6leJ4wBcxpzo
Tdk+60rxK4k7+yRr7HCmU1GyDGhyYknLDlMY2z/URsnBzILeV7umO5l5od8ohdMdrV7+bVole3Pf
KMdk1Ea3RRPhgrBn29kIxDYCc/AcCj/XaMppY/aw5HCmNzfSOCo72NtQ7zI7edPVXvUGLZROtZkm
x7js820KpRINvxFt2gHKBbu3tIGWGO9io4UBIHcUoFhcHW3HbqCtGyjF0IW5UVrZPm6GUGWcKDvQ
nTRuxkUwQGgoCehxWH3r6mTaYIYewLASuTfL2Xx01Cn9AdJvbu1GGW8xc3ibkjR70TWJuTTS18HB
Urrsg396fCueGi2pzl0W0DwbVfVcqpZwKUXDjcCAZkcRvsSNK+Q4VeoAj7PUCP6ew0MfQ7dWzVo6
9iEuYC6QiXwvO1qA4AjFVUZkcaQMyiEgl2ETOpN00kl/RNijlzdFUJV3Qk+GhzxGCAJp6WnucjqH
lZw7T4Gjn0hdlV4kB8dIvtUyduvEic66WlP8o1a8KTWn9BI9eHOKtL/B6XI8qqIuDjrHlRdDyXUj
KSXfXFbn4jUIs8cqmqxjmiTQMwqcNotYtiHSNKEXxEZ1o9WKvBOFbHt1ZYttHgWpV2vGK8p4ew+/
rnhLBfKzeYL0JTSi1VMDg9xxauoTZBVkSKozG25ZKfOjSVPiYPZK4lHhyjuYVG9Nljp7oUIDHkNi
C8a41W5IqydLXVJuo2rIPTus5HONWw7TRmZO50iOH2vpjzxP413GZWubNFkPiIC4CtXIIsSDygzC
3BhHoNLxpRxNEuNmmRvkmORfU0lqvgRjbB4RkXW7WHNCroSZdJYon0iXCkLfrmuwLJEr+3II5nsh
WWTal0b5WMc0LLipBjcEuqubvBqlvd5Z0OuIsogoJqxoK4cN7NAs62Cb5s6maKkpw77+bcNlcjM+
a4j7FeRqWEWuNWLEPldV9UB9PLsSLQi3lllFoWMMuLSPyp3dj9ltlDfx6+dY3oI4rpA8rNSJTbGw
IoLkskIkg2bopEaY8llq1O8qt20AhSuGIBeG+IPDm6ZBcjajvEckS2qStGor4xzI+QnD1cRFmPL2
+WN8xMIdR9ZUODSYNiHlXv7+Fxbe66WemHJpnHv2hFa1noxMAEZm3y1yut3Px/qIGTMWfnsMaEJK
WGPGE6BKPVcYjnfZuE9zcZyD/gE58TPcwX/kqQd6udah/cAdAHCFoKCDGmOrAgFjNYdG5ThZAdXj
XAgLnq4aGCCnzdEIzN1QRkhfoL9NxfOoSZuhgLj6+RN/7IohI0e2DjdioSfhxvt+epNZbeQOHfB5
BrwNqRiKc9EMrlUd5wqOKow3CStnOdB3GN7tCLv29PH357/hwyriJyg0Mu0lVXFRZr//CY00Bo00
tfq5aiKfWG3KlCvr9NJT4hKtavhXLnkxa59DQ4RgwkE1n6Os91Er0uDbcUVwpfhY1BMikPt4ehrk
b6GxaYJ9UF9B7j+2a+kNIGunY0qSqaGuPxSBxrhBAjSfFQNyvOpHSyE33szcLyFKnJrGpw8aHv71
vGp0WzikFTo76tpeOSgGziNdHs+Z+kvRYsRCV17cmjrE1ygzwpLxRhOT73tpL/31baohnMuwHkbe
HClQ3QAny6OzOHQnaT6jdP9mJObGGIFy22tpnB86V8vQi5WIvdjq0MJ6PzT2sqVMFOt41nrnVUzF
13QynwDF/H8/hyp3bdvEnYU20qpBlk9KlGLnNJ3bWhZ+0MfNIUuza2TE5V95t1XzMKwLHSoUA8G3
ev8wsUO6p0ik6fyHj96VN7r8WwbLNWTAoOnx80f6uOMsoxHovnRQLYKuVqMpDZ06RzKms+w82RnM
fTPb9fW3ShkAo0kwnWictFu5vRK6cfEh6V5ZBLwtJnyrnUYgH0vhqkznqG85KIT5PML5Sk2wCKPf
EbZ45aO7sK3AsIUgJdMtxkhqtUJSuTa4qTnT2QIETKP8dtba/zIEXrbE1OA4Ctvm/XuruHNwXdam
89BWb3ITHMku333+tj4cf8vL+muI1QKU0beFGS4U57T7oRSKmxensUDJamw/H+fSbFHQ4SeoYS5C
D/D9o0RsJAlagun8B4sK9dwdwQmvnK+Xlh6hl4uRG5sSpcnqnSC7Reiew1FvWoSE7qTB0KlHNGZF
4rQEsJNki46qzG6mUY1fSrRTW/zTf37+qBcWInSoJXEUdhgfwupH5BJuCchT2Dq4iVtm4tpYOqiw
mDWl9UR6jatzcThGUTCUwg9+za9MWsC1ReZxxvdmo5VfR5x4MlDktv+il1fSRT90b+F3YBXLQYrN
9sfT3Go001LKcTiPo/yqGuEWmV/jGrRKqMymBE114cdm9o8yX/P4vTgyVlkc4HTA5fWmMuha1QSK
An0U2tPQWxhp4GNQHALtVhEPaCk9HIA3n7/ID+UaTwuPx2LNYuZCBbVas4IsTqHYKB7UEk+FKb83
88qLytov7c50JyqYTa6q19jPl4Y1CLAiyQlGKcvo/bB62/bYVjvj2SCKCzEPOZnI9FWvlxV893Zl
deWlXjjqSMvi26Q1z26wXq9kIaFKxTX7XHALs50IjwKAxe5aKXhhB9DhSy4OhRAZ4G+/fyxWKM14
tR3Ps27542yclLQ5fP7CLg/B9gIl3qQKWm8yGA1baSPGc1qV/cNkgzSa7Rg+fT7Kpfdjcd+xYPgb
HG+rUXInaAxDKsczK4Ye2d5A4lFnx6rvvd7Yj+Lb58Nd2KHxW/y/4Zaf81cRhExLTASlj2clotE/
/rbVZ4x7tvM1j8pl/ldFArQjFe4RFxPlQ5ZUL1dOFBrFeAb/eDSCij1ywsRGf7VaxSWr3XOEdZ9D
QfE+f76LmzbLHTqtLEMYWa/3EpUiFOBkOsclKqZAAjpAmGy0wDm/auel5IISaj917cpiubTsMfLW
wLS5+32omSXJMbo2VsazOb+gNwV4equkX1eebdnrV5NqQBPFCYrFgmXbMul/vTxTjulv4Td5DuWT
wQapQu+QslMfmIiREZphO1rs0V9F6ps0HKBNfD7+hQ8CR+xlv8SnjWdc/v7X8PpQNpkWy+q5LkgI
ARkM42sc8QvTSHyqyqfAN8ddb7VJxkIHWo+V+ew0XG3qqVdeaqgLeNYrxpWN6tI1Bxb8UnSpEBrV
P3//63Gmsi1mpZTnc0cPUYm/EX8zS/E2Kl/16Bd+CuD4uDxDudGvXPAufPLvBlbfz2NipFo4Gv18
bpLwSTKtTUSOwXDu1Naf432fXan7Ln0SjEdqDdxb7NHWLERMnjVKl3Y+V2r400zln5VabYDYwUQj
AsyTYoetwz/EO2ECTRP+Xy8aMi7YCkiAxxDeWXHbRZHGU4SJ9pkq3y3rTWe//YcBKNMABriVgAq8
n82wjdvEHvrpnIfSaz/i74I5l3GlFlz+kdWXB3vyfwdZW4Z2Qk5kZ6i5DgQMwGXusUjRLUjOrzEC
KJXlb3gDoKawrwlrLn0QC9KgUypBvl2fc6U5dWkX/amoudJldvQ9U9t7pbkWCH5lHGP1mmx8gPQZ
s52zQS02qt19SEfENaJ/mSi2XMLJh6Dugq2HCeEfdv5fH50TNvguYQB9DullL/JsI9l9vh4unHCc
OQA0OjXloqN5vx4kWltlm5jcQTgAigEdEvrXoDoOavMflvYC9YEI6bh0r48aS0hY67fjjPkK7VW5
wzjHNl7+/dNwo4JDueTqfigP7CwI4O+F8hkzkI2TNPskQBrrKBs7+fd3qoWczwHDjcfh5H4/bzB/
KF2laT5bjS12SqbmGBtY8hXNw6W3w2Qtzv1giB945GZO9yWYjfk8abBSwtrLLGvTl3uzu7K9X1rQ
f4QkNiXIRwN/tS0Mwj+D8Uz/wBXpj4IWYpHvP387VwZZfzWQm1qtr5ZBytCr6i8oVF37Wql7cRCO
3AW4wgdyXSGmzowNCI463NsbL5feGMutu6fPn+TC2W4xUQB+y636A0KlchVLQATHsw0D6djOlboL
wv7KVn3hcvlukNUSI9EMi04S7s45TjpZ/a2gw1Fp33gzTvlfhqKbsEh9uFitC4lBF7kzW3AKE7Rm
rio3N3/Ct0s8fRLzpYFg9R/mj8AG7jxgwuSnvv96qqzRm7TWgakMcsyUw1BpV3Yb5eI6oKWg6DJa
Gs7S90OQDkKXXeeRiPNpOQruBhOztKz9QsJCdxP0NX72YEhc13MykXo0KYS1a26OpdyuxyiwjISf
WPk1PeGlagYtH0Hq1GtsuNr7nyXKTMHfDiymypufuRLfGVUfQXXuYq+DUuU6uSx2dZFfwUUuLdi/
h12tpSmsBqqNaDo3xuDBSNhchx4vDrFgxbxRUMY/ddVfZ5XlxMRfQq/lyYKBeyw96mLCQmQUrXkj
T0p7I4nYuYfwBsMypk02FlK+SfK0PtROXeE2U9ae1OvJt8/X2qWFgAIJJBkZJ2qc1YxjfCYwmmch
KBBDUjxJA+mlbIcr6+3STo08lNg1RNqYUa9GqW3YXcJhb8tGxS/m7sgFu+0gQVpXaqtrA63eZGgX
RScSBgom2n9yiR1lfRrzETGJo3/5fOouLVb0Z1QeVPx0uFdlzhCHM/scGGghSXfqMOFkLe30uHyo
FaC0bEi+yHL8/fMxLzUeOCiXVGXSHJFDrAaVnSlRm4k6IcU4r4S229LPdUacutJXK7vRSkp/vpPk
KDL5UHWq//n4l5YxOzup4hwgoNmrFxmnYx2bvUqPo1HxIMKIzp4gRHw+yKWJ5ZyF56fRW1Xt1f5n
J7FVEmcFnwlbzp0mSfOtVoeBF2gdd400szaJPqRPLU42Vx7v4sicjtQTqPvsNZanZfDEmXNuU+1+
caFoADZm9TnGOdsxz4p1pYC58PEhC+IUpjGgc6VZvUy9M7GcwIHvDJvOm5tf0Ou66PXzybxw26C9
SNWns/PgMr/8hr82nk4WWRvoQj3rWWr5PVlKAYZP0tDfaKOxb4wu9RYTCgjY6dfPR77wLSIKQq6J
sSsAwxrz0tJASawxks+Z3Mcu4tQDJh2BFznzi6nl/75SB/fF7B3gRF+m9P1j6oODCJNu8rlvzUek
qE8Ls9iV8uQ02df6SBdWybuxlr//NaVSC9NdHVPqaPE9y74rDQktPqg9/bgcidXns/ixzlmyhhcv
fQMA9IMbgqLijBM1iXUyYvgf4TF0vsbw8XHK9Mfk/PlYF7rFAPU0QxbFFdf79Sw61WRCfu+ME0yn
qEFLM5/6EN8tEmONQ4Xpptn9UhYKuXSjQK9VxufPf8DHD+L9+KuZdRAwQyLEJERyXmoo3k187HPl
yoxeHARceUESANHXDVThDEU9pzykEj/WPSTVHAPfh88f5A974P0lf2m8QVOjKYDHyppdUM5Aign7
6In7a71tRI6B7xhqxlPUx8kXZhkScJk/OlPbvfaVqrGbVXHkSpkS4MVaoUfonPZmVK3mfkhA0GBk
JvGXXurtHebH/Y0eR+GZDKf8QERevjPCJt1VGn0WeQJXgy+vdmTR9i0GDMU0Hkfw/H1I4eW2oH6H
SXTZD1HH4UOuaiPWjLbyJZ1H6Us4GfIWA47qLCIEin2Dd1lgZhEeejNGnYmSelaO1n1Ie6XY8b1h
m1zO1X1SJgLWhq69jInz1JXdWzxIqitFcgZ5cI67eUvFHh2aaQpxx7Xnm2ay+wM+sTGIvqjNt5GG
xu9MxSf58zdx6fvhCmLTo3cc4ntWG0NZ8jvGPjRPsjzg2bOf699VTtprcAyhM34+1sfTcanv/m+s
1fId607PwoaxJoE/IJ1sU71yNH7cUzUT+Tvc3AX4+Bida+tSFYWOeVKw9H7AphF1i1FLz3OmDfeG
gCL3+ROpKnvZ+3Wso5pe+Bs0t+g1rc7ioO9DMWdNAUZc1w9DNR0UG/7wBqfTGYWfjf2YUnyz5Srd
DHPa3lsdOkNMRyKXoHQZFmPZHlu7dZ5Klq69sc2s3k6NXgAw25an4TPxw6Cd8bAIA7wSo/Z/vaPo
JvcbuoKLANdcv35sAyUdPmJysuTam4HwW4xhkd1/Pk0fX/wyCnUZx8+FTbpoolJNCCY4SeJGcSJv
mK8t44+bFiM4FgFD4FwfCVpRGE4jGdDpScPxzbCgrEM8Hca3f/8cSzsf5iTl3YfZ4n6LL8045ye1
yO4s+LzwFD4f4ePZiYDX4YwB+CcgfL2eYiIBYkfDR0hR2+ROyHb0LEsiOqaG2dzqgRgOmiRb7hgN
1yhuH9/RMjKMBdNUgXeN1ceJdzxqhqRpT3iPeGZ3EJAjP3+2SyOARfFY1I4MtSqOtVDRyfIr29PU
3EuY32pXH2EpCN9/jYZqUhjLZJ2TwLou5hRsaNLQDnHAY6xNWAyGFzSoyzw5yy1nH859/DxYNElN
p9Cxp0aY7DmdqFUI+1OMh9xoSD/KwGm8Tg4ar5yMF6ZcIaIhFDIkBLPfSkA3D6lQbR+7U3tbO5kE
wX3KfC5ruKho6lM4dMa9HRjSPsEMN3SRuM8vI6ZYpLKUarhvYRlUyGPxkpEJMrgZ1Hp4yTFBdQcT
71e3aCUMx9tGnvyiqaxrHYoLK4zOEqp+dkoghDU1K8k7tMlF8z+cndeO3MjSrZ+IAL25Zbn2Vd1S
j8wN0XJk0nv39P9HHZytahZRhAQM9mxAA0VlMjIyMmLFWsqxlKPkTg51wHxN2z4z56bsWjPWBrep
EiT1jD6TbwBymnchxJ37KvNVEpvBgK7aqfdlqGg8x4dyxyCh/9E3LbHPixod0utOcxnRyRNAs/PY
kDWKpjOnScOh8FtoPo+G1g7bWiu0J1UXw4GTkT6ghlJoKwYXvJSeJuAgkhIdxMvsQRCRCfj+SCMq
D7RnZahfRilduaUW2mG8aaYHnMIzcWFgfzRrr4AF+hjkTKXGst5/h2jVOHQhqpNTgnlvQJh2A+iF
yVod9Q0DbZothcli7Zdc3l8UNnSGg3AEBq3n8aaIu6HMFas9BnDz70vNK161uIYC2cny6EWLAvXj
mJvfh8HL9m0Coj/IES9lFiSR3Mzx1mRSl3aGm5TSuEWmwEeY7b5cWxJNZKk7hnrUbJlei3ep3VJ3
KZn0Jz3iUKgOaFA7cJoPYHjoOdcVxJMeF+vfOwK9E/i7NG5Gov3sag8RTRyYQOqPQ/o0AYKk9tt1
1768syZU6/8MWNO3OXsnmQM/XY3S/mjLXxNxMoNDmr1cN3H5up3w1wB/LGf6wvOQG3j16CgMUhxL
qP51xhgTKA+SRk5/FKbjfzcr+FvL3Bk3PZTgI0RQw9+/Jia+CE4voKoJWjjbRW3sgkDUGgwsHXgb
h6k5ZeLXG2mtXF/qgusA5EXnZMr9pkLa7AKjWV9noybqo6P+p4w7I7iv+lcVDazgYEfVtjAPor6L
k2TF7mW8eG92tkBpMJukMjAbasZ4mwSmcTckkLtdX91lGDQV+OPIiAEtQnQ4/fmZryR+2Y8lM9HH
IZKKTZRL7Ua0afIqJVG3jzzmO6/bW1gVCRtfDfA5ZDa/894ze6LMu6oyp5t0+JDon3Tj7frff/ns
mBLCP3//LKzXrRKmiS4pxy4W8qkr6+pRoRkGEYjcasxUBKqA9U8uVtKryyM3VSRB1ds0Kwh7M7N2
nEqZVqTjMZLhhUjj6DZV4RpHXOH1+voWDcEtSLlAB2Q6R01Gaiw5YTSMR7vMmUFS71ufud9wWNWu
XthInhG83ABPkfvO78fGIJ3wyooViX5nj68VJSRVpI8681CQZl1f1WXuQLsXcgBavbwYSBffe2Hg
BVU3zRidTJDyvvbL8J77+rPZ3ApGxGAx+euj9c6cob4318PzC/DTy06ScdvZ0Cj3366v59LL3xuY
uUNoKkWtKrzmhzY8VPWe0fe/PrfkLGQvALjpJF34AdNnTHYlmQBr3MmwbwSM9Gud6+fW3tMh7//r
9byzNguBOoo1FTQV4iRMWGXs8CkwVrP4S88GeTU9fjQUZOFQnBUMmhSUYwFr4Em2ZECyd2WOPt4a
BdqikekNRNAD5jxnNJLhpkMdtxUnXq3AAYcnJZOeqI4WKxu24NATcmECaaNefFFhTsVQAYpVBBC9
Qx/e+/Et6gDoT1F+2ZZr5ew1YzO0RFC0WmNVMje9/oUangwFPqIYlI7kjW789BCLuu4Ny5v4Z3Gz
45MzN4w0G4uL4Fjw4I6jIwkTzUqRfuEMsYXcuxq3L4+6mT8k0Kf4xHpxis0yekWepryzUAp6vb6W
JSuQ0zk05WXEfueA+lHzJiUwEZ4SVX5Wky91rP533cJlIAW0NYGkuSBgLpxfDVYrij5p2a2y/lin
9xCDMoCsuiayVQB7/8Hvzo1Nn+7seoVyzeqgYxUnT/rQo2oR9qg9IpeWh1vkIZnMXalTLbkCCTV4
AxpGl7eEhSwX5DRxcBqhBNDoCyE94Y7aGh5oaQ/JU8i/TAAONIreL6sbfF7fbRCcQvvgOHeK/KIp
3UFSIbEIf1z/XAuHiccrk2kU+xZ4LrOw7wJPG/xTiiJP4HV7mIXu5L56VXLEZjT5NonKNU7iy12c
UNaT3PwE3VDml7raC1sydak55YqJ3GVfwPTefvTVZOVrXSZ72KGfAUREkdWLYQg9oRpOZbs9ZYgQ
PdGdbbc8mRCj7DML4dG2W7G3gFqcDPIQpK0I8m3OAGmMciuXPRP4gqKWh/RFAOip/i7QCsqPpd/v
pHrc1Mpf55ikEEDlZeoRoO3mPYC4YdxVR8ztlFrjTZmlR+Qadte9ZOFRMNlggoormAGqOWLRVgdL
DKKHWyBtXZ+Zd5iOlBzSrMyNEcdq4HIQKOf0yFHqibQSgH9XT9/XoyYief7hkU2Haj6H4Nh6XaC4
Xp+YOnjsRbCNSnurmOkeedY7EyJC12FiuNC03ZBC2+KXTe2aiYTGKcjKPP+ZC5S8THlbFO3K8Vly
ZShGeR1OxaCL8TUJSclsNIoaeLMmbRIjNO6DwKb94ZV/Kc5OcZxNIBowyEnmeFH2C20truinVadQ
22ZB5DZIbinbdo0a8/KGmMxMoK2pqsIYz/vYE9hNDAmSWp0Ss78FKPOiSPHKVTelt/PPSRmKC0Im
QF8oH0McpVA6U5uTZ0CBHvzsEe8YxVumW4dCflbiiU9p5aJYWtW5yVlGB4Oyg8KM0py0XAEvoXxM
tOYfjuGZCXPWZc+9RvfMkFX56c9E+56r//L3A9nE08BrkSq8/zA1DljpctSeWvj6wjjapmvcr5d3
AUiwqQkDfgie6fm1o1SlpQeF1vAsETeJLrt12ZDRtQ9J7L0GWvgWKdp2JbBclpqxCezVZGgY3tJ5
ZUX4uhmgrobN6OD0n+PgCbwfYjw68CR/J+ovUVHe6OXhutmlY8tkkQ4Ulvce18NsLye+NG3EHdTy
P0Rb0Lbp3XxYgXMuXgfnVmaJo21rjTIoMn5uD/Ebup76beL5xseiKKWnbFRAYUPX6Iox+CKcKjiq
KAmu/IalK3AKS4zy0iBm0uP9Qi0jEorkDM0Jzkf49XaJHR1M9VYrVwBDS65ja6YMCfREBTsHKWnw
Tfw/15Ht5K7p4kOlOkczok+cD0++oR6DZi0eXiZJU2+C/iQwJYZnLkqcY+aVMSwsp8iCOql9Dsvb
BpFfufGgQl0rny84zMS/ThWCRIIoO9vHKoeJESHR4uRk+q7L24Os9g9prv99mKJWC3Se8gDFlXkC
Udhl4+XNUJxa6B5Qqwz7m+uOv+STJAqQLzgTG8EFzqMK/EnkKC9OSvgSg2emO4Ea5xOa5GjTPhZB
jNjAF7RdV865OpUAZjGfxy6FHG4wecoi3juiF9mDFjtldRItFW81dU3AcoUX7oL+U+ndj/5B8T63
5lcPUUwZPWPIgJTwg92+jsgkKjy44sradPqvPu7RLS3dvHjU2xVcytJHPvuNc6aIINaS3AQpeWri
T5QatCJ0K/n1+gdYszGLCRZN6aDU6oph1Wc1+5poNZqFKzfFwmFkrxncJ/PVGTCZ/vzsVSQxiNo2
RVidYH3rnpCKlI6I7mkoKUF4hvKetkVa4XWAOO9fvOvc8uwrqzlj72YtqpOVwFCj3+j5E5xGuyBW
3Unrvd5H+WkMPl/f0oUYNzF70GAAM29QV3u/3A5NO65dNT9BdrkRxddKM91e2rfix3U7S9vKc0Kx
JpQUAxSzTyeB8ikrj4ADd75rKC82OtrQ9JT/BdmtWPuGS9Ht3NhsUfogULtrMKbkz07yZShu/OpH
BXuAbqxkY9PfNDuZBE+efwQEQIdzMBaEVrIF0xUTeuJTARU6QpDX901ZyPfQZGOaFy4EGPO0mVfY
CqzESWXyDkPFYC/08kPhVZ+0oHjqW2tjidatmvLBGySI88Q9KlU/Bt5PSCC5tHxvwsjZIFdwJ5Ly
R66bJyBAz9d/4NIOKPw8bhEepbzc3jsQ9EPoQyNEe7JgG5zAyXW0sgULXxMeD2Y6AAcxXDpPqtEa
Rmu5lFpGLaHIG4zig90kNwVaSRYsXNuh6rfXl7RwJibiECqMAPomXYL3S6pUkBVOK7qTVzJKVDXj
t84urI0oo9u+6n79vTGG5UBcQ6Y2YYbeG9O0vLYTJW5P8McerSB5bkJQaGP80mdrD9GldZErWlAb
MAiAL703FVaSXZlj0p5CPfyMFvq2DuOPdm9DZav9QzBDCYGuLsP+5IhzPQuH4VHoibqOqSyo7+Sm
e+zl4lHR/JsCaNItN+e+VaInI0QVMk5WfHLhnmB4biKiJ9tgNmPyqLMYDggCbb1u6E4VlL9Z8Cbr
Ry9cwTAsbSb3A2gfmN94Xc4CWj4yheIAiyELDm9hSIOaInrrovajQx3tuossFRAI0HjJRJV1SdIA
Fa0MwKuQT6NVJJ87J/G2sW75Bx9SPxcR8XTHq2y4q8fI3HaMjWyTtCyey95RVk7GwmGf9LBo0QOg
oQs429gUNhEQsEDLlYH826ndpNytrHXhonhnYhbvAsjTLNDP46n1q009fJITbW+BZZmkRoM9E6wg
Yl6ggd9P5HeFhu59tUHj2pWNg9/2hzQ+ZbK58qMWvjVgeiI84gk2SNHZsi07zXTk1Tg4avaQWNlN
bX4uoPSu+vi/68tfWD2tanAZ0A+A+7CmD3DmuQAAzLCPJUKPD0VuzbRUudHEo53do0GzjfqVVuTC
5ULjmPElWAIdg9L2e3M1vHrMKMAO4PeKBK+PZt1EAcrC6gifM8AUCbTrkPj3/gjD6RgVwcohujyo
wBW5PBgiADQF9uO9fUk36i5ps/YEt/VD3zLegqejgWCvEpldei7gA8imaMoDzFLmHYIWhsuycbT6
FEJbNhjPufExrn4Z3edkuJEhFfbrAuLjaJPDldkM5Xbwyl3891UIeqTUBmhTcHwuaqqk96k08Uoc
paJzbbvYmMbKqPnChjL1zaCC+fuTzt91cLlUfdPU1lHNIV5tyl2aqS9GnP51HOCZyk3MgDIP44uG
r9w1jp7HhXVMDGOjJEx19vVK0Ls8CdAigdPl5cigB8PY710DbnzkcbzAOQKsfxx0KXILgRKDKZnf
hd3clI50C5RvxeiCl7wzOjt+lILlrCoj59gXQKIlGa3tw/UDfhlKmBakEKv+psK5uO5tIcleCu3i
MUjT0k19Y5tk6amqtYnxdyU5XbQFx+JvGacpaL/fQsUUaNRXnXQ0nG9V88XQPrTqF0msFO4X9myi
TPr/VuYD/ypzMV2VYGVEecWEGlvOb6/v2ZIFBkZo5VDsIguenP4sKFZxnVdam3vHOMiQIpcf/Uz5
eN3EFMHf5/HAEIF72cDrae2Zsw8PT3OhpoHjHIuIfgPymZvEVHYG0imW6sOKXCUrZfmlb2OBpXFw
KcSU5pEXOghoShXWpEj6puqQPIc/VEtPRbDyeRZX9sfQ75rG2eaNSR83bY8hSbyo3XOQVVtGtGA4
do6StwYqXDBG/xpoEHGBBtX8omw8dMMk2LCPmv0aFjcFAL0g+Byi+WFkf3+QJpA9YQgNUkBdc6co
bMkPf8/caAh5JN+TNLuDbMmB7va6ayxUfSYsNC0p5zef3zyVVa1ai+28M489NEfQ74b3UZDeNaa5
DaL+W991MkNT2quK1E1nprt/sD4VH3mkTyRLc4ZRo4OAzPaYLSrVdBf1BwPtPvkkD3dZkSOvnbtt
c+OtIUYWviPjg3+MTsH5zGl48vYSZLrWsW+GjRw1m5pbOciRulZ0/v/K4Vs43wDNed3CWgX50sUD
zyy9QIFyDxc9mtLXQqwhLJaWAzhgmvOBwfOChCBNezujuyaByjPd3Hs1/M41jH6vxOk+ior99U+2
cAfjkH+sTUf/bPOi0LNhU7alo68qTGf7LWIX0X3p/P3YBJUUFfocWt0qdCizl2OSwk0SA/E+5uV4
2+TVg6CnHsVrGfnC1wEEM/W36c9eYivksUD4KLPtI8jG2zLLd0kSrGQtl2koBBSgAphpmNoZ8xM2
KjAPt0HtHR1d2jj6a24+Z+Zec05e/NWrnqpxraO14BBIUxLrEYmm9zt/CXPtIspcK/6pL1F6aGrb
LYL+BiVFScunhsa44uELLjGhU6aZjenfc5Tt4CVQXyEfALUYEgvmkG+F1+7kWq9WrpWF2WMq7LgF
tKfgRy4yenVExcGqQD9kvb+vrPyB6fSbBumRxFYf4tRCnCUxtlTrUQYgGw4UFF0A0K8CYaf0bHah
nv+O+bWDMkWjja3nn+DPr47w8RvogGjqs+NA8J4jZLAji83v9Z7Lwq6Nz7Fv1vcjYGQ3Lwf1h1zY
K4F0ycfONub3G/vsVBbTcJyFqPoJSMxehtq2jj8C8fZ9VAnAPiGz1I0rV+9C7W5qd/Bog0EZ5N28
8ZEVOnKdZhKcHLuWQE58pcfkWkrxoadR7Op5Wx2sLss3il34+yZyclfNBFPGTdO6RZn0W7nKi63w
G7ElZdG3YSjie14q5d7R/74QPP1WpmKQH4WjcZ5v1+ieDTk46VNmd89G3L0wEXj0jWjrOPlKXrp4
Gs5MTRHn7FMorW9GUh0Gp8LSiI1vAS98WN2vR+GFBIv5Gyb/J4KbiYPxvRETBSA5sRXv2Jn3VTww
keltovA51tca8kuxhP4rcCmKInBizFaTekgXqbbnHQ3vUXJuOyXcoqnMrPbR09fIHRdtsSCKoTwi
wA+/X5TQejltS11iUcGjE1D7zZ/zemBQAr3gtSmdxR2cEIlT2QPM92wH8yKWHU6qdATntMvDZJfr
3qcgk350fnH4h4/F1W+DjAa3Nc/wRVsgfajL3jGB4U7zH9Rq2Kn+Q0zf5bqhJdebSOEBUFGwvkg1
cr3udKftvOMoBbd5Ej4yTHtTDf5KXWOhYgcX4Zmd2YfqGmqTntN4R6t3PgaReOsEpfFGdXZaMj5K
Qt1kjF5llbavZflQa8nn6+tcchT202K4k1294L73DSlOGVDgRo0gMck7V8ohPpVeY4Qq0w/XbdmX
MAQWe2ZsttjM7OtMHUzv6KcMp8WoRBLhrR8oMzZ3mteKQ5HX5kYrhLyRNAWtHaQckV0rkxANyGpw
1bZGgYUC0c4a1OyHCKxPElogtmcSqMfqwTMRfneGWH0wlDrelrwy9nUsoYUu09vMqHdvJK4P1xhr
Z5twrTBjkvovZhR5t3lVOvcJalEbB3kVl66fs0mjyrspZa/hLtS9pwB63403KM694ydvqM+V92NT
19uxHsND1yMOhyBdd1ukevaErku181IEBO3E9B7LKP7VN2LfiKZBm75Lyo0cmu2TVFf5powGy6WV
78GQX9W3asPTmBKmPqCNFd+Ho9PCszBom8yDL9k3Qx/1TD+5iVrxeZDqYMsoKz/YHL9xg5Zo+CHT
4UFutR9H3XHbqgsO+pjkykbru1+ovXTb65/14qjQdKIyB8aQ8HlZgNE8Nq2pMWpLp679ChIsaVY8
ZwqN75KEyQTTZ1OnYLrAZhGmDhnl0xxPOsoiaNwRRUnJLldsKBdh7LeRafYHclJC2XRUzm6b0atU
CgghmUjP3BED7ume57J3Z0PUsx/9Lnhj72LXrut8kyXhsE9ltTwwhhpuDCUX3+W8Rk9VoKVhjFE0
uFLhrPG4X5zW2U+cP7faVE3LKvZPrVN8p/dc74pmeLYk5XEsyg3q3isX8PK+/9mS2b6bcu+NSiT8
kyWCnW4HG9F9v+48iysyeJrzajYuOWjUHHmvPJCko2l+Ghx5Uyf3huJvx/wFnNJ1U4uLgVBkathP
g0mzxfidLpLR7vyTFw6vcaJ/YHJvf93E4lH4Y2JepoYKUjMak+eCETw46X+SuYnFv2zYmYnZYw6K
3jLsMhkXsMF8Vz8aBLwtEKPis9Ctv70EJ3cjfYDWhrzl4rll1SYkL3XlI2cEUCS9U4dftffr+pYt
OsCZjemrnZ26nPaIoWUN/Be9tE2G1lW6b1mZu1V7jyjwvyxo6jLy4CGQzF/CqhUL22IE4MRk8NZX
v3aJui9k7x+sKDyseDmCxFFt7f2SRthv9SlkHcsEoStZ/1aJ/k3ug9vrO7fkbHgxEyfTXBAJ0Xsz
LdmxmvcUK9q8DTeD1NwoPRo+ubG2a0uBEYJYyJsIwQAjZ4Ex71DgEw1ntB2cJ7RBbhCMv4O8dSt3
+uYf1sSYDhfKxHA0f+ATJYAGeSaBXvliBj886yboV1KuxW2jtj71R1WdoZ3321YUit4DDpKOVR4G
twOzigcTBcBDWhVrT4spHM+uLRUoKbcEtyNPtpkjxDZjpHVGu15phg+Rkxhuk/mfx1R8IE78LEfy
8t5W1uaqFq2CjqeDBArk4mWPgJ08GlGtHKHb2/nyIUx71yj+C71dMd6PYJqvf7KFA8xwJNTTlMRp
os/frobt+VKbOfLRy375qeWWwnM7WAU1674Ad3nd2OTTFzsKuGPqJzEAPvd5Tx6YYA1T5RilnXdv
abwCBtHG+1IBRqYjKzuk1iTcaApXD1H4vm59wXUork7vKfb1spQMgrrsIj9Ujq1SI0v2uSxfvEBa
WeJlGZn3ANk4ty4vbKpcMwf1wzxwRKUoR1t9DkbVbbo7NZNdv92H1tb3UM69caJv11f22+tnGwvK
k44ymQ/zMNq09LMwXHvk/nFcGEc9i4odA9bMjGhSsBNFLd8kcqVt4W56jcakbF2rHKtDW9fpZhzr
6qdd2v3WFJny5ORB6Tq51biRbNYHtQzKL61W1R9SNM9drRiix66ofTfSJfVFLZA/VHzyOXlIcNSi
F8/lYH7phyK56a1e3chy0+7J2pONBW4o3maxyHZmKQd7aUT4tCoGDSoyB6r4nlfH0Rsl1M9LiC0K
JV/r+yw4Hr2XSe4DvA8MXrNrqi6CkfH+1j7GqMXzelC0nyhS98Uxz6E8L74AU7v+RS4LdFALnFuc
fZFYlaSsyhBC9GIHOSJ7Y4U0mjyxq53M9ZJ7ddhrvNlU5Vuf7Brz7y8X4BvTdBS58CW3bF9Yfq5K
sX0sJr3Cwrz3RPWxs8XKiVpydh3yLqDpgJqB4sycPSgHxOgkOt0RsoAOarZFBdEUAUvKXDN4U6O7
VDdcIA3Xd3fhJL8zO4vMYhSSaMbCPiZ+9l0bom9tL3Z98g8JFG8iAi4LhCV5Hq4sQXM6H1TrCGbH
zdWXVnyM7TU488L1TLcTuAm4twUaR5lTZgU9PRi91XbpgAzlqG7y5K0Su+ubpi9aYjoI8CkX8QWj
nJFpTRrKvnWkj1vv+xDSp3wc21ctccBKmKL8bOlC2nsKZFx1L7q9wSDnTYjw72GA4BH9QgfFW0+S
tLtOpMUtNL/5ptGQUM2NILpDHzG9MwUl107S1c0IUv+LYWb9xixyhBJrDlzTV+Y+LGwj5E3fpb6b
GWH5Urej+TNEfva+N2IbRVkj2ldoB5/I9QxweZ79EAgJ9jRblPsws/onZQzF7eAgNNlXjXiqETrm
Oadkbl6Z0mNYNvaKwy1cygTVP1s3/flZfNXHUholiY9UdK8MWujVQ2mCFa7u8vG5S/bXP9Tid4K7
DKcDckr55r2xLOo7k7BrHtuQibHkJsneWKDbKS/X7UxBb3ZpgFGg4sddTI1snk7TwSjDsNLN44hG
dKB8df6er4IgOKndUTXlnwvCt04VHC2UoY8Fc35m9ORLazRvC+kLg4SM6sI8j57XPLltS4TOqdZ6
R6YjN3nb/iAY3maV7WoBt0uZ1yvfZs3ezBHqNpGbChHhoxQ3T1qpH1K/ufFVCkjQa2d1vdZamCLZ
/Budr2/2Sig9x9ekcvCOXp2Xm5G38bMXWD8RxUYXdiidvShjiIIVP9vKVvmrldIvTGD4N6M1wBwJ
M+XrdZ9ZirwW0Z7oQVDEbd77ZiiHldH3tPAM59hJP9sGONffZ/hg8P6YmNz27KwFqNBZiYyJ2nnU
lJe4fsnslYmfJc+fKqZTLYGezdxr9FDYplMI7yj64msoQTBhW+Lm+k4tFaTgXQIkwcQ/ezUfyGTw
uxpT0/GOLdSATHwy6HqzYTw+gJMvRI86u6tifFWEBw8qx3xwbk2p3jWW9ymO9cP1H7O4YOo0v9+0
IGZnbtSlmtxqWUxlMVBg/QrjTxVCwNdtLLnGhGxmBJYu2AWNi1SXha+nKkfDmOC4CHcWjd67IxJc
/2AIoBCPdCrePM9mDlL3uY3AMA5iJY+Nou2VKH4yx2DlqMO8vXD4mL38n6FZdmPpsuJ31Uh1vdXE
fQHD/F61RXyIO+8Tb/dxL1OWDaVSe0QYtdiPg+bd1k2b70bPMPdpUJU7aLRQf1Hawm3ySHGZQf6u
UXk+xFCN3aWj1Wxrj6q3pHrJDhyMvgtEooBKdFpem6WErdx0vhhdZjFV7CTboMooW5NPHGJLFrt8
QB6vrONyW6ii2sSFwmB/TCk8ddr2Pha9uHVqp8/c0tYL1/Iyc2sNY7lpxWDs0zxL72pfc/a6GFFy
L/oYLKGRulIfw8EG9vAQZURsP6y6GzkILZcm3PhqDxYXN6K7h74Uxk2oQJOKHLnldlUtv+gW1YyR
8qpZRcwVy8OT7PkM0xnja8J/9VS1TrobrXE8VIn+xTLjb2OkW3u1l0woMcIHXU6QW47aXWhkPpCA
AoWPro83WtGlbp9rDFyOfvsghlACrhoPm9hmDtJu/OFFLsg9clg/N2UeelvTGvkDKiI7iF2aLXx9
2auRBuW2QR1o25hZfCibTN/A0tNvgJTUT5LQzAMz9+ausZmvArzeb0VpOOhE5h+dyIadb8Txd1lf
JgiM1w36TF5BG6LKqd74wn+0olxsC9GPbg9wxI218WcxWOOmbBR512VqATSlrN00In2i0dg8tWkm
7/QeTr9hErVWE729rzqhgEtrWn6k9xVlBfXVC1vlzimtztlAytS+1amvGNsUUfWtwdypU0eweJJg
7pkS/ZW0be+C1k9++Y30pnZl+jjGpG+1k4qXZpCY2Gq6bkMvE4GGILdo0efOCwrXgXLXeR/61HZO
gYSI3GjUHr91sO6RI262PgovG9+habLNmtF4iFKRPCaBPG7aJneQV83rrZom+WugWsVptNEfn1wp
ve05Na7c9TIPH0GSpoS5ayEITdcDueG9LGSgCmX0RY/rX1ZZJk9202gb6lnqL73w7b2e+P4B6azu
wQk1e9uUer7v9SzfxjWKVUDkq2Nc1CGnyM/3aVG1dwK6JYbdxyrdmQjlbS1Sg/vKgF+QIiIL7ROx
jeX4Z1d6zaHtAvEshYiXwTfjv6pmp0y07S31bB8uxlsri4ZDkpeFC61kcKeEknOjyrWxscYgYFpV
sQ9ZpfTbTOnaXZGXOg1oBITHtAtuhVblh3b81aJIH+C3FWXHrQaodqXssJSXUEWEyo5sh+GPWYCX
u9bqzCzzjpmZTdweTeFWaQBTuvwr8+oHs1wb6l+KjVMbHEA5MxgXE1E9uI/SZ9TrWPTOjVYAOMn6
6iYrPaKCugYzWbq+0LkCVgOcWifNex/xmzJU01DQ5E/0ZqeWynPF9OXKDi7Y+E0zBWKbTiLKgO9t
SLIy5ok9hieRVG5nUQkZPl6/txa+Efx4BhAomD3o7s9yp9wvUb8WDE3mhnMnnP9AFYZjv6ktajL1
93+wxaMSypKJ8WLeae9tybbNIQtPbWxBt7nnf5FD2JOHb9N85aJcXNeZrclVzhI2kWpm3hG7TxqQ
MZi1w89jK9PdqM14A+eg4eah/un68hZyjYnJnpLDlGhcFJolefC1egjDU5CKg+w9DCK7E96X60YW
XJx5HzAfHKuJsmR2/auO0EISyJD5MFhwCf61/F3xup3nrAyGrxmauZ7dCtuOc1xPU37Y9udU0l2v
/GhkK+3Ahe/0bj0z/2NYSElFKuPh49eMFnYOL0/CLIbhP1fq2z/sHWVzILW0oC4AGMaQmGnAyOQJ
jYgB0HsSBh9hRwheikrAMaLla0LLCx6BgKFJov2bYkSbfSy5gbkYHt3w1KkesKnwKbTlW6S3Vl4O
a2amKHLm64rOomCDZw8ZVMoLWqr6Q+WsHKil4iGLIZ4D8Jt4yWYZbgYxdg1zaXgaciXmXmPaUxUU
02JjHB6bTGs3XIMRgPVETzZhk8hbvXfCbeJH2UquvegziLoRSahn2nP1sK6LJDXsWG9fPSfRo9q8
eNFJE7eQHq9YWoi/AEP/WJpFkTKRzNEv6xCJSCYmPF2PNhH3/HW3nC6K2XMaI/QAJkYlh8Le+883
tFLjVfBBnpKYrKvfBNK3sfF2E5Cr8lu3SX5Ua/prCx4zdQTYvul70ml5bxKu3VrpYik4mZ5+B9Py
h77jvWmUa19q0Q5894yuTSys1mz/VC1mkkaH21Wuym1l/6xJktcmNNZsTN5y5v1J2FrpGHOD1X3p
6i0EBSLnSbtS9Jh+6ewjUaqfAodBtQa1kvdWfCvQ/djTxMkwRjomv6K62KNyUYK1ue4NS4ZQnoA1
iT4f7ZrZckKjLrJGMQQSk8dA+yU1v+re2ujDWpFqzc6saKSWFpVX6GKJ79/S+C4T38t2a9VroOCF
E/S7s8aNyJV4kV/ITekn+girXKcOW88J3CxZS8QWVwK77zSrZVM5md1UoxKXshkNwUmAvHJNOb+x
w/RVs6QbKf9rOhGGjVAl/5+t2XWlDoWISu6nU9yib+RMqkP5IHlb1fDG3XVHWAq4jOlNOtrkszB4
TY5/5thSHPq1EbQB8oX21iFxFtn4066kOzXNtkYQ/FIreddTQ3U9y9m1nvwz0r2/r3u9+w3T3p/9
hrSmxAz9ZHBqldbclKm9q0T6zItn7a2w6Cdni525/ViNoe1lcoCEopTvqvEN/QppZUcXbVAwp3ZJ
FoAQw/vF2JEuvMovWYzkdODhxIPSAwy6/tkWvfHMyPQjznasYfpZ6bomOMnFSdPeAlM7qGqyUdQP
1+0shT0aQBPjJJMrF2Vs3pxq7g8QQuZm6CaGwgTpLsk+XzeycDUh9vPHyCxIZHIMIwBct9NNa1Qn
WdxJ0oOU30TxW1N8q9uVBuXammZPqjoqKj/0MZfJHz1oIC3lYGgrydLKkuaBPJHG1EaYmyUZ1LSk
/gZ2vJtCbnZ23DxWevJSdvqeys1KWJ92an5/nO3knE86LwCFVH2EWemrrzVu6J0c9RSm3aGvCheo
w/UPt7KTv1l9zrzQ6YbGlJEOO/mDdMikMQDxr3pwuTQr9+KaoZm7d43XE5owZGY/vODZtCnOrHEf
LdqYJu2YXeb6nTfKSyv169CUuEN03RX9czF8Sr2/f4dMGmj/szH9hrMN8+FFr3vbgwjXyTZp+3M0
PlbNXh7vY//X9U+zkL2+szQLqZpV+R1lRLL1blePECIBJlaVdhNSqaqCcX/d2lI4Ol/X7AQDnzBi
RbLFqVceQu+bHf4HpyYatd//wQyj3+SvqAXI5iy0Fk0DS8mI4JiaOKcuyO4z1EQKadyEkf72D6YY
pafxOQlIzGsifuEXhtU64jQmJu21Qa0fhDk2B71Ju5PNMPDKyV26NSheWapGbf+yzhNltR7KFPdP
djBCOjFInaun1soxWjTCRDbJJeNo6Ke/dz/IsdJyiMj69OJbCLtD2n67vmuLZ+jMwMwPwFpnZlhC
uCt862aaqIsc8wPCJbvrZhbdbVKeYiAFmMf/kXYePY4rSxb+RQTozZaULauqale9IdrSe89fPx97
MO9KFEdE37fpTQMVymRkZGTEiXPm2euotUbGOAUPpvGnrA1Oj9pTqX9OR3HF0OJ6oFUASQIZIB53
uWFWpXg512J4AlmA7CwF3EhytK7b/P166HCAtKOjC9xidiPlTd+5UdIFpwpiI0otCYMCo7ZpKtm+
bUhaWpDCcI2IGjaAoLnahhLmuez1uHXpt3vfTT8IFUi0VggTOqnU7jNYASJUdVN/38UjQo2DXSTG
Y+T2e2a99sbaTNbSPUktC7wf3HlIaE+/9ywgWr6uR4FreqdRVJ6Vphs2vssjpFK6u7xWN1aTnzy3
eW/a7nB7J5bi4x9Gf94+MtRLM8OdICIxJDGhxVHZJV2/UTJ518vGQZbrt7Jbo/RfMzdzpFFOejNP
MecDZ8i7fhfpwkZXZEdLhmdaev/CoWDhgBhoYq1iUvJyW6M2Z/pyDHzeQ+F7oUS0qiMqoIKtNX9N
lMEGQRDNowgQFG/Xme/WkZbAfs/DeCjuo+qLb326/aGWPJbCN9nnNKHBc/VyKdD5Jp6pBdEpLbjB
1P5elV5zc62DuxQZJ9ZzCOKAbfAqvrTC9yHBNaPopLnfU+9LP+xvr2IpMTv/+7Pv7zVRmFAjjuDB
eOggCyjCXzGj9l5zzyMyF9amf6c/N88Dz83N4jCEI4Pk1tNy1MoOq3cfycUx2xvRysdZ27bZx9eN
xi+DimWZ+e9yTIHPvt/eN2nFwnzKNhWnrlIWR9B4Woe6vY+se8E9Cu7HLPgZir3Tpq91+UOxjo20
UyThrl37ctf+N5GDTyMeVEoQkJ0tMRtC3qbGGJ/y/L0dXkvlTtb++vnLnQ/L1tQd4aKZA7tDL+is
QhDiUxBXdi2kjD6hDJWuPX6vfRBlbUD3SASB6L56y+leoY+R5scUpl8Sd0s/8iUOXnqQ6kl1p9an
219uYd8AJhEVYLUDgz//cIYhjEGuhvnJaO5K37KbxreDYSWfXjQCUB3GLF6oxLrLY5sZQSAgepid
DNSoD1EQt+9qEDYf1a6wNrfXc32kqJJQZISJmMYIg7CXpiIJahaEA/JT5kEGrB+H4ZTRU15jtFlY
kUoKwNUkIq50RcAKSNgwih4B7Vagw1xQa9akstxYo1Qfby9o0ZIG3RpZ1GRqlkxrYphoCnSfJ5na
TsQcKuyKTgd69baZaV8uQxH6bmdmpgN+dsO7RsCQvIKZKP9UlD1NMsuWtWdXvBeEkyLUTjesvBKu
QwYWIeFEWm4ajFZnC4PIQ8ySUU1PQfnTU8ZNbf66vaQFV5iUygzSlamwPUcpMiHZG3LdCs+y9aaG
THfq32ujsMdue9vOwkIu7My8G0iLlTQVdlS9s7P4vchXDFxnJTxuYAMg5kCYSDp9+W1SD2GWDmll
igQFH8Z0csQHq0pyqP3ZSrlWdF7ATGOPXgqEbNMrZx7o6qxSxUKeJIMlZnVLsDPJTmKEvM4/9sYX
I4b/Lf3g5mvsgov7SMV2Or+E2T93zJkLjnKTWIUVMXkWwQArT0iZvz9LXBB0V2jBwX0x73QQhKIw
DhicihMRRnzLPzJBUx2ldFjjrVk4tRxWMOcshjbZ/OmDVF7mq1HIS9tr3+s620aKdc+OrwTWpS07
NzPzjDrp1HpsMVMI8nsbqG9Ds/ZVlpxPJnVk0IxpARZz6XxVo4RZpmjUYo1pAkbelKG1CbO7zA+O
kvJ2+ygtbts/xq407sUst9LMoF46Rlvf0z4zw223nfrr781AHcQLjno6IxezEyv3dSpmPfVltX61
jHIP2NIBibYSUpd2jmk16ITI8WkWzXYuEIO2rTI+jiGDsCkZPHWT11rsj6ElbH0hXEscljZvkvbg
quD4XmFGtWaM1UYu8DkzCW298Q+ykD+a2trU2VJcpXgwdVim4D1H2I6BGRqD2eMRpbAJO9du1Jem
8zdgjVZ2cNkSQc9gduOaq3lUYwRsDWRtvI4UUrTsgtJ2VlV7s/902yOueRJwBRh4DBNqX5738xib
udlQA9HyTgOxNeV5rZQ7nSkwO9jBw1htAspX2b/IIjDK/AYwUZ2kb/qiZxFPygXGCDMmhi3rMUDQ
NS3ufXONc2rJLc6NzJy9FQc9jGuMjMWH1kDH1z0aw1r6sGgEJRDUaSWinTJ7mEFoKWcWXAGnRgme
m344TvW3llH9lc80/Z1ZmoJsJiRosHNxI86VH4VBLkxw5tjJhQquTITZC3enCNFp1HpnGKaXhupk
bQO1N6MfbrfR43B7+0csnevz3zALur6qBVapTJ2j7j7M3gU13RmjvmFQ30Zt47atpX3lJoQ2BjDh
dSEIXkqEPsIRYScpeel6/VGAOq+iOXHbzNI9wq1LTGQiC4LD6WecOWIxcm9IlOpomw/VLoJJ8bdc
atCI3zazkGRq4NYnhi19esFPO3tmhsH7HsAed0mpEnAzaZ/mRwvZGA/IuQ9rnZa9NdrajNRSEDk3
OvtcQi0ntYxWzcmcsMypT9HsvfBdxxf/zcfiBTotUJlwTLOAXyVu6mV+RTnHzB59gVeilQVOYDV/
nzmT0f7HzpzoEmjC2CgtXUUoBzYQ5m78NWKkxXBoaRNUAwYmPtbVlxJ6V65G/9SL+n0+5m9uYj6n
jWCLrXcCe/iBGQ4qrPopQphYCIuVI7bk9tSMqbNDVSZL89e8aLaDK0bu9M38J57bJwi89q6prFEq
Ltox4HqjysoLeB5OQLX1VI47uLjywan73339y8jX5O0WjODVzEox6wg+dJ4HZKHXquiq0k2S4UvS
hONYIQMX9cfbh2vBzzGjQ7bGxQyd3OyTeUCSE0Vmz4LeYLihB/ilO57w4jU/bxtaXA9oIYApQMSv
RjXa3O+CrAbHMxGOe62yryXNkSt9pTe7aAZoGSrGcN9fDVHIfh/W8kD6hDK9bQw1EzA/WvmvFZlJ
0FjKf6zMoDxp1xVeEAXU9LWKq9GyBR2ke7p2CS+9qWDWZ9KMIXaqU/M5VKEEgd7zkjuFzWdLiHdF
6zqxmm8gGLdbplGk6E2SCzSnX25/rIXL6sLu7GL2kL3UtNoHqkRn2c98EPsf3eyYjgwA+GvxfeEa
oRhOrjbBEK6LzEPbj0LRwsBLxeJrnKROFXQf/349jOvR+uVf0CgzL29qxAB1dRSepfpLCa20WD0P
1nfaJRshXuEkXzhQaD3zxRjCghd8fqAKo8zMNiy8U+iRBprwxrjbsQkOxTg6txe14OpTlNMtugAA
RNXZolRP5X2fqf4pGaptNEqHhvqlVWjb22b+UOfNsqcLO7OrMNXrJs88xT8BU3p0Bc2B22/Xi9U+
KF7Blu8VKXZUt3FaOs9UZw6VmTt9ttbdWsgCLn7F7JqsQyhZGJ/g+oJsWq0zJ4moOfb30fjZcjtG
+4E6jq+3lz6t7MbKtRleNaykZJRCMg9Dr+ygefJQJuqb+rEp5b2WdSe9XnnJLhwFgzRABN+uTZjR
2SK7NCzqNDd9gr6yifJqU609WVYszJeENJDSKrVFthE80kW09frX7T1b9EoKw0wIMjVHje4yW8s7
C+opBSYgd9h6yr0Rv6lrbPgL0Wl6hLNTlNQp+cyibyGUAowlCemtbngHc3A/5b36MWjV2u6GWj2G
grf2UlkySZ6rkoAyjHtVA+oQpsmNnizG0lLvyRwsb+NzLqZRtMIJ29HaWV2U/f77rSRmWaJECeWa
SqesVLmC4QGjkPbk5XcKb99dbyVeLX0vKPfhSJkwtvxz+b0qCTYHBrU88LXfa0tAduwjow4rKfyS
1/GpIGMD9s2rbubXRka/PwtTMjPxPSzv/GINirq0iokScaIbmIYaZgZqIKFNCqf2c6GDKxxyuqEg
2h+azl2bp1mK72eW5sWmbPSV2ssgfZt662P10ia1Aw+cHWsrPZalPQOjgtonOBXwN/MlDaKrtwMH
yfSyCN3Vwbz30Q1cuemXQtyZlXk8SLTYapLpqWiY8bustE9Zox3QinrzIvPAbepY0c/bXr20gcAB
eYhDVohy0Mzh9DGL6IxQJ5ab0ZbEp0QiehuVbUrbvzc0lX/UCeFzzXPUCnEX9hmGXC2/czPPtX1V
2DOBsPGyca2MtrAqarb0diY2BcAe0/+fPVI9yBtrs0VtPfOH2K7xjUxG38prf5XVt9vrWsoKaVJN
SQZco9QiZ56RjGHUuHqF8nXrPphl9ksrGsdnyBaMxcHzxlNbhndWrm7rrF3LfKe/PbsSz23P3V+P
+0D1MmyPlLaU/iGh69OJ97XQbVPtvSjhP+1WXHThbDOFBY8rnSZWPJ8vq9LO6i23BIRgaA6R11Y7
bRNbawXKRTM0gifCKELuvJrBSGAfiNHIg0vR76RGQpjaPfiqtVJ8XzhwhKhJM2F6olD6unSUpGjz
im9K6SlKHK3Yu+0BbG+rm3aW5aBwjZUsceHmMnk+kiiSWEjokVzaU5KiEqtUicibMmcII0q8oBPl
g+F7h9JYOXKLrqmrk0aNQYHyaoAtq92yCK0iOomZB2lr7vixZfut5CA9acsMyVoN/Ae/Em0tJ/gD
up07JuXeKeuGzpV/LtfJ89XwKzmNTnSDjHvEAWLbL0v1vo77HkS/iLiHkpsU/rLMcXmJMoHeRHar
dcOdqSd/JKUf3KAMUYDzjfAVUGAFQkm3tkVm/vKNIb9rOhUiYXpQf/9kNafGMzTbwASu2MNS2Ww0
s8ojAmL0IVMH2jIqbFTZWk9mKZE/NzSP9XqU5WgE8XEK3ertTAyOVRE8GNGjmEE71x4kNX8ou3QD
qfkG5o2doMXHCgqa2+Fr6Zzh+dyhEPtyFGbPFqUslBhnTU5NMt6VKLgBVvPkH7eNLJ0yqGZklf42
nZp5OA4KVfHzyE1OZV/smrjZIqfWIfPT/6Z8ddeVYmIPibCGzFqYt4DamjSMqRtoWyx1dth6useF
GVoxo5WZo8DL6+nAjaNfWpDatXEH2Z3Vwika74ziZ9DXK460+IEZ82VSmlcuozLT1p9dQrQO0VsM
veSkWJUNmPUAXdbR9Qvwf7F87Ehao6m2rZp3o9x+Tgf53uzDR2guf93e/aXL0DSnxjP+NjGbXv6O
Goq2JolSPnEBREm1ynwreHW+DcAU2b6nZH/vUghxTfOY9LCIq7OYKqRIqVYWQkR1nzr07pzAeJXa
D3+9qKnqY1oTIR0BY1YTscQ06YeewF2FNK/oA9r1pLED758NOdNtWwvuixkgk9Mj8Jq7XGmgttR6
0Dyh8hpI2tbNH+r4dxE/NslX2KNWrohrov+Ju/Afc/M7wm3KsvRczJnyC0JqZXGUYHbz40dNhDSv
fwwGRk+/5WZjD8Nb7b0Ofb9JYXjrvrXu71TfCdbv/2r9f87ZuSMrsCyUQhQD4ERRY3ypTVgwXtrs
1XM/xeLX28YWcLOXy5+5j5FKVatbAdYY+xvGL6V3nw9fReFXbt5Xbm0L7n2cVbYLbXYWPsf1kQKP
naorac7CoeEjANegmEPJ15h84mzNg6HDWlbF8SnSGriahZ0mxofIkp/pcx5ur3ghBF+Ymt2VDZwf
mphgSozvk7CCrPJY1++3bSzkHWT32hQFoeBGLuFyObQo8yDViEU5ulq+/tXqzM3wEDuVt2JoaTF0
ugi5qO/wuJztW2xVY55lcgRiS93E3mM23fyrlF+LVrih6bmSs11Bt9SmCrVC7LikvYQRZdGJ2wdV
X3GBpftjktiD/YcxAWY3Z5smSnI7pJ4RgUc0HxopOGZiSy9+dHJG9XnQOHIhwNLmSXZYpG+lnjrw
s6/M/Sz5IUhFdFYn9vQrhFWhIunRdUkMB0Ej7mAS0bYwBkDsnkAXUuvtGv++tBTsqPzSRSf5mfTc
Lz1lAnYoVp8kp7AzHrpEt00veYojf5uqxv0EbhX9aJPyyPCN8U7J5WObMquott+0Onyv5fipCfJt
ruiPemGuxPyljhYeBQARTBPDIvN5v+mhJYuDG59QLfmhF3XNTQqaroHu4s6LxJYxGBVpP3EI9qkU
PuhVsWekbk2k+P/5GTjEBHpjm2YH1icK5UqhxSdlCB8FONLEWNorPrEpTHN4m/wnvVdfS2N4jpL0
oz60x9uHecn7aSdzklGKBks2y9mCLCmKWo1S7BeOUj+loArFYPffGZkd5EqFh0eMg/TUat/T+iC0
P0Z55V5dCkrT/A0z61Tmr8p4RTVYhufpyUmmOikWD4NgOaLeH4T4rij1lfUsfrVza7OMoW6rXi1S
IzkZ/ldqOUCSkPA2RLtVwHyGvuOVjG4ld6r6COZw5U5fOlTntmd3Wl6ouZjI2A4biErVt9byHYaD
bB13rcKPFVTIt7/e0tOP5vw/ezvVs87uL4MEW/RLMzlB+7brK8ZpxDepT7dN82Ii4DQUW0kdbcZa
V7Z5yTc1HcZxjoZ4rWHelplnxJOCcdzrjqncDfE3qVmDAyw5DoUWfIZXCxfubHFdblT54BGjirF8
GzU0OVLproZO2PZ64xi46ub2bi4tauow/nnBUJCY2Yv12qrHgAZjq7222VGoXt1wJc4veQjhfYon
fyg5Zkm62wdy5reYSD2fcS5tkzfCC8k82JfxpJTtNhmT19ur+gPomT3SmZv+x+bsRIRxawA1ownM
OOYuTpGM1I29N9GWVdE2YgzL4yXeJPEGANcuK2Bl1YMNz1Yeq2QOJvqS8ehAlr8za5SMa/8B0PYx
1fINq3H82v8ZqtE2kJv72s0dISmQMqqhzbTuFdc4Fqq+FZNx5UstnvJJ8wf2bTzjSm5dBgTmtTSD
T7pm2ppyHMrB1up4pwsvsbGtqpda+FHGtS2aa6YXv+CZ5dkXVKASAE9Cr7sRGAMt7NL44PWnvDq5
We38vWguj4Tzdc6+XeJ2uuzJABKSun2r0epro2ituL6Yip8bmYUtvacFhtINpU09OqSVbrelZkd6
aQeBetQTFRmb8Qtl6Y+qXOzCxHyJNUBbmuL4PSMinf7ptsNOx+zKX892eHYM24iCkBnzc4zgQatr
CkdrbBBr31C/jJp6jZiS0bCrYdY6rvphQF/Ii49D1O6i7AdqP//dgmYXeRXVWo5YWXASmnsl8Ugj
Vx5TS3U43IT6H2M102DXtOCza8CDBNQfYeQ7efA/tuUXN/xAbi66T730krZPpvYqjBXyYh/b/HMS
F3acbVVY5VTUwuN2n8VfpOx73UN3t1J3XeAtnfz3nx82y6GCwUi8YuCHRfpTm6FyBnDCK0/icJSr
YZMrQBuyUyN/H/OfYvqtLXa++zusjmm78l75f3z8/37IFQsSAOVUCuI8OMWj5BSC/tTTgLMDKd1p
qFyNtciEJAQxarkR+noPl72j8nOHKDxIrninCdXP2z4xudiVk5v0AEG4U/qeJ3ftAHFGPoDMrQb0
EeojgJNDByFJ9dfq3lMEOTM0c40RWbFR6sFNqfJwl1IUrtLyvoF04vZ6lo4U3UzwzFC2okI/3a1n
HtiHguv7MRfb8Efd+6XSOyfXoHWBn6gLvH3sriGOF33r3OTsFI+D75VjSSSOq9YJmp1lfu2pJdTW
S4RqWC+C1on8TV996YMdoC5HFvqt3j1VGRmLtSYSt5iJQe86URnT/2Ja5nIDJAv+zHyCjqXj5yHf
Q6FlJ92hyZ81ZHDb/Jtaf+mjlW7l4qaf2ZwFljSrXGmMsKl1OZpMppPm75Yu2GNVbyT1rfH2tz/y
UkJG6jKJsVDwvJrcq6sm7I2Bj1zmwb4t+k3nahSpukd9wvZE8uG2uaV8DOVTk+NBJ4pJ1cstTSOB
F7jImZXDytbavQZWOEh3t40su9GZldnthyuoTUNN/pS3uR0Pr6p+nybRnkGQvnxL21c1fHblB8j7
YKD9kGc8RqvXvt4lycpzbzFEnS935kFVI8qwefFDfP+bEL+02k9iQhB8iYYcBtFPhXaqh70efjWL
fWvk9oT5hclqZTem9GUel5Az4XfQBAfqMduNsU5HIWPy5qSkL2L9URwqJ6wPYajZ0IU6lgu5i6Ha
uv4S+itfe6mQTq4/QbjAsUI6NjNtjvkYeOMErYq7Ylurkvlat8PXUMsTG+HwX7pexFvRl9ydpkPQ
Ksfh72CQy7cmSL93YbX2tlo8XLgeeJqJ9HI+WmV0vZFUExyvVMtt4YknPzA3AilzUEa7uIw2TbuW
qi/M5qI+emZz5vFElhLNFKCHhqg90TnbtpG8jVOon8VhJ9TtRk3C5yqpvvWhexCzYCO17iavg4dW
kVdS7LXlz76GbrZy2k2Zpwobs2QAjtaPEUymehBvO/Mg5p9ve97iYT9b+izrk4Q2FVqZ2CJWwSEH
2q6b/u/BiL/dNrO2rNkhM1u/E8NmysXKQ6pYm7j5lNeEFbdwPBGdcnzttsEpw7k6UGfrmt1SWlrU
QzKNlwVe+uYW6c+k74++m9npUMNIkqtOk7ZbaoMrx2nRLlUrUQFozJU8e6eYgtLFNdO8p9pvHqW4
ekjF/J1h/W0SR/eikB6DaEQt7l8gMS0QwDKqSDzNcObLmJ0ZeiZIKdBm2YoOwZgdC5rANU2wXFvT
Ilv0mDNT06c+SzkyX8pc1eewKPGwbSXhVRqbTRsmKw2+pUyNWaNpOBUMK6Tql2aSvg7UQsRMlNZ2
Fdz/r8pOuda+m/z7yk/OzMz8JB0aORcszMhu/S0S1N+Ik6ysZNkl/lnJ/Nsonpt0IxGNwdRHX/Ef
5BxJafTv0AQWgT7G5ecxGrbZAIXX7UOwtDj6BIjFQMEHpf8smNSdEErtCIAFBPdT4JUveMjKPb60
uHMTs8/k6RnCdFrDNV6795ZrTTTdEOwNz8nQOJIa/SKEPwvwud9e2ZJ3wGw1VdKZVr1SWMs8eEZT
HwCLG1CBGOutojSf1Nh7AqmxssJrUzIajBBKU5mfCJRmJzqFfkLj9Q9XEyAnJQy+TjTllWu8ZJmp
r0T/hQILxphkBgYPx4E8b4oI6GNa4cTmAg8A2l4/4bS3xwH62GxfdZ9FKbfdgrezHmxDYS2zX1wo
wn86SYg1saBcnjijqUdZnZTvfb3LnRxQhiN2ubInOyglW8+NfM3idShhtbRCeCnRZZbnMzQ9IkNe
LvNIKtA7hi0AwrWIh/NK8W9xXRN3A4SqoCXn/ABuN7oF3BdMYw6QlTVauY0l9S5urAd5WFNPvD4O
rOjM1uw61XVhtLSSOBwZ4V2oCfdRIm8QbdzlpbsJkmQr1sVLmbQrwNbFJRL3J4+ZOLVnp3CM9Fxn
fgJF+EbdlGkPQtfrbCuo76ICsqfbZ2/pq6GnoUNVPxUC52/o0e1zLUsZF5Pznxbc0zUnHfbQ20au
QxfMvjzn/owGi1dAOLl0pcKveKhrw9hTJCgiqJrX2GWWjMgTGGkiLcEHZ5HZkJuhU2su68x8AzZm
a8kakn9pr84tzC7LrtMi11CI/SPTYGlGQ4nMI3CV7e3dWowbsCQBCdEhJGAe7fLsyoHmiRAvUwfI
Qru3NlX5KSmHjY4wTdPZnfzi1k9DX9mS+uG25WkBl/enDALnH8OzLWSiWopHhXw1VMptnqi2L777
IJLzEfZ4rgIdscHbFpe39B+Lsy0VaskrWw2LeaB9aJJyXyBMGDL2umJn4YV6ubTprJ8lOr5RgewZ
MJQk+8L7IIapY2UHSf7t+9/LONoU8X2nfmJA0FaVuwRmC7WB1Ls5Gv7b7RUvne6zPZ5PM2ZGyUSt
RCfBQGnOFjvtVU6bu6iMd00hH2/bWvme1uwSCNDqsDplKmlaT9LwQC3TQgfApcCjj+/GGj56zW8t
+XKPg6r11EzjXTBaz1HwS5RLoIs4bP6jgUvKTRl7SSc01w9pDWm7anqWHAWIxclyN+1qsRGzz327
C/JfnXVqTa5b910ZH6HrsfUuXjmrK/47b69JgBIjX2DJFgy07UsuHfvm5fZHnA7djUM5L4oVwf8d
SlKWT5EqH2HxPYS+ZPdNvGkMYeWkLIfR/5xIaxZ8RqtXXNVkJ1vpN2wh9tB+ub2epVv1/ADMgozp
C1polVCzCYpuI1UObtWUNm1QMxXj31eC+dSo9alr/gVGZQoBvKyozbC+OSSiL7NQSCbid8X09xGy
W6OU7Ku2dbo0c8Z8F8l3sRds6mQXKvdmt1LGX/yMTJKgIUiie0WiPkoSQm0JAcgSn3rEkNzIyYY3
XfgwAIq5vcOLxx6yAKamJ7T2PMSoRiD2YUDNz2WMSfqUZ609ihmqnw+y+tvIXm9bW6jasq9n5mZR
ptCSMNLSiWvPeotT4AmwnKuAOfI7UflZGY9JeOiKlWfYYhQ9szkLNV4GDUlGlQOOIGNfmA9yodlV
/ahZK7nY2lZOp+Xs2lBDHmOFjJ2yL7dNLqO6a2yN1toMlnBEV2fjl/S9/ssNnR3BtFAbMUgoYmrj
+JwiEuul2kulBHcMa28SHi+5KO7pYR2kftjctr14OJmAowVGLn81CJ8CMheZcedwppVjpA8eHev0
FPlvCF7tTPd79vdcaTgPNf9JXxuVwXmtFNSUjMIaWZvpSbsssb51SbihKPHr9roWoxqF0QmtDlua
OLsfcilD09QjTtdC8hk5TzvRve+3TSy6ypmJmauYQoiMa4oJTRtsJXg1R3PvoTOX1S9S+Ent11Ka
xSNwZm+6ms5cM4yM0avQcD4VMqWAD34n2J21W2dnXbrieMNON8I0ymLOjhr6ZI0fDSbRhGEdqzHp
eOZ7avq3d28pPIL7nhShTWsCbF2uZmxyI6xTAZ5rMbXlstkO3bvgVfaoKk5UreRFS95wbmx2BWW8
UEK5whjzE7syeBbMZnt7OYsWePJMSq40eebUW3WRW2Vs6tyioWUnDWP25UqUWHI3prQRSaSUAXZ+
5tGj2uplPzCZGCS/8iR3OuTSmHa2I1wBKQglXOmTLX6gSdGHFwmY1XlBAbmHLjA67A18Fbf4mkuq
E5pfMkndozJ+e/eWXJs5gKnKBQkXBE+XzlC4ihDHEe9FvdO2Qt1vRtWA3SZwiu7nbUtLuwizAwkB
wha8UOeW6H3IjUiolVvNqboQ9cjHNLvPy24qZT/5frTy2eRFi7yE/5A8wYo/m7Swsth1kyyMTuHQ
iIDLYpoTHnqknD9K2H03bvKAMVYq7J8lCAq/tikjH77mFtt47HiGee3odFot7REB6rYCA6o2MPCc
maWhew4Q/rJHLybbtqSfajZkQH7zfAP9RmVXgtXTEVDETSw05nubu+OKjyx5PeVv1O5Qzoa7bxaS
8rBuNB1+iZPgw8YlQtfHB/z7OihkHCQ3dMhJcK4qW0pqNX3ulxFjOHp1JxZabsPDEK408ZZcUDUZ
i5yI84wrrTF1KFUPPAEjR2J4J8aCnbTpFvClPeZrguNLARahOSBYBsRp8B5eerthTqT4vhaeRDUf
Dr0eZxAUuIYtGvmaBu6fJ9j8MUG/H34WaDl0CCUubSmxoUexoIKRroE2aiPek/SG8qypKVxSvtmZ
tqmkPW13t0GJxKXI0FfmF7b6XRzq1BFbNdtUzAIeDaFV7U5pR8REcgTFRKt8slSz3CiiwABaXXZf
4iCL7oOyHO4A1Ze2pxrGD3cQW5dByFJ9LuL6XWwH/97q22RD8q+iQxGAmlYb89GkkuiMvmmcEkK1
g3TeF6Zo+tdSTEeEMZovPFK+DeIQvUoeiOuQTuz9YOrRtgbSyDAiydIQfReHwtvXYziNiNGZToeR
R6Dcv7V+GR5apZEfekNzITcPNBs6uSfYUfQD2q6aXXdZbBtxEth1G7+L1vDVZzLLoQE17vzoU9J/
MMeX7IQWaW3sGZ8ddlHZQJmWjrbvht2mo8ELgWnVMkQ4OJmnOW4Gtx8k6PscXe9NUYG4VjIF5L/K
wzhT4syp5Nq8M+uCOEchdRfmWbF2eJZ8DW56qu1keAyyzXyt6jOxiVsw8rHunjzDe9QHf9vEa22l
pdND4ZQGFgAHbtrZBduEmSc1Vg3se4KvpKCi1Y2faTuhOdyO33+qenOHPrc0hduzLEiHL9bVugZL
uvccNp1oN4J8dKHx1IbAUeVwE020xQjmKsa47az6yZeVz7rfO8qQH+o42QidvOm6tfixdF0yCzFB
VBkXZ5rv8nelijSgTzzEcJx8q6s3z3qW850bvXqMld7egsVPemZptgOxpwa+XHTxSVMH20qOdT+B
pJ3bRpY/KKuZgiEQuVncqEb0l+K0YvCGZ53bt46Re3ZgHClnrViaPPD6g/5jabpjzj6ooItl4GZY
AnQlOszIlE4YjPBbu2Gwc5UygUkNslQv58CIA0W62wtd2k2LNzNOi8Lk1ZBnk8VjE7W8sUbG42Ss
jernrF25J5ec49zI7JNlTSxXseejUCOLDizVn+TY2o4JjIidtyMkrnjIAipmIjOFvFkGeKQxTH25
p3HNWusYKb9Qrls7DdzuZPlCdsxQQ7/PiPqO5A/91hBk615qRP+tKogeTi723SNjI/pOKcL4rudN
uq+9eE2VaHHLmTyFlozyyNX9pytIPwxWEZ56a3RiMdsEItjq6OPtD7vkVwi0EPS4+lDkm37FmV/F
qYvqackzBp6weFLk7T6Q0/6IzREx7lrVn72kafcS6cuDrqfailstfHEQOZMWMKNYjGHNzk/iujk8
KVDShwNIJC0xH0Y3PLqpdihCJELUNbmvhclIBkt5xzOEyRwSg5+Xy3UVKxit1uvpFEPwGfX3uv9Z
QNs5rJ7omwmom1f+l8IqbaP43amdE4h3efnDVN7I62xOJ5oiwbNkro1yT552ebrJOaBs+yNXNxF8
X/4sRFME3/Pc4SmVPrdRvtWLL0Og0GP+NVbqHarXtz/69baz3eqU7eBaEyXJpbm+0CNBUFE5z4PX
LvleJO+xxbeXoo0ofbtt6tq/Lkxps7wefpcy04dxeIoSl2bdzgq3EUAY0/jYeKdi2DDOfdvgQs2b
FjaE7FR6eCNdtc3jTCt4sAvDU9M/qzWkcfJRGD6X5lNU7yr1lKi/4u5l0OqVaHJ9FUCBMgkBTgSy
yhXXcxtosZ+HYKiiunTU4j4IJhD0Xig/razvTzIyc5YLS7OwpetD4wdRCHYQgSBbodi+0zrxu+KV
5scEsl47GjP9S2ka4TGJc/UYqXq+aZjh/pq6Y/kdynpGCzR+ntgb1a6etNzqQRl2iVh9IuXWnuha
js4YRPoWcJHx0XO9n1FjaI0TjJr7Y7TEAXaSvtqZcdF8UQLjQ9hkspNXerr3NLX9kEh92G+90Aqe
y0yWfwed11YHnWvjHghg8VFoy8LJ4WLYmZ1rPgRJ3r8WSVLyWBPqF98UPvlGZL30spBsrTgT9/HQ
83bz0sh/6jy93FPH1SIbPiVlaySMVjooE7fHtopgaNF9gVy9oY8fy55ntyBG9kobgTBrBKikPFXZ
5ZXb3Cd+nx//h7Qr241bV7ZfJEDUrFdJPdrddrfjOMmLkGQnmgdSpCTy6++Sz7nnuNWNFnwvdh42
YEDVnIrFqlVr5cRGAE57tQdre7KDdkUT5oqnG8hEWqAAQodJh66edV9SI0q4ET8TeH8klADRNCwJ
78i7LjTMDDz5wta9b0NdaU9pziQN7MHufw3eUO51tfaY+Bv77KcF/MuQaVuVmxE0tqtzmjvsodP7
U6pxa1OPVOxypxlX0C+wwFwxiRB3VIZ9a/HQRe/mU9y37CiQpfxuG5n2TwMw4Tob8/7F8jXtQflU
hdLk7g/q5CLUMl492UyyTeHIHCtMlAyJtNMfTBDv1CCqOKKL7B9l2/G6U6Ueeo6VrauWdivDT921
yuwm9N142Mc9BzWrWcXbIfVbvAYyd4XaEirwjTGGhBT5DrBJB18Z+pCNxi/ReDX6dKSKlO2lEWJN
Hmo1SjPhq56RsNDG4qxzt3pVDfPOhdHkhxTNskEDKvqH2k3IUx+X3iaLWYWiC0j+WpK0b7QSYiO9
0g1LMA9t3DK2D8RMgCEEGA30Q3ikSQMKrALc4eiZcXlA7NKFInFt/tSlqf0lHNGnn6NvCKrG1o5V
hVj1jV5vMqFjsocKlFnekK+Ep2srTzZ87Wqkjwy7EzsnbsheMwXbuEnZANmHZ40mCQ1pF/ehkefG
xrEoQrHKsxfc2mU0AKVcXJHWxL7g4DmMu3rmRwG6AAdbRvxnUW+MJsxA96oWigeXaYrJBNHxBvJw
J8AWOuMubwUjBg9gl1PtWSNBrSJ76UF/eesAnQUKmQmohU8jswQhp8vvJ2asmoFh9tP2UJZPvVi7
WKw47JbYFuYDAR0puCF1MF5ipqApMTOU1kM7Fo6VP1Nkx/7UiyCi+Vq80516kCgAdBegvXmOsYil
5rXUBaRC3/p07zdHsgS/vzGEqWXbwR5EpgXgs8u5KhtwSw8OFAGdk4881Rjdv0SuP4+8CuByoCFD
yghky5ef76p8TP2BiuehUYH3xW0+Vy6d1vrSwGwv4QGolWQyMOoBLinoGH52ANM2JciJ+1B3wRgu
B9D7VAeiG3TmyIawjb8kOHY9P2htAfUL8OITNHOe1U0zQjXf7uMnlEOR8ZFLrLZX3wfJIaqdSOO6
yOuD6uTy57OiUlQ0g3om5C8vuqAePhWNIIxHqWpCnIGuAc81+ItLAwVXKZGyNg6MpSuaI5UT6Vkk
jSUlxGkd/xuLXNuZRZLCKxst0WGnresghR7Jb00PNLH0VJuZwSojqHKgR4LkCaIP27gcDtrlYzPV
y/gF3YFg5kWvtXQ3/HOU7ni9A44IqBcIoCedFZT5Lq0YFMc9jUd6jjlYfkx0oaZ7Nm5z/N9gL3Ug
z7bAZAy9LqAABjkIOgDmXPkmFaXltaI5Gz/AZMReP3U+pq9PuXvwdYJrEiR2M/+hDeAEVbFenSt9
p61qffvZz4PERreAWSbwtXg9X86UbY+Wlo22du4HP8hOdR0v7N9pqj/sK/z+qZsfbz8o9iBVNM+U
0Wwoeysm9nkti696au5Q/1qATF4tAEJ1ECBgb03Cz3h6XY6haC276ujYn5NtrG3qz4H7sJmmz6NZ
DXM/XavzS4JoNOUDs/uzoaufdmt/S+nC4/l6AKg7oSkMN4QOFod5SJALnXg9zcezrCJE/WyJ2Gvp
+7MJ6kXuUTPF96nayWpfOEtZ17kBJDZQYcLU47WEPpj5eQNTKRQO86I5tU0A/IAXf3KC5t+fX0JG
i1bxDN8vyxNe93G7uX8KLjcpSlUTqhdKc1ArImiknzck6FpceGoc/SNF9Dis9HLNi9V9E5eObzIB
wthJXB7h2DsN9eUmrUUVE8l7/6j8YPyHqSjuVqJf//+MTOv0IQekqrKxYhNGLBmWNEJsaWahnUf/
PyvTbH6wAoGTModuqn8ExFwNx9gIDSMolsSnZxOGPBkxcKVaU4oZlaM5kr3VS0OAGVE7qfRnISNR
oNXuuZALZbDLneuBBwnfh1wZlmRq4ps3HRS6ZlI8fOkJN10xBbEL7m/p+7MVoV1ZEar79ER/8Da0
lhoalj4/W4p2VI1bafj5lly55aaJo/tLPe+3u5qf2ckzbM3VExnTk6+eva8+OSX945Chpoanedhb
m7xZd35gvSntfN/y0shmcQ+3rbFphUVPmr0jY9SKhZEtfX8WuLVtNaR4d2Bh1ArSTdZSt8DS92fx
FBJlStMVVqZWR8s660vA4oXvz9Nxri+423B8PxENgNLHVvucT/z3yk+BB8SuwKw3G0CX8BGZHY2e
PO+FNpvR2pDu9/01nrnduYn3BOAHR+JZXcolEh0nBeBNs4V0G/skXcuViVm8ibKjb8rp/MVuCCUh
gzyKJbKP2yvxn4mal5xJzhJS+zDhJFAqCsDUfX+Wlr4//f3DLMUEtAQFx/eHYsuqlXi5//mlRZi5
EKJZGSnQoHRSJRrko6oPhqWM6tIIZk5kKKoSHaEeekm+GCP8RXR/BDc/PxHzAXSKdpa53ILXaVAE
chg7+e6T5tTAhywEyZOv+W8M++9LAkkbYBgg+4KOo8sVAB1qb0ndxFHYeGk4OOGzKXdqiVb86sKb
riLIP4EMGLyo6BW7tGL3gAbXDmbJIuAjfTD/Kh453z4/VRNEF0qnEDMA08WljcoAURoCBHbS3EPv
rdtyCf5zay0+Gpi5VcfknCkHBvwuFPRHRpdgYbdmCZzTyHgga3Bdea9slmAGVXuqfnbDqhk3BLqw
zQKW+dYoJlY1wAFBV4E+rMtpSlvR00Rr2pPt/g4M/9f9Rbg5hA9fny0C2KrMoerL9iS9yEl2cRb5
dsTFwqvophXU5YGQBi8ianKXY6ghiYHwIKEnuUqzJy/9bRXflLHgPG5OFDRikOKyAQScP73ADcBF
25L25BT7dm06C9HZLd+EeuZ/Pj/z3srrwLOv6e2pTkSQGyf4JzAf3l+NObz7/YqABjlKcwD94eTN
HKDLK2VwETcn5m55u0n9ne2tuyzI+gC56uoXWUp53RzVB4Oz3ZWhIuBUDAa5EfT5U6qHVbPgsW6t
C/JdEFYHARvymrMks+v0A6QW0/bk/c2aR9NaQI3fGoGtIzQH48YEYZydct2uKgIeanzeXHvOFvjP
xFwYwU0TAOPinCCFAIa3y+3bWSztPUqaU6NCmv9GiFYtKnreOiJoP/tfG+7Mr09lphrnvzkpM7Ss
N2lF1FrF5hLty83FMD0g+fDSwFNmdt49VpaSZX5zqgaAhCLn7f4Gvh6FDak/F02OSLZAe2Ay/yE+
sADnKGg21icCXYEM0gJH9J2opUFMS3p5B4K0B88wXE5TonZe4BekZdLOtPqE9jG7CsZs1X2T/rY0
touY1ev5gqmJ0AUQEuRE5nKuSQyYvIBuyKnau/pqqBd21o35uvj8bDl8s+2YKZFM0NvHjAZ6vtGS
fessQGCu9+/lIGZHxAMlnedBeeZEq30CMVVrJ6yf9xd+TkoLz2WjEANoNOh98LV59T9PbGl1Zlyf
ip9u8Kd3AVh69sp9lwMjtrfEcUR51/963+g0O7N9MFkE14QPsk7dno2rVq4FqjLsA8P/2lWRGiKt
99GnbISeWrgnr/aBayAXNh1QUGDh32xjT/qtmpb6xtlsTrX//Pf+QJa+Pi3gh2PTMyCK0hxfZ4Sv
hiLSfH9138LVRpv9/unvHyyw2CFgI4cFlzyiyJhkqEM/FNF9I9fDmERUdOQ9cTan9PqlkaKJR0An
2vRF+G+O85p/qpSI0BeJl4+fny23pQpeDAY+z5yVU62X+HNu/HoIUuKMg7jJgILTzAPTImvNdLTj
s6O2YtwAbPDp2ZkEL33EuxP2eJ59zmqW9LFG4nPmBmCD9z77NHOhXwNgF+pXIFhF+H45+UZNSevq
nXtm3YEBaLYQ/tyaHXQOIXWOnTTF65efLywzT4gc47NI9nLNxs+vLWIDuFlkz9EaP79iSdvYba6V
yYtjNmBKaoJPnzDEHmCXATwU8hkokVz+fDO1urHUXO2caUmYNF/o58rD75vzo4ErUQfhEFkzTzsn
MsiTTd18NszB8oJYGQVEFEcm9o7LAYwJ0oYmb5IXH0gFE7oUgVzS8Lu1xChagE8CFRjM1fT3Dz6i
1dscHH+ddu6Sf/yDsdh/fu2DEJ+BLnyC+iOfOofJ2RrnmmztDLygkUzWBQ1MtfWNz2/UCyuzc0A0
yTgzzewlq1dchrT+/Dm7+P7sLVNKgDS6Ht/nbMeznbZUZL2xChffn60CfjnigczKXuRXN12DO+2+
F7qxCKBsAOMFQmaUiudF4sz2Yq5Gs3xp6gjIw/IB7A1aFt43cnUxY4sCdwkptwnPAEOXO6mjrJTQ
2CxfdAH6Oe81rh8zKEYk63ZJM25yOxchABDSBFJaaOhA6RsxwKWlKkMvm5uL7qXyjsDyF1pg+QuP
1xsLgsw/rgXbAMzkSsi3TnWlWxphL2s6fiu0b/enarYeJkKXC9zdbKqsWGtdxor8Cfx2a8P/RrON
n4xR7P++b8edPvRhpt4NofsKVCfQJJ4kyC5nymVZMhb1mD2NZur8pLabV1DGtLt9bDoCMDS03Agr
9lauztUWz2vE7YPhR61D2d4lBSpFVaFFXf8DvUahDRHAw8jyKjTE99bSIWvv8pXIwHw7KK6e00of
fnkdQFuGk607PhhhB7WlkOqD9VSnTrnxOEDQ+QDWzVxUXYQd0xx4zM0zGvnoRjNUvO5ji0ajoYbn
TGha1Hblm/Q7ts1sdHloVu5GveihVAMBpk1eteKX4GW9rhz/t6yhtJxQdAu7KvPDxo/Ng6RosGG+
tzZs0Z11qYYVjgkFsUjh9C/ULMotVAecFSv436oz/QeLgTEYCVux6acnMpKpLA2rEpis0fbslWh1
9DcggRW4Xcb/8oxYiN/7YRN3ertNC2jD07LLnioi2rDuUuRMa6l/7qD9a1ERj+KUTUTg88JUVyEr
gebl7Kk03UMTpzUIGIyv0gV+qC43SRqf7u+iWzhYQK0QIsEmANZzH16MtKpr3U2fEGw0j07Gx0eK
SHA12MJYqdrO9wmQ0shWNIb/ZHLHfxAq1fZoPIw/efT/NfYPP2Xm6AthK056J32aSFSbqtvjNXVW
5rhwn9w6oO/AI/TLurgZZxcvEXbu9oWdPuHVG2IjBJ3zSiU6/4bz/bmd+Zl/jwcIp38bmoW3tKCa
rIiVPiF6zkHUXYK54L6F6QtzFwDgAIgK3lEQ8xjCV37T5Tp2i9KAYPQUKP/rgGlagCa2CIJTobEk
uHbLIoQxQDAOziOw+s2cTiWR+s26FpNXeu4DSDXcR2XrakVq6h/T1vGKQC+79EVxw14Y7K3pnMIy
qGIC5XgFnSZZU2p2T7BTlWygDgI+ylp+svL1vmaglwWmEz8d8KvpR3wImeIs1xTAqOmT0T/FVhbU
1dK7enp1zNcM0nz2RLKEd+e8laIG4qpJOy19oqY6pjJ9LcXQb9N8+Kuy4RSnNjoJjQO44h67dPjT
0vH1/p55D1xnPwB0ARggAvN38qrLIULPNrdEnsVHVzUyC1Kn8jcdWKJfbaMyAwrpzMjhXbntc1tG
nXDpI6vKbjW0Q/fcjzT/Dp5lcnBNO16V0FwPldMmrw1xAS/psTCMJOM6jnV/y2JPrYG3/Qu0Jz1Q
v+x2CU9aBkYGUq4Lm/bnulTOKQVhXki6Uj4OqcFe8CbC5s3cMUKrJVoIlV+M3yVW5RTL3j1BWCj5
GzOv+ZLoAKbfn5xb7vA98/COtZqaTS4np5R9oXuxMo8GoXKTD6bxWpm2fnYNVe18GnsbB71HkGR1
2nWSY/ulNPPXhiLJ3/u/xJiyqLNl8n2Iz+AamIiO58w1EvEekVXmHFu3LGKwnmouCNQz6N2CCHVw
6cqFohoSJZ4nNzTjTYTO0XavxSBN6Fhy9kgSAMhmrovebU65RvRVj46knwWt5Xea4QQEBp2a/Ii9
xK0wO6goCQAqiroAoF8oplyhLr0azb+xJchRFGPU5N0j8OVv92dncjMfJmcyYeNRD0gNOjfwxpwt
kzQbIn1ZuUcvNUTgcy0F/CseEJz0YsHUjdFMMGd4PKA4kDCamQLJqDZgm/ZAwCd+FZSpJX5lGnD/
nx4RNh4gvDYQpQjmZrdSb6CxFXFTfxTgd6uaLBT9W0qWwovZ3TfN2+Q5kcp9182aR9cZBSberiVw
NaO5KqGnINKVoz9ylPnvD+emIag9IjidWBznjBSE8XjQFR+OhIh610JDfpUyiDt0XvqdYONG983N
YuF/jQsoaHTUIOEAz3p5bA1RuwKAn+HYDzSwMmfjSQAjhiDPf3YoIPgWAzFBseAsbmxCREzILGFT
mEiQzu53F5TIY81GGB1ZMBrPDqPAg34u1fs+MncK8cGEgT73uc5Z4rqiG9KiP6advzalDCRiQsv5
c3/+bg1l0s3Ea8hAvmlepmIgW05GG1r3af5qJE5U9j+q8ttnbUxtVnhF4r+JBmN2kNpeL7ycOeLo
82bf8u7gdGe0o983Mi30pWPAu+5drAcu0wKk+XIjkEEWQqAd/2iBl7p3/gp0raAFIrb6VWmVCzmu
m8aQXwG+3EICZJ4e9VLAW/WkGo8+qXeVPPiQq5F6FujcDvRuYWTzUiJ2AjghkMWcxPWQj7/KByqz
LgumjUe0ED2bBh7indeGQB+ewRwHTQ/mv1pF8aL1yZ6bw+v9eb3eICiVoOgwPROwHedlEwqkcKxV
YoB7ysJaPzLrh6WWoKrXpxj1H0CqgbUFwQfyqpeL54FoXZR5I48509pntNaMoWQ6A5WAawz7FHi9
t8KykrPpVPTBgs7wEnnUjVHiTpyUvNEZhYra7O0+9iyxhCnEURDja9nqX8Cr88fs4gXHcX2lgJXl
v2bmBVTLYQq0QIM4DpX7V5cgPcYD6/56XftfmEANZ8KX4J6cb82C0J5DulAcE/WDm95aUh/kq10E
ntkF13vTEnIeaAZC1RZI9ctFSzpAZAgg6sfClA8u7ZOwt2mYMsuMyrFbwE68O/LZ+Z6anQHyn7oi
rmKL2I9barpjd2yboVnD0hDqFWWngSTugz8Y40o4emgVT2DZyAPm1ck+d+wWbXiseJGQLV+lRuYH
beuoVSMcK4j7nu/uz/0Nt3DxG6cZ+/CGsFRDyrrvuyMr9VWRQmKmHOq9Ap2wReo3WbWr+/ZurQBQ
rHh5gSp5ksW4tIdXs9eje687JtRArj3RtgbtV+DpOvBykZZ5cqDzBUDdDC8HVFYQn84cLBN2rdOm
7Y7E+KOGP5n2zTVfe/lMoOlSI7Gy1wttZzO8A+g/o7mQM781sx+NzxwEMzTNTwXtjl3dIZVjDD+p
O7yOhe6Hqna2Zr/EfDavgk5Od8LNA1mNwMnT5xiUsZgkac2uO5Z6jQYc6pItIL0QojckA2hA5A9t
aeZPwgBHZ8bsJPQZWsZtRkSIu3ApoX/LP+FJMHVroKXsKszhtKzKPlX8yAawDXet9lT05Z8xXaKR
uLWjPtqZRTZjNrFy6EiH1fRARB5ppRbmZRryul7wHrdc4VQDAWPe9Byev4a9pGy9OGb8KFIt+QXK
3i4oijz95/4JuTlvSKiBT8RBkD2vBDp9p0ZHEn4E0vFZ1nLrtuMq69KFxPJNM0gpWngogDRgfn3A
DXdePCQYjFNvhStfmO+GgxcvKTrcXB4blHLolUT0MU/CaEiSur4U/Ej9tEVmrnkAJcG6xnsu0Jm7
IJ5541KeAkKIkBgTfmmOzfDzwq/UmPOjW9kRmnkO0Ip/TkZShbGHbA86dNZ67f1jNEtNY7cCHsiw
AKODmAdB43w6CxLbXBp+d7T8F13bohkdR6yOYq2IZB2l2hsbEnichYB7luF6P/EI5sENh6oo3kkz
byoKWrpIeXbHirQR+ql7sKVAu6nW7AQldn8DTHy6GeMlZuNbB2HKqSE4Bir6qu5R+LkaNAqzPRxL
WjgvCJF+3T8FcyaTfw1t0jBHaAxqi3l81TFupqVhYkJVr1b+UKsVmqdQ0OGaGdQO96IETdxhYrbl
l74uq5W0XAUIBiMgk2rtgBoE3ON1y/eV0D9JkjP9ONSx0DiOxyJa9+YRC0mtkcus6I61awTIfAdm
steMfW+/3Z+FGxON+ow3PdrQNYMExeVt2dmoG2Q97PT621j9IWypnnhr315YMC4tSFBZ5kNZgStk
XLeglHMbEfRZBR6lF0ZAFDZ8xdMRTFoqvD+yG7fjhd3Z1VxVKGsA/Ifbsf1KrST0OhDlbrvinMdf
P29pAsniPQr/cx1xxHXtd9M9bBc/IeOZjse+/tMNR12d7xu6tVgfDM1BdL7epbkVw9CI4pbl96jw
LGUqbi7XRxuz5UI2u6pMbQoq2qNEbOg2MTgCi3XFvyqjjrCUYUHytXQXxnbjtsBNMYEjcPNdy7oY
dqwJUB50kFmq5Eo0Fl9NZLmP6IBvF3bGLVOgbLYnHw604zxGz9qx9BsC5+L7xaObWts0fmT2QnC2
ZGQ2j3U1ALKSDN0R9Wgour517s8MxHX3N8StPf5xJLM97ridr/ceYuvU2yVTGcDZWsarbX6xPgn8
f/dHHy1Nw/0Qxfem0gxUinEPxPJBT+yzW5i/7g/mxj0O4Yj/Lsv09w8mxtKuQNaJwTh4yCf1r8wk
oQESjiWa4FunCGRcSO1MQKiryonBqZvSEju8yKW9T9DqH42aalb3R3NraSCeho5csG1O2enL0VQF
Ah0nm54hZeWfe4bkMiv0BqVf04t4VtM97xVb8Oa3pvCj0dmmS4c8HeMaO5uUjyihpCaqAo9a/frp
obmg1EAUgqIJcDSzmIClhZdAnl4cM9mok6HouNXLxtt5IGOPek/yU+6LJdarW28PoMYRsaJIBEzB
PMndozeukQTbQ2knp/vJXOeBoYEUQskhmMg21OkjOz3EaX6I4zFiand/0DfOM0TwkL8FcghOfl4n
bYQPIqCcs2Nn1sGQWNC8/mqYC0ZubBoYwT/cJuiImNdbIB+p04pW7JgSf58lqMe37FGADqIv922/
eDXPim/ToQafxTvnE2itUP643KNWNvCqSHJ2ZFV+sstYD4ycbfq0+Gl3SRk1RZEFSW+9Vj0LmJOG
Y0Xz9f1pvXEYp9TSRJ+CAP6KsK0v05jJyqfHtsx/+PR7NoiljukbIexHE/P2Pbw7QfHeufRYkG3r
8UMuHUj+vhgqD1qHny1rYRFv7RQ0ME1LCKgomSNRzBJUnIll0WNWtz8dMb72wO9oI8Ke+1N347Dj
7OH7CF/RUj1fPTHaBlPcoUeSW3h8HyrxRfCTk32/b+bGcAB2nwCdk3TwlYQQOHJbXaLkeaxKe99p
XagEBHmLJfjojVVCHA4AI6oWOOPzWQPrUFHTMtFRPhj/tKn1Peb+P1x4j1WlxYFEpisg+NNCKHBt
dSqZgYoSDyv3Gu+RudyXYyv1ow0xrUgJ5UXU0AInsSBoWSShjEG/SuRSPvJ9NJd5o8kuml6RpgJk
8yqSG2rcTW2pH6EjUwYQh2pDmcY8EmN5hBT8qqisjRj4byNrviHK/cmYWrca8kpE1aFWdnGkiL0e
pXdUQgv81ACnv/Wcx+Y298ZT2/vYB0Z3KBXtI90Ur9Dr+jImSWgk7abx+hUx6EtRtzoYZUGMmYyr
GKlDDk4qUzhfGZTukB5A63HDv9bM2RaDHYJLKSScPBR9v8GtsFA7mNd34YomihK89JDNhBe4elej
Gy93ikE/tm1aPKnCE/uh6YxDPZJ+m6QGOWcAIPQBSLKaJwD/fmsaZy8yKXwncMQmdg7qx5CKtoy0
zCsOfuzUkdN6v1nLkOblQq7unwrynla4XEJHnyQAEB/Ah14RGbi0kKlsOvtQe04V0sxb2bn81gkV
mmRYQbU1CwhNIho7a6c212Bs3NvMhCYIrXdQKPkJXq2gG3keQRYMPYLebrTybV2zHT4XNdAX1Ysm
BIkx4gbJjRDUJK+1V4hIjng1MS950jkv9qBmhBRsaf0xpPeQNIYbKIM9izZ5rEr/RBuWPIwNO4i0
QSY6oyunAUlZnm1yU4q/iUmB3YrzLmIia4LWrZ2gjofN2Hpvdc5zlNbHYzqCaKcg3Uoj5YMx3XyZ
Sc1gSK0iEL7qdjSDZHY1WOiw8sphNfqZGWVFERmu9tdr83AEF5yX1eCIa8KUazRwe9CQgxc+CwqZ
8XWMHDQN4rT8PnrOY1/zt8z2o6H2dlZLn2zSHew8j0wzPXOe7sZY31ncf4gzO8zybg8JqjdwFO9S
y9mCrA7iSyJSnYqKoVwDbn+oxm6bN/SLGzP0kSaPKi3XDfJdin9vGhINnb3qXe0AMVl4tsFf2UP7
XCdy20j3C3Hic5n2/XbwmR4VynlMGLrLMzr8tGr9rTGHCDnYo1MZKzr4YFMrj3UxpLtK6yOz98aV
kWIneAa6Au1fkIbe6wkXYe3nSVgrPwlGWabrhqBbwdeyozJzZDGH/JyNXWRy65dW2+7agtxwhIRT
GgxD/cNMXLanWb5xBLTJkYRwWlDNmTIqwIyzsZNqZ4GkIOqg0RKCExDpIS/+mWcp25fMJ5FL9QB9
U0MEyjQrAMdhGoqk/TFyaBc4sb0ALfNmoA0carCjIYuJzgbgh5Dwu4wvAFFqY8Cn7IPD3BqIL7BO
GZ54qTu6IqkZ+sAumr4oIqWrYe2TzFgbLTpxma79Njq5ak0RxUVarRIBSu2+R+XLd6bDv+u14oz2
429iZBEI5YadGssSGzRJH3NegMxv5HTVdmAiLBR9HZvB3DlaHrJY+67T9jRoOvhIh3OlzJMma8gQ
WI/ZMBSH0egryErLs+PXq15YGwPnR7TWt7gof/hV+lYmlR0AjElCwhicoj/+rPP+h034o6G3B2mR
KOvbg1u2u2RQYZH6ZuCB0Fvy7AeypHDVtv2Yod6ylknSgG3ReOQpCYrO+qJLG66AhlZvhjpjayvt
8XZEuT7tyUNsGdssVy+kNO1gyP1HJCNe7nu069gTi4USMTSmgfu6yjilpYdUZtY7B5v3CXwBbYNW
yLMwsnOja0HsOAvxy3vGcuZB0USO1CKEOpCBe09FfHjw4Q1U8m4U9kH3O/2IISZQbRmMN6k1tQzB
ZgnPb5sR0dcxKhoyeuqZsdOzXF+x6i8oYDY1RKs0iJCNfyiNODzCoREdqukmdY6VzgAzdqLalP2q
qaiKoK6ovhY56R4LKABv7s/edSAxYQ5RA7JRBgIZ7ezlVQDUXvWFIgdf1aAETlMv3st65C9D4VP0
I2Ux2NtTyQ91J5uFGNqZPn45kTivDrpX8NK8gZbxDOQfXREPhxQSDo/UZPTVrXi1E5yCOQTP3A2Q
xOkrambaMxQ1nV8lcBR7kgqovSS6uYfuINvbWud9BXGo/cgyXqw93pZWYLsp4HAjzdoAOGSA9uty
XBWJ/athRvIiZNMWodF2yfOY6/15aqJb2WUCTm3kUPWvRmvqv7sYiiJWz+GScaifia2AtYFcx/dY
t/nab1z/1YsNhK9Sq/Hep8Ojq7r40era/oF6aXbQtIxGSEHxrSRgPOpFzMH1S7IH0Y3QazAK97nr
Y/kljp3hta9bbAAELX+I0YGoFccszEDUGQc0dbQK3Begjsjjnq3QzWVuIDa1lJO5jpeBRrDBPwhM
/URDPXtUDX1WcKoTDMgfqoAWlhYQkbzpDmRM7++56wcALKE2D9rGdzTWbM/hcU7aYZo618wCKKFv
SvM7n7JA9uunDQFUa08lgIlyas7035JRKN6Q/lDYbv9PVulqU0Bq9inLTWNFkF1eKulc+yIPsI6p
Sw3vbXQlTiP/4Bl0W1mywuk59J1j7JTI1KZuW/pPlfrji8n1PHTHAWjN+8O8fotOJQdouk0cyBDr
mH7VB6tmPBaCamV/sC1GV0zq+rp35SfJXnApwgrgrt57EQc4uksrtskENE/a/kDA6/lMR1kgoE/I
SgpzqZz4Xp2ZOQZkOZGFmtImQEDMLuBCJwkAkUV/SFWfH/vKAn8NaKyfhEM7MIoq83chuTq4rp0c
mVLazzwtsi3kgAZAJKr6O1deto/hCVZtnKqw5sBNaKXIz37vI9xrSIyXBGQgzVqpwKlsQ4QJr8pV
CeW8YCxTEP6OHEJStKHrsS+9aGAqeYQTEWHrcz3AYRy26dj95q3VAyikwc2Ihq7kCBYcfUQ007eQ
IzJrSIHg7AfSGVcsBcH94BUZPNuYgMEN5PK5nayt0UZipnT9XWZyHDyVGpFBQWkkaohjOrlVvgHR
+4eM3P7jj8oJu5bzFbeI2BtkiFdZyukmr2nxpNcCRUqBRNAfFSfaofS4UQYmyUGa7LBuOPE8HuqF
l+gNtwFFMcgr4zEKrtT5tmirxFA6sIgHi+vxYWia7kcBrupHwhu58NiaVn2+KyZ0pQnaRvDtzcGV
isXoBO2L4dBpol4rkM09FTF4O6kGtXGwqpurmDflo2uU8R/clOn/YaSTqA8AVCiYIJV2eQCKrtAA
WmPDwSPyNxNAWTs5VGmTcokX6oZ/xAt70szG6xKpw+nO/nCeszjVAReEJ3acNuzGY5cBA9O+eEm6
8Bi8MaEIcJGThKWJTG3mOIrcGpCh8fqD2fFvzAB5qN2H4AGMakS5lU3XakBbbGVG9/3VjZgDHAHo
WkVv2IRfn7bUh/F5nat5mZENhwbwQZH9bbLXlO/KFMgENDw09s/75m5N58RDgZ3jI0k5HyUItqmv
lWZ/GNQJmVeI1TzU1hv5H9LOa0duLFnXT0SA3tySacuxUqYk1Q2hlqH3nk+/Pwpn765iEkmozwwG
6IHQilyLy8SK+I3w83aYtVFp8+Kksoy5+lIMa4Qmaw6G1z3queF4vpra6Zh+NYb4hxirzSwj/jLB
5No4+9cGN6vjmjryKoDFFp8wSHqQzVE3PTYB/S7fnbRXX4qdKd1S7bkKBJyO9NBg+VPnIs9+/9FA
e1p62ZeRq1oPOFt6zdeM5prx7fYkrkVBzAVsGFW72aL+fRTJAw0e61rodt3XIe4BQkgQFQ161ltc
yNVIKs8FRgNMcPm5orhQqdZ5oRtpyp2UBEe1y+02ye8S3TzdHtTVEcnUWeA7SHjA5gKxez+oUS5k
LwXy5FZCdiiN+NPIw1uvpw3cyp/C6bvzcY4zKxTOuAfQ2ovJGyyRp+OAl5+lpDulOKgZlZKPYfzo
tR8AU0fNxwLFdCFLbHQ+EXLfWIpXyc+f8KB2ZwzhNabMbPI4bcQmdMvemEs0H4tBeG3Fehd5xd0E
hvs/zCqn0/+Gm7OiN6cIYJYiCTSYfLGsIf4eOxKyq1tA5KvUajGmxZSK6tCn2tiFbtbXtqHcWfXG
gl9ZG5wVCmrpaEvqfLn3o/ADekNqzyggczhWKjmp+pLm59tTtfJl6BmrIKrBn4O2XBwSLAyxJL2J
3ELkISJQVb7PfLX7bhW6vosSg7wIc4aNU351ZKiZoofL+xyA/fuR9anpT73EBoMD48hm6YzWOQiS
jUt5ZRsbIliTGUTK0b7sietaKRSDP/GBlMBu1Us2vET1bJSxMYVXpzvXB1FmVAv/u9JZUNNATkLN
iN3mD4rAHMRDU3jWDuLsZ5OT0e5RAHfUqNCOt7/dkssEtIXIgIkQhxd5Li/TDqEsAYR0UeIqZbBH
iu9IN+KA5+HrINfnLi9+VZr2GOvTTi2zB7n9fTv89QagCqYyAor9Gv+dS2Vvdlkmi6la6GHuUpvX
PjRlmX0fYrnb+oxrYfjdf55NAMeXPaGutZJyqrLCVSNU4aJerXZi0W9BbFfmctZKxzFGpwIOEWjx
hlEGOYorqSpcMUmePFGGxhzsc+tFiT5nkfpgTjgtSDq4NOq4TbqxIa7GiHAwTXL+AwrumpQ29ro5
lZE0uXXdWec6EuqDlWHfePuDzQfGu0tgEWX+FW8+mDDbzqXmbJrsHcORLtAU7dLR3JfpOU+O6tTY
3Ay3Q17tQULykAeRQiVpVul/H7LEg1dL5Ux0jW7wHjIeVW46eNFOTnpcEJUquvyHeGidUHyD5End
7308y8rqKaq8yR2qNHT6QtsbWfpgFdGPFnDj7VhXp9g8tjexFtNp5ZmieFYgupjEuKZSH7tqQIlG
2v+XMJz/yLHBWl3C2YTCp8XCJnaTcpTtqWqcZDAzu6z6jVtz5VtBfwMBihg3XcslhlYdSni3eFq4
ivwwFV/i6klpvtdRsDFt16gH+EciZzJuBABJAEi9/0ZK2cQljUDBFXPEjZTBnmKwitN9pmGMnuJn
10nZrqoG7SEQvPrU0f7Ym52wVdS6Orbnn8GpDToHkcMrIr4wjDnsU2x6playRX/v5/su9GDjf8zi
zi62/KhWVgvhuGZBm+OXsKSEWGUoaKrXCly0T0L8VdaP9V936f+M6N8Qi+KZGeYs+IqJ7eLcBq8C
bTKx5f7l9npcmzduU6ANPLgphSwOSlXMUyEVTM9tlB+BmTiS9dw3Z0m4t0Y8RPwtr8x5Fy0Orbmw
hI0BNw1yQ4sEJYsCWfEt2XP76VuI+VpZbXkaSmsL/22IecRvzsVR6IpWjghRULd70FPlJYbO0Uco
CAhJkZ7qcbDsuMmrytaU6Vm2/Nge2vG7Mmg7tEAcz1M+5KGOG7fZFhu7ZW3ZUCxEZRBpf5KLxWap
lKhQfc/z3GS6z6HiDzRzrK2qAmX1lVnmuJyPaPRdUWZ7PwVdgH5NTf/BlQdTcseECl7W4e9V9PT0
apNaUToUP4rIsA6dqfRfc73M9/WgGOeOSgQWSuY3KWpxBov8nzW5wk6qobaKoFQcrbSiXZdq3V1O
iDuZVtOpFOX27GedQMGro5TVyEZ3FMQ6P0op+8OHo93aptjqtgoZ+4xJWbSjBxDa44zbiTHTwJu0
KB1ZDUXb08JXo9Ol/dB2GUU1Td/VNAUTnV5m3ZrCTg1VSDNOKYE6Fj/0dH3MscsdvxoCu5gsJxUT
7K8iX7BHPzfspsKZGVkQ+UnBDNGOZam2C0kpMCofqoc+ktIHuTf6kwiL4hhZev4QNlbqAKcSHoUs
/FpmRm3YuTmkX+tuoCQ4hEm+ox46QugbK+FYTkWz75RI2zdxUDyj0qWcoJwYX1I/UI50YpTd2IbN
XV954V2W6wkUDaG5E0whssU0HO9rVMPcIDBo2XUFiA4EL46wx1+CEPdJrze8/Sgb2Z061dEptrTq
2KZisbcCAIIBz+ZdrWBaif5G4gKH9ZzQ0xKH9I35TPVmlwncMV7cKftKV7JDDx/o0Bh4D00mblnD
4PcPeROod6FCDcpvpfg0yF6xp9JMXRtVdBuysYXl3CDvRkvFoqUYht0Ar8gOBmN8KMaq5QO1/YNn
xkhBqr1+RK+n/WQKc600Mjy3MiLv0PPgd2vDCG0tRDM+oVgO8ZdupCoK5kHVvCfFa5J97cUguYAR
YNIpip9vn3VrJwO1L/KIWcPrClabYNPWNZ5uurjSOEYAeqaX0h2gnZeolb/cjrV2rs6iRQCgeJ9f
YThDUyu4gn3PtYbMtNmk92oSPwryQGfdzMGMxjspsTbodvPpuTxdqePNHlnw0hEtfr/vaWQm1qQN
GBylyZ2vBMekjHaZpT0jU5GjMqWfbg9y7ZwhyeZNRpkUyOMiPzONPpo6atGuNaW/MOfbV1G4QWdZ
GxJ9Hdhrc70NPOD7IY28YdtO6T0XI1enUcUHI8f8UfpZas0+EKy/xURz58KCR2aK+5Dn8+J6Aprq
RWkuWYhBQaSAuBVr0SGZtrA5a9fA2zCLKyqK+g7lislyJ8MN5dIW+jN35kaVZm0FvgnyB/vw5h4s
2mgaOpMgSnvsjUuff9BTfPgCBVf337W2UZPaGNLywTXpjVCF9Ui0zvqsCNGx0cd7jxPm9opb28K4
8aqzmiYF+mUYSLiFak6ztJHvOZ3oIfd9Z+aRA/zqdqCV1xVdMHSHqCXjObIkunmonWSFgZO1AACi
/x1yMynhXeXtrZDbE/wbEIT/v4iL3ACjvqj1AiJadXkocqjixWXQXnEWt/v8FMjYVSFvfjvm6hp5
M8rFetd7bv9qJGappk6cpVxIL7oFbKpID3VSOv2g/m0ZZ95hvIzhDs7SFkvC/0ibS/SDwHO5syas
aX0N3JD3LQp/3B7Z6kKxKGPM1QycDxdbbOwaP6YUixN5re8GIGhl8epb9cFrNjBE16UGRgQwlPYK
5ytlsOWhq6mJUnWD7kKhdrNSPaam/qnsByZR+1BH4572c2LPAmTIwQRHK1J+3h7qytajrkdDeDbV
Ip9YHJFC3PuaFKa6K41IzqSdnzvjFAGhKoVpfzvUymlMKJDD4KaATC3ri3Fci23O89XVhS/TcPJ7
MqNYP4X4gv49PQqsyjyqmWRHcXZ5mSW6VdahWenIi2lO4Jk7HBqPguE9dB6whSTe5KqsziOzSE+f
Bgj19fdXjSQ1/tBMje5GoWknwvRJFcTHwdJ+357D1TBzm4BGFW325REmFmNEgczTXVktBVuQ5K+t
rDTHXNaK03+IhDwzDT/A64hDvx9QL5ZxnY+y7tZRYxuecrBG49BvujCsDQgtkrm1iNAEran3YbB5
q4vcDAC+tbVbi3JnK8DLD50a+MfbA5L+yMQuMhy2moLxGnCBa2PzGYwnhlqvuZWJZv4oGC2aaZ5k
h34F5PRJ6zoH22GBsmVQVvtSDymCW3liC1XxKxW7/Au4z6G05aaSTnDi0M/S0grcnaReytjv70nU
hoNQ5uFOj9Le8ZO+mGxq+o2jqbm241f9GmOJxrRUdR/9Lh92gGyzc1+2xTkMEt2urUrHLta3HoLS
owKCk4cD/gF+JHrp5ZMvWMqz7AWALP10dJDNQv3Tm7SjJzeB6+VYjY194+9RWa52Wpt3ex/DEccH
uPQBDUT9XIIcsitR7XYFyl+2ruWZM6nt9OhH/T8Z3iqg+Qz/rgdF59Tcx8DjRMx91SG+g9RhOIU0
S0T6lXUsSlF5bLoaq+ay++T34nAcclrAvhaZ9yaQhGOA+roDMG2495O4KezMB/sW+adJPUR07HKp
vNd4TYc2mMlsH0KN4rliGncFlfMTzdHuGAEYuJeKSXRHQx0vadVbn/AKkO9rXxP3giBmODnEoq0O
iniX6oPxK/MYUFwp010A0mGXIDp5h33vH7Sd9SmusP4GlFofZ4v7gwkExDG6QjrzT5OtxK3vtAXG
EInSZGAWFd/mwPBtxawB9fpI4UfNbLusNvIuMUjBDQ+3ITZP5kh51Owk0Oi/28HAONALdUdUQvMu
hUn72JWaeodEZv+kD8ANfDQtHsoKmrGnRsIp7nrpJQ7EhoWlDANmEab0OUsqb+OqWTt9qRoixcPJ
eN1O7yOvTUI90Shq59/03pscLx9G2wvFF62qSVAifyPdWskPaIYgCQVwAPDdskvba2ahprWOP3Uw
7bPks9D+6gYcNGN4xf0/Rb1J+LkC5HLovw24SIKUAI93AegVSEq3Sr8Nyj+Z9xQGJ025UBCza3Fy
ui20ycorBhEqNuFc1QaCtEiCwqiF1qV5+AXJza7jTP5bS0HYqsAueU3w91CwuOrdxz4mNQOr2+2U
n5KHvfmEerS+Rbf5I3a4PBw1XaLfMeP9teXXGuSWLAVMixtnmnDAUjw/VQXCE0Kb/zO0rXqPDKvy
JVH1yBnRsHO0Xqx2SRUBsYmNYscI6kuUNubfPw1IxOCIU5GiIbPsihexlmRDPP+s0vgNxMF/wFcp
2iuoLG8kl+raeiW7pNEKFYiuwaJB4VPRioNpMl0Mb8pd0IPaxr3ni9gmsiOGxk+grenOk1NsKZFI
AgETxccmi2a+N1Isk6X6T3qLowWVUIQSwzw8VNIkPISkdxSVUavpxtg6pGmM/6oZKbZRVhTysHan
kGINTh6m0jkvoOZQM9Hvfb3Wj1Y4+HvAp9lLCCl/rwtCe1D9k5g2GrRbak27Nsv5/7xiKM7EA9gt
YGWUdAZKI4O65yQD5SdC7FfBy3P0dJz/NQpmZgXP7/b9ujF9SyKaPsjKmHiS6Rq9BpHa+9J3GEfq
sm+bunGsxs6RMrRebwddSx9mnSyMysmKrlA7uZLrDaQNgnbjw1jkL3qpf/IjpDhux1nd5m/izIN/
8x62fLEcMkzr3Z5n8BiGtor75u0QK48ODJr/Hcpi+clWAo2E5M6F0S8n97XGKlc/BqQAt+NsTNkf
rtKboRiAhjO1Yih++YLuPTfi57x7vh3jT9p2dZr8O5jls6JEzjIh3zHdIocCFGafEl2wZbV+auvw
Z5zpHxltCU9RPcVK+BhFoq3lzW7Uio1bb32wHD406OChLd9XQp2NvOFq0+2ExBEgNqTQgZBA2W+M
d+3qAdY1Q5WRAKZk9359aEOQxYnQm64YezsP+nOSa3YnqSd1VL5VmvqziSDdTP0ZSevz7dhrQ8Rd
QGXxwN69Uv+Sq3xKc6swXT17EvuUEX7I6tfbMa7VRLiEuH+gRXMRgfperH9NsIoK0W8qTuVTJHxL
zRZ210kzHsT4yfT2LYWh3jr1LdrR2mNbPA5xY7f9xlv1Wr1h8SsWW6RMAcsPE3UvMX0Sh8iOAhMp
8X2cQ0Q1nSz4JXnwezeeXGtb/83Ql94Q8SCDBeAMdY00d/tEf6kTc2NLrg8MNBs3LC+UK2BDmQZq
JweR4UZD7JbleG8WceyoeeFCn/uqhcl3Hkp4Fng/ItncmNU/jfflXp3fk0jhzXXY5R4JDNGrNSkn
hWmVUnQaJGgdY/Lqs9mq7Ukvi9DRTT/7nISj52K0Ge/By2dIiUKhkz0f1fJC+FF3Pl8g7rpd6HvB
Sepk44ATcr9LRiPdF5b8fRwrnV4Q5jitpUdo6YriS6drdFvBRB7i0RxsL1Oq1O5lgG+316+yukko
p4NSoc8Muf/9/szMmpZ6YBiuHHPMtL/1Wsgeul6XT4ZcSIc8SmOnzSGMlVNOetVUWBqmcs7raLRY
z0J6QUZcOKZB2116SI80ISYDulUcavuobuENj15q2ZSbvZNPcuGgSyreDYNXHSXehw74QsGhY1je
8axSHyy0fu0IJYBnz2vzfSGUykOp0QxJ9LF8saqN7bu6hCmbIbczE+Hlxejh19VTxaXohghBKFq7
1//SZO1Pkko54v8izL/gzaUSNmo2ahJpsNiGuzSud0IKny3baFGsjgMFFQP2yVyyWux/LQhQH8SF
2TWL8pOc5neTIW+EWN+K/8ZYtj+LXpKrrNUMN8f6Kml1qm/69MtEw9Qe4s5VpWg/DMJdhuPCFGyx
0ddyACwx/neA1qIapzaqlUZsHXdA5NNXvhr6JafCgLDh7f2wNpGzPgxIP9LqK50vtLpB8Ma56UqV
B7vVQixNiDeu3tUYaJ6z3ubeyxK/LRSBH+idYlBAkm09h3oodPIWqWXtVTvfR3O1b87cFytCLEV4
dnlgub54suR/gOjso/hOraZT7G+sjLUj5E2oJZ8vgNEcUxi23NF/lIzMrlu7UT7+h+9CYRuU1Lyl
ltWw0hJzE+1iyzXE8ZkuxfPYGJfbIVZnDJMpAHtgLq/afF4h9ZKeepAiSohGcWKxvPpE3ElpLjpV
1cpHQ0ZK4nbQ1bnDiI8iMzVuoBvvj4dOa/xMSWYmBmIDnXafd/eDuXFP/8kpl/cYJwMdAuaPguVi
LfhNo8ETrumBZJTJSuufapS+ThpI2Sb/YDQxpVnvIpqNS0XuIgkVwDAFNd/Jx7JqojqnfE3F+Nwo
UWeXavkQmL+DLgQJrWxd92s7A3jVrJZOj4j76P1skEeNVaE0lhvlU/mPVTbJoYxM+Xx7ztfeY2+j
zN/kzZGcqmYOroDp0ALVbicDnt6zNZ2yBEUNHVGFjaW7enACZgKOL83JxDKN6MlQSpBo5KGeXHJx
Ak3REU7cBZoB6TkGom8mdX2fQao/SnJpnpnt6tPtMa8t7re/YT5f34yZAldthl1rulqDeU00BXxJ
a/ZYgKkoXxKt3N2Ot7au6fQBx0HUkurMcl3nqPsJRWK6alnvswhJcM/bVZiI3Q6zPrfUrcl/8XXm
sft+XI1IgaTziDP42ZOvjR6Uh/y+sZTE7pTguc2N73k+vDae5qh1ujGp83Jc7ivzTfBFJ0BsIE7m
VgjyYTIfoyo6W1G6cR+tAQHpPsGbA+xAx2F5QMSlKmQxokeuJj5bWb6bvLt+QHzJjXMqzulebvu9
J1uOpPvHRvKd2/O7du2S+cozHYITcTm9ltnUvO+JDqTooEzpb8OqDpPm7dKk3HoZr70U38ZazGas
A3TPO5j+1URdmfLpsfHVT3I2fWoaFBL8IT8XRXswBvE4NUq9sZKuFyzKLOxPPPoY51WNi4oTlZmh
J7spfmZNj+bRSRN+/e1sEoM00wCnPeNlFm9FfZRzhEs63VUC4VsmN0gV5w+CXN+XerFxxl3v91lo
Zjb3wnMZkcz5z9/sd6HuoTirLS3FFL8kdvv0OhSK3RX3irm116+3wftYi2GV+RRGnU+HT85mJn+9
07ZsPq9P7PcRFhdYgGbnEOiMJqovgbHLmsapeX1QhNXbX5s1i7XxUKxAIouLCPTm4kyZEqMJjCHS
3S6SHkrPOk79xsGB5P/V0QFhECllzic63FdlEV/gVdeoo/+s53BKDrGpZKdULtpdw3VRO4PWamdf
Mad9KvfVp97ogl0E8Olc1GCBO8ufngeh1M4iWsjPWVYEB9+M1S9RGA044DXjkS3UfwHXp30gvYhP
neQlp0LRO3uaALOVYh3tqhBgHfoOsraHMFzuYwpgH5GU5ht6gXr0BuQRy6bs0HpNulOSycnO1KEn
KXVg7rPaiA4KZFJ7EuPgLkaTP4Cc3cZ32Ep9qyr9t0H0+1pKxOdGr6C6ybG1B5v1bSrF5lglUbcL
qrh4EFp1OgxerN5DANY62ys7xW66fHSTQfddLa1h44EOcUpLVQ5aEP0zjDVYpTyQHL9AKUQtPeHJ
GrP+IbbCeE8xpqM3FhcHqxfVHW5C2EEjRv5RgQlslwkCKfnQerYcBsHe8iIFSUu5+OC1QepAjjVe
PEHPD17UpCcfE5JDWdb9fVFGOjo2g3wuDfVrQVGLxqWp2ujg+ReqBJ0j+DQzpRoUi1lJ6T0atv/4
vRTsslqgUtlOv6wtlf7ro5kVBKxq5j2hN7Dsr7QdOM2gQoIh8ho7F+mnmr6De5kd/z2FBslEqmjG
rGpIIWSJFrOQTBgHpfGf5Ug6WREdzcC7L8xiR9PJFiJxV6f9pdLV73GTPnqJ+NedjvfhFxdD67dt
OFDvf9ZH89ukyS9a0Bz7Tt64AdaOTDiuMyIOVu+VV6vR6KGqoqD/7HXawUrie8D5AFvhJ431MZO6
v341AfeYiY3wlCkdLi/2xqglrZc0/9kIgkMKs9Gr/fvE2MIird1rs1QV2H2QXVcIfr8RdfQ7df9Z
HaTWzrPggd3k9q1+uH23rR2auG8Cy+RNC/d0cWh2UZAqaMZ6bm7mP1QNJn4jeRvJ0FqMmRsJ7oi0
8opzWjVyKrZWLbjySM1cgdWdbDzNV/JJUE3/hvjz52/uTalN1WrUYCB0eqGjeW11dp7GJ7+xPstl
e9ErY9fW41kfOH2ELeGktS1t0S3lukaU+arYGUeTqYVG4bmDkRyi5HtBRTEZv0fTxjyuxqHAgXXE
TEleJue4GyqtmE4w/7ORfv5nHFvs1vigZl9vr4kVEBfYFREZCQOjeUrFi1cABlGWSc9fcNlbMlOK
xFEmoGgNVc1/bJUYkTq8HhHIaeoTmHppl/WDeaJTH+5u/xJ5JYNAbIjCwexQA/5p8UtyteqVASqS
Oza0C+VQn5xcszpHy5CDjBIp+Tr2yPqj3Yu3mW4UTtV50bEIRY1D3gt+NtxyhyH2wQ/WZQTeo02O
SjF9MysfCBXd54MWxyPKeYK/T4r2d2hp92Gn/WrjVn2carnddVGYUu3EYvH20FY2OCObOysS7lyQ
rd5nempJ8zDCrc0VjATQgrL3E+MiZvnpdphrpT4eAVw4s8UuZFHEvd7H6f0i6RMhEFwPbcQMl+NB
pQycK8ZzOmmO2WTo8gh2hVY0ckhH1WifO828H2l++Hp21rXWEYLqaA79o2TWCB2GJwn22e0fuXKE
452DScUfaSnUH97/xqTS+rEQJcEd2w+eCFgk2cliSQdaO6Tjh9ux1lYULks0f2DOktUvMmw9VgH9
h4n/HBaenZc/BFPfBfGxDY+jIDv6lp3K6vzzctDRNJ1NL5aXMM93/JnlXnD7QZOwOsDgJdAUyJ5F
BNxnAvuQNpZ8mSiLPniG2cBVNBIMcL2vPBF8NC4Vb5/O5sW6l3g/hgRiRJGqnd0bQnNQys7AGbb0
P96epLXFCTNnvhPQ40B0+/0HKbln5D6xOADMzz4KTAokGdTY9rejrJxnEg83VEVmcuoVxbcxtVIf
sgxSXo2CIKl1itIyhGyvSiUgCWi53Y63tsx4kHCW8Fac79b3o5oSvyf7ywVXoF1TUEvprd9J/NSU
UKjFjWW2Houn/ywzz8WwWGbIH6ZWnTM2YU5QW+wM03aXI2NTSIKNoqJ9e2hrqxoQ+P+Fm//8zf2X
qLlcaAlDmyLN9qWjBR/HsF4a+RJWMhSSv9+wHCsgfOen9/z2fh9OQ56sglHpuRhBnQQ/fO085dgL
4b6qw2ORTBs5lzT/fe8rNoCJwfGQn5DKGkssj9GISi3N1IqxVn/Kxg4tvumodRz0e/ZtENvoEDtC
r+/F1PooR+WrmHa2JiUc3MbL0PcPmC+fPDHcqH2szPoMckbEgDMc6uOc+LyZdX0cZDHMuZ1me2hM
bJPyTuhaOw6C0+CnDnDdjc+8sqreBZz37ZuA0hh1McBFzzUFZK9i6y7LGLfFLTWOu0mQNj7zCuqB
cJSQ/jhW8hcvvjNQQC+LUcNxx04baX+1j8qUHcT6Vcex3caseuyPitedikk9xnIakXnpG4fE6hzD
plUwwCERWG6kUWgCU8XWFqUIz1aFp3Y4dsVBb1zL+pJkG+fe6jqDT0GVE2zFVSZXFQjEAf5iXYvZ
Tk20vSk9+MPPHC9dD2h+ajqevpHUqavfdHYQgjQ0k3UXJ4XU4cTY5pXnBvqHfABKqCNK2cBLUSXb
aC7G8BWPVEENbP5d1PQsuwNoWKBPX0u5I2S1E/8hspARTo+xIe4sv7fp0D5Fpn7Mh1NTVQ7CmU6t
yfbgnQS8zyMVq7P7UBw5AMHDNW6ewHXwjqb2FJGh+/1TGH7XvJMWn3X5u2B9GbXzVJ4Dmt+3Ty1p
7eOyvFBiolLJBCzWMx7BJG4wk11/eK27fTq6GfJkRjDZ0vRDHzO7lU6y3j0L2lPWR6DrA96s4162
BhCXuJCIEbJGW7o18toXmX8SWs9/NIMX94SnJqMupfCedB+J0WY3tF8s07PB2MMkVPbjBJlSOhRg
3YpXReagRVBXLb8JwDE1bdqr0T9+jTAo2LBpuHQY06gZ8mWzquhvL3qwcnXnlVuv4BVAAL9XI6lh
1c5I+sVWbbzSaKNIs+hItXYWFfuAJVP6v7N+2snSndC/ZGpD8vylKR5zIH+xsu947cnBUREPqRrx
dFbsOn3V9Mz2vHtJSI4wRyfjU9EdO9Wt80ttvfTqaRpeuyY569nPtIQ2GZqnIjhvLAv5+rifH74W
4F5KF+gKvj/mTHPKmqD2VLoekt0FT0J9l8b3Y3UB1UHi9NKUv9TwTNUy3hRpnFfc4qYBUU+uNvux
4rSzWJFqHXfIUpeaG+nqozUER02naIF8xO0hrjyJZ+A+MK65OnPljmCA3rCKstJcU46QQn1opL/2
Mea+fBthcTcNfjt1dd0Cj1YvvlbbkfLl9hBW9i51LHlG2OIEgDXH+49ktaPS+VmpI5GiPqpDC9TH
/BwNxSfY5rvR8E+DVqcbF9La1+EdgwqdDkj56jlo9HIvdRFfp4tqjuXaqD7mHYjSrFO3CINXoVh6
oK/nxyd3D7WR98OLdN5MYdkmFwRXq+xF7w5Tu8Hm3Aoxb4M3t7ms50LXFWVyCbKxO8N7oQzaBomb
y+ZWm+TqSGM0IAbnJw/8vStYweTnWeRjo3IRezTO++YoRpFhw++Gnw4Fq/Wz4+3VcZXbzwFnXD5V
GSpYy4xN6ksNAZEivsThl0BHvPZ7VSdIcZ9uh1kbF+SNWX8OCWywfO+n0EeGMW1bK77Qhaqwa08P
hVkDNut/kA2ftMb4fTve2ieD3QNsm/TguidcTkrve5YeX+pRb2wxiD/VvuoWsvq3tVOmDxAID0aO
QHqhi9WXAMqWrGmKLwn8wwr5leJH2Xy5PZarDbyIsVh+kR8GauSJ8YUc/yfOtF8mRb+jz0WrBicD
P3+C57yleLEeE20N+KqUA5e31ESdbswHNeYkD+06+Kj3xa5RXincqd29WW8V21c/F5IP/y/cEvsk
wCuGsKLEl77zd+mE1m5XOv7Wolhb67QecXUF9YY+z+K66s3Rk9CyKC5xbQQfVH/SvkRlgIjzp9Dj
LLz91VaDAWairTvL3i2LgKOW+QkvL+heVbXLVWqceXiepYvRY964pNZCYZdM3Q3dSpk2/fvNlaiF
EuLqXlzammOifxlzOCfTD7LI20NaWxR0cBV2FEfu1Vs51fI2VhQhv2AoIh2EWPQdYdIOZiT91OXo
IwnNg9iozd9PJCcHTD3kdrnnrcUF2VaDkrVRlV2whAXF0fjCgxFXo23lsrDzx0jeiPcndXiXWsxQ
xbl5qM+Sd1eVJ22UQl3oguyCzV1Ew2mIBKenp+HQ2TON4rkKhH2U98gLW5+bVNhjGekm8aihMlHH
ffksa1Q6i1CK8JKT20/5BBWtNRFusOXOLz6y26XJHs1EORNnsPUClZyiS8WHQtHCXVHq4r7IwsrW
+VfOXobBvF634b0fRJ4zVH38XJe6bzc4uBnn1uuiL7DeAI3mDvYqu4SHvT5Be+KJ0tlJMiTkub51
CkRxeqg6XzjTp/Z2TF7kYqGVSQelh3AmeZFvU1/y8Gcp09febCVXLKVXM/e+FaEw1gcoNjTUw1jc
94IBt8Iwa2RQUkPNYHCZvyVscV8UQZRta/DRQSGz/qQX2AImEEsuohRYyS7S4S94U1CdI0kZ7UDy
pTvk673vVizLALihTzhCHMpOombaXZpgqKDXEGYlYLBP6TAquz6Pe1yVUoN56auND79yCIFzoTOF
ChoVGn1e/m+uefzEktmvI7vE1a+0ePX6J6/4+6P8XYjFCWTGEkLKOiGK8LuuhOfEOpqI8A8WfWj/
0AZb+JKVHQu4BCEtegOz+sDi6gjSycxkIcwusBDsZgIdXIOGTLtd1blF8EOINl4Ea1NIsonsJdc8
5bTFdVj5uKRhexNd+r7cm21/kdoS5L5xvH0QrYXRAHZSq+UtTtHh/ZcKWkserKDn1u2m4mjmdU1V
I/L2cCfF/7Ao3oZafLHSSyJtKMf4woifjT6ASnmeug+3xzMfYcsTR6OTQ5lunrU/pYc3K68YUJJD
Xyq+QHD7OQkIRHpSvzFnK5cEJpC0KlE2RsJpifDVGjNLY01NLz5q5eH0KsWPYX/XsX1vj2Xl21CH
4qOAFqPStnxuRP3UVh5GfJdkHGyMIKFv0NLbqBCvBIGYB5IRNT98s5dJfxc0SmqMaXpJJ3+nSJkL
r+jkDfLrX4+FMDTXQK5D31z2ILjYEDpXw/QSKO2Fupnd9/Kp0MbD7TDzGlp8ft5nc8o/a4tdtap9
gImpIvoVzPDeli1Q8n20VyXU5d3/Ie28euRGkmj9iwjQm1eWa6suSmqNRi/EjAy99/z19+Nc3J0q
VqIIzQUWiwUaq6hkZkaGOXGOyQy83w+un27kNILjsMB9ZU4dmeEN00Sld0oap37pOen0qS8PUxTT
tZZsiPAO91cnONyUBPEFC6sFxOir6ETvqkw3oUH1mqj+pTU8iGq+UZsTLIZHc1FZIUDQGUa69gfQ
fHVhy9C7N4TNYyIN7wR5CO9ED8TnG3slWA0Jk67Bn0dX6gZYJEV1FoLFLjzdLKhz0iiQnGlruFC4
noXuCdp62LrX0XdmdVJh+gXr0avD3DTfGl0/dm128Mvs988BvM+aBpINlbCbqqaKCkESFqynyvvo
w9ioP6XIj85tEqAHpUFJfv8wCB4kgiscHR+RTtL6MBTN1I/QLBTekObK69xa4U5Negcu8s7aKV0b
MqUd2d9SLVK3Wi8Cn4FpIjo0EfEc61StpuznOH5UelLzVRrbvVV8bJmyv78+0fG4NLI67KE0A0Q2
MGJqjB/2H5PN1oJwGaq1hCjOItm5smAhmw0B3Vx4XW++GFP5BLE1KLqtCrtwoy7MLAu9eJKSnpAc
0omCsgoymf1pJv4dxw52ug+68mcU/vkfvhvcfsxJQHFGCHZtLocXupAVVjVE7Q74hqs2n+5bEC7o
wsLqu/mFQfrQyIWn5PaDA+OeAsMIeIPROut27EbZ1/v2hPsEWgc4DXVz6EyuVwRVRBzIyIh5sxoz
6zX/moYKdLovbYRcFv/O6vHgqf3XzirkisaqKI2qKzxLLSaUr3rzoDRTtcvHDjyq1UrIcQ3Z77+/
vIpLhWpRRrrpBxgjUJO2JhOMAUD2P9EZjbbIkIXrujCx+MiLA1hmcyZBzlZ6RYHgl+FFkBia5o8w
+aHE+/tbJTK11IhI0+G/539cm8p9NKDgvci9LnR2apG++lmxR2mjYdYOJYbM0De8hOhsECZTioC2
B8+72jMtl+RUn6zcUwsFgZSIdBKJumRr3GPLzOpSjfgiJbRYl6T+IGF1teq7sRUiCb/dxVJW14pa
zVTVuo0NaL4a6L6M1Iv6ym1hszW3hNpF7+Lld1s5JSlg4DhIWZDD3uj1F6jv971a8CxuBBQiN47W
LMMHDA4x2beK+mU1g9AE5lBPzY1nEFUvWhhumBBtDmgKDfoO1O1vijZWYE5U9jgDiVO42vQ2S186
ZyNY2bKx/P3iDhmTqeehYrA5EWNjM2zXfe9uUv6KdmWZ6lJRroavaY396qlJVaY5Zp4yqjRA3+q2
3GvZ92Jrllbkwc1FEWMJkwHkLkfxYjV6OAajVRaFJyHWGpYP3fxNq576sN9bWrDXm623/J+O7tq1
skGLcBA9DGu9MLBXKUjrtPDG2JifLcmYd7FUa3t5VKRTbMMhYPb9uy9DQ1uqxnSAqic+9EMnu3WB
LLFSmdNu0rQaMLRU7CLVKZ58phY3vJdokyF9BHWx5MM3yFBYZ4dhah2cSf4lUUt3Nr+q3Ya/F376
CxurWz6D/w4yh/vQOOWTpQ5QZs/vhao9VXG5V8EHuXqcbIBJhOuCWYOATUfNcF3VhB2MWdGKyJTB
6F3VP4b937Rf/oMnXtjM/p+RlUcZoaK3pokqLbyJO12K3Mqo3Sb+fP+BES7FMWQSLiZwbmA4lqQs
Ggkmn694ht7lNKsEu1A/3bcicsU8yPTplyoWycn1/YjLSuuGySo8p2eOKfrsF6fMqd2p+hymP+6b
Ei2I+w5WHdZWh9bvtSkrN1Ir8bXCa4P0JbDVozIEj1Job+B2lq+/voCkjEuiBVmhs25OWT4CiWY/
556sl6AKZOks2fbf95ciSL6XLItxSFq5/GflVZwilhCWkOhMlb8G/6E1nZ0jwbGbP0ZluAdcUE0b
B1vgL68sLpftwo8lCfFiwofzRli3Eu21CkCskEiaAD3ur02wTUztLYSgDvC9mysEcXAmRwldt1aC
5Dg+1ggCZ/bGQyZcDnzBS6dtgbatjp2WZeFsoR7nqcFXIytPMCvGDaxkxXD4D6sBvg1TBNBqZISu
v1tXk6IWnZV4uvSHZQI9sb+21bf7NkSLWQJ2Rj4Wsr51dmUWCE7btb50kwHdwiWC4uReTkq3mzbO
nSk43LRDYYah9kNP6h/SwItjIMVtP9ddnXqOHjXnyuy+VZmfF5A1xAC0UGQ6w+v7FqXRUfJimAml
1DgWPFY7Pyylh3ZWUO9S5OTgtHPjViUTNIkx518zf4oehllNfqVaWB0daGeRX6m1p74PppM9S/XB
KI1mb8Eb9gBB3+j5TZm79TCMp0TS4z273HsMEA2vPUhBVIMH9UeRttKzCSQSPF+jOd/lstPHnZrb
3V7rOnU/z9Xwq9XjeqeV0/CznuXoPciM+HtQFM5D4UfKkwFl/97u0v4EyPo97nOQ/8EcPESSOZ/k
ItSPLcQeu15CEFEtELtSfJpmaRLlP1FwXBgRmXINTDM50vbdEo+83XZGxfj/UYWjN83WXx8tk/pU
rjccLX8qfs6Gcmjr9I8hVF4ylL/vn7DbiVPwedRbFtQuufPNEUMde65SpUu8bBEHb8KGR4d+9a4u
gC4M7VNQjM9jLX+bfPslTeYTM7Bf5TjZSBtFK16KtEvJZ1E1WKUgcpLXcsbAvQeY0xuj+EHuiamN
onmwgZLfX/Jt9LCs+F9b6vXXNcbCp7NFd7eba3S52705PyZzeyzrj3bNZO+Wo7i9WdgjuaImqELE
unbpQ1dbelfSMM96/1gGykuvmqf7SxKaIIHj2AAyuClAK0nttLbRA5uQuQfBzwYx3vsWRBsEMIi5
a2ZICFBWbjWQarUwelopUL+8pWhzKnHiu5EVf65ta+OdFdqiBEi9HpAfl+B6gwZZdZBT9mMvZkr3
MathE62tZtz31pjvQ6cqN6qAoq+3sGGTKxAN3XRYza4y4wJKdE8fA+sYMCB46FR/2Ahab+MhxL14
u+E2YziL2Ph6VUWq6EnU5XSJchXA8Rej+tuejwoVuQBMyP3dEtqyoIGjjcO9Nla2mrY2W6MNEwoi
Wf/ZJCneGQTNBWNUvn+CZsz6e4bOfuMSL/tyHR+xwgurq4vl8F4ofhbzvofjw+L4d6bWKTvZ1oqN
9QktMZQC5FbEYBsgxpE0cQAepPgzH0GpDR9Vc6MULbDBMYfHwWaSgYGm1SmUp0JmtKeKvXJAdryV
/yin9FUNuo3wS+SA6bFxJmiJUtlZO/txyppZRTjDA042vaSq9MlRjOxY82CBG+W9t8bi71oyjFez
H3o66W0OW3tqvpQMLG/pVgquAocGaAM1PKqE6xwzl6bKHkY98kbQDP2IpPDgv98/mwL3CxybGuSS
I96Wt6ahVqpJciIv1b6YZrhPZf0UNi9V7OwVxHzLLS4Z0T4STjsLawSgsnWNPyzNtM+tDG/i1x8z
o/6A7tADZIlf7y9L4LQYIpd5nyjQCIpoDM12LcgXr/brh6CXv4WF/+iA5I06/c/7poSbBPUTiklg
DKkSXnuSKrXgJyv5glDmFvtJ0gjW49TZuGNbVpYFXwSEWdvXRWNbkTdb6GPK49kogg1HLzKxkAUS
vVJ4vElESR7jdkTwxetn6djDiMbA0gYi7nYoUQMjBAIAx8s8AhD962XUZTOl6F6GXqhU+yJzdkmj
7CQY5Yt0fDNDiSm+bvwJ1f1roI/vZbmV0InuNx0e5gLAIAjGWLmqaTt1VeAFifpm9Oey/TuXOqgt
h8RtmXSPNeOUt8oB5emjGSifEuU/7OTlL1hPuY6G7Fd6zi9oTP0sF/57Hzkbrl+8ykU0k1iSicH1
vKAZwTnEmELgSZmT/6lacJ6Ok9I/SHYrvUDaGJx0gyi6sHzQSw6BewgjDRB4EECJVteH+zdEcOeJ
ZqmJLn09ZE9W799QFmotj0botco5zb4a1c+g2Mgzb2eHNZtBdTJ0YIJ0ktc0/gVM6DxCeeRxR35Q
gvseolGetD/bqjvCLPWMIPm7lqidG7YQl99fn+DiQFrG6DAq8yTv6zfDTrq8baQ+8iAs93eJNiKy
nmZbfYEtK8vfLzxAG+taXg5YgYrN1amid5vzB4LHgIUsU5WUnE0Sz2sT0HUWjoUuIQlu1UD6PUnR
J+Rw6ud5DpOHqVSmNwfO4L1mjVuZj8BhAzRAtI2KDoHfun5b6XPsQOkeeVLVPZlj+5Ta82d16N+D
Sf9dRZzlqFyYWr7CxYf0R1q9eYMpGmC+23dh+UGFBHVny3H4+3E6p4IpBJphy3zw6oP6EUPLTjdH
3qSd0mL8YGsvStrtqmaLAUD0+S4NrYI9TZ71urAxVKfvPrTYUvOxzUcgZFt1b9FdBtFMOfn/qoGu
Ph5VkVKJpzL0OkMJ9tYclO9jYAwvZg2A7P61Enox8LjOAkGgD7Iu8pZT2cQlKqfe1EgIfuU04MYE
1UfLb8cSYKHihqiPjGa0J5Tv90aM1FiZyOZPbei2dKiE615eLVRCaK2vr0aSxz1MknbgmaP9rKQw
bfb+Pkw3MkfhNlrMeauEE6QKzvXRDLMyD5GfCj25aL/bcXGaZudnUlHRaZuNSFe4IFjpmMAA5wPA
/9rUwhFmDHYcegpo8cNQTeVbZ1SoCjI3vOEfRW5lSVUXjO4CsV49+pMEYfkUsY/QCI1vTUpXwKjO
RmNO+2BU1Nc6qPS9VlfTVrSxnPpVCsToI/iipSi4FHCu1+ggDwad4BjSo8nPZejADG+4bTq5Uwli
nTpXaiGrYcH+ukOsArnZ+uhPSCrcP8eiTaVLBAMduHIoh1bN/tKvLV+108wbu1MxMNJqoiI3PWpD
vHFhhIYgUaH7gQOFgep6uSSSU40aUealYX9qqq+Q4rpK+wWuq/sLEh0dlFEWZmCF+2msfECgJtLU
I37nacz4+dTl6O9LNBPuWxGtBiIO7j/Cb8sUz2o1Y1GjXztkHnJObm1A6z/+FcOmlUs/7hsSLsdG
LnRxaosI8LUhn4pubVZN6nVKhyRpnX0otPZbZyQbMYrIDjYYLyC/JMhaXYM4GjVntBhGyueG2EsL
KldzitOcNe/3FyR0nJeWVhtE+bevHWVMPUWrjggVuHBUvAwSGqGp8RhF5t4M5COaAp9m03DLNHrX
C+XT/d8gilaW7IvTSBXMXleNgiZumD6cUw82hG+A887QoR7vm/gn/V1fb7DL6j89raWmd71xClxQ
+RTlmedUxme9miG/iPZDxfKSYodvA26gN641jC8aPYdkdJ6yIn4Exra//0OEG0u8tHDvUEtae207
ntXMAfvnFWrV7hupgvDBZsg1/A+FFmqWVIeXzhpP4uqCJ1kSRV3HBR/GJP6cG1FwhHAjyFy/Y7T1
/qKW03jzcQHpLoA4KqZr3Esdd2afqwGQ4HL+YZVPDmDGLH/SZuMwNO3hvjHhF7SpVhGaQXOyLjgr
TtCOjErlnJY34DYu6qGptTW2dEsX/8+/ztvKQwShw5qKtXUKK5DTJvcaHbiuU8xvhm+f7ChGvaI/
6hCYle7kopCrq3t1ll6hOUO/KIR1K9yS9F18yvrrGoCTl/4bJZ41GyGEeuUAZhNUUQqcCMnNdhdq
c3lU7NzeW1afwa5cQQyUO+9gZ7d4qUR7u4xGM4EEQ+hNMS2DRSbIlSr37LR9cCblz6qATGMitjuM
CJowvrjFEiLaYKo9JPw0a/WbFCmWhz7xG4Dfk/SSlQ2Sg1919a/fP0TgpB2HcAbRG3N5UC7iepQN
pTBF9c+Dx+VUtdlpkJUPc7pFZySKZpjPRk0N8jCbutm1mchXiJgcB3i58qcDN7sf/JSb3g2tr52Z
uZ2y1acVeVKIl0lqKfUzy7p6nrLMhpdTtxPPqhj2QWW8rOaNwGHDxLokQa1jTgKbNncettnjNFbp
BzUMhg0rwhwdOn9KZBRguOSrBxBJ9amWa9pKRpRZf07+GD1IkZRB59cPD2PiJ6c+C5VHmId9GhqR
fsy7Kd1qnYhOokVOwZ1TgKmuX+GgZxy4NXteYWmGNDH/mqD6l6fjxmJFF5wy5wJXpXJ7I1yUagXT
zSh9eb3+YoPTB+6866m841JC6cWJkSpSNt5DUcB0aXJ1/gMinKhw6Bm3vAh2Me6y+lEtHFfrH+5f
NOHDe2lptZGz3tI4y1oa4ZH1kNfJQ66bhy6Lj11kPA2MMLkpgm02oyqO1P6R5+Y+t6XPnR9vBPii
c0vxmlAH0kAqB9r1VbQCC2XIgYhKHyFSSweUzeaNtYpMADGhhsZ7K5BQqWCkLDMasqC9ws+2n/nP
toW88v0vKvIpiMgvry3QbQBb1wvpC3jDJ5tJ4RGNpDB412PqBK+F8dLCymlJH+9bE7n/RZNFh6CW
DscaxxDIc9CMGR02zUQfteydhyx1HsMkfQ0S7dlJ+61QXlT2BQf0r8XlK1+4ZkdqDMOM6bZNcfPa
l1m4y+X6Cb1gkCdZ9wy56lHqTXdiBtG1LR1lu3aLpkS4kcy/2gy0UB5chxhGrzFMp1S40eCjmn6f
kfK+/1VFjgWs0P8MrN4Fo01aKa75qlEGEzYiho+dnH7X9C3wveiaAwSknYgi0DKudf0t05FCYCjR
1wtkSXGNufuooCWoJelfemTs/8OaaJ/Ab8cVu0lZ7Dy0OhkObI808NWa9M+Rnu0tLf9x34zwQF6Y
Wa7HxfFIRnvKzIZPZ5i+GwYq4pCg+gLpkCQ5OhDH+9aEG3VhbfWgKnIujYbOohaSnrAN3TKEIt3c
AAvdt4Le4PWaOjxglkJf6UnMxBOn12+FtdETFXqN/y3EWA9wlnVWt8j/4Ju07mUMFQSQqn2dGZ6m
+G9WMHxq1C1Et/DwQXjI5C0j3jdstEjydE4RwgjRlyrFBb9/DGTjYewAD9X54/19Ep6KC1sr716F
Nj3eDFuW78RuFY77ttZf+tl+TPDC/TRvRVrCxRm0TShuGPz3ygtndltOcg32LuyfUgAi5bSrLYm6
w38oBCzDOQugkHmnNeOYlZiAfEIiutr5S5Y+auX3Pv5y/9sJvR0T6qD7IHahbnl9+opAS/tgWUqb
BT/R0DgUkvH9vgnB6SO1h7Edon3KvusEEdyEL0u86csY7yO/Q0WgqK3dajA+NqP9auXSlylGxuK+
VUFcdWV12cMLV1HQvzOtAKwBDawPYMeeOKs73eggz55/qaP0lwRNfRFuwUUEtxlmLjqjTEWi57j+
nnlpDH1qJ0z62s91mbjQBZt0DO+vTXD+dNL7fyakwYCtp2OByiImENPuh9CGAC5gZCJ8mCLeyGoL
Diw0Bc5BoYpnLhO5158xysayUlF986yFYCoP9o36Sx4Dd1S3KIxEx2ShzLSpvxL3r1kG/SSu5Tzs
IhoGhael5oPcMrIzOcxolNJBjaNTPDQbp1+0W+w7S6P0dFt8mlOtpwRQRp4ap+fRUZ+Hpn4fpi1/
IQprwIKCziQRRNpljXTO7KGyUCQfPcl4TAzjWOofRnXX1DZEkU+98zmov87wrGr6xrMs8IzwyZBG
008l213HvVnulEOcaAMYttQ1hu+p9pxJj0P+UAYbPliwe5YKsSduhCTzhsHaynotl4NgAGfvSd3z
FENtN39T63M1/SEX1e7+BRDsG9ZoSjDnjgteF2i0DDG3XtJ6L3PCVyk2z01uvEdtf7hvRuAcORXA
V4mhoCNWV5HaWBmzIfVt76Vp707hF2cLRST4alcGlnVeOKnYt7PAmgeQssVneYC2I2056R9MOT3Y
+XOZb/EQCM7Dlb2VU2z9NhwMc+w9R7LcSSX94m3kFxyT9syE/f2vJ9gksF4Leg6EPzwoq8UFDrIA
dlX0njZ8UNpsX81fAnWrIiHwT9CM0y+CMlq7bbepGTM+eq12nm/u+4LpC91wlxrnZG9RHwgGeWBV
ph8MUR3FlZsB+ylJM0XJ1Naz9R7oGnp/1dfc/9tXvwzpe1K7X8IHUhPrHP6U7F1oHgGsGMHD/W96
u1zeaghsFnZM6pPKagPLxgkpf4atp/MbUv0xDg9zi3jORsB4s3U8nfAbsVSa0bAOLef24lyadPcz
1WnR96sL+Yh+QeFCbKe/lKTXG47j5o5hamHGA17JhByc8dempiAN9aAqpXNkdeGhU/riOc2lLYIy
0YKIQ6F5ABpI9X31jPVZknQD2aNnd6MHrOXZGrST0qS/e+RZjM1kAXP9CwPD2kyEzGg2RKp/JnQ7
O/3wgXqm6+TGhvu7OQWLGQjbjQWRp970TEq1tKRMk/yzNtY4imFntNEHgOm7Oc43DtyNx8AU00b/
0LoRwd3Q2dSp7veJE3h5nsufUif9hRSetq9GfXLt0KSZ7jtbE6eiI0HAC6ARXB6l5yW0uzh9Oj1m
s1LqwIun0T44vWXu5yD3D795lZaVIR+DeoxJ83f9NjpKNCWtZQSeo/5qpr+m8lspfxvzv3/bCuQY
IMhBysCZskZmpsgUxK2dhsCNlmGEXduCyTGKfRtvRWo3b8kSd15YWr7qxVfrojkZZZApXoMkDOAc
r1en2DV6cGtGdIxV61NWqj/ur+62gbgYpRQFSG5hnl93eEt7Vhq1tgKvHRPgPo65AOPM8tDokvEp
ktTBbaYy3kVKztSjjD5ysTBxpynEql0a1envBsbLz2Gyk7EI+MVugCBOnORZKDeBVzigcPOPzHi6
mv6n5vy6v26BOwFEQ9MZ5Bxo5nUCqLSTqoyoAnqK6cOXHmXKCcaVYJeXUXu8b+omj1mWdGFq5Yrb
1DadvpwCb55gxp2mfFfMKfxaIJLSet7NyLbOMzq1fb3RvBeeJ5syPM8r3ADrk5vF5aQOuiSdEwPK
4Tkqf5H2LBnHGxD0L7AYf7PpiG9soPDDUvanaoX8Fnnv9SEeqzjPBr0MvEirTtlQgriv9j4SvPc/
qsCBLhIEOthSaAlvgCZloWV6ZYaBl4Lj3s1To3xIJtSVumqaYFiO7NN9e6JNXAohJIUAHKmmXi+r
WHjNzBlfg8gk7LbQV4AZnYoPffcqjYe4OuQKo4lVNW5V4EXfE0LOf1jv4AlYQxZyxh7VMFUCT8v9
UzhFiVuZcBbrwX/4oEtHe4E1IyWwBtAQFlBhSILQq1BAroLvjfXqGGg9fb7/HQUvA4v518zyWl34
uJYIUBpLie8YSgjapslfiFttPK7CT7aUoJfPRTF/BRZIbXnQehsAV2u3h9l6rWlkZ90W4E+4kgsr
q9SiqtKum2hne1pRT+dkrtPH3Kahff97ba1lde4aX5nLfvJZSwCz6IS8bF8QOLZk1/cNiZdDkxPX
Sz1snZDpjAWSLC37PzreIBsnJWw2/JFoLUyG0sMBGwxd9GotVWLFcwNu9mwT/7hKk2eHcJjerFGV
N06AaDF0UG3zn7WQX16fMoRl7BBOBf+cBuEnaKfOU6BuOAThYpjWWOa+6OqvFxN2OAOpLfxzVk/O
vtGnH4M2Bc+Mg21pU4pcHSGvtSD1F5Lr1ZVJFgy5Wob+uWlSKPzV2jgVKFBOONedmdr2xnMlWhjP
PP1uutC8wqtdqse017oaz1qPxzZDIdJ86KkF3D9tIiOgeBgiQkkH4pPVmzgRe4OjCwKvS3J1l/lN
ddBHc3SNLrcP/3+mVg+SNUmJ4RdR4Mk4GisFDv9TLh7v2xCdN17ZRRMFpRIwX9fnrew1I5tLk1Fd
R97FXbQrtsSfRYfg0sLqEJhBrajByFs+J8dxUHbRXB4Qe9hp44YfEO0M9xOWgiVzvHlYh87oUa82
yExKae/P6oe0fS+iLYCOKDRhigZ8E4kw0d7yKy6egY4ltFGUE5rkJdIfiNmZp8BCZmeapIYFhtMp
jfoBBMRgZxutZOEKyRrggwY8efOiJjEKsEOdSOfSMkFqFrL/lMaF9pA1frpxl0S7ttD7LGxWhA5r
YnxkHMu8L2fpbIzGfpC/6qRbUfInx+X37xNJsU39jrSS0cPVk6fOysiECMQLE1PY0jzt/Fl7K4Yf
94/5csiuoEzwxl9aWT15A1B6edIlC4Sf9iVzsmOBWmDkFOkuyAYo/oeNVQntQWJB5wR6iRs8TCUD
/67Nwj77hn90OgjC+8TNF+w+ytmPakul6P4CBfeY+A46HjgKgfGuRxMMS9LyMKztsxUPf01Otpen
6o/7JgSnD8/GGOoysUOPYeVeg0ZnLm0urHM7g7z5BOOP0W70I0WfjZHa5VmilHtT8W/8YZ7iPHbO
plTEbp4qH6SQGY9Oz/4wLL8nn9rie/2narU+GZcmlw97cZ8bVasg6Yic89ANJyltToFRHMLM/jDQ
FlJCev6xfQrj9kvXN2/yPB6GMv1oTuFLrKaPBkzAzBlsxAC3GCROK8OOCngR2P44QKvfNIazBlcN
nmwIPpVS5A1Zcoj77Kn15/3Ylz8VeAfoiAx7LdQ2borAv6kGmRf+zeKFW0ftI6Z8hk+dswYE6aSb
frtr1bQ8hXXAjHOGHnGJxCqzg1tENreNimXV/MsgyLCOvMj1quM0sW3Tl5wz+kv6y0yO/jA2mfwa
QWH60ldGjMhMEr5Ap11+zOAXOLR0Vx6B+Py8f85vi63LD0FwgnNI6R3vd/1DRtOK2qhO/LMZwaFR
J43uBnOJfGw8KQ+RlfTfsipNXHPwu7e6CeuXvGYSNYdF7LPfqAWaUXG+88uxOils4+iGtVS9MkyX
fL3/Q4VbdfE7VxeyU0qg55HvnKlOh/BJlZNb8Ja/txMTXmVrhqehkY29ExZbeyVyBZdfaHVplAqW
+6qL/HMLpbUdPqVMSUjJ/v7yln/k5may5cQm8PGCZbzehsRCZXMIA+dca/rRQV58jLZycfE6/mdi
DVMZyqDLiRbs8zAnXzKawQqCC8OwGTSI7MCcRFwP7yrV7eXvF04mH2zJNNvQOffBR1DnLiXMY9D9
/P3vhWdmDJte6a2kVKx2ejoreLIcvT8tWUi5P963IDpw0IlxK0i20MtZvdWWk+dGnTo2E6EWbB+l
GzvflO4HyPIDh2xnRYf79oSfjQwF1AgKBDczmbGj+348yM45tXXjwFB2SYRQgwKz4nTL5y6XZX3a
wM/9z9bq0iNRGZS1MjjnUbd/GqHzwvzbq+5MSBiVtDoMb2hgPPdVdyjkh0VFcOrV82ipvx93LXMX
+B8FIUfSmOuT0ocNVPXTxCbCGVO7eqoZ39EKAJNZJtn3WYm3dOD/ebZvFs4YOgGSuUzkrDBAeRC1
SQzH0rnprOERnMSXuVSVHcjX9LVP0uIgN8m0ryvTeEcYUntM4bVkpg7Ma8/U/zkK+3wRZ+ofwjnr
TjpaQ8dG6xbhVGfYOa2hH4ck9PdFX6kvOMvCpaEWPtw/KKK4YWnCwXS4DFKto5+4laa2ni3/nGjx
STMfDOPBkKsDUgOMwG24JUFkzLv8r63lklzcZWVAq4demH8OCqv8aCup/9BNQfjDDot2V/bV1oyD
qM6tWpCa2AtaYNGbvzZoN6MCGlH3z1IUTJ/Mok1eJgvC14HHdKfV4V/97Juv0mRYZ9vK7b8nSZYD
N5OV3oPDYGsGVuQDCM9ABkEvSfNz9ejMdhG3RhVK51AqvlU+Yl9lfmgLqDPh4nHrrPwV+VtQAqFN
it0mgKfl2Vm9BFav5m3Z8skH6SWs953+R1llO6knkv+rkn+b15Lnn/lemTIwORbEidffu6SyE1g+
h0mbz7P6Pe5j11b/y+Nm0xE0kT1G0dlevaBMcZW8NbF/Dkftlx1Zb1ThNg6qyHtemlj+fnFQq2GI
/SzAxKS8OcZTMJz07nz/3m2ZWO7lhYmg06LYsgL/TPfnKWj8b3Muf7BkeyPvFYaG9qK6zjTK4hxX
B6Bj8yEgKP1znecfQr10K1jn+nH8xEvVupXNY9fN2c9uHvdB1+zSUtl4+UQO5uIHmCsnOZaGBG6M
H5Dl5CVB9TzmxsuQa5/SYNyjhbxVPBXFPss4KMyEIMdv+DoSB/hCgf4TUi3WMQVfPZlbQl2iSwXe
iQRj4d8hU73euxlKT4RUbExEZkpEG2vvVNbUo2y1ylPQJe0D2Wa87ysAZfdPzbJb6xeH8TBuGKEE
SOeVZS214iy0iR7zPv5KecjTY21fjuB1kuLgTJm6k6zZzZstJL7Ic1NWpazBVJpzM+PatNqsWd1M
bTWZ+odU0nBavGMMZ0vyrvab+j+85cRhDHBQSDEpGF5/YaXFc8cRaVykfQ6iX6HzIQ0+1+X7/a8p
OpoOGikgn+h0ICdxbcXqlThNB9U+0xQ8KDjioXgbive4ylxF2SCkEl5ExlKIEhjIpgy22rp6tDSe
2iUClIPHIlH2atQ+Ad57bwrpo+0Mz4qefVSS3twXrfpVzreGwkRH59L+KkqrGy1tOVf2uW9LN7Xf
s/nk1Jbb9x9KtJXDwRumH/c/7z/EH+vTylz2MmBIRkhoff19fTYwavPUPktyFSEEXIP2CYo5+ohK
iP7DUTP/TYl78sEy8sPX1prmU1P78asaJh0qteHXfhoSOOm06s0kdT30ZTy/ZaHPDEUa/lHA2XRC
K6EmzhzGDSiN8GgA+VsgSoAZ1vX3vnIQ7LYC+2x01ZEK2GnwUXstTjrjfIDk3ftfSuSzeMpA4UNC
Dp3y6r0JC61S+jS3z5WjPfp18840w/f7JkQ3+NLE8veL96ZRkSKrrMg+637pMrhAOLjT/ed2/Hzf
juhdc4i1EE0xzaWCd20n6KAzh2cAO5IV71LTkE51nI+H0pHSx/umhHsEhgG+BjYIsMu1qVjrW4ny
gX1Wy+a17LIjAdZTn4Yf5yl97Mct2r/bsSiiG6YCGeWC8QPiqZU9Q6plI2pr3H43JT8nqmq7wkI4
yh3lQTopraM+zeTEM51U5hqqFnnNPKEQ7FYxU4NhUyLbq6XyhmMRfnDanqDKDH6asXKVqVQ0Zm9S
+JtV/QhzxtEs9/XWSJHIe4GaZ4SXugujpesGUVnkaqPMDnGyMr4ZcfhDY1LETGEMjSQohmmBWllz
gInoY5VrL8W8BbkUFfZoHcCaQZIOB/haXUrtk7EqC5MytGm7lvaqpfGuaT8xM02DtD9WBhO2ubWT
rY0XV3Bvruyu3OasjkEppbAuFtb0t1NMX0vFfhjRD3RbLd5iGhLsJZUzQBvM7IKjWE9QzrU5MaNA
Rb8Myk8GAs+TITduI2cP92+OcFHkreg7LjwP65gMqMRYTBY1fRT7zMcwnmp3Dmd/r1vDF2eMzY2L
qgoCJlA3MlNNC3vFDXtTUKmd1VkZTgEU5GfDCIO3VO2Uj1amKb+i2Wn3C7n8H20FQfpcqGrtQpwV
vVJkZHv7Rqkfyy6yX+1IG/ZxZAWPVSh3u1JqBres9W4XVPLotnVi7cKmHl5CY1a8Ua8Dt8/aZmc5
vvO1ygkFyexSPmekHO5/T9G+LVqZ9A+gWr7BzDraHGRmm9jnqEfvquLXHxLr9x0rqkDMCdNMp9mz
voEFD61fMT5+tlHLCZzxmFVvRmNvvEQCn7poD4HVWArZN9ymtex3SJXENhlc7Q6h/uAH+geAk8cw
iSRXsaSNkyh0LAvObhFboI26fmhnO9IbeB6Xwpj0rY+0T2ZUPo9J5k2zigZHFuLZfVeupUMU6x9T
J9946AVPLxoF/9pfju7Fu5jkfiJHMOWcx7Z76pPguTWsjXkg0W0DRLiQ8QB8v6FaGIJ2rhVO+dlv
cvVJctT601h0zLCbyf8h7ct65FS6IH8REiTJ9grU0qup3uz2C/JKJpCQ7CS/fgKP5rtdFCpkj+7L
lVryKXI7W5wI98ZkI91Y09VPAgrTBEwSo/LLV4STvqcGQx/C0B+tDAi+ZEt3eSWWRGQO3AgwIyus
ksSdSFtWiCVz/VHEbwT0HKCbqyA9qsovw/S921rCtQcELTpM/6ODu0IrqXmlPgo4uSIVeyTm90QT
t6VwR9+soQvQZrG109BvuX6t1xbyo9X57x/OhlcXTDQayuijMF6gUvWlkyjCXbexupSgAQdXMbCm
1pI8r4hpygUwIBGduiCLB4gRpb42vYv21NGnrklDNW6EgmuvFQFRA8ghZuXiZem+apsBmFLdjZI0
/e51xnOte5PP4i1m4bW3BK4aM/jQbQHZ1fz3D8tnCU5lhmZ8NHD5w7TkTdFnLHBM+5eRogcWS6of
ri/m6jGZGfrmibW56HVuUSINwdns0Tt24hEQ5FaFXuzynclSEeigld0liCJCReNqwwOs3HEQdUBg
HcMMc66zyO4AGDdBPZA4Ud+PBxCS+qNh7YoRANuNx2Rl8wDZdxCJodiNaGzxXtXosQ5TSqyIWkNU
mdnLoNUvbb41SnBJpgIMN8onmFNDx+LS3WgQ3pAyGWhkTEJ/HOPJe3eLvPFbWvUzTTkLncGu790C
Xs8UhQ6wsOEdoNfED27n4jGozeJQefZ47w2bAzFri4CwH0gO4JVmnPv5PqOlUemT09IoGdxnrdKP
FrjmwWofb0H2V44wJGdm4BpGpOb59nNDItdTGdsFjUwI6sKIbwGNVcPLG/zgkC0tqrVDBDYJNO9R
Y0ETY3GIphxqgkIJGhEtInURmpgRdOnrRJ7/+pogUUAxEdxbM/RhcTFdt2gohOatiHjPzBE+0R8m
/TWj96V212nv142t7RUSEyiGgXTyEpgpWVbalZdbkZUMfaDNyGCLdyBxqpx/QAAiN/vP1CJWd2Pd
JhjJtqJ0fKbyCWK7G4/16nGY6aPnwt/li4aaXO8OtUejIXcBXnMVD3Opq5vUMSD+01vO/Qwk2XjU
Vo16czCGCUu8LYszaIu8c0EthhuvkzDOk11Gd5y6923xxNIN17DygII6AT4dGG6TAkR+ft4tZNJF
1rhWVJDiN2UyKJzipq+NN+q239RQvMQV2dIpXjsgCP0wcQbKSVhfnEZIUajBEziNGOsNKhEZ5Gg6
RXj9FK64ctTSUACHC0B4uwSHFrEokqGyKEYOH2XPfXtLNWzFj8MAhhtRacf4/AWdncFrZ0L9NOrA
PKGE5mvcCfvmd+889gX6TMnBG79c/yYyl84X9TXkG0gWZzzdPPd1vluSd00nQKsaQSi5/TSNPbvl
LLMP1ADhoiVR0LRtgCimdNKDqbebu9rtmse6VCRgWfpLOnKMMswG22xfoieNQDF2DnJoADcXYDT0
gafGxPf1H726ETPjylxYMy5KXbRPCzQ18cYlVeqnAqU0Cl2PDSNrV2buAc/1NMROyyEhokMe3qk6
Gk36Z0VwUx3P76vvpEbf3eg37ufaF6GjD7IvwK4w1bU4v03ORKIRbkWa5K81NMpzfQs0suYYPppY
OH3GRr3VmphGWU0m3+u1PbPxACAQ2CW92Lgqa6UWYBQwBI/pcRMAkoUbMk0tjxMk8VHSJHZQqjw0
tfaOpcVu6MyvWm4+cFHtSMHfuqnY6FetfimeAgRqcLm4qYsjPQnNGGodtsu2Dut6bHYaxr2ikhrD
3spVtfHgrT0+yHL1ueIC+Qt3sXnSom2by8lBidqACL15GBQBNmPcOCNrUAG4DMx+ogICEkqysGNM
EJihKdY0F1ZuQb8wFVE1KfsTdKZpOhfAzUOjKyV8ztLq0MR6Gnq2iP3BYVpQ6SI/QM+Y7Z3MGYIM
wM+QgnPti13X6QlVKdTCavABlwqKO0kFcK0Jsuf3MmfxzfXru7Y/gLYhJkKQBSLnRTcvBaSPGXnj
Rl6lnVhsP8eWPCbAnaZkq32wZWpxDB0z1lgmJHCZosTsmRVOroR4OTIk9f0fPgqxCV4KRCkX5RtV
9BWgjCitdKl1W2HiT3d2XWs9jIm2Eb2v+Vdkef+zNH/zh5QIXMamPkI6KWrab0Vh+L33w6VjiCEM
32x+pvnu+oetPU0fzS1OnRuzkhcUDZjcJuDsml/443ULq/fnvw9akt8CBNk7jMGC9F5H66vOqe/k
W+2RNRwHuCP/t2zL4q+oarduFDDBZjPCVclXSqcvqVvf9yA21d32mbrVLxlrB0gN7aDl9FCSLVKB
9Q/FIw8/C5TRsvyWg1GxdcnooDTrPaaVc0i85F0Ofy1UjbQLQxj/MzPv6IcDkmTMpMAxoTIL1oLM
Iz+o4e3R3d84h6tfA32cP2U+82JW1/BGSVytcyKefC75V5n8zvlGX2L1+qJq+0dFFW2TxdlLmVPY
rEcHjWkPVomREgtgkPSF5C/XT+BaBRGzBP8ZWriMTHYtZg9RzI5VHVbNGLhuHDT9pwqKjkR9BsVp
2zl+A8IutaXzvHq/EGNYc6MLp2LxRJk5JreTxMEyxs67TPvPUPzZuMLrn4eewGzFQsXePD8RVsOk
YebEjhL9PUnY6GuyagNIIeS+zRsgeUGp5ahPotRueuhqjYBjXl/gtcgWyQcmrkEoB0DG4iNjqRcO
tOGcaCA6VBH1Xn5vNVp8LltneNI8vftWTMmwS1XT+jyNp42IYLUSgQsxIxmhTnVRzsxR1iepkE5k
jPYtK7MD+vZhG3eBQeoXz3EOiqkfMkl/mmNzAwDyKc37W1f0mKTub0Xn/r6+HPO5XQbdgNJ4f6qr
M6bqfD+GIZm6voztaNK6xE9Z298nJReRnjbqqWEePSRE/kPz/o+qJ8aM8PRcQMcwIF3kALrZEQEH
EsjMJJAttPPTon+a+knfKVLuE6M7svEf4DvQ3ACOBuhA8IEv5yoTz+V6PaGw1RZfW/oDnVYbHXHb
Oypr401amyeAKbA9I32a58EX6Ywe59OUd4YdObkU0hcad0ND1QAj8kZ+m1j1BheQ+aTSm93A9PwW
RIP5/WA18tQNfX/TpkwdK27KQGnK3lW5fbq+9Wuv5ocfuAx+bJZqNumwC8pMb9sSco1F40v77ycm
scHG3Dy3ka0us7q8oXrMTLzN4Jn52tD4NrbLLzGYWK5/zNo5xpuC9rkH3ssLxYMcbSRbs+HQPPAa
iEYCBa8eazv+YRTDF7OWW6Cptbfyoz1yfm+c1rNabTQQ2U96CJH1x7jaKv+u7g+gnvA5QOOiIXZu
olcmVxYU3SOZub5dfrONKiD0cH3d1vwaqCdwPEHPCPnExXNIM5CEJrxBxiBvSmjNjEV9rFINNKxb
+IbVz8EwB74HU60XU/ViagclrAGtZ3P8IRXqgZPzjJrwxgdtmFmyjoP6LR2rGmYMqqKK8iOy3J1p
b/np1f3HRMifntGsK3C+ObzIxppjRDsy4vFXkpf3JKcbvbzVIz0TdszcYJdDfgkShQQZEeJ4TwTZ
ZPogy5UM+Aw3uaWYM7l+EFbWDV7RRMUKun/oTM2/5kOoBtIYw5BzLC/y57wYfNIjr9sC3m0ZWQQ3
epJ1fZ6ixk6YONDpoHo0fr2NIH5la4B2RVaKIiMi9uXDK+zCJY0EuMPT+1dQt4FYn20R+23YWL6d
cYJpxXoCjmIs4uekVfduNr1e35CVQAWj0g4iaIRLQEcuXpgKqsPSEIUd9bLcQ4Turm+Gp7EQYW8C
5O1O34BFfsfAz4bfWjl1eAlmUIqNd/sC3MANDGs3kOCNxKDfIPOjPkaxHgzV7U3WHs1JbiCH1/zk
/PSAIm5WTETP6fzgVSzTO80t7SgW5ImSz5L9SO7tfAorx2ZPsZ6w2zZngKt5HQaThREJke1jqG7u
GM31b12mixvA0LZ2eO2ooluK24BLDm3bxQUndVdJgm5NROw7LX4fIaRtsi0M/epiQ7jRgnDIDAFf
xAgsNUGJ02K43wA8ZoZTHSY9f50K5w27cGu15sbVWDtTgL2i7D6XEzEjdL7WqrK0FAGWFTW5aP3G
dkM+Ne/ADe6KP/KQ2i/DzSwA6reigBU3g5j3P8OL1fQGD7kuUajEg4hnyLqgt0CTRn4MbhxevzZr
NxOTyrj5OEqYslp8ot2QtlfdYEbUqd2gQRvzYIFjaUOPaO17kNk6aDyjUXqxkIbbDUbelySSSFhG
07lxBQEfpdaEeN22juL8Ki5idJRyADid1aVmj3O+aynavSPAtiRqlJkAkwDmcNP5XHXlO8g9TT+3
oZtVI2u4vpBrZ2Vm+Ua9GRDfS+qdjCYjzUYTfXV5V+nDzpUAK5jpN5AeDgEEn7+Ynmb6XQ662+uW
17YQzbwZz+WgXL58EYDdyoByT8xI77oXJry7bBIbr87a7UaWDeXemXMT4uXnS1pwqAYwl5lR0RzB
Z+THWtix9+ufsbZtM3EuiqSzfMDSD2FOASVar6SosSCl8o1B/BCQJvZJYRe/CbiqjjmmGsO4BCPK
dcurX4dnC+cFAO0LX16UjWVKXTMjoxn7r9KtxzcXUqahJMMW9eGqqT+tIvQKMAy+eMHyyVbE0Soa
xVn5wF1xzAx2G5fpRvll3Qz2CTAdyPQsr4CROk052jVaIPVDpW67+JtrvP7DooHYENE28BYAC5wf
CVcreFOmnhn1Zf1m0eHo8fhn1bn/f2b+tCs+xFkTKrPxUNtmJKDEGpYEQkMK0tJIDdmWCvGad0Gv
7P990Z865AdTjZF1XFcJQA/croiPdEI7CqekO9V0WaALdCMGc9xK7te2CjAtMImgioX4Y/77B6uy
U5yOQkfbf8q/DHH1aOZiZ4Fe6u+366OZRXZkG4lgVmnSSGmiesk45aElhPY+TEa3ZWoOtZYPMKCe
yF/xVEAXdJEkjYYuTJMlVoSqBvV7Tvt9k/ImqBwr73yepOW9mJTal0VVhm4T24GU2hg0IC1EVKOA
E8ja7NiCL3E3JobV+YOu54emG8uAlHpz64L2y0/tdvAnp+O3dlmdUqCDP+lpnYHAxoqPCTBCex1D
jaEqO19kEn7ANvBs1faPuDGhYWFNbRwMQ2n7cIG57w1DFwwMeu6aIMTnpf7V0nTtC6I+stOYau4b
NaJdiYo3cNYUGFJUxQw/s3Tz2YoTw0854yEt+vamtkq+1/t4K2Vf86G40CiOoI9tXTSxy4qPDW0B
P/B0LzRNTKlALkZTgJVnWyq2azcB2Tr6VYBbA0S4uNt56k1p7uD5KPv2HlCkSJZxAhoq61PRu1Bu
sbYG1dZcGLJcFDkBM4c69+ISdLRNmk6jZoSE65vjqD1SkL8v38z0UP8zsbgAHk/ivs9NuDDDCJVh
PXmjcZzbZtfv2ZoXm+fVkbKDshQQrfPrPJXZqBWdY0YghHhrDXk71dPBFhSgAwZZQsyH+Xm2BT9Y
WT6w3KKzCMsIP5ZVSRBWQhLYlmakbDcYXO7XMd8IMlZOHyKMuQYNiiDIEC7udDnGnVaOrhnZrvcj
Ia3+3JlC7oTU6I4Ohr0RMK5+EUq+6FIgkLvg2hraph+7Hhgvx0x3MbHCqt8IaVY/6IOF+Rd8eHcH
6Nd5Qw4LHYufCss7dhq7qzvIBnXFX6uHwD0icAIWEsArnIpF3zSzFeJ4ggBDpfG3xEYLeBzkZ3fE
Bb5++uZ7snh50crG2QMRMLRmltAHUC8NdR7HZjS08pcWG8x3J5P5gtT/ZAl7jcuKO4s5yPPlAzNq
RyEQSyPatG80zXauKNA+dzcysD+CW8svmolt0GIB3fAFJJ2SqW65PZCoHfXcV7pQd5jAsnau23QR
by0rLMpO971mMp9M3nQvlj4q34TLhixTnYLw2XYqE0I0Sf1ToNWLtknc74nVjl9yd7SDMW3ce1PW
aB64Ggi9TZIFRhLLZyxldicmPBaUN1agzIod2z7GCAHEMcWexLS4izOUUH1HYvTEYdQ+QrKj/oRJ
ofzOS2IWquw4td1NDeCkm4RuHgLhe0jGPBzB5qUFYxKHhe3epUlFH+AwkMkKWYc6xjKeGPjaglLT
6zvD7a0ToP7JbzhKd2d5abOv02Hap9WgQt3qrDc5wDN2dsUDoISc36p0OATwUuIT2Wkhpc24M2M3
36N8xJ9Gbpq3XkzqsO31LUGltUuF4t48AQ7qMqB7z0+FSKjJJZLNCOSxfm08ue6DKL5m2cv1Y75l
ZuGfYlVNo6lgpjdq3yJPpvM44mE1ErZxn1YcoQco5kwgADwcMp/z78EsZuEwLkmUghpNVeJQdsZR
upg5KafKl7F1uP5ha88eFAPBEw4lPSjYL/wg9Hx5ZRUmwbh0G44Wf2zSdKNMutZRm5U7Qe8OcVf4
94UNDIk1bVc1RqS4bb3Eo5fsnLLUX/OxHsJS2tkbpP7sUJdUvvSaSm4KSVSQki4OhUDgUzNevxaV
7j1gsoe/Xl+AtQXHSK6HyjpCK/ib8wWvp95MhnQyImZmB+4JN9RJ90DievRTKe7aerNasLbkIFED
axPAdPOE87lFVwDTp9VIbe0CfWLnO8tI8PffhPE5aDFCRR7wyoXrFI7XUg6V4Egbo7T8aiRuINEt
nehtN2wRoa7Bt6A985+xRfxRD8Wo0LElkAaA/pamQDOvVSTGl1kEmHil7622KI5lqiQKWkByGXM0
fP2D15YULax5cs4A7HLphXqbSpGQ0gTOpfrdmf2nrtziaFg7J8AfgccZs4/g9l/s2lQJY4RYOUGK
ER+VG0rdOZbFq6pPmr6FylhfU7TikEijsAn2jvMjUvYKZDq5MCNJ2h1C4xeM7ewxdHlAu/BodP2n
FNy81BZJgCb1xlO3NncKs+i/g2cS2by12NCxbTKbl4hbzSqrAfSidy1zDwSuPQXV8tRklm9kEqhT
V3sno2X7zEsOyLFGX8yTCNd3dn0pgGVD0wOjyhcCi4R1HZvgUCM7u63R6I4tPIPJdyBQwxgca8TI
QiYfuP79ut21B5+ieoz5WwzPg3bhfAeMMvOoBhhTZKed7Q9c0EOrDHDl6BoGbN12i0ZiPj7LqAOZ
AkgcKWpRuE7n9irhTHUxEYJ6lxUy6G2IRA/6bHf9q9asALEOhi40ey+n31QiBRljYUUt+w5lpQBU
V6ExbbiU2UUtPwWKpvMlIQB1L5fOkXXCAHG0Ipa+MrljzQ48olk6BHwEI69sQxdAhuvftbZbaBzq
mGbAE37hNeHB+Dh6Pb5LR+LNK5TLmXmchvRdo/mGO1t7az7YWvYvAUdIFfJzK8p0A0xKfAeY+vWv
+XPDlisI9ou5xAoeD+R254ehGZ0qF+6EutBQ2J/awhn8EZhcyyfa1ElI9HQ/kl4WxynWJ18oOwn4
kN5m1sNgUvAGDFBjCOxKWI/QsMVUI+ljGiD7qCu/VEYaWdBm+NSgBLnDXCBKIVw1u6w369aPDcTX
cLn2D6U77GZiPU6iUhnfq9G2v0gdU9CJ8FRgUVXuerMiT7JPez8hsh58p4wfPbwOspNBkhy09pA7
eveLgdv/RCb+k1h18sYKo9hZ/QiGegkBUzdX+R2ChswfpnLYk3HqfQ++66jHab5xp9dOP4bWActH
MIKa+eKOibTzhoqMqEhNieXnZMwBIEJEa7KNG7B2HOGEbFSvZ8H5pa/QJII1C8X5yMPQ2ZOZQ1mh
H+L025QkyUtVT/8wbYCGClwF/sM42jJVxtiypQwKMRHQW0B5unXr3TDU5UZmtPZV4HucOx2YT7oo
NCCGAiU90B2RlmBYV6PsARMABz3p7lGoD69fgVVbKE4itIcrwvt7fgPMUYFpBuXLSOvdOkAJQtxy
I64PU96jCEdApnm6bnDtbAD1BfprA59wkf6nvTGMBR0toPrcsG40IBLsmxRkwdfNzDf3/GYbqPcD
zYUoeCa7X3yXoY3tkOcYR8jNxLnxOvRnGDq3agL0Om/d8Y6PQxfWcrB21w2v4PpgGR0H1FPwAy6e
SMvOKyDgUwu15v5Q6jQYKs2PawferGnvBYRucDN0H3wSXmD0xXdt+nvCPFjGCUGxwJlLfUuXqpta
lw42jfRa3pjwrj7E6PZ1IZ7j6q8V4DGzPjMiE3R3AM9ZcqNiHJlRwdDaGc0hmEXQ08TYe9OW+vOl
qzsz4y3KLFzomF6aJAXoNG+dQ2XFAkywRvE2soJECScZysB5y2+mUqrfTjGy141tvTy3+AWIpBGp
YBbtMvIVafV/x91i8tK1bxhrAiIQ4z++nYhAKBVAB9jnqBmkcL69se9s5j+mW5zGK8caQGVMNVgu
AJvWcqyhrCxQRTnga+LwPLn5fTpqX8HfCO0psJP0WznyyjdjDhMIEhwikDUtnzutLqycZJWHmZ44
lPGhcOV+iLWNqzofx8VVhbOATN2cG2P4c3FV3bbARKrbiZPL+xtMKwfUiHh+QnQV6NN+Yxvnf+ya
sUXMbQwD1Yy2Faeu/IGV9hugDczqgavk1kbPLslRU+uVnItHftN7W4OGa68DYF9YTBDpoKq7VOgZ
aSpK2UIOSK/2VvxK3HurAoz6ONPNtOxG0p3FH+gW4fzqEs8la4JyG/zyvNEfKqIQVzI7Ai2XU6o9
9PYUxMULiO2POihlxmQDNrNyaHA9AJ4CJTu9BB3VNYrMfHSxgcA0Gy0EO1r4sPfr+7hmBEXQOWoD
JRy61+cfJLlVqxQTNyegqMJ0eHUxA4ew7bqRtVX7aGT2nR9WrXIFxO0VzU+D6oIy+9mMHgKwHzw9
2O7G96yei4+2Fm+2rjyIrnHYcqcKPS59p6E8iblzX4HbmnVq37rdN5JUYeKpSMvRlvr/+9ZFJOwA
cuvR1M5PquFBBomIur2X9SGpjjTduIOXIQco2Sl1Hei54BosXUbOATggg5mDyQXVU/OxdoLB2Fv2
hpnL9OHMzNJliNwoDbh9HBFGfC+t/JZsJCirhxCib6DpRz/+IpXkRGOCVQRrNn5tTfAVud+JvtEt
WbGBcUpMIc7dwdnM+Rk0m6rEJGCen/pCBg6Yt4rpxWN/jSmYBTX/M7K4TYCq6jpQGPmpLB8z/nMk
t+VWT2btgMMGSh2gooNE1xJvXufg7s0qie1A+mN1X8r4tk3uCmQmnf3ddt5b/ajpoc5218/1isOE
u0Qghq4Jwtslo0DrSt7EChTWyD2IunHoTTN8qz0ZckB7m2kj8VkJU2BtDqRnFRloS53vFiqpjcgd
LCQY3Y9G8ZWmbx7GhmX/0yo+5+ltEf/L8fhgcLFzo3J79MfT/AT66Z2U35rmpoDG4fU1XDuDqG5a
6N/OgYC9eAczT85NyD47WePnnr1r5S+33WjZbZlYPD92g2lNsP1lp6nZJZ4Bru6blv9DODNziCCx
mkmr0PA83x3TVoZAVlKdCrfZG0oPpXtXkXZjtVaeNzxtoMMCp9M8VbM4A70WS+CHmxqirn1o0mPW
5hh0+AkRlOu7smrHA+8yaogYUV5G+UwbqrEsUBalXu23yvNd3oVFovxG+3Ld0srmYE4IDxxAfhil
XOJvTasVadzp9akqslCm3zhKkW1BNtZtpQAJia8PZhYLV40FcVk74IMMGbI0RdGsBJCwDxJzl6nu
CIJUf6hMX/29ise54cUlUrUGjQ2wqJ/yKQsG+1FQ4hfk5h8WkUKHB1SDcxQ2Px0fggmnshK7nLBd
dT/e9nw4TONrXG885Cs+DzqLGOBFhW5Wd1lEERBPNr3RwdkbMnXjWXmI3uZGeLdlYnFT8ZqaHfdg
Atq7PwCM/ElQufrrpULlY66cEgBiLibjJk464UpWnVSaH+tGPBJV7am7FRT/SZYWucCZncW+5zlB
rQ4eHHrSmbpFq/Bn3TsO2FmEeZ853LiZQEEemC13dsoaYj+LHfehpc4vs9etU5Xo1hHM2P3rlGSl
n2oFSF0qmu4G2/mlybTDrLaywlqX/R2dRH5T0+RX2iG3mKj2YlcVDRoTqhjN6L7xvsdr5NDnSU/N
g1Y53hG8mvHLVOrkwU1Y/kaNggd244Fs31KoyCsCffKuKgKnimPfqHUepEbnBYU3lUdmF/W+YlCi
bRKXHpWopn3RW2OA2mZyJICThF1hlZhS5uylTLPmZhKQbWODQd88CtFrAMmcl7xzmgPEdbrPfVV0
QWzb3S5htYe/evonhnHFO9eQGMl0jeSzpyc2+tHgdfUp+kJo8M3/m6Q035V8x8pbUE5ktwD4WwDo
ehAJKWlxm+UVIFyY0/dHJ9V9ayTagWe2Hjiq5qEqCJDgeQVEYEe3hMRWYvuzvZ/fvA/X0U6KdPIK
7H2V/iqSHZRrfB1TRXK4Yd6W31mJQZAL/eGWwc28qAglTmPoVRrLE2lIYKtTpX02p9QHYukm9e6N
LYToyg1FYQ2NM7AorYCkpUehPUBpeUprJ0wN/pi2W5DDdRMoUQLw4gCcvFg9MeUgIHEyeRqqqd9z
mmr7tkjd8Po7sOLhQEkN2hrwZqK6tCwMMG5ond5hCjBpWivkTgktyxYKEGWs3SOF2LC2diJA9AE0
CrBxYAFffBPFjeUQV4E16CxN5JiBZrLVT7FIA0gDbjxx68YAuUYRB7NmS2w+5YXZ5HUuT0V1k+ev
FqKQxENTt6r9xt0cs58Dm+VDh1rg/6zN2/nhsGvumEBtBdYGAElYPPmJFrbuu1udEvu5Eu8JyEh7
8e367q2dejTYgBgBZB40cYuyjsEGAHUGrzzRAvwL/U3dCT+mWtCORz4ehF0H1+2tRCmozUENfvZ/
M+33+UeqmDiToeLi1EzJTlP3Iyj4yVZzesPIEu7VJnXbaSOMsEa/o0l6M2jGQxVPf4/JA0jiv49Z
EiMYVTuWoO8uT0753mefmmn0K2RHW4yBdI6plicDGQtie9TJZ9LAxaKxJNHgXsqToJNzjClUFSvU
/IOiAqm/ZY7aYbK4FhKwrKK7VXEfVAnCH7lt3LZ23Z7SVvCj2Xb8XoC5LeiYPt2NYEzdTaDeeGqF
mQajNGnAlY5qO6QoQ5K0eVBCweN1bC3vUPBh8klVwQVU8pts+a++K9LDMHrdTtNdESaVmwS1Z1UA
RIHuSCqUdlH8dEEhSorAQC7mG2Q40bhVflHUrt+Inm2Mqq8QMs3QPhA5AnOPqsXyvZNZIhIjd4oT
cHeAewnODlJx0ERzGyjdMVbDo5GV7q7q9Pe0zwQYuO2TztI8nMVrfaMotBvgclgoCvdZpzQLzS5J
Qw2joHd90r06eblV0Fnh1jj/zYuszSCisQxhFSegfQ5Fp332WnYXV8ZnT+P72uyDola+R8cjcDL3
aQyY2bQV8665iY/LtjxdXpw1UMMoTvr0rmm3JsS5//7OIykBLyPyrUtIru25opUIjU5lVYTW9CDF
U2f9/Wga/ukPRhYLWXbKdYESKU5i+Jp2NyDh2nXVPWXlHuiijQ9awYScG1ssmesJnXigWDxR9bXR
7sDCE2TaWzHOcdJr6X3SrXLf0N89mHsxd5Qm++sLurpjQGLD54J9EUNP5+/BNJUu7Vwb75vzmvXv
nrORoKz5PXQu0EHFsDH6wwun4LE8AXUJ/n3pfuqnuxikc2n5Bg2IsRcbS7nmf4CXR38KkTtYpxYr
STtiFjSD/3Hmsm2ZhKP+kgy3jfpRtkdhfd1YuJXGAoabwO8IelKMCS5f0mriGTCz2Lg8bnvfHiTp
gxTaYEf8NugyjAAQMAvDJlNRsP1ouk2IUHGAqPpoY3hBy4+e5ho+mAj43h0Eu7UhNrjPLDcPgEbP
A41JyvxOr+RLI63h2bDh5dLUcx4bsPI/6U31gsmSDCQ57XdL5d2LyLnzUtiQK0FaPd6MBncCbjVF
BTpftwy7xBt+1Dxtg0Kv4oOyYwh4t33p13IqXgQZmr+HjiAGwCgyNDkQlqJKdn600IO2W6J11Qmm
AgzuquK18V5jWm7s++URxtkFtAdzZtgL0A+e2yk5/Fdp5/xE89+JEL6X/HUmf25gcYZHR9m1lxT8
pPhnW/7u6zrQt4CFK7PAsxEwOGAQGPCoJbJBpYpJrdIYAoAemQkaUtmxsh/S4qaLXwXS0haaqd7X
jv3q7J+a96vgR9bts7rZeBDmqOk8QJgR4BBqwWV1EUEubtHg5sXUgvDnNLBiX7W6n0HtwLW+dXTX
OSdbj/Ly6fpNmp/TC4voOqLjCAZYVG3P968rgb9uBhMW9Vt3Qt/F7wdwQH35ayvoNlId/2FgCLOJ
51Z0GusZ8g7EiIMJNPedlz47w1F01Uagf/kKQbvzg51F6G2YmtsXs1JZrn1FeSbQvBPxytD2OAKe
r6TciFQu39dzc4skhrjJSLwE5nTzi0ijmB2UeAcBbGqqjWt2GQnPI8XI123gUS7xzEZbc60oRmCN
E3vfZdYTGG6PWrlFwnj5QTCDzjCGmIHWxjN+vk8ytfRpyloD8hDFMRbtQavlTwM0zwM49qqm2zju
q18Fykf01wEavkhsJzkqoaBRFAmtv7V47LuF7uv6j+uH7/JQIP8GCQxGpvFAXVxuy6zAp8FweWo2
3gHs/9Q4dQ7PMP0YYuuumKZnl2153strBZuglp73agagLw48Y72H2YJcj3QhmT9lApLIzk+zGo61
mW2lL5dvMIzNrIuoQoBBY3m7oEikElV3elSMb7F4F0CBXV/BtX36aGBxrUpuuHLiMOCqwzDrcGug
Ad8SpFs3gujSoaDpQrf+/OwRNxWT3Xp6pGgRVlMbTNoTbcJ/+BL0C6DOgMrtBa7EckhlgphXjxjn
tg9mP/sA1ADmYUFusXG4V3dljr6AGYXSynKEAz0LkkyVi2Ony2eWls+WkW95+T8KXufPN7YeYDxU
hYDquGh/mPowZGD2xPfYaQLeFDxyTL+vquZVA3WFY0w0SOrmF4YspM8YP/Z2eUTHxG/Qj7Mrubu+
umufPGOZgRTAU49NPN9CEG86fRdbRpSaTBzd0RJhJZ0tCqSVXGvmbcdTiFIHOjLL2gPTrDRhJtcj
DlVu47mwswMDLJc8El7ezwAIq/0/pJ3XjtxokoWfiAC9uSXTlC+qUmpJfUPI9NB7z6ffj4Xd6Uwm
kURpB+hBA4XO4O/DnDjH23XJ4OTTa9dvlKHXrkggSUjoQpAC1cviiiT5nBeJNE1uPCCuYlOtrhxN
iNu/Bq7nQyeL2b2mjN3GS7N2n8AmK83dWyL0cYt0S0a2uW4lTmCfQbpAG8D0rNX4vHmjtQ+4+O0G
e9aaPSgYRKIGsJH4vJcrGY4wKFZ+Lbq1pB/Txryrs/tEP0Te3cd3zLmdxaEf6UPT8rGcx+V9m+Lq
Dlrlv26bWFswQKQcbXUmJlj6dmXs6ZMljRMQyPyoBdGzJnrQJXfDcyJrjzRExxtv9ercnRmc/36W
/0sCKQpMEYNZ/U3rHuBt3xXj5079eKGYi4pUHyXWGRy7bC4OizD0tWneE33h0KpY0JgdxT9vz97K
rXxuZEk4BMqvMqIAI3kvDXRtq/siNVp6xbZglOuGZrVCAyATILjLWYv0wYvT+RGzmrta+O01j1X/
+fZYVhYG9wn2FNwoaIqXmzqXUJARBHmieei5qr/B0BIHGmjCt9tmVkYCQHNO8QHnm2/Dy5HUiEuM
ta5OroLYXpj2z83g7ctqS3x9zQw6Xjxj77LeS+IsXbBiPzAjYoIiOAhV56aQxwKd3zihq2a4dHSY
rZi3Zefe2BsktNueSevk4yh0h7hovsGPvgGtWLvUdZWWW5APEJeQEbmcNUhz4krPfE6NZXm2Jwuj
oyThPRH2Ia6VxoaW8C7zpXu9mJC7z39VslXbbeSfbi/eym3BZ7B6FI7ovVxetIMejKRToslNoAjr
k+BF0NK/2kj/qngBMdj47ba5FaAOrfQwhPOMQ1xxRXvVAU72AH9PrtZH8mEqpOh3W1ndXUjVbxeU
Q7cfrSlxUAhNvlUt7YS5p/YUZQyapG5/ytrpwPOnXs6FAg/rYgF8yIFFYf6SmR21gptm9Cy6ImLH
iNzbllawBwwanfh33PTcsnO51qNGGbhOtMmV9bx9Dvz4aywMyIJMcRscEx1cFNqo+oNYqbXT0Ky7
awVjS3xpxVehdIFzBnYS5t9lbx1K4oWRttLkDnWwV8ziU6NsyS2tzuiZifkTzh6CrI+yrFYQcca5
tPUBMXdhV/kx9NFbicyVEGfGvtMoBAxm5v65tGRFeF2dHI6ulBSkwP4OE3FfSqfU92mOfpO6T7cX
cMUcC8jC0Zws8jzMfz8fmFLTmp01+FxlfazkigbebmeZn2Wtg2ikdDrZ3922uLJauNIgwaWZeQKn
6tJi3BUIL2jQRWbT75i0Qahs5Z1XLczEinivRIpLIJGUwXZoZrnhTsn3WvjHKj7uUc26HP/9/cVm
KMpW0gMrg1/Z7Jxe3NfQsyDfWowfRowQUM/KjsChpBkBczlTpdfKmWrC3ik25tcgle8Mr/1xezFW
noQLE4vdFo2yiISgAEWdZXwvu/jgZ91IXWa4+7AdLiOIMviHEuMyp6zTGp3VncY2K8juRqUTVE9K
9/mjRuDkBU2qU4vm+l1ee5OOHhF88pJbA/ckRbXP5fjoB/rGsly/K5iBEQnpT6Bq4BUvl8UkGZxX
Eu3E44Cqk3DQjU+p9NTER1n8cntA17fOpaXFRgsaXYzzCkvCcLLKh1SmrzX8lCcfz7Vd2llc4oUe
CWmeWLIr6b2jKq9tmdhFQ2dKhuAEqhr7jw8Ld2e+3kDgXcE6TAtATwKHtYvcO9odATpSz50h2fK0
4b5dXwRUS/41tMQt5mORmOJsyDPl/dD+XZGGvT2Utb1AOmVuv53pJ5euTg9giG4qeloKVJwmNY5s
Oep/Fk18CLv4pzz1327bWxnRjHt4h6kotNQsXnahhLGnlYbBNXrjd6Kn962xRYZwfSXMRAh47oT/
vOxLE5461lKr5KSg/J9mkJFt3XXx8fYwVtwGqEsI9+F/md3e5dWWJIqXtB2BVVE8j9p4iKmiiJmO
DvO93z77+UPSpfdF/uGLeyZMgUaPzhxoOc3FPqcaagaDTNRQx5YTTN2vvlT3Yqb+TTvhhmO0NouQ
89FyRBrsmlEC9ZtUEtscX9u6y7p/eulFCP66PYkre4EV+tfEfHucPd0RDF4kK0rc7EbYxf34XNfx
RsVm1QSpKPKf1BOuuM5LIZXKWAhxaaMO7di8eZHFfsPG/N5f5r1YFLh5kEUgXGDTXQ4DsJ0yDTXD
EHoLJt/kNS1NR0+7vxN6p+CW6eywLjcuhvk3FzbJiM9UgBRKZIRWL20WlIrlShMaF2VuVDPR6Iik
3M6a8aWM5BfTL3U7llQbso2NMu7KhNJ4A4qaiJIO36ti5xBUedBmLVcfGMMAurWtxN1KGALDp0JJ
lU4RQMFLbzgXBZJaQtC6Cpi8Nj+Itf4sCndVQ5/WdCc1wQ7u/KNvTgdr2Krlrk0rF6FOwpDYb4l3
HhUwnpaRtO6kg1+ZsZ1J+fHYhmVjgPDkwbhwxTaOSjL60zExcpmah4ZdKbX6veKbuynZ2CQrdzsF
LqIoeHUp6C/jRx+Yap/Cj+T29dus5xAXP3wB79/zD2Hx/fZZXrkuoLEgE0k+e4aLL+51VU11NWtY
NDkw7vShyZ00yn/D27Fx8a7ZoYkOQA4HbpayvNz4fRymXVbXrduOiTv44SevrN4Mc6vGtXa+INCX
NbgOJULv5XDyMJH60GtdMXPz6D9q99VX7qX2qdAcM/rbyA63Z28+rsvjzBqRQcHjB/G49MgEpcqA
IrfoCUd2FsBp+yudSCls+WMrIJOZz/pfQ/PxPrtyrX4mIaxnQ+mLghKtmg1P0+TdKXrxpVRaW/Sb
VzXODynYHUdNfkdge1kE5/ZwVxIsfAbsPLPC3YwLmHfu2WfUYmFOjcgtksn0QDbNcx9mxPeiU2k6
5Zxm16TpV1GMn+ouQ+dNrO9CU/l8+yNW55xDSCQHyvTK8yl6yaryNmLHtqqdJndm98kwaE7awrK+
b/2rxYUmiNMBk/2VP9JBDTcIHkdD6w2aLrPHfBw+Fyhn1jGMDuKo79JI3YXZV7Pxfw5QnOVaauBL
Zk4lmr/oKNjJ+fDSmv6LIcXHQklejVTa1+IWfGLtaM00vXPpjlbn5TvWZj7JmJAJSfS7vHyKQVCY
8VaieOX9gG6A9JLGVudRnj/ibOUn6Dg9LYtHN49Dp8Rhp4Rwe11Xju4sqc4DQsPKzCt+aYF+cb8Q
y36gV1JxDCC1Y/mpGX8p2udA/OmNj2Z5um1wdUhnBhdvsV/kFgoSuLSl8CTUsm1uaRKt3ON4STS7
gkXD8Vuy8vpyY+ZGKXauUkXfhMk6NFMDGRyY/zivaVrWgo1gd+VonBt8d37PFklVw7gJK6lDtoUG
8+EA/BMKk5P48d6v2f3778DePYEzO0Me07GSYCc2rWdxNB+qALJrqzrcXqCt4ciXO6KSejnL+qlD
Wzi2W/lFrz5n3ffB2N82s3J+qOLq4FfmhD4A+UszOVw4AHfbwVXRL6/lwU7IeNUb7+zaZiP9rc1a
KJoO3cSlEV0d/3ezZSCP6/gtzz+eHKBJk5opJL8r0PvMbDTBDPLe1TVoYtTQ8fXRjo03cUJ1o90Y
zdqUQfaFfwJ2Dn7V+SyfbYAeMkRVh4/DbafvRQw94xNED7dXZe06ODOxbAamJErzttn17lSHR4CN
QwPmwqnyx6R40vWQvrKNbbC2284NLlyHKlOlOp4wqHc/0uSxD5/y8nsibfjh6zNHXQAiKxJrS4lS
9OTUbKLk7go0D4wZRcRg7mrdamlcnT1KvMQYYEOvuhXSIkTjw696t6zE/jHuuvLZgl7FgWoyezQG
iBrSVuzujHq07oJ41DYuorVR4ieg1o2GHgDLea7P9kedgwuiBCO6Uv59RNdWsk4WJczbO2Qtlp/p
CuAumNE/V0w4ptePXjG1EnHona+VNuSnWfs0Jr9GBO5y/YdqZrYRbiV5V8JGzhhpSXzzFX7fUlWH
1lQAHLXSdxh49gVyqIX8aGU7r5KcGZB5e5hrc0nbvQi3EP9/FbnlSjDqiTyJbgMA1OEiSV4GXe1e
p0IQNmb0PU5auDwzEoQWF+DZgAfnbzlfN4EqkziQgjG78VDXr6H4iVD/kMNkrMFRKk0OLTC20td2
RcuNIB4M8UEXYBPbZ7D0qNLPokcM+5fYUuaP78tyS/pRWtvXdBgxH7Nw51WMaRbWmFUKmIJJPXqN
4eSe9KpA1IU/DDr+SQ2Per2jqgpA94em3sflp9hLHHXgRlc+IUyml8GuSLZI1lc0ZS246TjORMAr
BLy1kXmxmYji7J6r6ZMVmjbd8aLQf0rzn0IWfaIRr6R9LzWeBqhL8p9TkFLN6exiqo6eYj20cJcJ
lb83o9e+jT6ZteT4db9x96wvL9M3J5BpmloGe3WceV0msbwlXe5mYI/Ti9i8TWV5kPBaC5Pgz9tb
w39S7aBmT6nyUGRuMEBZnGSwCVb7KtEdzRgAgHv2JDCq6NOH9zrlJ/y/OSVDAWV+Rc/2n1eZPRx8
JtWuGgm/MZf9Jz9Tyr2ejVu54JVjTCADxoDMACmLZSgT+Z2gVTVLVgh18RTX6XgYom580MaudiAu
qj+bcVu8VYIl3N8e5Krld4Q74Tap23mPnw1Sk2NNiiiJub0p71pdRD7hpR5fsso/9MBNp2rjVF89
bHNzFZRP7Ex65dn8l/bGSVB7MZbIOeUa7aZtHNgU3lpHm7zwDsD9Vpfu1YW1sLe8/GHPqnurb9x+
5lWm7c/OxOA5ITDeGNiVfz0bmrNpBIIcvyU+PTFlcKb90LpS2elOrfvmI4lrxTaF8Ivc0b4PlHir
BrMyOIXQE30eAiHmdLF4ta4kkAVMlWtMAaLbZfKWFZPkKJYnfbu9TVaWbWbpQgEFtxQp5IVbaqY6
1bcww5Kn/8hq/ZUm3nuvT/Zd0m6RxK6MSgWeQYGMh5l67GJUWThJhl9qpZuqn/KW7up70fh8ezgb
JpaxCYgmAyIlTEjCQ+37dim99FuIs1UbEGvC40nOmGfscqenpE6DsPQKtw7hhey0tON1TpKX1JuM
j+89ctMg2+g8ZdaWq5N6BcGqHlWu1aVaaueNNEBaX8o0duMz5k2Q3OntFG7UEa4TMO/X4tyPQfrY
ulIfhe28DRW/qICWPDSjW3iPhfFqSF/q/FUlt9Z8i8NXr7xPt9iOVGbuwjGY7cq4BUDE2I3LGGlq
k34U5Lxy6RSM7yPBmBwoNYQNV+fao9MkGijetWU5YVcdQKWRDkOvT7nrt83nRJK/drLkwEK985J4
R3UFQtu22EmlNjpWIG5EHNe7R37nMCbHCzqAg3e5eySvM+JB7FNEo7pdLPqgXkW7aTc2zvVMXlhZ
ngNVSXN4CBCFsjLxS09U601bnfLzh14u1qWJxTEINJ22j15KXT2Ff/6thfIefPJRbZ9b/+8icI0P
F4RYKkAJuKfEghDCLdKgVZSruiLEqTtIu0o27CnYimeur/pLC/Osnr2Zqdx1lAbT1EV++TAkbIo0
uCsi4yjp3tM4pm+3L6uVRYIice5joMqOz7u4e4Ow1dGhGlO3yWEwUWInlrZSqfOcLBYJ6DG+Dpo8
ND8tHy/Ry80+GgZGFHuPgxV+86f0ydPaXZyKj0JD17WeHFWpfQgkYS9NgzOUiFTpzYbHdeWMsHTn
n7GYWMXIaitHhtCdtC52wnB49fNxX+fN0aDxBWTDP2E1fb89u9etUu9GNZ43A4anK2RwHqi1KdRd
Ct0uKpRWchfU4RNNf4dKjh4h/NxrHQyqwWhL0D4p9eTEQ0QmOYLCQnTEKt6X4Nk27p6V0y9BywTN
E7yqNDMtTn/bWrU+yWLionNsq6VLU90O8eMNKytHEysz/w8sZNAKLjZWY+RCPxpG4mbh02jSTfka
RG9BBtNwFdtN/1Z9WDJ8nmqcIzgEZ5zasiACyEaY0i5K3Sp7NboaStUDXCV2GDxXM5diIRJ2xHe3
13d1Kjk3Ii2+4POWcE9ByKcuargOlPKuTfajBNOntxHLbNhYIiz8PGnTRmdcwSxmj0bqGP4dTls8
ICtWKMjOCrZALebo7vLaMScSLHpqZK6ffR3Kr3H6JZa/fHiyLkzMn3B2szUzv61YYSKQn6Cxv1O1
H0LUbtw2174koMyzcSxc8ryTI4kWpsxtpK+NmB6VFFLpYHT8eKOz4f2qX1xrF5bm++ZsOGqoK1Oc
aZmrT60Tx7+NJLULLbC94ICU5d5IfholQXqmOmZfHjM9sfX0mPWeM+WvcP46CW+++CSmk60LT+UE
VWT+HRJFp+8M27LiuzFGzFEu7aH+J8nuZbRfwuYzLBKHydrTVmtb8j8jmktZ/DWpRxppM2LHXWlI
Ox/2MHTBjqb2W+z+iqH+iaO3Ufw5EJ80uUxN44sVPIvS1su18pRwFDiDcxmA2sZifcNukL0kzYq5
yqDL+b7Woo3jtm5h7raT8eGvSri5hqCRrsWFK0sDglOg6Kz97T268kjMYfl/LSzGIOpaO6gyFmAJ
fCTssn3vyPNo68VBEPq91f78A3v0AqPuQECC7NTlJpJiMRFEWc5Bf6RO4SfQp7uifih6bycLj/6H
gaGwZXP1gwci+4+U7cJf0ghM1Kb3cneYlEe1/p6kW6znq0tE2p+OMUjrAWxdDqgZxQY+j5xNoH1T
k595vOGvrJxvjW63ORiBR+wq36ok7YRwuMwC0fOWt2+h/FdSkkza6tDfsrNYGPT2ojD2pML1pHQf
Gu2xbB89k4b2rWuE+VjcIowHInqWg9fYWHglUhoqlp8zHijHD0U67eAyvO9qc+M1nvftLTOLfZ1N
RWqGkGu5gnc0C4TAsl0TTX9ghDHMniRPIXvgcu3nPjCxVq3CNbNq11m07zfNsYrCw+0zM0/9cixU
5GkUlFEbg4rm0gykkp6pxmHpenphx+2rGUAz+FCNkDNvhfJru0DDCv2CZM+ueucM3VNiT0tKdzTR
9JVhfswoYkSddQ9ZxIZ/unZy6IHBUdZgabiC2I96VHaqH5eu2XwRud815Q/m7dzAYqtNAVpwkxeV
YPiFndk9StF3FV2e8p9COX58hTS6lGf86dwcstgIpdeNqT8GpesrJNGbXrwLE28HrxnJbOoHU/D5
tr3VZTKQGyHlh/+yzPYKepCIeZeVyDf9ysRfkpgTzf6U/F+3zVw9DjQozdIHskQSFZj14hCVDVAm
DZpYd5LMJyOTbITMai859V57DBLhMVLMDW+GOuNys2MTn4yEBIzBVAMWfllituNUMD5XjmiYlCpd
cvIa5s5cN9Jj2fn6Xkgy3wlaL7v3RgP6orHKv5qp1z32UQ+NTztZD8i6hQc19addh9viZDGdIoqV
RAf4ERswHB1/tTpHHzJjp9bJ19jvURwKdIHmC7NDZFRQEMiI5FNXGP6+nuqGZuCq39OlVz6YJaGK
4Qmy3Q6jBFtHp9tTE2RPpGOFvRyG7UsTpcb3hKduHyHmOTaN7ARswCI+1NCH1GZjV8kpH56kPn6r
cuP+a7CfAv3eNEoneRPuhaT/pAvyfdjJyR5592lfTB3QD0ksbAP8mNPKWuqEYpHYEzfJLg743mGA
xCgEIeWYCWKsQ91Cf1+Moi3LBNVBmtc2vVrKMaKp3umm/osiCM1OKBXALlZdHOpuahmRLzthU2lO
CRbwKEf+5zib9EMoTCbdpDUKUK3XO6Lk/2M0ybArxyzZC3mT2UWqCFQeA89uQq86CB1c7vLAH7RW
iHZ1MOb2qFSKXRTQqg066J5ctP6Bsymzy3RUD3TDoZ5lqsF9H+F8VL6n7pRYkW1aFhCzTaTxWPRJ
dRDVMbADOZSdQQtCR+xQ4xDKUIMcYEruinbybEVjhJGO5xfrSbLL+ORvmqEFD23aodnZWu0BcT7h
FZgZ0YVnTuCawiiwhVAfjrXVVHtx0LtHqw4Kjpau2FE0qXfRWNV7cpOgY/IkCt26VH6NgyZ+pzzf
3JcRUj9Bj6TlQJS44QZeY8Q4FFyUBml+zvtVjq4r0V6SBz12jbG8N5tHmXqC/xTmoQPViJhnh7r6
plVf+ugpbR/1YSv5enVTzwhCBUAA6DtkJZYFFdIZ2dDVcup6htsqod3RPH77prm60C4tvHN+ncUW
g5k3SaOQq/DlhwBezTII7FBUdjmCV7ctXTkGC0uLq7oelW5QQsYSCBPNHPpe1XJCky1Q1eqAaCCD
KZxU7pWOq0gIGws+2YAIQIOc/6iGt1z83W41k66uDOVJLmlTn5E7l66B6vl1PcEX77b+KcpeGPvG
wrxzylw4H/w3Esw3NONxKYMIubQw0QjndUijuEFdPWlDaSMN/qnovtea/qRpmh3lwqdCVx6N6KUw
jlC4HhuveRvLoyiiU0ZNA4fPTvWIy8d7TitrF9XQ2hE2ZgG60kVoT2O862EngGrUNofvbfq7l0S7
Vwdn4mXLHorO37dmYsPt58cvfq/xtia26n32qUF75ascaLZaH0NIQwtVe5OGeuP0Xblf8wzMyB4T
dDXSrvLlDGRjQp4sGjK3Ln4rTeOAdt1700+f5s9NSb+13Xlua7GeRuOX3Eo9WYn2SW5Fe+Q2HqOt
Nb1+Yi8GtHjWA0FFZSrHSK19NZJTbWwkAdc25fkg5rNxdpjFRgp5Yfl9+jjtNvxhDZ8/fobPDSwc
4iQb9Kod2ZOt4TlFU1CFFHe18PO2lWsFz8uFf0csnI2jtNIWQgDgxlElqvtYFeAH5jjwqprK3tTr
ziYvgP6fIaakMQUNSVke6BzY8B489I8yTn9JgfkNEuitFVzdJjO9BIgEWBWXkP9ULczCsJgA33uZ
0k+F8r2SP5qFmwfP1UWSEX64K+88zaegVWHWgjeAhJJX2KrV2FK+BQ1d3SsQFPCqED5TrL/cK02p
trEhRJkbmsG+GO4VPdtwKeW1q5gMx39NLM5v3fqEIG2YuYQz+q6u9PHerFXVrmQqQFBGB0cF+rM+
EyKnmYr+GbHh9E4b+3onRxXKzmNk2pMU/G3EAJ8njWbDsg4gv0x8aIJC2MDGcgj3uK363uhBgA6m
N+6MXm1ty+Re8yQj/pMDfDaihY88IPMUYh0cPKnlvn5t648G6fPi09FPlvc9kb84YEYXJ0MMUNeN
tB/NGNt6fi/KycbCrC/9f40sy2UdHKU1FTLqE1IskRNEYchXuw0j12XV96GQJZ/LEUSDi+6ELM77
cqyF1I29/DFMvV2sTvtJid7SUtppQ7JHMfYh9kTDkadhH+jEAWq+v32TrB5XuOD/7xsWm9xQ2qb1
ClSykvJVDyJS5l96Ksu3jaxOp0Ub0KxKrtBqd3mSPB94yahnmat5RDe8hor2YTHyeS7PTCwudjWJ
ZSHuqswVce4HaDA944HDuzGQ1dk6s7LIRMEn0jVFx0DQLXQQSnO60ELO+3B7ulZvhTMriy1uTVWD
0HeewYr1NbaAXqgPVv45Djbewg0zy2JGZqZcKSiXu7BxvAy5bE9+ZKvyz0HZwA9sLP8SIMHOF8pe
ZTyV4jFbIRl24dftKdtYGG1xkYYeuIy6YCyVVOy7WLuLIIZPI3OD62PdDAK0oJpITC87b1LMzJSX
GQjT52nykaz8TIfy7aGsL8u/NubZPHva9bhvFG8qM7eTdTtqngXBcPxk3Kv9Vp1pfV3+tbQ4lmGj
+8UYMBpv+h6JwtdmIua8PZgtE/NgzwbjG1Y1Ci0m8nHqKfoVb01ubDjB83G4CgOsf4exCAMyabQS
VccGmr1f/MpVjH4/qN/JenSh6lhR4Cj9Bux9bY2gL1LpGwGQe9XS7WVwfsQyOzqWjl6e2HL4YmV7
P9mir1u3QzWCrjyKfsvotrB639IzE3eYNE/bppTnOyRjn4pwA4Wytk4zU87/GVrMYakKTasVOje0
+FQZtZONW42Ma0fnzMIyjPYqkb4KGQuN8UuUvyrlY9VtbIT5I5cb4dzE4i2TQyktyG6xn/NDl+IC
l9ZTTYzbCt/hT3DK9vfHN/eMqCfbOYN3zMXmnohIO4Nkn9t1XzVEqdVso8F0LbzD0aG9lIZMes8W
z43VNQJsOmnuZhLEOdqxC34EXbxrrZ8ZGge3B7M6eZCUzAE1RA/LhCqhajlZuZ66qMHvPMV3ksLN
sp8jjbtCf7fZzb26HdCLBOFFfYLuzMuLQW0Rdgs1K3XzcLRz/00UMjvf4mPfMrLY1XJoWgKdtcAQ
xupL19Uvyag5EqLht6du7QLCh4eFV6XF5oqnzZNzJEGUNHOTMTrEZAnz30CtQDzkKLGnTq1l+zH2
NoyuXg1nRhebD9bEqpK7mJK35QZjuhv9XQGBhaZs4V1XJxHOR5oRaVS56jatLKvzunljNNKLVpNY
OIbtxu2zOhaYCkhGWRB1La+5QW3yphCBjmXErJ71VJWNHaavpvn59kKt3nKAcQFgk5EyllVx0R89
GiPb1C1K6WlQx8+COW74OquzBbSbghhsElf0qfBThGouADLqrJ9i9FePwk3z9fYo1rYbQEyIYUEt
wqK38HWEQEx00+e9GxvxXq97APXWzpL+GrX/5P2XoHzR2ugPNtu5SeXytJLHE5qIJh439Msnqax2
KQn2wZQeqiH6cnt0axPIw0qZhc1A7+c8+nOPAa67DuVaXOyQtHz5Q6kVW/gwHJJoATQU1XyEyji1
CyOmUo96nTOFppd/Egv93jdpiro9kCuGU4QSebK5ScH6A4Vf5g8GwRotpQ+b57KXXuXCP4ye/1lS
smMS/0h9qHsjN7HmSFx6EIS/NOU7VQ6o2+Et2/iQeUOcv4vzh4ADIV0CPTdEafOUn01pEta5NBhm
++yV1qdUtH40mdfaceipdhtHR9h/7gdVvUsj/2iU4k8lAKuvTXq74dgu9+37Z1CAVHgX0fVcYg/N
2ipJH/IZkt8dQBkfu1oNds3YfxmKgLRpTCbLhGDNViZzC2zxHmNczgEtkCoMw1BLWbNwweUc+BCw
oI7XVs8T5ewjrDLpg1FniM5CBmCE3lHQhb9QiTefi7F+8CLt70rp/lH96rc0tF86n2xqaHkn0QwR
p5FT8cWD2PpQURrYI+rxBjpf3sEBkFGgmnYwXt8HGjz+w3DIjelBsaYXbgrHqL1d0obkXYbs2OrN
/C+NTY/mYznluR0Wxj8I+D1pnRTt0E6LHNMPD1OhHUPqi10M+3Jd+gcxEu8tmVMutqdUNgJHAN7k
S228u71tFgfxXXsOagtOCfVVYKmLMxJQUuuFwqtPynio9GfQKc0Wc+biPn43Ac8KzIn0c1LEWWxM
PxWsqVSy5jQOO7F1mi2ip63fX7yRZjT2oQ/RxElRnASGgnYjDLj+fZCkZN/JaLwraC38i6hhVGOk
1ifpICjdjlLNh9dgNjD34cHZe+2UTYaPcl7ZYWD42ngwblV2t5Wxu15nbIB64YnnpoLN8fJkqD35
NDnw61OfHRGGSORjvwU7XrzvrDMmEJSGnoqO5ysHyfIHr1MFTOTmTm92or+bhH28hQJcXY0zK4vV
TuVBqVpVqE6p+i1SXq10/9EDQX8H1zgQFIZy3X4c5+lELbQ+jX2xE5QD5W673vIl11bjzMiyAVnq
lKEeE6M+BcXrpB2tbldLb7fHsfD031eDxk7IDt5Z9pZRhQcf3dBFnIqw3wnNXqscUAJqtOuDXVhs
nJD14fxra3FCxMEMkqpKm1MFtFuGMuzwUfW35XCWN3vklQP/yznk0hMSWBA4qtZxs4FiYyD6wgMq
GjlsAYc1p0B4sKwd6BKQErfXZW3/nq2LvjiIg17SLwFt8clUDxR96y3huq3fn4d45gZU7dBMXl0y
hOHr4Dk0If7B98+NjQSssMAtu3WEKKDDvFTqUxp9DQ5R8dcf/DzFQeQ+oIS7ai6vBjFqu16qT+pg
K6Ujb5yK1dk5+/nF7KvypJjTwM+LsrAP74U2PXz8+ylb0X8/d9ZddTkrOGGxUqftaTIj2/UoM9/+
/bVLFp8WMgkQEddttuKIOgDiou2JK9hGa8MaHVm267DdsLMyUdTDIH2AhwHsp7XwC4RogLkibcaT
7v8GsJT9+PAwQKEAHqOczdu69BKrSB+hKDGGk5jsuv4wpffNdOyEjUGsTNYMjibYRKaY93tReslV
EXLzJhxPbXrMpz3ENZ73EG2kb1Zn6szIwucUY7WTejEaTyXBxZd8+oOX+2IQ8uWBDjsvijU/G09R
fd/7Dm0jSnL8g9U4G8Li2hsLv9E6JWUI0a/ZIX0SNCfsPpglnq/wi4Eszl40CONU6qxGUN8NwArq
jchja7UXN5/aDJJPYxMTRWMT2a3uebKerC1Gl/XlZtfOgTls8Asrudx5oxjk4wkomkTNbgtru/X7
8yjP7m86e6QQuNN4kiaEwe6iZOP+XnniWIV/v3+RkvMSM1UMqRpP/rT3pEMJT0BxuL2dVk0gEgXK
Gs4owMmXQ1BMP02ARw4nWGKUYt+Hti7tb5tYnaUzE4tZKpVqSGsQr6e0eoHedSrf/n+/v5iloFJi
LegZgtU6RrfjPHz892euBAPUtjUL2l5OkVQX4CH7RjxJ/WMtCk4NQfFtCyv+H2ApoBNEdmzU5T5t
NA0oTxBJJ6ve99mdGT3I/kOiHixvL3sbttZWgyCSdw/iNCggFwuehv2IirUvn1pVBE6/16tod3s0
a2f73MJivSGx6TyQsPKp73f+S3QYEHPbWJK1XWvAnAljIXzOV09SD2HOpOeqdBLTHaieLL6L/Lvb
o1ibJ8hhiY/gWgHgvpgnw/PUYdKC6ZTLgp3GmQ3LyB9YYDu9i+7QVX31bAtFMAGdOdHebwdNZP/+
+O8Tw88kBbyo1MYu923ozVFNU4wnUK6eArL3D871+e8vZqhJxikqLdwOxT82IgjbjX20sgJwC4pI
KBCjwtq9mJ8oqadWk9ru1IMQTu1g2vj++fvOElDzGwd7A8E8mR46JZanTlRGWrDVcjiF6Q4t3Fp9
k5TT7SXYMrE4ClUVxobfYgIhyxBODwkExMZ53jKxuP3AnaN6NmFCEQ5j+DjUtlRsmFhbiBnRSMmT
i4M44nIjBemUjxZWTuoxEnem8PFzgG/5359fQnsC2cgKUeHn+79M9aWJP/6IXvz8wudT9SYdvJaf
15p9JDxmhpP1G3fFyo13YUK+nCAx9ztRJOo9+X9VjT3lFIbpPPyD43A+TcqlkQkxR0Dm1XBqDSCw
CJ1H/9zerBvLvCTdCaWg7oz5PKjD38LPJPvPH/y8IXHsyPjO0uKX3x8g92vW+dCfqCsmbW1H3h84
rUDO/7UwD/DMHZNVCBXqDAth4cj3Srz/kwHMTzR0L3Oodfnz6ShD2RbU/amYSkcMU2crHp2P6tWF
BM31/xowFuesNJPOVOkcOZnGS4JOCwlMyAB2wmDn5oYG2Mpa4+vBe47sxizYuTgUIZl/axCl4pTJ
9vg737j2tn59sRBaNcBaM/DrReu0+K1/cGNcfP18J54ttFDXZTqV/H45OU1q+1sB9cqdimYP2jXc
SizG0kfygv8h7cqW29aV7RexivPwSlGDHSexSDlO8oLKsMN5JsHh6++Czz0nIsQSit6VhzyojCbQ
QKPRvXp1TjuqELTZs7/F9ZMKYsv05+bNBBEg6wU8AtT9fC+sDCk1tLvNqiB7kmZAC7fb1MXwnH5l
K9Fi0GFUgTy5lH6lveilu6ZiHAEkbXEfsH5DSxX0g6zokqSVwaR/ctpn0piCS2flMKB2BflnJBxB
vMtXyRVTq1EjU5sgLssPY5wcuqR1U6Nyw9beq5WIE23FhIPND0fPAkECzgN3jeKhhXLMaGwCavtS
SXZoR+H1cmBtg6sxnwOUMvD4GBMXYzdbLlsWS1VYoZVzEP8JG7f9pYn0srJsQIugvpzRHgHLwekl
H2xwItd5HaQNSB7iQ48exM2xLV3LfL2/g1cOCaOQBxs1KPhQx8hZKzB3WONAwjowxsBGSpW4vXG8
L2Jlk6EoBv4fiilQr8YnvFC1aKazpVaBbnvEPgrLewTj86H9uFNxRFAuHWT2R13z2vGf+9+/sqmu
v9/hTmFEQcJrhjpadnbs/a7aXpo+5VTg4IikcPdSGNFyCGMNUoBsiR501SPdjogIz0RrxX6/srmI
CNX/mUsVgbsAWVWBxRLNgjsZsWS2eqlhFnP7GNO9VD+GkjuLNq1oFtzxIIR0ci1DihUe82ynVt59
ja8ev787li+AatpqNmmO8VN0rpKfVMmP5UOSoImp4GjcXy5E9zl1lAohSYErsMz3UbHr2qf0Wyd6
W6yvFkIfYAEFYyCfl1Ii06mH2qkC1GiCVF4I+lhfrf+Nb3KTKCJtMI2GQOf6lzn6AELKIjqV4Qdh
2nnVVmEa/z8R3t1xLNL0PTWrgKpeCoLY2EXl6n3Nryvkrwg216vzYbUhzdCbrQpa5Yg+g7LzUpB9
urHL9dv9gbQ8YpmotEHvYW7/ghIdfEQoPAl0QELjc9L3O8EOZmabc0IRVfkrgZuHTQw1yUPYRKN5
cPqTXu6M6pJKhzrah8qHSVQ8srrFrsRx6UiNNk5vWgMOjOlOlUu3Aw5YkOjvdLhbqsrAJh+bWLA6
Pb52k+AUChaL9+IQTEvlScFiRYqnm24DNNY/aORrlU/h7j2Ru+upaNxtklkxBZIHUzHUyB3R/zk6
39/Cq6fk71pp3EVSZ4remv1UBVJ2QImoIX8e6cN9EQJ187mkFJ0wo6THgpXN5Po0GQVe4/r4uoZ+
SSihgc1ankJjLB20MGe3SHOakmfUf77n+/+Oz91SVMnbvigx/mQcjPghF+Ey1lXwd3zu9FkOHn12
yr4/3CcGeJHccCPZyf+bEFBZoUCXUWRyS1RYSjRY4K0M2vCrWe4k80OaHu6v0vos/orgrNRUF6hu
enMNHRf8M0MOwPI7FA3iTQNvV4bG5kktRisvqz4ZcRjQSnU8ypYAJrFmzq/H15YbqQaPxhjbtApM
41AULkkPqrXPm9f7C8XUyRvbaymcLtCeLUqVHtZPlV7r6ZjkyIQdYsWbRbguZkbvCeI0Ylm9kZcd
BIF8Okp3JH1E/Zo6eoP8bIuYzERLx+1hZQwRkKRtFQCBN8VI+Zzm8WM6vuMldb103MVR9HKrTRk2
QAtaKLADTnjhvONKB+j1DZyIHD7/PCh7Eo4KM7jNQ3iSAXpFMZ6gcHbNXl2L4Gy6VEyzis6xVWDn
R6X7ZOvvsFfX43PbeB67sU8ijG8F2uwq3+5vX9HXc9u3R/IS8TZcGHkJvvV9IbLma3bk+uu5XWtE
Zp+AiL4KwvI5T7/IsS+JmORFU+A2awwSxqKZsI3G6RBquyH4dyvEuR9lC+yaFWIL9eCo6AAVbQQC
1g/bf/cogvNLOxVWVa+F7M5WlfOoo9XzYYw+K8mXfzMNpNyWUgjui7nMIQV8HpZ20jY2mn27k/4q
GhSLy/EVMwZbSwW3QK2RXn1Aa493fL+msW7tjPuCv/Nmuxs6OsIk5aOnzCg/eo+lYHQPKJZgxCs3
bkECeiKAEAMl3yWNm5lHkLWCl+f+LFaPAwwRmhYjrYfA23KVQM+axWTGcZAdOJzuTF6bjTD8/yji
SgSn6NyiJEOEHffErzl3u3/uT2D1sF2NzqmZsPbv44R4SBf6tZukgrMgGl5brk8jNXqtFnCeJOtY
aCehA7561q4+nzN3pNPUJrZwmAvzaB/Kb2dN9OAWaZjbR2FF89pkASkj203JJ8RxSpHBWF8kQJfR
FQ9cYPyTRZ46hKMNTAIxqXTYpaJ38OoUDBYSZF1pET5fKkEbujpraQUPmaAc5mC2X6d3QBiAgQcG
ivXAZsV4SxFFQrrCoEOOWK1yctCTQm8FG3VtEtcSuI1akjkfnZ7mwaz9CctPev2gySKu/RtFABiI
CC3oGg0NaIw3QpGrgAGaTNWGBELQly4FP8SrXbRbjRIngLs91TxRFSkpqxc1IW46PGIKh3EAPerm
cwfgIegS0M8WtJkIBXMqR0MTi5bRUL5oc/EATq+0lwXe+MpagdwNKQX4Ysia8LWJtmSHUUKi6qWQ
wNOFgniRab052qgYRmUFYIcoQUJSjDMdXUq7EoiP8sXABSqfXU+Jt16hkIADx6orgWbA23S5aaU+
LSSHOMlLZDxMXlk+bDStyFWBKRVABsCUgAXl/JjWzPvZDNvyZUKdMJhKwliwm25VgC5OKHjALWoj
ucAnfMYhrrqmsqqX3HTRsqoW5dxuNQASSVBTA2Bg4zzwVH5SVCSonuv6F/SHlauD2ZzQrMduNs8C
/TlZTB6nTnZkPuJowDTNDanBB9V0hufslabVva2aWIrgFG3LkTQogNRdjMjPx0BEMHWrh+XwnGki
UjrVXYjhq6dEz90sFRGgrwhA/YyDFjEIMepoTLPcqHqBdhljV9sXQuv99Cls9f3mBVoI4OwSOvP2
FD3J7MsMoq7WDt1RUPF5u5Vwwq5mwJ2FRgMY0Uwxg7FsPQS03F9OjirWudysaWYsALACnS8YpngW
jWkcygkluvmLeqyj0dPlzQgoGxFeJArhUoIsFBfqUhXapMpzMzjpC9AUrn2isiiKcnPPvQmAM4mH
Awow+f5spkFIqvVS+mJkn5EmTpTvcR/c1/atMhjPMW4602RJPN7uFa1S5qlN05di6jzD2JX6rgN5
kyOqqbzdtks53LlIFJJNTgg5xHDc6kecOO79iYgEcMqw0euyaicIqEayn0Z9p8RbgwGoEUCDDBgn
NJTDLcQdjDSstUmh5nABELcva8+eRVDcG31DAui0sV2YjUX15XJD5bZTjnY2jBe997rQC6390Bw3
LtNSBM9hA2cgKcwEIpSDZnx2RGium+3EDc9Z16QjVmgPGJ4oj/0fUNO5dvVYitJ4N7pmUmD6cGXL
KJTj0QCZkYKEcIKU+FGSM3cAXOn+Kq1Ng3lKePTChNzgAEawWbWxNtPLdKbmAyUvZHrto837SQXQ
Cn4NyraRPOeD7fWsNHJUT2pgvKLHoywi575dpOXw7PcrB3YeFFQqVhheG8Z9Ix+jrt68lyABUAZN
BuIKyGvOkAPGUPdlpKpB3LrU2qWzt1ULgN9ABbBOiDnckMYAtUfCCl5JMOX7rj5lH9r6hPLd+0JW
lgkxRNZ6DUgZ5FH5SXRzUTiFZgRlHO0a9TzWz/cF3O4lfL2uIvgADw1wJS4SOjdWM9YkMoM2Og90
dsvvDcLtlXG5L2ZlHrggWB2QDqC68sb9eaVuQ5stq8wkI6DOQZV2mmAWouG5WaSqU+O1guFb+WzI
nZvOW2NAoIQBtQhLoaFK6qbZTFM7cSMTYgRmU7q/rTQXHOlb2wrwIYIyrPEuep7yek4dArKzPjOD
dHxpQKzcK4rnWNuPNNqNsl2LfoFME8sz5+RzWknlaAagMnYdcNGGvzdrGQQMcMIR52A8OkxNV1qe
1AIdY4faCnTl0EeeLipfWlEzXg9YfRmUHACPcTdQocqDFg2VFeRIj+Nxv0/2WyeAOjhQMyG5BSE3
TWfM3qmzEUUWgUa8ttjVmYDt8HYCi/Fv7jcCi5dZphPIyofun6w83P/828OsOSyKyM6xig5k3PoX
ztBanamQYMhjF+2NPjlj+8mi3y1983ZdCuJ2kt7YETVVCErCffkojXsRM9/aTNDFTVNVE1xMN/D6
EUQINKyz8KI7xQ5s+qb+ElJXaeXN9hUgQciA5wSU4A0jVwdYkpLoVXiZ9V1BPkS6wIFdUTjGZ11d
0V8SjNrcQmXVqNZt34UXPKlTekpE4PHb8ZFLhIOPJqQ4D/DFlyfOyRNHKhzFDjoPmblOpOfV4W1G
E8TglGhNuxy+C+OqpmrsBGFhH8zOOQgsEvv7RWYRzxJcnf8bn22DK4NhogNXW6DnRDDNKAL2SP9R
3m65lyK4G9SYslxTUohAzzepcyt1a+wEUwBVFEJLwKaDdlNdTmGM06wZp1QK7NZH9MEpYsFZW9EB
opQoNkElNutXwDmtxKKWU0kGCewvCUo15WhzhQYguAocAICJ8fJFa4nlDBgVqmVYHQnax1J3wFi6
sUsu2qAtBbAZXmm5yce6bUhLAiVJj2FvPZb0YOReo3qm2p2IZgvM4NqK6YDigh4HBfjAGS/l9WNd
NHEOeUl21sonUxAhWB3ewaFDzExDGRB3C6HPT4zYaEVQ3vqtcA6AVL1D42iNwvjHFPTC4DU+xEpb
m3ZBgoYiSn2o1c3OjI46aRkpJ0YOd/OQi/V+6s3WMQINvWSUHRoX3L+G1hYIHeNZXAM05ugotVz/
MWrKoQclVNC0nvxLFmFQVoc3GSGXjjD7TbSSVl1v1UNqBgrtdm15GDJLMIEVswR7h/I9FsdCY3hu
A1WVEleAJ2OB5tmrqxolM3v0EHrHKl0J4QyTLueZPlAIAZkOIlnnPN5apoFjdz0LzimuksJOwxAC
+gkdPcAMvv21vhTAHQS5LeskZssERLnnfLSc7e4Yw6GrOGQIS+MtzV0/Mrpf6BGxtEAr5wc0gt7P
leDhsKLphQRO06pOe8LYEQIivU4tepOfBFtpZbOiUlbH4wGN/4Am5LSstjEqFGRiBlX0pH/W6XZb
ZOCNjnJcINwRneGyurnZkpGqhRkMyRf7s6S9bt6jeK6BSkjFS5pZ8eVJjkqlLIYeGgYJs/Y9nn7e
H56tLnf9W2heire5BZ/15uYJNSfP5kqSAvO7adCdgs7wFbrylo4ocr+iZnTjZLzsDhheERFdzmNW
G1mq09kJhvC1No29XlWnLNzs6+kLIdxihZo8JyETUhify0MmIitmO4VbLNSYoACE0c+Z4HZaziEd
mnSOe+IEjFzMcn6apk+yB+1LomzOwoKdFtoGZhutkTRwqS4lySba8sAqwqWh07GB16c02iFv1eN9
7d8eDcNC1z9UMaFEB34Hd7pRtBk1Opm6S2S2rj+ADGv7+DpuH7i/YCW7eS2iTYIxlzTvLoX2Oz8a
1a/tw6M6msX4wISFqsTlKvVlaI1jYbcXZ3y2o51S/svxOetKqrnUmhbjh/bOetlMv+OYqIFn647v
h1fJGb7Bmcd5JE74MskPjXFoN989qInG0uNtgm7ccC6Xi+PkBOk+K24u9GSZ+R600futq//mH8FN
0hVEM/jMgKROBGGmvL5YKrp472Wy+aW+HJ/zYTo5NImO9nRAr6cfczcuaoGAW9uHxDdi6WAWxfLA
jVmuUARSDbmgWXtph2+pru0mCf1NkRjIa1Gg8vacQRJrZ68A64rkKPv9yv12miYajKrDOaPH2nFr
UfGNaHzuHMctlWJ0q+kuaLE+Wm78e6uml5/P7dTRsHsrG9ruInXhzvg+GSKg4Mr3I/fN6CQBDGF9
lZfrYw5tVRNb7i55EbnNgwIeuM0zgIXDiwQ5UWxVHnJSFmgNN09tdknyr92+oN82D2/hGDgsrAcF
a9z6z6Y9mXlVJZfe9lqUqQvMNPvz5b0D3tOr4bn1j0MJN3eJ4b3M+F4/FP2//HzutsnyViPSgPFV
QMl/VHZ0uL88a99vOLj7TUbEgWjMUr3TpKjzLKXJJYv2+nRUyH4UdbBZ2UG2hie6iUYmoJzgCzN1
WmZgHo2SizzI6Db10NDL/TncCkBLTgQlEdRDOhRu5HIOQ0uA65OM4kLTM3H1brMXvByeib+yEFOc
JgBMYXg0nzoYIxi8FTA2o1nuv5sFt1FxANsSIbLiUrtl4s2ifmtsIy436nIW3EadSTrAH8bwmT65
hv5F2k/9V3S73XyaEYexQfsGPxIlsnxtMVLuAEXH2XhpSvRIzNDmbyvPGKgyEIMGvg6hi9v0XpmZ
ltGrY38xQXF6ztRgsxbAxIEQPXjS4A7zj6pWAjMezeUBrS6eytzZRWGxXc/ME0biDS19kGbgTnRc
RM00tc50iePH8Bg5m8MXIFC4Gp5zvKJkDKOQYnjVfO3zi7nftj6I+6sAHQDlATp7eNyc66Jn8OPz
WpsvtfLwnCmnraNjZJAmv2VIkJ/kHgm9bc2gd44HP/pa2vuwFmDd+DOAK34xPGfsIqCgEvRKGXxt
AmlM91XVPaU8RFuDnrwYzh6lctQooQExVN9V6Fkl6hXO2zt+fM4gwXUNnTbG+IWDRMb0oc0E/il/
KUAAMCXYnYDHrHT8UEgayXQcqK/UF8XxbBnH4LxZ09ci+FxPqEVS2iDC4yuq29S7jd3A0agCM4Al
QhtgcGgi47O02Ymj9XWq5dTv5aNdPDlbQ/9sfGSiEH9kqR7ADZbj91KjlF0cUR9BHtRhJe725UGO
7Q2RCX5IeKbL8dUwzmwNPAN+giYBsZO6+a/768+szPV1gAkgQotnHyNCRgqdW6Aupi06Uoytb1QP
EgGAFf1XH3AbpNLlvqCVzYqGxayYDO7XLRE6ECsZTjRaUcamS0JPEVzOouG5s4DmaOBPqjD8kL1K
w3d9K6b7bZ2uPp+7ldMppsUwYHxZ/qY0fuLfX52Vkwb8CIJfCAIi0PPWhfnKt8i1XEOQM0c7+fqg
0N/oWFj2Iu6eFau3kMHtpdJAQwt0WO59JfIIGjNne6dGj12BI7yiCHCtYMuagLIibcWdiCTpRmdS
sUTq2VL2m3lpoAe0sLAZwhcZK4d/JcxxZ5hjozZ+d5DIxakEelj7epsVtSIijyIM3keNVCWv9bZu
/IzujMwzht19Pa+Nj4g5zCksBtwi7tLPB2rJNU1bX48/JKc+f/h3w3OXPklao9RaDD8ZFyN/rQWJ
yJWvZ5B9Fl5DwgV2b2mNpjyWuliSW7/RPDvZh5bgtS8Ynw9A1q1UxBHB+EPq6cQdBMZ05QAgUYE0
MIDo4CLm47SaPWZxXkmFn46nPn0IK/TKOk8i9u+VSbB0CCPVwVvE4oH0s11U4YCGTH4VPyn2IRWh
k1dMxWJ8Tsc1leAPlxg/qc+q87FOPtmpYKFEU+D0rNVopK7FECGjnfpns/Hu79LbOwd80LjNgNGH
ybtpIYU2rmrUmdrox7qr6t8QOpXVfRj9nH/fl3M7DcjB1QY7oWnsWbjcrt0c55YB5ma/TE7xPm02
O6ko7wbjLQD1IJeCg7QcvlXrGH1L29kf+z/RqdkKEwL/BGCLCkwcwBfYS5ypGKlBUzl0qN+Ch0B7
LTanzP8jAJUxyMjDi7+x1JQCJmtkgz+0v1Xr98Z2oqxHGHSMpQHaFmAqfvgGHKh5LU3w4UOyS4+o
kxfY0tuDAAFYfTwD0SYO+ZHl+g9WGiLrX4++kRpu2Pi2HJB8KyQZswAtLct+gbYKFo/LiWTALyYW
2tn7HRjK0OWkEzxjb20SaJ0YczkOAqPh5Pbo3GcRAH+56RtPrfzFrrJ96pR7Q3m9fxTeGB6Xfh7k
oAENgqjwMnD3LBdrJjrpojq2/CbylV8ohZb0Q/OHTr9R6nMKS8HDYeXkQRqrI0JO7zapMBQRXp8T
pPURisb9Eo16789nRQAmg8A8ApIW4tqc7ufQsUt5LDo/U0z3I3rsvGt8hKsQDUPXZf6epuD/aKKo
63zATXbqHuw2gs3LjAOnD5auRcRNBWIf+IilPsZStmLArDvfjNB+Pf7cxZ/b8oP9goY8qYiFdXWx
rmRxe6zIpcjpCWRJJd5Y8U6qt4INcEpQDwIYA6pZwOjLU6KNTZbD5WvwDPrRmcfQOm7XNtxJmBMH
kEZUhCwXKxy6SAqTlHmubm/tzXazX4PPvxqfW6BSiWajJ0nvF/MHdJ3OLEH++S3LxWsb6CDEt+EZ
3La0Mag0zGAp7n0HLLWFvpeTU3ueUO/Yya9mtnOyhyJ7rH7W9a6adgPxkjxo5o9wQYFnvr+UCjvo
9z6FGaSrl0ZZOk6vSlrvT1bl1tInKn2f4u+J9CnNGAuH0flz9FmNL/fFrthq7HSUpwCkAP/L4u7K
UKu0Jk8jnNev7XekP5CkuC9gbY8jv4iXB2oK2F5fTmsYk6JWq7nx0VxMqo7SVpAFdji6RMKzQrgL
vguP8WsVEufRZHU+KYk7Wl7UbEWwMQlINQI8jYsGYHO2hFeKyQBnCqlq935qjadvkjlud1eYH4GH
GXAQDJW1HL8ZO0K1Ci+n+Ivyc/6xdflZBhzcXzCVgAPxAI40B2x7JjT1rfTQhqdQZO9v989ifL51
xZhPZmhMbepP9q4pH0b1aIkC47c7CCJQ4MQwisj28q+DUBstJW+m1Ke/E/vgKAIbszqDq+E5G9ai
ZsjJ5gErpLi0cAdUUG0lpkRhJ8pcoFqEdJAX5VNcukp1NdFrzKDyQuKBkJSQU0rcim5+py0FcTak
V4260CsI0pWzXX1sH7ZvJjS8AZYWFUKIMnM+1zg0tFa77G0z9elBxEPKTMHSAuLrTfQuQ5YLkU1+
rzZDB0Sb0aS+hAZpxlH6pP0A7UwhorZZUzjMHRxg0CUjl8C5KGas11WmW4mPPm+W46noYUwP9xdq
dSZ/RfC03kmp5Co1zcQPiz20XapnO95Rss+ExunWTcWaXUni3MeETGQAVWHiO4rbJYeMHiaQQvWC
e3LtCF5L4c5IU7W1XVA78bvYHQYX/Qfvr9fqLFBGj7JkxITRbXFpAlPZHiTZjFKfzDtNcdvRLfIH
o/TvS1mbBeqdGMktGgneNH7TlbTXJqMqfEtDAeOBbg/7Y38yajGcDUBU+YrSONNT20zwOlfJvrEO
tqjv6cr3sxy/hVtOA2Sbj5mreYvERdLmvhr9+mEkPzevzmJ0Jv3qmovnpgGkpsn9SH1OLX97Xgrf
fPXx3C2njQhRNfA1fGd+dfZm9nL/61cONepeUHkEAmAE5nkC9wHcJOHUtYlv9LDiF8m4bIUcwYgv
JHATmJHaV9uaSdD3ub4fXu9PYE252DuqgZg/gDV8jjyZ0twY5yjxm+RAXMRd7g9/uz6sPAtPTIaX
QpCWO2Fm2xZmEcLoac0pqh7m8oMsKhxd8WAhAyACuEhAN4OfbrmDcPn0KNqGLeq+Jj06qHpFfRy7
g30YrF37Gseuuj1yvpTI2SVtHOZuGCGRsuoLr5pOFlq3iohHb1WjI9mMRNUboTEwhct5SXpT9lEs
ZbiXIlchzyTy7itnVQBatmtA46MnG19MP5PBsXUwV/tS9UgcybOL/nhfwu2FhCkAqoudhQArGgEv
pzBak4qGLmbm952X6dnOTp6q7nFO4p0Tb58MagERAWD5K8CGOVFOOKNroDSEfvmp0faVJbhaV9YK
OBh03EP0AoEG3luWkjqZKipHftE+lLsq3eziwNNH0RZSh6xmiC8yLPQ5VmRw0/v18CNDxY3AyK4c
w8Xw7CK8MrKgUaqitsLwabwjibNLzMEzt5LfAEuNojNg5w0ESRDrYZvhSghSWZTYLS0DWffKovKm
IvKM5NSpm72CpRzu7aiPaZVLPeRYTTBU7jT8vr9pb1WNRxcSMmi0oyEExz8dHTPPEJFO46D7ZZof
5k7gDtw6HXgZsTAVtirDkHIbtU+sQabIsSIKbX8z5emQPEtRczS1+tv9edwqHYLgbqCKDjsWfHVL
fYR1ak9x3hO/lZ6L/hDOB3O7a4AHBir0LESLEb/n56KWmoO21VIYhOO++lmKcBkrmlgMz9lZvdDr
UnUwvFS/2j+rThCVvLVOgE8jHmmjDAAxAj53WDRtoTZqmwWgCNI0cLl/dbLAjD2y3XgASw24AcsO
4Gzo3DwMpOGswejyoEJTJcOUXGtr2z2cPRQywA+BOUdUyeAOONW12Ox1uwg+o17cHUFIdH8vrWhi
MT53tisHrYuzihSBPu/14VQMAlWIxufONNKUA5D1+H51PKXjwRa4ISvDI7UEL0QDeAuwRs5FAGNm
0eRKlQWS45a/tjLcY/EXo3MnOtVbu8zNIgsAJQXHa6tvvhwwPooXWFmVijw0t/i0HrDyTpwFM2A9
iTeJoM4rhmIxPrf4mkK6NDOiLLD0fUMP87zLRVQxIhGcHzjO0tChmXsWqGixhxbL9lHZypaF8nbQ
PTD/jzXXhuFbmru+jzJNrWqsUnM264d62OwBLMdnU7y63gxjDMtpLLOAzCeQrgmD2rdLtByfO8Jl
mNRz72CPhrlXaR51PmVbqSaxRDAO7PJB+zVA6LmNVBBj0CbATnw8dhHbLUU9Am+PGcbHWxoFN+Bn
giOzXCIrCss8zEPTV5tP1ckUwc9ub074wkB4or4dBRI4ycvhszrrR6Unk5950c8qOtBiNzneVkMH
YBgCf6D6x4MXeMOljByFyU5rUNlPq+dx3GvOZkO6HJ+7lGuwWaqZhPEjza+6Z1UTjH+zRgBioipM
RboV6Cq0uFx+f6RQtJGN1N6X0d2w1F2jiVzZ+hLS3/fXaVUO4uqAH4PHytS509Zo/SjZMsBDMUBD
LfXy2qv0SgR3uzkTmAVKhlXmX6CgkXeLydhbdZ6UiIEXRwQxI8vTRN1Yb/YsRIArBnEZxmeAWu7l
giXUzkx70JGJIMe8O325v0wrowM1BAI/cJUB+sFXPdstKgykKZ/86RExsrDe/6vheWZRiVLaZjOG
H+wn5dgnW29lBmf8+/V8kjgpiGY2FMN30iHcG/rhPV+PAB8qwhlyglv6LKuQhTTVyadPSnmi4cP9
4Vc2D77+7/DctZypJqHEwvBTurfRbSj5GItIiFfUi5cOKwqHe83MxnLzmFI8xUlZy37cEjd/nBxR
em5lDhCAskWcNDQ64cMzXTmq1TBFsl8YxA0lzR1zdLkZRE+3tXlAChwM9rZFDHw5D8PBewpnTfZz
06tGzxalz9emcT0+k391d45UdqpoxPit/DmPn4vyMMeCdNaqCKTOkQ3WYJN4+LyqVmEtp2RGrHgf
Dw+h5ta5IM2xKgKFvahFQiGAzT8MI6OIdKWeZz8ujmq4o+lpc1955IIZPRmrd7JgxXk+uoaY6JCe
mrOvNJ75exZxoK3oGTVzGvKJgGIiJs0dibhEj7pYaoDAqHdz5plba7bw+YvxuduzHu0Oim4tP833
aJKLlim64H671QGyJxCDCAN2Kyj1ljupmTO9q2is+5oeuQU56PGemL/uG47bVVrK4Hfr0NdNg3yN
r8Se8ymqN5s9DM8ezHiwoYSUr2G0kfsuy9HSfHOUHttdWaeC1OLq9yMCBkcGlXN4mizXSNLLpuhC
U/dD3Mi26vfJO2aAtCiQC8jtInrMGe62lIdO7gfF1+rLKD3T4/31X9MxaHNQsoVQGGNXWX7/3Pa2
FjoYPk6e69mdcvQYP98XsbZEDIwEgBUMHoDoSxGZOSZ5MjQqEI0nefowP28dHigxFDjDVDDaWz70
YpmzbbaIl5zlpNm5qZBT18TnLVKW4PG4Hp/boZVC46RNMP5U/xk0a6+r3X7KHuyOCo7b7TotBfHr
VBNNrwYI0tAwm4IIOp7d7UsFQ2ejpIwlUngXL3WGQScxMc61BXq1rnPl9whAio/RwiBnyfPaSNI4
zSnq9M5OE+1kVwJvyOYZYFRGeIIOAQBTcCbJUZLIUKgpn+sQV7TrKILTdnsc4P9ejc8pOwq70axH
jC/1O83x9HQXv96fwcp2WkjgtGzFqROHHSSg7beC/qvUDX8lIsDDylbC1QM/W8XLREU11/LIUVxt
st0P8tmyPmfRZ/kdq8SSDSar5EIUnVslSEzMsI6Vs2WfQtWrZte53F+lNT1cS+BWCcS9Ovo1R8q5
s2LXKU4tQebnx30Za4t0LYNp6spRAm3lXOQzZKS6a01eLkK2rc4B1yegn4gU3ljucIIbBtpe5Tzr
P/TsyQHWjAocsdUpoKKBeRi433iGhzwcSodGhXKuMurSk61vd2KQ574SwD1x1UJOjbxrlfNgvPaH
rhUgcFe/H3cD2lrDQwK5/lIF0zDHjVE5yplGezv08ugd5gIZ0f+OzyOIw2KuJ5KayjlWjkn8UG/3
5bE8iBNquCCA5eafnHgkZCEl6E1DzRe7u7zc36BrpgKEOYw/D7FmQHqXq9PJxaxFtSafJ8PNe5AN
u2CqoqLq+VUpCuLlKiILrOMEJwURczNLZ/ncTYdieK4Gr6xPwtYfa5pG8T+w6Ghdh8wV52fYaR+b
wyTL56bdp4+JtL+/VGwpuEualTuj4gApUDwOubOcptRpJSeRzzG6UpYH+U81HiftYCiXUBSbXDnW
COtBDGJ68Il5Xg+zGqKG5JF8puHRTDwj2m1uxc4YN65FsMW8skxZIQ2DOmE2JA1a9IsV8emtqJxx
ScIwWfhP4/k2pKIG16SjzWfbqlyp7Fw0dRyVpzQWaGVtqa7lsN8X8xiKxEn1+Szp+6jdOfmxFFF+
s33DKx4VoOAMQTAaj2rOIRjh5ZSd7sznUHmYxkfUy9Avg4gKenUeyEXDvWQvoZvHaNOZkUXl+Twp
x6Y5NsWx2h4aYwV1YIFGUT2qKvi3luxQydZBkH42d0mW7vS53O5dolgG+FzwGeGpwlfXkTasKPy/
6Tx3Ozh/qXf/AK5sKeCV3mh7bXYCOT30RE1xVcjauTUPnf3LqiLEBA4iFuUVbSPqjc4+IAdE0puH
D1IEmeY6VbRzkj3lXeM1Uwwk2Z+idHZDKHjZrc0IgTK8H/H2WrHtjapHWTbqZztp97rxiCbjWu9m
m5n9cdhRRPE/OXxcsWV8u2hxrZ8H+5MV126/uaKME8A5g5XU4ZWqQYCcPgKzkSUC1a+cDmwqBZuK
Vc/CJVye8twgWommIMa57J5q9VQXT0q3kVDhbY0QmXt7uAA8wxmSIQ2juZMr4xzr7V6xB298h6OD
SfyVwF0geWx3sWmWxjlLLuN+FFFarNxPyEUA6wAqXwav5YaPlTmKi0rRzya6RJAPevzomIck/YCy
fuGDdVUfV7K4q3ZqR50iI6Wfi151M3VnV15vveMpuZgQp/S+b6akfRPS7f6Rt8d6YWTBPIWSE3gl
4LpYbilrqkbJqSr9LNWnKjmd7tuqFV8ERWvIdgAoBW4uPiCRamaW50qIA5G50o9chHRdW//r4Tld
F2VvTnEd62eqoxnVrmuebF2QLGB+MXfrLWbAqdgOczLQHDMIiyMCyGXhRdqpkPYAbpTuaG73onGw
AfuDItg/zraXTjtU6Zjq55HxyO3jXmBpV/UB6kYGyUJmgn+tlukIrKEx62cjOlaZ64jYfdcUAuQx
dhSY5ZHj4qwHmjDUdlZV6lkbDn1x0Go3FdGmr10W1yI4nWfRMGTIsajnCIVDszeqj2W0SzeXesGS
w+VkEE/AmW5ocQcSSmaphOrZyHfRKxXd4Wt6gAetaUhd2ygV4tZpmKVS0bVWxYP1yao+GSLK9LXb
G14zngBAeiGwzI3fGYaZ5D0+vze+RfZLlh8I6p7oi+Z8vX/A17TBKmGYp8OsLvekqVXEwmcqIT7R
PMTOvpof9PZBEbEtrB3CayncsVCK1k7yEtOJnd08HsIP4L0erGNMXO0PIe+4ZBkkBVFUPAhv6rbD
GgmrScqg+mbf/C6SkxCgv6Z9lmRGIyO8ChyeqD03srl02Oaihh+jr7GohduqUgBMfON0wiHkbFZO
J62iiHNjBl74UZJ3zcdRBLpYO+mMx+O/MrhbyQKnoyQ5BnuPf4/GQ6ecevrn/t5aXSbgXhDQYf9M
TutJX8e5ZhDlrErPVvKIViFbx0ezKgTL4UzDlUKV/vLqI62MtvGDAUe6zNzmxyCLTuHtBADaBRPf
/5H2pU1y4krXv4gIscNXqKU3u6iu9jL+Qnh8PSAWsYj91z9HfeN9pxFEEfiOp21HOEKJlkylMk+e
hMEF9AJtt+YCJqLhva/Ahx6ep9LyWLMbqChKoFDlIyDoAmErBXVCdRxqJTVhzhNydIbUj6eN629p
SFDzDxAhwJDwDBfkAlEIbu20zY1r1Rym9C/UhiPbTKIfun7Yvxki9aKhnAQMmLJF5PUYo61KY1zD
T4P1FLLHPxke0UFUTwIbKUezh0bjnZng4iPpcwcKT377g/HhMyPPKdoCy0DqmoHXRqHIKPDRz7pz
o13vj79UN6wLnt6CHUlgLSU3LbazwUnc2EQ+Aa/WB7ALpVvO1MppFUwe4mWJmoZFDyNAbMrINBRy
PYUGORd0L8UvnnbCC0TfApCYI08oqbNZTrVSMFgMg4/Hz201HO8v0cr3C5Y8GCQ05kELTukqUg2W
FLRP9avi/NVd22r/DsN9sbELAKXCJZR0DTCCXHQV1a/g9y37r8b+ODziEf+Ov3icRhmzrdrRr338
z1i8JEPhucN5/xLBIAmSWaBqATqbG6TaBPGMqfb6NcUBoj+4seW/Lo8pQgWIrcB5ghLgrM4FkGYA
+WuZdFclO+Uo1aMejTYMxZoIkM7g1gSVhL6IrnCzSVHfqjTXanqI7WuWPuhbhMWrImz0aQFvMUpi
ZLQcbyk6ZBtGc1Uz30A7RtUznY1ZLK9o2Lj3GmLALpYQmzpOtSGs7P4aDT9QPTckT+XkO/uThKCN
EKTaglHAAVRlvh3aWJgxGa3+6oLxPy6pF+/OKkCAYLG14PHD05R0zs31BEntaLiW35Pwi7EFWVj6
ffPhpfOKJuWa0xUYnpTA+scHOwJYTvN6S/Oa2svd7kCUDTTMcmNE/B8GROTpl1ZEr2OqWkpUXNHC
1+01z0iONNL9cm8XX/jkuItQHCMIjfESkLYGyCTWdobKroVnAdfubmLblzc3BofrrwFiiPox+akH
tCQbkmlk1xhV3kfrH3f0NPW41YVrqSpCynvWDT0HFk2ykJWJJ9pBSgpEpqdXsbf13hMLMX+AzyTI
dXBF2mUmuOfZFSxToAhKtvh1VscHRwlgK0BZgZtgriMx13lbIj95RbVg7uvR7osbVgrtmkFyJKIr
sl8zoCGJbsYpuyr9zU6uNjtuwtDWZiDu7HdGPVEwOJ+Bgd4eeQseq2sxMe9xjLccg7U9Fr2Z0CYO
hWKqHFFD0+/E4WPEr3HmM7t+aNTxodoPvoFR/yBEerNMbdpyOkAIIwel8sLXvTcf+guAVA+JC+wG
3Kj5GvFRb7uwyeur6dHhaCiHPxhe0FkgSQVnXN7l2AXnc8jGEnGuCLjhb8VffzC+qPeF54qsgkzA
WSthMiQ1xg/Lr/mZJF/2D4+3EHIJAKYiJyK9hMairBKG7mRX2h7GN9Z7u4dHFBS+GcwQGg3IyCfD
ClV0cNOaK/kx8KeB7YYliUrMf4eXvn6qsF4xxfCtdYiDiex2mjA8XDOAecFgtXjFoQA+aWwwNVyj
H0b7lw5q/vurs6JeYEdCNgpQcMC15b1NSkep4jFrr0SpPYJHaFYc7K0IyoqNgBDAeBCnQdRJxoPb
lCgouMnba26WfnoM6VZ+fuXefKeHBcINzRZR2TNXsKIAcUxrhs11tJ6H8okOz6PoQbehZ2trBYwE
XDNw9ToIYs6luA3YYxIFazVOuRex31z7rSlbBCNra/VBiCN5HR3iGoXVYa24+b3yW7ahyytzEBBY
8Y4A+hkksfM5DEjh1C1R+VUJz4nm19P+G2c2vpD/IRWslsTJCxPjoyZZcd963Z+2+ENXfAs4fajZ
QpBMtPWStkGLc1cdnLS5cuxwrY4HQ/vO2evAXqP2233tWNkMUccAjjVcPzCs0r1AeK22Ayvr63fV
vWbjxlotRxflzwI5hEpGdGCX3istGp81GiXGtT7p/CFsNhi4V4bHbYNQHzKbIDySG6uok2aWMRv0
a1RGXl0n3m4eCPF2APYMnH0oUVrmgoliD4k5IjwT/X7q4v/sXXsLNBMY3AWcZIkZyrqqUdWkM6/j
p4x/DsuNF/XSZKC0FlFQ1JFAyKI3dsJMTg2maldee7Hp1+4hrB/MdsOhX9kDUA4KAB18F1ygkmFy
nAjUgyFXrrbH6m9x+PX+Gi21GUlGvIEIOFBBjr3AnvexU6lV6Vxp13xpQUPEah1gSeXLfTFrs/go
RvLxaGYaY25X6AynFZ46ed2w+yWHjRCZJ0D1cZrkhu6t1aAUU8VeG/UvDe03Nr5frPLcixewbQR/
hKeNR4lklEI90SxWaOY1z35Fzan8ToqXQTuR6USHf3YvFfZbwG3ASwMAqCRKddAQPa10hMqOJHra
3WUVrTega6BMQDmmhc4MEkp8MvV46ohiXZnmJeVDs/WiWtnp2fiSSXIoSUaiUvuq3uow9Zyo3fA3
VgQguAdnBkhtvHA1aQJJquR8LCty5U9JF4TjbgCBNRte+v5OQx9AJeXkmnp26AEovnt3Z8NLilDq
6L2dDxiemock9ukWlHTFKKG5rQOriucslkg6PShECpMwBSCMsH8K7SWMH0Pl5NYb6rCyBzMp4is+
3NFktEGDUgHZppu/CxKk4en+Ki1nYeMpi3gkZoLmFbK6talCjAzAtmufAeVyrFrAkLxp6+ks1mKu
1JCCkCcaJotIiWwzaJ+0E5qsjFfbPefTRRkv7VbRxHKhRCYcjIcIlYDqTX57TqkGxsCEF68XpzY8
2JXdyoA6PXy7CNwLYyG5F4AyIlHuxsWrGTLPUVNvf4oG0SRwq4LvCB4rGFzmO63VZpLnDmWvbQbq
kFO8+yDNhpf9+jSscLnaGD7WvggqjPjt/kFaW38T2WIE+fBAROu8+efToaZq4qj5K6iBPK1VvWI3
IgH9Hi3zPYUFB0ymUtKiPKvHKM9fU4+H34ti97WGmA7whGhAh7bGeMDNv38irLSdgVSvGgPDLfdQ
23u4v0LLmw0SBL8t/BhcnbKDyoxBbdRCrcCV5cfEK9znRPVI/sISdCndnY1D5B75XOQ4EG2FyzSf
TdsobCL5VL0euPvZdQ9t61ueOuzWCUiBOogKH1yjMjFDDs5eHvVoOmDk5BBOrs/3F9TNJUg+2eBk
eFQPkJC1zO8pOfTV+f6uLA0gJCDBIeCEcOs1ca4/GFgXlOhp4ZLytUqf8gIh3AfePjVbcJeldsBd
wua/M7EhQSeZ8WjkVjlBR155U6LExEM564YhX5OArNA74O+91no+DztO4sGNnOpVp19YEezmoATD
HtiNkLFBFhyvRsn8KWExqRml+esYBkPis/3ajfER8rFxoOB+y3igEtkg283CDN3QwSlm6l6jPOze
aLRDhzeDwg+xE9JjXTXpZI2N4OIyTqXyyaqfALjNqg2vY+U4icgnaolRoCnY/OfbEFpqljl9x14V
L61//07dX1sNSlfMCCJAaBsjcPswttKBTRE8HswGhlwx05ekNw9KbxwqNA0YiJcMXsW/31+3lYM1
kyfNKIursKsTyOvi8WgZzZFsJZ+W3gHC3tBAOJpwlRetJjuSTEM6gMAxrE5OGHuG41XGhpqvzUKk
823wUAooiuQNRuC0ZixUi9d2/KFpv6ctBMfaHBBwRadM+IQiYDPfdzWz7TZzNJBc3vTGc+tnml3v
78PayRI2ClgwXNRYsbmEKgXetwbR7GuRHw0WKMkN6UZ14/iuLhMI5GFHEPxGPmUuBFXfpZM3KXut
3N/5rU02ztLaKonEO87vGprNyWKQTk1m/lpOv3X3i1p91cZ/7i/TmghEm/5bMqguSkGKJO6ysQrz
16p7cexzNxy0cMMTEbZu7s0iQ4NQE0yJQNXI5b9u1eigXmbZq5tfCaaQfCk13RvxQ8K3+7NZ2Q/g
mtBnCTuCApSFsg85LvLOhNGyv1koQN3Yj9Xh0cgBFUYI2yC+Nd/ucJzCuqFgQMzeaOtvdlhaLJSG
Whwk4BEUx98QG5oPH+VOF08hqW79cEEAyRvVU10fjfhMot3uOQTYgvkIt7kINoqZfrjG9aHs27pu
y5ue5/65jLYInNamgrtJPPXAJbdgC7dGZdRip8H4KniFxwMItQ78F69+xsXfO7dcLBXyB3hRQlMw
qflMsjRp9IEZ9c0CgvGYbzU2XWw5KgLQsxZpflGdvSjX0Fqlr3WrqG+sflDIk7o3xSI4cpFHBi5Z
9AeRk8k8T8POyOL6Vuv/REedbWj32tejVhowPBN+Ld6T88WZemY5qaXVN1c7/Gp2kxPh4z+OLg7B
h0NUtrnV2lSvb1X+07f0jRfGwjJJo4uL/cPoRtJEHRoi1Lcfyfiq/Ojbr3sPDiAoiI+iMhGlcMje
zMdHKMgtuqitbyo9FvS4RRO+XPr58JKGDYRknGUYvuUvtPySbRGYrIwPhCVyWyi6wi0t9/fppyhN
hzwZbr3dH8yiPmjfdq8P+r3BB0AtOYihZFxWFPIstmjb32LX4/GnWNk/PlJ8oj8krp0lb6alWtXo
oODq1py4WyL2uhWPE4d7du+AoAm2FMl1hDgAB5Y2eMrTbNTs2Ly56Q8zuVHUcpHTFiR4eUoRsgT5
CpR4lZ7TDEfUeVHjxl91fTg0PD/GW1TwK1s9kyF5GV1jN3DRIYNS7UD7r5W+9W4UuiQvFTLIBkJC
4k0kv3+Nom1zqkJCGR9y/TOsySljv8n4iKrHlHSP90/WyprBCwD9AfL6ApQq/v2DZhOQsWYMNF43
ZyIPKTmApxBtx8/7hYDOBBSXoost5MyFlKWhhlE/6je7+zbZx05/KHaTYSMfizcFLm1UHi/xIWga
GdpRnupQwYOaPESNd38KK/uOHBSyscD74T/5kWciTK3HnOm3XDly01d3s3SKpAGSUOJBj96msobn
KQndlLvOrTH/7n/GPNv4/pV9/ji+HNG3uI2+Kgil3rKyE70kDNAgWlvk2iuLNBMiOU1qHY1OzCAE
nZYr60HZOEZrw+PeBLEM/D6EG8W/fzirWsInYC8tG6+Hp9+Rs6EJy9EBX8crC3S7oPZB7no+OpqO
6opOW/3W1M/Ko5M/3D9ASws4H15am8JIDY3HGJ6UL6792E2P/Xi20915fZQzfpyFZJ+yfOrLTGn0
G5t+TcMb/fv+LLYWSbLjWsnLCLeDfiubh/wT0zd2eHWRYI8QboftQ7x0vgcAJDCLlia+npyc1BtL
z/hduHsT1lgivA8B3UX7dDyoJZMXlmqclgkuu3wwPHcsPFZtKNvaKgEjjAabCC3iuSim+eGgguCH
5TRxzRs6uHgU5P+7m7KJKXwQYM8FWEkxJSXy+rdW77zeOYSk2fuaFmWxoA3Amx2ZFciaS1CqTkd8
UTNuX0t0pLbCraDD2hIhKyGQ+AhcL6K8oK9PqV621q0vMr9uPLtXNjZBrMH8HoUfgHaReCAi9o7W
b/MZtKkR455u7FvXf56ig5s/9uf61WX7NWImRnKNlTxJI9eBmJIejEO0u/UiXCYkuIDSRkQDYHNp
H5wpHFEG3Bi3mB95d2y2CpXf7975MiHog7o2aAS4d3Cq5sukO8xlzCHhTb1w2/Q0Fnmh+as0vri0
8JXSV1uv3NvQHjc0aiOQLgKgE1BOOeIUtlbh2EMZ3uIoOoeKcrrutVICLyJqJJC2AChC0r8ib1wO
VAp9a0evaY6KtRFFWR5ejA8fU/iaQNTI7COpacV5q6f0LUGzIdDx7VcOjI/eEeCNFH/KoSy3LVuS
AWdxU7Xas/MzcHl/sEAfBEinioeDUY4VBJTkxN+Ittt4wI/B+xxR0ffKTGl40jWo4S8j5YZ4X1oC
D7mRIlquP8bHDgDpJzxKOTiTqpHSFH2o3HL7mannfqswduksoRXpu1IICNvCdGhKgyiaaqZvzvTI
3LfEOrFx9yU0FyGZDTZUJmkbiDCVA6JvebQXoQB3W0SMQYSEq27BzRYBb5mazEnfDPKYPxVbbBYr
OwCIiIFoD8oI8KiSvJmuj7M+n5Tkjf2KGz/fzV2Hr8fljNsHJTagW5JWJ61yLa9GN31D+xTUJxTf
9h7/+fBSxFvraquxOwyfs2en/VTbG+d/efXMxnckNwaUfk7aGRhfbf3SzsGa4KWFl9Lap0624Veu
nFU8qBA0QRYQV7YcOhkSy4ozN2dvtvWlaDtvGM7qtDGfpVsmwHH/yhCn4YM/U+Ucyf0SMpRj2YNM
8KhGiRced2/KTIjkljlg4Q+zEEIKVNRPyfPE9qsEgrm4eNDMBhlfudS256HFwjBjb1/5+GlI9kLw
EMDFmIgFq+hJsQD6pVlXDxGL7Vue/t0Uvr67dQrGBzoUVWfYC6SDpD3Iii5DuVxo3QZyoI+b3Z5W
FHo2vLT6qYJmmejubN06OpwyeivSceMQrUoAPA7pdlz5huyPZRq1pm7qsUC17VGwTJj9hoQVVUC2
AZcOqo0EKYBklJIQrT1J5dg3cCF21dFKT+FWm74VTUDpA/xiPNXfVW6uCQU1Da3gnXMDXtI3ks+F
8lxGtZ/tribQkHpAXAb82iD1R3J8LqfMaUZ1p3VuUVI+h0/5pguzYqJmAiQLG2txXI/d4NzSfxg9
NvRkUt/ODvZWNaa0YIBOC0AqntTIQCBFLpN9RJrb5SC70t+o+fz9XLCX9Psus/FfAah1QeIESZTF
TZRx3oDmvtXfSBcdbHRF7rTD/yZBm+8FzxtAL2JMAZURyjn8gwloKCjAgw6uDPwZ6TKKGR5aBVcx
vKGcaRI/7HNWxQIhOC04VPHQwhLJmp0glRJbg/Gma/+4PyP96/3VkTcYvcERmgaZGRwmoXmS0rmE
t3kdFck1jg+l6tXWVU8Pvb4RnJFUG1VfeCmisEYEEYHDkxGLvNC5E/VVjMLhR7V+S+qvg75znd5F
iNsBK+aAfExSuVTtK3hlTnQN65Oj3lgS3F8oyf6JKdgwfmDDQFmv0O35MWLoTD26UxQGVRJ5qvGm
7Wy5+S4ALjdQ5kiSgVBQmkDGWKto3HCDvD+Sk90d938/fFYU9AJfLgiw59+vOqU9qpHpBln3+aUz
93UGe/945KURuhK9XBdgzoHoTCWF7aKhFm6Gb32+8eJZOaagl0cAVxxRKJo+//rEUhJ9jPvoyk0v
TH7plq+5Xh1tePXrUtAdG04r4hryaz2PgJGaBhJdI+1JR1c+04/Zudl6Pq8og4B7If6D9DcSx7LK
6V1ZdUiTBllteqMO7MnjTiIAsR14wAG+C6uEsyST2atO2Ew1UrFB0/hG/bDZVmtloVCNgjArnA64
+HKwNSfUSceG4KwWoPvqPeI+leCo7nficzAP7DrgRgD4WVgoRzq0Q+aYkVZHbjD9atJL9rXtdp9b
CBB0vDoYcwAVkKxrZDqsNiPHCVj0AkZYa59X+f79AM1gqURzPvxtfmxVhSOMkWlOYCun8ZOZbJjV
pU0SG42ieZQfIfojR/nqobfMyXWmoFUfLe1lKk57bQY2AEyzopk7mjvo0t3GeMQtlw1T0LSfh+Qx
3uLBW/v+D+PLvcT70FYclWJ895KF/rDTocTq4xeyliBsF1UEsss62A5i0UM4BQhSejp5Qs5yTLbY
U9fm8FGIdES5mZu9BSLKIAXFl+LtjCUt5iBtgTtRi6Nf/BTYhm8UqKH6a/8WI1+FmloH9RbI8M5P
6GhXo5WWyhTk/EfA9Z/3R1+aOlQdCRCRoEpFuFn6ejwlXJ2y1gxU96LyoGbPI327L2Jl/QVHAerL
kDxEoZykYqRUwDpjVGaANl5e9hRH/7k/vvjEDwFWsQGoqEUeFyYIrxMZqJRp6QTcfWgHGvvP1Jxz
OnrgqPDQjswj6gHe8Ubce20+4sg6mBWMt5wlG8OmEXh/K4B99cf+KbG2OgNvSZC2vKuzNO5R6xRE
uKxzx+P22/0lW94OgOIjuATLAYqyRTOywnGZUyI6FhS5ebTcU29QDykbL2p30mPpuITQeA7LBeQG
qCps8SUfIhsj+uex3m71gDPXj0dP4VsB/MUJFhKAzEddGJ5Ci8TuYCpOmNFKC9ri2fit9c/qzg6J
73MAKhH/4z4VKM75HBSrc9DkWzWCPPO6/DF39hpx5ICwMgguvXd7kqOtvargmRpqQ2CxI1Oe0+Z2
f7dXVkhHXAbgZtSHL1P3bZYoRt6WY0AytGT+ZPAnJd7re2MKKFtANB0CBEZgvkRWVGQGK6MpQCvd
Bz0/IN3+B4sEz1Wg7Gy0PSOSFSc0dZwi1MaA5SA6KamfGHv1WvhLSCbClAhmajmpmLlDYdW2PgR6
lHs5K7w/OEeAFgGFCFuIftwyv4PTVKrbmJMWODlHs6qzssXvJcUcxEGdCZB2oTb0rAVXjxag2sZT
9VPcPvZl5CfJX622Lyv3X1GAZQNsLKICcr9BMiFekGRMD2zrlxX+TPfvttC0/ze8JgV4h9SdnJFl
GN4rtcSbst23NnBMCJwIUiMUeICLa35g0UzSBN8JGQMUg4Wll25c2isqJ3ID6Nwi6tsXfYzqeqCI
lSVToPLvVu9ZzVnfSf4kdmAmQlwiHyyrwS1r6Hg+BdQ+GD9r9ZjXD3yLSX1xE70LAQ0yKufxpJYZ
47iaazqfIESfDubos73Rq/9O4t/xpdBPOCpgiY5KOIDlqXPPkXrqmwdt2AhMr+/Gv1IkA84bZ2xZ
Byk6qnl1j37Xt+axKgFVjICVgelwAVAMGQeBcGuPgVl8Yp0/8IBu3XNrW4HTiug0QpYwg5Jyp41D
x1Ex4MaaXuMVW3iEtRl8HF4ObjiN5eYdho9b+6D97q4dSkfu30PiC2eOGg4T2pNCIRAgEAXQ8xM7
csB/xgSVqijjoaUfPU6Db+1s+/iuFgZqtsEQCO78Ra0hsRU0kaYEJ4qflOMwHffPAdEfkTkDPmqB
wE7h7HAEccbAtc+JcpiyT5HzEG6p3dpmCHcA3KhwnQBYm6+UOYVFzAw6Bkn/HH9vqwOJ/2AeotMd
6lIQNwZsfS4hqro4dOppCrLwUhhXJyNen/jKFupO3Mryln8QI1Nj5Ki2CBUNu8HUA0gt6+lbwZ9U
85Br6Lz6cH9rVm4/uIKIgDvIPokTNp9S7dDebUM8xEzlCluSj6eyfkYQytqKeaxoogh1IUqHluWI
d0mayIk6pqPdkqCY3sLpZPaP9yeyOj5yEuIUQ+FlP6EsolzthkoNuOsPo1dtZd+3xpe+n9RTxFo9
UwPNTfwUlZ/V7ic38soC84p4OBJ2OMDzrSBNrOXZqJOAxKmnHSZ3JxBSaDlANYKFFcB5NOaUjm/p
8D7PkQ0JnE9jontoZLbhDK7YKsHDihQU3JAlj2nLUsIU8aqfCq/vfeur4h5RuXd/o1fUHGU7iLkj
0CeyN9K9pNvMsWsbT/uugk+rgY/QIF4XbzVKXdtveJwIH4D8FdyskjOlpaFhhxOHEuqN77rcZ3uD
aNgNPPBEBBAF3gDUzLe7jgyTkdKCKwLSNfM5GbbQ7esz+FeAdGJ1a0IgqdGnwKhOVv/U/N6/DwKd
j+aoyMIjeD3//qHu7WYM1SlI/hrJk6MH4Rax1eoERGNxVGAi4CL7Ua7dx1PithNc//+UzDNB8HZ/
CksBOirsAesUXNSAXEoaV4A2zlTpaF0K9Yk+03D3Ds+Hl15fYMS11IlhePbiFL671Z9+qQgoW8Sy
vCcmkFyW1NlmiVGQ3DQvaoX+dyebPtS7syvgLPsgQka+6jysWVxChHtq09Pe0ikYJIGDRPUlvEww
xclveLWImF5B1y9qdyqPZrRxty3NEeyoKK6GCBgMmSLVjgBGVSPVuajDrcWFVpkcRSQPxpZbsHKM
BA0HXBvgOER6Yq4JPKFRpaidc6HkR/fMnO/3T+lyn0WMBt1tRbmQyALOh48ytemUfMovXeERs/Ns
rnv1RopoOQUwiQgqKECzxDUhK3MxmkaqF9llpH5xHenh/hTEJ849mvnwQvyHZ1eiNn3cmxg+NP+a
6FFpXo59eK2ac9Kc1Z04Z5wqJLlsQdWA+Aq8WcmlAdWfnThNwS+lduDKuSg2jtVyrQQ4WDwmUDKO
FLlkNWKj1HjWVPzS/KfLvJ2EkO9fDwdJJBuBslykHN00q6pkSvll8JR+9BKUR97fi6XHhzJI0LXg
3bUWvI5R756Bbly9jEXtN7FXu+2hiI4cjUDJ8b6olZWCKAEWxe9iZvNt54it8Ek31ItuPWbWVd2J
RxEjwlUSAUbRumpBLT+5VJkq1E5cNLSeJho6mW613FvqHs7Ru1cG9xgRLkn3Qj5yvQ51/WKYp6l8
GqfTSE+7Fwki4LNCx2HF5XTORLGAGbf0S9Kdi/gwbkXeV6Yg7k7sAUz5MsNvplGuoZH5cJnqR8U9
RfqLvhWjWxrad74SEO7BV0KASPKV0imJVMIgApV0IfyxB3vy3X6/2glSlP8vRFJrzUSh7YCKxovi
gtvKS7ZqVJbrhFyahZ67KLAGhFcuBxunaTLTUGsvinpQy8OYnYatMr2l6uEUIiEroH4r4H/TQG1H
D/LGCxS7S32W+4jgoPFCu7MuDIqBZmvIDQoaagRmZd+SqDE1OrVqL6FRALX4Ld+igl8adFxJ8Izx
bgTSHCibuWY7jqKmadpAwJfwi5r7znhGPz/m6+xc97vdKFTggpgDrjjYHBcdewQRkjLZqXZB67Wk
OsfuxuW0PL2iwhfBfnCZgLZOxqqWfZoXNoz6pecvSXIChE7lp/HvvVouhOBwYclEjyZpwTSliy2W
x9ol1g6V7rX7tVyw+4JPCwWHYJuQeUHR1CiaGPT/MhIwRD/n2sHeggqtKMhHEbKW84gU3ASh8CVF
jjDyqQa80MbdtCVCWqURqDbm5hChD8/pjy55rLfaPy0l4Coy4fAjawTDLnu0XUunIq/cIminH1b2
WBTdNovTlgxpFmB+HzJTU4qAKZ8y9mCgQFr/dv84CZdy7lDhwAJCL8gy4BLK91LXdpRG1I6DMT8U
TtBx9KHxW7i4/DpGX+7LWt7iNhKEyL/ApMAxkUNERhe33Kg7GjT6480Md5t1NPEWPDXAQwJpJZew
0rLVYsMMaWDCSR981/5+/+tXNmM2vuStkUIfEPLA+FH+SJKHkpxpsdtAiSmglxgiN6IWXizgB+/W
MRXcfpTQgFj9YSwcf/x1fw5rOwDolonMDsI2uDrmArRwVBlupjgIn8a/sv3+sqh3+3d0YR8/fL5G
moICKB4HumJ4n8tqS6mXt958fGkHmikfe9XF19NWJMuPWvEjJT+76LL/Bp8LEkrzYSKTwXKnFIIu
vfLLOSnZz/9tGyRnMFGYTRMD4zPdqzp/i1F45aSKLjYobYTLiviZtMtqyEhVuW4UKNFB+dvh580H
8co5Qm0SLAdexUKdJcOU5k6j0KnOAtWMvuT6o4oY8+4lEvF3VPvi3YWKA+ks6brSK9QooiCkT9GT
O2xo2nKJ4IsjnY1QNTKQSOnMdxiQ7Zqgyq0JFPOoorFKx1Nwth/3zmEuRFolJ7Zr3EJZE7jZS6d9
av0/GF68IJGQR1MmmZaySfOwAHiuDcj0STWf2E6aVvh++HyMC0cAOr3AlGYZMSsLkfYgqa+uH+4s
8n0fXlDRABphi19SpKC37FglCWkDM7vEP4edtOCL4SVbGo+mmrTu1AZhdkianynfi4zE6iDVAWwh
TDUiBJIOGwy0gc1ktUFqdF52MoHyvL+9a0f0gwBXOqJOZxd2lBltUFiHRDtoztmoz/dFLNV4NgcZ
aavYESXDoLeB0dCjxpVD+ft/E6DN1Qx3PY3TCnNo7L/Nv0P9T4ZHrwIBIkC6Rsa9gPuuUSZzaIPo
QdVSr3W2yEpWFwgROUR/RJxDLl6weiBWqhYqQMLP9ImU+wo938+oIKG20UcIaDAibbELTHutMrcN
3AcKgs522h+XhluHwQGoQQEGrN18/UkVa+3YjBWc1Ec7eXOqjWjfyhkFl7bIkarwhOHbzcfnTtE1
VtvwoOTHUjkU9kOTHncfIdGvBnVCwlAvXJY4q2oGhkgeGAwhpme1/M/98ZePNqSyBNgcMBTYULmR
Z4Owbh+pehkYxolYXm69UPes0o3qi7WFwo0MaiBH0OvJr7YSPTDzqurLoG79pnzMpmO4P/WOiQDG
hlJ6kXmX0yhhQjIyOS4mMnql6qdbVc9rC4U3rQGgH5D/uP7ne+3WeNmGqIcJ9Pgn2GV9hodCYh70
erePiupFE2RfCCGLcysZbq0cBqcfOA/CRvHAfL2VFF/RaaQWsRNgKcOrR640THNioHVrMgbdd019
plssTavDAzulWQJvCdaw+TIJLkhQoRVjkL3E1g/b+Hb/uK4OD2MkeAdRuS0zTQ1IfzjoSTEE4HLz
FUAs+JaXvSoBbyi8QnA3o5P1fAJxRFTEGPQuMHSkCcrS2wqTrAlAKSwyliDeECXccwGRVsZpaykt
0GX1+OIWu+FGwBCi7zZaUQlGI/n86KFZJgZ32mAqjyw59crBaE/7NwEAQuDLEIERtk+aAR/zcCRT
F3A04D6W+G3/+Eg0ISRt4lGOUzofPy2yHg/FdggM7WqZrzv5zMW1g4JCxHYEQz70TLoVupqzsaqV
Loga6/C3Um9h49Y2GHlQkQBCPRiClPPPL8o2i6Yp6QEF+dmlD1q84basGFO0/xIpORxRpPykA0RD
dSAOd7tgbF+0+lmnl5Zf9+/ABxGyEihxXbtjChHMTTwjzj1nw3lfsaa6oDwW5c7A7MphtmJUVGVo
LEDWwpOTfx61z337QDZCImsLhYpkxCIRF1kWVUep1Q5D045Bq13RGYzTc70/6oLUK8gMkHgAzSee
gvO9VuuxQtUwHwOFflH8drjd3wexlfPwFKANIl7kin6ziOvMhx9a3jvWoE1BVZ947YNzI1RfUtik
1svTl54c7otbObkGGHsQB4N9AqefFGHQORKnuRHCX63RmR5svnQLS7GyJQasHkAnYK5YQlNjV0fO
zIZ1ihTHr7RPmfKZ1MX+aQC/JspVRBeYRa1nr3OYR5524AP/mXlF9333Ks2GlzYlGZid2BlF4xEg
1vi5yP7AQIH4BJzNsFOAhchFN/XQDSYt3CYAaC05qTtL9YX9mw0vdPNDeMdORp1WJYaPUBJBLp25
k/J2IUA6RllpUbvMwiagk+ONf02bHVRWThFCz3iQIJAKCysX8xIDPnE/xH1gxf7geAl7bob9rv07
VToet8g2mHIQaUSPs35MrS6oS3pmyDRM/bH4gweciccDVBwAoOX7YaTUpiaNhqBCKanH2IaRXVHn
2fDSRRc1RjZOrtIHanQomP8naoYgElAhgndjgafIOqAQey3FNd2UBxU/G5fQ2i6L0jzQ2whTIXvc
dlxMCEOaQwBMc4OelLk/6fs9DTw9ReU5gDPwuMUnfFCFLh7C1O6nIUAe3zviHbl/fBBW4GIAIBjO
sPwo6ZzIaDurGQJt8FtU/8Ubp3TlGhWFi+Jpa6MPgi19P16M08DDsIem+X+Tn7zzyq1+2CuHCMlW
ND8Q1Mao6JUOEYhPOgJIcB802WnKzzu7v8BW4J0AVwyBSAGRkt3V1FX0cBDudk9/E9UbzP1R+bkA
aYnytmlMoIDhz19H7TkeHvdeBhgehe3i/SzYK6XlYao66DyFs2f3oTcZ3zRzY4uXWjAXIHmTbYcC
0hDo4sCoT0N3rJPLsLOt/X/3AOEj8ToXkSTJXvc0rpymdrogrT5HysXcuI5XZgAKDYSRgFgXpGHS
EtU16OLMmrdBToqjndMzwc8w5sfdOwEqQ1RQwSuGSsjFfu7IKTNitQmaizW4R43sf/aAoeeDAGmZ
mkQjzMh0CAALbe+EXqxv7PVS1+CmojAfgRKUrOJtODdHRujwOHQT55JbpVfkup+RjUDMmgSg63BW
QeCGtK0kQaduTxTwcQvkhMgVdhuJha3xpdNqK0Voul3iXozRb7ID/7Z7j+EP/fv5+nyBKLG7fmww
fF/6Q85AuDXtttggb7eBpBTwArTIExP8cCNUUQOGVVTNX2rQ9aPtlddu9aJeXaIPEiSDVNdj0Vca
JMTsOn21t6g2VrQN7XBEPhs3p3ifzyfQpFo9umbqXqbsFCXoLvdI999q4N0U6XJRWAsuDOkQDXGS
co6Q4gUge88khed+3b/NAtgDqKYqelFLHqqrF7gr2tC+9H4xvDXRxqtqeWtifT4MLyly+X+kXdeO
3Lqy/SICyuFV6jSx1ePsF8F721sSqUDl8PV3cQ7u2S220ILmwBj7YWCWWCSLxapVq8x+MrUOw+dj
gs40p9g88PKBOdu3EuqxgOsBvSf0JMNmk0jX097IwrNS+Fryaua/NmtpNr50GNAqXVFboDzOk+67
5UHf7j7C4RE1r++A2RuojZFPpOynKjzbwxv1Mnq5//kLG3U2vGQqaIRHTt5heEDd2tZzpt0ardDC
SZtJkBSUoj2JMbWQUPpOu0/Vw/0JLA5vI8GA5jMiDiO9Azs8pGluN+E5MxXvwWDbK31Q4wWGDXRX
QZbtxhQNRkYSve3D887KWt8BV8v2778eX7IUI49NJXa68EzBwxg96dMHLJ1hCtcIlV7YSnJjPORk
COvAEHPOyS8n/rUGhl7aQFfD3/Aw1kYd9gxmSB2eUvOvyPxLIysX8oKlEFQLYC16B/nKM9AsUoyG
ChXpzd7ad6d0ehrt39uXAdcx4pzg8EIVpxRCKsOoBTwW9wHqjOFhe3xaI+hf2KgmkuTgf39nypHz
hEXLnKjKO+vcvjjaJ7P9cX8CC0oCnQMwhWCPQjpMzrJFOZo/JE1sn7shf4yNU/zqFoco20jsLbxU
lAritSnM6e1zEJlIo2oLiGnVY7Rv2+P9WSzsptnw0qUw1VZBwwrDk7PlfnU8p/96X4AYYB7Lw0MT
8CZxlMF7IcP+SldHJ5HKIWctSb0wcJozvK++8ZB83n7xIJeHwDweJHAD5MouYvUsrQ3QLIxG6UWN
z9yVFV/QlaCDEccajhIwEnMfo3VTOymMzD1H6c50vXzcq+PKcizs2ZkIsemu/DA7LzUz4TkcyUts
HXt6uL8YC8MjcIEnP8DcyEfKbl5STAOML2x3870Gqzd268oaLKjIRUpeZJ1RGHUTP4rgYnClyeMA
jEIGOaF3LdFX3JilOSB6gYIfBABACCeCx1cq6nra572uAyP0ONmHNj9tV9F7vx4k/4FCkp9tpTrU
Q+9mcdA7T4NPte0PZ2TAUPGG/LyAcktOJKJHyWC0VRzY9p+hoZ77+f7nLy3A9fjS5V/kwGiVGcbn
Bl4ifpb69UYeY2GRkG2E4uGjIkors4PZ46REfT2F5zrXfDM9FfnaLlpa4msJ0ikg4WCGHNGXc9cG
3binzopNWhtfMnpNxWicWhhf+ZPRndl9YAtdf77kIY2KBRxyheHzEF68b/Dt1zPWAJ4XwvyIX8is
BL0J8K4+KSHqVh4TLffS5qEwG3+wV17NQs2S6UbCAjRVgjUPvrykprJVckrB9HPuOs+YLge/037e
3603C4GMs+jFAIMBpM1NSpU4eLbV6kTOaeoXk8fZ1pWQxpcstjHChUxMjE8+DU9FcP/jb46agBwj
Jw+8PKLZeO/MDZE+Jk7mMIOcHZUco+HBZEcUGq1cCGtChAavrB1JuokrpUnO3PkyMlS/v2Z8q0kS
80DnRFyeIhwv510MHU8S26jgABwH82uurqzx4gxQoISqQOQjb9JSMXxJlKZXUWCwY4h2Eto+4vv7
K3GzUdF1AaX7ICPDjQCnTLIXUaMrcW005pmq+q5WD3HhWxn11bV+dAtTwaNHgIbQalIAMeaLkbaG
WwwVKkJN51SoT0V+cNbaAS5MZSZCsh0cqLcsLSCCqJ4OkPDwGKNJ1u/N+kIeCbQN7/RUWJP5POjE
GesTVJw6DG2HTrT0C+a5fHNRiSgcE/Rg4A8XcT3pgGQo7KpYXzlnu/jcVUca+268EnhbUte1COl4
tFld2GrEHVR8fCvSU9m6nqIce31lgy3YKQPwJ8RYgWsA6Zk8E7OldGwj5xz7FWpvXDAs3F+RpZ0F
rmEwSaGUAU9r8furY56FbWOAf8Q5l6lnsB1lJ2WN8WxJVdcipEOiuyA0NISIWr2wyLMVP6TP0ff7
81hUFDI+YNIAf9GNLTFTOhoTVexzZb6RMKAfWAfXAkoMaQecdhkHVYy6UyDmFJ5j9L5RfM63oohA
mIcQKMrERI3dTTWJnTOncuvEQo3SUUEClO7JGtHIwkrPREjL0JUtaOlHiGiLg5NrnhYRL9/sgeBw
o4cF0AyC9Rlwrvl2Su2wUPU4oYGLzNhjRVccg4VVFgyrKg42auPB2DEfvtP4CJyMSYPM8a2dtdn9
E6kf0MOjeR9KlG5eKZlKYise1SSoI7+KEcQ6bN6ks/GlwzaovKnRiy0J7G/UOAxk+32Kt66JhxYA
k8JHnmtHy8DM4U51EgyH0fikKG/bvx4gNx0Vv9ikEDIfPrT1UekGlwaG+2qiDcea17ewQQEvAMsL
6kjgmznS5xMHQD2majRoeaCHx44HSb/dqYGJAEE8zjHYqWTWbSOOG0PjmAJLvjfGnqKPufJts5aQ
2MZbHc9dlOrJ4SV7ssNKm2oaVMZ+8npjxRCJHT5zjZGsuh5euhDCuKubPmpoUE+eE/7kySHmhzBc
saZrUqR7OhlBoe+GJQ0m8mhy9Mr8XNRQlf8RVaEVFxS1UNbjVgWJililgR3u9HFPNrNIvuvq3/El
XTVxjEeErdBAwzrvxmr3gc8HzMBAul64TtJpRrxeraeyw3kgf8bOmzbnG8Tn4zggE4D3Os7E/Lxx
LTYjN8sYKOI93bzkxsozYsGYCncSXb0QUsJrS/r+rJjifGIuC4wjKq4ntlKxsrSHRJBV9PbA8sql
nryOS3eItDSozF9G4fcHVztYa23RVRG2kM8DHG/RvArRUGQF5kpKWR9q5QgpIvZWfRrozqJPabRT
6h2BJ9s3kzcSv9HXymUWlQc4N2S6IjsnhVMAcUFHq36C3Po5/NxX20056OiBaUXIQxAdS2uDvjoW
Gov3aUAjoOoOSfLX5r0LJmhAHLHw+FZ5b42R2UyOniRB2L4ZP8pya6UJ0O7Xw0vaYWzMe+pi+Jh7
1Eh28dBuP3yCYxhIKNxFOH3S2eaVlfSqSpOgLGFlyWdlM1sKpoCCANymAL6BKkraWHmdZs3UGLEo
oaj9Zg2Qu7B/ZsOL31/53bY1DhEaBKG41NmpcDVW1lfsD+lY4JZGfYnIBqFoTBq+iMfMrHuUfKI5
6tgcu1bzXGp72zcRMJ9QDvJmeHBJQuwEzNJNyUSB9T9xv4uUFQuyNAk0ohHxVlynN7UNPXhb65Q6
0FG+L9KdW+xRyPKBKVyJkFY5zrMpbVKIcMt9hI43u48ML1jAYCKEXzZf5bwYwI1cURqk1gOzj2Rl
+AUT6yKz8d/hJSthR5paVWoMXyPaJ8mp5C9uCQbBwwcmgcQuim8B1bipxKFRklj2UNCAAEcUMrpr
1gJaYqPIuxXQg/9KEPO8Ogwq0fOMt+gRYxfc639U2ebCNBzmawFS/MQaKxBKE0YDtK3IT90awGH5
+4HfFiyFOHTS8C5tLD2qSRIQ+2QBVLfGmLY4PvjMUFwNyBsu1bl+kjSt6jHC59P+oLjemG+/bXDI
/h1fyL/Sf5VMRjGG2KbsK5Cx9mbUp9A+wCvWe0upG0BaHdtNUtUZDUb2zWiOY/ORQ3w1vnQXDPC5
WUM4Pn/yo+6CeXzgAFyNL6lfG2puOTG8YadH49v9R64CVJ6J6wwvT1xnc+1HEe+j3IEfOfanH81m
+iEo/3p0STl6XlZdFw7Y+t/1caev9QVestHXw0u6MUbCq4iNFGV6h7zejTlS9z/uq3/JysHJRtNh
hF4EK/xcP+AGz/q+BHrOZYbHP9tPbeYP1bhymYn4pmyDAAvH4RVsUzc5B1YoQ9OAJyEII5T2mq+N
fYrZqS/euOuCknxzqa9YlitxUri1sqphRDKIBmryxaKe2rzdV9rSuiCUIdAUYPZD0HWutIRUvdl0
dRwwa9eVx4ke27XbZ0WEXIujcBCoNbbI+OU/1OJrHf09uL/vz2LJ8AmGFVTKAvZ20wEq54Sa2Ygn
EMC4ePCyansUF4Ux/44vGb4UCPJQNzF+7X6iIYiX/1GUvy22Etxbm4VQ5JV5RejeiZo4Z2CpPo/P
ZvM/TkK6fcjIO1trMImh9XvmFeGbOR5XvYClU3ilqveH2NUkVDuZmpSmLAi5Pw67KD5F00GNPnAT
IbWIcDeCQKKb+VxVcWprpNcKFujm0ThnxsrwQhXyIb8eXjK1We1WpWZj+Kz4Rc0D+1Oxfagek/jH
1n0LeqN3ZlbEQpHbkk5fPLpp1k2IbLACgBPPVboVa3W7GmBBAYgfmE1UJeLmnusJu3awY6dJg0SD
x5R8r5t9pTwO6Roh2+0Zh8sBzilLxCDg/EkHxLB50yuCQwn8yF6B6tzNtBwg4b0WIJ2N3hhzvcgh
AG3GPStFtfpmhDEeiabojYagLpqvyaqiqtM1U5xlwdPIv1T9580rDa8MmSbkqUE3JVcMktyqzMqJ
04CdzNdkLZF1azmQmkFdLt6hKEwEi9l8mQfNzYYySnhA0ONjeHOa7WGMuQDpGiq63u6tBgIcuqur
3dDu76tnYZ/OJiAdhJwMtjJxjJ/z74P52Gc+Kseo+Wm7FEDhRD9I5PsQ+56rKaFDA2o0Wgaw4vzU
6Q9VdGL8dF/I0lrAOUPKXRTC35Au80oNVReFdoH5d+l+NbQv94cX3zg3TairuxpeWom2T5RiUC0e
8LTzi9rP2p0TrrWeXpqDAEijNgRwcqBo54rKeGmaNGE8KNhToJGV7MzSFK5HF5vh6orIrCm1TIbR
G/OxSjh6vHGv6lcwKAtTQKgBH4/XtKgDlm4Ik4yhbSP7GhjKhefBGs/e2vDSDUFQiYquVRg+xELz
YO28LagI3vI7AbzAMMn53LLO8yYC4VfAhswbdLCunUm2/TQIx1IFBF60OZTr+Bxi5SwF9jHQ+PM0
vZG8PSZtcVL6euUSWtLVtSBpve2MOgSFSABY+AlrvHxYu+UWtAXEGsr6AThClFqXFqMD4S+62I0A
umg/FPsAHj9jLVC2YKCQd0UYFAFq2HG5uL9A9pvlPCRnxr5V5osb7uv4mK81Q1nQFK5PWHCB4ECt
iHRdMxrRWkd3pqC1/OzHsNbfSNgGyXbMhpeOdW0qzHUrIF2QpAGjcHEkyTcl9lq+D/37VmpxIqgb
xOkTjzE57KrbBRnSSkCPqoPO/JSvmJDF8bHY6LWHDu1ITMxNiD44amv2CHpXfyvDMeG77Z8voMDo
v4CgGUA78+FD26yrNm9Aqlg8jdVprTHQ0tcjKw30OopD0aVTGh7gRLVIbbBbds3jH6qsOK/LowP+
A8ZohJrkfI0Tcb1WB0SkR2tXdy9kLaS+dNpENeL/jy/pPkf31RK0SzHaGn0+kPibtT1eLBI0YL9D
TRkioq60Tfvc5bodQvswX95rG6+l72+9ezE+irGwc0Tpo+RsKJmSGkkp8t/No9W9OOpON7zQ3SW/
t+8iCEIJLaI1sLJioa7uOaLHejWUmAd/Zp3jJe3mGmCsMDjw8COCZqDqmgso0OV95OqAesEq3jso
hKDGyjleMnuiASg8GWFa5fRVVKtO7TRjFLiqr9uZ13kMwOlV4mihcdkwgbYRQQg44SjzkybCQRGu
DVMDMWh3op/M/mCozykNrBbwED+sPmA9rsXJG8AqYxrbdRToqc/THdnc6QbrAv8PcXAA2ZE8k8ZH
x4ahZzYuvML60XRvo3HavrEQcoBzCbYZhHoldVlaYtLCLOMAfOeO8jR22+PgeEig6gVt3997n0gX
ajtwm6PNL8xrc5rYg/2w+ftxGsBlApA5uOFlishMNQBwAfwnIM4pio9rb8WFaw5XDi4HQDoRS5Yp
HEem8x7XUhSo+TktwTi/j9Sdyz6X/bFfa8q1YEsgC1YcyVfA4uQy/EEjMYtdMwom9Bilh5S9KPxk
nO0PeAYzOZJnQFo1MkLhQ+nuZeI+z/66vyRr85BsVZrohaBswYone1s7VZZf5373x92OPcKewq4V
zDkCUi3Nw8zBLoSmA6D6pWh3aXJvrTpvaSJwzwRUBMUR6Lo3t4lonlSTrk7joPDs4Slxn4xyR4tv
K6+LpS0GsifgwvHmFqS2cym8d41+UlCE0Vm/E3sfZb7Odm7uaak/rNXpL9znsIh4BqDyBQEWGa7V
omjIbZsIGWbySPaOs3IYF65ztJoXdKegbcGBlFak1JqyGi0jCmy0SY4bL9J8fTuERDg6go4EjUXQ
oES60SPX6qI0cxG9UTU/8pitrtxTCzqaCZCeGC6CjmanOEnQm4ofDbui+8AqQAIIAMA0aCtAo89X
fOJRSIrISIKK5h5Rcu/3/QO4NANsW7hryADfIjtTGEw3SnMAFZLIK8bjoGymL3IR5xcwejgkwArJ
iwBsr1UQgSrU7VMN5pk1DqmlGcBVxs0nkvwIzc41ZOVl1HFiZshPNcc+Jqd4O7pWgC7/laDNJdgD
b6fWhoS08GrlqTWO29cAmF08twGpARGztE052Foz3Qkz8C9oXkl26ZpHuHDWcFcgaA1qtXf+0/kE
2rTLTTO0EY7lz2Hl7jM9Ojj1du8GRYB404uKA/ABSAd6YoOZhaHDAjU7GK63yri5sM4YWhAAAK2F
gK+0znqrTx1CymkwdIfponbb7dFseCH+ymsuVZSsFkqSBqT+1HIPTdGmzTwGotOG4D5BqgiumpxJ
ZQNq3BrHTQNU9nJvtTX4gtM8G17aprHRNJWGftFBSU9JulOclxq1bmuPyIW9BN4T0aAORSu4g8RF
eKUnUaPe6I3GAh7vlPShr1Bc8IGdJGoj8IhE12Uw6c5FKODZNnrVZkBpJ/ZzlK4kpJY2Evw0lGMK
umpcDfPhiUNbBBlRNFTy1hteGcDC98/z0kIIzJ2o1Qc0SC5a6Aw3NyqeZkHSPRvjPjePXfwdrs0H
pOD6hNUD6Rn6W86noSrhpHEaYjeNqFr4OoF4YyK1VxtfPiIHdzVasQHkJLMap/GInFRkpoE7fNKH
t0j3lMrX2MpsFpCSuBpQtopkjqhhkK+JOlVJ0QNoE7TVISk9YCUm1Cw5x4Sh/M3rtEtqnZoPhAiR
UUfyRfRRAw2etBXQy7Ht9akARIz47Fho+/uqW9ppCKYCz43nOBoGSSbLTY2o1iw8lEHO4WX8pay3
v8hEg2dgMUVuBwnt+R5oimagjg6Im5Y/Zd03ezNRMywWNAPnAHf3LfOK041TNLgiJNI9tGBrKo7Z
dnAPRODOg93AsiNgMZ9CR1JqOglHzKvd4dogm9s/iCn8O74Mgy6GsFPsKUsCte69MTxNzZu+mVQM
MgACFCX2IljhSstgaXEKVggsg+kmJ+7FU/yBdcbhAyIDdAdoRi95gbrW0dbQACclDYp7Tka34oEs
vCtE1bUDL+S95FGyJYh7aSRsyiTopufsKzrxdrWn6PvKebbsw/YzgVcYCKfROdKC4z9f7wjR/66v
gcgxK+YPSEmG5cpklk4dWOSxleDWAgAqOSI9b6naGaKMJX9oXjn9H4eXdOVWhCaJGJ5kP8fkV7jm
Ly9dsLhZRTYY1aEwTXMF9Uqe6q1a4cw5u8T0s86P16ZwKwK6F4zBIG1Aey45BRNpodmPLczeFD6W
5CG3vKFfsefCDZiH1iACaW3ADQHvAQ/3fBZ5RHnX8RYvI+uJa35ToBniMbZ25nb03kyQ/LIf9ViJ
gSLD+Tb3vfO1HH7f36+Luvp3IvK9FI2uk4PWB2fbOsXAN4I7QN/dFyFW9EZXqEtDaSAo926YoQba
GJ2Tpwn8Qu737i++Vrq0KABHAryK4C+9iRbFYYcc+gAUA219Unihs3IkFnV0Nb7ksBGloSNAJEnQ
On7UvyEzuT0yiKIxeIPYsngK4xkw3051nEF3o40ZJNa+CHccBRTbF0HEzEHVLcpN5dQRT9ImK8FB
FXx2py/U/np/dHEDyEsM2w00DGwsiNil4xDaHY+jZkLpnleQ09j7tukPa0+YpWVGKS7e8aDeMdFF
cK6kAr6MOeRDHJTq9+apHX/fn8PS8EgSIuUJlxxumjSHdnS6sgwRKijyHZq8rJVbLW0iAOlQmAmA
I7wN6RIthpSU4DxCLT85lYx6Dlp29ps5wFAvcS1EmK2r18toVwkLMwhBcalzGNYeR0sqAkATSHEg
G0V7t/nwPAXvQdNY6AQ1foNHGX65vwK317SG+tX/Di+7AakaG+YUY/gxeSyHx9A82Oah43s9+TtP
VkKNS8uBPCfAGAJ4jWWfTyXWFNBphSjxqey/DeOn2/4xN/fDwUoLvxtHAm8Y3NRzEWpKtJiaMagb
9APtdmtsuLeLgeGBTgK/Eu6gGz+Ap6M+jmY6vVbgJSrUf/Tw0/3lWBSAgk3RD0p07ZS8Mg5YuskZ
nV6Lwbfct5hsx1ehNg2JFoRJRZmabPXG0uVW4bTJGbSyHgGtXLzW3uL2msaw6H2H2BMyIuAkmC+B
FkacFeMUn7V+B9ZdZu4nEL+gP/Ja9nZBV4IASTRJA+gDna7mglRn1PuoHfVXnoKcJSse280uMjhZ
4KcC14jIBHbsXIBW5oxFY2S/5s+qec7TlWKfpe+/Hl46DllPhqTWifXadI9pesqHFX/p9rjNP1+2
fmhgotoTPl/jh7z7Tdx/6s0tcSBBMIAipIsLDjzXcw2FVgd87MSsV9t+Yw9VtaIhaQYgMkFACGFq
RLbwBkIpznz4srCbSbOa/hWNtj2wbO2GKdob5u9NZ+5dClqNwgUQLOngmZlLMdBWUa8t3r8aie1N
X8NaWwneLE3jWoB0IqyxbI1OgwDlawwkjIGU8FpDE+nQ3cxB2qoIxI5pOkFEdFLApEl++1OI4Ptf
9zUluRz/kYLEjYsHKZ6ncrYzVxonLFpImTqPuMfBa6yDtaatdxt35di8S0GGBcEHMNggAiGtutU4
VcnUrHvN61PtHBJUsnanPo49O31i5nFwv44b+QtvRIpb8uoOTwjPuB4V3ev4ohf7fiPR2c3w0h3e
Gy0tNYd1r3V0aaYz22jU38dHBFWEnZCsR+nR/PM5mDrUuM3aV+40Xsx3rb4xqvUfCeJeFZ4OVl/a
whOzR6AEWPtae6ljg2eLbDNW/xEg8py4WnH9yVCfpg/rTLOV7jXTHsPugbmHJj/e372Svb0RIRmr
tgLEiLZq99rUj9142kh2iuGBpkPEDzcFHKobtOyQk0TNm2F45c0jTQ7OdNj6+cCNwwgC/I5ks27K
iwwog4sTPr5Gv7h+cjbWPIrPR9sx4PVAHL1QH91qyMmnY1u/VtpzmDwnK19/a6AQfQBUSRTEISZr
SQaqHM2u4Wlfv07xLrF97J/a9KP6hTbbCrHFPBB1FbhDVEnDpEur3LlVArhHVb6Gl8Z8cdYi/eK/
z40TWlK+h0cxB9QHSAdhzNtem2hZviZk35dPXfertj2z329dazgdOGioxYbbccPkmQ5TX5I8VV65
ujO+dOrmkyBysEAEwmTgvMlOIDFatFFPM+tldL5Xzve1lvO3B030tAfbCLItCIPLoKEsL9QezXHM
F4O4P9Wi+BZ3K/q5XQXUeeEMoIQQ9Cw30aZEq53OacfxJZvA03rusgeqPxnNivtxOw9IQXIQlxBE
KPJ7pbS7kkdOPr7Q8oIyv7WLbmkSANvAt0QiG6gF6W2tUy2zh0gfXtThk6Md8soDrWC/3bDi6X4l
RdqwpIzZWCja8KIU/1DwLBVPyhoBzK1/Mxchne1BcwaTaRDBXCAWRIqQ9CsJtlvzIUSglgWRuXe/
YH7DNcwI1SaDCLvmnsV2bfyrbPy68lCgff/oLawKnnYCs4yEJDAM4kuuXIG0KCqj5QBTRuDUqNFd
zYCUPK78cFjjuFuYFI44PE7sAA0lU5KoVk1j3QQL6ksceiGiE9HO6S4jPXf54f6cFhZoJkjyP8Dj
ZdqNPg04LqeC/EFtVryxKQDMrmBW+f+5wF2fqw0Q5g5c4phLMvoT/czLQ7l2HO/PAsGouQgOFuiB
Aw/8wrL91B0L8lNZs+43J141kMEFiRHiUXjByovfdubUW6VFz2P2ZB/4tLKLF4bHyOijg0IU5F5k
rDdhdtzqxMHjO/0RWl/X2NBvFCSQDAgEoiAI5Dm4ZecKUkY9dVolKc7KpR58VMZFa6TGixJwLBCz
w6sMYcG5hIpGoR6rUXEehkP+e2j/WM5l41aF3w84BshkgBO7TZ8y0yJ4oTXknKSP1HnUwi/tWoXf
zSrMRcg1FikcZdOoesGEeujzA1vLO99YEIwPODbsFAJQMCWSkliVGmM9KmheEZ2nh8/hk772Ll6a
gQAPYaeKkmoZ9cHTpGVdCm5p7afDvXx/fwnWRpcczUp3p4IUGN0qUl+jCN60K+fgxvBBQwJhKjwo
hKNkXukm03vc3iCkV7Nz0T9kKJwannm/09YARDf7VQhCdFlwkcBfkGNRIN5uNDsd3PM4+aDzQJqF
bISBwmVGe0kgZpFdQ3wW19P8SKCVKyO6ErpnXime5uyTttz6NALCzUDGC0U0mAO6Wc0lkDYlNKo7
8xyV/3TRLmp2bvln85LPRMimlaeNPrgQYT7XTuolw0bSTaElQAlwLaD0CNFmuawzzKbIaYlpnnED
Rd2uMj3T2nrJCSCghd7JaHUAf032zM2eaekQoueK6XiF0vmljU7Qa72NFzaUICuHYw6KAUSYpbPd
KLneIdzoYC18ovhG4hlv25cCBhy+OSKaguZrvtpK2CidHU6g9UT7p+7QrNWbL1gnAJYFoyegjTh+
0n6dyjEc1dS0z6Xjd4ipNK9FudPWXpMLJ1w0FEUvZhE0uCEnteuYIPeSO+f2azHxnWX5dglKt3xH
P6KuK0FiulfuGuWm1bV95pwnw0fUY3C2G8PZRKTliCur7pIG439vx8Ibo8K7v9xLGwogXDA0gjcO
xlA6eaqB1nQRE52C6p2SvUXfm/wDGhJvMaRcRNdv2W2qy7bGLaLa57rLT5PeHFxrd38OCxeGoC0H
xaTwmmDU52ugsTjRMuY6Zx4VB73+FUbOipYWJbxXj+K9iv4ckgS3tsZINcGijMy8RypvArL4A3O4
kqDN54CUi51WUY85ZH6deOUHjBPOs7gi4FzedLKMAQpjWTg5Z6Y8DN2fKjlpGzEq7yZWlCnCziJu
jsbZ8xlYVtNS08RdR8aDYgTjmmf2nu6YhT5gYAXdMBAYgMLccDIpHGSuWly75zzzK9XvQZ9sPJSj
z4xPCM2XP5TiwHWvSXxF20+bwzoQDukokNQQA8M/89nFcRg2GiXWOR6e6i96s42w5F1518NLy6+E
aTXRGMMbJfMOJv7aur3es0iC0lrBSZStejWazWjbaJDDPGo+aBvLqPD5GB79m6AgtE2/QWNQfdK0
Mhqt8+Q2Hk1jj/3e/v2IhQAlgfbNgl9nrn4awgMZTVTP2R46mnoAlH1AQe/t8N5bFCB1OxfAx5TX
6KgcnsN0r7MXtrEOVmhIgAzeg4IwgjIPABAsSYf6l/DcZm+Ol2dvm/UDYJjoeQhDDvCntD37aarb
XGPk3NU7+8VcS+Xd2j98PV4SopUpguQyvhhFENoEwBA5A9PviXbQ5Uqq8/YaggA87GCZ3lHMkl+D
1kcljVS0Dur4i+UgtR155bj5jAFhj8Ag9IOwyk3olLZ5WaOUgJyH8ZXSU7myRW8dGwyP2weRNIQh
YGXnO8gcCYgYErRvUNTz2Pr0Z9s/rRKjSXCJ920EygpghuA/CVTxXIjeqy6teY0WS/mxjF9Ux2Ou
dzTM2FM2Nj8WorBncXMjoA30ijyfqkdKO3aGEG8Xb2pe2+z75i07G1+aSmrXmT1aGH8qPCTXsrUS
/YU9i5J2gHoEcugWE19XY191kWOcrRD81i/8svnzEUFBjAbV7SgclhHxtWHlw9DgRaF1mefZ9VpG
denzBfc9qJqxq2y5mEzP0aulhkk8Z7XXnLK/P/D1V6ML6Vdua1XVrt42GJ2Xn3Pt1QH9+n0BNwca
uAU490jOw2Tchpo6wiLWplV6SYGrzwf7Yo4ot+w38jQizIFaTmSEwf6NpA6oQubziAmtFZuS4tJo
zyp5doP7s7hZBGl4ybvnLGnzpIz4pfR6urOb3f3hl5R0/fWyy0SLmmiIdVycn0Wp+bQD6GZrOkqa
gZRZpmaVtpaYwZTsSX3Q/0cFSXa7p0aVgTyUX1rlRF7Vtb7N4r/PXD58PWDo8C0Q74PHJylI6dW4
Q+0UvzRkOhbZ49AfePadFm/5cDK1I2ioj/dX5MaI4wZFRgQ7CfEtNMuR5jNUUxGW7ZBfcvdAP+Gi
/pOvvegWFh2tBEG1BqMBIyuDGOqM5RQcU/llNDIESU9VisrtbOX4LWxcXcSbkKsFKvomBTaCwkW3
uphfRtODZ7Ozx2J/X1OLElCGgHejBrZx2SEmodNbelwWFzM8RORPb6+A9dbGlxwyyg3W5ENRXAym
e9rwh00rh29JALoHAlCHIhk4lZLpaNHtumgVQi+27iMelK653EvrLDaRaLEMlLJ8fyZMUUleT/SC
rBQQBYTsS32r14Tdih6sYCoDWAWnQzoeCbcSxUbzy0sT7V0Ek1F2vJG2QhhYOBvIDwmkMqi4JAtY
do47VZ3CLnW+p/ppsjyUSoV/bd9LyK2hrTnK8IQtn1txEFaouanS9KKZyEKhPmDlVC8tNcwEbgoR
h0B7yvn41O6GVMcVjUuoff6T1epWz1IXCHSRyBYiMIX5+LGqh73Cq+ySxQ/hJ3vcfhRAgSae7Vhn
ATicD1+M5lSrJUkvdvSlZ6Gn841Nj8QqAz4DElYAMBZ8JZdzJSFxnl+S0jfbr9a49XkyH18mmeRZ
MmZhh/ENd++CX2X7+l5/vtyuO3JZaCojhrefEINr6IqlEMdIuoVEQhaVRAI9fMOpUo9pVMWMp5fJ
AjM9bx90/YwTUZnJg0I2P7Wgqmth0l51+hTsqG6RXkb1yck9Xft0/6wt3HCALIipgH8aL0ZpfINl
gwVio1TYjILVXksLL1N3xeG+mIUjJwQIGkigF26Q9dTIoTG1qC6gVsnyfVV84P5BnhzBdqDBsG3l
xjKZTSvHLoryovOzYnhmvqKnhUUHXEhUyANKAiMoPU+SwtUZazR+MbVd9vY2fK2G3Vpd1JKSYDUQ
oIaHg/CldLDtXDVKOkDGkHG/xc/WNwqeJqhzBGMSahFvi2TGGorLFVpdxjj1x90wfmQCovuRqGRx
wEEjbSaFwGqYQ1xdXphd7lL8bN9FyNrg5sGRuC3/SNXCtfusgoLApNI28UFXH+5LWDgOeL39K0Ey
3Y1dqpUDtoXLFKVeZGs7pJf3pPur2BxCxlqINtuArVoApcsRrDiZxmocjPIS/Srjk8s/cN7gVOLu
BGEYuArEdr560Nmki5TRsspLXXwdS1+z19yZpb16LUBaatoz3sY6BBjZUVWO4VasE7wXhIBM1MjD
yCLXOP9+J+WT1pOeX/TW57Y3rFUFLHz+bHzpqOlDPYZqjPHHylN6T/1yfxstOHuz4YX4K/UX7aQV
FcE2sqsTcbwQ8YbNmDyhIfRbBiAd5VBIoM1FqKAfthLN4RfKnqdTu0aZvTiDq+Gl9bWUMtZay8Lw
NWiqlH2t7vuKrZy2xVW4EiI9r1Qr6waUGfFLnh0cOKyn+6uwMrzMVAofpi9TavOLlfusWC+8Xhof
jyqkR2GwzZsg8VDFDqKUlF/cZl8WnrYZK4clxtAIY+D5CeSAtMRJlnVZFjnFJUMPpR+89tiKo720
yHgnWOg9hSAiqAnme8jsWNlF1lBc+j7zymMbPkbtirO6JkLaR0lZqJw0EOEmxLMeo8+UbyTrE94q
UgGC+AV/cG1Kh61SexLqnZlfsmHHKy9Sve3bCKdMtH9HpRiYDuZaqsMkAT8Fyy4heUvMh3CNH3vh
zsElgIAG4mPI5DvSKuhZX7tJbWUXZTo2KffauPCq9Pj7/iyWFgLYFg19HPBuwCU9n4XVcoWoCskv
inYhJbp04kCs3TprMqSVyFStS3v0JLpU3zP7tcp2Xbn9aYVeWcLTExzQyD7MZ0FBAaRaLUJkw/C1
7171FSUJVUuuPQiNYVNFvOf2Bc3RyVYlEysuurrLkJqOD0p81FGyrO43rwYiAZgBHll4RsuFrFUR
5SHRbXZhzd8p3Zfqgdkrc1lYDOwlwYIvogI3/bMizeLRFEfpBa1GJ7LT47PS/7k/iwV1AbaNujrR
a+w2D5RqWV67TGOXcfxMu/8j7cqWJbWV7RcRwYx4BWrak6me7Reiu+0GMYOYv/4s9Y1zXaiIUrCP
3d5+2NFKpJRSqcyVKwFv8UqUtT6WsXE64CRxGmXkkAmYIdYaZ6mZ5TTpENRoTqrivU2Kt5fwgFsQ
ZHMRmeGdsMF8K5zAaskdo8kho6jZ4U0tW4m2+b5fbyskgX530ALyi5OlrOdgVahMH9B5+Rqdoh6h
n93XKOesBDcHjDjvCyo4S0OilLQbjfS6AEzx1MriDfcbCXlcmD6AvpD6uUu0Z8Mcue6YZldTP2UE
3vDBlhWTbIjAwJxIAeEeCBOUPE7EmNvEpVeqH7VlAOGfHpiyXuEbWlgJ4b+/ccpiHqFM0RTvWnw3
CbgL091JXRBLo/oQhBNA7SJEI7gzCKj0jOY6BHzR2WeFfnx8Era+H14lTgN0gDe0sIuIPnQ28gIU
91Dm22cdqb7HAra0wHFYnMoO+haPGmG0tCpK6BUPN0cNnOptZP5jEZtzuBHBP+FGB+3UxmrcOFB0
dtaNN2u/ywdHiVd5IEZpgR9WUAGzjCFqiggqKA9FG6SSF/S9wSNA9eGy5qGfe86P2GA6KE2IApaa
s24/6+SjC6Lv6dkxdr/fIIjfENy9B0RDWCcgPjqX271r8qkCR9iP/Vq4HV24RXMXXajRVC6B4+pX
5Qt8+8fjb2wkBIjhafC3Ce/9sdZybJvNOLZ6fFXdl0l5LRBxcCWa2BbBWx+iMgK3m3CYE2I3Tm7Y
8ZVaR1Y8LcaTEklmsbFXgQxFIJ1HrHAohFuhI0maGRlJrmSg/vR1oYnkMGzO4UaAcKCVdl5MNFNI
rvXyomUvtIZXtvsdjWASQjEIIiL3APdyrYleHSNNZTVsxtIcxk7ziubTY11vrhLKrgHCgtt0lxFY
rMpQ0tKE0ehP5cesO+8fHigNntPlUBMxVIy+aV1aVkpyjfJTq5/nfUR8uPmRT8cTCycMj2hcQOv1
meM8K5YawzP3bfwcNe/YpaDddni2BG6lWAKRJhWpF/DkwaLWXmYkXvxn8w6Tyjtdq/x5giiuCMbR
ST9qWannVzU7O6bv7Oxm8XuJOBMiL3sH+6J4K4C6uEREfSiu7XxcdJ+SC0jqzJ2Mgv8nhdfpgekN
DD7ieR5UsyyLWM2vqRE4rd+5XlR9n7tJcsVt7VbUwnLSePgad+0NsqWNO7sri6vGTu5bl79jO90O
L5zoInIiq5+g70GzvRG40/7r4+Nw7w0DYoIkJXrsgBDvDthV20vcDVNRXg1y0rODlhx192TspNn5
rQze2hcGg5tXMcNkGkOagLIXq5T7ufULtXTvUAO/3EAFiyTZfQprQNSnsbL82msXGj9bu2EIPPps
I/eGGDQcbuFUO0tCtaWw8iuNIn+uY3+U5UG39tGtBP77Gz9mjlmZgNYPaRPXQ4VCZ+2//zED5NPh
0vPyHWF8K2IEZK3I8S3kNQ/66R3XAjAUyHOjIghYaeFa0It5WehSII2LKk8jSIrdUR8Qg6Im3DJg
9IAxFV4koACLi7zC+Ih/6uOJ/a2/x17wXi64m3nBqgigtJO8Jqk7Ie3menVyyqpjYntsfyYR80Co
gVNCobmAuJGArRwV0iC55yrfspBU7zjN/MUJu8fR2GKxzlR2pLBnhmUyfH06m6M3Wodm2R0zwSTA
y4W14j3SRB8gNqrO1psiv5LpotFzLvFitkwSjDaIALBSaF0iHLaorlmfUwzfFf5iXdLcG4rzUr5H
CufLRdobu0oMXykRdWnmABOQzX6FUv3FQ5/fRGaXNjwyEBIi8oOSemDXbX19rOPJpFZBENBojNOy
vCnuG5UV9G5YDlOF6eDkvxpqxoXlqrs+L9E8PbvmOdqaD7NknWTDC4YDTH51pkcYfqEoD3lq9uNw
ED1EkR+uB4LKSDGx1A3JnJdmkV47wGRmv5SU4m19/u3wwgXaA8vKJhvDx8UhTz9Pzs4OIvxqA7gH
TPMazhsKj4Tl1/SqJiZN6XVB6m15M/YvP+c8MfizBFhQMW81LGgHWfb6dNXbI/mT7my0zL8exwzv
KgQaeOhQ+HrX7fS5Gfrh2lZeXx1NGQhqY/+vxhd2D0MQzDL5+KT4ESvBpB6c+O/HHsyGhuHFI1SF
ognExESGN+r2Y46cALpEtx+tkzZ8ejw83yBCqG01vHDz9L1qRoWD4efcK7JTiupEsMRYPpqKNbsh
y9AG6GR5JxTEDO+48BSSpbpax/01SUqPmj+XL4/nsrVUN+OLS1WXymBOcd5fu5BpQSZDdG8p+3Z4
YalGoy6yuMPnG9aFps/L9MQaiR+wcTcANYm3G1p/wqcXA6uMTWrnoOr1SrWngvq5ca7Ahbf/BQSO
G5QLoD4R/t7dG9E1UBmsxC6Dzh2vqRqP7q7RRoL+VoKwVMBkVG7DJSS1l3ag6w72apozr/Ggkg7C
JFzU63tHKZ2mUlOdXekXECJM1ffHw99rGsNzwAHqZTgcQPh8vcnboVbT7qqnZ5P6qKPej6lDmAr1
DnhSgSwQt5oQLBnSbsbTp1FC++QO1CtQy/l4DneHgQsAUSMnQ8A7VHT46ihW0V0si8L8pYp9fTdZ
gTA838k3Dn3TlMU8WBgeTIoI43qp8nds7Y3TCzKENWI9tbIuSqMw6g0P5NDeqO+9fiABgRiUusJt
5Xxl61m4BosVI+7dsJq/R+RQJLIyhLudBAE8FMND3DzrLeyk0lAmcIdVbmhqr5pa+Q1eiOPuoAyE
gJQdDcdRaILAhnAajEVDw/khSa6ByX4a7OfjjXRnk3DxIHTLEde8CEvMqo80tXVkNOLrrMc+hbsK
Ejd1fqWOrBhhY60wARR3gQ4XgCWRrweNQkacCQjSraM1vLX9j26QRMe2RBhYKryEdEQDxNT3Yiqd
MTdJfM3RjsR+Q3v2bDg+Xq4tEUCzAoXAGUiQrFxvKWOqMnvWKGYRHezvUXa0/nmHAJR6IQoAzrg7
GtZiLC29ahQlTLS3LH+GEWSyg8c3zMopgMqREvh/EYJXuZDld0FifC1cv8qe6uHNzZ+Y4ZnoHQh6
AdmLaMNUQRx/MvIui6A1XS9ZaZBJx4SUsPCqBjXmU773usB8UMrOjwYcKLzi1wL0SGlROM8goPpb
q3/O+00twt18S+FRCjZqwcu0MjXvNDtXQpP3qNAqz0ol+3ZrheDDwoxz8BL4C9YTYF21kCbFBIzk
4IAXd2dPKVxyWKCb8QUNsGFJUIbSKaEbvzjMc5rPj/es7PvFQ1FbSlehH1pYjIE7gOGS/PlYwO+2
5eKWvZ2BsGXbiLkd4xIo8bXC06iXflF+Glflp/b7v0EJFNNrfxm1N1MvMs4y6l+ugrsPAEwEzdjg
pt8hFBQKPlsaDQouqwPgomCb0mQ8UBuWGEBdhKAQ/UAoVrzSp2SM7HyiUVjknqMfEnKsBn9xJOGP
LSlImBq8TJuncrgub252e2Gqjs4VuBOXc03Ojf2j+GnIOPo3haCkACoDDgIHZy0kTVtzca0FQj4v
Ru5V5neqerKq2I1dxwsYOSySt84VI/1KNWgpqA2iEHVP2l91tjd4jYwmf8Xg0OPqtUQn1FLqvKwY
3BOSPduhlu0NyvLh0VITqTRkBkFRs16iLo7KpUnHCGc+UC0/U4LHR2ZzdX731kQOFt3MhNiNWtkK
ZRaJQrXLvCopvN2QV57xVRG7dGF3uf+znkCZjp3RU2zX+aAZF1JJ3kpb3387vGCzHDdLllrD8OxN
HT62iWT5N87z6usFg5JEJUPBfByFtDxFRhD1vrQL9qYI3scPTOEAmomugstKo4wHxwXZQ0CU80AC
Zu53oRFU+VeEMIuy69qOMYhIktNo+FSG9ds6x3BzcLpQEgFCK8G/LTI7naZhiMIRmOYYPsKxXf5q
ZLxum1KQvkFqlleIizh5Iy3c0lGbKFR6P/mjMD32sZDxv24qg5PX2uCDgij++xuzl2ZsygA6dMOO
ev18UhbfUCR+AjdqwhWBTtvc8QT+8b5nD3J2WqqkBsEV8SNHLZLu1ZFfo3h7bCTX4dbZuJUkqEWP
1dEeRkga9EAjfrv/2bSaiGA6srG1lQ5o6zAl38fm2+6gIAyH+/vhioMBWJCwaZUsxz0b2SQcMy9G
p6/dUHBhfO7+3qh66BQQbigYXyu/RWXh0VTmT21tpn9ngITLWgKoGOJxrAkJ7erNsE9WdFCjd5zs
31wxBEVn8N/4FriZRMsqRIuWlIRW/zQCBBsd918PKLjgzUkQr0N4dj0+jUx4zUNGwqx4SrNLJgsg
bG5R4PCQvAYhIQBU6/FjRTHyBAiGcHIubbqfzpnrGMUivMUNj38IJ0Bx4pSlLHdDh/TeW1fv7DHK
PWaolTvjNuBTd92MCrMbGrXFCVP/Ql1nIQssb1g8fDYqXjh1LYLXwuoXpDftOTKdkIx+WxVvhwo/
HFlLpg0dIBzL4xNIqIHxUFgkdU4NbUg0Jxx9Nf5G8r92byHkM3m3Ox6gAA/DWsV5PZhKAzWFxnTU
7YO63/9C9yKsEKAJAOuI7Q6TaZrcMkFsZSjAZz/33q/Hn/87tyHYayS2ePUXOnTyJtHr758Vpa1G
MrnhWJ7s+Kn/5ZTPmnmgxGvnw/gjmg915edOoEis94b1QFM3JCDxaAXfnoiLHB06OE1ikZCUz2Z2
sttLnh8ez23jKkIuDSEp4JwQOBIjnFHeRLM+mYAJLZdW96ck6KwT6lXA0f9Y0NYWA9MK7jv0mEBC
WHD0l6FTo6Fuk6tO/BEkz5bktbI5PsoZTNgpAwB3wYyUxGJtPgOaZ1bPSh64smKJjYMIwldAwVC8
hReXyJCBu6LVmmG0wwgdrCotvajTcunNl/wdMQpEtOEKYo2ATBInQq3GVCu1s8I+tb2681zwxuxW
BeKQqLGG1mFbxCDCZGZ9t6A0JEzH59a46LtJE5Cn5XWxCN0hrI2f6+NCGw3w9ola4WAE2Xyquo+P
v5+bC+E4rsYXVJ3GWa1bC8ZXx0P1V8GyA2vTAyFgkXZ7b2/3Ym7hgfTA6wtPVFDZijiuTrezBZAJ
MzTh2Z7L7PR4NhuHHO9G3t2NM+rfwcR6oOCMKXbMsNYDUK81ukddyRW+cchBWYfALRrsoAZUPHum
NRitM45mSCag0L3OOLuOnzjeYAaP57JxCDnnL44HmCmBkxHuET13ekcdFzNUlz+Ic5lkMIOt8Xlf
WwAbwUSKfsnCzqpKQwO9mBPaTRgpr/l1/+dzLiKwQIDtA/75evipMZwkBwlSaM6nJihllJ1b+5Yj
SoBAR5zgLu2px0x3adKQkI2HogzUS/FNASEO8wG2esdE/pUkEilopT4pVdqScLYCWnuKLGqztWcB
U0KNKa99R95tvVCWGhWzO8MnrLLzbB/18WsuW6xNVd+IEHzzOJ3TFt0HCCKFH5zuhynrrL45Bc63
8ru/710LMDvRsr6mlIRl9LoUF2r66e5aWRgO3rTxvyKE3apnmk2rDiIAFrOGU9JIwGhbVxKwJHDc
AEe7h/iiYILA7UqdsG+8xgrsbzm8kEqylbZsB+jqUPaOPwD6CpNQZhCwTGoGBxTNuYxn1H9kiW+a
5yU/79+zcOEAnUSuBGlv4dZIl6ixm1mx8c44GRHCmcF7xoeL/rthMaBQ6z2bZFqmoDIYF3iBKykw
ZFGurdPNSxzQigNR2bvcAhzIDmWKxIaz5qdRwJrjaB9QPau3z9Ko6ZZSUM2CXQumaiQa+Oa+efM1
XYnAAjhlQm3wdMsn2UFRXtrJr3XJVbu1xTgrL64+pL/vAy56qrYsnklYV2cTDZueKchlZPQ7G0IQ
vwNmk8cI4eUK1sSmVtybLY56nnzWyy+d87Erv+wuAsLTEi19kB/laRNwn66XTLHbPkXOyQknLBlQ
g5KzuGGuCBjscOKBO3VQ9rAePo4bdSFDa4fz5JVzUNmSIOfWGsFbIziFvDpEJA8HemwaW9LboZ0C
n6Z4BjtqKH+UdXTnVlVwrYDe0ziNE55SQAysp1E3pFrSGps4zp5IERCQ9teZnzr+TFKPDn677I9e
4E0AVgpOXQx2PkH3BZRGO2fCqXcCcM7sJk3Gkt0OL9wiU5c5papieKv/Nj2pzofdNgUXOu9tZsBD
BGn5erlIWQ0tqGvssHCe3epNCu7f3FU343M7cHPOR8rqmUUYP7/o2rGRNXPaGh4YZk4XxQshxLxI
Vo6mnffEgsn6kqpX97R/dW6GF0tQxqYoR73B8Kma+S0F5ZXkzbd1KFA3CBgzyix4Dma9PF0St0tc
K0aoF6d8OY7NWWfn/eQs2EMcpwtibCBccSjWUqq5mto6aU1+cTQgRJAhKzc8EQ6H45zSeIHfJQwT
W+2XpCRGWHd+AgZSalPPsSXX+JYQ3OKw5ZxkDt7nehILi3L+ZoJnXhwU85zEr2kmMYGbIsCUhzpU
vGRgRtYikjgxG3dMrDB2/dx+batDoh/37yg8YeCCu+BYRxB+LWJRYj0b6GSEdvEB2Vur3/8AQCcq
cG/zjloaCOPX47sKCEjQMdEIncFrHOUQWZpkBnwEwcCimIxABbwNMPCPawk1Xv6LPkPZyrcuPZhf
WApBfp8GdXlYZAXIG+cb7zDUQ8Kkg01NE6aTxVWhufWkh5PuA77jmZm1P5RwK0EXzkbRKg7ad6l6
aA0fp+6zJSti35oB6iAB9cdTAy9xYQZKoWcz3ELMwHpqjt3OzrD8aQ+XAOgZFOP/Zm1ba2MuHFbb
aoz9lPjI853zItvv1UICwkaQAWCZaDyUupqHgaVGOOtPevtPXNaSg721QrcCBMcjHwujy2oIUMcg
erJnyX7dONS86hgJBhw6bp/WK6RUhaU12qyHBXnWl0vcPbFB4tpszeBWhGA36kGrF2vELlWrz90r
et3vthmrGQh36NKXdWO4ox4m/TfD+bY/rLkaXfBfrKbWBsRv9FD/Yk1dYMdG8L99vnACDLPPZ5Tz
QQHTGeRCHkzgO3YQOi1yDk+wzCFTIqg40+MsdhBOq7XDHMQy9gCuPtHiIXcHHAn8pPs2Su1Y50la
TlbYsBc1uVbVM2vPtCDvsESwcRzCCf7IO86frG5yJ40NK8wN3568WpUc5K2DYCEoxFlgQPcm3m5D
w9KsGZkVFvWb031eFnRI2O8v8Qck4k/8MY9SkbUimq5OB8ZyiDA/6i9DKjkIm4rgvWiQnkfMxhS2
qtmg36UdQxFV7k0fmjgo04Nks26KQHQOcGkewtaEo8yiNjEBfrJCOzo4BfDkuKSL9OdQf398KDaV
cSNHmArqKo2qApIwdMcjNT3QasTvgG+i1hVZPVRzglxYRLvqGm1Qob1AxBJ7ZvWBByYAJns8jy3T
h1cDZ7mH23GHCtbVudOXGrFf2zzWzcfoHa9GuEn/jq+vd5RTjVNmOpEZJvML/igIX+tHl0q0LpuF
4Fsm5mIaHZ9FYfvlh96RLNKWsuF9I3fLeWwQ8VhPYsL7bVEtTGLpvMn+1JWfk0YiYnMGBG8VtDqF
KsSXSsXsqSvm1gqt6JP1aox/vkPNN8MLd7RhdepAJgyvaZ72rMvoRza/HqElmHAoGxiu9QKZy+xW
lllZwN5czPacyiJb2+MjcAZ6R4LMl6Bf3S5reLIwHPNTpcReG//zjuVBWvW/43P5N69cps+lCqoz
rD5ag7+6leSVuLl/bobnv78ZvlM7fWxNDD98JbNnqad8khjuLQkOHqEqCthQWiuCGOnMWLQs2KE1
udTayaizU1/XEiFbWrgVImg5jWYrtgwIscvnxs8miSOzOQdkBQlHeyJFKwxfl04EbpDaCg3yh169
MN2fzcN+PfP7Gfwy6D0PWWtFgE4DacGRWGFLLrZfV++ZAfJcCJMB6YkeK+vhI21h2WzXdqiWwUw/
0+pt2U0qzFHXgEkgf41A712uzsh7p6vqzA7T7om4T/tbWvLxkZZFGSReDIiJracAnlajoxYuHbXx
ezMYdvPMCeMLR2HR2ywudYxvwb8Y3iz92staGN3vI56bw90PbBvyXCKcJ7cmomUFvMlF9SILKHU7
PbDdZWVIj98KEdZpyQtgTXIISdtTUfixrO3d/Vlbjy+sE6F1YUR8fPXX0H7M2Me9BwF4NhCb4dWD
Gn9ED9dqHmlm5OnSGWHHLpSc99/HGB7hBbD7AOt8R7nMCiVp0wJhsYgEajn5JZuDd0zgRoJwJQ/K
kAxG7Bhh8mlGYbx++d+GFy6cqPvvBNIl9abaz0sZBIKv8PpRsl4iYQNVtZY66mIbiIwkft4cNXaY
kOH47gz7X1eQxIOHCPtA32IAoJ6rLCmHwgwt9we5JNpuaBWG500seSYWu0nYSgWaeTVtMuC4/SxN
OEYf9msCzxGO5QCjhiqmHWK3oUXUl1Y4qaGSftVksc+tg8bz1KBpBTgMWfH1SchG5qQMFj0c40vp
sWr/RsKwnAQWFwJnJ1gPr861qZAFACrDG5rGq8f94EUkd/EexH3GibXFcF6DlgV1XynoWNB8+TnL
KKI2bCkPp/K6Vl5SJIL/Ooo2zVk5g7Qm8vQhKI2/3OHTbgWvRAiXZlUUaWyNEGEdlSI0WknbnI1z
hngzD9VCy3CvBUPBi1QomrgWVyU5gKJQKXzlu5O8dsZ+i4rEK65kfjUjnSEeg2melSJm4ItCKybP
6SXT2NimwBeC2g81JHg7i+x4cP3IZFtFcU3Gp/rg7CZnRW7VxrMDDe3w7r/jr28rranRph67aPLV
XvWspPcfq3ljJ/Fqe7xn4VtwFOP6IORqO4wDNfJrMvip5mc0WGRH+f7tD3jUjQjhzswatSyaAiKi
PEDrXoS0LfRJkiFVN6WALs1CwpiHboUIg1G4HUqBNZCzJgF1/JQe0SNOk+lb43Fr4X5AZRVSe/xw
QJIwmRKvtdqskeyuu5PtvKiuhyPItGNCfcd9Js6fLJVsMX7Q7iWCmwrJJqQT7+APaA7tRLyfBOty
b9E9F1XOk6/P3tgfOv0YmbK68I2VRAdLGBd+j2NjCFsis9xMA/Izu+p5wKgfjad08e3djIZI6wLJ
iBwdkruoSRYsMLpOtU2VKhnIdH9p6mcN1Jiy+p+Nvb0SIdiYcqzQB7mCiKo99vRnWhzU6efu4+Oo
Ju4hGHskU8REo6IN4HIlE5qJWM9ldBpM1Stl5Xab07iRIbgkRc5Y1vULdnbul7XXVUGp7rcCAHhz
tm8ke3lXubUVKLWMkgRgnuuUfMhLZPY/jrKw2dauAoiHo7x5i1+RGb0bZx3wT7RSchW/pxe9OVfD
H9G0u80vthUSNvBL4ELzTrbrmaAr3oDg3ZBdLTQIH86FKvF7tpRxO75wn6BYcLTGdM6uthOk/VtB
AynqZUMEkChwTTjkHpFl4WQUdm/HkcWaq9Y9NdrZbC5zsjvywZGMeBFzvDXypoK+za4DZ4/dtdfq
i6riWrxGiMk+PhkbNyNK+oAPAh0axwgJC5W2tKL6EFXX9pLGL6krmYFseCEqMbMkricK2vLW+v7i
lj8ef/zGZsWigNyD123CwRIsx1RTu86KuLou7FAUXpK9JrOf7m7hA9gc50DBwx6vAFxc671qDThy
SQGa/f6LBZqVTHKot5bIAfYBWXcuSCzTbVOSd1TVymta+LPtJ7K33sY+dW/HF44areqK5SbGN4mf
LsFc+Lqs/c2WHm5FCCs06ZWZq5FRXkdEAI1znj7lWbCMkjzjphSUTKMgCFjuu9YoYE+KGrDsl9cl
91Pd1+pT1nuWc3i8pzaXCxUCgICBiQMVO2tt2xESdFMPbbPiAMyO2xwrJgl0bU2E4LShKsQ0kGQR
jjUaQjE8PBhaBtI/zOlk+Mt0alMJmuN+W6FBNy88Qr4LFKli4lfVu2RQWppeK+Ijrj8Pkm17v07r
8fkkb6KyyHp0yVRifN3yFnJ0p4Nb7jYeEIFHAZYKeRxDTGxOVlpmigtO66RzAgbCyWR/yBFaxqPg
dz9w8JcKyi7sWgXopaTXhjzT9FSWQVZIiN221ulWhHA2hljJ8CYp6HXofb3yM+sQ73/Ermch7KcZ
ELnOSDALmx274lDI6N0lUyCCmSVNjbxLjvH7xlfnU248mfuNFJ8CNiuqak20oRR2k2sMLCq1KLku
etDrR5IEtsyz2ZqFgyI1MCHgxkAVxXrDKtEwznUHAjwyBijlHKKPbXraazvgNd2I4Gfy5kw47TA4
WZbQa4WFii99d1b2v9LWIvgsb0REiclapYUI6nzTAAUrz07j25ZkIlvG43Yigjp4q4UY73GsVXRg
47lRj+9YKDBz8WpzeORiSQ5C5DOqgAygCdRLkx7q8iSlYt+cwo0IQRdGSrqB5XpydToPqD9Snh9P
YXN8Xq+GJwWAYOKLnCla1nTUTq6x7Smqz2RuAV/i9XsSir4ZX/h+l8elhgTj9+5bXHhp+UYAHJYh
SDcPxY0UYTuVCA3SFmH+q5Uf9fQ5g40i18cLJZuIsJfGubPbtgDZu/ONAOpOfDd9KkeJEJk2BCuL
3ntagvRwcp3mY+QcUpl9ko0vmNjBALrMnvj4hk8AN8skt4RkfDGBrdDSJdTB+OC3ZP/ksnC5bHjh
rWJ0qdO2KTYTAhPNN1vihstGF+4HPesMAsuXXLvuyWqOg6yH+uYO4gx7iOEBPyDe0t3IiDMbc3IF
K5PVnAr6RnuvNL4+3qebs7iRImyhaUycUW9hkzLiW8U5coPH428etZvxhS3EwGJWxQ4QVGy5DGFa
XCYZHcKGBDyCkKPAa4U7ToKWmy4D2H2K42tXeQ2KSerT1EmiXBuLhLJTMMijwgA2T4QqzENHzTrp
wVkWRZ7r/N2o03HvMgGfhUcvwNoIQqAnlXDBNU2xzFmkhpZ9tmPfKd+6XqKJ+0lwEfDwTRRO3/vf
dpwY1WiUWljqvhObhy6ROQISCWLSaCF5yorfEuifru2PshfE1vig8uWPIfRQh2+8XqTMMForrRIt
dNmlW/6oZQQnkvEdQQlpaSv9EkEJzB68MnDq/UxryBbZSHkB8bcBq7XswdIQedDCzPxI6c8cb9PH
22hzBqBERSYelf93NgNtWADsVLBCps2CLpp9S1ZDeW+VeBUoXFVEmXkWWFgjnfaD2k8DoNOG33xR
NFDVho2sP9TWNBBbQooKl/Q900zmjvGgMlULKVBB8acBJCf71+lWgDALUkfDAESJFjrpC52e36Pn
2+GFq6E1rThDtxctXCJvTAIZj7xseYRz0CyDNVQqhlec81BfKlVyJ2zqGJwXgPoDZI5OJutz1tdT
mRW9qYW16aMNG3P/cLUXfb+3jZ10I0VYJPRtQk0lKqNDt0nBwUqDX/t1DFYQtLsGRAvcCoKTV3UL
eBsasoSElAGNy2C3K4w0C5jBAD1GJxxDFbWgK1EzApYX6hbaN7u+usgYm7f0jHpJmDwEf8A1w39/
8+oxlrmmGpnVMEc1tFWfEk0WztiQgAOGlyHCieCIEIN8GSAv1FEyA9jdb7H7Ty7zYe7vZuCOgAzm
jYL4dhLWCNlrrQIPyRJSdDPt/rC/Aan1WMtbEkACAyvB2SvBprxeo1prTTITqoaL8qouzHeW1G9r
SehqY5k4AQEIrtBjBA06xK00lYvRgVY0jKo3dX7L/3k8h63h+VlDjoMTgYj3ZrK4U9Rr+RK6hh9P
Xi5LoGyNz+ve4VmgPPKuyjMbF1RJLPMMnpwhfnNUiXe0YS5AOoZ278hncf5eZ60CfXESt4zaOXzW
na9HX4n3myNw8AEKwW8DQLSE1e8bc+nKrJvD7hyjViF5W/Q3mhx364Bzs0HNJkAj6BSwngQiJ5PT
DDOA02A1+5S2n98zPKCi/CCAu0RcIzPubSUDPUpZ/FWCf93dj8nmdX54J6AYlb8ZBGuaZGScVQoU
fgvIQnwqJCeAr/H6XY4O9UD52yBGgbm76wMxDm3J2s4Jq9ij2EbXMg0er5BMgvBQ6GmsM4gALUB0
0LSD2gZMso+2JSDJhxQf/hVRL0ZkWBVnkgoT9gQHrMpedBmDxcZRwDL9K4J/wo3FVspGndk8O2E5
uV6h8KNsZn+Vnx8v1cZ5XknhX3EjxcqJvrQLJkLVs5OfdFl4hG/GO2WD/w55MWTgQJy9Ht+1q3Lq
htwJreS7XT2R6VTT7+af7SILsW4LgunA2w0mSDzZHZt0OgwVCLw0ZKfPURKY2TH64faHxwu2qRbY
J94yjZO1CYdbdy1lxrvLDhXrR674jPyRgTjjHVqBmUL2GMAwvLSEu26q4pywGewGSuXNTRBH+w8I
2GxRS/+be/GuqLBZXKpN8wCqVvdkFZf+byfe79Gg6RveuEg08XZO4jKZbOhG9N0Oe9Bl/6RUooX7
bYv+Ynib8A5jILsSh7dHXB7mlOohm/zZ8NzdbcyAerFwjQLthOAk+vqst61mVCZLc3MKU+tDcjST
D483Ef/r61PBO+KBCxbXHIygWOfU1azWkxjDO1+z/qVNXvP9FQtrCcK5s5y+mIrImMIoy7y++zjL
zNOGBjQQuwDx7+J/d7QFakIcaujlHKZ09uvO9obYuOxfpVsRghlH/3o0mG8gwoDt65YAPEFOLoNT
/e6XLeoCeBZMBpBqaFxQdVzNhj700xQO7ALWldLwygYcd6dY8R3Ns+ZDbwe2LDa9sXp4SajwYmES
QTso3OHx0BZZ23Vq6OqjT1gfjLLF25KACI0NBwFZobtpZUqKK7asltDoYs/yu+jv3cqBEwsXinej
gsETgn2Vjdamdh3NYUVf1Sbzpir1Bro7qMtLhzE47AhCWSI3xhhNJAP5yhzmaEOetotfyMz5xjKt
JAh7bGaLkg4aJDTEJ3/2MiK4+9sCT0aYOWA/OcxM9HWMyJ7Nfk56dP0dPYu9zMppGj3DlZjDTTG4
+XBaeFWJaA7BTgpiACPrw5J+RhN6P++f5h4Rm5x5j7W+tVxgVMI/CF5C78JygZCPOmmdj+Bd/6pk
nqNJFM53jXAY8bjAvQEqGdBZiGjZhQ3a2JtpH9Jfdsxe25/GX91YvTY//f3zgDfi4D0MjOMdfVdX
pUVu1FMXZkPQeWYj0cfWMvE+kjgYUDsu8vX1YeMlrI/AN4VLlgT/xNrupj/ovwjgF8a2+NYS4/kA
nblWaWdzaKqvpXbSvu9eHdQpw7flzLFA/YpnO9FBR1TrU0gr5tVfrXl/zAyF0GAwBO8mkn93XBx4
cgDAHKtTaJmH1g0mGWXXxv1qwm/i/YR0vLEd4fZrzNaaJ9cewthxvTeif040ySNmQ8P4bkCmONsm
grDCraHbwJ/0rB1CdCxarJeIfdqvAlxKSGAC4wd8qnBBuEndqvnYjmGfYPejBdn/Nryg4ZYYfVot
bAybKVgcP5MdgHtvnDMC/fv5gp1QKUOQY8T4xDyOnReVJ017quvDuN/tXwkSyzPGtrK11IQggwVt
7uXk6s5oPIs7fHeZCQRxyCiwJig0FYnXmyGLcoSMIKgKFmaeXGW8PNbJ1qZF5T7ubIS3gJITtpQ1
Z3AKJqQMquijpj4ZUzDsz0q4SLUjOMT/3MfQ7Kkp7YLpalgCvx306l67gasHFW94WfA+FujPsTZ7
QNemZp0WHTqPPOvz86/H63N3yXGEIke3gLIVd6nI4Vm5eV8AC9GF2vTCTM1T0Hiu+sxkYOq7ky2I
EY6GMzndoE8QY5RWoJoZWoX+uXsisE0OB13ibkB1/XqZ9LiZXRRRtvA5Dgu5WMuZDecp//FYyv08
0GQLWxYWEEEWNKJdS0lqA8TuuV6EieGDwcZTtN3IV2wjXEFIA3LIESiV1hIWt24Y6SCh+tU+53vR
d8LgwuenHSlJNmPwTH+etWCIPjxenvvdtP544YoG2nLKGNWKUCFPzafZPhdocFefHwu5O9K/J0E4
xtnFT5H2O7ZdJbaYUYSp8xS3L3PybFsSj2lDzfwWQsyDVzyCV2mtBFa6JTpPJEWoArThDenh8Qw2
hue5ZFRemZwmSKzHpYvpZNpolWGvnv9Bw/DHo28oYTW6cMs1bdtOmFkZWr2XGEGsnEG8XcjYFTe0
wCPtwMeBjZljwddLFE84cJVD67DSPg3RiU5fLWX/Mq1ECLup79C7hLR5HWrkh66/tGWwe6FW43M1
3YTp/kPal21ZiiNb/kqtfKeaeeh1qx6Aw/HjQ4THmMMLKzIjEoGEkEBieu8v6x/rLc+6XX5wltNe
/ZCZK9LDEUgmk8ls722j6m1hUzx/sh/YdK7iywLFj6PGHzuLjeAblwhUxNHuYFs8WFyvasZKiEet
7psoVfHBVxjXeRXdm7beIfLiuNAB+rAt4VjNQH27DMUjDVMdZsN6w51UND9bXbYeJaD2xsKUQREC
RHjEgRvTwv8nopYcKslB6oh8ak/AgHnA1kCXuT6oWryIdvBdyIBA9cUoCeLku14dWZadXdoYK/hE
p1yMWdUVpb6s8+fXreDF+phbEZhEqB3h+IDGz/U4ms6kXMe1hcJPjsuwerND3zx/czCtoit9vuD5
djPm62qlTvfWDf80AvKOEHgHf2Ub1jZ2LIMxhEPUQyHHD1Vw05QpO5L6250ncCChNms0PLcFDMB5
J0XbhD2uv1hNNh5pcL/wJ/gI3IHBHAOMB3fgjWnZ/uT0San4I0nOU3xaBlQYDuZp7wuQuwGDB2Uk
kCI3Q4SkHUp3mjEESCtrKo4APC8cr/mEZ8/fWFLgU7+Kxok/zn0ejx87aCf3n4fg5nV73Z2of4/y
xDF85rUEX6ewtTAKldkgP47ya+kfbL2DD3nK7j0bwlPBFEYrhpB/OnFKu3tL5+6RGMLRIJsDJI5o
F7AFq8HKtPYKp37P+iy0f///m63NGbKiZQBJJs1Na6egyfwutY6SnfsLgl0BcaonOMy1A0HB0i05
cfjjRLK4y6w57ez89a/YtVzwBNGLB7nBF3nhWdmLRccRllvntE4rJ/0Pnv8klQzOMdz6ZmfwXit3
7giHXx/T9zbSaq8/3/z+1Rlldsaz5292RlOWqhED5Y8CL8/Pc1yU+aRvnYM7wO40PRtm42ptr5w6
XeEzdPt72dwHyZ+vf8bu85E8RXIeRy2akl2vtFstQekSgchqzaGmOh0RlnYtCZkP+CbchxHfXj9/
0atwhwrTBJ0z0A3q8XyEZDgaYbPpKnuth8Xh/BE0ovk76Qv1Zi0bLDUCQpDSIEwJwfXNGsxLOOup
C/ljEtzOC46hA/aNmeOtKZkmmKhJ4kYMMtT1HE2TgzbvAXabG901Qx7UqfWtOnvfXPcAuLK32M8H
Mj9/7gTrRkyNi4HQAIRAL2Q9vd2YUEFAZhmxB9IgZqmePR/JEOp0PDFXyVRUXyL2/fXn7+255883
/vfZ82kbQjKPl4hrkEyzMt5mc1JQ+V7Q/+RDgP1AxRCczRf3sSRsKrZ0S/sorOxnepSL2rNYg4qF
umCIWdpexaY6Wh1JVIuwwyWfAsTQ4cFCH42wcX72uMhgFRiBoiEx5Lz0fVy+NbFpNgX2NXKbpn3r
ljIGNdWutJypRR39lrbfxPjW+yqeDx6BEahEuQ2Mseu1DiutKQMN8ZGm7noOvOJ1U9rbCkjDQR3Z
ELBfqLWqdnRrhfAJYjOfA/3+zSL3eHvjUZG0MfCqbY5ubAHT1xCzeRxY2s4pPYLE7r3+8+dvdoI1
C9awCgYKNknM0/CtRDcUO0LwGeHr0AwOqeWNU+VO7wwknNQDsdA4N/4dBJmDLWbe8LnT246wcXpe
A30zB5WVBzrd2OJdmHzp79Em/W2rjOlHAtBsZB/wKtjrtREluly9eGX9w/C1rW696i+e7P/4Y/6f
1Y/u8a/XHf75X/jzH51Y+roiavPHfz7Uf/Td0P2p/sv82v/9a9e/9M/ffvC+5tu/cvUbePC/Bs6/
qW9XfzhxVavlg/7RLx9/DJqpp6fjFc3f/H/94d9+PD3l8yJ+/OOnPzrNlXlaVXf8p3/96PL9Hz8Z
mLs56IzKELKBhjf2bMrNeP/6y+++tXjO//5f7Bv//rfLYP4zHD7ox7dB/eMn1/k7qPzY2UDwAX0A
BN9Pf5t+mJ84yd8N5hFbEroLBuqKcIF3vSL/+Cm0/w6DNK1x4Y8RMbo4RYdOmx8Fyd+RrEYyArLt
8NaQFvzpvyfoag3/vaZ/4xrZxpqrAQ++MkyjaWk0WTE+6k7on7S9UqG9hnTqsV5ztwOgSmk93Qwq
vJVNP6alHx6xMPaGQw4fM42DAIySzZmsQomraULWvEkcgu54sZuOiqm0t1swAhv3SCPUmPy/991f
n4d4Eq02ge5FVXAzHh28IJEBs/PIwr8Qe6iHYGH60WbzkkOekbVp2S3qkhBWFYm7OjfP7ONf0/18
eq8911/jG/Yp9iWAMxBUud6SAHkDXyxaG6BKEV6kLXGONwE72PjXB+DTKIg2TVYHhEEIKW5H6Svh
uKODRYSSVd64Q1doHoqstevlwJHtTChy2uC5gD4Nms6WC9SLoYk9saw59WN1oxJrPbWBTNJ46diN
UxMnM8CLk5qsNTfR/MGXPkWfmwUFSRQYCzAw4LO3aGQffUi4DKY1lytQ+lkTMudjiFfyUqqx2VIS
tP1ZoqdLk9pSNA+tT0ARwBprmXJLkk9zOHk6o9SnX9apI01WjaNd5622qsfV9ZfvdamjP2zR1ke2
+AS2e/HuyBcjBYPZC7YZkiZZiW57G8bfiuSE47jPpFbVKWliNL6f7TidbesBIZ+TE9L0aTg2wQXG
zW+GzmLvsW/qGzfWLLfK0rq8bqjXUflfJgROiwGtmKN8W9ye61hxUZZrbjlkQL/hSJwrPahsLMes
HqI+l3VU5r105zepL/z3wIihUXhIcGptdmjn17xcIm/NSxHpIlLLepFgVOd8nL/b45HC4oudgm8D
uAwnPZL2aGu52Smlv9KlZ7Ofz3bpFtztk8e2DNtUSPE2AX58mBkK9xsYKaS7ka+63vpOGQ7SGVY/
DyDzn0PGqboRiV19eX3dTGB4ZVMYxWQtMJpBLW6Li2sp/LAnJT5IqTJdHCVPjd9/T4IeilQC6dB1
jY7QQS+cuBkTkaSpbqGv0VbKwkKJvxl79EQeu3JC71MmH0Yf0NKE9lUec+eo6r8Bo/01lQbAA0Y3
6hRwPtdT2VI9+zLEgHVLcSMVHG1jwCLPgTSvc7XQX4exmu90KNWnFrvqBjkj72QF/Khpw/6LwHpQ
ZjVA1602VhBO7TLHFtZ0tdYb3QzyoWKRd5pYCUFzR7S3lrZUUQ2sA/5hlpeeTvykR5yqb1126Asa
eR0wLwG42M5IKIQgsqVBLmQr0rC2y3Pnq1PsMz9Namj6UOVWR773hY8AeQKFIlAFDL0Owcn1MoTc
kwvFHSN3La0yGpfZzLoltbm7ZCFryMmbfA6EoHmHuDrZ7QyvjJ5VhUfAGwnLht+Mk7RzEnnvPCn7
u8S0RQBoR31+8+xgK6DmHkL0D0Bbs2me3ZzBZwDREFXmXGv2MQzZ+qHyyvYjE+Gv6LvX16lkMTkY
88XBaNokGA6FmRxUfjcRvh9ClBGsUzvvqJR342BbKQr2dd7BrX62yfxHZ8FQkliWReV3R4i6pyLH
tR/A8MbVGMkldLQ2a/fsk0O3IwsfYkyuPYCzNsXyS9AKP51b388H5umiZpaD1sQ0yUu3a3PV+N15
sZMhBUswOAXz4BZatGHeTzjJaSf0CYwgtJkVU5u/vjy7UwUaMUr94Dvg3nv9rsvSQUFvXO28wR0m
bSerf7d2Co3ox1HktKsvsoK2zMB+IFakBxf5HRtGWgtmYSR2UQUxB8SzeYrAC3GmAcuk1KDfUTQm
yBAK9rdigIJ55VS0qHASfp4DcdSw4+XRgxV6NvJm9wxi0a6SIYxy6ukJwjTgtHFUpi2+HABOXp4J
ON5wjCPdgrgTkLXrb5Rd0Dpy1TYOuU6dZC8QT8xRfKoch5yhxVnflu7qZ29f1GeDbgOzZAoTxSMM
iuaT7dnxRXTDS/7HakOYXER+CtiCzOdqjO5WIt4aQ2DvIWQBLA/5E9TPNjGE1hGacJTY753wvFzC
tdxDeJCjJ70/FtyugwMj2ltKZDtQRAVeHfKxm72+DFPIpBvZud/yKItoSc8lDX83SocHefedEwef
Zq6HRngaDf42GWXL8teux/Gf87ZVeQ19u5zzUeLu4rdntIDWmQy7CAn5keezBV3tJtHRidvEPZjj
J72wrYdBfy0AtKExhVN/Y1UgmrYdJ66d9/HQp94ogmysozjjnLJT1In4vaVHkSnwWk8rt0HjX6CP
Ag188t6jnV34rppvO1yVL68b3hNkZ/tiRoUYaBuUz3E5uDZ3smi/RgtHoGGCakgJcS99LD64CzQp
esjvo9lIO12IWwd5FKCj7tLL/pT0cIHc8Y6kEva2nmmVY4IDRNPbrafWxgbMcnJylzUOKiXCz0Uo
6ptmsaIPOKnsd1PSHgEUXsZjaEn270G3W89j0EEJO+3klcvKTEcQPy3XCveHYFSo8odHPByz0i8m
HIZgOpMYFsvGh4Z6JFE0Ok7eNiGuMP4Y34Tt8mCppEsDm9UnHkws1b22Tg7EI47CkL3PNbJ2KOCY
q+j2c+N6xR0I0jl51fHwAny8uHdsKyz8KW5Tq2TkFLAR6ubmUlhFU3+rvHJ+h7+2ZqxNgETwhChG
wcJLOPgi47gmHvjCvTeMgWRDJtRc/pONq0czonBg1MOmdWjwY0xA1GARU1Ck7KZi6ePw9PoWeHmo
ofPQE7UVOxN5ho2TmHAtWGgYOflMSJkxZYvM7vl8KfsWfWal85CEPGODU319fVzjV68NAeOa8AC0
SFDytnkHvwTgd+1wXQ0Wt/5YJXaXjaArHCz4S3PDKKAzAXxtINxbVogrLRH46LiXazj/x1iEUZZ4
mmaE+epS0iVMZUfaGxGU3+M5jg98/cu1NKMj4Ed0B/XdLdRLj007dTbmNrFIgtA1cHNQQasvjCNC
qGRzBEbdW0uAQAw7xbRt2TJImLJ6nwKNmieqaXGWkSQNVi4Qarcg8ft6vZRBhZaZ07AeWO3eaiIJ
aa4VBm67BW97pdu3DcHINvenhwrxWz5Q9jbFaXOXw6ZFK0hDEoVQ4VaWUgdeFQ9c4/twWTg5IIye
FrnoS8Pi9SDOfHlMm6FAs8Q/puXB5mDwmqkuXYkPIgLCTU4rxjM6Bqlcd2/Pa5qvgi9C/gKBJRCB
12fQUI2a+Gxx89Fe0XCU0d/JWFZ5HSrkwpZD5aLdL4NmEdRBgHJ8Ee2vYbmqMeBuLpuhAYgEl1E3
aarMpfjX63t8JwJBNRgCAEY5x/TX3DgX1xISR1bn5sNk63yMRZxVOD0LcHfWTNI5OQVRAzVcn5c/
W5Pr5aIFc8Hp++A/ehNjOE8tUUFQuZ5kd5W094LRzWeuaTGV3XgisYUwFxIO6TK1AO3HSfRIeSfy
KqnGNBSLmyli2UdMjZfHPBLmRusPCrq4n27bW3ZW6I3IRTgA0MXjTceTTNkqZY390LQRvWlZqQ5c
/N7mRPXAQOmQd0Gsc/3tq0yiETdJJx/6Xt1E3mhDEV7S4vXF3vsuUwQGNhBZ8xcEz3ihs1OXGEUv
dX3x7Lk84Vs0CGZoBECtETeK+khvfM/hIYgGJQ96othAG/uqQ4dyJLDMIbJUJ6uzxK3rkvHceX7/
AeWJMUWpwD6HMj5qDbjn2hE4mZMFtFngFK/nVBJP+4Fo3LwRbpJ1ul9O7eTwXJOOnMaKH22lvV2L
Nj5IAkDdDwpRZvaf3T0nNTf+ZGF2vXJoTl6rg6IOOCmcCLvr9YV8SnFsjmbcGBANAGNhMhIbe/FK
2wU+ucauHaz5QSh5UbZVp15fJ3krSQ/guyjYwi8Jc5KHRdjJfe/GX+xYWMUQ2CBYD1P8IawmH+qo
dpQSJ7SyNRCFt87NzYRA82yzLsxHr/5il5V3YwfE+eJaK7mrhaJFoCo35XY8ncuuqdKBJagWDMgW
WcsyXeqGRJcWHPu7YIrXbIlUnFaeow/M+WlGX8wC1GlM5QUS6turAa1bW1TExdVg8Kz7NkFPgNWh
K/KIobzMDWB+yTqoQniWX5RQLyjGoWJF01B2QW5Ppo309Jkp0WdjP6K9FjiLJyLH8OA9dwwDbX/+
/ZqbxQIuzKXrjC1AppbmITBEH5COQZ9kWR2BVnZsHkMBxwCMGDJ4ofn5MxtEt+eeCoHL0gQ7vY3Z
+rmnPf2qUD6DM13XI9WM3fGA1ESVER1XECVejxdF0KmdTPCW6LH80NqTuhnKJCh6sFYKX05HWJbd
qQS17anhGsqZmzPfqnicqNAyftJBL+uFicxCVvk0Dst8sMeeWlZtrQt+Cy4EQTBwFZtls/xmshqT
Z2n7Vn1dScmalKye9XEOxqnK0OCnfqRzFD0myv440XnMA0rrG6+0knc1k+IX4cwpke6PRg/OQz8n
Bj4xgBqYEcFaWKQigwd+2JxkVtkRpMaEOiUUwh3WnKgpmyJn1unazqjTlKWYgmwOy9FNlcVXnkkp
oq82OsTilCZlcFtaco4yx2rjFRgTcMPmpO5vE8bbFZUmT3+SEdIlKVKm0bsK8bhf8JWR94y5zE5Z
5YbfAubNTboAXz7mU9AxeXYizoOCRK6uUhR3dAxmeNVSqGdT9WtSMvqnM3ZoWDbrSpylXyc/+y7y
a3nEw+WX1m3HMYX36gsR6M7NYku5P7e46LAimYJew0+Kwctqq1G/TY2Un+wFfbcn6eLXBof579Cc
TvyaLLXzUWlEdum0lifkgVb7xCHkwDMVeoDHtRUZvleBrlmKPH0JwRDfhyMYcN84i8pDz4bXfe/O
IYrLP5wv1J5QJ9jKVKyIGCItB6QYUYm5oTz8RTJdnzwtnTwOKU9HlKUPxtwze4QF2GWRObe3GW8o
WltD7GNMm+OG4PVJlHoDWU4KZYIDs98dCgiTGEo7sP5tFSCQsozdUSHZpuFBuLCHM+G6+2VdD5ui
7/pvhAQRRIlQbMJ14dp7uASfo8Vo50NCo9xLVHBnt8S9EVVyP3Ro56PalmcC+PkiWSrn1HtLkvlI
+N0uscWzKvSWjLu4QlkNnPu0BupcuvqIr7O34CAOgp5tm5TEFtSwxlBZsZfZzsuq7XIQFlmG1HeY
dUr1aVPSCT17o6Ng2DiyjfMxoBEbd17EFMjKXU8N+ODuHI2Dg+5PFMXuWXNd9DQEj75lTdilwmvo
lyCuNEn9dq6+jE08f12Wtvw0SRYgLzQs7GuICutRVPWEltq+GTgMSO7bgNXg1nD9Zq2rlBROaed0
rXWVDeOsaMoWZ2J5yOn8M8Xl3c9a1wMYwppZ8454nmQpUnv1LxwM3z+DkLf3VR0KklaDb6NdYw9Y
XBQNvxJIq3wQK4FaW4nY5HdpDdEXtGvwv2tv6Y8IEztnFwo5kFQB1xgOb9u1OIjhfng7I89lRVER
1ctvg9B+Nsd2XSRD4J7f7DdccDOMtI2Le8o2q4wpdsqlXbGig+2fWDRLqIjaFQpnBD2GaVSnLseW
fn3Qnd1sOCdgkMJfocv3Jibt13iUPFIOCol1hRxtN2QrBNUvSh/S/3cStbguIasBCBSibjSluDaM
KJLduNb4QOBgWF4taClexjgtokk5qWe5ZR51Q3lKphU3OfSVnyebF5Zcmt+ioTuCOe9klZ7ubri+
gfwLFNb1yzTDlECgmiHm4omEf7FIOrZkvRU1X9LGnvjdGDeQQCdTnYugOcrZvgSDgBIFfiKYdwb4
+aJByhQ1AVopIInq9WH0vYU846fVX4O7oZzoOWkD7wNVMdLZtO2/xDHVnwTUFm+FEpgqYBVTofic
BnWIi8tgL8XrVrFn+dCzf8LYAMOwNcV1TljZdEh1Wa10zsJuHvx+PrtWTG5Z1RyJeW66aj3lhLAA
DrYa0uY4NjdGmLQ9UhwLsifzUIocNTI3pWKV59puh6yvvSl3eQewj6++9lZ5dgd/PKhumFBt47MM
kRP7HKkOQ4+6tgYITLaVj4pBXpnNXU/MhQjb6N68Pq07NgemGtqxmJYQQDJsjrMwYqMzsMnNAxY6
H7rFXXJRLTplo5oL4FPRJsIe+wv3a4j8S/jLtw8P8gmKkMii4sjYDI/CEGHjMnj5OiL1Vq7zilZS
HVI3ZUsLf2RBjiQDeqcx+VmQyHp8ffQ9i/fw8biHGQIM4pTrOSaMRnatkY6ryzVMmWThnbbHJF9i
py3UGC+QWmUhco5zfIrZzArklVimS1wkmykkp06g+4tXBx9jMR2B1HeOcHRohuKuyWMDSbNZ/zoZ
V7+rPDdfIjHmZHWdxx5RycUbUEVCV9YxXdb1KB+wNyiKGAA8wvKN4sf1hMzaBfQpJDA6yCn1PX3n
ab4WdeShdapeo7tFHVj50313a+aIbqFBgduYwbxej9j4CRlngRGTyUuA1ONN4dpzhzRWL+9JBE48
qok6dT3SntfFGsGcTubPNOm/saSZUisQ/YFN7ngaD4IwiBIQKUQv0sGs5aHupHBzb677T1YU6rM1
ii+D6MOz27L+7XEyLr8A8kPCDDOwrc/RCuktj3Evr52gPTUiwI1II4QME32kFL23uug6ifsLMFKI
ld3ruRaNCpiS0svnyaeZvaxT2mvI8NPOek9tJgBCASf2YI+ZU2u7wEY/AQUEDItY4nrQAHucVQmI
sKhQq7s6EKjIENVk0+w0+TKSNe2mIcia3kIavF3VRZCQHxweux+OdlYxWmKjPLiFEjZcDlOj8Q6r
mGShVnCt5pZGqe20+UAst2jX5NfXv3t3SIChDPQFFO2tfHwDze959mc41pWodxyhJqKmHuCVKu5y
4GYWkqopGQ5sd9ejwZsZMCrIcS8KoV3v1z11Shgv9cqLZFSc6KzDO1ku6zmWtZPSsYtPkOdgJAWD
Li5WYPXSSvE+DxeenOzGD0+Th1YrVoQFen1S9rYWggusAAINBLCbza7YihthCwEBf3HoKey9P+q4
q/IkqK07v5mTI+dibGtre4DFQaUFqRBUhzf+3QuiAfBK92kR4otDkXgIGwdyk3EnzqUnftQhnW9p
1VagMHXDpWzhg8QY8wc+B1OalFWKWPRt+jF/xRbYfmB1oOCEm7cxnWcJr0CAO4rrt5+vgEWupQuA
2sCWXEXekRrBnhE+FQMMEhNKiZuRqmSo6xpowFxaVXQf+YwiibxGZ+XPKOSpwL6rvPoIVbQ3KLBC
oNMZ9BeI19ef1wAFXVe+8nPL59NpmavzqnpaQL3eBVCj+wwQ1OfXzcqYzXaZgawDeQ8pRPRq2Czz
7Iys4X0DYEMVsWySvpPpQVYpdEOO2ovsoNrQlhY1POjho9QCeMT119UeqQKnnzwkzmzvt7Aa6xvo
4t3pptJZIjT8WpvUJ4K77bmPmJvNyE7fc77YRRxoBStHxxNg7sUF7fz6E18dBlwxkt9LRw48715o
h/AVxXcIWKKX5mazNRVon3RQXh5bS4Sae/WNa6e/JX0vs3Kk9FYH6wjlAOKcAL87aia+U0Mx7XtB
/4Hzh7rNxgp453NddZWP8HUZC6Y6wC8Ge/w460Gckb60H+y2+RzG83J5uzGgVQE0y1AO9tDg83qB
yIS0WgAJqLwiAdIvdlzdRbM15bimqP9kKKOYCwwdYB9bzXy/8ypSSlg6Onr1WYzm0Skj7nKKZXtU
bHs6Jrc2jnwlLA85NVR2TfLlmdMgMQOhYkbisvOa4Z0jtAb+fVhPieX8TmIuH2aCbkNyln+gYuci
aAogKwiR8TNbXSAX9cnuLPucoHNrBgF+3FzKOXVYb6chkgdAILHprsJpca7C1k47Uk6ZZUn/9Pra
7LkGcHiNtBUqlC9S70tvsRXKJb6p588F6VsAdLkvb2Uk+0xXw4iooD8iou/d5QCDBSEQsRxQE1uR
Oc9aNOXDhKmTur6j8FxpWwKQMkddnffKXnKP+V91Cy3RrlPsbuw652Av7ngoOCcDBAQKGHXarVGi
nFbSCJYirGkABKkV7wVaM9dzWx9wmfeK48+H2haCAx/YbrvEHIOrQS9A2HhZVHZxOgYTiFRDsj6G
PrXuVydQgISB/MfbpLxt6+qI4bk/7+CUGJ1n3PC2tytks5O5KV0/d6oROGMFGIII5j8pn+IipJ06
R3rWmd1CNcoLLQtc4sQ92KF7CR4kJGFuKFMDjrQtLnXtQqyaOn5OuklknorAHXE6K51cFeQcIUAa
jONaeIjVThMSuxeGhjOZQOOEbAE95GBx9swAQBNTdwIRAKfV9SaW9Wz3I8DoOUPNIY1di14akuDI
6r2juvlO6PNE0zOlNYg8bBHNfGILKjSwuKZLSGpaTZzcYfoPMu/PR/E3p+FQRQtHKyk/76Grk3YB
gbMNRpHO0jpcSuPhNh4QeR/ophpgC1BIm7GiuIyGeELYtPBFfQuRAsqA6qHpAAD8ZRgpPJbj8Itd
efwce8ucJhbyy7UGthKNysk51rQ5uLvtbjakTkByQ2kbrU22XnnuBzmbwwYiNyGgUcDtEU8gY+D2
snDDtv+jLhc/VStfHya0p72QHhKRzaTcA8+6E1mD2AMiCiqHRup5Axyomj5xemn7Oe/QBaivJ5XT
pPIvdE2g8AFYQfG6J98fDwMiUwBewxaDFiwA5vSd2VeQNEDBTzYPnhbo6YujHccHDY5CeXM3fbH6
yBJAT+kpC7hZfeEFZSBncJeE/eh7DCK9fP6tsqbgrJcmRmGjXVkqAxqjE0IjH6aeJEU9D/Qr6Sfy
Ji2bpwDe9C92gfsx9Y7tqosaKjNrN2BvrbrOkjJczwOTMpdD1BUBiTQ7sLM9v4FUYAhxQLC2EHZe
+w1rGTsxdKOX215V3baMTzk4pH0W1fLotHwKYLcTbcjnIOcDpuZvL66Rv1aT5fRAEiL3e7LBL0Lt
d5hPhAV9OvJqyMMOmemEqiTvFsSNUHt0MoDdraK3bJkjjV2dXOpEt4ES4sK5bO9jH1zHmPkLxCK4
laP6ztLRd/nNRIIldavJyxafdWcZtCTjsxcXxIrkewbWZEFqDtmSIDrKr+0EqJDmNURrUxfF7eN6
Tlc/5o32Vy9vO9MzHQnm3CUkPEvklnLBFJLLlCyXXq/q7bdghMSoCyUxSg9AT12PDIISJOh84gM9
Gg1njabVj1WIBgLabUrcEuyjXi17Xwo9VEjYmy5w0TYi9oS9BgTAYhB/9JyqsfdOvUXugYJRl8Gf
6DuNXoBp5yz9gTTknpN4NvBTgPAsZqVjGNWuL+EkhmjJ3HoOU7ergB4Faiztai+8ed0pmYnbmq5J
o+GfJ9WEzfFKggbFMRtIC4CA6Z9xwOPbZkFkGa/L9AUFWvrQwpqyWkZVMTXJUZlx726I1cSVFyro
UE7b+gWr762WIoLP10YnqV129a8lwuHbjiXzhfB4ytTgqpt29sti8pV7I8Gb+Fb6gUyHNqkKOxg1
kvxDlHWJzU/QS6tuKpxkN2NNj5q6PpUKt5NluLW4viD1jze+tsLGaWD+i3SRhXCbm3Dk371Z4u4S
BcNZGhS6iOIpLRf0au/0jEbFChUIUKrt+8EN+3RaouZhksJ7Z1fhcBoR+356fTV3D1eEyphJ+H28
qPGKz8zHGSzpRBg15xJdQ6GWw/xT17rf69VbiqkXaw7AR/wzq2hYeBaSwWEUsvd2SfqDw3XP/aI2
AipwhMgDOJ7rF2lJ0C9VAuTaPA/+lxI3d9BJkNdLEeN9ef2j90z4+VAmrHv2zQFVjpoDMM98B5d2
BSRi1lrUv8RrWd2GOgzPevR/XZVtF/WCHObBQbMH0jM3dsQ0IItALWozfj02NnrLdgBj0crNJ3dp
T3qyQbP2g+6iQVn5WMXucO+KlSPcaZZzZXNyETG07GdeBh8R1n9v3eYT7Ne/BT4zACVi9u/8ifT3
qAEt3ywWAh3fhGXW+t6QuhNV90Svzq968eN8tUeVNV2E4z2g3XlORoB03Irfl6iMFlBHiAvJW+/e
iJLfBtqVhWauRvf6cMpeX4g9zACWD+KNuNqb9vIb68M0+NzRgEbiyNIfCAG5F0Q9dGefqjKDHIF3
Pwod3brtIh+acRXo5C2muxWiNlnt+ev7LmrGE+pLHcQsoyjXQq9f5RS67yuNJtBe2EBSs26WHysN
3VMwRkeVlT2jBd/DMVEKzvMtiBWZoclx29hBS0i8+tKS/gxUNT2j5tEfxEM713rTGDoECduI527z
IIFfj7EeUUZbWkoLB2gXoFt0+06Ipksj4EDyBfzcA32i3e+Dc3CQj4uM3vT1ToE2QQvuAco0QcR0
4Y1B+3Waom8O0GH/wa0NkAuzptAVh6jF9UhOG+FyY2Gkvp/UBULLt2Uyuo808o4ig71vMtEtSqEo
0gBDcz0SyBcSvFz45EkxcXFb3p3W0SlPbjRZB/a9O1QI0TPgYpAd2eZMV4nkGXBzWDO/A9oulKyI
BgRCNYnlQey+Yx6IXVFkBechQOCziXfaJUDOsURNoh8qdVGVV50Dp+szgF/BtaaoqC7WYa1r5/sC
cGmRdDHKny9Yiok/VDEXiZuHU5ycROUzoLCCOfVZcpRofWKXbY5S3DHhM2GGBke9+cABqiJJuaCs
MSY9Py8hMJQ1cCMnm9jhg1V7/WkG/7tg69K+Y9pys4ZwmZLYCBTEhOZgpQxni3XIyyYVIIwQCMlx
agfFKq34HijB+EMPVDPg0F73Q7iqulsZlPpRyanO9SB+e93z7UUGAMSgWIYiKIoGW7SUI9z6L6gF
WEbdTQ1SQyqsobrvWV/djqVAoKwbnkYDawpJl+Uczja991nbZSVU5XN7alTet5P3MIwcLePRW+zr
66+4s7iAFCK5DI1dB7I9mwMZHW2aye5gvLoj1i0hDCqcoPvfUGId8Sp28ihXQ20OROTSHEPkBWp9
AfLZj+b+tiF2eeBido591IBRdjbyFcZsrzc+xNzqQCGNBeBDANJ3RP8Pdee1Xbexbdtf2T9Qvsjh
FViJFIMYRIl6QVOggEIsAIVQ+PrTl7bPPRbla979eGw3NTXb1MICClUzjNHnfBz7SSECCuO9DJzs
jtC2vI9bV12gwW3eeEP/7n5Sj6VdScWeM+/V/bQmQ3/aQD5Yh0FyU2V5uXn6m1iG8fifPzkmMwBs
YGo3AeyrHc7WLkqSs4yn6PLuoXPD5ThMBbVs1/0TEPofwcFu1Uv7oIeXF339Rf0voH95LK//89/s
rN9gX7uXpvs2fNHy27/uX9T0teY33Y9/6eLlX2nX5t1f8V/nP+nftC/X/oMQJqBJQfkgohfEPf+T
9uX8QeZ7NvbxMCDSn3OAP2lf/h+oQHDdoKYFi0DdmqTyT9qXsN0/SF7PkjmiI+qLvvOf4L7oev66
+qPzLArUu6Tg/MV86ddBJ/3WWaAfL/BFr0u2i3NTNck4SaO6H501ohcdjarbpHObuk9MvNjZzhoc
51kFYqwSgr88R2Malxqzr1tlu2wIiotZx+2YNDGSjV3W4CM4olMO33u57L8E05Q/FJUQ1t6tpAj3
TLCatqQc6kJi0UZFmszkzRdEoehkZRT0Y1LaRRekW4fEepcHi7zy8hKy94yNIE8mszofaXgObjJ0
df1hDGl+7TvXYpxykOXekLrzuomDEfTbL6Zl1jqZCvwmKIK34Bsm2fWZm66jd10VVCJZ267+ng2I
1g+0I4rrySplnugqoG0fb+FwSRtoU8lggq1Oh2jpzL419NeSZeizD9KV7TcymW06zX4kUcjLLrYT
izro49gtmUiEJzlyl1G0nymCmACdm+0cLe3oLVmNag/DqsMhAYSyPIhqZSq61nEIsCpc+o+9Gw8K
LF7ZW4h22dIS3us23+vMXkxKZYozoWs2q04x2Ksp6Zd4+bS0TlglXlWucxJtsv4cwRzBBuMMfA4y
NO+HsarttnEMenQF9vp+rcXmnbSM1Y9Q4KpLmkrO60WvNtGeRGbJDYl1n7fpZk0Rw6E8r1uTUg8+
9aJR1NwRp5werLUFPmMFwnpUZeV/luGM0qVEyvjkz8U4H52udJ+6bBy/VYyJ1YkVrta7bajLF3fI
56fZXU3Eysi2MUFD7dwVned9D6eZ0puUuTUla+yVRTL4s42CRbmmJGjrhjJxpikKEnu27eCu0Fk/
DonXeiK7aJbIV1VayUWCXxxry0YQzQQkSlG9Fe1nqC0H2nDKPc6NLz73ejU3Vgk+Ozvaqi3aUzAg
0kuw9JWXg5vHQSJny1j6OsqF7Hhztrwl0JmyMCmdfKZsFy6SoTtZu47RXTaG/UruWrWDddU3K3N2
07Vv/Oxm0E6f7WfL49co7o18aod4cA/17FfLReBIpgIwKTc2/mcDl6zcx95gy31XsRjfbWUcz1dW
gZQOl3cMXkHhk5644n6q9pg6uhADSOV0lyoS85iW4OWjVFcipKKIL8O6BjviO59oCHr5w+a20k+z
YPL8dByibdlNWVFbH+a6DrYUd1KRfa6dWDZPUx84y41VmEC9m5im539qOxnX79plrVDKqalX8Ve6
jqq8r0Na7Yf1HMrdW42DmrlYVNYfrXVdFrKVKZzfqap1oIJUUxhzw2Ih2AmmaAGoNJrFevB6d2ZZ
l2W5JW2ZDbclD5GPscOplAhqXP+5FsuW7ydkqiO6aRl8bbxGFZRutzZ4zmtZIB4sl/ppEQ5Zq4iH
FYC1oJq7DY2JrkwwLkkZIs5Im6WmZ223o37x5qqJrpewMm2SN+QpaTV0q7iNBQLWhG6mpw9DRp3/
iym87SErZahT9t1S7tY6VvKanqOX7YO5b8Z7i5FkS1p3kXcXLl1UHYo4m++C1XFqnnvBpgTgayn5
Ov5yJbNgWX7kzqYPTkbKm0jEFgt4dR5pgucHcV7mC+eB86lsHvxSyntZDc6aVi2zIhZjRfTGhzmf
bRRP/pYd4JH7d9Voxm+bjKZPXlWobwyrs6bD4q/L1wq9q1UijhrASOlSMtWnd9xRJ/k6MvrFJV0e
d3HsDgujKSRXkus6FPthkfV4F7dyUMnUrhUGIQicWaqN5GaJyUL4lWe2bngHe3PLGmA2lJy8vEiq
3muuCwfXzk4ExRambe6ELfawurvVNEAq6LE4js0PRxVNdSynKFpT2EprBFugburD2MlIHYH21ZeV
Kvs24X562U3V6upD4NQt8T8hnEBPZAXva7AIXdLWqyvTPhauleaFlJ90P7vPdWgc/ltgq2cvKAN/
v5hW5UkX1FD5SQ3Vlb8Fuk5tuwlWHqDTeulmNigANa/zk93Hk9nbyEkExWS5PLd5GT4IHQzjrnBL
21zbKq9upGqyH91ITT1po3x77HI9LsfeZuGdcBE3Q5JFRW4lPjrExywP22kn12kdkoEzJ04MHq8w
9eyZxg9Kgu7o9lOsk7A8X2pVj7VMi1JLc/D8PGRxtDFLCRCm06ZFpmqKIugd6z2IXnNXNLV57kc2
6n0BgrsGMdARCEpPWPll5GIzSIZmVH2au6s/pkUxYa5wi0mljgmZ6OYKVxcpK9c9dWKMOZ5X9rMk
cyfmiBSl0fwqOuuqUZYOE6+M8UW3jhyDVGP1DE7Vsqp+J5UFq6bZ6Huk3jwGiji4hmCDojDEMqWi
R6ejv5FMi4nva88Ca1eXsvxaczK36bKVbGdNtnXvR8c+41xK2/0wK8i3SbXU4y1rwvpc9v447iIl
zUbH0ne+EtH44rCEen2mn9N8JU8PC05kZ+EWu318XsaueCxGr/i0VX38vXYgt51DgCpIGzfnInzG
5eg0jBuLY7OILmCfcD1V7fX+lTX0PMLJnqo5oXTTEDZEy8a6X8Ehjwz7afeNtIX/EPHOLAgybJSY
IldDsRvXfmyuwrrNG6B2tnip8jHoDkovpccsG7RLWx4ttPk8Ow9Sykzxpzkuu9tprfwmZRCoZHeP
u+HWQVESpSXHtdw7K8MisxC5zHFVbifTVRNc4UXKER06sm6sFB3eeD/oLuv3btFNkNqE3fS7aYaX
tPfoAFZJBmllTttuKqtEAkhsD9XKrJVDXhX11YIrSZ3GaiJAWwJu9HHLt6y92aQwz3Q9mvl4bvb/
cAdUIok3ymjd+/2SNVfjygTb89rbrhAlqu/+KsXHKnPyx7MlJEgipJpfVdtVXsIeaV4aK8ym3cbC
fM5WETf4uIR7NWTTOCfaeINH0tvI07yO2xd3mCI/cWrh6XTIXMEajSzS59FY6mmySfUS44zhTT1T
IkxpWXJvlhoVU0LVpHxHUZ5mcS/77JL2QO/u+2HWdy3h7Pclb7BeQN9vHsah7j/H81p+z/UaVztr
Dps5WSkafO6XHPRNI4f2w1S05gXOsnp/5lBo+iJW/DiEcXXZL8v0hfA14/nZy/CNU3m461SwYjPu
7HAm/lHlk/Sl/cMZzPYQd/12WkTTccW0+j/PlmjuJ2G3A4Iy+nyJKUhevFF3xGVjHn/t6zn/aMLa
/xJOlNJTZGDtV7UNGNOmysRX2g2Ir7IiK6qU6DJ6blgp12s42V4KEhUba+kuuklbNKQDUFKnnoiD
VXS1hBiUEpOXa7+LO0G30mpC9TXo+2VITaVCN9HDpB5zsS6npljXKmnzNXo/4HmakIEMdCa9bYsf
TFv7ACrHzVzYbPl5UkbV8pE9DWxevtaDYV8OuzwVuCkJmNxx7uBa0hTdq/Nqcao5KpI+kGgsw2Zg
lMMYDf5yGIzS1GzG4bPHWCVk3UuXlful6BnD6zlafMzWZvkWdIH1WLJjqLTQGle8JMj/YMoKxfBI
N6k7YCHeTtuWuQQLdRfnqZuPIkszvQZm7/vMtcKg8tOFlllDB3pm82Kq6ybPEbwMVbtvBR3bky4H
l4C5L+n4bSHxdDqUVcBe3zEQMEWrALCI+Fg8ZmOGn9cWnrrkR7KnXpaQyB3iLAFQszVdYsOccfe5
7o13vVKPak5DvAV+0ot6IbwM5uBjYHsj5iAUITKJZiL2dNaNwr4QtRzuc1N2L+s6B/E+Y/6MxTyY
wSNkNQD+EngW5RfNKoGEijpnwF00W58R8pEBzjSkA3aHZvQTVCE6SpXFh+7lsrqfeM5M96qk/zxE
ws3TaRqWGyHi+lOmnclhSk+so732ouKpaPI+OoSbKLZ35Jbwt8jAvC1tq2x52awShiktcnQmaux1
fuB1mU5ZF08+gsl6MQlNIAXNKLeckbPRUt0uWj0SSJX5WH2b2oYMfzaVMJh8BdPJbLyexHJ0mpFl
RGNLnSKrAffX+WdWBz7cUCTexF4D76Au+8SR+cqjKXJR7GofWswRyzj6ONvWEUgAD42LH+iVrCM3
cZVEnuidpHa2abgRvh77Yx2PzXW4lrNzKPPI7tJ+RRSUND5b2U5PJlwx+sDXgM2MHCANZ7se91WQ
tXmC70UGD7Vb0n9zRU5KGi7oek+d23FMrVmgVcJMjrk8NlsFanRFNKdgLzRBe6GjOsLq2lakCOVs
ONDpQNM9VFsWT+d6PbO7fXdt2yPBzPgoEINVlxmUNyyXtarYMioYYbtaKXbZOff9m3hr3GjXoky4
RzIX6uMITxkiRDBV8fXEpIg1tfOIr1YtcfwdLwE+hj4858NMCVXZQZFt1GnhB6O5rDK7x87i6fkD
+vhJHFWg4jnp4tFxLvH3xvkHK+61tVeyWvokMDVDhAaay4h0a1uOO94X/LvbaKJ+Rz0QK0Wccwwl
Yy9jNAw1S+swBLMU3FwMe4fcrVm/nlsUMABquxY7UsI+Aw4HKjcdpnm2sUTUU3Rs8GJllwU+abKe
Bjnmqe7DsrhwwiIPTzkHc3eTLfVQnrYoV82102RSnjj/Zc77zTiFPRI62OEKEEabjlCMg0T35/+q
1xWsR2RLHrPji1G/J8xeVAJatXe+Z24IgEwFVtvc5Og+2tQSed3frPhgQ2SizVYeS39pipOaA/TC
XGDVHWDrIiXY/IZEX0++HvbVeHbL5SSIP/ArbvYxPB/vO92J2L0suLQNKVTnR7cTuXp9I0LJtPh1
61XDsQn+/yL2GcMNw8qsci82EF4g1Oa2TWeH1X83zg5c7Kqu6AWqqISAJWK67Edm1WXhtKM6qqkh
Of0QHaAHjMvFstJKvDXKWPMNEuSpeWezR9R3MUM95WMW4ndJtczm5RlQH+sxkTZw4vt5I9m8it3a
94D4VON6mA1bvFEghi8XVjWKPUdRn3dj0DSP2MElM63aaAKwt019aw49Ke5Amk7lZM+Cgka+IvRD
iGuKbbqqdG/rtOndrdtDfgYtSg6vyl3fBLo4OcxmtfcOjI8yieutwApaSHvcB0Ebl18r1YlPUdg0
/SXCkS3aUfPr1p3hFjeHCOK+vhrc0WhOVMkQc01V1+y3flpQXbsNWWbkbSXVKDW3dgpWOM7pxi6t
vfdKmEXoYByouaMelUyDfg3UhYQYP15wwE+sNH8Ygvve9YryfgpbBpW6/qaaY1i5vX3wFzmt6Wwj
2NnZ25xzcrvcyiMyUPcKLd6Ex4H2aJeqIJcmmR13uIeWXn5Z2twXiRoVaC8zDYS+A+Pem6SbqDkA
H6nHmyhow/fWmjdNYuZ6+hxpezhu6zhHR4c3KtivwzZ0u5Yr7vZd6xMSFh1rfWk98yBtK4uSbCuh
bBsHVdEp2CL1GFhdvFICsLWVUH5szb6kICj3QxW2USo7O+r2ntzq95QHdJ749RpcUHrrltR0ZZCn
Ziyb52hdu4wBYLG+kRty04Mg0f0khyh+iufWqGQLWLVpNnXhZ1t61VdjGwb29WXUkWcJ43NEzHK+
hDcgh6RyuM/sltQQOc4bctm1mOo88YbaqJ3TxPHnWmi7SjY7IFqxCbY4Skq43slAx+k7L7+AIBMO
vbmcseKbj4MkP7gwcb4+TVMzS27+MJA15tFKKFrNy9RRDcurqbzmZWqHlvu76uWmVpOc6qPshpFA
qrPInF3osEUe7ALRyHpNhArI247ZZK/DiTF+03JDdavMH5tsJbR4P9hB596Mwo5nkWPt8ip1qOJG
6YMVTNiX8e7lo3qwqhjlHrg+fEd+VlbLtynC7Kg5zvwuH3bFYAkC90z2pJEImKz20e4A/MOrXQMa
B0HlSUwG1IvUoTPoUE0yIjczdTIWjvLEwQsySp3FXMzyMA9STJwAcR2c8MVk9W7uu0BdkgvOdHcq
ErgicSeq4ke6/340HEsdbvaXuTbxfF/nVhOdPNAlHg87yMP7toKy8DLCGidCHeqJrPId44X87khh
wCKFafoceEhKglywXVRqiaZvBZbH5dpSaMA+DUhOZjsJO2TD2L3DJnfcZFkcsGnJ1KMtYOjYYLLP
2gmq6bHKGhrDCWxtsoQEaByFsaTtRo0BOmzpgn4ioC7GRz/fojLdEBIW3x0pUNklbN5r8BCqmOA7
bjqp6sTTaFqoYXpzeZuzNLp7DiRUlkkzlErtOCb13tvq/rJ0c/NhKOy1PAJT7HSZRFN4YzH4nEoY
jKPEgwl7IvXv0cDS6fdTHlxzkXVb0F9OkLmLnS7WeUuWtahfLJP1L6qT9pO2Syo9cukRO7k9sgGS
iaBQbK5riRNBVyUNUrvdxIVXybbdYRHExaT0YF/WKl67ZFFRNqaL7Uk/Wd02WhH+SttL8lwRJ9vk
4exiQpmHUUSySZaxX/Slu02YOBEyFMSwfcV4vb5vMQKiFawc0jJ7dFIVU02iPGT1n2JbFd9FWfsQ
1UwlHlTRARUtbdU4e0OFaUvjihf7omXY3fvZ4U9Ks0Xoa8pE+ZIs/SL4Fcb3noLm6r9vsdrgKtM6
ypMBBjiziYql/t5F7fo0bvEidrR7FXJ9UUDSwS2gNl7tTP6wqYLyFcJCVDwgf6UI4IBk2tG9yMdE
d9H8rXe1x3buuIpgMNO2vS/NMnzq6BryhevZuUd5DPPH1sb+RpqW4+ytq/uqXQvQPVEhko1xKB+i
rkT0NW1+OMOkdkZyB1B+8DnmpYx2lopQz406KxJWM9n46tr9mm5qCz936+IzBzN3hpc5nAK96625
ujOhxUiJaAtZZsAIFW3aebnP2jAa94YS+71HgtLtSPKKF02IeE85hLvDLN3lQQPIohgohqziloz+
eyFz1XJxa8auS2c2TokewMuqIZoMc5hkAdlDdMvHhgEF5BjK265jdLJNMqwbAaZQAKeSDYYmy7Gg
9LdrPGlVe1nVlDuqcoi+CBkvK1uean50ea1fZhcBTUaRaGd6NoorATxKp3JoMnJ0CtEcZdK0Imma
qHrGb5iZXd/lVPsXYZbHjNZLAdNM5AttKLlGO8fmxE09ES7XaywAo0DlKV/Io+ABk0REV00Fxmnf
Zpa/K+cocNKhVWK9cKQX9Wkd1/KH31qBTEvd0q7xlU99xXNL4uRysc/DPBQWFHoqlVfupBdg4xFU
STBDsfsVlwO+LELk83CGroqZdDNalUPqyt5oJSgO7Mc8r2fU/KW09CFuohFwMtuShwogJ9KnF9ZW
5woN7aAgGqRK1CAofJD0Bg/Z4lpPkc7iDU+tW9y5g9WzisoNIExNpel7xeZOOWSJNJzbbiYdp4zh
WZeDUv23eO3XDzZvkpfMmT3eqKlxQI4gOL7DOCQldXHGpoBg0XS9UH5lj4NnAwNsc9c2qTsIkvk+
pglyQ0gY3an1J+mpq/nJTI9xnwCEtcPTFjRn6HndF5/ifs1F2sxoUbfMW1BxYfMaU8vpofzpAEFT
qme0TBfkfs4DmVt4meWEyPvRK/11Z2WqCVlZ9OUSZy7tjfEv7Rakbu8O5fMIQ/5H2c/I9Kymnr+j
rW6q+0CPSKcd61wApgxDIyiKuuleqy0W74KwdW907K9h0nu6/BQ0tXW3kH/po6e8QV4B1Lev+qiM
w2RhutaTR9tJpRx1rkW9p1U/PNWB4LYWhyhjFNawJsCMivu5GbsvEFb7amesfnzq4y5fE0vV3bef
Len/qO3+/zeT639bc945e6n+3935h/lL/fXL8P2vXfifP/JnG979w8eAdgY6wPOAi/U/bXjrZz89
xJbv01JH7/p/2/CR9QdykLPDglY8LfyzVvzPNnzo/XHmQ9CAh+iMtps/77+FA+//LU7696S0vx+6
9WsLHlQcrAeqnjTng3M3/rWtlfb7tFWjZe9NOC63dheRqoUCfGHSrU0cXdk9ExAO05gLg3LbqvWV
mBs7/PiXG/bnVf11NtUruta/LwPdEWNQPZR2CF5+1cG00DjH2DRcxsBGnmbYsuKLLooZmDTLJfss
t82BgRiq+tO577eC9I4ZKFUGlW9Ok+qzW7RuoXcB/jF0U6/Ix8ugohqQWKafqSGGXpu/f+Oazwqg
/1F/MeEGnzPWQvIsrtuHZPLrNdMJJEYh1N1HBSGO5bbmKClK3VDSU+/m3AG3W2XF/ag1kxWmMrho
rIjCNy7ld/kcUDkqsz5MwiKL3kJLvFJQ//vSuDYL/QcmB27qr5c2Wdw6Gz3H3l/s5l1oAkxRlEr3
5PXzgU30rtyke9GOdNQ2zFMnufnDrrYn2Ff/fJN+tSD8eSEQEM+jSEASvya0UUfpDSM3PeLJmPjF
a7L25ewGfe/3YjlkfQQJDzA+hdzNZG8oHc/3//XzQVLFEDJE5KgqX4mbBnoGNlVCnk/gQuRb5zX3
EjmV1oGSLfTASPlVneANfWt299/dfjIFrOJoHxHLvAY6jRNKkiVS7r7NqZQ25Jh9IkC+nEaKF+cW
ZzNcWNgCkgF22v0yGTsx09rcMb4h7t64C/ZZQvbrbfARlmNY8oFx8JK/WqZkvIO/ARbfO0po1OOh
KIcdETI+eWR+SM9gQHToCUrnjCQN1vqLsjfbTQOFc/yfV8Nvr7nLdsNH8c64UMww9P26LhePQzKr
xhintAcIg55bf2ByQXadTzSBkiWos2cClzjNF1XfSC8zH2Yh+8fZtw510FqURmejngdvFVdrSdhk
gGWd+k1nb2xIv6/bn/siZi+EQ7jcXunytCz9XFpLvBdwVl36DqGf9sGqrvSQX0OcrW88SlkPxqj8
DS/L74vH5TxgnCL3CZOQ/VrjSIMlm4d+lOeys3WwHWUoFE+xKAkrlfUsAbJ/tKd6+1HFxXpau6h4
B29EHqoo1G/ou53zK/LL2uEKoOTzqJjlwz+vvCLADUprNfl66MFJzDTM14BXlZ5oQZmp3u6xELfm
ko5zdrvRQnAu4rkfp0QT7VL9i+ztDn+cK99h5LDnjzYYcuRsdD/HYSsVkqppmA+uZewrAYvd7DsH
VcpxRDFCkhrWdZxWZqWt/sYq/O2NAEvAGcPbaaO5xjL06yosa1iS0q5mGtVan+ZpmU6Msaa2dwas
URdwSdhdGh1UOb6t8yxOkb0ipvnnq/jVI8XOyEUw4Z0pCTYnE7/59SLYksEKduuEW1SttIZ1T+ln
tkomJOjwQ9vU3vGfP/BvHiaHKzb4n0NZiTdefaI7DauyTTwdVs8sz5bbUcnVtffoWHUbARUgeqQU
t14xR0Fdxcq3Lg1el0vYcOFd2zXfR2etn2ZS+wQ+WvmkuiDfh7P/rrBxB6VFMzYQMep8Pg8+7DxY
qSQagSvCb//8PV7NXTzfOb4HzE+iKjYSpk3+eudo/XsmqrL5oEcP4+tAX34PKmr85Im8f9fZs3+i
3UBBmK72SW252Y1NFz6QUd/RolWHuMjhnGVOcI/Rcdj7EuJLX7nRbVa5806xg+7++Yqd85399TWC
UMqed977AsZ0v36NYtROhqz2EPWD/OEykAXb3TLdMv8TKUQGRdThhbmYfKe5D8XyLW67+Ar+Ybkb
czqL+42ZLQyS3prHDqHardO5004Lt0EumG3m44bThl5mu96Wq/5wxhxfzEN2LdyyJFkIOWKppM03
q71Vb8RAvy/i82uEYwB3GE7n1/uDoyMyktaeD9lkmauxEtN+dufulkjOXGSuV76xhn//PGC2xHGe
FUP5gDTz66P3JxBDKKXXg0Nb45OrxXeCDjoz/bB8tXKpqzcOz7/5PIyw6GQ5B6Lz8/v18wY1N9qv
pgVdoe99iAq/ehHbGr7z/Z7G5tL7b2y49m8xpRczwMT3sdREkCteO2owRaDMsXJDWaPz08nF7sRI
keZhkVUPrWMOb0TBudNPYt57Z+hyMk0t+ghkd/b7KdT5I6UgK9V0h984l14nCszuYqIbaBWM+GAM
Xr91i1axGGW2HkB6MWPKxPZTnhUowepgulk1XosGe+aL1sBQXKcd9//8Dv3dx1P4PdsBI9SYr6eS
d6jYCobJmsNmVesHXDn2Z6yNR+E1kd6TWCNhF/p7NPrqsihF+MaXf4XXOu85rIGzC+hsdAKl9moh
RAxiY6oubX3c2NTcoyn2KUGgT6p7Bl/hBx8fqfqH73UeXsgi9i4GK5xvMdpEVcpI2HpMJoWQKChr
TXWxzT/8h3eHQcbBmTiGCYtE87V3O4AqtTRW7x4CQoHT4JXOLTL74qqmnPFp8d1v0dL097Q43UNb
j9bDP3/67yEL5gX+PnvBLFLV1/GuHPtuc+PRPZRycMS96Kbuw4KOfLkpR96qXT10gZ3m9Gj0fqxG
BAd4AYYTM+AqGsglNcU33tvfNtzzMNCYHAd5OZNJXme1ebZNVsPINfaJxSupKNJUyphAd72CgH8O
bX01ida7+Ofb8NsS5UN5Rwj48QGzGM5mi79YOJvNy1bQvd4B2ZRLohfP9g+0TtvRNEF49Oal+RbG
rX3SUcm/64Sj3ggpzpWEX88ZiFPn2gB8sTOn4DUMgmpuwLiKIDjozDVo8iCvlD/Vxu0FUJP+cuis
kp4QaAwI7vwvV4VgDNR7V9szklUEjOfFmzXdG+/uT/TML+cf1wWliwFU4H0Z6PEqmpaBcbTtTOEh
q3oKibQWZj+FTN5ijLbmrdgzfhyqruHGtGeQReMe5TwCB5xpG16g46ZRrmcHLGdsd1t8QGBA9uDO
wgp3IJj9BykXVLhCTiilx8Wh7tYW6EHeur/nJ/jr97Cx7p9hlbijcASfs4a/PGFGzdQ2NCnqIdVY
ZqdztaRO6PRTcqDNZFw0j7kHCwPVKpqaOFp3XdeG6Csqz6/2xmijj4vMx1u75ScRr4Su2rnG9G/x
SX5finDvzvZIdi0fD8erECns0FfIhhsuKP7QODc+FGXrY+/U8bUjTX2Kett8RcSCaY1e+z+/B78d
mgQ4BGgBzkmqXsFrAo03YGqopAwh5zOAoGrz+X1QxNZVZZM8WEPWv0Eb+Bk+/fpYUA5HjB3GiAck
O3y1vCgwjIFduCH0/3b6qoQL/IqcdydKz7pCeed1e7z2y4kzNUojSsGgEavuwqnZiEKhm5uOtuXO
h83/jk65OjYGbdueWcLI52iofSpC5eF7H4mvjHyTvuz+tqhg8OC3Y7QXLwhf4tdFVRRWKaxJWoeW
FX4DLz9+tFt3fNcxAvSJUdx9Uq+ioLkkae6jsMhQvBi9U6sKqR655XygFZq/RRB8xTTgxMPuDlQG
mxBuLah+56f817VOyaRDyrodsiGvx93CuWdoMWXqgwy8rPuI4MnqLhZDlyz1nDno9s1Ej0SjkrvU
MFvmRAiRo4abyuE6Nk4O+qChL/Ju6WOaDEx/mf0r5SzFG8H231447mc2WlxmXPyrC2clOG0wC3Ow
ozWkvRE3zD2upiB+34ZB9tzqXps0s+tz29+dInpltr18RnAm8/NR7U6Jf27lM2qcll5Cky08Tdna
EWtb54h7tCf/rggRKr914b/v3pxW6G5iXFfEfq/nwS5Kh4WxbbC78HxQ+7u2/gLX5tau3fyOKRL6
0OSR+OwNo7jLHbq9UYf/ccHnclNqXux/fov/5jChLAzcKMajBSz5Z1LzlwWg3Zmsg5j/EISLQULv
MpDDWeVlF/jjdfZfhJ3HctxIu0SfCBHwZgvTjp6UKLNBUCMJBW8KqALw9Pf0/JsrakJaTMTEGLEb
BAqfyTwp/eGKUA0uYa+jS2/M631j7S3Ji+s5sLfiL9F3vxdgwFupcchlx0OIb+39M970FUuYlQqn
7I+Nk29wbNtBPxts5a9jCPvGKerpMKN6ui38afm41muTLq5U2b5sMpHVtD/2AISSSKrmL2X7f5xA
dEAoAnHO8Zb7d/j//x8Wu+uKgIXXjhVDGe7dlQAbRz6rw0djnUSfNE4pgk/GZsyE3hoaJqSxOevX
Ev1YGTdta/QHYnF76475GbPk3PORwYXYgbbEqHdsnzvsvj4dgnEGSu7losdUXFJmlnQtf7vU/3Ef
sli4VpMMRzgA3l1qkNY1gQ3KOnTojmJsKxNtqB8e1qowcuxOcr9zbOoIrYoPBtfkkZWXf3KiXB5r
HEN/KeXemaz/PYg40jHJwluCgPh+zO7z2xO4gayD8Nv9XJldd99hmUUA5Zk7WgbHItbOkUkX2W6W
r9vMREmaj2G7dgcCkszTPGu2wOAVAzqTIoIlIthOxvXkNcletrqIyaQ2PsAvQwXQiurrCF6ix+P3
DZRv9aVpA//1L8/W72c+LazNtyG0F1bl+3YC6e1m1JMfHcjvsx6EVTt3PqK6Q9Q19ZsiQjgu6nHI
UL1tLDby6EdZ6G/8Iga055t4nlnc/q22+a+PRIMFKIjH/hpQ9et5X/VoWFDkoJ9iUHQ7+XK4RUeG
Gsdz99RWFm7vplk+R7yV7jkXtnSliIsNxD7Zzld52AF//OUz/V7FM6YLya+lu2FC9v4EUtIZV9a2
OfIez/8EkKZMWRT1d9T0xO0Rz/bRlUH7l1bvP+43Rr7ca+zF2BxQUvx6IWqvUksb0jsQeeUeGXza
p7nDFVLJdj1aom3Jivd6lF5VdTNI0/+pnfpNeGqvUCEgAKrDebozmgg3o+10N54t/Xsj0nVc7xj8
4y6KJCZJZWUGwuozeZr5h17Z1QdeNLcSl2jwl6v4PwzH/6+PQE551weZxER4gAxq3n2jBsssr0Qz
k+U4RYmz7v6ezrYXfKiQZq6poYYJgSYbiSLlEB5A2y92dF7bWTqxu9Fyxg3SxR3cm6OHV5QsRUEM
QrXtGUI8077fTAexi2mqdfq6Ws2aKdYRx73bJpmoynaLlOihDx5Yrc85xB9WL1392hMJHpMJg2AX
IUOXAv2Zh2yJGqr3yhk7clV4TOqrQHRcqN1c/VgvJKZhMcDVSBqGu36F9CRR2tUleW1rnTcXR8pC
Z6pXFnkZbY2rwSeRMnUt3BppN3n9VarvNs05d019H9iNgVnAc/InLl3pJFU11T+mpXSqA+ZXoKu4
Fwp1o6hy8pOtUMSlZMpIsEeBsQDZJFT3iUHO9LO0/2ffsfy01dvepKwHdJiMVrNnZS/HexcyMNY0
aG5Ogn9Prsmio1LFY+CNUNRWo6FXcDbjZsnn8XOeuzD1TLa3dEuGxjLQ52aE/GXpedm32xTRavjL
dJLeqM6y2efp4IR4Y6AFBW5mYnp5iORmmBerZ8eW1cRn+akowtFMxdia+VHPcHGPDibUZy4ex+FU
Xy9UXhekOV4zs1Krv4aBQN1BwfGX4+/6Bnl3Q3Kc21BGWKEC1Hl31gyjP3WCIz1rrdK6VGZNtkqA
AhGBTHnn7G2DwntthoPFS/zi9k59pn+0/tKu/zZr4wcAZ7xuWnw2HDzvvz4WpjvtMqRjzLZqmM+I
i4tLV3lm1oTlfbHo7uwU/ksojZJpajHdtOvknbYgMo4sRSL8Dxv+oKWUP/58cd53T//7VNQ4oQ+7
5zdo24B6vRr3Is+mrdU/GoTEeGaC6VEtRfPZwwJy+PPP+6124YSjU+MFi/eL4GT/Xf8x1Ep0/qQC
HKBrdFvpvL5Mpmi+hErZSemNPBuFi5lqaYuz3FuAXKZQ1zbLKle8C9YV6VeJ/dXfpvbZi2BAee0g
NRgxH9Tzwhkx1nsQRwo3kmtK628ZZxzJ14/4y/1EYWj5NrUGFAHKr3e/ychdvcFemjwbrGX3s94N
phAG/ogAM5zmxUXLL8QlbzjQiIp09peR+6+IgwUfFOZTCz0WScD6WOt171ML6RXrz6bsv5Sy0ujg
g/Y8i652Eiy55ht0bepu1ZU1wQnh1PVpaQ7z69S5NyjEivaYB9oTl1HKCeZc3YsVu2OIbrO3F0Rf
+xB0n4W/aw4+5NbdkeEdVt5iMMvqBGRqlllfwRbN1KL6/VyETTc/Rnm+TUnVht7l2l9fZUST5WXd
VPQK1qdqv8FcQgiLa6Pes5xO4luAIL05rbJyyHGMJgrHxp0WGfto3d1LBX8ez1Y4bbcI18w+rQt+
Xwztpu8cEM38gSHM9E1MHVblYSkE7ZRorfZCnB+hRKtirZeGrePdN6FzNcqZJaIMcFj6zTW31sb4
gpaQI8239HHxrwsmlC5dcWYtVqyJz9qWXClU4TLB4oinawC6W6ITJdcTH1IZ6pM1lE13CZrI3e6q
qV2ctNP7cNSmzu+QybYJPrr9eq3tZ7w5FETEyRDOpaCy/sMbMXz0iKBA5l+VLYkenRGxb6xIfDBb
Bz9VNb64ztwZ+Hp2eglEdLWHNwXXJu62YU0wHUoRL4SlVIRsm/aXsDSiR1kVAaRXq6/NjFdRhJK7
k/uHDmCKzvbGax6NflYTRbtSd2un5wkmGN+x134nT81aeZir+8CYsnwx/DVDpwXkkn8bAUcUDIbj
pUJ5+xJMbXlPnR+IyxoW6hhYU9G9lIY9QqBb0dt+sANrkY9B0HfqOLq8mDJA8sb3uqJ3PReAGMZs
2yXSakw940ejmCN1iMauMxJIepM8MC1Hyi0UBiXWteV00w/DhithA7dPP18LBBK9jFAGln6kx0dH
lY2VYC3oPkYV06XbNeQipEFOBmTimdVybGn057ic3HA+Dhjd1a1StcW/rOtlYqpX9PmhMsqwOvT7
0Dx3vGZVinp7S71W1d2jtGafN3+4GE1irhYJRNyNdWrrJSjuYANgFSYnqHzulrZ0Y1S2+XprS2cf
Xox98HXc8GwS54rH0yJUUuOBWDsvJNURzTLrsbVuq9t9C4hD5gFv+dbOsDbH3a5BBFu+IkeSgX77
o/aGpoxNbQr30g7KZ5nCfz+eIgXMMbGQkTsQLUeLaBomnSgsw6FeEs1Adn/g1sO70Wp3K2NXNNOh
IDIsOCCWREglLUyqrYEGGn3mzKzQ09FXbbt4klsrX1NRBtMtv0gUlVyx9QzTwPBwZJfRy9SxRn7k
QFFb2s3WWqSEl7GK0WxBPxDiNPH2CnEZF8WCRRGT0VrfDZYHTMUtKGUPlgvFIt0hVdXJVrjajYFS
DE1CnqblJaW7RS+Q4l0iFGF2vcyy1N/JvMQfQEpaGxFxHzryYOsGH1Cbu2zZDKaPMh6xXnxxbfzM
yaCabsyUHKyOON+mb2Nep8ZEURlZ+mzC41gyrafytdZL+EMja3t166kbEw/DWhubHrKAm5EAUDde
rpSMrNi6jpIZulyXuDAHFtSMbfUt74ltzXanl68+694Jnh4ZbczzjH3HMWa44bHpA/DyVoOM/FFw
x8zJ4nbD/BQIvig25o6KcbXrUmZVsK43Y1Q3/2CBMdpsjnoPslWJhfLJnIf5ot2ciq9xd0uzbZuk
fycgfnwF9omKx15KzgnQ11QrLNanORtR/J9gnQUSqyZOB/z7rY7SQuHyS7wmnJ/McZk/7nLCgwu4
eq7uIlLTh6tJy7U/Ro50f3J1ve6mpcGyM0mR9GpsuPsStGj7rdZS/nCciSBSsUMgyJxgns2zYex4
A/ZSYNEpvMjIU6CG2j6uK4/+caUiVlnVkLu4TEN7NU6Kzjn7YAzORlU1y7lexv5FMgfAsenP7XaH
rVUStI2aqz40hqUV8lkErOkYzBRpoSltiMsb7xmPWRrmZiXggjJDwmnfTuEqUsfrvbSujbE4lbOJ
xjgvltBM3S7kBhaycC/OBOTuYlCdJh6Za1z7bh/m42a3LjjPwbQ/1NhaypfcwFFzXhoS8i49uMj5
1FGbUrHNy4chaoYb1s/F0wY9U2UbES+PtWj9z2oO+vVYm+a23G29XF8CjGu4mwh63B/metd+Yu2B
XREU4nLEAs4gUZrvslbs80qN97+eBLVf1U9IokYTZUZlzRj0/KCFpa9L+5NYlnyKnT0qHVKmCYvL
YEPPz1oFGAPIgNFhjAqvmTj0VyvIrNUZ0CVb89ofVmuIfogq5LqE9siIkvnwIJH8uzvSbmHxp3hz
P5xX5a03u1J6wV7K6RVPe8FbcKYisNE1Xtm94MMYvkULs+9NI6lLaz1uxaGqsUQeZv6RcwKwo6I4
mirrMtnd2GedFs3rNjhNdaOZe0M6DoNmS2q71S1Zur5/KeeGWgdsc+edYVyj/jBwTiQRZlFwD1zW
+xpxYZgErWNT/FBi3Wzos3n3VsEi0r3ZMWBNrW/d9L6Bu5uAh3W9HYaQ3ezegHYeyhA4OkaOYb/k
9cqLsGMTQlVQMvAi58x/RnY0q8T3GozqbSO0ed+yNhM3S7H439CuYRWLekILr175rmIWge8EwMM4
v4kZsEjsLViqMc47+5fAwBeeKRB9Kgn7XXqpu2NjSBxnb1Dww759rqApzVmzG+v3ZQ3Mt8Bqngqe
Fj7XuCAw53RhwLSQvXbEZlZj1OpN54lkJXtJrlNuJH1soKw7ozI9dPKYZu9sUnDx5kSrMvgZkdme
akgu6rC6vTHGZdgEZJ+rLQe0G4aXOVgM41SRDnQYTKstPpZMX2Pmm/Vy0q4UxZ0sOiQHNlOtNrGG
PkISP6NqOTOTWc99X9jz877iFsDmPLo/gk6s1oGazzCfdgOHWMLz7ueH1hHzkxuxiMpI/uVOpaSg
Oup2MKcxHs4qolPfiz4R4xxdeK+6AP3I5OtSzB6WOnVmFygcyA3k36lR/gaEAi8RBmJGcqdcb2GB
481xn8bR0Vi3dW2cZk+PSzJykMcrRBnG683g4jLyhtA9B11uYVQ3JoOFYDgbpwW3y/zG4NO8A2hv
GPHG0rKJi3CX/WPR+gth74MvWGtaTm1C1LDgHTgkZdJWCwP0e2+sOyascmYAIfHTHvHa+m1msBat
znxBP3+GImGfEaDl+92oNyjxbqi8CVmfRVJKvdnWT4ZOjr6sQ2MaiWsORqYaF9tPMK8sKFsZda94
R+bg1JWW3/KMls5bTddBkrOBhiCdV2AF97hAqCz7wS3GkyvrKUyxgQd9ysPeB9nVyt+SHeRsLZYl
4YvmrYA4+rGJQijvNshfM7bdZrQfoZlxprNHk0XsG2vwpa6wjj4CwaiIq85rzqFwqIQ6lePiF59N
VmXFydOdeJivNoobTnDmMIGw13sdtkAfHI1XIIaoUO5JsGKvO9R7YXmYPfZF3+JCDYdbZ2fM8aAH
t2zOZVuUsEjZNDyKcaTCIBk3tGPIMD177TIU+lZEiytuxlLoCjk0+qZjLxefAkOWBqaYjTO1dJz2
mVseRUuJJBbNldsENGHl6PYHq9+aG8um0cQdvfkBwMVB30JVoYngHWxZd4U2Vc70xQnfZtH3WPE3
EztL3hSYssIWPCK21CJtKkboJ9OsPeyqo92fhItgLKNhya2T6ESL13c0C8LnAPEUiTtrPska+HCR
trbav5llDYVBlwLqcmdGc7IC9rkhEodXtm7BjSUmCqcxhlNlGBmRImGmrQ2PWT0X44/CVSy+4Jdp
576CZHDK7b395qyarhQ8QYhQau4rUPeEmf5YJ+q3c182S3/0BPnh0LhWkHK678shMwwinA+RoTpm
hoSE94cQmjdQjVG6iapzaTy3uIAwNe5XXazXutOH69OgE5BeCzBlXQyv7CvHF4s7uiSObqiaeKhW
mPtTG65m0hS0YrEJJk7GJKWA3aqkMx/nfi3LbBYoA7VlFT91PZX1zbiMtWTd6DgXsEutn5nuMJQX
o4q0PozwPdzUDVGA+JxcdtoEtFa3PM/LY6G7MDzMrdm9WZWsyyMRySbUsGabnzSthJ/NVet9J23N
wi1q7o75Eim3vSnnojsx54Zrs4wWuZAw9YK3yNvN+3Kl8ob7N60H2FM6/BDNaP3ScB/YV0iTViFj
oi/7n/66YWKT0sqnY2kMRZMtuKA/KEjM6sxGKYcP5JPVXNkWUSYCGaw84NCnn50K3HiZXy2B+hfJ
UR3KgvshzcNOvC3BMHrwUqYpSleb/8epbb50G4QCmQmI3+/lYpSvi9sqnw3ysL4wtxPP09ib/3BX
1HUmqJC6WGO73M+U8rO4L4axI5TIU813aQl5cmGmOHAODOqDYBP9lrqBlutTTm0BMMPuZ0TSrQC9
6lkjBD8sDwsUBAq44FbsnR3eBt3Ix+k3qaKktCNmBlPATiTxbV1c1SmUqQ9QG6Ih4XVQEQzF8tFL
Iax4zy6aLnKPFWbpnsclH0FYSTtvH6mC6tvODY2FiE7DP0Hjsu07Z1uCheqZALRHg4AdO+2VoVYw
FraGXlUyMHDcQsIG5NUSfGTLAxkrQo2IMaMwojlzinV0SOLbvCO0oMFBr5hH5YknJvrioAPNcuTk
vAQoWvZzZNdQc3sbvGwywnwvPopipBywm2KgxGwDgAPbtKUmXjwoC5s084zy2uovrsAUnU4oSDie
WOSdwgBrIGNhpkBOYyr3XvZ73ydViTIpgQ6464MrI3FjbsJ803MQGgnsjP6C8sjUl23FSpkwdChv
r2OpIrZ0aW3ZGNqN/xxtTPgby4fp0Q02pz5BFnK+8Uho6o97O+VspPbC7VNXWPomD/x9ytx+sZqD
6Jrr2BcZpR9gflE6wLTthmaM3q8ERTHV4UIwLrNnIJfEHNTnYcPOd+MNEZiSIeoWJs7gCZ4mmRvh
IRfaO086mGYYs7n6Koh2bg4jG/8tXVgFjA/4Wpv+QzQuRnTvNAE+YWbVAcN2BNi8JkP9ZQKfVXA6
IdFWHUvftBPAfGg3SQuOlyHIu8fQoGI+T1WX2+eATA+ZGBtG6hgYnhhP6349M41m7DvKDxrmMzHS
3iRiv5Xm60ovu2WzpvTJMLUNxEVVtaVjOdT5W1WFnINrSz/FzgHlfWqEefXCS8b3T+ye7eXEbWUu
2FcYm90YXumYZAGo4JswOmjzfp5XWzKNw1o9WCuOD3hfu/VPazGVTxqyUNUT5udSZJ3Xrd2pakoP
rAFgw/O+6muTCDvzUrldDX6FxQkh0Lu1fi4hW07J2mPEjfHpIx2IBHdrMlgigj3A9ICQD/QvaRm4
06fdF3APOJNIUlkloQavvTfQvC4oa0GGIJLj3eSty3w/Lzuqd4Q1Mwz+3ighISkNbzKEzn0OQIbI
h64x69e1r6s3R8Hdiu2xEgXwCB9LbgPxazwrWWI1FlKLz+ym5mR2fMWPj8Ltw941oLtMuu71Qqez
sMHrlzzDeek4KZMqcYG6qfAiL8Kxkm4chxxbryVEXJhVdYdVJ7+pgikYbgHY0LjnI0bbC/kbzpeZ
jSkIHKHdbxETvyJrq7wb7lzM9ujwhrLYEmHS4kM5uPIZN8aT600Ure7+NNQRsvSAaAU7AWKZf9Zt
UE033JiaA9nwVfDFkVP72SLUa447nlH3oTSqHVDkvC36bBV9f3dlQIev02xXKD18MV2arh4sqsIR
fFSkJLNAn9hGsJ2IRJujVAPeF6hbzQ8V+AHeKDesftLY991xGOo9v/fWjR1s12vnm+pWc0LXboX3
IuKPjflodniE3MDnKQtR54C+POMJCaA7HRkdleRphDlV29po887ayRRP+aVQiDuB4Tx1DHssyuMi
+oEYbrGzQreVeYJVyXJQqaB5FIO3SeYUXEk6Q02+ZL0vEf1Tp26mdreZdwVC8ELbohyzrrWNoJP4
Rluy9HVJxw2rlRyJWcs+bsqg/YHSZj+HzWJ9YziIjqXJQzxo5g5LhYaLnPledp+3va5t2qatzB93
Mdhfqmn1ReojaISNt0ijJgS7nVc6fMwdFFuGlBdhSkgMgy9/MuvWwVPklOt08EJtTM8Obyc/m9CH
QJbdg5DsQQ0FMGUoQT6Kuex2c6114SoS2tWKOwd655RCuimM1ChpcWJ+1/rs5bzA0qAPBwTmM3Q3
gsbm9QU6cOtdwnlc28sgRvNuBjD3op2BjkyGW0W/00dbMu+GfZzsKazToAwpMTevMRgeDmrNUxeL
LRVWoMRjMQQtsCIZQhpjjhHcuWFUjhf20748CMfsYIVGUzDdm8HmeXAmN0VPA0pgfluMGozeFurp
2Auk4s1gGl9b38UAXKEwOFIidiRz1cNwhzh1i845utSKkgEQyCFSVdNDCGoI6CSdT7nXoUUQJkz3
du84orcOHsyuxoYDRGcT/F/r5n9iiDm02ejAxEjrsh3HE9+4GsAkE9SR5Rit1GVsDM94qXLH3C+z
bUFyAVPmR2ciKioFPIPMlDgsZWjcllKR1eppDd4q50Tbb1RHjeoMnqLUxqo6Ukq0i300iH7KmVaA
V7YfhlGYZwrLmXHqbk8PmrLJOunWDlCwQ1PzniNmn/LrKJHO3OvG0c1l9foB+GcVfEMObItEdLMw
j34zWh9ywLtPKseQkZiTKekZprrabnB5zt1RFo6XTBMv9Xg0B9Rb29gLM7HabtluPcq9T7vp827S
hVNBbff6kPWyv/MNOdbcOnUZnH2JdoJjgm69auRzRlBpS0e4MbKUG5kdxfqtr1vxzeyX4muuKrmd
QkPniHD8tvzOjG85u3qxgsOVNsKtGY17DfOzWl7wCxVWTMWHO1/zm2HmK2yS/lgHAXfJC1MmwBmn
s11ZwaexNvfvdTnN01kOXg/JtG7N6sDzPPhH3O5hlVpqdtbTWNc6uOmj6/iTybAWd9Zqg58TfKvw
2KnJ/MGU1c0/B2PV+19Z3m75Le2j28ZRZS3Woe7qLnweECURBrkGq/rh2wBNUgBjkZNa2kW5WnEn
Oo/7SFGS1E7JIJxqTroHuMPNnawVC0D2w/UbNAP0RuRXdynsouDYlBrYl9idyYmv3pAjF4MfM1o5
Pb7tTcwSpiHCoVDlm5xiwAWiuRcBHLzDzlL6K7QZr37EKlQKIqdVHdxQSy4pAL8hm9yuNA4jgzbt
xc6Y5/7JE6r9PtjSE+QLD938HQTmgsIHvloV79AkYO2EJo391rWwwZkDQAgTTK6e8q72B5ZkCD6S
iD3IJ3ccy+02h2AbnVZqrZRXFG8EzajN/dZyw77K3FoAOAFBO0UVSVeXcoHOFjvlldJSNO5ipxAj
zObn6u1VnWj0mcPB8zp/v6nKSIg9YUDu5qiVJn0qe7Zl5OrI4TvtdLWlm2UbP3kb01ANxiKbtESu
aL50O3fP/Y7Lr+IhjoYThJbAvwUtjmZpHZnYJ6Ad+ighztkApN9t47PsOh7YtisZpJZiCMMMSosd
pVWZ21WyiBU06zpBpuDiOC2B9iUXILYgX2GLRS4dZCY4qovRFhF/gOlDs+DAnlJvqxznWLUmwlMT
2WRAnCT77wQGglN91tMubFpOMCYfWcBBALWj2YvFMs31zaIG2LYtgu7y2Mx19IBvzM/jvfBtI4Gn
NBHbs/LqAXOLLwEvUxSLfXVPtTUan/TIwRUPoOV0yhmd5/RdNocaw2WgM8AC6+dCsHSOGQY4Z9h/
Xn/Fhzp+skinuC9nEDYHtclZH7lKvG623OoiXgaY7XjAQsZzjl8MJH6rVS0JxEomndKvEbpouEdo
f93N91OGh0bFnghNPFlTZQ/z04fyc1AWwOxk8sqSVmNq+yfsjlZLCNWugrfV8uWHkaPv82TVS5lh
IRxtNkazcydsr5dJE6776ybG0LogCBY1OwXlVEhhHdPInCEQ8hwuoIbTeahD6+TBlfqHOQPXahDz
9XGaa9WmjV0O+ti2TXiUgtVcYjZTEx1nhMz0U31ZBHAy8vVVtkH/Ty49YG+KrWWQOFBYTxqB8ZR0
dHkAY0gEqlJHh+6NAq7OKtZgYBYXWLMp5AJJKB5P++LeUK1itJPK83/QCgF9mcOt9+g4Gh1ecGCh
ISFUjoVboCbgPG1F1tu2WkuVsVYKr3NR23qA3BNuCfJNDsrSF6gMmDJPdzApfJB72ioEJeqwHUST
KxGv/CdPbUvCdxL0TS3Oum/ErRmUStx6ZTT9WGu3hQipGqO5ULk1zC3w4x9gNm/LoWtFWJ1axQCH
0Rp71FTsWncPIjARKvV8Tx9EnfTdQ9iwBGSJUE637A8ZFHZbbv+Ei0XEMySV1XtpoGCWB7iH6Bcc
t91PVrmwTo8N8GZ9MhlbbqY+TatDikHIJMbyG4eeCmxBNi4rV7xdvfwi18EsMjn65teyUwNcpk2v
6m/atatw5p0QAnXE1f4RonYEH/GrpKWoTXo2a4myHu7YUTJUSWflLRfTKBUGwr74Xpj5yqraCuSB
yYd1WHufdnvZncvmh3ks9G5fln2HkNyDaO3ULD4OPLMU8EXxxTIbL3NlH7Vxmzfy45+VKNcP98uH
h0Ph4bazgYyjSfHfqTiadmt8xbrkAJ/cBWdpl2cREIOy+co5g5dmi9IFK4NTtnd/USQF79WPmHGv
UkviglgP8/fvfjZbqj10634/KM+WD4uHRi2fXcuG1x2ZzcHnjbUiD2f9XR1lHhJWMfn+5h/bQDvO
AXcDDIfSbn15mobO9JC6h8z26bLRyGkJqYxVkb+VN7zoiiepW/2hCmy931tlFVYx9aquKeIHFMwr
XJuchYbfFhR6zOgytxnUdBCkA4QxGUAhGxa2NF42QZAd7otmE59Kz72atMe9PK+GQh++jbP+WOLO
dpJun7876JkSJrrdJ1SwyyObjikzw2ot0LUoD/GJnAP/iiYW0HmEyaXml+SXT5Qo+/gmqtyH/zSz
houxMVRv+7rb/RZTbBvdZ6bOWMOl6xlBIry+/t7uHQJ1a3PMx0WRhRizv63UsygmtR8tF90VJ3Te
f/XWEMux7LXxFekK8nKzEO7CLNvVPVPWxmCiTaiHdWjVOH6poPaFf5Pc/yYcuv7afXAjV0LE1df4
6/PiMuxl/B7g74Sud+CMhdyNH+lsc/kzZ26Iwwt29W2K6i/KH8sfbt4Gh67Y70i9Yt/cuupBl3zm
Pz8I1n/djZ7LEhyL0b/+8F8/lmBmYjM7XA+oUIZ7XmbmawRa/ehCZ3kBk01QI3dDzIRhApe15M6r
5+s8cVDtJrYtVA1nqXX+opd7r8blEeHR4BoR52WasEV+/VCzPYwLMbSADpuhuBD0AHYrX8bqLDgU
Y03TefaQ3PzNhnB98n49FTy8fIQk2dhhic9+pxX0g5nCyWWbJQem2uUkqTxrF9AtMddsolZM5jnd
84sxNuVldNUn/pjuAQ7tfir8wCSb1ooevdqU2T7V1Ep//lX916eD78FZ6+OsJ0np14tioYauWYNa
B07YB03avIzhZo53A5xqlfz5Z/1ms6Tac310bpgMuDOQfPz6wwRbZuEsBYe2MbvfFjkCfYuaTWaz
MksQkNRqY9nbWekO213Xm4zEmyFgPZ3v2Z8/yu9fO4iwYYfM+10zgFPx6yeZq3nQLol1h5zA6eea
1p1xU0l2ejju1fc//6zfXwuhjRLSMtFp4j5+fzQznFyQVwiy2oOBxjxAHxp3ymEpSJxUyMFTi88g
98AmUgz85Wf/JsZEok8a2r/KSKz7wbtfL3j4nLUT9/xSuuJZt2wAQlu1ThxKgMlkVhOI/Odva9vv
73fM9Iy0bTxX2B7M948ZGdMGzEI7z3DooV0JIRyRVKHMPpsdAjaRYC3qvBS+qVD/1WOfzJ3VHxlg
0eLTEpnnLnSpSPROiOU306hrCcwbgDPIT2/hfmEJ4GQ5VWKaNw3NXunOk7x4uwL6yGuOxcqfv5D1
/hoSFG6xlAi9K4OGm+bqVfz/PqJ65S4aBQ08Wudv9Dt7F3fYFj9w/Hc3YDL1lzEckVm2G2daG5Bk
4NUR04zp6pDl9evFi6OYBpNrcLcshvN1DYrqLzls//Uhr4UHhkX+Quz97kMiEG9b9tzHpe8D67A1
5bJ9NHtAxYk5r5a84H5b5re/XJr35RqXhlvUtqh5fCLc39s00S+Zkwvy5zj0y3hm8jNQmbneMzVa
TpaQ7O4cP1enaWN7Ev8fdeexJDeyZulXGes9rjk0sOhNBEJHCqYmN7CkcmgNOOBP3x+qF0Nm3Sla
z6xmd+2WkcFAAI5fnPMdVa0No/JteWQb/Se/31/u5F/PWW8liQWcL6tvFP/P+sj/8jNJw0prwf7p
EJsCfV2NPPBS97114+ZS+9fGs8r0AvOZHBGeiNg8YMHL/FNH74SZ2GeLQdDEyFQBKyN5QCheWWIg
IuvMy9SYjG6Wouf/EV3PMW7kvXvLgqXQe88O+vakLI6zTS0TAQe5b+JrmKLg2JANwNi4ma20uylR
Ofjn3OGcO2dmbsVrJgpznV4x39loRwFISJnMWewZAJdDtkfMS0FLj3VFfd+/ubBkls9Swx69q7uK
ge7cL/rSTGnoXWync+xba0DJlLqZ8K6SW43oyDHBkFcbI40xelzv2cfkHUcqLF11j7YtmbeML7FG
dDhhD3+4PT4eBR6vW0LFwjWQnZL44ym7FANBlt0sDjgPiOKFNwZOn7knPjMpfJBWdov5b9u6Iphw
PiU2sSJ5ESiS6UH4XsQcKEQ/reimP5QCH49/zmHL9uEwrSwI9PMfHGL4PAX0NbkcdLEiXgfZ4EzN
eVrlalX9gx+NF+mHIxH6BmYUCCO0NtQf/of3Xr1kEP+9QR6QrvntqgAz67u4Juq7tIG87mxcEWi5
MuRhn8awVy/hGKTBeWRAKO+gGpvFIR+lK77IYKTfnl3URp+YvyW3YYmubitDOTmXHFGS+bk2SOh5
apO0LXYtZfK8a5q+Ezs3YMcRuUpQ7vcLMKSbuGbejpPlrwteQwG71SKWE8jfOM12/qxkcYhzZViS
P+bm5ssI1X859r1T6GffRP8NJNaB3uhANDGPYR5WB8fA0xat+9G30IyDH2SiMEWRpg/Jjkwd5lpW
NSzGDlBb+cUqpXkQphd758JckOHi0orFts0xLuG0B2lC7W/3d2i4O5f9ObXVgY1YSdBLsowe+yg5
9rvRNqb4uWdrf/CYuxdbdyGMcLbFVO0RIXUBwuSmfQo7C0dKS7DXz6YGfQm0UhXfeHcw8SlDeyzf
WNPA7BxAlj9Bcc/iLeWQ3b02uStPkvapPDmjOz3YpItQmMRxHZ9sP56/Ay1nDcXWgsQvOx/HJ5DO
oTqBJnftiDV1/7a+ssJNi8Q02bqQTjsSaBKQrl5Q2D/NwhKMYtNh+VEho3y0i7zzv+d5gB7dSFqP
wNUxjnMCVZjDy03amxlLCG4WAreSIt9WvSKe3g8wl+7Q2xQtCqx43Dt+uYYIdjNzRZY/dDFof0Zj
awWpAJ+Wl7naLHbd1vwrXGHzMuWKY2AJMnnwaFj1VphjBSWcOfDGLyeLeZbXxF94Qep6LdsSIzvU
s+/urAztzVHO2WK94J7FcmzpYTrDxk1P/mToYIewL8BIzbqO82zMmuBYgDsitCIJ+h+EPLB3LElB
yEjgmPApo4Bj74BybVCXlhcQyWcS7NbGoP+tiZRXfnVJxkZeFPDE9syM3ceRlfrJvKntJP06ZFXW
4DVWQOBMMy2h43ZmzfZi0r7ecmbzMySVS/zBMi0g31lfynuSfDCCpCj28sggQ6zfGaW7NFvb68tH
gdbZ3cB3TS/BlJMSQ3vr/tCZxaAfawrhJ4SjLHclfzyLao7V4I4ZOUoYqY17UP7dO92/F66TqYU7
oOy/Orkm7Y8yil7Hx3K+bRxnJk+YxDWfBXEywTyazHBrVSXlk0qI9NllnZ2eCVY3cyIMCZ48GmX1
FHrZcqrQEXxHVNKevDxIWQtbee7sGxtgyqmy+QUhmBAvvcEoEzSRQR8L79WpiQdkU2hfU8sNeUtP
FUrgwe0bpDoYZCm+gSucJ6NNXhjHjt2NHJr5QZiFD9SybMwrmk6g7cvgt9WVwSXASF/7fvwAwjUJ
L9nUZy7ZRGxscLFo63NlCiZqfYqDcMNAjctdoVvEVGZKMUcdZey888ijYHkFqo7oijbO742iSJbj
MjPaQsmWWQMqLyYdeHgwKmwKNx64Gq5OURqFklMoXPU8fuz014rIKrUDe5naTKKN6hOy/fbNYUjm
b2rtug/pNHsECgSyvujVPr8RlAhrsDPikU07E6KjkAPUZ1jRTlThBXgrx5qIiWUxKh1VTSbn05QF
xRsoPkFsXK0dCbu8rEqSKjxSEbowAWRNWk+gGgu4jFmln4scxwvJF236GRcjHhqSk1V7sArdvMgM
YSDUNn/m5GObWHFXFNzb/PXBs0oJbWQhFGevdQdnCOCZOxc7jfRnT0BA2ZLek7dY7CyiJfZVkqUa
uaWVLZ8Gp+xIqik8555UIFYcFQTxhz72XJKtRbXqQzRi6e26yxk2JVSalPm95Xxrcur23VRqvzmZ
zqDflJdQhtg9d2oKzst7LVDkozdBswSwuW6xJVqDwUM+KRb49dIsclvntrVfYkahW3MO3Z3B/1Fv
/cZHkZsIt/3mJS410lynkD5QzfufVD5z/FTJEH8pS3b1W6D45CgWJPzdoXcjeGBcMv2sQXuVm9np
rEfqtirbehM4gBOosFXQHmJY2mqXaIU5YYvI+MoyrM0sHIOUO0v4xYVd0/ySzWxLOcfnOXmA6p9/
75Q2PxWibpOjV4Hg5MAyxpIgpdh0X032Ks0m6MAEnQEwGBgrPcnriO3aq5mTY7qdEPTVO1adXiSI
D49kYc7Na9ck1hR1QYUsnWOKbbMDlBDAxxI6+r6thNwbIcqlrdaCXJQF7HRIAE9qir3R2CXNKVsA
61BM+PyUTebXPnGGxNtnRD2QBdlb9Q8sbz2CmKLhOpPRNMbIbQovQJPo7/AwnZcOAAP2yhFrmLbS
eZ1h1+23gCUsKagQNNTWW2bXP06eHTtPTU9KAYLrcTLvZ0sH3nPscettMf/yUoPlxGwrJBZo47sI
MKKMOLQHC8h1hQV8mg8d1UPPQY5XaxOiauOKDIw+/YaEz/uCvd9t2CMAiri04xd7yY2Y2AhpTP4+
5ZTgz5DNBgRPGsWu82fMoWK2RM/btO3iEwE1RXpJSsd8Ngm2K0+M7TGAMa4fvuUItSrMF20sPpFR
5Oz8EbJPhBgpIRSWd2e1MZv2dXCJBN0lFWq2vekn2D2WABIWAtd8tXgQ9rCDBCgfck7lb4i/s5SL
aDveQRHl+BX9bpXul3QeX3witb+5pg7nY8xPShhg2bznNIp636Zl/cOXASq/jiez3DYSARaehbok
/QFzccXhlDMLUwQvCNQevLswYrgDMaE4O8n4Uu188Wl52AabelJHw+jg8gy0wPTEEL1uiWiUzjO8
3pjdrTG3/n4gW+GR/IFS7j0n4xwrPBvWfi/C4tnXi+p5/YT6OtWE3e2hAVWnwqIl4MEb+dUGgorw
zLjetYmBSW6JwFwln9rBNDkTFVkdgtlC+2xkQwabtxkW/Qk3XwN1sO8cMinS2SmjLi8X9uxemGVs
t2vn+9zJNiDKt7GcQzbnPomhfL+z0MJH3DkEaxyObB7NktBX9Ghj/zw1S6GpGF2HsIB1QpTwnKVb
uTSsw8tsmA1iX2YCEzUc9HbPncITtMYVXcpcLxPZn3X7DuEK64E5i8m9M1gqq22QLuatRlHH0aPN
Zo6qykyTazVUY7fxCh1/cUlt+tFynLgbQgPc+lItk3WPG44FD+5nQgwvRmVXM6j6ds7O5NbUfkTC
aclWxzIaoqXYfjY73geps7OUSZomD70OEM5N8y4cOLRuDHbwN7M9DWQv9KnrPTo1QVk7M4HmeQ4q
fqRobaWRkSTBVG5tgbJsb2Wde6VK1ksU5sJBh5PVwZsh50RwOCGB2FSQYYJjQqIgFuAl1aS/oaRt
douBvJfUe9Y14W0S00dEpmXqYDurvNV3uesRSEFk5RjsqKoHfaRAj/sxIskQ4z/sBzPKyJ4xdwgm
GyKg5oJCUQrcKm/k3iD/KKa6NXltETkb9ZYz3MCUNspzyUDzXYvRYgw8tum32OO33mKvGYdrbaKT
vbSlXXh3MI+86WfvxhMJm+j4p1OVaeeTkaWOe6Ci6jn1UbgRKrGg/Sh3lDbhZzNxquOcpCLY8Lc4
mJx6qDf3aZ8ErCBIsxA7n6FFuSbjYG9ziG2R19SRIWG6nkqIKeb0mk4qKGTy5OPGXP2QjS2JU8hE
eZcSTjjdlO3sFXvsIVK9mZNsaMfJzkoqRNCwf/wiiacDS7xaPhTwsfEHtJNtjix9vH7Ze14ZZ0gM
5yJgNZuY+C7RYppU/S0qFZT8hiJTI+sYbBVZ/UkOPTp2H+Cd2tqK3dVVKualr07i1J9QP2J21wnS
AMrLtHwTi0zD/g+Trr/PkKj00bEQ2OnZIRiN3ycolUxd5AFyPCBVq2+hQHxpcPCpDTtjETXp/Cc6
7zo4+3ViAzqE9QUgkQBiB8itD5Nx0nMGwuiW8ZAt+fTS22m65U2QPahkGPdsK8hHCCv1BmhmvKHe
/ZNx/N99PAMA6GKMjphUfvi6Y+AxYe7YSohUIV8ayWDMmcY63bNykv4lNHv5k+wtlFN12l8N2/j5
z+ORj5+/bmyYj6Dm5kLgXF+nJ78MrBifLh3ZNBB1MjZDGyxcTGGox07In4YdGI92p4N6WtV4iOqp
Lds/bI8+jiXWKQj7GYodk6m05Xy4AA3VhIDyvsALQ06O5lqejbQRryFf/Rp44/TZ5V38h8n733De
66cyCoIX5rGupMz//WtLvHkWgc+w5o38hY1Nep5UReQzWtU0IrrQPMosCC6ZCV2jQPf9AFui/MP8
52+XHgye+xc9AYaxZYfrf//l0gfEzjcoApxDQhlan10PqttFqHFSWwiIrb60oKOqh6R1uu9lKMUd
TJWh3//z7//X4PjX+5+iCqoJ7AL2sB5Dsg9XAjBLVZsmOvFFgT1mcjp1X0XXKP29c1s1PaBasfxt
xzTFXT1yw0+LQjzdF8Cahpsh683ipnCUZdznVVj3P9VARnGkUs+XF94uoY23lMdpM4UDBBhifYtd
HDckJ0qRIEdyEo/z1uiWcZe3qGIIdjQL8uPnAD3t3Ca12jeO8OJjBsyqfMZ+4dRv6MQD6zbIRowX
bhKP8sgIuAF84YGnOhb+qMj3JvBp3I916BRYyHEcbmYCWoXCMOzWr+zdF3M3jlb5Heso6ZGqQz24
bQCHPTF9N+l2oKYUl7ycY/cPQ/K/7SV9k70yABnXho3j+vaHKy7Q0C5+rnCWgXWOZoQx+7gOdOS2
VvqSoQO5ukU9n8e6rEmRqc07aPLuIW/W1fm4pGu0Tn3857vA/NttwB6M/VsA+dJnyAb57febcdBN
JQ04dPuwD+A8KZxmxnmoMtN4GYhxsTC8TjgjkVGuadKhrnajT2F02zEu4xGpYIW+zCRUdCdUbYs4
IN4xiYadmHl8x1vdvwTY5uVxiZkX7VRltJ99Yh4Qe86z+9aMbuBRuvrtq0EWb3aeMwTABaBc4h9L
oeOjY2Et2IytBQl2tiq0GXAyELyU8UJpKJn67QrCYJANktjsX7BrqOrM8MN1Pik7m5t94UCXfQwG
T7Ynqk4y68KuTpw9RndlbAYjC645/EMnAmXvvlqt7gp0vu3cMSsf4+pzY/rEYyyDM9LoAvDo9nXG
9GQTYoWjQ56YPG3NYSDysDCtIbtfqFP9M90P+27A0zrbLXPWjXee1VUMEKu2e3AypPq4GMxpOXmA
gLyX0YSbJY3MRjuFPMN7lvxQL2qq7ffecMfm0s9MX3ZJAq8NBawVJ3vivXxCHWkg8yixaq33Beqy
9FYNnaI/JuLwyZmcxd3mjdQPPQ9Wta2BiHhRRmmQ7MvYYKjmu6VKaefGEA9xhk0BLQO7MNaE4XTr
TsRRR2AaGJjDh+x2/Ao6jvAYLvm+d4PxvSmkQ04HyJXzbEo0sWOS9ftxXjJvSxHHV0jGxEPApOB1
og9wesLcicbe9WDl07spA3Fzrgn5cUmq671p68umVt/gnSLe33ADwGaGtjqA5mEPZthX2YVr+2r2
Bp8lveKAfDVY7pu8F+S7GX7/RkdGHYzyBSFcT0DTfCdJMPIezLEuzmiZTITjgVck2HbS8YDmqTb3
sZnL5FAZs+lecALypVMgcaQhcZu9YXWHgR7mgdOBZIBGVXZm/MNJBvxQxaLQiymojee+mP3+vBgd
SibDq9RLmfejv2EQLMY/vMQ+VkoADil7XUJT2GyguPkgJYB43ogk1RK6FnA8OYfdJ92R8kI1o08V
N9r/cI27fh5lwgr14vcg2/L3I4JadBwni8+zS8N+hF/8DY4PslMEJ18Tt1Nf//lM+tsOl88DlR2E
BEcgW4DB+vvn+UbYFEBicMP5Lr4Zv5vvEhnuO3yQn7MSsgxQq6m4jOFUb8JUOeZmCK35wKo9+Gx5
8j33RUV/7DmscX0Qs7Cjs2BbxaRGkYsnky3lUH3Nm6m6Jtii8Zumzus/f4ePW/f1K/ANLCtg82IG
4sOpSnsWJ2MOdU/OYF8wG5h7H19U5Pmakau0AKIJpoDXEVfC4Z8/2nK4PL++2JHjEMxA6hGL/xAW
24dlbF2PyCLH2NtXKY4b1Is5gNxeVTjIiEYbw9vKmrAToTZG6dp7EqmHoTL9Ng+tO0bWAAV8S80I
2amnxcaoZ4/WkR4TawP4Lf3NKzzuNU8zl8DpSQ+zxd4TkpLrjmiZZWsaN01KOjq+h8KcNv/87f52
77MD4NoiGuEIMu2PVYtRTUTj1lODO3nJIo9xz0+ZwXM1TYymCNGN7A9lqv2RtrWmv6wQe0RoFIyU
zL/fjRLWIPgh2R7UIhh6x5K4mWAsodThvORF4HQqvfhMI8qDJTvP2mTUVXaEAcged2JI82Xr1AJ/
CXSOkLWO15UvVU+OMgKEFM8A7Rg+ZD+x8RhpdtUvRjnOz9JqU3lCScSsPq2TbUFTLI64+UpaVicb
TjkSjm8NzSGh6CyPOX37l78u9f8okez/u6wxhyft/5w19lylw4/v/+uSVvJ7Xf6WOLb+wf9OHDP/
xTIkcOkz0GmR7LX2COpHP/znfxjBv+gcOB3CVVGF5iCkaazqbkj+8z888a/AY5wZAP4NiSBY+5ke
6iP/yQn5T/R4UIrZ7KLS/J8kjlGj//Z807wwc3PY6/C38c/jA3+/ITWGG407IdmGiKVbTIA1Rfqe
NyzoGxAGENaWvAgvnSF7uFT0eC8m836YqY1zKkTsryJ5GfyM89r8OZMWQ9vlydNSgNqZSz99In+z
gUwIfeORaKn5gBO2uRdG4F28xXLeKtXi0gkbtiDu0MQxDJcFVe48pF88M0PxoRrDe0X9V8URbiEL
H/4M7JIKMu9AIKfBZLMqNZxHxRYxvKOCq7MI+0+hz9KeaAVDOAWoFvMseLPGwKiierCmbjcWRAXs
WcCGpKDGnjoO0pWgqWPDsXfhIkwmiLlAqL30gUX2o8mRt6tQZlNKtoiIT4bvTMEDTqieWMPUnOfT
qkf0t+nUl/lZ+EbBhRvpc1UJAruCoxM+A74mHwN3jTwOOF34iHAuPye1Lu6UzokhT7EaufsqwLGp
IazHURMgBYE9sTDAcbFabpWWrKCKkvrgwKwo3kEOS/CwUzlcs7rF02aiZCjIhp88dnITrINtiLL+
+6CFGzP18/D1NhNrvPtExeZwWjJGclh1ffhZqbEUj9g4vTvLagj/nkmov7GYoK0NUoHsz2rxwG+8
1Kk+T7abNigPG4WaBBPnvu8X+ysBxV7wqQjVAv4XqWq2dXsGAI4WlgUPTahqM+RJc+drpxqfyEqp
YduEDbii0C/D/gToR3xlWbsccEOxxcL6QDdXdZmvLh3778+JI2EeMKFXB8GhLY+2LexnzX62hchW
D58m1dgdAxAvxYnudyRwWkb1TTWu+g4ap33jtS9uyDNKj60r/QteMfx3o5x8zEohZqFNIjx8zUVj
POVhXz4ADWnHSC2Yle0yaS/OKDM214VvPTYF9XvcEqi+G5Dgr69FCUrT7Nr7rmYauImxTB6DbMIv
3KMqZh2mp/jdJX/0W90afQBlo9eryknEGyricoqyOfTa3Zj5bQI6wIy3sImrd5Lf86OXGfYLqKvQ
ZXsUsySJXeADTeZ7hPzUpYbyovx3mbgWe2Ezrj+lndscOqRgLeNY379rw8paNgK/E310SqkKFAfq
wI54IyUBqsTZe2CQDHDoRm5N7u4BAa5HLsAegh5v545M8Rte5yF2xwXh0EYL2bgnD9bOjTHnC9B0
Htav3kL9uwGvQiLmL6fr/X8XHb8GE/5eiqwxUZx3gNmZNbDXpPH9/agqzXwQzuAxu+6YHIojlN4/
NLD/9hNsohcpUFHsh+t//2WW0vd52405n9Cyt9X+Ucjs//ETPhy3YTMqG86BSSY1Ailx9If+/+YT
VqAxj9QKLv8wCcPI3nOroCMfWb67zrHNuj98wl9Fyv+uCdHIucw5KaWp5F2XadvHIoaGobWzmPtg
qJ35Bv2CeNR9Gbym0jHMi8DgXfHNJJOwPKjgxa3EEqZTN6Yr3TYCYJZ5+3Yey9e5NR1/2zOB12+d
OUHmaeeqMw+xm4r5KgwMm5FZ5I31h1vp98KPb8DdQyiH7zIyxZ7hfxjXtnWO6qHF9htq8yrIqoHE
Ql21q5n5/PNNu/6gv10rPoktNXMlh/UW/+P3W8qgu0TDb4DBW5on0iWzy+RrPMel/kNp+e8/yCah
FBmJzQ//+wfpomJzWyFwcUa4tyliAFW/EKL89s/f5+9XDv0XWkkmPfz2f3sIWSIQtAHFZCO8glWk
gKdeBZ+ZjVH253/4rPVW/f3a+TYtKUpu2kQqoQ8PfApdjDzyykZcP7NI2WOsZKmot1Z/Sfz9P3+v
D4Lu9ZZgfoqSnj6AJgup1u/XLwcK6bDQcTZzaW8L7wUdEe+HEAVAG7z700Mnz0F5tdmM/OGDQ+f3
Y+evjw7WGZ7nrD2W+/FuhADUkadNu9Na7vjkm1PmgZYIC39bB6O8q1Q4Q1RaCv+7tTqswObpB5t5
DrOSmexsIKRpfeQln95lNRtWppbNKguqY1ABnjsab40qi8OEcQw1B69DBtJj84wsYjUOsml+ipfU
/BzrPvyCEZ3wlj4o22ZjwZtNIyxUI71QObKLTm1PAT+RTWdsM7rFa9bogWhYarpN66npa9GoCm+f
tNSz1+DaRvcCk7xw++DBhSXYP7A6d6qtbB09n0EfC/siGyW+DvBr7qH+9horVwyiSrFBOAt8bw5G
zzB9QGr/g/eDRK4kmNuxJgybYEP2RqMjwrnNR4Wg1bqMQWN553CW7WOrVVef2EF3+6Ux+u9oJId7
t0rqU2kl1bH0mbg4Q8l4MclgukR9M1ndYUJTcGM7qgcIS2Eitokf1GIToOVyogFptcClZTZfs3Vv
v9EjfuuIRPpyvmt020dNDBX0puyW6T0OxhpFNWhWOE0CI34f3JsdjLYaMeeVhhin7UQpBTlmxH1u
u6K+s0IYj/sJRuH4yLLNByyG1dSC7NvX801vwNO+SK+fDLk14570eYAYOTsuK0G1BwjRXyJWqeqR
oSGDiT4NckzW4TnjvDsiwY33bBTtTxSF4SNIqtY+mCSBQJL0t2JEU5vRd7wYnhlfjS5shy3Z6vLa
pHmlzvyY1h7R+Bwhw5+YKks816KTs9yA2ayeFE/NzmhzfDIVOyLnOoY5AxUMML57ZecI3DPwjJfG
0hN4mBGt4wTQx+Gu9rrknuLB37YM/oK9l3lYboe07m7GYdI7sGPM6wbALieLhXn9MA6wZvczoWfj
peRS3oUrjkPFK9YNHK5annLuHRt1Q9Z6kDfMMqdWKVo3CJ8GCFq70cJQjzzAAzjRqOXo9jX3Mo6x
OtjLZaW5UR0SLjYgrDmzu0iyg9sy67QQNpIpiLNE9tm3SRCKh9A3hpO2uGGhHj3hZu99bYT1xZ5j
aHDgefNoDuvCA2eFxt7L6dHJ6qzAQCDZBRWAu5eEAz1kzRA5Yx/G0cRb/cDoe/V1EiRiQ6bpfOME
FscbIfia3SvTkc7Zp1avsErbwx4eVfiI7YfmfyHDdeMJa3i3CifZO8aIzmJR3f1MJBSls9P8tPCZ
H9kKW/s0M4Jj1nXje9AKtSNiFUbezIZ3ikynCLsoxUymyOhF9M6m2HiGSGfhwSPbzAcVNCbfsWwH
D2BsUmNrqEq/MqzElkkstH7HIWVBQ4oZnflqcs+9RfYjj67p7ac+Ht48Owne4eJCKPXn0UZgMQz3
05jx7wAag9ira8tz6nWm8Y711WbUDbtsNwIoyqMK1XcRNRaZ8TsP44vaJhxy0wGuen919PJaV03y
Dseyupps379lqRcHB1WWYb2jAW6ZoJSJUIfZsKB/dfBmnpe0k/am7I3u4DLK7iLBIZ4imxElq6g2
iPLGVuHDRPfuHQQDRfcixmq28LCiYd2ZMO+WKHe7QV9dYHQW4k+5rL5rwoaPUDMRBjLfBxiFXKK9
6UxIny9AdFRcRa0onDaNhrRxIoHzFc4xR/Q+zhJkeOlszU/8u6sIr4R6F9k8NZ8HOqXtWDocHQCh
UU4NExu+CwaAyjkmBsXYpiuz6VC1pjpYsTLbgw9J5btXOzAW/czqkDN0hgKfZOgdTGccBpMAYZYI
H6kNaPv0Wcel+1yNs7tbsqo5h3h+iIsdiRpog2F5IU7Z01B0U3FjLHoen9oOOtg2TavqniVIchjZ
yH9VIHVSsM0IxvZerolgFnUS2M/AV1N0vLK5gBbp/GM9sNk9tbEJODmvFx16m1QvjXqk78v0uUBG
Vu99mBbOvT84ffk2xK1q904K9fWTh5gS3/woziP9n/mlQJ5QRUHqts69on68gv2fPtF9aedotsoi
OkAhc5OTJW9Np/Ieqma0nK32msViOhlPMTErg8HLrl1mxr9ex+966zvjglSvWOZgj7TdlPCwWjTC
Q87y9dB5CnFTN8lj3TehvAE3Bc6OFrwj6s2oH0EXw8isFPLRi3QRXkeBqMP7Qior3M3WUjbwq8oC
Ap4fAlAwBzmWsF26vu03sRFmq1gI8UbWF/gkPBHo/GK4ugAcxuziYWJd1h6nHMvWkXdDd3QZt5S3
mAL7Q8ru6rUkoKjE4r/MpHwDszhqZZav7On0m+YA8PcSTdS+N0CWRJy2E7R25C1bZ5WrbFh6mAcp
uvF+0OnkA2mDZrl1QAfi72aR1CKNDO0HFJUVV3ZWB2Jrk3c5pJ0Apxmnj8QaCFqC2IbghpNKj0G5
bBaqioMPMSvdIAGnHCHKBkOKm7icYL7GRJVoDdK+0L5NfCMU5WseemroN2YdVw8OfMeGHKlJPJaJ
a2BnwpiWbHrRhf6tC/7jgbhZzh7VaOcZnuYDx7QJO1xMY3tskd9kb3kuiUQsDejxfl+1t20Dr/hK
HpxgRNQBRr1ANWPkzjaYAQGJk/yrtegWXqYigCTXZMY2XrL5PIm82Naa0momwbf8YsxFwXM3BcqB
go4HZFfZaVMgc5+dnd2O1fAVgiFxC0oLL5J2I46OW4z5tYwRaR3TwDbyyAQRq6g8ZYjZwAjbhXGN
6fbsneN3unhiyExHZS9qMFNeYyAHglvP1Fl56eaAaIogCDCAgByWpywW/BWopN03DSgNcbkc6gPq
UivnrO1yJArIhd0TuMm8Ovd5jla6VUOysyF3yAeTjewUMdfL223AvjIqjUruWUtrKqhmeQr6qp8e
hevCVkjRkMkWvDhzmZX8cmyFm9wC9CWiVDHSl0PREvblyb3k6S83WFjZczL5PyJltXdF4HY6qkk3
Ip2uEP1PFPT+BrsNMzT0wYe+MIyKd22eAb6N+3L6NJWqzXfxRFbOcXT9YeVBic8onZqcgwRoCCiI
5VL2DQlQwcAOH+CTmJe98vB9vClmJySQgGDvN31N7jVhIh1Vb+pMV7EMtXUTYnACSDmGxdeMlyuF
Adq+EwQTYHl1rrzLPCnvPiML+H4GRRe8q5yIkpdQVE1k9TrMeKV5/udYxljG7UbvilopiglDfDYg
XAUYGML+00xCa74pcdVcrNIMGDrAOt6h/S6NLTixwNoHMULnZIHMcWJFXI77um7m6uxoI/5aWjnF
YAni9jNt1KgBdDeL8Qh0NvCZN6Hb3HDtl/chi/PluwXjtf1qdrWZ7ke/NMZIFGlXPhIHwxEytE29
HVF6U2sxvI1qyBc4G9Im3Fl2vcC9meaExXlvP40AOtfBpFjOSMjjEwEUCE9xOxrBlTcG9LMklNnG
B+/ys3KAw6K+LIgXzU9LDpYEFTKaUdvZVSEy7GjRnXHKweft/Rp+WhZm8d2ciuKp6fcDpXzPZAj0
48QDIGZ7KO+0OzCfNvNw0eS4wkiIbGI6aDdyCMnKyloQIgSK3AZtVu3oMtzbUSz0UE45/gQqVzzz
yAUHH7THpQ8ba28QLfLTlDxZW47m5aREGKsza9t2VZGAOoTtVclvntOMoHV0YzyPdm6D06mD2IJO
aFasDQmy2ps6JcRnMTN3emkwY9KFhRlztHlA/esahEnRZnUrPSS/9rhlgh1uzYpEzba2DnFHhPQp
1XqRp4JQhnRr9qU4kJnXTltVIOI8GZ7yLdB+rayuQYE4ceNy0xKA5JOZPhZzo3ZwSOvqmo9aXerE
spcTx2JyoqmKgcz3tkh3ZqaWb7wNMniexAih1E2EdZbt2nelPUzjHgzU3ism/5jJQa1SEWAKeAQS
9RAgzGA45lmIE7Ki/dr6iAuhSML29fMwIv0Boa7V5nFNrGuq3sREBsMGypOC04M6cuDYlMPs75Qu
svZaM0EnozBusvJpqAJGkwO/539xdh5LbmPZFv2hh4gLD0xBz2QappcmiFRKgvceX98L6kErQQYZ
eqOq6q7SJdw15+y9tglKK4/eVQ7F0YK9SPsIM1Y9wqCpvluVLNAm9+B9cCjWN60eax99Qrds4WmQ
TW+Biwi8WUFd+siOcBKzTGpB5qiNNNxIGIhhgWiiv4vgom4rtCXddDaJ0BJhhHEC+A6feRo09yiU
02pH1TH6oXlaUZNmsaz11M7X4yC70a1e+COqMvbntDnLiR0TIDNAkRu+hTVmGDjxfhKjfwYNh5py
9DnGsP7UjlvRKpWMslwamVGwBFQg/NSw64xdaLOPr+FlPSV2Ey8RifKPNnERQdTWa7Qf8WNO5MBK
iMLELYY7Cysq8U5263vfQ6przzn6Nz4uF4pbAVT4mJVAHUsamj/SUUT3hMJLq7g3KuFQNHC/EWNm
UqCTixsLX+edP2YMC6gI7pPmd+2bbeTB7ziLO/bkvd1vbM0f7iAYci7HnkmZWGZNXKZGUN8PmaZs
UODK1Uum6cPer/xgOaKgQ0wS6PTeY4z7i6QzPo1KkW4j6upgtT2RHtmSZt9Q5yPoIISEkyyKahwy
KqR6pgkvhwxe65w0aQUpO7yZ+sZo++oQBVF84I0GDJFpISCrpjgCQZefOy1+clO2CTrVDfKrMMHy
bsRytezJBfzNREPQkd3ZGiQZv9sN7N9TEsHS9K0qmxweqRZqdxF2kHyZoE/H8Z1BRxJmtOrgxu7Q
AcjdIs0rZNRhyVnExWj9Db2TtM0gFGeO1FeNDztdYskgHnHELKD56EhkFJjLgvngFSGvvVY4Sb4b
OMSIP63g8zsRDrl9oOTW0o5dYqVaz4iOpHT036TSSx6NAjy3jkz6JqZRc+hKOD+OKpvyXWYZybYd
1OiRNANzJQoL0w1qwHviI+ytEdktCekc3p2K816yNGqDkM1GB25kKpWxDXueFzoYOvZrIlAjc5UL
yd6QbixLTodYnpNIkbovOJkAeQPMWhqlK9PzG9h/F0p446MQ2no0CXZlb2PXgJJWL9OurfbJoPXP
Nm2coy/LdFc6vXeNVRAkeekkOiFXLXX4J2AmxgaPNQba3mgTbLTBEG1h21GxyLQCtGxTGQ5E1m4t
d4ipHXPIsLPwP7fRMvFjRNGlGMwFDoqQY3oVcr0pbpWjpEBooaBUHrSmrZdWTtMQvWaw0TvmNV0G
ve9QvuU/quwkeY2HUIlIHhLR4ODp8tZqPtjLjhsBYN9Q2kMq21OMWl3qvzDYZCtW+vR7o1eLGlDc
o1vJanubjw1YezbPLyibzCd8VknDttVsos/RsvO3oZS0do2XUMQP3A4+nz5vBxNpckZCTgMmAkhi
It3LI5R0+p/UBtkH9JbYaEpmDtsgrMVwSDEqfmQBzkSnpC66LFUOFmu8YSVMpTJWVmKIhI1CpZhC
cko3Whc+yc1+XbSfrWs0K1szHjQ59IpFlXOScmSpaw9Ny6djSrh3Wr6ph4rQll8GbO/7IVE6dVEr
/vhup6727lZD90gRjLOkHRKSYfF1wfe0qgbxfoEUc+k3Co24kYbNqkOC/uTaY4hWMTBXtpwCccrp
RuP/hdQ5rgADN3AcTB+UsxTI5kFvaaAurAlBaJRDrE0qK5XdL2+ew0Gsb59c8BP5q3SgiRcmOG9z
sasy2u1ApzioVQcR58HKTqSfQEldxMicx39hGJKI+kMztkjlzl/rbjnedBD56Uoiu/G3XVpWH6aW
aBthZtqyaLIAv14tM3RXgRBzJNGWR7wR8n0f8+BwL6A4JdR2KZIATldCMMWdlgV24RSFppDeRiKR
joCles7y5sO0yvZ2tJThUWvtgAAcbWSWRSZa7vWNfyQaOkTaWMfEeGjsxzdmqTfvY5Ca5l7USc9s
i8f1lpr8wPYw49DUK56/Q+JCQi0yW+OVs2G376y0WynEZ7Vbr4nrn7iorNpBg5Ms25xXw5E7CL0w
WdLl6GKFo3yCZL1mH/wjzgyeQ2lwdFxFterHS9/KwHaZONzl29TKUntb4hhrHD/vm9Zh21nc+p3F
7MuWTYNfOA5kEiWyLy8DSv33/aR/gzyAz2tTaDVmW2xPrXmnqmSnWW2N+SerOFsgNdC7H0qDMRDB
ptnsFD+ubCzbYf0RNaGBuLmNPiRVw/Jpdoq8d7EJCnJX+6HbBIV9z2d5jHwqB76qEd8UgPna2WWj
AfSsiK5CLsMhAeicot7mUY2hz3NzyHyAf9/zoAVNXVU0wGM7cd+I52kwqzZWhweXR/ZqUIQ16RRh
OscxTaMYGqW2MxJ+/1qQUAV/KrTYNmHbxrZGaHtXOTWSHGmros+5ReNj/aSg+StTkqPrR4HuVL2l
3A96gFpwpA0frzzTjZ9UZKGboFSC3/imByIXK+isK0sihyc1M7rNzoAe8TCEUUgWkeRDXi0qPaVP
YWTDh5dbicC42fSvmovKAvg5RmtZTQG4NU0sqztlzEWzaUYJGo7VYYxYgchs0ERqDcbTGDpmSCiU
P0SrUk7oT9bYD93nPq7AVZuBN7Zrmsvu4NAQdG8tzzaxGASIJTdRGqsHaIaK6tiJN9hb/Gxjf+fL
2AIcr9T7go7CEHzKFMdbwHZJQLBBWuhLV/MGc0voOrw61CnGB/IG5Ec5OydjaZPbA4wjHSMAVoX1
nBuJwNHPm30AisnvMHNPRDvSPCVpUeoUWTwn8XMjfFBsE0k0NfuG0j+3zOGQWnQfiV91yoIkguKj
pUw3/kSul8UPLfveHQZbpYdmoMAQrnJFOYIxNiIiGFP5WZp2u1sPfX+1tTPVXdR1mq40SUruS9eo
nho50qmbF0L+NQYwpHvyoYG064DvFhVZM80C3GZ4wFdD5IhaGlSgMUOyNwlutbZ2x00MfORYedCz
O2QEHKNKm2gcVwQPbOu6OwLIW39hYr6koCBM/i2jd3+mQ4P1SyIrjXgYG7+nQ/iK3qMETDrtRtVT
aekblfuKZ1osEzctrQNiGUhhVk0V/rFR+LAXAS/xK4wwtoze6EtsDWQveUUAEIFghSXmQz6ROl4g
j/optjwvfA1KygHMzQbm0zh2gTHiT/Zql4nZBIHDuoulk8ifDwaL3BVSn4JQMKl8iZNcp7PGivVL
I8fyIU5CeO/MFfWmNYBlwhCvOQdblZ/cZJQLn3Dk4XOLJ9PtIUBqiIOFk6sDEQDcse9WhATC0h2w
S5ueFgKuzEkYI1yNoL00QveCo9/fpUmkSdwaSO8R2sVvGOH1WwLf8h08wu5JqCJkdY3xqLu/7DyX
jgna8XVo/wxMjMN6KS9pdFI56NmAxgtiBzD1w7wUvyq5A9PZ9qEFsTh1Q/WGuCP/LURPW65AfnA0
ExhwPXrK9gtVwfvWj58x3kbZUjV83Ka4SnOeYoZ6pO4bDhp5eJP4Q72tgM0jUQHFcDMAGGctczXb
WxMVU5T7vMYbsWtCHHJLjUd9p9VFCn6oacMROXREbnKpjJJ3A9yADmECce6guS4FPp54QP1sEsNC
MEaTQmZJgVfIC30CkzofIEMP9Ye5PSvzraBn+FhMi65XW7x5ZBNE5cLi6/5Oo08OF1WqlEBl7FFb
BaXcs8FMR+UZS2l635opO8GIuiO3itPbuqc2Gm1CXGbyMi0sjmddUA7hXpZb8x18DCy+LqmG+xKM
rOzovQqrM/XlPRa3LiDEFXanE9GP+IEbALdqWY5x95bn9Cycwu78YFPmYE4FiQLZqpXcjlYdVZtj
3rXjDUjgPjqmtOe4Mgud9YNc69YRx0qd7uNwyKRlkpoSSWA5rHrPGwtHJJSNdGyuYpVi7ORQpwAP
SFCm9LdJPppvqphK4Z5UG8pKTWPjwLvkAkULxJo8nybd97UMFIx9IjVNXc7LLb2ulwzzJP2cWCWb
q0oqc9woiWURBeB5ofJcsBWTF9hs5IzCIlkinAClfkHjyMMfLwxrgG5B0C0u2FZ6hUVSbEOTJdVJ
gnj4wYOTbwPiSqPvEZft4P5XpCeaojHNlRZBHIU7U33qakuaio5utYwwgAMYCcsunHpP7a7GHRRt
Ry/Py41X6eNzqAdtvIy7vn8h1Buq+OCph4Fy9ZEuevgdi2YJTzdNyp2ZQEndElCJAqzXlRWKQWqU
uCqQ+RM/ED6lMNGxDuZwBZYUJoi4E2wHbuNa6uJHwCom+TsWybmO21rysEbCkMfruKxsCompFwt2
I6bxW0L0Eu9wkNY0axLmx4Vqx9XOb9hD/Mhp4gwviOVlHx7AhAQxbFy0EA40Svq6VXYvbTvFVkNx
SV+qrrfZI1cWVXS665LkoG+uoCG3pGEeaxemmhMEUfVN9bxkl4vR3wIaUDMcPfH4GlSqhtqxj558
PaeuRDSdC45ENYCCUOcAPBoWcNfJq+lycag7Tw7uIl3yxaMP7YVTI++WeaOzZO+SZMA2FtJl5kzq
c/dxbyvNB7rN+k6OugIxV2Ubx0BhHl50RZ08WJ5ZPakc+4lSJS062Lu1kR89T+6bQ0e49BousffN
YCNUkXblUmsMRaBywKmGjyKychgEXhW0C69kcVkorNv9jTR6QbOQAVdWy6xvggfVI5p1B5KiyN7A
yHV3cWAITuNeFL9h8cetLOSqfq51o3weDDhYjoahlmJ/AGNiLEq4mDZxVg40mkh3hpEzxCIpIoVi
Ut4kBwp68ZHfLslLTZNr7TMamhLKuV4+yEiaV4pWjK95Mfi3E1duqdJyX8pj3O4NyiaCx0nnwHB0
gK/eZjD0InUGNSb+1SliggQfQyDoW8kUpXIM00b5qYkcZL0fqO06ihF0fgvYA1L7HNBFOLQezW3F
97IrdUg09NzM73LeWDeqpemU1UtRLG2oJNGmK/GrchAM1LWiheLYZkq7UQKjiPkIB+3FrWJm2LZh
QjLrovG3ZLX2dC2TSt4qjcYhC15IjRWSrIGVTnPiN0uWvMQ1NeVR6WH8UTVleYus0H/IelyTDq9V
CtWG+l+2TCVUkNDa6rx5LJRCeaiCJlgHSdvfCVso73JZywcD18mqIF3oo6B77y7SoNKTVUDWB6xi
rNdDlQ28JUSz4AkXuObUFtPSntZP/0alKF2zcxYj+Le8viHUzrtFi26+igYESA9B4S7v4HQHXkS/
E0NjxXlF9ijg0xjDZe7S+P/Jt+Su2ryyH8KyoVIVu/wgz1CxYMniHmIe8sk8rq1lwnTy1gg294JX
E4KqDiK6dqFt/sZ7FPMkOnSOew8LqQ/Sh/kYXpON+pVcK7GLOzd5CuWq+05sqUfQpdERyeV5dqk+
+Hi4qi06vnQf1pqx7W32uUSd9RlvtJCSxwF9A+3MsAh/CcUdvymVTmdE0GkrcRcyjRSjqMWtTweQ
e6EluQuqokFt29mB+kvlM8T8oLnlUq3DkhAMKYofPc+i6oCQRX7sqGGyk6LqNpmGYDf5Em1PO6lj
ZeEFqvWSjC6hWUbbmMWqCgNEbm0CSCEh5SbdAQCQyBVozFxas6PIy0VMj3BLWMgYP+OF751WSsjj
Yl8H2ZkEAW+dsaTdoPtr5E08JumDbrHJgbYNtc1M8f5yvBEu+5bpwa1doDjpPXVOy/vejoXCh1Lq
U3OLLsLSS1rvliBthNLqAJnn1cjYZtneUPXEWJBUsmuUUaPqDFzyN594wSFSIrfCZJqUFlWFY8Gn
pYsdul0ZQ75hvoge3N6Mgj3YjOjRb1La8jyKG103xxe67V51FwiyxagfQtOj/+k95xCSNwo5G3ee
bFCkRqjnoShhn46rPJU4wnKo57sYuWFT6J9XLvtRKgCM9375WbZRlyyMrG6/66HOpOWSvfRQEdLU
E/oQYdCk8J2tAO+I9LFh1EcNL/oNlkLzjiOMcd/UfXmUgyEgV5Soh93QJtXadiXOKxbU78XY5Pa0
pydKhaAOzVxBFE+2ZODWxsIyhXikcUbht+DPIvVABz0/sNi0+9owmvuuaNE3xkWpeutSxwcD+I7Y
OSdwjUhBedFkD2qoKbhNJV+9QVuX9TvVIJcM7pDIHsjuiGjutHwqdPoDzhpFee+Vms630aUbyABE
t7n++OECWH0qa4SUTjPq3aG0m7HC6ei59gI3aaGsiSgCYixjtN1RuVZeDXbeb8jNByr0ukrbQSvk
jyZzx5i1I3azhz7vwaTrUQuGrB+0fQe2zX6LSWM5QC3qSV/gsajrEowAXPZayiGqNCFdLxFH92HL
DVqzTSCrElclQbsZVff0SBfCH55QEsTlO9uekjSLBF4NeUTR70oIS9pANCMPhKO81W5IYCEap4oB
KBERZZtOqWVWsprauMQbGRZYmBYZziPTQIRySWSsH+SSbMqxVl5MuenpFnbZijsuviHty5kFddY/
mFKxy4aflbvjEDvqlCPomcZMywkUHPpDFT1dO6Ndo/a1BHutZgNACIx+CANFO+AUKMJFgjDuhbwT
DSu4gKRhKv5PS+GnbEutzysaEJkVclokTHv6xb1/M1hV/2aPETx8uIeQ7ZhxbYRYLIbe25TW8dMj
1zLapR32rlvUiWW6YgPfRws9z+TbwS7Z2shWN7zXqRb+CPpU/SgsPLeIwVLru4+yiWzNIidNQjM8
66dP+4JYxp7+CyXUziyAP9aCqQvr9K7yw+Q+rAdsEDK6DBCS5pCPW5wT9pESJjIQxbOCpzbBJX1H
THlHzsgQEhE+aF3e3ieaP+59ue0/BevqL3Bs/kA2nsK8Qz7P9J6HVv+u5LL2NBTEEtNlDwJ3O23P
TLqFlJbwLyNScDollcMDWrRUcdzEkgVhPXb9XnKavAl7Pyp3WdVCkW+YqInKaWkmY7JQppnaa6ke
JLVnw3jQCi9aKBrU5hVBSdS+YfJUr2rTaz/8lA3+QoV5wWLC0lrvA6IAjR298/5YRxK49v+DMJc2
adkyhQdAnpYS0a2/raZSgdhTgX6MmpTMIaMJD0PvdR9KWBfUYIX4dlkdeqrqxS6GMNXG7W2iIZ4J
lbNObiu/GVRHqR6HQAHjoXDcHXeXRzkjtKUXKSwaoZYO0H0m6BZ56EqAmibQO0ZM6ZHYDMfO7ujl
5trD5aHOaF1tjG82GntdnxynX2W26LPyuEqo6I7kxQjhPkeZe7w8xJl7Bq0XULCpcj0Y7b4Ooau5
1DcRQ6j5MTef03FFEf/yEKcqaEto8IDRl+k4sZSZMjkCo9FSrdZoSnfLQiJuINoIZLKjr16RB1v8
2K8aaEtMUAUVlbolQwX8ejFpgXPRDTK0JKR/hZT1OmLgB2tr9J+JRUDYVTny9KznA2JpstGIoCIH
K/p1wCwfoxKdreZUMfAmioeCKHIiG+3bMLj1vFVLu9e4Ir4+fWKT7BkNm0JUlSHm2nXFo6lpo41z
svZRyZptm9Zr/I6Xn9npm/cH06HLqKxNQ5u/FrkVN0FpsIWW7fu+ea2tfyMyIOPmAfHG4SxAiWzw
yX69cxX1U7MnioBcUDJ2ZbFos7dQN4g9BIalaOh9iQRW2w8wBhUHY2qLuyA0rzDaT94XXAZYMpgs
FMOCXD23f2QJsm57pHil6veZny8bUT/ioK8WnSQ/kE+3pJVwd/nOzrDSf66chyewlglCIyjrfr1y
I4Z/U/kyRfLQviuLt7xjN1Bp3bGSsgNYylXTGXc05KhR6oR74uJ56C2yXlQCLItxW3nebe71j1d+
1fQRfnmTp1uBRYXJgJuBf+DrryorstUUbDykR/wg+fdGsAfTQ42gkuzWMhq87pYjpc0LaZX3EiS+
NFF/KJp8xcRw9oHYggO7zfyqWLMHYip067wezWyRILnUpaVNemZHOi6Vjm1ECQb1z+flKz+ZzqcL
/2vI6Sf9ZWNSyoEGfsqQpbvOdSoeAuwmzbaGAKTMv/LtnnxWs8Fmz77XPRTOHYO1qGNYsGlkmhwn
Ll/RyQTBIHxZpg5cRCUlYjYLIogcwiZVTQcQ4YqmwSaHJQJF5F+ndRNDrYmnlgmC3FBj9gV7plQT
3aO67NqthyEVv+HJUhtJqpdxNLPXf70mWyO6AcS8bWgGy+HXp5QnaiHVOvxRKRAbmc2Sp7avvMVX
FtzT949hIGAJRVUNXDvTUvbXy5DVnkJKn010pPxak8JHrzxFIYA6uXk3c31x+aJOXz02EjImmsmy
g3tndlGd1Pq1XXiU0xiVsJFmB5psFfXJMbJHAkvHK+NNv/7rN854UOIVph7+Ov+6yGej1CcrECKz
H60h38V9/ZhCadBS7xr6ej4S0xzvBBdlcxNtY/ZRSVOXCrqKSbiCeeTfzLYeaEOnCFVr6dfiyps4
fTVfroslWFHNaYOBAxyL2tenJsq+bFDi8QmTyqI9yfrvDh9IKuj+maukfU/bbnX5yU1P5mREzeQV
sfGb6/NPrCmSJPKgfAEL0hZ6gEVa/+UO18J9zozC9hLbucqnjFdtdl2UmQbFTg2azP1dn3/TS2I5
oytL4Mk7AQrsj0ER4ofFPm0279PIyi1swmzKiL3mEK+VezN+G5or3+8fmNHsjnEhdIiQ90CU12e7
5rZWBwviNfvMSpIP+JDrZWEW/Y4w8/AGjvZvcutrNLzUmqCDbKMBu1VJ9wbKtNtfeTtPvjuLrbRB
rZS0Yz4HY5ql//rKu6qI7d6UdWDEWodwgH67lWjqs6q18W6sFQoRWpNe2fGc3ugpcYQNNvhBjilz
Qy48fkwQtUzTvbadqPxUxAjr/OAaz5dfzdOLUzXV4JX5b3bF3EPpDTogpRohX8bNbvMWe5B+A2rI
gdSU278vD3buong3wYFNITvafNeQqG0XADIznSjOH/Bu7rA8ovvrDq0ibS8PdTI1cwhiJlEEFwZK
Tp2u+6+HFhHf145eStoGoO7Mfa2KYsmZHUxoBRX7k6bg5fFOPz4CAnha8HBoI/G+fB3PlyM1V0Pf
dMZWK2+Em0A5DcdsD5SuvTKbnM5fDGUDgrMnkyibka9DBZBgNL2KcAq1VrSTqf85QTskS8JSM9+h
IWHsPXNob+iMv5o0xq/sF6bX/eunCRXN+mNTNhVNn78xfTtEiBQaiEmtTZcEq1qxv3wvZ+w/FgN2
ln8PMbuZuWw1plyiUE8COd0Ssj4s9SFrdiWir0Ux0HtV5fRnJLXFokvje7URxb+ufdMvmKhAcOpY
/JTZL0hi1wWnyC+QKRMvMNwfMiNjdR/eY/MaX/HMV4FBTlcBPTJzK3OLKirhgVIeu7wpZEKW9sK+
TRJW2erKundtHOXre1NKLT5FmXHoei07+dalqx1ASijiK4vEuTcE7JkOMFEwbc65RoULvLyR6cQW
mXwscu8zNKUr13Lmc8NsxzIncxoEzTn9/3993p0foXOLORURTpo7pDosdKWHJK0XV972U++yxYP5
a6TZm0CIhm/5GXet0XDdBA8jL57/q5Y0VIzJQiqpUzQfFdpTQ7o29Jk5jKF1FgCKU/zN7CKhJw41
shrOm/Jz4N3T/tPEtqgeOmUDiY0d4CFr96Lf5PjUyke/PNDsb+w1KLYx+7jySZ6/4f/7LbPbAMgo
AMXCbeC3DNnGq+8y8d2FU6DqB0yIBgje/il2b9ywpUkKn389DFeWxDOvFTsCQ0FlZvByzZdEuTXU
zCi5HXkJ+lttchYsNBSXL/TMRwJDkBUDRBDVhvkZv0Ekih+aGi7+l99Kpq/R7/7COLcqjGsRWGeG
mkBDKtOMwp534hr9/Q4XXldoxCoYDk2itzYYjnml36D3+nSj/FrU3unjY2dosJHRNJ3S07zWKXVK
UcD14C1WpU1RWJ8qkDDYm9/+9e4xDAchcLXMY8jKvl7S0CIUGsi5c8yaaKQ+oQONIjkbVpw+rxRG
/qzgX9ehaWqBKCJoU5v/df7/NQXYmlQVeetTZwg70zrmVP13nqJK3Vtc50W4VkN6KCuq49abptZ9
SMNvZLWSgqgbIOINwQ6jpvEK+Nw0b90y737BXIJ5jvUAPbxJcw6IcqKzya1HGgowLKv49+BibVoa
Y6C/QmAuHkQZ23temb5mH9q1z7lfYmPpVSOlVJWn8UaDbYkwxQ/KF9MYvWfAluE3mhn1Lkz75pdr
QgjDs9Bfo6Gdzh1/CpsgXdjasUrPvlciawe1CBCGJMWPwA4XofWzCEAfFXdhuDOVKzP+6S5yOikC
SIY0y7v8Z0H/61mwgVXRTAC1kawRbJB7pHfnyE17q7GSqaP7z6sz+aVCkXVKmpxRrWmm+Gs4IlXp
x1eEWPqVTPDCSlfJ8iCLGs7n5ff5dMrhTyeYCiaHiWFsTgdU9LKt9BCOeZp9UzUC2q8sY+f+fE69
lNH4ANjNzY5TuY3X0MswMQ1j9qOmxz125uvlSzidZTRoLP8bYnavpFBqMTgwBEnSS3qTDl/LwmyW
Ncr5yyOduRgkVNTh1GlBVucBhiOK9dCsQFQ3KiB+BUqKem2IMxfzZYjZW12TbtBh2SJwnsiHZRJN
wN1MdNsRo/6qykT/fPmS/rQAZpMM1R2Z/TYvAGDZ6TP7603LUiSyjUWyNgI1x1DzPVknDjU5+BJo
RwDyoGB5BmcAKrZfWD4ukCy9Id5taeIvkJXwePn3nH5nBq0dLNsmlhjb1GdFNACvYRyYkkvGkPao
aR5+UAJus2objv67NcpXDjWnT5Trxk5B+8DU0TzMNiBelBuS0giJ9m/gHsLK/N2N9XhlIj9dmiY0
zISUJ8eZOvfspEY/grxmpGGgiD+CTCA1N9eSml15kqd3jlGAOuPOZbWgjPb1QUY5TuE+8L1FXsmf
NQkVLg7bXjJxApVdii3P2lx+VOcuC169SVlLiGk78XXAsSERQgLXRaz3c5rjnw1M+HHXJqjTD4J0
AgJK6SYxx2on3R3Lj7zSs+l/mG24CJo02KRyDozBix5NvZOvbMFOj57TcOBKKRlMp7TZs4pdyawt
iKkLnwxt1X1HdLmKKr6/pt+qTJPEYsmO4evLy/fy9OF9HXb2FaK7gq2B9GIRNv0eKdoai97eAvfQ
9/WaCeFKwef00THjA+6FyGpxnFdmwwEtSDEpkiOC0nVfFQID29Dd5BDUL1/WmXFYKtn/wSeiD63O
XhENylwhlzSvQgtE44TWE4cofr88yPRjv85g03r8v0FmWzLMYMMQs3ld9EEXLWQPgXMFCJaEl5Gt
YOz+9vvy6fKQZ85MfyIbAKSR9Unm5exja4O8Q3TYBxzKgqPfKWsNo1Rfik9Z9o591KIKFm+IcSng
FQSzRovL45+8LsDyocXYMt+DTJdqeov/mrQbTOVxO1l8ybQtnLozP+3U1D8KtSFbim7UMi7S4eXy
mCfPchoTEQHHtGm9tWaX3HcYPUKDLKkyBApokA++ZV4OVl7HZ3F5KGUq8Hx5pIzFlo7RLMDKtEW/
Xp8fWjrSBZkYDG8NL4O4NsTU46sbQ5OJXpuY1BnvgMvrxgf0j+MvQdvWb4wkXOeR2EnNXen+Ms2d
3l1ZLmZA46mIzw8DekrPRcC8nk+yYzl0UaEZBGqleFMpgIXsyOy0QtuL2iy5jYYsMBboTJG7B5LR
1NssU/QHP1aklQjKxt0mgeX5+5JJiNh1GDxLpInKsUMHSS5WO+S4wKVeurFAl2kLOULkvMD3z369
SAr1vTEDFHu0IcPmygx0Ms/axMZyw+HC0sM66TTGrtL2kijDRU655sABalzmnZsvxNiKrRx4xvby
Mz47HoV2PlyqfLRFvj7iqBxbuTIQPtl+vFfqb16gQHZYC+3Kxv3Ma0tLnc4EW1w+mPlxN4gxNUAn
4rqG4o4v8xP+y8aTrCur77nLmYrorIYKH8gcTM7zHn1Wo3ARh99l/Wfbrg31Z+5fmerOj6LLvIMc
q6151y8IhOw3AdnRntjV48/xTx7bQ9D+vPxszt0zjRMBnT/2LEzeX59NGNcsg64dLEJWiY0U6FOG
kRYEgKfC7MrmSJke9Oxb/7N3ZyXiuHPyrYfU5zOTsKGF4nfiFXKEDTvYD+VjPwhkmgMqUXiBkiJ+
VGlnrklNbV5iDGWHBCWv+YCFOk8W7cjOZ0OHD/W8KSr3ZwUO4Xn0vfjTNCt9CyYBIevQWuY3jTiL
j3+/X1Q5BFMyISamMatXFw3fYyfcYNFoJKf5yNntbGu7/6wb4hP9e5jZJ5MqbkRNl2EQvGHn33q1
IGA7woj5evl6zr1mBoFEukG3nY7sbBNkawXELU3iehKT7n/aa9qbbEXFIwdd9XM0fCbAyyOeWdAY
hy0XNRzebTFbXCo7VHmQ5FdwGsGPJFrplof3o0+rGr+DSFcdtaQrW70zV/nfQy+HH84+f9b4vxZR
ybWkgiM/0ssOFiFpUwnngMFKtm6XXNkHXRtqtkWxRmokRUSRIspecyxfqG3RGL/72pVJ/MyH++WS
ZrcRJmytk7kbTiDspVdVK7MOts34z1hSqt5TyLlF8UVh/zF7P0QgSo3kienOWctGLu9czOfgx9aX
XwrtdGbQgN2TVGMhQuDCvk5DaltmYUhUMoiUN7ywbCCfLg9w5nZNPSaLjekUvTWvseduHvlG1kQL
QA6/gzpZZ4A4UOxeWYLOvNxTqxeyE7Mbp9rZdysAWPqSgaAUqMKBwho9CYBj6U9aXNiEhiuf0une
FDnc1DaQidX6szP+ettKwHnRkEaArnGOwbcAzz4aO5EySa5NBWhcA0SxJPPx318+xtUoeLKD0MCh
fh13LPzUlYjLWGCqX6iRvswqCQrqtdyscwsG4k+ZGgx1C+LSZquTUfW2npRptJjiTb3cp+B5tK0X
Df4bMAB6A3WwKty96m3a7BUQQG89laA42488v9Em6f6qb+6p3F5+l868rBTrBEocdsdoZWafHi74
Qg/wqPGJb3Bc4pOvrjzYc6/RFJVG3Z4WAcf8r/fXHgl4jDNGIPLBGbBrVfc1LW2oINU1EcS5D8Ni
8We7S91CnseeeKZheHAIwOd4+RaT8dKL9B0o0ytXdH6YqeAzHS30+d5s9LRKtZgYF142Lgz6uHpk
OJZ6f/nJnBuFeYrFBeUw55bZYYmEIhvhBLL3rjroE6NrjOBEXLmUM4+frgr7Zpk+FvDv2ctfREUu
1JTzp9k0Wx1HIM/vyo75zHVwCQZndipJBpPJ1+dPYGyjxiXXMbrtK6SVNVlRdyI2/7U2gNB1Ukvw
/C2T9vv8SggTbULVRNxe20u52Y81vQJruPK5nFkRv4wye5kH0NljGzJKO8AgoULQwCwdJOR/4sph
8txtA4yMvoUWFELO2eMHWywThBXEWO+iHeHCSw2UiFsHm8tv2UkVYrptfPh8oOycTnYwaqm4Wl37
8cLVSvySQCDohO8HG9ywzo3Mi3rZNL//P2MiUEVoTRVnPuPWbukOnsmYAGFXQcuOeJfLxzKjcpU8
gE27PNqZ+Qe4/VRpoZc/NSi/vn9UvnUjU+EVquRvkASwS1pzaTQsnIhizfbK4n/usVHvo8BhUaIl
AeXraIVrYcvQcUJ5o7Wf0idkS18p1ZXTx7nXcCrggFeXpwLV7JoaHf6DLUEkEJmxmWpvYUJyLawH
gJtXdgFnL+ivoaaf8td2M9Bw0toGQ6ml/RzjOY+dXCfEtjSG8vvlJ3VuMqIPylzHZoMnNruqoM0C
LpqhoAXurMG8B1J15WW4NsTsakj0br3cZYgy/w9p57UjN7J06yciQG9ui2XaG7VaUvcNoZGh955P
fz72wb9VlcVdhGYPoMHMNKaDmRmZGRmxYq3B+TQhH0oKEZ3oywNZXp4/A5ld8mjOghGU+uRgxe6l
zcSbQKcK9kmT/sXVSnl6Tu8Ab6I4LpwRsPjIyFAXiNWV+ssMiukc72pSA2hc43tNQvDv8riWDosj
e5bwYBxt2HF8L2fjFrRG1hXaaXmHfBtSS2+eB5N06B+CPN7/C6uzWhC5bRI9YojSJ75R+2GZuBP6
c9QWi+SXqgwbunRSTXFbe8XcOciJI5GywH/szT50tHpqn1kwk2EPvlx3hDxLgp5N0WUIaV964zEl
w25ARhTtLg/zHFop2BXcX1egdkFkIqFcOh2gVNHL51GD1+3QMFqgHXk9uhAj7dv6Ghbuy8YXD8mj
MQv7wvRmrnsEn2FVcfAcOAHlQXoaEx/5ip7ewPTvg5uTORZ2iD7A9Bnk81jVOx95t7KGe5F25Muj
WtyHR6Oa/floJeGp91tEcuBDcOAcNpr3vm5pt/EjQJRrUhQfQEIhIWTaZNbp5CGiBiN6agwtZL+r
dVL4jQH5bNBC1VVaPxCaoX/Z+xxd5e1Gh8IMdgxNvpbhvoq+e6bpdv63Ll85f2ZPOfsU29FngAGY
R/GB2KlgvNqi4Q0R1r9SG6qFlj7xxPZX7obF+T2yI3iNBr0eOX2GLKEx3k8qErRwmEzvcEKunDyL
5zY4dMo/BHdgJ04n1y9JecC+hX9Ko7PRcsjGoAhfMbI0bURAYMGBqC7gmDR5SKFWh1MUKiPbLxCT
9e7axv7y915J4ONQ+gHEYIt9dFbRSQEQjMSNIzP7bMpjcl3B+ngXqI72xUjjr5fNLT2sUY+FtxBX
AOYuvoqCbiYeDJEPTSBZ7ppr8rB592YS8o03rQRNp3Wf9Nva21+2O18+ohPyFptjL9aMxsTTJcsR
xehaX+ZyksI7+Jf0Q1yP8kbOjfrJbm6C5MvQ5rCkriLi5l98ahhwqEISQSWnSdwnGC6dCWFSDXEI
H5pbKMwa604Khm9SrUHSQkljk7b2Vyi/p69NX4zbJhp1t47DT76mvfeK/0Wzq/hBMsfpEHfQbvh0
yKy8Vc69me9jZmiJ5jqVxQdkIsm1NPcybUrtc1N87bNvl6f+/J4+/f3CuZelNdoIgcIjWznE0hdL
hdDsOUkPhr0t/Pavd82pMSEI0aNMh2ONwXjJFj1TyD+hbYI66PKQFm5HHJjTjJcQyoK6iEZQ66aj
skjiABj7Rre+GPG7pr1K2bApjbtYfS3727rbQ9Kmxmu1fGVhveYiE/A8pAznesypK2dWlyel1hgb
VXlT4m3izdy28Jv+tgwXlFNVQ6tp9Dunf/Xieu8596vJAEFk+qMNh08At0Dpm2yA6DISrLn20OHU
9KfvIIaJIdMqw5tGB9BDQ4D02EK120VsY9NFYMrN8v2g7qYWOvBtrz+phVsHVyUh7+hBb98jtHHo
aBMeXnoIPeS5ATp2SyPY97bujh5sptGLXl2NyNENdrXJ6u80F21j6b4p3lP9V129OPaj7hyiUT74
QCmocCTpS2vdZNlatnMhHpuPkD9DF7w5DC1vyhKGTnM79G4wapOLRBQn0Glp3QI33Y7RJwPel8se
t7CJTswKix4NgyQlPWa7cd+iK18xjy+81HE2/46H+Eqscn5cnozyQ0T1OFbp+9iufczlcH02NPnL
yU08QA7TuaqCpNH4U4YH8vIQzy+8U5vCYzUsmg5Gu86A2sJ0/QK6Y3CYyCKvDE1Vz09kptLihUL6
Z276ON0/3jhC9NFiZ5wGF75JejRfsuSXY9wo7bNlSRtItKcYrq2vfYXoLQIE2k/y95veMCH16jcS
iclCu++HQw2NmiQVK9Hvx5UrXBknHzgfAEeT76U0bsAtykTAqtPYNxFEq5meYo49D7NL+wvR+83M
MGv5T1P4nhfggdNNg25CNjjuGEIN5TwDr6Pn4tGGk7GyHtTa/H55uc5BbzAI8NAwgAtrFulH4WYj
WyGP6LPj/ZO6lSzXiV/D4BrZRBWMUQRvmG59skmRU8pzyq/ky9vhJ1whK7O16DVHXyHsRxUtCSv2
+AqZTgLd+1mC9czgrl4Z7KLTHJkR9p9sw1WUeL2x6StH+5RNijyjfYzbwZgqOqBgaG0REXVjTyV7
Ce3krm29dhPNejq1FtorD5aF8J65Ry7WmaWT6ZIS5152pgKOS2OTlM8oCQXVtaYn8ImnG8vZts43
K3+TWX9exvz5bgzwJDtvfQVu6PPlifk46s+c9ehLhPmn30XTtJovqbsJzrWrFkhvFs9k5jcOxPzQ
ECtQwEnqo1x/kuW9Pz0M46sueVuEHVuy1lE0btT2pqLcUdu71GjcCKq0QW9oyfoG0RdvzeJw+ZsX
YtB59uaOX9OAM1TEn8MV1VsIpBoAg795Kto8b5IWbKpaPwzgRbxuchtwJKDglWbl8Fn0VpZsJseA
S0K8OCGoMvMuRGUavm3UPxsUfVOp+wlTbbLiseevoXmMfywJ6+LbHmzAFZZAQPBOoQcl2DeQR5mt
uTKmNUvC1lBTFs2LseRr8tbj5p4ycqfJk96uxPAfiLpzX/vPmMRbCcJa2xoDTsGwnLWIIYXkH5Ob
ooVbMXxupWinclT6ijtJD4p8ULUbP7zVHaKiL4nzTSu+WPbEv7z34z3lcBp7HzMndaNyl6MjVHwd
necVR1tc7jmDSCMcJdiPbXx0kpta4oGc4INNyXsYAkh8KwsqXdSBm0Hbx6q+H+SJTI61hdryPfZ+
VKg8u+hhHSanQyd5rSdw2fOPPkg4N6ZALwe62YxNZk77fCxcRYZNx7mrA9VF6IaMzm0tP/WNubHC
v7/eKVHNfSXMB5T4gpukair1IbrNG5QtyFdJ916X7JqkWAEkLA0ROxZ1irmMdAbhleoYpLLFhTAY
UuRKKGZsUBdER2CE2xbaTWnP/+sdPHovIWDkhk3jEbBMZycrA14K1A2SHnP2hfy7LfaxojswRkHK
MRPBaT742jZ3lC9aY27VIXed3HhBQ/kaKtY7B1ZlyJuezV55DHV9b3TxSop+eVaOvkWIKdrYgXfP
YPbbOSliHBDGks37HGoOeHG13q3k9AadwDZd2QILO+BkDuafH+0Ar6SLMAOehKxEdJ1Y/T6csl3e
/H3h2DZojWCAHHmUjgW/ToAgKOE8vDi6gUDZdZqVasDyBB5ZEM5TpUPcU84YSOo8+NbXQbuu06u4
/6oNz2l+A2pRV+/6fM2FzjGcp+MSNg1YJT9AE5VQ0HpVpq+e5B0S+UbKnio0QRpQZWD91rJbi0um
zTAsk55y6kanS2Y0PKLNkZHqJvvC069SGLnzzFl5Q88TJhzmINX+mBEmtEISZ7RmMwhRuUV/CNCR
yiB3+5TT6wbx8spRPEf1l8wJM0nQr8KHxy0V509KupeiewDiof8LlSQSH7A0czO6efZT0VGG7lci
jstTCgHh6ZQmUZooTcKxq9UBDJbyI8zc911i/5vN9p8ptWTl1Ax6dKTcEsZYGJ/q5jEyv03ep8vz
OJ8T/30a6a46NZGHciC3A6sWT9JG7qHfllYsrM2V8DyL80aGkwILbRActIG37uDfzHIIlwcye7E4
EDA24EBoDKRvRfByv6Tl3pZZkrrSYGdFFcq+V8oGHMytZK5hNJaiZGKAuTxKzkaDZOt02nxUE4w6
YmXQvenG30agXmXNVZkPrhnBm+48yhOEVQMxiZXQ6HmQrfpgDy9Oi6raT0d/kLWfufVT0lChfHKa
bFvn+VbvbyXru21WbtyoKzHd0nF38sFz0Hd0bs96WgkyotxdsVo/qtFIQiZvfmgOPaf8IAaUn4Zf
oM3OboNxCl2plx/toE1WvmNhlU4+Q1glEl28MmFe3AQliQjVbGTeGG13HcP0BRcLSrZ+E611wM9H
geAaJ0aFk8lPVRv9SYym0y4jkdVn46YKsx0wUbeFok/WXm1rlfVt3pxnVgkRP3JqKtw9pzOu54OW
mQMOafTVpr6JElg6JYDdW/shsR6zsfqtm+mnypSuL2+EpVwmx/x/DNvC4eR3WpIwy/Nb8nPbvynq
7w/2RvtzXl03ETCfCQ6/2xJRsdZYuQM+oP7ngyYsnHMx8lkOwWpzxUN/xdg0Q5HuAtspt2jWyHeK
B0dFB7HVJsn63tWd6CVIUjhl+ylw0e9QieQAcCnW2vm2cPowGX8+SFj7QG1rEptMhknbftq99eCc
umzliFtA39knVsS1Ns2y80asRNx1Hfod4fiF7nGuva1mf6/ghA2yDblTK4faWHanGDLvDMXD8aWI
mi0MwnnzTXXIoCabafq24g/LjjhX1ue2aUfsN6qzrEiLkTXJ29dhvE20ay3Zd/QdDShMjYDCb1Pd
hTnvstmltBxz8seseur/8USjkYNy9aZ3SDLO8pEBj7tw14ADq+qtDWtt7n3vIoi6KnorqRJZLrD2
DfzjifQJ4mTVcuFyi0hPNvZtvfZ988KfeSp9XsRE8nxviCcRaK4ykJgVU++3s2pq3HTIaD8hM13H
b+O04iLKmj3BEaXcTxCLYDqicLgimaKE/SZQ9kWBLuFNWLx29oth3EOyHgwtKcl7pD/QhP4VDdtQ
eTaLVYKLefovjV9wWXMyU6WL5uUxvmXtdF0l0x6N1E0bvqqSG7dfRl0lq/G5HPmilbt6Kek+sxv9
3+SLUA/Ix4xBoZWYbGtDcHOXeMXe9O49CmIpz6XipxPAHrKSbvgvVh2ZJNuMnfq4I4/uQInrubIa
zdhMyZuTyBsj+waZ9sYqX037uhxq17JeJF1aGay48DQUQtdD3wChgkpwIsQ/ndzTsijZ4Fjka0j2
3R5MgnGnKV+q7lOerxzAYu4GAx/MIeC3VRmeMyEu0SqkvTt0B92uBULYwv2rOu3GiY2dlqzhkMS7
fB7MbIYyLBjfM6I4A07wjLwAlMCZ7FVuPsY5RPzII9VEPjAFHSZrCq/9KktWwuKFQZq0F8JqQbMP
5ILCINFuLWcdm9gd4AjY4GXtlmTtN2RoohsE4ZXN5ZNs0RykUnBoABDTPw7/I7ep2hwhasi4ub7f
9RJkNdqtkP8pa5nvj+zR8ZZkQuktoWo7X5wO6cTTE9OHh3aWNqRdswISZCLMhEpgFmwmKkIajPff
fO+1ziAo/6paB2oqo/qC9KRtHi6P9yzPIX7HPCFHA27iwZFbj+8wI29jq94+QecrfeKc1It7uCW8
7M4K3VTZIZOzscM7R1rJbpxtGWEihLO5nkDMjyofoCOS7va2vwErjU4DkqOZHO9gXN9VqrGyTxfc
+WT2hQPaQ1XKiGBZJZUX7KLipoLAIwn2UnclDW+XZ3jRFHcjxWR6u84YfmrPadXSYedAmE5G61Co
u6QKt2q39byVA2H2mTOfogkLbBtQWFN0XjvOLd2vKGIMzuPUgE79Oq2lUpZNALeFWRHggfhKjWS9
y8oZPx6g9fsh1fs78b9dnrGzoPbDJ0ES/58RIZoIqgB5QpNXi1zTykZhSK53kua339LOSXamHelX
fjzJL9mQRPukKPq7BoBUR1eDFF7HqKWu5R/Eh7P4QcKxXgZov4W6zKjVrSW7VQBEwd4a3q2FkmLw
7ITXJbzwrbNFeSo03EpZ+wAxAfL/P8DimqRaB4BfSA6oTaxPVsoHWBFimYqbSjsNDT35Hu3MHI0C
VJicito5BfsfurES3Z3dpaJ1YT2kUR8NRF9pQ5IPQfMwQbqqhv+AiO/7r7K9T6p9Xa2MeNnP/gxY
mHFU6couqxiw5r0n8aexuE/135fdbHFjOn9MCFnVvJQnpKUwQRVWrn6AbUvtx24CzLCGG18bzPzz
ozNWT1E+SHLmT4vGh7x9lxx5r652Hy0epEfjEU5yJ9a0GMJ9rDS8PFFB1Q89uqs8hWDLtpyVY3sO
Gc/Pmj+zJxzbuZPFhjHP3jA9IWWgOw+meTdkhxBASXNDGefyYi1NIa24tDvBozcz8p5OoamVCXq9
TuwWxXPYf/cjqhBreZMVGx/b4GiZkEZU0r7DBvLbVKQRwUYrkIz35ZEsRRhHIxEDU5U6Xm+WWEkT
7bPaa7u22cpdH28UbWUPLTkECUUQPjoivHRMnc4ZAAgdMXpqemAM/GqfUp8Yv7Woj7bGbe8dLg9r
cfKOjAm7SUkMc+gUjPVevzP954hG4Kr757KRxbk7MjJ/xNEKeRxEBGcYsbh91O4+NfeoYiNpuHbi
LY6G4jK8FsbcyCe4m91kPkrk3KQFuJH8x9D1mxG9Z0PZVaW6s4OXhHKpgh7rlLlttR21x2D4Xq0R
ji4O989XfJBEHA0XEFUXSgVfkUV0tnwfjBsNZe41nsUlKzAlE9ZDucADRnATx+EqNWOg+ND+6PHW
sR+kYWuvZVGXZpQod359U7c3HGFGTWjcakQKE7f2UWBy3mrgon20Aq34SMWKpxLsP7AP8GhgKIKD
jPAPyM5sRZGpH7ZJOctYJLl9FUPlhvYlenWUQ6ak2vmx3d7b9lTs5Kgf8/vBtGrorOzELn/1Et16
QOBy31HdKQqQ+/UT9ZdcJ2iKAbAFDpcbmVzuocjPUXq306a56zptkA9JagwECJVe6Ftdy/w1YuvF
aYQgkWbBGfApNqaXASLWYw0eWyqdhz5UXYXW7caPd3+/0Ugg/ceMEB8nNUJKjck8jp7WbbQeIUUr
38C88Ri1ydX/ZkvwDD0m5S512OqyNzu5zeL7pHho14Csi0EMkRP8UCTHtLMUrY/EXK2xhK5pRL9a
6DBKud0gqcnDWUf4tnqClnGbw6RXrYE+lzYYZGkzFbmF94ucFUmmKlIbsmalom4zb5cqQGSgUPtb
8sw5TCPPwiBpXuSRJFzJRaFAiW8xwrLy230RWb+TwtBXHshLoTCs4DYpFSwBoheO4FYPJLDovBfz
+jYEpOtnwcq9tThfqD3MnGGwL4g5TLML2nKa6FdEEjneDsN7pVQbc6ChfyjXujCXhoNQFyAPOvrI
1whzhgxTXo4jN0qMiJidP3fJ02XvXjQws0Xr0E3B6yBE7rbTGVKSMBhjBv2211Hz498YoH6OSiHn
t9gC6fjR4Ds6LZDwCv4k04XQWbCmH3FWUZpdC1ECEv2sPeT2wqrnlZqWVYT221B7ByXcOSrJgHSL
GKpmfPGjWcTnbtbEheLt34zuj2EhrOgKn/bYhJZLq8y+05fm6r66AjpZcrfjsQl3hlInKH8HjM1X
3+Dp2WrDTrKN/WisREjzOSbeTaDNKSNCZ8wbXfAESiWWHU0AVypL8RDO+jFU5Dv6r1UXPTmDb0I9
ndzJsAZcnsHF4QFgghoPQilH7GZOTUdvvA6zYwdDmFJq2ziykKrXvmTSz8umlt2Eu51OVJMOO7Eu
CyV6mplzL1ZXaK7p3Vn542hCi3etar/y8sowniX1s9WtXCDzHj2b2JlZgrQrZNQiLk+HfJZAjhGa
CH+qoHOynyX4Xjs+6P3+8ggXdzNSYhwVJAdBq5yefrneBVapYqpseGXVSnXl+dFa3XTNiPDchtMn
45LHCGxuX3pP/mzBBH15HItTxrmH9NYcX4oyYtJoOUg+ciqNUvur9MPrAsJcsNFXdv9eVmudzEsP
ESgS/2NNGJAm89buc3YYyuME0nK7I/O5QfYNVpCvXuc8KMbXy+NbTGvS5AVQHBgMXSXzBByFzkg0
SmkoYRINp+d+Sl1UA19RCf6SyUjk0V9iZCjHZgWSO9o3zRm3aqtvW7vYWUikX/6W5bn+8ylCLOV1
0ZgkJUeYY/RuKRFFPSBi2xrNLhlWTC1MNMARWvVmsAIvZcE9a6TL0a3Fc9Bm2hY1kuHbwLgyrXTr
2+8IIF8e2Jo1YVnD1m465FLZd7yXzem19L8NvkoBgieTc2NmV5fNLRxkdESaDAyyIi4hIU6si8qY
1J7GPfAgB9JvrfTTaD6hlrxyYC6c04hy0FxA/EtDvMjEpA+VFFbp3FRHsaz6bPawWdxk+pWSoL+l
8nouVtK2S/OokLJV514kCGiFgdlpCyLc49RMpqehdINsuFV3aNTvuqZeabNc8EWIUUlEoy0EIYjI
3idLZuXLcztnjUDzwB21QeoPH0n9jRdbT+Zf49EIHDA4axlB3EUxThjb5OeDFyP/6UYw2reSvWmo
LPTss7/3jSMzol5GVauF0cxmPELsqL4vatcrVPqWVs7/pRsOGRiHahj948DJhB1WOkbbFBONnVNR
gbqFohi2nUwtb8dEf5aGOny2w1H74ZVmsx8zGtiDyGyDjR4gQr2y/Zb8lJmlKMdSsieET0GIWUGE
VOWaGN5D+R0KzmSacdE3Bv3lTr0J13Jwi356ZFDY71PtlWFuYjCHpqRNEDZ/RX94o+aR26fvSrCy
35debGCN/wxQCDqlwFbTBokgnuB3hV2DrWlgfpnjXHgj95LMgU3Zxim/X/altWHO1/PR1QEOKh26
gGHStvVc5hw0gfklD+yD5ExPJTpwfbYKFZ2HIoQwJ0MVYlDDGzytzrTELdRfQ7Eb0G/Wr33nznKu
Lf3RaV7bdF8aCcLt17238txaPBNsqFuAjMy6osJV2fbNlPs509zIPgQFV42l7Tvblek96tfYRs4w
Qx/nAe9T1IHocKe59nRyY3/wOilkcjWzkElRh/Wu70eAIqme0rLh/dD9qKC3tldvYBp8kRDh3vYW
ytAkgB0u8SC9vrzaS6Oneo5AErVlnmnCAeX06AgYmc7MezYSBhBkRYeo3ttSfCjT6XDZ2BlOZh7+
kTUxo5dHmt8UoUF+KntsFWTXy6oE1f3M4eUGub7t02ibVep9GewLZau61rUZfi6iOw5pdNcRXYie
hq20VaKVD1sIOfmuuRw9C0gA7T1dFgkJLlJqzMJAeTIui0euhpWJXrq+wWrSV8tb1YZl5NSEE3tB
JTXzbo5DK96OXQwUaLT6azQmyxBVZad5uTzbiwfIscn5k452st42sUroSdw5EwKW37v21Zx2vUJ5
/euAGDCigdLbZZuLE8keYrLwJ10kDoVA0Y+jilEmvYOaY33Xe2u4u8WJRH+VfBKvcUcEMymeEk9A
MdBhr+/k5NYaPknqwemfLw9kcV/w5jcoIytI9gnLZedaVZr5vC/87CnWpJsyKF9GG7bjtn0IkIy/
bG5x3lD4MOEH0nhZCebkxu+bFPyzq7VlfVubuXNnTmt0CfMvEU9ZPPA/RgR/KCISg0GHEcMYtk5c
IisSb0t15f5YdjuYIamOs9txhFO3S4i7siiGFaHT0+eqV+inLK7DPriSYBOeYv2qLZzb3vhlOWsh
wX8xPQsZzAyImtgea6JkhNyxQ4zcatsmfFMk1OUqdd8Fnju06SE13vt8OPjKWvlnySlnZiygkXBV
GWKBuispEtsZEL4prKLH1q/Jb8pTfF92CgKqflOvvHSWlpIkLvgnYEH0AgoHFjlbQwJpRTIFikWv
vZ64HYJfl31yMdg7NjI77fH5MUy13AcY6STH2QwFBOe+tEsMpjaaxZaHw0QGLIuc58FyEPYIf/6P
HyDsipzqnpSkfIAvpXs9O1jTm+896OOhqf1dWz2r8mdb+001+bLdpc14PG5hn9RVo9mpxmIaUY5O
w8E2h+1lC0sx1kzlwREJJJOXz+nMVr7ia3U9st3hgdWUndK9RtJBl65aaJATekgvm1vyTpJDiNLO
WEByN6fmjMmD5jbgyFSUO8Xp3aiBpyN6z6Vwd9nQ0swdGxJC5LowMh/MCuT7RfbSTtlnLZtWxrLk
+VQkZwwyd/UZzV6oe4lmd0RQQfPNJp9cPmX/5mF/bGIe5ZHfG3KTlOnHy6J/5ba06EnnTem2vtuU
T+Uad/Ti4hwNSHByJ3bkMvRYnDG+UaoOmQsI6OxoM6wFOWuGBLcepEhtu5iZi7wbxX7tkvuq/mQF
K3HO0vqQJqYGQmPKOXnTEE32ZHo2ezax800nvRVFedX72cr9vORpJnBMxHRV/ogPUS+QjUm3OBrs
OEKb21NauimU6PWyPy/l0T4EqmeudQhExYKq3ERW1iLAiO6I9N6W2kGVNNpsZHeEZrYfAjhY/9Hg
QC7Hau+0/s5nS9mF7yatveL3i6cxwgOw5cMyb6DHfOqVWmH2FPdSjvypoU097IZNPFCP1XOw9Tn6
7I6bhyUt8+GGbh03n9Z6pedDSQwfjj9A2BamUyaplc35LsKGrN3H1m2GEh4IAT+Vd22e815yL8//
kssemxT2huH1kV/41OadatiHzT91eMh7bTs1/1y2swS5Y53/TK6wN4zMGUNrJkwcjSGE7zzbFD3c
llZ14zeQnNEatbWaf7QpPvR9tovUEHKev+6imV9Hxx8hBE46QgV2P09wnXqbRCV9j0am/WsyfpTm
P2Nwj1aLG+uHuv0XCThk+j70QOcirTDLtjYGMcV6jlQluvItlKBy706NXhp7G5n/RN328mQvhdbH
5oS5LnOiMolij+sH09dsLHedbtIHT3ZxzsMpf6vI+zGrNGuSYCC6RkzkdN+ETRg5dg21IypX27Hc
5sXDJEO3s0YBszgsHnYatedZIUWwE4RT3uohdsr0Zd4UXXkYFH9rl/f2Whph0RSkdDPZNJgw8T4v
qjQwq6jkKJAVdP6uNGmbIgjgfQ//Vv59nry5nEWDskn2WawPh6M9NKDriRyaXWNAKPPcxY+y2buW
clc3K7t96eo4NjZHTUf3rhLGhR9YGMu6Ojt0kSIjtqdDs9aijX3ZB9dMCQFYHE+lniqY0voHa/yR
SE9E6ys2lg4vmNOI8FSIoQGrCMOpqavmEQ5RtOUmbnMXvMkGiaWN869Gc2RJCLvosnEmJ8eS39AE
qtFb5j103dvlKVs6/o+HI/h3VHa6nGcYMfSQruNPdRluFOOgKJ/TsdzUw2NZ7i5bXJxAxA9R2yHX
fMbUxWXjIzFGtn4IHvR8X8jXYfIZzr3/zYrgdSOg6nYosVJkiOApvvQ+JdNNqKiPSeCtXeLzSgh3
6Exaz4uN8XAgCUdtAEZCiWzy55CE7ira4nqI9cwy2bRQoCXStY5oKdePcePTKOqpimvY1co3LLw9
+ARYJuCzII0lbumhAPBRzJ8A65pq7bpqWxjXHfyBsvWjW0XXLRxVc/kR6D+JNeiNhY2m1kNeT/OL
IDU62J2kPfJ1n3VzuKId4Db1zbUGljkIESeYiaVbZq64gvw83XSTUg2tprGagPp2vWnvyNBf9peF
o2OG2M0C5VDjw6J7aiGr62SsNOpjgfRe+A/pOGyiZCUnvWZD8Ek9CWUrLbEx9dBn2e+xJd0p9rC/
PJKF/XUyEmFt+jA2NL/AE6oop7vfTcrrUHtR4KL6X+zAXX86YxPsvwpk73Bs690mlx8BRLRR4a6D
pOfFFRefnADZdf42M/2fGlKpMpZaxbN6qgBWbdpqLGLI7RRn6ykoI4LtzIN8l7als/PIiV8H/dBf
Ixbq3A12wfcliG5vJ7vsD1MQRHtstL9owpHDTRWUGVybjocYYBWRdgyHCbrmdIyB+zbsNeuqpX4B
+iivtV2cFOrGkKbhq9dP8lvk1/6dExbj++Anlvcct6r2prcw5+SBRBa4ly3/YCeK+dML4+nJSlQ6
QiW7yw5FUWQ92C+/j9xpQD3sUHmN1d05VSyVe62OleCg+H7wtTK6/qtUlZoGX2EevBWjrYQbyffQ
RrMbtbuiHJjt+6iKnJVbbuk4ARAFwI/3OCgv4ZabCi6/VCFR6mXNtjEOFUFroV8N5V2h71L702VX
WtoYx9bU0xX2ozYcIxVrVtlTiaZBrQk2NimNy2aWdsaxGcGR6njCaUbMKNDnpc+x96lrf5SrZa95
bkR/hdAHXByRKWScwm1QeUbgaPAwunX5o9C2anrQ9Mc4QDyluJWiA/Ahp3wyzZWn89JLkjbxP2bn
0R/FWX2DKhavAPJ62s8OsqE8/ZSgRGN2O8PoNrL+WEu7BlqENTz3Gese0eRM16tyaFJwAqx5atgu
p0YCjpW6qNj90PP3qRv2gKL87rWN6xvTH3c2z4BZamSgzSY2nrlAr6cgvxk163B5hRfupZNPEeag
qeyEagyfoveKCQ2ysZWMAshy47ttHl+r+RrLz0L4xMC5l2bgqGyJFAme6WWhnvapm+TmS54gQ2MX
sWuk3kMr5b+pKlzVY/1S6PbPywNdwoQfGxYpEoxUiXtJ6ZBIy6drT04IcezUchtJb+5ls4OkpMji
6Daaaiu/iQPJu5WtJKSrtqiD396oyZLbxKZCSj3tnmR1jK6i1EbYUoeKTqXr32vegtgYvnQ+1fhN
pAflTdB3xs0oy8mTHHENZ36+gipdcmFiUco8wLcMJDAFT4r8qW6CbgDXJHWd64Fll+3a4FTQ39Bm
iXdVFX8mD/NkJIepjLWNMqxJbyycRCBIwNzNiCOQHcIRAZpxkrRQTgkD0q+aFhyc2vpiKmtItYWT
CPHUOeVDjoFAWDxe+2gwjZLVG/tpY1LJoOOtDQ4poIrLfnLWtD9vTkoYigoKR56hY6ebs1Z66mD2
mLql+jbwrNRhU99Wyjadbjr5FUI8OCGD4Eorh01CD4OsPSbhdeBfyZqr8t8uf8357M5pat7sEHBx
t5hCACQn0SThPzNaPQXDdtWOmZsMf33KQ0VsIHEEVhxvEolt2qCztAFYAQojZHjD7WC8q+qXYa1n
9DwkPTUjHDWEKlpZ55hJYTvo9YfRiVdm6/wwmy0QY5sQ9EBrLISkRjKGSmpgIdfa3Si/ZtMWNP8h
mWClur68MEuD0Wa9cB0mCYTQhZjRNCePlYGjFDG75qnJQkq8TZquDGjBGamDauDQMALaTZQ6snzD
QuULM+b4aiCJGijpF6fPaEpJXpwa1D0NOonUIWpdwTcyoIDpbxojfGnUF72N7j3l82AVrqSt9oKe
X9lzU5RJ8QaJH1jnhYOHGp+mV3KZun7mIMmqwUgXWtMj6doNtC+7YoLkZ/xn6NJ9UgODMl4uT/9C
hfPUvuBMkS8ZndlUKaUIZ9+V3aYcJXRkleBh8n5XdbgfJZ22LIL6YS2RtuRlFJG4vWZFSPbN6QGR
54BRpqxmTXi3ht29mm7nWMUbbqd4rcpzfuwxzD+2RKBI2NMHHITY0qYG2Cz0KcOtFt7aa5iuxTHR
5EbFYqYjF5ODUO+RYDYJA2hh2ihyTkfMvh0fkuY9kw4rS7foOke25q11FHYNnV63sYUtXpCEyL9k
hRD5yvRyV7f+mcgyh/o+B3s0fL5seGGMvIfAkXE+QDYi1jBUxw5rS88zUGq//UzaqBkXJV2D0Y21
Kr2yaIu3Pu5B3pC/Tsco9VWaRW2BJLJaUzQ7qOpBLqB2r9tN8/dVTdDNIDmxYoAdFaPJohlL1R9L
bNUHU7mfUKGuB2UztSvzt1AEOjUk7LlCGyszGTDUprdxcD8Vh0H7qdq7gUyl1W667JbCh6x+yfNr
u9618fPl9TuPHDGvU1DjdobWUEzYZIaT+MSGmesZPTAoGuBRmO7noqT1ktWFC8V3vNassbD/TmwK
96/GMa+mOjYnPdk70V5JvStLuzGatbLW2uCEQwVVNCMqBnrONJQ3IXRkUOOmjX8ohrdt9M4N5X1o
v12e0PMn68mE6kI+gphjREyEwWUWia+bpt5O+vtU67y53SGqrv/eGhcZqmmEMXRvz1vmaNuPg9zR
4qLwDs/DnUbjblzdSaTb4nLYl20PrqJduT2XNuGxRWHxDKMNEUpG71NSikM9fJdS2pJtcx8G6UZa
jaIWrak8KKl5zERswpYH6xYFccX4miHfjpkFSQ0g/zHfqj4tNmtv5rO1g/xBM2wNXBHBMMHh6Wx6
vdp3batI1DxdVMBmrrHAVN1IvrejZx5Ql9fuLNqZrSEIBsqGMPTseghCI6sTD2uS871OaVfS3y8b
OHN/DABdhkkEUUfCqv9H2pUtyakr2y8iAhAIeKXm6nlw2+0XRdt7GxDzKODr75JvnOMqFbcU7hux
n3aHK5GUklKZudayz4czlK0HVSXw9hdoPkXWcuju2/KNTxBTg2JB3u4roWNj0JlUZjDLBZ5nNtYo
mr5nqPeBTLoEH2GGjsuPwXdXgQ5NfhHLK2NU7j27n7uhQAYzHMd7394Su0Swvbs+jxfnlWJDCcvY
HM25F8NGjHORRdtAgFhsXNeOZjMvOQReYsheIPkHl1A2M3pbwTadwE5TvWYkXzWVxiGWJ+uPAWXv
0rSb5ryUBsYXvNIt60nLSKYbg3SQkwOpcyfC0w4m/DjaQu0jnB2dj2lMqHiE0uLIdMhpamMaOtGb
GWjWYXma0ENtyzcIIIXnY2CjTQdoH2MMvA3BzNw0zzZ9vu5Tl00B0ql8lO7QFw70oLrYTgfuQnQh
SQWrdB3VILZp1nNwM/Qr7ngh9R5iownrHnR67dqsNR69OIWAbqFjCxQMYHE7H6EVpTQF47oReuyu
zh/8VlNiWNwxJ7+vOFo0DAOHujuOtgnQSzJsJj8057tMh7/UjUPxtpqSyJ3k7i+bLMytPTN1ZePL
NxHWSbZCehJ1iZ5gZfMDVTrOYsQ6jaB2pS6QX2HE7xuyItOhctec3dd/XdKQJlGsc9B6hMOAKP5H
27qrBxOjSoFmM8PJenXQEFS7++suuDR5p2YUJ8gT0O0nNsyY9rsHjhQ6/HvdwIIXoIsadRGIq+OF
oCqs22MVQwQEeJa6/WIhJ1mvJ+cwBm/XrSzsVliBF8tCIPgvlBCBcNna3MxGmDmbAknCuElRnIlX
160sTBZeAxTc38iDoMaqeBp4+TzSFxCc48GXwHsyYw3lz8UokPIAFz46wl3w3CIbd74jY0msi1aw
eOUY96m4SemGsL9db5jA/EiOH8DZg9/aVSdH8xChF70RRbwC5sHMnh2i+X3pL2cFB/n7SF1AOcil
HgqY50MwBjNKclHGq478spoX0R1FvC3EOk40hi78SjGkzFUUMPgcpNlXdjkDb3pMvO9OtjGbv11y
yBOAFQktN+iEQeip7A+SFyaE4AVw3favLln3g66cvDCOMwP++YTlHbfohN71les9zGwL+E2F9iFd
uWlhWZBFxnK7yKuh+V/x3JTlFnM7aaW+yxikh+19N5QrqDqMuuN4wYlPTVH17TMGJbFGmAJvlVPu
+vY4+JqbZWk0iJoJHqwSQKoex1kZO6LvCBbF+elUoV/csBZYAyTrUo2XXex4LP+pJbl6J9ulsOmM
YjAsldAW4wWKDzq6j4XpwrMbi4I+CRSu1BRxJ8SQOq0br3I8N9IvDt3wRlPLWHAxmEArM9gRJTGQ
4sNocmZ+x8BNkJF/fSeMKhCt8+cSMqPXj8dFO4C9yhIcbi1P2fu+L4LSq4J4ZRhrTlY8WlP/YdYB
ExaWBPlndOtAYNAm6HA/X5I+IXZC5z5ZQQzJMl6T/Mv1Ueh+X1nywe6LOLfw+1W6bfPHrvp1/fcv
Z0nqZSPF+fs9dnECJ7EISNtEaCHgdrcPWHfvO3N76Ep0RdRjrKsKLpqTVXM0xwDcrS4+jupxDjiI
COppQ9sSVHXbBLs+MjQH5eWeRD4dYBwMDRvSVkPZNpsh6dWzFGDZBytuUXDeiuqxt9ttJT6uz6A8
rM7vGJiCYBBFdQx9AWrqPq1d1AAdmILsWPCUFub4JLL2Zp7SZl8ObbKyJ/GDtNN4kybjz+u2L70D
Su6gagE+3gP9t9peJSIyGo2P6QTpzIp5xabVdevLA18dnYO7C6EAWqhQozj374jXNCuoJFZw+41n
uGHgdTdplXztvGk1IFntQejxE4PCWxPpaRwQGNq5SU76JAZmHT3o9SP3q7DT1cKXVgy3p1QEB7Lb
VA0Mnp3z383Pbg3hFA7dgPUYPKIab3LoOImQ6XpGLk9V5HBkIwBOIQD4HCUeHHLeBH6NVkJWPM6o
VdVPve4Fevl4k9l8nHUA9TpgRFDfT5Vd9pU/RWD/S756bGWCo3TYjxGUWyPQhT4OgJTWIKin0MJr
d9cX7HJTn5tWgoaqGy3I5sK07Y2H0QLikgLS/Dz/ddvn+RA9JXlkZZ0YOysGg6efhTT9GhfVttOV
LS6d42ww6rXRsETwVmAws4XORLRngGvguQ3GEFonb5EFqbtGhK0INAfWpYvArAyJwLqERj71HqlE
m5qzg7GxDBB7vmvKN/bXSW45f8ge4M4Foc1lb2IdDcYgbdQBHfbCDf4FsvShM6Zqj7hje90pFgf0
x5hKAz8EJEWsAmMx+dc1NzOOicjRON7lS/h8RGoN34tdPJEJjDjGLXPWA73l4AUucrJt7GNrbebq
p218uz6wRW8/GZjihTGfg8lisBkkdrFuMn7nDpODh3FpbIDg06EHdPOoHMC5yYrRKyHtYZKnmD3W
A/p1NHgInQl5y5yElXHA49mLEiyV/wMRGYqeoRdpQtdLAnS5VJJEGp0WsjFRfsSJEaCXXEe4GIcb
3BlQ/avvSifs+nAke5Yd3OTVg5peZIbQgK7dBycDFCO0O82T9rKPRvkKubgnXxEUpAIGHV8xQlON
hHY8hjbYctOPeHzIoeIq2JpC8W7QHc+LTnMyeiXojRuIulQt7E78xaaQzNiDYXoNsP9131zcEDAD
sXbU6gGbUma5nXuwGzDYMRzk6RyMw6IgrWKoTjA07say3cW01lA0P4IC8brxy5gLLfnoxkAXi+/j
GlJedQD1uZNlw3Za+0dg1dYZUl9iJN9p6R2iXudQ8tI8j0xOzTlql+3o+XU52ZD5yRDfef9Wo7WO
WOi0zxXAhE3RrONymxfiIOL19XEureWfcWK2z32IJmY72REMF1Azqgk9REmz9Wz0TIIe8bqpxVvd
gbQEXpeILy9u9axvx75IYMtHOSYcyBz6/Qy2/Gw9QfDNrcaN/P9NS+5TK9vjW9HOq+EQWtwzp9+g
XO+o2XVFJvANhsfZK1K04ianBR5VczmsChPEFcKI5h04qKZjldjNQz42uw7vLw1x3/8xGehD/98i
lfo4taAqhMQIPsSkaMPo1kO/595Po9um7jaCZD1gywKThGTbqDu+LgNtOBtBxhWMerJPR1nzmvAE
fEcljshouidGjZZnnWr4oluhWdzFe9KRtIvnbmVPQZCDKRrTnHwHl11K/gkk+PwTcQZwEND1QCs8
SpjKdcKNkRhl1cg4wz32tNzHPUAZ0w+N3y7NF8AWOIQ8FPAvdAO8rEosn8uQcMAROzL/rfCgEO52
YIFhfWZ/YaD04V3O0MsofoxV+a1tvafaYSB9yckX1jlEczotHo0gPwQCBHkzZB+UI3jIDFxMDUrD
aZtvGGHP6GPad3MNOTTINLHkyenzjTvmmyjTRAy/03LqUYVHGhLCUpoGrWvK0qbgGSegjlql1WND
x13SOD+yKQ3z7nm2urUVxf9CzEHmcQfU8YbqveO4hURjH1o3RaBmhzR4v75CctOqn4R18ZHXpfhP
bWOfvLauuwkOnYwQVhmecjLtwHQQMjbel4C5slRHVrHk36cWlbipgpbDNM2wWPG5hiSYs27N7D1B
3sTVVs3lhF4bneLlltHNoy1gK0U0HYgk9Kq3SmhuoKX77nRAcg+cxBKNa8StFcDIhCOY8zpMInBG
HVmMx8/m+motPUpOTSkOVGZdH4PZMF216L9riw20xLzkO0ujtQ0pqSnqw6rXHPvLJsEkjy5ZnEZE
uc25qJIUAtg4bFkNS3zVpPZhCsywp8E9o6Dnyh9SY9Ywei+dG1KfHvBLUDSAuO58To28cafYwiFI
HLTcev59EulipKVlk+MBBEHmoNSOirIyE3AZd7i+qTdVj/k0CDT24cBw10lWgSwi6qDI2UIYSHOZ
LzklZGFAvI4MPl7qygHUVDluUnOAEsD0kJJtB/Uf8ZlLBJxeuEICx0FpSFk1sxtFkbgC2of9hzHf
R/GXJPhC/e11d1wcCdhmbFQFfVyLym04e+OU4SaBb/jJS98Pb7wBKkXMGq9fvPDRieKB9QW56IsW
bcCPWGSOE0K84M6NNzS9EcV2anZN/2i6m9LaELwR6K01vH5ifCd2laMqHq0+FvEsj49iG6T8QOrn
Mjc0s7h0BJ+OTvF1HiVzlEtRothzqlVDvH+l0X2QOMXKrgpvm1S9ta6LQtNysWwXTT4o7oFIQt3Z
rihq0qLWD+6efJXk/s3g0fU0Gw/MKMLCMraU/ro+n0u7Gpv5PxbVBjTW5clAACxbkTJa+fw+6HW9
kYu3+6kJxSXxuHFqGsGE7zMAkLGzNnH0GImvFV2hvGRDuIx1mg29dET+bqa3UE4GOF3ZbMyt3Hbm
LtxkQCnZfQdR4GpMxZqgqylpxmPn5LemmA7XJ1NjVZ1MdGmMKVBMGOn4MFcg6H+047fGeGydfVOv
al3H1tJePxmkmrsMSNCn6CtHRx0HjOcmJsAZxp/YCac2lP0G6b6SRjZsOGkLfcTQdeLQRka7mdZT
B9k5jTndkJSNN+V+OtUmzHnxR4be7mLcaLU8fl8jSghC4fCy+i/7ddSyAEmjrm5xh6560AEnW8se
oncI/NGfCRp3t0FpFS9j6af33tg182pqIuMB1V2UxUQaidu4zrKbzvVB03zdexbGLmlubWj6gdMU
2eLzC9YvgMvs8HpFAubAomPrjaE/aGHfsqqqDl6+zvFgxU0eqK3z0JtsSjIgRyZE7d4afm0/Rrl7
k40CT7Ym2E2DLdYIX+5GsCWHMS9nzTAXThxJTAEgGADmwL4qxwEt8fQBDzKGSYDZAukULovrE7l0
4sAEZMsALnfRHKdc59Fcs86NEJOV9Cbo9mO78ctV5r07sQkUz24UeAxrKs1Li4caI9gGJXnwBWte
RkneOaWMOI3bjO4MxJ0AoV4f18LxQk9t0HMHaSwTHUtdgbO6XoOQYozWc37Hki8gowRUv/9EKAEq
d5QgAS2RkaYyi207RbQneI8m1tGJj9X43U80MeXirKGrFU8/eD5gZecjymsnieMZJnwLLv9T5HdT
p3lcgoZpweNlnCypj1EHVskvOj42UwoGcqB0kvqLlIH84Zrp8AaxmAoEgMz+nrVFcGAJN+69gndH
nlv5hgMUsmelGR8i3nTvzsjMj5qXbG9a0bzlhhvhVUFLsiuHiG3Btt0fTToPTjh7xfyeTuA1o9GY
JeEwOmYFelG/WecT7++6JDPXU0urVdL29l07ecZDU7OxgybONO9qq44+bG5ldzTvqydWteOtw5Pu
MTOaHq/NuAK/XZoHICHq22gdmfYPf05BUV04LbOhBld1r32fJBunG5J712vcdp24CWiYKlRIAeGP
PTACzpCueesoKHwwceJ5qOboYLm1tQkYAp2w731nH1djWSHlXDe3CSHyyxg/DFDvWNt1X0Ax2IlB
kRqUYltTt9mahQjyXR/V/R5ZRnGgLE+ilTnH5EuUzf5R0HYEs8NYkGTDnGyqQic3nVu7Mtk+EgH4
o6rWbNuwxyRuBSS51i76tID/o7mxH/osAVTXHYItp0Oyy+eAfsu7OD8i+2i88jQfvs/MZw9tJZyN
YcWkR7++Q7IwQTXUWUOG1UFfoZlaX8lsByhrj/Qmy3vro88a+1+nTMxH4WV8UzZWgoAZkINsbRRl
9jVPqajB4lxm/xTMHY8cdPZv3BqGQ1lY86oRU36Hf97fxb6PxvPMI3fMmCwUVkh88Eeb39mJW6+b
ck6qsEa692tQ2/RJFFHAIXzckAoAHD8TW5ZHUbYDkNw+lHbbPaWc1Fug0oJuxQmZjmj4Et+9ITZR
622QLPahbbwTAMc1oQMe20cf0Iz7jNW8Aue7PMOhZPESpXnxXBYzLde8iqtDX9b1e+TQOAhrqxEf
zsDROJpZ0+we7TjrvnH0R275nFVH1pvktegrwg4QfU3AB2jPT9A4KrZ5Orkrgxnek+vV7NBZrWvu
BoeRaFP3NbNCWiDvunJ4Og27rG3Hp6wapiEcs4DdCtfIgTQy+j1LKsMKvbEufwCoE78SzEsc1uCm
fYksty3WhTdkryV3xhcbhGrfgwrcsVEWmF3IK168FmSoP9wMGQXgiCjgIHEa119LkQVPLIhaGhYV
IWA6d/IbX4zRZu6B8c7KVrza9WQ3YWQ05a9xEOPGQkHx1aYJAC2Zj2JRmNsluJ/zJIhfSMog+ZW4
sQgjBOev9mQb25L1JA7N0szQ889G8UaaSBxYljdBWAhKb0Rls/uIdNjApemO2EVoZozzargRIjXf
J3Q+hXZaO/h012c5OHhL7z5v8MAGYY47HmqWGDg6aJNO0PGbm6PTGOnjxOe+DCExUx9qn6bbwu2Q
L3PnuEH2wR2B5eDpP+jrEl8qL+gPuZ8FKGwjCfhQ4I1WAKEUr6umbD4in8X3OA37tdHk0w8vt+vt
7IC7iQzFGIetV4GGY56m6CYZEoSuwUTZrnZ4/jLiuN6avLWHEIaiQxlU9RaNHumdU5X82WBTvKcx
cbEdUnAi+DTuNhEBj342zcMWTHDpex60RuhMcb8BZ4W3B+UE+ONo5A7rppk8JP0sGz0hoE2Nts7k
QQjSqcUm4YWzKYfUFbuK0iZY+bnjziFgxG0QCrDNdWs7brMYj7IG1WG3AjFrOIBKbAOAf0dWXuSl
G2ql2asPsXj0tbWjAaF4x22mFfA2c7UKzDb9BXJ4YCnHsu7e6jJgm4k01bvnsG4/xFm6BQ9D+04i
o9vXUEheNUbfbRqvqdZETnpcGPNXx+rNX8JJ/dDz0vIJjQHebdQF7Q3EMeaDBUcEg7gR66QtlkoB
YAb8c8sp0WOcGBPkuxgHk8LznGxN1CIs790OvpqoJ890ZVRhOm0dnaDIYjQn2wUllQCSyYrZBj1Q
pSVryUa7q8EBnzW6xsrFqOfEgvyCk1xe1Fd2BGoKFHX76Xtl/SOp9QMTMhcECaHkZ5Blj06nA30v
hpCOCSB2gFw5GsjkS/3Eat16vB8NBA2pbH1MDu6w7fMkhBpREu/H5Ctz/uG15i2+FKggq+ehUxE5
FYRc5zaTNgZhsSxfl+w+SUJBt121E+0d0z3qlsKuU0PKlELHaQoGWVU2mte++UaiQ68TGVzyi1MT
8hNO5o/XrIkTuWqzdxhzFzzH5O9L4xQJLrzk0OMlyY7PLZRoZHNsWX8LxI2Ydl6wCVxNTVoG1Opb
Ccz4AJGC9IBetHFbbd6a1iBLtrN/K/zs2CUptCYTqMfa6+ux/dKSnJhSezIaz2urPMNomP/iO4/Q
SbR0rb2XSHbwhp7aUF5eBFFeEcSwAR7CFXjnECKCKHM21x5rwLJi3NroLIwHCr0KQANJsEJUFZqF
FaZ83E/Q5BvxYuvM7x6aBK6PXjPRavuQ76U1a2UnRRNtAvImemQWjpGuGWrJJyEsALgeWoGtC/1v
OmQtiB7w8rSbX2nzGjdfPjEKmXkFSQCI51X1K0RBLZtavGbyYFPXYQeUCUge/ULXQbnoKzgi0P3v
A3CsyuIImyN5keJ5S9jRNv6tBzA2aUoMOhPKCWFCZBqi7DDR+y/BkAAisTZ1Iok6G/LvJ0dEmTaD
7/h4MvvlrzrdpOXDWD1/ZkX+zNTFixkkPpXAMCqEa7X71S+/s3wlGl39YNGzTlZEeSonlh1H1IWd
Apov5AsfNHlh3VQpt5FR44HEHExVnW9qCAy27pv115T88nQ4GYNynvLUBpNchTF07ZH3X5vgJWVP
15dDM02/L92TFQ9YgW7wBiZs51ucQW6j+cSdIKUe0JmKfB1CsHOXmsw+ncwcNarcOiYQD8SNbf61
SIucJ4RtgOGBxTVQy/Smb9h10GGXTzmaWcSjbzz17l2EBnaqORWX4oFTS8omrBE3xwUASqvJ3Dnx
Pmr80KFPIP4t/74LVo6JQrFPMrki5XM+b7ZVsbrgsDRYa9+5n53tID6z9sBEoQ8fuVf0mZ+baEbI
FVkMhfauunODMuzyz+z1PwZcZQxZ0ZXUj+XpPnwpxJbGNyXbUR1saXEnooMKAGn0XmO6zofhmUlR
t73MwXk7EW2NOg257qJeug3BMwocBspA4NZV4sCymgGHFaitxYCU59E2pVMIli6Lb65vx6UiHj01
pDgYhJkbJ++kobarbpFUSo8Fkhobr2vbRyA+2aoZQBg7UPp9NK12TWd3m9GErMAurIu4l5wd9/Jv
P0T12FaCk6wjcznb2LpeujXtEXD658i86SAkNlqarOPSMXRqSqlpFJVdI68CU7KhNyFPApIc12d2
2QLIqyQaDAg35RwiGejJuUyddu2uKu/JoNlMix6CDP5/fl+5D4ICLF3NiN+vi394z9dRgWxJ4G1I
oqOS/k1vo8bAeNoBdITQET3/ijPCEVHTAofZyh8o5OlcPH6MrRuBWRE5q2720OrlhXYENZq0vEXD
8v2E3N/c9siMDSEHATABD1Eign1v3fcsQOJLMxdL78PTD1ScGOi0fu7lXPTGV58+xvSYx5u4hC7o
sa72RNd8sTj1J/OhHADIOboB6IBQWURBrE26kFYToIX7CAmi6060dNScDkwJXoqAAzoyYWAcDZPk
S2fcm6bmBFj0U0m2jr4E1C1UPxVG4YIRAg0X3L6NUwvht676u7it/1hQ4fdJkQUlejrQJwClgqx9
bb1tkX3L2lsj17VjawYTKNuaBbQRtY3BxEm1L3lyCxWt/WeW5L/zpb7QW2JPI2cYTUD7XUkE8mpF
mHmZZll0k6a4dD2kjWMxrPwECDFIMbwC5Frp2hleBM/W/78hKf48VeBRBI0Xrs3OWdPyS06B7fY1
87a8R//Mm3IeMtNKvKDFvEV8b6IJtGnvJnFXUwRQUO2xdgHZXh/V8tUWAEwO0nOwL6jd1hWfUuE4
Pa6T5DbJj2x8yNB7bFtfISLag8jHCR1rhUpwiJfiZ/at7MxC7p0AvqfMaDHOKfLTMB23x6KPVyYS
/bFOQUX+yMWxfGJEmdHBKSaDyp0b+Dvu7Zq8RUu+pnS2uKFObCi3TF0kszu7sDGCb6aQpAa9xvl0
FpSgMBJVlRgGLGAuQ2aUq0HXVLvoeSj8Ad7l/RZdOI/XSujC0DJH11Xh81eOIzXMc6i1gcmVrjxQ
IIHpZnpG5eQD3V+HT/ig1JIEmhai7cDTntuuU9FyvxtRQHWjp9wnAPe8irZGLru6HVpvVYzmUzP+
mLs39MVvHOOvCTvxUgG1LgJViRr2LvIEBpSDGgtjz7mVgkPam8y9MxgutOmr9Nb3S+vL9REvOSWm
GtK5ADiY6Mc+H/CYCEtSocIp49BKwSZfPMzRpNleS4fjqRHlWoTtMakcGInJz8RDQWefuRWekq9t
/3Z9OPKX1D12aknZY+NYT9HQIzyuRjD/gfIRAKOVjSIR6d6vW9JNnLLTcJPQDIUYxIvBRxTtvfTF
8zbXTSxtBImAB1ckOELwgjlfG9uu6zYRaC0r2IeXQDEH9ecKFUkzFMEHMbZ19OO6weUx/deg2gzl
Zz26iVsYtEuyoSP6FSDEm6MIet3M8iL9MWOfj6sqXauxC7lI6ZYWG8dZF9kLcT5xUJ3MnvrodyED
D652WCHNt5zvhkqTaV46CE9/X/79JDPiAag+QroIT5IRkmiQe+W6W2lx/eVtCG4KQF7V5/HA2wyU
cBb6lL2XpptWfHxrTAfFRNRBD8mEMpEOLLy4UdHvCkgDIPhA2J6PKepKDzkrWAys24QBj8K3RSRC
0VuIm7fXvWBx/k5sKV5gg0LbdRvMXwwIqEHRM685Cy6ZF+VhemJBeQcV/lQ4zQgLNToy+bFqXsro
uXFWRb3rUSBG7MyPVrQFvzVwXaui0LwoFwMaz/1NlY4elouAhomcWj2DBxqxJXiYe8P0xUkMFJwb
7pcAR7MCpb+xfs48mj9QgKDKlexBuLOA7wMzrRM1mjlf3OCAawCpAKKbC+Jrz45E3TKCLxpeuL1p
xbELNIeWzoTc/CfbguTBVCeZg25m7t2nPfjUCn5fNDqO38W9cTIS5aDH6Tv4yQwz7ZB1N64nSgQj
1pGPCV23Lj/6QQbhcB7dOHWpe+Ut7pIT28q5LLo+cYdK2iYluJW2TfpSxjvw4gD+8ok98seSSmTL
eTv4UQNLceeGjWOGnU6TXbNc6o73SOl5TQkLmYNwtNraaPhxck1pYnGrnwxD2erBaFVoX4HbDdab
58PGy/VpWlwQn4C1CfgodA/KQZ74XME5RG9q1KISZIdMF1TZa57dGewRRbDrln4Xx9UAA5Et3gk4
WAA7UIaSZhbPiARygB4gZORmGH5lDBSI9wbkoLpyI8jey98ndle5jyjJXbe+NE7EhkA+ORDDAdzi
fJyMGgWHDC7mkbcfTYze8vE7msseRveVpK1mIy/tMKBPgWkCNsG50HUrSzyTfNnoZzsm+H5ucv5j
JH7olqu4uBnSddv9e310iwZB/QJAB/g5XZX5x4D8p12xDmkav7yZ2vcWbBX+eB/7AsL10eucT2vI
Q2umdMn/cYn6EFOXutNqSdrDs88rLMBIUgcMdpBuGG4mLQ/UohFQf6HdAj3MoB0+X7fAH3ukFvGW
bpx227L5UMfmro2oZsUWG0pAngwRJIDykMdUru9G2JL2T74ekuxuah5m8MXGTXsPVrUNel23cR0/
Qrr0eeLtKsg+ri/f0iYHXBn8UwAD+UgKnw+SBnNB6wBBfg39Q2O8Hcp/rhtYnEUw4KIYgUow8qjn
BlLbqUeT4Dr12LyTlbvKMLdR5Gs8Ql5QFzv8xIxygZkEyqOejEugvRv2Nrp0823PX5xPAJ+lAvl/
h6NsZqu0wEWLPtAVQ0yXoA8nzT9qC/g9XU1qcV+dGFJeKonPaF+BQGdV2qCXDz4ctHFmL53z0Hvr
okz2rf+Jkp6PNi6KwwNldZVKrxJ9YDY1kvVRepzmbybdW80nqqvQIkbJHgGWa6vXlkHApMMNJGwC
zlfeCJIKXJG6ROiSR58aUc56ms7gIipgJKf+o0n7p6B4vu7SOgvKwUBIkZeQkMOegXSONT64mWYp
FmNQ1O5ciWCDHL1aw0vNKYlEg13Z+l/NElihm8l+MfovPH4C6XJ8Z9whmTZ/5oV3YlV9ucSIPTNX
PvhFOqM95q1rvLDy11pWfOm66l49taMceFFjihEUUenKqmmxS+zpaRi/NnPwSOefOfB8oZf+uL5i
S4fQqUXVJ4qUlGmJzZS6ACZIiYH+Of1r6UI8XE6NKG6R260dNQzDGoIdWGRDiPGCg5ToKCmXTrpT
M9I7T8Km0msFGT2YqfACy8YpzOmPTuwrUwO0WOzMOzWknNzOZGWeLbF5kGhdRdPHzLBgd6x6htwe
BJtAQu/aCKg+UdIDzBcEfEgqAymuZgACHvHWltdhNpjHrvDuBy25v1xuxQFhIpCEm6CiutBOYW4p
RvTfw4RX39fymVzNYRL3Yc4JkDI1kjVHjxRr4X4bo292pWNSWFhCVBSpT4FgAURVJXGgQ2/liY1L
xAQjkCh3HF0a5ndXR5C94PVnZpQ7EeDfyEk9mOk6NIF340Pn1L+6wlxf31wL2/nMjHIldv1cD4nE
UmYtv4MSC2DZYfo0esFdU7IQvSiaq37hZvTwDkYVDcjby1oatwyz5i2uek7rN8cuN3H/K2bAnYsX
uBR6in8Eidh9YownNpXb2HAM4dadLY+sdTO/NOlTGBKobvNOUzJfXDO8ExDXUrASquSAVdvkUSIN
iQlMnX68Heb8WM+RhkdEZ0YZDxmbyBMmzIzdrqaPvN1m8f76lMllv9hk0LfD0wdSj4iYzs+pjtXQ
GEPz/GoQ6NVPNkGDLA5AOnnYfaJGA/kq9IiAllkyUSoXSgByYARlMDXGYt3TPYFodqbLHyxOGRpF
8GuQ9wWF0/l42pwAJuH6yMIASgf2jgk9mm6kufmX9pJlotUWoTimTYUmRtFoG1FvAAXKrR2LkQrn
DkjrnGkdDAFALyMSiUmpWamlkVmACII8EaHfBaSOCxoDMwP+y7iDxFLQ5PXaCwaxTcisGd7SwXdq
STmR5tmjACZgeHHgAKHs3BZDcIjAPYib5nDd/ZYGZaPejsZNsI1cPIRBdcKyIEVStBohCmuCTY7T
zdQEmnzykpfbFO9QqVuFV5zi5bXXB1mZIBMTpAUUMHbQj4z9G+qFE99eH9DS3J1aUu59SM7NQHhj
QIWxBbNHSL0fQ7AZyMt1MwvBLThD/wxIzutJeGEZthnhrzDjzg+eCHZlWWkO8OWRSLJOKWZ+wbGf
5RnkvwgSS3nxawJEPPjq9Ruhk+1adADQRf3HinLEJalF6lhmTfvqsewPEyhJRs2tsGQCTDZI7ADd
LGnOz+cqyfOgFxL83k33o/tmgKLWbDWTpbOhHDvNKBrcdbDhO1sn+iYsMJjptOSWTh3UTgMQ6kNj
Czj+83GMmZ2CSgy3AdCLP6o8vh0IVI8I32ZgIHVrP/TBHxte97OlW1ziCWReDM3gagzklg0XXYRx
JUMFkO09x4Fd52UIIt4VrTZAYEL/9rrJpb16alJZrqGys6gysVfr3LtH38fKFvnPobI2eeBvBy/X
HKu6ESor5zToTGMUszqVVbnqnPGDVUZ7yIb2WzmY72YQlRuWBPc5+sE0k7u8oH8mV/F9iPWlY1Zh
cmfPGqHGhcQVKFmGNbQfPsaSvZuldQcRAE0bw9K+Rs4RtMbIA+KmVK5hyLHYU2XIs1Dc4NlAxjSc
k1XDfl1fxqWEGfqoIKEDWAqA4GrfhwMg4wh0O84Pm96ZKV1NGV1DUXNXG/wmT987Pz+4wCG60bSP
3P7ndfOLXiQTWciggtJAZQOmwzA0oEJG8F7+7NIcjpNs7WjAlfaRG1yzkItTemJMOfSJayYMrGBI
yoBbr6Jv6ZweghYSLsZnomr83H+HpZwBLpB4nDYY1hQDUG36N17hIS6ExvVYPvDOXDdxF/qztjVW
N0L595P7psAngSYPdmNe7e2sWXG3D12gOsCVdTdO0wrtco/RADoYbu5Z373kFX3wEtFBBjrb1Wkf
WlqmysUlpibIgySKHVRM598ENG3WiF5uH2Sus3gbgDfdWYPqINSRxC1u1BNLyuiF14AFI8bonfG7
Q8I822cohlh8zaICyh8a1128S06sKSdSOYGBgMhxJWAwMadvDHlSCyKE1zeIzopy+MQidQ03k57k
oh91A+RniGhMY2TxcD0Zivz7iduQzu1ja5JL1HffSNDdxj1dD+wNaLiNQ5NNEn8U6NW9PrKl2rRU
G/mPY6hKCnyIeV1Jq6ObbUmSHMBYubKGYjN43R7RM8orfA1SjOdhINvYqDZ+9GEa0WMWH65/iWaO
VYngrjYoA9pPpqHttRPb4MZMdpWhk9lZCgah6oCHAQgDwZisnOhe1lZukOLNE3kulOTp/n84u64e
uXVm+YsESKTiq6RJm7PXfhF87LPKgcrSr79FX3zHGi4xhA0YfllgWiSbTbK7ugoN64e/GclvE+R8
IYF4TkF9jwjXjfFV5iQAkyZv0boqzEjDzGYk9NxMTfva7ReMxFziU9s1t8b4ZFQuYCC2wjNlxUZg
4CC/aaIFAyggYdJMr+80mni4FYKTDopuqwWpdd+ib475Pq/7Ibq3Jr8yR5A/7DpVx6nSujCfCa6q
ndlioAS5pdp8tJOrxA2m5hocv8XwDzqysR9Bwz4SwKym3eXFlIazzdCFWe6ciQ0tfyPXKRjKsmC1
D3E6hHH5WnkQDw8uW5NlKM9mWjgd4zhpkhKvvCBZ76xx1wDmao2HNW1xr3qi2lNBwjlTVMWljsQR
jnxD0E+9jZpXTLpXw2YTJaeqHUHC3u0qVzsMGOLl8UmPIU7ohQZ/E9lKwZHGxSqXiOC1bCUQxcQ9
VRvMQ4EXxmq+49hShBTZwDg+3YO8Dvh8xDLkUsempZk1LvzU6fw2L372zBsDEtupvxLr9fLYZCUO
1Dx1tFZAy51AVuF8Q8a153a6BXNAqpmHLm9u+o7VodXH8wmESPZhsOmPPmWdP7tDHdIZHP5NtD6X
dqPihJcFUwR1wANMfM0nPlhS9nTGLasIssK7MgcWmMy5LZSvLIm7ovLFn6OQJuB62sKZ1WfxSFw6
IomYPrnV92Z8rMHWu0Akx0Z1ftdpkORyFD70eVVhE6kxwGMpJFrE8qvmkiStI9jMysDonlO3BUfw
qZ5UdFcqO/zvm/PYIUMGVUmk1Bcn6IfnpdpDIbs1v1z2GpUVvmM2VppsAp2+i9FYxegnLpq2jGdT
R2X85bKdzx7BZw3uCZCr7jmic7I0gdJBz0dTPE/jY6XfMxVv/+fNfW5CiF2J1ayex03Mzj+xczLa
MK4BZ/hYVVWAz2c4ek50Aq23X0pmIvykB2GJtnCs8Nw8xq33pLuDImcttQCFGRN5Nq6PIvg1NbIk
SiMk5Ic26LMvJv3jkMvZPCGHCH48LoYirPqQNEs3/0q+O68d3dOo9vPovkJL0OVVl3nX1o5wcSVz
BQzehNSXXYZxUfixA0IlFINMxXhk84XSE4o/SByBNU2I60OPi1tjIzPVevek/reYiOpglDiXhbiK
67yDzIojyn+36ISolgrXw8FqIJD9okPxM3FKTv7it/Wt532YdvbY02GfZ4/62B1R4HgZCA11owWb
Vo0YwVTPAuk32SBKpYj5XCTsfO+2A1TO0MqPK6tdXEfrcN2mxoEya7/A95dVVb2UmYOWCFwfOUC4
Dd/im1BR1+B4mBwsZtutzdfFiUAUU64QFw3qooAYe7YYJnhNBug3VhBLjn3THB1/nZ3pKoZIyM4b
1sL10RFaV5BocDmjVjZ2rxGSSA9WPZoqkTbZ96JOYkNk1gQ0QkTDResYIY+M6VnwnvCjXA+1db5y
0/pm1vqfVTqofIS36Z7XZyik56BATEy4Igqu5xO0QDp3jl1+UdRayCR0ejjR4Qa9XaGzLmHLPKRx
SvTdTgdAGVWrw3/8k3H4ggnOD85QKBhH506nDSuuNvPohe2kHzXd2zs6kLSWtdcG+rqmE648gNOS
l7GJFYkqyQbk6vEQK+OKnoAlnQ+9QqxZywh3OCv+Z0pcn4DD6o9DCYBcvwoPoMFAk+i5hWKMZ0bH
CFnbaGcmJ2ZczyBIqt4vW5EcU2dWhC01V4kB+kXM4uic2hkttuzec3eXbUgeFBRGOFUO9hHSXcJk
de2arm2H6lBlzfsczQZ+HHtG4PTGcui9PIcSw5SHRQ0i7jnr5zsgzZC8MSbrqiuHx7FfF8UXyXYK
XNcCLyBPWIs1MppGkwkAIKhRyQcqCX7p3kW69jB4E2oVc6gYvsxT4aLg8cSLjsBlzleSjh3K2vxJ
0xgRxFLK7sYD0dcuYTX7OqZ2tsdN4b6PV+cOhNe3mas5EIXIFQ77a5LF/YIFgMypgf0KjNb5V0SW
m8xjBEKKubGnHi3CJdWD2C7NF80DRU6fDy1I3ue8Sq6B4YLTpVmOMqWBJvOT42Tty0xzEFX1mmN+
d8eYhuCzXQccbWV+pbOlSnb5il/yu97uXmovNcImajjbWdUvu3i1y1di9xbnsTFe9N7UPljVsYOX
aeTNiiJ2LPqlDLPEXG+S1CxRCYmixI/Bi/YwxO2sAip9fmZi7XExw3Ud9xpblDHIZzy8yVgVgUvQ
70Wch8r60aOMkBst2DnpflaBGCUpZ1gEQQA/THhdXpj/bLTNaXDwWhmWnec+0jishi+V85KM3yF4
lyIHY9+aSvlG2f7GYYDKLCjaQZcpbL2pIIsFGYkimBKQqxpc2SW/t1tTAQaQ3Htw5kAOC/lsbHQR
TTsV4MtLZyChi8EDldspbb5l7rvt7C9vJdm+BdgFutY2jyhizmqqWzqgt6cITHfakbk42V4eJp3p
F/RrPJuK8006dxtr5HzHrCMZs6yFtX4FgTghu8J5YLNi5uRGQIsPMDLHowgLRJJ8jh0P2oNzOf2Y
Znt+cJ3xtc76WlFmljsgpDNQnkN1Fq1F58PJAOFpJ/46r6MJmNN/ugXImuvV8+MZlcEdca5GdKY2
KppofnUX447pUWw2aBmhg1O42rtm70R2iVm0+9d1eJ6bqzgD+YCfa696ezRUbxVJVgCdAIDpc+kD
NN+IffIDBPxKoOjgI/0r+tZnGuh5GKW7Pved7J0WQQyr9p3bHC77puxGsLUrXP0zAkrBycU43a4/
pM58nBZVX5jM/fkbCZOJutWnXGrbTz0pQHTKW7Ob7sSm48JKjhuu7VVx+5C55daU4Pt5HQP1hhtw
4MZQn4rto2sVvl4Wf7Ght2aEozHOFra2CcxEaCpu5oc5f/fKOoiWnwnYMy8vkCzkA0sE0R4PMd8U
ceo8299VU4+dhlYN78nLPN+zHtvoeYDAtK1K9BOZP9gI9lA7oqAxE+O9wbSRtZRfeoDj7A3fa57J
ipXbaeyxi97QC66Zt0P8famD0j3S/KNr7hKnQeXm4I7Xuvmz1ZhfNs/FeqzsMK1UHDwyZ9p+n+Cv
NutobsW4D4AyOtP9cdm3ziPt/ulTxc3jFyZbjAA48cBeg9cqTiEh8NDW7YzEwky0JAGM61AsqGZw
8li/zx+ZvYSJQf28r3ZFjcO3+NZQ0AEFBfth0at8fqtcUI7OgW4/zrEiwktvpttPE9x8IA1FmReT
wMprsFFh8ndIDbVZSL2XrNzbWTjmxxoabHEZVn/egkXRbwnzwEuBa0l8QzCGpAcyURANBtc5cqd+
ZAaTSjJPFn63RvjJvXnE5l3jVWgwxAXA+Nr3vtUfnHJPk5fJOpbRPVEBJGQXga057nUbc4wtVpwu
MGdbWeDavknvZjTLearXkcx78dTXoQyAzC8qvOd2hkWzbKNGtKX5iI7DU7s+JSCmM43vhYp1QxI3
cFz+whED3Yac3rkpNMZmZWrCVJo923GLdk7wEdf3MbgWaYCGsMtRSrJeZ9aE9ZoyEhfaDGvQS1kZ
OB/Rn58mpm8TvzS/gWcXkBdFYJTE+jOTwpplaESurBEmSUt3ej+EU32rqxxDsmBnRoRws05ZFrX8
MhVPpc+KKxQcMa0+mNZHprhSEemKYT+hZxapPhRZzlesrDKzMBc+h8VzOp+m9K6vKJr0QivemdVL
mplBMv7sqp+pfROtR4e24WTaPtX3LqjI01Mf79uoCI1hh86qYC4GMG3ucaPIoY6X3E/enx+CqJb8
/lxhahAfh4qk+P0WGAUP4CWjPTjsn0lzd87Py94l4RXlSgu/bQm3sdZFj87KbykR+6e2wk77kiId
6vV+npz0Zdem+4beeMaO1A892JmWKmDkybPeizI5NKojSBZ+N18DEenzhYJyWTTpOr7GwzSjsBpD
BDawct3vxhOIyf1oeh/a+WBZD1UZTvNfVBxgHm1zNsXLDH3v5+ZBXk27mV9NI/Ywey9kBUSkvpoT
xQEo3V+/zYjNvNoaaV6XwkzVvaftFMbNsWLV32zijREhIFqmlsyANWEqtW8deLGHdGeriIJlsYnj
snhfhQMGKmFfGcM8FTkvSyf2P0V0WgsIRZ5aB2Sz+XVdf5nfLjurbN7Q1wu5PySNAGUWlkfvdeB7
4wX7btlp7tFyn9e/OIJ56/D/TIhL05AJcu0NTLTstoi/MnunVYrdLR8FVMvR34pkk5hrAn382lNt
wvGxHhfzi57dtKpuMqkJVE5sHWlCdJoK65KMxGhXB6MY52egoJf8BlXXy2shqzyCh++3DSFILRa0
LiAzAv9q39dvJnLuXaBZ/5L02zA+FjgWraFU2JQPC+8c9EThBSmmDVnTD2YNIFVgtac4/kiRPKLf
Lw9LdlKg3PSfCeG0jQzdLZGKB0trtJu0Iy7hVphVd6u3I53i/a0ajbBI3hIXiTnAlAfZ9dg4Tuk3
wKMvD4f/hnDTxiL9Ho6wSPmwTJ2hwwZLFz8tfNN5W9zS94xrqioQ8Zm5ZErYnIbD2shoYGqqfxja
VdF9NDMeiofLA5K95pEvMwjHR+OSLD7a1myCEgq0n4IFtztgJiHZYvjRMF47zA4i0uIl19w5Lj0s
VnSbOPFjwhQdp7Kgt/0CwUUaoGBBxoAvoO5pXP61xxdCUaK+AglP7e5TXTViHqiFiUVnmUVASoZ2
brCXnh9Ko7cm82RYyBO2kFFJ/CJ9depdEV3N5urP3heKFHKPt+Ofnx/oPwBqHj34UPgRG2vztmcR
aER/hSnXDcv+MM67y4spmUk01nAdKShaeSBROB9ZUzrNzFIIktksDXp3b+uHhPqovvlWGuKilalS
XhIf3Rr8FdM2jxGbQF+imSMsnZn5RdYAS3xah5uMKmpRkq19Zkc4e0cdzehm6SFZAvF110ECe/a7
vzjgz4wIT1WnGayqwrU0SNAM5UUB9b5MKk5mSfwAfQDSkBxeAk/gf99MWG5ra0lzuwhQFr3p6gHq
Vdl1P6W7mvdvjpli3iTR98ycEK7AiAN9Dh0+V5CfOUv9lBh+oe2ge+5iLlVdoSprgvu11oCbQAVr
xA7b7DuQmL7ZHuc8tMhjPnxc9vXPLmGieIfAg6slHiG2MDRdj+xqcKBJ4XQM2QuIGI5+Ve8vG/ns
3zCCOjhEqFETB/fD+XJZa4kK6Byj/opqtDmETEvxOn1ytNNlO583LuxQwMhQ7MV1SXxPZWtc600K
O4bxkYO5FmJm7AuB5N8I9iZnChJLcWP+7IfnBoWlKvSpNiAHjIFFu7Y6jt5V13+FmJVSpk1yrdla
AlP4+RQCL9JMVQ9Lq2lT3JqjKN07fRTfGjTL9qkHOYymbOufZmLHT4nhJgd78PKXy/MrHS50dLl0
BTIaYpEmar2WlnoKuCe77QA5Lsij63ydrZC1ih0nXcmNJe5Rmw1eWpneVg4s5VMTerjBMRsyXzNQ
nsdk+jKaj2avuPZIfXRjUQgprhmhC5zCIki462m3EgeA1vuo+YsqK1YS9TXUNvGaw8F5PjRzTiro
6cKQ7gSpHVhG548j2Nl0vx0+IvNJT19m7w64+L9Zu//MmoIDQVk3i+2Kj88A9xAYvrQH29tV3k6f
FGkNaUj5PUAR8GDELWgHaljSzJ1V3E7rg7G8Xx6MfDtsbAiHjKFpjTMkCaDUnJei3pWoCPVrB6m5
FLjY1zHzteU0qngCVCMTrjx66ujjYmBkI1lDDcDCef4WrSqOO5UVnrDf+H7kVaXVcAdJ6XWSPQ/Q
M89VuqBSb0eYBEmTi7ykKXh705Z1tHqwwSy/WjPfBeQU5AAJsl2XV0oaMjaGhPMl96o+MvhGnpFT
N7UfMbv16G5tfaZSjZKEDNsA1Qp1iAFgqwi60qKh8FYnxsVw2lnV/ZiGvfM81nfALeR16JR/7uVQ
7wGE1kLFAAUDYQazhMajm6dIlmQ3jvFQWO/ln99yUI7ZmBDmLgXnZjYtSPrn1UNPHtrxldXButyT
4c+PMdR9EJBwQqNsLTZ3sgF1D2cEzMSNHgr9OWOB6wYmjplsOV52B9nGPTMlTBuAZ67T2Jg2t/jo
tXcbIthB3Sx+N9wa7M3IbuNoULwYJL5+ZlKYxkIzTRD1YnTIUE/G+6ofWu+mUpWP+a+cP4d47ez3
HAphfVzybl1cDMwzfi7jd+jeRd4TS56K9BgRhe9JRwTqM56q4WUZMQ4NU5dA8w+lY+QeR2Ax0g4i
hjd0UKyWJBJBaOC3HSES5dNIaN7DTrzeEyuMmpdRhbniPyFOGyYNewh1EICPBH+oejepSQRAekQA
xdQ/qCpzJjcAYjPwtiE/Jz7mqIt3sbOiuRdqYZCUJ8+rVSta/aUmkDDjxW5AGkV4YZ4Y1oRB8336
s26ebPTCXN41svXmGbn/GRBOu6Q3yLxWJRJM5aOOSE3ye6d4SlRawLLl3poR3KrN2IhzG+NIutNa
vTnMzyKFR0mOA64w9d9IBI9K4i5O5hwjces3Lf3qQUgdUpv5kvuFiotQuiqQ43ZdyqU/REVuNzcn
o9NRsrfSG7Nvgq5kimVRWRAGk+PqVtccqAJ1I4oMSKPSipMuyGYI/O+bm0DbNygLeAB/aclrar7Q
BUS+k2JFpDaA6eEtXKgjiImrOForls8AXtXzvaaFbn1Dy4/L7is7mVE6/s8Ed+/NMIo27nKzgYlm
uYOk6uCFJmCTzS3TIJXMIMmq6iaSxWLiAmuLcijy4mJCFpg2aAVR1BiSZc/sLiTQHC6WULNvEJ8Z
mG4vj0/q1Btzwvh6iHeAYQbm3PZmMo6p8+bQcGmPjQpLLF+r3+MSguU0uqAfWmFomL/Z2YEhM2sq
nkHSsaDWzxuxOPhEOMZc5pVoFUGNjzYvU/OaJiczBuL1Ocv+4s5BfhsSxQnZMA1lyRD49eU4li+4
wxdNMAKBaStaEKSTtjEkJB9i4gK/C2hrYCdftKL20YUJPUCFC0gjtIf0PzhY0HsiepwOqHwGdge4
OPVNVLVaN9QHdOgqbtPSiLMxI3ia0WeZkcQwQ/RHTXtnWnjZk6XXMwCfscSc/RxX2/OtWmd2VkUc
e8RWqMJpybWb5SFNydFIpmt9upurCvA0UjG/8jpFUUA2hxSXAM5Ayv8JtnswM9O1guvN7n2dF76V
HScNuNfT5THK/AFAJ34GITvoioSDST/StXPhD7VxING/43K/OKocqATDiDTMbyMivyB49wcwb8DI
0ATAqIXEvY2cr6Zz8KzAAGCiesq8Q6dSWJS5x9aq6OoLBSqCW+2q6xQ6nM2fN6VhWA7cAp4OQjkx
d9GScW3WBu7Rz5o9BKaTdQeKxk0WMCe3QQ066F6p8Enpev22KSYuAJDocpfbZPX30oFI9ddh2F92
Cbnbb2wIE8emERReK2wY9inpDH9qLYCrHor+YUXGsovCWtvpZHfZquxYpHh9g/gPXRhACp/vtZmu
BuoPMBr1UF7xARXORtDzaQz6Mr17sCZCwqZr0lutj5BYXErjcPkDZLGeqzdwSh88JURseVFoLh0K
fICJi0VBdwybLvIKXyveSKW4Zkg3N68UIc2MVLPOV3lzB9BLOoyeN+B13qbhmlU7CF4zH+LEuDVZ
qk5QqctsjAlhcq2rIpoZan5687CYYT+95q7CZaRz53HdQQCGOZ/Y+Xi0OHGKqpjgMawCNYfmO+53
PDMBckXHXmIpjhepq/y2JipeMZv1AJlhQEtqPifu17V9j731saz0a71ycXKiNcVUoXil0WRjlJwP
sYiZRmIDQyyBDOVXqPEvcpLokkNTNFpbcFcTM4Vl2UA3PcGwzOyDrpq/Tj61fK96tVRtFPLl+m1J
GAvKN3PScY8YdPTqdL7tBTR9HEfU977+xaZCAzsKHRYOUfG9CSm3mPb2jDwA4EFOfwel+9F9AYJ8
jFQKsTI3/4UfRynd4Ixs5wtk5+6S0hILtIIRIG+mHRvwNiRvlwck27mg/+H6w2jLQHrt3EqtWxXo
NRe8o5zvGf2YgQNm0X1nKx7RshVCmxoaDNDoBFJAIQQP3TDFbYJ5i7WbIT7p5K6Yrkn9ONiKOrn0
bN5aEnxBB5BiSHq+QkZzWFvvOuuBK6MVBbFSM4TGiDaNmh0IWjbmrvvZWO9/MaEYIVA2yEp8knQe
Wndde49PKFhtPc0MY7brETnij8t2pO6xscNfSZuQ62pagXqyjhl1rzPr2sz2Wqc4m2VxyfxtggpF
hXy2IYKcYijz+GXxkNSdjxloemP6saA+RZY7XaWVKvVGQGws4IdslPkEN3HchUxGhEGVqHWZS2Ab
Hwlo90mquGlL3RGJXRfATKAcLMFOuaQDySw4Sb4eUYRt0hdt2nXNvaXKG0oHxB+pGA8uVWIMLIa4
q+OMwBsL7WS3H643/vAKsOu1TLHDVJYEv2+LKF2iFpYm8ggWOLP8QrlgWJzvLvvdL7ybmNOD5u9/
QxIuNngJA/EaGRgSc2/Xsfap3QZjlb02nfnU5sNNqjfgL30hzVuVJg/of/O1dN1N7lcT77OlaXer
nQYOy07mqGITUk0CP/Q2m2IoLGabDN8GdtvO2zXmrZ6ErfZ0eQpkCQikgyHVh5sdTgLBe2LmTcQY
gY1x52/F8DGOwZqddHa1NMH087Ip2SkNgjjQwONqZbli2cNcMmNyQYEX5PN9bdyDAsG/bEA6YxsD
wozlVGuWnMEAs4swozdLHxaM7se/yT5uByKcZg6px9IeYMdKv6Xl6lvGo5H/c3ks0l29GQsf62b1
0foPmCa3sQyln+XvcxMHuZGgN/7JVZWwpfOGZkYTqhouRLCFc3OKR7wAF9hqG9BYvs+dr0OmRFWS
lHraxooQ5CGeMSHpjQicYOvY2a6PfKCwBv3Bjfam+3J5+qThfmOM/30zfXpcTNTgILdUv40A+u6A
O997xksSB117ZKniKqWYQfERXTkaQNHLr4PyfagPcwMY1kus4vSWHpO4r3HQ3i9anPNBGU0NEah6
xaNZcw+rAQpiu7+Neud0ee6k+3RjRggJVoo6RAROsSCB+nUKEW7y5bIB6SMWNPL/DUSI74zSMjdB
5RCs5MMcdJ+1x8l7M80nwr4kQCxBfcqtVbFeuqM2RoVYPycjNO1zGLUaxHbkhXA/DPM08XE5Dqnz
E0pU+6R6GmzcUL2vc5oE2vCl1quXEa3SLKtB+jy9Xp4IqdtsPkkIWNqgx1YT45PGbMKz7Llp0BPx
1GqHy2ZkC4qOOeDPOPsBmCXO/aZs+nKsexu5EBKmYDYq11VxB5ENZGPBEhbUi3O7LVMXFsYvsx7O
zqPhvINQ7fI4VFaEFYwyTBZlDmJi8e8Mgog49/v5W+99XDYj22aojVm8qQPNvWJi2Z7qLpsZBlMi
v4FSjGXuV0gQXDbC51y8eWyMiElllzR6QloYYWjZKeNnj4Ve9ggiqC677uosbEYVZ7Es/m4tCtta
J7GH3nVYtBk4i4OBYAcQf6lupp95pSppKebQERzC9YaRLBOMafVLPoTz+EoVIdeQeoPH4V0oaADH
KXhD32tmuwzICVlt9+Kg+fI4L2TvsPUd7J25n0/udJi7dglTMHxduXbxPtUM6b9s56U/wC1xY5XT
ns5rrwCEyeIM15CAlgTXynCEefbIYCY6B8C7o4ZcRwpGiAiJqu+Z7fcqWVPZNG9tCdPcAkWolZDt
Cxo2+aj5B2v7w1ShpGQTvTUiTDSO7dhdOMy+WgBLiI2wLsa7UgOP8F+VwJGNJiiE4XEN8oPzSIWr
iZt08YyDwQgtMBUn1ffL2066OBsDfKzbe0Hmxp5TwkBsoBEQsHM6pH40vtXmzqhUwoqyuAuCEgfq
B+B4oyLN2+Cai57OJi9YfmumH2zaXx6MbPW3vy8MhiWD6cQRxetlTYKYdmHivPSzqmdENmVbK/zv
mymrUISJSrT/BXV2Gq1DpKMldAwKF6+h578YD+g80HSAswpp+3NLxVTWkGXGObWYWcC6PR2iPXEU
cUO6KL+N/LqbbIdjRSPpdBiJ0DDmOodkVPVlyvaLA8wpJXBl4P+FYVRQUqrnDMcUZccV6nCVX81P
2d+gRTZWXCGhUTkWMp4E4yDxvjQ+ZlC7XF4NCa8uHjlcgs7F+xCocmEcw2AhviywYKOyUJknvEPt
4T6dD6DBcqNT037BDs37QxNDLwf7FS+hy18gn8j/PuATsa+mZS0g1Dz9lQSt60f2a929z+Ppshnp
Nvo9TpECJdZTCMh1GKdhJL6Ls6F49lRXF+km8jgNO+fyhADLuWtHC+1AfYLHfAVunvbZSk96daq7
XaZCKclOebCv/2dIjAmkXuIsQeoEGScy3U7T66Idzf69LY+mqlIi3UobW8KLbqqzqlgc2MpQillB
MtGkirNUMRpxaWoym93iYtpImfhdjvLFjTvcsD4082+Frajzy4xBdBFyK8h1IisknHNr7JnFwCPD
nNf7lJBgcKzTsLbHzvBA6TD7fdsoCsnSPcbVVgEA4S1ZYisj7aM0jQrck+o0iKjuozxCaQpKqPuI
nSzXT6N/cXHzM3aXkxsnD3uVWob0Lbb9Ar7Im3ioue1opCO+IK7vyByucWhN+6a4TeLblh3i7CnC
2+TyhpPbRKKBZ8+hFSBmgoBC6fsUGi1BiWaEyUTZ5iFtHrT2OrE7MBGim73OfXRtK8zyBRTv3L/Y
QwF+4DQRwklWuG5VVjbMehXVfjb52iEHDFmEYdbKU9VxMCnwdweGpqrAyTKK2zGZ1g/dXXV8GQqd
4zD9DVAGjHtIh4GEBm0tQpBlyFFU3so7uPTar/p35n40SpZH2UbdGBHPvBl5b3Py0OjkdgOEU3VU
sRRzK4tvvCACbn70OXniE9PKQbAT92mJp1ni1/GPAUwrufezah6UDReycL0xJeZaDHNxpzSNy2CO
ixDaKDfpnIRknhQ5aJUZ4Ro/ZGudtwRmovapo1+KlmIzqgh0ZCfcdizC/Z1U69KXUVIGprZzkyvb
vcelKpsUiyNd/t+LI8JVimV1Rk3HUPAa8R1GfUcFllSNQwgikW6UemXAgpU/TiXyX7Bhen7yN2VY
D5R/IKfmEVO8kuSuXrOmBWuyFrdvmeM9tIYGSd75Gh2th470x8sRQzpxv82JF5C8TDNrjeDVozUc
ZmN+XHEiXDYhdTPOlMDV2MCiJLiZbUTWGJcw0TU/KFpQ82Q3xV//2IbDZQ2hewDcJN4j5yF+sLvY
YlpTQgdpiUx/iXT9AY0WmROaVVWku8vWJA3GwJZZXFcbCT7O6HluDqq/ER1N0GiZZeZnGmKpdROh
MD84KP0GzZr77pAcjeKBtv0eIiaK00VyjJ+ZF/aUPpIM0s0tZtTca0gtg4ptDD2Adql+r2uKC4rs
KDuzxs+czfHZoX8oz1NYo/Spx1Ns7Xfg5fSd5G2gOGeQnLiJ+r/Y0GdGhe1mLaDY7QlmOGnum3jC
3Ut19SZ8loSz8swE99vNuGLq1qVWYFya9hhZ+87d0SQOTf3Wit5zbZdWmt/+pKW2z5Jdkn5JsoFD
IvHiDRzg4dLryf6hx18X9uKOkcrB+NPm07fZFlRgfmmFiuQMaH0rGagRS0DW3koQDIzfrXU/Ne6h
bF/MNYTzARys6oaTbFS8NYA3BGM7EoNiWkdfzIgZXKU2mv2Mvtn1bdbvL+8cySH6qykfUGCkPxyx
T73QdDpTB6QPHaEHZ/5Biv0Sd8FcHWaVOKMkYJ+ZEjyIAc7k2jVMJUZYaECAHr3qsKjIJSXx88yK
4EToTe891sGKmx9mct+BG/7yjEkXBXf1/80YH+bGSyHzVpMmhYGMgCH7NR33SaqAGctAGMAQouIN
sCn53PeRJC2omEf0GjipvkPzDHTXdmX+Tx6FqXFD0ROU74sUwmi6KkUsiy1nloW4rdECXGqUdzmw
Ryi41mWoZ/8gkQAm6LQJwS2rfApLTaI3DUyPqAYjESNckQ0viwo6IqnaD34B0ll07Q4gluz9fhn8
rBzQrIhbRPjHqwjU82+j4jh1N1tyjpus1ofaftCND3v+cdnErz57IWZsbYj59m7srcnQYYM204s1
sKssWvwMAPsOLV15T8OefrTFu2084x7O7JtyTnaGi/Ku6+s5ug6t5JSO9n4pIQlgv5JIh87ZjxSt
t8Ct+KNVPcyTdZ+hW/zyd0v26dlni2dpOiaG1eGzR7wCSb2fjDcvDbVKEVIlZybOasAXddxBkFEX
NmpsJlHTLYDjLvZqvqWeV36L4R1gZjNpco1dgctDX9ltjclIwEh8eZCfwwR48UE/iwsKmOE/kUZN
BSvRMJ4CGFA81/p1VShG9zlK/D/vPjdhoRVNGF05NmkbZfj9DrUWj8VBpud7T3+/PAoJmARmgJVC
qgypdtg6D0a8omlBAA/cC+lTC4rPfK/TwwyVsjgGMPfeWkM2+o530wfsxTL9PgigVdvsV1XEkg0X
OrXAjEMTC8wTgs/0SWNkC8FwWf1vnds3/aIdloEowGm/WvfOdxSoiaExDSYGoI9Qgjkf7qrrg9bo
iE6Tba+JrwFd8mEkpX291GTMfb3oASns2QqVnJp2UFUp0AK4lkZLQyNN6wcDz+p7FOq7FG2VXmeH
dIrIburacYZ6+lBWvgZpyNrvWZ68RM7QvUxrjRmkeu4eSZSpDiu+PJ/GA5Ab+BiQi3HE0MeGsrDN
rEXJyozxfGkgf1p4BTjVNdf1GSlvlrbAfa5Ap1mm/QV2BbOJuzLYVAExBWbsfDY1Y/YgEIEdWBcf
sX0dpYcx+mKVh8s+KnWNjRXBNaBwMWYW7zBxu6c8D40WJBfG62Ubn28xAFShi820oSLKIdvnIxk6
QO0bOnIwbvNABus28ejBjlYcH7XvapHi8JAFD95eCkVrKDO7YhmwY1SLjQFDaoFp9lrik+T75QFJ
LSBVhRsAF4L4FD6iGkyjCT+eHHvvmRE4JBSNP9Ip21gQrjELQ6W0yWFhrh9HEEhPz3p27eWd76mE
hD8HeiyOx4lNwItt4D9hcaIRapIEQNxsvQMEUmfHKNlVk2+5kHTcXZ43CRfhmbFPWPA2ituKw7Jb
FpbkdloOJdu5+c6Ij7a5n2lYd/dlGtbR0aUq9VyZp28G6vH3zeZmCO0RQAX4QHV20yIV7h1jlaqb
LGBsTQhPvybxoshYYWIowmE+gTUAIR46AJm319ygUwmCS3LFfDpxsuAxj9UT39VzledmBXBOEDf7
rn/Q13eSHd3ufkmg+/CvS0+F+a3RJpT0IfWmf+8sRUZMtg8QnXCEAr6H2yGf8s2URsyOs4FivCVo
TtC7449EEZ6kFhwObyIgxQGY9dyCvjZNTmyOPKKdb5S3eqri5JIkJxAqMIsg5OL86eIGaJmmM+i4
4NSyUE+6Lpcnwztq+W3c72o7jL3cZx0QEvinSPXLdt7GsLgZcmeM+3GEYaDSPe1g0H+y/s5YXrvm
yvhzgOLZIEWNumzB3m/4IJu43nfL92YlV1qShpf3t2pE4hZjVWEvHLWdgEDN/j/SznRHbmPZ1k9E
gPPwlzV29dyaWvpDSLLFeZ759OdL3XusKjZRROtsb8MGDCgqk5GRkREr1poek+yW/Nczf8jNEfzY
irWlA32+f7PT1oL3qGNZrImmvfWtbk5R//X6gpbCMKNispjDtoDYzYJjURjQ6TZM/tieTq+zCv8N
O1Vy+xy1lGDwpx10MWusI0ubSJ1MMLaD6bPtmcsPUqCFjkBwpPGHpoG3fCPJn3LFHZ1Tv0aKtLCF
iuBp/z36ycDxbH1QJSq5ZGKrcaiKqbr5sWjMaZ9YUBte38mF0KjAL0BpW4gJMsJ8eZB9GVneHj6D
TYjepTKGD37+BGL6QVKKU6E9BLK2tw3SwetWF6h4SZz+mH3TGhhaUgSD+BEOzpHRKsRXrK0fftZG
9ShJ5qkuPlZ+cNsF9ZZ7HCIH3dmMaF1EE3JS1ic9Co56q290ZeX1qS18ZX4YbsWMPxnEHAlS+VGX
WxnOa+dMNkitH58CI5fVTeKE0Wdek9NX20mcm1Br+2Okj/G2apu+dwu1Qea1mTy3nOLgS1YV8lPm
qZG3lfvGSI5eHbcwKPdDc8oGbUBbdDS1raUGxT9t1Pn9VpXS4Z8E9uZ/Aw8m4lofxsHtQ1P9YXWV
cZP1Y3w7+nY7bLirp5fWqRScQo6/enUZ3jDmUu8BqNXpnZS1zn0sd/lK0/XtA5dPxlAaOAmeTAij
XXpKEjWKHhT0+JX6xFNB0v4Z8/vEW5uq+q0NMMvumRSnvyaGnRiknmW+PHy7pgx0en9dlcmbIAi6
e/a0/xW2Un2U9RayCjMuhh92prcP2dDTwpC7uNjFQ1yfemuoXpI4p7LbQOj3qQr1+KlMpPZH4UjT
ypYsOQu8QAZIecEJPHcWv5V1ZEPoQ1ujFB4kc1J3ZuncFEVV3WgaVaDRtj13zPXu/Rc84ljgUcX9
iCzv7FvweKWa/7s/Wj9DU+ha5u76AV362OcGZjG80f3GlnD0DQQnlE1yqXC9UN5E7y8oMfhLsi5I
F/mXeSCXyq5sQ9GOss1y17bxQ6a1bttVK1f6QroCQQNRjteiIHCYvXSytCujPu6pQ9v9NpQ4tMPm
+oYt3Eg8CKEIZKJNR2pqdjv0AXJ4XcVC1HFTQSGOpnWrQoTZuZWirdha+Dh0oQ0TqI9QtJl3CTtZ
L5LOoxMd5G6XfauGxybfRWuiWQt7hhUqE2yaUOiZ+VhsOKFqj8JK9tW076O1xsXanz97SgVjN3WJ
6A7bQ+bK0s4fspV9WrMw++qRHJlNqrKCTI1vzC465sXx+ldf/hJ/9kgEiLNEuyyCpJxG1lBm/t7R
IIQZvpiUYN8/0IV4i03ZTYgZC66bSztGpxRBl2InVZ4nY3B9+3ujPThRsLJjC3nHhR2xo2frQVGq
HoFwpQxMPo3dfd1/kdqv17dsoUp/uZbZSYlNT62HDhuT/xJ5AMPTXWZFrt8fm+lerZ7D7EZ2vo9/
EdEuljZzNxMaUSm0hTvryHrWm7aUN0V+q619qrUtnDtdkI+N07I8z/5gFI+VP7havL2+h2s2Zm43
5pOXqg02Kv9lso95vwHJvJaiLZ4eioVMK/KIhWvn0hdaWw19vWbDSgcMurF1IB0bXVFZs+RPI9wC
4ecq+VB7qG2C0G2Tj0ydXl/mQo8DVxE5NyrwFHTmnGR5XQKZznH7ttxr1nOX7oEu7Idy46WOKwP9
k4e75P3EsgaSmiL75sBRap9lxJYZT2OlWKSm6ZFRPvhW7Hpbdbvra1tIHc6tzAELlZPaUHBhxahe
s2KrT/d2V7hxTQTZe+nrdWNL/iKQ92JsTFDYznxyKpQ4t2VQRUm1rSqkhyxqpS9/YQMSBoWbSRev
9kt36clynNLBXcLsV+bfNRCtrN3ii8vQuPAQriQ7n8N1876K+nDAHQRcIRDoP8r1a2T/S27v/DEy
R+sOdmBF04SRpvjo0TsP/6bgZZxbmO8UKcoYpZxeqSxcOpNme/LW+J6X0hGgBQCbYZAXrZrLr5GO
Fme6B37TKHfysG27r5211+Kbsf/8F59d5xFOKQhI2W8lsLMbA0rbFE5aPrspHydv61c3nvrpuoml
G0NwiYC6/K35PT+Rbd50cjOBvFGSr4V04v2zzbvdaL541t52DrH6y5L3ubVS6l2427GKShW7qKAB
P9tCI2g9k5YugRxBCRW17NA7ljzE8jVgivjeswcPhpgIh3eN5tr85ChJm9RqGgMmMNtdrpWuZzPN
xgzMAPxL2QHLAFErgZrq0dWe4h/Xd3fB3y+sz9K8Lo5lyQanAa51cDP7QSlX1re4jwzYMMtB28Sc
N7kSq6sbquYsj4AdS7+G4UUK7oO1y2IhOGDgj5nZOppAa8LKwYzm3yGy2AVHw9v/xVadmZhlYZMq
2aUfp+AZoertazDA/sfrFtYWIT7W2WmSKniONbFXlCDc3PkVdKiWFSv9wKVqP4M7PLh4clEmnj9b
YaqKJcjFwGKgu1aEPO0CxgY0N8seeHBjD/ZteI+L/NPQfvLWUF8LFacL68JfztaIcm4XSTIOl3bR
oXasD3JX3gq6LF8zQWQxDz6kOGJ9uL61CxHxwuzsDgyTyOcxxaIn7aX27hLjflC+atU3bW3C8u03
5B1owaGiIwxOb22WP6R1Dz2gbEU0U+XAjdvyITUlN5GDlfj0dh9FcwFKPcQKeAO+eRM0bdlkoxnT
vatdvb0vhg99OW567UZGvwJR3/fjbAXSBFsoB3MK5gX5oUjNpCiseEMnWVI+xcGLVH+9/pGW9u7M
xLz0brRm5ng5JgpgnJX+qrXmth631428jXi/ETNcVjbXMJIflw44QvPd9wOS1KXV78yo3vZrOcTb
kIcFm5FC3s70OeelslSXzEwOkS+3OreQbgx112nQcHWfry9kwQzy66JswliAcO7LheBlaee0wAfS
9pPh3GoDEvAfW2XlTbhkBcw73HY0sqhviG92dl4NaTSV2POxkngMj5TeSyK3D/0k1TeK7EnH62t6
e0xtXhx/rIlfc2YttoxokjQ02bOwjF29+D5kyUfV/2pP6nFsfl03tuBusLhCpMA5gnVbmwX0KCoC
ryxxZyf3oVH4PgCdMosP140suJstPhFDpqB6oYu6XBFg5Ca3BEvZAO7CcEllrGduSvuf62YWwsFv
nm1biGwDS5yFnTFwUqUUeDDL28fTawAPUBQy+rXNlT3gXwpFa0OTNOH46ZeZi42XU/ECWKJCVz7L
ZINJSp3Ah0tWK+x6cmXdGxkUkb0nwJF8PSvgye0GTPFvLLtrt04f9G6p2GTVvJGZO5CoztQbvZd6
6Kanur/pe0n/nHo1qUgod8UxKrR42nYa0VROzSY4tH2C1kBHZL2rq769o4JcPZTK6Le3hRXqT+Zk
ct6mcdqrzRjcmmoqf1PH3L4dQru+aXGvkOGxlMCsT7pC8zCOJSiGfMf8lcr5sJ90e/wRSqPxnNde
+iGgk/WliO32VnfiYW9g47mwQX0UWaYG23RwupOemOZrVwawO8VjoLhD2zfjVvGl7CEPATRPclL7
m7GSu++C0bPeQ4CW37TmRNiueit96rOqmW7psvbekwOy9JFRF7vb9FAlNu6QBfmNZQTj56Ktgr0V
djCB5gr8ABQ0zUMQamgFeDZ051u/HRkAmtRAekzUTH6Ny8l7zps6pH9iGeVN2knRFsE3lHM6Pas3
1K2C7DYr4vzEZ9T8nebE479qqeYprGlx+hG6ooJ3NoTh+6yuw191UybqXrKqjDexZbUx73K/fVX1
vvmaTz6aMl1gRz8Qa9B2ld/qSGtkiXanBzXlt8b0JPe6y799Q1MTkwVTngVMAsDH5ckKuagCqYQr
WU2njQ73gyo1hymSDyHUzF6X/htJa42rpcNMSUJoXTsQss2LIobnW3qWcsq0eG8CPmqH90PsWNSZ
hVlQL7LEyhvBluojHSslo9tnN9e3bW0NYlvPQmwzKq0+/o4U+FcdPgzq83UDCwkmFEUatwV6V7Qo
5rGoAa+aZ81IcSNXpW9WZ1lfs8Dvq01pZ5RHHQgw96nn+JzC1Owmtwm8UN02sZr+U/laxPcL69si
7Ltye/2XLS0dslHyM+jtKNXPAn7ie0Pv6wAj+vaTpHSuGaw0GhYuS1b+x4D4AWd7a1dNnKu/iY16
9XOsQuMIAsMYi1OmrlhaW8rM+Y3QTiNLSCtWtDNAXxSrmlFLt6PFm5SHNxTedAEu1xI6IfFZYBOI
VFvV+uzAcRgYK19k0QiNRfJJbNHvvjSiW0lY9OirbyT7uav3Sbs1tBUTS98EHtb/TMxehg6QVdOL
6NLVw7fYMLdRCyQ76+lgrrFbri1m5l5y3uZFL7GYejwq1akmI19DISzkRzYVHTIkcA8gfGb7FXaj
2hH3BAoh28M6uE8P5ocAYmXdez+VK3QIZ6Zm+zbkchqPEiVKrwiPiJ1mib83mm0j3wfB+7O+C1Oz
jRsUy+9ij9HWfPC2jRluYVhN8s+6DJO7ZG6uB4GlawMWTUiNEaoBzT4zVvp519YOW9gXm7AO3SJA
I++IDJVroJccrTnFovudmZuFhFqJ9TGTMDemnht221H+5XVul3y+vqol3yPPpMCi6urbTiosZ62R
GEBGAsQPACTYgDaUaY2bacXKXDN2zHzZDEeS2Qi2KTt4MvUXc405eWnDzlYyH7RLp2oq49/Sp4Vh
Hnotrij7K/cTlHg0i7zow/WNWzM3c/NwRN68Ttg4TfuZWD+Zs9sUTA4F0Zfrdha6GTD3kTPQs6c/
DIT/MtRVHKfKaxmR77h3U2PjGC+t+kEZqXyE2yDfN+N643DJ1wVkA5w7CnYwoV7adAI41v0cMIWW
Z2KiT7vN2/ZD2xfpTqkeOno4krMCiliKUA4s/CxRdiya1JcmyR97zerhGpB6vd1J2pMRtx5sDZl8
U9jlKzwca62qRYu/uQDgBROC1pcWzbbR6zIm7OZjYtFuU1AbjvtQ+abGnhRsSr30kkM6tOlKIW3h
CgY0pZmWTTEEzuHZk4tPnMVmT1slC4ybvL23vPJw3WcWjtv/I2E0QWbRkZqtTErQQddbKt9yHKc7
Y4JX0qzqASyG9e9fWOIdzCyCI0ZBZ2uZCsekEEyUinIKIupzax0KtdxdN7K0YUyeC84YZlLelNSV
yQ6quBLEbuboDoxhaWvKIwuu4JxbmDmfNSEFI2sjWRE9+egpkveKdkzTu3z8izxdIHvpjwKNgNRK
fLqzTC/Ohmy0R4GpVBgibZ1NEfy8vlsLgYn+I60oQOvAi+Yo4riPrEIrNAhClJPanzJ9N9q/cmPt
Gb8wcCXaq2BvYI23+Gv26Y0kbcdQpBRNFOZ7p/W7Y9Y51eRamWH6W8sJ7PtQToMH3wnafFvlafnQ
90nyIZy08JSkapofPMa7I7csW32nml7yQZTK79RogLhXRZkdFLkBBWfd97XnRjnTVzszDEeVwkFo
fEgc6GM2NEHMm6iuy4pnjyJlK1mgWMVlrYL1gYeGI5mitz3vJXtj7HsVDQJeboa8G/vM2+h1Ld30
jTBYNuNOVXv9YIxtf6i60t5c/5hvTzLmmVmB2Zgm6RsZUZRC+zAuaCtCV1LuGyv2X+0RwEjmVe8X
XceUQHMC3gGAPg+HgxMpURbRX0zabnQtJQtvgsK0XcZ11vhBllbFlxNsX46m8iK+PASUZ6S8Txi1
Dcaivs1ts3hWo8b+YRcaJZzrO/j2OIgpKYKqYQO/hSD/0ha5jWPWHROkRfFYarSS0DXuxoNeSCuf
atGQBZoLvT9TU+dEH75qllYWd7SZATeOocJ7NXxAjWdX6+XL9TW9DYis6Y+p+SyRV+i5PDWYGk04
/urscWyLr9dNLH4iuFtoZNqa8yawl3rKmSsw0Xf+NvW0pxgNviAeV26qhTc/SwGSTZ8P3Cyruvw8
behQxUtG+iv9vp1ewuRWij776o3BiHeIdGZ5O6GRHj0UCXDMj9fXuLSNsBgIZW2uFoqsl7ZlSbK6
MDZoECPVnLbZJg331y0s7aItgN+kUIAV39R9WiP3TGLvJiw+o/U2qc9/c5ZElLchNhJkhPN+zujH
eTVVjG/28VFOES6YjiFZ1PV1LOwUaSANHL6SzpWiXe6UbeRlWNgK9B+jsmnjHfMjKxYWTg8YeaoF
AmEg8/9LC2nJ2GDgBdkmy+694CEs7y3nV6+uPBgX1iEmvBAJYAKQGc5ZMEAkM2viLM42PQKP+qu5
pnqz8L0JnAhMc7vT9JjH0Kxum5EZnmxTwKzbx1s1e9TaFcXFhRvJBFzApxDVKHz3cqfUxNNNSlzZ
plQOSvqxtw+59UU3b2TjxTNQTGGo9/rHX1wUKA0hEADIXRWPhbOURYlBqvs9BrvozjA+B9bXmIGy
/5uN2aLGWPbb3MbGlD167SMl6yj8cN3E4rf/s4y5QEA1TDXQbkzo07hXlOQ4MiXwfhOMRHBC+JtZ
rllAsXo9K2GRyDYSw6uhaVGjj/9iFecmZvGyDq2A8g4mkqlyHcadu5XXydunHyk2pQB8zCGtm4cs
0+ig7iqrbGPmoatnH6NXGquUOLYmnZrhx/UNW/JlklVIwgQEDDWxS9fC5ZykrZoMAazHsUM+mWlq
mZ6aCf/gYfTMg7wmW7bkzCwQqSFmBKCon0WyNgpyp8g74owZsp5TGn1v14h4l2LZuQ3hiWcHptIq
iVcZNqTMDX919RfZ30bBiiMsbJ1F9VPon1ONop9/aSToVW+opJ5Ly7iVzMhNgw8mc5CB4yrmLZpR
5bQSd4RnzTJhIJ1kAnAz0aJWZ0e0r1UEJseRb+V8mKRbHf0Ac6M1gC7GNbKxhY/EvAZPZEfnOngj
xmPrXUYuLmebqh2hEOd1qX8sh7WmzBsrgjTAZFZWcClydc6OkiwzlUOOBvSwiZlh2hZK5lrh4bqH
rxmZBc+yUJzGGzBieAC84RfTsr8QWxO8BIKBFocGPjLPcWWlH8xhgJggUqm1a9veLzbXl/HGpX9b
wAY9WzH6Pbs4m7YoGJWj5T2UzjYrt7bzoiTORl6JBwu7RYLBqDcy3aKuL/772cnx8qogjS6ohJcN
MqxMMo1f/HcnZQziI/NLhYSvTvo3W4tU54FRCQWrLNCetbbbGhnye/5KHF1ayrkV9XIpY9J7beQJ
K+AnTVk+KGH7qFlr+KRFMxr7xZNf55U4O5XdwJvRnBjE6xLjrhm0ewvwiJq273djVJHJ0ARySEzg
zVYzSapZGaJFQb3bAmhWai4NpOtO9ubq4cPAS0NOQ8lKIX+6NKLmZcaD0wQUahj73gl3zGUeeh8s
TxK9DFK/DYI1Cp43UXRmchYDIrsoraGhWZGGOjPVu7D47nvNNmbSTk/2enWA6er6IsWfeBFGyQt4
X4vSH6gOmCAuF2lNuVkYDY1a267J2S04aoodvA0Hc7JfOi89Xjf3FgUr7Ik+ggJbMYWnmbcHHiTL
rVDm6ikztsmuMGnbH/Jok1uf4vizojwHwavjn66bXVolo5A6KkKkECAGL1dJjtyHaUXRWqtOfkB/
RrSMb+vBcfNuhb9pITRRfKLRSAODSSpn7jVZnExljilTlW9Szbtrkxgao/JX6zTP11e1ZEo0SWTQ
WVwZ88eqnuV1b3R4i2F2slsrRXtvB2NzV9Sl5Db++BeRiqFJh9oTHSdRmbncxV61a8UTFNCVau7o
t0JnTbXs3aBvPASctMDGk7K+eUE6wDfwHkpcsOpb29jyLXdKsudQSZg8zfL9mGWv1/dxyTvASIu1
idt9/kwqrapLKiHAYHfGv8k4HFRUmCe/qt3Ijve1ucYitmZvlivVQw2WKsBekYa/5KBBlHQ4DVTg
a6l8Nqt3py+/N/TP8mZHfMxyq0xiNtTOYNqVPiLTu8/XWBgXAr8FcJlkn64JefIskc3y0YEDjzUM
sXpTas9NZ+xA3L3/3r+wMts5P22rOBL1/SFQ93LlvbZNea9NP/2wWun/LK2HWqCAC5LMUBq89HVt
GqNoikYicfeS9A6jZJIbrAXfhRuG4hxld/5HQXd+9etMXlcerEMQRCnbQP4ih1+8OnIzr34uQyRd
V+LFojkLJwfqBlJ/rlc4DgHoAjH7XE/FyYrvEu2fqi935r8FffFujfpFfIv5zQKvAUkAiQ27OIu5
sNK3ct2RccSO81NKIHTMwhXw8FIAJD3TeDyRpsGDdfmROERot9fEWqpEN3Kbbdt+/MZLhKkqY+We
XPIH8ieLR5qoSM+fhqECPC+zaJRE1hEsIUjoY60mK2WHt5QrHNVzK7PLw9TDNHOEBluT6Ok/0mSY
J2/QqicYrsZPijRZTI6bxYGmSkJt0qpvo4JqiJtVkfOoOn33wUx3ar9GWP+25zv7WbPD4ISj4QUm
i5fg70n6AxMe5rTxjQBdrW1eahs9ONRr98CSt9I04qqB7UtXf2cSZ8m3AuWuNUFHuCmq5iY0tZsp
bO+8ZDiOHEWvak+xXr0/4xN9qv9MzpLkLjdHL/MxCS+H2+imO9g/G28L4GpHJzELV87j0gkRqF2K
9DpMAfPZnDYppiwRHAGK4z1pMJIP5afrN9viAWHsGX1S8Xadg0RU38icsRIWwCGHp05OlegwaEoZ
uFFheN+boCv+Zg8pN0H7wcuPSvPlmezGsdN9gR5qsvDQWvJrJhenvKDkYKn3zQiZYLqmSrO4SlHn
hI8L5sx5pAnKaTAipiI2Fk0BfZJhTcxu9dxh/sJYqTos5q98LBHUMPgGe6daUYxIKne31ySMxPau
zp1n+fso/jlYrqQ9lN4HS93r1kpoWIw/HAMOgi4wm7NtDehrT7Eu2qi15SId8wRGb+8hJnPdYZZS
E+qF/2tmjoyp7dFXW3Ho5Mrf+c1niWZBme+DcULjeCWkLn02yrd8L8pGMLfMluQbkoK6p0j0BqBE
tWf/45S9tZGaIYCOJj5cX9liEGMQTueRQ9uAt8elY/pOZ9Pk42uZrfYQVi+5bSFInfeHxPD36pR8
HSYD2YrHyFybcVlc6JnlWVjxGhRtagOfCZP0tZe/TLH2XFCc3dDQ2l9f5ZKbUEuk4UHiTH1sloZZ
ZZd5foSpuDRitzD0X06TnmisrQluLcUuWqaEFIsavDJnLwwbDWXAgYlJ2u5f89IJXG2Vzndx3yCI
4BHFlcu3u/xiUTukfdZgI7MAECOInkcg6HUVusaV9+Gic/DWp8RDxBJToJemoMkZp36i22w2ja2c
Gkfzk3uSzWJwdaQMgKh3UW27Zq/GD3pjBC9qoLa3NmD299dpqDRClcernCHn+aEwwqK1HYkfElfN
J/JpxtrUaJvBIrsSpxeXDJxKVNBE03HeHYgMJUjskqhJGnzS7Mh3Y+SWvTr45nX9P5Ojfg5SbaPm
2ZPCc+i6m779sjxaCdXsN4WiN5QzhtYbfUGus6H7tutNKOLzrQ/HZZa9XDf0Np5hCLwaXU/xmpxn
iFrXG63m0J/w6rvM/DakvptkRx7kdEZW1vT26F2aEms+y1eg9yq0QceUMqKq5+ycnGRx7UJfMzLL
xDrDqEtFtHRQMvHrH47UufG7JQJAGdP74JqhKsSs3CyGMO1RyYNPKT9m7sZMumNqJXtNWisFLSwF
vBEpAjNZBKx543BUSCoLhap6Vlvf6cofLI+A7Bf+yjWzYmfOxIxIb44464SvpaMbFNK+loadZ6zh
jBfNwPYkbmfykDkEXHK6UapLk10bvW4j27ntOmYOz1frvT9YKXRZmLKmhASJwPwd55cVkSqB7D80
Cze1d7a1iaN7Ow+3dvXNLIK9zUzQ9O45FRGUQGBQe1FAvdkz1zPDOoi8EKt2knyEG+qzWpD2yBIK
bcwAGQy7pb6zu358F+KEGDkzBQsl9EpzH+k0P0raKcwZ/ZH3nfYjGfvDREY+ohl03dLbyiuO+MfS
3Eu8MPfrYcBSY39isIWcZCd5xm4avhkqud6uXOvNrxmcpSNJk3tAuTAY1KVr9WSMD1HPjNuX0LJ3
tfRqrQHGF/cSzjPm8wQGZH6ztJbeGkMd5xsF2OIYPA/quJU9t7NWUuS37zZ28j87tBIu42CVF3Lh
mSwsUjQq1190Z9p40UYyXlPniy2tSdq8TUQUlgSpEE7JurTZPlpT0Ad+RRgpzVt1LFwN9uvrrrFw
sqGQEhS2dAFEWnW5oKFMKDQw07spbFV2R7mPdnEDdQu6TWu86EuLoXZsAjkW52z+IqSjlkiJatFO
9wvXMJ5WU6rfCfxlVQZhPTH3TAQBQThPdNoKDG7lcYoHo87cwjNurdRo9tIYPQay9JjWunHy1P5O
kaSTbVc3kpp/KsvpvlB9Hx54TmEdPNFD0kmbu1OOBI4nkZH5statnMi31Klc14C+Rf+fPIU9udz3
vuqAMMVBzmyQuS+U9CgHgjBe3hYd+mgDkOjI28jDT38ytpHiC6a9lXLjwpeHXIAJa2plFMzmbYO6
8OhAjpLAA5z8znL96gViq8O73QsjDM0ilQOAZn4u0yQt02L0CQTkYV4tH0yo91e18xbSPdoePI55
2lnAZubJdBuVmaLFmMmHeJe1n6xRYGOb4TiVgk6n3Y4ITykFsodGvZZrLu4jz0phnZxiPuJIGlhq
oYFtPYITa2g2Q6HcJsEaJGDh9AiE+X9mRAQ8z8CyChamFjNhTn8nMR+aYE14fSFqi5agDqKS3BW+
k0sTdomcUCoR3MzqRfceuuwVYp1meLHrV10/tt5K7rJQbkBE6cyeCLZnS2rGxvbGMMo3U7nNq4d4
dEOK38q2n0669M3R3Kb/JHXH93skRXyNZwgQK9KZS6PM4uZpAZCP/oT8OGr5afCNx1B6fb8VelcM
f8n4vjqv2kAxCdgyQcXRSMZd1Yw3ZVVvgfmuXEdLTqGhKQrUCozdmzJ0H9lBST6EUzCiotX/kvu/
fx06AUJVwQfRiZuly2rEQEBn1ji3/FExThqaAsnKGpbODxA7MeoFRAjnu/wgHhPZOY1TvA45kKwy
BcmIu3o3LPk2PXuQgoBPue1mN6lv2rlDPYSdMm9bRk0gMVH65zjYZt6/Vb9N85U8VrjR7CoCHyJm
12B/oGYuVn3m20lXVcyjM+SswclptYOr9s9N/hTaoZtEoVuuaWct7CIDh6IpKwNZI4G+tCeNnVHy
ssk3cSamde2fnc/loqlr4MEFjxN9S1Aj4iKnVndpJ9OUwgtCWaSSlXSaehWa5c5Yo+pcskITlhok
+8cVOds9Oy7ZvWTMERm5HRCUXhvRXPAGBoB5YkCXC3x8Xi5TWwu2tYA/X6p2hUwpNaYb+lGp7+Dt
V/3DuIZSW7QnmpTkpzA5zBtu4FOMvpHZNSsfTq0zHKjEu6bzS7N+kLPAzmcd6Bu/d/yYCGci7AcT
myNzv882se+yso9JcbiYmqPl98iMrzE6/f4z5m7OshTBHEXxdp5E6K0W5FDd5huf4gPEEEl4E8r3
DRkx2pjdJ3V07ekJYR8//J60h256DNbi+ZKrnP8C9dIhY2PohjLT843qTdIJxS/1US+Nn+8Og4JS
+b9lzmJUpcUKG8kyo1jeSfwTCaQbC8Kx62YWXjG/W3CA8wGtMIB1uZbRkUfItsXhIo1oCnujDOiK
hI9lvsaguBQuRLPv/1v6nVCdhSejmsIwSJV8k2jTMdXhI3Gi3dSbL+9fELNqtJ3omFDnnO1bEitl
1FL/2vjUni3H/zFU4b1Mxgtb0lo2sbB5NEqhVRF88/j9bPPANqaJ5mNLjYrbtvWfptE8WFWKHIe9
j+PmKGtPCvDapFShMn9QlQ+mWd35teGW2o8qjleWvpTdnP+e+RY3Jc/uuuX3TIb3Je+UnV4pJ6PI
TlEcPNVUNhJwkBb5Kt2mABKRFZdduIDgFES6CH4VEF7zkNN36hj3DeDErHbcVLkZlA2ygokablKJ
rO7r9Q+94E828VoA4AAIMUJ76bmT6VdjCk8ZqmNIOxuHMfk+dSvxbM3G7KQbXh4njhcUmyrM3Mk7
ZKO/LVeHBhfd6GwlM5f1y2KQlZqV6PHBbr5KzBUl2yDaXd+vNSsiqp2dv6BwmIhtWYuJBJwPWOGG
Z59qf7xuZXnHTEGkgSgyBPyXVmxliizcsNgkiLErDNAnIc2n/XUjy0v5z8hcJyCATEeeKvHppftM
f0ytYzRuhnYFDbHoztQNGFxiOu+NDleZWV40WGyYVGukHc1NoZV3LSzbjOmrm17xDmq/VuxZ2j5R
eGHEhFwHIPbl9iWRFUMCy1C2bUdUPp07Oc0OTqN8ur6BCzcYLCxUAAn5GJqjBsu4jJSxKPEFU71H
XviQez+uWxAPt9ktDXGeEBaDmVqwQF0uJOjrVq00kkPLDlO41CAGiIOe+fI6+9aPUUtc9NOV+PfW
JgS9zPlCgo8InjYvtE+pZDSOTorVhNvO+aprO6899fq3Vt68d3EYghpazOgQ8OZxP/QUra1z0pyi
fR3Mr15147efK/U0rQ1tvv1OF4bmAb3OoaZKeu5MpXq1YkL2mny8OI6XnwnJb5N2MW85GGHnBbJa
76a8aUyyjOF2ap7M7CAFXyr/WPa3hXrr1ytgzqUvdG5OHOyzGJT7WdRWLeaSYtyM8g2cygcv/CYN
xyZaA/8s2mLyDxQiUCZ6VZe2ugkNeU4al6H8ubGjo25Mz7lW7aSqdeksreQCbw+umGAXQD1Y4/jn
zN8NqYn8XNwUfZ+6lrXv7U9esbvudm/DnrAB8SxsBoizzZkF8qizx7xHg7nN/zXGlzK6C0ZgICuP
4yWfA6HNnCuJIU2R2b4pCmqOmiWsKM+mF1IReb6+jLdxFQFwgirPg9+RYbZVrVwWWVFGxSbPtmaB
FudPX3/UopsUbdZ4Day55AXnxsSPOfO4tMyDtoVNaGNPuhvGN4b1bBiFa8k39dqLa8kFQFOCaQOf
B8JrdvVBZ9tnRsDGlWhvJNVBCMAZwRrDwKIVISfBnST4A2e7F1S5Qdk4KRCheh4d2M2cF8laY2Nd
8jSu8P+MzHbNLnuJSIuRicOZ39Thz0k5ycqayNvix6HHQL5ILQZ13suPkxVFbcUhZuzYuE0Z2D3y
NIW21B++Wa15r/peunKEFi0i/kyblE4K2OtLi4ERZIbscb966T/iiq2tTSndSH2xbfLDdTdf3MP/
TAEJuDQFmV5TR3mOO4xHqO7KvnAdg7RuxcyiP5yZmR1X0zPKtu0x4yU7s/vaBi9F+Pn6ShY3zUS+
hPIi6qhzCBqCEnoF1KbYqOpzF+0b4yQ7HuCRjbmG4FtcDMFHBvJMdJgXYQJm63stZTF9He6LUdtE
IHwGRMmvL2jx05yZEf/9LCgkaW+bqFkWm7hNqY1thnA3Kqbb5H8RSsW0y/8uR2zsmR1GRBMVkn2e
D8gPa639OZv8v/n8ZyZmJ5XamI84DiY6/8UIH0PncRpW6orLn//PKmZnptadtjSEI0NatQ/82zY+
lFBWBDo6M6tPauGu84TkbMvmqT1UHH1d6hhrs4C51F7MDEwHyfhmtva2sdJdN+nb0mwjKGm6Yzw5
/7f9nGcNpsVQF1xgv8Nrq37s9INXrxU0V7x8rqGjJtAS2AU2ksrZWsGj3DiutQafWfHxOVS1NPMe
MTmMKP7WaXadvTfUk7VW1Fn0DQaQwD1RBUF699LDNXkMAmXASl/8RPOjHHdd8px4/saK1/K5xV37
H9KurDdunNn+IgHULr1K6m63t3h3khchdjLad1Gi9OvvYT7cRE0TTYwHM4N5MNBHRRaLxVpOoZwY
JB9oU4NbdwqVWu4A4uYWho48md2urH65Klsq9Uw2ENw12pzXPClH04shjVO/ePUb038Ufjh5j95s
BCioOW+E5Ev3Vx7BCLmTVjazhTdYr4HyKKNRyhg6YoPZfmvsl/NYKsEEKzEkyUS6BmuX9vYFcjcT
e7VR+qGb34z2ZjI+4QujUeHPTgkGA5nyok8soBm19Va6SxYgY7nH+JTjeakk8S54kn+BxJ5/lCe3
yL1jCcdk18dPdh25SB+u+QWjUeNcNBmse3oRE1XxMBfgg5Ha4Ap37qoz0BejkTWM++Jl8vOjz57s
mGOiM83PQx3R6K7/jNu8ARViUU28DmlSAJTO/b4y7ttuxiTXgzF8mzGYuZrfzy+u4riJaThUR3cF
4cetpigfRk9oP7YPpeYqpFItpXDkwM1rr1MFGNK823nYjpcueOEW/yKdw8UPBpVnqxKL/31zxJOy
TTVmAi9ebtzxtmmejO7x/MrJHlBbrRQO9tSVbedziHV+ZMubuSjuY0npwanaC0aXeXHi5BMAPDa+
rIv2oPt50OrpPZh2MADFvsrqL22JDoHKUZ047rSe03zBkPSe0ZE8A7RjNS9mRa/zMrly3eWytLLL
3ifh2tYgonZ2NiMKeym3YfA/MRMFDVe/jcFm52q0uVJzhHHONSssyTvJ00NarXsdA2aqPr9B560i
WiHVFVxtqHfFc+5DhbuJBgFW5vzE2RgJ0M27WrdA+6Iq3pVeBBsY4WBjdGXv5wvWdMymfeV5YT9n
XyZQH1fmr9RXdZRLlxG9oAjNouICqcjTA+D0ozmhRxJ+wciJM4vQp4cR/G1kDYzmtZiC84dBLtxf
OOHWtkDcP4DOHeetedFQC+O9Dk20DntT9S5WySUYEsT+4oQNAKLFI6nRSHU5sqvR+qKRS8v69d+E
EowI2sW0puKZ9oX+cK1DDfY6dq1nN34enQdSCSWYEl6XSq0GQCNYurzbPH72Y9BlPTT1NTM+Y1aQ
v+E1sHCkbIt/zOaA+SS2qgI9+mGaeccmfSWmHebVEjpuCqYjJFjYO0nKx9hXpXS5FKJR4XFotByC
HxTcKafAtjPYdJ0BnGXkyDT/CubzPu+dmylNVYdNdt9ssQQhwSBYN6SGFWFGcUiTaG7u6XqBiM3O
14IktcC35n3iCGwh+Sdt1tWqkrYrM4g3lP9U3pVG/2Ej5qTE4ORVkVrL9IU/nEFAiRog5MVOoXo6
jawEmUe4Fns3RoPtd8O7jpdmbxiRl6hYuqUX0RZOsCVV45otHQDXwad0rWOZGgEYu70EyTL/2mt2
bfWLOo7iUEjVZSOkaFLScnRbk2+hduOxw9QgbIiKBkfFJiYz/1vpBItiNuhNGxGjCpv5e0FCkt4V
i8JT5j/xQfMRe8ccRSTLwCp2ul9IjdDE6XDDNF5zO7XxAzwuxZWtghBMSI0hvV4z9nCw2vgap3/X
DapHoHSheEMIhj7whnVBwREw6jKMZkLhEXqk9PTbQFiQqxjkpAf3D8iHMmgEuTCrg8EUusvyfR2f
Mj89ZgjmsrdBe8wz/d4D79t56ytdOlSJIZXJ2ZnF2t4ahQQe5mgjTLR87/07S9XaKVXkze8LW8NI
vUwad7Ezx7nw/OxLWiBPnjTaLl4+E9cAg6CHzDzKqExT2CMnnTJwH0MW5DvLIHG1KsjoeNmlqtyY
XBn+AFlC2JO6rDQKG0CkxaOsff1f247CpMpX7i+IYOcIPE83KwFil+h0LAMPTf70OUsVx1NqTm3E
wTEMyEWXqmDfam0YF88EzMLreJMyDdMKg9FsloWrz4K2KC9mPPnOa53EYwJ7EfqEwGiKAssPBSy1
naeoZ2/QF7IDMbw1gaoj6JtI81/OA8mez5xZDJ1jYNtC661gfQowfziV46Nay6Y7a6kOWrnuY4zP
LPv1YrR+IRt9ayM+lS/OdW6r0usyOVGng0pF3rGK/5/aPmclcz3nKFaxaEcjE8Npdvpc+AEtmhGD
ZIw6Iikoos7LLDnSKEBHeSlS3+g+EAvUjJrWS6wj91TGtASF69u8oNXyPIaEdcBA2SoP+v7m2hWj
2NNqD05FkQhyFuuumlAPBLTxysOMo0ttwTQpjWl3CDa5VzpcgNBY8x9o3EXlkDMVQZaAyzn/94Q9
/JNQ84qudbQJinnedjFIxUzIPdnvdvdYJEUE3mGs+hLEjq+wmxITcAIm2DWKLCtpHYCxhKFmRrOX
0AC9VKCly9v5pZZcCkBCohLPM7ygxLNSd4i4+ANcq36ZMIEuTaagzDIt0hft2C2Zve9LXw9AEPNr
ZM3TeWyJDTrB5qq2ceswZY+C9wjJK211QvTLuEbUjubOUg1XkJ2TrYzCKV1yxAeHFtmXZBluXTg7
XX0w2x6jUUAK21ycF0q2oJhBgF4WkKihkEIAS8e1N0oGoeiAGbqdaYAoizjsBYN7bIRA659ZCZLg
pp/yZ9LTSvHgli0pSs88UEai8QhMhMKSMhC4Uqahdm9t+yBf+/HOHocuymwMplpXRhV4sqVFW5DN
6RxMzhN8iofOtymxCkjboZVxoi/+cEnjCz25yUbFkZC5yugX+QMl9sOtTWXZmQWbYDE7DnR7Cpcm
/WqPTlgY8WtB+yNqFN+X1jgu5BNP4xNs4basBxvhX0S+8JrL7yaM5U5s/YvW9GExlUG7um4w2drd
eUWSbSVn/gSDhI4IivgS8fLOa2eepqb41yGhFj/rWREticICSK5olDf/xTFOtxDZz2HKTeB48Rzd
1FFTo3Gpu9OKvWfszoskhTJNXlcK6jOU5p5CuRotqGnD2DRgMEyy6gAmrQ6Tb3r9wrauPFWTghSO
U2NgDWHixCKj2G4r+3dqhZIku+hWRwddDKpklqpZbv3K16Myi2/aElPyzsvJT5nwKAFlFSJDYM0G
n4RYYWB2BvooF3g9bfWFU/OAS5eoRlhIhdtg8L9vjGde1GZMZmCw3H0bp+IqzrIQ3vYjPKOjm/aB
qbnRebFkkC6oaPngKsxvF6vDpmruvJXXP876k6aFfvLNXY/D/FQhuaN8iMvs6BZMuBwaasSYGI6y
ExcVLen008pB4YqKSGL+KLU0iOerzP7XtaoYWokXGLL0CLehkeF0Sds0m0jOITV93TN9vFzHbE9n
Z39+GSVthMAxeL8HwUKCM/QUZ6XdMnT8djdmzMU0H5MMKTIwmqDAOjKSdyRg8OrXvMiuVC0askUF
mysvuMNxsEW+vJzkKC5vcdYJMmUYT72rsmfivlDnMnEfajNDScIn7vjfVCpoCOE07MIFgea3JB80
rKmeGo8UXYu0MnYpek96TKtUrKsktI6jjtfz/7DEzLfHUpSMFFhXq/iZgoe3iuM6RBXVc59ku6xu
jsbIuoC0/hePJC/nwWUXIWc8RGkZeDk/5FaR4pkGSnA7+eUES/rg495HkVHga0lYt4qqCBWYcDbW
Fc07uQ6wyXz3k4MxllGZv3bdjmHK+Xm5+E+Jpmwrl+BQ9OuA7lxeyzbpL0b5A3wcn/h9JDpRQYlo
OroNTs9CQsbEa338/uBXj3o6vRmVFn0Gwkf5BWYZgE1RgGhJb/oNUkogE41KUCcSDCY7jyCz97wW
kk+tcdHHLB7oeJzmHIGu0CVjaNfBMoADWNUzI7O+WxDhngYjpOn1PMZr+s+de6zKyFg9NIuZYcW+
VO/nJZJu+0Yi83RbwH+0dHYNMINpgQ7eEEtXbLx0zVx0F4PaBjXOYp02osiZa/QI3SwJCofQOJ2F
Sfms58OncNALiVMJYj5xbzClA6eFl/d4XjofCPzgXYFa6kjXB1XcQbpDPqhrYengtYnOsEbyohxs
2B+f9LvRucyzyB5/2W0RkPrJjB/+/RZx4gTUaaMe4EOXtr+C7Ld28appl9cRERxNFV6Q7dBfAHQ2
nerA0q1eVXoAcOYfLoTo3MtUZbNVGMLJSZEEHeocGIuz9/N7076Fp3t+nWR+9FYM4dy0hBKE2AEx
T9dpDrayY0sja1DYSZUgwoGxwcduUBMovTnsq67YYxJzUI29Qptllh8kDPChUe+JZyb/jI3X52qG
P87cCPBhR16Q+s8FqiIL5732/zm/bFKBNkh8WTdIuU8X+LZAasHL7oBTt3IO5aDwuKSBnq08XN4N
Sod+p6WdsWxTtt7bnhbMHe7NVI8cq3ie9DFK/REbtyCx5UTWOk5B3WT7ssxv+46pPkbmP2w/Rrgo
FssejCWHyMzzX2Y0v2Vrsy9BbeQ26SWzrAAm5IDu2SitPlE3xck1/n9fPeGspXjqUYvXmiXZDWNv
HTiw5h0IJRbMudYf/9POil3VdRp7I/qMEfp102OdgMKyRukUVdGgKBTIE86do9fL2rhYTTSy9kYV
WDQJMKr4vCwyk7tdN8ETqienczJe7Ggvd7oRGtP9ODwYxXW1XFSqG0uFJZy9cur0lQ18j9h8XVMn
6HMMWZ+G3ZSnd/nkY7DfpBBPGvTgzEagRMMbFlb+9Hz03dgsHa+nQ69OfCwXs9pjHb+6VXLMMQ45
wHQQOyzs/LHx/UvSLe3+X68vnnt478GpQVZbfEJPXpyaDeqWwqRJYc7e58bDcQzt+WBNl7nqNpCJ
CzjLQRIb0WWE1U/FLbs59x3MEQ69VLu1dHjy9ohQUhaOmBRSgARuSZ3dQoaALOXFeUkl6noCLdi7
0urHoS8haaXf5O2u7F7qWAEhMd6AQPWl+XvWmhjVrp02zhiv5Mi7+5xGmrXL/X08XY2mohBBKgvG
daGLAkFAzHw9XcZpKXQ7c7GMk3NhLJdp85LPT+eXSyrLBkI4eKXmJEWcAaLOdjm96UDIBxKzlV34
Kq5fvvDCCwQtXH+FEXRi7WefFS02BvSiVXa5tN9ZgiL6t/PySBxexPeRLOITXFBCIRw0t6j7dHWh
cb6N8XfI4IyqEZqyTfmL8CH9WhiZz3QKBKLdTezaG45VHP17IcBbAkYJHCLOwXC67+BOMaaVZ9uS
ijAUr4HJFP5vpXB1ZBuyQREDsW5LTdLO8Nyp9XW0wsq4qvPXcT2cl0VibTGf848sYvjTiiuqpRlk
yX0QJIJon12V+V7LX33ztl7vz4PJ9oZ3vCO+zIlfxf4Mj6LlHPQVKNxZegPRJmcI5rVNdy5a4BSr
J1M02HJk+oGEQjzB49Uonjow6zy1M0fDOl4tRJWpli0dEjp4Ubvg/oNOn6qB7aVTZYCoM0xBhI2Z
y5jf2xwMBJPyxr+30jfPrI7n109mDUBHxkvY0XIL+sxTxBGu74z5ZEgDMPALTl1gaA92mQT2ogWZ
regqVoEJjkVnopKh1LkPXO8wdTlc2OWw5vtFByW24vrjKyXanq1cgiHllR9ewZudJnZLQOWGEU9B
nO+qKhriEaXgdxqc8PNLKVPFLaRgWPu5mJZphEeMMqvLova/jmgwNq1UlWOVKQl0BHFxMOGjFlRQ
kmnF4yTRcIoZqhiN4qVzX3zUZrpHPbuIU4VrLV/HP2AiiXMzVkvjGgBrk/RiLmu0XdILzH06ZlYd
aO76y3AYDTyNqBpFZLZqI6XYpp2SfHZyXvLd2F5Au2eWGMGa3YCSWLFtumI9DUEraYz+24mLOBvt
j1S3+oAMdtgUy7Xbsl1FzCgn6RfmfSNOHDXes0baQz4YwejMX4z2KWEWsjyYuIZxS59QKE4lCfIs
RCY+1OCYWmm2Ls4mc5KLYYDBzsZ/urVX2GvpqUTo8zeJLh8edWoC9AElsaYGE+qQpyF+HM0vfX1Y
fybL6yfEMUBqp3PKyA/NtbPfTVq3wn4WuRUueBD6LpoQVWlxqTTwAjC2mRMTiqkATK6v0s4CCnGK
e3xLWGDCUgxil6psLkdddSnICklQwfYXT9CetVlXmDK4U3jWGkFPfq7p94ZhPjm19kjE3Kz68hST
Z3foQ6dUMWdLD8kGXLByBdOmskgmGFRSXnn2Y0XixyJd9y5W9hObt0ESjFtr6isGB2FZm+IC5RpL
/p2q2iGkwvi8yRK0DCb600/1sGXzZA01hMnSn70ZefU+G9CSr2L9kZrpvzCie9IWWWX3BWDIgH6Z
tgkZ7yX5zNHdgAha4Y/+ZGQ9d7Lnx26+KIeHPDl+Ykc2EMLea02ZYIww5NBtCIBZRkaKcmWFcZQt
FviS8aaDLcaYcGFPkqqgsdkApOmuMWuh765T1cQF6dMRiR8YIE7hB369033PWlIWLiNwerx3ujwl
qRtgBgN6LG8p7ATLAyN/9KpPpEfAzv4XlduRTfwKD5fFx8wXXGwYGjCS0EEN9PkNkugzBMLTH0Wg
GMco1pN0SKTjbMKuWsx4Lky8TjIzeaPMRnXHqIrZSMwearosHVF5Hb636MfNi7M644Dzqek/0ckc
OUtx1Ool8uwhMPP385JJtOIETNBulyW6kc4Aq8pLynr4HsE8KzJl0tXbCCSoN+aZrKY+4cm9oiZm
NZ6N8qFAN2qq/Twvi8TBOZFFMGzzoJGhxb8YQ8+e0ey7d0dEoPwu6j3/ZqHmM9jLd06uUj/VEvK/
b9TPWQ1/miu+X0g3OihtqBrQYypMBP92wQk+kU04WZ5HE7CwQrYERAaVh7nNo6qMSCWHcIwoQnis
TCBHzswrVOCjh8CHIKop3RIf7UQS/vfNcqUYPdNgmiG0wT0447U37llv8PMU2GMVNgqdkK8bKAvB
X4lnkXgTjZVe2f4A690uTWQOV12mGkgkcxsg0B8I8Rayh97jNdaIWqQBnQNfv2Z2CMIWF0TKrAio
HiI96Khg5VbiL6pwcFN/0ka9AWrZ2cFg3lfVt5ZdTykLEqY4v4o1dIXza7KsGDoeyXJALD8vB09T
XeTyk/tXGP4FG51otKlpB58j4G3nzQFLdnN+qApO/A8S58NcX5w3FarVE85shlQaWysAgkAXjXfr
epfNRUizaDa/n0eSn6q/ogkHd679qq8IkEDhvFBEnPSg1hUF3rJ790QFhaPbWfUw0ow7QgvqOCMn
e+3r7yPa/Cbyvc6jxQgmFeWSSimEY4w+KNQnW5DL1F9o/F0ZRlOtm+Cu6N0ElnKG3x/99Ie2zBeg
EHsdW3t/fntUSycmfUYMRphWrtxtYqHrZw+KpSEBuSO4TdMbp45q49JW8WFJL0QwqILh1kZ56Mc4
Jy7/2IAJ9OYkyipyNBGicbV3F6X558WT7tIfpA/xzl7PSEUpkJYerUV9E7TDZ/R7gyA8ORvXpZRw
c96DCtad3jE1KVFREkmvjA2GaOu8bsh7E3tkl98czPVObpGmZuWIPnnUnCqWTGoaOCG5i7poMM0L
pkHXZrdDlyzOknFv6mWgexEbrmn2pdUO5zdHquIbJME0ED+ntLD4qR0eiB3ZZOe3KssgV4C/0giW
wUyMrFlnSDNr8BmmnWaOu9rY6e0YdHrY9DMmhYA3GrVvL0X1rZnCmSpOmOoLBEMBfj64lyOkHJqf
jvmONOf5VZTeHZtVFAzFWvprXDEuYf2SzA++jjEZdzF9YnZUDZjJ0KqKoBUK4gtpYnutY6vGhLww
ARubS8J4DecE5F9pOKnSFSoo4XA5c2+sVOe6iJCZxvfra7Z8nYpLW0VDqkISjpiJbpXZHTjSrKFq
9SrT0lAfAoe9M09xwKTWD4zAKF4FQSRCn6eXfbcuYHhFe2dIvFdtxJAI52207wZVba70dG1gxNNl
ZOWQ8BjV6v5Ab8g0XzuxIqIqVe0NhHC4Rm/SqcsfT7P3mI7/LNbxvGqrRBCOjp13Dnh5sVJGnQek
SCJCD2b8z38DEc7PYnXePPF1MiYHE8Uq9O8fzOTrfwIRb9mq7/MRT2U8zXAP5cZu1ezAzVREbIr1
El/O/WTm1sADeLr7nFrfs+RQfoJFChv+R3k9wRfuPFRietztQYN3aE8v2dSFfXNdZNc6WunOL5rU
sm2wuPptvGItM9LC7YCVtD9ijOVZu/KF5CbG2ZLd6PtR11V726m+nUeVXrYbVOHcjKPulCt/MSXz
d6t91kBzPfXOvtR1ZJUcL6iLQjVeUmERRNbJJp3i2eP3+9iC3z8N/HgHbqlAU1VyqPRDOE+uU/c6
46IZy9FjUTW/KnndVRDCaRr71SK47qAf/t5lD3X5piyxVkCIQf6u9rSFJr9X66mkd/7wYGUKwyaH
QKk4TybCTxUNW2nOHeEHaVlpkOYXRfyM4qHzeia9ccy/GMJmUMeIme4BIyuX56wag4xZ+4LFQds2
32pLVYAsVWvk48G6BcZghANOD1PX26h/MnHBuehfAK1Y4NP91GdR116m+ZGoosZSlUZ22UJVKJo9
LOE+7eO18BcXcBn5Zi2XXndMm7DyjufXULpPGxTBQthFiQB8veDgmNeolyHsNdUUEFxhPwSe0EeD
aayQAxW1p+s296XhVAmCqyW6ysiFXuwGsA0aLBqSg+WyYC1ePyHTBlCwPz01tMLUIFPpLca1A78k
jKmNPAVZVKwu0uXbQAlqvnptkbN1RRGFX9yvdRpmiXtVMkV7nlQVNiiCohvQ6SGhQHHKg2eCyfmu
Ire2qjJdMlCCF4j93SjR8jhgeWc+YOY1idBoWJI+cNLbrt2x5mVCH3Z2hUaTLL6ahoclB8nB3v/U
g8blXUlgQOEsm4KuWKDYnB0eiEeE3GTX9vLdUZkNqT5uMITVNJEpt2zEQvmjKTWjqnpzxx/jutPj
n52161SdpNLN28AJqzpoyUj6GCJZ1ld7edeNJ8e/UkYhpI6kCwZzUGAi9C/yD3pLaTc137thYeHU
vaWxQgelmr4BEFZttlIra10A9OOhqC5ByQRyk/PnVmZg8UYHeyK36UgMn24+mka11Etg8cylqR/a
dLz0bZSDrDS3L0c0ltwmBIMBDGtQTQyVbRHKxjzUDqF298MwV4PVzPZrBoPhPLjuPaqTmHFVqJ6x
shU0wTJuovPcQH+RoAgY16O1XWry42VEMRh+EnvF5DvzcH4VJZrAJ/yBMwF9vB5STaerOIBjWMs8
zEkn6AcFWUtMAvCwqaiK+EEUjPoJinBvTH7nMuoABU3td20LFtSu3IPi/nFA3NpB4Pq8UJK1w4wb
E+wTnCMGxNKnQqVjWVoe45PYabpr+uHdHFnoaEQRp5bCmIg6Ys41hnGK7r8LumTQA2DK9ZS3X+sJ
dex6f+er2DRk5fKIbXJacSgbdI5/xsYtdzOnsq0U86djr7Z3XlfkD8RJv65Fku8yk15XcXtb5M5r
gyLAYFqdmzipzICMaxewuPOPxWCrWGVk+2lgcDIv/MIIEZFAYJoM9A93GA/NCydnv1mDenT0wIW/
G2KAUhrkjoqATQrJ+X7QYo/1FnnsUuYmGB1YVSFje59exnaP/74vGIvaquryZTFajLv7iyU4U1bm
TLljAWsBJWuVXtRTHgxZSNbbcY1M834BnUCv7c4rrSGxKyeogtY6mJjeDKwEPUFVcH4W5uY3ht4M
3+PYW268MTO/6LFj/4pn5rX7ZKSYnFk6JD4mRJ/u56WskVcw9A6JTkaOvj71Uzj0A3J3rUl1DPPU
fP09HRJnN2cJDMuIumsWlIbZXsRFljyntbWUUaeN6T6LJ1sRt5WYa/Ri4USiVBBttmIBqak3s6Zx
AuTVxlA185H6RxASptZhdm/qSVEtKDuZWzDB+Z4TaK5GAYaOWMMIZq0nv3Q0Mj9QLSu/nd83FZaw
bUumFU1XAMtMHkbr2OqHuAg/A8HrVFGpbLmi7hutiXYIiuNW2v+w+g4j35UDraRSwJ3jc9jRgS12
r1O/ybO5h5Eh9nIoZhIglYBYpqrqSNYGjcIqzPTGNFOUp4nxDKOkhUF/r1bWBMtivSX1e0XLawON
eXQpf/a6G+pWHtpVcbFiZkxSZHfnF1PnGyJeRiafcYqbwXZs0Z4WJRn13uQbhtkDO0yOeSW+Nu9t
Hz0OXZljkrRtPZLeKwNCsitmZ9o3Ny8fKp06OzCkaIrNlRm27edws7Ax75Xd6tnKbelkpsGMwQfF
emuPoV5cVv7TedFlFgZy6+gjw+WEUQSnUDXa3NOhyKsQjUdoeKBJHMY13jv6UsR49QzaqEq0ShFB
UoRpqCgTxHV8iki8ei5Mjpibv0Z9NyPr3q0XjiqHooIRDHaMsbKz3gKmaG7jPGrjG5pDvVRcAXLt
xcg3pAId3EI+38vNXtG5LLKhK6owKdx8P7VNkPv5db4sTz59Tevypi9p2JHslTravi7Xo218Pb+F
Um1B5S5n03B5sdvpF0zJUE2WjatptDCJ4QW6HLDm0Gc/K1UVjdRgb5AEnw0DKTFbi1+C/WhHfvE1
TWlQMBKkePNkdD628ayIAsl8UWgn5umA+h83hCCblixTb/ILEA4xC6qCLVFPLVUhg8zSWdxtQbkY
uI8+qOSSWRjwWGMFuygvnhm6aMkand8lqQdhWYR3/mCyKBHrb1Gr6lqdBkeXJGAbumTLC/X2/Xrt
geMPEyB0N3JVrcGyYmSMt/mLKRiSJIsx48QHpoGRRw3GEcKStT8m89aM950Rrc6XtAsXGDrta2eE
JWgoGhKN1dFpjn6jcsElE77RrIp0FJqiOQ2TeFT8euCPdnzN3FwlfmBbv2J23+aBFgez8ejEwZrs
dEyy6b/YxZXZRDEaW7tLSnft/K3Mdk2+P78lMuVCVe//xqZgyJ7wntLjSutNfahCOrEpINxBHdtm
UDRhyQyRhYpHjIKHboFb6/R4+qyBk17SKrTJr3X42jouSPA8NNJ/oroSlzVIZ30LsUUE/U6BaDEM
zLbmCpXXRx/7vWZ3nqqJWnZSYOxQFoihoaDuEYz3kHkNRTNOFdaLfeHa3Y3b6BeaPiicNb7y4n0M
1lW8lkCMwilYTkWZi7JJSh+1WPNQ+1mwzjr5MoHj7rInXRWZ/UjuJ2rQy2oZiRMuVVq/nlcNqZwm
3y2kB038c/oBmNuUrQ7FB2jdMZm+kfhQqbZLZkzRmfcHgv99c3F0rbngZQeIrkpxBK5XZ5etUTIR
FL95oCncfUIi0JLgWY9VxT+ncGZXmIPXc7jJCK3Kv0mZvVuy9eE8jFSqDYxw7dIOhQtjB20HFR/4
qd2+D2rt1RmefO3YKot9+a990JMNmqAnRpIZqzUDDQ/7sfy6gkcqrZ5x96bt6+jtmoYE3i/SHcG/
GJyX87f3ew5auAvJOsR9s2A92/RgkMup36X+Ta2FVXdIysjrykNPLp22DwbrPfZ2qfUt7Y8xvctU
PPwy+4J3N2dzd2305goba3eobLU9rIGW8+rti7aJsuTFXxWPNdmJgMMGukgMl8e7QzgR/lx2i445
EJj0rR96pu+9Id0tsalQU+k1ifFv6DI2MFkKWZJTPU1sZxrmnl8SCyh0dtWc2v9oU0+LYImNPN77
GY134JIdH0q4rG441ciV4k1QpaPixpZJjOlt4MjnBAuI7Z1+iZ6P1I2LCao8733ze10FRFMVWsuO
yxZDUOACVXlduvLLIYlWNyiMC6MEaWWzB9uA84kCXjRUI/qFmWp8E4WlpaAIxWUIgfoV1wM18iCn
+ScM5xZD9DgqjcEZBUbsobUIsx/1ozGkb241fCb6s0USFBKpBldLalx35dPQ3DrjF7bekPxL9nj+
oEt3aLNogpmuvLlDRTd2KC4ek8EKSsyPtiIMWFutA7xuhVmR6hxe9HiQwZ//MA+zt0dnLHXe8GNf
efmhNO4dFVWCzF6ATfX/IX4fwM29Yyxm380dX7f5dZ1/GkOk92GlagOT+VZbFMEqGZlRmHSGICMm
Yht0CMBgcX5jZEuFCk80OWP6KgGZ4OnxtIsWIUdbhytiXttoN61QdKoKhcv8kN+RcALriiCVcDx9
hu6zAclHJEUQVzysaMes8OYx2iRg7WGsiyifd+fFkhrALaZwsTh1oTuwgrDnyRpY9fWY9GilvSLV
fl7CIbkFdwZK5s6D8rUSLjOPD8kltkkwzk+8Q7QxyXtUxeOdgOLnidOVVb/yBZnV/s1UsR/8Dimc
gtngzuXxPmRz0ScomCE7KWntTujFpDZy0+iCdLwpWIrd5DqYiPfTA8HfbH9t9SXwkxR+8r5YqqDw
/zHz9aZCiIgOFxa79t3HkRwd7yGhNSaRlpELvh1V1efHdeGf6mM6NvbfxiD0Ux0jmb+0a4VPLYdd
Nj/o1Tc83iaCNwr7dX4HPpwXEO/yiaSwywS0F+ITdPDBfTukTomJpJgX363WGBTlqpp7+uHMcBTf
5iFXWJgP+4yG99apM6Qn0Oe+Xg7N8Mx8A0Phauf534uDUZQGmOxNZJDEmN5kjnHhr/AWSJr8qBAu
W40kPA/xwTBDFs7jhbg/slS6WCBSj5pZIuqBgG77bTEfxxVU1yzQkySosxfb2Z1Hk60cIqp4xqGL
w3BFZgCzbpditXukqbL+xdaTay/tX/xExegnUQM46Lw7l6D3yhezsDomi2VV0sD7Iearuwz3Azzb
85LIIAxbRx8eN5ofnomEzZT5OFJh2lInBEfpCEujosH6cHDQ4GfhaOM9CpL8D+HpPkOjMTgCqlAv
4YLPT2Y9hon9oFlmuJqKxPKHCw1YNlQB3CAWH38qHNIsriZ/KS2smYcgwj+aHlXrHWUv55dNhuKA
/QbkGTZClz5XkM21udgzgl+NzcM37D4339CpdNPWHiYorgpj/DEaDYHALI54FD+iCE+cQnVW4lS1
C6gejM2MXk4msjEXfnOhWVe6HbJ15yBYks/fcvcKRUv/Xk487JHCs5GUAWnMKbhPwVPaTlUNIu4m
TN2D6x3xngyQ0lAAyfQQ05OggKicRu+y4CF4JsbV+guAUOAVYo75LUus+/OyyCHg7iIfaYDlVJDF
aEifWqAvxODY5NgOM3omp/b9PIZML3gVMd5eeCegg/Z0vZIU0zQwbLVGEuvNQzjL/dZjaDH510Pk
oBPYEgLNg6bjsSfA0LyYfafHallXTeffVJYboddesScSK3eCIji7SHfMpp4BpW/RtJ/1GFZg/azq
SpFvka4Z3iGc1x+xULH5ZMzs3G8mwCTO1wzTIcs46IZI2bz/sS2OL9ofHFxGp4vWOmNj5zNwynqI
tO6wsu9mc7mmRpA6GInq3zaITnRhqaIqklxNJ7iCahudXyZTzHGtcYdWtbCe/CAvvd3ErMAyHwji
BP9aC0EirNuocQC5D6Jmp5LWLM5GNmJuC2wXeMmaIBvnIDZfYlUjnmTrToD4kduYQQdF+bq5AGgw
y+rRzUzjiPRuc7X07fcCdNMKuSQr6SMthVIK20XjuFhVQDW0jOsmjMTQFi/gNYvGhNIAfVhBTuob
E0G52DIUmDIRMRQJ72P4Ft6HgErh6mBEzmkdmswBydkUTGnk1xjv0Ckiw5LTBgv/m/uZXytilDOb
5r7zXJgOxOgvvapOA0dHLsB0VRwvMongvLoYeo9pdYjdnm6av5B2mgtItODdn2EWr39vYiRKbypW
TirQBkdQjpRoljNlE2xh7B4yPQkNt4qKYd2fV3bZBelv5RHuYhb/H2lX0iSnzmx/ERFMQrBlqKG7
q+f2tFHYbhsJEDMI+PXv4Pe+71bRRBHXb2EvvHCWRCqVyjx5DkelSmI9bMrDNJ1AkrhraOSMQenc
QFt9ALNvpYUNhje76VZY/xbkM7+VMOwID0EiTZZ9gxwswvM0eR54GCMwtDQyRzsyzOL5+jJXcqhz
M8uBBWZ3RqZlMBNzPIPYN2VVL7ZehK1pHIpyyxlXrc0X8VxCRBNx0QwRQzVoyp2wKLiFXha3uv1D
iF9x34Qcr5/rS1u5mMHyjC4Q+kHEtpcOaWiNDrQQlmaJ/FGT1h2tvl+3sOqKZxYWrljpYx1LDxZo
0gd53PuT0T5DoWLDFVcXQgg4EqC+g8R9sWutyEfZQ34naNz4SafDiyW2xufmw3nxXP7zModCk4MX
qAeZgMvDWwj8sywInH1gz2zGVRWvFMUOu/TdlzyPwHVJ7RP9pYOQP5ft/vo+roUOKPCAVnhOccwl
R31uNxUjI0jUE/chQS0qVz9FFzF92ggda4HempXbsEwXtPiLI10TqQxTAJKUWPQEVHQ4FI7PxtT3
vGzfu4Yv5NZVZqyuDQUIDx/Qo5AZutzZDEqJubLtHOyS1mc7Ho4OVOS+0cy6LVtyyrvGCSabvzo1
fRZqUD5JuXGsbaXfMFkdiV1bu7KtpB8b1tv1Xf/YXcBHBxoFafHcgQJd+eVPQ/8LdUdIZARV1fiE
W75ybN/p0U1RQ3I0C7YjCtRSWtX5JEkDA4gZkp9STHz0gK33lfIr8ptUWwNtH+ph+Fm4zvH8JTi0
5rJ0A/9nKuFIqPOWhuiVYum/07LZF8ZbPgVacSpleH0n1s4xJcBt4vL3oI2+8P6Sai0651keGJVM
DpWe2UFq8eFUWJnzN6awQGRPHngTl2fZdkXDcg+LK+rp5I1oSg/6q0PVy/UVfQRvwgaFFSB50eH4
ADZCw9OR+pyVTpACpSl/61txavpfI3u3lDq6vOU+6fQAvdwXQwwRAT16qJk6tGU6YyPhX/ugYCjH
vqIPTsgSMV2XxFBiZHhqKsO3mgCEh3G1g+wEAyRv9F47vhEw184cGNihioqrE2Tsy3cMeGqFU8fw
IDP2WfeD0l1eToHYwsetLuzMzuIl41aUa26hoWzfv7XDY58fdYJxK7THvJNR7kr1F7kciBzB3DWH
afRXLg+sQJTUmOI4sC64xVFd1zTlN7WxESbXjsO5mXl7z9Jvu22TxoAqKAiGHhUt/BaDFu4WJmwt
FiP04DPNgdFcNr9xDqT0OoEzN9wzfpI1GK/pwdN3bR7xLQ3u1RWdGVt8KK7XRSOzBNebrftVdWuK
fQPKyutnbi25OV/RItKnTdwAyYYVjfVOo12QY5CQF3eteDP7v3Hwf9azVG3sMXynshimYuNr6R6G
9Kk2X6stLdLVY3RmZXE/OJ5Kh4bAiucevfLzWD4Aa96rjct/9RChpAE/wBsMo1cLb4uzPhESj73Y
ikOv+6WbAtXWz7QBiYMmdoalB+64lYiuOcRMpeVBmAbPomXEF0lhyprCIZDFR15W+UkdR+4WPdyf
EfllWnVuZpEgtgb4cjQPZjSUy9+6lPTAPDeiTaKe0PHFxmQg24GcOic+ICKdDEvD67/jSlbh6Bkx
hvjcPtMCpARG8eyaWvtp6Awxg5kajwIyXcPVRg6kk1cX9IccJ++5d+qsRMHBcF8SlnhPgwNWnl6y
5muF/wXdWCA3vmQVlHhbXsTpLtbsvkWzCfwZPm/R73qqFQpqIe6mBiSuSQUSbtPS053ig5VHSim7
2dEmc0BaO1lhU9PysWTVBIHSJKszvytbGtCBlLsKuAUZt5hzbewiz/yBd6Xnj+gL3nt1a0y+4wz5
uwZp0C+jnrbCFxQQRh/8JHhVDfaElLqp4i6wk9J0btKeWqFJY/1FVf2QnDp7dB4NLr0hAumCiiM6
mNkDiI+7ELjl2PG5jTk0OwOGCbO2OvvES2+gJy7xXAwSZdEHo5b1kcc13Q1Jj6DN3BgpT9W4Usfq
E/qmkipu/a7rs71Rt8VO2m6Z7xKvbdBtFLa6BSpy+M50nnSBGrQSUkNmmW0kDGuH8NyFFjG/ntQE
+T4cD4muWcPuO/ZMUVty09fr0etjSxAZA5pQMykxygSQpro8h02i29yY65jj8JAXB5DmJfpurN5A
SuuXyS2jR0s7XLe5egrPTC4umsHtG5prKLzUgCGXZsVRBSmf4nL6et3O6h6i74h+NGBrOPOXS/Oa
aurzDHbaoT4oYP+LKnlLLOe57NTG51rfxn9sLTvfw5hDuHeuOE/OwXB/6ONTa4tgdL/bZTRNUZNC
Kn1LC2blkTHDqtE3clBPx/zIIlID4RHXAAijFuid4uqxUKd6+Bnz72MRJGQ34sCKV5xzH1OtZtn6
hRmK9Eub/bi+zR8j+eWvMC+3GVNILms5fkWfAunIXuoxDXN9CBgPVfmZi0A0G+/Wjw4EixaZUckz
sfBy3TnBXKvgbQ5VAhKUlbazhXtUbMvMSo0XdvAgQTfZQVdz2ZhjqnfKbCpwEyrnxfag8dvz+tBy
78ax0CyWZqoCbuGR14r6KAqIY4GT2/33rjX/CmdmUMZjDSOIl/vLDGCUjRQ5vaw+Ce9XykffqrGr
2ldNfu/He4wRj9NWq2Z1i8+M2pdGdcmyuLbxUQcyHRLD+dLyblfU9kYWsHJusLi564ByOmbOlhUI
HT1CVoBMFRTsYBaU97X3KnHzywcXuhd1JJuTZFtg4Y9xYbaJzuG8pbgHF8cGyjmd19Vwn0b+qpsU
lOX3jI3AEv66fjBW9/DMzuJgMM8rxoxibXVzU2Q/WhkZ6um6ifkzXGYal0tZ+EYNCR3AVLCUtn6a
9MIfQCB+3cLWZi0cwTUbSniORaRAUyNqH1PhPlFw+GKuZsPUaiA52695P88eILJ0E3RVsJjcfdDo
u9Y4/jSAPIz5zLhTBvMb0On8+9XhRM3ofEiBQJfh0qRnVd2gXFR7zdaG5M7DKO7zXuysLV6VNVc4
s7McR1O8sUadww438lvI1kStk4VTFm/Eii0zS88est7udJjpQC7iYdyIyzos5Rbs/ONgCgRGEImo
A83YmXB3YQcQr1LoLiqgpVAT+iaK2TsTFH2jP6StJU8YukL9yq20e6GLPrLqMf/mKtnfms2sAKlq
4H+uf8jVlZ/9IvPyQ1KrtpFI4xe5rH8pmPHeUDukxct1K2seer7uxXEz8mYqR4b9peqz15ZQrcMA
avUE2AHXJyRnX9A/v25xdV0uXsooic3pxcJiXIq05CaKwEK4bJdUOrkprD5FkzHbIghfiyWYmpox
NcBOIh283ELou7VxMZvqOuuuZsWjyJ3g+mpWwz3aUrP3QOQVUueXNjhLk3bS0QmowMUf1ximP5j6
oe134G0zvEfT4X7bbcz5rEUwbB/A8Kh7Ikla2NQ0D7IKA8q/ZIh9arRBNo1HaduRk7cbX+tjdQME
LChkz1A3WFtiumjqVfUkzBytPelPWjj1sW84X2vzlKubvH67vpurCzuztihvUKnaSUpY46h3udAb
11tUHhq/2OLLWT3vuCeRa6JEi1O/CJPaVGdNPq9rJDqImtud5clQAHnZNlqQUCNU42eguIOxGk4s
ozuWjBues7ZW/ADUvwDLmr3n0nGkLEpIYuEa4niHMvmzc3kogb7XPbHxDT/WcxCoUT9FOxMCuh9w
eZObeqWYG+yiaU4okfM9k24XtiNoYb1pRJOdcPP1+pdcO+UAARq4h2ARWe3l6sreKz2hA/4bOxDc
qmXWBHGlWNSVxq/rltYi2AzPA1PBLIi5ZKfTcigReJos0F+0+i/6OKkaOscGhdxVY7vfC2dsHoiI
FYBbaE/iOYi8dGODV9Nq6mCDdTCpzNrZl6slonfiIaUohufMtyyFdu5L5flD/o2MDyJ9KO0Hx9lP
Vbu7vvbVXXZQ9YEQLOpHS4y64dLOjpWDZEn7rtmQFMIrPo833iYrJXgDmQSgw6h9UwxtLsKNUzNp
EmBJA2pyvx73RfE4JE+ORO1nz52D3tyZ5m4SdqCQZxhfUXW4vsq1L+wCXWDDnwCRW4Y7zBa5OVCR
MzDpoXfVbkbcto/EvbOSoxqET2m9cfeuRT1018AGZePoYN2X39PF1zSaDCse3O+TgYfJowSYvQER
FR3CuNkifV05oAgEePbNAQnd0UUoMKuixGxWNUO/3eq2Gm0XKnE1B62ynYjIQpFp37ZuwzZWuYIM
wNWP3g2Qa2C1BR7rcplFYnaZlLCbj7vBflDE770O88U9Hr7QVDl5JOjc3y76aGhQhAb510Ts83gV
MKKYV8VkIY7vpX0GNhZNtaA6kuaNEj/t6onH79d9Zy3Qn9mwlqimkRJGnBo2Gs9+Ms3Ol1A2GPSf
CUnvgEg4oKf+rY3Hr6hv+mZnHMt0i350xZkufsEiOKCMg9TYxS8ooAjsgS+tae7BtnPrtENIgLIb
RbIVj+YTuXhEoVn2RzwCA4EfAE5VZqXdZNhFoJXx5Ow1ouov3RSzWQJQtc8c5dunSteI3JkEMq8+
IzSO74zYTg+0LHpr12W2fpN4rtoaE1pJycDSa6EpSoDfxvP48pM7Q18MxVxgIAnZa5O7K8UWCmrV
BM4SBhBAl/FBuqd3ZDrSEcEYvFrHykTVF6iM6161cncbGLSeBSbnF8OHN343Vt7UEbwWpDyYVQwV
v7tamL7H2canXLOESt/MSYfY8AFg6hRJlpoxIrxIFKq9cVh4N6R4is2/sYMcD9QVljG3XC+/i5u5
doM7AN9F6reG/lOvqkMzINImZIunZfVI2uiJo+EIOkFUSS5tmZpV2pymM73ePVNvqMf4Oj8YWQop
lQeteHO6247cyP6NOxvg57WjeG55kV/2uVkLXiMr0ccTrU5GfjQNLSDWPeVvxnS47iRrWQGA9jNK
iOKp80F0KbF5LEe9KILSs+/swnwe+1evL6M4LnZl0vqtpU66nt65mnvTGOzrdfNrawWKFxIKdC4X
//kKZ7UH0bWkg7DcfGt7n0bCfbOwoBbtQoBN/wJnvW3jLZaq9RUjE3HmujumjRanWxtGi7MYKx5S
8jpg0FMbjXAw2jRInfjOMRQmV6C4WloBYe/S3ho7WMtUIDuFZyV65UDgLC8Ui3GD9i1OS9HcuSVy
+aOrGjSZR+C/D64Xud7eY7sMLHQJyoC7dIt8bu01aDhQYp3ZOpD4LkeDak+wpoNceqCSo4FGVAtg
gK395ogNjnbIxqPNTtA8+vdfGsBd0DH8ASYsIf1AHscVny8YzKAnd2lbS4j4tOXJk6Be78Q9Tdj3
PvXajSb+WmjCdAw4CjC6gKr98l6z6jwTZlsEdmVBpzj3qYNkF8gfHQMf11e4kiCBCQKtVfD4Age9
HHNlpV3rtMBsXE9+QhxkD067sMW70GvrIwVJ/nVra18R7wkAW2AKJdw/XYqzo9NlDDzvHp4USH1e
/khYmxA60dPIcKu9ah57Tw/6ju1itCGvm17Z0wvLi9CoFVC7UfNjpmGPiiVBmwO2lMU7i27xna5F
YZjC5TWrXcJdFzmuNk4Ye5GID+1k3djoxeLmv+NaHFplHaXS9mXJd4X7PDn8dlLOvtG3qqOri6Um
whOKlTi0i2iRT6IyeY7FTto3QMgarfHL9rlBl/n6pq5EQoyGoNcAFkAL7efFSjsXTWOcSaS5RndT
u32EUB04lfFTy9uDJodjxrbENlYgabMUFC5U9LLweFq+WeySUtD+wmYqjgR8L+TGiPd1dsDbM3cP
fAol/Uy0u9zbmckbxKJ8KOcS+tD9axZd5NV4UIBEBbe3DWXTy7u2s7yBayN+R4LqQrq3rVdKTm7N
0Iq/9bItcY7VL/qPNbIYIeiHsRJotGOnIUzQ6p9RawiHwfbLrZC3FhBQzMD+ouI2c0heLotl5qi6
bsKjX28DoCvQbOmec6O85Vb6PHj103UPWj0sCD4mRsEwR4dGy6W9Rh90gbdiERjeCBhfCVmOXdrp
vl2eQIQDJl8mnln+SbgguROv142v5LOoVP1j27y0DQFvQ6/RNAduMQZWPLkz+BZudT4Bi/cCYJPA
DKL2ATbTZf0CUl8ldxmoJDPNjVygAIg+IgsUx+srWbufgfaasXwYZZ0xK5dLIR2G3e0Wzdym9oq9
iLntT7aMn6Qbe2FPhmzPu+KUUAfGAaJpRjvxeTwiMYzJG+jV22NfyHEjmf9zUS1XD9zoH3EXzPkt
AQNyRNKQdPi4NSr5fWb4CkrWFXnHXOatrc+z7AjA9ndPOH5J6r3d1QG41Q9CPtauc0hJ6zP0ThNH
3DLX2XNTA6R+q8O3vnXEouDvQIXKXs6s9E2XxKMHL8h7iMknN136JWE+oCTgKn5L7PJoiy9GY/mm
o15Nme2SpPZrfWvaY81R4B5gycZzBMntIpTigxgiRVsuEBYGdYRtDAeAkYFMb+qNVH3dEt497p9x
xT+p5tkdjPpdlXXzEzaxzYNr8EPTZ5GT0f11l1yLWOjUovNOUAnG2PqlRw66pSUYVIWyD7AoZXMQ
6bvASLG9RVWwGkFm8DSeA+BO+lCmzEeMcbUJhqOLijEz4tD52RG9bpFIaP1b7470s9EZxkFyWt41
tDHuXKc2bu28BKme4cVbEW0OxUun9+byC4CsmARdFmgh0mxaZJaqaGq/F3eseO+032YbUdAmm/sq
32db52xtq88tLnKbkZd1482imUn+tdKDzERdeHxQ1lajf+1uOLezeOQxyfSi6WBHM7OdVgF15g2B
NjRHSG1DKYVvhI+17OLc3MKDlMXFIBQ2Mmu/TDVYAMoXJZ51LSxY4Rfe7rq/ouC59uHQNECff2au
WmYWUyITmlu4Y1ECAThT1sNQ7xugvZoIR8a5qVuzsqIYoOrdCLXqT3pZm48a8UbrpqWyR6+yNIad
k1oQ9uhQKIl39jSOT+ZY6DSwJsvKHhF9qn2pcpseBEuH76mB+YKAjLEV8SlGGIzdOL1tKq9VoYmh
0Rr8/H3Bo4Fo9U2mF1okZre1cpOB4qfTjXev1ZuD2ah0DHXpaSLseZLToBmYe0+0KgFs0HDLRyu2
9dfKNLIvRJeg49IMd0KW3+ixHtjCYBhFLNrk2EllIW8dPXC0YYoOv8Ht7nvKLOJnuhZ/N2pRhqh6
1i9WZakyHLtKRV3S6t8wu4CzbuvCwWSQjLmzI7wyb2IF2WC/LVWbBbJRhO8bCWAAQIwzq4SR2fNc
ln7wKhPEnm3WmZPvlQPwHcmQVwhNYLq/USn3wF0YJ+57AUWOYOyo9zuNS+MoLU/sUSUYQy/DMNYN
QPXgempB1udXBTbZj5tkTEIo9nUB8INQHkQ/BpFBSdNJT4J1INGAHgv5LT3WfjdEO7pBGjf1z64x
8pcCelHMJ9Xohq2reb8zgk19pgWN7yGeoSdBPGYFRiLs6c4GpXHU1ynkEwxc9rny3H2fM3PAdHt7
lG2X3ExK5UeUt8yj3qL4XQ2lEr6Zc4jc1g38SqsBnrwhZERPPCeFG5laL+IQtI05SOh6dtLNUqsP
Y27QOExNXTvJDh7rj4VZfDHrEdAXBpSgHdTjVFWhgtha8VQOCb916tGyg6qcKgztDFU1i5MVDYmG
lMe7hKvmXiOT8WLXg5gAfYYUu29ahWk8lqTPy6hTRheftLa27gZlNpGF1PcHRt2rPWg1AEst4Q9y
42GxGtTn+Q501xBHreWccV238BkJHeMExGrM3PPqZKqvqbi3Uj9PDlbxu57C0bpz3M2x9znrW8Rv
vGVQ2cGw58zevoimRd96VZMiH8B88B2mw+5J/J5C8wNML3sT5kbV79D7vq2k8JsM2He72AhFK4EP
XFlA8ANHBg7vZfcg1/RJcqcrAM0wfDPYk7tO2TiLOlgftgT4VmI6EmB0MfEXEvBl0MvKxpYjRTZQ
pA14GFCoZuCUSDHQ6JkZ6q+0ttJbzBQk5UZ0XzOMWSfMLmJsjXyg5jC0jDRGq6Gi1QHme19KB13U
w8hemSU2vGltP1FLASehCdUOxPbLVKQcFaJ0Baw0a2xUzyq7uDH0oct8sNuCOglBqwun2Ehzf+oc
tUVqs5JvoX/pAv6Cig442RfWW2tsxKRg3Yb+c6N3uL7YMRNbypcrSQAIAjGbb+MhAAjD0gwKkG7J
SyQBRhvV5AABCtzTr3TrgbiW1AMggSwVO4l3/9I7R2corTIWmPLDXn2p0J1FCW7EEFHQAokOWVQn
xq/gSToCv61s5vgjrrZvrO/6ys/iOL3LY4Pe8qb3Djx2eMRYGd9yobTIsLMepYrGSVmYtgrd0MwB
SbhZ93xrMGetFIXdArjfnAG/QP1eOoXXi5zoHYSsSwc1Aj75PMujbPrGrdw3+DeMzphZKG1jw+3X
vOHc7OIzpU0uzTqB2Y6oqJSv1jjusy0hwPm3L0IYWFVsB3CrGUCzTEHbzGrGXkdK3KM6HVv8IY27
x+vp0paJ2R3PXxFFjYMdw4SUKb4w409mK/79S2XuTKMVBNbSue58aaOudNpnDRSkXL18zhvte8yy
HTQFNjL2OY/8sFtnZhZlgE5ktdO6MAPR9DJ7KDCUwMUp8fzMi6z+s3T217duJfJhWVgSZlkdsPwu
XEBWqBlK0oDmfuRhUbQPyUSjdrBvzJaFVI4bt8mqOdBbzCOtc09tYS6ZnMrpDGTtDDVWY8oiUjkY
gACbl8VP5ZZI0kqstdF5/q+1hV9g8GLQkhHWau1hUo1vmu9NemrJjqMvk28Fo7VPh/EMDA7iBIPf
aeEhdgriTa5mMRfnl00jj+4H9TtLXj3Fwqp7H+ytxvraZoICArAmD/g3FKYuXdK2BlTL47QCxg4T
kQUr/SmzB79Lk2DkdAw6p/tx3VtWAgZqAshcMRI/50OLzyf5UHjFzM5QFACIDc5DHJO9iZzYv25n
bWVIDy281sF+/IFYyB1HKnDWgKhton66Ba2oj8EZXiM53Jr2XDeFDhqiL6gglkhai4HTYMoAm6L1
l0LXAUJ7G4HmK9lh3KrSrjmIg9Gx/zO1BNM6IkUeZQCbjuEts75XThWakxNQnL7M/S6bsN0iXVlL
XfHB/jG5cBHR5eCvGWCSQlivKt885G36ICNbSx+BPfWLebAWPa5Z4ELfZ54XKGZuIItWkoEZLAU2
fQ9JBxpJl26KBmVfJxN2OINIqgBptafVp1bTjy6A0tf9ZsvUHBDOLoJM601LmxmBqqE6uBUJNSSu
7ZBiWG/jylkLLQDiY8QC+mv4oouTYA2jV7sjQKdJn0cM6gShqRUv2qCihMrIzbRoGIqNK2jtmju3
uQhnNE4c3iewmUHPPq8t1AVfru/f2vmmYBqwUX0EpmJ5GBjQfHYzAq1YEgaexQxM9oDZuRu0uat7
94+V5TnIMYDWTwpo5KnzUKLQPonUu59BuxqF3FFs7/t4SwJt7eidLWxZ2S/a0nCmFDBrh392skeX
/TaHo2iiKXvk8sXpf13fx1U/PFvh4hZPWmHqYjbH2ckdQFMWTfWnTYr+VX84s2Jdersg6CFa8z7W
FP0KlaCMnnJr4/SuxcfznZt/xNmRKtDtMZQHI5iz9s3hYHTvtf1ExE+HRH+xaTNjHSByLuL+Yjld
0rXUKLBpPVoBid6GljhALcljn67bWXW/MzuLFSWN16EFjRVZs7t16U+31ANlJLs0874SZt+Uafo3
0eLM5CJa0FyRZJpgUrYoh7KQ8+dmBGsmGofkJ++3Wtur7ocBZQzYAZ6BXtblNxvjxs1MOgenWPOz
/r4E/qwXTyTdahSsOgcAEPMgHyjLlsdqYv1o6hKGmuwzkSct22FKOci9qEI96S++2pmpxZHKUYij
gwVTo3anp6Zvyi7KspsYtZE0vSNb3eTVs3VmbuGMlrC47tXzFurVLuXsNlZbKuIflSjAL4GCw393
b+GIUnhS2N28e+O33HkeISTOB98db1qQ+k87DOmB0jArD21ygCBc4Ig35T077eMIorZGe72+v6up
wvmvWfgoUKKghrfxa6CH1dW36OH5FDjRvon90rn1kIKZOsaNb3kebTJg/OnzLJ89AH5ALRAsGJha
XOQpmgNpKLcZwXjgml9TkJeblbrXOuQmRrofvcKf8joc6m+5l2Hkmm1pFa7bR1EGbB/IUwBnvzwx
PTqhSmiY7+gM52hZPXTLMj/v3nSn921pgWUSw76Sfbed+outb0SHta4fkLEY7Ef3fqaqW6y+sLoe
2FGsvlefVe6EzKzD0Z0J0KtPzDOPKPNG5ZDCNYYoJukXVG8j5rR3tdwUJFkLHec/ZXHMAKOFtEyL
jcg9jLbzSPd+4WWmV/Fhw93mNS2/+LmhxY63GFufh7CQqlGkv+kny4VkQOk3xavTd1Bw3FeoviRo
FvCtztFatWWWOJnHUjGTAX7Ky48NMEHaVx62O7YK3yoBFHm39CdpRAnkH9LkgY/38i+Qlxc250vp
7BqdbJysroLNCoX8KjLFaGWhk0gFuIgYvmKQQj1f3+G1a+58lXNKdGaRT6KUvQGLoKtMtNu0BA1D
4fMhsPRTkm1Vqufo8PFz/mdPMSJxaY0Z1ZiYJT4nzYsbUTSHEkB26v26vqa1++afNX1EMEw1IMvz
msahCwpWIRuBLJ54kR6WOW21MldDIsTXML6GApbrLWE1mWk4RQcRJHRqILszBbr+ROzML+mr6/wA
UjcrRl/YXwr20OUb52P9HP7X9BJj0wwaSd0Rpttq2ClzJ7sulJAFE39BpDBLSf1BMCH6fOhu0HrA
mJQJS7L4xNmuHgMzPpm68g3rJktCOgXTpijy6uE/s7k4DXSastwoYNNB6SClu0xHfRi1/mSnkVsH
pKQscrRQGN+vu8/aKMTFWhdnQvSu1mUG7OayD2rvWLf3xEFwh8jjHXCcutaGqOrxYteZPnO2zsjq
NwWMHEimWerJWtywBvp/wBsCFZ8V9VunkiehVKD4p0zbYpRaPY1nluZfcnb226HPwGkNSwXLwpLz
0MJwcKnl0fX9XFsQ6sfwHgugU3DXXpopjH4AXAcTipmGoQeaJBjnixFHc9v+lhrdxvN31RrwmlCA
wB972YZzq1oamo4BIc3EeD+zgAvlgdSqJ7BCBtcXtrZ/mBj8r6mFf1qlmYHeB6a4hkHk1GrRcsaQ
d1g6ZH/d0p8C6zJwnpta7CElOe97CVNFftuY30zv0Snvu+qOlz9TqKhO33Tjk8EOZv+5SJ9BPuVt
ybiuxdSzH/BHoezMV9CEdRq0lJH6FO9S3uju3Sws6ZqPUmx1n9aupHNTizynr5jdeMDFB81Ef6f8
U5oLv3D6sNTgOMCh9na2sb2rHxKFSoAigfj6wLmuJY6WNj3Dh8zJEZjit67kYdX/xfwG8LX/mFlk
TZbL0UOzYQZZ5G1b2LsJJsRADkD0bciArewhpqnBgOgA/oxpyMUeQpj1/z4X9VQTZcz2QqVL6F/E
9DFBVS0k9YABtr6pN/KJlRcRKNwwHOiiQ4ui4rzV534CZnwuJS8CUgjt2eokDST4njY+2Ozui+OA
piE6sbMaHqikFsdhqixWSAsPY5CGOF2oC3CEgEfom4sKRwYZIKPemLI219YFPn5U7iFWCbHTxbqq
okfFsJrBbpglsDD4nHU9KHKhSNcRcBGQA9QgImHafkq0owW2QUrjiLRi306JX8cKlSsVMkdFk0Nf
9cLwXTdDJTUF81IalrkXpGYaXg8aK5GQQCYNQXCmkUHF5PJTjAOEp4YSUMa8aaDiiWwk8bPkXbZP
1+2s+RrBwCv+YMLlgzgh7XMNVSz044d2T6A1yfgxBu4QdDl2e6A4x/8/c4uoWxj1pNNpNhe/FR73
De8+6R84e8tV72+S+q89A0BoDTAgRG6BGF+O1cqyEkOjOxheVmEGdTmv9ZPUCBsTAF+/IcepOBVb
w5hrX24m7QaoAyHpQxcxNjsy8ExhxKEOWysL8uxXPr4qfWs6biWo/yEH/4+dRUACzS+6CwaOEXEP
PWh/HJ9otm9MQVZuYh7nl9ryyCKyztIZlokXwNIb46GubQFb1Hgc7EdtAAFb74MWr2t7EMrvMGZf
lDuQLYHHdu9ulVpXPyMFVm0eb53bmPNWnMUl6dDEkePwx0lb/WdafaNkZ/YgtYRgFNgMun02bJyL
tZBxbnLhqLxlQ944+IpOUwfT5L1IS9uItqsf8GxVizjIHWtUpIcJreJ3FQFFIzhI+1qcSJp97jcZ
J9cKIDji/93FP9SAZ7toOllTui12kVbqveYPFBolGY8fUAO7Ka3uRYvdnYdCZWt/af4K5nRhfXGp
eYXXjqWH1fLmmFZRlQzALz5r3TuLP7n8rihfDDeqrdfS3sgp114EF5YXB0VoppmPLixDoSLUajD3
tPyOOMlD7RRvTZntRvWMcbe9FvdhmryM1iej3+LM29z8RS0ktZyxUCU2P63eM/YEHGPYeoFMHvo/
Qgz5hLfY52ZL4Xc1FoG5GMImgMMby6t2HGN9yG1Y5UaYty+0eWRql+Qbjrx2h4DW9j9WltyfacK6
QiOwQmzc6R1u191kHEzyzWz8Wr1ev0FWsgcUBXQMBWMQE7I3i1Mj6Jhj1B+hyHMxbpPunfLT6Gkv
tZ77GLqCcofpZ4RvdEg2jC6f6jbmjP53vr0vwqJ/I+w2wYOSE9RL72gsfCffuP7ngLoIuDMcD8MM
IPpAJrg4LeCV82IA8JAjGU8lqKXM+jj2Wy34Fe+4MLI4GEQ6krUWjEzDY4tXeuaBmAE5GNm49LcW
s/B9obkGEAWzHfcHrxVq4cx3/730EgCMAPjNb9Q/M5SXd0ReQTcTGhZwwiyws0/ox7lTNBLQi5Zb
H2d13zCuhOsdxZQPNBaeCSx1ocNUyR6m/lelXmj8Qtp//wrAgv6xMt9QZ+F6StFRyjRY0SgKpZlf
uZHDoqr7GlsVWvgbDrd2x4LC2cAwv4M7Ql+eK3S648aczVH5UMc/lFVBnfqTQ57odDBUpDqQD2z4
xcoFiAItpRiJB54GFZPLFQJ07NrZnAxmpIV4KzhsaFQA7OzeVbbYWN/aCaaIggDYIiUDlPDSFlRb
i/8h7Tx641aaNfyLCDCHLTlROdiS7A1hyzZzzvz196GB+3mGIoawz1mcjQDXdGB3ddUbZNeccKfY
DmfR0ZI++9mb2fe2Vr+PyrbkBL58UC3tErYHYlUkTMB3ZgfVUOixF3ZE1AAsCrXrCCrKDKO7kSEm
/adQ8/c9PYdIK6IplNA5UR8dBPlVgYw/ZuZaH2N5VDyhLJzp6QnOUrHKk92897TMGeoy/pHCEf9u
5pLwBlI7f64M2cVdOYu9a6D38U08jsaNPsjYM0iS5R+jxsgy2+zxnUeaPJEarJ/9ot2IStKu5G8L
dxLwBlmyJqgv7abZ7Oda31eQIsA0046luKpXD1rW2jGEMCXzkXn7cnkJlvby5LgF/5WcX7VmZ6mn
N3mbV8Tz68KOMrRevvSk47r4YAb/QFQBMQVrBGcbtEbnzQ1BLbNGmcY2FqX02sv+sJWN/LZEpnYD
OO0OG4XgwOBXMB1Lz2gDtYxJj4On4ofv1Y8VSKEhyGKt1N0XMxWHJ6Ac0vMY9LLkKG1cf+l0JTrI
aqL9KrTG+gZntd1WbaOEdk/P56imlfbGF+8Ntl4n5pMZRlq0FzK16zZ60fr+tmz16FXzBUTrdaXa
oJ4j/fJGhXqHJHnS2sNm4WbC9YV6Mf1IahJzF7PW8zGpHzCQRiP2LvOymzhVAMMYf3/QoTEC+JK+
H8pAc9A7VEUTdekopxZux3A8RPmZ2rcVfVe6lW2/cMxxmnJ+G5NMhfyBXJimfqYGEwuusKGx5gOe
bNVV2VNE7fdJ5h9Zj8sbfymzJSREOEj2sNfngCJTKMu8wMERqukvMdpz0tpSE9hx4rR9tIusL1n2
4ikvYboiJbDEzD4NPMcY9XkTibVCYBVFyQJIfSVsQutBc7/JcWsX3S5wr6xij0hsYGFe/FAab4H3
ZczuqjVuwVJ39+ynzG6XvsYOp9H5KYJQOhriWp1EfzvZaOK30KgcpTzIyY03bqCHe8iUgI1N/0Fl
EpFsLDSB/IPqmhOpDcWFc6UAkHaRxwi1e9/XbTFbOeWWsgRuUT4ZyKuTwObsWJWNWk5cfUJ6UyTr
drH8zU325rSRy104XJW4DunGqpj01FmcZcOT8CMOlJDHwKVOn/FJKuTm/JQumhDT2RdZvZWteKPp
j7n8KMv9xu+vKnULcODyvl64QM5iThfhSUzVQORcNcFtCnBuxhie//Bt6hRocQxxDAg/oJvLERd3
0ekwZ3drP3Reb6hTyHIrZrtM3SfjfkJKSMYhl2o7yI+Wd0s1uC5wD3nMrZfLP2B5yJO0AjuIJ/Ns
cXlg5HEbQ4AUxds821T1k1nTPR+3IEZSjuzL0Zbe5czw/8LNH1VRUES5K7Gqoeg7inzIrLuhPTaF
IyT4AUPjc/WXXDzQcE70H32prsVf3lV/4s8+2gy1BejqDNcbj5gJqcFrDsdOdIbgs68ceryYvXAl
5tJ9czrkWZbQBdwN8jTDsvzotz/F8U5tfl2e1qUb4DTELKnO2zYee5FZ9eHkZ6CoRGmnAYKwkgPu
WeW0sis3wELqgxExlGhIQOg3zhFiQidZ3agAih+tK7iLYmvaVvk9cPfG6pothaK2ii4RIGPlg++Y
VSaqO3hd7vTC1yzdaCNYqmirwJbrxzXg20KmC2l90rCGt4Puxmx7qLVmojDdQ5tI6MunN7zHt2H4
3haHywu2dKaiL079hLONx8k8CZFaUXcRK+AeazRsj1NDhSqmxioa9VWN8dlQidwovSWmN7pgwtRN
wqaLN4XXJyuNksXpPfkl0wFxcuahsquKrSJiT+73j9X4ngVvNciAIaI3Oq5dmovza6EbhvqaipT9
bH5NTfFKxBpABo0Yq7iGoG5Qn37LLONNiAEMXZ7lhWikReh9QMlDDGguaCUGyNeYWVggBJm8mnnd
HuTALGFB59Fj6w7l8XK4hQ8dJLwBBZDDVPvg9+R7bWAWFrwNMRxNuyki0FySjEVjra5pTi6NjGYd
zvIa4gcYhp4vWoDnqoWdUOFISr73y3Sbtu2xD4xD3VQrKddUcpjdw0AaIBvwascdb95OabqOpmNF
KDOsD4nR731jTZBvaeKghND45MOTPuizuL4gFrqCO21Y80zGzuQHjlYYqIzGz8srtPTZoROB2ykH
CtSFeSpTUHTL87IrwL6AfBabawAVW6t1j7lo7MW6vIvkAlfNfCe55o+V2NPenk+kgcAsiT/WxtRd
zteMrk0T+sZYOLI7bGt33GZ1jMxYu9OL8rbTfe75yk4E5M0SbZ8OfrhSDVn40KdFpHgFHBTtvtlN
XzZpDaFeLJy80+GF9AOCAV17R5vH36qhkNii0Ujby4NeWtmTmPPrHnEMNmUrFVxMmCoZX0UeQ2mM
PPTlMEufw6RtK08aHbCLZmdYAoVPMFx5YkxZe7Hr3wtJO2hjedAVaXc51NLTB38aLiOT84tMZv7p
lVasjhrluKyTnRQ4pdqqGw90J9T+TSQCbW2KTdK+RGQVbevt/2P42VDNHrSYVxC+anpjiw41hI6g
23W5CrYkEAaHw/y+94TBLkLvu6GFN65Zfl/5EQtZFLxCBTNJ0BFU5mfHOGTGEZiCVjhwPh50fKep
rfQ7yy2+SYN8FbrKvgG83fiWZ3N8rCTpS4sNkWCSPQHDB7v2/DtKzXIwS8soHN5Ft13VP6GS+iR4
4lsxWl8uD3Rp+56E+n2cnNyNw5CbYFlMQtU5nOohTe7DVvcdvVTXarFLx6xJmxMAAPOK4tn5qOSh
NhXw/VweFER50n3pVO398mh+FwLmJ5AFHsIAsjqZ+c6WLUHPcBwiOZ+c1Ap1IxbX4/CjiQ5xrNhp
9ebX+rXufR7yo9s/F9KP0MqdIr4V8l0yHox0rw6AMbe5t8dVq1NWLs+Pq4qdN086SiYmmuNz8ceq
1zw1a2F8S7DncOVqEs8Z5PfQero8CYtxcKLE+32SmpybrfRWq7T0BFHywYldoykRdjSv0NBbNRdY
jMSQ4JL99v2dnfe+kJduF+DvB28d88IntHkG975Pvl0e0MeNA1Xod4V7Ah4g+3O+cawe70zTpc5U
d7GOFXSNloXrrlHZlwbDl0Ax/beU7TxfrRpBq0qfF0ab9/E1aalwm5UyHF9wjt7QVSt9kI8f3lTF
pcUGSXSqrs52quSiXzK6lBxKwyV/avZaYzh6tqYftTR3aGdPap8KvNQ5bRndFCWKUx7fvXFI3B9y
/HZ5babD+PyDYxgQyxkLbB2y2/O1wfC0HfQEonKiIcxouwlCEP41YmZ2qB7V5uflaMuj+RNt+vvJ
aSVJbqDEEdGCTtuOIpKtsbG5HGI6Wz8MCHkLS1I1+irzr7SwlMEbM95HYqPcCbG5lbIvVv9kyC/y
2CBf0vAELNbU0y4H/YBBV2Kz0LWaB2AnHKpm52v7AXGhPtkHOmAUyo75GktoYftNxrjcbehEU2+f
ftHJTJq9H1ptr1B7qgpMFnbCKG6iVa+phSiAvaCH6OrEWrBmm9ztu2zwGtLeWEs2etZD5hWoS4SO
PISvQ6h/arMXTYg3kfsIw+UdZ/tryCKlpWwK1LcuL6wkf1zZsx8z/f1kyFVHVdydcnDLehRwiMtr
lI6DTcQVaNfma9pk1y0QDmsUtnF32/fDyjG2MBk8CKknc/nBFJwzdeQeweUw6wvEAs1PvNs85PTb
yomqeC2D+5gHyyq9Ttq4yGUjyj2b9iyXgoC2XOlkA5Z4LV6pdj6KD4XhvWt6cx8VkbGCJFj4MIFY
ohwAxJn+zbwVoNVYaSIJVbKBxxuQa9d1Wmwvr9/C9KFPAFgbnhXf5fxh0wVaYIayjLZh9ikfnuJ0
P/w9rmQSWeSrQLIIPdb5tz9qZlS4kVY6iBFsegRMkNVFENn7e1dZ4tAFnzBuKE3OZyto4tbrYuIU
aIijYe4qhyI4msLu8owt3GjTM1DnepkEBOddkzLlQQrNsXQ84UZPn+TiMGKQuMb3WFoXvmzcEEWS
LnRyzz8rC928vjDUkm+7geBnHpra2gWd+teVDuaMrTyB5aCHGrOLJvLUhI4gc5aMmGo8Gm5hw+M1
qZH9w6SdxJldMUOCGnfmE8dNlJ0/eQ8Y+mckwlI7G1bqDgun/tmQppk9OZCCSFNCsyHUgKyAjkFt
p1mbrEAnW2pfSv09LrG2XhM4WqhPn0/ktGtOogp1qoxtSdQR1A8ae5b8c5AQLOMgymxDPaKTxyO5
rmWQ9EeEyi5P78JBAXAA6zdAnlN7bXY0lVZVpmHqlvRTQgecDgjpv19AiJgG/UjuHOmDzXFCXUPv
p4ZVih3KACzO+BLGz8G4kicsDYSUBz6MYvJYnmtDtHLU5FkaVE5Q1BCBnI407vJULXxYJG5/Isze
wbhCjEgAEiG3jloV20IF2O1fRsGRylE0+ZqKs81QKLnSoY9aOXGLxTBtLmnNTHPhLuK8/hNhdjwI
fSP2RU6EznoI4q2QoooHWtm1U2Wl0bQUCeYLBUpE30HQTSt2srGVvmdbI63pDMl1WVN/Ion4kQWb
2j1cXpi1QLOFqZvED8qMQBY7rJMw0eQ5S18JlMJa+3OBZAPLWjYoQajT3afNYtHAR4q4Kypc9jrs
296K7E4XUCt814YNys51966q72N1x2td0UobCHhjruzDpZ1+8hP0qVRyMq9FUjbiMPATRnDmrf6o
Ziv1+YV7Cs0Eevs6qcOEhj4PIIhZGmERXTm1JNsdaUvp2rJU2rDxLy/cwoF7GmjeWjeFoWoik5GI
A5BvNOyv1eBqeh3zMtbUneKvlCPW4snnA8syQWo9nXhNeEjzTamSgu0SzZEEO09+GWubZenAOJnH
+RVpauCltJp5HDF2ECGdf/fqh8szuBZi+vvJXqhqpVIxW2ep0ODuXxLpLl5DXizvhgnQTXVL4g12
HqIrwihIA0YxYQ2Km8bb+sq+X7MgWtzUKn0wiDpAqeYWCnSgDGFsGEgfiiCnE9taa8QuREArDA0L
smKQK3P0WhSVblzIQ+HoJOA2IJ0NAuLVSlY0ff6z1yqtNci26Plw6c3fFKoRjXVoqQXmdeVG0Pdl
9EZbYcQLMW/u/TWE6NKQqCrxqDDpLnzAFRWxqo+lTwVPj8XxWa+Lz4NvlX9fGKEM8yfI7MSDepFi
REXxswtKG8+Eq1pXuTD0w+WdvDBzE+RCmjoyU6tkdugUoSuFKebSDkQ3f1e0BmAbfAjtNM3ui9Iy
n1y1KD4FcaGtBF44FCjK4XrD44wXmjb7hOrWdxsTyIUTiEfP3DbWQ6nvpfC2iL5WNYogj5fHuXBZ
nYWb3fCqx/ANdaLZDfq2EbeRkG/DoiTb2+AWsrIdFzYIXh2Q0XTgrxQWZmPzVCtvEqsltyyObRI5
MaiSy8NZOB3OIsyGY8SxhjdZz3ByACRp5FThk5rcZlW/uRxoad5OhzL9/eSk8zsEUDE9J1EVH6su
s1MPW/niWsrQYYbNdznY2qhmez7XsefNxK50mlEo7hM/6reNUHiP+Wg9imktr4xt4RTnA5u6SNic
TSfg+dgGLObyQSNcaz2mybEMfljtyk5Ymr5JcE+lXYwIwRzM2RZRnwzyWDoVrraa3TWHLgJr9Nz+
PUsDhsZJoNlYXNkF1BkRyAwPmMKE4oPRbtRmM/hPfruSqCxt7z+xyJjP581s2hAgIrHq/jnorsx/
KHHQcEJGiltvYvfN8oXB8/tebxSOBq+kV/kawoEXhZVSzUJ7D44Jvjp8otRqPkildbVfjKTsfELe
xu03cZVsPN2uxBe5fqvjrdnfgMIarV+Xt/jSnjuJOs+9EjTM5Goam5n9yGPtVS7lrVmlb/8tyux5
2WWxlScdYyON3EdQJJI4u1LMNT3EpcsDOvHUaKLNRLf9fCO4Voq4kMpgDPFXFh+65GnMIrst7bFj
Ir9fHtPvXGR2yQN7/RNtdubJvopDWUA02sP616GJtOvIiPG3SDR3BIevKIiQj+VDLXmao6VVdmMA
3TwCAKi2ohAHDibl1dEPE33TlbW5raP8x+WfuLi4wCZ/l5Mn/5nz+VCCWK07S+cXJg9ddBdDJxaf
/iEE8ka4emgUmeYhWjP2zChhErQRO+I2gn9f5Xbiuivpx++8bD7bk4wblp/kB1TnzscSZEo6JPrA
HRbJ27Z+bXgfNL68CUNr1xXvsmHZRds4fQ40RWxva2VQ7a4Yd1XzZTQfYr88CpJ6RfHhXhPdTW6t
eb8uHUKnv085/32db8iFG8K7zaLXWr1N1oBbS3v79N+f4p9cfJkaqpGqcsjJHEJKchzrdmP4V2H4
4LbA7VZqYEs75zTa7EvChkEIZXAMULS+DuVUHHjR1gCgS7fraYzZ96M35tgVOTOGylsYfVJ46UUb
eVjZoAvIG5lGKPD0SX6SBvRsYTyU9vskZiij/NJ5BrzMYwm8NTOOaG/o1ZVKTbRYe5Atje006Gy1
KkspTFdjt3bt5zj6pMW8lm7/gbfH0EhZJx1p0v45qC0wmjZBtJ8oebQNigSeW/sypn9vf3keZnb/
mYnpilHBQmEgNWYba8D6ZRzR2RpsfChtVVm5z5eX7GRcsyWDNVt14u+dMdR4QoJ0AU3Cq+AmUcJN
NxmOxMh+Z0ClrWJNL2Jp55/O6WzlZB9kuyIyp674GDRfomZf9leXz8ylJOw0xOzjEmQjG8VIIp/o
46fWlO0Bz/rKKD+V8CXoDKwU4JZOJqDPU7cPgY8POLpiFLSgcgmnx8LPIey+pxiTXB7R4qQpvNcQ
2ID9O8c2dJ7b4q3C/R4U5muAmp6U6bemr62EWSqSQ937E2e2EyVIfEUZE8dPgs9V8TlorKM+xEgs
DI4yvPajsJfb5rkKuq3XTbaAgWMO8efLg116KZ7+iNnuVI1ECjpxuvIG5b5xffysqm0YqzeC7l3R
JNlq+FlkhL8cdm2OZxuzjWQNxW/CRqViU/GxcwkYln68HGVtcLO9qQRZDcKTKGXsmAyj/6zgzq4A
IPkWR9cubeDL8RYPypMVnV0CYqZHhW9M8dSt726AOKXWK1Svf4gC5YqtOUnNzI2X09gXcUrn1Zgq
N2K/17xN19wq0kqWu5jCwy8FZ0lbj6rpLN8KPANO4jSYIHspVdkOrspfhr4x5HuEDox407ffhjXv
2MXD5CTmlDec5AVeXSnGkBMTd6Yo/NVrjd0Nr1Z4V6/qHC6lIHg8gzKGcwgWYzY8pL0NysF8fZp5
W6a3jX9bqvd1/qKMjyAR/37FTmPNhtXIwjg0GbHU2Ld9fZu7GxUfLqFb2e9rY5q+h5PpQ2QpyHSs
qBy/ibdZb2Kt9CPQZWQLanj2ikOWsv1PI5sjUzFLaYrSm2Yxv8+8n0b7OUD3xxJXJnBpX0x9f3Bg
yOpzmZ4PDJNdsRMM+omagc5nfKd3VyMKrG59Lef7yyNaOplOQ83WqlfjPmt0QuEQ5WbfROOoeT//
W4jZMqUZKFNez2Q6EmowwYOQvxf934N5J1DG/6Zs/ha2KjVKXGnac0GjbkMRhVipwh8goHV5L1mu
6Fwe1OLeA2hA5QwyLxWM8yXS69wEyTY9z3r5ZYTr6ox6vym74VqMU4gYyiscz5WYS+ct6hyki7Ti
pgr7eUxL9SWv7Gj0Jhk6dNOJXuPtsInV58tjW44DfF+h9wcWbTY2D+0lFYJE6Vhpd8SiPcS90xI8
Jx9WNt/0D83fhYA3yYAh6kzosPMBgWgIq2pkEov2W5UDEFSgXO/7aIsgkpJupTWL3sXv6iTe7MJK
8tTr5J548njIOluRN179xZBu0/yv0cZ0JyQEHybDWgO/mfOByYkgxXUQVk4mkRxuu/rWxRRMPv7t
OhEF3QCZ1JDq8ByTlKiRJg9jjNt5CAntBhRu2W+Etafex0kD90RJf7K0p6w/t/mQVSuEf6/Szy43
mBhj/JXkqGI+5Gs8yo9H0Xmg2ep0pueDiFHoHynvSJUnvJGr75dnbCkEMGmVCi31zQ+8RckEai+0
ZsWWvqmkX3r7nq3p96yEmLNre6uJankkhDwcQ+2oiHv8dS+PYsoWzz+baSEmFD3FFBDZ04qd3Hu5
UAxiLZmUygJsOmpa8162UrJZGsVpiNm14Cmh2I8g5gGfIZ6VewekWbZFk/71a4qRKKJIYQgBDOkD
1FWJ6zqrOdGyTvsW+QnJMWShW8BCT11Xm7tUk1d2wMcjh4iqAuiZRqIKle587tQBTXGUJ8kZABrE
3t1o6fu2hd119H3Frks7WesWfTxNzyIqswq3WyAn3rTTDQu7PSu2fRF8xYHxZtTbNYLXx0uJUKgA
IrdB4ZAi/fng5MaMAne6lBBvuY68+klPKOoJhf6p79ynRmw3mT58vrwZF8j150FnW6USC7RYRW4L
wxsf2hx5hsR8N8PRsYyvg2FgWxnshtKMAXsJj3pW3WGgsheNz2Lsbiy1vUo1Y5dH3sqrYXEDn0zF
bJ0LYESum/CrpHrcuU151wMFzvxiZfSLM87ZSClZ4VaeU+pUM2gas+c7Sfqveq3aKkYO+G8i5jH2
h8oQ7MuTvXQW80iZyuMw3D9IXtciooihyaji5EutpDtTKh6T8VfaKtcw31fSjcWxnQSTz3dTYeme
QROXakqFiU0aHaLqKFqYplxX9VEy17RKFlfsJJxyHq70ykArS6ZydF27a/HO0USnD9Z6NWujmj3F
G0EXhdblG+lryxaUb36wEcRvUvjamteG8OPyei1++ydjmsZ8clK32NJbAdUheCOy3Qfypqh/eH16
jKn3/bdIs8uzEtIyEKdUSk9/ZRGtTtmOqk+p+feAGL52ThbAqTBhcOU6HxHkSNUIJYuUTVFtard3
dR/bfhUdLg9n8Yo7CTNbJYidZFU5F0NeR+LGzQLpgOaBsr0cZXkv/BnMbHnSQBUrs2EwenUDcW+n
GG9td8zrvS44hfnlcrDlvYBgPaAhfJrFWfau9elouQL7G31lR2jIbvTKVgrD9tO/lwVmkdCuMqeG
y5Qbni9SofeS4urMnhygSqs/KcWr0QuIPD1FqeRI+creWzqVeO/DbIRzA6xuPo3KSFfPJ9tNS82O
yrsSq44sfxzat3JNonFpEkFEK1D4oBV98G5P1WYww5SUN/Mga7alJ9/Lchjs01x7QESr/nR5zZa2
4dSQRMQK3X/w6+cTOcFm1KT2Jl2WcJvI3t3g9bvLIRYmDzwTgwFCjNXWfK0yzSvNMQSSagmPQXsb
Kmh45Bud6oUZrGz3hRrXxDHn0QB3hF71/L1VZtxkWc5C+SH6q+O7lQsb/BftPBh2AVUMQ0GxWOwG
amDjU6qtAcSAaDFfs8wV6iX0LFgbKAnPmx5hZiaDFkVAL2Wa/VoY+l8Mb4i2Ut2JI65zUfQpdYVu
KypedhQCJXmvM1N3WnSgnxHqEj9hYzHeeQNd2CgV6p0ZBhpPH1O46ZSyvWtqqYNioGXsiFyJinco
/NVbFPeKo1VS/gam3/SdXsoFtG+y/rsoCNpTVZjGXRlbLoqUiX8AXtj/DBo9Ue56V0Xj2JjytHgU
9V96X2fVRol9+ZiPvbDtvDE+jqJvJCh0Rkg9qpEf3mg5NSmbvpUm2lpby8Nm6AfdAHWgpp0d6Zkl
79FFV2F2jYnqb0Mpx9i1Eo0KmG3nd9sYn5mt4brtr7bprcr2jdAPHCtsLMVxMUk5DpLSX4eSkNxU
cdJ9MqMxf6mE4jP87QdCtYc+Sw2A2uI4tnZtWGhD+nIyeU3Jyi5ou/hrY9SmM0p5/NRQ7D54lSVB
Y5DRjUx7yv8ACoIy36p61LVAf0V9r2qxstVDMTxKcSpvY4lXrY7l5BUfjYCOQFkdhbItrrS2NY8D
MIyWulXvb+tWaOr3yG0k7woFvxicZpKbGNbrQbYt1NJQrjq/l506yhLLVnqUip0kLvEnoQmcP6tl
ED7JKbR7ZazaT0leIqcjWNaub13QAYWhN7apVuLXfggRE2rw4NA3quUBCpRCN9xB/4a0WeSt99yM
VW0+x3HfDE4Ls+Y17erkkKtIZzv6mEQ7hJiGH6Lhgakp4ftvEyFqP+M2ZMkbKXX1bD8WKjHlUvNf
cUwszCvVK6xPJN3JYUBBQXbtpHCV2xEBMctGSAzeRio19U0v50Z6RRdHVTHykcVtWoh+ZmcWXUZb
STGFt7PUMmCvBnnON9hl7a5JU/UlSLzIxU0rTa+ERBQPBTO1q0mzf5RxrvJWimQjtSPP/aS1irRp
EXO5bZS639HPlq8qPy0OrlBbN0oXBzJRvQgHD7H2DnXchU9oMI9HoOrUusc+kLaZi4y52o+eXeZW
i/yUpnXeJo+N9oh/PJYAfdBLm2JUpF9K0CJ4U7UB6VMr966te717owhC/CwaWffTGptgO1hj9Dh0
WX0Agi39RKgt7+w+NMfrKA3dTeJpymNRSYITJEhJ2Aqj3WlFG4EdFbzyK6rVgWwbSe59kcOQImge
5Gb34KZpcgUMVKAwKtbxo9pV1nMtF95DAsjgSzdUg7ETI8Xaj53spofREKobX4oNLngt8LZJHemP
bR7jdt2ZQizd1GKcP2lQOK5lQQ9/ZRrJod2NFvVjVa26remljWXrkdl2z3WXxk4YFvWVPhrDRkuS
cBtBExrWDuqFaw4HKGQXJpU0nJJnWVZnGYlmVgkHQpOKG2FEz7pPnMGwNqA48AsKP2vFTxWjUtvn
yGzs6Or74GWbNLvVxP775QtqgeTH0/zkx8xysUoU88qLpjs39tAt+JSkySY0vva9shkb71dWvBee
duO7pJs10lPV2qt28do6/QGz/CLGkd1M+6nO1YVXYdpsmiLdpJUMzlTFx0g6qGq91WN/k9AHQKPn
dWUCplt+fmsxfkoUk3AxMornWYAgFCEQFW4tvfwe+erGr/ydklZfm/g1w1nFLttsW+uZt4lz37by
fiUJWdwMVCoMUl7effMCHHgzXLgMcNWgg+81t/nOp3LVplcprY6VkS7dz6Cv/hdq+ikn75VMwOqg
bgCKC3mxCaytGBbbDBYORrFD+6IH+96/auSVXH8hC4cuO72ekd3B7mE2vZEYqy51YNJHLj9t7F5w
yTuMo4g4VGo4eRk9CWu80aWkC04Lqirwt9HBm+V1vicIY9wQMqgCp8OL2ZN9FPmObuzUa5YqCzmk
hGEUZUeJV4syl6RvU79Sc2Ug6VLea6+zjTXC0dL+OA0wze/JonEMykVmEqCpiwBioprcpZ37FuNz
z2swLjaXN8n0tc2/BgWSHaqRv0vbs+UCzsG9DWLMSdvnsnvxw1dPXykLLk7ZnxBzeow/CEMudITo
lX6j99WmKvf/aRDzxD51R7XTZSI05XezPTTG539obmAkMTlz0AigvzGXfFGAbgxRJPF2CHzQPfiI
ZEVlC5L0lsr5TevXj6OPtXTRrbXClr4nZZIcw0AQ2tac1RspMaRvUa6ctpJQD/guJlsSNcEft1X8
qRdXsK9Luw+Sm4VXGKpk7PDz3YePXVMp01UVSZ+KbBuP3wXjmjzl8notRcHpRkKSi++VGsN5lMbn
gSmSAzphel/B7nR7u1C40v8e0qCAFf4TZ/YtablVd0EkMhrEn8XMOFRjfJORMsapuNIjWtrk2MOb
ZD/TlzTvIPZCiQ+szzJx/d/E5niDyMrh8qwtfarIM3JvTM9zHrDnsza0osrVTetGaAwPnllqbIo+
cJ1UpmP0D6GmrU79GYmd+SHeWWUUx4Y1JQmVHfRXafoTx6rLMRZnDJb6ZL4Hb12b/n5y0A1S3BRW
KDCc/iESNduVV8Bri/N1EmA2X57vBW09uJXj0T6GSGWrRWfHa74EC+qdfCzwQ8EW8z961ufj0IOg
8LNInzhsYnGo0ohKjVYPw0bwQ+HoZ119E44FVdBc0RLJ8Uw1fB4LsfqcddinuInUHzJlTG/zEqn8
7d/P8elvm30A9WiWyAqyZcq0Ba7aHzOhW/mWFyCC0/ixV5oUi2jbz26QQgwDpTNRu41GlVeh8iwV
XzrZP0T48OUp/abkZ56Lj63mr6SySxvoJPDc1wQMtFkFAxPvhtKuM/xdKq15jE2/fX47noaQz9e2
HjNfynUNwmAqvtS5fPDcaj8avpMbqmdHhYfesv5Q5eqXy+u2tHVP485eDLFSYqcmMrREeCji74Vw
ZeSfL4dYOoOBq06WtHi1Ysl1PjR8E3rTcFk2mE8Gj0ztXgctIr5djrK4RidRZhuwQWUjygaidMEP
Mz82a4CXxX+fW5mjdwJV/n5snBwio55yUmZ84638InQ3kbiyuxcXQkcKlFY5fKZ5gbwEt2P0Mv3f
psTaTujtoXhsR3Gl5LocxTBQnuXa5fVxvhZd53M+dIxiqJ6yblsMD2W0crEvhqBGyNVBsodg93kI
TzLrtu44bYvhd/pyB0Ie3avqX3bVSZjZeptjwr9rMJIiPGpqBP3goOovYrLS0F7cvCdhZhNmxSLV
jMQDMDMckvwmMo6NgIePc3nzTj/2w9f/J4o66/V2VpCOsUcU2XDG8EYsvyKmZElHs99Ka6rIiyMC
y8d/2NiAnzlfH3Qo9V6pgtoJpZtghKUSRsew/AEZcQWDvFgAwH7v/yPNR6VRKDI5tBnV4DT5ztSv
tfxVGl799BilGWnSsQ4fE+yavbWe4OJ8nkSenaYtpQavTiM4nD4QgaekvlGal765S8Kbvvh71B3X
Eppbk9YnqLv5lxvD6tRTgJKgWO9LPJLFh7KzBQy41+7YxS9rymMnEQLKCdPfT44gkoowCV1WLkCe
vFIlu7O+t/7x8lZcPOdOgkzb5yRIpJd1Y4UsmqC5ttQ/UTO6HGD6/ud7feoxIR8jTgi42Rs6ytsE
UWzWZuTtXA++M3rxbdZbjpdX+9QoV96ES9v9NNxsK3i1AuIuJ1wTunaserum/C0yuAY3XhvWbHFE
s6yxsySOZX5L/Ct4V0NMOfbQhLvL87e0C04HNFsgq+m0rq4JpNEWRv4s8/dytyYjviB2oaAkNLG/
p4rzR1hzlTQIQU/Ha7r1BCxV4msvfi3VI0KGTXgt+k+CaiPNFqg3ofwpSh3XX0mqlyb09BfMDnjR
hV7V1fyCOrmPh2cqmzbVdYpBthUG/3At0lzgw4KHSc1llgUZYpSMZs/5Gwz3svCjSHbKWjlnadlO
Q0zf3cl3JZRVKwtTiCGTHtMQV17d3dXo513eHYtFz9M4s30Y4XqTNylxamtvxd8aYQu708t+KRr8
uHTjD05i3fdrZtwLBy7bRJFxFENZ84M3xIiZKAkBUaWysCXpe9ugLoz+oPTcu7QFm5VvYOGjPgs3
+6jbLIhjGlnUSLzyoUjTjVqHuxb0JxnUyoQunIdnoWZbYyQlMzt9SmfaZFvW0ZVX6dvLa7Y2mtnW
KFvBUIaaEG1yP0qvg/Rsjs/pP+RlDAQRbxPvDpZqdu8XnWrp2cg11Xf/R9qVbbeNK9sv4lqch1dw
kGTJ85i8cLXtmDMJzsPX3w33PR0J4hFW5yS2k3TSLgyFqkKhau9HPA4Yya7sBNuydkM7lsHXrCkg
oSo7Cg8127mH0l/PiQoCWPofnVURNar9DuBPIPMBxtp8f3kR127HJ7I5vzKDqcMxRsiW9beU+mN2
ldNtlbwstd/Gz5Gx7bTHud6N1NPle80UWJAVa3UindPITIt1vZ6wukWku7H82YB6NosjElbyS0VF
wCwiabxSOnmcZyyGA2SFov3SB3BtlwORiz2elwXrykbO+WtctxHEsF5KHfXCp4ZLS6k62CFmZsz1
jVFLBxkprrGL7uo0Rror/FGVeP3ulIcxC29tPQFfwtvlIayYzpMRcJ6gKmzJUTLMNp3wYmLbo4KH
t0YBblAt6jZbXdijyXKHBJA+RS+XmGyfGPtYigKqG1eaM5BMzdGA9vknE0NSHB4WaPd85ChHS5yX
QPJ2jXoHmMOlwmPq5rKI9Qn9FsHZljwBX7o0QYSCl+rJIjRbkGI4ZMMmzV4ui1r1AaxGA43aDIad
U0oZD+FJY0DUnG/BwShre1DS6aqflA/UrAXnbf24A+0N9S+M24/HM4US1KMq5zBn4CVuUfZXmezF
fiHpPFznRksMlIyqZuSbSeTmikoqMGj3xgeqaQQR8+oSH42EO/pxrEztMrAIE7WcI9hzSnTRoZOo
8cZYYGBForjdlNXR6cwYk5YscBmaqMnqMq9pepIOvwCTIlrjlWc9FfwB/6wxF0vQFHDkBoW4WXqd
wEXao42aYRdHAAN6csw7dCqQRIS8seoNbSA1gUodeRa+2EhaVLOvGggN+4zMyFPYJr1H34BSiaB+
V+3KkSQ2kqOQzDBqNLbpkBQh/5WgOWGQiGwJ7h/rQgDuAr5uG6VLnEVJ7LbLDLno3LFDeGLTIG3t
IJZFrBbrq/aPGN7zZu0kLZkFMRMa6yWvDO+AKjQ6gtyOSArnY210o8ZTXmLFsq0xf3XOXVp6kfPv
iS0RSTJAnL/XTONOlI26l1lBJ4wL19Pt5Db5kIayfi2z9JcyaLF/2W6JJsXZrSLvbCcLsXRh9mXO
vpM8ASEgj4LLUtjRPHOjDh68WN8+agK4s2RYre3EM+7VeRRrvk7NyNPn5I9CySMpbK5HKp1MTowi
FdiiBDxJuMJtVHBbhSCEQ6HS5fmsWntHxy2evYSjm+RUUpUXiaYwq2da4BVS8VQEmNa/OqiGcyuh
OPp/k8aFAIvex8g0QSOmpttr4dCSmraAUh4UFPNpMsgeRzMhheNUAhu4qhxH0+SOb5/pqO5g2Ypm
fqQF+gJR1FMum1zV3MszZN+I1w/AGIGUAZ4TTRjceurW0HdlgqNV2qiL6sBTWyVkViU/QwZQXlqv
sB131PLtZbFr2wjkPbTwo7QSCMic8teJHgGVAMrfTTdO4cbNY6TsouI9pjNpUhFN5eoF4Vgc58Aq
AGgN8gBxVgz8M+PGKlNSydtQuzPG5yQJit4tsz/QnWOZ3MkbKMAu8xwyow7cw/qubHIyGTcIDWTr
3hZVCKxdwFWGv28xtEETRuz0YEwTetFto0IiKHlGJ4LWbVoJ+c6IpNqBoVgD3XCyPSsSPd9/E86e
a9BvwfzZH+vQlCgED2HJUsip/VdFn2vcKyWQC9o1zocm7eYuI71JUUraeJXRb4ZC24C6mDhOH4Q0
9eRSC0xJBBnNJn1pbJx2d3UblZoE7V6QG1XDh9J8SyfBCVoLjlAyAdYolE/gnZeT0TTgjG1myJBi
9GPNTimRNh4HvF/nvY+CuBuwzo4CzBxl9fwcCeUM01BYizxFFCGSVT2n07ix4t6jKNhNkipAW6I7
6CiZrn9QOdmnxpeWLde68pzLEtEAjlYCOlbXlkMTlpvL53pdDY8Gxhku2Yz6aQBgnatNwKKVXtV+
OwybfP7QjYSUwMqg1xbKwfrdZbmrGw3yLgYaCuo1vuCiTHEJRmUy1mMqt4bVbVU7wlO16DVu3ZDg
PRE2C2UXZxk7VIoWqLzDoR6a2QW5nYtGd79D25iB9hxAVT7pceUNFipJl1iwtGuenD1l/kc0Z8P0
Efkvh9mw3hyukrrege9DoMrrq/hbBGdDypFBWmfYPAdVuSCmhAnJCEXG/08267cY7sTQEnVlOTI2
bpJNXuukfm62/gjM5stiVl3b0YJxZwSPdL3VMtdmJztjCezqwYHxzw5pD7bIbS9qnBQtHq/5HaBM
qhn7kyteO16b5sGcPi/PSKACfKFZmoajQ1mAKlVPk3YrDONWvz/wIA20TaMYiwcmBbIvwsWFTaG8
7ZrH2tleHv+q1QLhDaCB0BMD9MFTHwWWmMrKW5zSTs4OY2YSTUkfDfpk6nTbmPl+mEQd1Ow7njmA
I4mcDtSFKdeOConmvDPB7Y5qA2lrVJ/Aprg8tdXdPxLE7f7oyBHqACAotm/71gDlJcqKRLg8q7NB
RS36idhbPe9qsnGRUlAhwwSMcDBFPu3kGchUsfwmA2W4W2TBfq1FoYqNmh9wkKFGgO+U0vsqDKui
YZPatvqrrXimg8cDge1e1QpgGyL4BDUKqvJOtUKqQtChmFi6yMy9phtJmtfwnuiJiLZl3BCpEtwh
Vpfxt0C+ribuKpoUIwTW1cZWb5rG76pfsv2kiBCORIK4e2sk2eAyrdnMJHBVdB7QzLLsXVVcZxG8
Wq2dXM0CXjZI+xhiBPv7owtY1OZObdkDSoVUdPUOvuqI3u/XJODhHjXPDGQa5/dUAgWKpOOU6FTB
E4i7UDQW/EHRJEpQMH70NYEC1+QCSb1VtEUJIcHJBjcaUdXmxYhkpVHgfladOMpaADMPXBD7rIct
7YY0rEcgNzjKi5UjcfzLtA5D9pSpL6nhxdnVIEppMRXmzJCBYAFgTbi0woFzihA2bRFPNdjrJ/O5
AjpJcUv1DS5Zth0ju3VriwzFijXCVR/vp8AEB98cn6VUVcC8mQownuW6GDaTA7hiFK0P8Eu56F14
RS+ATaAh1YubB+qH2Rk40rw8ocmAvlQ0bzpyYNP5r0WXBcq9OpsjEZwRL5MBls+ACKWtCYiDvW68
HUTgLiu2zgZ8EWhDYOzQF8xtkVn3qZZQCFk03A0j9CRjOlmAh4bLjmJN+yAINwWAYyOPwTvZSCm0
Fl1mDF/oagIZBl5sBn2jhQQgIiVqb/JrGj9elrm2R0g4Qt3Ri4+iZ25ugMegaTb0gGK2i6AM6S63
GoFNXQv8Ma3fMrjk2WLEKN7PICOjgBcA4ayGNvKSNcYFTectaNBavLgL4ujfJzpRUQTYGgdVRfAf
vF1ySpo49tgAlO8mDH8l02MlYh5fVQ1UlqHUGofqLFkhTyDFnPHM63b0qXYUEmkfVp7CzL5c3qY1
PQfh3D9yOCMelwlatDrIqaibaWBQv1E6QYS/VhyFEm7VRJ4A1byoSj49rpKV5BOIB6F9RXW/pCHd
hgD6aBYNbA6yHm1BfbdsGpmWh0qJd+Bh++GMQD0sl6h4uDzb74w6ZxQxFKCloocGDzd8DkjRSy1U
sgkY5PkU5aR1rPZlrOLozson+jHrJRot05FaYGYwjcwb2tK+ibPYdLUe/Yyg5UrLLb55tSkzC139
NZzTYbLb0QJ9nBlVJFmWu4jxDScSnTZAG6wPNI66ZwPAlQ3qpOkoEzkykrty0o1PYAs7r92sIvEL
1uCXxBkV6sWA57pPwkyBAjdkAoEbgEnV9Lbq2Q0ipLMNgoohCapsrr7GWJojgkYH2Y8AiHWnlDUC
mVrp1SsVsBt/UDyC5QMSGSPfdECvc7qTgA2qItmGtuD1/ZArzUaWykMYRX9gfPF0D8wmMGNi2Jx9
N6aoMGm6MNQ665YCk2XGKzAxQPF4WR3W7CLIoJC4wjuoDcwbbj5LrYyDVbBT5oCnwOlzJIlms/Zq
a6gfm6idyRJVqqvmykhM4Ib7KupNni4PYiVgc5AmZ6TZ8J54Tjxd0zicaA4oIUBEVoivtceUZgSg
z8P4PEWzwGKuWJUTWZzB1MN40OcZsiTnymk2Rtxdg84ytyRBeL0qBykRhDqIr89oRtMBZ3CJsK5J
rNr3s4o3QkMCmpRjAvdgMY3y+fIarjgbYKMhHwZNx1HiGSDKKUvQn4x5OWC3HTWUQY6im/2KoTwR
waZ8FHMMHRD6ZmADuyOo0lLQXzvK7HWDiBV+XQySSoij4Dv5kCBKbKWamerrzXtToKM4fEylX5dX
awVnlkHJ/RbCqUERxUabMjWore9EBXqEpuytlHeK8qzlGwOQKHTAK95Nj8IqkW6sXL0gHFEpQFJQ
hcY3Fi6xlJfZN2C12YL5bTu2BXDzbzLzyoy9Fv31lye7EgY7AG+X0REJVnGs6um+FQOYe+eGqTwd
d2Gqb5Rp+olngH0VDQddL1150XeGNr5cFvuN08B5GshlhbkI+dHHwckdpY6Bg0FfSiCl2NUznBEA
OItgcZZtaytEm9HXnybvkfEl192jPaskVtNXmF6vMIAXg8qTsvmZgdJdb8ctBUperg6ClO6asiGB
j9CToeShVfF0bXLU+cq1gbVRu2Q/4lG9qqaryXq9vBRrO3AshTs5yWKXPXqucThbOt7oQCMF5Kmd
aS2RzWTZyWWbPWSys4mssHDpNN5dFr9mG0ANqqNvFugkMPKnk6RhJKGRCCcqndpNp1Y3mvEHlwX0
df0WwQVR+ZAWmskOrSEn94NcPKTx6LL6r8szWdsunBvWV4rYxeDhcfS5zRarL3EnaRxU0CyBSped
U8wCMdbaCWXMzbjHoW1R41estsKhUfUKvDCxUlckd3B0gIxhjJ5cZI0RDLFhBvZQT492T4cbmueZ
lwMyDv9IwiBJIifdTCw5blWSTh3we4BNXHmy0Uiz28Rpdgf2Xe0a4BEtmiGB10rbMQLWhyxPh3Cw
lis9DQugXatpRGonrF+70AG8VqwUHenMLjmMbbPcO/pIn9rUWa4GPJR7Q0cXmySFCViPCvRUEdEo
TVMXoTXKaYF7M3xoRh4NfqVW1VYqFceLpji8s0e1hodXrTEA/2oJ2Fp92Gj15KREbe0G2aD4rhmA
Ei0rdbiTynCXVZK6syTDV+iiBSW15mAZqYM3bme+BbzwstENST8YNW4mJM77CkR9ZYZCvAm180BB
07XtvLTLy9yYSkFGK6V32oLkOgEaSBeSGeA9Pno5h6cpn5RNXxfZDylKFAAdJCYeLCXwCQts5Goc
ZIN8WoHLAcktf1lTHaktcwuXKJTGWQdQTdObHqQdOx3pnxe8i4fASCr7yaPSZN8odp+WgKmY/z3R
jYYn4d+j4NxSjvwjHQ2MYnSWw5RZgGLqN5eP0Jotsk2ggaK3EDz1PDH5iHC61YcGVtlWQFgX49pN
I1gjGkh59V7JFfre7B01RVnNtSDPBjgriH5VVA7zb0WOA5BIrUVypFQOauJWUoQa0RJZxy2VRbmm
teDrWBaXuij6dCqsActIrRqAL31eBEB0e+ryunloHekP6AywbUdz4zxdgnMu9RXkxUs+kSTvUDM5
Swc7SX5lcX49WzH1gOBR+nIJtJTaGpuvy5u6ZhfxDYAZg7pCA2mhUwtfzYCPyTsMQKkHXIY0p/LD
eXwPpVZUjLpmGQHihawaksask/dUkj7VVYpAEK5MD1/LfBhcp0YBbqfhodsAVYSMkvDGAO7J5Qmu
ac+xWG5H04pWocZSa3VjsUxrYnl6hhihRAJHxBLNfBUftxzL4nazbJrWSCUsJkD5SF5iQ+n28mzW
t+ufReQpCtGSK7Up5LiJfWMCxX0c9032flnG2hk4mgWPomX3srOEHVYsKr+SRiK4h6D4Irrt6kHQ
+iWSxBktoBoASZutV4fev2oeXH181Gx/bgVhjEAHeFptWH1tngrMyG4i31qCysm8ZfHq8RF4UgJ/
IJoT05Gju06Juqqhy7BDcpGQ3plITAGn6det4P69KgdoZ6i2Rq+pzl8F+sjpNJVZRa2Lvar0GuOa
6jaxFIHGrctBDhwpVlwDeG2ohxmARJQloJAIH/qvBiBVuuFP4dcfaB17LP9/OZwuNBUaUjQL66ao
eeCY9UE2wpc0t6/g0ESQP6I5cWFtVNRzm1vIHRtO+G4i+UMilIK0TW6TsbIe/reJcQoxo4GqbkdM
TILWFRFpzMyn6lMYi3zXmn8GSeA/K8ibcnXO8l6HoGwqidVPPsBViey8LNrstkl2VzQUyPG1IJ8r
ksrW+kjfcQ2JDfSGw76mV2Mue9Q8gA+WzArQVQrEkUHcFcHlFV09zkcT5TyJHI+WDH403PMH1cPt
jiRK/5iVNaJkye0qUc+9SFs4D5L0zYAGOIjLjZlo4c4cACwGUhkRL+KqHGC6g4gKFcBnHBrjXJXK
PCMjbzrVPg5Ro4JWIgkZLbMUsX6uruCRKG5KhZk5A8AD2QsNorm/zGmL0g5wDZRuY/5BMbqDTCRe
OYHyDrgazin2qj3SooShMjQQXc/VX1acX9WqCjwtuMdGnwQGa+1l41ggX+NsWFJfDjK8Ci7WO5nq
V2bS7ttI3pX9G5gUb03DJEoMNS1kHJN8d1k5Vz00rsEKSH4VB08cp+ehnvIKLMLYxVyiXlprgGF8
D41QENWs6sqRFG4Dq0Kt+i6FFJkBDPfDTo7ToM9w4TQqwQFfveCg/AN4VrjUIufE2RUbmYcmKiBL
6nx1yL1MTRB8eyrQ+xqd2JE3RRrR/6CL2UGyHFdogFWyTPbpOqq9WRf5iHeieg6DyRwpUcDwZUqd
II+zar9+y+E5V+ZYGsNCYo84mQPusJ9IVI9lTwZ7k4aDazQfhqP7l1WEbc5ZmHgkkstaT7ZaGpIG
kTk2zIk9RL9D4bb1z1QpkdcR7J9IGudYF5syrFsspM5KKh8j6cF0rmP9MUbHri6AQRAtJudYR7M0
9VKGLHOo/UXy5jLoFoT2L0B7qQHvmAk7kEUSOe+aUYlVlEGiMqdBZwxe6kT+uChehJMdTsVznky3
Zi+iz2Tf9tIWcmdCQTvWYFcQG4EMq6hzvDwZgkByrWbUQWwHUEC0v+N9hVtMtbRgXRJkQRPpEA8v
Tf3WtXst8hR1m1bIKYA8N1iWnITpvS3HxAScubG3+p1GwRObuJd1dtWsHQ2GW+cmKdphzjHhwXwo
+tmn2R45aoGQ1VU9EsKtaq6NqTHWmHGWXWnNBNyRPwCzw+Olin4hHdX6Z4R3FrYq7wZkGyUsoTJ8
tnpI5JIANEewe6vrdSSIGfCjsCjTNVRJ1xCEuiVSofEy0l4UU2C7zoXoQO+UkYBWkSwHJcypkAb9
agDFYoZEH11pSDZVr+Nyo/zrbTkVw1kQvEFHWqZh721VHfzSlkN/Trrcu6xh5y7tVAqn7hIKgIAI
g8nYi+oV6UuTJ6QO30fj55/IAeg2qz3GOw4nx56okeYmYh+9A4u7rW8bx6JEG7sNIPtEpNrn5gmT
AtYHKkeAzwhShdMdUhl48qQjf99DDeL5UUMHruXFAEUA/DVu8ji1AsU7P0OnErnNKmLNzKJchj8z
lxvccUjnRPeXV3BV7b7B+Exw3RgOp9uDNVUW6M9xiLT8vSxH/RXtL+EmzBwR4M15nAo+Kh31jKx2
G09BXDCVU2mZlFnH+0NWXQHCa+hQZoHMeP0DbzuXJ3XuJiEKTFG2AewpU1U5A7fIddv3kwFrq1w1
zatiPinpDuTIswZrJFjAlZDqVBhn6BJZjSppgTA19xT9WjMAnpEQ2Q6GBt0Vj03oLyLOqNWlPJof
t2nzCCb0JDERhucD0fqELIDYRvwxhFshZOjaWmomulscPISYJk9ShDKHcKgkC9tWkUnSyOQgNT/U
gHAZvL7ZF6+Xt24l4md1lL/lcTpfJpZOUwvyyuy500ku3xT0J24YrlNdSzOZpsDu3dYRGKy1s43s
LQr3EJ3ipZJTzolOUpzlANdDhBGmwJN3wPjjK7FDMrpV5Wdb312e59q5A3QZ4JKBQYK6NzagI58C
qo8lm2sI7NCk3fy0qpcp/LwsYuV5W5ePZPAJxtpQqdo1EntDbx6XcvH6/i9Qd//UWeZiVu4Uqu+p
AZJ7e9zU6I3KllfUGQoczkrV0+koOLOZ5kmMYWCm40hdarzXYXlfTFWghKWbgBBvjBAuHyQp2TRD
D3zxXFBEs3ZYjleBU6isUowCjUEsjnX8mlKy6K+LcjDSO2sS5CbXtOhYFOeOKiQMa6vFVGXkpxva
kMjytP5TawMEdFm7tYY/MT7HEjlLVxlaarULJGbzU1pvgPwdVQWRQAvRDc+tFfmx7Dbyv8+Nn24p
Z/KmBk5vYVIn67lCxk0X+XXRQnIGzi4Uo20Zp0tbLjEBLCkYQQfSlslh0Cpf08KXEtWbS2k8XD4y
a8bueDk5MyC1IaUo6YUZ0AZiTI961hGrA7J0/CtNd8m/v/mzdcQ93FJQLIwyoVMjsHR12qIvDDeP
4mvsBlz4Sel4hfJ8eVbrtua3GE5J8CI9KBY7Ad2SbsN2vtY73ZfVWhDBrgV9x7PhtAIwEJHcahAj
tw/lyJwSexV2rdTcXp7PfzEpvyfEqYdWh3MKXG6UiiEhP+WdbySv5uKp1kYb0RUWsGui4S6xh0de
QWix6p+ABY7WDJSoMXKZ0z2zp1apFj0C6GRujL+KTJ82ZrakO7x/23hlLMLhQaJ6+7oMeu0NTV9d
6XjN9Zu0kILLy7Bq2PDoDNAuQGCBrvd0JFJMs8zOMBJJ/gWiqLEJqLSvkAiTRfGUSBKnQKxAK40L
SLKdyK0sv6RPlfwW1bFf0UzgL1aP/tGsOC2KkATQexojl5kH6INCj3mtzygeoqQwErScvyrJy+V1
XI3gUHf4z0Jy6gTvLFmLCXUyrA14GKXel0EWkJpu2HhDf+/MuKP3Ij1iu3OadcDZPxLKmRqnDpMe
BB3As6L3FqoBZWOft6/5ovitEgVl06E5AWmXe5S5Ns5VJqqAFG0ps4RH8YeWm31iNVjmApzOcfrE
QGJwjdF130oEL4Pf7c+XpsrFOuFkDEnWYqpW03vJuEAmhC3pc52ZbuP8KDQQZNBx3xnZplbNHxa4
EWQAaw/TeJCHLwmF87Cdu1z+cJTYxRvMRpukTZqED3WT7ru2cnNHRJj6nQk9HzTDK0RwBrIfTg9r
bQZ+bQeyJUM5wOG5I/hj9Hi7pDc45iA0tVHcPEwP4Ck2x6fRuTLlV6sXQRGs+iOQ9/1nEJySKPUy
NNgooNtLJvhkxp+4nCYggpm9Xq6Bgdp6U29YAtVcdRdHQrntStQiq/IYQrOGaDVmjjdJKiKHg6lc
PQD/zI2/TvfgtrcHA2Jon1mgLor1DLwKSYui+FgBaVczPYN/VXlQ4rEcXWuMu6u2T+KWpEXS/9KV
VNdJFs7Ouwza2T0A7J1ruSvsjkSlo8/3yxR2P6ohqw/K0IZoarOM9gHAQn0wg38sDtQxc7zKwc2p
SyapJx2lTo9R1CGYX+y8vopSo9uigETbV1aNzFItKfcTkFQfq6ZPkHACadY2jKn9WrRjeJU1EQrQ
qzHsvbmnyNpp43JTWk6+SaXJ2bRlCxIjCVR7o92XhyJtLQ8Jssab0eL3DC6i8So0HRBOgZ8BWUDH
Lq9zlAjdghrd+gvYf/Z10S+0J61lq2jYrwbLDEJDL6+0eMoCI7Rkr0TNJ4gD0cc/0lb7kXRZf1e1
SlJ4DrrV8Za2lN7SFfGTlA4myePCvuvyYbaIpjeA7jOXRdmCqtooUQU5mx8yFnAf1xHr4bV6GeXE
DgXpcu3E09Z28HSG2jULoKeM4qZ3nObFXob5CVwD9Z09TfFti6bMK3vIlF2Nbhw/Hwf5K6nV4b6q
GvkHyK6cHfgu8B1DuykCOlv17C6z0u0aJNSvogyIbcCDjDQPGXb7GQgS3XVczyYFAKZcfoYg6wnC
2OxDN0KFxVaxC1rA8eWNftWns2ISNe6cMsjsGd2gTRgaAKULs34iSGmrM7FTVXmYpza610M1Zl0f
eXjTgmvrDhdBsLuatV38tJoobEmVRjTBwjeSDVBuy9nKeqnfyWHWXYGFVrp2zI7B1sh26gONYP4y
W1N3qwXM8pvLfmrVM4LKUzcBFY2WDc7fzzn0GtAdoAvuKp10c31t6ovth/34V5HaH1nTH6wSozaq
eXdZ8nrQ4yCd8l2WBiyLU2+R1BrYlaYCDYhKG4Ram7mV7YCFt9aDRhsidI9KMMx4FCdyDtAJScFN
vapKwU2O+eEzk3w0Ct5Pd01ly0heu0gs3wDibKNLu6XY1OnoXZ7vqnM8EsSZ3QGovxIy5ADmrvue
lH02EJqGB0OWfvSJTYZFRIu4GoKgNltjlVu2jfzi6QJLeeYAaCkF8um415RvKJ/GelRgnLoIsaM3
TNep5f/7WTJSCUbxh0++4UJHw02fz5ApN++MBG40Xk2wMtr9qyF6Dl+fH1IdYIm3gR7E33SiGGRi
qMkAMZH8FE0AqNgb+TXMrmejfsvSgwQcQooimOCaIwNGMwqSwZ2gnJFfD04S0aErQTSxlMQAhG3c
JT7F/efyOq6KQfksICZkCOIrkqJ+LuohRHhTLdsmAwGYdK12X5dlsAibV33jSAYXgeNyoTmaChmR
RetAadAIXoPNTbBgawfsWAqb6VFQGM6z1tcKpAxjA9jAGty6mTuqXjNFgih/XSE03Hrx7oX8Pd8L
l5glTSUJooyx8ZfRICOMqF0vbt1WO6PuTFIikRE3tgdGJNFx+96S38uJJzgbrwWAzUHuDb31qsxQ
8I4mCiD5CnzMReEG6WNxTcmNu93f770vx9uKKnm+zfJvWbaqAP8LQlB2j8gUTNtcODVZUjXWCVwl
9Ua39cEh7k2eRCSCWhe/cmMP3NauiU9cF93On9zRU9yQpEQm1JW8kYS+5RleL9iBb0S1s3GpBt55
0PavnD1nSHkkj5LtjKT22bgGb/BQ/+22GNdCfo/LchMXYaY7B6P396gyr3QjL3Qtz3apwPKeIRrh
Ui2jYQptzcBSOi+cUUY4YqR/JmLPuyQnSuQ1DoGNMh/bQLkJt1KxN0mPFXqOyeOnaFFU/gTw4rlr
0SCnQwXGj4lIMQFxkHpvW265+3lbuYgrNSCukmQXBnT7Mbg5KQk0ZyZfQE1wRa8lwIfjjjxQuFmF
torwBVlXXLFPdbQuQGOp1alJPM/be961t7/G7wL2EQQk2O0IwS/XQRDgd2RHNh3ZbTbkYYMv//mB
W3P5Th7IBn+9w68P+Hf4tz77e3xx2YeLHx774rrEc+/vvS0+9lvI8tgXfLr4YP+E/VP2B+9z/3L/
sv/cU4/iT/s9Pj737H/BOPcCjfhucjzRU3QYyzIqjqANmqo4/JYYcSlPeWETg1Tk59/Kqd12nkVm
PyHJZghQuO4V7q8xqF1b88PH5SrfjPuR9OSFejL5+rTdKLC8+UoSjE05UxecHMZzAq4/GahwJmcw
c3VqikrKY3f/VpCMRGypP15d370XVIieYZ/ijAIsQYc6mGj1hqxTbYiB2hAaJW4I6qbxsOmbzaH1
coL9uOxovrH4T5f7VBDnaUZNnbI5CYHzS4pvkwVMU2i36Wv4k4ZJss8CP/dvb96141/fBmQ3sYlv
7j50ctBJ7Rk+9Q3/g9whTCV4wyGvG//R3d5/fu5FLFxnjoRdzoEzrqGkCWTPWKLThekndIWrLdJQ
9CPVXfSx4W42XM1v4/v0Ixd4+rNdgPpBFx2UcmDTsRHcfgODRhkWqYrdt+A92P26+/BvHiOhaT6v
FmFVPKD6wjsUWJitszc3iWp9vBSJ+2IQ7DUhB6wucf2tQKu+X3ePN5vNB/ERiL9AsMxwfE8XTw3V
vFJxvXFhXq6Dt+u/fwSwKtcwLuzjb0PBjAWzGBtmP3b47+zz+4fvE78kh4MLs3G//brfevt7GIfP
l+1lvTxzDBgqiNBNRlzEumllzo0WdWfoYdWDg9FtXRi95NtiuVtRn+T3qxi3JsAXQ2MokJKQneD9
tTxWRVbMWHxmzWBrMWmfCE7Z2g4DtE5BChD0QogJuBtGozlFUSfgYMzIfv+y965/BptXHJ9XX7DF
Crs5nE3nSBJnPuUyUkInhqT99TW2DbbpDzYGHccKIntwJIMC/VSHksqp0jZZmADPe7sOfpEN1MHd
CmztOWQBFOBYDjcRZSiqOKsg5/rnz/enp6cIYcoTDA8LVhb8Hn+CaP/gu9vHL+o+fj2OhP38mslM
YvaL4PHtu9qVX1oUGKBqwoZBVnnYxwYNimDsVKAp7LjsbuGS4SPhKLdbOMrLy3yeRP2e/m9hzBUd
hayjBS9o1EwY3D8c/wO8PKa6ZQ76sqgzF8COGsC8bQC/fzsb7jIqIy0ydw7oTlnUwaKNHTv27Pyz
EOA7HBDJXF/LI5nq6fQiJ5v6tu4gE4XmBF8AfoevL5hthgj01+Z1c3e4Oxx8wSae53m5yXKOta8H
NZYzCIYFrEgQPG1+uDcio7J63o+XlDO0VqSotEnY9LxriziwnncbaOqzSE3On8a46XAeykzyRkHb
KQS9ecFug5uNQDvO7jPf2mEiREeVBip5+BY+La1KKZv/3qm9Rd7AQO57AZw/9T++TaW7ZWdAUPm6
fvyPxHLHP9PColgUiGX6kZG33n17AXIh3MHsdh67vyAiDB4IPCWLOjpEHWTzCtjX7ztVTnChxE+s
v8AxfSOWnVmBo4FxjskGFfECYIe/TwuUyLv+/oKDww4P86hwleywsi/4ih8H/Pp9mL6Db6wWjrHg
DLPzcmFUfCm0VId1L5+Mio0MA/rbe7NRsLGwS4D/7UlFI9CYSvMjANIA6rCAe4E4hluXqnJyQ2/Q
5MkEf99T2FWF3UJeMfsb94qZSe8+EAU133mrE8FoLDUAtuHgbouCSo2zlF1aSmlsa3BIFbmNSEQK
t3AH8gu/W8iErxGLpnyMgWAom8Od+7B72Ox8H0P6+rr/RMS1C2B7cMnZ4y50//Kyv9/25CvCXfxT
GL+e5RpVxAHA4AESLcJ71CCdGr5aMo20l+QMVGJkeQu/WqJtl/f8PdpVu/SBkmaTPc3e+C6ivTh3
KGiZcMASjtoDNNMjAXgqWMrRMT+hVZV5r1v406cn5lKwBo8zQVS1Fe3LeWCFmAqhJsQBoQT4JJzA
MNY7tI2qEjE3y0eyzXfBsv2lbaQr+pK47+DbcE2CZwwXQFWiuJ0Z8ROVYOEcnDSiLaApIkg5neto
xqZkDhZEP6ubt8HLXvLdOG6UTbYrN+22FtiEs3uhysnjVLAujV5WKeQNgfKovA1vqvuQuWHrqXeH
8aAeLE/eWIIj/1+EokIevRYsg8IltRq9l9IxgtA8d63I+5ncL4dh+9GCxeSr3MMCBnhnea5FASZ/
B/57rr/FctFC8n+cfcdu80zT7BURYA7bYRIpKlnOG8KROWde/akx8OOxKME877fxxoCak3p6uqur
fC2CFhTMarw+3Z2yb1YH7bQesdvh5WkyMucBkJZVQD31HlcrikVF4gqsHWhBvlzRjsWZmelgZ41U
rvTB25Ot7qrv1rg/ximZDiHmGMkjEj+wW9n827tePTp/xvzL+iJaqbRmrkRQb5NJIjNQEI+4cMBR
5ZuMzT+tkQ//tBldjxXlAbx1eeSxF7u3yCJATkBORGKv+q4eebizdCs7nD3eFc+jCz4tvYIGIVlz
ETcNI7DFwcEDAtnnheEm8fuuZGA4y0yAIkz00lR2vpXuUjJ4k6Va2mnYjHZsrma/6F5dDvm35YVX
ZBTf532RLi/GRni3tMRjS0jgNYEhE5U8NJvcPgmOdFxb259m2wvT4PqAzrYEYUckncC6dbmzeigM
gRw9Q05nRIIz2GgHgaCByPAtECBa0TYx2212EvUAqVqQmz8eBxvM8vBeOcmOzQF7YOub4n4/27le
ODwJjId05c3F0+Evv/HnlOOdCuz7FZZ6bppUKDqIKRry40gUEzKlprB/LREDAQJot17k9nrmhCTe
S6f0TnMyA27AZu4LU3JWDsNVqAEZATh2wLopBh+vwMsJ09BEwBaliOK1pfAkaghv+kZpNoE98YTB
HM6fKxav3PnC4mJ3BBpAWCl0SfSasaJHBgBEvdLzbeBVOA7ih/T/kZeml9Nixi8GuYhmWmjUAJAN
k52bM7syg8EvTR919jnKIJNFuMxAi5T990CvX0Ui1IFxOWsCplbCil9OrcDIc5+Pcqj3RrUPiEJU
VzlkdyAj0Acr/pYNQA6QmU68fP8tmAPZpzpL1H1G3gYSvP/9MdcZmMXHLC41lOkbqS2gTz0hHyjR
ZjdxIqCX9KB+9t6avgUylEovUBngiVwQ/z/DiBb2F6uOtgG+amZMxoRcZEaafW3xZnoPKpm7dsNt
ZvsBpANWSiC1YrR7MHa53SbXtRWU47VTxGeo4B1CNRw5j6vmgjpA0Bm1SES1H41EegDFnWgbmKoT
vs979iDZgZ6Fpqk53NpBo6u92IMXlq92A/ATVQ/LjQmQSP8sfnf2fAB0htOlHfNaeU2EU77mEK/j
NoRrHAc+GiS5oWu73ITs1MsxA9kyPfYEI3YyczA1E0vPIJAW7Pg7uFd2vaqD6cgYPzq9a8nfG+/G
Kbj8gMXGizQ5E3x0GtOnn8Vs5ohwnvrdes+fqjW5oxFsx634zZsiAQAr3yb3IviWdNbdtygn+gSU
3WtfdHU9YUpoEIt2PpxLhV18UZrOZdL1iLNCQR9M9MYzKVzx8DYT1WihGUkmKyaPyT0ikUD/ZKGa
uvIFV+EP/QBKmAv2OmzBn9fyr2yQqI5Mokj4gD7CEaQ+QDwEx4Gsxh7Xfu/S0GKklRinKQ/pTV06
p54CzQVSpaTcRk6mP/EfvKVqxF+53a5TMovBLS6UJMvBOCzDJgoQ96zL6uJLh/n8Ug+RXiOjl73n
ayZvzSfYbNDfgiiHBlmXjlZpK6bsWYTK8ut4QKdLhbIS7vt+E9iKhvrnbJqDMWFXZcbaZrrhVzlB
wusEnVF0MeXF1aLK9chFapvqySbuyHjOLU0H6s5swHeqMygLa1+zrM+7wBpn0mzXap43p/uX/eW7
gY2jUhBH2Iec00lx5BrXqWrMemEPpjNT+B+nn/8+0jec6MWYl9iTaOzjLhTp06QgANaTxFWeITn8
nujVx4jBG6E5mv5TuVuLLK+bYnBmQVuEYAU9aBLc2eVKtxGPxpM5QL3IEz5ra37OXNERdjWuNBM4
lJx0m7/HesN/Xlhczm/cNjhEQMPp7KSLr8VmNOLDtAvu+k1Kst2ow3vr+Ym1ogfIPinuqm7KVYbh
csTLuc5jzmcjGfZDhzlo5wBv3+oxNhJPvZ8Cc94oCcn16p7fz8yKl7p+ki5MU+/yy02NXJgkvkCH
bvceG2/wVtOjr0kjHfrXD4MxuvwWrwhDuP97zn94IS6vSnDZ4mGooHwOzYvleU79Tmb4tE500Y6e
RNxNGKNX7AQ8lbaMCfkYR/NGQ4TTBvzDmIl//wxWY2d0o3v/ufoUV/bAjTOG76FcwVRxGjH7wqWB
EGeWpBS4Of8k3nFW4QZmrwFVwVuIF6zEKAeir70SrquVIo+oHEVR5MNQpPhJSv+a/Rr0hFyv5Yku
nMGcPdkSoB3iS2Fre1CCx4+NB66+lSDtOtFNbfJgMkJCAFCOn+P3y2bshwrXjFUCZ9Ib7MMYkZ6I
ALaoBBvcUw8svCizbS1U6Nc22/WrAKZBZ0f1OajGySI+LPJEBCsx5hi5FRJtApN/8b3O0mz009+h
1f749x67woqg6g9ZL9C3okqLVVX5y80tiOlYDwlDY2H4Eqt+bp0DRJZUXbbjo2woeohn8nPrykSz
y+9cL3XtAXo+QBhFa0i364QEvgW9N8h7UtbfK0K2Jm6Ehot/voXX0RQqBSTfAKgO+YtD9P73wK9r
DAtjCxda1CC0LzIYC4FF39SfmZvoii5+sEZsjvYap/HNLYWYG4EnUh+oMC7OjshWVeAzcCL8qUYE
mjrvkR7s0JiV4RnEH32rccAnqe6Dw1qHzXVUQGf1n+XFjtLqOQx8OUz0OrVA3P8deOxH/Rjbysqb
4qe5f+GuLgwtZjTXksivQxgC84R2Lh6t2UYODfG1SOTPbCfd4W2h13swJcr7+mFN7/zGbYxxAgpG
e9Cgv7mkvWwUpubFEgu6K+7ag3oUS2Q8Kl3wdU0P9Pi1OE7bwZGRx3ta2Up0Bq8G/svy4gxJWlho
Id1K7bMqkQMzE86WDUEhxQfkOSarJpHRbKP32O5zffVBRX/9L+vUo/xyVhEDfboQ1QK9egTgMdgc
OFD9PQ5G6TJ2ZK0GWrccFPAEeC8gxETifbGdeiEF2VUL3yifsje85/fzhgHyr7PQ29jp5dsa2ebN
C+C3wcW2SlJJDfgMBgedg4blcd4c+y26Jo6CjaQs66264Ot3EcYF9nYRryJUXtiFwTjNJLnPcO36
p/gA1D/cUO9Ca4w3hU//bmXv0KfHcvVk8PNS1AF0DJb+fpILceRj+PtOhyRBmOndPrfACWhWhnzo
HCjifkf33Vldu+Kun0Q8rrd/dheD7GclZMoIdnPAz/btERWN0Y3JJ+vxyAFx8POrRaJbx+SXyWWv
jD/4bRJqmNfUmT1hKxiVru01vTQjp/lgP3iieNNGwqm9m1duuVuRy+/RLgki4mYQG2g2JHryqHni
aTQ0y0e8PLy0W99K3f5uIms26QReLyykCDQKqOKXDp/r5GiU0i7R5+dhX+mJlxxnV9CjNedDL44r
OzRQAA6Hynot3rZ9rCRSGMNOg+z2fEYq34rc8ikvzQB9advJqc7xAySQELE5f+/dBQAZ2xVX6A+6
SxEAsrji4cp8jZ/zdkSsog92dJcakgVKhY38aEGhSO938nNkhdhUqtV4DxNpNvrfH3ArMr/4gMXY
RylSCznAB4zGDgDkj2hbO1+JJzvxXkDSVs6Ju8YCtmpz4f8EPhpbuRrg/3ZhT1Ci0g6xJdvRKX+S
dsgrMjZ6yTkzAlZzZbS0GrRcaYWSDkMZgartLo6sKAdSw9DRVgrNV5qykXnMl+QO9912NWVy61ZB
GhyOF6TheNcvSlPJiCfmVM2IV9y610HNbfCftar3iHiDlnCxUVsrw7vlCRUFIk+IRiHgtQz0h7rk
Jl4REv0u1Yh0QP79pSFtvmG3wikzapO/g/HN2jG9GTYA3w7oF0hxoEO1mNVcTMI5Kuj1ctIs0S7u
5g0lFHVa05sMBVEx8UCWg/7ktXDpxngVAdA8WtGVERMusjXl2GcJG0sJEkSdnn6WXnQ3ufcMqmLj
RrJqZKcUF8/bA0/yfWAx2xN9dazFLj9WLjcVUkUoKEOhDzETet6w6X5FDzJYFtixl2kmAdvYeeWR
oDcq039t7MlEMxp53PGuYEkm/OVMnjJsg94NjBblKyYmYE97881AD3eTvcZyeeM5AP5nutsheCaD
0GQRVkFehAGtAAP38ljyZvAgvLMvk8HLOzHAO3Bl9127awDUVRQqoMqKVOSyuK5kzFT7hUzTdc1j
9waW93fBCD8L9CECLV8DFv0JKvqndqdu14TxbhTCoKtF6UPBLYivkKmL/7UGSIFqFVqkEn2LRUDO
DuUAe3Jrp0E+XtOZh0hHXtQDwfieea1JYZZ27CFHjkZKM1hxMlcNFRg7AIrgVkRDBYT0lkgOrqGZ
Fh/fIhxeI114bswzUlt2Z95/UGhHdPeRNSaS9zRnCwYp0Yi8kqRucQ6s2RRM5ZjbqrmyNtcn5fc3
AaV5OT/sxAXDQHM/A2R1yGCCRsds31OWHCejBFI7wkxsmc2aw+WvYySkMynxKRiYACte6kqOFXrc
Ci1K9fo5eRP1Ogccq39EE6kVeMKeVIMukvDN7TBXjQvRt+9v9nU1/0HdwOUBxUcokBTC9gTz5NJN
TKChUscuTnUOMiPo3rZVl31D+jp5LOx0m4f67I7fY2PxZGXWrwN9tGfS6jGcMnLZS0hsnAuRorYo
XRd7bpvZkNIyWAaQNAmN62jnmWMyrrRG3kgyXppc3q2c0oFMBCZ5O3eiu/vcCdDJ80S7ispvrLUd
7rkT9yqgo6hG89Hn3yO+bV6jHU6UHO1K9LDO1UpM5wH1gQMb6sEd5YjERO81c95HeuQE95oNRqzB
oJldf184/0MWHRPw6wsW3lhh2IwZY6hCjxZnSefwPoQWhiG6lV1uqxgoDV1x9eCFfa6Jtn4DX9/5
oHXEow63rACkkULP4S8/FIXgIORrjJ/Z+LvijWnIeCfWJpR2DQn90CRbzWNfB6+wCCwVCzkfbLSf
otkvixk3zUPDYcHZk3ziHARU/Kn5yoBR2MjnVjGYBx94Nx2MssaqV7l1sHC0EDRTVR9A1y5HG2Z0
BkQpReCcP2PDHcLeAjmIEbQGFtpgY6hH6MX76gP65pg1qPHglUmp5BYBh1hOwhwKdMzZVrH6Z4i9
ERbSFTGZjjlpjpItnzvjDe3da+HyrfVFZ6RM7ziMdwmnzKUoUIsQ9S8INJkjEQLiI18/252VfCIz
kawu75rBheOWoS8XsDkMxl73nTu+22/bgEDXff5mIZlB1lJd/C2DCrrMkDRH4HoF4xcLrau1ikcd
EyRclnLWSAQJFiKH5OiRp6dZJ4DWmzLZrHdj3rosfpteLGucDSB6HWFaOHSZ0dwxOrNH3csOdvQt
XzmlbpLRDM6DkT+IXgBEyd/e60YgizDy39iX2t65CqbsmeFSXX3lzsG+eOQMXNDx+Yt5bY7cyYVo
Oal3a4X1G4lNbGGqeCoAz0KLuZfHqAgGP8h9lI6RR63QUvXNHCKUsksr3/J47nqKOcD6bMr70F1F
7dAfX16OoGKG2B44Q/AEXkw6NxSNWjVBpqObqdcIxuwlO6goJE5ixHYXkL/n+NYNgVgU3UYyuMqh
d7aI1DI5rXtkcqFxps8WMgl64AZf9SZ8Ck7lO7a2cKeWhP/k4TvgtwCdyp3k6e9vuJHLwJNBRDcl
ep2g9blkUBAiCcQmKr5hctkv8aWiBV50q+nJvaR3WzBVmJClXGuqvrW7EBQivQCdN9rLuHithDHT
5gwPyNBoTSb/5r/y5oyIMCus4CvfA5V50JBrdeLTmhO5zhqJGkpfuJXgpaEusVji2g9moaKFXdQk
2InUCpGdwANvu7qyuDeGKKF2LssItFBxQtLmcie3ac5VaVsh4JmIdI9in8E+Zq7vKTvwYiJTv8s+
cz3bpu5qoHm9jWEZQQdF7OHNvcw4cj5UucQaheTY4V/9NzQpesBJnjUU83yjeO5xcDfDAOS/mx3E
ffi16jevJxnKtEgigSReQ4LhKjXHZHiBibj5q31zYtE4/KABoDTYn+lOMnbQAAoNxX7iNiRwQHuO
ZsgS1chcV1HgR3/7aqbw+mpG3KkgyYHQE4Hnkka4hDKrJha4muMOFuBKNoUHotpy628CHoUoJAlz
G05u7Whdh7yI9FFW12iVE2WxxQ6IshJIGdDd6Pype8TmNgXo+BmsM7uFBT1P9r7ZrBzm62CAymtD
5RIAdoAgl3DyfhgqaG/5qT7ZKGqnhNeLO2WbHvwjoFnfeUCSiPCAjTDGGuT5xl1JTVOuDjQ2gBpq
MVhRSFo/SeC4ubN0Fl3RZMz4XTy9S/seCW89cdAn3m2mjCDyFXTQh9nDmj/9AThf+u/Lb1jEuzEb
gTxJwzdIHwIwQD6ua1ppjXjChmb3Lq9lvW/s84sx00v8V7wZRmnYxyHui9DpdgW6aQzfg8IbggU3
J9yJsaenDviYR+G+fVlZ6ev44HKoCwfKQCQvFXkMtX4Gz54TqUb/hDZjcDDRhdbbu8Ra21w3jhGA
5SzV70BJFbX7y9G2UNSupwjbuQZZg++U7zM60ioCVQESHCS93LF3I4MOtZWR3jhFF2bpIvya5JgR
YvTAqoAh2YhvN6MVEFJvR717rs7VdrXseB3zARbwb5RLt80x1ThXPILMhgQ2cHQYH8o2e5ybmGS2
j/v4GcIQRnh3FtxaT2ODcsbHa5fHrZ31+yvoV/4adDF2ZeuHmOsZeROS7KALqodnzfziHZANoQGm
rEi33Y5r2+r2ZANCJ9NHlLYsx0FYQE1qKCqj4aQ3pE23z3TmLcOLzSc0XboaAt08slQE+P8MLu7j
Dg2jfMNRH2lzqeXb431wAoB/1jk0vvwvMDqsLmhO6GuJRYvEYg93oIYNJh8OstPHjxbrmBHFwiYm
/DkCrqs8jfqakNWNiuOlzcUGVnPwvssBjupoid/JdjABJLMLL91XDqAIluSsXXh0zpZu8PcgF3Oa
Sm0tKz0MsnZwlz1EXuKMZqmzd3+fzJt79N9c/kS3v/aoVEahPNQw01uK1cWksSQMp1/ZkmtWFvdK
nIcTJ1R09j5mIzj5Hl/g+hKcv8eyMmU/t9uvsaAk7LfpACux59sgenlqDEjpWWve5UYS+mIv/NTA
ftnpOLEN4hF2xBMHZ9ZuaxPU4c9A/pz+HtCNXfcT4AKMjSw8IJSLC8LntLYMexUFQw6vKLXUs28N
INVGoF05yiuzk8+JUWz+tnojCoBVSoiGMEBFUmCxWjTvHEaVj6KSmd8j9axnVozkm+alTiMDl59v
hPxRsUv9NBAN2WnNW33EXS8leu4xZE2C5LyCdtxL18k2vAZlnQxBAMnukkeuJ4EZczoCARK5ke2D
IUQAgGPXm4GVnSHl+vcU3HhQXdqn3/driSuo1jaaAKRu584WZ6SW+MLtJ4sn6YO6+1Tst88Vg9c+
+8Lg8hx27FyD6w4G/VeJIwNYtR/7LUc0U9p1SPx9o66yNsbrOJNqt+OpzKLQQNExl2OM2YmppRHL
XBvMOT5W+/4cK4bsgVunJ7OtvXJ6YlS+LkirXudGGh0cI1heyKAjtYl8+qXtPquqMGg7pBXPPQJ3
77nQlRmgURH0B/t+G4EWSUJCqjK6Y/Yemiq2IHJDwtoUXFcR8Bn0eQPiYwh+qovspjD4Y6G2eEhq
viV1hN9N+num4z3JH7XcEE6VE3lIqzprXvdGhgQZRlxfCME00B4uyzu9JtXhUCKp26FCr2y08xca
bz4wBTXCMYDPbHYzbLVN+TxoxtrNcmtzg2oHTIsgC4Mq+NJ/xVWmcoyGyY/etHvIEMhk9mQDT80A
mRlEST06bVRrDV133ZdLczJoCkaukb7Zl2blbgzAK4kkp9obkynuQoN3BCPfTlZqUFi2aoQAjpIi
h4qjkdvGm6ur5kq3/Q1M+uVHLKL9SCmlWmQn+rjCQxIn613b+kazi9CVrO1UUn0mXx5PkkNpqCtX
7c8AL6/0S9vL3VbVKnhfYRsbDuyA4usryqsvH5KrHhAaEvmE7rbX7FTct/v5XY5AD69zpv+24mmu
Hx2XX7FwrZBdySEtgq8AJOylgnDfSMr37MHrH5lvdSPetQkqdn/b5G+4GrTuol8exw1x4g+A4pc7
FaIIEqozizQKpEQOFVS87RZUccrhPlbIB0vCb/n+qSaMptcmeC8NFFiBkuuwB+V9t43X4Ns3YInI
BGPnA6/GAXmpLNy73EpKEvpihkf9AEJPMnqqYyZ2YqPnCKwqaP9ksB8GMnfkgbFX+0CulwDmkSLF
gYC8E9zPpfcTo36SM07GkZe2yWAAwWb1ZDxFu/nUpqRirDd+tXX7BqqXZr9R2kBS9AYWci6lopUq
CZwBpCGdiypuGxPIF+Gh2wGSeQBLHgDU5UYAGV09ocyc6UC/Qlkd8eBqH/l1QHj5MfzlDCQzdD7T
Bh8DrwsEX9zjlRDA07XH2ML6s8/KHbCwoOWL9P3KVXsjvLm0vbj3OjWPuCSH7f45+Z5cgwvMiojH
7uVD/ZztEY+0djN4skLik2IX9DG++hy+foVffsLCC3XoPipruhaFqZ2F5x7dA8JOstFcro8mszvx
p3KNKeAawYgcFhATEGtDmhqZvcsZ7wAgGoK6QGqntSfaatjs4HoPTWMmx3HN2I3xAaYB+RfscNzz
y+vd90EflBcK9AL3jR0+ieB69PiOsOdj8hyaQbxB7NysXeY39tSF0YV75Zkwy9UMRkGkZQcbjqhQ
Ct00L+WTsuM3/EGCxj0YGLItR1O2f3u4G/cK6g3wJyrtd+IBxrqcXkWbx9LP1AyNF75d7WJHdQNo
hr/zx0AfT/ljZEhO9JI8RefYXssj3drRaPCCxBrKpRzA8osH8YiuzaEpK1ycen4Pbm104kic0aVI
nTUxmmhpD2viBbYKArvUhJt/yu3VWOo6gsWljpILsI2AAqOf8nIG+rZO85bBR1RmGprxMXtQPdbh
ITbk0k4FDvo0/0MIe2lzeZehNlEwEmzWnnIGhSDt8JLuRHTSZ2D1xPNPVw+Km+vsf08aXhpeLDcY
wiNtDGuku0/psTdohe1F2vLI0KqOYqL9ydIeucd+5+uSsbLTbhxkhYUPV5EvA4h02YiCVmVKQQIV
XP+BdcuzTM3xVqWiA2ha29U3beGeAp0tClxA0l+uaZT1E+hFJqQiITyHmjTzpvUGQEfI86+O64bP
QIL9n63F/mHmJAZhOWwBfZzts536GVoUQ85b/EFHtWHHvrMrKns33tc0qf/P5uLgcEU18QMHm4UZ
orpT4GYMDUrLJezCfUtcdTW7vTbKxY5lWI52CKIMqODe/WAfkwBlpMkBEtbQwPDJ6anbOWvFpBu9
gRfjXKoNF1kvye2IcUJcqDFRMoNkhS6e821sHJVTA6rHvzfpdZuaBAYT2nmBFn/4pOX7pknFOea1
qECELVnM/n00sreG1KhwVw2xp4/66Y6ezXzrJQfQfDyemfvQLV/BZWr//SXXS4wvAYAUbHZATNGC
yuUWTvpSq8o6Bfp4w7S2emJBTcy/tBKRDREcLr2dfKwEGNdtRDCJrAlGT3k7gee8NNlqQzKqI5To
50PojVbvQHFC514LT/wA+fGaK6Kh0sWrYmFtcW5AMOtjB8NaayGm3gB2bHPbejvv0c48Irpbmc+r
DUzNaTKNJEGTBmjQ5eAUPKA6NqsKXeBAENCCAGgmPxgwGcq5Xu/O+hselmsV3+sHM8wiHYXrDS91
3C6LZfSlmvfrcUDyyYkP6u5e/uQdtPu5LBJg6MFrDB1niolW9vE1svvHLABJqMbRF7N4OdopD5Sw
LnvsngMqwL0RUF4K9R6xTGIru8KrH+VNtdWcNSaQa2qAheHFHpJKZsjLrMNetV9HGJ4PuTdg+1rC
uSDJV+lV8FQoyrUIbGJSPTGu2QEy/DYBECw5q/E6vc+Wm4xqM/zfPCw2mQzRoICV8TltY0ob5Qys
51YGFwp/LgujsUYTHZebyosOyZMOabGVPXfDOmizUYBHCR7cseIiYo9DJZAzSM/r8oP6qniUIrnR
/aMWEdwQKCIZs8tzhNmpFhrJVmzf2O8Xthc7oIrrqeoq2AaD+Hf2WHvpUdgCjaZi2Fqpz7pQkfKB
fVoxS392MeHgJpKBKcHGQw50ccyggIXUbwmzzFYG6w3nKdt5q5nMV2NMUBQg7Ha17nw9UkB1KKIU
hEyAHMiLqynkhmhU+qKkVRyrc6N9sS8esLYbpKUQyiZor+o2yv3KQOlb93Kg1Cp4pjmWR05oGWL4
YZtyKdQL9RIvLRToXvItUts79KkZkEP6/Nva9cMfCajf1hZuJGnHBiRIFeoo0yYzQej1SPmOlH3v
1pvE0R5A9mX2Zos2OcGu7yKjXM0s05NyNV7azkD14tHitXj7y3FRRGLWlkj0goqd5ntkp9rVmwA4
Rwdm3Xgk3EvsrC7v9SHCswRZXiwwqr+Q5caH/crB9CmKDD2cmT6dJHDAn8BpUrhyDLxf5uRPKJO6
uT0ZieMDur3mP65BUhQ7jjASTadINwMrdGk8L9mMTZMMonmHIkJfwegk9nSsnkVLPsvkrfxGosss
TKDbbfQlrRWGfiqCi0lHCRKDBwsFxICXFdGUTZtcFLC1O5cyBUwnhOwkEaF1BOQI6/ibycjN+EF9
+u8IPAz8l2V14brmRJuDgFqWDtk+PbQW4IfmMbfGlsxoq6CHqnnvd3VFpLUX2Y0Fx4OUB3oYbesA
sSwWPM2YvuEh7QxBP6iIowSevwlmh+Tmaj6LOqPF9CLcUdG4ArQfmADol/zaWkkky2kRcqUu7iY3
uJv2EUI8xgmcDNa6tUfJtWuEssM/a8tgVimg1xQybKmnXoiuh9ILrWiHt6YV2LMt2fXq+/pGQAeL
YA5G3xNKsmhEvxyfyszKAKlJenRmY9qn6Fb+rM3J8p/CV8ZaJd+nP7ecThVUChgkxCKAPbs0F7Rx
yg9pV0Itx+TQ+Ik3fPTAHiWfPt69co0j5jovLQHfDuQgLleAQvilPQhYNzkka7BHLWED2llT1CEn
tWUewPo0vKCvQefvoZi2K23fTGqSvGffyeoeurGqvz/iCmdVy2PWyfCLY4DcY2SyAJVtcnQ8gVFD
5PXqwNyPoBNpjZUb4cbepXEFBDNZlSaoFxctWnCqNJlhV0G1bTNkaDN75Y+IMY/cvjLiJ9aBHAFt
akG/Irrc8opU21Ws3dpHLKK90C9yLu6wAq3FeZzlJ0Aq8+bwnemQgJIdijTwUWXOH1nrFLw37uPK
JNBrb7Hjfk/CDxXwrwM8CUoJxTjYjz2o/djcXYSWmvGoJqRGvR6ZyRxJ0Cfe8u/iJ/mJJcOG33e6
ZjwIdmZkq3vhxgFApIc0NeD2AMUvGw0zOW+yMZtQ7r5rHhvokUA4yquODIrBR3HfrD7Kb9zJF/YW
Thq3Zq4OBewxG/U0mewucoXCSJ9KtFZxTmzHbnKU9DX8rHAj4EItDMIXoMED48YSxjpPcS8JHZBn
IP8SwdzCge8KgZb5wRnImlndKTAFVwGtCBI8Kond2EGkb2Yb6Ok643Yycxu6rOaZ96pzjs6vv/fE
jYczvunf1ymLg1FmsyJnFb5OPtWhyW15QF56HZrshTVZ+d43WeP7b5O3ooQLk9RH/NqGolTIZTPA
pHJ+jszZAZ/tK6+HB4/TaYu/T7KQiF5kCaj6/216dbSLEyjNWt1UPEx338r9/Nwf3hGG2dBmcY+Z
PerJGs/ZjQctphcqZZSZCz1+V011HMUcignGGhjhPSDicUjS78mszAP67p8GIzhzyNM4UBOEDM9K
gv6nA3xx4NE+ibI/LjWU35feVtH8IKzlDgl6MwWABGRC5g/Owet5QMcl63kgnKUcIqLtGdLYXQ+g
caG/hKYAjlaVjFvOBMPwXjWGgmza5wmL0j/Otk9OpeHvQnPFQV2n1wH2pio5Kke7cpFaudwZSRxE
gNzge5NHpJFmo35H/wQeX1+dnYCL0wk96QiYgNlt5P1/z4LCODDuoIul3aCIHy+NC0nM1JkEnDt6
oF6hqDm+j7Ih1Rau/pwIx7934nUyH9bQ/QuCb0oLgxL9pTVFlvMwDnrUgmqcdoWiMxXSvzwXNuVN
kT8LW1HQgwZWJcabdVf6nDZrXfw3IkdZgfQMjRyBtFtSI4j9mPNBD831+jlDuiPEqyx2/bsJzUHm
ymjp3C02ogo0AEgHQWgFjpZF6BilSdBFtY/OBV3U+/MggpKXTBBoe4y2rSNYGRJK+Z0GunsURo+a
o9ldjj43mUDStwEA6O/PueUGfn/OsmFGLvwkrxkt03NPtWVUUwIz2fkb5BbCreBG51UgyI2w58Lg
IrQMhqkqixjjj8D+C7449Jqd2o0CU+OjD1aM0v5cGeJVnUZC7PxvxuWFX5+HzBf6BBYHvYWiJQFT
ghtbR3TqolDC24nxt71bTv3C3uJyDbthULMK9lqj9QRv7nWNJKi55wdRZ98KsL9CndHYY4lDpHWw
1/4H137xAYsDlYd1ITfFzwc0u4a3sMdk6yNwn3Cp+gphIUgN5q7/OmoEkxqcFXUXeBYtKTiiuIOU
bYKIatI5o35C6eTuHScZzft4EIXwpkcXPRvHDmJza7XIaw9CRQBxlhT0BGnwWQt/xWnoWh2UtsYm
5l8pc2dkfrzE6M+PTHDlWaBNIDk85cMA5bHTf1cEgXVQqqJ1BWl//FmkWESVCSV+6Gq9wfUF8qE9
6HlgFqXHYNfrwqOAs4ym3ex+k6w2+12/1FD7Qh4JXVBoxKItO5fOMxjkkRGKptb5HajLwCqsOon+
VDwXTmKt+a7bxiiKBDR0aMVeAppGwe/EqMU8M8iHzhtNp5FC5swm6kmbVdd09UagQ/tlbbGNw1QJ
ZlnD0CpTdgOXIeEhNaKIyIcXcZvHK8f2GuS6MLfYROh4qTgORV28eWujBEIBChNKipYfZIz0vw/L
dXlqYUu+XDWZiwFU7GBrcDvzfdwmNvoCnil2nLHGw2o26OrOWZhb7FBO7MBhRYfWPnfm9KZse5A5
AXYmgtgjOLd2/XBaPZNXldSFzUVyFdkndeAK2FRP2SY0aC1s0kMPgjlCBrqCFhSdo434irVyey14
uvL41LYIimNa/4IYx8IDD+gka6YatrkP7TN5s/wdj6JjZ41IX7uFs7qcV6/Jhb3FTpWijk1Kupzi
jgGwaECoQnnQKvC3I+dF6TFbPd2pem7/vY+uwpaF3cWWbYdJy5gKdsE5Zqkxeb+TbPb/o//g9vho
8I4uKSg0LPZPCsmjkNN6eDiXt7uvbAdWEKDZMhAc1Wb/Fjlvodtt0SX19/Cug5Of8f2zu9hDWi4I
sRijVYVyT8hUldH36vfa5AAaylPycFrrSxdu+hzUAjgZlFXYPouV7GdgWPMIvpxGZ5rXmAfOmfTD
3bMP1QDaV6PseWcXPXzJZHoBAwIJLDvcRmDf1O4fVnOp1A1cxIoYP6SWKZ4IyCJpKUrJFDFXJLlY
g4Ycja7RZkZcKhLphFbuYkAJsPJYENXMx45dc1C3Ti+6W9AnBmYAJAIXOysUUQJqJrZGObtXN+UR
UaFuygcUKdiVaOXmGH9Zov//9QSOWGhiZCMsVWYPtXW8tXJtZTTXERmdR4REANZTwrcfpOAvG4ma
iY2vyPB/HyM0MPHEsBWAO2RH9cDsOaP8EZL9QAowPigOvxJi37aOAEGCT0J39jJ9C62rrOpGrOL/
I+26euvWme0vEqBeXlV38W7u9osQ24l67/r1dzEX50SbFjbx5SBAEsRARiSHQ3JmzVrTTszsXrJK
POAswYMH3w8eeDUUM+QcmHdCwnZuoLXYZvZmfS8EkTkA9BoATBGNYjTHUZdHoZAUaOJVD80P/T7I
AHyPkOGYPjUXzds/pNmU3msneOSBVSs/I9foGcuwdupBARPa6MSpiM7n9VKXYoC8ZBc1Vob8vFue
0NjrKgf+q0UFqgR9kmj8xZl+ZZFyLk2cOqPJYfH3qx8Uo8PZABa0BQ1bzao+fG8KIwq/i+FRL7us
HFUQL4RQYffUS2h3TmxzKcjGHyZP+2JExpX9CbYsAVheZLIxo9QJN2dNytdQa8QJh/FAXCUz4csj
WuzUw/zGMLYSFPFUBXwYplDGo+EdY6RWZQDOYzyWjBPvzKALBGMhBHl+xGbsYesy7JGwToW9K3vU
cZP4cj5LYgbIDoDRF9kjzOIuehSQnrI7w2wd6UIOntIs7qJfyiPDOgnxt6xTh84YDJU657DeWQV5
QBw/epdH8V23+Yfiq7bCnwyDK6c4MqJgvAHfFAAHtCqDyInVzIkFlLEPAH4PO9VTnNP5hHpAuYHI
mZeaO7QCd0hF/EUjI5EhXtimNshc15rYGrBdXHoT9QDLPyVe7/zqNJNVEl1b1aUpalUhci+mQ1g2
YE7P78JTu+EO3IVV9F0LcxgQhGV5ZBjR8ktZabVWBNi5IlZmMNm0oJVBLR9ML9t68xa6xatxEB/D
+2kf4zKTfCQTw3m/85j9ntE/H0BFgTqbu9HgyQcAEztdVGCTdG+EyBP/BfCVWTuhC+g78KnCDpS4
rgZtodAbT4b5DMJ+h+FaZLS0LyPBrKGkABIBpNmuI25SR9Uc8TXAK7i8IO4io9YdQwTegHAZyJvI
7kAmyHustV57KYJG8I9hahPlHMSvmhGG0f0yb3kc7jxgU4TDChs4Kv9C3YJM+x+DNANLHzQxBN9h
8D3YNZX5MzdFrPsMHOVk88h3gLmJMbdrIXhpkcSRxaVCGausUwRYjO94q/vpP6Z77h00O0eJVa/8
DsqiBkft0lRF/6XSktl0wy1Qv7vczjwDWCgMLkFrNaQ0NuKLfH97hL+f89+9Bx1T4MNDrZQu5Suo
E7aqBlc2HtSdtpdewAaBBvMzehAxt7xbWi9wZSvFfZzf8LbwxioTrt4Y4LpIbyBfCpQOdcyFxpjy
nY6Bqx6SAFb8FQJXfYzOnJ066D7dsmCcq2f40iC1qF2sg/celRHShom07GC+vIlm8zBtCpC9/830
LgZHXYeaClfW2oetwuF9R0VfXGLyKESDdvOF8DWR4s/ZP3+W94HT4qWeoC7N/++lQABWcSsE4Aoi
GsAaUjt19EMBGjgzbqee72W/Zrfdf8y4n2oOcOUPwbn05ADXittj/96RB6uKQpYUzJ9AUNBpq1yb
fSGRaiBGC1DaONlh8EY4tGLmEGBD5z6PnDf2LIvw4zswhhgGqwqKQODr/Yb5kqpkbPocTwFNtMZ9
tRPuOSty1C1IPOdLt+13GQQNxjfhiyV6tbaJgSLVDfBq8jxKYOSWtYgXY10Q+pOJXMBHN4bWXLBJ
sY3l1vI38gMgSbtQxnWqY76iiR9R2xhgaAP8KgCUYr4pP5PxvoqmWcAr2tZAX2mfGi/SHFOUnPLg
OzrCMiFGZl6HV+5RQEIjIwoaW+Qm6UeXro6t7qcwKz2AvC91tVfJsP2Hxp2taYubm9tMNsOrVo47
KDiAtRDCoETznYqTxSzwicHhQsp7zT3h5UFHMU7e3JQ3/h1KuTZv83u88BiBctWbcWMFngyscoAf
UVFjmlHVz9qR5H/mV+DcpY8YmbxjtGtf1G17Ke/VwBR+MmEzKxdHtDcBM6mJCulEoU53KPIO2lRq
yCIejOMAVv2XZFNuokO9S58Eq4Gq1zY4+47/0+g2yQczOH8DLWArLc1TkUNqwoY3iPneLY7ovQE3
Y/6BQxBAxmYTFqyLFYn1124sQQ8E1zq8oAn7GHWxmgZhHrNeavCM5nAvF/F7g8uVdBR3hot7XuE1
Eg6lGDjhnbZFSqaxkJhhBZDfhddvnwGYkgGYKo8cODXpas/rLZfgP+fRvVpZyCG4ktfjU8BVtOkA
yQpB5p54OQI2BxUNZcuDC1Y+/IXPAWcPnCyhI8O30OLd8jT7Az/qjRU815+qI6C74qR6KLv81Jx8
E4OHW9hNDLrmlfP42ii15JFigBKbGG0/JzQJaua8qe8inFiNC1be47RhbOjvoevKHk3W2JUiEQqE
vedyq0NuPbtwpoAE592LgYJhexAOl9sWv2+pa4NUkJ6yAnqlKQxqD9JLi5YJEB8/5myZkO+Xx2s7
1MVm5Oc27ibYibc1YMB3PfolXJAuPMKLnGI7uahW6U7++/XnRy4rs7jySrm2T0WsQA18uSELOTg+
svLysXXjt8xBxNqPkLMi1w0NXsxvo+3x13gWTyKE06IPH0vMyrmu5Meuv4U6nwo+jyW/xbcEz52D
zDI4uNERBe00kK7GH81r+cx58fEhPAxW7LG4P1YuBNfWqTPDUCZFSchKTDvV8T09NQ0gjQR0U5K2
eP0zeeMu+oaZmSKORIURtIviMoB3PxKSBhXNuGycOLFFGFHfc7sFzcapfhGOpZNti68K93pWefZ7
sAabLe5ZAs4pFCnpa95kiBWnZAa5bI6vGnSUMmff4lItWzNoKgn9hO+CC+EJ4dScCrPe5Yw06NpE
L74ANcTr+48xVNKYzPgCbgOQeeUcMqf9QFeDl4Jyvfj0H5vz8FK/MxtpVs4N2EVRWgIyGUlYKmAr
mtzVOYcFRm32HRpp0Bp6h85msH2owL+6yRKLeTJ+v4eQyf5jkgqTUjDPQ+JjqLzVb4VN0NnquW+B
tBcs7k0F5UC8E4/cmd8w+XyJt9JuBSob/CItqejQvZ5kUSmnUGp9ZB+88U58Ao4wtsEes8Fx5CG5
DCKCh9ob9s//c9TEeP9YpXbwrPfjFAdcg67UPDT7ffwL/b9oFjGFr9uGVvIKZGb/WKJ2a56rTRLJ
GF8GWO6xfc2Rw+acAk13EIltPSbPKImDt+aTWsla90tN6GEP8nJHBc+zynntoQiw9R9490ezYSqZ
rBwMVwOk4oKsjlHfazAofYIpIDvMvCUOZvfaPAYzU1xvpeYN3kM8v9CngGvkt4I+8IeoRFdYuCm1
29fGE99wfTjoJwUoK8bKrXmmhh5JXFQJVoGuZUHXrDLmLGjBOhjcSw+9DVB5exe/Qm33XpadDuqB
7Q9QK7GuECy7lMdEuSolQQK7wmfihM+5HUFzWQSptwZImyUe5XckXXmPtMn/zYiBZgcDCGGlM6g3
bqiKnT6lGs7YXXknfDWQxkQI4p8ALwt+3nGH+UcKBmiJxfWxdkkDzhHLiu5B1FlolG0eVwMPkmu4
0Gl0Q6sCnO7InyGl9Fm5xrbbMCVsV+q0cCPg59CgDX1rkLdeRx0uVXp5qKBx2v3QO6fqnXEH3kzJ
S3cRKMtRywIBDri1pTfGDK+F9qVdam2FvI4FtSZ2d4Onnbh7HG+HorPaQ+u0VvvGEgBdecNjoIRP
BFBt4DJpnLZUC4PGd1FrGZ+TbBov4YNwnx0SItE3WgP4QjmUsfh9YfOayRjrylWYsPGjGQOcMuhG
peaYj8NmqCuYbjSw9/A7PweMbXamM3jJNvpDepBKMzsxnxlr9waQkgGUjrQ62iaoeCQVeZUoM6a4
BVUn8sim/xBs38KDwRahIbGUjrULUzJ1QYgH3Qj8GSMsgVJBwu+ofCQ/i8N0Alf65Mquck5c/j14
C9koqlVH+jPKb+s6DVLRkVGSNilkOSEqoR3zzduTbxV79lquxqSFOeqVIfRzm0KREJOK7igBUm5W
dICMkiXdE5Vp7S49ZH9BuU/055HFRQkc7Y7IUlxvUrEegSkW4xYlfVBUQxh5o5ijPe4HAcSkeMUr
7x30Q0CwfBnPDN9duw8tTVOvjXI00hyiFi1uJcqn6OQFslAJkR4/oTvPuEDq3QuAIvOdnBkMVw5w
RF8i4YHkFxII1LYRxHAQRwGmpx2uDP5BcBsQLeCkO6P8ruzkTXqJvdvD/Q1YphwZNtE5Bbla4DZo
TJ4hjInQR7DZPpIicIGe5RI3vwAil7h/OqSFZHQyF1WQnXrED+5Cc9hLZ3abB9mctz6E8rMqAQRr
SPEhyim1npN9GpqZaomtrUOvBkjNzQ/o1VYm95g/SduQxTy2ErGupoFa9WKsE2MoyDS4EOYF0cFr
M1r9JraNe+G+dUJTQ8rZuj3333HzOuCJABcA7QCidNB5X3t5pJcJJLRSuNouvzvgvO3P8RlCGo/w
cVB/mWDjd7svzr7EeO79hW0BewwiRiCm1xXqOBrUnBfjKWutqoaUe7JBG8GvCMKQ2V29yTe5bp3F
B51kW8GCt5nub1v/XfKnF5tUSX5f5NBnS0XqTJuCYApbvK9yM7T4nbpTsdXVCQK6hFA62SqHwT3G
u7czVOLAQ/wAAXI73Ste5ebgWgSzOJMkaAWYC3zCn2+iQ3rJD3UtqQ0KV6dXzgl2ErhDi0v6gtY6
8DXEL2CvdS4Jbyrnah/YgNuj4+32tKzdTX7zLRL5NjTS05sxqctcygxol4EDSt5JIEcOCdtajzwL
mILOkini7nfb5lpG48omte+m1O9rVYfNjwCUwHfjC3+ezvxrZb+BBgUwSERcO9zJe8z6hskkunK4
XBmndsBgSLFh5D1JaJA+l8LxJyvxOAg2DZBVEcwIHL46M6O0uvEIr+U/80zt9gAsFn6ZwCy3maGd
ppjFLklQ8W0+76pH+QSlNFs9aMjAi8xq82rAXdqmgnw74cY7SZhv6SS4MyrpuPh+3KtAfKq2sOPP
/MmwJE8GU0Ty8gCRVvMv6DoQd5afQO39Pm/rQfXxCeJBEuBirXM/m6PLWb+3Xu5mr6Wn7STQRtz2
tfV5hzgVhC9VyHTTL/6xl6cm6DHvoG+DazWIq53Zv0rgRtGQ1yn3MUQK8PIHoahv/d0RA2EslCBg
miAGr+OtkKdDHPHj7+yKYFebCaHvA7O+/8yfS/MnKhCPkwmieSt91pm1y7XzDZpgaDqAYJMBgNK1
cbWv66SaYVwi3EKGibLtKfsBvQBLueB0r8Fr1FvFWw31biKavmVM/doBtzRPufxQRVGmjmTsoCD5
HF+TQ4yu4dIKoJIA4aLkBxGpz05ft82uBlUNghCEF4SAGamchBZJAwj8UQipwbF+6ZGp1E45aEXL
bbIZQPMjoUSuJIhw6KJGU03sgCMkfJKZJCXfAw2YDcAkC9UECQSadA23awoRyEqUUkVEtFeXfxgh
XFXA41TbSADxHl4Dq/sADdrt8f8+yK4Pumu7VHQVmijRJxWrq5mP+i69m8+NM5969wIuKfxbB1mM
Dv+sgQTffFQc3DleGo8D1FFxaqfdxM+CBaQ9zsDirsA+HV6YpBvkC259IeWXelHUXSmRLzyFXvgI
Pj7I9engu8IX7EtAAsGFsNNN8R5iJiGI6XrWqfe7CkV/AVI6uOhDyISQ9F3vDDmZunIQAXzUTif1
DcB7r7ZBsWHWQENZ7b5UTJTYt4X1iUuo+Qs6cryb2JybIj6x4IMr/iqjcPfnWyh/TYMAoEgB34L6
M9L6gHD8fDcgTeB/IUwiNuH2iz9VsybEm8qWYycoVmDdV59At3sXal/FqYJPQGE4QyeQCFF2dftR
29mHYkpfEyhRyhefI51DqMODDwWwluFNuv9EH7ZbbFNrsBOb1XD8e4PcWCSDcmR5xsZKeHyVeIju
0dn8DnKyZOfbn7kZeeKpQBHzZUC9enLx5GVto5VLyvWcUE6ahU1h9GRZdO+jgw9uwgfUkOcLkFNv
MzpL4wtSNtqddvKPGlkkFivz9+ANZIAEoj3U6zWkNigXnQUj6aohBFUYdye3ky1NySv6gZ5iLn0X
fEx8ivaUllkO+J5ghVm8zAilBgld1DVZSTq+KlUgZ8t640tmIng9JG9B6iVa6gzACaIpkD+3Q9b3
gwI2SYmeR7EWoZIqQcjdxOUiQQYb0r0i2nU2IUozTqNVG4Q9A2lc/OKp5RyzajaKEuNK1WBfiZ7Y
l5uy/Hl7ICv4KIxkYYU68uJWr9N2gJWIEKtO6EMokvvKH0+NrFuCX/dIzNe2TOQha+URfXks0MP3
VML1B5BpWKBo/BIp5iKD17bJ9KqioWeco09OKjd8V5l1WzBWbu2MW46XclIlE/qh9zHePPTa/jka
X9rouWfmFb+nvsioiPSUgf5F1AWpUWVhJhRdgndSl3zNvP6ViZMDymZTaoK7Xv7s8aKMOmCUOina
ySLA3hlI0/OqgR6BGsbgvfsqdeEQoTtObnOGIinj43QqL5drahsFPqZ8mM0q2s+6B1o0Q0HtmocC
NgvsuO7HQKsiImgQn6T8WDTaxg/IVOT6ZJY5ekm5YivnOQPKsBp9cGv9xwzlyKMsDIBKwUzcv7Tl
qZtxeZZdPdWtCa2Ms6XFjXN777AGRnnu1Ap+FfawyGez1erQudInwSrasWL4LMsQ5bNBqJay0JAZ
1J4S5QhAu1nGLHjX6vyhaoRnnUCyiZTHylpSRkIDlLwPRu0meRniYzDFduP/mCNPQQW7UVkk0qt7
EV08OmQLwGtFkxKlZdepPsHJR4qrV7o3NFCZP0yd4P7FQuko26ANDLzGGrVQSTuJc5HAjtJM1ixv
w1lwOi5xbltZDWQLK9QqZbpcazH6OECJXt7lzZS6Qcu9aS3weKLYXYogZuWnWBapU6iQfLEfyxyQ
g853i+6tUoCB53Hh6YKdGCfb2+NbjRqL8VG3PvRMx2pXwVpfbTnhKa53yhBe5nqwC6i8Snrk3bbH
Gh3lkHk293FUw17ajG6mSedSbUxZT52ojY9jIaaMXbbujf96CR0V9VZMNS2Cl/QCEJzjY938qrSv
kbu/Paz1E/fPPNLEJcBQRnGZw05riO9NAtKUOs65PdTA78QsQ9PGOKpODvZViy8zQCrE/hfXlixS
A9ZoxesDqokQqwQy2ppzRd0ugZ7tUsgIaKx8xuoyolkO+w7IYHA0XRsyRDUTjQnLGJaHrHLH5CKU
yNvWL6G/uT2zqw66sESdAAOnGfk8wpIhPrc85tHNkUXIa7NLdBM0FX/jL6SnlHCcoJ2TiioyN6Rt
1JN1rGApEuwMwobtLB7UdGBUnlcXa2GKCi1xnZR8CVIAC9iFB10c3mJlsvJB3daKwRjV6lmzMEXF
lCbmcgiFYRLlAHUcQ0XTfPch60w1su9lSFyQFnaoaBLLkNf93TyUgyJqtnO8VMSwtHP4RpU+tpDL
ac+zbimtfdtJWFNJRZVEC8euqDGVlSSbrWgUZlqDChd6LUOusELKCo6YjBLNx6TNmvz12vmrrCgh
zAlrSjz+TFEz4sXgpI/Bts2iVz/P0EvedL9i6CUlBnqodOiIxI0dV74NUd4XGamY26Mn9ugH6uJ7
aHKYntPycujQspUjhSQAV63LoOIKVUcpXE61U8MBe9VfzDgIBxXQAQLmK0uUR3FFqkhjXsMmjx5n
CGc7cjHZcwkqbVFmJOpX8C8yvzRGuVXacwWwS+hwyaq91O951ZKjuyGzC+0J9DQpCvwR6xazkrC9
tkktMt5pLSTuSYOYsMujU9ZiIku7jR8SyVQ7Wy4OAb9JYge1K789TPpGGHZhe69FTq3uo4CVB1jb
wYspoEs0HDdJoZTicxoleB+S5ksVE68cfUY1kERT2pWQAgKfBzQawdBChT+hDAopKmAm1jpvVPM3
QZ8vt7117ehYmqDCnhFISMADL2zJcWM28r7B4T9zZyF59vkf/80U5aSq0epaK2Bj1I1ghtml4Sq3
1PYKl1tNwZi59QX6M3OUj7ZN6GcpBL4tBCKLBwcBB4SmzHgOrRshEj0QX0ZLATWgZDT0qOGw65IG
3ZJxaGWBvy+lnLFEa2euCoqgf8xQY6mjtPCrmdQD88NYP6pc89rkxyJtXRWCyyHIfRjn0+r1aWmR
2m2zJOd83MJil49WWGyMnxicdJxKcxdx1jxZXZ+7f+Ec6MgAAvP/m7Ovo3iLe2jbkd5HPgDADT27
nDY4aXs0hMdWYpHhr+6rhTHy80U+pEyDPEBiE4+iUnLGIYI3chb4/y2/dPtAMIXekYXnwrhUNVIk
zx047FnvpfU5XnwDtbeDfE5Ho8aAVdU0/PdRvg8THMiOzOEEKx1/qE1dPjXa2+15ZtqlNnypaaE2
NLBbz4kJJUG+vxSgkBPdEipfXJqZpYpCr2wLuBncNr26XRYjprZLnvVcnE+wXHZOykMDQB29nvWi
WV9aopuEixN0ycmdaLG03DDzBReQkuLM200LNR+p7V5vD2QFLIjTCHIR/xihLvaDUbeaMQI1IBgn
yAS34otheDV3l8nHPoK0zYshek171IvPlkXLsRoMFqapqz5XJTLXI91jSYBrdApvztEjFwLGVvOW
CilATlMY0WDtPoPUAXDggEdq3yASSpnHfDATiET5OPWH1jC1yPVLADIkCBO3G71wGNO7lm1eWKRP
114X02bKYbHXvFZ01OI8JbPp99D7C1tTwmujKU0+ZeHAV/0TDL8At5PWXfqxIQkG6vEKzBr8cx7V
TsQD+RL0G8boVj10YYbagGNrJINaoPasc59tZ1baHUK4qfuVxYF/G/zetfYAqjs+dsTwPahGUyk0
xulITHy7Vyw+gdqJoxSmaRyS8neV2XyouIl8P8njue4YR9f6lBrQaJVB7P4t4RXXOiTURtT0Cu6u
GS+Jf8iD7e35XJ/Of03QtNRBl1dF18FElaNmrpX2kP5NbhBqJv+Mgm6TzwQfcsFkFAo6FOuksINp
HzIZLVa9HgoHYJkBObouUzubD4Q04nRYSZPwDX/3hFrf1FrpxP58yBXJG9RLDhEdvCUKxoG4GlQW
pqnzEKKy2Rz1eAmlwnM5hqaR9uYQddvOf5OG96aaGXtgNaQs7BG3WQTpKhSUeOjJhBqzJ82jJw68
UxaimRn9KahUj9QlolSwb7sKa5jUzsvGfpR4YlY0uGfO/+jTKjRbaXIL6V3oM2cQS0ZSYfVxCjkU
0NKixoSqMrWoXShnRjtjZiMRusDi+CTM5SESSk/XAeUSniJh2owBPkObQPDgQ1PZNLgXNOSaegN1
anVwb0/B6m6BwgIP9AEUcugOKnmMpi5WdLSQV6OXit39GLJqaiR4fAsu/5oAQ+314vYl3vhzCBPA
lwzKEe/BOPF02ZXGv4liC0P0Ud8pWmaMAOH6qm9FPlSM2tAsk3mTh6y882ocW5iiDnxRT4uIJ8vY
t5tevejDSyuwztn1d/XCCOUrudrO/NRiPFoWIEEqmQOQRwnaAfzWinOn1RyRZBQaVrmOaZja/rkP
Vv9QID3JPDQA/cCc0eUub3rgn+rRnNSNVB0r7W+OhsVoqRig90WixxyM5qKtcbLpB57W9Iy7y+q6
/ZZ7RFIUMHnKiJSn2aiTdcsTfTNGoGWYVEcTJOv2rlp1+YUZKrBUojrpsQozkIYwu/KjLkC7Ryga
Ytf3R4ax1cN7YYw6vCH2rhX1BGPVlJtTeizBADcFP5piZoRLliESThdRWg2EGs9OGIryczx4YNUz
NVT6IkallLVG5LBYmFFKHABJDEfg0fWTBdlDyE9uVjUPt9do3QwoO0EPjgIpDWkFf3KYoSsa9JYS
ZAukCaWBh1EU/srh/lihAkWelHWAugQoAFtlIxjh41RFXpwbjMzD6kkGasN/BkOFii7S0qDTDcRY
pFLm0JP93FGiTYsXehXYMyshwJo7KkDotT/IXQFzQXEMRVDx9ZDcZUFbWGOi9iryX6Ghjpi6DMle
uwb0A1C8OfsRpTrIBvkE+akqGyRHSufu8bZvrD+KcVShqw+ChKAUufZBuePCdhh8sH20jgJVvM5p
Q2CcimNZ7IzWhvx0BzBBMLLGTCbu21n5x+5vuNHC9/NgrqY+wZhnAd3MgCr4I+sGsnqtXJigTsmp
59o0FWACgsY2h1GU2kZFoBVjKxkTawLcF9LqAUvBijUyaiNoOcSc0h4uo3Dadiy757lOvdurtuqV
i5FRm0BRo67hGyyaURzqLAe65lGDd942snpVXRihXB90Fjo3TRgHsvqmzG0bRMFalMwGC6aOkEHf
zdzmtknW1FEbIR34LO9EmMx9H0n1dAfdl/fbJlZD+2JU1IGlSj7KsDpibgWYb14fcr/wOvUQQbfj
bwxJoBkXJUVCd+X1xorVcPBliQPJizachSwOLDFHc+MInQhdfrlta/UUBo/MP7aopaqrJm1VA/6Q
KXukDUahtqXWltDWAT6d26bWveKPKWqJmhQwmLyEKUHq7qRgsmL5fsxAwMB3wUdfp1t0sztD6YuM
6Vx3+T92qXWT+QS6sAmmU0SM70DQpwZPwTgwKjyrkXgxkdQNQ0IHki+R0emy3ab3pRwBtQZRR8Ut
a8MJQvf2ZK47459Bkc9ZBMG56ztDyDCoNHB6VMj60pOad1llQUdZdqggL6RDr1c8hiUCaTOSt18V
oSqXPHRFzIq6JKp+D+z/jAkMoNdjynUu8yMdtozwKRq2IOOUEnAWdtY8QDkveZiNXyP/WMgtI3as
EEYgNfnv2qHd9trwyKmpOmcwHDXg3ox/Nb4RuPrImy0uJFXCeVn50PeTafRQZcGTs+x9V+yhqChB
U6HX7ke5Ok8Zzyp533YpsOlef1beanLTp1jjNn5q+72iX9oi3MXps6q+J7XK2Cbr2xO8YQKE5qA+
S0UdSZhKiPnizKtTHsSJVl+gfV1qoBC1HfMfE8BXRsiICKvOpaGDTROQwcFT43qAY+KLYlQjaCNz
aWqh07RvjfSzUhlv3vXU88IO+Y7FZuG6KY4bH0PTqm2Zb7MIlFWfab3J+sskeIKIs/ar7p6q9DLJ
vn17o64u4sI2FRdkvRJblZzpUrVJVWDRIbODon6nu11g893wH6eUigsQeRJioYW5IPtZRUe5tCpo
QSuMQa2etotBUVGhMWI1LSVY6ZN5qyjdl9CJjNv6bd9AJfd6zVI+Nso8gomoQgsb4hqHJC93Tiv3
9vqsng7gLgBnNQ9ND5HyQd3oxTbOAtQ+xuLAydJBzfhntdbub5tZvy0v7FA+2IZl0vkSYow0vKA6
KEhODLUtAUSEgcPXNgd5Jd8MO56xq9d9f2GX8j9x4pqmm2G3Bkqt7qudP0smHo+2n0OJMAFLrPGj
ycPPMgYVU4W2ia650zTgrW+Pf3U5F59B+aXkz7k0tCSWpd2ulMt9A5xcNqKRh5sZplavNAtTlHNm
hlIOeH1BqyD7UuA4dYzHXek2wwvoGjf/aVg043rSJH4ukTdlULtBGFmwZUwWLzOunqtBBBpZKiSL
0f6nU4soy6MaawOctJo8ufkJ8FNZZHbE20r7VPMNY3evngQLa9RaGZ2WtNqIteKHd7F+Uvu9aDwP
fgiY7z4v3antGHuQZZBasaTxObkoyPDy2AygDcUdhFo06+KYSY6iOhIrHbQav/6MkO7SUcIQYGMR
bRIoKZgTMg1z3D7e9ox19M3CBnWp8BsgqPIRg+JT/mJEA5oG06I3i0wE9UM6HqshPvFt81lLA0Dg
8vzU+POWIyWtOjpFtRBadZ3GTpFKvpX3qHZBpTszY8PnGEfGegT817no5iAfjK1KWOFDY37ecahi
pKV8DCpIKt2eEZYd6oIBVpe4jDW4FXKKG8kvnEprTAhCMMys7xWNZElRfgV9InVwqHIB3BqGo6lP
vTqbTWZ3LTgvQLU2XniVqWK+emsFAwA4H8AEAM7Ia3vBoI1+IsOX0sRKtcksursMRd4xfBxBJJdv
DICQObSL5KzWu1UnXhgmP1/caoLI4NKCtJpNWuVx4+ANrBaY1aC9sECdjWmYKTjYMZUjyOry2S1V
3060TSGzOGdWQ/bvJlNMoI5H7/VQtDg2xmKAa+ThvVI5ERAVPO5IshP1rINo1QsXpqhZ80ex5/Oc
mKouaM0w1YY3syBmRDSWFWrmsiAERwB5c3LRnYHKfwQ4Z85q9loNm0Avg6kULPDfgL7hADAY2naA
qBCQOo/uptgqQNssNScjdeIEPKkS4xxaoSWSQUWKfjYicQK2XWpzlWmfZIkGk21uJgflfjqrj81R
PPsuCG9fwZ6DK8Y2+IUrxu3YsbapF3bpc1askzwWfqdE5q0OwmggY+OzGOw7wZ7iy21bq92SS2NU
5AaRV9LjWkZ6OA0TEvYB5IDAXmiq52yXeeXemE0I9aZPlRvYCfSLfRCr3P6Etf2w/ALxej+gpClF
qgz3mUe3i/fThBzJo17bqvDjtqHVMtbSErXzQNSYi0MAS2K8R0jups6W+L2iADoibWrVrUDjUrGS
F98VWnEuLq1Sm1DX+0DsOcxwYxaHGZfOBz42x8BEKj58aZ/8+31LOtoj+4fvBKxaq8RyJmpzinMS
8T1YrqCWGLr+o3qOXxpbcyJQVE5egAW9xLZuy1a9Ve4rm3tHy/DWAzsovLu0mg0OcTCGg091I73V
Ln/h9hHr1r4W2jV0cILaB+roMk25m6rTnMQZmgG18ehHozUxj621AKVBZYv0PygClJeuPazOszbl
JxweuW8qE0BsmeczOxFWHx9LK9Q61+iERu8xrKDRlQfJupYeoPUqh19Sh8p+yrmG4FT808x7g+Eq
E+8wvJvsEzqjtLRPrXTqcy2fabCfSsCANoHHAwCmpEW5EWMeUOxkF/atJ5eJVeKVycXDFkijvylv
LT+CnLKLc1pGpRP4SHyEUFwGDkTOQClmOavwuPrAXJqh3whtxklZAq/Gk7zW3aa5m4dnlVPR3vza
xE98sVGqbTXf357itSvC0ir1VuDKEbBy0iUrV9wumbX9kP7ihPSlmbiv25ZYHksdPXXPF3muY3za
dFaEp6l/aP1f/8kE/SyIu7TLtQCDEZPZEiPR8qXZndPcvm2GtVQ0X+OsG6HSDWTSZJfDixzXnU7f
1uKpV5xB+IqFfSHYvJptb9tlzCB90Q/CsRf4EGYD5bVG3awXLor4ctvGemz9N67Qt2FFj5syK7FK
0QDMal8h3cG96vqwrxXxI9YfGj3a3La4Hiv/WKRizGQkdSr7sFhXB5/HRRtEIayb1qoNgBvBxwgK
9G+IpLzRG3TxEsfowmNhDEiPGHLRfd4eyercCb/VhIDzUui544EAGlJCpSFWqj1x5sQf/HSyRU6y
K/UUoFr33+xRM5cF85TEpMU+qe5r+eQnbjLdxfpb5l9GtWbc4FadbzE4KhRrfBQnPGFDmPoZ+Ptt
nTRmmDAweavRaGGECrVJ0A8oecOIP1QOur4tPjLw/tZPAHow3I61WFS4VYM8FhMepgqg/A1AVpx2
/pjGB0nccy2jtrQ6dyLhedNAsfItNa+1zVSmPq5LELRXpmEngD2kYvGTr197F1Yod8hlseQAowTG
9hCe6s28QfVqmx1K0HTEJgq30Cizpf8j7cp268aV7RcJkChRlF417MGzY8dDXoTYSTTPs77+Lhn3
tLVpnk10DvohQBvYSySLxWKxaq1j4SrX+U7NHciM+kSyfgIhIASGm2/grKTrDcVoUmyB4f1WR9z9
hJq+Xy+PhILUpvYGl+4ZpOnnZ8jRu/rFQsH4Z0i+QVh+uP0GzoiQG53yNsQ89OCz8vLRpd+my3YP
PsG3+j261/20AvVVrfnnd6M4KN6MnbOorCCz2dbABWWmpUDGe7rsDuRX8AucKXhbUnfEqd/wSnoL
UnOd+X/BInw696vFb+KUwDDS1I6BTx+u7RyBeHA1op46AfLsWN/6y+AbuQkWJ3w7P3Dhpt2MmzvY
E7OtqLlKJyagS0OWBtImit/KHoEkKB8Xoc3oWIq2B9Rw42Bq3pLgkmZumgzOUktuyOvHfok4Pwfz
cfRvYAhtA7DirZMY5m4Wsd86bjK2Fjmq/meJVFyuVORtZSWzQme0QV3j4A0qVAybaJiB2le/lMDw
svQQQG90th5N5A3jdnd+xYRES5st8hH3b/DCKreVfs2fzm7tMobbMXvBP+iTZTe0hW7iq/rWueo3
5arYd9+NxM3ulat5f/4rJF7xg49x8xEdaPLgsWA3tYa9Mmq70nAhxfQ359ZmajmPVIL4eohWu6mb
wgnM2qWQ60hlIaFsATmfkzXFWqYAFDV5bzW/7b06eqepP6e1k0gFyEUpy+3ycZ6GKlOTs9XLKkPr
zAzNzHcq8+Kh9/rWi5B4o9WOdU9oAZX4ONmScS6G9LUKbQgMs+v3SDhM2W+UUksWTDaVnDtBaXoJ
GVxg2MQZl5cxP+bL3kKtHwQod4spydRI9jtfjEbnJu6HdeFyy1d6P4byU4EtmBwXMrizfTkpEquX
HdMff9+YfWXB5uMGi5cdUb5NLiBxW111l7afOfF1u0ucVne/zbvv2X64GB0K2ebz204YC39uiA/f
sMFH90GAt0yMWEk7P2QMqUCJe1nN76sPpcQGeT+IB3linqFXqG4QhFZW+dRHR2ZfdvVTlPlMlwxF
BsRFPHRS6jJfOZeqeVdHoEO6QOtmNnr9X5XRgJDhnyFxXsQcxjya0C3squU7ms0RmWZ4ay1lHbzi
tbEYXgjBS4zGs9NzYE50VcvMlWsIJa65laIY6Xh+9cW76xOB28GzGpHFMmF9i5Y4c1zjdCndgBlX
Q6k4WUi9dmSSI/Uj+//VHj4xuR1trc919cpeFxf1c0oYrnhZAZ1PO8sPrK0M3akNRV+czDLIe9wb
ObrE6uYyz9Fs7hSxor+Rfmnf+wkNVY1hTVfqOFU/jC7KvqG70gCZFeiHHFQCxId8aVG5WqGVrO47
6w/KCoOnflbnN2hXQm6rnkDtmuqK7c4d6hFSMwwPYceCXd5RHVFbZafXbAiHazbP4RG9cCDF7Lrr
tovpKnZjTF5t6/H7YM1QmUptelhYa/yO1DqB9kaaIzekUD/Rpwe1Yvk+remDPin2wSgJ+ByV+K60
Y0WyoOJkBAzm/22Gp5eZg4WhNACzC8ILBcX+0+LkSY9j7qWGNKJytZTf8XZmDzICbfFZ8InLZdmL
OdIIisjWDOQCThTFCTLTTf/u+P5E4SIjhWUFKJawI2rQnNHeDYZdFPw+vyfEU6iDvU2FXMLKoHO6
7cLaNtJiBkifPITLXh2/L3SfIuhDf0Ye75T2rVkr2v7moNugcjGDsSo5NxNQg/ZnXD/FWgI6vEtl
OOrpQ0plKRDhcm3QONeSsZiC8xpoivIa6+8Guq0W5v+PE8l7l6lMwsAGSFLdB/0tsW8mtXT68mKO
vBaZ+aJ0R7y5VLIncOFBoNsrpyHoQEAzdrqAVWRn2dKBIos1wX6ZJjePo5t+DG8aNv9kbf43B9wG
jls5UDSypifgsgm1V6N2ZiV2mO4Y6dUknVFRJTvaj/8ZGbdsZjPalqJgZHZCjqaSOJF1qOxXBTG5
xi7TCD3Bho+Nd34hRVERElirACrootUPUbhNjFCDQFApVs67ecqdps12c5G6Y9mDF6jYR2FymPMW
jebq83lY0TJaqyY3CgpB6sSXMBbQM4LUHeTjgxYHLLsfaJLCKbe48NnXKh5Jz8OJtsQWjgsfgohR
RZ0Al6r3Y9b6rfU96WRuUnTgbkE402SNZS/lAJCw/A05izj1hgwUC2BXKC9JYEoiIm31h/xZi1Yf
PO6a2qoswMHF2TJWkw2+ETONnCz4OVoO6pc9PQAV0WOPM6+Fuhiahu25cwLt7S8mFOTaKzp4AvgE
aKYYVWKVaCZn5Bf8rBsvz53sgi6czw0Gt2h1TvUmXTkz0oigVWY/hmilSxC1v5L+lyGjkxKaiAV6
SdQ0GCZKXE8di6WnZUhH7PRCRxInAsXQ20RLyR1EFPUhMf0fEP4ET0fQ7yorjWBdtk9RQXcFKs7/
ZmU+IbjD2qwWpegVjKOtYj9CdqqeO9ccfp1HEe5fWyUaFOVAisgbn613dhwnWJtBe+pSl5gJTABv
sSCRZkMmMXWhIWzAOCeMvMxCyhRg9vAQmHeahS54+oamVY+yY9T9RcMevLCNKnNIhkAg59QQgr6o
WKCtwgGk2oescZKJ+kUq2UDrN/O7d4uy7u6N3wVNKi1piw1U2jcBShNMtk/JXZJJYETufQvDPR73
47TMxspuES7FIeuMfTugzFK3dlVKnB4czsV0q2oyhjTRXtqicjvXToPQHvsVlbza/R/SXRD78bwB
yuaP935QeWmJBoi+m5A+s/HOU1nkdSrA8aR9O48lHM7aXmtYK3+Byp3MBcvybjDAJzHCElTNuhgN
+tqAV/c8jHBIeOr4cD/gOeRgqq5MZq0HDMXVDYVc9l1fGX/0sNyj+nZ/Hkuwf8FjSlYbRywInehT
82uS2KhRUoz+NetwS6C4NA43eiwjr1vXmTPyExRu4xazUYILoUXrS3Ools5pZEeEwLwBAPkzFYTh
BAo7p8OYzTme0wAANG29HH2Mi2aAxvRxaaDLGCjvUZs7rRVIHnkE/ggct8RGYRgInVSeGMsOIlMP
mw7tZQweXA2cyTTuWRU5SXHVXVVUVuYkMIwTvPV7Nr5iDlEWgvoIlKgNO7AOJG15yPLj0qaScX3k
Yb+s12Zg3BlYRKaZtRGANHRfGEdK3M7cp62f2k9s3JG6QG/PYUr2dOmdrrcQkMoqwgVbbTtUnu4E
QRodK4IvmOfrDMVUxDqkxeG87YsqqU5AOA+fr73Fy7p+qTL7wYQyl8R24qm9au0c99oEtVWRE2nj
Q4nwS7LJ/ws4enxBqUYoit9PFxOFF8s8kh7dBbhMU7RbKtYui58L46FVSidgR2hJOZCfPD9m4UZB
weZ/UDnfolQZGVU2oK+m32mhVxAXgepOrfdh6VQ5npNlnPrihfwE5GwWHXZFriwYZtNeo6/Fntx6
kgRTwqlEzRWIMU3o2n6pvZoNFlRhNcJc1bi7mexo8tR6hri9pkNNzUZHK3j3ezRD4WWMGosJ3q9S
xo0gGqe2StBTkGKaCIdOlzM3u1lJxwVtBQi1g5CgdfEmKn+eXz2Rt96CcDajZCgPW4Z5rYQN3Sl9
ychehWAXc8dGci6IGuy0LRRnKJ0K0rYgw3jMyUd9/1Tdx/Q5qh6mbm+jP3ys/Cy9jrI3Xd0v/WHM
XBSQxrFHZERuIp+3/Q7OfrrYUi3oIcLngS2k0p8KdfaQc0BV/STZGsIVhKrGqgWNeln+KpPi2QhF
9QQj1imI3nczUdyq3J1fQVE5LqpSPlG4kCiyqygzMqAkNPe01pvmN0u9GNTLqN4H9HJgkGIiV3F6
rTF36l9p+idY3lpZOec6a7yD334FZ61zpapj16NfWI99hlrCsXT7mjpdxECnjLxlJ8kuCOcW+r5g
HYDaC9prTneHabEgUxjwlsWuvKyleN9h5CftqCx7qItiDWjN0lVrdlW55aCypI7SKsIEUwhJ1v7k
UQcvZm4KSejUwSMP1MVHaNn3iZP9aQ7zLr5Knn9DW/2W3MSetsdh9pxB9V49yMhdxXPwz4fxBdHI
69T9NOLDaushDSJHX46pLrmziBwEekGhoKyy9TbGreuij3OWFTp6w5unWoWPSECWcUEXXyOy3hDR
PG+hOF8Uz5CyXHQMp2t9Fe8WKdgCzu8VGQLngvK6y8Z0AUIJTZRWq51U9pokPDm2g+C8SzJNeWwM
gIiTIwgxIsMf85+RekggOq1cBO2VJmNzElkB9Ak+RJ9NC1mb050Aufl8TrTVCoydavk1mg1kEB8v
mPzuJiAiWAUKEBLzDZKBEeHmkMAKIOR60e7avW177Xu8f569fgclYC9wA1BwODlzUBvty0rhRS57
C89ZhlLmNJvXIcagGlXhpxEZM+MiXiTnvhAHsT5kHzRLh72fTqVljijmijHMebqNTc9I3szylpKH
81YoXLANCuewVaKMK5crHDZY8UzlYIaoKJe104nKrhGSgTqCQX2IQjTvdCwjyXo2lMgZ2lZ+o6j7
Bn2W1lMQPvWLo9PyMrXvcuAb1g6NIrZsp4ngCaRlLOTxcIUCM+0pfDabYaSVM+oYV7We0ZvYPYue
6fROikeldqLFQ3WPhU2h3xIZL5dgm6/pIwtV7cjla5TbES3D/RPqnKgGVZVfVlV7YUtlBFkijJU0
Hcp4uOviwnY6vj4d2m62TeTbqqFytJnuIKBzf95QBGcqIWtGD6EDMqE2Nw511My0GSDcTCMLdKX+
Au6KxvrTx34LkerY2p2HE1j/CRznuswI9AXxqhOtjKDfUqxrXZnQyoOYnk6H81AfRxPnUCBgieDS
1KGVjNTH6fRFoHZvAhuF+ONFiQaM0QVhi0Mh++X1F+V+SNBpU/pvqPdz6LfBBcsf5AVD7z330ivd
VR2GpovzXySa680H8WepYmfGuBj4oKVH1ffvmUUeXHYElpchvK6a+S8uxJgAA+UAaC+FLhi3PYeQ
ooOuAJ62SoBDtdfwMOr39iU62KnzOuZOyZx0ds+P8kOj8uu8f8Jyvoc0A9KToHtxn3If3BYhiGj3
kFdygqNxF18tB3s3XGbO5Ni+/QNPl7nz0z7+bA+gttOdcNe+3YAsrdvNbuCf/zBRFIv5YKCewNVV
h274qUGEXQzi7AAfFnxXdtVV6HXvoLK0vOAq9DVwL61dZW5+/Au2pRNYcgobhJmiLSsjcNhCyFIf
HOv5/MBE1awnCNxC6+pIh5oBYXofPP2Adsab8iZ5ab/HbvBAkQN2wgfjpUI4iXIE7yLyU+fP//gJ
3KLnVUrDLIRSNARbHTB0vWlXhld+v8uv31+ra7ofnwMXK614lkO9+VJGXy2qVjqZAi6GtEkY4p0H
U6Acrqfb/I/log/FPFjH95dyj6avoHCUH8aD9WDv2f3s/Do/fNHF8wR+9XubJNfUoI7IiDF8entr
ueZ+eNO8CaW14T0EFysoM+su2BplRDaCUx5yX+itQlUITiPew9lQrKryJQXXdOC31Y6SGNnxzJ1M
D480anethBcoqVAT10KR5I848ifZQ4DwDNaZgXc0At0JPMSeDnyuWGUyCMG4S4fLtd45qWo4cMro
09nr+rG0b63WCUHSnhc3i3VTye6/ogMFFbUGxk91tLJxe1qZoGxl9MAf6aWVeGFyLOwQ+eCn8wss
g+H28GiiKbtVsb4BGm2XurxCR/i70kTftE6mKyFSOiW6ZVgmGHIYqvC5IUXg0dboakvgL3c7L9oH
95afHadH61Hb64fhcvqmXBd/HugvRB07HCW7FjrQk9s+y3aV2GNuPoUbdpO0YINQMLsp9IC9AXdg
XE2TXe7WaKN0J3RzOsNe3S0X7Hh+vkV3nDXm0VBIBpIgJC9O7Wqa0UGkGQkmoYNkGZv2CrHdDoKq
45SjryOeb5Fg/Yn+VZ+0Mm4bUdyF1LgBu8JN/MtTBpiQ9Lqesa1IiE6f30Pw7fzgRNvWhDgimKdM
FZcpPuaaqQ2ODcwqieZ5csKqZOFu0sIM6mV5WPvn0dZf44/jLRoXciVh3c71BLSs644FWm27Vvdn
a3DTGJwU0et5NOHcYWioClTBIMK/NrUMMl79WHZwOTFK2NqrSc0kNyhRoh8a0aCMRQXURwb11DbC
pJyhFlp1blnODhSonAWyp3Zj+WlQXg5FcRGMkKgw4gNrDGdpe7fUoHfb6C6h9OL8cInIMaAGEtT7
cEEgHOSOXjLkoT70TQcuEcuvps417OAyn7P9FEwHLSO7osh2bHzQStPNVX2f9fMRROFObUEVgCZX
kOxzI+hB9mBo6oMfSfEzxaMW7Suw4mbXc2yNIHXI8MDKJGGacIeBvQLxsU4NnCDcDksNEimhii/X
6hc2Xmm2Q7rXClKY0R2tnKm4NFWpwPbqL3hb3GKus7k5Js2ANqraAjNsUyfG63ShK244+rmu7NTy
drKvtSxz7B4VNbv+L9KHZAvObbsoC8iUzADvR+V71yYXpvXYap2foC1yCmrHmN/OG4cwKtgi8luv
sGg7detwoeplIRcUFa8pEpem4Zmh6Yy1p0PDBPSeOviz2s7J1D0kXIrs9zhfMvu35GtWUzw3+dx9
CO8nWahO+BoogXr2dPVRWUo9MvlLkPosuKuLF1XJQdb0XGe/FetBgi8oESMMST4TDt3Aoy23VWiq
NXVEesw/eWwQDRnRE27phBwplLLZzk5RHyN7wxVdubaYXFhqxJpWTcbQuW32EA07K76YFUi66Dvo
RjplKPFMAldrWwxXaTzQaXhd47YUZWpUMBXlaHmbOZ1iP9SNBW1P6KLGP4ZK9uC5rhe3nido3GZq
Aq0xw3gtuStCGM11DrL1gHml+S0dWydtrw1dciqLEZHjhpDZWoXKjQ+lWkaRtogtWZxBzQspOeM5
Qct9n+sPY/8HrYMgapPVL4jcvY0rG67xqGtBmR9nN4mRDJ1JURMEWcqW3hAQrxNSOEbjq+ORZL6y
ZK6hoG7zJ+1LSEAca/1w3nQFh9rJF3BWFM2jroQ2Zlpn5UvRVtXR7kgjOUqExrMZJje5RjwqYbmW
cMVDeAzD2DXpfWPGLl6Sdp3xF0W9GBKe/dBmjIPL4J1B0rF8WrCUdqz6jCyuFT9rcfzYldZuTmC1
WiUxnvX7v5jrJyLliPYQtmnJ0K/VY6gtrEh2CNrQTaV6IOK1Qv0O+ptxNfrwyZsjRjENaywTFBYq
uJI5lbL8UGVaaQKngrn7hODcekD0aiRrHZyaFAckRsE1vFvLDorQm8DNRpSX8+YntAybQOHHBs0U
XOfpqalPMQrIVqU5pXAGRd+1wW0T763M1YvZOw8l3mwbLM7Uh8KGCNQILLaU6t3cVdd2bN73i72v
BlRq6kR5IEYMPi1klJ2pzeY7SKTrfk2jiz7Lk9vOyvPvkm9ax/fFcjbfxO0Me6jGwY7xTUGePEEF
9EeuVjdZlr4H41OOB8AUVMyjEuxpmjiLAWq3IHwnJuSoz3+HINSzrc1ncP62LGmfWGvJKgTeBpte
aBCWC6YnJtNOF+NQlOZAmYdZfFvS0hYl3qmAE4eupe5ZmB5L9F1Jq8NF4QkG9AnErbVBhynWe8zr
YL2rUb835w4p0YB9D6PioGevpg2pRrCp6HPn5e1zS4a7ntrP0JxytCK9SWa0mNoy8gjh5tp8FLfY
JR7wJzXCR6nUIezKQJzYWvucoe8AnSrTLFlUoVfawHGLqihKrzQEk93PyH133jR4Jepp/sZysJqr
NhgkQLnIc1Qh/zklKPerKxcqSDtwhjsUxVepJjlDxJP3CcR5pjIxg2FOoJ2XFr8Mutyx+B4EsLTw
+vldD0aJRxcb6icad4Y0Y9TGKDXFhtB13Fwd1W73itbc2KrEK60/9NUB/APEHx1lDgo+mqOENopf
W2TNM9XLuxyc18915DErvQQp3fkVEzXn42hEvGoh9IDgGLdkaYDKxY9C5CWfDhOEvjSUMxTgZM6M
8iYFUaRiVjuL/ur7P7T4TdA+i5sgxF1tz+xzyceIbHT7LdyqLpTUaZHjvGnHpHAa1A94Y61HnhFH
6eH8uEVLuoXilrSiZWYlBqDSMTxmgwa6t/4IUXcQhMnI+yWj4jta576ayITWIpdqynVZI+Ovk4PJ
JO9bwgNtMyK+jRVWk5UsAEygZPs+Np6VEhXftPOVENRfHXFTDZVso7lfxYrmIfFZjHdDw3DiUaZh
J9qd8OrQ6gPDBlKlXGLPUsdeqSnMuA1HN4Owo9kxt7Xp1di9xdr0MEJ2UuJ5VjPldw6IFVFZYSGT
9kVYZUSU0kSr1Ko+69/tBhICbZlkAC1qr9bJ7IWhTMhLvK6fkOQ0WgmqAL1Vq/wus2rmhspi+U08
Qgt1oLIHrnXCvoxOM/G+xbBRVf6kzLVRiZmOCQU31HUc/rLB+UvUfq9CYypJ/zCaIAqEJCLpj6U6
SLzfejp+AUfa1zRR9Lwmn0/HaWmJro81wKs52cUJ/ZYOiyTBL5zKDQS38UkyJWq5wMH2ZrpDWf9B
zTKvjGTd8qJUEPhEP4fC7Xq9wCplqyNPsis9+j5GEYqC71vipfWFGYFVQX1R0BX3F65GR86eQINt
vYaczl9R27ndtjgUzR53nTzYFUm/Z9CZU6xIUmAk9GobKM4ke2qiTdYAVGSZ/oQYIplHvDrbt5Ds
vjs/KuEex5uMjnMeJep8i2YK3Vi8u2IqlcxFtIqe9QLcB4ipmvyNWuFfzeEnGhe9NGHaGtkaWATa
tWnhCTM52lHspLI0p9CNbEbF2TokEVWWzRjVHOb7KQJ/SvXHVtuLKXoeIIl7fgrFq/U5KM7qy6is
SbZ2ZykdGFrt65S9dcF428rMXhRV2JtBcVZPirhLCWRq3GGOba8OgxSP0d19x8aXkIw3/TzGboj+
k8vMTAzZygnBUduBpzPbWLtBT61/QCmSquUAp6ByUCpvmt6V9mjnsVO2D1n1R8oUK5zVT0Be+b4K
dTTc1QAstf1Y/+w7z06fc1XWqyiio7btDQ63rfEKWwdqC1K2zsMWCP34EHg9SnEdw6H7n8r17LW3
i5974YNyZfrnLUfoLzfY3D4f7CGZWbliQ/GdZsmOEfuY67JDVRwcbnC4C/lCIUhZ9MBJfxq+eUF8
w/Lpt8qfd8W3GtSiOOz2IDeVRMGi17iTqeXua+GIy5xVrbBPpZ9FnnIIfON6fDJ+5/viMGfQi3Kb
P5DiohKnJpzXD6VMA2XAXwqt0GwWl0EAYItc2xoaMmtvZo1seOvqfDlQNyjc6imki3VttZyk2dP2
lkK5J0eR+NJ60C2owtIP532NuxkOJHt4PG85wt2xweZWtMjZEFcKsMPOuJwzgKj1FQhQ9k1sHs5D
CX3pBopbRVBKgJ88BFShjHsFnDFkTiCehoIFM0PFIf1+Hk62duvfN/mwqQqqPisAp9mvlXZfrnXT
Mmcmm7317xsMmiFphCQpZq+JcTTc590hZBfWX7TXoEAND3+qjnouPHmdwrSd3kVWquIUKi4zxWuq
90hKyiZ4pECjCcV7GAoa8R+HUXdDlVsEUR3tnjWrvxjHqvHG5XVR2ms0ovvDUr0U2mNalA/n10kY
OGyAuVMvbgv85ho4xEjw2bVbLnAkXeCMqIsyEwgNm/QvXiu2Q+WOoJxa8Wxaa6iiovF1ImwHTsYp
GO61eq0VUyV8d6tdf9nenwPkD6CoUKNoWGOVpEOLQh/+HGY0Yp2fRBkGd/gUUDKwQWcMwlOsGm4G
gaPOqixlJLT2zUA4PzVnHTX6FiB9X4HMSqVuQCx/YRrCr1IWDIkKbGCQa9c1qvhQ7Mrt37qttZnM
mLY6OZTLPi7vkuAVNd5G+NjpSEDOz4Qe++Suio6t7DFfRDhyAs5t7HHsyiJeW2GNzE/ppUGuQ/OZ
glZhcjI8qNVXGnWsQXLaCEMj8FFrBlEJIktuxEtdsbaMAVoo+fMUobshib2REL+ihtO2JkQSE1fN
ld152xEPdoPLDXZqI2sy17hzQYnPHOOZ1gydwJr9qXwCN4erzU8FRMJK64mmsgyXFJzzO32b6Qyc
QAhd0gG1C9dlccPoO/SkvJhd9GxfB17YHAJZekRoy5sxc15HCZfQBjU1fADx28S6r3vToUG909jT
+dkVHkMbIM7ZqFQdmy4CUMSi44zLpKUUu5Xc5TyMZDwfN93NSZR0NJkqusJMduDU4/QcgbBJweu+
1veSe4pszT7+vgGLUgPv+jXAEvJHq/xJd4PwGOA5v16Jm8ad2u+mFuzHMuURcSCIjm6KvmETRK2c
myvzHGRQIWL5rhmdEIxJ6RSik0DZW3ru6E15INmM/98cDTXxDUy0srCHDA1wmf0067+rvD+en/b/
MhWfX8T5xKpBu+TcoPt7qO7BPjEOt0OGfr/ogoJqn+l7BW8lZufboSSYEhV5Q8rjE5gL3FpoyNDC
wlQs9WsT6vvOJM40mbfmbKADh/mVEjpact/l88VgTXixU480yo+6+qBn0YVNg8fafBut16IlrtoT
mEl0MTA8JI0k2nel9rvNGj8MU6cuNdUZWrx9rIwhYy0T7hKGhZuBcGEhMe2UzhQDyYa7oTuGyXuN
MiFD9cJplqyW2MF+zhnnYJugGuxgvXvWBFqcD20w7dXqXutuDdwpFIZnl8fz5iHe/J+AnGcNGzUz
jRHWURkB6IfsQ6tqaNGc/PMwUivknWiBDtlhWPdFfgv1jtoCmU3uhCqKv45p6uZ974EUetSkrwWr
lZ3GNhT6xBSkXGhjQ26Xm9HKRjUfUREAV/FVG8T7wLgwYfG4vvTJW4q01pS4Q3E15V7TDw6eLSUD
/zrBwNfWVkWUS6qMf2BSzEFv8SiNALwGbU6L/NYuVS+NmHhBbXk5nV1W3jUqJBcLd2m/UTB9Z9Gt
Ov97RsXT7+COE4I2/z6q8R1Rt1Q7JFdG8I+AjdYomtugTGIHjFTz7vzghWOH2DZydSpF0MB5gHEh
aZhSHeGYfZMZh7B+TGWU1etnf1lelMFa1MANW+Vl0YalxTPojEacwKzwRgB5BwoJE8tAU05EPDu4
atHXIjnJRMNC+am+qogjfc/XEimEwaAMDGuab0xQwubzLpx+n5+6r+EyTpANBrcvJ9MOUTdv4EIV
gcoQZiOtv5KNgtuR8VxnwbQuTh65A3L0802dvZwfxPqR/OJsB8HZXI/MgK0ogGDFrcJ6kEn5ZnjV
tf86h3w6V1wAM2I9tHWbuVN9rU+/SjQ05PeWLnnSEK8IigyQZQE1gMmh5LM5hnOGFenJ6HThLu0k
Sy6erX8AeIqKIJ6tWU0BUM0PTbO+q0fBAxkCifV+PWIwW5BrB0GaBXYvvmYrZJAVstfZCoYQhJUo
d4fjXaqA/jKTvngOqZL+glhi97gECcTc2ywNJLcI4UA/up80VUfXFTeTRWKMamlgoCSM0CZ+zFWn
ZamTy4hKhRZOAQBxLKQMGBeLTazO5xb0mmig+2ENaO4JQOhj3p+38a/BAaZzA8KFV2bElLpbQYxs
b8V3y/iQDU84dJy+byUrJ7TADRTnTssw0LLFAJQVXJlo2yz63D0/GKFtbBDWL9iEzajCNStlAMJo
vOTxYYIK4XyjVd9b82AkL+UoeUQTOW8NHcXw39hRXxgSuqltINRnI7AqHwsdjCVo+W6iX1H1brAf
cXE8Pzjh9G3Q+MGh4XBE+I9XrflQZ29KJUnaCCcP3Xwriypg+PxUqqfhGA4KzG147sIrXb1JK4TW
9iszXhKwpI/v58cjNO9VphkZN9Dl8ZfxYlDn3FrCzk0GA0KKmtNWCcq1ZYGDDIY7iRqW2/lYASaj
R8NGJ6AOpyA7UolwcTaD4U6jJTGJNa+DaXblDZgrjuEPGjotRdOfnz1Rt3DNm8vll/7AvPHFQjtg
4jZXYIw9P6WCkgTsZtuwVhZQhIx8H6Je6wuq52L0CmQeuZi8+If5ihb3Q+DkVykEHH37UakkoOKh
f2JyHsRSBiOqbTTeIkI1h0fy76s5TsfEuY2mUxItCfD7kX7VVAfT/m7L6OTFNvI5BG5r5bE9KoYF
CNO6UegxtFJHyqMoPDVsC4e5qa85YO7UGKx4gXgMMPJ6JcX5iYzTytvS/vs+aIqGObgl0H+Z6zl5
6gPVtJ9w8K2de4MJl76kw0MWWBF6QKyevE1pVP77hvVTRM4AlloPlTBHQ1UxPg/VhWp/P2/Vopnb
jogzgCXVqnwg+H2tPVTDn1GHjvu8H3JZild0FBJcc4AFXpYv1ZGzpiXoqoIDVCdPGyOHksOgHq2x
ReB3OD8kkcFtoTiDU6ICgk813EWlI42zpJ4ePddW7P1vKOtXbI5DZTC7MOmAAkadXBtcPMua4NL6
GxBwq5griQ/qZU5Blp7YZmevQ4HQC6Q0DJCjRbJGZ6EJoFXvPyBcJN6EKMYJI4DE6Fha9Ngz0ZCa
phrkxh/PD0eIxNBuhT4v1QTf6elwSIWsXqJh+zBj1cW8TaZDoPqDTLhKUBiD0BXx60r0C+HTj+T8
Zm2mdI5JjLysOzDDrSl7SiBJa+hL46DD3YFimzvn6G0Owp3Zyqq+V+vi7zVbbM76rLnTyxFP6S4p
Frenzd1ia5LbhiiYAPODhSMRuUTGExyF0RIVsJe1rCPEedsXg2e04KlNehuVUyX4SbsmSD1iNWB4
G3vJg5Boe+EIhMGA9MWAwz1dxIGRgC0xQiUGgRwrBOV2ZV0FVvcXFwEdN6m1Pw8cCDw1bp8ptoGQ
ExFZ4BN0l4VD6XVg5bLr3XmjFI7nE4inx63ncowqE0C62kLwV2uC7qHIq1HFZQ4qmJIdLbbNDRx3
hCAVWc55iTDajCcHSqNOlqgHa0KEmzGIucSF29mojp1u+2qRXRJEMTUSLmgfQcIF5Nvc0umFFmhT
bOF6h3yTYX+rqgjcjvVVlBLP0H51oOk5P7cir4/aA3QAqbjOqXzvGLP7yeiK1evTsXHULgohLhgX
B1KDdnbAK1H98r8B8rvPMlO9awBoZyWSwn9CU3WSEkEiGxxqTM/n0UR7HR2YUGKF7hroZLiwA8V5
9aj3uKwaE/hSLRPvBjL9cOEMggcENWkMsSe/19miJnq+WqdGJq8w/ZmmToO2fFDsdw/nR/MRJfGu
Cz3AeLpDnA5eQc40VdwRsqztEAwe7UP3Qq51sN8508t4k7rgECPv1nHcLTem8724Nm/nu/n2FbW3
B/vAQAGCtl7//PeIZnf7OVzoU4+LukQVPmddxCko8Sj8dB5BQD9BUX76OWJuQ8RlrhOoKXeuvqM3
wTUoJ+467/9I+7LlyHVkyV9pO+/sS4L72O1rNtxyz9S+vdBUKokEF3AHSXz9OM/0dKeonOTcM1ZP
ZapSEFsgEBHubq7NY77tXiWPb8uD4UApB6PM98xvl0KVSxfiuf3Zdm1JU6GhDPY1cHJm2d6ix7CQ
vAKliusjvUDcPo3UguYLytHT+n732kmGVs6mB6ISx/RFwg2YjswzBjBlGeEqy/GG71rI+AFVBhAp
ekI8ueiWWkcv+j4TTflgzQUzHwou3z8iCxVRaQ1eUEnabUOdbnLDcpK6CzoCJoQscvh4k8SgKox/
Xx/+JR9/bngW4qAYX+E9B8NDxJyOrhkQrO2wuW7k0mKacK6KgfQvygqzKZZLu04NA6G0ZK5ECPaS
lWX80sWCh7vQWTDd+aCaQIYOEtBz6o606zWtAyOOq0Q3BoRogap3aZqtudJseNquqT7eG+UrYLuu
iBhg4sqWsHgBsXJxrDaiUnTLgsNrnvCUJEIkNB+Dv6PNXHTnJkXk5LUP6cHrc3rpxjL/bWee9xyY
3FjosMGOYcmdShO/Uso3EcoeJ5FTVr9HutSudym4snAIZA0wEjQ4z3y6JnLgJwawFIRUhWKKKvJ1
XSA5mAzhjaoWh6HnsUsKKXSJQpYEmi55ezTET6IYU+JwfkFDDqNJ6hE0DKr+K+lveP4pendoguG/
jyOdoAUqJLRMdAGr8zQrYAtSlBI4HsN6LptNkrw29CMtXzv5Y4k240J5D7Y0cN3oaA7GE2XmZJOe
dSOuf8woUsodD0bUtPpAiU+KHlhKYBEoJ5FnspSvvJivObc7c65DCiUmGVxsrqwFvwf3Vlo3dWC9
3UlPVu3Txq+fFrzMxdXTwW8x4T3xZ+beDJGhGjMh5a0MwFx9r8mOqrzLyWO8xLp46fhZZ5Zm/izT
+8KikyW8fxwI2ZXye5+62hLn+EVfc25ndhiiwVQHa7LDWnTKKmvuZA7bqrct0m9edVOFrv5w/cAv
jOzPK+Ts6Rb2yT/nkE5YfCBmi+cihdBUfnfdzgUUJXYlUhFQ8wHHHJln80RjFmBmHnD1rgxXWSsP
QeFCKsw6KW/RvXCTVXUDMo/eEa/XDV+6is7tzqKadhKdL6weu7L5FfENKOQiO7hugky/Yx7InduY
nTguZ2qRSrDBg4w45Aka4t6wsTaNF94XD0rvMVcFVZ7uRe+ZuwP+wP0r6Z7zL5idvSwxJVXKMLuC
kJtUyAEIr1wDDR3CuuFVvVkY8NKkzq7eUTfb0RgwYPPeWBW+8iFBrhqyo9ERsIqx9xQv8+gK+abO
EaOjvUQrsQV49iN+soKlxND/ZfangB0Um0Dqz2a/pWZkiBhOXF7pQbEKV5vcNRTHDJRj5TYgdfM1
r9mrn8oGWGe2SlbGo/EX3uggovrXJ8ymfxAhhCd1XJtdskX3KzE21hJp98WDCh0luHVZgwzjzNnl
jaZUcjGNsvzd1V+2xiGXc2/wr+tLe9GnnpmZebp0qEr0dMMMmrsb/gvUEWFxKMgA9fPF8PSyLbCC
2sBvgxVototSkQ4iDmErgtxA1qHSaaDR5r2NdNfo0TRg9C4SFXhXpp+tQT1z5AdbbzxRawcpsQIp
uxmidMEfXoyZsZP+9VHTOpw5RK3Jw5DLFS4ViDp30EWQctceNyPEto0XUa0t+agu5emm7fHDf4AK
SkUvJyZj3rwq1/ZYqAQ3Z27Jt2lu3OM8/4XADhDdf5mYDUuNU2kYKwQFhKl+nbi9spJTIGqizSht
Y7bkjy46iDNzs93adHYrxRODkYqMS8+B586QCIS42l/YrWdmZru1N0pl6EJMnJEq66gJikT2kB1x
pcErl4CMF4eEJA68DCJN+08+z7ONESEOTXiJjaE0oEKtDEdr/b8iEAeVA2TmQQqmEcTFs4kzWJ21
iEpRe1O+YtVrkIlTtYCGrgTe3DxxYwOsLuvrs3hp+9nKVM4BHk/50SdpisGoLB2LVebgYKzVY9bX
Cw7ykvc6NzG7haUK5LoVxbAkipRpfMoSh4HaSS0frw/lkks5tzO7C2gFvi4ozCGAQhOD1ZxY44uB
OXHht0tKnUumZj6/IoWSNhpMpYR5YAUuawIYr1u3+4x+XB/VxYrs+bBmnrJmqQFGYDwfpHU3Oi1x
rEO70XzbJadyB3lEL3NSV/HFamud4rvHxH2MvKWH2nSW5k7q/BtmHiSvu76T22lndszPmd+LIug7
29GVnRShIfL39TFfOm7n5mYHoQLpxlhYMAe29QdpYt4BcyiYIfolV3Vxa4IYFHkhBYdgniRR+kqo
UoeYW6sCoe5L7WBF72Jpt1ycvTMrM09l2zTLSYd8EM1XvcXXkqQ7NNwNTe6X1k20yDk+vRR+rNaZ
vdlLglWAB4QcowL3n/VlIlvwonryrfoMJdKIO2XkSk+jJ6/JsQraIDxE939h+ZD2Mqe2InAMzXYs
V6FqHo8Yr4SqRQqaJqq5xpKc30XHdWZktiWj0YilPyc1LKgnk2cKnuLrw7iYx4PAjWECfTq1rs0c
ikihTzKE04tMOlXFDYvQPo0+1Q+q/a75yQA7XnmIpFUqP1w3fHH7n9mdeZeQKCKNpxPfiAhSIijg
moiIll5lF3fJmZXZKkk1z7lAQtat2FErPrVxT7rcgR5SVDJQo2V+YbxdH9fF03ZmcbZkQ1FWNiun
fdFs7eSV8kPUvOpLd/UFK2ANRV8CWl3BeD+vg3C5lEVLYKUMJTcx1SDrCye1TlyhC0+hCyBXmDgz
NVuoKIXoksnwFBrAHn6vcEes6UGspIN2U9dOvonccWe/KgvVugvuZBJcAc4Ptf2Jm+x7lFo2UqdG
PZKSYJ6yUEaCQrboYkdTJkVeHwq911ftwm78Zm42yFbtM7NPYa4k+1y6U5K1It1dN6EsDWm2F9Ht
1lvVlGet9bseSJvay/mhyzwwlSI36Cv8q9WC2trJ1m3Ndzq7aeipibwOji1emN1LT0qMF3AylEMB
bpynlpVG1iXRo3BeetFRPUFe6r5419w7uuf7dh3fdUEOgex1umeozmzjx2ZJWetCcPHtA2bHhIUQ
89JTfMAQBuEQlLEX26/cPpbxUqVicayzi7auZJpRHabUyAN4DnxSkaP9joPPdP+RBMlzoXh0E930
Dtt3Dn0oV+9LydGlwc7uRssq0B5qY+W73Os1T4sap859Gr2pydP1TbZkaXYrZmYxtszAWLXR5eGu
yrZjdteM9yFdujimEzG7f88XcA7jRCOBqiU1LNUEIvdvbboQUF/K8ipQc9bwVNAtxO6zoTRaSUJt
UkmAQIoenoBmGLKgUgPBduPgYXDoMXGFpi9ciNqFYwoOdRwKMPkqaOedFS3jqGnKDFVmME6rXg3/
BnlulF6SFsS4vZ9ZoZOkbmQb67zcRfwgxTuwQo36zlCPvf5i9LeUUYeMYKiOVmnoJQX3UXfv5V0q
gr7wTIGXj+qM2iaxwl0XgrnYGnyO5kPUtd1meOLgdWnbd9JNVTTXhHpQme7G+mS2cjDEqEOjdQFK
wkse8MLOIeBOV8Bsh1CAzG8UJGSKQhI64gB4wAjqOyDcSF0b5Tt9CeF/aYbPTc2cbdFDyzUjkym6
h/RNE7tqnzgUmgCRZ5QLnv2iMaBHDQUYUgKI2PeLJBI9+AhVGMu47YB8MpBB/NoqL1K/L7pjUrbB
9RN44WaeDP3L3syxdc3IKN6geDVJT7IJZl/yEDVGIDr/up2lcc28GrQ01bIxpnHp6BcFKaBFPgp9
pYp4VZrWxlqkkLpgUFUAuwfFEp4tP9gnJRJbIei4O1cB4WpUbqh4GyEtwKoTVfwlFfILs4juNMtC
0UoHU+f8+s+ZWQk7skFqr4fuWD6OoUBmIOjZwu64cO9/szPbiqWixlojm53L7NOQHjLlgS5JBlxw
lN9MzDagKlSbqhXmrQ01l6i9a/wF6IGKGBD0U8icolg82wpEqEbEYkyWFnfPLRMeL+M7lizEDBfH
cWZl2h9n6SGuWJJBZVhJ4d/UFqIxS/Cqi4txZmHm8RMptkkpYKHKP8vKV8ErqSBNev3cLBiZi+9o
eqFGOCCdO6DxpdU3vaXB8y505y/M1VyRysorbmoFRiJ3+inmxIMGgHd9HJfqTeerrpLv61HXgByj
oteBBUMcqLHXx9TtQSjZjqpXUrafWs1Y3OMxLjvAjKDQzVyg6L2Yg3Syl1dhf9+mS3WCaYlmUcG3
j5qF7YwnrLUlzG7ePVrFfTUeo2iXNTtUpZTU593t9Um46Cb+vWP+lFM825NJKHOWkGlP0n7FKcSN
6DNkRcN0AfS1tJ6zM9xx22pKezrDaXLT1dUuZw/XR7JkYXZtFFVkW4MMCwDDhGxFWmVh31/K+39b
mpmXMGgmoFWGucp0+cFKksSxRG85nT3eDFzy7dQKBlo4bXNnA+Z8fXSLxmfOI46Eolt9iAMhP+Rh
jU5gt+pOubiBMtuQ2G4v7ZhEFqxe3IzIeuHqR83hR9WhqS0j0qSYuzk8Vsh8qgHOjabnAeDAd+NO
/guYOhW6nSB+R4Mp+aGOaA1aU0K/lwOByr/yungYkAvrFObJaMZcmFBy4aCd25pNaN9aJK9Syl1l
3wBNHDnpvnw3D+H9I7mrP4oF7NQFpgG0eJ0NbeaarRD0cgqDOf4hH+mTeZ8ex8/KdsqdObqq7+mb
J/02WnJx8vVB6tPPz453aZIM+iiwitep33/x3NEP2ibOnBgUKwvGLrmSsxH+IOVUykJmA2yh0Omx
pHIFWtqSO0tbXV+5S/fPuZ1pYc/GFOtJlrYJ7OSqvTEybReDXq4flxJES2ZmjrhT4lrN28mMLrtW
v02QXVvK2l/q5jjfFfrk1M7GAgipOXaTEWmNYsSqfkke2F7x2K540e4Tw6ELbvjinXc+eTM/DCSV
zNNpkRr2FL1D7vet9RpH8ik6KlvdkT7LHXng6Mq/zZ7+/5Zt5p/hN7Oa1rCsqh+99UTUxqnkx+s2
Foc3c9F8TBVJnvaGcVDR3fSmOO2Obifa5h5DKl7EdrhJPaiykJW19NxecCj6zKHg1jbioYJt1MWr
3FFOGgrxjjGpY/ivMtoKzIUY6UI71dSXBgk+AAohgDpHtocjkFxlq6DZuaR425/ybJsm0A7zSN54
NLkfqwML1123qkZPqo5JunASL2QYpg8A7SJQByhMz/sqxADSm4yh29pGL3nKMy8voZ2NHitILodQ
TN2MsQFNFD9fYpxUzGk2v8dJ303PTk5hRWi3MoGLTo1dZKImmYMmd532G2hnS/YpL/Z19VKoq9p8
snWHAz8jFb4qfyrKu4E3iu7IQ3qL9lDHjmRfBT9mf7CqcC146prlA7IkEB/Ii9qz0UDZlNxp6zfw
L7hte4oEJDPKtUpiFCg3XGsCSLCMzb4RKQo1b5aQfKnVwDYQKGSdCL/MN3q1LSTmV/2GSasw2RhM
OG2+ERaY4lc1v0+HQ6iCp485URJ5Ofsd0V0EBksDUUVeeLa4yZITI4ABBVB/L8v1wE4J9BXHQG4R
r7InkN7J4Tox15b9VJS3oHeDpMEuG29BX2MqqWfVa7O6t9ogT1Wn5Hvd2CbRrVHsJf4Ym882Cv5i
n9a7AqJ3Vboxi7s8XbHmPewfUDdh9r3J14XhmOMKmtUM50fmIFOjH40GgopTLwJgUHwKSpL8RW5e
C5OC5jqExIKfGocYEnbKI0vupeJdHSGYE4LLAhJkRoTpGlFT07aN5Nn0gxS6q0Wv8niE/IFUUrdD
IYXwZJ1bAbafmxSPYbUGv61ov9rKTey9HJ6QxuLNo5X+6sHgAx4tXk0TsoPmNbMHN+VBpPmN3Gwk
gCpa8B7q5JSpvSMX1spKX9AtFOTUB3/u0n3/M3SaIKmTtIsmoyw0h/vmehTWetxNzTiusjE3ddB6
nU+dbN84rezIN+oBVLY+dti9HAEgu+AIL5g3kIvSbFuBrC6U0L9fLFWmF109tQkme0Bj3d5NXXaq
ZSd0nu8NCHay7QcKR8+NXy0M/IKEJqoOZ5ZnB9MoRsOscan92R4EoNC2csQzpEtzhK7unembh9Jv
9uM63phe6SUryNaCmsdbugku+IdvnzG76GLeFG3U4zOIC6YxmA49YwVn3AfFyyO43x3bM/ep82L/
vj7zP6Og78OfXXMQJwIthIl6GYik4vytBBtYWTqdujS+6ftn/u/b+GY3nZzmYE7SUb/Knfyoueou
DlKMs/L4qvXDXbPu3KWU0oVC1vexzW64PFaJ3VqY0/wJClwbFlSQOPaRf/Te28MxW+nuEuXA0ihn
UXOmgmfnz/5d096q+iocjqq0vr5gl27Rs5m05VmMHI8lIEr1dFSM6Jesr4XMNiW4X5v+HRUnz86G
97YnjpnGoDW2AK8BJK2n/HbCY17/lAsaeOcT/IPJ27YzUtpTSR7B4K0NkZiAbRIvPYber3Q1eOIO
t5qDMovTBJbD3T5At7+31RPn/vqH/NjEtorucDTjqkAToPl9dnh6KR4zmYQIo8Y6IFblVnCujXkg
4911Qz/WF4YADEVrhQFKOwDgvrspOxNZaUCwCYk30JUbDDJDvkqC60Z+rvDMyuxMEq6KbGhgBaSq
4PYWiM+cIgHTL3pvN6rLoC+L4lW+4AmXxjY7oazsczOqkh74z9s2eSj1oF/itJx+xTcnMBvY7EAi
Yyk1coeBSYksb7K0yp+JpBoJiBbH4mB2SfYldcmwkMe8tDsAXTIBtwfdtjV/6KUJ2mS4yHqUA1dy
AxAYeerrHVFfFpZtyc4UcJ89joRGQCU8YgJtxHWeMgTGKtqSV1ACRnvrnt2VO/2QbnS3WeqE/Pks
m+aVQCMNVRx9ojz5bjkyhd3bNIW2xAanbmPKznPtcF9dAZfhT3gld2Go03X8YyHPDM4WsouqjtYd
DBqHdk+RGV7Zrn5rvvXBsIq31nExHfEjMTAb4cyxSvrIejOGwUoPBq9wuUMUyNW7WsAgqrHg134W
7r9b+zO5dbaSHcsKDrIkAGc85WSt+EeROc3oE3d6n4mVcWoQGMVu+47dNK6X7q2LBxFvAVC+onHy
BwpsVIqCEZH3aKxCSytf91MWSzeWBnlxu6pQAdUmaKg2LyIYrWWWNqYVwVb3BekM1/ClfbUtf4U3
pl8jHXLMb6KgXdLYvbxZoYiE0sUU6s3lHzpLdJFhwS4KSx/aLRrrg9DLfpEH4epudep+LezV6dj9
2Ktn9qafny2mLpGsjeOid02CTpYWYpuO6tIV8IleLzsdXn8LM/uz/2DaPmcWZ8Gs2YWZkUsYofUW
jU6FPHUAJk7uJIHhKaPTnEbPXEkbAETWX4NrvpVbaZ8sIPynsPXHqMGVrYBwBjM97wGss7KxCnVy
RtleU76s7vP6tF4e5JmBmQtAZ1kPMlL48nYw0OVdOJWWuIls3bEO7aldaaPfBaX8Gri3UUMKOoZk
GorcfbyOysQF+YBDjNCxRXXqy36TWqqj9PW9pXOk+iS69MD4GeZPa3L2uTMHwlMrrWQy3W7Gxnjr
36F3ZgTxfbm+K51mbX3kgei9ZKtuB1cxvMEdvfv/dgfM90+wZ4GbKmlDnemYsVxsKvlN6m4t6trW
MwPC5vriXFx8JFggKolz/UOLOeF6RZMG/kug1sVEeRwGeXXdxM8E8TQaMEeA5g1AXN2abfKBmXie
Th4ZXN464OTH7hjoO9DQjq+tEz3o2xYU+i4N6uC64Ytu68zu7L2WhHWqQr8DG5uSjVaKParUYPsc
/Tj+uG7p8iz+e4SzYA+SErpoI1iy7GdKnzTqX//90wmZH1F0uaDlBc0DCFpnfSdmU8ag9KqwJSN9
1SDpEd7Yw13PVgrLjvlSu8el0Zxbm7nB3ChF3GSwNtrPXRQU7VLP05KB2YYwTKoPymTAsO4nKgi+
vj5dl4LHiTkL1R0djTpzOg+FjGD743UPSpZfje4V7aqhAdAsduReN3Qx/j6zZM0OajEAVmumsERV
mbssjpFxTpNDHv2GVEwQERXNpVnrMW4/95QBB8faJ5kDzaBbxTHMmoUd/7NjF0cNJKca1IXRZ/qD
LwUKRpXKGb4n/VIcxfZaNBU1TrE/okkJCZFWXngJXDpitoUGIChD2eigmYWTGlXBtlU1vRuFHfQ+
9qWaA13jF43350T/x8fwP6LP4uZ/7/Xmv/4Tf/8oSpRRIvB8f//rf53KT/a3m+z947P5z+k//usf
zv7d6rM4vuc//9G3/4Nf/k/jeMG/f/uLz1rajrfdZz3efTZd1v75+/GZ07/8f/3h3z7//C0PY/n5
jz8+io6102+LaMH++OePNr//8QeZsND/cf77//nDaQD/+OMetAfx3/7nV00/3n/8t8/3pv3HH6r1
d/AbQbcKJGGKDMAzDmv/Of1EMf4OTUK8PvH8RN3xj7+xAuzp//gDaPm/K3D1IMeCcDwa6Gwcz2ay
hJ9pxt8hiQugDzDhYJWdft3/+bpvi/TvRfsbyB1vCsraBiZBH/bNc6E/B6ACC5sRMZwN6Pcc+w0Z
WOQSoWTkUEPJiRfJPfBDJGtQctLMtnslg2aMSKeyxtzHqizSylWrwUQIEOlNeVQVYWh7I+8qFDLL
eihcPO9HKXHBzC2OmpZ01m1fqWgHciYPHN6lmlbzPUvkDE0iE0vCWuRGskp1LcILqy8VdD4orItt
D+yjPb83BLIBuIkYm9hhAbXovKitxuY9A28pciMALkSK5Q2hFN2yrhGDp9v1aLzJTdoicAEym6CV
LxkgauyIKkQ/omqrQ1k4gmkh9/s6T9vH3iwN062IhrztAHZB1DOKPKtXKaus5F4mkp7eESrK/Fcj
NeYtsuWGfKt3aH7aGtD0HTx1KEzmEWXIeZADh1WsM15z66GDlBFAgZRbRerZvGfZL0RaZbJuLbsX
mkfasEAy3aDcPvCirdFswoVpjoepnJsIr83BnwVdj0z00VGxqm4KM8AJML7qKPqIbT9UbfmpWrFd
ASDNi4a+Z3GRVsjbI0lXOJpQ7LB08ORqyDqNKyW9LZU4qd9i3aTNkRqSJTkqmpulTV6qiYXgsmm7
tdJBse5zTE0FTA5gI6IaiFc5BLQJZDstJYu8zGiZWrlxPdB48FpDFGKdRFiSrwE84bpHmVAkaKQq
BZatyoEZHdC4V9rRiYEQ2TLcUU0MAwPkIaAYjoWPpZgImoUTpXleZ80p63ihQqSX2eJFAmSPqu4w
UHDubXhmKM2bNihN+CIIKl9PVdsXxY1ZAfiT2dVKNPRBtXVtl/Zq+gSCf3Cx9zbIeFPzRRuN8rdS
pCHkPzl/ka2o9MJIQ9UCG/c2TlMgv40pg1r0vXDyKpLQKB9FAyZiGLKbJCpM9VmNtLB7rUia9Tud
1K2DTBPtZa+hsoTejK7UOsszO870Aar1dv6QDQVY5yGDXgQJF+IWuO8SYWqEp4QUy4PsmBLaOz3V
RoG80VN8zqDQNEJklBivVagqEIXTaW0zN7d7CsLQIa3lm16ywwghk2WgIV02KDVSRym1sdvTkVJ5
RSUyiF+GpoRt6OtDqpNjmtiFOCHZl5JnM7S61zQbiV9pEkWuuh1zdVXYGQ9wwsJX/FOySspOLZ1W
g36pW0X4c7CzuDa2skILGy0hNW/vpFKkRgypm5gAOycXKQ5umxaa9EL52PBfY27b/W9La2xrI+M9
pa/RQd7TQzWWBfmqZTktAkXqaLg1+ipJ/FgeO4CzBxXO/1Q3ZdGuhdTkd+iHR/9uO1ahgq1Xpaor
RnS3Q8mlln0ZbVuDq5k8TyEELBWvEo8hLZukKupocQfXcQTgQmzB2Ew1ZOIwqU5vSdYAEbXUWptM
6GYAMLDka0VeGa5ttoXtRxZKQ+hSyipAy6Rkn45yMoF+m1TdhaLN8QxVCi12IugBx45cRhYQ1n2R
v4A1EXyGY22nO0mt+Q2IvqTMU5PEQJBdakCcZqrOXkArJj7DAuBixaDC5Uip/S6Ixf2o6I27PLZe
RKiPd2GDQGpDMWjFSeNQCnrSpKs8lQw/lAUnYLSG/8SHSJYjTLnYmBVVVqLgvU8Nii/LpaZ5HezB
ALIrl+hHFPYSCOF4dGrxO73UaKifjep4ByWGbFWCPghyJd24ZyTLH6Ik728hbqSSbWg2X6DDbGsn
pEwLKkmUr+j7Kx4Ts0dJTW4V8sWJkpVOrRuqI42W6dSCmr2fW63yEKlCWI7OePQlt6r5YmbEyNyh
Q8s2HQfDr9s8ybadUZuAVVj6k2b0gwCBjoKsf54NICUqSLpveQ4FYU7C6hTbkukbfWilviLXoGZh
jTp8djV/bGsDD1Cz5+xFY3L1AA9AakfRpLD281xKNx2K278ttBYfaaNFnqVD+11lZDxkdRO+QUBT
KHtoGPZofctqsNuRPjmZVWLeYpqHjZHb6VtTolnDUQqrC7iFQaEsK2u1F7GIU3eQVQL9DEUp1yUx
6mc086FJGoq5RrUyuabdZZI1tTOb8QuTTWCNuCWt5FDRHgygk19rSM0GimWgc3Yw6V0JHnnQMQ3y
mpvSdrTAZRCr5YMMUPyx1+w+PI2NlK7rZFRctcx75Ohrfdy1eEjj72ACIi3oyOWwroDSZPJW7WX9
sVboL60q2VYZon0aQ+7WyXq9fVLKEv2utqwdTK07paOVPZRCCG9UeI3aqIjBBQZoPKfhvi2I4epd
W992WVfsbDGFAmpJ8lcaNuaWEEMCYmZMvZYVxUkO09gjqRS92pTXqwqabX4FPMtXJog8uHaVdBmS
BoV2O8gFysHlWKDCDZiRgfZ6HgVTi8U+E+ByowmUP+kGWEJIKSnkBhCg5l6rKslPaK09VxLI81Ra
Hs2sPdRKBQXkuKQSSvG5/BWmaEeq63in1Y0MUiQtfpIkmYCsvfEGBnpxO+IIF5pmW9mS7OQyh2NR
NRlFrqFG8d0Wffgw2IUe4Ob7TdRwavsAfMOBKsvKTpNiV/YQDWV1gqJYk+nlpiR1mjlVKXMwTrVA
/mrDDkGOtYZDtfe5gO4LBGH0J4RBkvFWFTWPfg/GqNiOnLHqLs1kFcmUrBKoVkuMOWESts8ZZOhC
rzaoXXl4r6CXjEthV5aeGdU21Hl0RGvrPEJUcqcIuTdfM1vhv2ILD0ivGeNxTcHj7vWtIQNrr3yV
UUfHAF4u/wRFNT1anfGcFVLymtcx/HNRCZeacu4C0x5VO7XkkIVsbcXjMhWpM+gxHEyXEIeZcnXI
Bil1dYOWgWkjUTeMQ7rPy9F6wdGQRj+RUFMrVLUjThFneMMi1nwaMk6lTVZObrtTItNwOwXKVQGK
uuPHEEtA/9mcFtA4AaXrKqrL6kMfGPELWo+uUPrsjYdJnrmtbHAvNLiNRZaIHSSN2fhIXZV+WJYn
kiQWWDcsM0TppwA4uMrGETR6Wr4PW4rviQD2KXqx18O+ioK8ZGw/hvrg2Gxkq4LwonQNyVQCSem5
H6agvwL2kWSVozVwqA7Y/5E7F6TzG672e3Uq3JV0AMM3pF7733aSsnuWUvZqpXr6MoLU+WUA6fLd
YOsFtLpNUQUg7Laerbpp15ynLBi64reAfvq6SurMi5CZO5QKyw+F0TeBCbTA77wn6qpLNXmNNI7h
VHZXw1Oq+anmcuzp4Ov3mqihd7zXkGSPJSUI+zx/RH+P2OpEV56haP+YURmUr5Ulr4pE8E+iV6U7
ZOZngd2w4naGXhvdlhygvMDNlvI7xAkNblOq5W5V2aDFaCrrhrAwhti4GR1q28SetYYIl60cHqBi
/UkzPZFcHADb0zWtuquxmuoWcmC513Rd/qypOfjumAySvSKLf/UIJdfxCE4opyFK+tjoLFuBA4Md
i77T3tAwnT00Sa4NDp4iQ+ZIA8jW2qFEfGqyMT5pfY1uUSUBH3dotjr6ENpUByJethmCs4H3rg7V
J0b1bpMJBBhOM8jQPTJzUqMp2VQiB8gz3P5pn3U+KXtjU6YCUQOrGYIGiWgb9OnVic9yS0FLWVSH
0tayRFK64WB1q6YNyWMOhmgbm7NsQeQXdSG4C4n2IpFa/4KiMXLlVdcfKGrbABdp9dtI0Gsj8iYs
3BocyQlaeln5DnmRfKswlCoMEXbIaApN9iM1LL1Kqit+m2dmHHu9ISLEdM0NQJ/akedDvVLk1Pbz
LG/vTIXox1ZWsLcbNgJGh7oImolC2jsd6SrhZB2jW4MIuXYyucZOVGuTmd7Q/i/qvmu5chzb8lf6
A4YVNDDkK83x8lJKmS8IuSRBEvQACXz9rHO7b9zqmoju6Hmaea0s5UlJJLD3srVubsY61JkeFJIn
t5U32eQZL40r1dCcII81F7xyF2CM3EfpWSPbvLPhhG/Jorgk9ZGVfkvwxK63iebN8+ZWHFuerQTi
ASiUQ9UYR4+j5yNtv29IfTKT5CJHQ9/8sg6IZkvXegsyOxNLM81R15LOVRNsr/Dr3Exh14s08BqQ
OHPrVwdbIUMEMwy9j4Tx9mNJ2CcNVx9F8U2v72Ocw0dimxpFPq78QCdcPB9Lvwx50fT9VKyE2ipt
LMOh1cg+zGRSo3QLheuTO9OewosXzdLsEq6bnwh6wRTYsum53Ga8ij0Gx7RCAv9vEi+qYAKCKw+n
3GupqfwwdSCLfqnN29TP3Z0mOJ8CNo1pGDGFo2qpvDsNRuUuxhFPUEjYJ68IFLqOsCti/SwWhDuv
X0Re1ZwWNa36GNMD2gNk1PDbpCfre4CZsrAjI5+m72WfdTX1BUJlxXTX4lA8TmIkFwQJds9dnHQ/
eVxinh7IopDsOSwDMmATfwdErD0jUcf/xZpyLrpasKOPHNUhxf0jvtD4MeaBggUhjqb1wXctQbpS
ktgl30Ja4t2kstCLT/b91fWL0zx5aUwPSMAz64EsXL+SJp52eCKGX9TX/tES0XzajteXUcbxaZn7
dT94lsB419HTyGJncxAjr1UQiOO0GPtkhVd/s6VGXW4S6fPY43FE/oP4pCUynRc6V7dMbc1jgIMR
l8+1wyjByvRQhUmLh2yb3/tkSB6k8MUu3JK5YEF8hKRKX0D3lKcuoVBYxPgRZF3XQr1GlPi1LKO6
CYcJW/eq5aVSEpe5VzX2luJJ9kJ6aEUncIggKnAD4UejX1QIdWbePFzqqAyKMeqf4JiXdboFQb9L
olqyHc5wG6djbeV+bYU8BaVus0BLCnnLOrU/iJvXKCsdLmkOMjPnCoshznAVPKD5Z37tRj6zDNqn
FVO8LhuSBaJ0+IqVJQ9lyXrUjmI/Qyprh840RHGFmKyBg6UbsgcPC0YnqNZQigJR0rSZ93HqyZve
5vVlCJyCKm6jNCzKMYh/BJ0jwFDrLTkumg7J2TpwEx+u50lyqEcM+msCkd+RkGbcdhB3qHmPefmr
nQ3Pr33S96YjdE3NGP/249ogZbD15/PmYl3f9QEFqBRj2ofjpbWgmqYG2PC0bc+1gXKw3UIJ1/+4
lq+JsOwwQ7D/BPRD7Ee5MS9bw9Knx4iODc/8qbSHdZsQ/O8rKlGE6keJykNEMhRxbafu5FECt806
Juul0+jyLRxguGY/uSjaJWKOc9mPqLkpfRRMNH0N6yiQ4ynjmKiylQsvb7zW/2bOAgnp/bDYEg6S
dw5M0+ywo7q1mBQG+ePAkLKaIzXPXoDuLEPqlaOCrpFgSumoQa+d9QOSIhJgfNkmIuO0WzpAX0nZ
p1xJ9amXgJ5mtDummrMnKbRB+9jqffozypicjYAHuGh7qmpJLphSoxwgFc82Ffq3Xi3rB/TAwJCy
Rsiymzp+o0FcPfGla27xnWIb81Tzk+G4n9HNDHnnNCuFdzmI4BCIvapQkxsK3K11mSKMuCwctfZm
XMaepxD/+SJDHZjc0X6qH1kvqgwFuG1SVBYsSYa9q71nnmzQtiR66t8EXAAebAJlIwwEAOZP2lXO
f0TdqwH4Ni62PQPyKOO8kSH6oeWmKbztPPKip2mY+/LeQw0yljc8WSsUqmFTEfZNlNPdh0YrAt01
dBqXNl/iCaLkiY2u/yFjHB8H3TRVrVHr02zibaE6hhzRjEx4+1CZSif5gOW93CPYqqH3MzZychS8
hj+6Niu2mQWSDHGuQpTdFrEv8akV3FsXug3xb8Qc1MmvLZ4FbZFpjcMJ4HrEposRit9jfSD1S5Os
DBHbtpbzkfQx0sEq3Yv4RmC5FQ9URKLftVgd1qNbcVBCZAo5TS5LRb86LMxj7mD5SXvwCS6VUadq
OEc41tsNTgpSJrmloYCNE0m7LkW2iR89VKoe2kMdGE8X+Oxlx6ArCYpSm+VM1mqRu1XhqnkcV27c
TjahQkQt3iZ6Y+Z4ceepaSw50EZE1QEgkeLntieB3kebAyyZOu0C8ejFFB8+e74X5zG+0XIPuBBm
iDKZ1XJvPfQ1plHcVHZfx9z3dogM6dRhmREWe1/LIVF7hxkmSpmdw/6QkI2JS+tvHQZl7FL+C0N7
BI7drtYRRi50QaUN2uO8+8Rt+Fy3OKC1/2vmFsEMGxcpOAN78VbXYUIm70kVDKfZF4nLbJWUDpTc
3F94IDaHHjNj4x1DoLzNvDXwWVpSxe7nTa0XoRGvzUUIAHDE64kNpT04IvZs9SYMSQv6vZvZqT1o
HtQvNCgoDZRiH0iPKgsz+eIFWIZKQ3/iRw0I8aiaMDgz66aj0IjhFyFW+cZQr6jC6ZMtocxird9Q
f6bTSYaoJcPP6pmqeEL5JkaM1Ahu1rTF+na3Ld3XKLaXLVYLPit+m6za0tolJznMJ+S3QvbMGsD3
iekLTF5taqoOgjO/gVqiCRHPtQDWqtrqdXKYOkw98LQeEY++Lh40wgi7LcaqrPbVNnsHbibswwRj
GEyBKIBY9zMC+oslHlU2ULfuhEIpc5AsugA6HtzTGfmfyOGNkI0AC6s40tmMZSpDBLnFFAe4JSQp
4i6Q73NUxTu64ZRtmjmwScYrE/k3bnL1oWr52TNzeaijXhUwgNndGCIFIabvkrUcFXo44h/KWAR7
45fNka1kPkJHGT4vDRt+25hVtzMWM0jtBtXety7G3TWiICgeen2D/tjxJ/EDSKPnsD1izvdraNLn
8teKEN5DRbsIPoKanEs5br/jLkGRD53xYjPZmL0YAvaBmLWLcVv7ozVLiRIWj+XYOPhnJGr+4SsJ
3BI/2Dc+Y+4wcyWfrC1lGmyBuQ2C1hbwtSEBzg1IqYoM8CZjEtT2ldMOsnCy84fqlfWJrfcLAhVx
iI1rndkwKR89zYbDzOQ3aTp2lKO9i4AqwvnAX4KuGvKg8XBUj9IHGooGs2QTv4lZ62NQqfijp3Gd
KSDkY6i+7BAxAM1kyJ2jr5pFdRpwAm/piondW0ao2vk03HO1vWOs97KuNcA98OKlPW3KexnbOGdw
XCEbnWvIC0Fp4KVNB5Hg9tnq+xYcToohBam+qKZ4c30zdUVLgqUY5DA+NRCadKmst/bR9fYh0E5g
cdN+4bx1OCpdejlpr7pI4Qe5bWWQofDrCUHgyDQZk2nKBV7ZfVPNw7tp/Ee3RI92sS+2aQ6sC0B5
LP2bx6f+XCPHXAZ+eRgbPFd1tP7sgg1uW21PYjOuYNG1yLQayF4E3XI229TfqC7eTgEF5rNitj2O
oYfdZ6i2NJA02CeuK2/luuzKMQ7goFswziE78ooDQ9vJRqaP6Cv/lBM4rBFI14mPfMzirT/0LciS
cEnanT9i3qpJsjdg1vIS6dK5YeWahTN7wxlqfuphPZHWCLhJJjiWdM1MoUcCISCv58OS9EgFCb2c
VkMLiBEtXkBiAwrtDrSmKEzlDcmraKEKWxTpTtjeuipH4AD6UlvB5DkSgt1GDI/t4OR2SCJlc2fa
18GvcadOInjx20CB8LMqB8fUnXilMKWoiaYj7V6mkr2hChaVMHLZ8jbqcHzz4FWFjmT4ZV23thp9
ybK1gMTkHMsCW+xr0AafPavGHPGRWNMIU9BT4/02skMwcqe9r0SgogsR2jIbVt5nSEx9GRr8SjcN
zisLAOalYzuHJ2bqGDjLWL4i/Aqz36bnneSIknYNbH+yYuqnAYlYTB5yRkoDc8pQg3HD8ljTh2ie
1/0irwc5fOTXi8CWX1hGMWuEbZCisamtcA4OeI77cjitAIAhu0ayTCPGH8E0BBkvgV7XAk2wuHW6
Aw9kiTuCextSFSg76FJDIXaV+lbLQtDQ4Nu16FZ50YrpExBCnOFwz25dOz+gFpye8TvsvomrkR/e
dFhSfFm9EPQBXlY4DZ+rHsNG6ij2ACRjrp9XgPi3t2Ca7mfdv4TWl7nGLgXcBPRRrlp0Tzk/gojb
Bt5KbqYBT+yRE/prA4589JKhJ7jw2nkqFsiIbkzSjzsG7jBXwfZRhV7icu1Noi6EWWWU68bz4Vfr
COv3K7Jf4fadlld0Xg1nWC3mTMbV8AByG2ZLT3IM5wDSMl+uSRpV0nsHfIHx2Wv2WHaCmzBa2hc0
Rdpd5KCnW0b5FVta5oCkHoIueVi8JsZBJCBBI65xeT1es8UIVBtrQ5KUoNDLpNPadJg+xjD3h/hT
1ouXKrARopglG0vMSVMzQL3W1lEWDsOSTrYEHsxolVEQaZhnVXhnQL0C/oF5ykgNTGiLYLHqGQPJ
PA3rzroQp0/dhmY3WGt3ld/6h46gd3pOgvZbuw5+zK0F8O7bs5wD7w4nNdtbi0sZY6qXT7HwnxmJ
FniWVvNvtIBXodL/CI0ogz0Z6R1I+of5jQTw3uHP/6SAHFW5elFnWdqE5oDdbNdYHYDftf9OiPwX
CVAQRz5EAQgdvPaZQHl2FZb86YPESteGC2R6TlFHxpNiMtzOUFH92yyEv0in8G2gOIAHUFkGPuVQ
kf7lg2K71gNM3kUEMpUXveGongC5In6aHlNjnuCH6jCgJdVzUDJq/p347foT+5+faHz9fOhi4K4P
+TWFg11/EH/6RtcxTkTPElnIziNtKgDCkpRK6BZIxdGRGHs8Gd4gn6jNja/b4N53AzAGMlKRg0/3
qkuZDH5yEywaOUD/uarmucdCqP6loOZGfgIx6n8v//L/+v9KdgOd0r+Q3bxDzvK3s1yW+W/v3dff
br+NnP9Zf4Ov/7v+xmPhH7CnQrqRRHECRQbBL/jvApzrH8Ugv6HBYVhAIE6AOOYfIpyA/0GC2A/9
EF8BDC3G8/8PDQ7+yAcRFvvXomrELfnJfyLB+YvxBmpLfDp0/v8l9wH1/NdMk3qQNpBx6ee1t9Q3
rCfNI25V3+awcIT3wB7bfRX31Yn2MiiLiPYGHc+z0DJdOWQd6eohkhd15LhhdSV3/hY0P6S1XZ+C
uba34RJMQDpCB1+woso7t9vwKy7N9gG9MXigrgKvz0FafuO40fmffi3/0Bv9k77oL+qi6zeHkwo6
Jh+luvz/OEUS1pdJB0wnx+0o3xMaBr+3gEEiHYYE3YJeFESgVYKjh/PyKYlVgpjCyElEWZvjtcp7
+b94oa4ytadl+v5ebt6Hf/nG3JnvadHT99/wP85/2+nu632BQOyvX/P/oG4Nzss//aauurh/0q3d
vLfvq/zzG/NfX/APxRr9A0pgnIWMooTe59fe57+/MFH4B/ykeFeuUfYBemtxVv+3aC35I0LEfHLN
6gjpVWqIN/C/RWt4Y5DiAb8OHnREy3GYuf8D0RpyTf96CzLEQHPiI+QNaxkqKf5yZyiBBBQXOlBy
W8zrTGCOcZcZfrKdaET/o+r8dU3xPaxFFZNpt7UxPVadmu9lolneIX7jPIdT+8wWieCUxptOY+C7
vCsHJHIk0BrQ60heuhmjLDHjciq3tj9ioLA5Q6tet47niUH5w1T4HSb2pwIrDmj8cXFY6wT4n743
WJJWrOD+Nvwgiw9Nc7wB6YfjuMWnQzaQLet6F00bze3QjRjOOmTDtYuGPnVIdgiVOPtTg7jTACNf
CJ1vD7kqgshmrwqONkAfxgZ5iR6IV2wegtcGgNIpYMC+cAkSRQDj5LaZxPM4vlsAbgheoAcd1htM
yQyfPwZPpWoAQfe3C/HIzvnqeUOLKaJV82pzhwF256VecPvaA4AnKGquTJJZZ/BcVXXXeSt2hdnl
VUjA57Eb4jUvwitm9P0C20zugla+Vj4UQ9GWrS1oD6wlJRt+CWaxHC4QC9VR+O3Pc/XTLxlSVhZq
D2A4POzfAaoSxxZql5LHoMuSbEvigq+lOtirhxxqluaxu5L3Pe5FP1LnJolhfNfIoutGAuEJemui
hVTYRdAQzU6V7z0M6pnWYELVzjT6BpsbpuV1fZ/oqvfwf5SPcTDdjs18GpbXrjkJmzQ5ZPclGrLg
cYSg57gidw5PFNoiY3OGGfWxC7vLsCIDMIJ8Eg0B7N519nvi6MyN5u6YmM0caL99lKs9NED0co6N
cNUVMgSd+pJSf5aE3jmGZ2lCDa7yR5nVElVCyq6/kaymspp0R0XFLlIrrCa+i3Y90fVhA+HmQR6I
pPzNAgFAAGw6ACC7q/2rQaw07amd3SXsONl36wqsLxKPE2t3cwd5Rx2NqRCyOfjDfDuvUqekHT+F
Dj67nuTa2mOEPq6awxGJHmyshEGADXMZAPuUyE9qmu9Z0odgcr9DZAKlvFy2og+AS0yAzlHF4Dsg
OmAHLJQ48iUmy0tTz7fl4D8RD/+HilWKfo4gD8OxzVF1WHAQxr0bTxXrPmYtXcFdyd4NmT6IMW8m
iRBluNXB3bRe4wCm56SP8igGpuK1NAUZmEEK8VXC9hxyaBl9oOTT1t2PV5olijoU//o6gDYx/Gxg
Ij5VHlCObkuA+/QDw6XbnsaGvgMiB2Tv8OwEKAU5wsuSGnS0l2eKdGg+zzmCAVMbHESTpFMSfDFL
T6Eo94M+ocTIBVtqNiwzUJnFePmvgBEAAaWO3bTHbgaQfsr7SezsNv0KIjwzaxyM+EUv6dqafIv8
S9e+RvMTskYRWxkAIACGKPFvxyufNeP7SvYI20c8xKuJ2VfVtgMoSQNMIJQMSNeYkRIEZ6J7Pvxa
lzWA1nHqeg9aMeFCJIE0U12OadtTDSexjSr7GPvWs8AI4ILFjwnNWZ+0NiSRO4JTp27SzpMxdDBi
86tfft0Bcc+QGNN0Dz6bSXfH0RQ8/uwH+NoOlQSNfEogIwONOHM18IOwIVZBvUSiObvWNgyW5hCl
pD7SPKCTMFWFf9RSRh/ToOI7P6nklAeeZx6wHhMPwYFkOG51D/QSlVsG8Zr1VgHDW+oY8ORIote2
ASGUghYdpv08RuwTFK4vs6mrXVTMtTE4nWs3LoAnJihsYGCqCStakHno2iyj2uSzsZ4qFu21ANxx
39Acbm8g6uNQigQ0TAQinERtf+9CyguBQKp91SIjQoGFF7bFCx/TzA8qAACMmO5GTPPVBptTuzRv
raPt++yC265u70hcezdgfKPnXkQoLe0FRDJQVT9F0GqmFDLrn/0Ud9Awix/gqYBGrPorIQj6WIZN
3QWLwauzoOmRDvCvbIcunE6eqpLT6HYo54NrqzkvdL0hErifLDPIezKmcYia+WCgpiwbgx88fMbI
RjFJghwN/N69IPMGoQAttfZQQhW5oiAGHbgd9xSAgQ3e72F5llI2Ehj0zzmSBZTE/LIa/Ac9fzvS
HnisAJSx6qAkP1y1FiMEJflWywVUWbPTtUzHiPRZi/ahYgV3c/IqaAWmdR9pQ3+BfY7ScEPJ9EbZ
snN4i46s1D9YBfGDMS4j8jS7IV+bEbIJg1cyHKtHJsVNPJQ7gFZPwqd+ikDA6Bn+JXWByAh7v++l
rNweoFxSRwImWyHoNpVkExmjwqRmFXv8Nve610M62PlbtO3vuKmvgodAHkANAExNUKEXlbaFwRcG
yhbin22wxbDh3XNrW8SiUverQsyKUb8hmLqQctkLNucQ5d7G1c+I2HlX9vKs5uF+6SiCh6qsiXRq
Zb0Hwd+1APWAQ/yovO0yDO6RtRAxYL4AuzcpXDoMkUhDs28Hd+D+9Nu3yz2PVHsHcY3KN+L2czDF
BXrbLobqWz4t2NObBLIOzXr5DCoF8SkoPWqQzF57yX5Vwa6SqIpxlwlam2tHsMG4hKs0Nl899H6k
roG8cRz+yxZUaJUJl121RTtedV0x2PFl4dvJVcbdCk8dGAjWC4vsjsrwfqEl0mgSBS58U/cKudB7
Q+pnV713ZikAiO+MW48cC0pufZ1CgQX4FZoyB0VDFMOhfgUwR50cg6U+xz2xBcdPYABNArkPzuM9
4ziXN18d4IIsMzmw5Ow11W8eOaDK3kc79QfYI9MQqN+6taDybLYkYCmmEQ+AtrrZN9L+GMIRXXMl
DA7oYuHqJzJSboa+OoxAu0qfp9brvmuD4F+lihbUJcYYkG1984r42QOjeBdFd9e0M15Dv4x3MYRn
YJu3fQStv5233VolH5CX50Tez+JSSTxb4wj5a4OjHodx8jxvw8VtPuabF0MEVLtsv6yvYzQffMva
H3rwcQveJc5P9mrpj6PwDqhVTDd4ziPobgCdvPrju1HeZ9JUuPovPZqAvqXqz2ETZmQWKd2WvBXJ
XkvvRUGgUZQ1D/ddE6sfw5q8BpBTPeGdjKExwy3Xl+YGtOy+bNlvVkcFuMvHDoQ4Tl8JKXcUbrBL
TY+ymhHhNENsAtXyqzdCzEZBNgK16fa0JwIzNAi3CUdhbFNMfCKdPYToRPiWfyFmJ2zOs3xQEnoV
AxZmlq7KeunK+3XoXykaTnUNgoguZI9HjadlBeYYLPfZLLgy/P59I8N5WOLbBOlax1EOUwoM8tDA
beMyEP6wolqcYAUUuztVz+4N6RgdbtpfQ5v0OVQLZZFApKf5vpxxkRv/lixeB/twFB9EOIqXehWH
RB6Gbntzij20AcwcUJ/+TMYP0465DquDQSx3YQV/4INcEQfo42SYTeoTtOAuDfDnmgkO9gQeM4pM
oRrPjw1T1rNbVHbvy8TB/0H9ETORml566El4itwL9znEfQLahFtziTZT53rc3C6GSDcPrrTD3K1t
Pg7keZpwxQQDve+V3X66cHa/pcTfeYWLg6i6qfEMFZO+T5b1xdkRk3VygojwiGxhVEhDyjYFTWZH
mde2vEQt35mB7aZuzemIHr9rSLenuPfgLDjqBNToDzh3nlWICcuzZxgroAASE8wBVQvhSPDqCXae
uDhECnKiZcpRc9imiieXeKsuNWI8q6S+9br4Vavtc5jr26p7SDT9EFAK4HJ5GzdQTSouhNZFDV67
WMXEnmnQeQfHqExn0h7Bhx3Y0p+D2t2EsJXg9AcEPgmosVDvYqj/BC78Dg6X3Sa6HGI47AlYXEG7
jtNhiMECzdjvshJK/ZXy+wG66oqQHBKlT6N6dsD2ABpiGbKRlYcZDoKBwFQO3w6EhpT16CBp7CGI
t5fI11jmVAwhydI8J7hkoXnbT6E4Rqt+wSB40r3qd2KGr38c7UmuLWaCVyQGwxpRIfAJQt9PKFBO
K84v0amPpONVocFcOCuLhT7gWnmm+KKJ6LWAvh6Q9URIeu1TWo3Qp2HTr2iuRD+4vnVDUGcU1Uvr
JL/Lzd/psv6hE33RINZTMKtvZN5uiDV4t5ODxa+FiQO0NJg4fgm+k8jZCgnG275muF/9AjneQVZj
uSsgJH4de538qJGedIFl8EAU37Kx1TsS+HdO4kaWfIS+ucZOWEbrKxuiXx1IvZwn8rZdvPfRyWLq
1Es1bjarVZIFMvjSS5KB+eKn2dyNoc0Enw7jNPqZ7435OpD7mFfT00i6HYStaFcMMZ0OfHhox3i3
Og6pnVx/l27Ctwg1HI4I6IyXEOeqn+DESjS041v4DqZNp1CVfImKTSApK5pNmzp4zdbtJtrkkYD+
oesNxAhYPiJu1DnYZkyJ5J3A9YE8+BgbPopyYxd9lIj+xHoPNbCXcci+RbJbNBoV2rHJ54bvSF8+
rnrYURE+rjU4fwgH6VoXvY6+unk6QMH0xMTwNmBwb4MWoxJ2pA7RZvE5aVERARJE9JduVg9w+Y2P
gvJcGnOYCGRqxkEt96Fdu5frq9aC30zgrhEAzOpfsKhMBYw86OD2qvGxZEZjU7jXPKk+ywpSNBzb
bfVdRtrdwGYkSthwAKzhiUL43JUFfB0xkKBrao2OlRFJYWUcPs9BONz7EIdfGhTApiPkgVnrS/2q
ulZncKUj2oUzm08Wy7Nw7mZUGHHJAGn2TPseIi9SYaPGAyxhw8sZX+e9c3rGXeHv1sT/EKSCnNL3
y+DYqCBB5se4HUYuW2TPiV/IJe9eAm/ysNCV4Ue7tePrDCBxX00w0iUll/tODCD8CESapNH9PVbY
4EFE3noAj0kPYkTvWQHVZbSrqjh6iaoOVCgcVWMDqZUNHykYJwTu+T3WHA9A07PAVXYaOp6kDiLL
awZfiGMefCum+oZaXBqs6S+4WhqYNGrX5usV5oCZUN9UQxXcdUysJ9DEUu38tbFfIE94NtlxO+IE
6o/lXNmj6Uvv5BCPxyak8fXzVAIwkAjQQwJ34Vd8e23gzzvSJtze5oHDWuYg+8k1/pmPbNvW3wLz
FERglO+7yIgDKLXtbhPKfjU0wdLrK1tYiJ8HSHnLGPqJGltQj++svzR1WRVBP7j9UpUIpJjKeO/h
eXgv9cz2CXKmP3CQnwzkssXojI/GwBhELm6q7ZvQeHhbjKFo7mpY9LyyxcKa05FLFG0gAntBxAFO
RnnwRxLmCqs6CooVjkwTNYhcHbD/Qt0W4z5UaSVrsdP44YNTn7vMLz30igbaB4jEDQ3TK76I/hIY
l58Awogmaxy9ZeHCP7ZQ1c8+dDM7y6Kw3if+4O2G0BfPZq36c18P0UVJ04C0RC8DBGZIeWN+VyCU
AX/N6vfLAyeD/6tEBt7PCpEKOFOXxT1wOWIhiVfVfpSyw7CxzWhXDzHdIqBwgXOuttFhJBuWWIgG
Ib3yW4OChzFaq0yIpTmOMOBBGTU3J+r19aXGePSG9AJ7hECJnj0pyynlIoEYsQ9DcYrwqamLl5Hs
2n6iGNf7MXrF/tTD4IJLRvj8KOW1R94dacIeAopnoJuSR8j930MBc8wkTmuDIMIqCGEriKH5wsAx
x+q4oBUJdOWsgQD0vI/jrFXw+gyywTEiDG5/uDarGrH7XbKP5WqQfLiZZ+atIejJCPQ9x16PyveF
U+wendihERHKEazTexB1PMprxsVjv3bV3sdPxVJrcrgoNUoxlrIFMQyVVA4qUuw9fM5uiocgV/O1
RjHm63u89K/GJMG9528EcwDiIKP1ZvAg3wkbuO2bJIEy0Tl+4xH+2BO1U3H3YLcZAXKRg/+0H0dT
7qdV85uNQ3abww+qn8pu+NV0wfVNhYTtqJCLgfS50ELG5A2TPCMUhLYFJP4cQ4mb9sNGPqhY7AqU
KN5uSopYxtSimOOCCTkoOijUcG9EYdek0izjCZqWMdUQWO/ZlGwNXFPd8NWGsAHBUsdK/EY3WJR0
Nz2sPkbtMMQuhWFEm5/VoOyVl25hVYNAP07huxxFDvUJydzYTS/ePA6Iw8TfexIlHAPS4+3FcWIO
dVgeFyQGwD7g65v/zdyZbOmNK0n6VfoFeA9BcNz04p9jVoySYsOjUEicBxCcn74+KJR9U5HVUt1d
5SL/o5hIgoDDYW5mPjltuJdidB6ku5rUYw3Hs8kVJZhiEC/ncOIF22vR6qs5poI9UFe9dNoYYds6
iuggJ06IrK1VAKr0/RmgzD6rOAbWEGzGZLAxJR2HF+RQ2U5PnIYR4SLuVM0+8seDlSIiUaa3hjPd
OX3F6X6Q9vw1gOO68UryEA7Mhbdyvg5TDGIsdcbxSn3zMp0e1lDnyEdG2o/QsSe9mqt0vlh9DVzi
OOmotu3QJOc+/b4RnLckPzQquS0pzD4nnMGgqQ0KXZM1I32N8+RCGglhDgXmxgmSJ3dQjwhIABb7
5FaMELhqy/F3MDy3suFAD9zhMrz5BEsS+kUg73vnuHbx9DmKreaylCBtZVCeO8RajjbZsxRWeprK
7rNf5R/E3D+MsfhOGIFH3G1ISzmHW9djhwq+WhrQGnfaKVt/AgLjRxZIpLEo934ZQtzJc+ZSE+7s
xt9aLv78pGxemazM0ri6VMFnp3HvQZLEEe2du4lK+QFB37Kxp+ZYecFWF411yibvSasy3SWr29+C
M33I6vkAxwb+zINcRXAJ+eplJv6JsgPvhcCsLofaUrcW3r+EYCvbrwsvctOTnIyspNCCUBOA16XL
dEid2HmOlybdsBn422mFNpZ1sKG1tS0G+2EBn4cQHt7MmszBi6qvpetc2y5SJzLsYTeEqKI9uBut
ZzdfPeZKS1TeQY68sYtR71MV78NK7qZgui99tz/iZNjejYMd7h13vlSIjetVftW9/6XPH3UMRztu
9tk6ymMZfGxKKhAIu8GceojRSdEuO+F9WSOfQcyCx4ny+gI5E/Fewl47bkERVxhWAjAFt8S2n3YN
2JiXNB9GUL5R41Lbtnse9eAREWKqLxUNeDg3P81LwL5ewWOPFd2Qp7oyVLQKwNW9Qz4eA5t2D9Mw
3MQR2gUO0JfTKo+ZzXkhKx17ny3lt1TjUh32wR2dePNTQZ52Cd5wQt6TXRWCJC8M5UFadfxBCs4F
Iuq+SZ+EdMUM7AMA8d1M1r/xR87K0Czufc87X1rAbZUF0b63Bafk6URNBx6+0e8W7VPppwfORQpq
c/VtynK4XCmCInam3L7J8tp6RCFUn8FShlkFueszyMHFUINVi3B6CtHurME8n+xR36qleW2HAZfc
eCJFa6rvOsmBt+zvcy0+4jCQ75Ds02TLpTVilnjZsQvT4gCi8jghhdnYCfRLuy3OgZ/XKyuL1aGa
aG7rlrRnDfxg2CktL5tlfvbLEh2lYORAwzZT1TyAxlsbXdnnENGwFJpdd6sXTfGIYsaZt1TbBmZX
sHHgYFw1EBMRZvu7VYdHW8b2zhaKkYNzPqIHY5xpWG7PnxY4ica+5bIYVucKT8J8U1jhdDsPwkII
yCk2jRZIPY2752SwbOahL3jCFbkHaFirytu4zcL9nDgPgaNgIOW58zx46XSyJxumXJ1A30TcktNO
EWn/iIv5JqSytp37VxR63tlqoTtdMG/+zEY+XzRN+rJacfbZXZPwOtbxqR6YLonlczyh2ZS95sk2
adU5p6JYFTHWxXg6iKGER1ZI1kSol0s/KqwD1pUwIRsYyfVxgIcvwujLrADsgD0sICkKY5FcrnoP
Gfs8fXOIy6osPuEdf2goD23HuTitoDhEtHhbOo2NrdLgXTk+67SdxV67xauTp4ca+YkgzdsEU3wo
ZfGout4/K0WLdzJAtSjkfrLoGBg45NSc42L5mFlY5w44xIBH999zrT6tRZReRkG+W5IAB6mOTYUM
YyOTNT86GV57yLpqZZ9p4YFqE6JTTriZWMdnDwnbfoz1RJeH8HGd5NcxyC6sPD8XSMOgwSGoJa8q
NJCKPqUTfQSg411mKCmuJ1vE2yJKKOY4hOrIjumf09HUPa0TjHeziKCW85BgV017qYb1zNFhSdY6
eCcRXaJGqU5uWxbnRWxB9m5dRIxt8bDE1UdLzt+pYvG4642PxozQbjKE9FMEwDQMJZ4fVUeqP9n3
WZ4h3rDktq3TM1etZ8scX8S1uPI6/5hTxNpQ9bvI3OmcjRFLgEzktqlrHnpPYkMMuW0NqG5gVADi
aEcXpXCSjbN6H/WKzD6ZphAVpSfOKYc8WFG1HYcWjwxLfY6pbu/GIHavCp7k0PittW1xU0H5S94m
n5r8s56+K02xAyL1JhVrTpaSed/6xH/u+nnTBe6pqaSggFUD+Loyemw8WZ17LQvWobnguCJWyb40
dvfZxpF2W8XtHtUd7dGu1QhlEkL5slnL1D3kSRjuIk6YkbAQtA2wdUnPSBvQPTVc1tPidlQ5JBTG
IYccHCdoM2kQpWz7ok/c6tT2RIc1BGooGpsDhOVu0O3vPXGYfLXV+XqKqsI4ojf2NrXjfsex/7qa
K1wHPUGlK5vPZyndY1q54WNQgC9Pq0h3VhHoG9eXXweqHaO2jqbEOaLb2vpOnO5USo8P3a7PXt7c
5vnlVMx7xBP2DlkbB5iywZB9XC/XQhDAhf8g8AcplpwtD6XkroDqvDDQzDtvtDFG+JqP3fTSUz88
eAEtzIsPNlrhjW7i6DoIwtvOS7ZFIG/g3qeURKqnwkEB4UK8zP3x3iLXOK12Q8AZvnTMr3xTRtOT
BJD9oa9aev/WdpLT2gdIaJojmCpFjRTH94itfSaO2+LO9jOk+yzWtcsfIVE2m2yS3/31UGueGOIa
VjSoXT45XX6YypDKopPcrhXFxnkW5ypZ72JSENdOqTtTIkmq7wkWDSDaqE/tdTp6A2krW82NIsgH
bX2UobdTRsgdzQnysPgimaoLqSqOn6s/7IKiOuW1PMPOXm8KW5df2VCS7QgD/VBb+thkoOsa7eUu
ciApcTohOajqG5ZWscOI5o6z0Nb3KcrFDZY5fec2u6YssQ0NpgcQYOCuoT3FKcVg8Urif6pS66pu
OdvnQfma6OnKL7uPLrIuXlW0HdMPVIRosNjuC0FARq2zSxZ1WZMUVh/LaTgTMYUUnJk4vw/ZUyVK
GKsIvbIezUtYtF8niSCBpnfo5+wzF/NNBIYXUQthQCSfioAKfiva71UDHWGxkmPPFrIVdmZKZQug
v4eRpDNmV1UqXobCb66coUNFot0LOxkGONVwGcZ0D29qefbtqvuYrf14nCzAvwBQaEfOeOoX6/Ps
FnvYW0B03rSDB4LHMNIcHRTnbvWK5PO6r2m+sqTsjvNDagwu7OkeQ5595/TfwTqpZ9oxCyteHqcw
z55xq/mwcFidOgDqdtwXo8VxKFQXYd9fOO3woV4/J/a6bcMK7gDuZWVwC2x3pAvbcaAHqmHGOMzF
WHbHWQDeNQGdGDivHmQ5nZU9MUniwV+N2XU/hptqHPlH2F/rlq25QWkRuDeUBzDAFoe5kV8tRdxP
uv6qHu3LjhgfKUSe+nZ0NHkmlI46GW5kjcOCfEI2sEko/EXufR005/1in6epSQXcCVWK9DkB2ruw
ZkcMrU+Wqqgri/FCBwj1i+Uo5EympC/zJsZwI9qF46DPaEmIQdDJDiuSSOZeFh77Jf26aFqcN3Qh
aBqKLYpU1N6USfCgwfKLJi6Pg+shbWVLj/CM0upjuih0Qsk+hbg+enDg2SDT7zIhyiay2c5+ccYZ
f9NVtKtYoTQlfXLW+cuVFhkrC8sOVSQfbWs8LwTQSnVLujkdcqrEc17Cfs6/ePD7aJX00FcaDxw6
G2COY62cGyRni05QNnAuhs5oEdd+t1rSuFT0wOy0H3C6Ciq5DTsaLwfMJTdydmlMvx5FrM+rHGbV
6m/isvrile7HMVhuwNxK5IyoRuqLsVOnOmLz8lR6a2m6wlL/WeZ9YC/g9Hm7fHNijk7x4n6f03qL
hIl4397ZUXG/eudR3aPucO6zesS+hOfZ6I4TVavRUmb9Pi8KaBHNkVJjyunc4hwdMrMX9sd9rYpr
iRT5UZOeEiBTAFfgFDdxzzG62ocDXTZXsX7VJE5ZV9xj9X0f6ukEp5c6eRVd5WuoLpU95NdQktab
ZpwvZmcl1Ylf/8aq++/4j796HeOJ67kO/qfgpDJybDqh/kouxlF9jYuaqRE3gXezFDHWL+gditc6
6MqPCi29v81qfPnmscU9BmJG72BhRan3DwaV7/qlwOYzzDucAL3QtiNB6+lf7yTLSLSrXiD5dzz9
JSpj3rQAEyxxUKuLO1VZ1iuwffiAiYumXYecDhQudb+zVr/49mNYfvr1/RyXd+6A7/75f/9nnOXf
cjX/F/IuHcMu/v8Tlx/rrP/2+n/u+y/9t18Jy+b3/iIs+/+KAilhX2JcCfBqQ+X86RgYwGWGSclE
kp7n+uG/+ZeB+BfTLAAudULh8HL/IiuH/wJC8ejFjaUgHUCxhv4PqJcS6mf7b7K8uaLAHQPCPlTe
iOjzbj7jpdHVYiq8byGWYkO0d1q3tSh5tWO2Pnne0BZfXKvz9KHGQGxhs3awhcFoDTHXS1IjSDLY
6FwE51HqLQNAIC1IySWqUl+VXoXmf9MUs9e+4LuRz83O8n0j5UgC9GnfApzlh7synYPyC9TgNv4q
K6l81nCmWmkUZ5pbcVuvq25SYfcTdenSM4KQZvKq6lIECzSDfVJVYrlwEE7l3y09NvzO317pf7Po
Ibr+MkYRloK0E/DdCG9Hhos3+3dBQSDgPKR+Gn6LMSjJoVFWbumeSnfUXXBa9Q+j5TVD+fO9tOPM
iQ+/v/w7i1HXBywEoXVcGUreFDfz6/XXXIYaTUz2mnN0K7Jt39CCHs+iyLEUUO08safuupScGzTI
NVLED5PLzowlurv6kzyHnVnDc2iAqztxHXmh4nu/v0mm8N/HKDCOmKY3vPQFVqhMy1/vcUYe5HBQ
tV4xrhttbCcxjAnUgWwU3hVi3973nwsE5v3Z76/77t2Y67oUZBzkGk4UyvfXbYcFuNyS4WuyMOf8
DcL7Un9K3dipE1xGsiEzFJse4B6bcayrNr+/vHGm/tvy4fIB/XDxco6Iw84/6PAJ2yyQeCpfgX8D
JbceEIP3hYVk9ZA/sqC8BphGKyULtQz3hbbtFWwvzUoG5T+9kxCOhEujIHzpEXu+88VNgzQu88Xu
XjFYY8kdFuGvojh4YO7aBYSIXU6IA0OgNpq9xX9u7GXsKN5kjd1Of3grZu/5ZVg8B2GGkUJ4Pq9G
vpsNPa1p86Wo46+otWuPUpZqq3jZW3Glo+W4hN3MFPn987+zrncRiuNexiphoaILIZv/dQZCy8g9
OphZL1APg8o6IcwzC6Kam1Q322HKXRSNWaUX6JMzzqkMhAcMONxXrZ8vwM/IKu6hS1RdvVM4IDh3
JLa1fvn9bZp4+veREUhPjNLLVMMEq+VdLBnwtetstc4vM1QLJoE9cIBy9/Y8SfS4cydH6751CmUW
DRaY5iPDxusP7+cfg4VEBqEL3FljJewS2n4drFA5uid/aF7q0rOI4ZgLZCtGHovd0zxdxh5xXydD
V3zBhqEmokLr7EB6Qiu3xgLGONHWRP4F9hx3uJbjhTsXbVP9IayI9wtMmEGC6YHqljf8DzHZTP2j
jUCaXzTtrqF35j394IcPau2ztt5OalHcnBVUI99rFlU1yy4s1sW6n9o2PtNRV4LOVeuKtK9KVY2i
vo6QF/bbwbOt8g5ZWrJWW7ppzIREx8Jrrz6316jkrxZZPMFM+P37f5e2Eakwnon8CKsDifiPyfrr
yDMzazXWY/sc4D2Ue9vWDj2mYhwPUdRtxRpQfyPFfoue5eDyveFHOGlFHPKteeqlrw7DRO3qT2vI
fR/Fsa8mGfEiIeBLsXbfTQsMdXQVp0373HasIvx8dRG6V45I5XIh9bAwHFE8lusTpSCjUBzSblIp
LCwHa8sEwYR16ircUp46yPv+dYjjL9NkdkcUBMdi8Mzr4XgeMYWWMfDGu7bLi/VpLf1iKjDGK82m
lTH6vKCmjlK+KLGuXp/Cap55d1D3Fz70aif4a7WelhojDMxtnG0xJxkJBs60XD4KE4sqYdjMOX+i
IXngzvFgMrlB33pV8WXWfq3aQzR2AjKubNb+kh7O9MIty6pzKmzf42o+JS6b6+c6rGP3abRHwSSD
40qeQWe4hhTl93PjfdRk9FHnBCg13cD36JT769SARV4nImrL51VUUAw2M80DDG7X5E15JqnjESh+
f8X30chBy2Wj5zVZKXv3+ytisqrBX+X0Wa6DmYwTVheEPwfMgc3bH5XnP8e5XJmEkzP0OrkKCCzM
09/fhklnf4mKEpmoUWsiNDL6PPnuyVc5DsqK/OqpcusKinffDJ71rVGpIhqlBRyRfRcHTfZh1GFC
xGlTj0aYCdy6EVVcEMC5h0aEh2EZh/79TKcvuIt6Ev5414cW+JPy1rm5YBIBYecQ/WBzurEvzGJP
beZhM2LdKM9iLGLMyh+pmd847PeUdWTRweY7/v6J38e1kL6pKATNU/O0VI3e7VaFH6eIjnTwOOJW
RBLrdZ1DEjuuZt4isHXdUyowg6buX0SSjwQzaBPq/NZMaVwEJie+R1ttvuiobK26U9Y60oRItWpb
HFQ5tjo7rjBEWHW4A5qcWixhxeoMBD5Lf5i9jmmJ8LetzZxEQ7ZNohpvEJnxu6OEwscGJlrtPIZ9
KllbfZuYG+gtOZil+2Mdo+jCH+kQp7NZ4sRKE1K6VrHRIIMijRezZ76EU6guvpRRDp4NBc+Mg1om
GJgxbENU2qk0j7gkla8PBeYQ8tCG3YgzNSxW+MJ/yC1+tNv59dEiQc8YwVKhByP53q8rEz6+CDhG
L48SIiHD33eKqbWWa9Z8pSRV4ACx9EjWngKnNvtjZTWCFzL7VZkse3iook8OkbSG6ZEstWM4piCX
zD6QaKJJnVkRU8ydytZEN+RXPLXTToS1noyEC2Y9dlvOljOWYCiqxGUo+h4zj37rlQP2VBTFHPSm
FEHN+JhQWGBw//8Oth/envbv0s93axQPOepT7F9eyLHT/keqK3A3B+1U1gNWvQ3R4S29dSBi0OaU
k2Wa1H8KC++2I3NJF3cjx2ZbgkH7/uCFLzNZazuDxQ2CGdIv6IezI3s/4+PmUDy9PabHmL9tfAgB
DDisr5qUhaDHKE3dXMKy93UY54e4d0OCAQtyxJ8KS8MvM67VfGUGRL/++doSNdUMJerCmrXCKjKv
IynQ5YEc5pngg7phNN7ZcES5E6jx7E2F35tz6u9HGw+A98vJ6DUlQQJRMlnQ+5MN6aC2qIcuD2kK
nTyGBoDv9ZYab5xDq8JactkrbLsh00WOE+UpPFOVqXO7HOTsgQjidnTRJZXlXsUVuvetmpo5+Wrj
0HZC5uX6uyKom/LVzcu1u4NDW3VfKK+U0407ChuBb5hjmgehlvxRD4dp8sLxulOp4Sv6lV2JS/Q0
9LvAEzeCdDr3BvNu5lCteHPXWJXM22QuRhbDuHYT9m+z5UFbQ1EmBvfeL/vFRRYxiwG9XhtNqYjJ
3+KkP+vTgMyMSkM54U/cpUxFpEPFgjRNYVzmH8YoSOQO5fO8wmhrnOxpcMsk3km3h/66cD5tKMYn
vY6w1nWmYptA3jjBEO93qrGn9SKOats+igmp2SGxdJja+7ZoKvdx8caksB6jxsakbu5n2VN/7mvr
jh0jGF6p/vnd4xqMCVrstmlEqm+jeaWgGWegGwdK0iFcs6ho6OcLU2/VKnwRVR7Wr6nTAkrumCqL
+hYNKEXtLe4IWtA4IK4VIhvOAV7pH2N8rA3PPLCM7MJvHQ0HNA1riS8vDvIy7NyrVTbY4lLi6+hS
c0v9uvftfV27bRucDVGcpeUlNvWFSqDoJ/00Xk5enEDWjt1qGry7uHakOvNzN0X2wFzxJRzdEZkC
PB/8XTD7SOhaofpdGmPgtJxBBrBSvAyzit2G4uzkEmDHNhu8Tw0mRp4+Y3LAHNtOyBrAF4aWrCva
9IsMZx9j+iDgA+GT+SKcupIPG0cMLrc22lUvuH9Eznie+12bOCckMFYQbJfcKyD5z3UuqhJJFfY1
sOMhxfA4CQoOS36ZcQ20oy22mZGX3CxTO7XBhxwfyak8BAWtDdqzYliicKTQLz147CqCgKoOQUfl
ongKkhjz+AsX43ZGyloUIfuKqK1SqH8y7uBziQzPdToE5FMexns8Syed4E0sJPdOyDK3tIz4BjqY
xaRLpvAwKXKjRuxtCyd49HE118P/PIoehyRUOM5z9GZknXDI2EG2wk/NH+H+SVk2eO6anN5NNU+/
hZtaS/+Qp5MZMVlCTIyobaW9dV9XEFlJEzCsCgP6ZWN2gttSTb5x7KOu4ufat0dNe29l+LA45z/2
EkpDWI+luMjdwy43r0e0bup4H0U5m3Gu3QhDmJ2FZwyvwkJpkrrflOJAow5dlpFpbdE5wrgxTjHe
YPEGIXINT31eDxnN5jMrXZtjCndLzFch5nvcSsabbtd7n5nFFSTfUi+0iDATzO8s8+a9xeJrNFUw
QzOOgh9liw1xhnROI5pTnvHn83SdlOoFwC3la7j1Nf594bn4VG3dKQIAgmueCsbi5+yJVx3xJ4Pc
Mg8HcfDHYAzMGux33nLcyFtpL8IBkB4NV1QqO+v+51Bbbz/+1yC//RxIgVNcBQ4ix2CLwiEdX4rM
b7PuSK+hhYdWiNi5VuLIJLPvOYBjBLfx3l5Us0JKTPacvIcuOatFhAk1bAwEav5NVA1wfO9HB146
IpsWjK2Di4HjLV5t9mKSXtwDHb5YBphYvkRvI9i0rCDi2tszpU7GGQ11AOpOcVqG0JzO7bdX+zY9
/LgoGR/apPIbey8ozcPjmpcyTxPRmcukburzxaVRdpA+rlbmDv05T0oJA7XAj4m0IsLiLnlI81dE
1ml+T3qBZHbpPjW3/jag1johXt9iltW4wd6yvbrIz4z8cm6PMLIdfhu9csOajvLEIB84o6qXbIS4
8yL8pGb6aI+MlYeHXc501WDZ5g86o/mg2UHIB6bpZjlUq2fuvx78JJ0e4d+UCQKVJOTvpkqKRJ4K
vQSiv5BvcwW2adQHx59DHlHn53bmTBb8EXaAhovj5VGwz49CwSR8JHPLQ2izyuprStoaWSnaqTxt
ODL1ZQu2WQIYANnwmlKcwxokHQ5U9NUAPdj6+PhE0urOmZdzGWkaiJx6F2JEtS0jyFbjBhd2YEMR
CTiaG6z9NB8kjR4Nx9TA/5eK6hIGuxN+ZhsFll9ej0UfAwpMHZJpnOGSZnzya5y3qn28rGbuTxGh
PD/MUmGPgGVoisp1X1ZssRU2A3UcaWhTbFXzZ9ufc+INNtINNl0/4eS8pzVIfhjSkvPu18XVrpSn
Nk8ZjqP8sWZUE9LLZqPjCWXyE0aAzdQ/Gor15CNV+fHoc5Rohkhi0FXwREUyaW9PGyBBlDPFf74n
5tbMGvAqM8Xf8NOQJnmMgBgc87x9ljl8dExwfh5bYThTuJKt4Mq4HVGS2wBZLH51JVvR8RP+IswZ
FjavZl69gSyr8Eo020MNEds5S2K18jfWN+gt5lgOaqg8F9klBnIFR9+q4uxUb/sSYMK7qOiIwpP2
7oSEFk5jiP/rTvrxwp4H641OBwfOembwhgw2arV3BsgF9Ye8rBN+vVtKnvLzRHqGqzgihK7LrnEM
NiBlM7DdXQW4c/oQNYCxlngPexJH7YM/tV6JWh3ttw8jFhDIf3YTKTiSsxliJr1ZLRdiLIKYymwb
2AuY6dY5nWDyvY1k3jcg0TKzMzmeT6tXoX0r1mGy7juSaVAFBOeR/0y8ZX5h2rcyArlrm2eI29oi
+HO8NCgVhvIGQKa+00ztsw8XQYkXdy798tr3IUTHB9dpdG99n6BEzfGeHU0ib9CQ0JS1DUsRdGAz
7lT0D9AOc2gUsYd4ncZ6AbmNeqUZwKiczzoOgSaOXTGM6I7o86KLp9UdHLfZDOwOM4d9HMjIKamR
RmgQmOVVjnvnyBetYIT3RmUK2d/bk7y9S9XmAMRbaqpGJQ4hmbAA58TEv2hJTDQh+zeLN9OV+Yn6
B3qPsNt8zRO2xU8s+A3zEUvQCahHtCAzP1/GLUs5IVuMr9d+Edgzs1DNqowq852fU5ackksiATHf
eoPgTTi1IMDOSycDzPI6O/wwYMY/oXKzMWl7dpc1jpyzCR4rv5RYtDEGvqdOxIdLWtafqdVmfrs2
9YdrcEtz50VGpfH554W8LmJLo3cGL/vtxFZn+RpApanbwb0t3gJW8QY0YoJowGirVAaE1J3fobGr
kkqhZU6VP1j3uFi3PHM/UcUbz5EImTQupXemdR+Mpbmt4ceCsxq8fMExvcEs8tYxZcYdvkFmTgY4
GCA5p7tEXVWwKEpW4+FtQMCBTdArQt+kWK4WVo5LLxLH8A/A17uyEVgO8YEZ7BDcfOyi3h3o054a
Ani1c582jc9dB/SDYjVMDWFWWThfQG0YAV7SzYjIhHv/w+nu17OdubxvajXYTnm0THyPs3bD3FiT
xv/5Z2jMwYC5C84BrKTfX+odgM5qwvDH5lpAVvz/h/PO393QwkIhbhf1X3OE9jIN7p9t7Lo3QUTN
iojsp+alDjQPYZK4ncsr+xkcf38vv0IIHs4+oEKmBx62bJJ57vwKo8Qj2o6epXdP303CWObREkQd
tA4DucdV9M/j/M8LYmAEcOCHkQO4GL3DFYu0s0VZ2fGdmms2iqRgxz8LaINmYM0fK/v3Dyje0UN4
QrBbXO+EEzpoQd4DmXOJfXPdl/7dz4iB46QB7dE9LR7NsV0djoe8jdfudpjkku+qoTbxXHaEBkuv
LvvRH+7o15nOmHOUMm1SJepD15BFfh3zJbItbMWkuivfFtVEXscan7HAJK5n4ZjxClJ3WFiZkWRz
ILWwUnMjyLIg2G5Hxcn+4FUSbflmJrQsW0K94sdZH7G4zhbJeZLeRD/qWe1bmP39Q7x/jbw4vKFs
j4oJ/oXhe+tC9l3VO7M1Xqe6MJGJVni8wRY7geF2scLBvfzPr+dhcEZLRqzHff/dmMGsb3nBNgLd
t21vTlL1owta5jWbTmfJfwSteTaQvwhBFgncLNV/hAM5xSDRY5Zfv21LJMnmbQRFybqoIdDzyL9/
QFPH+TeeCT4bUX5yWYHwUVwQzXfhb1rWGfGwV9AjzerooBJUtCV89jsWzH8W6syleHUhZa/Q5aQf
vA91VexUCz3Fk9NbKjJ6oCPMI4ihfPz+qX5SMf72YGCFXMqYP/4ozIfv47ptU5cJcDg4dqtjp3rv
eLNhIwzoS4bmu15raujoNxOw1WhTxSunxQ38zV5UF+zWUHCSbYNNyiwRVoM92B+q2EsSDCHIDTz6
x85ZIZBDxw4lp89aKboJ4tzguLWiKQt6BXyoG/x0ql3YeUBt+ADQL9H/EL3V8wqfw4i8QTYOT/Wq
SNIxgjIzjH5m2kLlUDVOHDSCrNqVFgrQevczQQksfg2JxFtaQYYesln4P8LY21GjmGxC95RWDqGb
o6FJA6bRsUhoGyfknFA7Az9AiuUPwbWkgRV/wHqLgLQBM1bQNir7FRdg3VdixemJzoTZzm+DMh82
f0EeiCq5jZ+JzI8MisraxPiuKjSbeKBGkCXOFoXv7HFD4JJVwaliPLepVmBkU84V8rEjeH6Zl4+S
tDeS1xiIwRw+y33bMmAAWhxw1uXtHBZNi5ZqlxZDBewKAoOBJ9qetA+beGuhP0OGv1HIwD3nQ6Si
lq50ifJdTz14C1S95oF6g6lokQPajn/d9JoiwkPWgjbTUihwoRMcUnyOoOJWgqTz+8LRU4fnnj9P
zrPw5gWrCmCzuL2FGZkXzj6v8cfnJEzgmPstLV6opaMWwxEp3E2QDjt0YBbIxIh/nC28cLu4Szxd
FpHucT2lHD1lnKajsKMumqW2Prp22U8v8IILmL0IculOtamCuuo+0QkttGhy8FZy+xmLFPXwxL8M
cejhwFGnpY8Y6GeeBfBt8sSl7s2m8zY1UCiQDdZBWXBk6yIYMe0GW3sfT6pO0/qS23CQim+mwhqj
B4J4E963dWSVBzw+Em+DHdJ072EnhRIkQ5iXuaM8ZbZcz6oOPzSQjOYu6Hz6FUZeeh1kfWmDGY/d
A9YS0clNvEZvWH3pS9615ScsnZrdHAna+oWl7I8cdoGUnNq7CBH4NgXLsZ5a/9KfsnYXuGnK27Xx
sseg193nTTbcrHnZ23v27h7LElsa836/+pq2w70jsBbpXCu5qEaNEQYd2bZwXxL8PmgIkUZTiOFH
qqjrt9lrhrv9Ds0VTthuXe/Q3qjzcHWqw0LLl25Tt/hokIcuNf4fdXCY+JNnIeexFzriDkd4D/Gr
wlPoWNBWe90sEc0qkG419y3mtHQVAKKhL7Vskke8MsMvpVV7HOWH6mEKnWxvO7197hqTrE1jWfLS
BaY7dDSG+qbzIL4FPMzgK/UyehWUejjPiFbcjUh7skO71NZeaPo/6dEFcCAU7PQyD+dSd1jTeNUU
YsoQISShUydOhjQZ9Yev2nHRNMKqx8cpySqkI6P0wm8hTS+qnRVjl1jRq4zWT6LPb2cj/vao1V94
GtP6bYyC44ud6/ZyDlz7QvvCzNDYMzXUZJzOZ9LZKzsoxjPQb+s8K2TqQE3PylcxTRJ9yhrSUrGH
V/h5atX0TaE1wttArF8w6oBPbFyozqN11czctGzp+iWabsDNHOXGuT8kNB2wRZtdLyIgEHOk2o4Q
9uU5HN2yPe9m1R0gszsXXmmaJ0ha7k3LV3uI42uXFqSbUQ891qvGfD+hm2+An1cj93h01ddt6naf
l3YmJ7MpbyfYLxZwILBPRSeHvcAg3S9UppuNdEoaxQEUbBy76m9nURe3+AL0iNz7PnlUUMI/dXNb
ORs1080rFh0dSnPuj4prCObGwpuxCXTn/2LvTJYrR9Ir/SqyWnUvkIZ5WGjRAO7Ay3kMkhsYyQhi
BhyOwQE8fX+oSKUyQqUKq26Ztakly0VZViSDdwAc/3DOd3x1E5jYqqNmnYq3ohYrVAO9fmpaYqiE
mIxbUp/8M0HWVjQSPnGyyeR86313viiY90+sHWz4cdjFw2TUOjrSEXCTr2HTqYwyeJMaRU3sU58V
gKL67sZVbrnnoCduMchXfAZGm92g00HboTL5aLaNOEzjbBwKMblv0koeFX3yI3DZ1T90wl7wqdTp
t4UP5JCR9DRiutOX+0EGDtZKu2NjW6ZDqGfTdIbJTRw66tAt9K4PHlGEB+9EM1sPhUza92md1m8j
FzgOp9a8tBEWHHSeFHFHTsk99aUWQmOcLjTZl6+YYfChVDg3ooZx8lW26DibcPsCS4B4xDzIKd0j
mFu8GX2zxU2P8hFtl8Xrn8yToTcWGB+rf2Eu190EOPuPxlIF9zUJOOdpX3S72ePIpQ2u86vG1oeT
HG110/SJfJDEiH5Y5cThYHbLdGUvNTcPM61rwxrG81l66gyAA4z6dvQbMGE1hP7ORWHJ2CPAPyiT
iyTJ5O1q+tmjTw350oENeOCBnx652bzL1dAGNExuvq+CxLlgw21Y0VAH8BPXBQK/jhZtv6ZaewMl
JLtJ51Z0EcoQfS9V0b2IYbRTmusV+ldgj+cIlUqmAxgyCZchgyxL63lneaV/NNj5RZNY7Wt/Si0m
81L7qiUmGrSLxbHXPIhIHKHWBZ/OSNu/KB1r8oad3hKqhsE6EMmF0kR6w5SlutLspXmqBvnGz0B+
GnLjqa+pYIrRK64AMCK/dIQBOLAVOC4JrlQRAHv9EqnP+Jib09QdMrOy7IgoF+/cTlrp7wO9boIT
qbgiZo9rE3fDvpvwmbUmymQdgimsrYR4QI19//midTh9Y1dXg7zogolFjzFLQ50BNK+vsTpot14T
5MDyZgIud1kg5F2R5lMN8a1dsvM6L9s81mTjIEJMEkM7eFPfr3eL38gxO2ylhx4H3dxWLX4i0aoU
IyE9uSS/y6NyiZx6TKZLpiVFT5CDkT4ob22XqCXW8AK5XmLEyqBEPB9oxIcnJ6f7wzipSTE4eLqB
eSIrOkLC8k6OOesNUDVrSUBBLHMHSeRkctjpZ77NRuAAxa+RcTb1zngfaCk+Ofx7VSBDqSVpVeJe
DOb73EI1E+LRqW5bEgLWg6LRLCLd60z9QgXF3ESmZI5/6QGew1O9EDfaMtk6FeaQR8B9y9NArkJf
XFeL5garxcff6HMdM6epy02lJUynvib6oPBxd7iFW5EGOvYt94PPejMajcUk1QW3a0baLNvZsG4Y
80brMHdNaNULix9vLMpjk9tOu0sVwKUyZ0waF3M+w92C2R27PggVRmKFhCmTSkiYYnTw05uK7TeJ
OsOV5gSzF9UFhITQs0uLURwzuydDaPLrFFCaWFIs5qFtE8PapVNmjmZECZdpbcRuHimaCr3MvVs0
u/UozEZ/yauIkxSUDl+els/5B4dQ57s7QjhIV4czNge7soZck+2EObeOc2lokzs+ssytky0bzX5L
p+l1XbP0Mc3EK8h4sLK0CfW9QtuxS3x4HzoPD3gehB+z/vLWczBi1ZW0NoJeJoNIdAKHjodMEygB
KO97CUYQTgEOTGLhbc7Xaag/hjRZCSLEAtOlc3LJhtEn4XbuFSlSPGzsm6DPrHsPAZEEPMSsh+uB
CyZED6eIRRflreia3t/1npde9G3T3o/dlm00zimZJEyNU2gb9RycYRjsYrPpqj14RodEU93YBQOA
gjJxtEuznG1MYywt25SIXTy6aQsxI5nemtEbD+tsbmxkj4dwrAdT1+/I1mmv0A+q4UxIlYRBD2Qj
wvtEvLfbTwJfaZ2gIUUQOZ71hD3MIHA0435NZP41Ye/dHQr2a7HkpoQktZTyiqc8D38y0asYiy5W
wLRN7njq5HuoSWTLNiJ7KvLUeGXyNmMEM4JDqwf13hNecaMVuowm4kqeCa16rAqUYCmN294zk+Kl
VeaAp9hq2xeLROXTSATwHCZyLnwwAaN9SgQcuzIlXdDO5ymi2cXySVtympSRbyBa77VMUuO5NEiI
ndjcxo7o2jOLkfETw3eTzCRSrvBjFXp3SYwkAGc2+2q7CO0Pu9ya4aWpt6f2bPbvwKbBP1Tkv/OE
qmlZzhqnIf2xlzmcEtYqcE06TxUEQ5Mfja1RywvnshK9+Z5lGWRRs+I1kHnhZX5U8vdGjL+4JshV
cs5ILjG9eMgQckpqrTI91WT/fBF0bTAthWXprzx4CVwKsN1PR0ClJCKJAqRF55iPm26AHCCgy2G+
aOLacebifZx8weOBznPfAvZqIAs51gWrO3kuFkQlBOVS0lzM/SjewVLNOZExksI2n6r5YxiWjY1D
hhs+bMEU8+vE1gryaTFNZFVO1okhdYpkKp9Xinlko9/wNU/Jnshwws8W+rdQoxzZWImd5uxwA6L5
JUPdeRpg7L54AupX2Vt9XAE40a9G5Rn3bNf8AFUQNVzoDiqrDoqiCg6U3qjdDBEb/NscUHqi4tDa
KytT0AfGZFPiLbXuiJ0UEw4DFClcRMQO11lhl9M+nVxWKeTVY3cbSLbb2ljIFMD6TGpqq0nW5wYX
W3lttobarJN9gg+ei7ddRSSNMa2Wg6abRWNfuyNBw2ARutx6q5CNQjmcyLYHwsTCrJz1yzJrSZaC
vMadKUKi9+p+JHlL6c4SZ+yvfFhlqLntBb8oBvjyfPET09KjfqQBEzfVxHTIgpmUQpzby1F0+XOa
luDQYsWtwhoFN84WRjTNXQvNNaVWa4hAGzUIEx3Z3c4uQ/9UNzunY9cGutVk90LMJ7TYBr6YTbL3
TTGKku/B1pBLjQVKZnYAEzJ33v63Wgs8nc+xL5olDshkcp4dtkzZ/fdhrSa2hcNAliCjURNOmjgP
Aqw6rFw5x5lfcB+u3tfUTjCyQwDRVu63zuiDfEtcyjQQOT6DLo3ONikUAVmS43h4GjMGCv7FQEE5
X+lFoC/wztN+7MrDynaLb4tHXtEW75YPVZXIJAjuS3Nujby9jR+KygLgsNNbdXJvDXBv3J2LUDW3
Tvo4wuJAh5QP1Dj0Dmm3F8IHNo5Mr41LVEiXJmIuSncRcGIuAWzEAbt2Pnj1sgimsBOT1JyEUjlW
yt6lzWzn1U4oFDcBswOYNBcrpR+oRa1yYf0MYN/EGBp2F9g7b1nxyrP3Aw6KY/JRQ10zkBmN+Sy0
R+6dHWqT+qvelFRZqN8zWe5atw+yeCJy15vD1exYPq7uSJg3KvsT5OHpxkEde2QOnF+0emIRteyO
l4VBNs5OWDVirSlgESy06r4I8D6edZRwXmg1YgHU0JDtc5CDjopx9slPx5wzlV8F2dElRysJrCRs
+URUgIha7vpcUzMFglbBExvoEKHuO85BuvZQx0ntz+/amsyLCI1UdQa27ZyoYgX260PqLLDDviDg
XW9WbaIbkQXMW8oJ2R/HzCmnr6k2bxMXKmqzidYyS/f4tKZE29ej4SPOMbugiRLdbtsdzKz+aPQt
4eoTPMTv2YHwi1cTCFK4eEt/VfsEy8am7ozDM9IHZBOhBL2MPdwIuokCyTDRFTHcukrpvAHod9Th
lzMLtzlUVuntvNKtTlrag7VEeI25Am0dxCkSxZaxx9bsBKyktCGDurPwxQCUA4SOtu7YkRhfRCMD
s/cVwQLXRhLcjpre8j5XsXcNMd8sfNkx7ng/2BVoK76RaUxRUBYivdA4hvtXmkuV3XpFjS+8R8eU
H6lg3JOE2pK/c0Ray8GC+HsHWTCB+qSlX1Np8Mn7ap2RqyUjk5GVrLFQ5Lp6hGQx3pBrm/EWsLGx
HfZq0qW4pjErgLe7MxgfenFQkJ1oMLTIY4U25ouybHyETtnbZDFhTO6UdO67JG33g9noz67sSQ7x
0CFmErevbfVAQLAcLVcGZrA8Nsd+wtRVNQjkg3wKCKl0Jeq0vlmRg6aJmnm5QbVJI+iGAXl4i7ln
Q8SeVbcwFhIlZk0cvRp+hzwchIe8EAosvNC0WfpLaxTjRWoahD7oTiq8PUII8aBgl6E6HhreJWoA
79WWmZ+GNQX4dadtFW/v2z7pu9qywFYokwA5StnlWcwDvUB5xbjkZq2ZAAC4E8LFkY/ALrZIGdyt
YDaZUDjI6ZCN1AITvPhUfdbszKSH+TI4y4vHaTGdkxopRVx1k3/XOxLi2aA5TkdDkDMFqs320qoS
89zPqtJDJpQsBFEbCYhlLTPfSXQrT7Mm+hu0egVIT998wxUDg7XpvWABeAsAMPKUnS/xqBb4DpX0
h2RHEI1fcf5KqzovDHNx9oML4EpLMjFfMbkixQEhR72EpJ4aL3mA4iEk90Fegcno9Z2nnIWmIDBx
NXQwvutdbRTZQ+nMUkU8N6nqqM+JuZMAe/jc3GtlKcbQltkmV35VW88dKgtCMMbqxerr9lkO8AWy
vGH2iKISoVQ6cclX8iXVlJ5SW81apFF5XMoRe0/P3OUVuIB2Jgtu6ljmpXc9jANcAQeuNB15ecFc
wDtqie4/MTEm+yxtUvddmKu1m229v5vkYp6VfTuQTjD5aqvW9BrpTMOIx+t7/0gGZgPbKNAonOo8
mA+NY07VHW7ZPJYMt2LJpW5HneWMO8oX47wB3oU2UBnPWbLMz0EyGKHoRx3rpFPuar9KPpEV67Ht
2MMjbvfuYNiJ8Q7luXzW+REHtBofHJL/Zzw3/uXMkv8gpoG7zh/fECgPN2LUlwSwVasb3AfrTZBq
JRWNYdcHngdQBkYfVgbpMOdM0bQL1ZnyS8GwgxQHGpWuzRs43ZnRPml+ZZPYaNl1ZDPVJzilAW4Y
orQsLetjgSkhJVgr5kHynQdUWcMn9PGzeM90tG0t7qTdt2RjDEXWccr3ZA+jTZId/mdEAvNS1B27
BhaO7bW9IKVZDsrEq2HGVqvPQ3amj+TfrmcIuZfhMclnRbhBY7flsWj9GiJnYkt90MA8OLYin4HN
vfvKTgt9RBEYOUHbCO+MlbLR1xcyBUpX6vPZCIEMAR6psfAd7Eb5r27TDBwqnSCLoOIcczLdianz
0CnE2uKmKYIWG40VcmTKeFRVC15obhpk7LaDFDQT7Te90xavj1loItTb9UItZcbGMk9L1EIkEWwi
cq7BjjVIWqSr3t1Olj/QwuTW7Er51PpQ/IqYRaxP34dlKJ+Lq6LY8gEB/Lkk8ux0YY19B2oEQuAC
0iwlcSpSrU1JFq4i42Q4Jtgkiy2HdNneiU3udUDqVDpPXvdl1NLVdEIwVSV/hhbec+dzbehpmM+L
pU8qN5r1wPem/S/Wcz8aRFj+YaAmTogak620i/Dhx1V0o9NzFLMIPvQCF8nvW2/TLR3WT9KqU9Se
yp+aOtJrW5peCFEBkeYWlctTeLCa2YPuvS26/v7r+nG7zMvy2NNjVw3Yv6IC3zz4f7Z3586CNSnN
va9lKzZvU/1d+FGXQcWFqLWsy36xqPxxJ7/9RtfQ+TQ27zAr3w0V8OffyNDQH3T8Et/q779x+q6q
sZxGsprvvcweEcFN+ky0O9hVlpXfv4p/iNfwXzKGbvNZ/WF6+TcpWo8p4XPs7r81A9nSZ1//+S/m
9gN/pGhx3eJCxTFL1Ut8/L9QHMzgN8fDqYL9GmcJWos/QrTs30wL/Q1nnefRm3B1/cFx0IzftlsB
jgNSEHK5LPsfytD67tX719X3pqwhq4uNIq8D/RdWpR8vKlXxtDbd4K7rPDJCZY7xLdSXMUPRi7bp
cknlfefijoLdULHhEsIxL53WCrRwqdrsBZWInMPaJTyVJwSTh8NgjpUTZaxdUhy2waYcLwzF4LdO
gchoLPbaGCStetaJocEm4Bc4QqE+028MQQ7cdximmU0d8eihoWf1G+rMFBxOaq/AWrDoZMnBynS8
EHS565TcsgNyPQPrh2p6Y4+HohEiYkEgQYCRMoG5o62GbrlXS5pV5yk9WNRNDN9n9gYLL1URXuNG
jBvze2lTDh50PHUMctU0MT0lkjzbzSVR44c0H3Ct6hM2lpC8m/pZjZpnAYnHihdR9Wl+BF+z+NSR
HD530CiuyrluwFaYCezrKadEZK44bnz6FVkNO/9Wdnu2nFCHFkwi7PpcD76RqauC/LBe6EfU6Q2B
025RfrDLhI+NJh4OoUqGythPSrdercLsHsXYpxE1ZSv3/pp0pGemGIRCZYviUOk4PKLO70VwjhnJ
Mw/YHA26XTMpP5ykgDVarXj/vuRKqeDF1DXxQigz3J0itUwzXrKJhGz8MQw4htr5AtpkffPmbZmi
ZQ2In6rOYdHqtpoBfDAHLWPFaDVhNFbEXt0Q68ycqrzAPYgUvGRFYDCEgkcWIUdoA+jTQX+tePDI
WHLVZ3GpAWQGD7esFx5WTTtmOgqwyWJQT0ZyZ2CuajKDpGm37y0mtISAk/TiWfPGnGv8lfSz1Rj3
ZV22ToRL3U1iEUwWbSOrCywR3cIifpmdngyOBqc7mWiItncM38BV8yTLvhl1AzSV/qxh8mYYXRXx
cHWLyFfamkIKd0qFTVT5V5Kegid+gMozno1iyC4bqyjfDeqcmzkbqxrNgka+bT8oM5xYJ+W7qXen
h7z2zDt6nUQRYVXiHIZBlnMHwFFkWATImiq8S16WMg2qT4SUuO0Za7vreJbmKVdHiH0O/hxNoEvM
FHd4ealVpf+R+qPCXg1tueex3SxD5BvTcl1Zq+Xu0nWRzqVGEwg3rx2nZwjQ7mXQ1oY46KtQZP4Y
DQEdzEQmuLoexdFe5Ut+MmmjvzLF96jCx8Exn+CxF6Rgsxavjg02NOCXUF5o6IvhPcGI9ZCtuRqi
ta+rWyvwJoCtOLcChv9az5bD08Z8t4zafDSFmSI6HoO8AB81X/kzU9p9XYriaFcl+UA1vt0HpXqb
YBZhBp+6SMurAAX2culp8EhiaZkujN9cvegMxzm6uoBBhGRg8qR0gmsJpmP3E3l2t6P4abHKZ/Rk
kdAzcbFRWbqtXW0hLrGkIJsEB9+L46QmHTailBdq8+LLJjmyoroioCgqad+wDie6e6OA6LF67CSU
6VmQ+dUHTvmYBmgxrgpR0NWhoa1Oss19wdSGyxesiSfh6oMqXyIQkiRIGEwxP0VLkdJfOAzEJ3fv
WWXLYC5pVH3HgoMFL8Mw9Ub73F5jvCAjLyX/AFvOinco9oexvizY61G/Zz1HHiC05TodAOiy6tUV
+MGgYa6EvLtPEHz4ICeTJme91NhZ0d+C93O1ncztZYS5mAA1K1Cd9Yig+7o4olXk76mHUk6vs3TY
cfSTP3PUY4VW74Ff2CQqDNn80XHOP1uoZt+Zkht3bpPhEesrvdoFM6PQm9YRdiOj3pLpsYUC1ERu
lQcfjq4aJ269tVQnH24FwUhpXzVc/kWDNSSZGFNVmLCBdG5RBQ6IVpzNJL/Qq8nJdcGDjesrMwNu
CQIQTLKukDnhRHdXOKKQbrxxNy+Wlu7NHt9anFTj5vB0gmRl6KIN5+tYGkbU4+97EgHjJrxiyHis
7SMIHUe2IK4Dg5HCX8uDf6iO+v+Te0VJ+u/XSf+rSr/J/IdCif/+e5lkGL8FG+0KZJIP8crcvNS/
p/P6v22xvHYAocak/Ldc/uj3tFGLCF4fkA//UDD5yPf+KJQMgFeg8KEK+Q72ayr1fwR45fg/ah89
k2E6XzXkjQ1+4EPt+bFOylNsjXWZn1qldWn5AALBti+ptRkTEkuzsHTkZgS5Rw4ClOKmK7bEnxI3
6/Z2tc1ap7TBukJbo7/Ui0qRBFA28eCOvamHAvjcpsMceLuAGYreoVbg/5NvRTYa+i0rOB0tTD0i
pTJfHRYMU/PCgCsgJoVif2ZqtWbgPx/J01AcR0Y+zvdkTzp1rOrRIVhwVc6081cmY6Hwm+58oFBR
3OrVlJGGpa/3C8Z5nkVBll655bBhC2nHQXkiDkfLC+fga2r57Nbagg3YGSHsmrig3NPdaMK70YZr
XzgafhyMX8TBNQl7kMCYhkt0R1qlRTTKTle82MMs5ixKM7miwjCxNj3ZrYmymKgtTxn3mlhm/9CX
tpVedmOtHpASBP1xS70Lbjp8K7CLhwZMN9+6y9NpgD94rNGAoc6ahnJPYjuvBaeiMxJXT6kUdoDE
CToDfQVFlj3WkUaSWHeGQyuZS9RfxsFYbD+NBRJBvPRWj+RFmwfNrfc+TkdCHQdGMBIYdzcy09/h
ptOJyWNqAjk0LAZh66fKyecz38VyhYHGkO9labCj62qvr3cduqlRx9dqwrTsQGC6xMnFWBeZMp9Y
AhUVjoXUbub7ReheegPsVYN0gJd25kgjuoaIjJXnMlOKpquv9CDnaQU52VR7NiEkutqIjwS4VGPU
tWNN6ANH+1RPflSbGtmdSvN9cazRcMKrcclD2Zfu7K27oC0w4KNnC6aYp3enTpTn/RVeAtC4Ogti
fMT8PfNRoUrwb406WBfygSpjipN0wpPKk8CkeO5qx4gCc2keXXz+twj3ihdRBgO1MDnBj/i1ZmZf
pSduVq3yNwhBO1xoiZSXS0ZLEnp5wnA16G0Yt6PD8iZegUSB4azK5mnwp8w+41mdfjLoK5oDXQWH
tExSW79Ail/2UVXM8FsQ7Vbu0fUXPtssqYMg7ltXu3a1ltwchXgSFKYsggaicZU9z/TG5m7Ia8mM
0XL9kdglps2h06g+2ev13H+QQpIa0TrhSOFyrbUbgreGhlI+ZR+FczDo9zP+UHYUhnBfDXyYBOK6
aaBHAd0SIE74mmXk+wTToKgCO0Kdmo8gw2uQcFGLfYvXlXkaeQ0ou996fufzxND8s/QLIs8sELJ5
TGdIGlJWK3J10mFgRCh7n4dZB0vmjsINSmzp56110c5z9lLJzmP4jTVL4ZAnhWRniTF402a8w3HZ
ZFa31yQnJlvWVh4cvYG87zEafXLa0jPY9/bYE7lb1/PG7bu3AoVqirfXYE9Cli6fb6oIrVltCKT5
2um7srGNlL0mgAegL+ZcsJwagznBpi0G/y3zcWGdcCfUU4UxsjX4H5t7Te2Y+vfuw0jUjX6dMKWo
bn1sDsMUUq81dRwE6Beg0/rVmLwp2jBY72kyaCM8CyvNsq8zwGGfG4uuJcp60VB7EbYSrM61n+Vs
NVm+Sd06onEzyy+sy/3mGGgmkQtaOfTyftaog3fssZP83FvJU37NEEdsONRZDN39tpRn1jsV1Xbk
kvpcp2fcn5zenBforGDEB2ZL+mLPPkudmD+VVRt76PtH3Ps95/cuaWzNO4mA/KenpJhc++APRhZc
5dC163gyEaERKMPYb3muFevdWz9hXxkaQ1AS3qwlPrrm2TQG74uXm4N53I5eYvxGtvsFfPAJmNDX
WuPWkqECWoWApJ40euvMJKoRLb5oILfZpQefq5DkXqnadkNqwVacDU3jE72Qmy+TMjXtfppA3HCc
jvYtZJtR3TDdNN4yYPZ+vCpR5rtxmidjZ5WGmT0bNU4vskYThDLKVEhYM40hawxPXlVXPtxGdRhd
a7QfAn8kmBLeiMvuylbpPXpj46HSDRZThb/0PoFCc4YguswJ7vb8bpZhifsZOjlt0QVYUoU2sdDq
FHWpgArbCVMRttegj+CGbAmdYGyMSAWNMFEHclWPE1x/uQ9mu8vPStpaiLRq4gZjzJwnO3PM5j7G
8jl5ZSSlh4LVIBgPeE/VBjYXktQFq9FEGC+JrBr/WEyaox3SjruHIBPcZod+Sekc56FEhlyNLOVD
UFjrGoLvTloyjnClw7CAPB0CDazusgp1RezYuaTHV8wPFMERaUQMTJoem8zu0LyXrfHg0EHZsYF5
zr00enuExzoJ3zpYVrV+1v7YoY9LpPHKdZyTq9Njn4uR32Tp9TiBVwlzj6hxIiw6camMannUsAiX
+4rPsbxaJl+HduL5QcZ+M88MeOUZvjuSsPIqOCEO9/dp1yGaNPMCDbrTIG6OZlAJvo2UxyRUAdm8
Lom7GmgbmZqw9qr0abov3IKoZdXZxufoFxUTEa2im8VS1i+7ZiRzJ6RM926qgh1WKBAKl/sO7dDD
UvepFdtN3txPhXRf8YKCAAEZxV5vKJa5DDP8FohpZ9BlO1LKLXOrbtyMWDxbvyPgmhhXstNrzjeI
gO+rSV7A3tQS6xaj7GidRtH47c6gqiICBL9+f05dNUu88isP8thk/G2fOvR6OaSgru/L3QDF1E/C
onBr9QhwQiIMNdrkY20ZV0V63qcPA7Z74zz11ryBWi268YOIZvXJaoWvFOUYZPSqKjVmKaNLosGI
vR42NIXMRpronGMuWfof+loObiwK9BERakuD0Al7KbVj6eS5t/enlspvRXPTXuM7J/msr9gdMudo
aOMGjXY3yWvcuWz6YeeoZt7cdwtbp5pYM2YrcDo6xgFu+mbUk97GTSmlPKaSGAiyhezyhcXUMpDJ
Ljxxh8FmkPdappGBa1it/AwIC+92dmMmCaR4nF2nUvl5tUef3HgMlKVihpC3GLkWbOjFKWdyF7wR
T4N0dIBiQEJyYWF1IBRCOs+NhVLpBjtUMd47hJER+0j2hyRQEax5LSgFskOGzLGdSXZteRs99y7M
p9zgLtQJsHcYwa2p1V8kMis+Uw39MEsL4ALI6I2i4tkskcxrXTtcCUkmOqEX9H7YUzwPirqPOZZ5
Yst/okBEDyeWhCZLK4EA7Ch710aOkKKtpvIBkgPbOPsCkaW8pbpCJA0pZjTCJE3IvbO4slwUO0gt
osk17Re/9Ak/nZ3WhGqukxMRzgHVMwIZ4b+JJLMGCHJY9CMjbbWC4op5SsgDTl160ySvR6IgUeEm
xvRG1bIQ7pNlTCHXxe6g6C/ygdlYqUcJqIRbWC/mHLduwkbNNeptHVi06wsnYjcwT8p0sF0eDppk
IgUDySuf656QAO8ZaTAZu0rY5M6goNMIBLb04pMR2iTY9tV9HbaFLZ/m2SoHHCXtTNRrtWWt+anM
P1ECcjCMHXopGmDfRxHseMS6rZ6pvxsO5vKQQRUbVMmQ6Z6lYdlwWJN8iGTNowHCX7OFwJDvEVVt
2mHlwOExQWOoQD1mmbse03oLiHIbe8IMoWtGzjOklM8LQgtC4kwUJuhfyUiNRmK+34Z81r8VSQKv
rc29Ue6KqqBMtbVpZEDQupMbBjQav/vd/rtP/8tm3fv3G/Wo/Wj7f/of59++VXmT/s9/OusrNhz9
nzcc21/wvXMPwFSbgFOZzVouQGifDcL3zp0/wWQUOI5D961jpP2jb6e7+c03TX6GTZYNGpmf6dtx
yP75L9TMvzHp5AdYFjooZb1/iFTt/mhk9l3Xg8XNCJIlCy2h7f20plsRiVQzzr+DO5EYM50XKWfx
uW9e18TnyZgU7Lq5p6APBXelrR9nUp6tc3fllkVR32WnZo0ZAOcICbOYvnhaj7qKLHQv/t4ed669
80kvEnHX8zg7WNpBS45IpDgxne4CYx1HUZwx1StOkqBodZG4Zyoj9BYAW+wOh3o+F+tZTnTsdMyX
h5rw9P4yO/ee+of66/zmfM5vzUGzgXjc5sXLYp/Vyfmfvtq/AWj7id75bz+h7RP8k9XbJE1bJplt
Hnxt178u38jheu1eTTdyvujfpiz0mGfH3nv72r6O3xokQSSKvM84je5r6vL9uGDziDHk+Baa5dhp
j6o4H4sPF3HHihh3vWThshSMGc4GBp7p0RlfKu1zYQ1QK6aWxY36FXjP2oYxf1pq/fyl/+xeRrbe
Wwnbi4PynoW89SviG84d7VGYN1TCV+undus/jxf1Axi2FwtyQVi+oGzvJgw2dFBskqOA2vQO/TFK
iIzI4Z4JcfgLj/0vX+ZPu7f/Ry/zVxfIz6Ov/wQXyK9OBZ+54Z+v+f96p8ImqvjpDgqYfHiwJvBR
GNamRfjToUBp2tVu7RJ516CtIuKpivDIRWis4nIZfsXV+NVv++mQ/r/8bT8hR/964gUsvHm+uJuV
/a9Xx5/enLTXFn9kTlxN5B7QwOzsqIihKkQkqe044iNEZ5ET5XG6T+M0duK/f+KC6vgbn+6fXoD3
Eymgrsp1E37aB/vATGXXkVMyRjZqVLTXYOue2RNf0GoiUZoe/Lf5KwHu5iPa5XHGWhYyidCgnZzE
faDj7ojS9SD90HrPT0QtWQkunLB7rL+lt4MRsdkmAa181K6Ysg3n+SOmiE3MyPL823Ss9N//hYUT
jYZVMyvDARIy4/J25NPKZFf2yHrpiyP3Ib0YPjMkTY/aZXFHe86W1jqlN+nL+ibmeLSj5krF012K
sKqKLpJwvJBP9EV0Jhcobd1nfF9fp0N5vXxR52lc32FGr8L8ruwihmG6Ez5Y5P2EaRetuGwc8HOR
Ik70pYBQFVPbUZbyp5/io/kQH5LVPKR+FncidK++6lcWj91ptxi8YAJbH1EjoeaHsdhqkXRiutHR
D5tX85y8Uz9EVMxGfrwfDomI8fRk59g6fsXi/PXX/NP5/t9f83/Gr/lXp8nPxNX/6NPkR1XY74eZ
o1Mrs5SCYfGTPK6bZsPPlso+sEv/pkybCV6HNNnrycljOx5pFglof/8A+9Wv/Onh8B/xK38C4P/+
Nl0CCBxHhz3h/PSIKB3SDQKrIaVuRxh53EcPX9ZddhWNv3hvv/xFP5XD/8e/yPxbDz2aZ5oSm+6E
1uTHR2yOsMj0+84+TEmSRBYEvLDxijZiJ3Q083ne92IGQBv0brQ5gPYaYTGhRPcYSskU2jG0zXe3
1Geg0MSJmESCu6GKhe62Z2IXQ/rCVScmbK0+R3JB/tT/Zu+7miNHzmz/ikLvUMCbjbs3YjMTphyr
ikXbLwhaeO/x6+/Jau0dDsRlraQZzUyoo5pkk2WQSPP57xwwJd6Mspo6YtJeKk5cgF1/X6CPt7NY
IDDF6FEdxaoLWE04+UCQHMEtiwA1qeDog5m8pwGgSSIGZYZALko1HtDQNVYHKA40pYAw2Rh3+RMi
iQZD0uWS0v30mH4c32JdgywVLdCLqS4A4MqVEOEbj+PmND7Ve/NB90xPfijhG5j74bnfjW69i/Zf
n5tLS64t9P4ffMm1hX77Vy8533FLG/bDimuLlH0Roi1PBhCpWz2hIy9Af/BT0xHUaNELy/qZOffx
Qgtv4tfYWpfulZcvfDBp/+F7lX5eB/H9mBsSsMFFXo8tigup1fSozQHEhuo+PIh0v0cumjw+3p5O
F6IS58VZLt7H6yzESWDmem/x60zr4LpdhbQi4It2AQi1ei5X9UqF2a5TGMirhozEFVyF+gRhSTJs
y6ucPD2tmS249lrHHyVYpiW5VwlgYsgVshbEumjUy5/EHKyPA17Kl3o0owpBVRdFQ8k15J8f0O4I
nKADmsoSWiGRsKpRdoRGvWO5rva1iJpJaoDD5dZYXdiQF8Zyxpv7sBuCX3EslzbMWd9+GMs/umE+
1dsf5v9Mh/bhOloINE5QtECdOqgQ1dfNtxWUTOGilqBM7XG4dOgvzfHi0ANQoxHRMai6LRtfspFZ
+/QGXZgauk+QEI0Y9B3YAFrgUXgoHLSUG/SI9jOtWOUTsEZ3zYUBXTox54X4MAG/+Ym5uGK8w+LD
gP/ZFTvvgC9EyrKRpNE7MAhF2CHoFSlcEW4x9T1AlUrvCkUlVTaj6vHColySCtJCXP7qu+TiJCzk
6i8xCZ8FEEFEgdI5xPwRT1IWohEl0dI8NKXqMvatIN9KZ3B335A0ZA9OzMhbYJOGNczcP9JjYyvE
O52uFGqSiXmbiT54zLuNife1iESPzifWwYdBLal00q41G7TPq67oGqRmUDRUP2pkdMIbHdzgpAeK
Cn5r1sWmWeMgP+g7JPKPxXv7gleiH8KbcPRbRyF3gvNaecqjxjpqeWAy90B1Zpu3PpyTo28f74AD
c9DtaY14ibdChyEFeMkKgTQ6eiZDxwRBNS8CLi1xD0i3O+MmdN5QdWfPtGGl/VZvVJR53RwQmhJs
2M5vxc5n6qElbwJ1V4lr2D0mUCfUfmwJIF6wr81Xk72heIfYtCZr5I2d8Bmq+jlwGwcoCnix5Eb0
5aDtSLY9AMfH1uwVQAFWwMzHOHSWErtxUDKw6qmBP6t4ReNYNHL9bX4f4ZI6066NKx4uk1xxdR+/
t+vOue/puMb9vCT0RWfbx4HdX5nkHuEten+4zqir4nKAeVgNDOX7xL3HU9sGoL7rtW0SvFxZpzz2
JjrFKifrq9PxmBGA+jvot7M3jc0fDwNNyOZ13CekdlC5xRq7ZZuOvt7JEP0Z6aDcY/qq4X0Z3lWz
fJuR3nnYdGSXrjTsOigINtCH3SZe1ayyER3ah9tNvuUfVrLaCVfDun+o3pFBLgGpTKd1vI1XHYpt
KDI/pFvHVHDGg4zwYbwFKPueX5aPEAXW+LoDzxIeCXm9etRcf2+SJ++9I3d34jECfg0RCam2gGXB
HJd2w8QH+zFZtTZIKO1i9dgw4FKzeT04xg7TDJw9sgqIO5GJeDn1BtzfhZPwqUX30+nkubiPYrgE
BIQu8dMJxG07xZ3iBnbOqnAjst+NDHzx28FmB8NNibR+bFa2tMYQncmxKbtg9V2SFCpXuh9Uwr9E
Ulyan4Wir9uqasf6PD98U/k7Yz/YO4Gg4I9+k9jMAAlK10/TltqKizOQE9EJDtv1+nS8MD2XhdbC
zP8htH4IrX9PobWwHX/NQ3lJPiwCsL+m/ARJ7idWDdJaumbJMLfADPlzASqoLdCJCwgrrsxqBuxW
6MfG7p3e6ezOnp0ZP7M7wFw5yD1R/ty0rqAl2/PreEaKPzfR2Sme8pXkSI65nhk4oZnmyHZIQRRg
R3bMBLv3jOveA9IT1RkMGmbhZwSLWjsi4wN0WaN28ruOjVQn247Zva2te/sJtbrMtLkm1d14NdjC
aYIW7ZnkoDCYlhQYyDBbSm4xpLBqIE2v0O5Gbp8U+lTi79zFh9HgvmXUPBTQjteJe7gGwzgMo55c
F3QrdyTZWlfVi+LOdAtNm5PtYXv/qCMoEBIPPI3kDnRbZD5rbajp182dBlsB8QyDwAKcqEaOHXnl
c/POB3R6h/rG8wOe50bF6+srsqFrGtuJEzipm8F4VcnkdE5p82kJWXNbscnRnYyVLjcKTIquDPdr
vY31vLDWC1MeRExhjuI+RP6xeh1mr6OA/8SjZgpUOV/JTc94hpMvo7oe7HKVr0wXxcVsshVHROpR
RhClhBUe2ZqXOoEdOjF+yxFfB8cCS7DgCjOcEMvP/wYkRkdAMCN2Ihul93ger3YKChwSL3MTPDt6
yQ4+b2kxcQ9Ss94WnRkmKGo/t9MDinHxT91Lbm0PTrOa7YnB0kdxLpGd0QZ9AKzpEjYYbgYPCaNC
MTVuQ8cXug9WGgMCmYNWPpptAEW6113JEREISle9UzJgesIC17DtTawMEGGo7JWU5qinsUOPVDfi
ar5SjsW2Wsnb1qWhjUJaigAwmTEcaZ17ESEwz+3KzZ3MdoZVe9VeiY7I8jU+aXdkQFWm4TrDu4qN
iS3MTc+WiTSFIQnDkEZ3PX5PbYAV4xN7ZJNbElEV+7i1AY/pbBB3ggEKyEHbtHV8GbghGO388CAw
4Blbaxs5nkVRdncz7TuHRKtgRUE+6oaXts9FUbHwyn6Iij+sqPhOoroMfXxQC0tnF8SNAvAzISpQ
UwxB0di620Pgj45/HP+qGHycJRkygj+jPaDHHvJBYiBFwwn0XZFOqJLIWexkrkBfejis2LT2KlJo
8dDAHUDfjp2xCPvZwCFENbS7Zvmu3Q0r/QE4PUQlqMql83rao+yA4VQEdu4osJ7hX+D0ThTJf3yk
uhfJlfwQXrc0XVur1m1dHD5HcVF9tQqvihWS+tQ8nxxIO/trkaobF9Tn0hdC14eZhwNvo0VIgJ/o
jsKT3w2Uq8fO1l5mB0xeUIuzoz2kqxlSSYWEVBiXk/yhU4kAUtJNWYbZa6hqp6xxYweYPW6A/weQ
lIHtM5+BJtoGLaAbrAHZ6DQugHqeuexNIFlzyNeYgRLvxN+XoTqFvzY6RlC+KKlj1Q7vg+yVnvkn
SF7sVHh/yLA2dkZ9JmDC+03m8ld9f2Xzxl9R4BE6/HuwTp1oLXmVi5+4YmSjo8tFvzpkbu6kDnoe
8D3ByAAqZJcOxoR7BBkPS50OI+BSH83VuI/Mxdcuc/n98MhFsEbNs1fw8Tj8J8aJOynwKn7l89ee
6wn+Pgjbq94DlBL8XME2YEAYCChE9JCsMtgMW/Tzwn5IiXXU1s0qvY6v1Qeg9a1k6Nb2qrmR1gMb
HdNFwOZs5Izw7Lkxg7YLJrHOzbEKKgU8JbRcZ0NjQH7rduoWZxldsPZqtiHdKdcuMtYr8Ph+BOEm
NOMAvVRSYPVTkaE34FqjEhIKCQtt4RA5iRPaoc3iI+qmicAEqHeuuioohNrx7clL3QAqbXImBloG
t3UQSeAGhYqx9g5X1aHL4xQm9pfBYju/nphEt6ZTvmswLHwa7nwYDejIOCC3uw7YqUDVj5siypO7
5nXsRgxq3ode8ymMkglny64xc8CxpEjJgP6KFlTYGS6IHdxq1WybreGedhVUZQ01thugQ2UMvKYJ
e5AckMxgg1cYYIltz8+Xb0cofkocwFegEGrjbazVQO74HQIpng8Zw2de5yGfC5Xb4YBgtKy2O1Yg
tFXaxtHCCCzXsglUX0+IgajBTG89H3oedpmHUPiqWSnrZiu58oP6or80bHoBygbCVcnW3PbeCn41
QA64o01kCvMrIxuEcthudh6c3hZ2WFpYnoGLKrWDsB7d1KbvOeTD+3tKj69Ip9PT7dVTTG5vB/IK
q8/HgtHOi2/1K7bh1p5EZnLNQywNueFXAUsWKXAtC+ahgXAPt/XuLA/gDhBUfJtV9uBZhwArbGKm
KtjTE7YWX1KNoeMSESnEm9zBKzYFFobLQj5bPpamwj5A0xdDXghWzxaFVwjvDY6yDr01VpKb4wWm
f6B8MyFbji3k05jCWMZ2mLBfMwjYCnYmNdxiZbgSJk5Z6w8CQkO5i9uiVzLT6ISJ2dLQ4+E9Yluu
rdjZPti/FzYgYV0fez/HA3VtuAUuqBX81cISGgwgxvgY4ULIAq3bX1upy5COWppR2QOjG2eAW6aV
DQCSszD9bqHyQ4EMytk/GR+478EPdHEF5eMEnmxrDth8bzRHYiqVthIEbHcVbAz83q5EWwH2nadS
fnZ1uuNmqrYtnWeJdLeQYizfny1VSDUux2CxOrmTrDsXRKSQxclxuu3c+pSybte4EoG0w+sgCV1p
U7iQ05DMMSRwAV3FZR0sX8Q2E14liAfcDKuk6n48yif5FG27R+lK2yXbYKVd9feFOxIB77JsHiJF
ZPVgwTfgspDLYYlgbFzKQjMkLtpwIfkEqFT+2QJ+C7YqqeExqbBhsW28wDFxyPgq8QAjbOuNZI8U
EBcOXoVwbo/3DIee6itgcUHKpqfA5mNsPQRsGQJ3rQ0LNr8NGBpJHcSl74f72u1YBbszgnxL8PnY
BXbsmhAvMQ7xBKWN7hjnqaYUZnWN7Yl1wgqGbvOcwqkpmXyEH4fzz12g2JVWiIZiFyJcyq1b/Owd
vtI1Qq1cdXLRzKPr/H8IM0LlVyjkqRGMhXeKjQibwY32E2KcAj4xd1OcGxPiEQ87htCusIG5Uu4w
GSF2tYT4ODBAYVQDBdYd4G6V71eohXSMLQ/SGmcxFsB2x1MMjez4DnfD4ZZ4hxDriFnjbx/tGb6C
BZ9DIfwI8+NqQWCDBBqVnzgvmPOUKofsHmJu5dMM7gzWCjshg2jjDi8cT1SM8gRGi8/n7k63EgmF
BMdxAm0EHueZ8QR8pPE4bIRViMN8fjjpundbaq3yKxHFkvkdiGx2WC4edCfhk3CEIrf9k47kALbS
lc/MFb7OW9FEuep3hYqW/nv0SmFYFtWuTKbgiyvX5NZfCddQzJvstvfGDVfMfMPxTxDgmvhnowJG
iZOzyOPO4IxD9AzPu1k1aH+ICPQQHnw1Yght2dnKjmG/8I0cwSgY3BAuIIwOTEG2nXfdvnQ9UKdS
mr51CFSbWF2Qb2PluBiLsJVbF+i6FaGv2MeYID7b6nXo8l3NPeTqns82tCKcHez1G66GhBv+Wv5X
kzYe/7+2il35mmtO7g2GLtwoeIN4NcW2u2AQXvSx1UXw94eP/cPH7rIDIC3b5j//LF1yJxbhekM3
2jlFFx4M5tDhwr2BkffExaS8u1SUedl54aP5kDz54bz8cF5+OC8/nJcfzsv4H8Fb8UlrJI+AfhU1
W2R2QGSdBRYX3yg1QEx65RqwiS80AV66xiJh8w9d47ITtkgV/HDCfjhhP5ww2F0/nLDf3gm7aEUv
ElX/lBVtXJDHyxYNEQhpmTUiUwKGgXPeo1zxxHm+VfY8fMUrx5B/JAhWILsLnGPkEEv4pgbixjNT
bRl5DA2xphlxGB7f/h41Qp2eyV7eeFw2oW8FWHtf7+c1wtvol7Q1d0DYoEMQZ0TRY8FAQoTwMg9U
n0PDCEVsuH98qe7r4p0u6r7+uHd6Mf11zqR/8Iz+TdNfABH/zODRFU2RZFHUADv1cw9yqHsghPct
3/yI1iFex2Nud3evdxN9RlAVqMzkDn8oGaLpG5QJDviu8NA6j/chDrWa2fP1TPYVXtpQBNVvBLJH
KcE63+f7xjUP7b18UK6U3XhUb0q7REAbDA7MQLqqQWiJHA6HF6DEkQOimik5IBQ1r+e1uEJN6np2
K6Yh1N85BaKjIBOjxWpCMWvFeEnICOc6dAje3ZN5/ZgS4/j+fgrJCWkAjFVgrxE7viMHoOAeEiT2
MtR53PGyTcHZ3G0Q+N52xKevrzFF7Qcyf4j+39XsDsE7xAU1fsMo4URVSMd/8mf43R/vMBfnOcIn
tw6+4RW8qOD4+nVm8vMo+oeVWfj24F+xEjPpVNQq88cGKR/6DYjcrCAPBnFu0IhzD4Adcj2Sm3Mv
u4viZWJvCepftqiguUWPjA3YIRYh5cHTdmDIpA6QdhHki5CYwL0AKpzevaLUZjrP2jtqX2L7fbpQ
bnpOof6NUf3hThZG9ahMAierQyLsW/ngv6HM2h3Wxil60o/iUT6Oh8Y2coAZMxkllgBJt8gI8MaZ
GDvzhOZAVQZkCO+mGZ+LFx1JPiagFjumjY8OL7CwU/kI2K+B9I9fr4DCI31fjXthqFtdY/Slj7MB
LqEIedo3ngLN6AuQQQkLSLQDUflt5mROagssOSWncAc4OGTuImSEeEyb1wd/PaZzg91XY1qY9W0d
qEpS8twKMlQqRSYKqRDFabcm6rh4Pg8FMaTxzrUmFBQlLQg4UQkk3Q/OGrVL6JhCZhNZQDDeI1Sv
YM/HGCpqYpAjGpDCTHfIGcFqyl3tES2qF7YCsIAuzCl//oNcjvMQwFACxs+zBYB0hKKtUKsm73jJ
z4SULc8O8PxQjsIlcLRf8/KlHpk4/w65H9SjtXtejdbcpvjJ09s8yewj/czT6byciae/eZE93+8R
BWQcoBJKgMox5Rjc1NamArq8QnIEnicvRvk1ALZQkh1tR0TpnvT9bHu85MekJdQ9Er9YRROJ0wZ5
P5A/83QagtB8xOlqPJclWQyMjahw4vUKvQ1yN5gIORLF76U7bF5fffv9/Xb7lrnXhzwhgAnF+YOM
AvgVgawayOkdwKWoUOPRcR7z5nqffx8Q+UbeGomCzuO/8ywQj5UjvYjgen3OJyNl+09uL3nRrtoB
pM+fFGx5QHqdaxDQr+vx6R1uFQ/In8ieRSSkEUQJBO96DYlxKimANOmtSG4zdnt7KljmnO8QMvH4
+pqj947LyK/PwecW4k8y5dz7+2EfiWMe9UqHgVbX6V7VYXWh0szt3YJXgbmg/mPzVr6/cNFL2vLc
+/Phqj+05b9KW17cD4uszS+yHy4JY3lhPP12p+WS2D1XBn7YuD/E7u9L7C4spN+ZVr9kKJ2BIj7s
rn+FoXTJ6JQXhtLvxei8ZPbLCwPp92v2G59hJJgGeBSAKKahMWEhHbUCrAltClPPPH7rUbmzL0Zv
tc9PzU7yUOTN3lBJYafkLdmBLg9mRcy6W5TR02gN88LL1qjtISj2gXv3Av5Pt0EtGTCrXN2ZdwUi
MTFBoV6/S851FcBph/EU3lqwvKOEhsfSLUBrfawrckzh6aFZ84Ipe/H2Fv7ZH+z29E8T2aZoSJKo
o5V3CQFoAjA2AvMlmmUnmt90KJFR7w32wE1zXgs7MhjjtL6B+wEHJPGSjX6uFa1ot+N1oLHD20R6
oNeQFiz1BgqtULfHmwdYvEeRlZPtLLj8vOSoQ4acF1yilIcqWNOAjm6ADoICdFa6q0mO1dlfG3IX
b25hLfyhbk7hku1vXMQPK7c4d5OYBLms9sDrMBDs2BzvENe4e4AfjZYKEVEQ1z2AGQMVR+fo5ME9
HEu0y0gU/sgFd4Krra9GsjgiFShd9VTDSPbOan36eg0v3uZCZ/6Kt6nxGf3qPheBAk0pIr2rEaqp
bF5LmlzNCNI4EaTXMw++PK+uZPL0uHVBTgLptrpCyAboNHhm/4xiR7ysoIih8bDCZH9T3GalOtlB
3oLeYmN62SloSeF9PXt8RF+NeKEdZ98yCnPEiIFt62wQ0Pv649VP3fwPe3ChxVoQWhWyAelRWwCD
ImC/Su6eeTOZtFUpKF0gK7qd5vEKTV6JnjLJc6QNLxvnHnzohOy6yajyXqMrHxGLYatQCcLBJwpN
r2e7JihOI/1g+9dfD/zCvFhL/3fURSGcMS/Z8RGtY8dLDvbnWuOnibEWIfiyGsNWqXCBTYsu4hlV
oUDLogViewihCuSG74wZvvcz4qrOirjoZMvxB815BsMuecO/twOwbm5r8ljCpq0JRomGNh4hDOGF
r2tyDV2IBqcT4njvIhFRlvd+YXUVPgtf7B5LxvMf7D2hnAVwAuEmIFUmDP7BIg8VAsA8Wvxtx//S
s4qXs0LBt/b2kS+e4NaEfb1Yl86dtRDjv/9zZ3FJ8mHm/t5zd2n7LgRu94tv34XQ/WNu34W4/rW2
7wXtaC1k8N+lHS8J4HMk68NG+90I4E8B80wTiShDBH2uJi4kcJ4IEgimB9V9DtGe1LgFgHsQbLyH
rKMnmCi3kHcMvRQ8SXWhc0ESucD4W8H208UX0jmdW7kQQJnglhmtrmJ0FM3ohZ3s3RnZa5/Zipej
2J6X81tophoBNoU6z5OGRqjnTX0KagK+qzCGIkfhNXq6uIQHpobigULrESXpztUVyC+pzN5j3EXv
mhsR6d+YZOjKKZhCTyL+O61Gl7caxQjYR47oxcAPCdBFgiQND7TGtuyBMRNR1tjOUGKNJ9H9IcOA
lpnIZPbE7egKT3wtbIG7eWFyFlJ/qiKgUPpYGWagk3pCMw2X+JsCqmeCWcl/FSH6d9/AiIVuGt5b
g25j/MUgD/+dxeJd2CN6yxWH64iC8N6AbxbeCZJHzPX3Thzej8g/7VtF8Nz3R3jgrwF+MJzCG7SA
oYifl/mDj42nDG0ZyUGQB8ObGNHexbPsgNziv6PcHx1JaAs30DHQnxssBrwLvVM5sdzv1fvSWoKC
GoFH8/WU/Q/66afttNBPWSBlIJvCdhLhJVXkOSCril7fBDD1YBo2JGcO/wPfI5mdr759u5/YvUKB
XAc2UPSuvwLBBjo8Jq/H9zXIwbD6ITZDxi6t7cWNv9BL/04b/1PYqI8SaaFUq9rP+zLDKp7NeR6p
4A++aNx8i52b1Q16iNBLhAbys9EfYX1vnp8rGGbH97s7QA+8vZnAfkrgD/srbuGhn3a7fn9/Ry/h
yaPvAtKxfHHXMuHnmZ7QohehRadEH17uosGN52vj9Sm0J3JB5l28u4VG/2Pd3WWhtdD1P4TWRaG1
MEt+M6F10VJY+Ji/qKXwqaFtSaIEQhtJVs7BiQ/mle/rUTqN0IXQUg2OewAXHtoKrKhk/aQ7IknX
F2T0p2jG5odLLm43koVWj2VcMjSk11E0gUph1iBgaZ/VEO2nvdS7WSzVLEmyzMlnYKSqEqBG1YRY
ovowDADar7K8oYJYHrJefi7Divb5BF5II2mINfTipRF/ajD8NGJ1YcplcZJofgPBCSSSHn24KMkJ
ablSyLRDfBA0071XAgbk9okXJayvQGh9qeLtHOX/G4PuwxAWBl1WG+qkqxgCHGsuoq8DmzfKcTi7
lHBYGN43GKBO6Ajr6vSeohbiaxtA5lbRVyNYWE3Z2DVJWGEEO+4dvx53HBBx7wDTD5x2ZHu7jsnx
wiUvzfvS7Pjl5/2MZP7VXS/siabs2kEQcNeSU8GSQ11YRRH7QqijQllB5c44LxwYAUg+PRnYFfr4
uGmYkWOOaoKIoUBi8rAk3PrVEPZHlANFSu93X8/U57Luw/ZYqPbR7AUBDMKqewdt/cwtTFhlMDsR
0uAm7QNzewo8opIcOMjiiwpgIQ7b6F7V3A/hjd2ed8MtAT508LbCtkcj+t3d++n965Fe3Mh8zT8I
nF9+I19c0oUm/Y2W9JKY5KxlHyfqtxeTl07rQq5nQaIMCcgzUXKzO2y9r/fNhQ9f1jb/fR9+Jpr4
4pSf6yM+bMp4VDTRH6CScFoaHGAJMCUAJqHJLr5vyZZ3wYMO8KpASVUHyDHgawDuqyRXAGfgFU+v
POPwaH99x5fO9LLy97c709IFI0JbyOlfwoi4oI3Ok/dhxX4BbXRxkyxkbDZHulHWfJOIFFBiAQp5
YS1BAzSUQ99ynSCQbyODz+9qKKKbEABJHP8KtYguahlP6M2nFyyTi2NaStPfw5gW8vWXPEx/Fx3m
f3VNWz+l0VP+J9LVb0/dn4r3P51aMHA2bfTS/B/+YS8FaEqjIGz/789/bb7/jt479tQ+/ewXO2+j
djp2b/V0/dZ0Kd6KD/rrK/+3T/7p7fwpN1P59p9/fim6vOWfBkra/CNzJSTq/8x8+V95UKRPi5d/
57mU1b+IpqGDk15TLRM8xvig7zyXILMEy6QBeHlVBxEPyJR/IrpU/6KommFZIEywVEWSuAD6/0yX
5l9ExQSHApLqJn9K+fN/3/bhu2DFjH2fhr/+/qf8p2bzZRpbNBVcRpQVjBHcDJK12DJFKLaKqhqg
mpRb4D6ms5WlJCu7qEtdU0nFQ+b32mlqOCt1PM7tahQsTaByZU2vgaAbHc1DM3uqJkUxCOzU8aGe
w2E/ab3wrY1UuWDyEAI3JDYqMF628XCltnpobgBKW2dUtcBzTqSsFl56VQhrYgmxNZIuy3OUawuG
ZpE6ntISnFyddYq1sasJCg1E9LyoxYRYnAl+UdcfzMC6FyMhR1QRpOQ3hZaIAB9JQv89SMQgY0mQ
jZMtpd0AUJUmje6mKa4KkA5HuIIRlfGNoeWDQS1B0wpWpCk4zka/62LW1+IYs1FLQNipKXJRUbOs
RECn5FJ7pw5RMK7LIckzu2mMCAjeQaFZsO/GYQh2QlKnriHmfTGyYTLLGQaeIMeAwSiVOH//sOU+
WUluDn9QpKBykjUdt26plq4p2jItNJTlLE+6vorE3NgnojHc+/4IrJmvr8Il7cerWKZlmKBglRBY
lxRxmROw0rzt0O6xH/pEUZhQqFXm1UXXhF4fzFF0+PpqIDT6+fUkEbxNCnYlLqhZmqUsnK8c7Nu+
H3XPum7VKaquk/Qht4zsKbKspvDmSCjCtVXkMpqeGl3OqayHFuLA01wPdjhG5aYIRgXZzzYcHuPa
VEGygEWrmre07UypeAiCycrdMpWCw5h0RUfaoDVF12wn39yAnrodQKQNvmUi6z72XjCCHYsolZLC
w6jHca3UYw7O5yxFxB706uXOkkKhPSitVNyb6hQBFqtvFUBzg2PWnudAlWgqVKPFunnQMhIMkWTe
+INSGiStVSWzZ2NWgBhvlgCX76IGGduyrUsvrZVhWhuR3pdoXcgUgG/FRfcqZqBtnrC3QH1Um/FM
8kntQ6+JRN3r5noqvSrSBNPVtFR7a81QWw9aCUraIemSmcSJEPVWa1fNOI/Au6nKsew7WshTDHzL
UNL2tTGB86ie5bEhZTJnz0k1zyrY9tooI82oCz1TlXI0XEvMtMOY5421jvRIAV3gjCkAC3ySPLdB
H+QO6JYjk86ykYjM0CS/oppaZIguiIr8JIXBBHizJJskqgt1BPDLUPDRFTEluXw9z5JqUTMNjQHT
UXRXjZI12lZvs76hYj/460bzAwtc1F1ibWo5NWU6W2p3HypWhp6X2iiBvWlinGu1VOaYajj923kA
d/UqroXupk61CBHVwFJlB4Teyv0MCniT+HUnTFSOTb21w6wxwP2gZqATjEMzqcnYVEO7bgUTUwFk
3fFUBr4cgaG9BL6U2LUi0F2V3BzdUVIjjQx97AML1awGsN7XU2CslTwxtkWbZgDJU5QRCD9tEocs
mMuodONKD8GGjV6HiMZDJeZ2J8ViTKoiku6SoK/ehmBK3kLV7GbSC2BJxmmc9WpdBnW2qmWhA++m
2ZQ6g+ibvVbUjK1pRf1A5lpMaTNrV3IM2ux1GdUx4HoBor6eEWMQaTPN2r1izuPtIJjlOhOH1i7H
dngbDbm7jzCLMjPUOi4pCMoidB4O4G8n6Zx1GS01VQVOk9zXB91MJjR4pXOe20M+xTKROrMPWStr
5r6VZmC3YY7vU0EItI1ZWlZE5VpKTDpNUy+4c1CHAtGqrtWoHwVYjVSOTIOJUVGD0EzOh9MkNhnQ
cxUzC4maTBGQVIMcdGViN9Q0NacocdrBMFetPlfvKQQMqvmKfICH0Wr17WwKo2TnilzfSGEyvmnd
oMhkUPRmpY2SELiWZtSARoM+fMMqJkARmoIBUa5ECEvbnPoCXSCT7h+LNFRiL55LsB5b2Sw0tJjS
cSaBHoEqupcL89mUu3QnTNMobbq5NN/h9Oj7QQzKt3AuytoWKkXLmVinqYCzVUeglRzSHJhRipLc
opak3hnlPL53GYQeGYXMfyizvgLdZh5GKImTSoipWRrkk6U25fVUTngZDpESAFHZimANR6WxD8RE
BpRXMNSGk7aGkDvmVAYveaCW90qYgNqyNeY2obUgpxabTaUdqNb72H+zmUVeo8y95BRiYV37Zi5m
oJ2LRExYP3YY7qSKFct9sbr1oR4TIiSq/6bPmh4TXVZknRRWiipANe3NbSsrhdm95GMOFnmhquKM
+NiueM3QZOY2lPXiKDZjiS6Raqxqz0ozsVNIEMxq4SpFnsjzxpfnFqi6XVsgXipqQr+uOkkrSCrI
lcA0TlxAIB4Mg6iZZWySdJoFMqt1eZSncsipAjGAlqBcjvazoQ2guyuEYDfGUWDYpaXp35JAzExP
mNL8LdIDRXP0IJxu60rwwYJhCrlMQ7OOvDZvmhwsz0mcsyKIZbN280Ypr6yp79B90+QRGFnraZLc
NAmQER6qQgc0owJbgPlhUiAp60czuFNDU7wbmlZ6q/3KfNUyDbPaTkG4VzRZeBj7WMYm94XoPQ4m
ZSa+nlbdekDXsUYN0AFOpDJRbUlls9PQpliE3Xsuy5LKAiHqCsfMVBEYytM4Yq18eQSio1o16FKK
oion/ewj1juM1Qji8VRHs1zv6z7KpiwL0j+a5vwmLAMB9KmW+mjNbbuf9RCE33UtvuSgIayIFTYl
rB5lNiecUzMHkVEjDS2VarHXWBmI1URMzHsDfG8/vo8NQUDjmRVoEVP7fiioIsa+SOQi0yo7UlXl
OdQzWSaaPA0w4SYZeVtBbPegvy1Qm5S2sLHUMFbFjZYV2l0gttGpxX6vqT9pybFOZMj9MhX9/dha
6cCsFnwVRIhGQWJhkg6PZdBrKe0EwJ6zaQD6OVOzMltrI04XMa1QDRiUYHIY4qaD0pmsAsy+Sdge
pBm2JLN0KX3JlLysifT/2PuW5cp1JMl/6T3KCJAEicVsyPPWW0oppdzAlKlMggRAEgQfIL++Xaqa
7rnXrMesdrMYq9Wtull5pENGeLh7hAMm/XHz1L7quZIfuY6ML3hT5a/5POHLpy2J+E5JCwseyzr+
YVTqgSJDvyZFLMaW7Y0O/Ns2GP4+VlP1Zke8dEXrR10VkfYOQSYRvFIFqzYVypqQKC7qXADLzHM7
v9pW8lcMNVt6EEqLDFuPRrtgrvSy9EtX1HX1mYw4R90fS9eMool5dhvwlv3o+iz+lWbLiO1O9Nu5
yBADWe0aGzt4oo3O5us+z8yAnr6o4d7nonmdMQSAzqx1c7J0W80uWdzkztmsWkTTuNlgJ1dO2uyx
eorkKi91hl02meu+lKkzU8H6eqPXaRy27JiNhoxXYvN9/32tYpmUgdRkfsSNcoHkx2Vpn1ISS3a7
EB/caSDbiCeyTVgYMG10m0xwJThNRorYLD6k9GcrXTXD7cCqNW1LAXgJYMbd2qbTUbuGrYhDZplI
IBr0UbV91zUg5cWlvUVke/B5pXFsrlpSnCZuZ4wLhdXDVv+sU6WS01qZOJRdJ2V6bXrKGY6FWpY1
yMipZmnvCV+Xfi0JYATsCSZNVVsYo3WDm6BArSQuuQG5eL9u04ZjpZMg8ISEyG/qgw2pIQfbJk12
rweV8g/Mqfh5ctnWNc4Br6iM5yifI9EWVAUdTeW2tALGaZF39aGXbOh3nQv4KdI6XzHK6Hpes6PP
Jlc/e7GpFDqzy5vpZVvd1j3Xk7LsYLyO5LepsVjuLnQMTuMAKMKGUyV847DEbIecPdQq5gx3T7N0
4I/1huED111VAPZG8nOGLkpafNpd0JtWfYEK2fnndRgngevAikeojxXZsj2NqsTfENWp9rp1w7zc
+MxlY1f0JNcZ7vUHDL5nmQwuuptckurS0jReHvp+lriW6fuc39ihMqxc43V+EWRDTaNaJhzmUAt4
ky+bLalskvj7osL6x9MBDtBID3OOIc8xc2qreHn1tJ9wTzaI+crxtc4Lr+UCeBIP6IZt7sk3Amwd
iraJNr6vJSQxALyRVdcNz3yEQrlucKkIvRztp7BX9vmC49Mb691u8FOC+8gqMds+77a0P4tUCXah
i1NR6VQ9dPssxi8fz5fkqFGI3MXQmqwbrAA2dNOdG02s9qNsZr1fB0DyXW1J0l+a2FYwvYu++tNR
TPSFylvRFF3rh8cotfV2Wn1q2T6REaD9Ss14H/IYn6y7amZbJWjdmcQPQuYaY8KSAAY7qWy8S/PE
PC40nX6xRsQfG+be6pVErn41/VA9VF0rdVF1s8bx7tgPsNvPYflg0cyae9klKNgpU5kr8IhPK370
DlERnKJ7t3i0fw94JFRBSahP+bBtc6GHPMUwEa0Gk3eeDuE8q2x6Dkk8vqTogk2xbq6tCzOD9Cu6
2i8Pedf5pkjgTGRH5WOTlwTTbl0sUZve0SbT+S4SVfUtGrh92wCXeCHQIcguNH2Me6mKKLxCqtp+
blmTV0UflHFF5yV4hDkKdXJmaZP/cjKrHqDKBrlr+k2vBR+0xVwm4ghNqbGZxCtCw3j4GnL/LYLs
pv41dB4pYH/lvr6InP8mxu763+3TOPz+Pd6893//N//Cof2/QZqxT274f6bNbt8tKudfeLOvP/Ev
5iz9B+M0++SkkkjQ7JOZ+i/mLIvBnUXgPGiCDGSQ3m03jOp//Qeh/B8CLAIFa5DzJEs4CIP/zZyx
HP8b+LQ8RcgJZpMk/XeYs78xIag8n//hoEKg34O/+5vm0iOzjq5srAo+D/TBh/GHBwDdc52zfz4g
/zNH97Uy/X+wLjTlWSbSz1rCk5wl/O9SqBvoOlS1KyIz5AWZFndYIvzVjbEBF4BbGdIiNQvGy2Ti
t9Fs1L7nYXnKrGzf+zFub7sIqfcONf+c21Sf5iTDZWdmgdYU+y0IT059H77XncBp7cnjVvnExh3Y
THavjUze4rXKn7q8u1WUiCINqdj7dP69DjOizlBUf9WEwj0nq1cpNoOO22P24IkFghmxDe6KBGMy
R2Izn++8He9n5sbfMpYYo2ma/cxT5Y81hpei9sTjTW8uZl7h1e/cjFvemRXlMA3JXrZT+7HmlqMS
RQiMnoc+3q1r7Z4Gl63Nrk8SofbTKjNAMDtWv7dKb1gzChUW8ZnvdjpOR5TO2qIjDeOTJYJous9s
RUz0JBSPFc1Pna07yXfxlCbGXSJBMGsc5tCtGU5OhJwsryszA/rV0lQzXA9ZDKJExOJ+1nT6ZUKV
TfiObALdKmrjdwAXGvZVNCVo4EmjyqQbVww7fiRvQq78YbOy+5h4Vz/SaRU4GyDrOdnN1M8jRv81
/TFujouz6S3ISqEYfud06UR1SVUM9qdrBSnC2KC2tksULhMZeHWgA5enTc7+2XcLxdmRgdf8kmwe
yI66qFmBn4etL1Yx5gbtIqq/M1TZ8UK8XuEHRfl1mEVtJi5dD14btVpoXLQz05TuKySmQrDGX9zt
2iF1DrNWnHaH3lXqkk092UqyNhJHVLahfUl5t44H/AzjtyZKF1EkYkUbraOJ/8lD3uHGsplRkKtx
0aFELj0IO5lYzNp0y7gsksgzQOU1UhVOdWTxd9/MClfiaQ3QAKqY/J6lH3BGvTbsI+812Y4i8+L7
GGekKjQTgGFxowR2yURO5qJTg7hsSy1VYbNE4nDLXKc4800+n9wOHO+vxlJcBIikG3aNz4M7ZEsG
qmpYOvr5b4/uY9OcqmLOpO6AfjLHQamZadixIXGITRrEOlYPflxW1AUUpbX3v9H4ANmjTyYywZja
AjsSkMfM6G0ff9GW+ReFqYihbt+SqVUApuvQnbJxtO+8ifXrOijQoOarC610xi/HfnWnXHvwX7nU
0VKQrw42fDaz+LOt4ZlAh+u/uh01s0YV+eqCqQnrT5As6I0j08wcmqQdkBUx5agmeHzsm94i8sS+
+uuS5MkdaDjcd66/OnACMYAdxVdnXkCMPNivfl3X3NbFaIbPPv7Z0oGksJLZtiw7j50eU9Ccn/3f
Z2TFrZklrU8tXwAku0+w0H7hhrWucTrrC01ghOfYaflCGfEX4og+wUf2hUPUFybBQAh8oggh9xUF
aIm+8Ev8CWXCJ6gBEDKPwxfS6b5QT/aFgPovNKS/kJFLY0XAcGbKbMw2e9A6/l72y8YLWBaU29Mv
fNVN1fCIkOu8KfovBKY/wZj+Jy77wmjbF16bvrDb8IXjoi9MF33hO2HDmBXzF+7LvzDg8IUH2Rc2
VHLOGLjsT8zoYoqHYlZ1TE9ixJrojjYNe51AbMblwsR8rEKyRiBP2s8XiSVRdb26taZFJpaV77c2
GkOxsciRb+wT1o5fCJfnucoL/gl8dY0pc999wmEEUAMZ0y+UHPJN4rA8I1VVLNaCn/M6XYGhec6v
06lDHVAAsgNeXjO/tF9gvIroOt4YxChXP7pQpePvfKCtxUzcbji3I1kD/YU5B0bGULoMj6IJSf7g
u5RsWMFKW7OuhZrzON1D6YmWJ0GWqr5d25piklsyCXqktZ41Y5FKBR9t+ZlgpnnhPIz2x2lYm+UO
v2dKzjYnHcizCCx5VsT4/5cnVRM9XYG7SfAjhcSYOSskq2T8pyG6t6cx5lzj3M04kxxe9Cxds0Pn
YrKALFxb5G5bMtHN7aqRSFSkKHP+eRERBLFy06CIXjJISUgZ6avGPfYuWeJdvjK2ndo1xT046ePM
7JfYzSglo2QofjgVV1+qmvb8lBqWZPdkbIwDQcw69FA02unVgpFE1jBWMCFuTQjCLStZJ3ijXBYh
MK1rJgBk2y4uedQeb8ep1cOUnYmxAqS7XTVtPuKFOvF99XyM9u0gUml2fTe45tc2j2z81k98ZjcY
m4K9SdOeul2wyTqA1l66TF33Hl/oUcK0LJ/BG27zDg7AWR1Zk3YWn94PuIBP7HK3LGuMEIjc1OoG
9XdZfo9bZKGbgSZJHxYdxddBob5eLZtbkB6kVczwG+KhfdSgl8aLUpL/6mlSrSCwRTPta29aBHZt
Xk330xqznyldqglrfBhX3pMEfvibZDKuuu54k7GzjlrbYAUiEqMqF6g/EXYJ2tXxIx6V0Mz7fkiG
FTf3EvCHl2hbP0JqkyKEHq7Gpra3nBDABaAUy3ZQTDBTWbGlp8n0Cif4rTfJrlvrpmSxN4UMDRCH
TKtTmoRvDePt26Kdw40sm/b7ejP1vpLK3AIzhD9pFyGRY8SghGtUxB+SNtrwJoMjs5CN7jBdqAOb
HIOhZU5Rc0mf7MGGuXPCuTliGkZIh3Q4WD+u/Xmeu+2lhUCAmArKkDowOlUykETFmo51W1RJSm5a
GvLjwAJycmsB2ivHaf88Kto+y05xHy/XlHpEjPnso181MufGkZdZhEqiK9kfwONUh2YMH9tExiNn
hhWT1MoUSzd9d01o70XQuPaUKXoaeNK8touSb0HbQRf4WRXfzZhJ8SUbJoZCbgxNjq0AmcSkS1Fl
mTvwJj0lpsKYmvFx3YHAZ3ige0jTxTBVfCcTYQ5RtpFfQvKfeEz8PTyopIxHTJjNkEw3Qzzhahwj
DO7U3Ax7FU/b/doZvUPl6y+Ou/RI05H8qpLkOlcB2T5EY9Vli8md5AzuUef0pcnW4WnmUwcmI5tI
VFZIZT/mXv2Z2mTaAc116JOgY3aVqNNbRLlC807MCxRdrJIGkheLX6LHXkIBy6Cfn91QfQpDrX3q
ZVhvJM3dzTg2w7k1KcCPBQfYrFV0UJFYUE4Bn8ZO9pcVYvQ+jhKoitxE9TUd2RMoy2pPO4V0iUpB
/SB9C4luwC5AaKtXvLzDLqum8S1ibQQ6MLCbMKT9n7Zb5YNcQSf0MShcyLf3SrTPrG8j7BMRcjKj
/JOsqT0t0IFw92yDktjW2DeCgHsEmb++GBk2d1Ai+ZEC4hbzxMO5beMK+D0y47LLN7zUO0he/H0S
MruPA9p6Jnx6w9E4jz1dXrIw2Ld1TtE/9IRg5pBplCrXfTjB5jL2Y3dhmzHnVpkn4ehaqgUffDdK
iP+bXdo9eA6Rlb5OEKvOGH8WNcTGIulV95t2LW/2ccOHP8yz+twlTO7YlHbIeahABoDIEZ9FPq53
oifjtMtZpDVeu2b8vdl82kGfRE7fDHiac/ra6DTDjGPSHYHL+JyOAvw3xFpsHI3r9Kdxaq7+KZ//
/1n/P+j/1SEDC7lf3tu/zPqff+Jfo774R5zBIgO/CywFafa5WvSvUV/849OekgoMwBQwBmaX/x71
s39k8CIkIksijsOTORxY/zXqgwaIsggjOBpomuap+HdGfQrHy198CJi/UyEymjBM/BQpqfHfJvAl
H1EgRtsX6bCFeTfEg9c/idIYoxNDl6hMuK78LpNpnN+RNeo4RrXU59P90jd1vUsdWemuo1WDNDf8
EqIbsHoTOlC1VPIwwwKRQmJmZrqGAqDFJRq9yYs8zH58zoLg0Tnehup7PdHgT3xbR3kjlsq8R2ir
tmxnRWEfJnP+HsfWYjQV070MefKeNSATtfT6tc46iFgLV4XTSr8lcwvJMZX2pxALsEyAkAiqv7mF
Cl6/ygCqMKMjLtGB/vpO2tT8+OzL+8RN5n4wdVvi6se4T6IAoQW4wRTx0Kh7yKKyhmYqIGCsaKwl
vjXdAzWtpJgmknxjoXd3g4W2vzOuqx6mUOVXFiX2uPEt3GZth1ScrRlN0eB04p6qOb6FkOTnMneB
f0TOvwlWUTStdizkMtB7Xy0Z9gMXibNtydbuV9lAE0wmF45QMy32x52klyidxrnoeZff+UzWP2kb
wbaRmW9p3yoUo1B9E1WPCFri8uoU8yXfg1fIn+s5wp8brEeWTS7/DHn/hm6nyxX+jQJf7XTxlCcl
5ry5iJVIzwTK0BFGEP3M4+VAlm6nugTAMd4qqKfEkJ3ibXro5OSuxr62R3xhZLfF3j/r0dE7JelN
3ennOk4RYb/mg9ixUFdg7Qd5BQ0Jlb2Ts/0YMB3sCPxaJxrbUBfEG3XDFxIgsPChK7MmM4XCZwN4
p7y/834OF5/h2wrm08LR9UKdJzmQAmoFeRJ8VqXwEAxp0uh93/LuKJTaQJ5OuMeyRulFGjYWTT6v
B+j9e/ADAn+fv+UVtO4pVnURdHOssp6efbzixuAc37TDRnZci/VaOH6buja+ijDngLdaceTYD+w4
GlbdSLb039oms7eyG5uPLdn4WKx+smcz1vMRd5hw6ydR7oW3JnrcWteXTuTql/fW7fwWN8e27dCX
2qi5dZziASQMNpBQ39dx7s8eGk2pyOYu7arrw2CRO6RtDzEAyy3wTwA9VgtI6oZpbL1q1uNLsIAb
OeNYwk3Xac+HFUdPIXJ+S9KcPjqysGPTVO7I6vWZ1Wg6CQoHVL9OIXQtby+TTenVBqPArmX0xxIn
zRkMSfUoG8xngGomLbueA7KYPtzlbUA2FUwEu4jMaWlEdNyAoe9GkraH2TUx0AQRd75qt9uWOOzm
xqm/2uoIkmZvRfLR4aBnCTfEcvYu1FeuVkg6y/wrHShOWTqdF2u2tjcNrcYSzOpLhQxoJDtVwlTl
IpoxPwR89ZcqInCuCAewuVbJN0BP4DqhYBeAIhBex62TxVave7s6fOWqluZHHhhc2A3+2Di0A56d
MJbdhokQgFfDiZHeAYHB76LVAqKI4XZo1cLKQYahOcuB44yvrMz3hQMpuIUmVzoQXVKv40tH5T7K
hg8265+YlbJ7t0I0sSStS9+vgBe+7fxLsM224kAIiqPAPGZPmNuqChsWmizTT0+1mj9fsHTsdkOH
cyUQx1qV7HyVYrCeo/ZdJyuyQUfYi1yT8Bs5zybaNSaKcWKzdvQRPFKGVVr81ga913NGr7e0Qr3B
MAC2srL46h6CrwIWhytTFRi6wIjN5hB30034dGJ1UX+CNneGDnhHtgkTBB64E+RJeqQQX3S9vkCL
vjjKSo6/4zqq5z2g1c/kU/JJ1KHPEkDyCLu/yXqKjLqtmJXl3JmnMcaMH+RWdsbtImdADiNmjUYH
u0j8c3cyPBR5tv5K6qdIorLl6ZvbsKQMFEoHnLnE/JczxG03gEMGe+kgbromv+obX9jEXM02vpIB
IZwwhMptOG7KndemhwLT3uYDK7Khwdwi9raKD63c7iDK7dtlKoVQKBgzK0kC9XuEFQW2sh62S3+B
u9JBZ4M2pIl8jJuAcoBNdLQeqGHXi+l2JFnvR8Q9B9invqGkCVoQOgNyc5UUzcJqBU+UDjA9THx9
iO0SF3Lq4z2z6sEtsBphArlzcXwNM8aTtvowmOE4kAYRgjZipzQyya0xqfogLNm2S60X+gCuKzor
ov2uzSV/dqwaxF5T/ZxlmYLzbkHZy2IKFyFfx3JG+TwMS20PqTBkP+oelpkqS/fAj39Y6+xxtiIq
t5Zet0n1q+coIrxbYNJSkLdnaL9nEZafGCTHG6kiX4ZpiM/aKXnHQ9fuXBYPZRt3l5CLtsSpl2kP
4ye0/Sa5oBCqgi8ODHbvFxiG+h3mhFPVi7suG3D6dpwQvw0iA07Jqt93MsPGRP757o7zh9y6G1qH
c4aL0D+3NsYbIe5svLGTXMRwqJLuCasY0NutLwFX3seGVxhUZwdpgSOGisclquYB0tlhacgtDdF2
Y7IMQexmeZjRCUXaxmVoUT7AgX9v5rnahRkBnqu/VNI/RFV87RaGsjibUz7FEoNHZL8vtqtBCMzL
aXS6vXHtmr0viUgvRrj2KEdQu4UQoT7En+aBZZzomwIV0nOUbR/X1QT6XgD8zPBVQdnFySNr7T51
tX5VU0Telmy7Qe8wdTFhOC1kJ5LfNT4SbyN2Ht3U7lH1lrJNaQX7Q/JDziz/ZOvpPl0isxRTZnDW
WOVvFNxWSTL5tBjBiqZBvYMKgd3IdYYpsxs8Rh44Gu85m3DFYBoPTYxWVPfbdynsUsK/eqe3rcCo
D2f05lH14gFu+fh6XjboHX44zwt5o3V9yCOHyMTcH1RwyIz38UO6WXZrm/jaTnVSWEbJkYDw3wtG
/vh+SW6qbXncIv04paIHLqF4fvur0fADmRArroT+00BHw0Vsghk7BmlQ1duxmUV30vOMQDwA00LM
kCXiYRTF6KL12deuK7QB9OpXsuAKdPyWU/snlQ07ONvkp7Xvr7CXIcrFuu+8qZHEPnfw5jXZDN7A
Dgfea4xicwIt+ZCrob/BaGwumwl0l23LN8YAmrhN3mVOsVrp/HbWkGN32Yx1jpk+Kp/fNU0aQ6fG
oHg9qMzf+ywbDnpUdA8MDEOwJPyIE+fdR8VgoClpBJMWjUbM2HyQ1Xvq26GYcwPHVF1Zj6PNZL3u
QhgfOvzGClEnDixqiF4YvNJFmoO9aza2nVcy45+hs20EzKhAJj2pEn2SPiW7ceoyUD34TrGi6+Y1
uhgYTEpnraqKVTkOHqDt4gf4wMyPhFT4C9mW38lGDzdjCueJW4K8rXjY7sfebPHJtm5byt7w9sbD
6fQjCov6dPvQs86iCd0ozGeQrnjQmEwLYIH8GpRVChMkzMI3GdHx0cKUfgDUzi4ha14bO851wehG
j35O6JWnVfLqVweIY5AFXI+pO4Ta+n2u6vtNgTKE7+lnWCZ60k0AzVONY9TvUjXk8wsYJdIc+1Fm
KNqEL5dtGHw4RnPT3Q7rtF5NlBKY92hYI8zLvmszRFeHbsOGcbr5ExGwitzQkYIBsV3+KJPaIg4X
u88WDucwPEPzxwuTji19n4VTLyaW21wSExDKmimywMI3j7BaZFU1fMREcw5qgeDLXylTZg/Hc4OT
2ZOt+U3XdW17hVo9kCPKeI1U3BomQyhDsNkWa56MBu6FEW6xAqSXxJFnsFjRgcFBl8JqwEGYtgFG
ukcDbWwpVRgCeQy+gQE7gUyNHecAxyDCigfO3T5UnmSXbap79qoDKMxTz/OalEMqMyQAqNb/AMuY
Q1ewtsZS9dxU6pyh7bD7Odkg39pt9e2E8QkTWeE2DvJz4zTv8cJWcItInaY/oULZb46RYT5zjkrz
5GYLPxRGS7Rp6E56uW5X8HaFyFbtZrTZYX5vp64lCp0xqR+UFba/QOBIu/M2xPlwmmuDCON1rsNF
z7qfrhYJgB0PFj9XTBMYhFdn4dkZq93QQo6Nm67+vbZzdY5Hqn8aeLN2cLvMD5KM6TlfW36vbA5H
zLTVB3w/BAyhRyTqzBXibDsBdiYQdR/YbL7VVb4zmSrxWJ5zEPQ7raCyNMQjTjYjz60hd7HFLXdN
+VnGPjs5GG/jxnd3aBs9JEfMr1YNr43J+z2fHK7l4T5KocV0yDx1j1Ndjx0UVnGrl9m+dl3+Lr3P
TwmHXBFiBzo/QypX0tF7Jp16khFHPgA+59Db521S3d7KsdTSXQRSvMpmWu6xxbLDdgU9xIZcQSaR
+LjxN89o2SS9Lag3Lwvv+8NaByS4gNMqoy55WLv4bbDigrkAmaWCRQXpuyPT4++x43uIyS/LIm6X
tfkupzVJoM0HBL2kzQu+6jdQu/eqgzmSEPduEEo26nPajr+aqDtZvl5vm01Pc+PfQKee8yBKOyJG
RiERgy84JNC7c+MQHd4o8gKO8NF58I4zvZvEQKHUthcplt+R6HnRV6K7ZcQ/wa8Er1pk76tkedSb
u6GOhdLPZChhbL4J0l/JjN2PAYpqF41/BAMVAh5Vg+y8jmMFFDoDvncBOzVgZis3P2ydeYWc/QPz
+HKKtTxzF+PiD8dMhNeQR/3xswm29cm6P42Eh57Le5OjlcXxHtsZBxTfuVwi/sOM25WaTCgcuGU4
VZMDkc1xw4BRmfznuOL3ka5nSGNvq4B7b17qt1X5UMqlPq+bfDN58yvBjsgVjdofYDzOsFUVFYrk
zq4V7v509iVULNpPyXycouydgMDfwVyGVWxegy2Plk8nf3ca0AX7arzN+mSGcYht72OCx7FuG3zu
Gd7eFhL/FGDUdRECp/kW7zqPj8w+vZu+fcMtKRzpw6ha5Ln5GGpy6EaFM1Qo6CWjzVUw0XWeEZiP
KOIV4BNvC0tneEDjxyVrnludPkD5Pro0HR5q+MrLLMdvOedgYOszA7rNN7gC8d/rPsmwwmKeeuJP
2MHD/IL07oY9RYDuUahuGx1eglvks5ns3tRyl7HtNhb6GRrrrh/zi5qjc9eTY70Np2zjp2Fw5tPb
VgSoWXDBt8eILVfzKE+DXC/5NGKa18+GRSXPzR5izrkV7RPLew+SxlzoUO/onNTXIqKXsafHCIp0
7MmzxD5eiWWz3yHxyR7LJfExSsaLXNt9xcRjvEp/UitecPR5B3022Tuq0wIvfmnW4T7fSH4HhfgO
zMkZJM1r4+sPCWC4oUVDIdHyto6T6TpaZlzbst3boNb4SvSsPUUs2w0KFaOZW7pr1LrssAoi7mE5
7Yu5aeESizzfY456CYHGZRLDg1AvQe9iOdoHuMkYCIL+qh7QfqH1rgWMv3dwqj9xj7T7hhQN9zd5
Lb+lGgc6FyEep0qBqSAaKcl9VAbqwGyIo53jMgOvc9n65EKzCk5dvU/0SE6gdKBrGbZnSfo0bnhu
k75Eb6ugaLirzeXJAVsP9gii40HG0wV0FuZucJKnDSbZIBG43MyntLXtEaLYgS1WQnRIf26JevVE
XDKNhJw1x4tSwxWc6PY/2TuT3cixLNv+SqHmDLDn5aBqYKQ1tEYymXqfEC5v2Pc9v/4tekRlyFUu
FyJH7wEPmcjM8IScMhp577n77L3OlRYDz5VtrwpYrpKmJcNg7a3FypjZFDWlFwt7HYh0p4+ydJLq
q7qojtlQYS/BGJAshmVdAVNk206u+1/zxbFUihUJIUE10bqxj2+zDkrXroLHptB4YuGzsWUXnBkt
Qz+zXjPrmenfRkzXizo+szTppBrJxfftTZqbtNMuaWl5dSXuZXV2+zm7qNxw3a69TuW0llOjK5Sk
arIhnNit5FlGHSw0G0+7oXM2n4cNR3BsS0n1WYTzOpiY6TFwFI/S2NwogYTrlc6w08jVri/Ub7g0
drMyf8ft75AvgjFdmynvtL9cYAmMjf1dZPWnQOFXbyoq6NS8hGRdVyIW6ybHSoxzvVpFVvW1r3I8
+8MnunindPA3rTK6Zjo/1mX6rNiYtH1c9HVpIsXkBe704SwCbZ0b7WHKq9NAzWF12aos9Idx9hn8
rkSPcZZc90rt6F1zyCv9Kool62RkrB2Gj4hRJ2a+svxgbU7G81Tr14lRX+WTOq4U1cbbSFvHqVvF
o5B4KAuxkQtK8a54RkHzRhPOSRelq8QPNM/3h6NsN5hYTcRdVeJIOHbqfeAXbpsFmOb5a1ZmMp7i
ubNWRABuhZw9i0Rnivcob5qhmVZKJGcOHqx9a+TKRlEDbRtX2edUyYKV0Terbuw64SlhjJiq6M/6
SEFZlcGwSXVE7ZyuM4etst6Xmc5tCfPQQdB76fgKXNqd4NnMhr67/kxTXHaUsF6TkvBdStLS6Rv7
JovT+9zv7OHJ5hhFKRvpE3EGIl/EbUhO/en7GnEl82XuxJ+usKwJsxSLM/GxqZMcK6px/HaL230z
i0xlon2JRXwzSIp/aUIxaZsIR3Zx0GPc0NsUN/L9nBFf5PswDWutD6Zyl5VpmDl9hZeCI1xRPtfU
6gDAWGEbjlyD/7Ww/KHfJBhmvjNF2roUcz9cKllgwcLINPKeUz1Zq0YQcsCspXdomtiumrUZ1OXz
oAVK4pT1JBWcpETOTpcNIIXjQbpUJACfjBnXv1OnRVU56hROT7bf9Jyzm3CKNkmAFk/+j3XCiXQR
3avjYlVu8DKUS3/MMp1gzPFW0Pjma6RrlvNElLpRV9s8nK3Gi+3ChE9HB3tcd0nTIeHnQtqOU5F9
UmO9vRlEPV8rYxJA8VWoef9/m42gu/f1v/5TU0wFS+v7ptrbsv7MbvMfXpN+zr82r0Ppf/3snz03
Baesbi1BctNY3LWvg+nKHza5clPmHbN1Red6f9lryazrpir/SJ8LjXAuptimIFv4X/9p/qGpzFRE
BcKtq+O+/UexdOXn3K9EMgnvrkkPjz7cK7hEHQ5aP+l4WbR63xj5F1/l1Kj697mibCXaGnpZ7O3h
ugts99Vd+kV8mmbhq2Dz3xdc/vzVBbMCtZZm8ujNsuZWvb1VOxnpf44eoql8+f01FLqVv7zIG36F
HChkTeUAKEV3GWbd1XkjB4NoZhCs+/HFF1gJI1oWyBRzVDstARsdB+oHV/8Z3PH3R3zTu0xNYj+R
nkieHA+ouYmb+pJT1NDCm8y1yrOspw4fGNE8RAvJjnn2AUFmeUJ/+bmX+/Hq5mrEx+y8khpPEoxw
KLZtHXkGpRip60Mn9+ehsg44udxaqhwE0dUHH/i9h2i5Ea8um+hVUBmiYtIf5M7r7iq9bh9DVpoH
TlLhBxdZWEB/W7P/vqnLR351DUkJ1bahI+LlvYbv2HYVe9hO9XVgj26HISFM9I++v/eenuVjvrpU
NA2yjWY0eoMptvNkE/5if/SxeATROTWImPvz9pj1hy6/M7SGtb5ef3Anf/0F0qD/+dLmLI0hwdLW
o8m97eUzedqtUQe7CNuhQeq3bLij+qESJNxY8X9/1eUv/9+3VryFGgubZBEWoNZLODWXg+1q8riV
GAFALtPVR3+Ls4hSXN/+/nLvPKUADn7+kL0hT6JqhfDKp/I2+sYJdxgddDL/sT5xLp0/fC7fu5tv
1prEr2OhJVrl2WzdhXaX0VPQJvvH4zOzogVInVK3UWLtXv5wgVPeEGv+51GFiPHz5zMGXyLiWBde
S8XqRA/KU34qwlN4G1ViE55zT90PlGzJ7PRu/8U392REr/JT3+zGQ+SvvvjxQQnXvrrvj8kV6dLm
IT4b0uf+KEGbZ60MtFP1ubgqLmm3pqPFIBbDOElr22k2NX98E9P8PIlSeUxRs8dHac00FrGqVHgi
ruCASuRAd2y8YtFze+kvjTgpa+Z0HgXdSgYZxOtpR1/94AM1ZmaI7mj+hp7fvli38kaH9JPv6nzj
N1/CU33V7KJs3+7qK/ti8jemJUMh77KLtCFYda4sasgb3X+JH7VjsBWcpXfBodjFFIvAgOPqa0rW
bSWT2qb/xoJxJe2HyB23hHq3Vnzods2/tzIS1vz5O1GGzA5SaVI93ZZXVmu7gx7h8yZKa/bxmU6l
q/iaC2NxJfjfeLM+eLfeDDv7+2F4syRL2oD9baT10S2vL1kIS7HdGm+ur34KfTqAve809adIwR7B
stK3kB4jdYvlcdV++IZb770Jb1doc2TxVHvfE/phUUVkEh7dJFy60fuGNPKKTELQpI/pIB/8rNLW
hRHsyTA6UtO4hu6Dxy4VmdMVcz1BGoy4IsLGVSMZbMs0SNsu6DnFRpzuI7cObMawBmq/HwQzOMll
rMFQu+yJnYvz+Zo8LedXiUS72iqcZinBDRgNRoP7uBZ0t4JHC320pSUSo8ljlAk3xCU1p++mZ9rJ
180YOjhWglUa6Gc85yfSpq7A07vRiI+JanZxD8QW9oawz10JO3QWhbdF2OwCOOW4ObOdbCXVZop1
zqu4DfNCvbZzpumWL4H4pLTXHyx0v95ISC79/NDFumYT+y59z492cfVk28GLkGR3jLqzVXIH53Vr
lpdJnMQ8rWq+cdbhDzax99b0N3tYFwZybyS57wH+eAk1hVYrJ26NEsC3XEL3h4JHsa21j9b0dz7q
Ald6vWfqtRgjU858jx4iH42z16rkIV92zVVRXMJ+WjXRJSSWPsfBjkbvB5/znQJWiKVeeLVZz1gi
szGQUDv1gnGdHd5bQQhYc8NSuHZcHvT50Bs3eXH5977UH3DmVxeEGdM3mlHH+9wDorH0Ee+lNtwt
X2pcBJi0T32dng2Fndqk+Rrsbe/3V/51BSQW+93rTzpJOUc72rB7IEyHSoccH/WHxl4MTtOh5J+X
Muj3l3r3rr7ZwkivpeiZkeoVk3wOfXkvjDs9Nnmtm3thMuXV5ABKin1pCH1wyWUp+kUVIt6s0OPc
1Lmm2YrX++1BIjPrDxdhT24WJutWUQ4Rq6E/Wdc+pa3Br5LgsflgkVbFexd/s0rrzWRqaUTJNxLV
GOydn5YbweYQFyBvldFmiE0hP0DTYAZA0h7zMDlkKd184nQV+s48HuZ08BA/nkutOGoqOexkq9mA
8jQYuu1ONTe0l7HZVM2mKA7TzFK0TeqNxLenbKTWB62BTKnuFtaESmUg0L5HeWSV3YV8s77vVCPo
LxPTGNSlcK5Ww0WbD0P5oqfnkiIx3PY9xhwvF7tA3o1okijJDI8a17QwLFAMW5OCjibV5B+m5Ekj
4p8dfP3J0C+demePj6X+vdUfsvwWKDESa29979sd2kLfeLKxkZVtluzkbKuMyy/dhJt63CrMC8PU
HngBbt5wJ5WbWM1W4EVKX8H/gjegFxMHkT4ecZFIu1jTrpO6w8ZfH7WC2XH+fKUECQJx5XW2tjOn
Chl6dLQIKaazPQwNYV9djVPizbF2a9bttps8WZ6vdPGomfd9weS4adqlAXsor3tb6oc4NTBUR9tQ
jF+XJrslpls7DSu8C+K7lCuXqRH3enulFLWHcnhna/kp17IvrR0erGi8KPqwkpvQI8ixDtMamg9j
zENMUra0VqbmC4yejU2VkzW1W8b555kcBFiP8AYKwHaaJ9Yc/T5L6ZdUMOBjbobU5LgrhXyUw+Qu
rixMPTg8vmF3WumYdZrqU+N/j4Jd3W3gwJDDJFmnDaewY2qwUW/lwpjXaT5AazF34M62Lf2nccZL
mog9CB0vkMp1puLJp7Uumn7Vl0O3CqatYe6rKAX1I26Q5nZ5O66rTkMKjtZl6MwB2w1moL4pblPC
EdhH3JhmpKXInm8Xw8ra+mO13JprzpR3bfKoJVMA9YYzgdUJSqX4kmTDlxLhNMjljT2X9Fo7gjnN
CWf9eopjXOTWeIWr85uujrddeSKt4xQyL02R1INjZeapn3aqHO2HQL8wc+HUTebtEJBPnUlTJa2b
0GQJ03QzGcYR+dWczlUiUTcaNzSJjqpgOvNseoPcbQ30Ci1TdpJfeIauOr4ldmZ4ziZ5bRjwjtrq
EHfJOlSfpdLn/R1vwkBnHjgY67hnmH0SfdbtZhOEKAK0XTT5iZV1lViWk0dnxYw+2iffW2iWP3+1
eyiTXeuF2nVeNXlzM+5E1bupVK+jEMV+OW5+z2LfaX1KKnPeg9f+/er6ZsbMv8pQ8aYUsfwUIlqj
9Z7QMkyB/iloecHp/BaxfEXyluc5dXQ6EF151RgEs7JbH1sbU+lId91WJFYgKtI3qVx8E45MP0XG
72/l7brPmIXl72KsdgFaNgYnHJmx88Opnd/RhpNlqp2v0aDiszM2uA7ZIxPeS2nrF4iylGhj16w7
lfH29k3Qn0uSSiR6bVE51l02zM7vb8EbBv3ft+BNSTSH/Yz3Jkg8jXyqmh/8dJ+qd7n8zA6zMjh1
Mlxtjcq76oPRGadzA+rHpmaVTQn3As5pT8YfNqCLmzgUWzIPqnakcrvKKnN9EybBB5uv/WuJ7H8l
3VEIkYKNpPaySfNCNmFLal05GLZ5/dTqF9m+qucEYbx0EvWmVpWjyDMvyduj6reYES2nJp7UledI
PfXhYeAhUw+pXO2rktscgupKnK7TiRY/aS2P20u3+HtTf9vIpHcrC4qD6TSwRIIkxy+ab0Je8QaS
2GzQHsMOm0uE0aOVacSrZcWoijtGtkf27GQagT3tS5p9X44Ahklapg3XzcgYjQCcyYTBWl8aF1gt
WKfK9rM0fFKCgebRsTSIJkrTTavBxUsgE9U3SeuloafG1zrRGHNOkM94CiUSy3l0LB7h9G0KVWyE
HbhRDKQc1CTJwE3OX1+rBv04OqeZ6djtc94ygMW609m99fHFYtGF1ffBY2UsqsUv6hbrTQEqWcTx
k0bh3HwUscII01nepqp5nloG4+FgabAStLdd/BDABqrG5yq8MXDJBwNHaRMDSifww2J07oKNSA9x
QGQvcur4xyFrP1jTrVGN7kj2LKjrEwl+BH4J8lOH69/f4nG6tpP8GMOFY+lbZabqZQZjhUTv0htx
tQn5ALVzgDOWJ8xs7ecdgUgnNo3VnGZ78EU7sqIQiNhXjXw9A+mEybVW8sAF94Dtdv5gBbLeOSFY
b1Qf3a8VvDl+7Rnps98wcbEyT2zeB7mfV3rQ7lIxXlWRfaN2+tdSiu46makJ8knli0uC9EqrK4/O
M+ZRT+cxjycJKFYB6yu5b0L9Uc0azwzaddeqeFoLWFd09/LlEI2NpsqfzaY+DsF4ILC6WzrLckqi
CmAReynMAnecpK2IGXLI0zjl0rWUVtflYHpBObhhVTtV1+2U6ZNeoPbNONxGwBPteCqtzoP1tota
f5tl0lrmv/EirPva3DJsz40fqiFem8uJubj1YxrdEO74J9OK1rgHt4kh3BHChO9/tHgo7y0eb04J
RaDSNCB9v4/IyAu7pk5vbjoETOH3h6m9HjEkilRsy8Bwq8a+z3xIb7QnU6XF8m1vP5YVteWw8Ks3
480hAseTryMBSJ6I7YbFizDCdN1MBaOEm4ku59y9aGl6TK3hjvKbwM1t6wWJOBgFpmkCLHbV3oCf
xYs9E1WCU/g4pfdzS9rGRFYYspesmz1k/T0pX8dPqUFFe5mLIt5rsPpUezcYXptc/X77eKenIKw3
5xNMKIbVDqnpVb6ONhY+aSha4B5bWvnQI2LzkLfBgyprh2I8mBoZk7arPnh53r34m/MJBiElEnVP
mwZBGB+eW+XiQKTkc6Z3h7BS4ZD24FOD9fI12nF6qPlaJd346Pq/VviFpf5ctqS5YkoqrmsPKs91
XfoHjZgs1LEzZiNMBKiVi3Y1GOe5iB9+f8PfUTB+SFmvKqU6kTCvjJPhKRxrc5pFQpyXc/2inNCx
dQesPKnx7367b4oDOZJbYcq25sVmdW+yNpPf3pTGVzW0D4a4yyIcx0t6ESqbZEwHK5wPBueg33/U
d072S2vwdVGIS0GxtVQ1PGJQ7pCZ27m7mkz4z3xMWFlbtfpQe1+e1l+8k+ab3Urt5ymcW86J1XSt
LO5bkd3LfMblzkodAz+/N5XAKxOzVTaam0cm+wClafzRLO731H/zzT6wkMtaaJDCS9gtM1Unpsus
0QStnPtZcY/bVtmClHUGSo+EX+v39/jd675ZGAERKPWgT8JrcGwn1tPy7lb+Q6NaFDjzQeHWmzkI
qzI5V4AEPrjqe1/tmzXQjhSwSHRwPZwWBcafXZM/iAlhIEZ/kwxrZSo7KCg97Ye4C/a50G/G4Gnw
20+dFp8D9GitBirpf9Tceueteks2Sis4GEbH2bpM1c9+H6wb3ThEsrFN4E8WmXyopemg+MZHn/+d
hcN8s3BVhO3qoi9tb1DjF0HrMTNrokc/1itBVFKNDLcoHiMOwx/c8XekbvPNUtUYQQCBmSfc4M2J
dMYrGgS7hycfJyxMojOAH1eUT5W1laXg31urFgjW6xc4CztjHGAbUbH3h2A2DjHdso43eFkWRW4d
CKFvFXbdDz7je3f1zWrVGWqa1okueQHS37Jg4KV2R8x8ixSo1jI4H433V3ENw//zmv8oUX1XZPz7
LRDtp5kC7wLWlgv9i7D2fwc2bZkE9r7Bg0gIkKvoJ2MHP/Cnq0OT/xDMGSATTfZZtawlp/xnklq1
/5ABppm2Zci2ZYKK/5erQ1L/IHHMT8iKqpKa1hT+v79sHZKO48MmfkxUXudfhmr9kyS1wAbyeqFH
MoBQgrtDxfLM1RRl2QhebaNx3UXwS8uHiVXoBtv9OgP3QrIgkvcjPu1wSvV9aFJUkaQjKfGsiW1W
tI6mjpuuTdamcdtrtyRCUbAStwUi6JDBhPbNDxA5E9KlnW/LCaGxzvZFdqha/1h0fQf1JlAetWCv
qRdF+py25k4FgKPVZut2XS89FMrXslfAjhwqdZdbmmM0L1JVw2vOEi+v9dS1lBplIZbbDeAOorXt
2kJXAJTrQon75tcAnZRhJTrIMIn4U06MCQNgSa6C6zjV7LXeoEeRXbIzwzHjq1HUF2O+RFokEWcK
bkOCi0E/7AEU7HUOSZJkYwalmFKSQlplLSSLjgiLDDubkA1QB7Kxfl3tIB3A/MDK0aTb0JAPVZOs
/P5Tb8GcwasLi+uHKB98LTKB9zo+kRei3eLkKI4wsOqApT9dsqAzJtKm5/dvunVMs205dYUDpud4
yc9Km2EJ6qHLyOq0Htrv8D9dkX3vQm2tz+QE63thfwUVSk5ucYTO9qXXlatWqQhq4SHaNjjr46Q7
JYZ5P4+mudMUXH2MoQs2GN/x9gOxg4uhdeG3sBlwkrI6GwOT3634AQT6psLJzFyInWCUAqd3+C2S
alUnOYrKVRQHeyk7qvpnwoFPIH0AdavSM8R65km4WCIHuyBflWhrrYROhfvxxe/mfAtzo6M61pur
bi5WWm48dAoTNk2kFpMv2ahXlZHBdDfku2pAaQz8ByVn1HxkMIneeDRJURXNcJV1vYn31Wr2kzGf
7XYOt5E45AUBMAlyWwCSOgVzPuqjggafaiet19dk3jY6pd0IHg4F/bDAxYK4+1b5KU90Ue9HM1/L
BdPueEirsP6uxORxRbbVbTSzLtoowODx3eH+lAjwrIIZodAXyJ0xLlOI0CXGbj/B3ZOQh5EY1ZHp
VgwUN0ApB1M7VUSmxc7qOGcOYF3QbRVYyYReVmEnuYOI3Tm56Wxwe6E9rUbgqgJRWSoFjuTo2rfi
tZX0m6xXbgAVObK41SPE6npQ0QZsV8L+rGueDG0b5BeRVzBxlrSHbefA0EmlaJM3X5rijph/KD/4
ZDBUffQmZJJC9+2zYje5B8QEv+jMWUs6lALyTYyzuPu0sMHN/KYDlaWGUKZz9F0yGERHwMDl4bQb
5eHSjYBg5uJaLxXHAFml6bBOaFqRO5QvQ/HoR9JeQXtBoaeOBnBEIor+xFXcYt2VcQHzKjXxuLaG
79L8GMlPKtmKtPSrmwEPVVmELSm/YaNKx3z0WgMSE27GjAPQpu1ulJhWrpxt1HY/6sNtV8XIqzcF
L3/U161rxmgkY7aLwgkKwbVK4RORE+lISFcz7v+JqQngRsPB7DFGgXGPynVNltmPTU8ra2YxSOci
eTZD9bsf4EvWmXvY340+5AaDt0Egx4/AkPF4WgOPiEb8mbDwNL60MMjhpa2zkDfNUARIWiz66n1G
yLXiNS+Jbk8VgJ35my99zxNGLJNVL41LbxLWj/FyMGyhv+qNyD7MmvJkRCmPdu70SvCCoNat0ua+
MJmhUlko3VJyJHtNi3UP2wI4dEgrYQr3Qh/OdZ1QfsJXbpGhpJDJLVYYw6XUN+kEJ0rg+dmEPgvg
7GMLRqlbrMDJTTs/2uKzjUl7oKsgh4zSxgfAc4cvXcbPURU+vzySJWy0xEfT779b9byfhXScx1s5
ZMbCFhKjuGFsxR3DidwwqJ+XuEQYSLtEgU1QZLnpYYxljSchPx+FQsGr6uFVbUTtVWvQ6grpY7w0
RniWoJeBXKvORFA/9by1Ud7eyMQfIMLLzw17TU1Y+RNpYbpuua0cEeDQvJgtoBULH1MFnFiE1xmk
LBVobW4YgNyHITrUcXJV+9n0ycabIhNu8LPmNMymWxq1uUHs7a+KouxXSjEw4lvtNtXcyrtKV7p1
QeJtNQfNpcpCcGI1Wc9WtlKvGmSNQFPTG0etDMdHs46aLQiA+l7LFVpcbLIoy823frDVR0Vukl09
El3uTcw5RqEmT3WOjQFK+t43CGkGuQ+0JwVY1TRItUNGp9tWNnrRI+iJL1mpBAepqQPPFDIDx0EO
kZvqOrieVnfvo4y4WIAZmANPwikiAwN32/LA94KhHTiBQmJ/gEgesI07hsLmb1vDDSwS3sjwVI3K
vS/5a9uQ6agVgZWvhPJgg5Ebav3SRGZAL3M+97OgBzrjM5L1RwZp+Dmmo7HcjC3sg/I77BKw0IWc
vyhVae0DAIn4TsxOgVluk4nnwZpXScGUhpUIlXvV8InLdYdJp7luz49tXRNGGr9ELfhhPoG+UaPR
mQzTgxjgKa2IXOwpLHldhjoSrbG7Jo5mSK1j0smms9O5xLwe5Xx4Kgz1sVTLdZAgj2FI9cKsOmcl
7diieaytYRvWdeiaQM9dVZHFJsirXRGAtgeiwt7fWPOyvaxKGVKeaVQDiFFwTxnO/TDGShpFdHxn
xPR+7g7taIrvGULcAW9U48pFmz9AsRKbafJHzruNtlY6qSHGn9oT+2obae1WN5v2ppW00s3I6VyT
+vbnTRKFJNSQGLu7XEdy0RFqP5l6FdLIy+taccpQn+gnIu0CBE+dErt/uoLdUHplZA2uUU6WY3al
es59nYIoiptTPiTWttYn/UbUIAoXUnP34JemHnpmq5c34HUKnBtazOY/9Vq0S5qIuN6Qb5GkgMmq
aWClLKECaFke+TEgUQKIe0sqqSitbrDTVdck6MwV7xFBQsk68FY314ktrGd9kphkAJ72qGfKiDnI
aoxPuRwWFh0kIPC2Lcg049B7KngY1n1HShY11leCTWeXPQQz9tc9837So97pFrUiLQPWRGOt98G0
SeZQy1YtLBLBaJRtJiXzodWC4EYd2DhaBUKH1GLDTfQvtX2XWMPBoLx46PJk8lp9IGCYEFEvgNQe
tdEfbqUmHJ91fvsrM2RDGmIMY3ZsW2vRNOZNMePjsZuxuOFX8b0oHi9W6vduFjPIII/rh2RSbIz6
UIaMrINlwS8wf+kgLGxTxfJKH168nQn/zGZMeiPEV8p4OZ96UD4kpSZdddC4XhhvkT+EVlEcjaE1
efUY84KPi+vl8xQQfysZCsOxGgBKeM+ArOEYldXWVkoXrBB9tzQjJW9JsBoFpN2cSL1kJPdBWj9O
iuRvbT8weSWlwIlrejyx8ok5KMUeBHy0rnNjupPmpPicqbbxEOkNPMsiGXaNTKWcKvjBSFb6G3US
5r2V2+EC41F3tukrTlUNtPzqjNpqElK4sZPgxo4VehCi8096XXWHQqOhrKfmF1jA+zpvH4c+Itlx
M0MgCoO7qpiHtez3yQm+uTfQ76CEU6ydbwwe7czwuvVtYlwD2SCoyKuKZMeCUgqPDBK+k1pGq8xy
dQIpyQHIF5Gj0CTJ+yj6hkAv0eMFwasxHUitxtu6GB19KUioDXewzn2vhGt/jAIK9jT6EkTkYsvY
fFI66yHuZcOpQZT3sXFG7W72Zq8f4+R7ynfpTmkEgaZpz3LMTuzHUe6SQkzWMYMQDEl9zI2R0jYO
4kPLYOdAJSaNj+6SCri7cnAgK4OjUhtuTEN+zPv23EIt2rdNx+kA/Eig5ABhwWNOvf5cLOcWlUNK
YCV7Ra0ghoL8Mc0hOfUmaTDigRyYbH0c3dDiQTHtvWgsoCaJoCgmDgMrCXBgNnbGppbUhyAa61MW
6SAb2tDGIWk3pTvz3H6LjbBytdD3vZpU/HogTUlcFXrohsRzhQ1LpTdYk3jd8NI3Jyi93VUSRfG2
67OYDlVVJLwZ2ZJSqnI3qK2uYQAcFhUQk8SSzLDvoQ31yjprI2hGDLtTj9PcFir3pKm/9sAAByct
ccplPN/uUBfhS9NW3G0t3ENOaJpj20OfmKGBdJgm6l0p1T5zixLZiA5mM670eWcwEAbm/ox5Vuq3
5qR8i8nH1h3dzyQs2hXDJp45FC+x0PEzwwgJxsLp8n7oCP9ISnlXJ3ktk/z3/2sgeh0V4n1F5fKt
7F54U5ahlG347T+cgnmOr/WV5cf/Ss2IP0wdBBxaicx/Mnvnf/QVojFkVjDLknxRNZh06Ll/pWa0
PyyEF9kWIALQPEjV/C2vGH8gqqgMuBMaLDv7n3HqLOtnAU6QzEHHsfCR8Veapvmj9fVKXSGVp5jQ
CjagAsCeB8UUnGyV0YzHscL/c+zrxetK6JLxLAMzQcb9SFHxFC6T5hzzx3RDuyOr4czMlIsZTbRM
QEQ/JGPGEEOzcLt4mmwnsbFjTJkBjnxkklqxTpopegBeR8s7ZdzYtC4Y+pi52jKAMTeWWYyTwljG
xpILxraEVndqtcKH7C5rs7brfgxxtH4MdAQgZQFXseaAg6gdjA9VZNmZ1/WNMj0Kq66mPbRhCYe2
VIALrdCzd6pSIF70xmhGThlLwM5hgfifdN7XkrZMR2kUlxlTw+a5pkPLBDGw7aORsQaGuRGdbGmi
jAfbwsFqZhfEcdFJyUvG9M5PoIQJNY+aQS3E/ED7YY7i6KlCops2wWi3V4nIS06Udqp8L6hgOT1Z
dQHtRS8wAo0DlAfCgClpfkUUaA9MA3O0MmD/mnWpmMhSA9lbRUXkjxx1RHnHRl3XfKRo0sHLVIBG
9TaZbwfA2rKT54ZPltgoivVQ82FcRUklc61h9hRbuezqbZRrDCKI+jRb2WZunU3fxA/YmWpEd3Vm
thG0IbvklAad09HlUpdWEXrB59qu60thBtHii23Ngmzg0E9gWiztmGsUjlt57gPd6ZQoV10lFB22
uNyulU0tWzCP1MoEpkYOJI4vY91TC8xZNUQ7+HkY9ghOUhM3XVzBU9bVJFwH3YyXMlLovqIAgmpZ
qSVBbGxzTVLDbpGMGisO1Tq2MVKaayNoZzQMg77YMUntrj1GZixlm9A0mZCimLUsoH1qebVvEuZl
Vakloe8zda5Zh/weldtJdkkTVjErZcmQg+YKYtqybjbqgXDySpsLqAOV0uIa0eTuOAGMxzYZaZWN
SyKdynVV1mO9g3lcTBurB8q86sue8Y2rua0C6a7AD2dsAqVM0kWuaOJ9nQzSY5RVLSfZyDIQ7RgL
FVEBaYp1iTrmb90DgGbiH9aRaXjOGDFSOmHat9FdKjFc4IRfutmPg9VnB7AWan8VjCnhNwg97cB5
Dr10U845g8L6LtF8yLB2on9fQPew+7C5KW7zf9g7j946jrVb/5WLM2+jq7qqA3DxDXZkzmKaNERS
6hyr86+/T9P2PZJwPhuen4kNi6I3uUOFd631LN5A+mCoH0t2XkXQ9FaPQ0mBlj1LGhGaeUr2+OV1
v6vjqEtOYRNDtGAH6xeEkbnJr3RbeP51DsgP4ls5Wc4ZIEMEUItLoDgyFtLfaU4FDYtjrcz2FNFQ
LmhnMIv2bVLk1aGBAgKNCEc91yans1Puvjn0fp+2m/YyCoGwbXMQXsWVnIiuHsJIdPKjSsup3hR2
2CMfM2yztz1cGnz3NBdElOPMHvhvO6cLLCYk351WFqWyUAvXr0qnypITR1FNeikpxUhPRrs1YC4E
K8/JxGIRnxoDeQ8gbgm0SPI+4ojHPu8fy6Ue4XoYTVmt14s2BNAmCqZ3ThyD7zRqajd5lSfqXmHf
W2uw1KR3Zpr9RxVk/Di8+nwTCBz/LJzKoeG8UKUvmfTa7w0Ziu9zNnH4LXEdPDEY49GBEvEHVjy0
TNhsyjD5iBWtot82ZHzXJDZfZfbCchNz0+SVUE2wb0IfF6Kypu5a6o6BJW5Hj3TBYn9gC6iaExDg
FIiOYQpVtxq95BtHMO8qm3le6Wfrq6fYrdrvHeH48MQo1X6fJ0t/T6WAkJU1VaqZZRsKLIo4p8dU
GAo1Nf01H2FFZeQ210SeWYxsmPl9WFOF4Sw60Zt6mV+Ckb7bTVy5tP3x+Z2gtk0r9DTRSz3jxurJ
WRGxBKmRJ5o4YOvTSXVYqDB5HG0VNxeiSLKHmrFIdhx1O1qnQ5tM1ZYNw0I3Q0h61rbOHOskkpV2
PNg+wkrp1+qri37GoLnpyqlftkCBOnsb28XwpRC+8428GMWjbtDPdwO4H/DUExY2uOq9/RDHGq07
lGCRosoKA2A/JrwcGGp+tD3RcOoxXEyyrejo+qOZia7UUPVQRisnx+XGvKvEjzsXWNMMHSn92EvB
+HB2HiquMsl2cCRQLWjuGEFVWbQXBRUf5PudYsYv5yt17JKgpw6pCem/LOfJ8XZicpzyvAmpdNvk
5HUeGh4+A5dV6viw9LM8D6M1+lK6AQN7mLEcMW2rWB5qkZhbP5/cp9RKYJE4QctwI4T3vwmdIX7O
SgB8+6adolfJWs7rPbUovvXYuNBZgmaBxOJ0+QPlWtmFa1MZdrDaFCaN40dM0UdRAsIJs6tmbsqn
uivGJ6A9ksPrFKy1HbK46d3GRFDqA8F20/Shtx/CaGjQVtvii+gatHtHZA57jF94ZpeFVnzapmnV
WEeu4LaltjjjaM5juA9eZaglPhL6ErXYZS7E9W0jHe9DhmVlHyYGpLeDV5qHOtWAO1YswXpmr/E5
p/7oX3MI6NoTDNSIQ4xN2N5qn1w+4AMRkvqSvXfVTxXjUxiq7V0nw+qNAgyHRlZuKWzMjoM7LQDC
yTNUVGHK+8pj1N6JRDypsWzf83J9KVWrkhtXuVZ2jLqK0rGhwrvtkZV+A/WYfMmTAAhw6ScNbWFT
Ug97P1ikgyVfkJDLHZ5ZwyR2V8usYB7LdOLVT+zgbel1/iDplCaBNzmPlGj2GRHIvPrQnixwEYLd
DwBCQDZiA50SAOtBjliUt1o90cOZNnRcQlLBqyzESdXaYMx7X5L7levGsU3FYN4TzzOg5KeKCla7
rOnfzqm8VSdUfjTzvnNVDkGDQol7K8nrtdiuoDrTUulw00gGtnveT9E3rftoPsvnIX6hPw9KhYVR
CnQcJykOgvPMOEx3roHCZ6/k1gHq3yZuLUWkdLJ561MzBo+NoS1YBWfyKaIcVMpIMspB79Ishzqz
sBmdQaWxyPSN9UJEzq6yPcO7UBGQ4FJY1Z2EFdHwkd3a63YKwV3XFJa55fiSQDE871PpjJuWXPK0
bZc5BZZPiUIN1q9KpwO04IlkRRg13kG3uYT1omuKW6Oyyg5CVeOdCkoAOHOWhTfkLWKzD0o6ncno
uYaODk4qjO5FQn2aFTnfWzueip1tM+jnjbla7wkGQZlS1nhdciwY8GJ282UAK0SB+nWYd8nQodkB
iByuaLyRZX4wdYJrMIZUhEjYjuXXJO+b4lT1BPl2lC36I1gk33sFracoW0kRbqg8XB3+PKP9bq2A
21OAU+W7IsqB95vOBD5L2TR/S7se5YqhbEjaNZnvKp2bdycPICvP1TQ8e5Vh+1CBw+weiwioaw7N
nFMTJpF0bNd9WqE5usVNa6zk3VeFfhF+Oo0bw5lB7UgZrufsyE7r/RRqdAbe/kqeV5w1b6OioKUO
cCBRvh5KgdrmTuPeRib2XiSYMw5dtht/2LHygl2TDssX0H7VlwXas9qFrU6JacbG1hs7bOuPDIZ/
DstmZBMKhirLgRxHvrNJ594ZiEtn8ytGsRyGr8+okr0NsWWvIePcRT3b2iay7YHKac/OrqbAcWlZ
tkFzcF6jEGbjzwUH+jCK1Hs9aYgvka6G564xECznVNTvY9eG7QYKDhJg28lq2bdscCDWKOrqyFPQ
urKdp7oot2E7s6L52raeKtWFDMy0id/aoBhe52WMbqgdz5Zb7ZqCLqdlHBHeICRZu94Oeo7rMPJu
6WuCuAKAG1WLIhZIo9pW4QWEu9Kh7de1z4z2h+wYllMLcxswLhh8LaNbFAlNyQjDg3QrxjF9p8nZ
/hbLmbpS+Jou1cBLNF10NFeh12aUHBJvIveBD41uIBdP8X3qzsk7xfdcSpDpxke3bvsnvFnNmxwm
C+IRu/Nj1bey2dqI9femysHTQgCYm43TDNlTuuBJ3Fgpb51tz0H1VlFheTV7jv9SZHQ9bB1cA/oo
O3948Zw5W32qTR7tFmstPxsaDi5Ns+Df9monfgsq7gwkiXoQkdS4IyGvVaBfC5MkoNmd9M2YoHtm
qM5QNbeEj83c0+kFACVuhPxxeVf4Wf3K9YZ5SumP/bVulXkO0hSQFRMqPhrP/ZBEHdsA17dNqIsW
BVEV2ZcMJPsXGD3Wmx0MDo00JtHPi/Qjiwuw5G0/06STwlSN+7uWoSRliBx3LuexKL4vRPmfINss
b95kclQMj+ajPmZuf+CNVZx5ZQkKriHbRZAnDduYJOyq247GHp7zJqhebVtqD15Sh1KYiLjHdC6K
AUy5znNOzRPb7X7JSvdLJ512vApSoGvbtM4D/6xnimXWxlv9HVZ4HO1tmts+uIfVkBGdSKW38ZJY
3lZWg14XMBIZuNE4D4JX5A9KaLJcPWUurqhopRjIC7rqSeme03otQnorjO1E7ybD3HZUhM6uORRL
edUjFaFk9ont7MOsq5Z7NXKbAn/fkQnP3a7lHSJnI3eSZRvBmJZRTpFuHQIvqzzBPNYU7j5cJ/sb
Co1XulfDQXENGlWg8Bdgm3DtO+XfifW4yl+aYvtlkh3jZZToHojwNuryfNmOrV9h/FiWSD4lGkZ4
VFPYA01TZ11x8d+J2u8cmjXI879P1LZfi28trM2fhmh8xx9DNPc34fueIEmiPc+lyvHPIZr/G+Yl
sC8uR2sY5MJh8PYnesb5zfYdR0JKtClUcSX/uz88SuI3V0OJsG2xVkXy5lf/xKL0szvcc2xH0vLg
eNQ8UMOgxC8OyYrsROjU+W6w+/LEDQ2GIGcc9qm1zIcfnpOb392t/6fsixsk186AyPnJCvXnI/FA
PBsyYHr4sxWqE2NKvS91bqVPLU3caE4Iyqa1vvDsN9g4Mtv89QP+bPr8/QHX8aW7zgip2Vi//sN0
cOnDMVZBuiM/mMCsmxh2pB09ubPPApWbhBYHl1sPAwlOSH9jRfxPT6ur18FoEDg8vb88reEoEqQr
zsBYm/OdqVU7H7lmddTeV+Qp/uap/U+PxsiVNxAoIk0n28+/6RSHXQkqaFcLv5RPFuasBCsU0cPN
WPfNcPPPn1dqlPjVpOviW1s9bz88r6ye8VgBL2+9FHOORCXoMPSqDDhnWHm4ZurUuckk//jrx13f
IP82TX++nqjGntLaZa7Lf//8uIOrgY8D+x5cgRYEyoslzCVL47yHbW5oQUAP/ueP6FGzK92AElV3
HX//+JtK2pFbH1AsfDoOJ37HMQ970HCuaxnfo5cvO8nh//KvH9RVP4+1+cUUNyXhMVjnn8zXf3nz
eI6u1JTJw9ARXmVvbUnH8cpzM+/XS/royfAy/ry5e5+3eNHF7mm8Xu1hO3PLHz9v/I125zvAdhD+
y3UkILpl+IKTnDlBnbR0lXP6Wq1w6ygBZSsiJib68m1sPehtHDbUjRW4xIwnaUTxReVcYeHcjSbe
GDNFFQUhDYMAd6LIbzczIL5WYzrcxV3VTYQFUvxKvCPsTd/mqMc5bSNnlqwSiClpztzYTjyuJrmC
ZbqfWhNKzFdeD0U/qWqzHRpBTtuPkoxjxdTO3WotomCcuV4RIOVuKwKuw3Gulcvd1SnsYTtRfkbJ
a1+69LoPY/GB7216TlsrcY+JSDK8hwqheAhqUpCqRfyqYxdqUTwucps3ZYCs5qzOBW7wIF3jGefS
SS2p5OAiW+aPPpc1ZgO5t7wOsGoBOCpWdBrBawf5z6QV/h2Kv8jXVdlrhPSHDKd4b5H4LcUXGOWq
PAZI1T7uT4o9DqmPG3xvJN1RCANwVvU8Se4Fxqc4lUYQTIFDx32UEvoPzmOcKZvQpPBbMQqeEf4b
CH1WalCPDkZKbhUTecHTAp0w5iQOffAFjDF+hJFyKvEcOLFhSMNdHSyHproH4AUIv5m42WTK+JFr
OJLnhq0iDHdTV0f1LUZQ2zqfG/xiE/F4k4LTzAaVNc9WFo3eoYspib8CGWmFlKCXfZONV5zkVHOd
yYGLVKGwfx3irsBinic+FeKimtyRZbDkfL+bSXxkNHknSXxW2OOsLuOYyrc1J47cskl0ZnmEG+20
iJiR1dp65nDWYcmxJ6truNoULtxBSPpCzy+wr/MZmCwntYuxccyId2sYmg8Mg0zDAVtndrRwv+kG
zDZ+y+tyJVSYRO92b1XiXvlT6BD/o3qegUkDbHyHXDKNz4vNtGtTB3bb4GNvFe1vNjnATdbbMtrN
XkdjSNFV3vc+X81NaZdlpCDFQnQtDvw+IqWLZXAbuQjjVKxAbKAVwHD245QdM6RQ83M8BOPDPE06
RQwocHMh+dNamYSldR/54/hcO3BdesUmvRWLiQXX+QHOrJ9nIX0ErfviYOU5FougQB6yOMLNbKVY
siaqUq7s2vTkdKopJlCytFZHRLFy44vIn8iY5+ks7mNXLF8KJ5/fLTGJr0Gb5S8Oq8h7IwPadRp+
pm6PDzi/iTAVvbUG12s2h/XXETw7AO68hf0/EaRGQsaAgHRWuNatS8GDs/ZLOu8U4YEiYYCl7pnB
1A032YDns6i85iERHfyZHBAuRB6TZd8dGesag5+vv3odN7QtaYLKMCGz5+K1oSWItIoH3sQuTweK
zl5EP+JQsz1PfTBHxLvUuOlCBVQVEhCOFQ03WclFHU51FRMjzBgfFToFCLdMdv1Y25pKNrfjX6Ae
4rDcjUldPGYRPew4snOLmQN9hRFagFv6GOTI7nAjChd4sU4NktSXGS9cUEhhaGKixWJknMCLI0Ty
QJ0NQxuKfMAUt8mgn2s/EzYNMx5KXouhizd7E3h3XQJechv7BNs2jVLFKyQeE+xtcKfFQQE1wc3t
xVa3187CzKQwZVGdhynQ8kumahC7RivG5Un5DT18XBsYO0svujNZz8ih4Nc69b26jq8TH7zzvjBB
XGU7vo9C+oRB+3zDtZbJtCMQBM8mGgrJ4KuJ8mdVFcI9GjkG7gEbVRXu1igJRhJLOmoj6Zi4pFoh
DB+CMbCWA376nOrTlAvmPdYFBrRlg1DFX59z3nejcaKdSkd6O6zGnXIy91xf92Nu+eTeDcPw6Bu2
oij4EtWw7y9imwvxYYmXID96lHnh5UrzhZlnPeXxh1BmaC/ahmnFxkt8NZ+KpqmDHVb5sbnJ6g4W
BWuul/BBrGBTyAhj70mWWaZ+x+iVXVisa9Y+5CiI5TqwbLvE6lYX6pLfa1meDbXA9qaLwojeXo4k
SXeXpWEvrwdPRzQJJIYbH4eUdsDTIO35LLaXND804P97Q7rYaaI3t5T4KFgIlKmxhM94ZYZxwJyK
vFskuzoZE0rGbSThmqWPxPYAXxZp+ntcx/EdvsjkvPNaTKN9ZVkfBjf8ifC57jJzq0ArpxPToq2Y
3fWTp6grI94a0U8iXR7qkGlN0CDwo/a88pGpNkIUFUOfBW1qO4TNZI5MVirAUIny3ge/qRuqcgiK
iqSz9H7CyPqCaqQeE7cMASVyj3w3MxZvFAjTvI0xW/k+C0xD0iUSUQH2xO/UYZzK8NHNZ5q4cSpC
HqY8JZyeHdfhkk+KMTt30t5fX+9xyU9rO67N9bzkWFYzEvVM1N3QBxJMbuIiYFa1XI4pLMx7Z4r9
R3qHSBf4tecvewZnvtkyNBokbvwUxzjdymN1PzAe8k8XBe13h4kG+HSTCa84Gzw1FJcVMg8EqkZ3
xVPSRov7zOJNLV1mVX2yEXXot9txCrwPgLj6GZNp8JUprnWFbF3ySnauuHJKlT+HDL+gtNlJjajf
OnCaY1q/nUMXVYzAJnBfDQCNwm93ZWglCfRJyVXcAVRUwM0Wmn4FVnk8RGtRMUlwZGE+JtTfbY3b
yHQbVUP0SuB1voRvvPDCDhx+cI3F1qusXXlpcsG0pNGxYjZfMXNgiusuH2opzEWVYT6mV6an5SVT
sWcdXN1NxdYqIr99Gq2+sw4mMY77NpGEA/RmMdw6oXLEtY5dvyzBxmK6250ZP5uyM6o/WTg5YDTh
Ic5mE0HLUZSfGVru9Tk+L7d6SDT6+EWbUQB1bicTy8xGuSEtRUUfYc6FrFtkW3AffDC6yuJWtJEj
yfkd9dXqWbFWUetNoXuwdTJl6LmwETj2I7OimIOaic6YiRJQgRBTv3liwUUZeXLmQBrMl4Sc/Xbf
hmtTyDgXWXAQ4zzHu6LLWIbTKUkE5Uq9M1u7Guem+zG6CTECfK6qlVsCRVH4PXWqoT1Kd+IzaSdx
kj5RMl4jmiAvx/57gPKe74Fld48Ajas3i8kbvw5T23Yjba/C5col/muFyLyclabzEvDqGNWHKU+u
ulFML6Zh8grNLXDGu4RqjGonrQACnCkTrk7d2OkDYu98XDy8fydeauKrMsnSVwwv5ZMWXgvFUDm9
u+uTgV3bH6LkdR6mtV5M5bFinOvUpGt8/7tLCcFtYCHKH4KqbV8aCWSNEvnRtrBfQ3+4WGQ6X8ft
wAGQ9Zch+zxnBPCzeuLjbhTzNCkGZJAEcbE7Dm1VEkIJGnwTeWXkV+wgy1Pu+kCQrNlLPnxm1Sgi
ZSN5DW0NNqdpDFbQrPG/9pQT3wcKSX7DS2+fdKJKgRgyI71JitIGOGla+wReOXMAOuXGDiOysN7i
UYMaqMsACgh1CJT4cLWP8BhkMANMH9yoUWpEM9TEAQmNvTyGrZ/58PA+VTbg4yhuYhXfljIZm33A
idHbQ0cHjtR9anUAfYub8FPBS6E8P0OZGp/qVeBTq9THiQzVj4MoVX2rFDh7fZAenERkF3qVCt1P
1RBSkaYM6lNNlHWA6JRgUntluUJvDFbpcQwFKqRcBcnkU5s0MnSfiEqYWzMuy0P3qWLieuqSLd4f
1M15FTr1p+ZZf+qfcRo7D/WnKlorrlvnaTwpb+d+KqfmU0VtPhXVkI38lrTGKs4pdkaSvaiv/e9K
7Kcqq1aBtvvUalEq6yv7U8EVn2pu+Snsuj5dDeZT7/280f7Xafcvof/Sanf5dcYF9e3HueDnd/w+
GFT6NxkEiPbM81wGYjYTs9/Ti3zFFvh3GATwT6kkg4c/BoOWkL8xQ9R8p5Qcgz89eX+mF/karmwG
CjTEKr5q638yGvx5YLc+MEMW1q5AEPXn5/5lYGc1YpBORmqAOoH4mBJOuujdODtgR3gPO//vsMlr
FPLf45314XwmZp7jcDpmvOn+MvVQUzJqnDHUcTEN2Ga0WyNBgIf+6+mK+Hm48sfDaMW6GfiIW+qX
h4lzmjGtHIOCaAJ3T/lWRKuLPW1tNuqzvI9Gaq8Mq56YHXEFNTPeVPA2d3/9U3w+yq+/LLMz4QqJ
FM0clyfjhxlaOzU2IsLIbaRuqzcaGKPbJTsuaZh+p9VJf5gehc6qcnMGU4YqPpphD+maM9iXbVbf
0OuwPKWNSzBuyfhGzkjZ98yT9V0zFPquG7KUSF2XXSSGBs2NXeXiXFi2oP6ctKQfB6F/6KdWnUbD
MFGCYVUp0ShKHvapjR5RdLn94beE6XZu4vH4NA0cYJv0r3FZjq9LO9+ooA6v3DoXlCnG1YGc3vjg
WewLAvsEeDK/WLbCG9v499fvv2vJvzTvgb/QGKqiaivz41KyfsMfK4n6bf3kcM3l86o9f000/7GS
OL/JdanwbCQE5u4reez/ryTiN4bjwuXLAcdiZyUl/7CSKD75ILAZvDtqHWD/z//FFB19AyiSz4jp
hMd/+u8fR//q51G8Lzjf45LnM8dSppkf/vp2b7gjJZnrbOqoJ4liA/HgPOAvd3Ro2XdOF+lDOPZa
7JVohne7xLYbZnVxL0uju33a2sspVWcveV5iLlBRC5ktUJQ/YqfDXEenFvMNCrCqG84UBZBGHXuX
pQhXz60PKQi6bdQ/jMTxH2mv5iM9sI+/1m1ZXFQldfC7kgMOSnC77CJPTZeBVsFCMVFYX+aZvTzP
safu+zxTpLRMtUuK+AudMdWTNTpVywik1oTzOEEfbXZP0gPUKWPsDxHcqvJ9Clo6wn547f94gn98
QuX6hP2wfvCEasbDPq+fL+CiEFP/af2IAyD3eTFrBmW5eFhQoc+08tG6GcP5t9VsxEeXjfnepV3Y
bMfVdUKvoGnu2PuzpzkLxu8LF90TelVqsSnCgt4UtST3BKuncVeVajhLY2DrJ9nIEOavf/hf9pX1
Z1cad5CW3rr0/TreZgGO8gZoMPnjqcaYDSShlLDrXSvx902a/B2EV/wsHKzvvp8fcP2BflhsndCO
Y29kNsvMEDneJoEYgjMjAN2r21nRmurpGjaZT6+ecyCdeZEvOb2p8oy6pycZDnvDxXAibPPXT8Qv
O97nz4UNwScXHLAbrfLfjz+XbM008obXXFRCuobDojqzsin8Gz3hPz6KkJ4m1625ovzyVqktw5Hc
q3mrWLq7aFvR7hunH/7mRf08DfzyjkScWTVEJBpb/6rOOE624AcK3I2X+hivk0pZQOZEGJ3jSg0f
4z4WYOxlMz/ZTIUeW+1ibMLAkX4l50Uo1lOnHptevvr4aZhOCZUjthQZXs4ctVstIdDyfsL3OjG8
3LE3+fWJhz8nrgfm9EF/LRz6kfcArOt7nELlc8OAn4B60ZKpXGl0iazIt5f9aDYLBWWMD0R+OtkD
fDuRTsupUzrYVT5f4v9uV/8Sa+Tjf9+vLr4Z6tx+ypV8fsfvGxZ4jlXGQ+IGhybWo+yfG5b0OPoK
xWWY/cLnX2wlf25Y0v9Ne0LCiLd9hDFWj39vWKBAXM8n00tOfd0A/9F+xV//dZHiZC01cCC0ce7Z
7J8/fzaNR0mCPRFK73rQrE2a6W1fkldFVt1lTm9fEbGAVtvu1TwAUbNlt++q/sx2mtemGE5Ddzhp
ENU2GhDdUcMNgAvDUZI55LbxIKhjkdz1QXCbdJBVg6eQSoGwpmioAJ+RnuFPYZruPg0dsbEaXu5g
Jw9cuLtrPs0HrwNrzJTKb5z3oaA1oh3zQ1h0N22Snw5d+hqt21cWImNRlTQ9lh0+Zx9q9tZx2scQ
sEPs4bNJQryP9AdeO2UMOcRBC1PVBc6dI8HoG5dI5hYzO16hZjktPX54xPJdrbJ4F1ZYcdCEvjGS
XkcR+yzFg2JoDyTP9b1B5jlgzdkWmH7SLL+mJguDZJ3nZ6rpdtpbRxtBT96jPXhxCW4grbZV1T+3
LW5afMUwG3CF6uBdJxdKR6dJ/DhZzfCa2hooaec3m34FhtZjhHI382MiDKX5lpSz9VCmRGEHmsK7
ZmSE791BPSInY0BUEh6ot7pZnt2823X5pI5Mmna54+DYnOJzxwjKP3tzzdTgVg3y2lE+6DvGEqK6
hNSYbmjPeVla2MpBPZ0RovS2nV1e6irk1Nu2ZAusqt771HgcLLzozHOK2xg3YJ7lR8ZUK7GCNob8
kurRKyugBqKNexAR9X3bp3fRzFHZiqzq4AKLHJXlvVtTeGN5Lh23DDfmhr9Msy9gh25ujhYVYbsh
cDAhM/SzzvmsbHqBhRcq44kp2L2APjOJ6G8A/91b9LTeZy3LahnSdSdQKY6yXx4tFZ2rrLpvWuLE
m6Z5S/Beb/XkiO+oemu21R1PBsZvW0M34SMZi2hXojceqiRxTuU8nvUpkmSOAWFb5KRd5tbobaqn
ZpdF6ui6BvBB+L0RziXJ56cyI/HaViCeJ51dA52SFw6d73LwvEMwm5miS7TGtAkuk3Y+mekcxkTr
AVNoAUnOQNkYlWw6osfcRYR1Wy7DHYHg5bDGX2ADpPxcDY5vVnnumtG8yYgrAFvQF1nfPrd58MW2
8ksvjwkXNDYg1kROVxjUCc0TCZn79IVK4Ay7ZTPsGak9IqDwaZTV1VhDdUX2KfZRnrwxwL4UlccW
5bnpPnHskyC9zBXF4WGixtMuxRVX9E2CAjqy5ampOreofdsa4yJ+xlWxS0SAajHlWL78/B2rCBQP
xoKbnMn7rkv7cwokv7hBNOy6saAvFMwmFcnQWGC0eOn0HpTZxbAKZzGxlENtrK3EKuzhUrWsqdmK
RL6VgzxKk2RoXnlJAQNR7BgqSUCudJf1M8pGDl/7OpF5s6/5gMTdLaPqQxC8pqKherRJ36PxYugd
6miS9iZWXb/NUzlslGrLi36Y4XL3qRfdO3KoT5xMNBcuc+MtfdzFnjJhc5A29b8izk/bcBhec7ce
ScWF4pny9XvdzxdzNIdbNfVguMtIX9UdvN95ogOr6iNs04S4YPE56SmxD4AozJGnAF8SzYwleZPq
2lmmywy8fyP86USZJjsbRLnnjVDfoEadzzVw/jz4WLzhIU3HxxwGETeDigCU9S1xh2CfELfZ21F4
HeEWVIs8U8N8bioYDa4G2+q6KSYD3+GBKuvEdJm9QcAZj6ZyyNmsKqTl99sEGgl22ZPKGm4Ygl+l
VcZagIv7pF+vGVE0nvfaJ6RlyV1Nm+/JEtgXfUFiy+3QRJvB/pZiWaYhlfWrln76lpWyIBpeAbsg
LOwv7XRh52V57AuMmcYr6e00kz44eLbnobzXXv6SEWWbnZNytOQamuZ9pHAHDxHKQpbPD2F+Cl2H
9RvUT/c4u9Jg8ZZn5bhwnirP4hmnJURb3wDEmzApazUe+gSLYBIW3nYUS/2+OuvpHnSJf7vxtVVz
xxmg5m7sPiaGlJP4sr3oeiy+yqy0d5iG062XzVf5rNyvQw99OurMsRUxvaKdPmkDcYJ95TDCEyAW
SUc8+CMsLGdjtGw9kVwxiXkkYYOqgj8UWvVpgtm10C3RIIvxhQvFyZ+7b7OHVNRE+TmaUXgq3RKX
drSk23IAzTyU+5I2cbfpL5PO/9K67AZ9eE6B9IctGqiz5Do1ZZCUkV3Wkf2tNfkXAedhjzIAwr7l
zYRBvDhQ6ky1X4y3PBnowJy78BCU8HgMQSaSck1/EsO7PzgtJ2oM5nco1S9TQp7bo66RIfxXXBQd
J00WgNHJ3IOx8uwyCNiBqOZ8SbywrjeeAZ/eAPLYrKYIug5DEqTtopn49PO+NK59IktreZ4Y+kDs
yDfOGrTUNdkJx5LTvuxQlPBqD1sya+lZjjr4BiFqOKjFotlVe7HeedOayw8zbstu0r/ZmGZOib1m
JxZx2KdEyflRz3NFp3BZ3NqZ3gczvp5WX+to5b83G81AnqX33rHUU1Fm5iG1B2L93lNZaxJpYaMw
e6iBAxJ8HJikrOaZh2idU0VuxvA1MB78kbpe9YqRLvQmPpigOptsCkvL5ttoAD2Ewh9xP2tk91l/
TdPgOJSePi0YXd03UfckAdRbvncXev2xQ0p9Uij1W91al07ElCqSa+Go6Mqt0wiafQ27ZY4WfIrj
/jBbKEFUvoWgRLoSRE9gr+3FAHBwEyEdbDSYEcIH2NoMlNMFhHp1UQCChvOxUbl+9JLmIqRYpZT5
tiAmGY4mOMyhMId8SBw4z/UJyIoHbBcArosRDhp+NHIK43XnyGPcrZ9HbOc1WftsxjIOtjxNPfbM
6gIbCvXqNDC5fBiC8NqP+/tIOq+rLhjME3trezom9iFR6ovJiaKKtfo4tXYBOS03xeYTIAL3ATpV
zNASLlGJk0TnlCu77RpB/SaBpVXyoiQ3mgQzQsNAoVl0ojSujuQ9p9l3MeB2XPgVw8R5iaJorHw7
z4qORdifhEl9VjXymCO6cuw69K57BtbBP4qg5SWn5feQzJGH22G5w4l9haSGyEZV7jGali+VcG1+
klHDxoDk3PTjoy9cuVMzG1o3u9d9ye+t7bfIc8+FzX5m5uX7MIyXCeG8gx5pIynNSS6iUyeRVKNT
FjSgdCwLslYTHEYqxvNCUaYQXiZ9i0flzrLHe8xhu8yEu9q5r6r8ZaijJ/TrY935h4H+3MXKL+g8
PfUa+wrq2W6y0nZXYYbfTWjA4GWSw7TK20U7f68y/1nnbFWsDZnbvFRe+42q+nM99kQCqwuT/D/2
zmQ7bt1q21fELBLsp1ViUb0l9/aEyz7HZk+CfXP131NO8kdCLGsF43+QQc5JUBCIjW6/+3mreBFT
bOROnOE0BZUKuvQCLqGGdLVcz878Ze8uzywyEO6c5nvMksJbu7wP9+XrvInbIb01nbeptz+2a3gz
QaFynOEU8K7VZ/25MI3gRd+WWSxk7drf9A5nmy2d7vDo/eZx1iVbW4PfCzgzyea7AOvnDWQ9y7tx
lwmFRRCDw6Dk72poZjM9aFdMbE7Tzu3mgX3dwztwUm9au3+cqaJl/bjzqPCAwPHgrnW0929xsF4P
JgKEIzZSVb6NB6MT8Oi2i7EX9sVisJl0JgkoFpyrcPuyclBLvOpTnld3VBLxCGfdUGQOuyT7IBuA
XHsK63xDllsBP6xw8IFB9CVPQbHMrY3VcDZdUtHyxt/+mu0Mi6nisK/DhhzPOPRreDU14cfR4/DS
jdP11lMeh/4/nmzjcbatD5387K/e7eqFfzGT8nNK+C2lZQ2Ipyw5cBlB2Z8t33FwDaOAhKmoHOeu
2aQdN7K+3FdxXxTmw+LtSGY2imMGD7OKaUHw5f/w8jNkY9o+5mdmYbdnx4BtLD1Pyzn8snJWgjFC
cZlxWzU+UqMP5IBiaZBTdsMzesCZ3zb5TKZ7eNOtFsnk6aZkD8wMki3OzBYAzO0qAQVmed6XeX4T
VvJ+S+HPG8G7cKJKt7c/g2E/WCx77Bl9D0pNfpj276X3rXCNH7t9w2PPAyh0D8uS87L3uG3u5bBP
dy0mJI99W/y9tjlYRPdjbcH+B8QVlc54XOgdMsZ7d8l5wRyvhTNHWy5/UrcHGHeOWvlZFP4P8DiX
ddHcpDkAuRSQTLYkb2RHydQw29ds2tzWMNIZ8ww9EP9Zk1NuTVdW7h/y3fu7AUJCJXN7ZbR49SyV
j+xzGe6qswO7wKK6yy77vv9aBgZW0R6pIIrVXBMcZtALCINsDVW9XBlLSr02R9LdYLHhRYvSp+Fc
zpyVwTFplsgwe+RfywzyJ5M/DRQTUlC5hF3K29IIgsi3WM3xsh7x3l7sKxDEYFv8loq/4H0isy8S
zFAxzNNtaol72XUfZ5j9wBGa5VrW4OuSzf3o1Pt2nMp5RzxafEd19K417DZuxvJbJjhL2kHbxZxM
P8zzBs8/6a7gvFBGbPSfEeFQBkTpGgf4FMciNBo+dUo1l1aK9VbzGnmOT+1rMFHS5X3njeytib/2
hTUFD9SPUgHJEzmla8MbYU53e+rdl46J81phgaTsETlUw+5CBodQiZ4Mo+Uu/YKtvHthDE596QfZ
Ehc8GFLmve6xGWwYMs8tsjdZg3wLV6AOYPsw2DKBuW158smy0vdZB3yM+/F6bm16U7ISk5rngCx6
LIlETlGOAdrHFGhCg4naVNuZbqqEE7zRp48VFY7rIt42gaTYJYySHGFU5S5R2HY/KFF4qHCWTir4
8xuOKbyApKU89YCo73xKe1F4FfDHgw5K9LyNsBDakLLb3H+Xz04WMaS41kBU5AWb8DvLB9r1YUyw
ME+9ObnN23qo8WY3xI0zNc1J1kgRixBcY+5L60qUBSelrqu+IkCqr3iLHrii/ZUaxLZZnDaHuVH6
n1sjuF1gg4aDQIRb/wzYa22kiZh0BZfthvABriAwt1XMX+t8+ZgUzZXheFzdU/t6H9ja9pBacNO+
FTPTfG3EDUdTChFYqy76Gpaq5NXUcG49lxXOt9r3kyXNMNoqXGFslH5XbC01FUt5aiVsfigrgw0j
c58iv29WtVoUj85VHHK3pjSXNxiIYssxm2V2hmJVfh0BtqiOfbCDcyT6WD0SXC+Su22w7UPf7Zhd
Y4jDuU58nJLs+xSW1GZbNxQd4/rEnzFk31KmWuMboJ4GCrdlGWGtcKwwpcyaHjPR3YpcYJE8nSe8
wrAtF2fhWZlQQ09+N2pw/RNTeulZy03aT9QQhttJWsaKgRrZ3haRg2XZ9wVHtVo018AEf8AaiHIy
EmFuX851duN03ysv+QAQ4mFe5iMZhhNVvtd+P4GGqMC5/uJODl8TKnyHqv4OmeK+q7KbavuSggVt
m+3RdgDKbeVno5G3suwuXQ5tXgufIMyv3cB8BGMAJBA6SG9kF42x3Dpt8WCjY5LDBBf8U7cWbwsZ
tLxL7yjh5WdeFXjA5kjMgbEd2GINhycCz05PVTpaJ6S2+S2Zhesl6e4nbPlqVF93yTq/qUT4SFhe
ZB4uJGlSsZz9cDj37fb0acm6M2Kyvcmb/G25ivB+xh3mYzf1ZjS1+8Www1XMgbTbRv+lmhFHJwbr
bmshbzR9xHQUiC5eeFMMxYd5APyxg9G4HrL8ETlxFrkmueGy6e7HWSB/m/Z3e+WHx2WiFGA1Po2N
9SZdk3N1nOB0uTsNDN2OCsNtQypuvTXCgXrZvvooWsCOe8cTRAWlypjCUzmLQ5kij9/S7OdQ9u1V
Yi7hXUPxL085hT2dijK47PPygdootsWAy+50Gtrgo5PuH0TIyjmX9XaT7HgupBnkMDdEwZZ5bAyI
k7klFnksTA45QsLYhZeSXmV7xgXR8d+lzfquyKvPpPb/f/YZIMAvp3Vi6k/P+VcwuL89TT7/+t//
8zE/9P9B3ZgIec0XFB+5Ns/y/8w+e8E/+O9nNQfVZYEwz//mX4/5tvsP14TaZEKCsUPn1//pX8ln
7x/U3PAP8bnwUUiQHfifcs881P8nL2UICs0cZObnZPnT5FrIZuRxV/Kj0c0qaiL2bfuUCW99xbLi
eXbt/zV/LhB82nzhG+WG2BWYb9/BEuKcaKbvuey0P58M828yvc/zEP9pXyleC+u9ZANNvIiE/7A/
SqvGOZcqX5TqILZq3hVtYN+nP//YS3+MkiLkgcErlhQZ64rqDYNtiloBqWxe8PXP7T9PxP7njzn/
kU8SsGA2TFmEmxexmTl3lrU49bvFLEzvdgvglwBr3j0qRrZOvv3zD770BykiHxmYkmdrfnCuQn+9
hvCTUFA+TFke/fkHzp/5N7PLOf/wk78oyPfFHCfbjZZyQCrvbVitQsMZRHbrllkh7qyJ5+Njh/aT
c59ZkeY9oVWgpOjPv//C9KAG9Nnv1+G8uDhW+HFdDV3y1q/rbvpodzwvXo9GFvqPSDhs7+rPP6Zo
p/7z/ZREtfTroXSHzY2mNJ27IzKT2CdHIEu740LUpUgvyBX4xm27pBYWWaJtg+ZgpIH4V4nxy0qS
F8abfOHT8a7SrYbMDD5yCQTPCH370+eO8spgvjRbWKWeNt6yLCw8KLrRtg3+Z5NjHED5qXjFh/il
1pWFCDe+3OMlyo1KG+ClCYDhtjFyeGR//jgvNG8rC1FrLK4EQutG1ejPHy34Hniv7b7eMnfOxj4d
GrBohZQC3wKU25x0kNJC2fckNxPN7itLj8CngKtHwdLTOjwbb563UgbTEbcXeuOjrD3onY0GMKsR
Ny0YrQek79n4sR5H46de+8pSM4AqNZfVxTuytepoS53zO2NeDq8JF8/t/Galsc/f/clKE7YQ7Sex
JTFXj70+Lb0FTqda4K6Ay6K++ZXv8NLPKCFuOy21MNLw43GcxHjZeC2U+R2FxBrJHPmQXqjZShx3
gFITZBoYoGGz+74Ej/6mQS/2/s/f4qU/QgnkBbGqtXAWiYUB6g1vaHB+KVTm7lPpUs7wylC9FHFK
QGdBShmyL4HpVNQdAaEy34SpRTX5n/+IF5o/V/4//eBUrm3Uwu9ePPnwuw/wdJwvCPtlpNe8EtHT
7LfoKDwvniu+AD7udeSceYWavVfiecrtZqvOpCEKtEq+wRasBtU+G47Sev1X4rkMSQ+EK6OPkq3D
BNxyeerpQWguD3o/cJ5cTwLOJ7k3cB31qNbN8o/k3oeHNU+xTtdrXgk0f+tt9C2uH0sbWtflCP4p
PGS8lZt6IXaW1jzt/5pv5+Ri78c4NEjnaqgFL2DF5PSvbZfnmfKbFUkoUbalRWrWwBziLtnA7hWp
7fsPtbHP3nU6JnVJKkNszeeqDuyvE3SsRvMY8ksU+eTLVGua+ICoWQqroJLXmTEkpDX3MuRYF4xL
4YwH/F72+ZiDUqlP5bqTkvAcRJrvZnP0Jr0BtpQA3RLP8IMSXnftGxPpcTwBA7/Scmjj4mIpAerO
I2Az0YWxbcI8jXZcGkijJfteXcrQ9rc36VC3P3kjQhvg7EHj3sPOE82d8Mkif0Z+QqmY1lT9pat8
Mt5BU7iyXUhpSJ8ymaO3hz/kui6d3jpqKZFc9ZCHt7WAgG/Ihdcqy6Eijqqbv/V6r8TxZPUeKQNk
KKlcgy8uu9v9ADJQbxm1zqv3k7HpbGriDMMPY7fiJgPFEsH7YUK3Mrwyy16IsvP1/OkPDHm3uQJ3
0hjOVyKuAqfvze+rtIi4TGTnpGk+QS8VuyfTv2S94+mqN27K+mEvTcUk6r3YCxJsLmQHP4+EocPL
kt4PKOsHiuSym7zejyjEtCJvw2ce1dJrbo4vbJ+/7jBPPoyXhCbVijxpD1M6xnuDbsvrZfHKGvRC
66YS+0CySdJwz4oLkddHAZLqItlaoTepVGINF5E2AByzI90BcWBm1qcmdV47SL7UdWVntjxybnDi
9pgi4RGvd9A0UdVlVqE3b87VTE8nbFZMo7T7bY+NpA6vQKQhpbKD16wcX+q9Es22nF05lrQ+JlAy
FtvH2rnGb0prSprnX30yaaDm7MHs81mNETYR+s75gP7R0ZvwKjCnMI3eXEArxdjIgjgMG+QzrrOf
/tz38wj8Zjs2lXjFZTnbd8tY4sVwf3ATRGvqjKVsUEj4nuZfoISsjblaU1CrHFOG2r8FglZEACJL
vRuyqRyox4aj0LJ7S9ySj7oCj45184Yk4M/j8/uZQzHM829rjXWVQKeb4nSonJscr4M7EAJaXafE
5nnjbNRJWVp4xiBUwGmjd8Vw9OGNZBd6nVeC1k1StGM7Ly+yydfrckzH2ylJqlivdSVkeR81Zmsq
sPij7m14Zy9mUEEFDP4tg/8fn20oM3o+PCAseISHi8yREEhxKV30RVvzysR/6cMqQesWRukE+GpH
5Hasgz1MAjZoOGlOG2X/tWXhiKQIZkbe+EL9vk0d9JpoflYlZksJi8UYvH91HXYMkpGZLKHeZ1Wj
1Q2SCQ+nOQLMYQL1ofVBf2CUaC3NWSbVQOtrEWbgdcmAep4o9PoeKNGaOW6AWaNJ66iWAARUJ0Qi
eo9NIlCiFRl6FeQpjYf7VMfkunpuXt6qdTYQgRKr62iTtd7KOXJHqA4r1bNnpMSotUVRK/s8lOpM
iqa1TRKogHIPS5b/mIrd0hx1JU6HvR9x+FumqC4zB1SA+8WYB6HZuBKnZuL29nYG2KC0aqDH59+G
aR80G1fCtBvCteAkjIOnF2Zo4XABg8jqa7Yung+6bxegWI2QroeTdTeQHnlI/LS61orTc23m01PH
OjmiAW4xxbtF6SeWORRIXxgjQBzNOaOEKnZKYT3JdI43p24gF9nSjeUixr+0+u8rsWrlicCtqWZn
TYbqOixwPB7KYov0WleCdepBiKSbi9IztL9ahXgcHPtRr2k1UoetqDGtGOM8M+5ZHr9swtd7vhO+
EqeAz2vfavwxLpYM/9jMfd+W1KHqdVyJU2S3BhK/6Sw0BBpRFf6tLzpTb7L7SpySvl3ksAZG1FTr
3/lmfRJufaPXbyVKg3xJDfbrLaZZaE+U32XeAclJqrf0+kqczqk7ZaXTj/G5nvmzM7IOUI60W3on
DV8J1KmDkFyBpsabmRLhdvW/Zzk2OHpjowQpdmidP+c9VWIbbKy6PovLy9cyr+dv99+XAziWz5cY
Sg6cXBr1iF3xGN4FQ2rdVZT2fNLquqeEqBjF2I99znTM0OTb9fLZD3K9T3qm5j5dHHenDYskK/F6
dmd4LsH6peqCB71+KzHqLM665DZtGwWim2m7c53hf6q6/XeqFGbo8263S5Kko52OuOUZxtEoEJ7t
pt77gPCUCLUsKf3dEEaE/dabevO/BP1W6S0tnhKiRsY5HXTlFFdZ89imLQWFmd5KfvZif/opHbls
9sqbetTu82W/IMBz9XZQTwlM1ESYN0nudh6YyKBd46ZPtDKfwlPCMqeqBbE6nZaAhGYUvf5HrcmH
B9qz0cC5oZd7yUd0svI7OubHYPf01ilXiUdQvyX+Rt4Yb0MBFWAbRVxMWFnqdVyJSBvTmqbIwzEe
DLL7oikvwyT8rNe2EpHYuQyU/ppG5Oacbg3T+4YRg+bG5ioxycRG12myJWe5d2ZBOBROhP5rFfAv
LLGuEpTBMPuj485G1HnvYHsFvGLrjYkSkVmadVTJbGM8BegrFhuxrNV57/UaV2JyQTyybRhuRVYm
L5eKdHtnF6PmTFHCsp8mE7NTGg8q98Ge5F+AVXvNUVHiEinZhktPOER9bT+4tL1OkNi0BkUVdYEG
AU8EJzzGrIY6vYBK7M5BmKvXuhKd2eDgme1S6tO5OxJts/hQeZneAUuFq6/h5CxlSOQDwByLIx4Z
2BcKTkC53tJyLv5/uobLpXYScjVjnDrym7HMn0g+fNAbFyU8Zwzoes9mXKYpdS+AtObI5oWvd45Q
lVoYnfm8R690fF0fpta8XmcKavV6rkQoJium41MMEQelfVchOIwC3xeaI65E6JT2aCOnGQN3WT06
RoUpcKZ3SHHU+HSNZkvteoih9VCAUVv90XKKn3qDogToRkZhCGoKPufK+5IO6zVmgO+0mla1TmuP
nD8QRh9vVgW+GILwqampsNdrXYnP1l2acEa+E5NC2i+avb33bTiJeo0rmye+30OZWUsft8hfqIic
euPGgGr8Vq95JTwXw2ZVdCa+6Lz9PXCCQxz/Xa9pJTwpjRkyiaV5jOHP21XKK7Ou9eahqm2aE+AM
ReX08U4xRDTDc7gwquYvvX4rwZnvDjCotRxiwKGQULf7Onjt2Hn+039zq1JVTIvBe/As/T6GSQ76
qQcEcNfhzAkNXkzbUa//SpC6ZbM2Zev2cZXbX+F8fjJkqbf5q6yeFRFi5flJT/zPA2WTvXWwsDaL
tTquCphSEN55bws67lif6hnMj2PIj3ptKzGarR1ejFhhxa4AthBRJLE5hwYEXam3SatgLSjUaTAF
FVNyNR7zWrzPO827uFBiFEekjgszTSdb+Dia+RtKs/TSUP+F1Aq2pO7mrY/tpBaxEYjxEahS/k9/
n/81i6OKjYU/m+6MfWWcmDu1w30X246mYAy/6OcHi3pNjHHFeS2mbN88mLN/6pZU83VY1UKNvTNN
TsiQszzeUGZ7g5mBXgypKqhwSSsMftM+9pO0Ofj7dhP2IB/0prmyh4bMEnMVJYjxdn6wgWv05qjX
b1W91OdkJ7zF6GKsKD6BR36ssHTQ6rWqXMKSry5TWfSxx8gcQnThh26rA731UFUjwTzqjKINO/I2
WXfsRfmIyfEHvZ4roWma3LMayqHiFFIKKEEeKqLJNDzNgVG2UEAGqNIg9mOAiYlYQPX82yo3d80v
6jyPoLlwvQStXRfvIVBrjGzv2Uk1s+eqDGkymqB1saUDfALFtGSt3UosYIJwLvXecNTsf8c7VgB7
UcZ2XwRf8dFaLwHvzJd6X1Y8HxzEvyZs5YYvm2ZQfBqe5uIkOTt96rWv7NJbOU04BCUyDkCTdMeZ
8tmfUwj4VG8lUOVMFngvB6CNjPtsGzC1xK2R8XdPWr1X5Uw+5q6BOZsynipPHE0P1Tr+K5qrrypn
Giv0fYPdyBhDP+g11i7Kb+W2giTR671ypl7z3uuXlbEBeNIe8rH+sFaW3o6qqpkq0S6U2U6MO9XK
l9tgDqcFsIrerITT/Ow2PduzDeJtkeDL3f2T2SagOHwoBJoDo6wINquwKzY+a9gk3XDysfh1Dm7S
ep3mDyibNqk+TAfkzMhjtnPV98GHDDsQvRu7Kmjyy1qgYO5l7DvjuzwdHpdyfKc3Y5RoTZNtsSE/
dLHfhF+bdsH2xXFeU+6eR/e/bwVQDZ9/1NE01m3HuysmlsKDh/TlYGyg53W6Tk3l89Z7+DWjpAo8
dudtOriWvIYd8Mpk/0U1/F3XlUjq8hV5XSDaeMZQOjmQLS5YDnwMNI5pHablZS235d1UDxWsfdvw
4jHLOvc9JW5+BwraHfp3oV97lyV5yfayKBsHDmiV8xifrl1gQr5xiq7/sHTCmI4mpP3yW5tlRnf0
OFiKC8vlrT3y5bROF5XFK9nRI0u9Xk2dERSxgJfoYC1XLBtsLV4TPhsoe7eTZRcUoNv+SptLdQbB
pR0mxVTbiX061UKsVEjPtd18XbFYTB5GDKtxSbWo8o+DXYRz3K/8vRdyhJMAzcjFjNyHBHT0Nj+d
LlOrTcNboPiUapndLt6JIFwOs/D6K5kPPcyENgy201JXs3Mx907qRrO/ODxhV9nsUEaPgzbn2TDc
jkGf2z74wLy3bpYmKcKryrZGJ94ZbTg9djlfwbKp78uKu3WMArTwcZftk/0dRh+tr3UKsVRpTV8D
+57l3MZlkE4f+6DDubduMGPRmqCquAbrtBF1ftjGIW95B1cUtxkOu1qHP7w0n89+k5GDbyzbeGtl
Ul+05lLEMNRzvcOlpaprrCa3dsMuZOyltbtG4GGnHTajW3YXeqOjrPhj3S04VYxtTH7g5yKdaxeS
p+bgKMu9nJZ+7ja/jTMTzyv4+bAFcSUpxE+9viur/Qzhxp4hzMTY8e5AvNrOJrUZCEw/tH5ATZou
PnbOTd03cd6vxnegW/ZfvbEUmiuncrivV2fyygkqi+cCC2dbP4jUDvW6riocbSfZuEBVMs68+kfi
lO8SP9eL11D5rBD21rUS9NudkngIq+vEtbS2WCtUvqg7o8iyeDmNkcuuh8QIy0N4hjBpfU7VjrTH
5M4rSVbHqYDZtJbdTwyd3uu1rezgBWXdMOHMNp62SeKvs+aXrT3+b14U/87e43vxfJkBjYcNrvCG
OO1L5xacdUHFyzR+0ep7IJ63vsimssw15aZjWuAzof1EeZ7r3XTwfX7euvRhzu6YtfPWMfZH9Gre
URqLqfWoB0n2eeuLSW20mzegjVo4vp49uyP4mR5KptbYqFqyoWhSZFItk72ZQL42tvmVG/Om9dAM
O/p57/217sDkcl7loWy9SpxkimHJ+npru0pYF3Y1AdxhDSjyGpLTAlVlGutaL5pUQZnVW+u0cguP
ja2xf2Ro2X/sNcbmmgOvbEyusJsiK0oZu54/G1dl2FhHM1kW95XM5AvwACwgno89xaxQE6ugiffK
svv3sgQzdUz8RsiLZWiN95Sz3RtGWBW4A3b4Z6Yhl9FTZrhuq/f1VdnMUDhN6zRWHXMEuvfn/abq
0lfIFuc/4jcHZ1U1k65kXTxcsuJhFdm1VfW4RObtohd0vrJMU77smVPBsXwB/xwAwCngctRZI18z
kH6h+6puzjPtncvW+eSQjFZyU+cp5Xhbt+ERrBfWyqK0m1NPIbBoYtvGg/ewLsXiHIrSmTX3X5XT
7g075wbBD2yTQM29T58oavhLq/OqeK4a620Mp72JcQoZcEe0f+6jq9lxVTuXdrs1DKVfx7PpnCpR
XgsxvHKde+GrqtK52jDwbwWsEsNjHY6l4ZCBWfa3eoOinKbGrOpTa5mbOJn6IJoykYLmzTWPsqpU
bAHWHsylXcc2Tt8gtoOgu878CZauXu+V+eiEa2t7jVnHvttglhIGl6VjbXortSoZ62WTpjDH8Hl2
suV26GsHWn0xP/656+cF+TdLjaobC5dymzGm43lhdzqOPuaQhlFlYpQdeZxuG73DvqohCzZoymDL
2hgvlBFOnzsW5zlkhu3Fn/+OF2anq1zlash63RzmrMaueDeN5ltIdnon/V+mDk/K+IBLjAHQx5aS
X9e9wAIQYuhkNXqfV5WRNUxGo0QVGFl+n7ydN8j9TebqVTNxm32+TVZ5Y+EqDaaXxSZ4lLXtxmPu
BpqDruwkktcFM6kbyIAZrxJtFzzC/s81B0Y87/q0jQ3OhSBwcUXt5JHiw+7LXoUwzPVmjBK0MGKS
RI59Fe+9/523o7vazz7pNa0ca6F1k62mQpCi1TYpDh2+az8Wu9OjYViqoCznHaHBVpphl0FCbmMI
rmrPnfSm+y/XrafTXRTTuvd0Pkkznp0sAXSzxABAa2hUSVno7f7mDry/WctoQd3N0SMci6YpZr1L
qCopC+YlkZw9q9jKvO0iSE3zoaWe761e95Vz7YbZdW0swEJxJ17b68K0zHshpDu90nv7hfVYFZZ5
ji1WDxp7bHiTW7/pLKuZLvNy7oC3D+4kTm7oeMNF51Zre4vJbrDfSh8jiC/Csp3T5In9yneA2R4w
8Z6gK2xGWb7B+3MV4MW7LYdRnyX79zbZ8unUSE6Zx8nF/cGuHedmlsV4jTnhfLKBEtMEDIwMOHPu
7O8zi/qWRzzaPexQ8kAOF1ypHLzn6x4UqIny876QmbFjC+EMeHiLpJ1fOTG9MCa2cjgwk9BPhezK
aFiB3V9kY9djhDH3PGVeYXediFcuFS/sIY6ynKGf7MS58DlKE6vAsLUMb0UusPzQmzvKgtYapds6
5lzGYjV/eKJ7DK30Qa9pZS3j1rnVhreUsb2j562EcyVaPKn/3Ph5mH9zRFBdJacJk+d9WMu4kzBB
rvphrxYY8agrLhaO3OmVF3pVpveaoYrxsM/E5G12y9iQhhc5uM2ddlmlH/78p7zwhVXwWLYlE7dF
u4zn1skujGT/NBZ4Uvy58ZemqXIEwaAjn8p+KmOvmvJ3qLcdkPvp+m0tLOPyzz/xwqf4tWo8WZuR
J6TT7AEZT/OxLE+Tu1qowwxs7+s9EEcU3ZrvPqqILs143Uj6ij+mEQZCN+8TC5HmBmYrgWYAHOGq
3pSxRcJstJfTaFtv/zxCL30EJch8Gy3nmTeLVVDnj1dhNbinNgjJzHvpXJla6gLrTCB9qlt2advL
c98A0wHbj1r39HPY+XqlrZYqpBu2sMvzrS9i33dHYPdtcEgyS/OyogrpZujqqT1ZWZw7gXOSmO5c
BGGu93IhlCcx05NWVflVcmHN+bWZ4LDXenpjrmroNtuEWYzR98W+O1ESdqc6F3ovIqqGbgOElg9h
CQI/Fze+a9zggfvKovDCiqNq6JAV4q/q5fhFFEt3XQzDGBuu/e7Pk/2lxs///MlykGCJMG+2wWS3
0iGSsncOW1g5J73WlSg1w7LHCcrIYx+i+g2q108d7kqajStxmnp+asxiyuNqE9VpCsfm0uwqPSmq
pcrojG3lKlT3eZyDtL+QWXBr+P0Q6Y2LcrpfC7ObBrsNL8CQ5+tJiOWD7MtS8/VMldJlbTh2ldOE
F83ckbtt46Jv9TZXVUq3Zeua1ikHnGqc8kMzNeZxr9xXVt4XJqOqpMObeQQc3hJEA84JqMaO0oMo
rDXmKtVrB9IzzKPMqVqqt2OTSuDgSd+EeoI0yzpvJ08iKaw3ai5KN6TQqt2h31dJf9OuZa5XB4kV
5fP2J69JGr/D96zGdmYtH1EBvDIyv5r4zfFM1dI53k7GqUmz2NoMe74x89qlwCiF5fkeUlIb5264
2wf/bOEdebwnLziblO4MIVN626mbQrOLdmml4lvtu2KOk8DOfb03clV0s7vZgo3KPERN41VH8LQw
JpxEj6NgmcouXIWjvduBO0S5v/YnNxmBCBulZvpYVRDai7D3qhyHyF4wf6b2/j0Fm+srX+33wWKq
qp5p6YDw+NsQbb61H0oTGwO/1Fv98Nt+PtnccvIMu2PU9/psvTFuP80+06tOMkPllGvsOHkklT1F
KXr8ixALwSM2pXoJOzM8H3yfxOGOsDrJZ5ZqX4rvQ22/qzOcSPXWEPG8bcw+LSAw4/nu3o/4f9pm
MEXZUA7Nhd4PKPOxyfMRY+3Mv1j7zGO33IqpOWauZ9l/6f2AsvP0YzntcyInbBoyGdWBs+D/5+i9
76uqTe4Pri3teoqsM4RucTuwAY6vJfa3VNGm9GdnSEYan89mR9XgdIe2EnqSUMtU5qSTTaAZMHeM
RGHJI76RBdZe1XetQVc1m5h0BaZpJ2M0i6w+BAZumt3qmHrnIFWzmSJ8Nh3DHqMWmdehLfv0vvLt
8aNe35Vtx1mktC2vGyMjJNfkYG0Z5ZurOTDK+TDvF6slbz9GAFPFQ1Ov5XfP3H2tM7mpSmCymifl
VjpTlJu9eVilSHAdQkb354H5/TXRVFUwlVV2omzt4OQllYvL5lTn9QkXy6o/Ob1kF/zzz7y0zCtD
lMx24lgFf4QrAuNiFm56bFa8NPVaVxY03Hf8cfRoPcVu7yJADoM35Pa3XuPKYlYWbN7oGftIrnI7
5nVXXAx1orXWYO/+fCkOpWOOtev20VxO86nOAnEAYLxrLTamKkncasy3937pozHbq5M1lB92q3D1
PqkqSNyz2tlbXiMjGWQ+HoprgeVvryfMN1VFYuNv/ugHiYyMGr+kYpcN5lKbHrnJVPWIieNUvVV4
MsrHLjvubl0dA8j1WtufGShn6MnaeHLu0+BUFM3+fjfl+rEwm9dQ8i+EUnD+509OBom9LNaEWDly
e4t6lPMaLwUmcVqzPVAC1bEsnqu3MDw5Bk/ns/FXWzXv9ZpWorTkdppgaeHj+2hjxDTvyGTHbB0+
6zWvxKlVtXa7m314cmXdIEQsVi+79ayqCfRiVdVoySGYODjJEHcyC2szcV2ZepufqcqzAHF14yZo
unY4rJ4T/42eMtZUtVn4M+RJ5mPjuZ/RR+ViOUcnCxa96aJqswqzysZ9a50LKFyXTS8xRdSjCZqq
MMt0Uc/Yde1ceAh+CswenSZ/1JoqvhKgLhihrLcb50LgyGrFjqyou86Wevqg174Soo3ES6+asBfE
aWwFoe4MzvW5VO81nuD5OPffN11TFS7lRimdYEm8Uy2N4XLEAby+H3wzTSPqVP3kKq33JcOZFDPe
V76z5fxydvrdjyrh628iaeaiw9h8WJdmPVpVjrFtVJZEXXXKkrWsDl1b4yBzaOyOvX0ttr7xr9pK
elmNB11aYPhe7eW8XWXJZiTfbHtBGNeYaKuxciy2fVkOHHLk/3H2bcttI9mWv9LR7+iTSCBvEac7
YgCQIimJlC1ZsvWCsCwZdyCRmUAC+PpZrNMzc9rRdWqiourFlgmBZCJz77XXZbxreCj1PQJnfciP
C7LexiYxW1sEVUIi5NQh1s4JjUJo4PjqEPs5DsV3bcpuCpO4EVV3jLYGds/ZioZeFNk6zt4g6TKq
l0dYyPm5Qj4vUndg871Wi+2TUE0Bj5EGDGv45oDUPQ7r+w6YpesS6AraCTdoxdB/0bRD7ViLWv7s
dIe/NtMYzxkH7zxCVi3SXxFS6ml1s63TgtSlhkS2/44AcSKmZDHo3X3CJC/Kb30VN+pHV0zI3oGQ
EyHiSOs1Vb1+vbLRDnrr1gVpyLAuTD2CQ8MmExBO5rsNoxS6C2i+2DSXWGkqnblfEbFL542R21DO
XO0rNm0dlFvjsB6QEtCnguuZ39dkqmRGqshHaSn4iCpMdjKTHQxwk2Us+NiDYVkPZZE5hRZLIMZ7
XhBy6szYG5FIygV0I3N1k8cCZSP2Et5NJ3xbQ4nMVonKLlFh0HbZ1PX0dXQdcubXbRE/pmpbo702
A2vOm4EB53M5UiHOkcuj6G7Lke9eZO0GjUq8V34K4YiwcTG191BoSHxfuqo0bq4gmyqmPYGrMaqx
jgxbc1h5tPi3UXbVUKTDfM3HFRA7qqdwEUi0Tds+RpJYIYOrDWQ7tYhyh4plA00RDjpimqfdiu9y
GI6UAUijR970skyQx672vCkRt80X3xk0sGtg52tlOdtbMtlm5w32qDMfiql+WhZa9BLLYaCI34uY
XdKhKGMKl9hybTOgEKX8Jl3UD7dq2QDTlIxMi0EgqAOYnyjJBEUF5VwURSlS4KL6U9hIw/cwWGmW
2576EKg2cfBW2zBmRgA91FVktdyBsshhskba6Y22ATQzZhaxfhSsC2VW5pbVb0AqZIuHpouHObM1
G+y5mUjBn0DPGrt9vSIBNFMDGdhpYwFt7sLSN9t71bfDFGexCYb4POKhLXe9Lld61F1Yjy9l0ElC
sb01BWeJ6GKlz8S5JnyL6zyXa5IXqituvJ9ndiKmioevtecrS+F5T6BGL3wUKlg7M97+yJ0vEGja
jI18YxEf9QvU5Uj+xXQJZxf47sN6DyGDlXjxEMQ/htrM27Gjel2fmo2EYapLPEk/6hjL/FA0dDs7
5EHvCR1lfZFmEnxHZKXLz2NTLtuDB9GdBpgQwzdAZlcnYn603vX9zwaTm/K25mO03gwIrM5vRqpC
czuNCkm6dRzF9JvkNFbvoW/yMyTkwQljpO0HKP5dUntWZAUMghCjWm3Sn5AhMW8HmAdFX1tVxSrT
LbSIn8Ratv05LPIqPPqhQhB9MJb1clBIWuY3gi8NeSE8b/LP5agKnerVBfBErImyEBN03M6nebPM
3FuyOXKMNNftFwR35MNlYkqUe1I2A3Knl3rG3umZRIIsGM6huR/VzH+08ATo0xwojb+UCzHYSsph
8TvOBmeKjGBaNd82NQyO93kxacgMAjEjoFZaFR87rTVPXB4Y/laWCvGkRW8bVyeyD3OC7KE4Wo5I
BrUuc56SIHO2p2HSt5vX3yKncAcZI0UIO8MFd1EFBZIu6yWw/a6/WvIkMLTbmjPCNMt4x7Txr5Ss
niPxrOjhy4koCH6Pcqn4yPEIi7RuS9qlvPNseFnHiCE8GnUDLM+SqNm26ugddKxPK/LpTJ6UoxML
9vtN+2FIaodj2idAvGf7owmdKz7PSKy+RQ6HwanQwLJGfW5xqeu3qd1kdkxxjDt3vacdSyDR7NlN
q0IkqM5zEbVrUoRObrd+sQWAxgXxUupA8hWFIuRsZXm0SD8LkB9cVcEjZ42hWYn42iCzZA5VJtZt
q58N2aL6MLvNq5upG4I8Gz3N17sI8XMPJLR19Qiwl64Nsklbp/awji/cSTVoY84roAi5j5sKh57L
czaC1RyXC5LYSd2kw2YQBx5rIwLIC4zNKw8J3WbDz440HTQTfezcQ7UQQQ8D5sb1eYDdXTUm8xoj
RQfm4snojQqPYaSsuzA7Bv13Wi2yveNtZLHQ+rJry3dEPG9YDh182+xuKGQ17/HOlnrHuia2X3gz
l/nJFlUdHaF15e39ZCiCt3bYk1qeIS8pyj82+CXD2NyWNZK1h6oowOSFHAULRcJM6VTWbtUHXXcR
GLIUjFmysxrRh8ns1p4+9oGSSMpu1bOkDTA22KSz/CkOyzb4CTL845X0eoCVCl33bjXiEfTP5edg
R+KzMMABmM513/zUUHk9dxBKsAPH9hwmsxqb9RD6/qUxcZ3BDrn6jK4GHkkbCRBIiITlTqRqoVj6
HUFgw3nWCHTXFsXaQ0MxNtwXLqCZr6uMwtXzExf97O/bja5xVlW1ZY+dGmWwL4dAp+Uy0ARpEgTL
oPNtSia22VdTU7RlsoaRSurQC97XDrrPhzKGm2IGmlN+6/EXSKxui6xC7QRsgTbRktWxWb82xhQu
7SDxWe9gCRh9Lw1yneOa35ddQ44zIpSjG+hsdXQcwcA6KCHjxy3sYAZTKjz1TyTEs5goGsxYDy1L
KcW5T1Rd9Rl2HTueEVArd7NUfTqR/E7XQfcFnr3zRUzY4jPWdlFWjcOPjZRjsnZ59Ypslfou9ivc
zr0FCn1ouFmRF+zcMqwZMSxyL2NYQD6KQmtjsC9Enu4Ir74G6yAZfBA/UWTF0KzyOux/yDnCfh9A
w3SrawtuNuKXVXGrIrfMP8F7cVWiMGXdMhLQmd1K4bblXfSd3xezA3U5KWHQf5Gj42U6LkGpP5Ut
NsPXaOhyxNQHOkJycrNOcFTJi7gdksYIXZw2GjqTgQvkphtveXfvOxSDP3snHiK3dWHW12HR4aMq
IXpvVTDmD1TrfNmDGNn3n8FZc/Xj7DW/K0mVzzfduK7rWcBfQWdmwWD+GMMqZ066iXqaRMs4ll8n
BEKT16qM5ksd0fFBG7OViYcFu52B+24L/zGE1Rg+OmQkBl8jjMKCl5hjJ4Vtk3MMKtq45WxNRWVm
mhYaCbSnstpMOo6TwHSKT1Oeio3Ne+mmur5Bc7Lpew9OzIPCYStMMvsOFKiCnanqeuSKI8TQ5KDl
Yf+ekqCectCPyymlZhO7havquCKEO/f9tw6JYolYKn/04NHVQ/8CNt6artEQp7SMGw5zE4+4BDOo
FscXJFeyzglM2qY1K9pYo7K3GlGAswrvqt4Fa1aakhyYB/92zTEUjXvudiF0v2nbmjGpIgZrB8P7
L6h6X3nDLlOIYIbQ4RGN1ysTu6ML6k/+tajU/RypdBhDPBlhSG7KBuHP6VbXAOwDEj+GnR+PyBhr
TBLWbXTTxFqlE6R+D5a08hTUojcpKYYz+gw339BWMD7jOyPdeNblWEK+HsIKdq9V3Q73Uad9gLMC
Hgi3ihdRVg+jW/YsRCb3JeyJgaEzBvfqKZa9L/dzi+ilh5GW0VdpERuU2TgHtiSrwPHz2utc7Imp
Pb1goBn1n63j24XFbRve6HYYgiVBWD3O4hg7LqQF4EDKmznU6E22vlC3ObZMvaQyjouHFcyqIF04
nt7PdvMjBPfQVVOfwiYzb1KhwkpfGgsMEx9e0Y67aIVuu91DixvuZB71fWZITnUaVmUb3seTviYF
c3striWou2WRKjkzmnXTSMIJF4FmvO+c2NWyhTVXsnWQCD5pSHmj58Ly4c70E8r6tCzqIA1rWA9i
6cplToTn2CToBPeLQ8G9RlEpFoJesHCY5MInwHhkLEVx4I4VboZ8mgY8mCllCAZv1nLqb5oF58k3
Royf91Q0bYgMHANzvTCuIpmtoi1/qJkViY3CDWno0/K17/MSsd6G5bU9T2DRYcczKOmrU1Rpj9l/
vl7keg3e3cwW3VopG7KTSE5aUL6h1M3MFkfs2bdzUBwb3jP3NLV5OH/uzRSmGIeM9HVtcwSws6UK
Mt2UX9QyIYJdBx9rA7nSgLlsYpa6PJROw3olhq4fxV6UbptTOhFoyEfQfptHZwiCvBvqb5ZhUjvf
iei2iZR6aVFQpctavxUwsr6EgLQeypDyAjEF7pH5+TQMOBlO0hfre6jr8HnsmSwPtCohL9hqu6n7
MaDmgXj4D8P+nt3DORQh9nyFz8lEthuULeNzAcjJPMyBBsHcLSKdAlAu8oA9S9nbZB3kPSY/8BhA
DG5kEkuKW2xx83E1kn7B7l7sGlrzJum6xYF7g7ATynyQFh4JEFmDRwefz+SxZ+TVoZpEscPCQGAY
L9bTxuW7lIX7FNM4PnHSYMFFrUkrwj+1zHRfwq1dLpLr+lNBtAWRamqbZkwWUilvkwL927pfkYe4
HvhMi2ceLvrk6lWqrO5HnnbbtC373tTstIIoG3/xgUQ+eusjBA1Q14vgkHdi9m2S41mRMH5YS/Je
uXx1XxjjfE3mqlskyMnh7NesujpcHNt12WAEJE24amRFj6PFKluqaKizgs9hcJrDGDprKPY9OZky
zNXZBot1+xnOFeR54y3lqVrj2d1OsWbFK3qxbkRoBg3oQVe6iu/qZW6RKFz0M7bWUBv5HE2tJpcx
miK9gzXI2sNkw/LyOASzar8FeDIRwsbWilUZsXXpkolVaK6Um0SVmhZVt0/yKIiiNlnZOlU/Fsmi
8W5ehnl7Q8yaR4FfOslwerd4kJlOami96h18oXJ6Y2Rb1Z+WEGjWbujjqNs7gY0vQ49eiON4pTzv
RtHR6AI9VM1uwQiPwixUC1PHEIq35WeFU7S7TNZJTdJVFXN5sqONCE9gYiNR/201bddPAHsEBa4D
cvB2a21rsROVvUANpTs8+o8N4Bf/rWGNOsYDKBqR7bz4FtqoCV47TGkB/CwDQ6wnxiplitWByj/J
p7lBAoyZlmzuCiNfOFwq3LP0JZFfrR0VrTMmxgDFSt6zYH7kfquXIgkoFRGqnNx0qcqjlp7tJpf1
ZwwDi/bdVBAi7mSNbMzPa1suChYabDAPSC1nzbLrZ/gV36gqoMMDx/OJPZhE5logIB5JAP4uezhG
HOqIlP4QNWVDuizezGKGpOWcFwg2GNBRo32px3RFkYrCGnWP859qhxLR36imaMxza4Nh3g914NTR
WjUxfGOb8iYbabvMr41iMBTgZaPsq/PNOO91QbogVc0U3lZjkfN0xDTd3a11HRf4SkQFAarF3Cg1
eh7RYY0cFkbP0xYrCe+JMb8bCjre+HyRn8eIrs4mjm2bvqxt2yYGAbQJ9HzFFCExT9bDfvUS5UuB
zN7puEUWkEOpJpFY51E/J25y3n4SoRflzxlhPXK3NYSUGfew8xqSwiI15bDxjr2tiH6s6iQaApWf
EDAe8zi17VYHaK5WEtwsG1bwjaAsFCeHk6X+rraqzNYexieXgVqzq4Jxm8DpCfLgiGYtcikBMo5d
UboxT2EYFn2JZgdG5ezLQh9VeT2e8Gm5EH7Fw1ClOAN198wwlCL7uix7l+mAVX43L5DmAMYIII3c
RBlWZ1l7AgioWpszlA3Tsc0r3uOJzKfTQADd3StaOHpEvd2+yroc/LlvvD25UfRtmcl1XVLGsHEA
XCzyVxi5oBkpOuymVW2ae+eIgjgCzjr+2ApZpnpbkbQDPRM5VMJE7f3oItvem3yyt5PWQ/2dmkU2
u0E25gkwSrTrgghVGO6Hy+O6idik7RL7ZwZ7nQ8DK3iSlDCUqbCIUegkrRfdPkK0+ZSO6FWHVIJY
MyPsUS6YV2DftChHzZK2EzCQFMZOakmh4VqLJCyxeMe1oW2qQf2CLAKOOfR+UL0DYOiCTXUn4WdW
fl38PG53W4zD7guMawZ61/FqqmzqollXt4MEMQymgMuSEV4PE/LJ4wtFKGc2D2KpYcmRIw+6R1Eh
PoVlBDgmt+jzE44wx9NW58ECwuzYblmDITqqhNxBFvcj7xE2c6QNIMQkh+2J/BgcYDUcZWhcEDa5
EDCeNoft7T6QanCPGLdRc+dhNYC61yME9RxPcIBKpTTaXzpMQ9/iDZ3ta18wV76UQwG1XOO0bkEE
7OKnjip0N4gERhPQICQFGBDCILH3zfqlrIB6AGO2+8ZOa5hgj1jyKtmARbOsEbws29vVCwAnCQRm
4auxuo/SAdDKfFl1sflPRI+B+OrzsZ8u01yp6iRLhZZm1015Ux3nolzCEvstZT8bj5r2tVkL3827
TWnYZDfDuH3B5KAD4WgGxNQtyYIj3hyW2no82XR8plEZ7THkCW/hf4CDRDJ4nCe955P4gufBtztV
uhJNiwz75c7LqW+++Q5oTIIedorvw4Dy/kPXSjVZM+SGPgV06+bzSmQ9n/MBEW+fJCBV+huQNJ21
jaL+J+utEoclLFqSxjGcsu9wkBU4rIuFUZ/lXCxSpwjJAu833UJw1R5n2BqRE4dFE7nFwhLNaeJR
rJHZR5b+XmkArAnXkYfRuS7NB2FRVZ7plveg/+Wk6Q9wnA/oAwSPgg8p4ps2j8FNv+o9ghe92YMV
pLsU4xA2vfW+swGSDTcnj0ELCOQrabsRDQRH5ZiFRukavQvq2e48AfhrUggjnJ0SuPmE9JZwylC1
Mxf0hwoEifnN01VZvCueuxtfVNJnhmnd7NookmNGESXjmmQ03VruUUi16AhiOJuBNdlec70QczZk
dVmp5ZQ7zBpTSJAKxTKYHBALQ/S8wyAaM8yhOPF5iTZszU7HB+yTA8bsI46wBABq2CRQem51Nnb9
1O7jZQrHD1Gxpg1QIoWxixBUCxucn7rpWgixGoy2nE3nDsdhnAatUTecarouxyaUkXyeDCJY7q5r
btF441Vcx2kdLtFwYaJql5cA70YFSYlmb5j2Vxtq1Pez3Ob4PF1bk9s8GJoFZwyIrltSr3lRXNYu
tKjJzBRxMmOmBJxJpBiSMO8SYjvV/6hWbNngQa2iIx/GzcG4n0LBUBfiMUfvj5iZwZysGiZ5YWU9
FzgRZb29NyXGCK917YdmHxdxH6APHnXUI0SZm+pTjKoGRwNVImZ7ja19/Ch1zLxMXKhgs+xFPMmn
EJhahdwWAPfuTcGHtXnWwTQED0OBSc2nWdWjhaZ+lS1NxTzCkBh6N23aY9lhYIVFEutobwTqO75D
AOI03kK6VzCfbhj+DB3s1YyoREYYd/LWa4yA7lBESH7XTHFsH/u2bsxJFJEfjsGEkPPXiBC057xf
ONQ4QxdMSSuoD+4GAnudT8Fkp+prsCFQMFUoAPrdOnXSnCvroFDpGBHz09aC/pVKYjGdqaK2h3uL
KQL3Q3Kr86cI2FBKewQT1PN2CjbkbpssgmVge/S6iNYEZUa9paFY3HRYh15FBwN43N+0Dd/Ic1g6
xk5VgxFeqkmHyf0OQmBi0Nv1QOiB29uFBfvRUDqlEe/qIMEzd8+1vUJRPYOBw56E4ESP+yoIMajh
PWYza9IiG00m67holplSsPjglkltBx0vAenhxUb9pJImKhByhuYrrO9YaKx9ZhZ26B+iiKfujgDU
FvuWlZN69B4zlawtAO9BVgje50PV9y2/zYu2bx69xAdzu1LZ2BOZkIUDoALUckSRrxt7qCfRFael
Nqr5gnoWKBIQQ75WIxAF2QFqjmGuVpF0wsOsgxTuFHzVGQZ4Qqp9A9bt1XtYfIM5ILFhqhS8Jbtd
hxmOnY6i8wYfrBO1Ng+LwYeGYSdWAtLIqVDrY4SPHaooxcpm+4KxB4CtGU/yXm2buEOvwINbGuRA
EBNOYDtHr/M3SW9Izbm+aWoxsrutHSCZDuk6uG++mhSgu2aCucXeIWF6LZPQA4PFcJKCLUVGK2e4
25nOvnZzLOnDAIcQS/dXj9YQrdvCkMouzabmOlWd9022duYaBecsPzOTx/0xhgTXH8ZeT1FWzKvu
76iFBUyy5A0Jj/GmWXQX2DAM9hgruiprZaFQV+vRaiBjUVdF3xeB4PfbfCvq5TMA5dgBKS9zs71H
PYuKN90MpD2SCKrBI6n8Ot5D6G/cUwsX6fLL0LN4uQvjwK4/15HV+q6ap07stolJYB8K4+kEM7oJ
45DKWvDzRhffT6SzPnUrsj6PBrdQZ9NGaZOCzs4x5o7jKwlxlnsF/ue5nRHm+4X4prD3xm1hfxJI
qkNFAMQ7hzxBuRVh7lbE9RtAkwDIE5OBtkAHUYKltsc673aYIzUAGrCFXvsYf61EVGDmKF2DIDR4
TORooHDQ7PrZKY02vUgA2qqLFXMbwCGgEtX7dD0Z38UEnA3yb1Ycx0GhCCHY6drHyBjqpjQugNyb
ZGpjeDD4CNFOAlAoySLKAhBiomLMz7QUzu+xf8K9cG77av5w9aKXu2ETHXtBFcDjJanHejqtwCKX
Fyk6PV9wXBfRwaJOSTr4sIwJ4nuKJesjYPM4bDFyfEBVrMTJltAGnDHV6CBRR2DBhtZ9bNCVM0RN
xsx9n6ZglAmkQNQDztQNAAszlp9BbAiLbJ4Ro/y5BhcRByJSMeC2qGaZq2ehiQIdtyeYQAHhys04
uKSCQi9OBonJf5RiWm2mDzTKBeAwNKTEfUc3tlVBwh24D3XCsL26LSnaAfqMBLby2hf7BUJLxPn0
S8zLb9BEA5ROJo/YmfGmQ69R1akf4fjtT2iEFxZmJipBvsj+HMflF7oVX+O+G3rb7oj6WsdPfP5T
PGDyq+MMa6N5sejNd1H1WaLnqdifk56QX/1mBri9qbwSYo9TiqBVVTO5t9gs/yhS/nesmMivnjNo
uKkDkwt1d4CHYCyHyt12PhjgoWbBagEcNtew0xdqpA+LBUCUIgY3IClQWfQc//PX8ptQ59/QdH71
/xD1GvF5LeJ9J1WJVlj1qwfKg/8+1tDx5xhnI/6mj8Oe31S6fqq36imc2ogdcltNJaqJotwh+Ox9
maNS08QJbJp/cHdX9cK/ublfrXOKBQhgFRixH5BR2mYV1AH3oASOKYo5zBMxC5R/4B/wOxQpfr2D
/8aSNKNdbRxFfA+Z/yge3TrkU6YLFMHQaqNPBD5fBi1K1mXt/0CTfGV3/bs39wurrAbrC0cNZXsu
kbThYCazG4G3/cEb+r2r/8Ip08jps6JUDHyQ7q0x4bOXOv8DEvjvXfsX0idq+LHTRc72GMKhmzDr
scKC+JMX/4U35sLQ9cPE2R443A50TIC/IdCX/3m5/96d/7IL5QsmLExVfF+QwOLAn3OgAigN/tzV
f2Fn00ZH4Pzgc0EfCcddp5AduQ2P//PFf2eF/mo4xA3GSHqpsVxKoei77avOp4SvFGlBknY60RM4
1geoRZj+U6F75FfzoVIWXsCJhe0Rcspe4tHYcx0CO/rtDf3HvwRZ2H/8J/78Y9CrqYrS/fLHfzwN
Hf7/z+tr/u+/+ddX/OPmYzh/7z7sr//oX16D6/7z92bf3fd/+cMOZbFbP00fZv38YafW/Xb94mO4
/sv/3x/+5eO3qzyt+uPvf/0BTNddrwYPuf6v//zR8f3vf716Ef3Hf7/8P392vf+//zXFNcz39i//
66epfnzv//L5Q09vbfXj1yt8fLfu73+l4m8xAruhtAhDTsPfFBf+4/qTMP5bHEJqrqiEkD4kV1OD
HsGhJX4U/o0QgkoaJToTsSBYRHaYrj+if6OUKhiJspghcvvKZf8/d/rwX7vSf303+GD++ee/9FP3
MGAoavHq+LfQjv+3fQmKG0AvGzPFCEel+Wvo42RRjV/dgKqhg6Vx4jyDJfXBaaAXATiSh9iQV24j
fUO0ml7jDY3/CJbIRQPDegnFvFwMUiq6pAlEv4eBiHpu4uoNgKuBYl3PNuNzdWU4iTDrcl+B/2MI
+0AW9HoCYw30j+sVl7FaMnSWb0D3QozVXYlKS8jhpQSChCly3CMoaQKxvmDa3Y3weP4ce8PA915R
LclB49V1UANzMPVl0Bv/kpfl+rzMtUjdZN8BM+CKllFQclgtDtrN0b3nZZRWIV5LYKO/U3nb37e9
zWzeugtmXs0FrMr3unbiLNpuycB5ocdaE3KIWvveFXnwUmF+eRkcSCB1KIaXYJnEuWRFfzOVwXzs
MH84owi2P6ugepu7oDxeXxl4XJE0EXsKJv8+mnyFAY1q7wqJW/Yev3xZAvZzDCpxqNDDHuRWv4kC
H+AmouZi5IYS8re3gWEGP2BYPLz8dpdy9c0FDDhx9qt+9xVe1Ww2K6CFyio7WWTtMn7oUZ1m6LTZ
T8CSwwuy7gzgZeodRuQdRuq2bC5M5eWRhuWSoRzA1yMA8kHzDRqGwZsgASryxMKjByr2uPkSEXzM
dVeSPXez31cA6c7F9cYdxf2usN7eTcBtLz6GqUYyYMWdN07xTgLcPkO5fDtNljTpytuGJZBsksNc
tph6hHgBmB/CZxGmr+/g34qDbyLYK3AWAHX77cu7+ismZhAwgcGHW5eSH7YFmHSi15z9rEULk6sW
vzHy752p38DpoCkFCH+8fqx95MQBBnPNpYciNYvG7m0r0MnPwMMzED34TylX85PB3usYDfhC2rUU
mLPY92jJ+TlmzXqGl3z8SgeKT1HO58Yx/9CvxKezRT+Bf/oMqOQhROLxnAKaoUek+gbwNPVj+2hA
T9vViNK4BNXY3IYuh+vA7BUm5lMon0kTGoDMhlyYW+UOCKa8w2yO7Ap+9QNTwGP2oeABYs49O48d
8uyhPslvOcj0902vukzQyXyrmsWnaJWqo8JsCNOAaM7QWS3A5awo3uH5yA696Jc8Y3TID9eAg/eI
YMadoI5CSWgmNwAZMOhzhs3eo0HXqRyk+wD7sQXepIoaLbjaUjBH20RIaS8eC14OooYvwxLqpIOT
/40AzeMTKFfRi56k/1yDUbwzIGVdeQZr+b2Y8SBsmKDfIucyPBTgAH5eC1GfseqnF1MG4Q6tzzin
DQjJ2TCS4mw5jPvBLCH7sAO3jdvBAkuE8G83gDZzDtYx/6wGUWJpOfUwkarJxrphwELAmGpWtZ2B
NYCTm9Moi5vZpcBLMFDEtlGmxsBYtXBqPpSEeKju+0LeVNFW7+A0zM8OQ8kL6XP/iLyJcj/KCZ4C
TBQnGNW3NeZAC7/3UxO9dfi1+3Vp2RHkvv/N3Hktx42kbfqGFhPw5hRA+SoWvdEJQhQl2MyEd1e/
T8X8ETuj6Z6Ov4/2qKMlkQRRQOaXr/2BLrV7NFgqp3AZZ+dY4QbbBDK4c3NLi2UKqGY03TP5MNa0
mUrZbizSRDZWUjdcoWy31sgrYWEbZJYl7kiDCI8G5EzHUbNfVRMoPH2GcVe4Kn8p9aQ9mlKzP7uu
tlHbmnofaq6eGaHAC38UnYknKkh962DUxkunu/lbgHrlbajdo7U6NnTFlD17BBVvXA0CJLC0JkYe
tuzzdVpo9pFZf7Rll7w6yNvwuffLPkHffD+42bBvqdFRNypkBQUoeyw6dXnqjUK7uAASj3q5BmTj
QgxGrT7QqOFOxu2srq1bRqE8j2o/r74QTYG2ot3MtHlvZYYXI47Kn4YuD/aDVi86dQDK69l+imSr
zxxdzKx130hANg9Mohh6aa3bt3PmbbpBb++4/0M42F0VRJUortmSy60PqPGSTs0auuRnHDOlp/dp
OmsRMKAPYG7PH7Pl5adsTRzeakQVXZnqoUNkPpkGJhYJs5lCDvtlqCsT2Xzqpd/XweR3arHO5mbT
x/qqvZdrAvEEKavxqsyqPK7+Ki6rg3LPBIk8DMCpcUvzSthKFLYc48Zg0wjIYArZ92C4vN5JP/4Y
7eEChDCHquf39TXnVM2zHQddNR6YKIN9nVRzzyvqqFMlhLVBRdVeygbHVGjkpOyiZLWMEyxzC7qY
CZ1l3eSBosvhMdPr7KZ+nBDbzwi0goRGEn1039pRFxtt8qcf2pL6zAD1czfK/NAqqku7OlhfdSvw
T8uc6rdXwrrzshQgqbYX89gbsoEjSRGXQqJpzkOed8veWTXnMBu5PCeLWveW440bUvAr3BWujAct
8TbmalR3iRRp6CM23AkuBEuvz9qqK14IBGwH1O/Hbm0sGIgkuJoOyCvGBi2sbzsV+11xQF9WPKB9
eayGYbkD9Q5O1FuUXwPi2VAlDrCuks9IoVifb3qn2jLFz9RY5MWl6jTslpqnuLDVth1WdS+q7kmk
Sx6EykV8Jcpk+mlBcAUhbD7hniz4HVXOwjz50tUedOEWSciT6h1dfiAs9Nhcg7rUvwrf9U6d7Wev
pjt/aJxfT/pCAliY2IPcBk4uHm7iifOSsqi5qkHVmqw3/iZXj5Zu2mlEiwPN0XWeXHvVPMy2buzM
Orvort085EDffIHG09725t7h+28dTdwP2izjfJTjk5w6EZeFNu2STFzrzHktF2++1/RkjOE3ULGg
oo2ywAvtW54R5qwL7yr0O/0FYefbx8lDR444XFy9trnv8LFilzWfs0LGrlg/mWCXOJnzbKsC51uQ
GDymvW8BxOvarcMDkK1aAnRAQIK5Z2zbNkg3tGPpR7FoTsiYpkV60HevyZR5J1YauTFwEGyxKJDh
Upfj54rg5BuqdcUZ08/b6+oY80ETiX3tJNyCZ8/BY14HAW1b0xAGQbb+aoP22E76+GQ4XXJtzFy7
c6Q/buzGTLdIupdYNOxzN8nArmh8RYN20+6xICCr1Sprk03Wgn/CxdoyDfYPK/flpsq8pdlQyu6E
Vd+9uGxuF1HMYIrJYmgH2xyWOpRKg15E2e0gaEeHRl20/uLPwv2xGHO1lQy+keN12aYLXNSOsO1k
8vfQD743Q5fP/dYffQ+EX4mYXvIj0AA2EvhidbSc/pKtOHxGor43nas7R5youIGUuFR2cOP3qDIO
xk6SDM46gfXVfSHl/61owTVXw2w2PdmJB1f05JaTmBjm2SLwyqCKQO/YRtRyJqGrTQ9zo4othqwb
kWxjCUu9MsbHINBOOeteSW3ZrraAbFt6O/Jly4uWjfkJlVoWNvY07H1o9F29FPlOsxv9a8lKd1d0
6Mz1zlqQHDtJTJjcenLMar2HBfguy6b5kbpCRJSWfOuQbYS2TR7jyryys4LZPqvFZhoe/bvaya7a
yuyGB2+C4JH606IbV4S92U360ERqWPwdG0Pfhotnjpsx0LofmHPsj4rd7UeCvudADRNPl9JX4yDl
5Btb1PyIbZxSsy59mWBIMxzHN2MaPKZT4KuW1MnKuueNrQ/GajsXv24RRzVGn7/rXleeHT1Td8mY
9Em0LNQljr3WfM9JkI1rkwIsCBN1P0A7RBhLiouopvXk43hAe1znbkw1zqrCYTSaR8du5YMINO3D
sLJWj+Dqkh1tsqPasKt4ZWSbcrkf00Z7HHhFETYrK/l0bkZNZsLu1YGKThmR1uVAZrD9wpnYueaU
XG+TwmluefVFFfYFNRlhUfv+/RTU+t7TdKqBW9nDMaJ49ELLpbc67ORNgCO8+hM+yvtio1gPTj6O
wGBY3e5Rz627XvHkZYY/0HMyea/TXEwbJ8umW4uPMi5pUImDTILiPqfTTNwwbn2Oct8qLlnpQO63
CHe8bj1moiFqpUO8HnqFmcUzR6VHzehjg9LPrTvYfpjV4ntZ1Gksum48+bPMN16GhBgF8hSmY56E
S+q8z12+RJNmvAgXI5v0xq+WP9qkQmdmVAuLNPv0GXGDvZnxRF3FWnfo0PzvfV2sm6YdKTGi//qM
MqY6j2n/vRyEwSc9aNt5ZBpP4UdY75bsa+ztW9PT+OitdCSUDWeYXn+FomgjcyqP6eCi8xkEKt6s
0baBuJknR+eCNCK/2OY6fSKJL++qbLF/GagpHqY0zc/oyvJ4kB5D2ZKnm9nSxZ7x58GTy7fFKNrQ
ysf0MvO+xmsxTJsFD8LRM5z0KJte25T4mOJ8aM6zICATr0IXtynUS61l611NeuN+8UbjNXG0NnS9
xY0KTUp6h/rzWC5frJ0ISyQ+ReHZW9VmJTyA2FZa8Iqe7bmclyfROwj53K6Minx5lkqi5e/0EL/D
yyyQDnR5YX/UU7aelChQyS+JfNHmJgmRxb2uw/iRiFXeD7j5OAcaSWTyKlzqumA3H77y2lEbWJfP
WSi00wOOooEqKZgnl7YqUVRY8Nb2RdeUOBf8bgcSNNJtsxZPQAwHL8O4SaRm+Y7wEKvHjETaKi08
Pu3nkuufZFHPYa5Zz+3MLhkk6EmYbI+FoIJwdspvWkm6eW84T8mk/Zolz+CqrkqfP9SEXA634L1w
1ArS3y1n2hm0Iyx6sl1dK0ZAXcc3syP0WrKEWDbe0H6ywGjreULSFpZj6bHcNMUGo5d5oTNp3DSr
rY5lyjTZ67Vz1EofwALT8s5PCxrANNzo+s3oUMwJdJ2+bGoXidmKtQ19xnC2nFH9mJW3lBCqiBkK
x1jjgE0Oi+c8P2up558QQwTfkHd08eg76Was0mOjI4jvA+uHzs51nCo/NB1966NYLx3hXINGjiSy
YSIABvq19N5wwLbVILsqljAhO2ybJAHP8SDx0gXflD0+ra2N7SgwL3kenMZ8/IXA5YeVulvZkM/v
OWNoMFPcAN2zkskpV+ybIDl3WZDsKmAgzSpORUNpmk2PF9YgX21BCF9lRdd3ULx0eT1d7HrRHmv8
fJFhql9uWWyH1vxytPWQBn4Wk5aQRT0WVNjqKcaL0UZ4NsYNKPVbowdvOfNt1JvNfpTOqS7Z5vwh
SKHpumOVDGFXYWHOJ819woKyKXkgcBZpH6WP8AQmyd6l8/Q+6TIWmoFUkWMhcvQWI0TK0XpQN9Ps
VWkoxEw/c7A8CwrZesyyvjnNSCXzniP9+osHfOVrFpTzSt9BJL7WqSMerMAeduTXHH3dqgEAqhfd
SHcCknVD1HDMtv2KTvNcD9V8NPXhJ/gczQT18oH/tUP+0lnPcPBvwtLWh7rQPyClWK6m7t3Qmgfl
GD+FLd6aIPiclvRXYfvnUXBysVByWMGvtDIOsMJceWWaYSr6Kprt7HEd+u+ZaqbThNMOctwatm7V
HVIsd++1hsvMM4zy2uuWxayIH8gTCheYZnloHLKSQbOr4rJykWS1TbBnx0ND0IllZ6NUDCyo1mYY
o8rRdmMtjuRG7FplH4WkwdjU3H2Trl/YXOaIy4G2btZTkTQf3MynXmZ7JdQdXoN5k1XjdrAqttXh
kKctwm268TZEDFX7as2abSWVe5UDThHOaTg4jacAFTw407jVc4JHVl2vt+omXfXqx5LZPHWtCMyT
Y1Pl3ZPEuVMoDW8O0jZXIaG3zJZEpYWB2x7nLH/FNENVYdaFYki/u4XFJqKjdBHTDrApeYHSriLb
cbYJpsJwHL16zxz/oK3ahfdhx3d5dNfiauakga2rc4dA+NCjqY5Q97wVafc44thAAX2CJEZ72wyx
KtaXeiWvecmwDmCGtXCJZA+CfSvMy+XVnLOjXiVXe8iiJLV0RDIZxmZkzxk1QXhJhj26jPTZkgE6
Vnf4cJPuxHkYeYOkdcFVRravWcp2eJ6TsO48nt4sAxJWtZ6EK7Gz32+cfliWmNN7T0PCqZVm/djV
4wsgobGjRMQ4ZjfJHY0C9q6UHbkCiSy611WTLUZ6VKvHMZAahx+/CMLaY1VErbtelG/6h0Hp6N1R
+wM4NF5sgiLPoQU0tAlMxzi6ZR/8rMzRPyQeblyB7PCzVzII+1yoox1044VJVX4tpV29YSdvD52x
5sfeAxkGI5hdpMazkE9em2U/kk4YH0Bs9r6Sg3lvun730nbFEBbtStVZX+gcy/vkWHnlckxJwhgC
ahO5JPXKZOJFnuL4YzQc9zoG1Rh1y88Vg/yJ1/bG5Ulu8IItkFaI+d4fPOxtg+oeOy27gUa9y1Eu
M9qtr1OZTDHCei3XOrksGBo2ZhVk9xj8171dG8F7OQzuzdpA98uYNa/emMnnLqvK7+lSNrvZV/0W
J9saoks0j6jdtYcx17j6DD/GzjQGA9ssjrmPos2S2O2R9Iat6StGaXJJA5tjmI6eele13njmtA7g
AKnNibL5kEED6oAGG/kndEvs5E7y5BFnQipeY0SemJt95zTVdkQhtW8KYT/gjPm5pEVy4VdKDoXq
RoxwgklDTznwGqmeHyRSxCM7SneSld/slDeYZYgA2Xh3i2m8cOiQm4zNd7vYQASTZgKTWGn5mAXL
8pQplR48hE5fw9B7j5nTvWMMNrvYG7SL4DBI4D5jfMJgfKyl+eC2CdGGw6Ji10h5uRsQjZYL+p7k
/vJUO52+rW+dU0Bd844xZvigC2w6kUhMCKcp2j1kmhYNvc/gSg/BCeVa9dLcNHjCYMWuJVk0mar0
88D+d+5cDVd94FnHtFwO1KCB3AxOd/ARIx2waPoR4fbalTD5b5ONaZm0/afV4tgi6ubaV3p6rnUs
P70vn3O7Nx+R+5lgzVJl4dDj6QorDgxbXXf6ODGnNHTsQh4qEeTYiNby3LrkbRRTX+090RgkfToY
17EbjAe+LdbMchxOlIUhpleDthnS2wfbyqI9pu0wwqtwH3gyCYd3jcvU1WsU2NNTKshuGwq9YTef
MaovwjlITxRxHhRqk3ZkIAwplrMAy3mYi0HG9jymx7yojO9YPwx23bbYpLdVxezd+jLP/FQOldjN
/NTbSG7GNpFDv8sDsz36FtsNKi/nWi3jM8rw5bFHZRuqVJ8PapEj07IqIgKYH/rF8bfO0paRWMr1
2HQ9EtZAiU2RT5xC1cJIfgNXySicCREg4nJF4frIk9t/0Shnhq5L41hVwJlA2HhxbrbG1quGp2So
x6deuSXm39KKquxmCw6KYeO6s3ccUOKHQNYKdXWLh9PLqnjEpbkDa4E2cTXnzmhAmNqkaB60UnMv
yewkW67nojq0eHPpWpdCWuKM3O+b3WL96xe7QtY/Nrta9wBQOHMJpypZHQP7yPtr3o/GNFzHUuJt
qxGjZc5U7ntMz1snHT4G1IwRFUD+OSEQgy4FEtrzZf4ccenFaqlaCTK5pqdem/W7fizHrxQDLTZu
sRpHynHkLrP1Fo9B21ygoootA+oWjGszouPfmviPmbflGpuVxJ0jen+rpZqDVb5WkZsQDDCDQpwA
LfWNkdn5tnDKnxigrFNfZPPBmutpg0vd+EQq5m+w/c5xhlQ0kigmo9YFn631zN/6azMf8d3TIzut
ftyzNmznGhlUqzWs69ngX8BgvJfRsqtLmtSYrbOOTGi4oCgFa2/rqsRo0HbP5VT0m6BvtEi6DW8g
GixkY1i+eX2G6lA41XfIxmqH9Hm6jPzriORtbVNouOO7Unee87VGlVtVyVa5zjkTuFLZnwdUz8RY
hGOKFi1xCTCyPa3jlxxvATPtjEq27N0H07fwBlZ1lzJB90v+NJZVt1PCmVDOBvmt8BIh46pq+eCR
0hFbiFlejBHWzOgQmGJu6H/o/VDfNc46/dQGmExDo74xnCtIsQTG8LLUK8Xyc8UxDEzlfs3RXhie
p4H85rwDhrQOrlqtd2O9watdJV59ZxTgrnb16nLyiSsd/JnLDO7pwkAkjyz/KPB9xugqx5exGb+w
dqd3omOWAdd3p9d61Oa7OkeJq6/dF60ZNxaXb0Lurxabg6fnMWZq+33lFb8n+CdhuTPad7vKg3tL
s4UZJTfBMP7AgsSVxSIFo5lQ08yNO36IaZmaqFaT40SDPaU8EIUKQnPg2tLM/0VowwTemnPlvpBz
3Bl1fxylJH6t7TtUsEJ9m7NCe6vHvt9LnIHHwfXHD30OxIOBVRTWyrbdO6v2f03SKcdQg4v/ILep
uxAXYl+92tCPRjmgU0U9nCPS1lnfPGCOFhbygrVeveFPql4h534FLYxvuywJx00ITnvmDqQE8UGB
abA6KwbGL6oRXKgZTJyhkxaf2Cenh8aS00Hi/t5kmq3vGlxQV2XpXRy4enBfthP5TjgwmSbzdvh1
02YUsVhGlzDOgPHKM2UVVlKTmJlBNDIeHdOHdXfI0knwyXCwbhf+ANcXt2jOliJGU8pXUxG5L9Hz
32dOYF7HwE4OqKnVt4E1+WDprf3emG254c3jzq5oJzn68PsGIzz3agztu0xunUdDdbs2hXMsnv0Z
hngCEL6spuCYvDirIPitrT7HfipiOCE8kV4moroavxzFwxKIissvR1UfoNnrIwZQTN/2kO5T7KFX
FtXgXjpci47AcsRX3qrPxamt/mtwEW1qD/yY/oREmLU8zXX/1bB4+hSk9RBa1ur11HuNX5Lf9T7p
WLviWvD3+Ug+9KavlvXennw4OeuzIT+q5dyH42GHP7VzoglD9h6sDy0sDUZZvM6+sVE3rly3qk9T
R9Sxxg1JRF8J0G4UyEouYDmBIT+g2VvnMdfrdL60FXnTjOv2L3KfhgD/Up8ReNX3OWaTKuOHJsYy
tXfBXBc/V9kLrOBFV1dXHKtaPPnKM07FkhP9v3KSzB5NdPbXOiFmyg813TBihApq3HSycjp2Exyu
ZcS6YK/blXCl1wQUJXlqp2IcYs1PH4vcN4m6gj11FZncWEzQ4rVfJv2yMLK8Qfh0BrG2d0ORldgS
uq591wUmvRvyXb2unHrYTbtVe0PlPHlv0rULgZrcKidm3bE8Vcpk2iBgyeVBDHqXtEKvCN4npzTb
CzTNy2DyN+ukJfV3kXZyvbNHw/HxKvvD0c8VdpS6T3TjNZ+VZkRLKfXmQCBPusRTRdCnw8fysiqW
3dAYaBr36qF419HXf8cQ299p06hZe5oX8aGv9E0jnkVL74W0ZGbgEI188NNUj+CajAQKNmUh3VPM
VJ9SZDqxwfk0jX3STKb4hultg6rfow8+rWTzhFOlr+Q4DZyLoCDp4s1Sle+WSvj3gNusEc7S4bPN
sNREC3OGf7Tteq7epg5v9s6eSh3nJwEnxWaC/qiGHdCHhBBVfXM28bwBVhZu1eRRiba9hbkz7CrO
xiK3Yh/VAim5IiNSAlf8eMm4jJ7515bJGazE7yMnc92fyVh1wPcTWfoco8l0oXY+qD4rR9pLpEyz
+cocz7WuZMCSEeaaWf3LWVPjqjVEGOElHYvHYMHptLWIdoAJk0XzSIfvrJ9IXlnKE+xp7YL01Pm1
JjPA3gyTFoxHyVVz3EqaEtUzZfbUra8A9YHKHuzR9Ai94XHHbumlfiRSi96WzmRh1kP0uHo0equH
vCedqumA10lg5ZTlSryKrDWSKbsZquPXrIIiki18tedMpKnoOEuSZKHLxrilvy39NtB09woi0u00
1cuzoYZi2yPGiQAHdmtW989MyRY3rS9+cjzBjD53ybAJvGXDaOdmzBbVKzPaZQU3oCsH2Dh3l4Nt
zG2sOeQQqNUdI9XM8oG7mcPkLe+aWvzYS5YHT416lFdA6IwgfaQN1g/4SMZfRZoJO/GZrOZ9tmT2
tnC1b4Nakfz3xkMPgPHVDiwWNUtnH9j01U8dwoWCkwno9WkGBInHySVaxbWeRIt5mPqSg50mZlw6
nJAcKcElCI4pSUcg9vWes3Q8k6EWMhrHxB9FC1BaW3LIxgAbMqrQKzQEH4sn64gC5SBayaTd8vlZ
z6vDJitc/3lN7QatCog6aT4goyxj8FMbbx77jU7s2ZuPlU5GjcGJsMDXGBVDykUs5qZry2XlQWVF
lDkoUKtWeZfnbf5WQ4EAJ9VddSbYrXl2RkdcsiV9EQ3DobfUrwEI7ZQQhjZpHpnN3N+wLgi6u/MT
zydKwnTcGoQI6/2Nr67xLQRptJIcsbnlLt4DGoxHLI/NPeNPfgs82WRpMoeOUZ28YXpwhKCMxLnH
6rEHMT5ouq42zc081unaPeBYG5ERFTD/tg9JYrEOYEQTYUAuTURg10TaT/CIEyqB/Lw195C9AmF6
JoY3j7TMuA74DkOSFeptaa/kHRMRA+lVfpKc4G3lPMsnOrCasK5nM5qSxdxB993E4OtpmPVyJwtE
dLbOwT90e0bHpktdCIKViZwjkB6nODL4DNPivgmAPLO235FiUDwI7EJpQ0tOai6H1Kg2GujgQeXF
m22LeELsuwcGBNFKaqqmg8IH4TMG9QpXOhHmpADRepJVsAK+aXVWnqRVfrN8M3tEP/8xK6JN+s7R
iLVT0GaT3u3cNt1YAYL6huw8XJtuaCp2Jz15JKNgxqtTTvuO6J5dXVjDz8BLvowyA5GSYsEBCDFY
WfUrnhP7MHWOf4cqERBuzaozliftRjjWsdWlh0qz5q2tw1qYDgxjYJjrFytTDhCMusJtlHEWTqtj
6PDiFpAnTJvc3bjZ/I65/nWYM3W2tQqkI/3OOeo96cjqHwxkKI49EcdgNIDlZOSty6iRQuH5Vxtr
adTby3d/5tBsScq4rcL+aZmCyCkaQa++QbqM72dqy8fqbhKqwfbjTBPV6hffcQUWNzoWzsu8RQk4
S889DSYSS+wnaKOvSmsZKubZB2Qs+pjsr0tmSv9QL94LiZczGz4yQjQ4UBG65X+o0vR2tgWLQRwV
6IcWqdn+VpAruMtbjePDr1KaRKQEP4gnwd5lriviGcG4ksr2uRgglQwj3weGtjHadDvoPai3dlyE
e28GfOqd6VeHRVnm3UIwlTDHz6J4Um5xLTWGoyZAOJ/Lk64Xd7bVj/FSaPdmWmt70S8IaCzx6bVV
jFX40nUqea9H9Vb2YrPk5Es1E3R7o3tx1ybJj7EYtvlYLc+tY8JHLo+t7wNr+d7RaNu7zFzVBlto
pHnlNw7CsV9nv/S+MMLAA7axAxJMWuA3v8SYlUzHBecCw5YV7CzbYUJ31bWYnWKLOmU5GiLFT56n
yaYr/PfZrt8LIn+i3CptAhMKW4Q6Hqy51bnGkZjBCZVM55kpJmjTuTgcSsQwT1fTza+uU734qX8g
HCCPtVocVgApjiEjZ63xM6Dyj1yXLNgorbhzqgKA2mtfcIIe+7aMk7L+bjH8lQ0qddLwfnSOsRvT
qg+rlPwapcvsmvRmVJnFa+o1OyzmqAj7h4AUq86QVy+f9iuxI6Aleyvv7wpVuycCg0p6joqOyWeU
Awe6Kib//GgLhHoK9/aIWDb2WiAMqdRL5vc7Mm+Th7aaxEYt2nbt7GM/lD+L0bzDn33iiGOEpS8J
NtMILNIlT32Vgf/7OrqYYv405pKpATh7k1jK+WaVKIfGLCPRCU1DiAKpigriOjlek0ECX2duW22e
gPO86TEYUutAwy7YuNEjdyR3EtHQSFEwYRL22R16466z2bcIZVuTKCU+YFoioyeqII+ndunF1kND
ukLokMKsTqbgRQsyGy2MvgT2xs/lwciSa4vI5jpVJSceBCJByYVVE7xWzRazjs5j5ZSvmIZx8qHV
3fucQDRps5VznLsFwdhrc24bO0JSxTW2BGpGxAwgapQJGGo2HOAvx6vdWnZkcZS+H4aKmBA5weyV
deQNTnOWwvfPFQbcKCunh9xOditUOGeJso11/LM7IBz/OHTUvk3dfOotfLCG88rWdtKl44WEZeVE
++k2IlbD3Zeq5yGYbPFAQZx132BRi7j9Y+SXyblIyY8Y8j2HE6hJkKEyqXdZ004UBXwCTsM1FD2N
84qk1pXk/dxpD703nbW+BQVKL0QNHogffWUnQq82xwQ3vNTVhMJ3mEBtFHM2cVqJ/2X7jUOkm9ub
9GIwXf+cbCu/FIEsiFVQwSWFDiU7rLGKcGQmjJPRsb9cizkub8SvEstRhPJExELmTO5e5z8YTMfR
tFA2hi6XRJ2+9gnMKtyz8JWI/k+3uJjhrOIe0y0BVRH5hT3/Wf/5nw4jHv/3vzcuXPIfrerUr/53
W8K/ORmu9U/51Lc/f/aX7/Xv//L/QwODiV/gzw0Ml+W7FN/bf/Ur3L7gn34FQzf+gWTYtALdsBDl
33L+/+lXCEz+wnEtl9MW+uHgVgjyP34F0/8HyIUT+KSh2thvbUw//+NXCP7h6q7hBp5O+IDJefl/
5Vf4I9+PG3CN/27vWlc5t1Yz1HuAQXVOfHhPu/ebv3LR3QqC/p8XQjMN27Nv3/43449EO9LQRVTv
PbNTh6SYz4tlo4iYUAhGCh+WF83osBDUSfkXXQ1/ZAdyg/8oQiKs2hth0uq9w9GP2bLz+/c5KxuX
wB7VWPsBnM+571GK/1X1xx/fw/9oRzJncoDdZlX7jNQbO5pMoz5l1QCC+y8P0x94Sozbh/Gfd/E/
GpKaHiqJVDK1J3oVrJrIhtTYTa2fvlWp6U6nlkhgBgDzik61OYul8O9rjWzLPus0/S8sTzfz3R9d
w28+QI1QAZ7QodkjdyeIZiI9SN8UUzW8sBf+VVPdn/2Q25//i9kww2zbVr2n9lZq3XSUvvGrqBof
pjTV1N9pyro9ILeP8V9+CHAQJJKb1fsmxzmOgnpQz6yrZHj/94/rzx4H69+/f98P/uzA5e9dXq47
NbuckFb5V5XCf3aLWBD+9eoV6bnEvmhqD9Jhv5SLIJ28kD7qJYzaxt/pr7zdo9+WBT0NMgjaRO2N
ERkcojC1pQHC/Ytn6c/u0G+rQoECyoD3qPeKpedhHFskJEI05BH890/gD727XP7vfS2GrGd70VS9
d0kynK5p7iz6oehdf4hJkLwloNYDAWeprsZHEnNI3TEmAvCPXt8Rmu+Izs43E3r7FqY7cLUbhzQv
oVdKw/irS/yTd/r31pclR+LkeyxTCeNEH8HEI1EtQX7EFoYOVQl9vOtPArlKYzNq5LCZ7BwKT3st
+l3XoLL7ex/G7wUxjp1No09G8R4gTHDSshvvUZND8PnfP4s/+azZpf7teR0YchESF82eFECJvLoE
91haJp2/97b93hGTovgk0zyo95VT1YBEhhQvHv0/r3/v8n9bLPrJHWaryJq90KviRcva4gf5E2L7
9777b0vFYKRtpXtls9dov7bDWu/aPioy7+9UXt3eg98Wi2ptvQBtYb339f7/cnYly5HiWvSLiGCQ
ENpmpk3a5RpdY28UVdVdzCCBAKGvf4eOt7DVTmeEtrlQgtC9ku49AwAlOISqb3EdW31l8i8ko8xJ
E9hgAcET2BS2UQNxvrLVEjSs1gx6baII/rw+S/tSeWHrcf1iYmBGNpBn5BnIGfMOrJ/pnzUAi+vN
hKXbvjPTDAGu1//qwuHB9Y+ZOfB3EGTqzwRQHMi7RaTRjywyhgEnIXR0mvG+uHQB2VauV1LBhQhx
jWWWMlRRIoU88zat+S3TBrJUHS/K+spLXZg/tr/skw0vGc2qDRhtUPOXfWEOW5wMwQ1qgZ08dW1U
bXsbXW8ehs1Yc67dzALlE1hqKHWeJwkMv5DQ1YUWS9l/ef0TXZqufS0+eRsjWZjgeosTawMK7qmW
0/A3AZQjuzJbl8Z3Ij6ADkrQQ2/gXHHQ1HkGSgH2hvbKx35R22KfHifkB+hVdCParWcumc2BIcra
32URVajvBXBa+REEUPy8LVkJdem+KxswZ6mA3jSaNyG7kvL3qXohoJiTFoDZR4EiwicK5MK/C0hy
/Q0lRIMStc6Cj36fyUkNaQAKqhohLU9HSBLCeGwFr0UwdiUn8Auv4Bwh+nZpMLedOmeQb4QR4TwR
DtBLMEFvbqhQ006maueJwNgFjNBma34wkV5zzbwQUK4ASmmA/VMEx4tQRDFq36QAGQp8Lx28r2Sw
Bo8AyQ/DJ6+JdMVQZABoIAQncYWaMnpXNWkE4bTRoLTjN76THVJo3lfKaHVG2zZA3QJ2C4C8LFe0
PC4kVFc+pOMSbiL79lymUGgDDHpeGIrtS38/K5lCgQkMpT/ga6Iy5Pc6TnpAV0OlZFwQvuGEJjpT
XyAD3V0Z/NKHd3JD0kKjWqn9XLkuUMArRWEeUbHv0AYLrHkTDDU7vf4aF9Z36qSJWFm08Qfcy0EE
7vovkc3Cx5h2JZhQfVh9X3qZfdFgZEEjh6eig9xbBujU6/99IQOmTnrosioekgjH8x7X2Tvoe2b1
MVyS7ppp4IX04wojcKlrNGhwhZFbMQLf00RsvclkDLVmOxlCP/i9hpMigLZAw1BE8pwsqNrxKYVM
EBad3yS5qiOANHaAhSMsTSLEoxUyegxmqzxEarBLuAIjAnzOJsxwR5XFuN5TvT4GU6VvvSaGOhFf
QjsDynEag4NXCTUIWM+Oqog8R99j58n+vICI3y3FiGmHLOgblil+TAZAp/ye3QnvMoj3PjbWZtWU
6mcN6WgouUfp5DnvToBnu8Aj5E3lue42MFFA7kTDBh11v7MFdaI6tUEkIYGDp9/WP0ndRMcmAFjT
b2qcsN36puXgpuImNHZQfqtT9HBD3eR+ozv7eR0agboJH6AzW9338Jw8RDL94je2E6maTFqYFgmh
hCbnDdQB7VGntLuyBV1IZ2RPsU8W5AyRdhGjMXsODC3QXp7SuwUKnr+8np3slc8no2sof7ZViHnp
AxAT1kAD/Dl0PqaTyAPECVWA5aoxgcMSeM8s+Qh7rjcFTlVv/R7didQ+LZbFoExyLjYL91aI6qEk
2kchOF1+f+AEa7DQdoo2iipSNt5AwBPAGBzf/RIwcUJVAVwIn5x4OEOn9QMZ5U0NVLrfczthCo1k
snAoOZ6hbAm6tgE3waAblY6r55J0QjWjqparGoczAKwAu0mgNAE4mSfzze8FnGClEFqMRvQqz5OW
GxIxiBDzFpZXKuyXAsoJV4AZ52VosSgHVU0t1H5ADD+lgLhdOyBc+IPEiVgYiXCg9MMBZhsRePG6
VRu8xeaIpn6pMnGClo6ssNGeErqkT86QF4weaJ2tfqkycYK27CeIIQv0A5IMKnkM1O4bCoKE57M7
UQsRs2asKUoUWJz1oyD0Iepp62HNi3yzK2c9zWaA0LBwDSbMfLmtsCbR7e9UZk15JSHs8/vCxTNx
YnYgYcnb1WBmYhEjcEfobG7D956UOOPwjxYYznOjNL0SBvtTv/R3Thx3E4QXFyGxr0CfkUF+JgKl
Ekad65dAaTF5fm4nmG0AhD/YY9gZA5MdgU0ldxklzC9VJE4oa/DNwq7BYkJAs1sph/mOa9H4HacS
J5TDUcChqUcSlVk65mYeIEYN7QS/0WMnjuMAaNIkQqLYSBU9AFdcfoAhBYjqXlkudqI4ZgCzJBtv
z9OUmEMRhfYGlh3TtYe/kIX2Tu6zWMhiqLM1U38GjHi3do1T9T0gqZ5vFhUCqsqgejvfm0Gw4V0N
w5KPfTR9Cmjd3EMlpnjoo6Kkx4FUFprJJIlT4BIDqLRNIAShmjPx+p/GLuVH0HVE/RZVchSaQL0G
fcr2wI5Ai76h2JQhsVz9paBJUJ3RfTDNl2a17ZfatICEKshWSdCOLLoYNOXnuoTH0y1bhip8mzBg
WXJTtFDKTY2G7nNQk4b+5uApJncT0+kf0B0BHzB2K+yBQDnIHLcKKvBlGYPefOUbRXsUvBCDsbN+
e94E8PwI27PaYL1zyBKWwuQY0CbgNC1rVV4A80mPoSaFfIghmSbyOhOwzhxssJpzvG4RPCjQYAZe
7vVls6++l57ISaByMkkTd12Pu5XVn3UfV+9QqPop1hFMc5ssNSQuGlBmiVT8nRglWIyv//GlBeUk
1w0k0r6qiuGc1h3oyHoF87Bvr2Sh/elfeisntdIe+nZrUw1nO8Gg5MgAWoS5Ugq5zXUA2Wm062e/
t3CS6jRCObFIYL7QQlzzSxTJ8o3lQXatAn9pkvZ19OQ8bUDuzCyR3Rm2evYUQJYB9kU8ufN7eCff
tVED46CYtOeSLMD2QZAXjSg2Z/KH1/iRk/H0AIQSKbb2TFCPyUMC+LiG14bfAoqchLeJZV1hH96c
63ZMf4gi5O+BFGb3fs/u5DtBggo2P017luFS3NbLNuawcU6vpdOX12fkRN282iBV0TydGzCGQQWZ
VPz3Um5JcGX8C3v9v63gJ+smEAoKHbGdzsQ08NhqpYJwPakawMuh7NN+9ZsjJ8oiGAk1sODAW4Bg
9qYN5fYIzy17ZfR9Ll6I4cgJrbKFZwXEpvVZUjDjUdcAp/fQNgkw6HPN4J8tYdt4JQteiLN/8/WT
+eppSue5boM8zObmoZ6CvysOdK7fNDlJHyymeoINssj7rTWwQIOazwKo7pUwuPSpnSBu6IReHAzd
z2FowAvhXVZQ+CR2nBy7Tojhygxdgt2EbjBLKGjxSo6QDq625Q6GMMCWh20Mt5wGit5vKJmm6p4v
ssY7xrwBEzepZnoPNm3Uv5tLA0qTx3yCKuXsHDLtuxm9meFMTanMiQHO+g07eECubB4vLgaM7yxr
CoQ2OHHwtsnAqlmg45IP6XoNkHVhcBdiZkwwd/BRFjng8zMI8DM9QDas8SliZNAPeL5ftIkq6tUu
WV6sUDYseAEvr9KrmZBhYp4P3mREWrpFIgeLoj1Aj88eILoor6Sslycm4046b5bIQpQh5Tn4yDPO
rwKqMxWcpn3WTMaddL7AYiSKOiryzRj5LoWY7WMJOs8nv9H3FPYkfcAWo2cCdJdcR3A1q4oUCvlT
UHvOjLPeWVYkMHQMs5wBR/kzrArQomUpHv2e3VntMwEZMs0Yz4FF+Sp2hUmrwar3Gzx5PjFQOQMb
DfKSeR2C46Lm9HEVxF7JfJdWTPx8cMgdDEEGxdU8wDHglqHD/tbYmX7xe3QnaydLGcdhvfGcA6OZ
d7hNgFMj+M3ro+/f7j+bG2LJCVRjl4CCsy5y+OnobwkwbD9jOwdvoPegvA5IGf7k+fwEIN2kE/wJ
c9PCoknSfnoYKPVq+WB0N147sUF9C5TKak7/IlH7A6oPVybnwod1QVgriahcNfx2YZzM3oDP0N4J
SFnevT71l0Z3gjXDQUKlDYD3EsTUWwuxmR4ulyEk//zG3z/5k2Sw1hT6O0HH8x433BPoXw84HkVX
Bn8ZMYFZ39/qyehzG8YAQjc8z8IR1nVrBiaEpUbAsAWEewipgO8+HyFK2sx3bGjb/obGkFkFpFiC
v+H3hk5Uo8Uq5nhcsxysTLgPG1T5R1yWPUePn79hMKdjJAKb5XaU489Vb/YMttrmc67H/DlhDXqH
qViGZQvW1l3KZXJSKej9fhPjRDU4XnFHmornQ5mAGyJimC/Ptd/gLhorKNMFGiWVyEnH1c0MEv3Z
pFJcQcFciAoXd2WH1EYjyOt5pAooIOsuvinT6qvXvLiYqwppCIZimuULfAfBWu5AYYWaWzeNfmvG
hVkV6wLaO5mzHKwWYM6nsvtUdo3+7Pf4TkRLeAMuNlZZTrOxBFEb3Lh5S0af6wHMGZ2Ihmm3KRqY
peUrrH1ua3DYbkDguQbSuPRdnVi1YoSQdIrvSsexycGhwaEd5Q+fCjme3YnVqQfWH8h7zDvLPhie
wI4qDb1auBjcDVUyYQtuFcuVmOpvKK0kH9dZyrPfR3VidUzQipAwisujylYfYQIhfvBk0F53iMwF
RUEoL1x3YZm8yvgEvUJtlh9pV+Hc7PX0Lg4KOraKwYkozbPVzMVNtYoMQs1kKD75je+cl+GDEDEC
b7S8h6fLj5ZE42dpbPHRb3RnC9aFVhCYqnBNwa70GLM2+1Au0vqFa+qE68AIh8ArzssiHhQUqSaQ
dhfphRfJ0LN6vj2lAvK7kP5l+QDeyQ2HiPRDJ8X4wW9mnHBVAtYJdUlY3hHYKkAFMjnZoIn81ryL
ZVp6pN9p35/gQnjqUiA5YhpunkvSCVeSwH2gNrjZrp0Gy3EEUuQOgkhD4Dm+E7BLMTc2lPvmWsuv
m1Q/eJf8en3W95XxwmnchS81wnQtCAYi15Ba/AZWga1hVR62Uc7H0vNU66KYJtu3K9wDcGpqcB7T
u+olqYFrff0VLuR5F8YU1cVIO0i9g62fQE1UcfgCHiC0AbtOvz9wYhYOTxskYHCbUCbaDSm7fOK+
V7ndGenpqZYYqBPNG8tyTbIa5Gwx7FqYMoPAsd/TO1E7N2PWajDCc8IW8OugdAbJ+bnznHwnaptE
W9zSkXEkUMvHOWu+w6T2Gg3s0peNn8/NlMy1VAan7W2NRtDdqocEkGmvglFGnaBVjUYXQKNgpG0A
tb4+SE+FHa8WDffL4EuB5cQsoNppCzsmnlcNL4vzVLedvp9gRPA+yGQj7rMIPEuw+dTXYlvsfKw3
CKdDpqsLv3NpeB7NidZfgMCNvhcrWEpnQTJoOElmfhsBvf8zDLbN79eXyIUk4AIVuhWWIFU7YtuA
B/YXugQwlG4rxcdDZE3w/fU/ufAxXfiV6uZk6azJ8n5QHZzd4TcNSQ3oF3jBVXE93L/Ek/shlXjY
eMVZ1fTL9CXeaP+T6IV98Xt851gAx3jTFUWMMFIlJOLMdEwK+9NvbCfBTNsWQEqwz/J4pvYWHtvs
G0xnE797H3EyTBZhtw6DOs3LRBGAMOGEwKCEA7vOk9/jOxkGVZC4lWiSwgx4sD8oSen3rE8Wz4l3
Mkxbg0wE7Biu/cbC4wsS0XcTxF39SiI7r/rpohHoj5Kal6h1iabQBxgP2xAWtRXN/BIkcdLMBtUK
wwfsTkGHMn2VjBCP6KpraeZSUDlZplCMN2IOIZgM3RWY8h4kOl9eX9UFX3E0OCAv2NNcKAmpiFHd
g6uZ+i0ZF3iVlL2BG1VA8xaSmvmWROrzRK26smT2Mt8LuTdx4qmdYGgFIwSWx7Knu4o6+SfWEJmF
KtkANVXYtNn1ES5OUByDVP6t33w5YWaQ7DW0NGmeBau95x2B5P1q1jX228ddzBS0lVM7JjVcviBf
aQ9ZuNEfcxt14Y3f8ztxBqZWWlYZJi1EfeWYJBC2SgI5+iWhxIkzRRQxMax8ctiepQeYVPweI4id
+D26E2PtFmP3hA9HTghYW9DXawyBARcjX/3Gd6LMziOIsSZALZ9l8j0AgvZAZbz+5TW6i47KgNgg
C65bMNFJ3oIfZ3eVvNJvVbrYKNjChdlaszQfti3Kgadscw0skefozqaYblUrx4ykObgvElqfyd+i
4dfwORdyW5w+T82VhsVloiPIu3StuunaIsixq3zwm3QnWqUZyKbR/M7pNr8TSSgPk4SpzeuDR/v7
v5CAYmdH7BVO3OUo0nyRpB3OaHrqe52CgHuIrVSfgN/Q+kBLIiUUgpsApggptEdPeweEgNgjoWLG
62aQB8aMfQtiZh8crAzE+y7rwxVynlld+tWxYifsYV9UdYGyKFCma5DXNQDguA96If+y7F9v1Kdn
MiYy6EuWaa7W8RbbHqxLJ88Hd4K+LghfLEVlFfqbcc5LNecdlEyvfMJ/3/+lT+jEfBr2aiMWZ7Il
gVzATbY1XfEDoK2pgO1bBS3ouQqiD1XYqALKTLQo75cKRvMHGIqp5KChDx3epNEu1Ru0JRReF6bW
xzjWUAlrVgVR4gwU3PVmtBCMhhoZOwVx+sFAySg5RH3Q/WR9F45vXl+PL0cSc9vXcENEeZ6FaQ7f
y1JBQR3gxEOfjOSf18ffI/K/c8XcBnawqL6UKwqK0G+OYYwRlzDSItbyv1M2kM8behpfX/+nS2/i
JBwy18BgliPNocldw+h5Hv/iOhr9GliMOykH4EmG006M2mKQzncUtDrU6SIv6gz6yk7O6TM5bV0Y
YweHGPJ4hPzS8A6ulrh9+kxO5oLOxqrTPKgyHKqgA3qojIFqWUw9664u6KwasIB4TWg+jPPvCEF9
QEnKC4WE1pTzXWFZz6bCpjRPC2hYdrZ45FH2229anI/aMp2EfESFBU488D4AkQ4hCXVTv9Gdj4pa
cQwbiTEFfqrU72MNX2ED1vgPv9GdjYRWsPKF6Sk+6ULiX2uD54Z/WymuEdEupTkXakbiZYbWtU3R
cGbtA0SGlx9Nu8tS96UoOQTbdPM5KkT2rjNwIoZkru71t472AFqbdekeWxv3ENyGKdsJtYv1QzcW
ZXiyW2Ms1Hu3LDii5zihURvO6ztITFF7XMQy1Kdk56id9EiYvrL8LzSIodHvHBiggZtC5YIizdWQ
YNZpYf+UA5w9DsDqbOyusEUroIiaJV/RGbIPgMFASTmqou7/ju3PDNufun6/nJ5ws37+BEEZF5Cn
ozSPQxgs7stYIxd6rjRnwzOFgCVQD83KJhkDSBRCVB+mdmXlx/dFEDpb3pAsfAIoHAdRTUg+wOni
BhL+7NZrKbsoOt4sBTi9Ic1tBsheB7rBPUSrINTuN7xT/dkA+8Oha69yhHXxe4XhWndA/wMy737j
OxmKFTMsO1dDcUQisMlR6KPHHXSc/UZ3cpTkYVFtUKWFgRMOvdCiKvofpRSNX4s7dJLUxmY0nyeN
ue8KdZeUVB9Zqnuv4wX8hZ6vegma/e4LjOTdbmgqomV2PyiIJPpNTfJ8dCiStDgKZQQ3Rw14B/DD
8M+CcPLro+8z8N+jSxY6EZtN4CnrHsuGTFDkP5qyB0MiHiCqeN/QOf3z+r9cyAv/gT5u2qppRT93
jtXyaCDxmYARAh3Mm9fHv1DwcMGPQIVSC5cKmo8jnKIGCAsfmnAIt6PtGnLcREn/YeEw/GooKpjH
DKA3n48D0KUTdQGYNyEwDvBOVop8jhRcMFruCbIOnZATQ5WAfaYweJ+ZM9J2dRPFevN8dCfk6ASI
LtyP4NEAaWSIjwKf/6NtFOvy17/Ji98cU+PEXKZnGoO1iLrlCD/5pgoVjJvIcGXdXhp9//3JxSpa
uw0O44TnokrJd1hfcKipBvbb68++z8F/ogLP7sQcalkxIwEKKvWQBg+Faf61c4l1c4KAN1zckkgG
0vNNnAjkMCJpsgAdJNXDj9UsG743T5bb199kXysvvYmzacLvrY20XIuzCQWt/mEQCJf3EUxg1jwI
e6lvwNle+3sWBtHX1//x0tw5u+jUFU2t+AJ8IxRVj/1ECYwJZaUIVBIjeIAlPF2KK3H/4ioALHnP
B09WwQIBXRRQ6yBfRW1h08rXsT128Da5Brq79AdOfJejEaFpgiAf+xBGHTisQUAa9mMAQL8+W5f+
wIlxaJDFo6wDgfKDqL6vXb99DMfwGtb00uj7N3oyP4rGUFneugBCeQMYd8sWneoMdvJ+z+5ECcyx
qzUmW38Owm1+T7cVVgodZ54z48RF06kmbQRohzSi4m4ECOithqum57M7ccGLtqMhPNSBAeqpAQmt
6scbggbRlTPBnuX+E3dYmU4UJAoCt0jb3Xm1K6ewKBHrL7BY7HA0kObzyh0AzjvrP2u3deJj0Z4F
HK/PLIzIXSgq4fcOLs63LwIeQKqqOe+IFDgHBPqhXcP4c1HY6Y/XEnLxvtKyMlmQlM6wN5H3mqX9
bTfq4qff6M7yxwEeUoBZWp/XHhTV2741EGgH7aqI/daoK7rYwVhDSYM/CCc2f4Ul0fBpsfDa9Bx+
D+sn4VtXNkbwCpP3ZNjexWYz000PnUS/lg3PnAAeYrHNaTnVZ1tbWIZmWw9vcNr115ApF4LAlV1c
jJVp2opqX549DAJI2J6CdaPQfB/S9MpHvvQnTiSzsWBJawW+QTTgrgleTbd7OytaoUMNmu3Jby05
AQ010An4a1Ofk1mSm2FV8TGePEtj3EX4Nilpi8GMNUzEtqA+UNHJRyi+p9+9Ht6F+MYLNzCcxvBm
jH+qEiTVQhEvHAl3Eb5tseo0hi/jGdhb+SHZv8SmqmsRduHruvDe1VhipxGk76JUzB6jfpvNsW/4
/BnUG+VX2+Ns//engVZApV/KoDqnITw7YFkAD6cjTD0zv9szd5G+MC2AZxvNynMNS1gI7EO5c4FL
i9/XdcJYsjLLNig5AxKzwZJBifFg2ObXwuAu0Fc28CfoyqQ6z0sKEGsaRfRNX9Yg/vs9vRu/IY3b
EcZjENQOPm8dDx6iMbN3foM7UWsg8mqitajO8RAFZxgUFmdIwiSfXx/9QsWNu1jfImBRkcJ4+sys
4u1NIeHdcmS4en6DtxHPjlU5k19TU3TVZxPUwc+ti+DEftgy6A6cX3+GC0c8Fw6sm2CVaF0VZ9vM
6ieFNdi7vqj9UD88dY6nUTIutIGi07ldSXzHAIA/kQ0y9X7P7uzPaQqvbUAXi/NYF/xNAhvGnMO/
wa+bwf+DBobBT8hafPIAEJc3tIDCkF7E4NV/4y4a2AhFCyWH4hxx8YdO2wJzWUhX+82MG9JQqiC6
xNVfzZBHCAWu/mYtr4XchaTqgoG7edNVFgI1I3qIIx1S3ol3pQoIZKOHGf4nfu/gBPZIUFyX44SV
ubamyGsOBPJx3trpysZ/aeU7sQ0nibQGBi3IWUEDSIZER5ja1n7bvYsLZtCbqcDPD+DrNsE8oSPw
sNnEF6+ZcfHAakEqrTMMDjOIErbQsnkzbIT6rR0XDzy2cl2iGmgNuKcAMQpA150Kej+iE6dOzHZQ
UrGDBGdl1l16y+gGtz49dp7Tvq/YJxtx1cEVKdEwDk308CcbWpgtpZEne5zuC+nJ4HG9QF48mDDt
PS8fhm7NDrAfq/LXP+qFoHI1DRM1Rv0sLOpdwKhuBxLDvfU0LK3OpdiG1XOC4ufvAOEUu0JOGjf6
NInPy7IWN8O0zn5nORcTDDdUBbtiYA1ZDRNJoXkBSH/cX8FAXZohJ2Aj0AWtFgJpZwRI/UiXWhu4
l6klPpR9tPr1UrkLtC1sHC8lZN7zdIFvdWvK3EDAyC+puSBbNhts56ratyx4akd6bW+A8fDj2XNX
5rDq60UFEnoRYxqt30cGwxhbJvrD6yt0X+cv1CSIE7rMQmO7qhPQNORKDnCH+TZtnm0K7qJsB0lN
P1oMbtAFPJBOfCV18MvvwZ3AFfMAYTHeFmdpRXOXJEX5EAxQvfL8ps5my7cBIP4+Bnwu7H+Hm7pr
JRSa/B49fh6vOhthu16BusLXunmYRvgoH8Iqgt6s3/jOJquSYoEU8xbkqjH0q6gI/9k2zbUL/KUV
40RsT8jKTQllBgsJZtgnUnMu59hzj3URtl22rdBkwDa4KjLeoVMTHDYY017JNvuqfmG1uxDbuI8J
TMwkEJemS04bGrtIytFEb2XTwV2tbPwg1NxlD8RN2UNGa9y3FRioiKp5u9qquvX6vi6UtzKY7lgg
37cyNrlu2KduvnorvTRFzm4by6wGLh4nKNWE+kemt6i5iZct0cdd72N4oMqUXvLqGZQTngdC3cpk
WWdwmFsVFUcC8NqJQdPM756XOCGc8mUjELbGm7AxNgecIPrfKsqE31nfRe/SjsR8Y5Bk6+skvEtp
Xf1GUaLwu8K50oZbj/xGdIf8Q9NP9RgOR7EYzxKxq2zIoG7Z8B14DP9VdVPNUXVq6bz5LU8Xu5tU
fdrWpAzyRW/JqZ44OyWtTrz40fDHfr5mhlWoZIFaIOqfiXov4HcMB8Oh8Ctvu7qGHYPKQKbQPLIA
+CyHbIXD+UHZqIcaPxOs9luaLoy3gIlSyQTWTrTE4piUxXpnwpRdWZkv9vcyHjshrFY1cAsrFlh9
V7bDJRFk+zcazPLpVHcldB/6qYXjfd81TX1l3i5sCi64Fxg7GGFWAMuW8aI/cL6sZ+j3rZ9eT3iX
XsiJ5ERXiSWw68mB5Kv/DKC+fJZTGn0McZiDk3fUyq9h25orhdF/Zdde2CVcgK7KoGdRW+z9Qwj8
/ydRJgP8I/Fn4oMMVfchSjsUo0YOf9WHMoDY+kGvNua32ZDYb63pYM1cdLblN7uP/PKpmCuiTy2Y
BOEJ2ljpNUT1pTl3tvlx2lDiK0iQd7ogfwGUBtXLkOnh6+uTfml4Z5/n0VBE0QDWHXA4yWHTLT8z
+Pp+9BrdxWUS2eJATsAo7/Tyh5P6n1U10u/846Iyk6wG8h64T8CeTHcO17G4i4vWs0DlwjIVcDdA
hAHDECzL+7QNPoqq96w5u0KAE7ws141BIKldo99Fm36hQv3xm3AnKayVzroEfsZ5LGboXsIa+c7A
a/3Gb3RnJ4flR2X0gAfPoul3Fdef69SPJcNdNObWjOgFwjYpV3qo7pMmXE9xn4R+t1sXnTgsLEtF
CPkfUg3kW8IC/gEFmPTK/f9CDP2rnvekuiD0pteBUYj/FHo8dJEZD+Vo/bQH4CD6fCs0mx4puuHg
76fjP1pOf21L4TctLjARCa+degkACpjk/Fsf9ek5LmbP7c9FSGVlKXC6l0Ee6az6Auju9E1Vgvmd
EFyIVC0mNLNijlNlluq3qNcNuU3bxG+l7360TwtGnBU9yEng7YdjTx+tHof3MHWTfgvGBUjFMAJa
+wCLfdTDXB4DXrZvtQx7z7aQC0vsgnhuugVZoEjTLR+NNO/SlgxX5ibeV94LO6eLkaoWdETXogXu
yujuNwMWoX1r4U//Vxlsk8zrYvsQh/IGOIjup1j4cpu2gO/exKXYgqPhsInKodz+u4LX43iTkrmB
SSV22FvISfXdscMv+mTtSD9X05SRK099IUhduGPdGjqDyAxGfUJR1x0CPvaHdDK911Gecef00mZ1
Am7JRnNZT79qwX+OcLM/+uRdxp1SwhxEbZbJleaYMfEeos09CmlT6HWSx+7urHVCOnBYQG+wc1Q+
ZKSIznNJG695hy7n89HLqTNL30dJns18ebeW9fjIM1FfOb7QF5ciBJOej56QtN76okogMiXb7QgD
+cGccMbQPxSEvI3ft3XhMAAuzCUfCrwDiCYHoapHYiX1+7guEKYlBbV1sSS5qAdxU9TVdo4k8cOe
Y5t7PkGiFSaao57kIq2j224JB1y+Qz/wNiTUno8uoVA9BG1Lcr1MnToYG4znJWo85WWYK3yXgj2u
gwLjSx6MbzcaInPAac7rBMlcEAw6z1NUFjXJg3FJIVBG/pl2D1KvmHURMHjyoQ1GAM/XytZvoqaq
Dsk4pFd27pfvSsxVtFsGY6J+AUU9nIbOHsehmdIjet4bcCRxJsntFM/j93KJ9a/XX+cCsZO5FqRC
wAXNRlmC9B6BFVhtE50OG04Lf3aq6tt5yLpm5y/pdr6NjEhlDcwkCMOnRITJdLDgnEY3E+3j5WD7
oRk+zZnq3jSiDtsD6sZsvcfNC/I4rz/uhbzgomrKurS722GSr32kzSGFDNeXEBJFv6QqvNTCYVTs
1CimllnehSuyAtzJTyqayDHoe3N6/Q1e3q+YC66JaxIMltokt2u8nMdk7j5SXOX9cr4LrmlXSNLp
Moxz9MXUCTrz+r5XY+VVJ2AuqGaVSTGqgWD0pbWHpI2rt0ngKbzLXERNMkNJLGV9kqPvltwlDY8/
ZpZfO5vtifG/hxvmupMuNfQTRmhr573kHbicfSO/9XZsmwOOUfNwImE6eXlbYQXFz9PnhC7bNHdJ
lCs7YOnDCrz7lS3J5rmEnI09LbSojWBxnpXAoNyQksKJTup2uiZDfmmNOnt70w3I+/sqWjmvzzAV
EKcSUkt+j+9CbLo5VKyYkhD6IVl2LEnKTvgYfsqazEXPBNXYg98Mu/i1ZPpmEyE9tZ3yU+RhLnqm
nUwxpRDlySm29yMkMQDf7MiV/saFaXcdRdugZZOFZW2eDE3/o4Zd34GJZPjilXhc7MyWlQ3phjDK
07FevoDFX79tTHfNGWo/mL0QXi52Zukz8COHKcoLqaBfa9TUf2EFEX+hk6KCg54CMR+CqQg/h6Va
lrwACtbrxshcQ9EqielWL2uUZ+sK9QOgRY8QkdFexV7mImtWSjqy1jrKiR7qXLX0Flckz3OW6xe6
6SLLWiOjvBnn9TOpanq7xFTf+H1xJ4zHgcWcdXj0tmDV3+EQbR0qgSjoew3vAmosJb2BAwh2A0gA
fNX1NKOUEcc//UZ3duFyzhaJE0iYww25ve3AIYSISONFNsqYi6hJsL1HyB1hPlWAwh9g4zvBV9JS
zwzqYmraLQP6IZrDfG0jcWKmXNGR4379SeYq7DE6FhPUzKIcskDVL1mmFDoOvsRT5qJqYGNFh2UQ
EWBYRt2v8EzKp6gOvZibzEXVMFrjFtqv+LCBZF/GMWl/26Zayiur8sI+T529lwVtIasOaa7qAHA8
hAFvzWEJoHR2GOup/gHGdmr8AswF15RkCgqgC7CTbcl2h97J9q5QyzUNtX2lv5BSqRO+tqoj+EcF
YY7zuVkfkrhm71NLNlCwEroURzGzXt2EEKWOT+rfs6pX5Llom2bpmkX2fZhXsMp7Fya2eNBzOfqd
UF24jWVsycICNB3gbor3wwSWWrttq9/icuE2c9UVQJZUIAGxebxRtPwF4z17ZWld2J9dtA1VCvwA
i7gQZFl+T5vtPlPdXuP1XRp9v/I8qTarPkumuCvifOxIeIBh4HDkaX9NVg32Yfu6eWE9ubaiAYR2
OiB947ykM8S6J7kM/6Poypbj1KHgF6kKCcTyKmA22+M13l6oJL4BJBAgEEJ8/e15SVVSFXtGiLP0
6dPtuQBHQHZWQHXNTeVWw4/lHPgITGe+qXW7aU6RrvA7i/dXC+4+pDZBTvlJuz1cRBt5gA/cAdnK
vdH9WlaTjisBJ9oWqn98j9v7PRtsK6Cxm/AiW6YqyOcEyuc5tndtlsdTmlgYx02tzNNFMZ/Xmwzc
cZZyWHI5zIM/8nAN7SmrWcZL67hNBYdBngVl3erh4MMe4lXe74G5wKJiNXemm0ebKwl1hydTw4j7
xFsgAmVjd3ifKRbzWLREMnZn9wbM56Ze9wYKJpOyTy2WUD8CVHnL92hhTI0fzNcmZ9aRLe/lHqi/
4RrtWz73a7uKHly09iVr56AVgadxdFRof51wEL/6grolZv7xMnWhqAK1+Evid1xQ2NVBrvq10hSs
FbXs7XTiCQmqu3AkO8t7iDrsDxx+arLwwe6r31qPNxUlhPiNiU1haQyuScqo39gfUv/hwaVVmYXM
0D+UVUt1DdMuRk7jclNiIguhog+CCP15NU/dxS5AAvMNpP/ghFWtcDpT0EsHfMTApDlNll6jzInp
b5gxRj4ncDlMclkT+sI4ibKnHtZTZxhCGn7yWKCpYR8YbtX7zqJgfTCMSYi0AA1s+SUks63ydqiD
qIDdkP5pRyd1WZNRZuCjtHS5zgpyoHngs1WVC2qJx9opeH/RZQ/9ad/3dBXKVdVSgtli9sNST+yT
qiaeLrWLQMth89Rft7Fq3vEJW+i71aCYfo3R5t/bZvnNUZT+VgSz8mIaPd6o0TPzpgfrX/qli96d
nxdZMh9BvMqGsh/E2EkC2j8Fo0h0fcwKm8TkGfsl8alb0E0A5Mgmk08L8y8M2lLsVLULEJOZx46f
ukZrVlDDgQqBvdLOom18C10ZP8TjKaameYAZdKffIlD7szKbmuUD2ol9W3gfy+VThmPVHkKXaH+Y
UpqyF1n1Kztso6zkQUHXBJd2Dpx+SVnN6TmEs9UG98TOzMWWpgF0djnZ2iKClwoR/bzNssSSmPGn
wSxbdw5jjiuJu1u32FlYaJXlKeI7pHWI8qPomgQo5SRnOE1tSyanvI1GGkEYqnOsIOj8r81u5/TF
6UleJriUqB9vVpYchqQP5F3UYDkV5WAzQwjDxP8kgMQ/bIr5Ix3DfiuTHU/3lNrePtSRj/E8901O
pfHRuD6ve8TsF+c4mlwZSHrCGtFYf689I182UTuGB9hCih/h6Nz2YgD9YRC9G4cAnx5TkGuzwDGz
4A7v+SFLrXYPnVmyoMDDrNKSzk3yUw26s1+eAakuoHyXJgeamfE+ySywSCglkd8QRKZx3tRbB1Sr
bcesYCPNVBmQZr2HMgCkYEiPXbG7fjAqe7z5+fZGmDG8mWfWE52Ej8z8ynGETRGlQUfyuYbq5J23
u+/yNd42UBIoCf9Yg1ccmt3TLZoMNG7KG/NvOrgGJ/9c7a2LTiEscee7OBrfG0XKvl3976Ce8Fw0
SKSuSGtsmUkR8+HG0BxcwtIysiSC/aLe4v4Csn6t8MhSKIRbjGK2+9RSCjWIiq37wwQ/7D/pltrl
roXM7PohLdP2Qfat3M4dodzNt+yQtFREgzaAgdMGApPBXnV9viXL2ufxUsUfKQdoWZKgNz9BpVxh
CZAPPP+bVNZS6q7Kiq1dlmPCRvi2L9hlivfh+yYpJKQNp7wx6l8TOAQorORBBTjlnxX4WIdwgweE
hj570a4rWsh0zPKgt23u1WoEujH+DJiCFNpB5nTLYvvHL1xjNuY+DOzLmEjwMl+xoT7lYCvoooZK
S941DuVgSniJK9PUOIqoQZvdJ/WdbMjqcmti8giXUsilzumOY3UDXGDEHEQNpsyQFBKQtLUnQ11e
wxAXKcDUZWJsWMC37RcyWHPZzMDyAAy8WtR19rBveqkF1iNpwaHesoKRRF6dbX6ziFa/sXnOnuMu
hsP6SkYxBEg3jWOI6EHT5lE/+5dpXuYvLPjbu1Gy4LMbm/krTMYqN22757BWH16M6fEFO5KdQrp9
6i15sXAdFX1i+jyKm7jA1JAJXEp26aCVBlneLQHhXMpfMHNKHuk6fJO+BWTre2z7Sedeth6CwHFG
5qKpMLebxgrDqSU7qRVQKO+iSIRh9TzI7jns1JandbQcybC8T+3+zU3Ayg2uAEcNLqIgapkvsSS4
4WPf/keWigul62cZR7/NEj9CtOAuy+LlYDb9uO9btoh9Ddq/GJyyveRWZb9kFtVAiTBz3Ne15P2U
nroZRstyxLwmnKYu393e/4c3O6b5rszfYdjBpwnS/oLixJRdY+4DnyJZYaXxK4Jh7Hdlx3PItseu
N1tOuyC6xq47TtH+rMIkPCNRBPdJ3OyHlTMjApu6F7v59cso5YUkS5rjHbMPVYhzalB9CN2q6jDE
6GSCxiY5io3mo+q9f9GQvbkkBNe3xT5BMVVDJ4Ia2yHravxxGdn3Xsc4NNcInnWzGML+4AdMjUMQ
8Y7hGPorJVkIqfNqrgXk+Za8ZpR9Y/xu/zQ2/AN+RZhDvGo+BmPyAe1DeZopgfEajOlPDdxTRZhE
+yn246hEEmHDAC8ajmdhX02bYTkV63m4dHP7mFTSJwJ76fWXqpHQlnheRDNqk5W4I2VaD6Zo+oZd
l6CRv6Npnh72mLBi7YNDlNTTNWIoJpelu3AUajmN1VgGsQwg4dCjRGJr9DFD9OZkdLOJburP6Iz5
feXctW3Im2pYdMLLU9KaJ6V3Syv6iu5i4wHL1dRczFK9VbVa8xA27bmi2yw6eBRiSiHbiwsCRG4b
fkba/g5haZePkCHshKPbVGJmsPyGt0NfDClpa2FdO58ShUhLfBpcQUxJHkPaREgUu/vYoXxbrM0w
Y486zMTS1mbMd2+dzD1j838tdJjaIrDz0OauS5oCS4laLKCNIbZo/l1HW1ofN0zMOih11WF05JYs
U24o6U7MpGvum2oTIeVcbCgLcrav3+gllwiaYzSNxQBzmg5SWCw12PDd7ricI130yuo9z9ZE5swg
JNKN1heL3f3tCvuQVkCkMC4CmIQW9qbnCPoKE1MWXtqKNkc3VCZvdPuN+bwS8ECrQXlLaLElNnyb
wHPJW491dPwSluynMayYxQpWFB0yo6Y73tvr6rNf7d5dp76/WGzGn+KsXeQ7vCeye9SD0fCsJQ+R
5FK3fMKC2fk82MLe4m0ZIRS5uuexVl4WtJqQHHg4ZqBvp5KWPSC19n7d5+ygF0MfOql5I7DHHqd5
6LZoEBHRGTqNLER9gfVCFMMLKPEGR3FfQX3hszYbzSdU/i88S6UIXUDu9Z6WTZvcoQCaHkjYz42I
1tmVTZB+2nq+DN2CBcgORZpC7feI/aSonIg/jnPfP8L66WsJoWOajX0m5nVPJgHT+zRfA4XmRbdR
DlRpxtXgM6qkILhkdTLR0x71JBHTFgwXdCesh7Qm9/9amM8dt6rXU6GMr0usVE+CMO3Dw6rCFsXr
bX0mTWt1aKNozK2KrhNGaILUTScSNqmDSabknWEoCOkDeI5OIGCIrorwv9Dpis5rnF0/LsG5adu5
qJBBbR5wtZ8Mwz0FgTHkUOTv9X9d2BqWt7QeXqpdAiHh6MHEuGZ9VlQbjIXOhifqaVebLTO7VUWn
wXmafDt8DVFv70eXWggLqBqbf/tYaLrOB9NJFEFQFT5QgHa/NBvnE6KGLrN51KVCvi5Js7Uvimb0
maKmQKnoic5JkmTndhv6X/Aax/INvHPhetqN7dlGi3lCj7Y+RJQiL6Z7qheYoOowj9SKI17bNHpd
zTL95xbweyc1sBNTYReISo/JuUUhfg+ycZi32xS8zL1Tx1BRCGZbXHwKbUastIxYeZ43TgUFb8+I
Vo/DT0DR0mb7+sa3jBfSyBGYju4u0HKUcLHQ9XtXgQYKtf+hCUqbUBKLWCr5d67d8IoxZH9v3Irq
OJnnC0v0gCtWN4vIUkrO2R42hZMbuYTVIs+aDkkJhDZVT8ZNVpZKY+SAiJ1s0AUD1abyUd0U4DFX
747LIRV4LZevzDcwhI1SOjyAmtL+ctUSfPKwxtk1ptPvYThTNNLEEBT/McWUlHUfsdamWLNbdT33
XbyLRC/xOajn+G5a6/Gb1xj0o89B3YSuMi2rDH6dc499JQIm1v3oNV9O1Wy1YFr2y8MWgk0rYDdJ
8iVdVpU3C9mRnWRfod+JaYIZQIX+Kdwy9C9uXi+b1+kVaAD9fVufFhBJmnCZa+Wwgm7qy7rRgQuj
Y/OOpJOOeRzPkFwEp7JOhAaV/Ni7ZThucIo4I8Slr7JJ1AftmMPiH3moZojyChPtcKPfKCJgNbqk
UHOGiBlNmz4gFbsxl629EugoFijCs//gwjENJW7lLK/KhNiFvumb524CYADR2gQpl2VX3JM/sHhw
sJLPnkZvcW+93Eoe22wQ0o+IcE2yyzcIz9ztPcSe6mX4sCFABLGtQaDhHyrHsKSRYs80Ccf1a+24
3g7wP44gb68oVsmHPXeuDZ62rkckjtnU2kK5gEO33C3se8yM/3SkXpXww5ARBLYKujyurdGZVKR+
a3jrAYOEBLq861iTQxrG2S7mnc/Xhs2NLVwaoRsEHsIDkdQgsYsVANAh8gS+8JCkG9+raZ+LRFZY
IOagHNx51qGMYSH/GVCI5GNX6bJBZLmqlSk8nzmEIkdF6+SURpW/VDAceF8xXSqbMFrvuGnewUBK
78YGgJFCTBCQk1c7zGYB5MD7bioGLHWco8QpHFHL6lM/qPqIPCIf1r1fiph5XcxRHR1k0MfQbg+i
WlSO2HLpjb5OGDLlKJLVu4nZeDD4ew74RRYO0m23ZGiAMgSs/wZMun5DgNAc46mvi3B2fekRMPNw
XOozMDa0dx44KqAXCISO/uYpy82zhDNUkTSxem2rcVICUrrNmDfB+L5i606E67oPAjTf+ABJl/0w
KUTklc5jYWkclj143efVWiYWRJRHntpGQEkUN3zunBRgzoWqoAiyxcwqeq4iw/9BS5KfUChlZzWi
ccQPfI4UPhJ2nkyBCpCX1Lbv6FvZwSibPMdJ+pjosf4gu/60kcT8pVMF7+MZZpJd9QZlCnmGb2S3
iG6DoJaQoLqj7IvaHLLMaHaigKZ3zRLKXCZQyRiYQxR04LkCudMPcIPrBUvkmi8WW4Wbaj1cZaz6
s3I65DP2yO4IW9hBkag6xBIK0NNSjV/1LFFQb9j0bUnNi502tgQRcH7W/cyfRuTgX5CkgQ3oFLrT
xABU7K46JaZpr9I0PTxrYOS4devbHtFARGCaIYZH3aWFsf3HOLWlRvF5q8aU2Ns5LqlGx75gloDo
rwq0TRzNVvvcjYnJIbPXlFtDf+K4jo+LxhVp2XSSG8sEC1GC0b1bS1Bx/+0gKv9O0VRc4ghKG5FS
nRh5oEtME8wjNclRKr7lJum//ETWmxbrdOCUhXk38FYQ613ZyXAtqgVfK5ChPwKZp2eV+SePkuto
5gZBNxzukij663tnj0ObPgaJwzeoxyfb8msSoVF0fAVsFJOvOuPBMcokUFVYBl/XKe4BjADiFsrU
x4owiHKnFvrc8LR4czq80vBWQHFJczD9+xIspc+YtCgpU/UdrumS0yX508phLRjMxK9RoBzeknkW
ct7tZwdr0TLxUGRvFcudH3juoEh+9FqrvB7AgG62FKzTcO8eUJ/gmSI5wIh+D/oSMACqroGjl4BF
MB7OQrAMFtSHym9p3hvo0I/YcLjholQMvWEfkgTTJXBpW0BrRgvUDx6cFfllphpI06Z4OevocVwV
ylKp3+g2fmRDMqBimGS+1qwDJ7DWh9V0ptSq+u4CBZHROCpXOE9fawZZH7LSZ4MV5ecqim3ZrCsq
uEZJoTtIeoQmPZB6ywoY0qenduqoaKj8ktXID0nstjDnWUU+YjwEQNVr8wai+dnicYuMQBIUVz4+
0KhCPBiHPp9ZOx2wyfKSYuw9y7oXe7N6jRzepRcLfY2nIFNZ3ukAIYmvUETfmmE6z/CPv5uyiZcN
r9EeDQbGq27G2LCibM65muy9JMqOIoYb4CeqnW/UrOoyh9Jfx9CSPCbe30H9vHmi0zQj/y07vhyQ
4sEI4nh4BciqHmwdfhiXdo9LWCfbDSvW2+cEPkDumK7wwVV4ZcY5sYIJI8D0WL832UIPO5ETjmqB
tLdzAKvnXrrw0lcZ8vIK8VICyKtJnniNfbTjBv8puKosVkqg4NX6HDb7PBw2qWb2U7e7ycmQhuyi
ubMslxWwPVEx1Doibmk2XHvXuuY+IjMT6P76Ak/W4BVEzlXft43V5ryECQTpsNSi6esaZPKPr/Sa
fETZrbwQruPpddDUn71M6hVlChLg99J3K7sAR1+THBLltxcYpM8DgfLWLtxmkwi17BCMRURXtKM3
OO49HmxiCuSvCAw8Tvh9QwMjX6sk6fRLCOPo7bDV9Vg9QW5uPFoi0SOHs0Kraft1Ch/anZtLlUKE
FS8CfwoCG1iRYVTUPG9tj3XhAaf5MEWRsUfP6GKKeTJDfQnafRlfdWCRZzvlrTnOYRRIoTa2VV9z
FVFTAgLFfKVbpl8gujB0NLcqS2ySQpVjQiUwPAcz43A8gE7/I0wfYdktMNNxhyQB2PozL9AIvdta
Mu9F7aGRJxqy2/UfVTuSMN6R2B3StjW/5iyrT7bqhhcVDvtwlyazfKyRlfBixLyZzgsx7ZsdajT/
Ueajt7Tv41fD3LAf6/VWXdRtAho43kZgolM8OWioYQ0pQke3ZdFTHy/0Ud7WlA4mrgbA78s2ePj3
Qnf3nDSRVA/I3ZM6sRGM93PPWnrC/UL20iuYSLLt18cOeMHfgS7yHjYFIyZaHYWQMdQ80xRyXl5h
SQ79UiNsrJnENmAnZdEPvNKnENECICm0Y0/4tfzVoZMJzxY+7+GRxPHwxPgMa7nBVh7GNzeWOyJU
Nf3AGX55k4OxL2br2VbUI54QZvzG/CzcBqRA283IEyQ6k1OvaAKMaIj4q4lqLf85PcAPDaUjdq6r
MMtmUeHou7xKXAiRsw0ziEn2tUOlNlafrR1086CgFxcVmWknvCYNMfpOEyUv2TSp+w6+0EGJjdvR
CihGVPFTEs9r3gXLGF5HEpml8I3OxnwkzU+IoYfKQ1rJsYSCZ/MCHZAQ7imT8ic0sowKyxkAH2sy
7Ft1SG4Csxr1r6YMU5EmG10BXHt3ReXU9s96k7zCFIH5g8Qw7sJp05F/PQV+XDbZbGCa0sr2CM0V
c1HocqcbkSl9DzRmjfe+XbzLx3Cjy9/BtzGrRSqlM1di94Gc4z0OwmfFd96UTsM999D3I7sgVifr
ZazhSSsy6ozOPbyreb7FYfKEh8EVZi3BhEKkS+HMAVOt1BS95C/YUTYKga6hQBjoHgFeY8twsvG0
6lyhFgMxaXJVK++WqIqDnwCYcnwYvK3Tmw/37LK/HEMPdYfhyRQ+EwIEqGgW1nVPutsxItyQe46x
jhd/+x7Nge86ge1vFCB2SqNCncdQvnwHpdR/YKeof0hXlx5sv6+/QEgAgD0jed/5hM9DDln/1gmi
K4218GhlfzRKxpcRs7K3cbV9du7acUV7T4MkeDHczA/E87Ev8M42/+EZ7J9Opjw58ZgQOD/rTeeM
qOjRbtI/dxvm7E2P7lKQXqKVYH0Ytmeo4gJrArbf9KhQAdgUPZXJe0Zn+4jiP3zCWKhSommllfAG
X7PpIxy3Ns1NtusqjwHh3oqNep3/o3RbCbR0W0hiZQvLnhtp92OCzgAijQ30y/vOqWuccQwQ6D4d
Asd9iKi5pYD2G0rHPJC8I+eFJrTF2HaamQLEMiryoeOV4dkNsEeHjptNq3tMk3v75A1NgNrvNg7+
tnxovyHFx+6Xak1InsEMK7obNdvA7gduLfMNEBJGipBMfUcfN5vSd5K/LSSezx4dsD8msczew8Gh
rYWX4nj29d73/0nYdCdi1uY27MVU4BRswY4ey+8KhXDK67d2Co2oKAmaco8ruFmNKybzYnXV/Aq7
zf13hj8rsdfchhDMXfcfr5pAH5cFt7ZcUaa+jEAh0Kup1ghPFMeffJvopUYMQwjwKSCxEXFalj2v
uiDvpJ9CAdLg0J70yv2rc3X2p5cK5btmbnlFHdq80qrDQVR20zAowCD2bw/WSCsU0sGMeXyQZiVc
gdHd8Qgjl66uhnPl4PEjos4PT+jo9zvD9+TOdSG8a7Eqqzgruims9nwYO/oftNF5fWBubBS2+3wH
ERgQyX+aXi9/2TCy6TZe1/a8A039b9KVrEraA5I+zBQdLJDmHrl3mFWAVBtt9KXTE4BrmoxmLDBP
H1Susxjhog8JUtOOiX0FpLrNVlGTKvsAMFfXd9AnlrgDfiD1CXy6CbzP1lE09lPd/bOxnP6oYUcK
wDRw+1knjCxzHozumbXepfdInphm0KXHNDBsaYg6dnFnQnr+YNzQ2IsxVEZ5Q3qsY8+Lx+yIylj+
GjGhY7jRYD4escFC93IIuvmHA/n8S/ok7O+yal2qws8NcGPSasRwAKx1cwzCjdV51mGoneOdpVFR
a4zDUEbu7a++i/rfi17H4LL3lUoPVZcOP5jUr4nYbdbloUrZz639yHJQ8Ps1H4fKPQbLUql85nCK
yDFIR6wPquU97sG/OExdavtjZQnScsSrEYIlewwQmGDYjWorgbdEUQeuV6WBMWxYbhoAWInqvP/a
MGYWiC4RptpzPx5Srhwirdz0FUGY3AWOYKKbrtsf4MbZkNPI7gAmg2p8hUQVbsw0BwRH6tY4OBoK
ifLccZLUAOO6OX1rYUXEzwiyIRc0JgvY2LSVvxJng3dDiO3+JhOYHFhI2PcZsIWqdLFvM8xgbD+m
D/tcr66gU7VceZOtf3ZgB3vuW+3pYTAOHaLeugUDYsfT92rH4ncOTXlK7jcbbGh/gSMdFm39nTP4
r4/ArgDbQ8Zepictu0HfK3x8j6go8UY0yThimtGNIHtMGjcDffm2YT3RESgdragzNfps2Bb+J1OC
Jmyao60XZMsoP+g00z+24oADAnjeRUW09+sbhscuPASNWtfDzWuvLsieWDBkQj2+b6if9mMFC4u/
9RpoK1ScGVauC4q3HMbVunvuaDtjLqFaIH9EApTAtVYamEw3gdyLR/EwK9rej1EPmnug4sqLmWLN
7Dzv47xgPDKhbt9XF05l2ujuHe9HELytqWcDzik1abGh/WY5Z2wAoQRtxkeqd5qdFhfAVLJNUdGI
CjL95mXze7SgGlVu/EfH3mcH/ArzieAGFcVGdphZTf0UgZaR1C4pSZwOvYBrUJuAwcNldKCYQNsc
+MXwdw4d28oZN2EVwHKxSRk4TLLKqF7ioWhIjGNdkr1D0Z7s/m9N65A/dBOaNrSf47LfoKl4s9cE
sPtdpjEFy7eQqaWEImtCj4GvxkcHr5ZfadXcvMGWJfpSaE9niF2Dz1VM3ciHwqILCT7gXLvMz3Tw
LrlrJhfBpgQgbcQPZKk9em89Rf0vjMc1/mWM0/6HJM0QXDEFSN3BE/hSDKhIsT8lgAsgMYVxqNOP
VqGMAOMERumXziO7FBD0iNDop+B75HGNRHPtMQgnmIe0ZMk5aID1g5cEgTPsyPQadTr6Gthmv0EE
dadMDU2Cr7cP4BIw1q9nR/uoy73vk9tgzqfsbyP7NUSGX1DR7aj2cELHsFXU7GIJ9rQv9a5YWiBP
3uYR3fQEDaXprdUNRt4kZNPVkBYfOh7apgEmvNr3idRQo5s28+5jFrYFVl/Nfk7rfvzc6iQa8jrY
mj3HA0cohWhnvKFE75nLM0gTdkWw2hrlnoui6DmhSTA+tlyn68kjgmclWdqB5sgA40OqZZqKWPH6
B1iMq/IEJTkAAGmm+bZXHs0Fs9u43Fst20e5J5wIZxiaX4dwWyBEQQUZeR/3maNZXISMARiDzpe9
OLDTVW7HJGjztsOmgxi2HfDVEKJWvWRaBgCm/dpPFzZbtINoPRF2033cOgEMCfbFw4ir3VMSYT+x
m7uHaPWdP9bwT9ef8JKArSumh0gqCfhIXgCJpbpM02oNjokf167Yo47S64qzwLp2xWQmgnRa1l/W
woNIizaDdyXShoybp8GpGly8elne4DxJn8c0VE8qbdxvHBXKYo61AXtOrW8UKoUx/g0SYQiaQswX
D5+UeYxLzEIzSE74sPqvM7EPcrc1Dc8BGiTfNKs9xqMKytpCK7Lfz9E63XsuMT6J7dqWA1Ps27DO
vwZQB9bvFDrl7WnOKvxIYIyJObkAcpP/UithP7FVeGzlHFgd39WBpttj2gbmn+XG/03VsFZgON36
dIJYUB/swNgGul2gumJJQlZUQV/rksB87l9KI8y94zkaiUCiDb5AHdzxGXsZQ+rSVhbKvnaITl5W
0HKIE3VMQ/5Pbw5bx2tMghHSfQRJL5zhTybCrYOwjQLXY3yqljmVDwyvd1x2Gas/sL88TG+prYCg
awj48EIFUXiHCmwKXkCVQZUrKs+bf64ah2udsCwqdlMjz+m9+wjWKBzyxm89KbVp/GsC7sCKL1Gj
O6nrQfZlBNmkumDhzpN8jNsdEWEKG5iMwIHKCKdjQJ4UeaoRFPNRDkg6HqrzshD19T97Z7IcN5Nl
6Vf5TXuoHJMDMKs/FzGRwXnQvIGRIol5csx4nVr1op8iX6w/UKpOElIqWlr1oszS0lJJMjzg8OHe
c885V1C0HFZtXSU68FXf0jKuiathq0JBUadnN55GQnjDNm5c81yGVfpRlQZBvagp0xvC8ScIfyNV
oX4yDbG2SVlu/bgezX2s1aFPdafy/WOILhNRm6MblKEDapJf0VcU4Mgey3ltqck2T5JifgrS/PQm
GzR5XXkJmKNt8n6EH2+K2IiosNeduy9jSGN0gWwqpgF0dYv5Zt1zh5uOAuUazOQ40drknJCr6Xed
W/guX9LTv5o0t3hXqsIHvxg0BbAnam3HvRPlu9SzUggLJQKiLXVq92PYBYoyveNUhGL0/a4oiNrp
F60U7Ye0nCElaN9ZfpyHUx4eJUEJNBnXbqR2nt4ptQtbzYk2JrWEAN6KmXLxNVK9Q38AtzSMazXP
O2n+u9QNq9uxxfj02rdNtrUrMVpYxRaqu1UInSTfSK+KHonbGnw6zIrpb+yQcN2VIak2iKExbjkj
QPVDN4lBhGvN+kLkalHG8iObNrhuqn/wCbsi4EO9oUXFVBrpbmqc4SLHnDOm64NR3/XwIT/6raln
4Btms7EwJbLWVVdZ7Rob+KTZJFFOjDIORUvxixSSk6jXzfeO1gAaB0nZns92ivERuVJQYw1JvXlH
ZW4qTsJctcOGGo9F8TEtLXGsEzvGG3vUzBLuWVo9hW3o3GAf3dVQEdwaJl4+8bGaqZj8yUhDb237
sbXX6l5Wp14yyrUXoJnaNlUBCtcjuM42tRsYj1qSDrdTHdbwmZReTJsW9uljanVZsa6kjUOOaYcA
aO00+JiZeVpbQ4KdaqAUPY0uQ4jE89TL9GuiJfUXv3TYSKKzIV/RIu0UkluebmtXDk9RreqOyKt0
mlU9+sV54qemsdbaStM3nt+GtIExnKLaBp1WEKgRtMgdANdQ76LOS3OS/Mkpj3oxVAPlVVPRq0YV
uXPhu7UfnYVRw6lk5Jk9UDa0yoAadZIlGFz1001BW8ToonXz0qCQZBnDTiSx13BDz6F2ZreBtW5o
+FV8yGCPDgfksv+OU74wL/BbnLENnAEQQ5QDETac9XvLzevHP1MKLLQWozYNwyCoUjT6lM3tGbuz
bCjMA8qrZ4+YnxHWFzpHFPOYL42ROJI+AeteC9ilR40HFWCFDUZYbTLTIi4lBR7vSabLr9jHW2oT
ZRhY7UJSrGzL/Z47+8HW5J+JzZ7J9S9Y+lQRo8KBdcshAi06CtNxo8f+AfXCv9GuLO0TCf6NxLVB
TKrcyj7FWV/dD0Dm08pqqpL+eHoF3PRHr27ppTh77ye5Z05Hej8Ep6OWsu8sZdz+2afP8vYXs6QL
s6flr5qOjBERpm12Yi9EEf2ZDmPpoOjlkQgMXA6PxrgUW9Ho+S7W/7CPjGMudBip8grhpnz3Qvcy
WkBLyzFWkx2HByT+/2ZPLm0TtdmOR2GUeETB/l6k3aqt8us/m/bFdifPMAu8s6YjtuLn2PO2uA4W
f7hgFnu9rNoWauxcAExkioeToW95jOLPnDiWhokDrAq7FPF0hFNMfFoEldpVkxV9+LN5WSipkqlM
IwKM8aiqVfQgS5VeKrMIx29T8x+vmmTW//hP/v21KEcVwdtZ/PMf74qM//zn/Df/93de/8U/jh6L
i7vssV7+0qu/4XO/j7u5a+5e/YP6Ngj5dfuoxpvHuk2b588PHov5N/9ff/jX4/OnvBvLx7/ffCUE
aOZP4/DK33z/0f7h7zezLvI/Xn7895/N3//vN+u78vGvD4/qgevi28f999883tXN3280w3gr6byH
aY5j6tJ9thDuH7/9yH5rSuFZri0NRKGzzVOOBiH8+43uvNU9KUBpbQsNCrHem7/qon3+kfXWFaah
A+ECOTjC1t/895e7+nZhfHsdzMX3f79qaTrfH/+6V8jebZcA3eULOBCbHGuxpAPkHb09pxYDvU33
qKP5nxhyyc92WVgnXTKZXxCNBMY6VaaxhcbSrCMvMc1dHrjZXaHHJ1CjJYGtVtDmLU4JM7NUpJey
bKw7yy3QariCI8SNerqk+ZNRQWfKR/eTT33+Mm6TPtokY5F99Py+hUHpb4YihTzYGboJwdzTPrZV
4VJEQAQVtpZ9HwtLu7Pm7I38rt9SwJ+oxk2gwGk37h2BK0cijej9i5f6k3l6dkx8NU+u61qoeCwP
FqluLU+sgqJNleTmk+3YxnsSY2DGtBp6OK3KX1v03QJwBtQ9DmxQzFUo26/26HnoZyyHfEsLguFW
Q8xImOwY3Qch0bGsVDeoNZTwcxzhy3QLHaATq0apwF/pbQvHI7GmA1f2T5+DVt6W7QnDE95SX292
deDYffFUlWF4AwPiMQSxxoY3blep1JDzB8WDKgeYnTmeQEEXyhsvG8Z1M9b4GDtYFPhNoN/jvdOd
+HZjrQCvz7q4N8A8QnWa5J11ZdJIZR/oeN39+iW8DglYq4hpdAs7UHhbwrKXrojKFCnsjuApz/zs
jM511hkNbQgfm844o3x/SBetvxYJzuN5utRtj3fKW3WWDo80eIhGz3AeWzP9RDHifZhO+tYu4+a4
QUNzCmNbrNoiytcIcFj7w6HeNM8n/utF56HAFoZ0LYd42J0n5EUIkcX1gGSpeIRwLHTQTRtBFnSm
6qHAxONpSv1KrP262wMa29G26sR4j6cvBK0pssc7eH0hYbXK3LN0MC5tnEY1Moi0+kKv5nQ7JSOQ
t0WllKs906LTzjVkvi10R/tQRNAapEjsXTB30FwFyryZPLDo41nq8THP8+BGAydOVm3qlgecVZ4N
cF89tsep5Nq2LT3ds+2lQZ1l9kUQhg0qQwVfpTDkeDJqDs7xQ4U8YBJRsSvMSCCYGXDcsfzBms8C
v75IEf3d0jIoDFcDEjEd3RwdxlpICC5Fu7L9CBDSXISSJva7wXavpVvbH4Zw6C/4vyCGh5UFt64t
9nkZqnOdStq7wXWvsWlxDsTzPyxlTzdYwQ6b0KCEszRtZHMUQafs+7Jy6GPtpxNkBw28I9DzFTq3
Q0ZNz+Hg6ynVDYaEm8N9wnJepBFVLBzDHKv7tvGGTzaZNc6uUbLJ0yaL99RUjTu8ZpzjTpugwvnl
uMaV8cbochgFRsd5ZIBSnRWl0rKN42GlWOt5EmyURWaaUhbcawB25ppiP8180apEUNOM+jqiC8K7
Lms1saoiqDWRYYvLMRXbLJ3xFVE4FAy7vDHWSkOFubI9deKZUfvE9ocuKDtzrcXKO+T7/lpMzr6m
y7xjSdxs6GAoraUrGeJNaxiy6WtPbWqTBEpsKDzD1YV5d1quqA9wvRyIGOeAeTH/6A4EdzmqVyGW
Tt5hFDmNTU1MpMrdewheN/BKgw3ml96BhODZkXMx1HxK8p491MD20jySuxqPRFV/RU/6SaqiCqCd
1elnnTJ1TCEsAVrvp+NE2i4vxHXSLxFNH85HC8LXga+yaD8/T/TzihO2IfhC7tIpBkaU44aGd19Y
g/icoBWH4uJZ6sqIVd7DC6YL1zocRud97PfCXGlWoH0K87r/RGZD0TPtq0sgFynWo+b5txAp7xo6
yaqt10UcPU1YfiWRALvHNLDKt4QtcHmCtqKSAeavDrzCZ2n764k1dYP9SkNW2tg7z1fri9MYZpJb
pZqkE4FRAMWmg3wQtaJmyya/7MaGKkfu5sQ3qXT1bcm+eRwUOuUaOYO7cUjX1rg6JbBro6S/oEzR
bPUojADkeYo7aMzj0yg7zgMDTIEYYjJuLeDCiyQYrU+Ahd2Hiu7tl5zCtBaJoQJh1nedhE0B4ji6
HeBD4cYw6JrA0VcKmeexMbbj5yRtlb61xvQ9dSH7FOLSdGqVRXump06WrfQuHjyYWTOOHOhWfK1n
aUNtxI20fRQU2qHuTMYPEacHJug4wmIWSBuXBp5m14B+BsadMkLx2SKfytH4WOgsRZhBnq9zeDUb
3RuyUyzyBnhQAyzgKU5P4owa5KYQRnxTd0W1sfxJ0Nq77G6D0IBAE3ArPjUmyg+hsiRbe0PQIjRv
6uL6OQ75rRznPPqqUN4/NcsM5lXSc1k+5reNenxszu/K5W/+f5jrGPPB9O+Tndt//lfxF6ndP//X
X3f5w19X6p//O/8ala9Sn+eP+Jb7OG8taegOQSaZjKOja3nz17fUR/ITHfK9hxmyMCxi0X+lPm8l
IbaO1tG0bA6O+UffUx9NvBW6btr8mYcuWVo2d+jvZD/PEdy/trRjkllZFied4aIjp9vBIilOwSDH
vII6hpTJ66G6iBwh2bq3zGORRgpw1NBQtzXxVK6ctPX3TubaqD5RHp90SGVTlGJO9l4MQXVl+w6e
AlREpy9j1WmbwHOLdxZGZYeaRlqvdxDfGrmPqwuJNpb/1pfGOgltU1PlfO4QRhtwenT9KuTwgPKQ
1PF1YELvDd0uv7ZMJG8Qj/3gEvVK9eQahnlupqZ1YtbG8EGDz3nJIeagpKxc/ZSy9YQKmJrQZ8zH
83e8aGFtM9wXtg3d4M90JlEjj0u1r8q3+0cRdSUi+GHYQefp7mOri861wHe2XdhZsHBVHp+NhbGj
SppwKk0KrZMzJTXoPmq9J64+d11GhX1GMdem/Fhrh3w+XhtIuoQ0Dge1btNgwrPRpc2X8osDG+6V
mzrzPDnNxhTeRdhWEexxJG54Z4xAier7q/mfk+ENgMMvT4b24e4VavL8+9+OAdN9a7u6BFyY802O
Az7p2zFg6G/dOb9iG5oSVdfcMu47AgJsYnAwGMJwDJfca/bI+X4MeG8tknGXz7EAAYgqjN85A5DJ
vorNqKOalulI2yMKtzh1loeA5ULanhr5ibu8le9wZqvgrOIwEAt15uZZ4DzCC1JxuGk4HEr1xWp6
jQJW4OfZeDzClhJrNRWQLsXgJeUGZajLvkstL6RtWm1NUFL8EumtcWEO1ZgbOz+ahTAxLd6hJ2SA
Q/UxfcFb2GQRfNON5qM4jtHzWoHc1D60jYt4iFAR4yoQ5TCP4GoXTrJDC4GkNRio69wHfhiPyc4t
xrxudj2138RB2qvQYlSYebrEJAj2thqEKQvNNn4rVNVLTxRHbiGLHsohlWcq0PaYBmo9BUNPHzBY
ts5JIqk5pKgbEINvFKoiRL/p/C5PtKq07Qdkqq44L2xlt7txHCO9XPmhlUc7x6gzyi2Tq4j+4V6W
awwUdCwa4rzEhwWLOpqKFkpvNtR4BYeQWzbnVRGQGLj0EKhyvDvipHwyiyIrNhSLs7BYCcj71T2E
yrC6kFST8bkmj8xz8g2V0OcEyUw7IzG2iby3cikYOBYp3L6pYzd5GgsrR2iBzMprT0WdtclW60OC
OVReCb1STL346OsN5i2u0rp96KP6XA0wOMqVSmGDtFXnQjSnGfMtr8tu39dO1Jin9Jh81sPnrXmO
C3cb4dJMRLoyqsE/jalYy3XV5lpDZXGCiLsy0gkeW1FzJh6laDQf7AY2x7p0IftvExZwuUnbcG7K
QVSZn2SiDootnAkkBL5J8zfE86a7dmiOTsSZmEF7gvGK+OgCH6FFiWndtIpsvWzMXTRlznUR+qTw
qveydJUXMhk65E+0dF3lPbcfHNWJB9arkadE9jB56Akzy9lodeOUWzcxOxullmbYwyYP0DHRx2eg
2TIwnw9BGivUlCQ9LI3WBfRLIhtdtquZwwYHzeihRyfaQyjNuUz2nW4P5h3uNpX5SdBjtEDBSmO4
IF57EzzffV7Ukxkfdbjd9BSfEcEDL0w9PixBCRuixQv7Mvcg+2/V5BbBGmd/vtQUAZ6toZjnyJki
P1W4HXvleJRgcEHNG7vcq1a36wdCzTRYTbE7gmdgfgIzCPlmu+pHGTVk3l1wxY4dPrBqmcZe1DmW
MBDV7TU0puZShQkfDd2bH8adjxlA0Y1ojbzWLD97Zl/V26LF9r7XugwuY4xOJc+kuIVxYH2ZRO98
KCsFStgNZn4GiFLoxyRfQX/Whjgl4ERlRLht2MLrN2ErB4sdErPY0jK1eswJDEcCtTU0e62AraIT
B9pqBJ9fFnvLTguaQ4mhu3EzT31KbcwxkPCFvb4uHUKFdQ4VHU1LKLvPFUaOOQyFMe2PS2GNxZma
EO45vZ26SExEgy9DTeQwXDbCQC6FX0kIx8vosypEQIe256SRkWx3HFVzb6QCq8bbgugqPadDRDEC
ueD36uELktsoxAwZW0CLSYFqBjGPqTvTxybxtPBGa7xmiNYatPMBHx5jnIZ2pQarss7xCqC0sqoN
hT4SbgO3docneXBkeBjY6KzSRAiK2L3QFV2H4M9uMG+imWyU6ZU81QLNavZJYVf1OToXVztl34bO
SQ9Fza02vQdbCw1VgVOCZuD3NK0bwiWTx5NdAdPDFCHaH4+y9srucchA5VfokK/dLsbZZJOWKuok
SRpM8noVWk6p33tAeFOyz2ON7FuuAlOJ+JjeeDJ4P4navoyCTKGThxD2vhedk54FdWCZR4aEeHFU
pi2tk7JPBmT8HGcDLTfHbB3q0xiKWxlwT7jWqUGTMYibbdJ8jOsk0c661ijbmzySerkPIQ7ASmPD
hLdZ2JmKCynNs81gIvxemYWH+5gTNq0Hudk0wq0BydG8QaAinLXr+c01PU+QsSpoRFi7ZBoGA95Y
+th0xH124XcVnLgcKcodXj6Y4GUzlXplkK9d1LZF3oiUmqAz8OYlKSCgG2vPqSuk073MU0hmfaxB
D5GyWWmVSWaWhGly0Zn6xGVa28hxaNZrG5fAFD71KS3FkbXGHOLKh2fnr2IPIcu+sBQtxARWYo+1
lOUneAjTuMOb1zmHzVyeB9xN89LAhSALMhvLiwh5FP2j/QnVXl/TLzaSNbdnwb0LtUrnUNk5VC0C
mC+pTIN1XEJJ2WHm3d1plBAfAm9wk3NNGZXcxS3+Yys/9iRcjzk+X6ESAoxMg9o3ZwMdcYJaEKvs
qOACKKjN1z66elPLYf/SzMqFd53hThH0rh1t4Hzpp5GJn8CsNu+/uLYOL3BQ9MrYodyHxsP1jXlF
2KWBWIcugAGeGxioYC9iDatxmqpsZbNckQN5db+Dmmt/Gcow0BDVJk4JldXRm3I9FJqajkVNQn8j
qzqEf2LiG961kcSaIfIR3lbeIIEwVC9vXVGV0TYeRPggYc+6kELwazNQPLubUhlusTPLslMXbe6r
k8D0b1KsnfnIrE8v6JflIv3Qxvwua+vyXQ9pzd0OnfQRDVOOyc1zGkuzxqIAddr7ER1PuCnryNdg
XBnGJWgdPiZ1FevkJGEyFfsYgUyxJvgIrzlJzM8m2p3o2LLs6NHmLTOhWWwan7rGsNr3UIu9FtVS
XKA3pOWIceJigyeOcqerquMcoixnkJdxLDpWZetb1BpVqV0PNp5VDxHaWQiZsnFAaHrhTee+ioz7
sBqC2wp2xYSHuy6++nQNRIWbti23TYHsYjsy14CkJoYyfq9mQxI3VO9kr4sHZbVtt1IhUkMqa+b0
NR1Y7jvHzjJM/urUwFHGyZ27ZDBdKmY6whPcEUzzVDT4ta3GesxhBRLFoNACRN7bGROBiM1C+RpH
VnceBph58d5K8V7ljd6vnAIjkFUQN8SJ2lTq0aqvELpv866OOI6blC8foze5B0WB++MLrOGQnjUn
UpnhR63Lixs9lKOB/DWhLTTNQrtzsjMHinPnULqT9tTVWzysqmaTc8PuawTpT51th2e0ffefamT+
n1pCv/Jo7Ez7SKYCsZWisS8QvhsoA7VcJx77tsONYbAr/4PAQeYptL3C/1ipGCV4JUoM0rDBC43P
QwqD9x2GUYmTrwNcDp0jI1I6zmMI3NxDVtav4fg5BXBMUhSPQguVWG8J7XldZcPrxeQkrAw42Z5b
pimVEAGE7aC4Y2F2Sl+/SJB+UlL8YUwLwzwwWhN+pCcsa0FUoCxgd24dOSsHo71TyyzdoynRBuy6
h2mbpEz2r8cjy3oBQfOMjAcpG7LTPKBcjocnXsyloENoHINryX27Zo5bZByThx1h02+aQUcV3ebe
1iRGPNDJ7zXT43l0+qNgsMIqJo5+rrW9yMWnBA/SUMevZiik2HqyadaDkT/8+hFfo+zzIB5FdoNE
U5Dtk3S+TvjjpsRSicN8pYFArMtRUs+pAaC22CUVd38yFh4e1CIMYIZFbc7X4zpQUSFBSjGNaQIt
+1j1njhrVQw579djLfr4fXswi4HcGRuzrWVTJU2v+gmPbElOw+kjR3q4r3qgmWNVUZCHsN+DN7va
psJK8MShS9q9Bn6GB0VFwFkGnAs4X3wcUAXdlSmk7kkr1aESx49v2KMO5kjYDrwCdtTrye+CAMv2
nsnHo6XYwpVOj/EY83fPU/E/CMubuTry76FXTEnK5iXFZP717/iKfDvXxHXhGuS1sJY5Sb7jKxZg
qm05rgXAYurCZsN8x1dM/a0EGrPZjQIWs2fzR/U3hgmojAcYYhIjAIsA0zq/g6+8LrY5nDp4yVL9
gecATc92FsuCkKDQFTDomhW4cgcTg5P0BC/XVVzBSU/rXRW9ezExPzlYFwvx24gUGbgHAJJha7xe
iCV+K7Soc4JZvnNqAnFkfnTg7F4Cx9/HkJTX5msDBs3rMaQxNZ2PQ9y63MT7qV2nxkY++SfRcbS6
HFaPPCmM5K9qdVKuvf2vH29BS3ieUcqXtLjl7XEUPFNFXxylY6qXqcp9zK/V17C+xIoJvkl5WkqI
eoFGRf8iQ7uUjU+/O65rYtAElRW2n3TgYbx+5qidRRWCcfMG7YBfHGlKv4Adf4rTi21CGo/LayO1
j1z55dcjz0vkBUpv8B4xhuSKtqTD61xOduNqRTCOyPkKq/ApGwL6YP24TTsCBBMLUEdHA/3rIX9Y
tQxJjcFgio25NLBYQ1Fnu1nQMmRdjvc1pN4T+v0Qs7XaVSec94ob9gYniOTAQf+TYaF8UeDg9iKJ
eK6dvXi1pPCVU0RxuC6mINZx7TPuE7+FmD4k+x5bUdM7sXpH+/rrh/1hw7gAreCfFFwgQv/wYivd
1ZDAA8OkmlWb61Zv0o9j6mbDt7P7FTXwJdlsvhIX75EFRIAlMfXjVS6OAolPkKorHCH8OgU40ncD
yuZC5Kf9+Hu9kdgjri2oFFF4glzHmbhYqzLoTMeuiOdzYt1ouhhwXkKQ/LvzNg9C7EZEI+Zj4PWG
KKc0BRjQ4nWkol1Ed2US3qE7ELYtYppvTwIGbMzlMpTmi0GyIYtV2+FOpEIwZq0DpRum8s6MxaFu
AT8biUo0NwmRIs5pi5GC2IsN9jjLIESqocH5wl+SzXfggX5cbTbkLZuririJG4iL52VVxiligvCy
iPHvDN85trpFanhgCP2nY7CLDC5FinzLSdN6vS0FfYHWXY2xZOKbxhVkqeK4U8UtXj1IjXsv2Yx6
221MzUuOlTeC7eWtuMFTUjcwfqYByeCPh9pK/mSKDXgnFoIDkjn4IK+fPdN0E+THxRMFuySDjK7W
0pWlDlEVfrye3Fl443LvYoROWrMYpxGl3tTYQ+Iz0t8r5HO7oInfIUO1N5C6tK0hikfPKWB5ZmC4
IVZRoNJVW59EiGfPqqAi044He1/NPoxOaz41LUwd9O/hZsLJ5eHX+2heWK/PBZsMzJ3zLspwbNfX
syIBNVAzkT9P4206PDj+Rbo2rkfz/a+HWWgong8FUgSwFAsikmQ/vR5HR2XikXAna7uTJ22JQKKv
MJVCbxVr6xxdDOakte6gUDeGXiKSU8dtQoqkoG8eYUdQSJTPh9re/HjkE7MhP5mjMQpdyyM/K2tD
jFhrrBHur12MMa8Gr7tLmuPW3jdZrx3nla4duN1+sgxNzFVYg4LgD0bL64mQWpZz3OvJurIcXGIw
7Qmj/AQHmgOEzZ9sQ+4UThOXRyMtWJwoQ1QCu2ECDX8jR66OlrDfZYXr3/z6xS6HkQRBfL4x35w6
5K7F+ol1zdDbjPVTjoF26YWmv2l7oz7wMMvbaznK/C1e3M24XPjI50IepqgwP6EQhevZJE8BgKot
/N/2wG25fEnL8eafvxgP0XgU4HcQr22F/+fpVH3QD03cT4eg8gLISLQvl11OZCFa3OEZwkvPwFNX
Gfgt/qYHrskFI80xeBILsh3bjoqtzf3y+kmMBNg6zgX7zqbeASgqj1K/HD53Tthd0HGhvqtrOr5G
VP5w3L6qdQ7HCXnroTR6ec48fw8dL+95u5k/PC6aVz2vcW1dB3V4RINJtXL9luNPoMgzRLcFaD6w
Zp5X+Muj7duQJkE6mlxDLHcAhUwT/zycQS2nHY6sMvOvsxk896WZ4tzX4ahVY7E6Jr61qSjWSlPD
KTQJrxL88KjKXlBHPDada12X1Ts6hxwQWf1kAcB/gZrH8Uohfokr2JNFbmT1fD2/r79qrpnsCqyL
1obvD4dYl4fGmvfXi/VcuWaBoyan70g9ZxTmg8QgYYiKA480n10/zPiLR1qcORRS+rCfiNxxgnHP
grw8SSJ/3UvrcvSiG/ozY0ZZtHeOKtLNbx9DlvWcOROrEbsvRp6ipAGoVixziX3LoGRyCmp+6Ez9
cTdxe8FU0kmG5sdcAk/cwTD8Imz8kwz/8CjLjkfSPoTvqJlLuVNx8L7og2PPz0+6NjxKvfDAwfRD
Akrozp6Gl44Ghdagy861QF1qmFxLUZcNHpzGukjN9FYUWIK0WXipq+adaI1NHVEYUf7+15P8wypa
jD3//MUqaorOE0ndUeEyv/Yd1SoN8ymcEX49yjP/+tUqWgyzWKx62eN1C4ywrvpx6zjtsaNFdw0Q
y0oa5YnMgm2C2qRK273paBYc5jzc6HV39Ouv8cOBNX8LGuC6EN2gbCwTjMSpaKpDGRRmV3wFmf8k
0rStpse3Zupv/QInm98fbz4HXKIwAWqzmFzX8cfEHHA6xPB1xZFBE3S03Kwpae8G2uP8erSfTjI0
Wp6OyiAY6oJ9B3+uqzGvmSfZwyo7Ognt7rqmuJ1b1bUee+elVCUMEuesjHyDijalklEdOqOXAdi8
mmfEmP+GyG8sA7Akcvq2b/QKA4jcat81tcEZNWm1c6kllaU+5Gbbl7cprgbVDnpJad/8ehqWK9qh
5AYhn7frIC4i7V+saEwy8dpiFvLsUhtPPVrtytA+MNfzen25nudBeKVIWTgxZkjj9SCdhTQdd2RO
9mifJdHGBoOHcO9gB/brp/nZQNRqIdajMSLIXERJJf4hGWV6tcaUkbKCf4SBnrrAs7+6ifz4wGHw
k8FsjlreHoRIKjeLOBYPcUQzacNgndiBga0dc1cXCqMs88D8/XDqMoHoUbgsgTAtjr3FBAonHgPA
MbXuPnmX+IVK9d7P0MO1q1ydpkOEKdRe4gj869n8IbIFJIHpymUC1MeGW0S2eT1oU9OQlyRTf8YO
RE4vw99E12YghuDERhaCFhDdwOulQdeIDBMdngw/F1oPtVA3wiu38W6kKD5B+/qTR3oxnPF6uD4J
Yc9Cj0H4Rt2futDJ0LW3v5625bpYPtJi2gbXCgGiUPQQddkr2atNn8NL9TmpZz7v7w3GyoCNyDIk
kAZzXi7CCLPIQPjADGlNgx06w4mPg089OU/SYuMXsXZg0S/XxDweRTSD4qEFMLlUrdPzyFB0C1Rr
Lwlw9IRfsmotffvrh/r5IFKCC1L8hnX0+i3ZInNqvGjVGvVitGqqxMYZxDpUMlq+Jx7FE7PAjUwU
VcyyNtDyjnA9Y+py9zLrbvL+wQpvVPrh18/yfLgtDj+G8SxJrQPp4/JaE9LHpTkeaIGUmrs2Tj7U
UX+XwnvuZXpixvEVIeMOcSFEltZfOco9TmJ5ZtCUz+vd90bONGs1beC8wrtyoDEd+HqkAczmyy8o
Ad1MEiNgdcxs4Su/nm3f1twwzUJtpSSKvqHGEHdjt7qGU9Akx3SlpxrFvVriUrmlI11xS5NhZWO/
3dom5vnotRCd1LEtaZ8Rl5dugI/HxzBw7fQCzWnunJRjRzPBVTPa060xYaKS9rr2acyFc2pOYkq+
4I7jh/TpwwCup3znz3brs3FKHGM8p9due5yoSl25zpgheXAj49IXnUre4/gX0PdKb6ezfvBunHi2
O3I0572D6vcaw9HePYuMunePZTc3CwxxhQ2PEYAU10oUKMb0ml6JcuqGD4Je8OQ7kzteWiKjKw7F
5K2oDP8pImr/FNDT9NxAnXgRO3Y591Mqj6FdPtl2PVn7OhkQ2+I3OTd9CKegQkYs8TVTlkjgaQQY
n2PoJqN1DlhQHfm5CcqjvAQxj6t2EdK5k5yiT7/tbBFSWanDDoqiB02j9vMz35ABHRehk6oTvOfM
q6SJd3A4wtPe9v2TSk86GhlYNRiakh+Flkz0Wxx1cSb03LpGymJuxni6lUnRXFRR3uz7CUs52qC4
uxojZr+Kc3+v156z9o0Cx9c+D5tjrfCL/r62U8hgTVtgDNRaDXYfkXOpYL1cYXVYtrimZKxpXulG
x4qkvYWVbLy3m6GmU8MUlfZmcG0v29ORZzrVk1LQOsnImDj8ygutxbOdlgErsxbhVZ+NUOTiZj1R
XK5cUR1lZeJ8kkVaPynRmNuxQxOJcmftlNMmpOfrVTaUmO65YJhDOjy5ko4WRTjbvYgwp21MlR2V
NgwizMdWU2rJBzzxwngtIVbi+pNutAjfdwc7GThVVmDSU8dIrpCfimveV3M5RJHQz71qurfFNK0E
Lw1GZpAyz1YO6ywhXTe9/Mns0CfTDOOKrkYjMBpU4hjLoZ5Wfeu8EtZHNAf3jhlJ2onDvdTrnqYi
+fwFo6Tcd4Us9/iZTBitYcVmlMZTadKIYJ30YbUiVtqWAc5HjodTZPI+HgLctcpi73b4wCFIp5Hd
ozfWuJSJYNQ+DXZxOdLJM+dm01fVaL6bTFWs+2ksTxxcnNf8knacOWN/ouZsQsMb+rTkV3GkbI3L
yKtHoI9iXE9tWGzzQejYenSXcOCNdS1H/bjPwCfTnpCj2v4f7s6sOU4t3ba/iAr65jUh+1Sqt2S9
ELYs0cMCFu2vPwNX1blW2teK/XoiqvaL9zYJLFbzfXOOiSv4ITdqUPl8dpFvRUtNvSdbzRiTl7Ll
ZNQSWQSErH41MHus6yQXV56mzQfOZdni/TB+gP8GO2rYsXkIm5c5hwBc5eS6ebKMvGdnnFZDWFwj
IHssrGcRrkl0Hh4rhkd5i9ppJA4LKuGmzJNuF7ce4molK7P7QaEbvFK1Wr/v1HcTFlKgul1ASBIs
pfjrTEJ2pDDMRnZUWE5aNeDVy4eMQuIRHHD+COg7CbQ6tdc04MCqSua2uidFslPqTafY+mubQCgG
juvtibvVnHU0AvnKtKtGmOuIsAfkrzmSROvN6ZNjm1uHksybYRLrWbZ8QJm5jl0gimtiSAgcUAmf
ggwNxt6V1Zeoh6uItUknjQdp8JA2SEuJYPAwO68JWdua4P9Ml9z72dvHBaBY1XuBa7mBEhBIdhjQ
sjc9uUR92j2NThaoacLlUFVpufzRFRGU40nFRGuvpSnWUAh3otulBlEMVoX0GKZiHwasBKu+qga5
64VtoC4hBbAs22fmscBDXtUf1Ck6UElD36jO7zZqXTMRgvhO54sUY39ObaaFyLZS0vayUZDzaBOP
qi6MexsfIePiYDbmfAUI3K43ScrOgv0EVZk+6tpXfOavbmTdzmqe71ykrFC8wqK+FqYM1z1wz2Zt
l+69EfGmkYHGwBxmpUKSjLkaKEJ9N2Kr4H0bAqDgpKs3upbnvjmZ2fd5dsJ9P4U/XDK1V0XU22Cx
o3xHMtCVWYYnGStfSst8JqbBF246rUCw3QCNJD2zNXY4rHBbZX19VysOWQTeyPRaKkOCaWNE8OJE
naftrVprikMzjeZt4dHk0MawgZHl1SYYA9YH3PNPknQqP1xQfWtiqYZxiW8pt15PssTI5x3OSvdu
FqJT1+mUTPFDKcvpBm46+Z5KoZwiOw/t7dwWzlGWREsGE1gmP2kL8wpn2YFPLjq5bqUEIB180dJM
i9NxNUiXaARNe2278UntR1sc6FaaKGaG8NVzJhS7IWTl7WxZN7kBbnZkRg2GTJwTAwgGZ2ayIcaA
YkTgZtOBY9gqb8Raoh3Wk8L0EbEubqpxl2C+JHMJsxYtjA6GBo479SnNwbEf1LxszLs2Moy3RqvZ
I4uhQ2norNXGvkIAfUX9dduG7XoGLI0rM6zPSX9OWtoSwrP9lPiIfQ5oqoVkC0EemmR910xNd0Af
PFjYNNApaoObPkOFmPJDi8uXBE0LM3JcIPduJm/M+aD5RK2w1hvitvYpqukvHqkXB0SHALHVUq99
tyxz7wiAd/Zryp+oEFMVo1urAhucKBPT67FXcQzUb4jmB7fvKm5Q1PJxboaegnbD1XwMMqRwRSS6
hVHnBOx9XiPVKF/bCkmjX2nimZnqG400QYtCQtL0Rm+6jXRl2M0IRc856UAOThwVvTpCa+OsGDlA
eC0ap4YpBtFT0ExY8cbUrfCPa6jtV6QZXY3OpAaVZaSPCq6zYVVgtd3lXuf4FVVKML+q1SQ7vXa6
1m8iLzqnc+2+1I0YtuRuzVAw8TcASmxdhOYDES9d0CckZfi5VT155einKa4lR9gBFjoHkX4/nqSu
7C1R348kY70kjiW3uQlkXNiKBj3fGoa1xIl/LuxiuolLB9Ow6j0ZqayvhKPsxrIa4mCMrWLrYC4E
2j5F19pYEfHnMFMrBgJjrQ9hp+rVLDZqWTy2VkortR4ELvraS69kgdUgjaLoOYJ93ZHbshguinon
JFgQoqzmr+Y0nUtsS+nOjowd8mZfASmWow7qqxs5uPIUZmP6CuOlDNSSPTj16CXBJNw6fXXULFnf
EVtKXjCVwEDGZrYrMFGcSnfYy1g1iHp2iZebi69I8fZDmTfxus5u4Ro/lKJsr73QeYJ3gWG4NDaz
JVraDqOFmobOB06evniOZp7KMW/7bAue1PKZ00Jimk1nZ879NTriezeDjltMHfvDPoPaIkq7uDM0
9rggisWwqtgDK6S4mXdprcOOBTxxwGzRHF09bp/zabyLcu0Wm8WTMhnbwclltMtzppx8QYWVnLlI
WbO/YaYwIOI2BtDaTNXSGyNhsZHhHlRzf5PIqkUebwEBX5HW2nwf4rJ+kqHb3Ak2vtd1S1wcynfx
0M0CvllfNEE1iLsEdHigSwl/WjpBVYnsfY7VbRc247MQDjYhJ6ETBEjuC1p5kk5R/jtd8lYU83iK
dYTzay+xwkPjdFdJqg9bbeQmCOukCJMlXwwcWwHZTLgyRqCgsEaWqMn8GFmVdR3lqb61rKwjh5Dt
eDsl50hVTxKqszdrLGycO+9r7F3EW4xkdyvCwWSSfLOb2Ld74bw3Di6NlRTRddG5BzvJ1sK1N1Q3
fBuhjNlVyhZGJyDg2qhOsB7LXY8yemO7cbuzNZf0LpdQBE9xUmKGmAYCRWC8I1aoiu2bCSt8n+n1
lYMjgHZ0BsPfGgu59TIKJIPIWbh1dCX90bD6KvbHJtzaow0dSZPvY1rRTVKnpia+dFSLbWbIKfId
DiWvXeSEq8EadN+s4+GlCdkJWUn03dYBzUJaJRs3bu88r3op6yle9yrI/VONLB9rvzphwwljMgk7
rbuqBZusWMrx2mtKslyhSlQbfAnjyu7UPgsSIndp8tOMWHkh/Beh2ZvapJVtEvrkO2PT1P4445TX
jVjZN6Pw1iQupybLJhaRdUqe2QoXEVXvOqnWelao6E0ICAez/R2kOLXoMHnKIGes0oEd1ZTUTOIZ
EOdN3nTmDlAIWBGGQU869filNL2M5GTlHI3Ze6V3JIrZsgTgPHj5dZKwTO4k02jsJx1YU1+T1HgD
e8AGGPDhlN/mwfPqA8fmMDr2sy7K01giXa7Y2BtlscusxLvzwkX/xRkzGokdc0kTSUJZZPhvOiib
hlMv0HmPNVNeZYV0aLWHxOsGnsj4bRPB1vZdQ2nY2NDO7bUgmVRvz2c/xccRjGZxY2o27AxlAVPs
KKS6xJelUglix9bWHRzd6SlpqNT4kQVBo0sVQk1oDi/YDTIlM1l6BQA91QifkJb3yVY146HeovhP
m5XROeJbbYdNtEqzrGR7ZKn549RiEVpjzpseaR5mxpbcdu8t0rOeQFbTEfCWjPjGwdZx79lR97XT
yXNZR/iFxpNI++HAv6kpL0MEhnqbxo37BbJCP/lThQvhe5II74ZjB3kzhUgN45oNiTN8iTsdhEaU
eFjK0cK7X3olKsNr8AqtC0V0dJITwmY7OlfGpFoB05NgSoLsxZIkTwRBaoS0DhjCq3mvlLXFvTRv
jSQWObZKiR+t4KC1QljTkJ6UlbX3VJV91x3pdRGYoAjD22aZ5W0T9mNyh0NVBlQIsRlh/MrWLN6h
zWj0zuTUD1cIfMAbpQTBYB8Ny1onqVAB74aptc9ehyZqHhONJCVUzjlHLg1EE+hqooUraY6PCf6E
od+K8EHx7gn6OWCH4SBONgJTgbDJ1li45RHJW/G5giWUmm9JVN836cYgGQ0bPZRaoopYTfsgMjnF
qltNvbUyjsWYRfMR5pLhFLt4DjAPRsnAgU1pNdIWdWK/icgh7S5xT8TquDWAZW3dkz9fBjzoc56E
RyOx1kKdjkbzZDov0+z5c6Mlm9CYgC0njZHfNo1uh7u08IG6zzPj7ixjq7rFcRc48w0XrJ4HXRMb
IjhfMnKs4aNgudCu5vAJ/LdCndwcj1NLDHOcWpR406bexKn5nYKH4g/9ZCYUtcsT9pxTXKvySnKq
s8ndVHhK9iCJpsAg4yujHFYZZNJ+nNW3lpZkh+10Dh2fAiaUYM4CuJhWHhbTsG+OFOiMO7h29ZdB
rx/FkYpgc3I6IMrUbfjbG/L3OG8r0jzphhTQgquyDaJCXWe6drbrNCqZzgnj3ohwiLUNgTPhdWLb
8MSTDo5VwzGnY7MXK991e7HKjJJER7KSmGTB8q5wHROaTkAxkMyhL21m91z4SZ/46sDukCfkGASg
Qb0r9pY31/k6aUCk07NPPCa4KKkpU9rx7aQSw7ExmyqWV4WlHECPvHjzNL46Ecl7la7gBooGcq99
BiSHG6e0v0ESp+iCvXVYNTT7ypObJbIhgCvHi8c3RyapDiJfzaf2HGXk93SzEaImBGq9EH6ZDLra
MR/kNB6zLsJ7S+Dh1zFT904TDmzhzG4c1lXEiD8rkzat6i5+qFGwivXgmG/YObeUc59kzSlsRyYj
Xsgar0/goIU4a2VprErW5nXGd/LAnjS6k57YYC8zo3UYh9Ze1yhBzYNqXLtT2zabHBu5uzLqoh8B
XFTmitIXmYKai223ddq1GsmH0S6F/b3T1PCUZq5DBSQhpHyhZ+uzhSMfczfzXbnBBRUq+85SrrKs
JbAibg5D1Z977AlU3rxDpwhx7gBRlJWqBVPntoQ7yhlTA254SwMDVA0GXZhCsbIT9eZZLl4MhtRc
Wlc4bjt6mb34poUkzvoTO+2DUxY69QTg1EsxAbgMLrvxuidY/WZ2k5lzmFO953mcp7cl1fV7/JEc
Q7V2iTlSc+WpytL4NCoEDl5npUpyIz5WYvHcutHDVaMDUiboqenmQ2+16slAv0mQbFi1JbuFmFFG
QkGQ9WxwNxnVi2rlkTr2EGfesJ9Blz1VsZGWpzbWK8V3s7zGvGLr2XA9QahOtzMw2elAfsUD26eJ
bFtlwKIOzsp8V4EeDes243zYKzrhrxRM916py1ey/4YHcmTDH7naZMq2d5XidqYAzsa0DzVifLOa
00NrjstUU6DIn9HDxVG+9awpes0GqR49zNa7EN+69OFqVwbOZNR8ezoj2npyNfpXwMSdsS43FK9F
Yd0J6RDvzaZp9ljviBETnEa/DolhcvJScPsJTlCtwxy/AuqOklHbxOHMX4EohGSIbkuEEJKZWAgK
A1aZ4OKOsM9SFL8x2rmEmIBbblrMtWPBwUjrDCVgDR3SA163/CHF8UuiKiGdrV+ovUvuLHnf1lqv
J8rwO/KqxECgU9boc618G3Co+kSrhnmBQRsvNLGadT7t/l7p/0O746cq00YAi/bTueh3g5+Y47ii
qdISd5dQ/pqYw23vIRw/aSlftrQZ5wgdXZvWjeoujY+P/QQdn49n9vS/aCtI30l14RNn9ZTF9hOH
VsjzMQcDqyed4u83+IeuEX0pzCi0pVRDXXAev4ozMCobESBqmqRFkW/VJsrOxVSJT0RVl6qI5e4s
1IQ0fh2Lf1w8xkgqMo5zHmOMycsoNT8q9HozO+4Gw32/lz1pw3+/rz+8OPrZCFMXdB5aw4sWaSyL
tu74sjkjasVOlJTV+kmU+waZjm8gNPpkoCzdtV/7QUsXCP+fAzPJRMRsXdyhNhCRqgtOHG6bbkmk
8HPXJRfWY7847YZJbqa4+S6z/Pmf3qaJXBpQDu+Pxrl10fRL+ELrzGnon4tiy9uFwUAmVmvfhdL9
pL/4+xPlUiZojoWm6uE9+DhSxrLO9H45TZDlTsdgBRB1pTVshT8ZK79/CegqkIYyGD1wi9aFJquk
JE38OnIEowbdD6hc4ucviakamjiYpLasYp8Mlt9kxqAFVTCLi2gHCyK92o/3BpPBaBSHr6/TTIPs
AW27OB+XbQrtLPWx1bKvbdXuImqPNdlLRsbJ2pB3xOZ9xlr77e5hWzmIzVHA6wvZ5uIp9wqw+2xp
7VsJd2vcVgNhJ4RJGA1bqXxXfuaa+W3cLtezaOTiI8GIaVyMW4tatAqEgMreOr+Rx3lVB8j9nuQ/
lEXxgJlJdDSraDixXl58jmSa9hRZ2I9RsoJlYdWOj3LpTljKAwtF4rt6H/z9y/htyrm44oVowSsN
t9AptJPN9KPJsRXkCjVOCoVAXdLiU7HJ8px++f4Rw0MkQlOAzQvHJzPqxxGEVqmWkYuQBUzfQbPD
s9EWAVk2JUeYKtrps7eJhLKJxX84of/IXfl/i97NAvjLq17o4B/w3fdv02v8ludv7a/eyp//0b/N
lZb9L91D4MGKjXNjMTL+11xp8ieIxpDOQKtjylxM4/8xVyrGvxzIbB7wOs3Chgj+43/dlYqm8t8h
t8WYiTieUvY/Anh/VI8tSi48SKxILBa6qTo/ncO/6CFLEnL10GPn2eWmspkql4p0OBgBZwXvH63u
/7kUbk6o5PwPCPbHUVmaQwFd2A1RTYNBcRSPVpMDq/uX53/z71H+q0ls+Vv+39hfrgLgDm4b2BYm
ESRVH69SV/XUE0UNMMQlhRPDGFt/JXI/mUL+cBUQw5gFMFEyTTsXS12ncg+ggiKf5zTvitDQ2JS1
yebv93KhPPl5Mxii0TqwwrFxuJwQWeUtjNtl7LvO9IMg65pYlrE0V13a+SlRntGMNqOg+DflJ4vz
eFeogRVVQC6Jb6mhZJHCK9QrZ47v//7LPk5oyw/D4QsmFlQJWGnHvpjQZExn2FUJYEwLLaS1UtxX
kUXFkCAtDg7mFIRtknzyZn8OkI+vFv0/mmENcy6XtC4GUB+XA8UGDKQeQOY9cJJqL1UyvqfRabfL
cTUgJ2cAOZUO+97rwapp9rmM7XFL7y/ex4RYEosdfbYXWT7GiyGHLhI/ICwGdiQ8lI9Drhn0yZMt
mYF5SZR4UHkT53tNx0pbUCTwM72YAmNsjWuPBKGbNjX29sh5fU686slN0Rxg+BpOxNY129mJaZbB
d3mrHIxeC6yJUknthPZXgGHKERXjfNfTqFkwb71YcfwxAddSHkDQnOif7UV+H+bcGSsJU8NitlMv
7mwA7ji0AF04+c6UQo0k39aROQR/H0x/fH6UvZBw4auwfrrRfpmD5syYbCsxqHgg1FjnUFuDmWCB
QFQGmisgcp9MRL/PeeAcoU/99BXx1i4Gr2kmtXBGAr453lBZqHsW42Kyg2kaxCdj9k8PcHEQLnaR
5SxrXAyNfMpUQbHEd+y5XKFDpVqfUij9+wP8abi6+DIwVQORAObCq7o04uBWpDWs8gRn0yuJ7FPH
a1DazTpLXHMrSebbqFqCzqdzMj/PXec6TDV9M9sQiIarnkCx3hn2IruXMYLpeJLFTVx4I61oxdrh
gn3B2Z0E5JR3G1ML5zXExfZooS5Z5ylRwH1UC7RxxPQBg8o/mQM/7kF/zjQ2pFKm9MUywL19fIK0
JKqxi0e0WDm66sRxEfvMBNw5RL/6HVu8QDG7pfjzmS7zD68O/SLESfCSnIYvE3L0xrDbqHZisuiM
eOdB0FgpXfpZSMAfJlKWXgs1JpRRJKDLn/8y9ofRwYtPd8bvUbizZk3jFlRzGJQ9bXJ3ACgVMql9
8sH96Zkuml02ghYolUunibCk2rNEAneNTSpzY5qdFM/N7olfrXdNoiVPnTHlG5eU4/3fR+ofHupP
pupyNuVzuNyZZnwj8zCxx4Ys3VHhVMZV69TdJ9/DHz5w3FIcnpaFgo3UxQfuSvygxhJHmYM3Z/7V
x51Tq1Mg4Kt9Mjwv0CrMWmzAGCKAY0DwENSyTG6/vECIbmxCJDvprNFeRJJD3xsDG1f3lvjMkqjP
9h5eUrtRoHARtE2pjvzuFdYcfVsmbr4VtdHtRz33/IqMzn/4uP/94xBlW0TAGMwOH3+cF5rYpjR+
3NxZ8S3KmuIqbEms/PtL1S/f6uVlLs4bUJZce5aquSpjb1prU6dRFBWAD2fimUA+xPvWCtuTCvHw
oc6xLVedVQSU3bvbZJysQDbh64h7fZUkpkFVROs20JS+8vDdteMO0W3vpRQYHbIfjSFLNkVaFGut
894+uY/LhegneY3vjLmaT/83Qz4TM7RDMpNW0nXXUBLrH6Ode1/4cBM1SJzuuwzLhD2PnqmU253U
oi2kTYR4AGxeiTbOvwqpAHE2+Xg1aOgONp8MsR6wAkO7z5HUqcBXLbwinUcjyc+QUnTEPYOjX0UA
b8xAN+nIE2TXRz6aq/ST1eiitLAMVjZQOu4cVgrmbGf5cH4ZrPUcklzfToBOO8RpVVINX7mtfD0m
sXdg11EFnGV6H3dGg8fbHe4SurkJgQ3rsFD8ApnWJzPRH564Q30KohSTPDuoi/Wx1Wv0L+bksOep
xi+5ZbwrNcmzUz1Ha5v49E8ud2HD+PkAOBNTySBHwbBZlT8+gELSaij5mFfDMPpjr50y2yZxgoqx
33VFs83YVK7mNrT9BqzvusoQ5xne+MlnqX88oC8/g0+CSZ897FLHvfwuJ5e6MacKmiD60mRRs+hB
drb02XJ3AD1LGoHabF3p6AWOODhyH+gknXO8z2sxtvSDRap9EzpFUiGK7JA0NanZiuk9ICapA2mZ
bxR0Pon+uZxUOYqqHswFuCKUhUG5fHx0KAsNpOJSWdnNZG+8UnnN6RiR5Fxln7ylP17JAsHhqNBi
oJl8vJKsa9H0NaJfRSnfi6KokQGXS+KxqnxypcvVl3ui9w/om+XCxLx18T1Mwpw0CwOGn9SatXvZ
jx5OtaoYwMcmJKn8fXr5baxTb14IcZAb2Emr3sXFtBl+uEfkOfKzWUcC2scIQs1tBSQ3J3ji7xf7
/c4ICsEVRh2R96X9jNb45Uv3RA18kkwIP7RnAD9uXzVrrYIpqeZWc5u5OXLuOPvMvXVh7WRgM8NQ
nOBM/LN+d2kuGc1ZlRJopT/SfHXVjvSW8arqzRXV52OaDIfMMZEUDCf2dZ98VL+NGj4nmPLIahfD
I66Qj6OGsNpu8hDG+ySCG0TaCvJKWjdj5z189iZ/e7hcymZjiNOCGyYW8eOl0lDI2tHZxeRRqQc9
PoBVPApnXQKhD7KU7NIBDeHm72/0wu64PFvweyq4GIzgTBzexdzV601hhR1QjoRD2RaQWxpgzogO
9TBE2wq13Vx6NGsMcU2cton6J5TXGlrWPX2Ux09+y0fHyX9+y4JMoFirYYC8GMtu0tfzyDuEdDIq
ge600De9usPeitnRz0NHII/o1WsMxUXJRlMtF8Jw90n84+/r2eJqZTqiX0Svgzfy8UWo5J6rxKEj
AGR3fcNUIq5s2DAbRF4zsKPoR2ahsEJSmgR6OmrXdijarRy0CXuHYr1irNj+fDD/qAD6fzPaQ1ss
i/9/vtz5TXzLf62B/vz3/10DdV0qljqZLRQ66YGxhfhvDdQlkYO2mEHlhH+AW+NP/guYU/8F841N
BvMJsxiVgf8tger2vwxmUXVBM+kczTjA/4MIQ37Kx+8ZugdzP2449WL3kSrIUyXq/J2zTIotcMTr
GEjrsgOd15arKLeqXuVAdmVfaKtEYana6k2rbNPI6e6qTPHowJB1HDZFuEviKVl7ht6xZCV2kFlT
9n0wun7nZo6GlSBN+7c8RpyjygIC7IDFnQ0XQBOKpVuYafF9TZD4Oa56FG8IMYEqaAZywW4Yr9wi
jO4pBM6otDT1jVgyL0jNCfBPowLqN6oku/XUIjlU/aA+zCKtNDCvoXuXkSWwtz3pPvekLO3TIs+/
z9aYfm2zbsyDWqnrjU03Phhk4R4VTUvVVaRm7pVeh7R42zILQNmXB86pzt50kmRfF7FzFxbRdIbM
Xj/BOw3nlRwwE/qmiVcs0KRpbEagxW9JWo63tR7TJ+66WPnqDK0Xr/omFLiYpvrKVntrjX3UukFB
5ruVGh3bJNPOsrDGXR0O012fivy50K3oMclq21rpqTfsak8FMmXiA33pKymPBVgkSMp5kTyHTkaY
O7V4d5vlpjx1iS5eRlTLK2uy23cDccU5NYvuR8Zx5ZS23thCFLbclQK6PF916N72dTq7T6OdaUED
Tv4A1j6CtdQhZ0D4T9E1qGOzeQrNaKlEcAZ9FfVUvFaEJO+xhgimHGEQ06j0xmruh3RVIvIIsGpg
LcYXtG769l4r3WJryAcRceYhyc1c1Vn1NObazp7iko1v5OEtCrGUiy69i/DKCNPbaxb649QOUmtw
1tSq0FhnwMKVyAvsjDiHKDZ3sSbPBp6Ibp5JkGHfc1cluH7ClJK+Ur2j1yfHmjIelRM8DYrRrct0
/m5P7Y6g3q2iZU3gWE2KiLUKdISZeMbuWqjBeLFy5O+Zso69aD0k3reBfAsf05RO7e49RUiH1XNc
HCjUcn4MOsXo0tXeheiHL8BW23WNQdnn8EfgHv93R+0bbKlk5+XxE8kCw3UL+eLYuDSNW1StDfiA
pvel4m0dgHV4i8l30l+QYxCpns3oikiXytItXYTyRZ9Ga+MWdxykxKZUssesJ9FafegM4p6K+Ep0
lKbyLERt5vgtDHf0T/0t6K94ZRbDzWAg5Ghkt43afKfH5WvNwXylucWa2vYTQrC9QXKxHyez7ZeT
2XM6VPeNWl+btQJzwEmCqLK+ugksC+jTXdPYcOutt8Sxb0CHINsfhAg0R6aBOSFhNMdFgIWAMhhy
5ajI6FQg61i1mcZNDzdO7K1jTBNL7Z+WNo0Ms0ju5thBgO40j7WnCAy1SbZtunTbakZ4ttCgjVoZ
FLZIA0mZcXQIAchBsQ+0tVfSQShP1Gm6wp5eBjIpnlS18FujqDdV14dEBFjmvjDze70u37v8cUC1
5IcWsUaNMaEZ4PvUcxuZmNTMtarJ6oCjRF8hPN97mlSJCnOyB6fX3ZthVhkg45s9TwnHyfBRkXl5
0wFSC0x3JLcMjYVHBCA+oH3m9Ju46KZV0hn3Za34VRPduo4Um0QZ1dsJyvR7KeeQcmSIpqpARt5k
xtkx528ObWIggKJwv5lQTwsAZB5VckD3dkCYY3FrN033bTR5adpYNteDCftfkSI9q7rwgKiLWR4F
dfygJ/bxkFUqFiFlnrXHqldFEDPFHr2Y92sN4nVCQg/PfUhe59gr34xCNW4iukr7pK6HTehVVpC7
pkAYP3yxpNJuKzu0dpaifcmrOl95mmC4pYpFKEk3wKkfmsOcCfr501jVvp2Z9jtU0yOBDib0MBLs
Z1et1m0nX3J05nIqRWCS53bUjCI6lEJFmT6anBRle0YtIzgU9uaD8ER3q6PKLEtH3CRj/60Dz3VD
25mMlF5tY/De4XXo2MVrWIXOa04C6oQapDTPXsqnuuRUYV5B6kuYWjKNa1dJq1vSPXDvRunUEen7
oKDshNii3RaR9jqbs9zEVqJtrNjWH3pF9EEB8BonXD6PTGfZeMox+B3DeHae5Vjf14U6aBRNZPiN
/r/wqcXV+NuwqkTpKa3iIVyxfDClAt/ftLPLmuOhMSgyLIQjQH839IxAi1q6D8nYWmj5YtQ9fhjb
zXdhl86OFIvhKHtz3pe5O5ydSinTFYs7MHJzHjSxZhrLAzPpyPnIho64V6QNaGGvNKDk/EX93tRz
ddP1XhR4KZ6mqex8fH4no5A2IaDPBDcU36tGGH6aYZhXSWdZj2oJ/Mku+b4JJ4xlnm14FQWLMQfW
VHHyjZkqO14irz6b1lWsK9fNyI2uVKMjjd7BW+ca5UuogTgL2PrPbKkH7ymNM8PFTOewNHjJQDCg
4sKs8Vq04SWGUFP2XjCLZh1Z8Q09LYMchuiqNEMCxPJyG7cKXh+JqWFMS7+22w0xOs9NJrFUmO+u
Ojq0B0dtHdttyNPpH4cKWH43185VQpImTCsEVBsCfVdh0RyEgQ0jYTN2RPvTr6Zicfa08+Q3FgvH
vPytSvEVrFm4qfQfiiNJjY28b6PD77RLi+gFVLZjN3wvsvrkVo4DYEPJgzEf3hDLiXbVKHi+ONWs
9YHZrzchAc3UoneGgp0xwzVlI1rkOEu4RQRPUKOzVtt+i65xM4TCozEVYS6y1MOce0Gc5OSv9l+Q
Vr6Mdl2eZ3Q9fsKe4Tj1w0guovEOfvp6JpYoKI3hYCjmzsvSq3RR9y7VFTGP9aq01VcnC1MyXFBI
IpLzEScvZk5obY7Rvk+qfR7Ha9tqiDszbkYzmraVodSHntzY0AUF79TFm5TxqqaPx1yU+ESyv7DJ
kUdSVLkPwm62kOK1YDaGq663stuIVKEpVHA7jVjiYnF0pocwK7GtaW3n2/VVaxv9c9J3O2O802j2
+l34GtehfooWK+joBjKXWRCTlGa28szBawNt1o/yftPK8ikuO9K3y+KLZlH1d9T9pN+4HWZDOe3V
1lYPaa15WLGHwIrjb4lauGeAJn4liyjIjPnWsqPTBHCLQKibXvbYSApz1zNH7yw9f5qVzNu4o9xb
WXvlJrbW7xISSw7m4ig2u3jfY+8e2QGgoI2/tJSr7svZfdfJfMmbe5jLNWDg7Fkg3V9F8WJlnOe1
WpyyAVU24Jzv9pzcGkMYsRdhsCoZWcZm8eIOSXqqMbWR6SLwRc63SI7PTo4nuk+MoFTH5wku3bXo
zCZYHhMQsXxjF1Z9Rfqsec5sAKLpF3cs95YyrGtMzndGN76PdojjsKrUVd8q836AV/VDSbAXRynm
wrB87BP1AXm0Su+wPTFmyTKei2eqxilTAJ4zCLiYzutsY2YVcPxwRqtpzTd4CXFrVxY4w5wkHU/J
XL8p8q8OXYGFS4WUtd1oOH3wDvOlrTg+h1uyq0x/Smuxzsr0jEfiVAg2tZDg7tC+Yo3DSqS4Dwtp
KOCcHN93WrbDXzOyxyghaVULpHPyu+RH6lo3naFuB7LBYjgI2oAAPK0n76QJfMlmHdhadwNq95h5
1lU8Y75FOKytvKTsdyKTbhVEjLdpTmNo0aJcRXrNy7AVfxJWGvSDYq6tMXM23v+wdya9cSPbtv4r
D2fOAoM9B3dCMjtlqklJVuMJIdsyyWAf7Pnr35fld88tuRrjTB8uCiigyk0q2UTs2Hutb41fMfbJ
re02uP3mKt3ZznBQXpNyrlneWfi1MjkSf1YchgWTfyKoqZBSUJtmbCudwfzRFnrzgIRYC91cd3BB
mlc6ArKT3tRH370kpcp7egNLJKwCYyRQ8Mk7EoP+qCh5jNb8QuwCJ4XeviXE4oJ3MJkditvYprM+
yvrEnnTS4/pJm9c2ZGB8lbCI47jdoRXfp2i4Q0/2t7q4zTzjgH3+TEBPxx1xYpgpBi+rsUpKueYY
u9qDpff+puvSz1pXXsvVDsYpYd3oA1vLWKdV8+h0pCAFumJEi1fXeY1h8eJH5Rg2Tl94YNmHF5Xu
MtTDWjp0ECI88BRTT3h9esJBTO6Ukdxos+UGnv5CMRUTNObZON0GCh9fnzauqh7czL3BSydYVuv8
aXRsHkx6uqxJWPFQk1jMpMjKGpdtXWntwVfflIPwfoEKHmTp+uCyt4Rx/KQJoNVOYRHZ/WjO+MIt
LBmh0NlZHIgLMRETQZwbaTRd3LUViJKvVZ7NnwfHv8k0UGP9HJkORsrSPNFEI76oR7CwXGIG8E9T
ADGlw0CCVcbt1c7P60/a7Ownx/iWDxrpvf24HszcIuHJ2lVN8qnqLmWI3279ru8PXk1QWG/GPN2q
fyjR8POK4SqwJTZ66ThnfE+4RbP+tu6yr26vnV2x7kcXZypqT8gk/pVQRkIbDUmj41Es4wlKt2k2
hiNoxawcbwwpXhR6otA06lMt+/fZXbObxu9kYBnVl4Xf0seQCUbSvLY4NHaaL15GQ68iHubuXiTZ
TLpUye8m5i3KCgcMTO5/znzH2NRzMt6VXrmevZRHivlS6CgbE51cMaA31V3d9veZsIgVLQfApGN1
MhtHHcZmUBFj0y84Vr+tbfrmWnkXahNZUzo2xQBTzItbN+qlmtzb0puziHNEEyW9z9do8p0jipPu
TkA0bIl/q7S8e9vXHslMWva0NRkM2d5x8pt3lZLoQYLhfGRmXYax2eHrikWyS4o2wDN4ZU76PXe+
3NAmzTZ4EeEXEYpJRIAX6Z1uhzye5XXf0/rIjWlDPwOxFI7hyMmMA8ytoCIWKqKx8YBvYDupRmCK
p7kp+/HYxuXekckjDvxmN7dZv+sMlE2e755XKgE5WuAbBqzTtzIhanHwviaSJc7v5TvKIC8wlLWB
iZVigK72k2/clf4UDgsltUvltVg1f9UlFa7+NNaNCBjg7pI0O7YSp6lCZYTSX3iX8VA4EdJEScpQ
aMI4FvRS50U13E0jlxDbE5QIf2UyaA9wjZXYr5rim7ocO9siip2lJvwGGcaiIeTF2ytOjeZ8H1z9
WJKGs9HGBFRNvQVihD19yjYLdzVQ7bNilT5Mwh6j1HFklDTxK0vtjUWIdWEgm2sJoHJzNgxDTT3/
Sm8Jdn6pjJmEwSnfONPUndLYu2oa/Us2ee9DjZ1+XYQMB10rtxTnZ9zggFikR7GBBDhgX4UN3g/n
ymyfxWh+8lJ2XWfud208bNLB3umC2qpvcnQY5dafrceyx/HfGCEpPD0vaXrQsuzOMroveCc/ybwN
LYn6TFG4JLnXBWuVPRYL5jOj/R7HyeVJgQ2mAythkcUNlmjaVsPa1Kb599x16jAxtXv84nd6s/Kk
lyJsbYhCzsDGs7L3waGJrDTmvV21L5PGWrvCyGE1LsjuGqCRdmKKo9K2tnDCqUdtf6uv1nWNO7ZN
1Da20u8SW9zUQxsQ8/gpUeMu1yhGG9orATbgFhxw+4So6ksBcyQcm47f2RVyI3XjltRNl9G9rh8K
YF1DoFtaenaKdYgWn/qBg1OUjOsLP3FojuU9M6wNo8eN1pbqNk6b6srss/YZH+EYQEeiCdRnr4O3
3i1L3W1QniCn4yKuxhwtGUWAkdpPzYxhP18u/AGaPkPePsi02KRx9lI5BK6VynlUwr2u1ulaZiOH
g/K6sD8xq/GIUqzwmBqHXFveO9s/dZq6Tft8M7CJbk1PWzlfDP1G06zXsrIizTUk7rVx58gubFjo
NwWPosuksh7rg2Fre1+aOg+6CT4I0dEFrYQXGm9jQ1oX3Z486l1dYhZkcXGsILbt5ww6liCZaetq
zaGr1lPnrFvlZfej11ThEqdPOSSjUiBoH6z82LbjjRjEdhLteUiGa46wNUHm023trZw4pjhsrCQ/
0RfgulZHdQkC8XM3atdpqxf+3QgpJWDvDF1DQzIJvSuw9fpm0LxbH0ET9XN+GyME24Hl2wPz2RYW
zVr2p1xP74u1esYSpW+dUTSR7RKK3uNVXHKI114FXYgzgklAY+gSNLnD1tjycif6w9w9D061R2iF
ZtIPBzu5WCEaHolZD6byKw2xDalX/WZIhXs32fmF1WPvRALl0Ii9racoVHjUDyNSwVUeNcs7uX59
y8Hzquztb3EzBGkuHuexwCRXaE9pTQurq12K+uWZeMs9cytqgObBcbU2coE85FTaeiaDTi3mfpof
iLSjAcvZf4iz3ZqJZSv1oftcCPFZ07ujlqYbUyOeje4pZAuduCU1mBH/cdf7dgLicnkspuV27HtS
8oheXvNPI2KHYMIBXGUNQYwKgsFSow7zburV2xHah39zbcR5Id6S89WCcag/8lJE2VjC7zKfYs4E
gQXWyJTNnZzUi2yo2oSrhh3IRvSQzPKOhmqPeUqbz7ZuM9t80I3i4BEZ2qIgUkYezbJ4dweaXLQj
81DQIytajnbG5aysPjdEHxWDQ1sW2kCZ7HRjubGXilWAPEpDlqRiGhyhFRKsIbEV3vWiBbpjBgTP
aFgXsxvX5OxXwusouy5MySaUU37lVSDtYrM4jFJ81YHOmH2lh23T1xED9PeMsNNA+Tzf+shaN+bF
cj90Q7bR6r55prdoyhoPLcEcQUJ1DhI8ahf71R3714LDUlToU34i3bJnmVTJjedDBcunK6dd5Rat
Z3RhmWbauIZWCdamVg+W3V+JrPg+1UP6CTmd2lq2q/bryk0Zc388V6tB6ZMt9Du7Fv5O7007v+Sw
6smLk9olYLHIT+R+7yv3BT8g7LOuQxBRfM3ksEFciLc/HcFdjITlUSmp5pNnx69F6QOc4w3P9De/
SB6h0py8Md6W631hUDi2xAaM3veESt1iMoGC+7NRqK+V3mzTNdvMdkdsrfZsK/eAih5CEsCgeXxa
8/SwVvIbVKT3BXUxztMHzThrnPN6yz3qTnE2sEsHvWOeBi85xbLZNG63lzoG3l5ocoMMvQ46STs1
c8blqGeJdZ052UQYBnfBpzG1PEmjNUIa1nhrW/+uXuXjqoo75iOUt+RVBjGtI8XxbguMSQbzlDw6
ija057Om0DFivbPhl1jGbqjSt17PKWPjLepEcwsv5xPe/Ik5irjLZ6DOmtWYU5ASuZhNxUqE71Bv
F1qam3a5xtP9dW7uFT5zl6bohdxQfWX35kjYJxLdKI+ukSY3zNeD3HbfGGP2YT/ZWxdE3XRBbmGd
bXhYDK1MdxdJWJjW+k3Hk9U58wMHuFubdYJfdpyT7dUH32jhcFC7wolMTvZYuJGatc+Dyq/HjFa3
ln2jpHzyGEht8oZnJqd+O2AQdslZNWJ81fpVWl56oMoJMjN2iMWgiygYEGT+u+GxNrmp3M9pdoZQ
NYTGKOyo1nQYDyuS01l97+l1aOycUAmy6lgxcpmLIbrwRM/1mmV7TvzN0c8o0WhEU+GyXwZa7Teb
0fAR6PjwP1D/7ZjZ1cEwOvvOS7e1rt01A9o/2Cb0V2d9n4Lf20pyzkhl/GwOvDgrXs+0kUe7xWA/
61nJ2KLn7SuMmrplAbZyPdp2ty8t4tBGuTqP8Ab6OsxWr7mb4ZAfFjo8n11DLNcqruo3m5hu5gJz
AquhE8jXBqfsKUi71IpAC6LzqeWRFtF5Wsh4iwbkCzPN/tl5LBodKoMWl831BEeKwaAej/22ElZ7
YN2heWAMW6QGX8pFb0Pf7u78oYYV7civZPCeIJdtZ9RwwZyv14L4nWCMiwhgUXOz0i740jZxdTcX
MuH1lN45sUYa98NCK63wWng1IzyVXdMX3KvEUG9SHytecWpgI9RV2W1jkRlRLar1qoR44nKAmSlA
GqfdjQnILuwj+kOamtbOaRd9W621QJwkTf9bI6TG6IbGteqld6wB9GwKDl6b2B3gIBsyu5QZYrP2
Q3bKfeHdpEi2IjBSPY1gu13CS5Dp+wKzKlxs1W/cgZ8xJ2KlhicC08zmHHE1FVhEXTfT7105om0m
HXU9xGvF0Y/KntiufOgM8nSzoT+MqzN8SZy2ODguOFIJGBBzP9lIdsPhX6OkbNqVx6ZcphNXtN/C
ebGNrSZXSEnIHJJ9T50D74uIF8Jq8fnPmEYJEQ8hBM34HbPydjFnwAwa2msouEJ9n5MWkqDb8Mr4
kys/wYsqs9AaRrpFutDc50FiWOjypt4rY+F4vea+eShbfzx2qD3MrYw1diI7rS5EwM4SZKtM1E1j
2VMzJcXWGLzsc76W2jdNLDRaUjU4W1OJ5BAL0F82H1dRafstm6jnvyVE+EV0P9YbMp7XLZNaTM50
3cjLLMV8ttaGZNvRV9ueVyQPZBx3u8Xpm2NCI2ifz2gy0UE/CqHVO9PnlMF+FZ/WpSUFhXqG1IF4
Och6LremUMlG4ATZ1nZjHRxzSO8nuli3yGPzDcQ4uA8Fh3gko7U13XLWYSzn9ZWieO8ytR7E0Cd0
1Hn7v6hUujfdMsx3dq35957JgR1FiaNdm/R2UMRlC2Gn0s9eez8l7CL1ittJ1NZRTL569UliXq7y
ziZSGehUeaLHjshSdzOte3XJyQ3XcaaqrPWm/J4AEtk1cKdJvKmYA+69JBEzsyY50hRJFsaP1bGo
BmZOxahlUQmjjqPVhAA/tI3ZvmMBgXEC+du7MZw2S/dFCWsochum2YRMO8YWQ2m/Wy0tvtcb7T5m
fg+jwWNZjEVVXq29Pz+t2tg9e/RyN20hCIdzx+TQNvl8rbza3Bne59JrSUjtRApuqBdASFa8TrNh
Qhc0dLfZkImcnrHyt6xBIEuaoFZlvhtY4u+BX5h3Sw+yZMfbHicna5w4Ck7ZTK/dmyYHyAri80Nh
xuuxNVOHNuOgWuiWHh2Zrdf1dwbcurCSQ3rtcYzEaaRpy2YssVGaJBwX3/h/jflV6rTyrDGt1U6R
F0OTw0/6GepPgcBBn/rHBKK6yUx2sp8GDlfPreNCWtYubMsBIsWJLlt/6GtbP9XLHH8etM6mJUL/
HLLHukReKuJrBRUElSZdfDrVVBG6TN5Ka8jvfWdpxkv17R0TVHYvhPECv7ZKrB5VNZxbt7X2prfa
27ya56euBcml6+lZorzdikzR8WT9dF8RDCTE/GDsYyJYuVtrdCr9jlTkQXtY1OTeuJP7ahWt/j7Q
Kw6ybmLSZ1tMUJACcF5Tlo9I2C39Qz47TXwnisp5BFMIDpNNyenmS89t+cS80n8YMyjzAWTEKmiW
y5gPZbGWAYJDTCenNepmxBAEMVr3C+zV5wwU4mYq6i6wYU7S3pH+AN7VWZ653OVpsnwaepoW50ed
g29YLLRxKgcZ6djn6Wnp1jjlqGWZr3rq+c9AJGgzWyUgF9pTyegmWBBc+3nwS/eMREN3D37KNYWR
OYpNBrvlkUh2+2pE8bLJnZqzzGCD/2RuLx/JWqazTTZSlME0i4hpSbZSMh7qyh4PluYSHO22eRmh
eGEPh1Z9Wxhjd1zyIj53xtQ9LmlCN7To0auni84cz4AIFc0Nwc4FNGnaV77gTJUzIoBv6t0AmytS
HtzazCGfrfoYrsXgz0HC83KtLNWr/cKMkRhivRzv1sWhdYpIzbpeIKVQ9VbLFJW6uwo0fA2nDZTD
UFGN2Tpxzus3SVudaW0DcrkETQU+yX5BbcZ0ArslNln7mKC4qp2+xBqloZsSf1svgBWd2Glu7XoE
UFTZdhGxMi9elInGfRzrgik9lp5MR7uSNG/OtLr1xrSojUhmoN+qgSEFwSraCqQn+5E5Zlm2NYo6
f148RKvgY/PxelHj+GbnwjjLQjC3yiHdbx0emBdogozaTBuYXYLg+JYqCRSrYQ1Otzd8pUP9m5fd
2qARMMi8vnE7zYxoEldXSz+p7w4DKiC4EIEMW+9O1mwmB53qdEPIHArH/1w39/+XcVhcTFp/r5c7
vlfL2we93OX3/9DLWQSo6iRkQh7gbRb4uv5bL2ea/AqvA2b8f6eu/j+9nP0bEjsUjvDJfVf/3Rb8
34GsmvUbcyi87uipAVoyq/T/E8HcT6pLjC7kZIFvIHSNusyj6/pRdYn2JlvKSnyx5yoWxsss5Ew0
vQlUbnqBy0nCBcybSTto4yCBGy+wsitwk9oprjUmDYPlreh6UAEMCyGrMdC21z9cyr/wAH+UAv/4
AT2WABTQLqaxnyMJjIQWeJwP3+aUSIVLQwOXk10WFRieeWjcH5rPv42ltPi6fzDfCeHiXUDFiJPm
Eq/s/SSMH1eYeGw5TIoTkURWtxb06vLm/M/f6a8+BckjgngPQ7mwf7roaUq0SmogaUiWlqtWyu5Q
EE//i/Sjy8/683cxgYagNSYg1nONj7cW6QmcUwNqYSNKuR2bSb/x53TYV46d0H/R/I2eNu9Wlyy/
+HofbxkadS4i2tALkwFNMarPjx/cUvJ2k1XTv5ngBgGhmg6q0/KtAIf4C7vSTzr8Hx8FWuMi+RQ2
9dDHj6Kcb+x2ReRmC8QRQ89UP13bt0lbv+smOs9/vm9/+mLEYbIW4JxwPB8T1k9Ph89AE1ElswgS
Up97q9U3ntW9L45Yf/G1Lj/2h1uH7J2PsCADuBgJzZ+00FLPcwUcMqNhgUCCA1aJ4mWyNq2DFMUG
UnYE5bv8R7Hs3DY8djrZH1j5SITnwfx4LWOsS3IusHrnk3JLOjfN8F3Qov9VsO2fnv7L5xBAQ9AN
Las/GZHhmwGflnzOaqX1ix2bNYe6Rn7553v1s5nv96+DEvP3f3S+3U8eAlvKxeiRLQVw7Om1NrR3
pD9auyzJH0GiXhc4pApp7TqF6b1Vex6XfQ4zaNXr68XnVCBUfWM6690//1x/9e0vATUXt4Hpkcf9
8SqPmV3Vqa9BElztCh0ocrV8jH/1AP3Fk3pxsOOv55tf/IIfP0VfZenRiOH8P6npQl+vZyuwO0Bb
YWEuEFf/+Uv96TXklqLd5rXH96WT9fPx4xhm5Rqe95STW6JRYnufKeSOnWdfAZNLfrFG//WHOfAa
MCt4fMOPH2bXuBgsIiqCiSSjfYlL5SwydElBrlG/xkbb/upR+vPraPAW4o1goxTQZn76xBiRtWKi
TOPVn9obmXovnfCufGSCIbj0AEC31r9kPsIokhyI4MCvkC+I9WgtF8gIUcny0zJHekq1+lf5rn9+
npDNExjiUKm5l1TFj1cDt+bFnssUnNEKNsAJrI9hlst/ZsjhZfpdnI81g7oE38pPN1jEWXrxKCGA
6nRnOc5NmsC9kgUzkyTOpP+L5+lnb9+PzyPom9vLasCF//itGGHqbWUj1gYi1JVX4+jA4K1X5onQ
Fi0k4CZQaUnKgQw1lJbepmX09axDrvQiOIj1L8wpf3WR4VFeCi4M5M7PELV+qBKvVHz9MveHbg9O
fJj3gI6hnf/zi/SrD/ppP6s5iNtTygdVDLD3HIbTjRDqV6vDz9au3y/vhZhkeQaOatzOHy9vMUPV
haKJOEvT4/s+K4Yu0EAEf1eVqdOEj03nCanWkO17I5uWg9VLRZNzgCf8iy/854UKuwhOEkMXv/ua
f7rRtShcxDAsh7mrrRHnOn9b4rGO/GbU9v98bU3d4Gt92FbxF11uH7p1PpP/+Pi1deJGK3C56PiT
qWv3Bfhy2NMoMUvWySqhmZt5/iPaW6T4UBrdMTRg1TONJkjY/yZi4X3KyrjS6AFPFc0adpUa3GdQ
a6NXf6HUb6uvKk0G98ZXDVO5AO0dMnpKL8S9dOra+LVvcFRfuWUlwbBWmaGF3WTM+RnFSlGGA2lO
+n06Z+xB1dTSNwwSNHkV/LyGzj7ZB1OuRWJBvUiclL7epM2MzHhAs+/h0B5Vv/WNoe034+z0YzSp
Gdyn52uI7geZfUvwF/QR1uXEOZq1v4KMFgxi+BH6PN91fsNgrC+r2gkMczHHUM/qGN2yPvflTvme
ujTQC/sztZGJlk8VytiVjot6A3KajTXaMqH4M2ck1wfW5lhyuuBkCw12orvTNVBRzwT9LdgHdYwS
Sr7KphIJBt4ivcj8x7QcfWu/+GLGZpYq5XHA9rREDQckz/2b1Zr9XVMW2dn1Gnp9XVfWYySVruNG
yKxmocsg1gdQzi1jQYm+GmFmlX8e+7L8phS65sDMc8bAHeaPMkS35d/lxE+8ZmhEKASGGkHiwIuX
XRlp43gHUSgv33izwgOUzWaKAmfyx/TKic3sddQcXR1Bi3ogQZZ+MenGUBKqF5xsLQ2HpNBeOxPh
oBt5XDZE96Nva1zg1Gqv4on5ChIhYsjuEsY5UFhLRY+0AOwPrrOZL94QLy52QGfIEZBVT7sGylry
RquFXBgA+KDZcS2JlDSDgtEKJv3lyYLkM5AhZJVjNMyxtSe9W8VBYtYlQihRTy1OmJzJfNCYjSDK
xnPodEn6uPepqrIypPPs3Uqv9QnKAKuyXXM6rD07bTJ3EXCchsGgOzXZfC0RZdt+gDdFkWErfS9h
wtAWVXEBzE7qORlwoaD86puzVtNfDRf0TKeuY+4YURoJ97EysR3SSJYKHR49ZX/XWALVL9qfZKye
5rkbokYkvf6Qe7OjNp6BM2XHoZSQcFqEaMK9YzU6ZNsckDDY2YHDTeXsS01JTNbpUJS7WXr6HSFC
8guE6D69rufMVzTDChIGcq1gUCG6C8GB8wKu/boi/phdoC3CLlkrBH3LxFQrW7r03V4KYHl52s3+
hr6f711yAsiqkSjLLuoEi4gGJmxmHLA+OPS7RhDMoW9glNym7equUIirOQsIj7r8lcIypkDWNGh4
4ARjEsOcrZmRSTnne7qzWJOIelhPUpuZ2bagqy6DNd9WUbP63S3HutpnPoq1HkGhQh/buoIHotMT
0pvJd4wDMntwMsRN0eRRhzQaQkGJRgCRfbUg+Z6zi1wo69c3otDtZ+KQrWkzg789ZPRyMcJiT8oj
FILNa4pwyn/N13btnq2YuI+oN+L8a1t4grdgVY6xcxKr8o+1IuDiylMu9ln806XaKqfjLK2K0vw8
xn0htm2zsuvgwm81NFW6/Eq/shh3ZEExSuQAUjH1VAlCejfHIsZVmn30DhJnGwWB6zBXh8AeuLzQ
Cwj+YUE0KbvSDBsna2865gQvZGrI73XvxB5Ah2FFsdS2tKbTUpQvua/T4Z9KA+FqaVasEmZqdulm
mEbGQDlBx3mo9TWMf6Kr7PtkqAonLBwzt0MHI56FF1gSVDYuSVocK5qXy0PvCJjUoceI0NoZOI4a
DKyYL1C95gryAn16wtamac5utdUVSZjwnq350+T4NPL21P/Us6QxDarhLirXHPr+3ZUxUvQyBe5C
WM2oRLrwLCresIGyfribx8Q4aN1aw3WXoiPVyUakBPwwz6/S2sYZ5MExXjZVRhBvEyroGNoMVKqc
HDviTDIl1s43iMxof5SJ/2uZ/dclyvHvO4Cbdnjra5W9Ff9nN2TV+4du4OWP/mgGCvEb6lxcsy6a
IZQRl4zt6b3r/+tf9m/UuihgAHqY1qXmFf9jnv3t99/NL2Hxg4in80sd0sv0v/6l8fc5ns4f43ir
m0JwMvkP3LO/V9X/Ux/x85g25SAFoevTbwPF+rE+MmfoYxOygrGKdX+jEdxk7uDRI7hJmT2+2LDa
WIBm37xuQJ+7+EDaCrVaJXp1XTSJS9/9ckLEMYd7DOuanbqbeHTylwoUeBbak86MZPC14SsPpvbG
yF4vjpaedoj9Tb3uohVBGgFFiKUe9WqB3IEQ2gKrmaVI7aycPALb8Aa2TSjuG60QDUglK50PSDGM
6jS4mtkG1gDz4cdz/bdtwcsB78OFseA5UZ/StEPowfb08cIk1jrbDdZS14+nK6qi4QVhALGExZqe
CsmuJH1pM4Uo6+T5D8/R3Y/P+HsEIreET+a4xTGOcxx3+KeSNRWDRTAEFBVi8MLBafobILLNL443
3scqnL9Xvzx0nCB9g84TJ7yP32+Z2oVhcx4SfMASZbotE3RWKfusUxDk5sGWXTUe3Z4V5qyN+niW
WpVm1L/aMOQbJK+OyiLasXldohojMDvo1kSdLK3LMGjJpeR4USRmCZnSwNdZor91AwzGgxWkU4cF
DpWA+0n4Yz0Everx2q1kdFihNSNliYYeZee2T0wmTSQSPDBit74tTdEizUqxqE/3VHHF/TCJ+VVB
+brJ09T4rmo62VGT6Mt6RZNUfzN1t87D1CC7MEDtEUctlCYkxAvaCn/tivemGgl9oJo026vSTDCb
aQt+x40qVl1ez0B1VzRPF8NKp8Yq2bSW3r4CKLSI3+s89e6hS+pD1BseY7Q1ztqghoNOgk5SYMCu
F0Rre6stuuUc87TfUbel4JyNepQbqzHEi0HSWxzG2kCHMUvG+r0cjHXej1M7P6xVr1ukMCL0CbtM
EjBmI3n1o0SnO37MYyebwasXIxMrj8FU0Fg1h9OV8xqbQ/sF12SBXMhPu27zzw/oTxME7wJcISgY
cAOtH4YSzk9PqLZiWC+6b8gX6yu7Vdp5JNgD8pxHRB3zYeDpuCaxqdSvU5rPQeGZN2VV6NHU5k1Q
iDT5ccz73z3oXwYr/9/vQcF7gfal/OMc6vIHfuw8zm8W3UY4WDTMWOL/ve8Yv9k4+dlAcMRwAqe/
8+99xxa/2b+vPsxeGIQQK/nvfcfyfwO2zCyLI7Zh0Ymz/pNt52N3jUeGwSgAXJ+lG98h6NqPi49u
0XVuS8o9MAv6Jp5wP9fDM+TRI1kh/dZYu90frstfrKmXy/DH5fzHJ142XAuW7wVJ8fETsxpWg0RV
R+1tfLJE/sbcPpCafOzi4cHwh7PXDE0AOvfZH+yvuqnuJdKVpeRYpzRzqwb7PbXtE3k+odN2L6Tg
FJtuxB9jdd6vhjj+Ze39w97DbBBSKjgNyHQXrMXPwyLmahTKMZn3CrlQaJaIJDunzW/SDIFMwD2t
tgAn5L7n1PCorHw9E/i0U6madnJdPy11hV42ATbL4QS90shpy5x90E+GQciMmb6iJOSEaaJq7czW
/OwN/llZJn6ftcZWnBpXq3ebZB4ClhzuAaZTDPauuRkhm32qKmAEtgsUtY6RLCNJJqIsWb7MRn8z
j4zXtZKTlasJFZmi0kKDUU3SafO9oRr6Fspsd5xnOCKQJHaaGqL19MHBHOvWn8uVlNBxpUkTdKnA
3ul0HjY3Kc5tP2rnJE4gVxlVBr6qMffD6mEmxGMbFkQ0wuK+cQW2V0Iq0zGq5GK+06LO37vaQpSe
aGQmsrRCZ9M2uoc9wHOzB5bwAhs73soeQoPruS+rhWWtU3C2kWei78ivciuTOzno+Y6z13oCXOwf
5BQ/CTxAgT6jUmjZtwLdTxQ2eUPbDSojG69uO3QY2pU/tp+SpdTvV3pCG4KYqo3QRvJOpsL44ltQ
AIgU3HH//H1b18NtordpWIyVfU2a46FM5bcp08q7wo+zk13pg4gq38RllnHGyMs038km243LZKLa
b3Wb8JqY8DY6e9bRW8AzZxQsD2RpYVqKOxW2qdz0kj5EdqFW9iOWq0W34HMQFbXk/sFfjbfKV2Uk
akZcS4WNbzUqcH2FeWevOOEYuFX0kxRpPynTEltrEOZgHt7UDQK2Mbf7KC2G5rpYxhlbWfxdOmny
LZntt26BhDaORSmR85Jw3DhlfQZpJyMs6TMmRJ5QSW5h1LrKDBPBZqxGMsaIrf9a4d16w3v2NKWF
eWvCGTmtHOR3RqOZx1Qkb+5aFy84pekcLMR+pbqLRS0BWxg1bOvXajC1jeEStoLFLCWdHZPW1YVk
4utx8xkruLuX4tKDJTMrItEzxw7TAOldRL6x1EVx3Di3qRTmY5/hDxK1XR5KVblh09byJo7hHuSF
b39xs7XAJrLYoT7M6Lfn9K62EYK5dsVyU/r+nrUv+dTq8z29PGSOJipA1S/7or4gaCY/aBw1RUr0
XRSrptgkSbpXxFhuUO7F9wSm5Tf20Ng7o7LqG03319fFcCfowrF15kSvLskGGHWXMY13RkY+s+uf
O7x3R+Vc1O+0N64tf7Hw4qUeglk33vUDyoTA1IYvxWzfOkJVYVMoMDdpHcTGck2A1SdrMb9ZZmed
fIxpu672ho1Nm4jEa9n3Z7p+ZmhqDcpFeLW6w/RpmlzEa6Ywuk2XkeWbD3P7bZw1n8OwhXUy7p5K
VGx7eCnwN4gkCzq7QbWcTPg5rWp4W42yuRG5Z+3d/8vceTXHjWR7/rvsOzrgEiZidx9QvuiNSEkv
CEqi4H3Cfvr9gd33hqpYlzXsp42ZiOmOnlZWJjJP5jnnb2rrOTb0+EsVWM1dY7T+Nf7nwRUhCLhn
12irJMDXr6FXfJNLiGE1drO3zjQ430dqv5uIvXpXVmV5WUZ5eqvHSbewC+jKviXGlR4lyYIiBMZE
fvkS91mzKeJC/vbDCskgrGJvhFmqnonOIihzWXytyvD7mA2sZSvv5ahqG8S0TRhhHbQjRb2RQf+o
6ObzINQnfA4zawHHPbjCyifcJmatWws97rT7hqL7XqQ6TrWUM5YpAfIVtQsbf0vX36JrMSPIwaCC
vSgzN4fvCsM245W+qLs24l0e+uPSRmBka9izwUWDjgRoo8rYYm06bioyFN2rsCIVqItXaIqReIXc
AhVSF1XZfoO0CX0q9VsTm4YQKNIi96X6WIzFwMrW+W8THYTtJHVjpWq+HV/agbaRtr90/Cj9pctR
X0aVU1yYvPy3g4ujuOfavv0DT6ZibSiRv+xcN8QUNdWiVSaNmrZgrYG1teYydiCuHOgid36dJjcm
zpfbYDCVXcAj2fBoav0EPo4SkHBa/7Gx0SNFbBRvvmIs+2u/GsK9nJr8LohbbcW23tFTipNF0pSG
p4p6XCtqMS1RHdbXAYz7ApqTLZaZOykrnNIgCZDlziuW7tu4X+alK6BFCIsaVeGsu1CPr5LS9X9X
hdnd1r7Vu2st52HNqVmrLSV3dj3Jkm6OCdLt8J5KT6eGednSTOmVxn0q6oZUmjv+RWImdaG3JsLU
FfbsF3oYJuV1SVK36dM4g+NDCW85ZV12U8a++UMZGxVGSj9tB7ObBV38fTjaLd6ZOASXUTytSrd9
DbMgvW6GrFgBuaTqlOImjq8h5o2JvG100103Inuu6wKPWasoEUdxi3A7RpBbghRr63xw4qtUxShy
pJhKmBiR2BOpq94Vii5XUB2GAEdRRy6Nspq/oTJ8o6frIcc7LdrUXbv4QIcNbNqk70FmJz50EQIL
LwOQJ4PIci8FggrfgnpiWqf9Qwn7bK3IqEePqpuaa99N7mWGhCoHwr9UpGs8G7w7Fth2QXMA2r4d
W7HNugTbz1gio7ySihpui952LqvU0HYoePi/W3voYVBriGw2Yb3VzLLeFnr8O4KSt0PworioYD0+
RQ2blJCtDJjbNoi91ns6Bd1wH6n17O4aqHLvGKazHeXQorhohClS8I25nqYwXk6NNVwhFVR5uvUb
2otJClzgwJFmw+2IwlZFQtPYdEwAKoZa6TlQPJeN1XVrJaPRb8KG9mI6OVxJlrjua1Gh7aOUX6do
8LcV/MltY/b+RYg/9WXQDfFzoETTuimdapFw/V3U5FYJ5eB2WDtVHe8BYpU/zNkpsE+s5hW2CkXq
HhP0lZ4V/VUfjNbGEGF9j+vXnezxxsvz4KFvtHzX6Q5uzjCKN64BmAo4YeCJXoAkTHS5JXnLV20g
YZ5Rpb4oNAXDt95Bxloa5iVFqWafuyPYZ2HfRr7mLtKhWNB8TV4Frfm1UBJ1a4c4czlGtG5bjL1w
4nIXeT1yADWg163RU8HtKixZ40i71ob0OekEJoOmfz/ltf3YZwJiepTmiE7ov/AiLvYUCjxLZMZT
2XXyDk7mNsV1HpYFtPdALouphhnfAQxNVFJLP4zvbKUzV1HZtXet0zZcbBPmSdyk8VMH7PO6MYKC
6FhVFxLxlljtg8vcja1XGNLlVTPU+lMUBS7obR8h33jEfTHoHar0cW7dgt/qb3uwFKACgiFcTpaN
IBpScJ2XR3F5IdwY69co/oovH49HBLiWhlOhPmak9bU2QlbAHismdhe3wPsfzUZBL0fLKZtVsdgY
rdjryhhR67CuKBmkINLrlbSV9NIwxq9xE1pQpdx0F2ttty5qOLau2q1FaT8Q6aJFZkfuStjcZF0Y
/y6xoFuS5cHGt14yXz5ixHU3kYtdpYnzs7SMl7G3wsfCDX2crPWrxMkeSx7Z+ywKv6bmgKQOv2wZ
uRr29b0TLVwl5TWZsfn6pgkwr+v6HRp1FSoP1L/TVLRbfFcFhZ4xWxZoLC/saihvpmx6qIvcWQch
dohpM1iwNjTWy7zlS4LPGesr3B7L+5JK+mLMuEHNdlYrKPxfigWapcS5btHx3AQ0y7Bj2KyEGsSL
igvMi+WYLgOD9gr2rCg0mECjE8tXEKtI1gFtAxFUHeIoSDrAK852QQneeqKE6RnYtPMYdfRbcO7o
m5qhue4l5rH6JLeBZvfruOzR0EHO6L4fyl+GNTujjjiZxoa9kGoMjU64+Ctbxr5LpXoNTAOdn2wy
VjjpfrdLpdnSRBxukP/aA5qX6yB2pou8pFbp5UoNhDsVyxzMHD+lRv4kRfBttLU78MFLp7DMpY28
CQ6mBmL+Eb50mtRxiY1TuW8Gu3XWSpIWz7JR1AXNhctkGJxfcJyeURn8oUKjXRoVCY4H+Z8Ohq52
P4JkfvticvmgywBiY+robNRB1FuIOk67G1sUrBCegAKdym6Eome0HniMdttW7tZt32SQCsOz1Rbr
OsDj0FNKUkw0hX8HiSpWwIUIx1GBrfM0V4P0ThmXdaN+q5rfPcyVXZc5ToqK2PCt7zv3Zgh196cC
BHwp66JfFLyQYFylqqdpwbAeqCtuIoF8XYawMsXeuzpxf+S1+pDKkF4gds2UK0kj5Wg/RGEsIc8a
2tcht6JNRUpOP/+LdB36MCL6nqXVeK3Okc5209QLY3/YADVqV7OCQrYAeQullqd+celm2s6hzohI
uJ0vseX8RUMpe0hw3/WaXKgbaMs3KYdvyc0CA7AWya7PWpwfI35Z1bp7ftM3a3xKx2CEBlbckKzr
97U9bHoLAUgvG8Z72j/Z2ont5luho9hnOIGF+3YSblQ5IloDFHDDh2FqLkCEeiJf4vd1axWVJ1Tm
ObAlDNsl4hgop6ZMYEX7bI+QdLZmA62sME5omfIEVofLXk9jhAtxwLX9e3dMkqs+97mycJWjGmB9
Kex0awaSj47Q8GUEYW89qYieoNp+OXVo/BjFzItt/fayg5uwg5rg/7RpzS4sJ233tDtgqifNc520
ezsBMIITMDAotzCWBfn5UkGDbR9bMcQr0yjVL03UlRs/VRXcaH0dsz6tWdv0EL2UXPZ1Msby52Tg
tEv/b/wbdvKpIuF/gFH/z+RfN6/F9Uv22vzvefifvKHqiAD2fw//tvn77zF7mY2nDv5mlctIjnft
az3evzZtyr/6d2di/n/+p//wHyurx7F8/T//6yekDDn/aUFU5H9WBGd/tP+5hLiqsZo9bF7N/8I/
SHbjLw2UGQqmoG25zOa21t/NK4PqIiBVehQIw9AomfFx/yDZNecvFTQnfBssZ94EY/+7iKjpf81Q
HLz4nLca3Kesrw5xUzMOEOVm+mQmQD0aa8ci7JFQ0ixUHBM9R0Vf90T7+eV6zmzuEHnIH0v9lP8y
DsVPnkZHbZKwSQodlq7pzWasX6WbDls7LzqYs2QkdKX7bPnH8p+oVB73Zf526hOmbTqYl1AkPSxU
DpNdZTZ9GB4F9MjcwS53vJvlPkEm4sxQ71ZwNgWkls9BZwGdY9D2OMoYyyMOX1sl+fcmH8sFBLrw
8eMJHQlfvy2hidSNzTZhJxlvpdk/tMw1i945wH0BEsctb3PbL3gS9Ur9oCuU4cK0KF4xbO9A7bY6
0rOa3a55UudfG8OCsQU85PvHP+jECrN3Vf7DAptInR+ucGPgkO22/J4YfXCSORA5sI1l80LieU5R
/eRYOL2BfAZEihvT4VhBnmTgvpDHa2jIk4T37WM501cjO1XOQdWP4M9/LzSON/g9UfGfNdQPB+uj
Gv2Rfm7dYlK112rXfwT376xqXBGuRNcVQJ9EtQ9VSeOo1gCoVuiBoj6ho4ChxNbslAs6jhSqu4hl
ig1W6cuLjxf/xJ6zkLPnNxoq1obHeHq8ibpJm3Vvq0zBcH6WsS31ov38zobUAbWFbgYK0+pRV1vN
o9YOnQTYSGWRy9qT+YgoDWqYH0/muEfM0WEHEc3g89BhcY6CQ+RmdZ8lgcVVip6mNbXBjgKm/rMY
43oHIhfUYAhbY0UfRH/4eOhTp4pOBj5YsyUf3JV55/1xqnRy2liiGYwgWTjDxaRlb92AFv26s33t
RlAvmnAl0QUtZIdeR+DWDTwQGyWv1uqLV+ypz5khnfi27DqK7DZrbxP+D38SVbgKJmFCrETp/g5b
afKmhrzi45mfiMgOJV+Ub4RQ0f6ef8UfE1dCgJimGxP3NSXb9tlEoUuNahoPNJSmtcl5/vnxiKfm
hZMVEA0mB5/raEQgbmpVoDPtBTXKJqxjAOxPiOXnR3GB59KjwOSF5vzhvHo90uwpcE3PTSx1VU5p
jdmM4qz/xSju7CKDoyWx4uhkUGrStSGr0Otsyu5WQx6dyvJUneGVnAh7tEEsY2aV4H94zHhQkOlL
y4ybhYeFudHCXix8+PHLXlHsz0+ITqZNLxMEIa2yo6BHvltaCpLjXmbT33eGBOVqnzbWx8s2L8sf
Hbn5GQAkY+YbcV7B3cyR4I9Npw41kgIqYlNZg+EMWriI9tAamFUzilp/CGdPrNRwbrvQPRMwTywl
XFgXH1+SM5N22uHIjqjTCs1o4Zk90lklkgDrduqoItf01j6e5FFX9m2SkEHpkorZF+KY82BniS0R
tzVnccU1ejsddkI5dasA5ZNc31fUzs4s64mThZ0A6BOsMUxuhaMAKii4SnjyCJiNBhlYkzXLxoi1
M/M6tYSwb2A8aoTrd+Q03cqqSUfr0xN5h9AO8KF1K7P6um8RR/p4CU/tE6ESlExIMQ74rMOvFSBI
3lmIaHqDagU78H76LlNbVHoILpexgQuTTuL+WE8B+VyJhPXHw5+aKT11SNsGvDXEuQ6HLxALyC2Q
pJ6bWXMP1kyvLLeWV6kGGv3joU5tFoik9O814AD4cxwOlffqhMct1jBG3d8Mfn4/okWzTOrpt+XH
l05AR+HjAd/vFcigcONAYzmzk+DR0rY5ERIfHNPDwhplDTSvL2gSiNXnR4HxY8/vkxmAZRxOa8Bg
qvV9PFpheVOfb6S+LvBD+ZQZ0/xSs/nTBRSe2XBHdY5GEQ0eUciv0lYvKushVkP3Z1v08lfqT9Pm
4wmJ+c86DF32zN7h3Q37YTahOZyRnoQ1UyWD4W1o012IQDosjciYDJjsnbhx+66lYeogb0F/sDOo
r/GX6VKrehVpGxC63yefP8Wz3AKJ5b7pTGUh3EH+jtQundYQS+xmQVESUXnDyFCS7sH/o6tEGWld
uHV0NaLykCx12fVYxKEb/gsthtRYRKGKYhvEUkC2stDFI+U1k0pu3ibFXCDM0rWMIvHDtzT52+BS
vBFgXp8LHNZNT1E78Bp1b7XtjvrZEFMBFLzpKTnnzTrgF38L6bhkK+AC4hIwbMAcrSrY+7YTJlRG
BSit3kUb2EsCoFKLFlZ8tFRTKkJnTOhPbFwNixIearCueSbOh/aPuyMdYjsKAxpbXSP0q6wtvzuj
5u/OfOb3X3nmKs3cbpJV+FqHgyRlCHlFE3hQdsl4Qb803zqlGy6qLD2HpXkfZGaC6nwhArTjLB5t
qLiib1KICFfCAQezxEqsisqoCJZZR03zzA1x4p0LZxQW3gygJWMwjq6IPNXDok/JoGjZ2z/7Vmiw
VdPSva0HoPMej7OuoeCU+QutVpFQjR19/GWETbQJhiS+qyjSnlnqt6f10YliJXVNFdyR8PCOkrq2
NExZ8Mb1Sqmn+6FOEaqORCUvS3NKfqro119V6OrT/xaxPWPSg+G6AndoeaZDzrAIImEP3mDk5GHw
Zvy7anDU8Uy4fB+f+dyAHPHlwCiQUs3hhigcvWhyYHmsUKb/aCqgeUmpiN8k/fprP2KtHIRx+/r5
Xcjjn2wEzC9ehUcfyw7TSEWpmpWBFnCZxa2JLEeEsKpMlDMoqVPzcygooLQAclmf5Rf+PFWJBtlX
cXLkWkISWdWZLBrQw10dFYjNxQi7FOcodKf2vQO9FgovCQgCD4cjGn4mshivEAR1+mrblEJ/QmUH
KfZ2gOXx+YWk3AQkm8eEi1D24Vho3AARLZAs5Rpqd1qvWECpjfJSqaZzRN5T02IEyN8uxTmO2uFQ
Drfd1BU8WSap9Vs7U9kdKZmbRBzxX0yKvQgFfBafMI9uvX7KxnjsyKPMUTXWBfcqooyaE68LktPP
Uc7frljNhZXG5gc/z8QOpxXahityn3jU22VyNWJttyZhtn58PKUTsV3nYkUgwKG4YxwnOlqQaZSw
iU7ARbKbpE6K7aQ2SL7+i2GYhyss1QakfxRxgMTHwPTZDgNljV0e6sYl6F/1bxjt/wh5PzUZXiU8
SlwSXfWYZV1imNxCVuBIyaa7G6CLLIPK1c8c3DnwHEVPxAN1c0Y4WtRuj+YCI6AQMlWQAgwN7kQz
++0jWa9F9mUBSfHMwp3Y3EQh2hCztgIkh6NzFE/t6A/4UHjcL8ZXrZgdbNSwByupf76yNZM1qHuT
aSBPcWyDDn7FsWLYNnTIAueyAX+0dsKmW3+8E06sHqx0jAQpOMHiPS4oIkUZFPHsK+Kkqr11FIiS
QzaYD5WkkRUYvX6mWHrEG347R1TQ8OZj5zE/9egeGdzGRtWelEItc8Ckdp7oz0Iz5V6hIH2HMuz0
K0om7QHSACTSLsAxDSUkc/P5aUNEp5QAbwFdk6P8ezIscA688LwqKqctAtrlClce/QmDjhgpPdmf
OQqnlpnIgVgLxwGS5dG+yTgjfjox66BWc2wPUPty+zD8AjN38gjYyt3H8zuxT+mIQPqwMNPVwf0e
RitAHhTD3+rEStOuweNqS60LLAA+1td/MRLVM51SCeLRhn44UhSbqm+D9POkGqIbJzQoi3GHKl7b
9Z8uXeDJatsz5Vx/i8OHQwVuoWiByZmuVPO2MXL7SQmq6crCZeTM9pg//1FM4eKaOVEoUqvg2w9H
ErSSkWBmpFrvkltuhQfHpvucmjVNmtC2smWn1rgTdLl9JsCciJmUuKhxGVT5AccfPUNqOfQJzRXs
IsLB+cJdBK8zDacz2+PEdkSZiCuLagk5qXMUMylpuI5iEFscG8yEo0xfQQJCFNfC18bvPx+gqV8Q
LCkgOLMIxuFiVsZEYqYTM60ghhArXXUhQuT/R9Ayq5JqypltcmoJ6bTMnURaXrTzDsdL4RPPKR1k
gLoa7tPATjfAls6d6FOjoOTAkXZhMZjHlxuPrbTUc/Y9eOgvkGfaVR+fTQ1ODoK+ArJatO+0Y82M
zEdCAMV9MJfwfK6sshXXtappq88fYar+VFeZDe4GR3sOlbxKUyoHiyuS2Y0ZWeZ+qEBLF4i2/ovt
TS1EoKlj09G1jqJFaEqLtxkP+qnESykJBvcybhVxplw8/+Dj48srntoO3ThqrEfRFtZ/wruWHTBE
RbQNahGsnMYu1p0xYd1T4dGG7PxlDVhrMRbW2QrJidF5vfE84N4ifhzNMYAiHbRqxxHOEvUpLZvg
JWpdwMSu4Z9Jyt6HeYdnj0H1ilBvv0ta1BiV97ERPBc7B+6FEnUPYdGmm8HozknmvA+JDEX7XaMK
N8ffoxulx7hzwvKKirXSwSjoDYFYVlWJF/z5bOl1c7Hcyb25Zbj+eHueGHmmknLOuAhZ06PzXMOS
sBSnwbUacfFNQhL8kBTC+UIOijRTWBjRitdetJxGnS7Ox2O/X2ASQh5gtGlwiadHdBhL3DyFeUh2
4ckISNycmG1lEge7ESHEM0O9P+suOn0Y2ZIRwmZ6I8n9UdbxfacW6NKAiFJa+zbJQcL64H0/Pwqv
cRe5bweNNaSIDidEkRXzg5QJmWPgLsQolAW/5Rzo4MRcoPTRKuVRwFl/K8L8MRcH0A6Bmee4nipy
a1XZ5BkyU1ef/jhsfaIIbVPS9uMmCoDczNBKx4A0O6krAw88z4XijqgHrn8fDzVfiIcRBeIu3lG0
a1DCe1c1GkO9z3rq5IBzRf6StjlVyFC2L6YfjTd9UqYzzlv79EXGoDQlucxo1BCcD7+VH4AuC+qB
IidMpe/DiBNa3inBj4+nduJb8cwAkgLi0NF4lB+OouFGE9n6xI4gjcZqcTSXNIXG5b8ZhZBM+kTO
dzxKWViJEiMj7dV57K/4bEAY8JA9M8qJ4zoTnEnN5s4qvZnDucAwVsIEjgFaPB1SsIYO2811pgXq
Vv2Z0Huiakc0JBGci5e8sN2jW7OnazaOFMoQmigAgEJHz1eKnbQ4n/OwxOqpE98ipIJhkij1su/1
7BepqutC7zLrTarg1mLVor+HF60vezGany4Tz9Hatbj/KNK7znHYtJCcHXgvIzQE88IsbJVfEp2L
Wu9fkozCeaDgQ7uUxTxc8aD2/cgFou0FdmA9Y/qdo609YbORqiEqmxpcnU9vJCRNKZTOg3ItHH3i
0cEsscSewysDS73qU2PCeDQezzRUThwKcuK3ggJZG1qeh9PSFSnbKbLQo7Yz4ws/4yuQxXMn70Qt
eg7EAgFWF9AFXaLDUQa2zCjk3MUo0B7OYsfaWYjGPDS1zBPPjoL8OUsS1DcQVLpCOCv9hQdGmyz7
Lm5g1YTZmSh34vhQaZiRYtSeKPEebZmxdgRECJuPSXJ5b4IAx762kg+mnPQzl/qJobh8qN3N4cDl
GX04dTO1AxWjFpDSqEfdIF+K6MyIa08/YTfz8Y45NRRlKKAooARJqY6GMgo7/7sFB1m/+oHhIiL2
sV9h1JZihfPxWCeOwyw1zUGgooLG+PzP/7j42l4ZfYAwVDc0v4aOMcTXoWK7mNtYyroZo3MN2hP7
lJ4phVZi3pwWHn0x1yQDQYALU6XKxzy9mF0y1LE+E+uOV5A1Q7mCdqlB8YI669GskE6opF0zytjS
B6pkaC1VJ4ge4xQr548X8HhCCBnP3GpeWuZMDT/egtZI26/BbghhkGR29VTj1dDI8sxn0k4NQylY
5ZmFVCkYnMPvlMtm6pKOYRw4VyITmwQzF8wnl9NgwCm2V5OrI8OAgxFs4bVr+l9mHQQEKZaZXnx6
damNcsVTlYedjWzq4W/RYbZOqPTPcIK0WMAu1bnmpbMpXEN+enUpBrExdb4lRSHn+ENamDsg4TQj
qsp471phc9Ho6blW/vvFBW/Ek8JC6pAOu3k0ISOFix9x9L2qsYbvGq7Az5WZf/3sRplr8egoOjzI
IP0fDTJW8OTaRjU9VMbyZZjoDQog0WefLZTqoL/PGqguVVIGO/w2VtnLfOhZsATmzcriXYuVlZuc
+yzmcdyYxwGEYJBZEXxp7x6Og2xH1tPUNjxkrMXPAkTj9y6z0++TBbbfm3S7/C1Ld/iSlL77YvRa
9WJERUxfrEdhEVuMGB96OEDwJ6rCHm8JeKLaqn1q79NuUO3HJBvx6rPy0q43kZ9BjZyKMtjaUSlv
W62zhwVeBUa54w2cX+Z5nNGeHzrj55gmyrSKglHZ5l1haEtlGo12kXNUEDLQVfi4A6qW7bLW++oS
4ckKZiJk7G9G7fPOQ2mgDbZl35X1gjvE2aaoOL80rYunaddlsbkYdCsS61xNkyCEQzLiv4a6mYrN
MI/S4GZAMPIar4LxqTO1ol1IrHJvkBjDFDfF+1aHNldPmAyh0FLvVJwXfG8osuy5kC0WDmNUjgsX
26CrrK6MR9WR2kvZ69ji2GkFuaRJtQyFN54u/soRg7ziQZB87x1Z4fcRDqa2rt1Bc6+q2CfuhZFe
xLs4CVMd7yD07DZ4qJqwlJ1ZCyEx9WnyFK3MMbQfrNyB4yXCbqMDtwq+hFU/4DhklUgeBW6XXmQD
ffwlqP4MVnTVonRdKkpdLiyr6l9KtdSeDCR1ukUS+m6FW2LuPppisJpd2BTTz9CwgNw17tDqC8Jb
fSfCNLk1MeBCwM0fkCmDzIxcf1wX/mKsBcq2MiltyFVR3atoQKbVla4Y5pNe5IjDDdCbnlT+mn0u
Z+MkJdFrsOJO1a4nGXc15Fuf8B+Dak6XMpuwqka1ki8Gqa5v8PkqKxTpKt364ce5/tT5UV1s0T7j
/wFjdRh5I4vqVx7UoX8FsgpX88xQjMdATdQBnmHsP9vV2PlbGzmme7trnVskaYwdVvPuLgpNCJYo
7iygONfoCBoGRGzfeqKE31gYc9twhRVD9vXCnwxM2rqo6mf/iw6bTmBp2bBpqGz8wuU8Qcwn6zFO
jBwnUgiCtfKDuy35mqi+Wy7itkrbhQPiY1hANu7va9FN5bIqeXF6jV1V2Z7q2cx00ebyGNlvoqKq
1NlPXVMgxjnx7//sugHVwMl3BoiATt14lXTjLYy01Ic4hQmm58c1vtq5Uw2/JDqXP3oJsmcVDyre
W0YZh88DxYZ86fdWcWsBtIFXrxa1AaFocHyosHC+EHOKyxYWqwynS2wTs+EGGIX1EtYRthK9m4tq
LRMLqwpk7AA4mFXuWJex7sT9DWoUhvEokLkMId3AIgTUnEpsi8w4w9vPcnvM0y1saO6ASTTfwrlF
tYE6EengcUTnf4uNRs2uoinssXxT6uRrbTpO6QVDNRv/VtH4jD5RVaRenhSx872alGmtudFQXOZW
lvTbEuQhHjf0sr7V4YQqQGWPKfFB5jisJjgRNV4zdPXXVh26+0ATxeyNZRU7bJxQosCBzon2pUDX
aClR/rS8rEyhyqGD4LDL03TWzoDs0S/h90WYv+ZIjaCv3PndpQhVFLrxR84vi6rO0DORMR8PE+Tv
WWapDzMp9XspZ/s6x6jEFnxfOcOXyvJb2Y2NCxHdqtwVwvvqrN9aJ5ixub28icf4zTmsybHxxhwF
EQyIHU9hlAS33Wjh1DyiFYJDLS3qlLq3M+IxAnX3d+oW68C00xctMoPbxK+E7kWZWowbf0hZk0CN
cxeHvgIGWemHyDtWk1MEiwz1Q38lg8i4kVmF1qJMJzSl3BFdDm+KRqxEJGDfYJvZDcyx1SDLVt9R
F01hOk6ILjyOtd/dBRqWIbiy1Y75VJnd6HixkNp3Hwn773VLKNi3mhiMF8vKSYV3HVRmDC4d178a
Ob/9os9r/ZuidV1O/I90ewHiMxGrZsT7iXoae7My6iZaJ0KxWGwNe1+Yx2lzF+EE1wCySFpnozdk
N16Vuu7sWxeP17U7ddNSdDxHF4Wmwtuvhty8RgOgfIzwqYd2CIZG7K2w7V6BcM1m3ZHRI9QBQbJ4
RnER91nonOaXLFtCbbP2rWpkv8eghrruh2LaJ0nXY3Lq+tA15kaTvuJo4Ezbks/jtqMp5LOur8JS
7Qwt2RuQ/IdFlevOTsAbRzFFrdTv/UQUWMbK6PxQQpD7zG9AAMz0dYy5xaAP64Zi90SUQR5oFRXd
+DLz5r+kopAwrA0nNVcBB4paeJpG9WJCHpINjDattQJ6bN9PEV1zxApwogOS7+8NBU3/RaU6/HYz
gEu8EpZV/oj6tmg3DlicfGmZiAx4U9ZGu0g6fbg2qqyhOGuGHaVZd0IVDM2MmcI5+MkGc+DoTmpR
PyFQ60KJlc4otp1bubgfJVnAh7QGHJLoP4mlFhAyViYh7w6HLa1YhEmL/g6PAkz+AteeuoWpaspF
MiC77JVT1aZbpFFcFFk6ZNgQiqyu23Sor1tpm5i+hxjbqODg0d0tGuuWjT6h75Jzwf/UDCz8oPI7
SYdUHSg/iNRJ4d9MvtYPkydb3/5tpgKH4HYoHfVGAxYbY6UqOcdIu8p0w7a25Y3amhGxQ2OXXunQ
GHVQ8FZo3UeYcoRoxljtiMO3b1pfGz1B69Jslbba6HUqOYXNJOIrJdVH7d51e4Gdd+KH+o6Up2h3
IWJx5Ro5d/wW/bgJ+gVmQP1LXUKQvxnj1rgv4SP6qLnjceZsixTzaKzufLYqGbHIv7VRZ/z++EH8
LklDpN+mJAJmj/95R4tClrghnI/wGMa+WIV6Bgl4ZpfaVh/cfjzUnB39WQ3ltTo3V+akZVabtI7q
FoqhgRsxJsSHQZlyL1nW0qoN9rqJXRmKrX67j4JG3zXlOK2aps1XH49/cqqAFijwzTjIYwxBjytv
EmYNaUyEckIlhfGl8o1h6aR1tfl4qHe5DFOlG09Kjz0IUudHaUaY5IU+4oPgFT4NYEUz0UIp5fDJ
EgUL6lBtmk15aK8Adjt8/iMDnft2z82lNwW6Gzavr7Y1JaAptfI+ntCJbwecc64XAGOi23BUDZlU
J53kBHw3TUzV0zMDcKyIotFzQsu4JpBF63gqw6s2tst9L3zn58fjn1rQt2YOkAfU2o7HR0jGznnC
ASl3/Gozjn656gVt1I9HObVDoL1QtYA6BATpKL9Ha2Yik+rB9dZFuTIHpVmZNg8L1JjdT+8QivM0
M+hAAKV6lyLWErOfOneAdkRuvJroClxZjXBeP57Q+2WbR4HXwM1GdemNq/dHYUmzNV4wVJw8PQJX
rXdoSKCuL88s2/u6CHrIoLtNUDGQcCmiH27EKHJAHwQMo6ACc0P+ba9ikXULANClAvu+hAnfDC0v
jW64tjJNWRWQwBVPADbZOU3XUWgOItqrbn6mGTIfgcOYQyd/NlTiiT3DQY+OSDZWjVnwgPbMyVJf
gk4oa5ULeN3iJo0IjA32z2rDc0CQU8uuAQ+aoUJUas2j/N93kTHgSp0jHZx3xOJ5xA+hcSaenRwF
zh0tOXr91nEja0jaXhI5Ta/NMwdXvP5ZVYdzDYv3JQa4qRRm4FDDOmI6R58WfR2EAbgfwO+7Xii1
9mteIA+kNYl9V+D3+fekPsWP/8/I7zfla/4Aa/xVXr2Uh5T3/z8Z8HQDPmDAy5D3ePRywJnn3/iH
Am//xX0CzpjKI29mdUZ4/kOB1/8C9QnGFBTjfyls/hcF3vyLGi9dBrgdVGCgTP03Bd74i6uYhgjR
nAoiJXvjMzqaFPuPjtncf34LZDMTkmuJH/5nATtOx0GV1oD/bwK6cd9ltbjVS1Ep7Bs9qPc1JNEW
sCAOD2jZqwbCeMsumfApqGuS3To29fprFdZmvchdK0CDhXRery8gKMffjDfrg/DNBsF+s0RQ3+wR
tDerBPlmm1C/WSiEb3YKABP9b7bAKJOiR5It9DfrBUWMFZqwupb9krM3Q5Ilmr1okqYONpgeTg8U
IqpxGb2ZOiR5UnZL683sAc+S6A59SnmLV25I0LJ4p29UUQcFyvYJ6stT1aN1H8uyvtCxEBD7eOSl
h/alWosNbjKlhuJE3Jc7rjGuzHR0sePtkjwIdnUhXUTKzDoI1kOmBqQNauWqN3jCK/UGxbAKtRk/
DweqyCQbCwtRNDf26A1CoSSoEPRvEIrDudXrHRXpOvyqR3S+LNQueo/4UGPnbU34rS1zm/RpJYq6
tBB1wxuatHCIRem1Y5sE0wN6S0Hz2CVUnaddVIiwcX7oajQM7QVqT1Jt7zq7CTFtrWiXxu5126tW
099jFD7nUlkDhARh6m4QDRWt6P+xdx7bcSNbun6Vu84ctQII2EFPEmmYdKKTSGqCJVIleBdAwD39
/ZA6p1ui1OKqeVdNyohEJhCI2Pvfv9E2cre7xcWCR9MPiRaMKe8qRfM/IH0PQkIvcOARlQq8PS4r
nd4Rs5ev8tlWNheNw4TnItVF/hmSEek0K+e49W8w4SL1YJmSWW9EoKrhPi54X3Z2RlG5oX8yq7u6
bWV+JUGdcDApBrKSZJEpYwu6thB63WpaLaIvIxfLoQVWj6QHtY5L74N6hFE+Nl5IXkWALaBjIeup
NAkUBEpjtJJVNQGiKnOscWczY/f2uAqAoaKjE/LcIkugvqrnkVZsStPqIajKjrAVM+9v4mHgJ03J
mtssuUegt1F43aGPF/8m6brJ3HZAVNbG5Vdd8oSyD6mTVw2ON6CPwMjp9OR52UgXi/BoXbduNKR7
V0wZjjZdHVk0JtrMILt0ZEGP2TBbh8npoTDZWUpG01T4NHqjQ+b6Z8aULe4+adX5m1oOur3Ap4UY
gtmHcBpvzChu1K0ZKO8uMJsxPZsGAee7/d6aDEoo8yNJF6IkSH7tZGiu6WpwDqLDwW+abiciWaHQ
4H5rM+TMXochW3rqmAS84Qqf71NblfW2nzwxUKHpmk8NWH9qxvoFb2kibE69WtoHhpeG/fdW7tTW
OacWL2nLOMIq6NT6ndrANk7oCNuhCkKycSMSEHJaRpiC2F6tfaTRmqMdwpT3b9Ea02gWp6bTrjvj
Ijm1ouOpLU3ztUVtT+2qs3au1qmJFUYyE2IQY+8BuXptdD3wunu9dr/BqRHWp6YY9VFyG08yP3BV
mubu1EDrUzNtnxprV5NovBdrv+2dWu88Z764zca1JUfr37yQL0WjnkZr44oTDraCRmYE5/6prUe0
N9y6a6+f4E/vAizx4oMj4D4X2jVmZkzVmcjiN7hCBl7txx+zFUfoYKgTKlOWtFxj2pnTvj3BDipP
C/xcVjAiX3GJ6QRR1Cta4Z6Ai9aM/KN9gjPGFdmITiAH7D8Aj+EEfvTz1Oow6hIMyOsTQFKcwBL6
Z3HO/AsIhTek/OYZVXGhVpBlOOEtpGJESf2YB+14754wmRkv9r8pzUFqUtmt7qnZCuAks33dnFAd
94TwMMzAWYzQ0PnanXyyciwtwMRxk+78Q3LCiRieqtsFxXREk9KDJKkTqsRJBsKUs+fdVCfcSS4V
L1RsrXiUXQTmM0JubNVMW8+3yiHGe8d4IbIzwtgt7X+YDd5kvIuKCNMIUihjf7O4HaZXYROIyZm2
Xi55BAqJdrNbhXycdD7ujY9NFk+Yw/VsXhvPMghgMXusy1fvsXgawnYMyFGxE5WA+xmue5tmQdrL
ve0WqB6xtlp8jMsy8agM2FHn7pyl9cZdgwbDMfBLLwwq2/xqCYWhBUP+rjpvmBWgSUIn1WyLSrXF
zu7hBiFAlObXqhOLArUItLcBfOk1Ov8c67S9nAqFB4dRRRdNvmAsOJLsk26rPJdXGPgm+bzp8Hgf
8JcljQgmvJL64xjY+j7Ck89lOlK0N7wCfFdI0kCWgTKGY5lGfO1AmniDWawNcN8EL0ezK7Hxz6w4
0BeuXnILB0jUtPk3TP49/8jawM23pLAnkHkqhvVDzgpXGnD2qgqhqhWfvLwjFnzQiY4fjAQj4GuR
9nb7knUi4+5adV3W2zxyMmHv+kXlPoC9j5HCFh5RJvZN0sfWrvObqQy7rDHEtsNfl0nDYoKrFSP8
fjQHkQITp/idw0UU803Ozcs3ZW2k8caIejMKnSFI8h1Gz8UX/tz8yRv64G7OjIU1QiDKwygG73rs
Cl+ASrftk2OOFljiNHnyfBktv94sagy+GV1GNlae6wpL4DG9xyO3v7GCqPFJDguWx6CP7M981OE5
Iz78CqS4BolVaXNbuIl6kMQIECckaQ32pc3xuNHEDvXrEsOFs6IJ5FMndUBSlp9CIEmCLsCulSaV
UkbWRPU4QYw3XTGVdrIby2m5jPDd7jHhK+MzTtQe50Z3yPeE3sTlIXERYFR8FaSP5IbeGc406jDF
cf8yYBQEnOQ79afOH9X1EEcWlh+AlXd+1nRfce9z7vKc8dDWZGwV72ZSHFuiriGMhn1iRIcCkmxP
IMhYHRZyNbwjjZajeSINhnrkzJfVXsii/ugQNHNuKEwxtlY3Nl/7JXEYiCaTeqJCY9JVBYl8ZYOd
OIptKOQwqfJ+BkaOSLPGgDkJQY7bKWSdrAZ3QWQ0IatpPOtRmpThSKdzOcvGynem34hXt03oXId0
VMFGOQE5Y8BnhIuXRKQ+MO6X1cVUxpkHRcWn5qmqupd4nRBIdAgSf8YjUA3uszBzJmizrN3qMuEF
bTZzoDI2e0Mrwv56XER3i8hN3N8C9PvbjuShZcMAc3jWjIOeMmm2/Noymdn0FheEV1DAdECqusS8
HMVDH2pvMb4q7ZMNnuH/BwCOO1KBRxxKlW1ZdZC83H72P67XH3fdFKGb3BSy7QV6UHx4vU0ToYjl
xGi13IwxeDV7nGzNszoep3Kfg4uiuWeuse2tSZK8kE25glpbGlfaq5V5MKgG04MbLMSbNczJu22c
aHFG4vPSbeuu9Hd1oSJ/X5bGeDdGJAIfZrTfgiEb4zvC05l/yCKsMnzv61Mg13jK5mIMW32qv2d2
RbadBgemwvQRGD8t4m7lnHkPqlsDv3CC6UiMXmPAyr5vbo1+DQcrvFE9Bt8zw9JTgNi8nNLE0u/Z
Yu4paKwdT6ljWNVRAM7f88g4sxdnn685ZWoJsKdXa3hZmujpLnIJOaWgaog3q4BBxUacYs8M65SB
BihJIBoWU1QLp5g0u+wCvY+HZv7kn4LUqlOoWpmMVbFxS5ewtYxp+5dG+ku1mcik+wBfb3jB3zB3
t/kpr605Zbed+s7/68D/tRJX/vcO/CH5+/8dvpQvP/fg689878ENU/5FA06Aow3FCNO5FU373oQb
pvsX+BL+S2Al/D9UMv9jRCf/QmYIeIqKa226V27Sv1OU+IUCOf6qc2RaxFDW+SddOFmSP3Xhq/AT
RBE0D5Rd4ojhv0Gd8Sg1ZwaAt9aU0gIaTAw/V3TitxJOSLppnSyqmg+2SUn94A1BF4VT1wYPNKnj
16UpOEVj4WfnS+OXK8nBLx7lLEAMjSYLjkVXy0cm9JY4yFbY2yBJlztUEPTXgtFsct4qwzMuW5S7
2dk46/SjBoX+rMzRHw4La7bfOyrq2qvUSARcgrKI21A52DtvKkE5m0fa2k5t638OUr/GaTyNGcen
3poM6SNDxmV1WFxcMlPM0UO3hOcAnomonWi8yN65RBn2oa8MPPtnTZ403UxQRIxuGOTu+ZWci00r
BfOsFtDVr0X0SsY6AvjRyj3SBLFejXcxVpnRNpN6pYQzs4fMYM/Vxp3bcth3bs8YNopHqDNO3g1t
aGDn0oQ9EW5wePNpeGhEb1/37LuQmFqqoU2tBxvzXjugqFOOoowpzXaat2bfGtlR2sm8M8Q615V9
UD7mWe8B0JZ2+wiggDeFGbRGunOnCZ9kzDZTc7eQJl1tpRxajFV85V2nBjvkBtd4ZumC8NrpjIjJ
3ArnEX5rGPsqn86MYrXDjAbIaYO9WF8dM7Fj6GmUVLjeK3JEW1lTZEK6yESIuzm4t1PkBAX6pfDi
sM01HDd/MpaHHu20MD91tH4cP02OX96wOHl/ZiqYLBvlDjAaRk8Xl8WYTf3ei3AmCzEyL8edZZX2
NdPb7pxhN7kahaDupR4JFn/X1T0Hf56Zid4wHcJk9v82tX4+fv2vf6FW+tOudvVF4635pfp5Vzv9
0L+3NVBCMEWspdiEgJJhpv/Ptub9BbIM2si2B6GZfeq/tzXL+0viCcBmCJEUDvc6zfvPtmb/5TEO
gE4PbsL/t6x/sq39sqmZzNKggiCJAqe0rBWg/mGEYbmEKZA18Dn1R7oub4o26GlE+MM9ufk+EPgx
7GxFsf9nTMDOuV4EQR4G6whDfgHs7bKEWDzFkLjy5Kyae4IgUsM4F834nhT8t18H15KVFLvGG70Z
lcTOEhTBHDybcORgoAFt3vVzhdvyn7/Qr5cBicWvBC6xhQTkrY2bHp0h7WrnaRStKXYVWMPD5BTC
fue+/TwWXO8bl2GeE+BJhrnk2/kSVkhwolr5tIC8wgKJ5GNMHb9hLzc5IYx+D62wDYeyKI5EFTXv
fMl1jPLzU7No/SzG1uDcoNxvZhM5q1ArWzxJqGBbaZY9iTNillvbMaKNm5fWtpnd7Ho20vYdqeBJ
PfbrpVko6JU4vU+A+A+rsk7JKFDm8tRacZ99pF0ao1AMHT7CTFKGYgNIFschGof8Sy8r29pCO/OK
fe1Yvber/Ybz+c8P/NcVvOq16eWpJig03s6CXUiLBYfDk84STsM2fmgbg42XyN1/fCFUB3iYMQxm
cckTJ/WHb453HlkQiXwy+pxsVO20O6x+4jCYQLP//JUYlr19wHCscVfB58TDgAkzx5/f/co1DBZw
cg17NIYBZacJsR1kpZJvUDflPazENbo0yQM7JFwvOvcwlO43wi1hfMFCWfAhcgcr2XT9mEzbqo6y
F+gUYItaYT1fjj2MstjsyZoB6KiirbsAM+4G2Q5kCM2LBQ9Mpb4TGogo3AvZVsLb+JyjWD4tJUf6
GHXmK4Jie9pRnSTBhpRaQFwwshiqlh0PmKy30jMOhitldxFJc7nynUVjcU169750cj/dj61uvkD3
kfZVR2BSdesHRvIoXaIFMfObRH1mZTFsTjvLkKrlphxwcHV1u7fV6DMXcAOSAAyM2O7doSqnkOC0
vtk1M3FAYTkueRCCQtVfTcfLnF0hsmI4RoxbHuZhFMHGbcCTVt9rwztroF8cm6hJRLgYbg15CfwL
93qC9s7iGMbZZtTRPO0GZ5qHBzDQRRJDDRJFOn06fE6IZvyKUQFxlZFKLViOcKTd6IupfBG/aNcl
YIEBbH89aLge4URL4yahCVmIG3sQRpa05y0yrARKnZ8lUmyxpZHGba3dzmXmEU0VWOom8tB25jeR
k+ZqzECqiiIgE0BGPVacuxnqFn5e+JKSNn5tLI6h1HPTkIcgb63FpraF4OyU3V3GK6qBOqDmRO49
Xrx1jx27atUc9hIWW3pRmipvxZ4EqMGifGTS0zg+1C8jJpJlU84eHffDWsfiyU0GuohMsY89DBlj
0qwBwBTEj7wupL11rdhrHyMmHxpLN9vTpFURIhnb0XFo4FwkG205Tv8AUrSQVChFqb4t4GrtJrOE
2wYh6RuqiTA/jys93zhWmrkCxKbBpPzgZrODCt8phVFVHwGBs7rdOhGTRATgbSObrS25VEroMhKo
Y9BCiwo1KV0lvA2otBfDQM7bAUNi9W3EnW3ZOCQoXQWJGzfH2iz9R6kGjPt6kMi/s6K24m/NpLR9
3c2I2Kmno8b7YBEy9qH3CQQ5wC42kk+znxAYafoVOR+emsrlJqqd4ZZzwoGfDaq6bMy2yp6nGjLl
gamC74yb3sbNL8GWeaofEUY2+pAsri8vCVVO3DOmRmrASR8THSYxsZldmFXSPrm5Bd2lJIoHRe/i
mkZIj1/BvBonr3mJiX7EFBdMDLgYD3H+qD2JCYIXJiHx0xjBU973QRUZH+exH+TDypiIPqS9Nou9
P6MmeyKRzJEPs1uK5GtA3LL72qWtJLOsKGfT7DYO4pP6sa3NwMjw04LFcJWJFkMyun3E/VdDAD2P
8GbRj5GPukEN2cecEDNYw6lKPFiVsq4cJjt1TGo0TEHLuTTIAedZJrEdVgCRNzNYUrXzXUODBI5D
cdtBvh43JkZXxNc7TC6ZCQ622KUZuDOKm8a6HIsGwhrpTcWtCR52o1WW9QAJXRzA/CQBgYMyYnyZ
Oan5Tbfc0P0a8OmHVTfYRSgbz523+AaAwyCMTK5KdpYunGF/pocm7ThtYRCX+cGa3Og2llBXu6md
RThVDq9LatSR4Ba5HEMdlFoipOxheECe6nyswUUB2+PSjrcB6Snjfsjc1N1bRkQAklWRdBwSRJ1c
xbWXPnfzKA22+Wy6MZlCyBBHjzwN8y6CTJpWzN42OHCVH0Zps7Wbc+p8wqUx/uwDauMckRvRs7Cy
+lUXYqAKGmHNe4mV/Z3Yy2iGeLR1n11DiCvCqQqSx3tQVXhUGJPsRnqz55rHp7Z0z/R6hHbjSOGZ
dfCZTOI031a2qi7gtDM5jKuxe+zGLnmefad8SayxoUVVVfvSgxRPoYvh97GZGCECnFrjdTWZS3nM
DZugdn8iXpvGc0lfCBRzbod2Lj6ahpZfstIgrASdfkVAWN+m9yaZp5+TybQ/amGMr+xQWbarwXkB
CfvRTMPMQyEXNgwd9uMsFlxTl8T7NsWTD7y4pnjj6T7KaNsItaK18Nbhhfda3GE0A4V96JUi7wSl
gAhR7iO58MfINPZ8aRzOyiXI+0PBy1FuGg/OIG9iCchNYCwK4CoDHdzIOB+viWUbLxaK05l8Itv6
ptO8v+yMYbwveAIjzL8U3X+Va6u44tUhTS1brBYqqh9BBw+QwLHRgiZsfV/REy6ckuTcZ/70KpGj
5KE9MGLdTEsev86ZB3+5B+Zlrj0b7IUWwHQWYhhRXxdd5BGQuIzNixqdDvjVHHguZBiUX1xftcR5
uZQZezlXDi7srVd1AK9x3mzjpRmjA39aMTKBpAS8TzzoJfns+N6WaVdl+9aI8idemco8jFFFA2tF
Xcnsp+hHgmcgQNyRETgt+1Nd9H8A3b8Qmf1QIq4hFP8Ol1hTLv7rX78mnJ9+4N99rPcXFKhVQIZ9
Bt5h/qq+/Q885wC0QT8HGANRMuVKyPoPScb6CwMiDFBxNMMPg8Hif/ex3l/Qaviv/BXQ3ljePyLJ
vJHtwsFbf5MrIGzx4ST+QD8Xs1k/xVqWyZWhRvWFYRZzcNW3xD+5MbYNW5GW9o1jdlZNMl1f6Z01
Wno5uvGU/U0CXTkf874jovaHG/ibxvdthb1+KJp3e23V0fK/VZ4SC9AKayqulnlu7kv80J4bfPcC
3sMo/8zkYfwYjEXwxOTFfM8PeW3cf2yhTpemCuFmQBtEyPzz/ShGdvvBy66qJjP2MeKTy7GMqGSt
VNyQQJO8/Pmb/u5yK/AvIJCi6n3rJyTLCUOjIkOsVTCcSRJVviJ+qT5HPuXS4JXe1z9f721Dtn69
H68HSvMjbiEzxAua65nWkuz8XDRHt+3Ewc/41z9f6W2vf7oSnhk4/6OCojP7+UpJqpqauhHaedVf
ZUZeHrNkHt7peH+3UCz3OwUXV9q3F2EwGVCGp1eEbtaHGZTvm2L0ezkjwT5aUd++6NYlMbRwrXe+
3VuI4fTt/NW1lqvy9r65j12+CKLjKAUwm5ZhAwt4L/MxvvMXx7+rJj1cTEUwoCFxjbuI0vefWZ98
f21XxzmW6OoO/hZ/CjxF+Se4fl7jh4+C7wAw/Z5U+jeL04SBj2k2CmYEtuvd/6Gpzh0f6kudXIGn
OK9azMbBJJf1dsrz5MpqVH/z5xXzC3zBTcWSBNU0WBcXfevnYk1+7lhOfJVNqr7AwtZ4qnGquamF
jG59uAnPwVyid3dlthE6F6Qj8dp4oRir+fth9r+6Pf7mNeF1XP/mtcSE/c3jHaqB9yiKr3pdmGGP
Jmsb6Y65NaDfO1jVb6602paBVmJcAoN8fY1+uMdaGTmxUd7lQPLYk5zS7Ii0hRqpzbKzf357MUlz
BL6SsC4xSPn5UiWuaISVyssU11kg87L7jPun/2LjmlId0YwVFwv/XG88ogLXYXOZf3GMemq2WQZp
7s8f5jcvLgoBvrONxgNz1Tc3mAGsUzWueck75MEyKBoIBEve7EqxLFcz1qGflplMupLZ8jvc698s
apwTBKAtUmsO1/WB/HDDS3IrvUHKyzrO/TNrDnpIYom3zYhG3kdm9R5c9MYj8vSmrjYTGA9BiP3V
zlwHdsLRa10SO9/6mxKeSMkMPEDalLeefhoHOV2qxNePKWjJmRFV8hFe6ntGtr/Zr376FG+WGTt9
RH9vXTpFw9kezUn7DQeH9qAdSHSiuMSpsDjMddAcephI76y83xwFeMoJhO0sOgaAb44Ct8qh5C3m
ZU/DfY6ljXOGf6P1z2yBv99ojjYTwNzjQLXfYNj9qCLRNOalEYl+FzmDdeiTUoSdWfXvKFze2OV8
vxTEc0mjAM5LPfbzGvJi4t+cwSTxeSEZaAB6VDRvSb+3+xQ+OudNfDWLbjymFlnAlQ1Xw8HbXWx0
G7Wf5kTNV47dyuuJcRTAAtTB9+yEf7eXQl0AeQWolHBNKTt/XOZ+1SUGIutLs1Hz5QjtYGdWAQnP
6egeEDtPsPRKsnDTJTo2mol/rab2GNVe8w5c+psCE1AWmw1JrctZCaf7pw/CjNEYWsO9wP16vIxA
Xhju2XpHExzcJh4U/tTFUD9Cb3iLijA589puPniuqojyQx74TsHwm9fRFAzFMYtEmEN1+WYTlJMe
a8Y6F4Oqi3005/rK0Hbz4o1Q0KJqGA7K8/SZmZVqB/+k3KXaGT79ee/7zbPBrgPj2BU+xm+ICv6n
WwKiuAQ1cdaGTLsrouS9SyuOomvEzMhSSCm9Q2CcnsEDDM5Tt4pvZyR92xlB3Dvv5W/W8elOYGXJ
zXBQoL35IBpvPVPbF1HZZV+J/Ka9dKajSZzaVuNX35A5OvWHuFftGeP19FtgquHJb0BJTCRzR1J7
0axDE7/2x3ctn04L4+dKHEoMg5z1DKaCfPuSodEuuYHyAlwxNsJAJ85WIwk8WnrSV235JRLEyVNv
AdlMA/YMOrJQOgt9QaOStCuHeP7yzoNbT6VfPhIWwy7n52oR++Z+xXY/GfksLvoGIsZmmuziBmGr
QtpGGRI3TXE3B+SNa919SaxpJX7WwTEa6vk2UXEi3ylSfreWUSxiCcmut1q7rvqHH46yZuxg2nry
IiZsm3VLFsRGAcEwioQYuNR984ANWn03IWzf2k11bUhOnT/fkl/PcR6Sw4R29YZ0YZT8/BF0D3ur
G60LMfTePk0LaBGmFvm2h+z+rGdXHWGqPUMtt99bu+tL8suz4Jqr6zxklbeuVmlla1F45kVWde2Z
TX72YQCX23vME28LFZifcRhQfwdlwt6cizQ6TsQDexk0C4vbsy3LoH9nb/n1XjiUE0xRGURRwb7d
WogLJKd6yS7Sul6+gOOzVMHgoMMSotGFsndnKLZUe2dupP5ZqNt6IuG4A9WHCEHKDA7Bn5+DkYx2
LoPswscS8Y650nwgHCJ/+fPDXqU5b+45V4FGZLKHct/f1k5O2jdWuyQXizfX17PbDUdVGiCAakj5
fp69L1gO6FaidBvlE3Y2TgPxhbncRK63XJ6J4LGzDW4R8Tvt2G9uPaeMCAJqaM7/4M2OWkRN4So+
GHfHOpsYD1xDNE330WTFoV/Bp5nrqApTHb2zla+39edFiNEgRSzzDtyBgrfzzbyXflKVxrnv5n6x
nWpf9WGDk3K1SzS6qm0xRvAZLSJ+32sATx3e20tDjCCjEmETMNGbr9wzA7YhbV8oz6kvZWsI4PC0
D7F4+oTudgh7jD125TIRDN66FyMODXvHmLu9QWeBP4vKbxTORmHhRP09fP8PSMuX28V01FXZDhC/
h/hVCf2gR+ISsRjLdlXDyAddlLFz+dd3yoRfq3IM/BnbwqagWGF7/Xn9QhYuNLmE51a7vh8F7g7b
JYnkgUj4oN7hfRjf/nkt/7qU1wtimsXGSQP2VvbNcikZvLnnE9PZXQz3ep/nbRX++SK/+Va8lYIp
mcB3Gy7Hz99KpFmzGJlzXhpmdDN49moZUeFawYCmmDfjkhj3f77gr92kR8mHhRov6Lofv2luqnwk
689T5/3cptsA55FdgefJHjsF652vRrP0Zu0DV1H9Ah3y3PiCb9V1bVXoKSvcnbXkdr9vYwczsS4W
1aNg+FqFfjqg4nKxM320IEdLXJINZe28UQ7V0e0i98rCISNBbdtJhp/5Yp11s6WScJnahPqQAe4H
ONxpuc3wezkUXjBFx7Kb66+6Xsq/jUl07f1sW/kS2prxcNi1hfw0qiJnINkHrx11ZLL1kON9MSfb
62Htuj0CKT9xkCJFfvGqGo0fFVYketxAkMyuGx4XxhlJjzuKpa0yDxkROrvAXpgW1UgIXmHlL5eQ
5cZuW/lSoShDdbpyf7Aq24wNvkWeWPyc+bXUr7z86ltbLNNFXnvDwJ8dISLrQhffuob4mW0iZ/fv
2suyO3pV8Y1IGusWFVoRb5JGeSPqD9N8qXqziLdrFjh5UHQWX7LatYbNYIjos11CrdzUVVFILHZE
dlHldn6riwINFR2d8QAeYCVkShdQuTOkVdMFlEKSsqHF4aTTWROcyjgKGL4YUcbNI/Jwg71Kfcx0
UIVW1hp/K/qgj31tE62dTG7ACm5mc9h5VdGbB8KfM3dfJOrR0roiE8/sx3afJXHb7pDxJMvGkhnB
QwTrIJeyGK8wrMHP6xvjdIyQhsJ9UlXek8jOQeljGFLxI3W3QJ0QKY6kiFGQfcEjkOMFMSxLutUA
vx0Z88WwhMWA86FnuI2mh6qSkZirmUFtV3EUbjvpj2ddV6JB7NskMbZ4K5d16LRO9KFUA+oz1Mtp
u82N1LqxsRFLDiobxvM+U/AszHlu49C1Uuq8vFF8nlZ0RbyLkFniTROkZnQxBMTM7zR5ZYfEyP1X
J7NSBqNVz6pibg2LMCiq4ROvAeZNk3BgJASO6vqdVPZ8lJ0snymorGbDzhO9aCdZH0kVGyTIp3N+
1JanPrEpYvEUz5N8KCszeUq6dlK7vJvkV7finCXhp7XvVCEtbxv1daq3JRyOmXsolhW0Wie4epqd
+1HYxrPPpLDf6Txps7Bxi/Gi8NvCOQwprfNG9UObn8WDCtLzNAkIIk7yDLCA0AWkkxDvDayHvHx+
bdy0azeEZzHfQjlnHtIRnR2Dt6WEQIBRUbCN66URoWmsqRQdi0dfIPhjxIgCgdKc6Pi2Ooz1JBEb
wPOl81IlhRK2cVkZNoRdFWFRllpv27nHJSpv6gDNQpwPL242eFDY8T/47C0OLFxzloXYM4KPL21i
9w6DSCGqG9BSPrGQtbuJq7j4APvdxyUFZTj/ARb/pSwQvGzHyonbo0ke09mkZhc7K3Qb/m6ZjbLc
iKlSFzVqozasecjDLvVF9GKvxv87mcMY3cYKMtt2JK23P7Pqpn+OfD/rP3h9PN4h+rSKsI3SARot
NzLeG9KPPlVNno5QV+sWb5NRNPhh2SkbTTSSM71VraR0KhZ/8jcpbjC4r6WDzqmyRI2orXO9csdR
Gbw20F3tXYHSz9sFjVf6SMcaA1utth4h6Bcmxf6SsefYUHBf4tZGqjuDj78uXm6dl6L1H2Rm5wHC
EkeJDcG0Rnkwo8VSO9W6hIbleYwFkqmb7t51U09tCwU2sOlJJJIAZhU7dNHqioK2WQvsNLX0x1Tn
Th6aY13Bf8kzKhJ8BubrpTSWj9Lv2HbiwSrP4qxefPq50fjmpbYzh/gKpyZmgZNxm0WThiQ3U2KH
aA2hVOCFOFzp2UCD1TZ1fevKjkGwNwX4CpjD+OxYGOJwpzCbchM/+8gDwGgr8sS9lRaGDP2yGuaw
jCtR79DS2Bl0hQzeEhYrXbCZAjOp9lacevcB3SwqWNKvkSvLzLokwXV5DjSlF1PcItIbOWAuDuHG
XBjtq0bE2zodWzSOg7+U29nmTAnHMZJfHX9Mr2RWZU448w2bM4dh971ly+YRwMV6GUQ9vU5eqckw
SYzyo0fremNnKvhkuPZ4Hcto9SAuK8PdIYhz0azaMX7ZS8FwGepDFOWE/43iViQOWh5S/Xgy5Hs5
bqga9FVYbHfkG1OQGzdEnfUcfX0xnqWBzB4tezD/Bo+Nbgomari/icm9qyMnykKs6TF3pcoVl0XG
k9vaakm9A2U9Oi88pjglEQtE8XYRov02CqpDTMUSHDxGy9TZrvELV29T9M3lBjKaV28bTebTOZb+
41Mwdq6zQ6PoFUeBVe1TmwX5sOW90v1xdkxXXcDNMR5mw3PQ8GmZHIqxhK9WLEEWQL6oio+5OQQ1
YVKR+0EYbVGEumzicpMh8jfh3ns+4bN+mbHo9WxeUrSA3WfGhF3jOBvs2o6TKKJdjIg8LXsi5nli
elOFDhF6ZCcsttKhp5xggA6RV+dLRiGBxXj+IR2Zr/ztuAO4EGeNRhogKn0+9RJGA4zzug3xc/Q/
KLtO4VjKmC1d5o38bBtlDnlgrpYaxy0559sc5t9zrtz0OFoYfG9aKVEMYqhk3FVFCXt+tqz8K44E
/RxOCYaRezAxz98o21QRTpWlvqPbXrItFy+MsNFO+dq5wzTubU8N3dU4O7NE7xy4Z1VbIPM+pZqx
oRXOK+Lj+Lpf3OaVMPScVHOyJG/xRTZeahnEA1BKZZcowBulsKUKQH9Mu7D7EKy4ZcMJsnvp9tN1
yS7PYIt6nUNB9+jCVBTDYFhIgj4XdCMLSlxvNB6JOJ7yg4iSQB+jsUGzWVVoLaBKRYZ9ZbL/UBPO
NBQ3mEQMIpQIAuC4iCBKRjS0OhuQPpKFuctxDrKQTLI0UYxntblJNAj6Doq+/uTWETXFQPQRIBqT
qV3hOuqpa03It7HnxdleeW7ymArlfnWjEQpPNVD2AN6k1ldbe+Otw8SQLHKLHNiN7Sj3dog8kx2w
hG5BBES52uNV3MEw8qmj4R2OHOf+MjcCaUJsUhD50nlKjDS5nGPXv1+WeL7HiN55kCganKNRNXgj
0HYF2AiI/8/eee3YjaR5/lUGc7NXFOgNMJiLQ56T3igzZVI3hEyK3gaD7rn2DfbF9hdUdbXySJ25
GuzNLgZoNKpKUoZIhvni+zt4nnt/mEcnTNKxvRj0vMdixqLrby/F8uT009BGML6ch1mk8wMyMCvb
0cZk/1tNRRrx0H3eoK02pkNQYQBw1+H5MLEtOYOqsJy4CydrFdkuQT46hrWXB8ZBFdZXGrVCG855
rc6eph/fevgWfKq0boiGYLWviDrBlsEoh/SEWp49ZZqEn++U7uhaIwl1PcRdUMDw4798QsHaz1E6
I8XZo7p3rhwJj2p19Ko7Q9Qq2tNuWqq3GMR5J2wyWX2SL0RA7pPYpQUQm6ld7+zGjp/iVK/uWqIe
961dd/i2JX4B72BaOSctts8phPReuaGdLx0MO81rg8NaDVp6sMuJ+BgTI7mVElcG3w3RtX6Ik2ZV
RFUz8vkWmHHGVYCfaXJoA+KWwtqHMRjpcsWUfFlj577GFeBdm/KnDhh41rjAaWJ4HFOkrDsbo8zq
wo+TZQ37IVuMkLao8y1fmvzzkM0VSj6PbxK5hi++UOiSBhSIKakPA2mtIhxbi29SLn4jo2CwvY9K
mosdkbtWD3pXOZRpI7X6HiPKpdjrbpx8aLPJuAJDXj/NxHW/t4faOvdLiYa+NaflDjW8P4bNKFDk
z4UH1Q5zOsqfZVxOXBqm8ak1ioexyYMTCzMOI8wKiq0Tqze1fU3pZV3NvJy30suzHGKt419y3uIB
gOupR3GdikFSC+VjhSwahKPB+q0fH2o70UmQdGFPRf5UDF8qlNaPS1kvdxWTqozqQHGWtVk2KEO7
enBP2V5jSr/F0ItwzcvuAiwm1oheFnQf4qXtUU7N9vwNUhLTIbXFfLUmPMy+FYhJrWRMtF1uJOa3
eUkKZjRCzkPbLTEv2Briew0SVRkmYimugaXL7x6i6SnCLcH+SFjumO61zMjNMDGgMJ5n+TxP6MWW
eTrtvcI3uFh1IoWG2gd9SDsb4bdWovI6tUnudSMLIqkdatLBFSZN9eUSkSRG9dUYO8UhRiWKeXYZ
V5HT5ckTzSxvDDl73SEqB23+6PYke554kx5/L43RRCC8kA4EXRL3F9bxNTrsJTvjK0x79vc6wd3O
nN/jazGibhPVDapLCQdntdPp0vK18h5/Fy8AFvGR/1vB6F6tBTKXkNpPTOHYLbZyL0y+pL3Qk9Bu
G9NF5ACrYyfsxBFhYCgf2Am1Krr8SrtFqLsOuy7hPhNxvZm+r0WvyUO/GFoZwgqZ0F3VgfdY81+u
lqkTd2Isjdsy5tUg1i6wzkViH3wUkk3i0IrBM3YjPsUl7LyUDO81kdpHWEtLx1EN6n2YIA5/x4JV
e+hyP+fdSQ/d1oINED/JKTNVhBp+EQbYS8yhZZVrGeL6UjV7BNZyPGiVU587PSjtoXckFXPVkBPE
HQlGITWfTZkt6tQZr3rsWSZ8rec1CLFMDj7BJ4c3R9elLThWtAZdLLlrIVq7DIag3rfXK3u8hj17
xm2ymbXlceitzgrLYfabA5RM/6Ef0r7HHdFM3m2tmv/my/37FqP9rxWt95+/gLs8YQf9Qyq2/fa/
2HKu9QbEB30WZAiUqVtG/F9sOfVLhDURc2z6BO9tva1/sOUg2UFrAPOlIUXvS7Wi/qH64pfAauC4
AdiAFtHn+8//eEYDEUf//rMga2Og/NR0hQNDQgENPct0PDrgzhHGbOStq+xVzGjFAOZkKTxwMUxt
fTl9V47ZYnpw24TAb2v6KhLjLIAJfaat7bWFF1oEpfiShoB5ZbEquJvYV87w+OeT6kUHMh79K02Z
PoP9/58341MP2/jp37AqE/92kPU3Tq2m/n/AtQy866fG6C+UzPB//c/h6d++/Y+zscn6p58n2/YH
/5ps5hsbCR/iabqlwOSItf6mZvpvEHHYFJT4y0EGpJn6T2qm/saz4dAxo2An2oAOf082+w2MAOTO
/FFDZS+jtz6aXC9Nth/JtT/NNtqrinvF7CWBwyWUkmn9M76Xo7OJy27hnhMnw8McJwHlhFwbVz6w
7eoVBtKtq/WPLoaz2SdJH8G8UzG1S3/GDW6shyhv0YX43+YOw9f4kLat03xbZSxscaXLSntHQEmO
Soq6ULvM6rm/74bea0/rOKhvR3OkdcDm/wVDz/SDn3oIjUcb8dmZzLg8kiZBBzuM6fgsu9ZY5+/B
4MfBjr9yWnP4GB4aj8Kfs8vCxqgcNrwhH0a55vCyO0M60YqVB9aZU1O8xXutP2sT33rCZWlc9ino
mRXxUoziZtHb3HpoDGQrH02jz+R10gTGKZS16pOTYnARc7+lMArTYVq+w3qmiVqu+G6tvkw/2Z2G
E7ytY2Dla1NMRxovNKyTC4TESqXtOuPltOZOFxkuLJloFtDL3y6cMVwVRYJm2RswOHpvyowrRtZa
6v5BWqKV7vGUw+HQxWRChnaZTB9kRk/lYilSbDL0AUf6ssPaIsIjorC4mjdrEk6J005nK6d/egaq
pw1XnPEdFZUhcu+jZWUoN9ouxeyDRUw0idPQjubAHRdEURi2yj03RmdFOtIXIjRaC+Ob3HCSCqhe
9+sIj+fuW+wlMjtIq2wvK4c7T7iSjHsduKIgQKmk9YUSyBoeNGKcqtBa3Q5i/qA36zVts+XBs2eK
mxg5q/3VM2e0HhaXfJ9mJuJBLKlSjHgcwJMiQrqRdTvP7FJxksOPK3arXefLzhtkzjt3DH6wPqTy
ho8OlaIpdJLoi3mdSHbQ5UBLz8aSYp8bsn7s/dKsQw+Zv7vzhEnLQehF8L7G8QP1BD2PswmrGW2X
aFh67uQkfSzfEB9yN6aERO6B+sEgi1NgfeJ6mv+NPjGTDhFW7yHHSOUS9Vz3sBJJh9i7sG2M7rg0
rwH+edP6uZ3xfgkXrPPp4zfUwTviZ1Q/qLXnT75mzndGr3ufRTtrQNxuAst/LEhVPUxS51K4WFbh
hGMyxp9zI1h7Zd8ZvM+6wepC30R6EtoJP6NrR/Exx5ruLX2QBCF/I4qnvCNWIWpA774kc2bfL5M/
YZI39vNpOQq8CnsR5CwfMlZPRAb36JS3034nD6HmyXCNfYfxXfWe3+ndtjranb03yuEezhUp80Fe
U+pgQm3Sza+xmAMlqeg42HYiCXUIsOzB9mzZrUbfzrzWUnLtS1vzu9GZzV1tsbhDyEOI7tHV0eta
imn4kKBfXUNHDE5+KFF+8D2WrrzWoG02O5kP4isqQf2mFInrRUsHRhOO5epeY/KaTIe+K3SdAlhw
15IagGkMdeEzSGWu7amdewIW0ElcYIlIC0KbRVzSJM4mvgWM+Dg0MSE7d716edQnMXyxZo+7rgWL
5Xq1h7EHXV4hwuoFMA8tDr16h2VSa+8EgTT+WZL0w2WhafoXBCajReXneV2k6031lkFx0yr7mtu9
0xiIx7i1fjBj32HS4YxwIVAefWmWjpuO7PhzpFCky3shg/SaXNP2nruxop0sXv0O8c9w58W2dTE3
XWnCHi8MRMfIt3ZelcqPGfl7+CwlS92dt3XWiUOF89BjidNCfhaj36Dlr8XVW4kAEulkUsHKtDqf
QJC207srL3DbBuP2UrtGx1k0UUIn4L4CcpgikxPxXtatamk4Q3XBczd9hL0FPVeGoo8ON0LLQz8n
NIDcrQqaRu/X7zut6g38EsdJj0goIM12TEpM+xwjzy7bgR0rdAv2ojBxG6wdrEavML23zOSLZtEO
5qqcel7kxVr/tegrMsw86WkTNlt5+YRxuDNjIgjHidYzeymu/iNovJxurQQ0AW8F/tboY1Db7OY0
Tb+a3kwfbyqQ/YCFLbUMXdkZLZaG0jUjk+6it7fqWBnuY4KFE3LeAR+gMPputq58hOaelDTzBeEc
SaIHdPCJdnxAzIoV2JAm0ttpLYUY6BCxJKXfLOYupxR4NxSxdcdMAVihcWV9C+Jm6mkx1OnHBEvH
h2rWsaOKMed7XyqMpvAEjWGzmPVslysUpyJbtN2ZCtuZSmfxTgy7AfeRPzAg3BDf9xsyhBsot8sB
boTNpwY8GhSMJDdEyd/QpYoOUhNyHmDpl28IFP/skMbgey3atQ2lqrHXPW8WLUhP8PA0b6lfQbRi
WwPdshXQRbYNmJfY8K9+w8IKTVceUgohCyw2c9yadNpHGvoluXNazsHZ6eUaDhvONvnkzkS0o6eL
1qVnRN/Ln51dvSF0ZB2A1hH7gf4YkAei/aoAPU/0/XmpQD66uvTmaqOMaTZsaKBlx0239zeUsNKn
aowKF+u5E39DEwfi3MSV3LDGOmitd4YCIAUky4fJtdAT41LAk2HrpKxgNgiTH1hPoYGa3boAJ/Vo
Km2QZ43O9qGqRpbBvFQOi20DSac2BTCVCjvVzAoYtabS/xxv4CqdIoBWLKDNL2COwK9wJYFieefm
29jujO+00vI7hHjeU7/Bt5WIi+/pBurmG8CL1n2+aA3Zf/cU/utvUPCEbebtuAHElDNrvFvXHOBY
VsMoaLiI9TKB3vcVMgcg82gJZ29s0HMMBTE4oHVZJM6UoNNDI4eJt+kzcUaFX9ueZk17ucHa5gZx
+wrtFnijpdGkMPDJkcXloHBxTj0vv2DmxwC+1TpcpUk7tCdl4wTVBXaetjzpi3p+O/nB+g2aH00k
3FGyCDDNvbHMllqpqXtRh2BegIeeI+ynNuhtUsWtdL7BGEzMkcO+B4i7qK68iwKPQFtjAY+Sbq7f
DxLbtXOZGm1w0mgDNqq4FDqRQ1zKDXyPpd1lzCGLXSYxrnN1TWqz1WWvJfaDitE1VoIMRh+f1SWd
ui4ktmB4NGPTv+ibfHyXtd7kh/ix5ydI/5AQ1swYytDRa2/7gtIhYsOrIet67XQhpCkfaXT7Hftl
Ml2Y1BQeVVYNeIIpot+EsA/z+iSB/fOhmhaWBhxZ7TKfTQ26AbHAn/uAhzrva6M9m7EO/uwhULxL
6hkS4jjYOPAJXfj3nbMk4KiNKfpdY2upy7rqlxWfwdY+TJ7mOBfQDKZ3Rm8H34OlxhsvILKaANgZ
auqJbcuRMBtajJ+cXIL1rAPJIVAWBvPcM/zpMcF4UKOYauuHjn3m3hkG2nh+bWO/iPR12WNMR2CP
pu/xuPTkbnE190wfzPLJapP8QRbEU50W1qB9mIH5P+BzF1xA61IJV6VBFgZnuaR3kriTDs60TueJ
tMnlamRSXRhz7lFJJr72xLWY2qDFuiyICqJ/Y9jQZZoSB5P1yEqLRUN+K1LcfSYDQJqesLyrYP7j
/kcz9BIrvmSOxjUWepQiay92gVz1cVe6cVwdRNWRJZR2g3sgjZCs1Rb33tseggZOjVM9ejsYopT7
QZfNw64YExdXtc7nzPi/fLdWrZ+/L9fc9P5qBanb6bN/2W+tj7fyqV/unoQsh39cEtXv/D/9xb8a
KA9LiwTxayNrtKF3+KE29bPrrg2F9V+3Yi6zL0/9kQeP+hN/axfpl3jcS2meKDqZ8g/7h3bR4PKM
tomrrmlyqVaErb+6Mf4bhz1WRTLQvuEOrHiQf3VjuCDDFOJqrcMZdbgkB39yQeZ0PqIguYCv/DyS
CnD4d73t138iwPpLaUtjoDcvLBLRYYJADSlK9OhhvE2GwdSZGOY2STQvZsJ0au6Qd840srcpxdHW
H6ptosXbpBvqBEOsaZuMBeERWKfScN2EKvB61MwljsQFPPgxoWWyaiFE7v5kjJssPYg240JaakUT
RKM/9sjt1QqZwcTwKVTrpkl7DlKpVpM+yVmnsvMGWBrbgvO2xVeZWnAxqRVZqrWJuj81Tm21Yv24
rJ7cuvHO/G1BVyztSq3xeVvuuK36obttAguh9Pe92hmmrAWfQ241PQ5FaZ4DjLCJuNuG0qi9JYGQ
T+t423LibfuJt62oFU3wPRbW+G7etqqmm8go2DawZkUZD6FCbWz9tskNar/zRMPWl27boFZZ/R0G
hdZnDDLaM7FtmI7aO4ttG60gjVzW2+aaqn12hgFYn2RYvDXA5obf76xtW5a5NV4kndqsB7Vv48s6
XRTbZq4ZqU9yltrjkVKX9a7Ztv7Vk/lJvh0IrTAiK3emuxhbjItEnRmdYbVdmG9HCfFbmbmL/cGH
0LIdN1brmFeOOoO6IPOs0FkCjiZbnVKuhYlnBB9yuMAxu/joEcdVRk45eM35uB1xdgX1hksfJ5/c
TkEjLQ3sWrbTEVu4+QZvCsflLsfx6c7B53qxcgN7+nzg7us6nLIgnu7NtJ29sTqGZ3Ugj/oyv423
UxpUlRMbzwxOb3K8k73rY1lnIQE0dthpltYdFiT1U62IclgdTXh5QF09aeMxhU2iSHV4qCRy329c
O5Hbs3la4up2GhMPD51DEfOstZX1GYQS+HqyTODuLWQ6fwg2Rp/fZrD7dPIZPyx+AufP7DRzOJiq
Qy62ZnmC9Oqh2lrorTNjfceleXk01oayUmnYyRdUvXeLq8rEF2v43joWdzfO1qhPatyo9w73lU9I
aHROmNoDKwHfdMcrmGfKeXNr/cvCUBa7nex8dPsKHvDWqT6vN9DA3wAErwsAEzDkB1hATQnIkJkj
1hRLvsYkq21ARFcIhTpXXvwwK6TC0HMTMecGYOgKy1DNJQ0ESkEc3QZ3AJIBfaDpD0CbFCCSckNx
d7oxGcxDEJNGYSdY4nuPBGiNGG8GAb0zfQNa4ridv/cb/FKtxNdweoHKCOQVktRLsJphg23augbC
abTGcKNhNWgdGYOmfcaABopZZ2J5i0mKgoGc0r3yN3AojmlmnrZweWpA+9LDHd2WpyA6sFOo1Jr2
oE1r8xAgoHT2CxCtOLd6I//uij6+yTGptjk3CXqC3kZNfxeYSfrZj012H0Bvjt5dSkXrAXYaxAi0
Y5GJu3HAhO8wYB0lb4fUtK+7hX36LXRoQsCCfvGXkHbS4u9HW8SHYbVxuShwytF3ePbnddj5ov+I
9Xd/jmn/wtpp6ulmkZ1+nfV13+99vJMBvgM/+xJLCFbU0YL1KkF++GoYNhTujFeIpD756o+QR/bT
vATdXQaNoo/yVF/fl+Wof6zw02mpmhFw3ncYoGe4DxOmkN9M02AtNxC4yuVQTl2ZRfCe8KqFr2is
B1FiTRHOMGxu+ljDqSjEs4YUvTrx6+ytpTWQ1oJFZGm0Ci+HtCZGbr6rA5y7m0XfXrWidv0wYZF9
wkuwkJE25FTBnqa379slrbsw6Zx2JIvPEryZpqNlGVrjABWBEFCDlAhHq7SoEh75W4aYPf3MSyZp
I9cqBfa7y1CctUHRPPbQl97GJaHMF3U21wY3CwTY2EL55sOSj251mrNvXS0LDi639UrFdYKWtThJ
5qQmKa+tOfP0quiTA57M8x3mjrNQFpj0/9jOocte4LhiznDbhlg/0705Q91My6+9cVbllJKWta1H
EhvFW40PWYbuyJa2tDk0jDQTUp5oRjOe/nlF9v9nKovhIi3613XbD/vETIpntZ76Mz8qN7Ay5ezq
UX3pFqr4gOrsR+HmuG8c3zGByZQiFQku1d5fdZtm6G+QxBH8RPXG/2PZ9nfhppn6G6TXZE9hRgQg
AS3wTyq3IwWcb5JmhVzJxyzWZCDDAUP5GdkAAyixbiepF5GbcY6jyvzO7fI+jYi1qMKV5LmDEJ3L
nW0gLGBo1vzzpE/e965Ll7Of3tztDzjlZ0zvuXRk+6uQiqyeihLStn+hzLN+Nd/LlpCboDjFEHeF
UpzJUw9OCuGUdjq8Lfwk/topg6eXh34uD8B/F7EDJn2cPCiSDUSSz98CfnjaJKy1ibBWe0+iBoSq
en7KZ//A+WC9MthzwcM2GHHLfDjqdhpdx3oR4ATXodGE6b5mL9GSys9WqxUnLz/R7wdBL48sizl2
LMoimbFPCMhoI5Nk7jONi3m0epZ1//Ioanb8ExfjUTx+Pl9KuXhi9OkfzZ5WjEMDmDRExdi8hVuJ
407SPcD+eEqM9ZGi/cwfq1tEYPuXx1VXoeOBUYxYRBrZukFNqn79p/sGDLReSwZYjtCaNMr50tYu
nbFTfkBTlryLfaWEiM0VJ9Cs0T9bMWL2WWuChxTjElIJxgZkReZVHhGVs87RQuuO8ogE1A+ZhUv+
zjY1HeZNZWBERhbqiKOxu+IgLGbrYRA+P6hPsx2sCBiFfYE98VlXLyvBkg5ZMRiz0Gs2Tcxadk2v
md5ulAloHZJEDzoo8IcT0tPR3mOI9L7nlWGe30uuMgbmwMbeyZVBlsWRRYHkOsP8pxOQD22YYKqQ
Jk1iwY+w88ZpMcjC3kyZvBdXtOAoQjM4cS9/o1/WlEeRQ0sOPSsmLsHxmoKVJSpjMIZo0ocO1hWV
Ah54M7ebUT+MKxjTy+M9v4KquUjzDeMGtM1suHAMnk8JV6taB3rWEOEZyZeTNZ70LlmqSZvrO3je
hI0u6P5fHvQ3D4nHJQEIMCLQ1DtHOlRyJrgLu/jle4W8pc4oTgcFWU1WcFsvWfnKI/6yqNUx4uge
XiPs2Eh+nj+iTvAlhY4vaSxbehjP+rinonEOLz/TkVCcNwmBjJs3d3n2J7bDo91wMFoarmxcUebl
y3sQpirb134LSZ1cDP/BH9vLnm5PsMsCULqo0XT8p4HovQd3GZ2bDMGH/+PJ/5uj8++kZf70eVTj
6ZmnFY0hJY7+J0ln+/0/igvTeQM1gsVlKKz/h3X8j+IiIL+NxQ3NESszjJYdxviruLCsNySnsnn+
YPWoU/YfDJ2AThIVBz7z2HEozs+fVBbPVwbiN2xjOMZRRCqTYf7p+VwVi0XkV08MyjxWCE0GMcu9
X2vZrWck/b3Xu/PtT+/lN+UDf/GfjgQOIowPdUhB7GvQfDE3fj6gI1DYuGNKYibU5AjaghYJU/vC
QRi/skAwoHk+lkWZgM4XsSeOYi5i06O9Bi+VMvcH8PC1XczE2JctDpT6fRtwfVhA8gmZqsMUliG0
2CSYdUydIrzSi740DlXvgs5gjpgORWaEsZEnp4uLfjX0jEl8s4Stska0NTmlu6R7l6VrtdeeRoQX
foakYKJ0Ke7lABp6KP3ZGiJNuqV1GcxZ2Z2lYO3csw2cJPYNp1fzdTb6ej5ArfeSEyhTOPLvwFOb
7rTOhJMc6twQZVQRtQJr0vaBOIjdqOxrTEoqcYv3XWbuBxibxVXeJvNXibHjRZ+trfe5yucGqvKa
eLeJk8VX7eJlX0uMy7KQzBdwIccUMD0j2m3IO/FuT4CpuUEi1bopcz2+anDTxaMjI6EHiJRWWbtE
CLIdlVWH+41/6VQePQtUieWEzYHmoitbZ2q1UzW9vybJaJSPtZYOUDomrcq7i3mRAPgzEd90Q4J4
qYwLP+1m0qUcFMFC39kFDqDlLjFd4eBdmcf2au1XXEjtGQQGqQzCGsJKszzCdLeZPnZpPnVXToJz
6oM/Ed0G8bJxHHx2804f9ffeNBMvBCMYDQtcySzmINz7kzOthArolCagGLNGxMBuiYECrYOgcxdA
pNcFvNLzHK0b5qgDnqGVeAu5uvPKqKVxSxNQn+LKR0ps20s7hE3qeOutN3RGXaDsyC2vuoG+KfW7
WNCm+ZDkQb4K3G1p/kRIXSfxGRV80xFUQPz28pYHoPiFZwBZtIZRb4u+C502bWhzdKhXIPRzOVi6
O8+SorqlNrFv4gFF6EEY2VhFlNz9hy5ZmETdKJbq0PZmo0V8R4LJrEwGDqrGPoWATeOrgJTn5tXp
WNB3CGfDU+wMr+q/rnkr1v3Qoig4WfXWSt7LvmqQgvDTdDRSyzjI5AZBaQYAZ8YVTGbedROZdQ6w
3aErgerSBB5BQPU0NDsbzCM4iQMnO7UmQXNF7+Ar76D4WTdeMQq+JuIfXDjdTFrfQDwmwocFuWfX
hlviG1uOc1deAIGn1rhr4S9jYWWv6XzPDV2I07jr1G8tZ2yuTFaFee1qhQ5xdk4nNDSEeoAxUfsV
+imUeuQ3WeK57ZPelHZxCl9oSS6ES5cgFLClvnD1dsg4dLKZFPXW1s9bLRuhQZXYSiTreU/i3CD3
AjYRlGzoWyuMW6i+mlthC64kRUMxVuMJJlleEg1x2honQujETwwSEBRp29KemotwbWrGtoA3lNEN
Rk2RkookW61udrrTieJQjVIPpz536lM60S6exEONDAO+ewDahW13cFsEbSBOiTueHgqo38lVzEL2
T5zOlMZ9MttM3z22ynb+vmni2T21hrmdaZfYNUzsx7nWiCAL28AYhyvXryFd6/OqkZcockeLpI1i
Yae7me6GVg7B6rLOcz0900y/7E76KU6/1ejTV3BFyE074s065BRBmlwvCfJKtP06YZxGSUSe47Yw
G0CYuotihaYPWDA5436spDOS9oTpa1QY6DbvmZUTBJjUSe13Exwi+EjGUCZkHtlzwGb9aHp+i1Ut
Vjh2vj4u3HaMuzg1Vj+qNX9emk8p4jXTfDQ0craYl/SeUXAmUdVm5MDvbJiqjbsnaBMC6rekA/Tu
fCh6cdyILyP4f2aRariMmj19m80UIO3ddvj9d31EfcSl8qUGzLfPyWfx9XP/vEjiD/0okhz9je1x
2/EUG1RdD8x/dGBsKiHfA8uyDZPOjKUcJv/uwBhv+L2UQ3hr4Mq5OYL+VSZplF2uzp2G1gweWi7g
z5/USUc1vaK7BhCv+RvSAaHuVl2Rn26yfguaYKQpxKy0nM9Wn7VhsyKjn17Kb4qjo8sRNFiqelIY
MFigm/QDv/t5FNizxoyIKxyd7iLVu3ejHD9IZyaNsURbZXOIvTzg8WMpGJBi0uZ9G46DUc/zx5qt
CrFFMnfhwGXjhr0pPgnQor1y/fplFBMEg2fC2IGvi53U81HyIoETQHqdOsPI4NKFeWILy36lsjxq
TAGs4u5h6cRlBHjBwlA+GoVmTUkVpZRosx2uSpVXEbtrZ5eZDy6U518loYivPNrzEtNXaG5AT47n
o79Cm0g9+k9fbFmTZJiEJkKbiicypEtYTrtoe0czl0vqwtfCMp6Xz2o8soBxsKRgNyn+j+1WPULq
Yt/tcKq3vI8e/mMRwzWwJYvhlbn460ezMNLlnMKKDp9b7+jJYsIGzZzwH8rEdD5fVrsIzVaW/4VR
aG6YHBXA48axheVYTFiG+3II0y7tCiKXuxjnd+Vu/8pAvywtE+Mn1jA0c5zX8Yd4/qFyG6d4sh2G
sFRyITkVxUkwNk7os+kfMBwwvwtap6cvL6/ffC2uOmbgbig+0YbPB9WxmALFUxgVptx7F2PuQ2/b
2qHu2uCViXj8ubgKssCwRSbfncvV8eynU+DKCXlsmE9JftI0voWINK5eGeVoujP5thY0m23g47V8
3JPq0KwmpPMVmBTRRCkSDHTM8rL6UMV/aCysGlJsh9j10JixSAc49oJxMIxt57kFBpTLBcw7h+8V
eOdQyZuzrkjLVz7Vb57MRu1JGgofzKOx/fxTdWKy/Q5DdCShLrJOuOE1lOWUwnMsCWIMJc6p9Stv
8+ib8YgmUgp1I1btZjoDz8e0ajcXXGMwGZ9c7Qwp+n3ROeKPH8xUMh5aENy3sc4+2nxTI+kEYCSD
QNk+S/TKPqOEzfdp3Bn7ebL6Vxba7x5KbUzIOSymyfF3I/OD7b6CMctyh1QPLLAvg0T7LzwV7UPX
0wP8wn8BRCBaZ0uLuUJI1AvM1VpDNtCbS0hWsoBDXxj7l1fyb56KE4ypyPdSdJ2jVoJna3JlMSPO
jKs8ZNNEOG20858dx0wIPhHlBf9TdYB/NEqwEHHpLG4RdrBi4GlglVdI0RxefpajXUmNgn+cYXK1
hYkEgPV82g2wfkjSA3PEkz/ZmfzjHpQz5xZmxa880O+GwtIafZodqLDM46FMI4Fk4JXhvJZumEp7
vhdGAM3ZXHL6aX8XlL+pnX43FG9OgWRsHvrxApbrKEnKCJCdu8lDK+P5YsRkY9cuk/zjuWB59PMw
clKQDfK75+8v1uG0yiStOBkTKHmjK6HrZY33X3ggdnV689S46rGeD5NajTcNoqxCN9fE1arpq3Ft
YoiaXOuQfV+xaP11flPhqmOeg94mJe5oK5oQuftofYmBLGnAsLrGK71J/LOXv9FvRgEPxdZWmWeC
2R4BUZCv4MWwRLnYtv2eZPlHiELeK9P7t4OwkKifmenAlM/fWzbikhUbDAK4UO65+Nk3ydBNVy8/
ym+mm+/+NMrR1zHbpMiI5SQ1Np7SU3JdMGcYOlxezMm7/9OhQJAx9fRpWDLjjl1HnUmbl24kzdrB
yqIg7tnBGMN08g+lL7VXvtCvj0WrWkGe4HVct5TE7+d6lqQzdF42InTfye2LwvPqy4F25mduEa+l
zv36nWwSCzib0KhStOhHb3CKTa1ZGoZS+aN7pydUuTAxknj55amJ+zP2yQxAqsC+DTGdO9xxYECd
e1OJoyHGI0mbjFcm0omPJVbWw8WIVUQbFqZW+q/MwF/H5PqBYbYyRAcCso7gJsT3lTk1ZJ21SG+R
zulkSMHHikqQxtCGQ/RKHaHEnEcPieYRl0nXQ23LTeRoQOX0YaQoZ8JEBjEx3lYb0EYOWnJVByJQ
32sT8WLK8EBFr4+DWPZL3uqPdH7FRyyKSEKJc5mYCF6IPkHxhwTNlrC4doZbzOUJgTxCO0gbV+LV
tpJPL3+hX6cc3AbKZHXp1cFDjv7yfS6SxCBXMIR31dYY2NAR5Dqwxl+0Mi6dV+bD70YjTTFQkXRU
XsdZh6IvcSvAtCOccoJvDlXhmO96Gxln2PuBk74y2m9mgkEeCToMMFaQnqOjwoyzPIOQX/LVC7Gb
7dTFF3IsVbaY5TQ4xFnzazu5+pHPJzyeowzmsFmAG3vW8xUM9xybxAJHMBHoh0y6T8uqV2Ghp1HW
oeu37en+5e/3u2dk9QKTULAgNz8aUGJeIrSO4zCbZm0nE+sDIMcV1DC0i6XzZ67lG07Ny6RHRFYB
lGlL7So/XbitciSaq7erMPFsRETaINoHbemKs9zOrFcMan8zV3D9I9GB5aNAsqOx/BZ3mWUqsTyC
ULBP3Ua7qMYkPy8r+uMvv8TffDUCH9UdGLU+xfrRvlundeL6gAThGrRt1HWF984ECtk3to9lCyrR
fbksyStn2K9fDi9KDz9PtQDV2nv+LvG6kmuW6awFV4grOvPx3tEnZPgZJFsFZx7+9CEhgqiiXV2J
bf94X9RMLelSnxJNTvN04iNGR+mV9fKyTCf9PMcC91YzOyd6edRfv6Li1ps2fCyXfzh2fRb2YsNC
Z9R+WsuTtVPehEVHfPwAvPfyUP4va4/9yyIkQTn3m7D8n79QHG08EoHaKsxJPxtxa7Kr2y7oyavG
Eal+X65FeV8IHIF32SJl88pm8+scotHAfCWxZusPHW02ZcZZmLUFzOi+H66asnJCjOxS1CHrlF9r
Tpk/xA4C51eG/eUcV+p+nMxY/8QisfM8f+gCSxWib2FzQsIOzmb8WC5Ryr1G4fjdKOyhtsV9z9Rh
6j0fZYWKsuhdxv0ck2R4HD182cSXr8zQX+aKyo4CdOcNwv3iLH0+yvC/2TuT5biRLIv+S+9RBjjm
LQIxksGZ4rCBiZSEeQbcHfj6PpHZ1VZSpmVa9ro3tSklIwKDu7/37j130oO0sIFurGEh74cDGcDE
iduFKPj/8lF0U36bTZs4r3/+KBz3w1S7M5LVWnkHASosdsyl3pog2PZ//Vj+ybXjgOWyC6EVQTdw
+f//Y82sLXL7ckyAGyJiLkwtVps4Gar2H3aTaeJx9QStUB5/4nx/PYaAaEOr1awURqMiGxNHaPXu
BQZW8r/+PX940H/7HCBRJEqgCfy1WEkxTjMUJxck7EXeRSNhrgZcIuBEpbaMoybVd9xNYun++ZNO
KUsnBV8oSgbvl0W6xBhReA3KAah3/QmFc/HVLW2R/58+hhQKij6IG0hHf7pdKUz0wfdUvaEAAfvg
d7lsCZRsur95LP6gKr3cL9KDeJkucBb/D78HKzQeA+6XM0D5XIArpk+waXEGu9WRFCGIVzRvSGGM
EMzPez9sxN+8BH/2ZP7HN/g1ICCs9OjPHrptNRue3ASz17zMzuo+/PUD83cf88u6TOKVXhjC1vhF
tT7XYfBswzv7m5bUn3/IZfkARHI5/f9824SUDPSTy1kLBNewIy0XO35thObf3LY/e/ovhBUAPTz+
9FV+/pxmyGU596IGXY6JUDnaergAB+hKceJzotbvk2sonX9XZPzpz0O7w6LIaY9e888fu8xuG5ot
HwtVGK9gthbrS5XO9v1f36o/W4HRWlMY0aQHWvJLVQi4w6BjyfkuQUUUEYnm7BZ/os3ikHb5d6kv
f/xNF2XWJQ+N38Pb8Mumgg3SkdjGaBV0aoJlmnVw+fOh/edvNJ/DIZIi3kbC/YcK3u7gLbQsWDaw
6yIapZPucfrkf3Oe++O1o3JHXQnTiceQWdvPt8hvtdMJ8qp5EhYgqOu4xDJDABhYbf03a9TlYf6p
ynA4UgmePmaHdBF/lY1WCyEZyAiZ2xCStStao993sB9vM89qD2Q2jH/Tn/olu4OV/qKzR6JGUtFF
VfmrhrnAar8IY9abAkdicdtVSIq/VvQ6B2qrcJjuM7czXxp/An9fdn4lvqCKnP0jZwaje/yHz6iP
TYB2DBgkl9PWr6vW0Igi61qpN6XfG7scstDepJlxn9nwUv76o3hMfrnSAa+bQ+XI4Jt9FcXozzc1
QaWQTElOinjbGKyUS2PI8JYgIGd8beyOJHAsxOSqesBkDCfB3O8H63o7yCyY9g5bB5AO2rBPfanL
/GuxjEMT59Cj4d2trXtTUWk9uMwU3RNUBkwsQ6csvV0G3351inLyrnRfg5HtB9vDFEbqUfpssD/9
Nh3JFUZMuXLcs7dicuQEEVS32GDxnzcmtybUYlY3eUu77yEJNZwSSHN4O7/UZhUexjpzdBmlRZkD
ig6r2QPXzMuqOqJe/Rx9sGgx/BVRDhvJ/kjEUvvLBpgKQJglKw0fTkVqWNUY4X4knBl6hj9iGMW+
Dmd8srxiiEAS2PaZROQETsnqjYCYexsJ0XUtS0iB2zAcag2MwnUbPGPkOs7FN+1CFDmR1FglmwIO
LWm1QVrndPiyXiGharTEPZiOSudQRda6eLG1nTl9pPMl8R582YbhcUiGxr1rZxX6ux4L2XicuMFi
M5EaZm29zllMfrrT2LAH2rDo98CKvPCmXKsl3KhR6u46Kft+uVXrUBnPRloLsucBfMinYGltdNK5
ZZ5kekGGG3pdm++9SJbvRTsb4tqeFdSaIAPJc+p98E5nzymL4QjgT81QXdpk2I4qbLzXwsssaDtS
4bvy0yT95nCoCpBMpqVjop9zmvTKVjrN05hmYJa/GJDtRYTGDGWXdJxh+cSUyTQfpgw5eO+8bWUS
J73bJI9Jgrf4ZLld4O/GUmjxVmsrLyCRNIP3VQ+ZiQVVdnmdFRDvBSknZTMGIKOzQZsPENlgWzvG
MHq3TSlgqxBRbPJ7VBP+GEQovoPfHwHtQAZBmT+bWcWBsAOMqkpYMru0NY3bkYK0jLpR5frJnofE
wnPmIDgSSKCH732emG+2nY0+3nm+G8jYDvzzSqJov4PvoK5NAsPLiHaeub4MBHNNETzxGalUovxp
Y9UcXiIC5vNXMQjClC1knxd2TjL38UyTcYZKnLbptnIg62wxRvt2nJna/rQkoa2RC6GpwT6YGmA/
Ql3gLHPb4nacCuvTFGOZx61cVnuvSgO0bdIEwxHVoRphYPqm3mTO2DokaDeuFwP/6d1d05nie4ou
rojxmvro9yjE4YpCG1O7RJXTm1/UgPTSBTs0DGfPyzZIQKBCwdFf2i38aeupUxBO49ZpQ3XyO5ea
a8jKrjwFyWIuO0c16adqKVO2ohbwoEFSTcDlC3d6zjkMz5sBmw4VL5K7YUcDuH8cUcguZx9E+rTp
VUYICwTwCTHigBekvOlaE5gsumAAr1UdZGYsDVkn56wDpLJJkykYT0U/A9ZK88J+Wkvo4C8rSV/c
jKKAn1XnDZP1YrKcZxb+7KUj+uKBtVuU8MA9r3gGKdyw3AS9uR4Ua+aPwXSmN1fWg76iaVC8hZLg
jKsFf3kZJRipdMwZPDFiYjPr76ZIrOdMMqgGpOzAFHFTIY09TXQiD5ROWu9dtjI377G8WuNLDWz+
wRyM6dZaLZpHyoDLfsU61NzK1Z2rIxaIsD24YLWBQvlW/9hNsqwuauLgh1ySsD0uk577fVjMApZQ
ZplvRma66Z7wiMrYowlKv9ugfLtoDsZQHeuwd3FgNgVO4YwTY7CzckJrrokyD62To0z3xcvM0cNt
4YjXwqRgDy5Uf6PnZddBflpSE7/istTrdTdnTROPblsaKGRTu90gmVbyItPNPChb7WjfAabNrLjs
x5pI7nJ1gm0NgWv+SBjn9zCCWh+E/5xJe8ta4qso8etFb0ajWO+rlZba+4BP+T0A31s+I3Yqratq
BOR+WJyMJZ9gFBsKK5wCsSGkHssVa4kUuzoYO4AES7J6Vpwa+eJuRlvX6Wtl6fKjk7148ao2SHaO
hZMepGRlsTbk7AHDVs9K9vRj7LR/SAyosU9VaQ/hC+bqPN37wOpZu1tKkahubfFAfI7pwP9KnOLK
SkK7B4I2AMwzUfsWsQ9AOouHoJyTuIGl0tymjeyqF/IlbLEvwypYr/0UwdhzNnX0eFXXsUuWmazQ
OTImDHgQCzBegOEUcB4J+H8/LDzlbwbgYm8DkH8+oZnV6ki0vUmeSpCj5ESQUyZRGALcOTS1Xtsf
A9P+hZpJ1l9V5vvfe3Lrhk9dKgvpk0RKsM2NtrQihMY9h4Su9twvLBuVDU0hqczwntUK/Wxb26kG
q0XBt8kJHkEIOuvJ1JFIqyF5Eb1HXr0RzKbFwx54S5ybJIURgVym8qGEZJM91hBWHHIhLNIfYMrP
Tr0NpN/UTxig20vCCHmdPCUrmRbnIVOqPI3dEFaHNHVCJHVr4CxJlFPPDC8Njt8JuC0ELXJQytW2
5PsUMtX/6k7pmD7ksqvHTxsZKa9QnmTuTV+nwXenTWCZKTOc4Bcj28gjJPPLelw8aeTbpGVZ3ife
VJYoBryAK7xpWp33XzgZ9TzGCG+lf9BeZTlPTklYxO1Q00t88eZyTB81V3omLrlXFdD6tbd2jBcz
uS/Sxc42gT1XL8oTzvKwSLu5SGdRuX8wbZ1ARZaLMx/dXPS4gI1gVZu2mX10rYtvn9wRMO9rh4IW
TNslQhExfrBeFeTcBwfoSTTPtRViei5GSZICi4QpD8MihR1bQW51t+MyKJagTnHPN6Mz8WJGmTk3
xntdl4baW1kPQA6L3OpeO7iF/B11ZWWdkds2Gp+2rj1Mdhj4dxc1fRPV6Sr0XToapfgiPRtc2jC3
ZO0yzp0+u9CU6sZJl5Zui1861viYCfQjUT0qgAYTpHHrDp5QEezNyQm/GpNpjl/8RKkGdVwXigp8
nDG7W7YnOqKGUUD42ZSJt5htRARbYH7t0kUZr32b5mylS708/3aY/n/57X/hpvuPuuIP9qTz1yr/
SXh7+ee/C2+df9HIYmxDL/OipEUH+m/hrWGJf1GqXuocZLQoiALa3f+jvEVcC9CVrq/H8QGr20XS
+W9/kondiQIJfw/aSP7uP3I+I137uf7hgeSbYZEi5+zS8fhVJBVYxpTyFu5AnpvuoS2KsYkrvAfT
q634ZqR3GPD4tnkdQuzLQ22BLi/Tvr8KQ2MO964HRPKBMZvwz/VvvECTE4X8kcFrHK98lchtWPvd
fBzJ/xuPopjtZpf2HipfJ0i7LLJWM0t2nVs18xe/NMZ+o+1VWYd+HVortjTgytfez9skg9OeN+ox
6GE2fQvUxQMTgVuESmo2dT1+K7Iyv63JY+liHB0q/6ZHQUE0eMMQHovFUc4tKfD5ds1Kq9nMZuH4
93lGZl2kmxWz1OhmVvJk+ioc9nM76zhfjKdJhZ8c1M7SxyprDyXoNeMaZh5SHgIicMrAwZyCPckH
lshQRk3deCZlM/himsP7HHZWetROgk9ReGWG9dN/dvLshYFoeGJUMjZbkCQrl7RYg3o/o4JeNmtn
Swumgz9GELrs4At4v2QgIcbQJBqy26VXKiz7kx/k2fjFMQpj3VN4jZs111J9gZ++wonjFwzNsdSt
fdvCGrqe6VCOO84d+li1BqAIUGH1cRReNTINHqynceS0ssnwTKNOmJMgOa6YilvQRbgAbBD7IRQy
DETFxmoz/VFA0tW7NsF/udcLY+s7tsEEVnkajh9itJIbO4EqeM9UKAMHi2mhiupyEW+in5evmJ2G
ewXbh3Cg7KwSTthjaRvEDAW99xAa8nltJnGEu2N/JzckW/dFtpIvGnXaA+RFMpntfDp6duEEZWNZ
7F1n0fO5K3RRM7QM5StJWQF17jLWe9SMQ/Ve5Lpf9qjy8HgV09A524VwsOQhq4vgVk9wVlj2ZVr6
33MsKtZ3mKGefiwXtC3HBebpcFNpevuCioqDCNYkq5zqaW9jKMcc31IDlPZh9NsC37QvitI8dhA7
xeclkoGDrMHpt9iaMzvbSze5q//mm4uZ39XgyebvOcs1PPsA7vAakV/ZNnKPv5qNFUBkHzi4fyo7
Pc+XzI1hZw68lNsFM1OxLTljtB8hgU3p0cXJ4z92ehryZzsdR1NFDMjhH8NJbCnlqAGn8Q6ITV7d
TEHlYxPLTLOyDqB9mIOi0HPtyM1nK5TWxvYLSFEI8u0aM7fXqvaKuJhgX7py2As1NjdBH9abfrTP
0O5XYrHmYnmccMK9d2WfXiWFJXap78p38ns5cYZ++YFOXUd5D8AgmsyZRJf1smNTKe/WMmsORlnW
+4JCDFUqZecYAZ1rG0JzOmx/Sq9XQgaVjvylKZ8w/Ld+RA+Kx7ec5y8M/IYr1rjiAMHROzVFW8ZJ
qH4UhBXd6C55qgYreGjLNT2R08p1bxFu8p3JkSVNiPdh8ELvtu60/QT6l8i0i7Jpb7ISnlTggu6b
k0IB2ZHLLrW092y6w3ofdst4qqAHXg/LIDc0fzzgp4GxnwBD6g3jYfni1E6HG6cnKwGrMIvpjo6D
ue+FItsOk/CVGczzJTJmIZOkDOQBB2D7Jkjmwv2VO5z0nG7nZ4FDkFAuyDUjjim2pkVtps4kFkyM
xlFUuXGe5XhnTRnXax7xMzWq3az9CgY4KclF1gMdCFqO+sl3O/I/imm+0oMOQfKVOAotosk9uZwX
begPVxrq4Lr98DCNJD8bhJBtUDyaG0MKvRNOmWwMx7CunDyYTuAPoZHCnt8Y2CvjxPSGnU+MxzGv
+0fgOsmOEhGCGZTi/UpXNiJQorjJ8Z9dF8YwPNDRyI8y95a3ejCTKeJcRDRD1n0INxx2MGTn1zTw
53s0JKAyU4LHrH6puCJqL0onuzKbQmyxlYY4Q2t59Irqa7rKvI0s/vHlkbfO6VrzTwKxRi6ziljr
mXqnw+3hQJfZwjwID5nw1HHWvjhrgspfRSG8KweP91EOeXeaEnTKYhjjFZjZZctyt+0wNwdnDMe4
d6U6z15qn4jRSc5pmyWknbgEv3bt8HXh4Ly1Rrs/eh3wmVHU8yFcpw+fW7jl4CoeeiV3dV1l12Va
NAfLW+wrB6j/W2XiYIOCQ4PLIRWQyQCJeuRnhOZdBxwLBqlw3kSe6yoiNy/dT7nbHCkO7Tsrw7Ng
pElgHhFhzVa0pKr54lTufWsU7IiGKR4MBASxMWb9zjOxnIIfre6lbz7KwfUPdl14lJGIzms88Dvq
IyTppR2cFA21l3Dx3bgQkJGJ5/6kqmJpycl04e9NSZFsvNCwvahaHLkB+mY/mqVnooPVy8D/mvPD
xJu7zRQOEpauYAO0kqZhAjbMaDvjTODOTDvUXMkcG9rpJrMuuzijtibbGAV4912z2v59n3r9NaTb
4odaU3u8pj9V5OS94TCdc4tconbm9D/sFtVZdLr2KoNf3zmRBxrDS1/nIB2s9C4f1Cw7OFpwxoxt
lhqQYHxiEfNyYOIjKdAqIBSw5n1ofJEdwLsyLzec3tojQ2cxmvqoZi+ZNxIJ0HwD62+svyO895Kv
wpvBzUVB6k7v02ghq6e/xsPbhDtdtRM+mum96muQVKEqDsXo5nfBaGQbmkbVU3nhQ++NfLXNHQZs
r9yGEhpS0ygiCeegbh8oCNy4KRPrXITetB0Gt4N5CfFt507jeihXzCSEm1K/+B1dXb+sIkeO8Jym
wB6OGALl0TCW/BoCXP3lwrkp4cj77acSCQcrt82yi+q2jZOm8Xd2Xz3TBsOn7Bj+yc4ZeAxuWZyh
nxdfu762n425U8Z2mlyyW0o1nSq1liBJujXg1Q+Xl3GkKVO3Zb3TanW/F0Snb8izNPbp6n8FhM8p
LvWt+0BW4SmovenBn1uWDf4gj02ByfcYki5uRIikABO3gjZg6T12YxDEblHgRXYXI/gUOh8x+yr/
uXfrV+Bh02PDuSZFYVD496OQ9q6/LFomQhgVIWOudtWk3Omqa8chjHU6iEdF+iY1oVHBbl0B+Z5n
FCXvWoePVp0Fdx2n352XzeTELFlx1xcGPWstx6SLAcZVPVqUuYi9wavftXTqc1544sAooDsTKkqk
G/le+yrzq0ObSSHodwbzU5B7+hrfLPMeYxXEjOL4PQbF3Ma123tsGOsHUGUSAKQlIhdM/evkL/nG
T2R4yXZrYSCvotXgeHPLXQ4TAnQ6PVVo33trYL7OWPFJA8EPL1lBpfeigt75XGtzfGZnlM1mQj/O
BZzLm6zJWMO1bR0Lr7CesiUQZxfH/Ze6TYoPrMyQUdO51c9SmP3B1/VlK69Vtm3IRDwvaTWeM0+b
59qqk1PJnwg3jtGZ12u9ek/NhVvuLDaxdCHwfye2Vs4xTJ6yZ1LV07PDIHndrdhvH6WlxH5yB5dQ
hFXrYMNZIxnfU09eMlJF6ygw3k3wwDelcZy0UdHSf73EGuSW+Aj6fnLPQz8Oyy0hTTp96Uvqsdti
tmQAgtkLVh0x51Pzk0W0Qnc2jJauO2ISGwhyCkiMFY0KxgkjQuAKeQrrnv18HrThni1J8NQ2rW20
tbSFNT3AVPnNzieAlWRCEZTpIXBltfWScY2YnyDPH/PkAD/tGNg9GzJ1AT2H/oXf1W1TRb7l0PFG
ZQYbYMR5rTvWtuqvDWUsV2p2P0qkW+dldcP7sadnVpekRdU10QCTYpbjzS6qEx9gQmVd8nItI43d
Drqyu6gL+LaDxpLXRzzY3tF16zf6HPezkD2kAzZ9f5FQATmhd7zVsQaCuTdcFDO0tkDxidx+TFm6
N86kxNsEyfnZAix/Apyb7HO/984spgCgDVIoSRQ186+jh6dHJ9L+anaOP92o38IlR6ALB2cwloxS
SaOBw0dcjrFF7nVxwynee2cKaq4nRSPGIFutmvpbMEBF9UL2rIaj5LD15aS7VQcyU+UF8ZDwzZrO
F4deKv99pqfRbMFvh3Qo63ymHQSBNIsX3H5H1DJcDyO/BH2utYU23lSkj26q31NBEw8QBALgzt4G
Ppm11F4EyZ19Eizm48w81DkJ7arxFn5gr786qZMIAtXn5DP3BnuK9G8pp6PN1hMF3SX9dG4gqX/1
p9oxzkkW+PW94UsuXYCdkZ7VbLOcux6+v5WGoxHh7MA4TkB74seO7miIuvac+vdVAoERx9nYpfeW
W/nJ2ZGkSsWjJMp4UxNJRzglP+q79MDq3wSUft4moH/v7ma5jsmhLKrAiVeDyUpswHa/zn6LnEVc
4bMPEJHYHlY7JCC6npf5YBTzFxfg6SlxnHBrL3Oyy4vQvAWQkO8QDDsHkRTDp7lO2fssIZ/7uE5e
aCgSk7ZazT4xkm5fNA0bpo+NPeoFkpYoq3X1scgkJXWMNK2DY1biKtBNuO1N77UaGBNsMtOvT9kw
GqdUCb11y5qkVaP0ydrmPwPB2X5IwkFoFHMs+Kxz6fURebbhtl7qqgVUWA0Hwx2mb0u1tmBs3eSj
o4PCGuh2kOVLwod3i9U1RFYHJgk2zbRmZP85FIGFaXd7zB8LGSa0w4FLkyAsGKXcY7pLrhYrlXvf
CMXdYjbrVrWrtfPT6YvfLsvOrzxrayblcCVbUh+mtRHXAcD2MwRVkoppwgavYQ4+dBUm0RCtMV9V
5pDttEAwX5eB+GZ003CV0aN5SBdhwQDtAwZJi0+z0GK3iWYGGrRUIdhukLpRv/PC79za46KssM0Z
Sd7by0Blre3kSiHFjCmvy6OPLX/aJqUTXk/TUsQEqrqPLbqZ5ylNyyMprqQxgxildZr0xP7NwjqS
MF3EZKgnV5mCZIn+EowTXg/GMVO37WQ+nc0qCJJDkvTdW5H/1uw1SO0Mb4mibqYTPFBE+BjHaXcb
rg3Sg+QYfIWlNTghNXHVhtPvCuL/7zj+l3VRYP6vP+sPHcebPP0+/NRyvPz731uOlvsvMqRQ3TDL
Fxd5Ay2/34FItA493NsXutGleWj7Jn3Ff7ccYTQiPcLpH6DGRueKMujfLUfrX+B9sBOhEqGXCXr7
n1j9ffdnHY1vW+CJ6Du6CEFpiiKO/llykQ/9kqd9u0UfIORVXawt+7aJeHej+sH9hr6BImWcE9M/
wNyRqBDGfjJPaMoSY48TxYKKUcqlvEuMULJaeYCQvmUkQ/R3KqCrbtIrKvcJFNE1dmjxvFRdECh2
fd18unrKPkZGwedwIruAF6zqOHKPvX2azaFNPwgP7tJrQ1jrKRBTu0ebm+yqJpE+80syTnYJpTLB
JiQ8+SvDI7MsQvpDTjecF8QDI1OTcXqGFusBjEekUEeQ+/t1u44Z9i83JaPix0KJ719TbltkdYDb
OQSF518Si0M/3Wr8aIp4gCpzzP0CfIF0IteV5ncSdAmz3CG1luhmm7lls4pADIfOoUYuYG+ZLenk
PUCZ2cJTWWz7xmtnG7iSnHGBoxnJSlQscsA04xtu8g2J9MzB6BKJQJQlgbhL0JjsHJIDCXoF+QDo
RhGZRKZjyqhWZXe4JV1INzO4krYFph9r0fcD5+g8SWLmEbR0YH1Y8VB04uEiWNqx3jhXiWcmOcqM
6pVUR9sHIxySH8F5nZRdBACfrXRK2hm6yR7DsbNZzcrQjNQgZFw7bvHOBK0rkJqEcx5bbV4nkUkq
8CWZBp05iaIczbIFBk9ktYlzA3p57GLipW0rdor5zVL4/DaMxG9HkUFuZvq7hxRu7waK/oe8c7pP
R3AejYZeoTuhOfy6TFZ2oP8XNnGt/fXLitj7GxN0Ip0aqDftJXvdqHa2k1rzhijNcgu9QjzW9izp
uRltuyYHJVKulaeSqYxR46XtUyUnu4tBI/rzOwBxXV6jE1LBdUMHWTNtdin9k/2aeqP9VZFXwQEP
o8a43nS0rJfdQHOZ9KMc29yNIZh9X96Lst2Zo9M+rYtbXDk9NQz8r2vZkl8aTj/mFsdP2AGdX5K+
irIqP6ayYv8zSJQZcsbaZh9OWx3gERiVGQ1wcz8Kd3giB3nYclqBoctGCuvHDz4xFfaxrRkSh31B
e0VK91CqFTqoq/ep6IjGySp5gHexbrrM+DJV5peS3ve+daZxt4IEoCfQVXuzn691F8aWygkO5zcf
lgp4+Oh/SUx72zY5A1zfYH9HoFguFlnF5qC35Wp+G3Xzui7eB+ODqxzSzKo9QrNwln9fK+ebUZHH
GyR3xrKKx2Yw/Y2j1jHKW/pbRIhtk06I2CY4erMUhMTCwvmWmpSL3pIQ4Uz8WkzhEpdu1+9JWLtd
e11ssgT2RKsxegGBzT8k95vDbbhHEnMdjoCEiI8WL02bvkxtekJpQsCb/6gKJ9uovHoP3SmJUVsG
SC7mm46O6luX1fd4EY9rIUm2tYphU83DafUJl5o64zbNkgNNjpdLK+IyL2xi+j0XdpKZEDheew9j
1z27nXoz6gnpUok8ZbqCxlRdUEtnxBL1M6s6KV/z1P6g/DI4MrQp2TEui4X29XJSnfdAUt4cVVK2
tDw0mSkpxTDgBrkZKkdsxVprRGGNC87chGbaecSRJloKypQq3wVea5K8OncHjunv6DnlrnC9bwzd
y3O/mtUNsSV3zOzBlUkbj1vihdcjejkaEcwoF3cMcNh6JAjP7sMwWi+VMlE42mYUZk55zzAaNrRA
4tC6R1rV20Inb8guPpoQAx4RYSZ1i36ZNK3CWtNd5CDkbtF/ZecGq39fTrhsSCA8pJLGDucQYuH6
4eR2I5KD3D7beTiA7xfFafaNkvpIdFuvlFegoh/9ebzrjIIlpIOhPfvrJ/yOh9py+5NHL2ivfPVa
VWn9OLQ21ZbSfaxMmuj5JMSBucJBWFLfBBc+U+rnadSZZpzb/fWkne0kSJAdS6N4o6O2H5yUZvjs
PEmmUvid4nbCORlB+9oWvRUe6iwP4myS3cFVwzPUwG+1157LMr9qUKmwXM8U5PbbGBjBhsXGuNFk
N0U8ctVmMrr7KifgCkvCMzoDvTMdizPxem4vC72q9v4MRs+i/bmWnh9lvFERtcU+d5x9OaMv9TLk
/a2UKD/bfeuGcbUQADj1xh3amG8kbaFo6W9sqz+Oq2kcZePcs77VN0Q20wwIAAIWufAi1+2+LY1+
ds3mhxgJSXOy7dJ3Keyq9lrmS7gfLBq5a2PcM3hPI59wLqR2xrHunVMnCVPLpNp2Sa03dcscHu4I
fcCq8hFH959tu9zVl2yGtJs+CWZYYuR4zZXDaCRCr0nndxQkaKcP6xzasT8i4ZLhN5R8t9NUOfdt
4Z485Z/B3hXk4wEmrxvGIHVJgmAiKpa7xnSn/oc5meXT1PIwopypWgTgBekHBTGRtrOzAUFXUeub
xoUwqCeHLcW/qGsyEPlfnKxedglNHWsieEjwTAG+m3r96dvDJRC9mgQ8HcB7NRMjO4U518UMWRFe
kSMTVIH/BOmtVNdT3RdHfBNkW1O4zG7u3QsagGG/M1HizO0PYc1+Wx/BNxdiJSGBuGW4qGPBECfP
UlXEBV925OQkUBJc5ZZK13fH7CftbxFR6sDaaxNdjdijrlBusU/slozAPcAWbeyzdGwOJCtJ8czN
E60EQGaYJ3PJwjt80/p+HHPzA/KQ6OKOvUJsOD+AtHkcfBfc7MFnhinoVlw6b0O/pu5LqciU2Ngp
ZhJkeQ7P0D0Dl4xI8JYAKXM6OgXoazKWtO8aW2+FT9zFhkneCB29BTZBDB7qmcQHVRm3ObOw0TpC
ejdBrlVKTkT2TJT5bHyuaNapjZfZcXp9XRQqQCGe5H3mPOAXSuI8d2sdkU+Q9sW+q0o3zbgPatwz
V2MetYEuWsFWTuxhOdfCxBSAErZyazondecHlxnZ2jAxg0IHrzhoSdWNKF1tlFO/D9fKlY3mJkuG
galbYg4ssrhgA+I8l8VHRd7Xez2lWLuYGY35W2MN7xMbQf5spWPrP2qrmNIjbJOu/cgdHtQtR6g7
0rEL9pPfJ4GkzaXnbDRsOoXhQCOEbWdVGb1cJNTQ2vawqYmpz0UFJzpqfps1SmUu+Z0qAz29Tm2t
62MiTQ0Xv+dYttGoc7eOk+dlbLSVXp/oXzvejuRHVdyugU18/DYfBiSnjMYJLIPel+1LVVOxFr4s
9EuDkPYhqWE3IOH1rGGLQgAOdC7D3rnJpM4gBBIMoPb/zd55LNetZln6VTpqDgW8iejqAYBjSR56
pwmCpCh498Pjjfo5+sX6A3Wzrnguiyz1rCMqBxlSpkj43+y91rcKUh1gE9KJIvghk8xt4BBQuokC
OZH5vHVCA1gy5yspd5hAZ2UhzvUBgiYCIamM8qXnuc/2HlgfGfaqEzYkhTdtnSdUr2mBnFOspHSN
ZSTNdmz+Vf0uGhbNazHQ9vGrfG6cFfqBsuSm9RRBQm2ukeBRnaynuW3pk5jiAXpT7KojElpYMtk+
b/E+dcbUbsRYzeQxatUjW/SOtZpGFcKJV2NjqChKk6BwAyls/Gokv4FuYEsBuzE8dgfS6ehY5c40
U/007bthO+uI0aTGqq9wFY4elewOUWkz+C23e2/Os3UK2E/dWpkR7WWbYYurlFZO1Ng+DFlC7cqg
SbdmHTCPoSw+sTOMb+TjNmstNsubhhal11A88+yy0s8kOthPJEp0e8CDyV1CjMOp1IXiZzFBICJz
xSheM/p4P0UFnBQBMABZepTkjZCqUh2QcSUrJadMnSDS88FYLIotgMyse2J1HVl5sq7xGr7YcQqH
ySQo2E0CcWlqrLMyJX9mWnmugMq5hFHRSSRl4qLGCf/MljVaVSg7ISynRAiNJWmEDVPlTqCJWxvR
9CyVxrATaT5tDUE/wIshxAKiGJNVHDIuSmFq7kJbl9cQHWyvU4sHZh3s4dNYPehTH64cdFseerro
jubp6NtZS9xc0/paJkNoSSt2Jxai47XTLalxZHL29w7qC19MseVH7KA8e0JLOdbtK3rXcI1opLwc
hvoiL/r8FBk3uaCDZnmpzVSO2By1RI4PDOGtQ1DkUOu3Y9zdBkiAd4msIwLNzbVOTiC3sTdXYSUr
eyV0JpThcfySQw7eIO8sz/JCgYveKYmfJk12XdO8cgFJwHrU++qeK2GFOjldvylz4oor9pM7K1Dm
w5A31a4LhMWF9+NGU0HRciVt+sto9t+FmH9THLw5/3khZkMI1OuT5MZN89S9K8gsP/erICMp2jc4
HNqbPZqkbgCM/6rISIr5jaILQCLqK/zhzXj7V0UGfRi2X1shOcMBT48j5u+KjPwNA7QFG89RoTf+
kQTsvd8NyRecYNXGN0VNFiS2upi4fnOvjnUw9UqQnIcyjiMqIS1rdqEW8gZ1uLoiK0ncymgnvoIW
HjmOfh3XXozcCz1ysfq8Py7fS1ljTjiPwpWulGc9u40obwtXDKdmTA81U1dNsHSKtPThtyd08ctG
9XvExkeHpoikmlATZQBX5tGhJwQ5hOuI856u9ckQmV23GqGtrhlRlNZjBxeFRDuB8wJ6Kyg2mOYw
eEuHO/z12RC8F76WH50JRbrffF5vN4HOtcPJGMB0OJ/3N2FQyCTWp+g8puWguqxK1MxvMp3QBbra
SufaDUnIfmYWyvNQigbBC5FItac4WVp5oWZHJ2qC/MQ1zaaqv/BGfXSbgD7qvLAaAJG3PPrf3wyi
RGulV6mnUccVyGMD4szpoA2uDvJF+PQi8tsJletE848Act9x2pFsLip3p58/sPcaxV93CZ4ROHUb
lCFKyfd3yZhsPY/K8FzmpXguja58HkvH9AO6vXsmFOW+zw3rQnLq8k42k9D7/OjL2/C3F++voxMA
sNwBbHLGkUMsl/XGNBrnkIQiuqNR2z7jQiRMslXDzedHeu+X/OtI1GbJoGG9oh7jTEwbrxCOq0Nd
Gtl9QPDwpTo4F58f46OrMRCJ4PVfbHbHZnWYjBhmAu0QBjrZK3o43o6hLK/aum1vPz/SR1eziFsR
VcNVeiso//76kM5sJdKUno98RFc1fcFzm53dF6/GR5cD9YLhS4F8Ad/2/avRpUaqNll8XijORGae
EeU7Wa/1q6Rsp5M/vx5IShbFcfzBzvG3SuuFhlCcnuti7lY9sc3Cy8MOy+T/w2GoszOs67xtx67x
1hko5qJktZx0vklyitEN/puvvm0K/ccvtcFoAkNQ0QjfsZmsfn84Q0Vw2GRH52Usq5JfW+Cf10XQ
oPHULYHxMW+voWEZsl+MFDdWTWKTPCYqGLEbM1D4zP/4og19SXuinI5U+vii6SNi383sQ9MWYpdS
0tn2UjquPj/Ick1HHzJDLd0HG4bCAjx+f80VFkaB/vOgqlSGEsS2iGSL+yhLn0dHfGGo/eDlNxfs
pAH/hWaKfDRkWa2RO44xHoYgDXcUXODsa+GXGSXLbzm6Ivo8vCb6Yt2lf/P+iuDB02PJ1IODaWGf
N1QOclFFPi9XCZtEbrw6UPUVLk+2L/RujQfDnEm11xPtdO6kYKfGWXCDViK5VpOwj1xBpRVdc5Jc
GZ1TfDG6LSdzfLIQkxYAKFExLFzen6zeqVWtquDjVSGdz2VfPZuhAXZ5QmWR45Hayrhxrj5/5B/M
HEwbfx9TfX/MFjNgl7T6IVE5JwhKBC9G45ifVDaCmEgjsMIl6tvqPdrr06nZmNLl5yfw0XtgLWw0
OBAQsY6pBV3VODGDysEK2nHVY7ZEXxjFX7xsb/TZ41trgw7AbA8pCtPA+8tsSoVIhFY+sM7QtFWH
R7jz1Yisd1ed0UIbhJA8VtCiHqeU5QbFWx2OM4LQYqUnMnKRXMtM2FLgFNIvPuw3zsrxqfHR2QzO
NP0ItXx/arOiJtWy8+c9tqGilNEVeMfsuYxQbaJXiO9qbaDI3TQaftfcGB9GcjNWUdzH/MlxLnpd
KjY05paOlzGfZjlRk58/oreV5j9OkRWOzJTIp2QfvSS4Bp0BtsOhg8u0px6gLsqQvt83faNvS2OM
rzvRlI9mMZYnQgzxPc11C0lZ3UzLhtZSVya6sd1YFem+yKXq5vPz++gVAt8GmYelsv5PZEOFnJcN
xEESBkW5JRMcmXD3Bdvgg7ERwhhOeKJceFrH82iIziHGcHbIK6VP/brVo9tcTkw3nrGekY9Clejz
qzqio7wtdiCXqlwRLy2pzMvM/tu+o5r7AUJxcxjRxJ8obap66Pj178Ic1IuBsqSDOWtpWKKbV870
WBm3YBz76wDL2lezz0cXz2aGD8iWQWMcAwfK2izNwBQHY4xkxCfDraWOp4paKCeJKn8xCX30rVoI
v1ne0fVjd3l03W2hakEaNYdcqIY32FT/EL6ITUAV0c/q2drpRZD6okRAo5JGDC0mJMnZ7SanlbwZ
WtKKJFL5i6fxwUTCSbEXBFjjgOo4GptFK/BdS+Iw4ET2clV5rObudbDl5wDbBwWoTWNp6y9egA/e
a+KyVbggNkIAQoDevwApJSCMsATvDjp1/0pQeE90vPKK0xJOr3AfqoHLVk/HbL5HT32gQn5J5W3V
KuX3cFmPfH5CH57PMkjxERCctmy3f38hZ82ue0QBB2cOxY4XvvCdyfgzeury1i9gN+akt9WBztb9
3UEIzhBUH+tDTgDGbUz78QaypPnHV/IW8cDLZeu2jcbi/UFK2ip5bQyHvNPFizaY6X420uqL57ec
6ftRk4MADOMbhhzCkPH+IAXeIMkwh0MrDyoW67ndES9YhCRZG/lXXPS3hczxwWwQutRCyH63rKN3
ZaKhR8lMHKwsLiY0wHp4GY1GfKc144gqa0ShqFaJdisHeYfhKhyfJvxYe0irfMfTXPtkfkvE3RZR
ucMAS+9waKc0XTVaUw3+5+/RP/bN3PM3cvZSUGHgPh5OUoPAXS1QDyWtSw2NZqfMvuz08YlhmDHY
CJTeNCIcJ9dck3AD/rudpi0lf+PPovJYd3ImbCT4zDAKqkDD3j+jVBszop+mg5laZF0bFplEcix/
McUfvwgcxEacaRCewLCG1/H9QSbbDhcP4WEoROohmx/OTNzN+lQkhy9u7PKUf38L3o607ItZ4pAS
fgypoUqFM8mpD2Yu9GxDmdfak9eDPwH+iAtKwiI4J7oklS+6KIxBeiXowNmrrSk/fnEiywf0yYk4
RyWB2ApDU8WbEOuAHZlWigvsPN0FBvazWtLNFRlR0W1mxvT2p3lfhWW/nuxR2VpmqCLbUKX0Kzbc
cpM/O6OjD2Sc5hiigjjMgySjjVSUH1T/MyrTuKiCFDEi9AZjlaakhylV/aej2vJgiJnQQHZjeqB8
8f4V6AoyJmKjOVi5Mnh2DVqAWLX8iwHno0tchhpEbXCYcKy+P0gw63o5z/UhnKqZUrxebJjNSeNO
lDXt0OihHsNqQwRTvmmiWP7i4P+YtpdL1GBZoc5Zag3HGMZMKhIUNfWhaWwZye+gqqd5M83XeEOQ
dceWcSoJSRQujVpCPWraybE7EXj0apC9Z3nEtmFo0fDwO198fh+emQGiH7S9jI1YOxqIyfZqDSA9
7HFC52Tuc8qBcY8jHOiw9NA7NF30SJ62QDqeRsck8BXx0toOEsxwanda5lX99MXncbzTW+4VSxvN
gfEoG/zn/ZNq+9wuTa09tNDGJF8to+ZRiRuLriwL0MTrCgy1ZT019WqkfkQIYIkWzycSETOfmUfD
OZYwnKegL3rgOwFp3Uk8aaMrZbLS7/W8Tl+/OOOPRhakjQyWDJOsgo7GMCYVZOplfoCqEM4rLdUB
twBXsBUfV78DviZtUVqIEL+U5zRye4Fm3XrV5oFNM480N7+YQ47XIssdpBDCbSSZ2mYIf38HBTpc
rA7VQZHqOUYpIw8bk2Z0/9W789F1k+5kK0xYrErMo2+K+Dfcc/Fy3RrRaHadi+e0xNKwCmuEGOiu
NeyoZjfX3uKazv1M5MbBzKxS9WSNMMMvFi4fTCUkTbFdxBhP7M/x6ditCNXZds4ae3Lgq+hY0kiF
+k7S4nD9+RP/4AYTLKTJBoVWNlbHI7gVBbgYM+msnCyc6Hlursa0lr4oTi5372hQpjSpgRFkWKTO
drQOs1itB51qn1Wi05FNj51fUGK+TNNKRK7TF9n284v65wjp2MRNKQoLM5Iajtd9xRyA3Bl6cFxq
8yCLqiWnqRhQvQ8wQ0AGyaHQT6hZ1gMj0TD9KPqg/YrFx5hzfNWs0uhWIfJl/eHQYXn/7rLDisau
w+4UkSLopUMPeEqjS/Ewitl5MLR2uDUdg15GlGbt+KIDx8JZShWquRgpdGH7C/XIOEvyIGhc3I8I
U+cgcjpAPCH9UFUpZ+lepl0+7ycCc/ZSpzWS63QtN7UTBj69bM6h9KkwXw/KXKXXdWLULzQP9NYz
0I1UXjPbuA+tudBzDBdS1K9I2ZSeu6JLL/tYpDWCnap+aRs5PJTDOL0YZhPqKxDwjbKorGCZTAhs
d2Gejs1Za/bgn+rOyF8mOvYELFE6TfxSy7urRldE4DkZew76t2rQ4eYLO6RXqpr+sAoQRy6eF+mq
nvF8Y/htCqA/LGd2aVIOjxV0NJIuVYl87TJNkZpZvaZ9VzTklm4vwY7CBzDb53GslbXHwVVw/7Jc
dPsxcbrOdUat27YFvS4UjsnCKpwI2aQsBPekkTcEHCrVaoB3VsZ+K2I7fmlTGa9BEzKD+JHQmUvY
hE7FWkttifgXR4ApyPuSFOSk76MUxhTwW3ADBXMx2BLMl/ZWwGEzzmDeRTNN6QUTEHSSM144RW9v
tKDhnzu6aLstlhnlZ5HE8qJ0AIIG6y4tZrcNwqF25WVExk8z5KEb2GI+5FoNfJnlXI0tsFRU2xdg
JHiAZKkabqDwad62yYBkJ9H19EbtDYHPGfKUiTyiLDKfrvvimZhNo15pbYiKq294Ov7shOISKRVT
JjgE9dIcIPodAGIQU94HvZl7udEoGRLurhNbjGmEukPVt4mdikASSFFeALJTW5qXC2KoQckWK69Q
XkK2RNL4HXtFNu8LuZxwO+qBeCnNFFVvHU8FJOTZajMvDdvymizGkvw2In70JbIT962Jne8CdFt6
Fc41b5A8ZZjWu7qyEZc4o+V4pXDK0KeRylvtBFWDorohoxVZqpaAZ5gKJaQmrPWqG1UUXr1+nPCI
dUTLOmTyBrlYRbmka6cqpuzOr8okfNLbqMU/rhXWdWlO4402qaRv6nES9Wu6YwsvIxnTG2CGBFwL
OY3hXsRNf9EHQ3+plHTx3I45P1/Fo6P+IOGgUtaid1QARXF/YuEM2WhZyVeK8W1bhsANd4HBr8Hi
FwBcHark1rQmgDxBJ6KbuC6UU7gl0kltAuNDnaLA987tqjN3pVS0N23nxPAbgLtj8owZ2moKSnet
bBeah27HyVbdPAAPnPH7kwqr92P3axb9b/ED4geKIP+5+OHq//xvlvZl8V73wI/8FTppfKPJzvaT
rstSIliqSr+MKIbxjU7RQoZ9i5V8m+j/Uj1IqvwN0wrVKEdD4g3tl7XPX0YUXBff2GPgHNHArOmo
B/4odPJtZfz3/Ex3BmwszSZWqnB4qNIvi4TfSpDAoEjoXdQ9BJhE0sEaUpgJWNMaye/JT8b2vNBy
XZYHuNr13ulbtKGTNJwoQtcRxRfmzEgSoBbcSEjuKzeYC6fZKaOKyAiYYZLtLQX2rcvYEPBlOsN8
hTkns/yGDknlAjpTL9gdSIUP5qbAoI2lGI1hbokfoZ44mpfXnUa48ZzgIdBHQ3hN5iBljYeu2eI6
1fCda9VD05nlC8w261mHmPbj7ZH+0dt9Xr0W1614fW3Pnqr/ufzoS1lNIoYR+b/e/7X59XfkD4tn
6d1fVkUbt9Nl9yqmq1ekXfzoL6HE8i//q//n/3h9+y03U/X67//2UnZFu/y28OglJO7ms/f2+rV4
DZ+y31/bt5/4l1yHt4wXA62qQTgFRRlWOL/eW0mxvhmsbFidvjmiKH79h4EKJQ+vM+8lHT/WPu/k
Ouo30vYoXLDSVAic+rNM+ePdFctJvgALugOQYD4rTuH3t7YMCnDbeXBpxpLyYAotuwUXP0DLHLtY
w6hrj8/liJ77tzt08eur+F00c7xgXo5KZ4D2KTdANo93mZYd4q8qnMs4UGq3DY36ahC19UUj68OD
sPxftmIE+xx3YrAz1nbY2pdpqOsPkyWaG8z241dY6uMF6nIplizL3BYOQ9jB+xvY2QHcNd2+zLsI
Yaqthvqlbsc98+FAE7Kwvn9+5443NW+HUxiy6HkyyKhHe8s0UQZr7qxLJVXqE3nEtjwoxmnTYUn7
/EAf3T3sfv860DHK2CwclY2idTkg1/IjnGOuLKT0iy3aR28f0y2uYNbiyj9UHWbY9HkUmbhjbeeK
f4RwH6DDvM/mSlpjrsGBoDNR+59f2gdtRJ6ZpSoOXyTMq+M0qyyZ4ynK7MsmJ1Fx0AUwBJpUug+h
UFsDQUzp0TnBqrAy6544GXNtaHn4HIfQl1wt6EbXyGaddk4HwyTKlMDPiqVC8/lZfnhv2LKDCaAX
r8nHL5YQXe3AmcCAg/I2hd3psZazPIzk8U9Vm52Lipnoi03fB0/dlmXUgIsohWrB0XAwzVETlaN6
qYmhOqlU2JnUd4YvdrIfHgTDHB0FxkRgDO8/GSpbfTR18qUD1tkDyyDjI7SHzee3j+oQv+bvCXnp
jix5pDazPttXjKJH11JFYSIgOJyOc28ZK2EYw4OT2Fm5Z9thl1yYk+Z0XJEu+z2uB2TIBfsmV681
pdtOslz/NIijD/0ZdeHgNpZeQR8peCQbHBdW7iciCk7NmhIDUOiREM0YgO9VOkzZROFOCy5mimmS
W0ft2LqOE1e3lplXt+QhAWcFriV+Rn3Tdliibbl3DUljOxiikUaMK1Xa/Qi5q3BHeDU3sJl4+Dlt
rCVhs12FcqdgpYzjRvXp884rhOpkCPDFjqfwfLXLarQD1S/KOH0yFFhlng7zV/FKy1Q2dq1pi2a4
sN0JWtGV0GptXDdFpWFaVER+uThG503K/6C6E2AdkKCDMXw3lcUslNWFLLtGXYFYrZsKE0Q5xfyT
mjbIqx4VNZRIpZVewk4dfwp4WTu7aK3ENwbDIDNCSNE199HZ4QkhgEYBHKoviU3hiVmX2E4Ql7Q3
FIPUBOZUG+wK2RrIvW9UCkqoo9n8B2k5RJuiVPrSx9yY/gRKlAMPgsgRruK6nctTYFgaVj2GsMlt
IyOM8Q4I6VWM2Hx9FlvG1jHx1O+DTh/s9UhazvciMOOR+gCoVl+vF+KQsCN27kZbONdabNQXYY5N
qcw5gpekVnZTJERzuiWeqVsmlRAFf4/Q0q7M4dGWhu7UxnSj+bWWigtC0oyTGufjU+SgZ3eThMSH
jYln86GImyJZx2DQTK8BQbfEX/fpCk2RoJVLpSrYyDLkW/z1zpD6kTNUfhLJ4Lsq05SktWWLWvEN
Myye4BSxONSkmPqFMg/Vc94EVu82k1EeFHOhuWspahW3cyINRldCvcCd5jR8Mfoxjl0apHAEwgJG
uAyhHhVNY8UrbUzVe4iLVHrnCB6eS5UmmL2yHrSatjJgvjJlQ3pWD0BLiCJZzP42iPvrNk7b01or
tZ8yb+h0kRrKcKKG6UAjS6sV9BcqfAHCB3BJZBM4PqgRClDuYnbSdlNkBohGB42chB1wzohF0tlv
e0MrBEm/+VSO3tx28lWt5AWfmCwGrLM9tCG/d8q+cyHL2LMbypH1c8CHDAOqt8211MDZ85rakGPm
lRjaT1bLSbIKtG58iUdFv1XTrPk+tEB0rcHKgaYl5mR6ZBlgoq2n7Fa3cuMy1eb42Rlzu/dj3SH3
NXHKdFeOvM07J4/GQz3y6W3iQi93XV5KtBMnvXqO1YEHNNtG/izLQfjIGTT3oGxb0zOL2doDpahT
n/wH57uTaYHhTr2gilAB1EUfO3fTY7CgJoD3I65g1UT+o29JsnyWEVr4PYY/jKF4zJPXiceQUMMo
+hsEM+WLmUrBo13YdeWWGIm/V42i340aSYFu6oBEhovRy6785mYwypLNs0rNTPManviFTbNccqXC
ih8h1kZnKr7nAlkXlEXXAsdoroNyFsN6yGst9EtSDgpfCi3jttT7/kbOlncQVcbd2CRSCNQOxYCr
xBUgrBaEouyFsz7cwcALLmv8vACk8bRAtIcmHW9QvWGAK6iLn8l4T6iFSLYx+WXT61Q5goKqCfVA
JVmnRqz8HERngNRlWMaWIJrQ8VX0NdjlVHW4wO1MAwvORuTFhqScEgaJXMzARC2vOkOFWzFKTui4
wCdw+JZDn12mvPfgfYgLLVai1Y2LZsglGOdtOOOp0gt93ydDukPxY9lnIyN59T3vREmZEnxvIK0d
IiAYgeoS5RE9GzSJ8SmVQpxFyOchUrrVYOQUGDtLDNq1kQtbUG9r1ENLqQwHhqRFuS/1tMn2EmmH
zVmzIGb8oi34co1KrRzP4s/BavkqABk6dsUL4cywpCEdCYZNqm2+PcwEA/WSpZ4oWmz9LMrO0VfZ
yDZz1mDZeHpcl42b6XXlDRSo8P7GvXxCh0odXWSG5qNY1Gx6JdsUE2cTwFOnmdKPHrzqXYaFylg3
NAzbVZnI8fcOlvGFXGT9qxQZyivrb31maxvz6ClTR1DxgjBKMIM12biSYFFeVmoUwdqBwSUrd3bc
yDc17JDMB4YYxtvaHsN2NYNQk71KK6GeSpEA+xhV+ZT57ZgZIeCURPthjIkCeM4S6bglFBpz52gl
yIBmUn7GrZZVMNIhbluHrBlDa9vaWaKsJq0ue092arDTPZI2zetzvb5PktYafbV18vtAtqfW7a0E
WRGw94lD0KRPcRoub5Zu1obj1XmF81XXosD0S4zNMLuKJTFhSItVoAJM8/S0ATzhhEOHUd6E/4cr
C5L1etTziSkenhvwWTOtpBUc2cXC0HXQ0cDBmaNrAycCoa1TxRsyUMwYAPl2FMFEtGbpkQWrSSXL
wWU1IzTob3GB6SAxosC1cg1mkxFj2/HSfqby6HRlr0DXU3FEDzF1UbxqvPUrKw06FU2pkerYJjLg
eQkQe9k1RdDUZ7I6Du26wUbab4KmZKYyM3tKtnFQmNKpnJV9tB+ZCpxVCcVt3OVNqd3Tdbd3eH/z
3m8X55vMUmFwW3kKA89ILTvy+zBuggUeIJwbYg6Yf85npaaemEMxvYSsZH1XoRlSB3HqifXJjGLJ
VqBXMQlpecaKaSAZ0K0Rg+feTGwG4WLKJJ1TdV1I642W1DwUk4WDNvQ5tzPosXKFXUsuC7NRl3g1
9ajaFZZOmbh5KxnjqQdJLJZK8thpXQejaCkwj9SHN+oUSOMFrUNKoWzZKUdLVGmk7QAM/Nr8Vaue
BkvyYMItRWwQdWq/FyT/RLfBFFDk1o3ZyTcCONnsdUwiBbg40bU84mjQ/UpumdWat8J5/6uKHpG7
S0n9rbxe92FNrd2pEbYgxGyrMV13imyl51OSnpZjWpAvUkr9bpx10UFIzXNofaFK6IOehBUVZDIM
OIVIGCB6CgMCljRWgqEePq2ndZNy2lVm0rsmK5XOYw3cKV6LYjx3FyQ9VnBIqOeJwvzq5sGc3aaz
kzhuNM4S4zLOj2gzAhEE/xBJNyNycXGSm33f7nDZp70/Z3Hy0MW9le3e1vl/VFE6i19E2ZQ/2/fl
o7eS0N+1pf/v6k4yG6dP6qXDU/Hj6V3ZafmBX2UnjbonqgZSV41ffi+6hb+qTqr9zUaqT0dYIQGS
6hM/869qqfKNkERwXEyrCnpC/vRbtfQb/5riK0VY5DK0eNU/4fawy3u/O6OSayK+QsorKyomtuNy
KYMGPEXHum7TCLNWTBIDtKzA2dXVIO4YoPRV45j4nU27vCzmyT6jzjE+y8gTWJQFmPDxJQMP1JqD
aPvxUR2D4XpSZfXGKLVq3Q3NtDOyLLmbJ+WGuitT9hACoYya8DLIuvlEbyE9RJM09i5cS4BdNX8v
CFHaaR27bKtvs1MtjmxMujiaXfJHtXANY7aT/Uo1ghXbuv4htcHZ4I7Gs+3HhWV8N3IKZ36oz6rp
ZabWnKtoL0+S2hCmSwcy35tkDGWuqM3WcscFaLnOKY+BKM4Yv8lNo1qMJT7eyroMrxXRXDmxCdGr
y1wrzGgH6Li7wwgNc78G0HWZE5+z4VSaszxA7liXgXKhwwPyWp2BrJyMameOsWS4adGSNFEDkSZs
IfTbStk3GBaw58cH9AnySYJFOper8WKwHhytu2hRQU3EWzIe1D9r7bsRScNlOAz7vrGfRTqdagU5
F/nJXMI07ttbAHcM7J1AP2fRbhPXkNh/SIHT72sxPJCtke+6qlfJZAD/S4XcFVpj+WpiPqtEVJyy
g91zq87tSL8enbpa6X23juqB9OsgCp+TxMj8qLJfDBXISWRY45Octz9wqqVeBdvmcTSax7h2doMq
7XMRkrweBtkVnSlo3vVY/ihk89osxE99Vm5JcrymSbTFqrhKhVg3gZ0yEfEnTPk6khaN/ZUe86vn
oBTrpLKrLTVSdSUk/cqs8huRK/Vpog5PhkbQrwuOse4n7mnX+QNBMRtWEZp6onUgR8cyvmkSkold
dP2hCYxBVlfBIOSf5cDzYmlNqSpJPYmkHdU1M61wwfBsDCn3477b1aQD3cEQnfajZXpkLQFaeeiz
zOx+SHF3LULLD4vH2oDk4LUozN0mnxCRTHajruoqsr1RorxFYQu+FAwNEdhLoUGhuxVM3b5wJLVz
R421yKlSJ82TJFvFRdOH5sqGGbgzIrhtrqiUiSYpqzgA4OSRManfQTlAGMbkjEcKhzWCvSle1tOW
c2ElteMOU7Md9OYeRvRKaPmVxko0D9XrhI1eDczXb9XqsgsBwBhjQz3BSZuTjmAuL9PjR5AYa5q+
GBZp/Lm4P/YNaeyrrupOiyaKthCiCM2ieGO38+Tlun2aIpB1m36o12Q3raMG9VieCnk/02n2UjUs
ffySzHu9JMOtmfkvfWbJRvbcBsDAea2kjQp5MTgt5BGXeJ6dSmhQ3bwQudcAgl7RVXH8CLAhaNDw
egGq7IppVG8k0ASXsuEEXoX+iUWcPa0dUuzZvLbdjywOQU6KnZT9RCCq3JA2U6/y2pTuClOntVOD
iq7q+6rQ1XUGUYu0AmWb5pbfmUR4DnjdPKSqBoapavR6Uwx+0LCthevLiqeVwVo0pHCy+NG3+hgQ
JVQMykZrdOtZARWy7pYwIGz36uM0OldhCpOEZFK2Dsk2KsZn9AaXJSsPF3UknAvqCmV73fQkmk15
2iOVh8Zq5EGy6XTC1prkJeDW+U1ugSEIjJeoT3dkeftZFN2FVfNCJFr6TCbYNhE0SMWgemPdeUGu
x6giUo/7fx7r3aFQjCtJIjVelnp6qnq3HYHKyoLPUQbqG6edy17Aawgo99MeFmshsi27HOOQQLO4
4HKEN5ZzfMjBWq5gHgVbSe+GVWlr+7CdQkCpw9YKFWurRzEOzhkajqo+Ouy+eeJIdW5awuP2Ta5E
6zxWMQaY4L17ZAK3JNjfJ7W+aeVI8zXzkSDW3B0UWy+2FbQfNlqppd9HzJ8XmlZpt9XQMarb4bMS
w96FDcCNm8Df1Kw8y5lALz0ODaiuvf6CboUtvAJIV20NaVc5LBA14OAnmtzL3ROKsPxEV7qWZos5
jFT9DOOlUKVC90lHG8gSiGHfuXBJap+KibWJlbg/lIhL7DO1LJXbLrXIutATSdrkMkGBxFEdcrSC
0bKG1y5GgRWZXSIwtXRy1sSHid0ggHxZCikRLjt3Bg2nyQ5EzkXroWBFLaVsN1yjkX327WTb9ESA
Ia+LtzPRX5sR3ft9FbJVyfMDKPGt6Ii8yrfsf7ItRYdiq80ZdZieIRC1S7/ry4FdmPkToXd9oo2w
jMIxg2rXgAtbx7Uube12SNalnAZri2tpnH4+EXmtXDTUT0IT/tNip+5H864dB2j3Y1xdzY0hEwH2
1BNWtA76ygIcPQXr0YKB1MptCwehGbaJ3gSrgCiIu1BOyyeJrcJNSMjyCrBsfoYOJLmT4iHaTWlB
UJgWh/shKaN9qjrSQcrEdCnFdvUYT2ZIZBdLEWbPiUCLVM+B/A6tedUKqTjNY7m4w0xQ/F/2zmS5
biNb169y48zhQKLH4E4A7I4UJVEULVETBKkGfZPoE09/Pkh2FbmlIktxpvagwlEylUSXuda//uYh
Fc56k+GhGenO0ke1FcOQrPASg1ZdRmQtxicalfXzP3XwoE5f/v//GBtJ9T/XwTfZ1667/3+vvjY1
RM0fE91//djfQ1j9D5i2WygpmjFka1u1+fcQ1vzD1KkLfQatkCSFy4Dvr3rYx/qSKauPiAtFyeaM
8Dd3wMExgdmrDzGVdsvE9vd3iuHzmZ7Fg2d46JjMh7ffbxsxPmIOdGqo6ai8E2ZL4l7BqFJBMbAX
0FM1P7ql/+gRwHU+mYmwFDNXRkoIyRj8mtuv8mipXohcSrmcOtvClhHCXaDbw+/FvyMU+L4IqhQ8
Danvz7nVHvE6A0OHk+u2894mymrXImF9YTz2i5smtgkVd40ulyHs0yuhPecwrYhd8z3qQLvUj7gw
zteLJeMXlALn9wxPUdTTBJjraMsQDG1zpkf3jA92TuO5OeWMg5pAS8oCMKuAXPXorf0vZuI/lkHk
AXsAsq55dkGDM/stUXSnLB7M92MK0Q/u3fDCfG/7Sx7PxLhflJ64FYOBcS3n0+rcX8dFzdbRJjzl
MM6DSffTOwOJc/xWJ2W28jeH8NuC8PghqhN2TOO5tYGPbp5B1E03uubRceIqHGBGE9/cebvnb92v
ropPG2kKIkCA2zOSKOmmM0WpeZwyqwgNW+KyMVtzYJE1Enkd1uD/l+Uc6+yFKHHSIT5cHPGSsvcE
slF6txgoputo7dlH5PXzy31vhc8eGhoF+m6TWwi96WxeShCug0l+fSzVXH9qpJ49tOOaYF9X4OkV
FpkgkK+ovOLt4kxOEhkgauRHLiNeK4mXrJAA7YmklLp079pKKCciQxB3w0Wl8VurL/jpch2yD30l
qz5oCX86jk2hT/cFzn/adbcYBmv3vRQvPLbzTxjeCTselbfDCIivmG3+8bsBvhoDPo/HVPX2gflW
hzGaR7QktmovTJx/fkEgpEM1YT9iUwJ7fLoSmamdXtKS1Mmg7zTs8cKRaL6vUFVBE4a1XX5zc9qu
jGV0PFY2xdz5W19KJbBZ7451RrEMr18dPG+Zj6UO1fH5l+PnzYmVMGcmcdrAHNk5exeXvM+xGpdH
ZJVrSHarBhchm8LfXmTbxjkBOTY4FM4e1Ejmksrj5mguLhWSSzgzoLLYP7/IL94GW3C/DIh4toN4
+ukzMkwYSKNbHaehaUN4nuTrJsmMd5UtX/De+OVKLAD0BLncOxe42xjkEX/WHHOvy17lTKv3TVO3
ZBel5g9L8f/6uOU9INwdIb1gngRt8ey9Y75lLCScHklDtwL6rSnM3HR84Uz/1eUYnoDrqn8XX2yv
yKMtlpwaqfducZxriLwz5PJDOgjOkXq03j7/iH7xsm3+K/TeMByh459dDuRphcFTedT8TB2a2cyY
plfuCy/bOe9lu2dUZLTKnBub7O7p5TikkFqgHsfG9e/ttlRXrQv/f64M511tTOqLaJf2BVLVL5dk
vkQVgYP4T0yxVE9sRmU5MTcyDXOIwXtk4tXR6VR9VGposX7VquaF66Te4kqe7usUpCYGCz7xxjZm
RE+v1HXHIbG68gCel3i7yZn1z32TOfAt+Njo9QtmSfkAYxs9QjvcmXqXP/jM1epAmSTMMM/SdQKZ
6/mNmotVBURPdBfOsk1bPC9HG8oWpAcE225+1zRB+6kUq7dLi95XYYG9IBSOFoHsdZ8a1mumMt34
Nt/SkfdEIRf9O/Sl6MYHqetuVK4dGeJ+bFQDrIhiSu/tXNT6O0LFoPIzSndI4IFyB+Ap8m+Z7cv+
IiZJnVkkYe7vcWJt2z2KBB1cq5iP+jpscAkSecZLo+7uesnNCF1RzRck+royEN5YJbu+IvNR+MWS
naYSr9+Gfv/OMRW5txV2Uqd6KeJv0rJ767AUg/pYgt2SyFcSfcavkydfmWPWoCajDnPdztxinySb
J0GGiO2V18D8DwyCb5BR1stI3Fq1SHn0Wwn+0eJ/3YVJ6pKPwufliTCRik1c5pOao4I5vg1a5ao8
zF0nM8LGs0muid3V+ggTBPSVoV/1Le1V8ZqhZFuGsTnENxJzdIbeWdzugQ4LYqrqRXyxkonmsuyd
6U5PRLvukMcuzHsHxOy1X6svmmpRXcRVnxP4mxLqHOh5KS8HJciNUXMDWyCW9eAcEwWqGxGOgIVm
rdlYU69lrd6NljPewSAZHrBPX3EIthKdONm1m97nym3eEd+95RvPC6jKUS5EOYHQzSKdApnZ3isG
oFl+JP6wuF6tpjGv1pR8JtLoRXPovIUB0opNzKFr5XsHo8/46CnOvFZCXNqjHYfv1JIWhRvngjsK
6lb1zhMCyyNzqM2LwSuKP5XtrZ9wQxZX3kLCDqX/UuyIoyzIu5CVrQIS0qr3iTOgcLZBQD5WymvG
CIUdoqNRDbQzrdtp1d7ImYvwQg79gwIEm6IlJcgmMnMnux/T3P4CvUAJ5A2JWkPMUNvqMq8KPvHK
7voYfHYpvwFnsa31JU6ypDtW6f26EORxmlo7zm5bredur/irQwcbMFeKrLLLb+y5ModQo6Ec6N5M
twlHtpQeDspc66GHBTdUAFtfrxKMq5OAqK7l1BJGskQjFkhLhIhFO1APJWQSTxiem26ViCgeXQcV
ziLhlibdoNa9Ry7Kp3QiCYRs51EdUvY0MuahcpaBV2a6uF5hzehR6jndB0fAqjo6S4MwRanS+5OI
MJjldarIMCHpfEx3zlT45B3qSxuZMjOKoElwx0XalBS435plddsS7VhhrSqQp0CWsxZmH2n1uVhU
dlNmq93v1MyHjiO5W5URHDfrW6maughWSGX8b4V3P7RJWzaRz7NIAgcwJIVrXrCVEDMXfyZHL3FC
fIUyKAZDU5b71ulRfpRGSQKn66QY8VrYCH/OPXNY9m3m4iHeKYPUqi5OOiLXUruc/1ym1sJgukVS
BHsFg/w8foV4nqRwhSEelC4hRHrlGP3w4wT+ZwYJ9sKh9Qz20lT3ZfZ0CLn9xF+SDfGHtbn9eaiJ
N3jFpDj9gbpYWE4yl8Qgh9MWwMCAm/m3UaXgjziE/S1rhH/bIIq/FRviDzoF8H5/s+9DpYyS9W/a
/18NNoqB/7I4cyGguvgROgLnZQSyyMieHr8OSbw9A0pS01LVPWCk3uPjpZOT8+iO/KKvf3rK/7UM
sk2DMt2n6z5bxsgQhSA334Y7ef9Kg+t46uZBRJOetHy3yr15fj2IMU/qCnZOgC4XLw2BD5VtkDP2
9MLiYoD1AtMykD6knIHjT60LBK+6wn0YH3ENVqqryzHBoLhqOVG8vk3lRQa9mUGYNQDRpmFNbN51
Z9WVd2GJxfL3SCtVQ2Krl1K3hYNfFyDx06DFGlVtls+DvVFq2Y4jzSLYMI4WlxwQEzVa2c1MhFpt
JOt1yERuYdxPrywYTpij62aB23I0z5fdRHzIZyHaaYrhjKFwGWA7M1qewkk3YdZEJRQczCcArpia
3nV1hfVzJDMd09sQTFnDj9lG1EKgE9RgtxOh4Wde5R8x804gL6ZFbcYfbTUP65+uFCWEmaUXpn5E
rsh/F3abRvOgW9Ix8TiYVteHkFiYDfkW08y8RydvQ4MQFuoxXVccNI1bLNtcDR5SAE/aLU7lSr0X
6R3EE2K9ltKdUfGTT7rYcIIzDM09BHJUL/iPjPAfC2l4cC+9Uuuu6Ub09KIaJ42guIILj4Mqa7rq
skKR/8GqSokdMWSKbEcqsGjghNqo3D/1iV71Jwb3yoAZ01VG803lQ0cWHe5AJ41zLwvkshpdpKSZ
wryEiemHtaw84z2WSfS+SZ3UjFKoYvIvTZKTpuDomqsfuOeagPxied2+jVs//TwXmL9+rRuKALiD
wyqgNub4+10OkKa1aKUTNi34T9bkPRSITQr2akyG9pZRKcbbRQ1xVIM+1Cz+q8yaXRSfcI/iy8Va
pupdu5Kcd+G4jGIJEdOnFk6zTKTGIH6px/FmK2edq7Ida/lO5aS/RIUG9/E1mQ+zedkI6sQQOxRt
wSqjMEjZXVeI1LsKLpCDeNSYJ/TAFeTPBpMP5IGXzpBI582SpC1cl76q2+aSoHufYInMtofhxNxT
70AIyqqxdmTHOoS9WahZK/IucqOFdVWS8Nnsk27p1zt/MiFuB11hQUwlVo+De+g8ixyLisf2FlGt
4b/uyL+CTtl4RXWjZWY2vraR/4j3VgeNCfDKq7WTFq+0jHgLBbYDyS/FzyrZ1RO1QYPHS1zWr3EY
r7IrYg8Sh5u+TfklQ49EXk2JNY9FWHaQ2rrQnTMdaxOPhKATRZTpXOQOI9PXnP4paUVu64ho7sdp
ZHKL9HcrFqWcc3HIuj5zj61one6OSr5n8j/pMUkUq48hyg31rMWIU9dkk49BOpbFp8bOq+FSm4rC
uyXqmUg4qktSLOJoNHU82wPlkH03humI48L6bp4Y2K+MMkcqq+nGItuua29wpSJR4zV7FgVLyAiR
dN/rWPOpzS9l66rOe1jxFrXXU23Ag3s/tg3dx41sFgsFc2aaS0QLBAUbPTFZojvpkAffUg13st+5
ZFBuNP58IuYQn97UCSfRzmYVNJu11hvIKhkNl+Ll89HhohXvMRHTE2jhmtkm+7WTcXdwcWvT3/iY
keYXq1Zr2g7/Ni+OOqQC2hEDfmTVXa5lirujj7Av2DjErVZo0obVnLllMHqM9C6Koe0u60THO76w
eBxQW2ltaCgsQ3mRimG7peFK8ACBTI2Jn6IfmN1GXQzWhqYxv0sIj+78S8a1E8xWv/a6mbjgqYpT
DRV4CczwQr/6tPnnVMF8COQYByKcOBzvJ0GQkY0DWhpSDbCr6HZVNTKnKJ01+/D8+fXLdTw6Yoez
EtHcBnc8gjM493UyNUhzaIoWQXtbttNNjjL5t47lvw5JVEcmtQnI8U+emjnh8LiaQyglqcA5kVID
RZ8Qks7uXlmpNRn75y9rO3T/3exvtw+sCRocUj9CmbbYsyeXFTcuUUaOwe1b0QyvoDMQ62BbIxcV
PY1nouNTpvT7Im5f8iR8ChB9X5qagF1kIzmgkz2DxxtdTQ7xffR3dlzu4CyX+0E2RAFDm4+ev8pf
LYUJG8MlDz9gMt6eXiWHtV1NNkutReO8mUWRvsJnnt4l6V/AbH6+n9vFGMzekP5iT3H2moy0M9jI
od7ecpkw611oNTHssj9a1gD00dAu10QzHSdamB+P8p9y/3+YjD563j8FBb5vkubJiHX7z3/U+uIP
F+9zIE6ofJvL/GZ689eEVf9DAO7TsfOPhxgLg/bH1T7193fH9u2l4QP5V7Xv/CF4vA6TUWp0uMf0
FWfF/XPFPijykw8Qe3uGDfz94Ja0Ivx9Z5OoVifVzM2/uRl+PIeauJdXBGNa6orgOgf/UgKD1nsi
q9VrcwtLe5X2C26Kc+an5KOJ6pubGsRXQGGIkQIt8Z85fjCf0rlob5sM59ydYYxmwjRVwuBKE92o
dw4S7/uGbGgzIHzX4UQwUkpuX5BvE6D4Gd+0VM+g9iT8EENEFHUXEJbavDVLGLxHg9jydqc0ad7h
Hm+pz3WsOvEB4jIZKV0/+ekhIcR6uXK8IjtB+6/0iLPbkbc17hU+SRaJcG5NjVDAXSs0b2+pYpbR
RAbxsptQncg8rJtWmDt3bpVPxnmqjSdHISM6QOFqxH7BKT5/15NGaIVDglUDzhuW80pPkuqKDL0C
apzbDFSxk0IeCrWye9DyZZWEeg3UBUnRFG8a2zIPM1Ki7O0krDxFAhKLrtxt7u7Vup8J/CJbZexh
rdkERnYhCTOTH4FMZOjTZGHHr1TWYomBkf74vhQ26hTfqD1/v4KuY9NgEFLRf4FeiMRAaE57a/eL
/TqrScZAmZBm9AKUpcl4vXVqX3yQNxj/1lx/Y5tILqfKXWj7OmveyaEl00QSHtjs20nY0Muq5IsV
x2g4HNfut9B0S88CvSqFt2d0BHN7rvPuxoMpYh+YKsAB7GBgmpQi0NRDzfDX9OTH9kr0Yp6T3LVW
AGoJSgMoczq1a2gDUX0b4z4hsK8YeAs6VcaU37Y2QbzMffCjhqD3L/3k9elhRk1NcgyzdYv+LQXX
WPUenK+XvX+b46YUTIjxSKzKK7Wi8EpmEM1Wxh97zlBEPWVu3cMXvsz8pW4PAv4vkTvxWNzIqeHC
CNEGj5yhxxCCa7vla9/W9A+GB/P6siinHsiG5moJGLO7t445kuaIuzgxRvFABx2aXVJ9caTTT5Gx
YpMYUWIvmKB4XVLuBqd1Xq+ZzL6umZeDreEEcU1flJHR16/NQ+kl82WSpn6xi4G4q8is7AFgSZb1
x8U2hoc8oUwK4QO6X40J4eNJQT9/SPw8fQtvpyK8xZ1zuPeFOW7JMppmBFPrkPbuTpSYQd5amRkU
qZOcpiIhwYhuOM8v5wwgGFpTt2qkgNaIB2rbwudlgbEZ5eYwn/LVmPYlZv2w3vU0HfA1XhbgTHQA
YWsOuhYMY7/BpINTfiI+qLgjQaEZSLsvEFmYlGoPpTIrC98HD2Bax9EkUC5puUcPeUC18xOMH0IP
Ihrtk8j5VQfNcG7MHNYQXqnt8NCh8pA715qwplt9SlB/mVKif8gVsw/erHdGqHxd9GEcYyOPmmTQ
bgdyHbRwnrL4a8nQSO5RLSTdqxXLtDKohTm0AUV1dY1vd3pllS2eETnxMl8XQvNuUzK/tKDlve8C
BtsVacK9PwZ9q5zDmhuA5RPT1PtxTOUn3phF3+lU/c2xZkehSk3i9sLtKwAPE9uxW+KvsFFZG29x
QsuuHeK7RK1dWlNsf52/gy6EIjuvGjGixSCQrSXdqU/rZIfsquuPLo42Dalo0zSyoXbWofbTcors
uLAPBJH72tFpNkXE92PtnxOeE556+z8Deu+RvPRngN72E38d8uKPrVrGVmzzdabMY5D245DfnCzE
5v3GZEl3TZfD9y88z+SPtnMdZhVie922+Jm/8DxEChBDKBX4UQ76zf/iN0747fz+d4GNwsQ0PReD
MJ2x+0b1Oqtycyi9i66I9aLaqD6V+ZxerFYGazcep5tZK0tEgevy1oXOcynwTj88uk+/gPmeVr7b
8ltZgdQPyBQGin1W34MNqNpO6UOtJtXfNvU6PqBvWm78jpjW31wKiTLFFvPrrZsgdOFpkV1psbX0
m94Wv73y/TLkTtiUI9mgovRfuKqfbqrFGFa3za19obk7r7JNrLPRFqJY0G1CBgehcbwUPtbqJD3a
DWewKN87gBFiD8Tuf+2RXZin56/2zFF9kw5hhcI7JyxM76FxnF1un40Juxx0bxzp8uY4+5B9Qrsu
Rzvy1gy/fyKE9ZveVeWdnViGHjBZaP/EsYxiB9SOdHOzJoveshmxObOESU5mW/uSqzAfxdPXD/8U
3mQT9psNxeTcuDZTHsNVh3lH7a79FcGf04UGoeYFOpXx02tGB8VCAv0HgDLY+tNnL8fNAB8r86DQ
6iwOHA/vuMCc1oZb0hn6nbsk2Ztq1BAvgN3O62HYNtpuGpxvcxV36bU09PRt5o49Flmc+xr6inVk
bLMK/yZB2D6HSexRS03tQBSfD9gEEjKYxLqaMJoHf7LVXqXmRG4oh+rn55/1GVZuAO7jdmGTPrEB
hVgqPr06eJiV4ksj5pqwyr1T6N4eWQ5ZpKqaMTlI5xcIDWdOIO62IHRIZE2bUyfEuLMFqR/G2WvW
KhCpfkAJV1DdONEUk3gQF5+8uLthrEs53Ad+Y93NukNiXhzVHhJ1pwZuISO2R3P3/F1gR3zyKn3/
paCMbDbm8FPcs2fsUnZRAKoqSDs7u2nZznZVrL6ufeGBlJKci2/b75k7cyPgRW2QC7eAPZx64emd
XycUAYkF8OVzlJ9SQy/2ddlPLwQDnH8k2ypALSwE84HJxNkq2PqiIyA7BA1Ii4gc/mEYw2574f79
ahWOAohXLkxXOKJPr0UtlhNP9bbKVCYnYQ/ocn3q2eef0i9W4aDzNmYo6jUOvaerSJ90hoXsx4CU
13sEP/MnITvrywuL/PTBGy4UV3dL44AXA4S0/RqP4LBFOD1eF/bnzh/Z8fV0tslmxGmk/YqHK9h0
qycferj0+jGxLI0RSbGiwoTkwCBZzm05vwa2a4zXUPchE4x64TavvxfXx97JVRIupJrK04Di3Avz
pWOabiw9vRcWu6V9XeFTUl4iqfXMV4mR8LPWiE7/Io1tMlFNpYs1nPo43+wX87qIUBxQW7ppbRF5
DakhWEuiERljp2QoQznxD7LOSBCfeCBExFc2XIwuyZeHwRZFHnXDTDrRWnWYwUrM1JM37ZSY+GN2
S4lrv7kJ2xpX61+VaHHWd6NJRPRt3KSJcZjGbsC83RfdZ3/RtGTfddXqhTqmbNXRzUoToBWjkimC
gzpbgXRxW4iGxmi1qJt6wuU3KkxyUNbafdBbbcLaGJOGYV/Frf2mll2h78CfvfEiXttpxbmCWNBo
KPtYXVltL9NoNpZGRXZmQfmzABbfe846Ihy0U1/sNQX5PBCWiudQ5oYnD8Yw1m6EvswakdlLjTNc
9ISVzDjzJmE/CfNIUa93RFKXjXnyhMX9KXqwb69wNX6Guc+nRlUN3T26mjhoC1uTe/yi6Z6SdruD
dlmVw045SJSGZeHEY3Jhv1ZGhltAwi3d2qLBI5cbL0nm9Pk63S2qLb52szmBlyd5gaSb3/62mzpe
ArDpdwLGiUYIF2J+DBiEU+26YqqWgwEpS+1oe9cPhZEp/Wpp8nTYiaXW/b2vlnqvLIwtT0bPJnxh
IKqfA68zi/KtNvWy2wvmNVlk55vnyiBG7aPAilLttFZWEgi4q+48c6oe4iydyoDCNMuuiAtmHgJ9
Dx4OOzduBZPbKXriRa+/ai1E992wZGS7Jx0if2TVuRFBP5JfJlOOSCuNbDpmoihVxBAIS9QZkdkJ
94Y650nY+Jbycimxiy1N0Pl69GzhhA5aUl5U3UAxCbM1xD3NfADF9bRdOgxYWyyVliJcdBdRXrai
mObAzef8YtYQR0nFMUbCdiLwfkAAhvTflQOmK43WsBHWPYd2Bk58r1wJ7O9IcKAd41rjwVuwhg17
vWmWoKvQ9EUM/YbXFUYj7qk1cW25yGOpprd26dt8OnBOjNAoDKK5EwlBBxlZKdDMTr4LC0ylTrZL
auwhQpvEMzAU7LaG18gGrOVQq3F1345Tb9w5mmzbt0yPk/hWDEzWLuSI2nPV5WQHiDkzGVb9VKeM
SRb0rmhosCFM0Ovc5ehYN9OBBZMeOD9i2vd+X39SfjZfm2mZGgkJUq437AjXtgeQh9jO91Y/OM6u
nVrhIGRV6CjJD7G6MCvWoTwY+MNi2pQIwN5Ox2L66NUjGj2K0/RGg1XVhq6LLUOIHcdCYcRW6oee
l6KJbMYEQ59l9d1xZ9adxyypZ9JjEKNah+s41ZhClGkDmbFJSwzIKmt9a3ikQGPnJq0veo4fwMGC
7pLu9dVIPiyeJK6ZylJ+yczBRYFlZs3OxCHjchkXfzOS8nstrHOvvYSB47znV4qv4rz3ULM1tREz
Iyx7M1pKyGZZ2aGT0vMOx8aJ/viGaEjrpHmdP0eOXlpXiBRrRJMkt86BA6EmibIyh/+iZy15BGnZ
dFcORY6LDNnszJOht/EN/iJc8VSZCYjXKF5ryB3lCdcrNYcMmxF1GZY/YvJU+iu8H7udJY6rCPxP
TBxR+xF44GPz4IBGBZXTy/vO9tSlXgmAFqspXBHi11ti21L5DaHqTXdgoCGsoKxTU+4z3+vHkIFg
RaokLqwDxeWbFZMhmnrN7meMjTjugsSwq4h5oLjA9qMyXzm+pl3WEkdcboTfXhM7sg2Q6w4IL6nm
uQxXqFP4X+bEC0W5lw9QenDH/MYX0X9UJAPdN22jdaRdSsRybsWMD8HYMIDwpETUBS5efVMwL4kq
QHs0WsXWSSCL6X419qix0W/7cOqNME3B2/aADgPpz33KPEFLKu2tmrQG261Z0/SQeRGSx3qGVYkt
QyYCbU29Edli1em7OW9nYzeYZvIx58yqL6yEAK3QJp2YiXfjaG+SGG+bCD1pc4PzFFOhXGQpL045
Zu+LYfFu/aWNv1UjCODmZm3or+i0Fi8wC5XVhzVtk2+9N6XWyS7M6k88dWmDjKS3xyhdtpbHyWLT
DaSWeB66864D5Y4hn/BpQ7nC2OYteBwKzTKeDGSPKRnnbCjeHdPV9trWyvq2KTCbRjqbom5APdXK
0G5qfQNeHKV2aEtM79pt83I5inGxioOaFfy17YaAn7vNfJH20p9goXWMo21bzp+rCW1ugMRGFhyq
WlvxDCQ+Uy0GT4zlsaqOnWELnZsq0paZRLKZYMuma0e0vgWn18jrSz665jJGHozts/Kz7alOcBle
I66ss8jxiwVznDHrSDNGuqcBYrd4ZL8FiKuXGw0EuuxC5kmDe9Hw/+HHQlYVRL68dhVfmVE6Cb4y
i7uM3kluGSplhKwoZq9VvfltTC1s6xeZeHW164vMwRbre733D/AE8AS28AzwdF+v9/U58sSP/ECe
IIwBekDOhqLtoyyz6Rx/IE+G/4dJhgeyLLolNjqfkdTffhYby4w+aoOsMA5mCLWFvPyLTMbIyiEb
AE6WQVPHX/I76NPTbsDb5qtbAjCBTKBA6AHPeg4QfyMZtBLbLTQewLrExyJrpad6AZB52v9v67hi
a/yJxrEQcf2UXeQ7SlbxmCPFZwIT5OY8frbWtflAAMJLw9yfr8lF3rj1bOwf9MhnHU5hUIPJZoY3
pQx3V7f4h63xWP6WNufHFQHZ0fFvvH9f8PweNzhpb/oVU0OuiErn2u5ljdW8kaVvCo99Dm4a/cOj
N+tFqI4VN8CRF2Z7WSzxk8llYVikrXdANSiDQfTLLFtguubW5m+QLMf/22JnN1Hqap2V2ReBFJ5a
DiXFwm2RmCjTqF/lCySDn57Yd6kdBA1ML7932Wf3ctjs+umpArOV2nVO5RAls929sMpP7yCrmAjZ
0L87Jkjn9uePWlKByB2zempoD0fIy4Ia6NBtmVA9ZMTw+bv3qwsCl0GkQ5YgsSLnS9G3jZDusfPA
seRkczEhH/RLXqG/WoU2XmezwCobIO/pBZXViMWZwuSiay1xKEbmgIKK9AXs7rtM6t8I9ff3zrDR
dwKpbsPy75Y4j+6bodFD6HpRBkWSem0EnYe+mpvYpsOBTph5orti4nHVTra8TzotV68KuG7isGDl
geCBvrh7byx87SEJZLLeEwKCoUdG9scV3vzeFAgiQgT9nJckIa6jjn1wsMzHDUo2WyKeqzfEsc8i
+Tb3+BlEg7k2DCGn3L8nhgUPvLU2s5Xqr+rf+bku5SnLSISI6rFx7xLG63+Z3f9HCi7b7yOk68cd
2di+PGDwc9/ZkLBHd4TdgBAczaIbUwWVig3pLfDdprxuuqF450wuoohhFPt+0W2MUrXM/y2B1vdf
AEIT0LIOXLS9YE9/gaGfHE8AqUA31bzAmOmMdROK4vNv8S8+GILGN/4PKCOzkLMtDmqdNrlYdQWj
JK3DmAz7ktHhFFEKOZ+fX+opgvr9gsiAZ9jCZaF3tM62m9yxh8xG9oG5SVd/cZeJWXNtm5ijYe6d
3dR2bNi/BYT9teQmcwSxZQhjn91DrV2yJsOmLkBcziVC5dzDplUvHBPn36iBpBJEGPrGJqT7SRaW
0bhlpoi3b1QTRTTaWU8v7M6TFz1/B39eyOMRMcHhQAINPeefdQWAW6qhO4BLkV6I1RaQifvl5vdX
+VEwkBXKq7c9x0dvPnJeRBQaugqPWJVgHNs8Mj2G9L+9igHlhgfDKiZv4NNVqlnAcjBgmqHQqC6b
xgGQm0rt7fOrbA/48b7GcA8jsU3CZm9RXedDotzPRplkoJN+v7bXmaiwrcTe9YuovhhbY1Wnxu75
FdGDnq/JEeSh34TywIrY+zy9snoh7nmmM4XB3oGd9XoNe4bsFG3cea3I6pM3+s4HCyZ5DJQvK4CQ
740cILg8IEkZrQDFjFEeU44vEtjB2ryIUBBPgw0iR/JGQHS9XT/nA+DRWKmH3sd6PRSVgSdQ0XTF
t1XOpRVNztAZkdfAydw75povgW8OeMI6ep2UFzgqQkA1W0ingTCJACPuxIBmUK51G2L6SoiQMs35
xvYX6xOhjU6yH1Vq4ImbxPA5Ft+cj51RO2bQDB3gEdTouEOpKvuvCvLqGmoz7rphPM9NF6jWNcvQ
F9Nmj8KhqYcL/vqQFeIy/VhigIKuzIfvDwQg2wbvW9GNu95LqwXsQMDmhCKNEQwTS0HIJ1M3Pyxr
zrFPJSg0KqTJg2MHImxLmAlpuh+zuNOvvNUiKqKFqHTr65BbkSzOVkKj1tAHNmEnagj/uFQR/HWh
+/BmNhlU437A93NzPIoX9lzsULM2RJdlt4cUCKAJknKZwU2qvgo3v+wsdFDdxWXQo3LtI2P0PC2K
204nGcmfFpfASxNbWp+Mo88mL0EZad7kPICFpvOfWlPF924zgRbBqtXywATNeOeTUv0Ft213CXAt
le+nMbe0hxZ53HuLkiQLh57gvWPjiPkm8ewpwclwbqoAElO1YgXmS+1WejXEfk/LxMfB6dNPyPT0
Jmx9o72TCfM5/G0Gl6CYHHvkAhZ80aahrN0eQalRzVYoxZJ4eycHEktDQ47SvIBMNYGFjdr0aagn
vf3kFhVmeNpkxek+L2kNDuPammqvOSU8S9lPpoaxcQKMV/VrrAINvNE4WKkE4vLh8X/SAJbHoHbA
dyFpJbznfmGa70odchQglSOHL1amGeoSsaWpnTxbIsOSeplscja4uPtCFutb7rvIPxgccvrnDqek
4VbhyYhVAMBEHgKjE7qnYuV+hNCCESosp/ymQkdoYpTVcmNrv5TTqcIIE8O8akr0va3PhRlKVSC5
yfusdb85lb45T/WmlX9m/LBoryEm5S4CChC2C2gwQ/5KjmMiQisl0O4BkLHKiYvqyJTzgwlPzqPN
F99+kXqbQQRI5s6JwDMXHFPxzGuvFbNjTFmZ3GTB7CgswSY7BTQpROkg9RitLdpKjlYfSVXJWyzF
LRnZZVvVl7BuPEB2f3WTnW1mlhd0U0IN3GCjXF0xwjH6qzTLiqreQVmdE+vQm9Xs2FFPQ4uFUZPB
sSJWaSoXgHJocXXEnS6KC9/yqzxKaPV6vIXX5pOaEuN/2TuTJUmRNFu/ypXekwLKvAXDsMHNfB43
SHh4BPM8KTz9/Yi61bcysiVLat/bzIy0MAwU1fOf851jmaFB3LHkJP1eTJ2WULSeNCaJOSeLzO4d
7+s4DD+6dOQgQ4jVzMzaDqTlxk5+SLoqXfOXzMk1BjyzTG+nqchqT2syY61Vz9aI1rvBuubtDIpe
dEQMzgBi8bpTj1x8A1SYOaRyulEGTSPcJzem79qL01Fus9ihfZEO4GXWXhkThaz1otrXczFRZ2ZY
W2/rZuf3DY4JQE9/4eaMX+g59xeGrieeSLEnswxxUAbX7HbjL6DdvOJ+8/WpHfszsUpEsYpdKt45
OcXRxYjZpwZNni6m3+CgJP64li3E9SlTjYO0YH0E6tRnV5L9vLJNfTbnIKNbhCS809sVkrKD5iRm
3b0rjBjZsx00/vY0Y7FmNz0Q10GazvygUqvKk1lHrQwtM9oqsoQxsE43eJ18q2nUe6oj1+jUVHNE
9FBt4rvMKspbTuRKxW46Sh/5f4DunUepMinqIAmeayZonCqWvo482C+z48+Zk2jHtVcZjmDYdB65
UqL0dGUu3+oltiNfq63ix9C2JKSqWaCTF2vkMrZ3qio96bUTfSqOvVC0xUmCOlACPDCfJ6X5VMS4
lbQyTXnSQYSMe5lOrXocNOKgXsRs+aLMUSXCgdzlxGnEibaHpXSLvc2q8jLYg9rskKTFk2TAUO0a
bcLi1rUxR4m+BOURrMtqfWt4dZKbVUWq+oki6o+yBoCF3VJrj26b1hACe05CRBtGVmtb09YXZUsE
7sUA8dZPrWE+83CYrZepVXMxMsY65HzVUQ1WwLumn6gtyMS6gbjsy67s+ZKDGT+PWc/Mp8TF0fqq
rI3kR4qXrnvmr2nWx64EMssNpGTm25osVnMeStUez3DFqTUDK9xS4kWaGI71liL5MPhj446xgt0c
NSjHsd91zjrvXGuEqDklNAj4WauK+BGh00wCqkCcyrc7Qb0TfvpcvfS5wswvnSzdIQXOQIsbNBf1
ySmq2vbVhnFTUItWGUMXRUXdr0karceFoPJ0U+WkO84OCw88MmEsWVBjvAMkKvApq14+0SB/LEmi
63t8fEv6MhJPgz6KAAqPjlBPdG1KOVQA9vKqU2/c3m5x6uLu6517M26b7jNKaqv7OWfRiGtBz82S
SXHSSq9mYQbn1mtbkDlvQNgprC3aAe0qee7yOGr5Va2ZesHeieoAgC8QCxN7ZuGn9PewpM7JMnj0
Uo7kmQ2rLDwl7cz+lGHio1ttEC5S/5gSlGOuUfFCZe+kP6WqPm5lahUu6Krg7H+oANFiLlKmlY4q
uI/imM2qw9WFQTft2mSeQ6fWWUPTltNgUFF45+w4JBOeKFCAp5Pp4sH2UsmmbEkUc/UTSmHpdEH/
u3apGWUBmrLsGAHx3grHvM5SZt02QTmWWQf3ZRI/23jCuCdZKaIzSZiO0pcINJynqJipQc73LnYP
SzBcQyjCJqsBr9kB08meE1WD0LfqvdmDic3LNGiWcbu+Rau8lCWoZoLZBUkTGKbKuufdQHCyAMoa
Gt3Q3uixEiEYJsuEF3aWWwsXg+6XsZ+U275tHWsn3M6i5oLiXc9smQbjprUiNZgiEWEBgjgwyJ8a
0A4A/ao1PclESiVUweMXYEWdZfGm2OwAs7L1e9UZtX1PTbWpbvJmZJVf1Yr5IEwWuZz0mVoGfENK
HtbWXI+E5dKq9/Hvkws1i8Sc/bHZvMZdQXkeNlHcYL1M1bdstBVo9LxK2X/KTpR7pRoZNURRrRPu
ombnGBs6huW+o4+M4lebQz1pcRzzPfx80xt6vIVeTc8CH1Qn5lNhZfWnYUdzFrYxaaiwY0VV6a1c
B8NzTMWyA6q1JEMIyiLZQsVTb1/NKuMdqOWyCPQxzQmxFqI9ralMgErqtfZkwZaJsa7l1bdpsCuu
zyDdXy9icPk5jnvB9wGJ5HUdGTePMwHQU9QY/WtsO5y7VVpQfaolpaYTXaubNyDvBEAtOkIRD6sc
rkbqdETfNQtmPSeMhFcRx/8c+dR2+vtR5ybfiWmEg+VUiZbt6AB1GSlzT8L0t3rjpQFVQTzTyorz
xNnG2Zt9Q7R/MCZZUSKQLvd/f5T6xRX70+mNg6HA+65uXGfs37+dEVWTzam2DqWnDGx6TgYPBx2M
QxQtN3XcRdY+TQbFDZcmMtadnc4tjY/QRu5WbZDs5XMsMPuFSrVll1TFiiVZltTZGVYz1HcFTrbq
wZh6Jjp4r03wBbGSiWM8ZeJ9oHFxClbJanjPUTtOfWj4Kabp2rLeST8m9hN9lvrRHCrL3jljE78Y
IpMv2UpL3i3Nk5oaEkKIrVCJCAl6CEkWudFuHqf3v79Gv4sqxNCEY2F9hfWH+e53l1jSgseIK7gr
TqUR5rPW6EBPH6wEs8zU5wLy6dPff+DvgtGvD3QIqFMhDax7m3b8qzowLZmt5gvDMHw9xfdV6RiU
Iv+RiVsH7d9oBP/DZ2HFwvZFJJoPNH4Tp3JLB3VtwEA1O9UI2rZy9sW6xsfVor/g77/WXw/txJAd
vhwmTuRW8ZtS5FbR1uRO2CFymjc3zZfL4qTdv7l2f/0QSxXGrznRNvWxt3//L8oK0RUIuxOUizIZ
s59lJpK7rmzm43/6VXhYIG6p2zNj2b/rN6XTbX3sU+MlbjEdtJRYikbAPvz7T/nN+4oQJbb/P5KK
jckMMtJvNwKG6px2YwgX249Ug8OxVckWUbNq3yKqSCPCuFRsyoh22KD7JfiEx4yz3ErDh4ZxXiyL
IW54NZEdX0ZtsY+JhsvTx00g3d3f/2X/pwuPT81BBGSmhj38zxdedxsF4uB24e3hQSdydOyV2v43
45T/8UME4AaEVKT03+lQGr2ZYmgW5MyecwgbW2iCu6VpnH/X6/eXxwJkAy82Pshi4kao7c/fJq/s
qe3Ih3uKNQx7ZU6G3EtbR6FIfm7/HQvqrx/GdHObtW0ziI1G+ucPgxyIcmWunYeC1AVrgXmmGJ2X
TtTqv/mR/qLVsYAZGzxDxV2ronj/+ZOE0dkpM6nR4+4dPWOp5yOvs+w2Ter4ghXB9ajAVf/T535b
NXG1IrNvM5zfTcsxJgABaoMPLZtoZ6RlvRcGt/Ov++9/Z+f/hUD8L4/iX2KZ3tjlafXt/+y/9X+O
Z25/7B/zc/GHwfAb/CFtextcZWOy/r94pvkHdx52CsCwv15v23TinywW8w9ApIzP2f6xAPEq+u/x
uQvahRuJuAWSL+2m9n+EYiELsll///82hOAGXX08AVt/LsIu5RN/vjGLnE3V2AqYBYyktGFqV2yq
rv5jUEAJwP6CyL9W4Kwr1wrpDRTvVZzt2ykBRmepvmA5Ex7YxSCJhoB4frSbMeJ5roNVUmtc+0zr
Oy1xRR50lHHtLaxoh4ZtG6z8mGodhMzd0GcM1oznrhtOy0wdUiGSNCgcuz2MdFGc6z57TJQ1nGU/
Nbsojm7TWhJYdK292vVeR5YP379oAwdl9taZjJGKc4UyNiUtKn7D4aHD3LdrluieYeNrVE2gtTG0
tva+BDC7t4C2v7q06viaXd0sWmLtynwl1Els/A27URI2CNfIhBDV116XWKexM0Vq/1xOmXk7D0I/
Frq6AZPKn2Vhu0HUzv2divD3k9HZB67LgmieVuz6Os+OgpK8oORDb2l3N86VM+f3RFy0Y4mPzMfB
Nj2ndlnP3hhJ7UQRoop8DHz1wcAL5bexed8AX1ka6wNNS/siLWvj5MtkOe8IoKr3mD4nysR7I7px
hGw0PtVYLxT06RfMDVUdzKBG9jHVnz/bRKOLI8HnE5gDlXae25Txe+30+AR1Kfq7OBf2a9FGOtSK
lL1n3RblVeepoEaibGjIiNkn9qg37V2/yuqSdvZPl8oOA2Ravk6BGObluGCqCOUCy5Ks48DhJbRi
O551P6scy+e8lVKRV80WZTiZNu1mBJE3kRmO/Oz7ONopfaveNiV4fX+Y6HR/atVYvU6dfU8NkkEf
ucax0CpAuSPBWjUFbVLh2rWU86Qs6tTeUfnV0TF/ktiMbieXXyPJ0yYAmbPeRl1zxZzPFo8Asbyi
FpEaBhJ2WmP7BYiMyE+pMKqw1ozDVNPc5qD10pEoPsoi2dXYHf1BwmJII0FjZV25WEOAJ6hm2K6m
vouEfXTcaL1dOoZayyrwf25ZvXuaJReq96orjZA3Rq7eUG5IfnXawINvdptd4rUMYic9czJ0dtTA
BjEFVeMvlCVyIVo7+FYKYrPGaxzbX4ksdNuJ6WLTTKRPdliU1D7m0IDK/ol6JcBiogilKqDBTPJK
WsUfrOOgP0z1Y2t2YTMtfiy+044UyGXheqpvnFD6hzEfb6MNC2S0IcvRuO90ACSROBed4akL6Au9
2smaeGpDbLHJRABUewrc1TkAJ4pAr6b+2rX8qop7dkgUH/mpACLKc0G3AvYDHOS5qfngkTV/tvQj
p6D+NFHZdGcmfG6ScR5UytgOWmoIHnlsbrTsbomp/FU/UqAniUqggeMPO1ofW9uRdLPnrtVxGbJb
MrQQo22fANqZIecuSX8arCqYhJNjr6fyee6wawLs8cqsDY3aNnybMU+U2M92EaV+3pcm61z/ETFJ
v0myZfJlnv4ElHZXZE2/lTk6/qi2b007f9G5gj7E03gUxnim8XE3yuJatT0krzTUFLkeBl37XKpc
xhcURX03p7D5lqyKmLvngJtypcYLA4fTn902tFV2ujhhmyuOAr/O6jQ+0saFIJU1kbLLpjxhckCT
jlcWWRc/k4PWkfxoGWgB4CT5TlEpcekL0kUIdYr6iQGfJS5x8vtyxa5L3WUTTSuyjsHszR6VB1zy
/RcboQcQKtFDV0YpAAmhXLNkqvUgKtyJE7PqThczotCT0UN3mBu6TT17LI5x3GgvuIxITlNE9qbU
1eSz64kChWrJB0K/5Nhybf2Wdyg60P73cSQGivQEM52GBlantjISwQacOPURyAyKbuq8FYpDUUpB
u9nsYtctJvWmS7P0lOiYcJ0Y5ydH0+aGQnfHIz8Locnxe5pitGK+Y+6xw76CLI6P+aaNquyWIkfW
/uTZXngyanV4bdkSGfk35hy+mcSPdrqAJavVH04K0tGKTlVfQ7fOQ21IeavoljzHEyU5St5+h6Jw
cfLxeylTMsC9UTOdzO87TfveKpSILvHIy0dLDyUkWn+2RdBYRNk74kUR0y8YSUYTOHYmA2iJKYJR
ZeDGoBy20GmB0EdM4gkYL9wnzfcI2iSdZdVJqm72Nc2FE+IK/XK7+jRTt7K349wvTcOHwDf66HtB
FpXXpUxv2w15kHXEN7CLB7nNxLJtdg2znsrARfyyru89yL42h0/G1aaFwttuut6uX91pvgFnBIDQ
yIJhlAdTeU+VKtRzGwVSrK+2k4eZ8m4RFh7b+WIb8okO3I6pUFvtuEs8kOdebdrhqFb3XTHtjVoe
19jiccC0zrHpDiTTLbvhc0qwAwtY9WnbuBmYGlzEqh7Hnq4MijgWXDZuazxHbfJGKOBEIvmUcxPX
RMPjITtXlouiDNRMJ5hB0u5qlc3RADJZ2pfVHl+xt52Eoj8ptLDD6VKutlv9WKfHtreTvTbhbJgb
RNVpMX5akRnomRlG4psxUgmageGCuuBH0nw0dPNt6X+WdnGYyvgCz4mBbcVKrGbXutAOTUTVFFCx
u4wRtxiTOzxwlAcnOI3MZQMREIwHYrTHGn9J9PMMjCwoi+9QxY9xYwaip2C2aUBqaiuXfN678gO6
q6/zs1P2ZurUDWoXN5rCtlQYFqr9scAor5C2ooBxo5J6Sf+ayPisL68LTb1AFPZSLj4QjQKdf25O
KkEZj8HDw0T/zbTKe4YL+PDdKhgj94uHdocnMIyKHpyGHVHj1eoAPWfli9nLMXHdPRfM59bwlyI5
1nT/OqsT0lsbZJOyU60nU+m+dcT59IxIPctGrKYtD2B3jVSM9tXwIJjgb5PySmmPDFt9u3T9iEGf
1uopDZxQ47L8ss2MSC+V73n/wymsq6z6N6Ete+JPByM392azUomLKR2Rfwdlax6yI7hRKmVXlZl1
0rlhV+j8vJTruPm4w5TDUmXcIMDc0HRDlEuL70d7fIajrOzK+X0tx10JGu1A0MU+y17J+KLuchrK
L37KYy64JjXu47G8bNI5faq7KTdO1kYjdScgs61KvIDGdmuim9ke5wwR1ISe3JLtSSHsJuIhbiLJ
L9E/tGw0pmG6UxJei5IG4WQ+disCs6syXZ/7UJPmzppHb9b7RwmJhxadGYndKZtdX7XjzsDmw+zA
eGOIUT1NlUGHp9m7Z1fh9rMmFZqRVMynRU/ftPrJXeV1aPRH8is7E7TSqAz3idOeLSFubKJAcy/Y
cRruDgzaiYiRZ8XtvdGJB4eQjhTpB/OAu2FEVnZpd1Z2CUgNOla9kWtfGP1NOTsM7Y1pv6rD17ag
70tcA6ygU1iY7gb2e26B4akr8Vz2pnsyFa6n8tZ2kyiA0cYwuNxh99/byyvzfegaRrGvUnMMe+dU
1Ah/bXqYxiQJVDulN9Q0udUbh8BSGSiu+B53nzBV05CtesKtZACdE+MLYLx3hisfopDRCaBGgMbD
EsCILBYo8VUVpJCncBbzuxG1ylgXprVyfdKxvDkohfZ0O/o20Js9TsVVx3vA7sS3maToJd1r+rzv
c3It5aXUo6sRX6P0o0JGdozbIu/DCZIcbtr3LepSFkw0RUP3gvqhx0z0VcaDNCwzighytQ7M2vGa
9R9Nyvu6dHZDhLrJGvMNFGKYMbF2Un4QU3mi8ve4eTUaKw05th6YV+xi4XLzzAzXGhFWNHqGac1b
I0NNLEwryGs7CqmwY0YUPdjtR1Y6iw+r3N6vxoPulHpgtpjv5tzZR7YO8W/xp9TUjhmNs2R6bjjg
7SOTmrWcKIFT5C8tONh0sQ+pdK/m0jq+Uny6TM8N7Rst7XcLfhQt/l7QvhNaSQtDMDuN2ishyG9m
Tt1uxQyqy2l/Wm3e2nbkZcrWwmpgJqormu6SSKMuOUbkySsnaxVvFku4dhwkU7qWvLbrHjtpRy9J
Te6RfxYvl1425n6g1Tig3rU+MhDjhdkzBxAG+ysd4Xtz0px1I/8kxfg2sz6DxIqYDSjbLWlNAWW3
d2LRP0tppzuZto+atMHSz+sJSumraJOH2TS610zNv7LtXRrlNzDJCUjMtNGn9+ZCsYFo0ms0ql99
q5y6tNR9q7JgdcMwjrqvlmjUwi3kSiqjLHElzRdQKKz4bl9vhX01xhsjIDV6E/MqvctcjntCU/JL
NbXZtWFyCf/ZxFhSF5DDA/wEo6tRZV52V066yn6qXP0IE8Z8LAbR713GG3hi7PwjIhlDMGhlamiI
/sbCaevDQFw/lHhgjjZNWzGv5lyo1HAP2MzwDGmimXoKW2drPxSrcoN3v5h3ujKq5Gxs5KOdVq7G
z6lJmol8XTVf80wfb5lyKYyPVsfZclbYnQijbZDTWOuSdKeNlLgEfSoa7YaSa3VuwypXxto9ZDVx
j10EZdF8wYEChGiz+3ShgqkJTSymyltCAo2rzUCTZuw7Vrbgd808ASUgNmIz5YzSq5vqM4dvZTjS
6srYiGhc5eVFQr5J0NnrD0WckF1bc2YcgAtBL3LgmDysoXEdTMgfSBxsLF5H1tGU301wFDUKxTqs
OAN7NnLRLP1i7TFZRsx3E48SagqJk8Kw9nPOZmPWWLzZpA4HK0sb42rDXaTWDgIoNgMmgV4fL/Fh
6ezu7NI19FTTffcAG1Op2JIRgvcZt3NH56WxwcNlbV+jgRxbSjCLX5B/eRjZ/XpTl1SXMV758mTk
mnskpGJxgrlX5uzW0RTT2nc5cMcn08APs1ukqXCCdN3EW1wtPZbIj4iASrS8tFWd6HvL4Fmil2zb
dsawljK16c/xqvICs+3IbmOfwYyifXd4LWNisGvwpxBhzC7XD9maq/C1TK3VmguFchXM7NThQh0j
uOnFTTZLVbLb1VaoT9mKj4GpsLS7a4F6PENrtS35mGH/1n5wgEvsH2nFDG+ae9q9E7JO8q1M1/lm
GIz1oBJ3pdAOZx1mBCc9iBVv2ENrjLAqWQm0c4QwzsqUynYJqyErotAcgLpiiikQKlpWE9azpnIu
meU4KNiDAGExSWBDXs0/YkvgwgEklWDxW1hr1l+sngQ7kXxlQ+3mufkJ2HqL5w3uQBBZMpIikbhE
1DnRPu3rrZzMsKT4EnTWAJ+f5KNq3zbSMRuiUZryYPUF+NbGHT83h//9osn+Rz2wQ6F91NwNXUOJ
b7X0p0ad6vdGI1LlydwU63FWF1X4oxvhRSmLBYQG+W/sBGJtHxKML1ShR/F9FkVRsnPa1UqZRcTd
3koljH5Ifb7ZJukbwcX+PMliuR9JNpMim+0FWNqAjMVMjfNDHms/BosWWDIM7mMzmM4Dbcr1RQyj
ea+S5eDsRsfhqesbmkat0nRfaY0z71v8MduxO8tnv2BeMnhW2zP4LsHEnqyybLZff8Yq1qSme8f5
yfSlkmX0sFFv3CZ2vRkbKPejOk51XqWZDD/VzuFepz2ckS7WwscKfthtlXbKvs0XcWbGyXlBuwHZ
i+pFPYAB16gpjxbOmIL7Q4UgbBaxeMxZLt8ILzWnTKM6Mho69iPG3DPuHifUNpPN+HUrInzrSQPy
qk6jzMVJJ+NvVVUkIc6FNcj6XvsOnAN60zBp5UuWLyYyYwwMP2uS+orlpvuhxdUt9xH56KHJfioZ
xnbMX+tUh2LoecVwna295aRXtVARSSvWFzbtcTM+ZG2pUVDax8Y7xRIRJaOWYzk3ANGsV01uCN3Y
7rGX6hSmjjhosIQYTGG4vUhEYeeU2GUq6BzPaK7z4olZZSTmdrGX1wabZOOWcnOWq0I3wkbVIxti
y1jsR4l9EBmOCS82srtOc/BLrnp91NePpHuY4QL4ERzSG5TPxbbloz3hAmx5Ck/wfPV9ChmKHDLp
6V2paOkPLV/Z4kiNslRRdPFdHDvG46xXHBCMtfcE5KMnqSYcfJGg+308mvJC1t7g2EqVYG4sV43q
KB4u3TmbeIgOXO/hXmeFYdvRVRTbPuk5CoFAYjgUbkv7HyNsGiLwfVgdkiS/hSrPOS71oHU6sGE6
RNdWL7m7tw6AyYxQVIfrOCcX6n4Pi5mFPFYFtOj8rV3Mx05lJ1yHinTPEvRcZVANUhiewtbG7otj
6S6HkYAq0Wm2HWsUqJBbbmaH1oI6zTS/AZHPzVlhN7ERnLW6my5GPUcno1tMDj+5/mWVg/KaxXpS
7tV6tl5oeGKHrwWTuIvaIX2z+uy8kI36lAybL1QU6D9nNg40ARvqRGxa5G9FvSw/CkMv3vGWG3R8
KDtHJl3QVVFO2zwO0O4wEW9xjwNjrIw9YV7JkPuzTI4TE723wq6yL3xcBLzyVSe8BjaMRVlJqaE3
imdoGNo7bPbmqveqToV51iuEYVqbsgdFHpMkH7EFYCrGdutOt4uI1/vZHiJkd3WwPrPOyE8Y0kAK
rFo4mrN6UOGBfDVaYd8k7JAgLIh8+tYNBvLEPLS3elWUBwdPcpiuis2Zy17Dip5YRa/upUQfGqMz
U9SVJEoi8IPJ5G3pSi2cE0zlOJ4rv6xvY16B+JEx1OLAjL0oTt2jGun7nsW0VbGf8iInUYCf0+f/
OeyTFVbzXPZozy3Gyik+I2tlvqNTvWsUGvnqGI13xcP+Mq8ykJV+aISSfA22CTu8xiAJYC6IxnE4
1BHA8Xw1jR396ze2i2Ifmy7eWwg/9dBPh37hHaRh7M63IlvSkF5RR8+WMLKQKXoGeq2EW9AMVmDV
y3pn9/W7TLsf2SR3GYVgsWixqRhVdRqR4kmvyBq/bHyaBmqAC/jHUat/w4aIsJRkyt4ibUDMJcQk
Fx0bJ0OIma3nLXJ77abIvh2rDKVFKbs9mlawjANbOkdpfQTe7tZqzMdpjonmqWtTs65GnxCxzwwj
drM5rCH5pfe2QcGspYSox23sNlPnK0yHhlG3A2f6yjApgYcUh6bCO74M030UW5DlKq4LIG87GJ3p
VcIi4Tk2r4g22QvbTwxP5jQFLO8hHgXiQDEshgqXuKNnO+ZC+xhAwH6aiLsbOOVBMk/mccuTYXQc
eZSrbnpfAAqwte4QK/B03RXmm+nUYT92pxhpF84ShxvdWu613B32U5ydx0WPD8Mq9ZVmV2DYagcB
UpYk/PMCLEdviFu9s5CJiZfTUAyXwsE4ZlY7C6HOmb/jUjQRPNQ9x2u8iwKc44JuiNVceyigbwyq
XQYinmSgaC0A8fiDzpQFla1hxzQOr0aOdN5CB4xmwSzNMOc7uAPcHuzD/EHB8q9GNk+gJo+9HA6Y
REY/S9Lufp65Y/JCXhkpDKx1VrYnQ1fclF3ePLqRenHdXjuOSvmEufBGxPJLSvvUNu3ZWe0bgqsv
7i+pbx4e2cGrXlmXxX2Dd+ALxzb5/qS74hhSPjKi6rdYIEj+S4iorLtjQCS7ODtllbH54MvMY73e
WyL/HH75zXjSEqaLuy1BRHSUpsaxj69llzwbiPhqVpfo94Kd/XjEiIqzMb9nRHgoHfuQJPBeJweH
M9t4DHHlIadjqVfG28ocgkZmb1sjwP1CqbFOMdR91rfmN/punQewYMXKpInbVuZqcXYHCKl0+Bqw
2brRL2BnBvNqeJ1VV3tSVAhuTFlCHB3DzWzrJ4GI50/qfO0pKnpx3Ty5jZR+D/YyfdCqFcltwKI3
NpLMygTZM3Gdb23LWHHDZIgL9i1UnX6KjmptIIhtWBr1Y1lbnJVa7Dm0DiAEzuGsx9q+HvWnkaVk
J2PZnejUGT4lDUBsRnMg8GP1oKexr1brDU6PB6XXPoUehwVLIhUaPr/oSR8mmgweqYQ7DnE6e8Ms
jkuknOFzHkXF/tytP5oFJ2U1nWelHNiIQ0uhaCcP+hU5sWkKpHUWdregFRpv23d9wmFc8G1gpH4R
MHtoOvzSenpbJHQWUCTqIfFbIael5UBTfbKfRPGyID5OidCfx9I9jQh5FX3FBDl+yYI8CLSp9y9y
yfpXiCxB3jJ1gQXSAJVfxF4DXne2u/adrq8zhjeGBUy4V78d5Li3yfcHvJdTX1XnN7u3X/uyfuQ4
WzzzdUqvN+fWb5wjbCUvN1CMZdzsxiy+0c3TnDTnDAHpbh7VlCSPeZulXzArspSEA7oMiJa9jfNY
ciB8hzYvP7tOmrdTOg9faUzBAFXfQOylHDclnT77yFd4BEGYKJsD2wQ+dw9GZ2Ab7Ej3JeYIopyZ
kCu3+uJU73Vsmt/UTXMr+Fta/Efb80RqB3cj+7auxzMpWgpylKLciWprFjOgfFHTrGqhKWga16N+
uiXA6uycJlEvGvHRddfZDKQMPO/f7YQtBnpM+YPNaMwcMZv8wS5GFrBCi+NzrDO8RAz+oS44O9kH
pUM9h4KNmZ8AYnrXx3mZL5Gh0/De91mnMECUml/Uw/IPV9v/mkH+C0fY35lBgn7+NqRVivOjGtLh
Hw3K2x/5hxFEF3/gzHKJhpJEdgTog38aQaBxYg4hVUfS2nZVTCL/7QNRhPmHrTkCfjfIATxpm23o
nxwFYf+BURF7D5RvS92yeP8JRwHLx5+MIFgDNzcJrb78ZTQBS+E3PyqmOh2aVKTQnBWHbdM8GVJh
KFyhZy5hZ/KedEzHBpzLoGocs+q2ASZ8nrOWvSluuQ+Jz+G7knRb5B6sADPrvBVHRua306hY3lIz
JsurgVlYlrw6VoqTPP2k81Dfm5lxqgZIyHrkBOXU0f1lPvFZZlhX+CWWbj9akAHHyj1nYnwbu/Zu
Iwv5i5MkO0MKGYipfNJHyL267IyXUrHaIFEzBv3xQAghiJRlGkO9cIbkKStF9NWlnMDRxfD2PUrs
szwmmoVea7ABeOSlmPC6WzNPVUxE0XJW22tc2SVw4W64UyDtcxZYZClCFA8EM07/bfwianCXT5rS
M5tIW2yKwTAn2vRltO3Ye2yVUE+7NCYtpyubPWUiJEgAmtN+0u/gcmmXOtGAVVuRwnctrHx6HXlg
3cAiYBLCuYDA1TSxWgUC+g46ZjPG9wmbh0vS58zNLAc9sWv0meAlq1IJ8yeKn8BLtuN163EJIT+x
HtWqE2/HE/kiognOGIvKZS60kM++H816Rbxnwh8vqu7NqtIfiFvEN9w6wZyDFFqaDGcerRBHWjYg
bos+OrRM3uc58qos3cVjcjBSjD6J3eS7ubWNs0t2oyF836rZeejypxZlCSdq9+gqQ7NPp3W9t7Wc
PY+Svq6mm1wIKGZhl7qu4melJardwCmo8dslAcPuEAAsGfrTWAslucQ9t/u/7J3JkuRImpxfZWTu
KAHMsIpweHCH7+HhsWVsF0hEZCRWAwz78mxz44vx8+rqZnWT08I+UoTHqsyMxR1ui/6qn3px0M2h
UdqSwffvH+F/aTW76O/ysWu+v7vzh/5v13/6VeFl4J3q/vvf/ydc/D++8tUq9nf/sfl9Tbjvv5v5
4bvtC/7pX8L617/5f/uHf6wsT7P+/o9//6r6srt+tRiP958XHevqYvyvgS+7j+Xj3/h9Uv2//aM/
Vir7NwdLOvFlk+ptPOqY2f5iWZP2bwADAouF6kpRYDf620olLQjFVH7jR6MnGV8bf/THQsUfgfu8
LikWkAdmKPJfWaeuTQd/9qsJ9DLv2lhAJfM1YO2yWv7ZZly2iNuRjvHeOgXH+d7wytsByw2VWyHs
peloRNws1zEX4ZY0TDzyvzzXafZN1XOzspKaM1DLVO/MgCY/OXVgzFtrvIoFxPUJnaELXlo5V1vk
VvpWRpbEipH5osKqB3B4ac02P0SFwSkK2zxaQtkyuYo0ZaJ7lMUYmkRJvWUxL221/dcfx3P6Rb6z
+tX9/bP3+/P0vx7M/9ce2t9rI/7rh/b9Q33+A6PIlX/bWuVvqINsPjTjgp8WVwP0Xx5YIX4z2VBx
YAbYHP1rlcVfLZaG/xtMg0Dy5/wF+pWv5ti/bq2W/5sJfMcysfUAI7huu3/9vN79xTv5zyowLIr3
/u6hdX6H6wJqwM2Ee5Nd+x/2VozTBhUOpFabPOpAYytFkjCAhEnVYptCoMOW43CHshoXwFhjTS91
B6mM+Whqxcxd09Ebf04ym7td5pdxfQTdY3KA64bU/3bIz6Yg2VSsklsAneTPielU1XMaRH5LxXwc
YLzIMtd6F7R7FnfKMTp0mow8KBms2aS5MpfxITBKjCF05jFmiFNDNqFNALnfqH58tXVZztvF6Gef
KAmEOHq9VK7mdSMyq8FO0k3we/nQmQ3ASqKKobbGdlIrqouN+j5SDOWYJBrMzjbmNe6/6Sly4I6d
eGW+cxfTIaZfx+/Vws5WsQic025InhbDGk6JYzILb/xuTeR3eoXBq48zxUv8YG3/2MA+2KZR9Wbr
q4+rL38WXoE7abbG08iLu2L36EKWifrDuwpCRAuWQxSoYp/WY7NzAGaeTbO/GCkJo0L0MwA73J5W
kLSbPJnsfTmM/alt85LeT/k2d7R8RxrkYKla704oM2KAjLnKLfowMmlVLyc4sJCaX7jZDCcyJsMx
sc3yFyaO7oj9Ru7yZjAJqxNeq1vUlopjI+lnr3t1KOhc6Q6ydFZFY12vEUIRf1fOWNndpeNMIMp1
1un6mhryM5n/mFyMe9vca3mj2PzNqrk3GAEFbyM+r/YU5Kx0zJTKTDDIbXovmAKGWKqxvbXowJhf
79TxcMmGlGh8Fp9svMiQD3JVF4x4q7uyBsa68d1eR9f8H9OQqke9cALGZCsLHteCvlsL94fQjLVR
K55y10UIzUwaRdmrkfttKka8Bi1doUVHTb0p8ZF1COAE67kG2cwhEW394CGlWgGh3Aj6c5sZFMhG
YqT2tiwx8A1+LR+TpBGo9w45o6GJfHsvdZdGxwUAY3ZuGRynR97w3LtBc/zkwmrCc5T0bBwdTR0Z
gmvzDmu0f6zc0vG2MXwjrtgxI4J9hMtqX/jlvcCruGoS3X0vTucccgAZzxRgUFWiZ+sOoAveB8qp
werj1QlKi5JA37hS8xqSqA4nwDosxhS3SgwuD1Ed98pXi5bO2TZPUJJwJOys0csASAzeAkWjmJvr
qC53g4MfzVrcuYn2u1VqieH6OVhu7CF+4GB+W/dLsbOz7lu2GjmU4R8VLLV8Mfhy1WvrL3V10m2e
eaGBW+xozJRAfsY1ms6qL2w9ht5sF244AdCtT4VHiiWkFc2YaBFxxuxrKPI8WJu9d2tUFdPcZhwc
UXHQH0uCiUOCxdax3+fMYaJbzd4Xyd9DPrT6hgXK8nCptbynWEswY+m4picEO7zzYuO6hYkJMmnM
e/NzmEvp4m0ZGgKM3Synn6wFmlPr4hXcfDnuMIUrKBLCnjylTH4HMWL0WMDiHtMgRQ+donYJk7FM
ms+hIPG9YrM36g3wASizAUN9Z0W9GcBSdowo2BsY1bNN0xgYF6/okZjr2U1HmOyeD++0ccD4niFn
9zsdp2zkcbG8zaj26a5zgRF5A8BOtPCf0AvxmDE8Wbe1bR7o62FcOIzLD6YIF07DLakO3XLftpbt
3BdM+rz5xCHS2AqwiSeImZIwdGIf7To1vnxw3CycMVWOreOSD7fsfq63zEptwsZ165A47r/zOA9C
i9j9e92VL60xONtUefOxoFl4W5PvPlmQV+al4vfOnW5dSufnOBnpGXmLdOlY1qiPo/0yom7SyJUu
RzdlXMBBZ8IoXE0xGGl7yG846S3QJft2X5TmN2TH5IH1NroJaC9c11jQcc3MOBIbWgp2ONxBlRI3
X3XaXd6J+Vdbw/SWdxtptMDvEGU3WVEWBwIw+b3f2OURY/qFQ+GvqVY4tEGB+keXWPONonDoOE59
t6VEWzzQ692/1i6qBSutf0jzIT76g45+yKmIcadrSddYYpOamdvxkrLFNBs9WrTBlML5IK4dvMm5
DDaBSMc7nBPZ/Yxj2fYjtfXwl+2nIi33zKyNG23k3LpIKqM3uryIjChbfhLPvZmG7pSmhXfrje1T
SbORE8o6aO2NvTi//GR6cJzSPjBsGnYNFcckh8M+Gngt6HqutPjQVr+23PbOUD3+D/ZLVZfmo2CE
hff0norzU+zLtee1E4Uy83giCbBg5tXVOpHdPmv6eoufBK5GgeHXTHG2CDibPW/btrHnB9JlNCrn
LrxctNDE9A62tbQbXn/7OaCNbctYRVNKbgc0tHjxeYp8c8uufx2eFBEF9apbx7YRf9pW3x+XZRE7
Z87zMBm86mxhYfQqRbw/gGJTOPMXw5Hx3sd21KTJU9PO9qo0xMXROBl0NT71yGiYNX8PqsfJsotk
/6saqvtcc7lrcfx18r1tmjDOkmNbaTqAsINmkx9OS/IS12M49OYlbayjJ1DpOtffSkC156yQGIea
7CHx6psgg2fqL9nGbGKL4WX1jFa2TwjhOS1oXVLZGbWl+Yns4XyYfo/Sp20570S1/MiYEmMqBjBO
r8OdO/r8LtM2qCRlsrPLzts0FNq3DIemwQ2dDpAqkXruqqmb5KxLtvmQ5FHwlAe1g1k6nfEic8v3
4agba2lT7Qs9AgfWqhzAGYYac4NEZU275LCkg8FUsqDFe920bvEh5HLRTO5pbldTKN1GhjhLiLD0
Cx9DuqySLwhAxQEyBqbks0WZ0greCpU8tOgV64QS122KbMNinZunZInUiz/6c4hXKFphblfQt2tP
pe6OT5DeWrOSB1DfjDCzXl3apU9wZdu6P4qgWt6aUgCBaeagQI9oPXy5gXFPq4XykA7HxWK8yr17
R2Ru+hhmlISrE8vgILlklqjX2VyCIMFNI/H+i8F7GZjzBBuiQxnGuqGN70zRdZelFe4epVpe+ga+
+NVehig+Ui3mrhg+ZBi6r44/mx5XvPjWchdks31LH/KEvVLm5JMpxRriHPt3z5sulBXgBHLnsI0K
G2klJRQSdyZqgU1hucqacLSH/hkgQXE/zhixEdsvOeEZQE88uwun/d0g9MyI2WnOs9M/UFj7VkPW
uvc5gl/xyheOgNON3ddwCGWMMWPCfLuFQvMYt/hzus7SawZrzxjcmpD41o0wF4wbdgKUtrLNEEdS
fOHUYuIfLG/H1hyxRs149yuGoSnzBoIg37FrfBSelRwTb4jpoU4xBpHYpCP1w8H1FlJ4htZiLt1h
qmpmm5S3mqtxGssn3tbhjXAtPOE4+KJ2p97iRc/3Veu8aKNtbrkCycOIiEN2sny0TB5Ub/ZmjN+a
iYpdsbriRCSes6Kgh3RJsiQ3sHAwfg2OzvbFNMi7pi6Wx9FZ8qNMpAxn4Z8La6ZmDV/JYZDsJU46
z08K1ezFinS0G12EMTuzdDjoNNgy1HAobDPYXIPu59jLe8Ja+lVdh0mewgXZWf7aHU11T3ZcbyxI
Nl9BJoKbyl/MVwwguySuOPu5dfUKA9FcU5LsP5AtejTTUr1iw/9pTCbe5yxZB002v5ntsIXyle6L
WNmf4JOro8OY6aHrrWZTUlP/qTvP+6Rrtr80iW3/CEggUAkQeRknlch5pJIQucCtusfeXIoTNWMp
o94h6H85M9KAY6hhl+Pw2hmdx54mWmPnitp7n0XaX4oad27smpCzqrRmKGsXTzPFc/glq+nRHLA6
pb3YmfAtMUbiQxK+MN7sYirf27xONtXsWxtIkdll0GawbiliuRT+bL6lSomt6RZNyCD2ZZATNEo5
4FpjtFmNyTUrFOO8Ltzm0IMUX2sQ3WvwJtG68pblSPtYtQMxku7qIZ0IlfSCCtwiaOh8jqxhpzH1
3gd9F/oNGQpsG4oMbGUudzmzaFwHfXqkcij/seQJLeMxQEs+qA+JztvjbOK7gEpwn6ARhlVCpfqU
4c8cwVCcGMsB7cA5M6TMhkAvbrI+069pY1r3XVM9EZOrT5OMzzFwsVXu9oCEuGvuZefTWWhIZ6Mb
ckGGjIMPp034vPn9G3j85E5ZsXuif1s8WiDHbmy2jnVuSxG6FA0Ab5npowiODKNGfIWJfMg4Im1j
wySQZU1F6JaEuaeiIcrIlD4lVRDNT8OQJfYm7y3m2H2JamnZXPhmNpqfWcngjKNteldBO3rgms7t
MvKC9tYl+0EoCVdWJjVwTD+JT3WFQboEA3JM6xaxN2AYHxDwYL0zNCsIYPsUvtjJcMaUYtb6YZDY
utB8ufvEDjKAQUFEXhfx2c+QYGMuWeyP9B9gj69WDJaCfT0zRfMx54Sp6Nptlmvnobyef9IRW78t
9BemfT6hNUa8PMDOG6HHrbByeocRqwmzvNrcyqZ9zrDJrcA+cA/tRs3dW1f7mRkzGxF2y7Uz2d8w
1F5xu4ofS9JAMKupysitefrk/XKORvf7RTl9bbn0v/I4H6KKNJm3FHDSFB2fxjBo6jbhWh1sSOU0
FucKTT+Y44nrYISpoQmY8kmzhX2QwAyhr1AeqdlwOEbH/org5E08+P4ucsBPCfNBCPJrGfrwbZ/4
1H4OoWVWwUEH/lki7K+nGmPzmOe8UmVwT/EjVu5+iDZLnX6gk2BWqMDPuHNunzAi7nFCLKusXg5m
XLwP6mqzqbu2vQxmgLEiFevFSjw4F2VxItKl57W1YIMtvhJRxvvE6fprRsHdC8SCdyAwjFwLFMJJ
LTvaRk4Y5PSjgRH0c7juzp2cNr2h80c8oDeF65FVwty7jW1PoYTDiXKc9rntg/HSsw8ATRtgnqTO
h6+N28oqv0o6+T5IvjY3xZxXeMxA9OyrWLtrsAfOyjDyNpRi8Y+eJpaEY/QlMZt05/nC/cgs13md
RtvckY69KbDQrFlk8LKJBQ2UVCf5LWxtey7h71Baehii3atrTz95RCI+FrJixiOM3RSN5k1aVmQo
ZLwB6JJtHdAVv3DNjk8uos4qyACN9MHgXWO9Df6ZCP9Kmk/7zpBfgyqg8viqTUNBqxQp1UH9uAJS
WbeT5i5rdXfgyuaGbLxGCByHHKEGf29bMSEAVBSs/nMFDQe911VkBc3KNELHrkGgAW5a6cCqf0Dd
oy1gYtpflONyL2y7OOpccAM2fy0TSR8A4vG2Mvk8hDoz2kc9Lz+ziDikP+MhbEuzOZeGYq/0gYNO
FT2yjeFASMSytqvMugn9eZhOYgnMXUxG2sKnN87eC8cjDuW2am91hQ2xIxZ5Q4i0WldlMVNC0kXe
e5lyAQ508mua2cuvweawHdzypssmvfGiwLup+OXWPk0ugGueiySqVz2pkJVWDKGCPvDYdKXa5W05
fRSdNd22dVXsKcJRYa2WVyh8y1bOvXeTLpniWwv724gjY20qw74vYCLx6QE7bMWdYsjUurR8th4j
t1Q8pqVZbVthdkgK13udXDA79z53wpp83w4XqM29mjXe456xsX3vvtYjwdfGJCgn4DTO0VIfajAK
B6sLLPpexC8UKGJsTvbYMoFeFRjosbvQvuElJaGjvLFAwEW/BPjjUzlId6+E1+2FlZkc/PEAqKC5
cwX4wX4WJpnQ1GEPbNVx5Px0G/idIKRGm9W1IIM49YjQGNoommsTVxmJDemsW8Zd9/hoKuwxVI3A
qwyQR4s2pMqB01E0BhHcqNkLh3bCGuzgfsPEtzYM+B1M+T384Br8kot5sEmMd3Y8A5P/aJ58LOOH
WIxyq0h+z6U66MTPTlY86V1TEXSPIo+zI+vDNersZ+FM4+3Gz3EtZxPKErAAayfrdgpz7PAb3HPt
RjntjyqenucYZRF5UbzHBeWl1HgLiuNCtTjjMxU37fXZag/CSsGZmeIyLUTnc9f+ppiRvGeV5Buo
i/R2GB5lqcU8rRt3rI8C08JNhPF2o4E03eVFhvIaDzuqq0bSeORahm5GQbSTjwlmqzxyZ++ik5gT
UsZD3SbVLndJHd+IDsd2nZSOsyUP0i93UYwST3A2MksiPCImNgjed2Z2smQ38AN5Zd1IYuPNqXGL
0M2CIXmuPfy5OW7lGFN6lpWvE1EabtDmJEkQu8p/HRmb4PNAxH0prFE/pQPP26ouNSbEnhFmTW+V
BpGVBRN3Qj+xzAnLlmwHNsvCiLlX+uPV7aE0S15rFtxSxjl71PQ2Wd9Gh1x3D7F/NI5ZUwmDTU9e
E8N8+07cd4PJhTurZb+EVhD1+izHRgi8r3XAtTHorOSkZ0cOG8dq8ipk0bSWI6lzcY2tz0VzxGDM
8X9JXDXdKNfs5WoxInHpMm/+NcCBKhC/TPKRU3uNAaVIy3co/8Hea1NMNmX8pJY+oynI5ZimzlHv
/Sisa1V1gQAXj0XzUMbOsbatzwgbCVYwq9sMKsdGM3k/hw7QHw/C+AP9Fo+hOWFKc5lnvFjtjGcm
Q+pQRjBt22kR9kbkylnhitdnyk7MuISUuZTXY7lfd6FRDNnzFNVNdy/avuR5IHqzD7B/CcxpQ/mQ
IiBlmxgEunosm1GfTAQhAtPIli2FxC/A3ONxpUbdn0e9MJZIrD0RrHrdJvkA4WExNmyd1fM0DC9F
pZ5UTeSq8XP7oYfQ9qCtuVyLZL6ZiFKu3Not38ihcrbonEd8P1wLWCQTFiWhdnWvyzvVJfqQB4aH
3Ilk/ry0kXeQ2ne2dZY2rwIi4S8ZlcSqRZrNK6ldAsZV9EpqY8ahTapDDrEFqyBxyHNE2a+g6Y15
nbBiQOR0qtY6+xNB5ZUzjUAXSPKwhCzamT+UOyuxVylsgg1H8drZy95OsFC0sKqeqUwmwoIdZ2oP
KVmTRjK4rxt5mkTmpBvXscD9AbZruEAIBj9ckd0KEbe0qT8pVwOtRkHKgkAuZGCeSKZLZauqZzj8
lAP3nNDU6MEzHaLeuSKmFgITW5Z6H8NkbjkWxd443vj1+MEoKCK3xHuz7ZYgWWNkXjZLv7xMSXWH
NH1k5I+FPJHeypurZm8tKLXKzPxDyUiJKzv+5mWczSMzitS+xoU5dTrluCPs5GxljIztsNphQs+X
dR/752AgGcu8YzVyXXmLm+ZCcTJxuGFSOwGpeEsXk7s3q8m4NE7PiBVRcj1kPikrVnfLWbvWUB8i
EEPtSrdKnEq8qe/4o0HdYmilmMdON9Yix/ek9pPjhERKSCxBlWVSjcqrFtyjfeDjMZ7iY59I1W9H
TdaC9ydtyaMJdnudxLkRFjwy67yxpdp4iSnA6pYmKNMof4DO8r4QGHtkMHCjLOswzonut86UjL8W
PGQ7zF2aT0RB7afQJYZuN1oXLVg9bGSzWLN/6ssAELdYLT4YR41StSXwKNHj7ZmotUDyeVnawKHB
y0DGnTjevhGi+G4rNOai6dwbLcmw8zRhiC05w2RaVGeYE93noP1LN3LhynqszZzQA7J703SEq4hH
LlbiPqnkrRtgrm26eecP6W2dt/tGu8HJwlHTsB9l9SXwBxwhTAeoYoMc2eTEduBgawvydMvYp4Pb
YbBFPxledMu0g02Ry/Q9PIZmZSICPuCsPLt1uoUoeATGt2vI41ybPcu3muYlxGfvw9Ho1LbNlCkJ
svjBogptjwqQ3BdeVm0oeBc7dxKotwk/dIDbdxZB/qkXoiLB8FFqvN2EmPbEHuRI0xybdHyvcP1/
sd6qF2AgI5/GOtq65nyxjdYJY6/z1dpAIQgbmaMiSdMa971unEf4UyQ+zUjhLRotuZfZBE9lyQXF
RvP36MY/lGMy/uJzd+Pgxd8DK1nC2V+6VaCCWxdj4F2seQ9X6fWsUDh9gyVSUVw0MWtqyHGA+CYe
Hg1kpKtOGre9BWzXsrQ6TUY9bhKb9ZkPtG88Fn5VPw5D/pAqDrFRRZTWZ7a5SqzcCg1NAiguAHtY
AGEOkB1fykyaYDd8IqWYgc/KEFwCo4Z6E7v9jClv2Fh9fOtdX9TGarwNF7gsNJWcw5TTHAbE1wbH
1Z6iVY5vWfWc5HjhcwjT3JLHjzGjVpIS2mt6LIFR6bKEnEpZqjNRfTe0Y/er9ByGNGCFnshoCuCn
w9l1CPMuJAMPdJBv+QWRo93sd6nstjRztONy3rjTaLx7IC5XmkXriGVKkQxcVBnWeZI8DTa72Ans
6NDQ+MQxKV45beSeFGp/9N7gYHc2DSV61inviC0Mg2Wz70rAC+MYT0Q35ImIO1ePQHPaJTrhHt1I
ifQHg48kW+cBF+F9Po9VF3IjTOpPOjnck+gW1T39f4/GH25G+U9pWE//4z8B/8zff7YVgVD8q0vD
tn/zLYw20A5NLN5/shVhcnSvtRnXYiCqDjEQ/c2lYeOaxLlB55igw8bG6fg3k4Z0+HqO53hg+qAO
+rb9r3g0+BZ/5yqyJZYnAFh8LwxGpv0PBg0Gbi0FfNJe5zp765PxZiiCk2LzUtP48Se71R/2kH8r
e3WH1Ny1//HvnOr+D9/M54vx+3i8EME/Iu76VnRlTbycGJNaHlWmLX1sS5roVj2lsPRC6gnYQ+IE
2a9maUp/BxpqHDbg5P292SoSLYliHLsC7Rbpe8Ove0bVcZy1dwJBu9yXadUlW0RcbmU14GjurXXU
1XvXG72zTBkhXvKkEzdOm3bxbZlk6RyOQcOAKuHTXZMPF8CNBuXHc8hnxGm3WEVQCK2MOT6uzoUD
bFNc/5EjEBftyJH5roOLfpfizrK2FIGX8thrhSGvoCVO7e3Rjoq1FgSH4p6v1AGpytauVvotyH1y
IgBmJXQrKMr49YeElyLrW3mXVbGPTpuPDqfAhvZdWGN4v0ZRDDGyzmJaIccMzAYd5wbjPE5ow3jG
qj5sunFM1Xox7ZzAsctd+QaBmgEeu73p+atscaPuIIKSrJiaeye4YkCuQfeWBN0uWaq0W1mjYeLw
j3kTwQ1l13s4webnEbR9eViqwX7JjMxGLI6NzxgkgWUZ93pwGCcJflIUQy4/rTY2YxohwLXM+ws2
J+aO16+UR9jvqScl++Dt0rHf2KD814XV4laB40EywLkNtPcQ4wgIrah7DgyZ88K5ycZIxGvSe0/u
nD1okbJ547lwRP7TMQKMOX0+HBYcuBR40mjgmYd69p1DALMa/AeH/nYJ4jURbIq40vqYuv0xuNru
h0lsQcQB0ZXdDtWT7dMhHIDJfZjG/TAQNkxHe1+0ZRPm+Xg/1dkJ5kYKhMrY4tWv8X+UYZ9OURgI
j1YP3meiVtBE2m+LpAtTjWFeMcHfg1QVZzGBNIOvRftF/JG04jgzs9R+oWnbdcFPM+XaWWW7Ree5
8weGy1MPIsWim8Dqt4vfPDBPus2XxtgXljgu7EqRDxDb9PDV51lzdu1sL80EzwATQW+c98tcXhiY
7pWu3JvKpbRVJN90lnGXaJqnph8eJQR05ra3sywSrEQMn7vhZNrR3rCzZdMHEDOoejgskgirX3BQ
FUADFkGBleku15/pmvwaaXLuZnrblx84uEBCIEHH3uTjkSJNbPl4odn/y3XDxyOkuPPFbmLjKhlf
Bh+Zy+sMdjHTDIMETrcR/LSMgBF8MN0CkMx2hB6/W0BmnF9Q2ziNPkohwqZYttHCfBCB/qwt9YT2
kTAeDbBALTflgooNLmGFM209LObtBKOajK4z8o1ye8ut7iqSVNM2khXNOMJ6FprpYOp3tKos7c4v
0Lnd7pUf9EYAf14FnfkVGPkGvFB1t6TJryXuH/vRmPEEMRyv3VNZ9K+uRACU6TUERpA9ddrPpAmG
dTJH/Vb2pQ0XAZDV3MgzLI+TN/NLL3qZ1oqszibJs+yM1YmTl5vdSYL7OzIsd4vRovwk9c9+zOnU
ygYOA/Wy7w1IGpIcOXVXW1X51WnOY26R3bROJnfcCAenElo6t8OmgRZP0IaulAbsebWspcx/DbPk
tlUHn0t+lUQ4J9F9kE+zg1cMKTkqnXVT6O+KMeyVieWtAgMWjU0uasrwcivSMgSX4aInKD+euMBU
5/906alNTL1jTL6VCr7z7PnQPxTAFCxAfqKOySwPcZSfzIxaVAJqG3OI7tscr8oCZJ4HTJHuRhFt
UvJ1AxLoOpfOc0xyjj9D8+hGm7JtdNBQTe5jVGFJc3L/LoKhu+l0KTZZ5T3ZtDrvEx93iTE9tzUK
H4DVPdagDeS+A7YCe0XgjYas3L6SqKzlIWebXi1xe+79JcB8Dr07ntSVtlP+Qhl/rlzvZzkStwe1
HS5mgq0hgS4vo8QIWTW+lsIK0RZw1FOoui7zvtvEtdgCnJ9uTAJca9tmBFwOxnHyZ37SBAGeyuTc
fE5UhETv9dso1htbEqa0s4hrQgzXqfmqQVlHFU74Kk2YM/r1RtGPfLWVUCc7p080GoaiHclVjV2y
holH/pggGo0ymxkAA9H1hFQnTdW3PPTVxjLHxjrTvcHEAI7CxUQYDYMedUoWGN2lhkLC6XxbuO3R
CxhqNlGEOS8YTsSOCdZxAOVU+kuOjFKICuIRnGJRbFLf6nxelvrgl8axzkrz5PhQgVM7yvd9NSV7
QtH33OrfuOWfSY49dVLxWFferpGmC5xt4agf1PK7zZRxW+JS5e5dnL2iOpdJTwAc4h2JxHnrt/Un
yvITLn37e1YFKpVbXzy3n+/zegb4B2iNze9z8aq3TrNEA2meD5lh7iPoOPh+9D6hjoEeVu1vmpFL
hksENyL/OU/xfqydXwPDtLXgqrnPqFS6G1Q2cnkkm55bvmSLLNVTHLFj9tSIrfuikLxQvEmlOf0o
PVAI/ZBsgnacyLbrB+HMEg6tdab/7pcqF3glPX6RaZa3ac6HStktBcZpWa8NTuaQ3R222aa/9AFF
O/iQGnoVVflSclZba936t02GG7EJ+mcmNWDaSUdR1+IYq1JF89Fr9KmPg+ZA0DtdByolPtKOqzKG
kpR42VvZlf0BVOOrP+tgY1bLe6zVvcE6FYFZXo1N0JyFckQo6YS4MSXChpiuhBG7JvrO9rIk+dGv
oMDQBe175aPjp3JjzTHkKeGNGycR9gN3ymgllcmMeTGLR8rp35yJ29c82HClCkCouAP3RmzAwRoU
1+pWZydbGGfd6iCEWvwGqpPV0zJ7mpozzJSgfjfBqIyfoyy+sKtXt9aUPjgpoGQwEWpNsNJ6Jj6z
LUcn3ZEAJPSxuG+Ie3oLmdjbkqemk0bxttfGLMm6djvonbjElnzcDGZ0yDu58cmN26K/WEHwMdrT
mSfcvgFxNYRuBEOAafvKcILbXs18Tsi3rvOOXUJBtgOl462AuoSxvZwI3ZbgfYaflcmgT1qnIuU+
K4P8w83lZWmCS9alT3qg08Eszg2pHfSx4gvXDXG2GBWjck0aZ8z9kjpMBeQ9V7bdLOzXaSn4dTli
cJBjGfSJc0+F+dH5ENWr3nnmt63AR02fwyh+mF7XrFJvPKnGegp4EBWOzaPduzAyC/zVfROnF4Xv
dzUFzbCu2vqNIdG06pdI3Fb8MNMBxCKHMlvPRb/zm0kn9zTbK7YX3/DQrSANfKej8HKS8syi1vlc
qIfYFPl0ZmEeLdrUHZWEDaULJ4qLTKRMK+I2DJ7U8/bY58wSNOKSv4xZXw31anYlW6UdB/Lc9nhL
0K9Ma501EB9DmyhjezEbcPyrf343uWY7/uEeRAQtsH2TB0HQDYnJ/s/pCt10Q4/I0jN8q+hqEqDF
IRVk3ZXK6/v5lY0K5BcP0NVWlkH4QJjkEGfy+5IVl4wiHh1pDzv8T/I1j0SyHW2L+mlPdeBR884v
mKMZVCHlGVHQxGTbVDKnNAcUlBQrs3HMp75hvrmOjWG6++e/3d8n3PDeS26YriQ48j8JO4/lyJVs
y/5Lz90MwqEGPQkgNIMMajInMJKZCeWQDv31b0X1pOs+s6pJ2a0rkkEE4Dhi77UdSMwE5/37L0cA
WOqp0SPFuuzUm3YC9TYa6iBKi7ehWIT34baF/98g3OY/CMv82MD+l+3PwT1DIOCt9/z/wPhAZHrQ
hJMRuvmoskhWjf3Kml7qXQcllFB6i9yBTe1k3NElwpommhdfOLfnXDG5wKDyX77l/30dcGFbBveU
h7OQ6/LvHyipwGDVKiXVo/TobPLRqklzI/UUnW+chEu2zF2YO7H+L6Gft772/9kljr//7/+5Xf9A
WreGHUOjxCX0jwsxJoEzCqszwoG7+VySIHKeCy0uOQ3oVTSNuLQgy0ZGW2TF/eev/n/19/8aOkgJ
cpvcXOYG//4rmykc0QC5eKiIgfkeE7/huACmmoQ24gLsyd7q+tF//pn/fJbgrZPdbDlMFAJygSF1
/9v3PlkzBt5YJpj51lPpHap4YPf28V9+yD+/TMe94euZQ+MysWzf+ccT60yYlnBfM017DnZo9I4P
pRvt9eb713giHewD7/ojLw2zjVCchP6BQ3/3nz8CkRz/7m8Ba8+QAzvYzf/FGez880MUOfQcVqMx
3NkW00H9Ag08pW0fxsj26hiP5cRQVDinOS0emtI5Qr1gGeVnGukJVCnKvNt7mXCbtueYq9HZnFja
/3XFcIyTgel62ecUULVdPGLhTiOT5AVq1vS9b9DZ+61s9tJVkcdiY9XuTjM0wL7wXCvn5GXutcmn
yDUJhxT1fd9Zh16xyXFFd0RBX0Mt7kOy6RYYP0jNgNTgGqdEvPPxW2xXwW5oKqfrYMcfHW6PwCmf
MWj9rHZ59kc/jehi7pU7vXfOfHIUV9lZxvd4mD4tPX8aY/Me29YJCvVZ8NzhbQWv1dBfzmZ7HEuU
6bMIXpLJisqE7wgaE/n2+1rOR8NkNj9K76x9/ye3xG7t4cpOCVOpVWNFBwX3TIbAfQOHbMkQTnv+
qbT9iFErHAbj1xS3z7i/v7I2vpsKZLuT/ZTVCNnHrONw0Z+lSXFod+9clZd6HIaNRaKPE5j7fMlO
qJ8/qNAuWiT3CFBRAvIvg47DZTK8jx7NSm5WyMBbtCxi76Tip+D9ynqapMZm/FPL+oX3Q7ApwIdM
2XSKA8MJeTojAQSl8lkX+03PfJrxc4ayzLY+HIKDpqF8W4P6NJTIVCBQGJtm1jvPJxKrcW/0vWNN
6ufYBJ8EQB6TlWMkb++tJX+fkuxWGx+KccIONH6VN2QaEhbACtOzyuNNC/DQ0OYv4XoHXwfUr3yx
o1oftFYvaWKeStmqqIf4tsqR1aXtI7RP1opeJq8+kbnMYZIzgmAtBcbUSJ8pKF+nXiPm4FsMlcFd
hMnafBwE44UJv45dvSTDMu3alhU1mZ3qp6ptb4cW7i7OkedZ1Rmy2RZRChmSNnHrscju5Oqd5gDi
XVzyHeOBXLctQ4s19feiW27Eyn4PQP9uQRKCJ0E/kt3U31ezoPLt83u0B2ca4gfRam75pfR3At9B
7jZn2tNTsPKcDYuX7xr8klAtVm8/gEvdisTKDuz5loeibu7GvNjH8bAyqcjRt0OEO6Ae2nkDcmlh
r8tRduJVMh07okQXj0xp/uZqhKUB5ahX/S/cSiDJUVOgQIFEMfC0Eb2YfYJPe3HLGCP14s6R5lrg
HWArwd5rWWqHsHGio8r6TlRu2MfFA9c1qupab1LiCyCzzSAwlpqQzHp2wwyiemhYC6qRBXWryi4e
ZmSFg+xtmdecP3F4CQhK5x/HUemM9buPhIPdgKjuOhQgyHIHXrLoYSPFFs3emD0+r7n9G1vOqbrx
CytRp9vWhBTpdfISpMHTpId3DN5PU9rdcm1XcOE2HFubWVnD076pY/khO6M9iTY9rD44ZZsUO6sM
Lk2+bE3bf8GNuAVi70WA/0QY8+nd0Xkw3PEeGNcnbi2Y0e2+s+aDWTr7BmZXr9kNxswa13q5zwbz
IQ6cncWd0tXZV930J9WhTsEzPjKjEO28a3wzrJYCQVn2XVYkMyA/zpS8zuQ1kLB31gvxiyYUdiOo
961vfg7rl5ma78Sb5qcg72W3l6US6bvucDr0EwgyD3kE/VDNBnIQpKV1uJ8aK+HDZe0WV9neLN0/
rpgC8q8DOK9Ihj2IzhlOO6ci7sAdGvHlVVaOASyZQrfLq2flZc7TMOUdI2EuesDZmFjN2RRj9QgT
q7lH8Dfvl2C9LT+LN0lvyM2/FG+Bl5Ktq+cZ64eVv5hB0V4ZIv/uBbGOo4gZowDWncRfMbgOQ0GC
cyPXznr0LihPUMn0V4/cx9CcbePvvDIkOaX9wKQzVgziZt+41AWdgl8ETBmwzTmIEREqruulyYxX
xxrNJ8PIoX+VmfeKWmHY5loSHKMm61rlJlYhtuzT2e9qymjb679BtLSnHAfZRcRwbNmtFuDOvMWK
Er9/mJin7Fulj24A7X80JOFocb9BD72GZA3QCkzuJRvHdjspcYfu/9pPBGXGtEcRPAcNJpz3ezLk
JyCMCHK8GozvREmdFt1br+2Pdp7B13W4XmDeWciCWnGy/fZez9PjMvZ3ciG4d+NBdfuxlv63XfbT
3oxdWFitYBpctjETLpNd52dgjHU4k98mvlUqfSCcPUNQ8n0ZOtftJxs4gISZxEIAiKzRT6W5Zow6
SpU9MKuSkOLSfqdNjfA5R8SCVAQnHqPFIm3XMzbN3I70uqAF8EFbvgEafuhoVsSRoxUKi43Qr4y0
8h21Gat4zsIkllCyU/kzJAbxioE3mfd9wJ5/9lNESaKMUQAzsACWr8lzzZAK6U1BGPCF+YkLaX1F
QpjZj0szddiQYvoupCw1uBbS9bbImBmiKt+qH/ByDx9Jq9r7cjDJpECoqKPcYhUOlcv/1vBvtsWo
mqe5KeMjXrI7J6aYQQR176djBjIH0VAbUu8HSH/t7KUXSXfqwBcNYdBn5WMxLNzIOVJq5lYwYMDM
cjPCK+3mndTpFe2ht/dF/TYy2Z59WwDfRoFiGVW2zZlShuPS7P0U416diek9dbonMxgwFqF9usmM
3Me2LRWwIi/4EH2KX97OYvkX8ZN8WbGDIh+x11BifQePEQbE+cmmNbZdfsufbv23tsZNI7gdCeAk
Qbvt5vwQWJXHCLav1TOliNp47eof08lRT+iE0ldjGTAKBLUk6hSFwREbznyZsla+VwNqJlqUeGeB
c9wGTLr2VR4gILGJgvSteL6yjXb2xRpMB8TtRX9w5GLvaR9aQrTzkQMd8cfNUxnHh5GV7zbumZHO
Cbme/jx9sBfD6bgOzxi+13PXI/OqjRjSe1wE/gvn/gOCgfZEwE5DtBsFHqIH1tY7SuycyEvmfbZx
Lpzmi0vzOafBfT5YO3Zfx25t9vmK6iPRXtR6E/SuAY8Jg/UOLDLbzT/kGld3cYIZy0MwQ81jzMcO
Uuk+4b68vT3HVe6wzSgEQByiRD7ipWEjdmZH1IJwh+ee5WMdyWlcj5jeH+PCRVC+KjdsPae51h5C
DlBpj5WDmW8t0UTcKB6Zao43P/eNeVqfh2m98IQsZJKD62QjDyqzK754+5eHwZhwJ7f+LquLL4BZ
rM4C5UStNV01kPEUuiWrAQ9wwoBXxXlysf7QunQnq8rvJmuaQqbe18IPfto8WCMcRpgQkWiODs41
1jELOybzkOPV7GxGv6LgBkSWdzGqDlDjFJxywTBZpP2l9X0CZuDcQgM7YLhow3mcsdNk43ZOWOmx
1OBtmHWHBPD1Rgzr+uqb8SsqBPh/WJc3xBW8KDRdENBr3ruVquC1BdQQGJOB7urB+jVRhOHDpaK0
pxx8nZuwIMwzc9o2rURcmwVOdh0mdq56tRXVAEKdwvGvJG3bFzIxJGp2x/hgXIl3WyussLikGitQ
276lfsWnndC6t6oi8kjMLSr4zvGOXIVqE8h2CXXlHabZB0M9rOR3d2k64ujDGZPlWu0FY5KHvrIf
lZLzPb5H+9mYBPyc2b82WmFdK2X1y530BdEUkLkg3U+2WMGuUqkmTvHaojDrMeSgVcLKLVb54MUG
IUJmi7nCXk5JdwvamLpfvtujNDV6AMez7+mHeljGv1VBGAQny2eej94JsAAHsjF+VEVMs4DB665M
eI4wtS8HhznEDqhNQ9IFJetEZEWkUdJFMq79XYlgckO2+HWJg5uAxLuvjVr9JohjfrQsQNim12zt
f0054vq4Ou2+4MyjymYNXfa7Khdva+U91iPs57HZJfhZXOxizH+1H+aT2Twh2AIQqrbamPG+ox/t
9zPpxt89cBSmmHFANXcrSrCqHlO0i1nk8NbLQuXK5Nm2R/W8SHS07thXzT5hDj9cRxcaNW77CiZb
r1CwVJTzw8Ks0JW8zA3k0qhWMfWcrCm+N6EiD2Owp75uAENnj+wxN2mtH9y1fZi7fFuI5mmQ7KoZ
J8FLtEnK8VipdDr42xU+RpG+gvw3iTGcZi9kjGecO9Aiu4V89DCvG0hhC4R4TRxMaNUNEqDV2jbJ
VO6TXmQHwqRIKCE+1dQIaA3rgsj7bA71iYnWD6sMTKpZts0ST+LW5309MZzcYDfAMTQBa0jn7mpb
9nm4Ia7rMX8mPeHOZu1Z+hZBFvUEmsJBcYkxb+Ml3X3bW911luQKeF3xJJXGNFBROyBvPo4t2Spu
om+hOfctqwjU6liYII4ahG30nJKJfZxHgyDxmHB6BLRfrbJeHRE7T2zeKahkP316JupUL+tmLgy4
wHwq3xHsOKw0+8/6Bs1mQSGPWba+4KqoH4OEkISWCd92gu646fHv7Hh8IO0HdQgLvtnZOSMBN05b
lrGzgSTcMu89DnfQiekHMsM5JDGBVZGT39kLyb9gaA/mNFx48Vkb7slbxhmKI8sdCcpmKb4JMusx
0cFTLLjsrfe3s25A2Dx49GY32WatQy1UD0kosXhrp7oPqsXaw5gqtoqc9aXqr+kanB23Lo+QpqjH
Ahoi0qFwZzXZLTUjyU88uxXChj74Y2fiWlKJD6vThaS3ftnaPbf4Gq8F0rly9N76m6G1muxjx0r6
qLR9MivWSyaeGR7e7q1drIZ0AS9+kn5+LdgzXcak9Bkik5htT8PdKAZnD4GTtTzj2xtWevXOQDCY
d6cgNVxekHJpVt7Kiw51V6lDMljLIR6TZ7YbAl8oc3iKkB2wmz7ZGbl4zDoH3uRYfgQOlfKY10jY
hc3vW8VRl7LJbHAT98b43Lfk0/uJvldK+y+jQxI05oAkQpdBbrNCbplPK/pNqd9mPcyHwR/cE0RG
eioNcKFzRmLJq/hg1dk3gXTz73qSeM4qJzjNxfptQIY4BXApVZp/tq1kDOQ1n+QfX1cDWWaP6/Lo
lZPaFhO0rbJoXlDd/InJKt6snLHbqrS/nKyoAAwS9DqzI9fpBNc0R9Ew6zZcGzKHNOhha06uWMlB
xgLDcHoBeFW6996C2v02ebDk+OzPRGaR0xCNbnmYx+GgB/Y9qUMOAYpmssvbYo/haMvAG/BGXFNh
N8EDA+JfxrJinpH+6zKYf9k3DqC26iOpq1dAYvJgFdmHYg64p/8V2wwOGtswdMyzY4FpnBSxWDlb
F0X2VoBMFug2i1DbaL8bzbS+71mYU+rfaymvTMjbsGqKB902WKDlTe4qnG/Hy/kRnsTD7ELOhwL3
VIykqyMZUsj1DKAnmCEVAX8pFeApnUxwK+qWaM9/Mrr5B2FliBUmHC08qhcivp6LlBl/69O1D7q5
t2bJJyEZOkqt5rVtjdcl8K7QHgD810C1pTVHMUEyoS2tF7DjDwOOYLLA1SNr719OTy0UOPm5sTEu
TDZGtm7IzuYMfWbjQvzmgbFSLGwmPvXidwKYOcocYksKu+HuoUQEgo/4KLMZMo/BjHf61ub4jsA2
P0rq83gLUaHi7wOUl/y9jSKOWS/Na9qq55XIA2LIxQt0+PdapgeuorMxHP5iUde5qT4ofgHT0uHS
ezBOROkI2U3AY2fvHWErAIwLL12avSB7owG5270CxEdeq9vH/JZWWDcdbvbkYhuIVfOxO8Qqrzep
MVxjtI+kpV78QD9VJL1vOu28STRGYSfSEoNP+V4ZiONT9ZCv6asnWV812S11CWt8rL6kP7/mubF3
QcACyi0/3E7lb4Z03ZslYZdyYe7YUhCl3pT1BrIrJWCf3834IjcmY0a+cZnj05I/7dzkYdrnO7uv
rtlNlErR4FCgkpBAi0E08yYp6tDCix4KSzJDY6I0O3vW5g9uggZi0GhpUPRS9HyNHe5DHINovpt6
N5Exxv9lOFs3xjM5E29tuv7h4ZZn8i8I3kljtU1gTmPzJYG99B8LNT573LkBOCMsqCb62bE/mBhq
3ZmKUjhdvHFmQR/IToH6i30+jf0u7bIrjWFGR7TaVCw+6SUljBNS3ndsTLdl7xYf+JKnTWurOpo4
gtKZLbzfCXtru2W7XUD2bhARfKlE3yHeG/e0ubvGQg9RVjik0OtfWxcvGUjQe0YIT5PvfLQBWj4F
SpynK+qrIMIkuVMz870aoD0eSUZ0lm9TOrvBoVYFxaPsul/O3P2oNLhlCvoEkxSzCCXenZ4O1oot
8r8hC00cxZFlzwWlvnH1ab3BKTo0bXH8sDiK7KPxjlXbBUNce7K7G8HEmP0n5LyvuMu7ra2GT9BR
pF7RaRlEn6Hpg4B4cwHgcjnkeFE2Rumn9+k64qkd3C9/MBdeHfzYEiP41h+mR9NxrE3vIcNykECH
6BVORTC94ap5qTVNa9CWd65hZ6CUihck5zE3RHW4wTwgucaEAyAkWK3pkhjtfTP5902MrhdbMGEb
mUKUN/5A1KfuGtRzWhl7Jdk/rlgPIeGMx0muJ/Tt1FApO+CRSDaA27oildF46yVv9dS3qNitrA/B
EDAqt1SEcdzbCB8PQNLQUSAztOmCk83MhMYI9AEEJtTFVgAGquetYoN0MezqeWkn0I0y8Q+JSUNg
ZxUU6dVytrE/vwkBpKmYvwKkx6hP4vnBgI3D64pYN2lfkyCVGNgq40lLXnebwsrEaZnj32OHAsJq
1/J7Lk1x8fpGhQPgRXOKz7foVqag1fKEHYhZdjCc6y5wUSzVoPe1EZzTWtl7XFJNOHXZgybxa9PE
DsPHjMNm8YYXHTNPUGoQiAkbcyeAM7H+ax7gFYBhyFw3WrQ3Unf66Pt0Kpo35LL6xY1rfV1ILrhO
JChhz66G+S520VGYJhZRiq1h2sxY49NzgkPQ5/jc90xFac5HoBUZBxC1XN1+O+4gQ8AI/p2Nwn/X
1bjH2PfC1fPGrrtbuhRTEbiGtpRfKvcXIsr8+EDdR69vfFRz/EOstXtsHed1bVGdIstqN6avfhcl
9uO0Y+pUuMR5Fcg/MGBdi9lYIpM4KLQN7wQ+Ea1JFYGo6fbcNE22ZW/2m1B0E8l8+9Dg2CVHkt2Q
3chkT1yjF/WaJFFMVL9UYgoeWX59MqkPEySYTmQ29nbH2rq29ScozDwcLZM2O4UgMK4c4j7aKwO5
yMYz2/c2Laj8vHprJP55wa97akTyCp0mgzbNjLlYoXrOwBWkSdk+WHO+x1KJzoXhmI5RIcMwp5UQ
F+J8pt3qjnSiIwIZFdxiY/mmCkCb0s6z7cBYB80eRV3nGn40GBIVoed8DylRVXJKQqayXoRwyrnv
zb65GE4wcWHI7tROyjUzT43fpveCWViEqYcxNxZrNJpFVZAR7HS8IGzCc6sq0Ug2mvYBAMKrWzsT
p69SIo/4bKrYdWurGbrewpxcuEM6NHsTq5YzZiXGWvjgN9bdbZvk0puX1DyOe9KOZ4aJ2SL9uo2x
U1PTthbNoYV+Va04JsiFqbdr26HkUyw/ete+tg1rK06d40isVZNShdtjvO6gw7UBiASn3NnwpRoM
XZsR1M/GoysEBrdsrXI6sYN8H4X7XeI5Btlxsx3WwavVam6r4FkwQlfJK0OIB+z86n5BbRsNS9Ae
OOhJ3gvkYUb+hjALhDYUkvr2yxQpHHUyb1iOEb26CqDu2GP7oGGkUX46cbBnHs7MyVGXypGYRzLP
2XiiP5YrUjWM8Ki+SZaqg5fOplkB4PwppvEtmKrLCCp869IrMbVYhjhcuF49mqjkPU7HD2hU9HLM
3+cS6o+5Bq+erZ8BDGy8Zlgi5u+McAMCDXg6U2rKRP8qUzB08NXkNp48KKsICXOJZayN6zcUK9t+
JEU1jy/DaPzMtvXUzSZepNhizqCR+EIqCgnau68QGWHSjibS1/DX4OmviydVQhwpeqSWfOK/yGfv
jTzVexWPj8U0ETrnFog9y1nxI9W2DexDsvrnuEOh5uSUaAVREfgyOY1GM4Kidoxbm60bEUBOM17t
9Fdpt2nIgOYkgD75QkV8sneWzi+x/oP/E/JNd00FZJLuJ8lx6RiBRRZilh4Ief2YgFzVXsvmLbEj
3tHnhAmqtmBb0GEMc/fLXNdtrddtsw7MkXo2r/7TAEtt4/X9pXANJJ4ppBeEXdBr6Fv2TpP98lbd
bCyELEeFV7LHqF7YBGeY8lh6aboPUu95nRE/aas+9/FS7Vo0WLSQK5qQLP+j4uRv45R/RYu31pEP
FOXvRabOUIZus2z7LSG8JFJePCAlk5Tuq0Ax4xUm/j4crdTFVHzSml7zcnmkCOsx85k7Oo4zsMNI
tow6gYLULpgoF2uUZPQbFsb6YBEvcDExeXHMjONna7l0BcPQPjmkFj5zRrGiLqYM2qk0T0UDdqPu
8QtldlNGMhfM+me/iyrhDWqrRO/+1cpKXoOkw+G3tkzpoAGF1WCU0xGrcLg6ZMlaS/VqgXdBOGui
lWPn2w2IIybDayK7zMeo8k2EnEVa7Ue3MaJbC5/5RC3hr/6Jk6l9hgyN3W9IsdvZypmYOpnesMWB
RqIXJDKZ4+hz0/XYdyNsFsfxQPwgzZlDL2Eqo6Zm3NvS+MW0tONpTA8+79aH1QO26DVA2SnsfrTy
ggffbj5WyUrHIGmsT3W14TWq0af5+c7oByA60njKEoIa7cW9W9EaIIXYLqx+eundfKbQILLWzRGZ
lzx5GCSNAjG03YjfhKL4UeXGbOtvGMgZj9x92pgu9QgZluiojZkIbQ/rKrpa56ejY7ofE/nixelj
7FHJdesPk0xna9aQZ1aZevzGCdO/Ww9ke8nvAWF7JLSXHJfUenDz5A0G4FEFzbNuYOY3Q1g49e2Y
NMqvqkxDMFHhmmEPU5xPCNhxs5Vd80ErvuzmWTMJYC67t/NBfOc4txjcW+2uaW1ySNtW4F73XXJL
EFIz7PP1o4RtGHHGV+epSA/KEEXEpuoO9wPRcIiiRY3ENo/d4pD2WExqukGYKv4HkNDX1W0ejMUj
tcVizYexle0j4VFOPZtcKA/vMBtYmQdYQ0nAjRyLFmMNHqkQIlYrxPSk9nOpcDOO8xglonpPADG2
RUm9VrMb9O7IsSMtxslDs+B5lf0VS6219ZSHlUENW7XyRmfyPmwIS4cRQdD5hkL0nDfYPOyEQF3Y
B7zOZXdaBY6+tdqZfTxve4udb7MG6063w3HxcZTynZ/ypW2PXc2EPI8FeSz5SUj7vaxQimoRGLsM
atZqD+NFLPlnl/Wv9eQtx177MQMJ4CfpQPBl4/RPXgFJgkgUPKbQPAbiK9kByV1HyvXWYVzC0k/y
Oo0RHAxjezbM4QOlObcZfwzgA369yDdVF04S03sV594578WuGQgsRLcaP5u+N9yMNh+oaUjQyNQ1
VybwRjdG1gMZxBjE+6IHPvENM2WyZ9ksMZZh+ql0z9XoiAfy849ZGn/Szu6f5Vhhaajg64jCAsW1
IA9ZZor7iutrYIgkLS1AHiuCcCnWawaW5snCDYCrmdDDULC/DjvE+2GaLsHtiHuduvTOIUESCSSF
d+2/6RJGTdPRrxZBwRodkOoG7jhgoXEZIuadR1WnxPFV7ckVq3tcMqqU2ShfaHsfi5IA0ixQ1l4v
LOy8yhFmiLhoyMNuqBTdvSaLmslvQ9C7K0x8qsgxMbmn/E7Jme9+DXZZ4yFpjpFvVp8muLB4M7Xm
spxHiXMUdZJtO2fiCBl0GZATIhuxO8agouysB0sZTnFZ3JofUsEp8Xlg5Bg2LTkWLzPBlMSxF7hQ
Tiz6A29rOlUfZoBqbB4XAsz3BU6oFGbKsHx5Fr7tbV+bjbs1XRqmrTONOffB4g7b1U/gm42FKP+M
AxWNaBsO7RauBNAQx1s0AUWUdJhtCh5FHVBc0EHl+R+S5PLqrZp5vrFdICuKeggUwx9oGrzqTcRg
h8WUa/feMWlV7ALfmIty3ZOhv/1v0qP1rOylWBg9O1RLVWsKaIxlIIhmV8ZvOdgWC5ycerzWbH7j
sS7Luzn1x+7ETgiFkZksAfbxis81u+PKH4rM/bs1+3z5maxx9H/gNoq3lMi4bCt5BvhYYGwPa0Jp
+jROJllo1loWF9scSVAzc1XvZ1wWy8UYAkU8CUV6tXenxCbKSpFbBrO4Ra3h0yUVodlh4HkmL7K/
8fOHbkcarZ8feGfOXHfCEuNd0bmLdw18GQTnYjUAVlHrZXWokZTWQClKg5DVwJ/EBxnoDZFPxAx2
PKi9azBnSJm/AUypbWpm1sFRhrh+S3qpBYOVPTA1WWeve+ASqPljPZkvEmIM2QI8Qet+VJXoYZvq
Ibs0rifSYzBMMI99HIDEFzOpm/d4+wsERrk7UNimE1Z3BrFFNcYntupFHs5qarsHB+9U+ayF61JS
sSqeH+uSpfRJSwT3+JmlJU8QezNibzwscoxF2HXEpAH4m6KzAUmLxZid7WxO4w8DrGqi0CIA5QJc
klreMIqckbVRWMaT6S7OR59007K12wGxgq3Z/T5anVAVOrp82vkkobILTTWJ0F1rWtFwk42ejEGn
QLxitcQ0dsMNAuLL0fKweNBhWA8mYvbxyVWrKw/EuvLNsCnmYRwavyagiybuuCIAJsppURZd/9wA
8BSI33zWWyoXD1lFxX5XWJ7Ln9XdEK4E8lhHR7hEcq6u4vXBgY5iNjDrcToUq0Y5aoyauapIEQJs
sjrm4EBBmD7LYmUCYxRu81p1SeqwLVNrfWmNxj/nSHt+i6UZeGM6SX1gpzDdIda/5Ba7R5hOAsHJ
KMYei3up07CeKyhUGpTg6ypqSZFQoGVjykdsWp9ofOkmY+vTSPw75rg4yXfgtoHAEmsEVWjOeB0q
hs5k8+CdJo6nqiiDnCTPiOtxzfIbsYj5neW8UoBg/EuJSUUlIklYnHxrnJFQN/qzoLlYBalA+GxG
nP9Jw9UBu6EBHHai+WtXeq32VYa0PJwMuBT7HC0vHErtWu/kaPBFZKuHvSOFUhuTEOsP+RFBKW17
bpUKUV/ej86h8TNMDYMroK266UuRzehyZwtrGWgJ8rKaU+WW09+En1vcVwxLmLSlim6lkzVJTGXK
pgpjpnwhBaeBmaILQqTAPooVX0QGfYMJZvpD1pDv3gIrArhvpv9VFqq5zmOgr44UDHRSK2chx/iK
8dKcLK9ePvMoB7rorYc55+OA77XV0ckn343yXPY/tQUzYtPNg7IuIyq/g1SQe8IVvC4mOKfsTxQM
BcsYbXB4GgShgaToiM20PfJ1I0pmAXHICFi9SjjYWCSMmaPTRFKFxeFfQns3Q6G9lCYSBV3FrD26
m46exMohYh7V3mNr5ohkq/La9xrDi21pFzBlW7SHbDH5WoJmzpDZ+r14uRHFkyi3bfsQ22V61zPv
vdYG7idJc+CFJvqDdtd7pfliLcEw8mFvae6mUEfigZfnIa3NK4MMZuUNLCrOKqMqI19lTXKsTZtH
c2QAKJlPMWHbu0PFydaWkMbRZNUf6Gw5QpgnkRUDJo/K0oak2UcrEXQAsgh5JtO6XOw/GE/sNLK7
TIZ9VpgjhOFFBAwmUHJDScvvmPZU3a4x3Pquy1YfQgOosGNpuuOHC4qQptcxeQ91M3Pluq554dY+
39Ncu9OvDtAKgWOy9Gt6EMeZNlKb+pIuLjh3RUWC+6FmcgHM5QFpDf+Z5JTA6DIb4A6rQAVwieLR
+Av82g2DDFc5OAITk66fg83aJCvjzC3Hy9ztMkiUoFqxVuYbBQnJBcdEHXIybnRVGzkJx2hK4CKp
M+OnvmFyXX+ar7iciYSivldvbAvVsp1MjdDTEChFWfEm8r4YXM5wIEgyjhpd+38NcGr3Y4BbjNK3
QQ6leXHa5tJX+DhK/xPKSvOC+mm4wAgW313LjRBiiuBeKi2FcTVLtPusKxetJ9o/HHxy8b/iNZMf
iOtuIbgWFcTVp8tKI4ODnaVLLNKnoGsgRzraUy9xqu+I1tH9lg6cOl338wsUkfQj0ACF6EJL0G78
vqr60oZF2qMwjG9HIThQ40AQhGu2DOscHNuiMGmi+rVh5qOG8onFCUI7QzR2hKjJqDdFI8ejHjr3
b9Y0FFKLQVXSlxPsTGtWb6hSUyxITprwzayockpjBFpJsp7zPKhWi4Nky3LP7GXcWv/D3Znt1o2k
2fpVGn1PIzgFGcCpBs6eNVqzZN8QkixznoJTkE/fH+WsqszE6ULn1UF3XhQyy5a2tDfJiFj/Wt+a
GohCwk2mO065D33hOzysvAkPc+/P2cOso+pjGIvXAT/8XqK/wc8Z79jwxzcOqxEY2WSCRRxofOEm
VSS4E0UYV9Nr3TIUxVwSZXs3aJObNqmHS7euFYWDAaAzHEr99ZIWoI6oDEre0xhSLPD/rn5Mi5Rj
5YKtZ8uULycEPIasK/aib3FIhD/4teNbD8o9n1ZcW5d+04lHQP/pe43ZxCJRBwLnMDIRZsIX+L1H
SUo9nEHv4T1OkK4OSYyii5NQcGkDX2dJc9w1l1voFfvdEZK4zjhQ6P2CBdocC0QNbqjPvATM7rVX
iZIihMvSvnHkwnXJbo/r3jZzJfGGlhk8tIJpw9yp2IEeWfk/mc1bX+24yNDzBTHmX183poq5LVmQ
doeRYrnA2KW+Q7ax38VCGm2HKNfcJcmgQJX2rkY6wW50lluCZ0YKfpGnaOVyGQPUS45uBM8JmQYv
f5e1LD41KzR2I5+/Jtb7qYgrAOyFQ8LXEQz2p4707warI5Yr+NObODJsuJMuBtmXohBgeK9t+uSr
LMvfNH6anW9n/oVoJU/d0SsUjcrIYedVa4XsWjFrvZt5pO+2H/yCrlLiAh8cLKKrmvDxLkjNfBBx
kO8y6A1btg1MAYNl5YYakYcEgSxY7rhcfbtFHaV1sVTOuHZTBrLaE8ks3qaKM/uOaQJRpjmC42zX
s9VDi1ISAt/kyA29g9SYciPzKLMh1ZLWDbxmy0EhMbD5AofpnVtprKQAznZqEqPzo/98s/p+SZYn
NJTiiRvYx4fIUQTsS9EbJFfaQsgK2vAiK/bPUtPRxw6Dd6S3kbT41zC6wiZu7cRENVSllLnRIp2z
DAZSRQCBnw3UQF7WhI3KLK7Uowzj+EjS3Lt3amamZjD+UyJdNpcluy6xyTjLvXi2qcg0eiGmJdkn
twkcs2vMVc7ttMhY70RfrWZ1gqPprcQiG8GnEq23V1bMFknPSXIbDMp2qVIsl8PQIm0UjIueEgUI
sEn1I0A4ZoRhm/+wl7X9nEDxG7quvEL5Z8eeCuyqBNW0w1dLUrotmfriUMFVQCETI5cLldvcP9Sp
8NdrkPBiUy/1cGeXsz5vtJdeM+B8t4F+DFsR2yoEoAZw46l28lnuyWvwgRZlzjqS697xTkIllt7/
Wv2ndMBmTRqTWwsC87BrvNncLEOyQnIjzRU+orCMF17MVbpRxudEGXxG7dS61FxVndWBLeRKoWa6
ShCXP78B+jd3RE0wF7dBVnfmRrYxWy5XrSc3eK8sUpNT8/94xnDj0xLBdUl23hZbI+tk5S6aXrzl
67WCwZ50oy/EfOjpUXeuZEBv8lU/hyY6LLbnX/hDryQpmZE3KI9avgmJTxaoqacD4+TqApI48BAf
R8YycDJ2+mnMT01i+Pu/ngKMYiIJ4srvYg5IObQf7KugX0nK8gAjYRBQn8JBIA23UT9hlhsSL0Ic
AezKi+GOxQtT17ykDPx8gdC5MLgZtmE1gPA+Yd/ESo9Vwerxn03oafn54uecJUacdYIQpCxnb0vw
F01/G35uCDsePuKx7Je8uUAccMsbrGmUCkOgVgQbQj7dQwwXR1G6LXt9tGERwwHkRj0uUcXDC2Bb
WGFyLvInq0zbDi41+vimw9jDVY1F80Np1tONwcYBHGTsZbAdejZSm7mNFrGtEs5V21SmfJKzaIrq
spmNnZ0G6FLORlt5lewsaiqeuYYkcmZt/HhvCjOgSUUaA4orEZG2jqfi+77TEZuZvo/PG9oOSUXI
ThCxTnOCHK3jABLsfCzRm2VBK6E1LiWGvsET6PSPPieQcM+2iNzi0EpMUvAGuHKyYCyefn2GGvm9
OxQdXPfTWOXU/tACX9Rbzqvqndnk6B7RgBgHC7frbpzUp1Wnt8MexkEiBP6VgaZXyPqRHx4yV/m7
SRBdv+W8EAUQxFJBLmEqy3eKz9GnIHLO5dZZZoRWf+rFQ1zRnXBvMOZE55zsufw8bZi+4IfKnzpX
ccmnKC/Vrgzy6Iy1a3K+YrGICs6JCXAOZEUoouyuifCrwVTq1Bnb/c4uP3zJYeZmoYV9KiVZsxp5
rTi+sxquvSmunuLUMSwhxfU40Z9oQ2TOkCI2ai7juzhjgE3IjOrguP/paPWN5CBPRN9nsT4Ax3z+
TOz9Vj538ytz+aui6p2aEb121f3pP//jAahiXf7LErH/XtXY8aO+fi0/uj9/q/Wn+f2r//bT7f4/
VuM5kqjrv2gZS8u317fpjwSr9Ut+K8ZzvxByXAsy3d+68f7RM+Z/cdzAE4pwnAxITxMFrWrdJ3/7
d8v2v0j4VUpx+zg8U4Lf9Yw5zhd0E5sosgBvBbX1L1Xjhe4fs6DkgQPqysRa0KekIL79J7BUG9Kc
rdgX00Ev/eHEFCLqq/u4qeD4XZllybhhNZX1V1lESLLlnHYBDUs/GFZl1ALAam4g7QOcmXpbRik4
CGWEvkibAWpz3+DxTIV9B8Pk2VcU+XaOOXaYzAgR+RvgbGxewhCHfmnp5aJK4vEE+pNkivLfmTLS
ydN0D0E9hYdhME+U/Ab4SUVi3aJwk/GiR5p8F4tS9e6KoTibMaWdNMmhrYe8fpbx45+Au433jRfG
WJDRfi+cmoJiB1oDWnbNVDHmppe4mDYYCoEUew2bhv5t8JMLPDu31B2KzTjg2ynCnB0hgKpT6EXj
BS96M2T2Qc3VbaDD6xbAz9ZNkwEoTQyMc2b83R6XxInSny62glUiZGXYYEKyj16NpRx0ftefa/Se
SyJa/ivHXjqjDFgEI7z7VfQ8o5RiOvZ+DG8IZiOOw6o4JAXRLNQXZv7+QDIQ6ulBE7jaTe7K+nfS
9MAM6L0M++mWLVhDkTHDDVFmYAhh3O2oLx/2Yt1/5V30OHDIgqnVZNhAa585Us3ErEi6m0X1zRko
bnMGrqX7atPPxGIy1heW5cstj9SWZGYfwwXpOaYTI3oYw6giGDtW/bueaDWa0s5+WcrRu5hl4n6H
4G4d8aaWJxbX8SzsBwY/bNXFXjI/AlyNzZqBMoWhKvKcHUaJy6GfgD/m5cIoJ9LQKpMUp+4El4nS
OGaTfdZ4mrg7JGq/GZcH4F16CzSFoWwW+Lc4j6xT0Oh0Z9wBmDEa2EU4d8AQEamOcTHwHkrHdFuf
sd07Z+76BQc0XeIhK8ACT+0MKSF7wOhuDpBB2bBJrM5xmdfnSezoC0Xg6cxVWN9afuvrMA3DTZp5
MVp+Q6QIYTO3DgPD3MsJ+viFzJSNjzTuaHsuZt8+ku6sX+dpGo+zb4kjbV0cRJ0F6iC7WDFu3XUI
DWMNazkaD9ZrfNJO0k5c1yGt293sK5iqQCO9ERWOdfA9Ga03kJ7HoJqRDrJusp5UYVe7ulfmGA21
eq2rrn20vMS758JZuFI4TnR+bm49u/YPpmM1SwKGlfHiWeciw4Omc0KHvk6fq9ILsCIQvqIPtmNx
JSI2LWNyyeQC4llUuoCkF3uvlKsPfiysvfFr/C2CeUhJtCAJfiI5tUelKu8iyObbuMTS4VRgbSrf
HMcV6jokjDHL+tTRmHtttDxv+lJfkvs59QQu7oPFaY5cBteBL+8zVb3CvyUm2+rTJHvSI5Ro8YaN
9GwoC15MfOeN3tvix/5myIgoJuBtkOTc/B5AVsAeJrWvQ22/BMaTdLnb2BMrMZwc7Z3GoHyFRSEO
TlXb1wZGzTazlndXW+PbNBZf15ofxKEjFW9oWHQXhlH8lbwf/K4OzT2/LRmvTE78Mo/BY1TijoIU
fwg5yVKWq/c40vawFqhI0T8hEMTIxv6LjS0/cCLKnNopYrMVQ2xuv4bIXN+Zt0jOBUVAKY1JPiJw
JGyZrruaaozCWM91ah+WTrApQmHpZHpBF9qZTKwXa5yCG8fDvZKmLbU7mCsg8TbuKhE3yQ2NSee4
XaxDVYlza6iag+fYlzL0j2PH0bF3m4OVxtm+nV0eF0FArLLx7mXv4MvIgG/hVFoYOrW+/7MhCn2w
AqIT5DvYBs8XYcH7x4wFva9S13HvrV5iUxF44bTBoNbfczxDUnWV2S9DCD7mh+fmuPLbVG95ZlyF
5PqYnasCo3ntELZ2rvF24c2x6DwcG7WcdOFfsmFc0HuKd/DeH+lCsNxyaKvwEiDVoOoghm+MZzWb
wE/esaeec057CMfqJKGhbBLPgF6KrtwaXH8ysab0OviIIgDjRSVvk2l6YCZ8wSi73kAsd14Gi/tp
SAm9jQFevwSXdACAdnJIiitCDrZUP/M4QTlhWHNIepVvam1dZymrJ8m4GJuvXR2WtjRb6dbHIFVY
X5ce64y3NJw+EdjbsRKMn5izQrqGJr88ijLAvJt9eo4Y1RNr6e6TVg/0FC3fh84e91EWFh8hmYs7
ZfGhuZqvxeJIw3uX9f0RI1X7Hmrsy6QnmGIXuf6x4GPd1fymR+VY7bEOrDDYxeOUZBdT0Pbqdggk
F/iy9ByCvF7hVA+g6dfzQgg+wihlb1s6Lt6Gfkzvm5b/3aHoMgIOk4FRxzDT+dAGksNUVO853UAr
7hOfBAElDMkiqnOn6MgNdu24LwE7pp6T0/CGt9JbkJJyBVdM+rQg8GH710geRwdn+9FCwN/SKZUf
5AycC1qbeW1FiXU+612xF1oTHouxqJORoBvRnHfMK63dmHajeWBym6nztI7zFjeX7NlwSzNY6PhZ
SnFWvuxBwOOGnOzykFXusE+j9BTjZUuH+tUfcN3RpUIhFgMRpP4m/yZaJmd4oiCg5N6zyYb+jDfm
RnT+NmiHHYcD9ECfGG6a7yMou5GX71SBqTxJWQG2DZEXSN72hSjmt2acLyXA+F1kxC3Zb5KYjbyx
7XTaMjZBosTEQqtYy+/YEshBMPgZitneBjXWMmlXZsdHSPiW8bLBdDbhHi+K10zSZDVEkjECVSBs
hsh+6hQZxnkgC8e9KfHmbQirHZjfvM01cU6JQRftyH2pa3ByxH/ircOkl4adiUl8LR/Tdr6iHq4/
gRvjxMSxY1tY9CVEomz2EYNwaIUxcMx8XnDmz+MZZQYuuHN0u63wmcTl5EuucitGaA2n/ETHUH6k
Now/7apvbrgqmcH0SRWrSSg1Ux8RDghxI+oCGBD6wtPUlqh9o+rvx8D/HiQtUbMqtC4JJ/+kNRB+
Aj+K4JK0ygmyZeLI71lnA8Fi8NJtFjyJxzpRB1vXx462kJW95knzzGikPRSQL/Y6xixGNOlCWfLF
p6wDHyaKbsksb8sQJeISwKTqS5gTk9+mb0MbpeczpLR8K4OOuCuNra8tFWN9gKzWkKTYs7A1K9aY
UhgmbWPqNAp9lQ/VAlDFG0DIFOBwzOexzxjolcjLJifrWcWz1d7aLbvpEshcyWrjeQ2G0bo3NOi6
s230iMGvLbAIYMoiu+XmtQkPk4HCcXDi4SUG0DPAALVo6C3BT5VX4WdzL8q2HZ8F6SxuxZoF3VLG
02kkb5TlGyueXft7x1TprIVaQ5ubTmm/fEoyrMJbFLE8ubYxOVAkbLw5+GiqeKJgmBKwqDlXUHP6
I97q6QcelmC0dtIpMoV/V1XmWaylxcaOXdp1TaqtsuAuwtpTgMJLz126YJjY8K70AMSBLlef/OWm
xy++M5bv2qC9VkYzHUpL+tis6OZGDgZAKU8yihnaJD1FK+p5EZ13Xqz4Z6qdSEN0n1To6pMQLVdY
dCpgUxIr+KRI43CBKK1XuDRTd+Za1J3sO+o4hot5phPrfEgLm6CHG+qTk1g+vR6lKvldKVNmwa9X
ZOXCS7yGwZy3wGrmgdo7mgjy6dJeGowVzVhCB/PlPHImcSw9nrlAxR9o4ySOkJWxYN2zESubRWbD
3p0BXeMGxfmNvuQteIGktyzODQjLmPDMmK0VdqaBdt9jLvlezZb0dwhvtLjRE2PTSzWkjfMyxZ1F
d4uWkidR5aT4SYi7UgExdRls+9ggaNxhQ12mbcmUk7BIKlv1bAcdj2o3mFNxwEdo9UfuLoHoLIcJ
Q2ELMZh4LovaqvXSyLWrRt1aR+gbVcXiT4DqKsDB4p4b20nIYNgp3AzHyomPwGaM9Q93BBtQB4lF
5igqjH+ZuxFGWB2p+MmjcnUls7EDqIkSPzLjncsdi0I5nRCg7kRvC7lbZlTxK7rnulOKK9L+EbrM
CXHBEV2It71tc1gB5jHMFwtBs2urZ/k7cnPJ6bwm9rbGGazs6CU6HJ+srhfQYjNjqhvRTg3LbDlz
MMYizWagb+Dze4jkDCVsH3dP9FKXobwjlUBWr6AFs19XG92lJefYMd3qEVVaklHfZxlA+A42DM40
ZzgLF1fcBK3IbxwBOK6YFJ+rbiJmyL1w2m9qiuwbZTzvW5Qkj5yYuD7JURFpIsyWQAaBeYNMWL5M
pKe+2inukq3oGfHNFSg2vFpAijfJbMSrIso670RIDqBrgp5CMHbhz5z1emunWxN05w3NQmKXAFC4
aA2Grtjp2gOW4t7ZytaOGFxGBA3PRxVW2GXlmD/Q6ffa5w54iVrpQxsBWRlC73phwrc64H5U8XDl
ZAEG8SS77WIP2B0GOFhWA8bdeLKLrzrOfs5t1u2gPxGrmelTIJcl7X3bemYzjg6us9ANh1fL84bt
X1ex/nsS1dfmo7rv9cdHf/Xa/E/QqQL4Zf+1TnVfD33yb/fDj9fqD7D19at+k6r8L0TclUJUDj4x
ZIhY00fX/+3fHfeL54X8EwShDKWP5PR3qcp2ULHACgrbdkNXwPT6J2z9i6dc31WhLexQSAmH/T/+
D/pe/FH/QW3853//noD+R5kqcF2EMCZNOAlQvCBprn/+OyBenNClG+jiG94/8eCzSO4rDmXndTX3
O8Y2kqL4sfV+XS1/+CH+8KJiJaH9Dj/Hy3qhA3ou9ARmYClXXtvvXtZXpefOxfhUa8zD+yEPY3Os
Zz96oVYe1CYU8Wl9IJTFLUVmU7+lajN4cICDvblymY8U/rj+mU+tJshAiYp2bIbed56MzAKOvrIz
P2iJTc8DGXU07WUe3yKz28zfd0NvYkyWAwfeDhPyFf1+40vUcxTGNjVr/yp3FxevRgh/KY55G7ZO
Jv3uiKf682mah+8VnzYWNocA9TYNDfm6UvOzDNvaahoSL1CErOJnz4wq+hYMkZtjrWXiwdke4rBx
mjVjYnS954QepKQ7mVoWZzgT2BAlKgdqajNz5rmkDfO+bNeEzqDeVW3hToao1FS3TlqLNzbT2bc6
SZvqCKdQ+3eABN0rbwqn+Ik/MnLFC6jFOrCrdc12GtjNMBrO/Hvq5UhGcYqE8TV3S0OjzMjZhiyU
JtDVDmOAuo+IMMTA7rW5awoa3ulr60JKQQLR7Rj8ilPLRcWzRi0crNmfkDwYjNXYR9xu1lWaYYlZ
wzNuw3kPoW0nOlq0oBVNJYkI3dgnE1uJ2oY1zKyNPSql9lAI1xIP4OmD2IKM8BDa4F4nD0lQvjl6
ajDWkzgHfa5Q9KZykd+bvNag07PYGumSHGDEBBwn+m3C9HbY2WQFCHVZBlMMtfIQu3LXbil6acr8
JfHk+K0PmD9uhtmewx2GH6DBVW977HCtQSfQ0F1koN5kDX58GpnEhegLcZAsYo+pHiULCQTNzSh5
3451Rb8IaIyeuuE6KhK50aor2xPY3+VMxR4OVcApBAGC7GOYpvKjHPIFdjUDFEzFJH4+Otxc3i6m
7BFnfEUbBx1txXZhdnlqavI7W9KgQGojx4sh8+oSf7kTldMl0Va8IkAVkhw1VWLLBiiT/hCloRmz
dSNNK13iu5j7puZH3JEk2kmR4t6CF/voNQ57fOBjjseRxUeFIh0wUVRZTdWx9Dg3QQhzo2MQtVwv
S5gxYE3mRsT7Io9KdsxD7N+prOl+lEqld1McOWsFVqmvU/rdnjwxsjmCFD5drgUwPXbHXN/VPojn
bZFPPUjANi6PY9/khywRHWcy6puPtmb6sjWlWS5VmS/QdZaqIAHs1gCzgWYEyE0Lr4em6U5Ua9IA
LPHMpBwp81nDkijzqes3nFFICSQkMcHUC59NMU5F/RDqtLnN8pggdIo+ftVC9Phm/M7/XsdqeXZp
mgRJ6WTDjW+H6X2WD9X1UlrkRGc9qZ+wiBRJcWMCYv8x5KIN6O72heqFEOgLxZLXdmHmh5mtQsvD
oFdAG+T8RFEb0d9R0Q4XRb2NHFyjAW3g6XO4pL1+vqm9kmQMVinsOo1l8DKu3ne5CU3n5YRiUIOx
+SSoqMoeEwdxws9hFA5hW6c7WQAb3xYRmR0PGLyTNng7wuk+xy+vP1J3XrD6B0t/peRs9xhBagaY
rl9iCm+Y240cK2OHEeXA5c6cLtQC+nzHQRVoXZUeFvzidoPxXfvDgalwKAg9NL7/owyYtJx3ccuR
fec3EyehYsGkQoFibGgC3TBDow1mi8/OS+MDKK0GsJDfrurvyHD3iQ8Z+XnRY0gIRroJfix0Yxj9
db92uWE+Insb1HNF+IcRHu/LwZq6UL7JwaLzWUrYXzkchDRfyRlNuIagnJgI/Q7jBDvxq1ovjBE7
PfVAo2uoHaekIiTGYJTsLXlLSlgrh2/tur1znXshfj3sIhK9tynLkOZXZ6HAkDSMk9Bq5NSrq1IF
ORkMqze13qqklt75ukTZ2y4nLhycWsjBEqd3Calum7SEvfVl0KfLdIX1hh7xDdCyTj7EpQ2klvGG
ttktQv8Ojo2EnF1tscWW40M05onzTWPOB3euMzff2cAbome0i+7n7LfRE/4NgsUMa8VH7ZjGOaOW
ampxh2Bv387ZhOAYJRA5eb6IF5520c+lm/AYZqL8meVReIaKRccckWzICx1qEO7kGjzUxjTRgFCY
e9mO9AB9UPFU1XcybdnoYiU/t0TSvw5ks/uNFeTtmzcjzW+hMPMLjxSMx/toaeyUzMaUAWqsWcc3
K7+HFLduxCMPD0383Bnra55YcHa4eMm+zlbSnenAzqY9i5CDnXpkK8woy3UvKsB4nNqMGzrwo6vg
tTXRp5Oq8bj3Db3lSC318t6hoTEG94aB2xvHyg83TPTDUAmSPy4LHQwi0tx3sakJl8jZ6QtcVg0/
/KIKuECuR+uvaor4XlGg+WYWrmkQ0AjhrBONYSbSWqNm0ZXMeg7QQ9HeCNbNPG2SzNz6Uxg+LTl2
/r1oOb7sGN2PwZ7NwqyPpnZLzmHdp7kki6duX5Bd+DYRXUPOBCgeElFfYWwFOgsEV8pvH6kjJr2r
yg4vOj0Pdr9TaU/z1lgHcAPjsM6+ufNELMPF0/WDMRfglgwvymuMnDxiOquo1cDj2piNKIYhg0ea
YUVoQBwXBIKz4NozJEp3glg1glSYo2Ma6k2AUcU9JzSkKHGhEgOlcdDpmpCignLYVSpt5FU5akzc
bMyGaONYPL7Y4iyS/Zq1vjax10aeZaNnPeeY+YOtv8Bc2C1YtmhDNJ7d7j1DWckpjBOmntSM8USX
eqZZgQqwpEGUkdTohUTE5yOgiqw5zEg9t2ZeAr3zui7HAjthMd6HnhcMx3nxh2Xbu3F6CMoqkOcp
Rll4Zb417kYH6inkz0HyXFqbVfQkOU0mWRRdMv8LVjqqZdubaMYpTbwk4Uod/SDyT7GvFAyWxWTP
E700PHydFAIUwfDux9BbdOwYeyGsbSYsDltGicBxkaE9wGljeDsyf6HAD1vbpxHoION2ph9BWv41
3dnVd1Um05UH4oB0QZHTzpgH5rtv4305eGaE1Y/bxDoPxzH4KowkSYhJKf1o+sXcTItv9QfT5OSA
FibSeF3j8cFCqyQpOWMwJD2TrLneOfRe66CuWKKU++FDgOLu9CJiPxkIJ552SRl/NaCfvofAa95n
ncVQJerV3dfimH8x7BaAXkzJ1YTV+5lPazhrxlVShwaL9wzTXvOzIkOYIUOkCKDtYpPdxzzc7vC2
aMQIxMBj1HYMr7ExKSDtdZh9Q+2AIIWZ1GZMhYUWVy5++wWWYM28rBBjXkK8q/xyJyh8hxyL4oW8
KNd6gQ7CHGR7UzyHbFX8TZHziNkkRMTYD7LV5wmWWtxJqXDJivJspFsopqGamGbjxsgvfgs2IIVe
ejkN8XLnQ6uhttTGS0rxrnKoQ0D/vUnDzvrp4wg/X0Y2jCg7dvBSccHfdEXm3WLOCc+YaVHDHlJ/
YJONiiXuoMnqujPw7BNVJVHshohbC8hPzKHJNQMM9VGVsfu95Fkz0sJJ8OEgKg/Hmc8WHMSpNXtk
y/Kytc84s+WXaCfr0hP2yPZlPWRYtXFYw6SnN5QeIuYaoActmxIbvpRdaNvXgDlCWA53mIJKDEkR
1r791PvrX2+HhgoGNnT9cbCH4QabJHkodjJcg6mq9dcOHzPOJ5m6h2yhfH3NYlVfg8lWL2XTA2dB
JXQpz5yr9qzup8w7ZBiV60MLK+GjCqK43IYp3VKXQII75ma83rLBSQn9kfsvkfehiFy6eNkmmk2S
lctXkNYlw480ZZO3UDxMqhdOpH+ZSp3Qh0O05WzSWXtTINkSGnHjPtp0uczlNnfWRI27+OqHHRXp
S8lN8IhSyViEw41RmyaYQ/jXVlS+xWFgvqVjx9sd2rX7FtIXRO7Vc/oO2KUR36tEsW9tnCCCSJ14
j2CmIoKuVlTfjLjB4SPXNT8P0YvsDWsgP4QzRurOrvPI4iduwoeitYNgN+kiOHrd6DfshfDWM3EQ
I1sQ6AYgip1FyxMZLy0ZRUNc3BaN4NzTt9ZyGbNHLvfKHaZyb/FYpRTX6hSEXWdwKW11IepB4h1x
nLuUj5BkHQICiq3stq1ZH1NUg7MaJp4l6NkcWI5XF74DznhhhduLMrZehjKcKbJhF7LnjsrHfY+C
y5s8NQHcrcHCfM8WMZsPpFDAtoFjAhKYTWDEOVw59dG1qQHemMA2AUSCVIebRYwLYForMS8dR5Hq
FzD+L1mk/neKS777L8Ulhob/9vA6pcXvpaXPr/lNWvK+iICqPqxQ+NxXxP3fpSXX/WLTooenk92Q
63gO/Qq/uaAwOgn+sZUIXC+UrvNPE5Rjf+H78IduSI+fCpzgr0hL9p/LFlyf64ESEyXQq5B5/qQt
eaGfO+HCmReSUGe/Rfwdzu0LjvSfUeMmROAy7rcg3tpZ3tvN1o89g3MBRVlKRWRvzGlYRVrx7/66
WPk/TYYMnLUCZK0DCRRAOHxqfNb/tSz5f9/mj/T3V83/8+t/XUXOP64aJ/gSuo4KlCMchBxfcGn8
dtXY4tcFhWLHhWYLH8WuW7XPv/27+uJ6LnK2LR0aPUIZOH/pquEO+KM06Hm2LRwftTSk/TX4U/2j
if1ospr+O5YG0rPeWMiW2IqOBedsk2O7Y+Aqq+YMPit9HS5u7rXAgwdVXjY6vCNkFhfAIDQIYP2d
cgBd4xtKcx3QzBaIOd61IvGC9//9lxRlGP/yEqr6V/3ep+90an4wkPtVPPr5Rb+uG9Tnvz9urM9/
/7vNUoovPleq4nkkbbUGfP9xrVih/0X4tr0+FpwAFZs/+wvqNdeF+qOCLekPYaaGrRNjNCp2qP50
vTQzSdYmC4knJ8NMEtopz/PcVvR+leexqyPHNmGHNQcrcskQu6HevRc3EfUk1q202iwP2g2RghLc
McFMvDD7Ghkcvo+bxA1ouyJUA36XYM4WL7qmJccDWuTHUbLiQ2Y0v6OGt++R4vB8GBxoXe1gyJ64
kkzINUeNmfJ1r9JzuNHewPBbT1bvfWXGbJsrYkhwwhclErBeCeifH6Lrx3I/l56a3yFlETDitD2X
+2xENd2DCtPOsaElrawZPPYxWk0fdRa4SDSrUJxm32M3jRgYKbJokJQmfBcmcXuxI4Br5wccoAs8
67HNr5t+6NLzDl4xKRlk9LZ+7wzIcej2Jrrjw1O7eiqGABiaPTnJVdTVanoGBgA+n5DIzktWyPxI
JrzdJwHaN2K93zzyCtWrUm1zbWCHUpeXuUDxKGmX9cmPgvm8sxcCLBVFswlevX78USi37S/mElIU
nY4+EKIZO2dG/4KVHhFUwvEFMHJ7hkhvg4qS3is4G4ZbKWYm2rvcVEInELU6oinDrVC2/TSOo8ab
hVEY9wPZzng+8WbR2GfwXm0rUUzJNh+1tYmm0evO+0TXz1OZ0Nk+zCscYymDC4OtHIz/AkzmMHUl
ob68rqi86yLBbhm/xYm4BJUanJYDz7mHsdniXF8WK/vZDRySzBa3ASRjE6fBV4v89/rssQLY4y6P
6zPmFkPGJ+3G6kKHOG/exOCVR6CXqOUpfsm5wMA2Oh7RWSPV/TgwLGbJJMUA8gByFPNv6+tAsRhb
SigyHPk4ApLJhG465TfLjNhO6jkpv4ctjRGGRI23tWPYrYu3tjoJy0dxMTmp7Z1r1lQfG91DHswQ
Y4tBPzOyrGHEYAfqNxEPzccy7KYbloAsJT+HPW3RZoR03Oje/KzshgoRH312xHUY5NvFqacOjyw8
aHayztzW0d7FGJPsq4SQKcUHTrjrXVNSs+r29qWtSwt2R6nTq7EsSLtJdgFALqnOcy9SHWiJwYNq
NrMh0qjweeQWfNdmXzLJpsAzHQEl1WVF2YhduAcSCsuJcKyfnA9riSJJySlyPriDy30Mv+y85KOz
LnFQed3JmznbcU100afqq5/KoJTJDf04WH105O6JrgFiKMg+7tvGGz8muDnPnwRvB+zoC3UtIOqc
aGGlGce6uOqdpbhXjbdso5pM8y6ixvBAQW631i1RSLBOTTp4y47HJ59U3rR1hsirsGc3tHxa5NWy
3TShve9BCAwc6ugIpYAgzhCsq7SD7TTAFV1QI/ajSTkwRoObh1deY8f4TcSwcl59rADv0qVSpoDG
21wQMgzNiTlJlx+o16IwdEhSAr0JIulpWt2YWxDITnQJ9Ju8ahimd/Zk6uf/5Oi8luNGsiD6RRUB
FKqAwmv7bja9EckXBDWSUPDefv2e3peN2BlpaBooczPzZDPG1Xu/yOkX4AhCkgUzvB2LBG1NreT+
VcaVZZCw4CMq9mUFCd3NnIjb8qyOK768pzEPpHuMh86HLAz6It+IeoKwnApzZdaf3ktOqf12TMP2
vhvDkfs8BlCcjnWf9bvAjtku8AqI+H66BA8BNmAGS5E/HxDugvvOdqbZqYIw23GUQAwY0gXRllgs
2AIzAL0qqZJ4YOADeCmrlDz0tSjld6tWWO16aUQNs4e1Yzt2on4cKVBQN1L4uhfMpf1NBjWE5Z5t
kbHbmAb3UzPqj8iwfGOxXUeqB5ZFAsJpZHdfCpcZxDxHs/6SbZU+rTX87B3YeOiMN14OY4e8H6Or
iGaKi/ylu6ZtNL9WQQjnvhOzt3Ny7b7YxqpHCn6ijzIqGvEPv44hiVdWzCAXotvEDm2wrHtLBCii
OBJDLaHGRWMbqWg/HWIcI9UafXQFja9btYRO89T4LDEbjFMdaM+JLNdzQGjSpxICn3SXJPp7xTFS
b/kaNLM4uLHDA66+5lTamc5j8Dh84oxgsYkRPeYOrIQXbhI5tvOy4Y1PXvx+FnerV5cZuliZXLhx
t8g09KDO29qJqmdf1zfpwlP9bnRwRlUGWXybD5o5CpdHep3rJf7iYjy9N0A3aOeArb7+7fCFfFrW
JUqN5ezwMef5EfOzs41BPxWHjtczI+5jJb4xSCTBJu279LHWXKv30Zza+3hQzIKFP07hHkhFX+9w
tpQeNrucPpauCvppA5AA+Yy/2Ve/uU7fvkRfsPvCWYih/d4Uy250YB2CE6fyN+Tf1RA9S83MtiFK
zvbeaYRcskTxnBThW9gM9H2RvMCE0gbArTayJ34MRl2Wtxt/S6fy5NF0eQkCPT2i3ppyF+UCr/CM
4Mx3NLDGc9LtQfwuJaocK59nyd7a3jt4jkPysWeJkMRGGHeqphi2gZNW7kFl7ngxXTdLflfCj8/k
ZiGx9LIvkI0r18mo8inYoAGiUFgC6XVwn8jN3awuXRxMYCjdheUvpWN27fltxXnCmSfVnv4ZCyIf
R2aDC81X7g0dA80ndU9kV6F6jWHG7yZjIyyZRNCD9B7mBS7kRgAM2fZTdKuMwJ530HxkD2IqckTx
eml8fqiSjEELBbo8uzZlAMTxsZuObLnTWTCDLrYuvpU9exIfU5jHDAujHvw4AyDbtZfGj8L+XOsV
JEijZ/UfSJY2PsXBLQtPR2I/vgwZ0Ol7xwmzpzJk2dt4sqznU+l4ld5UyOHPjJxrwFZDyMrtlir9
BUEZBDVsUD97j7LFeXPqlW8N03v47jDRM3Ap8pIgdGK+ca+Lr9RLYHNE46jbR8tSRXC8x8lQF2lq
8FID8t9LKcenZgJ1De+KyT9yZhYkv/A2x7/hlSmfrORAEngB/a+ug5ADpq9VYPgf21azTzXODYge
C+8P/yXKaPWclC+m0g2FDUHMqUQyDf9EaneckSzsjTNSU2uV77V01nlneg+clXDIdULyx1aJNOz5
tC/cAkJ0lqcIxexy3/UQpFgyuxhi7+SIuaAtpacF1C+o9Xhd0eP/rEmyfC4uNVibcpx7dEG3QWMN
buanTVuH/vNI4YU+dtat5/cl7aN632mYLAevXtOQimuGpTDw2vDKR9zDfMXEdmp5qZ5XUcufmQBN
tE8IhZLCHQh5bRHn0O89+tJzUoQYU9ErVZPw4Acs4YlS0BwMbFmPc24a1JfWn4GjZdAYq7vWaTz8
2N66rmDEBuxg1TGv5YSJIfWnt2VQ2Z8u6DocyHMudl3XjWJLPJfGCKOwDOzTqTevo0QmuJSzypJd
5uAfPoxlWgMnktLxHpY14mgCvQUncdiZ9r7K8Why1gWBe4+zoPoZ2sznDMKPj/zlSgoQszbun3Rp
bXTpde0ckT+il5anRx8rjUH9p2FGj/ZcDKbcC5/F/GX2h7V5hq6zskiuCMWQs6Vp0MDJg+v3Btnz
5i1u7V2H+mu2o4/J70geYCaS35JrJYxipt9RKbR7mUPpAVtvygX7cjWG7z1sKXGA0SmvmiOXt1kJ
hmNoBniT7oEKQW0XaeM326mfYoO8cDMGx7FW2R7JOznBpAnnS54M0zHydB2oTRAV8NwJjK0v/dzN
KUNN+mkakJ3MJ5WTc6DEkeAcGnVr0wjSUV+Bbbuax0JOmI5HxOwkv7UST4uv3/Bo+y6DzTqmDWbw
ki9gYpQES9pP573RtZVPWb0G4K4R5u2Fsivzu+hzkkZEsSNqGopUIUP2yCDsyj4UcJHab68sJ3HH
totnJYvboHsyiAd/W66IwMBxA+AT4J5wxsMfDHfOKuKfmawHDsjWB/Io4DcwfLU07JgpuefaeWOY
zmzZVcXIF+hCxUXgnK+gFa5yMqV7t6QF9Iyhq8SfWtrBuwB+crLfKm8p6XXiqCAGXrce6aUqmThx
Tn7xG013IXBDac3YesnFR3/koBbHv4NMN82mR7H/5c2mV/vUEfZDAIcA4FFXxTNyV/DBzwzS069Z
DzY4raC2gzWiawmHbgBJKqr699HpZXSfa/z9e1alZKD/tS28e5ea9eWALzRvPvAVdskbzOHR4j+m
Af2FKF7RXgrHT6pdTROLR30ccar8PMeT49xPNIAMewoEycwVUcP5juya/fTSqouPCjvlmypXx9nX
rphQrFoDCkTOfvSNh6jimIvdgdoGShmWGCVQ6pnuQkhAfyenr/X7TDtkdyTP5pJW0OMRz3b8MqyB
8+EaI9+L0R/OhZOs9YdiyL5rfdl/eexP5jltCbdvwM5PPNOY5GBfZ5TMRa4hPEnkLWmP1eTG5hwH
XkOXtaHtmnhp8UjvRHaigMkcE+RF5DRLYXifRffuHCVbJ8rcD+EUBU9lF2lCMmVD2B9JmqHnyBFu
p4MiBO/H9e3JX0kZ7GHm0OFttAIx1iQJmYmM7ox8g9Ubsw3GtvCes+7wxTHU0lvj59XJaZbligM+
xCwB+oA8gR5kcOD0nJAhMS3Z9IgRHgVPLMZkkUJd5b8sz0J5X2uXK8VM98lCQcHK4QKDIjb8qOiW
Q14TFOwHBNKtp1R6jMpuPheguQGZSC7HCDyvs1NGzgM2M3B1YC4e58lt7kl4llwgZqhFQPexx/qB
U0Q/YA65uWBfoezGp3/ZDiYpL7pS8wNIuHn4qrwlvmjcB2RXlsDeGdONd0PerX9oAgqCPQCA4iGH
xnecQ+DgW2glCFSmZO6zI2m3vpQyRCIl/RGSugzn/jVDLEZRxiJL/qRcK5oOrO3+rNq270ASRxDH
bWVpLs+cBoJUEoTvfiRjYEqwbRG/EcHXVTkxMakWH9ygyuVHi8V9FZQofySLiLcwP8W6B2jYHysj
kWQQgCeOto3kUCbTlVK3kk8UEhLAMEkolNOlrziv0dfNJ+JPCKfNnFLQXNrpcSFCfAzHNgkBksCB
5At25tzb2duHK7OD6yAHHW2TVuFZN3jkECuRoGFIt+jVAzIfDMeOECaQRJF96hTQ79ExjER3lJga
Sc6BU+wTl2oT/S3xuX/Gk+bOCfCnuIS+ql5SGRED6Nn8S/DjsEIfKxcfB9HZPJR72TvOZaUak16g
uaj/c30k989ejMDK08H46irivL5dVeV9xq11fmFH09/Ed52zAb4CqKJPis8yrMxyad0WTnOiw2cj
FfSYIWuzV9S4xt9ny1yhuXd415EZp+FOLxFGZnpTfHWOgrICARvoBspkEj3F6zBTbgjDAD8CGwkn
ZHb80xqO5n0Oebn23aSW/C6zQT+eyyUQwS6VYvzRs/buPUgFRxd444NKQOWtStU5LlTf7uM+jImQ
jfEvuLvOjQI+LXJLpGO+xqOrT31bVUCBKHt7hW/U7sA3QfkMCQV0DxyJgwP7Pd2tlR/TxZQFcUEN
aoFPstFqbp8dctrNbh0Al6Nplzw5bi8mZLelsRN7c+PrgfF22T/agWkCVCkgdokL5MLlEfN+IAwQ
BIeqITc61UFA98xiXj2cdjQHBOlR6jg7qziInrWg18uBP0u8oxoK/4Q3INuBQ6bbQGP6YnAgq8O8
VNk7VqriVBR0fIBl59J7wO7qAZHyg+a7iEzufoC6mORd3TEGZrFQEHtib6JRlKWqoJXkNo7ASRaC
iAOHHx3ZK8NXm64CWgicR0qw6F5+BgudftM+xHp7GzfctxGwGgroKPU6iD5M+cO+GE8CCCC/rsmI
L45UZXFGESr/1GxmgIUG9MhRttzWhWgvlp4Sgf2RKSQnh7CKLk3pBHLLONG9x94x6j0YzJoyMeXm
ZfseUDg8PBK+ndd/FXbCJ8OutMBVWpiG+SXjuanw8PsB0hp/YdwC91fbSe0WDEnNvgVekqW7tfDp
abAta9RDkHrkL3C/5fc1dLny3bOJwvgHmwmyC4uUv3Ak7hazrRPhM/OVfkump3C+Ub8MFqIWp+bB
3oBnGH+yTIbPK8Q8mBUR8shTVau+3wGL6Q9xxiWXGJ/VH0uCzdCTLrZOSPpOvfETUYJVJtJy9Ysa
xZs+JXjMTCn/pExZ6JIIuP8eJrrPaEmj3eLKIb8++RKP8wFS4PLIq7y8F9g8XkjEMQlok8kq7uTB
SEWEha7j1pU6LqWxilEcrWGsjWO8J8+nPufAz65ZQp0xGMOOxJC78IDsJ8yO5lTXOCw2M3Oo+UyM
fuK/Z6f8s4mJXGxGYfonj7LLd9CBToat06jsbLylDrcNkMu3wo5kkedlGMMdxQLLvGvbwh+viS3J
x4yO851D2FP7vqSH7rR0yzi9Q+MavsfakOWoMGwV1utiiHHAP30UI7xrM/QobLzDu1161kxSIM4N
gWnMKfEVLuCKoNRyZDktK1r/BGzjeLFBBkc5ZPwm4pDFew4b85Naxi2bCqdUzCqQ148yq6dj4dfl
90p6/ypg1IDMppiU3L+Hv9GGzJdGH9MqMxB9Sqw7E3JkFn7zLgbZn4HanAPDNEsQmNCP8XpxLTGt
g2gZ9NlvXf04VjRKZ+00Xvm56kf6msVptKu+S6tSBsfSumI4+ovQf0tTUWSTj/1CbNSvjxh5479J
Z9R71qylvS/naqbuZVqiX2mRl89xKdJT1Pcll+uw7S5u50XZNpYCbrcDHbCgAWoKWo7vCQMFL8c4
cXOpm/+8fFW/m0x0ZxwuOF/8gMM2DnyS35QOftA0uVJZFk4jVTWuv1bfkmE8rxEFqc9tpG2CWWGt
1CWhVZ1OtXIIZpDWiWt2lI13p96MNyoWdkRnK224eode1jKndGQkWRwRm/Z2OYYNNv+qWjjbAwoM
76LF8+ltiITazmqFQ9fLVFyH1GuCvwwai44d1IQJxThONB5ArDJ6Bq5DQ1s1hcdp5szrQSZ9oGxU
qw3j2Jj+aHBXzBNuSC34AH6D1CIaXrnBj59HYqqSKFk5Tntcrj6dAXEvGbcbmT8B4h0+o0XGb1go
/YRlyyJE6PZGrdTuIocnZTHnmZFD37xdawXrDqxfkjyN7hQ803k7tA8KQ6retPCRnX+se9Enhje/
uvhBau6J+cknJux8BF4hTm1cqWYnXc/H/RQpSb0ZAaWvwObmZ9BBfh/lFTicLGs+Q3B9RPpCwwl1
FaM5uV4xkfrn4FkcsKAxtsSYPZUnFhqSoFlXlHQWR3jOO6i1tO6Z/Dmf7VJCqzWF2iR+bX48Xm93
n2syi0hTzrxLYJUdtGLqj9CEF7nuhAq2Y1LijFv7xofIk2WGvQU8idlWywSQsuOPz699EGfHQhp9
IYrZ/awr3W28pR5AcOkLs4PM5Z10KEJCWr5ICO5HVYHxbOi+LfnTqpn2hGDjw9jJ1iUj26dnghFU
3rGGL4faeOLv4C2MU/BRMdWCTAq9PXQGWqeLHgoF5/3lt+GQc02cTjDrFfX86I65+i+WQ3VaGzG8
sK7M1C7k1NxGo4iuUPXSfB8g3tgj0DvSrGvJoGCvyZpvs3yp05d1Kul2Hb2pk4emdRgTrPkMA9g4
OdTACKRF54X/6Nt1XuJKV7/yeLUH6iHD+hcgvpGZVSGKbI+JSj93RsCBYkjp/GuVv9wzOvfo2Ryx
O/M8Lv3Mapir6tSEMZ46LjprvQ0XJm/APEJyITq18VNQW2Ka+RJ2853tRgvBWFT9oxcKad5K6XkN
fvga01PMP/KfiDaFR8YdnjkuCYWzL4BOprteaZyfsYmC+Gjikfodhcd+Mw8QLnYtsgs59h5P3LE3
vCwswhFyF4QofXDGwXhfNpybYI/7Ge9wSvqt3lWu8NQmy2mV2jHx7AePSu3Ev2th5eMVDMIuxxaM
PYkj5lJrdT9xRv4vWk2TPOS3yoGzqgOP4gJHQBcNKDDFOwYG/1eomg4BRozDq1enI+CaXPg7LpTc
uhIlQGiymagt6bz01WZ2cncN/lvOvKkZKVRpxz13wh5GiGYmt+5MUWlm0sJLKV7qhjxSAFIwUhFG
FuEEkn+hlAXnIqSR48Tb/7qSICRRyNenT3QsKXgJAObzJGfydwhDAwCebYJP/u7wcqtNO8+G2Sva
0vCzyl7+csJueTPpTaZSpDPgtOOLG3DjeqvihETekrL5ZoWvOIUTddVBaZtnrWJUT7Kq0keo86s3
kdX+s99WY3nJUgVgel27gLx3Q0iQM2RVP5chNaKnmmCHOEZFPd78FHUwfEVdJKtvBfW4+LsCAFxY
iAKu/8pNUho1sjrLn71wMqTrbehSNAWpbfrTlmE9wuUbFP2R85D62xkFDzVTI3VsaS2N/mNOxbiM
A8v0U/cednpw5Dkk8WC6j3BP2oeFEDvZxluvsz/YgR3e62hXN+6i8y+/a/wf2YMZ3oegYk4Ep9rf
1YKGslHpUFMM0lfZmp5bxuTxmXu4dxlSSem49iUiRylbmPRZH9znfkkdMWFjjbvOjNUjegN9FDjI
Y/vGRhO0THl8AGt8kzeKD1ON4R3nQbReKOemYYc+Vx8+R03lTJFKDRbHW/t6vJd0WoZnlwljdzBZ
d5utM/d4T0DH7dI1Hod/OPlXeekg9tsLH6q6Q2zAzNoULYBiPHarAnegIQLPPhDZy0Rhw21XXqqv
CGWeOen/B+6373TFBCAHbMLTNEyvZVXIPZ6N5ZMIFBejJYFYcslZLcbz3CSTewYrb89+IxYftY45
hWeKKfvNcF3sQU1QCRiSR1JHf6iy+1XDvedyVE+7bOiD26fAXZ7u1+hOUIf0svi5IPBjeatNoMeT
hF2+Hxxy7wmnzmrTERZ4BQ0ddG84rRezH/IbHrEV7pSfXbjTWz2PLl3rrnOHIlv/Wvos4O2dxyUE
O5417r07te5Lpnx4xMB4Us7By6L9HVbEbue0asq2zlzm7/3sCGcFxxDpXY46REwIn9DnXGXNHUdx
hLNZEU/KOe76+bs0y/rjDHbl/cGx8MG+F9lNiEJRJNcZNuHqgnFOnAkqo2IW/RnnhU0ORe41/uPK
7YqbfdBVOCgrOhFfuanC7sVdSU1RFDPTAY8UFuP63XWrp5cdclGdXONhps2Xc0QaEj+MLLe4Kyg/
Q9mtautRdFAbsYyGx7TyQ4KFwTiVOy2yrle/SRMKD0c66bb7nmnn+OxY9okV9H9XxGciiokNmFb2
9XpRravgKJBI08OdHfPeVPuKtnpZni1v5vSZ6SSWT1U1Bsmnn0QLxFRaoW8eDt4MKi7JIDriQUpu
1iBxGmj8S6XjhYRcmjnH1XUaBt7oNOGX7Iaw6iHjcItKCHs49XQDlnQ4WJIOx30bMZg+TGqoseCk
c9u9NggwJA94NW36hvP5VvsLO4CZ/aWytcjmbaW16hcgoVNFqn9c80TYnWw570FAYihNhuSWLjsB
0eSE91CmZCt+lzw1nPKXea32CUcEAMyo0sySeFyUnq55xGkBgQmxjCsCM+zmqZi1nZ/I36R0ETYN
jUBgbLDlBLtZOWocSNPlMRjVuWbMdhLcXek6IMU1ZHQa5y6HZBhQjOFMsfTDyTKypiNEjVlylwEY
tI+sHP2tHqSgpmRb9JRU1TjYugrHOL/GTm9i4TbkNGj5zjvCmWU/VdmFNH9dUdOd9GPwt1JBG7yT
UPPiKxfZpgBCACVzl6VBoLYJI+wVHvSQsz06kXF73j/myx+VSKEbms7Lyz1iP4tbqbGOnOsmdrMH
BmnefAj7dprAe5g+OlZ5FIZ/W0w7NyT5wGW6OhG3q7ydWvQS0gcy65sdqAKtr6c94tUUXPwZazpp
ikkwE0QmjkMOErQTcVOflzxNvZMNEtvdYSDr5W0gLbmJbvCPJH/aFG3sdlgvO+BAFM9RRXzMZ4c2
Ltx9deyur6HTevqIlQYtnpNSr5yjZRrjcRrHYgIQH4CKpkJkxe2yrQL6iba9Uf1wN4vGpnsSl5EN
zqgXPcT/MJ6XY+9XjrdvqbDMtsBoMsZRUBgWc3RaPOjRkbVhcrpTCwm+33VUdrinPFvE9BcJJqde
iVy9iA/8fLo9g8hzuudpSmbnX2oiwWybt6L+3cQCYeWfTpoeBViVpULE4rC8hvioyfRSNxcQrGQn
cjQ7qNjOzDfE33ZuOsg4BGiyY46/pD0Iu9AcD/csGRHlmOtt6njJhwfal/iOrWztfBnN4oNHIq8B
HmF1s/Ap9MKSbRRam9D1ljbgtHptgrQK/4kOnv3JtrVTXfOk4ISqIwImKMaJlZBuCgexy2ea5d7F
WSckUqpug39dAY5jwzpYglRhuNxlO0rS5LBpcgKXoPdV+eZILsuAXdww/53OTl8dFhC0OuugFjM8
Ab+DzYYioPM640R4G6CfRP0+AwKSEsVrhDyMDULBfgjA3FBTVNXhHm/YEH9WtMH1Z2WBM3/fNAL/
3LFhB18sjzUx0ymvs49IkLp66BpSg8Wm6NyYloe8jte7sJg7YgP0aFf1YUhY69gtBthOt8uEkaQU
44Tq0UgaS4NdFztql7f5ItgqVzv/GL+L5RdcpFZfGURxeN6EDlvAa658kR9LLg9ihhBcd/QO+GuX
rtRb4jxkLBR2YYiK6uD3yQdmYk7tM8wvCqoFwNoDMjsEK1GMZj9w7A0vzHKq/gxaX6+fkMBcdaFh
fRAOXqq2CXf1uNTzGZ+ObO7HQWnzj/9duGg5aqr6B4NJvynOjEa4nM3VLVZHwpQnkqtPZNLzlBal
OMD2ggmMOTHLXxx62LYFZUYFl2OOwzeYr5hHbhVePuH0LyN+NQ8l8lX4yy+rZgFT4Y9Ld5mC2Csu
HdaF6Chd1uqn2ef/nALHoZ5kkzrdAqdFNZXhjBVaHARPJKVpPl5VG7cMdRbZRmeqXypaWMFZFK91
WZfeC+sHpoojOvtavKRZYfMdyJie5bzL6SW4xsKMDmdv2gwplCFCPnyovBfV35Fa9/ivXzdD9sKK
XKFE1YqyvJa1Rl5bulrUgUFl1n9wBTMxHTVMmH4Cou6BPmSS2dQjD/nUvK9zHRK0W6h/nV9gPPfq
mrsT+T6OmOhni78m7g0UFSzF55JUqKgLUT6qxVdyL/qg6HNw/6lgrsmIOb15pkWS9Q6N5TGIR9lh
MUk13+RjSkGKonhidkGG0FM3DvPB73unJZjpRs34M9YuuR5u83qAgjsObp0hnC4LYDHGIHZscHAB
unpcaKZlgrPiNEnsfzCi1nF8HIdqzv+jN4dLIWOopOr9bU5yvfKursk0JEYASPU2aZqBQF/mpJSK
AioT+2yMB7Qo6WauIDBSqP5F2Xyt5XG6yfOvMqtMfbIDOyleHOARdM2XYVumX/64RnW9N8mEW3OD
T2Nc5wOc4dTMN9pK493H2h3UA7eoIqc/1GLceKrw9YFzyLBuZSfsJzX8dfbw+DOScpmyfd0XS4yk
P3Y+h1VicWY+dGrgi1I3JJ9TqC0+XfbSQWOBy7mdSVK+a+WCkG7XzvtjJ9t+QS1Tz4WwVPV5VvTX
oamBP2mABuW2bB2QngLaEoZdMBWG5u8QZNIxMtqs+9YUHlftgglgvwd151QN8sVoXyLptWBLoz4r
/vYjY79HvFxy+pLDJEP2nyZWsCm6gHseRRuRXxyxTA48tGsGi4wrraOWK4wG9UAkMjm0UUPNSkq+
EIEjwzDnuNHIvVJQVbERrmqfyi4KT5Fp0NDbvrGn9VYPMOMLKzalS88f40Ma2Eh1g2Gi0P1FpbF6
BKJ/6+zEFPLVZql/TEYPBrh3gxfSkOGdXS3El+8r/jrpZtYJ8A4f9QCWPfGt88NxUx2x2Lt3Lp8G
hTu1XmCP4+UYKkQ/nyJNyKsaRjNVZ+g6XeI9lWMxPlorxK2Ac3DCjcjAWnscHh4gJJU7CXDjPlxi
B+GYGfS5MmPx6tzYBf5cBi8SItSGQrkq3zKqpaAKWQKDHyvER8nNeB8Qdv0MsBFvYZqVx6Co413d
ALufoqm7iNAlB+nEbf3KpQlKJJcLiygbltG1cBuaRWpZ02A2BPknRENk5aCc/zm3ZsJHpJ2YE1qb
q5PNIvun6yaSqZpn/LZaWvlfrtZ2ocvGjY+Nv/TtgT+PuROUIm+FTh7M4KXfcDRwtrhtR1dui/6N
H8/ndDAO3rn1SwPc10ZXCXpBAanGmCKhrfIJt4QJWV8pXPSqAQtNRE0TpskW+sat944iA3lK/+/N
ZawOR2OZc7lhU3AevJlrJ2n+KHiyMkFGq7KpfXN6jW+Xb9jee9k8UZyU8CDGbV7cQ2Qo0rOLm4Ra
xqj0EEWDlfrMSlCuY9p23YWgUR58SIRbtLeCdL1j927ZY8VhU6HXnTkoyMeopP2kZkhxKkmkHbPF
UGsjA+zcYcc8EVWYUXeao8tvrUed5pc/Y4fXlkaMzczQ5Nj6Vn0xysoO9FDNR8+s8IlbwbBwUC5z
gilNznDFvcclKMvLElpO6+nor8wncbH2V7nymnK5K15zgWjPxMCsehc0Or8D38ZtF5TdxlqujNsJ
cZdBpS3wePnZALtlzRBnYXXNGAmAuK2HSDI3IpQkuz1KoS4fmEh6d5NUqBTZ0pidkLUROy7z+Q43
oXdOvKw7jbSwWJQLGZ0j1p7z0EMCC9asP9uGqWROgeJdwj/8xDxbvibUNrybVXm7sWcqzJ3B2FNS
eNNjM9HBEhlqS5w1mrB9wZx5cMeJGbTj+8GLLUIsZZ4W6lSNlbhEwax+O0x44K6EflCr8yKrFPgN
Bod3OkTyNyfrq3dZLuFFzq3c552LMAqsNj5xakXViEarIQMM5iPIJw6ZK7jBuHfXa83o5DpMaVch
37judUpsfZ9gZ/k0TRPIfVtkYIMK3xDNIeBgTqoPobJYgBQX4gO8he5QFI9t3mMoMmwyoFc8TWTf
tdcWO0ty6HMIvvNohuFCWyhtklTclRS8z/1DhqL3WXqY+edAA7Bl5nNoF6jBO0K6jdyOffnF85zd
JVEXL9uU08a+FfB56jwK6FzpU/8BPj8H1RSdk10CTerkG7IaDEb76I1R9HqlqRkt21H5BVW73VeY
SeONVzEdjMmCbmm6H5/C2qy7PPVop2VMe9DeLTnPEfUa5mu/UxTGwdp0OTg/dVMP9DRam/SV4rXp
KeBz2LJry/jgsub8XfCy1nu5crdqsMr9cP4Kl1NJadWugmTzUhLsOEGN4nK7KfyOFjM6tn+l7LNf
wNoSKGUZ1eI8wKhthLkmLtXk5JPdOPUjUr6v/6tpOHq1dUvvBpVZiDdd14Ty5KF65Nul7kbAsIgC
dNmibT1xcZq4D+jivcMrfOfVXvg2GNnrc8cs6zgE61Q9rthcaGEI1fweR6XzEBNzQaCow2eXGdLZ
IeV9rhAS6g2Te+MelsiBBc28+S8GTK2f5rnrX5lAduIQJ80Q7gbOrhPvaMz4cl3AO++oSBvhpxUl
EfV1PFtfiwv7f9q+tWnhhbBGnaY6px1G3X0dELYN8GHKTZXPLteIxFKxu4wahglynv+QS9V5+Lbc
7veoQvf95ogwBGNWe64iW+yTOCuLo9OEdjnGMnLWz6Kvg5SZ5MzfP/GLz70d8zM1/IlnK5HV8gQd
EGUft48zS5IhaeAk537BK70XKsy7Cb2jUhwGbdil5SMY1HFiQBmm2XPkoD3cbvhuRFBfA3GFR+rE
oXfHdkcLQZgEBUaDaBkA3ABklVhGmBcnOwdADzbkYiVQLbdViP2dE+PcMzPzFp1cIWdZrAjohBOC
MX/6F0bygtNKNjTDHSewMNrUg+896RlQ9TPQX+WAEzatOQNRtYoLJGvhhV1w3s56wAESBcQIdk1s
qGydxTTjX4bxAx4r1i0NLcKNLMY67PMHSH8ggrN+gFkVcP/Di0gG+UslARdFU3n6INKk7v/A96XA
NCyb/sLaJX4cjhrNbtEDP72oOPwA1M54uRoWkQ2Ax2zAxEmx60GlKrBU3U4rKIcigWx9C4ysFCqr
r7pvmuYX3Vc4GshYw++wrZAMR4X5H0dntty2rgXRL2IVB4AgXzVLtmwrtuPYL6zEOeE8ABxA8uvv
0n3NOZXYEoeN3d2rEWR5TzEC07Gs8ocRf2ZBnZC4Ow9nP9H6IYe9od4ywcdwlP4a63/1RCMn1gE+
f2ZVzWP/FA+9Vl/sai0FORLTa61UnPEq6WgH6ZcKwy3dXoXeDWkjDykeX/1NpqYbeFsvofejA+uZ
PyK+jA1bhrlX3q6e4TCclyEj1EQD6UAyciuhjskzW0jzxqGUCvp4LJuLF4c09cIN9/qXbG6G2Nt0
iW2xVGne/z+HolbBrltIKnxLz7CuLFXNF7KioC9s0FIxQDb28/jEDOLQOD71PKFoAWqhem+gYYsO
bgv7yIZ8BYSCvtuXc2CTZ9RR5yAHU0JCSSvs6i6NxOk6cWZdc3YocOOpsyFH1fxQE+WFy1BU4daW
TR+faCBpD+PolvOjw/KVeGZW0n1K2Ky337GU0KySIqkfulkU6pZgv/kPA7ItzuFQ6xnFjhf0PR5H
+KJN0++6Fz2/3FqyxptpEaX4sPivACV1QVwLw9NAK9Aj7t//3F5FPKgKlQfNJ2g1MnSsv2RtDyE+
VVLyYlX8zKBJOh58GrbHExarloIrPsD0W68CwNvoqD4Yd7ZAmcVFuNT9KViyJATI2UoH/zlHutg9
UYfl9tuQbIN7qGtxL39L/WnmHEyECmtWSfF7/tJY9OZjHa9D/csZugUVTpt4LQ/TrPLlK3ddoTYl
Y/u9XM+fSGtB4eK6U+3w36piotF+3YDQ5gGCIYfd+YphJ4M1Fk/ByC4GWFXPac+Y5rujXmF+wBet
yHfE6SCdd7IeFHkzzNgp/tshPq7XrqQGYGNsjodlwQJWXrMmg4oEzrMsWFmuQ99SGswWZk/anLIA
J+2rGB0a5/18yg1wL/pzetn80eBS4+FiYWhnyc6Gft1fpFPf2cJ94baKJrhgLUUtX4E1jMvyQBcq
rG2A5Ya2251O2HxjTrFVMz9lPWktqlyYdrXCwjMIQYCHPXgD4MzDDcym0612tOksH2Hfd/1rMKZV
sQ+JKHMZM72EeYfuAYXmXJaD+F75pKhywHGaznupI8d8NgbbwUauSPQ0OaJiLhujogXjUqaCzhyA
ojW0400AjbklarE0z9TUWv7Z0YeKeB3GbnZubpsVoXhnWVUAkIlMFh9zwXKdE5IYDO7oRbZGg+gm
UPaY4lIekl1FgrT+N5SZ5397QKI4Pzcaw687SXQV/Ow3AEFpcOHg68mtr1js3Py+w4/a+oFrH+ac
j+fVsAyf9wLn67hJklKcKUjlOnPb+35K29k9eIYFKe54KMY8lbr27JC5euCZlG6jCW3qgk8fF2GX
Tt8lquKuxIsU7HwGJjJNtrioLLHuwcSNABGvvEcAV+ToTDfwDNr3QUFFhMxG68WHWYielyipNIqG
lnDJ7LnrMulsfX6+klyEE/5di5Y4zipN8aUcEOmTpfPn6Ae1glEessjgIoXfu6lMFt6TqkB3ALNE
kFoKOx66aoAkqyq+gL0U43A1FbFHHgptc8MCm1z8TravC9bYhNOkmZ9CsqO/hh5pgOaslpbLMSXJ
i1Db2efAoQnitBgahXYRDtjxjN9ifSiDgFAJXtwqIyjGa5IVMRuCaTPVcVscNaxz/qhch7MBCvNc
xj2HsGH28xe2+2H7INpk4sp3bX6TMgZTJMmVX32NJ4VDNLJpgCRKcXRPc8BzMyKk3qVPHOsAkJ0f
HVQgwq6VCUD7jbW/SasIlD6IhNI9B1nrR/uaYIw+NCH6/JaGebDFys8/AjqKAI+NkccZpkRJqzCb
O0/hWlEaMOJi24s8ad0dfWM8MzQb120OzwdSfdSn3aERXjZe6XXjFEfUrV+xK5RIUQSJKJNhsdrF
n3PmdG8qq6N0O5LO4Tmok34914GcvCMvE/t7ackakMHBpdNR6PjuxwvtCGByG1xlZJDMw4SDiyDo
Gu90OeXTrqtmcWbZG2SHpF+abeBkd7wxMvjP0IKJJlw8Lv9lksTug1bx9AMgkuzPSq7Tm2dDxZLF
GYsjjY1Ze3BjzpOHWg3UCueFP3N89mrx3LNJeWnKXF+0sFo+aTWYS1GRFKQskJrs2sxnd63isx36
8CxB5X0r4DzsJzLW40KU3QunY74uQDljbfYhyY5vNabFCdiKOnGrZLSOZJYBrGfpdslpetVnj1gI
QU26xuNrZzAJnjTkvuzgBgvzW5056KQOzlbsMolFWAcGJ49KZ2bv5sypvDQn/d+QzhxtOcPT9DWv
dt3RCNM9FOzluZsBCn/GGbLNq1fjdaKRu2fhIYi0kd/IkI15T/scGprh2A0qtzt4h0i9Q9oxNU2l
X+x9iYWAbUE8nlvKcKDkMw68mrhgqxPohP0XBGHGy67WTO6+G8Po7BPGa4KWmykPwtviFcT4Ziok
gZWl7kJXjzO+JE5RHNbSqS/LRLudFRO+o3FYbjXhx60DroGQx2SGpwXS22XgttOcOGGX77wJuDbo
ugaOd6D0YZF+/ay55oCzdd4u8t28vJjKT3Yevl4Hn7+DdzNkaZ4hGA/B+8iDCcTkoMQxixzsTXk+
wS2ddTqyAQ4qXEUselr3bKKhAI/uaArtkzHpjivy18XBmsPsPRIAPuCGweC8Uppy9XPYPtuaSCLR
pcLHFJi59OBs/DGUyynHIE7e2o4RU4Yv4h2caLqEXesdyqBkT5Z5ifOXoHh2BA6dfUmDJ3ezJm5w
9sceQ0wDspJyTbaJ7FiC5EuQK/oJvml0tgbX1IWEWXvI5EgLAcC24nNwveBV+jJfcQigUvzUjjef
ey284NCgFnEyzP2Yjl3Unm4v86z664xj+EIJnVOdaiLAdNEFMLj9rrTftSY3KAg93pqlK3c1buYG
5uiMr6FzaqD6KLRnjZj7UoDPfBmGoEp+UFQ9P1OMTYIGazFnqRLDEYv8hlIh+i9TuW84/tG07WGf
pSOFA6AFFvQdWlpyfjdNmzyiJnCXNU2gAg4haUgYmxXXaShwrVGSiu30eazbgRblASuEs8xIhjwN
irdMuw2leYkb7j00IYafkerxuJ1Zl2GOLlyVvArpcQAeiGZhBKOX5Z81/eCCq2TXDyk05aFKeMXZ
RSMhw0wHC6Uz+AZeqSzHXMtCzT2aHgg4j82WTlRD0OKbzjjiYO4UbbWn+2fY/Xm4T1seG1tdOA1b
EEaOKwnjzuzYYCZPQMbMT6th7VCEKjM+oIRWhahiw+U3zBuG7tqtDcvpB4feLLoq2vzOdWuCx8g3
c3GhgKiOD7pFuwcV2pFOcqHo6Q9kkoIBFZXOnOfA0LZJcKjGxou8GoFkREWruDale024PvQJ58H4
Gx9B9dCrheLypoHRl62xVDs/mdoJaG2u2BMU4gmvR5VuMqHZpqVz25/sUND4E4BM3bA2X8785+Ap
oNEISEPDEvCiWEB7Vyp5/Ccbe9nFCfr6BJGt+8XZtRkeFx3Py9l2E60LWHLZjW8iJSxpLaVTtuTw
HS7D/bAK64+sV9u7U3HuZ+ivMnDLf3nfcLroZmn+QQtKxAanjCb0ClOb95NTTf4l8Rgr3qwaXAYF
uhGBa9ZdkpMLKFG26knjhcA6WZyqyJQvjqBI+VjX97Sl9SwxKo9knX7vs2XN6Xgc6hB3Wb14svtL
aEo/QPjo6XhQ+LZ3fe+GsBCwrFZ7PNxMI64/DfpIgo0WJJADJcNgPfYn9LuYTA2wkB1vbfvM8GrM
LzIjJM8xqAXtOWJ2ik6rmNLLujjzFxUQC+sXt8YlFCe/qoXEz+2+RLa/KHQBmQmvNWi3Y+KXn8XC
/oIOkHx993DUcEWj8eJepPmyfvKzGmBoSZwBk1wY5CdTKz+C5jhMD/yK0Bc4IZh/oMeTd3/1evbJ
GsdfQfGmQOjxYBJgwixXAHL+oI4KTSSpQAt0KTkNrDMpMUT8RdMdtMe+dP3k4Zij4XAqD1KkCdKz
CO4onnQckJg+xjB76AZvJsx30epCm+grEfRiB0w6oVrTz80fPxy7GyVAKx1FVBufIi4FlP8Kk+mt
jLzwR3OvrSEoSMtks3jQz6Zuz/Ol2C1+hFeXopxofpMTdgy5FsMRL12sf9AgTttJpqhePQa8AAq2
rtSjnK0E4bFPFzK/O+Ql/7GvUakcsjHnNshcAm+qXVj6WtSbmPVvQMPnAbrE+JxgtbvQolB9OyBk
fpkMEAEvrSkhqBzhsqnJGh3cyb0/NjNYDhw4RIvikzuHsJd9eJoLQfMOyQuKjB3f1FTWrcRJQMCQ
j+ndfMT3O/LZtcQlFv5e7nvJL90iL+zGdIzo7EiiWdE+zIsmcsjOMzHRMx8sv1XS25PRE1ABxln4
NuKegwKNa//jRmzongrT4YljpR9sxkhQWoQv8q+lYpvriUXrxkBRPq7tNFxxtCDu9jahOdstumew
sM5ZAmQ96pk+LAbjlgVf6iNe7vlcnNdhkGSmsxW3ahGh+LPaGdr9NIR8rhUngT1dydkvKlLb8N/i
dr375SxYJv1hxejtLTlTObnkejepST8TOorOveeyRCoBJHOKSl2J0JWCsCurdWZn09jtgJf71XCm
OfU6mzjNZJQv52yEMfPLBVNoZ4zjnCrlMVdoSV7/AC2Vpp9VsxMnXh3yzco+koxP5cpVxh+Tbukt
H18V109mavprwhf+iG+IgFmV0EABz4RAMZBlwmk6JWqioqG+cNwUeyIh0V8YliRSTS+CLS4ck+xt
TyVbCXAjJgXYWwycJA3eZC2DjtrmTCApRcpuSjYr1UmqjiAu/fIVz4WIoDxicRPSca0C4MhUiwAQ
4FgDyVghAFRvnhlkhKDKt4cUj8pwmgIFiN1TjQfAeAiy+FSzSm73FXgWrC8KVZ0s7BTG2sPObTPy
QT4kFcRmWaXHztGu90LOdJyuI3mS5zorOfdGliX/i6soJj5jkhS4GtDVjp6T5iz7+OadTUR8VcP/
GOZtURTrM3Dnnr8iJMhDoPpjRix7Y87EzChEFtYP2Jpz++iOS4lBz44+tdndEMGRj6TTP8KSjr1H
s7qhQK30Md0nAyBYyfLmA7Nq8TXH5dThLYwwx/Iu6t6NwznK5d0NS3LFl9cfLb0wkA88eSQjy/JR
opCSfe1mjIl+8VCOSfmZ20r9DSIR3qo0lv519WqbP3AewMjI232udxm7BBav7J6fGlgz31FQ5c89
X+cNC/tAyFtVRYQm5sOE3oaj8JIz6Bc/uCm8yME+8AcDn4GdOHTphhDDlr5rh0flvVJpdTmRATFm
9PbVBrlhwmGYMprOhioutjPzIeEv/K+q4degmjsxPb1pPnIWMB5RxiIbaIxfciY+Ui9YTH6qGbv6
MUowvOypH43Py1hEx0Bk3XM76nzkowEusuOnGYgUYc47941dzNYu6/hhy7X7F0Z6bnfVEhJlbkIm
tI0qR7oOKCittrO7gkugsy19vGO9p6c5XSmnovoWx6lqDYpylCkW2UmChf26Rml1c1RXqauzBjhZ
JBetOjo26y/+Sjleu3jhpQqi5Bv893R/Coe9epAtlrUrzKt6pSTZ1WqHfbei/bEa3Ocqb8wOyTK5
te3cv5VYivuNBN5LLxPzRQQxaRVIdCVWv3A15KW2cU3FHmDBmr1Zyk7bfo0jH1B1D3ImWNwlRWYn
VHj7nIL7HUkC1e1+AYl8kmMDH3z26UFE0PZ/IdZH+KpLJgdgznTkYMDQww+HE73YcuqPovNSyPWE
qrWQgtOTeF3EmMTPmCM40XUtMd9rTP5iZdXvBLt6Io8AhRQt3KdjPLhYx4WW6viYqrZOEvnhZ+XN
QfFmmr6Bpwnx3y+IY8U+8zHV2Jgk0foDglw6895I8/BgwOLg+w/eGEdPZTLNuz7vaXs17Fb4cWHj
vWLxj8cb7nzFIR1oNj8oWzyUCvhn+hYLueoH8qLlJDjjEA7gWzHlP5fRTrwHdeeA/UVEsvFmmNzo
wdoUvk+btTgqiOSDStUySjgi5gAY/npi6g8qqlx5dfSAS4UsVC/JCIz1ioy1YUdE5e4GkpSP3SoO
3Hyj1bhcuVH0XlIc/h1Wc7yr/Bj7e+6O43F12Chuai2gCFFhWFL3nffyUizM4z5tJo81wQ5CFUuQ
3sjtdvgLPIaEkHPntUr88LeNCt0I5gVyKi++Q6jkBDCKxADoA4LA7WbE1l8RpqRNYbqWKm78vSIH
ZXYTe3aQD95i88eRE0R2rIOBlXcxsf7atGWQT8egdcgDF4NWj6VpXftFTEYG75r81W8t+UEzUzcF
DSM8BAlB9xDWtPXuLxwV7nG7Uy3LHtddz4J90Wbxhmq4eCGNoFSxCqpZgxR7JaAdgc7RzIv8Gmcb
eqd0UBy48TqhcGR9yHuDsu1x+btEZfdqELigrqJpYCakqrJkcb80Zan+VUPTFh8IEG56wtlQ1P8X
vvGK6HCmu8GThTlEtFa6m1J2Qux6YMwR8rrSZ8FEgSLtd329HgyGLm59QbIlcm0dP3AIXid+12j9
HXKUfWzH3HzQ3tHnL0CP1RPLobXcmclEBh4P6hcN7Tp3/qutMR7+HGUuiJg8ydAGncdKrfMei2dF
YFThcPaK4WTg++6ACbWwPzCwF7hIW+G/O2ON92sStfoNoOB+cLPUfxSffezNiJIL3rZxnhmoQ24N
QNLoOPBleIT4Pjnmn3hqcX6B6eLRfID7hEtUs76lwM6163ia74DbqWKx/BGUDWsVFoslCyJpEyxO
9fpIkd0M1kvjotrxy7fkcJOYvcxYIH4bw81H5OJHGRf5sZ/SugPAZllLdJ512vMEBXveSJ1OMRwc
IqnPY7P4w83xVIJJMgxzXKM9/0uYe3fjy9DfuJXnGywm71JMdfUirVXrhpo8+c2GP7riFR921Qxl
lRQKkyXoNuzdd5RXH/7y9XjfiOR3HTRbiaxd2Avnn0EXK7khUh88dZRFBKxO5rqUfxD4MUklaGtU
AIjyOahbRWjFF/MXFJL4mpb4J/crcROXlKa7HGfB1HCcaycRQFo6LffVUrg/e/z0LBSFgNiX4gMe
TtxoCjhcl+U13iRME/VllbZ/1EU1vZkI+zCJktRWRxg4ttxJyoLNBnJT82PlvLyVNqueDML3vIm9
SG4Bya7gIvCmKUyDxwGzzt7hqP8ftz+pKKf3mb480qAAq8YoOVOWPUensdSo7AS/1vdunex8DGvh
iB+lKdDuUsyr1TaMYbhscHOFrOMjMAqfxMtXbtg+DeMbnW523XIw7z4ifvAZ2IXLE65mpLiEYZaQ
jc0cFqBipjh0O0X9+ompfvjNIaHcuHpYoMMlMwQpJVkhptjVDisHwFcvK1f2BQgL7mEgYFbsa2TU
O9kIO3lyCDwXc1zhYSpFWMnwjPPilIeBB1R361KV4zyj2uDQRI2+zh6vvxsRpsm/xl4lLqIWNUUe
Cq2MFm9pggfHC+Et3bnBX+C5vcgjr910RBIcWXeHTOkoe6rwSRe/4qANz1pi/IRgNfYKAkPu2R/T
4NXvUcvMV8WUf6PrlN1D2bTQ31UIx2YBLiXcD5u185+kbp0THa/36hi7LD8qR6oBsblv/8m77XZr
K2P8F4IFQXVgKHXwBFYKwpPI8mzZp4nTPVbMMlfICWgGcSB6zZ4Qi+Q5qsdkrxIWVtWBMygj1xDZ
ujuagcMkhvxVsK11YvdWees9nbsEVYePys7i5BH1vNS47Hfwy7qcw8e8nqckDINDgiMRm1TNtY5H
Nx6pImzm+BS0cf4iJd4jsFxe89Ziyf6OgyTa+nifHvOuN//Nsgw8vLYTjI3Uda+8SCfkSwr/XKKW
gM41diSuLmGvE8b1S8vGcgtypCfA2bJxfkGrISHoWTS5S5yxn3wDA5/jbvLhntRfy+q4h2QmEcmI
nrj80y5IpX3md8gbnIcwdDK0t93jnLpwS3NLvkez4/D3UUirTVWO9d9ysdRPNy4Ch9ZC4jCDk7uJ
742UKDE2fs0RJx67tivf6b/DQMyHD+VMckNMYeKaXQ2LSb0VvYMI2tkwIK8osTLe8xcYB4ZBnRvU
aH3TuOXxySpT/YWNQFwiEzPL0MBV9wflgjoGra77s8amva35sv7JJiXendhx1COsxoaaaYQKbhbU
wIC1RxPYvXTx2LzbXES8nNit3LFo00xbKaEgAj28FM9UwUznlA1geFgKvTq7ikTGkRdrlvKEL8Zn
XsX0M61pTGl0VXvLpuy84qhGylUPBa0Bj3IqeT84zEEgHbmiHBCLcfOHFTHE0ZjgBUaI/r4Dy4b+
tK4xq0R3gh5B3rI6c2MO+MYCfTa4PcWmipeEmp4GQxLoKsOrEL4ZUZmUjohw10PayNBlguLbdW22
x3KvHgJ8AMzRIsbba/wUP5wZwl1ba8JxXAzgj9MkJtQdAUq90P+swNkAO2oI3BKqYXBDS0Mm8khK
HUiLzNtGRGwv7ZxPr0WjM1JsHemcW5UNjObJshQHdyTlHo7u6D+DYVh92pfqPjuvHuEMOFph9tax
jQaN4xmdXZk10uuUEWoBR8oQweN+dTeio36cToR4Nc/wFXFeQcTro8eZMheMjBS4BpcWVZ1rF/Qi
Fi4n1cteDFOrH6gWon8gT52GbBu978suQetatmkYkKQeNOBb8lQ4C3d4hwcKw3GUFhjuU7/5p9eo
eQp5fX0FRR/9mB0xnYRjeS6VGUZmz/XnBvGXpqWNwNj/VLSVpsZ5sNHzIL3m5yqL0u67SdtX9okq
+xGTZVE5NR606n6mqxe3wMWiGO0h9DSbjWEksj4J9g7/6DioxZfgqPHPVguxVFPM6lO1fr5NMZBE
RNINRVWiGoNb0Egj+a3tvL4xJ9Mw52RsbKpdGvarOlFstXbv4ZS05m81RSm9t8rmxBv6NS0v0WoI
nSMM8eZV6H0rRtkqEocqShtwIaqO/nVWxj9lmgHQQOnmtY/bgusClbWf3lgGcmfuB1IQT9KZvOQZ
yyFGxE3tLojGC01dH2FUidvseGV7mii8PQeiwQDhL+2ryCeMVa6IiS/2FnqUph+L+vncLJeik9FX
pwFQfTckMf409MCGiJlhY76trOPuKcFnEZxhGcoGZ1nEWaAnDMqWo8Fj3n1xrNPLXyJUbbkjluz/
pz1f1i/qTvlw0QLo7jnRCtccDW4hIuIRB8pNoJLoUvDkvUo6HkI4IMr/PflTeAriAJOJ6ppoHyQh
VzndE83WVcp6ODcCswcwwAGsnWNCM0Aw1nOBK2r+pUcR6k94G37BnLOk01fva2t5K+fhB14D2//g
SvHMTyCCGnbEHFP8sZ3ZAhLgbssXnhEAYIzNsH70rOx1aNJ9r+L4QTOHU5yQeACxiLuN4lSXc52d
s8JP/2FpV82OJ7X/wuA6XuJ2Vfe9dzz8KXXd/eqKmdBFkab6RMJj+NEDCjh2kel+T0CfnjS+iZ4y
jZTuPezV8TUc/Flv+ClcxGb8kMCqmHqKP+zirZccxgKjCkHaIGr4a2jK3qOOygRsK5Y/vrWglvZv
suYB0OIWmyBF25TRl588ufknVwamhN1PIp50xsmJmhjpX4xAVMH8tLqoLtb1cncn4U3/LGF8lCzf
CtAVhE2ouOdj9D4Z9hQklqzSFEwoIsVc0bMzZjsFUtjSI4JP5RchhgIToDOJ6ebWhqt/45Os6R4p
+Ou6XdMvMGnkkPXHuFATC7MWz9CO+GGeQ+vqCWKJaGq8F5lPFQP5wEawNZJjA+3LkUPGtjcScGvf
+e0ZrHwj8b5289+hYRx/LLKIBfBEB87jTA7idx6jtaf7FOkOj5rro6EG4Exn4BMJ4LS+WrMb53Sc
UL0pUcP6eb4lAfBsuyXX5J5YoKKgNEQBfreRSdfXnKYXuK/4Oo4BXb+4ozMePJDcEndnfb1o6smw
3Uoqi6Z6+GrKJrwWRFEaRMM2l/9NuqhdXqh0q7iUJaZcM3copE5uhLDa6r3OoTjuDVNacVh8Krcr
Hz7xIU26pdg3hsYREBR09327hPe8Dwo1PSwMAkLh+0huofyI8CAgi+KZTbILzEr/FdGPEh3CoLjE
XEW1Ck3E1V6IBF3C67L2SKe72Xac6etHZWci1jlO1xsNSYrSS+vIF7bfSb4vPRi234OfjVwgkETD
4choQ94E4iKH3sk/Jww2/g7ZCcdeNJvM2QXxSEwBtxHBS0mLvUvK89hUNAAwVTrrafUjx3lrBjDe
x2jM0vyu2Xvp4xo4IPYCipj0Q2/Z718Hrh59LPs+Zg4UrGd3aZoPj1y/609AW33FO6jDjKwHHCdt
6HpIIl6u/2SzGcuNDpqiJMaRFdwWkQimoyuBV+2X0aPHi/mAcEXASR1yUbOc29ktZjhlfrWPMX6z
PCPUcfYCCTFdRSNaSu0TodxUlAHvTdCmj4gixWstOxwhRSDqn3EFxIQTTpv9Rs1K/0D1dKGQ2Alr
Nh5OvltYJFtckQGQKUemdY2HbZVV/1V2SzidipnTfklhg9grcDuHFM2CDCwdCAx8ErzfzzvmrGB2
5m7eG2adeBMEaKFcU61v9thCpx2ZLyhk5CzgLrFguovxECOBfLXNSmsnFWjPLOIJ+OdVwzo6wvmF
L0i6OVsUn3RWw65AEvyErUl3+qrJOPQTG5UkXNx+v/rsLbmuzOIlu6hYbfTZ8UAC29qxy3iFKOjk
P8Kc5cUrQiITQeyBZz8xdSzZ+8pzMN37aUYwikPTuUZPhD6TTEeZtWjppVguWPEBv0EZPS1kfruN
FgWiRuVNiuDM/U52XWj1R16GuXQ3Kf4DzeLdwGTBODLbPxGf4fLIEnYF2eZ5JNpw2zc9KuvA1fC6
ctmW5wE/Aim4gbQsftkweo+q3P6GjxJ0Hw6BCsIMDT9GylLn0oRKPRZsaP5xskxwKZq+Qo8fmuBn
kfhJcGK7XTxmHJU5n5aBSV8wp/j3xnOLOJ3a9Mq+CL2sSBF2JTmwDetrwYJvEuI2NA6oSOnNpI0E
e/E9Tyz5C8eM86MtfZyhoheQdsGOXOcR8kkGzhWN3Hbt7xZE10PfmP7AsYu0knBr/zThb3jLMtD4
tNoP8Q50hONCJxO52OJxqZ4zbfyVDDb54W3pWaR/tK9gj8q7tHt+wel14XD7hhE+dI8hkUc+JkuR
4urOJeh/qcpLL7VyDm2XqOdwGujM5uWLBxF7gT/8zOK6/bYeG2gyxqbFnueGyUOuFnAqyA/+e4CQ
3pznerXmTvHp8xPEg+Sa9rz8SMPd92ebISZFdL/beu9XqyAb/mYKFfHzgGXUvM7pWKqHCF7l+hZR
+Nd/GpChh6aLgdLGFDsJqkeZq55XNr67yDPLL98n23kXv/7BOMSY5GrAtE2IxSoZTfcl6oU5o2vG
Xm7zrigfoSSH4y2YAzYmlPPVIK+ki6fSleZEsDb1z8YwaoyRRDfXLf/jpnIW89U56/zLcQieg7TS
pJGG6QhURIZcDbo5T47fsM6T/IiocEukn1Q04bdZdVVcvQgKzQ9IGH6CEyz0T7wz1pqe2Q4Py56F
Q/jpgrS4kdcsgZ20Mauktfc5L2Kx3tXMC3BznHw8givgXA/uufwvi50ZSZlWnic7NPX8WxcRJrs5
DBcF6Wbsj8Ibq+kwVSCBtyOm/GDLvFt/6tCHsdq1JMZtJSNK09k0P/OGUK8Vp1eMJ0FG5qOJyj8A
avUVoPdMbSt23BcoxsWuznlOU045rK9CxSUlrMppjgFp/n0jEkKlibeUZEwgsfBgco8uw/Z7Zomr
b9JwEp/DQv6bgzBf08y5fufR5XxvdXfyn3RMLq8kG7oX0jC/8aTaP9Dss9MMbYblfVldKqwypwCY
ICt40RUsj608K6UA/eT3CPMmcgfX0Ge32gevz+NgPzgl/WFTnbo3IaLwd695WOP8ycypomgQ+MXo
f/gsE1gSjdrn8TAk4Sn0JcK2uGN8sCnwU7Iqzv6tuSjfSKkuf8BMOtAtZBKg8RFe8V3s1Hgm8/h5
tm7z2vNjf8KuNS9MqIxiAlwQqTQ3v1WTlb+Lwqe0y1FTfI3dKVweUopW1ZGgLbGV2ZnDIzVUA8mC
AE6WIpXzJLyGwxeTwl5keOm3rga/C3MV5+i0rFcfyz2TJsRnpHQsZlOc1chWbrruhBtM4Q5PUf7R
Zjr7WXHq5yHfx09ZV/WvXZeDzWKeKT9GNfzKTSX5uEoMDX0fNFca18QnXeDVexbMJCDVUOSnkMrH
8yqWv10W2WORrvJGvU9RniJuvH3AW2/YGOmrZ/oKsd2EhO4eR5eD+N4O4UhyK9TnRQd8qqobfjF/
LHtDMubgU/g7/5GmdkMKYP310MIMKDapzpFHsX3jkqV2G7K7zCkyiafk5Mz0ae6cwX2NYmGf3Psh
C98I129mwVBiMI4f/LpIfrhsEja8pKqdQPVC26DB5NJ3QX5mS79fRGkPdaaYs4iYG5oYsy66TJMe
QZqI2zRnAODE0l6cMU9/LlP4StTKOfjw+a4urudT03jRiyJMflyrdpnOHlVHO55FNBcXWKWbnRcE
/iXn+4FghHrgbURgBUrM6DFmiKr5ufAYvoC747tFacrQeEwefbTomOtJYNO4CV5WpyJL3A/sD1RX
YHpGVFVgP0KzjuXOBiISnB6H31gz+zdqRbECVWHxgRHTPzcSBnE1+lOACx80JBbv7Pt/JJ3ZcqvI
tkW/iAjaBF4l1LuVvd29ELZ3bXrIhCRpvv4OnftacU6VLEHmauYck01Rvita3RO8jB5ODHyudoZl
VY4OummaqqTzPChYVTgR1xpNjINJLKseMTaMicmj+JqzbKKlN0WGLMwSbOxLv87J6YHehaCisY9o
sqa/Zpbzt1c6DeWs/kJvOO/ceprRqjZp/GZFKWq1zHpeb38pIshuIQqDd+RGgMF2QagxiwUQ3IB6
6WBH9AC6N8eKiJ0tuDr3gpyCRjQK5/G28yRtsp674hxitOGjrtBymwIZh+1S6oA93Q6GibYPmHrj
kKDxxIIKWDRzn3KmYOrdyuM4zHoSEQZ5An0wkPMy6uEpztYj33W8k2pFDhharP+w1H67SAOS3jHW
eS6mM5ZqppVS6PJf5OTDxtIul9/At7pCV65e1iWOomQUE7knEA8GrExqS/tZc6EB5PrI6HdvBdtI
MDgrIcpDVFJP5GhEn9YQ3OeBMhdwAZl7jjOHQ9UBYf1gj8j4NdSnLe54CKaoau4plur7YL6ZzwVS
i59UOnzfAXFcMq4isScppHegb/BEWyRFlgo8mFssgBbxGeyZu5DoeTOa1MojAhmAKBdxFDYvVRdW
cC6r2j1FTJs/o1B1lzkcsaBTDv9Qube/TdM91jeHJa9uGvJ/JuxoYzuW8zXJ+rEbVPYRwTHfaDai
j2kkmj1kdPKEpwys67YMYmNjsOm41Av/p7Wc+pkLaz4HVFokSYLl2Yw92T5H5VE/U9xCkvNCcCHE
7tyu0Job683LbAC6zHL5BmN9ZEphM4DkY66K2YVaiuWMsge1dV7iXkAUopK8DpkeUNtuKOnjdzVn
WAnGLjwiAwLAUdZYbMtavQ71QLNJINCA+Ci4IVPXqdh1Iig4ZP7/jWhM/ZflVNzu/CVzHpRZMxdD
AzMjgnyhzSsPNtdUtD8QV8gI5fG7CV6Vzv9Uaeo+kONSXn3W5kk9zBHkcer/eatQh4Q7b1jzMqmb
MadlzSTrWZgNGzb8/a2yyH/n1NUv9PqfMiUqfijBHuOop0JgRUoEQaO+WMRPJP/aUl3MUJL0nbPF
hg3AgO5rgbKTb0UgW3OxB1p+NfZ/mQ6nyRB5EzCreZTXQtgR1Km4uAnPGxRAYXlDi44g33GHu6+B
NxGyE/Sy/lKlkx9W1PfbsvcZbMM26w4LJLOnrDfySpfCWSKMNH9J9DAbOa5ICUzbMGqRQZBvORdC
4nYA/OyGVeR6f5MrbOkqp62xgAV1i0oTq7HQd5CrvJNuRe+DlrVlmyHss5sy2+0xayWIiYddZwqF
oYFoZGOXpt+KeSQRouwipXfFKillO9RVJHLJZARYyXGyvAGbQ//oTZbeDlOMtXV6lzmhtaB5sJ6j
doJ9k32YCV8pFL0Yky9K5XyeDTxz9uyC4wxPhWO9ugtrG88z1Z0deu4HM5r804S2PMU6Fubg1NUB
QuRNflTx+2APd/OntGUYtg9d+Iu9wrmzJW0MaUzak8MzYcAuC3UC62adChaP3cHSjAd9E4qXGlf2
S+gFeRLjfyOXK4aBFg7ue60G+8MC12Yd6sIuf0bjI7nh1mp+q2CY7gvUWDFwd2K6ti7z/ptfnGKf
BI6Gk2MsHlot6os/Rf1WmYhRP9wHDB3Ad1JNkjTY0xHhvhn8m44dUmkxymNRRhgFClZdTZj5KP3m
/7IZYRRuyXNpYyzvqI5RVJUfDF74j43xc6PZnJK6e8YkQG5sNA3vJTR6PCrzwmh9rbLhj6mW1yy9
1Qglb9phQsuNENgPkgWm0E7oqD5hPMueFCuHz1vIKqkbTchY+7ZrcOec4xOPEyUX0PUDSwamGpHd
kK9jy4c+gvxZLpV6neBTbKvKeP0WYYJz0ynmrzet3xuWh6U5pww9qKZIzSYQCMTr3QpGfUcQyvCD
ATs2LLOylgMuLlCCBaG30LsRHruTep5/O1Wyuxz5K36DqeDJKogat8hqh4CFV+dLmmq6NExnvAMl
UASem004XjQecAS3RWMx0UVXApf7F/rE/M78xD5EdRwogq4G73mMuj4/VQ7r7P2w+j5GHoxwZuNg
0/rnOj5X0YyYNBlzW//l8XXaQ8PG/o9bFlP7ZRvTPq79Kp9CmA9PE7ITejsVOzj7o6m6YfpB2JxQ
s/mkSsU2sN4SFudEgC+ggJGcuV40VxpHv2faIbnBEbmW7jH02htFL22mi5mnOf4a6fNChFID7g1U
S9bLiux2+asKXoE1DCHNMm1CJjKuOWBDQknbS7FE3Lz8gGXZPIfTaIBwrLI6F26Yw8zrip/FzR1u
VbTVwR4gTVA/4QFwp90ETuydNDpqLYMBbp+Ltj3SHaKRJuM3fHQm0HuR9ksa23qNXvKsCgDKGcR+
Lzaj34JjA54N1cTomXGH7KHdpdqx4jsUMK7YapLmd0UZ2LtJ0XejF4RfWBVE/u1pXFktaa+6urx8
iMzW+mQPjbqhMx16xyXyiUwK8Wybi7TnIX92Ooi6R4vYgT2ckuG3QKD5yNyG9J4m9n0UwqmHGhOG
AyvHCCsR6eq9YeZjQydgkIOxfzv6jNH3QRSun6hsApLC/VX8MUO9tElmt0I9Thq7KLF0Pfpbval1
ACAw6IvyxoJz6e3yBHOrIp+QD6jvPVB47SurK/KtefVoPr5s2tbuI/fREyAqkKxPcFLQ6fM/ly5G
02C2GoosMpuGrTswh1Jod7NhOdEd8DGxQ5Uv8EuYQG3Zbjh8Ojag+LpyvxKQo4CrbnH4tOmzl1Xk
iifIqfJZUcwyci6OHAZW5jAT9TLvGqOiwCSMIjL/AzmxTN/SZjTx54QtXp/NhIAfx0pnGaTZBv5c
N3H/kEzoHtAD6OmY83aWDVud3FjgOLrULu7dNPVscNSQnOC3RaQ+VKcqK8KZDKt1tTWpSqqfG0Ky
dFFTtPGPSnTmwsHAToGRpRi/aDxM8Y/9oy3+m2rIJxNohaL0JQqOWkzqmtepSlFU0BFXAQA8aC/9
nmEy4G+umvWKECS+OVbIvrzGpW0NR5UCCyI2hQtkQ9vlYLKTdpw0QpGDlKFs2GCNZRKWzxkjY2TR
w2eVzbdNVO2ae3pagsl7WBfUXHhK/I3uA1Udx2Za9d7EfvNJfIbdnKyKbAIHB9CYuKVdlUf6Z9IS
xTKt5QNkuzI8LCr0otMMWS1FxNlSZYKQcc/GG+lK4PKwagroV1+A8cB63Fi+1PrS6JSZDWr8roWq
FRXzFScTWuHWCJpml7t8fKj0HAbHpm/jaR9Zxaqw1HXm03VHiLwbSqTZv6NfmY4DfkgE+HUf9i/9
jc/RObdwRlSuDq3yTftL1CKh5hiBeEu2ODsyvXegd311xYgcxAdoze3SBO5TmAfLjZKlETQNgqyU
E3KwaDn10hP53nGnurnjPykUIaIKCS4HgCDE1NJvvbWEz0iezPRKKtHwKELj80cRPAOaxPPUoR0a
D4xdzAzGcRUtfoCgjBK2tidO87z7Q3nQjr8jlJ9fIunwP7mswyMMZFj27xEl9O+yziUwW8brz601
6n+xjyPkiMsVEWuNiPSByaFXPvrKpdTxonnHY5d/46cIh5PFPHUjZFY+lhwH9cFMdV7tW8LufoQg
GScpcB0SbMGwMjtWkNxyjJ8FnxPicHMBESYIp7Lcwk/WSrrLPybw47XPVDce4qWPfmDE2bioyUxk
sOhpqmYBTsNO8kx0p84vu78DOBEmSbZFGt2wTvbFZq/2hYN0vi6ztN54bcl7Qh9Eplk0lmN4GoLU
eZjoU/x965jqkmtov9RjksOdX57Ae19V7IR7RgSYNDD6s7JQZXxfw16zkgwjBs0hJ5Bzmeq1e8OT
Ixjz0xqho3bcAg/LHDp0aq7waIvIZOsfyD4oQ0KbJFKRWrjqOyV24y4IRHoeA8zjXNFTBenG6TAQ
ioFNZRK2lnhdM4wc/DvwfRAOmnUAlUYnvCNBAXeUsGAF3jw5uWFoV4smQc8WVG8NJPTp2Ixj82PV
M3K0kWksz2wxOxiGQBL9+CWuVJzzThq+Qi2vXvhFW7YAfT2cCfoIP5yAru3I2M9FdTQY5MZFG437
vpWBtY/oervD6jFWT/Ci0G96tu/P+x7Rm8HZamPpG3B5fxbrlMpLHcADPiN7zbO/fZ835c7Sk852
1qRUfUrBMRawYYldw1wxOy+gzaFtC7Z7twRPSrMR299z2I+KEYiTOtW2rikCNxNfJnBQCVj8XNFJ
PJcoti42jM3i4AT0J4Qm0iWzsRVX6hAQpqa+fWI92kwoWqslACcoa3zw0xizr4hsagWvLmfUxI3D
uW1W6YYHnC2wmjkp8RMPnLzPeAeaD6cLSLnl6cVCkBmoSAnZYLDXuBIJhFAcRCeTFUX22i8Mm3cj
wKxxy8DAeypAhXWJ4m94zQw8rmT2/GwLLNa5t3Rh40bJ1uqu0y3F1sCYtfnsA6vv/zBAbe8svU4Z
jq1JFmcaPX+n8GboA7M0nj0WYO0M9BMypI8A/44ZnH12Mk4NJ0/Nt9NENdaZemXa6eCaY/+zQLy8
PXNZe1JsCNHLEGjmIJrEz1sm7eT2f0CEieWvmzZEgGwah6Hdd+kZhAkUm544UgIasRl620ElDX05
v+qq5duoFmci78gXcwx/J2Z2NM9dPOyWCQ//xoFzOm1rqzHLwZ6stDyYIoq8g7YYgLmKZ2cjJ6V/
IoeN9l7UcrpzkOHIb8kEuULCkPX6xDzcyu4kEaLi4JlSCGqmGmzMxDjhWs9ehJ6pp8jGTFrC4RP4
hIgyYc8G3YQprMNXLUw22UcWAbr4Yqc7qntf4DA/uq7fBdeS8bK9sftRrse6G0gV87qpDY6L3ZfR
idtiYgRe3DCmOqMDhj7jsiH1bCDqW1vK8LXFCEnCFBio7FubsZXnjNv/H9EsbGb4sfsXq0evmQxw
QdYHP2vtf2iR58cxm8BIywKWC1YHx35aFPyCZJ7gxJz7zg3/oVxgLyd8uwi3IULH6Ey+yBp+KXih
yRghetJwC6kemrp4CHvf2DvDTWzRCWF/cxDybpc6D89rFJN+TGnFzK3sczB+UN6ThkBJDgNCkZ19
abPhfPFArJ1qIDiUD1P7O4fIoDem16hGTADBeedkLcMA7Y8gEdta6cceUggVZWMoggtVBK/8TenL
HNiA4LizYxuwXEp8UxlF3fhcIA48lSt7/Rs2zX7A8J7fdcr5sBXL3URDbHxcpxnSCul3ahOAbdmp
zl4x4FveOQIrmHFQC7TtbZQ67zhQdfm8jHYAkorJ99bl3GXxYbmPITwhG69zIxh9ddaTg+r8rmSC
Wm0bRnt7aZVEEN6SHvoWmdauZjB+QiCRwxaZm/iAUIxNvheXzcfaGBytjUdI1GEys1Xd9YuHNMk4
MMK0ivkuTJquzg4+mpJsttK1rtDCrhiQutL9r1K4oPJm5kbquvZWTUWfNzrMA59BPQBlY3vqsVuV
iJvqyt0UUwe9rG2WL+E1PajdFW+KjR3l7Lvea8Zwe5c20Y1TZZwzWik4DV0Tf0CM+QvdyAe8aqYn
FIa8/+W48hIwqQ0eZ9qmK6DgmQOPGeoemWP2pi3tH6qIx7Calpxki6ZwoObntAGB9Op7uAWom5ZY
/ycDXZ1baQsWrRXizF1cVM1d7KbVcahL8dZFNXcgq2ucRj1s4M2k8IijD4zycsOdEO6KACEyqKE0
3igdu2DSsAwd8pEMarTfOOX02hP8XU1deF84uJqBaCBXM9hj2J3AJfH8dRekPjcp+IKHosrFY47U
7S5yCBdiHg2vKGRIirpSqp+RamNMqNuWV7N6gI+oxGP/u2Og6lHy8odtZ89lGNVxWTAak4eaR8De
o1VPO749xd2xDArmTiurud9pdyzmEwtcO01M3WhQs1QWOF94N154rQlYZJhcyb0J89FOQl/J6rta
DJuDwJo5cktQWyAEGkIJXwu0UChspIFGhhpa5OA6iHgDOoBe7ASWN2AsPdugGPaOw+uX0Hw0y8dg
y7zdOusQ9Y+zlenpjukKVg6BR8/n2Y/RMmyyFBPqIbNuZEtOAjhVktGJt63dCQ0AY54Y4aTtxwdf
mvpGrSXXh+slCx7gUdwWZzr/L87wkEELkMst8ocThNxDZPKAPtyU/JE9C3OibVFINKDJYpLP6LJH
jmSvtQ35eIzJyK8bGlQxZhEhf7xD93mbHCNQ2hZ5oxZuo8YZGVjBOENTjkQ6ad0sfIGfxe6M/3z5
rtqO42yJYvnlpSz2tpCOYm4QXLvyOuCs5eedCePczah1cXhhQMaIikMWWEgUDuMegaX/An8sZhmH
ViND2VfK4pBXlDw7zmyWkqXO4whGboqWPuQ+4jUngRmOZ24m6Is5sKDEb11/OeIGmsy2b2ftHXCl
uvHBA2p06mKQLkg5cmMYlihV3uGHUOqgK7YqO2eQ5E/EYpCAUSJrePTHWyJGRN78W2NJtHsao8hV
+RU0WSCCCIFLExULJ4m07QPBMcwOeZJImS3IIPYuPWmKLuatts9/gXMAXm6jJf2yAZchMNGqUEkZ
1zX7Ji/tX21iCH/XZQCZTZIT9z0S3Y4GP/Sd22czUfi2Zhq3D1VnjYeuh3t7VstQkBtI5J6375aV
hCBaEZ+OyaVy43UlgW4PWlKvCRpYWkQEyZSB5PmaNYHU7ULk88ppPkpQFv9cftivlkFvdN8upTVf
ODQxRJMD52Oxo8F65vXGwRrOfcSWKibghYogLiyiacSNCIBW4TlG3QxvLmWTw/NkV6dJAcDammGJ
P63UtdxtWN5cQmhX2wCa6dK7LBcG+YmgFDQbFYK9H2kpiL5x0R8QZt3Heu+jakLi6UVLh+ZiHCIm
TPQzO935EJrcGjjUZoxqqBlGuXl1GRiOBIy6u6A4smOz7FPgCjR7JpUNGENjomg3S80jBIFEjFuW
Wp3HpqYZrkGJKP7mF51s8HgcfpwpHjLitmxpbx1q/ChhgcWJUzsOsTkZzkYBcZoE3B3fQ1fBokml
f0Ku4mUvfoSY7pHl+kCkRtAF82fgeJ3ag/d0x0NVR268RS4iAjaxCLCI24qG75yLhCyaagpvQ1ai
9bY5SuOXuaiJgsS1p4NDJqwp2FGE996fAiC//erQclkwocMixq7A85kgPamruxHhHwAkCuFzJaz+
d/b0DV7ezO2BQjB7GUMsIjvZOTjJYdHM0Z0tnCJqoFCbGjJDYNplJ+YOwmyIApB1vL7pUqlIxT8o
w6zvqByC6Lw0bvpvDsaSFKraK36X3JF3DXHVjFLguvC7r36dkhiKgBIRUIz6p2ePyloFstgnwrtu
YHDrQjnC3IpALc8sCzZGWHwzMzCG2axEmZQqcW4yxFhYKOTywj8Ln2OktnK3emjn9jmjZ3eLjX74
YfU6WwmligqS0cqH8ZFBbZWzO9ct2FVnCugmB3RI924WNcGHlWLbOS1VyYDH7w2R7vAfx2o7p+V4
ZyY8/cmC0KTdMWKSapvh7buigqD7LXuYfFYe+G/1EiyXHlX+ADhWhk+wmQmjIW1D6dNCbcpB27Ne
AZ6FkBDO5JgfyScY/tljV/5YQ0EtPA0IJ08ulmLnGHBbvy7AKv8BJkrVU+tijd1It1kfRoqYx34o
g4c2kywgUg5T8DVTZz1ni+ysu2ZQ9XdOFvx/vs6I/FISOSyDAUkQA4mffgKxXyDCMwMRknFvwVEz
tvdzkwvyulpF+SBYIf6FZOT8okpvn6JsQY5WYu87oG+CU2tnHplhrKhgv/Wki+D2K24orTgUI4sz
r6Je8x2HYhbfp/dOVIsut5TO/nOtQJrvqlagUZOWzzKzl0C9XqBlujLpkRf+SJu+nOgJW745xIyF
W+IwimHfRwPrm7JnCnRTmcVXnNfkcwVOmWEOx6EKd6RATYc92NhhEi55ziIV/4GWTfydqqJnhgJJ
afUWSjrFJ1QsZ/aFFOJBWIP/ByrmteqWV9CLT3VRzk/WvBDX0M/OHWoy6D59nj3ikF0eeh6pApj1
XJ1qpLcn4RpEFuiT89NgBrHnlqmOyK/VC5k+y5X9/bqjwyOYcg6tLySL9oVYXs5neDc7OZDSVYKa
2jvRsLxnQr9OrT+hVCjLrZd74WXGLHQv2gGlcxVZ5zaa7cQegs+VB2WXBvpFgahJWlB7qBHIskO7
07KOZfLIBlZhm4nD3HxgTXhnRR/91pibni0Nm4D6vjjmaCdJeq7jLymAI2WOYVUmGd5u0q6uOVXH
Yb/EvvgKwCi9W3l741WNbvPUOqF97015ukXA9ZVGxNEAiAwlIlUJ84FRiLrD4PS6cuNvNH4AeFpW
n2DPKMkxnIvfzoYntyyjda7iDER4CZPBrvvlCbkgeRi9RYZQFPUXlNfNparG8kfKDNxH2ZTHnhTA
R8uM67vgpUxoY0M8QcH6Rcu+nLg/MTPkgEbf5wKvIpP84L9Q2voCRemGt+zT35JKPsmitb/EKlJ3
Lv4jLPJDe0S2Nb6NiMJY5Q7qMVYh3XUPH9KyQ/3aEw4HOAOPCTCdhb+r/SnzMN7qvnH/2Mgkt1Eg
3BPUbe/oG+29pWUm/htxtR16lzwgRAfOk+sM1Z8gKNWHF0T0926H39hlbS17q34hGUwdVmVjYcAX
vbOAoAipyoPTyP+IW2l3gCMY4tWMJC7GQAJPO7TQgfF8pr2Itg4ppAQML/5AIA+BRoelRg5LqYIa
zEN4lpiqcu5rZYo3KEA18mgKR1Qk4350hD4Gop3ugbhC8R0FAwDShxgkxkwX8fOhV2NscoJ3sCB1
KaeIpc4cbSiX4yduFtFAsl7Ch8mPXka8JPdVjvuVU3mYTq5t1d8ocK84RuSnN+K8ifMRYWw3n0hk
St+6Kt5bDNE+A9qhyzI07qFDAoGllGktjrnhyAP0hD/4oxi4nJ3aGv9h/MOlSs9Y+/PwxBn3GbZr
8V4F/pSAo2UU5UJ9aglVhMs8MF1nxvU2F7Dq8xa/D9V/cHB9xbkAUxB/qjeE3jYlL+laA44yoDOa
ndPF9RFYsHoibQzvZzOFpxU30L529Al7nY1ORMZlQs43TZsegj8LKpBPfoqJjAXrRWLG+7QqWgbk
Eu0dUXDk0vioaMD2jdiHWsKdj9LN/WMAfI1Ab9iErJVbxjbZtP42Tr4g9tdmvzoK49Q0vjuWjU6c
/FjB/jWDhZBOI3NKGgGut6lYXgRh4ITeWtm76FW6XQjpe61MTgToGqjwB+7J9Fh57B03bb9iSsAF
x0QeZaj7kw1DkAgITs4mkLqE75958muVzXMuA0ACg7hT4EUR1zRkYvDvqHCJKXtLJKt+L/PWvPCb
iA33dXhw8LkzYA7MX9u3449wQvqYz/DtlQoaf7dmyPczuGGQfpHJJO2aOa/eorBtBC62Trcl6JTo
66tTduiuS6hxK9LNsPxDDyIPkdvMSb3W0PCQlsuTyECU1xJ9gt8xgRXoFhQ4zMc6sFmADt36ac8k
f8wpEnzWg+6Fhaze+RM5hI6LxCKEr35SafwxBWD8Nd3Ttcii4h9DTxQTsqD/t6uu3IeFCBM8Bbg7
qAlTZq5S/7ghQ2sqXhJtmMyT2aNC4H6dh7hooFDFDuBgDSVRCNmDXCH2KnWOcpQ2lYjp/Zh8b/s0
Vsdsav7XkOLCoCd6L0bbfGDso3ZnYdWdOY3zrzoT7qXvzX+2QY8AEe2r8B3volzCsCeiAPYpmLmt
o10D06PNHlhhYf702JIn6LNw8tf2sre1bh9wpwCcqHoWKUOOQ7QrRaswR7OaA6invnVZ+vdlZNJH
J5hLRIFWvrXH4A34a/bGAIalMxq3R8uqi8+J0cLz7PR4Bxuo8Ar65D1BA4/kFHhPtQmdQ7/MxZNn
OebdrZHf6srRNxDpDe5qyeiiorI/xDGYXgpBD4cXEIkHrCR4fcVotsx4utfOt9G/VpPadXHqbiE5
mT3zNvFU8E5QLecEHyLSxi+3hsO/KgX7hbBn8q5sZ1Ks48Y5KgaDiVvr9LrWEXCGjDw8lInpvQkJ
FKadJg8JaZf3jesLI808D5SJ/shphR/zAlcFzg26jPkNeFqXJSKm49wENqs2nXn+3bIU8h6/Itt7
J3OTlaH7g5VJ5w6u5HCZ50idcU+o97CngRROqHZMgpevPsufwUKinc2iJ4C4X7YfSJSnDOs2jYsp
R+Ste00BXex1sAwXz5XcPlyDeyFG7+Qs9fVmB94RXQWTvnItdid6OiwxX8gU1qPayimjM4uCId4Y
NF+PBQbKs0HR8BIG2vmjdS/gxNtADXcp/k69aQUN8EWUgThGQ2ufKN2d47z0imQM2vsTPZNN2dG5
n2L10lOFt/+sVlqfmDVD0qfC7EYkHA7C5L5/XrpGH9tint/x6LfHSLdg3PhiQ5iCLERfZiXX+7hn
iW7PVn7p4857Ld2ITxsNZcxYiR/4htAYH62+sraVlb/OBXRDggJAgQoISf52somEMAaq7IxFC6Fr
lLHG9xlFAmP18281pF3iTGn6YWz9ADAseHaLG7msCdP04g0if6y7sfmDTw3haw2+NB5JnGVlO3Zf
bcmQhm2j/Vu5xKm0uhuTPlQ1DOiOZAtrTK+EeLBRhHP8Q9C2/w3D5TDRuOLbgbBx5zjNcmghk9Ao
IopumT2OXjIsBLedy4E91Q2ynxRp4eUJ+yPCGhFnIlm0ugXhder6BVvoZt3Ztc4O6cwglCen3Lal
4y0oLblVUkVd4K2i+81zow/BrMM3PZviF0EwigogXkmAdfzf0jrIADgz+o0mIPhQhN67nrCzbuIl
mKYEf3l9ZUxSQQgPbOvFxXvyObbGoIkIrHQvuiB9KCaRo+ymTdgRZ/yWa6UJyRD+E4omWGOc4BUV
39ySC+DjvigJ1cCIw4bmIyU64ZWWFPWbp7MEPWK075vAOmSN4/yLywmwxw2xDvs/pzZPg1efQHds
P656QbDcwxNMFxAWZHAXzazJ/yWVh7VhPVK5Tv0Ve8z6DD7NortfQiZ7dW1OBawhKrolJL1BRglZ
gimazWz8DrzG3neebK9dIeKCG8TOk8xxWPxmEQEHXdpRHvRFDoc5FieCreMHVer+W3MV3U11GP7B
dDUmS6ZZCtB4B2Q6eTwIql+reMMwudumTK+/K0lePKuo+c5hmHwscJRcy5xUxMTz7PazZK36i48y
3xN5yZqtsvXTIAEvuFVe/ErXQ/dkjbe4rNS/INArH9Z4JqZysfy3FrVr0ulm3GexE94EfzJ6R9DR
/2E1mZ48r0nfFjU+dN2qz7oE298Sc/OT0Tjv8HZwbCyDu8nBZNzQKA5wnYjcZ6ey9Bkx5PBfOJhx
z/8vfbUim3ZYBQTNjdD0z1CVg71Lr4+fK1zuROrMpzbj3p4a1jaMIF39UFAXSeJib/wt0/ydlnZ8
aGH23QcBfjHknXDU7RlTYd2Uv2z8Od2L3LqRc436HmdiYxnonWfwWBsgz9l/TLKqR9oA+bnMhiwa
ZZz2z2rcN+xzTC8G0ga3UlNsxzIcH2P4xtXNC94yHPKDd2OhrMOGH06EKwTi3K/MNk3KPduOTXZ1
pVEPpdIGJP2smg2Ja9Mz0ESz5xW1iVqwojOT9VgfQiZNiBn+52BT7jpc5ygzZw1kZDiTizgeSZRp
7nvInxsx0WZtQOFquGN1a3HuFtlnFYxEIGM9E5s6m+t9MWV0mIyE34Khb7HMluxp4bJeK2CdB0LG
IlhQNomj2EBm5KaQjgwGC1wiGxfY3P/SJvBueIbkW8SsOMioHGjK0Q81eZoe0RXG85WEk1HcISGq
EnIk0he4Gg6VPoykDvD+LYms39ZgpPe98HqCIKJbBEtUkgDtuMNfsJvFI8lYQfFllojHbaZP4P3/
M7gFH6n39AfrkCqp+bLqrb9GYlcGXIsZY+b3CJQpkaBz1m0mS1DqaoTcjJUmXzJTcLzjLFp5mGNn
+Mm51P+3O4m+UAX6RKaDi+QIGXcrtpbmtFqqL5jWxiyt2M8Q+Eh9I6tdz77xOcVb9Jv20E8rlQoo
eI3/LwvGnoEMI/E7Tp3Y2gS8OXhUBnUKcdWLfT+HX4BKYct3i0e8EBCZo0egHk9UTtnGrgE7nFxs
awWmCltSgD/+D1yKdO5LiV1iC/Knv6yk47xMGhAEDrP8Ehez+i/v++Gaxm2FCVf1nwWn0hn/rEky
ollfCPwoTzE23jtWqPpgCeqhogmQXi6+1e4iVxfH2u77Zhf7sr86lljfrCYTl6WygggpHlpBxA0N
ejxGKYKfZLD3kOHzRM9BcfbcxttZ86yv6EDtU8wk+qNSpbvDPlcx2W6H4KEuLY2Uk8pMPEnPUh8F
i0oOLUYoMvUXDCSrLI4zYsvPIcuWH+HW65OKdPW4yDXgTCDJIlK28+gMgmRo07TvPgGqiU79vxCt
BpIogJgOzWB9WxNxN7NnimMIPewm028/h9llfn9LpUibXDC6CvKfCuEHm4DWvQgiHDeT8Qrc93jM
IHRkIRAzgBVPaY5iagMoUpwyIzwAPm35fENubUxOkJSYeLJLRwLUwFg1UGu6dfSEY1q/YlDu71t6
PBI8q72cEO6O3hEQjHdY0TowNPKXezInzfc6lBa0iJVpfxkbTBYoTNt2oJRiyJhhLZ+j9mRzmeHw
j9Pcux8lkiib4T/CzVq8GbqmeANA7R0bBP5pC3/JZ5pK84BDeXpe80yfWq62Fv8rMSG+wEfuQc9A
0wvIgaXLFO1IZFj3YyPqQxGn0x+wKf9H0ZksOYpsQfSLMCOAIGArCTTmpByrNlhlVhfzDMHw9X3Y
vH5mbV2drRTBDb/ux4crNdflXWyNI8A3HEyuLHfZJIKOQlPrhX83JO4OSM3wujJyAXdZkk+mVIab
NwFrnQ0hJafyN4PUNIfVONAOiANZXF0c3iK0DNbtEA0YpTsWecexgYvMO9v5QqrNiDynegIC6i3U
TDiWd1umWYHOmFOJ+t6n4w/IDGFhDXMTPne8eEFXp7h4/Nml8mJLjYQOLqnPauPbvyA4CzcACGdd
8JuxA0KGLiVFf1KafpAyIr2xa0R5GkrF9i/NqGf7JqY4vaCAxyJM6qlt9hPuk/lqJz0uXkrq4uwZ
541FZxL3mx/bFaa9LwsWKQ+4/Psa1HCS/UKJxPNE/Wiy7gj4YGEW+SzLfdnwYSC4ucWzTjtCFktW
2sTU8gkCIsI4pnueY5zIlArhTPa5HA7rbDzoYgPK4IvFYNbxZqN5SeWvue9sjdgiLdnN5DpLaOFJ
8DGUfhe/TLiR7lCTMEgkuUH4GSJLACuQoV/ZdnVqsHYwoRSV1+PPEx3rPR8w0rk0xEbMVP76H1EF
kkLeOkyXTq9ivUCvbN5AL4OA61hWg0uot0ksUyLynsG6svklN8Xb0kmgC4Elyw1+23IiMelzu0L7
qkgvXi2irTwM6VBSWuTFQ3HSYMAA3s9gwMh8NoDeYLKbx8ntiaRkVf41YVJlLCQm5+5wIdMCp+vG
v65px28lNa0VLB+k3z3sPQvpjO09nlmuwKr02XlqJ4Ht0RrQLIJ58cz/8t6g/IR0lHlNgQBw16wb
cJT8R5Kt6dNFQMQrpbxM06jUI9mchue+EVQnm4YyrovQZRRYrqjKQwcMpbmWwlcnStjM9jzlBdw7
Nafiz8YzZfrVXf3PlpMKS5fyi13GfuGN1Wu/Uj4DJyFsKU2brqkwnX+mHrm6FInXPIB9cJ5oZVGf
MYc5V1h00Lc+4pIUCMzGFPmCJzvKsgZf4/N2hdVp/AJvap4h0mqEVqusvRDTpfACVbJQPSB74cig
2eg4tcX0aqG3/hhD/k4xMMCW2EdLJb1OhsGBlaKXP8CEL5hucWFHubVgq23nV9gq3pUrDYNHzNX8
E7s8lQ0UoqKqAZaPch344Dd3hWV/cnNEYNClcWTS9j/Sbv632Fka0pbCZc8d0dad0j+1GOsZJQg2
oH4PyQu+C8pWcSAk/9kjvg4eBlDV7vfCcf0JxukiCY7uZsq1a3t6psNhX0ky4eDgnolF3r0toOgz
RJK0/XR7iXdxnjpazCHhBiU+q4MYXYJ6UA4pWIytEAcVsVa3yU5W3xdYQrzxaFGDCIjSbR9Jsajn
ZkCC30f0cAErWKaQZMkXBsfpAd3avGZxo86m9MSXMwzRBTIenVae4de/1qb1H3K9eaUi560YsbKP
pp/+XbjYH01S1SRpgYvUGGwKn4W0o3dW7t282ZofBIzBfVGbLqxQMmt4GpK3loWZ3DkD/lCoh3fk
ZfGBIOg9oNfVP3Ek9LNXb0NK9ABoCGQlDg7vqgrRPDEBeN02Sq2nYfPm50ylsyW8lwTeK2AoSAml
UFhXuqYkSL868CkK8FZgoT9Lr/vns1cPQdlEvxfASf9FtG9zM9bOswRjGOZRM+9szzixDUP2Lj1e
2CZxnNvoCkJmbs+LJ63q99iQLyMj5llAUwk7miEfwTjkrFM5othzneKcHEnvR0ZYWUmzyxCsu8MM
Rv6h0rK8cplFg/Pu7AhTvBWte4ULHBF/TcyEuXB6FWuxODuvg1hcTFSXVpw4AYoyOwecekcMJlwX
2V2hd4w4Ehf5qyMHsRtG+8NjtxSw1il3BNafVONHj8ZsPWTE5HYjKesQNBIfVV8Mh2VVOlxmvzmg
BFfBakAOHWXffAPtG0LsrEPYO85nshCApIZ9zxwPShJgMRMsiwXfVN4Nb6l7kRr7cScozeoi/Ha6
I+dsaf+tiKHEURwMA8b9Xgk8gnHUlX1VGKnPVZK4n6zEr3LFKC66NKUTWaKpjuLXsui/Vps/9FAP
+lZbNhKq2V7tqMyOtnLPuFWdg+vJGk0nSk5Yk4sg7hJUxFouYT101jOSv3eV6XIFo4fWHE1vIHQc
ZqE10ImzXPFZ/k7EqAjadOCwcSuHeJ7+gH1kwRbTIImNE0AEtV6bvTAmCrpa8fQ8mmgpBSXvnBLm
hf4NXD1zow7d7AhSdfbitDuVVO0vgec4nNoaHnA74Rq+Usyp3L1WvBt4MsCwCrGbPSy8LHjkEQqS
9dJu3gbGV8bZpXCCXoOamDYyHscTLuqudh9bvJ/40UVyMGnARVajmZxp9SDIPeOGt4YT8TCsaZPQ
u0QX/5U2X5/BW417xxR48cyuP4Fvmfadl9a3yB7efXaPr3FnIzVlWBw1TaN9ZB8bZc/fwpRcJxzv
plDAuIMBCQJq0YVQ1sBoEc87wTnKH3s4McdmML41uOIdRVoDJmGyFp7r9nRjcBSdVNqpbwoFcYnk
xVRTPk/Q1dTsnwpf6EcMZA9ElGkWlyZbHG+p6sB2luhcKIPbLpNzekmqEXkDJMBxUqZghUGIoQT7
Dysya2mspZvAIVlLWXYmKDg03F/kuIcBY1ohIWgoMXIZx465g+Y1EBkV6WMLYygEJdUeWr9J3xNh
fINnH6eLlxrAMslD/8NubAKQgVR9xPNf45tOqfU2qlmGa0ddLcLpNJ+Zq3kP1vZ4hV9jnDI1Ns+0
r2S/uNDjjwLiz2eJ3pY2S/1M+YO6WbYO/eXHqVMHjagjEbshxUBPrKQNa4KJrmu5Z+2jW2TmmD97
hS13vmcZd143GFemPy3Gm+w4IxD+cuzB/atHD++MiJdlr7O4t86sf7nWp7/G3omeXN5KV3TFEDOB
90DK4SZtRbtqVjnxeGBn8FlpjPi8YQFSDVwTUlp+yrnAhl2PhEb57rMk+5v2Cke53+YH/o9/MZO1
Wa5ireLP1KCp2osstUeg82gCcv8s9vJfO2n90iYUlzvgR5AMim/Ti/B9JOvNo7PgqW3weplxeWvL
tmMrauWYl3MzKCno2a84P4qdlF4TLtPovbMWJs1RjFwpRzpLjpnV8VZqlX/ztiX7mKI+0qcEhiOO
TXFt5o4XYCPLN/YrtMzyWM+OWUPqSPJ3rlccSGzcCK9x/Ds1ckAm2TEBGnVL9cQO/ynexkaAcMVD
vo7txa4GK8SUX79Sxh1RbU0R08EyqWt3YyKVJePab/xU9JOPw3tnYIorK8+lza+GkNQoZimTLXPr
b3wRts/3WeiLOc6fXhuH/oDFqiJcs872DGm9athCW+Xf2F6ahjYPA8aKYiRExX4Y0kx95CtVLfOS
PZnS5ZXVdvJSTVFYdPl3bxRAbeD6+8AD3YVfJrkygk3x395YxyuJHkhLE+c1JBf96Pi+jUyfdscl
GbafoY+fXCvZXn6uLW+GF/fHWKT9G6/SJTCnGvSHUw7Fl3Jd98ecRfaDvwyGSpLWAa109b9IRc9p
ShgmGMfhq7fXJ+1miAszW6z9QBVAsrr93bWa4zhAKlHdd4wXec+qKiMwNZunSVb6xnJsq4zeEC45
65op0YHEyrjnFfLNBHcBQjqf65WDxiGIfba6hczIPMTpru+oXRt1UwZIsNVRjqYXGP247Tuad7ZA
r26XRyRC4v6am1X+3q/sYUalqexEJdVsDuv8vbY5V5URE26F9XsaPf8IgP0/tO4VeHUfFFDGrmmO
vzIF533mMXEeaiM5zgvpr8muouzQI4IfusqCYZ2Ok8EamL2GbN47vDg79uaAVARD72yWYDklTT25
s7WnF6t8JFM3mVyb4UBH/S+/0SfAGyXblbIGLuM/5xlxLBXhwCDMQxOXWtIzXXnZlfErPs6YJm66
+sLKgw17fDMoJ3PhiTSkjrAooKKv0EyOsao9Bu+q13SzwRQ1YOwdxwm7YTXlJ7NvRdgqp3zRJASD
Ot20wqyk86kvGIZL9yl2spPQpH3IkfR/8O+3R9sxlpB+P4ZvS0HnG8fmQa/J3YNHw0gCw7mE4Nxs
MrglZP1NKjn96fP+lQdI0NNZzG+Vg+GdLav84ZpOJ4NNkPqeN0X3YJE+pFcU6djyxt+dlIRddlqk
92SycFG7frypmwxROYhNeNoINW7a3PxBP+EhfGkEpueFnsIdlJJvX1f1FfBMHQxLwrSot57xnMXx
tTOa9jy4qX+YYwqJVcXclsbfS9nxcnRmJ8So8ZaI6qlpOl6lSKMz2I1YnSbGofvINpOc0IwLmT1U
MaXesdfKeE2I5iDesqe2MOhuz774sDcgXeYz5mDRLE6GTF5W1js4cfL6EOOdfjGi4bnI4eoyVJgB
Wo0ZNF6b/TXxEXDM8OAO0s+PMwJWwAnSwWjCohRQbCnpnDfGl3QcNcU+pDZ2mH6zGCfRVtOXuulX
I8msUNq11Xi313hhlUnwP9T8nE3jqJBACTe9GPAuF2Bw24cudapTlyUwmyKoMq73L+qTm4OXGtYp
+5nc+8N1wD2v8EaO1mTLB8XRfjQyMr8z34sq4uUIs0QEeHa50iKWDlPYRN705sm4PqTSy95oO7i0
bHMebNXa/5GrYVU3ZtGXTTh3g+tBfWtGL2Cn9hF75kiulkuRR/ZmmXHr1CuKuj8tE+sv3MAHcxs6
DkbE1EoUn/Ls2I8vQIcffcOZUNmhv+Q25QiXlST0QwEx/6JWYIl8cxv12y9Vf+8M+7GBX8CKC2n+
jOMff2LiD+k18WDwWwwcOzzt2dOaszcZR3oEMp6O96gr0/3ciP5rZUWH/EHlNhya9JKOceyeS4lL
tUYPYZZHEwMYDZoPWg/XTatI7CPJquLAs1YfQRt0JFog+TmUywFkVpiVmTvpSAI7yocyz8YT1Do+
GVkYX0yh4O+Jju2xST5unEg2sVZ5afBEki5ZeDVeLTWXr84cD++6le1jncdm2Cfr9Cbg/6PfIRdd
ehedQpbLtdBU6NRWyWxII/A/sNU+4+S0ZaoUVU4HbIEgr8o4HYuQZqXmsW16Oxx78Sf3q4v0hulH
c4e7EgAUnL2EX2a2XXb/L+GDLo556bj4CtsWEkCardFwpM9hYrsaRc/Yt8drrGM3uxeINU44SdSg
syt6jv2GKzMBT1SIXdL0vWA1U6uPlvRE4FAQ/axSBGljHXB6Y3isHN4Bef+ilPcjxjRBq+rsYwFB
K5jdBU9ybvkSErM7Bw5Xr3BlkDjWHs9NOSqYSTMhopi2H/zr7bavM2fwN6RuMaw7+fpXD2n7ZynV
36Xq3WOhuzxg/53k+AhLnmXUttMKLOYlk6Xx22vqiNKoLbGOfZiIqWfRwAvfuOViWow7cLJ/ofWS
r7R422w8tX1O5+aRi9OwbwfqY/jh4V8k272eu3x96eu4IU1PlNyJaWXDQj1Y+9XPzrJKMcu1ncYS
u7Q3jkzoA7jFsWKb4/LZj1YNUogUFYclxZbF22izqryoacqwbXQVX1N4VpgVh4SdIAIDjTApn0iI
YcdVR1gB/bmosAjtXQxkR5xrHWvNtOw+6IEh2gtFxpGXEtZBPT0q7FnsfI1RJ9s8hnFCE3mtU4x4
5nhbsS+DWnGVDNYy+sW0vd4dctTmjli6dUKi0ucRoMIboWUFTgRT4EerNGR+rIjl3dTTdMwTH8vl
wD9umn38D+LkGPiUX14Iwf8muVGdVgzsm5mODthya2I3FvihIcyUtgpsVTt3pvfhms+wxjBfIeD5
WsRPkdu5QerzvcTqjkGjmdBqreyLZpj+kmgW+FxwO0ClinUYsfrxYkIYZZmODsnin/UCm/IEGyIF
fPRjsML+JkNGVtZOPGsHXIqCLNoaPVIsiGsoJjs0h/zI4sHOgkJg3MDMn4h3K9cf2VIhQy4LVBuC
/jamPdn+65MSsCdYUlR3K5jU8pTTrLsbE2xGPD+HuRq9R7w27kOHUxdsMVjG1mHxu0halHgf/E3t
UYRRuSRswKaP2LKBt0KWgx3DHe7cruuIBaTJI1Q5raYLbfTrLl11sfF9hLiOZqIeegbhE9EQmzYe
WKQA6inPaUF+YV6bLrNIyWmxDAoKqthXu15REU5myxag8pPkNHgtaesUprdT9P6hQ4fBZsrJ+5vp
CjN7NDjvUWJ98qluCjje3F1sZLc1Uutn5UAsrPsJS1tnUaC5ptWzyE0deHrBT521d5pHWdpHgJy3
jgvxL0b/gP63rXPQ9wTBeNgT/Eu2BQOiOW8qMJ5QWBSnL9+epTt4HRaexqyZlDIayuh48+nja6sr
vSMjNZSRx2Kpz4Nsm0Qj+ISUYcweSgs2+wPJ2F1tZ0yR/kRPFGzwpyZT/5bV+28gyE+gBhbJYNBy
hUOpwG05OJhAVwrZg0Eqi7uTxPsJkRD6ZprVoeVVm3NmrfgDV/lOBo3idle56S9eJC+EPGlUEITY
wZMz8FPjtbLHoG86ui9QQEgsLMP8yPu3fZlJZi5nIuc2USr+suAxWDg10AAHSmKc58wSlwHn6wlR
tTxl2UApiEUtHxs8/8B+oGbNKbDqWnF2nbFn3D1/PiSQhI/KtFl/F+b3GhtH3Xb0VhZwFdupQN9K
LP9lmWhSUDM1I8XSnL2G9ilMYMZXnNU2kMfOjHia3BVWYCt+V/2YNCF9ooBCJtiglSuHI0NodylX
rF6UYTZPXrdYpy6dNooD9XC+pYkR2D47niy7sp3ynzPfuE+2VR8cuLf4Yw003GKyZip/Wmzu3dQD
jBno0PQ2wOryu6FpDcg+lfXXoYSvskUivN+1reUSzNmyllcTyvmrQqqtL5gF0Ct01591WU/gSzsv
etQDj+0TC926COY6h/SQLOU4hdJdicUe2PtVPbGb0rrO3XZ4t7p9nfP5nlmmPFit/iZUNDf7ReO2
RB9i8mtWmh/BnBOK7WIoO3ikYoxsEvTAYeZmeCpTn1/gbMq/8+A3lwidDlsj0l/nFe+GQfIwXtDR
TexgCbD0XUfgPSaSO7PRnucYbbLA3JObOXYLs4BGFBEHRq3pRHH1Vhpd5VJMt9wp4LwJFbf7ovFK
3rbZZFp7zArUby+T9cGxXv/HFLB+Nlwu56Bb1fyK1qpfnRXeeEYM+yRQJC+FYX5sTOyAQok+iE3L
f8P+PBD1SSbM4fbQs6I0m4trtt6ZYQLkRT6rALs5gp1FLcszRIWlIJPcZuSh4+gmeSvlT4atxXRl
B7xcYKm4WLe8Zjhhs5h8Vh0YmDLuqSelp+hBiBWO9KDyr6Us3D8N9UF3Zy3sD7pc2Qq0pfZ2FjBo
niJNWdCeZVVMRiSi+bpEEvABHICXbJzuPeMP/myLuglH7QSoFfQjrgR1Q35Ei7FMS0LQnOLRenFV
lN5T8GsPkwe2DE0MdhZQyGwO02UmsFJOMt8vSvd/vZqtfK9a5CdOqtBzuWTXfHeNMl2SANwEqPeW
PNoJaF3Ld5ArHk21OJopks3SA7gorNCptxxMYiKntPTVY73mv+CJx8FKnJhonGovids9lv36VgOn
sjQrIzBMFNIYa/ffEKMe+qrGi+1O8L1dR7FfLAtj57plCxIikeP273qLqrT4KbGCBH47tviwUn8l
xGrk4dhFzsmE6Ixns6g/Vzc7Omn57Cbpv9zlECCATxp7yAgnsIbg/dVM7VaEIRWl4KmR7eMESlI2
AtqNIYAGVY+ARsCvLz/04ObsygBuo8NywHZ4mUKDa//Z1Hb+sGrS9j3qM8oNi6Im8k89FrJTzi1B
kXBbXkf63Z8pSq750iyowGOrw9Qf5BX5hquzKsdjTZr5FoMU+i+FKQA+GMwTcrLP9aOw6ie1LP6J
rbSFA4sQ+jq3KuyV95+i4vtK7Q8jB0z1I0cOTFaZ8SHwGIdqZkbA0bqSAnPrr4ZNgkfx6ErhzKDl
XnajONWe9S78uajJtBTtrxl7Dvld2FFJWKTKesFZ/kJtg33pN1xCZHmPXmPIRzyCbDNZLNNMK3Iw
9Un0krClPFBlaakDTvqB7o/R9gPoj8t7Ow7iO3YxAVse+agxq8VTMwrmmxaOs3mq/M49yK4un0o/
mw82yaY7CEPphwt/u9r1tq0hY2NyurLkbD5sqdou1DqZXnNdWI9rFvF1tdPsRDKyuDALsiFxLQLi
4Cq3vTrDLasjGp0nA0+C2xaDvk9KNn+GLnZ+MccMlzxejGOjRXb1k2Fw0TsM5whWS/wg4if/mYvA
8I5IXix99aDm4mFy9FPNIokovU9kfCrS4r5WYx7S4LG1qxB62vuTa0PfNairpp7qXHLj5X+cCtA0
3dFsFajiqNv/0hQckNVxrCPE8sIjLs+WsELO2a1VBRZ2EveunflDeGbpay++RNa34cRtJdubJu32
0lFROM0VxWF0dsDm8OkyZPN5Tlron6hX9brAMmIhfapmEUdEOgbbOBuc5mTA6na691ZrzGgwIrq1
bWWNp2zgd/G6Ai4CxJm73IwdENNU9FCTqWFtHGgbxaESKTbuDjSZowQXeRR9hG13lZwL7QSxTFJD
hiquSYbSE+yKn4St5ROABOq9Gz6Kf4lai/NYTMpgt8NxV5k0ggQTSbgnDxfZFT6VH/INLJ6XUv7V
pP6CSEA/TiTgQlIF3W7iacsmwtOLq+lQBz9R/OdLwmRkRljDD2hI/7ImRhAfRDEde2mcLFkWxPeq
F5u7BU54Ig0IOlQ0xE2C5wU4GCsBwRJEuIZ1tJuWD4Xk1CtwdTK7tAShjjYz8CkWmyGWPUAac4XD
29Xu/LCS10ULamWEgIvkhykRxdT2fNhYlVuf4pr1Ab5p21/f5NAnbtB1qv+tG7MsaGcol/QQzZhg
9yTieOgwR4z6A5gSZhunHs2bojf74me54b/Sv+YGSrQAWCvwKQEN0dY/QRj4xXXiSO9mrEsHjbHg
K+mh7O3yxLEf2mgZ6FrD9B1mfrpGRxzuVYcGVOqtZZAtfT4P6Cez1Q/pKxfA2Q4AYSJnV61XHnpj
zr5kYuWhzS3C/c19fBrPhm6mLHTMnvJReFo41FxO7au1pO1L3YGnAsEVqd8Q71X5nCBgOq+9dNgr
AXmokxfNy6AO/Mhvqifw2pJrH83RY3PRhD/nUMvMkJuIltz6lPLGZkoz+5W9JtEW24y9fgcJhdbB
PfeQOEwjAsvINFRHI4xZVEI3a3EjJ2pTX10ZHjP+LBc9IWZQ6cumCgHjXDoqR/HAFYm9t9ZQtFJa
mL3G0USyC+5gO9Wsc3ddXEsUrzPoFuM4pGoyo53QbY0egkuLZqz1T1fSR3d1gBf9IaJqhUUl4/UJ
32XWBV3Ux8s7oxoBfnT2tPrxnF6+MPSV6lg4XkS0cURA6kvZPxqFmQu63fPJ/SLXXDdPdiPkemQd
gLtltwq0wf2SwFppdohNI6zDHNhnZESEwVLL4Y1X0/vV7I3ZKWYevwGpmuuWyeyFYdenz7y2z0QV
5R/HySgyx8YmD7wiaHqNMjE+piwSi1sMoBYnDcaw85p1pfMoagC8D7QjVHcuf7k8cQGaOHbzmdxw
JACL7pKEn32Xe3CrIMeM0B4nXhcLcgJvS98vC55Wx6JYYFR1Iw6cOukX46FNiaLZlO9Ll4/tJ0g7
lfEbxB4PlkAfuyhj8d5SNxtdaA0zxblMhni+sWhfJA2/XLf24PSTz7rsanWYopEIi+aDv5WpdKYL
nrOqhx1neycsYL31QbyXFlOHstCjy2z8k9HJ8cEypJU/6eykt0kOTKiSHWoAvCW/wLAZnopJVCdz
C5PUJv1TO6NBYkfQcDdrP5CcDxS1nOrJSsXR75qJdXpxcR9zhtEnbZeGQ3lL3VfbdbccyTC5fZRO
/2YCz/WhkolqQww48/BdGNqPvzN6zaeLaU1WfisGNZ61i2JKd1BXbFn0qcOTbMTRpcFxZN6xZs93
Aong/7pe04jtlisYe6pvEm4/j5iXLOxvKcfFbKfYv1bpjOmtIgOXPZqlRWNjvFjZxcYy3kCnSRy2
ZNyVdYGASGvDqTIzjL6ijXNcMnZ8j7VPF4EsOvL2Y1nQCzlky83AxD2wcJbpp7FWKO1ORR/yU2tH
BgZYG4iWS7+3esjm1fscR7zDO2OmJj5Cgv9om0Yeqjky717dVGeZusOf2PJdBd/EkgJzJbmwq7/C
lU1TiLZQ7xZdjXS4onigF2d1ekQUo5Bv0rGZHC2bgAMHO3EDThy6XIYuwrONn7n+bbvxaDMpZJrQ
38yu/tzE5vRDJdT4teYomgmRt2KcA1jh6KFdDPdms12IqDlHfWth6Sr6FUe42Zr1JQPLAVI1j0fE
Nqpdypm1CxRpkEFE5e3VWr/FKIfpg76JuA+zuc42m0eS0trRzqmXHbvJdB46ruLr3RbY4HIIR6ra
kbuR5P5p4qHMSDftc7LQvoCPjJq+nRgNun6qChEo0Oxq0WDR9odrbwyjg6AZK+/RhMMfAZZIrV81
lxnYivDsxDGhS+vSomnPeEwt4x2oGiwC6jlGD8LrRlBO9p1gXc01rrfAxl68HJN+i4SUUaFdZDG2
AjOqtzprUcHBs6EEY1Pg1T0PXfuWt/AV5Gbw/WjGzvb/acLB4xN50xqCvNSEXQyWm1hhHsXSm8iZ
takKefFobw3rCNfkvhuhV93SabQ0LQp2lZwbjwnhNLLnD3AsDu92lwJGa+Kay+tmtDkrB2IDjl0A
P1RXqR/G/z6g7Q1TUQxO89m3WF1eG4F17z64m8NwWGoLEmnHahNvH90/j6MoPDLXKQlw+rEol6I1
YC4tuyZ9p33cy0XVnrXYjIHm5qQJs8ZP/tGJIbxH5Eq3fMRu6eAC9YXXEgYWKO9IkZlUhLmyiVeP
SsxBhDY7T/Vk+3HCZoV1xcFeoaseGFLz5TYPvGCfzbpD9cJo1F5VOdUf5DtmRqXK6D8L02qDPC0b
8cXcVp5TphM2zzJ2gb5g1u7fG6LlCYsX2z2YHRvJoxVHULjcxDtnZRf9VcD50dDH5goYO7pQ0zzd
VCpKSDn8BA4dxr3dYe8ciH1k7Pdgg0rsBD0XMZZd/AUonp0U8AKUxh7P1TEJMdP388FJJGBAPFQO
9jHbYQFLWjEJYkFQ+FqVfrJ1XAzj6l1dx4LBNY1kVwa+C4TfajkWxx76AEuiSpnvXrWhmoFgIS1a
a1oGOVvKcu+3C4B8Epfc4wpOlX2mW1XQT9fZ+4TZ+SMdlf/EfyZ7PZy742YzXZInxXLL2lmjPSRH
Bu8eEzE1G/Kpw6d7NjwWswTNZzyHQE7xusWtNFlZ2MuHLRz3w0q0eMnHnLX5tHUQPHid3Q0PJu0m
1cOABBP9lGz4ODksxXkKj44qqxNXTBRHtCZ6mWKVFkZ68IlRxgWvCb6/J2NKbV45mFLe4rlUN6WG
ych21NUYxcNicueBTpWAgp8595tdXxrqi8lUGC+myZr0y4QoesTqVHyMBOqmH0y5kM94n9vJlxoY
T4742JvpXmVLQuHLrPDyuEuzHLqG+g96bpVDRkfVLzZo2oVkNXfXg0tnDr+2mnjFdS0zjf9ro7R+
jkaXBVyKmzvfiUjfSOpZb7SN0Dlucmk4p2xXFTttGX8RmxqWAw45n0eLX3l0jeBIkuRs2gAMyEgV
0mSovd3PlcOWyZKJ+yg1F6QLGMZSrjtwKgt+qDZON4CETfb/HWEjxq5to8cvkU8A1kzKv67w+GMt
TJAB+6zJxvPFCH2KFss/A7sfWPHzmATmMrbx1Z65T+9zfPblU9a6sB+Qsph9i6l1wR0OFms8y8zh
fNTK7Q0cXlIqMnWeRQZX9XhyoV/6bkBzgzv/9sGTPhqC3551QDmePsZqMOzqQNdV/wUdm5bwtmEQ
sclU9Nd4aNUFgSDJ9jghNrHAdfjCOZnTkUgUMCe9nfAcKz1LxxX+ucpSle8tgzfGDg0WO2Ki3Ckg
3rXekIDXr7gXZnccl9ZFeukW6n/GlfIqsmnTHvOec6sA5sH5k0mVHXKaQlcCvFFvfOD2jM6e6hSH
Idgq+15bVTu/pOQ962xfQCciJ5a3sSdDMYimeymTZWJ1AQmVEIHEgsqXoNVgSGx9Ro/VNwxZFiXJ
C2wRQ8qbgv/iH7AqSwgVWd2L3y0wefcwdkzN+ww2yYJdRaR+AYJKVdNF+NuOqk4s2bSHGrqIzzVa
TXIZD9nEd5LtF03TBb3bPA7cv0JCgfEhnkf5nZG6f/D4lp6o4lYDVX5rPd8dw0QPbqcI9PlAAgWE
cJE5xOs7BHnX9ufuIBe4ckXX4qnFVT19syRKkh+voWH4gZR0QfDUog8wtBAyI1yYWZ8PL4kzsky3
B68qjrB/hLyjkcOrn5RdHZM2MtAE2qgkGkdpXaMJy59ck3RpkNVZfcVAUAS6NdUpnrGdHsoa/Wmc
JcwpVSVqY07GfMxr90D1MLN0LKe+DzDW2SFS+oTnik1gCxcnG8u3Yfby/Jab3lRjcF/Nv37Sir8I
NRB9a8P2Bf848MHfLQ+MPKwdIJt4HgCE71K3ZLU8FM47SU7nQGRiBCdWGVeTwDNDHdpgbRyawhMV
TLiigAQSgVzAx2NV0Z917qdAQ+kYHXBk8Qq5c6gM69LGjrnlFNlvj8TR3t3CaNw/Zp90DxjCV6BL
TX3EnkDfCWukzMb3s4whlLGZZX89ottAC3QSPo/MGgMQgx23mqYfQtliUUe19KY7E1xWv8Nuw3XA
W1YrsoMDU00jF94CrfZcb185eDeXesZXDuM/3tf0ZeJhbowlf6EqevWOemRUO/eDE/3P2XktyY1c
6/pVFLo+iANkJkzuOHtflOvqake2YZO8QXDIHnjv8fTnw+iGXV1RFdzSxEihmVEWgMyVy/zG3ntF
YJXP6cIsovWOhMyPsZ9GNAFzlKbiBTldlocZiTLo4K4pOmqCOYg+gwqv1WcEtAb4YKr3KMZ1aKBV
g4V1OQwHdBXDGj++nLTnGe046qiNcBYhzEIb9tZ2oo5Z68zt2FDWlHH4yWuxHVx1PVjCBIh1UsCb
MxlBYQ6CCWWzLd2hfVPpMgePac8catdD54aSFKMr0VYvRRToq8i2ZLULhBV6ALls9ZyNjX5qu6R9
tmodvo2IKpjfbcQZFnF3z/oF7HAAZZ7Y/SeS9hBJknAEkJDY1cBFHiLvU/P/0uiCxqnRBuGz0U3G
N5pE06MOYuVjLeGhb4tsH8pftz56cp99ivW3ytQ0i4gFzjNy2PgfpcnQTQ8pUuh3pW55eEQTJB6r
qs+CrSorJXA/rVDt7pywqLeZBTF0rax0ujFixov4jlr98xjW4Q8NAsvagXEPs09eaUIo8TWsrC29
Y6KaOZJHBKCPn5GnNOzDpLxuJO9JEeZG18oucqS+EyxRmHwwqzM7re/gupQlVq4VNkGZQ6vsJgOC
m2KmirEmrJNQWdsOp44bUTKARsANV21medx7W+CA/vgJUpD+ChMkfWEkPfTbmun1tZs5qPojCPQ4
C0YvB0pSJzsETD7/Cs26/+KZvXcHo8GYaGF4E+7XApFQHVhD+x0fy2oob+aKnlABiIq76j7qmfzh
D2yU/TdsbQCoAOKZGZkhM+hDudQm4DFkbmcaZIR1FM49ADGqMKqbEb/cYs1gnlFQ2DUDc0GsqTDw
tT2nRm0YfN5431u6f+ir1r0XUZE9OWgZ+g/GmOBIK/x+xCe5dFttbXKrbMj7/FIXW4HqZYi4fhXt
o660v4QKd7prhvRu89yQvUA6T0VobTSuMS6ldIl67goe5IDEjIE4v4WZ4N6vVfSXHVrVi61qBG7i
3vyZxqk+AIOp/m4js72NI0/dlGkQpFdC91giacgRtOuGLPqVTc0i2yrnoMdix3DuXZ/h1n0T+qGm
NiQlvplssxa3YJ6bai97nhjEFspGOswhaRWjF1WoIQtHfld9a1xDsm+GL3DStEnbnYIUEfca1vFb
4XH5P2Qqo9fLVGIu9C9bNSq+S4cupsMkkPfCOoArBaCdL0fuF4u7f5NjGGytNMJj+76fo/6OsgM0
Nfx4SoQxjpEwxLq0nLEKnsk0rx0nBhM7TKXG2Xzqg8caolm37SYrQUp8DqV8AOxidEBSSfkPIyYZ
rDHFkGV86Q33PdfDZ+HO0wOGwU75CYeh9FueB7RUBx04KD5EZQQBbfl2CNSCVMphMm8a6C/GoxII
XuR7K8AqBGn3qdblZ0NpZJCN2EY4b9UTc0SxGAHHyM/boUbSw/XtAlSqO1AlrBicDgbqHaU9ou3F
7z34KJ1i2GCXXda/GkwEQ7m22xJ6GO2oaAz29JqRixZyXia/ClvTW7Mi+gBhpCFHG2kKvwSIypWw
y4u53jBXhwNOK2V0XxQmaCiCAx2Jb5Vu3DZCLxDRmXLFlaXrW5uR06vjI///vUUjIqVTUgQU+dmE
MWqMpgOyEaMq4DgjAE9ladsJ/iAtdEzrNcvqFtmWqQ8D844ysgW6l8LWZIguC5XAkYA4AlTOU7NB
Nx5mLHMrekPX5LsjL68pnH1m5TA1gno0sMDz7GvpuEmDfAhZCWqwCJ84TwvtuHxDKje7Cga7vJIV
Jfebay+bpMOS49rVgslkX0bZzzGWIqa4t+ZNj7m5u8G5m904dBWN1rDDcO2veYDBuk8Lyo/7yHDL
4kEIo6t2NdCwYG31uUqvjWY0HejXKrfvkiABMIn/HsQTXHr2I/sfWUw5OOabApKfXsFkI2zGlPY3
zhCgohslafWAbDVXuZ+U413BxMDUq7oNKuc5hXCpnmAvZGmwAvxkbIG2ASMsUbIC8KeHVyaBaDFE
2gQmT8coAMtRGuIuJfV+schBss9znEdPDh1bajf6xj+x5iC181RQf7aaOi42eCt4Nznn+ht0xxnN
ZPi7WwoymkXMMq0xWdmUHiNK6kXm3ERFwF9A5R5tQVwXPIQ6G6Mu7xmvRWifhrOsnC+O5U57pAkU
bNkcW0KaeXLVuTEKv3lSXTeyTIyHhhoICIcl7fGhIJ4yEWWkkM2bsXEDB9SLls8RUoAgoiKdp4eI
2flaA0zuys2QxaK+A00bZd/yEPTsd+U4fYdtIaD3teM37bBOItPwP4UGBCEm64oMAT5sIZyvBZIe
rrEK0B8Tr5CAGJIB6tLJNeCj8k6MClEbZg32D40nnA8lCa9jbH2IRs6VMdO8yKhyaN7fGZaf+G+6
oG+FVhlBGVnd7yVf1NlzrOoW54LMtKo72eB9/KW3aYDv4k6UFiRM03W3jKNgzgXtMG9hIeA27DKH
Qu6lVbN7600oHyBPMbt3Oa4qLmOgidaH3qb0c5jfIGz5TL8rBL/GHJQkxIOSDxNKUkQVkCDcpDvE
HpChawLa7Dxi4F0FiKMYfkPOXDJHTDHqkw/pLPN16VtAGkkYw9x7aehSUamXmTv+on0OjJXKcwK1
QLuxTGhDYoI19m9S84RrS0X0KPTYNc9JGuZqndEN+joRixmHGk6YkYFN43NDcv0pnXuDkxVWr+jo
qH1VWt18W9k9ZWmE3OvOQXYheFGWOdLMmK3E+UWNoSCvMd4ST2lYea8zFhFBsBNiRsRjJPoj++Fa
CbpYyo+f86II/IcOjv4OywwE05tkfuos1PcWV+Y+6F7UmFrhVvcT2qmYlFV5+5lrJwbwnGV58Sqq
gOMJCyb8RojxvjbT4NJwSWfMZ3EeV58sw9YmZISq7+mopTOAiUypzxP1gXndYo3xvfA6L3oFYISC
2WjXCZ7Rni8f+8IX8ISqhJIoHNRXgTX9AR4ynFryVTt4btHr8j5jR0q1xcnRP6Z+7K+0tCApj2V2
U1sL5J4mafpKAjvtaf/CovSk026xZ0YqEWH/FiUwYAPTXWZP9StEiWh8Srx0mOpV0Qv+zqVDStOR
1PZnyyx7Qe47+FyhUYNyUldCrMuz2t3OVMwQXgJqwfXcahm9+QhO3o4T3owHK9YFs7qkdcor0c0k
oKjylVdh1MUMZeoKfRdB0gqNlqkXzr2jo9b50Hj3GEKTcsMAYbKbFJn3jZFz+blTokdhw876pt/y
+g3zNtfuUH+z0PcxXgZI4sZ6hvG1LgnS6tpyrRr9r8I1evwYZB/+cslP0+u6Ry9C4Ifh3tLM7uu9
hKDcbxCZy8BG6SYpHzztDbDhqLQM+2/6TzbEbgOlhfIxBTNdbC3XhY+ILCYK2dCLB8artpEGn6SB
upsZjXg9bI25qbzHIK6hlJLD+GtGnAh/IN2FbFUEZ87Y8vvc8q4czAL8sUdkxk8BdcLCp6zf+LPt
/ZwZKWHOzCl4CZDdAGeRoLsMn8LAKpOsUKTrZs4GvaEmEvIvnUPgXaOdzJQY3R9zIhkGm8+sCQUD
xIVgAtIuYET2JFsDm4qKKSi6jw5jykFkWxuZro6ZkksdgBgXmBMRLhq1rtlCRaGzG+wGCUm7R8BU
riXTuGcw8mayi8lOlgm5OXk/cgRnkbUKRZXvGEr7EFgxfz2MQ5G/ZG1dM/CIuykAWbnIdlLdgujb
hSSoMHw7RFWQ1AvS7x0RbHzwEi2SGyvuorbZmVPpGq8lslvut7LT6DK2AffOAdUt0HmVxX+niUf7
9BmFg5TEmOT5QYydmcwrJYFxvZmmE/PeCCwaQWJ02WacL6vWQ4iFT/y1RAB7foUt4AQo6cRZ2D0V
+AQ+MbsdAywUvOBvBLa75HNVeQp5b5AKV6nBOyQrdsE7Yd9p6+84PFl4EMho+jG1OBqHacCUFVqo
XHlTAAbbNQNKCAYUi25SEMR3ZRcUb6nvaRoAls2foRs4O8fr6TUt4+/pALzbrl/raPTfGOF5xY+B
iwKbSHDdpEeGX9fPOdIMKMfTA3z07YrWQIJAEPeH8OYfiRGWkOJI7CD24UKOZ01J0LE7YKl3zmgO
+3Q2y5s6HPz2GbDPKB8XkYD6qhUtkgWbsqsm3EQ6nziiQhjzT9gVZeETIybBmmYC51QauNVcYVbh
vOFMRCEae23IaCnudpX23IdK9cm1cJNqW1mx+ZcLrQ8uPch84Gj42lS3zixwpqItBkBr5kju4CmY
JiCqaL6yipwiqONseKM0aO8on5YKDScENUx7/lwbwKw2KrOHr3mQjfoqwapyQrvJ13gmyJhuxBpJ
9hzzQYIH8gyo+PtinL/mDMEAilr5HE/QILjb18yknEX8kgxj1QvbK58Z0HnzdQABNKHomTwk14iL
1T60+5rR0VTeMY7Mayg5di5/dqFTvnhGZymEe6bBngHeGPyDbT71n5y87m4B8bh7HHMMuDuJAHCR
D0gRTNrVS8s/R+JV5/38KtsyQsTKHIdXEz60TYcJeqjZZ2zhiPeq9iRLATaEuX5iwMQ7zgwvNghk
2obemWN+Dic3i63iKdBlhsUeIQ6oZFeQX/tooxxAoNJdDFDITrekWzM4DK1KuU5A4eZXRccUNACD
rNBHB1+4z5zRTjj3fW1/A11ZxC3dhriiLzDPACflXkE3YIV4MkPvMwjY6G5usrRA2MDrjU/97A1Y
mFXaMR/GymrNA7EMEiFVWP29xvvmU2Iapf/FLTvDXiQnRH0d+kLsKogYB0x1p3ulJmayRuTcTZRW
zdfeYQa7phMnftFlKaIX3Bjml8pwydqoBd114fFaP+OHGL00THHW4GBL+xezh7k84Japb7IOX501
mqeaOVSMERFUYpwNbpDcTz5xL0BNoiSQxjZyK830Os7gNe6azJ2hsAwRR3Q8VEjmIQKs6PzidYcL
Kt7RloO5A1KoeojXVkr2IAC69DAo90lrOm68CTifpLqZ3blP8UBluWm6eaC6l5PxqfQmA55xtjS0
b2fg5MHVEMPUwUZJ2/13C9nF5HlqxiRAgs5saEvYg4YmA9GKbnKA1tS4M3rcNc21xM4gM1adKpnD
VB5eIIjZl8Kf+kfIAMFc/e2adddDW+zLCRoltKh2pG9ZgFvLp01fhXlrPqGXG+P47RuM9pvnSCKV
96X1in68A6hjlMEvTbId+zvmZxwwMN8jcPkrrwNvjMNaBqX3nlpvxoZDuaYOUoQsEILY4ycC9cGe
qD7v6el786YrRPE9qq2iv4qVUTFAsiqpuquYi6yDrjdCEMrXbgaEU+4ZF4Xht7BXRKz9hFvoVO6s
HHyc3f7973/93//5fz/H/wreik9FOmFl9C/krz4BAmmb//63Zf37X4T15X++/vXf/6YMQaXSdlF0
IWvTNh0u/vrPH48RHm/83f9HJkHWwr4qf/hOW1UbKp/hKjVT69UR1BOw/eBpQ5zHhrsx9UT1UntM
7seEuVYEPOn8r3Hf/xjh0uTGK0LD6XT0MkF9/2OY3k3OwL3/LbGAe2wsVeqvFpyWdiv6bMquMFKB
DlwlISnFH64MKd+2helKR6LaL9X7lYViBmSExvBKrphc1dmELYsDOM51neAWcuRPy0fg6vyaln7/
uBLBOelZip45GnAudu7vFwU2RSvJBe+NAcjQ3HmycxCObJWdrZjHMnpaDRwbQnPZ2NYnW8A7RQjf
1im3s3RpC5VMUzf4vBbm3qFNG9PEqjuSAiw1F3yigcF1MsZl/zRYne8dgozC5vb8Qxx9MmlqiaSw
Z2slFEgr7b1/BsELmu2gNx8n1+qBJ5Xjd9Tz+m0jTKS6JEnN10mI4Pr8qsv/62+7VlrCtDBYoYvJ
RrEttezq33ZtMTdJaPtO8YTUIyYWZe5lt30CsxAa8dyuaQe7zJfxmL0OPdw5LmxT+8TqUrmK3Sr4
D1O8X70DK1s3jVk8+cXQPiaZtJ+CZoHpoo94Yallxx8/qPRsIQHmOVqpZQv99qCNkAYDAVU8NS2V
ZQ7wYw2ZqN51iR53tWt6L+df7PHntIRiQ4I39Gz2pTCPPqeNYE81Qn94xHUS3kKolzELfQyE5aJ8
T8OfuZFDenx+1Y8vlFVtGvjKEiThtvn+Kelx8KAM3x6LhBR9NRvOX2FDB5upmTH//OO12KZ0xjzb
Qvf0OMawNyuTFpv/yOhcvpAoolsCHS1aulGw6c4vduJ1Kqks1xOWYtDqHu0UBQncoXW9GAMtdH7U
635MCxsHKSABf41iHVvJNLKm7fl1rY/7RrGw5/AViaNaLj/st31jG4BHhU79R9BXh9KQdbqrJVq8
Ab0WTLUbJOqjYa5/ZI71qhaPnnXStPgM+ChW1ERbB+LDQD2n0X/5hGTJs9a9unCIT/xGh4KTLrRD
09E0j35jFZbB0CBe8TgpnElWYebQloMvrW7yBt/HKC2q1/Ov5TjgsrtdQZxin/FKCCHv30pItTx7
oaEeBWcbYCD8gZamAPhoBwVniYrUXjkG03voJ+0uwhJ3ff4HnNjoxEuL30F3y3Lk0UZPeguaSBe4
j043iutUNXSSytQHjNt3F5Y6vtmJkWqBBBFnAbQhlyHfP2wQj37nZaXziKCd3pTwanfA76kJGedf
5XF5U5L5reC/yo1l+ahsFAXggHrO9uef+WOstrWlbX6MyZOb9tEt12LmAo5/tB+NQQv0bkfPui7T
9CtsejL9AinWPjWnDRzZ6MLKHz8315LHop7Hlc5reP8G9DzU2i6VegTywQTUsEd3M9J/2nlzYt8y
lHpIwRrt/M5ZwCFeeXP+wT9+bJvriavRskgpQFu8X54byoMz0FiPIiaTteKhGBF9CueNjJr+r/Nr
fTxLjuuaGNUpwbFn1PZ+LSym8d1oPP/RBM64Mxu9FHShfQVEul3n5hhfnV/PWg7nu4vJBVspXYIM
jGQTKan3C2YgLnrPzJjyBYZV3mBuGMt9z8ST1nDk2/XOaQfzOsPmBhGpKcDmzp0deT1hajd/apCc
/KsAbC9XAFvdb60URsnRj30U1cswvtehrR/O/+KjN+Q44Nk5C65j8mdp6aNt2DdTh2Csld+IOZ/3
6IXV+8LIrA3DuPQxCM1L5+/jetIUDp8E2V5Nx/ZoPRPIEQboScV0UuNQmw8Q1xER9dH5Z2CBuri3
O/+A/0Sv3z4JTwheyfRc1Lw8Tr8+iqc9eIkCAFN1wxy5fdHKyK6UEvnaCc3xOpKz/GoMKsEHbgQO
UmZtcjUzud6Y1C9bW4jxwqV+HID+83tcMgY2JLqG+uj4WSl6Kp1ATgm8TJ6FeHrW8tcQl374t18y
gruuw3HR+DHT+CoHMIPIMMqoTwqDIu8gcTt9ufCCjmqdf34QECRPSsIhU5WjA8mozgIu2fJJgizt
1whCA1JQ+DSxOe3YfMA+EhAxjVnEjHBqnOTO7gzz77QUUbjpM8Wk8fwvOrFHLFdrbXum8Jbt8v4Q
adMYSPrHFjCAk+50bE1PaEtNV/Qd5Jtp0TA6v95RKF5eAPeBpR0HpLMwxdGeTDrsbzraHDcVitHI
BqPiNNyJxGG4XUkw+Xuvqp3xvqaz/Yy7Zl9f2KJiiQpHW5Q8lluf92+Rgx3l7U2X4hjThM1NOKbT
dYtFHcKg5vhFR/U9yb5CRit8WHxrf2XLrIbyV3IvVbTLHYxT91glIS7OXGdcuWCgEAW2vL+DHoGl
wBnilR860dMkXXcfyRQkSEaHEcjsj/Mv8fijeZTMfDDEIBXXC63V9x+tUWgZUrWn1yU/Hbcbx0a8
xo0euP7ctYVdweP59Y6uEcfzHKVtqNGmYBiu/4nEv6VyoahDFy1w49rzdG9C8qT5PDJnrAK4bqs0
m7i8L+zLo+DOklSjXNmS57RMyzk6uQ7cBHr9XntQrVnuXTreWH5M6BW1qlk7djVu0VosLmyOo9ua
RT3Xpg6wHGEvSo5HmxO3vCkD7okfged6TA4z2Gn2g5MyLtlXZllPOwS/DON6bKyyZWAPrmEdd0x+
Ljy8/PhDtInkiOAutT2yhqMPnJtAe2o4Xwecfczhljlb2D5mwMkzbm6na76qznKg9XY0/DYyQKQn
Q2etHadnt4/s5rZl4Gp+obNr0yBBRdiMvg1yccsBzIvi5n0MyC95rFDk8DcmczX9s1EIb24tIPsE
nrCrzccS0daQCrYCKoegBSL2wKLbkAytnCKMoqOhtMzrBmkgjH0yNTIzneLCWGrQyIwOQ5d1Pf6N
Eej6NTwpI3iWA8LMLzHY+vQTqTVyhOMwjp1Y4R+BLPf5PfvhjFCba1tKpGoo54SzvOLf9qwArocd
AhAlp8kZjib+4KyYLqKGI+byFz0V78JHWzbH74GFvc9AzRQWf3h8uSXw/LZg0kDdxoosO5jD2H5G
K7d8whM1uLDKhyvtP8tQVgsOBTft0XOVqLfE4M2zA1gNbJxpGl7XSmLUonqJ23Mpro0MjUX8v0No
T9iVpGXWrN1wSi7klseRnB9CSWkDj7Hovmh1dNePiUTvEneAQ6DV8KKqNNrl2FIfcoz4egTmFwnI
qCgPVLvVhZdw4ngIulIOnQKXuuL4VVsI8xVlZGEZArNw7eR59JAhY7Qdll04wum4Bu7j4hOJ/3BK
N+bT+a114ktTz0j2FRm9kv9cMb996TBrxDxlACmD3ALxChw0+2VEWfTnO1iAaTO5JoHwms5RrtAP
RediRM6XnmEmomw6OnfS8yd7F8RD8AqSH/H/80924tDwRV1kEsmZ0I052lxxE45lmIXhoVE44qi+
uYE8CKK+A1hmC+wwzi93ajMjv2yZAMD5g+38/szUZjK1TMPCw+CkXKNjUhPffILHOCY7VB5wSUlL
JDamuLwNfKYDk9daD2Zd/Tz/Qz5kBWxmuuO0nFxn6QAfpyW9GgEP1EF2QEFVYK0+uqN3gKczJl8V
XqXzqsKySn4fG0B7a4onEW2cgmbxavZsI/iVuKNZPvidQG0VpZZ6dowVkw1bbmpLB0KuCnLJ+BBH
81DezyCS+ofKcmH6axONo2ad+Z2W+yJXNQAcELVoc55/wA83OJeppMtO6kkqLNVR1Y9IJP7RgkaM
B1j9bRGLvWr7HnVXcEN4/51f7Lj1wz3K2+QPGwgxTZXjwgNQQ+5FXBKI5qUy34XICv2E4olKduJN
zp6g5lKN4r857wSwgWox5uqfS9x40lv+0fxJgIXx167XRHcYZlvlDg9f8TMmh7UubMETO56ajJa7
ywlz6AAe7cCpMOH0NtEBKcxZgtPGqlYFbvNiz8Ir7lqGGn+ffzsn4qbDW+G1UAJKcbznRycWtNqN
5DBMut9gK2SDiHWjQ0wY25VSNLeNDLA5LIP45fzKHzYBfuASGVXCNhcUQ5f3z9qkFqZMVcQ+dHCZ
hcUjggzgZxfdZKC8784vdiJIkuDbFF8w/CSd1feLSRsygFVWuOhJb7xu4VeurSn5X1xCxCkmR64S
DoXVUTY/YPDQRxCeD82c0M0E4Ax21LQMPDzRVEJIocNwaAIH56fZ9vwDnvqOpGamYxIvl2b1+wec
weXoVhXxATOhlPadKK5aJIc3ocfyWQNpFXqUWgdiHq7Or/wxN2bksMRpNiz3g3V0mMGwy6HTSXJo
PVW4D6FB+2eLKUr4JALBUHfEqRFri2L0/3zrLrnUct9T5cPbef/IdankVBt+fCixd9kmQ2msJtDs
t+MYO28jFnQ4YQQFnBZ6reWFO//D5l0a5TTnTQaFNNTk8jl+u3SBjgeR183i4ECiWxf8XZ9n4SMF
GJvZhfLqw/ulwmEaaTEG5CE5ou+XssF05PSHxAE7ZwEDD08nF8j5KnCacTshvcfI18z+NBDxUpdV
uYXA95O3vl+0ToHrT6Z0DynaHTeUWahY4Qm0yuc2umqZfVx4nx/vXq4ECh3Ho39mOlwN7xcUboZ3
TpLZXHlQB2BGYh4ex39XDjYEuJdMqzzKePoyR7w9hOkB01HsihHNmj/czcvVZLn0HhgSsK2ONpVy
4kT5ga8OTVvpq6YF2YksRb5RtStXIHXN5xx+2oWn/3B4l0W5p5bzw5L66G1HPpKYo+nLQ9rETgh4
t5sBywzk6ytN6n5A4BA1atfO3H0NdPVPMztWZ1RJpiFIf4jF71+9Mq2a6B7bKC4xiH+tXcwDUP8o
inswWQkaGUED1+DPXzPzH4cYyRCP/tz7NWcDC8cs6EnmcA2DkFLFW98o9IOH2clVsEi9AYjN4gu7
+sSp1UsmyaRLCYuve7SqxYBjCFp1mMxMmqhRNQ3CToFPM9YKwdGef8Zlq7wrwZb3ihwkR4jLnOvn
/WpZ6naxYeTqoEoiQxu6+ZqhvbWLwumHRMzwcH65Uw9HHUC6SOLBhX60czuYbBHiTxLBiClbtyLC
J88Ez5KjTnCh5Di1X5feqhSky2TKR4l5ZVXDrBiwHNIOlwhTdnpvoNa9y91cXrdA3l/ayLI2tC8L
88LGsU4+pkd0ouai4DyeYdRIH6AfG+qDRHg980A3z2WxRhlnrFcVtBJ/qyNgaFusNky8dfHuVbhE
BHrS9L9a6aDR78PYX/HPxmhkIrM3mbs5R3PiBXSFLy7AAU5tAhcdBaIbPVbC+PtN4Le+H9QRZODZ
A4TYA/5EKcPN9nlMSTOFiXHh/XxIdNh0C3KCDUfZpN2jGmYGhF9WU4C4eNa2v/BzrK8gpGb3f77X
PMe0PAeYIjvhaGur1hsr06zVoS2q9gmDpeymbVF3ippZXYiNH7833QtL0qQkhSfBOXognAlsA1UK
lwS1N9d+2IptVym0nqNeXgiEy7Z9f2CXRokJ69iznI+YlySwmxo2oAt03wNuFSCD7Iqo/QJAvN/5
ZOBbkPT+ZpIl/BgTUZbzL/XjRc/yLrNxYEegkv/Z+b/lFBKxJTQncn2YQm++TUt1l5QI3dJi83Gi
B3YoQhQEzq/58SSzJsgilz1KZuwdpY2IMeIHOC16FbTqHs15RMbMHST+jG5+bxfYLDdDDwG7MH6e
X/jjPl1yJ3bOMoxccEbvz0XjDWVVgQY6OHHmqLtSNQikI5dcJV/OL3Rq/yzV/FJU0UY4hlL0ht1X
kyRehOhDHLDuLm8jJ3ypTV7t+ZVObR9eo1q6tnzA4zozCVszmkTgHcqwNkCwOS1ulFEd31jDgGRc
klf95yR1s29DZ8ZvNnfj5/M/4NQ7XZIIGjSOoAg4ugGoXUvDyCbngHLU/OAjD4iREfX+n8cY6jXS
Q4+TwrTmGGzUx64yXDQTDnYYxz3Kpm3lXSW0F/84yrAO9ydwPJrODEne7xHat7M3ly7GlsBMv7tq
zm+gEtXUcOav82/uxDEg2fUcAfBv+deyiX47eq4KFfhpbR/GcjK2vmllO3rc47rvK8y1wZ6RY+O6
bDMqvfDNTq1M6kfIcVzJx1v++m8rM+dZ4OHEHCjj2Tckk+KNzltYHtynSNbGbnaFrF+3AVN2afh0
4mTQm2T8xUAS8MXxySiiHj5p2LmHUOfQsAymW1ObJptu8KKr8+/34y1IuqUheRJsTBoqR/dFGBv9
P7zLA9xhxlj+FA37TNFUoU+M1oqBU+D5BU/EUh7LY0DEvcu/j1+rUQ5uWcaEFytAS7m3rztbo20S
SRwUh6LeuMh+nF/y1DO6BBmLrcousuX7L0ndMFTossmD7tHYDgDQ3igBd8F0C4XGTKIvhJtTnw+I
A21KhxoU+Mz79VDEns1JVvIglQBdwC9ChGzGkGTw/jxWM5Wl2JV0pD62NaJ2GqvS7OVhLmz9avVh
v/Hssbhw2k+dBKQ+bJpChBT3eMYmGgsRQNRXDmWFenKlM+MLXgD5JugLwO12I5o1SozfI9f/Q8gm
gYU+hHQ9D5yfAul3lKMhX59g0EeiboH7zVfQYJ0vTaFfhQXGWo3wIuqlLPvj7SJIB5HLXIoE6SzB
/PeDX7RuWPYJPVAaVldtkAQbpQv/uUOUZFPBzYwuZIYn9qdADZHOveZDgjt6vyDqBBC4B4rMvm0U
/tZRfy1y4V9jTMSo3W5ezj/fB/TF8lYReqWgRAgYtN/ReTDjerIj3ckDoj7t2g5iJG6AGm6iYYCW
MJIbrPpIIrjRK5dSoa/vioXkMzD7RdohbIYLL/zE9SxoMDAk4vLieB595RGjxalwBnnA0rZhau7h
7b4CkwJF1cEXcl8Putw18Bj2FUisR8+J0935V3LixFJzLkgUdHMA1C1f6LdPrvzZ86OuFljhDP5V
xDT9MFZ1sw2rIrjwsCfin7QArjJy9AC+iKOrE/lAiUBpJw5x5pk3kExQRO0650sRz9Hb5MbTXSt7
80KUP/GGAY0DAKAiWKLuUdBtte327mirQ24i5IuiuO5mfCHQcFmlFY6yqx5JwfugRfZmjTa7e+Oq
IewuPPlybo6SeO5TcDw28zDO8tFnRnoyRrSPAmjCbfFb1Az+57kPxfznpwncjE27dRnTIzLz/lsW
6YACX2HJg+W7zF069EyLshEw82HkyZxJ75/vHU30BanC1yRUvV8Ph+IB81imX7VhZb9GQzkH/OON
+wLqwYW788Q2XQb9YqnuSSWPQaGo9wVGrVJ1MOncrhF7HTGubNFPDkSIdvn55zoRlUg+gOAsJQjg
+eVz/nYmdBLPvSy5NTOA6s+6p6pbwf/DZUni4YDNq/b8C0ueeD42JzUWh5A77XibwoiJuc48cYC7
Zd7WhV3S7GtQ73OQNz3/dCdOBK1Mm+70f0YPR7ukiTB182MfmydrwejYKG8MqwBX8A3MOSjesh+/
GXJwdgOaBpSYk/14/geciANw5DyGbZwG0JdHQXiKUjeP/BJqZTjMBvR4uUDfEL1BdkOMFvpEIHeS
NcQsr7pwQk60dIm2UJwAXVMUUdG+/7RwmKumKsKUNMh2J2iCPkJzpoP70ox3NuZdhoc+XxQm94Ow
4nXvYeXtzaH3plrX2Z5/DyeiAqNUSlxQzmzsf5gnv22zZDRMqmozuZmNxHpjZ2TrMo3tP0/mf1/l
uJPao0TUoY6f3Nhm7G+EHhW2H6hCt15WfHFt/ThHZX3oovwSjvvUZ+ZicTlJTLiggbx/1SoHyKkh
rd8MUMLUzVQj4/CsA9t6YmiZfm9HExlA10rd8ULSduIsLcMf2iUU8mhtHd0zcWsIB2HK+AYJiHrv
5Y24imMLz4ogunR//zNIOorsnvdPpuu50IOOE5h24K9JnC5u3DpVmKmAasW1J8oy/C26smvLa9z7
On8XYBOJr++YA/PeVxWE4xnraBhFF67zj6EL3CTTn6VnLwiTR9c5SU8y+1OW3cTk/RUWofUUrU1y
vs9TaQ8PXZtfYvl8fNsLaptgCVFjgbIfhRNYUYFtGjGWtOGYXeWpGW0rO2s2rlCXcpWPO0ramvbM
wsMCQq2PPiwWrS0uQ9DaYqdqfoRWlKPkyRFF0Sdv4ZyHItuYk0Y18fxBPfGIC5CQGxw8D8yZo6DR
O2UX4yPrH0YE6Wpu0jq766IwL9ZlkjCyP7/ax5qDTg3jYPauBbH2eDUJZxXbEdC1CNt69ylSaFu/
7PCKweQb9dyp69q1KBecOu1u/+f5xT/uH8Z5CxmB53XpLhzF5gJmhzvgP3mwo4wOX9pNq9ouezj2
jl6lQVRdSCE+xsClumHST4uR2+ADs1FmyNdhynNo/z9n57UjN86G6SsSoBxOK1d1cDuPfSJ4xjPK
EkVlXf0+7H+BdakaJfQe2YABs0gxfOENYU0R1cnN4wCKZX9/VrcfkKfVpTCs4kDIS4tTMXgmEr54
mF8mguqXqvHnZw0O+SVvy2AtpXlrLJ41nbINpW4i++trz0u8XIB3mi5oDClgR4EMNerf8JSzteLs
G0OROCnIPIcJrNci/kpxsm8H9MQvU+clv/Dayl/KVMt32jynK5vy7aFQ06MTCO50ec/hyCF0xK56
KBjV+IKiSHkyK7vcIyu+hn9+YwtCkVCQE4JY1fS8XkC/6fHqC4rh0qP2dfQl6tlFMoD5qBAInIe2
W5naKwvi+g53aJsrQI5H0x7Vx+sBYRLr8eCG/QU/wQKzTd9JzlM8hp8ru3Z+YD+hH2Xlo9UnC0on
bsQ7thOFOZzMHLMZrnKBFS2mu/f37O1l53DhkLkARqIGt6yEFRJvODPF8QqtA1Q1zCnae12YXWK0
ZBDiGI9og76T7EXRAe4g6GUKxeo6Xwb0XWEPZY4w58VCwPcvDUTzt7GOUc5EDeJgNJjV3Z/jG7tK
hQYACKB5uVw7i5UPRqR1iqS7NOhEX0r0kM/U+OeT5zXG8f9jKLgwABfItenSXQ+VGN3Yx7nRXtDp
ykm3o/BsaZF9iEnMVtprb82Ka8ZWZRRVW1zsJxy4O4Sv0vYy9knz4mtGcCTgNb5Q6PBXFvCNTeJR
iKZwQk7kOcumZ4LIhtBrr73o9YjivCaD0+DhqOrF6fAk6wmtqrl6f0pNwY2vRQwNyoWM83opo6CR
vlfo8lINM3CTHXInIVC0HNvGAnvqGLFlDNDG+EjrHi2sKrDy8DfCLKJZafm+cVMQe/EuG4ASqUws
4oGuy7E5lhUYcAR+p48tdgfxuZQ1YnQkORoaqJ0d5tt3byTf4mJSoCbGXT7PXjNRaJjt5uJZxXic
sN06JIjAnGwN4aT7Q701P7XEpKEB0WWweLZw5RozfKOIzpXgTqgHv8s5Cffg7iYkDLT+cH+428DD
oevF60hTig76Ek1rdj1pY+zIS8DJR40fhvuEX8ZJlNVH/IWSU6OsupD3aVbO5pvzJAwgAaaIcAO8
QKywnDTMeS9j4yRfUPbI/xpcJ9qhvqBkFYXc35/oG1kgFWp1aoh8gQQsn5iUMEPUregvDiwsAGhp
hlF5jpvYdhpaZGYaiUNJNCU+0pLFPJIwFdHfmdSyn6ORNef7v+b2uuAsQS1S9VaQasvrIp4QNEeO
ZqbuVg/RDhO2+Tnos3o66o1Rre2p24+sTi4CDopZq/bW9eHtY5lOdl7rF6OusDJLM3TgdzjVWV8n
NMS/BC6S27hOpdlOdplYQTzeXle0BV672dyLvLeLAwvUyJiQVtIv9Ejqrdek4qcxyOTfqtRQlQmU
VbDTpv6vdy8wUHQCakor8KmWOMsUrVbbGXDljQxE5ey09T+Uhdns/KgpVnbyG9+SAifAJUpVRIBL
CJHfOHVsOxSnhiqzfpbeOJ0RTUF8UEd87/6s1FpdRy1Q1RVHy6Z+rvMxrz9kxBupNPWnSwRi+kBb
1UG6uXROOei/E563AAMaDQxMKkZUJkS5cobemKkH/J3PyVtAtrB4BHzkeAtFKr0QMlXHhlRkM+BL
skFVbi1Ae2Mo0EN0QwBIQcNbNpUaXbOIPbP6IgDD741gyj8X2CPhgCqTlSvwjQ1KUYi+IMUpUoZl
v0xS/sEZemRWKKMC7x+15gLmvcC9HpXo74XgID9Ijkv17qeMfiuqCgb5Jbx2X63BH7Ug8LHJFMeY
P1rYgwBfirzJI7j25nnXopX3jwjkkL+TbAvWGbyMa9mE9IpItRizxZNQxxG7vBTBIIrjXOtBcajj
DFXHwu0wQamo+q5cdm8tMPgs1XRV0g5LDCd1QdHD5y4uc4Zdalg7vxLkojd+Bx/QdMXvUsPh7v5B
uX1dmCZCEsAf1Eu67KQZo3IfCsLiImureXLnRhza0SwgYdXFcdCaNfmA5XjAjVVVT7GqKOr5y6jE
6JDTdUffPk9GXkWo01u4WOJvG0fdc9rqeVduVItKX9lBy/tADUtrQbXNlVbQMsfVq6qM4UtbZ3yu
mv4kJoRqt4UlXcSwO2Rjy8iACFc4/i6mgb8f/HHY31/om2eVzY/OIwUosCZcCUtUsKxx4Z2LyDzj
HdRSzK3HcvgiHfBLh2BOav1lxLHTPYRaEIYHgWwI1lm5yKKnQVBj38eI0ycrsfhNgY7fRMHGUvBZ
uFDQJa8PVhy5ESBWMZ1zUTubKorkw0hndetAmwFKEWN0A8N162MpRQ0vi44Ci7X3prTqR/DUqhAO
phIYlesfYfDCawlskvMATGfv+QyImfh48bz2Hx0z45UQdfnGq+EorJN6KD49Yer1cLE94W9UmP05
dodRvmRFkMNOiiecwA8N2yT1NojXZhg34/qWTLQ8cUVY2Y5qSn8+T/wGYGOUJjjkOsi/xfOEYn2C
iYbdn7HIM/9z5yn/lss4f5ZN3K9MV33CxVAUINl5oBwocC45qTNOf3ozOB0ieaWH2UTd7F0SsJWn
4fZYU2qhf6jiCC6wZcwYFE5JJ37oz30vpieZQ+tFqgJXmnzUNz7qdpv7p+mNj6hkV3hkVSpO3fP6
IwYp/MzSmLuzxdcbvvRZRTzeFdY0FrgdFm5+geJmhjgkYly8ifLW1lc6B8u7mpY80RKhDMRmwHD6
Yhu5IvNQHY+aM5ssxaMgtcspP0Cvg0yS1R7KV6WWdFhQFhYe3muiSjeEMzU8U+eJojxDoKMW6I8n
sSuD3sOUfT5jxBWZwamXJPbZxsf/KT8gpy39B5/en/61tJHKo5zutyIYtnLWe/9Hh9OK8TzMvm8d
c9dMtB8aAnviYPXIn+81HfmCYwPBLJLbaKRc8E8cyjR/MbrUw5ujUkSon36AE/OnButydDSTGBXO
935hUCU8Ewb9GY7JMoSykyAB7xvR+0rqL2XcYQXdYmrTaDlsir4vHzrPbA+WkWgrUertgbHA4yo4
HjeEyuKvVzazMK0e3Sk86zpI0pTcaxu7U/Ht3dNjFDrDNkkdu2fx/SSuwZVpd+EZzzoz3URNp7Si
7H6gatg5wj/6LuDwvTdmpg2WtIg+v3d8ACXwNwgzwM1if3I9y9iryhGKVXCevRBuKDeV3HQ9Pac5
zsJf2ANGuyzKuwCtLrdd46ff3hYo2pDOULqDSkg4eT04inwCZZs5OI+9gT+Q7hSPae0XL72B4GPt
M+r9yb4xHoUY9PgU7wf2gvr3Pw5LgMhtH6ejd26yGk/jyrJ6zE4l5LJGaCQATVSvRI9vvKzo5RBw
kIYoTMPyUXPdkAC8Lr1zNLeKCoLb+VyRfugTPXKvDi3UK+u4opEBmCZJCJ6nBLbqYMTFU9YEebly
nN5aArDlFKg5nUpW6XoJZI4eAE16lgALiosWjV9QC6/3Ya9nT4XQkpVo543h6JC4EMcAtirKwfVw
Q5l6Le5Pzjka02ITtxBDqmhy90ZkjJtJp7tw/wvfxncA3ShakL6bqrq4eA9Gm7XElSa6dBVWBptZ
mNiRoiBi/HKrsHyse8fF42uy+68owONKFGBXUp7u/4bbF4HXgPEhLKJycXNxFC6N5NBqwGeNRnXq
GtzasyTOMWmgSFJGKBzmXHfvbOdSQ6Wdi/Ajf6p0U91mf2ztgiYXRYIhuqCmF+wKeqbHoPLKA8T+
NXWL26CFoVR6ovITemCLb2rp1J3xjIkumIlr5gERyqjaOzo8zX2fN8F7wa7MjLqlSuBRHFF9nOuZ
GSITeBmZeDN7WnPG61LblIWb/cDWeK0w8dZpBRREeYl6FzvWWZwOEVr4hxodlm2OMx+sDAPP0sWq
TBjIh8thsLfpiDIqcnL4mcNEwoE3iA/3t88by8uLQ1pNgqBgsIv5hrkW6aIPgnPbddVhGJyP/jSn
jyEIlPffBUQMBC9c/KzusuST5IEzO8jYnHvW4+gXpS420sIbYVv2udzmUZG8U2+SWwfdHh5Vqr8k
8WSb1x8zmW20+QcN2bTRMJ9APDgw8436BKOsXdGVeONjqgIeZSZ64OowLvapGQ2FEeGjcJ5FQ52g
rhv931DUxl9un2GNUsObvthTO+LxPHX602xr6XecAO2VK+n2CnylkLGJgWaR3qgr64+TKaq5taAt
1+dRaD6F2hbdLJllT34l5dkgwz/e3z+vAq/XkT6UNUIWEilaxWTZ1wNWLSaHWJiIc4BzDZIlbl5o
1QVNcs/9MmNHwYStsECgXGnTHNvArrVPI4Yo9aMz6Fn9X1hrk3Nxk0lzPw2Yo+JdI5vC+uWlnRvh
zDNYcbK1wy4pzqM5ie4QGEOJQHMi8THapKaJjyfGgxj7bkbauXqymaIosL7HgYd5z9GQdRMfHDvr
wevDpTB/6DjG/YPGFhaLPjLh3j4f0ih78cuq6DZJKEttf3+Jbm9oFIzZFTwVEC4IL69XqLQqk4Xg
9yeNCI/BOH+iYzqeaIwUh2YCz6uP4bgSe9wea0J1Jd9HzVN1oRZjapqN0bWbIeOKkeMukdg366Xj
Ym9FEfK90wMuRVgF8YJMj+b3YnrpVJSxVuTnsZ7MbzbuFdGuzfxm3Iae2Y1H0Y9glGfJfboy8m06
Rk8fwg6dSs42+NXrkYsgKiRd4O7sogA0wlmPdNAnWoSBC8WQ7ODbCb6RdY9368wdt3Jz3n5WMkCo
ChR2KJxRBb0eHdZXLXm2xrPTFxbK3HAJqSSM+57KzlOZ+/PHUhGx7y/2G981oCVBZ43iK4zRxZPR
AZWm544PtWeOcX3qS2iDJ92sYsSxm/e/hUiseRbCm6rrTb/reoZJhPvDZDT9Wa91Z+82+IUT4ASb
ObXW6lQ3i/kKCjPRBvBIC2h2XQ/lIdo8jVXcngVYS5w083qPz9/wPEa6cSnTPMNNNVvDlN4spsKe
UPuhuwVKjLb+YlDySnuokubchhGy95TDnGevngKBfpqIvt7/cmo7XN2TKCwRkYNWAlDK51vMMJlS
LDcxZjl3zRDsR/pbz8Uggk2ERNl+grm4mzKiR78rlUl3ba+8vrfvk0q8FJJClewxDli8T1kCLAq7
o/pcWRDWUcQPjnY55AhOzzL+gKBxvp3oO9n8AgzFd3gR1ya2Iu8GtxOcg/+jmk//gJ281KzJggoH
Zd+Q52K2UKFoOwfnA4zANzlqtl/ur/nNY6jGUuohFp1ham6LW7BzTOQ1EeE9O5MFkrXENDPdlC0i
pgduFOdgx3VorJzQt8YEU06kQ1MN3enltWCjsCHdsD7XjSPikyiMePzqSg1D64qy0CcP2vx7Gz9q
TW1aldxEqlW8FEwNvXzUss6pKex11b8uHKqtO0fu16lD4+P+kt4WlBmL4IKNTGxF5L1YU5EmoesU
nTxrfOG0ozsryjza5rJtKNlq4WScCAiCYu8LEXwlUBfOPs4Ss/mkYWAappvGqqt25S5+Y9EJLIFc
gXpXVdbFj0JVpG1xtS7OKb5u34Ek9j/J72NtA2yvP1KXipr3f2aK2CSaSpdInevru0OUs+NplVWc
u7yoG7rTo5HsYszZ5p+hndnfrBbXyJUY01Rn9PoOge1C+RHShMWWXiYnejZYiUOZ7DwD7Ci8zczB
ScTWwbBwQsRElcnMOBdTfLEsrIo+um6ZDocagzbneapNxGxaZxqqfwxMdqytcIw2ejVaTDH36Vyq
IEES6UG3H+IgQHMOC7DB2cQCx7IvujeO8lTPrmiP93fUG99OaeESQ/guoKNlhyKurMYrxzoHlVsl
p1JzzFOmyXFvCuer8ON0pfugUtPFGlIuJmVVMt8klIt7UBRFZYgkbc46/b1LNrbNQ+lNa3XEV0nU
xTDQ+wBP8KTxUi9r7TIOUNia6+GM60rvnclwS6RYdNxFDrXv0eQONbD87m7UMEn4UqOXalwiYjWU
pK28zH5kM04jL5hED+E3yjNB/CG1sX+bdk5QWuYeL8EIq7+MSFlZto4CTzZ8M92zM4zc6fBBfUTh
pzq39k6She0RlH2inaCMUnErZVnDBARyYJ4SYfcGPtDCczbZnE/eR2RtdRRywjyYf7YVJrWYYOLq
9XepGXq8L0LTFs9xYCTJPkewY9gmDaZAu9yv5/FbbttIviSm2f+H/UQxPc+l0XYP+RRrFjK1Vjwb
xOdxWWoXGdTIDW0ME1mNbAOuwwmekTwMfeqREy5E9zfZ7VNP44NYUckuQ5heAjrAsvAbSALOLWK6
46kR5ohJdxQn+RbKTPPv/dFuAlNAwkAOiIVRh2MbLAILGOTRFNC0Po9u7tXxDjlxu37Bqt7zjuU0
Jtm/bR2lnbHz8Szz9smIt8qn+z/hjQkDy4bwCVOZysLyftIGmQNHnmpqC2P53YJS8V3iOYPrKc4q
/x9DqZNExwcmx/LFC8rCm9yklOcWWWjj+wxhYvihZUSo/43odNkf7w93GyqytHATKSm+6gsuathD
V6cCIIB7xg2ueSokZnAwXM+5IbsnPFfzDehBZ+XmfWNMVTgmrefehcy1uDTsFIwqplS4wsqp7HZm
15py62p28bWPGm2LOE33OQ5wvbk/1ZuPqKhjYB8UJQfXmGUyT1jj0jj2XIBspf3k4Xd9SehW42fZ
rr3rN7fw61DoCEKsVdy8xZaVaRw2CGi4pybW6l92E8xyj81m9mIihnIurLlfOZFvDsilrzTeKcYv
YZJWFTfU6TX35Nrz3yFq108Dbl07w59/F6aefL2/krfhLxKCXPgwQviGQAHUs/BHXQRjmhl7Sc8+
VbqWfTQ6R/9hdwQT+zQr3Rj55LLCJzkd2vBsal5rbPQQ0agd1rPm/v5PuUkELNo7lNqAh0LC4Sm/
/iW6HzaR33jmaegx2v1Xm+Kp8faF7w9p+yhGJ42UHlmuP88pIJetWwP6O6SZVQzf7/+Q290VkDSj
qqF6XR68n+sfEnQNDcwEu9VhbqJNZMX60XSa8tiDpTm/eyjSR2Xaw3bWQcdeD4X1LTb2AidQDG/9
irJNnFvuZ1NG7vidMM0Pvtwf7+YCRkVJSf+A0KT/wh67Hi+lZzyNutYd3dQd9k3hxn9PLWZSlH7k
MbYFdG2/jR5sWyS7+yPftkg5QlgJALVAScS4aXnk5exLJG7aY+w1+LYhKvIpwe33QbNCsWeJxA6O
Kwo/htcCdDY8JBOr+bFp9OTsdhVGcjb6oQATih36dIh5FaI65yg7k5gFNW6nfed8dMQQnfUBk8M8
lOazbaTeyoV3czrVLHC2ggAO251W6PUCJsBVIhu/wyPr5D7EdV2f80pPtykOEAcczdZUY28A/wRA
YEIQVSUXB5qwvOoIBtxyECmgLtuOxQE195gWuhV2OXKT81yb0ecRpdHuIr0wiz50IO1zIgXgPI8+
Dh36l2CMfe2Iryalto2GmJK9ltm9RqJXMR2/kesDKQXSLKDGiztSQyPYacdOHhvsGS5GM5kbKWO5
aeqk2saDlvztFqa11+fBehqrkCQTnYddW6dY24o0PRqd7u8MO8KMKo7Tjzhw24fGcepdM1fZGTX/
7BH7QVxA0Ur+GrTCPAQycbY5l+NZxI27cfBVPQAZ0U74BU8rO/fmXlKz4/n2wSwhuLaUIUPoDwGh
SpPHIvLKHfSq/PHVMLwS0tyFWdc+jWhG7fS2ax9phsXvvSLU8JSbEN9RDfjlA5RJA1niMW6ORTUB
Oa0T/xjLet72rrWWR93eDoBL6QpYhCykAkvCqQHHbxSulZ7rQg9kvzOy1AsPgyPH9GDNVVg9+6ab
Wj/DKC7nX7Ok/KevLPZNQAELidNl0fshkAGjtThfTjbouSz5CVk+PsRR1WwxDm2enKGoL43LQdfa
eT7dv5veHJQJQ+pSF/5SXHxAwFX6bpSdA2m2fbKVLUrjKIu7lXfSsReZ/8lMs0izbZnZsllTGr95
bhACYnep9gioX2LF6ylPgxRmZejhSRvQAuscD3x372V76kzZyureDkUlkR4eRRyXC2UpERKTzLhJ
MQWnqnHzEyVE8yMKGt52xol35TW/uSh5ZCh8k+ip+j616OtZRRMGyLoXBqcxS6KDXiAS5/em+wAf
4JvMzOy97R2Go9ZMD43gSPVDr4fLxgqfJSx4TzlE+b2Omvo2R0ztpMW4ZGkCgeL7W8ZaLCU9dBAF
RLyv7Qvyk0W0TR1TD21r0B5tYCIF6NCqHh6LRCbZIe56v6Z8WHgI8lJOi+RGeroo/8Lud9CPGQaR
7oM/2DrqsviTIDQLY1E/EEd38w9BUvofKSUurensgFmeSV/Tve1m7nR0gAbMzQ7PqexxHDLdPRij
yOJNgPJ/vQ3bcZwwvJrDUXsOYC+/oEpid6d0gq+4RYibjocdgmw4ealwxt0s6jA6Jm3oFaTghTFb
a0iPxYUCwxZ8h7I8UMgdle5ff5XewXWeyk/0qOdWeJRSfutbx/1ihaO39ezO3aW9B55n6tfqXosT
zcAkmMRv0FKJNGx7MbBBFvtaV0aqLEJIQzd+wbHR9nXWmmcjtoeTEvM43N8Sb4yJICd3tKU2PuIt
15PFKzkRzuzXj2Pku6coQa+g7IT/IFN7QmQ8ynbA79Zoxq9R8R9vLxLgCK0ypAJsIl65TOCjnufd
kc78QAHH1vd9788mtjxtXtFDM6b4dyXD4a860yz8lKsmt7c+euSfItyNEXBI4dlv69ptms2EXuiz
XdelPIRF7HlPkYj8b84szeh7lRZa3nITA+ZD3juPLRzKi3iqcXJjKcQmiHBWfkYnq013/dR6/he9
NvxyV+tVKz5avpiNb3Ko+uLRwzEso6QSTlm1LXMw1AWiuEHHTlSC8RHygBLXCowdBlCnn6jsodex
1WtXANHxRDDWOyNqSrnr8Bt6aBq4awfekex7L5Cp29A3H87I0M/6PuHZ/DBCpfud4Wv3bwBB0d80
uGG/76bjC9CbeZVxo+XGVbd4sqogHoIZSeuHIjAkOmPGr2kKk2cbds5pSlJrJQK92WYMR1BIMIAS
ESnpYjgJDi4cgTQiGOmkD03Y2zRnsQQPKVsd5s75XQbRO7mWaorAMThKYN4BDSyV+QL6Qc0I1/ZB
dHL65Ii5+qs1O/ngWvRrAyXWd/8o3VyuaAAqowRw4vi3kI1dHyUH4dEkIjR8rmNnOiKslj7Oc1wd
AT3Px3cOxXvPRYGvIaY4ig1zPdSchXUJOTh8rMm3P+tynDbYF7U/8nFcI2y86hP9eVaBs/DVUBN5
FfgBbHc9Vlb4tUFq2TxwV1bkYJbdFhfHHLSflpba+JVlvvy3kbL7Bbxq6LYaWjzBURbe8NXPzSiD
vIcNyqn1KWRDgELzo54643s7tcYaLHvxfKtrRYkscXcrOCSxyfVPnaOKunbdWw91ZU8/Spg5/xBX
WJ8ms/ylpVKslMrUzP9cGcpHMEmIcx04bpSGF3dnmTVuMZT2/AAap38YcCh+Glq3fu8NDcKGLiNA
EEorEIHU0fqj1lF1AofKTAwPRlrV39JswPpX5MXJEE77EnVJcrCH0VsZ9HYlGZTYhD4x9SOepOtB
06kHIDKb/YM9zBMiIsIItnxo54hmbnQoZeWuSfze3hCsJrw5cjFuCdAu1yOOUzlXWkn47MW1rm+F
hdh5ElpJsR2LdvqgR/gO9VOQrUz05tBicqxiaO4l1aleXkyagVo9LDXjoXHmfqdlrrshq/qvnYM1
Yeg3RqIjok4rXXh4cotz1MK8zMq8ax+cEPWjzdTDw3Fs0sSN4cZy5YJ4RUss9qa6AOlY8hHpii+W
U4dj5bZ51D6EqRbuOpMnfqtJAGp/dZbXyo2Jw2W78Ycp/tG3dl9t2qCzA3RZzdDaqGDB+BLRC+tP
ddf29c7unAzfDlP7zlMYVPuidbrLHLQ4l7lGEqGpJqVhP3oYp9O1oieQ7r2i7/62S1fPtqjwVB/R
QDWzg25Pk0AMuZM0TbxmXDuTt6sMkZ+0BFdGMP2QfK63ETS+0TEQFHhwsG87FmiJbnov7J9pXwwr
0fTtGeFCo0iOhA+yDWjCXA8lm95wJhoAD5XX/1fW5PvhwCOm+PXpxhF69c87L33yeUAiyBgp6Rmu
t+vxQpB9gxsPyErmpv3fiP3Qvm/NejxMXjStqb0u6gdq7/CGKdNQMJhcdItbx5usMJFVYD84iD3v
RGkjHMCxf3CqyEOGv5/SA86eErixmc9HS8RruiW3q0vVgqbzq/AG75z60H9cewWN6WrCsvfBjvzx
IrvOFtsgM+ffviudD3Ypk3Dle95uHd4OeivgRREvhBJxPWKQFWmOubv7ENbdvI/xwzlH3eDvozGZ
V26d28sOyyoUbk1Cb09HvPd6qMjpfTsySKisMDP2OrKhp84eeRkFyhc6fjg/fQ1D2vv7Z2lWSryH
/otiCxDv6UQQasn/WNJUVmHkB6F4IGjOU0CM3lBse6Se5720tFk8Ivrm/QVJLNQBAIf1fBR6ZNpb
1L6LapdMtsg2cq586zmNB+8gdAj5Gyp6nnlI6zLRj3loyn5//1cv94H60bDLcCwFDqEQoNc/2iwQ
IXAnSGUJIWL6sewy39g1MMj+FnEsxMsQDc472yfK0JWaIBQ/8nIFQV9cIrM/On3vTvVDkvX534Q9
frHTZCuegjTtmkMQ9tPP986SN0hhMCinQ+hY4ok8aLD5NIbNg+zr6slsZv1EHVx+TyO9Q8PRWlPQ
WOa4zBDkB3cWarmA+Zei0XzP3qwKLDcjoO4RSbiRtLvIt4rwXEnMsDYuIqFf3Vlo28Hs5u/vni0Y
Q4QIEGqk6rHUg/GdkgLVYNQP+TC69r63heNvg04E8dM4VPo+zR1+yLvHVCQnkG90ayinLC40ZXld
hJ6Dm9iUV9+S0ayR5W59feMYTfEx8bXm0/0Bl9cJb6Rqw6gqLDHxTWbd2C7PoqlND4oVe8ppwB9k
AJqyy5u1dOD2jJALgIjiJqFscAPtE2FgNsiFjA+DMKx9bdvVtpoC/RiV0T8zhcmVZO6tmRHCMBo4
O8X8vT6SCuIxWNDTH0p0L+OthBXf7YbYbn86Inmv5iae6CrcUFhs1WTDjPN6tD6YEtsHe33Mx3nY
e2bxfYBctutR1XvM+s5e6WS+HrU/IyfGg9ZEgEPrVDFvFpGTT7gwgDqtj5UxxDCJUysontvOD9oN
AKwcJpWZiOMoMJXcRGVp0f/SUPQ5FXCBPuOoGcQoPooy29Si8CGqNObw0Tcy/3utycbchKifftab
QCu3ZaGNNJ6hN/pbLKPzfZSi8wlgWuv2UQlxnEqTLOPtFCGut409UXy9v0WXj/zrVFXJXKEooAEu
7jkCO8xb+1oeh06Tz1GTxuCY9fpAJ6ykOYT/zuhS4jVKOz96QTitPLjXwyMrowQikc6mxkYnhuv9
+suWRt6aPo2owzS62Sk0C/MyaUO6tyi6tLtBwwxbm5ISkIUjfkSZviYXvkC//e8HgB6BtcGFDw9y
sZE9pw6iDODfwWrwVS1NWMupMeufYqC/O/yQ56fR9J0PrVn0Z2k00b4G7rlLXU2sPM3X1/H/fggu
PBTEFJeOX3O9EkUdd1ow+zp24SFgACpXaEhGKOh2ddNdQhjTL3XnRQfoHfbx/h5Q//X/2+5cGKrK
SRCiCLdKTG2xBjM23CAuYvOYeW70JQvn8LEhil/51NdXxusodAR54ijgUwValhnzpJr1zp6to2+T
nuNYaXwyJlPugjRcK1hcX4b/dyg68YTmNIxJuK7XMgRRVXmxbR0TrzM/JFrLEyaN8UcYjf5hnsO1
sOpmapTuSTeQvaLLhtjWYgF9rW8DSSXqmJQ9TBgd3gtGpNphoHiwvf+tXsUlrz4Wcp88mQQJfC2o
9osT40S85TgFmkfptO3L3HXhztB8fwPV1Djqbfo7K2JxJksev2KAOG8iJ/afdD/JvrgljkvEeM2R
fQhCwqr83UTQdZlcfM9NL02ek7jQPs1uBoRpQM5ZQjM89pFfQINWJpPoGexLt6s/3p/TolfM91Jz
UhIZXEQqNV7MyXCaiWJzZx5rBFM/80anaAV488nKLEkZGhS1bpf9yeylto3z2TvlpStpxmpy71sT
ogY+6qr3f9PNFuInKRQjrS2VCSyXWRexYfX0mY6+lTkfUGD+2E7NdJIl0q5VNf93f7Tl4VcLQJTA
00ZplEVYHP7KnUdaqJZ1hJYTfMkChMzYA1Ss9UY/itk2NjXssR+p4Gp898g0oAgDUaSjGLxMlrOY
KA1iiXUUHM1LbACaSa043HiemD7rVqI9xM1snkOtWetE3c4Z0gPlELiO3He0Pa4PqeWEkmLpFJ1y
6sU7o+36g5Vi5VfZOemlL6t9nhf49nbWmjjz7bclwma6Sk7bIbVYrHYvnFKCcMtOcwC/SVReta8c
K37KfKI0xLnW+EKL8WipKf8EFb2QTHD7LcbLRxvVmUjAELIE/PnDkGlEZgXpnR8gfDzOyJ1SYu1P
9z/t7bCUtWCw8a6zqWADXi+w9BLUlV1pnIrQ0nCBxLEL8/Tfdj2Mh2SO1vBfi6ecWaqSt89HdSCu
UjO8Hg6yQxfZSEufsCOTuybwun1W9dZ3q0zin44WtKds9N0dK61vCr72SnC/2E6vw6MZ5//PsJy/
XA/vYhLVTYg1nHLe80sHWnHTJtpwrEX6ISlafZ8n2Q9ojNbh/ipf5/HUfCgVAHIhPuUF4CZbjBuV
ehI0kW2c8jpMvvvYQ27tbIhe0D4zj7NFdEf7t1iJUN8clAIp4Ctl97O8ncwERTw/KMzTKB3roBWu
jyQDF6bdxLDwSed2dWusOY2+8YGRnuG4kKXChrgRwwLz686FbZ5i4GVH7AnDTWoY9dFK0aVwSa62
Qdg1p7CqnB0MHfO/+wt9u50psRsWCTLcMKSqFo/EgOarmcyec0IEetznnVNsTW9Ij37spJtZj9/n
Gag+LD8S/iDhPzXEGxj7lJhWNtSZe0r90d+6le8/x4A5oHvWCE+uPOtvTQ4VI151TANVOn69e9G/
KLW579xTxh4+4essn81BoScHe/hWcHBWQr4F8+B/s4PiB8mCm5ey9+K01tU8oomSeKcZdsGmTq35
UQxD8dmsQlUZNqyjjN3yaOY2Dm+AJo8Tb+AmJXM99kU7P6ah2X9qUtzVyRGqF0uUxUvrwRURhhFv
wQQVwFF0QqIhjIbifaGk+jTkZyRm/AlIYwl0pMTaW1WYYuFsDMWL0xXO1jIQ5q1lt6Z7c3utcG0r
FxMd0QOidPP6w8x9aJSN17unuvLTU2DCjDGAo7wMjQsEAWrstsoT/5DUqDbe3++LoPJ1kpDZeKJI
GJVV7fXIbsMLGfsgeXBQcf6aA37AprZqxHdKw/hyf6w3tp/951iLsyVQbcV2vPVOXmRgGe5BV5+8
zr24cAm20u690/3xFh4xbD9FUQcTBkSM80XB4npyySw6N6QFf+Jp6j5pon8pjS7bmU3cfhlkEP+u
g/TB7IRz7lEP2SDRNh4IVBQRVat393/MzUIDPAcMTtzOa4k0weLseT3O0Drk6tPoae4WhWfnAl/z
KQ4a6/N7RyLIVRKy4LExpltK8QJBsz2N6JbwHJ0DLZ21/SA885xkpvvOC4X2GUPAsWBxaQAtJ9X5
7VzVZWCcTbcuHso2/qX54neSj8Uno9Cn/fsmppp1hLCKjUjN9EZkAaOf2otyy4Z85Npb2QTpY1Di
2pj3xZqj2PLpYyiSBJ48hQajV7h4b3s5yd4b2RiJ3kwbMbWu2hPz9v9Q9qW9rSLrun9lq7+zD1Mx
HJ29pQvYjh078xq/oKyJooBiKGqAX38f0n3PbpMovquljhRlJWWo6R2eoRlzZ0Mn79vQ+OGFBGW9
PV7GRCa0uAiCGWavVgiZGPqSviB7CiH+rStaJ4O5KE/LYCg344xa2/uvc33oLOMtlCbURIAEwmF5
vjtEDa1/jqxkD1x5n0mn81LbAESYTSiWflcWZOlt08QzSHoKW/X9wZc//rcEE6IHy+AYG6BnXAHr
ZrOd81AqQwjAlL39xes6O5P5AHus94d5ax5RdUDSAZYf/lsdOW3TERlHmuzh2GZtg2n64Fmg8LAQ
+tQQVylOfRH2F269t+YR3Q8UeyAH9ZpDE0ACtxurMtgzLyquoSKv7lkQVzjCpzZ1G21/e/8Z1yfL
8ir/Nt66DuHzzg0qVJL2rWk/2INWR8gVTj9VGUaXcA9vDYU0Aw+3nGBYNudLBjUlMO4GDUJLj0pV
PbbNTYiLKltYGRdOsbfeIjjrAIwBtrhIuZwPxWzN8whAgH2Uq4oleVBEaV/WFeIGqFwlKuD8Qrj7
1sPhrgfrDoWqRSXtfMSmEL5X2zTYwxVi2OGgsU7Szcm+AkD1t4eCsNPSfYlwSDvIis+HmiZPEjbQ
cO+UzY+69qYbm8FDq8s7c+E1vn4odAaWuALtOKRLLwSXv7XipNKRaEMZ7tFDoLfgy3vwLNGLQmP/
e8AK5Lhg0KLDA3DhUulExn3+UJVk7ZQXXrj3XHkI6sU2OdIjkGoRUGsh+PkeDeYP76/916sE3R1w
JcGHWdAca+OdSc5wJ4zmfD8Wg5sE4LUe7MFZVACEvwOK8/f01l6ecVGjQQEOLAc4n63uhSZXxghE
CAfcpUE28aG4C/3Ku1AWepHPOT8d46WDhNAZPVSUbFbDeE5Rk8k3BSwD42YX1rVIxVyrh9KapkSz
Rt10PRoHIcvpQ++XLEWIqmkKGfNyw/AlEUK5V2DkSHQwXRVeOFVfQHuvPh9iR3QtF9DQGk/sKwOJ
rtqx9ixQRSIAE/gBHyh1HKT+WLdQQLLqwNuCXe1l3tiFKWl4vCOEi2zKqXtQ2oxX3FT+lcuEt+jL
3PVmBjS0rwuo7Edeig7l8JnAtjCFmx4O7hpqepYVFJuAsOBHxXRwgmpWtel8X58sX4d7bhpzpToR
Z2QAmlqzsLhwX76xldCyByJ5qShh2642bRs0AoG6tPaAjJpDTaGaODFODiOyxAsv+O2hFrg7mgJo
gK2u5rYahE/aydoTXNA3IKJDdxqInkOh+HBhqFc3ZLBgH9CqREcACPF4tdRqKL5VEEMpD6ESNCuZ
5e5jKuwkpMLaexH4fL4PIan3t+2r58OggCah5YYBF8+h86MCBEEcI55hB0iQiV0pidh5Ual23GeX
buO3hkLJcxENRmsPJe3zoUILxBca5OxgjS0caUxgTto1Y2pEwy9wxF8dRniqvw+1uh1lrchETMQg
bxbJZKAO30zUoxne/7eiQBvz/Ze4AkziMFrGixbcFa4RxIurBRlP4M2GPYQBlWxJyq22zYqKdhvX
zPD6CXlx1ARYD8LDcDtZngT635oBIIaOgsscfhtDdOdpKlQHQRgkJm1XF78b0uIThvDAA/gEqwuT
cP7y85B3DvMgw4Ljv7llknwyrlN8qTHmNvbr9veEDP98I+hWACiJ1ioWmHc+HpxeCg1N/ApOK4pv
GZ+HG8YlxEp4aCUQMuitRLu0T2eEbjwxvmDXASzhLgSAK9boy8cASwdQLXBWgPpbY/3cqLc5F3Z1
iL0ZCo6WDaFc05nZv5ndqoT7Uj3Ez4FQ5YiKTzN/F26OBksMEn7/u2fWAjZ8UQRH9Rtck9WSBK4e
gq9dVB2kDdThXEDnCiz+Zkuwuy8MtS7cYTXC9wBhBLgdyD7XWIthbBVr4cd36KravSmaOkwI8Ocb
6oT6ZPI+SCPYItzRgNrXeQHDr/d3wxub74WVRQDGe/G6Pp96A2XBdoSW2IE7ymwjYdNDy2yx6aZ2
eiRoal4Y781JRoEIVwIg54uc/WpAPedz16j6oALjYYFXGgiWeewTHQe0xldK0hlkgCKda+mmrYF+
DjblJR/Et147ANFLjwMhEFmH5Hk3xAqihPUhNKF5NICCbQvYpx38Wn7ET/Qnz4rrNJhEmQYjHHou
XB9vHK9LVAkEAxJm5DvLtPwtvhznvpjybq4PvqxzFI1EdCOCrjwAQnHJoe/1DGMJI/NHpRRYWtRR
zofqFBj8ysTNwerplLQ61CgPx9YzRDufXFlWl2SbX5WPFiA64NZAJyIYA3lzdXqBdQbsrBOLg2nD
KLUZ1BYF1ITBXaJtYnEOJZUGdEBbxvVGeZ7cCa+P7tF+JJ9C5V/qyb5acAg9UI/EksMmw022ftU9
H4N6soy5qsJ6jJMeQJGrGk31FEutg0jI3NyUeA/7qVP+F7T5+11ZWt9/b5ehFLrUKSEOgdcB4pJ7
PgewziKtbsEck15sbhw4ACQkbOk1NDnMtQn7S+XxdXSC0jguD1QIcHkgLVsHCnA0RrDFiXOIfU4y
Hzj4zHMHmcCgyIUoh1unVcGDC+f3EvL8LboFRGXRfgQUFNEXLpK1LpLf52M7kco6RlPrHbgJ6Z01
2gpa/xJt2VGRK9PCraPh/FKB/s2RF0GMhTAMyb/VcW1MgfLQBNqcUxH70BZxtINVoNirFhrSA/QS
k9F2KBIbWPi9P7GregyeGcpMKOChirecoOtiN4OwCFXo5pwE0FFZpZx8y/Twmz3KZRRsKqABkY4i
TVzruxMRijHmc3MyxpFX1B69pBgNPQ3CntPKma39+0+1Op1exkO9wkN6uMBg18FtA7yPLsjUnOoo
ZFlAhuJqMCP8wGf3Urv3jaEgS4aaCEh9gOOtMUYgopeqqaPmhCwX89S1eRgmjYZwadyz6FKCuESt
50s0PhtttQ8Bk54t0cC8Eo0QL0zLAWRYqYMabfz2EYG8d4cbun/q/CE+QVnMS2Dp7FyIP1fn8fJy
l7oCLhccTMA1rY5HDeeWqqZhc2oHvymyBspVKQib3uPg+de+1UAX8/3ZXB/If464ADlQm13KGatc
ZRrxyOGEd0yKebquyHSC4VT8i0urP0gY6QH+hii3Y/GnMQ5zOy0IKh1QxOX4cN0lEuUK5YyTaXl+
pOjIByF8givi/CyUVAgB72N+qmZiofM71EGqeuGDiF0B0DYyzEbjFjtXh01q5fVYJA64picAi8WG
UB8q0x6qhEUXBR9lC7XJECoBXpY3k7O58OLeWi4O6kzYddgMmLTzjzpqB21zy+YnpeBkWYFRCwuA
IkjD3LePpYVIZQQ+7msfCf+DaJm3KSIVqQvTtzrLX97XkmJCnn0pedmrgKleouWIBfxk22QGIkIT
heZ50O1Ir6okZ6OVhG71m/3kP0cFnTtcNLWQKq1WaW41oYoazFJReeEN4KufuXFbgFymeaOAJ01b
n/5sezv6MA9qvrBP3zoUcFX+7+Cr6EjnvYHMhOCnDo28mxFKfhk4esGhdLsv70/xW5sR4ZeLzQGq
GLRLzmc46qyctt3ET1Of86+AJVebsJIaNSBc1EmDTGj7/oCvryqoAQBph54WtD5edSuGgHUShR9+
Gsq+ux0o/M7yMpA7PY13ECwvoWoamSeFmb5wpr+1jIB1QU/PRnKFDs35k9qenoTNYn6y4DGzK+2+
zIgGW9ZpQnpth5DMnwugQt5/2jcHBQw5hEIjetlrFiukkNEDmYr2REs5P7Ig7I5eAUPCcGjINveL
4b7sgksiyWvY6MvaRX6x6CUCHIZ78/xR29rOi8p0WD609p8nCPJf4eaaNqJn4kE45BfsVYObSFif
enDZT3DwGFBEDrxLNOq3nh4CH6ApIDBaenDnnyM3DoOeS89PTR07W38K5A+bxuhM67r8amKSHycp
9YV5fpnI1R23lKQA5USRCJLEq4kGKCGqpgllfneAjjuM1a3HXhIQ/CNmPniTbY9p0dvzc+PXZAvg
Ed2FZTxhStp2n+dtt0Wzlx4xcZfqPG+8DohWo/yLix6ZyDoQ7wI0VmXQ0BN6OVBaktGUhWTwNuEA
ecTJifLdNNV695srcLlkEI5iuwEp8qr5mVtd0VSw4jkJRQs4XgFSndiyhVsDgoHmRmkJHRkyBBdm
4dWzYliE3fgC5BFi/tUkdIVvETDD6akeHedXDSvpPeAq1aHm+nO5HGqemS7FoqsxAUMACxjVEyw2
tFagWXG+3DojKk/XPb/t4PFS7oY80lGdAFXbkjZFOy8c7+x8lPU2dscp+L2SFQZfaruQGgHuCZzd
te06m2mDglUob9t+bq+Rx31EhQscJiOcBCIn5sKluDq3AYVEcokmEHAfCyPMW5UnZacC0vpkfMD/
u0GCJalJBd13ON1cAbvo3b2/imK8ur/tKQwHKD6AmAsbB4F+vLoNhzb0eexp/8GGb1pqXGQwDYMa
QACpNgSKk9loe4D1Oq35sWq19fj+8KtL46/hsaSQyS/X1Go1AUMAUrdX+g/Cm9kmVkbtrWawAYec
4owZ94noKEgNqs7Z+wMvf/j1c/9n4NVze6LwRlp0/kPEqjYT0MC6Z64bPb0/ynrh/vl2wYzBRoGK
47r8WMDtwe874T+wuLI+DwqERguZ5naKwuKq7ev4uhk8deHRXq8gTCkEkFChgAoSULbnu2WIRVXY
xew/zGOrt/CNC7JgBKIZXmgkaeL8EuZjfSu9TOKLwDcENbBT182fugxLHsyB/9CrTqbcCfoUNmjQ
o/faKQNpqNgGbGDbGuoeTy2kbVOX2sN9DwGXCyW4VXS1fJAXiwYPEeXin7BM+t9qT5WIJqcqGXmg
QcE3RPblwRVgc89te0mq5Y2XDAct8FfAfQJ0fK1yFRR1DzSYJg9Gybs+VM7BKwj5WqsKSKnQ9Jco
v2+sJDR+UEZF1grE6xq3wF0R5/MgycMEbvUVb2T8CxeAlWkodGxyf4rhB+hf4k68sTs9aNGABLmY
veHsO3+fcK/zWOXK4AE+egCUxmzcx0ZCALsd/dOcg09Rte2Db5vpkrHj+q5fphLVeoSRS1FpQdud
D51reIBJ7pCHbgIRtg56tHB9iKvnQExup9yGg2VVlBsSwncIrXK5bYEBSig0am/zkQUbyjv7ShTD
JeD6+TwAN4KLHqHXAllHhofE5PxzOayiFLWa4MdClIivUeys3eu8tIc+znLPA+BX8ZGpj41sC/J7
qv0vg2NYcKOBewLNZA1fo9pDdRU2Zj9MF5bbCnYMB7xEmlVBeIkEfX4v/DkU+hSgoMJcMQRm7vw5
fYaIJfJM9GMCTG1Xh86w1W49XcWBhACDFYLfH1e2/SGCFVjCYGD6W7cuSqIYHHC1pdgGbAkYUufj
k9oxEuVt9rM1IIxcxZBZtO9ET1Xwqeqpo/PEgnbAfOHoXBUUlmFRXIREHaq2uPWhJn0+rFv2fBr9
3v05i8YCQy6mQbWBIlXQ78N66JTIACCy5aMH0mF0BxiozW4m0VCR+G4OyDtkJPLNmCODvhB2nZ83
+ESLwTHkulHuRocPQlHnHwwRFyB7QWn/BEoS9Bq/qpwty/moMiKa/nPEO3WJiH9+mqKODQY8KKSo
5i+461dgyciCjJ8KCf2FcoeAZbbRH2BLaBKnaeiP37kn/xpqCUQW7xsEs6uDm44SGw6W9r9A1iu9
I4slsG6gN0X1k+Oy8G5SFF6E2GshuTDj6/eKlQ4QPUgSKNBBimOtNoDaNkynYsOKpFKhvC4j7u0m
yPt7SRkG1hWEB/glyfdX7xWwXogCoe4BD0icrKupVDlsoZqYwj/WCtFmt4qRpF2BU13abbF7/8We
n+B4sZClWY5u1DrQ9cOmOl82Fs6w0Br7oUgYCfKrljfo69etTqbOKW/1HPq30E6rEhrOzdX7Q796
s4DYLmU5LNpFD2M99DAr1AkhEAnLcT+ablokjSlcvjoUmiCF5PboBL4/4Kv3umD0Y7C5QKECHGfd
/RalJYFs4TmeVebsK8QPuyABZEwem1nE4kKc/nq0YOHpgx2Fmh++rg7IymGonM+VpugaA2sIqFHV
JILVcZxo3FQXRns1j0iB0OCBBxXOJ+hNrkazZ7+YC7cOaGIXvq0xGrRDk4HQ3EcTpCbVgugFNSEm
U3vyJj/6/P67XfWasJDwZv8UcUDJEI3d1Q7VKN/WnvJymqAV4tqQFvbYlHW6iepDa2K4fA1twWDh
bQ/RDxpB8j+pxtj+PI5i/D0HMHyWxfV3UfpHn3HxRV59FoqQeQ5jHdJEhl65k249Xo9tpzDlIYc/
0XxJleHV20eLESUt2LiBvYVDYrWLXCULg+okGAtcj+IB7VS5hdaUlfh1ne9p1cr7IvB0RhCJXNhF
63gDaseLTQ+2MB4bRdLlnv5bSAuTk3CIGoWhjceaL1PTPcCK2fvQchst5NCd9hXE5y+cGi+KQP/J
jtBuQuCFkA+ioqiRAry3ugZVXuImaj2bJj4CefFo91qYbDDNxFN87z95ATXtlamN+yUYm/Lea1zJ
n4PaUUcBdUadkLaaPhCbl05iwmbqjiXj/mcg98jJgfjO3SAp+OtlQbS1E2Bdmq84EvVxtME7TkdE
cMNdCAkv+WeG8F/fzX8XP9u7P59B/Pt/8P13VDeHsqDj6tt/n8rvQyvaX+P/LL/2v//s/Jf+fat+
DqMcfv7j9NyJf2wl//E8li1f/87Zn8BIf32S7Hl8Pvtmw8dynO7lTwi+/RSyHl+Gw2de/uX/7w//
8fPlrzxN3c9//fG9lXxc/lqBj/XHXz/a//jXH5is//r7X//rRzfPDX7r//wq6DOHl8Lz+nd+Povx
X3+E/j+hQIgIF20BiGyjnvrHP/TP5SeB/U/0mMGTXbhYgDUtIQhvh5FixOifuD9R+31B/i9AD9HK
5Qdu/E9sVNzrcDYBGhRl7z/+3yc7m6v/zN0/uGzu2pKP4l9/IAQ8D0sXM3vgSLAVIdADWAmIz+fb
QXaFDXl5K984XLMjrGN+TrTwMkglH/2SBmlN9KEfGT0gdEGJUNEvlc8WKVWS2u7kbhwYfZ3awEDe
X8B/ZgsbZikTWYC4l7b5cm7LaIjvJIHA4gZ4nLBM9Fjo+q5iRKhNT33S2/grPerpQ8IMbHC/E4Gu
2g9CoIIxG4naaxe7bfGpY2PzWY2hOo1++C2UjryveWPbCQAENU8i2kADBxpVm0IG8b4P4kz5Y15l
tlVE9/D5tgInaY3Nu5NG3zcXiW4HIIVGQGiPcVRG81XpN6kESCuDYKQ8dBHaJwIgzAPA+TIlvTbp
aJV34WzsjORCJXbZ3zQ4xxOr965pLr9OQ9BCGNJ3u8Qx5XCAMutREF7WyVw4YVablmXcHYJdwGeI
hQG+RgU49FSyXV3ZvdiqfuQkie1ctqkVc3D/VE7aj2IWENpyMyEclOGLxfxS+RDfsmevOToBUE49
JGA2QxMDjVrUwW0DTk5iN84vaU0n1gj9WPTNDapforjpGg2VVgTrw8dh8BMCzcyTwJ+UCWoOlbPH
DY9xJ5vCfapySxxZNW1+ikn5JAUWrtPbwYXPSGLoSN1s6crKlAry0RqGSKS6KGbgZG09pwbanjA0
19G2lbC3+ThNDn2UsTdeo5nxsS81RIgC6Tdbp7PZVtp+d03w2u5s1u1lP2fAsN21XI6byendrEbv
LUPisHWUeAYjFcJcjrB3BJcTKkWV2NIaCuDA44wsqZ04gdyDcwsOhCSbym11kHRYMuqgR0Lviqig
SLpQBNUQ8K6nD/AydYA2LrsbQcIrJLyABuiZbsOi8NHAmusu39AB7j6w+kTSLCGrmTAW6VOe1/th
rEaRUL/V3X3d0JkewDqHxh3q/HrYklqHQ0ZAVRhS37ITyEsjuYEuTtIDGUdSV4TlTljFXhqdo6+k
irSkQqVqkCqAnKfZYFszSKrb8yNAwc2QWEaDy1HLJyefQ2D+VFGB5+22yGKDEgCaCJRZCH3cItFM
ZM5xw3TBtZ4LmY0dhCm4b/pkKKevaKf/4rjvO6c9FN0IiUuGNm78Lag8s626cEzyIT6GTgmnGwqU
VaxdpKYkJ1lZAciQEA6HFmymEmL9DMa6465Vxmp+uthRWyzsyYC/yzqTznN1CAjnW1px/ujP81Qm
sESXp9nA+TmhOH+qQ6t6cweoI4NeMlPRlHiMqzkti1YmBjFaZmYmDpZrNw+gfYePhbKPgdu5PMk7
azrIQQH0ptl163HRJ20f121C0USA9mCgwK7VLYSmJwCI6i3KV2IXQcsf1J8QldidgQXcs91bMMJE
c0o06SwMzHz80pCDdGV1b4MwCRi2GLpT0balmwh74neu7GWbdKaj1m5EpembKhyoZIaDNk1Sh21I
kPBOqV/40ZZZTfFrZovp8TCNGTwvUEbTVXBvTQX1kt6qf8XaZ5/rGFIQO1VSlUgqHZ5YA9NhEuWV
2Viclg86rG+YOzpHd67oqa9olVqF5z0BKaAPoaXEzhaut2vKYsiYE2kwG/uSVxtrgt/aXLexfdXH
3dcF3nCIYT51DYWAYkrQ1ht14pua7cYuJybxh95bPKrqGEffOJjEhSAF3jW0G2qtn0fgg1JPgEeF
d4plVtabtlVDMs2mVddWN0gw4yqH80QHxTBDSMeZD60MmxsW+t1nFgoNSmIsdpWkQ6aLcrgCN/fJ
i4SkmSFPSJaXloQoEIPnZvgATvpt3YEibKnoCnZ5EU8o6LQIND/jfB0OAiygIwCeqW+rSlwVU3cK
G5Qk+qRGVWRxy7INVHCGscijrOmh2jsY6IIlgrjZGBB5pHM4XFuWviUx7YckYjVMPibfLcu0Qc89
uOrKMrivLGgZeKLkX8CZoR9mCa5L0rvuFy/u7yG9UyccvlxJM3QfsMChWKjCeyAGkA07/j1I/JOd
zLQ/5TH5yabqB5jPBJqcSCszGL3YN/D1g2xlXHCDg6Jp5w50JhQpU917HARm/wFXVHQoeR1mQ+Gb
U293zRNvXIDW/ajZeJbdHzsHuGVAImExN+cDgnoGzchnuAVkCgLcrXBkBgVdlowDx5VbNuKg25gn
KNVMG/CoG7hXKZV1w+BBZxKmCCrp4D8DR4vZ3zQxG5Jc6GPrevDt7R4gNzaPWy1gWRhgo+X5p54j
UwfMHRKRCQ/ibW7xXQ194rR3LYhElGUFLaDSkV9nR/GnEXJd+3J0+S2sJForZUBRTwn4eAPsqgD7
m9Ng4E95WDJMJJ1xasYQa23vLWc2CbOhLJLmRS/YAZpV7HkaoUINCqEHFU54jE6PLitxUJUMzILE
deV3FWLPbn00c3kagaDzcZZRefB4ACA5unCfOuV4/WEcyxu0lHCxzCLXSShqUNRj+2jKApJGmh5N
FFpxQihIe4wRbiUBYFdfKtR2nBT1fCfaorrc3AWT9PxNXtv1aayaYLy2HWFMAqnMYwzSyJewqAb3
aIR74wwVuxN1u2OLzSSr+XfO7KxUyqvTnMKmPnV5Pz7NZWWbBCWmI0pJDeRUECJWGzQI5yRoWLGD
XwJDhR7aI540hqRR0UAE1a2B1MZViZKWKY899R7K3AV+HsuE9htIpsZ31MbkbEuoqsVJXuv6W+GM
lUwA0WFuApbvMKawHsm7NOqAgsjKuMFzVK4/VBmoQ163G00gJTAutj+msCPjxVMxTuHPmqv7nNkj
OP4eaOV7v0NklWEGRzeZIR/afvS7sCvgpy3aYRs3Ufjslto+QfM0bBIfQWl+Q5FKDuBoslImHXCZ
Bk6Yi2uZdtF6uWJDac3o00IjYmuGQPQ75Vv6F3NC6HZZg/WxhANsNmEpXVnCdreAq6HkZo1ceVtB
2uBWudi0UIeBSSArjlPbRgfBgGUqW/VpoHTYdo4L8SocplSmTtwDRl5yeBpjpWUV1K7gxQnbGssP
mMRUtd0nA7vQIp0C2zgZGll3wsmPvHWnbdeS/DpvXLW18siiGY9kZXZzJy07K2hjAy/f0DGFY8AE
UTRDijrph3new5mnPGhGXQvOf/3VKF29RSY4JE5Z/6xLP0jgQuTeoGYenvJJaaDvpwIeNxZ4i6C9
cfUN1aRh4821ONlNDxGEQGQs7Ng9NQ0R2Ajo/gMNfE0qCOVglhG0e41/mjxCd7G0Hgdjl0WmwlIc
SpBWN4wNH9wigEE4rqDvM52u7KrhsEsW4mOouaGJYpH3Ddw+fSWj1vmFie2uipoFu1hb90g5TJyU
vOQRYvD8E/hLZgNYW/y17x1bbakRJYg4OtIfcHJH8jDSHHpiZNCbttHRB4oruk6UDchPxqpCf1MW
fKm8vG6+6lkrIP69cZermsA8qfOsfdx69TP1qiod7WmgiSuc7vvccge2BoB4EA8BzIaz/lBZ0m9h
Uz1AFW42ZKqPUNjFSQnsZjBnsWb159ko8Am9UE0HNTOIqXEt53gfWR3sYXLLgcDqLMsRHTJZPTnB
rGIw8IGf2EWQv+Sp1pAoTGALGhSnyJ0JOVHiSzAYKl56VwNDl03FntHpxHuf3/hD0ZuUTTiuEhq0
bZKDbDhm+HfKewQ+CIdG6DT8Jyo0xEHoHWvPTdBA6efEi0d32oGK2aVj08cv5BUFkJxmmRuZ4BtT
jbqrgbjxt1Qj4NObAluMT0mBNsj8GCu4pH4d6hDhtd8PexwEuuFJ3HfyeYZZoXMlIfpTHcVctols
mJXa0oIr0kCq/r6GncePKqRumcBTaVHOy33yNPqkRFwpQ9Jtur7GvTuZ6dT0vi+ecI0AzFjbxZBv
rLZ+dEq3bg9jQWe1DSBGM2IQKFeYTT6M4kdPYYa51bq7jXW3Cz3agJU7ic8Bcdo6tQSNPhFX4WBn
A8QpcU2I4bYL2+o6z0vyrYGjWJgo+BF9UX7Nxw2FLSDZVtAEGbeNQDzVDMMdGvnYxB6Nn8sa2VGK
ePgeDDrA+qZgHDeiwImSKUng9ujxykBTg+QuIs7YUmQDTVa4YnRtV1pbG3cXTRwbU7+zdQWFTlyq
8IsaK4aWNUTMghSkhiDc9poxDcuGOEgLS1f+dkTSGHw1SvT+poKxKDx+utH/CMBdoIDPnkS1gRx6
MyWLc9x9g6pZv6WQuJXHkoLXF6ixQAdvALsd+oRN82uAz3q9bWPmfEAAMwyp8NUSJRXVFVeK3+RN
0X4zUxj1iWOV9qcATphIsxTl8dH2q/auijtS70q0SRDEeS3gP7antjkQ6+xEkKjFewbgI+590QX2
5ziuKcBSTmed6rIIrgCxzm8G2yoLUN/K9gMv6FRup2JU93XujN8GVCfTbvbyX4L3als5U5CEMbU5
VotBMIt2kXdb2xrMJuP0bYGvYUeTgBbsxjZerx+I9uu0cMjsJd1MbJXlQO9Em7HMOTtJqE/2CElD
xJA9FeDe5zJCcuQpZ/IhPZZHxYbko59vJVTtP8G5c3iI51wGMDTR5ZWncAZ8buPczg+gDGqBiB6I
zoyCBzukjLin0AJEAFaWh7qwq53TIahJgt64dyruwOGc8kmKHSUIChL0Aitz4jFK63A9Ge3MEbz8
xObRNIdYlVa1FzBQRsxLpzmr6rkojlCdQfqjB+OhTq0hfzxl81DSxwic9ykzPZq+t55fTm3SOzrQ
e0vZIbwR3LYbT3RGenYnChazzIqZO4Cs5LHvBYc6I7Sf7XyLMBc3mdDd+CX288pKRmkF14ZF7gYw
VkQ1Q82s+4nWApcUGlm4CKeHYBEtkpDJy3LfQ2bISv8G8nPBHoUYcTfU1SIqw9uktgL+OYR33hER
SLSPka48QpmGfq0LqLChJxU5iYccHVfp4oeJBaf6IoEdHayQItforIKe5FF1jo0op2k3gcvFAfLO
823pYx6oKW9GigZ2bMEzKsdxkBmeT/Qm9Jg/XrkOGjKPdVf7vygIkWix9wqa+zGzKpik9CFFnUop
B9kWj4eMB0XA76KxnKEnULcBGLLJGBoef7M8NCcrnKt99VXppjsOPfbdbdhZpLnSpQXEWmJzeeXn
0QYQyjxDEesRHnKPEO37xGLyw5K5/UnXIfak0z+ZtkP9xhruOMGfsut7bRdXTYTuTpSz6VYi3Hvs
EGmjp0VOeddckSiy4LFTfBwrXHtgxfaq+YaYFXYI/X0suofBdX42Dju60g7TijWbVphnl1olICPj
vsjnB3QV4mQU9XO/uJTZIflkgb+WKNLeDVELbHfzhQz+Y2lbtxoesse2yCkqaoDcBbS9bYxYUKjX
OsYiG5z5mbTtF9DR7CwKS7Jtuk4kYB2MCW3I9z6o3B81DMRx0MXocQz/l70zaW7cyNv8V5mYOxxA
Yj8OQFAktW+lki4IqUqFfQcyAXz6+aHs6XbJ1a7oN6IPHTEHX2xLpMhEZv6fNXmdRRE1dXGh+S0I
jQ+MUrpzaE9JFoz+0IEZiW3BjBRgMEwHxoDdCffPoWqzB51IVmAYLp2s9ncFch8YUtylefOpHxiI
7GENFqedmMtpsk6yYqAHu2XMOei53tgZq6lU9qNft2sX1e0y8RZcp7eSx2I1UUKs/QXn81W89Jxx
5jIG/jpf251PRpZzB6Zz2Rj1UdUOBb4gHqXNvmUwUkAO7eK1OLSdPhyVJtGWi3zv6vO5NtRXJlf4
uMidYHXgklElExCbXihHqy7rNte5GDTXuiy5ljhb34e57os+m/ZFl/lHkc+8k7m95r410AItg9Su
VVRNnhPp4/joL+5Nb/gNCr7kAu/Kg87+BDNAP81jN9rfoLbMCzY276QkU26iVHeuFd16ZTjzFVct
ETSue/B6Axht1MPcid+T2rLpaVhf4bCfDQIvIlUWxybTsouhSW7k3GDuFVdyXKw7s4SS0O2lD1rM
WTh4mvY4EK5yoCVABk4LQOVOnhkw9rTngh6+IwKIz36q7duWN8jpH3BvPdG8pMJ41VRodO7ZXJZX
vWHPRyfN7xqsLDtmyJjF12UXjWYPZmRu3znpstjC5Bs9oFYgLOZAWm70oCnXdkfuexyIch6PyPCu
CSe9X6sSAEm2y7VfyOVtsLwjac6fcHW9ZM10qrAenpnFcg2Y0AVEId8ZXN71lZqTRaJ+rqg/MFvD
PuQQShepYVFUVNnkuAzrxDqT67U9i/ag3PYsayoZcAyxnNi9w1JUwz0v0xINyOOxzdMHtzdeu5LL
L0JzFRRt6wa1VukHZzBoK+zFZS3UdO2BpQVTWzz0TnVn5/Hz5JEA4nOCc9sAF9Dj9xIUpvD1S6fi
Yhpn2cjnmnEMTf7t4PX1qUmtmttISSNZyRw9RGqr0sa1Yn9OFn3eA4Bcj6n3YsbdeWPYL/QeEMiM
v3W7F01h6ScqgLl/HhAPhkm2XnkujvXFGC4Spxhf/FQWuNazY1daJ33svIAisdG/pqFQMUbmjoij
rLNS7TDQmGofgPnBSWsbFdkXsxZd+bX3DXW2poV/kbXGej80jR50bSpu+9QzH5w1Xy9knQgSqfUn
nykrSu0SaSoBPjsaEvI0VMOiDorchieaWfWglosbuVnv7ickq3dDnK4ns40rHs9Z208L2L8uevdt
qsAzoEwi2XItSvOWk0bO3X0eG9W+JxACpV167ipVHJO6M/ZuntfB2GZ3cZ6dmqJ58Kr1FvvkQ8I1
P+imzj2XdNjScYb5mwupsEgLHJ1LMp97DI1OvEuzTAY2ZQSI9lLFEec+GMXYhcBMdVBnwjjvuKQc
vIoWUj0958F1ggJgLkCb9NTra34shqw6VGOyMrnk6062bhUZGbGq1XjpmoATVZFdT7n+uHTOQR/a
dmeBnp1jVO/eNZjAQzLNKzRzpXZeb11k9WDT9T0fa386Knc+DVUV3yfttFwkxFP3O7cwj4nDABmb
xfCZlE0QwzW/Iv/5kKdVcWmWaox6IYuLjGbzZzLTvljeagdkl5Nq4I2PK3HbDzBB+i7t2mKvvP40
5zOJL+nw0LtVHaa9ONErGbQZhSSeWdVPInPnYJ6at0RL3tqh3il62PeVPY87v1TfCh6SpoBhC7Sy
qfaZxU67MjQyTZrAG0yk/NZCSB6laUj2ZWL1gVJ0szIUf80pOHIxTZS9cWazjxwzq/zKgMMBr1Gt
21U0GqWfZy8ObWN5TKqOATqZHh2rdZ5RCZh71h5v3huSOvRlcbmlDaxEHn1V9nqWzu5LnNVPEx8o
eUW8564TZ/PSHq3COc5FfCnj9V3oMg2rDnZ/pzKTGk8xT8kRPqwKh8mHSQIut0ifK5p9N9NNajd1
k+wg1+LTxDb1ydSnz/loj5HXeZ/cOH9mOvlmrtN1sTVadGK84l64hNK0AXQmM0T1H+/qFMCG33nv
OSMDD3Xul32/vloWG9CUdy4yy2JPv9KlND16ZEiqFa9lTgcpokBzjveJN1Lu1XTYa8AxszqoJnfY
WT3jbTZTSRPiCPY3uM29VunIt+kxLRD9Zl8g8PSiedTOAGDcKEn95nPpNc6lz7f81dbj4dXQ7M/6
OqC2JEdh8Xiqy3y4pmNZ0+Ab7TjbQe35V9y4avNAKEhMdq0FXx61io8gjIu4/zRjqbxN83xPMak6
yaRu7WD13PWRmOclDxQ95CNDseZkUziXLdnvmlnK5loCKiR8xvZaxV5gNc2Y38m1m+1oMvop3zNJ
qfSu0oRdhvYIW7PY0jv1bB3fCsD7S31S+btwxmQK8H1l86NdlFJnR3Drg9eZw6noV1UGk6Fmu7jk
r3PT65QQGftE4pG+r4C2kiAtRvMM0IxKprKg1jWhUDbOvJelqi4LgjErops4SEvKFVuxhDjtS+Qp
zV7UhbdXhKaZAVa49krz7MsqrrUvGWvtxiBLjfqvgS6XRe59FYM009ZLZPcJhjjeG4n2le3mql7N
qHRHezd4CSbrtJt3sknDOo5zCwDBL6KcQpqvtlDpjkfH2s3IQT8THsMhMKnrLs4xaDcJUYYrDtrW
rFru36wwUnFRbSc2ZElva8BL31JHX7X8Ahu7IRyGTbNR3CnMZF/kcekWQStX5DZBPZiF5OEWemi7
xbqfQEWTfWvJ+HO7FsVbTnCbDKCdZyNI68aJJqcMPSv+Xb32n5AztO/1/di/v4/oGf4LRAwYuv5O
xhBO/euX1+bPsofvP/G7iEFzvN/QKKGZxKZP4wwR3/9PxaA5/m8GKirCyjA8kATpISH4Q8ZgiN+4
SaI8Riunb/31aB/+EDIYxm9kO6Hagwxw9M1+/u8IGaxNP/NPfc32qwU5EXSrbdZuHHof5FxLplsa
V3Xyp4XQvq6dTK+KXo3tuWwxPxRSEFjsuDW3JMsBtdSfV0/k53Lgwhxyzsbkq2+xfGCVfpQN0rzN
NAfe0mjJBWLGpLnBaof+PjFkv6esj4mGKA73YBAuWR5qIzS/SUlR+FpD10eN14RuWmWRzA3fuRzT
7LzoWeod5anPHmhax31A0S3PJXLneql5sPAt0idtKZNYCzmV1S5PQCrDRfbAHGM8/cI1+aOUcPu4
EGlifsevSuADn9kH1cea5rE+1oJEFP3ULZgM1Dw8WgXzWCZV+3sW23/iofqv1Qgh0fkbjdD63r+9
ZvmPEiF+5Peny9aRCOHY2QI+8ARYW6XC7xIhy/oNFyZifdB3isLwK/zj2bKM33AzkSagkxNItd8W
WP3Hs4V6iC+XwWWLaeF7xtf3b4iENvHfPx+trXeBQgkkoIKSaEP8Rbi+pkQyL1OqR+7aZAeti7Vn
YPLqFwWMH7ze31+GnJctd9wk2Y4b9I9LsvalYaxw6FFBcOVxgSOOnBrwxRGLelpM66sSihilXnAF
GOrlxsmTlm5no3h15nK8BGlP8t1YZ+CMdsGRVo4S+UL8Kxn/j8rF728TsSjvw0TEh4B8kxf+ST6Y
YdIfRFGLyDat4Wxu0noIqtVPzqdxfk/SMr7MPNjTEWHXLxSrH9oV/nhpAHscXLZlYyX48aXr3FDZ
4hUiYmwq71Q5jE8j/sgoM6Ha18nl1tqM8WsVJ8ArqT7SmpsOT9YEYlE5fWSUcvmFhv4nS4PCAQLq
sC6y3D7mteWpQWsrppJo6QUJbbOmF3u6Aasvf3pY/pCt/Vmm9rOX8W1YzW39bWv+xz+8G4yxsoZx
jpq06oGYIbhsG2XN/+BVeF4wCSINps74x1dpnBbKxevmKCtXPyzTVtt7evz29y/yo/r0+3foEIyP
2ZMlhCXig9wu7grl+UW2kGIfm5ecjMtukXVzJzB6Uqsd03FMalf09y/6o8aPF2UHQeKH80hHu/4X
ea8wh83XEAvwHPXSFk12w+mHLMCvkxfR1JRELEW1HyqTWj7Z2J/+/tX/8u1tr84OQowkUwclqz9+
ruvKNXDofBE5JHvbfuPeOLGc7v7+RX63rP6wTWFs2fTx1Mttum79w/6RtNy2CUnNo67Rlp2yU3WZ
OwlJcatZgg0y2T7H/gJqgVbisldmcraKymKPWctdOQ3vvpjHl1ZfYAk7Hf1FYOFGe0kmoJ8yttV5
WqjyhFiAssSM+8Q27EYuMyiKMG+hzM7ASRTE6+Q8x51UaJgKHY1RNdgMS7nkLmA7IJ5Q5hJCIdGn
x6lfsqgfTXE+9HZ5uxEYYZ72znNRNOtZnvtuSKVy/s3tLO0BimXZy0nJ3cLXvIQFm3KUd44khcqt
L8s+d0KT0NO9Te0gIFT5DgPcvpOByrQ+M0TCxy44T+MmwkMQX1VzM4Blz7l7rqvSP5kdUuNglOb6
dSXX6kRUa3tKIQsfB55/8EON2HhMFU4WJHxSVeC1rfE8OblCils/SRcTYgMQwP+Dev8ir7ImTJ0R
JaibbHT3Aj7bJoKZchjanQeDuPfLRT6R9rJsWhF/p62ldaUzZEP0DHJ9TQyKMK1+GLYiBGJjw9bK
KDdUU3NH3qD8PJglNrYuawP8LDaSNGc+eM6UBFVTQiQsbXcELQFyG+scMFArzvrGJsWEFMQ8dLL5
c9pQcOiYvXVmt3NyaNnEA05p49hrDcnCuUM4tPLkcbImOEbeKM45/QVt+nrDFZn6IdPnTqmNNxQJ
+gCsoxONeiMPjVXoO6FUEMv4fpm0u2Qal2On66C77gJk1OzXbKgvJoq6LQmSFesVxEbcWodekwKE
H4PFOFtZmBLbAfFnH8almE857a+R1jXDizuNB9OJjbCdWEFtTPgE8iV8FeGksqcSBGco9PMpE6Bd
wPGJZd8AiN/lTr6S3JC1EOKJf+Mggz82miWOdVOep01xZdS5HWETkAeScV6IyW/y5stolhe0mH2q
EyCCZBlPsV5/tvGNH72ET6x0qFnh8ip3AvY5UGm8hDa6+wzBE9FVSW9PUdZvSSDzgJIRhN9e26AZ
55yCGHHf4CM6oHDTD/7kJ7vCwnjopFoQL+Ott9hxYJHXvStS81r38qtsVWLX61ZFvHSdB22B0iIQ
fT5cWTEijcHwj4OXmbupFuvdoM3imHYyvon74o3KEmIwl0leijSVUV0k82m1Ji3YNFs7WdOUVFXL
JThxGcCuM4W2gzwMjXm+dOrQWfPzoOsNnSj1ZwLRE4TE9nW+1rcaXOCjj/LtRtA4+izRrR4Z1a/h
kv2burKXMKNHnmqnnmqmXn61CUhcTJe3bbc3TjKf1UX2NZ7WOKAqtN+B2Aw7qdl9CPn72AjrorHn
8jwu+NB840VmrSTCZXkFMlh2Wu2BQ7UHYzAkyDNmBw8VlxjvRwSi4Boki0pP8WhZVvWFkKYzsMfz
pGt1oOPms4G67EmDqNc8mE8Qj3VXltrBUu56NczaFy0147CsfZL2zNxcrhcufUTKLGbIqsqDRWdp
jWOs7WdneIsXiKvKSc+Un74gzrlumv7Jy1C6OUSp0Wwy8IBum+BiH4UNOU2vVU4XBRqrzvXPCiNG
n+tokTUvt8ZaHo1utfeNRvqYXL4/TuXNrDdeKHLTZj9Ah5T6bOCDezb040l1+VueowF1J/NkJ9Nq
BdXyKjuNkg8LurflK27aCTlP0gfFsDxPvns1gedEnfKznd7bcWSZtfXmVPrA+yBuP9PTx3rIPxMV
9ivzi/3dqfXjWYWViSAZHknHwO784awqCYaH5HHbyNe0dcHHrdp6L1BH8FDYsY9EwJxLykJp5e2u
kNIjc1I9mSBH35Ek1bdIFYCBG9HFDIdjepdlFesink084mXVNG8KUPE1pmHL3qORriMlR/UwESv3
LbEA/EJD0zTcvGWHzbkbpuVlyfz0jfFUT8KhWDZ0uk7iap9M9taUOlavhHBSZTjXjv2lpin5JqO3
PAlUpRnzbnW96ptbasXrBGSKPa3xRl44X9tup+t5A4CWuGQMy2yu3lh+4nrU9P5GtxMoUEHYhr2n
kya7aZqpoQAg6dAcxPqUY4wkTejEPK7scFlT+EXPI1V2B5NaXCF/9O4QRKxUxwxCtscZL+Vrqinw
Lndy1lc1lXPCAWRn622qm/EU6R10wq4hhcbb+ZbqXCg4hbQt4Vo2BEO1xbiSpd18iSu3Iz9VagJD
eF+zsVnxWF17Vk7aKwC0/YhJtESJLcbiBhTK5HSx5cCHqXmzFySl8C+0Ih1wsYl5hiSzLAOkN9ap
gulGEhgC0pvknek0brVDvWqRaSlc5PDMYNCKlZ7CXJCIU11mIqfRW3N6BG+jMOfxRB+w8qPeVAAU
lZ4Bf7ZtbSKzrfPiieoLQcbwJP1iRxzvlpsiCNwI4qSCmMQAXi3nvkvE4763x/hATyC6IWKeXYD7
yZodeOPOXwg9nEoiUMRmD0UI2S6h48bJV9utZYoQNOlQpMql8XfA6dk7fjm2eoI6gbVbgNbAK8ua
i0JKg8MGr+s4E3TVVhzhuBaCMUeVeOAf+QL6KZzzrCK2NJoEx8aVs2pVceHavRcTqmTVg3EqPVnX
WVjrcx8TBZk3xQ7gZqHiPRHZMZdCrp98T2qbAKCLn7QBeBElHh7KCLuJdcqdzup3c2mYMwQScWMh
oJVlRmM1T499rbM9N2483ytJ7Mou5WRog85WFCK7rIPbjnCFktjfpCLjrUjHMWztAtnpugxG1Par
SPgAE31G4ej0bO442A04Qi9pWV1Ff+802fg5NQzt1kGz+plfmUxhkebFl4nB7bVbSlj6pbNvWPKQ
3FLL7OmwCHdudnqSy+vF7GoRTCuiitCYepp6Wsdyn5MOIywolN8XgVQuAhM20Qwmd0TGz5eB2jSb
1MzXVQzqy5DZbHRaPKG7HMxUpVFlG73BepX2XZa4vYNKAyF/kEkcrnu2c9dBJZzkTxoqF4iRrJ8y
5stVXniI7F+1QQ7xbnYEx5mFZ2PhGRq0T5RJ8UFghZ1lVBqd9IIGRSOkTdKQl2rYY3HtGkS1zokm
UK9yzb6oC7c1OdtU3ISdGtM1qDx/GAON9KfL3tcXqFM1WojDksF7UWZNcxPPChL/0S3kdZMUqg+I
JSrss2GsEG1Y8YTfpi9M//Oqu3l5jgqPuHzUmxan/eqkIOpeg6y1mPT5yCXFe7VhFh5JbRaYS4yS
xKFMUQa7Z5uwP1VLjiRRNlVbnEE8rmxg01gFYsQsA2q9uF9LKuiiWespmabJXbtSix4/rX4pnJPP
6sgi7BeW4sDHaXCarRzHwzonE4NDNrMRLaxDBYbY+9RtrYCWEXFDy/WsxDCE0KrxbeeOBGGNuiTQ
TtY8M7Cd2IvDpS97HUWTtq4kSGTUwsyVJYK2ZYTcjQaJa8HgZ9a9acskjRaowptVGWt2jVGNvq8C
A/MVgLrlheTxZHpAljBuKr3mLooeZ/MMtKAcD76dWQ+lMrUsJG/Fy3apN6Phtt1OXTvd0r/5qPch
4UFQy0BfxvWWiSP/HCdpS/+ptM1ry4opCDVWI3lzWCLHCj0S5KmHih9TiQJCQdHZ1+GwbVYIpTyj
g8Hq+09YKNyEh3EraZmZu3q4UqXneGhS9ZY2rVahb9Mse+e2Ytj5Tp0gudJm/65uVtMMW6cTHEf4
QC9U2Xa3nq+lX1pLa+/lwhATxl49vMaYco5V4Vno/nTSdcO5tuUY9vxlz9qcriJ0x7zrkGiV7eMi
sjGNpFGWWVAr3gZZsMpFAkjytn1mDGP8RXSz9a4LB0+4aWryZvQa7d23talk+kOvvUNmrM68JuHk
rFvTftGR3Y1Rhz7qqWLnxzuud7KJcFPhV6i9eG0uKqN3XtYpae8mNWZ9UNpNwsyweB0cERJ9wmld
f0WpvhgcTW6dQYQpg1tkucTsY8okV/8Mcrt4LBkgFJz03CZHF6DsGpNlftvracc5gBwaqWCtw4y2
xWQAchsTUueEq8x6LCxZvprJMO8TpWc8AYnHwUTbDm4HN0sfYScTrlkOVdwRe0hT8oyYRnUkBxsf
U0FWTRsWqwdtuLZASQEoyxp1S6oeRKZBQpF529yhxNwW1jbXkG7wgIBY3Y3OZNKf7FXVjRp9xX2D
g9UNqGDCdaUcRqhdlpXlWyqpgQwbEiSmXT/0w6cCK9S1meeWGfYuCDuKhlRmQearLTKarqxb0Rfu
EBTzpiTxkTMxzyQx3v5iTpe3VtIQxN+2Fk+jHJlrZnfkRNc0aZE0IGXZndXoltIHpyqRkk55+qxV
yGuCJNfkeeVOpX2udK+7KgAu7vq5xqAvRIzwnrSXKQ3LySrjfSXRw4bjXDZdiCvRu+e4QFBYeMlg
hpoLILbPHDUiWdemIXB1N44DQ7T56zwrVNA1xiTviSEpG3axN6/r4xCboj7a2ZCcXGXEz7TD5wXF
FV4yhykH5BKBXKIty20UCtOUj86T502Wp/h2amq5vVwuAa31CjhidvthPxoipinC4qSuoP5vKWMo
vMjlAjEFMH5jsxPdKFnSXOLOTOl3WpQ1S/eMSDrz9wvBJ/5lq4ZVQ9xFGE8Asbop+WJXXA6kzdk7
DIMUalQkipd7k39xRjuhZVLijC4DqXPMjJCp9J0eTA5CVeFnD5o0RXDgcJ9DdK/1KKj9wSrfcUqw
gYgCvfZ2e8EVkkBJXlv41KYAiXX/B1/4g/v5z9Dk95qqj1d50yXIWMeTK7DR/ohukS4wY6tOEARb
dv0grMTHbmJnxJO6GEkJ0bGMh9aujIscvyZGvLGPpqqdOvwcksel9Afv2BHTdaR6ndJUG3oX5c2g
U/6ea7PxNc+8efcdK/tP0DH/ZRznliP9r1mY+z77XxevdfH6Z5Jz+5HfWRgPQgVwg0IHUFKLmI9/
UJyu/xvGbZgJvmeGNRdk+A+C0/8NFzYpb0zW/JT+PUDoDxLG/m1jIqllcNjsrO8RLP8GCbOBz39a
ZvQ6mLyrLT4aboTU7A/gdFvHSKrkBILSS/vWd+bufHQQQQdDXqlfAOEbIPuX1yIsjzAm2ChiKn5c
0tkMuJC59Uy8acnWamr15dq21SGWbYJtWxjhn76Fn8D7P/vbXAeMmFg3km+sD/C+O1PdVbvtHA3N
gMtEATNURB3vrM5Vv3ipD+zN948RVswQNHsAFn+MHsQSpg2MGSqy/Ni/MbShf5uQZT+4SiAt6sqY
K2fuNQsO1B5+9u//zp+9OGSri7aPfJO/5OTOGgWzS6ehWsIKezBdUhoCqOj6OhdZc6njZr7RRe4d
kTDmX/7+pT9g8N//7o0eJ2/jO4XCov8zayUSw9SIXsE+oeXVpXCq4mACHv6+sfzrzXBjLz6sHGOj
+0k/ZO1Y4sMqdcuFUiWwPe7+82boHacLTzU5Ic2duKeZYcZjUrdNQMp+ceMMBJ911bjcrLmcfhWF
/JO/GMaS9UT6FA1xH/Nd4hE74LxNnp3WMQoD1IYqbZpftIx9SHEhEdAmG0fn4d8IUhQSH3QHiWjm
LPf4TvE8r+u+MgrjYu2wOxDKoy0vlu9UcJGbgAA3h8OU5dBY92B4ZH3+4sP/wCx9fycW74Ndh3OI
xIkfv2ICcjEOjLwTfxqcgyer5JM1Kutcm+bkS6aY22tX+L+gXX72KQNjsSnxlW8k9I8v6nmd0qim
WCJU13y5fvJuLKTW/tuLd+MRobFQifz1RXzsYYVX2pJEniwOCgeDDvvR/2DB0LblsPvr7K9s9D/+
KT3QFT6obcGYfno+VUkejrFT/kJ48ZMPjLzdjQckZZYYj79cF1TsSAOScS6KGPFV2oYw2v4vdvCf
rAXQXjY5iIgtXuTDc9i79CRZRqyicfDMyDDw0nFRxHJDQTzRFZswjwKM8Rcr8Cf7OMl28JpkcIFq
fqTGzSLGsNGD8nfkS+xxVjVhItlz9Aq05O+XxEcufFvtrIQt45Q6KGjNDzxq2bVWvZWFRfg+LRdP
cGa+el7DgEyyqW7iqrG6+mw2ZJGdaaWsS6J9lvzdGNrhOjXyuMOD2iUoNhujSH+xXn/yOXxnq41N
0eEYHx8KPP5bKZCJRNYejVOl/HpvNIjklSXSX3zRP9l/+CLJR0b8pBNJ9jE9cZS6xMmklojIv1DD
h8v58pBp8mToyYWtpjSwczeq2vR863YN/v5b+MtidnhpQkEFOywhTh8r0+UUG4vhaZu43GagEjGW
E89KfrGs/nIdIS6PfivWE3A5ZSEfHkz6aHp3zNoxWjViMJq2w8SvM0DgilJ0mv2qQEN8vNITxcPp
5fNpImqDu/5YHQnDCGcNbB0JIBMIeaD4LoTbtkmDSUcCqFMvFV9bjVKGAGKuzHZG6WbZQW9duFdH
6cQ5gFV5aDXh95OTQCIhgrlzpouyYnQ7+KMEYgYeNXYkW+OBAy7NvaAqSGUO8nS0rAgF7LSE8Sxh
HzJGOdwqTWxk+7hOaVO1cstVaEzwxYUmuORtavYrFYVepX9yc89G+O/F6edqKg0RiozDmFAaL032
Y+lxfRsMczKi3AY2f+x74JLASG0v37mASObOkSJPb+qibZbzFaWld9PNTmxGi48MNiCiIv0iejbQ
yHWK+K3NpUY8TZqdOr3KSf73p/uBNPP7AgAXZNSAoAiU5vrVPQFf2UCB0STMl6HMSio8NLck+Bl8
twlbD0sfURnGWGJRwigQTrYqr72erBEYhaK9qfUNgvImp3stY9JgQp3YIxyDLq9GuQNWpdh289cY
g5MMekzU74RH5E0IHTe8x2gHV0Sj0tAPGr669Bj72EqgboFNKr5zO9JMQXdbh3zIh9MvaAMuprWz
rsS0Js15Z5tDc2G72HvJJ/AWP+Nb7hAUXzVJTzrJJO0ev4sPHE0rZw7aTZ1g7OyY7g0zUOwAxVFq
8aAfBYkIL445rvVmVIILa+vef0sIZkiPRisKN2rWKtv3JhK9E+3JAuX97D6NYwt40duovyNU0bl3
x6gt85M7Cu3W0wr46iYmRSow59qTO2/gMhIgghwQxhsjzrWZaA25H/sOH30DefsK0TWVZ/08OiQy
lB5SR1DjTDvJoiMqpZyWaQyx+saXFu6K+HyRXP3Cbi1RaPMht2Gjcivf+4QsNecmHuwEIECbp92M
3femoI+vJ66lswET+TQflpJkkJOHTRQEYi368Zyo7Om6sijq2CWVgcMc9qJ9KnLSb0OvJKEnqpNZ
XGekp13MZTcMOy2d6m/cBZYnNr20PsvsdHhOltoCImhjF0xYTKZDzEzcJWd95WETM9Mm+zJSToPf
hijSV4sQESNct0s2co2q/1ayExCbhEHwHg0Bv2Nuu1xEaY5r8uCmY7e3B71z7mdT08yw8zxi+gRC
KyfqLZyBNyugS2UFlmiMdDeak7X37bbVwra1B9p3Rn0YplCnQsDegeASTyG6RqAct/TSOzaeo1jI
bA6KrPCy067GpWynL27SpdUjNnlfC0iIbR9bh5Ctz2lSD7ezRKYQjOyG7BmpmbF+23iN98TI62WI
+z71w3hhAwsL8k+OJglIlIGINB4vLH+Mn8zBpJqPC07p7SHdxe8Vgf8fXvjfXLP+Nbrwf/rqvc5+
wBb4/3+HFiwH9bTJnMAI5hDhuck4/xB4mr9ZFvIUnxOOGFr+0z+wBQSeJjH5zPsUpNnAEgxt/xR4
cg4SR06cBkgYQXD/jsDT0PVt/vvT4AZ0wVFO+jaSbBI+0KF+uPw6w7iQnZpHeMcyNDpturMcQ0bt
mrohe31CBJCJGDNzx0dssN6ZqJwXNKu7PCsuU/YesNFPoPpHYneezMU5DSm93PiSi944jBjfOLYP
SmUcmOZs7WcrDvqkrj4VePXPiYjC4kS6ElHqodmTrm74WfliVv6IIGjYu+V6GzttvBO1KU5IPgme
SV7JJUeE2QNBE2y8mSPzYHbnt4RaisCCbwq1DfsnGuCe8+XAkOZH6zR80paMU6Yl96uzc3GT9sbA
TWK9G0f7LEFCeplZtXfn5NV0q3LOVL0bywgLvnGY+w5WCiHlEGvN9dTcDzFl4ATcmRAIt4L4pKDu
ciDRaZbBHMMZY9s64vJvyBWGn617x38c9PY6iVubqJPiqp3MEZdh0u7X2SzfBqnvCVPJj+TmEopV
TUNo1DGshJYdVb48d9z4Q8NEY7VW84UU4POTgQ3dKPx9manxDAdTDsOVTOc9R1gbe4+DpXE5q0ZE
D/kj22p/qLC734phciLfJLpAcoOg7Ru/3HMjF47NGWSfczoACHN3OsKlcXWfWm14p3JaEiLhCyJR
bWvXtVi08DA2+nhmKzKYKpB7I11f4i3OpSrxrWwO+qC2p3uR1VAT9ZA0wfx/2TuT5biRLIv+S++R
hnnYBmJkBOdBpDYwUaQwA+6AY/z6PmBWl0lRKspy37sqy6oMYnJ//t6959bNI1VstXI0rMi+p/Rn
ja0Qs6/+GPiIfJKrCQSzm7fPlaBp7jJD4yCzb9z45C57jo3bfhXTpF9lJCuoCTKMPaRyhYdUPTHL
C65aBA9bDJxf0T4Nr3ZttvtKKx77xrvTsCLPoZPNN2UGS6IGN7uIVqAzYE9b+tInk8HyGhgu9xEL
spojj5pNA3lkMpGJK+3GiLL3Kih2+TSycZfuhVUzsPeZusJqya8iVmBzqBhX5N1rpj/VTfbU+Dl0
JTBtrwm001W0FDRjM7grWw7RtbmE3JR6qW1zbWj33pj0Tz1KvgsAkdNG8kpuyca5w/aksfmQ3mxV
ZbLOmBqgU8ydsHOH6D0teGPSaHzkGGBt0qyxrix0f6HnBqiC8d+v/Wo29/HQJBthR9Od76DEivWS
YQ7dPiMk/B0vLdK4YyBH+Z2JRX7ZGxDQZsqcrs/CPjp4qEUui9ZN+UiLxxmaLFWxERZA0xLw5bew
GgUFoD9iZNCLR68HgZFgqNgWRpaF0M95USDqVlSs6Aa6u77xJTljcUV2uSxvHXN6Dex8uPTturxA
LgZQxsjSjSaUFKFTKHREjTvjKMeBVKz1ypOXqcNpoIzM9rFLbTyhsZlccEKtvuSU9TcklDLVmtBU
An8T0yprne47ypdyj/tRVGGTOcUltLL5lhUzW6eGwijGqCt7NLTIuM4r6fXr8mOCVs4dJ1l26/GO
0f14rSp3OAL2q+68j/EbJi9GcXkgwcukjEPDLnKTZjVm3bzrZ9PZIDYZsJ8vkdYtmWBfmSymF51g
gLHKUZ8NIDNn5BRVU5p8mY31LYVR+KXxRGFtsXHXm9ZX88aYMsa+sEX2ppbz1tv+WB5ad8RBWNV6
sDHGNnkqOy4GH5yx6nVdO9FsA6RhRdz6NEudy4ymzc2IaOJ7ay1+j2LsDrOTqtdM1qj2KhUN26mr
ggMsFVYY2mevducZofIa3OOjxpnSXRgxIDZc2qVWmWxnB7gGYhi3f6oMvtTWwccexjPwTc+evZVV
zvbWELXBn0mbbG1ZjXFsOpQ8eGfNgy6T8daaR/dulHpztBNneJcBkpdV4KFUmBqw03pQQWlMhXYY
Pka3ngKZw3dH6iwyr7epTeReRxh5aixwFqUxmMAWUTJoSSaPlaHhJWcpvjIdzX+GalBstEoNxCtV
cYyozWFuTGe0Ds2ijL5JJBwm4pOi/5oNjBBNM1Z7mRvtLcKeATdoX+wiljgquTgOkQiLLZm7xaPO
v33TzUZ3cB3yy2eRR9ucfRVt0McAezIo4KdSOe9g1IxTBw3xq/oYeVP9puuycOSjxkgxRF+Mkg+5
EP/yYJUkUHl0UbknhfrpMmo1JHklpzFW6cr0DxMe8DBA7bdKTAgjTqJwpTJ/RuWHpxAhKfJSRF/J
ukMwA6Rvbk91js5C9Il71Guv++InSKRiR89v0yj+pqLE2MZTD8OUQwEFJYF2Y5fZ61ZoBq7O2nuG
Oti+TlqaPcQWOZ1WZ5pHeLb821FV5SvI9mLbuY44JEZHI23CKLqXuiO2rRDFjRZ3IEHnfriCqfro
gC+FU+LAbPcijMmuXd5SEnlrlQ3Dblz6VHXJaleIXp7yDn1mlMNSTWCt70FTM+stfW3vJ0ssb15b
XyfQSyEQUlgvlvK3lgaSzo+nH4CXy1NnYrO2muBWG8v+0dGIXmjbdjtaw8ao1UuksW2LKUh4GNuo
r8YDQrQDeOz7OOUEbMkE2o0O4MB/bQAHIfJY55G3BnP4Wo/exUh8EVyDYm2r1kQyZqxx+NdhUGbY
Zml9r+iDA4ttSNxAeLUje+EZkNO4qt0+Ij2vDn2ne24XpoTNMSroFkmzMIv3vp3zu8qMsic1wt7o
GPY+R67HDdOq63JyoU9mhnWZT4OO/8JOv/hjH9xNGIaBBSCDqt0hCMH5LhTpTL+ghrizUcrkA/VW
6lg7d6w2hqf1SBM8DmTJtmz8EGm7vs4HWJd14m4LV7tzyyaij2HfJZr9MumaenZQ1ZeMKU8OSuw9
zpe96PZWZK59p93aGGQPNCLWwvLnsJqGYquAFfkI+Q4AXn5oslwnzHFDWWGOIz7Rgp0YgcbkxOra
2d5WPa4E+ikohbFku9JJN34pH3BXiL2neRQRebTJIWhDYwHCOMl3n+8We8jdWN533rBnPvACrG2D
NvoK0AbIWjfGxjTh0XZ2XfA21tNd0xCIiAyUgTGL/rrnoCyb4SrxxVVH0dWlYBUHvb9p2UnzrC+2
HMFW7K07JaGBWNa4cTvTW6f4Jo9pUW5zHb4P4TKPqHKQVHjTD71F3tG7BWfU3h7XJtQbKtQMAzIy
LgZwO793NxVV9AU6nTXg2B8yNvmHwz3hv4z4PVPIK3quW+GMP0Z3eux0Z15DGZypjZCqxfGHq/3k
OmUEMlCIsOrbbk93q2FCbgY7J8Xtwd6nPevKSHd2jDgdl/xuJteXGN71HEzWyo7zea/ps3Pnp95R
tN0AHiq6rU2M2ytl6fpODc606myAfqlRX8eOX11wMkaMJECApZN9lA3iuDJhQfcTpAvD2px8o94Y
sniYtRr9YkRQ+GRizKrdjuItiU+FBzEYVdUu0NMfaswRA5i9e0Czj5KuQPALTs6Ga2IMbB3u/CUO
RiRD6DsvBTKPDg6I+9Vy/WOgZf5eBbF3dHpSg+nfaPWXoYFIFo/lcEBOiHnD7mdAHZ11qJum2TVN
pYW8u9GjHkFV7ovAu+4gOoaZn9cXjTkl68AcES2kwFuEtDQk4bW9iwtYZLJOrj29hjZQKPPGgPl1
Sb8ac2PXybuocpJnm+1tayp9PqKTnXEWuH4JxITWdFCN0wNsUyk2Zg/dVATQ2RAKzsiVPFLsrcim
kIZpZA+4ztspt0O7oRhtDaBRgCaz/n2AHLiQIkFYyflGzhKJNKIP46oOwF15QmQXyFgNULhRFApJ
BKcadPMLGND8BF8iu6mosdZGpdQVXQqxURoEDeEgBPLqzFuZVqE9swT4X7s8d46wDGD/0qs5+orb
M5hWF05T/g2RMpCxcoG+eFLbx3LIV456K2Nc8G7UhZ0wnnxR7bKEqEpzN83plzp1L/z5R4SDCxfg
D1OneaGEBL5kQr/oylODKNXM4svIZCHO4eBldbTzYdDlmv+gyv6dars90GkxVp49vDR2RKMsU9dJ
fjMZ895wqaf6etqVcjHmWVOerZso63fNAOs38mefth+63bZhX+0H9INuV1L+z31oKnmDZ1CRzBrM
xcZt4mG/GEOe6yJFYV7OMXbeGsvJ6Nw0KVRsz0bkoUPJBgxZaw99VGQRG4Mbv+kgTjddq0B3uX2N
F9jNBSeY0ttY6Vzcpl3iXtOjf3AwXlirRrMMe9WYlnzpTBjSq1KNIowKKV8RiLaboNJLvDWtfG61
APqnVUfVTrRjuivartkAzhvezVLj/FyJiPdgGtoTdhcoSsKJLjWRjVsgifWTINT8RO/pMdczdY9G
ZlxLA/HgiiZbe2JPZLPA0H/REdaSAqixMsBFUcDBfLK9CVUTtijkUbb+LW073WCthrIoDQFN19fr
rSsH/8fo27jmOhsOSAN2gRz1st01i17ZgVVIzmDRnKoUhcvoiG4HsL06eCqpnzTOtysjq737UUQK
9VHfY9pW/U4x/dtmaRTtJczbV21S8TGu9ObOXDqdg0nkMjqspLnonbLYuYvXx1hcP/ni/5GD+wwx
aAehjNumWwCFaCmLxWnhb2SQDc997dboy2o6wx8eI6tZ/EaDgS8kX0xI84cfCZGYdZUsJiWmUhMr
c95/aVkptlqDmYlwqmgbfTicyr7qUWuhi9IUxWQhUv9UU39xYh9Egye8+AKavl++UONFA21WwlBA
CUmY69QyCPxwWi2mK6j24mJajFgJPf03L8JysdIVQyRzsWyVs4N7C6GadtUvli58rva0wQMWXZRj
celOnngHsvNuL2awuYHSln8YxBarWLqYxhBbZhsI1zjJ5gJoWrrYywDTaw9IR7Mf6WI+07143lWR
77wgeGcz0FRxWxWdeTT1Nt10i4Ut+3CzdR/OtmQxufG4HU64i/WN3jQuuGAxxJUf3jgfgfqt++GY
C/DO0TnCRVcOPv2mxVqXLyY7wuycvbUY78SHB6/+8ONxo9TXxBTvud6ZN3Lx7gEUkJfB4ucbF2df
9mHyq7CI8SLg/CNxbFoH0/TNjOeX3oluEKiyWGr1URXteoJj8vco7P+bnv+DAOiztuf9t7L+pen5
8b//FzUCrctftsGIkMg5on0YVfxf31OjnfkX3UsSwQxyZ3/WVGnG0hPVQRfT7PIxrFp0I//V+NQM
+y/d9Wlb2A66DoaC/yj/4hwb4S1jZGsZVQf8EQzmz/QLsewIUfdn48GsUmTVTdVkJA5Hs3hDapBs
EuU4aNcNlJPZIOBP+cYcVRxnGNIcsIHJAUqwoIwovYBAr4FdYtXCb7phpjF7IQMrlLRxjph/nZlT
fZ/N2temJ1t5BeerftUZg6Dwra122ESzpd3Rnl28GnbSI6/Frs0uojvJW+kK3ORDVeGWwiE6+9sS
+vpNahGdIBW2Bfbkfuw2IpUSc37iBNfpuNj1ShX1B9g0nruKq5yyZRrnm5+e9m/EW7/OgHmmSOUI
D2IQzNgfDdfZdLbhyaYIXowHmK9R2JpdE5al/c8SOP/+FfBD+qIt4i2ylv71T657gt9VJ0VqPJQo
XamVYUWPVtttMbskQOFonv3hqmi7/9QQX36QS0G5Z9HE9k0afr/+IMdECDmNMz24upjYcer+ZWTW
TIoAY0Osal0ONNoksmonYz3hZTC8gbQqS2DgGGt7YwlFLzbDvfi9rHT1HulgV1dOkNcejZQBA0E8
1fa9nYKZD01hU9R72B2p/qyp3qSiKsn7GJqWfYnxTwgOgFBVDhR0csgcn4FEC6+ig1ja2XVrcDZZ
25bg8KNH0ZXGomusXVtA3mMmducm0fg1iYHtgMbtrG9O6jachnH6hJktFsx2z/7y94L4X7Vgv07t
uYGuAxCGcb3BrrXcxV9v4ECYr+pGd3xQcfUDCfsx1rg3s4nbM6dm+3hc/7/6/o/Ji/nfZ06rb1Vc
fHt7b5OfJa3L/+fvBTgw/4IAgpwBZZNlQg/59/rr+3/pyI9sZD66R/6Yw/P7l6bVZFhloiILHCKa
KQEWSfO/ll+TxCKPCGFiBR3y0/x/xOz59Q1BSsu2wL+eQy4SGaZJZ59YGZtQRbUg3c9ZbW/pu2fw
4SwvdOeq2MUW/OOfbs1vVir+7J8+ac9G2GWh0OXVZCOy/HPmTWUZlHRVFe/xl4yhbbTRg90n5WGa
++xy8hOdoxHwyM9/9FwLtPwoC4lhMMVjvPehY/pp4TJbf+j62o73SjraqS3yhGOXa600/uMfru+M
8rBcHyM8lGWgYhYix9leVvW4rIVrwq0Ex30KZltb44GzYbnl+RasJiw85VGNL/8p8fXh8fMrPft5
n4v0aXBikIdy958jRAfrNlxUv9nninP5UJTWVtWzdmPi/8D1XhMBwvHRvkLQLl8xTbe7z3//3FTL
H0CYOeIznrS3SLXPdqJ8oM7r0ETvo255yPloPnatln7NgeytkylF5xE1iX0UpgQ2J7sdEFwH7+do
MtHoVWvce2437nyjG56HySr+oY7p4+8zYemgl3IQyOlnf19aOwSaFbrcSz/BzQaHct06I1LNoh83
rJLaH3bmsxRpGFjIMh22S6ob8EK2c/aBaY2C36e6dg9agRgUG+OdseLKXPjEUU0Xr5bZXUaCAzCJ
aFP6pkJdyTZ0Gus8V5vPH4959vlRJywSsWXBQSprLLyvX7ZwSu66WXy7e1w1Ns3nJg7qFXEc7YU0
DdiPVpNkMJ4xpqedeHMJNNu1gztv2mKymcZFfnIHH0X/ykCvSdG4NDGtaYLOn2LViUOzTHSg/XsG
HRRl0LIafD64mvXlVFZSO5SJP7DT0sCnr1tHl2Dz9a+fX+JHQuVPU/SPS8Q5avCUl+/w/AsUShko
kmB1OkzrjNVcydZaI9sZH4vGzVEgivGpDiS9lqkzgiu9gI0paQ+dEJ+SgxM56kCoR/vaG452Awu8
uC+cTv86wg5dYLTFfZYb4sXHIn7w2i57s4xCAUVW5rdu1mAxjIw09FCavfVkMwWlzVHN0IrLnpy1
OCjuP7/cXyu/pfAjhtRDtkArACLSufpP64eILltS7OfFb+92+OfaydHCz3/lbJdYfsVAzQfYzaLo
/w/2j49FrRtZ5/d0yOJnGG/MtVV76JvZefeXMJTPf+5svf7756j9loWMAeZ5Krg34ueaG37OKuv4
ElTOBX/YSMdx/FNJ+5vvgY1h2WF5ZVzvXCtfjmYVWy30OCxv8SU47PExc/XiftZke9FZaXFfGqQ9
fX5554v0cjcX7JC96MRRvC3//KftCPxWoBeqAnhKc/6VAYtPuzCXfIkAZpCpeURxP01gp19ypIJQ
vh3tTw/0d3cYNQt1CSc4dKvLA//pT9CGpYOpLw2x2tNoPOg1703H8Qv7YRn9QZ//m7eHJ0kpz2ES
/IVx9mO9hZpS5XGzX5SGVNsDK206eLuaamOVFEp9//z+nmtHl/fHosziiIJAhxt8tgnXBJamMijr
vS7lPIc2Y3ryJbwap6Kt6p5YJi2fbwyPoXeiZVFMQoGfnhBm0LPuE04Dh5rJ9WUVpe1r5zbda2kK
GKzJEHH0SF3tFNlKvHz+R//2icBvJKabbw2R0q9PBClP7prMO/ZIYxwarVQmkVdUxwBWxMPnP/W7
l54W6FI6koWJgPvXn6r8VLaSS6IcaqJLw2yNy64dh0Um6F+QIVAdE6t395//6G+uD1zUQocCqrD0
IX790XmwZW5WtKlHEB9bz6qiS3qk7r5yIu30+U/95vsi4JPGBD9mUSqfP/5kksVMqhEJgsgTt6Wb
ZafSmv1Nb8v2tlPGdEAYrpBTITg9DX4Z/+GF/9218uuYXgKLSuycLNLps4fYVlX70oZOy/lfAwIv
gmvE/8EfiH3LtZztdoDgARYGNFGWXf3X20qB7i6LZbm32bMuxgrubesSSQFEabaeYtgsiPEZNl9o
8o+P9Df3mQYSjhuPH+fNPXuPpE8mhjO4Yp9Kvd9ZTAHuEsl4FhkaBL5sBuSJDMMcixUUTb69ghSz
9eeP+nevMr0jx0Me6mBdO3vUc+uTGuE7Ym8nOjQLpm2HQUX6hk79bRlrhrMqzOJPNd1vHi8rpoO3
A+ojvbOzIsqnm6XLlsUzzuzgKgIXxRzElAiCiF7Ltp9f4XITzx4wyL3Fz+XjBuSU9usDFpyQfHB1
TO6p1a7Ssnns2z9Wqb/5EcKReVepV+E+mmdVcYnWBQxzwooQAw1YERZDn0SLaW9/fjG/uXMgaJFT
8sZyVed3rmCkgL8WguQIDeQpT5n6A0oAVtHnViX+8G785tMw2Us5SdH75EhydlFNzWQJTzmJhlzx
rkyCFNKqTkU7MwU8YsLWbgh4Jd1k0Fyaq/9uANz8/Xh+NiT/7n7SiAuc5WKBu57t8FrGDqXGqtkX
uautm95+1TJ2vc9/5DfvvuU6AS+/gb/1P/bwgJRBb9S9ci81h9dwpmiYGSJdxGogfzSXNP7TIP5T
8fKbzZxvHf4jV8ZWdX6Amu0EV34RlXvC2+ynCmXNjY9I4cG36myfueWfvvClb3L+AVicZMlm/2gO
n38AMUjKspjdep9ZFsQakDNYaLJUS37wMXiPi24cokgQDI+z8KOboBoCYmDJjetXsZPJH8I2ivsh
MzkFNNXk7VCyWfA+huTVsVNq/9xRgxVSFjAa92VAvAW4sn0tzfaBwkV8+fyh/eYLwCO0BKax9+p0
3X/9nC1Xb5VdwTAzBQgDkvRca+1Bc/2CdqT/WwP+X7t/v/mtZWFkY8AJFnD2/PW3PNMXSDFyiltX
i0GRDPN2bjSGQksv4h9flgPslvUJTRCV+9k2NCHQJRl5KvYfHY+W0KNQJ11vbUdJtv/8p5bO19kL
QbPbpM3Air+YPc9uIZGq2qCPER/XGHOiVq4F9cBwxc5oCv1rpQh0W9tA2udrVUxsPt3ku28QPYr7
VhsqQO+8ZzeT388n5YnykegSNNY8ElB/tVa/fv7Xmstm8Ov6bbMGUWnrGNFtwz17CNKeWmdKaIgw
Zo2PYrDEtwJK14nZcQI4I03j105PmgflyJhhO+l1Yd2YCMG8RMK2s+MwMXR129QKDTKJXXd10fVr
qI7tBZnP/u3gV+OOCT4KrMgtjwOY/T8s2h/Tg18vgQMmOzwFDYfN/yhnDIERC/BCtUeuCtSxqwNB
z7qNVg7jhlPJ8nNFJi4dDJUMoR4br1ORzYfP7yOgUuT5P91JmhbUc3i1HEdfdGjGOYDWr+pJpLFR
7z2FkCTMGhkn1whTGnKxMoHeVuuuPVan1awGDFhEjK1QQC5OyyT9Yeb109jUdNtpx6n7Dh84H0Om
QErV6LumJgshA7lHWxXXfdUAwgTD1CIP0wbndUjSVZT0R5o366bt72QSf6um5NH1ltfLGg9xGezS
gIwSSbIZUI0l0Cw/6hgeZxLY9aAjqxNsskw2dlJdC6MhwCXbtWJ61AHg9MFXkzBzrUAjnWe309Af
odnMBwKvoaygr4Dg1gfzNbmqY7Z2K/fgZ6BXmMPSSpkOcyOfSD5EQOmGwvFPrZnCMGkOCg6VhYdG
YZ7J4uLQt+V7F2k4QYllbTOCYJKN4/UvliJ8Ej2+Q/MiIa45FmQhZdpGY2K/KnJtPw8wlYjX0oc2
3tioz9qgRxacKQtxkvO1g2GIDDV4sPVonVc3FrnoOceluRhzVGvtVaqMeF/N2mlykju7CYD2FNVL
lRVEjQBydaJXy5O302SH9LufaWmshalvPeeUq+gtLTVuYvwgp/6Q2OaV8OatIa/j2Dz2fvMyEn7U
uhBOyUtdNUO+07JgM5UpcD1/E8URStDpiLsuX889eDflXIiKkCB5N4hjqzvPvftmz3a/Mj3n2sd1
0Uxvdq2hJac1HbrCvHCF/u53P2bTQpOBbo78dyRTu6JZUi6cgwes063aYxpAuZss/0kYIG4CWrzz
0FwSn+hxuMwvDGnc4UTbe0UqN30dP5jS3fIWQxe0EUXApNVlVK2YRTKp7LmvU39ddO5jzOtceBmY
2pYASbF2oxxu04wgz/gO6GfrkMO8NsboyiMya27dR5G3b2ZCTnTmSYJVYnvnOcnKchEalO2LppvE
WZFq3ABRdcr6ysL4sI4ibWeTud4cB0ThTAPCgPBRLdMOtH3CxHJOc2uhU2ObrdxjTK6OhVuxqocx
xChxIZvCRNmcbfvgEStBSHjFvT9qzGyL6jKo2xqG3ogkzcI+maYbZMcvxBh+ZxYB6DM5VrA2VQHL
3zXLI6i4S6eGvBOXw2Y0CNljmXzMZnmvD+WtEbTfZ5hZMzUXvvB3JCGhaIyNofi2v6dGfrSdfC36
7CnTn6tFW8lnkmYjiMv+KWirvRa0r6gGsdDYkiCY5Efrt4eoNlaWVr8lvXsyo2ZdNtyEESBl32wA
DNlQqP0jNrxT0vX72I0OdU5qI7OD5gj1aFtYCoS0iazcI5/DecAjTyhI5XCxrCCB5N9h7jJ0h2Co
7ip2xVUJH1cJAjjgjpkMLCvSsHR6snqX3M3cQCHzY8E6AucYd0YmyfToe/FiTYkqd0WdWEAMR9qO
VM0wbLZNJC6LxHkxGUXi5NyQLL+aKnGX2jm6fDfz19DtcJpZm9YVpIu3QKEin9qDOcUqCLAnKte9
xzxbhnKqrwjNfu3BET/5rdxwot9KPfgGcvCEmO5OEvpMN9P1FOP23h72mYpJye29HVFLi2z9VE0w
0WLFEqR18TUcHaiKuf0GovKBieiVk/AHi3g/O/tOStLVmYivZ+RN1MurVCS3ev5m1BkJx/1zGyzJ
VePtpAjWKr3njGWVyG6wtPV3IjubfY24fW14cwP1L3G+OLNnHCbTjgRgr6NomuIanVi1DaQiiq9s
JVq0EsgoTtT2Ie4bmbDg4LzLCDhF0N96cg4boMjDDgRe/eokpC3i5nTTtfIQwvkTxKluzryLKMi9
RwNl7IJrxPVi1wFM4HEfmUa7GaUBQByVC07GgqAXspotqpSs6N+9dr6b8+qHbtTmGmjdvEkIUkHz
EHQhyE6gcTBov0FY1A64CG1y22rvqjC1eVMjBH+AS/cWEMJ9aYkAbmirE2JrM4h65BPFkGEViXsw
g7a/lL42dzui3hHascxex4ks8CpMkOCGKtIeZD2lz5MpTQfnEKz+xBm1H47ZEpJGHis5SLDR1clJ
i+AhlVZ0XSGApXSxK9zYfgNBTCjMU0q0zrzRyN9dZ53AsRR5vbrErsAC73ZR/y2QVq5ve7RA4SiG
r1jknddp5sdXyimnlwZR/KHNJERTGlL5roushAzoxnU21dBmdzRQCrxnRf9CGV1+x8MMKUAnUK8o
C/EUxD0Jnk5H6MBHgmdu5iS++0PyrbSj+9bjgy+LEuKCPQf21rQJPlpluNSu2wEYSDYWQbOap7nr
V1Dv4MFhha63iQ52cEQovzZn0w79Wq9vNFm1p5TD3BfCOclrxNN84SOiPWhWpW+r0vYvpwBFBAui
8l9cW2sOc7usPZrLfjr0z54g1BOFZnIBNvctAx20jdRo7UvEfUi0/Xt7rL95SpX7ikPBverz5gFe
gLVvZ/qRHXATa1U3ZX9VduS/4heykk1ruGxnjTRf6V61OM9zuZp6O79gqmMeYuku7hlD28w0NU86
Ihq3zB7mqM/WHR61C0Z3gP5ckmXXVWYSW26AHKuJhSB2JZrJ4sxHsKyZG6TJliymaRsZ6C1yP/MJ
c06YbK5i1XfdRunYdNntCppp/qSrKIQaWYScZ3aG0vzXUaY5XS8bpX2FxDwfI/wFFUGmYvZBq85F
fOpmBO6el/SXCQJxTOZp0a/jBf67CC1gwwJQPFq2qYVVCn/S6B3/az9k1O3Ib0H3dRj0eMeNQ0kR
CLqrt7QnGGiXuMbmLw2q2d04psZ7ihT1RxQ78aOmu/XrLG8jsG4c+Siid0bQxVvQ39n1OEfiBLkv
gc5cqtQLaX7VoeNK/rs3IBZH5L7z00FceYGhv4omHfcVab8XAzXyHfCzmHJIMzd9gahyEuN8Yfcu
ZAwM42M4CIPaUfXmO3pXGKEM4tatPqqtU5lfWt1iYKpVkrk0ZvAZZWyiT8ccgW0C1VFwu2roydQk
0nuMBq37Yud0/GJYwP0GoHNVbumk9PtRmdN3n6xU5I4jB9t80GWB1hHp+6rM2Hmw1VjXE5qRcuWU
9nhLjs78BUy5sXeq0cT93fWLqgm33qqTo/ZqZBMiV91MEAv25ZNI2A1HrO+hbHjX1si5ISha0L1D
fRisNuyrXO2SKs02EUX23uZce+EEUfugOZCUwUjCmeAlNsWNU1mJhjMMvuEqLyN7G+sqZzdvifBa
OYPs0y1H4+A0lpBy9Q6TSRoL68ERAaUSzzk/8PBMua070e/ivCzfXPpW9z3Tgde2+jEOOdNmQPrv
jKmsjYegPh9OhJz26yCzndvWYvEdvcgLE4TxYVHo3r00yuCoVOevPBJoUVIPPYt5YsnomwtZ+FqJ
rLoY6l5eKAiWZDY4evfsDuV4aZTKDZ0+OTpNXOzLMdPDyrDyrdWwUU9YqEJDNnLHZ9ttwQN3m3m2
uVbHxKlf9NrWKF37ICe17CAcJ78OCEoIQWBSc4/SN8ifCw3IcO6Zam/YA/ErXSfKlVTTu6OJ7lIb
C/swAdx/cTiV7BhuZ7emcJpd63vivjAdUks9LXmb7Gp+EkNWbCRoFmWaxW3n2U9tQwyirg3Deh6W
+jAxx4nVC9pFG3Y5zHsqhqh/sQvbvux8Jyaxs3PJ58sHsRoR6R+cydIx7TDOy0JtttRRkFD3UJUV
+IOm1fLTUi1cy8lt6osOQZ+Jj0d3wNWPPQ8hKeLb2c4WTyOe2FKr2dngvYEYhWz8YA6evo1ia3xo
as3fRYnfb3wHPQGejCvN7iERYndl6Fmlyr+fvdqd1sy3Ig0uvvAfEm8sb0EFCBkKU0vS3aAMGhWt
Z70nOslOdmG1+rqaZAob2AHVW2JYXIkEDmU0BeLwofri7hcnW9f2E5PnVxhJwQHvUkZT23b6nRsN
pBYnfVOc+mlu35JIJgl8JCcG525LwTh8oFO3jj3s0iN1EHztovpRaJ1xJdzEeeyDysE0Y/TxqS9S
8qdSHEcspnXfrbEJC5fMXre7xaVs7me/rg8mfgZ8vKl5nKDioWNzkysxWcur3c3HpuQyQTDTKRuF
a3BCMnDP2ta3lpZQ6FOYh5PWgnQkGyxfDy6YadjH5R0sHdymTiKQ5gg5H1mw3hMrqDYz1cqxrWJJ
GkFffevHmBfei9ei1vqDUkGACVL2p5iakzOnBXlfefGGkeAU+mOdkcJskXU/NF/0xuFsgjTuOW0x
jKnIezKIHg39XJorBgo6wcW6Zx3SMaCKrcscEmqQ7d25TjZxP6g1vg5tnw5TsDaMyjpFlAjmMNT4
pekiUnia0woVOoHNDPHRiMrkHkVFucviJrmcFRp8/nFfbTGVWtc5kQZ3Vj7MV5qYaF0MgWImtGBC
yXy+b5BmKOIsMZKDM0VNo0/+4X+pO7MeyZVrO/8VQ+88YHAmYPkhk8yxsuap64WooZvBMThPv94f
W+dK57R1dS3ABmxAaOh0V2VVJsmIHXuv9S3uffUizUYLurGJnqe0bu806GrNNlGu2hXrR9S62Uyv
BACqi8jv4DZjHJrZK7sfq3gJBu7REtlCB2jm4MoskCaCiMvkErcOuvkyPpFI9g7dptmYLd45gxyJ
g0D8uMWxgRlUa1DeU+D8cLRCvQ1LyTlENi99NDXfXBgmtBWGLdCcj5b8+MOY2ZgaG/EG9lzdmqwL
8DyK5d7NOgT/UbRLDS25k/0CS7ci72wf1wUubKNc4Fw7Y9BjBqEIocfa+F1x0Z3WDy2nq8OoLpqz
54ONlyr3d3E0bos2bY4Wh7wL/Sg4zS4h9JE5C5xeS/wCSTfGJkkLwCwe85kw3aHtqhPnSqCuVlRe
+WYBkUMMXVBH1kePQ5vabsIjb/AHxWZYEkL9LSkdIospHgPRONEh9RYV1Iv0Qi2Fbo+lm7aCU/gs
BlMboiBdC83mMqc9Nvime4b4zkHFtHuyy1GVbnRQyFshEjyDwkl8+g4R/i2iW5/SuQAOU2l1is1E
VBaPm/C3bRb7YdlrziXNO7kVixr2SF+1PR5tDNJD4eLtnYqbKbWrz6rE3AVx76FX0U8Wv76TfVK8
9GM87MfJglinxsfanwzm/ZX9nCeQHJo4HsM2G7NLTJx5oGPps8r5lOsV1Jp81K+bHk8GGL3+IOrY
23QFNOhaq9rTwiHvk2RTfdc5aQsMHI6K33vTk2URMcDnX23dysKcDXoA/a75lnBYDaAeLGHejdzh
ImroDqtDU6TLNrWJjyE8nBZEpyXltT92VZg1RIkYY23deMp0j0Lmn6JNuucuqq0DK/pwipqOCRI8
hNDq7fhjnIl+cGqy+2rDzJ7p1fTvuFLUnU8UxasxEJFR2+UeMpJ57saoDRANNhv07cNJG0TpH5KS
trKypiqcK7Pl2uUrL0AO5Q9AGglOGwIJsK7Jnoljoh90o5HXviNrKEZsurpGxwtgTX1qZqppOUTD
zhVKD7hkOfpdraEE78TGH709kBoUS+iWUOvBUajbbqslmR3aKZyDzDMoPuESaHPe7IoxS7dm61f3
U5YTW5OwFo5F1oQVQilsWqw9DmeYICUI4uKANg4z3ePM7CcZHLKuxhaL1gzrSmySrkJhn2zGNBsu
Mw7OW9cZnDPt+mYHKW7hPnVODdb2MvDNUd2IxBY3JRXgQaOqO3pZjxGsM6NdiwfxPufMtOEHAKby
PJyHSYkXnjSEQ661DGb1il5HW+vE2y9XuUo+9Fl3rvMaPyHgkOuhpMAftOXLqjtIVkTVErXib4zR
MH4oSXhuX5fzHYEW+c6gW/pqJrN2zjEzG7iNe6zQutM/RYNRXuHNmwNpl9fdMLwxHgYH0uovZYbZ
S+tVHvTS0DZG5XTbVsfjlcP15izbZXfVoNi3mYfitCGaJ69M+nqR1Z/EYCQczOtorxuJ5GmfiKO2
Iv95FCCd8zT5zOxxuapbRlcEtaL8J4g6QVbdzXt7kcXXQG0FeEliToLcfDumCmaywZrr6hQrG9oF
GCfrorberCHTN2ORa2EkjOJJa9vo7IGx3pEBAmN/Fmi+iYPcGFM836Ae/CBmYA76JQEG0kj3I6sr
teXcJA6+tKzHHl/PpsQ/EAh657RbitTcJE7usn2kC0FCXC2YxKRfWglxM75/JbKeprQ7kvXeTt11
TlTTU0HEExuKioieNrPTiCyKhs6M9RPG/SPe5f2sxvboWxI/qT80710PEFlvpmuVwxfRSm5uCAHV
nRMX9qee18+GNZbke7vEE89QqBdvSk5+ETm71MWklTkJNvsJQOhVE6n2Yc66cdsXnB+3Yz7Ruqym
JDub0Yy5IpY/Fp1he48Djog7KHjLPBQnPWLERi+smnadKY0dpIslSAsijUQJ1sZjpGFoJrFNfUuX
Le2zg2Fby4+JivRKi1wRjgveucTsHkwno9O20LwpTE8PWuGqLzOCL2PWWkt1wJPnS88uNi6z8tsU
pRjiTlbHFzeZxr1tVac+k/V1F4+0jfPpzc+a7zJJ3Z3bMFAY7WYGVuLrezj4xWnCkGZt8soZvjP4
EOUWkM3wlPqzfMm9tPmy6x9p43LWtPGeGhHTAlpvxdY1luJbrOokMEynPzXDaJ3w9w23izGzhYwE
KYYGVr5DlAqPdmcXO3u9ENZ2Ws/ylYwVrTwnuo9HFq8oXvJDgpPugd0VOgzsYdJIM0JpqmxSG2DY
aperjicpI7wG43bdUjACaHuLinGit9ZFdKIyGXZ9AqfCFvABXP+jwbB8akY/2mdYG58ZUro3M7g4
CP6pfmWbfnw1qpxoLgurxK4htlrnhN5IeAucMATMdDjfmxIPLu7pucnI7qoVegvbmq18K+IG/Fim
1dUYtMZMvy1HjdEGalywVtrjIy3jcqcYWh7dLLuVwAZDuG3xTi4MdKw5Y6qTgQzQ1ZIdkY/CJ6+9
6nkpFM5HillQdhzw4Fji3p53Ttdk08YWvVhJwVKEfZLc07NiOIyhp6tmykHXzUgpIro+MB2M4DEj
mR0/ZryOvDbaAzbpr6co17eGXKwwL9ytQJSLyZ3A6D55HwAbbCwLMgKzp2SHwzisF6feiIiAsqX2
+/No+hGJ89ZtM6qGLg2GZc5O1ZM+AK6r9cnAvAkcM1RjNL0wJ0+2hc1JWulO/WNE8/CO8zu9S7Vh
pueexjhMK7kH3mFeegaZr6VDCvMmptI2oTEb6fcqjsV+JZf4sKBDoJZkkuAhOAo9y4+uJs6xsl+I
T8DRWeCKTOr+SQn64rlFnphfAG+za2sJC9/rvg1O73j7OVqzLizSYxCqWvZ+BP/wQNs0C3Kzr/dm
lfeXCX3yqcIeuZOGJd/o9cfZBooNneV2qJhyRG2I94opm5ck19pQe3tOWgCEqPhOPXfpmcpAgZ9y
/UNrxdq26RzrVBSLTg3bmU+0FGgxe8o4N9JpL/Ywube+HzO7H33uQuVRh/e0tHdOyyPLcQrIRD7B
uokS53aazYzsbDo6dtz0ay1mn9tpsCjaMrN/h+sCnqrzJ8vbTHyGD3pnJtoGJKTzlSDwwWTbJs0t
mHs2jIYhU0fdcIr6uL2wWTO88yL3XHdOxdQKgMmhN7LiuBKYjI1b09+p7TZ6XVypjqk76KBMY/Es
6DHtsiUbfCoJiRlrGRaOyIge35oIsXkKSHMndJ+USxeLKj6EkYT30k1f8EI1D6Kx1sCphpo7T8cl
3k6sZAoXpwa62I8zZiVxCgUtVjOv3ThQhglNjqcLaAiX/Mp8+uwk1n2nlisiaR1IRWoZbxZNa+5U
lBnnPCqrx1TEGdVEOXMWZJIQ1tIZzhmkh3Qbp10PNWbxmZ8smRBfI/FIVyRmFB964SifVMEpvR1m
SUceyFPiXBUdaKMN9Mj0CkYOwq+s7j1Sy6fEeLGSof7RYtbqtsBXyjN4bTZmLLSettEAatyWYwLk
sObEfaWTB1ZfoFRrxlaMtnOoa939mhPMFAvr4g8MW7F3pg5zDsK02FcnTcho2/tiTYvLmvJcOdCu
gqTV6kctltaznxfdp15WFd1CQlkJw+mQy4wsVW99qw/BUgz8un2qJVdxj/Q3A7X8TPZ6/QPqm/7G
RXbJZEn8JhwNzdr0Mq0qcqu8GASC0xEQ1oIkvIrQmXu7liMd/fvMOETSNB6qvGmvZ1KvCnbGZIY0
aSjrItsC2cKody31Eg5aM5D96hDx4+mpXDy087UqsGxYP38vMxrsbVulerqjwKy/tfNk+xtsu/xZ
dax4cK54J/g/b0yUhhe7lyQqer6MDvPkTk8qIhJvPxazf0qbZak3htNn9SUuXSgIyD6T9iFlcnyI
Ix2EhVugmEmGQbYPQ1plYmcVqbUryH2XRJ2Z+QOzyjg7rmDTZNsxgDUDnWkYoURFaZIZ41t0Ngye
+qhPTRIQW6atbAgS/XwxC7ALXlScXSIzHsid6fZVX0x22Lk9H0g7t3ykAuVpTPlfCWvHXZqKHdoJ
KouiRcWTMbrqSbCku7GN3CV/oKURv9KG5wTta5W168Wov6nWbU/0z4FiFmn+rE/pkJErYkHE0lS3
j+BPfrZj312LeZpPjp32ydlH+XNNQ5aXB4IH0WIVr3idz33KiT6CT8WNucWqhSbb76tvBJZGFz+F
keBi09gRNpoevMhB0VO6c/whtDi9guTQtpsBe8gQNg6NJ4JFOSCFGU3LYVshQyBbivyuB7dgrr9N
iHwrAuBX3I1xZCNZaaHXbgCQJkCKTPOZjgDJKk1SQbxVeTu9K9+uH9Ox7D4xvxsuLTpTe9cMFPq2
MutHupoah7tZOUHiZaZLQOUwPjW62bxguyfcRJTeM2cG59o142lh1O9fVONQH5Ag6rDJlxoDxZb1
CgUN9XhEqmHg51Xc71KSyy+itQ2gmRp1ZcdCes1z0BXbieZstk37HDm7Kcg/DYwqYnjQmx6O8d4d
9deKnCNvm3eIwelgcWc1Q2o9e3ToS1AaJheiTm2GEo2eczEBE56HBKeGOTdtdI/Yjn2XZnBxk2B0
COrBkxc/9/NbvyujfCci+qobwELdJ8g1RQO0ADKHmG2WJ7TC9rNZF9wEjEK/5UbnfDmmTK8kqai0
IeeR5UHvEMB38KyLTc7JnLH6nKQzMwadhydXq2QxrQitDOzc9h8lFJ7VeMwdiLWSi1D2TI52LbAu
YqJS2yRdALjkczz4ojjQoxqfNABvBx0j9I3JwACmETqOfOTGZVuILtJ18oeZ9J3HzPdke0rs1v3i
sDMWASh/no2kw41CQbBo+BU0RWXWoazeU0cDqVNkPKntQh/xNZ8hnh3JPzHao+Ga8p6tqAZB12RR
enTmPj00nhujROH5KLYjI443mXNrZ0yvrtGhdPvZVtmO/BRW3WyOX5lO8XG6wpjLm7H1ZooOGS+h
zsQo3f3UMPVokX/ADFAgqKKB5d4BOoThOV2fbwDyfX3trY6fcm6z3aprtDlkl8R4i2xkveeH8KI+
SeO5SRD5ZvSN5qEDpcEoKkq7Hbxl87lkA9j5yzRd6XYEEaVU1X2ZlBOTI0HmAUU9O1Dm8M90nPW9
kZbzBYtxw2eABeQW7Juy3zK8zDDtUunQRKWvvnaouEhTkXd7BR6OXbUoHG87G6mT38huGvZ1V6uj
rlWK3FZNP3WL5FqwyVXOlgtMk5uQHoJ/J/4M5JKxto94sW9yG4JakCwm65wNGLiAZamZzxwp9X2e
IuyxY03eN9zfN/WURZcRp2LYSXs44HhnWDZRU28LtfAhkXpVdGd3UC15gmVJp7XUvEg7zYWezxul
uOEMcr4swjphrRgGM9eVr06xrdMl3UvGNShw+sXbpOSKEeXneqh8MWThdMHY/ThVgmdxBWTeDBXp
6XwOziGqfW2bmUVTB2OjSLmzW/ukmCcwsfdQmBqish8t7u591mpFTF2m7PecDYUqGeDEoYrHS1og
mrpiFMqW1Tn4TUpQxgHFQ3rwJzAhfTrZKJRsbpWBCS0QaiYfCLvYL3Q5j0+W3jnUjQ2bFHHwSN3N
OX+g0NLIP/Vibt4u9ZlRyoo87e24Yve3VIfGmWN8fwNKGkRJJRFFyLbF0ZVOgiza7qYXpLR5JQwV
B8XEVtMm3DDVpJ36fmxPtCZ4Nzbpq+2W1rh2AH1MCVi4A2v8wPJ/13M4GmhRT61+Tn2u3fUSCQw0
2kiPLZwmkWgXlAcq58xSMWlP68X+m/j//4Ljev9dXb8X39v/vr72J5jFJoll9zMK5x//9agK/vfr
l/zpO9r/8fOf4+8qeO/e//QfREyTUnbXf2/m++9tn//t1X//yv/df/xv33++yuNcff/rXz4Vh5z1
1eJElX/0Vq8+9r/Lsddf5PdvW9/iX/+ykX33/r98/d+92FjhMdnoFt45gUnjP1gYeLERruoGsiNT
t6BbINT8Dy+29xtBDoxCDE77WB1Wk3QL2Ub+9S+rTXuN+WA0jsTU0nm9fyNfyPwpZv6H1FJDF4+H
wWRS8WepbhyVkQV1xTjYDOVPiqeYyB8/M7YJfLaD9JLmZKyFcFNylwOog+W9sXAFzpvEhLD6lORe
9qzp9oskaZc9wq86st26iXXWbaWX0sx15R2esyEHhOcONMkdTdx5dDUrDMq5/20SlXwbjca59zQs
QyS7oeDXqcd6QRNNVQzWxtYGFMUhKL5i2G6fWsZA96vbsyIKkMnlptQYCmap3nmQLhIL0I+YqpM9
GPFz7RnRfDBLe9XqwUJAM2LUzU5Y1XzvNPac3GrQPwzSE2rIUFrj+hXSkjkljtCZOzsgYC1jxmJ5
5WNG8PEdJKPlFkHKeDJ9dJORmTdb3SL60Fyc8iLFlL9RSM4nG6PQFf3L5OBMwNRYmbQtUKpGbUWC
DiDq23IHpYiau1lGEpClurSymM5xkdM7EcaeGEcLMa4tL7VbmA29VUZvG9NEYGPXk3GAp7yKmDgS
aPZzA6R5U3tTtM0wnx5m256pIpzE+ZYnmjpAY7euKMrrc1EX7V3n2g91jRsiiggjtbAN7X1nZu/x
/H7NC7/gUZ8+aafSjDLm+drK2uGE1mIOUWVaj5XnljcL8MYFmy0qBpPpNxSooX7B4Gyf6pxT+0aM
nXuclUbkMhTEkohFa2IRGARqx9h4QqhOD2yBxOOobLlbTN9Gq5LlbWgxeZ0CAObtfbVUxmYQAyOS
ukXQF6yBjHvm75CEtdzi/tHrc512B7p/dGhq5hRV6gGMHDLrLGPdenFNZO5sxy9arA/nWWTWaoiN
XwjTQki6dP7KX60JCCRXghle5W6ZaMmDtZr0SXv1trJwXlK4ZfTppXXAIk4uMaor19pwPEO5j2h0
ZHZXaDAMNRs2EYWkF40BU9MMHcOirK9OlgabMmzsIwO7JJwTT+z9xiKqrnKs+RKl9LLNPoNiv/To
LTfZ3KyB2fWow+zNJyrBGCD1LWL66D5ZbNoRiy0IJAQdTBNvkbV5089T3ISxzJEHdTSxPXqEqZkE
TAXGcykLcWEmsTy7tuZ6tGWLoTr0dHSuUJPqj4nvaMs+Kb0xdLqKzo7t6pa4BwnGsHIz42CFdVWn
gqlEOxga31nHJyfLUBcV0lansZqmXRkjCAogxWh3BoGyNLgNd0+qz/rYjbV+mTW7g9+XVmQaM4Dl
TSpyNWzB+AOaSLc3YXwXhwqVWihImbho/Si3rj6W53zgsBooDYos3e/KZe+0IHGCZPNQlaFNDNtO
ak+6MMtLPjA2ZJSi31u2MliUaoQnsrT6cWOS43xEs2IfzagSP9zZj+5iERVNMFed8dgx8iTAHqCf
CKTg3BFGtjYpjpZRc1PjPCD0PRI4JB1JSMMeXPr02WMrPToeSo9N22n5rUy7+dSjQR9oBY7w0qa2
denWm7a6WQwigBVK851WQuzb2DJu9zrJE0c2fIcOdjoSZ1qlOQceyqNpZB2OxVvnpYoOhT+Wp3ke
mcmYHuiZjil1v8G/a91yc81w3dCrbAAuVCnt80arN3qT+kHN7lJu8mSQh3ZI5NlUpnHb5Sn3nAOK
lHh3ZQqI5YNxNTN5QNrqZUxpK88b935buMeIQa21accsv7Yj4V7pQz2TbEHM5bH1ZysoYluF/iQp
yoy6L5AJtOR9+HqnHYU2NHRE8XyekUy0V1BaOf5R0M48j8NQwque7xURJC7S2wfHL6ZvlefUH94w
0nLiszcOQzSN339uyP9W4fLPq40/lSf/WdXy/2JJgkvlX5QkTV9+T/5UwvD1fytJhLB/wypmYf0x
f1YkFB7j97b7618ANPymU5TgCsYBiLPmHyWJ/RtmEpu/RgjnulQ0mCV+L0n4Hpx8YF2gnaxcF+/f
gnP9dO78oyJBxQYwArMN9CCiXpH7rla3PzjFl0rTpSXG4rgkExrT+ElrsjmkYJk2jj8/j0gzN356
lQ3HioipI+oxWDJLdT376X9BdvjFefa334RSi7Apm8OatfpD/vCb9K1EJBZB86+y8ci6i3zFsJJv
ts9M8w8X5/Zv7+6P9r1/+qb5DNHOGi6el1+dUzXwQl0WPcEBhEhLqwyNybiaIsc8AMgQuyoiFj2L
x/xaW49nC0GrodPk6W4xKDREj0TiX/9Cv1gZ17cOPsTnulJjUqP+YnnC4aZmgiJztOpQHGNcEriW
SeetrKN0RqjaoKSDTnee/vWP5f76g+Pm57X/04/91cboZHRwEI8fR8gx29JGvge+x6QP5t3965/0
T67tH3+S+4tXkxGOzDOUckcpxw8tTvbgQhGHL+R6J//lu9J/cRIBNWXr1Z2fHyaXV//lfUWN3+gt
zY2jlkf0tdzMDUYryoOaqqJq7GeKrT0Btz9IureVFsYMP7CehJ3lvRowzvfFhKvC20VexdDJCnyh
4iOq8bxL5rAoyuxaKvppVmkEVUxkNXr1YNQ1dY/aT9z2AEmAX1ofdipvagKQNyoVrxEXnyuI5gwh
ppTDU7ZY9a512qeUftF2GEgdLejsBsL2xo2fRN9YIIY7h0LeBli3TTlsB5PhXVPGGOFoRuq56SxO
rP1QfjNa7ZqGjzrNpnyEjNzs7HR40bA2WHPiho1hPAiGlHRnY3lRk39hWkLfDDVOJCH7x5T9gihJ
0YMVpVI4pALJXTUVzraJeRBb2T85uVx3Plwb6K7Eg29WZ5D82Q3yo7AxUTFxQGhpnkPAaRBU5cjy
kY18pwj9qsUEmqjN9x3Sc56vZdtr8pu3uLtl6HdqZAoo4zFogDx7CaO1sXgVZbtGbgt0pHvVfjrG
qJE9kaAGajJ17BUd+lhvsRm3DJyUcWCdeB3m7ibJjO9ZitSrsR1FVDJOEGjIW+QsPdIF6myr7w9V
mdAiGc2nWEx7bpQPLZLapq0Vv1j+hviO001NzdNhRGmJC4D0L/mQWI7Ixyiu7D6G8Bzp+6HleWng
3SOAzClXPeuhadZTUlJf0+pGfKfbejhkXbz20G4N5P1AXvkC5Ty7gvvChyEVEvLtPXd01kKmyG+G
wsHDiJ56uZz3HJJYc1BbBnzoAN8Hlz64Mohn8Wxny2r+rBnLB1FrPnlO45O9iIkzGofGubDzIEWs
Ww49swLKgMqdDoS1h5PDaSfFi8HwMixrhlr155QSO+Zt+my+y4WOmoZazpXppkOxTRhUd6Lxg2Cy
Ts5SlPHGhX+7eON9pBl3k+wrpgzuTdF6dx4ng42Va3S9OzrJogiXLrlfUtIhpmQM6OIf/Nx4dmL9
MY2qE6vz1hx02Np9OKUvHjo38FCGXx7j6SuWxlVu0Cua8n2OlqC3g1xDqFR+6NYS2ENz9CL8V5hS
5vytIt4rMbrNgH4zFg8xC7oarRCU9cbGp+TBAprc10msKwAWhxqAa6+TldGH7YB4BpeMXb1MLK+e
Dk+Zxy9Wt0m5Q1ip286pwLtANLqhXbxV6tTvTSu77vPyqsq8EFlm3O9j756QsSP5cKG+EOjCWXV6
o/DsO95d1l/19U1WDTuFb2up32xvfrfke9V/aQBpAQ1u6XS56Ven6WS63sbiacE1VkzBVHHbGkSy
tfxf+DhadXBkMMZfackpUv6YSH2Ik13VfcFcYcrErEs7d8aw86rTVNwDiwgiH5UFHa2KgW5hbxPs
EE53XTZ2aJLWMEGu1ehCSNnsEDWEmv8q+7d8ClyTktxoTsCHtskLH6/fTvcTMTxTTfL2eF0plH+5
FYrVU5iFDX4XpGLHZX7Q6kAZ+tlapYFZtPFr65ToPubHCnsEBtiYWxjivGqHba8k+o5Pu1gQC2OH
avcagnMvtnZeIW+MYSDGjk949IOu6cP1syxUGSQjzroOyUTHU7mGLljMuXhM/RogebozC+Perm2S
jx5IBQgHzwucqtpzyGNWInd4knarfrJFEltGr0BzcRASMZAiesR4KIvTjL1cMAnJGuyWxnz2jPek
OaOyIIZpNaLrV50U5Cw0zw6ZMhySLobMvzU0AkoHoYR+NeO/tPVlQ4oR/cRkq3GSKPWwxwjVNtpB
rj6stU+JqMK555BLIxnrL0ZOY+l3FtBuy35fxgdkw+uacinXBAqL+OI3VIxgPwWvcjFUdp8mCOGa
97G8iUn+WeJPW3k732kCC50TlOcNuo/A1pMAhhS41WtmmSRKEQ1vwypeT/oRTRF+7drO/T0FLhcs
tf2A2JmDSPXjSLN/p0TyVjYxVLsorbDjmO2uysmMSWPvlXmisy061BmmnHfZMHDmx6rFLCtYGErv
pkI9F038g3nMZcSCdUry8WEiu/0cCSLbVJ4Vp2qgPTE8Agv8YRrDbSMCcEZ7zYq9INGas9K1zdSh
NhiBb5DS+J0xLKG/TXXNnnW20vxLDY04JGl/h3WZVJL8SrTYITr9v4zH1WkC/qFYYjE1IM5Yvrmy
1SAj/GpPThiHdYmNZa2rtWBM5vo+jQ6eL8qHoUAnQ9bHOes7SOj0GNE9GS75TcrT9bPvjPVeWElx
nqd6ZJg2lTferAGOqY9ED+wE0RhtMoSRn77PnItzNgjZfkWkIjLOYfXZaP1zMbjmY605LxBPZejz
3ArwuWTLqTmlLuhQEjxOHRqdutSm6ygvIN0r42KlR58EkR8Cjf2t0y/F+2oWqb8t1U2jDWHSqS0e
KH6V1i9R8GlGQELO1VLRPYtfYtPHqMmZXvrXayrfIPSr0XIRS4qa0DL/ZSkJHzJitlP6P5Den5kt
bZG0H/EPRh/Ym9my8uFBYO0647qtb72CH9Ohr7uVdQMPck0Z1gc0iXJhVIJNfv6Qc6peklntRnQC
XYv623Szuw6pSTDPxetoRwY3tId1gNWkkCvce/FDFAew03Gu6eOwrP2gDwOzk0jz/jZyq6fRlBYm
mmZGgESzY4vlJZNro5QV3phvDGZSCPgQUDajbEJbEn9Q9n50xnVbb2zP19BO+9nCoKZm3x1yXG/5
8gZZymYAjLGXLqFmMxkY2Upg7ZW9PuNIEC/KUGRHNfqpsSrtojUL96sXX7tRRc6V9L/cJkbbZOO3
KusqJZuQI1g6U5YUZaIQq83eicKLHLBIlVuvgfJQxKzILCGsTX5tHJUaDoUymxvSOKugLtUePN1n
6lfXrINX02I/zYs4lbp1NI0kwzhdvJmu/gyu5xVUrLVtl3n1PDvtEZd4GWSGUe+BLvQBHk0S4Bw8
3MVIq4d5Q/MWITOL8RcLrsDEGJAruWh3uT/2nzgZh4fS9F+sAt2nokm9qazXGFYUeKT4NuvE1WSD
4S/z4X1xUsG9VqXnSTGJc4foZom7LUqEcF5MbqjM3us96ibZ5MM2EcSydoasA4AkQde6L1PeUGGY
wytU37p8U5GHH4TUyzreFFgtCXPAP7xxWU+y0NP0fDNYqx5aGnZHDUUOBIr+DNP8lhPeZ9Y67GiG
C94/N8yL05fyYamExq1QG0jyuGN0+504lzTbi1p+ZkgG/NBN40dmatU71OF3e6puZEm3SKt8Ol9Z
fMDzuIauDwnvqreOdvtWjqwP27k3581od+q6Ef304k7ihFvMvc0EaSaYUpagWhh39T1d1vyc1ZhC
FEqsaj5WQ5mcyuiKST2TKo4KmnURmv2K2Coj7Six0bBY9EaNYawDz3ozurRhLOpQNfVzqNF/DnOL
lN36gjGw3K4b2uLvewz8Y7vgUuYx4sE+YsuhtXlC93xZRwSK/RKYReib54Jn37d/iHSHc1owyLM+
zB54Aj4xv34ZxIdq+fsJDV2Bv7TcG5MKS/xXKBisbMThL14q5qQk9A2qekAiuM1yefQTcjWYbcbm
uV3qW6MpLrS/xuqlHs7OPGPOYAxivHvjLcP5Xe4NpH7SOG2Td8Sq3FnI3frPfizdDWX2fqmxvvLA
ln17FXtRREcwI+nkI1nKk0KXT+AHuA12RoLinIqRIzagWprbdELXoKf+clCJXiPNt3Y6ikmv0kMk
YkxQOSPlr/34vWjPJsqrMGlyxPfkFK5qar0/x16/zUonrJ2RvmRzIDDR3681FWV0wNgJk8GxRuGK
lD91A2Do5y7JD5b1XBCxFCXWDpfvZm0BajUUutXj7SxFB4l6n8+PLktEn96klXWm7b/Jh8dcJh+m
972frkjnm1ExWPme1NoqAMZy3UwXLaIMw+AZOj4aeFdot9JogwVP5mVq2VBjjFcqKr5XbmOyYI4E
Fo3mdVOKs9XI7c+D///pTuAl+WwgBfzofp1O/v/aL1xpVP95v3D7Xnyorz/nmK7f8XvHUHeBQ7uO
bcOOhN+3Qj9/7xjqxm9MD2kLwuKhX7SON38fYtJLhPnHv1m2T7ECS+zvHUOh/2ZhdoHitlJVgIy5
/84Q0/gVfuWtODpUOEStoiGjB0mh9Ic+ncH9yZB96A7EXcTHyHUIBWX0jp1gsc+IN0f0fnaMAnjM
D53N37kkuty1Xeo9AB/jIE+w4G29pqT9T/bObLlxJF3ST4Q27MstCe4SRWqXbmBSKhM7EAgsgcDT
z8c6PTbdNWes7dzPZXdVpVIEEcvv7p+D1+p/GV1l7LuAg2g59CBy8qov6A2R3pXsJ+/vPD0vgYv3
S7rVf4DO2H9HDfGrIE2ZUMSAqAMRu/3zf/lVxinCt9dl/b6LpvyHXhJ/qy3Sd44iRqUwN28q0vvY
ebV3cvit36HC+vAF/OCK8yffzdq0zgxd2nNYO3s3lRgi7F58oFBYmzxB7pEOneV/rbmu08oP1Zvq
Vzh7+a4tfKwmM5185tjm/4GQ+PcBZ3j7xRg28Zj4CkGIvx1m//UXk21nFuhDexkUdZwMc/1Fyce8
wW/S4hvU7SGxTbkzEwgcueqzbTH5TMFSyz/6vsp3Y5GO/4nX9n9/2N5N+2ZsA5T0Jkn9+9+pMsfC
njOrR97jJ8goKmJKWvt7FSl7u/gjPhTMYrt/ea/+m1Hvf/NDPY/OXyei/9fCc/vvP3Swx3EIQILt
ax70Rz6IW9X7wol0TYjGv9BrNu5BABGx/J//XN/hHWbIjG3w77eFBMtL2iz83A4ZcFV6C/qd0b4U
s+TbYbb9Z25U/2HGasG35rf5P8N8hvceGN8oMl28/gFUqr8N831RuQ29SmpPJu3YoifLdZim5lHn
2fDD5cT5FcjE+lBJ224HWCWU49niWUo3u8OtzHWjHkyucyiD406N4GYMWFqrNh8TvVoKPLI7IXjE
8QI+KXyZMkAeHqUvT3lodke241+9n80IoajBHKTL2FvIR6Lg4tvDENW/jVRoDmrqDrOs9C4vsuY5
ccNl4xSD+qx00O5KPw2+bnAUKTjYlAA2gXr0GAwGqm0ZLtaTd2cjnT2bQ5exYgg6O6I2CPuVsQix
of/bOWb1cvvfTkqIwWlDnccpQQBmYd68a1nPUMq86ou37tYgEZFGlHIaDoOfaWNf6Ul9GnbZe3Fo
upLbcU25Q2PVzZdFREKs+ABnd01IkSlZ28z5QzQxTZPjPDxAGRieDeE4t1hWdqLlkAlvgXqhU4aE
CTDiTVEnwVEXSXUyMyru1zAiPNpBB9/+aYOOFHTD8aHHSlVshH0zDiTyrTTlu9v5NvUizOCwUOai
vnYwEN4SZkvPFTrvqZVOu28I5s4r+udF7GRYyRsGl9dpzFTPxUXTAWfyKfQ4JRmIYpsnVdb8JlUi
7l34ITtseM564eayIlpgH/FwDQ993lAUVYcu0MihLcjzLF5Lf0ZpeccUj+gPtxb3OTFq7xQRfIj7
eca7lkn895Vf3hUBLXhQ15mOjplVPrdpwQQ+6n2KwBIszNQVO5/WkNtcKxm43MLTkZcGGyh2l8k3
h/1gjMt9Pqe7Zgq8S+OhejbupI82pb6rtIV6OmffuvTvlqr7QV7PtlFaPTgOCy8cl3IzGT2tZ2pq
H8kn1NvUwxncLi6/dRDGo62eHHg16VYwrA3YAiRyedk8MwlIn2B5ZBeLLN1+luF034yCnKTIM5qZ
lyGMeczZNqjdlrtRlowJYz63p0M40Ve3sF3G9ON8ablUbXlGwzMdDAEQaB7GuAJcPOc8S97BxY1u
4+lIJ4d09AdGr0u47noBg0qWxEU8m9SlNy/GU7CYzvdcMH5ADGdGCOruQboOo3wxk0O+pejGVOid
I4vW30WGRf1cIoKtTfrhwVfS3XlZ85NMRhbbJSD6khXiQXMr/Wxs6ARTSTlb2KDtSQEjJZ61hmaj
qQ8cy888QvV2m8uQDAe3b0nTBO5bZ3YPfWe82nOoY6pxxzjhOv9cV7I7Fk03PEVSM8nKml8dl7K9
WbMh7WUVcGS+VX/+nqq0exjHAOeoR3bsnmEVAzcrkGLvjAE8toaADUCSVdPnR91QRT0Cc6xEcyks
8uMWNTG0gNbL/AQDgNB91/P29JNPfnPxtrZdVO/dFOHX83k3oZD6dcUdaSZxuqLK1MxBqw1GTAmW
U8XS5tYMpQA2A6teu651kxEJKufHLAHdZY9htOIF4q5qjkQbXS5iFCwQLZFudJSUEDt3hBWWt9kq
fJBp+fc0S/MCyQSe5dQ7Jn8qYLJBZSeUWPJ0Vkc+zMhTalGXKjpPVjFc+7zCKhMmMJVGlJQJ5sjc
eC/EyecLXuA725A327GhHwB+zEc3aL6H6R1GRbjG6Xgqdc4QmcLBHDOv8dzXjkPS1/Z3IVbrDb5o
b12z2cZpJx6EYqYDp8d7dsScEONt7DV58HMIWQHtr8q29mTVO4td65du2/rBd0ZagEkeUlCdlLTm
1GOlO7JU9ME/88UNQFnXyz6UNJVutNUN5zJc0jiiPcDYCWi6R1qUHBrhOYXVK6uFGxSjUg0roq/F
48yv+GKKpL2D3FLuXcp5iSX3FGVnwYl1jVpipq9cRhsgB1Bo0EZuIXBJJ/KGR9m+dYnpXwne1Rvn
NkvGSxsMK1xu8tGVJia10hsP2cRLPyabsMCxplrd31mTCyBjqd3z0iZ61xOca4flrdbjczRMKMG6
OQ6EfPLVUo8CCaPO2xgZ7uCkqDKF1+WbogfB51M3zuMwqKwfWmB+cjJiv9PGIWLugJ0Of7JBGx99
uPZFcLFO+uKVcsJrPYCQ3oSyzs5Ul6e72rK9fTY267GIrMeiNwkJ0ga3xeDKFlGxezZ9MECoMnhK
eH85snjGRCEWhaq/qrIa17mT94+hadSPHFhfmJF7MfnmZEczpne1lwhPdtCjkgwU8zUhoVRTTuLQ
2iK6K6au3uGLg3gV3uJ+mX+rUDfXgePkR/Iur2ndHJRRMp36oNIPGaNh2XTIkqjQi/0lSZuV5TKw
FsMp1fOfMcmvZW3cjx2SlRtULoHkMFx7jgFsHfvWeqgwI+nQKi/LbTnS47cSiXHgxjptxv7oRoRR
uyr8tlsAds7UqYNjUGuZ+Z13YrlVJzFa46Yb9533J6kpA2v9bnqu2U3jgoZSou5pwhCAmRCQpXzV
2YphUO9cTWDA79h+2tjA+r3HiU39sxiKc1VCB+vKEIsy/1c5Tw7FlhQhaJ0auya0mn2eRYzejOgi
QuO9lenOz8A4VFNx6vAX5xO38J7uP1TWILzSFd9t05mGv6ywh9iPWotBQ5Cpz2FU9kYkmLcXJ3jJ
gUEN7UCIQn4F9sSJZFl+hJJPJIXSa5hi5wxs777r2n4zkccAZsecL2y7+1pKP54YsK87GipY1Rdm
VvjM90sagGlNyDBPSDupRy4hE7gESfpkX2aVDNvEnHtIayF6mPJfqez54MOlOaPwXyvTGZnmeieJ
vY7zV2Wvg04XLK0KDF5CKI3T1bqvhbcm2PBY+t6LXc8mQeqqf/A9o91qc34bfHhViZ3RmkUfiJK+
3OW++DOl1jYi3kI+MDsaiTiZtywaiC7D55BF6IjndOjxu/X4G4swfzfN5irdWTFtZuIbBMToUp3W
W0dFHwMDGMsgo0g8zlsDEI5zob+1D+ULQs42MDlzquEtnPS9a4dHlzd9x3QvACmS+nt4/APQTn0B
zFXeRaUz0bLaRp9FHz31Ud+9zxWVym3wIQ3xVvRNsM9kH13tSOxQgQnuedarhUdt7TD4lVPuvrSk
QUHEDEB4o0zxCmXN2i1Nhrc95rfWJnoYjUFGNs/36bhP59ekY8gnGElZHvAuK1ktiBl8sYNgVd0U
EiWiH3L0EwKRJEdrf0PpME8EQUrirY29i4L5YIbpcl/grIjLSqCzM/1Pj5JJ2d7X5UPLdfw06dm9
eoP1cCM37DKdP0Wc6FfLELiPgod/IMDa7exhOfi1uuTJd1Ci1vIGbMu2TOLUyugBN2lRCEOuAV4I
s2FZcn01pICc4uJMMYexZqwUrDFpbiLTYADuDAfbbLZsrPfV3OOat+Brhnm4s8Qvl0nrc5pwIFKE
xS8lRrW16NtLNrco8ByKe8KPHR9MnLq8hZ2OnkYuHBvKl/J96xX5J2Zt3l8pYyEXeqwbaSW7Tv+Z
o4yE6evAnSH1sl1lzKBPe6JfFENP5yUbw7UQkmOh2DZK/G6aC8zke0Ym+RadWB7HIiNjncG3ACzu
37X+raTH3ymDA5htTKAUe2s8lzLCjDenhPuEw9TXyDJy3pO19jIr3bZRpb7conf5WwFQ5ZttnDMf
ndLQ1sGf9YZkEoca1URPnChuIBA/Hi2ZPzYRzT0887L9aOy+3gk82Cub8AflohAYDoXt3xD71lMZ
kEEeHXCb3Wy9Mn2Ax29ubTXUG683GYc6R2KZ1bsl4W1GRP9yh9e95wzTmNX4I6PxEOAtaF5IqRML
/PZGHbvdYq7Zed3YtPRZpHN9O9Dj/wBvRUce5KqSI5yxK9pKsKKJC7Gz1RT54iiXE+SsF9i7O+Vz
HzSmFyyfJ/wmx4nS+Q1r3rNRYBAR9c1R3cYuDpddYpLfndWiyKpkho3hgkkvuW2D0DsG2RWObnxQ
DhGdoiDeGzRd/TDVyFvQxM598Zgolj1MI1M2xwZaNI13Oqp+taaKiaFwR3KeVNS9LsjYQ3gsqqZA
gsxJ+jzahYjH+UtAnlhjjENHngk5hdZTXxGHmTRMpI7xKL4YC0WGNP7WS81X1k65VtaxLHweh7cf
ovrAZTb23Bds46Tr/ZSjb3hJ8hfwfoI32T34o3x0BCtPLQ9GBIWueOYls+Oufltk0B5y7XylbnYm
Kg2NvNqE4tOfTWsfOh+i8LzVJMud717mG0ycb+dPP/b9G73b/hnu7cEFMrAeljIOVSGeIP09sfwh
FcPhcw9BkoblhuA4JNA81Fw2hpGS7jGoicTYJQtDxMxqQXkZs1IAWkd9LzR9TRFpUUeaWy8gWlr1
dQz7khQj0SNzVqA5xxC/Bz0iy8q2M+7f2nDugL8FV4OljVm4n0XEaXADDFYr7pROs5/QbfCiaMs4
UDuf3kFpiWHZ18d6amcD9z92joyRdBwModgQ2euJcYOTbeubSycwr6YJWKxxzfAh7UrsukijnjIs
CAo8Cmdp1I4saBIP40sPIHef1DaXFWnAiuW28YE9OOd11qFgjm9N71XlGHsg3NFTPb931PB9mG0G
osfnpJCA9luXrhyuwpkE52LKh82CTimjH+jGLmaTpvTSdQ7YPM2TunGNijF5cDLFIZFShOBRZrV3
qNv+DkHJvfLqy9ixSwArplGsoSMPB4VV/75bRLV1guyzsOvlqY5UQT9evlzr8GY1yqCnfXmJJi61
gJRGAWmU3njSsH/lDCA80OD3aoD/pRGik4wCGaIiijgmEAl1qJOueTLN0T8CBEVlhGnJloFq3geK
wrZsSvEC9Pc1/DcsV5a8BAvME6vELERyhhUjNIsznK+IWku73Fv+fFBJZ91R+YeZPVjENacPdOXi
yM9XWBKHHBDuPH0N8EEwt5Nas/zC44LcNeWh4/69LfvuE3sZodYp607wotI7x0tBUXpi/K3DPvpl
iwl6IloxZz40bBckeuPedWEKHIFA+biShkYCSq3iZXbt3F/bluYoYLdW+J7DGmEHLb3yUtBXhgJm
iTe7XcxnXVszpg2ZVWfHNupLbvv1V9Q0GHRykvuLY7iXvDSrI/QPZ+XVAR6JsnGoH42WOmc3TlSP
ImQ8CSi3p6CPbC4euOf2iRaTuW07LynjlrU5xh/KnWms7cOYJCGAufw7kEMQ832czoVjvwWODL5q
7vkA2Ur3t2mSCMb1Vk1nGr8STEfG1Bw4dZANZwaq2Pcqj/XGdOsvkm6MYRaFTWIgG+2ULaFcPo5P
2sjtaI2znDjQwjWhFuqJTox3r8a/MngNVMMmSFfhKEcCoyUqZyvmtxxH3r0TFs7WGG3SrdrZtuis
b4kzQKDikMnH/5o6pBxqtGhIFBHW/Gk81eZS7CvB7Z3zuncYdZdUh3oCPQ7Asth51QSmBay9T1wO
Z1ttXZeifx3tiFzvsuirtADXbTKjfJy4/20nWrrPS+HQ7BplwT24j1PZkHsGItgcbtfx2NOL+8CX
VG8yPzcI9xlLeomyMjpb7M+mDvQa06b3zVNs11NQfnIDBzwKrBpj6WwF5dmQtrOzZFqcg44TKpNO
7ZGXyTo7pgJz3U26vKe4qt87+dhc5FQZjzCj3Df2ge5JwS1Ys2UwpNa9Q3J+UnYL1MUsavwZJEt/
MOz2IXAJV90JKMsP3N3LNZcc9/esTPXkSgd6p2sNKzcyUDuR8Ndu3oV7IA3mnUmy81GpJAAFVDpb
kyZQLsoJ+T1WWeoSmfZtSUTdwwK36pU5c15rwoChJLtN1e36vtCHgmaDn8Wl+op7Q8mRp1D1Z55w
0p+a1DoaS1a+llM6vPw10Z/0NLx0izIOKovk25Bm0KvdnsGG1Y5nbzZHsqFd0cbMBLyTAQpxa2o9
fSRzmZ/giy1b7kv3Q1iLj3EZrLMvJijsZDGTdbXU3lvYIsu7yqB0ZTawNaYTKfogCe+5UBOXsKDL
3VlGpeWGB90iidbD8ku6FGFxURg1k5A5PKky9C4dFSBgzfJm01mC2c+QWPddntJaRUSPeVPhfpKK
qO6nrGhwVjruzbDXqF907SZgNgcLs6oSH6SNQyCwod7T52ffLRBTaX1OhukcLQHzhEXWjGYXOwGM
Nyzt8BINJfhtQhT9aihMhQcDMwOuuiz6bRhcITh8VZw8M7zvo6t+6TSBJubrhsrNMXjMUjCqYOPE
hVCLu8OG8z2jE6eACh3vxPzVOXfaktvUaUm32HQTbBYvC/5YJXJ+YQnVxHQWthcMXuW90ByFOSuU
37PkTc77OryK3rIPqvftb6szUzJOlrfRrr1sQWBbZ69hE/6rU86AyXk2Cxy+ZjKMZz2EbpzWYniB
FJTc9a33UARD9eKAzbirzUEH68Q0QYaPXhVeKxgEh6Qbm513o+SuGOS1h5LYyAaAX73NBfGsFRRS
BsFc9V/GwiPNZ3YL5th8dNN7RVs22WrDfap7ttvdMPbwbRqsW5w7qmXn5c4ImrNa1lOhgl+DZl1Y
jcEgPoQG93TJh2IALB/UwdacmuCaBBGG2XJoxAfBrnAzSyf8wthu38CXfQsrtMG56tWTv4Xm4Z0b
Eqcv7syEPE578sUGftvDmOl2bdiuB0/M0nvAq/QyAD8uV8T1IainhflfBWH/X/X+D8FdG03v/616
Y+nLp38XvW//wX+J3oYX/MP12A8iZCskLNy//1v1NvzoH6iGCNfYmnmKfwV0/yl7G/yjv+Q9mpJd
z0X+4k/8Z1LGsO1/kNy1ucB5zj+bmf8H6V1CMf+ur/nMJznZOQ5ynuegrwZ/09dCNUlbYaDakH+b
000CthQnVmHLEYUghaf2jHSkTUKcyriF21t/iWVrufrb04P7naYiCT4HNrB0A/zeGNZUMdGRWPlu
6oCI10vpobMYzePAAT3fmkKUI66RAlVkNcNEYAq66MZ6YDI2RPCfBdlQTzped8cr7GJ/qzlVqueG
0P69KlTX7JOJphwHF7q3IFstkAn7zTAxkn+t2q4rDy7Jj3rrykD9USwSn3BUyc6FoNnh1gc+pPay
wEScn2fzxueF3rNOsjagjaUF9EdNfFkzTM51/kpms/1lKNuL+0m2MbaVbzMPndNC5D4102SdwU9a
ZTe/PL5BgGj0r7MLWC5SjXEyrVCcytLDRpCWw5a6n+Sgp+gEjgBBh/moH2foU4HjXvF35bhzMQzm
GvLqVLGkLyVMXRMnfNySgwaR5uP6lmdvnLPDkGn5BPTa34RTShOD7YMe0t6wdbzhd8MhMba64CH1
PXnoJuMowvaPZeir42H486AQbOWcv1DKgyQ6pcs20EV7tSr7GzwMk6yIgCyNBN2LqHP2NoCkm8Is
ybiEn83cMr6wzXbnm8svBw3ogema2Nh5cYtJLHNchhN3/DafnqDOvGtegkch+FVlyCigatLkpbQ1
AgzfgH0ufCLTvT+vmd9CmybB3K3CQI3zc85B1/xR5B1f7cnkvtOpYPSfOvo+majWiUOUexoc5J8q
DPhCtvSN9k7tKZuiaIJhW5Ejre0KwzfvhL244SZCncmODEwCnERDw4BxBUSqYh93u9xSTGStUI/3
4QCN8BLoIQpbxqtW44V/MAYOWt+lATEp+4LjylAp81juB/mxl55oYncJpm4HjxjQvZsu42Nqihaj
dWtaMk4NaT0pwRUoWMi9GMMC7a7Iuisqe3SdVC/3uY19zJp9nGPTkGRrH/30na8t8qUB2fsm8ZJj
N+thn5US2BTW5T9OCnu+SZu2W1Oc6R8pa9LnMS2Dvt+0IqmM/rUnKqnWFAuR7p6QRMC05mdrdi5p
0Dox3HZAFKEx5ZxufTyZYFb4FocKOPmpZr0Ij1h3tQh2qGLzsgeoLECUzsZJWZWJURiV2E08hymL
oYEZ2oISs6Tr73rRpWi+QhZwDxt6r9pVW+roO8o60HPeBBNecXPmHJmmyZ6CnxvLuX/JJJwTgs7Q
P2uEeNqBDLXlqJVd3NZnvGMY1gYZMNq2MDC2bofaoqIUWB52yZXNKAX6d/4OwtpYJQNBEGBcNNkB
sViVGRVAEZLFNS+WhcYB9F9qCVynCLmJ2PmJQpLmIFLJC+thuw1Nqba49uV7WxOxbqlbixVdCffh
ooqvNEWyLme+9iluUYB6KSxp7/avLCDJlWJqfus/5EhroaiXMiDIKqdwZ7Yy3IW20R/AXwLTHyEG
9TlSRblEZKsb14nbqIAH6+bFSWXKOIWu477knglyNM2IYPWywlBaHPps7p6IAM+rv35kOejuycVx
jvr0198qek0lK9ZKIRf6MY+Dn5sP8v2vJ9j2wtyT9nLi0L79CYavfstZ0pVVZ19la+SnWbnGUTJE
OKRZMz+Hmo+EtTd5GMg6I2jSl5BJkR+aiZqT3vX5/TqltgoA484bueEGIoKHLfN6pWZtPxAGV5uw
4tuTC5o1xOx/MHctvv76+S3k2zcFQggcC/+GSeP0+a/PsMXs8EzZ1HAIcXPM92nlZW8mr95P2nvh
PSR+52cuBvOKRFF89TTPEiNYiq9ydOR70yTL91xPdQyJcGREBOR87c29/1FaxnwY4BQ/A4qaniQw
51cQhoCSSuRPRlD2qqua8E5ZjElqO1QIQgw4yj4MTpG1RGtLNpEI3xyan4zgIPDFACTnM6ZImFd9
aavp6My+KLJ16ZkWkWTXtmxmHpUYUdVMq4drEHgk+ZBjn/scd8cc6Hk3KP8hac0n0EiP2qd0tnEW
3PZqk3lqZ1f9oQlGbuR6z5z0m6B1i78zdcmW9M3RDMBIgNl4UGD/UWusCzP0tymPoI2WnaSpxS23
S21R8WQgEbvTyJdJL3qby0Fy1YC5AflYbJI2dJAF4e2EaLkb7ormqg4z99Q7LZnzrKHMYcodBEJs
5kHqpXt5M430yq9JRPXDV9BZ9noe5bRKlH7F0gPIO2ifSzv5HGXyy6MxOrYa48mSqjuzl0RkhXSz
Z9JUbwpMdBsdsBSPS8Z8G8DmnguM/zK3SGDgLvt3ncFzDqbAOMl8MnZ9m2UbJuXzzu8zMEwd2od2
wz+z2W8XHexNa8I/XSm2rHx57OHfngw57/oEsoPC0CPAOjzYpRHcC4+5SqjoBOmDPDzpqkEwo8se
pBKxQZG9JA2ebTLtmJ2p2e6GgkT6shO+zdCjmvzdEILN6qzyV+7m2E18EKwVhfN/BjPEAwtIOI76
ZFqhZt2UEE33udFtRi/gWgmwKw78aG24Ktymbntw9WTHmrvpXVoJD+4euam2USicVcYy6AXGcTKX
eWXK8cD7WuwM2IKb0RKHIbqt1WSQhlQ3X0QCZjbFwbkq13d2KcUQaw860qX2hu7R6n21doKKHoGw
Cp9aGdi7tNHOnsgy9AKjgqWR1lige5O+orgK3GY/+VZ0pdbgwGkwLBCblH0oKxe7bSay/Lz0dfUQ
VVa9Za0mDWhpw7yiusk3qV2f8pcpHw9hHpDIcVzUr7RlG/G1TbtLRG3aFOpzYlvqnsbTGxjWteIQ
ZugVBzOAsK5LD6D2rA3gBVJKnJAh67ujs5MBEmfoTtk5MRuqmsxCPteCoSdLG5Os0e+WzyZqjF0w
ejKePXrJliVVh2mqfeKlxbTN5844EVosD17TWyeqx4K9Yr36mcll8pUsjIeilRNf07S8syK5bFkX
rcMEg4P5yUypmEBEvU2WWWQyP3J0bA+aC12WQ9hdFQOo5TQ30Jhtpsl3+QJ6OxDwHUTdivs2b2Vc
lGVF8IWkAWxEpFKVl2vtcGL0Q52uBQLJJwCNYVVUNr13qQzSR9t0VBx404IrXWW/C6/1NqoZi10H
RNNf0bDEl4L7+YoWNm9FtAk39aL0RSBEXGkLuB2hZ/K6pXFWwF5/8QeXF4jpZI061v/JHJaXadY0
RbgD9i+jOCwqOjoKegMTWP07RXD8CUVg7lCE1h2JxTgvHZfoUtKvvCRRO8wjig3Rh3lOL8fA+Zg9
KSySPxHWxQ00aQJdefk+lKq/Ry9qr26JUUI17WuXo2mJzJyPjSyz54gjY4xonB/81tNrh9TxbtD0
bgC8zzdAZf6woz8utKGvErYyOBLhGSMs/Dg0GWUXmpdI2eNeSnaTJMrqq6tDJHRjZlXDzPdWRcMz
/hfnmHr9TxCNwKZ9zl6e4cAjI1RSKYvNLLUXTARMZuR2sotvXxUR4aLiK6gYZiqYvyuLWKTkHaN4
yHVvXU/stAKTCUcN4Pahb0OqMclfJOaymYbgvgYld8ddpN4180JaxqyyV9N14ReJqApPKQTCdSvS
gaMyLi1O37jO4OfNDeuo5G63Sg2gLrlJoIBg0J4DV/M13L4RHOKPmuIb2vpaxrvUxl7nBrj8aFWg
fLIS7b8gDCIroPWjOS/r3NRPugn9vdvBWs8paF1NPWVLRCLPIJBwBZDrblyI2PB9N3oYPSbUvgHC
PQEgZJJ8A8ojHo2AMyWg0dtD/e3kODryzh8vKRjlzVB2v1XP5NDqcCFKZtCr3pmaJzsL6AkxmoF5
f+7bx8WwqSXAKcWXbUxe+04YIuaA5W8Vp6WVFkt3KHP8XxG+vDW1WL8mELfrkqTLGvRxveqlnRwm
tro90shz2To4LcLumLjK3A9O7j9M4EQN11p2RlanRytCl0Wko7nOzSIqNCN/C2XfXleMenaKj3HF
tu00Gy7p6SEFEE6OJykAXy7mI9RU401BvV4BHbnivf2ykEJeGiVBzrjisTccDEWube8m5qcf3Kv6
7RyaP92NkR+h+sdO0D2Ys/GwmDTZBc1OhZy0GrJMKLtFw6iqBjFIIArcavZdzvmdyef6ltDbCuK/
4zlaatVXeXQsUS0Bz/fQWLxUA3vsK0bEVbnzBts2V3AwXVyJQ/MIAWPYdgbNojphFkskhfQXHsA9
RQWYpxryjFOScjwzPoOGloIgmubYqY3pd0Iq7dXJrToG5hBtXXzG6AltymYpkldM0s25yhk0Lr4H
GJDh6F2aAD9XwNdjhzgxDonbxFmlFxU4DaHK3nvIWwQ7nAptjwd1UPdkmpjS4bi+9xy7hqME97Rg
ccaoQjZ60XV3zhGRd5DvTCw63OIpSF1+GjeC1D5n03XWlbGbb/dQDiv+LaDucfHuxm8XpB7HN1vH
leXrnlsPhobZGL6zid4IrM85tF/P3vm5N97h7PxSpbA+vEXVay8sLMCWHTmaQHPWGdx3rSoUW5j+
K82a/dYYgdypLgmeqx6NL50G947UGsOFmag/9BMGhDg9TnlTXqduMegj851tY1dvYZ75+9AVXiym
MIAy2k0HNeH3DbMOo2vq593W13Ny4bfLN/QZnnF+lITUHeU90WX3IVEcVzNpHIhJwo0uDYrQJie2
9936Nap9gTePExp5e8/kJDLCc+B8Bl9pUWm19whpnxq/SOJw5A7FaSO6ug4hxz60U+7sRQEUonX0
I7Bja8NduNy3FLFy/itGVEFn2LRByoQeryHVKwpPLHbQR6fRbANM2cP7jraOPZxKCUbII2dOk+OP
nkvW8bqz9wFtFE+155iragmbzdy6xvvg+PO+jUZnVclGPNRG2X2YHUj8fDQY8uM9JpbVsbgM2DFf
+6y4YkC/d7n8p3B7K0/0L4hEM2GroNoKxdmVwj3YB7P3kneVtymBnL0jUHd3ZYp1wbFU/taJoLob
Cw4BUCC/pI1cWlS46EbpLf+LujPZjhTJuvWr/A9wyQUYYDD13l1yuXopYsIKSRH0YPTN0/8fWbUq
I/1GU+mjeyc1iSyXO2CYnXP2/jajwvyrDuDzKujD6drvTfASFoEHYo4JnWYYWeiy5Lw4qEGAGcHa
1ggrU37wThRevfZj/60rawIOsYMhRyUnry5OlRzyO+mMzjffQa7LSKa9bjjxIUPxo62MSGdY6OQn
fc5zO73m0kUrSRL0Vo4mGSt6WN9JDuO3LcXWzgVpf6VoOixpF0O9t8sW3ajDYpmvEalfM66HLzRh
LBstz8CZipMOAtiI1w547X0f1sOui3K57enmLT07g+SUS/I/qlJ79ZRvLXUyKVZF6Wdw9QD8B2Gg
uDBhickihI2h6DEuYkQb1D02Fn/iNRlOJWUXrrPR7LYF2eTrltSVm4QZ883gJTU5pQCE8yG3PkOL
wQbeBeRTNXqJmkmV2T2yZEHqi6E9OQ3lSVgNDRpnmWzzuUugB62+0WJ22zHR916JuprvhQVvoJlE
ryE9Wl1abQOrib6lhPR9ITfC2PRJk+5kkdVbBILjp1rx8tEDD0c7Lz7r3TFLsVTF5H5xwa2sY4Wb
YrIbd+fUOUow2jav2D5GkuWsIGRC0BgfXqvnz42r4NEbUevdG9BAwaTE+nvukWlgw5xeNkiTvra0
k0hvZkxdxO6waGEFbryWDg0TG5sGyqCeaUH5b20eF8it8bznjSyukTqUy6BnHhR57YsIYDUwxit3
iGo52NjeUHweh8G6J5G5X1hDPHxyI8VcvrPcty6awiuASN0uYeOGddyPzn1ta/FDB8Cjl8iplj3q
7Uc9H7VDMWDYrEu4z5ZiEyI/ZZxZ/jncbYvJ9DFJgHIp6NNvRFAxJmHbCZxFZyJ5aqpJrtJO4Kl3
anQOXV3JG+FozOr7yYvUFgdFjboZIgOZKStLyVrgXiSoIImN7qrVvHJv+cS0sw5K75TDWr+n25Yc
DZUEX1JzRpmmGt6eqseR3xGo9pIZgY5Em/2/oucG0tXxcaa32iodNXNjegFYyihSy1ageC41Tfva
KlK3TD26JXimuzUzORxwDdI/I5lk6zOEWtG9OHogIBiOyha1f+KjA2FHBRfn3eIpNWhwIuEZWzwG
ytd9NH1hdhMmhlhnwBWRp3HOlWPQfHgchFQRvAnTe0N/+WDRXL3W8vylMfyHSEychzpY7ro9wKbg
MYGV/QG/hoBs4X12MGulqc+vFVlwRXMxfWyAv3IKMqGXyyenV9HSdWka6mOwMf6U1mFQWhmshrUg
8NnmIAveOSSLPYX7HwzxJp+jsuyy4xWvEDqoUR2IdW4eKg11ksVktgsDk9ddOm26OO9RLIBlKfEc
r+A3Pgd5+1qUHmHkpCnVOeQPqtE5VqI7GgYdRN/PdizwaREZmn9UTWMiBk3yK6kjNIRTorjwGGiW
wkUDx4B8acYNUGfHaTBv1eN2xMm+0r3kUFQ+IVohr1L2duutk3G8CknSY62Zd6Io+x18343VCfTu
gO626OWsr46uqgcnqYkPTYi87VFHcFIgFQSxl7Prcb8vNJLUlhAoQA1FCXEAsk2OSNbovWYNQdwk
OlFFxvFrqyfE9IWWfhvHjXaMSowHc/ybtWZL8U4OXGo8tAhzo9RYGcCZkcGRiFw2DaN6W6Sb0vHD
u66he6D3kINrUR+ngBN9zXhy17ZVgCzCKY45vaQNcjnqKHCL4D259q6O8tIxtIP485fxODwO+XiP
wgNjQIfehHPnjOUtARZQWZle2K1LW5fLyB7g15vDqpa5uulj0vaK+EXVwbFT2gfx0hq6abNbIzKI
bvSgviNECaOvbGBB6r7cTYAiVjoOY6L03DfXwWUVuPkrLZ5yiQQK4SbS9f0oAuSGwNIXdWZuCtJt
cT5maybJ4q5TYI5Fn9GSFvoSFTlKognPeap1IBs9AYJo6N1TyOJGNK+iNWzObO9m8hq9wqY2i9d+
xAs8ppIyuHQRLUUvdRwVOJCxojiMhzbEgNQbO3HgU6HtWzGcAAZRPA52zP5W0ZPNhXNNhjYhdBUT
gxww17oUclhP2YBqzyWMI0W/XobEbxU+jByzSsSj1OpPLXgcrNU05wNNDuyY+hUR6C1QBbdfZaFb
X1lu/1SPXkRzq9A3mdJfY+DwvFoSZKmt91jAV16XjRhAp4DFX1KLbiFKiYOy23vpKKYjZGbepHTG
BV0ATa09LDPEqI4bz+w+d6H3YPu0ROIi3vKmb1dJY/q8e5W7x9KuP3J8jLeR906Au6B/B3Y+0b1H
zpEvmNVOFBoQ+EURPqD7+EBIEt8kBgrKVpf50dKMDyJDaTQpZELIj6pGbb1yAvEg2vAg3GHLjokO
seWRkEbUb8e5DPDSfJNa6qNrsn1YmE8+CXerItHvJ98qDnFAvAVC/2XgGUC8vfwLMgL6W6AV2ATx
rMDLrfeE1nG88Nk+tNzNr6c4PlAlBQfSMdXW1BD5G+oxSIitiSLjECjN2CUEfe4yD2BPwoGV6PbA
3gqOajgpEnLBErcHj+V169GZvNMozA8BIPgh0c1hD45jRLGq1J1wyel287BAFtMC2Dai6i4AF7bN
8/ZThJgjuu6RWkbhI6/0fk/osiKLuh2ByTDY6Zwi+KwGZaxa7HCLSa/jJecueGkx+G5fi1c1AZoi
z/ZpP33KWuO6JmBgEgMIqqE9pCC8i5YHMEJNtTHS+NNYWHdc7/0gQHbk8+OZsM2NpY4gz97WSfQw
1P5qiBn9oVPwb6OQ/6hrs6uqBJyu1eqeSds9UrANYrq9QoqWmYhL2WvWRkY24FTiUbD8ZpW34S25
Is9awFJXwx4hTsi/th8oMpKVrxlvBHnsbVZDx6OBHzI+Kt3da6b7YDiCdHaLKKk6ONgiwWAjFhgs
zNshJm2e+Ro2LzqUK0fXD2QKeNSTpfMcVvmrHZOA6aJnIHv31oZCYhn1A6BVMGuTAYhPnkKqxTVz
XvWK5uomBEWoAQNgiyJIFjzaDDLgFLuBnXsjDFWvjXE099BKxhsUKbuiifxl5eJtjLLMZzLLrIsE
SKhRw9uEb/SgVW5y6LS+5Zjlv9rzyQLZ/o3vpO3KaQtCXsnGWafj8CkL9X5NYvLRpGyxO11fV6XP
u4F1lHpED6rCOwUMEDZuKQ+BG3pXZW0ATBgRnr3QECN9HOMlmKWmPxEwcVVOnOMcSs014vsIdblQ
r1Y1NreDtOKDFpMr6eHipJOA3jTInGqRCmdLnyXah7XmbBoz7Vi5slXPVhn3b1bJgb0e6LvwkOfp
l8ixqdY5V1s+73wlRg15UKXWA0c5TSUfjgMRLwOczkBGJ5bXm4KO8xcz3QzLW+LTego7S64Fd8aR
IKFyT7B7czSxfGMl62oNXR/MDN2MqJMPKCWTXSeHbm3V7buVJHQeGFLRs1i0bbTnDi45DRY01YEg
A/6peGnY9sHss3vCgDtGGtombMdnlDWHUibNotX1mdGTrE2pUuxa5XMatrd9B7x1gu3hKOb/mmPF
qxIq5T6fqnEFMfe9CkqDwlwnGwlP+WNbdPLgWvF9MzlA0jyxacl4X4oBUFNrTXemmtQ6q7riUHXT
yklHeMi58alr3BpfKJrnOdOitvTkzuaOErDlLLLI5uAayO3IYBQuxoi/1MNUmiKAHFxUk1lwL1H5
ilp2TPhD4CfWtOvCFPhi4JPfbH+uXeNz2w3psmKmiAA/MhZV3DwHRfsOxxbADbrhgWT4zgoinmNx
G7a92hCDwigo1d+dJMp2moN7zJLM52QSkhNFlm3ngkVs0/SqakgVb3tnj4vlEzEw6yxJZ01xc1Np
vdjicDU2U13eu75ByW3fk1NQnQJY3as5sem6Kgj88Bva213GrszrUxzcnMQoKLmAZ6YQUAucjsko
i51HYgm9uIxmOlyVa+kUSJ4C9xmFY32Tq8RGVRgRpgtzRhL5bfjDCfW44jjBRuNTYFRxskYkvGZy
SXpeIio6QExwEzPG24f1sahBhsRyzJd9FCWbloE9yiUOCtDc8aASVbZPXZrWumNCE6EsAMXWXdup
9dBNnbMe7P6uRGG70KX+jFJQX9iBsvifItxHnflFwOHDDXtsgjwjdCJPjzp6Uw6gHglvFoWKHAXV
DaxtnH4BhR06sD6m7ymeO8SBaXZbBMoQX6c5+GXll0zvF86UFt1eFK1MroYBRTG4wDoVR2ayRoW/
BVH8Hhy1YVyXqgo1RauinOmLgabFG7v2+mpFH736EqswpU/f1NNLSKtuuKtpJalFRDMSnbcKe/sI
28sr1qnrjOEt+zvY6Ap66rcpGdxqzahd0a9Hy6vj+LerZBP5eReYi4FRCcbOoCQaNEZLbaBBbjgQ
OqMMP5WqD8RNY1tS3ZsMxThN89wnEcyiqGjvu8r3OLgGZhmvWjRK+SEH3tRuPMbdNO9tDyo+XrgO
VqWjV8yak6lINHxwahpv+sHnx/l+QUvLFlbdrGKXMDtAUV1nRDjHG3JiX3Mo7/rBG40JWwfaPQNR
p8PzfooQT/Ac9xlZPQZixlVvENO+MDLXu0VN4d5Y0ngbSvsW8yUEr65zlqmTR9smqft7V1hoQWJF
ZDFO8pjHqQ0+Z3GvbrWESLBFlaMxXJo6e+lSzw13j9DjfsJq/Qhm6jWo5MaJQxrghr80s7bbBIm4
dfuMZMZ2paHAybADVtYdg/PiEGiuQh4/dO30bBFy5H7rSMub/z5hp15eP/WKAPUeorgW+O+h1Rpb
HLlbgoq2qKmXDOsJL4mMFeGJOM5hwTMKCSeGMBFdR2luGF6k+7rjH/MYq5KREY1YlR6yH9kMz2Rv
7FQ1FFd+Y1K8cey9IhIrX2TeYF5leLFIKuMikXkkaH1X20oTxb4evHHbC/VGzspNaHoZNVJ56BVn
PKojPDPZVMIBNu1wrQW8Rx1Meks9ZIX0jTSe/BrLgzaYzjG1sHnRvRyRMsT+HiS39UJeKtrPfnpR
TfJRcOhYNUO1jevJ30lVYntrPISdkx2/5Ni8zNGN4Zq2N4XE9VF0/WM4RMNVR+frrizddG33strE
Edk6DVG7mCDYZYRGP7qaVEBek8ShG3ZxQcweBa03TRtrYE4+hPXeb0JQn2jXKKpKBhHleGBoJ3bS
YxP0RhOng9GPW9StDqcE+UoCGpVyXg8zt91ZOHYWLB3Ti2kf+0GEosE7uhJvbe6qR+nhwiaR3LlD
0+ft+jKQqxnL9e73KWypyAvWXmkTtyBqAzg6Gq+qqqklsM9SnpkELfDrF+yzkBWrMt+z2um7uu5V
hJjmo2RwQHMfPkTe99PJNUd9mSfYUGZuOcCk5BNw/GxVR2xthRk/JDE+gswd3DVj2IeJOMCjl/iM
dT2iKFrZNvAQs3h4LiyRcZhBI3Vg4A2GIVJce4LJSWvEAOtNX5CHmW+ETtnFXeNRHMKr7oxNnhqE
y7hjERM0q4f6wY4z9TZ1hBbg2OaHXltpNqE1RUWeREbEhLFQ2KyUfYXosV1qggEncZuHaX5lLZra
T46Wq3LGYfl1ilxwWer0XHAJ16t+PtwYtTbtOHPEz3GiQjRPYX8wa3848ALjYO36abKsFM/BGoM8
IP+qNTh11Zjb9INh6qw+0bSD+0HRl9fLrrW9NeEV+XXl4Vywyv4wBIV1r9lOfXCxL6yGUHNuYcSP
8Fjs+KYhw+c+VPk7mWPmkUWcL3GEwtdPsjsICmpfVSh9GYtsaR1/tasY20cVXzudzatwIldjNul2
qwi/zWpCZuujAQqn5sp1gs8iLZ6YPLarMQLBWeraPgZTw0wrInKZQZ410ptiH965pdC+5iUaA/Ig
lvVYbGMTNsCAln3PG2JjwxggmLB015kWw1Gr04TocDj67MwOGdtSf+g8Znt6amyZfCmg4riHrcbc
m0LDBgsmfNlF/WZyE65939fRrdQhFU9ezjyyCeUCGH+wshEIPJn4aG8CJ5NYLCrio8mFxyPtmg1B
2WSS1qFZPU1x8gxMks27LT8ogJp7JHioHIr+AfuDNqG7GoavjrQeaRBFm5Z5C5P6+yDTwyXkasn5
u3/kCBovMp33RNkm/SZp1cvkZR7t2bQ/+LXOrTGI1eMdmc/VRV/1OlKccfCa+DqwMY8xQJdPInGs
Y9qT5oyQAVqRB4AEHdDo4ZKfW/n8bfpbLlngbd46xTpDX9tcy7DMLcAR2lurA1GkT+TuzSHSb9x2
tFh1PGGEFBSPfQX2DD0XFIPYdvDLi7hfOM3YEJqeGLjqm8+JXfbHNjESsrBqYk3aAFJBRGiiGCCd
dXr+kfM8rhRZ8FclADIIr3nw1QkjlELlum+GDR3969FkpXl4MjoyawuGFrus7K4l/FrDI3MhEwg6
RDMZHMZzbMwCuAMzzprzD6Yoosg3JYOGGuUPo/eD1xq7lpGcOTbpKqvbJTY7l19gPHhBc0NU33UG
movOWNFhWQwQ2FrVHJZqyXYdTJ66xpCoId8h8ddGqbSq8pJpatAbK1JvyEKLXH9XVxZeKRpv/F6E
X9iMnwnxIWxdhrTzuUrEh0FPjGNyI4f4Xqu1Z61JRuZbBKV49gBpux8ntnr7ligX0l1zm5kWE/PI
B0GnJX2+QQy6Y1QH9ReDFOFgNCpFouOjTdxPaYhn1Bq0d2GMwAxbc9nQfifavbvu+5hU8g4c0WKc
KA9t7Cpz83nfT/IrGArLxb7VNeuEowIe+mna51yso4+ungrkT/H3PxLJ/3fct1P3tWra6uv/HL+o
+n82dGW+NERGnbPi5r/8n7Sr/zeSrDx4Uz8XxG/bL81XLFxfvk+OmP8v/5bEk1llIoZ3KY4Rtzq6
95ck3jP/ME3b0V3IZY4750v8RYKTf2CE0W2E9MRp8x+Aj2PYPsdZGeIPKcAPQIJzWcsOwQf/QBBv
yxkj9hdvaqbJSYR61MIOOguTFvrf6VoJiaUdFsxka5W0SXKss4uCifQqy5tbxN/ZujHsjMSo4Bsb
e/6oy0rbNJ12N9BFjTk7IlRjwm8N2BOBFY17H3rm3kxkT/pMTTRMEtLfK0n7GQPGyiAU3kx8PCu4
NQx08cAVREEzGqZtQybsNU2PiF6GtJcUS3doq1/zDLSq5/df8NfoTEK74Jtk1r0uxzFcmn35zTam
dB3EDiJ74SwnqZJtp9IHRnn2hmQpGkI1mT/ryq1nMUlLzAsSMVqNRhqqHRVesGl6/RFjooFqTopV
GrruSzNP11YpGPKIGSY1npBo3cZGNdejgeGOf3aOJmqhOxWrYFqImi6eH0HrdgFecUgmzXdB2PUN
E7ibgWt5dHtirJClHLpSRlsaduYq9qulo5UICkWv6qvW1iIEQmFZbENR2Z9LvxWrSm/0Y2xUNyo2
nnSf1nxGnNAWEWfwzbM1hIc41254o9KbHWe/vRebn1zSoSB81jH0B3bLyMq1XU/i/RyI8Rpk0dFC
OLqxMgu2bDY+2YZn7kpstkfED9m+zuFlF1WeBquSuf8qGuzwMyC9YkkLH5FXn3T1wR7STzrWqQ9b
IoCOrJScGzQGjEy0GuJH+UXH5WAt0BLRSpCCpj3dZzIak2lEg4tQco7EynoJubOK9giXPYR0IUxr
uygPsvCJRiZl+LGh74Was9YWEWdtqErp62T59NEToyW7s6iuXMSYHwH72IJYxOQjquZOJIoChieh
gxX02PQluVfNYM5pR8mQMc1uNMjddpgcps6O7WU3YLFYwjNLV56tk1Q8BNguugLxxovvpkm8a6mx
sYelULDMAWwpgw7YzLZsruGyiGu23jk4ggxTYnmXeU4LpZqIxNIr94X4hxuPphk2a7AIKn0xG8gl
2aiea3g3K1GN8NYt6yFJRXIlIeSohVEmGZO5evRbahU5ji9KF1b5igWrONqlcHdNxQveBpL6Mmh9
tOGcKkESxvjiE9pvD06dwMePuIHwvccX3e/R4DCqeIgR7lxTVPuPHFI93AIQ2ZbVYLtXJh4TDOTg
WaVdmvdJUaWnoY6yVzGyZFOGANeSXqZYR0xxi5M5ojVc5pmIwDC42gsemoHYDJO2ADrAhrUfd/0s
wkCt2WnY35Vd31XV8E33qRTHvjCWEvEmrURoTLD8jNWErexAPy5ahGF2Sn3/NdEBA3R0AeBklYWk
22dbyd6pnGhXVhnsVHSIaA/zDWX7Bnc/nOKcBqjIYdzkwmDsQmjkI4J+2pcxOtfKXOcERsJF1O79
KLgxYwjdumi+Noi7N23kgb9HwJH4WndlGaTGPkEWdsPomhZHmtY3ykoim1wdcLsxDAhp2SiC0P2Y
aNPqXrXPJINfAW0R7/S7k4/GT51Xm3SzW78OrUMJqbapmttpgjYCZc5deI1DX9id0l1ZWnOgV2Vy
AgBefhdH9nvTINiJBw+ntK+2edh54H8NepNB2KEA8cVNrt079Mudpe9I9GK8H2H1oJiDlBBfe24S
fooZx58EASZHMnmCIzqYtFybIvc38N2cm6ytG1i5uKXtYroe+ui6IUidqR+hcUP+Zo5i7+keTAAC
YBctJgYzGrAW+tXDEDALrD39DkvSFVYCwllUMy2FzUGqjsk4Q8DCZLOkQ06lK+yOwU7aXOUMum4r
xrzrNlTdyYszwOiZiJ8zqSMOTalYF7oPFFBBr9cWTVPZG52j5wIwC2MqX0qQVsA9IzSxsHeq6T21
rbtBoemcWeLkG2Vw1zA9im90QNZa2jqA17vxbn5nLqXtHCdLdjtCNq64X2KJKwGGQ04Lxy5LklSG
sHgEe7ORkUP4XqrlO4ROw4dpo1Xt65q6KhiNw9BED7XljUtZjcWjmCMEihYViNJtfTViw4L7VwW7
rNOCNc/vDGI3DX2RN/pDStF435HXvECC+4qDOL1qyliuZRB88J7aDGWhUUCy4sBqQ8tpvYzM3bCc
HhrDe6b9Jzd5DrTOpfibuvQlUFEPv8WGr8SpHTnlWN0GcJtXUPxARVOqVpV/bUfB+BlMVoR4niQ4
4QM/d4hSzGYLAVNNlAAo0UMgBqfGoBFqJk9W2gUYYJlzV2U5bHCPuJuavfJRNsGTjxWF21y7jMfk
Q9dPr1PXJwgsYnqJVt9dYykmArarw2UxtCFTOT9fcQZhWAUpB7zdlkj74iYY2hsUD9naKE33irw7
uv7RMO4bMx8xCpvGLm37aslcDbO4z8y+6Efw456E3oyKB9GZDiofQxoj6ztXb2G7NTRcReyfEt+4
wRck10Vbw8CxGJi6squuTIdWQkYP3qHnshibxH9sB2zRrfU6TdlSILIvy/twaGtyIpzatGPrILoQ
rTUBCfQ0FuZoqHAdkp8in7U0IN1OuIjX4fG5zZeaKPXT6BWn3ECOwREjSfNnXt0wtRxzzmKHKDtE
Wr5uqjDeEAO9a/LOejEa094CcN0Nnnc0ZXlX5DHmMKBHogBZIhh2KMc5Fglvm2hckeWwinV4JVq0
DyoGZwVAgCV0q808Ig+iF7bVL10XrGMTFhi2dhSBPBbuQKTOyFAFGd561Jsb2liKN2N4RUbYPkdo
N4Bpw/f33iJvOgadN4AkoT8r3fuoM8JNKFEWECipr8yayTxyapuxZ0q3kGBlYG4C8/w7WnzjgXbZ
RqbzOS2MyfTrffvJJt53hU4YXXjReg+9mXEte+8rjdf82BrYurvBeh/qiViRQVYowtqOTcRvQN0l
tCM8F0ARsw8s/CENL+K+123KwXutWte2G6qnMJqOFT2OdtW4IH9urFqgqEzaOgN8CVMslhBcmlm5
j0dMw3MQxt1L4tHfeh/HeoQ48s9Lo/8iP++/q57+P0rZm4PYfl4ukWuQ/61Umv/zfyOzhfUHtg+K
EVdHRWmJ/yCzpfjD5p0nbKjVugVNm/Lq395hm3+icDJ0QDjcbkTmfxVK7h8GBRSFzZzK9w9qpNkR
/FeFpPGx0pIS2dLfK6Nm6jKkT15wq9O63Ig8kbuib8bfUIZ/9ulneXGGtFHuN1pw63tY23tmZpsq
rtLNd1f39l/f8vuYvJ99+hkVO+nsIfMxeJ6SakqWkvjuRevT0bjs0/Frf4+mDqQJNE551kn5eP8b
LTqWbSX/hZ2nwCdw+h989bOCFPlzraQ+2CdmSk/Cdp8cQY7BZV98vlzvX+6jPKiprP8PfmK0xZZp
nTKAX4MooFUYq8s+Wvz9o6dKkKMWC+uk6fojbpC59hrq33y4MYfs/ehZnKv47754XzheLDvNOo3E
Nr2AUGkPVIb5Z4+DEfZQYa/TohCbLK/NXQTsbyULJ/4XEeEf35DZUf/d366SwDFKW1on8P/RkoCh
3dSZ75ddtbNQwcynT44yyTrZQ38KPI9NXmckc9GHG2cLWE80TeEjFqdGz/HqTHBZ0yS/8MPP1q/U
mPcg8zNP9ui8q3KCWCK+Xva9zxZvY1Tw//3cJFOFOznZ/RELk3nZm+HPePPv7mbR8qGRH5qnJlYW
4VCavjOZZl62eI2zxas7LT2TJjZPOOV2Rh/chZV74QU/W7tqpCSFGp6BV4HJNfhkjJlD6/0GNj9/
yg8W2J80/u8uCzpGR28EycS4HDxSS+2ivm1Huwsu/Pbm3xeRzWy54wQa3sZjQ98KMAM9I/X06wfm
LDPgP1uVcbZEtdbPbQmphukohLqk9IhYy+xtV8RERhoa6tUejNdXxwP00DE7X3rufAqMs+GhoVJf
2ZrCW/XrL/OzK3m2pCUQpxSPSXmiWbWtQsvdAXvP9hd9+HkWALUcij6mG6cm9R/8Dm4U4NoLN039
bEkHZjABSMdVjG0XxUWp3uBJX132xc/WdE7pXxbKVafIlPoTnYRlNCT+b+7/Ty65frYf45swbC0b
1CmPUNksrMn3VrFDjPdlt1Q/W9Wl6C38EZk6yaSNDiSsA2zoQvF42aWZf9V3S48JmqPawadsIohh
0SK6O9qDGF9//enzd/zBwtbP9mXRDxirPeIt+w5eLzFFqBLa3D7YiDlXv/4TP7v8Z2tb+Fg+/HFw
gbTbayRowNPEpbf2bGULuBFgUizn1DpeuIUbq5a1mWuXva71s7UK0Qr3hzHMxALzSCPjugyS30RC
//iiAAX6+13NmTiYkz63CuPSAZ0KovQF6kR50fva9M7WqtunaYn+SJ6E4e9d7XFo5PrXd/PHD4zp
na1UrKN5qRNkcYqwzzG/8ACWdSlRc1FrPP36T8yopB88lFQ0f784DkIbn6ga95RJd1qknoHFHmcC
o2l4Qm4Ew2LQgvw5KvplN5XfpjgQ23Kwp6dRIL3QR2Vsm0B52iLucudgoCVhQyzpCYRDchfU9Rut
KJAEqrgnImPvRgMUB+bl+6rMTO8wRObzr3/IT26ye/b8WIlKRAQW5tRLSiQ7Tp0N5u74N3fiJ5/u
zXfouxeDLrugKjU/PzUmQswsAcKd64D7L/ru8/Tt+0/vQfao0pzMU9TG713fk49u3l320WfvnI5A
gjDQcPVIrX/B2kfTN/+47KPP3jVpnmf5OKHabXVztvaoE3y1y2pS0zt72aC2ssJ4mCXBtrxyoN5k
v9n95lX5f7+ETe/sOfFbJpwI2+VJwl+4sckfXQc6zWzuL5ndPeMimHz2EnWhdfr1dfrJKnbPXj+i
IRYqSJQ8oV4cryFdJgcMvxDPZ6T+r//ETx7POeLr+weI6Wxnk4jhnQqW1exfP2JbuqjmMt2zlxDh
2ejK09l+gyT1cYDz9dr6Vbe57JufvX7A63JER+l7cpPyUJrFZ2WGv7nTP7vuZ2tWjBVcoiBzT5WR
Rje20Coc+Zp55btt95tN689i4gdPk3u2cpOQpl8+CRdbO3jgZLQxejoYoMIoqh+bHMGXhD+EeBTn
7To01LRNCPJa90Vu7CbCfG6zsSlXWYFGZMBx/n7ZRT1b9EDnyNhmBnAio5gMbYuwSUe9XPbZZ6s+
iRyHwF/gTRAPd64OLVfFUXXR6c50z1Z9DppE+LLmiJFU5sYq9HjDtOk3x6+fLBJ5tg4nYK1jr3cG
5SZtfFXp3gvxqf5lL1p5tgShoyjN9CPz1NJ8WWM0JYegILf5oqsuzxZhHg6m7NBP4pBIm30WVk+p
V7aXbT/ybA0SzmYlkDOck/C7eydDRxlV9mWPC+3Pv72ZdNuK+xRyymlQwxWe/FUel7tfX5M/c8h+
sPjk2eLrOpvAo6B0EMT3aPbdPnizAIc/QE2pQHwB8l6gOWnurdSHXFxE8qGY5DsMkewxj8gvNZzB
fcGGXToX3qWzdecm7TCIDMSgqZvAFjphEt3RWc6F9+ls6enB6GHvT7NTaTtbNt23yWmNC7/62cpj
zu/C4nBS0r9lzIQRv5elk//161v1s6V3vul6fqhprkxPkSado+syKQqs+rIN6jwcD7VM7QRU+icQ
uw9IjLZhkK0u+t7O2aKGv2tLH4b4iYMwWeALh6Syyz75bEEnVukEk2PAbNLTN2jtm9pILntMnLPl
nE1ZVjdynE6apr/l1Tx5bfC9X/a9z9Zz4sK5qUYTRYaVY02NzRpoCurLyz79bEXXKXIhwfTu5A/K
X2kxfMUUkdOF3/1seSLQNkYjiqaToaRH8DGjwwBr6m9eR/Od+8HbaA5T/f4MBtRBN8mOck++pX+d
8qwh8rPI70kFKMgg6wXGXASQl12ns9XaK+KmBgC3J8xgwVVhBtl6EHDqLvv0s9UKfRORiZ0lJxSk
BIr7zaMe17+5SvOd/MFVss824TbQbYQ+NCjaWMm9SQrYph1kd9mrwD5br2HXJsmEkv+k+Wm9zcxu
A+Zf/81l+ckNPo93nUBQO7EiokHadmwuozFtjzbgPKIIkO1lC6EiAmkcFcaXrQb7bCHD/Ohb4Y/8
GoeicNGaRrMKR2U2y4vus322lj2o+wohZnxqWiydyio3pFMZ68s+/Gwpa4ab9JZok9MY4MDGHTUu
OxTGv3mMfjKFMu2ztayHSDFEodF0KaN2Hc1SbeD2yTardX+ThXVzKDsP2j/sqEVRedb/cnZlzXGj
XPsXqQohCdBtL16yqJ3EziRzo5okE60IIYS2X/8+PfVd2MTtro/bmRSNEYdzODzLv6MKUfX5/W1O
qA85vCzyOKxPEn4VwjZ3UTpkfkM7kd1AAUyTZWxOBWSbbAn5/9z4lWKJE9YygDnlHJrtFLcaBJmK
whpeep7csRPX5RaAZiZNfQKYGEBwaOPuIVDotSaxE9UUnw462XmegYPyC0iqaQ+3DM8rR+wkYoC5
ph65bDnxGRJeqCEztkjhF2GxE8E48IHaUnWNt+9SggoZ8+T7uCaz1/DE9c42w5ynMiJdNlmuIN9P
qkNVCa8yAujul/msAFOyh9lhl1VQ6eJl8b7T/Er0vp4EoGHxcmiZ1FMLb9c+A5Mmup3tWZcBaoZe
pRVoqy9HB1cFRf9CuyxsFGRviuC+071XeBLmhOcKz6CoLuYugyxeG8cJoEbR/8F1/p+P24Q58Rkr
IYwAdTeDV8HPFlS7asXx4hNCQPO/XBNTDjiu0rmHf8wKnTpw+gs/IAP5I+dW08aCRKrMGv41obvN
5N/8Ju2EJiCu9RR2E7YJCIM7vednNr7f0E5g5qDodn1VtZkQGLMHQBa4lyvPDef0+WeJA7OVl2st
RtrQomPYI0UKVCmv7fJ7sBBpn8dtfvSbvxOcKTza8MrK2yyuIBoaiPoEnrb2St3Eza19tKVzmsZt
1qGICuIcPkSzVw4irpP8UG4d+FeNglNR8y5aY1i96l9vL8mlZXdCcxiLFA8Rq8p6mXf3Y9zpfT3Y
9D7mm+fknQCtFbGLBp0iC2dDjzCeiz/WfW/8PqmbQdU6EClyqjIQCECIGMobmAxXfieum0KhBhxC
tqvosw6aLvAI7MreKzkTN39aeKMVQVOVsJ2FQEPbmS9jU/mdtm76tB1LJstsn0FdxoKVyU8mDPzS
2xn89/y6Vo1THUMKG/Y7bf4NMvgfq2H4+vZOPAfhKwfAGQj4fGgD6UOerG2fidZ+tav4nAzVD7+h
ncwZTSIa1aD6DGq4Z0QtTC/AE3577HM59dq0nbwZ9c3cSMDWMx0SiIJC4/0zD0l9KxiYziLJZzzs
EWDCC13cvv2L/+EXX/tJJ2YhoCwrw4XKWj2u31Y4rDa7EijZo02h3C8rwDbEFEJ9BaIZ8GiWafM5
3UibMcXhozqI5TPrRgt10tSeoFkkb5u2Xh+JjKFwU/HPEVCMELPuYTEL8DHUrji0m5reHgbTi9sK
0hm3wwzlb5gV/q0MDCnJukCI6e0/7sIuOBvQPN8FE8mTcB1XmSWMfWrT9GcI5ymvoWPnIBIJmKAB
gdpYREYJMaAIuOdu8KwVIqdWSPuqGCqGPQZGebUnG4eM9jBc+eSXVuW8+Z49pELbAccoXsMyVhRo
wQDFtyZNc/Bal4i/HLytu4LmvOmydQ2PkOqsodvLC79iO3JKBpBiASOoljYLJW74QSIe0qj612/i
zmHE63C2MPKSWRHqbyyB/Sjt/ZrSJHKODAGCUiMEgobXxc8ikD8o5Oz9pu2cGGtMdZpbLEkdwgCn
4cdlUvLGb2znaKg4tBonw4sMFoWQ1COqhcd6aq4E54WzLnIiiHEYTratklkNZYjbdV7bu01tpx6A
rn3DY0j2xV0CD48k8Nv3LoI7UF1Tgp7SZsNEocpqLRTsEhniLPJarjNL93lc2RJcc9J3HY4EegtP
qREKlGq6sloXgpY6cbWunI25xFUQWnFPQTybgy43P7gj/JJeznwFZ4uio1xnMRkiQAIJpF2T2HPZ
ncDatpbmBA4gmSYlrGka0Npiwj/5rfl5uZ6dZSyOhrGVrcqgfvetgpcoeHSQO/Ub3AlbNIshuV0W
KgM5JMe1/gMs8pYrm+X83V5Ju9SJW1NvELEriy7r4AUDk2Zjq30dzHqvB0bvY8De3yso7fuVQ/SP
SG6g9ABniiyeqy+lvI8Z+ctvjZwobqAU08x0lNk6Qxgz6hjosKv8/Pbg5/33yiK5kG0853ar5FRm
6ZrelCnEXmr4CKXt9xByB2//xAX4AFzJXu6groKD4bjF+ANGQZbjzKpfEBWqHoK2r0+w8QgfIRPO
3hchrLF2zUSaDzB8RbaXNtIPcc4xkx4C2nDczcvl52TCVvpOzYl50JtCS2Z0UaoQSme7qUc2bYu8
/1B1YQ3mWiQhxgkfhOquxz3ltuRD9CEGFP1bt1awDNfNCrJsW35UnLMDG4X2S8Ohc1yktKjkpAOZ
bXxNDi2Bs1xjuiuBceGgczHjI9kgiBcjD9soTW/gaAZpzhQSPG9/7kujn//7s/Oin0YWjAoa8lpM
JQyXYdKZwyXKc3TnwNADZZHterQdQGKEByn048Ga/uE3dfpy6mBIRWNSozcVgm8Oj0s8mes28lx1
54AA8c+ujBMJb995D1+a3zmFsI3fxJ0jApAlNAUkugJwBsBW6SBiROEO8Pbg5yzyyhHhQsDJ1IO7
rMAfzQvQFrYS/u9w8RHvoWpnrjSTLuwZFwjedvm0woKtyeQoxGEY5btpra5tmUvzd2I8oAYg7WWS
kFwU871gbIOzcBghmDX3u6q4ePCqilCCq1pmmiXmqZ2rhygYO7/M4oLB4eM4wHOWtTAchq+rHOG9
NkI15+2Pe2nlnWiFu9u6dN2MmafTboUWfCuCB7+hnVAtl3iCNZMMPqILznY1OYsoC3MlVF9N7mCj
OiUPhYc9hdh9k7UjxP33RQ+HERaC2a405HItZ+uHxUbt0eNPgYCLczBAQYiXdKJNlq9Wgi8+PJqW
+ywTxnbOhVWVEDfcNthWrBAzQ+JL92Myep0MGN09GZTs2FrPiCyot3+ZU3QU8Mx0DTX56lcA/dtZ
lxayT7wbEFpAyB7z9iwO0t2pSBwrOmawovIrQYm7RP1wlglBBDRF/i0t0g/p2b/L49PiT3AWCIQ4
OgPaeB57+jcm5V2RJo9vD/1qbcWg5fcynUCapGmTTrdo7Gm09ssIFpDEpuS2a2z6VxGL5svbP3Qe
8I8TGj/kFlicaBA4U+ieFAlQRy0DogQs1+523Mh8DxGIZQdlDjWA302aCdbYMDl7+5fD85d+5add
WFKaQB4B6V6ii95PHxdIrH/mY6yO1VR0N+MITefZAgwPzQd9mydFsKddXT3C3q/6IDe4b749jddP
MbhSv1xpUVDTr6CaAhxV3vaphSqRuvUb2jkg+61tdCHi6kT4ColZGUUEgLvK78ZMY+eQ5BCVaCGV
B1D8AoX1bUy/2EX5Nedo7IRnCNHcstjIAkp/8hUZpIGg0OKJXY+doIQh3QaQb7GcNiPMEfo00KQE
4/ngt+xOWJY93o/PMjUnWG/GvxYOzX3dTsIrpcLv4uV+SYNkjbUh26kth39hjH5K12vQhvOW+yMg
OD2T6p+XvxTmPBNBEXwqV6giQmESOitJ1T5BssHvDQWuAS9/Im2ZFZB0Hk+cNfWnQBcMHlYy/str
5d0OIARhqVwTbqCprqq7QfbiI4Cn4v7t0V89E7E8TqSWxQR/NqLNiZdd/A+DfvKhnuv+di1ye6th
Lqx3b//Q66npP2f059+BzRDHHwc1nPRIGGSxBv4Phxni1wV2h5/HGG6CO2Xj4u7tX7twALntxxRO
DIVejcioTm6qNNjD3dQvEiIniKMaBWtJFn2CKRBk0YRY4AIy0SvLdGniThTXDaQsCxkKNCD1BxV+
CXXtBVCgfzQfFRRyCx2LbKvhOWPm5XaLoZfitd5uo7HqRDrBCxnTjqBwszZc7to192vfQx/jZYDF
HdyS+igKsgBmwsqYPYgMfl/TbTJ2UQoBMUKDrObqjm7Bw0w2r0oG8j4vZ13ZvFgUSBEZk8tOhSF8
JGu/JEidqA0E5bMdNgxtuy9EgaQ9SXv0+5TnnfmsX0BqMFtVSYKsDOD0XZYcOlRSXTsGLuxv6uTX
FtY3bGiSIKtgGgc7wyCEzc9y5WZ8aXAnNBObspgbG2RhD7+2SqHEiWvm+TmdyJzQMynUGgfou85P
AfRZi6a4whm6NG8nuVKoCk8QFQ7QolFHEif3tey+e31Nt5/IYGXFOoFZmw7WJONXAzNSv5GdoJxC
m8LobA0yQuSHaRtueogY+Q3tJNRJJMO65YgcNE0+TQM7CKhueY7tRGVIbGMng2lD4/DjYpdj27Pf
ftN2ohK2TuOq0jEAv08Ue5nY74kJ/U7v/9goz6IS0sGrnDqMDbEzARvH5SGm9slv3m5MLmvQQtMv
yKC68dlKBloijKI819uJSZZERcPgdpoZzXc2IXfVGnnuQCciWT4M8JuA+ucyrRCOXnHXgEDWduO3
Kk5QNjKCJB6c4OFavtyxJICxTOg3cbeDZ5ohqoKY5BmgAccBZHYQ/73AK9Tt3CGDUZOkmHU5dRnq
h2Dxg9xQ4gTl3MwFHN2nIIP8JVxxkIVjAU8ir8V2G3ZygrZeYHiaxXp9CocYitWb7T2X24lLXcRz
qmStTxu1ARybo6cwYNe0D86DvHK/IE66BPqrK4twG04wzPha1dApX/n2OY2T4Oi3NE50mmE0ab9I
/EAPncaKnl0HGOorv9Gd8Ez6EJVJzCDLUUKGt+5C2JEDDuM3uBOgSQX17ani/akWEJtE37SF3dvs
lzTdRlEjzhoZ0YaZJxbijekg7mNBrnGwzungz88aur2iltAI/t7QWcGzk/07SVu6V5Ahv6NNk+xa
dZZefHuNXt8/odsr6hVfQIfQkBaJmgkVEcgexzGI0kc4JSLG/H7Eid18areVTGt/MkY0D/HGoXJa
1T86eHdcqUjPWf+19XLSquybAMyyBGz8ODaQwI2YOGxFXGd1v4Wf9dAGB50mAkbmBCa3b/9Vr5dN
oSuPUIl14sEQnHNi9Ah7m2rfBcNPv7GdsK54rWeR6+5EaUTvrGbNzYhesFc2D1MnpnkNn/lty3Hr
KJb0fTxs97pe/Zh4kK5+WcD3aC7hql2cxb7K8mMf53DwC+vN62kldCUSKCvyIE+3Cc2O+hHvtd9n
C3l0v0V3Um4B+SkZQZUYqiDNg66Lh4nB4cFrbFcPYe7GmnRyMKeE4KESHsA3pN68nstCVwhhHOgM
MzdpTjAo/gnkx0PYtp5DO5FroUWqYeluTgZQrQ+APukDRCLslTbJhcNHOFGrzJQmZSCmUycm6Ncb
iftHRaZxJ6YR3DK/lT//+LPSVfVQoB7OXJdeQB2bdfH70NjPfmM7YRqG8Bamq15PJIQrYM6/A7j7
y29oJ0YDZJRkHqXIFvj2QUI//MBMRA5+gzsxCrXlksFEtwQRd4XPRdd8hgqg55Zxsu4IhZtpmvMZ
BHX70Gz533ykvee3dCJ00RYm8EuQZoMe011IzadEePZiIFz6cqOM1WYr28s0K6uzjPrYDYcKMFO/
qbtSCSgWajPCLey0MfGBiPVDXg+PXl/zD52EYqILlPbViSucLTFEmiN0Ov0ORVcnQU95wLROh1OZ
pN+LGAg+hT6e1yUHmqsvlzyKE5RobOsgwqAfKvRK6/JaaF6ooFydBIWv2YQ1MihcEv7tuxD+DDn7
Dgtzdqe4Z7805E6Uwgs9YZAzxq9wvHzUI7vhNp790rT7zNyFbIZsHfy7WDeNd2kITx4puysV0/mI
eqVict+Z63YykFYA4qrhLLqtApHsZJn4MZ5h/fvyw0oTlfU8lfWJlvxssFzA8/7cJ/Ta8O4ro1RK
lB1cWsHhTR9hKljuBPFjmYeu+kEP25dQwLL9tGzV7ZbkP2EqPXvO28mmUPBrh20S1Yl25ScQvX4n
cOr1HNvJpRT+y83Ap+pkcss/ptXYfY/LKLiSqS/sFpd0mcpKBgRUyxOrg89Ezr+gnO4HtA1dziU3
VRNElargZd8HyHSA8Zq28gPDwlX45U40UQ+hwYiUp1aQv0QSf7Wt8cO2hS7p0rKRQ6BaF6dmhQLV
XFR3sc79oPehy7okBrrYkzmL5gawIxZLAdV8lX71iyAnPiHvQesuwcxJtai9SOQErwvW+OUMl3jZ
bmMJo8Ipz1I7VfshFSkMhFe/fgoYZy+/KJcw/gukQd+tTv+mwr7ToXzwWhZX7SAoDExYa4U+UMVu
dTQ8ckB4/QLUFTaYJrZOvalEFtQJOdbLWBxg8lN7LrmTSeO4kk24Ko72WPoXenCHfmJPfotyPhOe
FdC9NaXOacEBmJvhblKsMANqfFfcCU9gBtJYLUGeqS4wd2kaAiLa+j3DwgHImXncQd/BNAwOr4v4
e6lX9nth6DJ7flGn0lU9gedLWcfZ2mtxM9g4PNom/e236m6Elgbg9HGJMrzJPvG1f7/1k1+F7pIu
6QZdUDYzmhUDzPLUntbMs0B3KZfWkDqATsScwb+zO04hzMpt6ceOwfH38nMCFJcTJYoZmHrxPojP
iSjy6uah4/hyaA1r1ngqwjlLVpKehi0i+qYtYFF79PqaLiIJvjtCQT1jzKqtafA2U837djR+h7lL
vYTQImk3HY0ZzDg7OBht/6Yr8duGLiBJN/kIjivge4GiR1AzyI43sBD3WxUnPnU9RROJwjGDN9bd
ZoPPNr9W/l8oWFw4UgIYTL+gl5z1Ag508IQudoAoPfrN24nNMhLxMqTtmBVdB8Jy+i0tA7/Hx9DF
IgGMN8LaLzUZq2O4KbP2BkrPnqWWi0ZKw8huTcFNNkbxU2ObBz5Jv0PFRSE18wAza5WbDJ49abEL
hQ3v1zFJ/ApQF4ZUV5ZBVESchy9/SYJmK5tTz+TpopA2CMTMU5WYTEflsk9Ey/d6M1+8NotLiQ3F
1NRoKKpsobDJFbZM9rCn8gwhF2kUJ2ZD/NdA458B2zBzC2Pid0N0kUa1KOH/FVYKWAkKf9l/KG63
fkviJE64aslkhD1pZthS3Mhi6Q8FjzwHd4ITPjWxHuuly5Y0lx8kuFL13jZtKf2OchdrZFOYWE4b
OEIw1Mr1oaaxWW+hCL35AXfC0ElzuoX3EyHbmHVb+y7ZYEJZprPn6rhMopUE4wzjpj4jW57sYbT8
CYIdv97+rOda85WWgkskCmbYkeLqjLGTSLzLxyj62aMEU7DXVJ6J1MVibcKQNdJRB552+X6yBmw+
ckWy+ELKcLFYeMsxU8JA+Gyj2lS7EPBVvoOwv/I7CFxAFl2KqA0SLbOpx2MtfNiW7ndIePT57dW/
NP3zV3lWpoebzSEiOKssaSf1NejhOz8FkvoVSPT8q89Gj6Q2aRkWIAZK8whP6l821n/5Tdy9AuiW
92tf20yvf3eG/Ixj7peTXMrnZpI8gH2ozcY53CfbtutW4le6uPxOvCPaeIDDczaRQQNOT/Z1MXhe
LKhzhNWMFyAh5mOW26T7iYbR9oRb0qPXcruQLFFACJySs8SVgIJ5Ea1f2JZcgfNe2IMutROMxwLm
3XGX9atOj9K0yx0eLa5pEV4a3dmDkOgRTRXPQxYOrK92+TSDvV4pk1zzqrj0A85OzCXEa+HMO2Si
CJJ+12OZjmsQR7/8Vt4pd9cIMOq5gPrKxopTO/XdYZG1Hx4OUPiXAapsuQpebyarK/2RLsGpymsv
XGP4nxzhs9gXMpEW7GnUXlP9mE7DbZIMfseKC0VKWrXhdbHBMQ4v3D0ujo+SBT+8ltvFIpX1OOmO
Vjqb4gDYki26X4z2fM5x4UibLbYyiAqdNTpaPkHCaNuvcKK+UnqdU/0rmdTFI/FkGyHYH0CNpCNw
t03VJP5WVQnjTDlyu08G2+5ryVrPksPlFG5m0Xmlpc6CJYz3eYvHqqMAMHY4vP0pLhhuhC5Maagn
QeLcwEa74Zb/s4WaTB/FmHff8HYt7JNkehINpHUL3t3CIgueEDAnIP3XmXA6vIu5iuS+CgPTv0OX
u4YAUDTYdTfCnBLVRRht+zGtIdwlmil4zHVTtJkdyONihnS+n/OVy/dQ9Ivs7dSVK0w6i4XudBBx
P95k6LrcWMrV2i+0z0re3wLT/W1Yrt3uL6h+hi6rTuRiisqg11mnwf1/t6SKiO/wKsf1R6hxOFsN
reZJqbWZ73sLgtnNkBs772YFj9C3v9/rByNxJepN0SyRAS47a/LhBk3LH1Ca9crRxLUwKRQkugwM
7rKtgXl7qm7Ccr5yZ7xQj7o8wVp0cz6ITWccruTpcRR2IYdxq2CT29tAeOKAXCQYUSrsTRPpTGzx
IQ1hxtwwOIB5rbwLBNMBlVY0VGcr6WFy3nJ9LG1h/L6ri/6iLIRhWTPqzNalfuykjG6qwDZehR1x
nXwYh/QLHJNMFq0gKBPMmkHdeu+3MOxlvpsFSHijxb7ReISFp7J41/LAb0+6yK5tCtaNjisWvYVf
MajQcNdtjZ/NGXGNb6BoakvdLRodnsTsaJHc80BdWfLXtzxxkV02H+WUT7nO8q1NYF4flPe84jCu
kkt+ZUf+V8z9mZyIC/CibRsTWEshWchU/tN05vcE8cE7HPHQBd6K5TtcGfP3QZCrwwJH7J1ppL0D
z9XchNqWnyQMnQ9j2+PlE6bA5r7MqXhXQnR72IX4X1cW4tKJ5dRaXdpHoekRN0XZ/B7aFjTXfFlu
/faeU2sxPsqGRLzJpqj6tEUa1soT4OV+gzvFv+RpUM8cMcmX9t+yWO977WcGQlwQWhRNEgT/dsji
JD1a1ryHVvsvr1m7GDQewHI1MUpnVAn9ARsvvYP183hlz136mvxlsLMtVOgt4iQ39fyR8Ic8Cbwu
/cSFoDULUzkcsXWW6vCR25KdAl6vXjd+4qoSgOy5AMcLOaMqWnBfWeETDgH+R78VP6/Vs6o8tyVE
lhs00dJONXtRinZnBYLo7dHPK/tKkAvnKlRCXGIIimLIiEUjN5DJ9LFeSffOJEn7TsaR+orKyl5h
DVw4tVzkVVHAikUlAy5GbZDvlYWA7BpAxngFVNgvXbjwK81FyIel77M4DN7hXno7DJvX9Yi48Kuo
lF2fEhRHFZ+Srw16Dp8W1o9+Z42Lv4oTVUI3AJ8Zdp7BXlXofENvzi//u/irdmiqZQ4QtdUUqJt2
hisqL4TX/Yu4CCy0SeOqzKGRDD/dX3Ex17ull5XnzJ39OasiX0mD+xcbguUAv4Bqp6fE7z6EK8bL
2AKrJ9C0sVClDqr3G5jtoH3iuv52aF04zFzk1UZka2eDBwG1ld96FNOmnfxOMxd2laMmSqFtA61Q
HYzvjEqh+xAPfvvcRV0Vfb7M4O+pTETxAU7AfzVd+9VrSVzQ1VYqvBoJDM0AFztUbfFTbanfixph
TvLQ86hz2/S4vBA4GC6s+Nts1LM+d31nIthlB3OFo0uNprmjcfAgcuWlYwEhD2fmAYFKzswgRtKF
9FvVNn83vRcHDEM75fPSWRDhGshdx1zeNBIP9d0Q/+PxNTH2+Zh/lpnSlWqlNoy9BeunOhqjXT8r
LxsKDO6kPR1uSwWjOejjcPU+L5L6ICo2+rwdYXDnVIH0spqgPw8pNCvJvrHjP/i2XpqkGNw5VAQo
MIMcRJ1VJcV1iAHnHlW9T3BicKcktWFdNqooGhgXrD/ncBj329z4ztwpSdGaoUE4ThAOHenNNAY/
xmryou5DuclBXSdlqWe24HumRMSA56tvpkiu1BWvnrQY20GKTZOa+1avTVYsJLrJc5bsQdWsfDIz
RnejM6VhxGto3axmCL5AjuSdCqfti1cMuXVpv4TrKmMINcXrVt6pVLT3kKq+5rrwasGFqTtB1Kaq
1JCyq7OSxNUxYaBPhywpjmujvEQT8BNOKEWcF9vEbZNFGgS2pf2M5rHf+SKcQOqTzhqxTBU0u/vH
ZWh+rFZdaRld2jFOGLW1nKmehyYzCy+Pk1F2jxZ94VO0YE2cOJq7SsHVCDtmXizbVXH6riVodHrt
GLeIhndsCukgyDjSWL2H8leJvZ54oYuhG+ZEEoEqMe3h95QlFdwuUlLviIWGld/MnUCCxZ+a9AJB
UJhpJB8EbdMdUcG1Gvec0f64yWDqTqbTYaOh7Jc0oGmHu2BK/hpzcyCDfKrT2gvYjd9wMt5axi3E
q+Mm2/DkPVTQw2gqHwUFDO2EKrrldNR9ijiquyeQkrv91JJrffkL2/0P+kKCRldajJCD03W/Q9Nh
2eX56CXPzFK3qgvbOFiMRZtEhvEB/qlPK439VsWt6aZYUWoEjke2Td+MvpEz9ztc3IJuDiGcLMEy
yupF37dz/di087VH43NOe2Uruij6YRFmnOhQQ1hCDvK97jl/KqKuPKiuA+uQ1CWA3iwyyY53Jf2x
WJv70CbxKZxdJKJgoaZeJGQQYvQJDFjc8NH87RW/LsRexxE4B2mELcoov4VuZ3w7qsn6nQ4uyF7q
tIUA1dJkQUDvpiHvdlPqW9m4IHs2wtsktgRlUzNFjw1V8YGaabpSIVxIs665ESuGJElYCTFBvaR3
rFyLhxStlN+mxaG091p8F2svYrMQqyb8BUNrdp1toVTbLX5r70Lt4YIdD/GAerhPyn9lLrIZrCrP
iTun/jTDcKEaTAPfAsj0L/1t3TAv5j9L/8DaK7GxobIyG4qgP1JGb0Iee2Zx1+ponraeVhI1wiDO
7tq0eNDd5ld/JE6ccju181wglOZkAGQVSKf6H21h2eG3WZyiTMVrNcQ1JCgpnmH3htlU7WrKC9/9
Ql/e/BK2hkbGvcwqFn8h1dxCfDL1omfjozq1GUeWrXQFjdeiD5t9TINulxT6mjnChVh1jQLrVlht
z5UfBSjuvtzG7S5oJN0nDQ38bpcu7j4aaVKv7dhmJC71boSOGAmv6dxcmL4LvC8ozOqgaN9Aq3po
ux3s64ejbpbuU1X207u3d885Ml9JXy7+viR5ix7bAMlqsvVHsTXz3nahRbGGDTRz/s0W2ktwiMGE
2dlJ6wwv6widrLQg/LSWQt6LKva8nLhw/AGU07aVuIpPbX+r6n/YsBzfXqMLFZWLxZ+2JijZnNRA
WCf2OMVhchvo/MlvcCd8o2FOIJWEa1s+crVntBCHJVx8oDhYcSd20SectVxwNuSUyj3hY3cIIvvN
b+ZO7HZybVORb3W2xOyn7NcZkPzUS7QQM3euVUSPYyPZiMYKUCJ3bZyP7+K282usuHj8ATZ/cQc7
96w3+bybxvRHGRm/7+nC8WHYI2bKSZ1ZMab3CwRMDispF7/jxkXk1+3A+ZDALo8my2dN5/oIWTqv
53eWunh8PpBtEATXEiCri3clG+SDKVPjOfXzKfesg7hCjq43BALws1G/BF3eK3FN++R8gLxyiLlw
fDsrRuqoxjbXdBthGZDC0WELIbsIa2lz16mQXam5/6uSXvspJ1yrbdlIwJYWMIK23bGqyHcNJ+Ju
MqO9TwYoGIzF8m/Up0bu4zaId5JwswMUw9xJaH99GDhlN9CJo7f5UIt9mJDyIWI2PqyW2E8pENDA
nOXhHTQ62I0aSX2TW9yL9omBzsCBrtt8LPI8upnTvj126ZSTXaXH+I7bGdiGERT5Y7ytT2XQyZuh
XlR8Ey6qX/awgcj1zi4zKD9F29PHpqJwh13GQE4HOJUFH2m+gbADtZQjIeeHkQpMnls51jA9nsuN
i50ok/a+Yn3YQRhNs/xbbEP5BaJaEOoO0f/8KqhZH/DUTe+5QKFDCO8fwOfsrqSqC8ewy10oN6ZW
2SDVApmVUboduqG7UqKd9+BrX9U5ymaAOFkQDpDxnipzw/AiBx3Jlh+TYCruvU5LVyuVRmZYmgp7
lIoNzqWa/KX6cTl4De7yFwIe1xxfCnU35+l+WyJ1bGbZ+7xAsdTF50sNtJrGVTOToLrunkhMvXAR
GNm9L4gNgMgVDUXTrNGdVCt0ArE7/W4jLjgfDuNCQeAYHZzJdHsBdtdxFkYd/dbcOc+KYar7qO9h
90RVt49scjKAj/hd0lxofhJwXqPJitIvKO5Y2pV79Fs8K3pXMDWkLXpzUgHqspqbqJ4+wIim8Jy4
U3GQCd6LCYzwsrVYodobkOIpnYr48e01D8/H7CuB6kL04RKYQGKf4mYcF/x9hLr4X0hoRYcFnlK7
bc3J10aadT/2RN1GOAxvuplE5V6HK7uvu3mp8C/xr7w2mHDfrZI2qAkTsoKNo6o/xDn9YYZmunJg
XEhqLmGAhXk0xYAGZDIIYEJOxUpBfMSL00GPZwsAqqFu6PfV/uAPRHJmuF7UmSjzDyopH8RCQs+x
nTZzGrUzPSueZHOxNSi2JK6nqkv8otAlVnXo8xBcwGr4wZplB+PpGN44i99bk0usKvvFJgXnFVC6
EYEWRIHMJ2O/eshlVlXlPI8tx+mkUhXu844jiy7ztbvWpUhx1V05xODSdtBokcer+VLVS3K7whLn
CEc9I3YDmnkfVgivfZSLhL6IbNuHTgxmB6BBPuz7pLWnZZijK3v5Qn79b5LPar85lqLY7Pluloq/
TQnuYdF3AVqki7mSoy5Ey3/mFc9+YcIjT5CWSQU0mVz3BF7yMOMoOljLimRq9qXqvUyeWOqSMool
zJctSdHwZduHCX/armqjK3/FhRLHYWW8fUZeGMOlX/BesQG6tYhlNqOVNdeo3Brr12xy+ReJxSNx
auFxCDUwdkx1sh55Ezy9PfPXUfEsdQkY9cbmBdZidRaacN6j/gQIrpwmYIwhggXnw9bcDalu693G
43UHEdbhY9CAlvj2z19auPPWeraFKHRNpO0rHCUJ/acumlscXFeuDZeGdmqFLlrFyBgu+W1sP/EV
yqVQ5vTSP8eqnX/02bxbrVGranyTzixgTozj06KuNtP/SwGvZFyXBVHO07rmAcoctZIWiqs6Z1/M
AlfjXS22btvNXaJ+trwx+T6f0U4+VFGd9/tmI+Nd2G/xbTLmwddiahAnQ5sfaB7RdyvseOBfOYod
VDD1jyGnxKvjIVy0B0nCmQOtV2WgutyIUbUAvxUPPhtEuGAPvkEVrF+3AhDhiO/SeBX/4+xMmuTE
tSj8i4hAAg1sycyanJRnd9sbwt1ui0GAmAW//p18K5dc6YzQxgsvVEqh4erqu+ekwe6VTJEu6xGB
Y9iLiBcY5vmgt+5zPAeeTTupFAMTt0mXpHgG4bwfp6mvzsg4iRtXp9entnRZDzmufSA07o9F0kbv
Jsumf3Qtas/9xgknV2roEMxb9cyX+ZOsWpTYWh17hW+JW0vSqIgViHzBHJSH0sKdmzF6K/X8+rCg
tvvlohRbEq8Vbs/P80q3k6V0QYWXurFRvt64dAtIJBlM3cdwp2dN82PDm18OW26vcE265SOIOu0s
UYn0HAeGpFyqt1MYvvdbQM51b15jgF4dQtqtah5zHFJ4qPBdnM7uzWgy7JXV5XMujDokEzmIfl29
Zop06TcBTROr5qR8XtT4faTVkkYqWk5eo+ISTXu7shGfEyZ6jH9UsnnXJf0Hv6adAa/rlrY8tmha
t+aQRJ08jpH021dcnEmi/grpah5kSdWYg23ujR0nvwF3KfvIMFqhHDDIlqCHKWyQl2lszOY3x11U
qhBhbREjoed6ImeGVfSpmpfJ67CXLiWFQs4oZ4stkOisT4U5JqMXIM2lC0nVe4TTshiK51j29323
Pmzx+o/fTHEyYHHTR2qhawGBik0cYz5tR8mk9YprYdL+cjfsmn5vQoKO1zvuGDHBXWcoY686AC5d
SireByQ0NT7nXKzheY2r8CApz73CQuliUtXQk7BaqiAbmjK/h8rzdpxhgec17G6dgRIXG5JJ5Fmt
zLugnd8sPfec5S4kVeyQdkqKAmuobnG2abitBmbwm+QuHWXnnXK7dMVzwOkDI516MDYp/GIKl4+S
RuGkL035LLZdn6qwlAfWbreK3a6cni4glUQNJCNXtD6ub7fk+5T/9PuW9OUkh4R2WQwE4USk4O7B
56wvb2k8XbkZSbe+wCyigZpkgPCwHuP3DCXwaU0Tdey7Wr5ZF/5T1W2b9XmxPAfzvBzmpfd7V5Vu
/cGEk64A5VLAtAQ2Lvm2Lydl2+roNWhuAcLGL3aFI1fPDIM2Flud1rPy23VcVi0g+MpwJyueZVia
QxTsTzYKvTzbuHRpNd4qvaogVs9yKI8mng+xnwkBmnZCmWReBRJBBE3nvEqrdv8aFb3X06d0cbWw
R2FcUKPteuDnpOx/du14y4X5ysJygbR55UWNwn8FhzxVpm1oq4cVUZnXVQDI3MvlVa1NYOt4QOvT
uqQk4ac2nze/eMMF0uqaa0XnVj031RimRRXwwzxBg9hvkjuHKxTlIVhrMTD70HyBYuDnZCq8ypow
WZyjVcHzDPifRogHUv0hztvPRSy030b8G4hG2mFtwgWzhUZ4YgyeVnBjXmPiYmgdAiRqQolj1eLx
IQ93mq7Sz5+HS1f0lam25xDFUc8i2NjBrBGCyGJgNzatS9rm95yIdFE0yO3UMtRJkFUByVM8GcK5
VGp73IfVeI68kzFqdJesNaFBNkGDD+ixggAE7Ff9xv6ygH/JGMmgS/iktXruFtYe9qj8OJL+H7+2
nWVKZ4L3a02TrEAgs1XLgySJ3yJ1pV/rSJmqw/N7JqJKoX4qmR8mscZ+mSMXRWtKuax1sSUZ/K30
oRmIOPb55ndjd0k0MZXw49lmvLLDSDcv7ZtBtDdG5XIqvDIZXQKtofUGUZU1yEAVtHfx2K2PVR5N
jwuf2N/IVFV3Xh/WfX6HykOTq2VIsk6oY2C3LUXc4ffeKV3UbStXIXdc8zIIB85PFTQnH1Be5nfB
dhk3qRLZBAZBdr414WnqoSmztMEty7j/P4O/9gGc43rehSr1jKWKBG91hP1491Rv8Ihc6+W7XQds
PyG1mYFFcLrm8zsRD291G+bHLbkYLyTqQ7Fyfm9hxnfAsyx4jm7/2EVMH/qehfezLv7Ss1YfWdk/
kGl4O1bdkoYMlCcTS3EmpKlAdnnZJnPpUnSr3RTeUfY8K/CDqO2h2877T14zyOXoOIUNqySBzLaS
9sciL94BpLlV3H4l+HBFbfdKt6WdN9yk4uYsrYAwHKbnjTV2rXEntO9aWJNUYZRkuRHnKZYXOthv
Z3BFbac2KIKGV0mmh2gdU23DwBxMPDZ+NUTSJemSZK2GgpIkW7SdDuucfMNzv99m74J0EZkHMosF
9tEqVPw4LeVaHkgbiBsR/OW0e2VpuTAdXPvwWLhiT65rNRxyVkYPK5urE5nU7rc5uEQdLSwth4kn
2cDDTPctOFvZeF4SXKJuY+W+LRoVH4pI3qRbV9DywSZGxX7JCVfltkpMALELm2T7xPs0QZrvrg3a
W07eV6a9y9UJms86huxHpmb7YQjCv7eYeXbcCRPWfcEeuRusKLodm/YUmsLznHKCbXig0S4yHRZU
HN8xPFig0IHceqC98qwuXYwLMENbL1WFL7rM1dGWs7wb6T4emtyaJ9oV9RFnpP6Op6KQpnrg+eMq
THDqRaLvK43zcoFQ+I2p+7pqD5cu9pVzImZuojwTJhyfjKzbp2RFsi0t91CdGqljGDtCw/LLsA55
cwBGDtVptoKGOlLCyye815XHOhL9nKLYeHtq1D7dXZ5gyzQsyvqe1BB4+PPef2UluzQLLslkLoZe
Zu0UtaecTtF5by3/BBU04Xe8uBBLE0NSg6+RzEoV/6uo+d733EushsMt5mXEnFfNHuqhwdFVdDFs
bwaWLpb7xfouwzLaHTzBWMtMdfQzQ1HmYQ7N1z+P+5Ul7CIsqCqfRlBDIgPcwU+F3u9R/jMevRp3
wUAbaBOpWSZZGAdvknG+J0x/8GvaeblAyAaoUSDa7Hf6uR0mSE4tg199OnLBL79m0WAl7HpMsmiO
P9RmfWywWP36fZn/v1ytFh7RIe4mbJm5fJc39PuS0BsQzZVP6TKBvKJjNBI0PdLtqcrlz6ASnk07
u7GdCkbCy9KJWFsfmJimNBg7v5u+q9hblP3YLVrKLOFrfcxncNK2r2/sgdcGxdnt4yhvbIc0emYl
6KywbvaDMsJvErqIVgJh1ygERZqRPZ/v853XKHmNP/55plwm2yuxjQtoxTB4s3iClrhv8uV+baow
jUW+H/W6Y4epSHLjXntZMa/9HefbNrh90DGeJaL5GamEFTqaRRpJYo6ch/VDmCygVwvIyvz5Z135
IC6IBSO/ft9qI7LehN+SFkZnhPhlAF3ySop2oEUwiKzFg2PK+Px2Z/U7v247abRLYT+MGYnIBmY/
mlF9hya2X6jjAllcFBNXFcW5NHY53CSL8jNUrL1Ea7l0iSxO42S3MArL5JYvx36gf/VM+LGb0gWy
9mqhJs/ReN3vMj0nMWCyP4/35eB8ZVa6arhrFBe0gCh21ldR/Caq4uqprKrlPoKeb6qjvryryRzc
taEyN9bb6+tAuMI7MD0prFx7kZUtQx6zL9OyUT+FjTKBl5sj1cunP/+0KyvAFd7VZSJxD4Vh2wbb
3GcTjOSgA+FHqUFh9+UBE0k2q4IvIoPjMrjnvgjS3AZ+54ALe+11PwPhqjgybFofFWzVTuPS+O2m
ruZt1RXDwIXhGUCKs7b1fTvkP/yG3DkFWFksdSEankWyTI57lbzrLtLwfo07W0M9j/0ez5whs4Dd
GjfE4iP4G3XjQebK055wYR4G0Q061R2mC6rgurSFYeNfRcKi58SOXzvSb6eu3qcTFsuc9naZ3iDY
8hIY58KFfWYZjnbdI5ahVEkdpzaq72KqY6+zWbh6VPPSUbXtgmVkyyMc+mH8dg+76NaV4vUDVLhQ
jqbFAP1pwbNkKCAxsvHqKCaCG0s+hPb9jqciv3hRuJw/imR3ymTIMk7i8QPjoz1Yps2NA/r1/UK4
yGKpSNhUVcwzViTyNJC0saHfZVj8hixOimzLPrFsaYcnZaIfar5Vi3Gt286a02GJymCUP2fhuM0n
RrfocWSrOfosOpG4iw5TfgbYfxlyOx+6uImPDLLfXo27zOISRLyvmxijsq51isxe8Bg1wsttlAuX
51JDa4aFYLYI0kG3u7bkHgnof/267tyLyqVEkXyVYDMKIIre0Qyvfn61O8IFuuZk16ousNGNvA5T
s893sNn020WFS3TB3BlF693OMjUG4THXOWoAIA/vN11coov1tttKbjHma/lTLHw9GIVKGb8xdyLo
LkeJieYN5qJuq/EQTqBEeR4zv+ob4WJdsO5JsDlqjPuyfQiRv0unOPaLDyGJ+jJe2Npl6EjdsqwM
g/xxGswPmA5Ofju8y3WpneHlCbh8lkzb+JgvsruD/MetqswrO4zLdQlalxNF5Tru0uRbGJOz7cev
f/6kl+v47+Gn+A3qGifUscqdZnFd0/etDdtHM+TDg7J15betu2gXQoS1D6F1iHc5E0BxTKTwluBe
tyzhsl0xqp4Ia4I4iwhkfxTr7lgVefmPwTvzMmi/5DCiYZdNuPZovFynFNKPT7zdve5ZwkW7Aoq8
S8CKy1wPx2O/It8OIW+/FAkC4Jc9B3+VE5jJsayQEC1q9AFEqmfH6cumZ8YwZXjHsjwM/huq6mtN
2cc/T8Zr89xZonmhSDRo9Dqq5dvdVvcLuWU0ca1p5xid9rxoTVHSLNIdO9q1N2nfBX4cgXDhLZ0X
q6hiQzMz5V9JGRzHMP7pNSYuu0Vty1hf5gSXhaU4QUa1TTsV7347ugtvLQvdQQB3cTaR9q+Eacxy
QG5e9wXh4ltmRgHsgutthucAm9aVUmkpY8+V7wJcTE4GiiFLnG2iMym0tf/ZbfO336BfZtEvC3/v
hRrGZI2zrhE/6RD+lD377Ne0szKHspNJuXCSmQFywyk0KvWXNpaLV45R/MYPhAOc6MOeZqPqWBp3
4Zs6mfyWp8uGDVTyAXERxQkaHnlbhwddFH7MnHDFyrppLcNctVHGcv0jxpOL1p4ryFn6CkKXJIZj
Qhbu8TuIx75JCDw8vb6my4XRZa1y1a8km2IIUohFI6+rZO71HiJcNKztkzLZ4oFktdaHeIOqY+Un
ZSBcLqwDcFBHpEfTMfsvUcWHBgoZfmNyuab+snhaioc+wPk048uGR/Ay+M/MfplP4cqTyWFYymjd
aEaqKTw1nbxb4NznlVYVrj4ZHD9UBXelKCva9nO0N1C6rKa//AbFWfYmgtbOMqGOshutTu3A3xmk
oQ9+jTtH8tZZaDpITTPR8fafqA6Lj4oU//k17hzKOxwMt6qbaTYEm32I1vp9N1m/Vwvh4mB5Hsah
WgjJtj7Y7qKxD45y9as/ES4QFkcw06x67IWTaT8tooe19qT8htxFqQpTNsixTCRbVD0cVK2CdCdA
M7zG3BUIU3veVJPBpVbX3U+rVqwgOMr4te0EtRB5avhe0TArq4bdi6CZDpFEhZtf687JqUbYjxXE
hFmztzDCoecgrv7xa9pZQgW0aQxtdYjdcM8KJr8szepVxCFcebB1oH1vWb5nta1me0ClbPx5mm3+
6c89vwztK5csF21qphjmBWsYZvM6Fc1RVEOHFGYeBd8UzJJu5HL+/7D02l9xzjmAsotudxVmUVOy
/BBHRn/QYdOmMGTVBwl53dTGLdTJcNAQmsLKEoYBAbbRPVDbv8wUxenPP/fyrV/piCurEja1Sfq4
2TMp2HYvA/61n6Wf7KhwSStI7xfRnORbZqre9odxgAYv7GyJTA5TLls/fTHhAlfGRlyMYbJn7dZa
CEas/NB4h90ua9WafDLjiPnWbOvPBATKIa5vmUNdjtlXRt9FrdolSTZhyZ6JBBh/XFH9tZgVPW1h
w57moauY31J3kasQ46FKKnZkydj2VZRsOBDIxt96DricL6/9DmcnMfvSl7Iq9yyJkuWEApbqv7KX
/N8AFN8j7NcKfPawH07dspMjZ1FyiAUJ+nTZKy8/aS4iZ8dRdChGiCiG2R7/ENiK0yEsPXMLLkWs
iJ06PJ6EGWTJ2KHpzXNU1sONEOz/NNFrg+cc2mtAhEGx7p5tY6ggZgYBDAt18/NUbN0xr2R5zwwK
A1fbtIc83kmqk6o91KRrn+G9WKd8hMHZgCrwIpVDEJ0gY4u31GLh+yEutu2+MmHUHPN2aI5+ewbF
LPglaFyXpqOjrm0GL8b5NCZ4197DzTNMd9WSTGn4pQodrbeqSPEyv9zh6rR69t3ZeMNgaPLQanuh
aFDPuem0kMrzuHZhLk2BIY+7XLO1xstUqyEuCUMJv567EB+IWzgYbtiHAlKfIU300OEfv+3BZfKS
bZ+KMun2bIm3b70uNXhS9s5vtlwe03+ZLW3M5apIu2dqyr8v7/a6+tevYedVYUKxCUw1R2zMbdPD
C4AjHZ3OQeSnTweJw5cd1+GuUdFd7FkM0cE3cjXmEA/zLWfdy9b4yqqnTmg350trTG72jMcTTTcu
2tMGyzrPD3r5q78MOpw0adf3aD2kLE950Yfpwmq/CMzlCgPUAWyF5lvWw8H7UzWS7R0fx8Cv6y5Y
2DEZNzSQW9YWnT7pDfWoSTz51cwJFy0MKh13LemXbIjJP5QM1bEriZ8WqXDRK1VXwOh6i7qJZqkO
46rze3CL6sZB8Tp9Ilz2ChFNRNtishnhtbizMEfWx6QMxVnXrPrOLvbEViiQBMk0+f4i51TNZbQa
CLrNmS2w2fQDar3DzS9j4kJXSGaUfTyqOQOrMD/mESF3DIXCfoGty11F8ao5rKSnjA6Ep30pxD3B
G7Vn684xshqyAd/gY1a38YOePgKP9wKvhAtejVFCp72Lx2ys8x9h+bNcqF+9EgReX24KcWPFkuNm
lrVsv4OX35BOa/jTazN2oatg2VFtQqcRVO0bUVuTAr4qb+wIlw39la3Sxa62dqgYSvTGLDHDcMfM
Np0AfEQP0UTyp3bJ6XehlltV61f25d9AqIXgUlzgh0S7JClrkuW9Hcfqm98wOfuyTiZj9ykaUJMz
74/g25cUdlZ+sJJwSaiNdwp1WM2Q1cXy35qHGUO9tF/H6cu5E7U1GTsR9xmqZb6wwH4rk8DzsHIl
jaZ6SRbSYsq349hlFeXmeNl2/JaqK2rUsSDKg2AZMpjXHxYWhmliSz+5CoDpL4elrYoZZp7oOvay
6o3YgZLowCReSU7gnC9bj8Y6sGpaIRhX7RUUuWcUQtjpvc8XhaHPy8YBy8HacMtNZurpLoAXZJoI
41d7Bp8Xp3Fc9fm48D6Ds3LwMFZJc7/p0W+NwoHhZetRQFTOadlnbUs/ogjh0Fj7/c+jciUzAxH3
l21blDnhU/Z9FtGRP+RWPPTrgqOjO+RR9y4g7DQk4itXa/GkJ1W9iVvAT5ttbr0jvH7KQ9D85d/f
CouUz2r7TBK9GZS06Ph+7CX9ty0Ke25Xqki66mj9XvZF5TkVnMW9JTvM3WRispaM47nrBnNq23j4
9OchfX1Hhfjky180Y9xqiVA3g02qPi7B9JfRfncA6Ai+bDtc54qMejLZ2H6xSHCk3diuN46dK/12
gSvRMdonbdxlvQiPA5lQGXEr73OtaWdhb9Zu0LOoMSSr/HhH8I/XULtOgIMRcqv0inZR8EP2rk7j
IPYrVoVqw8uxNtEYwODGmgzbXH8noFZ6ikicH/y67qzpmnX5/4PzbBY5SY1q0gE1pp6NX77Dr9ch
aKzNOiBdth7qNhTpuLV+hxd3hbPAKkyIT6IuG4qwPfN+WM6086uzRbHcy343tB8LWbImG0vyuC/T
58beUmq+NgWdVQk57abKxd5mFZffUIam0n4tP/h9S2dV1rzJQYNsXRZL+mkJ7LliiMG92nb5Kpiv
07DEu1wWxLzSaWMqdYaQQOm3FbqMVWLnONSU60zauT+UutoONtw8j0UXrypkt+UtTdosTvLvQZnv
6TyNfmvfpatoRYuykJHGXBnJaY+C8ViT0iuJw126qsunGEWPl1EfwgdcUb4MRXQjyLks8N+je+7C
VWUUlxVhm85Q6cD/7mTAjmzHO8EIm9QbFdlX5rpLWEHfZ4vyvMNOHgefYGYBwdkk8LqvceEs0UBE
tLJ811lsF3kMxKCAiLZ+koLcldAKGz4TRVSbyXbZDqLpn3bS3roPXht5Z5myqeC2DTqTQcphfD/F
dD2KXPZvdA5q/8+r9cqfcGGrSlY7agrLLqM7ltM+TtWB911xKm24eyGL3IWujFr2VU4V1hTvMpgm
P8w7v5FxuTJvXOKq6MIdN+S6ySxtygzmoPmpspG9MTbXWnfO06qeLJzMR5M1ECOuTZ6kAVu/+I27
c5rKMoKGUNA1WRE2+6NamTwbY/MjfJ9vPYq8fivnrnDWChGQcGF5k5HAhB+DddVlGtXr+KasJHjj
oOKnraD8xi5xZbBciY+xMuPQQ1Au29rtLS//gXP6jbfYay1f/v+X2ACqDFwpa5ps2NmXJOjeR/Ut
BfkrTbvqX+GgKNg02WWjGPVpGs57T/0U3bkLeAUaJrvISyPu6DqRNtXyREjuecFyAa+pDJc+WaMm
m7oCChDBUqeqD7xSCajXfDngEOuTpIUUTMbIz02CNlxK7pc85i7jVQ+LGelamqzecqS3Elo/jvPC
bvT8sjJfOapcxmuiIhrLoNfZBARGPsWUFdUB1OQKiwXB1H+aGT+NDO4yXwNAtWUzrYYIbngvpuWj
WfzM27grBLaOktZRt7ZZ3dTfkU372wSQAPLad1zmq1sBSJsOQUiRFLo/aF5tn+pRoTyygiqmXzTv
sl/NrOucEMRodlyXg9Q7PO7yW8pIV9Ysi17OTkQiKIPZqM5IFCcHwufmZOTAb4zPlU3TVQOLy4Al
zTTiPE/6/s265i0sdjt4WuE1vloOhApzvzWa3Njbrhy/rjwYG7tw3fulxdsb6WB6sFJgcihiJLr8
788f/NpwOYs5Voxo1KjiiAzqVFJ4V1Cm/HQJuAuFdWM+wnkYja9dHJ8bMt/3vLqlE3NlbFz6tl3H
xE6hwTKAmsspKfofTTyVTzWl+sbHvjI2LnfWJAIWNSNpMk3Xw5jDfSC2zSevcXepsylZtzJoRp0t
XP1XBObzGPQ3Aqorc9QVpZph0bOrbW2ynq3TBw7M8q8e1Z4qrWs2pF3Zt/ANlX4sMXdxrqVZ8gEP
5/gMrCT33PblMcnjwm+rcGmuRbY7R8IdW0U1/lfS8YFAJdovfnM1qhZuK7NvRiNjXbRHW0RveT21
J6/v66JTttWomoNvXKYFlceEG3GqobZy4yC7MjNdYmouYUhCk1lnzFbPEe4saTJM3/16fplWv8RT
cxGTAhCLzjrLH7uRF6mCs7vf93SBqbLdQ9Hlps7WWL6x4frUTLPfzd9FpOZtrhCakCpr+wKSZn1n
UzJOfjcJV5QqoEk812KtMlj6NAfQPsFBkd3vCuqiT0jH2WneSZkNbf6lxj1x19ONpq/sBS75FEx5
aUaUJ2YwKA+RjS5N/hibYXpaw468U0FA4Mat669+U8fJSSWoxm7zbS6zTs7JA3wj1QH5zPzGer2y
4bsATTEqzVm9l9k85d23dZuGO0XJ9jTBd/LG1nllXbkcDcurTZV2KrO2zFGeM1b7QfckPnoNj6tc
NOVaQtlWoXW2PS6dLU625+O9X+POst3G1Zqx4Qo1Hctbw+aHfNz9zH64S9IQbqc81pHKKhCPB614
lAbwUPbbE1ySpkblbLuITWVrMv9dF7AQFcVHv0G5fOdf9jIx61lQkH9gu9nnfByem6j926/p6GXT
eazMJEuNplf5MOvuL6qDf/2api+bhql0voyqV1k5j9DniXdc4bgfnsd/w/Mi25u8C4Kz0ONxbcbH
hZi//PrtxJI0WEPk0NB0TuhnunOTVgEs0bwad9m8Hmf1wqtSZQFSdicLIBmSC6UfVsR/Q6KCZe5K
mgRnFrbvythm+Sz9IgGXh1ItqsOUpcFZlka8nbZOvFVz7nfouTgUnVfVTKZQ2dxFy1tZxOupT2Ts
l3d1eagtECvZOqbAQ5FL9XkJndiQ3IgzrhxNLg5VlFg/TYSul3MZFGkSxP1bBh3nFnL/dLqf8aJ9
JElw62Z75V3WdQMEerlIMq/Bue6Dkh1s0JXHTvHpp9QTv0Oyrb3bTB8c9pgVfluyC0iRALZ1pSiD
87bP3c9ABtMRF4rcq/oQglYvdwliF6LsOOMHEfN9LNQ7AZEzv7XmLOQi71gD6WCcJfwn5PW7Y0kZ
vXEIXvkOLh8VRyNCkTZQWQt7g6zhxtztZKqftMZrkI6SOW1Q1v+Et1rPBLOLTfF8TtppGoNzazGL
ZQXLztr4FfVyl5sq4mTB7EVujVhzgkTnOzOoG7HblWDExabyZIoqcIjJeV62z81aPe/V5hfnuJBU
saxl0KJkIYvzTaRm3f6acuY3eVytqHDdIC3X4syNw+0pEvxnkwx+OCN3ASlK7VhyqE+d53Z81Fve
pJSQ0O+EcaWi5hhayEyt+bmum0c9xl831K96LSiXkBoLEU2LioIzmMkfxKzmnpLJTymEu4AU7OSa
fthtcp7C5mdBwAsPyKd5BWfMBaRijblN8wFHgIEsg9TLNxHOfm/B7Dc+KjF9Oaxtct6q7SuMZt4v
ZvUKz5hLR8XTVOY2ZPm53CETukfL921g6sbW+/903++JZObiUbpnMVc4SM4Q22mzjYjpbpnk/Kyq
OZyfSlwi7nuUzKcw2M3vhWLBO2xx7eMGa0p4Qw7z+jdJJvWOEpgYpRA0ig+TnRKZmqWefsQog/kk
uqj+t+J7rFJa1Pz9XLVCpW3DkcdRSTT/LMEH/h2FMdimoK81SMeVnrSS+jDJcP5eSLPf4YEBRcFr
07wtChLMqa2mFcasCIRTEyTTnBaYMlnH4x2m2ZQeuJIt9JR0uKZxUeBxfh3EG4AX1VcrgwLynHJh
d3Td67NqAn0fQEz3ka+rQZfWxA+aYy4cZuICvhBRBEvoeizTvRrxlO/n7MhcOGxjIzj9IcnPDCYu
3cq7dKbYRP68yF9/XWAu+WVEW9TzpeMGNe8/B1z2HmFL+l8pGvWsaDc9/PnPvH4sMFdda7RmYH3M
8zPpw/tc6o8rQvobP+Fa205MUXIN+ZtlkOc8xLtOoLcTi3s/0xjmsl66kXwHMpGf+Rydy5x9hj6h
V6DKXNQrX5Cf0ckoz5rIPI2CjwEht0rvXk87QLv7ZZwlO9GFWDzJOa9RAj9Fm7pvxpkc2nH3Mzhm
LvbFm2Wcmx4u6BMf25THW1bB/9bvm7rY17oDzq0DLs9IyjySvSKHbiGV3/HgCmzRBRy0qHd5ntiy
HS/WV4e+7nqvqxMKR14OverKKSig137ux/xH2ZF/4fT64c+r6PXbB3OxL7ZPEKgKp/xcLHFzLBVd
Tqh/rZ4rCeuepA32xx3i+Tf+2JVl5WJgGmkZC7X0/GxNRZGEa9+xRnilglFN/HKMUFweD0WJXWeb
kvHQJ/akVuGHDEJt8GXjC4tH2bIRHc9DfWdC86zG3E9tj7kkGEpTKIyY8XWXVsaQIpDVifFGHv/8
ga+MuQuCscZyqAYgKhpHnh8C0ldpslPjt6hcEGw0AraPgiXn2ODZDx4gS7rH1We/rl8OmF+yVqoi
5cX+OjnzdoYNS/ijjHO/jdLlwObCDvXWYFSgZvwg+4dO9F63FeZiYEbBPS7YSXKG0VOGElsIerDh
vd+AOLk2EQztHK+XXnMUWId5fRAy8CsBQJnVy9GWNdnbvtqTcwffmcIENo3haeA5T5zViWmnoryN
k7Ptkue2mYdjEVal5xR3Vme5RSM0BZQ427K9b6toOVSy8Fz6Lvk1yqrQdan4ubTlm6jJH6X1DPtd
4ssWJe84K/g5WtWQtmS9p0PyzWuquMiXIQWBs0HFz/X4ZYrbt3W3+G3irsJWAx3tUFQlP+sSqz2h
/DGM23d+vb7EHr+s+AY7E5GbgTniFJyD5VtU7x/9Wr5sj7+0bHPStCG5jHXAwzMJquDBDki3+bXu
LEzdwLts2Bp+Ri6PQRhgtYdakhuB7v9Tu6/cslxEam60hdUD0DeIFWO5b+0cHmzF1SNsXBC+s+RH
Eogi3aRlb0LW/I+zM2luG9ei8C9iFQiAA7akJNuiEiftjL1h5SUdEhwAjuDw699RrxK0FVVh04tU
G6YxXlx895zwG9Zy+7iN2HvKvGcyKWqyHEM2BXhm9FBcUOBAe147Wvp4o27ydKt6321jtcEQFsUs
XEQTXFY/uU7q0enhMbAJkLCYdVA1aJeE4QIdE00SVd25xt44Im1KLKcjLniURViHdYZaS5bQKHJz
Lw9sSmzplAhKfwsvSHd8D0n7dcZqdJp1NiSmYFUe+lQEl02R5SDJsJxYsN9LUN7oFRsSq8tKj35R
BJfe8Jeg7qoE0I9THiiwqbBV+DDrCWlwka1IEV9+F+vulvCwqTBvhoV24PHgInB5hgyNQbamjh0P
SZsLE6JAZDZC1AJyev+YGJpunLl5/QY2DrY3NfTGDSA/yTsPgjm9hmrEXcrjRkFYYANhDWWDbgxm
yxVCSszViCIKYVuU+DjfUlXE7F2R0+EDyWGYmuaTGGQCXyvxoLZpSf2p3xynrXVc52NviCdyejWK
e+vt3QWVVU4V/YENWkmJ9MKwzfwyluzSdvri54Vj0/b1V25zqLqYXYgB6+bB8JlN1T2c7sZa49fb
2S+nE/Y0SWbF6KWT84GFzYO/G7eb6X8Aqy7oRsCR9IKH1KMMyqxcgztN38gI/Idl5hIPCgI9HepO
wSZ1+8nGoD/sNW3cLr62aWFPpWom7tELAumn3R/PzqvNpsN0tVQEIln0MrXok5C87xrhOFWsSNpH
ICBWs/kXFudzEnky8/fCbXuzQTASyK7rfH/D9tZXB1HOUQIFG+X0UhfYKJjHOopypJJcupX+2IYe
7yLyzoffmCw2CEbniG/RvO8XWYot69rrJJ9MlRjBHaMwmwYLmnUv547uFx32bSLy/GtXiXv36BtZ
TVs+axgGJYu43/F61pkPihfV+2bpy6/BKotH3leD463ARsN2JB+5CLYVjwHiBfWVYEUnt0DHRsNy
2oKHXILlEptme/QKrdNojtzqQAKbDSMCjxi+RuuCRYcpHvtTIwl3m5k2GzZF215DVRW9MrdL4k3i
uUc67074fmtuWgt2b+Z62HGJvEhsNmnrq+ZxlHHxYMqa3tkrb+zwzL4AM7y+xgqVz4UGywJhr3TQ
9N7t+tb3WyeqR7yGdhtZLtEWwXXb79oLVFXks8l55xZ/20RYXtY90mLjcmFl3z+OHmSsK2SyD06R
rE2EQVxGQyIbvcOAIyQNpV9ZNLvFmtQ6W/tGV7D6alYUrVQQNRBRMsC26c7MuTGsNhFW0bkfYNuz
XkigzYnBAeeBtKhbduuW63j/Eha0RPhxV8fmEsbqMMjheVHjne341odf//2Xpk3PRN61s7kob3sX
N2Wc0mIe3Sa7LcaIdN048Y4Ml2byDrP6Dl8Yp0f1wLazozwITbOv44ULH26fSh8XU7s9IAc2EmZ6
Pq1084YL93SR8iJ+71Wlm9VtYHtw9hFv44ro8VKKjzVpZ1x7asf+tpkwTxiCAga0PXP9VRbjX6hu
dVuZNhDW1F3dN2U1guvwZAI5z55NjdvisYmwsmVIfwXFiBsm6IiSktQL+9jtwLCJsG1VbTGY64eX
Zk87nZ/DidGj08K0gbC11tAFgavPBSZjb2oSfdtE9eLWtLUw9x5yqSvK7S455F2Sik3vpHA8/232
a+5nHKNxO1zmlvyTm/ADaRYn5DmwGS9kjod6mdB0PjZv8+2BTKPbddHmu+YgLzsBm+hL6c/Foemk
n8Kz4d5j9Y198F9jsF/2wQamyn0HK9XLiFewN0z54emawnfbCG3IC0k63QSF1102sX6gyn9TdvUH
p3li01ycVLDY0EV3CbdwPzUt+eHtkVsxS2DTXPve9XWFKsDLVKz/owBT5ulusHWjx22cK8qFUPsm
9WWNljfh0KXbsrolvW2cqwrKGrr7q7rMsDjMRCjME/FbNwHIwAa6OvAeMwezdEFoK1NUHx74CqM+
t+Fkv5/HrJHSp0jUXxSUkY8d1/MxinvfLa9uI1350sChYaX9ZdvEUxBcmAnvhCjXKOqV3LRNdCnD
aYU3DHURee1Nx95okD0jmfX3CMa2731Txo/R0uyd44qyQt2oFrD09Cf0Ew/JMY9mkdbj8M1lELgN
edGghY5vGDWXaPC+9ypqk7jPW6czg9uQV466UX/3RHspBv3Rh0GxFL5TMMdtyCssyN7LSbcXL5rZ
4zwGhybfhVPkz23GK9ikoPk0tZcxAJM8eSgSjgkyhm5dboW42B/jTs9Vewla0h20GVB9CXl+x9av
e9Avu7tZu7KFpra67EX0rdXbJZ+hFvjnL/83mv3v1Oc25wT+KBYoQlUX9M78GOZdqZJeDdth5m37
Fspe8hT0/v5uWKL5zVSN27H1tf8UKK/C3hdN8AOTTXu4boYiWXiTjymkGPssr2bjH4MB1Bft2w29
DTXqtOEIB3RVmDdwnHXD/bnNUJEZhk29xOplW/TDcP+hnzenXAPC8d+7vqRRtflwb7uMfZ7oDuaa
wczd0vDcRqhavq+9XyGP1NAcDlz9c147+pNzm6GSLDYMe9mWGd0+NvDB/Vkuuvzx50nz+uHHbYhK
7PViZr/aM0+aH+0oDgsVbiwGt+mpmed9LLd6z0rCIDvlj9C0QnWSm+Ukt0Ug9FrHayzzMAOE8BYc
5ZJUuvrk1i3XpNsv65ToFQD21u4ZBOr7dEXV5cMYcTdZOG7DWeGSe7HIpy2L5pVmOW+rBIoesxPw
wW04C0nkOO7aIMjWWe1PPqtk2sh9c4oLuM1nVSLHo3VRR5kXmA8RkjpJKXLPbXu0eawI5kRdGRQh
pE5YkCyIJJOqCNx057hNZE0tXiT7cN4y8OT9aRnL+rTkbr6t3CayhgAia2Pks2wJoq+Fkic+dm4F
0dwGsioyYysPapZpyLRu4qPKtdtZasNYeAaIw1DFNGMCaz8qB5Yirex0UeI2i2XYiAADhoGZV81Z
PsNjm0SORQHcVuWqVJgrXNdphsrZ7TCKiB8q5pai4zaNFceR0GU/0mzv/SFdNTIMOURx7xzUN/Zc
m8iKFeq4fZOvmeZl86Wl8TI+ljspiVOmgdt4hod6MGhsNCyLStS2xTJpSe0GInMbTSgj7eEusKPb
w25I/AVKiFchTadd10YTYADXhJvq1owsZk10OUaHAQeU2+Zii5WthsLpAZZcWe0XMoFk5rmJ71Gr
t4aU/n5eFAssRfbGw2auZZcs3fjYE/PRqVdsqTJhNs4gj0iznpX8pDwUARiBpINb69b9JV5YDe28
ac2qaaNpTaen3BvdKGRus2pK7uE+FxHNwrTZWJeExeA6EePfe7ydWRTsuaBZsfJH6GXBLrO99/xy
YzRtVk1sfRTXfRhmzSw+LFN+QknfPeG2W21bkYVpu6gu1BJlfsneoaL4Jdgit4PfNoPsmGqGSok1
G7yiKdKholeJ/2CDH4fTXLGVyUJ/8/0BxlEZZI7gJxZ8rubms1PTNjpEGlWEMsdBhHQMzEkmHcLN
MpRuV10bHYISJ5A1OMRlAcUlqMCz0Tu5rvOj27dfUxG/BItVRxlTGpGc9oYxibr4BHHmv9zatqZL
0UAt3Rtnms2ryfxpedz23W23tdGhfg/CTWyGZhAUXU8en/GEGS/ELZHJbXpITCsgWB993m0APHTO
qg9xxDzHPme/93m/C4h4h2rNmilipxgh77Fu18ZtJdnQoD/KFvJC/ZZNpc8TvLMviSKo5XIbU+sm
CknFCmawcs3acKmAetDhUeFxwC1nZLsJTjyamqXULCOkfDsv5ryZyPHLbZxJDETTLfSWLDBEnEW5
mcfQX7lTyp7bwlGtgUMR/OaWrNrh0jXVZfMx4kNwcOp1G2nyBe+QS6oYDoz4EObkCFcwp1IPbiNN
4xJJLsd2y6ou7BMPeZ0U5kduturcpppwawn7ccOHi6GnTyLe2mMOpQi3hWQTTawPRFVwdDoJavnk
y3nI8na/J0l4zZq9kpKyoabILCVrcIPDJlBMJ59E7EcjwvaFbfNw5w+47oSv/Qor9CLT0HiQFPez
IVLxcxHL4dCEQ3hc29jDGcLc4FZug06ih1l5v0R+FunyK4/6d3nO3CI8m3JqPOONveI+ULiaPLOY
qaSYwtAt8WWDToZyXOvktfUlek+E1ybzQP7ntKhswmmQQQeBq2XN4Fpaf2ybcnleIgad8T83H78+
tjbjFG0zicBCL1nrddtL58PUJoGxc3dsauoddtYO7+RQoP6hLcv2059/5/XUfmU+/Uf+YsVRBeGu
OdONHzxsHq6u0vNOBJDbZzj6bu8mv0cm9M+/7EY0aLNV28T0Vg8cG2pg/kINwLdISLczzGar+rBc
gk7hlFFLnM56/F/R7Y7ngE1WVXAF7+GaZJA2aMrUdAZvB7Gbrwi3yaogaghk/HuT0Tqcn2D9Zo64
a/ZuMawtvOVz3s3QkDHZNEB04voQBUs2x4VsQ1WsiZAmAG+TNYFmSezjP8V6Z17emirWRS2gebd6
vY8P9xfvsF5JliFq3bSeuI1TVSQCDUYw69sCOjiLZ5KZLOt7p1lu01TDCtuNBvbJGS6w1aOMvDyZ
tz6+8+J34wCweap1bFDk0jVLZqCp9mGiUJtLmgrvuP5UQstuqhyljrgNV3mTt+WohFwyudOvUzAl
uUFe262PrifoL5eIEbRcrVRoMiPHIIEqSg2Otv/i1vh1Tv3SeKeDBtTvYnAEFAoGuOLNOq9uWT6b
rTJYS2299HMmorU5wt1EI0UZ/XD7cPr7h7ezBkhg5iUbCj4+jN0aQ0MDVjFurVuBOAwJFhie9kvW
F0WYkt20CYmDwbF1a8HqHMbpeIgz2S77OanHEAo6Qt+TUL/Oi9eOKfF7z8zjLHQDhfwMCVx+ItiR
LwXX8eMW5rXbCWKjVmCjy8UUxZgtHnuLYoCfix+6OXpyG7VSflGFfY3pTrtqOgYz2ZIgCB2fWW3W
amrFlE95PmUe3/Rb2inzWE9BdCfivLET27CVECXBIbUv2TZ0OlmpeKlk8OI0JW0i6npgh/lUmWzh
5Klq/zaFW5ULt4GomNc0DAhdMr1sOt2mnSY7m7Xb9mVDURCtZK2/oE8YacyRbJM88IC5idRzG4ry
a0O9XmDjJXSrMjWXEMOHcZDbt9tQ1DIzPxpNjdahPn6S+zikfTy6XcdtLErUol49Ik3Wx/5HiEy+
jXbiNg9tKApTfFZ1hT7XtFXHSuXvFPG2k9NEtKkoriSUrQibMoki+rQgg0p7daftG3uXjUW1wVyD
2hBzBmvDNW27oXlYp7E+yKVyzMnZbFTAeSmLSU5ZxWJyGpF1fZBN4Bi223JXqlBk7fd4ymJwLRfP
2z/7Ruk7SPGt3rHOvN0wXGkjsmbIiNb1I2T+mvc16aunsaDhvV9yYw+zMalo1gp20P6U0Wp6VD7/
vEWlW7Rny17NW8ubq8FHpv2BJdPgDUlNtjuNv34jZDYRJSHeTOAdjP1RBqivH4w4LusM11bQzC/+
RFVKu4KkfY5yX5eFwGxMChVZFGrUxmRDN9B0DklzJMXuJhXAbFKKLsHmQypkyCo5XtYgfscqdSed
9vo8YjYnJXnTUTIhbRwqyp+8pQf6PtPu0ENI6E6EcOtXXP/9l7iSxIANmggPdnFJ1380EdVxmbHq
kkGJe2HU6/dxZktDxZDD0nTCPVb01fx9rkpynEemD5Xc/KciHNljsJHGKVBm9vOmN2OMm72os23X
P1TVV8eQ4KLlNpOsnLUg0GCNh85kLYs/F90ik6FATatb49auUYJi9cgajHglDP5B3fgZRUM/3Zq2
wmRdcaTxpusRBp5HJ0yZ5n/92PlupijMhqfqUJZ+J6Ilow1tnou8hOun0U7VNsymp1TVyWDOxzGL
12TZlfwxNDn57tQxNjwVwYvDtLMYkJ7Sn1sq3w863t3G04anGKwCQAZsOpvlNiZjETz1Nb2TEbyx
idrKU+V0LTbtA50VuT+lrMwoUTIxXe0ndbA8yyjfT0Hj9uLJbNopVyFSyxCPy0DJyZT5ZZCEcSOd
giBm006CiBYa0tuczazQfyMhQh6ND0VstxG2lizbhNG+wiiMcAF/zrc6f/DNWt7ZEF7PXDAbd1oJ
n40n/Dmb+MZ0opeYpREcZAqAFTjJ2oh6jrPJWsI8GGOoDZIxM1ehQQ1nqYTmm0r/3Es3jgGbfQrD
1jO13oeMhFv+IhUsBJpO+acphgTInd9xvdf+977LbAbK056a97hYMrE2frpFKIjaqPLeLHSuDrUo
i5NG5jmJF59C3hG3VreeswkpGL+TqQ5H/xyseXfc4Zl99FY3PoLZhNRgDO3X3fhnryhZku8BeGbH
ShIIuv5+OC8Nx9NigMabslEJ5P10ELudCDYfFQ4s7JiPpkUI3ZN4Um0yAe/682x6PTRlNh6ltt0Y
HVGTiX1BKMEg1Jz1dbTeeay7MVltDGiTMiwiDqy5MeWcJ/2oy0uhIpa1a8zuRKm3/gT6e9fXHu3I
2iI/vobyJ96KUjlB3eLP3fPvlfq1lWCt5bId4OldjEMG5LUU6HhQzNv17aCE2+gRVYLdY17Uw9Oy
VW06FV17IqbNj0y37T9//oRbf56V2Yrqpp0XjFIWtFBJjeNvYd5/c2raJoZquq6T2kaTef4KL6e/
qshNtRnE1O9jUvU7TBP5hCimrd9B6IMZN1oQ9Ri/t7wEQCaVwINFEHjvkfv8xgs3Mzr2H20rVeao
qRqwFoj8GUaoRR7j+n9uXW0F78rk8HTe9v7qrv5tXN9Tb3JcwjYo1DSLmqe49M+taBHQrUfWiju3
4xtzz6a+c5+tjdoKbD0tsIaoW1K+qM9uPWIvWzHuJc/RdjFL8IejQgFE6MaUMBtuRMFHxXwt62xW
6itrg0wy4gasMZueYjPxujwS5FzO24vg3sdoru/EijdiFBudkjpclJo8ci5YPz96OyIH3nXx23Ym
wQGKRvsHp763FZjwbKb0HuXkDNXMJK/zt1C3/ujWtHUQjki9V3Cj9M+5UP9UozzMsJa9sxvfmI42
RFV56xaES0zOqIH5h0TRl23I76ko3Gr7+u+/3K69vAsLVaBLCtW97VsaHOCJGx7dOsWKbLE8MQ8p
Prxvu3cy7mGjKUY3+SBm81MDPIGrPg/IWSzDc8Hmx3lzU6Fmtu4a5OFEG9doOl5lGrPgWxGSexVU
tzrcOtf0wE3HR47PZngaFvq7h2uS20Sx0amadXEhY0bOYVx/UE33KdbqTkRz47NtbkouFApQAz6b
7f6TkeJhGAO3+48NTQ3w04pkf+2R8psetnOswjupo1sfbS1K0ipqGh/9QXV9jKd0beXJaWbbvBTL
K69H5HvdSepPpN6TrXOrIWM2LEU3KIYOEt0xVMWzaupEssbtHmuTUsU2lwEMwNpsJKZL4nbdD3s5
3jNZudXb1sm2o35imeuKwoWx+FB6G/TT9s3xcmmTUWVJF0YGSc9izr9WRnyN69XtRLbJqDnul5WZ
66rp87dqkWmoiNvUtrGoVpdiNAumST7jPjcVEopheXRwmoM2F9WIot4KFB1ng+zkI9T72WGu2L27
8I3RtLGoBsg78VofC17MX00zHNdudhNNYjaRFMe7rHS916ANWZywlv+vW1a32M1GkipJw9wrWh9I
qpdMZn7Yl9ax6WtX/XJWqmrNZWy8KqPwQ+JVso5f3UbSOicjqluRr2gYRR3YYHXazrFbXGKjSAF0
JuEKP+9nExiWVOGwolIS6iNuH25dE1eP1nngiyozc/XGr5rvfdi7QVSMWQflxPc6knmlMiwgAFQE
KC1LIA82uY2mTSPB58IsNRmbzNTl/hgWrD2ExjWlY+NIa1GPIhhrnVVV9/fAuu9DtLiJ+jMbRmq8
vG3aVe1nWJGEyUYNSajkbjGbzR/tvTa0itr93LLuwNv8I2PlvbTCjT3FNvvr45YMQLtV5rH6a76j
7H1sA8drLLVWJxnjWGs90/M8rWuTBkMVQW6/Mm7e0sxmkHIjsVn5Q5PlXvC3B72NilSOEb6t8LQ2
Hhn8IlJ4Sc6h+diN64lJca+cNsD+9Eoyx5Z4WkYyQshM6GzrOv1tqTn5a9CzfCmMYA9OG4Et9BRD
I5THO1PZvmx/N1X7hkrixH4xW+dpoD3JfZQZZ0K38g3vIvJUB/18Z7r/28WvdI4NIEVTUK3r0qgM
yt7tIVrb/sQ0305Fs/kpDbhJi16TPPHlNH3cw3h/WDCHvy3eMn3Bs0DxheJ8zw/wNc8falOG39YB
KY7QH0r1AI3KKYWDjp8fKQmGQyHH8LSPgTo49boNOLFyhiYg+v2Mx6cDDPvqZFhr6naZsPmmjckt
4Au0U+N5T6q2e6ine/WA/54+r3X6dab+cpJWO4dhha91Jj1swakEDX2AMuMcPVbAZLp0gjtMkJKq
h/obXL8egbx6Xep5+ZoaUfDjWHNkBYOp8g60if0qQUnH+IE1PsnywsiHsjDkUEPW5CFCJfmXuY+j
tyhSRyG5FGI45P6GgfGvUY1i3P+0zHl5CmgwvBkonpdbOa5PUCvUWd73994vbux9NnSVj7Ku+hHd
GbY/hkVkZHYzkGE2TB7BI2VW3agRlnDyvjfTmtBJRG5vmzbSJSdjJlHgu2Ee8zZcvtSOIDOzcS4B
3xLcD1CdlIfFAcWPX2MvcIPHmQ1z6Rpmknng1Vm/Di+izOGrld/ZMW4MpE1y1ZFHGxQRlllXLXUy
xUP1APcet2J5ZqNcLV0j1TVdk+1ez96skV4hoOLousJsmguYUiDyUsgsrKK3MJMDatK4xbA2y5WT
lbUNxLgycJH/y73h4+5ztyloo1ydgf2rJ6XM0PXvIg8Zzahd3Sxx4Zn2+1bUVlJz+BjJrMCdJNla
PI91ReWWgLAZLpDofuS1i3fmlfd3PSHjgzoZxw3a1rcqptbbin3yzmyTn2mhM964kW3MJrdkU/K6
0LjKT8NYvVmVfOpbFr5zOrVsdmv0tiYsY1MC+R3fEtWapBo7t6dUarNbc74GPOJdkSlaroe5U7BM
KHan6w61MS2mCl7Avwyvnb7Mj6iB3NK2VU65AmpTWorBkc5DNjZrG289aprHCarBXlz6nNqc1j51
8b5iFZ2RtZqegnjfD+1A3Z6YYb7w+xradLw0c+nH52nn/ZsWDzOPpBVu+BrM3H5vvS03KE3DZuw8
8NWkugpYMpfGc8rkUVvQSunBrxcIRJ5HX9Tp6O+HtS/duD5qS01tRTT6UbjFZ0/rOKl49HfQTdMd
WuH1g4jaYlPjAD0fuADHZ+mx8m3usb+9cOodZ6N1+44nv+ljAtmAsKxecs2WYxPs96qvrvPiv+Ef
tXmpuGwGSE/n4RlFlfwUcVaeQVD1B90x4zasNjbVd75XryUJz9M6+we/p9sHsQ7i05+X07+Xytf+
Aus5lu17z0jZROchGmn0N2oPopelESQpd+mfJ9iIpCGDaJzp8/odVwPsmUZ/e9lKbt5PMJr9McEQ
ojnxAOqeedOwU1CNy18RzckzR7B6gukX+ei3on4w4S7SGQrRTygJgD32Dm/aP/8RN+aPLVUUlMbn
pq+Dc8Da7i3EytibUYeQcnFrPvx92UKfG+hMHgZnvuRfek+/+AhR3Zq29hvfw5S5xjJnr/G38x73
a1qE4l6kfmt2WvuNigWE6vo1OEOdo0XZZx/uKQ0H/y9fGuUUGFBb4WqiAZy11jlAsqLYvsZzvB2j
pryXlrvOwtdmp5WJ1wTehgq+UmeJN/G/6r5YnypsnkXaz2JkKekGiA2FnN7Tp7wO6Wu/z9os8Pg5
G733wXkRsTigpnV7KJlXHyBpIk8KYcr3O+N+bfCVX2QDWsTf66la8D5Em9k3L5rH1ZB2g/IPcTO0
qYYKebKxQL8ULaRMD3CMpChx8/WMERwHuBWIK3dLh4A/hXXFP8tgLT7U9SbeA/0adcJ7w7AeWwJy
Y1/w/AcH+mtQ+z4mTflcTV7xAAWu5UMDQZWnWQ3lmJBChRnSBh/3ihdHXer6oUVBzdAkMTP+g9jU
9tAzT31smPYuugmnJQkiViW6kePngsKS807n3Ogbiz1R8BhuZJ/vZzUrKCn6aj1Gkt1Jlt4YYRsi
Y4MZkLuow3OFVf0AIYLqFLRcH9t66P4a5VbdeaH69zr82ghbu0a5jVWvRIejAfrE5Klrlx6GH+Al
kgUWREcwTuozpAr67yiOCI41Lf/xac0Tv92aROIh5GEst/gOlnBjg/wPzcN7vy7ADZ9Hvf8YoUqT
5C261mm4bKDH6zW0//hAz3wO/17bpBmnO/v6jbGyeR7mFXUVNgjeiafWxCg5pIQsQRLtPE4HIna3
CWdLAcEoPZR+3lMMVc1SL58eVOTIa9P/0H9j0UN6OPLPWEvRzy6K89MAter//bnzr2vitVlmbfHz
vEGea/b5OWiE+BSRaT2zKmwvvIr0cSwKfVq6eDtHPF6cEqTUJgIHYrbQ1D0/V0i/njmm6gGeirnT
lYraNpZ+2W/lPrX83As+nKVSfjJIX7z8ubdurANbHGzTISNbwNhZ7atSyaARkRRLTD/+uXmUudw4
ciPrAEHCu2skUsZnTcKy4GlZQR92SDVhHqeJgNAJ+WtfTDj+kMhjC5VUe7VCaYBWiwcxIRnTIB+S
vcZ50CWwtlNV+K7A46Jp0mH0Z1PCFz2M8Wy363Hz69SLWMM/Tf8uwWRa8Yz6s5h7UawJnhHm/W0V
1kHxHWIGNVJTawHjCD/p9rZSb6lcmuOwCfpQQEXdO45E47BYzSwfWxT6xseSQeF4yvvhAc/4F1pv
FawIFQydTacCkvK2DA6Qb4QwnF/iABYTSuAeey8OLg20Bd/7kuT8QHZZLsmc1+UJgsk/C+ntP/Kr
xE4zT1XSEzF9zqM1f6uLJvzainV+7ktFTmUEVfRlz9vq5zZug06aNWzy5wHyGV/aOCbeQ4kq7eY5
mkdMj2RE9NdiksvKS2rm989C1sNhbEmVQJ0FY7zVJj4Mc9Dirsv6i/RlCSfmvkvqsHnp6p1fBP4G
CEaX05o2o58fQq+u0rqa2/fRsMKekQ59dOownO8IJGbMW9Hkq07zQAXP0IjPn708ko/N3PpeMkML
PK13KAI/7vVKuxfg2PBoL1vxxasg6RZHRUgPrKUfeSHJ95zTn+FW63NXyeFTIOJCJyhHIjIFP1Yf
QHAHh7Ybx8PAp/lUxcUIBER6OZLJEQQFBzN2n7qxofAAaUq4nA6loPPjUu6UPAtvBYRfmqVfHqsh
X9nHXnd9dPS0ws/PW7Be89Bc1amJwvaxl6H/hAHQ+EpVAa5/6pYCwjDdguzPlEhY81Wf8iJeoDw2
1mIrj9g2dTWlnmpidfFj/GjCpDbpPhTknWwLwtMGFVWnvNAtvHTnhc/eYRoXXTxNdSPLZ7XOw0li
vl+aDQ6IM+tGWNxFXXRQo2RJgEuJOqimHbr3UR035BSMfUROSlAWnqpgFUN+6NodOYEESXTdPavI
m+M3QZ/35SfV9yF51rG/T2GSI3IkqSpV3df4kr7xHpA8pLtKpcJT0jnkam5OdBuX4YQC2oJ9M5OR
+zsvV/CFkcD2uy/UbPUCZzDN6NInFC8WJqk7Y9SFUtKwy4qHKfld7oUvL74c8b+26JPgPVxsiJds
GIzgVMpAhSc2DiJ+XFQ+xKkiOQCzpCNw0UnNuIn4Ta4iUXyNwMYOJ5Du0OWJNX7gsLfagyjBsvIp
fw8PCMh5AfYOl1PZd1z+A5GvEW95uJyZ4rljmIgP8WxMeNa6q+Dy1rUS+YaumPHKPcFg1ryr/8/R
lS3XqWPRL6JKIJDEK8MZPNvxdeK8UE5iSwIEiEkSX9/L/dbd6Qw+B6S91yg2Wbdz1IDUtdLuvFhy
59jPnlI6vduA6shnkZoMEwsReD3TLZ7o5RhS7r/aREU73JZOWwS6+0heqUEUQxWrtlXXlalp/aT5
3NJ7Qdpufe/m3IsLpZmO/pMmnTBAjgv3AoqMlqal4G5q3vC7hu1pstlBeOFoJIYHzcmynRG5yLY6
NQsZXnue+u2ex3iuEQtsIl7bhIXpJ/K1tgybZq/wHKMmIz9P3Zbb+4PKVV3ytjX2FzlEYu5DOi0y
LvfZkk0WKOmi7MoRQTD8m5v2208ywlVybmNkk1x6b4K8nSC5jC9M5ZjcoeP2/XH1udmdLLssG3W1
Ep9+n65bHO0/h4ON62na7ETvEpxGIatHPTbtTadhqfq5p4whAYgNOUuKYXBNKgtY6SDb6XFWmKvH
z9Q+z/AejXWTN0t2hWE569+HJiz8RqFm8qRnlfXn3uH/jxDyY2xqpIEK+9wkqKjqizbukvGCMSY4
U2XDTvoLDIfaD6cjF4hUDz2+mIeIpWAD0TC7GXbGRQTfQJxrvV7duLnhk6Plk12SEdbIQiO4QhbL
zOa5mpauj/8d8x5tZxMjvK4t5pnvoWAqiyq5xDoyJTGj3T7GhHvyNPRDN6C6HEZpiZypmFgJmIoB
Rlr6vCVHccQjLqg8M7r5Ayevi164jePtZkAyjz+npufiLu7iXfxtxySO/1sRaTScWkbX5heNZ5fc
G57a9SVt8ZB+7Um086sCfWtJMUVJnP5JSbLOF3qkEbldht0PRQbFv/3k+74HVdAdBZs/eaKX+DRq
yKbvu5Uwf+csxXJU9LsU3ce2bk3+IOJ+Ue8eL8KuipS7pflPBN1Ep7ZxCTslPHh5p2EgiEpLQ5yp
yiQpRfRe5KJzN282u3VgsfUHsKOkt3Av7XG7VI1OcuAsBJcJ+YsmPKIr/EWm66rvl2MJZZOCCnJF
MiQz4XXC4qy70wlqv3V5IJFj/3cYu3Qf7ZC168d66IhjPQtt+E+MolOvdIRK5HPrNQ1jNYuIbdmJ
aQo8qV7XKRZ3SJAz83PSRmRRF4M8POFKeElXe9mU9VReprzR4dNAro7rQaNBrqlh/MyNLkTPpswX
7DA6YwhGhus4LdZkiva7RFjdFEPepBy3bdMsCMJl8zpncQ1dABNLpeiQjemZb/u6vS8aQTrZ2aER
AXGcIYVS7ne7ZXYNJdt2kOUmNDCCFSIMcmcFG+JI7LABaX9uejEu3bmBL0DGlWa5iIYbwPMbfU52
hAe6kvqc2Y/WDNs0FbSLlb4Z1XeoVJnquDdH0QvHO3iX9ulgldjXgasyBydJzu0QoUsJaXW0za4I
mQzdhUdDvH9lZGL87BIdTWcF6ElU2cFmVy7ctBiYvF5Upk/xyBvZg5TZ2VCzdj/CuWeuS96jRg1L
7TeRfrUHH+JPbnbaXSaPwpY1SZOyX/XwlEQ+IwXr4jY9o0VZittcJsSjyC0TPlyyI6Y3AqnXAfe1
M92pmaOd/DfQTh41y6Mma88y8V10F5Zoj/8Kk5ALMtvS9izQU9vWSOBesr3Md7T03WtF4uR+9AFZ
QSVQugRqIuuaJ2nkANe42XcLAwQN12ibh1q6DXG104aEwx0ZAuccY9T8GzQuhGv4kekirnOXO5sX
avA5rwUVUD4VB2oRhqvDZIlTQ7d6K3IkYD4LaLAGW2CqculwDt2aJC/xwbyMTpQT628MG3X7HMUL
IuxSFIxhXMOrGyOjg9MhV39kRO18EZrfxCIdrypBwBRO2Hx8d1OOdDK7HJ2uWh4Scc3iZRb4tWWI
liICCqf/dKGB/+LYVaRuMFkz+mudcXM9QuRnkpdmOkh33VeBB5BBnwBiY22z1ZzRRW7xLxFdemwX
fH++ez5Yhr7Txeh/IJ1wGbbNcZGoV/zifFHbUrh92Kcnilzu7Y5PKrSPFLak7DF4gLs/AoUM9wKd
otGq2HuVIZ66pyGcUMmwjJ95HEfZqZcrEe/pxjf3I9sg9P7RSDM3f1v8WzHvdJwf6nezclSmQzB8
KPZ4mLwdYZ3s+5XgJyNsKBTpNcwVSxrw/s7L7uMSiK0OxUhSLq8C+Pap9SMUT8hvmvQ56Xa+4Kzw
XfvYsE1GmCh7gpZLyBp0biAZqXchUEScMYKOx5JoM0c/ttHqydUgJppsuvR9259zLnBVr7wRuSrn
fIgohrMj4/8aRLBRW7J9cuSB7S7T18Qf2VgkyLk+HyZtf/DWSJQsdxx73Glsx1SLwpGNmPtUzMOk
iq4Vxj4kTdePcbExlP/ifo7mZMEXF8n2uEdiqdrGsp1CKPC/RxBX9ZnanhdcEDj+IKRtZl/IRQ8V
DbOf/mVNiJ7ZkWJ7N4jZux0wpq8HTrRkPoDXpZF8xVOL/FOOWEt3XQSG6AJWskAe4tUKkLFNnuXy
jqEMMMXIsI9iq/EH95cOQQb+VfEpd/7e5vFkn9zYBF71W9+TZwwKmsBK2YVVniJDGH/Zckwrp2Fm
m3ie80m587Lx5i4VK2zDeSbPGLlkB+sJ6XJzhgSbxo8HxkBTTwmeq7Ge4TFe7HXPxmyymKi/8T0V
79G93lq7fy2uXfkfh6iFN8cS8YnlFIfZKQ8GQcN70vitmhA1+i+goqnUoBJP64KsmaacRSPTocTh
Q/dQtw4GHntONyAZ9ipR6GxrLPh5J6p0o8a9qklJt1ZgZFcrqyg9BEUTwDYn21OWLy55Qplt9K6t
E5DLSGwGoqRh0J14w2aMPJGtm9AhiAYqdNPyso1mFiE1CtBqmlUqHVaEd635eq88JR8LZVZNpW+j
NmmqZJ+imBemhRPgl43TyFUR9cPWoXLcNfu99a5FYcvaYJLdQHeRPqkXL5vpt9CTcHWHNyJ7Efgh
tpvccpf1JSiftWrtFLYiXcTYFyZi39V1A1JxE6y7U79/jHBoxOcgvht5Su6jOXrDIWvYjN016kJ9
KNSiuCKfE59mhZ0QrHhmncrUffAzpReHFtINxeWIVFHFKg3oluUAM5H9QLtPN98ZxGImOVIAN9yk
DaEFn7sR1yMwghvWf7eWpkhmrIXbsmqgkibV3BH/rp2IzjxJ0sdhC1FURR7/Hdg7/bRwVU+ntbXt
PZ4VdpuKLgcJtYaoXPeJXg0N+2vr2fhj41nnC+SZ5VjXAGSuRQy2KBQEcUFj/srS1IOGGKZP2i7U
AVqH5MTO/ii8zNmz2LFiYSRBDF2MtfCscdJCinaksPC57mmhM0543xz0Ro9mvsXbtcTliCodAN35
ce0QrVGy9Vgxfbv9kpEVA4qfUfQdhCmhop7P7bTLKs6O5bLQrDlz2bibVuOAEvE+lpMZs/s4BmAT
q6nFwAZhnEibGen3B6n5MscFMvm6UiTUleg8HM/7nk7vy77g0EKyWNU2PK6RRcUwIgy8oML9nNe8
w1qWYnBasXIf/UJq1eLM2BJ+lN3KXCFGVJkGCsADZeRvVO0rHjkI33FQNHUE/CTBZxA1p7UjMzam
cb2GyP9FOSfD1CixsBmOf48eO1/Gfmnw+cskXkrTrfYW7fYJtoB0+7KWxf9NPY6PVEf7ez8urrTp
zJ5Q39b+19K2uaJssblphR1wntiloJFlpWljWQdNkd4SMyNrqMYxNqncRhc4jbcq2BYjHQox1t9b
aEUxNZBPt9CJvMI1BraJUXkSKC2+dBOGQAjv/JGWWWQahPZhbQ7QHp2h8WK3CfojpiLD0XCW487Q
r0vpqmrfpMIgvirzf1I7YwDGcps+2W7UWP+5nz4hniSXJY3CSwrj53mUfO9geTjwoUmdVbK1pO6p
nf4OuxO3G2PLD+mnBE9+okGmMCDJCg/DyWYSudvtlF6yVpoaYdl40GczXHo9h6MM+epOJrKdKoht
1KfsjX5scyp/ja5jRbJHxtRUxeNbPzQ+nDrTLuxGk7E7abOyrYrTfviRSTk9T2mffTTxpL/Q5xah
WophMMuF+O8Yo4jew4arHvd5aK4uUXlUeCRPVDCmYwYI3TaeNUigjxXnoL2wAzBX1SrZnNusQeNh
OvVElYduwqXJY6nqkUSRKzjp2riaxjEDuLXsYQZ01G5D1eH6qpujCfH7Yjzu5UL3gdzGKT/WtyRb
EbmfZ3uk6x57zFJjW0/TYjly9UAPLu9pzLoN5a28B4hkwl9Cgnln0Bvcswhhb/jusCJirdyBJ+Ce
jOqVi/kHUtSQ8TlvqDr5anTbTSXBDPUg28QzSEpXVInz7lieZIwRcz3a7SZsCRq/hlhY+QA2bOoe
Doy/su7WVD4il3PIq0Oiwxf/eswXpcBV/8GY51fo/MZTwqL5q1nJfADzdM0NtL2KFwNm1azE09HK
sidoLysTiM4fKXd4jdz+XWTG4wwhAP0cueyU+IzPxczzHMGwC58MfJwttdee4/arjaH2O5R80pgg
TfasEruw+2hexT/C9aBKhmor7HgoMX4nU8rxFIMBIDUEMRhTOL7Vse5FWH9jxlt+ovat+RztTLMi
FpFMSuZSjMZqG3aowT22zDLs+b7hZVnILz267QGHQvwxW+U+Z9ByT07APFgQ0uGZjNyx3juXsxun
pPrL+jX7g5GN/xyI4djJ5LBHtwHp51+qwfxWJFMa2kpiTnrYj0UdZeppfhvLJcFhvi7JS7dieisI
nn9VHHsvbxNMIKq07ZAsp8Yvx3CSS7qPVxaP5sbG3xAIx1+WF/gjhhVzpwGo0VvVlxROCP4TLd1p
X8lsg9A4gckgKzeHDsKHNSMdskL5BEPa0+I5TjaR4vx7Oo6tiX55THU32ezXukO4HasO4oG4Ivuo
y2sIPNYfiElEij5JvchQRdPI/PkA13oB4oHdDIciaQAMiX68syshtuRDiKDMtTgv1GhZ8lPJKX88
Ej++jjFSxaqDr81cpmj8mavVNsux4Trwi/3Rs/T4u64IYvNELGkdBTO8UNSQ/45Gw8/jLFZ9u1mK
8S+zabdcgtP6jR2a7hXBPvvsEKb52R5d310gsTu2cvaA9k7MwLYJQ0Rv3nvIoR9hvhoeJg7XTt1k
o5prYBZsLwfsIPJGApXfLvgd+U0CidFwpjxmbZWyecT3RLSVpRdknmrGoDEuFeEKOwc0H2u1zil9
zl3AF4o/W9mCq+F4JAba5WLEZYEyD+pxZY0IyxxunWzdh86WZS5s6MFnMJuKM0nnFQBKCBjC08VB
hbzrznGAs1JVCo3MR62pl+ONPnq8qR2kGskVn5tkdUbX9qpzMHxuWGNyTfDRfUSbA/TeYzC5zymc
CaeGTEu48q4b0+uQp/zXvI1798SZRgX71h0DXgjcbMxeAR6orp45ALLLEfmdlelmxG2jfICzBD0l
gLXZvsePmL3Cii1hX1Updk80Vrh2d1Vj6ff9mzRjnl/kKrufqSZqes7XWEXPPMRJKDGgj/4cLRMy
2rvA46dtH9qPbj2wSGc6AM5EpEsHbiVO47+94phAEPOzyDpeJ4iwyTzT7T4labZip92Jr7TV/HFq
o/3PvG4aCV3dmNfY8ACswNoz9SiCUv1Htre04sfWJnjUw66qgWEymLGYjSeRO3WeYbfkRaez6O+x
c34PREKwc6A2XL+LK9u/dJrJyz5Lg11obszdRDZjn7ii5AoI8kn1jj7GKKO8QTIcPtkxjPBWzknD
ATYORtHzsHhIVge9yfcp70NbkJjuV8PWNi0T7eX5SJBg/2tFIUFN7DJjwB/d3ZS2KbZ05wdbZT6T
5BzxePpppyXJK0y98wjt+rhNZxv2DlfyhsWsmLpE1COAyrwwY4yCkD1V030Si3YtFkyWpkipWV/U
gMAHnC7OnMe4P/4puoEV7hUCXh+mZJ/XOs9h973JLI5+oLwC00Wmh+U7MyjCsEYSi8CRYs10qirP
jnGv0S6ft5eOEcFKoKPUnBDHZFw1EKbz0kkY+dniGDiPwMJYMA3EpoiJw4lK0yF/yETkyygV+q+n
Xbdjx9BkP7VkHjlaIT1mHhLkiSVD3hZRji4UbA4I4SukGs16PYYp2GoYgxJF36PDsDIWEjZEuE/d
lW+UPQK3zqq2p/JBNCmek0TzN7YmwKsE1twC0ReNeZPRilzkzuc9Rr02/38tV9p2VQa68ftHgQik
cPkmbeFiup7pMBykMAvta59l5r3Z1HpK3IalXy0GPMuezy/bPIbfGdkyOOsNCITSzRi5601rnASJ
yAR5UkiXf+2Po0MGVzN1L1GHOqYHK1Ang2XdIehjBDUR6qyJPNBRSJSn84iaZVrixeNDsUxIjy9A
pYWXUdqwVcD0cQ8kG/C/Yp3ItF6J7PmHzFU3fB10cm2B9RJoAZlGfEgDenJvm5m2STkM6QA9bqOi
48ky2XTneYx2iwl5ze+g1V+fmg3haTUbtBCVhmhtrTzPu6OcGytfPJwdexmQsfAKZm3+nGIeUJrS
xu0l6+P2jHseN5O05sYAF4PJCVvjN7Owq0ft8EwhrC702a2yTi03QXM2gVADznDZZG583beh/7AA
u2s5NvqXS9n+jkjY8C9gsbkBAI+njgb/ivQmeAV7mHXEqWts+rhhtbni1dKuCjS1fTnMMCxhu+k5
RXQRjZbXeExXdmZm7Kfrt0Q+lCAH3MOQQhdwCwJryH8Hf8Rg42ZM3zgwZvM5TXP4Ox8qkSdH9vi1
lWDHpLbxFcoFdru5uEHB6JQtZ380GhM6yJjPlc14CqTwMeQzdOIghpnF3tugqTVjAP52eEVehXOP
SZOllcnSbr9gQBiLNgkKM4Vd/+WjX/Z7tK0OST0wedx2aGi7Ckvnu9WZ7KyIQPkwYDnkoImANqUK
lb7+OuKLBkCKHN2r4QsuOExzeimMT2fADoBLUeIIo8QZ8vrkn7IgVYo9Ajmz6nb/2uH/0Tjq964Y
pW7eQm89x+O18LGS0bzj4HF2vc8ir79MmmMIzpD4nqFLIQXLwqV299M62PEyrqL74SMFkhOmsf88
rjZcxsuhAWD6FESwFcNNY/L4JUQUCYkqIvU+JWMdE3BlLc4YHHQUkyEVitc0IfLmmLbh5Cj++pis
6rToEZhf3uGSMSB5ioELdQIsPMnC8V3bagOy9tJ1OTYxxGyCep9Jcz/pESPv3vn1Y287WzVzluFW
iXpTTCI5To1Gwh84K9mU454nF8eH/Y37bevLdcYZAscJv3eGTxcamiEFt6PZIzYw8N0gzcqhz2aA
AI2k70uv99NqpHyGckBUK+Ou8lPmfm7REqoElPOL5VH/aFCXUgLmHC+KN9Eb3nbIRQky9AugYfF5
a2ZSuwUAAu5Cee7p1uEN0g3WEoFCtNIYjffSHANGuAC/B3PqI44t7JeZGLG66e1hNtB7igZzbxmD
2rokCzAAMkt9v9EhKQCJeqycK8IS/ZzOBRqukLmcp7QKxr7sUIVUCYWVKvM8u5ix8Zc0Bhk7DCHc
YdkIJ4834mnPIn2BJCm79v0oTmtkjjNSR/q7tc/yerDt3wFWthK/FaasaW50sY0dqlbDqEM15j5/
6tqMvDk9JhWISfIIULd/mLSJ/+Jhp9WRqrGkdG+ayo8ELIdMZDFSRYpmOJq66fb2g0pghtQQeVl0
rCoujwWneBR9QG7WANDUH3Fg5ozaVHHaBfRYeC7SfxzWw03VBwU8WLUoyX5WXK8nINKgRRvvKzrz
7czXwKNCN/sfRO0Bmmm342rH9B8G7k8rHXuBTRcFyYgVePAtOCsHnP6VSMLPoH2TSkc+v4p8jh4W
Zz/YNE51ZxXYFdnkaPgEtYcVpMVt2fL0FcjCcgZo1d2QDKY1iA4tLvLQfibpOl6AQ7Lnfl5fF97r
t54w1LJtmAHgUFoaxLN13S2SU8VL3GteHTPwiFPEclN0as6TYhyDKcLKSdUM8V/4yhZ8nntWHfls
oF9RgfF6gGt3LqFkGYrcZbsrFdQTCpc9rAuV7SBrsn6VTz7S70mLFLEP5QbqkRTKycDSWqLbsdzU
oQw9u3XDRdixCHzMkw0tkXdmWxIanQKDtQqo1LrKI8MLYLL9537kfrhgbAv+B6DUdgRZFeY0/08t
e/o368KoHony3NZjLML8pQM91q7wrsumSi3KJvdHjjjlD6EtGW/wccOuniVQEoDmnif1mCAqnt4d
s+mqVO4m+RlofNibpIsN6Ea6OmVfcljKZlx7e4xbkvQ2dv/l26zsp4gcs6EYJh3PkPPiFzBtIPDS
FUif3lS5pa0Ephvi/Pe29pihUy7kA+jPLq7nfWj+70Zs64Sv66tymzaFW8Qc1c1u21AC1OUYLdMV
0nHciCiZhYZ0GhP1EWyXgvNqopT1D1o29g0L5YQZqcdxY0rdH+GNIBt8fs61cOqEYKuYlHlvp3uA
KgnkDF3TTV871HvD69RmYXiJEfg/l7nGxe/R/uHmttB4Wdu7cZmsKfMYCZvYO0FjpQWu5WF4HNb1
wCctD6C1RRcAWJe9i2dQDTSFZOYmz2ka7uD3bOSvNRqDeMS0RfRbcNkxFceWTu5NDxYPU5KAeopr
GlzyDuJVxE8dQBb5pRD/97VxKLERMQehuq72jAhssyMQhus4bzEtgTQd0RNGn1XWi1DRa+7wlCD/
Nu2UJRAmaN41qM3OMpRnR5se0Oi2auDGa7Yj2bkUSmz+x6pAzlR6geopKvgIoS+0tOPqDWhf0pDt
K3YTFHw1+Lwxze58r1AXtLAG0gfc++tco7s42n51WTS4zxyQkkgQnDd7NHUnG7JcfWlxrQNTxvWk
Qf4tfpI/aRuBEUc+CBXR1UxqEaZqJ8jNbvoEkqMOZDzKBu7zkJn4Ar3PHK7LHC1mrPhiRP+w+Nnn
Z65aMdkr6qMkxiKU7h6/030zsnSEwi0rhw1MU2UMUnD/U4C26LNHJcJkK7/wjTUIy0D9OnJT4yN7
QJFHvoG0TqDQICk+ob3IGggGpiKKpL9bYsqpucVOim23GBKEpf3LQpZly4nuTB+Q/6gRkMUtjL1y
nE9e78DANiJZf2/Bh/V/QWANx88FB1b21cYrATHJdO80uRDYQFODWYFDKwduq8PPXq2J0SKuj5gN
A3YntUYrEkyPOALacDb4MmV/xXmCBQ41d2Ny/CJy51NFl1Xo7gVkQXDjgyAJN6RC+og9/rBYMv/R
8011YLgD6/94IAKbPWlKpTpNQns7lUuSHfZeHiCwkTfN4Cr2gAfM+fj2zr9MB7oGQcDvqy3Bh0ps
RoiTJDCFtvAnFEhOTL6A93e8xtvXi70Sa5jvoUrvh/s4w2o2nnCXcoHm3y3DfhIozgl80qaf/uBl
btN7sibaFtZRl57idlV4+ztUtJZ7vAjkj6z5l1REf+yYf/wKnktlYinRnJkbeZ5SefQvDVtwXR8E
NVY4TFh7Bbllsh+d0Fvz6Ei/r/fRBHXqDYIq0J7WLLOpoFnPajTNZ5hNdiv+qbzt8sLT1uIVlRgr
MDLaNXozOLPHGj9/v9Ua0uge/nlB65iRY3toUgA6H5k82PQbiq/kn6X+EIAWQKAC1nYivctAUmPn
ALVBzw2bIbiKx7x/EZPO0SDmGWGs2nuSzIgTSPtfCiKb7THHehFKEKPc3qsR1cOnQPH+1lMOErig
mz+mpLQKkuI3N66O1nlM/FJgfzgewzi6Yyx2GDyOsm2Bvz5FUL1kJ1DMKGZpacgCBhJvb21iN182
Td+oCzLjFFhJFdCXg5cHbs4x8S9WRi79SRwj/oOg3jquwoaFHODoHt58Eu8zhmPENr7vcT6eVwfF
GpWMX3O6AvbLoC0tk65HwY9ICF4lABktXnTNgWDnaNEoc9xjRzWOUAEU2aE4IvTxACSvTZcBJZr6
qEcCfds/Lamw7HHBtIuhRa2bB1vYmpuu0/y4Mnjcr5Cvs79Z7omqIdggvxLG9x8S3yyiB50NyGw1
DGpQTuaXGRoB/o8Bm//TNHhbLr4b3FAhBwHIICcYBa8c7Ht6A1HC/pzqNADkN4NA2VJG9gfXRW13
23ZqxLRBzfaRTjn1D8Tn029wef6fabjpynxqVFqMW5qC1ZPwiURQr5Yub3ZRtnurDC4ONKkAZsR/
3DAJg2rClyULfUT9/dQLVg/S7OdMcN8ia94BhiDfL/KY5GBDwjT/Vm494LkCnY67Yp8kBxSadG/J
so+fPYjCf0hAHo8fR5rZ3yGC7eC5RRVSczvPXYSM4RDt+akBQz7XEE4eU5UPi8Fg4qgaHrKAOLRy
0ABRTvB8tdELg74DZq+jm/+AkvvWGX/D9Uvh/bgB0fdqAmXXSTI3YGJkS0unNyjgskDzERVegna4
UDPSPALAhdergN61W77QLSXjWkHKgmGL5FveVUMWTHyOpjlKfpGxGe0b3iruvv0PALicRYHoYw4Y
ey7wxRn+ueRT90fHo43xDB2bOiGHc2K30JDhqtYLfF8s7ywvjyhOLhAotQu8lQAW1mWcnneWWICb
M6QK+kkmYypfAFSxF0CwnfzHFuwUZGv3XyOyG59hMfVDGTOcD7BMbQvO/mjroxeJs+s5bbzkJed7
JmrmVQfZKbdRqm9dP9H+Z5dOA45LqaLs4rCA8UsuABmdOAM8coLCS2+VJA4SFRMEvDuZtND48L4l
4YfFr/q5QN9MinOJp//j7DyWI2eWLP1EMIMKiC2QmplJLYobWEloFQEVePr5slc9nO65Ztxds1s/
i5UJRLj7+c7xJtBqy/YB4jacNO3tl3phuLvsK7tenU2Jce8hHdgisHWhkniu1nqu44wltYxnZzsE
XIkIhvfb+0yXWfJZiaoQZwZCUxLEXpcEbsQQae23Tu/54hKklMb37KaSx7rNHRcRWvacS2MRqtMQ
6PmlU2vPsmFhqywK+xrVoUXi3Nd6TI9+zUl/mPSoZpYxAvAhcHAO3XVasf0cfNQsn1tuJaD2xtX8
89KOQeWHWMfW3c5h5/JrTPMkN/Oa86/wchJQvTFpnsNl9l/M0Avf7Z4nOWadm2n800uX8b9Fk/y1
B0d+Bubkt7sFBWuKsqRb0m21MjqODcoy77fN2Wdk0RiSMvIUzJ5Yt1Odqf7Nxdlv7CqyTZI/DWWG
/752YnqUqV3dGZQ6T6oLehiUUvJ9VYnQaAzj6Eem4RaKwbGvFU/9WDV99uD2TWXeTxYc6rlKBuPc
1RAt3JyNvnYsmbehs4uyvPZDhqYC+Ynhqs6qait8IyMHoBpWgVpupc5LAzd3bK3BSx+aWmbxTJcQ
dTTTUzQLLzzIBr5zaoz+g/VBKoyq1M7uO4vonQfBqZht1mJof9CZpAAAvUvV1TLEaS5lXUl2jrHR
qIJbKossNgN34RBr7JBYGGexOaOCbP3haauNwZbVeMPl7YdKKTN9rKdCts8BCz2Lo8yq/lb786pE
q3YYL+nJEU+LN+Sw1zaA3z6j+q+HyE/0CvvCrPKZjiRst720p6trN+KSdkl/DKkXAC1Cw3aeIFoW
d0OzpdTbWtnglf7s1dVL3iVms83TBWLHQoNhIjgnKr2abEe4Ly2zESgMpSp36ZzUwaHpJpGfgfgK
BsRTPyT/kBSK4UcfVl37krAjWkQUUgPfwFqrS8JA1t3BwA8Bo8dp5P9UQ9vvJaB8xkWExnQI22Ga
jxVk71Mx2qW96+wuqTZIwzp9sNYEqTszgDGvNWIYATO1RW8eOa1tzk+rMfLYd2U6DLgkuPnEBYGb
f0ST24CKBW8VTnmhvKhJ1qG/OETm1we3XLMVgWWA5WRGvu5Va9S7Csbn2M8cFVGB32KKKVSHq2Ln
9UkGRPI0bZs+hr5qT8Nks103NDxoIENDT0m0FrEVbDe9pOhfcTsabNLsZeI4H1QU2ot9w22do7uK
9V/R8Ra9zGuVX6rF7j8VlpM0Klo2nMW067O+DEPowVdwdQwxQizkX6dNq7gbUYfmbd0b6jiTcsiv
2bf+g0huUbjG6IxXXXX5Lxl63d5fBhN/0uAs5gGEX8hdOK8+6YIrRXLc3KY8J2aZCXOcJFv3LgtN
p79BKIQfu9NsNfGYD80RDEE+9a3hZtSb2tXhRrRcXTEY2Jw9TOMKhcCbONCq+eY/0Ik6rofWLrf8
5b2L3NB7zp3TG114VHUvqw12MPbbJSU9+G+e6vEzXfWwhfPCjuB6SSu3nVXT27tVbU87O1UdBaGx
3It+CnZFWpQ6nsaRSLDB4rDatL057PtVtX+osMrtJMr5LFyr3uGYHDcL5d15TJlrtngOPuewLXgg
u5IgpLVrN64a6gerSLp6X+W6vEcaqQ+ZtdT3vZE7W84yG81x0dNOUgtFRbiGB9EV+oFPeRi3lIRV
B03imUNMhwtd6nTpbkzRCx47LhvJF8iq52dzYUeQG3bjBqSCMNclHYFVXRlCdLelLxkLrjP3hVIu
mkgrL65Y0x+icxf7tZDWYLn7GReR/SFlkbN0oJirs61M8WxnXvCeQL6lMR6jZIoCA5HYx7yqIlkX
9t8FOmqNzHCaL5lo50PllEAw9YpA28jb2ID09DsC1IOUz146v5229Nod4ireAeTtqo6nhmj6Y7rC
T9SWnXYHMxGhQ0lgk1hlpu6Zb4wyYJEJYFVp9eQam+41YfMxr1fnGsNO4M65XzI9XPghH2BbBJsQ
RLA+4z3E1FoGsrTiJBvNwyqgjbZpVRptLOHlVlKZuCuCVaXHdDaWqKP9OoCPq+e2lE7CTMmb9JMf
NAwaVpL52qiUvqGvALNw4RR9xqs3Ocjhs5xud/3a7i1bBMMeoUsv24Yr0fxrmuNtSwOkUxkzmIAx
nB2nWjcDfa6+Zy4MrMbB0otua6xWPZM2bXFXrBh72v1iNq6x6VFHsyfEJfYmjUZIYxEh7vUUloUZ
GuEpKbJEAvtUdEchxJG484cRhVRzQR84BgGzhqZLaDDndnqgn3d/hp3ysBy5U7awONpN3zzgtpPp
G/2DIM3L3bqrbK0r5eaYbKwWRP7dzEuDsaBpBFt/XqiWeWiDQ88zQd1GgZ3FgvYRWcxiX9gGU9eo
o9r3WvmwNnOWMMxbrJ7Jt0oTiA7Y2mcqlWnkv81TLBlV27wQU+obp7mj49uq0OpfXbddNhwo6Qv7
IyhtCdbLKb/zNfRY0YYklUVw2hwEjBM5xU1EgCvpeBRdqPLTlu/Y+mnSmGyz0RVix1UJq5CCDaF5
lVTSkZxLyJNZQ9heJgpWL+Y2XdSZMPq+2FlAIPrBGntlIZqw/mZ3O4fZe4MsaQaRqKAYYrwkVrZN
18LzHuYFb3jUed3i3Ye18Nd7QL5sPsJF3DYXmLxVl4JXtT5NvlDuQaddTu9nLrO7D9vEyv7aWA7I
CzRyRh0ZguscmWUS/AjbwPUe2LKrXF5qI7NxGrVVuvEyk5V145KUXjxwKDSx7AZsJlEP+9Y/6oG7
l6M/rYCwYtIazSZWXCCIEWMyQHPG2gG2PYdjLwUQLcNs45U/O7nHBdsxi3Gd4FzLtk0ulnSqZDs3
S/rmjE32E3sY4243E7O/kVILxreh6wbjG2qs29zVs4/ow5gSbBOctYfLdnq160w66GjCMmUzV4UB
2JTQ8QyLlHq1Me10u1r5ublvAn/6m2ZduMu8VXWHwaFfiFiMqnc+1GeKOjOO174dxnq3TjqQT806
lgbQS56yKCLJOpltp7ApfxuI+OraZGmgtq4b6r3nG7OO5rbKjKi4uQyol+t0p5M8xzyCWTn2Fi/4
A2fmPvVJl5+z1kcBDTKbzjaYc2CTdR30TlJKLDEuGbN7QbflozdS32QKT9xzEaXV5CSHse3q5OoY
q3lzew6NA1BuQotdXAIKmx/trPL7pml8zZJgT7yIjvWj9OhmUJxtgWvyMivEib9p6ePzWpvMf5Y3
jAuBDg355DLRrnd2IVbkKGNZLzxIFpV0Oa8HpUTyUK2glc81DfuDy6ULQ4CvbpMItaxnu8hLfxcg
c39SbJGpZzeconkE57y+m4MIJV5ACXkdaGdi1D/mblTaq+DBafsfKuybjUT5+eulpqZUIc/uYExz
9p7NqnnhbUa4FIl9GFF5f/e5WJ+XRXhnu1HrL50X1Y5MpOLsm77HRg2YBtQHAMNcFr8JuuiauLKF
xnQtlrMBmKfiUfYLql8qP2oMDbSm3ehfa5yh3BDcnZbR1DgTS0bkvj10P8LcM5DTqvUNiHG5X1Ef
j5Xh4x2skzDfFkTZ3xlLm1+taqIzXhOD6ZffE41DK2b7EObpuOste9qDjgyfcGXG/ZzlKOyQmHcY
S/twi6Gt+QMaZcY4ZpjWq9l4CbJZPrW6W36Syr2cLcwqD4u/nEoepD21Uv9sTj13l+nLcQ98np6C
Scpja9jQ1UZJjUn8l7m1xPSbuQRuHJUVZ6gwXGD2YrG8JRQ/AIc7UnyW8HYx1kA5bH9tj2sqzIM9
N/ricwoDnNTte5sC1Rp8I7+zKW//NZWHmWUZjJcFauiJPIP5XE7LeHSBQM6OU8g/pXaMI8O++ciP
orOhrM4ugVeG53S6EX0qsSpIQgubp6QurqZObjjJAgaPVpMihpl6i2aKCgmQLRiPLTA3YYE2iYse
F0w6et0TmUzLBAIWGH1E61k/2jaAo5iNZmsP+fxRTzUjV4ZbWbjRk8wOKlsG2mIy62NZ0PRNjptv
Or+2uVJNoFMW0yoybwQT7jit2NPOyEuOMIB+n16U0YMiyKStYrO0fqrSN44sqEhOSbD4PxbDdRjK
BeKCBjL80oUxAm2Yxdts+agu42yfEVjmozGt4x1GmGaThDLYpgQ0nrrRyDdGwdpzZFGCWANziQYq
35v70No7NK9kkS47DFI/ffjaw7CG04Fm1vkZ9N1wp1bRPjI0ZPrqKGptkutio/OnCrnFdDnycmMP
G1tiTTDD3YIJk0DPZP29WjjNCszg797QyF8pDppHpHEMzzNCZWdU054lbQM3JI8R9LEcNwywbBXr
xl/feH6BVvo2eE3Qt8qNPZnpP102xhYhgJ4Vzfpq8c4h3o6JOVCVms1F6VJYsXBc6zk1RL8gzZv1
SadlRyNdLPaFLsw8dQieXDbEMQMxo9qwdIG988zZxVum5RCX/ZjmESvGsEgHMxWEvapNaY9AQExV
9PNgjF2wc0tdvQeeyxSWEdyWfghWzp9U8QATxlSHQYFx1F1YH1oHDZA1fRiHOKObiMq/3OC5G397
jZd/4M9QiB7+TNCYW166NKufQqW99rF2cRFkWVd/qIY9tVGoSWuJssENaHDwReOoqyCK7KG8dqUD
wgVYtq9EUZzGOmHszeb7BQ1w0ae8c807HNpyb6C91Ftq3/JloSiE/8PlhhnDqFAYWUQm7M55r9vy
swm8Ht/xMHIRjl7BVgBCUhAmPceOrRm4+lBoCaSbjTYKNK7tDVXFtPGYKYAPjfXeLbT4aQPlXRVe
ko0dNNy0fK0et8hMC5ShTcRUxWXMU7a8mUBmY4Q0hv/OYyvQUZgLMHmv6NAzo8l3MzQEvnb0Bv+E
H9J5bGdPPqbrqg+9VZcT6nI2QjX11j9W8NYnLOomPH9twB2GLg0YUFYf/u2ZrKaRvln/YsthHa3t
juWFBJzBv0PcLQTWfFrDA4i6hm6CLSoiip0miWZMaQdKweDSZzLZMgwGJ5GdE9csCfiFrw0hGRJs
2JqqH14TPJjWO1EG4eNiaUCNtM/Hqog8Z8YDiBll3Pn1YB1rCaqD5XPc6SnF85X1dTLGkzn4p75K
SeVrw7ZZThbZBJRmg9XsB7VYpOOa3fogPIr2MuymaeN71fqeeFkS1xm5rPuSOJ7PtPXUX4oKcdC0
VLtVVOYW+0z7Yq+B9bI6k/W3a3GviDFIuJdWJL/ZqdLPTE52Bt5ju+esboYtabBgxsxzRBmRf8hf
ms7EwYa5YZ0gLmbmkIPxOYSY8Rgw++VrP9fusR5y4ycjBrc5aBzQd5jLCIkt6/w4m728iNRogDzD
tj+XxsSzwQ6ha6b5t4WC2pY3ipEUKbUZHiY1hxHTr+Wf6+Vqi+NA8DuZ4mUmeT+PkLzR5aB3n8kA
Sy4m8Mo1dbpmz7itw4/U693A+MCNjHTqsi3xe+3z1PY0a0XFKCYrnPaq86b91eRG82CEnnEQfr++
9NBf+D8ZRq3xEI5dgdelYFLpeeHOHsvqcV1nZ8eSbcHwoQ3/eviTCDBYzRuMzaLggRQjVqMO4YMj
g/xcJnp+uyExVxtl/9X33emjyqg+8FOtf6SlgMWHid4hooGtTozQdOzIUZ0M+P/Hm8kQ24vBQxH3
oTldFlVjphns9XdmOs6TD2p9TJygfijsdfzlSGd2MG94Zctpj9QA6cuUlZi1EhGApk5hgbA4CF1/
THbukkxXSD5CDolVa4rYVQXDbOAIDzIqDdrXYMIzu+Wm0ffpMBbNVrFP8NkzuSZK/K2/ltEFLVpC
hOiriRer+JknFjqTpaHEQ2Yn/0xIw60rx2r9mxNFtlODOwb3wWTBFQ1GNZ5liu/ixOYk800pxlTb
TJg9CODQ+cUxS2FMWobC6VBuElXA4OQF0Xh7nNdB/UzUSmhtlc7aC6Sw8Wp3DKF3YeP22a71UbDj
Et4x3WEmEn+6LPHave5xykRZwP1NGJJdm2+l5XnWXrKbzY51xZdAoMY0rdKD+mtwZS+jkZyUnpaw
jzuuAXLrtLASHdPwzf0Zyk6zLjCU2KkYJxWTwPOTjZoeFJP0zh0Np2AeAGaz7OQwiKPh697+rBHk
46FKrOmJS9AfXuY5SLPj2tqz+0i02rpEZW/w5tLMOXe+/i+8XCX6HvQrqM51YlSkuVFIF+oqVF8s
LPsFxtiR1AESvsjcDTZG109Gu3OE12+A0G2W6Ejf7Dr+aNrq0dzozDfnH8D5N7mQTtfActS1AbEm
hMScK/L3nLcGPSl8QZstW07GqtTvXcYENr90nnJgGpp+trZmTZSg3qtV0+8iy5biQlqKPcdMd3rY
yBAof3pahpI2qPSAX+rEdLslLoSr5AUZLQhwm9RCpnBkPvRdJNJGrnfdGDrN0yoh7+5NzwT+jrEb
rvLBCejboZyFCF/MxpRDtEzuuJyZtumfog2BQSJ8MuOuzdA5w0gm4GwU1L7wpmgEE2oPrmfNG1sZ
CPb1qqznENf8xVsC/BkMCBcHi0TrvzKMDN51vXp7xML+5NA8PMrFeczspTj4DZOzUfpu3PvC/dUj
fn+mOFhOY++6W+36jAU6qCqkdm39oM4zuDtIrcmxXj5YtUUhKaANRSDBUebBq7eiLqmf7SIZwYjC
6qKzLnjhigj3bjdwS+UlF7EdqH2OVeCD9BlOj15Q9kS1YKLkE8Zxcu1l+QfaYMWFvGEyKmls5G+v
emimIHtYO8NnoUPb7LwKvl2pohIMU5PK3YAl2Q96NfSFSWAJonvzG0asg1c/ZOKDCmWdyH46qsMO
3uTLbl0GvUlrr3tbehP+352WdwgZ+erZBlpOJRrrM+yd+RA6MzwOhc/4QuKhwiOfyyVGTll4Ntp5
vt5W7H60Ds7CmIYy3DlloO/yfqze3KqbP0viimSc8VY4aOz8VStZBufVlyCIVl2/DbxxG8GSONZq
l6P/iEvV+m3kLO/Bbem+rHZeX0rTL9Ko7pbxvdZw35h12r2gyz4H9K0H1QNLRxqPz0fHXrKnftYS
+p++eedyHNDVYRBnL2+WvZhGm3422WxRtavR3ZQWq2ir0LGeO1NNxnYJyK2UqYEBp3H6+zIvOWw0
6QY/3KXAe5N7a/rcB6o/AYavm6lZvD+2YTI5YHQWxNwf4Nq9ck4zwtpFWbb94bjV8tD4EMomtqGz
tIVtwa8PCdAK/ozHVGJQxQ9ZbEdPFsSu2OlDyK94Vf6q/uG9xHHpkIMhNYZWbKcBHMOQpndeR2Rc
5GTG8sGoQV4HRl2MgZtxQ95F8TZgmHhNJ8vbkF6od16a1hjMIW3NSAZCym1l2F69wQqqrjn5N94V
PwL7ZRi0MZZ/sufB/ixmU7TQBmBDG6zz0txpo11jq1ysl7pED5x5Tpad6Tvd9AMF1bMONkBStyNc
YvhgvPeB8Q7m08F22EeswcOqJfws2JRN601bk9awuJpDJ9JLdmtR4qTo+43SRbPGU9IxAmqyuts1
DoT5flzlvCcQmin0SD7iDZIIw08vSI1sZ4Qzpo3W1tNN93Xb9WCZkwL3I/3k2hFXeHCbLNi1Jqji
KTEGrM9gVk/E8GDh0U5HARD6+bSehrZxdqGiyZtyQyKPMeOiwRhGjuiRumoMSD6qh7o8yPnGUd7i
N3ayrjwmX6FbjjHn2riZ0B8OnZqnX7nGb7KIAU4KRc6xeKhDRm090RqsZZjY/Wm0PbypU8y/IFqI
rbKZB1FQQBvdInWLPraozYDM/VJjZE0ySeSJLCymsA30Y01NZEySGFaCgtZD303QxLRKJ34vONBJ
30wWJhZmpqTdNvGT6uiBE5+ITprvnAxf7JJBWypz4T6waRB4wrqWBfFwQDDOSbiI3wCBs8KDOvSv
E+PNPxXX0a+MDR7b2nbqe7mG/buk/d0uetYxY+Zm35g+bs6y6Ixmo6vUeC5E2P3VtV1vQe1RICdD
trHtM4T31+C2RoLBkIsTNumRG43mT00uyuua+KjhYvB6ypIV8DkRoORlZsltFkzAXoltwDt5H4pF
nIixgXUl07AERy/EXiGQ7LiPkgfla/0atm6DXlMUr4xjg5exxlkGOpLX9W5SfH4AIkhrOWTAU0e2
Gm86rq2/M83LzlAuBB9O3d+rKFcItaDtYh9gks7QYo4MVI4y1ci0iKdiMk4mwvNGziYlMCyGxYpw
m1XLLKqXm8CGud2bDhDXEVkS84u9OEbOHL1F3UJtkOZm8kHZjpMl6wNJsNWjkzM9IturiOkE8KWE
HejhYqRUtyMhVj/H1YaeCkFHcnbwHorBJptmRQ2553LW7+y5kE9GT4QDfkOat8bqsJWFTrHsye0M
rR1t0Zoey6IRGU+2tC5MZG90CKrNWXDvvZFdMchdN6psQPP06g9zDtZbrbmSuLim0m4fAV6Cswjz
oXhLu8EhJ8cpYlm1zkE6buf/cFu11pw7GOniPG+7w+rhWqcNJdFgFiyuKNd2XJ4KYGZ/k9WmvW6c
1ZTqIBqwSKg8K2BMm5mDi2pRqZdKj0W9G24hPvuhX8nKI8XOT/ee2UwrPYhX1a9sGJiKWOWpvIFu
YZH+ruYk50lueok+6ZOElTxPmugUM9a6y2kMnKamh9bhUrskMzFy/T3lRV//G2ofVAaFrKyO+vbT
T32gTePA+MKoN9gkFiajQSCxRg2EwsizF3qW/UkEgO/z6vmN6J7CxszcLHaZQ0ynyp1nf8+e4bBm
+SqfSJxxzXpxNlj+bTnO7MsDGR7NE/Jk+CQ7a3oZ5m6xt9LXEGwUuUt9MYZ6nO8YRBaPDVsi39fJ
01XMYvg53zlePSe7ivSnQ9u53V3elIgazNJQMcl1sU4Lr2aclX3wlg8SG5dLF/g7Z6N5cnJaSvYf
BSlbHnYjsnyBX7X+qRFDehYPzeonDgpyCaeRvu1OyDDx96g4Itn28N+XtLTynwsOv2fH0O77QEMB
dQJDhjNBZLl7Gkkq0ZEkHoZcMdrH4BlJbu6fi6SNIayY4dYcRl0Q3iUEdmyDYsQyGuB1WrYEF2KR
gdkanlo0kZ09rOZVk/RxQZ0X4FWgQ8MeR2KYRhXzy1eooIJroEwT6pJs/tchOu+ZeYg8rkcxHovE
EmM0zwTlkdiQ/xk95p2oZMH8E2mneCamYb4PGfuXm14wfeMf63YbbbfikFhO2URo5d3bSLrffvIz
765OyGOpWKr5b+xQcfapNc8c0waads3Pu4ZD4Nv7ah3U1YKWX7aLB3pWhLYqtllCi4ZuXmAMD/FR
NGHt7AJYcnEC8eLPchq15oa0UL+DMwH+iILVKKDeGFDvnaERm7HHGEHIE8Urr7ZDpE5Xc0SF/YLZ
ZUBw+5WtGNAi4gmWvex9E9V51celRNJDK0iZXtK6R+R2Tz97v5uJqiiHcD6OofZ3kvZtJ2TR3MMT
EmQFJlad2oJdUSjk87Wqy/7kJUl2bdoiAUgbnFe/NqzyVFQ12QgjGt81GPpw7xQhgWCGeLHMVh/d
xBXI20kZnkoqE6KY9Hzwi0V5D02fhOqC2E8hQ05I4dvtptcL2WyhkfnsL1oxLPVd8oDTbr1oxYs5
jEG7U8qqidoD/CHKqD7h+3bp7xocGhkpTZccNRUFfPCsT4L3qY2TPKv/JtnN/5Yt8jN1hyoOb4lQ
cdNX/g/6AGuLDLRuSOJQ90yTNASalZhpbBnDaG1Tp2CkySqx8jyD4u5bmzhGsxfqYyEhwjwWXKbU
kmO3GTtLHNx5lB32jGoINq1fGqQZVd4W+9N7JXBze1b/XtuddbVITiP7Z533TbiKlzE31W9WrMsH
6ZGTxLvRPrvr6jxnGdF6XJsmozr2Ovl51DMs3ft2WfB7VmAtCJWBFADo9W8yQfSdo5Z5KyxanYiX
yeJU1Y7NfM1MiNzTpNxcoWEnPwbCDk711C+oGGSLUvoFi3wJ7aXeUQ4xaujKWf1qyfY6a+8W5DTM
+llY5EDHquNGm/xh2qty7Y5qccPn1Wi8e1JjxDMNvXFGU3TvLGw/DNL5opuTOTDe7RkElXsiR3yT
hM+yumtwoVjx0vh+fnarqvvZS2kdXMAxWs50QUUiz2uPcZWbX0uc36xUHqM1H+ZDlg7JXdAk8ybg
0PstWCjwEnjNwkikIf7DQS/csFR2iLN64kaeNfbloggPNtvPsA8mFY4p0u5/KNFjcelx20UC8H6P
yMDbl5h+p7cus530ELRl/+JLu3w1STKIcH0aO9vo8Lwqwho2EqisiyY15cdWYatfG1M9kSkqzoH1
X0TRbPf43A1OSsAGm752MJtrETgDhKZgZJaseC6yYiKUikU0QNhuMtwtBfhJ0znhqSK76FUyZZeR
jXx9n3aedV5Gf/5QvflHr07+YXlW9uQPWXnveVm/SW16P7McqwMYj3cBNlA7dsx55IoHSXfoEET2
SGjUrQQW3s4tdE1I4fQzyUjN2w701cS7FriQwFBvuikvJZzGD9PS4n1Wo7EzFre4MF4gVcAaq63v
wCmnbTCRakic2B8uXv+3Z+C60Typ9ww1LPxQYpyvmSH1z9FY0rtxHYotqSoWRrGWoUZ/INu4pMqs
c+KF3WNlk9emdyH7RAoSSXIWCfwqitbuzgWXVYZ1bxa9YrETfpQqImGvnu1IGr5IrmZWtswPKnZJ
jU8QyblbxGQH1YgEtD0ch7zOYVADRhOtx9sFPlc/0EWtgtCjJBtwmdI9r+qKRlRWnAQ2XcE99ytR
AFHrVQDJF1gUVunuVvJ4Uqpf0tl3wQoa+mTAY7Z///8Bw/9LfrEXkgL937aNDekMseazm9tO7GsI
f9wT/vC9H/0lSJrQk9qfdWef+HB+9Go5NdL8D5Hr/9tv7fzfvzVNmuVXVWOd8BPjn9yravjeCivb
+7IfwLBAucpSihMjjkflrl6kzLn7ZrD5l52gqZEwKJSlfUrVeE+v+8499x/S4f+3j+RLTLROoAhh
WO0TvQ/JBumzUeKO+NY3+XW9vTebgFU2nqK2Tn65g/70edS/+bO/RPMjyQGFOf7ISISEK6e1jrnx
zUUt/89OewcPs41EdMowoGyc3HbIawrk975M8SWOH69JUAiT3BBKRRyB5Q5S8HsrMMQtC/y/vZV1
35FikouO1ppsvQ+n0P/h0779gP8h3F18eSel1ZqZWfjdyQNUMpg4sfCaMnDY5aQtf3Mpkfjydro+
c0mQPv4Sq/zndPU9xvnN957EL2/nUo5BoaymO1Vh8FnK9gEg8t/3fvTXd7N3hrJmTnLiTr03aeHa
6XurscSXV3PpR4n6muuTydaGYHkQuvzeFoavS+1HklKJFUj1KWUB6Ma1bquIwnT+3gP+da+931lm
z5x84bUPnHvQov4Injx+76t0v6wJyhQgvgrG+eTN052y0r3ZFo/f+irdL28m3+TaSwjQU0Otwa6z
H8ofvvmJf3kzA4e0zMFS0ylRZb+FShNbv9f2Nz/xL69nPllEQ0C6nSxdJFe50Lqy4yH/3q3pfnkv
S5JOeuEAdqtbqEI3en+TRHzzN//yYhZMPeQsiVcWGZhMaLT0BrVb/odj6/bv/x+OLffLuymNuqOY
XAciWP0B9wLj2iSzvvmVfnk9g1BlJRG/NcuSfJwt6Vm67c9vPYhfd9wbqQrKKZX9CeYIP0pV+lFv
kX73vZ/+5ep000WQ107MPwc4iSpG+losxfy9K8j58nqydna1RTl2p8Sybt5Nn2K2JHfse7/6lzc0
sOCuVr9tT2mzBqTKTFcEqzb+3g//8o42BIYVFv3yCedUGRGjs7NwhH/zh395RcdK5fU4cbnlZvVC
FBJdZDP+p13X4r82uP8PT7rz5R3F72g6uhB8MBjKX2yj2Lfu+IbkTrxgx1JSyzLaG93vHzt/PS0t
AoRq1rMIwnrdEb6SvuH+LY+FQDbzExXS69xm5TQ6MA3qj1jAweAdx9t6BhnDhTwmcs5iAk1ArwyM
2FID8I4guULb4tRrdiHM029/YZaA1Tei9w8e5iYs7/8PZ+e13EiSpelXaav7mAktxqbHbBEBTQFq
Jm/CUjBDax1Pv1+wa3eZMQQwi+qqNktBh8PFcfdzfhGLQH2BefY3UJeCnYHy2sL3hW3cqA9Bad2G
2Lk1XfvSDz6JqjEChMpTb0z52NxIhe7RTNNoVeuitwSDZq2i0prSwvldBBdrGXuNBHjeb7cSaFoN
PA9GA8O+7w1vNfLOq55wy9gocdllCziQwi/0sg0sTLQWuBDS1a0KHl3qlHUOIOUK2nZGxilEddkP
bq3CdW8Rj12KXtV+CwcZOnCtOwNOykvIL3vJLF9HsA1btYlvhbStVqTrBd7nWf+9t7gZ6OI+IctQ
iG5ubCQB9SoIyOSHzGCSxTakFhWUvgWtLFQ9oMMUtBbE9hQ2m7pIfPcq8BrQzdleyuMtD9f0oTdd
d60JKMXrcD5u0PmDBzqAh22Rz1TlQ6sph9bUuhWPwASGtdFDfayt3k4pRy0p/zS2HlrxSxiAQQxq
YS2BpzpEqMEhWHiTW2gOJ1n4NMaJaXM7S4cVxeAN4j6PuTB0ZEfgG3PfdKzYjAYHMfKDCmXNBkGN
MljZDxtENvB9iHzzCgnTDkjOcCVATIYoqtmS57q2yewXgqIZ1GH1fu0iw7vRFQlGTmqsACtWz6QU
we60VEQxyGgkCH7kuR8Rbg4g+6JUZ6MCJK70jsKiDQ0d4qYul3tTqYyeSrZaIEdOTbtWcC7Ii6G+
cq36JmMxTkrOS9NC03JtltyyEJ3qNDtphw05pqvOS5+6elhLkdmky4xai65aenxfAWu5GjTxOkS2
dVkhrW37hgW/T0JntkWUeQ8VsLbrQnySgE+tRCTjWWghKXfNTKIdhSdzbUBC0U1o8aq3xl1iTe12
AkGYDGje/LYoZTuJgXiBQQ5q28AfdAqqnAtPNxPsX0ZEtBvxfVTHu7rGo+1geUaF5n9VIsQl9VfU
ewfEz1O2MOVVGcjZQhr66wHnQISDhmKETEypjGJj3So7r4+1V7VpoAyXpviAhot+pXUZ9U6EnpOX
DmkkBkHtbKqf1vCA0tO1Rl5DfnKzBleQbBspungVoH9M0qcSV41sHQohpNjShVfo3zlofm11BRCM
1beragJmwAWVloVWLho1CpmCYVibgYeYFOIeiIuwpu2JBwdhrL+LkM1aJV2wqyNlT4r9h+G15o0U
ykid1SU7exjz8XUM4hgNkSDQ1vhkyHbW4S7fFv4uERX9N1YgA3os6EFjyWLBttA1IxhXRRsoV5pM
kd+Rm15cIW5+rQWWbDoI9YPiHFtjCQTJFZx0yKeb1Zvv4wCDJFBsaxT33yU3FULEjYrnIBCjjVSl
lAghR1+1o/scB/pEphzb5FYl9bOSk2wHYIW9gVK11Ux5rEwFYgvDZIHIFGHGVTdQcr7DJpaeLYFH
HPwO7JMpkheOgLofgFmw5vy6FW81VGGWfTcIgFbyCQlolIKwNKGOPflQC5dmVRqOGZUISxleyVz4
MFGHQEyvqiG+BYXmXuNxcisQwvOUJKCiCDAZAJxhvNOhx0c4kNDb/ybp+SaNyg0LTLj14LetXMNH
IdylFtADaszKBCiNViA5ByuW7ewW4688BUUYVUr0ANpRBnrbea/kp5AP0/tAsMu0Ea7FDJyw3TU1
1fTYypqfAtCREg2qtHh0y+YdmKewRykSZPHAXFIfaXaegIDjwJQ6RW2M99wqxhVAjnx0AMyDcKQU
9rNVSx7UrY57oQBdS0zgyw1q/CYN9YABcBtBNc3lpTWCBPGtMsXfoDzUHbTVqMaYUlFrD1RW2TM1
aqZbCOlbb+QVvY1YF8FLLCp1tmsFtR3sGrzqVdi1lmErVv2trEBNK8ju79qkA3waVeZAnUavvzfI
9dipVY+AmFTtEfI+eKoaui6F5cRBDAj+JYrecKUQbJIkE20aRNA2FtCO9Rhl3lUbd9tWk8odrHkf
JYJCPUSGmDiKTvpYsMRthWPUUtGQXreHxDuQeMTOa1SbDrxSqPgrHYecNrN0Yy+gsV+8Gfj42FFf
emstNxC/s8rH1o+lF5E5BQWbwE1EvCVTcy1/QulsbByT6qXimKFsvMatRQmtEEXzpkjGDerlw0bV
QMr1mKWsi5DaAALq0Xcv8kF6oIqaUhpVfiNCY95nJWXROg5+KSI1ODCoUvbaDKm4z1vLe23LOlkW
sOGdmIiMKkvmG+GCS01s+0FTQ5IKUIkJY6m9FRowA42boOVm1KZCLUl+hM8obT2wtb8HbLKejCIf
boUwoVabagn4ebWXlpYMZVNJampKSGPehnU7HlRx5OVBvYuI5iEwGgM6WeVVbIR4voB2omgr94Wd
iHHJmZUpMBcsCUZJkqfV3vN7xN2wMWvuOijCjxnJ8iv4PukT1MJmWWuK9wyIO+eG0ORdvcJDa9iA
LuqzXSThmSVKiq/hzVZRj2v8lCAUxtmiy3k9C6MK3Un1BSAH1jJwC5wn9EFxuky97pCVptwOiSfq
4ie1cjuMPdw7CiqCBNWvjNcyRykXO5SdlIZPAIcEwC0onlxuYjbIy/QweCEzlxjCvxxk//1n/x/e
e3b4122z+q//5Nc/M2AskJDq2S//a/2e3XxP3qv/nH7q//6tP3/mvx6zhH/nf+WPn6Ddvz/X+V5/
/+MXy5TS73DXvJfD/XvVxPVH6/Rw+pv/0z/8x/tHK49D/v7Pv2ChpPXUmhdk6V9//9H21z//kkRu
6//+uf2//3D6jv/8a5Ol3j/20/89/K/7//Zz79+rmiYk9d9UVed/GhKrqAPy0O3e//Unyr+Zqiip
5rT4TEiVf/0DR4ba/+dfsvxv4BFFLhYigHmFwvZf/6iy5u8/kjRJ57iyoNNOP/fX/+nfHzP0/2bs
H2mTHLIgrat//jW9bOavBp0a8CyLL8Ii6EBxi3uPe0w07izQPaBbPg3G3x/2P2l89sxshwqoidyJ
+w7LOb2pnvPA2yLyd0HmYOr77KFJkW9AiLcS9xbc+EKgLnbOZXnq4FejMn9kinmIrlQj7gtMa2LU
+lpqSCGEWG5RskYJun0/PULT2++rD5qm5VO6NkU4XXZHPqg0oSReYRt15pl8bF5nj82skUEwyrA5
GhnUjowmLtaDmTle8Mafhn722AwUsxW6Yhqg3tHzJyM/k/aYNsOXAzL9/qcBEUJE48EbS3sE0Vaq
4u0sHAhbRGI68Lda1N42CDNOToEQRjbQzA5GWdhmDVNYy696S7v1JNwKYnNvIlsZ+jxLxZ0OeYRb
Zb45PWfT8vpqzmYppSzXTBQ+RHHfa+ErDlCLPETmIvrNsbmDorQ+/SnHVsYstwSRTwKqyQhL6ZtC
ebYPz+yaIytDmu14D5xQFVfseEN8HsBk6P0qMc/42x/ZN9Jsw3t91vMsp9NJoyw58YwRWxtEDxER
LOWNm535Ch8OrF9MgTTb+R6aCdRlR3GvKe96X+2LGINKjIxBzLpIqiFQIJjgiQy43kBFRG3lSc1T
EqXLIZqQ6tWyG0SQIJ1T8npu0nwlwG3G3c0pg8jxNeD/nrAM1PQaGzW0jPGac7ty04uWjYgBsqnU
2CFYjpSqS8+yMUR1/PK5H17ypl75vbZ382vE2xYCjD6t9W8GMb2dBIhMrquZDLCz6W/gnNMTbcGt
I8vkVVxES8mrl0ZUrgk8TiDrW0o4dhV1N0LzhtA+pL9faHgAEKX2X2IhafwCcAhKP7SnFJup3oej
wiu3vDu9AI+tk1kMTLtQ880xFPdD+lCUb2p4JQHmOd32R5z4agKnD/20zcOwLZMmZg/pE4eV7BDQ
F/TPJrB+FW76YTvUGD2oB6Sw7UZGOA5ZFWUwnS7w93kP/l2BwhwLj0oJBKJudpGVwt/zEwdDJXto
2jMLbdoTX3VzFkXR5i7AU7Ge2zZfdvJrhHRPObxJ6BhnZHqmBCTyyqfHRJvix1cfNoupbEuUkIVa
3Cum+zKEEF/Mg16Vtot3zmhBEozfYSGwtbTbWq9JaIiSg/TZHnKa40LQaWs8JBrxxYtj8mnI7Xss
+FLS9jniK6ZSQsXIcRZIbNlSbWxPwC2DXAt3lgLLWP2msbYQJbqSKtnW8t8SjZSIR0o6eOAIqXxA
xil4KpImdo3Ygic+8ErNsmsYhHBVHs3oPYMeiRbGBelSjhhpdhJAYW4Q7WHsZVSOQrHneXymZflI
bJXmERx1dvh+EtNKEsrHAaJBlVckMzZZAkjLXhBssL4xCRRRejMHGPKRPYBWkpvBhi6It+BLT6IN
P0WOFwnMxx1y0SCQEVCTsR84vR6OdXJ2AOhZqBTYesBpqIcN0LDrUPh5uuUjB5g4OwEsTFdc3vwc
LVDvLWUpwFRXfiXFBn7JmfvBkeAhzg4CnHpDREA5ZGqBE/u57b4rwvvp3h8ZF3EW+8EPtFEFamdv
WYui3QzamQP32KjM4l0ew+DPJdrVCSNuAzeCFGxRbk3MWtXy4XTnj43L9Puf4p4epxUik3wIHoaZ
fhMWP/Xw9nTTx8Zl+v1PTWd6h2WAh2+OX+IqRN7VOdPukbgkKn82XFiFaYj4Uuxz2EdJWK5Jby6B
/CLdby1gw2yNgNxHTgHgKQi3+FXbmOA9dnXtGLkHKrRyJASTBZw3uzLatG0A0UED2jOJAJQrz1VW
7VishQR3gEha+KW+DZpDFfR3rXEjAw6vku8VIHph2EJnyut8G3hLS1yh8Kp64Zk73bHBmwUboTWw
1XUNLkUlb+xiVVrChS3PYo2eA7kKgmR6pNyHA27N8Zn4cGy9zuID3MQ4USV93CdVDZI4WomtT/Lx
rscJ0ojFc7P/5aGkW7NYUWDMLGBdSKj0YVBuS/XMRvi69/if/rmomiRAbJOy1D6C+jN6V2P4Mg6/
B69BHV06M0JfT6puTZ/9aUegtoOXBl6X+9j72Uh7F8OTM1viyKDMQ0UIi0UGKYm9+RJYIdbtp9v9
Ojro1iw6dL0vGYYrj3u9ylcT13BI/VvBOxOTjw3H9PufhkPRtLKCe8CCqTFdaVfo2Z4Zj2P9nkUI
LxLdDHvHcZ+5D1UlLFSXWzjltdOjcmypyH/2W4TlpoJ85rJvAQdGjwBvDzWwMXpCeu/X6c849g1m
uxRZ86Qx+ukzyk2tPhkR5Rj8KE43fmzgZzs1yOKywQ6F4Umdgj167o1/pF1ztjd9Kgu1mdBu8z2G
iX3uenSs2dnWzGtTQABBG/eduPHRPxmdi4bBnG3H3iq9voSxtp+81TrpodLPnHxHJs+cbUdBznOt
mRr2vNtWvJN4gykXIDx0UzdnOzJuEKVtEVTfpzmaKY6f3V82FtPYf9qLMOzx/pymzuJdM2407cxO
PDZ3852YjKgf5lN//bVxnzXLy7o724KyxTukoE5JtL4OFLsd15e1O9t2EVRK8N+0m3h3vfJWdO+X
tTvbcXWUBy5nGZHf+N5H1z6QhosaNmZbTuy7Qo0zYqjZ42fg+NFlA2HM9hxaDaMbt+q4V/UHeXyo
zz1gj8ROY7bn/ABdLqNmIML8To/quwZyat9hd1KaW+rrF47KbAN6tY+DYsan+CDWB2GX9d5lodOY
7b+8RVAAwTRxT9mrhjDUX3YWGrP9l/gQrINIYUHHG6xVQuuyjWLM9l8j5CFEftodeDQ0eA9cdIvU
PxJhn+KFMkpAJCLiRZfsUnXlXvZo0I3ZBuzqRGrGwuoRuHOAmWCle3qfTPvhv+cydGO2ASE4Z2aR
MQ6j9b0rfwOHWaPHbCtu5VBqVD2QD/Xh9EcdCXlzHkIklZLblsbIO5lUUvMopT9ONzytsS++gz7b
k0nR5UadsydFDDVBV63lgWNAW51u/Vi3ZzszoqIH/ZC7Xg9qRYpV23+7rOHZZgwVESKTwdC35VI3
Nm5zYYdnWxElMDx9epPLqWEuRvk2uLTDs70IAwyh95qGVTzok23T/Ksa+Ucx8nP16dgIz/YixPkk
NHzmL/X3cYM61BCeWd3HVsbsOESwsVKsKXpYuDcZPGwb+ZAixX56Aj+y5V8tvNmmFA2585AWHvdS
+IZSzcG3KH9Puk/pQpJwvdCeMgn7iqiyUUZaDPDuPOk+xstbXSk430uDuAkC71xvpi37VW9mWzlo
gkxQSnpTQcxzE1yu8wYW4q6p0WVnZ9RhYDfGPZZbl8X8OWekzYJJFywe9m7sH4o8uy3PBP0j06bN
NnSPfL2fx3wT3KVC/H0y99ZH2ef0rB1rfLaf64rSVTOttlqR7CKGcSU+BEjHnW5dnub+i1mYU0Yw
+FXKCoeFvVySS2l7mG/eKtUb28/ecLZzBPAenizs5KHZwwGftF0cmOZOh0RInRsLTZZXmPXcZKng
xCFOe4a4q4f2TPeObLU562TUpQriN1vYR9FCC7f9cO7xd6zlWXDooa3FXFaIOpidZlsggacH9Nh0
KYzzpwNVxYYQKCvtBnDS0YtT4bDiRXJmPD5K0F9N1yxCAJMaUn2KaR2kzEkfFCFuEcZ1NGmDyeO6
D5XfVvgittYybH+kxqMqr5GexatPd9LiV9yp+1ZdDfmLOibLqoocPYnWOcaaIbgdK1a2efWsCfen
x2I6Gb7q7CzelGJYWVWXDPscM5AouKsmfSMJKXVJObM5js3iLIZQ7kF0WBGHPd69aKn9HurLYvyc
xhJrWg4JOB32aPIPPEwufFrPCSwjwBwMT8jaoWBoC0mIyk+5Pj3aR8Zizl4J4ryHgs9oI3KnoYvR
npnFY+3Ozn1F0sYShTACkKFTWcSAPL4wkaZOm+jTZikA/0pqkQ17naInoM2Xy0ZitretFpQz/oXD
Ht1M+eBdwq7jzT4nqwjUfAcAXMMeix3t5uJmZ1sas6YaoKfb79vHMWh/5HH18/QwHAlFc4oKEDuv
LmE0c2HbhMK33kT/Rokvezios52H20Og+V0/7DE2omZYXnbJnNNT2oGrMXKTwOqDBQnc4rLeKvMT
2q09po9mgeXeh/1l0WdOSMGkJchLlQWR+geUUd5iIT1XpPtg4n0RO5XZrit15e9d51b4gbTfLI5m
DaBi5q70cSuMA/rs3p2IIIJQagsNctNQW8gIvSOxZteTKaX7IAgoV2V7y7xj4doDBQ75MSpfUMnn
L7eLCg7nkKXYNBXbHjmONPzZlcIWpaWN6W605r6GCWdu8IxwQxOZ/AYZQgkUZ4mkQqEsRH052YuM
kPcTsVxYvmQL/lMpvp5evUfCjjKLDbVmJCWaj8MetaAKq4rSOd2uNJ3EX43sLDoYVhAUgyf2ew9c
jW48eL5n468CFPzVFe7EACL/u5A8FN2L1r7hmHjhYpldDPxerN0US8S9ifJeusFi8fT3OTZOs/AR
BR3mB5ZAxuF7myHmdNlposzObsPq0ZjRpmZ/Q/1p2jPXoyNXgg+S0aeIz4knDfE0q274MjmLx+O9
rv90u8uK+/ocdqigSaCbCMlTMXhW9EWgnkkFT7ftLxaNPAsgOpZXcD/GntI27IaJAgB4Qg3vNQzj
knOX8SNTOccdWnGtcAMnCSi1a69duPmZJX/kIJBnsQRZnKot1WkuscwVxUWYWtjVnisuHev1bKNG
g9kg8kqvUdJDYL3Lt6cX9gfB7Ksxnz7w01px4xxMGQ4dzOUVllF3MqTiTnXc4VH0n3zAWKPaOWKr
reIsPASShNLfDbphq8D3F2FVbLAB2mjqsEspXOKtsCywfhEz404SNEcQeKXkiyx9b/JNGTyKuAyn
ErQBCkBIgDkxngWnv4YkHhv+2c5XW6k1ZTRcKKgi5gIXuslVvCU1uyt+oddkZ+SXPE+hPIxkmmgu
ERNejMg4Rv22jVHEboxtz22/Km9aRO6KOHVMdXICjiF1bELEYWVxBMwDCwPdTAXoVi6nV3p61Wsq
wrAE7CjGVfGpV38hJgnm5tXIhQdValeanNxm0Q+xfjYaeVn1qM16OIoK+kqBb5K2AfY4PydnB18A
0aKv6uzgo+kTriAEX0vt6PQoBpraNsVeuB3v2phO1qgDoCBaatLCNJ+g2jslvp3xpCj9LU5lu0JY
yC9RuJdLGzmtRW9UMLVQp06eUDE2MhlTImOtReECm0Kni5ejCA3QtBNPXUaidqObz6ZyFWWoWOKC
ZA0WLiuIiqP4GYoHM0ScUBeWqNQtsuS3qGtI8L3Boj9UClKGRXVZzBVnGwoulpfhEk2eBjMQVPLO
MTk/gEJfLPmPJfRpyVNUNmOj466d54+ZeWX+yhAlXmD0BKkolzZetHWzM9vryKqccOifd1egeT6I
Ql6SbrxrG3dRobeNNN3pRf/x6Pjqi8zWfCsJTWah5rcXBWmhl9/hhAXD71i5yuPHOMMQDaXouxqZ
Gcv4WXkPWd7t4gqBkFWidYsCLaxWL22tQB1QvebRtDFjLCGaBj1QUg8Gavp5jt/aPeLBz365imN0
4nAGS2T8OUBUC0g55tEaDBo6KV2zlNMCcFrnqPLOD58D4y711rWBMeM53OGRGCjODuFaNXq4qiIL
QpzsnamC350ZyK/PHXF2DLtxGZQdCqb7xELB8VC2j6fbPTL7HzDpTwtt9HUpKKbEilldheUOAWGh
P4PVPZKi/8g0fW4aC1wNbSDeM5EKVPAXgtl2WkuL1A9XLRF70ItdZ55jnB+5UMizd4irIKvduUO/
j9yDVj2W0bWqI+7ZnvkyR5qfg5pNKchHFNG5rwQ9QkvBMh/eKitAkPkcwfrIzWIOba4a/JSa6cYi
pns1xR3I3LoV9r47PTrzHY4szjmoWcbvE44LBzRPNaVZxZeIcfAelmZREFd6jMxy2o20FabySX3m
xDzW39mFolPkRlN0Mp56tO1FG/OA02v+2FxOn/dpYaZQ3yRUTYc9CVXHKFPg04ldqYdm4j6e/ogj
a//jzfHpI1A+blWI3qTniue4eFOFmzLqcCyoqPPA+xwmwPG5i8WxYZrFnEyPEJYNSVH1dWrLjbkG
aHZZ1JnjWJuhyFLVr4Y9jEEv2Ifnqo3H1vpss0oRDgy4afWU1KprqRu2WRbYRYNIsBjvMBx1Ts+C
Mg3BV6fPND2fpgF1bEyuZaKboVylAjwVBTeHwh7Fw4hS6hBn69z6UQ8HASy9GWwUKJliBXkYu71i
xO0KEf1h5ZYSTN3C6YRgXQaW3efjY148pWq9HgOkKtP3CM1S5ByEoFxhGwbKY3W6/8eyvHOUKxqa
qWKW7Ky0fo0nl7IeD7uGN3bSLlP/R4goWq+jJkCRocjvcvc21u8M80eZlzAZCztE5U4c8ayJiv1I
Xk2wLKcNVzX67pV/J0XPycQCPxeBjxwlc9xs3wtoxuMCsVcjp6udFjnMy5Kw4my5mL6EzdB0SHnl
j6ZvHDTkz+zTr/eONkcfukjpi34xLRDzZ5odhO7b6ZmTjkDAtTn+cKxFvxktHrglxRK5RBO9vI+6
t0S6LVPyZIP35k2qlvnbnbYoG80x1F2cP0vem1KgNY39RUGyAwePtSoHtjf8xnNvIYavcVfYsAaA
qX2TuszBUrcq1qGXogqPXD9K43KtLVsDKW5PQt4WYkk/vLuTt9ceZywxuZfyaw2r4vRaHK9jbV8P
73W5yRFaFr7p0UMwHoSqClYxFjIi6HMRVVFT8u6N0mSllxKezxHvu12pfxu6Ww8HD818q8sr1Cm9
9iWNiwD1G2s55hXWPr+N+l7FiKr2r0e9Q7mfB4oK4h2fK8VwFNVa+Ep17dciULhHY8D59iB3j0V3
PyKc2XgHMX0Y0WB1t+irRunGgzRe3A7o6ap7XdmNgen4o+cY/j4swoXV3UayR/b4KVL3ufKrwi5I
l3bB4K7R+XZM5L3rbimqxq1ZVC8DpCdfx3wNs3Hhjq6rza/TM39sRU0h71PIaT2lKzJcDfcQS8L6
Jvib+vr/WWzGxfTPdlUkKZKsp91OhoxyPZ4LxR+Zi/8eI7U5JhSpOGi82BiAxnNRKI4xrrUc373z
sHv0tadYcpToNXz55q608UowvgnaTzcaF6O5tcwXPXjX+uQ+L+M7Da+aNtrguSfB4dd4neKzriqX
AaM0axrvT+OKtVaXBxIoDOxhF5qxF70zW3XK3Hz1/WcvlGIMFNSd+f4jnhMEQ79Yt/2T0u9a0emJ
75cti9khHRRK1JRVzf0d4fvBkaWL7kiaNXsXoPmaqih+8+CIrkLDiVvndH+P5J2hCP853lGsp/8C
2LSwU9FGxljsu48DMEdKKkROI9333k/F+FkMuzygalM1sMZ3Cfot+IcbPXzZqrEN5GWCFrvt8Uc5
3JDSiE30KAoRVpOjpjdCdaPoMIiWtTz51MTLQP6NoPkmTd4FM982aXqTl+4ilnZRL9iuOa68AKvX
/KkqbzHXrJtrw7vVlBusSjFKvmym5qBXSxcGKXF50xfFfSRdGSQwTg/pkchgzlKHYdsjcuKxgiV5
qf9sgjOXhGPNzgIOTjqKkEw5CFEoF77+6pK5uqzDs5AzmHEuYDREseSngCNWb5RnQK9f3xS0Oeg1
bXpP7FBd3k9WLikvZV9/bPv2zDh/vGe+2NHmLFT4qa+IvqbyFMQwsfSNvdpBpopFmaxUvfKUd5MC
Jva6FaLvyiKJYq4rYrIIivCmxit48IQ3Iw3eLUG86P6imbMQMwJdTyA5DPtEr38pL76i/rpshmZR
BQf4CKOObgS5jve8I5+7yh1bU7Oo4plykCsl7TZcZ33Hf7+su7OYEiCuMmDdNu5l/aUUdxeCkrU5
aDZTEh27EbqLvEpvrpqztY+pY1+spDlqthXDJvcbOly7wCoMjIz1JzNB8Cu9iowWb4bf6cDDonbC
Ai9d/45Eph3iXGz296n50w81aL0DfF/5NgthocSv+dA+dNAo0U92OGXcBEaftO5NaSHW2aYC9Na+
jvLNmB28Yh3Hm0Zajy2v9fq2q14V7xKRYjDnc9RuKKMyU6CCv1fflHxXdJeFImMWMKoBxc9gZLgE
BKPbtVid2T9fPxe1OUjXb5VQqiWFOr562yFRuogy8iN+SFnH9LleXrab5phdr1OGBjIeYQl/u9ao
V5XxeNHCn6N2MQnRxNyY9lO/aSrHuKzKpc1Ru0LmemNm0q4kXjWv3Tm+w7Hxnm3/XlFQqTFa0O3l
ow63N82okT5hqZxVD5cNyCwSKCiZo67XkBusk+umIgXbnLnOHTlb5mhd9OwlS5Ppu658K9JxIStX
pWmdOVqOxMU5YlfRUPSppsbRdWuGVSWeafdYp2dnuIxDEtpP3EG18Jtu/Y4pp6BrtrxorPXZrgzc
TOs7mUVSwMZ2bfVcp48NxvRlPt3IDVyu8KwD9VDj2rhJ8/Vl3Z0+7lOzvTXEot7QXcP97klXqndR
rYZb0Z/tjkKJiqPcEPPQ8haXTXFhf2dnsDkiUViLEUFPwroPk/szYNJjwzvbhAMWDJVihGSc1+6h
fbpscGf7Lmi0Uhx1Gm2vyuU5wY8jPZ3jaTtLtcYYl92pp6R9Tvf047b2xdk7B9O6VcobQOr7fafl
dhiZIEwS/UcnNaiGVZMvBAqTe6xOVli72xEiNEFC9TP1qCIecsSQFhWCYRkvjPBOAKyWptdF+pzk
r7HqbTo01wNtdAKv+wlYblkgEmHgkoIlI/Yp1Yj6uLyrkDzQgiczOIQwTsqt1t4ouFtTKsXmvMk1
tBNf4rbYJgrp6fAbCBE7FUdlG/ka8Fc9lmwRaozdI2WGqdUWv9ltm1U7H80+rR9ynH1uOjndmfW6
du/7noTK3vc2VSyv5aqpFlKPtZymeTitCk7uBoexy/aBgI16t5E5UbAY6hZqMm4xK9xaVrpWPWlt
wltOO+sRP3dtkfuejulzfNlzYI6dwhw9MNwuo1SE72m2yNXLgt8cPVWIrPIeN9F9UF9V8quOs1Qt
XgZKoFzw5663vCbIU4XdmWu/GvlhSB5PL88jEXuOSqrySAzreIRdMaxaU1qqzWvJojrd+JENpUy/
/ykEVuhVI2/qcczAYwydQD1T+DjW6VkILJOhzFuJkfbbNTdxzORX0y3qdKc/yj1fbNiPJPynXpdB
XNYIKHHO9DiqYAlYpxaR9rn0M7R1saJvUEuVPCdJZKcxfwv6aw7uNarcNWaWd+pZnZNjozcLnKHp
SXWoE+hF81XInpML7yxzyFIgBpLlgXbYy/lzZd4ql6jNcxmfW0FITdUnYUf4VFbe0/Dj9GwcGYQ5
nD8TLRGbl4Ci0Mq7Hs6sn2nTfDHD2uzEV6vcKprWH/bGaDkqOe2xBiEjIJ18jq85XXi++oTZytdq
Vym6AmqG4uqrFBkkUeudmNt+MHnjvV42NrNtEAArxfSUAY+3xfVlNQpNm10DIsnV1WjCgCL08FTw
n/dwWW9ny1mo8PZUycPvQ7VeJsp9DrnidMtHwsHc/KFourIXYSDv63Lb9ColJGD54TmKwpEVOEfO
g++Te6mh32kFKOdBhIV2Ubfn0HnZGPHP7omOofFWCOOdGTcLRK8ucX1hO87h84lbVF0asDqK8bYa
bs6qs081xy+W9tz5QRiyPhJcaqmu6do5KDWKQmhmhkhvRrYgik4pB7iT3p8epCPoVm0OqfeabNTb
iqqw4q/H3HLq7K0n04b49rqLq7WatMhN68u8xCrCpCrTHCLXOf3Zx2Z+tokVPeu6KiD2RPeUbM7c
Bz9O7K/Gb7ZryxCQmZUTfFLT2/vonuIn35jaLdaWthsHOL2Vm1TVlvh5LoYkW4qiQKZ6i346d790
PZgmnJNvtGB36ToynxMRr9xd5MFXbp9Ds9l6sFJcEISu1P7o2u9R9RBVG3HcNkW76g3TLq1fgnFO
WlI6NkizeBHi/479L37iikSuZ4eN7yLLk2WHBJrYpHtQOGq0HaJb2AtYoNmVdBfIZ9bGkSA75wOE
vgblOeS1mfjXjTdZsG0r+SW29p15YV11zgoYNFOvWQdAQp5RUV5dtK7mnICyDKs4Vsx+H0fMpbFs
kdw+3bLMP19vzzlgWO3A3GA0ze1WQ/a7seXsh95deeKrWf3sQBcmysZrb6PcslPje+vjix3uwJCg
CVraDeYZbYsp35WZ92iVvXTGi6nvOumVFbvAKW5tSplTCXAZkVuzxINUXRnKVuFHmkPqgqjX7EYp
13jFrgUAfpm+Qd91UyGGVvtodPu7WL/vVXeXW/leKn8aVrsI8shGxX7h9mitqO+ZVm1l41EozZus
BkWp3pBiX5qaue7FfC0HqEBkgYNh9v3Yy06U72r30EkpqUfdcVPXEVHWLoWNa/C00nP435jYKul1
ZmGo11VLSs42VHmnDO8TEhPJmNs96mWt1937ubjShOc0f88NaXKCWGnWukOyOjbjpew+pN7OjeW9
i3lrrxzG8QpgM/aTODlUC0O4xmgDGzzb7xS7RlZZuJLxg8iwQQy9VakmjGa3yLJsWbjvYve9682F
aoD5lMLfOUOkt43tNd1S+N+cncdy41q2bX/oIQLedGHpSfmUOgillIL3Hl9/B6tVwVfKjFDn1MlS
HpICgb3XXmvOOUQIcRtxSr22qTaZFGGoame7hlE1LuJ2XrtgEYk0FP5MxXxZWHWb8qsRd1nfbRTz
bboqb4HVqrGvMUtL5Zei3lvTn4Tg6+RZrmAmFiBw49hdhBModSDM2nMX3mdo+Nu2uCdfO154gC1G
2dHkk4fgTpnuasPXVNVu2dd4FuVA1C5WOtiJcmrgLwosS/a0+FJk+Xkkuhr0CYXVSIDc3Vsk/S8f
WXpUaymQTcWpcT9Icw3ucXVV44GuGR0jG+JFEC69MyRwPZnTyfK+bTPy4v8YTXJSV+KzcHNOymkl
AdEkABotpq1Y70BS0R+7U6sHayzZxlB4bKSoQTo4AJaneqn6oMmXznqEKzmmxINfxsWf+WN//XdN
uMZJOk1DsuRTnZ34JwT0any0gsFbG5/JaWt5TkYyP33zYurpnQed3Noy5+xxPI3oUGLmd/qpaPeN
/KtfGlQ1LMTllym/dtmH0r3BMBjD1yV8lYavnJ8ZUpARfZcYhZPnwjEHKJ8fw/UtlDdAsbWscKLx
MufnOj/J+ZZy2hG4oJJFsLuEGtMNp2NRHIm0n8R7KxFtHSdLI5xCtBRpDG9jOdPH8SOh2TRm5HbF
rzEt2V9wSlFdtG9Fui2H9hjmC0GFkOHl0u8BrMyYXmLB2pjlvCnUM4JgpxdO2nicdAgNvTeRCi4V
76b2WC6Va3S5u7TD40x0mUxPgpS8I3WSB7a9iPjA3a5dBafIXtZqq/UzgKX9UMmuHjV2ou3acrRV
blIhs+yZVUeQQtu6DmYbX2YhMvD6pYCH1QxJNpd8SjN7gLKSyQhM1tmBhuk2ZgAlyk54puJ8OFrJ
RVPPhngpTHTZLoJ0ZmLSEJOd8G60d5I8HyJVvp9zVCiKagvZc0pfFYaxUDLb5Zxulg9Zn2ysVnCJ
j/AISC0F5sOocPPhvqg/2zm7UGMByiWKXkkDRbkHfWznWWtXAiEhDEjmjsx+YbLlQuM8OrjW9GhZ
EOE7FXrVq07UfragP68jt4/mp5xmylC1bio9kMtra+pkt9bT0KGB4tkzI9W14tkxzFPGFbCK90RD
eNMY8JOLDTN+RyDpY8DMrGgHqKFu1T6pErq8LtnM+VbDd26MLn4DhFawKpRnS38I5echaU8y0ZMR
fkdgHo6s1D7Seq/u3qKRvkvZ/WrF+beEos+whOPcsQmUa37NznTAitvABjapmDuR0m9bTkxjhgdB
rF8rJPD53NgiIokh19zavGY3wRboHpemtK0h9OdlcFuoTJC2/XTZApPc17lP7Hov0CLWg3J+WEds
qalXDvu8+zWp56F51mUM/HdC+UILVah3GgUPf2O2YOQIb2V8N3EHQSDm+HaNjC3sFEl9ppwl7hh5
eIgqZvJy5OtjELeeWZ3TiUbVc5o8qDwscdkzqt+FsrVnOAZ0IHX17G2u6h2LtYXnTFBiOnQi+mvJ
q8X7UZKDlJ1vVJ4U4x6s6CLmbj7hPGteqhCvp5XxTtspOlZl5amNSlst9gx5fkyUt7LdSVAjlLh2
C4FuHPYyVFok0ArTW1d/avJW6Sj66m2l3dXRBzwJnogDITqbtNn0+W+p36V8pCraIZba6mNPRbgf
NdkO08dpCYRxcJfwGQWRVEmuBZenrn3RQHuVfMyY7KzpTuvcqHuwml+t6RfzWRh3g5xs+/6eZg9b
aL5MH6sq2WOberIgAMDmLnrVy3f4CnYstTTpjN3IEpvWBCqkWznFVX0sS4lUhYriq91EFViYys+X
UwWrqSlZvWK3ky5SVgUlabBNtwLESG0pirxEu2AG3ObRCWCLl3ebSfijk2GIaEesePolGp+tQ5uQ
k5FGQl+Ewa8sF6cuINuw3qxV54Rd/ziwyXd3ReYv0VlV3Dk7xNgsjSQQlYDNGO2YkyW1neSuKL2L
4maGhq4+rcNZUp+l/KLkA+Oxu0ZAwIWBeVDtUD6PpulLzKDIwUjZDqf4pY9c4BeMkgh1uE/GJ4G9
rzVJUu9r8o/XluYt74H1wyoj+LJoqVNh3/bv0SjwYKr2NLZbeQjdFGFZJXqjRUE2boxqOJp5B94C
wrxJXbA2Z7kNc25oSN3MIahaiixziRd2on7L8nwy6v3A6lTVtZNEkRNbXSDA4ZGNiVKLWNVy9GSs
8UP9YAmRn43HdOoCC86xLg22lfj4yC4xzau4oz3L2DeJv8TlmMn7ovpDVKQgXfJ41w8PYTHAKXnt
19CLukvSsAbPxzp5XhMicdfWNRXowp2jJq9d8ZLKPlwFtl5/wF9jZqxgEdv7kPoGWS3QZVjAv9p0
g1HJScqEm8hwO84wKyvA/GJZj7mxWftTo0EOh0mTD/vKKk5SPZ2yCJ0WwUCzkBwaMsV69PZCwv6i
zwYnoz84l4O56u7rpnHqMHSTNQ/isf7o52YzD57BLx1arVOFzaGYJpJx7ygOWQpMH7WNnr+DmbHh
4LhLL7hd1fmS/Ij6xy6jDGjXYdR+y9K2CK/XVbl0oWyPPENdn+17LoHOCSOBv5xCMFeDUqz9MvtY
2d8Kqhdov55i0oPgJlaosBu4IlOmufLyW2CD00kDHtrTEr1XFNPAwgYj3qxcZRAaTqyt50ETvVJV
rw+AFQ+bqLOOPUYnRfs0YEBnhumBd/GTsNz2i2grreU03DdpXW1y6Q0ukqvnPYWAIx2lXgGdIntt
n/hSontjt2mhucw5ZkLhmoWxy4Zjpg8Pqf6lq5dQv8+KCwVo33VBW03emu2tCHmJ1DhVuiEkxtEh
+sjQOlCXpWlxzCXNVWGbF7p2VKvMhYV9Afa8KerF7tYiqHI2tiYPugY7mCbxaEBKY3nuVa7aAOpZ
U4NR+5wssv4WBg+jUb8oxkmZn+rlFzXDZhSnN2AQvD1MIylz8KWwuE3otz6WOhAjDVBW5K76aR4N
W5Ip58ExGZTldTNekiJ3OvmunDrX1GoejN4RKKgGfUakPXEgmAPJeIkLxV+H8jCWmg1IjXin5q4l
rTJupYuqseVMg9012V5WSs4Chhel+6RxQ3oRVm453Wg6TUFImA5ghTvKWqluWtPpEsMxxG3TUi1m
vEDBRWk7V8t80GKkSteXZTg3denXWXdMDBBUZrxBRu4IpF+YvKiBPiOtCYrWV4Z85kaps8NI4LfC
ZV6F9WCV6MdU7TVnQW2J15Eoilb5q8fop4eGDa10201bbc6dBgfRbFHh96ota7mnFPN9doXW83Ca
1UgIy2CPVPJzFl+gYkHFJnxD0USnLz91ozrLyb6t3jsl9HRTZvOaXH3p4Byh0o9PXYXHydzXmWAT
Qu2RpMfZFp9bFRBtbIdfY5i4Yf886NZGbEqf+PI9OHR+DyA6sRYHMXTw2VOUGfgQzjMlWArzTzoS
lWOVXmbMbhy5kHdAbQ0wYarF742zofDBcfWVE0L1YTg1teHp070sL0FPD6gSTZskPn9O5Lu2Lg5N
jyCyRcIKropjjKzHDMeeeo6Ikf4cxZXTII6ncoRT5plR5SWrgV0VkJDZfBlkg9tTz9JmDN2xrh9I
b4GadjcAMi/U+LKw0uCCLJsgWRMH+UJRkIs8H0pppLgjDlxi1U66udwWBMv0SnWyzL2GT4yAHXvS
SzxbFepkcxPW910LrEZndfyVWL8J5qvtmiDPLInZ0jgBJT0SflZxMoGVQTpNJn2etQVs3sy+JFZu
1irHiYwBQ1Jcnq2gXp9K3JIRG682PRCj6NUmUeVh9Thp86NIfveQwyhEs8MZpZOCXOUNVwFU5HKw
hMkbJ8OHFYFQAPB9CG1osPX0UYpyFzqKsyycJzhITunqTDyCc1h6w/psdJQEheoUur6xAIzZoiUE
JSLIgqUy68neb+eLBWeHhKbebbTweW0zp9Di06parixuxSy7WM2X2ai2ioGzU2Z3xZ68ojWfZ9Xp
OSwsZndSl8dVOZdTuIeb5ck1z6O2t8K7lUN5HPdBaHEKjhpX7lUHzkxQxgb4ifFQV+qXSio9Kf1N
dekV3yhPoNnJhLYt6VVOnsf4brRiG2AV6xZq9jY5NiltjWZACe3rROvr4vIoxKkThrKTVfmFMRf1
Q20z5g30xbpT0ngTLta2z6KjWky+FsmfGRWqPsaHyXhexoZpFRUDnLsSKVbSKj6QYafEGguwjIAd
IVCseCcixerGhQM5DQZy2wiHlm1FIYGnAIjJWYIhr6+Hwj7UTwonjc5gmDw9DsYKn4Zjv7EqQaQc
Rx0D7jXLvprtXG89GZqWZtZOxmonq9I5EeLjxMh4El0VK5hApVNEeJRkV5ABDSz622x+WXm8b7rM
lpLffZk8MZU50xUhvEHalTE7XD4YJ1NtH7s+DJDbcVq4mFV1ruO7dL6/HkydgmI46RUnnY55yYDZ
kI/6tDgmKMCEpWep95HenuqQbWB9JxbRMUoFiqbgreZbSk9x4imib4QeN48ZkY+rnTMhLt+qHNv6
tZMT3/fte0q7RldVKrPcbaIv6Bf0tSIgYRh5CapflPcZYaTM1Fe3PsCzPZgjd/ASaIO50QeOKo1y
iDPFrXWANlcrDZS6QgsKy2v5ZMb0VRm6LXTGRqtPdBwdia+eKPEgMjdxadh6Dq9OSCBM8jWOKgd8
ngmwAL2JR3u+LjxbJeo2pBVp/UuotyyyXysLZ4/lMw3BmgnjJqJohRluD1KGAjl15CT/muvOQZoO
fODu2haR2McmtX9I5Y3ZnBi64YIh2qz8kzTvVhfuExEOYcO+Iy2XJi48I/8S1gCini+HEDSVYI4t
J17bQOSuTRXqz1nbaFQPnI0lZfXiZWXNE5VtY5icays3LaJNkY+X0norpeFU0Y3SNMUeRmr1SDyt
fLQee2sHiiExfhXrTjReRiQ6kfCnWi60NRbzQXMzb0o+W9k8WHSFMuO0dBBJqanKKcPl/SZr70W4
m+i0t5upL4NO9Tu8yEJ2zKjkxu5XWm4rmhjq4MGUDJMeIGBDff67JEg5jXUbWqvdJqq/rl8zBcvK
6XImjFvpDpk0eQ0N4pRQJQ27E/01ZNvTuZiEl5ZgyyErTynrdJMDTyjybdzgaLFgQabI0eq7cpzd
LFHsinPpOrsFJ2203wfoigcjVjYFJVyhR7Y1vxX9sBfDc50kOPHPVWS6QjO4vfWudiqpWckxZXQh
8nkjUefqj9tezc6C1lAZfxXm6PTh6I0N1V/Vudk4umOUwPUJaVc+hWu4sczAZMalQ/VJjHxftM91
GTrWSm1VafvBxFIj0sntr+dI7djEy87qHHwBTmugTdcLR8iRlnSFs6BTtzL1UM8s4vDZ9LgDxj7T
apIwP0xOQVUwNyodO4SoAFeakRuwkfC94FSmcmorMGPlsxFdo+nTc7QYngioM9ItV2tCt6gn/urg
xmnjxPJ0mExulCI7RMtplvP7tJkv7VzitGcRSwVflZJgrEL6AHj7y2mTsVS1xpuhZ7DzJFvldpFF
yhAh4dVYN/SXHl+WJEh3jWo9a6S60J14wqXrkPV+bFbrKSunrdpJx14dj0s4Bx1SWpHOtixsi5zY
fRqQ17+eqgLVeOkZc2rnI1xdMKlLCzfUpByLxmO//J7vzV7Z933/Kk9IUWROoQMEuUgOaelWGn5g
4SEeaLG16NEkmiPA4y5ia1L9tisbPJkMxphspqX9EK06gLDtNiKWvULdFZLg9ZUmBFPxtobqXkNu
sGigSzJPTrIIBxTmfzFyl+p17hBFN8tJDiW3HA8VIR3zqwK1NQsftehX1Fq7oc72ZNu9xisrtzUF
7bqA3uQB0V/MEdyN9NWMLw18DjU2vFUAotOHXpzVXiFP567NZ9vQ43sOJagD3LHkoG79intzN8Xl
+zwh3dWr49JoWwmcJsZDIbNTo2ckxRyKg9DEQpSl6OAn7q/Fm1TBMZqDIE0HpeUaLw/RcjCF85zy
lW26K79cBKVtwPmlzLd6MAUmWRVypbuq1gJzWUWnae80MtwGIY0oojRnDU/3TbJ+1WpQtzUoFYHu
W8c5w2p7f+LcH1tPYntvpNWd0DSelcm7slvoXzd+R6xPpKCGmh8sytWusXZtLXM24w4zR4vAoBpg
KPDKh4LGRWjJO7E36Gw2ld23GjXTWsFpPKXZNjJVwolUboC22sjynbqeoAT7JvjICkgD/HGw79F4
r0XYWMbyHY6tM2eDH1syQ7DBv/4ZWIyvMKtq+N+eIcH1z1evaFit3koxOEmmXWNT65Pyeu4hLYkX
LgaJEjEnU1K96rG3MKxtpTn0FAzdGt8Z8mALWkwvVfuaw4p0IaJoOlDEeo+nRb9gZ3QzxjrZfipo
wrSU0rPSPnSVEcxTa09MnUO4rtFA/8k6R4niioheBrFx+mV4AOXyXlv4D9rSGYq3kJHr/KW1j0b4
sQ5sk4Lh91odNCrtYLI+xvrTqB8bY1dYI3tu57XTcQbY2A2Jpwxn3RR8g79er384HXsj+NahG4LO
Ul3CXvFQWDYFwL4f4Egdmxbc8/JWLttY2xdyYRflwdKfG7Hz6gnO7yq6Al2DVPRMEa+mJDuJbmDN
f++492tavFCJOQxQh1c0jBe8FBKqLykOEqH9lYzycz1pOY/jFND6ui/MnVBvMiPypn67aOu7SNnZ
zj1BUxggo204bcKm2QwCwZ6l6McJXaph8ENJ80UehIWLPcSfc1a+J13BE5a7gj6x1X6aCyTJ2XxO
FGImLSN7MKExSxliegH92ZrKRwJh/CiTqK1347Rn29hygwd9K25biXUgG790VqmqgxYsPUagS3Q+
f8PVX5KBFmNouIupvvf9iFIuubMiAK0grclJJE2rooG0ruWmHM3CNUTVndc7QEGSY9Hum+fFK5Xk
QGrLHcyYw9RlB1NfN3Eib0NB3IilyalOPcRJeSch5Or7LoBQ64yF6jfZuFFHyCOMLaT8GClP2fJS
pR9W+pFO7xFbgES2SXbolfcKgLbRnyPtNOl3I2c2AMZyRCeShokg5F62fqTdi7W8ZMPXjN2qXE7q
uKGHj0xQNH06qEqseXqGTeF4HV+3UoQF88JAUWpLXuESyXcmXRkYr0K/m6e7rD1G9UnNj1J8TKSj
uHzM8jXP+4Hb0B3rzB8E4Y5Q0JKlaRVTJw8xJmfT8ivG2NkZp1E759cd8LGJs/tF50DaFF7ejA4X
47OqPlrNrxXkjR07LvR1uKMzAHh/MklwiR906l2NJnwZk/EZuY1SOyvSFAICd4bKAQyvrLJT8tP1
eLlYl0w4twPdo/IohMr9qrQHjS0tUhkFboglZ/QWdBq2Yar/9aJN27D4IqQUucVhED8kIdooCg/U
dExTrxOe5+SpnSHS72gVlKRGZdM1p6bby1pQKxac8mXH8T83r9/3fjCUk5Ccuv6sqUSXMO1lmBbR
vdxP2a4cTOU1XeUAd9E+r97k2Toow73azWQxlyJpNNb7UA1nDdKga43vmvjcx5LPScuPrATiIbir
HgLpb9b8uzWyNqqgHK/xOPlwZ8YvxYCwfXgSkueCeVH/YNZuWps7Nd6ZlOYb1fgUpgfttUy3Qtt5
3aIGnXiSijNWfsYaTheYI3LTyItCAns65XEpJCdnPZ7Chvv2pOTjXZKdjC72CEgPcjl81eO7mBVB
1Aj4oUZkYMDBz0zs0gjaLceZQledwXwYhHwrKJx/RN6ohsz0iFLSEwe6ksJDHX0WUfFhNZW3jtZB
VKK9LkOSrxk9d53iNAbaXgJYc+pwKzE9jeU7aXyd4SMklIQuwEPGkVQtU3/qQej05uC1MbqlWHHl
8QkuIDnBHTPnvdh/yO3ko5uyZVofOY0MrRDdXhIe5voT+1XT0cuo+UmZPg1T9WAOD5IoeH9XE3wj
7bjNCFPjqGuHCaFg3oGNZn7/j+yx7173quf4eL9PygjeqvT/0rmo2P94XbPzG+tYGz9Txt/GgolJ
IlbawuumDDKHjfhDweSVOvvfn7cEYSbXJgqwpSVMmq/oHwKw7wx+//Hc/9eFiIpGmftCYFNS9G2a
vI3C6Em6xB7LRFZWgzlrnCiX/cL6Y4bzQx53dk3/NbJaN8LyXv7Ws+wfn+W77+RGlYTLX8vT6+/Y
aIym3OyHX/WNOmjMJt3MKr4SsTgtjLIYgP/s3rxRE5qrbo1JUeAYktwh9ZJ/CX6+kYbexu8kSmtm
oYy/mc0GFnagmCeO7XaYr/8Q/3wTUK3dJvAkYtQLYyJMpJjSrmucYe2DqKbGZjg+SlsjFe1ZgEGo
KFtOjPtE0zxVfgmXnDL0XFrMVkbWYTojUlidxHY898U/nBrffrQbZ28+ZqsYRyiOC7re4GLxqm/I
Hojq+pANn8ygt82wKfsn1D6qfqyJUNdJsRAagxiHzM45Q3ASggp4CItHWfuhffc27oevo6KZYBFT
W7j0nCGl/ugWkq63wH89fY1ZDF0nonTtGc0u8p/hZ7nsmnSzXkxVWxntygurgdBDJf/ZLf8fBd5/
fV5jyiRVsHQiG2VHVDiGuj+7DjePvtGqWTMlLR93kd0I9aFGG+RnL33z+EPEk8t1wIlY9nsx95P5
Zyv9bZ5PDE6gjMZl2Usf60v1+fcPq3yjJ5RuTEVSIguGthgsxyrqLGQeo3ZNo6V9Mq8Jg+v8nBQK
JWB4ZwnXmTXBIC3zxSk/1OorIwhBOKjpLqGaqFOwWLK6ZRLhZ5Bym/WzHImVnebTdTqfiFYwSr/E
8H1s7i1ZDHThMY5GBFE7adWJH+ZhKqT7v/9a14f3f+hNbyGWhpzGkkzHf59PDwtZJVM7wmLoplel
bt6Tml8xDuef3aK3OT9LphV63nArGel5bX3DfP777/DN7nQbyaOU6lBKasJqHx2q9HpW+PvrfrPa
3+Ye6upQk7XJtRmFioUYCqMQ0lgyIYD/KyD2P17k/3X9b1aDMRUVsdF4BlI5dtbyrqwOovpYjW99
btFlDBkgb0fl0FUHI38ruzPbelW+NIKA0C2z6WLSus6dqvkoxjdLeAiNl0R+Ba+uLzRsIWpAQu+u
U0uBmJ2I1k6V+1XzR2FOCglbl2u286cke9YSFy2zbTKySa1AInzJaGKnN47yEBjTRaSPKP5O0jtN
+rDWV7rPzhifpfmy6lcW26VorZPQ7uf0lFTIDqqGIeNbTX9Hb9pLVCroIlHwRPfEGZrtCmO3ephV
0a2L5zHcNeizrV00bP/+rX2nCb+NetQxhfXpQCbRNZuDwyDCJ0Y1ZGsuM41+HfGj5WiRBHGjcmtO
wirNdyuKfxQ/p4k362U3W5UwYfTaz80xCjfTv6TU393kN4ulXEVqLKAf2A9f5mP9jz39u0VNvCmU
lkSozLFBrl+OLxp4UaSgtMccUrfUCOdvRztuaP05klxp0W1RXCFMM5GIDLfutnG25bQ/9YGWLzQN
udhMNQxNPkbV+ktMurOllqgN9DuzjF2SBQOJ5vKc6Nto3RSR4sRFcljoJ2fKoYDNkij/cnZ/d61u
lupezadyzSRqgh0JBNPPUmjU2xitsWOa3ca8bHJiGpf8KzHl+qj//0uAepuhdYUNZEXBHRNqjOU+
MU5s9PZne6F6C+9MumloG7Ln9slKBoNXpP8oVL/70DflkSQUOK5rXjeOCsca6XQgJpl+xk5Ub9Oa
RHAdhTgQWi59MB390WlDvc1W6gS57PIZr4jxK3zUf/99tfnft5pq3TzumR51wohM55pN0qVu97MT
l2rdPO761FXhdL0C66/19K+kj/+9oam3MUrFYFqWGhbUclYTtBZ6dDRIhohMwuzdn12Pm0dPTVlQ
plyZ99Xb4JZ/fvSit2FFKWnMYmJys7W/GsOji/Ozl7050BRtYlhiRZ2IipExl/WPbIZvrrJ508CQ
tagVJlnmCKcMGwMBcBHVjtEpgZL/K4D3u7e4efoymWxNEyUuufIMJf6M+l0KqN7K/pFc9L9LXdW8
KUoGMY0VQepZP5fpMEejbeXT3qSducgXzDw/KtPV2wCjNFcnfc5IzpULZOYbq4/8n32vN8+k3Kjj
sHQSnvrn6FH42Y1t3j6QasXAVmREoEnhlqY+nva/f9pvVlLzZgvWw4jozetpJck2GSIn6qsqLr2/
v/g3y5N58zjKFkjhArfjtVs7jdtF+dnVuM0iqpdUozPOJe46f7nqxe2/f95v7rzbKCIiDBqZ/LAF
JByi4J7g+gzN3F2zpF6orv94k2+enttcIFnPzKhPeRPaolddB/MFFdWX0v1so7kNCFI0eCFRR6aD
3nSJrauSWyE3/PsF+uYLNW4ezUgzpWww+UK1kDQ4kh/+UTV/97rX//+/2gcmeeLFsvCZZc2dPoQ0
+PvH/c/v/D+Km9tMILWfNCuzpnkv4glbyARM0aTN0SElnVWYP9doRPGIr6jDq7E0rjCLWLi2OppL
UbZ1xll5hZrrrMsmAmBsHk0cpLXC0LMIpvVJLZfrpH8fm7KDWPKaDqrU8ZNVqJ656EG10pVVAkkf
XRpmjkqERlj+vrojhExEqvC2csiC5nDQCeyb13yvij1SzYcOaXeiMz8nTbYw3hnRexKnrIhWn87I
Jc7LYM3nrdy3Xk++n1m6wqof8mjZWik/Hv5oDFP7p1WK/Bhn0lhcOvL8Q/XelFEmFDJ+1CcC7FAX
/P77ZdaM62rxv67zzfKEVViSqE0nkrt7vLbP4fykoTcSEFBW5kO1cH3CtykVAtlStovV+33W7pZO
Z4axM/qFufy0KYxjGZJcjj5VJbl8thiV1/Zofl67Elm1aw3MRHIVXCNIZsXLkAFE4g6pYBCpGHb4
6bKem+wzld+xPuBweCwZHJbqZmX2PA/+rKJjWSPiDd2pKdwEnXcyfVT4vogwctSus3PEwsY84wPa
qFLqZ0w3VkRJOYN67RNqtD7tleF1zK2gMKdAi2mSoNBeflfy7xRSyTxtU3QZ0rnPfcFCd8PMtpGc
tt7O8hdtemfSh6esK8+10O+XjKHSyKQSk3KnVE6LpCxEY5IpZMBOz0uHUnq8LEjmo4IrkZ4MZnIY
1NBIkYKWELsvDPdd3KABUzd5rDrzItxXPZrPd0la7IHDZh1XfrZmzzP87zx5rtbZq9q9ovuVyKye
PMdBal2DH07F8woKedKmOwEHeaPyH8vJiEJWEF0FwfiwyDaPQa2fyMGy53qj173ddncANJwyGTxF
/cibg7ZobqqXjjJJL2XXYFNEk86nGhPlt06MO6ipTWKRuj6Ngy+ukK3xpBRxdz839VX9pWjd/TL2
romTYpAFF91GMCcXdNNGUXo5AeWGIDlTMm5HVPiRkTtgJdca7ES8bgUMVuoJwJ6bI0e3tAxQhulI
fASNt25QsowRUqzrgNGT1dBVw3YrhZ0/TjpJp9ZOwupphTOeqsKLjX4zMGvrk9jLEStk7Rw0+lc/
hn6SWJuSbE05Vj7KCOk0Bq2IAa1ZiJ6eyG6ZPyytco2IcXSBaN82P+XyZ2JcFqwMNEkd2iFIUy34
eYVjGsO2jzVnufoO1xAx0a/cqu/MlUwmJiiaLeBHEISjlfbHmsFvM3uF+msBv7smB4P4u2HDQehC
v+xsrtNBsu6l+M8c4daUkCTUKNu1ypnVR3GadlYW0FFiLhoGGnoL3tqeI58pnWHpjoUGHVmQ1YFw
OE6SiFysRITZeFO+Pg4mhqAG2aio2iXfmFq+tPOLyJ2INGpmSBCOoVOEFVKpwu4iwWkXMkjAvqyW
YSvTC7nHXRI72YzFpECZuhb+pOxEZA56HyNnY2pZo/bNMQG8V5mCrXDbpIodGwqcRGL+CpyN7SFZ
Zp8UKKIHvTR7yAoT4cCfUTHt/+PszJZbR7Kr/SqOukcb8xDh7gsSnEVKombdICQdKTEjASTGp/fH
cvkPl/46dRy+6IhW6YgSCSBz595rfYuEGqPdayXmdPpEY88F792lBS/I0s8OrmuMO+DDTfBZrfPa
VsU6Zprhp/fFdG51BOYiWHIx0FgdTBzDQYnePuA+phmpsietaCATWXgxzG0++LfCCe5674B8q0D2
LJP9ANFcjmu3cY8dC7TXPms5nsAMr2jShroE1pxSWkHcYmyCejaPs1WunkeH57NDpkPiSG99Qmxc
mjoGrMkOpfNWo25V46May42eeMxebzMfbKa/RRxkqGzZxWRHXsyPfbav5muDLcxIntoOVXz6Frj2
VkoXuWGzDTyd7ly/qLBy5k6/0HQeOgw/125xW2XcxqOz8NH168F2Co6RR1xb60GMrpa9evAN1Jto
7MMqiz/1NN+L+K5gvs6zdNkQBwcBlPdkDyVLZLmalXiKmHYpZMFFUBxd8eoLpPDccAr93EA+zGJC
NCR5RHX/MUXpURKhU2XzjVvrDwWa+KnAXjyWrMtp8FporIjxmDWbfHRDV43LxqH37DTVS9O7u16/
QpQaQ4uB8YB1GAKpW66t5KD6d6M5JvnR1F/8YVynFbvyyFCyvSBzh4Nps+3/mFS9a6W1ydIzWsPV
FJVHTgBLm+tGGkyT3TkSJjM2QBWgr1UMj6Jia3jBsTGPffNeM5EXw1IBr3cVHEMhV5O/c5pxUXsP
yn+ltxSmSR/W7qNTfFnuXZ++kBsW2lhJBEVHV757+BhmknfM1rtt0hvZEpci7tLmsUjWPFGbIeLV
nDw5imy6GcgES7R9Nnho6ViB0eDCVl0yccGIh6opS1s8wf6+LfXlUCAeKNp01aXnqFKHvsSngRbH
ReZdo910qUw4TLlB8BJNZz0r0eEiYBHxvZjv+DNCHdGR7vfvVh9dNfqtZj8MyUbRE8ZKNSbDLtf2
XkRPODhmjJAkIvYLLqWYvI+uYsfpPyu8ecmUr4tuvFIeVreA57d+jgJjN8ZMWVuUnRo3a67r+GWi
hcOQ7hJpqyUjpfBAoXZ2ul8R9H7CtLDdbyecmPDECEPMcAimk2qNMGFtbhuc4fWXPaSbktJKIXRJ
mpIQKOzs+AdI/10JV1sOMd635Gs2i3MWsblFd01RhIUjqPPMsOLxTCv6jv5OdT2iKwzviVo2sbZt
ugpVeIBX8y7IUYaW1dpViKoQBv99yWU7PyuZv72tSsVdJuOeTm+PXjHH9Q68pr6NzW7banWYsBjj
NN4O1qaW85VvvDT+DzSwCzN3Q6/qF/GM9xIjlkTlMaYOjuxrEkYWM7aIYcZAqq1quzsgK0zG21Tm
Kwly3s1uuhLTamoe2ouWUFKgMupTNq54Ty7z8j4zbhXgg1kNoV9ZKz2aQs6qPwpMqEE2rxMBlYqh
wXRLYPq6wsiZ7AZ8Yom6cVAxWRMZRPpDD5rRw0ySRsc8/kBK68h+P7jnlH0qHcqV4Czpd94xzVCk
0c2PqKwwsDFnqDJiEges0+0eUpCxKOoES/m6wXI/MJ1uEAWxHMzN61wfYP5QCWFX9qonXQN9TSvx
gqHttCunFmfFwjXhBBjbdVAfA+fUNKFKbs1q3urpbuK6t7i5IoGqWKu2limWiNOoC/aR3ET5zhza
pevG4cxy5njoOTFb+DbibEOubP+6ZFHW625hqopVHMknRiLrze7OQ3GO8Z/Rha0urerkViKUg5gR
NME6yShA/Y3m4lOz9KskP83aK1sGiswhtKicZH+eUuakYq1Hx5nNs6nv/NkPhbnRxsVw9tpjPc6L
6DJr0Q9ivjXLe8+4cbJmRdjxwmZInnTHzntu8WXmu5FlzaVcRiew+F0XD08g47rPyasPbCLD9t/e
RcOjrt/G4r1vDkn6FOGtTrgXCu4/yzlJ8R40eKl44fS+apJL4jW1Bguuj3WfkRb5CpHwb2JcOKOH
bpkgtFWHEbEp9Psxv62Yq3skDyC0XfmFuQtMY+270ZlQ7lUWHAjC8LNmLSXye9O8UlW8Kzn9REjE
q9xFOcXlCSbGBfVj1b4W0V2bPBhFsMckBBDQuo/G7lnT5SHnka68j9kdb3uyP0leIOYtLAk+a+k/
ddW9rVghdIwMcbWPUH9aCR8AbulEE3cIvJYtNtFeZxOYbqsiIqpsXPTRaSK9U6J0q98i49yb1aLB
iBF48AvsBwdAbZHgltWzK1s+9PmmG5/TbAqrbg+u7BIUStmKCstmYTSsY8mjaMlbUocXPGR44PEx
E93Aw/5mpOeO8kLn6gcP+LvIHVHDWxMdLKbC5g3tEsr9lYmQWM1Hx75K+nHj+0EIAUTph4n9o7Bf
U5wOY/Bo+58GkX5uUq1EX509WzyUmLUTMCMwUBQY+LCLkMbH7EAZ508B23vDfzRyoA5TvCmMj0hN
K3+kDEAVvmzsrR1vpqHGyX4wGGLmLmff9ilLKwzRGbq5DlM7GIa+ffC19qBXhMbUseLM7EbbmfK6
6trnGEC2G3R4sOKNHQAyYErk4kHsFTrPQq0EroPWru/dLtjB1D8NuPq9CVVrHhYu+DQD450RLAci
dtLLUXygFML937k3Dub/ODpdXDTAUyJ/rcaA2RzLuMCtDFigmOM1hqaaM8BwKeaI1Qu0cR0j9y3F
GPqYJrx2n+hXZvU40kCz8gmjyLzMIipyvByG65/lTE7I5XoG06bst22/u2xCZl5/JXa+TSNrieV8
6TcYIuy7iRZCQbdJw5I15yLE8AGyYpd0yKDd7Tju29S/9uwCY21ytCwguTmiwlqtYrFJga74bXGO
DHujcMKIpjtFtrWHm7aZYqRTA2FvzbidbX/ndfqhzbkfWZF8QMyD86Jh+4lKFqj2LBD4N81r30Rr
r0DffE9mj5yiq6n07vJs2Bo+ykNAOL/Yzn7SP/jWKMS5xIeBZ/owYSzEFx03n3//wr8rl/6iM/Ed
VTwYvTvYZj0e/E49sJidIjA9o0sdagGGICNqov73C0Sf/ie4BmoQd4m57DBrxnU2+ju9nR9j/ysN
xCmIvv7+j/pJz/U74biZgxr9vAs2LLcXGUXQRaI8yCr8+5f/XcvzV+/52wjAzvy+r3NGelK3QjXr
D4PYlyZRRcNXot2JzmAwvzMGlMZqP7AndlN6yr1T/cv43d/z1P7qL/g2IQBQXrncg7xD+igzDntz
KvCD1CuUZPtoCHBdkDJZXY/kKCQ4nVv2qsJklymvlDwgdR2hKvim/n/r9bvf2pYxRrAkYzB+iLWN
MTzMyS/6i+yuf33jut8al55b4t9gvzpgvl/UZOzSjcOXuEUaccfhGXNIeaAAIsojX5ZM/cvko84B
1RuhPrd3FTvKHNthjUmNvWBlY5Ue8S3kJcff216+WMJeO263tmd7H8t+FWsvNgrxyvKvg+p5kP1y
EsmqKB7r2VsOGW44uWvbq2h6LFUdQjcKcMQa6rpJ02UBVKSh0VxHN5a/91lNWdOW0r3C+VfXT5ne
0V6DbUOY0IihjNW9rTAEZfPSky+gQvIIN9te9RC59RAVSFd4FI/Y5DX1FLNQjjiOxqq4dBKWkdYu
LpSBupNUFW9ZTLGYIdQFoJErnKGxf1TuuNNsFP0XUsfKz68CfYWJ1Z6xK9anuNq1U7R0aBGa9CFG
q9imgLgyjgWVwkxv7GyZLQC64VGtpodUVWHTxTsv8CFtvXgWZXuyy+q9pMVG1FIi3ubxq6zEQWL0
qWP007gYIbSY1sYZrgJw1RW5BozIruY5OTVJwm5M3c6uOhgpz0oRihEH+ICdUWyitXAMaFMelxrr
6/iS2uaxrL6sqt7m/hTm3cXdv5fxfdLML9lA8ePiG3SNFUfOpUzYcbDpteV9nx3N7IhQFLhTlK6D
6d0qjNWkp2dPfQbxh23GoRyAxxUejY+Us1a2aEx9OZZbTZ6VJ8PZkl9DW26VNnNme/HsA0Jy7K7q
qrCsFTwTDvL2EqrSoneLmxkz+YDfqOnH9VBFNJDyKwxvvyeMizh/8REWxHlFZu5zRoO4u9grASl6
c0obyTsUximej4rqsZnEg6M9TWlzCMpPL8ZV6xThaNWrCV9BNwQnO7b2SljviUUHAuFGoH9qvYX3
mFit1gFbKwlaf0rxbUEX6+Q6gK9RFvZN6um/mIP8ZJjjfttT6iztuWWigaqjp2t4N4o41HwkJDHu
uPlXCoefrOXfudzQWksTiNBwUNlDQcyw014F2Fr/fiX/yRnvO547mEsOKVRSh0rfpoLAvHH61fnx
r9ct59sW4QkjsensDoexPXb9HTvAL174J9Ot70xcN7CqofTolHfgIfpohgwGRI6w41L/1fb2k2GD
8201d7wyb7PZ4cLi5JCZIkPQpV22T0GWJOlDrG+m0medSZaB7f9iWP+zy/xtnS9nQ/emy9tq4jfL
u1SGePpAAPz9df7Zh/ZtZOxncVzMHddZODpJ5IfRVBhQgdANP/7+F/xuM/iLDdkxuQ/+x4AtjRRK
WsdiB3Sny0q9S5rklEn73RA06YnmTVhZlfHh9SPH2/xURM9+w5HkkoSH4Q7KUthJwGFi2maSE61e
vQdusVP4LRnerZveWKVpfiippn/xF//kKrvfPhPdnYQeyZFRIw5DN2as4FZXQ36XxS+DfBajgrIm
XmaQXDbQjyCD6eNpIM3UQhtQdUmsnS1mJL/SGSm9ldpHCgT+7/+2y0X/iw/T/fZhtlFqQJfz6SWi
O2QTmegP/v0rO5d39xcv7Xzr6tScg43O5k5QZXpTONOmLsQqUMPOdKdNhS1NM+SirfIQcD2UH2gc
ZfUYYBAyaGqLcuunwzJ1X40UJWVl7Zk2LaIYTWq6rLx3kbJyZ3f1BVRCW9MwKDPIBNVxCA+woEQL
TgtcWhBl29ZXKyt+yaK3zJEr/HFbOWWP1TRuM+TGeXJjMcwviVntgtcospdtsCkT0A/z+G6P9pnU
aLoE1i8+lZ89Ht9W8ikLYlGD5D8YeUUTJF+OAIMJe2OS+4d+/d//FP3X/us/+PqjklOTiFh9+/Jf
x+SjqdrqS/3H5cf+3z/78w/96/TWY3yvvv+bP/0Ir/zHbw7f1NufvsBXlqjptvtspjN+9Fz9/vLi
s7r8y//tN//t8/dXuZ/k5z9/+6i6Ul1eDYhm+dsf39r9wLV0qVb//X++/h/fPL0V/BzOIDHNrXr7
/3/o861V//zN1/9hmoHjuYah+1bg2zwHw+flO27wD9NFykbypuX7rnc5dZVVo+J//mZbfMtF0cXP
/Pe32qq7fMsK/mF4pmd5hmk4FPGW8dt//3E3//UM/NcV4cP44+t/K7vipkpKhQfL4gX/9LC4ge9Z
PkkoFr/PN0xf//Y8TlqZMfCw423bNCVe8WSeV0mUa5uoM03GM61Dmz4nH3hUc7fNCN3aeR7HwLSq
NdzvpTygO89/5NLUrnPRJjdGlN25sTE3IEG1eqXS2tip3BxoOLidwsiYNV800miVZo0RhQ6DjM++
x9O8cPpCW3ddYd9nJekiy7GNe7EsxrrZFKP1WPuTpIK9JE14Y1kiCHaS9PLElfazsIPow6gDbZ/2
fgODpcX7wAtqEfjly5TYdXC49uD5ikpsdaP110zNTl4Vk1FRKcd8kklqfxpJIjYtznj4mUW1wxQ5
7mpi5Qhtj/V0Nbeee1swXAO6Zs6rpvDapzjpWzqxoPx9d/jqA9mwtPS53OqOiW06s4TOCabT4/vL
3rvXK4vWghrqj7Yo3LDx8ogJS3w9xRxCAowaSShoTNlKvScNw1iRyznkBoyxRabJ2qugorRuuu48
MILWxIgv52STFP0iFeATtI+2Lq59H+JA7eTdq5YzOEk74S58Sex1NwhIMJlzSuajYW9F434OSmHJ
T40z3YNX6aXPUkUep/iCPlbBpCM2KUM6FLPmpZUFjXc1l3BFS3yhi9lr3mkNL+POXdTkFmOPqPKX
JGEMNjc+UGHAGI60mpWDtycri0PjVurOy+rp0VbdLguwYpm4bBEV05DiUxxWto763WXWq/vJPnaF
vS9L8WO4xPWmzKKzLnKWRc0anUIzyTYtE/2rOr00Q6eBFbiaLygv4CSoQKAwdmZbbZXvvHVgkY0a
94fbBkyWC0BGlgVgsivYk4f4mVnfI6ko5ETWGrfhIi4AN+kWe2dkLOGhQZ1w2wyviMGIQI9bbQUB
gnNFA+t9yQ5hfkhfJ+pLw86ELIWmfH+rKaYgGTOElLgUAlCSULfJ37E7xSE0bzoOQKBrLlFnFegf
2n+RU/j3rZ4nuE85TNKEP89mXKwNaEGPdj2kH3kMI9gZwMToNSzCoDG7teZEngDhmVgE0XTnxLUu
+d2WD6ku6NepdkkMzIqYPGbLObJV3bmDOT1bGHshBIw008qFM0HJixy33jloUE6+eQlzaZGidMIq
npRzdmJSar1GYdnPXYa4+Qwyitg20plB6dxIvrOS2VDvLDuDNaMVPpgLrW8eaAov0r4rQlsHDmQU
BkNBV3b7JjWMLy/qxS5l8NzpXret/FZc67E+hoxnOOCoBFWJytJbqddyb9rVvPSHwHrTvBTRjhwp
9IwrAtjLbUbTbhA0CWovmMikr90j4jmxdiK5zUuWEG9sjk6VM+5Mlf5QNh1ihqJu3xxAZmnuLPMM
VLERQIawuiUT7FOjTwpeirfVwA/WtK+ySRM8JQBAfQjbCzC+eVl8tRrJIZYgibvmrnJ6iL1CHx7S
iTB4WYcsOdOOv3Q8DkH1lAANGBM/vc7T+kVYvJ2i6fcthyuj44MUvUkDomcONO5j5qFlh2wjv5q9
6HYcaDFN9C478IMifiQW3FnUxUCP3AAYk8avyUgjboj9alHk8jEhTthy871yy08tpg++iBM3Owbj
PG/zCaBZzuIc9PRcAv3FdWtBezlJz1aytPvB4HH3lLY0mjRUunaMitS46jmoHTQ2fsZVZKRC/ozm
zgoL+jD0pDPu+AukXhRHNVPwACCcTDyEcEeKjYaGDkyMR88GZKDplwCHnHKpIBTp8xhvdf1eU+Bt
jU5H5m4me6uZn6XOFK5UWUcJBwSgnRxMCd2TW2aMlXLUPTaQXgOGmp/rHEztLDlopTszUGtfsrp9
mTRVL1vWlpDhxCn1TRC6Uz8urcRmqjeIs4VibtvZTX09e+JQwbuNYxgYIvBxaCTtU5FmkmTV5nbU
iWi5LIgRIAslGTz5037UvQ1jkpXh+0ctLZagUNhmAvc67UldyjKTtGtykSZ+yVq6XQrwoFP7ouYR
CrJXMx8Snrl61ch+CrNIqtfpQki1feOLBrj1OmoGhg3OGW4NMllv++fAYExCMOWrX8QrX4s4bnSl
/gzNqrFbmjIIALmBY3l2DMjm5d5VX20wto88HSyEiQuexzPp8jAAZGrf7ugiiI3TDhuhBxF7W30C
n3xD4k5YFjJ6qALrweNUwJSfdBPTofuU9pb3FOnDYW6zCcGEIJpaOxD/jjbOGmCB13CJ666HOwnE
sZU1raMqcR6KZrRvLGXTP2lIf7JTEicJmVjZ5NYPkwk0JVPPiE8yRFJK2Zs48na9665iO1eXi4cR
x8uggoMUM5N5sJdiZhBWEXyQ1DCNkgwkXE5+R5aUILsTUCAOmZhLQyB3uEBQfCkJDgBVVKb52RqI
S24mC1d/C3dhqt4zWb92wRDWPb2VPqYtNsaMWmPRnEoPrq9pXU+alYYiy6n7IxSMXss4xDHAMfoQ
G2Gqx3ICB+z2zB2lj/aFwaaKCiOMmDTVdQULztB60Lr1gzTSrSEUJNK29o6V9ExoEsADgaLQLmuA
1lYN0gyD1RaepgEwsjTPArjiVTSAwRFK4VKI3HI7g8x/rK163sRxt3JB5SgxKA4r3ta8gMtmc4KL
0AVL2aZra7BXovKTldslCGTcObjG+hBWzFRLGfR71y6g9LQALrVs3lZGsYET7K7ywVnPwLe0yzge
TSDlAGaURdYDZ21FtBmbcp2JagAuObehrfQn6XRMbMx6Y1b+IpssYz267EymD6zDTu6jbrYXlHBH
LcBrVImuXlq24y/1/gLarpRc9S7AU9ZqBoKR2paQxpXvQrrR1W0Sg7ZWsoSZA7zPzhBc+SWcaZtM
5sq4jnyRIdmgfvACRIdZEiEJZjXOaw6Y0YWN1Op3jTZeuQ5JCJphnExRQR8q6+BKChDwItOfKgPp
HkwARpjwnhj+T0zLqUeOkNteWXtPCcBGHw0bln2x8waKhaGbQPp4/X1UsmUV8J56qv0dvhJY4X18
zmNz5c2dTW8iQb2CzrJgyi30HTyrhqBD5oj0Y4wnIepmOVbNI8/M1gDz2Be5GRrNkH6muqPWSZyA
prPTKHQnCIsQXN47r6rOc1zftgYfm81watVSYRkBrU6tYPGl0eJrdxSkwxKgIOF0UC/sDCK3iL8q
rTNusaSxk/XlUeX1br6w/m2Gk5Fsfy97kLEobVrrRd6sDRIF1kNJzzkuPt25U6suDrbQYuGimT7m
p6iBk9KZaysY47fBc22YwQTflXlFOjZJmv3WNSsOvFKfX1szsRdOPBJ7D2+cTDV9uiJ2t6Ao5raa
/dJ4CGr3w4rMdlM7SkdVkXhUkCXzw0YfuUU0oe70JrLihRWU03XdNy9OXYxDKDM4ubZTeTA1I/BF
diZvEsMft6k7byjAdsqo7zxvuiL7RVvZfVrfFYndQxT2CV9LAYY2lVNe0ZaYSY4wUjQtUENbKUBj
5+28dSYDgJ6qzU+VFgzbpqBp945b7afe+Gp9C753xWRACmaDwIii+tVJquimkrlcORUhogUdvm3u
fFkDu0ZsWze+P4GhRmw510hRnYo0sMvZxC2Rw9F/UAs+7H6d2+Z73BbbQIzMoAt/41FTe2mGWHEC
kBBl7qHUdDrkTlCs6pyRv+mhzuuTkzuULDeF9Rk3gOw4I26ZGjU73dfsG61zaFjf9IEVHzVZyJXy
8vQ2heUJ/pX735nOfmLdd3zcRyfQ+Z989fW3AB2O7XU/jEhC6eng19fZ9Din7Xvjp+dWWCejFijz
PTymkXfBxLsEcaSygRrjlRQdiN6WtLKZfg8ZpsjJcIa9RRVzM/vdfC3KfgawJOKDIwILNDG1PT1Q
kj2QiZ66wVjXQ/0VBQzDDUDaMxhwn3gEkTVUauznUA4Gor/i7vI7rJXI4+o40GN+tiLEvzAm+3vO
jUD7KjTpHGS7r8TrovuoEgin+nL4YSUS/WHgDydT6iZEcMPN30UTmVcxUQtyVbpdtJrqpKPy6uUz
FE+IyZFpfSQOKg78U2gAU8qXXmq3Mlfmbk6yddXkARCudNExc3BpGba2DZTI4RJkZv4Y61qyyfog
YdWQL7YxL4k1n0MnMtjrLkS9IpUkVwadw6w1nYFN+oykrQvIsBig8k1QRmW6VhPMQ78z+6uMWVbX
M7jiqesQVwi5xrIjAa6PYZSyepYR3DEvaT+UPacL4I8h6vKZ1izqsjplymeg0IM9VDPIGPTj3Bun
vEpAnUEel1rh7h0hJMBNaHagCNMMIJjwcH04TQxNN+iOJmANHzxRYA3TqhbzSzm3bbrAzVxf0yQL
9ojVVnKw7Cd/SO8cOyh2dpdZnPsGYzcU03sRX9qDoi1/ZFFz58DC9WqLzZoICcGPBgKdJx4T+4S3
mYPBLkXQayJbyOBr5ceklHC+XPNtADK9cmKYxI2/teL+xBF1Xs5589kUwZooBOBV5uVgSSOATjUs
Wi8UAZkXg+EJQrQjlwGTMEOOoHXYlUADyqxFCdXFy7ienYNdkOfQ6oS1wzL0105H/MckrytVrnM+
zTvp0kApTHfb+Tag/7nYlW5x0B2qmGF2xn0Ua86y0fToyTF1bdEPkM9B7DHKqiyHMBKlrJtxQmhv
9MLfWyrgcKnPwTHtOGlmlVWjxZluW88afrRl6oa1B3B9lIFxFzAlZ1G9nBFc0U3JGgxfsxJEli6Y
ySGuCySKxyj38hXdq/5qrE15D+hSXemwEi9ZL4g6MtJ0zmaE0Tub42HNaRL+c5CVOx8PGEDHOQq7
3vAxu6dD99HGMwYJ29zoMnvLNSjAIfYJnl3DQzUSqf5ONrMP79slrVRXFClWvjZjlIIA6vLDNGVP
ltPfKIn4hdw3hMJG39zVnrzqrZiil2cYhYPBgYOoMH+leUNwcPp633cISqWOYjkbK7khyuxC81Lp
Wh99WruDkTxG5JqEZlVpm87V+x92Sk2zkszsvNF6FRa7ap3zeVMEcHI1YvPJzXPKzdrNZCjzAHZL
Ur6OkdgEEVJuX6JEz7q956JBdobE4MjeIVtvtQpnQBfhA9DEvhjHIBQ2ganaXPiPUz09xSOFWp67
FSNNMgodi4c76LTXUbLTFNK8ryZ1UGZWbrqGxgwiKMb9UXU0Z55M3XAhsNLRKUkH5MiPZ4ZDqrae
pJs8tCxqflObbKtlTnLDj94lAbImAATKm1/u9BT1GBnfEnKe+aB3Ev2wMJkt+wjMaGFOO90IjkPL
RhBbo0kSiUnOiOFynlcXsECEQs+f7PKqMqrnFqrFeopB2hhxpy88o7Y28ySvTLYbMyX9qbQLk9Uk
OFWuXjBFLt4JaSnWDE0h2AsKqdTL9loboA7v8HHNTnKUg/aBHOyW+fcnAOu1nol7hL7xY4MjITRq
/AuOWwykgYH/1kdxk+tO8Oj3Ltv9kA+XLlixmDRcUNUYaz8qAyuU7zsPnjcaTKiZa1e6txapf7AK
dz0Tw01ARjyFk50dihxoc5Ck1DpC3Bm9eV1UI0LoOF51rXGmTo0XuAj0g3T9x7qlTzkmHIst5HJp
gkvUTnDJ+zee5z7X7YgSfNqx85861a7G1l07NbwCE0e+y4NsonTwfHNpz9mWqdh9lDcX74w71iQV
6GevRk/n4HzX3RLaSM9GwSMec561KNEEBqygFvFbhNEkoiQe03WSJ+JFxB1WmzaeFrRWxLq1Wmoy
BShydqGx5vPZwF7wFmHTOc5TGcb8n3096B4CLu3RoD/6KSv2HdUVe0dd+K2SsVFtkXAQZT8KMOcc
Aw2E4BMnsB4V6+Csmi5/7FISL9Ky/LRjVH5DJAgU0HIBt8xel0ormeILkLOp712Kz2SVBB27iGmp
0+iMHjkmlrEpvPFeFvQoy7bpn3iLFTxg+5keL39dKegzeKiqUTuWmwjHxdps/PiznIYzCBqSlUc2
MK/X1pdPJKxpGCxak4aCmvv7QdKo0huOA1nHbL3qxoHOHK1NmVwMXlN5bXG96VBNZ9NCY09nr99Y
RrDJyuYHnZh4ZeSoFCxH9auAo83SKQ3awEPWv9YshxDVq3unsXduW55TT97m/YTvbfLqWzPjKgeT
/VRM440W0avpk04L48ECpD0ydOsGuzh3RWKek+GyfJbJxh6il0qKY8f9u8gt7dxFsXnwfseAzmqv
PIzqxBzshktY7RBpy2CqGkDN42JqE5wuOk6f2Oj3Ta9WDo/1gyZi7x0OJnoSkdPns2i22l1whROu
uR5Kqva5bLbgnt67OVqWhLsZVefh22L/NIM9Gpx5IYvklf7xQ2mNXyzxCPaCqD5VZY8NJkOnbUM0
9FwPnascb0sTV14iIujAg3eJ0pIaCGT6KKsmDcatk3Vqq9ELTkC7csKchpu6qA59m6pwFEPBSQI8
Z1DIaofrpsiSvRNjvLArbWJWhvHK8GaqIhb7hYhoNmXRVexbCJmddOlo7QwmtH5Fm1ivCmfcUdLi
9mI6sOcd9qeI07PT0q1uzOhyFAL3zxsUnFSqc65mhQWt1KjQ6+FBi2R3CKp5L/ooO1R+IU4Uii3t
5ewhHmgjxo7Zh0Ewevdtw22jZRowTNWsWwQ4SR+8zkMubkzL2US1gzTMxs1Xz9jWzLfYUzfmNH0F
VLljMgerEjZ2zYSGIT9tDJf28xdOvtu2wcVESzO44EdJnUWpKQDDtl925wVhpPG5cl5vQ6vVz8o2
r6t50NeYA5O17ho5Nh9qsZ5JON7NiCEvuinP0fKwrS0E5T5TDHM6KxQurjtMYUDUBrRKhepAOnEW
Jvp/UndmS24bXdZ9lf8BvuzAnMAtZ1aximQNUkk3CNUgzENiBp6+F+yODplWlaLr7veFHZbDIAgC
iTzn7L2XRYi7jxYgMBTmFJYnK5nTQlV1qCQ5vXbSsMD1ghWiLvBWwTgLAm0pSbo9JlBx6bia0abo
8dTIb40sykOuSJiIC1KEh2GDvI72NvvQeyJjy1MQAr9RPgVMloXtMa2ia80q50YXlUycz10vA7l0
1t6nhiTFt1sPBU1y9lHEK2ZzyndRbEu/vspB2/I+p3OXsDJp7Vk6x1B3grVea8EmlwqFfBEPCysw
T0JV2bXXetPGieiAqFyuI/bFhqgHYDvGdGXpbMSYajgbwfFXDYQWy2xvak/sqVHpstjjW27Gb2bl
uIvUSM68L9N9VgbbEv5XlEq1czvy3M0vbmhoP+mrJZQNbrKm+Ive3FZ889kGoTLXrX0VIuytfdDx
dceOIYlAoIqzsINya8YK4ACuxHJC5tyVEpT7MZZyZ7YFca4gKmx67E1DnrYIJAWEHuXbEtUeYZLR
TYUc7sgqHjBt08KdYWNLsWn+7fQ8iLQtxqqaptNTHhvBVUsTh9twMB9LKniMTPG1UziEK6tpE7uK
OUTTqAPlxYuTmvdBxECNy3oPh2DFJk0nKCYJYrAUIfCpUG+6JcM0gLEjCAcXhW4YhjWhzfk2LHq2
VG3s/8ia0VmPZQff3uNGM3Sj2eke3jBieKov2DBn+0dvqXttbNsHRqiHMm6PRhPJN8rLO5VN+k3b
9FF2a6umZitnh/GPyLD3BVunYZ5mjkVwyAM07yPMyjU7TYIQfBvsYDTgkJqisdr686hAZSley0Dh
B9RerHRM10OcZTT7ux2TAhiNyrov/eqa9uTE8tluba9hQS2k/UNY2q2EGKHpBxedjpW5Yj+olOqk
yhkAdYmGUs4fniHDTmt/mJ6MKQdnMkMZ84y1oKWHG3X0wkJ1pxtmvSkzUD0ptoiEXmlvyqXbuNo6
Kc2dlzxGMbjGSdyxJkKRUGO3rIPgITd4doYYJEyid8Ci3OY1cv2GWs8kIMqxKFi7eNO1uMcaAwuJ
kRFwjZ2w0gdGvAHTBBGfkthuV6Xo7ruE6CmzDdaln5G0X6CXQ/+ted0R59eK0tfAIJBA64p9ph7B
9OKybbsK0he9qcBTNZWNnQXEGX3qEhhAIrZCZOJ2bOxNN0U3Kh+Ii+0ZJliiCAq02na7iNvO3SeV
MFeOP91GWldti8Hiz8PGBwfokajFJoqgNW2T2erWRwWvaTTu9BEnnajdh7Zg/jhaDjCFOBrPUe0k
uJ3hCNZeZV+F8AUrnVB5zVTBOuSFRnRRtynkqWyrq64wzg0TX+T4kbGuae8t9AlSz9hiwKr07Cbx
vdvSNY5JS1877OLVNCdfdcHKqrHw9KaXIP6Ydnpv4sAtkYYg/UaPbtCimsKJToIwiV6yXPPe1wxn
NTQefrWRhx1YJC3GaJVY+g3V/QxxcXYONQzrTdvCCxz1g5mbP7PaoGWB4VDDwK4yx9v4beEDE3Qn
0BOwf9gCtWp25LbhtmCTaC0i2RsbQi8t6IeDvs99NjqMn/wRNikzwpWepcmpiUuxclVsPDKAvQ4S
Y+MM+GxlfOKViZAFqrBfZcOhQKYLoymSRQrfpObxH4W2pRbh61r5OgOU9c2wW+PeDgBTllN/srUh
wpNpufU6Kao4WDaBbm8jr+sXqiMFHZc/xJcYlRkG7egYGriRcguTfTxYxsnvy/F75VC/16WvXbsi
+0LHtsR1QVc4FDK6NqMwZPbUh6tuCu8SeOmrwfF/GMS562xO+vyJX3bpgaTq7Txcx32XcQpMaKP2
MebV1hvxGlkaHZnM3rHTPADqYiTQXgn07YEH8MmvSUpnRHos/fRurIfyTrUaDY2McqkZtkVCEyIF
HQmyJNbibw7vJQ2WRjoNR29MCHBtAZYtSTF+ac0fraMYK0cJ+CnTi5luvtjW7cB2qrPlRo3T2S3p
DsSxeUUg27TzdOInQtXduGjlcMpGidyEZn1jxwjccFmjnW1WER2uu6gwXl1d9TdiwNL11ykn46sH
3bGz6lVaUZ9ORcWK1PYn309DlvJuWWJn6UT4UvbF18DZ5WO31QN/DqHFjawb33xPIZ71+v00FgVb
Pr33NimXgfED+QmjTgfQ6xhQaKJZJpbYe0mhtmSNdyAkE6azqfctE/1dpcq1UNZtOkDQsCz62Chp
qjK5ipp83U/FXdz7hEL7rUf6tXkF3pJfa/TN68pkyFGoIznvxfavVmtWunQrPftkKZtxUxtn61yz
xUoajrbyNMXS6qGZyiK3/TLmvbdyes/i3/38S69hLPRtARdTl8SuNjdDi9jLSV962zyLEbFbwxsK
O4i2D0SHUmEgqjdNy40DlCczClZymRHPSpo1jkyKN6NLblRtXskZAlY7ovxpA/xZ552Hp9OTob4w
C/HUGGVOfiq+LDVSDBQmfhSZR7TwoHW85glR73UVVBsT6cLD1IeQWJ2q8Pa1Ksgx8IbeRWiozK+W
MaCvGJ0u2Aa6IW66v2YUqZ06MfyPkZ+SVJHsW6yjYhlaIvrwWTm3lYX0YxvpitsrE1+sNJLn0Zf5
TVzTaNzEDgX3AJ2L/Gmjuc3tJjwErSNOXmfU39JY2seqGLxXvyO3ezENfXKgBaFt/MllkDEqyCqL
Mik4L0A0e0aSPqnooXldR76L527wrYe6s4ut3g3AIIRM1hJE6jKzAVDKnoCPUbOTV8uZ+iUR9/R2
lFHnW2BwhGymXthv26jrb1sTELDGzbjRzcg5pmVuPgXkMy1MrS9vpY3OOpOV/TIM0WEw9e6FVm6y
HP1wjug+Z1q5U4N+axcqPnC1ykOTF+Z3TR+109QhpW90s1gXUcdmB3BXHIgMPz5mxChJpu04Ns3C
VqN9Z7qt/goIT1vrOQ5InDwjW0Ayyh2YyyMl78FPna+e3XxBR2AwXPU3VtSrDWFG1nNpFXup3Wje
cDMS4LXgDoq/xzYur0Se7CG7z8XwtYMhthjsEGhDSSngWeU8dnXu/JRGZMxfgPW6VPuZB31wzGPF
l+wG/+BVXYLb1AUE5Hm0Tgc0OBs/bdlua481ULB+VQNZxIAV4a0qa0gcJJ4tx1h1zE5wqu+Ujr0t
c6hPQFNeg/q91gwXHmZbe6cCdatd8EIzBYinop8ftppJMIquV1xB4ALtBNWMgfyA18MqZoL5PTIo
cruh66nu6mZtJLF5dgG/LRHzZ8uoiXdtRAA9wizSOjrLIQeBugIBhE5B4Er9ISzSDjL2DNphlWZG
YER1zIzOjd5CRZQ94VB6s8PvQ+87r2LaOX9vtu1VTZDHtw7FN1qRkomCbb10uCxkZmc7d27AhMRY
XjlS5CtGblTJmpte9Q3jMVnR6c2asL9CsCb2XTK6X1XVteREK4bXcsQ8nsjsrJkuvl8rE+NtNcxs
E5dJBp3kcTHV7KODyRmXRC1QXLZNlcODbI38JUjKbN0K1V3LHmBbCfZpm+amNSvro7Vbj9rXabJf
eVl9l6a3V1FvH+hJ8PJXpnB+jFHgXleQtXjNjfkNLT+HqWcaHcQQ2KjP1XBf0KTm5/UE/QdLfyTA
DFIPLdvu0LVl8RqPMP106eL4axqn4V1d4V5tWW1ygYWgNAlA6Hy/fY2bEOu+07ZP6GPtcGWV7Uha
jB/QxTf6ye9WQenLB8zH/S5qq2hHEyteyQDUbNpXZ520pGvFg78f9LEgm8Ozr3PZVwcvspAg2baf
bMw6G24SLRevYY2Cq0ra4Jl4OG1HDnvPpE8jm0aTTQTQo/fJ6AgNNXPosm6d1oN/DK2czHSB8T9P
XAh0DbjfCREJ5Vd61CN++aa8ARbYrim55ZdOD+a9ocQmndC2yRy/BBuo0LU4qGAsqfT7Uc/Cvd1k
DYMrqp7F4EzlMaedsmvTcUIt1vXQyszgR1pCnor0HA1d0pd7O7bSr6jy1NJqIIlr0n6tBdAQu1Tl
jUaez7UOZvjRSttertwAvLBswyNyLW3eEY4FE1AZdPs8aPpn2eblA6yLAdT82C8DbB19ye+ta/iq
JzM9TV7UfauaMX1rCgywi8o1mcGZyHloPWhh9xTVLik8jvCSpa6HNJnz9meIOfOWdHNtTVt3WMcV
EjpCfOM7wzI7zDoZspGhi89dalNcNkkGBrTV6QAEfeKfjZ5lqNZ4rBE46weeLXJTXNjWyUQXbCQm
Y2+2DeyLKEj5terB5ey94Jto5HiTexKhGF0TLFNVRNh5hXm9MStAGfjJDRtrvNtXgi0imbVh5/Od
UwIYlZDDmbyB7otQUXbmSKA5m8h5th2MdkyOIguaU5Xpj+gGYvqQmWUfQ9c5hbL+asVNCjjXtVap
E2IMK1xvF7a6e6fRP6u2QjOSYzh53Q2JatP3JmsZAidT9s3roDIFiendOgnKCqlPzaquEf5UTqxt
zKTKbsuicGiOEX7VaQ4dQdkUB4zjDm909OVRXPho5yBsmm5qI0oqYb76hqSt0GZn3xdYXwOyO2M9
Z6YwFfJWT+sI03TjrXvlN+sYsMTAq2HZtmN4qHWXe2ro7KXDKI2FK2G0V1vGE0kbwVFFZf89sAd6
haPCBV/Vjffc+YN/nwVGhVWxSwksU95LQLr8zyQFkzGYo3+s7UH1a+Zh6Y45g4cKPijBdsZq3iK5
bnquOG0CfvMyfc2mLvoiGNthmJs1hl6V3Iqw/hJ7mge0LZU/4nYolnOZs/YrBYve14vhYOrkQmWo
c17ZmZTH0cSuBkCRP9NKZ9ML1npPF5B47S7SFjE8N0xkbLQMNlDor6h0S/cG66O1KwwThKvZNT9z
S7c2I67mfVPQuWMJ5BRkGJS7LI+iY9sRbpJHWU1MQkrbVEfOlyLFPVLShtFO0JuCnmq08i7QWb3q
zGg2ceNJmm4j8JyooM/YhUVeXnUEkdAarU2dpkDRvDYk60J9B6N4XcJfX3b0xveTcGYTB6K9yUtm
AR1RRmbbyqsS6BHWZzBCoze1B6vzifRQrd0xwmustehL7YkQjXHNLI2BXH02q4D2PoWt4A5aBYRE
KPdeH83gaCfx9DA6GKHqEHjjsrGtWZ2XZ+cxtVBzdrl+HTN/WDclGj1L0LGP9FRsiqCvr/WuD084
TsyV588ees0lh83P1S5Jq7JZ6IMdXGc2DXuGzPjiG+ZBeVv0XyNjALLX46pm5IcOKtLyVzN23PM4
yuxlKNGHL2U6L7UW7ZU6015juzdo42XuuHWrotqIPP859m1OYnWcN+RjpF7xYnSOWNkMbVeWY6Jc
sbv0qY5UfhrtVj3TEkA/g8gwKI29Fr0UvbMsTJRS45DEP/UGM2QhuhE0maPqReF46iwRDM73VA/8
Ke2c29g/1VHQ06U1IWMHPkJEZsbaY8yoeVqYjfAemPWhuC21bD32SGscx7c1EIV+9JaZRl0twBxP
9xE6zmUyZsNraSJV0CE1PNMRDu8YCNEunooc7VUhvkYtCy40oRDJCYlHg0FkLJNZ5zbJSFWmuV69
ab1hPAZZ324ClbqHMWvZVDjFdG2jOQBcAl5JFBX6Ho1Rz6LPWUYYjke0WeIiOQu+4ZUzjc0zUeXT
XSBcZ9OawxydMINqvYoqxBCBvQpcExzvSJ6YnsEo6pGwOUziGu7ZbrB4o4iKoig+D4O5EqSU340R
+190QzHfFq0dGVjKZAtp4qPuw5iyS/VTUKwCTCpMCIoeLHtstPdGRG90UfS1fYYFZq7ramwfBfy6
Rytqkm03lcxp7bChpzCUM+2TlDIU7fWVVVb5C14ccjzGJqN2hAOWG1PCy0B5j1XWOq/CZ9/rKyD3
RaivUw64CghduWZHh8xf1DqpO4L2EHVBSNKOLdZBRmMmlBGx4B7opTxz7Sc0TAT2Cb+409MpowUa
z1vMISMCwCUFL3ATcSY6I1r3EplekBbpndao726N5Hac2MjJgAxJHneS4f1iYKTSRId40uV9Yc0j
zkqbB/p1CQWToEmD6im2N2bax09B7VzpICFuqEzig10K51tXlvGqS5roDaHXQLQIm6P9OMiRaCJd
oChuZuJbQCf0FOdonxAMiEOa+ikNc7OOd1HUgBFuoumHysLo0W5K/cgamU/c/wQO6p7hvdipWz8j
phn3UyedbctE6cWuYZ4lDQVU0ub+vdNMU3jtV+E3zE72hhGCcSM7Z2QT0jTtKeM9/zVL7OZuyOsE
ZahgMYMae0T1My3LMsQfLGKNRVB/Hsw2e6iNHjSkbHLWyIErtyxd1yT7Kg3to+e18KSkhXY64s+8
ynUeJqty7jI/GeCgyrwY1npJ10lEOtMDm1tkMXleeoz9tGaSXjFTceljPzgJC9uqpaVJvWLMgrBh
wB59kyck0GwSvwmudYmcEgWj8G+MTMTLngIh3I3VUIvbPGQ560ZL20DWkzdamMBvs6ogeRKWnxx8
FMXnTLXyNEQp8jhPUFYuRJHpD443EWHpMHJYaCWmS41yem22MrjX/NZdN0ZlXXWdUz/6CHQI42ak
aCliyOgtA4AoW3THJpLNVa5IE6qxr9ybEfE5rotmd2ixiUslo63qs3syJI+GLfzrto/M9eD607WU
Wva1nGx/GZL0tQwlfcM6NuSqx86IqKBJULXl5Y82Vi1pN6M7j/SNeFdpdr3WhyjeFDlirYQ20ENq
WyEpPHgffScsV4Pw7aPeCFJ80BBfjxGHHsPR2LQT4uywJkplkiFF4YSmNaPLJIaHgB30dakLschq
03i0vBLYLd23U+AqH2SqV9zDisxeiw5zEgGUXXRj2TqT3xpBEdk8uTNPpCwkUFOgfTdRLB2zyseb
qfOqcDTbPsc6SXo09rXvcd13B4v8EjJiW+3oBoBG60pkR9NryNWqhvirGQfNpkZrAxQ9i449m4or
pvk0oY2KRGaTUo2XBkN28n2jNZ0Bd50ntjx6PXzxeDSCByji49eypKE9mo5/IGxs3MTKcV/TyCZW
DAnyW5+73SJAkLN0JjOncrKyjZdiQVqkQebcmmMtvztVyr1vJWSPqjHyiJkktRnDoAwfoyCbBI1b
2sSiR7A72rBsGEKQMtcF/jfNi9NzYLoDcMs4epqcJCMbR07PgTILNA5Wcx2LXu7qfNZeWRMo1dLt
tEUr6CtqEScubBG/ZKhXH2w3bQ9dqRP/WZjlVZRPvP5NXoNiEFhupG6tsHUMKOdxiFP3NW99OMTX
vdXGL32XBushqdAEWbbtkVXcRizttUem3mTGVNotq8pzVpGBu7AMHZuARwOx5GX2Q089AL9RcsfO
jyTA3m5IqUuLFzTq9XXSEq7jR9KpUfrx/PF6dTW1aLwu/AFos9uGHq5Hr3aLDR275sqlj7RkVWVg
zUN5U+OCWebgDTeJMxBgiGnlO/v48M1D5PhoIIYNtyLz7CvNDeQIyJnBw2xR8tD3ZcFDEPeM8xtd
eDuwqdZqJJ5ra0rLZU5INgbVeXEzGHhvhmoiUEaSM7j151w+O7P3Ykwqg5fW1KypQuS9rmJGejjP
AmI4f9SGZ30pdafZDa1uEiEbhQ96VFD3D5DaWVToyqgiRIBWBh0XtLWGkySN5XWw1Fitcm7ZLabz
norBB2aQGszSDf8YIYD8KVxFT6TRyXYwRI/ZSKmIG1ofJgJdAQaHQJlIXzWLzt0YyKGZyXj5To+D
EvZr3bO1hhd0pXgq2fO0WbKv5qqKNsp4ZVeqewF16j8GoU0OJpRddRikq14ra5Ibm9zRjTFUXAGN
rDjCcOmMGHNPuBqq43/MDEpCYBHxZAUBc2TbGQ+FhfiRMZbxrDlK+9Zhrd11xdAfp9aIv5ZBPzzB
mMRPUmmoOA6D0ZYEk5H73DeE0jleZuIoAAIvFSJlvDYjkZh9AXenKdY270lIqXlpPpvsqg45dgiI
aUUfLP7DENurCsBVu9b3ql1Wms3PeEKOg9CZpTIrLJR1pUB7ovft2tAAR4rWn9atIoGThgp8ekh3
e+goNLNrA3hqO71VzPtvHY/kVcL+euY7be6wEXR1kzmrlaUP4L81qJWMJ7AN5oyMs8YC062YAwEd
Z1t00Ow23ZFBax2qfi6jkwRYRTDmu7gxIyrtgGmMK4fo6yRLhpnch4yw2B+d2VLcuE3UPutjb9zZ
TZJ8iRoEyutSMnUfTKSNsanaQ6YQ3rsIyuD18nTUTRDdZ4N4clL2j02VGlek34dXRVTVj8MUDrg3
MuscYBu6yiurgATakN0Yj+H5P2bTUY1bMtrVE+gXUwlvU9rS3ZgOfaqoRO8b64+8nJjMN7PlofEj
BF2VPVFjCNW8BAE5vame4Jwwy4yomQBmD68to/rO0pCvKVimDW5hc9WOmVEu/hMhrRkKrXe2MXua
bRyGSD1qitz/NHXouKGZhrsBwd0p9lEXC2eEWGzFPdzWRm2Jri3/Nj7/jzf4H6bX/7Ubf86VfCzf
8vumentrbn6U/194k3G4v+9Nvp3NxP/vuqjefvzT0cz/9bc5GXPzfzmeIz2GJLyQvBmT9Lc5WTes
2WdMkJnUPIshCv+FFsf/mJM1jcXX9QxWX0+3OByv4L/MyfK/HJzOLqHSHFHy9/+LOfl3CQHsIy/h
iX0X0eVghHnnSZpSKgj0behO2ifSsuajX0QjSMfXtNpX4pzH9reMW3Ix/hEB+N6ZX3ipa73FX01J
f8cycUTG5K5qW9qbX37E33i23zs4l/3XFAqTil9lRuef8zT+XjqGQfcQD9rnDn6REmB2NY0TnzOv
e/Z1NHav8aD9KYLgd/kfXPLZ6P7rmXv2ZNGtSIM7+hX+uu1F8SPNNXQujD0+kYE/f8QFD6TnE8RE
4NudPrYATPpkI1NiHD91cS45hW7p4QMhy+c8pRinfMv6MjQaz9z/Ppq/+VXfuzZzbMMv2SI187Vp
jCLvLLuCrVPFBtPWSXx2Q+0P980/jf7C0C12PVya+ZN/+YSmGIYpdxizB7KcbtK+LHeVXevLwY4a
3l2zmllvn4Umk08kfMwfON/Av3xg6jJVbOgNneO2vZ0QHtIzsT6TvTMf/OLxtT0zz3PbkWctcHC3
dwDUKvvrx7/FXzfkZYDIfPCL5zchOQA+b9uda6WvDUXTAGy76++N5os7PRYVPl/21ckxUfEavymq
yl3avvj+ngRA/l54L4iJ/n59/SNT49eIht+mzswnc/G8q0KvrYkBxLn1FTpL4vSDa4HROSYdOkE4
/jy4uBXFtOiMfec+QZEkYdxcpIqQOA0qFwakv/+hOpjIxj5j1Bd2kvnJuBbkbeF+/8Nlm+/V3122
i8VDcys/G8KuOzMo3Jvm80gL2+GKgBLCJAjBapHhxhSVi2xmI9pySTDCQsKiBEXPZE0tPz4P3jK/
PY9LICIS7lhUhOWdtWw2PhBCzpUjAh2KBFcIS5dBeUEn9ozgi5b1gutTjEupk52APs23AOs1CNCc
fZIAiTEX7IM+PjP5zlN+iU9ErZGg/i2js8ogAxiV3PcYi11loUKKSRZNSZ6uCgMvaXmvi7RdpHWH
EN6Ov5Bmcag1si5L7xCV2ZNnRnfGKG5aL3oa6uBR1KSk4K/H5XHVszuswvHa1cWNbBF+DGG9J6n1
kfnJcwJeuqcvgB11+I4WZR2mauWFIZG9TC19f1e5MTKp6dZphnv2BVfIq7Z0t69FGKC40a7mKxYR
2EEL4bbu2u1k6edY1N+jXN3kJbn3pqF2HrqtMErPEYGjiMrww6SYwdP0Sy/6TUpkaWXHdLUZjhvp
cGVH5RW+5G3dqWtyLG5NPb+bdRdBl+SIr/wTzd/PrYKXoEm9zwLMhIk6GR0vuHAgvWK2Um7b1Mhu
tDq3mA4R7E0I+x9+83de1/PW6tdVsB4mXv0jtTnD7I0RVXQdPpNsxsqgXazocY+D0mOvfbJ6boip
IeavLL99fKu+d9oXi7dVZInrlKY6KdxAi9AhD8+N7j4+9ntPwcXa3YkaG5u01YmUGrIdRgQP5xjz
w5GGjPcZfvR8cebF4Ze3D2K5kdzdsQb/4Z1bK72KteT08fm/d20uVmRZ1bqHc1uhHRbtArzNXYt+
bfXxwd+7OBeLqLAHV8Swh/Bjuv1S2AndgDrRtgnCxPXHH/H787cuIYiD7XqlcvTqhLH3NAmB9sfJ
q0/d7/9CIbYePreO8d+pl7xvPEhqu75Kwk/tKf7FQmS8HNeuldandEi/SfpJjhO8fe6qXDyomReO
kRa21UlHk09TaTpZGoPtzx18/rV/uRulK9Km61l2Up8YZY8zX+aZ/NSzSpTUPw8emyIv5u7OKRk8
ck9pNRSR9oe90Hv3ysWzmhrVGFsF0fJZ7W7zCsV2zYD3D4vxewf/1zM61ipxObjh+Rs6MxNulnpc
fe6SXzylvj1U+EhdVhnFAB0T3MweIMHp46PPNcu/9zqWd/GYZh2Dkx4Z44l2X7sg12jTpaTCJTH5
atPP3oqu8gYRqE1D9Q9RnO9crEuCYu0446Ql88Uqk5/cT0szR6n58bd579gXZZNXyCDpUbCcjKpk
tffIDCgsa/fxwd/Zj1mXNEVstW4QlRg8ukbmP/LMFt8mOYGK6nwX4sbAVIfbjMQbZdy60iMqQGF1
XCa2fseWQR3zDlLaJBk5DpNj3qaaSwZwSZSMcHR7gUCnPzCPfE0c5khOpzufu4HciwUBKQwcK6E1
J8Zcb8GAsaIFD/DxNfl9MfYvPKPfAnPwkBudDJmIXWZXpGGa8otGCIHTp9WhxQCzTkvtM2w41/wX
qHFq+szLaeOdcF8u9Iq8db0hyuPjL/Pe3XOxRkhQUHOWEq/a0fGXooIiVruszR8f/fcvROuS2qib
WKbwAAO3IEYMcZ2dXVt9k63qVtc/9UInX+efC2gb27XlOkl1CkVBxTA4FkEuKKk+/gLvXZ6LpcJX
Zkn/261PQNoMBkz1K7Gcfyp2/ioDf7MQXWIcSXgbswh98MnTPWuvNQV+sT56Ac7AThxqyToeOpxK
bpjcjEwyGCoSMJyGzE0+9e0ucY+FTFllnao6TVl9V5TVdZt7Pz93aPnPn6UQsVVVWdOcCmm9lJr1
yvjy9eNDO/Mr5neX7eLhRlVotv6cWRYXQ7vXScak5Z571KsE1xP5H3SrEgfCKonlVycMrVWvdBBB
LFZXggBEspIwYHgTXi685+09cDUBzcr1Nz2WAaqbURAV5TOlzhpexz4Epslw0nVeah74KvtBdX62
0qceXmLmGutOTGoRuqG9YFVHYKY32a6hW75C/m1uXJK6SIlRCg2tXe5DfEmLhhifW+Ex+mCeWa8y
Y3KfEg/KfRUiezbxGIIMHJonP+nHK13Z5Yre/ghcQ3uBrArsqZfxakyIK516MCOudPBCON6T7DKE
JDiHiO7rCFAcuuchwmWoMnh5H1/8dx4IefFA1L1I4VQW6oQ4IoH9lyDSaLI/dADfeTFfsgoYeLtW
l3TliTClbMmMVs46pjesqfQcyArC5Vv6IYEZVB5TAe7h4+/0zir1V8X/ywavq0KrDjSnBK4rwz32
CPxMXqagFnZ/+IT3rtr85798gkFOZeK4WnnyK/8gMh14m1H9CWA+3/a/exwulvDEIMm8Q/lwonfY
op+s0Lp5RAEPoRj3+iiSP/w6732J+XH85UsMYNJLTer1iWQw0Bf+dy0vHj73C1ws4kMEz25UvTrh
oDC/uZWZ3eXaRGyPk/wpNfuds79kToyTSnIZjeWJeMIDzqTXOHH/sM9+5/5xLta6qhyNuA/YI1Up
VJymRSk9Ilq7sSmO//DYvfcRF0teaxqJJM/QORmRRtwV4VSMyqtyWY6Idj/+Dd67QPNH//LztqKV
YzUazslhXo5OAqiA13+CP8EW5pISMUlHRV3JsUVKtGobVzdl/bnOPjLEf553gmYxcJh+neIUQt4W
Ls/nrsfF7S4TV4w2eQentGv2mdf/CEzvc3uWSyKbMQyOQhDlnGTkIRvzg2QRz/Csz534xRJdeWLy
RxeblQp1fFVYMAHKhX/AZb9zl1zG/Zv90BFKmzknoF/xqkqbW38Uf4qBnx+Y36xkl3H/1aAao0Wn
d1JaV8IwYpASeJgUWk8nysaDHqYkFpaPL9M7j9QlAQAjSCXrzrRP7qDQDMZYxFy3EreoL/PNxx/x
3sW6eGqF5yUo5XX71JfRsnfUF2F4b5879MXTGkSonspq5EdWMLoDrSapz0ZU9bmjz1/ol7XABUwK
PaLlxEe/W+huft+hKPzcsS+f1xCnH3LL6pTH6Ed05NRhaT19fGxjvsd/dwddPLQOqogwtvETDPEh
b+RWcwGuDBswb35IjlF5M0T2StO3Q/ZmmM+p+VWzpmvTwe+F7Jx/U1fRlBCe8Yd177ccIBa+yzh7
C0TCmMSZPLm4mB0gXS75JjqCn9FDMe0fGFRY7RHA2z7pbvO8QsDK+qisLUEysZqHGMrJP7cu2Bfr
Qh/HxeQ4aXFic7BBVGri0Yrbzx3cmrd0v9wxudVEJaVkcfLd/+bsPJbjVpIF+kWIgCm4LYC2bJJN
bzYISqLgC7bgvv6dntnMY1xdRXA1MRpOkw1TlZmVeY59DertOJna31biPxyjCfGlxJECx2MA1KvO
OKymnwAC1IXR8EFxPts262X+sQV9xKzyjzQeH4XRPEPF8u7nZcU2Y4OFoqUJUlsBymB0OLeqRyOL
rMacbkdDJHd1z8/1g+fu67p5y3p9hE1lvnPYcG216P7+/dn8w2IgvkQJM4f/too7eWbc57dpMoHp
e7QH/vuH/yEGFF9WmrWq6eoyjOrczuU1+Ck6IkjsgNdUH2Yyfe/NFV/WnIkTJAY6p/LsJvOHYuzL
mZ7//c//07X5st7QvAoETRurczz7m8rP6Stq/nbdzT8s9OLLgpMN6drCDijPijPLQwq2/qGx6vza
1ADGNHCXoNX0De3EXovhMtHmG/q6y3u4RFBMJxS4E93gEYQ750ea1ePJs6SORJ3S4UAmSC+E8Wib
s7mNh+lz7izwChODEFhSyVqq7Hsn8kKY//8FS0p4qkqOXPwBnoGZ7sgoou9d/S/RN93Q0irpsj7z
Fu3gOz7bQ/mXBflPN/bLmuN6NplrORTnAgW13/ivhvOXpfUPn2x9WXD0aTZcXdX5OensBGGf0zHr
1O++dUWsLwuO7XaecNcpOzP7UWGRao0IROTfXtZLl9U/7VLWl6XAkpqNEXHm493tCP6DqIbi2J1U
B47cq8t0Sw6HoP6wLlt7RhctfC3BqBlzyZTmCmMF/YVCCniV5Tx7SMPowAwSP2UAK8Xz+MB7Gq7p
42Vs3WteaGwgRg4Ky3yIx3bTU53kNw3e68S/Aqb97681Ejf83sX7shZNumbSIF6W53nVf0A3DHtd
+9vL/Ke7/mUJ4jTayK2iLs7dWHNWPm/rzPzmPb/8yv/ZwTK/SBytkMU5bpNTbfa3jfreuml9WYAY
yMoBUleXdZOSjweYOZnLp+9d7C/LQskCkzITWJ1t5xCLM06c733ulzWhrkppTM5cnK0RirFPW9mB
blx3+71P/7IsFDEiCRJOPr1uoYOrV+pyL9/6aPPLuiDrtiqqDla5vhZAQFQBSpJBgOh7n/5lYUjt
2nPm0SyY56X7uq+LG/qq/W9++JdloalNB7Kqys9LmbwYTsoUyYUu8r2//MtbGa+TZ00M756XRhbb
hG5py62/dzv/s/P+z6tTCJ3+N6Las4GhejNOgBYrH57Y9/7yLy/mStUpcYysAhsigPrLH2By/3YU
iHT2n9fir72kcdIUhXJkdtZNbcdCfOK1t51n1lq7xX5adkFWHXoUMqzRdPZv0uEF3NrGXEzUkyvg
SVLsSrtLYMFZytrhRw+m/pdVPPIJJYVhq7RPJp/iMFJpOWpP7TfAFHKwjBNTJ7hleEjrl5rs02Ft
twoIqQgou/XMAt5Ie1+rw6hvL0t1705Bo+c7/mXlsdAm/cD+0Voon533ua7dsBuu+R/NQhAgQArw
lh9e/Ev3nozYCIS4Jdk9sRlYq/ermw+YHSJWf42b5TEc3ebpZVuo1UVCIHb89tYdQAG1wcwXyZr7
vDoUfB8t/YyXhvv7s7+wjvg9fKRBLZhJpWDMr/kxTxfgSg82kFqvooRb/fcy9kz7d9ZuEMQvkP0Y
WqpGsMbbPP5UY7PlgrCbjXpzjEsRqUwHGRkzW9YeB33rxwn/dXvZ4xb6/asRh6gBdWtuX2KfTsvm
xbQPxZScFGmNUV3miJwX/oaE+kpSVnvTeO16Jmml/cY05FUsYSi0Eix9ulkTZgSGa9M5uRwgpRCW
HCqoqi/DBJrdvJoXfP7+cgkNlCAkZUrfqs5h/HM7DG+g7QJ9Wq4Yz4rKlPbBJioahhBw7ahXr3Ag
5fuwfvWo/WZR4T8ntf/zsqUTx70+tMRznyfIbGL7nSnGv2zdl5XmH9Jn88uqn4DOZNSbNMIdpkeY
yhMnUJDiLYi6QdalA2gMptq/91p/2QO8GrDASE/IuUiTE5iZJ5E4V9/66K/Nym3RMm+n+uLsqFRg
wIsBl87oxr/36V/2gEbNvgMsjTxaq1+rCRjGUP2lBvufFth/uAFf25RbDq1te7Kys+TZT+c0xB9w
5AVLlc3k+fYS8fTFHQC1YUz36WrcGMPzv3+rP9x648v+UM6DLOc8zs+eVf7mzEs7x37fPFaOV/y2
Mtu/8ZgN+cte9Mev+SWM65ZYOM3qZGdP+O3V5DNTKPsY5hCDK4FS2nwtvTwLk7xV0D8BPPJOGv6h
QQgBxcFQh8xNjL9sL3/64l+2F9exyrIrK3nWGVq+Zh6ivIFDWL5mugBpJZYEKUXZf/PZsf5/kMkk
M7ikJZdQg6YPpstfqyX5+Pcb+IeN7GvjczlYa9XRxHI2EqCDle8mgQ8lKrwMNB30ovP3ml8uEYDG
+nsp2NfuZoY4l9ibi/JsynwMaXDhtLH85kGj8XV5cG0T0NRSnoupfpNMz1a6+f7vV+pyZ//hJfva
Y2ylXa95QpXni/TAcMZ36p1/eZj+9NFf1oZFacWADDk/D67+HPc5DCL7b2WwP332l/CwzvsOpb1R
gvfSX6Dvb8t2+EsA959o558uyZe334i9WpW+yM6da1bHedGZo7aR+PXgIzZpbmZJoEmP0+Vaa80L
9feOcXFGaH27yqMUtdyurlMTr4FWRdrSjhsQ+ICiE7+NKCoY+w68diDGxNkWfIloMg1ZQK1u4798
gT+l1F/7abt+QXvV+OlZAWMv7GLLcGDAoD+kfy+Y5R3xzEJDBf+hYyksRs4TCLUm58UGiZDb50tE
tTJIxK7er2ezAGZ9zDHwlTmIBObRjYfBqTaFW+HhQUMgNpfQYcQNfYm2Muu9Ku5VP0YWA+hrL/bD
+EtXr6P6y77wp1t/+ff/2fOdytUbO+fbEfhmy87420tmuv9pQfunO/9lRer8upuojubn0mjShyVr
1Jbi6foknMnbjyAnNjguu01hVKDTQCLvpAa+4oLpsXaGpzNyCAWWCAfzlg/j2Axps6ieCzOlXqH1
AmFJb1RR1k/dzdRlFL3BIASjmzPhq5CXc7A23uDjLYDPeAazGTbWoNGsmWV3BmML2qu4mgbZh11S
mUe9a4hE4JOM25SeQ+6Q0J682r/XSz2yZ+M2RcgLVQlmJ0gLOxjWpQR70nSBmzYXWKp060DKEf5q
llknLfUtIvmFGW7FgKuYxLpdTAnet9Sy35qa8g8PKsfnWI/NZ9rk/e3K9DoESL/Y4KYet7Rww11F
FvCCuy/Z8Ia4Aa5JSXEZOHyWz/oppol/6zRzebByzcNcD0zNsH/kqbVsYob0Q4A+HVOn6Xykz85F
N2zmuG38ZFe07UfmdSNYl1Fce6L6FJaZPKdr+uajo3nBNmNfYSOMd5MQ/dbWmyrUK3wmgbSm8Vbq
5bCbhlntF0c5UUmDSnjR8BwFg5wRvRVEqhMkzqrOnsusa25yDfKFVsbtMzmRi9LAa5wPAdr4Nh+6
O7brcNBSsV9akWz4bBkYOgKwYlEGP8CpNDRY3LtNXWxK101u46LPbjPsECThgxZgp3ufZjhqS8Ey
slQAMsdqMaNOM8awgKryoOUu72kjftM4hIjLTOQtH0unR6c9qZKG6iKZ6RIcIYwcsxF4xrJmMUP2
uaP9AAlkRpZU2FH6bNhbRqsFyWqpbVa5ZtQn6bhPCmkccmFwd5icBko3LMlBl6W7c6xqftMBSUZ+
K5CQyFnf4QfWA0RucNWQzGx0EOFnzVPyxwVmzzgvDUHbWjX5MXbyJKC/m6jMXZbHUpYwlXUtpb4P
4YTR/9LxEM6zttI+BoRHDT4dSDCfwDwYjLIHUP+mMoT+up589tC7bhDJ5+DENfPspfVDJKKryAtj
RGcgM7e+BondULq+q2PTixZfg+TuzZADV916qeweLXCvxcNHXlruQU5NsumXcgnzVMcIYKqx/60L
mye01oujx7zdB8jsMRQL2aW6sBgWQyt2IDzM7egkOWwC2CpUcBlmthtsfaOah/0KTeXQAZv/iG3I
vM3kwh6oy2bmjRjEcXKBMnUjCa8ipbJatF/mqw2txjfTQ9fBe61mAHRt5q6Myvg+YKRUHqW/Wm+9
nlnXxqoubsDFz46KF5PQs4TLpC3DXYpvfpOwm+z0yevbTT641bMxSutkawLcMBxITszg/YPwLK1P
u/AqJ8wtXW1pMOmvOkW5hsJpZtykqV/E+9G4CFYafS6uVsuGAcEsj3GAjy1vvVYv/I3pm/SO2nb1
PEk731VM1DwN/QXLalttzWB46s1oBaoiDeo2Y4JmrRmgWlOT3Aw6+foATsoJZ9A8v3p7ZWLFK5vF
iQZ71pcL5YQhBM+rDJpfPY3txxQ1aCmnSRR94PPwM9fgHPFBtnpWfkFRq+im3w2IZZCS6qI5GU1L
3Xlr72xG06zWTemXAFhEOwFEbcFjz7gfsUqujA7GqrlpzWrcrUNtbexGMV0l3L6K1sSUxxwbLmcW
fBuZ4vXtegtxCNLHTYek6FShr71qe0PbVHVHEbP2ML+sAKzxQc0IuuWk7nQKhNGcO/qmH+hqK8bJ
DzNpofNLUNGAlKg/82FYP3p64wJ7WWNI0Fmo2jaMa+bYV3lqsNvUKHVoKpM88DNyKc3d570yI1cD
hLk4PgCAzJ5EEI8YqQAp6ekPwD9MMk26fbYSw1kDlgoRMVvALF0z4DOzQTwB6gMHbqLcUrYC5+Ug
FCqNdA0x8hC/9uARm3TARZn5IF1F3g/OjdHX5oXUMLwP06BeJqRUp4RW3H3rqhnTVuwVDzCH4rt0
yEaqJh3kdRsbTaRMPwW+EjOVFQipz5ifOLNBowDqzy+BeGWO8WEt9vBjgSYWQqJvbwbYLITqSXUU
M6IOK52pIBgSu0bNe9TbbQN+w3JuIQD1c1A4NeHNwrm8jKG+p90INsgcxUb3K/kEFl/uU2FnNw1s
xN956jCmN8+3Xh8Tt2S9dcu3soAvzNNnHC/L3Sg8PxwQCf6ocuFt12XUXgQ8jsOkGutNYXzl6YIj
CBaTtQ2cfpDk+ruR5T/1yr1Nc0y8eW9Yd2Ut1kAsI44NQ004TeKHyWQDqARAUK+XyB18O4+wWDc8
ebPCqWx/rGIRgQmqJvTMuUQ6whmGl2orngNwLLTJDbd9NfVBvxJWjqMFv9DCQpgZsN1Ly4Qgw+hE
0KQpMhOL2K4tNKg2JS2aYMftULmIP4lag6Xi3xPro5E5iIkqxBVbhajVmjvimZ+6dCDa2RcYbuVr
10zOd4eK7tiobGyPoHWm18Xc+m15WNIu21Xd5RslQ7LtUgMnZoLyS9c9iR1zcG86LR63ftHo95NT
GhsO7opNIWKLrl69sHYZlDV+fwcxTwLdfkThaFnbujdK4iylAeW0XDONMHHqh3jVJY2cS7dVyplC
vDzOdrG8N9CmP2u0biBuzXhTwg/dOcTuG6vKtKiEdsvDP1dHiB+8Ebyj8cY052HrFgp8flyLYVOb
tr8dZfKJXhAQo5uVAvSTHLMwqyDJMjmZdY/O4oExJxOIUgPLKBjAYtf79bJjMaKGh5Jx14E2DPPL
bGZmaOvRMkaA483E1GjTJf5hLFvrRO/avcgQNYnMboNVaAizGWCm06H9vES2NwzqqgACPwBR7BoJ
YCpBJlGbCSTHtMOGqCPKy+zG3mkWdNJGpiBfa97pSuUARNhJjlVtwvsG139Vav5ruubOQWZCO1XN
9JToI3B/un0PY2tYb46PWiEXxe9uwQ9cDPWz22BcFgRylE4L+kO61daeIGhpH1RA9bBrbLmVhHOo
YMA12Z0PKnfZpran3nr+wLAXhrzJNNvYe3UbPzkKZurK9hld5jsRHD6wmEzRoM3jU7vq6U8PPDFu
s3k9mG3SbsFO9hFvbB0AeZl5OXo/21ll7+8krL6QIXsN6vlsmSc5jfW2lS4cIGtkUtjvBvRsxgNE
KwJFn9nYpnedE6qk5KrJnYL6o7SOObEJ0sNOepCIuvnTR03phlO/4D6OJdCAQBMATgwWiKAR5eQS
0fjkUJq3hGqyy5sWHc/JaWei38QYFZq/2Xusuw7EbQI07Cd2DGPrjF1yBU/ulpjRfMzH8RkrTBxO
tP3DaUv0CLFTdZ8XNZEG/SLw3C3/tos79anjvjwmfvbb8Rt9YzWZiXUadGDAaDuWrcQ09ilUVzr7
c/e6rMG4ohqh8g5VajnFLSlFKMu0vezZbVCrcQlYK2MuDKBgfWp1DeqzK98KiVAodOC6o/HOCtZC
MLRp7iOSz/qbpU3cK2Dp2Tu0v3zHkLMTrFVVRm6WLvvZq35Twye/UX16VbDuXikmTLbzALw8juVn
abtDSBvGHHHB0pvFwucQG0R8jTl2dJ0ay7bL7RUbmeUzAFF0gcBKuDcsi2VRpIJT2wnvrFLrzzRe
F6BYXj6Hi5b52QbQG8to6pvd1u90MYSpQDzDgTcQp7R5rfTYO8F4JTokiGE0t/hZtyOg4qXGyIHh
lSdKB/4bjGJlslzqRBedb4INTKog97CFJZfZ3tpd5o2WFZ8C8sudZXXLRlGg3c5YVwYcglr1CEus
YgSiorLO3/1LNdV4QNOJi9vM3e3cNc4OUkR1aEvXJ95VEnLdRVo0TM1b6wDubjJ0sZa7Iq2jOg5y
K5v3zNb1kTZOaodgpT9NwGf2EPnltZqNet8NI0jceEGjRU98mDu4vdVoiacO3+zJHjqAbbQCBP7A
I5UwUIFLkuUNQmBJMoD8q67ZbnIY8axSNRpwgOTs87EXcurgHhyrkc8ekiniBkc/6fwJoG4yh/Zz
ImJn6VIsJGV3Y6TJQAbL2VkroGKLuU4jQD0o51xVPOQLfwGVc/fACE2ace80H7YwbLoAO+tb1Q/C
2nh14j23gzvkwbyA6fZsfbju4mm9LQk+wrJxxe+VusKKXxaUMHls3D+OC74CT5+dXwk2YsCqbhcW
gO7oJHMB2SbpvM1s57VWkxeOOvwJ4Wu/haXrW4AwFpSoGJwXU2Ew55iafvQTdj1I6dVVIpRztdS6
ETW1D2CshNfP11u3oG4vh0SDc9SlQVtLI80fNSC3TjLy1ZExkN7kxu20otEJbCFhImb9BR36YRf2
WIN9LtNNu/q/pjjNNhVK66A0DbXve3bsoQEMqatevyEThokI8iIsutbeLgUrlKf65XYE24dRBj7t
lCfLPamUf7+YGhqZPJ03SpuySOrcIKYeQMcC+eQUakWTEbtMYAivvpaXnMQ2lb9Bu6kfNN1zNhZk
52PtuWuAF9J+KD1SelYhkrxFG2Xo8fTdN32dbmIGHOj4GV3eBMd6kBCt9ICUE7BqVzOxBrQw9GjK
2w4GYNsRJWGIdbN9zueZvg0WchTU2e8kWYZwHHBRp5NnREwplVvQj3KXSzXu6tExNlPOZLA0Z8TF
49zcjGaXwXbvm99pHWev+I+TKzZK96luh+Kg2eYlXW8F1FT0ZmsSx5BjO7LHVdUH2F/LTe2XGJPL
VewsRIA3MZ+6m/URHXThtpHh0QYZX8hkjUJkwKjRdMcZLRe/TrV9P5rrr6W1nAikIoe3jb+es4Xj
n1FWP6sy0+6cctQ2TVc7T95axfuG8PuqpfobeCvJxFwBh/TmlajD8rKtyJmRYljWfqwaoL5rKeK7
sZNdNNrMP1SEJ0T5ZZphSTOse4xBwPbpbzok7QpecrHHJ2aaySrINA6jGLuN006vk3AYq4NRyCmi
63FQ6fb7gQ0Kc1emrmKOFIJscV10uZywqlZ6172u5GmYcU0Mjr8gNayScb8YtBzISvQ8F1LuDKSw
qDXH7NWsuEzStdHJFK6AbaDe4wwKIttA9YYBtN9KfD/dKG7NcfF385KWESCw/KZnHC9w68k8I2E/
YxrTHUDXszjqdap6UI86VhsInel2aL1np3YNaI3ZqwcL0tTzAZ3P+kkG9lqm8VvRl9VvqNvg1JQb
Ze6sR2pWKN8cKHWoUuZ3PUYq7zEGvimgGIaWCZh/YJ975DQaXxSFnG2fNcWmTueRoaAxOy22xhiS
xqucOEO74WX/WMy0CKhZ2LxT/mcMCYxSGfpFYyCPVVafHSl03RV04V2Ye3KDugRZljlgqSqJijYq
BWVRqtJ+7MzOPNaS1UrIab/Mrbo31lnbltkPiL0rax4uz0IsZ9Ijd0/iPYbuBU+kyvolT5NbUY08
yV0/kZ0588vQ6+4vpMkmb4VqvPuCk+crM9fM+1RkzFdaqnpGhyLO8dChrLRaEMkwGTfI3ulyL3Br
UjgxML2RINc6dMxe9197td5YqbiKBef4XlzWOKFNJEc15Nw4LbJoAtPyVFFuuNYJTX/lCkETIol8
Pw6LHwzYcIs6f+KaQVETza9yMFrKSb7aTBWO56UenpfBeyAgO8MSIG02zI/MLx+HSuYHmnndEJGK
xJ1qI8ZYY7aaeaIKsVg35CpDwMtyjQs1jKdc4iVcywNI8NoIXN3Nr1Wm9SeNmR7qDXI+D6W3vCNm
uwQZnREOaJKwsXVRW9uIWfyTr3IRFFJzUdrEiv8PIMhVLfgGHCjyELUpdvsqfTb8FCq8dxpK09qg
FHh1bPtJCHt+tnhc95lRdyenSp1HSv0ZaOh02DkD0N6uij1upx3FSu3q3qt+qUQhOO7cCbKppdfH
1ClBhctB34vackKSAeStiwP1d5K0nwR2RUv21CBtQaekS8/bWDID7g4g5aghvNxP5PNRXWX4J8E4
Rnrqi30F8h8FUmVvwZNi+wWtuymJgyJH01xQmWIJjXauXtrUd47K5LxXpdgkcpnfrGa/BC74vANt
JEe9ubjS+pR91Ji2UFeXE+hL7Q4ifv5k5Vx17rR/5Zn4B5U/EAVo5q3rGWSKts3r5VXwwCQZJNHA
T3sAcJ3Vog8vCnPWLcy9bJ7X7SquVFyfXCMz0F60NFfIsUPZBGgwtpaPcSnSsGoIUmwXxXc9V+VO
E8VIBLD+dC5VKLr9HtxO+WEzwBN0PWjTnCtl4Da6n0bXvmrppS1Rz27GmVY/jjtWqqTG3VxWV6YV
wydIrOe1csG2ND4gXvfUTgwLmb06dV2HcYbHJIBjfeprcPx4n/E7jcZPi62tnRuA5RVGEX3UyA3U
+0g1xSIGNeb4Ttg+SftaLXu96rIXRBwaHREyvW1IKOBF1uYVUDkbY6DnhI7vX6jr6dFdzaPTc6Zr
GrsWoaJB1dM12qe0Nb0zEha8OlCUj62PJlwzyfNmpLicMoxsy54eFY6jMCL6hyyFQ5wiK8HIc3Ei
2GDYaTDNfxoKmVGjP/FEsAVqWYYqaHADw9T30wAlC2YNsd7egU256slHb6FrLOsbHFx5UGkzPOC7
fnVALs67LM1ajicmuj1sLYk82+m2NOPuoRlXoav5wdrKS9z3SnswjGDpR/CKj/pS3Y9rfPQ8DR9s
Cpy/Jcy8K4t101r+1cAGNwzedqE3OJHrCKxVooaqutu8sU6dJoFBVuqJw9MzbJ0rI57v+p67LwW6
JqOwRViV67Qfx+mc0AoV1HmmosXO5Lko/Ho7zev44CUOFfFsfU2k2Wwz7aNr8o/Voq4voB1cTATU
EQvwqZzoZVvP7XAyVOuxXsZxn6ZY2LKcRyUlTEPR5pfNs1L5Y8mZVze4T6WQUduD5p81+eYW7WfS
l3RSs1nEsjQuU5mnjI0ep5dxrcnkniOWcK3WOxOa6ME0MQgMJodpawuZ3qvS51lTv/PR2sMuB1rq
zyRA3T3lgmKXO5MXeatMg2QeT+R0p3LSB3R5xn6mDzYsijgN3d4vrtNZ127clD/fmNaNyPWrlk5m
lp6qQPGa+g/roKf0EXHNAChTCIXbsQ6iDNvWBmiqHmy1yFBlMdgov4p8FFLWlDb7rEjojjUrVLaF
LANZquGlxfGyEWkM3aBPT0Wr76G8vzJVpW8mgzCJGE8BxOz9cCxjqk/LfN00NO8a849ODHsCSQ0G
eoVoJv/pdD72gSFV1MG6vTfLnWyyt7zNTuTnV/bC3h8PafMYG9ZV6/6ybfOl1rujpSdRN98SGkRF
RjHE8YvsKs8HuoIpzZPXTPqEP0T22Yt05M8eQSWhbrHtrOx1igf3SszeePQGan5m0lrXOLHuqeXa
AS3rjwUV9qCb1mM/dAMdqoxBa8akhaY7vWUmq0trDdcFynuUF2ex1Me+Tt6ofdaI5D58WVMAg0ZN
23wbgFg96S0pdZcZxiHtzIs+E/leB9k7Y7hlVOYtgFD4vB0CTtam/NAqZjX89aXydUD/U7NbaGyR
cK1CxVla6Iqm5TkzxXFF9YraGagJapazMZHXzt47y/11bH1OPapr2qqJ9tQ6XM8utGdRzp+J8BW+
SpaIRWi/C0vbG6bTHphROZDyyAOdXjlHLar8McV1qR1HY/HsHeMxOYXsNXG7iL6wkhNt1OIE8pYK
SNOfGs1f2Fc8K2HJdGefXja3e+9NDO4aR1Occlp3qTk+oZbmRgNa5hDBJX0zGkGwoo109jQ+BdoR
jUHBALvWqpulI0WvWiII0v3ikfr+p1ZqzV5jqrQFXB+VRYM0m/QXWWBQZIxpprpub6zReaM07kRm
Y/zuS//eoX3QkMDhkrQcQoqa7caK62rXxj+ycSbjUXWkzV1P+bF4WYzMC0VZoXw50T+uhzr2yaLn
ncUzlQQu8iyNI66xbD4V8Z9uwjhzY6MlkpX0yC06Jz+62Gq0rGOOwUlnO1clHvU6IblCiVYyolNd
jVyicVGhq2fQpnVESvwo0724OUv94bKdme18pfRO3s7OfM+ozCa1hp0r1IvrZ24g3cH/Belzpzts
eDGJEGfiP5PKgLI+LZ950Qc6XoyfuoezpOsZWFtAoWnl2euSe70l5W4s6XIoiSHLibejV+ebJc73
sIexJlcyvbYzM9/55vA89Z0bLo685owTtfrMMYk1AjaJCaipzvyoS5rhFHvrerFEJQhnMyN/o9RF
bcxJC8h4HLQp1Ua9hsuhxt3uOOnC2lM9aHPxqNsW16e/sWwaJOLmfeD5DPt2ePTQEmxSqVamTdf3
1vB/oOV5N/3+B2eM60bzzCY05CwjNhgnxPv0oFbzBOTfEJ1LmdTO94Ku6pOaijJYkwFvkvTF00yw
vrH69GhAx4ukx6FGrlntPQx4O2qGel9lA6lTivhPmtTFY7QGgWa05a9s7uywKfWXZtSGCJ2AAJxe
VaG90pzWWmxQrimbe5WSOCXgvMkll+6FLPA+hiK1w3ZKi6c7F6xKi9h7sdaFmTs2oS6MYu+o8dmu
tf5Gj7N4s3oGrai2RC84F/NDKdriGUcnhWGR9g+eSykuTZPpmpM/Z6PNnvPgqtG9a2r11qZiIf7w
DIAHab2e53pALcCm+VBpmf7ITmDduwkeYB81ES7VGeJPBz7bVIQoTuq+6uvY7tyql1xr1vJYn6z7
tpETXGtCVWDl2MuZ9FGnhi3whJqXbsJ+qR+tpRYb287vaw/logaQNiArkdFqKP9uclbvymwlKwkk
qiAT2QejrHJXESTDqJ9AGRgcY9GBYO44WcDf3GL0XdvqETcrAkLDGu/KzsbEPssi8BW8vrSm+I0E
WBu0/nokNLhyGjdD54P9sdbiIioMhcYInfx+nertavD0LmmubZzOSl5ZsdFWqv4d87iN9wiHDeNh
GghxuzY3upO0V0bRiIM2m+YG7dESAmK4KiuzD+Fl+zdl4ptUAmPF0Amjc4+pIeTJNNcMPglUSrdY
7rD00AVQ6AzcWUYOpdHO2ShjmHllbt3SmDDfpa126b7Rf1sD9wthhfUoLFlGtjZw8NipNZor7aWd
ORuYhrIjm+CQfvLjB9cRlO1GFs4m5PWwWl7BfImoL2hPUDMoLM3MOPMA4bl2exuhtKnavTFSM6C6
6NhR5nnr1ZxyEcfF7g5JPPEk0yaTmBGGr4swSmSPsuiXY21rTVRO9nSe3EvJQUwuXudSEkhhj5wU
ZMx16X38WtMj1QVA2xyjC9bzWO3xLvk38+olJ3PAmRLPJf0E09TtxqzFD4qUGu+BDSersbL4eh7m
/ODMmfXRZmKNVojvpwyNc4dnlpMsjAdsCnaa7oaMVKTgjG3Hqa/FPWsqcZWJOKMMG3uIX5zqV9wL
0EBjZRAg0kdi0iG+6vEP/FTFwfFt8zC0/XqYTCVO4KSx4KROXv2ceK1u+eFGhGmrr8/OOEBvKgcE
Zk6v37v1UL6Lwvw/zs5kOW5lO9evcsNzOABkoou49qD6jsWeFDlBkJSU6HsgATz9/Yo6trd4dljX
jtiDLZEiUQAyc61//Y04kKxOdxqF1bP0tXhnSObCgSFcOGGSt4TexVkBYipX8TxFVyCfajkqZZ8L
vwkWjjBzEGQXMDVGAXuyi5FIrZ5M1yr2kM+lbbtv+gw4bxr8LVNo8dzkpnUz8FD2dld0x4bq5iGl
kr8L6qT5rgZ7IhcQ9/GVmZvdZdgGH9+C4hJ3UGcsXRur2eijmxHQ7Kc0onxrzcCtROGVelgSCQ/w
nYVBsSqTNMMupjZA8juCgGNimK6gV5P21UNLWFiEEh/mIU3OxDrO38VcdKyRBjfPoerfGrOmvyiL
YJdOJjsjGR5b3NblD956Yh4UMRTwF/27eejaJTH3Fy9//KEm8GjHeVGEWV81jV9s0mGmxbdK7HYX
TGglMq2yG6Pt5EVcg47cdkWgXXPSYoxuukJZJ69VxiqPvXKdEMpKeC0jO8BQf1vzOeHmCA/+Wz36
b710853VAlzHfX+xGyBx2wCgtu1X1x3JlPKLcvoRZnBDmRYyLFWFehsMT+9NU3gPXp0lLRYzUq9s
ux2Z17DxMpAG4wMNcE0CrWQADFj69c+EN9dKivaceDxMaHHSf3OYtd4yFC3e7NjVP8tg8BdJEgKw
2b5z0zUeG309qp+jK9O7uMu9ldcLxn5hqA9kiHpL0h+Y5Fgi2eSSMldx3J8y2aLAmfQxc0Wzz1wJ
dWJM3fp5Ljl8guw9Up5qL8hNtjPsWi913WDPGshwlxJjqmG5E+M9laBKBrqBUvso3f3ozFzsKa04
OUlq4y0xw/ssSKrHuZlIIVSgGuU6b3P3QyoNtGTw0wlOyA6BzT6cEJq9sa3UOhHEai5J3+ugnkHj
CUG730wjUOfKGxgzpWQMMvb1rnshsTipGxL3mrohK3OO2ROj2flBhsGAvA2cJUmI+Qx8gl+1RY2m
tOrSRcXU5KaElrfpWzu6b9sKikBsQBYgsAOErmCrvxC3Ny0hShsxcDlGr8p9hV51FfmOvTbSmlbd
K8Wx8MPoLUkZQppR9qzKwlgQw0NsIaZgTryqraJ+9ZRbPmvuydpzRk4H9MUYq0EBmgZoNYvYKNJt
HbVvOiVgr5XNa+x74xbtdHuT1rolHjuwdzbOledMuuLJS7t2J+MpZwongKbGikq/dSb6m8bamCWB
et6QwfRwMr3M5wq2GnlLXArFbF1Or7bzmT2rww1THJ/W2ffWXkJ6QZFYKWx85sUzgQ2bwDeYF+ug
u2rn1GVgwmxIhVgwW1p0i5rBzXfy4AegaJKjeog/izhD0zKTXLIV4QjQZar0SnkOqc+dEGprC8lL
GRfOym2DJyf2WQmcz9lLJJrmuhz9D7czm5OtFZtCewmSJ9TykT1/WEcumGf3YGICdS+nCqigKcU+
7ElrkJGXHicwslNhMzXvisFYAvT8zHM3x4iqy09aJzXlbYInp9bdvYafyVzd0U/OGCYMOE3mG1iE
I0hOAWpEUbZXs51OKyskvBQ/o3TjZtjw2ThTXTuyIf3D9Pbkfo0rOrZ8N+at+ZL64XCYIs042YO7
RF6F+Zg0BkzOtLqjHKtIwSZdXYWRca2dlmxbz/dWMNQsGr8sZcwIGTYOu3iBoSV9tWr5+AmUThJL
XnulZwhBrmBZNMXai8py3fkN/VpVBWdI/8mm86imDabby9DNvkd+5W+HANAqisx8Jwgp2nEYt0eX
Y6hk0qbt41BqUmVJGr+L7YnE0nIMt8IIv4VhZ2/HKDVOY9Tbb2Hd8Me6m06pNzj7CJn2lrj2aJ+S
eretykHdpSO4wGLQjnGO60Ev5SCGj46UyZLPJu8DslTxGx5m+DVRXG29cGaM3wwfvughEdPt3xAX
MlVMln3r5CgvWU4OE6laWPIgIfuQod72zVtahiOPsKePIOv3I+2t4kh+lnuDTyfE/NT4RkJ7dupq
xpK2tPN1HQI4Gd7QEZwj9BbUbzrPidGvVF4Uy27u5m9CRd4qyj2xFHJq7wkebx5qnTcb3Qi5x5LT
XmnOhpdYFxsYb4TalwPQSbSUMSwLw+zvANKBwVshFyTO1dfhaKXr2HZttWCgzc8uy2bZ5RHboWWT
J80cknndWg7xsKnI64JGtGcQvtL+FBF91BYHgsm5W9ocHoZsqtfGMMUP8QxpzFN2/+GDUQG6zc2h
nipn7U2kdQFqMIGghigXziif+KftweHMJcDV/ohgUXI/u2HrhnH2NuOL96hl2m3YGMJT0w/RsYD+
ieGECNbujOxhstLuzYJX8WrI1ndZOW24ygfzqedTbbm78i5UZXMfuH4dLaqmj9d1OdercCQAeDTq
9UQ2zdEasBqzO3u6Ryg54SEnxcqbsuK2sSqoUGkFJ96u/eRaBb6zww6N2rux+gPEhfFuvoQVJ+PU
rQa7Dq5ahlLPtMp0mBE5Lx/GSLz3Mqzog6rEA9ru7e6UWMN0TQf96Il82mKmSsq4pfr6pCz9WM30
tXY918tB+G9D7NjHBj/sS/DxYmLwmDKKhBWJ2vAOD51XJyk//FAlQAEx+CpmDcAWbqV/mvbM6Ccl
O5VNtehW9KqECEf0GLj1me+2F4ptXjrJXlZBhbSNkWG4sJUSJOe2Nmlwec5fZ1lp7CZHpTtfuB7R
osWroSc4oDMedTs3iElXjSd4UT5KR68iFq8pqoL5q3MrUje+scKSCZcXN7dTO48PsYdJXcW0Dskd
E/MoT/U2TYzXbPSTJUwsZ+dUjE7Si3fkFtdEdcx8wo0ZioqVUGwOmI4O9Rn+8uNkEFjeyCrbF/hm
LgdiJEmgd14cqCvHOB/EN8eHjpJEQ7QJxvDJzcb3GPO+VZrncg0hAjFgySvVhCK8K1N/ZzpnTWJ0
5MbVq+Hm8bn2m+LOaVwOSr9ZQV6x5thANxjNeNTDelfMLhZuZlzPWUW0uRTvFRvyktP9Z0IWZOds
VX1rirY72ySinl3UiXPvqnVIVtbaV1FwZWbTOxHZxcqqBsDeNvE5u/qC0xbcLss9WpwiF/5HUOPE
Rhg5bKpoJoRyEma7GeMaXz5winXnQAJtA9h4KK2+DeQILqn+Md0xQ89YQfp178mqb66JwIxuahgQ
L2Q2zT/tqSwebBMihtf11h3EjpSNqC/A2w1vYagheXaMFtknvD+yKyE5riDdw9I07F3YG9XBCOgA
yd22s9suG+ESgdnWjP1Cr34PbPSx0HWqdQUJa2cxgoWnHWOWTa4S9ODMWsKD5fjQpdxOaFMZcRnV
TQQ0tx8DO95NJDwy3LHaE77glJQEEoStzo9Zpm1CCfuQsbtS+r6HeLeF7MWJpbOQLOlpeKjNMltR
1U+7KkzU0gJrP0WxqZbQJkB8Bhocl3nK4tOkNjSAJVSQBkC04t3vQoA2zzKAEdPZCK71SCGuVRJs
A8h232tmrLTjM0Qne0jX7RAXT7UrS/iHDVjIsidCbuW4tb1FRWD6x8hPGd9l9BZX6dQSAIHgMoZt
4zq3sddxVuLx0NFN/GyB8c+9TGJCVt3B/+kVPhS1Ht5OyER0G+azezZR4lBPxcW9vmTQo5cDleyS
6T2AmXooDeSEVQp8ODjIccJkSB4HiFMAUoM+dk0FESIMSndDRqJeWIQD8UFgABtT0Fy1MFeB4hPo
Birz7jwzh1JiDPYiGWHzUamY28quvwE+EslWEnY7KyjkczR8x1Mkfw/MsTvTg4ePObjWNqjn8lDO
6ch5FtOUVLygTexOOzoie2mJvDkEfRGvehqjpzmeiW9oh45zyMJMM3JJfi/T9jA0GjGAl8DlGG1n
2PpEt56LsAjehgFUr3HbcO3lY7OLUqqZcihHwiuYcBxmPdg7JBsDxatLPRPQokUTHMoxVXMCPOzX
L40j5/XIXrhwk3g8eTFCRSoiN9o5lA8EJjDdFBZZpASzdT862xjjpWzL8htwdX43ttA+yph0yBr7
o7UnmPXOFslfXdHr09hDpsRUFM1MTk9yifViBpa5d54V3UdmHW7NImEel1svEGn6ZJlyGPqiCXcw
ZsttoUNr31UeDC6pRLIolSvvBfFxpwnGHO9+ky5r1hHYDtmAmog+FFYuSL5BNLDGQviZRZ6cQwn5
lCY5f+oCHAcWtnYn8Bu/jdZBL/Q1yfPqVfH1ZeIPdMUJh2dZhdh4THF/sHKCNVssgtdVoEiy1fT5
mQOqoXBmw9GKPRe8/t6B2r7CP5M5oorr95bIDPqBRO8UxO2lZUz9cbBIsqtjne6LwG838RyMPz0n
ZC0EnKBbjp9qWXKUM1zVpGkY7YAmpU1mtUaOw77cxhlQjZqeSSX0luDDH7PZ9+tBwKw0hZqiJb7t
xk669SsR9IwtIRitIe4QiQApRaMRIX8DnBSJh1eP37UzVwuVMv7svSFaJTqOtjUr8GwmM2qj3uy+
MTLO1mWKInSmWd2bk+8esspPYBKExWuaZi+DZQJ0Ruwh0kPUEZbTi2GUM9IY6cANb41lBZ/3LkXB
gIQ+YylPjueksEcIq3FVz3KQhAp+yhz/R+FpD2XOf1/z0Aiw+c+4tX/f/ijPb/mP9us3XX7Pf34X
oWz/+L2rt+7ttz+sC1Co6ZaokunuR9tn3b//318BOZfv/P/94v/58flTHqbqx7/9CwTmorv8NBWX
xe/xZwjg/jOZ6fLz//HvLh/g3/7l/pJk9nehafyr/wpNC2yTnDNiKgSJ8nzlv0LTmFDjsg1dG/jv
kvnxj9A04f8rUeYCrEx4AubERSL9H6Fp4l9t0BDgEUegIApwrv2PT3/zS2T3K81O/Sj/8ee/xgV9
cYtjaMSlBVyd9ESAEsH8on114LEosh3UDdks003kjNlycPJm4fTaOBOAWDJrZF9sfMKiCc+umJZX
XbYjFag7uW0WkW+VSX+BiltfVbz8K8plIpzCwCOH08Zn+k867ssF/Zd48POCSUWT0jMd0/XMr9rj
pooIqOsadYOIxLiFQgLQZqf9JmtstXT7/Fs9SpDeIkD1ZAAmbGu8dv4g9v9dv325Bhj7NneM/3h8
n5aAf9FIdhCkOulhO2QkrrwOZ89+ywer3kP0ZU7Zmmm7knUXPf/lzfq7Z/W7q9jl1/KA7MDik1/+
5/Im/VWaGcVjS5hvW95EbRG71x1SqBcnd+3zZJfxFhcp7zRXlXrA4vYinhhKy14E1ez7EN3DNN7k
Y+Hf2p0OSVJPVbGG32n9ISbvd0X45yUGpuXbnunKwAFr+f0S81C0U18V2U0XTMVJS8QqUdC2eJLA
ZKt3Zu1Ze4SCzlkM0fgnp6bPZ//7u2EHvufZrmSteTL4IjBtzSYRXtAWN1HcnBOzih6I4KWmwa7u
ymDsfcCTEFiULAHyQKXV7FsoE6sgi5NDOkXW6g/P6/I8frscYXrSxAjS81xbIHX7/WbMiUdf05Xx
DT0CS2qohP6YYf6fzWBs801ENPvbTA1K3GltM9FCnbewnWo6KaMs1FVa2DmsgmHqHs0/P6lPVfvv
V2eBgAXCtDnSPdf/8jaREuzEOG7413VllowGyvnsa7t9sawh3n5C6X4PloYApjtmSWIcSqtM/3CL
Llrv36+BX2/7wnIC3xUwhX+/QzkMV3rPsL0GbKxepiDDvQvWbrkHP65eZNE6f1i5n0YBX37j5fOy
3ZFgKX9pk/+6dD0r7zPD0ddsZiySFA/rQ0ZKBIoS4rBKYtpWThwjMDG9AdKuX69G2PQGdOBfR+Wv
c+jvVvM/vx2CBY3DpGN5SBaCLxr7EMAcI2d/vI6IrD11fkvSao8AZAhVJBaNY8ZXwOHhWqd5euoK
HTMKjpm8DyWpuAmChXlOhm9+/KfgkH9awoJzxXUI5eSY4fF88RXA/V1V7HDmtefqeGuNQ3OQtohA
3Ur3xSpheclgshaqnOPdHxbMP21w/GrXEZDRiRK17K+vpOX0ykcvJJGPVd5jNQwZBWZRFosGf+gP
4A3rLKnNbgT0j6XCu2cxk3ykKdgA79PIrFZTofVujKZy5yuvG/9w+FwMvb68PLw4rrCE65o2hrG/
v661Sfy1rm15bQrdPfadoBis+/6VxqU5RZeARG9OowFmsuUws8/c9z/coMv2+eUCLvdGeBZotaBu
+P0CTBcnRkgUnDllYDy3Uw5UQjbWyrIV/nRNF2+92oqvVGNEULCSST2RKZ5gdmIF+hH5/f/M4Zzt
XojfrueLiQ/zyXxIdSSvAZC/Qfk8WEHy8w+f+W9eCofKicVqWuztX18K3xqSxlc+3Mhmis2lP3c9
6YljuS9QdJx6lalTkmIzW5g4qoKVOTvFlH3vDUW6j6Bl9EsyabvvJfKmtRX0wR9e2r+7PF5Vk82U
bd78avZOTsYcDC5DZxZJ99jopt5OaBDzRd6M+D384Wb8zRvIRJIAXohDHLNfjxTD6Uab/Hl5DXOd
vTKu2uGJHjw6+nk7fuRO0CH4RvG1EAaIGWfHsEZ3O5zY4x99wCdcGJVTbxQKyRWTPozALdUgNDRV
u70IkHbmFA1/cgH+NPT58tpS/kpLBJih/fNRMzuBox27ta7rnqjeRQL6u2ygAZyYJHBJReAiTaga
0R09OEwPnpTfg4ripWcC/bPTrj7YZX8xP0uLhdsa2cNgtd3jH27tpTj4epG240tqYOiiXO3va2v2
Z4LXUy6yrc0BITNDmnPhpcVGWlm/VVkV7KcgCB8IEbXOEC80I/x4lZcY9jhD/MMhlOdPXhl/e+Ok
IzkYHWis1ufX/3Ja8TvRZdSA4e3sOMe2tbpHvEirVRiX3j0ey/GRBKRxn9nJDGM0K1+HbuBUM5hs
+2Yi7o2uF6ek7LpHByDjQxKu/b+5bZ9djJC2x5V+OS4QlxPkCDOTclRbZxDz7MZJwudAV3Cs2pZ5
fVJlO7Tf5dEMTJiXFTv57Pp7q5q7a0NFf/At+afaXAADC66IgR7n69cKVEHqxLBGW9dBpfGsKOLq
ZQgryq8sgrMweXYDkMHN/MPb809tyeXX+hisU/C5gfxamwe91WcXdu21KgL1bvcIzpyeuFmOkXZt
2LO+TSDDHJug8m6FPSOk+SzS/xdXQYqhG3AxUpKh9/s7HKR6VMaIYiqFwZWhTPRbhqtutE5cSy3A
AN/Neg7foPejo738fdF3fzKy/ZvCkr7Usjie6G0Dy7kUfX95aYkS7T0x2vO1DZZ1LMu5xGXBlx9p
LK2zF+qSSVp2njVRnzDdKYFJVdr+9zfis0j5fTFzDdKmE+CwlvJrvIunrQoegDSvR0oKREOuWb3g
5GedFUBitgghomH0kabuppjm6Cyj2rofi7r8UfZxNK9c6VQvZCV0NbbMTfeYwmbaG4O0bz1sY47O
pTBV8VDuG8ttARw1A+9sAtOEU5vFG1j8pk3pEgc+dAbK2c92C5df9rT//oNyWy/P9MtH5WPyxC1e
PeF+bUazYoA21ut/7BEZONZZelW8Zbjv3aJSskjVNZxVqeq3hBnwHbQ+/5bIROeILSolr3LkNjbt
6dQU9r2KXbkeDTTsZYB3SuY4M8pGqX8gmxFn0L5vjRicYzTOGjYrZvNoRtonDsaL1hVs7FenM45C
XNfYgE6rIUBqAs+kBtCMJHYI9jjdIVitscawkaAmM6Jx69IUjalDY2qUwjkGU5yiUhvA0GbjOHRJ
fehbxB1B2jnr1NTFtzpXHtBqVKwRWZV4ITbprSNHxYtv8W6lkJQ6wugh13H3DR7V3oUwfkB+Xj9M
QdX/nDvMpZh0MVMdbHUVce5sg8ye4TEYaLQHw3gHPjVJDLj0BYI/U4vCLm8WVekM6HQLsU1gI16F
mT9uqcZ4Vai3/NtBF+XeBx64rQPUu3mFFndOw4NU3rOJug2Vp9wqUyFvNqo+/ihdtDFzEeTrYe6s
c2JV/gG7j+RAZES8dWgMxzyJNikD0gNaqhFZpF1v7XAYj7O2mT1RlxCdPWi4G/X0o/Ci9BwntHB5
EY6MmjJ9rEXdYlkvjWe/0D+KOQ3ORDoQJGxMISYpIf5Bkcjf8rQPDlRbxqbvUiwHEiu69gNYnjmT
OSZ3fTwhtHFurCwZVgwgTnFq4Jmje6vcwxzrHvNaDHcYUHACASo9eVZWMz1rrZGwKYTNi89vkmaG
+0bUOPeNlSIQ7qH9ewnJA1IjQ2zGIPt1VuFjZMN07NgzOzjaBjSWlyipnX2euOUN/vrmVjiM6Ra1
A9kyctI+XwSXsjCO7BI/BQyL6r7mNnw+NAgi9jIEaHtP0lRe0Wd526IFre+HoGDEMKl6N2nUcro9
dpUqX0U4XGWD5cGW8OE1O0W45IBzN7J1mIfg0rciMF5tHTl1DxVmK1DaHOcUO61/aFKyqjsEjIvU
rluGTjJPj5+nEfqcGK5dPWM6YhTiIZOyurKmFJdV6RuHKiszcsKkPMd2XC4nSaiWLuvypsD+ca8c
Y1jFIzOLobAwj4p1tfIG1W3h1nio6ANUkyJvg6u6CO4GTBJORVCPu4YB9io2SE8MeZPhVCt4D5WM
rBfoUQg1zAlFdJ8zSV916DCWUpoRY2GPrmGKjWhlMVJZ2lUjn9s6BjYHejeIX8DmL2C25FboKZk+
LaFVP1mtZ7OVhm+5ytK7bvS8N91H38JWWWu/kPlWYYF0kzGGWFYNEr7PXTFimT1yDG1AQ7iwuOhX
8JzyJYvxbWZzPtcme2nbDq+iiZghjEU5fDR+C9NQinKfdMiD4LYO6Ja6QbzBpWwfKXu7R9mYLAyN
wcRirDNeQlNK+M5TGb2lDbufkTA+4nOCuQyev7Vq+NRziHfqNDXqFML73rpDOD/WGDauA0gzm/Ei
IGx7s71JNJYMk+zUtZF3as+4AFWtU+RHwwKxhOZmIHz1JfOYhSfnac28KcEI2a+f/cQMz2HlRrRj
HttLnDjj2uumO7ydSbIw3eoFqgMbYTcqtpSK9xqhnguOJhxOmbZJ6peoZny1+OyBPu9eNrkurnJQ
WJM5/wjruGR2TnTFFikP5nqXTD+cr7IPxEXONzxq9PdcjeXVaMT+tZuXxj381enQatvZNGMr9qbX
6r0lZ2gUYdeu5zivNmhgsWIh4QuzmaRCb9wQ2p5k3aPnTxo24EzJPEd0YJ9b2TTa3SN8G6RHeHHY
u4hY2Fs7gRVf96Nz4Mixn9ycXT0Q5YMdm1fzyCk7F2RWLCqjcxZ2jNanL7FqM6z5kE91uUWDmp5a
H0OFWE38tmmyqidpQH4fmbxrPmeJ/VbfoSYcg295J6sfFWnmeuFVkImQCZkvpRvfFdqeYGpBmGUw
f/SVUDs3zeSmyWb/qhO+2EvLdnY+nkJLe4DRcbEDK+Oqu59sJE1B4ztrm9HUVR7lN66rk+PQd86t
f6k2g97jyX1iVzjmWtWSitDbwmjWOh/ubVMQ8TcHa4rS+QeuaPPVMGXlLzAhuRRHSWxIqDeJt4x5
VNtsELTuQhl6CW8LjY2C6egakXmiuc2YMgUthoEl2pk6UZxtRvQNu5uTazgJynqlj6aGi5Hr0nzI
gVu3fldPHwV130qOmfJWyYxrymL2u/YRij8Ich/U8aoKre/SHNtnWVYGxMsEzo4ILXuJ/RdNd5tM
BzuQpL81Xg7BuSGBLKzTqybGsGlG8oH/WHq2xl4gpEmxMB6V3iJsh7aT6x8lwTRXFnPsQ+oK5CS1
Y50zT8b3dmq6KMT6iyveEG6gjIZ3mTF2R9vryuusmGjeZVhf3FpY9bB4zEc3ltk1mmF8o6PJGl6x
uGgxCgEE+Sz38ICIb2uR5j/mUIDKXyJvijZVi9Zw3VXpyHDhp/R4luZyFnYC4UROtXftASMvCgk9
oAv09JRNhnGYq6K90AyaMyEA8Za2ptx7ZiGXwqx9pArcSNS3lJorW7TlPmCBP4c9dlQ+85ur4fOE
rJMZc29ZYy0riNHupY12r+0TVvncB5xm5YyPn6g09PXLWrYp2lRdirs+8LzbIkCYhWvLukzcQa3S
jDvV+z7gV0ILKFhmfnA/Ce0ee+RgW8og69E08KVJmTby2jk+wGHsMcQZEv+2UOWlKr4MAbRy3Vcz
Gw0+fhr5t6NtsWaCzLRfKsoKmoim4eyu4TIniC1bdh6U/vyN1jUd5aWORGZYvUCg40tI3xJWgOv3
d0nL385wGY7Km9pvqlW8gYGPkAqfIHlgehAd4sRyPwLcgs5NkGKL6TPt3TNKbY9QiWwmsXNbv0tZ
8+syHB6gS8wQ4ZmUPajKN679MnY3tZhH5JvWXOzLcGL3tQ0Pc74BuToU4cGd5I2ED2ispxot4DkJ
mdTHcTre6SK+TkNRz8thuDCXYscb7oGO2+9mbwzfOtuJTxjyIcN1a6oJ3xxnb/+J8uBoY3/HRdj4
ZlL1wnKpRXsr+qr+UTa2ZnQcRRn+fxX9OLK2Hj5f28VI/+0YqpC9gdU54z1Qjy/sPIjgBtcBqsKp
ADmvj1t+U5mvkOiUQC0U6eM424+tX8k7WD43U+I8epkbPE5i9PfsowMsP83FW6ZB1VWwykoiH8PI
XNgUGuvJTYwV7zpEF+oVZSzdnICzqrRhdCNEWwivunNCM92DyE7rukWllxmu8xJ5lT5ZqS83kRj0
RniheyQH8yATp6CIiDEV8KI3xjBUbhHmDNcTDN+lDUsNXhszubSb6q2MsMfJMPL2YI6L5mP0q4t6
X7kzRJ7CaN6ha9UQnrIuPBd4URerbhTyO+9eGOwxeuiTqzJK/WbpklG683K0JYVbOWcoutXPIqhc
vTGmOMKeMpDJczaZlxPAH3FKsUbRfPOHqDVOOE8OWBgldl6fPCQfr8iPvFVltYFajOO0zdrMX4aI
CBYQua9zXxwmnfcH29fjWbsY3dhJVl8lofmjjvHVgyYdZ7dZ4XN4cw6kb+yIYkIiNwb50o3ZzNZu
79inCau9YKGrwHtrB2p5HBXaqD2kRSGfMoVRMr6Y/Xg9tG3Q3yBiiuoAhlNWp1vp2OaTBf2Pn+eP
3SOzYyogR8zxFrfDYp0h879F2B0u4VhL5gAZHcBsisJZOsFgnX/VD5lbt/4Cv/bwuopFf503fAkA
p9zXBhqWfsDMo3bpY+1ppIrOQ4P1becDS8fOS5bO57clphVPK3xByr2pEkopEVnMEz9rj+qy1SY5
Xcrnt7Yh9VY29az3Qbv+KsBvYSMbrPMiV3Q3GPr7q8bMrTOHJnMFF1Aqz+P6JU4a/cF+riFT0spx
DPMbw0vXrPKKogDP1WcToRVWvi7ymSUBQtULDAuCDoIxdn8iuyX78rOWzIpLQ1CoPjkKt3SOrtun
qwydeQKLLS6fukvDq3INLptHjv4IY7iu7PoWfTrKP5Kue7yX2Jsv2F+XSradsXK7SyZuFXRwdTrS
xHHNukUR1V4b0usehYO+wA0UyzAK7V+XUVYtP9BQ1ecuKblrOrr4LVQTrlvwvPwDgmXY5/A6z9As
yxBiXQEuahnRBUHjk6M/k+T81vWmDeZxN+XRz37w4SjV47TnOLjRNQL6wWqKfR4F4Y7dwXtUmjCB
KO45pPiIC8pdtTPSMDsYQ5Cgb6a2MvxM3bdlbl+xZnGpD4JhXCays+7Kru8eeezcP6pNrBjHSK27
FPcXXLfy21yG87wUszAPVWRsdO9gJNG1uHUVBBp3Knv7REIs7dCMt7AkbTMNV8FMF+FbqfoeGP58
Nfm1heBbmdF7EUOLXrTo8fzFcLk5nn95xYp2uAELFsfREPjzTZCffj1YaOCP1mgBHXqpu8s50elO
smEFBuXcpRUpyJdHOyemSQeTmiERypLeXrdd/u5ReN/j21muY50/G1lEuwpxD5+FxMrX0krch9xM
rT39H64Tswn4kWI0WcJuOGNlCtOUCuHeiDsOW/ZB3g8VxgjUUrqGXEcx7TZvcJIC6inUzchYceNd
fB4Uv05Ugd3Gsmamtq8viEWEiHcPUj4hdCofIyN+94R0rpMapTYnoJxWvk1LDoOsP+kWgwmL6cht
PzXNB6oS/66N6lSwNXDDZB0YP1oPhHWZ6RletQIevtUyrc5qQttguDMCoDnBNg3NqQm/sO0whjRj
xqx5Pb5bGEqBa5mUiVMfZhs4xkjCCRjZySgz977hZWvtj+n13CSNwowpfv0EaFSGVdKCcA7kvnPt
TU8czjxPz0VGEA6ZeATGepbZxSErhdn0arQpZhadiBAKkCF0zJRffM/GMLz5fN1rhbVlSW2BhfNl
dadZGsAZxOaxG7OH9IJfm25JLodt1YgbIG6xiyjQklob7EZEPLaPtWtALzYEjoq/tiPLRgzmQRBf
sh6xaNBdPJeLbO4e3QtuvDUTu7lotAg4QI0IAlI0t7H8f9SdyXLcSrZlvwhpjsYdwDR6BpsgKbaa
wCRKQg84+ubra4E3q0wKqUS7Zm/yRml2pVREoHE/fs7ea08U8NIYajiyWcaYYubYneNdaAGI1SEi
yzGoKHYEtJhdS0odT3pg5Z/BZ/VgHu3o9L66OcxJD5aUn+I69m76hpJv994lfD8i0emoYhxsmXkb
2Fo+1ks5+X68Yz+iWdgOvIU4O/QdDmMcneySwRUMXe9uYMb4OL8vxLXgRxdBdJm0JWCOaAR70jHn
OzqQ/y7BU+ib0QJbgo+N/wSLrYLT9hUxcbC140rcClFHRDMa6auMp/oiHh3kjFLe0Bwz7km04PCy
dPq0PQ9vrVnABuFZy68HqevXzKlR1gFRwDHVjffvnW0fDsalygcONWO+GyrpXLQgAk7Fsu/gkgeD
uzQkkTuUzxlhlUfVhLhMBxLQax2EW6NcWkRNXzb3KTSVm4yJ+V3v9+B3x66/6ZgD7z1oDN5Ku/KL
bbnZpVg2PtTQ3U3k41qZRYLovE8EbRHEzKIenZ20sVGs8OAF2CypoMdcQLaFyHHI2yliBmH7b+48
0bNBItIXbgcnVZAnM5U3pj2bGMRaSNe+CKiKTG9nNIZ755L66a1kRVXee5OGI+DI6EbGM4qFseER
aUOMzw0WTk7xbRZvJYvUtKFDBvgx9bPum4mjzTl2EzhAdpxkeOvkLC/T917F+z4PQ5Y9yp2XRoBb
CZ415Wbch2UAVPpxsC596S5CuPAOlOq4p3vk0rwAffn+LCECMnel79A0wBN+xD5d7wt6sBddob2D
V0l9UQHrvfCrYauLQFyZoo8e+lR/QXcZXVHQUJTJJL2CF3XAnmZ9bbTTPmbLhNXTroP4EocukJzo
2uR0AChsnB5Syx8fIMClN75PYaDAc+1lAqI573trVzrejcuh+sovDesbz1P82qOOuXx/4j/oif+h
I47yxvOkxzKDqu1sSo4D3yshJTFudNvsgeb5N2+OAUkMWA96UxbHuhTefshhbMVR/9z3PWNQy/Ds
dewXwfd/hDgVCox9pobg9u/fbpmHnbXr0XwIZH2Owhl5PqLpRpzHmU7nExBtZLfMzdMY2TQPUWRh
IijT5LLDrQpMUleB/0F8xu96G8R+Hn0eF4AJ4pczgVRcg8DvAsM7aZf6B/gacwKxHNGESxcudVgs
//5rf5dkIbjyTGX5wgZjbrlnkgnK2z7ReWicJvLGgOjWWEJGgsW/mdYkTpMunXujXFxKoedfw+xa
qA98udVQtfVRxcp/+vsXer/5v15/vhBTumWcisTSOpM9WbHDHtzOeCYw7Ny5QeS/1TP9VAEdcdc2
zY+s7/19aHu4SeYRyvUQ3k2tp3/4Dlmb6LNEB7FBw28zRLIdmzq4FEVEhRnH3qPDC3bohi7+YJ71
h8voofl0KESVhz7GXoQhP83UgkwWanArgrXCGE8GAmb9+r6T0l0kLCFOq2vC5p+GIks4/bXavrV1
GX1PRVZeZ24e7/5+Fd9jjX69iiRrmcI1bQ8hpO+cvWKixz/RepZ9Qm2ebudGtwejiugbpVgRqyH4
jOq0vQ2LBFgfpuB+GxSFceUmQbbuSma+C4B9BoCFfz8E3nJbi7Y+DCHuxPf9wkOwfPfBV/5db8VX
Rm0lfIb8vv+eSvHTJSydtEA3H8mTm7oZmODG3vWRk+5jlIk7Gsrysh2orr1wkq8jxJJdGg6vBEVw
Kv5vTwk48zRFH7yS76Kh3y4lO4bpImjl253dWrSmGoNP7ZyGqEmeyFYL9okTd4+Ni1sc1JF1l4/J
JqkBupeB8o8uYx5Q/0lrXJvdrI7eUgjZaME2ga2atw4J5gacf7H94Pot+ofz78nJU/EdbYkP4mys
u8jmhhA+zCl9n/C898DiKdWvMWX+im+GlxSm+oVdZ1+KOEk32ALotC7zvL9/k98XMY8Ltby7PIK2
ey6CouZi0xEMPN8HugKz5DcfDxzA7TC/CZaJ0d8/73fNDZ/nSekjP0Lx650JQ/DUojTuM+tkl0Ei
aCS+MY4p9qVOnNt68OTlABr5AupZzxCGouDvn27+vpt5gjE6T4clfN9RZ69ajN9szgpetTEwwcK2
io72pLybzs9oYrf9kQlDeuXlTgx9rNUg2qrqTkY+5qciN97GUj942PfuUCN9dGX+cCdMpCnchEW3
Bwn211WpLqNSiqFRpzhDD/euoIzHBKEKZKVX0GfN49+vxR/uBGuOi6hj2b+Qd/z6eROFr5MzJz6R
XpEcJLkS7Odx+SnPSsY4uY3noQa5n3mef5SOdD8atv8uEaJtaqJGW1YR2/bOboVRmzDOtSdPqSG7
C6wj4aHwsuKtWpDBZiI35rSIAxnxPvWzV1xbk/fQ+ASLJemgDiExFR/Irf/0cPCFaLIqUxEPoc7u
gI3pQNtaqRM9O/VYJ2WI5NtOwp1GUEQjQ7k/HId5QlTzggSTceiqtN2bUVRAC7bwxgEUjb8OIhze
xnmRO/zrG8ZV4lIjl2TRON9sNQZUI7Rd7wSGZ+l51w4jrC7ntLwMaVMzHd/ei+X39WocZ0YTf/8C
fxCjsNmj85UmMlvaocsj9dOq346l48dE2p28Ppnum3AJAEhS3D5TelnKtr3MQ7gFJvzjQzyO2T5V
tG0/eG7+UHOgSjdZQRzLIazoXCOFlrlUM4v6rS+7I2LRgnnc2O7B+DEONeb5xRsH0Co1bR+Gkc64
s+K7VKXdpV1GgN2zOgXSYTVfuhCnJvbMGG6o2Z2UQTulIm6VmCCXFuHfL93vQqrFlOJQHvO6oKE5
e7Tw/HOSBAp52yxrHB0r967DoHDpaLWcSpaxXyc/3Kbf/9mzbYahiKLdvOj4UTn+esOihNPvDGri
duR8uVey048mVrOLAfzmXVOYHBJROZIxkkY8ruznKRyInnY3BUd5O0URPkwjydxmlYbZ0+Q4nzCm
jSsto6ZavcsC3kUF+GTp/w10SxjJ6LXDwgsXenyoxo4Gvl26DqxlSHtBUl0OAq3apiOWKl4NYZE/
Fe9zhmmR7gtBQ6Gap/mSrkS7Ymbb3UezX77+0xH5Z/6sk8nczGlsHeoynk5+WAxvf79Zf1gZfUoq
5Up09ODoz25W3qu0dkZulhMP6koWIj3Abe9fIscyITqm/U1URuZunnQOUaopPhDB/unjqQkQdCG5
4kU/qw1CP6P5NAzxbWNExhFQTfpPnwffQn3QQwnfEz5ctUOX/6ZJB//gTPWnj/cs03PUIsr+7VjT
y8Yuhlqmtwa2JODLnA5vtWmHF4xwTPJU5+lrgQ2UHWKKtsYUOh/8fOf3L+AvqlEcWzZSYNs7E0FO
feCDiAizW9Z+nsr3jmblU8OQWkf/hG+uX987XcTdmTdg24sfZu1BXy+qjB5AuWh4NIJYgpY8SXgD
kHaERl1j4mglanE1WRPNBCeIaPJgAa0ujHikQ12JeB92MX9kkkTQrSGJlPOKdaj+FBjj9DzTxiH0
h0QrE7yoT/ctliNfysgLhs0lwWorbAUsOsXc4uh8HxF0dSDGdYFd7vF9mmAgHX8jeQvRVxXmL5Ho
q8cWGtNR0bu5/EfFqBapBTnmaOziRbf792f79xMzZ9bFU+Qp7BIcmn9dEUIcjQhlsvI2HAPryklp
ba2iGNg7jsalk5kJHzIMaj/vSHFgf1D9/V7j0IoVlH/QZLnD0vr101WbVXOGeYhST9HzzCLFRCbz
xI1LVtDabW08cH//vWfJiKjqaRghJ/XYr3yLtfDsaYpSgkFzr0vuZJzV6y4KHRs3aglZu2T8815m
YS/TxOGZLae7tl5nlWxv66Iztq7O/6vBsGpX7NLGh1c7gquMXHSY7/UpC+d4OcDbDsJ4fno3gXEQ
Ew9//xXeed2Kbtl1ccdRqrOU/7aQu7AyNdzT7kRMmr7ya6u6lE4F4rZxPk00V1c0qVLSQ3qo+rCD
0rcurR5rky4aYqwQtDWV/AUz/mQDb4gGSRmM0YbJEvgkP78uk+IlIWmU8YGZzp/pEZZ7vNT05m2v
evAie/ie+uZ0+/74MjNnKK/i+X5kEf8Gvb7agU4nPyMd5fg5ny3rOcWLC54pYJwdExQhvJpv6FX2
wZoqOJ6ABXbV0KtNPoA3gcDpnwKooBAvByK2JultGTFrkwfTz/flgIzIQ8X4hWGRg/R4ylpSFIB6
79/r4yIRw63nQnGcZ/1k4CO54jhXb3vZdZ9yh1VjlifLmRNIG7O/QrFpfMlBId41aMm2KqdZ6LWt
2e3TWkTAhJlBaKtNf0S+UTy+z/jCVlvwhMa+fLQKLS4TiB1XLWrLNy+yzNc4D9wLpPAVadesNEUl
rfiDp/j8vXE4ZbsmU3xbIQb+rUMg/aGYErMWJ8CEyPfGjp1WLsuOI/Ot3yfjPzvg/7T1+Dp+q8um
/NGee49/th7/7zIoU7j9/w3Kl1/mL2nUtF/OXM38n/7xJ3vuf3AjUW9xjiNxANvV//UnO+o/yIot
dNTK4/XlZv4/f7KU/6GJiBMJU6Naqmr+uf/6kx3xH6noUvGYUcfx/jv/xp98VoQuvkBLImxeSlEE
5dby5z+V70UEZrRtyZcpCXYDPjwG6XdTw6eHWGhYl+DD5Q0lTxx/sOecLV7/fO7y5V3cXi5u1l8/
N8bmFQyBQA6sAOUKBI874FLMdIZMHX+6H7f/lLY/W7DPXpT3jyKZBisg2hJ8RGcFbz6j2utaIvp6
PbjHzO6efHBLO2ueMZJZxgel0tlm+s+nsaH59BGpg867TUNFlzZpRyyNbk8/yzVhJTNH2UBEj3d6
GIY1EAVKRlV++tc/k9YR7QIawVTOcrniP93JeDDtJYOQO+kRjBo1SvzoVD5t42Q2t03WlId//3n+
cuxc6jELw/avn1cjioyCFJVUHmX5CFeEzM9NWM/9nYJH4+/g3rUfhYwvVfZPZxcuLn1FTFkWDywv
zvlhs1EtYu5B1rsehD58ceSPXml+ZG44/xRFy0U4eEbxNvBunBuVaBUCMKzdYSe9JTJXt9GhShK1
/vv1O38D+BTX4gdhNVR0ds6rrshpjIKe87jAngpG/9kYPycaCuyK85m4+PcfhpuejjIt7t97oG3E
IC5QeBhFwERCReNjaIHssGPr9e8f9IdrhyXbYX6+bEveez/lp6dQ20lRxBBbdobvnvAK1sAE/fGD
R++PH+LIZd2iU8+y9eujxxPNcKppCcGxnTfbgQMdzoH3wbLxp/tDO5urxaqI8ePsQ+woyFRITPbO
9FS/1/MMms4vrzIcHLu/X7PlTfnpqUaWunSW6J0reAv0Ac7WYGVNA3TDjHnrFunXBwvt2T+OfXTZ
WQSjOpo03Puzf3yge0tYRZ7uqE9J3J1jEdT3tkrM9q7MCcc6jC3zoHUxB4nEQU+U0hND62C8//tv
PNtnlq9B7+LdfcwvRKT96y0zoEx5Mzi6XSuGlH5MGVRQE2JgC0REpJ4+uEVkfx576BP/7tF//2SW
fQv8hgmG47ynKefJzuq5y3aIkbL9hDZwNyVk4dU8XA///keybLDLL0cp8/0U+9PDjxqvsNGREisW
EfZkhE39Rtequ0BFNu9nK+/u08rrPmhR/unKLq+0Yh3mcOycHWaCxBKQuGsijGMT6lXntu1zD0P3
olAtaTJjaHVEWPSl/f1f/ljWX0VPhEEw95Mi4tc7GliiLFKh8x18ofaToVym31FRvDbZUO2HpsNV
YWXO898/9OzNtyXiWNr0dGNtm16wvfz5z1d4sBy38M18V00mao3WG7KNPcR2/8Fbc/by//M5VFn4
vnjzKbV+/ZwoDvyhISSPMPEwuJZp79xqy5WIIQgY//tPOr9/IGgUYx9aFFxLntCzSggdkEIn3JGv
0K7bz/Hp7//6MrThu/60vJAQRpePxRhZvcK05y+/9adrZncOIbXMafd9GyFqENNcHPsoFbgDwUHA
Tk57yMGIDSCKuWVioegrPES1LLBmsRrMkFykDP49XTuHJE1XT7G/GpPQf3Fa6aCSi5p5SQ1qOAT3
ngxDooeJdSI9uXJfaS10xwyYfLi2vXEEsGc3ZKjZffykgQy4a20U+SEZSMFcN2ltH7u5buQ1RjGD
FiSSUqw0MUKH3FDDsxu64PhjbUX3Reoz2G+k8RqMk3NjJq18I97A/SZ6UdzRT+ggPKJKeo1TGba0
MGy4sKDBZI0CjZSSddSEgL41jqp4o9pyOrRR2ZCFFOKf2uZM5z7xEgc3XVPPzaaRXtsjK04hRqrZ
XliEveOvG7sPL2TbSIT2ZhsDpTEJJTiAF4Q/a6S+i5eZJsZ29KpRraUZcvk5I4zOoXiHXLu+MX1F
s2W9RJkN1GcqzDxb4cImCcoJreqYsLQv0fKtxHbedaUmvikEy+rSJX0J46DJybgT2V3lKo3ouiJm
JJTkFjG9lHNwCFoV2qvKW6CHNYnPzIKZs3UHJljwHalzSmLcBrd5CFK6P0WM3GPjT3gPV1lNuC0I
bJWMh4A/YCrnt/4+s6HaU5/k2YUbGmDoKtUa6W7IPP0t4AB9QqQjiGmesJpfGKnOrjUANfsWlvBw
i+AWXPcQIje76uK5GFn50TmuhqkuioPjdea3OVZlA/QWDO84WfZny4wHoNYR8zWYdWiDsCAVERBi
DvN6A9yMMCe47MCUU0nKFDLPfiCiyrMJVlXIge77NK3JsCOs6gdHYu2hcveKYh1RP74GblxaF24Z
6uQWE8Z4WTmZb+xRPlHrWXLMXyn6THtfEo7c7LDxGM0hCx1ob9MQ5fjpVMM3HO2h3k424aULCTVw
97ndorEPu4oMmnYmybhMVVZt6rIyBDmE0kIQmlfdG3hbE44108diPdq9damVFbk7bXapSXuwE3d8
nQRVnGg6WlFBx/RtaCoTVLqaieOoK1RIgKw145TRVcNpLpgBrWkfT58h4WvmMKE7NlsnKNrmKg2m
Vu+NuCKXwiDrdI8h1W02uSmbchuiIMl3Nqrp4AJIedsivJ6b8I5skcDZTMwwjlyJKdmmVKmXZJQt
0d1lR3SrF8ns0Qx8CQuqaERxDMyJR27xW8j1XNJ0AZznDywpduQCQiXWByYouWj9ykA0RTunbSp0
4ojxA84Qjk3vwmlQZ2HO0+TQzKINv9Y1ON9NXmXS2dFftchtzYj32RM83xYPvlN2eC902npbZ+6R
MYvWM4dNVIOdX0WZO7zQKXHntbSj7tnESiIfB6ndpzjGJbpL7XT6ZvittMgyFq1z0TBraOhMjWWz
IhWkOY6VKyWh2NBZAsiw7UUoMpR5pavqZ1Kys3TTw0f5FgeysDeTzBTJ83GqOlYurC1rt+ocmJCd
Rv7iZfP87FD5XxWVIJJVFlbkQd/DLgJvV4TObhB52a4LVWX7epqMaCv7csIyoAwn3Pk66n4M/WiY
a7CF6U1gSZxjssnm77oq+GuO1cknbeZmt/bKgkdANzZxH67bRl96PyrvezeGZ21Cy6dpVjIwuUzV
wn8pCRibMOWomsgdDTVij4MOwnIY+EaPjyXOOSsTF+qvlEnI72rW9EGPDUzgQ+6NZrBlyIaVBdWa
yNappYqLdnh/1Jq8Qpo2I6UN0663Nha4ePCQYPa7TRblgbW1Iie4VU6TvfXpSNrA5PLXKpGgdqjm
FPgDnq3WZpdq5fdOKMO9CqXkyYcj7vtbgtiVDyZ91v2WexHx36ciJnW87kmsy4ZOgXeMe1jNJvuA
OpiVn8o9pg0TY3KJmhrbbUNc1DyxHuUtpOShgYKa5gmoXHeUAda7onjRtayBAmH6W8uuNWjz+8wY
+zb+ChT2G2eFgTiUQJxy+ACrAufo3p4zIrVKKgxggNU9OkGCCMtMkBVF6YK4aGmykHQcQHx1OdRy
ZeklXzeUCnwnwhcvUWf3eu+Dm176t/0xQDR/1VGOsTCU2076XwoC7bDL+tsiz79heMVTXGKz4JZ/
k10zfxqs9IflubtIgJmKvU9Z1ZVIbMQLBswNtIYXuNgHNGn3MizLtaiahhz6JLkm0xfL10yKoJfR
QsXAwNpWXVVRPV1OS+pSGfNqTexya1ca0IOG9ugsXm5FdDl6wXINn6W+qolRekLZG22cNL/FRRxu
kT8Hq7SpMaL2MTov8kpgBxNRR1JBc0wm7lNXhDtDz9OFifzxBA67vxomPTfbJmLhWzfJEj4qJO88
+TfVd7sy9TfV5N24TeCwP9TMT465O3mrJud0hxMnm/aNMrHHQUl5a+bSmvntPGsrqNLWpxnO+b2T
29SxsT89xISIQpLUNLwSfsge37fYm36RnJwKy7XTmJ/9NHCvkKr0JzjEcbimvxK/hDrEEmCiVjhV
wJoN6qkhj9dD2zrfKpXTIIGLFYiHGs86HXcnxWE09NOXQEKOn+S96ujSpz3iY4O8FILxPrWeIL2j
Ga176FkSNlUwVReqt917Nx5s7AqN2qDImbYC2icYU7GZR3YlmCklgyqTvMItKp76a0Apm6yZbgfT
2ksX69Dc12IrUxvLdcH/GBv089Znu7HFFbYlQicZ0+SHym14G8qhuUXpZ4HLbqEyU/x8TRjEDk9t
Pg32lj434a5BV2bJWgvs8bPVjMdpnL+X0u225WC01wEdALxxuXzuQxF/w64kvze91xJ0mVJYdFH5
NCK8uBs92iHLK8LjlgiYNH0I6Y6pvY1TTvTdhT844ocXxp9HctDvLIL3mHNMB8qjbGsapvHDgIV9
VfpBtcSHvkReVT9DoyGVsWuPZoUGY5Vi2GSZCuf6ZkiLi4RwszXmuequagdY5l4H7n4I/RwWtvej
H9G/VBOJ6gHupm3auvMWL0CzQcE9kziM0fUh9R3CfPGQbm0HrHuMNnYtEA5+pw1PIKImANIUlcUH
m8W9ioeDL+aTZxAet8JC6B4rWYI9DgOlvjfRVLCNgkhjNAlW6QscwaxfooqHLVWpWClQtrtJ9f52
GATSNcveDQEiHMeKLQLY84wUrJqcBw9I1gUTP5u4aznqYzDnvLKmHncVcRybvlP+Ju0CiU2tEdZX
xwnU2o/Gp6BT6SddNnihQ+1Px0pgkvEDgblrCIpXG8j9Q4sY9cpLiFJlmK9ukw6XfUF2yz1qf6In
OcpDWo9bk5xvqttTPEN5RS/JQ5V7Q3rlsKet3Fp3R40EYQ/XftiomaCUcbJZUmTLK8dUQx4MuLsp
cSNbr++nNb852o1kD5Pq0DTUKy0o2cbN1xh0JgK68q44QlhqThSB9VrmeQOQXSpuXA6bkuLaaNYT
Ebe3CZ6pJ0c3o72y07gi2Vhl0I41VkHMC8BEpn7S2zxjQ9/NsxWe6ObOpJ3ZU+6u/KTHvWeVE6sG
Nd5x4C7tIt+MjDVFoOY9mtxd29OcXdVFBot2mK0oW0tlBDMU4yHiHDIgN0wkBfkBIIZ8y82yjy9z
kljtC1uxnV7jNW1bItqqfriyc0/hh2P0RsViFvaW9m/VbL2qpP7wUra8uDTMBycyCKPyKGxXlRuF
4Rpj1Tzg2BRzvpvjChs9dnVrWsDCkDX5DV2ikvZEjEhJ7ZorgrUHVFSLXY1sDd+roweFm6a7q4Sj
YcUZ37UWANcmyLZ244t100ljZ9tlztcI20efGud7VfodsXRYN+9DqrptGTfiNDjJa2ebDnEg6SnG
S46DLzLZpCnL1m7okc42ECXTrWpPkzKCj6fD/xfhmg47Cq7VFPrj65x2+CwEGoT9OEzpbmSTzdbY
dQrOm0SQ5xXn1yI2DMANy0KraHhEoeleFJF5XczJc2jgBohC/HyFnWwVxc8xi7R77YoqvOqNovuE
6dsr9s48d4g58gi0MYaSPq0LsqmUjte4DOLmFgSNvoo7J93y8li3TENJI1ca9+quFiF+HcRrV7HT
qBtUABqmfX3oDUq7OQkF3PA4DG85UYEmJrZ2RXumOpDQNUEQGLLklBCWVeum3NvuZL5BO5+epJ1G
nEosTkcSe9TC68cqzvrkbugD6R1X4IlZg6gg5zMjhuGNFGQ3+2nurAYwRvYqzGAJbnkXigtKQ3dv
1xUpsaUsUf4k0VWdeG/WHPpkZPrXTjHl1mrM+jAl9yPuD25sPBcTFsHYNPobL/DELZyBYttgmsHn
M35VY5WftCnzE+q38RtP1hOdNpyNpDeVYAHc6KofSPGFWwIuK+rvmY5cuENM/vtUhlxbskTEhVmE
0zouylfUWcu+SXKrmXk4yiPTnO8Cl/YSipOZGWvo+Qc77NQar2u5LorceqZ4iB/arIPgX+MMGleR
0YZ6m9RBNuz9ZgwfvJyA0OXFDsk9CxAzLZX9Z3ZG8qsKrIceaymVVE6B4YJPz8zwNIoiuPBqVb0M
uhLROhnb4hH6l+CykiKxRrsRfCIZqgeXoALsK27uqq02gYxHNmmH+PuMR7OYxLjCKufF6z7P683Q
iZfFOvcpK1U9roes/zI1mMg7yv4wJToDn3mCDRX6TVzAbkE6Muidh5Y67smjY5AfUFuW7lgtzAT2
H5WLB7A4w/e4j+MDZs7nZqEKQ90PCN0VumcjTV08MQU1x3ft1wvkIoJRf13nox4fRV2TziIhjNAH
Ll6Jx3Se29DHOWtjn0WVHXlf3XEKCHNTxM6t5laYLRg5Oe3CXqB3dItckILMmrzx4vK7Sgib0WZo
XBMm7OVHfPTGXZUtZwesdtMrYUU51ThFxE1AXn2/p69W5Nt8mORjHBkNxwqqu8/CC51Nkk/Zd6uB
e0Ay/fQ0yF58sk29RLgbxPmhLPQzAhmRb2PmK/u9MEzYDXNSeIQ3J0TO6tYmENwmRS+KZmLL3MKC
Od55COJ1MhsbXRhwV/w5cik+uRy43pp2gnQyNpaPe5W7v85j8P54daxx58jZtjZp34O3nTrVPnVe
SKmP+Fcdm8ZVz06UEhwVdZXqWbG9rt4CMpHcz3Asik0/QzJy8beGOx6QbICJm+fXFqGZxgplQUHO
JWCsL51NRbmOdV3eBhDJR6ZClikonkwz2eTzNPWbwZzFW9ywqG/wKCi8QSiMBkzgXf6Q+CKjCNXC
6mB2kLK2Udi/wi2rB4QYl+Tb+2FMkLxY2DYJY9U9jhh0guYPwxNg8uemBagiG7dSKxC+EQG/aSbw
9o590lDfUX9tqsop97QU0iWIMlFim7mu/hEwJx42QZ9nhMHSb7rGjuRdJdPEMThJXFZ1D2bMrW/P
qblBzGveGnhmiW8kwJzQpqrmKEEtN7ZX/hiC+ydMkJkYvV5OhVbC4SQKeocMmpQjCgbB2V7X+NDI
33O6+YWGTU/o39C0mHDtjhy4QI79zk3RLvL3JKF4bODzvhxRj3GSGSMq99p3yS4b5ojRB7a+JRIh
Y5qIP7FbOzCWgfy1lb1A3KewuMCwDmZuJjuho3o05VWJu8mnD+V2dyFblUEjZuSA57DUjgScullK
DZq5xmWVTW6ydetW61UdlfVDljVEr6rRoFPlkin4tV/IjqvOiTl40Prr6WjbWSw3fqn0SSSCTRMp
PCuSsn0SVaqYbsUmRR1CeLLf559jG7oMvbQ+79dj38kftg7lS+U75Es22ic00sxk7wI2KTu5tm0x
XTvAJEyEbnYFUNUlDZu4yfAr/6L6UUYWpWbQN+GrtFrvR2OP8xK7U4w72yDQdp1A55v2k59GHPym
RjnATxkIYhe2Kr0t1UDPFgdyS8gAnMB4B7PFfoE3Bm1BK0PIg6qKmhoRvxK0F+HQd0hFN13JtjLb
pQlGdyPQc9hv6Wz1p3CaRm9teP5IPrtvGN6mQn9Cv1rmI353qiJe+wJyyh41n19dFF0VEi1PrXgX
EU9jXyDszuZV2EfFXmIvgKIzVoj2zNJI3VtXJna9NmhuZVt8nsykILQsgRFWpMQqs9X02XVj+chv
9j/F3gQfs7LsUK3H2K/rY9H1/CwcLRMbp6tT55K8phReZNo6L6KKONW3HGNfoEYa+NMDZRHsO3bq
k5dYE/9UiLQCP6/ZTmANE9JdMt/qnmJRY4lVfls4XycPAcWNZ0BKuabqtatVggTw+2h2ZkwAQY8Y
cECe51y1mhY5oBpZeuPKpvXlbMi3Fg1RHpV1Cb7F5iMAloP3mgG4/6BKNRpvLeAjNWRNB6NrVrdh
qsDrXfrYIHP2TOwaQ7klwYmwplUvGSOSf51yWdUaq2lphIeylBmGpB6y1rQeUvwKtx6bMSpr2u6c
pnXKkd0SqDA3GUMdcm38OcX33JFQhhWZ2n5TCJI1NroWNjSDssnzZ0gLQDvKJfVpH6ZV7647f8yC
DSPDxlwr+nqanDfh9Zs0rToqbhZrfnkLLAOaTha7xwbXgrnu0yU8L2NanASXOdaiahtUWTi+9Loy
Z7IoUy+h88hRc4NlnA61ZQxJtKWN28M6qwNd+xvH6dUesZtdPrdOMlB/4KaKefyTwgIpIsqImJEh
mjEEA5fYVtrU5Rf2kc6+hOdcfuvNsCKOxIs5p02DwdCFljACBrsJOd6PmqoWSXzjITusUzt8pndQ
Bzdp5+UUu+Xkk6RqCwIwJecegs9T5vi0Cfqw+p46DRwal8RJudVjbvuvQNMYpKaV2VBfSacgCIlf
FB1VkXTPSUJ7ZA1SwUGMzbYYbwwjaQFqTdNsH/s8cEDNuctp6zRHi0TOCwOvpXclnQdbalAAhGKM
39teinuNPblc9fEEuy7IgvHZQpXrXGJ9RC8bmCPp005C44ZFLXKPhrRHdxv3vdsjJEeOedulZXhP
3xdf9CoaG8PYCR1YBIaFXujzTKEQJ5Ol9C20h0hmXgKsgOGVI3unu3XoKaR75QYGcDHDIXBDF2r6
AnUL/TGPklC0zFAIbJ0wcX8kQ2fScaa34cNn89guVpidlbPpeU7EES1uBUdQuSl5v01KiT2Yimm4
aBOAfKVdeFBtQjsu1lkQjvlB80q2JMHmujjgFhx/UHbHDnsMOT138TDa4+e4CDVhQ9oU4wZdR1Fu
UyhLNoAfSBHgSol3y75ZsLUnCp3p/1B3HjuSI2m2fpXB3bNg1OTizsLpWoRWGRsiMgRJozQa9dPP
51UjuhuYi9u7GfSmGpWV6RlOmv3inO8Qc8Ys07gGXl9RLiBCxipif54+BssVQ4Q7DpQLOPW2xUCv
mvQbfdE1XK+29SPSQtwWzuybj4sDHJLoEVhjSwLmY1dXHuSJjgA7vbOW0idt0Ue+vjZrMCMrIs1k
dvDGLl8Txh6qkzaJvV1psdh3pdM4j8Rw+nlkirL/ChNETKeFzVm2mslWvWvsYeT+hUj96NAMf7hW
WsvLnC7Jjy2gf65wDDTGA3GO3gNpkib/WafD8NdsI5++Y5w6Ps6hpbxjE3hqOYXANJP9MNNDnnsj
dfJt0Yk63Nm239dcK8UyEgSE7dK9VXlWPE6JP5hbbc8CsI+FEyi8joRopqGahTLuv5iR0YEvbboE
u6llQAKYj3i+mzjtE1p5nrQhcouFONe0Wlwn0jzdt4uO2xvqMAgJoNQIdyY1OsC7KGZvPPcEPRkR
WiH3V2ZnRkPnSiu7MSEViFVAK8s7qWT8SenSn0pYmQ3QryKZj0HbpsN2Spz0MVEhN3NYCepHoyuZ
kivDqdd6oTrdVCrJn5WW5NTAdW0pUnpBeM5UpQXTHBNQaI627atJJj1HSUrMdoSbzs3qtePFRnXi
TM2tG7pitiKCUW3Hi27aW7ebyh9Bdnu6DrrQLXgsiXLatpYYyjWY59I85LMsii0mkJLIQzANTbLi
l5fDHs4wH9VrEuKFz3YlKfplN/gT1iy87NFUK6CZfpap+rHqzWLctEAs2X/Msd3jnh/bJVJWlbyV
VXANvS5ZUpNR7ZvDCdccbbbPBMIB4OjmBW15rwsy6Vz5Hk5LY65bEIvvZdlTuwjiTtINNDzB84fs
uCx46eJsvEkAfFADg4QQpw5nFQQfZ/G+3UW4hA3x/+U6Fm3fESLaT/4KtIoSZD765bGb2ZmubWFP
v51ykScWeTk7NJ2LUwlUild+nNQvgBg+DfTA3JqycEyfTfAH1U2YsrdmP5DPO74StjcxD623MZkc
+uvQ0Ms+6wqPVX5cuzPQyiU0Nn1Z+sm55S9CdW07Wq4ohlvcMm7apEcSsu1yt5A7JGGNwe3ZTdCK
YGYuJlP/UTR00Jo7ETsQEKV3ayzZALP7YMzOtIc5CitOA6NeXyzPNSYQcQylE4xHJ6YBPSyBT3WY
YFluN6A2+mCjA9zUx+v+G9GnZDzqeDXTvkn4YEmEhmm4STuyPTauM2pzNYCS2Y/FWH0LbaFmTJFz
kuukUgmSp2lI+oCOV+9HN6FCbgkiPcf0zwRIzz3f2AD1qt4ThOEwSnUpsrc1u1viyhm9+gDsnDnf
FCRoGhGHnHiLVXw1WOTVkhxLVt2/5zCZ8g00hpqBlu6u9RdTmHKDDcIzLxmXY7NFwQpKseXufbC8
sQog8lG5rY1ZVR5ICzsNV1nIYc7t39jjXTE0PJFwLJT5S1O5PbU4ph9sQUDn3ltccuI1XhqDG2tx
63Un87J7aKlw2JvFpfG9zF7l7GEYuIeiUtYLRUnurguu9XKNNzN+dmprztf8rK8N6ZJzOFwTBfqo
s2Nn3gS5Ncf7fhrA0BSYTMoDU/qaYWGA80rvc563V5/tO7HSmiHSBlEHzL9OFABSysJM88cMAycr
ftKvRhhXnru022X03OID62rc3buYVs4xgeLNucdrm0QwhVz6OcPKpist132v8sns1tdiMj6oxmGF
oKghh60FfNZ7dGUb3vaEsY2bwnL0Awy/GeZOUzSAN4oGuBn7xsZmc+2NT7kp5nGXis51j63hBPHe
QB0Y4oIc+YiUNzOAXxtA2BYCh43j31zG5jZXEH22S0InfzMUZK6uAWsD2GBBYkuCZ6GlbnpjMhm5
IvyvYcRUCPiLuPV3fh9r9d6onNSVqKyYSEA+Y6DzhiRAv0/p4PcRP0cW9tKvr/CcXhHLF0vnE8+D
fFr49ojFyWfLcM6uxzu7Aarq38xFArsm9OaaiS7OEMQyblz2u4x4B/tAUp3vkTrmMgHa2POILYEC
2/+tAieX7EthPUI6KyFxuYWsPxKiSut9heInjOai6eVu4CZVR6swGIsv5O+6xyVJHfEem6k2z0bq
9u7MxC4m78Jp4MW++IvFkPiMwHia1k6DueDFT0sqEVKDk6krVuS5aSca/ZL+y7Sycjyly1yGqwG0
a7+FJQqRuJlqazhOOW3exu+XdNx73GlDidDGsb5jqCmAt1I7b1Yu5G55ICd4JOw6COSnXYwsSDEI
ukiVJ6/1TiPF2lfujkW7zhRM7FUBwMO/74n2cx/hmY7FaiaglMSXycu/ByQSNusI+rAjPGDru2sN
+4sFJzOYFq6h2qNS6YnfnVTbwzldfC/KXHc8tlNr9Q+jNUy/WP2lxQYcJSmRehgUI3yROj86zw3j
hleqeNbTIJ5T1xvf/S4jgJzei7IWwtpvxExgEkfbh9g1um55PwDGuGLH1ch+AGhRuvYxDc6A1lid
rTLLnH68Vl6Bw+RH6oNMXGvcVBN78YukX+cX1gVsBTYbzjtlGPOGGhxteWbUSeGE3AbgEC9z+YaR
jH806PqQXrcBWatAtqaUVUSrehHlRAlkG5MfuHeefUMGWyi1JuGMdoBPBK0YuE/APMxG7SkD64Ig
WicRAfSa80/lC9ESVi97bP+uU2wapv7kcdkWEiWMN10UjHYiI8+w7Iqa2ucYxrCZ+HuRJKQb04Jx
0WWpmsIzqm3PXCc5yQJ7iub4jUGDpirI4cFuPASFX56Lu11ztBBL32Fa29g5LLqth6zrQ5emIs0M
k69aGaCjW+DPo6vmfUH87XLSaZ0T/B10lBMGwaQsSecBg8xskbjEtt4n8nkpYoeJ/djUp4QR+zVA
fHAeQgOvflQ6YXXi25dhZKQJ93YOVPIryzWI0dqkpoU4XC1NVGQhaDKfabURVRnjwSgbqMKjpVAl
n5pqjhHWwvd0ko5J3VtZWYwUv+e/PqQQdYkUr1hmRoXVN7deJxYv8tEfBvz2eWGuTQmTE252rvzI
aAP2+Rjp1HnEBqTWIijSz8Anlp1yus9ffT1T5beFJrZUS7aakWyldYE7aHwSk6ae0UZACo2dvPgx
HdQy204FDOrGyeUr0+483+AaD61bJLjMoflYmJng4eUrFAE6W1mu4d1NAxXgmtjs8b1nHGFFAZXT
Q9eMhbuq/YAI57m2rQbXVOnCEqThuRuSyrvp2F2+8BijixnlSAq0kUwqITc9pclilGU/OU5bm6yJ
eSQ52ruRFturqzs77CYGV0VwLWkKRIMr5YnhLab7rwGdNYm+7kv1bQqkd0IflvOAWVj6tpnnzJ/C
tdx7387tX8otWNdII6b4CZmx3ubL1DibJKk+mGj6h3zs8VMOaeB+jJ6TfPvMQKuVW3fOOe4F2SRN
UVgPYvKL9LZqlMHosOflWksGbp9AC3KbFNwlo+VMSu/ThUJt3LWh3Zmr3EQNtXdk7P0EoM2JYQfi
vQX70SCCWoaaMmy2sos3ZQzqNUcDMbClYcbHPsMw9+5pmwx6EUsM/UmTY8qWtWZzXuaxHlemAsN5
rxZD+LcTrFN+jeYzrmI3hg9R4ouzzixO/GVt5hq8eINLn3fVIVKAOr5xL0HuOgKFCnzCFapiiox2
6bIfi1d4IDzZhzWCSqZrtui6AuPQkvLJd6wzxjNkbA/BGgic2Eva7yFqSiZbFxfoHZ6CKgsjS/rW
OZVkO23nMLXu6tIUP6GZdyEH6kx6sJXo+oK9HxBXAovnxy3z/BlwOsc7EE79xXXWo6YwsDCsOvzH
1yDixayQG3SyfYKb69QgxdzE/mqdQqrzcp1A/2SZFNmnClSWb8oyzckcd+opj4oyzH6zHiU2uB97
YlXqhAp45RcD4qs0nGbyc2fVrct+lBeF+EkiMxV19mz1Xkp1oFN32flNmlifqAuGfpMxn1te+R1n
YibERJsT1z5TTxYjJIMsY4Usp66DEr0KmLEtVOjAXRtF0c2kppZ6dvb8PZgFDkRSwzwO/YnJv4Yt
fCzdhFYDSnarbIiWIf9baYek4Y3RprwQzPfYv7G1SfvIFczukSnE3ivO/ZJ8auGo4GxUBatYoXIq
SUB84cqyWneJSnMugcEmyBifAtaIlyntWvJViXROo0JzEO61KgIqqKG1tl2ShPWavCokCTmTnvoG
8l3RrWM3AyHmeLA8V7KJU/KrsSGWR1A7mXpNWytGAzXOjKcbJr5M0uCrJdR776rwl2U/hIloXwYB
pvaWAgcbluQiKz/lAgH5WLYmn8sg7znNLnOR1SxAzbyempjGrA6WtZsMCevNvGisTUDLHpxLAhWS
PTq9ujobAP2ZpLiafGdAOUZHPEnfoRqkUgrw0jSeMGCNhoFIQAtS911tvmmVcEcSlcuxt2VNJ51o
6MY5cykijKpGY+HxjX2mjpLdEWae1rCdpxFiZNJO1SelyNBu28mVvxTxLPm2JzOg3U88H6C5UYqs
OzZQDOyNqf0QS4WT3OQ78TcjWp3yFBLnVSKIG0eG/54zQaSqx3Z8y6D+9pe5sup+j9wP1Fw1LjFC
0ymrhbWbc+G+SQLVfzQPcRkpYKXTOqmt4rqTHMjm5DvTrHgE12HLWWWo4qHhTQQEi6h2XE8LXv8z
Cbfylad3ancxO5bvgmjy+IQ9d0CaOeuKyW9Bv3eIpQdSkL+jF/BGoaiJJFkGZO44NJkf5ZQEzhrq
kx9EKfrnVHCHCHb+RtlwfWQDGe83DnxNSVMbd6/o2NC92TJnGw7EIEv2cBYDprLEgqMhC2TZ/3Z7
ojFQLi2Nh5QiBUXMnKMajkCCvSCJMLb5er9YzTVNfCIn279HlFIylVgc+zNm7Cs3QjqOYLxT8QNm
kpFkmzitNCJYUeUuCtICUVezhoHeLFvHH/y3NLNRKMgSLcBW5TAGmUN7zXB0i7Cat15S+/W2Y1JS
HgHAy2ofO/x11k2ZF9z1Ri7HtTnNOmQ+10tyupJpDvUmdGej3/kdfoETqsJGROnSEYdQenOFPsjq
2Vx2STuGuzhEXfULfAgFDO3P3O6tuRTpCW12Za1TAOYNi5OM6GLWS0QnI3YsKY1mBp6rMqVPv+1F
59k4xhsh0Hl1rb44losskq9ayNNkjViVFQpZThlsnuMjb0NuPglruu4nQWIKag2SV2OrabyzacQC
KFm7KGyoAXcZdOG2N1ceF7oBpyzACAUXP+DVy5hnlXb1Fnttok41zSnzGzC2+X1jxXNGI2czAqqt
xihftV4Y0yN/T/SHIVkS3uVNXOsX8BmJeQ4tOeNdDJsJ7qlZgz7/yloSuUgWS5mHm5RjJVNqa3SI
WE7Gqqru9Vib/Wuf2L5V4f5wwEavUEN3y8YkIlT/8pgqUuOxs4cCiCm2ILRmocbh6R9BTryNiE48
asCmjvUaNn3TP/H8iwFaqijCboDrOFnljYN5oQCKX6AHMtJ+TtAMMX0c1mFmtO1BQqpNjnPhI+aY
m6ZlRMEaP/iqM0jmr+SlCONAmrwx3C+EFaNeUXGemrfLSNoYAhG99L/qLjetSyOygDT6JfOhl6MW
RyR/TZ9hBVzkcunmE4HdSZ6fnDrRZFINYQGPCGG8Ebdr8l/SfNc4BGPcMGRr6zMbSzd79XxUNKes
TvV8O+oawV5VhnV4vfmsc7kIAgg0sOpDBtlRrTxmpJztoZRQE2FC7ul/2RtmFHEIQVq0ipgaEAuu
BE3RZ9E1yAYBTCpmbYx+SUpw6IG7gX9x6om99g1/T2WY+AiYXJQB8a4DQOxMu3ikWG0eQ5kxeTrI
XlZutWcPYpXtRyCymjcyLxAtzqegMXEGLO7Q9veDEL3FKMktwSO8DIxabDZEZS6b+bPUNc3flqPN
E90RSEqqgu04dUzJJgMNd7K2zYVogS3Ir9RE9ZDNutgM5eyhA22aOKSKTZWLHIBs8kRxelqsA7mM
kxbIfCHTctbreiLtaN6l3ZCE2WYUtvYe4jhOZbtiwxnY+oA+zJ3uCtsSXBUDny18tL0sHvctexVC
l3yVMBYFAt5C2tfBrqtt+aLyni1wJhJxP9pL+ZNhiiHST47uN9fa4FCRquDVJ0jjPUSj268aVMVP
sg/C3STMpd2XlpG/m61yX8mECt8IEk4H/DAleIltCw+EiVhHBvQGI5GJiSWrCSeoWG7/ZS79p8z6
/39O/Nvmu3rs2u/v7vLR/KNn//rnfdbN3CKm7v6H5IW7+Jv+ezv+5aPtsipDb/Z3IePX/+gvO77h
iT9QvmFbu1rCr9gqDFd/5YWz5v0DMLG4EtAEawdcU/9pyDedP7DIk1tI++f59tV49u9+fP7NNaTa
o17BkY//6p/y4/9JsvkvtxboGD4QE1Rmx0xwUXX+gx2sQDWCjRs8aVqpiYbT9+O9RJzecyL8Wcyk
zsHuc3878YCu06QfXz2Mnd8lbuyPhre8d3CUrK1G0oA4k6VeTdvYVW1T36F5Nh6dThOHxYzvKZMM
J/xRFrveGsM1yZ7Vu+q1eKrHrP/WjYuy4aoEmW0xICcZ1EkOVnqrSzc+pgZKeK9umZBbs3ZuUF4j
Yy9ZWVMHBOaXV/bum+357d082ClGikk/Jo2liQrqrjX/Qvn6KInzo49rih8gv6G6ysbY4WSVA53f
UvbX8ucOcQxded9ONDyJTTL6ypocp46swsb0V7sBZRs7yXprDzo4FPXVLmUny5vnoaagRa8vtRLD
e1wqhoktvfZKhLhs+tlP0B10OiXaLLe+ihoOssrDrezFHU4N8xm0cvNlZ0v3Yht1zgoxEWLP5RZG
bCha7gGmK0zbpDqEgSwYbhtkbhCIwI5vnvoRCXeeff7Nk3z310PwtyCDvzc/Xh8NsALXpxazJ2bu
8B/Mj1W+mE6VhEwZPR1iQfDFQcwIIv78U/6po+P/eSj87Znwr7fDd9v17fe/cHrof9n21ddHl9XV
/4aDxMYp+98fJOePWv/dEXL95X8dIZwef3gk82JxR/dBQi+e679OEOgLfwiklz4zOzKexZXhWZGI
k/7f/2NZf7igGQK+wNBEtHX99v7jBLH/CNH4YGclaOIKCQn+GaKH6f1J/fuvM8TAeXxFijj/aAXO
U7hnbW8UB7VgcvPsNKF3REfxXjnpsssWfHAruhvjkI1Gf7GZgRdrWS1qOCxsCqfInZAOQmCb5Y+r
ncxCcNqqyzCHKNKdYinTqKS/vZ9YBq9J7HYO6YR+ZzUkbffWzAUvTZbVvFZEAQzoq5U1r5JyKqoI
sHsBLb31X0XTjkeRS29tUzPdKKm8PZlNJuMMmg3Mj02IgDSuvUBFZriYL01tMK1xF6wNkzNJ0rfw
h6AXIvM0MUfrR7C0zDGHjWzkF5ZhyAZgNhll8LBMWIMiFcrxgmcbCUJajdW9URqWZnjEkjvMcxLF
yqFwjZW0iN5ZQdfVZ1Om7QEVEWrZDO/COpA0MF7JzJSNYfA6B+NE0RZ4hrcaaenu8BL1j4Wtsxc0
c+qdceF4KkKlTwPNAoPHpX+dgmsww2CXTAUD1VNIG+D1Dypl1hcNRu1t+GFYCpvPkl7wb9S/7dyz
iCb32m7nsJwp8Axqb8uE1cFPiEaDQ7Z88IEX7fCGN9viSvTDNSE9tc81wPaMOfpDhciS+UrSoCvN
SoleUSDDIs7BAlu/THx+Pzs1GbkknsmSjLJTnBiI9vA1hqF5ZFUF/snEIce9sJQXoqCNXRpn3jsN
udyGaScp0rWMyJcwIqco3uk5RmJwwgayRFKdmVLBUwTeyviBYD56xDC2IoTAzdod8uyhp1LPo6Az
vZwyfqKvxrlnbnsBcV2PfVBte+cp8MOLlZLKhxI5x2Awh3dlhigiCVPymyqPi3EMtIgST3VPZDzh
cinGkJCuONgja3JeALwmeFj09CExH19CGpU7i9w8zYUijh0d7TnQ7YHhRHDyOGQvirnxC0Fw8lNR
oqIDacx4bWtVntkBGF9Qq9XGcJxxRoBKPPHWtifvLhFGeJw7RDdSZcHvImVMuOpbIpCatIQi1/nT
umb2MqCHbGIccD1iYj8pL15PeUxGKrKcghSxlRUaoaTCR7m6KDc9dNlk/MjQC79cTYxB7zuAnSHy
MWgdp7575cpU4Wuqz1wZ+LVZNy33kpganmbUP8UORR4+ohAaOe+XJDU9G99n+tc3gSXxjAtM3DJy
Nx4ZetoIRuzsLilctSFtKX+NTVs9LblP90PuSSD2VWLZ66kOqwdSNrv7xa+CR2NuxEfAk0xkvBDk
NrYKDUdThMcYgce5LMsEFjxO3bIW3i3Hn9ufCIrq9mU4jceFjW206CB9rsfGW+dEXtxgxqTeGVzs
rmyfCqy1JrZkMH5mNa6zbvQBv+rxMguLBKcOEeMVG3E/c9sHq2wMmw+z9K/K1tqp6bSskEdM59hG
mNUf+NOdm65wrA9zqL2XnnQvdOLO8hDnprFxMaOuLYH4hpnNUm2CME32mFkQVSdme6dif9hcl95X
3bn7i6XpyM/3SjKTyIyOIerN7eig2xn8koitRASP0FPVlpV9uCEfIHjRjSajdSKuACtw4CEyHfLT
Ysnxe55giD0ix/EPdmkvT0FfBs9ooZ+V729C2UEIPathSS6LaP1mnY6TQevAn9JNLKN6lu6w86A8
rQIOu7uuY58wDwGqbc/4Sv3uLi7n9BFP5pivtAW6fCREa1nj12AkHpNvvcn90XzwO43uurIZHYzO
qRkS68bqO2fti1lth0TqW4lu8L6y9HDUje/v8K9k39Cchjucr82FjYu1B4E4v8mOCizzBqt5QtsX
4q4t02wjbXb7YqOm1iSIbul0FGCAj1J0gfWqGRX2OpZledSpKj0UGfk7Wct9i8hLNcADll/L5PtP
UOA7B0tBNRykGcQbdkkIOxG+iCfI7e1h8M1uqxOj3qSxyPYEERvnVhTzHUEdQEQ9SCQw5hN9Rqo4
PYkizk6VTPoPEAbNtuLGuiH/NNlYSvOSj0NC1Ccg4AdboaDHnnYsBsdeEyF6k6HUfaQSNFeVlO2t
bfWg7TMfw41fj8tP1VjDGdgIJy9Jic1GWVdvNYnjF+XiLGFTY0RhT8MNbtn8QIUfHioyc3dWMzi/
UqYcz9bo6WNS8KChBBDBU5rn412qUn2gN+5QF/fGjpNXbNsuFzeNlyc7E/0c5kbWgTZaaZ2cTLQK
uyEvun3fuPP+amREejq1BEwE2asJfWwzqFY9sklwP50+NQfet8x6Kp3cWsOGZSt2HXOc7WVwLkKV
y/fgaD8kYCWsb5j8dmswyMZajPHwq57oNnDGWe9+0S1QB8bMWXVW6bzxS0pW7ARTkEqcu/NtLQAh
5Dl0LuRshd7PteNs45KNcee4Ub3goBFt0W/kkuT7cWrSO7Mziu+uxm7ENtVnNYdJ2UdhS/hsNDp0
aMxLyvyBoMrwxNaXTyz75TDOS3tnpqY4BmNrHWyjLR7HZrIvnlM7RyQSPo6xWTHWsyUpmGE3k01D
DNeuEelCqhyziAeBx/y3Htr5wR7hPCKE68kAVYNh3iPuct1VkwXpi0QPcgTDxYgZriCrCoy00eSU
HPdsz0mTrazkuhZsbZjDKraOwFzVjcRffuplwOS4jNkNT4XNz0V77Z0vZzWsfLeOb92qS49St93v
mqbkUPQUMQxMim+6JcZmnTReEz06CMCd+Eb1ebte3DB7gLCT/+B/kTisQLvNkdUa/bG3DmiGsPAQ
ESTXyWlhMl+ToDSTrZYNYYwqDUugmTrGS1JK/zOFN1uvWhGWHy0mmY1vzCDF4hrtCtovkumEcey6
3Luf8GqjRyqxVjoJSZkKa+EeLQ2CuB6ZqbmpA0+czF6Fh4LqDYsdKToGTvMdXjB7M+R2cDBaK/2t
m9nA2iBKnCVBKU5NOUsi87AKsdwp7ZcU+dIO5RpxjcmcXIqCLtkvkNSwWrQvkxnqQ5cOtJukQsuI
ZIkxh4xQsOyLvYb313WNNewhlm5lKuenPq7UcYY9drZbc3poCiqNhssYRwOWZ5dc3Ftbz9M9V1t1
mLlx7ll6cLbGcPUInikBBsi8N4/E16ELq5x23DVt4D+a7ihfyrDIt3lX81DjGNTH0QqMbDMVEzd3
5cpiHTdOp9Ym1usV0ALWtrl+T4t4WHdLnhynnnptZdF/b5kaBgcHN9bT3PT+ewrt5Wmpu+5RM37b
217VfToTeCqkAdOhmaXBK17YH4urim3g+kQ5B+NmYV20yllgrQ1lp4ANoHpepwLjXiDdPaZAVlj2
+fa07UKCUX0WHQe0ceNlCmZXRdhuhz18c8ASgJs2WM06MptSIb8KROb3uRHHv+ayDNe15QQX5GQK
lR/53Oea2/DWMDqToXjs3GVei7Mkk4S8r9K6QfPoW0H8mFtQRYiabPKIEtHewRNnL6QWn1TEwcik
XFmq93eoU5nqVQNwDwbWAjnYQGndqT4+pDIdb1hH13fNMKAFc1keT54yLyGCYKSvzjQR6Yc4jv7B
s24GP7G2Crwp/FBiwCBfYI1d1yNJzSGW+j3SI5f4nqvksqps/ORJnmw0mo43Ix/Trd3P3h3Qi3g9
WcWwX+Y+I6kdY/jGQ8WBeMa255fBzf2TEXJEMD8sRmwDc7gm3DfBWSXrEzj5AoWrxWlfDPMcNWwI
X5bGUts0J5AUoyD3SUeNamzS3DTvy3AEtw7rPapImttjC/DvReskGAIyhLdmkMDhsIf0VBSB+44/
sI6cJZObMPTkBd9RuNWmkx360pJbGQf1LVPO4lBXgt8hI8hnP/gub7rqx82YofLnhDWmLzcn2Yqn
nK03QkG5sfo+PAeFFrsAy93Ra5fQiQAtk9vrjZGxuNNvl+Ap1O0WCd6x2NfpONwx/fRviBe7kvtQ
B22S3PW2LciTZp0ZZX4UpB38thkhIzmzamPv8nI9dZ0cv6bgKs9Gzntvg6uJCumE336f6V3X997L
hCD6bOcTIduodz/JEs0fYtSdt9jr+L6FU5y9FjU9crmC2GWu/G0Zm8lzYSTd95DUyT33AKLjcdGX
aaj0bzxTzpG3wv0pJpBIAbX7vTID9VkglMSPBppnLfwrqd0Tjv8SagOpUYJUBJoDa96rBkKzXeNH
XIxudQOKHgddwpDoZIAHv0WHRXczGrx/iDqrSC9hsu2pzpBGXsPR2Dx7n4ObVb9cO2lx63vuZtBo
3uYyMC4MyoYbSVjIC9QlFDi4is2V6WCY7T1L0IL1vIAC0gkrumupQK96p4Ka37xqJ+ukQgI6O98w
UDlfJ2iNrJdngws038A4GvcEE6dfgcsDvuJLy1bIf0OG3g0SfYZh3baou/IZKcd46MM4fI5ry0d/
JLuZZREeCeApsxdpZMK0fZ3b/9C2Tt0KaEt/6+RZ9cWvJYW1QGK8QmwVn2LfxKpoJrU4W4t77Rhx
auMPwvZjag9vW0YFGEwls7iS3irpDdkSbJUiGnbn6ZTWS84h05CF2LQ2gfCGSsYHdHBM21thNJuw
8hktJBPuC7tLrRuMIubFyumta2H4P7PTexeUUNMRw0tw6pSRH5t0Kdd0Q+NdgVzpQyUBJlu06UkT
tCfLk84G2oHi3PTg8Uycsmt30fWxbpzhtstKte8tT31Ybu9v8Xj3LvsrTvu8CjfLUrvv/Nk2sbVw
adAtWTFZ5Ym6kNrrX9D4UsexTNhq5hm3qH46wl7JfL6d7R7pRwsEaamF+Uz+RbubULSAl+r1IzG0
4owjYMKnUksVATAPL6PVVkfLx7hAjKlVUPpDxoIUx9NSyINLY7ty24n3CAX0O2QPrBKLXhIU4oP9
FIdaE0pa5o/gl3ATuSFuONcctgvrbKaizfIDSIv3L/HTm5k0vQgGHK9o4JbvI4ltUOfwHa4M3ZQn
zyzlOmCfFuHrLM6sxSWslOuzFS4h6VhDuUDnIsp1EkswRH0zs9/CjJifLD7KzplEvw2z0H6h9Sd0
OEuM/SSmJxaXy2NQKQfUVa+31VCpS5Ujw/LcscceLZGaXLulwxASEp8k+PApQ4YoQTJ5g/mDOa1o
Z5xvsv3lu6BkNg7yw18pq5xVBq/pzSo0ltCqc7vVFEygW5RfvfU6fiSunTpImfOF3FMW7pm2uL2x
e+x52fDgkkuu88jr5hSFgmksv30/f9YirzeGPZnptvN64x7Uk3Gpa928Drapv5mHO19pfv3QatC4
NGsRb0U1zpsZ02skcDyxHwNdOzfzsiqr8DiZOkU5XuIlk3/+vcEbNKfrUns/cabv8V8aFxdtEcGV
DIO4iBGNz1btvbPOjVEs4SUmFYnM+aGFqo04YptMRg343it2Uvb9RTMeuxlYgk1rexS4umP6YgYT
ytH/Rt157MiSntv1VQSNFUR4M9BA4dL7Mlk1CZQN7308vVZSBC/ZaPGKGknAQQN9Tpk0kX98Zu+1
GSmNiGNMsa7OLaoJlI652XJi69J20BRim2Er5LdOScO3KC277VR3g8snorhm4L2/DfxgCCGQwO+x
26E5aCqiUow4VSYcNZnJ99cyZUEwGCdEBfIqzWkwuZXWnlhJr+FDWxyoRfZpyuMa12DAi1Di+Pan
eQhAMESisq9mzoO1WFD3J9DfRmd6HHM+Faq56XoD24I8KfV3H+Wd4eJGH1kzqiMRvQwZkjVbi9AV
JCmMUWk2AlSBQLTWOQ0haklhusY19g2UUgpvdSDga0tA8NpNmkxwJUrsVoQ5NxHaWwn0GhMS7rRN
2NwNXheJcVafuWLQRwoTQCXXbbOKoVQqxaTnW1Au0m8Vp9nrKAaGUyJfNL04TIXObsC+/egGag+b
drU+jFNmnpW+jSU3FeJ+Zz3yH+6MBtFn6iZY5TmRR55FqpMwyfiWBzhFyjGR6hajeR3jngAFu5lJ
0mQlz/lK/VIHwxlrJxdCM0hPCg2t3xaD/hwGqBwkdsk7TUrzLfS8yB/DiMK14p5yrGpMllasCgQ1
LbE2+AU2GNlWy3J8ZXGGowVnzpzhzjDiVVEHGjetUUmesqkIEOcycRu8Xm8BMUDo38uhlEFawodG
7n06XtIB1Uivj+03MgcGWYm5YJJAkf6LYln3hkLSn2D8iA7G9f40aBY3+iGIzDWMR2mvM4FCKtMN
/dPIsnglD010zEcrA4ylx7w0qRU51pwvl0pSh8sU1QPvdFkXDiLNwk+GFl5RPUzdpQsXnUAIhM9I
VsmzItm4mVZs6kW3FPp22SILITGmY3bZChoXRI6ghsrP5A6MJazEAh5wbYSSsdyiqu2QLcWP4INC
EH7bprROYteLv2LAF2ay2H3nKfPnQBFmLMU9n3QeDpMZsTKPOJeVDViREsF3i8JkDrXl3Zyi6pxj
BbABjgrfI/NdrxX7CIGLUk0c+mN2RSuuvy2xgIuQJPM3QB4R6oCU2BtQVgeF9+itZnQ52xzwkg3C
r7McaZzNXVhVTA9rglWhSj485X2ubJcs6l8SkhpWvAekpEV4iURM6Sg9gashUgIIbefki7Y2YOzH
rbDS1krUsFiPqvmTpo9xTFRl+RmDbPqVKYXKYYB0631RDJrbAGagvQyx6qs9jJl5TKdnHbb+I9lu
PIUaGbqhylQmVeJfnJD+ondP/d4USMKzaKv0lTJI21CgwcmTd7mL428rwP4G2dM8JHoQMhcQ6UXS
vs5JgA4MlFo0uA9HePLaYvkFv0bThYe4R+/MhZJqLzVRrsx4uqp4buVh2hJujf99Euoc/l+uPjRL
bb0hZ4GXQmom/a1BrsUZEGRkMo5hAm0A9OieMg0NMfqH0S7MVnFJnh03E87ifS+Z0YYOTk5R08j9
zHtb4yBO+Ako1CAXaIaCAV0Q4Y/ZTKQzqDWkKO6EMKPKg9nT+ZUqZ/ck0uL3xgiXmxEW4a2fIUmA
pJD2c60LWGBBSs69CHYzkUmOF60JdFgqx+gWZ7hqfTRFGRNEo39Cx2XA18vyHYmMDIj6RiKkKF3m
rWw2HdwPE2qI1nXARmRmUJYhQ0bJAZ4ElXDG+VOsrTi1vhMpq45KjJKUco7QoVAluLeRIEkFQ79l
cFAeS7TxL5JJusQjOdtaa62O464YspcqlovnCOPCaaoW7ojgOyxfR0nKpL0XpA8Tl8paVazAH8Af
3GeNNqWTkxYT2V+dwAXJULYU6TJy5eSmc1dwNUNtb3mV9EdaAsTRYY/ZRlYhuIy5RiOUpF4EAO0A
Xib/yDQx9ojalblLNInqs9DJt4NelxcqYkxSURrudTOmg22NEgsioIJrJeKLckjjKkFqYbaBEFgB
Vat1WTuGZBJH7oKhbnRNqy0+qBeAZXSjwMGXSYP5lIlYFNemXjE/bQQBX0FSSmu8sbrImkOLa0fp
rPZlNoxxz36RZYXQqhnLGA11670tiAxym1Etyd2iCU9WkcSBu6k4X6n0KgX3Sj6J3MR14pX9Topw
ZjWJIn3gzu9fJkYDrjIZyi7qi/ILrXTvy7hwsLz0eU11jhEEqbk6UF4Yiok3e44Sw/Q7kwxw/F9N
R5fb5qODmYUyKEJq2bsYWtKb1TUhVhepC3ieZQFNKm6F4EObdJGXpltEGrVaRZSQ4Cmhimk4ezFL
hMdSoVeEbCTzFY8s+m4zNG2pOIJWpU+l2gSSowqW9dUF8yBy2ugAdJqBzOA10lJIO0rBAfZgq2Lw
tgAs5M6kPzZnwayYr0OCE93L2rqY1uxRg1VJTHa4w6oXaHeriziUq8VERpSIYMfaxxAAQZywlBCo
sLMRUB1jxIzAKALm8SQuP8ErEjP/SZsoSq7sPMpT1+TkDKuYkAAhiGHBEihLph9xKpvM7a2urbws
bcaGqgLJGnvZhkcdlZLxNYnCiGV1YtTudrGZK05d4lFJiUrMMJWPxlUQehEOFFWt1xlSWaNBM1T8
NmbYSKuSJQObNVjEDq4Rdc3Ly+pSZJFWWG0VbiZotwgu9V7eL3UcfY0dug63GAd5A42y2Tb1nF/o
mZih68hEHcr08rUwzGTZsd2ork2VJd8LVroVhvvmbC64uOxwWVMjNJM9N3SH5CuBhR3hHvnMJLid
mWzzIMaglzgqlZrdVXFJunVrKmPuQllk74PtGmh5a+YVmnr2aIsv5MgSbfzDdJCpPjBEh7SIvoR0
cg/5XLIfFb0d7AD1/o6U3+RKX18D/Gv0TdFA7vPVQMYNqqjKB4MKxe2JVvYUUsmOIW6nnSHilV8w
8NM96AzC60kYtmqVWr9FT75BF07xoasepETDlJMVBCjjNWQ8wYmQmtlvL+b5G7R9A45k0vO3mTop
Xp9aZKN1ci0fxNKkfyZOkejqUiEXWUkzbpSMKuQd6mnlyqrYuD32X+eRcScW96wDIVfO06uZx+px
0s2FD15YXBi/JduxrORVEMn9Ns4iea2ZQsX+TZqeZ8axGIzmZiunBltboxB9VWfqMYUpVZdipvQ1
oZw9stJm12oXZULN0hmmV2uzdYMyl7LDrRnIFER9WxXVPT6IijZfActC3LAlpAowiGJ8od01O/TF
dbLRu1Z2hFrrnk0dCgkM5LrbMCOSiMFpR93Bv/ugo8vWuMVGjBgnE7PeZ9M1ekihZ6akiv4cLKSD
u6nY5ccMT9xzn6uMe3hALBKEKRkwVGSQmGIpkN0Obxxi+lE9yBWIxwIfCJeEybor6iZldo0JyBqm
HchwwUi5KIWtuZXqKOQDRuAq7LB8KqpTT4qQ5skSBF3W5dkgeP++puapzPnzR2HMP4lpVj/l8SP/
af/4Rf9PyvDgvf/v1TOHj6+P8r/c/gcpAT+kpHfz5vu//1cM8n+X0EjKX3R49Q8lk6SoxkNp9zcJ
Df9COJeho6ERyStQ+J7/kNAgbRHZYYoKQc2yKv9dQoO6RhKRvIgSuV6ociz535LQPPDufxTQoA80
/6CwCtPJpJGph50xqF5gHdNSeWZRNIaP0eM54BIZg9eeHe+uK/appbz9w2v0JwKvv2YR/NnvfTye
f0C0o+BtO9YRA5IRf4GXLt3EsTwW4bNE+wI+0jlpXfMRZJWrhzrFxbQ2yi046V691t064wsggjn6
8vOoY3uiia0ZD7x+GkGyj6q5ZlG3MtM3bp0UQrsHj3iePv/1Y5f/Gs76Zw+ed+UfH7xh9UOehNGw
S+PNJP4k2mcWv1PRqXR6CfNLsJPVVyH9GtNx+JLYB4XuMp7FZLat6WjN59FqHCM7Cm/xJ//3mGWU
C6aCvSTvD52wrfMbo5PUGuwm92VQJQ+FklO0UCm35Xv9m7L1STDEbxi9rItD8d7SktuqD6rKb1bg
QT3N5dzyem9yFxc6xZ7Zjh16wGjd2BGcxE294iTYn4ad260XpHa0T/byjMXCK4NXMkcdQ6bueZLH
4xStEfwF0pteHbPsmYkh2n9DeU7rxR5Fb8xerSmGbws7p8APiy28B3lyQqBjhlSL7pxt3xlollvG
xFqMMsSur6guMFHojLtK/vhaC6gkOHZsCEDUogeplUs6nwDolIFj6OuseeIXDoXdNRgUW90B35bg
4MCWiDy+e6mLbTqvFW0tVWs9WkvqehrOdX8yQ869lThslOFbL2dXFuyeDhce8AMJjAV4vkZjgC/f
KRkHrTE6V5+R2z/Dp9FSGsYDUH64SnZO/K/lalf8qJANKw8HQPciqIfHTbebXbU5WY/Fsi9ty4jl
MX5BZkzx26jrtjzaw4f6JX71ig0mtUBAqQMrahNucLBs2ariNrhOBrBzMHOgIr9YfJqfJCS8FauW
F7bVNwKl2S2+T3Ln15b0OupomsJjG6zm9oldk8NmAdZq7QbQsVLeduEQ90BPdtj1MOJ+6I9bgNOs
Ms3ldYq8yQCuAunXVgw3YoVm7IC1KS8L/7E8Cqaccn0Tzy89dYqSHnV921kvlMq1L/u01RvFy7bZ
s7WWt5pv+ZovepS8EAHVVfpZxP9J0sdDPfinx9IfojYmpqdRZ1r9Trhl52Bbb6V1dFKO2kHZFsfp
WGyLg3TO/5NcRukRHPJnn+c/BN9Q9JO4k/Lbin3/Uh+b83Qr3wGYrDQvOTbH/G2+FV5zMI/l/+Vv
NB4ZNv9w/EGiB/KC7X4nncQtwZcvy6ZeRaf0oO/Nk7bNjuJeX8uv5lF5+teHFoP9x8/+k2dp/CE2
ZQANLk0SUiTlhHoAogbeeqo66dU6xttpo2+zp4nN5GDnL/NW2tRr3Vv8dM1HYNv4/Za/82mONu22
2FtfsEL3zbk7VT5CknMMnSWDqbhmloLVkgmKAPYJ7KdbA10bfRnvp8zmiyGxE4vACJwHnif36BvZ
mJRInA8WC/NPyr/xEk8uIzQIlvXsspNMPMkDK2Gw2HH2x9K/wPeZsLvN5FA42r3ayys8MfW07wZ2
grTxftWtNLjnqEiO1rgL2j0GB4ZWrI3m37lAhmS3L9Am5t8pd5aeEaqt/+oA9yKbWcZFPNCRsXs1
P+prfbR2T+0KXyRtNGAAZsnpgXodZSOSjnuD2fwM3pfNmmDHGn7NbbjhF5zQS1BCeiwlTLfSVuCv
QbwxI8kz10CTEvqmvKrzbV//WJy+ZfVr3dP2K6veOuVFLn5DcdMYazNZT1/yYdwJb6ixNEhGQCJX
ORShcN2ThvAjfgIu38S/LRj8zG2+ws/lbTTsIWEsY+ef01m8IAXk0NpN6fvQO2HuNjSOOuBMmgBw
X3aQrUXyFgLYkR4XRPtrQKT8io8Y+dfhun5h7W+pj/uI4vAmWet2N+8AkiDAv4pX8ZJtoifl3nup
jROLj2R2KNe9wyjnpXO/mea7ug8W5GSdefWlkePRt1DMEWbLtSK7FWcvI7qN4mZ+uirW2qHxFlt1
Fl++PERIjukR5eGlRxwjolPtwQr5jAp/o/MudJnpOrHLG2XTENqJY2yye+2B8XhhUvkQUrjsxlRv
PHDT2xhe4LN93fIUqw1KVuzEXPwud27QmK/zSTqG72266qxLCIR1fkF1aIdPRQQMPCttkRVk8Sn+
WLv6Wr01b1wENX9ST01WzeI27Rr/vupxeWpek9uaE/6KPrlE8XO20yF9mcMGc1b3RESME52gCNjl
M2w0vpUfoBcOKxnpKs43k1H4RTybI7fSq2b6ylXcCJfmIzlql/ouXeYTFluPE9pT9rJXOwxH3c5O
3MV+0h3AdFfhbvja/vFiCk7kBNv3bmPx1fS4TuEWfuSnB9Jn7DeIcn7/pPvdKvLmde2/Tc7X5CHJ
3KffCUuOt+4jPmfH4Nbfh8aZeEpoUM7pFvv846eB39guW+5ZLobb1lY/EC10MbJqPEwuA+sW4dYn
2NTChWKg26q+I5yJnhcVoMLHk8085QXejivX3cQ9GIupSjVnW7blF/6w49OmfrMuLe/iA2K6M1mu
Uyk6EnxMmmLdb2/VQcdoO6/gE+SusCr3fBKXVQ7iwasiELB7Ij+O4SUWXsp3ANX7AVQFnOPcHX9H
8nWszcyFLxNnsGoVn2ziWPEny8fepbVO+o5Jf41Myk+olvSN9Cq9KmvV6zaqZpurrN2g1z0um/5Y
HzE0vgi75Txehi9Zs/HfthEKMJdPZDuzHPNl1pI4y7/oI5kl6DZ0BigCRbSqQaBnm1h0mAnHbCUQ
FqS7nt1U77bTRVPWTbtburNMsgjjfaRPSGeMzJUXMKlH+vdlNUneOG2r1+KW7sJdt29TdrEvsvRW
GZ9W+q4Lr8Y9XNK3VjTWLCmDGKwvQQvtUzj/AsstEi95zi5ocp5aNkoQJbyOiA8T9sLjpBzXyWFC
rfJpRTYduDczmQBbmtnRt3AfngCbvg5ZlTtlXb8T07w3GEtWMg5p+QGt5I1nqvWT/5hvxlU+i+f5
lKPE76n3mGp8dR/hW3cdLuG9Zts8ditRH1hL1dABgS1RE8peX9frrHOC+D3MVhpqQ0YGQK67yMEd
rzabKIVF5MaUUM0V/67T3cyf7hvTPlVz3DjpsO+P3Ul9028UOf18VwV9QyYIDmp5I6EEe4itJgCF
H3F8GoZVOGwsmawbX72W37ATh2Kts+K5mS/i8Jm237O0Ee75S3dXL4jPhAEFMrN9iluMydYnTAvF
sHEAjI+UlNypIqcaXpbeDwo/Jna45jWk+sRNbgzTvqIUDvXwYLXfqGu0FNqNW43Y8HFTb6JnwINe
iYSoe0WDemDGvsyMfByBQ1ZzaqIMrWsu+UWwU7pzLfkV9lthRWfU7KieWWzqe7R0p/oW+Kieohdc
S32D9s7Je6d4KG3cIUf8RqnHWgEdBONANwSYO+yYU8AmHlVvGp6XnCuMmfgbdzeeWrBXXesSfIXf
aMgJlIqIsjrP+RvzPDvq/Wx2hHkzqD78L5hgVJljuBIZm0i2wgGh2PkPm6ioXWnSdbEuWrdDXs05
x3ua/AIBTM/yvkPNbMvVOmo+FGWXBftc/bRUm0xpXUP5uaW3k5pn5LEM82Chjuu0c7LJznFSs3ss
XU1CVbSbsk8JiIIuc3sGhl/oTpS+5EzL9Ym4midumwYFTOcLp/mFs/FidIzaPE3YKf1R64/pBTng
Nf3QTtVdKd8zuJl2+RrfypPCkCa0pe6FdWC5ad3pKr2fOZO8zqmeY7esvQrfpgb8PsLoDQsJOR13
p9DBQY55E0CUOXZOqQAAG4lDecV1ugslCSjX4IibmbveCj3ymWl0Nq/nz7C8yDcNNgP4JMgy9lg8
9TeiXnSyoV6lg/hUn2VuZovDkp+uY4LYPdvTZfxSZo4Jm4uujr0h2yA/IO7b54JMv0pP2ye4/V+N
J9NvzxlCHMLh3YA2obPTW/duBvhAfUFeWdXOUJ+aaherDrE5Ru71btquk3Xu1p8qI75nbCfmrr8V
l+xHAOp54ApnO/sIjyAB5jP+TfbQjFiPkKzxHO2R1R9hmwioczVHCteo/Zfv+tWiJkPfUT0KG1km
fgP8LEFHNi7vxhevvM0mcCbR+W/xbAJcC9JhFwfJaAPwtMVeWetmchHusNGfUcpzB0jhcbtWD8Tx
mLQHRJZ2sG1ol9r2RZ5cgm0qfxQGzM2F96DZiA/JomCrwptUf/RZ5o19fkBR6dFOW9IdAKU3lb9/
Lb//LavZ/5lL9fgBPeC3/P9iMMbQ6F8MxkqynLL445/nYnzL36xlkvUX1jSQgOS/T7/+11yMGGlD
VdCgKbIkMwHTGbP8bS6mMfxSLQ17h24QA2kQ8Pc3Z5kq/UUzyS81mahZ8AVU498Zi8mS9MgK/I9u
CfmTIuqkLuqarvEosE39c6cWdALaIdHID5EawUUx1I6LEqsRPMtaTPFktCQnxYqrV3U+skGSLa61
BWZwyWlsykL1nMCGFH/0SDLNExQJwj16fR4/5RrPxkdqBaW4RgGj6h9p1Y6SXRLQB50Ea/6yhYRR
9WdYW2kBnEBt3FZuWE8KXRasxDoRxwjaVQfBs6oaSTqjZ8KSgqhJb5FFC/FT1mqKk2ggmp/aFmbS
We/kIt8Llppdh27QRcLPFhgfYZG2FxCd6gt0rERAGKwl5Stp8UoeuqiA2jXpJJpKHJqQU/KxxDUU
DABjm8cHKWxY7OjpXzGxFuC8Opt0rBnN1CfhDaOugRRghPz0rVeCuZcTCUwruEJGIixAB476aCTU
b5AyFNtF0RWHFiEbPQseVwWCyijO6XoZmZ/uciTti4eANO/u+ZjKxpFErDjayI1Wtohbsdt+M6Nk
twMOBPuc0I/Ze7hUD5hCLIwnCSU5W8QyMuJn8PRoE0QNdKZs4uHXQT+uegxHKynvHgadRFafRrEz
at/MQ7T+eA6wr4WaiTFGq3BuRVNayE4SjALYYY1V30+MKJc6qVCLyS1I7+owA7aAGskmkcn10WNT
M7komtryHykxx7DrCUHImRkre30YE9gPUyTFolcBx3qM1YDJczzHhHcFoE0agC9lATYTdg6P9JIr
ehVsVZAHoIprWVgbU0LPNJbUXFx5NO9ZiENMNqZUrT1wHkJ/y3MTvXZvGjE1Oaz8sjlrZhWie9Fy
9XGxdAMGfxcUEHIH2wrzhRKrNduxO2ZmLqWvtaIWGpa+ACS7qeqyuTYjPbLQa6i9aX5DD0zVzQjp
ftbofNJqtoeRPFpfSqSg93Uh1wx3sOZu5Hw3u/0isUt9k7gSlNexEikdhqLJe2ZN02PjasOq0wqv
GFJZeUamJFLktl2uu1ZgUMxqQxHkGwRcY3QGtaKQ+kj8oUBawpBr+BuKUJreVSVChrxURC/eWONy
c54LE1WFpYdBiN5dJZxjFHHZrK0gZj9cTMxxvUmTY6pusSBoIuhbdqgDmxhkGQpraenemH2B6gC9
Bf2sxDOf3SlrK4u3XM7U5CAaDYomfE+hOeeurEtgT3Vwqlgouyohts1VNXVqyA8vCGcgPgyZMQ4b
1qQcBaw/W816tQbRwtcC8yeef4xoKrXPzlDHhjOi1FJRshOEVyH+7nrQOlLPy0p7qcxFIeFJmC0z
pZlGwWwcIhaCgglpHeK0X7Fb6rpt3D9g3dteMPScZW425dpNX2JzWk3z2CjvlTLTzShW2xEXBbJb
fwoA4NGKSB188y63hux5wAYEgbjACOplaOyB8S1dcA1EqNZENLHhW5OjiXoxUNS83FkQ0ukRZy2m
lVQEwzqHJVwvZ0zI0oTza3osmVXh4eYUcgSRiQCpGLRIzRxYVZ9yoTD59BRxQlEdixorVqONlbtu
ljMHowa4atXPWMHuBLAIrNMGUaWPCar5rpPDE6/qKRbrp7qcZ0pUJJOYA/pSveeoL9x6kqaNmkZW
swtSIrXaqQXwjMpt2SOwQoKW1PQ+BRYpbaWX4OtTW5VEoaZQiIcrFLbyXofhclRKJGVA+a2dlqGL
ba2yAT/Ijvykssql/2e0QAhLTDhqL1FYR1VFfA0wv7dwEbq3FFvDBgQT5rEyAzWwHkdYLiLoXdph
vhcrlkmUGsKJrT5KzBUquGWmVAUnqLsmTWc+hC8mTn/KtYzFA7kTNSyuJb2M0shWHj3qPZBihLjQ
iefKR3o7aRsCaAmqC7iIlVNbyxW+zAiCsz3Po2jSNzTaQU2i8jNF8HdPJxR1TLrq8ABeNZ1vMplV
B501oy129Vxt5gJlANJbVZwPQdvDAHcwCZpsRfHfMYKuAkE/kOGKNEDv4v5WSpaMFn9sRX6Uplxn
pY78QEYD2gNSYy4B5Qu2Dbp/0EoQZs/ikj2lac9LMgvGE7ofybTB84hcflGIpCcBwYcruhFaIt/x
1iCqjJPuda7H9CXUYLl4PAfRCSy4+U4YqtWhrqT5LS9ImxuNtD5h2+BcCEcNHZsUXYGPClvSRsI9
8gPOHzhUu1otmuCmqoOwm4lWg06EAvsQQgwfnRoB6WYMJLldtUJCs4eeClr+rAhvqHKYjvWqhYGi
10mT7MzDOEbztkmR7qHuRiMMfehudgYZbFi0mh1G34Vn0LbPw4xSR29m4WACQnLkUZN3uooVBgUv
F5mcgl2ZTWSWQPFLNCUg5eO+EbmW2f2OBNF860K1jhNUnUSdppfGaJNbOib4FKqE6YaCXwP/LhMg
VLjmHV1Q9iYjmvLw/3PtwO/ZBnMVvolLS5fRL+NRnrJ5F4w4unN8txs14waCwzfemjjfaFqlx9qN
fExsA1lfuggumW3Fg3HViZ0CCaUj7MBcpttt07MDMnrOjRTL+4eamCruNIjbtpg3AmKZqucKzUTr
hhg3OYlTldhQQM3dmCwoz4uZwSjeoedYGAhqzQMGj0ZiHfUx47LsZekD+RuHASKKG5FVIrF4Q2rd
ZfwxdCyhdDTkJN3UKdWT2i1EApeKdcQJb36E+vyTZvC4q6AzEEKq6oocih57lsxKgo3qBZMYxouY
PhuUHGOsQRaU04DA8JjFeOmrIjvXsYpzmlKTzo8YgoBiyq6kodj2hWGtB3JFdhzGpKmFc7QaSlX0
5zmE9gbtfpdIBMOwuq/NnVVGhNcbg/HUSiEJJmKr7/HaGRcBH+2rnAbFFm4BVp6AMTgOgbNagFOu
SCn2dZyGr+HSAdwWMawSZ8YKQJSlp7JcjvOEewr4tsLGDXb5QbcoSbt+WSVSBTW8Vt+0bviKgGuv
Ql0JfCNLknUrMaOoH2CuVAy/ugFnvNkglY+5ra6THMZKTaCx1+IIhPtYb7MuFvdVxybBUvLzDPRu
0xp0WlWcHA2FmI1aYCO1mEG1ao2x3Kt98VCkR49Zbl2H8ZlrQmFZGENRWBmBpCvnMkmbo9oH4Y9q
WMm7AkXgauSIpduyw9KjR/M+CaaKtpy7xcRhZ+KMy8uI5NBFal5qNWM9qKkWL754xqEU8oyhtpjy
g63KSeOSfeCjPonwidFRpzkTp3wZDSjMVv6uLMqoo39FfAQkV03OIUGAhKJ0uMQrasK9Eujarlz6
2edmHbKyBHuPLw2LihBFg8mUqLF2ShYtm4LQEVp8/Zm6Nzl3LaCsdOizaK1MwWMJWKszHGtiteVu
KA8QwUgfx2eTopVBbGAH9aDAO50C9CyEjcKLK/DlRL+CoHerBfRUyP/O2q1LWjz32iAIHz26gl0A
eufYKODloLNVvc/9ldEswNyvaGZxrppiDtStqZ+5rE2nmTBvo15isDtLlpt3UUA71LIGngz52OqI
DpeJgXo3hSBoNGo3jXJohZA7/JEjegDEkAkqV5ltoULXsooqyjL6IapCkm1sCOT8a9Sjr45ic9dW
afw6QFmmwkbeWOpKcZj4zOHmYS5WqO0GK2ngW+ACUQAqjGVEDFhu27HSrTMaC1uQde09HOrAJxW2
3+F5Ef1pGOQ3FNrDRmwL7h16kbshMVm/8N+PIBhnxJVzc8gLiJORgRNSVvvcN+t22klLfepUSbpW
Wk+GbJYam9xazLsetc9FBNEAGZq1EL/MAHoxxcCthWJfUnptQqXIfFG0ihVBCVBKhEC9EdUQrSxW
yDdJre99mms2ToXA7aEwoPjqOXCmIuHz2BRuG02KTa/VXMMwydYaqbSoAYjNmrKkPdY1OZNIjoPZ
bYDGO7A6iL6DRObJofWwrLOb6oJ8uvdj915bUbbT0liH/ZbrfMiLtw4tNlXhIq4sYtoy28QRNj5E
kKLbKUvlJ/pg7oGlSLsojq/dID2QC2XAYDzlIpYT+ZZaZvVUxAjvQnSWd47f9wJvCbZwCCuqTm0j
SIQY1djF9M5UfATvH1xg81qkOvT0WS2vc1kZBKHyWjcKQ9NJD9KzZIFf6YciP+DQVl2KASC+U3VT
DY3huaLOW60jAEpsHv0vCuTfDGKRvUhTBFyCAaM4M37KB4D+KGWjqzExuKYeBvTIAWaHtZbsiiwT
1l2iLOt5YajezhXceEVGwAlWLziOIxpcByNP4JsQj7cSzDsWTyQvM6VjNGH3RoMhqws/ABBUB7Ma
003R6qOnQEO50eUjqabMeFzWY05rxHJpiuaLklThJSxN4YYgTl0tyDd3nYi1CzBp0ROJglQA0elz
K0TWh9WP1SUGGAPHZqRFtpYcosqsCW8d7kE/yRDetWIX4ckPUpY1WX+D4fjVqlZIJlGVDowSaryF
ZQxsUANdyIsFbP8EpY9ppxVOV9j2sPZMJdkQg1M80+wOb7M5i+cAiN8uVSvFY8Ken9pIT7ZzSRGS
PUJVOR3yVQum62iMRcnwdXpV6QterTKO3k0ZxS/bZsPjo8nqlluMF+pttoXWqV7Ksn8qpe4iNSlq
0CGZdpY41R+IG5ctt5l+LYmV+hb3LNEevOtTOJTTS8WH5bUi6YSWo6Gqi6Ke6JFGeKnJivNirc0O
ecKx29BHf+gRBYE5Y/XOQA8MhjqsSvAHOzgIzGZFGu3C/J/Mndlu21yate+lz1kgN7k5nEqkJsuy
5THJCeE4Ced55tX3w9SPv2M5beNroIFGFb6qFCqmKe3xfdd6VpgcdMvCagTgJxsRN49OS9RmJgj7
81F+NHphfuGGMmKP1Ej/IVKn3rasw4dStafrNqxBL9AzmaVg7QwAsqBPLNbIZq/QZpJPRVDwHisz
1Q689C6xQZ1bBrrvOrl2glbie6E1P5Z6XnktlBFWKcoJUd3esGAPP+eaqHekG2W+jQJM4jpemXVp
kAFoGFLbE21za6SdtrWE0T9FwFw9rVw2FdMZwa6SRhrZXbX1cV88FI55jvUWxwFu/D0xXGRG1iRh
6TYZ0FEJDKFMfNzCGgEdxcC9XlHV7ra2LNCKcSxp7g+Tk61DrTbRdAZVTZpVmpIIpZ+sQi5TFhGx
qakvleoHuwB1/8rnm1iJuDd3cR3Vu9lK6PJW6LLQ1+d79vPuCg37dJ4dKzr7SDOvgC5w99T0moNG
KA+8fH7ImtImPqSsOHiKB1k2uueoCD+1xFo1hdo9QF9LaSREygN43OxOVTGsAS33KbxXxrchmeZ1
XqYV6ZK+cqUYosFUqZrRrrKD4KbBcL7FKvcDZ1h4BXN3glJP3iL4RP0nKZK662tFgqGTAuEhzeoB
ySeHNpg2YeBRtHTI5+Vaa8wk5yZWZ3wR9ly+pHNFL8ym0uhSt2nI9jWr27ou6eJyDQI2ayVL9y0y
gp0VJPg4KHx+V4mcoZuhSA8WpcnxBtsY0ckAuKup7g8qh+h1C/XTJZzHWXN1zQ+p2nTPWVwvtOPB
vG0gFmxTDYOkakn/iS2ZhHrdTF5i3UfiNSPMLdAfcpYv4isV+8muV3EgKRFC1srWc9rcHQIITsBc
GGWeHsNI7a+MwVS3VLM0dBKzchi0+Jo+bu/lmG1QPWH6gS+fE+capPNPUPsqdmqfz7eZR+yTXfCV
WkqwaWZcTqlGxQ6dgZPdRmOk0c0LO+Q1TT25pi5f6rAkZXkgPa8aS+7QxazbnuYwb6O4yr+QkDxd
q2WX7AT+1jVJJu2tHPPoeppyZuqYI7nPp3xjlCHiaV/233DRI7LXQMRDZ7enm5GAiecWH8YmJ73p
wSAFTqwgpNTXKXq+tU/+4E016dOWDQTJFAq/HyYoTX/VQl9wsb0lX8nGGu+a2P7hW2I+ZuM87EVI
WWZVYpjaWllgbyLycj1B9tlqud5fmzV9XigL/UbJUfyagWLX1HOGKkcZntterCvKmZopdTBhDmcZ
T9F9CM8f2W8ht2przKc2zM0IFpZKYpwJBwmDHqTOem6vFOgod2E3j0cnwS+SAjBYDbg1sTD1mF8V
Uqw2bc5uCA8Mpyr39s1Y9kQNmJALoaxiiVxAOk1s1Qh05oQwkkpn5xM6vRQTYTD3UzjDVOe7bWK3
w6OG+BlHt64rmHlsmAF1F/pnzJ+Tp7ThjJDFWcqcCVg/9iRdgUKrsP4ttV1qExR0zD3uPyN08bSX
OLuKrl7rqk6YHsxKD4NAd08Zfqx2jT0iAmL6EoYRq+lWBFxrZ5G1+4CkZC5HYe1h9UIbP1l9893M
AD5xDO20F6VpwwdzSoj8ZacZHpdcFEpRhb01pxEQsoYcUJULHcyoR07RlUnxxx8l6mqihmPEKdPL
EKTi1A2cN8VkcKJU7PHe7tTUyzAD/SzgF/1QI83g17C0b+hklWXW9GcDy8qxZxJrXNyxH9hmKJ+C
gps63Dj9Rq2sno76GOxNU6E83hkUjDWVlC2CcPVt3IU4UUGgkHfbnOE6IdtndHJPlYQbmkDnTV98
y2A8gjzg0EGwfP7c9CN83KaD6lwRGdlW8xHnHPcTAmopMxI/Qt7njqPtTzvqjkrclGuqRq92DS2N
LxwTgVVrtzNOBASBWoWgf5g3YZyoyJ3mBF4DwBbiDOuNyXjEyt8jlpoIIwZQTGnBfjJGFvSRzZUz
S4k8vziU0bJRpMpZlLQhObw+9CbaE7S3QaB8xbfCyQmW3tcsrn4EkH0oVtgaJ5AY3L8hspuJ9LtF
vzvec4yoVgbFTHr1enuvNDi9V05hp+vBT1BF4Y3Z4Mznymsm3KvMrPzVplr6PMfRTkgWTVOnLB52
FHV6MEykzEcR1/5cr+n6S+1lqlguuJjLLcv2/WhQj9DxY7oU067ntuIcqDawk+GAnKMeWluC14yR
rH6p82B8qkK9dWuVWEgK5nBBayodtTJHt/UQlsdASv/atHXTqzTjjhr6Y0Wvd1MqyqOcpDz5dkVj
nwxI5lMEyHm0bwmhuMLiNJ4o29iMNO6ixPZdJ9AOXluDBbGzytGzYioKOMu4BmH32JcBN1IxEYVl
jEPvtSTh3NlxYn/TNCDig3A4uWG23uN6br7pvUAb7QvBVZuQvD024Xs9IedmnhJc73U1bAwuezt/
LhRKKJPY0DJxbk08qVemlfnYyBLrJpfOEqjRN3eq7FC+lfFwVxhMymG2tVVoBO2THyP+4CqEkzdZ
FlkjAUWTaQPVNZlhpoAmD/g5UpjElRDNTp2gIIPaH7Zx2WDz7jCPEtlifLM1CqzFhARiAF+2qrRc
+d5QEjiblkK4NPxzHkMZrVDL5jYAfbFtADlekzEwPASaA5UJ8w9KWT2iijaZ+kaZq9/rOWnnQBJv
BzvsPJw89Q4euHygEVVsSwp2h1a3ol3rmIQMN1LuM41isF8kx8GEwTPaVKSNgghZTc38Y50O86Hr
OUzmvNbP2bbQ4+HTBl5tNSs6TXggtcDxRsIn78YiZF2LO3OjRIP/iPKbSm0MOHGeQtQu2lwPDxbi
UERSsJSvmlRvuUv0zIR+0lBW/cby+Ya8huA4qWx0A5IhAt0mlNOauuaEbKJ6i0uTs51SrwTNmmua
YBRdCKU7pYkUgVdGSKiDovlqtXpxZiMhz3W0Se6y2VU8Y6SKBI2QMnfTWbeqbrM4YEPICQF2Ymjm
5TV5HtTi1O5kiOTeB9V0Kxtfu6Ig4ZMHBygDxFURnajrEtdbddFDW05YfolhYBFTSMjQ7QqSQEd1
HXda9BD17X3np9lNETntiRfhfNRoPmftdOxhJEiqmzAUCnb9qdj2pNGvnBbMbV9iqkVvxA2ePtW1
3Wf5rdPaxosIFSqelDzGu9iIQAe2NowSjF07ArCtI10XjIl2B3IcB/R3Zepe8qRKlsj1sH6iMBUH
8NrN8KY1UWbJhftWlmyFeIIkPbkC1EAyw9Dm3uS4swoesBYS3QbFX7LUh/iMWxTJRsBJaGdX4gxz
YnitMpK/pt5RqJ7VXxzBZWSlyop81q75TiT3sOd6N1GM5JBkOekZW9ot+WPFtZCc9gESoriC4062
tD5PoyewvyE640EUb+oaOjpO2WFGip0vPG42P78szzSVs7u4Cjj/O4mhP3CxN41jnhXm8xRbfh2t
q6DPi3XDtqmhLRpltBYg6trXrO2oqChioAdjy9gCgWE5rfySVx1kVMxiRrUDa1ZywTJqUvBkF4lX
7OYOTdpW4KU3eo1zYeiLO2B2ona7zBqCzVhoBLyPskd560SyVVe0Mkg9ECn+3mAQ+l3TVmmxaYjQ
eCxqdngqlUXljuOU39KJyzfFaAYHhTZYsI+qPGqR2zTm5JL5ZH/rDKxyCAsH/px3MCDZe4jD44t+
7toAeems2AeqY92ZJZP6gmajyFMyUaHYqdJ7ZWrCV0s6576cre8TzSFPhAPxNLl9i/eVOiQJFqnb
0Ou4izJTH5gE/nTUihmoSK41+oMiBCFHs0+zo0xrozvK1C9+FrkxnNVeMut7bmzDXvEtea6TwPgS
hYOu7ru4jM8xF1g0Q0TZIHFMbWIWZ6foT8bQhzOWtLByHhLDrqnqACmTL7qhIIAayIZrPMPBFk+k
GG0F1l+ur+mo8yGCs6SyY7ZGUp6asFWoSOEAu4fvD4Aotgy1fwydplb2aWsE4WurGB2XNIXRQ5bS
xBWlKX6JPjDinWnwuc666G/6KYi2RFNRvNH6Jv86sXltzCRBTJa1EqVeAe0OYUAXkQQSRT2VU6V/
iExFbvjAxFWrqDX6MFAlZip+GAML+rIkyprAHu591c7GS3eSXBX2Yzt03znykh+n10uXuUldSLMt
FMIQuZRMangxVIuLeYDSWRkksEdkqNTCyNZqr0+/HDaC+0w4JHUhKzAf4YEZZ0x2+DHgzjzMw2A/
q6Qveo4SAQAbEjq5xDOGR0A2kB7oV78WsoQ9Qv4HK1enD9upolVL610S3AKG6Ai92qbqVVH5xelO
CcjqB/1H31TZrq9oTiVD82z0HYupXh1kUWGIb7KmemhHstFxsBOnG6aq2zTL8QqE4NeiGF+Csimu
IlMjoz6WLUpHGzSFD6VsFQWcdlmhCVULOWyKuKUkXA/mQfV7e1vlTNmh59SbMYrWBGQUZ6LExS5U
zOIa/CFDWCEQCyJDm7umhmxBcDK4jpiV+8zSntMxFN+waWvfY8BxG3y24cPYT+bJqdGvlQ69lCon
TawnMn5nzXHyYCX9vKc3c8+xWyCGJxh2iyaBr5jgoWt8yXSxuh6Kgh7p9o7Rb913JBg+mghTz3bR
mc9YodlmI/jJbqeUmKiDHg1DROjOmiVKPaGa0bFBFf2zXTbJQ0AW0bUqxt5F9lBc66b+yIokHhZ4
5qEjawU9WcudVRBgRs9QX4JY4yVVWbTYsZfy9GzKAm9Vd1AHy7pXUgLipx4WaqX+GKdgAP0VUXTQ
qLYecnWGxahLh/ZipHmygHkGR5Mk4CTIUYVQiKvouq1UTSVOGO5vAlB/16hmuE8wznPj1itzM7N4
rUcW3adk8OdNa+ErD/BuLotjsLJ7U9yRsVesiWYsHiZLtwDS9NgSONosky5JT1WBGMA0wxI2kc70
CoAys1rqRFxis76utUp4FJa+18S0cwzFL79O7XpcB21Pc3fCG1BkstkxvcSOVrWESMQhPmUgkno5
23eT7TseXA7AjibWK73rnoC6R7/aYtRsRKkk4zn9KBYXcPF9rGb9fmAJQM7naA993va/0CmMvyqn
sHaZAuiBFt+doXcVyA5/PCqCaUYg2V0gtNvY6uRj5PgeuwJMVKGn+8R3kDuibbRFheKQ3wFSCvzE
G1pRlatI9Ce6oierxc16F8cT7px0fJ2S8KW3dIpuUOSgiabJg0mqK5azprqlbtkPm7LmcOE32jGw
cWl7BlFVV844oiKujELfLFXYlWLRYo3YP3e1yIEa9VZDN3ikFzCOkABVA3RSohfhVRLEX+wwDLU1
EpH2KSlSKs9GIh8YGsgRKyMBQ2uaO4Kg8Wn1Fb9SP1vHDv0YRT8pNnY+I4DP0HSq6gxJs890gMWV
A1sP9qlz7RiOfltl8RZyb+1Oujq8MOoVd+aEdh8XfeK1DoqTkCg7QoH9YQfLCtZH1xovIz2Dnakv
ZJ4eEC0+7by8D5QkvKdVNDxIavT7qPER3Lc9J4QqwfEiQWZhToty8VzQSiBrxfmiNr55sHzHuKqL
3sDKHIQ/qX5Qjw3J1NHWbEI5zZVikOGPwsiwRvhRNudHGwLntk3qPVkEsYWZ3khuRiWYmyMqHHMT
RDjfN02E9Zv4jxi3NDY1Rhntqmau7hkt/te2BXq+CttQv6k7s6WcZwga94oeAnijebxzZmHttYXj
miiGuVPMOV6XetweTTPqoqcM7NRBnQP8NXYttwkpfV7jCPxibVtfw2iR/ram3TLB/1Fz7UDIYGgQ
flcOQQXI0sBiScM0JiVdgDk6zBXKjQ0dEmTgpjUfibBE6QwTsIYZMZt69DVWqWbjFlTGaNi2JDG2
vzK7w/Lna6ibVsOUVvGZPHPR4hOs5INVoMpzgdJ3gJF6LjXqk4HV2z5rFiE7RwVsAzd1mrt95DkZ
0PKZshWBK4ciGKXyMOiwk6+7BNXRlZHpkDKxyeNXqJMwa7+3kzCUG7RkaXCmlTtAQ6gMo32dDKdP
kIFFipJ9mZXKx1Wh2UAeUXZTl1ehBRFRaIUvTqlqya8QjBfAQ0IlXebTvJOcYA+drOZsNZWUNYy+
ylyTwOcTKRbzWrVRXkcUl++px0D51pAWXpF5OJ1U5vwutJs63E8+eTJuq6GeGZ0y8LQqI528Q/Xe
R6rjdqrh37eIf3Oi2fF0kAytJceYVvkvakn1N8uc9BepyNSieCbMxM3jafxJhWL6MZeDdmixW7/0
mt5ahyEryvS2mLhsbXJi5Y3DWFSMuamR4kcZhcq6LDAmWCijaNn4LWJOP1HAR8hh+mWGXJeI2YBA
Pk6EQ4JR6h3pjbSPsHXYUtu0NneiLOjKnWQvGb2sqCVbYUe74a5VffHLHs1+XwOJ2iUjuQfgLOrJ
p0SBELOAvkmZ7SyJaGvJ/hRk665pSoAEllFZBG6bxTH8J1AXkfjSVRr05vWoJSPcHqMOqabB36u7
/kFJzCK9yQjXDRDF6ZPVVbdwYSYFm1wKTJ0LCLB96wRB3UoOtuOQ7xGUQ8QR27bb7s4QJXnDyAtV
iWYfnUhAyT/sAFfwwYRRsZ2CMX22atHYblt2Y+MSxjKcKGkPjcIVijDlu1CvW+gpwTcaCf3XvJit
GIjMEuWtO1SRJlcjcK0JvWIysuCZxTFNnpuGy5eqGk26I/SwXjiDhU+Cdu9o1BVyBQb3Sk3hpXLn
0PWg9Xq7qPubmOzd5AENkd7iFCj9Xrn9j0WJ/L8gx/4wH+T/Iq3ARMj8gSj7Jf0R9T/f5n0sf+Xf
omwLVoG00FWrtG10qq//H1ZgiX/BGjBRWC9AI8qx/yXKtv6FTlUnxAcgAcU60+Iv/T9VtqL+C7aB
JAjElAZ/0XSE80902W+NupaBLNvgKQQQOZZtO8Yi2v7DPhtN4xSZTau6nDQc867gPLZGfQajLMVC
YNV1dKU5xz8+oNt/S77/+ywanmlrOgpwyt02t3+Cit4+04fSnqP2pCte5YmrEfuLLVC03sdPsRbg
wh96838/xpBS1SxO2qZ2AUbQ/BKc1hCq7sLKF5bu6f4OIuOInR+cTPS1SJ6TdFcijUwP1exVzjqC
PZbQs1tNwb56xGiqWAczPZUK2aBrUJotjiqNFs3aNmjXrOeSVZZrtcsdgRMs+aup5qERsI/aCSe6
VXhDf7XIduuViX8nxDa6jl+SH/oLSAU4r4riqeCekKhjFX+dXqsBjbZLNdbAOmwKN5qvLOcIeWsG
hTkOnLvIgPWsnqKJ668//rTejQO+ExZLOBjQMwwpFvv4H+NgqNnNtZ5xUAl6UWoye+EAvwiq3l1C
kutazsG4nmbz/PFj//YdGZbmoEy0TNPQLx6b5iW8loDHgoccN9wSuP87TfmJ+V1/a9T+94izhODF
IHws5oO3b9c3gsA1gy5daAF9civLNfJt2FwPToHZDKTSqgTBadYvWf7UpCdN3mTFgrbd2Az/CQX7
elzVxl5D8wp46LZ2ngk8WOfqjSUOmsWx9ybqaRnN/n4cvk76o5lRJuu/Bt1pTL73+Sfz56+vY6u2
afDRiWUWvX2degqtMbNgBgb2WjNvUHsAwYg3YXAcJhVbH97qeHFup2tccu5ITqAcbmPJHxnJiBTt
LZHVmboJq6t0fpHRLyXc95Xhphb0zIY75TGtG68c9knlhZ1rxSfHcKUOfa9emklns0Ocxi7W7T8e
DYsD5HLG2qalshYyCDX7YmHAqOEj0TZnl1Rf7irVvKGgP3IZ9KEcdT2zpTI+Gffawj+4fKZD18yR
LNLA2S4+S10STZQLSaifgXU+ekmjxD+F0kCtXLKHVmisoqTbFWB6UVLr4daeLffj114G+cWvYBC6
ZJpSAvY2LheqggqjVefm6II3pR4jjnpTe7CFXgnhVbf//Fm2RbUeExDT3bl4XUOxOhXF0+zaETIn
klJU27IQXBXIpAa133z8tOWnXb6ZQ9udjQqsmqYu0/+PVWUqydQRkgeJVj9CFkZ7jTJslQkJQSCt
n0iHWcekq9ix/cmU/8vCwv5pGeSeSTZZebGvjSMp7FVLVAqVCmz2Rhtvp94MPtlj/vIUNnbHZB5q
qoZd6u37oYMTucE7uiEBsKsuryjnG/r0yfjQlh9z8TFK1XIc9jJcXOrvne6PjzGJ9CLXO/rWeAU8
myYTuqHQ0zsNVzcleXjMN7mSoIYc6Tcr7fDJIv2XvUFizDIMFk6D48oF7mJ2BuqaKIpc7qhLG/ml
apHGqFOPpLyZpkMgI5cR/MlT/7IYSI3TgQaZiadenkyokSFPS4MZ5d6YbEOhUcF2EK4DYqENTpHW
L1cfj9a/PpFV1VIFDX9VXZaKPz9mrUoCskJmNy7ojBj02bjR+Xh250xblwqtNjLKg0++3L9M/t/I
Krm44/jX8kv98dDSz7Dh9OPkZtqNrMFdBCbsn94pfk2kWnz8gn99FgreZd4zGRdw1p/P8o0hVJKE
Z9HS2BCQrXjFCDnIjAGMTIr2yRT829N4kkqImCpYbS4+Tr+N0iBlgLhJ99hPYqAHXdAVmehJzvhU
P361v81EU2JdEyb/ZiF9+2q6Gox0+7gziQihq8DHBEcFBcvHT3n/SkLVLU3HDGmAtnQujpRdMA+B
CobYxUFreDL91vfJ94lkC0Po0Sc707u1E7yZNAziQaVhGuxOb98oqhy9Gxq0ow7Z8SusPcOO8DdA
EYn6NDUO8HFt3jcJCnQzPHz8mtpyHnqz4PBsk7qhsABps3BfrJ7hhFmSJsNywIhe5xpQbYxLc0Q2
6RLQi16+wiABWgAxJsFOVNnquXlEAvDZ5Hg3I/k9HFVaQgLP52R68a36I7LiZqhJfJ/bH4LZ4ZWq
sZ38ZJsIJHWRQrfmf/DqHEc5CJDPiOv14iuOK3vOxp7cD50sj9WizRkq50w+HCYnxyARLxLnqCuG
lSMrm9Ky8SvvHapEICk/+U2WJ118CWjHJbc/GNMQfS82F5UAA82yULCjMOm8KGsXR5xyUOMKpaYt
b5YKA1UK3d44KsChcVC8XrUP0glPitGHnxw6320CXDi5JNIk1VWD9fhiEwC5Rg9Ri2dEWGVA1yRc
VuN1BQCyGmqCXkV4yMrw18efgfFuWjtUhh1BSheXA267FwNRBCbRKJE9uSoZiF32q+eCEARfivIn
cwZ2gVzhovBxoYceEYfO/JSZJyM5qc23tH/qur1QvoVAmZaApnJ1jhYg1LALgMMSE2blW7TtifyJ
DB5ihgHdJr33Q5wlXin2RfAUT1/7kGLkeUiux+bm41fTfq9/b79fTrrLwQ/PNodneTHSZsXUYtw3
bDf1zlAPCrdPS/6Y7NuM/m7dfK1y5L7mjT89FOmVb3NrfYBsQtc3C7nCyFM9PGkok4PqbKBdiNov
ZrdtrS92ucu51hZbbLuTs6mqLboLXP29SyA7dkBiwwKvInRw8Op2XzQbOWz8eJ/qR0Z23p2V4IdI
r3txpZcvRX4Nc+rrmOx0ylqm25lnXYOR4Opfxq+p2BAh2If3aXpCCiO7IzQCU0ItkOGXMfrSzwj0
acvdz6QOA7uJiCvDLYeR0JvuFkH3vFIHJMQtKqLblmQMyNDVYwG0mW5Q/jC8xnhMorvcB16/JbXF
j13xaNETVW/D+cRxHC8RXaFmJlXPRSnKNVvqVwjCbYnbEW4Qdebh0fLvq25tW0er33J8Uez9chRF
YFBZV0gIySXsv2LtG3FkoIpqQcm5kAaP0l+b3Y0qNlkCU4Ko7lWmHPBBxfibtdvQTzZRu5/771n4
fcy9yVoh51DnnVFvrAzSBTwODQa2rb+o5nW1T5BO4v7sPX+8ArqoSRhz+3GRTn+yw79fMBlTFnOe
0hJZ1OLiomuzO2U5xG43LHR6bxocjzqIvUDJIBSnBC6wrn+yJ/5tipqcf6VNScewtYsbBXrnoiYf
jJ2X/7LOevoddorf5ZPp8rsqdDldOJmpkAPYmTT1YilYNBUVNsXJHfob5Ff4KU1BnM9CxphfASPa
6reyfpi6u9H4oRs/GxxvPUAp7G1C3YeNi9kip/mMZa93O9vDwNdGnnS2w6L8Dtda45r2lxi/dN55
ff8lPC+dsjvlKmvAzaxIAzxzaTHEquMYCCQoOFjXGdp5cxNetdetdDGyFvzwau1sEUicqnsBmSpd
m4BcIpeIhuJMSaEgVFbbBqc+PZbdLtM3BG3vwTTl+Sp97dsHO7rPgXlMv+ZNoHp07QDi4MBl0lNy
X00VbekoXavyuZxfcWZJ/6qBA9K79nSK8PE0uHi+1PWpDHdCQ1ntjv09FQHbWhFK1o7bbnb74ZoA
hJnUIGyS1cawD03zlc5te/bn5yJ9zIxxZTDLeu2bjX+6zYZDC7++h8ZoKi/ozo2SPDPKYagR6+q2
zw5Ft7Nodk4/Pv7G3521uDNSyKbGwRK5/Ofb809btKlV4ddyBzOuXBn1r7IGn6VI42r26R//86dp
GnsMeAybO8fF6BJmbvQNuiGo1Vj3Dap4QwX6hoQhzc1xCn/8tPc3Okq+1KJsBwwGM9a5OBvXSbNU
56cJm55Noz1DDB/oqIfRkuLRYeSZiTXiliIbpNHuUQ3IT7af5dO7mE0ckznLSs3m8/1dFvnj2hFb
ZRF2Ce87Eh61TtIIRZpwmk9m7V++QwHAQphI5ZcP9WKLE2RP6gZSQjezJDnDtbW4kHA+aD4BCERw
fPKxvj+jLM+ijoM9VFJzuDgxxVXhZF0P7LAuTFRVysFRqXBxEYH5lbt+jlbassPykzX38iUhxhsU
s6nIU5BHRHG55pY+WbvY4Vw9H76WxYBl1L4W8/eqiZRPXvDyTsCjeIzgSKxzIsag83ZOxEQTBCi0
qThrTnfNzlcmiDrMynlc2rvCP/RR7Vp6NG0+Hq+X28pSsLd5Ncr2Oke/3/eFP0YLGUS6QFfa4Idh
EayyDvY/oTD0sfCHWwNxYYr1ySPfTRFbYyNzJBcRTsDcyi+miB6qwCB60mpLWdI8VeprzEauNRBn
0SmJR3ztKqHVt+26CnTwrP3DocvjHW4/NiUXDp7cwd5+1BHhboWSOIXr4HohTBPZfcGJpp4oA7Sz
c/fxB/x+DEm6Peyf1JE45l7u20KXJlpv2HYEunWeikiU1G+kr+ByPNq58yd79rvvkx/IHCFYgfox
zaSLl8Mq2s4cL+EK2mON9AYeoYX+1K1wH6zrsvuVZEX0ydj9XbD5c8mxhc6BhFIAR3NwQ/JinuAr
UzSyhjO3sG/naENH1VP9o10/WhXktVpZqSXnOHRDNZIgB8AaKp3syB9oVs7DtyTZzApQMzB+38L+
keY6LeFNhJpAlseuuOafUxF7g8NFlOBTaID8f53yttMe+RmYOfgBEjM9J14yNfmrCllZmn+ci8d/
+F3ynpZNeYBj2FJQvnhPsg1oR9tJTkpTfe8PtbKuSgPH2QjWTpql/slAfbcmUFlh0CzNDcehXrB8
13/MzXEoJ3Mk3gBpAJczlFts6w5izFJ4aZr+mnXCLRs1uu1z4/bjF/3rkzUez5FTX4pYb588a0jr
2qIiXT1OfoajNngWybkEHYXKFgz7hmQAEr5Q2DqfPPjdbFlemTIddWy2bENcLA2diJJGr+KI3qG6
ndQAq1pkcQWaiBoqs8+KvO9aBDafLZ+rZiwVESqhF7MllaDQZTuTwQ6ysq8bl3gHc5c1BCIN5nQi
N2yTO31+on0VuGbaFC6muE9mz++C9dvZQxuLLiU1YH4XWiRvP2y9tOSY1SNRaogYMgBKqoLC71Hr
OSMKeNxG5KnoFXeqFjz0Cj1N+p7R3gAVmKd7BvxMAIuvJuhGvSlBEAW6SmDuw3CCYIwJkt+H9IsI
mFDNW6fac93mdogtttN85B4IT+KNX73QEoGgyWTin0xCYtDXJIv2cKLm9GmINi0GLc4hK73kYUef
Hw1UC9DHJ2P+b1+JXL591hFah1T4334afazZBB7LnuLwKdJG1H8ya69Srge4dbT1kKsrGAbSrQN5
LtoGQ44Mw0++ksvTxnLf4QxFa1+FagZz7O3voPoywifEAV3rU2U1A5sabdCU/ZM1WgH2U9CigbL5
eMq9H/lswtKW4ne3lnX07TNTGzFUS7qqO7ez23VgQHHpACUwKFYY6ie7BK0FftybQadTgKKEi3CB
x7JBvX3ckHc4E5WhddWz/lrcsbaoT5BJzMlLgjMeBX/y+KPymmPhoMlYkyV/7CnFNKuRzGTC4o2V
+jhfkRCTu1rmZtB15A/+2Y3PnXODcCautrYGKLFlwcarp78sJmiGkLIWksLnHso9DsC09nJxV0xf
R4CcJLtgAinoVCrrTF1zXeGfiEBxEGGqjbsVcSNN5sahi1yqktQEPCnW5LjYuWt1u8WnBx5f3ynR
tqHAEG4wrldy68drbAzLWdjHKbHKb/Wb+bbFDBmv0gfrGQovuoAQUrCy0/IdvGHH2BrBj9zGCril
IjyfHC5a/ZquBKUmcW8GbmHuMJWmzqmUm5pQmHjdEh2i7stm02rbXMUqfwI8SbhN5WC42fI/gk0A
bjCL7dTuIdUt1MthE39r4hs9OACkjVawZ8OjOI1fhl9EY34TW+WY/wSD1ifSC+QN3JdhOhZ6i1p4
k8DanF7BTpTJa5SdM+yeIIdvEY8F2gHNGGhxsqCcH+H1/MkK/W5rWAbOQvNzVE6s9MbeDhwl1dAs
+TMDpyH2rHFKPNIWpRadWG1t1MPDDCJvHVkicGE/mfuPZ8n7s+Pvx6P6WFoPSFyWcf3HnhjJYsRI
qrWuVHOvIHQKF747TP1WwXTKtyXpsPSY8xDf0rbvs+yfXgl4vkmDnkqMZdiU0N8+X+OFY7MOGGpk
dmdh2KIV7e4xNFOryMdPHvZuHeJITvlFsjepy3J0sSaQGWa1VoOLLjbqYNdM/jV1802JNW+lT+lL
0DIYfofBf/whi+XydrE48FwkPDb7ok2B/u1LZklU1UjmWzeL0YRqPUG+Ro7WFO6hsWXVzq4iqS/K
BG1NV3+8aVNyiJU+0tZ0Lmc345jmFWl4Bb6/cfNO/EQBax84twlg8rIn5zRSqPpFrb9uF9brx7/+
+0+NIwSDczncGyrSp7e/PW4j0SsOaQ+9Ul3VssNqhQZz4MzYNeliLS6eh/iTS/fyTbz9xHimAJq1
CBykY1/sWjgr7QYOXMUxrYJSK8etaXaHvhJXtFcUltXsMxHUu/1CR9lAhdkRmiW4oF68ZU/4IoUN
hEqUI9pDqnxPYVbZQ6echql6+Kef6NKhQdy1DEPNUS/G4X+ydx5NdhvLtv4vd14n4E3EizvYDm3Y
NDKkxAmCRoT3Hr/+ftXSeaeBjbsRzTd9M1FUKHcVsrKyMleuFRVF39hRXZwEd5FXKdTIYAohzkC1
bnenPHDdB9LifOdKvN5UfE9RuYE1x6IAuXoTu5EcL8wLxje1vmLcrTkDglG81NcmRuWhWYsRE7u9
0uv0Q8dhZCWSBjUNQUcejRfxJTcbFe6YpDipYw8nc0vtb+ipNFozIvK5Biq4tdBqh/oEYZMOMfbc
GcJjryavDrMws0rsFM9U19DW7zjmkiAmqHR0LhMNviRGRFHuhawwyo5+hYBBhQuPFqzG5vzh9hZc
O9bS8mrXmZDrbBhosGyf7NHxzz0Sy4xNmvY5iHe2+/oyWdpaHZuSqrBNOMtOTSU+Tw5P/bDTAScG
B719O7dvDC2uLqpJc+72Go2r44pdwiqhgHYvOMzlV84iRnTLLqQ0ByHqsZsaZgZFHuzksls7SVrP
E4OLAqzi6ogGs4kYe6jlJ0Z6paaHxcjCAI9bEDEvGO5BADZc1zXA/uC4uv3MxLtcVAyI250Lpp3j
Mf0WWckPxgWY21H9p4Gbo/Crc0FOHaa2fU8/MLijQXl/e1u166xS/gSTAKhDPQzecPkTgpoWIpcj
/B/95zKURe7cDummx/kbpqDhz6j76LGAB+/QGuoXYxJMR1Oeh98LFWoA8G/gc3SOmKjPXWfCdRuT
czpSOTYUgKfhRnz1DcsPhv4FR+PpxbYtf3Cnm7GuAlY9hbF4V/bQlAZGebHq5JRa04VK1YAiE5JK
t/fpyjEMur5Ug4DIUgg3rVUO5QifuagmTk5yevYCs+BnMYxH17A/6UhQ/4wxKCLgjuYlT41mucTC
dxgDa8KEGfpaSrAmdBoS9c+uhESObuprVwZqEdJpHm9QQV8BgEETKUMd0oaAT/FrXaGyXTqux2Dr
KVdhSXy9MYkDIxfVZb19tTK/6ZjYZAz0ROkSNVTLM32jP0BIkR3GyPpx29jVZcQwjU1tn3yM+9ZY
J36TGIGaMd16grqSolMMc37lOl/k2KOa2f19Fg7WTpRS92yuLiMBYZfdR1RDHB9EAgwLXlHCbp/k
nYLcPLz680hzGYGDRLXGIzqtaMBq7kNC6n7MoXmYeZxZaJs/2r4D04Ru76BJrjIt9oQWPnUa2jiW
soaPjROj4pQjoWcoHYFcjp6+09qvVeHD/9qhH5mE7510KHeijPysi1wLyA3i3AYJF17G9OjSobPR
YohPSyF+4yDdp2L+yhT9Xun/ubn5HysO1SDdgr9IQvylI68xTg6IoEDTYKJM0rC8KFEB3DakMq1k
wwemmsqvjMt+YDJNvZsEHFqdq35vku6PyZgfwxBOJTHMpaS++ULgLe8HpFwPpar/2tTMltz2zOUl
+vcvZQqbJIFyHW6+iibw89aDL0K0z0vrSXezt22F6H3XBPF9yRvX1f8Mo+BNZE3GzudXl18CyxrV
c4rpkkiesc11JT3MA6OjE8SZiNq7mKlzBASnu7pK0wuk2ZqngFVuTHC+vhpE52kMzxEkjcV9btb1
52CYP97eiNXj8Pn3WC71E3mtg2g0VxfuGIvBVuB7PkFZYp30CnUN5yQCuz67DdX2oCi8uXX/AA+D
xCd8kzvndXlc/zFP0chg5oIseY1rjPwOpYoY830D1oCx4t8EVJmzUN4zKsdUcy/GHYvLA/hvi7zS
TFqp+tVDrRzhz6OlEDNvoQXHMnfHd8igzIUDjV046XdVD4cJk/R/e9z/Hwn6L5kA/O8TQcfu65eX
Eg3yv/57GEjYxr/opFkWQCr5eqCd9m/pUuEY/3LlZchpUQDd2TLU/KPRoOn/AqutAemQxXZuF1zq
n3EgJB/+PtSEIVIq0Gr//X+QhQ3+Kt7/Haaa1Z//97kcmemC+TNlD4rnontVSCgq3jFN2yLl1DjT
pabQfEKPfD692Ix/rL60Yi4C899W4HSj1c4RpCe8CkSlKOxysFJqMVAQHsaqoFKI0swpYgp6J+bt
mWK3Xz7T4tgdFMjse4+H8TezhWvVd3zjGNSJshPkltH1eVG0ZHmFAbqRee3KkuMMDA1qcJdBPhyg
GWmKN1k/NPCitGHp9a5behl51MVlVPlPREt1POj/etjGpi5j7D/26a5JkJws1cqg8+JBqmo17Jhi
6DwLyoWDIkBi2T5MALetbOynCe4VPk4ubHx4FTmbMoRNJqk6T4WA6XGOq+ghgCSFTsFk7byKthZk
EJ9JE02NdseqggfHuiNmJe/Q7oSQwSY8nf0QZMztBW1YsSzSXSoklsv0x8oXAdWXgQNHoKcpPvVo
o7V/pYqSv34ttLB5P6B+IuuhK+fo7CGC4MVovdJpjcepGP0Pk9uMO1aWUf7ZBfgutkniyX5d1UGK
VnOGYtBaL9Dy+r5SDamDqjhwkqT2Q+A6YC/sEOAjHdMdy1u7yC1jSbD3c7a1dD4lFnbW5m3rdd3U
QQ9mlOeBROLVh1kWkwmdusuPJZdcWrFnBR6zTCu9HMTZsRgr8UYlgT+q1Vzv1Omu/dwm1MrxKt4m
VJBXpnzXnJSmpK5fkbQ/0OKBoLiwwHTZZn5/2wO3TMlxHIk6Iklaz6m0vAyMOYtKXJxKSt7UCMEJ
xGPFrIlXfyZeJi9McS29jBE6LOIGyjSYahv9roBy4XEMsr0FXTvD0soqEvW94M1YC+CnXFeIOhjq
U1QEyd1PbBuJLGMFrqzOrCJRlMVThkwEa5mD6c4MmS5wBWMosUIj/LapzQX9x9Q6EvWocfhNwIL8
yQYiHJizZ0XaX7eNbLrBCyOrQGTBrFQW0BTBmpY5Xuh3CFoMQj01Td/uxDz5mf/zZJFxgg8EsIaa
KceV8YKlGzD2AnoO8lIvbszaC9rMvIuUFvpaJ/tGNEx3vtTm9iH9xCsMCLexhoCFgZjj1rELL7Uj
cQFfkh8TYSev/kjM6xgUu0mgmFNav26qXjBSn4HoTsL2YzfC8VG6IJdf+ZF0yhXcF6CCcFuu6uXO
FW2sRX4Li2broDVnqWH7XQ/b6uKXNe/827autu3ZlsurkrFsxbD1pS1uK78gU0y9srfGL37g95AC
mHBB3TazKh7gDdihJkJ3wNRoE6wbygXwQOYf29RTYPt9Kyw3epNP6I4OiZm9YfKje6daEAUJfaje
VGmivYOi3PzUISkQH1WBOkajo+9td5AU2/4YP3IDNL/Cp1Du6Dtfea38nWy6BYpI1klX++FrXUS7
PUq9Luhc6FZ98y1M0pUnAsM+KXH/6vxDx5br4Eo6UEJzHWAMLeqRibdhTFXFx0kZ4POCmfy1XosR
xith1gC4Y1xVi5I59xE0qFJ4wFIJHIfMD0xDt7N1q3rr8zeWVyawaYpg1GJWgT+tOl0RYOa8hs/0
BWooJhQhhMlp1RlOeSibuOyPJWM2x5zZlz90PXS9Ctr734jkIJy1BvVONdAYLq7sN5nORhwq0UOv
B6fHfKbSXFyGsgAxooyQl9520OtzoGnUDwDfUDyCI1EGzheJraZPc8ElwsBPiqpl1gF6rsXk7Jzs
q9yJEQyKnnTKwFbKl9nSighcpYPuI/H8uvT/nGAsOxbDBD9ub0WPdV/Xb/wB4ag5bH+9vbznSapF
NJaWKU9x0pn/o0+3tAysJxeOxXSqHYYxClVjrP9qzpP5pSjrCbrwzrbRJbL08cMUKzScqnICFAyB
VzC/oWjKsYOh3P2cjE71OQih5j0mZqOgEXH7d14fP94W5HfM4jCirK2xLh29iWEMosSboXI+DWn8
2Qxz/ZC3GXDMGRWk2+a2vodJ3CPZo8VGa2S5K6kboO+gzLHHDJaOSAiiXLTcYOVH54iyYVIan7sk
sTygb/nvt01vOZyc/HI583JweRVoQq2mRRJ2sTf6FkK+YWsdNQP/u23luRC8+u48O8AJkq1L2Ocq
TcqjwhpgH469Kq5hDkoVFV2bPoMVuxmNB9qo+sM0qeHvc4g4SDEHKMFVvQ+rUt6O9xqSjq+9pnUO
gHzT0U4kgq/vtqiYVZWyMZgYKJNwfuYn66jbc6ONzdV1cgHZIea6XsNcawg35y41I68LxXgOtKw8
qzFg4tubu2dl9QlVJtu7kuvCGybgswn3+UHLkz0o1tbR5eTSUqDxLJGXq9DkF0blwAkXMlievXNy
Rf+VCqqULQ/RpoGvtuqaY1lNBuQSwkJBEpr9o1FoaLc7MXqRkWsVAF3h1Puucah+lKMd7XV1tnbC
dAzqSgRQeuOr6NIih6YGPvoocTdMd9nszEgd7JaWr5JXfEfi33gt8VZnO5anNalmNYijOfKihGkR
062qg3AZUCdz73c+rTwW62PjAkCnIUb5FE9amgpRodJgUA89qis/xth+10QQlKet/XtZ+pfY0b7e
dqVVu1TenSD7mZKgWCUnYtej9wj+9XM9IjMu2irxYEqfII/0QfZUPOHfqeo8eKK22scxRkRxhlAa
+KOOhGJElnT7p1zvMieHg6MpoBwkIn65dFUrlMmFh5SMMJ1/s5xYPYXO2B505Eh2gsF1tF+aWgUn
FAPaMO4xpZFWX2w3S+5MtZu8MXKDN1ZXGf+P9uR18OKSV42mhz4UewjNJChswbceSTgOLd7xAMBa
37nur6p1BCFN5nbA+xkwuJrxJddpXaUIPT301bsqQZH0ENkRw9U+nfAnkdcJ6mslIyN+6/yZxr76
4/a33HIrtthwKN4CA7rCwod6IqpGxY+DSqs+1ENXfLTzNkI4wNcfUalkstHOUi+djOQBXUz/3Dkh
MqNl/9ryAzuhKw7THc/1qTX7CZILthukdeiNg0odj2PHhE4H5bMFfvj2mrf8V/b7OVIUSim4LT+y
P/a1GhRB6NW1CRPtFEkm+AkxTQ2KpNumtvyXiQn6jpAqgLZaRYm2iEd0VewAEFIYPuiQwZ2z2oSQ
D8oDZH6hyrlt7zrMUnLlEUVbidDEjbBcWtIjrFdFOlOqc1g85nWv/lDsPN+pSl3HPqyQM1BlhhTs
ioajGuMSJLOCHnzh95/KFO2ILtDVi2bDmz/yLjuVMJbufLXNpeGhJAemJIhahYKAWiOpZh54qa6U
vwIiHz6Eqj7sBICNdIgmKjhqxryBwejP5+VFBBAoQ4zMvwTenBrZB6bgpm8BYeFhQnTlrYYWx0Mz
gREBX1hSH4vzY5/b43tgINnBRsh3x3+eGXeW1ww/h7SO9iBVKipzyw8awsyqa3HGVutu8S4hg/uY
h0yfZHPDfGec6L8oDu3Jg4nE5l9FrOpnJZvAJvsxsi5aENxDlwuH1+u9zGJihxsWbCn11uWPyhR1
EBHimF5duvpfipL3CJD0oGRum1n1R5+vPGauwAZBOCOLAys706BPjdWGgdfhD18LrXTPKbI7j242
m49lZxX3kwsfpRs04lxmkKND9DjuZYrbv0JC7F2eY2Qvq2ILvuCCGxDiok/x/Ec+1MYxLvLu1IZp
c6w6xHSL0QUbM8fx2zliIiGL3OKP21ux4fyUHGjxUxihb71+OPc2Ias0HHHJFDv5IBzFPDtuUu84
/0a0eu7Ks0qHxdqr208eu9DKB3EJ5vajaMfmKQqzS85MIfHL3XlwbhnjeIH+kgNKV9NCelTqc9K3
4jLGScesh2ufySfM92aaO/Bppskvr99Coj7Dn/bzwNkqFw/d2DG7tGNxujsztpgMRzjCk6efsPKM
M5B7SJlgeTS6fCBxYoTsYncMn5RwA13Qq9wr12wEYIMpCHoPkquLhuvSCk2OcK4rrPS1Gb8PJicD
MSDPvhI0x66oBth+m2hnafKnr0LRwujqHATpVHfosYpL3M4GxNFDC4PA5Hp9UxhfbX2A09Bxes8v
/b0JzA3vN7k7ybQhn4FmclVjT3JBPSdihMUNQsNTeqL+DKG/d/vTbaQFOKPEZYG15LjLv38R+aPE
UgezHt2LmjF/NNZIbJqoH6Gyp8bH26Y2FsQ9RgXX5tEtY/vSVO/XagrA271I0dDfnaGaH+uyHXZS
qhUm6Dl+klYygUyxjafhuqWjtYVSz3XqAhDURwQYkUk9qz64RsSqlW+6OuSXOVbQEI6ddD6OZh98
K4xOfavNSuIhGtqfJu7c902nQ/uoSmGhQ0kgPDbguJ/CHMnGqeuGHXoXdSMwOMC2/2HaIcFYbo7C
o8a3/chFYjUt3xrp0PgIeOm1Ex2crMuyu1h0jN5QzZx+idIZCJ2rhNE3qO2TX7TE9N+Hk60xGqsq
yJSnfPLyYEEOnh+nIeiC97e/5IbTyNRZVqMkRdIawlPBOm8JtXMuos/hOSiltNEg0rNd18nOdbhj
at12VGDBtFD3ci5OE43vuCaae00bh6dqnP2db7BnanXUp37wfbtonQtCBc1veVIrdza9kzdV2A0/
syr4B8CVgldQ1pSDHTyvsUt3+NIpdd2d9DIOO+jZa/cX38n2EJgb584haeVLAZAjr1q5lqDiA8FZ
7VxapiiR7HVgbEGsemdJ21agTwTz5wJhWd0BKeanuMYnqNwj7plDswy4eJeHRAb5VTxmMf8xs46K
jjkrY4pIrd5X1cdqrGh7+2hUqqXyI24D9Yvumx01gcg8Kp2VdcylNcnltvtvLpUc0JSB04URYHlW
B0ZqfENpcP8aogoAvchEToP5+nBJTYdcgR6RgZusNnSe3QSduhLPVyPV40/w4+RZcPcTayE3gNbA
cai/r5weZdHJR2/IuVAk/xGOVXBR86rfaYFsniwe2rIDwkNtzTjcUcThvYm7R1VnvA1DkX4chGN6
Tenvldz2TK3WU9SZUwcWhxgdpOxRslN6rTHMR6iestPtrdsyBU5BXp5yBHUNPtWsPpSgH+fSK0Fx
NyFK/YC6DzjbobXPt01teRzdCfIAkBE801apT0PTjdomR7hQFIsMrqjPZB3azhHeSLCgoLZsU+Xl
Bp5tlSz6edMmeR/zmYbefKimKHpIQavdMfujHyLNqR/7PCw/3V7aplEyfGBNik0ZZHWYYBQTeZ9Y
9iXuh/IsO2BnF6bEx6Jt53eUjVtaDXq0E+q3blu4HkHtmTzosLs8wWXt2r0z4fWopFlvs2HQL5oj
SoYgOvvJDvX09REDnm9Z3qe6z+tOft8XWRbDoXOptJzltkAGu4va4mQWQ/X670cdXKV7QMkUsM7K
9w1dVSalx4qqJD1IWsVh6stKUQKscqRe2ur3yu32Luit2oFk6tPYSosKzNo34yIr656dvpAwoNtT
Ca35oAVRXlysLnf+7FJiJNLL+fugKa1LGcmO2mCpxmOeBBra55B33faojXMJmAzOWdjNyZ3XgVNX
OmOaGL+5uAXIcFQ/YIRRfLiWXPdnvqtpqvDPgPoD7a4tv6sBSLNONMe+lEkdfejREzkYQe/spLQb
p5+6Hbk57Q6VFFoeoRfeY4liQOXCQATVxkc7Bb7yqGvC1983TANRZiKhoyS5bsIG3dzEfoyV0qbi
y8jgl7nuc+/2t9laCtzHkk+Trj4dr+VSErtXyjRT7UvUxPOZ+ViY8Uzj1VAr+TEAmEvUi3xDrzbM
QWMlStPBvugIbB9dVFMPUiJx57Ns+RloFMkyAjkwfevlWnRVpLUVNvalaSbnbhAMdYPwzz5AqVmf
bm/blinegICDZPeOI740NQd5qg/Qjl9qO7dOVmBFZ9T+EOsO4eN8vSl4NnQoTQB84AhLU0mo9vY8
BvYFxEKJfAoqiKVqI00oht1kTgakVTJHG4lsjq4nOJt1oRh+PHDWwDwuam3eRwmCbVoBKW4Q/mGL
Fq6xwP49d50OOkKFmNFon4e2+voTywVlgqMw7EXHeblcf4j8JKEXSPTqEOUzoRDIEiM/1xXyoLdN
ydT0arVkx5QuCNGwfi1NmaPTJpkyQZlYauIxKEwNQSWo7wpfVZ/MSMuZekZCvW7D/oNTNcFP3EHc
rybjqhLG/lzxexFFAjThBUfPusBiYRxsI2+PPbFyJ/het1aY1aNYLS8CpjZN5DEWwaoQbj5FPcSQ
onCRbs0jxlwaugHfhcqgtSmph0vkmc51ERe/d4PRX6K8a94b8aztDV5cBRt+CkETqAzoJZp38u9f
rHiuVCkLh1ph6yjZI3Jc6YPVK59uf1Xt6mzKOTPDoU7J853bZvVZh3IUeg+u/YJqVwfpSNUhQDzU
GfBLpe9G9LLU6buvIyL4AGmMOlJNGMK3kzuX9sHWQ4bdBwMOlVM7FNnooQHh9l5vNvmPYrAT8+CO
Nrdq7Zf9o9KlsO4Ok5r0v461pvxuN7Ttzr06FAhimEi6HwQolZ0wJ4PlS7dldo+WgLzi6ZVxQ6xO
SDC5Q+lUfe/ZTlU8NbwWUCF0IgNvnZW7sietUGJN/HV7W9e7+myVIhFDiuBdaNUtv11pBkmmqQxD
oDzenOMkhdqn7RWUmNGJvG1K/q9WCyQKcRlR1X++NpammLjwTYTVerAgGUQehha+n2fDPo6BJt6H
paFcULh0vrSzk+yMLay3lqooOROza6CLiT1r9J8bitDU8rkHH2BMP6jLfp8lCVdWB9VdYjnB3Tg3
45fbq11v7LNNKs+kiNLwet45tKe81no+p5HW2glZkRhOE0QKgddNOxmF9PyXG0sFjrldQI0EVwL8
s47Gi/NnOrEI9NyqPJ9r9JKqLK0rFM4/iMeDsHJ3ZzvXAVbao5SPq6KpozMKsvyQGvJs8J92lTfm
euMVozbf90FcjXCGJuNZDQfUmQn19yP39iMtdtQ3b+/tOuA8/wAegnBL0iOkRLb8AUgxp45vpRX0
MY2N+igXHOw4I2pWt+1c+w23B40J6E0kbG4NB3M6CMmIvKXnOhGCQWWu9d8Q7ZIjB0Ue3Tsq+qcZ
OFLvttlr18EsdXc5DcW1vZ6yMXxGbi1aMl7Sp59Tx4nhqqt+m1V7b0ZpYx8pFzFwJSk64ZpdfUi9
dAZRqWgkj6TU91llFUgCienu1cthMBI46zPJISMAy681B4NilX1dIHCvDJ8G3Rf35N6Q8iHmsPcm
uV4RY2VST8rhBQ/hqNzaF0dhVpPa9dFf9UIBoa1hN4jQWVp6ur2i6wMHZg/CHV4c5BdX8zRKMSkR
RYTMq4IuPrlqK6XgdW8wVGjqhV+/2t0xJ7tZfCp8fu3uY1yXUvc990TRu0dAQwHUfuMeFHhjUTxc
mZ1Ea+6ZLvFq62I0YszC66zkk5XN8MMmxl2D0txhEFq/s4UbH4qPLMeWJbSMga6ltTZqbZPMrPBq
SC0/6G0xXQZXeS2sVj6wIC0D2mQyMQbOeWnF8IXZq5VaeFWZInWTquNHvVCqne9zfV6xQkVAgaie
5GTNApVO+VQz7M+owaz4FyagKNOrveGNmd7sRKStbaPJCACNlxDMFqsFxYpZJWgQompewiCkgP+j
T9/Nl9v+vWUF7wbAovEghvV6uW2CQraZjiljGgNy1lo5twwc7FKfbjmcw5NOcg5S3LVWqYc7FkSB
Eh6wIamcP8KJGf5ucq1zggblsbYrfyfB2lrV81watwb1+TUWFSXtLEH2Czp8tEsvji1CaNHETxxW
HAFsBz5NGfE5jX0RgVCLHbR8SHOvAFt0zpsU3L5V2K93ORpCDEwwKMBlvCZW1g0lqFX0crwQWq87
HhkZ6t99AuAUbsjbznAFUeAQ8XBETkWy/1FNWMXUMm0jVHq5JajQtgc0jAAp65/o1X6tw/RHlvaP
YZf/WkzuYxnVO23hjW8mrw4QuxiXA5lLTxxqPx0oLhSe2wXQ6Kk9EvF2vrfEjQPM/x50MuhOBgul
ROHLW0MjLDa+wUC8WzQAglsCbNykHyIUsU+3N/M6daL4j9wG76W/OR2Xlty5sgTDEIUHDD2EabIz
D06jd56fNvFbHZIFZM3c4g7YZ/BLlRrNzlW8tZ309CWtKIVg+h1L84z02mWF1LpnFzDP1kIzLzRD
2x2P2TjYdCC4gsHiIjGyvq9INDLF7JlSCluzeR/PApB3NBsVL5lEksAnSr9j8TpRk2P/TBFZcuyL
Z9RyXYmaIeBKHPbSZqoeeR/y+gsKA6XrGI3jmWnhAwCDqt6JxptHAxUVcm7chsfTyj3NMWhy4YeE
sHGmOdVF4vegzhFSrTXj21ign951of6+jfL6QSNT/NiB8tn5ERtrh4JQwkFIFuk/yq/xIuBERjao
HXoIntq6aDeMcfoE7wwUYWbL/Gis9U8gAl6LMSAmgNGTtwPMPYTvVUxg4L2th5IMqAY5doe2NhJd
Imhf766wyJF6E7BJEq5AE0Rrx8y0zFOqKfgwh2V7ElQWzrfPpLxnls8nyONopEpfld9RntkXGxja
dt7l6ZB5ftVG74q51N4xr5qfRjTqkZBi5jKuQnEoKmhvb1veiDvQ1vG2wIF4F6+xom3WabFeV5kH
i3F1UHgoHRJ9Ki6zpgw7b7YrrJ/8YhSc0ZaxmTchGVqukn8LeGgoM09Y1je1zN+Yon1qI/cUp/V7
re3vrCFDbalz7qupOiUiPld6ALFn8en2mjdCEGVpcmYKkWAb1uVvDfG4vOXS8rquJgJmeYZoA9rR
r7bCDDCvffmSAv68iuhItTeUMubUqww1IlvWzUtgNXtY341Ax2by4pAYZwrgqz1VxrpSmwwAs9EV
M+IWqbgXYM5CP5W8/+K1/XA+oZyiw1PJLkhiVg8p3R/Vri3txIvqUjmlVV7/afTDvKNnthFP5AuK
qRVuXEiHV3dEZgdDpKtJ4pluMn4OR605T3OPpOEYuw9p1asPcR+oe4OgK/ocCSSS3JqgYiVnFlnh
KoyFsxvnIUMbHnhUZKdEl6RexrjOnZ1arRfH6Pj4iHF9mNVMPTGQQL9Z1OllaAwataaTHoNy1iG9
quydFOSq8cYv4yqj4Suf3bLPsTw5k0i5sUOSq0KH2jwWSOUlsP2A+3HfOEb81vej6KIpwTs7zN7E
+fA2qxztEJvj91f7NIAPioRkl2TNa8BVXENxaVYMpwmrVR+6xq0u04Rc6E9YAXVLXw8f4C5drpY6
49iZuYg9oxoa4NBW/eC35rfbRjYCH9OM8lMDhZZMMUsjTZ46pTFZsecDtYNKKpyPbsOAVOd2O5Y2
jij9HByZFiWHZ4241kewt3M8xZ41zskxiIhvjR3w9cj8509zkOw9Bq8K87gLs1JwcZEO8A/r9kOT
D0naR4y8OXMUPJj6mBeHLBDRr0MbmF7pjulJjOhXNKnjHsZpCh9rCP2PsxVlO567EWrBzdCiA0Ut
G1qrkywzpVH1s9hTlb4+zwXEyAJk5Q5ef+tbUpZHN4Oeh4vB5bd07DBIw0KJGbstgkuXwdTuAqc5
TUau7ISm6wU9V28pG0gWUM7k0pQyhcZgQxfoMYAl7g1//NoMhnK/45vydbvMB7CCSK68lelsrxeU
V77udnmYeWUOvcdxmMqoQnsMWOCZITO/OeZD0frnJBydQPKhNtWB+1R7J+H0AGT9Yf5K7Tftjw2w
cY2CEN2wU2iM9QelSZqR4FGUX83CDr4nIfPEAP0zv32crUayxJGrWqhsx+r3sdWj3wa48O+nIpvQ
vNPqd0k81PpBqHpjXOho5Jk32NMMQWiU9sWdIAJ+VNpmKCAam+ojht3T5Kv650oHbQIdgZ6dS6tS
vkT+kP4lJkOZTnY7jPrRqV3la1gJROHatPPvDGHO1VkriwxNpMQGuqkZQXEw8tqOdgLORhLNfvPu
IhRIHO66yjopVRy3ms54eFzOn/ratf6sYlMcHVXUH8osVJ/UzHC4v2vtwc4V/6Q6yWu7saSx/AaK
huD2yKTXDwjen6k2IR0NncccXEatnw9jaTYwc9p7b5UtJ5aORTcLg9qa8qAbkk5pkDL0tMoKzwUq
j8iT/MRLD2ZiUkuIp+QE2DOr9Yuk1i11M6/cOvXCxNfvzGzo36bM1e2c/a21kEwyUyvpmOjQLw+k
ESRs6TwwwVUWvyk9wxS+j4DczoHcOI8vjawed6E2RWEyYSSJYnqcsZN4ZWSFRxrnexNO17EMghpe
kbSLKO1eDR/mwdwVdt2nXh8oDdNhFaqLoFUP3Ti1O6u6vpgwBVTnuaBLh2IVNmegOpNipXyguswf
mrJFhiss4PhPuxo5gDRH9fL2Pl4ndljkTqeaI99T6/Qx9uvIrWMsmlWjP9mU/I/mNNin2im0o2Rm
ufSx/vpCFUYpvsqhJ7Au67QuSWIKmW6YelYfDQ99oUc0Y6OSS3ja69ZsOCODezg8jznaw+tRGmcc
+jnP3cSbomx4SjPN+pJUtnh9CZYWtOyA0TOlaqmvLiG7yQAH1jpmTG14qzVF82ebB9nOLbTxsThR
ktifkMRdJP/+xfnlVUH+zxyJFxcp6iJlpd5XkaKOR2aq1aehj6xTX9vODl5v06rJZc6LCVT/Ovdn
JBIORTRevYDRtEtl6HAAt2P81vIT5VIERvzRml3Tu+2XW9+NNdL9QSWUmuaq2gyHpyarUomHpEl/
F7mtj2hl9Fp2MiK8Sg+KiimYEJkWLTeUrTTUpmgTb5ir4A0qXykaSWZf7EREeWxXycPCjFzsi+82
taFlQPfL66l14nuLPNeGsTz7BqlMcnGjxvLS2GXKYcpC50Fv/T3p5o0viEYRPWBQeTx+18CvJtcm
P6z82Jtzo33bw/CFnnFQHce+06DiNOp79KCCj7e/4MYTiRYihVNecVCJkdAvVx01UxaXVQWRhdlH
1ZmLBjXasrZ5Cjf6j8Fx6m99rdiPpFVwEivxeBcKoXkWI45PSpb4Ox61EcbpAIKMsaTmAd99+XMy
YifS2GXsMdc+HBm4TM/5pCqnKtTDnXO64bzIfUlaE5wXfO4qGmSOP2npyKOMrAL9ibBKznnc7eVI
WwuC01TqNFNlAD24XJARKbXiM3bp+SgSe/o8l5dciZ0nHWWm4+1vubkg2a0l/+Xxsn6a2YXiq5WJ
KeS1PgeWkz8oUbg37bXlpaAimCbmDgSotfpA3Rgy8eJosac7fgRmvBrPZT4Fb4xwEscwsKx78J57
L7OtlUn6YpIi1kUnaLmJMRL0ncu2wSzgDwfV0YZfxr6ofr+9fxv3Or1ALtnnCimE0CsreIShZTw4
bTMa3iVBUL/PYx9yky53WxQ+9NdJXMrCCSedMVZaaQxNAyVcGZyqsu2DmsKJWjieKYzmIiZlj5Zw
K0vnJQmzGVsHFHddfUiFkvVG0iMIlPbDgxIO4/2QqdEbveyS90HAvDaJTHoPnDz60jQz9bYwm4sd
59w4B2wtBGvQY1EGWbOsNXED1HkOiDPObHx0RYy+sQJrRe33e7MUG97CYUOTXjInGLjqclu7oRtG
J5siLy+U/IuL6Psbo3Hz021v2bJCNkbnDHkNqIBWd1+sDQC40Vr0OqF+rjJQmXoFTcFtI1u7Bs5D
ziRxMVCrXC6FsjJ1jjyMvDEJxJGyXn/MVWs6ZBpqOj9hinzPsiUE/2qYJpuH3KpLO/TUUPxZBaN/
igbtvRCx/xOeQD2bdzqbJistyzVx+5X9ZMNKU9hWcCymRjnrYwT9vP/qoRAOGHM7z6U3muFXZCwG
dCuwKmgQ4BgV9b8a/Kohgj1J643EAeYpyq02TXeJXV0uKK7NPtPA+3k0AeGMYHTCjy52mVjNmW86
nofJsqejD/plPgwpEx48xoW5M0B0Fbx4+1D5kG0dORC7fptK/GgbwJXuwaBZvIv6uDn2IHcPZIr2
Kcty/7VlemkPpL0srcoBrFVIdlu1hu8qj73etrOLqwzdwTHaYMf/rw4ZCSRJCaSqEj1O6XS5tYYF
pS4P7shT3eFbJbr+pKi1v/O6eh7vW2R+0ookUZBFeqBHss30IvOjGUAJOaoiT1BLKA9T1AAIEXDd
pWGj/+JEbvLWGmL/pBm18OxYRWA7q7XsydbgGAyaJsmOrtp3l7kJmkNaQfla68N4HkESXlJTiFMd
heYxrLpZHG29mt6LKbJ2ErmrSCHXAOM7/RneazSllmvIoJWstZadMsK2aU5VlSMfUThWGh1GEtqd
YKFddd6gpydlwul5T8l8bWnOiIwEUZgBWhZNg+AhmKr47PiUSB9Q53X8h8aWiNu0Hpkr8Mfqez1P
wVu3GApoa6ZCHBxfdR6Y2M6/h5YuvGLSxuzQBGbxFOV2/zZMjADpFD/6H87Oa7luJFvTr9JR140+
8GbidF8A29BJIkXK1Q2Ckih4m4mEefr5oKmpKoKUdosXqgiJRSSQduVav3nVLLgE1azcUKEcGNXW
Yp9LiUdarfT+rBpt67yLtXsg1afI9E/nHp+IrgNcSnhX7PKPPzEz9NoAFoGSU1M6r+dC5GFht9mJ
dfSdcvR48iGzRtwBHBw2BoTJx824uZUYZT6kx9jMgnBYzIPemm/TToJ6D96Lwby0vfgaGb4ytCv7
wK34PLBLFcZ1H6X1fD3V6i5WVDZGfdTDfuwPXTlg0I5WT2NNJ1IfT/tkzUitxBQCTFCHm5UC9TvQ
bCqNB7tWswrrxq66EJrFKRvpp7sZ7awXANAjUDu3IUtSoJeBeoF/wKLPus28vP7ckPavKNSX1duF
LO6JCf3ch62cDiqbQMH483gUCuFN/cDRcIgDpZ0HOfcua0rLE1fMZ1thN1uJdWvpeDOlnCCDkkix
A35DP57bg8x2q8zeS74FoAgB+poN2BLCXauRS1vxLbmc01eJ3o1hixfeievT0w2HIAsw8XptJOLe
shJT32xUMUILkV3b7dwuDZXfPNSgU058zjNzYY3mQOehcEa6crNApJXIJhW+e6iTZL4cO3zoZsvj
7qGc8V2HtfCL2uOsWcGHwL83J1tmO7LqiLIOFdSe38cBlU188bBtRXVzPzaGc2LnfmZSrCw80Kic
2xDQN2tqKWppIOrlHnxTmpdx6uR7ckbT4RfDO+T1uICucHaYa+iGP57gMPcDtMvWr7KADqUAUs6E
NU8IBLmn2PTPDRhnERvnCnMDq/S4KWv20R20FvgtZH8vlgXzbDVR71iunD7/NRcddobVoImdk5sF
pSWKWI8bkzhpNlacWYfenF0MtXsGatROmZI9nexrGY6SKslQDrvvx+HfIoQmd5aJZsyD3wWfF7cw
Ioc87aGHb3Iij/d0NtASgT7R8WqnvGV1yE6V7AimeegDrQQl7wy7KinjX96I1lYsIuMVfcXx9rjX
ZivRxySxTMrQeR5mBRbkmjCGu1+dc2CAKM8AWSMZCgn0cSsB+pNpE4/moZ3RPkSIJjvkraPfCtOJ
TzT1TLdxdq4MW/AHhrEl9i42SsiNP5nE3d25ULZziVnXKRXAZxthcED4G8QE27k2dbGOPjGNuGU9
k+33/Its1E5VmZ6m5NaogxlN6LHCKrZZ1VqVCLxWlXFY/Lq/61MJJoXNXqY3mk1gf23EoxBhobcF
JLW4bvWwhVidnDeLWFCZWtD83C+uo05tjE8/nyjoOzYQNOdKPng8nHpSyTGDWHGwE7d4KEFcUv/X
uxOV4qe7B2lzDKDIxDCYIA4ftxJUcyVKp9bpZOprvj+jMZ+UmDZ3beRUGC3/fI4+2xxcTirTCFvB
+nncHLwsaC5Voh9YMMt53drmIXMRZkpUlYaTXp0SZX3SiSsBhwCA2IYNGTH4x+2pOLN7u7adg63c
IATPX+/1xf5leBOtgBHlVOZqBtVwc6a0+oL63OA7BzFnX20lvagXs412gPyiaU514u753DeRpOAq
4GKThkbP42+a2iwXXa87GE3bZYQEfbtPAqs8EXA8Gal1znFGcsum2PAEQN9BU8xazbYPQeomxymg
CoBx7HguWg/MqJ2e0uB8ojz/nXWLBRZr8buixGYmZgNlmwGx1EPexVQS20Vh9Ks1mO9G+CQDB7Dt
tk1JTZuIu4ulNJ2w65PxPU4cTr5Dd65pI0uZ5hD56SiNfdkYmsXB0TV4X48SRDamcvOpIte6dT+6
T1A64OICkB02CMX5zYQeciKp3OjsQ5+U04ca0MV+rjVsxFp4bIgm+VcTsIETV+ine9b3VpEYJgOy
Mkk3B8ow+YvuJdxPkiUtXzezCi4DlD4u/dJXZ2mHd0RYuM24c5JWq+kD1z+QCGxe200ef0YbYThx
rXpmSpLYAI8Ga3pVct4sswSRB2XnsPSDOrVfz0gIhXo5i189Rvnq1aAAfOsanm53RNJlEm8ZiTSG
tOcre2xdslie+evLC4gF54GxynCTxX28vHrLzFD+KOzDjANH5CjkrwebGfbzjfC5eYOEAiBFrvYw
ozY9ZtZ64Vmjbx1wdWjiqPLLaWcEsKTC3p37M65ENn6riG39vNlnBooRAraBmxccqS27fCq82Sgt
4jeNQmIIGAG2rgz6E134zMf5JjVsdnh2Qzbex1041vagd4NuHuxV1jswaGeP0pqxi0fO8zBjUwxB
Jsj3P/+4dZvdrEWkD5ghoJKIqLeqf+5c2ohtzgQMxpSEwzyVd/k4eXujnTF5D+Jh3/ixfhP787ef
N7wO1tOG12IJ1I9VkvPx93aGh2g5ew9R8SD2UlXD6wJh+vN5cI0TK+1p9owEEMIA6w2GPQfpisdt
Ff2QtcMwG4c60yFZ92lbRsivCb56arViF5Ny+5LaubMDru3vKVIPezf3cjuyl0bu0ZPrL8BuLLt8
bvvDzJZ7USYpni+eROZXo2AWDE122bFAwnTGen3IjFacSEo/Mw2puQLQZc+geL+lmwUoc+kMjXEI
nN4906Yij2JqJifW2LOtIB9i0sJKItl0lahsnQSKNA6a27/pRexdyzg3Tky69SGbsed0XHd+WuAY
2Jz9jSCXOemDcci0hQ03U5+DtjKRGlPns+Ca/vOZ9uwnEQ56FARJBGxB4XVmpUMsWuMgMUAJdWl5
58WCMdXPW/luD7f9KLLr313U16rj5qNqPIH6cmr1g147tRPBjO4/YShGRpBEiP9ZK6r0fZOaeRZN
FhpupBKnURxKRY4yTPJBhxLpG+JbZ01xG/bIfT5Ynljux7hXRTj5RWbvoUL0WaT1tlNGPRDr7IiI
H+dWaQ/Y08dx4N47VRsEO9ua0TPjP5BuG8tQGfF3bNVhltv179UY+18DinoPBtffO2X747tJapkN
YseyP2HZUEwh7G7ng50IqAPQX6QR6rD1ALaaPui10k70KaqQuH3rF0r3I6xMqIzA62xuy2wsPiV9
NyWRZVemipTeLH1ktP5Ur2SZUoa8+Ozs/+k3npf6ojYOKi5zN3QT8MGh3vj15xND82S6QWEnUYoY
FjwzKsOPl7+Lw4ryzXI+zGSaOOXlgK5i4wsyJ84pttfTybaGGahDAdCGz7Y9CQeuX6ORt/Mha1Qf
JYMdvEnHtPz6q18EEJjTggwakQM88cdfFPhlu4Dk0g/cM729OZVtOGlZi9XVdEqP6im3g2sxiV84
CKtuMkYij9vSnaEvxNIth5SbXRdxiV3OyUHUBBJVlfXnE9bhGrqHaT7syiFx32Oj0n42m7G6HLI6
HqK5HEn52kXdfPnlXljlqqgmIdrE0tusuGnqcDqHhAX4tDOjAHrnjmqoEZptd6qa8PS0IvBYLU0A
DDG2W+0vdvMk6J10OfSxMe7R/bUPmu6PACDVqQ5/GgjQ1JqN4Fhe0dWbmH7QpSb9xpkREY25RBtd
3N4Yiz0DkLUT7RoZMgyFktlCkevn3fl06pJmQQOPyicKGqDPHg+0I50yje2JZTIGy0XRxN8CZ9RP
hDnMGh7zeJ+kGarrSDXDM4E7/biZdqllPxmBOMTNWARnXSBnbV/ZxlLsrXiefredDjC03iRWE7oy
cN+rzM91+mF0gRJ3Io53aTOVxk45VW6GSPhqdphJq8tCwxiNdD8FrWPigVxO9j51pu5uCpYmjcY4
m3IA1yhMnGGCSAKuq4KpOySlgFnvoKi8r8sYK99lTNsimgS545AjDG0X3A/yJMpisniv26rC0mVe
Si+PKsdMPnaz8rWo9VXq74K69a/A1CX2mZt0QGO9vgnCthjNO30YuiRUY6URUsV5ovbK7atiHydV
duMCia4oHyW+jL5L1O9wOE7Wj+7HIlqFZNeirRGXO8uY3TY0Y7P6mM0yvoV4UN4oP3G/dvGg3QKx
0wvk21rj1usM48NgDb4WTr1fDhhTNSQMOtHg2LwCVF7ZpWECf3am4E099E0cBoWXO9E8N950EGlX
IsvsaUtzVaF5RJF4aWDmqEwbEkqIPrfLrvWD7DWXyUo/LMqQ1yTiBQSWJdXfdcovs6hoLVUg4LFU
VbhkThWHmYVoyLFz27SCj2bG+Y7ipvHWHvvM2o+lKdqzKu2H95aTWvdUdiVSIyuEPetd9drVtLQM
/YRV8y7OWnGZpYu57Ds7GNOV4tZYR9m0dR35euHucn+q/NB2Evtb0Meug5SPMwOUs9PEwu9sNt6o
kS02LLJRf4+rjN0fiKqSYM9U6W/KRlMN7gAGRlDGYkqSPG4ayNCbc+1MdJRTQ+QptZhza5k/FaLo
6DRfY52mgzbjC9YKLpcqaFnDWUZtLIit4YsfO/ZnbXAlMh+Vl10s/PZnlXQzI9P7RKDjUogr0j2L
dWiFsu6UCsqBqFJPJas+GYPINSfTxTJsSL/VVmNfmc6YXVMIRZNCK/3suiS2fusneINHZeDVCstq
nxKEnhvtl34ZcWQavHLk0zQRNxGb3YhI+mCpiyYtnM8FGAcqdWQy+bIqWOx9kifzt7YvnFtzVK6H
SLxpUFKT7jzuRo9rS4T9KylUzHxSNqnGH5Yzr5qRja0ZuWsArUQrLviDyKxSsi/TmMZTWPn+BI4n
z9pvZuPEvyNc1H2qfciSoeCOdyNI31uRGXAxhp5g9K+E+8ZTyVWXtfHd2HbaN65/oog6NYg6QkPW
exihQXzK88E0jn1Q2vPBVFZVXZauTW+PWd5/gWvl1HjupX56MIe0yMLeV/nrGrxwHnn27N+3Xace
MvJFN/RODPmBSTRFOjKuD02QDl4EX16rwxEj0Htk9Ie7eR719tig/cy/eoGSO6syrCYaEKWOw6Ut
8juSoVkZ6VTrjLBGI+CzCMjc7GcsN53dMMfMkKJ04o/8WgZKbRjdsEjGPI0yp/P2wBhdbhmO5r2V
2owAnpMXfmgZQl6XVovWGCahHtNSpKsOfRYwBqL20ja0ANdeBqMZd+cxyurqwJIK3riJ7WN4Ns1U
+m2j6ZNQuCYl0gwdPy8k0TfeEd0tfQjua8wJCQ3r0m/c+a1V5Xo05hYc41HH4b5bAoNJa6T+eCHM
sYWky4VORmjEJlXIB4743nmuuNQcN7uJXTnVu6IuHbxhlG7fxmlc3bhpJ1yGsDGwJXOlceZQwrhu
Ahcek0fZh4gRFZ5uL2xsE7RA1sD5huxqQc/1rrNNYzm4Xut0FzXOeV0kMoVi8CyCJYgyVaRXqxMN
c8Me3enQsNzUYZlkUx/VkLc1qbnar8+KtleAYLIKBOvUiI8lNQkRpWD9jn6c2Oy4bY00fSVG58of
etjlpdkZr3UwW240VvnwyugE8mQVHo5HXDnZRmvMAbML7J0TiWdKOhpHx1Vsmh28l7u+yMsvqamN
ydHJ/Ck5SJXX2bFEh4urHaG6dcycMSDsblP2pjzJ2t9pYCIJmxKfwKQNjFvMPArq671GKNATitXg
cLW5iJCWNz8sFdanx35Qnn6GV62Zhg6jWDAwGYyhKagmJ7SG2G9CmJryY+VnOqoLuQ7Vp/bs5SNu
2xi2LZU0b3yzKM+tAfhCmI1dM4WWhZjAPveSTJzF7Mb6zkwGT0McrvFuE8TM3TDg0HrVs+i8C89r
NR25c7ssQzOvy4cyG3o0xxA8+kT9vr9skKKNQY4ZPUnZ1uNqMS/tfB0Hi6ZwtqkrNvE+dqbQy3NY
4Llm1wwz8trn5RQ7YcMF5zh0nh4tibyCRCWu1ag5HEYEc3lo4l0mDk7bKroA8QoszJLVbpMS93Bt
Z1OSh2DXkk/C0aohcnoFnJ8CW36hD077tSFhyJ3UGZw8zG2dEJtAWGt3ZV4TBsfz3Blh0rpNtptn
T7saKpRKSRE56SfLlu6rZe7G7MhOaU27VjM50FIj10IvyPF7HCq7Y8Ps8unaGXLxqWrisomsxstm
NlOngPo1Gm28W0CdFGEzjo7asWDKYJ9USt4vFFOOqGPP/sWYZsVZ13N27HKPKPW+cAp32WfFmBjn
aa2lv3u6studlTpmvpNGgpPaVBlHOWXNQWQtTDLbKjojque2uqIvczbrrBFNlC1a0kYmsnuvlxLy
7Gd7nkgXD4V079resR7SwIWv64py1Pel9JG3r/nYIcwNzutQ93u2B9m44k3R992D7Djpjugigj+z
RDxzX2XbFQ/JOPgcSzpZ5jrW5w+GNVUPajFMwoOun+27QmnjF9l/TcuDkVfLVzyl/U9TudSEdC25
7CmWYE1MQBF+qCnP7XaMm0MxF4/Lm27w5Rc5lOpDgzx3GXYwkN9nk6e+ckEhvmtdox3D2RTEdzaC
h+XtGp/cpMOspUdVpqhZBhh5qRB+AuyS3pHDGKHnMaXRMi0whvQgU3d9b3ofWt+RHws/E8Nr1Arq
L/CYCzfyheH1YRVr/WtvEtk3R9bmR9OyWy6Hdhx/Y2PjbBamTSYJQ9gqCXlO/Xawa+NdoVferepm
HVhPpSEuD46h7HYT25y2YzWWwTlhlDvti8aYzt2F6QQmeJ09BaQHhFNS+K9+Ir0bjMCKMpzSNoUL
it7Xjd6UVrIbNVl/auPCeShgFxJF5yp4pzlmaiFI4FQPIg60N3U/16/y0Zj2mTKKeV8bfbX6MGTD
fVU13Ze5kxDMqjhul7sRfh1TIpvS22YMiNq9pDA8vBehPYYqRhuRbyhm6M11U7yjwwp1oRB5eZ82
WlZCz2i09vXS9Ya2Uzrp1p3Hft+GZOE4kPIic7xjaxhkYZGISJxdmUgz46YiqvyNPrpz805ka9wh
estedsWkA9xkJ5A3aKL3bVQH3izDiqn6uu57/WYuNReTDH1keyP0quewJa9bhUaK3WvoD3kwh0WA
hmFISdFJzswAhzqc66Y+CylPt8O+kH7yHu/b4GtDxQwMoDelSyhB8t0WnYuhj3R17fcKM5WFULpM
344mp2iYZSTXpt6Ol9BMwfyEU5M0TajFDCfLsU7qC0caU4rlhbJeV2j9mkfhDtm3SdYDV2uziHdB
PlUehLVpvXzkliEjDC/aIeqRB9UuRqy0MvQl/PQu90pls//N2vQeM+JZnQX+Iud9xTUQZ0fd7Siv
Y5fKMROYmkM+1h3agxsvWX3WwU64Mnsp511h5SS/lzIoDnFmNgJNPMv5thpGE4uOte+cN0MzfQU2
6rUXlW0lfSg0LybbZCZVVECa+GhZDSupkB4HSdMPk3hjYj9cnSX9UAZRPzpZsTOmZXpfW3K4jwFU
JlExqFRE5ijb+yzI+iQCb+l9qfMFB9ehrhc39EvGL8pw5HZCW5P9B6lT6gP4Vfn3ZTOgHAgzlhRa
VTnJFQrynbbXpWvke0u0KR51nMxWOAFyT3alm+vJTlsSRfcs2So1mBRLdVRmBf/C9FSeYbGCKsnR
9UqUNUZ3IIec5I01vkYCox6vlfDcd5qHCk5kjJJdW9cz70xJaxChHvsk4pDBRXsPtssM+pXUXuQk
qtPPOlFa5qcS35PhtSZE60coLtWv0jnpmvOgmNPXFXGCGw5FbdchF1H5CQUhed0buKmH09I4eRRo
BKMRKxvy3eKYQxzV3DMaAhbK4qHfzTlhe14Wt4hHlVY4qDrA31MMYgxdNKNrKiqBGI+S4faPWYBp
R+QnqUovzdoK5ksiI0whvNbwz8uu1cHW1cjDRmXu9belUQzf6oIdcTcWc/d2pN51Uw0FQX+ecD+8
zGNRsnfAkcBtrG1keqW1Wj+F/ty3CqvLqkDgO5tYcVM6Nn2IkJB9D7FdpLvCddrracIu5UwjDDgW
BfXQfaP0+Pe5oKd3PaFdEfmy02/aoSNotEa9yfdqUFq/do033JBSb4KdLAYpQn8JOivMa4uOk5aZ
tMSTejMQw0xMJJI8FPWB8jnGZZGx8VykqpcNEUjSfvA0XWbnBTSkT76OZsJuWZJ+2VVBjbd4Oc5I
NhJByaMcSOiigRzjEypnb3qoUF64EMrh9qoW7L9CmG7oCOltV8VsV36lQoj6ySsBA/XaT1v3xtR8
tmyjSyp9P/tdbIbKJXomM5wXHpmSLA1oayjaKEj9gJTAMupffNWjFGe2k/za5VTRzuC7xYdmWoJ4
59ai/jIIq9d3/7RS1bQ4oY2HYr0RN4VJ8Nhpk+5E/2xd7uxdBayAioNHyC5H685rST0lDvpwEaK4
OIUhDhGkIXn1xGbcrPKWdw5+WYrTIz1EGd0HWU3ucVsTMzI1N9ZcT4de2a8Q0nQ5jQUp419OfHke
YDqEjl0Y+WQUH2ek8nnQVGvo40GHTwr6F9pTrc+nNPafFj1wKsZREf4ctVIm3ONW2HNFmqACjxXU
kL+q8rS67qugvDBixzp0jW+dEGh4puC9ov0Bw67iCairbRKJS9ZZi+Mk42G0sfhzWMdVrzjdrOm9
hvhJ6NedHXUoOIfOQvBe5Te5SxTd/6r9oQNxyFq5e9ZavgLe9/jDe6k40RNTojyUj2dji2FTjcrB
Lw8irSCXA06ZLza2wgqFCakmsUZ5gKQJp7r3BOEB1jE/z5E+yQMjlUnVChy+viIYtsBVEmNl1iQK
kfF4VK/yEv8Y0rHOGk6X0c+bepKOxdIaNCnFoVWXkzT3426Tk2yTRZXVoZOeiPq0zq7FlI0nKglr
jvxxNhY2DUApJPBIySKQ8LgVXt6uBOPC4JQUdhShnpt/mWJFwk37BNsMbPcpQPmTTkTUS/dXphyM
ITKom/VWDhg9St1hqOq8iIwq13YeWLgIgf5fpuXBM2BeEIqwBAhoNp1oLsJZYkfOBxubmjDjqnJc
0OY+MSueDNX3VqB5QM6gmL01Zyrzqh4HuyNl32rLnvh5CRej+WVBr7UV/qyu6pSYthimpPJGz5D1
TOVhckOHLNYhk5g7LkL7Q/T5f75M/yd5aK7/3wQQ//lf/v6laeceW165+et/3qiHXg79wz9e3bfi
H4eh/novs6b+3/Uhf/7S40f851X2BXu+5pvc/l+PfomW/niT3b28f/SXPQa9cr4ZHvr57QOMIPm9
Ad55/T//2x/+4+H7U+7m9uHfv32B+yjXpyW8/G9//Oj8679/Q/Dxbwtyff4fP3x9X/F7r+7L+1lk
909+5eFeSH7bCP616lLYjDjlmu/2puPD+pMg+Be8ABflfLBmwDBXyZG64WL779+8f7GcgeGAzsWT
E7klzgDRDOuP9H8B+1jBQJSzqNnpEKV++//f/mi8/hq/f9RDdd1ktRT//u07E/Svda0hDQRjmO1/
A6uolZeWC6ocaIU12RnisV4XxppWvfXmYbyUwexkYW2b2gd34nKISPmch07bFedL4hs306I1Fxao
histtwjzxo6wsrKqKQ5TKc1XMcHffUvAeJ7q1ZLvycRgTmf09hLaY0ZoNHrpKUznhsjz16ds1m5Q
CVaCPdjnLbAoh8jVbx+Ex5UojCGiTqwz08oiN3O1gduJcK4SbrZmFPtGWgD7HNqHJsv890vlcpvj
HpD7IVow5HTrwCxfxRRvPmFg5b8Optn/nbFGLSMjlxYBQ6vu/WXJAI+qqvs0jzhRDZ6ufRiUb18t
aeGd4KysgLdnBsvfAOHGUQp9cXLnHIlDkq82McIXE7lVPcoR4/+cW035wVkWrwn7JPDhVMbYDpzY
ux5vxn/27lYYZ3Jq2Y0+tVzLWrRr5JCMT10g4o9q6rpTlcXHoc9fbWxO/lhrJ8cV48LksqYvHqHc
Z04V/dYj9X0ZNNl06szcUJX+amlzpNQ5uh+5gmmV0XvfcGTw3/Zxr7+TvemLaFbefNbmg1XtUAnX
bsop8N4UwRQT+vSJ/s7Hxu+doQb/86hSdeZ3BSIpvrSDVRzdHKpQ08W8p7JhfAUyMV7FU1n8Wvzy
15uv4/N33D7u2naSKXmkPHasKbzaxqma6+Pj6a9Hr//+t0cPMK3MeOY6ghBLmKT1mVG0J2bujx69
CWYLiV7cOA4SSlj3xtDTtzr57b9tt39saX/fwn70aPPxWwcpelKphSXgLAqMn7qd1bBJ/89ms/xv
nrzZG6nvJCJ1eXJRZod0Idlcn8Jq/+ilt3uVW2LcWDXyaGr6Hoh6VOrD7kVvvSUjF1T7Fs8f5dFB
JqWYITHmfxz3j077/6JDtrwe5DGzKrAcceRCfAM06aGP7f3L3nqz9ElgyKVuUnls/OBzU+a7xO1O
XHB+sHNtaV31NCKMaK3TWpsDMomLZ8M2L8Xd1NXJt5e9/mZVTgPYm7hab/KpQuTXsbvg3grG6oVj
uk6jv63MModMRY1HHitAK2E/9TgjoST/SzeIP9f9lo6G2xKOf0Uhjy1Z7cUf97Lvji/rl83iFDjL
C9W28igmfZckSREivXz7smdvlqdwR7yFp1wePVPcVq2zy3V1eNmjN8vTr5t6VHUmj9bk7Rp9NVI4
Jc2+TuhnzvAtwHrRMmXhY8CmUozzh7gqjLO4L4L3pVLLBbm5/G0SNOqXKFh/juwWONkjlF6kC6sK
6b5oMZJdNv9azuWvR28WLObJY2ImCV2kEyGN9tFIs5fN9m1+RbFAzTboBWipOlwLc1X7widvlmnV
ckHNMBM6Qjh/L3X1kcvZCQD9D2KXLeILNcjY82Urjl6aOwdQUwXFrLg+JwsNCM4rtLMXTc2tWk1u
qgxWaswePM8l2W1wQBRUp5dtBVvx+bQeXcoHjKrZpXdu/DDW2vXL3nuzWuMg8ZfZDMSxMyE0xvH0
oVLzqXTLug8+t6g26xVtzLLqJJ1Smi7VjfZYYmn4ovfekk/SIKtTo+3EsXf0PsxaO9hlCsP0lz19
k04xEGSfA0APR3fxL4t2OpZa8LK46Dv++G9nBuROJmG5ThTgHqAlmou+Ia3/svdeV8HfHp6OQzk3
jWQhBSry3WE3J8MJ5N8PxnJLlBdJmowYOomjY1Tvg87+TMHxhb29Nvm3t+7Earw1TeJoOsB6fR9Q
9K8x1f/cDrcoxW5oGjuuGchC0/at+cnH8u9lXb05QlFqqNNUsGf5tXUOCW8v5rcnnrzOsmeWzTZD
pFX+KgjM3FYkoXcQNwiMiHOjEQTyjT5bwRUQtm4Fx3QeReI0t98YosvP0GXR21DMqhjC2kicj4M/
+Z/SytXDsnKtXUFW97rxqjiNwJB492k8a2+zIlhpCG7+Tkf6LkJ+LiydgvK0EajzxZLaLnFQRu87
tLYH1aVnbQrOLkRnsPrak3U8iGKez0bTm3eTtlSRBnEPXNPYoM8l8uEhKx0fSJW/SjfnrendTRSN
93FQ6m+12YWgpvuafGtSapGAQN3xZRGOs9l6dFXMfaA4rCgwR3FZ70T/aypof86pLZFTVGvtMGYl
tIH/Nm70t3psvmwlbDnZ1jJqLupI4hhTnsKSym1O2VL9YPlu7e3cMollq/PkpV3a0MmGz6mnv6yv
t2rWBgrAbuGV4pgXdRAaCBgDkhxuT6yG5xfDli3myRrjPZ3LjdXEl7hlXDTmrykM/TWQm31naal7
VXXNHBnGKRK2n+8Ko0hednXaulelC7C0AWDc0VvMfe7Ol4s4JXD1o8Hc7D2CUykg78dgDlbkatgv
JadUHH706E08kFpATBrgu8cB9appcndjeepw+k6sfmZf20pzaypQHYql4kh9OL2PFwCx0KHsHaXa
4K5kL7BDjB3Va1RqxEWVc5uy8Ip+2dLaGiBOos+XAbGqo58a46VuLf5em63yZafjljWUi7a2PfKb
hN3BzpmuKI/tXjT/t+JAnLnp3EiDARHlWbPUUZCc4h//YKy3ddkMmWmnrphGhp3doUFUgmgZX9gh
m5A+rvRiwIBufbb2Jsv0YyV+rSD557LdClAVs9tPedyIY23212Wj9lrP2fKy3rYehyKVAMTurK89
QQjpkguje3jZgzdLFpLeskgHtwQjwF4WVNxyMgX8o2HcLNlW1XUsBh4t8ldd0kcWJq0/f+kfXJ62
wqWGoWkjE1ueW7Gn9tL1tZ2DYMQh9azpTWuVycvuw9uiL2rFi5N2jKifCissYnXj58upId0U0v+c
L1tJFVOrW8x6E9bmsuAc503LntxKTH4vq4BuyArM6qxf9OjWX0xq6g+DY5fhDP3lmx107ssuiFux
5naCRgfb5/uCeJXq4OPj7OQ3/mAKmJu4P7PadkSCkgOhdK+nSl63RnriAr1h3/7VfZuVnBRDjzAf
55gc4T6GJAGh3SPOGmluER8yqmc6hMC2wzVgrRyNqth30HHPgVAGt52r+k9o0NUXXRuIHQL7wbWn
zQ6xLF2B+GMHoL5s9siqmFeN5oyXlXdSdu/5XkGI+/FiXmptzOtB9UejrfQL7K7jnRMIb/fzxfGj
p2/6pZ9dUUBJ7lAoJsJcEWCjfuJusT7i6UGJ2tDjFzfGAcIERs9HXWv8WxuTqYu0dq37LlGn9M+e
f3tzK0E7+7nZeRWj2hFmEuqjB3dqwf3o0Zs9tGzycqAQxnqTkLCD3ykDvGx33hboV41/CYpMHCtp
TaGa8zQ0pTyRj/7Ra2+2USPR6Aav4Koo3FfImtza/vDCS/+WDAhmqURNmfXZz2X+fzk7r924dbZt
H5EA9bKrMtXjEsdOlneEFEekKFEiJUokj/6/ZwH/h5V5Mx4gu4EzTRL58CnXhZIU38ZT/PNv7kPU
nn+/WbpG+G0IlM0WW8AB1OIZxkq0rP7di18kQsKIRCLS47KXYhg+z3rxC4ra24010bty0r3UbQqT
9e150mgvMhVWacdMvijnHwN4xGbCmPfB08ih1S1zQVnypwcaREPhDplbKJ+bI+pLaj+3NN152vWO
S7D6Ja/jdmfQSft3cePlJD3OyWsqIqP2YAYEW3CuWWGwYd34fa+knb2LRaSWax3HmPbYGpvowyKj
fg/Mx/gwRyktncZHfxfUwX718dW89m7nW/8/iZbeH9kE/ICPuSq0t69oOrvLNA1PxkunE/CY5xLp
mugbnKUrD9Rlp5whgOjIFvWLMBnSg6+WrIT4xi8//i5/XiPRbPH7d6lRcI0XoJT2XdaNW+HO7r5Z
XFmahazfP36La1/gYkUgrnQmvqQYQ7ORyOee/aRorPq7177IT4DJrjoY55FOI+YXhoO+1sMto/2V
j+1eLAjOiGFFynGEc7pN6r775u9+jv/pMcsMIJxDinuV92+IANl9Ssf0736PS6zPbDFXZiYVbDme
3Hnma54Qc+vkee0XuQgEoPqIUKDD6awfxiNS3mdBzN/lPtyLB7i1HI3PmHHdO3zGiJaLpP8zxtf+
slB3ieXOfI2JO2NxmzT+/YpDVSlGE994hC68ev8X2v074/2f9QBC6hqTXW2wDbqs3aPhUhRpqsDD
HXzvwDrYWHsy0x8touJnIcCp4DJ1jpiOdjZ6XZ1qgmnrgK2y/svQ4RK/H0wux2hsh/FfilYhEB9a
NDzM+48fuSsrxqWCu+l97Bx+O+2JHCTJSbOop0RZ9zUNaffy8XtcWWEv/TlB0w+LdjK55z7sTSIS
3adzfPsJJI+1Cpe4QfuJL58/frM/39ZoOvt9CYw8g4b+uQm2RjYvrV239cxuvPT5yfhTBHqx73MN
/0+8xv4WT3i2xeBLmEPJce9BV1dxTEPfuAOvfYPzz/ifGzDwbSS7KfThEAx/uVG/Q2nxr1pbvEuX
S+3PGN2bidxm6TLsXS1stXrJrW7w4BzM/ukHuth+WLh21mdWbAcNpuxdu8TOC/DNHQhsDvqRSOvL
V9DZg0cc+eids9i0yc+t/BhVDINHaZOO51FnzWnRZvrl1QDGm7qR94r07gP2YL5B7rDfp4iGMDJJ
Nn061gVK0wKDGjOBQy/kZGNjE9ypNjEnHmfDJuz18GWKDCkwbuV/cRkIiknG4ltoi2tX62I/HKPe
wfBJI7eCT5iJzBgYsv7fdZpAPfX7rcBlRC3BgBdcCqTNMQ+JMc86uVXev0Dt/f+lDirk319erRiv
MJIMe9SC4wNDR2jVhoIdjezItjMdFoSMeNzmUWMxz5Xa2n/C+J+tJi6mYz0AD1X6CC35HdpBa8x7
YXK7yOCS2rQxpgz+KtgEj/r3T9mGlIIq5M7gwyfLXUbOvYuTsTf2qj8vgOh+//3Vw9VOq+OydSs8
x9squfCq4/6wAeLmVqvglVvksh0Rmjco8jCysBV4qwrDUGseAUGd/9WCd6nSnmk7rmQm/jYQLf1E
nEwdPYfdykL9ee3GJM/vPw9mxafZ6Rt/m9BMox17DB7JhKUchrfsCf2UyUugJ/7l469y5VqkF1ca
ve4o0QLQsu9wU31ZsmA9dkboR4xvBzcu958PV/9DGnMHSkbaeXbfMic8zmA8vPa+bj9PbtjtR5hL
KrP4QLt7zS3z97Vf8LxY/mc5T1qAombg7PeTtKwFV2OdmrzXY1Cde1IPBuMqn2FKEjdPp+fF4Q+r
8KVbsFWTm6kltvsIli60L3CMpaerS/diXbK2RDmxrrzObw4YbeKlWtykGNVSFyPwfds+tOExYfNQ
0QxIlmHtOH6M9n0VI4Fcjy595bK+/6dZuZcPjoUqKxkFxovCabqDR0S/hvUaP/gYFlyLCcDYR+BJ
mocZE72FrDsQ3gGlO5m54VNuJfQ+jYnXIp4dF5CjRleE0rdZOUMZAGCFIZQ6u5E+unKs9i6hfIND
ajdE49K+S/H0FTZjzS/p2MgF2J84b3iKmj2XkF2Bsuu/Y3CcnuLVzhj+ytirs8bjI0G+KY/rcC5W
vZoKlITMKc5iqV+z6vVfPs4XS347DjhexThax+fDL4qfJ957zY1o70oEc9lvSVxUBlI0A+/B6zEn
OH6DU4OJ/rcx5Ej9+iwqP36Qr6x4l82X0mDCua212q9agnYhal0a5HtuXMprr35+0v7zREVzO2Ce
sVP7xguNzOvA0g7NzlBHffzpr6wRl02Yq8/8bFCT2oMY62Nocwrd+xmQmCdirC462KwrTB0apJR8
cyuMOG+5f3hoL0Vl4wrIU8OV2nMnYd8Dj3CMPQ4pWE1Dk8Eg02U/2LSCPepgqvJo+NiMf3fDXTLQ
arSX1gN26/3oZm9axCdHCXPjtS/czv8XYVy2a2Z9L7RuiNqTCeSOInPb5TjXovsRjqrfNH2jdKlc
THBipsqFnTiOTnYe12/zXKPJ4uPLee128X+/XTKEpSE4IHyLJ/XrgiWqRFlvvvUNz6/ypwt3Ef9l
GHwOGpHM+1UESOwG7AiCiPTLMfVQSZFT2O1iSeWxXlpZotbFyygY0PTFQQnIFzGvN6Kka8HcpRMG
ES8hqvP4tu9np8L8gbdLpTgjm9BLUhrMwez40I4V2LxYqSNS50tgwMkggw9oTNqV/Qq2TePgY6Lo
P5f9RNa8S0xzo/h5ZXO/bCYN0HTIR7rybZMCzNMEMyu5AzLG6nfhjSv9bxbtDxfjsod0nubRB/d4
2a81Yn0op/257HiEHwFS3wgFlQXuSIM+j9akBtSvpcURA1PgthomgouiluBZanQI3ZqAuPYAnOey
/rtWdWxco4mgWrgIat9lnJHX81gkjO1SryXU0J8IMkcl6/B0cL8dQWVa+0iCl0CBlvr4Abiynl32
qPKJIRsjidnL+asHLierTRGOpkyT7/6cbNeZ3yhZXgl14ov4bVrqSQOz6e2YdbauVWrTjczdeyCG
g5NBaJUM9Jaj6trtdH7a/7MJNDYh8ZhO3s5nZt6I1K6HzoLZg8GNW9zYK7vlZfuqBSZI81C6O+2H
XtHUHvAXfvraR+jEQIW0rj6+PFfWp8s+VguOnpzBr9u2JijAjS/G5tb6e+2lLxanBAaoGKQ3UB5A
Vcm8vU7/8lB2OcGbKmXAWwu7bZgOci8mzcols8GNO/bKjXTZyIpOYdEv1HRboKrAsGHxeYSMShne
IyFvdk0HNXLVJ+PPj6/AtXXjUv5KQjkCASa6LarP8RZIjeRnrVf5GseIXEDErGEpnbqCrhT9IPhL
CUZT0G7jIZrKhfQQvbEM9NWPP82VO/uyGdaGMm2iWK5b+CbyZLZYJbpS17fqHVc6jsBx/f3JWeGc
tdDLdlvXDZwNWc9hd5DKJct134DBO2o6bl3F60fQDF22GWe5/CIiWm9Vj64Mcv6vEtOgiQIJ0xVk
sKHkfucBzr3kU+IiujZVFj90TVdJwR+C1ezRJFmhdLXJmEWjBTRwSfML6dBCts5xdqtENDiwY/yz
nk4YGy39Nj6A5XAjA3/tRrxYZYA8aLrYG+A1h3G6ZJE3YFaTgrMHLuGYW9ea+zRubhbnr20Xl625
1AVScrSwz0Mylk6lipT7w1+D4QfALTNOkBg2KOo5i35E0Mf/9FbPgxmBtHo6eMskbyzj/7Zf/GEb
xbjub2trl4YEKJ9o2ZoY2pc8Spv20HW8Leslar/j2NNsY9Z6e/TblTZTJU/sdoVrEWRl0ewSpkZe
zh0gmk7ot5VYV5mD8AM0Uti0YsODMXhJYNPEBByOokyrGqy9bBSvs6Pr59a4yAW62nuPhlmL8uOH
6soeeNl4KHE/p7omSPM0U//Q9mOyAfsNfb2TtfZuUSo6uGHdF128rjdKfVee4/DiV3ScKQBszsFA
i01H9E3F3pQvmEw9NpyKTx9/rSvvcdkVPYKt5GAIXm1FiKNJgoCvaoc2LD0zzbuP3+LKLnjZNCwc
P4zl7KptLBZaArWm9jbq2B1wUO69k470xiJ8fqT+cNNddhB3S+RyVhO1Bebr22zC5h+qRfryV1/i
soeY2bkdA5ksW7cP6KGZuRV5lAxqi8Gp7jGczHzjol/7Fhfxnu7h7Saovm4z4PlAiS8n1lYff4dr
L32xbme8lxZw3X5L3bhkC3bB6MZ2e+USXyqPsApzzZx63nY2qXe266ITxF6Nm7s6cnYMGKxbpf1r
m89luytwxHUzKYwEy2Ua/CJwlK1mTvURbP6xMrVMSsWHHWoUh3T8Qqz4y5TEZatrDfJJnSWyR7eC
dvdAqU07HgFX+FfX5rLVtQ7XSSBfw3HZBSBv3bfWNd/+7qUv7ihAxyhgoQvfrs0UYMfU7kG18tYF
uXJTXba7NlDDxAOorxDQeyMAazREczP58vFHv7I6Xaqgh9atV0pw5KPNkpwsbOzwtYbRs2CB9/bx
W8T/nu3+sG5cdr4mzopQPMa5F2xG1EcsWG6kGKhnNmMbsz3JvOa17hir3DXk96M3tkfWKJEr9H/1
JUhm6xeQI1ROX4JDmyApGTgPA9hb+VCT4c1N2bxJWAaFA2cz8I7USTdArczvrSX2vq9XRNVgon1z
R5NtBHxQLJ+8zL5j2AIlL9rihqggnR3AZMV4vZsHsB+UInKWn61p9QZ0oeULI4F+Ar/TQRoVJMuJ
tNNulrWB3nYQIicOCbaN8tmzmhJsJVNndxMyd5P4UpvaBeBtJQ8pDJrI9XIDrt8c0Z0IxeLlSFva
e25DDzfk58UaF9itHmBqDJhk8gvNFAVvsDbsqKQjx3wFKtXFIadxdgTp33scHXhRq5i9dMNQ3zu2
08/c5SCmLiFQbQqs3IqgcbeBQmFxn/1J92WKnsYXlKzJNhta2HdFz9zH2PfjtRrgIXnoSdOeIgAw
dkDAA53oQA5enI/EKWqRwF2A6jH5RysjOeXR4IDztdp6j0N5AgQ5o7umJdoU4Naa944R/0D7LhwA
CnMUINgtXdNiMX0WP0Ui6/NVzz1KLpaLx86Y8EetvPbYA3kMsBlGHU56DQeA+MRCXqKg79oNFju4
HEjjx9hSIYwt4w4S7twhfTYWqQdYCGRb2Vcn6eIjZE+k4Fo5hR9F65gzgPwBbe+TucoiFpRqJcMO
qSZ41ESwfm49wfhGRyPS7z3mo+AGObNwKTjHx1CCd7zN1k4vqCGOIPhCL2CDvPbmlpWRUrTfAAE+
rJ/V7IVr7qQhloDJg7bXQg8DviqZzOdzgfCTjzxhclwn5ZmnBF/kvR6X9FvfzAhYeeJEe5wJl/su
cQneFWyRrUOWzqsi9Je0wLTjpKu0AwErJDDSKwDj9Tx44Dz61rEGrNsk6cYXB7jfUwpy/44D2f7Z
6sktoFbNCk8vQwFevEtyJLLjDVrp0R4bx2oOtysOjN88v55EvrRmBvJDrnE52FlwqIqTuCsSy0Fp
Azo4zCc5jTSHQMTpUTLoo12qxQSxjeMdZxvIJYAJoYl0QWfZ362YkyoGGLbgoRyR+SoB20uTX6Pf
Q3Hv4jrnsWaa7Ig1EOJModqNc1CvwPdxuckcD9ArMMR0C4KhosvGdC4vpnYdN2Oc6vtWdXQHgjcp
R6ayTR/r9TAreDb3EKCladkJxwOqcWmdMfcAKX+gkZucslAE+ZjFUx5kztQUZqDnGaNs6XYa4P2j
IhpunZp5Ey2kZPQHdeda3vMRE9UPunWW77TRlkN4PfG5WlP2o8Ow7qETsQ8ts1m4PPqxJ9zXac5+
uWfkWsmxS4CLs4DgWk4ujR/0YNqdAy3AuwDo5kGGcfsQ+T5MAVHcSyCGwa7PF98xYDErClFthEny
13Zm8gHpMPGEjy9/LgD3L1sHJfvn1cm6z5HpAPOIU8ik5x7Ihhm3QY+GPOPthzbuzlUmcQAAUApA
igORwyuHV7YU1CHcXprcARRHd74w3meU79OHYVwmoH+N/gRvpHKRlWTJE1osAZGlje+UoHKSchji
7AGcY1RoJwEXiNDy0HlUFglg3IjfEnHCqHRXcq2XZwo6b7GG1n1CIjOpKHJfeQjxmQJDFyo2x+Aa
xGjI3WH2QDxkjibvLry2mzSV8XsHlu4P9IwgzGpI/90bEqwBIGLD3uaDRb2QAOdNr18eBPTLmzpu
hr6kXYO1P2HgLzNwzSrujPIgvYFXuOganPKRPbnhyqs4lSO0pQAlo5U+9DTYt/I+QLonicS5qzFh
492KthIYLivAtPdpi6MXJtZ5AHmgBUxVsaW+k2G6/MwWIks1AN28igi426Z2SwHSZQ/uY9vA45EO
BGtrFBfw2SwPkyvVzoc/4HloA4hvIqz8c050CONYe2bXAiRttm48Q4wAgw/7koLt9FkAaCXwsQYX
AOeURDn8cvwFDG2OkiFWxJw2NXmcO4xH5ejFbis8UKYEUEZWsGHSew2PSZMj6Ze8RGsify0L0hmo
8qJV1LE1VOLxGOV+RLHJoaHeeQ5FhzNGHXXJNx84R6AYJ4ftB8ZtYWMnOwnYde+GeaSvAN1qbFqL
IwoVr8OLK+vxkJo0GksXZDQsi+BQ62IYfNHlSqHzCKtlRyNIDwh5jHzo8EpFWwfEYzjJHkOyokRl
Iw1CPzP9BmzfsOCrP91L2yQnV+ITE42ts2i6kJ8sG7Ght9EEiJUNMD8BoOuj9pxlTwCJGnMINltE
ALA+ONkoTxPyCHmIUSudy+WscODCZVsnbtM3dK+gYySJ5A+ThuwEToH+SqFMOjiKNd+yug62WdZ6
n4U1S7WCeJhijLDFLEMi5ia37eq/uzJpDsYn/jsJ9bALEVd8mteYlmEnwjLrfEiUkiXYavDk502X
DvwFJTS5jes52NXMEZtw8GB05216lBly82kyYdvWNChmBG/IL3SwdfjdsN4Pgov0Kcss6K/hEOLe
iAnLuh0kgAy4Kpauzs8YDXSlzho9b9tz3xckFQB4U8RiT7rJ2EsAUf03jV7PI/ir87NADuUFSyp8
jLXncQDFswzIfqyLWH47yh7J8M6iQOz6BbvP4k5zns1+e9fOAXQETgMqawKa6x3Teg0wuVLr5xgq
qaAIJyzunQzFgYpufYLivtv4LWnqijc6fVceCyrlxjU44y18PnxATAbLSiaaMyQcHhT83wAEUhA7
nmYKyDxK97H7wFp3+O6Mk/MV8H5oC6Zk2HiQVuzl5GBAmDv+UdWYk4eUwZxVgYkjXwEbTVPk2DKE
WIGnzRtITKhJ2EyD7Sojvry1ftZUOiHAonLWijg3STCKAhypCJFAKB6bDkYUgGFVtJVjZjAFLcUR
dGezo5KxBxDjBd80Yehsre/INV9Rzh4L+H/1ViUxO8RyeVUAcZbnaumCHF8y3PEoaQPoZXj03fXQ
i4fJwiH8OTeiga+rniIPcP1BbVwPJ0HqrenJQTT/0ocYqYLMj7+IEGz5jYS5Z9wwAaBUUycUdgQD
LoAgGGnOofuiJJ9G9G+A/T1i3HqawBgD0Z8Ofgl1WZseNOCN7U+FaHuD+ApJpgF2kuMaOz2AsBFU
JvmAwe4OnHq79QNQebcTnq6h8IO27bezE8AaAj1qX6kMviR0glFySjKpty3KLrhBW8IXgM6X6IAG
Pv7DiUDLBoza+U4D7ZCy6QgiWceplxOwT07pEOgHCgSeFCBsxxNFD+RJ2Ucp3AAdWtYmQLI7HGQw
ECdW7G7RFKO2TZYKs77ozIQ3w3tpbBj9bEZA2bI5nc/tmmJ9hHwpe2kFFHrlrAfENhqhuh1CFyPe
yK4eQoO13M4hWiI1mv6SLkESdAYY9853vOCLa2YFlGSM2G+d3ZPAlU1zdyYZyG8s6MYCZU4Mh3L0
LhVqYSzZNL5Bf12Q9s0u61fvgXeEbZVNN006QSAsV7Fdja7vEX/iSZKtqiJm3kH909knNGDH4S4Y
QRvfjc0UfzO1AoDbjBruiLkN3R70MEekhbWth5/PpeweuhPgjsEnZiseyShxN4Rjqn7A0XuXaYyQ
EYc36DCB22bJcQ608CPCA+HcazX3zX3TAdQfgWIFeYibrBWAmRG6+TDdPG8mNR/9PhFyi5k7+yOK
AITffHyA9IJ/k6t/OkEGv6c7Uz37Ag8J2Rnh4IsZO3RHjurtPZVUbaiXmErBr3cA/DJ9U2s7BUDL
qmWPUsS8CQjFmWfCY58kVruFENO4BeUa05ce/AfbuCNAyovWQ5wAWvKC04ZpWtytzCRy41mnO+EH
Wd2dD0R6XwR1gxogm73lDgN6M6QKXdej5hAApuDXwFhs0CDfPlI2jN+ZE9SnbFxDJ3eGAYECmUJA
/YfaR59RMFv12R84e4WRpmFl56SyHLADvI2TzhQ60CDv5Uz06JBMw6815IhnLZC64xPOBvBIoAUI
nPYVD+Hip3dKx8wCh4g0URFhFQVDzsSmPZDVOljcoeBAohypYNYG3RMaCLKXTsbrZwcrzOcVXPNd
4iR2rUQKXwbylNa05RkOvBuTWOx7X5ITCv7nCHTsBdwjluA3Zue/HZDM/yrAbebFoHv9S3ZR9guk
xxUCmi6O73waJsmpxkzFcVi96Q0DMr4pQNsP9ybyzSdFfCw+jUBAm8OiqesqsMPyDaoXf9cN1P1H
oqbzNYvQUS3XxCebkTL+ouXkvfmLjzMrTSjsMrV4OCvKaLkwjECdV4YVwGYCMReamg5SpBEcKJNt
JYpV8/rK0yF7mqPAvOKI/FqvmFMum4SxH5lYor1I5+ClT1V4306mKy38NLiE3dBNiMlDELSJPIuA
TBw1QH834qS71kUVJIKgLUcwBgfJtIZ7cdY8F1DHmi4f7IhsbO/OENp4+tmNA1lqzLKdOpxRppzA
ShzBT4BjfjmEwTm7sbia5j1rYnezZgs/okUMBRYEBf9EcHJ/MWnfeuC6x8lb3QVzUBhkQn4iKTDg
NEyRrNsjmY9OGGCendfEgWAtx0VL0LE7uucjH6yl7dEPF7YNkHg1pVJu/eLMPmIkgPvU/YLiGewU
AuzqgoMZguPy4HoGa2ELYUmMWbavtRt1T4Iy7zh0vTxohj/LdRaJBwdTOkeVgkML3/WU9FXSq/BN
QPrJ0DWTwByTNE5zT2aH4dq3uj5GVvB97UThYxBqFhWSLUDgI76lD2jikc9z53g76fn6rvGC5AG8
LvqCLuFUYUMZ8ICNjmf2a+skmwnQ4CdJERuWC063/wDM1t0nMVieDLEfEhdT+j1Z2+EZRtO68BfT
vSU8UHA8uAv/jJGLsQJdVZZzTAOVS3S+ARqF2gDFFMPU1nm/DmFTehCUPKXoQvyBcZ76iEI0bUtZ
8+kOej3vsBjRIzQdu52cElOgBp7+yOqs/hyJEVT8YLRZpYgJ9oymngdVWe991ipUD7NH7SuWVJkn
gIB+BXQg+YrdeXqFt8OK8lxPeMy4U0+o1az+vZO1HEd54sLjhLh6LhcQl3cOTnN+pbDtZhh95eR7
7yqxMV4kNljJvbX0+tB38r7h/q+gmZZX9BhGQSmEl77q8F8s/IiBY2Bel+9R20VOLlFsr/qpNX0+
JMJ80QkMQ2iwQorGIWH2JbNCv6fCwwF/QdBWWNN497M/+z+1u0wQdhFMjndxCnr1jOpigA0bR/1E
19kLDWn0I1NzdwSyJaaAuQj+GZqJ8GUIVIeYSUNfMqrsORwh2MnlSrPv0RQBvS9TepB2TjYY7kMI
3KYhEl0SIr33yGXCAlAGJPeAjvJuv7TYU6sx4qHOUY2MP2EOE6ECUHj6lyZOvBu9SeGswMJKIAV+
cpjsXlpNE1n6ZqavITLtbYVl0Nw5gGXViDUDJEfqtsPI/RxQgTOFoyYnF4OvsQu6wODj4AdPRQ42
GxSU6HdPTy1xKd2OOHpN1YJMwYvMtL9ryTkGYTKAYtDnOGpFMAFShBG0vfMbz0JfE0avbBIREj3Q
JkCV107P4dRjhSPWM/hTr9YvpHfA8BezPemwxpApcOFmDwkZcKKonxgMnSL2KPETjQ9I2NA7f4WH
PQdDJxnLeIm7uAIDJfjcwyMLBVBPNXaqaO69sl2HBtALVFnxSmgBO/nxYuEYJfUB40n8e6LgmvFc
7sojFkPI5OgcB3BHI32xNTBvDgWbmmCXQuX6zAUbhhwdGulujTNt0Y0+BI8sDCHSrGn4wHkCv9I4
IT81DMSNc9dI7+sABweHC5Yjn8WgaTAYQyswl1DvEgzJ7wMS+J+WkbE7DnsQ+Hpuv2eQwKG+QyDs
Mmu8M6SGV4SzDn3jLtubJXSPUrnjg1xcb0fmcWRIZobJN9gl1i2eAQgjkAUwaDiY0Ug7p+JsSrHA
xwvMlGK5SdGCThVihoZmycGGflqsTihLuXJkQwS3z17cjy/as9g0WZTWuYkpeWtj5VMc7nEjK+U3
wwPA0UgvENW7GCqPPbqZApHSPUAp/B6bGoYbPcQ3SMChMttWEdEwH8D163+Ls7k/CDeFDC1p1CFR
mIPSoW26Ain04CtP8QJDDYNibhHJlpGA66DARdP9BoQExNF9sJbNYuGj6RE5JNCwvlCgS5AgHX0P
7h6fZ3uBe/NrH2WIMgbUu+8dJiC8XAbBNgwttu9dLeNPdMbZyLWefZqIn+xxKKO4nT2jcY3gdtmj
G1Sf+6oX9GawNUzQ8IbxPhzbxL0cPV6p1TYb4UzezwXaqsfWgdTNxB1S1ePcLA8Mz+g/EiljiLbQ
2JOg/WpjA8X3Yd8pU0xo5Ntq1wL0JFOc3zFZvHf7s2KEBHCQAbCMw647V7OYI0S4Cwb1gmjdKCPo
FsiE7IvCZ3qWUPI+Zz6v88R3/a8cdZcdoC+iiuH5q1Imv6Uw3710woVjjXSwA6EbIqyL1iXup0kK
937IrFeQMZUH7NjY1abMR/AhoEceynD0128W1PRHSUdDqw7TPdWQNXWJygilBdE0+wf6qLgurNuE
KULcsK5iJAH7MllW4X+icTurz2aRCseP2rVJBfFXsq+j1pjyLP6C786dmzBP0O+IkHEIRbtNI+0l
ecKV3ivJfVCO+sELDuE6y29DEjrjc6ITuiVK9j/6fy99v/ImLnUnOuxznOglJ6GHQ8piFudZNe48
FSg7DuFL5gSBqrRCybkKuhDHLchJdhMUVVXq1eHzQJD98iwRNnfDjN6xNOObJUU9I49X5qWIPyLk
EizawnLk4od/gsFbNrW/OCdEAt6zhtSnMEixVVMqdIXwTJUpcgGnPiHunRlpWOBwmH1VSZPkHj7e
jvbIWyey1bsQyUikCGj/A0PWSUE47z91SqQPHTQtW8/27IvBOXFCvCbHF6PY9MhAOv+S+Mj3OOBB
bHs/ll/SLHp2EMdv/IlE+9Gj6C3xsJccQi2Wb0Igjk5Ee09I5r/5M5YcZKucovUW8qb0gKqOWIHL
t4v5KmMUtsMRWca8war5kFBYwvJ5SlFiUYu/D6XfvKA2k71488g3Ewakthgww/BXMprwhKoB2phi
EGApvIG9eWKRDH82cyi+Rmks4W6aicXuDTBy1cPx/WJXTPC1uhnekXjHXqWNioYqUCgUUKmih5if
7wuJJIiTx4aKoZyBFnngqHycJg9ut2qYs/HJyDlNkf1zxCEhvosMztkfpW3j6YN1fP+AY7W6x2Qg
ucsmNMagPUlzpHgyR4KJsrJHD3K/TygT1Mceo0w4NTVe+mnQa7YPIwDg4e0hX7j29T/W1lM1BVYi
PeepzdL6QV+AGadfML8Jhanm0Jc7UhyU4y0VtiB0+I9TeOiR4vmJf5tK5EH6xw7O0FMsyFSGkogS
MPr2Z9NEcC94cVtCcItBe9U0e4L7djsHsP4QFFdZHtMxOgSLIkfh9hnCvBq2tk5Texp7LCAFMdl4
nyAhbXNscwy5VVySakRJra80mAgY87eBLZwFiYnJ/X/MnVdv5caarn8RN1jFVLwlubKy1FKrbwh1
EHMmi+HXn2fZBzO7ew7G2HcHMGzD7m6txVD11Rvb6iOLU/Pc9uNyrCklu6HeTtzkfYZdg8rPkyIW
+zlzMtJUvBQSgf2yL97bNqHaxi7i9jQNLp4/6IYZcoKB4hGujWTO2ssIj+1nm/bWfOAgA5GwB0rw
PpyeYt9tbryHBdmfj2SroJ2YaP1+Jkwxr39m1GHBB7Gsp2lcv8+QpEcD4W2UgpxdCyM6YkZWr8wI
vcu1ITD8Sf8b+It7m3jUu496gY6PF5ianC5GdGCDuR6ARoq3xvdTPrfq+mj23Jx02Mo7GEVhfSVJ
j4diK3M0LzzCYs+zmKFWowkmsBFuliHj8/LaJVcOMU024+yn9PEe7HkdHumXIq2nNbJdR7PUYban
9INDd/5lstLiq6KJ84dwYpYmgPI5qlMoRkDupb61c9nx8JSbjvw1dm5dWee7rc4kIbl0Fq96wRbc
MnYHCQjkYVxbe2evKy8YWgfqnER29AvD/eQRrE/VVqOcmqiqkjwPlwRYdDdbqjPCuahlaNPE+EJz
2XgzpGJo2JjhDCgv9PsDY+g3Tp36GtazpUyOnnneZEbLaQyclaiGskVp5OEAGEkhDw2/2Sji5piK
qig4owp1148zXbdNNYlbjlzlYRsrf4+4UZxJqVm/rYPtf/PkMvImuVVGGnWXtoI2gnV5t6ghdXcG
X+4+88gP4uBU76yMqrB+lhgxrUGWp4L9Qu2qpBofVcIQYopp2qWJ4z/lWCRPs22xV9CDQFczrwbJ
mf3tvAzLGaau+tLR3Bw0Ba5COF53L8V1xyClKOjTVITmQtkfpFnDGk41SSu39SBXakelKs3XhG0X
Pt8R2AwI5fEDqiELmwKYbP5G3VjysyAsg9zFNocC9OrkqFaxnOgDJtCgNhjKJpWLPVC8eNBU0wQM
T3Uk2J7OWIvT48KXefDLumVQ1EV2WKfYuuScH1GxlRyRKsoLz07PWgYZn5xWALAHA/mbDIxua7/V
RWE+JmMszuQdi1NpivE2thx57zh5/7Osmzm/GdpVo0pwR/s4Wr37WkzV+G7TDPR97vNhPzoJHlo1
rm91DoV7mYSfiX21DmYSIHTStyzuICe2zcacI0hYuB/viyRb4TDEjuB+8Gn7a7vP+kuvA+FytNmj
5ut4c0rfucZ2l/78UlV+FQ314tdHg6hNYJ5KP22pp0QANNdHqa1JZHQddaF8TJyo5zJ2ManfZ1io
+d3y4nLfGlhwRzNfwAlsYx+PKBVjcuB+UJMAed4Lv6c80G8it5Xx5+LE/o54iexXsylAZDs3GlA2
rfa6KQT9roOe9qul7R+2peujNZbTrV3rhNm6baxvTU43eg3N+iBmt8agRXflXQ1QczQ9adykk17u
OBW0hHbZoN1p74/3SCdpzVCr0b1OpOjwlK/KOPaZQfmqSOYbM9F5GcyitsIta4p7LG/JtMuUa/FY
UZ7SAqVDENPA1zRtsJijnoIx66HGqtZq3lj+cC6zhZ0qt9z6kD5kCpFBuJ9RXYjI2WRLj0NmcGTu
FJXQo+l+QTZhu0FCfCSI1godsfLpn2Pfrp4c8Ni7rmrNXbFtzqPl5zm8Q5mcGQBp5Z2qdMfdK764
RAiOe+HIp9WmvTtYymp9YvEbTsyhPvCkKH5u03htn+ydcIJ7xOa0leLJwGn0VDhN9jOpK/vSYVr4
UUxX1NtZNud5rMm3bYAo94pC6QBIL/5JSMX3xOvHXWdq5t5qgsBjjNiN6RCDrlfW9eWdDiaeYig4
+P0+08WepxoEMK+GKBOt3HNG5tyW5/XKKFcnr9hwfRUuaoTLj/P5hczk5YHgWqzHtEmbAa2K5pEE
LhlJRaKHwUuEagP2nvrBeYz8oirvesOlFNFTxROlsBUovGvn8IaLvuh0FM8ZgeBxmFa2E1L0rHdZ
rrKXrKrmu9J0r9LbFjx+Yfl4opQczKZOtl26FJU69iYALtUxLQsnWdq/hKu8E23MRr8zNvKYLqtf
xNdW1WHDdN4OUV0Ae0VzAf4ixEqIDdlb45HFLjU5tpkVEZ6xoW+r2iXAdpjdxMTmJb0vLmzhF6Ql
8R3nAqnDLjXeYmOc91ZcG0fAvvloxalF/ejW5eccOJKNo/GX18WfizeaPo1T01IvXhJdcSN6z7lT
NcYyShPHcpe4Cd2gcOwoCutioLq2dbPiG4uqOzxRsFhl0ezm/sGUbMYRUbm19b3ukz4qzQaCtCYX
d9zkACCmSXEKq7KdzYg2we8q7yjlpA47PTjWFr+4M9Koe9qczEjoORteLHIB/H3K+JaHmL9ySqvb
1eH3CEu6yTM/Y/n0wP0ji8OxRtbAt4tG5SfsuFv2dm1sTPaMyuMPgSDnXhguqEvD60nggzfXGec6
fvjrSGbeLQGaedDbhg5rfI8BZlUvoB23DhFRd6cFtebFhSXjTgvHguK351ujd9KQXjLX2XXS9asj
pYlxcWFYXQoqKH3pxcnpesNKI4h5YSNYMk7QnGkIIyg6BfZui+S2c7y4fhJW1nyJ6bZNI69P/TrC
5IH9Jm3yvgx84gx+MmtNJhNGv/YnOQEUwFcWQMzaizm8WpVn8cv7mSFoTd3VCDdm+okmIFxcMq/i
L3O9ZjM6HdeZD6651PM56YqkCRLS5IxvDfjMsZdQ2uzD+ic6Htt7r+ky34LUbw3Gvipzcna8ZBpD
rpNtH6AgvB808ypzRz4uRcKFbMrtICQy961PJzvKtl7eb9BCoChFaq6B2yb2brTt/rI4hfshnQFS
qDZULQNro8giRlH0WKyx+zJUDQqTFFGT5Ygl8uZpPVcKg7HtX7UfDehhqFjCmPbtwUm5dajtOViS
DlYmpjiYyqUR2UpzujZTJ9b0GiZYFLDgobOp53dumNr3U2+dq6vXqEN2/X1eR/xsVB+Nd7E32/GR
cXcxdxWlyO+gp+MvcN76PUtc59kxrV7S8rxUFygdZHHFwKrdUm4e9VNybZFzZ6e8K7Nl+ezsxT82
gDJg4+RdfM/MjWF/kEl66Adp3uJ9GqIBkI5NWSX+IefB/uaTeNmF2jfsKI/b6RuWteI+RdL1zKOc
3g1lYb5L3aigsZblVsbOek+poUu9wLz2EZ1UnEW61X1WxmCE7BzuZzkm297Om469tzFfaPWc9rz/
S2i5ubyxGW9/2eMVWfKUWdHkvE48VLDWXFrQVS+p1ZlSL/3DKDLI6CEdYZmBCLyxgFGOm7Y5Iprp
PjQynIsx5OPFVuknHFR8s5L8IAJozuQr/hw7Rc2SqzIcs4IuBDP3nI/WebCLo0HL5SYdmkYgT/sg
nd2KLyHaCxiBf+6lwgpa6ZnhJVVNjkrISZIL1o/t56zSFRZSYFMBUn+mjru7qZCg/3Qmo3q3oRoJ
5s5ouQ81MvhAwNBceh6RPUN0ttOG4T/yAvpPTVvG991kD/TqGvl+WUUdlRRw+3wmVfpoPhJO32Qy
eC9+3uYPrdHUH7NRgoBucQP/E4/NY8n5xA5n/GXW39L6/6iS7qWp+OvPbjlqbv67j+7wq7n2tw1/
/qL/Lwvo0Jb/V2/R/yyg+7VkP5rf6+f4DX/XzxnK/ZcnhYXEV0lL2n+l9/3dP2cIoeiZ46aYriNo
lbtGdv/fAjpL/gt+x6aaznOUp0jN/K8COmH/y6FBgAJUuBGaJz3vP+mf+91CAvdsSctyTdN16eKl
VfIqpf4352FvaZHVddrdprOfeZSVy1XcF+SmyB9GH0s3KA3aQi+jB7Sxj0sill//7Vo9/M1I/3ul
0R/uID4B39uC1gTEUr5FE9/vnwAbGlT+2OqbZug6RiCNr/TZTiwxwXn6aXvGhSmdh7jvFyiDPF9c
+8wgNjZVmIg+ARNzsWNb/5Q48Yd9js+lCKpwlAm37/4/Ppc0LWcUcynA/rH/RKpxQRT6TM06LPIi
Ae3Lt969G4h9xYVagTVHyqogGMpBZ/lDt8JlhLadGt7ZweIv/kGcL37XoTsm/K6DvlFcq2qF5GH5
/bohk8A/ZTntTeZm2xSZjWmtF6s11AP1wFX7ueC9Gi8Ig5xhTwpINrMJebX6vhZgmFHiO/2Tj8hX
XxI5Vtu+dLSfPcw10WYP/3CHf8/uoEZR+spUPLS+EC5//+MOi2YlInqR4rKZS7mcsA218akr1bZA
ZaNX2KVuVf+CwpgeyVstVkgUGiMQfS9j9g9+7euP+m9VBB/FUjj0lKJolwePf/n9otUZ+gE8cPOF
5CE9MitXQ3k7z5vlBFsx5e17Ru1Y+k8B8b/nIPz1U2kDpRnWo7kY3fQfMRj11mA+RCV8gRRGbDZt
fcdi7RamGVYjB/WX7a8TtkEz/XJoZMV/X41c6X/wVf1ui7h+DO6Dg0dS+Hh8/T8TkqyVwS3t2uoi
+6Yo1nBqQb4JwfYBrw//+z3/4+G8/ijKTzk4srhYtvPnw1nRfa6HekbVtVCQeO6Ykic4iBzMA5NG
1vyDue9qG/n32+qwHvIOKEqhWU5YGn+/rV2cuCqxJXBLbqxThFb6egmxaluXCv1f9aXnALid1rFx
7H9wkv2PH23bNvXNNl9S8jH+DHRiXC/pXB+6Myn9+XJQbjVHsmile49clusKBBP3uy6ZOFD9Z9eY
Tk30S3xzuqOFK/90LRsmLXm9VbfnIekEWp2x4k3/ezlK3Zkn6X//cRyor9qhf7/M7GF0ofr8H9f2
Tbi03y/zkLU0MZI+eRgaY212iTGsnyMzsT5aiW87O97rhh55v9rC3s/dHYSvfalKL3Z2cdut9xaF
pQGaE5+oVaQiXgc0UGWNusR9JnezrOcQJNMNQIP1mQYz663z3fnYmYb7NPvQ3UtfC7D58Q5wJX3W
DMAtUJgfd76x77IlK+yzaWzLaPxCXwm52XfTJ83q/fd2GvSe/N/ylNK1fcfj8L2aWuMA9z3eiqVV
YeuYfejLWBzLTaHWk51EQcq57KA2X70Yi6PgH3F3VEljB0vbeHszbaubfmm6KDNMyufyuiy4KBJh
tcCA44r+KfVkAbBWUd0+OfmZYpTkUMfVF+iN7VHPctm5W9NHWkzxYfQH95gMTUpx6/iJV5pWl9ku
EE7OxRbEM/lkgPkFEtqFOnAHj/OBy2AF4Lnt3ai4EsLIwe3aVgC05V0wO2b7isqm2kksAyro27r/
6ItJHuLV8fa1EzcvaInUbjPjOmJ7Ft/VLOGk0ZCsO1ru11vatB4GynMfHTWCBbmjeOTUXTzpxtSf
OsezoHLHr8++Z6mgWJ25frQsAbPGJ0GAmqzmEDq1C0M90bT7Dc1P0oSu6Xc3slmd89KOG5plzHrO
6vqHyW2fqWi2zk3qLjsWp6tAqAPXSPll9TSMUIyGbxkXmQzbDYrJ6SVWRfqea3QMEctDfl+MnCeE
iq17A0Xua2WTc9Ck2t91U2FcOhf1y5Kp1Q9XAJc+6DiuHXTXpTujrEaOEQW90ZGP4OFHsTgXKYYS
SSRxLknu7z2jy53qGQyeh+tuQdk4nZt4RdTSOiHchgjKfB3ICU2Wi/Zt7ysSjAwfcV/lx9QwKN4c
M288Inl6lYlZ/rRWR5yIfZgPudUhT+AweNd5Rha0c743PUTIk9ndTuuCOLpFjvFltbcMjzJ3SNub
ty9lJsPKaYt9PsGBSDnosOekcWvHcO1sAXonpIyrAMrz2euhVaRTAsA1P10Ul6hqk5No1+pZOOkb
YjiwPKJS9l5PpBsYsvkuMnXQToVyOpnaG4qmzNDOpvu40fOB3GKM9mWRgyAv4E2yoCDciBFRz7aa
91oYQ0giyXY3j55/wKbRHmXVNg+1tQ7P7hajR+yy5CGLk/UmT6wOh/wyXYyWjuBw8LQDQjkTvR6M
vuC9bKXWyc6h2AipD9JSHcYkCf6CPJdO2EyFD2u1lLcixWB0gU4ry69pEZfGe4Z9KuYPURx0Azi8
PL1t/bbOf4o4F58dd06+brXVP9Vr7VCFgnp0vCM53XXffK/P4tce8YJZBdmW5dlZu6YsPlWjwSwI
UxrcZ5c542evUHQxDk799sBpM1kOMlPATKiFRLn/ezCrDXeCw3Kxn9inJbX5VAQ1W7uFY5+ZhQbe
rSxUg+6z/WrArjFjpkx1w0Q21N7PG5me5qGMVdisFX+CtoyUXJU1K25Jd7O9UEM3qZukNjc7HNBX
FWdSIosYnWGxNP3NIkpb33msxDainUaVjM2iZ115nVL6YCgslugka3Pyt9Aqq2TY2ayjbth4zWzf
gB46BX6FptsebLNjh5UGPrZf28r7cVu1hf0hewbHc7sO25caGRZatlz0jMeum7AreV0WO18X1ELL
YVCsHehOyhGOpwHsiKwY2NAJ2s3CRlvBwHLAj/eWGD39ROZSUpwn4lG2B4qClPtSuaopd4KST38K
eTq1E3SzahX+pDaWilfa3upf9YZUNeqk7TQXOWRg1qTxteTgVYbKZne/mdyhFCA08/v+2nFQ3yJ1
lNa+HjrryeIwlGc3nVmjYAyNsuvy6laUABrJxZkqy/fCbl40axervBmqFaEwN3eqQRlsafqYRM1G
kxmQamWZ5KlCGkS6K4oWT2e6DRIKpjC9n4SjqxSVmFi9PMH6OK7GDo+U9kgD7pDfZGni5ZGt7WI6
OK6FX8KwgBVuHOjg5Izi3rZf/UXN/S+K7bkthjJbPUSMeTm75czflgPHz1x1u6QhXPFG1nUBTjMD
LLL4NWaprttT3Ni/bBDY1gLhip3RinJORckn00ffPm6wPxuRP509PCUxC2ZY14ztxyZtk+xLO8rB
vdNkWHKlUtFZ8Tu2mZolKwaNi586KVCNBoOLugMfAYcqKL1yTbv8M2Ns6UG6y1qD9Vax3TVj1Ayr
ZChdsSLmL0bnp29ekoudkcWI0eh/1gdEJt0p6WnYA+yP7TskKss3px7iL2LV/rmtUzS3APGRKoX7
ylj+1g1JduLr1fuZEp8aAf3sotEpLi75fuW+w/pJ8gStwA/+tHx0evzLL5EdYixLtwaOXAxYK8+Z
bIeTu8TGM8KWGm9Cy96y2D2Sfa/hRy7mY8u6EvkDrdWZpy3keb4b0TUId4xeMOg9vCUBzu1p1226
2ReG42N2gY9u/YS8Garep1A1xM9s2hzLJ7IqykgZ2wTbxlF0ifAllOdUqatiB5PVreckZXHyN9s8
yU3H6DpoNbVQVezyaqa6I51fxVpBpLp+QpgpkHxgwhFc6EBZz3budAjRZ3TKo11eICm8EC+N2KXY
qBXi+9b5LpO2PFh57EDxTxt2UKREY626x2bD8KWshhwmpJe7egD03Kr+qUtAOAfhTXghSYESS5M+
4aRT/Lerb6qchAprW7U3vVmjf1jT1rvP595nSrAQCE9Io0K/h7wOHWPSqDPavtplJC6y52krXUPL
y7S5u9K9n35sqJt8ta1XGXMYRqvYlEicjM4MyGbL9lM2jHDqTk+QBFQ+skAhV4fA3KRS73bvJ/md
ntd8IFDSzjh1OkPOCDikaVTTaCeDtlaY7VY59RnMfIX/gt6L9jljsz4nSSa/WwmNZWgb5Qk/TgNu
5yf6YKGx8gOFXPsIabwaUd/4OVIA5EjnJcGg3Yx98zA6PQMV3149jV0j2PORMbzUVd5g3Uq0fMuk
pb5kXr6c035onsYsttBicLCP7BXqy+wWoIa+H7LdVuilCLPMsfem27YuoZ8zZNCEPOLnOK3+qyMy
zA3u1I5mMCEQyAIAHr8OeoMi5qBTKZ4qTKdH/mA0Ap02EV8Moz2Fy+KNYj8BFp+pn/aD1rLYt3S+
+ilSZfwEoY2R4maFm/ymVVY8Uwscx4HfTdubZSUuG0qLDdlrFt+6U4iDkaeYVTeHZd9gmy547c9K
rcOXkQP/Iws6rJowy/y+X2IMjdPcRstilut+mOFadqj6LPTapS5DezXdae9jtCTz0U2GI3zRPHN9
V1gAH000bMaalxe5JsZOpNvyUWnP2y3o45+puPRDbVG0lRZOsh/6BRtSnJAeB030AtXzIZrCPvIF
HR02HLHeuLREN6wb7JfEjO9FJoqBvSHT9ZCkQ33pODcdLHdKoo4+xy4gJzLVdz7z4UOXmfMXN4PJ
YTmO5y+LVY9nSKXippiK6ratq1sil8cfMy2qt26J8EpC6O3NZXXQZmGiwIPi9Yc1S87KVzkYU2HL
EFFrf7NhJzoWg0TdwmphHFtssPdOsxkfioMK2Y7Gtv3gZcWjY1pu/V5ma/vh2PV8sCf1U9YMmHyd
SU0QfZY9Ma7MHK4yPz8SUix3FUnwXSSy5BcskHs2Zt6Lvs7EIceyf1i16Dlf1cMt9Fu/E077fYJe
UftFOUVkOFrgXGtlpLFMHzmTt7t6dX45V5OSGKpL4k3IGGdidxFRmi8jZ4CzyRQbyt6f78Y5scNN
NTKI3W3cZTr3vjpDjKQy16w6SLgOjV2gi7db7+Qg3yfpdXB2RCaY0VW3Fhp2d0NoqmT6GbqwW+Yh
HNEaB6pwy3NDI8du7WoB5p6b+9ZOzFNZI8sbszILtRqOcexaTGO69a295TBRbXygvcqqONrM4kdv
eQRwUxi709qoGHTG9Vi7BMyuCOcBTCkYrKjy7Q6LsOYf62x/aTGnn4vBTc5O3iQBU9aTW1reJ2es
5hl/eXuH9MFEZOeiAcYfbcxPsc2AjBdnau8lofne7VrxdgWGTNQlhfHJiNPqFVEPhoM1A8/M6j5k
tWO80Grlq4PScZYf89rLNfrbMf7G7IMievS3BJa2IrPelF/RmwyHJqPWKVAJoV8kXxevaimtCAdE
HxV17DyZBc6GDV/kCZfb+zTr9mlOF+aoLtYPNWm553XzE9ZsT1xidx3DmDnhOTaVDrHi1rjXBSOd
Y6m3zu1VOFglbXG5xJgt5NFNV0BAs0zdqPZLjHisYYiZvEuX2nwI3VY/WMoGPGfG8tZMLR1M9uyV
JyRKa7SOTEFh7brGVSO63C04M254tzEYadu/WbrUPedx8Z2jcf5YcAxBBdnJR9rOeNbZoY5LjRgn
MROGMp6TFACiK05Vs+S7VZbZc+63+s5m/G+P2lxlSKpn9Q0Kqv3adl13Z5toHOC+u2OZdcYHwCmL
+FbWe55orzgiWNr2QNbbGiZWLD77majdjcCBXYv3ZleCY+0GH84LnWRvBSw53sApj5WRAoFa8zCm
VTgUzVuK4O1BFmX/5LpWEaaEahGisZpXTrK49SHqTmY9D0f8aj8zu+jHUHeD2xxQnuBTxIT9bfNw
YZtOxgG1Zt/m+UPTt2Ma/nD4Y6swWzM886Z4QJbVnOPrXmt2crhYdqduKQSy78D6rMdBy7wOtsqT
R50iU6wTuyMJsfRCTjWpFSy5uNY6GPOycxgAn9Nc1feTJbIPv0QLO2ab+ZkCaDDZxxxXZ6TzEUBd
/Iw0DkmwqyWiGGbCm9qW4x7xrzZDTLTuuY1Nj9gLfz4ktnHSZiuCpDTMfdIOThUMV88+Nl9STCaw
8utpEpqd6IZD2djI9ezc/TYUpvzYwGKGwJtYx5j3uWAKvr9nZN1xAbDK+29tUhhhQQ/3k72Jdidm
HKBrXJVHMXciJPFiOMxdn58SuydSIlmWNegHgcuhlEIwRzvOmym78XHRngYScRw+gnfhSOt8Mfp1
+XCHoUbIoit7t1g9cfOG175Xybw+qA7NAMbNylkCnxQvJwJunLCCFOW3civn4X1decuZjny9F3XB
F6v7xv7hV8nyi81SI6QTyc2gjTyyEIQp0g9W+3myM1SFcKXNTWl4MyumnHQbWiqZo6xB70W6eh4n
N7GrYsKdQI6+m1htvSOMYzVFHLucN+mwg5WFBWuP1DElXseHU3bH7mbiwZ7Gt8VFCdG5QWZraXVZ
OAo1tpUVLdmQLguj4TLTP5SKt1wjqzZb+61np8WGXlS/riZKwI3E0PZDMYpuacjEUw2GwBBbhJGf
9V9nmD4FGbjD4MdZEp91aR9AYEbyq7fFZ2vwGJMunUT5u5cteSO3aA76LtiQNA77dUDFaTA3opXm
DTO9XpdB35j+3TZ52RbVCDz0S+KP9i0Wxdq9befedL9NtSWL222e13gXuyWBLV5mQtzXpUK7GmyY
//TL2pWAiCkaB//GxzTgPK3SWmCmarPKuSd8MM4IWUte7IEsDI7PLNzx8gM1djHiEcfoHH/pC3ew
9gIiYNirOVHVr8wfxu3J28wSUK/dFEfMwm3XnjbYqk8vaku2/JLYm/YeLFxoPfKdNAPQbzDO8w9b
dCtHKDNRHYvhUplego42m+iPhhi5KzGgbw9b7sTZt62p8CJW8cbhcVqtwUMEgQxGncfckMu9tAYO
/oVnWvLStWLB0W2VqUF+0DpAzUdtl0iOv35sVQ94J1tzj1R+AAUpmKVPHV3l1UUZCdC36ZNOf5xY
aQDmdZwsbw5aW2WHQtdDs4OViO2DoghrPDCaAhYkxWKK04rjSyFE6bFNBLazVmcTeGGKbJxbBAzU
S5N/GlnfcgjSTOgnLBKd2G+4qsi5AWMe189NqB5jh5dsyv3EuUWkXLhMA8+TEJTAX6ym4cJbCGWG
fexrVz85Zik5l47uBrNHRDr1HmVqdmTtYCy/BgQy2n5lMc7lA7NQTp1kL7pHdCXig/AjF+FlxWmt
5wxv9csuSzga8+bQJe3H11nGdNcdXj19BXZ7Z4rReiCh7Qbk2i9z4VvculIrk394OBh5WJzVJnJh
JK+R4anyYk4jbUy8cRozYr4MIk6Ah5dVtdjg5vyMBN+z932cs0gJwlitxynZmmbfxa0kIJgnOseV
LWsnMBJ3qx/yPOd7pkNTACxupArU5zJLxNc498Z1CYZkdlLmOFiy0OXROLIFzv7Nxqhr7CwFt3tb
b2g0Azb+TT6m9mCk5AWgvkzjCtv8sCp/X1xFn3viEfjWgB3+RfQTlm+71FfkrEi4ma6SSIRiupCW
fWa5VCGFVV7H0Yy+jwSUrmW2YuFbunOtbX6X7WlPMfPBuZ2HWW3q7NCxkp6YeAjG3/3Nitp/3dbe
WnrxLMvJr8IO60h3ijHjd+Fa4IG/MYbS1UiH21Hv16lScudveq7v5qHD6JoTiXTh4TL8uwlR6Gnj
J/ZPNibh9sMfcAchBXeLA0B23p45asr1AjE2efu8R0l2LCWC26e0QFQVsRAivfENU+d33eaSMDTb
YqixoNVUCg9VG+83hn1m2Np3/RsORphilImVYNeCH+dnZyQux45tv3/TfoX/xkQoBbomrNEPi2Vr
hh92jtE4EqiBvmNk0A9JxS06rlL0w0/ft+yCobThdk9JX62RhVT3zSsr3rembTlMyS1pf1rc6g8w
osK6WoKade+SQNREMmtiK1pZGOLd9Q1jicbT6R2xCPJojHm5fv/75Rx7wTOqzN7vjuZItnER9HKY
t2ONq2mNUlcCDFboH4ezzCv8RSWDorsn/KjF5ti1tdxh2ssvQhMiH2SWNdZRaibLioVO9sk97pum
u+RGjY+RUXQawVLRoHGupJpCaRHVmKTC3G28bJfz4Hp7b/SLifwxI7/olVCMk2eK9tMbzDn9tBpH
bCDP1+4XLhzB3gdiIi3vDClSVV/tfuKdz2QHi1f0uL9mfCkl1Fy4WXy5Byk1t6D17LI4yK1KDrPE
oRINpR7Vhmu0IIjXGb1mPXNihx4OJCtu/pmD7RRntgG3uHU0ERC4zkwe0z30L8i64bRuTeabv752
KzpSuRaQ4hARPeunbwlWr4Uqdr4lyQe48H3Preg/zU1Mq3ZmIAgeW2rUXzOPeseDbziKDvFmYtJm
nSbn7b60wcTu6QZMm73KfZ4IejYzclVKDGsEYy7TRELV8H+YO5PmunFsz3+VjrdnBkeQjOjuhe6l
dHU1WJZsy/KGIctOzvPMT98/KrOrJKRlvcLqLStcCeGCOMDBOf8h0/gNdaFlxQlYyjw/doWnuftJ
99LDavqJczDivEfbZ4ScasOkgnAHkH7ZR56O2XeZ4sOFOFnXfEdAhmd33yWGc2pQEvsK4D9ENDxL
c3P31x3xV6t0LuI8hameGneIBVbRFYvkVB8RaAkpWdBM7b/US9yL679OTLcxM+Pz2OoVUChDT2BC
8bKwVuRarTEGHTzw4XzXo/Frw8/aTmC9jA/mOq/pOaRCjFLG2E53y2D13Q/RmiG8YG48Th8B639T
jR0+Z3br2Sjt591Dbbj6GIyLt5bDzq3qyeyhpA2CTJmPrJOzRU2qHUq3Z1sYS0hOrBlDVd9A5qN4
gvLJjJw4IpH+B43KJ3wbCKPet9zxnPwKNrd4oszQLJedBgRxDyaSNIOMyBlvMT+kCB6aozV+gsXY
EL5zNZ6DKxfjZV5G+nrbWh7/KIAWwYX02UkJNPE2tp/SUiy6cYoMe9FfWCvGWT+5T5Cc27NkBY4T
1K9X7boDPlCfTWmu6wcAbltBWBtM2/H3PKERkd7FY9SIp7Bogal7dhRXl17rFIgzcUwZ617TPaTR
99WM/gMAWZ+GwnRRNtWClobjAQCnOm8VYyBGbvpvbTE60z4EIkxQ0RzwaREkPjgUSGpk8iP1UuRO
7ro2H+uPPCYWANEGOPVLNx8me5emZlEc6rBIH7J2AX59kg1eu9WwZ7och7JoPOOa+lPRBLz0egso
6UYNqlBXgDX+V47k6INF1rUApz6AGi65ukBluMjcMvZ6HenZ+MNIFk4ATRix1u88ksr6W+uYvU0t
YBrzqwiptPnOq+sk2icRztKH0iv5aHrqOxVcareuD3BIse3OnTkb7ladnOagwwPsD+Pqal9oNHWH
adKXemf3aZleIkyMos4uEuMyA93Rop+uS+/zkTerVn6NIF1+dzUzbZ70BZctWEhzLNyNQR3P5AD0
LGM9O+kLM/ruj90Uf50gQ4SPyE2zN0LKm/6fNFjm5gDRPMT3FQ1owMlatlLDjmlFXFhlZmVXXUQi
H4QjgOm7hXpWjc0BC3uwukTrL8uCCsp1CBajPl2L3szu0bkKOegztG/h/uHd2eWnlmebNu1Dkq4f
MXp+I1DQsPLErlwaWop52vGi6owYZYi1uLEaIE/0J1cfsWamPMFWsbJ0/ViHtKUvKqjS3feiHNoF
YFU0oSa00oUaLtraBNjZgrEztiZLsl6ubW+a1zWVcuRc3HyE0V1NPM/A/GpVv3ytnLxJqI6UznRV
NH1p3474y9mHojU4mxte6NlV6k9iPY4jkgAR/LXec+edli1dcp50YeXfpKFru9fe2ocmrRYyFkFR
pDa2qO8tbbngzQBFSDeoidy7jpb4AWXgYkB4J630ztwNk9NSK8yjImz2Q0/ppaVyWqHRHRRgKrT6
g6WNveFfaZWVYJiW5CS6MNf4szDPfo/tkFCA2/PdMcn9bccGUwyi5TWwwyGnbvHxns/QyBTWXW8v
fgcdx66zxzl2aNqhO0pav+Z8IeCxPtfP8wT+I9DoVfLUVl31Zy9DQv9buNFX/6df40//J0JLNwTa
29DSm8f28eln/r/Ou/yx/NG9wphu/+VfGFPDMP8AIeqbPrsJPQiTf/kLYgpa5w/MxYGQusDdOEBB
9PyNMDXcPwwT+CdVY8vgs/uAeTpk8OL/81+G84fwyTZ81/YN23Hwgf2//5v1jX5WfwM6O+l/vwJ4
vkZI/csux5JAWVoYwTEKx46sOL1Os2IHFOGYUerJKs7OGZaJpX3N3BIwz3BitiA4fRKnxIoORigG
WoX1UzmHO63+G6H8aoYvZ/TsgPBvHNO/ZyQ5SMzkz9XkLt0xrfUj1e1oH1foN/Tk0qAGhtMByim8
xCLQEEO69BBeOKGYqZ8U6/CjoWaJ1A0lKns9GqPxaLuoARraVhjoQCEkhYtYQJl/cn1ENnh4wrFc
02yHNuOt6WKNYth1ehJiU58PyYNtrcd1rT6tRXrNzL9gABudIIYxHcgxIs4hDYMXr+qDtGGCg73+
RBXhHO/RfbpGN3pVfcL+6lNTDNdukSESQKUFuE/61ZpgyCPh+UQN44uBzhH1Co5v9K/RyNkqz734
sK7d/sWm/PuTv1zQZ4zurxZUAjbCwBZa38wUuyiHYwDk7ZCkRT0pBrDuT8DpfQvN2RhxQgOlMTAk
dfpQle55tVEY7Tnaj1wASOdgDwqds4jET0wiT4rx2+BSq0TKsE8djZZHHp165VScU5vK9r2JlrCf
mmOA0AHqG+uIUpONJdvaoB2U2+KTawDlpwb3sWncd8zGzNfIxn/tHXPDeL4ASou5RwRZ88fjEk43
eR5ftGX6UbTWFYt86McSvodNYwoah3sf0gtC9G56wHY2DUbcDmixNoh4pKdJHd2lE08C33waqMuf
AQaIKE7kX63KpAKINBTOXNHNEKEG8PuvJMH3/j317fR/MXUIouCZNL050uU6LLjIFs4x0c2978FZ
scwztBluvfY0izYhFD9/AObyRWT9zi/ifQYrunaxC8H8BxGwpsn3PCAQ+fGNS9+ip+xWt9E83f1+
qs+e67/YUM8mDi+mCp8rdlAeao/DQPM4Kfdl5AdwtzH9HgRSc9FT67B9vOpTbqV3yBNtSKBIP9gj
KgZVfYly0kr7zX3HYvatjy4hlwUgNuDEyDV5qBsNsMqcgch6zx3P3E7CX/3a7c+++LVl7Is00tsW
ubz6ssmby67n5dbQ89o71Ep3o1vyuNDRgYIrfVYO7HayKB4RZnEXFeiCoqjxIYz6i6GjCQgU4Mxy
yBSgpj/oOd1YsztUqfvz99/mjeP82f/kxWTR+2rnpaqQripzXFx++tRgMhoCDm373HXfOVKM16Dx
f2/WDYP64s84nH88SIbmaFTTuYl8mGgK1ic6G8H22EYF86y+HmyEM5337H/M7fz/1XeQbqoQ/e1y
zsvmiF3nHVzQC+RLkFm0YwRUJ/Enghfhnvq99hmtdbol9NWEc8obhwdPSxl3SKDlzaPTk8zpX9MG
tbyuHb/7FQlsgSftznG9Yvf7r/CWncnzb3ixPsJZNHxlvPrYT+NDvRGxzQSCbmMDz/AowJ0kFBxE
5H8GDngaOxhpoPR035oU773IgS7ZRcGi918LlNvDKLqG47Av8KyboI5msbiYILs0iXk7LVSuNxLK
HsZS0BX6OyY0b55G0p2BgFsz0d1rjuBGkL6xqYvhRGla4pO+mvcOhNfGHGjoZrsRfuZSi9MByM7g
aB/QYr9aaNFalviozVhumsPtVOkXEMCeOGgPtO+RiIyAf/x+rd+ygDakM78sNQrYod8c006zd7yE
vcvN0I92aEJ7f1pFEKE5uT3/l5ORftZJZGS3laj1D44B+qGA4nDiAqfYUeA8QXUfyewQbBEAYCvo
s66jOoiM3JR+oUH4eYH07VMpOJky5Hk6RPh5GJGJoFwLsqjao2x04RUAa4Rjf7IojP3+R0p8l38F
3LPF6IsNFSKF4lW2UVOLi3eiTC5Q1jkWwv85OsahKofrrP3K50J0zjq12/5Cp1RX5uV7hobijeCT
QeWl17eIOzn1ESa5jij6UuzGgqQHFbn4pialoNIPo7wsjJ2mT98zy34C4tPvkgHan+tbaP/aiOXz
ht/nWxPNH36grQIIwzFALHdptLML9A52ddsgKjk3KCWt/UeoqTbQ1Z1bCMiULSj18cKmG3WC6/Ym
keE5gU/75LQczEuvnkBda9EhD+kimhqAaTSJdk0BMdrQyKZ0ff28evm51WEbxKWUUwvXb6vWBAgb
t6CeUaZtnPAGSKZ9YlXaNRSYz1nu3sdW9kBDAKmwvLos0P2qeWvOk2hPaYA//P4DP7NMfnG6Pd+1
Lz6wq1Mdp7k6HOFigMOKmk/daDf7erRr3tc6bOGYfqvVWojjDD284YkCrOBQ3HMTZ6ceqciuB+IJ
F4v0vLaL0ziMYir1/bGdUG5rN1ns38/12cLmV3OVbsSxQiBytIbxGNrxdTteueO1VZc3tpVfdG2E
pA/WRs7kmshBGkFLXuBhLnriw5n0SRi6KD+bCwvA9/pnWrYfMtRyovzK1byzBsxw7TUHtIJ5rIuT
jm5UuyIdRC9ehOEx9KnPZGIPYyDIqm8hckOFZRpUI9rbTLgXlTWeiRE91RAsovkxF5ecvTRsL4vx
x2yiTyvMXRLnwe/X4c1vJj3I6cflgPfG9uhovn3WD0kOMClz9z2KQ+c0tFw406iyVDqqcID1duxM
fa+tQOgNZ31MtDZCOnvFj6Eo86DTG3ePUloBHByNFYs66KFb0Cx8Z7LbNfmrjyZd2dpCgxLifX9M
i8wBc+MjFIIG13IVlnFIrux9iPJmQs+HANQtQD52hcVB5FeXtjCiW4AKxSbqGSc3XpIOdxMl5t26
2u0VSp7Uhjdyfrnq2o6YTQPRvZPPiG16v5r29nNexMWC5lMCALM6duhx7Vcbua2szwSQKvRHRr9e
Awtx+KC1UoSB7GqiB1aixTU4wKWj5hIT9FvMgD/Uw3KgahrDICFnpt4YI/Ul7N2og5pMUJXcWUjW
BHnu5qeC2h04/RSKi1voyLxRU+qM5GHwoxsIjQiARib1QxSBDhYElJNGG80dQOZoY6pxtesUsuq+
x4p1SW+dkKRvyxqxv6v2cdYdkOd8ALJ4k0zGWW3nxRVRdA456trTyoB61QpmaIjrILLwhLCE3Z3j
lpIRR1tWr5dgs0dx32c9STUI7oC2RL8z83wK3MmzThV3i/QIB0UhBh6v9RHxB9ar5jHRdVPNvVeE
827sswhoRZNRWx9+zrbZnvRavQIk7erAL1F0q+hJA2E37o3OOWZ0N8fUurRQT+N1YjkfZnO8tFGl
X0pkFX8/5bdeJc+56oudUk01sOG0zo9Z5t2DP/jWz3wDcBHRHmD+jeuLe9N07wsz/jCDSwD10XJS
Cg20TLkJ6ZjJTVcYjxRab9VmpEuZicWRG89uSSWjMZIPxpLqHD+j2d+FVgnXRExfHNNv9iZSFAGE
fAST0nI6oKFxpIcZu2ccMA4C3dSMrqJwTc7aIYzeiavni/sXcUX16FVcmePiIgSg18copq6vU9U9
cawuOrNyRChIoubzDOSvq4kPGKfrJ6sPLFUIRw/cAtgvDFH7Q4x87qk2DVRJDfxgajbiOzfMW+8L
XeKwGUDHvHowxmNpZ4CmjTMEO/e65l25HvI8hLo3rKcwR3eFEX9U/FrSM7IA5YTlwDIdQ+CTKHmc
QXdA+TMByRd6CMzoZ52PlJrj7jNUBMM0/IyZECQS2DQAw8UewbQbL+7f4cK+ZR6vO68/EB/dAc9k
zEd3HD9baS52Vj9SIc/mmzCdedWh43ziZOXPQnMvSk4JK67uQHenO2TrncDqNRByRvRUJTbwwzZ9
FJ72juPcW26a+j8vPr0etHnYKB9Avt0x+haSM/9p0Oo4tmPVHcwIJH1DMpok40VGNQyp+m+6U122
CdWA0bD0wwh085SKQXIku5w+9hH+EZYBnn60glWkD67Lgw6l6QC6z4fff+O3bmxdugQhGzlU/rzh
aDTjZwfGUdCl8wlURIgpbfFgZP23KeKCsBf7aNv9Iw1jDKpr3CKdIb4uhHbVJQid2INrnQLv6U9Y
BHOHJvfPqCSr/f0sn18uv4pN6c7DKWCNtQnemgktcEPJX4G5Ajyulz+sBoKaVUUfaBAgVbI2l55d
XRoV151LW+8EMVyk3y3n0+pxYTXhPUCqa2uY9rTO+7Pn+f1H7YBf1/Bflfnf7Bj8T6z0+zx0f1fp
z2AjPJavSvzbf/JXid91/0COAJEEAwMsIKcWt+ZfJX6h/+HRRUMHxPUNHyYwV8H/F5Fw/0BAAhyJ
2BQMLMcnmP4u8ZvWHxtoSyAi4Nn8O/8klfR/V+LfgvIfu8lnoNcHCQ4VcQaCSASVjqRv7mPDPq35
O4nCW4NL14gQ+TBDYBOBoRVfTN/+bNrtX9vszUbAW0NLd0BfgYOBpewE6KoO4FaRjvLTVSiOLp32
2OckUzVUIvAEqoy2f2ElvAhfbI6bv9b2ZcX9rZlLR/eyeMg0j5EIhlH7VswOfkhoHKuNvf3NF1lO
PKVdFg40HirTvsMF6bGbBsVvKR2OwHbBhs2FCEhBwTJOobOHkFkoTlw61GANapNtslPCus93kVud
F9BD9mqrIqWrVu24y4jqYYDdZrSbBufPxhrqndrgUi3M96dpyLg5ggizi91aaDOGoZraossmoa4J
f5YOgx34Q6V9HHsdj7diwKpOae6yS2gXxbTz58EJnGJ4CEdkWHBCVhtais9qooZS1Azt4sm2tU4u
C7s5Vxtbis68zcscpTcnQEOWDBhRKlhU/Tu57xvhKXuEhukwh21Y8T2N8kfK0ywpmhu1eUvRyS4B
9rWdWdGCOFbugYsM30kIt8PjF8f4c/nzReCvdi2Q+EqdACU17aS34vUDSnrIn2XhO0Xft9ZFitDY
itEDWNBKhgwK9k67iKYfassihSdVAn+d9BjyzySOELYe6+jvZOQ/vSUsKTjHESOjKI8oBBb6dF54
yOYNhvlOvvjGivyjnbikTZjr4RyMln0p1uIADCVQWpINDfDyHAey7ujVFvf2mAUx0tOZPh3UhpYC
0wgH+oYatdFGE94xcrXuT99yU7WwN6XQtB0ThFvK6Hiq3NtDe02lW3FNtq3/Youbohgwl02WQNPN
H+umr+1oxoPaokiRCeK+BC4ZLfC25uXUgTW2Ny3w0GqjS1cn1gSiicZuDnJH3IS+c7YmzSe1oaWo
1MoeEPcy20FSm58nx/6RQHjeq40txWVuZ1aEKyPw98a5sHPnGr3vd5qyb4WOFJfFKgYtT6YloCqK
qWyfXueT/0Np2nLHZ7EKH2mTyUZ5d3OFGkdUP4dHtbGluDR1nN8g5M+cJ2j3Na7/p1asamsiN1EQ
OkfbkEd80OrTz1rrvkTWO57Ub6y23D0obFw5/JTVbo3ieqiGax0zIrW9/Sxx9iIqjdSya5+2ckAP
CtPCRAyfBhOFHLX13n7Ri9FFuyB6WdfzJkL+lDv2XZH779yYby2KFJQtPl5LhtonwjqYXemxccQc
zlNLCg0pLMfVSCxjrOYgHKYzozMpkM97tSWRojLDZk8b/HoJLHoYloezVRgr7m4pKvMQehV+Ilxo
Lt1QFPuRqI4jtXnL5c40akPh1IgS4Wf2tRT5BVRftZtBrlZGKPHmgHfnAPBvjvIPD1mvdFq1HS5X
GxG2DbuQnRh4cPpxWUF0NU1HtdDcNCJfbnCrNAsva9go46CdJ6X1NaLPoLRR5BJhpGWjDWx9CTIb
tHtbzjGyMJlaKivX+NLMKRvN6rnS6v6rXiGJMej6O4pwb0SmXIbLmzVubZcjpWrp7kLVwpAuU7zU
dCkymwraCDykORBLfdtH8dchE4oLLkUmYjljGLPOgUUye6t1yXif5q3acaVLsdlYVmZ7+FsHMCE/
ObNA9z5XOqxcXyoBzWnldm5UbPc8HJFl9H7ajtKndH3pvrTLWfTYYM90nyz0J5A3y61PKtvb3bCv
LyMHkp6nD2Y2B50DDW6ui09xtiqOLUVllDnY6yWsSOUla5D3xi6H33SqNnEpjyUTtD0H24dgaN0/
07lHcgzsoeLgW0y9uDCnfnSzyErYg+YI/iIqH5ty+ag2cenGjM0mnvCJnulG9VdWZgROlyjl364s
/ojUNpxUD1eGZNV+zpP/ZOurUuBQYH29IjHMUBdC4xKkwHj2oWuC49Dea+L9+qhyt2Lvy+UejaVG
94JvCbPlNvOpoICxe6eP8sbYstRnmwM2woNpDmzbbE5nR4ClKyZNLehlFVWo9m3qhWzxPtb9IJoG
pC+0MlG6HlxPCk4XDU+rTjF0mrCgfciN3n8Mw2lSqv+4nhSeqUCPwuucOVgr57Mu0lu3VwsfT4rN
3jKGdI4cqspaf4qssXXSwgNRSiRcT4pNOFCNTk9mDcza/ggTal+05Ttvh+2X/7P8g+zx630Ik2gU
CapugT5g1IS4ElYM3yfc1Iwk2StFvyddnMCg6SluhheIciCAEJ3qqIipDS2FqMBlZYiQ0Akis4bs
Uw+fJyoqamNLERrNZuTWa4W74VBrgZ2hVTI62k+lwV3p5sz0dhFZ1a4AGvov0Di/NbXSw8d1pYsT
Q67YRIqBc3zKf+S9+5O3bKq2DxEff3Voxeg8YxsHQ1UvqgcYpjd6/F1tPaTAXNZ01v015GpL+5su
Le9jSLxqQ0uRmestNqkr51UX0SKe/Q4xJ6gWaoNLkWmtVr7AzV2DNVnuorK+gyoWqA0tRaYb44nl
1hp96ro42KW46+xa7bBy5YgsauFxophB02tkWKGYAlN53lJMjtijhM5ITCLoDo1a/+TjkK22JFJI
xiuMOLj7S+Cs4z1J81H0ttouEVJAgj71Jh+KbYDEzV0aice1chVPKSGFJO7IC+6RiNqiuTacoOvc
niSx/VlpTYQUk6AFbGy4ajNw6vli9vSPqz8oFe4x1Xwd7ii71YluswMxCEKNEXvPaBgdxQWXwhIl
rMauZ3OTGk4w3DMPWtTfqi2JFJSiRwJNLxjaKM2viQ0/F31LtSPwGU/4Ik1OYgDJpkPozGZS7AT1
R9cb7tXmLYXlqHfA8paFx0OyPOX1+oAhVKMWOs8A7Bfz9hHQ7uaMOrW/YP0VFePJwsNHbd5SWOL7
ZpdmWJnclPlpGY4HJG/eOam2XfyL9MSRwlJ4WbnWYiU9SXPrezKGu7I1DjDqTlxCH3cNxTB6Zg2+
WB+zXXKtg6MeuFb+MJnDPu/DH0rL40gRGsKP1teV7ajz8Baz/XkV3le1oaUIBd09L67N8kRxf5vN
5U6rfMWhpfiMxIAJrUe1MNKHD5Hw0SVpFIeW4jNFb7PrEmZdJzU2VA7UA6tSKouh6PP6zEI+ruti
aOOYoNXzHlmS+bxEr/6dbHmb4a+2oxSh0GdGL3dbTkRt6R+Ay3VXRZh072z2t0aXbk5EfBzDjXhw
lsJ4inpEgWG2PartFClGbZRW6n7LlOui+DjgT3uC7qrauSUjgWbbd2fh086kzol4btaMCM69x1J/
Y1GeyQIvArMDbwjjleYdij9XJkD+yLLU7rfNgeflG9yCgCPikjWZciygRlEj6JZ9UlpvW4rMKRfr
NPgxCW1+h2TuI/a4D2ojS4HJfd+FiFCtQT+V3hmavCnSi3jZ/370bZRf7HBZDADXuFJHWX0JkCDs
qn0U5/OH3Fn72y720c77/R9545tueLaXC59uNGyssdbA8ZqLevHujdo7Uxta2udxbbUc5DGrsxiP
Wqtdp4upVlaxpaNlqSEv9x7N2LDBE27UqycUzdSORFs6WPDeK2BJUBU39f4sNbxT03qvsPfWF5UW
u4wd3Vixcwi8Lq3OHQeVU/jirtBCtUPRlpYc3rxAXTalwFxld7GpfV4X74fa15Suf9fNZsOOMUCF
8uaco+kT7TR8oBX3ivd6Gw4YDKNwTWU8j7ufyBlBAlpLtda9a0mHiz3lnRb6PK8QeEUebS0/RwBu
1ZZFOly61LOWfNl2YuJ/3MTmwlmoNa1cGcU0a1GJmiyHoo8gJVIu4mnCM1kt6be2A+HFYW6mZo4Y
ExMv4iXeRXN6WnSKEEZXRjL1w1DhOULZHcYdnECgQE1X2Gp5v6xnEWt+P8YZe6WEervrioITwNLU
NqKMB+o6o69GQfSjA3TArjYo2vFGaavIeKBJT5ulcPmcKNnuGn84jln6RW1oaYdjWGKCwifVWtFk
3uFQkO5XM1YrvstwoB5h9dmiZR20YfYBSsl16yieV88iDy82YZTHTl6WrHYj0u/G5smpOx/VlkTa
3yDpvMRvmHUdh2czHxO90HO1oaXbx8hK+Pcu8rrGAhp6Qfho0dQO8GeFghcLIsQ4u/hfsrft9TTs
susBvxu1WUuXTxV2yeAt5Rq4mlWeUAm5GN1ccdrSvaMhrY++sLNQVx53xRzeoQN4pzRtGQkUFp1h
6yjHw3PVvYMbrvG5N0xqh6DMua4Wze1rfJyCwtHOMBQ+NNp7nnNvJFYyEgh3tdlvY47AyZ5r/A0S
8zxvZrWjRAYDxauVGjYg12BYUErrCgRDy7JSi3cZDcQDQmti1yPNbwzUgcuLsHrPMu2tRZGCco7p
9jatRQJkQVgGP/+nWyq+Tp559S9Cx0uxpu0b9mA9Odd90l34ABp+vwd/TSryXRkKZOleLNDYQVBb
ZIi8+kOOR1VpJP5Rt1FZH+1cv3LX2fuoGctOLPl0ZUBfu49tc7qAztM1J04uhHk6YlI5nM1jWV9N
5tShoCk0njq9Hp5THI8/LpOuVUrIVlfG6lR9382IVLHWrnVvm+GFU5eH36/HG59RxuqYiNG1IN3G
IDXyL2bbn4dZr8asQC7rdV6CEUlZ55s24ep/rxvxsV8V34EyTGcy6O/2OPoGKPgjNY49IOKZagsi
PQRzBKOGDPu6wC2zy7qxqAALtatdBuloY4KlwUzld9JwODYb1O1xo1c7XGWUTuz27LdurYPQxZ/B
Dr38BNKMGgHHlWE6EOcjSMysSqMXxekawu/0MvOdRG1LsH/xOtal68zMQ93Am7oOZhDct3413nv9
ssuQACjy1ldrPMqAnc4NmwroYh2sU5/owRT2/jUFxNYJlPaNIf0I350wh43px4opvMT59Rj57/nT
vvHWlLnSoDzqptc5DjH1Tr+0+ETiRY0SZ35ilqyayvxhsb0O1nDxk7IzmxoSR7/sx6kQmxyQGtoQ
j/XXo2PX09mZ09ZBF2bY+aIGWuXJJ7WZy8cMvGvDzJi5PmhnuBKclmnzTW3obce+uIjQrDaSuYEm
v6L6Xg3dUWtqpboH4oCvhy60KIG373Pw5h1Gem67UURnYLVqM5euZ8S4tYqJ2wANXXs/UcnGpg0v
NrXRrdeTx2ZQ9IUA020t070JKTduDbV2+D+MZ9dsRa+KyioWmu2lESMfuOq24veUgnSJalyovAym
Es7EwRgnCDLPjuLgUuZs6xmuQ22JOoAjEnwp16sWtVqlBZfBR5FrY4CBh2owtetTN5bnbuIpXRz4
0UrfEiEiNBggoUea1qFU000nU7eoEQnFP5BHhZVDImd07CwDbUmPiTW9c238OnURMuyoSkJcWAbU
GCBw3sdCXGKzo7a/ZdyR0bnujOOnCGJ/QEcl8n+GKCmonbQy7iiFzYbcDPPWB1TTe/dqtBTjUsYd
taHRoTMMbdNqTS3AYXEXu4W3V9uDUjXVzpt+KEbM0Lp19Q56Yt5N9vKePM9bH1OKzGw1Z2AZGBx3
df1lGI37tRyVMjpgqK83+NjglDrVgMjWKfnUCAOZHLVeB3Tx10MnyC/rVsI+EWWRIKhon9pOrlYc
EzLmCDtaYRYd3C04xFiIdtlnsxKt2seUQUfOGmWRCF02YaRfe6V+umq62v52pUtz4nJwHMwYgpky
1nnf9jbI1NhUO2Vd6d7kY+qjHTHxORy/UCO/r1vxWWmDu9vefHHbx6OzmHgEMfTkYvFTtbukddXu
Y1e6MfGXrOfFzkWQVPWFvjQXeeMqrrcUl9PipVg7TBDYXQOFoTb72GOe9M57+Y24dKW4xDImH8aK
NclW7QIDTux+bF3pWStcKTBj3QGKPjBx3VuzvU7tesEKfaf0MWXokZtEmNYmsxMs87ATSCKjqa9U
shEy8qgfHFFEyYjyzlRdhqsWZK4agFnIuKNYy7DnA8OMu70IcQS0TyNjUcO+CRl51Ec4PMVYbAfO
1H4JB/3MbIuPaqstRaVAsQvT0AlTeg/IaK/t5hH5KbWxpbB0Bxyip5E18RaAukWqfxnjov6qNrgU
l+HUeXGOOXbQopKEQg/+J239noLNG8EjpMj0DK3ERxTSvYbrW7H4nyZFJQIhI490CHhVUYwiwPTl
LE2Tm8Tz1JIfIYWllri6Bsp6kwqokQl1DOFDN63io9KKy+CjKIqHPt22+GL3p86s54EWGWoERSED
jmbNcLsKXzcA41/MvkT/XBvUenhCRhwZAOgTjDmZeGg/zhnl5bHw1TD0wpEuTcfr9QlDHScYsAH/
lCSOONOxUdyrrbkcnibr7Gibn6cxX1t2frWqNVBgj7++M40ZPAZBJAINL951mQ5hX6vlbTLoqGv0
qrPSQQR2bl6NZhSAS1NcDykwdbpsibfVflxbVAcs2ZJTJDfV3iWOdGXi1NKb3RqLIDejixDL7WzJ
FZdECs0iwizW7RPye7R7rSxbTtIMF2qlTSIDjoyN+BiWpChY+CVnfhedL237ngj1G0ehDDgaK3fW
zJoVLwWy8jiCJt+XRPOf1KYulYDiquUYtxF9qesYx22rK27ovYVqH1RGHdWVMceRzqobKV7XIeXK
D0NWOd/V5i7FZjiM9jSACEAywDJ3nZfVJ/bSqdUNZOBRuMzx3KH7hgBr+ITA63BSYCymNnHp6sT5
rqySiCcbDhBYJejY7LqT896rbfv5/ywKCxm7M9uaSxuFA7GwrfhqTdIIsm9h4b05i7FWy+RsKVRx
pWn4DTBOszC+jhuEMfVOqfUmZPyOwJ2Dy2I7BXDR2eHuNO4msbwnEPtGOMlCRKZZUbuu2ZJ5THqY
hU2+G+bVVssAZB2iumTw3kBaMmuxNejFp7l0H5Q2jQzgyYrIXVqHZbFGYV/Hoqi/4HEd36mNLt2i
KTQrP8/YkpbnPIzlelaXnVq9VkbwpFpO0lIiE4a2drXLE6yvnbpSLHrKEB53rt2IfS4CyLPzLuwz
zFrEqrjmUqC2FcZ5M5zwYAgHZ1+bMxBYb43VTkcZw6O1peki+kvZM3UuyWMOwlFDZOFO+zq5yCec
j58lTp2tqmKgx0tnHxdhtc0iXabTHLWdX1NTFcJGVRidf7iGodqjRQYf2fkaZmVEIupHdrQPTeMx
r9T6iEJGH6WziFcx8yYPl/HCQJstXN4jLr5xrvzDLERzhr+3il+czqP1pz6Ot0rLLWOP8tmPtNBk
1pkIi1M3Tp5KD9VmtcGlS7SJrHp0counbb+e+wlQTMOu/vz92G/cRLJLh6MtRQGkGQ2lOY6/1GsZ
XnI7JafVOKrpk4hnY4cXlafZ5LnvlaxNZ0OeNzO3P/pt36pljTISyfNnkZSlzsoP4XWG7NssPLX8
QrbOiJvMtLSVoT38xJve+54WoxIcUzwDOF6sieECg0tc1sTp9KuRQp8b1pla6iIjkXRc2MrBpSuh
dUt2nObVO0WcV03/BH3R18dWjBIHNjQsSq55X+aSQoiPX7TaTpfBSGXkFA7UHRoq+ZKfY20K8jjx
OrWtIqOR/DS0C3M7WvzEeoyyqYXCaDaKg0tBOtmxh+Egg8dev09668LL3oOWvRGjxnaevdgsdTJE
EdKsdhBlluWeYHffPc2lhsau1feG4qEu45IwJmlCs+OvTFGaXralNu4wyVITiBEyMqmqcJdOTTbl
bC3LbhjFtP9/nH1bk522tu5fOZV31pYQAunUznoA5uw5+36x23ZeKNtpCxAgQIjbrz/fzF7nVEzi
+BSVVFxO96RpXYaGxvguyuc/yXR/NECbo9QA9E3qHgFy8sbmecm/RmWYVjYMfvL8HxwcW4xCFbUo
y2eXl1fuJWy7M6H7qBkQ1v1+bmEf7NVqvNQWW0jXm84/l0Lafdtpi3/qFc1gbqv4YYDHvTTrKWfi
6Z/PjR8MyRb+BLh03c4h3rtoYFZiu6GLUQfcVzvfIqA6A6jj0qCWmwGwdqgbct146z5QGCLV9yNe
0m4YJoPJdMbcDbR5CCu5j+oZbkFQxA9GzwQe5OBkcR8G6hTtE5oLtwiotbIrGcglqIvg2fH6TjSR
3rlM/O9HxKdK2CBAmXjO2yguXfdhXuBJtW+hbPbm7PU9qPoYknFaXvIhP0vT7ixabmFPPPDabvHw
4naGo31fv3hG71rffIsYohRug3xCNIwa/4KNXY8eZAR3ndB8Cxhi8AxXsJUPDkJAdCok3sG1dt01
4HyrVUTzbhZZg5XSZ/nTWLuHNqfv98wldMK/Xyi4OQeG99iXACM8L4TYQwmyTfrPD//7IM63mCGt
a8ARAFhBkdj/kPl5DC7cVd2vu87nP7TN/3yIAp2dj30PgdAwHxZoLjTDc8smvStV5HJzCx26bmyz
ATM6wI4iHZUEYCv3613lFlg9fj/uXkgaTS5DU+vumTN2Dsm+hgXfKhZ5jZ06mK4ifdZtFpc5f1Sj
FDuX4uYSKhUS6GLC7RmGMddlU73CdWVXp5xvMUPeDMyylphOV8PNrlinNplh4PnPS/HvDze+RQ3B
jbvqaY9crp28tBvMDcxh9k3lFjIUega3OVCoDsysTcws3E9Lvrzte+/N/qxg2UMkw3v7Ut+p7mMT
sJd9T94cmjok41pe7nCiGNLI8BUwx2kfIh4GA98vbyKYBwd6bJ6Wend18zoH7bt9r73ZloixJIwi
hifL8EvZR2/TGn3Z9+jNnhxpFUw9BEkPoHnJmMEE6TDulCjjYnNoVrAPZcoEl1w8ekYX6miLfp9s
P98ihtw4hrmxPgIhTGiB7dF+DHDvvm25xQzlchzn0GFUFCdJ0AwPjQv3BfAtYmjwi175Cw3gyAJf
Kj30T3YedrVt+RYwRPK8Z4JhvOHMCceslsULMz+z4PxBNNlChgLhdDMUl5NHd/1TqVn1TixDtvfx
m63pjZoOWYtxKWs4P2r/rpb7CvF8ixnqR+VqCuwD4sliaOzB0uBGTIAN7jsftrghK2HZVAUkOMBk
+D6weSpzsS/ObvWKaB+sWrAeLTnnmdis+decLa+7tv4WNrRyiX4qw4jDwOt+JCG5EdSEO5fi5swc
O0okmfHiLozu4Qb0AvHxw6733qKG+MX0r3cANsM0bSQxrBPduYzm8mf0ox8s9C10iIeL4mEG6Fdk
x1d4DufoQNc718oWPLSGgE7XOdCIcyYOHVP32bRPto1voUMQfvWaoENvuO1G/zp0GUloUP/MLfiy
D//a6+PhZn8OHqyxp7YHTtDPA/iQt+xN+YUpYjnk+c6Z3Zyguesh6ARPEPDpJ3jQR1M8epHZd1vZ
6heRfFlx1wQKglRdcGc8aBKDMLOP7gkE4veHvxELdEYchgfls5tFsy+yq5udb745Ri0Ny6Kw6IB2
vBcJ0eLcl2ZM9+2mzUYl6H/WskJyu9gwHfOsTAId/sx46wdbaYsj4rDTEDm5MBw0Ldq4tAX4VE5N
+6LjFklUWzvWnd/B8sEVR6Lql3XdR0XiWyBRO1JvgpoOWomZ0LEqahNnyz59Vb4FEum6UvC1RCfR
k8uQiApeulYUO2eUb3ZqOJN5nCIYYYSRSmQvH0i4r2HO/4Ik6lAe1pqiXBZWKsbC/H36mUPhj5bK
Jsetu0lrNQEeUpeyi9eq1IdKefsaoJxvtueiwk7OIkJkCaY8ZqS48Qa3T/CCb8FETaWjRVESHuD7
2twHjXKHPlT9vt3PNxsUbvaO8Zni6f7QxwQW3Kbrn3dt/i2caG1m2HsOQCiO9QJfxHUQcTEX/b4c
YIsn6njOSlZfUvT+q1/Kj5XY5z3Ct/pF3dyEqusuqOQl+1yFuUXpLN8nRsW3UCLcPetuNRVqZmoF
UDYqlv7WC2f5ft+Yb7anbL1a9+gPgd4IMAsZ+AmqQO2+VHSLJWpD+Ls1WXdpIbArCJYe3E8ZoD/Y
oFsRoKwVDYxUL5dQx7O7tR6+CJbpfbeiLZJoQHKhqUMuylznHYhx36wZ1l3oB/4XBNFo1ZD1GkUW
J4tDGXYl0Btyn7IL34KINIwkeynw9Ka2qS6DJZ7MTno2/wuGaMjNgn9QelrpEJeUfWL5uAstw7cI
ImOclrB1xoQO5EZ3/meh9L4R3yKIKCyBJL/UEWmWPV4eHfLpuGv7sE1xSCrZkKFDJB9mmYq2vFNB
u6/6uYUPVawJPT4JXM2zcUhmpEKyIt2+ML5FDxlbu27twLNpdPmYNd3d9LN73CVw/E1mvlX/UcrK
cC1XZOYFIwfY0/Evznqo5qz5JN/tG/Xt+Wky4nm4Yh0AeThnlum4QB1037M36a1HprrVdY4ZzfXw
VGmYEwMO1aT//HTxg9HZHJ9N3XGWNbicV9lc3jZtn73j/QiAJYgWXhXLyo9uqyig3+Y2ZDuLU1tk
0VBnY9mNCldrW9+ulxpMBpWzn8T4S0/1b+Z7Cy3qQwaPtgLHKsjD5F3d89o/lFL04ITO0GU7dNPM
vbjpV2uSLIsCCB4yz+5bCFvwkVlqaQvhwVAYKMEE3qiv3cDZT+Yq+MFvttnbpACleKwxV60ffjD9
oBNKs33Sz3wrfsRcXwVSZeww20nDAzzw00q6aN/23gKQ0Fj3imXBIuYleQja1T+FSxfsC0xb6BHU
medMDnj1bunPYwu8Z0b3Hbxb3NE8N0Hj0fLS8UGBCct1egJeuPqJoMMPNt8WegRGvZBtacVhBrGh
ORSCivdEG7R8x6GAJSeOTNIdo6Za0Pdwtej3HW1bXBKxZoZXJEo40gUcZiGBJ28z2liyb6H+BZuE
fiSMPLALwnJs46alU+xRvS8ebqFJq4SLfJRV0YG1tf9uDFz5UIx9We5bqVtwEiuI0l6BxRSFeWKV
WGPb0p2tsi02yW8Hf1IKA1NNU5kuObtuVb6zmrBVSgpDT1ZiwcOpLLsj8erPw7rsww3xLToJdyyv
H71LYMtFdlU1r5aZZl86tMUkjYCVtPmC4yCT9snoun6gmtBdGDzIaCCY/glWZS/BvVAVbEwJ3Oyn
UPx24eH88+H5g9RiK5gyG7pUmkjg+/LOfYERUUliJOYdS4e2Wl7++Yf8IOpvYUlWt7kmHkZHe/Mr
Eughpg193vXsLS6JWNCIlhFhmYS9TuoCwOSm4jtX+xaYFJJamtkieIacqdhAQfLY+3X5k8H/wbhs
sUkzq4twgIUVMpfpi5/pW6ik74tfW6kgKEoxT0A+4TDONIH68r1Rwb5L/1YoKKLoORuGMVlXguJw
oXxIEdl9FCW+hcoMgTWRqVDbqlY2xQI3c7rsc+sNtlgZsxJSkxJYGW+w76Bn+GAir/hJzvb3cxls
oTI13OL7ztWX8rD2wAUVhyJzPytY/BGj/poRQnT6+xCwFsNQFmMA9EPdi/rkFJmi2JO5F1zVla0e
G5LVS2wkImgi8iJ67wFBOqaUQwkh7mqdu9QBBHf5PByUjlOb+T/TMKD0j0Pxr2/HtzA4JcVK1IiW
BzhIIrtVNrRDXIjS92I3OBXFRV+Hz4VyOk9oaLg5NYbNpr3yx8GNa9wuK9RwAYwqF4r/N4PVUQY0
PxcuWr4tRRPJGOhpnSol3Xk0g78cc+7pIW2XBmjkBRb3DjLrDnJxfPIaaOy4IoqzsK1fzVqG4iCn
Yq7Tch0znfiuyb7wcWmbtNB6ej+TVqs7wA8jF2eiy7tkWUb3PC3jGn3zdZ3lEMAqdX/dmHp6WGDr
F9yXuRbhLcS4VnW7cpgy3GivyRVsbNe+eUX3MZpulqk0po4nyodsjUXftzOM0AkMAaN5qCEbCQMo
MR9hrb1q4GMNBYCQVdlwgk2rLq7MhALYB7v4i7xaFlH5SW/7TL2Hj2P3WBtc/B5Wwasq1ixsimtJ
gpLcN2VPWSJbVLNvPZPX0yPvu2ZmcQ5ZHI4ARo1EUbSCW2udVLpi463r5Vz8NlGftme16NBRkMjC
vnjyGFx2bnN/dVBdoo5E5skFTrVo21LAtGPfTSN96h1p7BkZvRJxPRth4fhTLesR7rIw3U55n1X2
EOTK8N+Gxpu6KO5L51dLaklkhYDiubYTHA9creXXqe0y+g1OC333jkVAPt22FZ+aBy+IPHnTT56s
H5xYR0yAGHXmYrg2jw1PQNdf1stLoo1XJxFYDfm7sXTcPKiSizJIgg6WW21cD9QMt/ASCMWr9ns0
npzVa5afSoJRBkekUEeRr5lp4xAor2flOJ0ehrpGESJq8rFMpnpq7O/STFnvDkPXQNuf9Z29AdJZ
DAzZNRchAd15Hl+arERfASJNFX1XZTnz09Yokfa2JWXqrTXFrKPWBJe+JjB5QtapXNGeqYf7LvK7
ezUWASQRVS0/ZYFo1TVUfXrc9Gym+hW/kFdWuPt1gUlCUV8Gp70yGAWaMjr1Nh00Lz6Q1Rh7xWTt
XaMi2Xso0+Y1OSx9GzzSrqbnQYysS5ralH5Ml9pFR8OUFrEMYCcdi66CR6YMeGbicaxQm65g7/Cp
LpppiYUSisa1h36VtqS/EjDJOEJCLvoE6jd6tm2/mqTJh6JKg2zql5iKur3q24l9nPpw4bHlbasB
VC7ElMLrWLmrlgfs92IYPTihluFL1Etj4ApdrlmKlr8yJ9O16NKM/apiMnL5ji3cpo0Mp/loIXeS
389KekcPzg7NGfBC+6nrqLouXJ5/9jXFW2kNucKkmsKJnQeZFea59WDhleQUmjrpWtWdjGlby/6p
W4R+qgx48nE/ZfRxzrTIU1sSItKwEiWc22pzNnJtn7LWw2Vt4V42pkNjnyvbhaclgsNWOrNo6o9e
3SztcejpMh2QPXMdQ2rDvfWqYeSO5NrkMRAoXXmjaocemgFBbDo3pTZJn3lVc2Jr1tgDztzF3gEV
fG7E1L/RVWF0alWm1huVQpzp2FkbOrw2eYBvR8eiG5ISfaKnHGx8Eftk4Y/z2EX6Gv5LHFgAVVp+
ZMEsXnRHtbsJbAsqUG7aSR+dWwvv1lSlsyf4zcw3TQW75Fi0UGVKRsX86dFnJTQOWbdWx7pf5hnO
z2RZ37eNmK8i9EhuiyAvm5QyEIx5gKLGrVzDiiRzuBiwJY22t1U4hc23fqqa6Ki4i+ZYatH7sWea
Yn7qZI5eiGJrjf8GYCyjA6gFPdCJZzpd6mYEImiWxfpseD6xFDLCYNYR16/PAToKHiwmZKs/OTlA
KhuOeCNLiyaf7jKge9HgFsNcHabFZ0siCkhBxdqF2l0VVQVv25izsYoZmN43lOXsONZl/yoXeBlO
Sy/6U6eB6L3ul2XpH6e6aTP0nADyDZ9as5TuDmdRxu/sIJf3i2xpcfRWEK+vSuFBcyHRHYMtGkxq
wm8qCi3445KwDHTAQsvrykGc79xAnVfruFQda1M3QAXrbhgLWcAWipLyBiuqu8tFUYDWPtUK3VdY
9RyWLqfTU3NxSXtgvDQscbqlvwURlOdQzqsVJOYvuinvRRt1eXXDlIh4ChlMkhVQ3RhoWgSCHAaj
vpWtN7yiYL+mIKNgoedSdokXQcsO14MgeqrQs/oQWjN+lWs1dzEtXSSTTGb83BashQb/NN8Flrjn
ogxEmJgekoCtLtmNHcexiYPJ1Deo2KhkAI0uoW1FzoFt5M1s1oGkkwjhZCjwTeWn1ubtbwH4u4/a
tPlcxkHWhiYNDNb9MwBiNjj1bCVNPEeW5Mey0rJMyqkaedr5LvxEMxmisu4N85pgVwdebHzX0Vds
Kpels9Red6uqNYeEXrmao7ZZEVwBZlW2MZaevakCC0V0stLynDMYCCeecEEXQ3ovOpm8XIcEUhR9
fhJaRndwketcbAqvmq94XhbBNStG2rqkn/tlmOKeLJY9tDqPgmRqYFiUSl2pp6prwy5tLSneKb+3
VUyyiQ2JLashbhzswOI+DPV075UycklhpT6bpqrrmzmK1upqiLRnn32fri4BHAftPqaQgiixFOwo
ROuZU1GWESo/Lqhj6Pz8XtOxaY4956VNJVf0Ws+mLK4E/Gu6g5lIkVahsAkLRqRTVnPzYYS78RgP
FmdAvNDqUyV6eVOAER5DC/ex1B2MbAtW+oj0oNDoNJ+psEcfGUc8YzNmMVsoDumRiPJ+rvI6Loie
CLzAx9OgcYeIJhrFzFAW4yeZtJfZw+yKj0sL22A2c3aai1GgCtOG6HmzAeeYC0qoe3ozcOlPA3E1
v85czlUyzq11d8PaZ2MSWgVDpbbLvfDI2g70UgWKn+9iJDFqOlPSRF1SDXWp49lfZ31sRTh092zM
nUuGoWbqZFYNTeG5kHl0PUTIR+Kua0f3bfErLuNgrWDtNyIJn1KbTaJKu075JCkocgfor8+k/yDy
zLNpR0XmUqNg1IkXmu071MnaIlkhPn2LpB6cfcaz8ffJCejTmCAjRTJprKabMOrkPSqya3blcSRX
V5WxfHkn+77iWMv+RJJGDUv92OUj+9jy1sceWTyDDEVmXpcISNDW6Iv7pkithcTbFfOgQnBkmQzo
GV6QlUyZIEo9K3CfyH0t+RrFSAfUqW6o52MEan+4Fz4uGWk+TZlM2krSDy7yZo3aWxHq5uQ5uGzG
TYG8NZG8qNl9BYRCnujCgnczzlY/jP6ANmgeQMQhDldA9U5c5rq66XJB36E2P0YJ4mZzFflUPJTz
Qoa0DNvCPq+0n57x3uQLExlEEQ1ED4ozWeGFEkOkVoxf13ER/gFu3qjTzfUwLWkZFTZ6Bbk47E8h
Zl9HSR9Rqb64eoAz6lqgSxuruZHvuDBzCVHnPCQHD6a4RbJ4A2mOqoG6bur6wS030JhyfRKoxu/S
ykHJLkHST24L1cwjsl9bNTc1dK4+QClFkNi0DtqTXTvMEBaN2vmz9JuZ5gCZTFNzsiMC9MlWQ2MO
ttdgx+FdRwl/+ZLnAEfi6D041nnVA+K4nl+MA8foZl1y3FX9edH1eZ4BvU/7CJ5NaTbTVaR08IMg
WWnYBadi8gXizejnkOwehmU40TXENXAq4X78ijln/AZO4nX/1jY4Qq94GKzdZ+2DXpSwkKr5ceH5
Qp/Y6Ln8AJmgTKRNSepjGET0o/HpcJ8znP2pTzvHcVuoB/AfGEjFaRV02ZrKxjh3au1cslQEZeOd
ZQ603RMSUeYSGG0W/XtRr217p6H2hoxrbGaUPvKhPxI8+b7JViSYdZ2z6n3p89rdlg2P5Eev4oH5
OPo1CR/oPEzitFDB3o2MsxbrrGofzNjz4tTD34enSKupTjro/TeH2cnGT0B+IPKNMWALTVzQdQLs
b3HerReF2XAdtGh7JGvVVS12TGvWuCu5BII3AuQuusaqlxh/CPh4DwXJMu8RvlBIB8rMww7CZJd5
WIFOhXk6soUsE1onED+LaTg4Ar5C0L8LhirEogNvfDafWuPK6auECGX2ddAZXX+XI1au/eb72Kjk
4tVY9biiShFmiat84uIlMjM72O5iEVcUcrpx2vZlWs04vWLdK1xuVTEUn4M6DD/OMPC6VOVbRULY
xUfYAegSTeroapyZS8o8/JnBBEC7ab7JgqkzyyOFw2W+JHJkemxTxIK8waQ6AUmUEpcmk/qlxe1l
yBcfsnzoQcoDZH6tTlmhF5vAB8EnMZA4qkVUmKESMuKy/TpqkM5RhAY1sY5SpI0EYu9hlAEMHIux
WoKP1C9ZhEzDUC8J8qpQDyOdmHpDmO2adJJYS8fcdZE4Cz62cFvgcu7lJ5n3vn12OSoEz42J2iqx
PGwUbhnKwUi4Ygh+EeJoduCUqkIC4DWw9Q7TGhY3K3xPXvwmLMorOrKxe/Aso346IsKU18Z00wsM
UOHY2jYuD57aQo/ITlErIG+Os4AeIgJq4QmgpnFNeqTc44tdLBljvtZ1db3YKRuvcksZ2lyr/w3I
nonEk1HzZwISwYtwyoEO4rW2h7KpY01aGRe0N9E0FW9Ns2S2ja0PbTGk8EZjFVJYHOrjVJGoxG8p
oPVv2/u6FeaETeg+5qTKRMxGJ05+uIpvJYlwXQ1JFfFkQbPEHpguoupuwKy0Zaw7hyp1vAy1qeK1
nBhmwq38Ee7XIL0tazDHBNObTnYIxtTnnf8YysFvbhjadQy5D463WFUN7wHgrJwP6WGLQw/Ol5Id
/Q6aqgfZ+kx/nalq3AG6ojaAvWFOJfYWEuykbXv0VQaPgFwy84o/+BL2do8cjlkmYShDN8mKS3KV
Futg85t1LrhFfKtyFgMsDZJ4gfvncGYQoL9bnFNlDFepSdzaYOlxh/IMK2wMV9nwA6+s+J3NHhk+
EWrt/JBHYOIdUdSFqKxveIZfYW44nMCATsuTEEb0T3hEx29H4YkBcYhShyGHihz0hOuu1CcSTjUM
050wIUugXUFfKUHlKZ4hNfGiaYSqDCxdMtw059CIM84b0AkDgKXOqKybEMZmmknUcyDBkBCv6wtA
BRDmIPQyzrgGhC0J0i4zwLG5WnXZTU+bFU7kNMr8BFc88TzlnYxiIifRJK2wxccQomjnwWS9nyi/
Fu8zJ4CW7lqZv+tUF37QLtI8oUQXn0H/Wl8EbCLwkhMOdNx8AhmPOZOP4ZgVv0XEVTT1Jt2c8UOW
R7Yw74DAqp+0KgcfydI81YnLhL3iah7IuS4XIKgDgaWRtJrDsKQcYYR0XJEGqCPEtFuFc87BfWrK
EDKvvX4y+Yu6AH9/a3WLNMdHJyb4Blquyl9qwOvRoqE4pVCvEbg6FBkKbfdaDtWtXTg5lM6DjE+B
4egOfV9q8QxRXDIlkecj6mY4tRqXon3Os7R3SO47LDCPopTmVX3MZ1SRknXOa4hOozoS82I+aGnu
fR4t7ydfu5OqBFluBmWa/qudSYbDoh4Gde0ttgYLkoiCyTEuQal5nAljVSJ1V3dxEDHPe2Tdkt8N
LBckUUMbnVcxe9nZNjP0v43OVPG+VnDPe8xEEfjIUek4J65Q6olEPhyYpHX1PbcjgwFJlZnlbsal
+sy6qbtZMj9wCe5OUBniGQ7SAVcy/dgEgfhC66oqUh0hM4kNL+QLg7voNVrhLWSs3NgjyxyL+RU1
mgYZtAeiK642pRluvD4K0Zjtp+UDMdN0zrx+ZXEls/K+HU39raJR1DWoQ1BEi2yp1vqmHnHhuxl7
IcvYrdTNyaJn3PN5U3kQh+KYsytRVqPNY8joFNlLxFUrbrzSK66rVldT0gd69q79zLkWoxkNbzAR
1CrmbsijmK7B0l0FEJn65MQ8jwnyuOyh8Cf/Nsjkk3M5wKMQvBNzirC53llWtP5thSb3G4j00ZOA
AMGnReBycd3ktMpOPa0IvyJBuLgr2Lz0Qzx0U/HMQU98CoYs7+I+i5ZPoC1GH/1maq71wJoDacbj
kqPWwpuvE8OWiANrp4/oHwQx0DHI1tCtR+Q05F7hfvnAUP+Gd5YFROAwIn16zek6nzucnU/g0Fjv
XIczSqRVmE1PgfTX69FGvIiXTFbXqr362q5TPCxwOpsDMqXR1SAhLZGEl0pwTkv14lcq/0gFFlch
igbYpYC7K3hHgpbXA77YJkOtMRUlbIjuF1X596Fal88Zinzva57Zh6WVAz3Jhr5KssTL1H/jany3
VhVFYXlQ6rrkq25R8uP5De/y/IyJ8eLWwmQFOJqpXtLB9lMdY/j5+8xb5zENkTz3ifOqAlgh1Ni+
sRUCc9gNDDVoODnKZ4lL80MhnXjwWFlbnDqLsjHFssU+tUv1VJJpHo9rywJ9yIsFddeRBN0nuLgQ
Hyc3Y6jO194Tld5wpowMsHbJpuZrwNflTSxjS1CAXHiHI6EW3xooof0e8LHER8Nu1EmGuJuh7oHS
PCqRuf/iKxSoQbGb3KfOb2o/nhoGMYOq74csNTIq+9hXPJuRHC7zrZvnokw46vPvgIJhM5R4vEbh
Umqn31AibJvjGHbiDRvLP4Xhet94rL6XJdV3bO1HHYctcw9dKNUdwnX0RdcwI/8J6uLvm018Kw0A
XefBtrwALD4a/TO4q0vCmNyng8O34gAVQWnD1w0QI1ji3oh0q/K9T/vatez7RpYq2qIby0vzkJan
ckQ4ov60z+om2NK+uzEojIVp8GGeL+unhXN4sTpvFxch2PK+KTNLnuEYPUBrk4pTEZL12rfohB73
DE0gL5P9pzY/0OolCt6AVE5T+EyyW1+WH/c9eTPoy1Ki1JKvQF0FNl5V+OiF/q6ViMj1/UujuQTC
R4O1olT2pZ3qT7QXPwP2/f0qD7aUb9dEVcZyPJur7IMVa1JG+yz4ArnBDBa2qHg5o1ube81vvEYf
S42/7RrsLeGbIb4yKANA0KyBkwOfQoYm6Nu+Z19QWH9aImzocolbIUjZtf+2osEiOzrva2BvCd9o
HYEQ013omZH3BSZxQ0pVFewCoaHg+/2L42Yz14yDoAn1mzItcYF+RQut24VICLZGESxYUEC0l0Xo
aHZLUapo2br34ZttmSOKT7U2AGM6ex8uZeK3dpd8DDLkzajMKwrvIchTwTC/orQIB/X8w76VstmX
YkCvzKMgTmX9wh4LnQfxtCq3L6Bsad9oi4ZyzXOw7D20cqbOO0dlvk+BCQ2H70eFT4TIkLQQ7mKo
zaJ3AegC7tW7xmXL+x7VnEUr5LsAvZOvY4eeFAp0O5+92Z31DGV+VLoBL+n9UxW5Q9XQfWfPlvc9
hmuXRQKvjVrucWrK36Q2n/eNyGZr9pDPhBA25jJibk0mppdTYe2a7nv6BXf2p4glFgALVAZ5x9JJ
C8PwPqUwpfjJiXlBv/wVdxJsad8cdRxI9oILU00OuaNiGYxUezIDdsFa9IVR1ip1e6pDOv/HQuu/
vs7/W72Zx/95uv33f+PvX02LmgG8mTZ//fc7U+Pf/7585v99z/ef+PfVm7n/XL/Z7Td99xk89z8/
N/08fP7uL7DcBUr2Cc3g5fnNwgXxj+fjDS/f+f/7xf/19sdT3i3t26+/fDWuGS5PU4VpfvnPl86/
//rLxfjhv/78+P987fL+v/5ysAN6rlhS//Os//uBt892+PUXX/zLp4T4hAAGR6Lwgjid3v74Cv1X
FCERk/iy5D69MMQa4LrzX3/h8l+h4P+HuS9ZjlvHtv2VF2/OE+wBDN6ETbZUa8mWPWFYsk2ADdiA
/dfflTp168i0MhlHoxeOqkHZlSAJYGNj79W4QEoRA5cygyBEqRJ3PPwV+cuB/gf+yjQZozrYX//7
YL/NzD8z9X9kV9yWuPio//d/F6ApouPqjPYFxndM17LJ8rCfzQrVN5EagYSJwZHM6qlKXLXVjNmJ
gC9lB2EU8sgsxrYoTqE70kxF5hGCppzHZ8ICp4y7g5RJ+vjmE/7nSd8+2Wlr/bNuXx+M2raJB2MI
mOYy0pE41dCntPWgHqv6KGHsk3imGvCgWRP7jgb3wMsD/p5JnQa08B/D1YljgPFqL3YjrpawgRpz
MyBVjEo8GtmHxkKj9/Iopzj39rUs3TExlkMdSkzCllQvu4uLhFYNDYTV6dEYz1br5bUAWFCzzEd0
35LHpENFsZpQb7s89CvQ9vexXROCVLi9m/bpTRdvGFOrxiV0TEILRPxvCcqbB9wISi+B3IfyGjCA
tkXrDhvmpoWnKSpbkGg6c1vYuouOlXJvcPunK5edV9zy8qmYgz6EQXUDKtqLg55UNuqicRKjW2Np
GwdTs6uNEiA53E0h44Gz9D4dhxtRd+pYTQDPo//Ccans9S+ZzLAADXandYCiBY1FijVVslcA8R+P
50I4hGGnICBjJ/4WpGdC56SRaIYDyrdpM2YFemo330e0nnZkyowvdqFBCMAVpb41jLQF6djhJ2f2
8liBerdyyC23Ba73jkERM7BXHWouwdQuZHUnrhoOpgXFRkw5SqNVw2lIKl174g6bVvKv91aNQwwE
IUqY6drLfWGSOk8Fr0XI6jLfzGNHgCwBZOFT06CkyKWAobschl81psDjqWqvp8rJQvTCqoMWc+0R
dYw1WbTfDzV0D3TUVojpUtNBZIAY0u+TMirl1CaQerASRVkLFQr4hevAdNpJPO6k6JWPHh5b+fTL
AGEZuoVN6yAqYf/8waI2O2S7wEWlYUniZEst1W9nJ/93Drp4NQMuvoh7BhSrdEaW7HiQ8Bomshjo
L4AtuOe2qevnnVXcXw4Gf3xBA0Vbk0I3iTAGc+LT37/JPaRAmMhSKGxmcBC+KqFqsYf1a94B6NPG
27kT7jbVCvf28qiv6iS/7SYMi/MOr2YblmUt2cWtLZlTg+kUlMWsxTsNUNVfNswL5KYEQGdTDIZK
/MnKHcBcUIptwhjIUuU3MxyMfUrh/R2AhIsSswEq3icUsDnfltYALtZUpg46ESYaA409VfcNAXoB
/cl5vE9TJ4mwlKybdEiNO1Di4DNStUSHygaaSVEyWwbKg50z5V4FvA/AQ3E5bjuEgy1aemZ5jc/o
OMD58TFspVVtag1IXK8ZTcirJ6e6NBqXQJdxqGle6xpwkJuem+UB6wQQkJGwQfmZzQEnzERWDp7Z
kfwTNA9g5UMNICICOXRVv8/N3pV3MGxOdgDx5HRrGZMj/Gzu82+t48xxyKwp/zwyU8Q+zTQNIOaU
GyKI9dYqfEsbyLNmpk0TaIBye25X71XF4k+DiOvPuZ0SXxSNVCvZ63srCeHIMhAkCYAbi8w+V+ls
xvAkC1Ck14JS5PHW0SkM54D4Dqw57695TmV4eSGdNvgf68i0XdO28Ft0yfoc4hgFbnhlBoXVuGih
FSysZVUFpibdlbzgnfdDTsAwkoE/5pLUoxQE8FyLYSjsiqMxNfom5jzzK6uyD1jn0wbA8nzlrH5v
UPhlo5SLWA9DwOVHTZI+HufMDQARaq+yabyJOQFa1IibAPQo+IW1zZob3jvf1DUQ300XmaDBlgTg
Eur+WjLZeFEh7A3DhPuVoHJj1QnZXZ6+P04xA9HbOunBQWHJRiL0e/RBf7Eoja50AuUCe45Tq9nr
UoCdrrP5yiiKcWW810W4WC/UINTFEW4jr3YWSQY6vTUI35wEhdsiwSko+0XnIX8WfBYPXVaYTzaV
3bDVy8aYg6Kp53uNq+wLQDiIv3rmWMSf0VDeouvQn1r9jX5bJ0bFA+BJJ/Sw0A1d2VfvTAfUymBE
DFg0PtWSUxlD+X/Q2pIEspYs6jpR+HUFVSMXDf8PDIWklDLDgLuqvmSVA3SoWC0TEhgcaL6BamKf
ahr1c4TmlZl4Z2EDN3natoS4OAAWBYyJAwye9ikJ4LgaRx3IMTDPtXR0VxSQT0Obp0fLtvqVUd/5
lgy1egbVLdt18F+/rzdIEYuRazMJ0OqVIQo+wgc6YoIYz/jvLMJP5zeuERaB0xNjhkWXJU4+ziSf
VO8G0oIZVGrHbVjPXbO101wPDFjX/yvi29/jIRm0gT6CtoO11BQGeB5ofLdwgxKX/Y3SpjZiOGZX
VsifGxa/bLk2RkKI/8PQAR10rWK2cgLhTszXDNFtrYJ315bLALLP6jUHV/zkHxEeAQaucdZpvgBq
Oz3RmwQFQFWGy5jUg9btNQtl0RGdPWkAtrwxIH4gPdBkeByoiVcHNdaAvXdD60JBWBlT7wHXmd6T
mLImVGAd5MHouihYiB7NWHAogQYacqf2SzUilwBD0dqxuZ0BG3RqiV5ulb8IdJi3XFjDL1UIkCU6
WFZuatLh+M4tDjVHgPm62oP7aZKEJKvF9TgXzbcx1ZG7aCBb3EIimSWehIXk1zodR9ez9aRLvBQQ
q58c7UlgK6okF0AemcNzXCIH81lckhb36rQ+4qamv9ggxown4FnxqLqufsww278yruLr2AS4GxkJ
TDzAn2n12hO1JgvAp0nBsZkM0CEcVHuenRKN3AMjOXjqqYinWwf2edK33TyPNyoTUwY0I2+ubQ3+
gkACw6LTA3cnxw2wFQQwZIDRwTBKxp8mhCdw6U/c4rtbtXUB5FhlPuDG0H/Js2lKfPSvjSTqcgv2
LWyaxue4h/0pCLYUbI3anTPb6wfZfuE9kcD8zxYucyP8AfJNJmo1+wZEyrKtGImD/Gm0wBnBQyEg
jU1evMyT0u4rwJfToES9r/LAFcAn7JrJteF4BUaBh7zQeSmgmPzLNfsB75WBVrVpxJDcw4kAkBOz
HqqbxtWqz8jf2tbTYgERVNHPknoKWlqAtRWaAl8g08BoFCV8w/3ENgB2T2fVaqBtj2j4uZbUoZow
j3G371zaPuZlATIx71xggIFxkAeAgSzgiGaKNq8la7atobJ+1I1cSq+AhvHkV4wpfFYUE4Un4AN2
xAyCjIgUdCgBMSrAIZoSDRJwmFv8QwKYPFo8QDZcA1jTdj4DOOEh1aVWBaLMKL0aKCgXmiP5D7OE
cOwWAPd4P7cwdAqztJZ7YUlZ+72lJ3comJoPGEjP/VE15edhlPM91rWAyBev+p912bBum5UjntYs
cMh5Do3rG/CeyJqX8u8iDq/BC8Ud3aAUJQRqL4MlzE+NHFw6M6hhtbqt5Qm6DgjyVedqA/jyErVK
fUDLHyQZ1CfWBAX+vNoio2OEUgPlOYb77UJ7QwKkWZtFCfaR1DjwyMVcB01uzgFKs5VftE61QXcm
QZaiyaBSEBNjdkluTEx4QJ1uiKB1O62km38eVdjOLu62SFWQji1FxlqtoINWGG5QU1wxbOA0bzUK
6s2pu3V3OQv7o/iHswq51+nlGbAqZJlioE5udTZpgUQ13WE/lv0UTGkpI3gO2sfJHdV37hAZ9GkP
rGYjtBC3kBI8ARJjO8fcJx1sgntqy83lB/tzWdiQDn+9A+tIgZayDALUF2WkkgR6A06a3g1s8Cy3
AvKbVgiPGRxoeohA+KLODbA2+iG8PP6fRR/DxsmDKziil0lRffz98JlTIK9Am3EDSJkk15VA6EdV
sNrLrkWlJ3a7zWzhlHG1jNwS0ZJ9PncKICBdqG9aNRdPl5/HehVR+y1/Rf2YwKHGQX6BkvDyum40
46hZvZUgl+i7A2Cgs7PJXNwSvdqKAZTXx0mY24Z03XWSgIGJRhwWkhcjtzqA6WD86CeUUH0GEcg9
cOk6VnfOAVuyZtDswhr0wdaPnayp9rhBI+pJFo/A3lDWBY1xQv1WieV8zjpdB4QyG0ycxHXPwOkz
mp2Z8gRwzbjMS69LDRyosYlw6QO3534B50AigZ4mQwUOlMRjbKtOXOcmENheDwZE4hU005WPKpr7
UgEKDuQj5PDGveXmjesRpxkeS7u2TE9pIKT5lT0kewPz8GRVVt76gO2WKmjqgk74x0IVLzVEl/Ow
mDqdHvJpzHHCCY0CI+qT0chLe2PBtOcGuGj16M7D3G6M2apvOkRgC8pYAHlv7HTS50CMbvOgCCoL
YWeOhbEbqKnNQevoV0XZuPK2R3RpvXEkluGXAJl+rrvE8vmIFu+2HSXqX7xSSgY17B4s8F7aOgHd
HFKZPnS+2tuxbJ0faQlGwxYnZF78LHrA+h/EjLj5ODPumLt6AlHVS6Ym1UNLVqQ74AhX+xniadej
qtw+qgk4235mxfCnnvKxtPfp0NbNduJtJjbE6RvjzsxotwF636qB2Kd6DL4GBezN6aq68ks4LkNh
o2auV7Xp8KAnIxC0Lkf/AbMJvHIwdY3W4vErow5AcwBXqbF09cJjwLVwZCcvsCmyhTdnwnlG+oue
PmNyMj14aFRPjkFwZEquK2h3aR1qWWkDaSleijre02kQreeqoUfprshQOGCtSD2RKTQKh5q3D0rB
t96zxgk8HjDjVDjIgjwAgAwCoWrycVMJUaZ+Sayu83QVZ1nYamMHs3iJZepBNxSIXG735CadBAVC
1EnBBW/ilg8eFAXVZ+QPSvdAHQIArWwEsFxgDoP/0eSieGytUivCeBgAowKTsPo5TKzku8quusEH
/cME3cjNgGjNIa/TbOucO1E6N+AE64DgmhGTp3HIpKmdHG3eeU4JzjKCunK3gJoK7rXz0HcBFuFY
RaOK9UcO9Ydkg7aI9uwOKYFRECugHwA5IyfblXbGnxLANHdawWgCFj0b9QCiA9bTLCf3Kwjlk+a1
XezavpmhtxBM4EVnXgsgin66vwLzPQF/X2NJyfHboKGuGFiwlX4Cntis/YRhpXmubpfbuhlPOU5C
n7RSGyFbqjImA53ZYHD1ldIfO9XC11VgUR1g65j+dIjS7hKAvFGzz0X/bLi80f2B5PpX0J+0hx4d
YHHKL7W7orUGC3L/ZvEJWz1ug8Ht869ZSl0QGFj34Bhp9mvo3f6qSSqwbzVVTaMH8Ov8aIK//Zy3
gOx74NR0hZ9mrT36TsNPPAOQz4pwkkOZhzkYRTgqqrEGZJ864OdSdxxPklATAS+DjDm4Feg7haad
ZFlgxrkhsC1z4yZHep37tajLYitxAfjWFxwEmRwAvQPth+qE40xSc69pdS9BAZGAZ5ogSQIPC9ZU
OEDLbzwSiGoBvIc75m081sPTWEjX9kxX0sesS5yDAvvWCsy8B2Wv5nNyZfQxqEBGRozJr/MTVaoa
lGn7wJaS+qDkZDk7HCwN94dyMOU+yUdd7KuOQDAw6wtxXcimBny0xV3QtyjEJkOocM5FIA03vquq
svxscK67nmC2mEPT7NUPYHIRz0B11W7ANMgAS69l1/ugi4HfVUNzB02pMdM/D60GNwmQ0bVmy2bU
O31h2vyzHpsngC9Y/cwvx2ralkIv6wA2q+hmJZB6yG6I3Uo3oKwdp+3MWPLLmurM3YEwpH3BTDeg
05lWUeETgNHgOUnu9j7vDQGFJGqwpw63BdDBEqihpjRFkSAvUpeHcKF2H/tY4sxKujL/AbqKLlH+
JNmXVk/qu1pH3yEwOimjehIzYOjxbINU3dlj7Le2zUWg263WhIMlC7AHwXF6Tlyz7D0TGfRTjC78
c8NBWd7xUuIUbUH5kAEms4OtXl2i5UQclG7bUptIGKPtMJDGEmBbnfK0ruyMp6IBx3vHpeUmgW4W
fQz+hhhsX8u1GAXhAr2EvwuG/6rnfiVemlKVv9plR/23JvxN9VN+apufP9ur79XyX/5/2Hs3TyIq
55vvt1zkoqqE/KneNuBf/19/d+DRu/oLMQtVHwNlGRSAkG7+3YFHuesvZsJMA5Uvajs4V//bgTf1
v5jlwp6dgi6GVBR/858GvP0X8nNkzCcrARsNOIDB/kUD/pRJ/pPYaej6E4DfQYf5PcPEloqrzinm
CDfDvT2ML2Ze2D5wYBaYHEOIVgTdIHt7fvNpbv/+3bdN9d+rb/+Mtqh/0SFNEhwWU9SZ7Q/bkl9H
MT7ZunzQXOd7anQrnbLFxeKfcfDV3hZt9EnwBNtnjJCCwUkYum3G3diQ5DpP0/bOHfTproT0w7GU
NvkM+HiNoN1zftUNKfZZXkr9HkxTZNK5U4Dde/nlf79Z/fNQp0rTm0oSlASQZjR8iiRtvuMsMAO3
K+YDQE5r6pa/V8n+GWFxj0QyyAgMvvvIQE8Lwu1Rgzw7aJPpa22VZOVycm6QReU0NidQgmlB96Sl
fl+VgVHsXJ2GWv+xAZayjXaRKiJAUYm0nGU/wLQbd42Zaj4oU8UdlCd0//J8vOrQvbP2l7crkkCn
h4hqiBio9o92WZYbUsaln4CaAPF71W8q225xAunGDkoC+nc3590Gm9QB50/XukiDf+oXJA5I6JJ+
SO+HkZ2kuRpT3Eygf5g4PezswOu+Xrsxnz7ye4+8aFiUdmEVFm/7KM0n/p21rhk4YA8+dCd9LQ99
SdwLR+oWT5NZ0QK1ipSD71ujCvTBb7Yoh8ZGM8eOVvZRnoGCSfltbamXUp92bTEg4ar9rnZuB/sL
hZICIbo35oCYpCx0+m4/OAOkJMFVUPbdnBShJtOtICuf5szuWrbiq54jBRnxZfrpVk82Or1Kq+3l
lz6z4pflCbtX9WS52Fac2sA33xQ89WYFvln1EW8BROEl9sTUccc3NYxgN5/t6soaVorz5558EXJ4
kzRanWMrJdXnihUelP9RvbtmzVowOAXu99bjIuKg2pBmNq7gUQ2liKaFtnO7sjvP/fIizJywJ6UJ
HkKUGHc6Pngfr6DhzyyUpWqk23WTAd8ZeoTbXwrPguxKFc4+q+WaFPW5ARZFm4KBwo0irIjssVGh
hDGSB7ZvAwDxdHt5QZ45Rk9QvrcniZMLVUFzhBxRB9nb8Pz0YsF+lJo8zE6yVy7o95cHOrN+lj1n
vaTgWDUxPYqEbVv08lMTggVQCDM/4nKPlb9Uk+zKQoAta9JjBTp6PsotrjvPlx/+zAp6TQ7enLd6
bQs+gep2LJKu26QgBVuNudaVP/fjiwxDK1kCqhN+HHUIRDFOVZBP+go94dwKWmxb3BlFwStCjuiB
RVOb3bsN1Kqn+v7yhzn384tN2w+odUN7lBwTQe7BhoO+kANuI9187OcXO7cfoTzkNI57LIdplxrx
sdfQ0THsNcDHmU+/VJM0Ib12osy7xxrXQyN7xH1z5cnPJMNLtEOq1+YgUbE5cukaJ120z9QeviZZ
cq3ATIMoDPU4bT62iZfCkhp47hIaf85xQvUWImLOViTVS1vn96msikD188pbnYkWS+U/NfestjIM
BKm7I0BPmx4dSi+J431T5zlkfVDqujzzZ8LFkvKmFJCy3YCR0sRQHukxTEztOSjb8oAm3kcs/hAz
ll10Q8hsoCWGaYFf80w2QgbNmj927iz72IzpLW9gMn8sas0+6CXok5OuhpVfP/eFFju7GTIlanF6
dPpd5t/t7iqpvvbTCpb13K8vNnZewnNbSHRLjfJOtlc45jaDNaJm9u+AGv+9YCyFPxmzUPOZEDlk
afNd3Jc/M1TS8IESd0Uz+t1XALD81JJ5E7RloSXQymJYrOYkt8kpacG1qfT0UulbeIqvzMO7MeSE
X/99GJ0NVm+PAzm2bp2BUAqn4rL+fnkXvBte8duL0znvaw43hJoc+5jSXVKaIdpfbDtClutjA5y+
3ZtvZBYzR/0lIUddyyAoWsSo7MPRMVfFB7haBG9werM3A/CKaTMknt2jbsK6OYfSQeYCz3j56c99
+tP//ubHIRyUTmYZu0cDOD1vaCpUrJL0IwkvnnxxLPepVRnuAFZJowaAxrWvJQQLPNKgm9Nra5js
cxO82MSTBddV9F/xeYT1OHTm1z6pv5sGxBouf6Fzv7/YxkCQDkkHTZmjaCMoSQK8U0DpY827+NwO
WxzPMWSZysJ23aMS+1LcwcD8prBJoGl886HHXzbTJaRUS45L6LFoxYu0GvZUZEnzKUe5fmX3nvlA
S0tdyEmgkd9hAmwOdSVlARVfQpE24A0q65df4sxXWjIt0Y5J4ZOGl+jj747STorSAEgk/hx/RFga
m2wJLGrGCiBHt6oiqIq0nyHzZ22Zm6n95ed/FQf/42aGn1/s4cRqWw2y+3k08zyBLXBb8E3c5/k3
6mrxtd6O5Eufu1KGGqCx0OqkWpF6BlH9A4co7MpTvF5g33uKxWZHJ4ka0PArI21QKazEhubZQF1/
D6IF5Di6IkW9Os91+NHZcAfwKjtHzgAJKmVtoVRhb6usnY7cJuIu62IHKgczOVIzrXkwiym+Rf3f
PehNjF5WosWB4PHYeEZCtKjq69VD+920EJ9yEVQkRJ8aRmkTWWOTzIDFkKT1mmqmgGxJjghJpsF0
PIhbmZBwVGgkbFcm8d3UDSMvIk0GLRNWQ7Qj6gmq+3H/NNbuoeyBo6LsqmdJkPH0oFlXLR6rKcnV
qEZP8Qw2CO62E9ADmnvXow5fE9A+t/EWkQmFHEHhGZFHSW/0h9aunb2ROtp1ylQdrrzz6au+t2QW
8clyp0yHmF8eGQ5kc64ZH6A+jeZmgTSjcXdoc01pYOOneOBOvb7thQb/0dxBKQ72Y/aVKKopMky9
/bHyQGdeeomEKQjUnYDnno6O52xwmAcivL+lHqBa+9jDyNs1T4j3y9YoIy4W2tRlcZ4JjFTAEucJ
rcgDZHXpLQnVi/ULanVt4htpkDyvvNiZdb204zMa7KMywXD0itwk12OQ1kGPUqbXey/p9RSYmwRQ
Bd8K+W5cudmeOfyXJn0pmLx9X5bTMRntTyd1k6m1H1Ze59w8LRaOAQDaaCI9PdYhbsx+ESp/9DIf
xui+5RuhHjQ+XVmkZ04He5GlQrQcBEoIrhzTAdrTFbm1IVPuubQKtQHtwcsvdOZ9lsZ9DBe3bmYZ
pqfWb1PoZzbCOTh2v0azPvMSS5o1j7O6b8sqiyobokC48fIA4paFN8dmHqJ9uFbPN88NtEi2i7aC
QInFZIR6ZPYNwV4edMgxHmTiGv48Q708QIOm8ZSbJbsJ8WSD6kcS4JrfRMCCFZ9jpx4PcpqqX9Ba
1CGJpmscmLQ4g2OKXvT9rW1QA/gUsK+PFKq2t+1o6MfcLI0nmbaAM6YJRFc5a6eP3VKWzodoQNuA
lNLxmMKsqiq/1W0XFt28Z0m5ssLOTf7pW77JkpWNqDdRNh7bZg8ct1cAf6OZny6vrNMyfSfELql0
A8hdKh/FdOz6rv3aZtCY9Kwms24SULQihLtxA5F3Z5+CbQ6UMTNWIs6Zl1oy5EcByCpS8SzKGbxX
soiXt4LUK3Xdc6ts8cWg6QllXqB3okGiKS6qqdwlUBIOJM7JY6NN1Qoh8UwII6eXezMziUHZ3KVl
FvVNawPxk4fg462VFV/tVt6ZmiVdvoV2Ex1mWUYVK3dxOvgWR5F6/uXUqddYN4yi5gv9b+3z5ZVw
7qMtTpxOlWlNSVFG8DgBWAjyqeYnmbWo7959bIBFBsO6ipPZrTBAeuB61Aq4FeSexG69/Pvnzsw/
sLODGNu2NWRUmXR+nqeZAhZWWIHiutxBi9rYN2klv1iDM0VVKpBD0l4eSm42j25iGbDQ6dOdrJti
5YQ790WXp5Cd2J10bBmlDd3l03BTlfpLNjpRJ/K1K/Src9c7q2Rpvk6rGhpgXVNGgz8G+abepoHc
wCp1YwSlT4PRj71h32/7bXMlt1rwH2EFwDPeZ+tbp5d4b9xFJEf3L0Y7Ful8G0yhs3k2vG4LuFZY
+j9770sUXVv+98dPg8dD3Ws80/v040fnX57oM7HDXVRVmrpsLVamZVQP6VaNQAJXI3B/Zr+5/Ptn
tvXStz0eq9jSR5gTJuDvfTeFITct1D5XgsaZRH5JeU9r6H/BYTGLEv0qSx4cQgAgvcvmF+Tzl5//
zLpzT+/1JizlDZorCRw6ok4bpC8dDeqg8LnsdAtye+VafDo3C4t4ASF2yeBKgSDbF2EvkB8yXFvp
x0L40r591KZJAgGXReYMaVjtBxioHhVaUGkr99FzH2lxf9EVVL/V6YzgI3ARRIAclQRA0mvs/vIs
nFtFi93voP8pqehkxIR1p2S5B/k5+NBPL13cB856RC20VWDN0UYaqO2dFmsrCc2ZeV16uENBtk4N
yOxGOq9+zr360ibFPjYBerz88Od+f7l7YXAPtkqeRmNiXI3C/JnGxgE4qZ+Xf/6VsPlOYFqy1clE
JIyHkJC3wRzAs3wjQqzPvbrub/Jg3r0ACbsxiqD93niQYfwpt/Cl8WFAHOa+tfKKZ6Z+afgOwniu
FSOuHzYgRgI0Eqk3K8v2zE8v/aSnKbNUOiIZPPG+PqUaDrBOt7uPLaylpXQ2zZCEhq/HUUOnekSd
t5o/WKleqoyMlNa4UrjjcbJhugHF++rQxrvLc35mLy/9pOF3gP6SaYxHOl8V2Y/Murabr1W6siHO
BOwlP3Qe9BK4nZwdufNjsqBpOaReAQhzX5zESD5ffoUzgyx9pZO+7eHZMY1HMOvDAk5clEYOKzaT
DY1RvrI3znynpcF0rgDkhjL2dCSwjWLsBcIKkWm/CKKvvMW5ARZ7u1e6A3cvrB8DcXqcnRM/WEVN
Vv0A1fdDoArAIE+DvznepqFWNtA9UEGvXmTfRYyPwdxmm8sTcSY8/YGC7BMIwrTOeMz7HuDYPuCo
ffxL3Zv/dM3w7Kdt/ebZe97LKqns8Whv41+gpQxX5ZUK4Nr0Sz0Ag/ipXIM9nrnXWYvTOetSTit8
pyPftxBODeeIbCAsH8hg9IwtuYpvnEPxg27qDRR2VgY9E5ss8/eXq83Jgq0mZt/O+3yjXDvzdek8
Xp6XBUPun0+3OLBzDt8bmFIi8jXevAFzdOPu9T0wLhEU0I+5/xE5VRTjXxPeN1NU8Bj+1AMWgAAJ
sLKfmFrriZ8rgS/hjP1UWnRUw3hUzEqvMyhh3BoS9zjop4MZCaefzB+FlW1gJGFf5bWbB3SMDXhj
TfqnSoeCMKiXLMr6WuwgJm1/YVk1wM4illGZQkD3JFXiG/B4va7SQQQo9oMLVAnSrnWjXhF075yt
S5gkYLqJnGd8G8eTe3o3PsV3xbV7oNvS437tc4Aibsh1782+HmRfW+W5G+2gHiq/WztZT7P93hMs
Isysc7NFHXw8gkISYHP6mveU7+Ex4t08hPd74T3nG3kzetvo6/cpMHwsDt37fnuq/p2uQinuI3B3
Cmi4Vqk9Ey9eK11vlotbdAP8vdR41O0Nh8MV6x8hkbvyuudud0soI0SiNargrXTUdiocA81zdgCl
epr/s/UIIkcbwinMg3uPd9oA+sqJ93pwvveVF2FKlyDtaDb22uDPGwjde1rknDYd/kzh5A/+hD/p
vg1Kj3nEU6ETdB74ZB7koj2YAOAWWO3aQ/fCvqXX7kvMPGfyHJ+H8coV8H3Arslet9ibz87t5CR1
gydssAqMKDlCrseHZ0w44JuIKNlWoYt7Z4sxkwB1k8tB6NxkLyJcO2o1EWOH6cDOKpMKTJWja6xE
uDPh83UNvHmlvrPpFJ82V2dvAC3N++fLD32u6Lo0307jDiTBDD/cvySfCWbstJCsoLsWu3j7DTR9
LwnRv/K7YPxlHU4zdRii1Kuu1Ep+9hof3llPS6AlhfJRFlM8AewTg3hrhtmOoyqfhO0ujuKI+CA5
h+xK36D+EqahFsQhDeH5t+n84svaTrXOxI6lLNAAaXyC4x2r+m4Kh211Ex/6aA4MRJEcq6c/Apt8
D33ufbWT3vfKlz4/tFflDdQcbsyd9J1bJ1iZktMx/N4HWYSxugbLSmn4IKQORgSw5J7gSDvVT9pd
tcuwrb5p3+CYya8Nf/JYoI7aQ71bG/71RH5v+EUK1fQStwd5WhGB7T91HmiJAfSbtvxHepvsnN6b
rq0jTsDHeENvVNR/tzdFUG6AhsPsGGEfggEXrM3LubrdEvg5pnNOBT/lKmB33bQPlfTmL+4teUyQ
IEXqBjybZ+P28pc/l0a8PsSbXaaxmcUKgJ/jfEM+yVtoJ1+hABNOG+dgRpjlFfTJuya7SCNex38z
Dk7wIQdrB4vtUEXytr4etuWW3OODfiLbGX00x4fPUJhvnf20vfxuZwLIUheQpbRnQ4NZHTjYv3D6
hCL0Srw9E/iWvuPTXJc80/HVqo55rdrC2cA/IWkuP/i5vGLpOK6TRsLEFodos5EQmwCo+M7Z17vk
uthZx/oRJN+X3NnYN2rDwvY5u7I9iaNcXvGf1teVRziF8He2xBJK6kpcItXpyIORhC/31Z5uk123
zYPsgALCNvNVMAQjFn+3pwhS1XZYyZrPLf8l1FSfGSRPGTw769zTnqrb4Sp7NPfTTbYnh+xrfhCf
4Ft1+S3Prf4l0rSL+9hpSms8ulux6x/0q/STixyaPtFdeQPLF/6xpbgEmlITRSMLgjDHxIG3G4zF
LBWvvcOZS+YSWjpM/8PZlzVHygPL/iIiAIGQXunF3Y338djjeVF4NkDsIDb9+ps9N04cjz7TxPHL
RIwfRGupUqkqK1NaM0swdnI97emV/y07kEN8YtfQmNs3x/4Ixc47vuKpFw6+CTA9C+GAjRgLBn3D
gL1a9lE0LyubsTQR4402sY5BIFMjdHwoHpHmFH/yV++r+9qA9SRE+3oCwhfQrYAU5riW9Vyazvn0
v/NKyJUzKInhkw1Uiec0ErzY+sVKznbB/5ybJN8PDrTpOFoechgWKHZkeaVX++WWRjZyqZ2D4lSc
IMHTdqDrTn4UalrJlZ/LFf81e2aCTJtpHONzISMaBj/sS0i8JD9t+bWefnoQu2DtmpF//B5nJsp0
PpNCJa59jqi9k7vLUaSBrPRjHbW76ro4ykO6lzfBsUHcI3aXz9fHi8ZM8CnIgDC1Bh6t009Z+RUw
nZXL4ONzy0zdDifRHciIsBtI7oBgZAAh0biB+Mh2mqs1I1/al/MBfndQbRpbip4dSLvV39K3+NY9
pYdy70TWbbCzbqpjfJ88trflSay8eRYubGbqeQATOkKyG5YuvrcpeJBC58l/KR6qr+I17rd4Pu6a
/UyvRORexz/7A1lJ6C5E58zEqYKWaxhojJlmYRH6UFHdg31g1x7J9hwggxVsP26T2/pPdiyO9Rs/
lY/QktycI4c1Z/2xUwC3zL9rXWhWguYI+9mp8VvL9mMCLWT0kF8+hn9zWx+ZmOEWSBLrIKsxwWbX
7PzQxpO9uxpvOjwX2+33pwShd773f1RX2Q2UK6MOr3Y808P2d76TUbnDvzt+n9+sJeeXZmv4EgaC
svasgwXwIEgkQMEqQ1bam3oI9pcnvGB3JugVwvAEEHX42BbsEsN0nWS/Lw+8kD8CsvXfjcoryCUG
EkcUDYc76w59KVG9n458L++mA93WeEI5pxmno7yZD8UdPbRwKZe/vbBqJgi26xTwlyM2cVIO6NPe
Ut8NG76yYkuDnx3NO2PPwOpO2xGeahziHbiCwlIfLN/fXf7pCwEW2uf/HR4Cq7GsoGkYkTv/W/vk
Pds3+Zc2Env1nP4KnqHd5qxEkQtenp2PxLuJxB44crIMXwo4CB2mDGrZdViLFzY+kPRPAIQrFOTW
btvzgf3ArkwsalC4YnRtnIZv7ua7E8rt0/ebLMQD/+ZHetr/qMJ9Gj4mW2SK8nDa8CuKZK8d/kmQ
EJPhn+j5Id88X17hpRNvOJBhnDJIf+Jyy23yx6fNDnxiK0MvZMBAjPbvkqaQUAa+F2NXu+oPyD0m
iKnG4fy1/hI88u/lbXds9hKIPv9hOg07aLJE8lMxLEhI//3ybLOkBBkbkhZ1heYEyISPazIbS5eN
CbgTAiIejobLFV/nDaSxb9KTvBNHgT5y5CmHnXVlX4ODGY/DHPiKx8vbtGBmgeE+yizQ4OdDfDba
N573VCRvMz9cHtqgzv+f7DxIvP9drBrIWyufsVjDHtQt136UPhRf2fV0au6xP6f0Ltg2K99aOG2B
4S3qOG4C8I7CC079pgLHlgruL8/i/GM/sCgTz1Xw0Z7I2Xy1/FqhR82BLrEa/Z0PMavJW4k4DUa3
/10qw0nksh7aJsBXpjtyN5/qIw8BrUP+zb4DufjPy1NZ8ESB8bZwC/BV8Ql7bUNiaVC3boPUmw1J
XZVcV5DDtWf/UKTFysItbYnhADpcDRS6omdTearJW0NWxl2ahWH8xXBmaYPOe2RDxMCfbyUYPOYR
dNDdF3AibeiZjtBdOVaL+2LYOxlRvQTFNQKD3IUM4bGtmg3kKsPcQ4Y7RVbUqULX+wrh8eumue8z
P7y8VQtmaSK4RtuRIJuCh+vFvaC3snqO2acQaGAl/9cqS2Y5LkRhEYr0+mstctACBad5LB46K1/Z
ooWtN8FYM+jfa9DGBUcuBzDRuWX36Dtk7WD9bS//wCRNLBZYXwVo+YsAepJEgZjP65Orwe8J6Dkc
erTQQbIP8jK/mqq8vp8tr78CDqDbyI6zwxT8blwBPr4S6lrh7A8T2w2MZSsX8IK3MIFcreh51dZe
cKws6Io3r1wPW64fOK9DksYrwcvS4TCcBc1EGQ9gVju2w0juEu1Cu1RSwANktea7lz5huArQfWdK
9Q4/opukfRtlOkBeBZreUF73Vq7SpU8Y/sGhuqtq8H8cc2REQQEZ31R2+wvKuivZ1r/XzEfHxHAU
ggFrMIDh/UjcuI9ABcbDXCu51bSaQ2dMGRi50N3OvIld8V6KJ7dS4yEfGDmQuGpS6LHXMzKKsvOP
oIGEArIHFVZtgUZRWV6C/zrZ3gZ2fR/PkKnvwKL4XLh29eSAj+uLO9EEN7fMD6nW/MF1M73tvKDe
5TRuj24Mcb60a/U+6LjagFsXrPKxtp5cHUiIQFTAkkwgHoN3ydLpOBCe6lDrBhUmOwaRdG2fzu1n
xyLN7BenraZfkPusfgSgiKeb3k7AxeCiCefYeFV39GyHPE+9Ik8FVGN3BURDwGtMbZTmwBAHzrgR
GZS2HIEEhZD1MXDRqoia02jvoWbdAPgrMxcRB1PDtit656YrCwhTTyqor7QHmsgkjntwJzZ8W00c
BC5QB9fXUOxRDxaf1Z0uRuS2J7v99infaHZX5DyXpZ+07Bjb9Ji3wLQO001DnP3l4RdM2OyryDWN
myZj/MgnohlYnUd9M2Q0C1Ftz3YldTlkQcYyOV7+3IKvNJEr9Qwu0Ew1Kip9cBJWBSTf08lbSWAs
2JgJXCnGPKCl7zaRbz1Zxa0zP+V0xdMtDE2Nm7HoBfhlO7AEdJbbwLC8a0g/k3Dq4s9tswlo7Oy5
TieowxwnC5oCeSWnsMndeNM2YFu/vPYLczBhjYGKg1TnsXUkhdxMsJkxvZagVL48+sJB8s9/f/fw
g4po4qYE4vG97J9wbMABLOiBk+D7DIrLrU+rp8sfWjhCJrqxZD6Y2UBEf6Rlfl8Db5Dn08pNvhTD
m7DFAUyDnpN7/FiSrjg6DRmgHq8SFY6VwnUgqHWVBcEWMkMhLwsRtmVeHZCIB8NsniMsB7HHCOqp
uVMpKJjhDS5P+RzXf+Dbzaa7EnyMQzdZAabsXIF11aOgqWc+GhNWbo+lNTUuQEjpyZ7nAT9mqr6v
bGvjVPNKULk0tHHxDdBuSjtnYkfh0/pqims3TEROV0ZfWhnj1nOD0bdjqO4ekR4fNhLMUSGE1r8J
u7uLG1SPL6//0hwM68/ivBRDyoNj1tHHmM2Hs/T8ytgLMzC7p1QVA2tiVeKIe4fdUNthzz5rhtvW
re3HQNtrL7sF6zdFnkilUiAgWHCsqd63jgjdqT9M6nNhttlEpTpiDUVQWMcGN+9mLmjzNEBpBErf
Sr4OtrWWkViaxXmH3nkZsJtqdF1gtZzZeSl99pRm6SlIhz+XN3ppMww7AGFzkTJts6MNQT4kLrUT
b1lzyqaVa2RpfMMY2syTEsBZceQeqPVGP/c2bSxumqy91UW98pGlNTJsIvBEUoHzURyrmR6r3ClD
0PeD/q7pd59bJcMcJEiMM9eHq8+yLzIeQDt+6qAIof0VN7xwlZhI4NoenQxy9dYRmmFsw4YGtYay
u1FqSk6CwPLyYE1DemFD/oMHHkSQjt3kRLX/PKVn/QpUPZoilONKrmNhM4hxLVZae7k7tSpyBNtV
JaJyVyV32TS8XN6LpYy4iadNKR9V3EC3t6mkdRhcr3rOK14c1MD4AUJz2ZesdfI9Zdb8Z/aK5s51
ZnRrBzpFdmdUyb3AiX/gSU27TSVKdk3GsgdR29CFdZ2M9xXlcw8S6nPAYMdjzvcDuEmPqh79tbY1
9vH1ZiJ1LUdypVk9R5mAXFxfdFvwchxaUkNRrmgeQHnzbYxXaQTOZvDBZWpidG2Ll7nwOgdiLn2A
3n1RPuH9l41bqEqoLUsGMLrNPdp0t1A7BUosl+MUKhL0m3Eka37sbxbqo19hGKnK2xhqRaWORDCC
R7vzaIMueoEX9dYTKUKLmZHsB69yhJtjY1ff/XEG9XE7dWHX1OTKbWM8UnIkBOzK8UI9le1TGWjI
HxAr22SqZ7fjRNO3Livy77mj8ruiqdXboMG0PsaJuBPNPH2ZAggNUL8m7abpnMrFKwzSp6Nu2sif
p/IeYJr6Hj17vA0l6FOvwDXlgNu0nJ8HpvS9Db2ULfWrbmfb1dBtOevJtp2t/kGOLd+6de1exXbs
vcwA7IaBXU6Hvu38K6TmmkM7QW0+D0Z3aysflNgNUV/nooDaoS/n+ZqDHeoEjmC9Hy0bgLS4zK4g
WdJsXG8u0RiQew94uqjdTChJNl1ho+cchY/E3Ywg4a62RdUhfxlkQ3fSQzlGSVsXVUhL13fCchra
n5ftbyE0MLHSfZZ2QzoMKqKTnrcNaIu3YAdin/MeJlw6Rs1cpNXQRm0R/0Sb90lSiCxlOAafiz5M
ODMfXFbHeHpHjfPawrM6xU0l3uJyredlwZWbmnJkAj98TSm0gnM8AgDO2lO8pDd2GpxkQF7ROPf0
qX0wQcidjr0O3MnsyDOUFBL7e1+JFRe7NIeza38XcxQ+UUmpKicqY2Q1VF5t46I+pt5wNys8Ynsu
95+bgxHcpBXJB+ucFocA2ldJqq9F0mwvD71wDZlg4WksR2DjkNmFW0FOCAI/x9IGB1fe+mtF34Wr
1ARxTYlQfs57J8r94sGFeEmY9vbz0NQPVsDeLk/jY2uDvvW/W+H2rLaLjDdR0V0HEJxJGm/l+frx
HURMdApVnpVAagjiJOWZw42OBMqffuQk/GDpGWICWfK1hGzp5Xl8vFZQMf53Hmdy+9FpKbz/sAV3
xsPQT9fFJKOp6B4uf+HjQ0tMhMpcOwRh96Sj3vF3vKtCEkCpLdObJIc4K55Jlz+ztCGGbfi53yeg
gtRRO+e7AEi3Kf5UpoiYYJRscpK6gBxQVM3QiFGgci5m/vq5X22E+c5I8tnifRMx3E1FGryUqvx1
eeiPDY2YSJK8G2ZIdHtO5Gee3ijg9k9lI/wdHduV6HjpC0bk4NZJ6XMrgA3IREZa8ewmmRqys6bB
X3lVL+2qEeD7zCJdJcYyslv5qpL8NoOm5uX1WRjahIYgrwVu/TmwTjVEq5LmTwk55c+NfLbsd25a
utDcsUnJQQFV70o/6qpixTcsrLiJ/FB+P0HqJeMnr6h7JNRJC5gSKbNfcV0kK0u+9I2zp3j36+20
D3xoJgDcBP1C38620/TdI2vypQv+xsR/SCiSt5mbiBPzogLYLqq/Ve6zg/bNy2u/9OvPu/3u13cg
j4AUss1P7nzTxxREtH8q9Sk+cBei78bg4O4fVOvqSCZDs1fCsbYJr+kKLnHhp5tle52owhkgwxcl
GcofNO0eGC9uEWiuhHDnq+m/gT4xa/UJ0oQtUjwCnK8VCa2iiXLhbvNpBI7I/jUUdRt6Y3NKvGzl
JP0lvv7oi+eZvtsMUD6iRMLIEA3fer1pX/mLDwAt1LCvyQxYbX1rP03fv9QP4ILUXy7v/wKED0qr
/35z7BqtQQXZRlPlO1sRQztrU4+s/OGOWvz2K7/Y+zTpv0nolwOw1Sr/y5xl2b6exbgbQJUPzYlu
tt2NlTbNnwad43cqyNPfeUVo2DsOcA7Z2I5XGag+UOxps/aFpJK5+5y5Xh/G0OdDT+Scp7+s2Cn+
b0Kr/4NTgPLIv7PKq/PJiAu8resSfapzg+XM3XzLK+LfZhbkTS8v34J5mnXUdGJKia51IqVGiOj9
sNoo1hw6UStnfMHpmnQYCg/sEayTTsSZCB14FZCyfM43UsM4QX9LQZZlO2CJToY9yvh010nRXHFv
WiMjWQhlTCIMaKICseP1XtQ3NL1yerGDzOqMCmR/A27wq7FNP1U/AkLr3+2ui8EadMLGqAYj1LPF
oGQxKMTKoc17vZKcW9gKE5XijK09uUObRWAOPA2jd+2U5OXyKVoa2v3352eWm7eeHJrozEmIIOSp
Kp1fl4deOKAmr1CV5FAvhjJnFNh/OP8RZz9T9M+T7JPDG/EGK1kC2TbhRUGc30EP9n4qrV/AaZWh
XaffPjUFE2Mi2AjcP4QcoxqegjlFWHoa/QUPzFpj4l5YJBNq0kENzk/15EWQlds1kIYdxu8sLuDj
1gKRhfoUMaEmiYoHv40DL3JAZ3p02ibdg4M9/t46Dv/lN3FyB5EW73puR7WZspbtchsqx6HteWk0
dgXFsYgB+RVj4u3tcZo+VT4iZnWUNq1XFnrQkeVcEzWFbrDmGRduZ7MsWqP07+PHDlEDflt/hJpc
FpLPldWIWRCdIfpMUg95x5y99TQuwULECBaHfSM6m3aXz93SDIynnuMDwaUJnEqb5sOuH5D9yM7i
xTSZVi7fBbs3C6IdrXyoVgVjhNq0E3qJDZEbvVbWXfr557+/CybavAIoIrUs8BPOwH9WCrxdtKHy
MUv6OVi5RJZmcP77u4+gV6S1c+rJKO3SrQ95vkH1j5eXfykaMmlE07wcKJJoEm+ZSh8IOBTQ51oX
doiYxbmy8tHeeh7zH3RAUd1tmKW/2w3RIuS06jZlXsZgGoirN9nW/IEMXD56Hv4GST/3c57JN7yf
JyBrB31MHY0cp5sVIKpymhHVj0Y0B68Xaz2Gf3sJPwgMTYpTCGai1Qdi3xGqW3pL3D6BhnV3mmcB
YLb1rUuse4H4NPCRGGb9WgpwgXz5/8vovttdsF3aNqcjOyWK7qDNkoYdOJZjn8oNMs3xVueNf4D+
utwU2k8Osu9YGLf9yoW7EH+b+JmU2JRLzWck2vuXgde/Uo8GocqtWy2cLa/zDnqKUFqn4Ai7fOQW
TMaE1KDP27VkD53bdMA7caIABXxrhbMy+tIumgVj7CDWERLQeMvFG4ibbmKr27W2G7riGUqOu66a
v0xSQSV85UGxcK+ZlWPkRtIWz7vg5LnNzgGLPHgepLiGVtDl9Voa33AxTp/VQtqjjuz6VudoPO3x
MAGlaZfNK8mwpR0x/IsDgeHcJbKMeH2TzfnWGd64R1ac19LPNyLgUkIfNOEFOzmo43DdAGaJ0of3
o9JrKuQLAbBJHCV9BzxqMkNjkCrCpL1zvfRIsi8V0KZj9sklMmLfOfaklwwwk6C8o2CrEN4vtoqf
WJqA4eFYW3p+GgQgLx/jDQ+CsJ9ue3DjCAiVZP3z5WO08BGzatwlpLPrmDmRZ5FDAalg9C5Cirtg
SYinWh5CmWvFpSzsuFk09hNuo2nSKpGBe2Ho1Ul5sq1jNAWBzPPyXBYOrFk1Rlq1zLzAb6LKGf94
DXintRwPo0/m7ec+cJ7aO5+M2l8MMoiZnvKsnKDuOlUHOOnknmh3jR8TbOIY7IP7xsTjldqmnS2T
4FTMCT0RiOlu3UbZ2x5qPyAOaxwI51pUVBGbQZw4ooNmL0DBLbcBIL8nS3s8nOvK3zEdyw2xh/JQ
F4EGJ6WOIWqOWt9tE9h1RJKgvnZA0Yzq/dye0NyGemgwiesihYdsoTD7dRRFf+czXl3ZQ62e+j4Q
j7Pb1dus6dgjiWs0ip3F+ZrMrcOy89wt+m31trXSH3RoAQSlLL6DVHizA+Rz3Ek1pneuAswrnCD3
dzeVDO1Fk4REJjS89+k0zM9z0I1bj7fymA+pPlA2TqfKt7ITFQH62snw06+k2KMDLwWBfRvfztlc
vPQ5j3+gGC55mDYx+5OKbL6iUkH7WdvNdSU0VJCTvrkqHQuMfbXobjtRebt0Hvv9NJBmM9Zcv2Rc
V3tJoKZLoX99w1Se7ahyrTwEz7V969DKQsKlhpp47LrtIR/b8qWn/A8FInNTS4uiyprySDtqvILo
L9nMQ8uiIYPKMLMTBhVsWu1LuypeAlfHL4rEyTZhsdrw2b5L4G2BBi/JTuuxO0IV7zd0R5xDnozF
wW+cKvKG+LkD/eRXaCCgudMHGeGMKssGGvBvQ2EnT4WmwQ3k13NIqXflYxr0fkjHnu25K9FOpvXv
T5mBybsB0amgE3gXnUjXXVVOHkMeqH3op2wl+bfkKYyLZwhsnamzV/VIIqDWDmxgpuT3qXXnbdpO
a+/CJXdhXEGDQk5nGGQbWY31kGTiPh7a5zwVn3QW7r/OgjoxKaDNDM5/XwI5cl92YMWf7RVfd16L
j7yEcfPwvpftCPjJqZXBfeVkT3AUPy5v79LQxr1DB5aklR/4p6YgIZQZ3DXp3oWBzbq8X0MbW1q8
jpLJf6bpfNs73krda2EvzYp8WvRgeZ/HGa85J1TNVQfxNSpWnhpLgxuPUSvJPbRrDHNEhnLDygzv
aRKCXHtlK5eGN24VpTOn15WuIu2V3TZJfLYBkSPaHQJprZzFBYv6Dx3Y7FtWWZf0NAiAZHKavHiW
2jrJVG0pQCWfOjemxmlDRTr5oGeP8vrVrb726uVz4xp2WjcsbYoCDnAgSXeHFuke7de6SFaO+0IE
ZBL7yJRMFiQR5mjMYaf5tHHUY55+gRJySNyVHOnCN1z3X18Q0ypBr4NfRxN1wQLqsRxs236n9uoc
lQZsnm8du27XZBmWTpThHCxAtQJv9r1T6WLLW7p34jZs9JoC3dJsDAfhtLUr2hTSdolK21Pe+82+
cXCJ4nFab0iW850rO/nl8u4vzMWkALNL28sTReZo4kB8gl3MfuC1XjG9hd49YlJ7pUndQ2sKo+s8
907NGExHS7jBaUCFZSOkJ/bT3JWRa6VfXRn3VzOQYRuIG5AjkBtrQg0Lj+2/SZh3YaXypVJFnqCz
vBPyy3TuHBXVKPaVz0Ne0eDYTrzfkxIs81VdOyvx+II3/o8wq22NA5l6KDhQhvv1rkvXkIkfj8zM
064qOy0RSqoIxYDglwR+8zHPm7X2uaXRjcNdFxYFn6eaosK3v5Gg2DlCrgQeH581ZhLeVWh7RL5T
O9Fc8DsypPdxMN/TIV5xkAvDm0e54EB7l3PbRnXnbLLsXKkO8Xq4bCcfu3hmnmSFGDRry5ZEoryV
3WuNjKMd/JTpz88Nf/YF784oYOq6K3WnosBTVjjP7TmWnpDUtNAhxunb5a8s7K15JsFjPJJZAw01
imCf52yfemutfkvrc96UdxMgNEPHncahFKRxt4oN7q6BFuXG5xlEFry23l+ewsfOkZnXSUuQqxs1
BwKnSq7irG92o1fnIevQGaezGs0uzVp71dKUjIuxdZ3M8aCdDR7YgvzOkhHNizXaE3mf21feID+l
lusykx+uKrkXxKlCEchTN1TUB83c58urtWQShjFXBKnjNoDFQSemOmSO9o81+gluuBj55vInllbJ
uK2qNhOxo2ecKWbvLU9PYTxNPyE0+4Sa2ecQXcxkgZu6BGer4HYk2tm+9aF3eYgbVm8vT2HBLEz2
NQ527KGXZR/VCLJOnZd1u5TEa5yoS6OfF+6dZYxqBO5g7PuI+/zUeJAZSdZY0BaMwaRcq/JG5mMD
XPTkAhgftIe4RCGnd/ejB1ZYZ6VQv7DDJteaVOhzHtq8jZgjf9u5lR6tanqYBCch4CPWSqywcFRN
VV9glkUJOlKcI9QPnZiW4eDoaesjA7hyUhkW/L9vOmYbUSLJCTpxBXJxHQRN++y+EV/cnBxlDWKj
OtiMpfWp3DEzCdeQCkp1mRM7Iuobwml0Lt9q/9WP+cprbGkihsklwMeid8a3wUwAzUtfWs22V87B
jxkUjxg4fvkwbpj+HH94YOJbpbKqHIqtLfJ+8tpzaAglh4fLlvfxpgcmwLXX3jg3gO9HagKBaX/r
TQlQSK+fG9y4U/1y7IBjgPOLx2vLS7ccumRB0KycpqWfbph1idQZSUvfiXSgD6pC5tuF0phknyNf
CkyFXzy3CzgKoBs85W7cufmisgSKkfFK9+bHXikwkaxVQuRsV72KlGhee999HCpQD15e+I/dEvRl
/vV4canOcEQAomuW4iH/iq6SQ5B8Kbt5YzWfw/gEJqaVejQpIDmgIM4ePJUZdUKnll8UDuqKQ1pa
IePu9L3O7pGJnaO0L+4IL67q2v9UHBZww4ALyea8OEOfBlU8T0Jeu0n+qWdHYEJZbTkjwerjOs6l
Fdpomaet2l3e1o/vgcCkOauHRNRBN6soTavRQaM2nmmezsdDA7KRHfMyvnLhLJiWCW1lgdtxieMZ
FVC/3fQJMtqQvkFOaLDX8ntLnzCsl/p6YnoQTZSBOD110PW46YJqe3mhFp69gYlsRVcdAC4E7W9F
iy41q9yyLh9RXO5fxESgn+j9IVYN/Piwc5T+EcCt+ip+/OTHz+f5XbzRWZJ1HbNw+9R9sikFeErC
RthwTgGo2UM5e/YWmhD5jtuoEoaUcr6d0G6FMkc53HNfdM+Xf8mCAZkQWQFl3FTO6DIUlQpL4l2j
734l4bM0tHGVD6S2e4YAPRopGcAEVNv3aFBbSyctjW5YflVWaOzqaxV5wTd/eHbn35cXZOnQGWZf
ezO62WuMS1EbYo59mGQd4XfvLg//cVgQmORlcebRTswI+2b6zUUmvEF7WxnLve02W4dnm767uvyh
hXmYhGW1pGNdNJMdzS677wvihQi/ZEimak1LZsHVmPhnJ3N5npBCgbiKso3V2vW+jXu59fMR1PNd
G3/O05g4aOYMSUxHMH9IRr5PqJTapHhGa8HldVqaxXn93lkiqEtxufa4Yzvh2RvhC+tLRQmI64NU
XnEnjlfu26X9MCy+orkP3REYGpG6tRGU99ZWQ8zp5OvMXonUFu50EyJqUxtMkBpnN3eSTczyk+q/
kg5tm83Pin/uIRYEhlkHWnVnCh+FSHOeQ2lnr1zxtbTZ0gwMq+ZZ4eVt35HIm7M3u5YnyiEqkE37
OA72M5g0Lm/60mYYRj6guOYlgrsRSH7/UF21EKSYbyBOna3EJQtk4YEJGi1yf5p0l5NokE3/G8Cv
dsvLLNsJ4YirpiHdsWi8YMuht/4kQACJvuncfgP1VvCMq6GIOOdkf3myC57SRJfSzKtSDz4HXYjt
VwVKENS41yhVFhbShJXypKXCHwYSAUMM6Xa/fdUVqLdpW63kC5d+/Nls35knoHQ56eIRP16j5JHo
4WW21Z/LC7Nw2EzwvJ8FeUHs2o9697Wu6a6O/S2xj4WvT3nxfPkbSwtkmL0/ULssisGNrPgxC9jG
Ram/JyuLc16E/z6WAxNCb6MiPju+wjGm7C4osse45G+U20+aypU1Wvr9hrVblWJ25QsSVQI0KZ5b
pHfgXW9DkYx6xWstzcKw+YSiKlTM1EPqfw5bNM7P9bBR9bRJ1xjElyZhmDv4qpPeE44XeXXjbF23
dm/6XMQ730qnz11SJtw4iWcfyoUAojexgJHHYTAGG6o+Ofo5mnhvBYShXJYWRZTUNqA9uUQDicz1
8ORXNPtcxSwweZjSBs3PkE32Ire8nbonW71S/v2yFSxYsQk01u0EmmIn6YAQzcrN7DDr5EJEZSXV
smDHJvdS6qdW4/Xw5nDk12k8/K7s7lnJ5Fvd+b8qR+8uT2LhnJpcSijBodGG4EE40vLgIfYMUfYD
bUJPNnHjrWnoLX3FeJezzApSl7dzFFfySzzJx3kebkmnHuZcrpympU8YNo1AfPA7iuakWT3aiEHr
6c6mz+nw+/I6LW2HYc/MA9+ZrBonwsXT7uagaERonwvWihSvFk2dl4708uvljy2YtgmBBr4HPUQE
RtFR0IzMdVEfukk8NUXerRTEFs6uCQOObZJBYAfpr3z0DxC8BR2VWjm4/GP//R+87+jLNs7QA+2A
jDO0fNSRROPelCVkuBv63ccyhhw8SICsQVDh8oIt7I4JAi61sgUdQB+CqSToWKTTFcRjnOTYs0B9
L4UsrK2js/LP5c8tvHdMCLAPMIGrvFmDFnhI33y35vtYFlCRnRxLbCiSZwAo+gKR99TRtZfJwqEw
OaXAeWY5LHaHKPF2ooSObXH0+zUDXRrcuNEtDb1Miwg8e2LbAa/1NIZWkjzVal7JTC99wPAAVsd4
yttBnPqhu5ls+0fD8n1vWe3KCVg60Ib5O54TgwgfjdTdaD9UMZgiZOz0V5f3e+nHG8YfoLoLkcaR
nxzrbVK3ugVcb8VtLQ1t3OJQwUnbedAWmqlvR/AS0DkNK7oShCwMbmKAwTdz1kmZxWnm99Vcb5Lu
sWuzlbffwoqbsN8eFBDIIaXWSdr1l6JA+wKYk9ZaYNy/mIIPwkAT84unfilQNIHgQwx1srAYh+oP
TQv+mNHYzja6ZTIPA1moA/ChZNNX8oUMUv/sEKoD6UN8MJ8Ccip6qo4tAowTKP/9nUzn6q3jhYty
rZZuFLiORluLatlWdNYoNkWOTjVNaw5O/KTvbouuybYobrlv5+tlI5Qco7wR3WbO+v7Os7RApqCk
fFP0E//elzWIhbknOYgrLQuIEibKIZzSHtgvMN5+a/jkt2EZqOmp6wKwqWZd0W3STqHTZ+KJ9Zta
md9tG1Av3rXCAo6gcv0u3XHqqSfXoeDwGVjm/5RSChseNKHPWgZ6M3bALfuTHUCoeW5e/h9nV9bc
OKtEf5GqhBaQXuUttrMnk2TyQs3yjXYkkISWX3+P5ynDtawqP6XKqQIEdNM0p8/xYqv77DPKskjn
gq7dVEeQeUr2gBK7UZJx54CaIiipUBs8Tm3TvQKk9Kfw4uouSeC3ApIk41OR5oKv7TCufyZg7YqK
zJZRW5YeusqD/gbape0TTWO1dXgtnvk4TPh3+7OhQwMepB4skF3YHnI7gV/JtP0YBLDLgBD/l+dT
iGDDK9ynlPpbJyXWJgY32zrxc2ffgntqVbtDvdJ0kCs2Omw7Na73AFy+/mNbeJC4KxQ8q9BASUel
AFCp5HYdeVp0n1boiHdluQAmEw8vGJ07rCqPgkPATsr10KfuKuAyvXNGJwHH19CvLRCN9JucJ8Bs
BXWnvRto89TlykL1tFpnTpN/2vmonysAYL73XmoPG6/xWbEljhWWq07w4hZ30Wk/aZvK9Ugq+i7T
cGoiRp3sZtKJC+ZfGEcQpC4o6v3cBwA/JsF68Kr+Q/RQ9VzHPqs2wKnoYlU0LtnRJnDvUpoFz2pI
GQEXFWpzOrwb3igdlioqNS2A56bAXYKN2Koj2y+qae/qvvA2jPjJUUIWdcuybAV+Ke8GkK4mmuAG
cE2w9bfCmtx+zRJHbAu/4k9hNw77sAOBCSJ9BRQILdQGVLhiy/NKn1i3gspeqboFa0Je0D/I9Vvf
Q7D/vlVZDsNJROW2m8ZV9d7lnrurUp8+6qrKJGq4RHWXAeDONonKpo+ggZg4m1T/hjddL18TlXpq
1Ssl2k3letOm7S1/iztHDwiQb+1FYxdvPB+Cb4EOUU5JtAfeA1pHgazGp7iymhtV0wwZgE4fO8bE
pqzt9K2s8DwZgMTtg3eNddMJYW2CrHxF8oLsxzpsmgjkqfpTxgOGY4diPdaeHWG17YM9ldljGpCp
2JGQ+XTBZ845ZOOYpSdMIlyBPIZAK2At8nWAN5pVPBWbq04qkzuOBl6d0rRtjzFj3+NAnyCJox95
cumV5y/s6JxfNg5ax4tBo+2w4DA92CpKHvu38QdI2eRd+m14sj6dj+Cjf22f2jt+7z1f/qiZ0P6v
fOeXi2IiaeUlaYCSIjmVEZ4YOPBJ+WRlkaKBBPn0tFSkcX59qMnbkMu0Gf3Y7Y5VSqBLyoDqKZ3i
t7CWEvEzgapJ+MzdMQf5gAO+lxAyFbQFhyBdx8lz3YFOsJ62lyfs/Gcws9KksPMa1Al9eyxRGrfV
gjev2aAHKPFaS0Rv57twTTXLdjix9TWqOlLlQpk6/4UKvxs75ldip01oEgBD1ONlJY88Zreiabai
zMBfJ+yFEP589OKa+pU5rbjrWzFupIH3mPjeO2KXq0Jd92+l4pftWhEFtXM/KI+KqIi5gIg54Cem
j5fXdmbgJiBJa09XXumgStsa9yDd3oUsvurVwDUpy0q/9ADaSqdj3H1r6R/AAqOg+k67pUrQuaGf
jOLLxNSkkUx2HjskeGe9qyh4M0U3LImWnTct1LH+2/oY+hNFAUt5dOoM0UPpHjs/vO+z6q5JbJDb
1/ZVTtw1sU9tG3AgPrG+JK1XgyCRBiSzQ1RxeYHPeztIKvz7HUPogEYbJPrH2k7WVpPseUdAR1kj
w3qdeKtrIp6kFzY07wZ99FO734+sQ6w3dYg7QiZ/XP6K81dk14Q8IXQnvu8n41FTuRVpna0zQX8g
+EK0PRXPuKFvOzAKX+5sbmMZ97MyzpGPzok4WrmIeLe3l2Crc2th3M7GioPDzyP1kZTOLyhzxlFL
ppO2h3ObQ4fhqrurY8KcGi4G0evQO9h98aqC8ZsU44K3mBF2dkyc09RV/sjLEmwIUCR+KSsvvKFl
mCCcDC3UFyMHBILTWHYDtHOSLl2FPW2fVV3Hu1iO9q73bHaiOLWtdNeFvf7dgIkOtD9hkRZRD8GL
FULEdNv5lNw6VZMeLGL1T6hqJG9EWyi6C1X4J+ExSsmYk0IhrpTI/Ex+Wt3bLeIHu/GHnykej1E1
mqrXy9vh/NkEPZt/LSj3U8SqRY4ys6k+OLEY1oHiL7IKvl3XvuFpwtbRg8rS6tg49arp/R9QK9jl
dXNVuOOY+Kukxb2kVuC99HixT+r4Jq6rbWI323pKFwzmvHVCtOLfGQri2Gk7PtRHsBknN97kvriO
u0s4qnetNnhxQsiPgop9YX+ftyLHRGUlNnRxwFRSHXNZrJDNjJLiP0nfqm5hk8+tt/Pv1/QcFLgp
x4uRS8C6KwO3eI/dwj9o6TsLE3b+cIFcw79dFKETg91uwJlSQybXBjeDfhfDt4TqVbP0oDM3TYaz
wVvplMYpsDsDDe7BsAou49q/mZS8jcH/sHC6/C3a+v/4HYzB/35JnI85QFOlAgXtatimkFH1Vs2q
WNtWZK28SIFJam3d6Y295dHhJV7z+/Kdbpa6P++pHRPJ5SUjsA6FcI6DluVb1SfutpMxkdftNBO/
xUIgnk/YuWNe/a598Ca4DwNErrwlWoC54RuWTwhyiq0DTqNEBqswYLdsXJJumGv6tLm/BEf9kDoZ
suIO9NnUC3LHT7Rku8v+amZjmSKUmUxJMRVo2qHdviSAYvmoFo9KXtlIzfdLuNQZGzFRV7UcfVIH
A0o1Y/BwB20+fE9LL34fMpuuaifNYyim5UtMPHMfZRh97vBO5SUe6emEe4F8aOSnG+iozhcSs3Pt
GxbvxZlAPgIUfom1nSacl/kHQNwrp11wWn+LY88ZomHutaOIQIbPO9orbxW89XegJSy/tdHjdFBQ
+VU3znfwW3gv9rZcQ+/7e/devZc/7echi9ia7RGtLbiEGfdporcCXeVTHCd4IlXhDnpY0zpsxAv3
pdpc3n8zW9tEbU1NB+DISF2waofTfRPXGcrmybiwUHOtG6d9MXph1XUx5pG4ey2LHxVrn64buGHu
AW9qApZr76j6OkNCSosXMBKgmvRy83MTb5g8tjCqvTzfPZaDtQtsJGv8IZVQZFwi85ybmtPvX3wK
YgfX6hlWloKHWKnhNufhgk+ZG7v7b9Olb8lATx1gJqTateJuCvgKla4LW3Ju4IZxowzQ6kPuAqBR
dL8VlL4Gi2+vm3TDrqXb+752Kv84diwqmvcSeqHx2Fy5pIZRp2CrGryycY40re9ayjad3bENWPGn
hXmfmRkTgkVVkqROytzj4CZ7KWsEbGW4NO0zHtwEVWUNcXzbJuw4nLiriyFBrRu/d/IyiSBUpFZs
YFe9PzsmxApPE0EPcUH/6EtWrtK2b9Zx4S0EazN70+QpDQeUX4C0Qh9z59UfZaQliqTH6+7njgmw
Qi2pE3u2h5ot3f8K7OmDJt5HxsN7TorruBMdk6E0DpkKSdXDulyokQC0m2z6JkemnE50Bdkcubls
DOfvAYQZHijjpILXBAwgceQvBtbCwzSOAmxknhKQJyjtb3ZLGx3hjZL/vtzl+XOVeIbjiEEUTUme
BQfl6Y2AztY68MdsTUMIJmbelVBFx0SRFaq0eQIU1tFSA4Ier8i3TQyumkYmbDt4locHFFnrwzjU
9dYvZL9lbtbcWDXrbmo7d74HKe65lz95zmYNb0aHfCpFELrHRowhHh5JR74DeAYx+Mvtz+13w6VV
KhFcno4pBgpL1/3hZf6+nZYKFuacguHSpoKNKmSZhkZhvgvHt4TGG4S/2yz4w7Jfl7/g/KZwTKCZ
5pagXnMKQSSL/BpolPIGRbARAA8LczSzBia5ZaEZyIfCBDLUIg5XccZBbl2LhcTp3xrgM7GciTIb
EsnGuIVPAK6mXXWcJc9JK9Sj0tq6PymNNVEJbOHtFNpin7pCbUF+AAFNbdWvvdO7KmrjnK/iYpLf
L8/o3PcaoQvLURUNB+IdY13c6d56DqbpyqYNpzF6PvLyuXLwDs7iOyF1ggRfkl53MpiANItndda4
uKwUiR5vOrwibjte+QsR3Yyp/B/9pVcwr6uxmfv2x2Q9gMgaj/Mfl6d8rm3DzJ105F7hpxp8kmor
xiQiPNyI+P1y63MmYhh5IQTyQgVMRLUySuzbrC932ESRVVxXB4uT/t+QbmC0LQc8yKKAK9j3UPyN
hsz7TiqylOc8f9o4JuisTKrMT9oQ4SgU/SK7bL5bXrEGgzmOUogf5W4CSfJsqShlZjlMHBru044j
OHrLQh9KurG/UQlLotCKF955ZlbEBJ0x0IZlrMZ89X0Okra+2jhu3USkGJ7CIV+Cts19hmHIPC8y
iG0CSOydgr0qC548oUFdfx0wyzFhZbWjmx5yhQAqQ808LdqIAp+XjEv42xk/5J1+/3IFGeRgxX3Z
iqNoxDtK+F5F6y69J81UuzlmLNH2KMrxazi5wdebUULaj2X8jSZWAu0rD3QuIJ/LwThaBfJHP2b3
djp8Fhm/Mtg3iShJgTgcLHowSSRVPmyd5AcL5LkbIrwlrsu5PWZYvc9cCTpW3FaGkL6w4nQkNvVN
CgT+Cs9zb5ddy9waGYYvuqKq3AlnY9CnN6po8XCWPl5uemb8JgKNpCwuJ4VKaBF7kejvhwBqV+4f
jjLxyx3M+BQThSbY6Geij/3j5LQvYspW0qU7jbrZKoeOkAde1vq6ki3HRKTZk3BGDnbWY07gvpCM
x/McXhW3bl5fd/aZ6IChAxF7mGl6pIjBS/bNTRYanluGk3P5YoUQ1RQ9UEc2qLAKFqlQiNcYfKar
KVDZNsjLJaawGWdlqi8S1rphIfEBBcp03fwuxp/JXYiy5pbauDmMjW+7QdFT0KkheNO3PCyicQKw
jcuIVC+2LNeX99QMp7BjaiImWVPwNMZTcjdkbMcbN4DQZl699r1t37ggGU42dslLQLOZ361S2RTF
OshlspTGnhkAUGr/rhelXpoHvsJLuQYJz8oeoVEFvsQI1Pkgo3QtsM5cFRcDJvtvTw0ezdOMyh51
iOAZj8fHvGbXJeZM2A5t8DTmh9ACVI3zYxiKH6pa4qGY28+Gxyo9qG3aBFuhsrPdqO7t+JnJZy+7
jjnFMQkNLV0MmvdonwFqWooaxIALwfOMhZh8hh0Efew0L5wjERA2B1lHsYVGjLOqWgjBXN6+M3Zi
igwiq9wN8chRLR+Ites+cqd6tcmjatydpQDeuzIyMTUGiayI0ChBP4KRYlWQOBL6N+vjzeWv+Dsj
Z+5UJrXhIOsB4S5OpXrtvjgHuioPzTf2MzzW+2bjP44rbwMQ/Ev6FHy3X8I7cuhus5viqfgUn9TZ
LBEszpyNJvdhKeKuTBUI/nxbvJasvetG5yrTc0wRQhAqcqbAVH60nebJld1bIMnCqfh3rc9NnuFA
urKzRStPjDOQQAFal9UrnsTti86zcUU9e/BXLJPjSlT99CAYRGSypnc/Eoeqh5EiGAdRaLyGboJ3
AAcL0phpUH5aExKbYV6kQ5R7vI1G2ro/klb320bZ9kNZgvFWt7LYWTJmK7+PgzVJi+6qCxDxDJsn
Iqwd+8SKMZa/Ldptp7BYN9bPQS7Jmp93KsSMVQpFgkpDph6iTXdtFm6UP+wLCHhZH5d39Pn2Hcdw
tdBhlVqjVPY4qbVjRbiKgk7xezLohUWf26rGBNUt6tFoj2dwkngPRIAcUpcvl4c+07RJcNcDFaKR
EMOz7eSyjZBjsHMmsQRXnJmY/2O4S7q+TwRVxza33xRnN8mYoLAqG57q0v+8/AXn7wqEml6RByWE
xnwbIrqq31ooDRFNcONzsdelB4IC8Sr7bh261cqd5A2SgmvtpPvLfZ/NoKHr03d/ib4qi9mdo1R7
GKyn1Onv66S8kydElEvvp7ZfiFrmejFiPC3jrmvwYHlIra5eZ2XTrYDuPkguPvOcZpuuG67s6bRL
vnyPXzuJtlGVcahK9QkU/aubQUWzjQdA8Zvxj6eHZHt55s6elpg5I+RjNZvk0KB4Q2V5uEpym6y0
O7JI6yVgx1wPhqMktkxLu8Os4STuH6CR3D/GFBpXKLQSC88RZ40HH2HY/egMLTA9oTwgq//TL60t
63BBvTxBZ00HbRs2D7ZMS2cWhj/mahdar85kbyz5J7PL61bAZD1se+lCk7poD/2Espuo8ON8AzYu
Pxor5Sw4xpmda2KJiW0x5jlxeSj7Iv9Ia05WNbjw9qDiAMwV9/uIdYVecGUzC24Ci3VNRqEnuzgA
ddavU5mDtqL16F7m5VJl1FwXxoLniY7rCTIY+5Dcomhow5wbrpsrF8RY8apoQhtP9hLyI3W5g+ip
u3e9pojAGiOeLm+qswEkoSbEuA8z4OwLlh8kyaDaMQCf8yPLA/ashQsu+5IUcjU0DGXCE4EK0OVO
Z6zEpK5TvcPjUPLigFqVu7G2XmL0cl3TxpSFKa3aTKvy4EN2+6Gz/T8dYFALm/f8uEF38q8zFNaU
cDfI9IFkDai9G/5Z63SJX+W8ZfgmerPRDCimDIXlCB6KH0U8pjySvZffgZVZ3uoJZU0rC/QaCxnN
mY1rAsC9guacwb/uoX3+sxiDV0rHzxosj5fXYa7501d+OTd6jRpwa+rLw+CXGojpQextpkiUhAhK
L3dxfjWoCQK3/IZ1fVD5kPMm7SbmtN8hvblEIzzjbU3k91DJLuncDOAbEUAL6yGshqjMA+jHPl8e
/lwHp8/6MkMFKvYGVbr1wUvC/rNrUuBmuykctsAeJhD65EG6u9zT3EQZJ+vodUS7msDcctLumiYM
b8suLdbXtW6cqj0k/xy8hVQH0N50G5eD5Iw7qlrIZp33T76J75WT8IKuw+Nte9KoFbbl7TKegr0/
KE+ENIBDIC37q3XF2zVf45vi4aqE/orDHHmYJvFcpflrUy5xXs8Z+MlUviw4GUvwLNtMHugokxXl
SDWU2r/z2hL1aqm3KjO1wA50fmv5JuS3HLwYJXy1OuRW9ZZpsQtTbzPm1k2lm/fL83Tevn0T54tr
bAs0kFaHbLRe+Nh8C9j42YwgnLuufWNX6aRObb875TAQEqgUZX4ZCM7VdHO5+fMm4ZsYX2vEG7EK
MfzR7e+rugK9W1AuCX3PTb9xBmWgl89YqBR0j7kbgdbGAg6A3kKi5sHygoU1nvkCE9vblbzLWg9r
PCRsuG2tpN8VTXldqOyb2F2hdNVMnncSZ0a5dNwnv6qBsNVYXBc3+SZ6l/Y8J5BaV4deEb1SKv8V
shJ10c3S/Mxs0OC0OF+sDeTmeCvIODZo/y7pezs+FHwhyD9fF0kAoP237dxCat3yK32geNj01iQb
6FpiseG1bWv4zlyqPsGK3b3VQ882POiyYzZ54w3rybAlWexuZAyVhbZ1EpQGg0DLK+yfHUXeN+4L
9/HyFj8PVCA+M0wIwJcpadKK78u8cANwvbTNkwozn4HtBbhgt86Sm5yXDVLNOvQBSZ3ERpEcLxIT
hKryIHzPIJr4ZvHC3lwe0owzN8HJXEwiJsiKHLKKH5HMuZVJAN0b9QyA76qV/pM12UuqEDPe1kQo
Z4Gu88plzqGna8sJt5Afj5za3tj1Bw2vwm5hIxhTrL0EryreyPdY599Nm43RNE33govfob+0jnMb
2bhhDATiWlM9BntUoYGrYNc41irpxcLpPde64au6zLPtWqLwOh1Zv4VUYPXgTHXyyaeKXdeFiTmW
HZ6DyUCtvY+93Ug6rQiNd9Juljh0Z/ytiTl2AWyLJ+bwvSKVXFttedcLON6hKG76EFLHlzfvjMM1
2SLDNhBDUgu+5+E76/44aiHCmVkBkx3SgooieCEza9+S24FWq16/JIihLg/6r+jC/yWH4QROvX5x
g1T4lj12E9/bXMmj1bvubZ0wEkF5NYa7SYiEGmpR/4ZWF90E8RCuCNTpoaYlp10/gQvAi70gqjgq
w8YkDjcjUJBXXRF8swA75VaGWl18eNWAEQCSXc306Ityc/nL56bVCHrbgKQo7EbrTXWfg9FPZHvH
/nW57fO6rphVwyZlk7rc6ToMXYMOr0knvWJuHWVw9GVTb5OeNlET4G47gP0A5OP2hk35wtPojGNj
hsV6lkaU3BC+d+rugcdJNPhdlKfldswOTb304DPTi4k9burcTj0pk0OpXOCO7PDRScDMEfvew8Q1
eE9GeyFbO7NQ/wdEDsEQLMIqPiCcSW84qga3bKz/y1ynXtgKM5ZrApAp1LjUGAzJwQvf6x5yyKxY
CCPnxm4EGYrE4USKgO/dyvlBW1VsY0TYlINu4vJOm+vg9PsX8wUkPoAMgs33fe+Nq9RK/YeaqO6Z
8yK5cnZOs/alC4Zk/xRW8BC1uulIvLLF0tP23LwbJtiB8nYIwTW1L3Lk21U4pOu67LuFcZ+SLmc8
GzXOXu4S1Xc9xj3aI4/AVfJhu/6Prk9+TpXzGI8BiUbLj0IZ7C6vxcwxQw2jHzpPVNyygj3Lhmav
CfmgWfHShKqDZm/9fLmTuQU3rHsSfuvHzOX7pICGpnjOvXZV9VchaFCUbSSwsjT1fVF7fN+q7D5x
1a+8aB8C3bx2drUiqftW0OuyM74JwqVWViOliw9xXHo3+BxKfldJReArTj7ry44dAWNwa6fBmVYV
T0Ikr3m8xKkys2VNnkcUJjdllcr04CaIz8FauZpAa7RwGM/sWJPm0UIVdpWAAOfg5GH5gqRx5q+Q
sETlSAXW7mOIOxygkkOvPoaJhfsmFOOVMZiJtE37YXAsNSYHB2RXPk3vvf44jt7r5U07Yxkm0rYo
RyatFh/WTu0qy7e+XawYLVciWKJ8mzELU7895Y0esTbpwcvbPCqHGzmCjxECstf5Wd+w7ayWZRjb
KZTnU3+f49EWtPJPYLHbXzdBhlXDwzqVOll1zZyoRkW+sj+D4slqr1sAE20LQiOCqybsOs+B6FSJ
zaMM7rwI6tc0CciCx50xDhNlqyrtjb0Lf05668bO/G1Xe29XTZCJr41TJsO4gfQxqeV6am+CRt3j
Yhipyt5e18Np735xGjRsApkqhBl5+cfPHyziP1r8vvPJ4+X2ZwImE1vrVgSyVARhmV8IAH7i/yAh
BmuW3Q0R8r1q3SUoycwl2kTZFhXRvptzONYOosuIL0FmE7pqPRaw7P5ZZFeRUBLfRNzGo0dGNgTB
3hseeKFWAgoZQbV0aZuxaBP2BhmhkKK8AKcp0W8ZQxVxn5NXv1la77nNalh0zyoZ8lHxvcjdmyB3
1qAOe7m81HNDN6xZal8TlFLxPcm8SLs5YHsjypKXLpozzZvYlKRAsbYDSbU9xD9/+B1SIyCDBc9h
Cc93+QNm/LUJpO0ml1LLxgGKI1mlVRSHb0NbgMeULXQwM/kmfBZZBA9EFLiRB7V8LVskKTVbcEJz
YzfsOCdlgmMRETF0uddu9hrm3mqApKhbXBeBmYRaHvRDUUVfxAgBEr1VcEp7r1dsU/cWX7g2zH3D
adq++CJN8gEYB/iiIHghkGyzKCj4Xlx+ZRRjMsPlJJ3S3GOo7HDa29AeVjbvF7IVM27OhMsOrK7o
KODmaEm9Dz+xwI45Jn/quHMjuyLNSylFsjBNc7vIMOEsy0mvR403xL7qN6VV5htv8P2FPTq3CIYV
DxmY+b22Kw7CjkURuQ1Ife2T4mY9VNldAUmIhSmb6cgEmKY0BNUWoOnQur8j7VOQPjb8B2RPL9vy
3zP+zD3IRJlOmQqoH6j48PHxsLc2D3fps7fzdsc+AsNpNK7sFRCn0ZGvfvtRFQGLtmp2eH5auWsE
UBEwx+tmTQ7+YXqr9mwnb8cqgs786sVad1EX/b48yrNz4DDXmGyFDIJsJh4c+kAfrCB7TbLhc8z4
IUsqb2FBz/pNvNEZl5u2Jm5CXCc4pNk+qz5E8d9kiYXQfa7t02H8xWLtMQ6gawQCfq2nvUOTzUD5
VgVLyNOZ6TEBa4OE0TAK+Wqrj3/WNmi069Z2IaiUfQAXsBCE/sXY/N9OwQSdev/yEa47pa3PavDg
Eajc8KHaskp9I1X17nbimBfDA836V9cdVWTZfh/havWYgV0wSuMl3ZKz7gNDOM3vlyGEydBIV3nF
EbpK6S6x8m6NKgXx0Pq1tU5CRnakDYqFDXHWf6Azw812LJWjEuCJzqxA34GIalqdPu718paea93I
bpQ0EaLrXLCQku+6eRHyv+vadf6dom6KS6tpC34AUsm5l9SON0OY9tvLrc9tZMOn6pBn0hpVdwzC
tpkiDuxb1HQWv5u8clyIj+ZmxjB2i5YuD7x4OEInudq3utY7a6Lq9+UvmGndxKdaXFXSIdjFtPPb
x7DR3V4PcXtl64ahtxZq4h3h8IOnoWiWlvoeYrxLD8Mzk0+MxEVQgIo4CFkOEpAgWU+C0z2Qdv16
Qln8NUl1B3WJ/+6eIu15n1k1PzhJguQCWwfpuI6XipZmzJcY5ut7kgq7ozmwwU4YuQJsy2WSsGiq
xc94AsWyuygNMzdXp+X/4in6fHTBVzbghAh2U0jhkaZNGeoFXzjXumG8Q+G5BSmL/AiltFU/7mpk
uQWrFwKXGXdu4g7tPBhtSrLuOGSfeC+JnPxn58hVdxV+DotsGPFU41FQq7A/pkMu1wCxFN+4xRDE
XLawueEb9uuOLfPGClTymRSrrEW1rnxwBh55S0Y2M/sm6FA6aUjtuuMAgWbfHRHumWKvXhL/d3n8
Mx7ChLbVmJu4sUJ+cFUf33bShjSIDBeeX+bGbtgwNPtA2mmjRldI+8Co9SMtvIMom6vuZg4zUW09
tUDRNEAkID09Mx5xWO7zBEXT8e7y5MyYsIlrownYovM4CQ91UVRRP2T3hHhR2CJMlOnGqqzXy/3M
LYJhv50YIAPDUE03jcgEoqrfebJbJ12wsLlVMOxXWgIETaLvwNiVrwut11n9Hy0/Lg99Zv+bfKaQ
acgdljXe0ULSxm5/D2EF4umPHOKglzs4HSZnAjET/9rGPs1CC74NmM4UpctN+CxoqlfA3HILPPhx
+wgtgqZde+W0RLI8tx6GUeuKeXUuIcoh/XEXevWjXfOny59zvmkoef7rqrvAqUQCVUjojuNxv1EB
aEY7sr2u8dMcfjkHqiTP2pojqrfy4G7s6g+nW6qUnRu3YcoAeApvAlnlEaki51ZZabhScbWEEjq/
RamJJCxqVJDquA8OMbj8bR+KYCKJer2UET9vx9RkDgWnvcxRaxAcnLr6VdP/hvIuJZBiIIDbFuw6
EU7cVP+dfYtCGSDv0ItUBMdw9iLqfjdJuuBMz1saNVGEmdPZgx2eDMF6ceJ03Z0UNSCcppfSFXMd
GMF0XPqCSNvnh1T9tKDmuq0965j11n1TTkuyWnMLbZzGsYwbADaw0LYuN/1k3zQ2npnL1eX9P9e6
YbeQbxg8FVto3cfdXW0CGUKdcKHxGQswQYQlaaCtoGFcUGST0Vg0P7Xb/nd54Cfr/38nR00IIede
VoDqODhANwJF2yFdBRKSY2C/32uXb2rGb7kryggVZtdA2h1qYgqBBec2CwQoIuJuHSBxFDW+u6aB
WIBc/o3Tz33SaZd98UWsr/MpA5X1MausaaemALebNJXfRDaRNaRV8pUVimbbNgg7fOhJfMN1F7LI
YVLuCoeEa+X3UBD3xobcZG7Rb7oCRGtIWvCl4GFuPU+b6MsAnQDceQQXYZAKVL8Z0Il5xDMS/L68
ojNb0YTvFbLBs0NVhYekD1Zk+Ez1hzUtnLlzbRsHejpwNwQ4eoDQOnGiQYQ/KYrTK8zhdWM3HEGh
XbwZn4r7GdTK2/Etr1/zdmHfzbjiwHAAWg9lXo2IN52piyCuth26I/DXUTPWG7mkJjG3tIYfgCZx
n6UxR1Abdt9y2z7aVb6QoJwZvwnQA42VKuPBCw9WY73rcPzjOCWzo1GR7pZ0PN/kyWKp94xDNrF6
ENwhddHX4KrKkkenFTcqpkeLlQ8ZW6qNnevCONYJ/MAQZzZOxo5PAGclPCrC0o8IhBV56q8vb6iZ
9TBhexAD8pNe4UMI9bbFUO6gYrFwKs41bVixIhODLPUA2ryuptGgpnQjSPPz8rhnDM2UWA4DwppQ
47SSOl4jQXBgJX0epqW6n7nJN+zMcmOuCIVcHh+LRyuxVlzheiRBAb/Uw9xuNaytsh1XCXckRxTI
HDPeueus99aTKsDy54p6PWjPWzgeSfAXI3bG5ZtoOzHhsbWe6ukoEuVsnJT7ry6S2fuey3rnVIX6
0+hYfcB+km/d2AS70k3BDRLQGlIIkIB6FwCwbArIZYkosJX1OYg83YXDkDzLJnPfACFOoVfatzeg
FEseGxrEt0DKoJ5XFcFRuSK+kx5KFl2wXa/tCpy6eemPj86g0h2OV7G2bU1AkYLXpG3V/o+z79qR
G+e6fSIBokRK1K1Sha6qzna3bwSnVqBIRYoUn/6s/q8+GMczwNwZxky5SmLYe+0VdlnwnpDfEwgm
RRDsyOgS85DXyajfNaJ19mzzWrSsUouXINqGNd3Qnt3tXVTBjzbUD5XXtD+V38Zrif+c5qD/m/M6
N7SMZdB+GNhrfZlWLyyVauevCQCZB6TY2fMyreBNhI179Ehskmz1rTtBBOa1cBeo/ZPfV+ZedG64
m8RS/Uq8pS4T0DLzcW2aN6T6LD9mSKcvbcS3NhuFAYsEuckbjHhJf2f7KMz9EX6KGFvax37zqq8O
goQfHnp9ZHmt7VOM/B4QMOsGRhshg4np1GpUNG2CiG94PIYZsxHS3LxlvI22kQXa08Cl2MG7PuOH
uypjjvhD3sG/tWioMelaKe9uZLv/LNnQ4hHzil3iZSXnLYYbjYgZf9F06MICM7EaHk3tNJdty+MS
O6xXpd+N8SPmoHtYILplVTkNEIFGqiXgGeK9RMqE214jf3DPJpq8PF4rguVQT+VMpS67aVHlOLgO
IslhOw2src/gu2yFCZQqqBzWfLfrnPMmQOzatm7HYHTT2VfDfAq4DgppV/ZY8Wl9Q4OmVzwFGRz3
GJQchwS0I+qRKF2HcFEpFmzyaP3FPiUhhVFBEHhf4V5ZHZTlQcnjQCFSRdHDbhuWeXLjabs7+4vx
Zr5IhOB9gWFAf/VnOeW4RqZ7u8b7WzVsKttmTA+ICbeyCRHsvEVIpEvQu1+HSfFi42zIxnWSv2Pg
lg8TtyzHdaMvM/65klpQgpG+9+lrUqEtGOh2j4RPXQZiaBGSsg3PJIK3VIzwCnhnA92/1svAv9aW
DCWbRfsAq+X5fmgCkvMlrDIlLMjOu9dnMuFJsYZk/UK3fShVZaZC+bwvat3ioft6K+IGn4K0AQP/
yGm5Oj8kl2ghptQ04Xh1e1TSJuqL0Fdz1o2suk2YP6UNhZ58DpvgmEgxfqPzwmH+MKpL2yqKzbjI
C5spf3Smaq9krGy20CZ+83diMp94/qMJoGvrpY/QwnGLwkc79sExGmJy9C1WpiCbu8kNgIStIzAd
ETR3SHpaHTwerMUc0vULCff3EdlzJwYvrsOyL/7RrjuFNMXZq8eRHJeGBFFvCKfqj3Fl6RtftSsG
f+5IOnizSqE0p7cRBXTW7VNbg+vLotwX4sOPAnnXL3PyK0i6KK3rus9owuqklCC7fOmb9UvleJvG
tC4ZW8WR7YOPFEPPsC9dbepfTtRD1qre7uc+ipaz1gxBBB4ZMm8W7pkjDHfMksRUpZFh/xDQbnwS
WsADJNhKv4mHp2nQEjSzOPxqROS3Wb9h8Dw2/VCAwRXeYtYj7i4E4RppfvV7iD+dUXHEOO26LU53
xcfcd8RL+ykJ83oY3g3kWafF7zD+9D35Ug/bAO/jvnlHCOAWZpgsNN8TGzh6XLpN3Go40x3UXss+
Hed+eN5J158SDu8rSZDoQg1g2MJErDr0lhm48O/L91B/siva1RtukYblGjZZ8pvNjZcihYMUCKvD
7/VNlC5SWvD/Bcts7EVlqxU5mtaEeRjBOoaHMyDwTlZe2q6dX1rHOlqyKq4PrezHOV1WEc9ZHzdt
RuGweuirqLuvYuQ/2GXGgyQVKYIxGpGfSMh5r22brSacsHyT5r4GF+fZOW98Nlrur3D84QcfXsAX
zq3NKVcx+v51PzBuIdZOvApOweHSfnUdEpcildCDg2IsNcuy3a37oF7dNvKUz/j2fUWCLMKhA3+w
hL2GdTg9yX1Yi3by1x+18gAtGNHXx35uHleFhN05GPRhHj3cpI3zwR12ZkWggPYKyK+Xt8iEzQMZ
V3qAXsrkS0y3THieyGpfyyuGtWtpmrm57HLbfk3joG4cB3/ZDrz/1rsaKd7QvXQZZi/h1aPEO21d
OByxLLBCOJMnWQd9aZAsW8gJeQYMROPU9Ti3J7ymFW43kpcE5k6vA9J22nQcOXvUIuJ71iWj92sB
rnEF+0jcMzN9hjtSd2uNrL/0QcDfWr/vEAk3imsTmejAVx7mxlbTWRN8gHGTxPk96weo2JdzQ1qT
pAPu3pcYcrlURxV9lPMywX0j6J93CF+6rN60vxTJ1FRfFbfkPACjzi0V4hBK2X2FjVqPg5mBDrBH
y0Ov4wjRP2GYVUxvENK68bBM7fiqJq3LhI/iC927n4uC8WC+xfF+oQPeVQxDmxcUE9jyFWnbE4ST
5kQRf0nTiSxw7CC1RvwpdO2JewrRab37Fj4vRd+3UdYE45OLx1vfJqnCFt96HIsCigm704qfWNWE
5J5JWBsXwTZbRAnV6ksS+/M5kB621qzkMYyrCRlr4CvpTNo2qq8LYmnnTHvhtpULjsejD5/6IEtm
3L5Og6ydwkVEPvuSkFxYGMltXU+eBxHAntCGaA0k8IhwUmBBKNZ7hbdX0aMbiF/g2EKMGDHmw+fL
WCBExU73+waBnjKRSxFXiyE1S+Zf3DHwvmqJ/AvCiUWmL2lCiputS/x8Rv3zBmLs+EoSJpN0EoEs
td50tmG1yNRGQdVBb0Pr96jCBRCO5GPqffe8byoBjaHSXKez8MMgMwayPR7DnCqduoGXEOXZTHNm
riH19AFHIfJDB76dtgGmcci1pWM6bMmqMzJ69TvzEnGnAuoX0p/MhtjqGMEgKNS8XEYhjsQ9jhEw
F+sDIh/d/Qaa3yuNd/8OUHWI9BhtELI2+b8QACXSfZ+2HNIgUA+3bSGFQMDYwdnWnzLeVq7JxxZt
QLpRRO/CTdyzD6xut9JO/Xy39CFGSrxRhYicKHfRDmctI4G41bAW9xFvhrsWPIUXuiFjN23s7N1C
r4b2Xkwdjvtw9YJXOcj4Q3us++4nGtdv7Ohybh3q5U5ipg2fl/64rXGA4pKrBxub/lCxQL/MWzQ/
yg4XSG9FmAcTdTGcwSOElfQJlHzpOvnuxSiJSFvkgfQ9LFC2LTpLBGYUE/bb6zLJLq/nLggKVe3y
nkd+FeYqksF9LGmEoyjqTVhUTnpfA+UqkCbbIfwAod/dhXaebmB1YJbWRq4wca+RDkw6mU1RzxHR
oqbqg077ko1zxb7pVdK0t9YUisbh88oDexNrBcVovTuKCNl6rH4tfuyxo8BHdSgvYd30CAbMqjK+
9GvpRdOxGycKu8y4BnBI2+XAqxrirkhFyACzwi9dmyTIOwkC+7BAjA6lL7rZiM8uN4tG3HGy7S7r
jCNTpkKJYsbaVj3DRKct9OSmewfho05Xh2jZVI7UPsL/1ZURCGIi9RLXfZb2Hv44g60NSzF48wtf
FGSB4qsbZtT48wSgpDc2yOQ0CXj/bEJmYtI44Vq7qiijUTU89ZWPXOjZ4BsPqNNOikKFhjFNfarj
qbprW40mZ1ur0xQSb0uT3vMLSwJ5Wmxni4kpdQ3RmJ3xeElm14SUG5MjKDCku812qA56iaZ0AW8O
2WXUny4zISKDeEUem2QOrwwV6TcTQe9+4rs3Q0zaDo8TT4JiqXV06RjuC3Ae9oe4WdYHFc46SucR
iRmj35l7xBS5GS4q3X6EtCDyMctGoLMXNdOr78Ywi4lXF7Ckkq9ev0ZXGo6wgpiGYTp0iWBl2GqD
ux0lSKrA1MjmgHWHSjX+mSJ88mBgdv7k197wzaHIPg6uHhDEt/UyRQXW5/DA7Vna7WIacjG4JmOj
b95rNsdv04i8a8RVDx1CAODKlRps3HIIiX+X1H38UxgFM/OuF0vW9MjFRW3XXHg714UntfmkJ8ES
Jmvdir8QS/3qR05enCfr30ha9mHHW02H3kmCoJk+yEWsac4cXhKgz+bBdqvrCjPWrGwDD0HC0dAe
KJIEL8kue+ybPij3VddoPHtyrn02tVkQbsNrs4jph0V+wLvkLfuO72+7DEz34Iut4OCIUDoP0cOB
/DqL2t/SAIBBOcHNIw98lRypYOtbNBJ6gp+re5l9myfO7SbVMxwNYrR1xFanpZFwfwhRJ+WL7FoF
FMnfkizwqjFvom4vpyZ0iMsG0xJfanBDjhZvS02TjPLY4ia4V3zhj/48JXegYxhe1rweLnNslmLd
q9hkM9y7MH71uvb9U+QlDtM2oItpzYiuC2zuBlYsRduGLPURC40OPtmyJG59FK5afunbZfrOJSrS
ItgFi+/bUcr5OWjBSnpvMMlqig5Nc5v5cnJfQBUI7uTQBcfYJVOazDjn1VwjFqqmFsjJczTwqrA6
YMVI5djmQ6LIqQrIGqQ9HgKMiCcz/sC0QKWB0usbizuaI8ianlCJLbDgMGp66bYOJG7m7RMDGdpn
rwiBZk1eaxYCDxkScAxNiOTmxrnouGxwIMFJFvNyTaqfgRPqAbXKnNZI2QryTyPpOAML19K8ro4a
/YF6QDC7GTNHeawQGD5NpkiGtknyahRt5gHV+l2Z0ZRGDwkK213C9qJzfboapNDxcIWhZAWLhyEJ
klMIa5ofNefbodtnkW14iE8BJI0vUx9VOTyiQhxCMG28U4B/Ui0Hf0knyPpO27qq2/5psTYLJUoQ
tbw3LTd7TlCjnSGTrC+xiWHVrnwoF4zhXa7l2h4N9+Qhnpi4DhsB2AIo3cGek4KpGe4Q4Cfu7FBt
p8CAMCisB3fr0RvloUEBmPa1T47U2yVWI/oi8M21kleZyKiI6n4+eB50Q80atWUVtfZq9W6OWMBx
Rtw2FAkCFq5jr2q0AjHk43TeUuhHzfvUkw613C7KQJLxoTLxivfrOlngzH4earRKQSLMcyz2ET2L
pkda6T2rxMqR0Dvw+zmpgpMOqgr2945WYGOvthhhnHnm2MIrquU1+b4zbNN0GjW/jF6VHNWsNRKE
QIKa1q19gTGQ+47ysX/rvG2D/yqu8Fw7eIukbOvtjfSecqjAAWO0OorupdDdxdPLfBkwOMQNDfyo
dGhMHyEz178T4xGexrEf/2yV8XS6obPOvSHxVziuMJzKE1qkJYYmBgcxMs37a0U2gF+qs7nXS+Bc
0xRkEA/LovJ7xDRFYDJgtoPEDfgyhflWJ1vJOh4BZwxbpHciQwTdo0GjYof6zeeyfcRuqlNhSHuJ
Ba3zwcHCZJG7LoLPtiwFv6y3KYgLVY5mMzgvJMRWHDX0NVkogvodNZRfgDYXn5fdwkqug0nl7CmI
ntQ83iJOzWOMYJoDIg+DuzluxosIhfyR1Oic9O7zAwkjKlPT2eoAKDE+WauCNPR78072cD/EUWVE
inOru+nE+XcdIctT1CzstRGC5H0twybTwqdnFIL+afQ2fP94mw6bBNI6e3t0AbQOm9Z+ZxlHB4QL
39eQ7sbGpl3XxJmqMd3DTTHCQWz0ol+J7XBzVgo6BhzIc/DirxPhRyMrfpSj5cUMO86kqNYRWelz
zTtgILEY+GdXt24ZOuSkaLS1F2zX9QBj6P2awIk53ZlxH8tMm4NrGnLjNcUbi4Ngu8za0Sel+Xw3
NhbDd+FVqEkrz9i7Hj2SypYJzSCQP/qbKLBuAaaNG4Y3Ibv3AgwtPbPEiCdhMUgB8Iqpv4X91j7D
UW5lsE0etyBnpJ6RdRcZ/RHzvnsBLhZfbb1Qk/OgVfdijZG52LvuXrmG5HhN7GEjQYwLU4wftU7E
E5+aNV81uhvMR+lY8I0jDo72U+EjZwDZk4l/gQyaHy0EIeXQy6Ac2wGtELFIK48gbf1aLe18RJUz
PFQ4SAsOwshRL2P9q+8QvjwsG7+5ytpDFYXTKVSTegn0xFFPYObyFjTATCX6diQOqfC4RjAWhKOZ
f9Hct0cKUscOwy5Mmzmu4w8Pgg6W9vscjTko3MFDZbk8+rpFxbYrdPCpTxsPX0EiI77uPHJuZlCJ
l5D0B4qHerWgjui0UU3Xp8PI69vsJQ2S19ulREUYvE9qrLa8XpIQPdwEnkE3uicXSoSwITkN41wP
K/4Q+l1bHaJ5Ez85aqgz72VMka3O98voAIohpTWKSsPAm+2sdN8HOwsCGls0H7aNBV8qY8fC6UCb
fNQLzyLs+qfNIqp2M8r/7qtmzz+/TuY5HDXVRP00Qb7EERFJ4lrBHDX3SJfAMMH78P15KzcYPr6O
K+tLLxnGN7Xtwfs8sfE+HO3+DRZiQGZ5shQLPI1eBxQZhUKIce43Q45LLPcRlGeOfDfewVIW0eNm
huBLNEXWpTAkHvdHJB4Dj12tRN5EZAHKM0wEXuPP2qz2apgbwgGrGGBJkxsv0eUK2yQ4bKC12y0s
EJBYzd2LRhZHKjzm//A3l5wCqNYflZ7nC6AL9Tkr5yVaseSoK9RnYwtAXeAeOwxSf0YcSHlu0OWZ
DPwbemCNHA6bIz9cXMVPg9dz3H74NaIGWmfhl/WLbUNzWYGnwT6fLC/+3HqZrmWEa6/St8GqOV8w
CEwTKP2A4465idAGOcW3rIkAuRJkbbxjZNtdvRDHdWhrm4XTHt8FgyHFtIr2u+oJsAXMNK6jkDjn
BShVeIPtsKc7RipLBrxYFVvVolBJ+vAJB0NVOuYNqF1DdeV7xVD1og58DrwaJDUUTodBKHfqjc8y
tGLoPGy3oMQGDh7uVXBo9cqeaxAAclQduFb13hZN5VnkRHtxkmEAMt2YbuQ3JADBCKhh2MBJL7OA
OhREtRFFaFuSBeMnfD/ZrwmJPw3ffYFP3uVXOzTL/S5H8kIc+7rNXlVUc11/hcnvh/W9HUHUm2R5
y+HYEQnKcgzhP8JdmV9rUAOQs4YBaU50IYxo9oLGOHmQRK+g93XUB9IL04iS9wl/c4N0L+PeyDrr
NBNo5MIuSbsosUUTRm1KdRIXssFxGceAoSlso0+b8OylBuXxidY7tv+6iiexNVMZVD4/aVQpBa4x
dfURmH7fzvPwXlnjDrUI1QG211NGPw3ntk9/z2kbXSpRlajUoXgvYxJHZbMD+kPBKW4WZWCSR8iS
yKoq9go6h0k5iiDItsEmR7gq+TkqUV7ECKtHw0+5RJBt+MagcS56NyQXQZ0sIlfpx9nM6m7rBgGQ
xauP47QmN7AilkKHKLHFqoYc5ao+VCuSUdOtjte0qrj7gpqQ3SLIjz4QLZcAbY1sahzb19SrE5X5
Pty0a2Z+NDX6t3RYe/ZKGv8ZeZr9UsxK6I/EC3UW+PtUtjEZb2sAxL6LuvEr3Zv4vDu9FwwWdjmM
8z+XF7oT244w4YbDYAZ/bZMSD3cUVW37rY/w3yEOiJai8cM2NfOqT8leDYewwvDJA5703rbUP9Ye
9GqYSqNRquexucCJD7sQOGjacKhVYr6+4wwCUFANSS7luL70ImHlBrDiWNOIPUKhE+KHxJi7CA/2
CoiGAUJ6sJgCfB7bo4XnZecHP0HII2/eUpH7Cp3UYfAC+MnoDQkGDoOaViKxMID8OMX0CB59SOPJ
7Y5JZ9eYtz4aXY5KB5+KKNJSecI/L8KMpyCI40wC2z50S2LyZGvXzHqDzCvJ9bEhWPVWASJId9Th
T9wbxcHXDVykIA3LbeLUeRBoJVlnklNFHSrptRMvQ9T/wAhGFUb2bZGstAYMD8TUM61/sG7Da4US
b04pKqsbVijJOxQip71HtCyQn/1c6caeO8zo8n1FfyqrTmMV0+1hrtV2QH3BY+xtOuVTXfUIBoqQ
bm7GuTlWc7ueoZcGp/NegV0ep/XE1x8LoP9sUmYnqWYqPhMeLgdbby3D2HJhDyASt03WLgMDR9Ms
v0YA/fcs7GaYAgFgrdOWB8G93TdsTL9BnB0VRH0ndKd3XKzkHu697XmJIx5lRgtMqtpujWug2h6y
QDDX4RIg8NRD+UU2zM5GDTSzqZXMmCQyTAfUJ4UYGXnjyeauiXR0TWdcRqUyLsjj3gAwbHAiwtt8
jEpPjcv3YPL6ElT6Lm/t1ucjysOvZnEMRKcp6b4jAW3YCs8fZVhY9Ng/IWgZXNE3/naXdEF7jiBG
/TauQp3rWNmfK0ZcSxrVKrrGc00ekgZFJZBKcg2WgWI9wxsTjf61RdzMNYE57nVb8H+nHIMzliuc
kXNOMfC+a1peH9RKelmEtVqO4YI02hQzqu40e6Ir2kU0J5h/u29Ls2ub9WqeCjMQ833rY/PVNpG9
mammpddHwQGTqSilZOyuU7/NNxkauHG1AX0mPfX8XGn4msQSTQS2+3qY1JJc+k7uj9atScHqfT+Q
oUGuQTNJAJZLI0q3rOjPcToBoh3hCqB7eQOC1xQxYm7Rz/phnTV63b5rL3YZIDrhAxiz2BcJVdU3
uoxh0cF+9oAww7ZEyOb6KAmykQbgJVmsd+gNY189+rD0RUrdFJS1nyTPcV3bl7hV7OAT3l3Hn5x4
+gUcfEQnNUswQ6UwhuNw04vVOu2w/DJqALWmBljkG9srLB0di0sciBhfd69KQoL9IjqB7s3XM7v5
0Tb+wNg7sGgxgugdhc4KC0fehVu+BvHaZF0tAHUs3txfAImz7uKvDeKpcSpigEzN9thMEzCDiIVR
AVG46Iu22vQxWsO+4KE2+5FTW79VE/PKamSCl5uR3sUG2DcpUUR9a5JAf6jebx2oZKz6it5H5GAF
kROLpwaSnlkWO2gB6Icc3TF0pqvNRs4/J/O6KRhFQ4QyFLr3BN8eHliI6mV7564cISq/2sbzskFs
XrERCPcy5Xf2XuyBeyK+bb5xrtzBcWeDlBrbQx+LESZOiVbfJgjw7vaweedOiYNNWP9b60WcATHp
10CHDJ4jHmCbdUAg0MrM29gqrI99WD4M9t3riBl/COs0sR6TBhXCakR8n5g2vEo6g/qyLsuHb30B
sVs/ll6L7wcqCvwngdN/qt8MPL3TBQrnEH363hN0qdLd5r5Bw9fiFsx1C77OoffCZkljEaMoq3zf
LxiT2sMcXo4viUY5neo4wJikTSbFCtb4a9ksGKAkLl6LFV3fWe8QgKWi85JfcRPJ536F1CNdl3V6
coPaFrTg+whfXarhjdk0+3ElPs8GxIA8SAFnxUwCAvgZI4GJnNdd++DRTUuxo4PAoNfbQpWuM0KN
AGDFCWgfBFfk2EkMvMDQSTIgWfWjo+h8W1jIX1aMIt4F5+wlnmh/RdG0PiHpsoeJiJD5qjCm4IuL
Ae7MwWHl6KcN3s+DUkQWuNf7jLOwfpz2yjzExlyjcfjdwNLuNjE25bPYMAlHWtdhRqeS+juVhR2w
SlP4gIqchS35MBjyn6aqme8dLsaciVUeAAcPZV2b5G5vHZpsiHgLz/p+GoVsAa4TDR/Ybd0DkYkp
p4qZh8C49gRIJ34IMPzIZt01+TQNwA6CeQVGrm1VYGK0H/cWSgWDpvQL5VF/z3xOb0kIezmMeaD8
xQsqQo3HNm3O5PMOGsQSquUyLwF9DMOafqC3Ho6jnNcFrBTjH6iugE2FQRU8GhJ05ecMegOvQ0AD
G6AHwUQ0Bm5bYUBDbNsXvoe12a1AoIZIjFcyAA6HmzIZcugCqyPWdHc3RHNdTiGLcCYjIwf2D3pG
Sa/iuQoKuJotN6Aezax2lmr0xecYAz3Ml3DrbhMwc9qE9obxh05NvXbvPqpXk22slz+UUB97X40H
0TZRMXRYQf/MnPsLte1PSzQRi6mPuSQIJQF1RiqflSAZXDrPcrSO1X8jqv5ph0ZlFcoGzI27CLCh
hIAJPQJA+168/POv+Av/7/+Ibv9DEZ4Xgn4zmfa7dkz8z0RpPoBBFfCPRuxJ8c//xl8IjH+GMu8O
7K9hC7a7TaAbesSJ+8+f+xcFc/RnHjNaCkG4hUf61K3wixNoQ7sGIXNB1vbIwWins+3guBtshxBk
MdJEpxmcOm/8F+7k337X59//z7ODQ43D4cZAgJavc/w8gsz9zz/sby/lD/azrJHUJKDPuaM9JiZT
qr1fEXj+//zhf1u3f1AygZGJFQcpBMU7FGtkzjwmsG+fzX+ykg+iP43RRg8Xg6nb+m7bBVrKY7uN
gC/5f/z6fxCfNRxp/RXD4zuHSR+tgypHV1qyCLNx31f/ZpT5l4f0pzPanhA3+nVT34HriFrn5ofj
sVpY2jL3L8fHXxbPn4ZodTJTjZdqkFQ+ZjX9peo5/+cX/LdP/oPwDNy1Ieu2Jme/k4chFAVCaf/l
NPr/K9Ui9vm4/mfFDwFs17eafXZD0w3sw99LTVk6W4lWOJiTbOfbV8/V/7YP/vYWPvfH//xzZFww
x6vceheRd1Y/BIRnS/c0zN6/EHr/9qQ+//5/Pn9FVwKzlZneYcKxXutpSO7IxNsf/+09/LGL9WwG
EAEnqGm27iw0v+8BaP23j/5jD1tQ0VpMs5Izc/zT26vwVPyfrLiRcf8HoXpHi4uoJ/DlBw6SCSLi
jwumPYUv5MM/f/m/nG7sjx3cw1qWIvda32k13sIWjQKEob9bn77/8+f/RWn0p/sZIi6ZrRYrwTnf
m9xUQ3hf+58lRcRJeIj7UT9qzBEeBzfyqxuMWv/b0fSnIVpUk2VzEUQlfNdQigbezaDwyIT57IPp
/G8Jb3+JiIz+dEdbalRiNIFeGgTXQwMyStBP9yDUoaa0P6wc7whlz9WgjxNx7b8cKv+nyPj/MN/p
H1u/DokKvBBmZklsw5tHkv5+B6/P5YD+AcvweiwQ5CXL3tMs3UjS5iyImxIu2FVqAupli2fpsZut
AY2m6sptbPU9yIzsgEk33dB/W1AKGiBIqQfz3A+A913Kun7ujs262AYEot1dg3Xsvob9sB7HhMy3
1nF7Jc6KhwXe+ge6kuWy8NU+wxsQXcW89hTAidLF2mIRF/i68qXVGnbngEs5kINRoTAYMJi++HG3
P9K5TzKW2LqsbBQdkorHSJlAq5uAuti2X6pwegX92jtIQcKfEujaEfPO/jDOsz5pGn8yjTlS2CDS
uNuqyOVTaPZsF11w2xPdF52HJEZZw/FdONqBHuT+H2dX1iQlz4V/EVWQkAC3vXczm4466k3K8VUg
7AmE5dd/T3ul+Yamam7et0otaLKcnJzzLGivRw5DV3Xoxnu4iAf7VF+zyKLgT5L75lC3DFelMewC
3N2mvD7mYyAPAZvoHQCn7tqhsbApbZkrg1odQSsGbqcAqKA86In+zLsVFYqFOGt7w5bUACIAgvEl
QJIOPmeSrtGYF/a6LW3FJubMUvrhxWvUUyN0v2PC+TSbRG9dZLJtV+87X549gLlvB5elT7EiL8tl
5mqK1Ay+VdNhhH5tDMYHWUkKFmbBVg0MUyrREnKiC0WDOgzTPWcfEYVX4tPCb7elAmHcZsJ2mBGf
UGw+RyWgW63x+en2yCz9duu4U/1UhIrhTApNv5nQ6q1RFo9QZ3zf462Bd5ymCaAoNsfA/T7N8wg4
swsfSsI/vO/51rFnvISi6Y+fD5OwbSXErqgfMvkuwVXCbQdLV6MuL3vsAIFGuHfSGYzssmllaLw/
y/2N4GxrBIp8dmVBanGZId4PaUDaP0Iq7RChnx8HVWm2s/I5MD8O3XWR/zMrm/J1KPHvnb7ApX2Y
6GdfpXQ3ptfaHuSfiz3wfsmhypICWIUm+1z0aNu6TqHu0EQD6rNKJv4BnonArvAseEQ3UB/9tPOO
wuvg2uqm0zlxU8ATpcqAQsMZ+MlNRHjARWz8oNzuR+qVWQ/4khmeCj8sDmHdF98ing0X1IahxJnV
/vMYIb7VYUQPaGzhPg+Y/WOAQJVsdTcWsR9mIcBzboAjtq82OTXpRvj5fOydro/F7AF17yTTvpOe
c+EGwASUTSOUg0f/B0p45gcri+pSkbH+zbOuBhCi41/TzOOftdMNj6PbzQ+8TOZrA4DlqJcX8yEi
XvHZU033MMDdBtT6sgdJyBtf+iKgX03k1Q/O1KM9AbysvINILbv0mfZRjsm8H6Iq9LfQ9+dqJxQM
Df2ZVEdIcLGPAVqeF8CI1UcyG/++nDnQ+FNInFM/1NmJazN+abkT3rkRg9f9nANWSjxgW7DBMpTw
fKDEGyb38HiFH7WeAORr3HGTAZ/1CfQ2Hnd96wG+jmbgZnRGtkkzAuoFH1Fi6eFPAaqA80yl18Sa
ZP53h3Xtq5eK8QDJJnOXiRz4ZtCp73ypARIC7ekMygrKfB4gTCr1PkO9nwG1EPrpXRH0CL5p3W5o
3+afnIbLbVdo6q6udmTnby12a6eCbVUqT3tIftnI4mTqu89AqKWfZihYAZumKv/koo39mM24OvtV
2+1AO0IpDhST+1z44x7123eZFhDkdv/eIISB507nDtFFO3dm6h/cyLmDIutK0rVw/7F1M42Z8MbI
jS68/wFKwnZKgAHmD+WwGjmu0fOtsbSyuoIDr45CTwhNxfHCca/YlCUaWYr+Bk0JJn9k1BtA0qCn
qbtnl0QvYyS7bRasCbf8kYr6/x/gESusz8GEBmalxziB8cWlrkb10M5meg1JorbISv5zc+XvSIKL
MvV5sheVBhaMzyBwkbyf7pJeAA4pWxyVSeOvHGVvH5SebdtZVrylMw1HcEqHPSXzpdRqJX94+5T0
iHX5EUjRAQVEwsLmF56Yy9B9HSp/xYlo4eG2FlrPgX4eSSPjqUILFVXaQweQiYC56uH2Ifn2gkR8
+Xe5NwnVPjBYMGJWQLyNv/isd0Pwsx3WTE2XvsCqXQCr0tdIgmjsEP40qSLmxAEK0clXhv/6Q99Y
brYemi7YoJDJT3HaZepDTWgCgoAPtLoHGtK+oQV6E2jNQMVpgEfS7UF7m6Hs2SppU4KOMG6GWewm
QPxEc75TZQ/fve5rUCcCBf7m5/tedF3Of5UzCr/GtWtM59iJ7kcQk8BY2jgC5cMZ1E6RrgSlpSG0
8rwBysbQHo5knBTo2W/QKhQvGgBxtJUL7d0B1DHcCZfSb+jM+e9KztBC/PfLksB1pRJiiksqL0U+
or/0nIz60+1xW1p01oECVDA1eaTnmANRAujXmQrAwz26ohOy9HhryzsSHXSjw+BSJcUubwBD7nbe
mkHEQqiytdNMXkQG2rXBRUX9B1BaH3ibnW8Py9u2NmjgWbsdjGrwL4BdxKiPj0mePgAyioKNc/Qm
tg+76LmrFSoBLbKuFkaMqu9WRmwhzLhWFEDWqYgO8jmuhxq1BhDTz3MfAGuaUQLe5SSzla35ZwG9
EQ9seTX0BGdPThPuj6akRzE7+qyMU8Fuo/wi8rx80AIeOsM0kRMg29WmpqHz0AGXh0v9MK3dbRZH
+rp0/tq5JOxqELWv/vPudFe3UGKoGuwvcchLV3yFLJiPKwlE4Lo5B6qbSHHu2KhXiokLG9q1wgbs
o0FVNgjqDQiucvxC3QjUuOFi9GsvH7tsTUdwYR+4VuAAJaUzfVXM8EQaKgCDu3mrRuGBml++L0zY
Sm3Asxp/1lDK8Mfvxv0Phn+bwFlzMFn6+VaU6BXwWjptQrDrPwcc7A+PbUqxZh20tI+tIOF6MtdF
0ocXI6Yn2kVnVvXvml+gOv5dXJAfQnW4D4Z4ho5dtum6dEI5uvG2UT5Vr6ES7ndSOXAvJHO7lli+
fea5tnuxX0ZuOydQkpqp3Gj3u5y+RPq3o34G2a/b0ent6XBtJ9jAkArQIaDMesClHioHDDIHNXAf
17CVZOftKXFtxbaQgU3CwQaKXUW/IBEHicR8v/3j/7jY/3/cwaXt3zlxEXZI2WKlutCs2IHcOALw
1aot8c2vPABEy8m0uw1HFxdJlxfHflTehxAX8wsD3uEe3MGXETDEswbo5VuPVvtm0gOIpO7c70G8
My9qyKI9+nzuaYCEzyYqA6Cdbv/4pZG34gXxcKudDZZqyeZnyBbGvowAyUvWlNiXnm/FCRpA8LAZ
zByrPpmgRqH3rhsdXAZaz8oHvH2+uJGVTuimD6B6WU5xPTXO97JL/5t8aT4C5BhAnqvtf9fTVB55
Ht4TP5x2Y9nKuzFsDYgnbvStghkD0MmBC23DIn8S4P19B/8W6F0qzP3AhfpRg5UBGYAJ1HzPpPAz
pRRUqeInsJZyPxdVse3yHjSZafK+kB4uqkE3Tb975B1HGG2aD1ADaGC+mc1nbtCdbUGr3DZRp04V
marY9fhr0gJiwipRn0QkUY8BBrCLgQNMFYQI8GhCKBDjUVg/cb++wFL6Axtq96lUEIGZaCF/1KaZ
ckA6w+aeQT5n25A+Gt+5QqxQGRVkqEPe1vHgfhtdwINqvWvH37dnb2lbWpHS5FMrSqdWMW36VuJr
AW2DYsv7dLxdWwNviKosgk4jvwyYTD6OPyPHed8vtyXwgjAHOihNSOxAhuUgZjDbuMqaFTTEHx3z
N2KKrXfHxex6LqreMagJO1RJNmnr7brmOR9caCKEG7CSzoM/XyIP4SIvzEn2H/U07SUYVbUyx2kC
SRPskpS1+ynyHxInP+Yz6mA46Fo0YNgabmNhBm0v3ow1KElNQ3BxKlZvJj6DfFm8KwVAneffwNpC
i2MEIGyKh0pvOg/ibv1n1o5rkQNPeWuIrdDXQcRQNlC4viBVyu57P6nAESL5RajSrIn2LYQ/26k2
BXQaggIquOT5aZg/gO1a0tfbW2fhVA6tuJdFPZPwQA4ure63YgD5Q0J7QUNK43sVrSmRLv1+a/MP
kGE3ZHT5xZPVQ9AVX5TxjkMRHG9/w9LisbZ/QAKoaPgVroI1CmKNAsd07l7e9Wxb+c6gdFgjz5ti
D2JRqfujKVb25sLA2zJ3hQ+7VWjU93Htu7sig8M7rzdu9NHVEi3CZKXNtjDywfXtf90iAvTte1jd
TvEV6R16L0b+hlHN7aHx/oSRN9a+rXCHoDsxL1QmJg5on43L1QnsygEEelCWnB2TgJyg6j2PZuv1
HtnRrOhOhYHsEUx305hmZ+hYk2ObNPVZdeCLRaDJ821Pr+UkgHnhjCqcBFUE8IZAAqdNN244hLGg
9VT5GZiEQySPA+hv34Srvg4pcH3geEz7xK3VwYVe0C4KneGA4zN85Lz1UFlBQwKVHVU0XyMmym3g
k0LvwKkl411lJOQHAExr9lAMYc85KA87AobxBvDS4k4zmcVFFsgTBS5/37b+8DtPAvnDpFDvDJiS
e/ABJM7tnKAjq8ZnsPYZNDuEgAdRC+GoD5OXAHMQ1CVQxz1Lytg4OT/XbsqOUMVLngdoMZ3l4Alo
H5kAEh7puBN5WZ2LHoIlTcYgYKIIwNqmg2mYhIoyzXLwAQFhhNGXr/tjV/b+sQbdqIL2PnC9uI4Q
uBMOg9CgW5WgPQ8M/LCaOnWcUKI/gS0JJiewWGiyCMlPDpuCFyeKwr0YugnSSmTaRxU4gkHFu2eo
OJcHPwnCfUsNaG+A7EuoN42N/yQ7j0P9RbJ732QB/ITy8pSHhn4WZAYpO5g0IKeOV4yvRTnOUIyf
IRnjlvI+Bc9xrwZdPnqVrA5dBbJ6zxp9Ko3wNw2iE3QyNanQvVEjtM0a4Lj9kNB90vbyAQSz/B6q
Z/UvKKahLVKrOYegGByg2n0Q8PpUjEF0IZAXeGrDFvpVRaRRxfZTney9YKLJvpyAtw9dobcOrvMv
7aAc/E7f7TdwpXbre1iDA2Ve1KVMQS0B+To10jlUk5MegG3+cwUArroHbZSCo3eEPZ3Ze5w1z0VF
2E/WTO6+EGKAijcP6yu5Iso+qxTsnE07hPRDE2ncR1FhAEWtmOfheY4mDZbBBIYDhL56rNJdEzw7
Ps5aGjn+T9P27cei87KDW9TNFymyT2hhTEfSThU789SA6BKm6KjPsFrUSalPeT28zITPHFJwGiRv
xx1KcBcBmtu2SlB2B19Dvs17OmQ7P0/69wkTu4F1tviooU3QfAkvkjr9tp7DY0HJZ3Y1jrkdgZai
m3WuQDUJHUno7cUEmtP9iKtBotReEADLb79g4VZgazuCB0N6P3PYpQGuBtJtRl2gTQaxjCAAI1Ok
YqWutnCC2cDhcpx4m8wwHh6LPnkFlc2BKHAakJUcZenxVtUuA5EDtBAP0op+TuAVI6szJLvJ7l2D
ZOOFHRZOEzDn7AIdD0h0bBOkQMR7GI278vMXptkGC6cTrRjLmX+BBARBoa+N7uXatXvp2dc//+uA
RHO8GEiYQzQXSPGnCSDYX6Mj3J2JUraS479dTHNtg3WSjKNsJOA/eoLMlBzDr2BfI6Z56Sn3nEcA
uI8F1+9MK65L4K/viSTYRp0PNHzGvoIisFVo1PkZcroWdI1K729P+cKCsiViQf1k6Ty1qNtV0KWo
rwrAXT12P24/fWHAuPUNUDRF8Qks5JiweYh7LwX3NAVgrgIufe9jc2yauYOfYlSqFX3mhX3O6b+j
RoM6CFjJUU1t+7vKA40x8vTPIdRnXfCVMVt6hxUNQYnqhAORhxi+zc0XRobpWTe1A76RZHs4CTor
Kd8CFtC1wdY4Z1Gq1iyLWRCCOgoa514FAd2qzIO4miyG7HMkgyiuBVhIQHwke6PU8PH23C2sDG7l
4pUHobohBBCRQDOoGa6E0Aj9ptsPfxva5doQbJIUfqnGAue5COuNUHO3G1z1nxuJrQnxSmSbciD3
YP//uv3CaxR4I8G1Edl1CiTESAHfpEHYnDw+nJwI+aibeu27VgW3be/KsAlV2CBFGcbPHhTfaj+D
v8HHvntX8OG25R3nMs1FXwEvANELlAB6ui+gkwYWnSQbUGeKV0dRdZ5JaN7lTkq4bTdYSKCcpQph
axE++OTe7/QWePyVs+DtXcRtH7x60qPvjIhvnqteQtWckzSNSSs/l/Crfs+kc9sEj8H7LhwKYOJy
YbaD78eSNV90mb4TE0yui+2vED2RkhFkX8El0qjrQnWXTy8szdQncOQnd9tBMfidg2UFUjCkmwi8
LGiVoORe47pTBmrD/GoXDJ9uj9Xbt1igBv79FumkzchKbJDRR82gHDala6At97XRzgZ/ubLvl95i
hU7GoMZXVh702r36Fciwex2V7SFyh6993oPdS/vD7c95e79zG+UB8FDTT2lC4xBXqo1ySijDteU2
dNyVo23pBVZ49KccgE4HbUwUWT/lUB1sQTlkK2f/wt6wsR6w3uZB42K6KRgqhSGbIfyRsDvjrKXD
C7/exnr0XtSNstCg2iXs7CZQO5ga2ERm4uX28C99gFWtmJ00h/sKhn8uM38btaa9h4Q+lKvqWh9L
2BHv3/ee6/v/2oFBLkCjRsi7hPQrBNa2up43vs6O1Pl1+wVLA3X9879eMLR6SHUm53hIgXyFWuLP
KGFfpVwrvSwNlLWxBa6AJklIdMF/NjV8/Bzzu1Tpvp5XPuDP+fD/Jx//w6/76wtAyWWzm08y5kCU
f0Rdun0CuQeCEymhJxSumgsfoMQ0A4AFzmab5WCksWyfoWGxg66lc1ROyI6qLdgxDXJ+Vwh0FRxP
Z9uQelDjNsAnbmaZgHhcJd4JRQKAU1r4GMzK0bvMb8eHaZz6U9kn0QtOKALRM52+D3/BbYuzSU4a
8NEZ7gBpPgNUqb7lGVV7SH/vby+AhQmyG+gNhdibuqawfVq8CDM+FkiR5y6BxmXlr5WFF8Ki3T13
nCTP57QCSCV6kGSAyue0yd0Hr3+csvfVViEi/e9KLmUYcd1zEjc5VKU7BcnTMSFfbo/Sn7j6xiqz
bc5AZABLgsEvhgKndlJU57vc75Hb6Y5Np3LKzUcxZepzAf0qaDUDTzrrtnkChab5NbVNcgDjDyqB
uKNDWNlDLXIzeE0A6aoUkgFen5yGxAuaQ+vDASvtAiji3v7hS/vbGhU/yTtwnQf4b9Dodx2YdIcr
BBx/2Uo9YOn5VmGD6jqJZiMAgfRpeyxRp9q7EDs6UeqIlTN16RXWSQTFjnlkHgO6IHQOaXcVdc+S
r3A463e3x2hpdVoYg3zKhryC7/QFSsf9aUJj8iFR/mdTyH7TJggOFUR633es2rAkVG4Lk8w4mIb5
PvVfkbdD42kNpLL0IdaphOso5K5EJ+NGQRaNTOkmolA2i+JCfE+Ttc18Dd1vbQXrTDIYqdBoHN6Y
8nArwjzuJFujai1MtmtNtnAHGRooH8cGrCvPwAoOAirFSg749nWd2WCSmcGUGTJKMu7Czv/u1oX5
XoWD85kaxdoD1EGLCirGVfvTpRNA47dX19sBloXWDikHhSDgI4luhnZbzDTZIYwcQX96yPLs4+13
vD0lLLRGbWYEAdsFMlSRwAOl0tRQvFgzVnt7SpjdWEJYUlqAa3mBlwTZpmGzh0JAtpceit63f/7S
G6yqn8d7jzaq4ZcuMrt+as48n3YQxVlB5C093toWDH1lp9J+FScdhW0CVL/nas/69z3dRgsVTTcR
gqsxiJMzVHP/KzzoOKjnd42MDRTKKfJY04HPSoPxkojga5H3Zzddg8MurE0bJeTSeiyDggUXEjz3
1QvcHfcGmk0lyhW3f//CwrShQqBNlnllvCmmQ48mDPSiqQEP4PbDF+bVNnQcwigNGIyJLimH+hEL
vwyBm2EDFyuEtqXRsa6MphEz4C4YHUcaVFI+BL2ANt/vol7ZtUvPJ/9mLFxCpQkmBHMMdVUBFXNa
PM/8sXKqlcF/+zhgkRV5Ms3LygFb7hJUBnqhY3Dn6BCAHrd4gO7XsyjLlaLk0kRY4UdNKfhbTg1Q
lSzdLcuDI/WGCi5EayjPhWVk41qgh9JKCrHWuC+TTZk/gcPxvjVkw1oIAUdXU1xzE8LIVkfzufEQ
IWD3+76xsYEtkCXNJDom0NlAoPhUjl66bRo+ncaiaw7v2gc2JIVJCCbI6Tr8TD/AO+dHI4sf0GBf
efzCMrJRKdWQzgpF3ynuujA6zQOtd71TkE2a6vEC5BXU65h6vf0pC1vi/2wZs6ikcKmZ46h69BIX
uLO7EDJPqlgraS0sVRugAtciDaOva8Tz602Z1tsuDGF3s5YbLT3e2tIirVouPUAjSRdsNXikHQMS
cl4rLy083oYxiM6YQGgD2i5qc1D0ZRVuGIDXpQGUjW7PwMJWs3tAWdtHyex7VQyjVnTqDxKku/c9
+frGvy7qE7zGZ4A7gA03rdiEHYVrjbMWq5d+thWrCxAkA+iDVjF0ESFP+Nnpf97+1Qs5o90azjNW
wIchQ27idlf58IcRPnGwRjAQypp2VJRkix7+6fbLlubXitjwN0qyJi/aOMlGD8UkoCBgs+XsXO2v
VN4WwLvMbhR7qPN4rAZMaIBM8IGXQbrJMi02FTiVzyrq2AmihzKuEnT8kzGll3rg6tA3sKFNeAJY
rqjMYQhdDhOjpAnPHAXhXcEI2LIiTRuonqfVV0QGAi8o6J4iM0p22hTRp9sjtDDPdoe1FzAbp75p
r7a18EJoaLpHq6Xbvu/p13n5a4lCHTHDumRtDBr4Nmza79Lxv95+9MLU2q3CIQpN6krKLjD0O/gE
noTz8J8PXfr3Pd5a/wDjNhBkR2ub1qZDQAMWCHZ+u1mvHcELkdlu/LNCTcAmguWRAp8NDVmk6Rs4
CGz8Pl0Z/KURsm4BHTAwHYxpQAB06U+nAbZIE+bsFNrE+9uDtNBwZDYAAB5vLTjiPo4y1D23spLQ
v0ef5gBIYQEV9QiCkM5Q7KOhzC6JN3kQWIar6O2XLw2gfTR0TmXasZ9ikHgLAWlv/0XXzXYS3973
fCt2gAcDfaOma2MzotDpQbd4x1RTQSakDQ9Bk69kA0ufYeV63G2NSjsATXLI/gbFRuTJzs3vsrpZ
OYAWloHdOu1mk8GXsMNdVuiNqh6Qccts7fhfCB92m5RFTqeLHCCKDMX0CSwkKfTKDlw4KNg1ffor
doQDG+EtlteYX8IhkQkOfO/xRm4ch88nMByg4x2J8aPp8nmFMrv0Ndc5+uuVLeAfWaii6CK9QDy5
XKR7Lx+ilQ9ayPvYdYL+ejrtRe8QLcUlGoHLJ3Qn2DMUm6AtCq+zeY0Rv/QN1z//6y0C+qjuTAGZ
mVu4fQGGCKkjTVbu5ksPt6IiVXC8ge2Xj0jywXeiX7MT/nd7ty0NjrWbIw+CGAX82+KSUQe8RX7C
vdbdQnoKIspCfyj5+8hVzJa0irIyw3k9N6idm3tJ+/PghCt7eWl4rL1cuAP1I9nUwLdCLlYrIuCN
ke9uj9DCPraVrPq2heVhBbg5POo4ID0Rm+55XelpUzrF79vvWAhGtmiVjnC1gqCHuHi4VtG83cFk
ZANThE2yJjG59AZrV/O8ququcbw45eDNSLrtMnIJARAN5Ovtb3gbKsJsbaoUxZaZjSMUx5UBFlL7
JYLS4G6rCWIFrPDgpuT+hLvAq+jeRxNhtlKPM3UcRsuijJ1ZpNF2zJSGiOJQju+Zei/wraOoDo1J
KjdRl76+ol+QXQYQw4OJ35qK2JuzghdYC3cqOq065reXoZr3fvTFU/WWJo9z9OX2nLy5dr3AlqRJ
57ofKazPLia7K11cFOVPgMNX8pw3dx0ebuU55Rh4LaDu6gJjnuqhc+DBJlGdXxn7N48hPN1asJDw
mvNiGMxlhNdVQr5mnrNNQm/TBQdfHHC1W7lILH3FdWr+ittRCLHncizNpYZ7xBZiXzqWyMkPtydg
6enW2ZNysM56GcFItDT6EX4b/gX64GvJ8sLysSW9XANTOjLCjjp0wQd3FBwQ2hY+znML2YFwjUa6
tIiswwfsJJMW89RcZEJPNZuLLUxGCkD6x5+3B+nNyIGpts4gHvicU9ziLjWBgN2UtZAxqGhQ7CtN
s1dwffg2bJtXNUDKjjapWSPJLC0xa3vTikN3uUyA3q7hoiiL/mfUNbA4m2vwrDiK05DSRjhzwndd
y/Ch1nYfROjBHw6u7JELZkRSh92+GUi9UqFbWGs28MyHSFJRmEleDC3ht5i29blp0vB0e5KWnm7t
dmOgqqOhzX2pgyzZt1AceGSRX64gwN6+0XggEP27Df2wM0FiZHCmavwPzmXjJqzYE5zuPnoQiYJv
VnsW3XAPo5z/cJddg7O/mf3grdbmR0WgcCK4Z14EiwsY2nANFV76SObxBAfBze2RW9g//4c+42kH
5zUmISBE08dRQh0E7kUwnk5DvSbhs/SO66z9FcWSpvUGl48aDgufR3GA5N4mast3foAVAEBShTUP
dZp4JMl8bAikM5LMr+4Vz8nKK5ZWlxUC8qruDdNwiID0671O+DkK6Mrlgvxpi/5foxezbO9z5Zeg
qJTRpQL4wQGKtaSPVICstDFl0T9BAEZtGznzLSgb9THxITuDckCnIC+RdDufF+mwUTB4PpZZR76F
bkv7+2luUDjoXaXaE3F5+XFAOutuJyLL/yAeWasNh1noAyVA4sC9GAbvolQq9gDuuTZfOljLh2EW
awZntrmFmvgk3GQ7CthBcPhKjSAjEP9Rl3w6VLPUT67oZWxKN7svWBtcqJc3wF/QY9Eq9qHMRbYt
ezK+UEB4D9NAcR5n1PvUKbT+3RmcUuEzaPv7w5B+kmnm3+tR+dDVIHAQ8Er+PMCGdOtF1Y8oS8Qr
0/C91C6MClzquseZO95/8At1XkbT0B8cGmeHzMn94eAwJ93DXCL86BHF6oeK5SNcC5qxvxqyeQ+u
U9eHCpxmb9t1DnLzPJMTgQ5OWNyxxA3CbVKzHiZ8YuCfs8TxIGvmwF1xjhJy3+JI2CEya3C7gDzc
5LzIaYwebnOtadB9rer6gaVSwcY68i8M+p+PYiLmXsCXbC8mEIeGZmL3ZgyjD/BD4GeYkpdxl8PD
SvQJ+9RCtW4PgZE8hhgdPU5QdfsO8biyRAcLwkNNjrqfZG1xzopaH4QU1c/SDO6+j+BTEECa4OwB
jXc0EAg4BjNJTxR4vdfQd2C1lrJkX3hQHt3DThvSwAZIYwoxgxcmuvorblVAQbnKgO09Qvc/1t0A
fq/TgUVG0AHEPxUe6u3ZU8gB/4JNL6zBJb+axLCm4hkcESbYNtYVFh/4hge/0M4Rcj8DmHKgzdRc
iCPRM3JKGDaevQ4m83k7THcKvPq44Un6ADdreYKmCYzM/cbfuTUFiRMXneFLCBtSeBmR8UOi5vAw
CA6a5EhocFAZa8FoAstqB/XXNM5LP9/WsCPfZEkFngB3+d7g5nhAeTDZBqyFZZIyMLKDJzaBt0cv
dmBpBVunz71Hp02Sfe0oGMa46fhNw1YJJiSpuhthwnVpqPDOMqsHtVUeyOvpTLmB0XHQHTg344Gh
gv1Nw5to17RUx40OFIR36+hXlOfNA2pGQ4qSLfSWcMoOGv6JI0zetmMDi7tNBU8xUOHnpGg2bPSL
A4HBPBiPfH6ZKVykBaTBng1EtR/gUwArLj6VcY7rzXCJgKlxcEiU3b7KUvesa1LCrwe47gYEkyNp
0vqZTwU8ieBEsEVSmR8Gx8hnaHgV0LHlsMZMk48JNiH4smEAz7DcgxM0c+Cek/zmnAe4eBsn2MHO
bdoV8I2Ae5kIINk/wz5mhONT2clqNyoP2LxygD80n8Lk7NE+/JVRP3Hjphl5CH+jkB5TF9KcUTQl
O/jdhD78Zogn4Ms9uiBTsfanB5jXLoQdCIxDsmqf5bBBAa6qP1y3FpxtVQSUOnSx/AaebPXrJAHL
Hc2Ywc/ZVyB88hZ1uTr9JWBH8U260fwpnWV9Kv1m+DVy7d7zsCCvJUQ3wbesK3j6QeU07cv5sQBu
aDvRtoGWkBfdZzKVxyQK9WEWc4sbaQp3WtjTj909sJzeZmCanAQLIXacFyI4eG3jFhs6wsYDRmhN
+0pghcjPDv4HU9loRHM+kQaeA9lA8vsO5D5Yis0DUGuwNev8mAZoDq1kRQvnri1dZPrJq52gb2M+
dMPGrcJxB8NZOOmURXp8V/pgIyeVCnyZdnUb53VyAEojboIphsDX+24oNm4yoEkQGUBFIU4pKKCh
7OgbMH9u//aFC4qNl2Q0ZwjioolD91OGdQWHv103ZrAyq96XONhoSQq5MxUUSRsHMNvuoug+YuFK
0W1hbm2VwCQqIXgmJ3FhGj4wYEB0wHpyTMMqqWtheGz4OCr2ohurSqBkMh79VrwakHy38Kr7KQq1
pjy0kFrZEHLYG8CLSvQ6hlPzU+jD4GcaV0ZoIX327KQd6rFO7ZdtrMx2uldw/JA7pM6B2d9ePks/
3UrPu1I6ztzA22Nsyp+E/PZz/nz7yQtza8sB+satXG38Nq5Ytql7uU1dkNSdtYve0sReP+jvdNwt
SYiTBauyoB9yPZ9YVh6Enn7QJllJa5fGxkrKVQon5cEXbex0X1n2Kaheb4/M0nOtTLyeolJDQbaN
m3b+MEbjF69LPt5+9NKoWHm4GVBH9aCqESvQu0l4V6TlOSoemmFaWS9Ls2rdr7s6h3wWHO5jpMky
/FQGx5E93f7tC8NiS/ypvkkZXOjbOCK/q/aZrPGQF8bExtHWOKN04kgVD8EzCgIHaJDt6k4cGeDB
7/vl1ibFAe84+eC1cY9L+wY6/2TTy3xlFfI/0Mw3Llc20FX17ZD08OE6d8I4BxAGky9jUYcncNvl
YfCSfK8bMsKtLK297cxk+kHWsA0GwDOHRxX07uGkFVVjHLaie3LAdTlAK8l7NDwJvkF2tvhBYapw
n4Op9Wlu0hLOiCgsN2ZM70uUeh+ysa/3oPzPR6rVfDFE0fss0HOyocCHkc1cVQ1UBHrj/ZpqBzoT
0vldZsP02oAIuOty+Nnv3DEcavAafR8+eDyEOS7vIWotwUS65llhH+C+W1TnOauGc9dSUmyb2Rsf
0pTIcDtGqsG0cVdsIdE476s5UMdopOkhnH24GJOuBbgeqnt4dgVcrk8N5A6AzN3Bi2HcJyBy6MJ1
YIiOG2bPHahHyjl4nWkx3v2Ps+/YjVznun0iARTFIE1V0SW7nN1hInS3u5UoKsen/1edO/HlZ5UA
T22AKobNsPcKUzjCZkBAw93u577y7WgE7hYOyxCZFkN2h6LH/KOWeNmh3l8Kv+zz/Bj3UCE7oLTp
/IRgONSYkfcf9yqp8ATxkpT4YakayDhE4TmeEu+QTnb6NEPCeWu7bWb5nkzjuwaxerGly2H5iJr5
Tyi2wuqrVfKYxnBzjHgFr2E37v9w+BbvYVBqI282qpcJN86tPUcejJwn54RntfPHdqw08LwByhTw
St5WdSTAXk4126u4UnjHtgMEwm05QxvcCqONkuW0iafib4I38K8J2mknQGLYUy5IeeSxxzbEosmP
VABWQmtLvoGvPsDptUnarUKPtjxPcK+WPQC4+KuvIckJV9qOHzIZyWcOVw5cdJLy6OoRzPnBtlyY
r1Ys/tVB5Oxy/rrfK9rErh+XAsqLVq/7MwtTfYA5K2q59QDFc8i3n8OkCI+wUJM35QRN5O0YciRG
VVg7AX5mCr8wONKSHYx682JTFnLQOxllkKeo3UwHODjrk+B8fBzHqNvNdjbvs7SuYDFB27r1C481
P6jNIE+btbX3TSKkep8ieN+8UYt76dU4bm2ufqYz8f61UBP5MyFjeY80YJr7VNLyVVR6fLFzAnc2
cHZnteeOKyBLLxkePF1d+sCCNmdkR5pTxy8rYOYa2g6O99AVgkDEHH4gPbj0e5VJe8dr2Aj7snYm
OMYP1r7RU3kkfVhtNUvVyckZIIeFGC28X53sVLuAtjC7Tva6roGnxCsNfmAhR26iqo9Stu1tf3Ep
FvZY4VXFxwMP53SXexWUNmpxeWRAa0VPLR7kkEW51RSiK44kw6Eea3Wsq4xtJ17DRRvmi9/hxgtH
i6jQ9rafCuihkmbsH1Mo2UAqe24fL8+KB+xUMyr+9rSt2hRuyhBGgQZj5cEu3VWthhxBmD4JOfAe
emliOrh2QopNHLkVFGHosB/DubnTdqNu8CJ0X2K8/fdgsY/vEcOWg5dM5zeDsNDu2MJbuSnL19iV
/KfSPdv2Rdrf5UTIHZU50IBWGwG9MVYhpjwfneoxdyeoBWcObFEhtwylOcsWUL7rQJJCpWsC3Yi5
PozG8xNs7+YN0AXWY9W5Cp5+Vu0e4G4//6JkUEdYb9J96Cj2vc6H/DdciNOdwoZ3yDwyP2dxGL6R
WaY3vQ2pOh17vESyganbBF6zjxQWoucEhs0PcZH02wyijMexz8ZTSDC9VSqi+5zE/REwF6jZ08k6
EkDW4KQdid+uNbb+3M/tL5XFsx8mDon8uarEJgrhnSeLMt1NDSleUbGDz2Hn1OlGF250yrFb70vm
kLuMaqxyMuD1yqwp35WjDvdp6sSv+RTO4B/xEdyf0VH+RKoBV8P/3AqhmNYhY1tB2QdqWmV0hCR8
vYFE8otrdyB5w1AcGzqBnA9rwptCMu/BLeCX4INoV3Nfu6ra19DVgG1POj7UoP74eFxPZ0+J7C71
yJhv2SjZfmBOjUyLiMGdIpiWIWK3BEbvL2FI1EungKWz4YC2FR5NXhlp1YGLCEYlQO7f2S2JHvMh
Sfa5rr3m0NAi/2Y18AnbcAQflNgY8hJM1YcQNcw/MB3tkLdjDXzWa3oE5Adu6QVCgOY626g8FEfd
ALRGEqs/YHYrP7ESANNtWO+pHndZlaiQ+o4Lr/CugbWrL/MKINch75DpHORb2mM/SdJLOl8z6FOm
zK5uwYPqvw2lGHGDCqE6VADNMI0i2hQg0H4rGRl2dgf/ATeyxGEQTfQ9D6fs1pZdfGjDon8qk9zZ
RnCvOg6jaLcE0vw+XLyhUqJpc4JilQosRgHFkNSddoJlbB/m3rzJLtJOl4yqvYcfb7vpk0Gdhnh0
NnCZDw+DR0F4KLC3WN78225E9BNMrXFXUIvv8M8QNsxAkAD8VGNd1e6Wyw6+47hL3UNgCrnahlj1
e6z0cGyjmr/h/KFBqEsH2uM9dpE9KhwvtjVWuygkJd3qMYVLksxi9ZC1w7gvwLC/RZYdVO6wpwrJ
uqr9hfhg3xsX+dl5sOsthEPLp2po6E2Y5LCpIBQoRLuetl7oTE8onxzh7qMOuC31WDkVu0Xssgfo
E4k/LfJ82wIPzp3MivKIhGN/7ymnOqZh6Gy0E5eHcWpc+KHSaV/n3DrHpUU3YdZaZ1xM7SPEoWZY
l4/NfeWW4UOSptYznHyr1zaBWUY3thqslPIhVgqZVPjbbHE0JAfCdHM51rvbFFa6+xFL8sga6KM5
dthv7RDHes2S5lZ5lfsDUlN1shXxmN8qW3t3bS86PJzSbj9OVvsOeW3Y0EUiechsyu9neAnvKXLn
b1VR5L/gt2v78IvKdhOkyvZ5nDmPoInajzLNoI850PTvBAVmWKIrN2gb8cSzKt2VEUsOhVsXt9FE
7WfHLq330CnUcz/msEuGA8e4r7HTnL2kkPetsqEjwuzuF7xu6T/ZufSEDo87UoflTZyG7AnJAu/g
zdP0yhpwZsVI2XvP9fQDmHN757Z1uEcpSkMrpqR3cL0Tf3TYZne81/NrhGRshMKa7p/THvr0Za/b
fzjmIYAJrLH6lSZN+dgnAtQlzC59EhkBKnXIYRTnN1mE1KEHlywCb9VSOTsGY/nBj/pQI3FUlDCx
krRB3stm+hzjrX5u68w769zqbqeM0R2om9ZrNUK/ZgDgpfJnQF6RChxEvs0d2Z2g9tRBp1bFEsAj
4Q7bDh4jr6BgFljrRXmTVXmzjRveP6BoEfsafpDpIbEIkp6KvtkEBjV6hMqt6xTuARbL+WZqlP2o
+1HdQYnMOTTKwcmVFs4tGBdwV9dudE7ohAoJcAwH2br8IaNh9hqNigGuJ+p+F7GB77za6rc4nJ1f
PXMkThAJZbwRieJjPRbew9ASZ5tRiyFdPxbTDuPnvYdxKp+Rtx4v5Zh2xyEccJt2oPL70NcAx7f3
yHc3acFQUhC/8zxKb9xG2De9amOKyYOiJtVRdJ8lJK99VbsjaiuhvS2TUW8tm7MnPkDjYEeRTr9P
OinOXk3Ixap+2CVt0+2KkEX3RcyTsyWsZD+nnXy3EqfwkcqGLTc2B3ZPamvLILDmA1yZPkhcOM89
nuV/GzIpDyhiOIjDE7u94RNyxTD5AI8xLOvxLsJV71HBHm+rKyt7bCyPsm2MWxX2+BY+wP10cKQj
DjTU7sFhU/WIdAV7oSk8F1XG513Kyu4w1SgqjVVOwdbnFq7tdlz+7cqRPSQwct9UXSeeJuj/wew6
chK+ZYWXrkBAP39nC5N/SGFNwqOQws9d5Ztm+o7aoI/FdP29utS4UWh2Bps0Maw+AxFCEKI46fq9
T1fKzJ+/toVJQ2uQAJ6sEW23WIfY+jeO9N1o27Vrvo2fpwmESUQrCkqgBeVVATzRTm4c38txjd27
1PRlvD7klKq6JCysLeSBvTOOfbxAVnJhSw1f/v6h4XlumDdaAJ8JYp26mb+WebKSTPo8QSg8I0mV
VBVKC9AOPGUWO0Er+1sWqlvUCpTvTc5LFaYrXVhaM0bSyoVwNLhbcR0gSbMFkmDjiDOsvK8vyKVF
Y6StkJ/18DaEYFCCm+ZAgXKyfhSFu5lJtLv+haWfb+StpqKHyk58EZfQeD864AK0WX0/kH6NHfa5
xYItTOJZZ8Fwvu5Rp2hDP9/hAZVt4m3+Kn7IDSQtcV2d1hJCWDT/mw4SJg8tJA2sKRtdBaqBGXTp
Z3ggcQvbkfoS1xNdMfJZiaXgGimjOnA5tum6g7o39W06+9kanHRh1bqXhfAhINrGHbRbIWMWSsi5
F0500kl9TAvSbckgR18mSOZ8aeZNTlqeZ44sB+AeUvgzT/29gqF6lq8I3C8sK5OElnctSSeC9HwV
PmuGKjFvINf4JXw75sGIbdK41mRb4pJCb7dW8k0wiNNYa56SC5uSqZJcxHVqKVjpnBq321m4pDfA
6F8f8/8qH5+tUSPcNAlxR0e+8SatG6RQkOyet/GY9YMf2z3/6dZKvM1eCA1Vper8PLc6wYtRTTdQ
kBfJLmRARyhKG9xpB+t9zFHEj4Ffg/gP0BZxM6wJRixsPCZhndopGTPVOXAcgcRItkmwOUzAVwj6
peqlMBWRK0pLFPpd+xRC7ek2ymDqVVqw7agSa1wZ7KU+GNGaR5TlWVfw01yQTTHcaGigN9LBE2Tl
LrL0ASNYQ8Ip3EwdChf1yHezd+U9RFPlK2tljBYWoskjVKl0ISQ8slMtkcpIHXVMqnzleFwIUGmc
vDIBM26GTfEpjZ+aotsM3v3U6JWtZemHG/HZN40jrUHM2Lz6RxCoHxkyXdcjaKlp47jNc7iLRx0y
adHgfgO1HG5Q+fZrTRuHrdM5chjLlp7wboYoNEw4ktr+db3tpeE24r6poPchCcWbsBt8KH9A5Bir
5kvSb7YwiWW900Z45WOhIIMPQ8htiVRF0j/rcG1CF36+MC7G0MJNmhGi3iekCvxcYI3bPxqxMjYL
Z57JKIMjKBA1YcdOuNbDbZlBMGrO+xdPsFPB9b86W7XwWVg8JvMxQnZiYq4NC4TwFzAemzBfu3wv
bAXiMnAfzu1ZJsgXQtD8BHRtu0fJKD96eB7d2z1eoXkS5unKprY0E5euffzQPGWeNcX2ibqutwEX
q984dvxdWt7+SytVGLGbDFznJa3oCfXSzei+iPk8Fmvn39IwGdHbRaXsSlHTU1NuanGxrf+eVsKv
CvG1LdmUQwU7UbpI2U2ACmtvCz/QnQ75Hnfb1xo1kC/OgRHMhc5z5KkQzJGbb1pvhszXuzeHKzvc
QjiY5D3kcue0gnb2iei3qUJC66jTPYdlOSpIKx1YmAaTwtcqa4QGukdPee+gRhptizre190fPFC/
2Anj7GVIV1SuB55P2OL+FL14aXQfq38w/dpUctWmcyEY+KV/H4KhcXTX16Ds3pRWhrsx652T5yXV
KXZk9ZrpnD7GOSSY/UnCNg1YoGFnpTHqbVojm4M8PKBhWQYl6Dklwy0IMPZNkUFN0QI6elNfSlk+
goEB+tarGdgwWSEt2VZbAuTSpiu78lZBCkH53VA2t9AcKc5pb2cbt+D8CWlssZNDP20UbeM3XHA6
5DPBMB78KovbGzZm2RZuxC337YF2J2Bke4xQoU+djN3uiPIj8rFdzo68iNs3AZv5lWfS0voytio7
diEeb6cUhZwMwMls3+kWZMThewFQYt3XK/mOpbkxNirbgT4UfIXKoK6PFbKzKZgNgJGurOCFnZwb
uxRyfbSHJHUZ8BI/2tH7sRDb6xvgUtPGHuXM4+gihQ16fATvde7PazIISyNi3C/aJMlCAUpBEGc/
oQyxZaiUtuzb9V+91LixJ1X5EEcddIuDEE4NNEl2pXwRfE1Dc6F1k4jYz7OHmrqaT20fWKO3tbq3
GPKN13+6vTDiJgUR8oxTkrize5M4GayxUpCX9wJuEbtcQoSSZ20ZeLmHxHHm4mazccO62uUwbNxQ
mKieO6/19mU8gbnIrVWLMOwgn7zTmLF/VQ4w91U6kNMczT9VloITUpGDhRrxygJeGlFj66JAeDsF
wxYMo9tdkzyD+bMtm7/XR3RpQC8f/bAv2pyEUXG5ruVSHyvH+cWb8t/Xmr588kPT0PGoJU0aeoJg
6yaMH+xubUSWfrQR0m6kW2b1GJGQjJMPnUVYhIzeynm0cOIxI6i73m3gRHO5NsniDWD/VxgZH1IX
olQpSOXXh2ZpSo347moiNAMc6NRR5jfpHVgQ/pitUeEWtm2TrxkqATQu7INOU/VbzWxX0j9hfXHP
EjsrWZnchVEyOZspkOGxCyTRyZXPtfszazwotNYbnnQ314dooRMmbzN0cgeMGArlgyqrfnEi2DHR
hIRb2Goh15JmnY1ajxx/X//cwoyYRM52Lhu3bVNygnV4QDIO85zxKLIVtYiFBetcRvFDKNgWEPtu
rvAoYr2v+U+brTS89LON8GUAk0MnqrFP08jlHhWXgDfjQ1xbawJFSx8wg9iCTUWSF+SUuP1xTrqL
6ZJ7n9j2/vq4L02zEco8neGsXcyQ2+uLux63Kb+yneeiwWPOSX9LQb92lXGMqNatyLw4Rky00KHY
xaW6k6k8zFPt+LFnnQSEUK53aGnAjNCeurTXGbfmE6woYCJEeLj3LE/uuMrZ4WufMA7wOC1oNodt
FBRqOFmSfVN9+DMRX2MC/o81QO4Nds7jaIB7bXlC4m0L5tkrgMgre99/Q/7JgWn6AKCKXJC0CrH5
MRBnosbq9wnwiru0bcHwGAAOLPxZjekv2Yx2gFdx+WrjdgwZlzo6gH+X5D4yRt22hL5VuYn7AnkG
gOuPY6E9DzrBkIDbwArUvrPyaAL+0opRrcit9j5zGPmmXRq/zTOf/0ZJV+ydrh8ewRymJ24Dp5TS
sodNPQXgbu6n4f36hC0schNBXw8KuNLQqU5uPcFrMW/vstR94F67T4f+n3Tile9cciyfjKwJom+p
I2OATKrTWFg/whzQnr6+iUf1kOfeRpTj94HJlVlc2NFMUD3AkADelGENkhvdghAV+bZaExlfatvc
LYexwqbA65M3d3CedAncGeFLf30uFuLTxNRPOcuhxgCxAdD7dk7Y/BzVsCcJ9Om+0D7l7NKpD1t9
DBI6BX5TBxlQYbo6yS7axfLheuOfjgwaN3ZLy+6TqBGqDnqa3aY0haeV/edrTRsbZOdBPQeC9HCf
cGAJK98m/RXCN36zsSEm0ODNU9gwglUqfHc8V9Hr9V/86RUEDRvb4Dj0JIP2ojjRXrzldaR83oEm
pgHMI0O9Jnu6MOTmRQeUCJkU4LgFVqg2IgFha7jAQ653YalxI1mKiraWVouKcAObPz+27H9dqnfX
2/5Ur4By80ZTAEOrOgt6pxDh2swZP7PMOoDxd6s75wwJrm1Hm30Zia8cSvicEbR9mbHUqoB6Kcs7
F1btkfMvA9L1el8+DVo0fvn7h6DyQiATiQ0lMXjZoWgiNxIYF2v4oiqSqVBhlbweSOHmAXcwJBqw
GJCR+pXfvrBMHSNmGUjpEyQi+MkGgjEHzsX+xxvwVdYW6FL7RuCmhGiak7qAdci5kJU/ggfqPpHu
a1uOY4TvNDHQDGChGIDgkPhkku8c7K/r07r0040Izjl3ZsJSKCKlJapWHIgmYMpS3wWxYZ/AGOL6
Z+zLb/2fcxHKspcQ+bB88iQZU01Qv0bJH4ptOc580C6T6MASVx+GVkOj35uGwCooBbHDzu65nafI
41kk3V7/DQuRbl56uq4onBYheWqt/Cm9oCOL9uVrTV9uHR96p2LQSTIBHXqbjBqAm2FjAV++sno/
vVJg6IywZl0/eskAWMmURMAng0nN5odk/CGmZ55AaRV+HStfWohxU4BCJe3YcpdBPYzVI3Ll4CaT
CmRkmJl/qcyLzlwm5+NIzcAkkomyk8chOkxyfwTiTjQvjn66PhVLfTBiHdCbuNEFjiSwiPFQ+jYD
iWoPa7vg0lwYkS40me2KtVBBS2mxjya72ceoVB+VYhW0FGFOuwUIOblReBe/f61DRvQPXUyUbtGh
ku0GUDxmgIvUOGyvt77UISP+eZ2F0xiieGcpfTcRFmTgZU1jBkwyTHMtwFi7prNXPrYwN+YlPKki
S4UEwvpMjR7CPzqnMrm10+hLiUAKU5H/f3VB6bJTnkRvwlAdcEu7JU0NiYAv7iDmjXtsB3ss6cWR
soBzrOfuATU/Xp+HpaExghzl98EeXMChqhaaInLadNOzx79UA8O4XL76IepcILhxiZ8RdbPaUZgl
pLrfztmKMtbCGfJfpvhD67Kd2zJXEB2s8oOiT533FyWSJl378UvNGxE9uWEluYcfT9MblPIeBeQi
pos3c/7ytbE3gnq021ow4LWCmnQHIcTbhFyyX5Dm5nr7DKP8ydn335n4YXyKeIJSYkFsHG4QHhgk
hBLceO2OubRwjAAG2yAMJ1LKQMbqPp+d0Id38Sa/8MOv//rPE/6Um4zWyXKbxlOxDsQI/RsJb6kz
ykUzXINxSDTM8fzGFV4Ada4RYhk0es3j2r1Xqhtvpczze9E26a62YeSwckx9viCY6bEw4RUzAjDO
gmIquA9PzT9jSR7SXp5JhuzY9W4vfeQymR8mrc4VCo92w4Mqhzd5dD9OT0nuQp/9+/X2F+bN5PNG
Iob0NQ7AgFiX1Pz7kDVbCYe+661//us5MS4k8pJ+xIOGQVdb+Dn0dFwAKAD59i3KVwZoYVWbihYu
MsMiijwWtHzeJPZ2KNeOiaUfb+xWfBZxVlf48UJsc/ajyqDo9rtYq9gvtW5MLDRr+zyDjE2gxW9W
vxYU1K7qKeMrmIalYTF2KxiTu1EVhiKAFBaqxXlf+kBBrZwSS7/d2Km4RgktppeRGXK/C28tKF53
7q+K9ytb1dKqNC4bCGZwUJwU1wCRbzLmbOziHOVrS+bTJBx2EnOvoo3rOdVEA7sA+4iVvyF3Btax
B5oPEVDHD7t25Ui6HPj/u+Uyk3hAwHaxavD1Ag9EH6hngOT9wsEL66HDw5JfDVmrg30+YMw0w6nq
pCIDNqSAg8peDdA0gh3VlnVzvrseyZ+vJ2YyEdxMpWMVoydExzB5e46TlQ3o88lgJgOhnFQUI7kv
gh7W8zdeUYEeNOXTblYVUPdQbwQpk2crvViaDyMqsiZEtpwXwGKjOL0PRQYlIA3861SiMKlkShO/
j9zsGM+x93B94Bb6ZxaFiS0He1K5HTTqaHf6oFl0LOvfed49Z+VKPC5MjillG/E5sdsSAPC6TQhI
OuFdPeu1KujS0jKCvaOdIHhPyqC0Wr8pxDGEXDvja3flz5UUKTPdctzMqbMBtYtAIjBaVfg1OZRA
LQ0RhDup5Ufs3ktrELjX0KALNwnmGfGfOoKFDGZ/AU3AhJO/k/l3CS/Usboj6ZvT/CHug06+kep+
xP2r4U8tHrvXF4P9+c7JTF6D0iMoZxqeLiVtN3Gdvwnb9jMQWOC0HB1R6fSF1d6MdXwAwObv6M7D
Nu7FC4mjm8Tm+66ud3YlvySUSJlJfmBtZ4E3VtlBmMBUemL6MUuKGwlM0vXuLqxLk/rQkxFyF5nm
QWyTIGydI5DOr19r+jLAH+5FuUdaHocSFdqy3qRj6styjXyyNEeXQPjQ9ABNsrjKWztQsDRJ3WRj
1be8z3zo+67cWf5LhX5yLphMhxaU45JjqwtS5ox3cd1kB4hRQw2zDSEOAFL/Zipr61ijflD4VW0X
Rws2qvdQkmNHexDjNqqheQWWZR1vVAqeLsC8LiDC0/DPm+EJOEsvgT9HTJ61a5O3GYWm38K2oKow
FG30va68OaBjEv9wYL/0mIBxPvptRYdbyLeJPVDS1jmypQUBhTC5K3ORvoSpgMT3qF0o/n1tBo0z
3suTuYDNahtYXgUptiTwIvb3etOf04ewsI0Ib5lEuqDLy0AVVf8eambtI4hfHEcimz9g9vPzOCmu
N1NSxA/Q2xt7H/mm8AHg9uEwNB3oatd/ycLmaZJO7J41KdAjWP1NATiQk73lrXh2bWctYb30AWN3
VqRzma5dHoB+sonKcaP1vGmtp+s/f+HwMhkdLW88AG8nyJxqy7lrspJBjAeSSw9Fz/tXxWqFunYH
SdCvfe5ybH+IPCufVGoD3hiEqu32yI/eNBpihaMYHwC+PLOhWrkdf14RYfLS3w8fgi+1N3jQ+Qmy
zoHOXgRVoDNXGd3WumygaN9wADYZSP2y6KEoQngfrx0BC7uLiYoL61QUMw9JwOBltKlLeqQF3PPs
qfgzNms4yqWPGAOp0qKyhqy2gyz81gHlmqpHhlp6Q/9cn6iFVWf6Yc2ZhPoGhE0CnNtviUUnnF/e
TEpIknH5tdAxiSwQ5tCqSbMymOLpLYmgrD73cbpx4she+cLC8WTSWYDXc6psZDSwHH5WvHyH5+Oa
VvfCDEjjphlyryJZkg9B1RR/cuhO+gX8GCFKQb8PpHy8Pg1LHTCCP4tr1Npk3EPkK7pPpmI/g0p6
vemlCDF2Z7ubrSF0YFcFN6l9l4B/L+RtPI2bLkEWZUg2qJz7jlgbrqUFZWzYc9GHReykkMvVxa2j
p4dWs99RqNZuOgvTYZJdgPIhuo1KJwijyQOmhICeNuaFt3Mv56yaa9Zurw/cwhPD9HjQSscQTp5F
oHOYk/c0vGshX+t5/S7hERSvxvinGMrf1z+20C2z1CpdllBSw31NihuneYGU747A/1mNXxLEpMws
tw5jUwKYjpd+Ccg0bfKD7l+9/iaX1cpLf6EHJkkoF0I1PIfy4DyfdXHHpuIp7sTRDp2V+ViIEZMo
RKDBBflVAKhF+E3Ih2JYywcvTLTJC5pIAYkxVtBgKoa9mqzfEDWAgtDg3rYQxHTm8qewspV5XurE
JWw+nFdqHlgjupgFXTLfMbi7+PbYHK+vof8Kj59cRk2HNOioQCIdGttBNNPquaKj++A4mfuQtu74
ChNKvvW6uf4XlSXfJsLTfntR9m0zZSUonghIhhCL2VvZymg3wGV7Xzh5uacZ9eBjmCPnJzt9tAYH
fNSSuY+UD9MJklXDdmwr9wBpXwhzRU13lxcSkmS9WNNoX7i88Mtgfhg0DaQ/yRQfAjdBOhjhl1UP
8PXtfrhCD+exDFFdanV+uD6MCzuYSS6wLVbnNgSpg9KLjmpotxToGTzbvta6sdNPOeRYnAQKQNaQ
P/IKPlqRd5fl9Y+vNW/s9mVWuUrYLco+SOiVZb6N+u95u2ZAuTQ0xuYO3898gIfhFERVk/mQs7t3
RvYHbk35ymH16SaCu/Pl7x9m2pJhJsVgOaek+i26zNdSQs5EbSO6BqT+tAv4ghGAc9+jQolTAk67
MyhirKzhj5aQvVZyLVf+6XLFJ4zl2jekJ4BvOifdZkEiz664oYBsw87Dr8OVWF/6hnkriQTWD+HO
CbrZBQg8WTZspVbZ0ySg+Ff0oC31vbWGtF0aNGPRtnNd8Na1i6Aui1PXdTuvF3fWsLZxLc26sWgV
hfxPRqBC4da02oTKi25nOO7sMFfTYSoKtRLZS98xlm8mgIeDgzk9dRWShrBne5lc66GJreSWADVw
PQI/n5n/5wXxYQmLHClQiL47pyHiE+TZ4xvYhryTVh66ofom03p//Tufzwk1E8VCdVPfzeC8RWX3
lxK6ybP019A3v77W/KV7H7oxWSUDFQ3v3RJi5248IbN6l9jv1xv/9BTEO9AIcx1XGfgSow7I2J+y
Ij5aUbi93vTSsBjxXQ1eVnCC4Sdx+8OKyLSR2fwjbIa1YtLSB4zohglpFTZZQwKnR4anfGqb1k/l
Sp5tqXEjrKFjU4iUO2NgR2cKmVXI4+3VatJyaWkaYQxfijid5qIIIGfbHZENIE9QoSxu7axhWyfx
1N4tErYGhPw82qiZDk6BM8lGyt3T7A3vDaW3NM0SIMKcHzKcS//6dC99xAhph3ZJU8mxRuJT78uJ
eH4sVAB3iz8caeHr31hYrWaqFySSqm16wOUgmnC2s/5FJ/aKjvnCfJt5W+U2nBeQCzwlsfChz+pn
OfFn/nz9h3+ekbepmbaFcB1eS3ZPAgvuPJWg2Ymx7hC55B2ytpta2Sc5d7vQm35Pag0/sDAjpoaN
l2RpBOuAOUj574HSLVRI/TpVR8pfV3p1CYb/ueaiV5fB/LA1UdT4FJuwjVszFOw9q4+OcJGpXiA4
351B6qqf9WzZJ0jPOofKE+Rl1DMFjZ2SN2Jp9dCNZA0I/enTAT/F2AygV1o3M5IPQRuPGw53ikQM
/lAPPsSJ7+zwb+etbGtLo2psDFIlKdXFYJ+cftbgEIudcNrXcBq+hbJc83Zd+oixPwCvzOORgXnU
dsnE8RgQ3n061PwA1ka+bVHQqFa6s7TujRMf4svUTQCyCOyQDqAC9NvJiX5Q3n7llo15MbaFppEN
rYhtn8BLgd4nSufvWkNKNNJ1/uf6MlzYFf4nowo3nanrtHOqi+q9hqNSSbyn6017ny9wUx3HqsFK
j8sc9s3lqHw2XMpnZIMKzL1sw0e7cOHL0v91+uzh+vcWzgUziSpyZyqacJovztRSQAG4Gzeue984
JbSxv33tG5c19yFouVYWOPCZdxrktA07Dg+pxKfiXzJ4PnQz99e/srCuzFTjIHlBNJzfTymbb6xI
Kx+3u2/Qn3Y31z9AL7HwyeZjphpHeJuP+cBhqDWOxN7GJTJoaUP1axzGM8yotcX81um6cquRk8Tj
Wsf3XWw7DyNMEzNfFjV0SHnFTwV04wIv1PzZE4LX4OBn+qeUXXYfeaFKN2KC1K9G+SeAUTiIENd/
/8KqNdNnA9VWzvuWwPA4vVNxu3WyeiWml5q+7JEfZhj0LZsL0oMbPInuPsnsdN/EabIC+F5q3biP
umlrDzDMgxUcZNhv2k4OZygZhCsRsLDzmUlelpdl3ZCxDQpIzLpTPkAqKrqLYvvFgenPytr5P86u
bDlOXYt+EVUIMb4CPbjxGNvJ8X2hkpMEJGYkMX39XZ0nH6VpqvrVSUmNhq2trTWsfIKnhdd0CKpR
SJD0QeKQj3NuuwAq860TYm3payG1mCci/AkKk8oK7jI/fcODyylb1Pv1hfMHk3pp4WshtYd9oGFB
dRxY7sY8dmWVxwy6JHtSe79Jn7G9UbRkX/QKLmC8pHd53dpHe0oNWBJ0PwubpXEWFBzCOEP/4gQt
fWugRrwRMVfOYf0txiyaAnS8fjo17QDgYMaghd+9VZP9At5KzCFuH9cjss/rY7Ey1HrBMDgbLwlv
bpJG0HvJ3Z9j1R4br924BKwsRvfc7aeN1M1sAH3FMk+4FN9nkIEJvgKeBbO/reeStd9/XqCfOiBZ
00EqeKEnH9Im36GmXp8ENDJPdDw/lF8fo7WP0BIWWNCXoGSMIqmMe5c3Lya5h6LKAQJAG7tp5dBy
td2UCVYyq3TBMp7no3JfPd+LmOnjWamKvWE43PYZ2q5SYqkL8KWtEwOLC9c9csJXQYq5HE5eP2+c
jWvzoW0th4EyM6bw0FzE8CyoOJhBva+rYuNQXIk7uqSQ5asRhVM1n4bBQRpeJKLpd9eHZ2USdCmh
2l/yPCACzg2wXxaF868r4FcN2eVf1eyWkbL99+sdrZ27zvkXfFqzM8SQKzAlm8T6n/xn2run/XSn
DgC8IH384b7Zr+5T9mzep4l1fC0f8vctIdmVuflLZGhRxjDX6Neo3rqgiwof3nVb5qlrM3Pu9NNH
McubCq8RKskU/yhG54MYW5pta01re1wFXlZnFCWWHlIai8u++O6NKmTg7v33ZwNaZHKSA0wguKp2
OSG/y6WFfrqnNpbVSvBwtL3NezP3uVGNJwc8lUee0uWLWRRzXM8L/ZbN7rwRQ9b60Xb3MMxeY7C+
g/lrkQQllL5hNg2t8H2dGxvFg7X1o+1ts6KVZc4c89CLyK6qrz1t3ziHRsj1jbF2LuvyOcEUwOpL
1cgq7OGf1OZQD/jtwAGJpctjB0N6w4KdrKtOI4x1Ihf0zcl3Is8YQmm24FzCYJYVETStbgs2Okoy
AwJ9gnlXm2TFeOpdekiXaWNVrAylDo4kpZC0CZDhwKLpqXaqZzMzdhaj36+P5Frz579/2oyZneFt
Ti0qqWXNI4/Q97laGlD7t5bCSrDUaeRFHcB9Iq2w22cAwO5RVD0GNIWFUQ6/kSy+7Su0vQk4GSxu
GwCm5lr9BEEy6ejyNMtyi/q6Eld0KZ0BZrTEsg3k4bzb07IPHX4bgBStaNuxQdV86ZZeJYDW/Iu4
mFSB8Z5R2kdSFbtOzi80k299TfZNtelStjbt2gaFnPxgtxV4E/7S7CDlej+L6ujaW8ncynjpXHPO
M3jF4kKXtDC4lIGnIiNQt4k4W7qgzjBRuoyzVMnMv9WA7rjev9awsZFXihA61zwrCtgRuDj4inbE
C9xctuwHjnozcoOF/CtsmT+Zozu+026AIhhMUzf6vQz5I5YOhRgIBGTypW+TrhAwUHhi8hGmEqge
Q4/CJHtqL4+sLU8NigayeSLpjbU8HSExG0TCo6WFr+EkeJinYdtFSznsYBgStgucXceN4tRKHNCp
6czzaZkvdZOIyTPfM7iAx4Nj0H/rSkCtmGdGROpuS5plZXnrVPUlRR2MKq9NljGxaxa5mQx9sWxM
1lrr2kHdWaiqzefW5fSN202UodoWbKb4LiLvhSunzlNXeL+GlwaONhzPzncDErpnO0v3NxyOeGwt
Vb4xIWtfoYWAEjbq1lQh7oxWAMXQGqITDOI+6cZ9biUE6FR1NrTwQulYnSyGuDPltC+otfF+sNa0
VnOhGWRUm5JWSYAy01A3H4PHbkFWEsvSEu6CkcnNS8RFBWjIflz82LTcEFcVcp8tcP8aPOMwLYGz
8z3/JvIL+jwvhE9HsJPicX6ESEBCSoPCPl79FoxDYXOgW1CSlSWlM9LTapa1BdRL0kjgI7pmX3oP
cvJPqUs3ErKVxaQT0inPXerPZAQx4EsXZGEaHF1nS8dppc5haae7s0DRoqCiSoz6f5OA6KmjIts2
It6/e5Zz8K2NHbG2rrR9rUoo5vVlgH4cEs19eee7dKOQ92fZX9jVlnbKw8tmMiX8+5LAVjJWxORR
kFMKn0YCdngDrbAw5WJ68DqPHiGolO6nMrO/wV5LQrNvdEN4n8MyTGRVWJPK+l3yVECEFSz2kdnz
a8oy+hFYhL7MdSnvYeuloDdX1TsoKcENghXwboCX2n4cJn723yvfUYQVz9ezr7X50SKJaByPoxil
krQoZ4CG8n3niCi1xw9PgNJVEDjWT7epils6+31YKKumeYE2CChCfQqlaXmseBNf/5SVU0qnvvsd
4nmV5ioxz7KJfQJSQQhDlTgrH9rG2riArawznQA/wx5EGTU6keJD5vuWbcF81n69Fkk82SsOlTEF
k+KImr+cQAGKUYYW6nRbJ+vabz8HgE/BCkxVqBuPbEx4AC+Qzje/SrHsbhv8c5+f2mZLRdqJzMiE
FSwvx4nzkMBAChaPyxDCme+hqNnb9a7IOXb8tR8tW5f8HhtzzMc2cxI18uLA+hrgxwDWl99AoZjv
W6TDb0tdsTiTzIipV6fxbNA8mgbL2LdtmUdjq4qv13/MH4vzCz9GvyNValLQU26nRBn+8DzMFTvm
RkZT1F3y7MCDIH9vPW+Yv1Disn7fZ7Z0YpTTrR5VpyaILeaV+6z0uRnlXGZ0t2R0uDOgRfNTBmJe
wha+tB+BnQcSBC24q2xM2MXFAHitNmGBNSmagtSTOLWCdZqbWNzcOOMvHihoWov5aRAIxwVXKBnr
GeBtBll2CE7e5HSO2dci/TBAr3rsgTyHvWsQ8mWsI5VnGz99jaCnC7IzJuVA8wHBHTATkFuWUOZL
5M/l9yIt2rtGiR+LKN9qVcCyOe13wl2OqoFT8LRUSPeD7vX6uroYDvCVWlzuSubjPpzTpGqbfx0m
YcNVxZYc3ahruh+d494EerFsvdYaAEhPRC/7xPCdKaxqlnh1/mbMYMlD5uXl+tesLDa96mpBKQvo
Jnh9pTDkjKzUeCK8/N9tbWtpXzbxIitpQRJZ0QK3oPFZwgpmIzda++FaVLYsNsjzhSRJ/WHfuwl0
YA/Xf/bKBDtaMMZbgF2UvqSwP1vki2iy6cUou+4OKq007ttqeGzdwt2IUis7Upfs87MRDxtFBaUC
SFDYZ1mg4XEaN77k4r3bsvUCSzOYYiBnhLjL0lCpLx58tOvCDn2oybX9HAK9HZp1sDEja5+iJWMm
a4Icm95OEOYhsUcB7yYnYm1su/O8Xorm2rYrORwfAqM8D1QDk6L2COG0UIF4WCtvd9PE6/UVWQ/G
yI0UfBNwIn0lj4HyT4YBA1U4QhG1BVFdWV96pQUeTV4PtbQumSDx385jNNP6TqmEzj1g1t+vf8vK
cOkll9pLlT8aOUQGJODCYE7jorJ3FlxUGmNjvskfFPKFOdFVc8+8bc8zcNzDIb2KpqX2X2TDq2PR
wQ86KlWaPhccEjyhrczme9365DULMveBmwLzNzhNNFmLFckR/zUMOiM4LPY45NEirepoS0KgjaCs
MgY8Ajz5eQxOEOkd7+HIne9Q//aObeqo+9arvbh2LXFkxeJDucvh/hsxIRZrNMoLeSVhd8XlP0hN
rIdRKqgLzbZ3qNnixq0N8nQdpLir+8ACqFy6L7CJbSLgVeunZhq9R8khZjHC6QBzBdJ+6PY2OXIj
yKB6kNqH3pVnRvAYLPAqbaGP1C7zG8x/soNn4SJInXG8Q+ZF71KwlwApRNXzEXLYfuTSIIjUwix4
YJvU/jeFgFPSz/Cqd5dp/lpT8mJL9iMdZAIzXv9gTqWIaZ+p58KFB2qm9pmBh/BhYOw0m5zBK7jD
ng78NLijk9PCaTzjIlbQ0IL410Lhvo1KkO3RNF6mln+Z8ZB3MrFXOeAlBj45Nz35IzdAqSdZ7b9V
FrAucTVk5Gh2pbvDlFo2ht2Ha2ru8XiQthnaMB1/lhnImDtDNEMBB1CkkxsLbCWg6DWbooGptMl9
hQTOmY/WYKSJM6X93rUcftPxR3WHNkKquTPTGqBJPkZFA9UHUm9ukLXfr4UsQ3A4yrdek0wULL8R
RunA9TERQdXzppdry9brQXSoIbPXpkDT28XBmXoVSdP4DgPoFHKhwz2MXLd2+8rH6AqFred30ASi
KrFVN93lcA56EXNOIZ7kL99uill6mQh3eG8MGpSgO8uYASJ2K+A9mPhYKj4/WKZXbMTGFcFHW68N
yUGJshUg/rkebe952fWHpm/zn0E1NfaO+lBeILAyG3egQdgvMLQufnNh82+cBJ61cdis5C969YjX
deBArBePWyPs45tu3lc4paPbRlK7QviuEcyouqFSy3tQtqqfQiHRx4Ug9qZ8i5tyeUVQXzvv4WfD
oE3t+qfJ/zlYUGGuvkI7c2Pvrw2PdlNxgS13jQUPdM7ETsrlRz/nGyO/cjT+gQV8uhDX0+QJsZRt
Uiv14vJ0Ct1hnMPu7PcJM8gbp0AbHW+Cy6Kaobg/tXXEC/GPJZp946WPtHH212f58gTYfy6+nz6E
jUQS6gDH5loKSg4lC2Gtaz7Uopw2ys1/tt6FE16vC/UWyM9BtVjJZPIeEkUFHIjKiZS4UOVeeyfH
rH7Gk3qxm1Q6HId+9I7oPnuFi9wY5Q1tH33iu4egCJZXx5rhABH05CkTloiDQfkH2Pllbz681LqQ
CgP2CiBXhMYy13eZ9Hka+pC8qEOQ1qFa6lG5dXlYScH+KLF8GjmYIMIqHHTDJLd+Dr4bDmMeQvAs
ZMZ3obauwyvrTBc2tHD+ZlD5HxPiSL6b6gnGVQHhP01zcn6T2gluKbDipVMr3MNkqMe0KJE4fHif
u+Elq5fj9RX2p3Bzaf7PA/hpoGoVDEZlLgIPWd0joTInZxm9HN7ulgEXpmKZj71Z0CHOKya/wbpe
/a9FCn1fUqM6AGZO7luh+ndqCeduknn1AIM2Y+c3IFY4VdeZETxv+2Pr5yQqeml/d5Yu3/ttRv7t
lJQJHMz6Q8rrDoqcrlQ78HwgN5QG5CgGY9mDn+gfWDPNR7srOAgJefvsmzn/apbS+mZ0NtunufSP
S5C1u7pwh6/msjR3WT55oaqIE3t9Ph6nuajvbNmND0U2LcfM7+xI0JKd+Fk5F0pTtI0mY/Szo+/n
w87xetSMgbSZywh+x+1jVfr2EhdNpfhd4Ob1z9wPIEEoQfFApc38Sibcfq/Px8WaMN5otYyib+sZ
Tl65f+pnmuQCTm5ubPdjTLLg0HZZKOqNNXU5tNC/EOlsmlK7aD3YVCz9CYBLEvuuWuLGt7ZQuGtd
aMvWmpdzdWacEw7iRXtXLw/M3HDzWDk8/pSQPq1amaZ2v8AfN8kyDj1LR5H3wZurjTTl8iTYf4qf
n1p353GmbeGZSQ+kzzyaL1ZRwjx0/DJ67CBL//dszhvTsBZCrP9uv67qeC4Rb5EkVDDlBf8PhdvS
/1bm8+H6ilrrQTum+nzxp4lDaMsY1SModDASq4ZdNjpN6ACftrFuL8+1/YdU9GnI4LBVMi+zBjh3
c1ACPgq2y/LstpNW1wA1mxYAtapNT0v/1sK/GV7XEM56MILf14doZTXpapjSMKyxzvvglHe8ipth
iYjI2931xv9U8y5EWF0Nc6INt6qenavUC0rzjQn55MHKHNQ2mBfD1yB7nkbJorotgvsxb5ZQtU3e
wtuMOruWsGIPeDLk7tOvDqr5yPHgJW75dWgVHY3Swg2iLjfghjJ3NR6jfZbvLEgDRY6fslM59M7O
Mrz2JR/4+GA7frub0t2QTsNjmY/Ovm1cVuMGPVUQ7J+H2IVY3SuxGjzezh0cGOeRpe9BM3gfwqDk
2SK9ui/GcroLYJfybeJpds+NBk6FDS9+A8ppxJbfiHCalGAIyKJ7aEdnguyhnS9Ivozprqbm7MSy
bYudW8zWQXLfeFqatDU3BvwyJsSydV44GF9WXluucUJdYF+1RYzn213K5kPJDqbhvHvpN8Nl97Z6
Eygh4IawsQdWcg6dLY5cGVjypk9Po9n99pYu5iB2uHb9hcO4wPa2NBlXNvSfWs2nrTaLgruTha0G
O+xdX9K4IFCYcd+9po6vL9m1HrTUXNQLHNlLyA3YpgoXfwlN/7sIWJR7G+F7baS0qGdkBBfN3jRO
fmpCPAhWDqQ+Mv9E6jeDbXGr175CC3yAnUk6NviKLngdUUJM8xkq//dSmhthaS1saGe1yp3KCbIZ
xVe/gXKldJ7TPNhCa10cIoIX6P8eDAsr3RKcRJWAbgvmRx0OeA4uqgBITLzi9+Mt34ButJkYa7cN
qqKtUXTtPwyv2jum3HjPuTg8aFob/1SVRW10NfBmPRJHke45afbXF+jF0wZNayMP3lTZOwFegp16
gTOwlZkHl5KxDhvVpBvQg5U+9ENncF3TS42zRLLtRDkql37dP2fVlhzlyujoZ05reXPOaCoTMdPD
ElixcrfYN2tNn5fUpwABp6kuCKoMCig93NpzOdTvftDxjRvjxW1FgHb6b+ut0+HxTxRj4vRZZDfN
TgVzyEocSsOWRdPaB5yn5NMHCNh0OU6VA1Ay1jtPomo+FJuauWuNn//+qfEM9Vdl5EWVyPmVBk0Y
NDdVNDAy2pZVrApklzPgOTz1C+qDeNODH9e0ZV6xtiC1rTqPHhHC9GVCoSH5MOJS8wZtgTQZ8Fi1
cRtc60LbskJJb6DqrMQns28mir0jtlqoZLFFJlobfG3jBk5a8JkA4Aog6n2eyje/GX5ejwmXmya6
6DJeAsbUgP1ZMrqw1CyqqN+KNmsta/eYIpOTwTu0nFVWaGRT2Lg3xRjUFv+7FvvJ8GDeCKPcAu84
UHJLzD549wBEuD4kl6eT6MoZrAcAA44nWDESUBYzfS/PFPu52KKAXz6jiC6FT+xauM3AkYkM1a50
fxWTeViaDBY0PCzhRHTbV5yn5dOGdRsIBEC6CeicQT1Kwz7Khn4U/Zaq+dogabvWNKvKmjt7SDjE
uiWzjoU8Qf/xph1FAm3TKjYVS14CWpS2zRCXBHaTqiD3Bt7DNk7wtd+v7dlmEKKm/ZJBrJN9zzkU
6Ez+Y26b1+ujfzncE101uZdz6skGHyBS9mT08DmHuPkDtf2Tx+Xb9T5WNpiumZEVaQUj11YmOb23
jfpgTe5GorCyQnXJDKaIYJaFlsF3fYW7677zhy8iWw4pDvOhnpaNSbj4Dk+Irp3hUbtNR7jzwZeP
/s5ndtdNvQwtyp564cFgqgIaK3CnsPc3FUVX5l2XzphaR9AgBQu5xcETjQz9pVKScMz7LYTtH6To
X1dXfNa5709br4DNZjEuvcDtZWxeOBiHp0zirhgHsk+/UCZwOKiXyWS4ZPkAM9Zha5yzpE7CX8nE
rZ1EKZ5ppzB1HXjWQI8NqX6nmAt9grJ+mp2++5GZppojThc8ZPmSnJ28cxgJ+5VzY/zWGbgNdOzg
Gzyd9TLHN1IFT+Wcfbm+clcmQWffQpci8Dt/HJLcsJ7t1L/rpPcCZYz4evMXC1GE6Bp9i8cDUS4m
eIym/JpT8HPS9LHqPYVX5zNW0eY/rQG0muu9rXyMrk8iZjdwZ9RQE0KHOfQb8g6ZcB6a0xZQcW2f
a6F2MclsBT06YPaLV0NU7eO2H64FWUggMaOCDUWyWPeM/1T8Xsw/rze9Ev70JzDimb1fy75P4BLQ
QOhWFEYbChO6CBCicOqHtJLmxmSvjY6WG2XUpM7szQMYX37YTY+LscX2X2lZr/X6YMlkHUHLbf0/
p/+Xbh2da+1qiZHbGbk5tlj9i9Xu8oE90MG96ZYBkMl/I48RnDHRPhuScplywOKLr9BoPjgMIhSs
kxtRe2XB63rGuTN47cDhqNVD+Qu3zKcgy/ZWtsUUWRseLXqSGkx/m2UcGaliR2+cm/sOlMGNH38Z
/UqILi7CaFC7Q6+wXSvlHQ2YV8Brx7Sjvi+QacyVCNmSKiM0fCPf91NBYPg5VFHpFl4Iy8MCkt7L
+DGC/hl3PvRV/JSC+GeYAI56UKqObUWbp8Auq41UaG04tN2fs7azg6UfElM0zVdeBPwBhuv9Pzdt
VF0vo85ZX3Qsk6cAks6QRM+yO2NcZJx78DhwilbsbutHS7fIzFnV5zhMxhlYO9sDfZwFX+eipbEB
KuuNveixoIOWL3LSIUHlVnq/KpSDWXdn2Rv3jpWp+EvYpTaU7AwsHdH+YvxHUG09u641rEUEvAuM
QQZL7QTS9EgCInj/biz3lb2qC/pOC37x0i4ICH71zk0iIu5mX3jqfL0+r2u/XFudC4Dsf65LiW0+
kSEL3Xrrzrv2y7XTKYfXOO+EBMdH7DrcjDjgU311E2oHKYK2HpH2Tao1mxFGOv6un1hITStGWem2
UdHWoU+8DIAD/PaihO+x8TANW9TglYP1L+xzQwxjXkZIJcDCwjTmaBm7neJfpmrrPF0Zdx34LBuC
FFmIMXEFDYf8npwVleaNlGNluegKEx20ItMeQn8gvKgwn59M+e36iK/cWHQJiZ7OXeuWuEl0xnAS
eROR3gqH+tUq83gB6Ot6L2s//zxmnxL7oEfpgbooPHjcexVcRFZfvVxv+g9478KlQRdg9qkcWz4D
1Ah7eG7DEJCYMOVmdjz1wo1nRcBgraUXj26NWoFfQ2TQBIIrLrKOx3huJ8cgA53bggtUbAxBumtx
l0qMvhWvYML2oQLbLILKuhPBvNd/dJy5KUIYxpNwYG21T8vcR6Qk46PH2+Bg0Y7tvCqz47IKkEkw
8uP6d64tYG1rmBz889zFceY4XhXVeb6X0n9z8PIUUVzvb5soXavIa+yuPAfVU5O+gmiK0dzS3Pnz
knBhnnQtCK+gRrBAl/Q09mH+s8jgVxsVv8QHs8LysfigTZRW4ZYyysqC05UeUElvYPKEznoYUlTk
NV02npJWpkHXeeAAXQnVlFht/IS3z7B3qjA1yrCahvj6RK/c7XVpf7/hBlcWLRNPZD/FANkYlX2B
zg+PmDB3WVbcic54aMp0YwOtDdX575/2Zl+O9tAw7E17/rC7u7NLzfUPWQmIOhOhmWmvRgcxq/Xb
YAfEzhC2VEx3FTxqN7pYmw3rv7+9G8u+s3O/SKpyOQ1OtSSym8RvByJmD6jotxtTsjZE2qGXDvli
+u7UgHcC3NUQ3HFbfLk+SCtfoMvV1MHZpJsLmTh+TcMyEK+iFW9ygcD01N5d72Pl5+uKNX3pA5Xt
p8BcOfzZEel3aKVtbIc/HJYLu9rRhmYWOFYHtxuSyQ/mCKBhewdKrhE53jjYIWTkSgCHedpEQBaq
nVwabz8z7oPglhbTrsrH/MCFUO+uLep7jzMCA8nOD5ucmTAAGbKXCqKG76ZjOVCLB+MAo9Lt1Tz7
MR4rIcPQWNmeBax/z0olThSgfcD9ep/nUT6R+retaut16fphD4UybwgHvGU/1enc7AY1WbsAh0fk
4JJnVd9Mz0irw1C6XgxpFfNxUKS/a+E7tLdrWrwQkZm/qyyT38ZCDk8W2jiIFlrBKrD8I/IWEA44
dZ5y0eH5An4Gm9jCczJ7YYhtLfK3YJpxC8j1hDmuPABrJt9hkjjHto2bKSQmyrAfpduEViDgZX99
yawsS525oozMtdIAV+2pH4uzKx7ehft7a5m+Z2rLfnNlWeq0lUEMRT80SMlmwn8wkv8LOuTWabOS
1uhsFZzOs9u0S5l086Siymje6qVI8tp7G5V8oGK48cDUBUHMPDAqT4AMa09ZPKIm1PjmbTmfrvkh
2xxSfgzAi3LsYkk+zPTH9cldOWF0PuhZq3eB56FMKnf2f5VUsP3AHChTL6X33CrKop7PBkzp3DxW
8G7bX+925TzQuaKDzSy3KHGlMlprB5rIPvOsMBvFxpJdSzB08tAA6S2XmXh+SuXQZFELcbSdqFz/
YbIDfpRp3cStSdg+81X9CO9o76l2SQoTb1a9zHmbPUKcPX2//q2XyaUESjH/PZl42UP6yvHw3k5V
txsqUjxAEKCNbLBlj3Ntu7GBaLxroU+ya0ta7kZmkKMzArtEier/lzUA8FRjWmycMytBRH//L3tJ
FvACZdIXSoS2RJXCda0jhTlwRHJRRMrvvg2N+Lnx/X9m9ULU0rk2VWdlBMKa55eoPk9AgnPuF5+q
MvS7bvnHBJHwrgN85ZvZDux9sjz3u196oB/RGfrY8QguADy3K8hi0pJ6O8pkm5ip6u7A5EqfVFCY
sWlSb1+OZffdyr3hwW9zb8cW2xlD17Tzp5RAaMywguqHHCT8dhG42H3hAP2TyYU/cTkb93aXk71h
eNOzqRrvea7h0zlBs+gAqdVZ4BXH8GMHWsofgN72z7Jlzk50zfg1dRl7z72R/SRTlT/U/eBHmejM
A5uXrAtLUvJ7yIgur3ZbA3emuvbdlXgnzrAqfvmNBZZh3pPiC545pmislgkiPnAuIaVHn+TCaMhR
Kwtx++aPjsrcKFcZHGtbhVJaXYMIj+ozi1TTPnaDO31l9Uh2o+l6H4Nd493DbuS+gSJ2rOTgHoYq
72KvI/KfhTlOWJY+iZzOdKJ58JoTN8HSxS1QRoJBEJyAsBAa0PF+GHPP+OWljnXIXTeNjcaV96Pp
pGE1YuyrunOOee6bEdSpvIMhM+OHKZw8Chwniy1ulxL5fW599ZUw9mPF23cPsqHh7Jh5lLkA/mDh
W8fMJFkkCwiFQPAif1fFUu7csZqfURG0gQ0i9XNBYe7Og6E50IY2cT+a6a5vM1TFoSyXh9RInaic
hyWpafC7b4fxkKZFF7tu29/XTTAevMGD0mrflP8smcp+lpXVhRUfoeyRq2JLumXlLNMBwiOltO/a
AGW63GT3ltPRBye9yQePEB2bRcDKsHqFq19gNU+41QZhW7M9rW9D06ID67/BChZ7ohuqCWzIGlb2
T3nzy583EsSVREJHZZm1Sxs51zLhSxM7gQec+1nlr47HLWm8taHX0qNudm1IOyOywVYTyCDGgzvs
KGcjbq4cWn/BshjWVovsK1GOGfu2A6NgUFUmZ6PMePEotqy/NEbKGRossEtJ8BjqhnQKBjwK8GW3
gMEZs9Y+5K3qd9B4DWLZT1+vB+eLI4ZOz3P16cbXUbgtjD6YRHCx/5+osp8E1ZLrTV8cLjR9/vun
ptFsU9mLaUGxoflhWmC6Q1yhenYVsuXrPaz9+PPfP/UAGrLXliy3kjyox1AZ3tNMl7frbV/MGvHr
tUO7JgvB04xPktEYItfm8ViIDMxzGN2Nbv+Ef3m+3tHaMGkbLiMdzSp0hhOGMMSqoAhLtxrBkxU3
3VnxLdrFTAIQ7BMYMSXSYe/enO77dLpxmLQdF8xMpg5ZJmi2/VymLiymD99oIiUeMjCwbxohfd+1
ErIb8AEhiUcdCZh4K6JBVDj+GQzbr3dxMTRZlp4SeQYUmQJkhHhMd72jj6e5JqZp2RxJU8+noBHl
bdZkIJb+d80Ks2tMw4cmQzWl3tfRU9khtUV6Atk2+3b9Yy7bqeBrtE3tWFUryxkXNTaa2Z1JAKav
cnv4VmTFDKeRNojMqbfuit7O7qYiryIIvlUbN5W1kdR2PTyPmQKwF7Yq4EgUuAQtwimRBeVfWEM2
XmhX9qYOQ4cjgzVbPSNJ4DnuoW/SeQctkzwG0xK1EmA4vhE8PP7aGM3zRvwre8VoapEgM1EThqIy
xCH80XnFvbs9LQQwDjxcihM0IOd30rsfc9DDUHqYAUQplQd3nLIIvJcyb8CQv/5DVgKFqQUKvywy
gy9+lzjGEJuBEaPgG4FZfr31tTHVYkQhZdV3ZIAHOf1tGEjC8MRoyS5U7neabrFjV444U4sWJZcm
/I9T2EbV/DnoCuMODpCRBUU4B/T/qi8PNhs+piqtN8QBL4/ZX8hM7oq5g9cySXxEpR2v/TQc0q5C
Tq3UjV1o747VWPlV4CDp9Ocjr18GeHpnr7fMyV8YzaVWjre0xpQMyt15xbhHwgc1oOa7cOsdQCdb
oOfLe/YvsCZxJt8uFTMTUZ9YU4WzmA7mXMf9/M/1D1mbhvPfPx3UrmnNWLuZCfsh49VM87gyyg9R
uhtr9/J1HwJzWiKQFdI2/GWBpwSKFzG8ouBPX3lu1Mt0DiuzbCMzqwo4oVn0HoUUPGSUroP7FJz2
RAhb7uYALpx944LQ4sU4jzZeZ0iReIXsQ+F2O8obeIo37U1n7v85O7MmOXGmC/8iIgRICG6B2ntv
u7vdN4Tb9rBICIGQWH79d/q9mq/G5Yrw3YzHU1UsSqUyTz7nv8LOJWgjD2nuqZEuA9Br01GzNUH0
Ylt1N3nmWhXl8+79N/D558ZoY6hkqViBgOMU5tlDmY/NXOV/fiUuvXNnoWBytouZV6zw+S0zA6k3
1WYPngioiX+FNA78c21nIkqoADuynowUuY2xPzTXUpLfR0v/XNzZgyzN41qQ0wSTSdb46ei+Ytfd
zCZO6+bKa31h1ZwrO2nvoU2JGgjALX02hdsCvLHw2lt6YVQNg/L/f03WIbDFtIcBvL+Ww9HGACxl
VT94ZRa5Ojl5dqm3qInzjYd64E6hmJInMSw8p5F7QMuwvzsm/EfoiZIYK52qyKnTL0kos8HfedFf
CSDwCpwFBkK9pmo6ZCMGx/vGl6lPv7BrU0aXXoKzhQ7c2AqQgMIvn8S6YToCcsi2cSoVGzIL3v2x
iuZrdo4X1st5hXxaXAf8d7WcYk5lOhkUhtSnh81YgXTdLOpKknFhzZ8Xy5O6Fn03FhHMEB1JC0sr
NDXolbzt0gt9lsEMTSPHemLYKn2BPO3bGKEGNfxdZu2f6yVNjJl8GiO5QMt0A9fonbXBoZ2v2azz
z8j0m3B4Ph8/lkIvbIzAdeDM+zUNtpCYhkMumoH7uGx6Oi3vbAZpcmtWlJaruI1pHtCyQt13hkdw
aIcoTtlYse3kF/aox6jZ+F5YhxkvwA+n7bqkc+Mpm8WTptB0OVtmDYQkt+ACVvlYye6A4qjdL7WI
ti2n/k3V2+W7DdbiDc6h6zNXGkrmBG6oTiLLKb0p2VdNHKd+HMz5yA04vz7tllcF9ky64IbtV5Cx
srXVfZ2Jmtsvbk161N1s8NGpuEEHUuvj4nX6CciENevntTqg2zbHqQvdcChR1944tca3jjdrHkSJ
t/e5x3gatRLKAc15Zkk9pRK6hO00s8ZsWCVCALIgtjddhYAyFJU+ajGH31dheZlLOQkLhKa71pi8
sHT+o0GdVam7ZVxPqwUAFcP10IALYBNW0TSZ683jn3e0C0vn3A1vWPzBZ5rNJxPVVdY7eNHK1l3B
HV66hs8Y9K8Mqq1s3zUjPlw4hOX2fal+8hIQOWjb/+7Xn20HOKA1QBojU0Yv9GtczvoBNfRrqJdL
t+YsDFch4/60YtBoFA5F6T7QmfYA1fi7n34Wh5sO0miK4sOJFQNLIbh/w+Tb4c+f/fs5BBTlzmJW
RMJSSwPrlaLmKM3Ug10fQPZaX3xaIHQxvXqZ6tv4Ea0JtomImfckbtR+gOAUmpmBA6jpRqR/dRPe
mmAO024a1P3owerP+TLeg1QX3MYYkT+AQRjkdcIo5LOF8q4E3Qu7FD872C2AekeDjOxJGrQjXBe9
lv54s0oIbjnXR1OiVfLne3UhvP8vcP7rHeWMMTLD6fZEElxwk4x3IomXDDWz/K++4Fw7Wtlk8vp5
WU6ydICi+MAADUMRfWtQFb9WCbpwEedN3BgNyRJHfAAfbI9c50WSZJf0y5VX9dKnf/75v25Rp+O6
mRE9jwM2VvS59z2BhXj0l/fn7CjqJcxM3gRGrqe/0NDkw/xd2vhKZnAhAp2rYMsu6LrBTcWxCsZs
ZmVasjuH8nTgXcs9Ltyc82GZJChUuMbworfUpSDy5lPxNJFrGvBLn3526zmsy6RbpvhIsTOyAXNw
d2T68Xcv5ll866bQb7sYVVCm3VaycAF7oRuzgPL9n7/g0s0/C3HCj0IFvLR/Avo0BWn1WMoiI22D
LvHuz99w6facxbmyHQqz1gvi//Tu6zePHrEKrrw6lz77LAT5Y11xBFLUlni31yAhplyOm34i106q
l27P2WFyXKCBiaVPT5zHdlePvtnibKyA3daQ4gB2coUrcOFCzpXD0zI3yHgm/+TUN05+MHJcMPrw
5wdwIU6fa4Z7ZFWoZiJLaevqnfHg1NHg0PeoIaIwU3XXEB6XLuEskYhwJO5rva4nPwDyp0/88tVi
xnXXtmq8phj6jDe/yZTPhcTr5HeRNjgYYW/ZQz5/QhErSFf7iV8DSTXuvXfPzleeyYVqt3+OVDaB
39RR7Pcn4vn8fcE2nACZbptq4yemv6/ADcx8V40ZwEMbKhOxYXa+trteePP+o58hsEkQSLGPhJLi
KYrL9djzAm6bUADs42YqroT2z0jym1t67tbhJNc9+WxteygDp33of4iFX8lxLrwS5/oUvNBA1BNA
cmjn70ZV1+lSic9855r324WbdC7L7hfVlmjOz6duvRXjT8+ZlCx3ohiu3JxLn38WHUOgVYuwof6p
d+49cm17p1vpbRjodT9qnVzbAS/cp3PtpE/8fqpn1MPkIMVGqsUcne7ZiUKQu/lzELj0FWeRsjM9
vAw8XEnX/YQ0ModyJq3q+sqnX7pPZ2FS1aMqSdci++jrY+H4azeV21KF9QZ2M+RKHLtwCeeycZzd
lKJDzI8DL9LJv7fQ+nb8Wnp2YR2cK8dXyaoI5+/k2EDH6dPqMVnUx5/v/e+bE/65TtzWhlawzI6P
XUV7zD5Uwb5r4VhS8uQR0jT+LquqPfjQr2xFB2T7n7/10u36fFb/ygg9b/bHbhqTo5yau6Dp3+CH
eE9M//XPH3/hkZ8ryG1pSoVdfT3ZKI9l9ei1+tvUNCK9Nid86fd/Pqh//X41GKm6yA9OqKgv+TwC
FhjAVyBj4+r93fI+FwsqeFIlsuxj2My7Q+R1/9g+zhae7IgCWvPP9+nCZZwLBgPiYdYY/OqTapm/
awv4x9VyNnnZltfW9oVHca6CS/i8NiSoimMHv/ViaYFVgn0bKofj0l25igs5RHi2wLteY8YFqoWj
8unGW6GLi26K9Vm6Dk3JL391p86p0Is0urYBviNZx02ryEGV8kFN8ZXt/MIlnKOgYxAZui7ulxNp
NHkiEp5esKKvn0xrRZbQtd9DZCte/3wtFxKVcyi0ILEbeoURlwrM8iAOszqC7LjQ61vkbJI1lv0z
dtfcMC5d2dlKX+dGYkzTk6ekVsUJyOs1NdZbNqSamyEtYVPzVYKn9peH5XMGdDs2UrCuQT6pwjar
/eAOTjhfaRg+/fne/T7v8tn5zdOxFxKnQfrTlQDjHBV2uJnPJd9UGo1xr8Y/BQ2403kD46ufEeNI
LPjaRFcC52+XE77+7HbqqmXaq4byiB0Yo8LoH0HL4KeWyezPF/jbkIAv+Pzzf0W2GEK4ySZRecS0
x24aTJPrmn+li7vW+fjtC4EvOAudySQgUA285ojWLtv2M7Mv48rqA3OVNmmzhIC7U9msV4LD58f+
J4XE151lSYCE1EXcu/KIwvI9eMn7Ji7/psaEjw7+/60qIt+xpoGln6T1dF8C1F0UnGw/VTsgns8Z
BH9/pxxn565ssFgLAwcz5OOIwWRtvgWSHdbi2jbw+64YruQsgtoxmYJqxUu9YqZ1XNevo/Lio+TR
rSbNPwR9i7pB6BbV9I7ZxQE9GASMtrg2Sv6/l+s3D+mciV1UVUGrAfJLQ8HV1M8hqisDtXuP/vQw
YCJ8ldLuezzBnYiN9dERtZM4Vq3KvyMtxAFh+GCZw9l6uYHF8Tbk3W0z6LtqbZ99u3fJ+sbr4K9G
udk5G1oKT8FK3a+PkRj+wSg6bO37jz+vvQuL+1wL6VfwNogBHT8WMWxe6uSmJSZvx+gVE6qbP3/F
hdV3rnzEbB2E0D2eNPfkVogXHdsDhMykeCD8L5fcuQTSeJg7LKGvP/orDN9h1lHra0Zev9c8+Oxc
ZqwdpJX+EOMWDUEWR1DRxghTbZBr/1sRivd2/IK5jlTNOhsXu/GoPUVSXImNl57PWSxZiIzjcWnE
UVTYkQe1wtEPYu2tLufuWNSqv/KQLsSsczVyvxQYtgtMeQRi7QE0naOrgPT58wvw+/hOzwloiVeN
dEhCceRrZVIo24ECwhemho9/Z3JNzyloJdrrlWKNPJo20GAHzx+lAwQlNrs/X4If/K+79LuAcXZi
5P7QCcPW8KgWv9oSa5b7MS71HpbaZk1702DMgjDR/tCx6Yc94r472GIlL8DhuOGYeGHP0xGO5S+M
e2qPJrMHovpQPcvR4+kcxME98/waDuxN8QL4u8StCht2Y8pAHAYVFSerSPXCmEQjxA5dfANXUZgS
g6ovXueqX8PMqyTfDaheYo6VKL2hia7gViICnmlqdZIbVScY+a0CkklB/Bw0degtYXYrH5XmZtsP
QZiNHkNXhRUyhUyt3BcEnfYEmdMWIuMaiGJgqzFtsbBy61Q47lXkkYPnW7nH5kjzkimTTrDQRjhd
hjDrzCKPSlP2HMBDYWe8xWzVUsTHZYJdzhwF/KRb670GCxHDbvRH/WNcqLcHCrH/kaAvnsPfymAM
tzebEjKDORsZzrsBbYBHdkx4OYpPBVyfIz5lver4kMmmrn6qCbN0aQQ3lTpta0Kfu97rYXQ8l6kt
xyFfSvgfJxTTxCZgsDnC/YLrPY3tz4nW/ndb2rHNGLrOX2AbpmEuvPwCJSvBMwYF/8lOZoIUUmua
6iistpgZazZCwlGBJcnyYYYahXU9YYYj0GT8Ucyle02aeXnHkKT/rDCZ9ERZp7aFX/K3GeNxMuek
AcV4WeOdBnv5R1QvAfyq1Aj7oW6Z+vuk7xeRlZJMGwjv5xxmkALEMTsl96vok0yi05sRG2C4ZZ2J
dwdfNT/MHF4aALw+Byxlh2HKupTRVxYaDHWEizz4yzx9l76ObxIZLC+wQuw3/pK4X15dJZsuilxO
oSTMJUdKGxYDx+A7m+IUENzpZeRJdMJzoU+YCkl0WszJAizjwNYMjtmKQwvbhEd/EOUB957tfBUk
T72Zo38w7oNRGyqrT4FgpH6sc+g9mIR4H5LY5MFLxhaX2nvlO+zQ2p0pKOanYq/1feBxzZArO9Xf
tanQhSx1TD8wPj9O22Q0/u2CJrlIW9kkPAcQTGFGKMaI6K4GCCjzRLjYdAhqd5iYip/GYmL4n1mc
WTWilcM9/TnJWugxBU1A7yhd6sxvweKquOjTkkQQNo2xD/paLwt8aMGLDZrFmHFqg+G5TWJ+UwoJ
txZgtgwWXST8TYITr0yd8cxrK0b7DxvQqIeZk25y4Oxj0PAC8Lv9XspUwdlgWzV0OXKOVVeXk4PU
0f/WGIVOpmvdPmBqeiuD0kCTRu0DHKv6rWh0+2AodiWisEnMfg90erwW2z5h8xHUmug2cEl45D3F
FJILoy3I3fYORJH5AA4F5qA+3ZUPcnT+xg+k/uiQcaUy6NyT4wolVq9tU1807ha/NP6GpK3b1gs1
d1XZgx2t4i6jtgIvzuVxiEhnaXf0u9FzcAxLxp3QtdjRMbRjVpkZ3vChm5JbPcgix09mr474z70u
oV0uGnDQkzDZegMmr2y4NreJqEqVmSm0d8OovQ1pJrtxHVmwEOeh2PsNBpaBdHSgyKrGig3p6+gQ
CxHsra66f0B+pK+m1OsetpZySo3DBDIsLUbwlhsOKEKj2VcTR+0+Ai2DpZiGs7tA9OvBLra9CRIX
7Djrmw3y1T5nklcHHIamPGIjfZ0xJJr5U8Wzuio8mvIE0owJZqPbfvTUMeaTvQnpQr4srPH2GOGK
vkk9qT7lSCNShF6xixvoZzCfKPhWC0MwRRfX6aQ9WLwNet6G1gteVk/zB5dU9DsdeNtsMWYrUNhI
nPk2N370qJjfPHi9UTsYgRavmGFdXgtv4dkwNQAGRgbhMyTyZp0SIGSoFPvYLuV2LIneFL7B+Cnv
MHBNlvotwrq/hSUjz03E9c2aKIIOGMBRKqLBfcVbid3jc3S7h0f92EbkZug9fhdoB4Bvkgj/cSS0
3I9Ant7FNZ9BmF+HgwcHrXyd+NuI0bnvUHebKXVDDFGSr8PxGe5kUwNP5HnII+epKMel0VyYqTs0
ji6PmF+neJqh3Q6cYp5dFXUON033UjraPvVlWz96ZobtXBICjaV9H26ho8DzcK0K7npTF09atMMP
eM31Dq6btdlLvvQfCkz9WzcN5SFocWSOwmmCQh9g/b1EhSqCNzApgbHj3R3vOvZOg4adfNy+j7YU
9dFzE96kcPYQqJh/iGfWbkhJ2m2EMVS8/xwcxLEpYIkCyTyG/5puiyS4+DmvbqB7ZFf20RRxclMg
0/6Opm+7l8IGOMSb2v8VDEP7xUlW3mFGv7+HqDd8X4AYffUghvxiio5BAmkxhZX5kfU3bPzErICZ
Sl54zfs0oiix9N6avEo4qK95TappyuueN5AhhHAZkULcFqyC0Hkq2QFSl2BDMBt7sDDyhUS8H99n
6dEtguS8CYClSVkJX9+mU23W94POFUG1Dnt3/2GxR+ZmXEZ4j8NCLh2gNdrNgcBgVdEXtz1dgYNs
/P5nnKzedpzDereOCSisHOvJ9V31jfukyg3GLL9WCpyy2RUa3n6kvltQycEMJCWnpZley2i2H2MI
txnHpfvpu7Uft5VhAtZFLXmbht7cUos45BO3eqkM4dGXKVE3ZVZgkuW9C1S4n6ughR6p89ebeSmB
Q0kwidnCKPhmXIPkHhJzgoUw9F0Kp4UgK2zi4+SJUlzaAjD5SGO47aLKM25EJZp/wsiyU+ukuxt4
3d/B+iCE6+Gn4aFHwBI+CC2YyJM5jpe7tjbrrmU1ha9bNDzELBRbUlO2QQ2XH0CYl18o9Jl7QYtF
7TlV8yMKOeE2ANtggzxLIHVCoQeouSAnPmDFqV9ixDo1yLyS1IQcd42BEXskRYJR2rpoHutoxdSo
6xrZZVPPk9se4q/nKcJcWxjCtZIPo7fHUQWnMLG2bW4ohFUZuP3Bmo9s0m+OCkVSYXiHAOD65F6N
AYIgiJ42Y7qqklR0NXm3bWK/Fv7sZy4ZunuU2Simvg3zyjSpK6E3ceHDR2g0wMLYtiE4xwer/ZxG
FdGBxa2317TKPFtn2FSDfPUxODyBSJV1eup3wHomMoNBIlP5qGQ3b5EasQ9vmPv3bgVlUsPVTqQY
dxRxakBwfKhjNHIcidhj2UfJ97lP5K+5qFReYQOsYDbsr1uAwJY3a5IFHqpjrV8TTihiLjyqLOC9
bQgHFWrZvYqDhGQMwro31UzxsyWEHmOfhU+lMTCSLSMTbFzpqhyrLbqXMY9vh6WcVL40xt1jx/KR
Rk2c3FFofcfN1DcOt2NIthjKcA+xXPUvaolCocPX/i/YWkZ3S+E6jNeiZHkTBhH9fC6haCBVnMoX
R0Oy06uvj+E6iteEVOoEiU6TiyqG7rAV1THu9dimCbRHn0ky2gXIn9neUEy5pxz2lV3elb5/74Vo
WKSJRNOu8+Iy2VAPR1qYE5oKoCPUa7CZhN6uGwDUnQC3HVOBvsOmHmL6dcRrAuj/EVoAssdWl7zF
I14P7MiCbm3T2nfZR3MG+Ee4G5xUMAjthx/wiiFqM8YCgANdrBk8MdePejW6BNJ/6rD/ay/5kjjB
l5SKSX2rPS8q0mVxwe0gmLwd2dJ8lSpaNhXzgyeQK+RRoC1i87VxEZxKQx+qtKaaf0FL39yFcLLe
6GHeh6zaYUR6whjCKu+xSxlYhHRLky1JJDbNCClkt3j+owzsDDIBJhxSCxeTDfrL9hg4bk7JwseN
RWFxx1fkH3WfEMj3TJHTecFsmbPLg4wFeagpdQeZTGU+WMxHqHaI7z9j6K1dDGqMnq7zGf4hN51k
8HGRftme/FHgcSkeRrsFGZTAcrP8RIAHgn4Tms+VzvYfMK+C09KqdsdLvfwA/bE8crwPe2jmgm0t
E4UBKD3tMXEiT6OJky03DUYWPH/Jm3WNvtcl4Y8G5zx4+gpYSpZJoTNY7NjNPI9YkLD97AOIV9lo
s2Yh8JQPBeY05rLrHjjt2l9D53C8UKJcMJrp+q2Mwj4rhnopc09V5oNOmA5fuZ7qnMpQ5aBsmq+q
kcBg65j0WSkGLFJarvMLXdp1K9o6+aFs/HlipFo8NYyoO9a1RX9Try7eB8mqH2eIe/bDOI67fqVI
jmQ8t/2umIiEPMcDtgZAeLvRvVn3lLhyyclcjhAJwu1mAPnmAxFh3MXQX7yU3uDhwkT1y9NsySJL
PtEQNfJ4W6jK28yMLL86XdJH2irZ7KYl8pFEz0gusl4M7U2xlHGZrnXb3uAifVjvRAxLU8qGY+nD
5GxwsFKL4TB0GLH8M58Ss3eNZFlgRxBiJtksxwXR8BACOjSmGBUs7+oiGPIWj76DeWHTIxtqepE3
iey/kIbAC7Zf6ifBff6dw90MXrME5nb4wU8Rq4OfQ8KWp1GSct/ZsDq5oeLbOQ78uwQMNuy+3riF
O0dtcxPUKIpo/PELGDtIkbm0D95aet/gwlD+LDu/+cI9zxXQKdICf7GbXDYsMLXdIDiHYW543fV5
HbaRzqAc9j7GgAxIdxdVwMiNA3/QwToGL2wSrn7mhe2nv1Eyr+8C8nmQ7Rpdb/yIhSfAehxOOSMJ
saHUYzSmro/GrR9oe0Bdk6S6BrOjSDoY1fpFe3A4cdUpxoiWICUDUrJ1IhGmI9rytucy/Ahn2PGk
emrVqV1CKJ1qHOVLiMRylMX9U4ilvq1AinkzHaU7NfEJNpG24qfRxmteovAZosgRtn0mAES6h42z
ecB/Fg9hx40GzLoRVSpopL/XawiLFhlhqQy0PbJAlJtoNDj/s1mCFrMsy16Be7apAst+oFAQHnUH
/7ltEw5DPkCPddMGY7EpgHvJixl1mqJNItQd5shtkarEPJv8gP7yMQOSSReobTgv6kFxG2zXqRVv
7eSXN1OM5I1EpXyJFA7/2tryowPrfwPaBuTh07QcNQ6bc0phUZub2Pfe1qliWYH6UF6UsB2zNZV9
2hM6/aKBp7dwi3Is9ZLuFaxTcnSYz51TFjTlqbcA/tMBnGLX8uU1NijXZRVm57813TC+Afgw8xQn
HHaro1HlJCQKOzoqN8BGsCOB9vLGm2SE6hItMvjek61Nku5Dtd7UoUTTzmvKg7F5icJx2QRTO6S0
isYMevo5x7m6yyH5QFJZmglN1aj07G6FnOhOzQJRvUTiNU+rwl3suqP1efcM6JD4ZjGt0KVutSWi
N9qy8HXG4FOo2UlxEWRNMDffyMzn7dyZ4ZWu8XIqZ/RuccbXDxE+5t0rJ/91ZTzaj4kIbnyvQs0H
02thknoTD7emjOsNRjYgWl0Jbx4+Cx0n+Oh+vklwnEdy6nSdzfCu2S2w1n1mkLk+05iQvJyG9aD6
pd2XOAXu+rFtM6wUkYdzUN8Xky6yCWSRe0xhY8fRE9kOSS/vMLcDd6Y5Srr9tDbmPVwmef+Z5OV+
VMAybMXA9k/DdHwLP1SSsoXi2AgtziYIZ51XIxItH3xEnOpkgBuHrd83zbDzmo7kq8AbojEUseUh
ammp6km3CequeuYVthit0fqJcIUZjjNqA/q7ny+eStZMqYKd1qRwWxcV0SbGDrQdJguQmMVg1jjo
6TaUAas2ImrJ12KMkHHNJfD1wyevEZSvcLMUc3TwVjwVbq33RJDvdLmZxuoOr0ZHsl636hmzjIAB
JBPznoJ5MvewIF0yYLrtV1sLbyfEqG4G0tqtDmoNQgvOWylJKDuWiy1J2olqfldIgzNAHFWDbhJS
4dUV5d2Cff7NN7772QGi9qzmVuctHm0G92V1qCKs/LQpgP/E8jcwjKuwlwqQ7+n4KOD/dYcVvJ54
0putH9X9LXRc4YGKctoqx4q9aSbv8Hk2vMOgNEpEbo4ZQkyHjAtoltVArr50WRBF647qqtwQYzzU
1GTyMIYD5ymr+ykfI5/+oFEEdONKouTLVDfRBhIQ5HlmVA+wI41uJfGAWUoGDqa1GT2UpZExYekN
t2VVdDInzB/yKm70wcmweGRO1GA44N5sw1jjquJAkf3irTQA/QcRzzrwzqPG8Q2gLtVOd41Gz4O5
JRfkM2OItX4PExluKE2MBTFOm5uocP5h6WW/aZC7vTWRp28BBMVpoAiLp0Ga+os/WXureUD2bnUV
bi9bV5y9DErFxRLJHRgc8SFipT4keiFbDBixtEUQvDHJOME4XgwfKF2PWWx4leqZdEcQxqI1m1vV
oWaiZqrB2OGL3i3ah1HpoPvdmATN0RaR6z/5T903xPn+vl0dPQCDZE/olgK5X0t6R/q1vUfBqHgV
ZNS3UUzLvBxEkPtgm+ZAjTlsfTD+giGo3YlCsddoqnAwV35j4dRF111MQ++fYOFkM3kh/r3lTvzC
plZD2E6kRP/3k2a69vPjyOT4EkxsTOmE132RU3e7iLLc1SjTbXv85bzQNNwuFGVrxjAXUiTD9wSH
geeaG54jTnEg74p6G8eldxuDPXATYrAo72lZv3pVpL+gqkNv9ABDKyyrFkjUuWvm7ZRgoJQLocKc
Iabf0iZBqTAiK9mh/iBjmLJ6wQ/IySyiZKLpPXPQ+j9AmGFtRiBqeOrjsPhS9KW7n2F88QV2MLI8
SKBso22IgZm3ZsS2nYUwYsBpcyr6H1aM5gH+hgPJQpjNiXRG+fwLKafgi0WdmqTJAJ5ngKOtB7PY
KnxJktrNOF6Tl2KFhaXQMCiE6+pzRAqAzrVBZY6uXoRibe2bnTcHxUYTpDl5S4fp6K1BX2E4bCZg
DLXxlILaC5f2HjosmDeY51nKWadtL9T3Zi4NdAxRFD7GML/YjyUcnafBm48FguGvuerEO5N6Rpqs
zNdZrYZvEJDttxrt0n3SlA4i22i91ry61CA9a4WPOnCwcFSQJyz6ucVkDNot4hv6MSStlEbGzvy3
P7exfqu889k54ANOKWSclecd2ioxtyAqVEjPZ/mQeLV9CopJPnYebHSBqBM3EWuTK6J6fuEKz6kf
i2MDWmdle2zAcsjtKsIsDMWcr3r+ZAJbCXZ9J2HfN7sB7Jegq7fDwjwwf4JgZxUQlFD4y10AxvsB
tcaqSRdwRHYljoZfrPL7u8VX5lsXQQ4314O3C4z4xwZJgOQMdjNdFPNTr8YD6OKmyLDloLagQLt+
6pMGtbnSNvKn5COKEaIu5rRv6hUvhenmTVFWqMOLsEeBEomff4v6FUZAa5yua5Q4au8fT7TlPwI5
z0PZmHjr9cVAYZtTTijYuH7FxoMSkptItYladJQ6g4MdkpT4xtUhvZU2+BV0oXtiboqxzgCYddqI
dBiC7gXiUdAyqyJ6Cxq//dp1M7pNFIcbL3HtLrQoWzip1zviQ/EbGG/aVd2AgUEQBeDahtHGbFYo
iFLhvuH8V6R9HDB4cQfXXIkuPdXPP/+XbsdWJXxN6wrtPdp5Bxf7VV532CtnQtwmSJSfo/Gitn9+
df/H0PlN//WctbJ4BnC5Gi3eMDQBzXB6MD+HGcaJY1EB9zb1P6cRtd50hdvqqUh6JCMORZhnC3uP
5yu/4XNF/u43nCmVmlUUiJWBPFqBR00juGZ2w6ETwx6tLhzqOCar7bT5P87OY0lSXgvCT0SEEE7a
QlmqvZmemQ0xFhBGGGHE09+sWfXPLYqI2lwzi6aQkDvK/DIHLc5q3RUd4MLV/BzC0rK8iCNnFCG0
180HmXBVk0nLXmnXBYHBHLoyOCZuRGyShDmIp6epV86OET482rhBxgUaKLIrKoB/eo//bzx7niQ2
uXYcVSgChcilwOElbs6CBs5ABQcVo3+RGb4fA6tBMGFRB9ZzdO4RmfYLXdkQf4pNdpDg0H2ITHRP
SdLbqEV5t7bxTFeVtHADQ7clQ9pGX1GBLj5gARhu7MCZcgBgFEc7qYtzyoS4ZHOo3RdCi25FErb0
ecxWD8gbJXDsMg4FiNiUsqCO1/IYFrvsvI58GuGN6cHi3CsZMkO5X9nYsxeCQfAT6Q8DiHKG+8Wy
xhob2dQ8DAgC970e90wch8RNKqjGZjhXT5Ia6d4dBTt6RlKthBZcnntsfhaafvplHfaSAFB2Mqxw
ERAkTfqRKsERAgKE+miTIO57sb8+6i83sD1nniggZ2IYT9HAPPLTGlv42xiDNp+Je3qwX/NmQBWz
ZRlgMAiT+TEx5ONOebnmCFn68bMPm+EKTLtj7x6xAj2VMJvF2bQiIF7607PPmoqcu+BfyXBUDkSU
cBB+XG/wpb6dfdEdzp5JnAOR00798Iu6iQ17Vm4jm8xEGTqxQBTKoEf5dv1pC+qkObwETB4voimU
TxMOHUb/YOO/Jr5CYlyQOdpzfonCEo49c1OFQ2mA8wRu9WnIkp7tdEncPe5eUuuIUl+MbCLs6MUB
24volOI2hh4t3Ax1vrDEsDIDXxRhm7gC/O+YwT1A0ZYQ+IcElf3AQ4FajfDdFt2+99yjZMluxKS/
8rCFTmTnf/80QD037SvHFWUYk/rQGeZLxCrwF/Lpt8OgjMX9eHC9/y4vYLiB+++DWl1RE9T5ONSR
DomM90SUSB/4SZOV73zpAbNF36iQS5k3URwWhYAQolRj9FHRke3TCfgWE0iVYXv9VZY+xfNI+9Rm
k0y8Gtf+cUjLpxjk774N8sJbaafLw5XMvYIe4kxQW5jUqcyGR2bLu9Zcg38t/elZC41eyUcCovup
5u4hbZ2dq8ybpK9k7mhLJNCiuExVJ5e+RfIl479uaWoyjwCw4zwe0rpQp0HgClCjumfF5pObrIz7
y0MNpPz/9iR1pGxxeSlDaSfJiyoM76S112+GKWMBjSw3ID0Kl641yZVtwD/fxv9vr3Am/O8jE/h+
m7gpY0CYWhyQikpPb8BisN2kcTU44RKnQ8YM3Jsm7hN3poiSBwP04BSaxLTbJnaenjxoovdWbVtl
MLXD8A1yxBjle2uyD5ThPiBwZIxbF8Uq1MGFHsgRUgeU2SClae8dHP030pBGAEBD/25wm8gXd0ym
Lzf12NyQxgW3S8fBN+vFLXuGUtHcMqhudsRhcuVj+2cIuNCG/yTAnwYgiroZVJ5ZcpLY/lUBAqp7
ZCYYH4OUmTy6sQOio53kBlil2MmlnVPD64Xag6IxhGEJVGg4eCVmsXFRNv5i1oUNSEzVfY3RQBql
4bb+yYHhmoKMZvmTVKbxzdJxj4uL3h0gmBnHlc/78pxFnNkSminPbRuT8iMEZQT6Ipm+eWUMuUAN
YvUJ5juVrczzC0+auxBxm28ibsTkWD/K6HdvOAjqaXsGPA7vaiH8GLz3lUG1MM3MfYO90cupRcxE
yBOF20Zz6FUgvIrdtBEg85QZ1YsGFmZsBEhr//RYdQ+EMvh1Il2ztS79/tk0GcMQXpYsxT44Mh+a
CHpfaA6vD46lXjg/8tOHGw09ImQ65h17EzEgjXfqxPQgYg0tWWn+uP6MpZ9v/fcZhGUY4tTw8PPV
a1OzTZkWKz279PNn02WBWNJKMGQ6nW3dJH2lENxZ0LRq4ax8ppcrX8SezY5D1kWFVwzekTr8vu3j
nQNpqqieUhcy5wraqJL+luma5WHpfWbDT2LkNaVBvGPmjC/UrD60DfuIjVvPHDrZ692x8Ix5Woht
ODWUCp59FHU0HVyzeai1sgNcJ0+bpG1XeubyloTMaWh9TVCqrafo2LvZK1PunWOOL5DurXy3S39+
tks0G/zuiJf8CGEV/zq6sn2BBohDEQLJze/rDbX0jHMDfhobo2uBUTC67BjjgBU2XKNsj/Qbw6eC
Ypq67SGzsT24PfdEm7OjWRuP5tR/JIY84hZnZewtvcNsfMckMccpjSxg1pznNsWVWu3t67Lf3vbr
Z0M7w0ljdFpuHWMG7WTRb9MI/5Ntbvvrs9Hdu32rBsWsY8P2uGxB5QcKjH4tRvPyQQNwk/92b92M
vQmdHY5Rxi4apnsefXPBJkFcMI5Uu+tvsDTWZuM5aqPWaDCyjlEe/a5KqHMHD1p018tF4JT9yhbu
3JkXdh9zwy/Of2VSJbZ1BF3oHYQzFHrZ8HL9DRZaae72bXG24CmsikdT8k3fVt9tNeVBKZwnlAcg
Dknr19seNBvRCgKxxKKpd0QJu/o65Vodo0rCQcCb+JecTLUvZC5uqgKRuTXV0GpIh6pgR1C+glEc
XJvfnYuxUNGn1vv1F1ooPJO5PRXME51iu+0e6QgNgS/Gwf01SRfSF9XEUIFkFghB0ATtmqlTG6sz
x9fOlZHwU88AX+n6r1hYv+YGtxhAs8bWKgHFtTtA9b/ThbsZzOREcIcsCo7V5RRZa0DXpafNppvR
6aMS6qLkRCf3CIq6D1udD4PBHYbtPYkAwR1wAGDt200vN/fnUtbK/uwLOY6Oyw7GYGNuqzg5QuCq
fAuj2zcUsmn8HOZkwOirbmWXvOCsJnQ270G6KMDIOXsfRGT4jqkbQCdb2ucbsyvjR160cARkERM+
Lhr1RqWT84Wm0Roi6J+F8NKIn82MKQxqwmGZfdTVOL3RBBDdU9Rpy8bNMM280C5wOwkpg9WHCkEn
EXJ8sqrakNqEWA+Qzy1uwTqIeV39VaO0c9tqMHf+yjZ1W2AKnaPF9XM0yilQohuh4h6frvf30kQ3
m06HHjEqsTDs48CgmfKV0dk72gN7tjJY/v3SC+06N/eWDk11YirvyBBuBNrWtkqGlwqX8CPiNS0c
3QqgOqdJ7vO2APwsASHC2FrlaVDvopoCQt4cyJNs51GYjQ8x8IEhAOf6uy8sJXMvb03G0qljIIUy
MT43BjTP7qHMNZTGH9cfsNC4c0evTpoS9DXHw9EvfocA5gSZ6Uq//TsHX2rX2VYKskmS0iZmR1wd
l9hr2l4Kq1fUHQcI/TaaegU4XTbfwI7hbAsvtrZwssAmNcjeL6dGbVC+s35ff0/n0mpJyTydl6qB
kwH2mXCg9gaMHfgy420UiZWN78V+wp+fvarX1JoPFdCqI2m/KsPdeWl517Xxq8XWgPYXZ1k84vxm
nzamrkA5hcHMGPZqRA3WyvY1TY9uVQDTbZcb0/AamMFG+BvW8uSX2uz8zXx6YtJUubAGKwqRAndv
ihHy7mQrGnLLBgYvNJtOYyNLU7exgT2CXLqdjG+4/P52W2/PZko7a6a+7UweMvahG1yrsx4Rbvvb
/vhsCwm3JFLlPcLCIs13kP5+s+p4x/p0La/w8rhBw8wmPEZb0wFdjoWQD1CY5Tzx2Fa1vbEjs0cg
tiSPEVTBWzuSHXxFFQyObWHsXUmwlzlHJE/uSDY3veu8XoOQRuFBIQSqTJ1syrKCgzLRD2VR6Bsf
MLuZK1q4+mHr8sK+1lg3Ox0FtlO8teSmzQkl8zLQAKst4iZS4KPsJPM7GKACNdAHKaMdSH7PGiF+
gS71a1nylanm8j4Bj5xNBh11ahPLyLn/zGiXqnZbSWuX1O4vYUPNN1niS4c8dpmmb6OEGut6V9mX
Z7g5UioyiUgLM3FDWHwM+OaH8dinTb6yEF08EeCdzk/9PBeAas3iArYEFUGhZiRf4PD7agqyh5sH
ZaNRr21dF2bSeSRxa5nSyvsc05wT/Y1I9J3r4hHo8BO4NmvFkKWXmU0PmRo8JktenSw3Q7ai8PQv
yswiMGxtfgfjt7/PZNGsrLDmP6Tv/62DaLvZhCFq4pkFZOnYLBr5T2+Im/RQQU7mBEOcJd1RwMoa
DLZVGSESee13yy3aD6OCwQ7A5/TOSc3iBUbtc3lUDfmrjY2mhSbv0wOk8sNPLpj4gGaXVVAaIa2I
9cjpNZPChknHrOlGwb7wXDLeBkZO6b195vP4HdTgwxbBe1nuj9mXNP/lUFzykAlgtcycvkLMiH51
vOY7q+Fns9Kx+mVOSFfwI2DNG6iGRPMllhk/CCxVW2iX+7uubluJ1Yi0v1INL0UPzU/QuMTceTVB
0PoIy5VrQfZEdGx+ULuFD4oDQ+fSNDnfc5r70RiHEWaC2vhwcFbb0Q60e88b1TExnJeocIZzUGx+
gOiyHI5OYpSmT4pewaCV/y7FBAJ/bBj3KRw/wRQzhLDDzLBBgnO3FeP4rR0iC3alAcmePcwyAv6H
XdT11dtUuChjIEbOekGTTn/iUtjfrMRrngd96Fl7LsU5MQz1VuXZvxsp/iQuhTx3gkp141QFbjUm
1zExO4KJJSBid76UfSt3DrYxoa3LYQcbJ8FvRQjSOwHgvfJpYaDXWWTFcOy3ACVFWe/5qa3GIB+c
Dp6s3LG3DhyWj7CoA6SQkda7a6oeCclaxb6XnIE3DYpGXkBG5MNWbCgp3j8ewaGZ3GaXZiw6ZAh/
DF3S04M9RERg8omQ58FF8W5PhffhdH19qHM3AhObYqcG0pV9sDRDQmeSAQ8JfBMaAWmTHAD4qdW/
4jEvw4rxZJ87cGPCcQC7WKI1jwI6xCMA65Ex+E7nGLDaZLADSJMUsMonFfGRQy3vGy8TYOKweJtl
aR6QNu83itfOT81tJHcz+NN8GHfPm8a4OGS4Z84DOaTTE+OF3jeStg/24MhHiXrcC667DVh+oKne
JrDw2YAExEm/KXJclsC/Feco+VuErhQrlmbY2brMC6vSdsHbk6etk65fwKa65dIYUVbnPd+n2bWG
AW1KkkYhPtL4IFXxhzL7yJLpUBRmcH15+HdkuDALzWuzESIXtIQu8hQLNFqNpLafpUQAeEdpEtKu
K59ykcjN0JgqCjwQk/kOHoThJ24ndQIfCweGwDJq+jex4/gNGF+BYG3RUgncA7wQPitkXK8cyRZa
eh53MfFG06FkLe5xex3gNq0POIJVr7fExdtWNPZseU7YwDFqxvYEYSeFiSE6DWnxmEzdW+7AFh71
Q9CD0n39YQvL2Twhuhx0By7f1J4moLlx0MGZ/JAmDypei7xZ2KTPSbekQOYqQfZoyEh/qKMYuvqm
3YoYOtLb3mC2TQc4BSUtaCVPuvFYiBy+qoadU7jvwBPLv5ics9v21XPW42h4seGl0HyNFBfGMKX/
iDzxIPkaq3epK2bLsDThBOEFxAE9b3cj6pna/d3ESFpeOxgsfbWz+UFRhBoXuKjHC2SOH03qK3zq
KwfMhW6eV3u9ZvLKpLPrU6LVqx1FIY9tqAL655s6eV7wbTTnhibcDNtMd0GGRSlwdImtRnXfQx59
26c0RxOmrC1yco6TlygUeoQ+x2n8VPTtn4zqlZl0oQ/mNV64j7Tl2hUY197Q3GkWp4/TGNcro3nh
DD4v7o6Ji6RmaCiB7DqroPze+9rxfGt3ti9LOPPyZBeTW1vr/IqfFoVsMnp+xtef8gk5U+aj54RI
wAzKfKUcfhlqBwXkbGQXE3zaI4BDJ3sf7dPD+CpD9TjcmwdwFAIv6IMpoDt95+7yQxPWj+SA7J6D
u1279lzqKvrf97Om0uPRhE+6h6wE2nib3xTKQuYVyR5bFAX7B8jjafcG6mG6McfopUbEiesh3vj6
iFn69bPBjsCdrmzrHM5uNoDKED3X9hr4e2GBmtcjUXVEIY7ZPCwsEkQAGXSwGSSgZSj72wjMeNY0
Ky+xMKvMy4ukg2O3Yj1DrBQPO4vBu1i2b9EU/7jeSAtT7ry6WA9GlQ0M3jeZBJV2/cR+1G3lN32x
sqtZeoHZWp5ZbYVwcwc5eDIOeBS1CPip36UXrWh8Fnp5fpFi1GY2JIUF817V3dM421rYhF9vm4VD
6L8q/6fhbYtCxVY6lAgY/kLruyp1TxGpAz69Tc4aiO5yaZuSfyWmTw/R8AvDaZGxMILXCx6SCB9P
4twDZBf9MXmZvCGoJX82owjqiQ4JU50wyLYVpbfVws0ea1s0MG7W9Z0sgV6Gp4RpVMTLeD91sMr5
g5FBFmqUH2DOrmkvLt+gUfJ/gaoURuooxt1GXpolCFRpj+1niXxtvzGGFMERFthcyLDPtg1h+tVO
rCwNqi6lo99WSbPyZV3sHpAQzv/+qeXORT63LCcQsYqPor4roPlDtnQ1haORrDzi4ujAI2Yfr224
aaeVU528+qvC2Yyk7ba3QpiLd9c/saXRMZthDVijpAEreGjaKBNM49Y4q+zJjUXvfx34qYm0sNKo
Pqst5RQf3d79C1TzhrfxOzXqlQlk6Q1ms2wmbJeAFjCd6mhIA7fKj+VkbYu4KTbXm2hhrp173FCT
SDUZQWSYWvpq1LiSRQLUV/S+s+mN+EXnkMeA4rIy5peedv73Ty3GnNw2o9r1QimcH208hBPhJ2+A
okhZBWo20d/KJCudvzB1kdkHHHGBo7ls1SnPyy8uU/f12P++3mgLvTI3V2UmqIZRKrpT2cBQW4/l
bwpyVTWC0nn9ARcHH6aA84M/tRNhNgpdXkPDLPqoiyfEth5BwAFVKNuBiLDykKUGOv/7p4eA49io
1M6qU52mD+ZEQy3qlQZa+v2zndUZsVdbQMGexBlUbdicH6A1jz5QiJa7cfS6oFMk+XW9sZYmeTI7
2CjPiRKna2k49sWzKshwl9AMRkYb9CBAt4CxtxgVh8YyphAuvH6X1s0fe7DrLbOJsemQxMwBHhHd
oSoJBQ+sA5k8U711EMi0vndQpPvOW9rcUxOH2Os/+uLchx6eDeweGOE4LjHu6r7aqAg2GWYHMv5C
x5frD7j4jSJhelZSMYSuULN0sfUYkaYYU4AL1E9gFvXK5H1xKOPvz4ayM0a54dUtCVNcy2xyB0i4
ETDHrTArsNmSCEbRiGVBMQCrcNsbzQa0qcokLooBiD3XuVcwuCojemPx2jl/QV7A51TckpFGwetu
hmXRvyhZvlE1bifAR4GwGtxQQZ0dMOGIYw3yxiGmVf4hXThdUXzqfMMami3ygtOV72Op+2YzgJEp
6dhdbIYoW/6mefrYgcMQIKphpTEvjlB032zwt/BEGqhjeWFV6KBs3tza8C3eB11+F2Ezf1uPzaYB
KUQB8kBCIJUHY2h46ivt02Z/2x+n/52+shjJ2hpGx9BkDd2Cfx8B40lR7ufQml1/xMVBikaaTyx5
M1pNhr7PCijZ8989PU5ltmmqlTF6buz/K0ni788mAQto4b5P2ikslAnNCmCtfq4UX2mghS6eW7WY
UqB4TdwNLYb7Zc4Bv6c+7kl8BgrTIG7r47llK4dW37QywwojYRhfmNOAXwbPz7FLHOtwvRsWxsLc
HBVTB6mrsTPCV3nHigRm+H1D1y75F1ybfO6IiuiQl11t6lMypWkagKFQvghIhcPMTaZy15as/ikB
hADKy85tgHZZ71JfNlGW4j8H+UVmHv0TtUAtTSRp/nplhr1sldt6pU5x+T4V++TZXFC5XZcTwKdC
XLSD28YSHwi/zsc6umsgW8Ftgz4UdT5uQJm76z3neFOzu7MpYhCtZzcCwTAF+DgbQise4oNCfK8Y
s5WPZ/HVZjNEH2VJnXXKhluU9q+j04z3tvTY3tVOBeREPAaZ20Ub1TReDbwDSvCoZ/+4/n4Lo4/N
mhV3VzWAKAVMnqUnfFrjj0OSuLL7XPpmZ41XpjmMY3WpQ96XL1bblDjdlPeWZ365/uMXpqa5OxHy
5s4AOECcyuqxFHSvzTiouwa0xHh72xNm82vZ2C3zUjc98Tz7OnksClLJdyOgGL6Opmalnf6VQi7M
gfN47El1UVRRaoZCNWGfG5sS7GtsTXEbeQA79BFyKdp9t1wSgK611cTaqOy7dpMPMYDMZX3HIW/l
cLLUZbPZWNgOcHCVNYbw1mffoB+wtn0fNUHG7OSWnFWTzyOfJ0ogHQBQM+RVjoAHiWqE3HG28gIL
E/486bkuhKbKsi3kWyvfcP9EmeWn7LF1Xeg+9MqauNBK/6Aln04NOXb2VT7wHFZAwFECleEywUas
eb0ZZL2Wd7LwkLk0iuqxMezRRiK7cYbis0hu+6qKNhFpihs/vLnp0HEhkCpKtz6VFBZAv08K/VMK
136XsbSfu3HEjG8A0T4FpmXy36DHgoWbTz1Ya0JJlCHZFONmwIhwbwOKX+cil+l8miAA3GW1V6/8
zoWB7p3//VN7j44E+cTRYziW+tkCXrVIel94yQY/9/pAX2hs7/zvn55ASQzKdm8PYQT3WwgAZrtn
k2Fua5k5K9/9wmHBm82GYOVRmDfjAW2t/5oSmN8hqceQYItS+LJ3QK2iOehhRjvp7W1vNVtZVAwy
XUVle7Ijz9j2yfQtNZsBx7pyZbQtdcxsfqwznbHExVu4SOh7mpzCe6z61NuIxDqL7cCQu/4iC8vU
P1XNp+6JUqTEI10ItKXEOwDttiWc3NgtsxmvzPMOTpkqPeEqijmvRlUjhQKrFdgs7ClWa36ZhTeY
52P3puXVyDNLT4h+O7WV8wZdzsrWcOlPz06hkyuGFEaNEfkY6g4KwDBJ5cre5OJdF3Zds/5VKsfO
hHlW2DojBX83rfqtAX4uwtRB/eZVa20NVbMQtK/yr9kbcmXALz3X/O9wBOrVZJJXNIwn/T6osvJL
Wm058h78vBhOxqi+EcEhmsGGZWWsLCwc7uw7EHWKPtctOcGdM23kMEDZA72NL+iAhyKoeAc7z5q8
c6HL5mHF1phAu4uWDVWePA5xsYXTdm2nvPAi87DibiyRkkHxImkOgdA277bde7xNNvYG1uT4N8IC
qgf5ND7k2/hxero+PhfmgbmyehqjYkJ0RnMi2jqm2jPvbWBeQKIaqk1Mgde6/pilZputAwA22m2D
guYJ+xRyBHStfEc+xxqcauklZmsAkv+ACIZbLMwFcuvh+TuAgXXsK6F3vanXKo7nv3ZhrzfHE9Sj
MeUdJK8n09vL+LFOnmrj7bbmmY0aC+qpdmI17r159pFb6aubrOV8Lv3q2ejw4iGH3sszQ+3GadBP
/GBTlePUla/c2S98tXORcV9UkXI0sq8NB4Rl/aNPK59F3yGW8y13rZax8P3MgQAZ8aLIMGM00JQ9
IyEF4lhsoG9q/LnG2BomD55R3FLQRvtN8YeMN24E51LijI5ITekR2a3SYryDFEMGOKt7Rx7TNWbG
wnw71w0LU/FWSYRQNCq3NlXf0cRHYQmRGmWdb1vI9cqgFj/iRuym2so/rjfZUp+fu+nTqg6/VJNk
JDfDnrqgXuvsTXBCfVXJh6wv3mRpObdN7nNBceLyTvSmM50a9o4wIQT+bGp8Z079I23HzfW3WRgi
9mytnBwWpZMHxXcuuh7s2rOgIUapv7HjNTST8+925cLsMZcRA5uXeYgNQTXRiLMdR9ZTqExZ//G4
A/j/BDn5A20aeAgL1ImzvZuS7NCaukRIWOKOCPksgC71LVznYm1o6xDK1zFAOoGNv+U1WznG+hvJ
ae6nSNPa5B1iTQKrRuYrUpec6IirPjdM0VOB5ERt+imy/tgF4cfcxP4c/MyUPVgOAHAmgNsbokCN
pcqld2kygFCagxeEvDtAYIvR++CtYG+mqZE47g6p84rjgtiNnFcu+IO1vjeGIr6jnrIASXdLJC4K
Ge2hPIvDWCXyJ6pO/S7PMQm1dlYECDMABTZl+Y7iYI6ENPAOR4ju9m5m1NuY4Y/7NNHeAWEv3jtS
l2KUzzvyDArvcK8s2oWNmWl4TvMi6M9cNKJ44+e1ig4I0SgPLDPBB00YIBVIq/qLvYm7d6CW8IEz
QTyIoZy3Piv0ySAu2WMj0SNalfYbELmJPxQeXtweyjsD1LXtSGP4PTPT9RvAp1+oATEmIL+Th6QV
h+7GmhRHxDZiv5NCVS1dgH2laWfI2gUyOXPg3hzzuvkA4N7aw1oq3hsX3ommxrHQziBzRqBIihwz
MN5+KscdNqjKV6+1g0h0ncjuJJVzap0eIRQITjiOcoi3sp+QJaBIs6lqWKJyOLYeuPDMZ8duvZ9W
rFB6V7WHU4ocjm5ZADlL4u7kCT3e89GMd7ryJvwpcEg9Zv9qSKtwG4LUKIQI+bAmQwYMblWAlDRY
5HjyZBQGPY5Qae88XvyOVeMcUTMlr6bdvmV5pkCZFfQXBAngSHNZ998oovGCAazw3Mexsqj9LHas
AEDx4i+wyFVQ6lEfs7ppN6zK0w0El96TgK75tVBsRAxUwbcMfslvyD2S73Ut24d4cGMANfVfwK8b
CKtH8QhaboQGGJP71mvf3bpKgd+jPTpEFqdxlIjqNN16B0VW5Vuj/OI5TfLAa7SwmVXFMcJfhHHZ
RpRKXjhFUPVttqmYO35EYhhCbaVkj1O0hWA4sLuIdNOdq7njywphgLkrm31FJ+snLXRx16TgGRKl
i18GiPBHrsceW8Sk2VvY7W9Tk0Qwf0GwWmP8uIFE/Ohd4yA1g1kWXrKoowBfdLXhNUq4yKD8h2pO
dqLzuickLkGobsew3FXmsDPtIjk4CULPSkwpSF+BcpFNNBg5wimzYSw3VuMidC1C/fOrC+7vc16D
Stw5KtlUWRdvnNEFFXg0SbetHT4ggUVNWyfHgQBsd+RStAYci81I4CSIEV7y3DCLPGWNAOGdySoc
G6X3hdXauIEVfyKrRFiKI6JNbOF6H9SjFJwKTpkP+myEddWr5NGpp/6Bl6UoQKk3+deCpI6fUA91
abOI4GuQPWeHscrK7yZcF6kv0D9P41QgZKLtKCJZS9gbHkFzZg+5zePvrml8GYui8TB3NDhrJJhC
tqDG811R6/ZuqqH0K208xCh0fY8aTIdAGVwZuSVKECXyXBFhR+X0NCX4CpPcnWC3jdkJQWvdlvOk
2fDKmXxLld6DCez+w4gSzi7Daek+QZzASZle/QVftfgSWcR6x7czvKDgO2A+NVrYifmgG+6TfHJ8
PXG9zxpqvODqsfoKZTSBoSPpgyLqqjs65paxiQaUKStlgVxiFtppgopZHgrWlYuJFNT5gzkYHIXz
DmOzoAl9a/IU8XsJAl2MfBq/t0NDNy58D1sj5VHs11nKk22KnA8MBcQbBapI6SGvOPLIknwIlGqG
A7cs63FqarUB5rx4SKHSOIDhOyHcmqPsxqhdHEYNiSSxBHkcytx6KsC72DTT1O0wgvGZSoyFyivb
nSCD2g/nuA7ku7UmgvAEV0eLJNU70hTajUWy6T6vUrUxU2HuBC/ZAyUDfxkLpCcnE9i/vMPJDXYD
8xFcQOiIGxr/ahH3sJNdnTzEmHGCyp6sjXAdGWSwf/kxJ1E4WGSCCR/G7V16Fh9lnGMPhO1XjuSS
3BmeOFQiL2XW5K9EQfUkS1FuEdOV3QPaV7yV2Rj5xRRXb5nI3Mwf8PUca0mQtjxQsqsshDgh9WKT
2mQ6Wtom31ELdw8RUuUQJ1PxB8h7S5/hztN3UHm7ZwnCpnw3HZBsPNlkj6pK/Vzizjwc80l+OGD6
bnMr8/ZQibJ9D2gX/u85L9XU9lHqtH2TVoalq5LRS4+8iZ8JZIV7iKa8Z0s1ep+PtcA4IRz2ZQd5
aUbtHsF3R7JAJ9u7DmXOk43J+5tlGsNbrqrfY05NQOqB0W37oc6DEeXx+64dxwebG+2P3q4Q0tHE
iJju4n6HRHh91+spS9DEo6V9bLaxmGeIPMUEjq9omxWAcvldb9cb23SNr7hnFK8dEr5+6CbPNhOm
hUcaK/FNtQj+iGhSBpRMFC1J2nfEJMCkYLjQhntmhYUlEs2dooP1o5smoBa0NnFhKRPjmOvzZkx1
TfeqiAP1bOGIjYWK+36MIemqYjo9gDhR/SGdQECVwzz4p84JSWOP5FGSpGcaV3qXOKJ7wbw93WHq
tUC6nZyXItflHXgA6SE3DP7X0tBObGStaOj12HSVgtkbs0VorSgJPHN9Jr72peHsSCnzoyzM/tB1
Iz2ZZpVsRlDTTFxigcaTIj09FAkM+n7Ehhg5kk1cYDqX7OjoHGFhSIT8ldLunHUkyif4ju2Vis/C
LnbuEGltZeuWt7j5S2EJGYQlN7Q2usACHHqlXrVwzp4bO8C8qF0Ap3iIcRjC5NoFEdalRsotMxzj
NmnG3ODhMCTd1T2kGaRrkEei6F1VGHex6HZOkRwRyuCgMGGtnP2W3ujcmJ8OMqidM0yiOKFJZd0p
4NC9OGv9NKuPkVGsCJoXzq5zj0fcSO6lXUVCZegKJkA4rqo1f+zS357ViUsrLb1UCxLWsv6oGw9T
SMXW3L1Lf3x2LmIS5GLW1TxMXASqaYQphTAeFreVhOxZYcI2i9xGXF13shvje6b/x9mVNceJa+Ff
RBUIgeCV3mnvThwnL1QmcUCIReygX3+/zpOvYjVVrnmYmh6XAC1H0jnfQn6NJFhJSZiWwuWy/G5U
/Qm4X1n44EPArCWCh89JSnFnw1Dl+oXR1DFausYCqpH5E+wyG4/0m2WeJ1jETt+vN256ea1fmnGp
RVHi+IejcLWnuVMdF7LAOrVla+JDhuu7TkcpW9BXka3BErPgOOwNAARP9AZniO8Q9ntSUr1d/xTD
6tJ5Kax0yFIRyDXgMrWBeNMm9cJoHOCfDsObzz3i8onvhtqVNqN+MTqwSGs2s/OrK2fIfu0keB3X
H2AYa52S4qc2XrpzIVUncUTqhptOsM9NU52PUk4jV3XZOOe0+GZhN+rax06tFXhMY3z5nncd0/Ck
hbJwCidgD3bVicI2lVutgOWIOORdC4+NHhmb631kepYWhZaygHh7jyRUOiXVufGCwwC/NL+F791A
bRdEw2AN2G2oxREtJoVQMQ2ScAHMbYb2iF9yuCcSH3Z0PU75E8S7YS81AaWZsDURBdMk1hY7Tk8V
POi9HFs9St7+7I6RmptvC4BmMLUSK3l4Qx6PaKteJDYH8TtNYpU+DTWYwJ29LdVrmZYRdCR27fDd
GVdKcobR0gkq8JKYGrhAAzkr/7jzS98/wM12wlhx6/X6fDCEMJ2YAjv5lk2dVZ6V3ZwqCiHUBHKx
A+QXr7dvWJM6MWVhSZrbi+fEyoP/md2Qb8PUq5Xzh6l7LvPg3cLxqrrhIUGiLscZMyKsPjAXLH+H
73o6Q+o2XRFQMXXS5fd3z6ksNUy4DThxM6g36OY/834+SgEFps91khYAyDw3pT8BmuK3bn0qkbO9
60ckIq63blgVOjWlFZUDjidKlhfnepjybZ381Z34rrbo9voTTP2jrXRZhZYXVtBRWcLgEJbB7yQv
s8hX/sp52TSJtHUduk3ueQHojLh2QrmhOWSDPF1/ddMU0hZz5wjiDMrB+SCF1kLzh6d/YN24VRnq
OiunBEMc1JkPuEwhjUAUVEoKyCPw0Okf4NkkztCDuodv6N51U7WzkpStjIZhvHVXn26GJdSAi2pc
efAkm/5c5JBt/rNHGuN6nxmGWyc8SL+CFlyNwuoyIG+AFIWUb17983rjprfX1rRLLAopCRLgTtEc
PVF+Rbql2Fhjc4+MCt1df4hhQum0B9FSiDiM1IkvKgfWrL4W0AdZiXim3rk8812wQBaqDzovDWLZ
2DA4tZ8my9oMbAVJYZivui9M6AUdeIQXNmRON0XVCrhC9gHuqvapbim8SnOwxa53kmkktFUd5NRZ
hi5R57A5htLa0fI/XowR0n8rE9XUU9qyTkVqNxzMt3ODwkXIfpD5Lmf1yhCb3l5b2JWgHKkpIFhA
EXipK5CFHSSjS6CgozCDmNz1Pvr4E4J/yA92A7uzdF7OuQQmkhD+WC8eQQpxTUb145ka6OyHEmyW
rgylE09JDbOQ7jekEVdADB/3UBBepti7iYrU3FCBzYe45NEbiOK8LhxuqLbzjLLan+vd8/FsDcLL
o989ouajsuuZtGdaqU3no7IppfdcCvbcpRBVmat8DS1o6qfLAL17EvLMOWCQMA4YFonKQeu9ElKt
3CENyO1A5zC0OSmglVSj8ZwumwI+mJFd0363ZOGR1eOpnewDQJYvmVp+EKe6Z5n7fQrFQ6/oo8+r
xz53nkPHfr7eqX9pi//WJwPdn8ZubQjOoG4VizEAT5wlFyfZfDp4vgW1+qpJ75dCpoeE1vJsUQpH
a+KSk526w0+W9uGTO87gRSm3fKZQfYkqq+i+gqSEKv1QDfhvqJc80wbIln5YgIu2J3lPoQN5A8nP
3y61JwDWazJEoReW95Cr8m+mCvozMMhAziytikflLDO8wyVGuVXkUOR5skcPTpE1DMltgtvMGXkQ
57ZwvemU45YDjR7p7B01uHxjh3AuslwUfFTQlzHSfsX3QrJuWxHlHLPZyXcI3HAJhvEAKl5OcM6t
EgqcSPrvVIL/ARRtsAk7REYVyvROzGH2LZkcdoSJa72fUhg4VxRhOZ/68W4Imb8SzUwzUAuXUs6h
dOHLBCmV8t515YnSZOWQYooyeqAsQnis+YCzhPBXpDc5e6Rrmp9/by0fTSYtTk4NvGYL6jXnIaYH
eQOGb9NF3g07lpt0Vx3JvTgl9xB5be9wVbst74eV6GP4Jp00EuKmBqQDqc4yKBy5K6cS3pJD69Ad
EcG0xrs3DIpOGslKcAPtJKvOtlr+o/XyWsA7d2V//PhcF+hsERSm/FB4jMStsrqbLKfwip3osuvr
cNoheQ1/zY4F2xRay1+ur3xTn2nh1O3pEGYBoDXOLNSPqWmzGjU71cOYcly7EBpCtk5WWOzGr4LA
JUBYEPYVUjTqXnAIiDokzTZJ3foHmC8WT5/7oMuwvYvaGUtcyHzY6jy7b0IOm8xDGjn4lCSQg5f+
/9bbNmAdXIfc2Eesg1BfRw8FD5Dnt5fXCWyx7fWPMOyjgbbwoVmG2uKFzudP7im8ZEk9u47yQezk
pUxz/SGmiayFAFxzaVVXPRK8/Rz3nD+E5bhypDS9vxYBWJ0PCYfZ8Lnj1XNqLcfQmWJPyS9ZFpQr
r2+YuTofwVM+Z1ju8tzb8KruFHAFU/YfHHdernePqf3LGn0/kWjR5mnhh3E11P2x5PNyAweSamtV
w/Rw/RGGEdD5CFC7gY8vxB/jPPUElCynXw0NPpVgCHTs/ZjAesQLQhL7IXC/kFkrvtYNSscTfCxX
Xt/UQ5ff3/VQkxZFCt1AlDbmOovHoXGR4hX7pF/WgH+GyKFj76fEskRY2nYcuun3ZARGAOTc31UG
4G2tvvGZfu7MzbRl3WGZdZXbducmpA8t9NejwpUxwEhrCLCPhTGcgGkr2haiJixd/NgXgBjNgDdB
Fsa3NsES7iqQXFpoWrXJGKupuCX2Gv7ewFELdAC+8gX3lkaQGINy37iT83WGXUIMmEH5NXU9BkVu
O3xjYp6+daiYNLaTr3SpaW5rIQB1QocL4jYAkgzbjH2f57WFb2hZh+QTACcSC7Xn84A0R8R5/iWY
1wRMDBuwry16G46SJOB9e25VezMv+W4SZ18OcWcXO3t5duuv11e+YWLrCiWLJ6y08TiA8l3JAfAZ
v2Qlh18Ga//IvLwvwdy5/iBDJNZ1SlSdqLnzOSRZ4RQMOZSh6CMZ5uDbrZ1ZDFFAZ3jCCDEclsGB
CocAJhGQxeI0wBR8Cz+q7lOlkkBnc6JhUKlU4sP4NO/vnNLJIzEvdFtJ/ut6N5k+QgsAGfyTAAUZ
AGKCXTjvmh3qPhunIiujYGpeW/1uhrAlw0aeZS43vshjCb1QqDIeP/f22k7OII1VzoXnw+5x2LkB
EhPAg764ec1X3t+0LLTF3IyTohMHparARUEm1clh1ryBZumuyGAPC5DVzUzsldE2TFmdZFF0IqhY
NeNGN3UU3F2I9hcwJtpAlRWAUHd/vc8MUUSnWyjLI2UZ+PUFdP91lMmNCNMVdpVhtHVWhbRA+guQ
dj/7cKvd1BSW3XaF06Lw1hKCppe/dN27nbdMkWiXEwQyFms4ee50gGP2Sr+YXv7y+7umE5U1HV0Q
t+HjHoXW1gOhhqrf1zvdEPZ0EsVogzNqS7s5J6MzbKsieYUA1JMr3BrgP2DXRVCu3G9NPaQtaLuY
a46NHJSBojzRZNwL1j9f/whTD2mLGXBhIFYFrs5Q5t0AwdtziKPZh+uNm3pIW8p1V6eA3OLKP9U8
ctIfwaU0ETwHUNXsW2fleG56iLacGQNpeeo9Nw4y+gBz+bupg5T0wHygtbHRpQWgptc/x7CWdXpI
C/qJo4omiXM27iZIWm1KL7A3Svp5RPN5JZtmeoq2aw+qsVtHYcHR5YicXTR5wWaA3E2Z57vPfcel
J9+tCopbJKxGBje2vJHdpRZpt14XJIcsz7tDuGT55yK5zhkZwmrooEMRxn0Y/PBKyOFBEptxZyW0
GlaFzhdhdtvCVQiZmQzaT1LCxdtbuW6YWr78/q6DqtZlvuyt9uxCg+Kc0tHZNlbarrRu0LcJdCKI
NXbtOLMZ6qNSPkiP8T0NimADF8f5VDQlONDYwpsH4QLtABZzsgm8NIR8f4kEYl91OcyVu+WQy7Uc
umnGaTEA4KXQDSgk9UuxoEjfDkF7OwVlHzt8cM8lydfUtEwP0uKBcDICNhsQD4CioMy6eOOvmjn9
Dpf37NbPYTZ4fYIbdngdj+XUpSo9VeGDXEAPnB7mVwBtDiJi1jmsirsad5TrTzLMFF0vmyqIyYw5
KuzD9MMS5DgVa2AdQ1/pGMiwh9MvJgMODrYNLWxUZUD8HJNnztcwcYbQr0MgcQQqkK3OGsxykbdR
a6c1wEaOe4R0xbwSAgwjodd2g6pKRzqm5Vl6v7uqiHDJjhpASXs32Qv7pg287fWB+Fut/yBPq1d1
aQ5NFhcqhucqUfxgpbw4pNO8vIGOs0u5dM8jRLiiypfy0XVp9pDAiuVQkmA+JhAiPApFhpVXMc2J
y4i+ix5qcPiUFUl7liw/A1pzxuNXIrehO3URb4eoyRrmy5HD9l7TmXwfbDZHc928ok4FD7eyiMrF
/tzJTwd7ovrg5wHmSCzoEk9WVW+sPrlNLfl4fchMH6OdauascxNQGJy4R9Eh6vJGbpjsf3Vw5D4U
Y/BQgWXAv1x/lmk1aSGOwrUCaPGCxB2cimgJo8jfLJ+jpvVXLhWmxaSFNj5wYUPxzo4lgO3h2L5k
43R26sH7ZPvaKSdAGpsFQ73ErK4ObQWu2fhiTcnnhlpHUTpw0WwnkUBiRpKT5VzoYmMN54e0GPfX
B8CwKHT8JE+TPG95q2I/UHc0F8cKhifXmzaMrS7m3fTOMHgicOJSeGcxCSiIyJPMXhN3pXdMD7j8
/m5BZ0GPNKPXd+eZtsc6EX5E0vaUTtn3oYSe0PWvMBxjdQRlFpIUtWzo8ycMOEDnm2ONEbFAOMj+
U0G10lWmUbj8/u5LPAEcZQFv3DjP7ZeFDM+4uq+cakI08UH81TW8mduXGe7QNqTB5TdeW0/URt0V
e8odVsEmk8657cGcs1WxVrtyLov3o0dqizqB3F9ouymJraU5LQK6KRzWBkOz9ekzByimFjYqvWRv
NyNyCHyr0t/Xx8rUjdpin0ros9qFi27syYPqodSRuNvrTf/tr48+SlvoCaRsZABqLORSJD8EZOzj
uivmfNc3c3lTNFNeRqoM4XkB3kvRwrU+b5/hsrucnBmw6oipOsTFhDrO3vWoSjdLUKPE3czNr6kZ
+xLX0gws2dxz2gcoCPXQThZjmh/koMSm6ovlc/VLHZrJ+8mDUCSzY6euQBTrebQUQzQU+Rpy0hBx
dWRmZQNSN0/YPuy6ms+9gk8SCBf1TWZZ2cP1wTAsfB2cSSBdUHYM45yhb4L2jlyA2fRR5Str5m9n
fDDYfwEV79bjOCOazBOb46mGqJIlubvnedA/IHvPj23l1Fu7SoYX0HogjKaEzDcgSrV7Dyyk45x7
4XZgS/nktNTZ2naPyr9bKFwYQ9iB1nl19KXnvH6uKy6j8O5NSejJZhTwKhl5eIcp9QTxm3O6hLEi
a3orhlWl65DbQDaUvp8DCpt2x8pj2aZC2P1c5NNBnoGFHFwwSxo3sBBETuvOcvnxeteY3lsLQ2E4
VyXpUB8ss7n5QUZf3jHW+GvIHdMk1IJNzlHVEMtcngtAqkVRH1zHOUMU7ajCceUkZth7/hZc3g/u
nJeBQ7oJkhS3Jdu7pDxUPZy+wohm08r+ZliuOiiyU44SKHH25zmlLQwvafcAETayK0dvzbHNMBC6
GnRHmwa+FFl/JiQZjqBPkGjsmnAlCWf6AG0FuJntB8zyx3PYH2oojblDunPBG7s+iUytX77p3RDM
WZEpl3jiPAZLCoL5knRbPghyx6FKspJZMgyzjo1shUsLEOF7nEuZ2MMDa3nxgFkaoiYIwasA6T2L
GjaMcuWbPn4e0/EFtUyL2hbAnNU9LI0Y+VHnYbMRKvyRON2Dn46/rvede9kb/w2jTEcYqJ642eJb
JK6m4AlsqSbKc1lsPDeZIt9L5i1gmunWzZu7FJkv+J97B+EsB2xQTVQM3pZYs31YeKb22EG7DQcJ
W4JRMrSwt5N0BLOZVMO+aIV1DFEehvRMOmyBYoDZ10CQVfaaedOJ3P1mgWi784ZVy6OPezDQHQg8
VgfWtORJTL18A+CkswUf4dZe2BtqPGRTVsHX611oOkvp0t01ki+hq7rx3M5qBoYVFpVWrV543Tyl
g092PlXf5RQ+lqULPSxym+DIEcEp7+f155umv37qAcmp8rMA2i8y3/YQuChot5vmtcLhx5GB6TDU
ilRzS7jbn5O0eHJ5+4P3qxKJprYv19t3K9fzQ+oSB1GnDejBXeStA1byStD8OPbDE+b/25781mZW
VUA6H7e+qnseYCwuF5CY/X57veM/PrYzHYEKf/bQ9haE5Q6c+Z3K1Utpu/dtJvcZ1H14mJ7Tunwo
rWolaWv6Ii2KelkTcOjB9+clANJldBT7EkBbAfa11ncHkh2765/18XxiOiJ1hFKvciyrOw/FdiL5
BlbzG1KvWdiZhtz9/2Gp29Hig59CMz545WB5q7XKralh7SjRkAkC1IxjB2vc7zJbXhopD9d75ONQ
AsDC/7+zXKoEivvtZfvK9zAMvBtkeO9kE4kgnZNvk2FaOQ6ZRlhbyhBJ5GwhEjOqvWyQ1dZPf3Pv
STXF5x6gIyOtzgrkILPhTBaFtBGuQMlDCqnxoX2+3lXEMAw6KpKIIp3dizOudRz3yyY52LtsU+5c
6BRsp1t1hsD05ma6kXf9XXGsHsk3cZ/ui5Vd0wBzYTpuckyzvnbDy9MhUlREUPYR086ad/XeDyJP
Ruz39c80rBFdb9taAt8LfDyHhnfNgGECdmd7vWlTB2qrvE+Zr2hnXQ57xbam1i7vxSebvjzyXbi1
POY2Y463Vpb9kuRjVLN2JTYZCjNMl0CGfNVQEr9ITosD99EpB7k9KuDTXkdQpSzPJXhDtzWf/RPU
VtoNOKhqTxAMXqdkTMYd8ArjN24P6itgKmTlcw3LNtBW01RJJ7BSOcb1KJaoJ+EW7rJ3jSteuhoV
+Lz0kpUAYbiMMh2DKJohAUCtTU457YAVgtrHkztLAgk8D6IeCVxYH1O3oa+VV/xBqmffKX8zLOrB
JXN+dBKIlaIDxm/jTKov0O+2IwQCO9sAfZ5Eie8kX6/PLcOOpSOmnIaPUO/hfRz0arrrqzx7aKeM
bmAgnN2UbExPLhUdLPGaOX9IKF1DUxlGQkdTTQM0aLrFHuK+DCDzVAe7sFkgRFKglODCoi4YPlXQ
Zrp6NHpTMZbgQQXU4YSC7jW9Y5xEfgMn4DXyseFr/kFrFhlzofvTxhOrAWCoYem8wHWNztVudj0b
Dm/ZSiLI9KTLPvFuwTZJWGZqrrt4dKi940H5PSu7pz7sn1og2bdcef1K5DTkzpguoOyMYVbDyyE9
J4kHu9ZUNV22m7x8+VM3BJymxc/b34qC77xzUykeyoE6P5c5Y/dgoDTYrfwpAy/TzkfARCao0YAs
vdzLtBxPaszHNFIpXNKDoKG/Bp+pXwGM2KptLrCjgjPirpCaDcFTh9NJafsDlU4bB1zUd12xePs2
t9Y0gE3biw6iG+BGDTM51sT9knMo/QRqAAmkB2bCChKIdnXUtR5yMUIrS6qQ7Tu353A8aqr2z/UF
bDgg6DjYzvKqBdz3IVZFYj/XJXe3grXWXQCa0LEcoKlw/TmG/Y1ppzSeSycbcZ2NiWdZX/xRNhvc
zGiE2py1EosMQ6UDYd0s9QdIarcx8I/ZT68UcKXgAAJd/wBT69qRbYb9OqYCKL1Q3fL3PanCOzdt
6EqYMQ2DtrOU7VKEIkkaSKLI7NAg+/AMvStodZBZRKU7j98/9RU6pLJsgeXDka2J3dRqQV+CPFuX
kofPNX7punfBhXmA7BVjn54DuI+Xidgy6+16yw41dL+vzZ9UZmTKPbR9/mFFr17kRWX0m22DzbTx
otvb7Q8e7Zvo9vV83t7u8c/96bQ/7W+329vbL/dPoAdFp6fo1+Hwdnh6O72N0Vu/u3k4nE7R4fTl
FJ3eboJoszsU0e4ujne73dfjEf/6Hj9vjvHhLt6gne32fNzgb3abeHM83273+9ft4+XPNpvt63Z7
3L4es2iNQWEMDNrlg0Ff150nxB0Ufvsf3AvpYyInINsC0M6GpfLvHS6DncUKiNflZbNpbbf5cr23
TX2tTXV3SZOMNzYDVZAd/LTbiIWvTBHTqU4X1V4m5WVd7rPTkoaQ47SivrCO9vif8MGyUM2RWk8T
Hx8aXBPxcML4V9vzd46/5vBkiEM6BNStFB2nBaYa9mLT02wtzqt0LKgqZon49anu0/GfNu5bcFVn
7GR38MIhL55YC6J/wfUf5NZ0/Kdl87QhLW1jGCBKyLiJHyJEthJSru4Cp8jccd6GmWbp0aKi3opR
2l8GuhRf6oT7f2bGxgOrathn8hwoQxROk3wDAUNnO3tqxyHigtPidJxm6j7KOhc3jW21P9tRwdNn
UbXiF5WxjESUwRdhQweCTwxzHk1hNx0UPME2NYOsYcE7iH5k88Tv/R7sU09BakiNGXgJmFDJoS6t
8C2sVbIpcjphi68cQaG51kNjFXb3AvqSqLgFYRUeFpeGC0zghqTaKEJ9OEFN8BndMDqhoA+s5A7Q
avxF7pPhniQdyjaLq3Z+mfp3qHaOX1Bec7dw9EtwoyrbjVt7xWs7TtW93/njhs5Btus61U3RaNnp
1zLJkaFwe3c7z3DYyLu+vfEttgZZNKwrXQ8Ydk2F0zl2C1VXFOOi0C7oDs5ZIljZYw3te9rhjvM5
I5nMLzpxLX9I8lRseNWs1ccMW5R3WVHvorsP6bRswgACFfw0B09KqU1gxTRfs84zZD2ZDuH1YJmV
B6P0TnPY3A2TdWBpcerqEBiIEP5S1caq221Zuw9pC5VdIsDNKpOVNIap6/TtBUAIyD0hyYbMTJS0
9136cj0YGA7cnhbHF9uZaElkGwtpdYfcDZcj7FSae8Z6cjc2dhH3iRfurj/MNERa4C5dlEZhwlLG
Er4h56XO+1sx0fBMbRh8RM3Yfg6txvQEdda6rtdlI7y0pf1Wo2DdO56IwGxYmckff4iv3/3ZDIXN
HMlcMPv8XV267tYv4MbZsju/b9Z8cD9+CPO0MxfkQ9mMiwM7SSBKx/9Ux6JuuKv/uz4WBl4W0wHK
Mxdj3fuNiL1wsGmUANYzHZ0mK2mkcuxAm7bvIWg6+27vRBBY99wo5ymMNkk/0EPFxSpcyTAHdZH7
tJ9Gt+r8Is7HoN6D9c7/m4fRdTauP7e7VI0QVHL66XD9ww07rC5776lA9iFDnLCrIPZ7eWNn7qPF
vJULmUHfACps/x+HxkXYqpI9u6hLL9gQiJyAq8jm9hvOTPONl3Jycn3SPznl3MLWb4aaZlrS5QT9
6l6AWpJM27KarS2tLfdlpqAWpVWZrryeYVL9g4O+7LRZRWUcJg07qiRx4iwb1a2EdCmJVBcmK3AF
06BeItm7cJzORVq4vlfEM4Rma4BRcYm0ZgGhcJ+JrZPhmCgnSEFfH1RDfNRR0rM9lh4v/DauFgGQ
plN3h4HVbCX6fjxlqF4yXGyFb5hogcNumkVll39N5unXUhRvn3l7qocTvjgFhUJ8gXBCDiRgDz5N
VtKUH3cM1VOCTpAW1pDNaVzOgbjFGUYdwqRdk/4xdIyeBWwD+AVQr05jO0v3VH3BaWZ/4ah9qlv0
3FbbMzHmUwXxYPHDhhJzYnefbPkyad9NTmpBFt+f0XIrYDzA4auwmkj4eIFRnX0scz+turBJY4YC
bMj6DVzh92yRD9WaZJ6p0y+/v3v5dKy5yucyjQMIinjk6zioyBJipWs+XrdUT7gQh3UyHcYckqdI
U22ayRZTlHo5uZl4L576RaG7gsweVzJ+hgmqJ16qBLwoJxmzeGHzeKvSEUBb4aztoaa+Iv/fV7KT
td/nQQrpEwfFEJ8/wE+63LA6XAkNptfXjjREVEHBG5fHVcpvaFMdkL5YQZKaRkLb/2eHA2XQNzye
AHrxKrpHegGENG/bMWdHhpU4bfgAPUPOGO6wSOZyCG8o8twshddHlCt7BQhjWA56IjzgvlV4RHHg
AJw/vnIORSLaiMMkFJOq/RyYh+pZUCW6mWRs4bB7hmx2+y1gf66HoI/rB1TPf6ZOXpdQv+ZxOYHx
JuzvQQdP0Lw+e20B1wr1VuJ8xsXj9acZRlzPfrUOsxto0yNY5+4LZAw6uHGkwChOt22A7LcK1Zpy
qWlYLrPhXQyxXHAOxxEdxuZvWSdi5n4hUwLV6bW7XoCG/s0E0H/yYTYZBzcnHPKxw28mhxsg6iJv
9LzIzSoSFXN/tEK2VgY1LHNfW+Y5y4WT+7C/qPLh1uurCSQe/3ZqgNq/PjKmB2jLPHOQS3UmO8Ox
ac+XBXiep2VcK0WYGtcW+qDCi4lxa53m6vvSDqBHP4R8rWsM6/ufhFIvpCAD3lxw+24Qw6kYupWk
sGGM9USSXGBpMk2NdXJygALc0M1iKmC3ThkQIUvWe7csq/kjtB/W6N6GaavnlypP+GMdcOsEbgvf
Nj30NwMGiAvJ53nbdjDW/dRw65kKcMiX3s/DFJmKbImcmfC7avbVvi5FtfII07hcJsO7FQgEGvTB
/DCD28kEM4eiTzeoG38u6uqpipEKwSxWc6Q/mi9LUY3btAuO/UVVqXerlWhl+gItJwG2NOvzfMmg
+1hF3ehtvFVIgGlmaetZVWEyZ9TnMcwtt6pC+C2nDaxo9oFcbkVgf4Udz6duDtTTVnYbhglNXGzg
buZtxFD99rNlZfMwdZC2rvN2cupkoDzOhPXQhnLro/hzfYIaFoJ+eQfQfBjht8tj6ACe/Oxtrvx9
GiyRv6wJwxj2Iv1SPriwLpcEpw/XhWOKuHccAmruMyf/QTtge/0rDB2kX8VhyltW0kbfNx4Us+XP
/LMTSL+EB3PS8TxJEJCIf1O0qorIMH+3O/aTBvxB+dZZeOXT9a8whO9/rtQB8OKhQISlyW5RHipL
9zBZXpmefwW+P9hI/xac3sWJOqD5qNTsxlOx2MXGTmgQ1Z7dnavMsX7ntT/ACYfPN8kCcYreLj1k
xd3pgjVdfnSBnEA7d8S5COCQNnWBfdeXytkO3PmG7Pqwz2ooFom2q/fEbqw7+LGK3fVeMc1QLTpw
+Cx7HvOTE0bZPs9KVo+hn6Vv0wDV8qIZ3ZVQZzih6UnrJQSOfqAFrnJO8Z2XQbEZiftoL+2DTfKf
olQPNRK3lwD7qQwK1Q3tpgIn2vpiLef5yJ8wzNsfuXXHi2xlUZimkxY1KBdZYHssOTE3/1EW7u+u
mc/T2D1fHxdD8zoJuejGZQHOJYEZ43z0+TBtVFbFLKherrdvCN06FVlMDvcdQB9OLK8O3gJbsczu
/2MOjXkt4Qclx4NK1vrKEEB0VnIp6xRqlJN14paN4mZoPcO3ay39YOqpy8x+t/KogKpd7yzJSZGX
eU6jwkGO2l4JGqY3vzz0XeNhrkTYAHV6UlVrIwvYj/m9uzh8f30UTO9+eey75lviFJCdUllM/K1b
zntHOpvc91fujIa17Wpru6dph6oTdn7ZnEYg3ruyhpA+LqlYhtff35CdBij6/z/AGWjrpw4+oBB5
vadzQ57SPGvumgUpFVekUDgtAdctbMYBJ5P8GZowC+pucs0hx9SD2rnAVzINl662Tl1FIB53gRIC
QRcWbOs0znK8/pmmh2hrvS6o3Y0E0qahh/ERxa4s8k3VLSu9aJhkOlOXDaLom5okJwm/Qr+AkCKx
Pnvn/oekOxK4rA0W8I/LCc4U8Fta08o2vfblSPJu8qreldK5bB29D4eiJEyQcKr9NUvmv4S8D3bU
f5xNLIbrnBRu3NChe0gq4R6rrrX37eha9/BCyu/qmVqbHqZY2zBAnrfJ/DcUSbxsi2gTbGYC4QC7
rMkpYDk7C/j2FZgZmb+ywRgmhU5ts4JqKhWpklOVPnnFF+LcOGsL19S0tnALOqqS2jI5Ebib5Rvf
Amsr9Qowh3PGw5/XJ7Vh+P7WT98NXxNOVclSJIUnOgFvHarsV6Ay5+v11g2x52/AeNd638H6tIKk
/Wkp4VbZWOW9LEbgbZLhLYTj3PWHGD5B51eDHJYVKcEM9Am/Eem0k1yurEnDEPyFkb9/f0n7BrEt
AQP3rvLkzm4WTLU1Zpihd3RidWBJK2ETdt95DjasUFs6h5BzVrtyeLneNab31wJzb9s4/HSX96/r
fVLzfIsS+BdLtGl0/QGGAwTRAm9uI0EELSgeF0yKbmv7Tv5oBW0OmU2reU2XATgO2OwML4q7a3UM
Q7f9RTm9H5QggJmKTy3ITFtn2fLHamoP0Jv9j9jO2/XPMvSbLm5CckJ8G1DjU9lY8Mewf1vEflx6
SOhcb98wZXVJk0CW6cwyJmOra4Ot/B9nX7IkKc50+0SYIcQgbYEYyXmozKoNVsNXIGaJQcDT3xN1
N9n8SWCWm7busmoIJJfkcj9DRU5mWm1JWq4k2Us+Ju/Lvk4rpzqXsQfKJwpKP9yy57sWXoehsGxA
WiTsK4rKhC5HmlVb4bwWC4vzsRTxWOQ2btBlfzOUe9cCGCpH/fs3dNSDttg6cFbmZkk/ryUKI2OC
IrUntT+nNHQkZNTJVgluBVRmL9nnI/Tum36klzuKgmnM2J8Y9A9qXEq8IoQfWRJOFvR1Yxj8PFGV
EGRtTh9yonho61ze1KXL7lmHXPp6rKyF++KAzXOgh3qIHJzdfmgPNuXstbPnzPMrZ0J3ZMxh/HP9
TStVhCVnPYVbXF+aKG16cKnN8/8JcLRdKlAJvsmYDK+/ZG36Ln/+YfUCmmCwvK+R5tRZqFjlo8Xv
19X79aevLazLIH54uoQHmtWlcXmmQGPcdnHqhMppi/31p6+trMVvFzVgRcKwqrOdNlXtezmpnwwX
9Bo6GxfVfvVbz5UMrdhq3qx2SjbawivzYl4+9sNHdQqQj6xo3bNnQykQlsPdAUwZ9QTfaffgNhqF
JaDcvhZuSyoxGeBMJl3inpEznSXUCPJe+qbMb1J3I49em6PFoZQ1sQF322yKlDFXt70W2hfdnG40
4laWyxJNBAlOK/dgJB/l5cH0poOO/we6WuDEW2LPaz9/sc1BtiOvXXgPR6Vq9n3s7XXsPl+Pr88f
TZdk1ha1d1UVUAZrtfkIqvtDBqLSxpHz+bhgl/hvEKF4PTKbE/xs/Sqw55veQfcoY28pp3y+rumS
0ErgaDzWhVdFI1gfAEbGnhEMxp+vDcxiWTOaw2ZVGd5ZCfoIy9p7l/Uba3ptzBdrGgOsc6u0rPNo
lJnPJZdQGfI2FtMK8pou2apNk3NIa4C/Pha9vs0L0QRJav1IGuRLQB2yNgIGt7/pUyP3C1gnH6DY
uaXTsjbj9L8znteTCethyGWPkzv6DuXfeZbu3HncM7Pbktxde8liMQPCG3d9B4s16pS/4KD81sKh
mENNiXbd29cmf5FjusRSYr6YREJnovcTkh+cTH9xxS0WM8+VHrTbyAjbqzqMc6pDVnhfs3miSz6r
y7rRQXfYPPe5d2emDChj42wO3uH6wKwsuSWZFURW5ZS8E1GZ2AGYc0A45zdZNnxpn6ZLtqp2YPxj
FmQ889r4Xkuca0369/ov//wgpUuCau64cEJKHY3eeeoGnpv8ncHw8otJPrHEGcHmgdRuqY3QSI2N
Ft5ln/u/hQS6dPeIq3lk2LVhIUHcwAV3sGsfktPce8E8H1ixRU//1zP/7D2XfebDYT1dvF4nsAlx
bfCUu4treIcPMc+DJp71Parq4JnUaKq3A+0gJ8clri64vyRjUx5nMrKbQvfjy1xUve8NtIwGd/Yw
saw4DnE1/mxmcwbO2yCnth9c6BGbY74j8NA7c5GL0qelSr4lnpMGwKibx/Fipoiogwup7Rq7jhI3
hCO4d7KrtDuKWDiHxoNppFP9hqXTuHcKljzQrjB/k6F4As+yMQJiz3xPDd2892kvjgCyN4Ep+VT7
szKcKSQqA9mPVO3RtW26r3UxHxpmQpexJ9MNhU92mDRWG2alofZNWvaPydjND1WvbBesIWLsaKe7
W8Ns6G2MlsnueoytrA53sW1YqWKN5wl9lu3/VPHumfegF2zs62vPXmwbcdyzxLV1FcGbBGCuVggk
fFDwgo/zIMVGxK4tksX+XZdeOkmG9Wf2dA9ShfBjPr5Zo+n4lYh/Fg60NMp52rnDvOX/sLKbL7GT
ApUfCl+3PqqNePC1pUXACBSe66JyoJm/5er0D1/32SJZzA385wtuiS6NShAyI0ls7oDlO1s3rk6S
vTNrN8w6OA70vc1yUFfzZAc3OGs/UWsIOtaMr1ORujgQoPwt+awf9GC4bwQg3DrQkqU/aMz6h7kd
4esr7Nj6iYxcPE/A0pph4hhNOImc4tbBurBJUxKqoqoeqroju7yG5x8uWehCCdklbzKF2wXvaLtv
YX/gQ1/ZPZkuJ2E+yxq36d7Yi7yxv+Wum/8ZaF3tmKuxrdjAOhgh6HDlXdF17CGt5jakcaZ3Bcn0
cajlvM9yuwkLiCeChE74vpwLKyw8Y7jNhtRGGb2Q+2ocv7fAhAR2YfFbMIrHM+tZeoC3j32CcHgV
lijgQQm3Hu97aF76HmgVwVTMGYzR6PAMVSMBZT5dhJjY3zqJ633PxdeANnQJV6nrYs5dVo1nqEmG
WXLD2z7g2VbDeSUYl4iVrlIjJyyTkeWV+Z1MKYOxQr4fSSMillbDxoVhJQFcwlQEzceisZM6Ivw3
T/e46X4t417iUoo6G6yshPPP2EOXo8Z6GplPR2if6q+BkeiSRtPKmHWNhpWYmY5+0XbnVJW+1lsS
Mivb3BKPXDDEL+hn2IG4887F9Dg49G1I1JZy2MoMLxHJEpCkHC6JaeRWKgRJA7ZhIw4VqDlrsnEK
rGyiS1gyq3uaFInXRw1SOwHJpVtO7b92zr7JqbqtlbL8jKQyJIWwNl65ElDe5Rr/IQNoL3ZJsVWI
yHLau5nlj1NRh9fPtLVHXwbyw6PHMY+rJO905LoaLoSPPbKJrz35EgIfnjw5cY66VSkizfWjO3J0
gl39NQQ3XcKUUyMjY9NChc6ZIqQHoFptySavROgSkNyZqQUFRSuNQIN6zIU4Oiq5Mdr68fqorD1+
cbsxTTtPpUSAgtj+Q9Mi7CVkrr3a/lr9nC6NjzojteApzIcIci1wpyzhpMZ6fzL4jQCbcBTwyxg7
vjUPa5+zSFvMqbPaNoP+g+U0b3OS4Ji3jjK1vnZhWKKTLcNszWRQaWRo0u/LXgFE1cj2S31sugQn
GwRt8aR0MBfld1sYAZ1AZp95mObfvjTZS1yyaAAoU/A3imr1m6T2zjBvnVHvrj+croiw0CU6Oc3r
zoFnSXw2baNEBgD2zjF3erhLjqmr7kZG5d8CIuDmSc+o9/oQ1HfO8SiVglygaTxSPY3vTm2W3qlL
7OYZiujifeqZ/qFr24wYZOVfKztz3zOZlGHVgSQbQGyqAiQSoLyDS5V1k8zd+FABh/QwSt6cU5O6
3xocgPs2p8j7gZXet6iZBsPQur8S0rLvLIFAfV8JXgS4KHhPo2lCv6rsY/j8QdRQ+HZZ13dj2mWh
RbLsKFRZhzxNjb3tWHkkiMi+A1MO1nWSqp1L4QTuZ1M73IBYXBzjuo5RqIunoyY4LHHlk+lNNmr+
BMEwsBq41xymVls73trG33yACIyvIaPxO5sseZ+ywkh8BSb/YfSc9jC5ZXVSs9nuCi29X+PM4/ui
Yc6+cXom/BROGNEA6VooU2g4QNQa9GNPlFBIgbpk+egxQ+7jPE5e4VZegkcBzPv9HAu6c03p/C15
jT6DruzHceT4fLdKue/hyhq6Ku/24CzW52moIR8JHZvfgHq1z2ToY6C74JTxw54supOtdqeboies
ujFjqR5YI+4cO1boHEDCjI1ufWMVtuujXqDQ4razsOwk3XuuUd7iz6oQ3rp24MIEasc6YgRZkhSB
lFYXMDR8boAUA3N7brwqcD3lBaNq513ek/YbdU3ntct65zirdAqrAcYmQvVQSaSxKVAJhC8hQK46
UA7BTKYJ8wG0dE+TQR24bwBtnsICEDLM2XxTyyZ+sfUUH5tGzmeGxXhU7TiBDeeKA6jQNGRZA5bt
0JBfiubqLZkQRIob/HmWE99DrHq8r1Nq/QIOhf3ms9DfvBrhYcCi9rfhJWYwoYo4BbgIsKCZrekP
xCWC2Gi7gFtONe+ksPnNAEdiZ+xOVjpDVlPz53KqfD2zH16TiADSx9VO5YBqKNeJnEI+WYld7Zua
1rvWbQbIScN7m/ai3XllRn52uL7t0rIYXrUn2e1gJhhU2Iwfx55550zCfVeWg7fzhAQyw6n1MfV6
BXeYvmyBeBjyQ5HPxS0cFug+Bgtgn8RJ85Jx/GZRZBWQW7Q1A2UAITChx3QnDLCYuLTz+4o0uCa7
Db2nDGJTuBxrv3S5MexB6TVDuzS8Pz0q8hCGb13plyn0w6U96bPVTPO3ZMA0mYCmPDiw+jiSQcRR
hmZyYNixdzcTz3uyZzDsWlqbR+XmMeqbAjhpoVsexoT3R0fwfj/NcG2tFEawMZsinJuhCF2vbREG
prvPmxK4J+4CjhA0LeDujNVqN5dQXjwDPGjTQ0MTK+S5lcNwBv9r2kJ8yGAIapFXcQACarE3BbUO
3thBNw7IVxiS0uGn8LI6Dys6Fz/aJCsjN6/qJ5hvtgdp1umbO/HmF5Z1HXCVyIDbLVRepsSTKCSA
A+3uoaQMV6MJrtCBadj1fSELASYXGePErzWq3VmDsQnaXphz4JLKK4NS5tXjANxbsXOdHD5q3HJJ
CLzV+K1whvJ2gPK44ytqTk+sbd1DllXGM/QCLODhLNN0AM0isKRxHLv9XqQq/mGMxXiOG2gSBTmV
871WKQMvikz8AUsD/j42VBGx09hFdkI/kR2duUfPY2wmBWFzuL7gkg2yxZ3W2J9AF5u9Y+GVor9v
zLn3q7jNya41KvEzveDO5cwocv3ZGAjIM0NThzAXLStci4jVBL30psepGgCwq0avuJgJiOrv9SNs
JXtYEl5oj95uK+sRck/0Pk4E8pRKfB/dotnIQT/vc9Glf17Jmli0vJDR3KsbriAVwvsfRlw+E2Re
WLdbrLmVLHpJd4HMSd92Ngor4yAe7c7bJ7naarOslBmX5BbUHkyZMZQZM1ewvczozWBAuUO5bory
TXsyZufejvWX8ClQff9v1k461GrqEYZ9Mn8GgHpnGfeFs9XoWrmdOYv6E9DG9KKTV0cmNNH+MqR3
5862JKzTO/Awe2NLwnUlrpaqBknWQ9igLHABT4DZhIpYn//oy+HlS1G7pAxADqBMkmSu4Hbk7KRu
9Z4o5fmzBT2w629YQQxAQ+2/s9B5w9B0OVyfxDjE59RSJQrMafNN89n0BfafG91W0dShJgPJlZuq
oMmxmYduV+Y6uc+hiHJX9WLrjrgybUu2AaYJdINEl1EqjXvp4bQjM4ylWPdqOMbD9U+2/lUYPqng
LRkHhmolJAkIHEhxAD5PvfZudSdjFXQaxbq5HPSArjEKamnRqykACIx/l2NsPdPc445vOkP/s3Nr
t/Jzd6ruVIU7XMLa8slOcesKST7RnyVnrMTCR+HcV42yYWA1eXXAmmwGUL6FoWNs4cJKbfZauFMf
BzavnFNi2u1bA3PALgSOvrGBNC6b2B91ZyKZcHi7Q02mh+QTjauH3iDjo0O4CFLwQg3fKkgSZu04
vsMHk5k7Q5XsDdpJ064Z3Hhn0tHwCTqRPyHcxX6QGdDXgyEL9Y1RVk8B8brpuamdLpyg9YeyIoSk
qyHzjm0j7NthKKoor5Lmvi8ArTDGUjqBZfXZGGZ9B+EOtJ+kXymL46fX5sWQtlfGW2rORuY3ldEd
WqcuAmEn0OOp3SLNIXRTxY+m4cQYcrd7JeVEXgzJtG9aDa4QLHvovMY+WmbPg6Jm1h8KvZxkLyuh
9x5Yts+jbUIHLzPVEUrYyJzEfNbQcLgtC5b6BK29Mwqk/ARlSNQywHvzGS5ivtk1w15INqL2PXtW
OPdZ+aAgZR3WDMiU2BDGoYSVgc9yx7jtHCVDZer6ez7M6X6ehLqfaJnue49U+7w1fuYyrfepS2PH
Twd4VsFnWEL1x7PagAMxCJVOnmQ+SOD0wZixlntBm/ecKAYALhHeA4EzIChmamT3vbJgRtKkRnI3
pdrygpo0GDgkcXCQ6eSdhaweSMSxumlTWUHnyMYGHQxtXaTQhYHz8GyU1smJE+xv+cS95E8tWufc
WkCYg9UkUQ3PvN4OJK/i90lnhg8/NTuwmS0DA6QPeD1wglsKT8w7c7Q53q+nIxTGuxer5fqYp5a3
syDEeVa8JpE1T/a+K/M2SkVdPJsQMtxDLU+cEFV2YPC6PaZUFkEa29m9p8ckcMcBQl7V1PsQ6Wog
Ud54t7ZtWYemNrpgEoZ9P7osrvYT/nbUWckcWHARvdUNRR5TjfbR1aYKBp5n78CDkwDJU7Prxir1
IXxPHyvMLwi01r3UCFO/m1owNAuzcWGXJ9qbdIzznXKV/btsBvu2NHsTqh+opeWtcr+jRJkdJ1Vn
F8kKMvlMjd2d1abGHZ+glLT34lL8ylKAD3Lknt8MT/+1a50fGjhaB64avMCyNdlX8djciq4fv02M
F/c1wRUkSPRcPxtwpkDDC/aD0HFE2f7oxGwAoQPgPL+hNXN2LWPNsWak2xcT7UJzktiJiyJ+7bN4
gGhOYWk03wyCjYST5g/hUP8MGm7nR0hCShr2uKm91FWNNksG5Rvp2zyrX5B5zgr+5AMYC5p0w01h
ztN7wk38NwfvJCCMizujdPDfBfS0YKhqZUgTh1hPELVqeYWtMSnQvoCvF/l1fRte2eqXjArm5M4A
qUd9Ni4/Ex0bGsMSXMMfp95IMNbecPnzD2VBMSMeYxgWneXcObhkSjOwyuE88PGVJeNWH2ElIVtS
y9DFUa2SSPyKUj853Qwbg+7p+hD9g+p+dlAtviAtBu50Pcr77qO6EcfWd4N965+gi/0d3CYZ0sf5
7J2NQ7V7Ts/Hiy7r27iB21r7rEvC82HwKgk4Tz24VeR2cE0HD9LeymBXUqYlz2zKVAu+CBovU2c+
p138OKT0tijdv9cHbSWJXQq0YF1bl6JME8HE/OD2RRAT8pQ13U4V1C+V/s7NLW3CtTFaVFhxBHGk
sBgjUOnbcFJzEhqFzfbXP2TlRrGkf02xZXo8Nhvw74ozITQ0OX3srOkw179kudXzXxuuRf5XQJyO
wPRMA5pnnxq7rHzU2d6UBSv7TD/ltHpIinbLE21l6peUsByXPRztcxoxHJrfYeprvSWqLkLZ4mi9
Pmor37NkhVXaTTmQ7lWEveuJcfO2M/hbZXWHUuVgmMpnN9nSrr+swk9W59L2EKpfZSOSYjpz3MAm
Dwlak+zG/rdQW2Jsa2+4BN6HRUhaZzZtHY9nIK3PY1Ie07E4tkb2RIoqvD5eK1G2ZFgRs+B00E4W
NTm0Qa0itPQ5RUd7pg3kNL9dfwlZm/jFSslIaVBZCjNS7/Rd3s0v+Vln6Ff7/fv4s70/8+9IkM0f
19+20jajiwa94pCDUHBtiNr5oqrIVV0ZPtxy2X7Kk+pM8kTudAakqF9kgwH9ekOoDdjDyo7wzwrm
w4Q1WWbhrJUeMojqLFx6dPLs9/WvWhnCJcWKJBR2tFy7Z5G+U35Zpm/Iv/yvPfyymj78bhSkqZb9
7J6tanoRU/W/qSe5n8iviUPRpRmiGoZYWUPunVvb6w6EUfeoJa03uuArMbzkWWkKO1cjBZYs99zm
AAZH/pA6BopS9dxEPSj3/yuFt1XoWYmuJWOnQmLUoyPont0yhqP676lucU2a4LaRBlS0/mjIYICn
3PWJWQmoJYkncceU1RqNIwEovY9KdfrdglLfz+tPX9lfliSempddlmb2eE7tPxOZoazdXSqPPq+3
WOVrv3+x8HPBNG+qEbcelv8tbfrTHrfswdYmYrHMoUmFWqUp0T6VWWDPVoR6+GPPZzRv8hcgWkJv
iH3NtqTT1sZqcVB2HpO4eZnjuQdiySug2o12CYcTBojI++vTsTJYS3aInqCrjeR9OrumiwxfiBDN
pi13mLUe3pIbMrGS9k4C5/DBtvtdPE9O0A6qDWU62ncwt2tDAIjrfUMs9xuEaM08ZLilUN9pjfSu
ggTpsawGp8D9KVFv3Rjbpziuq6jN2uy9d3T1xyjY1zhGdOmL5xqamV5LimjmpgDgaNwZBe82hnll
u1jSBk3UOdPBMqroQkxP0MmADq+v0jQYa3Kqmy3CxUomsuQPDmkcZ5CU72HAR/auUx1QWg3GPrlj
aXa2zeGb6cAY9GuRswhOp8o7E1WdLGqdd0mjCQSP6w9eOXWWZLJmgMLs5F2KtEN2qmr5Olr8OLD0
z/XHr0T8kks2m8Qds1GgVyxsQODYi2W2f68/eg2+vqSSMcdrWTm57Gxd+lYJ8KABhCKKXWWI9oja
jjiCzNH7Y4n6pl1N8a7JR+d4/eUrm8U/RvCH89SkJRvUiAeXkHLyqxQ+GcB/P2RkMv0ymzcSnbUI
u7z9w1sUqQclnLKJatQeqrGGPNFwgorYrgA+tmLlWYwb+IWVMPiX1314EzobMREzLqLz4MCx7kna
875In68P1trDL8Hx4eGsp3NJM4b1mOd9EEsoq4GU/zTNW7S4z19AlllZNhc29B3lEKXsgP0EHAmU
y/KX67/+8xAmy7yM9+jk5043RKLNfFrd5eXGgz+PIbKkvcNMpilTWReX+x/OZdUlyUOrYvNvPZP0
EXqYxeFrX3DZJz+Mv4A3pd10MERszIe8TsIypcHXnrwIULTY2rEbui5i5rGinQ+A6sa+9PkeTpZZ
GGS9J1tzWNAl+bPdmCejeU4GwB5yuM2ifXr956/EzTL5cgA0cMYY3podutrGP/9L5Q9kSwX98+VL
/gnxfBj3zpm9ujZh/5f23LesW5K9GBnIEGWPZDLz62wLzLk2WItMSRNqA0/fdlHfQdsvPsnEDmGk
EsyAwWf2Rltl7WsWR1DXJFaMPlsbmSwhp7KZxFEPCd+bxlCfZUG7N3TFWVCmPN1dn56VNy7TpWwY
IGdfwpZOq+xGEfbSU3GTOCDs5gmKvy6BvKG71ZlaWebL7Km2p4E3AnuIIRuAy10/tzcqbSuzszwr
gB2ZaGxg+TmV2d+apFdB3NUD5FzRkRpSM98jDzO+dGSQJU0WrjBi6D3ZRVC9SIIZMv++igdxZh4q
r6RygShwuuydjNVW8K1sY8ujI/fgtGVnBEIWcOe6s4qpfEiadt4PVWL5Eg5sX4uG5XFvSCU9Y0yH
yGWh9Hu9m8E12Yn7XG68YCUCzMVmBpMF3QwwLIgQ235PpE+yP9cDeSUCzMv+82EjgIcJMF0DYovp
8pQlzkkIeRSWBFS+ITKUcb/xossD/2/FiizJuInNMsOKK3jrwWnX6R4Afwkt53D9K1ZayWTJvlVm
iemsnT4CemgE3oWMRwrtnJscosSnbDYq3+kw3TkrYWI7cvdB5uicGRRFJ9kSvasH9Hk9Wm9pCaxI
+5ClT63nwCvBBnAhipma/DwWh16OuyLB/EG86XtjyBejLPcEjRfUDDmWNWzNrg/G2kgvtlzLsiZb
UCxqWHcFJn0A64NVp+vPXgvExU5L03SEMBgiva1/MfGTii8leUCl/TcMAQ/UmU3jPqLw83PrV0ge
BUTHGyPy+a82lxxeQDOhkkoBZh9UtjON8ajQe70+ICtK+OaSv2u5zdRaHuujuQYBD4V/cP8hqBtR
CT9dtOub/Syadsdra/rZ5YaNwwHkpx2gBtlpsjMdWKLkvsmbfpd3pXUQsAb4df23fb79gRH230El
sC2rACGEwWkJXQLPPDpFHpDiaJvkS+EAg/v/vqEFrmtWo4FFXZyVDt18Y8JWBAHNJQPU7ibCsw4P
7oN215zypyQaXkhYhcU+3Q++G+p9feLn9sW+YZE6VMFWiW3FMc9ckkNLSxUxgKrIjG7oPTt0J8Bg
9/q2SH3o3902UbsvT8mDvsmiamdFUDbd8Zd6o4T7/zP3/7tLmkvuaM7cuUiHtIiSFAqHwRijay6d
/nX0sgRWEQSZRgrm0IM1yriFlzuvRlBjnOp2Glry3UgMhwXuAN1sNlT2TWVyASwGEkk494jy4qbj
2vndYFgllBabUvguXHp8LaHWD1BIxf3Bm0XQmlmDu+lMH8eiHMLCTufQMPsYgNYBTesYgEhKbGiv
SGe8T0pr+FajG/WXkzi5beAN8s4vHC8HWh57VwsVwpbD8x2eDHdGnRT7DNBLf2DEezG7ZAjguSH8
8nJhLTq0gEZnLPalaY47Mev6CNfH8bUeoKSYAde7EwA4/XZ6iyX+BCei22xq3L2n8um2qUtrx2yV
/FYAHsCLQUMsBjok8H3KZVPdNeiNPuOuZ5h+7lDjZ2wo78aSQAMmTgltko5Zre/NffrH4yb3AR4w
XmmdwAnQBTLD0E4S9E38yyk98kZTK/FlnM4PkLJgoJUCaDNTT/ojGTJInBSTBuqWlMB9dUM41013
Y9gz0ALELYwDM4f2aTL/3frt7r50tX5LnLlKD1M60HckeXC/MS3EtJGXkZIpyok1KqTjMFVvqlLx
vq5Fd8fswo08gGcD7Mn8VIwJBTihAnylhabfbsp7D01HIabAAiwy9ieX9uFUWaXrNyrBX+s8Oexg
HEtvmEHJc9PA/tIHV5mfaSvfEo3tA/tSMpWRA2getM010LnXd6a1DXmRz6SmsglkfPh5zF7HQu2y
NNnIlD4//MCv+u+OBL1PkHgNyc/Qtst8GwXyOvdgK/M1EQ5zKUzQdqYYK+AYoknoCq1j5z3vWrGB
GviXd3+y/Dn976/P8qSdrA7XChio2iHIpMnPWXTxLpawsIlLaBwmMfSOJqLTsDYrb487OVw9C6gC
1qVtPIB3rMKswkFktmMZdU5n3aN3t6Xkt3agWP/9ebIfZN3ybIjAcI2Ri2aHKmMM7vSdDNM425jC
leBYktxtA/XgWcHPmHE47Yq7uHy9HnUrsbGksjvJWMNRs4YmXoZFAA7mr1Yg5EXrbRyHK2moyS6f
9CGbrmHuHetW0TMQdUXEaD0fXdxnwtlgQIlX4AeTLAXrtEKNDKAvplFvAobzviv68UCB7ToYydfS
QJMtYgnAniImU42zeT6J6lvRCD9xN+6NK4Gw5DuXSAInUH6yaGzuKW8izsaTLsgB/O6NIPgHAv1k
KSztYlLDG0V9iQKN9fUCMJC4aeKSnJq4MY4MsqKJH3ee/Zt37fyK06PExZFk+8IpTB+GAh7+odrH
GkWgEHukCMvJAVW4zuWxIITA01WLI+gow0E4sgYMXQIJlCY17iVsPk7t3O89z7YepTlpH6l7vze8
xgz7QSVv3DGms1STPORAJt4yaDfeFRY6rqKx0sBjWbVraGrsGgfqRvXMeJSRgYWeSglgdITs+BAX
wKPh3wYjs44ogKnHFLCwHZjXdsCB1NqoIn1epjCXPi2KIaM0eqRRQ5hXOwDOvVvcusEk2LzorCzW
pcFwB55xnRgoswnSwjTXPTettxEC/+obn4TAkv4o0x6YQ44oQ/926HzdE6c6CVjPPDPYZykfJi5g
piSJTd5Lys+dksqfO/FW9tmRgg7zS5g5QZZktPNZOEztySS8Q0EaCtRZtwXCulxRPvmVSx60ni09
dPbYRVRNTdgUbbkTY5ntgKe0jzmA5m9mzTk0ldJXqyvajRvv2l62yLyz2jQ76AZxHMvxz7EWL/Zg
vk7c2bg6rE3r4j5WKODXuxFlO5GA3/UWZy/Xt+C1514C9cMGWeRw5EizHM2ittqXybRzkmzj8FzZ
k5b0YTgkWDAbw4bhuqbfgJJlynoH4+qDK7cASyuDvmTNpmXrdr2hu6ia7gaA0myYVFa9uf/a2CxO
V14j2cqrS6kUGNWMHjv55/qD10ZmcQ+c4rT0PBNrFLjkM22c313f7+DUHWKn+RIMwvQW4djLtEN7
EScBUAi8ujWaPDDLe0ONgSq3GrMrn7GkycYih+pqQUXUze6zO4n/NfZ4yuP+jmZfzO6WXFmwjNxU
tzSL8J5plxcz3dlicDY2tLUPuNTgPgT/CLh8bahKngW3k13ZdiSA9K79WjPP+TZ7RG6shJUwXTJm
M6Md+QSaXGSX844lx8Kqd9aW6PbaR1xe+uEjXG1XQwIpvYjEFfUp0y/cnd5ywf8fdWfWW7fRpeu/
0sg908WhimSj812Q3JNmS7Ks+IaQbJnzPPPXn4eOu9tSvkSngW7gnCAx4Gxpb26yhlVrvet5A2Nm
sf37EftX32BbPn76kDEsWNwUI9Zo933peKqO/ND98Pdv/hdr0Ns2JpT2eITooj/v7T70rLp1PXZg
8/j37/5Xl/5mFhsNGODaaftzV61BB0cPL6vBeifA/Kub/2YmGxrmUoVDCr1e9va6x0p0imnL2P/9
pf/VjXkziVknoojjN49WgUZRk9+8JyX6i5vyFngSES/2sUEivks/ifglxEO4fw+39c8z2OIt7mQZ
OmNe54x1fxADsZ6e7Ia4xk+PLGjg9lVyjKZxCb7fon/9Mv9b9FLd/LGvd//4d/7+paKhMIni/s1f
/3FfFfz779vv/OfPvP6Nfxxeqqun4qV7+0Ovfof3/fG5wVP/9Oovu5LD3vJheGmX25duyPvv788V
bj/5f/viv7x8f5f7pX757Zcv1VD227tFSVX+8uOl09ffftE3S49//fn9f7y4fYHffrlIXr7E/Qvb
z0vy5997eer6335xf1WmgV4fF1dl69DJeETTyx+vWDB2dAT9BskeYZgMubJq+/i3Xyz7V8OmA09Y
rnLoGLWZMF01/HhJSOlIB1SdoNEafft/XN+rJ/RfT+xfAK3eVEnZd7/98qblCn9cen0FZzK6nwyI
Wm/78gYxuQjLG9IfRtEGg1q687W3rqsszYIJGt8eSLh5Fct28HqLZL05r3ZAw0gWCDGoezujK6Ip
reGStmDrkK2jb/TRs2Ylj07Bqc2QheUXSsIqy6YgC2uPAtMFjTueltDLnanJ9VosSk5ZDcOQTu+l
9/IWsFENIIhyVBI2nRcV1bdYEqhb1YgxWpGHPg3P60etqMrEywCQ1WleeMqWyispMewdJ7eul4b6
vzMWsMJEfKNpMHMcMSHJ1+kmM800OfRlGe9dnRxT2KR0NjeAlv5XZsRlQv6tq771b6fEq1n0/9G8
Mbaq4l/Pm7ukjJ7qqn35ea59/50/5gyFsF+FS4HAUa4yEIWz1P8xZyhi/SpdnbnkSkcIps9/zhn9
V8t2+GHwVg7KJGcrpv2YM/qvulLAM9ztT2UYKJD/G3OGBDI77X+dargs26QXx3Zcx1ZKWm8Fa0XG
8ThptfIAWvBL1d1AanYonZYINkdtV9lZ7ptaqoFQSPOdtSAOLrrooyEKP1yb+GvUqqOq8m8l8kVv
pm2PSixQrlntsbOr/VHlF5VtAfDLd3UyCS+qSr90UAa6NIybQ+F3kvaZSHBipSsbSoF90rR8N8nO
CuZkaz/U5DEuyhvbUVeL5iQ4NEQIM8ToZ5CkUeeuPkQH3sO0PqS5vTfsIdg+VdF4l4fabpX95WiV
fudIv5HFzgVHrekKB82u3qu8uitdKAlhNAQW5LNwqG/i2d5r2ELbXf5ZQQ7IAIvQLYEqOhwv1fLc
N8XOTKsbzbEOkXlLESNI0vpmgwcKVfhVLI+zdQuWbfSMOLwX9DkcGnx9PG20cthk6uS64J1rDbJa
Mmxsj8g9SFFZ+zSuXDrynivxnPFVND2/ENkYxOatgDukCuXzeSIrLnVbO1qaRVdORQuFuGrW9qCs
2tt+uu/zQ1756xpxJNVp7lju1rzyHBtSiRt2j1NF532crHcZkGzZ9Jcxgj4tBXlecENXEe6c1PB6
zQFxoH0SPAyuSE76g4S0kIjbfLgFRSB4oLEzPTT6h1DgnMsHuzATVSs3hs5t3leBvX5t4vFzHheE
kaHhma08Up/1mRB70D2PbVn409LewY32gSruaMunVCp9OJRXtO/knuo1OoHlsQCxQb/AeNkM5ecs
pYuxor6RYl1RMdaWzeBiBJ6BDXPWRGAWeQb2/NA42W7o0md7ce/jXjx8Hze5xbvxM1A1vKUCYZ/I
D6VU+0En9zMn+XCEwHyQNCpv3zYtxUPfuvd5NdOWV+0aw4TOoA5Np+0WY7ws7encqT4ZSb3ZEZ+N
825kBoyOfSqSmPbX8Lxr6HTmRHBIF3nI6FF12nU3uZUXOuXdmEYepYnd1NaXscp3zpB8tcrI9SpL
200oAGoDwsRway4DNYb4vEw7w29b55Ra8FiWxDpPlE3D60Ikt9BTHQxZw3BK7c9FbC23FtXAk3KL
iwL4AQ2OjX1R8hrACAQmS2WfF3hoB6tIZJBXQ7zvRraQlt5SElRVGeDoYgbd0IT7RsW/Qw6RQa3n
yvv+YmtlMkgwA44BQR2E28b7xq673lvFHPMoltIv6uExmt2XfjQha9jWTcnE8Tp97nYp1oS3Pb1a
u+2CUCaHp0pto6BQpT+N5TdVUigqgPCcay5z13SKMrD1qfRTKUsfTz1yr31fHqzCTU4UlaqjCqt4
DzlFOySlBpq7twtPm8PAKcfqyAYpb8gi2XcJnXo7U6rAmd193VhB5qwHUdd+3iZ7kVWfFRX9wsz8
lSbWOo922G+f5bMLCiX3IyqtmrG+cwT65yuw4UjdUpQzWNJfn4W0RHJahHNzCDXmvHM7EizE6hlb
ORoxZ25DdpuDHxHa+qC57zEM9Dep7D82AMIzl8jOsIiu3xw5zEKNcB+y6kB0dyiAH9XhRNGudvZx
zDitwtyLD0ln7rbVde7sfbzqybFd+87XgMZ4y9ycmcIEqtMPhh+J7BtKyzSgyHY/DjtKNfe22vyp
V/sqoSl8e5fUSMke3GshXuHRRlVLHmuBnapCxkHmdLcu+W5sK0+U+L2JuryzRbWn0n22Lct97pz6
ZPRwZg8sS50k+5I2qqci7y7s0fAsJu82cdbePpV6dF6P0Xk4LjvhxkGSqGPXjL4zxF8m+6Mz+igd
PSevTlkEv2S+ZYx5NCaCKx2eI9M6QIjyKkJSlSo/V0xDLP5sJCYJvcCWkoehmx/qqbpz6UCQqXVl
mPIqmtWVGdkX7gbIbKGTuusogiZRvlZojjeJ3eqS/Omp/BrzR5at09g4ZIRX+PzfauWcZpZrLSl2
Ed3r8By9KX9eivpu+0KSjdW2zujnnr2uKC76rvzdrmj2dXfVKmkobs9q88NP8cyPOPvnuPr1WfSP
AbJF1krpzAxGyuvx2VEDwzZoqQ7p0M7eyKrtxk7rVwr9XfVex+73eONtPEIo7/JBji45abz+NNGh
IYtWpzqoyr4CQsSql+l+PMUfYKgxB+vh0DRqr1liV9L03Vj7OXzvG3//Sn++CMeByGe4hvW2QuV2
EJEwfa7gPxUeTICjubRQG0KiigMvsAxV3x/otp0188OY576dmrtco2WjV9NzPSnYWmwWmhHgZMNG
ClXKpseG/2eG6jAhGFFW6OkL65XSTrEmrkJnvYm76bgFCE1Pv609VU+G+TjOIXqnjULlBMZIy3li
3ocGnc3S1+dLq6+OafzVsp5RAtwIOR1sYKmpFr1j4/Rdx/z2lrjSsAlYbSLQt10TJRLTeMQ15wAZ
wqt0cTKhUc1qYGdb6UkCemRG+yg/7+JPnd4CaS18g/K5SQZjZrdMzmcwEdv0mVPraDfFRafHgqFd
HqqIhW762mvTrXmD/PjcmsUVGJDbhdr63w/l791af/4WW+wMu8IEgPF6dG3wgcwaWGuHuUR4UV2Q
RDgYVvG7Fqtdl48oicdnfXLOc3k/yeVKKO0oWmLY3ngCGMcqkM75oYIMSBnkzmj7q3kk5tTHk9HY
l1vsWU5D0MXRe4KR1wWePyahq0yEU6zUuv29oPxTwsystaSc5Fwd4HY+LxqwP832afrwDH2C6DRO
ubewcvaLdaRHNdCn/rpp6h09Iqs3lfpWQv6+uNXd4DkEGe9sYt9bX/90YzlAsJMom0P4lhj6+fry
xlRt1FUHinoEj32gWyzmblp/jmeEDnZ2Yeola7B9VVrWKdX0Q8QGohN6Dwnr+WpeuZP5UXViX9PK
YJWe3t0OWbGzjIEwrPmgrWgm2vhBLziZi3zHZnZS0YjooT3E9ggpawiqyvxgkaLU0zCAe/FlNOOj
fK+b5J8uUK5tWuDK2bGdt85OuVrDzITKc5Cp+WGLxgwxHo3wYswFshYYniSrxwRPA3YUShbHNWrv
/n4Uv5Gi/RgMNmcP03SIG95KmGRdkwHSuYR6Vn4tnBOrqd/Oz1uUrSfxud7lO44iXzuNhooB3Mlc
PcpU7jGc+rZF2SrKd+9c0p+PkZbgGGmTF5KmkG/dRaiRlWO4Mj6luFjt5jZE+w3mfW/V1Q0Wzl9p
AKWbrb+yc3v3rrr5nzwTPp2nYbo6FwFy7PXomxoj1JZWMvoIPG2g/N1HWRJB2hoFIusD51THaI8r
16KaCAqnekfV+N3I8fXwf30Bb2rxjRHBrNHZMDJUnmvRgT0BIM/ZhadiGdr3aKZUxuYAuM/S7pSN
HfXD30HTXMbrchzkHJTqemU+M2UObftlW/Ujs/C2ce1k4J9qyG997C+dfRW2xa4iXnJSjroTVr1u
8sPk5n86/fmXyZ7/B/OfxtYY/Nd5nPv4Kcmfyq+v0jjbr/xHGkeS/ASKJUxBOtPaFsAfqU/7V9Mi
bFeOqZPCVNts/JH6NMSvjEn9e36FFKi5Ebx+pHF4N4aqcFksDaIc5vJ/J43zpwmgYPFhomJs12fa
xltdiqiH2l3RaR6zNFlupDEOl5rMnNgvhlmYAdIvLTr0dGgOIPXELEHvjbI4ICPWUI30i2MGU9s7
7Tv77euSOSkZ9lhhm+SwSPuyMWwp/Z92BZnV8VhuDWMZYNTw3Eg4OwQKU5c5MJYivqj7sr4ECg1r
sm3M7KY0xPSepH7beX6emoSQwCwsCQrHEJAeSaX9fA12RU/CCAzuEGmFqcjYRB1iRZVnCza+gq//
06j5J9Hym5ZAm1KeNA0HOY7kCRtk715/Xua6i1E2sX2wsO8edqNtPmZUzuIAAKP4PCXFdJ2HbgK3
ahrBN8qMMwtAnzY/vnMh25rz+ouTUCeKZmA6yuAmvL6QGuWiBMwoD3mENWOQ2rNxA9Qq+hr2oX7l
5o5F/iyNsgYU2zp/FhoHrdzE9Hg39FTaYSyNURiotLGTd4bFdstfXZkyTNd0sB2UrtCJ9l9fWdSA
wK2cbDxYjjuFe4v8jnVs07YM33kYb8efrQxpkNSEnEb2lZrA6w/S3RKYYt0MB50SqbOLGmHp+752
jE9rM8lvRjbjt5xCwUGKZyGhDPsybN/ZGt8en+wtT8umhPmtS6r1rUTHaNwkBCI1HhAKLY5Hk0RK
NmFejGBqWjO6EFPynlZ9m1av7y+LzlZToeaClvXtkZ6W/tZAIjpwbM/r39MpL5BH2XNG33dlyXP+
w+fbic12fqfz58/flZWMEo8gd80S+Xa+L0mx1usytAezLwQk2Vqw4GSaqhlpOR3dXpSE6/jOQ/7z
t+XhcrCWwqLuJMWbcV5WNigOU7QH8G7xsXNbvfDSMZu+lrBTvhqqavwmQ8jl//382ubx65ssbXtL
6dv847pbWevndSVSrq4PfdofogWZiB+C9f6GH8OMyjeFAXpAvGS7/jJsRRzX7g11+PvPN6gkvLoE
h3zRVgdyiHcY38p9y/Cn6SFkxUPiRjPkpu/uH3VMCM7MsRKXcS/v66mhilzVgZmQcZjhX585yDiT
IFrkfN5CjvV0ZZaBkc5Ezm3TnaJed4+NO+f3WZzp1+1i1Iduyr4UyNN3Zmkmx3gtp52hevL/YRJ6
ss37QKPX5jpalrAFOVvIM60Ka8SP/docY84qpFQE1EAAvYn2tLogeEeQwlGzNt8MjJ3Bhq3n5Wza
p04nx2O7I2WyLEqOBVT/887h3Fv1yP/ieo43y99vzVrpF7YJvDHOmFF9mjp3mVDrXjUyvs5nvriI
4pvIlNcD8/GUOJF7lnRjQUZJa8rPeuY+9nNh4UKijIushkAG2mfzJ+zANylzPK+aoUc8OKBMsAst
4ngqHHy5MzrMPNNN78Y5RQxuJGIMgDRNj/OatDvBMhrkckj2s80OsNfWsUzuSpoXG9+Bz0tPpD3K
ukCPrqTbQoXuGzveg8FLs8V3y4oFaATy5p6PvYOz0OKgxy293MlyKos6WF+26pSZBaIrLZM69ZNy
zlZrN7Sd5d44WrsstA+mTkwnZi57Ch7KblYuRxqt9OawqX/PeMf6QliTkcEg7FNHu8RYBfXxJgQv
15sKgVW7A9Q4Zp/gi7Ms525WoEW2lvmmK0ZdQdOL+XOy6xRGrCRZf8DJOJo/5rrrbAAZq8r2iZrZ
6I3BGVPohCYt5HTFCKR724cu3O/GKVMz+GNHnvWhKMm5T8L61kc6b0sgbY23COx5k9Wd69+jxVS6
Zw62NQhPLyQ8YGSgLGJ51LHOpGEq9CAfXK46ggMVB51R8mcrUuiIMRw7cpWMoSwIC4fLc8tJcGGQ
Cps597qISsTViuql9p2Rlh3Im0nq+KGa7fJs1pvR+t1Uhcy80DC7JUjGqoKjx7ZxYS0t9l81bk/O
lVUNvPWkYdyxb1rRtuddRNfDWSlGxrIoWgfCedvVvzdD5tBbYZnN5JvMN24U4UIVZHF5UdKmuVdl
Gk2+velbA8o37XKCPZ7fIn4D9+u6mLhfFJoawv0kc/TfOvgB7S5ywzz5kFiD1e+XNivKL4mmv9Dr
u0R+767WVwDYs3s5Z7K+rpXkWD1ZW9cAx9nehapJ1tJb5CK+aGYvLkazjoLG6uJvfce9Qp+zJFEg
K6umwje0q7zN05W0O9RBh8JR5oy2B8Y6fCyMSu89lZbnrUXjCCLYXNs1ywrnvG7kth7FSnRPQ5TU
Appda4OApBeEHHFM2ntWKGf3rZBQupve0SlCVKl9gz2gDLBGi6LruRox88rxa0yOdjqwlnUyBCqY
FggChxSHWqy6NkRyDWuYFHJDWX4+pKHLYOndKp58JZMSemMtoSGGxWjdmKJs6n1mDkAjDVcsn9cK
LO6RYooWBVk2sYXV5sC2RRXB8GtrEgCXZbywosteuBMQw8Q9lEVBKDNk0g7PI3s1JWTuMIwC5qax
aykfNAdkYJ0M9BlAdLmi86GSml2WvV0eR5H05UXBcWGva054m7lC27uyKq91XVMUlvIp9XupF9/K
vItBbLrZtYHC+QKECcBHZm78dXQwmf5Y1aELbDS1YYtHiQZVccQWyE/6vjtWqKzgU+dYA8PWdkMf
wyR3RwcPVZ0lR4ztaXboKr/qAMA3sSWfl6nc5lJDX4K7FstOH0IgmmTRzgHAW14hk5NdG+2VSE33
MNcrjT4GPUpHhHtQZ7M5tHeFFZsfB9OAqy+N9QP7KIAMayKPOvbNflyaMD+JLJZ0ddPzU4o1Pbqq
1M5yVCC+a6tqP+bTdOqyZnkGz27urdJNziE6RJf0zHwSekZVyR3awU9MQDIQZVYodkU93Y1FZngh
XTGuH5eh6A/O2KP8oOuIympK5NcRGM0szY2Od5Y2lifWPlTUGb6HM+uUsF4GDiye1in7KTONTwKE
/5VVr80plqsTyDVyT3ODIn5FDtkEXWv18G+1kCWqw4qmw3wq3jmLG1n7PDLd8CqxNOeu1Bp5k0Ur
S7qV1TtnDC34mYmt6I2McFaO8yy/WQCLRX6Rpu4jvhFdfLZWeUQRG+ok9XOYrxe40Zr95ex07pel
k8NLTdi1A7KPPrOAJ7SrtU7fh02Znei5pm25S+uGvStfTkWld4qi/jglXuJI8NuVVn+YhrQ5skdA
4TfrsxCNDyunI9Ir2M09DnE5jQwVyY1pTOUN9zANogKD36HL2ajTpLzDPqjYrQhpzhZVi2dTbmVO
N+bbe4QMWuDauX5jln31MtXGsltG+p48w2ytfJclZWH4uTulJ7Q6xV0ST/l+Sur4Eiw0PgZWmoED
zuheE30ORrTqLtxMQCFmmXJeVGaZp44uX5bsrqfnfM6766wdSIm6A14QNTkf4CXVYvkJwrGPWW5q
x6h3mRupym6gCq/JLuys+EFMQh1lObc7GqKig+yIE6zVDOK4+zqtNU7GzM5r0afz9egYH6SqoJmG
5XSYi5k235DMuyjCNSDaWcudSrPyKll0bKOtEtOAqRBfCAa7i5mgJxgEK54fDja1pmU0r4Enn8V2
B0JuA3CHRrN6vTOgI4psB1+7nsftN/WYPViL7EqvdOPqyjay7HqqJlwTqzZCQR9JMN4lhoXZbrHy
hhQRkb8bh/oJQrDmrUsxsvIlnErLYdz3lLG1vIi9ccxgr2f6J0uX+k5r5nv40B/zfLrvHUDUxVih
fkjXVHpdHII7Xoz1TMyNeSZF+MDx/Vs6urtWj77aU4T7c2xcDoOdHQFXJrvEWS7nMX6S0Vpx7kkL
Ug/Rx2TSpDeuNKlJZ/2I7fq1k4ZFIBrBhGzrq7S0jMtuVug/2vk4Sje/NNRwb9VJvI9Q1Pmg1il8
I6PQ52jcGxB5vw1Zv3hEZjuQrIgmtbjzQzuNPbs1yp1FbXWJVX9y41rw/0vlW2m7XiWdmvapC741
Htf0wSqcbz2eKKc2z3/XpNTO+pKcvioItmx0pOMYf8pF+YQ/BUVADBF80NRdQJV9ekCt/8wSfMmq
flOYjQhSZ8iAbA+an7jLxs8p5X4185d4GT8l+Yj3WTktoD27yzWNm12GPzOFX3BvBbHFPpbWviSd
SHomOrQtGEjWoeS4JvOXGoaDr0gzeAPrHyrvPt05dgrLu+EgsoR9YEKfDnoA1QdFEISspouuZo4o
x0roC7XZ8K4YagqSiXucKp2GUcoEZU2IamnYbYZDB6G4SbMXN9Eaj7DSoYKP82gprPUx6yAAO2Nn
X1LxnY/4PXyYl7A+Z/FEQJPLzoNyLu5ZEz+mixXu4hRSh5MteSDc0aHOGQHJRXiCU0yX9/RRqq3A
lado60ItWPSCulJvPzVuK4M11U5zVgvIccbstZX9xciMG4nxhFyQsVQODnLG1KCzTsMH6lM63sFZ
682VVDdAoY9mLfaitnEVqllak7IzD6uGPTWAt8ibo1o7mco8WwhKjrqqs5NGld7revURo9LjGLHp
G7R5H5d4xagCYKobVIj3A/zN3RP9nlf2JAD1dQsR7SoKi7ItjbseEIfRQ5C3HM3VpoG2uxvBcFwZ
67ie1Q1Q7IFg9CJdxxSkp1nvMWJ5wDpj+TqaU3vSWmHe0veZ3070k59lKYgvsikZ2oA5uofNXd6V
KQAKoMlUB+u0/ZJQl6OFVSjLk9G4fpIGnrddgQSisMrnZc7ahq1DRk9FqR4KdpbrWQCa02kVpQ7v
jOcFzaWXaaccX6yGsYc+lwXRUDUFHt5N7zVt9LhIG82wTftS3U6kMRatwq6ksLfSrDhmOmKxyGgf
DYT1V2Wh17d0UuaBjJuDVTZdUFRF+skeBb5EHe4o4BCs4ooUUInLy7DvG828ypoy8g0wMk4gYqFO
MxzNxc8Hp/LTlrhf6IlgaCE4GqrAyt3h2nXSNuhRHLQcYrHK201xRghg2naOEbbhUkM1BKLLpNHJ
AUSm2nE8R0nZmFEMdDqLQ89corIj75OAvR66wbiPk+7Smopm39XA8nocnvy+BfmO+LU97+NIXc00
jWJHknZ30dSxHVGq7CJPU0txhpdV9Gwl6Er6waU2TO5sHnytLDuYeK0Nf4M0qF/JddE9Z6mUT28b
CzQsG7VFlDU9i0kS+VaWQnmfKwQZ+cgZbJzn4nPeFGvn5+wnITA9HS/mFm7dQN4W+58zSV4SV8xG
GJci78MzLWsnBmJiJngTTjZhr4WPXxYP1f0oirQ8hIs5Nl4YO4Rxc2xzBHa6SR6MepY3GqY1gW3G
2ZHosY39uKomi1YAp7wOh7m+ycSMKmeJpcv5gVG94yBlzWhstSYY0Ai2+2VUsMUzYsy0jroz0arm
cRmtBkjdGDV7l1iN6jiJCumHZm0Lry+Qc+V650wHykhGTbGvnvg0Z9m3shlzz3Yz+2KJRfTk6GP7
5A7zcDYXjrvD/5JEk9EsHuvXitRDORdhp2UnwjpuQUYRMSFM/9YvqRWEi9t5IImTEwdBzmwLnbaB
yuWqndqk1VOspqI05ZuIaV9ro/MirSw5M+ak2Ay/vlL07Z74WkiwlDOjI4kK19eRQG5DlUHudOKI
c530GYjiutd1eVNovX2RkLR/dPIUYsS29VwTvMQnjubW5ZRJgyvVtINNHv1DK/meHpYZrJNZuWLm
Xix5X3uYZrFhtoUG9V7T6Uqa8zB/SKJ03lfGnP6ObG9GNmPM+yZa8XAm4WPcpIazXlJSZZ1EBIMH
ggnmc1hy+VilnX5RhHjkjFg+3Goz9fdsGeonTpHXFnmtD01XUgxXvRGMFPe5w3qNlK+x7rOqSu9Q
EuFvNZjyY5bYy72YnXI3DVnuTT0OUyRbZ3rbMYbqhFHcAfwUZ6BAU+zSitVLBb5lSLok5PqG7FG2
kwYAD2+tWuyRRyM50QYkz4ATOUHcCtUGOBu0vgpjDiic+aVJF39Z4wg7R3FQT6AHjLGQ2GPKL9Po
3CZG7ZCq0dETaUvNucW9qQED0b9fkfm0XBQarUrIf45hSj7SvpunOWSJE81zHbYccpskVXiejtMH
qUH4K1hDvClKn5K+XbGRHh3f4eDqgUtbigOSVw7sbh0P1NpXdR2vRAl2Ocb04val5SWGIe4bifFF
sSI8cgcbtwrX7MKvdtx112GNmoferee+xZAqMECy7s2iMHduKpY93eLJcUxVMdNsssR73WwNbsQy
7qgJP9RdfewHOfq5Xh50V+bHsjeQWca9+0nq2S5Ksf9lwb2aZ/MgrAHDHUwf5vymJfiZosFCg9R/
Xqp18M25NM7J3E5YNUBdgNHA00ppdfSryYnQCMIw9J0UTkXs6Me0EeFz5ywsx1Oq3+PJu0uLZPZp
u60nv3LQ6RyaZE4mwpDF7q7aSGC8YQmSXke9HJH55qrre46iHb4WVp5pwp9aNCd+tjIS6KglY36T
dITcnlH1rnu2RE0RYkUqenSekYnksBIY453QGXf5dVyJLgs6DFSKc3pzhuyUgPz7FvXxOJ1VA5XU
1ZGkOqH/eW7WBWu7dQCU9jll186bkuwT5nVJgCXVsXBxdp6t7tyqzedMX+Pem5MGsXEwmMVFTM5q
mY2zedaCOpn3ibQftDQ7Zev02K2johPbsvxskN1FgJFIB/QzKmiEwbguoQm8Yxul4IEJR7LYF2kP
JMsUfRxAETo6TorIMF5elt69NI3wnKH/AJzvME7xRVvhJ6hpZbgPu6ryY1kQQM+3ISaGvo3sIDTa
O7PoWo/KxlNWpA0HFXVDR8GCEtu661b3pMc0LZu1qxEE5TYhTqggdCnJCZBuf5zLruJCPVe1c0jn
FJsy10oPGDbdwqW97+XAipVdTk5xYWC6TGbMXTGAXk52FoV+pydncC6/IsVAIxbGw0XluHsOSJTZ
Ut0gVMduC1ZpibM8O1pTVOcdC85OtNS3m6GNOCMQyIsI9UK6LI+as5nsNareRw75uX1Zqm46c+vp
S6LDR6O5KxW7BEwym7ITXth5q85SSf7PQlLnJiR6QsENNXrscm3i6Fr/1KXuHUQM42CEkfEQddiS
kBi+HBGH3w6Vlp6PpiDCL1hbUANnT/UGX/fW2NFUgKwPcmQuTZcyPtYCKz1OSfqJ5Ha1fANl27gf
lzANv8AG6KOAYLWLr6aOs4aXDbo1nrdkabEkqVzu+MJmuOx1u4i+phqWMmj5qmq4scrE7p9yc4At
gotfrp0vtUW2wkMEOfcHrU25AZHUY83v8eBRXlMI5MiCiBt0zjh/bLvptoy1G90ZHkjj+1Wb6kcL
bxWEQHEcsMtx7RK0TD0qFJa2vRdDWj8S/Dj7SEwPhIjZvmvJNI6VfWtrGjk7S7SXuYavyRjJGzUt
uXmA3j8KIG6N5oUF25zXR0PxoY0IwufZ0t3dYEziEylcZpzhTpb/f6g7k+VKkW1NPxHHaN1hCrvV
Vt+FFBNMoYigB6dxcHj6+vY5dbsaVFlNrtkd5CBDkUptBM5af+ukuShPWZMOt2WA+L33JA0rhZeV
z5lsr58vd39mXEoVd1UEHSpqOT0HlM6knFB+dOPao+Ux02f6bOclGT0LHSmnsQaTILCaJDO/ET8m
dxXrRVdp7tJI3vhvdpH+AXSe71NpJNZ/REtJPdtuf3CyTGPeZ6FnT5IZWK69fIS2qmLDYfgsPY1L
yJvUWZkh4HdUZwfgmfJ+q+X8LNtBP5dLHxzGwOU5d4fvtSn1mcyX/DPlvIdVtCySmHQ1TPGobKBp
uwrCo91EGYWbE1GFwwq82wPrl9NYoSmtu+aeuE0vJiY/4EGYm5PWY/UJtbwdpXamXb4t7Q5FT7ej
7+eT89HckDxjnxreWLG1ZlnJ0z5lt246u4KAGAgGDUv20GZZlAwIVW+i3AFSqAdE1M28FjdbpNVh
brzgnGLbAnHKCOJqVineyBr331HZlwcVpv1+yBl8nbph6AjHNukdQEz08bwA6b1PSrcrdnPhbtWO
NkfyY4J8ufF4w+1cr/UPtECCWygJKWQ11MjHmZtN7b4sDIk8niL0spjFbZDOzacpNv3S9+arN91E
2WUaPGkvIlWtXbNXSiRIVNXlc92a+tajqOcZh1RJkLiieWVAZXEkCsX7vRhT33jI17mruHW3ma/a
BcjuYqL5praL9qCLLPs7CjoiVNupL4t3X5x3s6EYWX/PAKBPaWPdUSd6QV7KBBZNFcNgRwzr8zXq
7UCfQbWrJ6j6sGFXqsRko3/uXOxeDjOysyOg4j1z+m0BNEUPWk7Beqx5l5IKscn3CV9bPPcVKQ1r
Tg5nG6LWD0Hi+dTFh2nBPlbGHqCLyNk7dfWnyRtnXwQiP/vj8rpuxj4pMYinworWoztt0e8l7fof
bqSsixW06bGrgwg5kPBAJABNlZIITy3GwoscPPHLEpl5ktViJxlNVG8wC8Ehp6wMV05HqWde05xY
ED+5FXp4jlIK33kB+n8HPK8Ikfs1KcfA3yGyX86MR+GuYVR5D7ZZ3WvijeJQ1SbJo84/5vNc7CYl
riTDVL31Yq5ipx3mD/KPtiMlOd3Oa/wlCVXe3ElcIreVM1TPa92/uLPIj3oSZRLIUuyFV66xxYD3
s/Wa8oHf9vIcit57XUZSBvhKOL/NEDl+YneuJe+HMCj2/VAAgMFExaqbWdAbapNqXusbm4fndt+C
6KQYGKBGVzUHxbQTRT2w/7Eo7/wyZ9noiKmLm9UfaCDz5vHbhjiyE2tIxf2iegNOoyz1y3hWTf8H
/Ua8olpw+bz5XnvXHaA0I/dZzfRh76JGOdQOlwYVlw5UedYzkCl0XrYP1mWiWLenLcKeqeQFH96n
LrNS4IzWOapEp0kbKYrP2VWRRzpotljxAnfS7BZihw+16cUTydIrD5TsQSGle1fwuZvz0mfiIjJL
I0jrJF1ybaiP7epkb7ymrB3RRjU9b3Cva9D37zAa67Mz+u3OtiLeVQ1ZiSXtU/iZtHUXeH55KIUO
rh5GHR489yr2b0bJ23T9tborG7KcSp71aLtVWOxjGpm9Y1AP28ELR8rfFBEr7uJvMQsaHbGUG5+r
mjkq3ALWjRTGtFXaeRm56ElFq+sDWLK/l+VMVdUSFScfbWjsBznEtY2liydY7vTQ/DBhWXzj3pBF
snYAZPmifE5Jid0z2LZzk9bZo9uROy9mepb7cj5B0gEwtqnHiJhpcjCN2BkGooStGlR0jopDQdR8
Ujrl/KGGVt+Jwrdv6q0xRwAFK3FZn3aRVVWnImKH29qKHS6TAFxzGj6hhNoSX84Fdrk8v0NLL3c1
5oMfY24jTgzFeIVQw+5DziLi2utv5iqyapCaf5TBODqwvdNDqDbnnvUy+Fvm60RHrAh2IY78E7oL
bkKhwy/tUKrXrPq9XKTct2EuunjhTjjWqTfx0IWvdWgDxVIa6RFodlhX0xyLVfyGyKIsmTUvJiRT
XZ0+FGOtDbIwK3/1A7KnKOMOj0PY6Q89ZuyTEMMXqsFgrydeOLB75WvumQhGtQY1a2qv+euU2BG6
miV2LIL6PGJSzXdUhHesJhTZof/wKFPr3IRxZ9Bns23lWw1Msu16SihZM0V/cqZ0fVw1Ypp4zae5
50OU495XANR7Jw8gPzZFcl8yV2171mmjfpppbIBx8DUWeznZd3MxbCXja7PQ7w3Uhu9pQxVhloUn
zck/Gl+P52kcJVOiztKHounZQwe9PgUAP2cb+9I7Ved8SHdbpm3PQlZMOIU3ETd95to7kbHk/y3L
jMiFSIdBdlxC5fCS7dLZvyJafjLNtB3RCpJfJmrAftf0mwE89ZV3DrmPumQRW0M3oV55K5nwr21n
6xuGQVyNOsCrlzpXvnpCIV1Y/FLi3irtjwlRXLqf+jr76qoGEL3L3IfWl/ZT7jXpfpiiqrusosp2
U6a250gsJHqjDDNL7KicLi8WTTduolpywI4w8V6B4yz2SJE7GW7RDzGk+XflL2rvwo7HkP9fucy/
V+mARa9ZXj7KoLTj0SPRKHYzbXEmoiouSsvcLEM4saRhIj266+LizKyia9t62qHD9YJPOpzDx3xq
xuWicuXfzN3mX9LaYiMitOSX17SAtE2GZdIqV9b5WU93CydMFde5ry9uP7gnO4NqpcUdksLrc7oo
t078kD2t0QwTS4b7YExfnF5Or55XWY92hUR/cDOCAde2mbCPTXI7o8mfdhvXLo8rq9VYSq5QkBnJ
YXE6KqWt8Bpytkn+fscheCbluW2A8eroMoROngz14gxUgTjTj6JMQwWZIpuHdsxGkPg1rxJRrUN2
Ms7Vx00U1XJxVLvh/gh3uJhAPUEuj2EBcnL0fa9xYwWr6+23yvL8uHfH6p3GZ6aq7Mr2sdfI03BN
Zu+FO+M+yahitNEwgwStggyqbNYd9hGxheSwQHQefV0+2Hmx7us2nHdpFmLWTYnQAiNRLyFBa1Vs
hS0hg2PfhE9blF27IrrQuozSGWYA18B70UtWHN2mGRjvC1snutHN65iWwKTS94nlNMbsupGNjbMm
UzLmjRxR62yXPOjFJNYYPd8GSiH7/qAKG7OHtU7mbS6kN7PYYAuEpuiLG+l69Xr0IBFhxltqk6YU
ljFumtVNxrGOXuYZZi3vXUDqgYgzf0eVdnNWHDbjzh47D569hxTJ3O7ctb4YDl7ehs7zrF39y2qH
4qk0Qq47NkOcwXDrkorqxSseuoJ5aKy6bW/BGqBesmaI8iFtXRyU/YSVv59Vvi83BF20LXlHY8bt
2WpGc6J33ExxUGdcfXIaF8Q3tnvsS+xbLovTcqg9scRl5/U7tEI8ZXVpTRWwAdXU+OuK+3FGKmCT
AnAcq4nPhYsBH+/0o1qW4LOJCKah52thDbPy7MSosl3yqMFj49f5JuhBNcS2F1E78SSAmmTe5n5s
zlruN9e7Cy2ANW77NqmWoLinoFWxifIuAfSYZb+HStEgbIz3ySi8Z9GQJEBzafYuU1EfKqiBA7IB
NCedsz419rWLdPF+N4WYwH6nHF6pG3fKjDSTcnd6efhShk56MusMfuOhxlLbdOin4Vsaql1Q4LwE
5Pe8KYbdp9KDkrMdTz+7fghXn1dCMg02vVUct6xe1hsWXqgKq9PC3BC0UHl79gAQvniuqYKBJpp9
NBhDy1BwikyAQIl6caQrdTjTaV70Ml2eF6fgT4Kwl/5Zt521vJllWKsf//qTJl+Bu5yxstu3jDjm
+dFHTY1ZyzBugh/2Nfoh16741tY8IkO1KGFHuViZ6NrmPos/jp8qzoyUPHMuZANsTqEdmiin6Mvu
Zg14HmNTRaih7JVTOdYjCRM/eba9/peVG5RBQlrqM3Qra9jnVpObN4uHZby3oIdMQg+yCi5qHjnp
aEcT6eVfepI6KqV/GjUTwU6aHjXGbNdUjyROULZzEUNoCV4WVCHNz05Z9UyebRpOifdPMZJtxNwe
m0zliNeu8rx964SoyPBFDPwKIrPqswWx3D80vJPcBwyoOVyaLl31qS3BS6ufuAzIk+i1hUs23LY4
PUDGsxal+SjsOIUbul2mICA7oKzAPBwTnTJyiZMuiybJv8t7j6RWaBI16f2wYSck/NRz71M92M+5
4A2JQixfziwJrRMr2WffTj0tr2yT9Otx3J2NrkjRGAbhIpMjxuXoja39oQo3eh6XqbgviNXcpYwt
r13RVWc/YMKdSem5d0ZTJFbOeB2qov6jjF9VzLCke8ZLxzjeZPjYipmsHdQA/teig+pXx2T7ppuC
FZ3Y5+vq2UKPwItt/q8F4+pjikP1wZd+xsi3lpeqdJd7MTcrdP1kSFVtDyoNHY2Jm8cjhvxsT722
nvOuetwsAd0vnbI/s++QL4IyW727jvMxNYDDhW/623kCEcaV5j1MqcX5uDogQ+XwgfcgPcq5CV8X
b/Z3lpyr13VZxDtkt7tn6fRRpEh1Kpgqf2rMEHucSgK238GryMk53rpTiIbJFcVNUVjdXWNY3Isu
eq5yiSWVAuldaKbhE4T2q9a6oTq9rm5rnuzPvMmfQia7WySqH2OabdneZ8ZLxo14db+ykUAZ5HGi
6ORu2xjS6L4FvSYtTNSls4uQaB+CuXZvS4JZktyORntndZb5VzbZf5tp5X9sQsm1vuX/4mz5KjkA
xunrv8T6uNf/6F/eFhn8A9MWgnHCRoRvo5n/N2+LwNvi0ahHSTPNNiFG9H/3tvjOP2xgJMKAXEeg
g77aXv63t8UT/8AG5iBBJ8EEkxyRJ/8fESX/7KL5D6G1iEKfnyBiy8RLAy0k/g+hNX3YzpohgUZi
5+N1lNU6nX0owdu+BaSf+o7x2cbisC/pQYbvQwUS9ovc+0tK1Hwu3DcOQ7PP5FjuI9Oo82g3mcB7
UoFKkJpqPlbtlj/4O8uDtLLttIne/iwJdfmVLaWIHW9t0Fg4U0J7/LD3sv+ne44MpeuH+C8fUuKV
cXzc/+i8bazPfP0/OWXQ+9hyK41zdBeUM04xqjcuLon2RqYpQi4bQVGKkWjdiVRM86FWKTN/2+4N
ZvlvKjwJUNG296TDbTkSbiDfo3zLXjAHYPhs2sUD5gvy8OC7BD4SM+KeFtebn8IqImlBB8Hg7Ng7
ciQnm5nBkY34laaIvNB9KVzyJr1FUAmymLZcEIK0wX+HX4JUzJNpMu/AWBt+mfqqWrKmxXEOc2/R
Si+uxJdmI7vWXpfxRnGikwinaf8YPyz+Th0CkPOUNc5wXBfaWoHNAJTxNGOVJq/kVi0kjjsWOs52
wpYfo+gjj5bhjmQlrfrvCIropequWcra6fNvDvXoA+lWu5cUX+9QXUew6VMWKKRRvqZBNa1mZ6f8
QL5Zyzx++PXilgdyABWWPascEWeTzJ1sRiI5W0rgrRVeOEEHf01iYDzby7UJ78LOtGfJaLyfyXSg
5w17jxeyeathJX2CxKnHNSRSIQWruWadl39DtVj7VufpfZiW8Kl+5urbQAPYuJNn7fDImDsnStVr
LQvrsGz0zldpVT0uXV3sKqI5Dn03eyh5FvM5BQUZuKuZm9+Goe9jSzPnAsHi380zYqi19Pp3XzfO
wQugfae0vLJVG40oK3n0RJiX9qHwgyvDPKj+N/ti8ADIfUWaSWvn3U6Q8JbT1VRbGgittIcbC8/Z
vdLYe1fC83ehdqdDoYrxawqjndLDfWQPe8f3t6RtyHRvPTOeRWj3T5NyPRQevdkh3k3Ivcp+cxKh
7pRdhWTGyQ55S1BfazUAxpjUzmVbO+9hSPhMgL7x2BVoM8vabn5W/iSfRqaYv1dRQ41GYi1eFF3P
G/DJyqxW+NNOOet8C9kX6ht6ytdPWU1bbG9o6OKCNRkJOSXae89Lm0PTZpwE23refPd78ub0lsx0
Qu2D4Re9WGssmrVMPLQJiT/nJnYsbHXCCv94IZbNks5yJ+r2wQxAEgBJBWPWP2RztVcblyztdfm4
hEizhGmDS2+Ac7OrUTlPb1C4P6vRV7BN22907mf4SQT3St8CojcHgk8SLFjwlC7D+9rPPxbXQY7p
fg916e48O/tjOS+9su43RJ5NrdoYzJgc/+K9m9bXQQzU3XmvVpa/VEXz7Ob9qQSHj7xmF5bLUeji
zhMo2VOYT2aTHLEoD1PVSs614bVthy+rXN4HZs1Y8rDHV4qwyhxwpWv47A632q/c81/zyv25Ak7d
CUt0xIAi9CiCyXsE9v695hnk2WTMvZqs22pFvwwp4owwUguz8/CnAVCMa98iqsJhQplRmm8jDH89
vtpRu+dESryULXojdZT4xvB2KmpG8nJ49Ves+BFSFNoD0N3RUxuc7H6JoTliLmpeJEM+eWhtvO9a
ACFbtBXcaUpNzvAsFbV17atfpQH5GQHceV7238Q4t7uyyaqDcQLU3uuDM3UfVpmHf6wInSiBRjfl
shAGUPh7O5i6FyeY925bZz9QerFMzlHiwbr3dX4zs4T55Y+lm6ajcPS+E5QyVhyYdWWDXv0MZgI1
Vy+jH67807r9c9l4CnE+x/tE5NFyDVEoIIyhd+WVrAvv8yJ/LT2fib1qf6cV39/0bh8rN72bpI79
CXlrqZdnif4BkeLxurVfJ0FMnsVNPaMyzW3k7PaDMfadVEO8hjPTem3dzWKZSWVQT/xyd2YITyDz
6mAbmcOOjc/TBvBNonE8ErDvinzfWRNUebqdicO764dgH3ROEhRhn8jIYKLrt3uXk2opuycX2Qrb
HEIsXNk70LmPrBAfrlJ3fsTvqhi8H+UU7tlln3TeoNR1nhyNaN0Oy5uBRnhMOtEtGaeYV9MZBb+C
CMoM8uOyeCg964GH+sUaFYEafLdMiBF55dnBJBN3La6ckLwBBtNmP80BMt2R/HelHpZ5vlWW/lT0
RKU4YyDfvyavIIDKmCTNI3lc7eKyhaOFLWQ8Ypu8c1ZJntEgnjOtLzViP/Q47EbWe+C1tw5IfJkD
aefN/IRombcaXeO2XPdjPl1jzrzzQixlDElDgo27c2Qd1+lEZok5TcGbO7EhsfZChhod7YOhNzEy
yfQ0OcOtaYI7SoDLo6/+8HzlOwNBSGm2kRdSDNuESOVqn3PA3zoZXbHlel1eWwO7uxBoZI/kDnau
TbpYN5nXLRTWTSv8Z0ROWRw1PlorbC/xVhLNETX1Py0O3D1WE3F/27wGJTdrNoWncoO/HDvUmYbJ
4qaw2/U4m9yJR73uJ++LkJNyt/oU4QaRJRJ8rzIB3qguBa4ima0WNw5o4liU7WEGr3mxwNyvzgyz
fc1SP6dd8+5MuN69xnsnlsCEt2savoXdCFhcH+YF/YCQN6RVQJMG+zEqD4240jKluQu926l/DxW6
iJnW53i0isfGvj7T1D91671POBCxF+/Skm/+2ifbXIWITMtPt8kXTr+ciirqDWJp2ms4P2lgizf+
lGJ43AxapHZVyYqsIEMXVm7OSTrTe9inETdi+YX9hVPLDdFPq9+9g71NSgKO4FR6Al4Q1Unl/55b
+dattR+rQM27UdW/rglS0XQNi0OgkYyTOaNEpXOkZPNjpHzRmXtWlji1ffE4VuolL/O3eiwuqeUn
CFTBhdtHI4P6vh1eNAKH2pTkR0YMLAastH1de43GBbaDOyU6osq8qVBf8h7rb8rQQyGeBm/8xJ+R
5pqlHaiVfagWIgVIJ/owudlVBUBGNf0tU3UXTf0NBp4jaXmfpiyelWXxscK9QwDXMc2mZ6+rFdLP
3k9yVfykpnJk4QUFF5a8yeR6cZCujw36OzVx56/0tCHZsU99jgpi2JxE2fluA07MrgL1rgkSvFa3
IwaMHXa0LVHcqLG/nAuDMLov+9sy1Es8c4KJHgWXYNQHHB8eaVr6NQBOJCsaimOmBr0jyo4E0NV4
+8m8YO1yE7osFP9DcUBPf7mKjQotUIEEUMWlLp6hmeYdXdLqZKcZPzU8xTwicSX2HWMONghYZP/g
I6eJ9WazBfgiO9Lz8GaCHtlpPRy0dkgs1HtntOtj2KUIP11ySBCyeLE9Ou6pQBCbuAzb+2bNPyZH
HfO6vrHq9snPGckWTpSYyDKy2QBKBpPvxOrVcabIP7QYLwg0LPoDtnMucpH9Ino0iEXNSek47j7q
Ea/L0H4nXvYp3bY7xw9oJZB9RNwfnXs4bP4YFeysZn3qQP4ph5EWyUQlRgGXC2w4E8tdwNmUr+1H
MxbFzeIxgHNvXZxgHd8bRrdTloXntCjsZB4GFNWoRiG8E73lf+lxuoIkw3tl6Ucl3XffD0+0mCRp
NnByuFUyXW9KQdVNny9YcyP5YKDYui6vzqs1QbcENmkFAmYRVsc1zLa2a0eJDX4Hq0RWTVmLhiJl
X4OOYxLq0uEJL+F7OeUnm4OaJNwkED0mJ4jPTP7AFdtztM3eMXcNhD11RqOp3iRRd4mnzL7C9cVs
Nb2Ler3z3QWQfTsh8PghCJNsmuDR1dGp6M3bYhAildaxmwLUTZcsG8vDPK4+3UPbZZvNpfDsP/0I
4J7BTTKbXdx0+vRGxhzsUhcag5ZkDNAM9D0g/hiMX0qneznwM8w9Yg09rD/xngGflNsXP+tXuGQf
/kieY0E2ktP5Tex6FkBnO/8Km/rJW9GCjWSFWByZu1IEV91KkE1IUIHpMukWNxZAYRpm58l3bgvb
JjaxRwlubtvRbhO/z15bhIRHFRSGbvEqzoehjxd/vaOzScUK3UEGnMswrRNBNGhMmefoPSN9vRmk
2DkCyZIuNYI/UXHsIOvloC9fvWoipadCiBJ4fx3KlZxmvsVhtQexe0WWvu4hZ45eV7wP3vBcV1jh
Co5cfcXHx36OfWs6LJWZj7rs8teaZKl2N6K4gpgXUXei5R3BHtplFsYm/IhkM6Jn09URgJuasNmN
zm0wi6eesXs/GDnUSdo55kwDU4tsSDYHF1X1Ea219wfNiPsj7HIYaWeR26ntspPMEZZO7BJxaWC4
HGOnD+XoE4xgdT2Uixltixb7KP0OauF92MEML8iYAYeuVFo8slE5GR3JPVvsiFwqqdtV4ooMA+8V
ZJB1DoYKk5pxvD8VmwZnxrWWhqlh+LsICC+Oeghu9nMqwn2r3y9KOeYQ9IP1YIa5/t0h87hAiVgn
ywn9PX3DyxmGUp9wulj3UgvykkxbQWehc3gGRfEOKJ8YG7u+FR8FGokkqATS+8ZZUO2jrD20EUl+
K73zvwPO+tvOplQotiI3fRNDP3+7W7rehFOlPoQrKGOrN2TJdr0a7En2XCW5lBB8i9OeXBpxXqhm
DA9FZHknjfP6N3ndWHQwzFRW7FlLE54KuyFoL4v6MEH/Z/5OVW49wM+7sStT9JQrDY1R2xxXv18H
jrtB/E61bx4ZJ/SVYM39+8zaChYXMwY3pio4rRDxvk6VwBbliOk0uZH/vvSW89V5XHwU23+2Nrrm
Xm7THnoNRVZvsvvJ8851Xr2Hha3ifirsoxlHZWFI7ty91+XdnRVhGB2w9bFhYa0vR5JotWNhlAlg
vJkuhPUyZSXe/rSvFopGeN3hwESynCrtkr8sveHtKg74s2zz/LMUxjsPQTMfhmZlZPZ7627TyIzs
VPMqTJfpJo+c7pDhQosjlvwjbqn8q+ZER54vVua1ba7liVTR6rEaZXl2umC8wGCbw7rgmxyWAFWR
o8xpCdM05rnpfvRZs3yhsf0xGu57KOmMXerYDl5Au2gmil+2V3KuqjHKK7YljaXWt1PSCqoBFs/M
BF8aGMVvP+/Ki9/5yxIrj6HRlo6/K10pqa8o00dh6+2q7FQ38zj3d70vql3Iws+PbV5L0Yrj4GDy
lBlxgaMI7nuPXa4bkQ03rrnHWSV4rK1FnkbMa5dOLN1hG8eNyG2r3jk0iH10s2PQNpf1U08YyWfp
Bh6xX0z4/OM+j6nTEAo7r+zLJfUrEcfHaVgLjB+T6Es7WUUOKUlmEruXDO5NtYDTe6nfHMh1aHd5
MGDgc6057mTh/mmKoPxkhQh/a2o8D2u6pLed8vu4z3IaEFY3e00XCQVaBfLBn5Zwj0Gy2CtvQqgw
4+Hf6Ba0OBnoVc1YKW/StikebFlxaptgPAyDKX/40dQ+VuQnP8iMyrkCIP3B7+TyVI3LfJvLbftZ
ObzpRK6Dp9wJEXpVznrx56vfpVu3n7wffCbjsBW7qvP11fMytbxD6+JOofF0cXR37W89KkZIZtZb
khfaxyBSfgJZ5L5dvQZx7k7qcnWWv9py5C3DpjeORBBkVjJvlkoIZ3SptUxRktrjfGFbKc6RVILo
8xyTdG1tuybw8ySk8/dVIVM+5WlXohUJyDU0UXnSa0g2VdnrLplsB6ndTMo6r1J7P1517pnkW0/d
lCLLxBATSrv5sYbpdsEy6+2dwEov0p0e1NK8COJnjkRpGmYchgq3AMUZdOO/bHIkoB3XDFq3IGAz
vpqWfCSqH/m26ZhI4OIydO30poztI63Ap1uScPuy6RBjgisYIEOEexISDgBBrM5ratmkVEQdii10
PoF8tGyrfxraDtnhkFUf1YQ84dCWnbzTPJeHLu9RkDY0xtx3yK7yk4tlDsPSlPN0X+NbYeyzS1MN
pNotZrCmu7VDSRRP/Qp1F2Dygc0e2ukVS1b1VqT16MdrFNUPfbBS+5gW113Q44F0ZQuArdkA2eB9
NtJwCMVrozY8lNKXu7xEZyyxRjzUTCcBAXidTAbPGelqidicw6HrMaJXzD/CrP1epl19g2VGfTub
cs4eHfBXiLN7IGeFl4I1JM7sVvct1fPP6EKdH4Tt6se2uoaZpmyzdwNCw4MW5WdRNwQ2VnQfvlTz
1h5pOxg/3Mbyvq3CFseOKvWzg5X/l6ma9HtxlftLF7b7osLCuhHwy0gRow3FXWhFuPIF+Kw69HVh
3mUEB4eQgRMZzGPgDl+c8E77mp2y6BfI8BVK/mdYZ93XiGbvV+oAZ+7LtB5Oc5R1KFco1mPXuwrI
8qomxbmxtsNk5Fg8IrWMgJYk+R+7QaKs2c+rZnOrYU/PftRwRNnZqBjqi0zv2YG9l9A1y3Gx1uAx
x1dDWQDfHiOZ1retLtzDIhkc4bajGteVM5SngX7yd9FXcj/VnnPYAMhxH+jecGAoNd8QhUlxTufn
ZG+MiDnc/Qxgc1m2cDgZjZCSzN/liAbB/5lOlfvpW7M+crXbGx8jLjkE2FdAGsXa/M4chE2UFqYP
iyr9d4sB5SEgS8WJC75/0nRFeB67kkPeUcp7G3vw40OE/ehV1RDWS170XdJs14jbEpcRlF3Sox08
Oq3jn3F2cdyvKhhe+rqe91BIGErxNq4Pw6asu6IV5jujMBPcauteCqM60kdM5t5rEq4eaZd0ycSU
Y5VkDQFEqq7xsJjIoovUI4Tktbci62zbtX5z18k6r4YTKQ6BUz+It/udzSsuct1FoMdoHbBgi1vL
chPkeRh42sc0yxQhFPZG/+7GOuFcY/L0KTO+geDurAoIPrWp+FTyGiuK4JNsnuGWOHb3gsvV5jfq
INfknugSuzf+zi5BgDjBfmdaAUl3jnfnBWZ4HVWv3jqMLAGJ9Mt2s03AcUicCmvvVKBZoUZmR46X
jx5GphKQLZ/dQ7t0G1IkjPbEWAOyDAGD7VbB4gMOv7HUpZdZzN2FBXM4uETFvCyR5dwYrNsOwIYX
PAGfdVQ6eSvCN5/MnginSz0Rw7EjVwdp5dhwV3hgk7nq5f9i7jyW41bSNn1F6IA3WxSA8oZe4qaC
oiR473H184A9081Tw2LFP6vZnIUiDrMAZH75mdc8+PnZJ+cXwvYRaWb9pcoFfdnyTM9ar2Wrph8W
aTK2ioPuV/B2ngJB2Oc9zM69BhprQpIm+gFEPXMDq6ycIGEEBV07tOYEAzRwRwzR3Cps5aVCx3t4
bttSP1JiSPjTypqsOOdpnGJ3Ks6Dh+14Xh7VsMqPwFEA3CpxFqOrIOTVzzrXoveyNBNK+SwIthgo
N89yJJh3bQICLqmL7H2KiuxvCt/EIxVpn/q04Ewklvqzq1vknw3U1B9qcI+rAYTjuvQlOrFAIIQ9
ajTJsWaEfTirubCutQj6RqgGx1wrlV0JgsWuRETX4kQsjnSZ2FmNJb+FZiRny6QZSfJkVWvc2O86
fDl446Ci/dr1s1hZwNpUXerD1ANcG6xDotI2Jud5Yn/8rjOdxIDu0vIcWc290FjN41R3NF8GeNV3
KaEmcKRJYStAu8/uTNROUPhPegfDSL5wXkGlrNPsN1OEctlnI/IUWiKNLhZ/nJ26bC3RVqs+3SVQ
86AStndVS/dL0vrksYHY7iKOIW8YC8LfbkwlcREUyJ+CuDU8gl21xDqldEJ1hASlNb6PrL8po6Ua
cj1IXem2Ol2jfMbx8F0VSrKi+WP0zPibRhBPujVMh0Y0ZE8KZBkMu97uEdKheFKNGvyvmGjkamVO
MtVXp/MZKF4kTo+IUz5W0Xm4T40idaHUYczHT4W9PXCoPB82LG7gSA5TVPR9a4daWpFbg2GtIPaZ
wnqamIiiZgEBLDeL+4rLD4KLUTkJLoGvaWjWrwSZfqfq47QXsbvdBtQ1uzBTpydfVgp8cPXiNQ4q
+QcKgVDfmAH+SqJceszO9W+oGXRp8+DsFbRUdrLKDA2YlpJ0C77EtGi7tNuC/kmPHSpZb+h5rSbF
HDZyxW9N4ryFoN/V5ZqO9HDSM1NtFoAs52yrDCFEBlWU7s5UWBNKOKdIE4lAalpsU9GAKweWtXG5
xop3IdO7J6IQzQ5K1CWlFdmVPG1HycwdUfEz2n/K7zgZE6j4qRwwHYkVlM6rYZzVqcPG09H6iW2S
lfxZwH33jw7SDvQzk7rhnIwe5W2/rybIutGs0wUiE22jSt4mRlSxTfQXRa2MlaB0ijfG0vkU9mVB
5huq52WpCEKzMDQxPbSIwQD3FA5JWOrvvi6+ITIZPFs5fa8KWJqWorOiwfdxKLmYsccWuRKS0Hnc
IlphIpUGuhJQna3zsel9w8uMJpIus1BEkFzmM9oAKIvE0ywnHy2Mrl0rYl4Ba8v2+I8CPBWE+w4D
1m0X04+j/O3t4DzX7610hBA5vmQR85SBxAvwM49tMDR1YJbzqttqaVS9/jDI/rpAG9pmIj9RiU5Y
dkSObKRP/rl6KpNpNlgYxTVJxmZUAHF1qKwjEt8Id35kHpOoOPSQ6ejZ7pRcfD1n2dYsMT+Rk/Ug
WffRkN1FPQSUaEp5FQpkEet857eV8SwpU4IWTYe0qykMMBB0TK9BONliP4gvpJ3QcwXw2Flz3+tw
ojpNEL1KGB4pNijrEfzVezLqxNDTd1hB5WaKRpCysl51QA9JBX+Bh52plr5lLASUmJe1qqXYZZD4
Fh69sHEzCEoF/L8uXnpC33IKtALncFN5scK4WfjBBHgHa1taTUV/D4MfSxD4jExBYTDTzK5jBSjr
GD3WI0xGWvHnaDfoiOZbQ5+um1xjDGya6StDbmrqpK68UtEYArU6E/hBPYjUlgAYx2JlUbe1yNvK
f6Ni4CHE/GzY+QRjoVcEomQdJHcANNQDJSnN3soaIbnq5+nQEQuXg5FCzJ26l6iFwwMr++xMcUMr
n8p8LQ/B+VksdcnDkonJIXhqigYU4tCwkdE2sDGQ6j2pzrikgPsVd34ObHslyoysqrKKeUk5w7Ue
wG5kRpM7KBY8e32ezy4kv29oL4tN9YR8/ATge4q3o1KPO6pF1S1GuqIZpTJuL0Hf/rCYH/6O84D+
2Fj6zas4avk9GP2BmZEE7xZRpS2t4Ex0NC1HA2lC6YpjEWR7URAQLWigknJV908w8apdDQDnTRfa
mh4fWYa10KSm/l0WzbAZIj14wRGs3g4guRj4jqG2thg2L9HswI69BosBUjoEiV8kog9yEFBMuoDF
w307hUnSLkSyDhosYy890Hvrntqsi2Y94lRX3Bq/4904SELu+s0gnzeoKQiQhSfcFjzm+Bl0YYax
D0AyI2gdhro3zD5m6B8LawGncqZKg3TP7LCknZBNS3JSKK46fnd0H/10cxbDIlmMigQrOMY4OQQK
HLpxrJrPWmDgfsFQMufEZEH+nEx67HU5gbgry+xOwmZXg3iOGoo8WdKehFFd07gWAlvxc0iKVi6S
oAXiWOEPnPS6S/c2Bx2kAiJILLlydDgEG7EwHpPEpEGlBX50qKhLt6DaQw8ZOuZQVLfh2KhcsPDN
9HNs/JWrODxNidYz460K5ai0HMBFpwgt+1FPtkYmYejlN+UxghL6wtCtm7klgqPHobzgxub5GCwy
/ufxwl7t7jpwyDJsvFIAJt2Pj5nW5k86ImKrEVSFjYVT4026dj6I0hntsuAukPNXJQtftFKnK2EG
JtxMsXtIpSlfieSuP9Qpl0+JHDe4A8fdax0IMgS+SNgVWY0gJlJ16IcXVnICRBg+jOBM7wBO/pJD
unYu7b6C5lOsiSraG/A/YexFTLsEHf8fiVTzPsti/VSqseEYkCkMBKsN672fKSDRmHfMv1FbzUZi
mFCKwl/ICIDYtSh4TqlCPcKBsvYrVVzEfqrAT1SmgPGopO+tOg+AIMDaK9qU0qWopF+FcEbQptO0
ncjMYAO5MzuMaWmuGRXiO2Bkv4Jz8ZCcxRx+BfUi3VXWKOe9BFeG50esgPCFIrJamalbSdbfOp6m
x0gOZHTQwj9KUdZbwUjwIEIka49wUnSka2w+MjoHp2q27d3IVGcfJjHtz/PUMNtgMmYHYmw9YEZc
qnZrRNYbBT7lU0n1C30w1e8GOaPnhIIBBnJyRGFpmGO2CvrYhP5lan/Y/jO1pVGfaz/zVxT5Aa0m
wfKoR1dWFE6rVksRpUE53PA6AWi2YmUM15JCQrUgYBykNRUIfRM95UNmNWd0BFv9TuzmGSaFHSzS
NDQWYaxEvZ2gVuAvpFam+ZdIvramiSWd0szMT20UtAdYvvk+6gOlh0jKkB/fMGlNjc+EoY9pViVl
/TcVw+ClFbQxtHmD6CtZvWC6eZI+TXS+XujG0Torc3XnU1IidFeUbt4DD0p82ioMOw3UMJLmGPWQ
LgoIzAuzgQd1LtXCqYAx25McZ7jq5ed1YiVMJOWKKGsZELXhGB6UEcm/EvOUhZhmUmfHSKIBB0kZ
VMgkcv1UoqxSWndKoKLUaCXKfV7EI361mbHoC7N8Nnq3BJuwOBfNST9DVmtBK8AhExcF2CY3bw0V
KTK9s2ipAYmf0xPA2BNdlnYUB3QDFCPcJmqXbPWuGcH3hxFQhrlkRqcJMRN12FSIZ7zQWwQiAzkX
r6l4i1xXdZSMIlxS2cZP06Q0x1FD1G8YxfSnRJW39POp/HGGHfaih4L+W02rOZ+AngVCDc7aAMM9
C6TkqSryp75OnYE64miOdbkR0w6rFHESeMelupfVZvDasC23Y50LS0bysH/gDp/o+fOskoLgpkPb
SFzTVz5DOxFxt4rFAkkMEFjczmVxbCeiYwXyUbC1PmuPdWlYb4EfGCtJKRskdpCfRIcjjh6QpABJ
zahL3zPP6FdWI6Utm7zqd7Iv49ACpSBBeskKld8iGDyHZv/e6lKVzovqG4Ah6NoU8jxBFyAibNqO
NLOpZ4ZSrxXIsTLwepQkYAMYSmCnXp1/xekwh1YxHH7nwHdOEKbRCkEdAjEeCJbl7Hphg4j8g1Sq
sEBf/7ETR0AuUrdhHWUb02lzzwG0cZQ+8/K1BsaC+ZKPvA4S68F9XDcLi/LZlRgc7wekyEwHFT7t
txYGTPQ1MrsD3bXo0IH/cpHfLl2lrNZlYuBx4JP+MCtX1QHWpa8ytxdMCWlKQRNumedeSI2DjDXo
t4uKbqmI0puyPMsxfwKNorE8hASmcNXi7LrosR7O12EEHYW0RLY8MCqVq4I0wC3AkHcmrke+3VYA
8264k/xTh5jfYWoq4vdIvYtM9wzxQoE5DCV/QJADPcxggOkXBI0bKnX0b8Hj/xG8+6rhwD+w28fi
T/bQVH/+NPu34tKH8v9HawIFTevvANxhfwHenv+H/21MIMv/wvNC1Azp32hrkMP/NiYg7fmXJetA
sGdGrsJU4D/gbVn/F3BUi10D2nu2S/0veFsW/4UjK0apyDlJpjJDvv8H4G3pn74ggiyphqqbkniB
Z8ZB2hTEQYQZtJOOw848pSuZsYetb5snwfv0Nk7/Rkl/NqjiOT5hp/+7xsW2U/0Ksznwazv9rj0E
zza6nj+//8sXJ+z//Glcd/55shBhCgVh4k8rO+Meb5eXfJd74i//r3rDOYRT8uWvB4j9zyV62m7N
JNfirgq6+NQYI8gAn1o8aiv0QA2ghk5qVcMm6YXVKNf1uh3D86qvxcFLUHcHu1Li19YOMNlR4VnE
yVyua7XhlOc4pPxWTDAQqbYay0onpy0lGqZF4qH5bLq9KiODI0eF2/awGn3UhpYWzp2OoauGq0Ng
IU7UiHkFQbCUiBgvpkTHHwYJ5Byxyf/2kNMXRqGpwJXa1BFCAj2Be8bJ058fcexBnCUpcKWkt5iB
8aVwuqeMXkG0KdyZjACqF/5pZsamHXdCucYe2HL9IU1OYiK+I16NtRwpSfQghwhumMipAebBka1j
BMAEpW9+i3lLGKebskQn1adslXOw36ayrRFLXCIclLlYYMSHc03SnRsp1XCMPM7Qc8c1JtIVTS3t
u0AHOlWNKrITYb9FOrjYxYzabeHsKwt/rC2WoGPVpKn5bsQoz2lqIi5SFMwR+RL8dSwa2TJUtHKL
2We/kM/9CNoWaZ80ogGfK9xuyVlS1oCyf6ZS2O0jmXQpg/+2/H6vzvvl32djdnf+71adT8enSwCI
ttG2I1tV3Ycr3YGMoyxlYIA3VPY/7CK++vsXl4yBTAr6zfx9JHZp13DNt+5wgjBmC+3G6pzoPsi2
CF3ZoIXBcviOBNUg3GTIjXb33z/ihc3Jf59x9vj49IyR0HbnaihRfZd2As9pbKtpNU9OhtqECrXV
9bs+XJvW2gfc9v2a117rhXWEdc60IBcSZZcqfU9jpJMXzRhHi6rlyXW5lJksDJ0rBFJ9wzBCvhYR
5n//9JTQaUqQlIgomGXoWn792Bso6taWE5TRnja8m6XWIcsVhlM4WseG8VNTEVkLqinfVJO6oN8U
aqDJpJdgrg0AF4LyAt9n5D97odgSUW68m3/aa/z3c8j//KFG0+iJmtXTjnoASZk7xmS26hgoyYb1
Vvvdyqvvv4H89S0iWhe3iA6ATg/QTtlFHRKoj3S5cKOUme7+MHq71j0FAC6FFN6oxqZPFiH6DACG
nwzh1LSrKn0o4tP3v+Tabri4auqGTHoahXGnouLttD1+Yzu9+AVww7X69fdrqFee1ry4dCRptpTA
l2an2BSs2yOk9B2aK452iPfdGtUhO1yka3zOFhTnrm9TlnvD4gDWbWndld4DblHr0X2oFuZhQ1ff
bre3blppPmhfBIFLxzET9a42qvlpEmpGIiWyTZ2egkVG/Db/izLspOOhsGF0g9KZXf76/o1cySJg
p/xzow340KLRFU07P4SNbiPlWePFmmMorNWH/Anuw7TVzeh4Y7l5/371lBehrm6FtJm5tjtz6a+C
hWQDkltYRFNl43u33uW1gGpeBDPktJIAQv6005fnZfucrWnsLZiMrs4PSCesuo3pFQtkc/dnF/Tx
DdeSC++4/5xZ8zKeaSTwot5MO3SzIWK90d5AoagyPaS2GxTLqEUN7RFJaiWkCw2LG9YI1bgq39jd
1rUtdBHd0C7OM/D80y4zUO1ok2f06g+04T0Tr0uExheRse4QW8hfax+Z3TJBpxPhdM1YlgEQtAjW
Xch30fq1GEGJrRScPzT05eNtnP206Gqb1giBAQkaFPzx6CT1Rc4fu9qq85Succt6bUJ3jnZ1fg8P
RDY6SBvbclIWbb4RiudavG+j2XDtLtReorGFXPJM38IWzTuZX4hNBzrlIvo8/r00HpWewg640xi+
G2OyqM/r8/SjNZdJLG9x5jtFub9BlnkbCNg0GA0F4rKZTMek0aVgTaI266HucVA2PClc+/W+yXTE
ODp76O9Jd/phDzBwUZzFtZbPrAd1BOH6gP7GS2O1r0PHNYc8oqs0Guzq4D2Q2n1ZTM735+Ba2DUu
jp1lhknTToRdcxluNdkW98lWWsXbNlxkJ2nVuNOb+S7uhif9BbWOB3lX3wj41+LMpVlS2I5di0E3
B144yfR9ehtlRrtaY22pP+eyv6h9+Pib+U2N5V5UXgf57vuH1q6EeOPiWCLFQH81rabdkLR7IPRY
oauuNcujt0G/rMzuBO5ibdGIVbvnDCSCJdAdN2nlmqhvPPp1+aO27qdhm1X1a4C7GL07PM0faezb
bXT2RKn0IKrjkD0C+FiWopukQPAqNiSQ0EHtlkUZAwmGnwE1x/RxhumjPTF3E5WxXYHKkmgZG/Fh
8nfSeeNXlX2Of1bDTtTRyQWF9oBqvp3mKzCULuixXSuTsKIzAuf9+1d07et8kFg/JSgiQyuza4gh
bZ2DugSqCGsUllufoQ6DK336s0H1nahh6RuTBo6hwcmZje/TfzO9KeL9P/np36H4c8V3LYZc5APn
Pg0rxP+mHWjCRYpnYo+tqHDj8T7aJl+F/4tLPub+BRFZyruwKsXXIQqmVQXeHiIRihBRZXVME88a
hj3gqKoI/SojUKRNgp0QTwuAFxgUPgVoF9jmFIeedNZBNp7bDmFi7H4Kn4ExxL10UXfIQUyWDnav
kep7mXEyWwixi/cYtc/+xuPMl9YXT2NcZBMTFjFm4/OuSFjGDsU6EMYTggzD+43dcG2B+SB92g2D
mbSZWnFgxk1/sDww+K6wEBYV8UFy/wq/Qy/YZLeur3+2mv5zfRkX1xdMNUlFbXvcBf6ylc6vpqq7
YnpH7XWm24X6pQUWrnFo26rVNo+OUGy/f8xrT3lxbWFFIRXJSOZTZsuMtjvjnVw4VsOtXFqRr3yn
+d8/vUbEv2drD8yBUrd8FV3z53u97p21ZOvPXroxtpEHzNweXHOV2Sf6mgvZeZcWzZKG9K/4F7f2
7+8fVJ43xlcb5uJw6V3RWOLZGNHi26v9+5h7Ur6CzRS+ps/1XRd6+hIQFcAk066WwgZEc/gY7QVx
WdGHQNABjuff9Gfnr2qGWJv2Ro9RvvblL05l51e+0KnRuANkzzTyNTafG5hgU7eccJrHkMQfFhZE
zkPZL7ViM7VOGKBFNdrQtYTzuh4crd4wWhqNfUgjXLuVLM7rf/G69IvzVfpgqNuI7zZ5xAPhrfU6
N3XkF52s7cYXufLo+sUJky19msVn2PS72m12/X29BxbEUGUbOdnK2us/ylO0Qs900dryEilGR7F9
TzrdWH6+7r96wos0gAaimAH554AnL1awbHBgyDFXQEwV9oguL6dM4E5yFKRuUbkKivdkhQsDzFGm
3+raBIte3qnhT8vQnEq3619miVTWrr2RKyjX3s5Ftq6h45kOWFzuzmcRXNG+OTZagznJFo5h1z0B
lAFLrFQ4FGB10m38pY6vywj2aCmGB/QQkNrGVGHInvGx0pRNrTsC/Fxm8euk28My6NMYStGpzg4B
XkfYmt2IZddOvH6RaWRGBlNi/uGVB5feRenSRh7LZopqTw4xzAEes0CDy2nsdOGvwcitdWeJqvUC
YtyG2sAGY7T8f/zI89v9FH46qdZGBMRJezCOrvRhaZg/U2i+xl0orsZeXLTKocotO0OsqwDiOoKe
rEPka9FXRzDAHhrPj16nltuFuaYGJ4ZBLANzKorOmZS7HtFxkbHNjXD8YXj+1aa8iMexYMzwsvnY
kXugX+hJlMlIlP8qD4x6cfhTHFqK2UE0nkA2lBZ+W5vvX9WF1/l/7qBLIZK0SEoID4K0y1OnXTFj
RkJ7I6cOQCSL4RlSZEuAnovzc/0SH9RVhNCpDcQlpV9zxD1xXKWTF/2Qtn7jDg+jqz+kd+nf80EX
TkX0otSSa97YYdcSNf0ilKcKcM2zyS81l4ozOVCcPAZmC2XDbz7GTrYJXM35/q1c61rpF/FZpTMb
ZS1rhQd0WTaakzwWO2TzSQWERfoItmGp2pBCT/HafywWwtZyjBtrX7mxtIsQjKxAgqYZS+sbbUcn
wBncaDXtjRvZ5rX2w0ep8OlsAM9FyBZK0c4C2vs4PMDCeRH+6DQ/9rFAl+X7N3jta2kXcTZkHmOA
uJDmLgdEx9TA0+MZ+uh+AA7gymsIE82WXFQHsuZ+v6YyH5cvjpF2ETz1ToZmlPryTsO/kFHrjxEH
jNQbl+1fuVgokksp6uITXT5AHrN+vlFtmMfqiUOPTw/KbM+ghg4FXH0S29AedqqxqE2EDR6//30X
4j//OWvaRYxMpzYwNIl3MrTLwBsR+EjdrvYiA5ErUiLwlaVg6w+T+RQveS/a8EK3plj0f3z0ylb9
OgfpW9/l+lGASnPIbnUxpDksfvXe5n//tCXgzw11KPO7gm6JG5A63MlEvQcNum6r0Y88hth7bRHU
qvFxiX99/zakK7WpdhH0MM8WkZI7S7t+MyI6kctejSag7//oW5dBNBfde9udQi1b5/oWxxyICad2
jRJ4n3r5jURsHjV++egXiWoAflsYdB49Rw0RNlm5QaVdsjxGR4VToDlAteuOwl/5JHpavBAgVftO
a5vaUpXcah91ntX9FeUTuDBdBTNxh2hsmW6KAt4vZSIeGzaEXh9qJWYdP2+8uStZmnYRCRvhjMLP
HJ1gpT0VTvsmrcaf6B5nh+jGUboWhC7in9yLsMlB7e/MO8l5HGz1CGH3Zii/1i1UL2KcAfzTr+YY
F61V9Ap3+TZZDl63xsNxH4IV9Rqbph3xdT2eJBfeSHpj0ynzUftiq18amZ8roN9WzMojqIZD+Iwn
5H3hYGi6HFdgddaTl74lJ2mLGMKzsNdP+TJ8Ghbds7U528GB3e/0nr+nfbfOH27ebFfO3zzT/nz+
mswaLfQiCckPAvrGtFYO+oImLRfbD9HJ11wzx1sZ5rUpsHoRJPHXzsV8jv+IiAjgBBfWffGMko7k
RvvQ+X6HXot06kWkMyVVwOCFRTondtON5cluvky8wsscczk5uqPbwf24braqU+7Q49w3S3Grncbl
a+IWT9//iKtPehHWZL/SuwouzE7xMH1y/xhLmAhLYX0rS7iWtqkXEayXxTap53iOTqg9P1e91B3z
MVwUtuggrEn2K3i/gxtn8lrAVC9ilZ+gQ2rNXy44/ypMWKV7WjjhonbkZkGur+AcvGmEh2AJngdU
cLAXpqV144tea7V/zHc+3RGBEGd9MeeJ/nP+1t9P6/7vsDNW+oP4nj+ike1Nz+1D8uf7T3eta6Ve
xB//DBS7UllNXphLffN4jwgXg4t7lf9MjuQd0aY5YmFty07q1O4zUpkL88Z7vnIlKBfBKbJkc7Iq
1o5t1U0XRAL3VlakXGm8fGThn95iM9aRqc9bsvHQf1OXk2fS+hDt0q3WqZveJ0698D34pgtthQCd
DXKCI3PS7epNdnLvTNKNjM6WERllqyPe+Lgfj/ZFVPy4HT/9LFUJpyb693EV3cwbdu1zZ3cbyWbw
sMYK1Y5cddnC7nfrZzhc9vA3352P+HjtBrdZruhArOHOLOFZckv0q2Dte8b6xlaYd/dXv+0iXk1J
XMXqfMgqD3D0rnXb5bQq3HgpMi/ENW5fHcKT+qNaJPtgqS/NReh9v/JH2vjVyto/w3KRhAFefKST
onWYTS+jxdl0ygh5JXsQ7AzOY7ovcvhxnsztf7SqvZCfeoxsaNM8yz3u1S6wAfD32TPeJPLdIC3o
4AAdNUqvFwSnxlM89dToJ/QiH9ZshJLbCfqraa2GejXMEh42zDcx+tOekZmPwbUg0+Sk7clvAIUc
/fu8dE0F6Rn7+yeWrlz7H12JT/sAjV80JzTedbvQPCi7S8ljQOS2T777QpduOSxVT/SkTb29ddKv
9Q0+cvlPS85QAyMWWRIm4Tq3g+WzxHfGtsCRFwGXYOABF7D/SEyDUWt2TbtYlm7jPA1uscRkYB3Y
Dzce/ko++vELP/2SAou0fJwrFuk47XpXX+IKeSwXKInZ8rp2wCKujbvyVOyj/Y0Vr0WDizwuFgYk
hOYVCx9FP+MYCZvJPinnZVADwXH8+k1i50FoWMSuqYLSuXHeryX8ykV4FZUC7vn8nTFYcNNDvMkX
a+3OxX7Ofbh1cK+1sj5asp/eZ9CGky4VLCIvBQZI+wn5w/ekxW/SnfjC+BL2J+HQrYcIYRmnwuxu
1d13CzVd4MEmP0vYafxUUPaIHfGE/XSNZxbp9MHsTy15eXNrz1/57B8pzKefaXQ+wiWDKe2md+HH
9Mhgiy5Q9Zty7A3SnHosUjQk7XGtPPRr9Vf5cuPbX1v2IueTLLFoqvnbV056P/6dnIKgFsyhHtS1
03KtRTRAsVq/tdnmqPVFNLvE1UZpQ8cP7O1u4tb+c1Ye2vIuZg6Y2Hda63C2GDfYDV4xgWM93njI
a2teRFAZiZgowT9kN95ZR4rytPaC3x0sA7uFPtrYymtFRIzxcND3YXijiX1tUfWfYbuHDDYLqoAd
G14l7dkKocDjt3Pjkeaz+dVrvMj5GqzxjKrjNWqSneq2vPfvCy/eqw/iDwxppefvl7m2O+bL8NOm
HAZ4xnqic0DHxKAgF5D4DpAHb9Cys0yUuoozN8kQ3VjuWr71MTT/tN7ZgLiPcbi0g0sAW/UAzfi5
3EdH5IJABj1Wq3o3bTCQtsO/9UpeFRvZY2TlNE8Befv3j3wtw/woFj/9BjgHE0w5Nkv/V3POewpD
5Ud0isDhL5GIKP4qm+K+OgR3+v3/24Ift+CnBVHdT3Q0bUhpD9a7dX5se5uFdGzLLFv7I7/ID2GL
DMVC/+2fC0f6+f2y13qLH+n9p2WDzMAQ12QHHbuH/L6Z33H9lBx7J11Pf62N/5AtMbSTt7kbT7ZO
ZVoeYemvvl/9yuH4KGU+Ld6ckWE5J+hoGUid9919UD63tXbjcFyr6z8+7ae/XvZW2Qw520hfyptm
Hbrwu+258T/R9A/e3t7E1eRO7pwjFjfuso+S4IsD+dGA/LQmpHF/7DDq2/EuMbPcqYAocceitke5
7JS+lqpNk3bRH8WX84uxacxFVjyHa+2+71fo4YO4mRhmh/zIcD/8VZ4R/Ss25i/ECPoX+OjyNrhL
b2zxay//IjLl0eRDZOSnAkBx48fwxl1yJWuTLkKS0LZQOWv+rK79OBdeYuAidO//FM8ORirSuPx+
51wbpX7gWD+9aOhoKfLSc+R7D+/lAxIrnqzZ0Rq+2NnNHhEE0B+1vXlUbf9JdxKbK4U2zgH4LEXC
PvcE5qvRjbHFtdL7o7v96cdMlhCoZc1OG10AwuyvYCEuEg8dR1t3/iiL+hi4oVfeODXXwEMfLYZP
ywljWJuol3Js7NANKTwmL/CgeXq6c8J1aAEB3UaXfYO4i5vt/Rt7+1oKJc5f/NOyyVirgjHyZdvN
XGjItiyuwnARHwKkObfWfbdtl9JW/ik/ollyEhz1rnqvt8Ersgxr/MgD3dM0D7OlTbqvjoN73qr+
jaM+pylfnDpxvrg+/TK17nACDhs2Q/MjQQSmAfYjA7eLRJHJWHBjFf3aMvO/f1qmha/nR6Ik7RId
iFwQd7jeCnuEUd3YeD8jd2RE5l4c1hrI9QaRuQi8ttnQG8l/Vt1DIyPXCsQStQHc8VZiyGYFQNzE
v4wUBykMuCHAL6TmgFteEz0VTL8QXrgTADMpSKtOwS8EkVIoxhnl33nIWqfEXBBhilVkerNoR+z2
GRKSovyWMIRFSEZTVpH/bBm2DogX6OEwvlbRY4XYtY7zbS8tMYqxp7YrbCQtUCRYRslLXB5jmE5I
Anjn2Rha7WgzI////bH9iAJffam5+Pj0CguU8aS2xxpbelchuxeO8As55uqh2cjtMsUEcDGhU/dy
Y7VrH+wi40vbBDsN9Bp3lfBrQM1CGFxgLmil4h1Uu0N20odVvU90vLchcaxbIbGZwiTgLCLZ+/43
zA/21QNfRFmxqQwtP/MT2lmUJ+ZO8AwZTl6Z3VjgWpksXgRcPOCwHhl5pZXXOaMbr1Db3zer7pfg
quv36H6uSpOlvMVl+Bbw6do8TZT/+RlVDOCqDE1+wNrIMR+GrbSNHvwNogIb3WuWcEXGbbb8/g1e
C3fiRWGaBAkeBAbUhF4eH7XxvFb8AavO0OtHjAKjuQERHcpAXUomSguj4g7nEA7m79HETLxRVkXf
LkIKt6Z6VQGHhjrtcugr3/+6r2c2mGhc/DpdbtDcz4iKkbnGBVqT/8oZzlWuGrs5zlhoJySI0fRo
IqCRYZfqRp5WYrzGWjlHFA2JWtppqRNXu5AOuxbPPvCbHH89ZbLPkYEFrlMCiGrLEU+jHViPqPmp
Km8pr50xVVn8+P4xZiOSL/fpRRGeZmqptqgD7NC4rPfKT2OlPHTHiBmgo6Sver4zGA4i473jV581
t30AWSwh7rCYns6g5gEkolVx49zOZ+P/OjOGdUkNK7Mmitszu8sc3yrzsUWj9/un/DI34Q9f3BOh
mefRgMvUDqPVs7SpmFxK2XOnrWvrSQtzN63c7xea/+BXTzAHpE9hLo3oEzYDT1CHUHVQmkVxw42M
LdJHyyTY18Pf79f5Op7yRHPY+bQQ6iw6RoCcDYY1x/yt3PRP/h3GRG/mj+m5e41vfBF5PthfPdBF
JAVIjqudxptTl7jN75J1sEgc05kWFtmGDpyGyqizkVnZFk/JiibJy6204+tYwyNeRNCOiSgKeCxd
nRTUH8BK0xT2X/8XZ+e1HCnTdOsrIgJvTvHQtFWrZU4ISaPB+8IUV/+vVuwDvXxC7JjzmUZAVZKV
uXI9yqV04RH0IbyBwRaK2zL+tXe3iKdcm0ypdL/V0WCOOOlaszm5sZ2j8gaPHycxX2DDYEzWVntq
7XqLWAqzcDqGFNcDGd3T9Cs874Kt0bKfu054eIvoJKpML8GECyV+iFToAZ4EeupOFo/88PcVeF/R
Py2MRdyIYR+KcS0swDx/FcY/0rnxRtaMh43yyc/BX9GWEzuJWJERRHH07uzKn9z2WPhwWzdTG8W6
3bAjVmWORzjpW7EPl81xlzYb2d5X+fGHO1sO5EhwKCepgIiIt/IMs3xWl3h9Dp0M7o+SO8MUj4O3
qJ67cPuUUK/KrQ4OPC8RiAm9RXdwdGlgo4BOLr1TCwzFTI7C6feH/nN1Ak9lEV+UMW3qcMRTb6BZ
t2UDad8fWPcyF0yv7bQzbw77wSlMEGc2LrjymtVFnIFHc6s2mEEOqtscZK+CSRI0xpX97IQP0Kho
Hlp88oE4yUuxldfcV9BPz38RcijOGxl3v2RjhefMvb9tmIv7mNv4x6C2HNhpMvg1hTyukHsoPI5n
4hW+8ARJkJkFGBB2a5earSH5+VuJGgHrKNetcvTavlQXQUZJYMTW3NNCSYCv4rVy7n5BsE/ZTakf
7+KNg+nKh/R/pgkyGjJag0NyNvEGhTFRPrq/L4ifCx1YgYvAks4MT9IEaQ+YHOkLXN2zi8AZ7TEU
XgrqwEw8rcx+gPOxIYHw2z5E4kXjzjipKI/DeOVdOH7kh/6IKcseINAzR5xZtICO/4TNO0glSWhD
a+QDe9q50t0G/eH3v3v1wS/ilRiFEaX3aAvoAYpBkZPavAe9r6Ne/u0Ky6mAIhXqGrj0e1HrIyxM
Uaj1O6WhrMwBloFdDzHJbXM0+efSg6Ip96/KtwQgb8Yc3OcR7wFzrNbwrBxxlLsQr7Qzbz7Ht/CB
HCAmrd+qjX258rlaTi6BwwneEJveax2Nz5U6ODUQzXxu1kHvC+iHbb+cT4IJK5ir+KrAcgBL6ilG
m7nesyaCmv5n4w2tBLPlHFIaJmIpMojsd1AZtjrMiodCz2UH/FzQNLxEC/gHmHHyo4+vsy2egElA
m9RtN7bl2vXv2/XbO4O7u8g2MI8NULEa/+YPgx/mxrDVWrmH5J8e4CK0cBFL4VTKsMF8nI7h2+Dd
IeEn+XG8RP4IT34Hvq2Y4U1nQ37//YGupNXKIoMJYRfOqqB+BEMPVxfAb9CtrzwYCMHz6F+KlVjm
y3ADc4SYqfHIcGx/z3exuPGVX3tYi3CgUgmY2xa/G8IBjwydPjCHGA7V2daHc+UCyxmGmtVqrZ5U
eFAAMXUor+o5QvUm0M6DEQaczzilVRyZa7ildF0J+cuBhg6Mm4RmGhvApN7spnMjNCYM2UC/AmiV
h4cf2vkcZj4P1TWWrmV//n0JrCzpr5LZtyXN8fOQSPfnCHXTIzbMvtk8//+sEQYH8/5ov/02o0p8
MYV4hNGB3tJTdRPQnoRd7/yWHbeO8WtxdDkxkLcawDsg4wWxJ1qYb98pz5OX+Txw4A3Kx8Cpxbvm
iO+nGgGSs7H6VmKpvAgEMCOZewDqkZ176LtUj4DAuf07LNP/7aUsIgEN4afKjshvFA0lNlYyMK8j
vvfKxs+vHT6Xav0Ozo6TnNF7Q5W2OswWhxFOlzr053Bju4RwGbd7zuzJRgz4WSiAhbAIArCxbcCD
wKdHYfbcu7QfMYCf6pEXn8MCHXlUQQNIEzeu9mNBBBdbRAZKSmWAMz861Dj+QVK2kTitbJSloF5l
p67lmBDRWe50Qm8MEFnSTZIA99rQ1AsrX9Clpr4qhlYbMwWfF7+GXkXCjFvik2t5UnbQ0PjSuTTr
I4w25UqvDRbTLrKdmDEEZlD239RdZ8FczNvSr/3czEV97P4gvu1edJnUUUvvXQPoyEqb9XknQ2Ey
vNa7PkBLxkBhywah4yC7o9u7jIn8zxShnJJeft8FKxF4qcNPQkkl3IgTZEuB0zAwYT0O8HvGnvj9
91c28VJHD7RTlzQMCO2wWw+YA0xSdOYUXn7/8Z99WfD4FiGirwaCDwh+fc5fkyAmuwmM6tehuYW8
CfJGDqkOuPNbbbW1YstSBk8ZGaRJZsKRCHM+s6We07TWW86bYwM9yATpZaaaLGaojPwWb3Vq1wKJ
xP93jTBEZrPu3jVtxvc3obVH3h5ku/FSkDBgkOD27VP4iuP978/053lHPNPF1iaMEgoV3FKDNJih
fZw0vbooNmyIzHY32pNeX9EURWVLPk1/o5fpLTl2cKW5daffr/9zxV7RloLzKQL7NoItVDDZ7K2/
9YfIFw5oVZqSVQWpj4rrhwxBWXlhzfwfs8Kl1FzuUDtU7nWUu6BN2lW+YmfnepegRUkM5oXdkTNx
wo3y58+qAtzhYtPzQKOp9YDgydm3wUYuvyfXxkkvyV56n4LQq4LYrTzIDdH7cSIjPfx/TGbd3+IP
+e9SUq51ozCLCb7kmNByOTgg994MlHCuz5URU6uAfVJD/y2TXyrLOdjJalyObCsWwEOyhocwf5m0
G//0+0pZ+ViIi81fN32odB0WSjgCdwNyCVw9Lpi5o1uN07XovBSNw2MKDmmthBdlio+zxz+ymV44
4Ul4umenqCBBoU6hHsesHfaFn95flvNa4ujQb+zGlYR1qSMHla4ZALcS4QufDjpsU/dVN2x8Cteq
FEudeBFKqShJuD3wyGD77pVXlrdxJhI9QTOJZg/qY9ic5OY2luaMabraai4qhbH8UwX2JUAyZQFI
hjcpfh8CcTnCOXqA4ao/oN6B05QUDJKeiN7kjKBEMi6PHqJS7OoWzGWQpoaNVbbyhfm6u2+f0Eou
E5x/kGfNRxI9CuRyN4ZNbLCqmXTjLawl2UuduVwzo8DBZjJgb/FVcAmKYBOOxXq+R15g/L6c15Ls
peC86uRe6XqCJLtXzr0gfnDxI492veQWGnxa/4paBh96oHAb7qUDWxl+tKBXAXmMsWapOtba1mf1
K/v4IUgsNeZ9qUpwJ0VqzGY7iWKUioXf9bXpLw09ynBzZWLQkJ7EI48JrySF1ZrT0tmuDnLtCBAw
xLDBmjuzzO9GNQQ7ExJS1k2PhfhZp7kNq74UaGRAamElqAEiXbF6DNEa89RrgBM4CQepIzE13FZu
RED98Z8sZlg5IHfEfJ8qqJuNiS6IfpnsW5C9+8jEtIPFY8hVJQErvv7+PlbO7V9zAd/WVd7NmlTX
6ByzRvsg+5+DX/rAsTm///rKxhaW9VsR9CAubBGHpQ+WvITRxqZeyee+5Cnf/mo4CUZNEeHVzcUR
hXjwyADt0qNNi6qV78dSAz7LQKCVIo6bY+pJoVk8Dr7gcxYydrijb6UA9yPYT+tvkfH0EzhAyoAi
4WDD80TP9Nrj3MJL7dBGtU475RtbbuUU83VG+PawZODLuBbe/MEsYEglf1HaWAfx4fc3vNYVXCq3
tSrqWKwiLCAc/44cXCPhUoc0qnBbD6qkHcrnFlZ865Y36JZ9cmud7LqpuloJi0tJN6+2JBarGKVP
sF4MZHHiDZyIIMEc/70xoRmJM1uxBVmx9qJsHCbWOi9LgXaVwZ9dlbCqc2+wQ6dzgOG8JrvCUk3J
UW1Y8agfNFD+cZ3wi0SKUhZVlRJbdPSno+pne0iKxBNzAZjWAM/iRC+/v8qVzfqVH3xbJ3FbDWmh
YtGLOaynIZlKpevvv7wW9L8UB99+eiIdEdQIQZ/r+30mdKikxtC/hEdFgJuYNFlCpxhV+DixstXM
aCGHgikxmCwpOhxRSVCLAth/fzf+mpWN93Um+PbXhPBchbs0zlPEHK3u0u+L/SfwPph7Ut1hH2+k
22tL8371b1fJ4qauOh6vreWygOUBupkqa2hA3wMtF9Rnr+ymjU24dkL82pzfrjWKMK5Ge/7uRCD6
GFLxofvRAyB1MaIlbVzkZ3mIon21Z79dBJAbTlPuCrvS463OuV8ksrI9oGkmFIcOpoXaHcbonegh
d9JHcP28WNMpjhTaxl+w1rhZCrKhAILQ4X6b0GxgLg0sYggOMI1qbMVk7eeQ/HVa+3aLVE0HtgVn
NsiAVCnw6XYBAutsDmM+xO/jja/iWhFrKbhuZzjmKhOeJON2evj1yjBT42OcDd4j1MyOW7qptftZ
hI6ZmXNN4BGcSWdBt1HDTSDxklN73pLp3H/oh2/YUl8thSHgIwouIPudjuz4PO23hOFrP73IHcgA
Ik5a4acF5VEQb0NoCxkmyo91vFGvXtmgX2/n28tuBKVXmAkXoJzTX0J4qmhQZDWYYDPkcOPbu3bO
/yp3fLvINJcpg/MVHn5hwVivr97i3FBRI/UFONfTA4cDRge7oQhwW/hONH95zYQbcgJf+a1u3Vqt
Y6mTBs1VmEcOfwMgTLAVAsBHyQPIHhX43WX6yN5Us2JuoJab6eT05FmlrgxHgWKv2gPa7Tj71Hsm
gPnUn40AfM9wflo1iyIuDRNQKkb8QfPDYDK76sBbydnhHEnSMU+xUYBYffT35O7bo29jGXTMEUcm
Qp+kymvpjgXchsBPcJZfG5XqYu8mcYXznZmifxnzfqW6lNkp05V9K0c9yba0kj+PISjaUjbNlIoS
8RpqBNLIn/qotZOXBFxBTZHdQbITYdynwj4RwD4Bcd4b0hvc/QrOYwmOEvuCxQTmLizjjTW5srGW
Sum+rmItbPDHMLQ0eoJxJx425wrmOmHFGW+IdlYydHYReXBaBS4jRoirFXee0e6SLk2MWs/Gp2Al
p2Xvl/32bvs5g913jXsoe0wjcWCIwx03lrY6aCsZAruIPYAIgSp4/9Bg8Nmpg1kfdsJhMDDlbEHm
gvLH7xthJTyz90zs210wGpSjhYrLDHb/Bmdp/T6ewAZbDa213HwpC4Z2dBDB6kQXAIZcp+iBGvkx
82VTeS7ehif+WYHdDOydoj1n5MA6AudjRnBY2WoOra2BxQEn4eq87If77UEWkk0ebNm1uDDrdKM9
sxLA/0cUDEwdqKr328NEfnNAOmCoaD1vbJO1pJVdxI9ujkBRZJDmqxmCgz7eSlt9gPW7pY56b84+
YH1XihKmdM7d39fDz4YKCkgT/10Q/RzPVXU/L/OjqSIwuJxbMXqO6dNUn9Cj4d02NWXw05zsBIZs
e6AbV17R2AFy9d8rg4rKJhWPK08fmLfLWxPsFxndYityxGNuM0Z6gysG7lTbZ9cMNldIvaytNOXn
SR7c9yJaaEmk0QzOFWhXRa/g7/mzLRohAuRD5IYmfckcuu/3EJeaGN4pL8x5bnW4YO/TnWxXbg/g
kR5/bryDn1tn6lJOG8WaGPMCItdolGZpD7v53NnguTmdv2X6svqeF/Gl5UQAHSVo94qD9lyCr5QY
Q4CteAvNxoBdchDakiXaGDKWoH7a2C4/x0x1KaLly7ljU/CMAjXh/zIEoj2VwmoYENjfn9zP213V
7sH0WzSjqPjHlYwHpx1jDGN2wZbUcSWBUbVFIMlG+MCmIg5sZcC/oQiOnfFEPgQb9bI6GE7NPnnE
ErUSB663Ad+6eWLkvvTCB3Tj0a0csNSlhlZp4BL8JQhu4XHwBrdgYCswfQCK8VsyGtOnCqDcVkF+
pb6gaovAQ7u5iVsJnZMBIloQJ40aqvs/7AnIZiCRUef6gFN29zT6oy9v1mV/Pv2rS5HtpDBsSO9L
kjwXtwZjHEhHP2QTsGGPWOwuszfHau+38b/Zn7oU1Q61wM3NBMVDf2FgkqIrzoQva7lvEOY2zt5r
N7OIJ71KB25OCHqxatG7Kg96YJc17cZne+Ucqi6VsGoDWFPKYT1Gb/CIYqzBgIdbZDxyW6qNtXCs
LgIEaC807vuGDUCbvqD9ml7Hv+INUh5gCpIEo9eYJeRO1Aev1QTemZrlfpOZ83N2ri4lsZmY/j89
1IxDgN/as3IsHM0qYUSQ2UpqtWazsa1WIsZSAdtxU5rPYg+hEorhM9sBNn9Qew4Ayi0zhZ8zLCCY
/huTlFRpI8rfW+ehDdPuljFpDH/bAlIepjRa2EKmG6fJ1UWxPNQAJjQTBeFPGR+mxAzbN0DuDAUG
+H30wjwz03Oy5W36c+KDktx/70oMNSkXIwhYy8QUMGlae6T402v2pNhTl5v/FM6XGlax4FSJDcHy
DrmYe5PTujDyKYUXUDvGvV4X2qD/fqG1eLfUrw4xH0Zc3c9BbKQj9LhZCsLJcx6aPbSEhQnrb1OA
kWfV6FXpibM5DC9lG5vC1m5b+xwv9ayKqna5kg5zMIT+WO2AINRL+LqUFotBQZj+guQ8w0veTyav
CD36gbDfR59FHtQFu7F8vtqRP0TFpeY1JEqhwZcfdrXtFXOCOlen5ji/sIoVC0E6WXMIBzZ1PvT1
ISOvtAmRNIgGVz0XgKc2lTHkzeM4lYbIYnITJOaaKpc0dwU4M2tTZLV9YxVCYxShi0oHzFtzHMkc
GWbDXLHj69oq0rcRnaiSh0UgC1j5tVP+0N7+x1e8iGcJKyTNlOEJM7vQ5/+WV6grfMWgdn5oXe5c
XctMf0gfN662suuXNuaJNpZcOYD90RuRy8IMdbTQ97Wju3kW3OviN9R6YfENV2t9Y7P87BqkqMoi
+am4UOUAoIJNMqa/+WvXoZJUlkc+gk1h/tjJmNGITqIEY635WqaSAyqvLpeZlSdlICvzsWmusCUB
qABbAIbEsmxFAtQKMeDPkwGDzZ6atVjpA1eCiDDpSmyJ/YESeWMPfmnPflp+i0CpKhmZFWEEAygk
sJtAO2UW7Vlys1RBJeKqYvSl67AvUaLpeerw8Z+MOdRV+wfm4HqUf8zZW19xDo0+1fyp5FDQ8kaR
0VvRJekTkx57uIPDM1p7CDMnQ1U/gZOFlI67Artchrd3B+VUmJsN9ySjkcNK5VGsnLpmdIYFZfQT
LicGwLYmHzN6UT5Pbb4fGCfXrA6gDIqfgyOOJpR7TCkYSmvJGOEdq40W6Yo0CUYY/w23TKI0GZFg
hsyiFsCZzIVzSxMF21vjxRCsMRtNzZWoriyiegpEed9IIg1UKNFFGFHrETAYUYXRbHrVhpffN8fK
sKq6VCMnWFD5KMEXezDHPbgpmp39bR2INyWXd/Dt7XT0B2dONXonDZTngbNAtJIUnTeqsdb5IEPx
0r4wd/RR5w6x0XcoZsJHYzgQOIaoGwty7aOwFDH3HCeCDYENhYCcle+wYt+Jx9li71ZE2bNiEIJB
eAyZGFxqbh00Vua91KWEWQplwkZTyqIkXEMo353FGc0FzPrJx+SpVs2oPs7cdaw/+s5mz01oUFWf
1GeRm/SOVE88ZhMx+vXRh7MpoGvFJvYw7ik14twsUPST9mksb5zY144kS0l0ymMemhGQInIdOOGz
raV4JnAnhM0CZ3XRi4apfSil2xe22SqJrKzQpUAa/OR6ylhcEn58l9yOPNntTlvH07VT3lIJndKy
y8q7vn/AZIKD0zd/kGo8YW94F68ok8MEHw6SO7qTrtq5/Dtc2tyYTxysx51qt9XlWqkaq/IikFNZ
0Kq8u2/2s+ynL2ANOeme8zgz84ddfiz2qHww8H4r/oj4U37fkxL/pUz7If7+j45aFSHrACs3iIv0
KrLamaXPNZO9l0N/BiSXKFCFxJzOZVAVzfAo4PpngbskUuS3SWe2XbmvmsjkEQXLMw1PamJX7Xmo
HlIJHL0yMxq0HYBOBKxdM6NpOoXwdgb+/U8c9j6J6KGVClet0J1Pa9B/Uhgv8zDgzjokQC0Om1po
FA0wlEm7m0OCKsxoRXlkjXD4zGNLCDEjy5ILw2lUbzUZ9iOVjQai2UyiCX6ArvJeWQR53+xH7aHB
lKTAetC0WaRUY8y8HbnQIpNqMPwbPnkmCUe7V6u3PvFYaTA43K6kvqSpCEkOmBOsHvbvRQUKTJ6/
UK02SuVv1GmuOnVGNvONic9NRux6emILmyGoqVdqmxp5BFuEbEh0np5iMS90gasPUQGKrkpH6JyS
sbZnklmkn3wkS2rrAZfli5L8Gkb5DtzOpyHNTS0rH8HfdWpRfIm13Ji64j2exiOZYo/TnL6G7ykp
WZcQTcekAN+lQZ20MFISsQspn5ZwUBKTEvT6CtB0AfjjcgbPARZX/EuWOQXvp9GfqutNEQ5ArCrq
caoi+pa6MmDGVRwwytHXLDk3o/zaqcJBa7XUaZVeLiylkNOPoeCb975qCtiyNCBElNqEJwg3LUCd
mKk0I9AVPSYC0aNoOkXHU6T60Cr4lwMvW1QcdElA8MKEvFVqsLhm2udYbqNnqSqf0uKV5GQIpExy
uEkyqyFT3Vykr1xHc7cSpO45juFJrYnl37lqnHns4C9ppeQhjI9j/9jKxxhwegCm4UZNCewkBxcs
AWT0Shmf4tbIQs0SIifjjDT0aVkAEVEAsahqPTo0XhsD2HrOGooZrT+hqPPJScAcbrxLI69IXVL7
U3vskArHWWgIfW2GsHuadHjmxaPOEhPetFi6MeKwbBaMM8GnmiSB2IN1b/TiGcbiuejiIAoDOJW5
DFMQd5C0ALfcGihgKxZIvoIRZjd23oOxUYxQSbas2XJ6yNBdzjb7EKYhBfoosEI7qXN80QBspJjk
qOrDmD3UWLfKM2WBGGtA8XyQ1D6o2s+i+Zyw58QWUBH+rZ6wSITh0pHYUTPxCe06jFYpOJIwk5mI
KeR+bAybz97AKd2Isce5+lqKpzm8ViNfeUrJHmE2csxbbt/yrdWA8uVREj31nGpHMuqJ8yXjDgUm
wqbxdc6qHW6DjuhNMjDu6W5hMxuDRnaUjeA1ofmjEGoeKfkHgYoXMG2FqxqOnVsAhcvEJiNM+U5K
UZTA5q2LEsCmEkZWWBoiGlgtvJ5Sva5YQ8yfhCY2J5peYVI6UrzzGGjaRrGr5jDMc2Oo4KQrglUM
hTUBVt+3djHNT0ODyW6g3gaNQS6qT9Ghf8lBoqdKcRxGMHQZ+EnFA0rlCaw0gIZhIjSyiMVgqUh5
YuN4hmlLgHTG68SldqvMZiUJRqV0eEls43GNWfIWex+SgutLFZRMGcG/dM8o5oCqCgvLaAvUKPP+
OyKokFNQSqAE8JqTJpJmN2xXuUIM9w5Nrl+aWjzVPA2DInoYx2PffJK01UEeJtTJmquKty4nqBYR
E4J97I5CrgylZ41O2MmMm6hlaJb9YYaFq5o0ARPnXoFif8RmhdEm2jUEXNgc8DUUGPmBJx14AUzm
4wGPTpPvUXnSIqsnehsoiGxHFqVr5TQQeJhi5CfOzyzA7/krxotV7QHEFXZ4l7VQ0hnINV5zzWGp
C/KIRPRUNkhucO/4n83spcSoASRRdbDVOUgZ0RAQ9AGO/HJyGMEvqgJ21qPiUnGnBJ5XpUVwgIka
W+V2JDwz89+4wGxb+cEV8L0AM0SBWW3WR49DG7tMmntynD+StIEhbVbxTlf4MRodTVc46hArtoDx
NUkDAXiSnQ7fq17gYXafGV3fTkYGB15YlEr4pEmIgncrx10kXBHJEwqcEoVl0auEVkIk7TScr8Ry
hHeDUhuS5MbsTIyyqnGFiJB9UyrJO/fQJvYkWWGOITnZ4O/tWegtC0dQFAdTVDDQnhSDkxMdi8eK
OtFgKihQEgzwRKdR4s1ZIWDQA6Wo7DsAitQIQXT2ir/5DFMUzEtcarAsMtATPCJnBqnAqEvL8UXs
+uNEgIYAkQKlD2qVeQCUXMbDrgwku8HqOb8WLCa2GgE9Y7jaEFxX1Yx4TAjsZPDU3pLs0MGONsOx
aMTw4r6cPSHDWVL8FFiM6IsmrQ4p+1jMjF6hEkB8Rba4Di2W9hHWUY7UBZFoRjEG6pr+LFWHerA6
WHaJKAQAjFoAi0Ue5vMAgU9KLphhLMMW5LzSApRFVaw+AV1AfKQU8aicbBkz2x3fG4ROAFabPfuq
pn8UkD0IjjF28tmrCBIYQa0QpyB4gWgWNAzOqzTB4Hmb4yytvbbRo1T5wj1U6PKwr8odulFRcZCp
1cJsGxVqUa8Uo64R516Y6aGYrxUOLWJvDqHHYxisd0riaiB/osb3PEc79B9FbI45fgN9y1Z5LdDk
Zo8sD9zeEZV8hSNW3xSIQym91FTyIrzROmKPIk6heZ2QIAXuqGxbtKPQnjPEZra0efJTuHZYEdvh
E0Ozo6yibsTFVirLb+pr3FpJOWPRpoYg827U5TtYUfnD/eGjoquOmd2DENrMQGlU9oBAX+NdoHJD
psmH4YXBNb1Z0kOOLv3QKKeWGBrx85iY/NQ4tB9Ko2mbQEIdQAZJWxSaY0MCnnkIhXzX8W8ASJc0
xFg7GU5CwpwwcmI0MAiFy+S1V1BTYnyZAf60gcXkNHK6OBmpmu7HqREQnkoZjM6q3fW8UhnaTJFZ
cS4fPfcKSka9qCCpYjske0jKYl6xaTEV7/OAD36qCGZa2BAvwwxZqxwxkm0q9nBh6sx+FvQe1X8U
Ldm9UmP/Zh4+AoqI6etq9kWq2nyJYyUvO3EzHqfxGf1ivRE7g4V3YFuMJg8GI61EI5YCLZegyy7p
Tpsb4InhxYEPWyI/1GNnYyIR/EjQZFEL0JgC+GQ2fi5DxWHCNxYlA1Tb9FnzNeUMyqmjRTzAp/fF
jEGgsBR19dy2jlSEfq2pf6kQCeaQMqei9MKafeNS8KsSvGppaBy+HvHEUJl/JGg7zY76ACG5JKm6
puwg+G6QhcztK6WTo7XwRxpuhfbKszcy30SKtM6q8/MM3gpHbApwB/zdQy+GZyVSAYOX08vIC58D
BqMMFiAU+L71UKUVxyap99Wg8bpQMp5cY8UyrasMNl85bJF+iEpjxRqBhe69rVjNgMcDztqWsjXm
cqpj7HwCZyraNWUxBqPcASZYktiL6eQPMNzWMQV7GSpuLxMauwI7vFT4hrsYWtScqn3j5tQqU+1z
msBYrVJjkG+pjPQdkn3U2ZMT0O6AcnLFe5biYDIUgAaOsEoZGrPLId+ivY9s1mtCZldyqRvXoQPM
6A32fTtRZBw6IsUZyuSvoMFSOQKjTwLUXlFfWaogScOyk0FhR7SESqIqD/g47wSoi7s2mNPXRHth
JYSKg5JpsZ5hw5cDoJ5AFGRWjSJTJ3UW0yCUDBP8adDu3nXzBLwzRrH0ROvjYCKq24bCsVbaQELT
LaqL3TxpsOvCYaAN7TxKzYor8fhq1hVJhUb5TIMpKuxkTgyJPrGi/FpPOKZx5a7gsKFQcU2lz7R7
iZEhkaIGTh2TAFYjSdbcd0c+IQYr2DH/3qHXqwrlA8NdariOtOMjmKhBIeaniUSYNFDxSwAlHXpc
ge8o3N5ziqRNeOra6oUKmlt12a2MxxuP+szEn5o+mMr4E9wLMENBjANbbKAhvovo3xQMfGn0sL5G
IIpyWIEPBCwR7IXMyuoDImxVWXy3y9CE5myqOUX+oOE4gFzjvnfF2ica73IlmG/4+jcjVgkI4lel
b7wmQdhtJJMyUIZybyN7lanZp5gcErlPPu+fpfEPFqGJ8xjihxEWhdXGqRlmkxk2H7IC3LjwWQ3W
rDQBRSLXjUnACazOkE9ZZXQOVOryUVDPRWIWChzJUequ4N8woZYqlC+ClJ60kAPTick8inGSRqaI
cWihjpXJy89znPtUrR6bBOqBrnB51ihYGFpjiCaXTEXzFeSJwkcamYitJHsVFTwkI8EYRoon17t1
YonJNcRYavkcC6YK5wuWCVTWLd7RYGwlI4JlePkyCs+S6iFLmCcn61DJ4PxkBDypi31Fs6UGX2oc
U3bS1J/mUd1HcJrAvBHblSaDdi8hSGlhmDrIxgAbKJLBMxU5EfkzzWBigW4mPIfUSQFraDFnnRSR
xacHsXmTMb6kDimAkjjaDTYr7zNUbmGCCU4byexG8eXqgOjZ4gszpIEAXzr2zMNYcsL+qYmpsiA9
gfEoqqamvkbwomlBxuY9CT3I8I0+xhAmNHf/4YK3lfk2YaSvyw2CohMoI5xXY0M1h1CwpXCvagAU
GTjp1Mj4CGP2yoEIBWLRLidwu521g4osWMwai4OREgrCfZuZXNaDXISQjSy7KyIvwolL0DIrwmmB
z7CtWfTULrRE0ZeYNY32cIhzOoITxUR8hsS2xsEzM7kXEhJAohorIp8haKxJTu1mqBDjKj1pnSFy
WimHE+RjK8Kcxik4S8lD3ES7S/PIrFIBuXFiyux0HCvFkyL020XhDxvBxaloXXzaT8wo2kxuh3BY
nJ5DzG+0Ze5R1hJkvyr+Kgg9U4ljh8WhXBqmHg9lpa5i3hmdHK9vXhXRGyCur+hbV59ETH2UOvpL
BKQfRIBcR/adDVZO9fITpAe9qeRb0Xl8fCDMM+jeDjOC96Ziuh4ubHj6KjHBv1W1PZcjMwp3Gj61
Q4UhtbSuUCerpOTP3RoSp2VF6c9xNY4vUsNOL2LYdChVqr3oM0xlC+PkpCWxUJ9ojDjObBl06JDg
5MtjVjqt/qrYa1HZ/h9J57XdKJaF4SdiLcIh3QoESLKCJduy64blSM6Zp59PPVc9q6eqqyzBOXv/
kUD2Sezzdt5PUeKrNtURxnpZFRXHVOb1y7grlfZnNYzkyAj8YstRGSA1cYg6eum1+toU018UsbjB
YW7CMDb9Pi6vtYV/KrTsq7zYxmY2YraXJaT9V3qu1MXpqKPm53LlZfiy8jH2o1D5kyxlWw3hzzJd
s+a0dk79T2u+4QgHrB/sPIOr5U7+bZDMlY7tdhkeA5zZH6q7pNKDQ4wb2W6W/yBbLDYycawTDH5b
U6Ity1WmzVJuldnrq88q4W+/EcqL6DZ57cTiYU/Y8caKapvke0vx9C5ywtajVA6IYSneyadkECyR
/Lq9fFBA7OqGMvgdfQO2fSkqoiH/jC/lLN60D2nxKPdWfGVwFcOtOy9PbkN6HPTOgTnWLz2XtR65
gBU4WcnFjmM/q04t/zbnx5tB2zZdfhzSXUn05uiUqd+QeGmftdQ3KM9GVFya24YeN7bgaC8x6FSv
BmlM4XVs1O1QbMbsOzG8ENW5shNHDSVitRJT+GWm2SYPoTzfGlxrXZBqh6Kod6nhUwKP1XXqv+LB
VZNdmP5K8We4vkT995itu1rxWmKcapfVrwQmjFpCgjc0+XbN1q7PlblynCJni8DAsj2D3FpXXmp9
2mN6ynUyhQ1+Ga+HTtFBTc+wKJ055dHIdtlNqyM20GuTbrlLltRVS7Kj0viImthvuvhJWE/GWa+f
SMy0SKBBNlO79rc0NmzZ28h8K0AmynM37pSVRvgMqp68rcZgDz+06Z4xQcLvLtNzgKnSfi3sXa2/
xwoGxHy6GuLbJKA3BWCipH7iMCvfRUsnpmRsRfNUlG4s/3Qqcb/ll41+rvirx4sO+6/hLa+2JGQq
OgDHUS0+wJn6+BzWu0a/ldmx1Z8qkkKRgBckhSJukqUtl97S7hR1x0CwVj9luM3pLc8L1wS067fE
oW5UsKp07h82RBLh49Fw4z+upJCKxlm8lp3gmPUGCaCF7ubhyDhS4zL7ZsZzmzpQyDK7F9XG+uJS
6d6qX73xouYlN3aC/FF67qnV6XF2EGnca/Z4DovqmebXjVbzYVJUL1/t0Kf4M7Ze+VnM6rm8ifgt
ms9kDUvra6sx2cSJkyblqe7Z41mqjbhAyjT4hswPtx7DeymtWKZpTNJ3gpC1rAa5OeR27ptlyhtP
tp7tKvFF2gsypEuSw5+KpnozuCVzhjA1ZpnN3/TqEi2bqngOex75o8E6Uwq+ASSBsiD+mb7SxYms
y5Ld7HVl7DvCrI/tGbnaxjSflupSaq9NeNIZaCtYsNzTQndUgyI/JPisBw3wMPPArdJy110rzkHC
mTuVR5a95laXnmn8G9Z9IYHx+s2/LgsmjL/mp0ZFjsyliW1w/sfPZcb+JNPpqHyXIgDc3OTVXk88
0kuoILFNb/jlLZPsbS8CGNCJCWS9JOZrXf4O+afRdM/g7agQtO6p7h2R8d2983ct049ZazdNC2Vo
XhGL2nx9nS0HMVhEXT3PxceSnFaiNaL3row2hfachn7JPh5tTPtVzC6wm31KW3AwzdfKHeosx+Sk
GlnEAIFy+k/Mu9IcDGRHWXwYGWU5Rwyn7Xjen1Lu/cFgnVc4U1bJBRpipGjLHRMQy3LC+0j5EM9C
OOOo3pDMDuplY2SzvZC7LvoU1feUv3etI/AUkd5in8uqdIjoNcBKlENXgaMYZ0QMY0mpkW+mF3an
UuXaNPKNqb1ZjBWhU62OjCK2e24IYSy4PP4y/aJVlyJ3jMiPtB/dzl3deMkiJ093cesPIoDk4Boe
TWeizqF+JTc4zcn7ko5LeevoIK9PQ3qJu7teAuAeOmnajngG0vzfbO80+Y+JrpEix2BKUZlj4kO2
YmHLXGlGg+M0Da0Ym5JnnulFZh7ZxK21m0Jx66sI/oSfj4QT6mz1TfczVQFvSh27aetbadC2DC8v
Hc2bXfQbGgcj3K+IYGPXzP3xp0kZ1Yg+wqavb+O3mf7i2VW7M75hZsGOBU99sUHcnzTqoy1WFMAl
mXc54Qr0DVASKd01Ue7m7Vtm0CJfQHgc0oGh0dxJ3edqmY6R7AuCArvKkc2gROJM04bKdeqbp2ze
CvVt/dWSu0oVvcTyew+xyXMuG6UjF3z79Ee5UemanFjFESmJpP90wK0vi7DAtjfFo8yGczSnULj3
JAyTtDjBCMw/s9j2B9LIFwUJEPDiCzeQGRL9pgaq8Z3N7+2l4mKJg4TAE8a08NfI7xNKYKCsnKNW
OFofumh0RoPxHNgR/GMzdbsFtaRufkTasRNEzWTeFPMhza/qdOBJyBswQkfDjte4dneSe6SdgL2u
Ku4J4IN5GWeX2CSNPVJ5k+C7BUiy1BjuOAOJIcYwN2bzW4WniVhpeyc+DPCcmLE5WKxzRa/WsDEs
cgfeJqly0T1u1uXngQd+IPs15Sd5fp6RFLH615W/dNs69eTJqSQ37LZdvyO2Wk7+WeMuS0t3nmDC
5OFZG8PNalp+FJEz3z2XM28Y66dOswEqvXNaX6Nx29ZBM+3b14YSUBLm/9g9Q6SQ4h6hVrS24W1A
UP5h/g2ZGytOJZNQH6j2BpePNQXjvoc/GLYqd/Svlu6V30KQ3E8KXxSK7RD9s/r3WXkWLxoxBOr4
3L1ri1/xN9K267ICVV7LSAmYQWgsc9jiw+TfqsmOhmSL8AS9NHdcyeAybAt8Dn72gOw4es+R/qkk
nJTbvjgA1tvqbxy5efeV5D5IK83i1vyqSIeudbM5CGWfhc/4E5nptB+p+KmHT0BeqrY36T+VkfqW
lRYPWf3QNGiVX4C856dwbnatcYTH3uTLk+DWlQZQWK/WwAdnKmY/BxIArGf5r6qurBK5EYio2jTz
Qa+4pmf21p2ZfTfKj6ZfH/g/CUqcbGpx+Q9YejxyYpM+JXFAdIzt6FUAP4CKSwYYitcvI93JNFjL
rzlf+cRvXjFIZzfw5g1cqxne5Bu8SUentTH7zfyq57eUZyquSeEm43W6il1fn2rNNxc3nD3QEgRh
lAGQXl2gbmSX4e0iGMhv5V2jeDxv5vxv4FqInnp9a4bOEPlhXbpUwlbTbY2JPDjYzQ2oePoeosap
3oW48bXLnZsT8W34Y+sBVU9YHr5W45CG1BpQzUzKX8NQIzV8a8ubDj2TvHXS79o6Kg+OucB7HB5F
BOKhY3PsqHC0emsrlTsUP6Q9mNE2vaztXRPgKwo3IdH774SsSVnAFF0v2xG9lMT177cCCQCd1+0X
9bW2fsh1P82CXHFsZlcqcixiuXrfsjijvZzVl1OIunmpCLLB59U0Cg+EW6KfDzgp92T7Lf5cejb1
Am5KdcY40M2TgsxPPfZNYKvfE/9y3Y3mrs42pXQP69f6s1TDfZi+wpw8lh57QKTfko/VvXdHAaTf
zpqj5c+tcVBGLnMF2/KrHd7nGFFI5fAlMKspDNqr7qZQYpzEHZOzAUM+buTxEfaeuFmFtpt/2isT
Vf0i5uIwGyxtwpt4tjJsqBvpxcDsUPwKTfmoFLy3OVjeDJGBu6pVNW6Ow1K6vVEfzf9f7zQ2VDRA
LdPkxLQ0VdWnoP8A54rxbDbquwQAsZH04cFhV4XTtbD2XEMWyLNeZKBEtNVE3UurNftuiXdqWTnG
UAdtHf7Jaf3PHq0vSU38Bmp5kxmJI7rAyDKvmMTWtLaqMXKxbMrIE2yzF4RMCEg3luJW8Y8af6mo
EdRDaPms4JQNttpOqQ8PGC52ZeMPyr74sSUtSDTSqvHsVefmNjTRdlj+hlFzUaB0XFxgzoHgvyxr
W2XVBn/um9gh98wb9W2reKvllVAt+pD8zcZehTqZreGjFFuW8aZzhDUds4bw4n48LD0vcQEmpmKv
AaRWk1N1tbuPSJe9dCIPrcm8yMyegQC8bHjUd6nXcXws9gC1MxW5dfuYk2Vy8bmC5nbeRg3Ha70e
wdTCdfxQrFuipc9VuEv51bouXYV0I5SzzbgmSIi/xPGRe3NavNVmxnrS/6Lpd0JpHYEAbBjwiaAw
XUUcJqSLGs0AEe0BDkftY+iFGe4f6MMC8N1fpigox/0CEgtZBZWgRc92CX8Bz7PTlcNqALmr2zrj
FFz31QJMtFtX2Lgjt3AyOJbhiflWElTdbkJjW2HQDGkx8Ue521XLqfox0Vxl5ngBXAalGMeLNOyl
69o/UWeBh3I0P3Qr4tN1c9UvzMCuI7QNvwZRKdVZvc3arsgIvdtRcrfJqG3k1BsHj4VbtC/CvqJ2
IYcZOYGk3lQefeZkvqNJuHN0SJkyZAYE8losMsggjCKCpOjgG/mFgNfdV25+DFNgqruFpCLquuaf
EU1gAYF3HjnLxcC0VmwzaOJwJqhbi4NuPBfpm20cl+mUwbIC9Op70aO3A9xtHiWAc+PlQwLa/040
DuzJjSGPEUUh2PB1XM6Ncuv/7J88MTZDsjXC73oGwEqS22wMHwo3w8JvHuJ7VX/mKMHs6TD+V6w+
JR6kqNa7EvaufnSsp2ZUGCU+MqZHxsjcA7/T5o0d2DRVhec88/PyZo9P7biV8rMMtzxkB5rrLc26
L+8NqOevzK4N7unXP1X4q1tOZrP0o1XOZIfPXdZP6+zqfN6zQ+Ss4SyCwdUp35KJtiSl2MbJR90c
5S+LXzNk27n4Cau3gShUkV1YASEhYY+EOK5V6vaC+xPHYKfso6o7iBYOkEQiKMZC3q0jmwTIMVCf
x7vcMzsdjfwtW6HTkbMMiAPyzhN8vPmd6JtZLIeGOU41XLt/WpVz3jjzRFqyT9CGJw6h+ag4Fdul
+ZhleH5HaL/LQ06Bosbesn1oyFYaho3HfpOpDBaoSHKnAvFjZEDpY2P0TT+6F4XVpHZ6LZjXrXa1
L2P71txT2+F5AAQFrFAiyC3pLy//kUpWF579UTJoKu8tMEuUBnJpu0u5iVDIFq5mbupYdtVLUkKH
u4/Z7WNZvDAMcALJ1ldD3+oZ9ByLNUzR2eY6qBQ+9MkX/b4e2GhsSjPUQzN8Ycl9MgnLFqsnQWOu
X+GIWqJ8mT6kRxJM/ySh0mhrWmx7L+HQkHczq1K1kpB3jDRUsY97BlZBrbfhcFyjU7Z8NMl7FG9t
+Z8MRZeIu5HZvv40y9vZgHs85CDwNvQPjRdyYrzaivw1FNIharhpQhIS3yywfal+N1KOWTem0Z30
8PGTrPk4c9k1SlSG1tOiE3Fl8OUg1Be/c7gvUsmX4a/jcCdPfEDpbRgbzy4yvzHhcCDu1nONli6C
AEWIPT7VIedE5Bq82nX1ncanBGQ6ipwWEUnUBlZbOAvtbCwMcfulSy9aMSEOmtDkY/fkDYlMhnek
j2XspWvJDAGubXBLNcbWzKbtoqPHySOABy079/m0qRXzOMDoE4wsOZr6PEQ3KibhuiMbgdSGeXs0
W9b77BrXJAKMud6igQIxUesgMyi3sdjCi9yL2RVhnkFM+rtVf1qKz3PJMg6kKE3HtvrMbZ6JBMCF
6dSKq5NiqU5pPUud+/iox2fRnwv+wCj/5L9mpsgYredc/IQ1MdP3VEaer7CAqy8SNbux7s1rT8wR
yy5zcogqnKOiCJQ/FdDejj2QkWZZkUOGqnBL4y7VfCiHmqNw/azsry6KHr/lwPOfoooxItaEozCZ
uxNHFddpjlF+FR9c2ZYCnGgamxGJdmFm/zoDCDWfybS5g4Ng00FABjHwLndPZfzXwcMvbLvj3yo6
9z+hynnVTwPUesSO1nAmypb1XjESJe37mGd7zUKTFad7lb94ZJkHajEPxazcBjIJpn0pXsLsItAy
RuGb3E2du9rKeejHcNuqj2mz+ojz1C8O0vxhK+DXCN2cgR9leEvsq6qO3pzvuxWeKnwuIxAl7bmP
9pUKc3hVpEC3tqsdusb421bbGHbFMHeUuzLt6uUukV4TdWTS/jaqLwHElPQ7XUC3bNKWxskS5D0j
SrW49lN/Sgv1mguwaurL4mKvE6NYfIsWuUS/yLDOBUzn+jl1XKSxfSP/mXdubr+MOXmVbLj2etW9
Uhnhn1A+am21awbe8H7QOdfM76EHKeEGVibJCobM+gzjZU9P30s07Gf11URWXGEhSJq7LkXPHaB2
y4KRmNJ4TGD3gdMs2SkTiN2MocXTNTn2alW/mkaU3DSBQKiJmOnLtdoJO7pVJq03AuFo9a1G2VbV
tZ3UoGYs1vsqPyAgjpxIttH9n/IYJhchlAgfykD2RmG398KmSk+yxr2YRrwA5KptRKkGgx2HTpOa
mTPIzejHvfiKWjPyYEJRLSzx0QoRkAhtpDtUYbovz6Hk9XkgFBt/m4vvYNKmN4n7PdQvy/jC+tmm
B9vCO9EkbokiqfzSDeGaNAisG71lncpIobdwwjht9JdIV412H5ZQrDK2Nj3TbQQJpyBsyBQ8ZnOv
URPYVNfckg6NIk2OJWlbnVwOlRfVdq3+NuiJq5TBon3qFvyX6uc9T4P62c6s+AVqirqEK4GztB4E
HfG9leaYBBmtdXNq4/puGAqV2yNMlLpFzC72qaKfR4I3gQkWplgLCIvSY8bgIDHgCrQPEZNRGcfj
ru2Kp3EaBKxWCNtFMm9s+U0j82VimHNMqwidUOrEpm2Eso0jPm/ThiYZ1HRxIXiOXdleCtV2LE4R
aa5PWvfPTq19QdBIMw4V1Ue6O9voUHWt/tGlJ7Mqdkk04I0bEvD9wpfDsz56KfUhNrYsjR74RTpr
FkmwJAWUp1RjcHaYIk0loL1B47aYoyM+pYSpcyleF2MvtZ5q7yvdj+bbaB0EbabYA3jb+rp/5rGO
vJ6mC+gssYLVpxJ4pIYGTEGapWzTWQP3V8xXGoK55ktCmpL1Xze3e/AVttGqd4r2paZuImK7OUNv
S+ZBxFdD33ZETXSunYAzQfQm3CwDm0W+BmwANgYpLK2WtR1wNGhb5A9eRVnXsJiuFvHj1ruosXbD
EnsDCoRBZbFs3uJp2wxD0OTarhG9gHtjZErRHCJ65vx9a64VcOpgfZuc2wy//fiZ9zaBNdpH3f4A
nIVteeqj5KRUQa5OT6v9KyzA7oINpVX3i955i8HnUEs7K/7SBG0nkov9jLSofa50tWOX8qds+1Q+
um2N/MVuw8+2bGieSUNEJKjxZkW4UmV8JqayMvlQDNgN916RAzWNb0uYOWFj0XYnHD1MUEJUEjrc
sVv8rjWJ+5yrwf4Z21reDvJiuZISJVtFD3+VCj0qL7U2dBRK1j2y4VSmqKDQtYr/A/ogrrnJ10JG
0tlRpWVG9gEJtubCAPJ2dEPhZWkaDI19iOcZJo/WGFRME4R8NUdgY7U+O3FXeUBtVSWQnI3AN9ZY
pod0bsCl4kuDqa0BHhmy8ihBxmmjEqwoEeeh+pgU20us7Iw895Ql6XP4MChq4E4D4/2Kb6VAdWMY
hryVh3LwjPqhEDvN+kEWqXVdkXZWk2F75UO0i87dmWLy5cN4Z4yb1SoCG6m/zkAl2E5SvEkVKgXt
1vPKN9BLYdEysvXy1hg/x/WfaAKVvVNDTtaitIkZT/DoSW5kXDv1NJs2s07t0mwdqvpG7fkr/nU1
0X+h8ZShQGgZlEuTKd34zKSGDUYy3Lm4l3X2qliLcV6gucESclbzh3pbyTQ3H89mfTHiN6kFpd7L
ZfV44cqE3MnC+KoNHjTtHU2LN2TY0WQUxLHW/NVI+TNntN6TKPK1BLKiAYXLZGE7S2/t6Nuhsuiv
IxOmm5lx7BsSjnY8j+VPFn7FI3Anr7C1/CIymJiwixQ/fg9KscjKtjW8dfA63BHyZRS+GT6HykkL
+/iS4dzUUCHe9Hn9Sepx2qfdm5X7fW786kVCP8no68jF6PLzUMpX2tmYCNwfc4gVt6+drH9JDNUx
yIc1JydHjZtpfdA/lHcERaMNmW00v9Y26XMghkvVHJcYwRPqVUstYPkL14jbwIhRYm+JtzMXKhB4
ujYT4VKPobaEn5Bh9qTAziXMk+9cvshOkHC1qEBktu76X0KyX6FwvIptW06nddol4UG1zp2eOhFH
TDa+je0V0glqeSogUj27BHlDdGpjy3UkRfdGmWsNhiYes3+jFJ8zpnHRHmbp3zDZHof2cyIaT5pe
hSaIXp3wJmhumUn6s86sV+TIGcaOkzZ/jgxLD/p2JQOE8X9bhQO8qfLMf39UYwcREwMyL22V9U8J
m1hRrMdIoZUQnEIDBOrHFFp1OVu58VAxKX4hB3n1uS4kfszCaVfVUZSPPqz29pzzc+CCzT5NE+0U
v7F7wIHwkMpfMSCAVbuNCSbf49WotDxxAcPXxcByCtKRr3ub/mp1dYs6hiChtLCwogldAWtvKv0W
loGCFHUjQvsk9ePIq8mHqQCwsyQY68Viv9s11niZ5QV3y9glNaGqENplDnEtetbPhkAUo1vAHDRv
HP/ixrSuKAOazRiXw2WIQfQ59md4rShWFleW8XnYAFXpkzykjTPW4s1EhoLBozL0S11qfoLPZd/i
Ssa4IpWBVdCDKDF4D4vFC7siopzVMHYfiU7vdU3u77Les3WUEG8ESi+XXICgI23S+2p0nKlAqk1h
bRo1PZfSNkcgMlQEzGka66IpwSzIFq7HvA3UUULSOoMBMog9D1J0i8bcXWbNeurn5XOWwA01XW5d
S0U9XJn2tVHoHLPnK4hr1t7bx6bcqdFfZRPPnigXjUFU1FPmVLZ5UTtY5fyshi+o1PNtlv5raOqY
70PLpVk3t9B61giwRk84yETwW29z9h2yfLXNPZ4+FA632Hrpjfusg+oqrzKgYfpQBN1TAVms8ee4
PDYne8I7EMZN82QukEyhniuBmcTqZ4hbtYA4jVY4uSoMXZvhSh497bHcDRDn4drYIKnmbmoz8dmv
zXZSGwzN4cucjIEWmm6RzcqLbP2Eg+RwLehNkrwhkaLQwECQ0Wq1iSJ4kr5aOcKBkn52XfEbrTEo
2b1eu12Thm8S8II8vCQzkGxsILjp9DwLYnNWeX1Q9VayW/D4bTiHLN1UMAJET8IIcvl7iWnnszR0
xdp3kVhHwIthtWToZGYTbDlI3zjH9YoD0/TL8k8rDQjGnkiiWRkO8hwrhAV/V9PdGPAJgckLYXPf
ZX63FIEBihcNnxUp6UP8ghMLuTsqxJGPm+Nheh0mpKFCLtlWUlcHUVFX2CFTJEHPGA2CDjY1PX6a
tPXK5hlaNmeTt62PzpSvUWn/K+qCARr80lgKCW3BI9wB0aNfFO1bbzDeAbilxngkkDiVPHTjUT/7
JoYoFMwCQsRy25Ztp00fMnW6JTaxBL0BoV1oqF50A/l3nerhO8AvB1jza6j118g3i45DiZGOEraX
XQgyBiaRrtJwsuhzcTr2C3dp7uQ6ombRIqeYQDlJSx6wdSkD5yTLXFHpzwX/VLJ124/9bpARgazW
gXrQDbbiWUHU0lpO3id+Ei70GAPPSPcl4htrlGNtPgFBHtsR4NsyLkpUBcini2hq32d6ZMuhwj+E
Wo2EZ7Pnf5ewHyzLy+oLExVfy4ulE21Y/00hQF412+9D1kI9x2zdEg7nwhDgMqL2MCfMZJyekLU3
uy63rWC1G+DXWDyVKWgfs5DsRpXdHLUBpZmltIiN5X2oMgynnZumOltdxFPYySNzKU6UTkebHtuw
hSJ8NiYDAMnUT5Jp3cyscZTwVC3tk8FEr1mx11mAxZbDMXbIbOYVCLCouzcZ4pRpDiqhnWnTg7p7
hYdc8Fj40/SrNuahSO2tsPiG4b/4815Ad9tiCqKx2SX8tZQODf/4WimTp6f/OPiDpSoOiW0GYeez
HMfDUX8N0ezUNd3eqFa6SnFCsN3VHB1k2Ps4/AhbTkceFMQ1cbI+1ZHu9bDbYp6BYq3Xmoi4aqLO
xbgYSL2xW0M9y06z/gqUWn047Jryn02JEfEPj8lpQhtX/tjDXRK3wfxBBxYnn5EMkYKObXAT6XMi
p1sYNj8qiEZLTW62uFM9YiJLUY/DuQHxZ+KipR/hdGE8rXowrJq3GNGFZHpyL93Uqg3sWPNa4uOd
5cHFaHO0Y0v3NQsF/FIFo3Sfmsw3SLK1k4M6v9WYkdSRQjQhO1bSPWgOQ8lbJx8lwMjHSz9xsKcE
tgzftj7FgVDDXaab/2KKYccm92dTUCuO4a3EeFMgyFMzA5UZwgRDOSTMQQLzZthFx268TVPi1wvW
P6Pea1gIMAVuCVR8+OAHwScljZCdyK5MsWFHHrHPV6BlrEmRPu8z1B46KF0R31rjS0pusuHiL0K+
9rGoX2r9bcLLKw2prsNHVa54QNPpe5krvPV1+aFU6aVOCLHttP6izOZrvMrkFxSrU9vLQcoPtU3E
XEctnLVTQMVStsrH5xDF/DVNLIgt3xOGFjmKfxAlcR8fwI55tzg9KzPzowr5eQaVeRzqSxzeWGbi
ClL4UEQP26TXDOm219NvHeB0ui3SK/N+0oSXUYe6mgkAkKMJsXXYs28AybP/7/sMHbg+Tc8yktQV
pa29jEHPcmJZSb5RrfKkNou76sV+iXX1StEUmlitxzOZ9PPWGlDgKkrE2Z0rfq0v36plfpXqp5lf
Vmtw8lZC4KJ2SLIKOzpZ+vyJgr3K7O0YIiIPZxlUuXpMR1VYvCotaD4rsBul/cBzUT6Y8Ee6A5PN
XC/susRuaCVU1sJOXEdmIFue0tJOmKAuLU8UzXi92jombzPZ+MLSDlkBudxb4X7OtJtIYy/TNTey
Z4wYfp36ioSyFGn7IFy19cv0JFnhFTNEn3xPk/kcLe969IPVFyqfLdTQJVeNr4r+nErapQNnb836
JM2yYwjLqwzZuJpzhhIqNjWPJY4Ap2LysCL+SyZcVxMJbYWVik8zzEibHRtaNPPp/+O6lCMqVTLW
E6uRIM4arMDDwPekz94aoznCMDmXd8v6RPm3at81ZIGG5GF0Z4kZhgOlfrOM9YWdaWdw65QK3Igd
yacRE5TUf81rdjLzw9LAdESVm5Q51goT0dASZPPix1Z0ktAaNHN61NN6r0Y6HplZ94ZaVV38P9tc
b0Cd5H0TghokdfzWZvJWoGjDYUttPIrhqvP6YjpFXehE0CvVuqDLX1NXs0w3ryY0dF2jfNarbcRA
K0S8SvfObJ3B5kQNaHAAuN6piNsm2gAM3GpuHgHSnrXpg4N3UO7WshMhX5qDzZJh/7rGxLegWr8y
YNfRjedD2M/oua1uZ7Myh9ZLXRqwMbfV8ObqqWeSUBpAA9H7kxXeeL9KmTg96bdCJK/NmdOKgbck
rxEm2jVSqbSWXEWzeieJOj5gpSz2eTeRRQfIm6Zuy+YeJW4DX9NM096sjSutVbXb6dVz192W2Nc0
VyTaoQYhVrTXvqkYoSMWgW2Vh9qmabCkVZ4M66pZs5M/0pfYVrTynM4DxvE7lradLZd+pGSqvyrr
92xcJ2azer3Y0k8x36HDWdEfjlBKcQjm1a3VCavUg67NFx3dprVvUD5YXSDHytfY1YiMi/0MEKOW
e2v8ibQV+Xnybao5WLjE3WeTC/bWV8lxJgScJjfrK15Z1kJtPQgY/JVZYpjP+F1AUZbtwkW+nCVe
7FHWsSIom2SY37EM9fZPov0pRrB23eV/nJ3ZbuRIlm1/pZHvrEsa50ZVPfg8yjVHSC+EpJA4zzO/
vhejsu9VMMPlFwkUCsiMDKc7aWY0O2fvtWP9RCeTNnGP31jKr7wiWag48gO9OEbDdaFFa8JSlwW9
IzW+KZInM3jsC96DeM2tfdSiZS+Qi6tXBWyqsLAoUo79ilVqYp3yF9GoQqQ/q7NpRYVWDuaxkD5U
kLkRvmGjwAYzipRqP8Obby1xEHlw6cpqQ87QPPa9JS3enqhBgeN2hfhZGNbcbZpFOlxpRsJ/TEfO
oSHi826VckqLCFGxJCbRps8OsTgI9jfyuhp2MGMp7M8GOEhmh6F1eBwbX+4yzbY4dH2qkvqWgpGm
ravmlNfzmDKXe6e5yzxhk406W3vPx1ApCiNW+CCh7kAngVLJOyAmn4Xqq8X5mW4C+iqpofFa4NCV
rmoPKQq5sSFiPJtDuVB5RnQH/BMdTUnn9YqyInfiuV8mq7ZvD1lJc+Po1/uyf+q1RWDocxHuq+Cm
7I4GglHhnzJZYmh64VMWa1vTsrh7b3Z2XUjJzjDp8hY2qkyskdIr244tx3LKfRi1qSMty8hbDJW1
S22bPD2MWxxx04q+dqc/ytqHHifouoyd7w4PQf5iK3WMbwWrQ94qC9ypi15UyB/CtRQgkLX27viL
6leO6Tx59FJUp7H+1ZqzTKrsQW7qg087pjYBRxd7qXGxiUlLr3Dv3WAcFf6Nbvu7nDstHGVF12Wu
FvW2Uo+W3OsQUdnCBm5JTF64kavyCrMxm7t7y02/Y9RAAEBDYEV+2TIQWycElNzoiEr6IVn0zauu
q5SLasoDbraGi0U9teDk39aQys25sPutIvf9Im81kJzJIQ0iyCweu7CkqaiuGI3brRyrIqQs59ib
d/V6SClAhAXuTipPdVc++EXKbC9dmWg4HcaKVglx7UqK8TBy++SFwfl+4TZ6vbUVCgeuTS1Bs9Ft
Wh0yUSxQWFKk/ls+nJB2hsr3sEjnQwmpAD18Tu/5yeTV3rl3OU0gHeOEXaycoHjRquvCwCzR4wdr
u/g9KTE796XDHrVG2a/kjyZZvUVcs/1qqzdPFYciV3bWyILI4usMdpGRWv4mbW4KCsf01AYlnLkU
wSwax6bCaxHLTKfrq9z4QbgRnKOg2zrtu4tF2fY4wHnOjd2wTUqsPjslBSI1/PUNJ0+CW3W8fa1y
csbTY0YrRJWfIkX/DvpISuttHAVPqosfN4n7W5MsgTuqphu2npVGzau5biOETwquhmXJXCvqWwtc
D7J933vrq63wpaUslpZZb+murDNAT1kU33nwstg3DUjVYAuyRSeZAXVfrz274SmOFy7ybFShfo+6
ob/2oZrP2GfDD0D660nmdTwMc7V15kG59MryTVTZmrm0aEpvX3NyUkNprtN9NCNa17mzFlSGvO5O
69mYGXcWVddF6fTD3IwjttjQsaS4+YjHAeeviC1bq8YBwU7u3LUaaYZWvs7G7QVVtzx7xvJbtyvL
x81GPpVBjZzfivUgFytERFZKlxqeUWqeZDR8AecLJQTmbOA/doquYyuB5Q3/oudHiyFJeI8P5ZXZ
SqMn8obqThrc5/kK4y1e/GufZmjP6e0BvSj8AJlf3bkC3xhFhpUb31v10ulvFZgs0pZpiaU1s1eF
9NxWCGuCVa3Pu+IZ3bdLMK58Wzo7r73vlW3jbEJXWnT+tRMcIrSn9qITd1G+6tsfSby0kxefrrzx
7Os0px4ruqj+k8da0T7K0dIkhKo9CgqcUgKeJuE8O5Sc7+PrLqZibimjyNM/uCYbm1PIomE3N4a+
SLor0Twm2p3VGCfJ1Z8z3p2RdcUeeCE3V7QmS7l+yL1dbX9T2Sxn1MGjxkmXpW04J6tu56Lkofl4
PGqBCYzDSk40SVubJzsHdliisk8jU9uro6k2zy2Qn7TF5wWM81gp2YmWV6QdLrohYIkaYmqMsXqq
CtRYatpvasmiE5WWO8dMWRbqXqwbBFjzHNuVEn/L5bco6Nc5XpI+I962GAYAOI3Pf6Tve9XZKkGx
LbJ8E0m4pSJprWACsCDCxAdvzIPplt7ww7PmlhOc5LSyKTEbu0yROXkoqKepam5tmv4lZb2sffJC
EuATwQbGoLehrFXbvGtSdvHIgfeFzoaox46Xx89w5w6ezCE6xRMceDeNmbD89msLRk4XryvjpIqT
ULcWJSE6kLJ5iDiql/3R0pWZnufFTjM9ZxF4+nd6EwBHaHMXHggpGoseT7xRtDdXWJsAj1c40NEO
UeDT5fAalSmuzgyBJwtAlhy8xhaqV4/WTC+0NeXbTGNTaw27Qg2PsVre+RqSXyl6kFx/76DN0CX3
Si99dWZlmNCqYGNb3kYMGCIgrHVpvwC10dAATG5g/8zU4jEL8DO0y1Q6ODXI6D7W59loPwrpEt/U
DNWGxVUdncpGyEKX5wbqbkNV+Z3VLdVtWvPpzOG06IkOs4BfxrM6l79LufMkBbSF6UwZBrQDT/9h
8LIuoqWCMN8ut52/Mny2K17/4QbBPrFRsGNUYAelpxTp+lHZmaxru16ayNg8JVk6xo3n+scKbY4u
U6UY9+cRDtzEsHdKAdTpXphg5Ey0QCGFXTprVb4I8MQT/q3jLiylR1cUC5vOQBV5CDZuXL4Rsu5A
zxfDQG836X/kNjIQiZYM0JemxxBlxQeTqmGBwLT2kRShCpyp9APjKFmWWn7rpMnJiLxrcpO3XWxd
Z/UxaIEq1fU7QppA2ljSyQ31BciN74rj7Z3YkOehhzmBXT5tSHtGDesYOmicgg5B8dc4KmVkXf0O
RjUB3oVuMsSm3WK3mcnz1+EbhufZiEy8aWd4Bi8gE8/gqKfhulkYNLosdBR82sqT7rPqtnIeL/yA
8Yv+5gfoE456rnlyH6lC2ctym40CUVEce+EFSBF1ukNKn+VPddhijdULnR29R8/1vXYt2kra4KE+
uPA9zgBupzG8YSWSorFR5wzd1YjPjfCz0wJcDQv0XfiUxDKP5gSN0/N0pGNAvUG+cGnz3C2YIJCL
SjUGw+TN0GmAdWF3Ga4jY8jrltTyUEvfhcRz0rvBXhvX0b5Rt62yNeqXrgJ0UDLApHxd2XgVcYP4
1fc8EstAsn/wFiu9DfOXwlzC3TRmObUHrbwRej8XPTs1mx+V33r9t4RluHxRc2Xjo/+QbUzmgWu8
eO0D71DMT1gy5xYOMyfriJ6oN4Eu7SKtRF4P+X2o2dFinGdgq3jx45nh3pNIYhYQznJm9ovcYKtM
NnldbJSw2iWehBZJI6SVXeGPiPOByHeCf9dFOO9UurhfP9IzaZnWNES19eKycb1c3XttKaEEjypH
hWiZSE9+KuMo96k8/GgFahGtMTlmGkKm1qqD4dGqCIOhqXVvRRiNxfso2xpQH2H0JGWyr1pkuXko
ipvOZMciUqe8b20joAPfKtTwbIRZWJF8GoLRgL+0tkrnwoRXx0Hxu/kyjt9P6PYmC6M0TuSBdEnv
cFrEO+c6Xfuz18VjuQmrmbxGLyPPvklz/IIIgGe7dnZXL6wZFfe5u/5w528Yq44yAu/lpdt8bupM
iLGeJYlSMl314IpmA3hLRrgi5d/h5n8vTDHLbJWaq7ukHjl29pDqIoX1gxbblcphAyYlLZmoYsu5
q+nBNeynNzkU/9eg/OZz4IjBtOrXuXdtK9HGRL5eu6Dke1pnLVRWWRdXaHev2zc5e4j0ffeh9+MF
TChkwyZObgP1UQL9mC2R6Lgn2QPFNWoerkRr4dr61iA6TIwdJl6tXqLhvCF/emneUWofvIdeX8kw
P0IYqEeJXVq9MNnX0lZnnuzcp0pB5o7GCcflctAwkq+Sljr+Guri7egRpfj80ZoIePBTzomrkY/q
G1y97LqtX1ReNryQGfFxuI/oYg3ZiUZylwEvkHaoTAurm7WQ2ZqZA+AqoahDqax9NL/Rk9bVg8q7
mU1w3Wzox+DiK9utAQypDq9G9Fis3ncQgtHGiR9lxszmYO+gkSBMbUAE0r7qGiJrr1758XCF75LX
pueJmSwbzF73OipcjE7aYyS0az84uilCH/sUo6mEshBQ9yqXVb8thYY49c4SV7XzTkJP1Z3ULl/q
+euQ7PFJ0X5/LDCWGaSVZKw60KGw+iiU58RdyDqh5HeF5tfgxK07kTXXRZ28itBc2BzkFPYxccLB
FfgewIt+H+r2nOORXyw78AecoNmWzqzgVTjko3fZyqNxTPJ15m5i56WUrxJOB9QiMs0CyAvPS4Bo
Qau1CSOWUvWKF/NAy0FFT5zwrcJ2jWQWreEQAGfJ2PmqJL+p33ocDtjQgvKh6Hd1shfIJgoE3AgD
8wAvux/wUtDrDwsSnSPj4dTauS4+jIESB+l/GDPM7rrWjnF8A9pGcbe2AffHX7L/bcl3LzHXhdj9
3KdS+N8tz3sMk00iz+3sIaxuskQslMa9ldjMxk2Dj5t8s8SaezV2mVL11l0azlB0Z+g66zi9+3o+
q2eg/9rkdVQrIghk+GpHozZgDpnsK9NVCjoKMficiGOKjJSi5OxZQsGjW+mx9yEV9CdX9ceaE72p
0n9P6vgui/q1huwqpsHvkahlkYvkop0pinrTFpSkcNu0RUYBAkCV6ZP1bFyI4P09Vdq0JruiSioS
1/R91rkPbSldGZg0siOC8AupAtpv12DTmuB/NZRvrkLJml8uUGS8RuWl3dDvt3PmlOTu2GVqRGUa
HXUxS684dHD2g0JQs5X/6O81Dhv6wvnmXkh+OnObpjR3KYUs6Pf8jpBjzWNxL93SHRqZqenfvMBk
KHVW0SYazI0j6qMBrd6V8STu0cQPL/oFRvKZDbA5hbGHuaRYasAl3JfuLXkLP7SP8ka65URTKWvr
rToql6408rX/+uZlP/brmzdWAlOoKM2P7QfpbLznaCWiX74VGmjwebHz3usLwOAz+219HHef3vE1
VNeIRChxcEKK3L7ES5R1G2VQCizw61lu/X4MW/oEnpvI4yYlkroDbSLcSoAACwBxSGPB1epuMLNQ
rMZutELtckzQcGThQfLfHOjokjMgJ+sWcXM1oFSW3sOcOrgfbt2S5lMhraxk54WssgrV6QwNfEnV
MW4WemwvVMS7/ug2yJO1QwuScyCcv7C0br3oTVHuvKBZULeb804tlGMJrkwtKdaG/lOdXKVIyOF5
2BGvDOW5IKez7la29Jh5b0oo3xQDrccgXjQeGkEFGrQd0DKQarL0HnPtpiHxu4qvEHx0GUEM3XPm
g04nk6GmfdPbO8lGa8SO+9Amb93wIAraRl58VXSYaDiJ0qkNaJr5UWbOv34EPwfOXweUpY8D7dNj
5l3cWHafYQiA5YXJEe6v1Lz4JVUStO4NNggDvYjHcX+IlBtJOzEE1zncYVRUrVfMkEh2Kr71kIp5
5Bzb3PyQNNwxcTVa+V4yxo5MUZIqUENYh3eDbQW8zt7DDoMzL6yRvxvFHBdAbnIWZh8SbpWypNl/
bKVdFR0la9fEO9tQEOfdR+g1IqSVUXmT9Zs+KK8b2gmRTaM3q6t1RNtvpnveje7bb6mjz1PrR+ns
HcSiMuawuLqjo7jMqu4m7NpX1Wk2WtfPVegrXQRsXrhX2vDcJVu1OprDcGGzrJw7WU3eA3JFyUU3
SppI1dqTQBjiuv4uae6D5mJV2jkxRGFwB82FE8fv11MyN359oGw52h7xjLyv3My4M4uwPNGJxDAS
p6kNZz9JgMRE5gJ5XQggzzL166+H0jkEuzZ+o09DSZYGmaWpV/dSWdDFHZxkFfbGnVSzMUxQBSZm
52KVPOlyRQ30Pc7lZSOV6HlbyiY1Ve6U4qkt+9al5eXcJmJyTOk025FFaKcQplp6YQh35vKL8wLW
OqDXAGvFUrEYWhtdpTq1QHuZIQh/1++yG795aR8kzgI0DV/bK54eVKD1sJfQRDHjEbCzoyDbBBrP
q1HA9tiYwQtFUSi2YmZ/qz7C6ICKnZ/7HpEAT/WGN9q3gqwQtgJv7B0lZB39zHhHtySVy3BXQirA
Qk3o3RqpepVAYpvlzzinC3kWXwPDtLRlWN5AQxk8FyHinpp9ciGw4CfK/zdrgDZ5qYheydMBetQB
KvxK3YQ7+iAHpJszj7hqaXZvkTWmzY0doa1zb2WjupxJhJ1lK4PcJ4NzXbhwZuwsNxTyxr+1iOe4
LBfwWOYapaAXdYmLbh3NsTOe8E1cRWs2uwfwyqhx13Qft9G63tR7b2mt8G5dmHdnt5CTF5hhuU5h
pPwqYpvnePzXYi3f4H0FME28eLuA07Q0ttzmWTfTFsBR5+9PD+4iXLEP2WMrzy+8SJUzp2Vt8pbz
hzrsWL4FCXG0ORfYVebjLTJmyHPnkARm/sp7uDAHf78/sLTJcl5QAQjD8VrOUbpLtuQgXPdvEL3n
yfJvFuK0yXpmVyhPCtGbB8dGlZ6HV5ZA/pd0objw5M4c5bXJClbJTW51YWseFGn0WtZE6+RBCpBd
WtlRfjFj5szqoE6Wq0S1C/juA0UM2qtZWy+0/oHXDzoHc9UaxCSUe4tttX1pt3NmYVbHlIRPy2Od
tk3uRKjsmxpmPShMKd/FVHqh2EFraReZIOIkuTAQzuzeflZuPl1MpZWrRREtOmpD60F+UTGWG5du
3ZltmzpZV13NyPpQU0nncc2bJscDCI3x6wF8rrSkTtYi04yt1PBqSqBFCiIpLGjhh55tVHMMG3C1
O2PQl7KJPzdDznNSOlrLvg7VirQAbxnrHptHAmShaqtACuq8onKR2u6sG+QaQbKAQtKjviQcBxa7
LPl7oxTyNrI8eV+DqFh0FX6ZBus4dKvEetIEUEiifR1Ubf5gmwcrVgCKOg7MrUi2f9RQbedR1uEV
iLQUUALsu6/vxLl9gzxZNhKjdfRaU+JjfxOghiQI4D3OVoIuwijrnyO9onP99bXOjBZ5smqYjpfV
icSl0sBTtlZSrNDuqotulLJ+fYUzc1qdLMY0j4sBeSYxGSUEIdDkrIhzIAwzoV94i505hFnq5H75
hW7gS+ISnhr66wKBITBzT182Jno9XTHlZduZ5VE0mXPyvaLeRTHGPLi0AY6wbFgELNMXjv5n7ufP
1KdPs8/rY7r1ptExCnO2qf7OQgfW+/mFx3XuZk5WYMlQjUDu3P4g5UdCIES3smyAN5fSRViPfrMb
+Pk+/fTly8bR0k4lz8CPCgrtIGzLYyPk5d8aCGKy6sqVH0c5Ut6DYQG+0WT7uYTqKsr2NWqCS1Pn
zNIuJkstDllvEIPMRXr2/XWA0D1Om10QaxSIvL1lD6dB7c0ZoPaF0NDQfP3bzqyLYlJpyAHi5Lkj
Ogx7D3X8lAYXKhjj1/7NE/nZW/j0RCyThnGR87musguTkfyHkFzBGOotjWHx9777ZN01/KrOk3T8
7hLtdGvlh8mFqX/urkymfgE+wyxiPnlEu1XhXStfCMA6Mw3EZMLXRJ7GjqTwwdECKnKvLBBDA/r7
+oacmcNisiYWZeu6kuDTddObkdDhCFj2F2p35x7oZAKjI+rcYPzmNrZUGXPTaKRPbi1tjs7z669/
7uZMNlFe7LhDE6G+0QTedJVOtwEd4o2D9teff2Y38zMP6dOY9JN2cKH0pkcDNbsrD85MMU2x1RoI
gMT3WQxU1l47QgCQClClX1/1zFb6ZyLjp6t6EdqwQUvSY+3Xr2mo6tTp1XgdRhAg0rDGlgH29+tL
nQvo/Lmd/3Qto65TzEFDcMQqFF7JD0OMe3ou3XQP6uxSEffMU/p5lP50jcz3rYyg1OBYqSlHjiT3
wdzm1mtgIlfNMPhfCgk+M+KUyfSOOt9WVKeEFIvuHitQ5D+a3V7q8c2V3xsvu1B8ODPXlclcz2Mp
0jQkqcdGtvyHnAe/d+zU2Xz9SM5MyZ9v/k93y3MD13azIjhq7qrx74PmJGcXZuS5j57MdprdleRo
UXCUwIjGZgfSd5kXF96o5+bKZLq3JvtTpeGuxI+A3BNMX8DYFKiH8wGW7KV19txVJjNeV4MGBel4
72m6NeviBx2ZgEAJZ9bBAXn/+hGcmxXy5P3dW0rV9BFXCcBwFYugIbUBwMMMs14t7RzcDfmFFezM
75HHofzpaYd+FZKczJXQHiPep46Kwdcql2DpC1IkLvygMw9enryzbYJxnTAFPdnb35roKYpKCB1v
X9+sc589zvpPv6CKddvp/DiGrnDdYMgF3e1V/oXbc2ZGy+NFP304HrFSFSjfj9oRjnyNB44C+LWc
L7X0wgp4ZjLLk8msVXXTNAlXqKtHUGlYCC989XP3ZTIf+iSzMq+VcFUMHfDftxJTaXVhBTo3aiaz
IJGKNkCSEx4DsQCSIYOtgDc3ehkWORC+SxnAv783pj2ZBlqU9YllDuExBeomiZMabb8eM79/I5A/
+utjRXumFYZfhxgRY4YLhUdToymAwlRPxOPX1zhzVDLtyaBXFSo4VuCHx9YNYI0bSdOfFCmpEQez
HCke1cnBHTnPdhoskeq1S3tI1A07ltewsqSN4jbthbXx3I2czBFbd7w6MbLoWHYnSTsQgnRhkJ05
P5v2ZIKUXh9ZeRRHxwzOhE3fAOsA7vpZ/eZ8LzHZklx2SX5y7kdMZko2KLVnxXl0DFCl5+ZjVV5Y
Qc6NhukWV0mGwTPs8GgN0lqDIVNQK/dJATAvvVN/v6MybfHreKsjrZCyhCvUEpECFXCWa0f6qApw
rGqw+Hq8nfsV0/nu+kiSdDrhAf7sWrsLHQQMaC/S4VJu+7kHMJn1oZH2htJ5tItE/BiVFRJj6enr
L3/mBlmTme4FqmQXQxgdh7fmXnnNPpzv+GW//uwzX9uaTPZKrZoIE3h0rHpDBxInvhWadKEGce57
T+Z4BUPmP/KDGvkBmZGPxsq7+fprn/voyZztZHSKeeAys8i8oG2JIlJooGyGwCATDjyyE9l/8w5N
JrGZxUbtVtwh7DkketUQJb7+Db9/fZo/W9KfX585YW1g8hgxFfKefbKSr+1kn71ceg+d+/zJzLXr
Uk8slzFP6KdyT49+TOEusCTPaHd+/RN+7qr/WhcwrcncbbLU9+RRYVLrs/iqfMmupVteGOqzOnef
rM3cWaIh/vpaZ0aqOf77T7crkGRDthw5PEoJIjVzaavShU8+9yvMyZ3yWkf00fgq9SQIOKlLUlup
c6qDLIcKspTxbvtkUyQxhd8W79xCqsxsaRllfVWVqbZOoyrdsVA6y69/6pknZ07uqmaUaaVmSnjM
yZFFn/bdfdBH8dgMn8HXVziziTZ/inA/3c1SbnGuE2Z4TN7weqM2jKxZ9E28mTfOd44EX1/l3COb
rIl2npoykQrR0fQos1LFToviwg8489HTTHAvk1s073x/mSJ7bBJpGjgXvvXv94bmNMdbjtW+wP/D
vBkYZomEs19tsg5SZJsvvr4x5y4xWRlT2QQPMTThsYHmhU8epIdBRf/SOezcx09Wx7hOevJ02XfE
Me2xfe+vW+9C0eXMwjsN1I5ltSJSko9ub0B2E6hTLLqX+O7r23Juw2RM5niX+7pktUhtyGzs7ptr
NC9jGvSpei5PzXP5euEy4/j7zaplTOZ7lPvgL0J+BPluZMf0Y3bEDIyZsvZphhHarF4YpWcmsiF+
XbM637EdH93qEe0BDC69Aja4bp2Z/5ZdeoGfm8nGZGszhldr0O7YHXjE2xK4guOHpX5pFivk1jD+
rUvtw3NzbjKd8zouiV3mtuWEETrSpmbR//qJnBmwU/dDICvd4OQU/BsJlBuxytJTCijr6w8/87Wn
lga1lerBxgF9qDKCJXgDOsrtz0/+P2/df7vv6fV/hkz573/yz28pWDXf9arJP/77Po353z/Hv/N/
/5tf/8a/j/5bkZbpRzX9r375S3zwnxdevFQvv/wD7lm/6m/q96K/fS/rqPp5Ab7i+F/+//7hf73/
/JT7Pnv/1x9vaZ1gT7t9d/00+ePPP9r++Ncf+JE/3d3x8//8w6uXmL93T8AZDlO/rF7++tfeX8rq
X38Yxj8MyzaEZciKbGpirM+27+Of6OIfmi6bClt9A7+MajNkk7SovH/9oYl/cJI1DFPVLdW2tPFb
lGk9/pGq/0MRtmzZqq5rBqKgP/731//ygP7fA/svxLXXqZ9UJV/ml5nPp6umpWq2qmhgyag7jhP2
0+uvcVw1iXR4FyIrylWrQaj0FFsZ0fP6us29+kKD4Nex95/rIYTilxkKfIvpO0UYpZ3YUE6XcZhT
QyJgbFhYkutcEixMVoE/L2Qpli2rwCfNaU1GBLmVSpawaA13QJqCvC6jda75BNq5kBapmUmoug2o
hyl4IsNRdlFoqxnmA3puFybcr7OZ76IpBu1sbq+GsFKZqrE0zbeEphO1SXxxuLFyxb03AoucyX5g
Yf80/P58wJ8f6K8r7M9rWTxIE2OtiTlqquHtwF3kwM7sZd11Est5Ll9XOkDcqrHjb0pVePvEG/xr
STSXDsaTEsZ/Ls2IlfmFKtSuqXYpkL1QV4zGhpmmtAfco94N78jiaLQp7xKYuTSELMUA9+405cnj
Pq8jLJz3Zacj05Qzw4ETn8YPX98QRUyHuKZY5Pci0FVVRRbTQriSJUEjabq91NM8W1mhZ24Stcc9
2gsQJCBe8B0RaqQWwDIk6N6wEqRkT1iWseg1hyylr7/PX2YcXwcSgsZ9smzGwuSdm5AF2+rV6N8f
eraxQZgbaGCDAj1vG7ftNnXdIbpwzb/MuvGazHWCt5jwsjUO0E+zvIrj3hADCVVpR9BwFCEoMBJI
Vl//sr8MPcNSZXNc6mRTmIzBX68CTLi0JJ8kbtPLCvWqVprKA2cW1gk2WCl+66Q4tLeNSMxsk4Yx
QZpfX5898+RRs6jYEBsYframmuq0tRJI+MYLYkRXWScbKvl6IezumWoKWZDXUNYvjbDk525A6ZCT
5vGghbJSHOzezgmQKLP0Bclk9B65o8Mm8mKdcCPZr4cViVwK/Ca/BDnkGCq77NiXPHFKhBGd2gAG
BmRPrb+P3FjOH3qrMm4E2HtSPDVXfGiJ3VUnqYxrGVMsco6HAO96RpBel1MktpK612FF9AVHHLOK
sClJXlgWwDiEhaU5byiRaYUisjk4bvvgU46sllIdwqEz9AFgl6gIjwhC3+cW91D5c0MnLikRstqu
U1F60NakNIc6Xua6YZxySqaPamr6YP660anblXFuv8YwFGHhknFDeOe8yCQTeaqXEIiXymGLsqgE
kLjIFAFHEv+eon1wCNX6u6YAO7EZ5DIqr71cGT7iPhMpbI/Ye8tlt5NWqqdrMhlhEa1Vq/XRV5Nk
VykzZiUtnravxHOrmew+E8cbnn1RlRLOpJo8LhYS1OVFm1VPoWbbFatGzBGq6+TgqR2kTlukmjzS
fIWpIt1SRsOygPxoEXrGcXXWZrlbEenFYjiLc9W397KvFhXxKHaA6E+yAbkEgwDzM0hyqS1KMKvx
2nAaTdpkupCghou6P1Zmq5H+VxLtnnHiAhjsmDpGcSeLNpGpGuwCIVChwC4rCO+qmhMcSRAAKP0+
LSkTOqnRfBSp7YENYFk0dnKsp52JMiYCVGSGhfokVOKN+NVG6117upwSShoVMTlFihOgUfMaT34d
7MLmkNoWaXLXZ76j7HWzVOxjagrbN9c8ni4AAYg99lvN3evWrl5F+DfltrTgpaasDeTI+znVlaEl
fUAB9cYiRB9H1fRsSbGu0Vgl46qd553DqKu0igOBFZg4jVK9pZ9Uh5pDmKLkh7sw6qDkwM4cmQO8
7cnCkGz8KF3ZIPKgRJLxw4feBnpoYyFapmVWeetBjwxEn2VE4mnZqUT9gtaGkVJogX+vmKM3qu/T
dlHbmh4ucl11QY/6tgE+1zKCtZN3JNGA366w+mFVKEga6sJooVRRfgWoi0aen3j1lqVU4rdodg4M
JY+0CszTEL34amn0a1Kli2A1dGDWsBV4yM+EEhApbcCEnBly1b8H/N9L6Kj4bdkiKOI7w9WoDr2X
JMq+IvwwRS9vE1oxtOYQkWoalc2zryaCAd6YrfvaJS6J6nrQOSRoK6DC1g2x8U+2qYTRkl1QJ63t
bvACykKZQaailpX4s92UlIdBbeUO6TG0kXEdI+kBv7VDZJiqDgs5bmm6dabbiQ1eVMB9ekRIZGgm
xBoHdZUZ0O9HvHSSm4QUlRgoEPzWOKWXkcOdnSchsCZIHQDPjcYi5SCPWqKxwGsQlRX5svV9cH3/
KhI17oos8wnGieAWNQvwsw6GAcCMPyJHE9vWp7fD60tTDungFc9eEKrqOhosQl90tZI+pLRxMf8W
PfksuRvY1ayUChcAl6vgo2wDtTlEIfsD7CVmLm+GnFDZhR+7uhHQFnd1LN69D49szkODRin0PLxL
DFd6KWPDOgF6JQxFGhSwxmGaCtDivh1UiyLV/EdLGQgMd4Q1LmROmKV3EXgoxMSe4wAZG6wKOqGi
BD3ZHVGFpwGq9f1AYIR+EIM6RkpUUuMs4Ljg5Mn8DI+g6mRZtCrRLnZrK2ns+tBoutWtJZJ965kd
wkpYlkkUfUuaSPSLuC8aTh5ua66jXpXeWZZtMOmOKyF49IT6ww7ZHs/ZKlP4UPyKpFJXVhsiS+0c
QFyiqcmSZVip9n4CpXNTdANEfPQWpbodzNhLd5gGCp1+l2C5mZmDp4XrVtILE29qQlSKqIUkSHfK
koGAj1T1DmpGFjeUmyS7HVQsyyMvwbwpDBv7SwJmqz4YZW4cM6u1YChoDtLygv+7AylRkwcEmr6C
0JkEH5KeYc+FZkg0ipnp1p7TfWEdZV8zBwk+VV4oQBOaqMr2HUnXRMX5XQNtJoPkF1cZQsay6QGx
ygMa/jqqoWL5rH7IviMHUmZgQZVs2sxXyYjBBzkLjISfGDqBvU0GGUpKhTrq8D/snUl35EiWXv9K
H62FFAyAGYCtz3TOU5CMDQ5jgmGezDD9el2PrFJXVqtbqqXO0SI3GRlJujvchve+d2/DeQOIwtBk
LmZcPSz3Ydi27vWSdDJ7M07ZNzddQArirlkLDZuwjJ1+NxGDWWEHIKivvXvmnaaLFp11kuGXTFQF
bnh/ijF59SYf0aj4Gr6cqYIexEQyMxzOu5nmYcQsq7HinZ3CjJgQ4lBdU9NrCaaUbmnmcz9l2r77
0pOM2Bejb6iozF50LApRXQEe7ZGzTJ1Zvi/hENb3QqXMIJjWsSh7wq6ZmIq0tQsMTbSZvW/z0k12
E4/tW9+y7227ya+h/odZiTNnzqfnvl/T5dVoWc+3Y9ElzkPtZcNDCMWJ6dROMIvZVI68dfqkRBhM
pRpbsq6y9Dl2nBQY9Fp1N32jMHR7c8/A0Dq2ZX5mKCgdvife1OFXLmc9vPctAySwGoN6elBdMDwk
Ibr7Dyuy5C0LnDI/lZBih11CD1Myt6UYnPU1X/m3BhwGoJrCTbNDBC6Oo2GmnoyYeZ9nCwD54BYi
hRKG++9+6WOsK8PapixfbZzS2+gMFGbRL+W7bhPcMVIMrClJkkBflGgxQIFzJmJoWUUJ5ujVJZ/b
jDEksyVs4+9Blo+vczHWaj84cfTAN9/7BmtFIzByBo2RWS0/GDteH+M2R1XlJH7/nHea3Maard1d
nqiwvU7nfC5/BmOTPplYrSnmj5Lx88le5AnuyIZEb14730BWcOazRVhyCuGVi4+pNorgd1aZ/nmQ
2r3NVcTIk3ECeh6i93oDoMtAytNeiWG09IuEA4Wrq8fMHS8wBRlyN9dp+ObCg3dAM0YY7EK/kKjG
g1gyHhO5fXclF/b2/biEUCvyKgZg2WesBUTcewLZxCBwf4Spi0kXP40T7UaWugmtKcsMpnHEwbhu
kqw8FTnM4l1KJQLXnUd+grXe11/KoubTJcQ0vTjWR5fGnFrxS0SpQGS0VAAUxmh9z62CRizZ8sAO
GE3ojE+IXyh1c/dVZWH/2TSLDwvAeOId3DOK4FCv+htXtdbcpiunsxGL0xT2j7Fs4FGNdVIgeOtm
Zd54HoboRxEQxfxw3c6zV5wdQXXs+2RMOajmUJ3yXTUEubxScxJPiAToSS+nrJS6+eRo1NzVOc0+
RhZ92JVVUPrxMzw5pa997BYC9sASuwxbV3WSHNeIGC4LWunJnmw75+yYPbJO3Z/Sa6MSclSY8Fab
EqKypHlyo+04fXXWImOcfrL21cm6qbqLOa4CbPV6KPmVj25PLzNY4d5ZildcqbMPJsLHgeIvQRlt
JefXZq8oYeh9KErFyNxi0KW4Ar6WSoC3HyRc4Y7/vGqZn3SCGa5z2yc/XUk7EMnmEN8svIExzL/Z
tZtehiCG3DqpToss8uII1Aauna0qH71PJsPd2gf+17QfnA82m8CA10xKOFGaa8i2aLPxaxjkI2Nb
8oKQjoYsXi5T+ZC4qnRmN/GDWgMOKMPeHEK1DHpXNzkIxC7C5ZZ2DuHKtLmgkmP4EI+1IeF1XMp8
CKDHLiPGn6RkVy5QcQqAALFJd63bhd9dnhPIwi3fclCxhp6aF5czG1S6hmrjsZv9kFkT3wRJGCfb
upc+UrFmtZwr28wD7tQO4SOM+6I9LbGJIMaFwrz5SxqGh2a6IIVlkYVq61c8Tc2Ujes+tY34aZqa
3n5TuxhXGizm+ckD2b+Q3TSrezaOE3xQ7fODU8L3+E4bHf6SXs4rAL67wAbMY/FgZXuhtRUZz8ca
tOrGRm1x4aWmub5aSHr8EsPFijcg/OXHpl2cHf1g9t5MHM4THhvHIitZLhKAtcrCm7URGDLx8lRg
02PfcoufxKRuM6NBr1cmmvkAimDwIMW4A6OgEcvDuB+DruXOZNYRhcqkL8Y2l2GMOfZgUq4kRAPw
raGDl4MffhShcLKDBzLU2WdcjN1NiiP5jVKIjvbOLLnElk3KE9X12RjsEurTn34uLkTvFVrD0dR2
/BjzAs9vPY3rt3rOx3jHowpzdVlyMBPd4K3RBb+m/eNiXCqAfl/b4eTVXlf+qKRK6+9uGc3llZK9
K08aKJBz0rnyEBOnnK4PtYTNfc/6pMat5F+AUTXF+LcRjH+pmv2flqr/Ut6+b3/Wz6b/+dPcfrb/
LxS1LxCH//H3svF/KGq/rt9+Fv+xpH35S3+WtEP/D+pooQqpWrqXIjSloL+VtOUfMSIn6VJpcv3Y
vXR6/l7Sln9I/gWFIYrWrhAhf/T3knb4h4iEjCMFQsx3KSL9KzXtv7bkVByFHLhcftSluk1h758q
bGbQKtI+wqsqybihOKY7zk43HdNwKfb14HkvXH7twz+8Q/+buusle/LvLbTLD1W8aGr5nPpFAC79
r8Uv4iNxmAchbBpbMQnQwY6CLmYUS0YjCmy6Jbia28L3Uo4WpR4QtelyFv9SCe7P38LzFVU+EXj4
lf75t5jmqWtKNz9xtrvKAKolHmNt6epd3L/V18pbX2JUuf/1Sxfq91v611cP6yD0KP5GrpDin6vt
Wb84iyOH5ugglHm1crhZ0J8sTyNz8lB3En9+VMZy90pUL39kTUutpWPx3YYCYdOmyOfle2/mKfiK
ysh744SNAS/LV1+9zrrOSa/DgWp3Qsm6P2mZe+WzLJT1bjg9YqLpQJ76bVXfjXFvsyPbOZdZx6oH
itZ33VDgok2EO3u7xpPNdJ1khdk6i/XfarglW4mrhCZASaWLz67Lr+oq9sttPk8RspSUlfuylV12
A9eksHtKr3hF3Vf/LOidgmJwAkTZ6mpF64KUYEp/xspNwHj6qFAnEHBMsMVHby0e2tg+xJN+KxaD
/Kw0ziOCkOTijjbPVAS7q4Ui3z09AliAqnZ/lU4FimCsn+FmqOc0KJ1T0l4AtK642JD4IXmYeyQS
6+IYdsvv6+m96lZIZRo1tuj6b1yq353SJ65RKe8Yt77LsS/lkLpc5Ibc0rn9mxKhnwPlb/QqQDIK
XoP0S/XNLNE5rcBZdhC6tmoV9c82UvJ7NLYtrNd5dJ/GNHirwrzfo/y9nmVr88PkqFjts25mva85
FZ9syV3l1tq6uQ9CPNVLNXZH0TnLz7VrzXDFnGwwwx4aBXbWuE3LBzs7Q4Ev1nj3wAHlr6aUsDBV
2RVY5FQw3U++kbgK9GL4UBYVvM96AR6lI5uH5zi0U3ivqcfFW1MUqJLbpma77mfBSClSgqp78rJ1
6p8lH9R8Kosx/WZjZxhvuy4c2OLr2DsrSpvMTMfQcPeGL1qEtWQh9bfOE0gmAqDhrTNjfdhKOqr2
OsU59kK+3j7pIq+g5jtUIEBjWGx8DTj6vfbcuEc+k1Wa3zP36mOoM1hGkC/CJ6/Qyj+FoCzrq3lE
anEoINZ+j+fQvpZrjZgwrRzm0yECR4IB2VG62KhtyUG/yRHJgOUR6j6YogVjqB9k3IuiSq9yFwQF
KGBL9hJyhG8roO1FRy2w7qw8JF5heigWFPb2i27ap8IErdx5Kq+/hqyvF81QWzoYzdpcHINMo5dR
hPOvyqYW7ctoIPUBG1rYhKuyQLZE/xK5aDcCudyGPQ2J7Tg44CrySKv6MJu8SffCEupBIlnolyl2
6pgLlMMBs6pYWXZloFIGV/Lswrmj/IGjhkGD5eDTT0Cxobpmq015YZlWZWTPICFR1rrMvrR8fVPn
PkT/Aq6U6xL8rMqPkn3k5p7ZU/bHhtJHKlg+cqvVcDONTfw6q8Ivn5H2xCViVC966epkAi+u/OdY
ujN3vtrOJejyruCN1pn0dlPdZ8UH32qI4GnhSYBhfodoPVscnW+GXkfxqSr8+hYEDdD0NCdQxUqf
D+oZwu6Y/QDux191q2UOz2yRfr8PqLVV17EbDPRGQo62aVgjqbXL6pXkpmMx4jb2lu/UzVt9jcqF
EjAB13rd0Pj0cE4spp9ICsfrIS+n6dofav0k52qS8Dwi1D4BZW59YG6t/r5ScVt2tcvdlncyA+5L
U9y+Lrnsacnmnn2OTQfCoxEoWa/62CsYhWGQob7mm+snSGcpp+0pa65PwWwmACWd5IJr6jlu7ry5
upC1Ym86dwL9yy7wlv5nTK0bGzbKSbxWUo5HJyjlultYhb67Y2CL45ip9mXpma/90XpS3cli7JCI
lKbHUKX8KdyHQTh+ejOumHOf14b7HAzsDgs0AooirC6SgAk62E6UdNO2+Dar76Ffxo+NCIeBii4G
321LKxRwfzh/4mtqzWYBBb53GG3ANkU/axOGkfMixeo9OLU7o8cLND6WqKo0RHyqCZAIFyjoeIsU
ArwJZv04xC2DEB71fFkuc3/sU8j4jzgl5uZWtMW03vZJ0oBUb1Od0XzJsIt5asjuw2Wqy6PThWjv
64Vi+nZQfl4Qa8uD4K7oIahsJFjSh0KW7b1jGkaQmrYl2U4jBWI5JocCke7Mg7MDZshb7TQexFhG
seg2GDl3+HN91Nk6d3u0002fPpglg5CNqI+BXH6RryyeKbBfJ4AF2a2AIStXI6U0w3vQrIgWKuLf
TcomBtnc1O8oUmYm13g8rtXYg5aTY9a85KnfwrRnBvbQ2MH7qMO4++wsNTBugqIT+zUc1v4IFz16
MhZU+EWA9lD67o3nif4OSHQ7vsW5hxHKo+OkD1Cz7WsBBvmB0reFv5oa9WCnpEDbrXXkHqeg0vWu
U4MboOtdGC3wnGUpuQdbmnaZXOwdmyqnH+y9nr1xteF367qFbsCUYoE+BsXcD8Bwk/UyS1j+kCXb
BcaVtaqPkhUGnEZAWvSqJ83RX7tRPejzjDmEP8T1PUWFtyvc0onuOrHMT5SXsv46ivpCH6aRFPEh
KAL42E1gmmOzgJ7f5si2+9sGNPUKmK+PkuuYo+BwNWAi43AQBM0PO7vjTZQ7y3yycCPG3So6ecu2
PcX47m342RZGt4iq1wHlQylWvBkmS35CYHOra5s16BCRVyCjVD3KVsSNcTqxPIjpZ47VACy1C/f3
NGLbszvPcordLJoYOLtPWl6aiwztFWr6WY9dtRkHO343obzXrXCuGxv1ezhX0VdqsWBCxZsJ/H0s
HXN2WzJEmWcxUMVc+qk1g7kXKCLp0Z2EGQSE747egqJy6G65j7Ivuk4N7KXUbX6zlkP0GdlLNou7
7C9Px8m5mHR9RZQ5OFFFAg1qKFM13dRuHMegI6wL81OFFbxi+A2vTlwWHymJA4xqVDivWwZ+w23o
jsUNgUjxw+iqOzs+gYM27tiuMzShXpxnXylau6+5bJ+mPvJo0hb0KKuEg8Ikxqc1hiAubH3o2vIm
8f2vzaVYW1aXb5zT0pUtzADlN/ZO+QIIMQ8GGoyZSY+U/c/dMLonm6bhblEuZ/7RLCfNoPV1aES+
d5RTbcPYyfcZWPe7MqruOQs1O3NRfwVu9NSbgmPAMIkjvt9t5MW3HZUApKfFGf3tsdBpe1hwpOyi
sj7ZijJ5IK8Di9DHBtN75AeIpbLJ4F+Hy8jQULYJqiHf+3Mf39I4sge6JeOJ5eGXjZviSEno64CY
yKR5cnLD+IvbVfFGLfl+FmNzXyQAAojyn/lvkvOC5QJ8dfHepKzOxI28Y7EwwC1pROnhMMTVI6dk
yJCO+5hA5qHfIU9pNQAkUeiSQDnnZ7qB5F8N3fi0pY4vFwAE/BJbzLXqnDRQZbMKQ5FgzFebxrnl
E0RErET+pFefKejOk5oZnwmiCmOuxDgmdJol3CKHfBNCVkHBrW0fOL3PuOvHqdoKz1gOgI78NEJP
115XqxdmtdQn+5u+o1L+Va6jfPB1aajOuMm+bcLyjB3swfMRvQ8yeRESs3syQq3kird1l/A9pHrb
91hGuQqZz1YE9ZWs1FFXTOk3spFn3wlpZU0wS8ZiPXa6xFyiPzyrxG7K0Vj33tExzkWz0r6bmiww
Vq4YZ9LaHtu+8DFMmNt1zq+EnjMaShoLAIYlsrdoHpizJMlV3Mbuj4jmyCBIzFaOPrXCvrS9YqPj
/3UeSHBvw6C6Uwqi6RCJN04ui7MpmfXa19Ws3k0ffsknFFwzsikJyveIuGzeW3jvbEMpaGEe88Vc
Mw0LI9VDVuKXlf8UVFVz7UXB47KGTzT20dCtnrpTUx19kxPNkgmHHnKm7ppn1L6ovrghCXPT1kl9
owF/L1N+W/sBXPyipW9JyHhDXwB4qCnUlYTOu/dBXJYYRCzTjWgJp4Mbi4uutgBWBnlmOgdxfwyC
4MnxlmORjfVpQIwDkp1q4bJU+j2aRgQbPmhOv43L96UOvTssgWW7B8cV3GltEwxBPSKHSonH8qJp
dxKcohaNDEmcDLaxGOqjsy7+j8THU1hlnKVoW0Q3tqYt6MRucUhgr5ZjBcMsbtszMYxz4+Y8oX5i
H1tEG+dJry9ujAbcJXrxMQvK66qnDtCGDWHqMTQH+rHnAGwwWBQnO9eF559aaoP7kCjFtpkSgOfN
oqvPtXWfFzwdL9Znu5siKggJqz+gefXShyJ9GnOitFVRcuj1wnKXuAZ3kJ81u6VIvuRef90xmnBY
qhxZZlNP6MIUHUGqcUZ9pJ5KblcW8GsfnkqBu7jEWhNnt5XtswMl/uPER7N1pwaHnfbdfajsrhGo
UArt9GzKdM9Xvxb3RJ1Y6huTwz92kmMWF7TPbJDRNxPARQRakrNYaKlvIC6Pn2Gcmsc8bbHFZoxL
sl8mmwD86nWw5N0BvfQ1t85sJ5fZeUnWvC64vtTyWxjOj3Fm4k8CC6vmhgn6O7+bdBt1F4MMmHvb
2Suh3HPDl4cDObjmOXbdLa0R+RbyMd/CdkapFpqaKYfWwscKI7ysflodxOLYI25vhDQyNS91XgL/
A+xIwOACky0C0g6cBtY1KZ56q7DNVCgFmi6iK0ftYjNSPrj3/VGdKpea7SK5ElSIOq61piPZzbh5
LccHj64aBoME64A2043f0AgpumzAYqe+W6qcaJdAaZsA9Kt/XNv8MOOkhpk99vE+idf2DArdO5c1
j+sA3J9UQN1VMxUFn/rzNJKyetZynIcWzDHV94fAdyN/QBmSaJrgs0sI4ikzYxqjDCWEEMAsVqwO
FyBtrzCM9INH5x7aIjRNDodyQPyd0GFKtxNBMixHa5JxfN5PpacviR6Y7N+iOLEjjgCnlEG6m2eD
wzdwVtVGB9enishmPmDq8A+5SanpfxeTSOOHYOhezVRju828TFIbzlf+q+h2cl1LdtOVY2/px5GK
3pRlzBwh96SsGcN3+nBe1X8WNq9lfZrbcFDmQoLsIw5IWV9nOC9IQfnzcV2lID4xKr+K8PhYmg3r
oUiJL/h4kBxcJOOuWkcXqhC3xNl3Dvp3Ozun6akOjSibr+nQQkjrAo8kE/2ATVT20YGuFbplwEDb
IUiHbZv0x7jyvrPpmm1MJuO575gCx9vni32QOfhig3mi6F4hXY6bX007tgf4K4Djw+6VNsZ+jWiQ
Taq575nezjuoRjloTcQc9GLGNQcj3iDg6VgDNoQW/Q+CMP2+m3k0O9rAJDg6e+rJv9MqFKO4oPGm
y23Mfa/kUJ35KvaHVNPxz/zKuWV6hzujpV3bTAxKgtqNNqZxiTZN0ul2sVHXUIIycl2dy/eJoCrm
MXYSo8xjZgeflzPM7Vu05g1OL9OnPs5pFDZJ23F3moWT38f1UnwIJ8kR+qni0AVh0+37DmQOmDdC
CjvXEzyvKRmVcudQtgRYlwZUJJZOc/9daUnMG6qOnCVE3BI40bE+ysxLx127hP6bzohG7ciJ6LPH
R7ujAweNBTMqF+ipfHXpPm0y3c833TApwOvL3TwExZWx/c8OD3COfHkr+/EQVKSD6Dfs9bx0V349
oG4mc0V2qVkfg3VKTs3Qp/d10ptXR7tbpy85a5SrvisEt44Nx9VfgtxdsRkmb7jpzShuHAfkbEYe
xhGx3A0sQwe84rdTVDmHXvi7Xrj1udRleYxHjrbMA4GBzOzFDguFN3xy5SRp3DHGkEK1eu78WX3S
p0fVrTDZDyNSy2BKxbFWjj0PmffW+nF7JZBc0kReXhXKaNT0CpjpijfQzbtHfxrY5u3q37jr+Ism
DcJMkzZXJsRZD3B1uAqC5ZTXYn5sJmykGV/1e5116iorYu/YwhkjdNg0aj6Fvu/c2gGJ626ikPGQ
TKEhbshT8UaJJtmTwu1OTlVXWx244c4hLkF3MExeOCvmV+jleeg9p3noRu9JBShTS1FUj03shRx4
kvmMzkwQGmwyhAuqandOqqpD5mfpNkQYRhztEtlxsGmllDl1eKsw2Wectdfk7MH3PpYBAox9cFEP
XcyvN2kxOMCkc2iSqIvs1h1yXt/Y9wicmsmQ9Rg/XBm2X9aCvyLzGKpP+DtBJCemyh2wnJXlPNzH
Y/dMELTfTAs4vDjTAAq1EP2G9QCoJz31Y6CZ08knIQ4VNpdWdYc+NuabdYNlM1GxPeW24XLgVOtO
zslEBzXofuRcMdCgpBDKXamPBhbvXSBwnViTlAcnXln8i8W+cWO/pKL0nxmp5XdgSmAgcE/ESghS
ZTMQeYKE7T4J2wG7+CXcyu//Qm1j3ktu+F+NojK5len8RdYFLLbC4rFzuhLG2jyzF2rd7R2D101Q
jh4n0Z8TIiXJNiZ49WVx65V3N0QjVKKaA8waHDHN401NgFIbhgdezcDlF+iX+OGt/a904JBMybiW
mMWr8ZmgzdPipv0WEOuyW4Cj3iYN6/BknEvMh6NEPaH8TJf0kAV+uc/z4J2uA/qNtVObfuGQLygL
cI5jB44yRJhdM3o31WDWUzIjOvZqQ1xnrZurntz/oSKleT+nvtr4Ef5PCnXxl+USbwt7+dPOSf3g
Z+j9QiU4hnDW/t4S5zmUvtPfjeWMhNMdMAfUWC4ICKUnj5bI45SYdypRWLAcQoqc6mSUnoOL2s+l
779L6v6KZ6t+ksxMXjEZRPJOgPYlAz0RNuXak3Dxafl615Hpngx2Tlg2Yb2fM3S0Q1ERg1rNR+X1
M5rISN9QI412Zav9K/r27YNrEwRuXYw/FF16cXAq0mdLiChcMr65mYqwpTtve/+b8qRzrHqR6k3T
+KDhGXUYflCKWr8XhVRnwnFs3hXbgljIFg96wH+llHPPaMR45ZQOpB3KV5ghJqNfKAPUB492w3bV
LS6F3t5UoqquqTOSE62CE7HD6C7T021PSHsbIckNtbNcmW6YH/Ik06d6SdK36HfosW+iUm+Z1cdl
OTNS8Ehoq+ZAWrKcNgsiqLkbrirW0W72nhGd1lu8b68wvcKDrnl3Jm++W6xrT4Xtjn1d04gI5CNZ
SZ5oLVdsEZSghluNnuBb5zHwQBBOkH4hoDkUBxXG+YG/7n6lgkBuc/md4eQQ0p4o9IdXnZs4/daJ
q3a7cFpHRUNF+KyavE6v5O80KJrm3UrAhvJnm/7gYLF8WhmzZ7mXVlMsvQqlmNrjonwb84qbOGCs
sBwQvHsKwUDe3jS+LPeRDEifDJKD8OI3lCR/J1LxUTjpIYw16VcRcsXxOrFFWMJQt+d+89KsPoD7
DH8ufjWwFzfzjqJmfUfU2ntJiM2eQ5twe8r9LCf55cjHZMC7WdRoxjsqbZt5HBuOcJwFmJEb+6si
4ospW30JLufLc916LY/NKh4bOZv9EDpswFmDKoW0TMkvGZj8KXDmqNyl2cSt1eTmBLyT4E080dea
BVXS0g2ah9kpmzfB/rbxWr6NBLCBNmVW+/uLiGVvBMNGBA/1C/UXewCkPWwnx0+us4Ur2EDG8Q0l
dnhLVyk+L6XnPS21K58uFaNH6jvy7OVDd15+54lRdlhU9X7MREkcPI7sai9YWOh0VJBFTxxXWwRQ
IEfQdc5PXux9HVRdfDC1Q0h5+h1YFtHlban6RXxdf6eZdVazrfAbcVkxcvlqxn59E0WkGGVpscRV
a199X1RGA26MIp4PrqcRqXWqb4N/4o4dUaFusuBs/dS5EW3ZnXMRjDdFjjs1mUsLdLF2d0S9LzpO
+KcvxobNMc4x4RAH4vtDSWabVhNBzIJ5bMrDf6a1K0V85ZPUC8STaOs4Cyms+neqmwgTNSYQ4QTc
+Nb7QWuodzZ2PWa/U+Hu74R4RTUw2fZclX/Z2XC52XKapvYWuZG5nt0oGA+V3xbLpls9R1wDdsNs
iN0Lh8fv/DlNNYX6Is2qem9F3z4vdlhPZWyJqZL0P6S9H+YHRSHlbpkQgPstYxIb9l9WptnvvPuu
IMs+9eG4U1HjH+K59+4o1nL8J1FDif13IB7DsP4yOT2NAXovHuHhXPS70g3HMzqvo0kax92bdjY/
o/oSrCcrS1kX1ORLX3gcY/NLbd0jSTcF7jFuuufRzcymVAwiLPouvziIxviptfQuSZbu9Fq/ZH34
Ne4/V+bAbs3UnSImJ9A78YTvzBxcszZuqWwXZwO2Ws4jLYWVCjDN3mNEPZTKXn6ewkRt0jK5WXJa
0CqV3HntNS94I8mP7RQzUb3XLYfcXZqDWieztQ2aNDyGm7AJNnFeP0inpocBCX0x+i5tm4Odkb7M
dvZPo/WeZpwiZG+QoDHOiVuuR9Ey5B9VDB23UGwVGQxtSTJRUKs4RdT800rjHm3tgfArf84/cUuZ
m37ylUcmLHAY99WMwU1OdxlsSaa9z5DUc8gtcJ/r+d51wEhE+FRQMaKRKwi8Tu1d5tq7MQnRx9jh
VwzKfOUmgVZQ54+Eo7b9aK88md+Wo4x2F97mFOlt187FqV/c8AHP97Uo7bhLvJYgVfnNj6J7uXhU
KNUdUrQO7H/4y89JL9iL474gGP5YLe5tW83fy7Sfti0rKUUShe07PFYtip8uIrgbEf8HJyouBh60
aknNjZfsfnadXWZNuLmTHip1SEDO6ts01mjdOp8WRj21Oz/pykNF2S9dCUNXLG9bk/qA+ii9F85t
UeePlU/1pe85wSY0pTcZB/ptmrrV1mtQ2FXV8Mb7c1pGTaTTf/Nj3eptEHThdc8ScuTEl7Cn0H3K
5zm7jaZ+euOLAGpd1IwWDSNP6BrM9DeMmmZ0WfJCyhEzX8UySvkqL/4991cGg/NgoetDmZaBl/b3
8EtYCPcu4GBDzVfgQK+anEhFzYyCsMmn01be/lKf2NDn/moD6/+6rF9b61bF94QOTH8uWsY3eOmc
wx50TgD6NqExNlNYnBSqnGDiYjd1ngruw3JBKch4sH5mgipeONxZVTG8FLN4nYe6ydIbekRZtU3l
6P6yrKeb/24qd84ieAInzXhQ+eF59XhIZGfa9/86juL9dcKOEEwUS2qKksonI7TuPyOVmKiL+8bV
6ck3sX4sg9I8TaLj8uRynZh3c1S7IVL4kXc8s5YadEcMAPqjiZOP2jbEwv06cDAplyVyiEDK6Ym4
YsuMykQdY8P8KOLOHixrvh9JWOJ+jOvMEkeYuxsfuflHvQTUlaw/EhGBfC72LZ/+3+YI/3867b95
HvOJ/3k67aVntuPH549/+6x//NtL8+0zbf4ysH3523/G1Bzl/sE1L4gjopixIJnEo/JnTs1R4o/Y
J7AVEpQic8aI9f8Kqgnxhx8EpJyUUDxBvwe2/xZUE+4fLiPbgSt8RpqkBzz57ym6/4vh67+OZUrG
nsLLvCz/I2bXyMZd/vwfxjIZWU0ZoUJkpafJHsdx8OEiz+b/lAm75N3+PZxFbY2515Dpc48BWJd0
Hbm7f/wxjCIIR81FQhwlT14y3+qZWa8RkgoLkP4odMARbckcBl5dApo0bceMDUuYeb5fZJ0thzWR
GZNRLS1vMLcNIysLRVsOjMqAzdeuN9+0fmAv3aylpJAVzd+CKqET6PgOkxdzZb6sQ6DDg1cjO2eX
9hYuHKUYPlhb+wcudml6Gb9KGKSTi/9Yklhn1oxynmFvZEhvI4VTARF3OUVcERSO7FUeduND7g90
fXs6I3dj1JE7YrQrdo5E+Zmi6ZKgvqnqtCAEWNe2BHGRaAXXgpdHQTtef03hdKlFsFXfF47OvmSu
CHL2MGW/dB45E6bS6oz+vVMv+G/DnDvY0AdXXl6s52XK2PxU5ZEYblfZTZxvy5G7FzNU6E4KzXiS
LGgBb0dezWakS/RSrcDDdg2JyjvtW1xvHcX4xzYgJvY/qfu25bhxZNtf2T/ACYAkSOK1qiRVlSS3
LVu+vTDcbZskeCdI8PL1Z1XPnL1d2bYVOyPOw4no6YeOmCwoicwEEivXwq2vSm+DpumBVVvCNLmI
DiYb2q9ljcc0r/Rfea70/yyzJCj3dbQkX38Iop8AGMlmxHNkrHwlozjS0heKsr2X9TL68QqEe4DX
gCMGnaCeEUAR7ve/QubysRkvPwPAqIriRPrSJ0PCawNNcTAy4SEIJfcE6PWTdRLAvDEEx3+AJFtg
ouNemnbaI2zNw5JCefr3a7iuD/9eQgBws5KgVkCZuMwx/xB24NlL0YbtvH2scvtYLUNwxGQvgHxh
DlXAIvJfCMDLdPVV/OFPRpLBvxGKSCrk9/BevpShMNBMqhc8y25qhLwhAG5NE8u73/9p/k++YhyC
ACrwFbZZRDm9+y7HlHICCqAVUCzvrscQ0EdQy2JoYM09aJcEQQPwjdcaBYFeZV8DyS2+zW1dlLdB
Bb3OBbNSF6hb6/7oHdZ9l2561HiZccV+nEfoy6dB1heHDuGT7FfQGNxghKq973CxfoNh4RhjLe3w
b46d/xelzn0bLg3c/wIO2/7X7dR8/TKC0OP/B0i2AvnHr4ve++Lb2Hyprwrd5f/x70Inhf5XiLjF
g4b6u9D9d52Twv8X3r6jEGchvJP+zS/5Hzy2H/wLDARC4h+wT1zhsZN/hfhvWoc+JOdwLkbJYJc5
74IUD0FkQqn3AfVe261ql3PagEoh/uKtwfEHH7yYs/7HMqH6WYpIDlVXzWe8n/2FWZq/vD57Qbvg
OpD+xzRBUHdm8XCzbJbzaJDei14+lQESMGvdNDpxWsXsSmXmMzJPfVja+o8KQ8YvpLdfrJwy7evO
K5PZz+czBsUegDBCm7DCCDBv5SRtJ5Gt2mHCyiEJgjJVeuC+v9w4edYvGfuHjLygC4Q5LuvOLejn
MACqq51YgczhWSfsF1mRmzHBRzzjDuBuIgxJ3etynZlrv3yOH9a+pmsRpVs0oX/SnZOkuskhWvP7
hV8KxP8UkP/eiz4ZZJgBblhSAHjPlQ+B4qMDDZG923D66L+MUMuBVNeaXugMU+fdh03oMz/230Qv
P/xJPgCl/jjg/LYMuLY4PwBia1p5/pLkNBpVqazWNBzPkSuK13Vd94+DCl+gArk4/Sce+5tP7YeV
d+WU4IWwmc418DTpINpzWWbLC5RvvzJOUkOiKjFFE16yvXrRT6bKp3eeV/NSmk/csuAlFQDzZTo3
xfwNY7wHiWb977fRL9btk2zp+3VX2TqYLsPEOn2jtqY6Ff6WzS9oYvzCvrz89x+cnkxuwKBpPp2D
Xox3emwB75/yl0iUfmHdJ17X2IixGTs4ZvQercT07uLesRxDhRPkBJgfsJDQK4/jFSgqPNu8DrfR
Mf1Czn3WUyKewD1yhkC1ecILc3hcJSA4vMWTjJyB0yIXXovF92ggWTAjHKp0e8MzThJy120Zhpux
9EEHuj+sqez+BJCh/PJ78xczPwtTkpHzGDMfnUCC8TMPHINehVc/0IzWT/2mAUO53DZPv/+lX+we
ypG/iC2IrbLINiY39xKtn9t6BdKaZ5184SIZtyjDMMq5wXxqcdebovhjwbWQWRcpI/68Jime7f/G
zgw+WOVjtxv76YXxrV+5hnxjkN/EACLV47kLIv3J8+T6ES9y/gu161fWyScetTMF4Gewnk/g5tDo
2BaQZf+93y97/Cf7hzZO/KpfuzmL7dkMav7eV8q/b7otfu2tvW/29ZRCo1s3gWJ5CnSq1wlO5D4e
S4ZxOPeefgxAk7Obhur593/Kz/3k02FFND7wIIt797kC7C1KF7DVLAeeaVJSRgNB9tJbhvPW2A9B
rPGwb19gtP7VqklJwSxCOwcFVo3Z/sd6rO7MELIKIegFrp2tcrw8pcDVnvFs9HUuV+ijz6xVoxd2
bXqOut4mIUqJcNkpX/Lvy2Z47NjBP5pswCU144xjTZVgBEcn70K/e8v5joEgzp6n2UAWORnP2uUP
RrjTWmcv9A1+/h3RG7z2CHga8T7SZTi8RsCW1ZP3SQ3rS4ysPzfuU2GGPNat68CTex4nsFVvsgSr
0ex3Hzhe8ak6wyTTagFO2Z6BBgayAKjTcs+zTCorQEpLKUa8iHiYpistMB1FzAxJknMbGQd+DmGM
c1PFf+DB87lNXmoB/crbJOEuaA54ptuw6tFrd7WI3uE9gncjAG/S9T7Z4rH0pqoYzhLi0mCFxcM2
0yWUeL/QIACQgJ+es7j9ouX41OMFk1WfIaB8vexuAHq4hUzRecnBYD23ZX83gSTmhrVPEvIxO4A5
8HwIpwSq34cSI3vG5yVBStjoQFw61E05nFXXxMB3eF91vH3nLfuygX44rqMxW2EIEdtbYrglX9s3
eClnFX0/IQkWz7FtVCbZcIZvICn8TUN5nbdoUsu6IFE2ufg69zCWFvyFZgHzK5LsmtgYXC4dinvc
ZF/zKVc7QCX/5K2apNd1XgYzBe1w9pelAkpq+pbKkJelYhKSSQhJiR78Ked49e/GWN4A/8+qCj7l
kI0sRlqisBrOeNF/jYfcj2mN983fu+QSHP88uqG/eL37usSTQGujvC8gmAPCsa/KDHjpuv8GqkVV
H0KT/Kd9fEVK/SMl7i8yYkg2elLWU2wyNWAiPBtLQHy1vgV0Y+Gx+uMt7/pPWRuowODNcTi7dXlU
1v8c++rp9176xdJjksx1Vq7dYi+P6R3UAgDXgMw35NB4wUQVJDILIoNlBLbTw7x5lNg/VmdZ7VMA
D659Mm86NLpGgdtWIJCSGg9b4D3tXtg8v3ILyQIt5o7rJfWA+gLbUwYi0CCteGmA6kDUWslsA3Pe
uYshnwJ+swFI7JdUnn61bpIHcBCa8KaIvJgkCUY23uKQdWBtFCr/YMEqVeoBlocuALwG8z3xC+pd
v1gzZerOhPOSRabwdRRh/iOK3wGh/xIV/WUf/yQLRCQLCBeILMIQ9TmVfTlCCyzo9VMTQX/xPSBX
8TPLOSHdjO0wg1YQIMGk3jSQTcjvEfgBWMYjEv16APl/ZOB50I0dS4hi90nK/Kgk+v28wgkfk9Rn
4/qDW5qjwyGUt+rL1/6h+JcWSXf0k/4s7FcLsjpj3vMME1+LDRPZ7YY1h7YG72J5LC6gfJ5tEvbh
ZJxq2hiubvIYA07AxpWGef6MSP1vQnB/WowDnmMM2Rx78DEe1tb4vFIakcifdKFT4FOwBZsYuugB
nvlL3qekWhFgcF/mvIXHl8TcTr13KJaU1TXzqVIEnDsCnILYHxt1N1bBg8Q9i/UtFYn8EmPg84K5
iHOyRAdj34LGiekPEpByzqY47+FqjOEcuiS5bfDkzls0DUiQSweigD+CegUbHDj1wMXIM00CUmBC
ANlP9eepKg+Lj1wIiiGeaRKSfdhU5Qhuc3RSAIj3qwfAEpkbhERkAQWgxmCQ6+xtxn8Kg2ndDRhM
Y1onISnxOBdjxBi5JDBmJ4f4ndUv9YAu++wnlUeRgIwXm2/ZhK5n7MCqeBtOeChaFxmAyWOJ9VcH
PmzQmwrMzfOSFxV/GIA5AgM+mAgwegMssv0zBVc10zbpP5cp6JjbdQZ2c9jMzQaQ7m4bwNXD2j8X
+rcfa0U/ATY2JEV/npf1XCf9qRqYxTMksbqav7kTYbqdljei8d9CV+x/pTTyfx9NgWy4XnU9QF55
KiX8vfXnqAIRO2bueA6hu34IhfLASnSWGMfE/FdpD3EN4WuedbLrB8xNpGAy6jFMnsb7JVaYKDK8
Rp8fkm0fTtuyxBc+jNYmF+7IbhctmERlrTwgV1Fc9kug4FBCMYCL+atNDIO801WLkXHeD5B9PtWr
HxoIRpxxdcG0awBGr5eUqS559if5ICCb3EttHG0GOzF25R4vFq/H3vHSWEA2eTp14K7Spodb+nuz
DJBEEDc8h5BNboWvZzNiJ1pPHDCbd5s19RueaVKQFshO+QC0D+cZE2zg6ai6dtdVfvMXzzwpSgZg
DDC9roBK1IV8WnK1HC0mn7/xrJMITfxU17nBRCLGw7+ZIf/oJQmzBxqQ+Fy3MfIniSme0qZfIowI
2mLi2ibhWeQVxn4VdmE16G+yBPO+P/H0kX0KOhJuitowwgfFwEzq3+hFd+sBjEaJ4+0YCjzqx2Ru
fI3EBWZkH8NR9Z2zhrddKFy08IJqleC4O0d2frXV6SnsIxZWBM3a60LRBph6zWWGU4bnfxhUcp7c
S0fzS+L7SVK5INJ/rJx5gDmstBtwK6/AkPxG9mNvbpPAw36pJ+lGUK9v6r3BmJrBEGCHqbk8sNYx
/zASwUAbBFVStf25mPvvUIbY9kHc88BUUBe4/tM8YzDgbi+PIyP0s5pOnnKoQ/JKIAXBJNqbtT9g
Irnu1/dNkLzH8ewjKzNQEIwJwE7nOrSOdLuJ764A59c2tN5LDY1flBGKUnGbBU11P+EYH4PvQOD0
WI8Ag7PWTnEqKegn+rKBW8Cq/dql3adcBMzaTcHJAjCmvOmwWZIkOk5p87yNPq+DRPWgIsD6MMeU
IxlDzGLJs/sxsU88j5DYHb2tAHFHA3cHGENIM+iDuInZI6EqUg0GgzABfjk9gtqwwyGmtgPzS5LQ
tGA3NWWM214h1EffxbdlNfGinoL29ARKCk/OOK1nYE9T4L5am/wlmdxfbG8K2qvQ6QYIK8bx0c9e
D3X6aMuEharzKWSvCq1tMSHRn7fagWVlwqB/IcWfvH1C6irOMWED0jFEvW4/V7qvp70EaGrds8xT
dFG4rGAfb9ByGJf0TYFZxHSWvMOjIEfeogd5g7ycS0OoCu4GCx7GOOSBFXyKKwplGoUuQMW2ICXd
qUh9A2c1s6MhSGz2XjZCGEL0Z/AHPYH5+bHpSt5eoTTT0zZKKKnD9DIU5y7FYd1mvIxCIUVVMrgI
HdzurMf0PahGn3wXME3TkjmvwTxi0vEMeuKHdLLvG0j78hIKhZ0sFuzFwYSoV274ihzw0NcN7yxN
YSfWB6mIHhDz41LcRWDmqpPulhc3JCxbjKjEy4gmYLSV0JWBmPzcvuWYhhzg9flk2exojCy7szDj
12WIX4G/m1crJYWcQF9BFXrDskPtzlvmvQKqnPUdJZ1ZxWhOjpYlIhJT22/iLn/S2jvyPELiMekg
tLIFSLDBJJ7ByPOwRbx4BJXRtbNb7USwubo7x714BmMVZJ19DPnz1k1q5bj4sykvBQ09nlsMpmHy
dgbhIc84iUkFLdDalAPuLG3i3Uyb1B+9eLasw6bU/rVfZKowEjOgLqgwvVtm/Qeo8lj9c2jKXpuu
gx4A5azvzouXfXKJeNt4FQuvjLmga9MOlAaB3lByfGVBx9OAfitzYI5meZxCiMIO0j0u93E+AevK
fmomzKjbiLfHKYgI5wcoXIFg4hxNzVsMGL4DhdEn3rpJgyhHasoLi2v/DI16UJlDTxA8jrxtSCFE
8eSbJJuxDTvM3O5AWDBhonS84a2cRGfsVa5tLv1bb8lvLIgH60QyPyaJTYM5ptUb0JBTdl53eJ8D
RQkI6FjHKkxpXm9EMCzNIzhB+3NaVhZMG/p1D2JdpstJbDYW6hRphnQ4TQEmT0qzKwrBA+VA0+R6
5SCD6TYx4XsudrnNQvM8ZJZX2BIanWUJ1cECpwhwiICqMI7eysyxUBuYErxeNgQuowjccHhwnjXI
9WfQmoYCxOisfUjhRJCay1PXWtBWIm5mkf+lZsmsmxRONIvUgIkPuDBUOAk+a1Ak1+AzTruXWjk/
v/lICvLRiw/hoy7szmna38Wre2ekYb1UYPLj2utznUOT5dLV9qDWshvzKTt4C7ireF4nIQqCpHhL
US7Oea8elADZZcQ1TeITyIcA3BgYd1ta0BJj5vhr4eqcl7UuKkE/9s4w+26jMV5wphgqKPW512um
eVmLYnya0IBLMwTGxw0+WJIg1AgVGMXqdkgqvbPFbvSSFk4RlXlItuFVlRvWXRDEFNcuQUPbU02v
Lz0as0J9y963PnM6EtpM18azaJ2ALkeyncbJgEO2f71BF4W3CSnOZxCQ+12FwXRDHKCp1z75wvvC
2t8UfwPmTS/oI+RxEOgvuxjqnXuLZ2PmwklsVrrZXAn6S/DHh7dDOT67WD3zFk4CE1dujEpHXnfu
C6gOduCbm/v3PNM0MH2Q6gDGCtJG8BI2UGQsXcILy4iEpUnwPLmFeHGqIF0C5iIhb5s55/XFJAXh
aK/Ts6jm7gylyjuA77+NXvyB5xNSN5ehjqB8inxioDhum2LvmYXnE4rAqS66U9WYoS87xi2ImsCw
l409b5tQDI4UbQlGDuxvJ6pPQT09hFnIK/cUgwMCriRdoQh/1kENLrD66UKdyvL2hXDnx+zt96b3
gVbDASjOQeqV1+rGbyEWzrOurq3L1M4a4724ykJAFuye/asVzEq86qBIXGIE3Q9rh4N+5r/Rfn4X
2oppmYRlHE5aQgQRl80esmYQiYeqeAsxIZ5TSGTqTK4XxRh8zWi6a9x2v8j+jmeaHGeh/9mbAbTN
502ZW+WLN7rUvCsyxeFA1CoCxBkwDW3a78tS3jaa18oD7/z1LqlblajAIcHGputux81ud+VQO95V
M6T1EqKvrW7wqjEsCqyO3rmrsncsd1PATaFzIAR7gDRA7AKK/uIO0mbMVZO4TIUzMSSvsWqI/FQa
Xbe84pVKCrhBDW78bcEmyaLoiO76fSp4KZAC+DEPkDWdhw+5FmDE1bIDuWGYMZdNghJchtAVbhDu
Gzi926B6CMVL8MlLa+Cfz78gGLvegOgSVpjxwvMveHqj8HMNZOlniIfZ4RbaNGo76sSK16sIIcL1
+41z2Xs/+UH6KGvnrYnRoighOyTSHArwWfawZIO+32a/B6zFVe0TZizAPJxHbcVLxvSx1u9rX4Kp
FecYiD58DKF02ey2sjfMHUtzT7Ck0KHGxweh6+s+8x9b2fJWTsFQuY6ALkx1d27apN4Dwfi5Up3l
pWMKhkpBN+hvIB4+xxHkapvqVRCvrOcPGZDUg/I3QW4X6wah/EFY8OyCf5oHE5EUCBVDDa5SA/wN
BYPvjQuex77Id7/fn5f6/JP9SZFQWZ7rec7D9gw98z24eocnF5joQ7rOvEJFycswzFL7UEvscFwH
jzS0t74YZ17qGP0inMH5d32mAWP9ukq0/evYxxYHCfK3rmj9Zp+Byyzfg1/Oe522LTPrBSQxFekw
mNYBIRUY+wHU3I/xNPI6vJSRaZwaSJFClfq8QWdz59VDBYlOxxsrkhQg1RZDkVrsynMzR8H3XIgJ
cKYZIlS/30QXd/9sE5GDvAwGPOegZw/K52l9FuliPgVDnfPClqKkgqqPoKXTwDWQ4Dj5ELDYtbWZ
X7PWTiFSkBlZqs3h4VI5KAtF4BbfO9/OvP4ABUltJSbRRnDynsE5iJku9Rqc1byUQ0FSGs2MGfyV
aMXOEhz2YwgO/V2Uby9U+L8RUT/5qBQpBSHvzDSFbs/zNEpQ0uXl+moE3qKAhAwIMXdJPLXv0F/u
n6C0IJ4bMy4ejkZ1/DWBfv19Pl6opiELp++HMPOekyAAoa/CueFNMZbtpxJSLQM0G8XydfSU192i
0Nv0QeI4fu+8HrZc59ILvBy6m7xPTbJF09sOBLwQO9qC/n7ou0fTal6LiWKYimV24Vw5fcK58FsO
Pdi29f7irZoEV6XbZtAlTIf+I3Dqw8YrtRS6BMqq0RUD7GYLxAFz7KCqeOHQ84t8QJFLLpVFZHEh
PAmTJ28u1eotrlf1Z5ZDKHipaadVZxGsQ8bnsKzZoSu+8iyTo7jMyqFyWQdXi3q3pPdJzRt3lxS4
lJq501Ha6lNjbzxR7eOJN34tKcUTJE7B8WphWQXdzWqThxloNJ47SLmbQUjZTy1MS6gyBHY7oLHM
K3cUtZR3RYjxGmy+Rk0ZaLrxepxs9XzDWzg5oKrVFpnv9/pUZps8CNe8dk3CbLH/TaP6w5yeSaet
iWIYDyGyFqvbCBIwrGVTzFKWV4FdMDd2ipvgoKBRMJt3PMvkeKq2wVeVbPAlS7MH1QX0ID7xLF9O
Zj964yLF7mwbneJQVftthEKCbCCIwLNOAhLKc14FEeEY2GJhD8kEJYwtXypecaaYJWDE08zTQ3Qy
SkEHVKn8ptn64oUC+oskSGFLC0SyoiruopMeg/IRvOrpu75fmFucEuZAHdgP7RKpUzJDF1bJWwiI
8KKHApfMUM2QNXDqJIU7+O3nYth4F0eKWyrADz9bOUanEYz8bfq1h84eb6OQIhmmkwhAOwPLo+4O
WSifjIS+Hce4oMAlsHxBQz0N1cnM7o90Wx7tzHs6FhS3tAYb9HEzpU6ih5bI2Kf1bm4j3rH/H3T7
WRMVodpmdapV8BbSoa8Hq554PiGRKRNMhogSpnE2OUHJ6DyErHOtoMil2ZkOei+NQvJei6O003RM
ocfG2iiCEoYN0EmSALioE/JKfht7YjyMLVQ4eF4hFdOuYD13NULHaUxHxuoM2TimW/zrRDvPwCqq
ZlLQYNaHFCJnRchKVKAivrachb2RW7Gq0yqT+iYxkMDUMuThkwWFLnWxp9NygvVkVt1N1RbBXuCU
xfucFLrkoXlq/RnbEONKD+1kPrRbyKoOggKXxhAy87ZG1NspMV9wvYpn6BEZz/KyCsUYrNDqwpz4
Bi2xVhxzKHiPVc06uAnKIrKlXhkO6bKcIJq+QRJPv8NIISuHQ/Xnerc02yCTTE7LaYEw1U1XZpCE
TSGOxAogSgtVQtsHJKIS37Pr8rsAN8XjMEreRqeQri1PokLknjoV4LIyaTPuwwbyR7yVq2u/JJUD
9sKHcYhwh1BoyKFeFUJ2lWf9csj44Zile2icSZmo05wZsLeEfeoBl1JkhjclA9HZ6x/AEGqMd0Eo
KNRbd3DbsMe02p63dpK5qlYmvWgrcbJpupcyPQWzz9voFNS1AnA+Y95EQNcP06eLgRq2Zp2CBAV1
deDEqxqbiVPv9W+hTvmurz0Wugj6J9e+rpu8KrvcbSe/9t+D9QOUc1CwZzmbIrqiwHVjvCXrCSzd
EJ0u9IcZusw82+SsX9aD2/o6304p5kR9NIAK9w6yiDxuAUHxXE1pFj8wMbLWFD1GTX1jtWDdUgRF
LmEMUoOdzCynScSQ7qxumjxlpnFSPSM9S4vCOZ+aDk0xvDyWFzXMjzyPk2NtG+G5SBR6PmEOGigg
9dhCxI5lmiKXIO415pv1phOa2ofY5qcyDnlJnOKWpq6abOFydyrsugtDf+cpVrNWUNBSC665JZYp
JGai5cYk6a1Lv/HcQc6zEO3q8hbiW9gh8/wUqVgdky7gTfWIiBSHqg1qyAZCrtnJPj7kICm4CWYe
gYCISG3AYH/gFwaibtWsDrWSjxlz1ElEpCpEJoQwWJu5UxdMr+zUHoBE4yVBilpyQZ+FChqxp762
0LUvS+iaJt95H5PEZD8vPfRKo+mUq/g0D94B4um8HEhZgxLtEhBKYwcuIYgOqmZtbnMxerwzJ4Ut
qcXIcRByAvAscDcepKkgDTvKA8stFLdU9wbMwGKZTkXjPW1mvi3K6E+eaVIaYpAdLEqY6SS98pT6
zZtkq97zTJPIXEOMOxVqnE5gmHqd+vo9lIR5NV6RsASDp5twhZhOXVndVfMKnVIe14mgkCVr8nWZ
Pay68qHc3sT+fVbFf/E8QqJSVibFAFgHFcfoYybmGygUMh1CjmrNWI0Kql6wjEn4rZ7uevUSu8/l
c/3zOUkoEpN+U4WQ4pinU9x2q76J6yEublw6+J+gLN9Gu9iGhtdnEhTBtIyzEK2ekMyD4t4HW+bY
ebzzFUUwmSnUOcgOxpMuu32KUQIx/Ec+8H9JiikofCndgm7123A8rWZOn63oioe0hgAta9NQBFMU
9TGKkDeegjoXECit4vtgaVdeyaesQXHuzGRUgYzbXHgT9KHMCl7GpSAmKAUmcwD6bkiRR3eBtg8g
bLzl+YRUzhbvlCBh9+wJumq7eEiPXRnzLj2U4HAr8QgWzPl4ij4n7iZomWZJgMbRYnRXFeMJ4s17
FZvTMqXPPGeQANWxQfZDe+M0eTFIWswR1D4voUwuDv1J8FNYTxAuTuQVvFHEY3o/I4qOXmQsr2pS
XE+9RN0MdSJ7Gox6Dtak3jXaTry4ocgeaFn1Akj58ZR5wGdNQ/HcQYCVd3+lyB7gDAINxi17SnR9
a+L4aBbFa0VSYE+ex6ZwWT2eNlm9hYjsQVULs1lAMT3eEkDhAdJNEIL3v0sjP7eTZPYLKaQnGpMh
MRDhO/ntN7WUh1IXvOMPRe+oaur9dISz03bbA85wC0oTXt2k6J15Xf1uuGzorLbzMZrK4UYlo30h
uV4OUT+JHore0V4jpxhkDCidJjjPQCx/6btaZcD0FX14M3o2k7ugB+sxb89T0OJsl9l0IK891Z43
HIZ2EIeo4rF6Q/X0uvsBde0ZOPTOnvJMbLsumfo9hKdYOAxwbV0br8c+9BJX2VPjbd1tF5nuEDd1
w7uzUKxQ6Y1LHQ3YmxBREg+VjHEEGJiEwYJihXIMmedAog4nSE5Hh7yuP6qx4tGSCYoWUo0Pkna/
H06tjl9BLbvIoresukFxQtDJHUMM+wynoHS7WQdfy7zltT/+ltT8oes55sUyNAamhxbzT8jEu2ie
ePOJgoJk50q2xdaFw0lK8N9U4mG0La8gUTRQkATJ7KZ2OCVrchBxumtq3ou4oGxGsxagSgrr4VS0
6e3WffNFysthFA8klgQ02AJcktIPDiAM2Ccj855F8UDRVvi5Bwqm01A2u0kvu6RreAciCgZa67bE
eNLWn+o2yz4m81K83kTm/8na25LcPXWbJyn0sPpTBg4WVaW7emEeiSgiKBnXvJlKmJ6TfDyU62T2
cdctvB1IUUHt1HrggYX1Xpq7sp2OgFHzHoAomxGo+7JMZ1WNWuePB4gkNcd8AuSW53FywO0u82bB
1mQnCTQQjnJvko75oEfpjIq5VkUqFgOoigSyNm2q+X1tt5pHRSwoMAjpJE1tDvtunOWh38rPk1cx
O4gUGxTmSQAKfE8dndXncQ12MQgDWS6nfEZ5UW+DC4v42HrTYfYXqBpU4DTiGSeNoRUcJJPXhdEx
tMFuA/IokrzYpGRGYizCvi8Kd+wLF94mebbdjWvieIdFig0COHKIM5W5Y+lFD16e32jX8ZrYFBjU
JlaqEU3sI5Qe550Y9KOfFsyHQooLqubZ+oB2umMxrO8GqJDsOk8zz/0UGaS9Gl0Je3HKlEE5Lk5O
IPXmrpzcPwOoXYXzoqejzkDImvhztMf6eU0EqqZVp7nzqiWG8TR9C+qaD+nMORNGmoKDhrpr7NoE
7uhV3V6a/BC7mBOYMJ1cH2Zl3q9ePvsTboX5wfkJ8EFfGFEJyyQqp0HWLoxWdxTKfKq8+nYuB6Y/
SMlEkVyHvJ3dUfXLfeeKW72x2P+wanXtjw7PeH6e9+7oTJ3e6syTOxe2PufCDOukGQRZEWnwxOGO
wxIfemGe061/5rk7uF64q0v0VfrJHcdRPvpZBvJeX7Ke17FuUjFxPHZVMzlsQNW/wqdu0W0eOKkK
tklMxo0o2j4v3XG22x4/dBfEjrlPyDXQDqJURYmPudXC28V+e+OpjdVKjfQ/YEHOpF0vKndsLZ45
1nKLbkAk/5X1NSkwCOoOTk2YRz62S3+31dEOTuJUHaybxKVIxhZ9cpiOVbmvbLHvMpZyCUyTuEwH
ufZxCdPLst1qdyHZ0LxPSSXRhqkXIBZH5EDIddy1jXlOxGA4Bwism4Rlj7EoNSyNOzZG7FUw3TQR
60wF0yQsjRKZk/jfUc/pdzxe7fM++sbbIyQoi1CbrRkROMEW3raidbsE3XamS0hUNvVqB2Nyd6xb
89Yv/2y9mAPLh0dIUPZNq33bwtmBWFAT1F3Wj5yDfaQp6EWADrY1M5xdWBDeVPkd5no4lx2YJnWy
DUECJvGUDBn2ZhdBUSMCvwbrO1ISo0EiUsrauGNWbIcyPo1dyyvuFO1S+a71nedNxyWHoviU7yBU
zHnWgD9InRT9sPaiQfbLLoq1RYJp540nXQLjJB51ZqJSZli31sOf1abeumo1TG+TgIwr4QEnD9t5
8DDJZC+2jWmZxGMl8y0SuCgcp27drem3LvnA2yAkFscsj9S4YIMAT3MAkns3Vz2vGFDaItFF+WCb
ZDr2i4pABgJA3lhaj2ed4n/ypIyy6XLctlJOB4BTPoSuWnjupgigywU7ngcs3QbrXbesd3PLYqCL
NIUAydj3lxi6Z0e88Pa79kIdozNmUFLmIlvEKZobwXQcwlLvp3rr3yx6ti+cpv7uvvyjkY+1k8DU
44brUivsUaBpKo5izQfvVd7pKd0r6ar0bWWkSfAKOcz5HTgbBujdqNkNd4NeWnNXiboId2LVS/kq
35Z+LiCIWYWs1mKkKfeMqlCv3FzZYydTUM1J+R1yZH+ywoSSz7jSU2kN8cHj1tWfQpUZdIpZ6lJY
N/Gqa4Mwj/3SHhNbHIsqKXayZ8HCYJtku22r+zIBDvy4uM7f9b1bdyCzTHhhoki+a0VWLJssLh4v
y10cB5cB2Y3F/oG1k5w3ub61Yw+fT4jFXSbTdj8m6jvvg5K8N5nUgaAaS09V/lGM8ykYvDueaXII
cX6x5S5MsW4/O4RLcNQxa+Ir0hS9MdZjPUcWW8WXbbiHpo/cbxA5ZK2b4vBSpyIcQBZ7lFVwr8xy
ADMc77BAcXiJE8lgtIVpPfu7WXmnElQNzEpA9klRZ8oV3myPpZhuFoMfAFEzi2YOKY/skygLprxO
B3vMmqY+KLfWN7MeAt55laLx0jQWNTBzl0tk3OPqUYdzhpnyMeXdbCgez5g6L6VosHp82VNh+vxB
j3PEvNtQQN6k5wxauwii3j2DB+2xnAyvmUGxRGLuKlVgixzTsf3ULtlrfIMXUvklrf6kiFEgkZsj
P0uSCl0pHTb3YBdqzpMOVoG5Uht/ZoUShRNJDMKJUSik9CZOdnNj/0pdx2pJIwmQehEU0HutOh/7
XZk7335amoQXSZQVCdXdwwApLAu9ZnsTiL2AsgmvWFBEUTZ2sms2GM/j/jHtKzy99JxXc3iEZIBo
KdtWYWr6GIWdd6ij8g8vS5mNh5BkgDoK/UHMgT1WFwwB5r4/10XJPMVSYNEYzNtQdKE9rqZ4DId6
P4wVL4QoqijtwS0TBxJ7MCsKNErzdA8qN5b2YKQprCgf/g9zX7IcOa5l+Stpb93IR4IACZrVewsO
7i53Da5ZERuYIkIiOAGcQIL8+jp6mV1dqa626taqzWIRksvpdJK4uPfcc88JzGZ8XBXRTQetggw1
/VcadDj0JxApNKRqCUhFh7hs9jLUqWjDr/CVcOhPIJJnXBmukG2DMRjBHMWcqPJLvQUc+tOq5G4U
DcQ58Jg4PwFjQ4SvX4olnwlFNBz6eiA48AznpytSxGUyVuGX5I1w2p9SuCq2wguoHQ+RbJcim7pe
F0mnOszdfe30P61NCnVPAV3Cj7vZpR23j0HwpRlenPunlRnzrl/LHglL41qaUeUOi43V18LVZ5pP
P0QdrJeRsrQN2y9TnKjY+9oD/pnkQ/wGI04NDh000REQSqa6L9G2w/gzw0dCXGSbgxkPOInVVS1b
XPMGrdEv3cvPDJ8P2jbkPT19YEHhHxWxateKSXxtcX6m+Gwtiwe/73H0UpVeYprRtKlri/5L+hS4
OJ+XKFl1xZtOH6Rum6RHPdGtxdd2/M9Un3aiQy/rfjzYYUvA3TrVpXr82lX/tERVNcZj77f9AeaX
drcovqXEg2HA147+aX2uwAenoYndoYwBgHNzDqvpa9vyZxrRFhA+1N3mDrMjZQZlqiF3xvti2v+Z
SQSu76jCYXUH04inArBvorn72t75mUska/gZ+LRfDzDyGyECNdP9GNdfUmAJIQf513baQNmAjqt0
hzZapzYBpyNo07hfl7cv3dLPnCKlDWQZHW4pwSnbpcrD/r/jiHzswf9F8vyZUGRq35Zuxi1F43V+
j3F7WV7oZfhpetZAWQuC4tUT2aJ2zL/2XT6t2c153RrFnjuE0x0ZCYSevnoXPkMjui0YqJzuwGGN
MdkmmfiXbAlwgz+tWLIyqJMLXCW1jDdV5O/9r/ni4NCflmu0bqSdSt8dUGJA8NBsTVIOXwRFPjOM
Ciah/j4O7iBZWT8COyI2WQca/HcIg/+H+sB/9QB9Akeqtsdgfx13B405X/YAa2J1nMOZ8Es1YS7/
DtJmfvcwFnUJL951q0fz6sIlWCE9KrtmbpMSXS/dJ0ASzXaEWw0kddxWqOHeb0Pen/yhseVxmPt1
uh7Xoozz2sO478UEKa8h0w3l9mKdwkVcMbiU+bmWAWwdZl5A5SGRPC5eGOFUpM2GEJA1sjdDNvLQ
zkkQk2Y5TCXAqDOjlvBdPXms2IcOvKnz0gmWbnx1Lken8ji3lD0hibI/mGemK/7U3epc3QFuUmMh
diPYzj8tPm1NOcxCwgM08KBuFAhPvBP0IyGJw1hYYL6/jIpdsBpm7v2Kzu+bg5wapFbbPoAtCuwj
LowLePvL1xu6Xpw0rTmoKqq2p6pTjdtNIiTrLsLY6XCBEaZGnMgYz/0Vb7kOvkMWfbWHAFYLZSrC
qXoci5UXqeSgJKbWN11z0RZLMVy3UNhcH0I4jpZZbTDgl9ZFrMMUzgRc7iZ/k+Pxw41cZZ6uV3aD
DnO5JLGkJP6x4qIPF9CotbDEbOKgei4rJ70LsnARZS5UU7sTYUuLNA7QH8jDyJGbhW+K5ZAiWEXK
mJXhzVqW+m6hVWXyQlnNbg3UFXA2k9YfcmRGeGlfjI1I3FTpeudB8Sa4qRUdmrSHrjz6U9sMRVOl
W4zfRPUCwv/CbEHSWEdmyjYHFnrqLZMPpfVehpBs8pkxexGDYJf0LN6elhF0raQKREfSxasLlmyr
jeodBKe9OG9HW1SpcIN9tk3jQwNTeYvdBzwk0dsGBavgEMjOL/aBD+vzxHYB/H4I5JtsKnuyHCNP
RhDvBmWmSLe+o6/4mBECu1EzH1Hod2ECrcRufLGVGOsEsG4UH0o+ejOEiCiQdMewipJJB6E925it
UiUjLeYtqVoTrBl3kuidrcVapmMBHWGY32ybTI02mJtegkiM+dBR0GZZ48kypULVxa6RI3OZDzL9
61IVbk6IZwx8OXRlZSa8Op4fesuiZwAHUmXdwuMhaeUil/2IXzcHK4JpS8qmZ+IGrYNwTCCLvJi9
bAX+3ysXcZWQsG/gW19D4Mdlg7VqffHXWIHHB+37yrxFZTzEmVe2NrhsIBv5RrfSeXsiiPs5wELl
+1rU9MEXug6BWZRkuJNFvXkQmAmX7cTVAo3itGJD5+eTpCE7L+3KvZ0t2kZfrFZSs1dLVPfJyO18
08+20TusrcCmhg/dr6VkQP4kJLTtAf5BpNqTdS6e4xAj3J31WA+5x6GNHhduyLGe8ZukhKpL9Dx1
om26HLqSjanzZZxZc1uGstHv6Ob5YQ5ZGSosuMQyCI9uCqCqnOi54EqnNdpCXZCEXlCuKb7sOlx3
ocfmfU8YFZfd0n08AyQqEJaKrsDtQl0o7zHGVvr3tSWlhmnpKP0+6foCKFpYtd2j9j2v/CX6oC1+
jXCh6DNvkEixy7IJ21MJ+W53oUN/a262oQqfGleTIK29eeG7wSg7XiOaEpey0ppwh85pRBPIL9bt
I8ZHgvixML48ig59fYxEy7E4dqEL3xtLW7B3WaSXK6010gXazuNzyGML1zVlq/epmaezUU5GSdth
RZF03Gjd3ld2IzLzN+QYCRTaliArkS/1e6/DM+GRUIlrF8vC29fE9kVeIVUjaS+iIsgjTJkV2ShK
YhIVjZzkFSHLa6iF7i9MvWXBhtiRLOh3flzeOxrP2GsEEkglWaLkCine4WYrxrwrx9uaDPGWIyRE
OMOilojOWkjm7aZGev4FYSIyfhZgwuWpXznwMj8c49cBOsgnEZjlKhxIZY5xVLbBnsPjgu4YFsF0
hQ3w2K5d2kMK0rryKl7CElMlFduuRKj7S8Ba2N0D8EZoukZaVjtTR4tKVgbEOMECjb9DsXO9jhVr
ohQyyN9o1ce/eNwXP2jndfq2i8oNT0LpKz8NvVJkrvdrbIgQy4T02iqhWUjhglU35Q82i93ManvU
2utzAOgqg46Nzs0k96VzB+ZVJuMKraMxCvZD4HtJ7K83snVDEsitTWKIwyUKEk94LqtbpBE2aTCJ
m1pHlmSDJkEdR1smo9Am0kTmsqL0yvl1xqPhRS5k3lGvKjMLQ6QMLuWXWzSsgPJqQbIJrm6ZbOc4
VYbMceJDR2/vCuhfITo30VUsmge7Dhbx3P2IpJx20CtnWTjXy0M0FybrK8hbQ1lg6NMY3n8Wj60o
EH64c0co2tEEJkwPNUMFQRDhsbXpx1UQxMOijxOGm5uCQ+EnzF+v/FXu/cpdxfPg5ZC9d/BPbVU6
RXWZrqN33YT2Gy5jmPdQbjwAyPqhmNzyIFgy0Fpl1q7VO/xIypxYdJQFjM6QALhmp5zar63s0yL2
ptTrLLYV65+9VtzYNToGHbiCJQfFh0dCJ1Fh9y3r48uONVeFcksWhutto4eu3pWOfGMOG0Jd1Kdp
3q78QppE+uOjWWpxHEMx5MUSvtflfC1rtItTjWvIGzNhJRiX9p64RMm5fewAkDB3s0EI0mSCBRaV
A7KtgAfjTgVhnQin5pQ2iqSs6++KSEYHOknohxvvlmGIBOpKTRoo2iW1HZKq8/CeSGMKYeaBnzec
1RcAK8Ii8RfMmNQAnZNBN/wMv/oIO02R4QtJnW3w9FRJF23jmUo/fF/CYiqyeC7pQ2kCu2b93KDp
6NOqri597nNgB7P112u4DUXZ4mmp9lI0qk7x/XyactIW/i4CMuWOngn8q9AjyiRMYhY1cYMRP83K
ddZVAREXoinC565tuUuCdXIv8IkMvV089MXz0jTLiJwPc6HHmDLh8GQO0DCWXbk9ArbnWy4gDJq2
q6bPsIcxQzJU5fAcdb18HyQ6P6e2tbg6tsaawnLqIxhOl9WGDQRA2XVIXLPeDTqW+hhJT9DdQKUH
xnVLJpZ3/tCyTDRagu2kl+J65MVo903A6u/tNtUfjHXFNIjICo8V7cZ1QX9pjW0mpwbnyjAu09wG
cen/HCOYyz0q4zU2oR3AVmCkS//iNW1vkVSJsjmURaefzLSy7puZouV9CsFaSoYwAJN/QEaM3tWi
fZZBQJuK86xaY3JqG+jU1Xpt6kMEh6Z7z2dFnXdG4YHsrcA4pywnWKgqGw0307LIDanJMNXwoXJW
n7u+k1XaWh34CCyVNyVAWPm4i0e9+clQy7VPMfTs3/SQxa/ve8hNjDfD6Hn9rvPsqHaVXyA3BMAc
QsvKUUwD41voaTd3QZUx43kHJM00XjOUgpeQeRvBf/b9I2Q9xugENXOKfIxv25A3iDPPHg0294uv
BeieZu7JtB86aFhnmAuu5G0Nd9Lgog8EK3ApqjBI5tlXKoWWT4u4EkqXLLifzYFDkxpaxa7G8B2X
VdXdEu10deP7oS4zjpTXTyYDBaQz6ha4hLNxYyJHbn2G1mKJqSZPYCvd5nXdMhup8FQ5xtVR+HIC
vyaMrAINcBRFMldbf++sGF5ZD1G8fQMePUnDCrbpKavV8m6IUDRRmA1+1CuBDKfuw0YeoHePrCR0
GKLI5gm5e0KMGE5TZUheYyN/ZTbgD2NP6mMYxSgoKu2OCIW+uubBxOakrmfHjrGSFUMJMEM+m23b
ez3z8QlVnYiSphuKIB2od6CFVDmpl3bKZiJ6tg8YcS41M/Pd7eRX05oGppkzxDrxstm6gKo2XIk1
1linX4gXCZe3DXKByx6Rd7upka4mFqaLuyLUxvvhTWOwpSh2Kr2fyFqbfIt9eccEi8t8I2T2j5Fj
LD7Jzq4PcJ5U7+B5zDIde6PLfY90q0I/aen9bGPN5TS3C71p6o/ESNsCjjvQSjS/Ylqx8BxJtuXd
qscoRffv4CDp6ZIRnpsmKQi74sMWo0KEcYyGlUmxjgDaWMAyGzLppaqsa+RjUcBv+7Ijd/UwK+xE
Ux3diiVS9mbjYzecF39tf+hFO4q5YqNIsiqK7WkcgwGKu91Gr7lW87kc6w7+70v5oqrV9S+FH5o5
DQqMmQWxICTDAoBSgGzGjwi/9kOMaC+mIXXbMpT7pd7ocRZTWUGobWMuHQ1qYQ/aTc0LkromTDSj
FczUcSL3WxxXb1yp5RZwefBYRnwxudomdTHCABdJ0hSuDRZkSLxjCeZPVjl/zotoUgeFTl2i3Ear
naetK071PDp5XQ6efOxnfgOvbJYYiuFdqiaVR/CgD9KlBIUvDwNX1qexCxaIhDXBBEk5uWLKRXax
yifHZHVtq2Aje9iieJdUDMtzsQTkSpOITVkQNgYQAkaSosM2oK7I/T4IhqtipOqHq7SqEw+Z7JIP
3LfiFPptdFjjugGbis49OBd+qLq84z15WmufJQARolQL3uxt0PYfNJuf3exdM9vB84KIcENO0UQk
05EfyL0s+rFKZrnFt/HSbK+GG3n0Fzlf1wqVYBK71q+uBPbw9QfcZ9c531bsgftJz93B+VvxvdN2
NXm/RBq7jXLdvNOF73U3wORQlM8U6SHcR+Uv1NDNfT1OYNqWW3joxTzfDwiWF3QNivDkuamsz4Dx
2zcp2rhPO7VOGe1dewx4gfymHobrKZbQdYQYMMJYF7PgpQdviyUUAoFb3rvNXE9dNcm84Et048NV
dToUckJZ2q4e/4mV/QHWeNFK7obeNRYFbdxd6sZ1B04texnBx2yRX8Xzkre+GfBUYVOsknos44sQ
MqosWavIkNTF/UxPsuYyzvpIf2wJTXnvl+a6nlmQ1fV2rLa1TyreeXewY9wuO8/N9ooGwj1s2Cv6
vJELRswHCCHkvW+i8KKzztGjljZ6UCNsy3DRVVuncNbxv+OqseBYBrXePFD7e6pHRJ1xdVmx9PM5
ZBHiaOmT8VYpUcBxWLXxyTTLG0if4fY6Yr79TdMZar6MeXVSq3VNHYEQ7H6R6+olq4fpQx1NJ29z
OWeNX+Ztq9xVQauDK9rz2o5sAThBowts/qCcQQzP0zwlmIf6tUrhH+Z1G+9Ln9o6xcQRDDf8xh/7
C9YK6MqLkW13ZNPWT2zD6Cu48/W3mdqAHbwWe1I6B9z1u2rFIFTdwB9BrnS5Gu08IP2qDdlbDrwj
XYZlU0cP2tL2tI5oyqZsoLS7JLUncPEX5T3UhTeP16CexdGOslj096BJmzFtl7W1D1Npync0GSaT
YQueAcOYosNRNkzvQO3Q8uqSOFx/GrjwzE1rmp3pN/j9Mjus/MDBIKWJjKFaniylz24qQQ1PZwT2
K8/I5VWVTRvto7oDAQ1RqILKNrQJ/awqStPtoFs0fmPKocsL0ztEmwk6G3VqmI+dD/5uWMudVTQ8
dJGe64tyxRq/wCxKdx/Vsc9P3VA2eKiZKbNZM10lLTY0lSCV7+LjGlhqEvR5LBJcr7XqWXy40WbY
M2CBwlfYj+1Y3bIxG4Y2bnZRoMfy2hRGouqhc9jldlLzjwlyXF7qzxR9xlkJK1K/L8U9xNAqmfYk
5OWlFwDReEAREK8XgQ1W/4EW8C3+FSmw9K8XUU/2yEHGoft+LprhLNq2C962QtdqD4E/+T5PsLA9
+ajWN6zceuA3fgmAIFNDWZJzQTdIhCS+QiMCK30UAzZRH+O9mV1blNNOwV7hCWZGEZRgJsqvA6Cb
tE0Iog47U669o6eraM6WqG+DxHq4GKcKwzHBvqJxX+9Yiyv4tLT1SHNXuJVlcwRvjrRepla/2GlF
dEOLq3c3PvDAV3RC+jWRovaKFOLpk8wgeDrftwGcrjIjdQjGzoJyOsEmop5DW8H+ykoC5MBOtkOy
G45+d13D9o1mcomi8t5pj3TptApvSbthc9M5slWft9qibEQJ0tY7KUo/fgeKxJdcRw3v0bVCop2M
wKO6O7Bb5w6KkXjDRSO8kNZJYayadzICjvnS+4VifgL4AsMdWGQBuekNQaBtRyWgoUN0XK5JxNpx
vqyRZCmXhDOl8rUI4lglscfqIZngG/WqavwfGVLFl6RtN3wPyOoPrwC9Q1jVoxc6pUU14Aa1OtqG
w4IPaDLjPAztVcilw1fPwAfm0HR85Hfx0i4yDws84wldI3P2Gm+qf4qBQPSpa6qiyqrVUxEYBRQj
H2PWMu3Y95FvJP4ZzKYD8DD3tsrB/CUon9p6YmlkRi9OHFLx9WssuM+zwVOg6qqUpjuM8NM86HgQ
N8DK2Be7MZ/ngwe/843XDt1BTJ7LGl2bZNPqT2eMv/9F9mr857/h559Q+BrKQk2ffvzng2nx798+
3vMff/PXd/xz/2auX9u38fMf/eU9OO6fn5u9Tq9/+SHXUzmtt/ZtWO/eRttM/zp+8WY+/vL/9sXf
3v51lIe1e/vH334aq6ePoyEi6r/9+dLFr3/8jX4wkf/+n4//54sfX+Aff3t+G6ffkldd/2/veXsd
p3/8LeC/8wi4cRSKmHriX5NPC96DV9jvQngeF0gqecToR3tVm2FSeIn+zjlFiR7RMIA9+wdjcTSI
g3jJ/z3A33pxKDxIj0cQy/2f53b+o7P0x+3Atfjz59+0bc+m1NP4j7+F/5qO+l8dqIhyL2A8BqOT
hREM8T5PfYWoIzpVijn14/o4S/Y0fUDnXemQk0MW+hD2mG6el8hPuGm2E9p5Z0ixmZ1GNpM67P9D
IuYC+K0XXlpvYHuPoOpCl3g7m5C5g/ugWyYMLt97DhA9mLz1NHvW25VtiLDS9BI8VVfmFJEvw/Zl
cqslylX0CxLOgtOwNshUaW/4LlATuV626InYWOQEbNfdNIfVu1yNf0MnXz/XZPXPxgbklm7hcLZL
6cElbmkv+TzVLWba1jlIAVqpZ79V4/eoy9R8vW55NexHYa+kM3kUTscqnt/6AG9ASX6HQpcg8m6/
wA+CM1KL5luAPT1hw3davlBb3ocqulQcnaWm3YN+d8GgwvoqfXrFicNmrl9l2H8H0PxjGPTRUJs3
UXxaZHdpIrcrl+4cFeEZRfq5BcCU8GADwO4/fFjikLDbw+Ruic5aVPdq6O4xFNom8CC+pkWbF/DD
7Vc/HwcUDY07L+KlKqMsKGWKRGgvXHwZju5yXvps0diewSn73k+AHkfa3k5jcR+vMG+KePV9cv0d
n9rnUGyXqo5O6yy/1WZ7XsbmQvrTfjXjI59pXthoFwBSXYthB/s9leqiiJLIfBtBCHZAKDiRaHuZ
9QP+hBX9N9g+Fv2bQ5Vu+uqy/jCoRjMj6driFJl459DFTQEPnYBX4UxKcaX89r0PABxg5h02Xtfd
MBxQyN/QHp8oTLZFa3UoRAUtXZ7yuc6m6gZcME/4N7bgOfqqr22tf2FbyMh0S2h1U6k6X7dTvSBB
9JFun60eMzLstu3brC+Eck9QcuXJFAzZvJL71qOvnaGHOrgB1FmmGxv2cdzsoY2pExJNL6QhOzDR
dmNhHrl8MMGeseZu8IGaWbe3FJ0RklaqPJekuCAx2w8UW8dCr4OJX0+zuKZa7HrztI3PUtsLNgzf
t0hmXcsPrKvR7Quv1nk7Ri2DZ0dxVrLeO6+5WYlPE2bwSTBSy/ppTIuguSD19xHlu+zQ9uzqNPKQ
Xq94OlGaJbPY94CXYyaKa+H8Y9up75y+4gk6bcO482fvW02/VeLOV7hP/UFLiSJlXt5L0tzCFeIe
JoUZdE32MOBLkBTB0OZFk54mOuQnJkgO0uNlsMTHKuoeS8uzcepSF12NAU9FbXeDfxfb+dmvoh1b
rkRwZfmJhnGXLNG6j1d3aVV9GsInQaqjVzS7AG1PthYAR4M9Lad8HIvvcdNsCdfydm2W++hj8SkR
P4Aq3ts71r+1SKKCaje0fqbhoOumOeWoaRdxAb7gTnjjZWCqXdjFVyaEYA1k6I1Ol8olplRQGtfJ
YKIcviBJGLQ3nAwvDRSDVyofI03ysfvI8Nst9Ul8O3f8RMLbuehxGejexMUFXYp82fYahJ4VbeeR
jzlHG47xM4h+Y4Y2LKYjvSfZz9dB7D0Lj/30RVWkXbnkmx5MMk+56694aEp852I/jd2SRN2BFUfI
mrGZPI0TSyylRVJUTiQDix/hzHAO4iHFeF2TkLHU6VBOI+Q4mp3zf6xi3btwywoUIduwBy8wHbwQ
Fez8BP3SAlFBvivgi7GHnudk6lNc1VDXrKIEE8onoIK/Oih9IaDLNhWWHzzKjsM270K13IeNWGAd
BdQCACaS1q6Jn4Xu4CDndd9jqYZLpqruCszdHs0R7xTz+CYg22W/oixkC6lOK5mB40usVszIwP65
rH4ptBql31wiPW8SMYI4L1t1y8OSJ8b38XBEhxZvTbowQp/Mp99Qh95PvHnFhP/12DTq1GP4Kp8m
7YHA4s+XU0d5Gq6svYbmcXXH25GeYbnhX1PvRVY5H2WDHhXNFowhF+WjKsIygxZGg2e39/eijHZj
fLXE5WvToA9Zd+12pP6CNBechWi9ndqx21ereSTtBhiw2zd1O530ntSC36DhfgFEs0JjokAuOUie
Ubmc4saLD7EDXG56lNxF+YyY3wAPv6cy22xYYiLMnGglXno1PxomMdQ9RI9D2cvsAwyuo3rNbG8v
W30uW1QotJQsDbg/p2PrjjM1v5Z5/rnZ4EEN80lXS5+iUALp3rthZFSJ73sArDr52g0RpqNJCcsB
rA531HOGZZ6MBXqtpqFbihquyJp4rtBBxwJZ7PA82KAH/x2p9oJmredVz17opgsSVMUFWgdX1fYa
UfWyAIX2KPoG1b5tRSJatBd1RX55Nc3Rs0pKsu1j3S9QFA3WHcjHaHfw5lp3KxKPvkjCBuXsvL1g
wPidAIqDyEw8JlNVo0MfFBJALEoU69il7wWXNUyYQLb4Xi/yNu7U9azjl4Utr0tMz5xjh2LTL+Uu
enpXmMXLVEyAWc7mYemZ3leeR7KAz95xUUQk1HiA+kwIOkkXtpekQoupqqGRTdwSIHw390FToOux
9GUKRbrrD/F8OJfzfgfx/C1t4AuQ0riRO9P49mpCnZO7dXrSPdAYpO/ysq0UZH5YVFyWqr4qQ+zf
6Lt1LxDfxwbP+vmNkSnaCY2nwdkhzFC0iAR6idMRhd0vHS4S6dR2GUZcptDgqpMKsh8XWvL6Uo1g
VLXh6u1L5k87MVhAduMkABZ1SWGHA0XCjyIWV1lEyJY2dHhDgeZ1zMb9Emr0SYDhevalc9/6kl0W
HKQOFPfnIFpaIKXeEekFR5wSD2SKb8ZmuHAII4G3HIYRzQ43oe3JvOui/hGbOExGVdic8vVaLP09
SCs10H7TJF5Nbmstizzo2gev1sfVBzSj5JDO/ax2XaDve6cuN135CGxT0yQVXI9DDtBRT9WwpRMJ
outOjO5qEq45i+EjevZ1GKTVFGMy31/1LbA9XLXg2Hn8VhSruFhU9zIRAuJQeRi9ClrZIogf44iu
G1hMXeVhT1ssXKYKmQOSAzLTT+2+b5txr/rgWXdRlM8jef8frQHpmsyBS8sguiczpH3RtUoEmXgC
bhisJUI81qxJXLde0YH+KMcWfU76yyLRZJ1Maan/GKr7fyqzrsqfgxnN+/S5iPpL3XXTven7aXh7
m65eu89/+f9hueVz6oFm+X8uuG7GCSIUv11MACW63/7+Wz6ZwUz2t4uxedW//nMV9ueh/qjDfCZ+
RwUW+Zxx5nv+x+zqH3UYKp/foWXMwhA1VxSgBvqPOoz9O3Nn2hs3km7pPzRsBCO4fmVulCzJli2r
ZH8hynab+77z189D98Vci8qbCddggOlGFxqoKkdGMOJdzzkvyRsGA2AYWZJuuyu9+r/yMMP4lwFK
xoYrgCdzLdL1P8rDVpT+b3kYTAkacKwlBChBQ27R8NWcc6e1zPpMsf1HMWSkGoK2eEP0el8urjxI
Mp2oLoKb1LEfFj1fjkGU33W0br1YH+6pzxg/RqMOCy9e3Gw3dfJxDGT92JJjPeSzM93YU9N9DBJZ
nAyVme9FkpvvGZSJd17yu3ZII8/OphaXNIeH0HXnd/0SfM+EerSBs+zzon7JIz09Srsz9rYIf8x6
HFLMDRzPdapP+RzetInzRR/UY1UZsU/9qTqMxZDvckaZeGauHsMs+daX2dcgpxE4O3EC1Mx5IgZr
cVJa4UFerr0gW2hdC0AfiOp+xfQ9yzr8LKP8axkSw9mVw8QV7e9IB5zWZz+Z2E25WxgP8RIepaaa
G1WuZkm2f81NRcUHxNMLQLFvse48tbPhUz/UPMGshd3UWg+Bod2K3tYODPpWHk2Pd2B81uqldPZB
jWQqVG6TCvdSnEQ3VMc+4tclOoLe0xrbhfxM5r4/9Rb9IF1DAKxQHFZdZD+ZzSH2nSue8Z7zaR5a
Gquz3oGX4C+jkfywURPyEEsoPDQNqveBDK0d6Ddn35jFhxbMrzd3AuuZl9GPUAnhTXHR+8bQBl/H
ygxewsSOjj3C9x+yIYs+DBmgkbCkraVX5LpTNu7dniIz2SF9yG5BkbQmcGvrtDroEI13Scz69iKq
b5ZZ6i+k+5EH0HKhLJ1Vx5ocYQ9c5oeWGY+urdGbYdM2OnM7rYx+Flr0M1bhz7gaJVX04q6cJ2ef
VhxRCAYIOG4f3Ihp1vx40KYD1yTedW4o/HCsPtopEh9tpRNrgwj0elix3FqjvkVt39nzFiIPEvs9
o2xnoIqFsUdko/ZCOT8PTkR9mJ6tN+hDc0NrNL0l0EmPFJXVX9kMkIdK4dcgDNrTIsZnJk/OO7sd
or2p24+tETCKITDVKRTWg9YO5gO0s/p7odGeqSDn0ho3HsFVVgdh649pmfwgWXhOan53Co71vqJ7
/TnvawKkjlsUArjZoXP4ZFHHPPSZFvu2xZ/C9PIPRaMeEfadWm8CR+oZqmv3LuIMXhEGT0GdfIMe
8ano+fplwhmkVevufp05MfXgYcAeNb0YvNrpEo8SyrsxrT6IcbgfrOxOj3Uy4aVAuDbhJdmlbe7S
gsvedtxOczJPhiwjLym5uuaqZgbuK7xzc+fGLQSXuyw+1MqOH5fEepB8Ta+ZqxdtkqQUg0WwU5p+
2YFUoCHu09v6WrfLc2jP2dqueQ467slMQYH55k63j7viLmsK4xiHfXyq4oJrZ9AWBZvHi4id9qkV
qX1wQHY+VR32JVmr44ZjHjKtgUjI3hvR34dOdrdU/F6bOWetrD6UA/eJYYgP9cKeBNLgXhRB5GlH
sfh62I17W5LulWbyU6v6+zorW+pEYU5aJ4ddIgiju0YDd2LVwddf9q9sUXkywPkcQEQjS0elysuC
5VmzZrkTXVAe6Ny3O6uOAK/pfOMa+sDOYLbhzgIb1krjUWggYKRjle+RIzZ2zmJPQDJBe8WO0g5C
E62nahTkACWau7LRJ27UACjCcwKOpNT5+2HZZTdLB34pdzEedt28FHrzsoryeXaPyZ/dGojaXHyy
m6r21GS0H2khm7vctI6mmORBi3Nnj019Tqmoe0XrPNFvUZ7gx5BHNi99hKcg3Des6GdujogFZ3Ra
7Yp089efXSiZ7oHm3wx0nIJ0CQ9NL5DoXtJv85CJPYSjdk91Ax3grK6O0VhEXjeqUxHNzwBzfso2
tncLoL9b2pX3ta6VuzHkyWaFGe/KKCPlS+/qnH8f7/ngtuO9CoLpsDS4JcdIvhZG89L0ubztnEj3
hLY8V62FSNbARZSmA9hh7GtKS5blNsfC1RIadLZWzLs2WZp7t0+5a4Le4YjGAMgs50FV6nEYeXci
rD65efG11pLPSU2zLIy4C2kNDNLu+bRGAGCcHnO8MxewcWlmPejouPkZKk+fVFrZB9klFTBSvqXE
HUx9+wJIMb0d9eRHhSAAgJ1Okhdp8w4CtbrN4Nz7oTSmA0NR9SdkTUhjRuof3WI8jip1gTpqTAJ2
3APc85bJgxXfNrCeGKTGbOqs4oxXxcG2i34CzP60GOUHZk99nfhZuznkH07M+FsInAKtueIuqedn
rbMehrKuaSoNth8zsY4QnA/ahc1LvmRMlEw4ic7R/k3jJ91noX1TuNlX7sFLMXGpSUWe3Nz9HmjR
D+HY00HKBesdjwJo1xJ8DKbiQ5bOz5CrX4KW9mQ1Jc29Kmq66S2ColRm/42nab2UlqaGwvCxzgvK
dXn+VdeC27myst0YhT+0cD360sICMZPJiwupeePUvkxjlXhxyG/UOeZhDtwbzZ6fp3IMblNGhh7K
KU8etTTElSLpbIlIewJamx4ao+EnmOkPFPB/zlMIpiL8kfZYGbBUva9VWenPVWCCtePXOSO+bowj
wMRg0k5QUeShpn/P++TD4rAibsto7HP6vPtMA48Y89oajW+nj/hARp/zC/v426C025xBUjs31556
E1PeU372aM7ya2ALeD3yAp5exZQX89ELR6xBMTuOJyhBeWOznmBEP3ToQmpyEuR4szPMYL5vBt14
1iNOI+wwuuYI7gA8VvzNVHjeTss+VAXIGCH0XaPYupuAmFLaBHyor0E2sH5VSMxRGjxFhnjswMF7
7tJUTO7gYSxMCjk12ULrDLV8r8mi6H3mAlJaLeWub6fnGPzu381gsZmsfVnjuzbO212cjmTJCxBZ
QWy1cwqCmkpicmRcu0c7LsW+bLGzgQjWgqgIDzLL7tpc/7ucU3OfDOXXvIz7I3HzqRs7eRiK8Eec
tlw/zFWaYv0FmG0qIUSOCq6mb85WQx/bVkcyf3mI6MGdNIgBXjLwF1lxNW1jIisE4Uvdvxkexrrq
wE+KR0FxUYVSv4ttXg0YDM8qghm6V/VhGPl9s8giiCJlCm5gwBm02Mg44rjBlH9rcsxOluN4p84E
zjbzbzod5gykUOtldvRp0GR/nBsuasrwC6Ypsm9LhT/KKv0aju68G9YQO8py675TMHsxWek+os25
C6Z83EeB8wRVi3AaHBYEHf0mbKqGsvVp+cbMnAEaxax9CxFe2RsVkJlW46FnAQj0X8YwRi/4EAby
No/Mn+BexkNSGjM5L3FQFXQ+UIL25AYqPcSgfPeumbnHoeMGSyrX78IC/7YaFgaJAfOdQhSBZ/tp
aYmXpyUCoBNbxj6WE9DgBk+UAEm6Y5aUuhVR1P0/S1j/x7T2/8NkdVW0+J8zVeBqGVzF/3QZ11bi
+o//JxvVLOtfhu4Af1W6pL/4n0xUo633L3B2jmEoSA30PPgX/qslqOn2v/g7ayfRVJa1dgD/Ty6q
mda/TB2ygGB4qAEEVqg/SkZfpaKW0GlLMh/KQtLBxoltiZPKzhRVsGl5p0dmC7bKKa3ssWucLPgs
i7zUqZom5bffTuZMI/IXqe6/818LCXwSbJ0cHHCfBFrEzn8fjRpPZpgHYebc2t770Pv4193Dp8dr
klic0G859ts1Vjrnb4MI3HkwKssE/p16L1+fQu8u8K6Qtn9xGi9tY0NqnS2e8eKuCPPD48v904dk
/2HZfRHeta38kiG/tNC619/2UhtNNpszC72DCrB/ivZsJt9f02//RcK9sMx2BlcgIx3KA58lDcZ9
VZ7svIdCFh0tYlpbNqv40t510Hb6pJcpdWK4UZPJRK0MkTvKbMZtmruwvPor0ixXvuR2DBljHv/r
mJfj+/fu7vTQeO7/5RIbimkNbm8IoAre5t7XaPfUeQ80vq6wzVfa7m+ny42XjpK2LW1Xp4K0FSum
6bJMuWt3J9hnIwhg2GNWrIgyQ82+ola33u3tUpZuKfBnAArsrVxOpQVyyty6OyHhVj6FpnNbLFPi
j1pIdOuOdFfSWniXH/X6Zn9fU0pdAT7mQVNBw5xsCMBQIJMltcycBq7eHknHLc8c+mafS1nc5tKO
/+NkqGeeRzOo7XmuCzLXYjUmEAuM1bL+/igCUgXqr5IFwaFR+TGsg1E0FkliagNnoA8Ovjg4Qetx
D1FX2+9MqG1IJ47OLnUZgR0yufrvqhINKCn0FHdBhahQFsdTDJx6oqM8BclHzcrxq2bu3iMzaHl9
Hpc+bt05VRMZVtwO1KVcPQcRntYHsBdqr/q6PkL9dCAwiehgpUrn/+XZoRpy83j5zFe+9qszNyzD
sB1pMi9POuTHr4+g7HIb5KhL1buKaDllGUhCdLz/dBXTtnSlLNNSVEatre7NrJkqSMVSH2coq7vR
DAZa4n1zZZU3n9PVhWFTdpWAQymxbpRNlkZLaSbkBpG+2zxXTqHdZrU5fuotW7+i5XFmKd2RhgOm
FdQ7eJzXx0YMndtRGhiAy+xin7Ly5znv+oOzGP3Hy1/o3FIINyugoCbu/41cILWIMmYe3nGBeAdg
wYSFARLrGMnoz8TE8d80JvDfukFtWaccvjlASr0LY04j6+hSez4sTjXuu0y7Nvtka1qogLtC8fa4
CoQnWwgRrLK47UY0SG1ALz+LSl+iXZMZ8c8scDFrS2uTlbcD9LXLB7n60t+vukGcYwCgAjwFNFBt
hW+EjARDi4bgxPSS0gBKmNG/N8F5HBE8j//qTLv5EhNrUWTVW3nNP2yNGzV6QjHDEo6hpO6sTYvf
bU2ey6gajDbz9VTUkJXDknLm1Jb2CB0nFR8BPTPP6/KOtydtYErXJ0cESMPA3YpwOdAMQZJr1glR
SArsthPS2KVT1za2erc4C6TwuOyuPI2tRVn7JTgN/oNhkeB9X2/UzOE1KtMp/bwAnBEJs7yvyyi+
oo6yfRW/VnGJYhVdFcEmX6+iW3o48wBLH2RL/k7PIUfRE+6OaTtdU+04syEp8BEcpr5WZDavIhxM
nVo1G7JgtILW1RGuX5Zrg9HObEjqeFuicQdo3XaofVLWk71EReWPhSwJktoli4+ha0RyX9fYoSuo
0bfL4dNN3J5Op8q0tgLrvVMiKCG7yR8FncjSVBG02zyGoDNmD5dv4dvzsw3idJN7iFe3t1Zl6YGx
R6Y1+yIImgf62A1sZHe6EkqfWwXpfKhiwPoZw7OJvzTHFZBb29nX85nW9Rg3vlYX3/54K4AscReu
opdnbcWW2o7LRoFx9KtSBwY4ljNFB6DsPy8v88ZWcFpihXGu4Qm53ebGlc401YaObgblJfne7uvg
Toqmvq9mB7LfPM3fL6+3CY+5BSBD+TpC4qfBnG4fE/JOtCbKybcKI3y00k476ApsdZLn9b52qXh1
FYUZJwmsG+oW5ZVPd+Yu2josLRu/QP4o1r//W26SYi9tCq8jkKhYg4wUAzmBIzF5WW0Nny9v9cw1
gS6E47YxiUJstWAJ09EvGPQRZdI4pUGRuXJHmwnZlMvrnNuTIgYBdCu4/dvZkHBeVJIw5tMHt1/8
zYnaq6xlG+snACTq2si5bTqMrAmtZT6cu3pV3dpajzbukVhRmeYPELacY5RZtfNBaGH5XISa9kDv
J2+/JLnrPI2B43ykd6ycQ43WBrxLCKfJFev8S9Hola+1TKnoj4tVTY1vun6G3z5pOEHTS0a4oiHn
AO0e+SP3pNlQBI4SftUKSJzBv8WwjyHwmcRyxzSyUAEwElnZpzSYuuKYUX8Fsq8tSbZnxoT2rIfx
/EFOtEz3l7/WmwfAz0VCnKxDx0u/Ob7JspM+V8vsIztk/ygCDcYDNJtuFzXSfDfKMDnSDWvve3uk
5i/m8Yo1fuOo1/Wp+HNj+Hpocb4+LrvrK9PIUc6aFQBnWcB51MchPqk8h+fPmK47atvxzeVNv7mi
LErlRumuCYgAY/N60aVfoPUX2uzHcTJ8hUsGzyxEOgimuV5AZf8Hq+musAj/LP3tGJ8xnagdm7Nf
DPFwYyd2G4OSq+2djKS4cv3OHaejSAMIDkw8wmZnPPtg7DseX0Z1lvp7jrJHMsdML6BvcShtSYPZ
tpGiubzFX6HN9tZjWXT8t2RszlaDM9JVtNjtNPvLCimolyjrT7JT4KNi+gs0GaGYzMOxquz0L7oJ
1XtjshACUyk9CPqa2TTE93BptGynZWEnrwRmb7wK35sw0HEsU1A4256KFttIMYlE+LPRmbuIAVZP
GVI+o6d1XfNOwWP/ePk8zn0GZGVt0yFaW+sWry9YwCxiqEM5UEtEYHdpXrj3tWrLz7TQw0PfKONU
jpZ2RXzu7KIYQoqbhqDyuVlUZApZrEguiNCNK+cWCZsDUPT6k0Sr5WOkKFYjqlAq+8rHP/OaKF4o
JdcYnyLtRqJrqiVJVRcLPx7dytilkdtqcCcH54fFx/3rj09WEZMapmWsLJGt/qiGhEuW2vbsQ3zS
uEUrBs6Mrf5hjNriwO9ALqRCe+byqm985+rHiBhpB5g64KbViv5m1K0BVrlqrMUX1EUrr9GNGhTn
mNCc+ScLYY3Xg1x5K68XcqJIqYyKsp8not+TUKWIlYo/m+1N2YPtWLxTNiVxmdsSsqgDe9K7UvfB
upTD3oTnCnzHNvNrs2a3Vd5fK0HNoWZnOC550cYeFVbmakGq6T4AIbF2tue+3kMLpm+oQOWE4GtA
OrZdaDj7cYH86VWNRFhLA9iLTMoIatQTlZky6MCJIT78+WkTods2ppmC2Hb8RYBSRhXnle4nmVO5
+zJJkYuwjGi5Vl4490R+X2jzWclVGROnWMhEuwFmblFrwqumOvuoN7W6Jp37Jt3HxBm4awt3ThC2
fZB13fX0alegt6bZuzBS2l+IdMqbdpryTyhi2O/jhgHpbq5UfOVEz4QThiktSFqKIBOpjNf3dw7G
FMYstmDO3eIJTcNO7JranT7iF1C6yEB53YVaMN/S86wgC0JcvPILzjxV0jv2bun8VW4TFQar9bVr
tcK38iRD41O07Xgb9231Z9O/fj0ibjb5J7k4IJxtnRiZkiUt0s72RWga+yyrpn2LPOefuy4yFCIk
fKtYuz6vD7RV/di5aF0xd0KzqN3njIzcD2Ocf8cQIVHTLoHxcvlVnLmsKGQaFNb4jjTQNkvKtIyq
OsrW+aijvW9Cuz0oGOi3pIDBlfznjGMGacr1J1ImJ9/6SSIjB3Fj3aAM3XVfc5SU4GwE2rB3a+ZM
rpyTpr8S+237QatJAsLKBUVthLLstu5rlk0163po+Lmk839s50WCnavz9EPDBMp3y1hUH8M67H8a
nULkBCC5/lgOmVVeibz1XwMyNkET2TTlRuIEsLXbZJcivJkLkGX+0PVusksnohHEEbv6ETEjA8SN
aFRxcsyqS05x78JASydpfu8gAYujTDsr4QUVg3mwYid9TsKoLvctHqRkcoOcIQhnDW3xIVGg7Atg
hii3BTLeh4ORZDtRLMGnUurZX4Ax8wcRTW39opYU3UE31af3uWWP1c6BomTt0Z7IrVMUVkF11LJE
qd0sNWN8F6V15+zgfa3KA8NsJzvTyfUfTTN0PwlA6/IukqZGo36U6XOtRSgjunkHWjxGq/kj6nmG
7SXQxRYwcC1k8VJ2xvfBdUZU1kSA1G1d6BzJOGvuS+/m9rSDGZk2+9RE/eU48TLGnTYkU7PLUxW8
pz80lB8RXDSDva0GF2FlanDQIZO6BVdIEqgjhOjIAFKRMX3Vu0jr3idx39yjWaegNsFN/JpUBOi7
jFrX321QCudmzuNx3jeuOT8Da+2fKhQkE0+1i/6k4kT7N4KnxndU2KBG6pm2PFouwxb4mAnomSVY
5YICcG1sdJ5M9Zih5hjuB5hTj00sNJAGRmh9DCozEZ4O4PF7VHSTjRhPUD10IgC4xJ4gu/S9Gbxn
kAPew7QSJNeysskf+kIHt5pTz5qAvozABAHV5F9HQUvipFCY/zyNJviUoB77H4YY5tDv+TPQAtRb
NN7MAMkNVFRH9lNDanoX5Z0odjazltA+KlNaIpbRy9gLen7Qsc1Dpz7GBVnpo1jGsodUXsO1s4ap
7XdOpkRwo+UJOJ5OCmTSIjWkwLHyCI5gU5XiNEm3REJS5q3ah/WIzMU0pOp7aYYmFCId3CwcnmbI
bx0wSn9PeT99J4RcbmY7dRJAThIygwm/UR0bZwq+hY4ovwEXzfVj2fSZ2CF8oSFBhxjbiwZutd2n
EDEeK8IIoohe8DO4Z+HBAUYC+FNTY8sNgUqyH1GER5gYJ/nzfw3pBPoqqRXuE6zOsQRz43rhHENF
umxoz/hpFz8HnpZM1KE089q2J6py0cFsDd8YVQO0VKBDd0inKXppQggXXmg2hQ/QCtJwMHTBtdT/
jKdkSBJFZOptQPa37ZVcaUExikr6HWbyoaFjsc8hil0xc6vH3xo5bBz7Iz2kjbPZ5DT3HYKxufRl
q610V+IDPL8jGDYGEDNFcKtH1v5bZM8wOC6f7znvgnumL4Z43OpFX5+v0ZfhGipIf86SVYQxNudT
q8Ty0awc+wSm/cvl9d5u1QIOIta6D9mm3HqWAPE5TY9G01+CHFUyRjCLGJ3userfaeliWtAQzWU6
RotG+Ht56bdXiRlz1MAcaoj0y7Y+m6aTHtcas9hRqE9cVBht9S2MU5Ggzzc6kFVLpCgOvcS2eswU
dq/lnmfKcBRuadWtSQu52TZx6ebIMmZkQ2+s2IpCZk84yN0UcQGESiE1Whw6UjpU2DTGYfr0ASrt
OIBozrH/ovtsiKJIrxzJ2zCGVh41LdAChMBcg9dfP9XiWk1ZnN7USC7CvGgbF0ka3bwdmtj5+/Lx
v71prMVbdmmz2dCEN/lhFZqMEhVZelM4TGyNVJweHIR27iNjdI+mM1wbMvH2ppGzABngyKlcG7Z6
vbdhiA1U9hbHhxkC6dkMnVV5Lr9XyayfUPPSgfOp9spLPnOga4HQhnljc9O2qTcjUsFmmMr1sdzZ
A468RdDYWqC6C3Hl2701TTbMVsJP2ibibeOkYcqk3Zmt65dmJY+a0ae3XTJf65qf+Wo2zRkGO/BY
1wro61PUg4VkoeoB5UB6w4UE2qcW9d8DCN+RV4pA3eVbIiV/4GtbSCRPP43eIE+FavzrBZNpUeNE
1kZtmLmflL4czB/1DFW/m8ZaPTJbarRuRlSt892oB0FwSiI9et+OjQ1H3gC67oyoHXhJ0GhPwWy3
4V5vVZ7dJ9IoTC9Q8dKf2srsHlE/HIIHu5iNL10wu5+XkFDoeHk7Z+4DQACyPVp3jqlvu9nxLAkt
zS7wJyEnHRxIUEcH5XKBvDk0UW77B8utEAeclrWW8l4fntY6boWqTOBXde/MnsN8Ne1A1bh5MlAx
1/44jQSOszYkdanL1a6+Xg02Z6PZkR74EJkJL8PB+tJbeXMFa3TmnrMK6AOgRvRltj0Zt2GFLJsD
v7S0iGAkVUn/WUyW7lxZ6Ix/cJQj6a7iJ1aD+Ho7qW0MtQXD0l/sGMEHwmV0TQMH2lzb56bXBNZ4
qFAzu4vnJb9WFDh3UdZyAOkr115s9Xoy6sXa0MrABwMfPxERdfIlTVTxWWqNUT39+TWhNEiSRw4L
YGxTjQyRshzdadB8relQf6wTN/EgAYibQXfjKy/gjAHh4lPfBVhBlPEGdjMtRQqAWPPDzM336FJ3
exHK8Yh8zreZ53HFKp6x+jQrwH1SSaPhu20nm6LrJjfXNZ/WePReirrZWwskpzbNQNJXg3bTMNTg
ys15W9EBp0JJH/dOOQddntc3pxuibsJ3a76sckt4YS4YDJbWemseequdwOExYtL1FHSmvzUZOCfZ
wh3849K2TaEF9B+7pra0LSOmxWRB6uk1pAWmXPejMgAYhvT5OB5VNsxiv7hh2O4YNtR8unydzr1Q
VEmN/1STwM683j5PMRr6Ntf8rF6sd3myaLuQdPbK/s6tghArndk1XIXg+nqVVqsWs3FKvmw6R7Y3
0odT+6J30ZW9vJ1zN9b5FaDR+qZBsdmONbgGiogR27GpJiUuOiRuPPwwQmquTZhfA9+ee/k8C3ON
iug9b5fr3DjJKuW4IGJaY2+osqX91Fmw7od/8Djooa+9V2BpXJWNwXZMGtwoCAd+n3bAw3okbB9F
hOr1Ps2hUEFuqdgegufunxsB7CnUZmJfGwzGZuGFuRIFg45dvw+6zqcsmyHJsFifMxSXdhRbi8Pl
T3jmTDlL/K1NjwCBxM1dMTOK6msy6Wf6SrELUAiYI0dRfGz/bFjfWuIk0KPZQg2ZvsebsJZWPlrK
We36yMvFD5ksotveGpLTn2+IEIzVgC5y9zcbCoEGjCWRvB8izfTOaZPuECKQBysLVe3LS+lnIjB8
AyOUXEwa9PGNNZNICetjlrgM82zLG4P6ynGaZbIm34xPEYGR7bMuKHZZ2IPSaweYQ5br/NWoJTwF
meZcqX+eccsuuSIGbX39b9K2jMIGgiGr/29X7fPUKatT2TfDbUgdbYcsUnaIG4uID4d2bcz6uXuk
FI0CkM7k9lubGgMfs/uctem1NMndaE3AoZzCAJWLkjizOy4f/dnlyFExOxjwN8l4DOkHZW6TaFFz
qxuIRcpB6dQaP4wVM2SuLHbGzLkm5C1aXA7jFLbhDmIw7ugMfObFBkqtT5PmEfEoLwB8gZQaeoSX
N3emqExkSmcQkLLkv9tY2NIYJF6Yneu32cIEE8a7MaKrlxESz3MgGu1olUGYvKPM36anPGxh70WF
imvqodOcXXlQv5LtTZ7BT6EWobhVOJXNi0pGozUSxwj8NhlzY+dShKlvG8RSo/dN2VBujbLECQ7B
og3TXkOf+t2QJ9O/rdnqX6LKKTvYmxk6+w7KQHDqQj3PT6Lr7duZsvro9cFYB1es2rkvtkYXv0rz
a2fytQcsgjicxBIFvota5b8rV8VfBBp3X8DLZQiuJwNSnpe/2du3RypGp5yo2CWl3ZoCm3duRnru
AApYxlWpZtC/MPmpFnvQFRmiWlXcoD4tK+PT0rauvHJl3rp8RyhaZLgOsea5G7fRm23qLkHqEFcp
9LSn0IKgl04A/K74p/MLIQ2OvSOV2YJ/I5C/fRc6tl+HoXPSIobY9B2y55dP8+3zZjt4CQBrFFu4
c6+/X5uFjZWWLaukUXbUlwHCaANWG1zidOV6n90QKRDkJ+CIAB9fLxXNCKmCU7Z9pm0xxwR+gF/J
od/9gw0RRlA4pKpDVPZ6FUC2YmlnZLUiuyn2ravXu2YQSLtpzZ9HSZwdqTTFSJQs3wBgpQrNeKpG
Sv2YCmikYj4gSz7tFuQa/8muHJAweHPc3/bSFzkBNqIvyJhH0186YCGA2GN7QgN5vOLa3j7oFWFl
C8gswD+oCL4+P6j+cbpYE0LoqIzcxDpSfiJPx92ERDVcJ2X+sQFhTyRHAGAVcLJtbSWIlESIiPdU
lJa4LQXj2epsaQ+FapHstMZrJv/M/rjtike1ypICH329vyKF5C+TDvNhJ+JDT6v7kbytbu+YB2B+
F0GZyCuZ2JknBgcC8CaAvZUQtXli4dg1jGqqHB8F9tmLy7H06ODb+7maqyu28dxSfDiCA0JN/Q2c
y+7KDvyYchh4sTi3kYkiBy2gaY+m9XBlqTOvmaohD3kNgdYQ8PU5pi4alh1Ox1cDVdquadP91Gjj
lXt/7mv9tsov//0bgEcxGqLq5tbxeRqAL1050/ObhyekdTp/yi3rH9xGLj0VcRvTTtDzelcj4dtM
N5dvVTJRyShK93G2mFAWTmVxNIxE/HmNxaG8Ar8DWS7+t73+mjPY1PhKx7cH5MPs1u2PFoA8ulzT
NTbJ+kVeRxcUgeG+rm10qsDuxv4iwd4SEBScZcOkqY6hK/vU4EYiAJnullEJv3LoPtcwFfZm0sgf
lw3zmRie9YEnUAUBXEe/5fXZMuwkjZTF2Y52YlR+rIfpv9166ZGpiB0bvUBpteWHmSnY48lppM0U
p0m1n3JLtrcVJTK6zWOU5Ffu8ZlwAlsAwhOeC5iqbcxVNHPSN5OyqTuZc8Usq1K/T5rA/rvv63Zk
0JhEps9RQ/9Tr01awJcP5dwrossF0YUSG0zCzX3LV2h0je4BTA2t3TNyI95BI9ZuLq9yzixwuVDg
gscDPmRj0yP0iib0CblkaT0/NH2RHJJhdvbOVH2/vNKZgHolZ+OpfjGWyBc2H5kntVDgcXwgD8P7
sQCssdPpc1i7qcisL0bRIo7LaI/xRgiSbVcf6fZ2iI5f/h1nzhWKpIMeGib+bYugV7GCYDO7qIxH
6UOPapM3IGH6+R+sgjOhW4VAGhnh6802lpHKsdFdBk0jbP6rOgIKe3aYcnh5ofXUNk93BaZDsaDL
sJabXi8U5eGKqwgDH5JBGeyzVlP1vsma9DnLAiu+HZOsvld6h8jN5YXP2F9Jds/u4HG+7XzMDOVr
izLjfmapftdx2reTHYX3Rth0O0RArNPl9c7enxVvCLSPU6Xv/HqndimJEVOdKomhhi+MIa/uLbT1
6ZHQO4hGVHbMmBgVuqt7atMkP456d+3ynNs07QPuD/IAyKBtTnsyumVpY7pYfWOmX6akbN2TZedI
eK16JQqNinZJD5c3fuaJEoIjl0DDHb+6dTyUPUaVuzg6p0PCtFmiGJEqtzomDRNg/nwp1qJ0s5ph
ouTXR6zMuS96M8LHAWT4nMWugZp7iUB0xCyTa2L8Z8wrWNX/Xmx9qL85cCHGqTBnshirj4Sx04jC
v/SosdxMwMeQJF1C/QNgD8f2ShDCk395q+fMAOnG2thfJeW31kjSezTcWXN8TY7lQ2yk4x1MAXkl
ZD737cihVkMj16LM+vd/32NKPFH1M+Z1NpuDoVbRwNkyDhGDza4YgnMbolJKCxmg6FvWjBGFaIVl
RF0Bcy1u0mCJ906hyn+wChDMNbteG7lvQAFdAseOMas+ui/RaUlztNjiurpyD89Qbhy5tgUJi8UK
ut9cRArYU7VYueWXKIrBtdPbj7PSEMobDGp6TFfcVQx7OlVyivdtFQhPg+p2B3iMpqXRa3uhjbpn
2zVzi5OQ2YcIpl/5slt4BLE0P9EkOnPWGdy00DefVhdIhWFWGQKTlTfhwBjVAsHHO9QSrb+YN1Eh
bQZ0PdG1HMC3Fe17oHX3/5uz89iR3Fjb9K0MZk+A3ixmkz5ZXe39hmh1qxn03l79/0T9wKCKSSRR
wtHRQi0oMoJhPvMaosVwYyev/xLKrBAh+CEUHV/+EuGhpRXXWuJT97Hq/TRCsbFiBZHHFrC23wRh
+7bWavjdBYYdSC2pj6KeImQp59b4cP9YLS7Ip1UhfrOpGQBeoRry8rd4QthzjvudXyfiN96kOA7q
MZ6/laefh1jZukMWm/5/h4PjTWmMlisOQy+HC7EvK3rQc36vxYCAnCp5J0IEvO9PanGK5ShwF2WH
X4XrzN34cpQsCijY4pfluzaUm8Zwf0+NaE9eNZUbu2pxJz6NxGgwuwEiA5NYjKT2gTs6uRr6UV2U
v0xRxOMVrlb6Vh2xhkFjOEMW0ajEcMQ80VY2nti10S2XAitIBiKkJXg+hCSPYKoS+orCk6poQ+SD
syxOWj2KS1KZ9rnGJ+eoC3SNX7/Ctg74BdIJEa8jf9mze7ILQ22auFF8oSbTEcU79yAcxP+xDNl6
4+QT/SxgelpiuOuW5BZSqlvu0Gh0UjVqhtBP5qb1VbWtL3jgIdSKJ/Znx9HouyI0dXbEAIpftbVx
YzOtnBAyHAgUdMUJIlz95VQDCrhjLz/x1CfHsLTnE+Vlc1+0TXTgy24s7CI8lLOlU8fPpDkio2/5
a54trOPMRSi0OrjmsQeGS7H6N64jJgQg6+mQjEF7FIMafr7/NZ/ETRZrzKcE7oNIPq/FMjdHcMAu
wtTC2qCYYzgioTPiwMGFnh3nCkgMhsSpGPzRSCiHTSBkPsZWK7AjtOygx0ah1L6B566OpPbDX3UQ
aXXQ8ZUDEVtlypukRCxp3+d6hf8okhbOuZ/H8EOk0dU+wgMvHwIcntHRbbE3onPfFN/NGp3ss4oA
EhJ2ddz+ilNRiZOl1fXXEStoDPwgKosDFNqIepNlT9Eh00KUTLsC4+Cuab30dy5i7xSlg5iPc9uZ
4WWsilD7puvt9DmjoFJv7JSV40hY/8T5gNBywztNCtzwmjESPlST6pyNQXjqu6RHsa+M/8VEUjtM
QS6OfQA54/4HXNk1YAMoopP54lv7pIz0bNcIbMPrfJiEryNf6GOfBFF0FN0HT7ioK/chHgxNom48
+isH00LDC+4m9TBe/8VWrVBbnjuvFX6Gr+YRfVCV7L/Nv0FGS08Rsrw4Pufo/jtaduzHovtxf87y
al3uWXqvGhcg59Ne7tnC6eNEdGHkG3NpXpH5jE5qOtcbgLG1USBqSV6dZA8tn5KS3pDrTUnkp3Nf
YPfhTv2hSPNxg4O7PgwZg0x1iT8XlwzmzTwPWMH71gBbGiPGMPuVC5QA76/Zyl0my5ey16nL+Hbx
2oejGU7s/MgvhWc9lm7lAVU0dDxPPetQDPMrIVzyNqMATdBOyQIVi+UWMYYBhzQETvy8VUo/Jpv+
NKLivXHuVhePza9TDpNZkPzzZ7vfltbLlCUi3601LDJoG1hwidNI3xhnJawARvGkru6Suy9VHmCU
ZpgQusI3BrPFrVcrPDR9naZ4APeP1+b9b7U2K15W2jlgv6nhL7aEoB8fZ1Uj/BSU3Q5b7cQXtWg3
0Chrd5ZkytPzeMpCFqPYbdeVlZdHvhkayluOk3OAjjG+md2k2TXO6By4UXIkhsctWbS11bRkxxb9
eCDgyxACv7oyUxNP+Npch5cJ7O4eaE/3wYnn7/dXcn2kp9xR7v0l13IAmoEWTRb5oV32PwoL/Wz8
s5vPI+3FjY+2dsAooEtOkQcKfcn7i73eoJyN/6bmFgVm6J7fIji6t/P5ayvab/fntToYmSPVTrnt
l7GCV4SuYiSm8IcubB89KxK7rFPdUzlhZDKCwbjeH29lR8ppPeGwaMgtdySi53o6GIXwAxgmJwKJ
CTN4TEDuj7LytRiFeJbYjRr3cl9EbQrAVhvBuejR/G5sLAN829S+6Rok0e4PtbL5EacEsA+DinO9
XEDkenFrdjvhm1nqmX6sJpiD2zNeJIWreNj6DHZ8rtmkXylu2xtX/to8UX0wKZEBB7u5i0n1NeFo
qfDHgeofrpeZ9imIh7g8qEKfTvdnupZzAkIAGgX6WUJA5F56dkdC6ceEs8KGE2N07ahNRnBIVClT
67TQAByQoXhpfiZRNEnNc9TdU00c3C7ZOIorWxacLb8CrU6aW8sHoU8xCqpj6EWpXoRXVOBb2u5h
cEKhjiCtj7dilJUvTCUHvLeNFxSHfzFtXS1wrYmc3B+MUa0PjhuJ7+qo6M3B0aDAZl1kv2sSER0m
On5/7q/5ynFBm82VqTWnkx/xcskrd+AxD8zMh/sgu3dDYL0PVactN+6cleBPtpMlhp4YhWm+HEfP
ZgSBS4tPO/QA04c+8ckunGPeJKBIRK0iudVskWJXJ+fB4JS7V7KNXw4axqVdR7WW+1ihNw+ZWWfX
eoirjfR6bWrkJFKURKVks7wL2sbCZU6Zch+fAet308/6JdCc5IeHhgKWZGHpxoduSJrz678ctRmK
B+TW8sF/OTnAeCUe2iL3mzzpjkntRFel0oc390dZuQCQO8J4FmkM6tOW3LvPjmTQ5bPtBGnhqwbM
vF1Qh8aPOm6wfY+KEPLS/dFWToLUHKJ+S9cOwtlyN7ZEaD10M38IbOTvXGdoHuG29N/BVYj84CBA
Y+67WOk0FM+nsbA21vSp/bmI1/kBCBKhjEHCsMxRzEBL2DVu6ivzGGQ4t5iJujProP7VCA82bF5Z
5XzpuTbEzknC7I8BXOrrLJrxn4puRbx3RItInULnfasUu/IleLE5QlKMjAR8sTZ6o7sJ2gT8tNDq
kFp3J5yfU/NC5qNuLMPKBSg7hJS+5K10o6Kq1HFiUwNLieWq8mDNBTZwnQfRsJnLI6Hg1iW0uuwS
eQQmyAHBudzLipWGlWj71O+8oH3bxLb1nti/ck+pk07uKRrxNNg3ypjgpVDChPaN1K4/2WUVt3un
U2L1OkNVuAAQwNfn/pZcW3ayHVkOhL4CZ+7lAVBKAeh0ZEcUsLB/K9EU4qgV2tyU1hZ6fW0oSZNB
/pO9f1P8VXQ3RXRHS/3SiP5agem9wX+sPxkUH768flKWAf5FliC5kRe38TjEdhAhNuEnU1IcJsQd
ya4wa89wc97IR5YdNpleeWxaTUKfobAvr8dY6a1JRFXmt2kQ/xzyev4A0XYOdkPiJVdtwM8TXX9p
JBJnxW9QhdZxaCnfbFwtt4vrcbHQ6YNAgxb38iKLtVzBON3I/MrQUBrKo7RLsCIKLYFLg17Px9eu
MHh2hPCe0j3ZEnq5bYqk611g5bHvyGuzgM36dbLtX8iSGpf7I90+coyE4yDxKMKkN8Xxnlcdgf4k
9vWQ2qKlBvO1KsAl3h/l9pFjFHozCB1Dgbu5GCmTD0bvRjQmUrv5wj5RLwRxyW9DAdqyU4XdHXsV
i8ONr3Z7E0mwvhQTBIRm3tSMcLmv4yoeI0wz7fQTTpe6PzRF89aeUEg690ak6af7E11bTh47Ehb4
M9iILKoPTlE/dWjocUehdaA2kB2U0tE2bti15WRXIHdDjwH+2GJ7AHXD+nAoIr+p0hAP1UI7Tlnn
vo061ziRCrS4roRb4tgrRxFZWQTvnxI//rZ4zEVEoqLNZLNRnOu7BDHZ8+x1Yk+hcPpU1038d0Ao
4Kp1dXoa0JYAANMk+cYnXVtgyczTTNnNISh8eTJK1xxYE5o5VNKzcyC84IHgZasMclv3Ay4LUp5K
FYS5m2u767NJ80QX+6WiTN15woYetUur/Bzqse2d9LaHjFrT/P8IKjzq9nrs1e9fv5OAgoCgQORG
EvdeTtRL87BF0zb2s6APr4ahaIdBbeaN2t/aCeFoGnRpea+Jj16O0rHIXZvqVFVd2OJTNnbvk1oP
rk0Y/hOn87hxD6xdo1zm8lZH65VQ/uVwOY1m2PuD8FWNy02p0VaP6O1fW7SdNjbK2hmBKw2wEF0A
0rHFRukzHeGFxBE+SOHy0GHG8QAvgBQscmwxSVvOENzh1H29/9mWuDGmRlUE4T96ckQjNzlvNynl
oIId9kOrGgMsqVJ9P44BgkROVv/FABcoSmtCoLbCZPJ25IpmcMRTy31XFYpCeycP3d/3f9PamZEf
1wQBTlS8zEizju2F743wmyEy/klCN39v9hDA7o+y8m15pi3GQWRRhn4vv63iKnMjaloDLmxd3xnq
8dHT++nRrtUttYenhtjLQJsPC4eHC5B2Fb2kl2ORCyMi63GxY0ib1ntC6QqHqyGbdrNRNdWe4NoK
96FTJvoJMTr1M6Z9WfhPHRbi2Dp6860HAvEOpmNWH1q76o0zlIlQluja2d7NojC1XSn5T7t8bIfy
5LaedczjqsQIp1PLY9m4Zko5oYq+t4aHkIzRIJGzR1JNxRhIiwoMuSIdo9lRw9Vu4/Zf+ZxgZZmj
aUhs8PJmiIuBWE9xI38ssN6GQvGYIguzkZaufU1QpQDFqWzTYF6cVLzM9TZBi9bv3b49ANWjJ6DP
1YPVD+rp/sZZuYM0NuZT59G5zZp0kZRT5Yaxbw6qdtDaeXg3tLp4RARa/5Wrmxyh1fFkr5N9ClZi
ObUev3BldswIbIIaf4ki+3s+lemlp3r5bnA7dyOEXftcEC7JC8mluPYWV6xSen1B3TL1HXz16M9p
IxIwc7sxytr3Yj5Q6Ki0UTBdnL4qnLWmSJ3Eh+gTP2idXR4KRdf2OHiVG0m9vDkXh4+0TgYAtHKI
QhaHD/vXoSwDAA4CDOpvtPmNPcB04zJ2CJyWihu/cYxAvG/jejjc3ykrk4QqQT4lu/KU8xeT1CD/
EwGbie9RBrJOsVcmb6Msrn+ksdL+vD/Wyi4BU0QdQZJ3QMQv3g+7NiaBYGjq420XnQS2i+2+M+kZ
50mj1DscFl9Jz5Uvh+SVSqw/Z5uD9/JSSwycK8eozPxZ4Hll97lxLrI5O96f19oaGlJgG8AUAOfl
E2wj3gmRNMr8ujGpcIci8qMks/cQ+rcEINeGIoZCJZT4glr5YqOgEtp5Cra2fqjl869encJgT0PO
/h5FnbQO/v9WTu//d/v9n7zL3hfwXJv/939XnnvYEYBuILegR7i8FHsuZzPGDc4v9CF91MYBJ9AA
t/lPUows3426VlzLoNgiwa0PSxEN+gI6v8u7pFO518qpS32konDg7LhWyl0vUusoRlOx9lieuP6k
4uhyuT/ftbWlC4MIq0vB+gYXM3FKen2IUn8YO/sAgS78nBtGuMtGVf/4+qFk0ZW6utS6WUZSSmLp
Y5I5PAVtbh165NiTnVOa6TEbDOAO9wdbu1x4bzxImYQQ3DAvD8HQasYEhj7y1cGyvzXpqOm4sjWw
RdPausZzaVy0snMeY4Rnt8hya2tKiRn9VRYVcrfxcmzTTqvJbIkqLLfUkXOAVokTMFpkkRtu9CTX
bpfnQy2e1xQXgLAcNbrGbhaf8thtgAZ77t/ZiPB/rgR2C/fXdeUVgpUHgEoW/1xt2UA28DbGCzaN
/E4b/ka4dLxJm2gLrMU7c/s2yIeO7UJpiFrc4vO1bodgiwNoKiiFZX6G8oILBm6BvfI+6jpdPaVz
1Di7IEBYcJ+ogdXthVPZpMtVmOwsA7mVvaPh53m2K+Sb8NzEVLDpG+Obgy6cs2sRnqp32P6N1gFj
hcZ+PyEm+Dcx+yTeuW7tfQ4TK88vnp1AgTVcGN7HRuQFqicD3dEUW+sWSdIkUBFoHoe/torp4m4s
XPW7ZueefghBSX7o8Sr8mPQ2xK4hg/B1sPVRK3B8DPs3aAM3eGx6sfEdJemxP5hJFyJClRoz4hyy
IHpo8KLssMyuFMVXgnl+O+pGaV/LobPb/aBMXrb39Dn5bTUklh8DKm3cGYGdaGe9rBuNitJMnbY3
2nw/Rejj7dtAwSdxsnDY3M3AFkebVC1v3sbcPMgXpm5aEl0U4z+ZwDbngBWsCjIlD8evYzgmX7il
nPld4zn0pXY4lqTWn6yzxunQNpr4gQhdNFyz0vTOWT838RX0MfJ1RPNavDcS1U2PAaJT9lHNQjNB
4SDUDe61yFD2hRFHb2fwAimqtlPzL7fHaD/o6RjpR2Txa3BRQwyPQQKbg8Psmln+fi6q5lMZV/Zj
qKlhtpvtYazfY9QmoLMgfvzdtRLv92DP08kbEQLH6Qnu5EVB0dA55ypOUjte/x6WRK4nj0Mz9MPO
RljCPZBXDoT3mZWEhznr+wYTqcFETbkxmnAXqrx6Ry/KnPSgTZ1Z78vBHrVTSW2quSRqr2U7PFYr
81AjKPGQT0PT7WwsY78jNYMhVQsy/Evl4cC3wyRDdR91ZRh8q4Tov+PtdLU9Hub5eOlFMVWoCLqZ
Ge3cCG2/XYsZbYXYcDm0B2R48uqqIcZf7XFlx+PU7cP2T2UG+oDVumJXu96g44wv+JSpD2U7W187
JRAAwKwYxYAuR4DaTuhR7yZQbuH7nmSy2WWuXSlf87HW7X1YFravlM38yYiLxHmfq2U674jZMAoo
VFz3rmNU1V/6qbHanVm2xrey0mftZGaGXfztlF7P9rqW9VsFpJW3UurVuShYAIC7yYzLZAzRXZxj
38ILAI90L/jsVZ77OyM3/4Ql2Z96LKeNa+/mSicioEwEcIAeJfzaRRTXJO4A4nrO/aSd8FqXWDvs
L+Ijjln/3L9gb0pGVPjRbyElhfzMWItgZ6Ssr1qDk/l2o6c/XCR0PoRGa4M58uL2Oz7s3rlD/J+T
N41fwevGWwD1m6nSciKPopVIuEorcfGkjPGIpc1QJT5gl+LDKMbpqum4BBZ6nZzuz3V9KHiUQLt5
UpbNpLjP89CDOO9jA5AfsjycdyTU1klXAmOjQLXybsF+pRBO0E+VellQjcQM2NHN6fdWQ/Wny5Tp
t4bqyuuzJ6mvBLuElOa2TxlGvSfiMCV7MjCD2NVY8Xl7142tX6K1+lcqZ8tAXwpUoIkJ5E6Cixdx
Rlsak5eTQCXhUL/xImM49zSIx7NtjIStlReNV7PPtWOhauPWKVz7dghxUBaj2wwIZZGO5hXgO0pE
nELEqk9Za9bqTmfca45NQfva4ydnCi5AsjIAGC43Sm5Haitm6qi6hl5konNFue14bpRwq0Hz5Hjy
IiuV0EWeSlZUEjeX21+3FbsYp4GGdpzGw0EWTB+m2mv+mc3c/dcWJu+VmrmJvsvqOn9MbFSLHyez
NJQDCr1uegqQcfyBh7JKy3Ygsb1/ZG4CI/nzYEziCEJv9KYTPipiMnG/znwR1Pk+1w3ekQYa6yEt
vV996BhH1x2R6UMsdcOs4ybUZGQyBdDlEkIKdf3lbiu0SAxh1WWkIfDRFCPPjmlZ9mdIafMbHbXS
V2qwPAn6yIyPvA/vxxssWu3hp1QJBsT7JPGLSR05VuVHKCnpRpHqaf8sPzrKOCQmNCIpCS6ud0h5
KFDODp1IfQ6wwRlCENujPlghMlBtzbsYVG6xI2KhLpdWeUW+NMX1Tz2Jiw8q1PPPuhWZ02GeNLx0
+i4fyO8jqxEXw6ucL1nT2MMVh/TkJ3CB9EeqB2CXplFKEPa6tKga0NX/jZF2Z+3LPgDcoEe9lu54
X2v9K3u+a5Eencf+Axp8XQpjesCy3VLzIsN8vbYpqoHS+4FmBiJLpANOtHcoaHg7nsK+RRzZqMO3
XFvJp3oK7GCnTe7w7f7GvLlg2R6ol1KzhqSFZs4iYs9zRHJEXlPnYK5Hew7aL7hEJa/F1clRqIKB
XoWBc3MRqE7cz0JNM19NW517LlIe66zaMoW6hYAxjDSmgagi5XiX3aEojnFCAVPqz04QnWGbDkfi
HfWAwkzH99eCvUh1852I2uih0K35JwYQxruBvvXh/qrexDryh9AGJPJDPQsW1MtDZw8BqjAGff8o
MadjkGpc9ujyHgfVGA+Ji2tOyOW4cRzW7hiG4yig8UQpcHEaOGneLIEn1EDC/N/QyvprrISQFckv
nVNgFuZP+GHxYzALZ0vE6+ZZYcIekrwgu8EfEAG/nDBbq+SQlblvd9PwgMh0D94saJEn9vr399d2
dShUCCipMtoNlCVWStI9CV1K8NqiwKmEMFXCfjcms7sR6Kx8RkRTdDrxxKz4wCxearKI0JjUOven
xivOk5mUfpk49lGj1bDHvqB4UJ0g3xh0ZX4UlCgGgpukg7T8jLVR2UTmc+YHdtX+NPqiPiOr33a7
SJ+dLWTdktYob2vqZRifUw5/0s58+eEonJFB9GyamrRxV2PGeLXrOtsVTRodzWhSd8D14yOiIO7f
gVbhoYzA3CW22lxiSDRnJZ+tK1UwKadmzWhfqcVGcLYSWdPupRqEZqGUSl08YH2JgNI48p5ElgN8
Soe9yGWZJeMJWn/xOTLi5vsMfvg0Jgn12VlJp8v9HbfyhFIyoU3KkZUdp8UdWbnAXZB+51rRE/tB
7az3aV6N+27IYEqFsBZfPxx9HYrBtC3h+C12XWlX6KG0xAqlqylf3AIde8XKwiNvQnqcnandklV6
WsLFOyrJrbosDyHBt4yym77MvTRrwawGdvkWHFF4zNpSYAVhJfGPyauHU1q1pbM3cm/6HLRxf4Xr
VGzESGsbn5I7HhVkUcYNFkUflbTOTEA2md1EDxnsp0M+9NWuVbJo435e+6I0tujxy1gM8NjLXZ+l
mCW7yYAHQGq3RyeMvHNFlePilaHzgF+R8+P+J12bGrV96NY4Z1rM8eV4ukB5abARmFZC0fxkJGtG
xCQ2v1h9X2/5pK1Nju3DoaPjhNfw4sB0VTkjc1YkfjNn1TnRkvmsVXp1LuBP7ztnFP9hcmTZGnzU
J2lMOflnKM9UyxMnmC2ZebrBeQ7yj703jscIf5Svr1/G5yPJmT8bCVSJFs6EQ35Lk/kALCyh7kXd
TQvsrYLp2hcjn8ARXhIireWZR1/WEp5GSjg1ZbErwPE9pk1r7zAfF1/+w6wkZpRqKPy2ZbAwwXvt
VXT0QefnrY+NnJUdCpf7bcBc/ZVuu0/3PYkIEjJoRdyi5BNKZSpVotjvRNjtB9eYHtBFmjdCkbXV
kyrthOb47tzEe0NjR2YLHNZXstn4Es8iOY6tNZ/Kudkq8cijs7y7SHBIN8isZG/w5Z7oU496UkWj
rglT52hRTvYB72wh2FZiKzYCwSvPAN3uZRNkTDQ7Hisj9SFsppdWbcTOdKfmavW2OAqX8mxU9Uic
mdrWVbW2lEToUDikKvlNuzqzU1AFPGp+XsQRfA0VC15HTfbpmBSn+xtxdSl54UCJ0LC9oS40NgLI
rrBTn/AatvOEMoyH4tPx/iirrw3RFIwvcmL6g4vnVJRch40jU47A645xE88USlXxaTLm+ERwmca7
qdfao5HMVOqGrjnUsVNscFNuUcMEPpKVAn1BWocvI9YAR9eQ5Cf1Ta/Vw2OsB/ZILT02T32MFAGg
EjeDFaxAtN8VuVd356LIMmOXJF3whmwbGzugBN2VmHur6LW22bhz+GUcnVuwdt2HcR7oNAFy4NIP
g42dY2M7yvssKv5BVEb95Q1R+7On5bAReaxtAK4GkgfytFt6L8LatmJ4ZeqPam8/Org8f/MIHw/3
N8BaVM0rL+U6iDjwhX15Yr200POkzDIflfjwN/474XdPQTJVGyG5AyEad96YVOdXDSrDXMDRMpzi
qwN5NV4OGvRSR03gCe/FerdHKCPdaYejmgv1ONJS3ljI5R6/GU6u9LOXCqPxLFLD0L6Ufa/9ClrT
+IOOTZ+duqIe7H1Wm8klhnf4GRdNs/RxlunNoxfM1ZZnyuL6ePohLDGcAumgwAPz8ocUpk5vxe7t
izJQh/aEFu0tvQrf0SYTGwd7sXuehgK+AGgIXViuqsUSI4si7NydHDzPwYTEjTofQoEh2P0PuYhu
nkah0w4qnE9JCXMxCh6DQ+SiwXMRYnKuonH1A1WSEQ3QIn9fAWzbaNUudqscD5yVrDCBhyIPkQv8
7EviCF22pRfYF6efu4egF96RkEN5ywqM+9Gy8hOa2FuKECtfjbSTciboCYr5y5xHT7wA5iODGuDe
d0le6oCJFeuid1a0AedZWU+47aR/UlgcyZLlThVz3yaV4KtFpbcHDhMd+rIIz8Jtkj0O1+3G6V+d
2rPxFuuZqt0c93HsXEI7ivZ1pOtvHTQFkM+r4o28bXUoYILcZYh4QH55+elKdDU68B/2JStjunv4
wb0bKmX4UtjBxqTWFpGSurSux0IR6bqXI1HzamhlDeEVVHa/C6KhOtaN2z7MA72KmFdw4zaTv/xZ
0PO0KVFEQekHcgnDLmbWR5lizEYLMLh2nPTaBn3+Jc41rdgnhTH8dO3RS4/IpbrhDg8M/aFN+vh6
/xyunHaJBmdDAMXibpHn5tm5aMWoIk7lhteubLSjVaKMyI1fbZz2xVP4NFFyQeSLARMQMyx2i6Wn
UVpVRogCV1u+MUrRPwIpcB6d2rbfhEFbeAdWiL6403rhx/szfArqlqssGzXUzYGFUAVaTBGxy0wZ
c3EVTuFVyGRhSohUeuaakqqL/55Wgb3fjyVSizurb0SALgbIY6KGrCwOetCZ53q0zflk92k97yo3
drrzoLhucgBjUof7WZM2fs5gVub3+z9+beHIX3TWTv5/afbQJYCrS8vDNYQaA3QzXaEE2AnxPo3m
1vdUnHzgv6tHZ8rc4/2h144djwAcXIpYjLzYGYFTBCltHuWiZupw8LpZPweZRd2zGIeNTbh2DvC2
4cjp5pPx28sv5HDo1Cyfo2veiYQcHjuUeY8NYNr+tAND/+n2hvZjVEzsWSJhum8SDXnAjUhybbpU
B+nQyRrhjQy8kXotcIhOXF1tBGHg1sFxIq5pJjFv3DIrT5FMceDpSgcIc6lJGidxqJpThOuMV3b2
TkQhHsJRp9TzXmRA/ujCeu1wjPBh3OqQrlxwQMAomUDjoUazvHD0gazI6BvlYiDu3D1mvRtXVAsL
BDEL/uxjY4qu2niZVhYWiLN08wEyoMHfeflxRxHppRcnygUDwS/Un/IvdBC+ZK3bb3zBtXVlNQkA
KSg7Nxs2daxO0fQiuKQpslI7VcmQ+sPo3K8Gp693Pb4b+XF0imxLsHJthpKfJP3sSBmWz8akIseG
GADODGkr3ENSKjndWFuLjZ0z1ltJ+cqVAMqar0deTp1vaV4C1THlKcGLge6SHp691sGrHbUXt71A
T6yLc8F1/69w0vBTroTN9PqrnMsU7zopGklhZfFmJUovOK5ucCHUUr5A38HsNnSaKd3RDy7GNx2Z
aXEx3bior9U89MrX+9fSyl1B0oE0HqVFBPyW0wcjguBSHYtrnPVO/wezUYR9CvZff5j1AVfQ0nWA
2CRO0oldhy1mudO8pvwPqtemZIKy1ODqb3yqcImqJrIfDvHYhA+p2wFcSzt8dJ0w2zhA2tr+okHC
PcwRoisu//zZG13kbprMiqNc6spWwkevNEIVgpguSGyBkF4Lp4AtuuuUxklPwlaz5hvMsXgEy0Qx
5VT1WR2fHZBkvjXCSn4YoEO9HTvEz19XL5LPPCBW0jN8QuBXLiM1KxtK1atDBavBobN2XZmEPxVZ
Gt0HSV28skD6NBqbEF8GLlM+xiJaA/6nJ0GCe5fIbRIjqyosqjliNq6hUYa/Is7PljrFSrTEiwhX
Vif3pDK7eBNJz9pRD9XoCvUnOzWlU5zmwd6iGz9BVBcRC4EKMBnqRKAuloZyiTtHgBktIpa6Fdkf
QJVa9ABtbwLUAuSQKpWhh54/tV4+njvVmZVr0Q0wwgOrmuIrjfI0/laZpqAEUxv18BDkffdWDBHI
xdagFbOf5tiZaJLT5/P12CnrjxFSlva/ClFYuxuyciSqwR+02Nghy96u/GhPh4aKAaCSm+M7mNqY
ADdAp8BLDe+q2TNFN0XWHnfVNHnhYxerZb3XAy9U993csMKZZTb6CShI+rb0EiSG7l8oa98UtDBn
mfYZadridNlwe9TBsKOr5gTlNarAq4oUr6v7o6ycYYSFMe/D0BE27DLfrSrdBQ/oRtfMkep1hMPv
k3Yuz06Uaz/uD7U6IZpO/AWQnlFfXhczVIqonlliPQzH84gryV7Dm3tj2VZeW/nf5phLOU7y55ej
pGqVqEj6Rte2Q59Oceoq3Q01ThtFiZlyaepIkmqiPP+XubGIEA/Jd5c3DNpmRl61HEA91ICdepOp
xIeictONNVx5ZGmDE7OAgZZgR/nnz67cYHCbwg7T+JqEgpSIOaLgGzkggHdZkgfj2QvcqHyLJHb/
xcyq+PVugeQ7TNACcAFza3nRhNVcjmYSyoumJi2jy7yvsqp8m9dqcMnbVlzur+tKYMhU0RaS0qC0
fxav+iCasAQDJq6IrsWnGc+8iwlK/xBNYvqmjuAuXj0e9VpkHOEx43qwvOFaqjQ4dFbhNUua8piK
2NoNcZSfgzIaL2qV/4eXCRgTZX9ESCEmLDXvHWMIU3S9w+vU15iltGl5ogGrn0A3bDm3rpx0huIF
BEJKnfLm+EVjPIgqCa90Tzw66bb+UKmlBnA8qq/3V3F1KLSM2arSpWWZSYBv1KjCkh1C58v3c9yk
D0EVurRrumEDwbly3G2gOFBkIMXLluvLAzEXWjagESmu82RN+UPfBEa9K0kIjUNZzW22m0QcB9+t
DE2xb/dnuWJRBfAXRC5tV2K+m82pWUkFwEsLr2h+UlGGboLL+eh6xR/EcvWHZCTwPHVzFRgHHCUm
kPYYQ9knx4avt7fjrpv2ilGa3/oGea1D1XXOm87mHxxtC+Q7gF9TbASpax9GwtlQ2+XBowL4crWS
0baxfOm9y1BJBiuu1heqQLSd0myrE7hWo5b9flju1BlB0sjf8uyqUky8QnA88KTHn/42qsG+41U8
AG0Li31WCQH7oRmPVRBFh6oW6r5qoy2JvJXrUoZ+uFmDv6W8s9gdTeMOdazW0pSg7P8Wxdj7zTia
h8BFgBbI5PDRtbJ/g7jqN/bGyltHQEF9QiqxIeC4eIVmYRVRNOKGkPRBewkmw37vjIO38Xgv6eAy
auF/EhkFKe3WT3icys4YUQvCoMhEDKFsFJgQU9R24qRnRv3D06f4W5sp/Ter7fkXzFjk5JqiKIqT
QtvUPjstmgun+wdj5dKmaCcBLZCdWP/FpZ1qaSOwtcBIrq6TR7ow81/bC+dzgcDqrpyC8vv98Va+
8pPgL/kj9aAbh04xOCHNb4Tgh5q+i2f/dbTonajtxyq0v9Wa8avI8XK5P6bcOYtQGFyjhHgYGObd
ZLsgLaO8Tkbc+UKj+NEEILZUt4WYArrlOszlHzWxzY27buX0cnRJLCSsG2z8Yl1tIxMwlAqcSL34
B5Wmdt9kOUYM9Vwf7s9O/peWs6N7L//i+JJUvDy7dm3ZhZUgS9FB5or2SqsDEGvsuKSHWXHadoUN
cv1QCK36J6znJth7Wa28DoknNzdxOKvLJ6V9trysijpV+qiioKCVip4haaXabxvHCnDNtdtqCwe2
trjITUoFfmrON4Gw1Yz4vZkUS4aoS7FpKcKvtSXifWT01X+Z2LOh5OXx7GbsI6UPx6xHMbCJ83PV
KT+MMh5Ok5YM/+EkUtBBMwb1LQAZi/svG0gw4qDDUDYblSudcfXNXHM5uEgR/A9n59Ujt5Gu4V9E
gDncsiOl0UijaOmGcFqSxZzDrz9PzZWazdPEeO31LmBA1az4hTcc3Kk1L4/3zeYkEnOzNyFQg9i5
/bLKMCimZXV4NdS0BU6Qz2p/0tsu/9fQFt37D2eQ3IiMjcbIfe8sga+lAprxrmhywcGCW5mLZw8i
RnrU57miwCJ0LfYtrOneSId53ZuE4SBQuORlO/L2Qz1jssd4Vjj+rhhOAO3cZ1DX6sEozfr09jml
gkdb2UHAnbr37VDKlNizG2MKjPb2cu7psx5aM1KvEFX2KsBby8eZ403BNA0rn9VQXTyo1QQ5/pqW
Y/YpBw7F2UN1a1iqes/edOuKIXCiLSjbrXeR9uh4BZLlNAYrs3c+ocG/BH1oqi/4Vhq5r3Wo65Fm
tQGu6+PPkdbMXn699WpIyWNgsMQod/1k2IbKMuYWiWEchmqg12HRnxfKJv+qaH3+r46roT1GY2b8
IFrI9syutqYaLRN8Fijs8wvWG4geHm0Hz7k6+Zx/7HJ7Oldua/sUd6ydWGRzKElyIhgBJLhucjll
HScWDd9r2Q/huRHGcqwH8GBqq/8HA0OMxqnfMxBrur6yDX0mtwIUfm09d3mqbGM4dGhWH2J0svwh
bfY27MYmYvKk0wyCqPfNkQjSYp8srnuV1ngtxkjW8q3G4quhElVGP2cr5fVqCt36mySifDfrbfLv
49O5EegBSuBJ5pal/rw+nXPUNYtR4qqjV5ZzaNouOw6wZE+PR9lYQhBT9CmpXaK+t263Ge4kZZTw
MuwnsPZjbcZYbOrTRTTpnrLRa2i6evsJ21VeX2q7AJhWOUKcu31p9Z4HYUVNh6s1JqlR+B29jb/q
OBu9H1qVhe4x6/us+TdSOutpwX/lWatCo/q+wPgcT+ZQOePziKg3KMOuRl9OGQenCdJudrSDgg58
/gEl8PxLWdF38UXTLM/20PbKYR6bdHkaKk39QgO4a07K5Cz9ZZnD+R9PVEN8SMJWN876ONfHHsO0
4jDOXZwEZaZFliw7a/MRvzw0necx9Bsv8/7QnHGeXqxi8tqDbiSmdi2SNvuiLW1k+62G9c5RB4D/
v9bsMxwAq7bqDiIvdPU620n3p1LWenhsop6t5CIn/tlO3XnyKzs1iyDrhnqgz2BWCYZYXlMd1F50
uPOotMlOWl4BWneRFXsW3izSHyVInT2F3o1oG9wfyTangA24Pt5zMyyil2eOqpZyGNE/DhRDaH5e
WEsw6IW9k3Rs7UWIJzxpaFKgh7naHwkhaGiNeLdbo+q8lJ6GemKFK9Ggejtna2sk7kDoQ+BKXbL8
25evG5Skrpc4CiD7g0Z0+iKKDoigImegoxK3Z62zEdLz8hFfU5BRabauXr+5BuxA7qxce4BBZ57H
6Ks1T62PS4J9FCgAHqkc7zELN7+RPxVPLqo/d430GnnJFrMuupDD2AYsXvise6X9sc9wKnl8iWxd
llIHmBarROOvD3brAIAb24a+BICVgY6QHlG0sJrE9htkVd2jkc2leUgy1XynDyC5DyJ2jPr6+Fds
fTC4I9lyfZUSWs1yGCv5bE9UCxEvjb5hJVcczKVxv+doSu/s1NdHdH2VSXgV5QfZVF5DxvIE/lUn
OhpUBILzl94ryl/0Q50K+a3EjM9ZtozzudfDInu/QNx+ijoaaL7oU/uPFEzncw5/sguMzFIQ+F0w
mPBVC0QT/ryKKV6SyPaKQzJZTuIrcd98q7MidQ9j28HytLpUwSCL3sifYDfEd0LVQjmDV9Xe5Z6T
xf7oFsX7JgqTPaHijRkGz4I4HcJ+gCDX+3iiJoeega5cPTX/lqaGd6lm2/AzdXqjvKeMgj14fYxj
QQ7X1sW3bhC6FzpAMfq0Q8ehyrl7yyrZWcatShKlZlMSKRxug3WPoqwq04O6wTIm5vRUQ1s82lYZ
+oMHWecgCtP8qxpscZrs9I9xiJNT1Gv/Pt61G5csP4EqEkxXeAjrurDWU8gsPIVjWhrJVTHTDJ+v
pFpOAIW0s5YW0Q5oYHMRKSHJx16idOW//y1HbBdUGLJ2Vq6paQx+EQ7ZwfSU5IJag7uT7G+EMJSe
YUBRxJR1stWFXi+TIazeUK5W5BTXBP3C6+g11g7QcWsUEmsJ6MLp664olBS1jkRFqFzbyJwRVMc1
Uu8wuHu8Tpt7RYLkbDh1dCnXeEpsBxJ3mingq2HjBB7c12sxGebHwabybXnT8j961iqCvoNnPxm5
tcRHEGD2y+OfsfGUIHiLdQt/yxrG6pKbvBEdFCWhrJ9iJDZjwX4YcGE6EZouVG+m/kLbUOys49ag
EqsE/AAmEFIwt1umpjOVm9FIlzuO7FOkKiEypm3xIYvT+jpERf1Z7+tup8Kw8ah47FBEMOg/czTl
j/ptnzZtndjTVAIEi5PquxbHxinqakCKaA0dJ6XJ30/CNQ/oVY2+VvwXe1KJN4HeQoJzX7VR0QOq
IqvmXNLk/FB0VXHUvOrf0KXSKB3pd6b4fhNT1wDcAelWSoys68lC67RK19vwGi+O/tVBxE16wc87
Z/8uMyUrtYBimRLozN/yV/w2p7Ned3VHVwO+WOu+NENTfew9HBdQwHOe69xA/nGsACWCX3pzosHQ
0ALISqkvSrzS7dA5GucCKUWUBIe4V5HPietfLSJDs+8UVrgniXV/WrkKKGlIAUPatbQlboeLZtdc
cKAfr6Ax2DR1XyqZH81QPz8OzlTbR62iEHpYiiqd/ZrEQ/czfSyIqdGrETt4lo1pJ0H26FlyegiU
VudHiM5WoUYMfHvhLX4KcD8/RczGD1H37h+uWvfmOWoNZ6SpZJFMPL4zNoanoiwfGMIjXtPVNdwv
sTFg/NZdCVsMOMcUlnz0QrGSTJPhqS1AdVZZ5rzT+/zH20fWCealrjsV7fVt5fVYSrZjM/IAhMid
ulX2Xi3MevJRVBov2hK575umxhRuEWHweOi1sIYJ1II9IH0maRERrqx2QOi24WB61gjd1xnepU1n
pscZespRH+LlMmmt8lSJ3vjpzf1A1yhpz0I1Qh8Ss2QD243fQuD9uw8Lb+diu7tN+WHyOeQfIIdg
nd9uzdKAJRsLfbj2o2J/dwvb84tqcS5wEJavjRcb33ozG789no67MIPim0Uxw6UGB3ZhnVvVCoVc
0Pj9dRS9M5yU0BPBrM7i62QWo3Fq9Bxhj8dD3l1pst6H3LXs2GAO6ax3/ZhyAKNquHoFea+lJ/MJ
Bezw9B9GATukymo+78U6nHE6ZGvdlrNFRv6X4cXFc6cv0c6abX0LORqvEHgB2SO5XbPazNyiSSha
NKNrXVo88840IPc6BVuj0LCHRayiQkfSfTtKO1eKjX8TWUBVKoeqEOiluc2uN4G8am+SFxYGWI6U
nKS7R9n6dpiqplJhh/lwNUfHvfTY/TTHIrS1T5nh8H8dMVJnoABiPS9JWX5Cuqx0j8SkRnJABsPc
U0e925qwN8CRSPo0GBciuNufUzpdjNR8vVxjpUfmxiiouvhdppaxb3ulrtD4nuZ/3rhr5JiU1xzO
IZiXu3p0VcZDCwDsqhCefurNrn3OK1Q3Ho+y+WUulXzQO7jkrK8/t0wsa0iQcotwlD6UJuYuok/q
z7Rv9Qv6Nl6yc+Tubnr64Rw1+moEaURNq5s+mjrw8Zo1XxeklU8ecLYnp2jEl8lApW7SkD1AT7S+
RlAI39pBlCPTS+Av3hhqybeLaCc0g0CBqFdFqSspyZa8mDO9BBuG3J49gvyzbvavHIv3jNWToNh1
cugajYtVk7JcgTabpyb05qeuseMvY2Pme/4z94EEg+E9A8+I4JcIRq7xbyHTRIfQ6Wx9uY6ZUv8w
Rj1+TzzqJud8bAbPH8w2QSmvtbq/x8gzn10o5B+FoCK4E0Pc3Q20aSALENOAvpUa9Le/w426Cnol
Qb5e68UnyBrdGSTYrhfR1jCSbIgeC/+EuXI7zJB3pSUctiwbLBR+VM+te/C0aNrLvfcGWr0Oqabn
Sg0T9KrlivleNEN9ytPszagrZu23z7mTRuUjDVvMyxW1/taPi2F5qUzxNyTV4Vij+rgTad097XI4
gxoYnB9puS4/+rfN0iwZVUVHXa72bC+nMrfaIDHNCbvuBW3FQTUC1DyH4+NbZnMmfxt0NZNFMWvW
Yg7L1bUm7QJRHeHietR39t/9oYPITcGL/3Kf0TS//bRUJ7u2F85BqE/zp1if61PniPIaQXXYGer+
gwjYUSaGiimjuPVjqygi7lpzMK6FksZHMwbBY/btHvXt/oPkKPJIU3HGsGJ1Y8mKJZjD2rh2Iq4P
+pyNh9GYqi9JT/X98QrdvwMAVtgYMAiAjt6lsij+ZmGaqMZ1XhbVd0P8fuelddH8RCBkBI374/F4
99sQFVvg81jYw9Hg9bldK+KfIbP72KQgkA2XMVfrX2UplmMeVVFyEpkX1fg19OpOIWZrRmWfwKEG
A2poXQYuoQg7MWKrV4Cc8RGk3nDINJrlpWKoO3t+a0apxUg4BdNKaen2CwsyuVpFSvlaZ2kdxF2f
fotqe3lahD7/682UbHdeVnmIbt8csGYETbwGvDz2OoWzvFxLqhj256gnzZ9ZkiLXsAg0yX2jykud
8LZVrAs6MM5Bp9IfILP+RpmZ10YF/VyiJMIJIt3VS4TQapuhhexcl1BT/N5zqoOZhhoCfGK6PN5A
GyeQ6jaIfz55o7E7zzFdqii3r0tpxBdIcfZxYW5Oj0fZWESoMRwKAKrU0tflQSigSH1xjRKt1A6t
OSs/j5XVHyGOVpcxm5S98Gj1WXRiediQwyDGBPlDAeR21zigAAo6TFlAZcV9ssKcONOM9/K7jVGg
QPOygCCRagGr+zhresOb2yyDr5MWz1qUNMeldPdInqszLr8FfS9CVxoudLHuvsWs07QC+hmYGgLu
2Hppp37J/nIGbal8czaIhCKQEG87Bq+jAoghqaN1JnUobmew7zoNlkWTBaOVFF8FTax3yAcK4Y+F
KD0cv2pJI+4TUOOaFRmfUpd+2n/5DbCi2ZuSw7AulSmGOU88qlkwzKr72TIIuKbQcfw6CsXBTpbm
g6J4tW/PIv8jM5s9F7mtiQeeRzuPZJp8U/773974KqP1i7ZZGdBm1g7NPBo/Q8dG7Qnlw4Ou6MUH
yGHceo/PysaoBpR65APo06N5uNq6y9hMrTfXZbBANnuJOlW/1PbUfm/Vyf0gqvTfBAzGH4/H3NjI
7C869g5NrvvqjVYWWbc0QxF4ZW1Im5/ajxXEph6PsrpZ5ZYCfsADrFOrAXG/qtNgiAFArlaKQEMO
+ZdbC5EiTzmm1ZXIpomOOaKAGIqKSNh+WnpWc6rasEleHv8KOX+/3e+vv4JfAJQXXdv7Fu3YuV6v
WVkZFGHY/hGaw99zMVu+kvT618cjbc3qK+iQCJGLfP1Kxlq1LF2Sl0Edht3ZyzAEWYwpvTweZfN7
uONenwpKy6tLKG6TuDERkA5aQepJC7LxSyNEiL5V3gh3ep06KfTDcUSKD/mX2wPRWlYpirjOA8eZ
9O8IhcII7RXO7gdbmWQErJeDHUQiRoOUQqSVv/1oUJqRZs2yowWc7Xb8EVtTyExdFSx9qhzbfpiD
zK3601ia+bHPdSKeqTN2Yp2NVQSg4GDpi04UxJzV/I6ijAokCMtgjFTjbIQ9MvvTuKdrs7GKsGLo
gcg+vsSs3n6aUQ0KuX5YBLGWmX6aVNWlMvTFrxRlOD3eMGuemlxGxqIgYpJUy+W8HSvNqN2rCqe9
xZh4uhhNWLeIQxn5p2xELPdcATx/iuxmmI9DhbPGkw5jTzk1s1OPB6F6RXZ8/Iu2phjlKFxBoceh
jLr6QVOO0NeizXz8MBV/1/rYQYbHcG0nZ9schvcThBWFN1ojt9/dT21aE++UQVq3zUs0pk4QDq6y
8zGryszr7PLHg0iUfZA7sn2dZHozeXWB8JaXGn5BMdM+GnkvtHMXxeM7c44nxReDIi6l7ubazupu
fKRnkg5QD4eCxIa9/UhvVCCptksT0PowvipWOWJE3e/ZD27tIUSYCMil+ARl0tUwdBpG8pK8CSLF
VL95ShN+rBoVsc1Gaw/In1LURLT6MAxLd846zTvo6VR/tZQ83UkhNw4OPVoI0/QskVpdp5DJ1Dd6
F0dNAAqkeB5sq/hBmQjTAiN6q60Z5wYJGpmtgiTgb/lTfosHRJUskybsOujpaZ2GAvIce+iNLVgJ
ViIYlzpQkE6I/FY3AXTnUCFTTgPVKcbSz9hpfM3oDZxRnk/1TCm+/RQhnB+9deswMpGOxCZAAr4D
y2cFoZBAXyygXhl9Njp439BT+x2a7N0GZRTAQzwgFGOJK1ePSOg1XeFqqYBD5vR+Ae3RL+Z676zf
b1A5DN0C2K8GCep6g+ZZlBChhkkQDTVnfM4hIfhWk3vV85DmY/hNj7tFfTeOemucB3VIALPnVqGc
6AAsqesjyCH04PE9t5ZreV1b2RaVhFwSlHVsF1ZFqzsxDiZFNRsT75ZK+DibEbaAzsSGw8EknIOq
KRfHj13h/W0Q/YY+/DBVvA/jRDayujT11UYjZZpso/2pzZCTzkuYx1/bpkoLBJHSZI+pcnfImExU
IF7FXin7rg+Z2Q9FPAgjDVCBmd4Lu0gC1MbDlybLvZ3ndnMoggvQ1EiI3N1fikeTOPeWNICNlF4x
bNQxv0mda7Jk3x6vxtZI3M+S7g4I6Y5vG+UlELaoExw03Jk7o+mCLJwMhBUy5fR4qFfBuJugk7mT
KuaEESSL3Jq3V8fQtCl+FCINiDX1f0qTPhnUNcP7psDomv2sy/JfNWvwSwgVq2Mb1q3ra1Gv/oTk
1mSHuulNg952qvQfrGqwXrqss5STkyVOeZh0t/hLDUNT84d2Mr6X7hAuvp7loE1H5KH3vmZz4l4r
88iR3N/9eg2Sn4a7CJyxxDJen4Rfq019GGis7ER8W5cFKTyGCcwfZ3n1ZEfTiAlSx5VkJpp5Xfo5
eZKK8+fHy7M1Ck82ODfEqjRKRrerAyC38zLHEYEtPPcoYmSPymS2j28fhZPP2wzQhZdk9WS2qLNR
zO+TwMpn62iRj53hHe7JnG98Czc42A8JdpWsndtvSeCr4O/DjI2pHn2a3K49WjbS1G/+FkYhjgRQ
Dkp/3WSeFXssjD5iFHVuTvCQ0rMZjsZOwLax0eiDUAFD8Jlwat3+aRSvpPqXchcU9ewggow9jR9O
rlv4doXHys42uIvcyNIkm0QSW4mh1u97msdIMHaLCICHzFcMzgtIJBmsPG/wlh+TFrenRBXGnypm
jjv7XO6w1f2APBQi7q/X3p1aWhs7tiyoiKD0GuPYGFGtwHzSFjwrXbX8oMXT+L0A6va/Tkmdf2rV
+ufxem6NT4mJv149MdYnwA6ttCga/OqHIi/nM1Gf28Aezno3sL00jT4IvW5eWuB3/YkbqymOxuKm
5U4qK5/+9Sx4/AcdfkBod6FzpkIkDOsuDWJ1yC/G1HIRIwPqfu40UXyJU4E9em22eyXmjW1mUKol
/SCSZJetIhKldMfSoyYZ2KNlzIfQLWrLRxvaAXsLjeHtDxxJJBeNLCmRt6/jO8NpnRgHuKCsR1X3
tcVsPtduHf0zGbO9F9JtzOjNYPrtbZCaYW1ZTUjG3qf5e5xPo6PVtarfim+KUP8oQ2tPoXdV6pUh
DvIAtFrQAuZKXR+iPunG2qvMNLCyJh38FKubr22RA3XKp0R1pZJSPu0YyKw5zK+D0txHj1YCgABN
3n5m2SLnOVRxGuRuvbx49RIhPTbNV7TujGNkF+N5yOr0OAlbu0ZtORxEVDcn4sfmr3Yu9ugvW5PO
wwgnC/VeIFGrOhe7ByN63SWwsAQfrA79u8lzq6c+isUxJG8CLp6W884VsnHxy4uSsJqSrUP8dDsH
6Dilha2UaRB2+fLSlQDAalVx/3p8UWwtL50YKIRSIAU3sdtRkOiZxq4jkFliVzkXStieUSSovzSg
Dz6nSb/HIt46m5wRjiXnhaO+Wlm7IzxvPYW5NKg3D8tUnqyody/AZ/Kd93l7KOJy6qA8Ouv3WZ3s
SancPA3sRrd8q57+qkwNy3nP0nbetc2lgvYCSJAO690VIPC1VDJA+0Hci+JJdZTxXUhtbafcuvGc
SUVRomjJKsPf6napPLVpe2ck0TJFvgwfi7CNcKXwkqU+4W4rmsBOIkM/euFUO++KuIz/93irrLW9
5KlEt4ObAEEkYqt11rCYreO0C6F8WriIOYIcV6+RgtZAoCxNOv5hYCeU/SjqskgPLkX10U+UOY9o
1XhO+W1OhG0eRSWa9rBYwixOxVKk9tmrPG3PEGpjQfilOBEg+C+NXVe7DJxxYcQNZ6dtyWrSLMnf
U9zYOTpbg7CPaQvTy2SY1SBDaFL9BV0dJLTvLyQ22Iku85739cYBlbklmxj8OrXS1aqjIFQMHbKg
gTU2zmctnJOPrTUlf86Vm32ridWznXtna0CplUS94LVjuXrPHBCNSowNTaCUZX3sErQ0uymaP7jK
8hOf0Pb0eFe9hparIIFInd4oSFeZ4a/C6Cp0G30shzjo8rp8MewlNn2ofLF1pOddfNHGcCg/uKFq
wxWk43kd+2WgvG+O8zt7XnTrbPSpK46FbLn9KURu5OACRDwf7S4fDF+dU0ygO1FM5qGfdKyyIs2I
o5ONC15KVds1qMPA8VH8IhcaDqNNlCKgKyV4zpmal2fPEUrzrg5do8MkKxPGMRdOQ9d69Ern3GhT
+Vb9fXnOSJEoT1NZYFJWM4JWuelCY0VDZsbKacQ1BO0BwziGXTvv3JFbi01XlVicYy0LVLd3Ssa/
Gimvwg+YvDkIC7342nVl9gvuonpIUkX/L7uLWiZCIGhG8bCvtnMIr8LMo165jlrvHLEbe440k3zT
bId3y6LsSR9unVEantT6mVTK0aupXPJU7QHvKNdQVdtjYmDTVpVLsXMzb7w04KSRopId6vvutIoO
eVR7tnLV9E6F2lVr79u8aT8jCJJ+eXxctj7o96Hkgv5Ws4Qghjqzi4xSa2TdwVTS/OJgYH75D6PA
NKAoAGQCEaXbUWx7meJBMmairMGSh7r4hS6e2Bll40GjaQjoEOk3yWReXaBZEk+ZZhZREDpGdyhS
TTlBB0/O0Gp1HHma+BK5mXqMMu68x9+3te29V1QeNmGYmK62Ra92OrwjTlg/SZNWjvylHDLN91I+
dxxy6/B4PLmrV3ccpUsPXoOElt1pDnlAcMlDHSTLzFl5MVvNPaeU/85zpNUHNFQyiLPzHudvc1AN
YwW6QvzPukbV0WzNhOXGwYgr6ykdl+HQN7EVIEnjHIfS6q4eNdWd12PjKCDvJL2kZLHWWtsOOa1d
h4rSonfjFtpzldodya7Tf1cGzzg/ntTNoeBRgc7lmeeI325Snd7h4Ga8vwV26efeDjM/V/Lo2a2H
f/7DSOR4QMh5gK01oUkUXm7lFYpsrlXX/UFLMFCgwVbmP/M+HPewx2vgqoyzIPgQ4HH2eIPv9AOm
KK66NI6Dtuv7J9NV0rNjZhiBuG5kf2lH1PxOVr4s+cEMW/OXWRr1U73k2IM8/uz/54fI5heHhdai
3GG/XTZRVTt1maFGnmi1cYy1Or1UoejPo16VJ3z2FHLAemAqtBJbPAuF2Tbsm9PjX7FxVuXtwBsF
e44kTL/9EbB6itGa0GNv0x4pNeH8kxt6i6RTalFYsZ2dj97aVQZNPyq70i9xDWrIytHUwxKlVkXW
947l1CfQE7v4rw589J4w5cZtzm6iz0UVmYL1uqkxlUtdhWWlXJN8HA8w85p3c6qqweMZ3Pwkwgip
zgoueP0Iznlt91YG+XeqknY4WuC1rnMKrcsfusT4+XiwzeUiD0J/R4qdrdtd8ajaZanDOIyhb1mH
oitZuVCjCyJK7Tgu5AU7K7Y1IhQEBLcQEsH7dxXDVKYz8bbAYYeJgE4+nu89MAYRhc+Ym8/d0cpy
R9250LcWjsIILXwJCr2DoNaVQqKW9VEgEsExzE0PkoC9N8rWDU5YRlxB5eG+jh3CLaK1RyjeFEoP
EAMX0/rSQFg7ozLfvcduFnfxxYity+M13NgwstWMviaMP8hOqxn1RopLcaGyLS2hvYvjMjmlxuj4
IbCBncW7c4OUcZkELtCopHPOOt4eb1S/l9kTQxIMcZSrFz0PuxqD7yxcDv2oN8r3cLRq+2zkep5c
C9tS6kNYtCBj8N8FGqMK1f2iujF91Cg1ymva58O3DM9R+yys0FJ3Aoetmfn9165uxEaZRda1Odoi
AEeO5jwgXjd2uu+Qw+5ssY3FB0NBbwm1do1nbjVU1gp6UPSoqf8sw1d1WspDWdA6NpS2/lj2lXls
u67fWXm5sqtARZKkiCDBVpPtr5I/pJebumyIGZzCEy/dqM2+rWjxoU8N/eDamXJEA8P8yfKox6H3
8pfHG2/jKIPKkcIM1BrlM3i7GYYytrtRRHFg64VRHKMmo3GK8V6uX6IJYw5/Vp1+LwfaCENJD6QP
nkwR73hoOYJkADFxU/AUPXmv9WV7tsYxlbaeGpuIEquWVgNQwfiN1Bv50HNvgaHjiNkUyVefO0WV
SHUwmIFShfbH0lErGn6xdtBF4+ws7NbMQrpBWUqC8WiL3M6sM9tg9XLZCxGhDOlrQ7vkdoozckXl
MlLrZeekbM0qXAqyIimNcKe5LPpcGCAERRBHQ/RjbNMKwFWNraulzQ7Wz72HxyH3wpnsXcl3Bn8t
uq/2sSPzCkQCCRlY29vPtXotpKtdM7N9LHqIo4pZHzN4HPE7A9GT5hSJcqDfOUTx0ehIeemCxKru
N4ZbfFTidvwWNQqw2DTS2+IjlNMGu+1IC985Rt+lL2GYdC9e4zYf0ORV9UNVudVyblyrLHZOxMZD
A90UGhM3pH1ffp+auDZFTXWkrsT00ZorLfJ7LKjOjw/e1jAePRPyExpGd1UmaE8pCoRZHBSDMj+5
PaJKhensiYBu3J5IxyKZwRZES3kdT9qttfT2aOdBZcF6ORowUNDFVioQciZl4V+Pv0nf2ILSgB6A
D81TEFSrZ2zA5KlKZbMkNFo3OodtNQ0+CC39S5KbY3+w46qIfLYpBuGzPlcCk2HTg2HdTnP2K9ct
sZz5jiQ7zmLu/zHQfFsO5qQ32dUpHf6AKVdQoO89N2wvJQ6oLyPUjPGjqcbR+KWz7Sg9mAV+Hgf8
6SPlHYq2NS/W0GfvzagvXmA2LfXOQm5MMUw+LLGB3lFkWRclEULJe6c3cqLlIl8OYT2MFyMy4yro
Bf/ceaPWVG15g0mrUm4vUgTe79UNtmRFNyy4ogYhLvTuAZ2rTDv0uYqdc2Fl2H3Gepf/6hJ8rJ9U
qOPqpYoUMfp25FBgAlfaur4yNFpPfd5Al3Fc8qo+Pt4HW1MCIw5cPzE9Qhir31ioWr5MA3h7TMlZ
f7Xqz8o0t76VZW/UunydDkijwD7hkYH4Xg3VmWUc4+iSBQilamfE0Lq/wzwsDr2+FP97+1ehHg3X
Q3ZX6Q/d3nCR7G5XSMAEale65zk17GOHzsnBTouvj0faOka8TwDkKM+iXWzcjjSGaZ8ubZ4FVGN+
ZXninjzUJ30V0ZQX0xuHA1Yu6XHUKvHz8cAbl9Kr+w8qTSga3wUjYWdFam4xm2XZVSdjnp0PM+Cv
t/dvpSoMVRmEvlANWd0SWWtmRdu0bA/s2q5LqlSneMLvS+m1PWV3+eqsXiWGoh7JywREaR3SJZ0a
5poq+CA3it/F+VgcGpuMLOlnjQdIiQ9ZpZbfHs/ixvb3QECwQ4Aj3OOdw04aoAxQZ5K5aQFDteF7
oWHYVjrJDohkY6NIniEGSsQY9zo7XaJ7DbdxGoyTMiyBpyPX+y7mMq0OtTHB7lhEOU3PA1BT+0sU
uXq4dx1tRDmyG8OlzANDNrhay25ucjUqVQg8qpn8HSrU7K+o7Yivmp1ltd86dv4VsS4qtUj/Cfuz
MlcQbRoiXtvvLTP5qHeZXV4GFBneg/FyHaL7KDL9LIRee3q8LhubgaSHxiQvIszgdVEpccyhFynd
tIqQ7JLrk+2XarpcS8tYDllOfB8m07BD9t5cIkCaZJPUl+gy3J5lt8LNN3SGNOidzPipeWX2bS6L
kbzcjC+i7dKnnPnleVOt4PHnbhWTiDA4xTzHZMzroakezQVmkGmgO3Nc+kkOFduHqbKIQ4YUe33k
pckyBEXKqjgMQ6oZ2Ny5BhTtoVY+P/4xW2cCCoCEjhMc0qi8nYauMMidHStDfdKuXZ/8Xv8jicxa
Wreo3bSz0hv3GCwZSDLUYmX4I3/Nb2U0suw8LiseIKB/DjSHFiFG9OWOb/8m4l2qEZK+dqdDFBGv
UDjsGSXTnBdAtIYfq3NxingXdz5o65gRjFLQNqGw3UWLuA+mtdLZMNisML20ee4kB2OKnR9TOsb4
Fet98e2tHwcLFxwReCqCOSKb2ylEFBjSvifyQM8Qb/ddE3dDpBerzvLLZbF3RtsoShAJ0/2ksGxz
na2JKYVJGVAJuUfcwUVVvC8FWtJFbqXfUzjAVWDmrVsfOgiC1YtXjnHkhxhLm8e5sZT5YvMQz9SH
oyE8FaMt4pNdm2Nxqgu9C31sKGrzzQuCYjHSTDLqgNy2zu6wjodogcxnAJ28OSXeZL2z0qq6cqTS
j53X7RlqW0z37UMGsFy6RZMvg2tfEzzA01XUXUoRhEgHHwg7moNwsXUojMG5Pl55Td7Z67GIPiiQ
UoyC5rG601EOwy9N67KAS2Vuj3E/IMhuS1lqHxUJ9WtJ2v4zzNq6vCxOk/SHGbrG5MNRFRFc6bpK
/brLY/s9qPTpXTZF3j+AmJoeIdhJhccQjWN0hOpqj8dBjLzGO79fv//9NERe9TWBidJMvd26zoIG
rlMDoEocrfkUUm7DUZu4DqqnvtiHJrTMf0kcPVhQuccNlDqm+JKnaT4/2UWGRnIMnybZCXruTzAy
NexvgDEU3u60ypnPHqc5+VRrZfVVSxTbN0bPOw35oH2r+unH40nYGE5W7rlwibHuNecTRR3HbEgy
mHPkIzGq5c+9WAA0eTZFHXMRe6yZ+8eVo0tUDCDA3cDKCJMrXkktsD9Jl3weYzDZk6rOkPdNF2vQ
ub8idy524p/7ex5MM4Ls2BIRsNJTv11p2AAlHLZ0CKpUrU+L22ZSZ9rZeUg5YnLLrI4ELVOSWqIc
+HPrzpedJ6E6pJkXtFFjxGcbFkv0XMyOdfK0WYn9fFRG7TDGk/NT68ayPcXW1DpHZBOG2c9dZfgH
E5ZCl7Q0+49usqKPVZjF+bNVt3ipNVo+1E+wSrr2MBbTXNJmbuIISI8etZdwDhE7q6NuGj61Y5HZ
frLgM36Y0jDDfbhX/4+j8+iOW1eC8C/iOcxhS3JmlCXLVrja8NiWRTCAYAbAX/8+vY0Xvr7SBLDR
XVVdJWcc75Ps9+z2zns4RfJJcsvWwHh+9Z7WtTjyuKetKpEdOl8Hzma2HI5dPXiyXn9ba3p5lx3G
/I28fW9ZjYj2oQg69joK3orocxz38AxEMLa8fj/CIjfAotF5WiNhiyNLbPeEU1n/yx1k9560vnr3
zNHOF+H3y6tIwbVPXnMcR97PWpMGtFVd9w+LGKGuN7AhJ0+zXuh8jMh0/amrYSVAhN3ILrxoHUOd
ZM5mx991E4ARWjtFz46r0j+Nzqbo1NCH64tPMluHjUK3znedA1V6J1mXqsstMn13u0nHureIxoPg
z95njZNjrqSPv1S0DretqfeRq3vHUBVNZvt76ccON948j9g8DdX0U0ZOVe9si5jM/TzMlA1Xjj/p
4L4NFNwsUcDG9SnNiTP08zWZ2ghTP/1UbHGBDmsw9LtB9AmzMMS3DPD20tljWortOyvnyoA47Vd9
uvefovK3dwhjOhWJnOFlc7HgvjI9/yBHZamHsl2tb3IcFhOCg9Dcj2ThCT0VCIjqr3QYg7Bg37E9
8m2Q/YeytWa5W9Ya0mJK02eMjb0eRZgUb1NUjRMrZnP/34qja1/46UJPbrnsMjRuCPdOhI/IKUfN
4x25PHqkOv08ZGiu2Jj/rGrs1wrPQ+yBHL+2dYlOLetL4F7zWlnhPdDGrP8hIlqHkxiXbj7tfa3n
fCbrbstj7P77Is2w+i3m6Fi+eMajckde8cMu2dDkjV3jO2fYUqR2CcSjVF7nFUwiXdFWY7wVeyaa
H84yY/sb4ae85Uk4bbddm/aKsE01v9ZT19+2UTBcnEGOf2wQy+zid9Yby4XcjL7IMCH+0awqbnNn
8HdTcPy7lphEHF3y+YiSf94eVO8HSXk3qjWNObFVQzbY4PZBX64u98ydmCaf5ZJuDG8EeLXK3VEv
t1uDM1neJXX1wzvc5j3jCu2xVW/qn6qr2l9uNB0fwmmXo4ga4dmi9av6L0lIwskbf++bomPLss4d
YshsWXXJkF6N3mpeA38KnrKxD7a8UXX3arojesnqcNPFMdn4YZMoS0vRpPqvCh3r59uuwC/nNFWC
Da4tYPV/GVsMvBPZuKVQu93yTB27w99v2alNt7kiaUK1jxi01h7vrEmmttwWFU1lYJfG/mVtj0d5
yZpIlAr+r79y1im8k1Bmj0clslKyoY6TCaGTNkd2GB4FHsW7KhXknswl3n2F7Bf97ATxvJR21f5j
WAc9f0TDXMrxSGVhDh2JQmbb8N50c/9FbG7A2vAweny7tk5WTuEwPE2WVPsiss32Jup+qYvJ1PLI
yT/hAdlns+IMHQ3Tny4i9CqvKGayXEiorc6riOPX2G311xKn/WswbJ05rfG+RkW2xOIpwl+uvqAn
ZxHIDtNWl6Kfow2JFkBgScOfeXQ5dbXkunb8S7h0sj4HChIp3+tlvjed73ZUOqlfKt8H/BpC+uZc
JW3wt3GbWpzsjGHUuetsCrQD+/JfcAytKFOgMuJaMYF7WRxRbYVs4ugNfG9eT61TzypnL/P4cuB5
v9fYTHrkh+fYN4K3h7nIakdezSFDdaGnzsNsAl/Wrow5M1nuOePwxI5b+47AAg3Yvqy7ybPMXT/q
upoITxqU+5u8iPWtR2uBhcHidx99ZOPpVGPrF+eZXvF9TBp+V9E2zfeOBdtmUd5WzfilGyRE5RzF
rTztu0mSYkrd/tFnHeCHx1aCKVYjxEromghe2eQGg3SbLR1fqtWNVxRp+/D7+BaY8Dh6znw66oHo
RD8haTD05OqWJL2tc5EmwryObOnQmhJZG5H2NBBR3eGtiR8KKQZefsw+xpmAtnj8xsNxJKfU0Qka
nMRBvoBOFRPVMBzttXKrqLosavze+EvChg/FNyD+RdR1vlPgAunJU6sd/xV4QE2YvWoEeptSweci
s+ye7SPWDRPLjks+SbUNZFv29kdg9vEu6sSS5GE9I27iiuwerT/bl1B1x4vqJ84qRmHxV1rRx53U
QTtN7ej8G9N2eL72c51O59AQW5dn47ZaZJXYgeZOK8P+Lpj28LqpN/G7VpQF0hGF6Arb7tPLEgai
O7c7Sy47ML+6wYrnmKB/wuXajIv3m/DBlniMkZ+w4fbeUOY3tz4Nc6K/xv0IsNRmsQc0WS6UQXdR
2T1LDlVd2s0mF88flqkIqigeCjw/13/RUPVRfoyuEOfWronkKauzL5a4ZyJkqSZOfihuy0IiAxSE
uTZEgcJBy6+tifeD3kIosGjVhzb3kBWshVfPdZ97esgeRS0wTXFtZArbE26Vh8HUvu/9Jv6p0dd7
WSUytaDaTvyjDlzF8x854QDj1Ec0GLiaIlDiYu0mvuc83Ibl8Uj9bSksLfNz5bAOd16o/ddbbKqs
NLKiOR65iXywQrulyKkbnG9Z1ePWjeNqfvND5R+IcOru12yPrD8NCgFsTppU+jjiN7CXiak4k8pf
zXLVsa32Lxic4alzBgJ1IhlKXdRpOnaFbrPdlLb7rlqwGPaHqVUTX7V+29xjVYWt5EJcH3qOaN6f
OhIk7MUqlvzPVAn3KSUR3tAUePakNjlmD4zw7Q/iLZh953BKZDlEFqmbdb7lEtw3lop81P14chuM
KfOxdrl2SGwTCYY4vdvcOU49qnydVT8WmmUL7sfdjDyiVPt/w7G2T9ilMf17oSAzllSSw7861sF8
Zt5WX5Z4iDKel9X8UrFVt8IG6y/XlVyDWO7DPwzTMlW58qmwBXkSUucydLn8na7DJiVN0B3Es47/
69OWJ8w95uCmamW68g6APvNqpigXXq9H8vMcsau89lV8zyzXmDzBwHYswzbY3NPRKd8vjJioi3Ng
oqhEpIOMqMedwecRydJHREAkcySVqLrc0bYaOH7CuVswpZD5OC07/7HZs0fVw9txzySkClc60/qy
r3CG8Gc9jVdLasC/0Y+2hs18mljklJKg0n7xOSuV3bpP8m9NhVWy8H5KOdYvTrRl78nicsnXPTV9
a4l5umghqvk8k5KJNVHsezMI9egoUmxM7HDgBwcKJR7U+565+why121X5L6K4ao3TfBLzlsfMH94
TZCPs4+mMdtmbzi7kxMi6I7QaJSwGpgfunqoHsP0O1JZhDDFaJEirC6ZsHrCOq0v9FlA1ax4kDnY
QBvWy7YcL9zuz+YPx3w1hMJ5ltLFpGhBqP7ifQtEimjGQC1vY+TjOeoI/2qQjoG/wwGW6DGjt59Z
M05u0a3p/rG4Xn0nyJKxRTcH/XTFnOy1BSsV3CQOw05HeyjDhzmsBrjBVHg32jqevkhkd0vep3r7
hU1KxKt2o56gLxu7H93Ytjc6rnRXDAlmpcU6jeZtQrS35sJbYk0QcGBMIbZ5X3NsYKqRxHHdiZO3
0YgX2cBkU3JUvaGASpr/ii7ccSvKmqTNuWUc995zEILcMhwkfe5jm8YotfvyeWoateRY//h/WTuP
aEGyAbPqZBrlSbcDhywkqEXnGH5MTzWSRpXjPFD9CTZvfT1GOZvS0HwMfE7fk8AsjZzL3XYrwHlq
ujmvIC1R30xT83Npj+yRhQXu/yO2sz4vtElh3k5Z/Xedguo3tKcniyid3L2Iq3Dk12Ij/KDgkT7n
MKLDFm78LDEMnPPBmbuHenQhYO0Qmd8ECuEMn3nsQRehGhddWjqvP2HkzW/fDmPOWdOPvDuHt33h
2ic7dki39LtIS7vmHd3Lb9nvvD1/sTvoMnsADxV8jD77Tt/8ZUQzX/3YiwVCoOeIhnKcO6aJfdJ5
K0KKcGUiXrDWHqYtPTOGXICYqmC9R9EQhUU3jP1fwqPmv2GdcWv0IQZv+SSWoynX1gnfw43ZrAhN
ot8ZaClkFCx0kinl+a6rZdgU1mt2UdLmjd+fj8RSZD16+xGZeBpz4nuYLSP/CD5YFKXzcZp9NWUX
Zf3M/tKu3puq0Z/RJpFytJLRKUec4jzSsUeMr9vUV5d9kp7Ot201fM19NDUnguYXlheAG1ZuRWP/
kw0mdPmazK5TcMG3NxVhKFSbubN/HF03t8o3S/tj8JACKUfGr4JF8e48apuxjKDGLLjFAL0Zy3SR
9SWt5rUr6TtHBCye3ceL3LFnyM1sg5o+u1IDshN/Y3KWoc9jLU1fuFX8DRjLmmucZJb5H6G5aZdr
ezTMgGB//en70v44nNCseYw0qCup0dWDmYLmK47XsC2jxemfd99thvL7UN8qslRo3KfYnQr2Cnwi
HdoEoG1ZUc9pusefqY23uVi0Nm6BJMTh+nO67bOrDnbSMudQUc6Qa66GNpu8nNZqfqlTm5oiaXGg
yJ15dn73XBp/KhOrjy6ojyzXfbZR+yMVMRHHdF1eaLyU8jc6WdH24/Jm+yRqiNUxc3Lm3rc/W1c1
v5HJTD/wX5Ifc3x4ycXs3rTi2xoyKC2xHbkx5LCpQhwyofxL5MC5ZMJhOO5E+Hvb5vUhaPi9eUMi
yKcZO9kzdR+6wkegDbhquKujwp2Mfur5b89942TOJZae/a+SMnuu9rXNyspBeMWTMM3czCEAfv7/
FaFcIGu43tvqEIXTbwFysPSI/FLroXnp6H0vmUyzD33EIXU8G9qIeodNfT6OVfYPz5+py2kG5/mU
zVXYn/FFSNsiSAUF1VZavtE1enca//QtD8fII4098ZblrNwp/W2q1n6E2l9vIu/bo47oVvtJueas
pGvEL8zkNlAlUQzWuQcE8LnaKH3ckmM6Csxjmz/0R1mY29QZbljKWBNQig3FAXjAVF2L8QBHWib3
0Jc20y2Qvdtye8THnGQMtIG8tEzm5momY8xhKT5yvJNY+uUe3Yq1RbOmjeJimoCgBqfm22+nbe7z
xR96rrPA6vTWGbX7sol5e2Tlm2boCKW4o2lmXLOirwdUEstOIPXuA9g1hxPQF6L063Mx4r9/kpFf
/3DJDbkafF8962NZHMIsiJ3JKy81qtSVSMb8SHc9YBCRpk0hhOXp2FipAC7bfXtKQ9H/OXYv+3Cd
dW7J3cs8CNnpyLZ8T61f52MKSF5s2xj8CtxdfbRrZgg5nVOtAZ+X0b1mbtw0Hauem4J0O9crBMBy
nUcptqt1ODJvxPskHlwn66dvq3HhnFlMhO1gDzJ6bkXsDWXvb3jpBgBcNg+9GMOTNjHqM+53Yvrq
PTm467N0ee1aUz1rE1RVCcng/1t4Nw9d5rNPmHh9+sM0q+E1yvZ7G9lPPiokWTLvWoayfKkAtfNw
zurfK3aOdSHVNHLD1CKdTiNT+z8/0Kko11EprpV1D448GgPWQhXC4ocqkNypEwDNcva+N+xu1mPa
H52+lQI94Jo9jfG8UaAd9wDYSOZgLR3Q1uF0RMrhMMB4e7krD/9GbSoOecFV/I6XC9tsab/LH07o
iXviQUwMomfUW2K3JSzcuDG/dOvXfF61jW+cWTnJDfLj1INY2mqDyW2dxDfkmJuvEW82Yh/Qz32N
oQWWqUMXO2uJHIV+Ze23zzHS25zbtfPv6MzsdpHfq3551oDxFGYYzeNMG/sxZPGGTw1k/EtGXJxg
IF9ahR/kln6QW9f/2slW4Kow2KSig0yZxbpD7U9ZplrBpK187xTKQ8asVCXuTwhBZ74eVmbrPKv8
+KGPquAGo+HMz9O93j5MHck/dHD+VyAtXIAgR5hwujHAyGeskk7QsR3efKmGxr1lh3ScEVZXypSp
rsffTbDZFAotqxdMHLJ4Oa1HPb/uYG0+zXvdjSd6AaDFZDsaDKOlmL56d3IXOKBK/t3nmvLZg9mm
pU6Vw5N3GPm0dJ74QqHDjO1P2/7r8BbzaEOh/+N8BM8xIXR/BChnl5sFdSjWmNX0IfGLuK9rVfuX
o9vr35aOMS3m1sIDZgnDWH50vnqr9T78d3Se+74P3vhzxivo3ZHLHF80+sFH9vWT301TVyO2iLZr
ywkEbigPxzMXdGmoCmky/X8HKvD/FkyM3vvBSFNgdcTgSqfqf0oLzl/iJBVz5jYeki0NOozzXK/7
FYcV9nmdXyEqCbn/3TzDmjnLreyzuYhcY8wlm0FYaFvU+gpx7f9ok0z93CKhbr2pSbqrVbquKDu8
QcJCc5mYfBWBSwqKT05ibnVY/6qcydbwcH77pjPhUDaNdoOTUnP0b3ASC5wK5fN+NBuOm6JvxhBo
u3PHE5yPvhljbRJUD8n66tW+mChqdZBcBiyk05xzieSZd4fVgN3cOwoR5a2pVAXzOnr7F1JCqopr
BfmRkEvKOfN5fbN9HPNfdkwM88LKlHMdjEZHuVXwiPmYdSbNaT32j4mtgSFn7SUFi2vpZfMeVmDI
p7EJCTZZqTC5RIDdQJlsHKyg9vt/CwADeLbnIsacl2A4h2gLvSJcCV0vrZhZx2VNhNI4OT0j8THi
qpJHAIW2VKCnNVKSvn/auonIaqFlrLhzVZYVdTvNN9rH3o2X2O5tKQkwv+8nmcUFYU3ua2Xm+GuB
vvg51Ds9xtpxPjeUvjM4YaRCytPiZOT19cObv2JWnpsmaV72LdiDF4JcwucJKdk4nNMR0vsNznr5
t02+Q41f0o1k1MvCXRddyAMY7zs/25hnJjnfeQ16jisM+HZ5sruqPjZqxzWdoZHndkRDUfTxqj7D
pmrxTa/6dMa/NQZ6JuouY3RW+/YyLVqAslKzxWVP1u0+W1d2wUmB37/EpL8nNgbEH5HtxifbeMmA
08EcaJr/Vt7r0fOfut24zWliQavJU7XYr1bGwa0Sif0VjV73JjmlEU7Hk36yJph/q3aKXweIdhC0
JmbcHIJ2e+mRW6u7hNycmYmo14yVk0/zvEuvBRLa94hZgkLaTA8j6OrsXfUqDfYOECayUQC071q1
uqiZEl/GgAXzUp9gBYaELqe1dO4uwuDuJGavYubyguZmJP+Pvx6IUcud1HhuOVNfX1qnC55SkFPa
DaQ4/zRuoG9btzjvM6/Fywc8/C280OKxnsi0/pmsQQi9wogcFCgO2psVTGssxTJ+44BUmQeMZXvF
Fpavp1Nb8XJgNUx8w2rEEJ5dwRr7Z++xrZyHkN8rrnPVTieT0VDiyMVET3FAhrbi4VbFTfUQmdA1
xW5l9nPQk5mufKx67WWXuLx+gwvueOVrhrhT5Euzn/pgqN8GB50s8MUMpEOMoogLF9vXthRWHOut
G9dtdTLBkWTlMMTpmjfLmOhSIcVIaUvW4ZmNDdtCzNsJKXai+SC6bNY/ASLUUrRZ76afwu0jWMFU
zO7NsnlHlCfcnqJYxoD2bE2rvuNhok2/QAwRhrBsDA5TPE6ynKScLPgpqxunwBtcBsCmdnHjyiwC
jzNxscZ7Ig1nR7rJHffm2yoF/B+ib1fHMQykeyLkxbzuybZmpQ6SlQ3mGCorJ4lHH498fZNfrDGM
W7nu6XjLpS3f91kHV1nbT387bjBxtaPM7c6ptrI9x9OUPcp9kV3JwwKE0PrJJBgz4i47KY9t0bzZ
IhrEBoB9PH9fj951rRuV3LcMCn+rPiS8btqD/9QqrCrb3huG3ODOooqsZ1cF17nD+4qGkM4mBw5b
44uXjP76ZKNmO94BPcxyfwCBx6eQNkbkVa/rf2zx1fbiQd3JW0nkESPBJhL5qvAg9c/ehBVGCSgY
TtdIi9v6vCezUA+hHSuT1/pIhmsNnD4ziYYkhfNc0ASDRjf2Rgbh4r1TtphospEthCZv9LzFed9w
Bz8Yt2+iJyfD+CTIncya9cTyaP+LrqqKr31g/PoxnnYGuy6NrF9KVx2fqgEK/L19L29eVg7ayiPv
QtyJxvVOASWvPTU1+37FvhKZTtUdpHee0npjNuX8QKV6GhO3BuvglX+pqvAGN6p4vc2+m+4XckNS
87ftnW3hCab45B3jI5/X0izmAe/VjdKm3HbGq7cPgvvEmLi5YdqVXcF6RAuQrrXAObTixo//qjga
swtQvqyLPl3gR0RUZ/sJbiJ7FTZz0AJOh/83sOFinvsqXraT0l2XwaoO63Kvwx3fApGFk3vphe97
9xjMOt7FaRtIPYc0FXWmzk1fJnBml1zoCtuGFS703B+e/hzrFhykq6zRNC+Z97Xzw/c7ILipOweA
mOsLPmNDn3dEL5s7EbV7UIwsJ9Dc4sATFLzpaX/Hnme780hRnD+5SFJdwDQN3pNTTWlQiHTMnKeQ
hm3EnOHY9oes0imUJM+7/uGpbdb3YNNJ+O5hAJKcFrOEMCvK+vqmtale7znz3lowVY74cq48AGWo
2IrP932J3L8evPZcpg1Q/HWg+368BsbFTQC9PZfGyv7BQp3icriao3UUZRQ3ern4G/KhnE0V6//q
gYOWXHbaBcxxgc6LySoz3A/JQu3vmVuXUs8DgnSDV43Me5yf+xxhhHvrensLyNQEsy38McxWRiEM
UW8ygLbPY7RwymjRl/XEoFoF53qqcP6rqQ/73ZBNnBso7cOUK62O+tl+L0twNzXY4JjNbE6piJDu
eJlb1WYnNACxKSq17h9+d+xhkbEIfeQcsDW+qvukXc9Ld8RMDRn59Cd/2Ie1mEOyasuFREJ7qnCU
80uxhpN961Lpu5CT4Rb/ipbRS24yuFSGQnwMi8AZeOEk3a0v82QqNlqIpVbFzlKpKRaynI+y6fed
sNvVrqu5+fbxtqU5wqY9sUXj87big/0Z4cxaPWR6iJ754VyIijf3uqx68cpj3TLsLODxP5mclgdM
j2p7NfOwv8YN/uA5SeKpe+cK4+rzmGk6iUjTX8LQObR1Iq7leNPWK/dgJ5wjLlF8HLDdaxKMtgA2
nYIbMovCnyHjLGq7dsXQLgec7AbGhGo7XpV1J5kTtJhW0AkDTK/Ktqo6u7sbji8QDwtfzN7K+hbg
AtZ/adYVTBk+Kz71RiA8RGe2QF3Xvbe/AruL+nyYCndRNiPiqRzJ+kHXHaWreRi2xLmPkFOk18AH
8Zg7o9t4txFYxwu3UbWXK7gC9R0M6afPpwASF3YhgUgJQsOitwFO+IsvRwA5T1bivCZ1LPO2YXi8
GY8IC2BCAL1ngFgmCt9m7LYsscNKJN9E+yFCTx2l0kdTFTI+xoVkPBU2ZTsg1/lvlJJGN4CNavMk
6If+albN4j5mHSuTZ7nL1L13sbejYO8gBFCY0CI0OWwCBNEJb9UWl0rIrv6UmoElsm1e2OQRbQ+m
6yH0dR6CCrX5j+jbgOOtW4UQcL875OxpbCvG3BChdfRzjBt3L7cdP+HPdq3SCW6AstnTjgPXgMW6
nPPJZea6hDMI5cPhe21TOuhcg9Ma6Wy9Gupw2c4ZckDxc5vNTPfAEtxwNg7G4WO/W3WlCV/+JbGf
vp1JtJ5Lv1kPSERkHWUgvGi4S4JWjddcahJhoWlARJp1gRecm2AnrD5o5DvwVhUXzZRWghSYaPvC
Twa5T9i5+3Q71jMeTDubH5/j6C2PGq7rnVV283+YxAX3X1cbnEGGHZ9UIdCAX2mdpZaktjCZSn9s
nQrrIDpgg+cxHBdiguA8DDgF/sKqBoV6QvTgv3ZbzHEzUAP1ydFNiuiDioft/QhLo3na/GfkFkq5
hexAu/+pXvfthQXTThYztHVS+kMS7+cphJVni8w426Ty5Gg70r5dd9/H+xoX8R13YhCZOySuzX6O
WzV9cFLp6PAKbAASM3fALQMnz4qCWJO+vvgH+/j9fsxvDA9yf5yjTNyxRDzXFzHbPTgrMGFAgb2D
pl2ywxtQ1QxBVY5+1xE0rtcUMU88gwEukxsmecQSmsyNE+j7Boo+uzSaWlJ4CwxhEUnjW7K0Zoa3
zVma7Tx003hZ0VbVRUAulbjz4chkWW0sCF+l+GEhurVDZ0uSlbexUL71jnKtI7UVUApc0NzqTQCN
HW5OYaOkvjekC+GbPugUIC/rxMOKYhPhkNgi3ljjHae48dbgYrNh/q8d5vphZ0kZ6UvD6/bw/5Xn
g7HpVYgpfrC87qHIqnRj2K4b9aZN7//G86B7DqN+/KgrTyK02I/wePoW2qT3XrCDsSJVWvCsAeMe
C7AodeQaw9iPoPOT7jz3RBr2LvrCy2Gc4Z/X8ESfe1Otw5m8wyi68BSu6ckXyd6fcYhADLUqa8eL
78SducQoB5ZiaeokOrP4s1S/9o2huJzD8PsiGFb3jR/mzXcrjan3m2zZLLoo5Xh+qYQ+xHlM4yU7
25bQkuet2puXsA15Zhs1V/91abaAVJgw+IDWQa/VYg/2c7UAgydT6+hjrlkVyScGOThhmhOedSrS
6wK2JopKzNOXJt5Xlg0c0APIX4d8Jl6TJywAZkQMabS3Z1h0wyPki8rN3UA16IrU5g6YAtYxCLh0
hxehTPbS2nj8Qh0c9vehdRtEypINB39XvSwSJcDSIrcZ2V2beGU/12hS4gqJFhmGZgeh/rUl3+QE
HfX2I9aT/eOhuZGYSqbMpqmjpk+IuLa5I/yQi76K4yW8Dey6LO8aXWRyrsjfCi+zoLDc2EFNzYXF
PEKIpyXY0cb4WrJqWjHAtEBH5nprkvUnFrycTceJxw/JztofjcL6h5Ph2FwMNWYyPIqkRl+1BluA
Mk70qF+CetjRUQVbY6+EdXZ1cfbJPO9Gw/wA6mP+ssLEZ6WfWjii2ulXYDnRkAkwjoyxiDa0Xa4Q
LG265H91n1glAhVTrCziH8pcK86Sse+f2lMDCWUTSOe55uj97QYz13ngm8MHrdzNdI24jw+BBmLM
F6JA5DkQqyfK2Kzhf8wRSAMAy6x83dSqubm3ncuIwFnY65wdEIUP8ugv4rQBtrb3nWqbV6G7visn
lXnuqUu2Wb0nUzXEfGkBbElAGu565XprqHEQku6ftdIIdBDdRwfSKb3/WVbnwDVharb1CkUQ0QhJ
FJGanmpSd8rE76JHNxGz/uzJGw7zLYCGK7S7sCncD45QKLnmuDmLsMVDNsNbDxe+YBxftY+j9XnW
M0m5FKMuOPFnDz/CqDZwH3uc52WSq2bvtDnePdFWwwUnXzzOkOeF66nioALvoqh/afvaTe6nuKrR
JNSrV5+MWMHK3cyJb6yzjYBCIpl6uJr5uzPF/DIqiHxDGFKzYA6IWrsVyiOIluF66Il+KfchrU2J
xk0I5CQjcNU+1ispuWMKCuipxHm1g2Ri4uP6z3VSAnS3kXUxGHxo3tLsAjoITaWL2IHSTKBnzbdc
Hv+j7Mx241SiNfxCBwmqgILb7qYnz46T2LlBzsQ8U0xPfz72kY52OpatrVxGCQ0UVWv96x90rtpj
whD9dekSYDIFRjxQv0UZFUYSN0/DkPjDaYon65fbxW4YtODcD+nSQSbijIxRUNTKXceQhQ6QX7tI
R6bY3jE3dJ4aaDNugHQh/IXnIByc1SznfnFFkR78sDDVmX1zyHaU2VJwNtQNna+zmHCF6NvjfUS5
6B0cXvxvk+fVUNf2KjnkEJLz167FEX9DrcHseZOoUhyB/6MzCnhDnxCP+tnKd1nqrVtM9PECqLF5
rFxQ840oPcC8LvWs6Yp9Mx23jl97gbdqxDY9kwPr6GDQWhxoiGJUfVEW52cYytkE+dLpEKArELU9
K7zMbiyIpAVfIGhGgDA/PJft3N7EPa9/v7ja/MSQbHj0Pel/a2FagOfjCFSZ4NAmiwdCovk7aX0j
2/QMMOMdAx9L7jN/YogB2p7D/JoAvHWTtI9qtM1xRzrOhHRTl7W36SHIjRCUu1EEoOsZwz0rEfDE
weKTq4zskhZZnNVHDOzBr55VKSvjOpFUADu/Ydy7tc0MWzoRC2N5gJsBwtY3oe/uxtx0bnK4XvHj
XPGLU/Kqi05vYZ8kN3k/WeWdXMaWYV43x/5BGkmyOuZ31qOJ3hITPiMR00PjVxEiYbPuf01Vn45X
E1hvdUctMq/eBV5IIVyalXlgxEodYrt9I+5BoKqefGQX9k3TeenXqhszeyND4bRPCzgvdVQWgQGH
lBDGV6tpjOF6zi2mcAsiEucWmCsf9qQGOPZno8oXuYO+NQERu4n01u5kRKMBOSnedVS0ySYb097g
MdX+fUpjBkzNANQ8Qlz2XyQs73Tfa5t14/v5BGVRyvmHHvyZMzBrGDFHMGZYVGEf/Tbq1h8eI2kw
k0NgVMh7O/Zm2KKAQuP9IvXwDeJs1kJdhaG3aYbFLQ52D+kpiHrf6HBvnrtuW01quF80CdVUsGH1
0lMBRehMKuOFgGKqxNwRqJd8WQzjk4feo//hAv5CGbfHHhFMtdTTp4WAEPO+BxiCGiG0bTfHZBw4
oCKYbw9CzbYN3uH4X0srN18bv1VfJIx8vfZ3zUsR5an/SYQpJHGxFKl/PZp1lN9Pi1yRKS/xmoOA
XguXV8IZ3taCoe7DkoAgXbdt0/jXVq2YI9j9kH1y0JO6t0avRXqg9AlFIDIGJiQS+YMBnmWELR2t
GyXTdeqAOwWjdocfPkftsO3iumar7iqzJPC1ocUPLasD48fn7S6Fe1hs3KTW0CxKOuD7GaCo2uHp
VYYbKo2CjNZ6yYcN9NcWF0yi58Dop9W1gIZroGqpF/KN296DotfbS9hvVTtXQF6V0HIb8dyxqNLN
WFFduF69Ndlw19oVfeCumplxA+DDlTyHfIL+dk7AKrdZU3gV9UvdlFvsjvmFnl+b7e9lSqWIVx60
noPWF47YWsDfL0k25uMGracUgVaxsm+6tuI92h0mzTf4V0CVrn1Rd085WOyyn8kiWVejD/iGAiPN
t4vblfnehpIyQ7lc2xocO+A+cV5zCA6u82zVAEpbSlyrOGRGV7dX45AlT1ZbF9126NLZ2OkJNi6T
Vwk32QanvltI2jD2hJoXMijrKKrPo9Wk8ZXt1QOVqhzgYvJoqD/LZJxvS8wRsPJq8goX1SmtUrrN
ruyouf35jO4jzZ9RNqsjzqD6sZExNKGpqevX0VH5b2aO3hMpNEDfWoTQ7Ak6vRGmk93lKJzvx7Lq
22BiIgGTU8/iMacQZrbNWPvRHjiEmF1idURtNLb9NswFNGdTd8N+LDvpXwNHWmqnvbj7xtfQcJTS
+jMCt0bSGyqq0JfCGwZEEXML7W2OHO93NPkiCtKky6YtBLiuPvpxI38XBjTWwM0hT9BBkq2HRW6T
1i5z52z6rqH6f506zoh1du12e3tpMvPOmtnnt4wrRHuSiQ6XQwY1/QU2FGIHMRfek0XCcXtXQ8br
gaqUNYKveGF1p72ZTbrzBuzqhslzXuMkS9UBiIOpWBV1yVmq2Ue8gFN9fuRQ76GYqsgMyA9siwDu
KiS5Dq3l1VIvTCJSvCLjc2H51kPVd9UxLCuIS6IJuak5GUMKmcq0z54q2GVlW3UvQ2EIc6/ilP2d
hp1Nlh9Jd5Qludu8Whwon6fY7dptjA2ODEwnlt6xSCjwA1RPdk2VUzp4QIVRpdC31DDIUncsfky5
p7/Os9Hos6HM8ZT10WA/1pZTz/YmLLT4GSnFFM0uBZD/iGfYy7AI0L4Gj2Zjv7B97aCTpyUa3Lrx
94t2aL9Aaqe42FvGZCUIFkZ9HxtG+RN/D9rh2TTbb1WSp9UeYhbs5HQYAPIrst4dqvTS/EpQWhc/
oboZP9OnoKCbvNnfzQunJxwJaaKlaTmNZwr27wQbjtPOqDTbGXHYkLFM6UF2Lugwb1MYlp+xEGC4
Zjdx80PBTOs3XubXV0pWZGZ7oQbL6ZYsuQL5YBXhbzt1Wy8WzjdiwtMvc+IlatMxHok37QypA6V1
sgwbO48TWFfrqPDaI2lmCqywo7pUvQUvHIk1xI1RGgIApZvx+urxzXiylyJiSgEr4ofSaJtPahgX
VNPm4rZ7JaCFb0Nzks1BUqyF6xTfT7YDY4ugMWJqMPzqqx8Jn2N87ktEakCJQuQ7Y5Rss9qobNAq
bii9LgoGGPD2G5gk8Aehy5eCtiDIO8/ogtqPplt8kkb3+8KTxFWFutG8qpVdoIlKtRj2ceJrGbij
nLNjria74Xk57BT5kvfoe4Z4SnY0N7jVbybKSZaDyeQDSL6uvuG0hcSLVyGTHZPQlV5Um/53s4Zn
tYEnnie3i9nlTWC4Hkwu6hLb5uHaJTt02Qyh3rdIY7qjZwCxM7hd4Mi2vcWa62C6djvyQyoffs0M
oTehCEemFxEaFuDfLSCyxP1tRg93o1TfRTsV95G6duVsfZcTTsXMUYfRPoArTfOhS/yxfs061Ylt
MsCIP6/csHpHCAYQCAifN+xcI0LTRYHhecfOGtP0Zmms6gct8vzIrpYlB3QzyY3Rubo+jFOUOFdQ
wv0nzKiSH2WvZyzN4DTbkIDLlrCvqkxi2noMuzeFGjig4VCVCb0JJNMt0gLERwxrIzCmimZxjz8a
4X1NIjmgod05CxHaQ2/fI6Oykn0o+vQa0+WlDzoK3uy2o8/Yl1risuUbTcueSeDhbyJ77PQMzXB4
9u0wubXpN2iZo6z/Fbmmeq4lIqtbzx/b6ri0Zv+g8klmLyY4xPJ5iYaxOHr9HPWsUTQju1I1g0+h
kKnulEaKE4Yt0Po8WXjcbnM7Z6+j5Gfz5RzUuIjSO3V4z1qlfTBGbRs7lAnlI/B18rsyBuNHDWmP
7k4zO4QoqItXoyipE0kCbMjyrjo3CZw4zyii0ikOyFFdB1yeTKAjUdNet+AK5a4xIeWiZJeZHWSW
Mhww+0V9L6eYUZ01oAuihmmyZTeVaEqDXCWwBwdM1+TRNeCLHFK9iBel4U/tLGjY+cF0VfjdHfmp
rQ41/kZM3+7QiECs0hMkmNX7BuZOX5Rzf3JAvveZO08N/AbWUoH8rWy/xulgiCOkRfwGW+mM06EB
+mzYFArvFcWwfIBMIb6ztw/uypzKoj1YYxN/smJT1zD5Oan7hzgbK+Y3cErDIC2meeQQcpLsaIlI
UG27My0mpPay2hmA489VE9v6IGcaLiZYUVXcxILIFJR8YaXvzdipu93QzMN1NmQl7FKokDRQkrnf
DTKLyoQEmyyM+gtZkyNp94mejoYFur0BYLWOos5dE1bXhJYHiUaX7rD/Ka+ctGzsOxIm4nbvGisY
0w1+cs8PKr/BKub5bBamYlRtsxUDLJCrXH+S4cTIQy9DD6kXA3s0MGM1d+dUVX4R+CZ8tAx1Hcx7
rMm9A3ucORyNGLoqVAi/Y3cEK3+Cjj5TRTuNiG6iVpf97egvi0b1qBa4CibiBwYXPQqXTiOsPxRt
GKpHflQJfItQJ9yOoSk/hxVj3G1tJTS9Ko79EOpdyWbsxxAEZ1MjMh8gC1yHwnDUvkTicJVlLPoH
ZeKTdKRbh45PpwVlzm0sI3zOs0kDh5bV+NuBdrCcaL7a6WAw1JVnyPGUm26ZyT3E9pyFlCbZja6s
ES4qjPgntFJwvVinVf5ICer/gOCYoRJWkW62CLgEfSt2oPGT28TRK6wiNe9rjDsd+gmS+NBn2Urs
m+Kf5hNfPMl3B+T+Q4x1O25gz6Y3IEVtcibXoRi2U5F1vycRA3IDCcHyb7AIZAE1JW87oXxf9qaj
6+Vc8SlHu9xOkvskKlL0GIpP+QuncwnzHx5AdBPDjfbO0MgTudMZ4lOokQxtd+HcN1dFLtNwC47n
fW2wmMoOKAWpZ3SRpfVJtVYWny2RVGRpUmIgx2HAhFcmQefJJgqZcm/b3O7qr2OV8ZUJkWJhiTka
oQdOafZ9ANjt5XfQcvHWd6cZLcos6uiOoLiKU3fIp4AZgB0GRTqCcNeG9D6Tol7BP2nmMbzhI4NQ
sbZ0n8zItvQxXzwql1B5bBGugyzJRdrr7Tqr4+j3ZV2513pSiAwUYACbrzWqmzFzl+ekdWDHdWDy
/raQITM3PzPpbEQ6zPcF1+GpoEtI+IBr+hFw6DLZmpAFnECSszEGhUQFGJSWbZjssKB7G93Cq9q6
kbCzA+SbzNuLxCvsw2QwKsWBq2wPppdApm26WSZH2w0Tez8ksVzZYk561/djWMFoy9z6binapHzg
+63cU2gZ43RCNgFonNv6LlboZrdVHQ/QQ3mIVOSYVQmztvQNfkCTd/brtryNZuTrJ3/GYwSyS7bQ
SSSzB9clTH8v6FrbE8NNmiiAKT8x7wvD8eoNhmqZzWpLl3xX9LFT7VqGqN+7gsF9oDqjareNAkmi
xFqihw4VwPTa9JKYi4SKLQtCqCDuoR4Ydh3roVVUjoQh/JYckSg6FGlMO9MVaXkYtD2M971VZS5S
vnz+okZc+7mEW3jIE2R75VVTZB7MHpbrRi8R0wkMHtjYywh1ImhUw8lTZBBfNlPmWvzQMGXsAUSX
Q042DfenH6uo3UZiipOt186NFRQYWJ8mn+1zC7cSU1OHarnl/Jra7nM3RIvLmIospYqiyUaQFen5
c5eF3kPEhMeidIDAvzPtngRvCxoS7OYqRuRcYtaMhiN3unHjhKp5ZRLC0N4vfUkna8cQC3k4CcgF
dWF2hDpuZYGQagGwcbWdMARDQhxglhOpvdUyAjjNEGeArkrIppRgmdkBCUKm2zVqTIxtmnWcbSE+
j/ZpWqCPH52p8H4yeUB6BSiURoGcmkkGS1XMn/mKmSYivZw3njVX1kGWOM9inzDYTw1sw+q68se5
P0eNM3zhA1/z+AYdBYVfVT9lL+ffkHMT9GKNMcMA8yieXQ2/k0PDQ+1Up0USmH7VM+9GQucfjKlb
2u0UheEStFLSRbHc7ysYUb8Zofs7GH+r8gh8un1e5mFJ+XEutfBIu4GQZIiaO2ZUDeXhBMPlROU+
etTlbettqnBh15M+hg5bhDZlFRDZ4cB2WRue3RRjAr+hqJ2/Dr7Tf5KN1b1MhZqPOaZEybkBrb5S
+KKtktURqU1ObAqsXYXbP8hWmF43MN6eRdx6JaVlZdWQrtm4WfKqmQIcrEJwTcJV1NEbDS/bzTJG
COSP+GzEHlSHQw2tDwMHo/HgI3hReU8sWPOCuW38mMyZ8WLpkvFOoThNrnHCymUAXDk4W2ju3rVK
J2Qj5OvY0J5MIvxkpqBHFKEYj+sMlMkeFHvQdfh0N5091d9Nwo7HQE82tgPYJ6AQV14VuYeJtA4f
XBCC0WM/uz4NHmfPhmbJ/9LBvEtQyYTaxVQodJ4cuMvpASxhelLF0nx17YyQKWlV8WvPrjcFOSj0
98aA37WBUhxNBzzozVeWBD6htCkmfZEapzvsJOzVH29xbFJD2iwLOl933T2pLi0UarlYP9xmKelG
mMaVu0rhnb2LFlV/SvD6kUFT6+g+wTDqJ4e5cneGzmdBO21JeLRlnn8vmddNEM4bRV+zjDacOpkx
2GqHCvLQIinmlxqFKkxYL3OOStCcbWNY9kBIAsfljdviRrEVVsxcw54iH0eKBPOinjGNPmRRNYQc
86P77JnWiJpFFs5dpCJ6ISv15fMQKsH0v1LTQ5rkUX7lQlv57aohee6Mmm+54Nv6Byhd9A5/u0Jt
MUKKv6iqSodjkyyoM1Sk/KPhSzHeogYj1WvwJw17UiRyPnsuHFOKxwFMpMpILN1k/eS+zOMES2DS
fh8eMqbSVxYSvWRfk5ViUhp1K3iM/NE+LMYyX+umH/VJILjzd25G04q+cPTVFbPSruAjbPgVhq6A
o1FlphmTUBwkdo7Vp/VtGYUYWrB6zc8Zu0V5gKBFspMhs7l7zFyd3mfdvPyw0DacJgsN5TomJ36+
H6omIiN+dhakSB6wtR+6vtjaNVXAqXQb24SIYuAwZydxFh0cnBiYyTt2Fe0mm/ryAC4fW9+mbhqf
Knswuj0SRvdm6aOiPbgYQLwkms4CkLUuHqFvluNmdHhwLAN8CbacmHhrjKG7PFa5duYNQMIMV7c1
cF2LLBcuizZmWh66/Tk6RiCVgTAnBvxpUlg2hcvQ/OyFR5PQwyzoN/3oTjbdzhI+FLqQxl4iF/hh
5rl0T/Yo5C+91E4BtOKa9+GSFRDsK08/r4HRHeywtqZUsEvfOS/QKgl2xyPkrsSpykbWH7G0VguU
u8aHsB/M9eAse1TmJRRZZDQbB+vR1xHlPCi653SvvlvExkmDt31qECakG7TQyW0PfThlKFTb9xbY
OAtulgwHxFwl4Q3CwwSBZ9b6d52V59MBQSbpu2Id0cClaT4ZVg9SZZbCjwOnzxu+JKPt9Z0/RlMU
zGNOhliH5Xt1ZKei+PILiyRfVmZOZtDkZTlLS2EikpSwSOKIcRmbUu/JQy1sBybPP2BRsUpCgTk4
sbYzwu4rp5oGFl8BnYkaKmY0g3mLhhNoMcT6nrWxf5dy0mELw5nyzUXX1Z6TOIxEYEwKKAJsYpSB
wlwk2aG5VY8iXCy47rKOC3IqWnXfxw0bfqep94yiQRaLF07NVo5Bos+YwM8juVuysAZwE7Xamwyq
IDuVsXS2mmEMgKRpVo/Ua9R0Y2VaaNw6dqzD4sj5LrfYTjfDzFxtdNJkraZbAOhlcFNAsiqJt8kE
AXgzhKQoXcnazLtVh0JV+Z32RimsQBxxx3PmWHEck6gwhPTzg40R19ewajpcF2IJAX9J2Ez22HX1
7dmkmXmMRpWhv3fqBLIQSqphU6Xw0G9AIMDEoqqzv4ReFt730RLemIxuwiu7che1xWzDGAPfH61i
s8yWO8PesTFOm3qz+E3sYP1ixDr8MsMaXU6rFddvpiEJSWYlnIiN1y8DduBNDExmhX5xjS80+6+0
h/g7RkaxOuAmR0riPOezSyeEH8LJUHVzF8aNBSTv0oMFTsvsj9cQlwiYHDeUR2XAnkeIj/Js57VN
y1Ci8qydXRYQXUkZdI7MyZhdwJNJw529KA8WGxRnQjeyXJePiB30/Zzq4UEWVceODZO9g4YfT19b
e21VEI4MZ0wYIJB5WaHGK7a70PzEakRB4c6yHOCuOY4VRCG4CQpQiGwbetTVcd/sx6vQmyBNOoaD
TSbTvGLrepFlRpuMbKVfDSP3lbyGxHgDij+8aMuD+k3L0j7GfQ1XHxucq6p3EycIZ2ZyGDZFCNFC
GSU/o0Zb0w6uOJ4vq1mG2CxwQMK9AwTT4xQg/a9OKOIveLRXn7Ip4cNJ7LI/zm5lmsxlYvsKZU4k
NimLBs9/Sp80cDKJncScmP6h8lN5zZi2L4nhBve+K3UOOwfk2nnqfW/oNrWWLR8CRKAQZCHi8LSp
JLvbJUwafxPhUuVsO6tc5dsRJU5gRFb67HZps+wbJi/6np86PbacUzjyG40PmOo6sg8WdAYQKznG
XB6Xw8izsJfuC15PjIPy3Kt/dP6g2o0VuR6nRq6RbMDqgERit73Rb6I1FWGbyrBIDq051YwNdEtm
B8CQ7G7F4idPYP+uc8tCzDELFa4OA6txON6YBjBLjzQ0a/BLp4kCMxuxguGfDk2A7zGGBala8MBD
yIi7P88WsRVIEhgsng4q3bXD2Kf7Di/bmF4rHm6FGMzVPcCLb5ZFGt6nKLTnp2L9GEEqUhreuvLd
JxNKCL4GTp1dRa2XS6x1/O55YAo6HQrE9bcFZwM5aiV5sBFzqIpTQo/fejyhf2GVYF/bRmHjaaS8
0NtGNuzpMxI2E+vmuppO2BI557Yla3GDogWaxEKRxXql5Xe+WWCjXy2omlRQkJDANuFXqk+uyGUd
DO3gYnHD2bztUBedcKAYmgN/F2ebbpyYF+TCrc2dRFJU7D1bz99yNQJyL0PsRztBM1x8A5/1ArS9
K7ojW0poOj1DHqEW6vMgByAlw2scShTl+K+M00SO+t6K1/MBW2iEEvkon7BgMz9Nnch/GKyTl66Y
qpvYjuZVLxKygzrhXP5AoW+u0mQL5MzHve5XXBik2DGQcafNzPl15bPS56vcLvJ7I0szZ7tAEE43
joJ78IwlRoTMjQBiZGn4MgPhLzSNnDNMn3f9VI+PU5ou/WPF/A7BlN/2XwrgSUiiBMA+Q7kYvQN8
MtlACyrZKUmDVM6maehBj6NZGd03JuVmuRVj0tTXQBzVuaLUWg4tPBkRxGZkoGWA04U7TzHFD5Qk
4psVhRSi5QKPBPJ2DxtuMdOmx0eHyIdNw6CpAmGWdXpYFn9GSlbm1NG1a/qsubi0qZjZAKd9QTfH
LlB1Vn3nl3Z2i4qmTa/HOnfgBpkFLKwskiW04dSOAgdYuaaaHNbBaIP94gP2Z2jWHSvxyhO0GVdu
IWqFr1hvRel9rZ023ZOBIcqgFf4IPdMTzS3JzU2zsRKTX43CRoiz8OCBQ9f28kNuFXl8BiutKOHI
JYIxX3az+dx7tfGTxrzk6Y6VepjdwoaEOaetu8EvUiefmmjp9jKaZh3kYqL5X8TQQYWVYbWHZpfe
W1gc4RFVVfVymzSNJG8WjQ3Jb/Bwo+L2f+AIukaf9OPJ9Yb4jC9nrW4GkYT+ZlHzZO3+R4SytaHH
FqclHIjIsoqyLvHascs8GLEDnvbQ0c2K/2qBpVCl9Xys27lUQa45sWbNi0MxkY0f2Hq+4SDqUuDg
q4mtK+3K+vf/8sRlGjoz86n1Cadok3jDSkIUgckraDk/coV+yy5RkX/muXhQ8ufCQTRdbUKR8uiT
xh9hF+J2FCSu8G5nXGG2gEXqmxEutBY+dSBDbshoFYU5CsBUfmC7+ZZDpJJkxjMhUuQxXXiBGixp
kDNTnzq19HuNESb+2MlweN9t8w3zS1fhCucJucY5yAsfSiMC0Z3pSE46bD/xAqOvMqZt5B8YJ6AE
+qkmR4n9/kWtN58yzvcWzGZSgy7DTEq0j2MI/ngah8G6h9fgHWxhGVub2cyeqgvLIgg3QdG5y64e
s2ZDqqm/rcfqozTet5YWfl3//0NWM9J/LS1sllrVujzkoSiw3YN35XlWcoVOdLh+/57ffJ3wN0iC
Wh3d/7J2dSc3V3arTy6j5IP0pHPr4hf3gVn1m1dRtuJpSQnT7eJ1DhBWtNVJOlhiWQGqbOdYja0T
vH8vby6af13lwhJb9pELLWvSpxo19IloiijwGBR9xYKrPKctzEpqvuGD7+GNV0XWj0l6qWUqAoUv
bo3keB/M0dYnhRFiwAi/v9XZGOLaht7v/ft74ylCDoVm48Jfwqb+wvlc47IEQSTVJxLqBMLZ3vX2
cCeZo//X6whWgymJvbHwoL3cbOKS7RxWC6sv7eRttQi4o8sUfbAm/jbU5SqUkdJWiCP/sprFpRGG
uMPKC/FZ3HtVIz6H/mRM5yVJxQlIMBQfZLKv7/9Pz1mCqEybCAFT4Rx/udYFGScKI6LuRImgv8QO
bYaR5lkwlW6El/Jq8p+5FbZvoRAfON7+k9BxcW1FWoLvYjZO0Kpa3+2/v2gGMCjCkuXUD4ZrnTKY
v3gu2YZPA1yXojoNCiLiqdXUY0cGBG5Dm2I5Z63RKewz02/oq0LExIzrMWxxcjUXW8QRoXMs0dHC
JygwAGXo6vnRuVAOA/kavvcmR4tfBORAQZktMDuBOpgv9pNqF1l/sH3+vTyxt+ZgsKHQ2ITWXGTM
W35eJUki5lPsZe4TDlFQGpbYfHh/cf79va1XWdcLOzSpSBffW5sZmc14Y2Zqhb9AbIz91hhicRrr
pTu8f6k3b8h3fc+38U7Ej+nPd2aiUV28SHEpgrKDzAakXbmEH3zVb90Q6RZEx0nXdsHc/7wKzlF+
2/o26YKwi7Zz5+B5sNDUIWL4KGbwjQ8AkNMEZqXrUQzo/rwUZOcSAaM3nSIapGqTFyPGUHpcvYxw
LhTxNf6q8evoa3i4Ijfm+IONZf3/Lz4Cj8tbtkKryojgYgMDWE0LbTfTCbjEAE0sGN1WI7w9EIer
pjHTnSurj9LH33i+HmCgQ0QZ2wyRzX/edB3WSar6dj6lRkKWhzvmgWr1GEj8bv77q+RSa0CCTXQH
CZJ/XipyU9zjM9Zmak/Ptpg0Oi/Gvq60iw+u9OaT/NeVLhZN3xh4x+hiPvUUoY/QuNzb0q9mtDJi
ODXYmzCe9dz9+9/Dmxf1GSxKEnRMKo4/bw9lHA20h8Kjg8fxnS8m+lHUNC9eiYS3sLR4nRnCfn//
om+9Ppszz+ah2p55aRSOgC1ivpONpwjRy7kpUFsZNhII0Or2g4f61qU8V9iQ83xLYEX45/1hOk2L
OtbTabRxAx/tBjVSMvzS0+h/cBK98SThUZgOExDOAsKn/rxSM9tVOVjueEq7ob/HPlTuZ1JDPjPl
ba69MILPmJg/3n+Qb16TjCDUZ5yBUDX/vGYygyha66R0gCdcMADu8qscb/ldMuGYhDmAie/PDL3c
Pr5/4b8PemlZnAcE0Zrumuzx54WhxZUZhkgNh54To6Nm7p4TfvGzKnT1S+JOEn3wHv/et7mgbTqc
syR8uJdpWS0f3hiLrsHE3ujoGTGRK7Kk++Advn0VSlqKZ8HefbFarK7E1nHqm1NRTTBJfHj8D37q
ig9u5u9Fyc0QQutxtIq/X5sFdGoPYd+e2hEjM4g83XJwwRPHXYxt8e/3X9UbF3PX05s4Lrx8He/i
VTHomlWTxP0Jpx3jqid3cB9PYXE7m/VHSUvrEv/zLJCuIMuXpbimKVxGcvmj4zBQCLtTXXdN/xOj
Zroooef8FmdCaNQDc8jhjOonvCe6KKfTtTjq37/dN14h7kd8fpztpMBdtiVYPy5hBqR6csJYX5u9
hvmCAOnL+1d566FSrfh0cwQHOZennpcsFblSlT7FhYj34VK8ouEtAmVDP37/Sm98aeu3Tcq3onkV
l/fDcGGMrUm1JzddzIOevCgFw8YFmvHzoA94rfb/PWuanpAEX5MWiKPv8kyoK1IUJB4FJ7M1pntO
A+yE3MW/Ekh09+/f3T8F5MWS4QDn3OGTXqms6w73rxoa6V8MJQY3JBsxaHFek+pahufodTbILOxz
57TVL0Sy4yspBCJgHzSfBP7eH+xnb7xPFowQZI9I6rbLEwmS8yQasVIYoPc+YVrLxNJLOuM4F/Dt
37/nN96oL3EaZjsjDolj8M9bVqrIXZ0k+pRA9Loyxtr5HDa6QAHYARTh/0g4zO6/XtKGUc7WacNV
IUHoYg+AtFOWeZJ2J7IlsHRw3IAxbLcz8TvfliPa9fcv9/c3yOVIXyRVxWSMqC4qmWUE7op7rz3F
VqxPOF8g++ReP7jK3++Mq1D2rkllJljdxXPMoRjb4Ri2p6T3l1t8drxDHvnwrFePl/dv6PJSvClT
uWB1nDwucVkX54LR2Fj2a4NZejs0566SHaRVVe0jJ/mvBcs/l+Jjlx5mg/5fWY0MYCCUtbl5IkKk
PFK0PKMkHFeZVvTB87t8S5dXWtfpvz49CyuHLOsrkinietyPOnR3toGPx/uP7vJMWK+CpsakTbfo
ui77kyGdLU4KbZ0sqhGsVh33i5S+OlGzq2DorTTADtK/ISylCybMDT/42N64SSK6JN+2RZ1CK/bn
TWZkJBNahFekgH9xLg1PH5NVd/D+TV5+0twk5RDZJETfgG9eBk/h4uXaCTvLqcwcxOoFwtQE/04C
ZBII3uTA/MdIn/V6/1ejCNYkupw/70ovBtVQaJgnBoPmsC2WLH1uW4UR3fv39ca658lRB3kQZsy/
ToIB4s9slK5AzkJ4KzLqdMFcqQfIRXSD08EHl3vjZUFC5QECh/nowy4OA6dqoJAjRaBtdlAlNWl6
zctVp/dvSq5P599nDk+PjZ62Q5iKBLzLjUP0bkozCyGPL77zvyRVGQNw2FX31NQGdDCPWLcETCWK
96XdzcReNEJw3C7YY0JlHcTWiBIL6xNPq2Qf+WZ7ZG1b3bb1fMjOzRLPxB+wraJTZ573ULVlb+xw
1nHvF2g7QDe5Ie29O2aJ/4Ij89x9i2sxQMVGWiAYipFwcp5CM9NbrGTKeEs8jwmNHPLn/MH5+9YL
9ohos0xmHgrA4s+FNEUCAxrsSk+x6aWnBQHiJjXyCjAB9dn7j/2NbwTYlMdOhvsbUFKaYmmBkfxy
Mqd4+KqIrjmhTxt32tb1r2kePohZXs+Yi5csGR1IPpQVH7lsGLx21P9L2nn0xo2tafgXEWAO2ypW
oLJkWQ4bwpavmfNh/PXz0IsZi0UU4TvohRvdgE/xxC+8IZ9khsOfD4GhKch+4zBpfw6wqNijeqs+
ovKB5XOGUcn1D/0T/F0MbZCqkLFQBl2+tlkaxE1VgbyithsYt2WuR1/BQzgvnWQbs8mqjZhd2AaP
UytVX9WsrY5A/M3Xyi/UL73osseOkuHh+q9aWek/9V/A6kzKRbk+GxQliBId/9OwMc5BLZobFECK
z4Dp4o0JWB+K1hbdV3Ou633cVI4+oW0gmay0kBGLLGrQOkaU3xcSAJP/4qvmKr1KEYj7ffEwZ51a
YajOa4mkCTQm1LGFm0ph+AIFXTxdH2tlA2tz/mRS4tZxmF58VjUSgsSNPXngA6bkLSC2+zwAJrhv
U+SB3lV1lDYer9URoTbOlSeNPxYjhlIWBUqST57Slxake7QkAcBh8dIG1GHTYMuSellO4GLkndQM
ugREbRf5W9NJpVUlYvSSMFDdQYUG2ZUgqYBnZIBGg3fZ0cx/jLz/jMme5CIm4qH9uNgsIZDOLDC4
gHOreAEcAsETNPCp6NPo/znU/Pz8FfCIgv510NmjN6l2HB1yXAeeswRs0E5KZXXc2Jqrk2ngKWuZ
GmaGy5gAjWDTDoGBeE7TK7c9yv6nVk/T3zOO/hxMZfmGIG65sUfXjp4KoUunh01bafm0zaC8sm+p
Vhrwjx4GlAVPoqwjhJEgdV8/DmsXLGV7m8F027SWpzxuaojfuTPA21dpUgRFdYaxqMCcTNAA64l+
8MPCnhQs7kaVZmvk+dj8vY6onsbSmPORIBP3VWaBfnJG1ESH3Dnrg9L+6sIGTEFtFvnG0Mra2HMP
l8OGp629fFYqo+xowCesalfXBS+58DsQjWPUuegDx/Yej5FwcHPSon5vgjb2RiiuMdr7vnODopat
7GS4AOHezvUAbWvo0ghDjoNv72qjanApmtQeonSPENDh+oKt7Q2qQAQ/9CX0i0g8CzNfGRE+86rU
To+9I1kuWgIp0aNsb+z9tYuLgEJWieO4t5b5ktyh7az30+R1dTUegyJszvjkFK4cjNMdeiHj6fqn
rZ01NANpAxLkG5R6P+4IkMFaEKD66nWO76hHvdXae7AtfvDUaYVqe5k/y0woSSNerg/8p1+0fOtB
jMBE4KknUl6MbAa8czKKF14hDWqJ2ESk/6gd7F88YVV2fdLBQdhHLLqS6NDXSYjcQQUTBpzlYHzt
0VHIHyGgJCqa8hHMJr/Qe9stsWrD2BK9geTYQAOXz0XVxZ8zNNFm8Ry/bOFyhHVwAxx/+hyjPApG
aTRMIKSg1/TvIoCZvYeeJN4nMU0ISNhAhFyINNXr2McWqsx2NQDQb9G+u0VGR8Mw6PrErOwAqrWo
hTm8JkTZi2t9iHNU/+bbgfMyC5qVSirdxknYfwduG6fHpm2j6vjvYyoWJTLq/JT8l3FXiZlE2AmJ
CnwhoyNTlfnItuNmOAB49RV4qx1Fj/9mTDrQuuFolHQXAUgdUB0easYcdctnERQAzYK74WhIw/Cp
k52NDTe/UYv9BuCCp1LWKL/T1/i405Eq1Dof9XkvyDBt2PkC/5q9gWL3FnBm5Ujp1KYNUiTTJC5Y
LKCDNCwctGzwdOQfQiQnZEUCE59hU4pIa4K+fzhNd3Ezxj+uz+jKNaXraCsTP/MHTeGPXzj1cWPK
Br09FX1xfCHMaHQOePVo3aFTDXWjfbm2T9mjiqEr6N9Qj/s4mp4N5VjBqfIqMbWIHQkUQfVIUgfX
EhMCJibK5Rv38MoTQgvDYIuSvFLkWWwZuwgDoYXVBCIJfc17kcxMYTNMTCCP2Q+0Mu+t3NKGfW4L
f+PNnnfHcvfQLp3Df8XADHgxNPJoudyQnnrcKdWZyz89ZAKAXm3rsYeVrH428aty8zqWpl3ZVfXG
bK+tremQXONQoFG7W+xeSsAZwbnCrSDyZxsPIQ+ng58T9iun65tIWRvJQjx8rv04xF/z//8rRkgQ
3ujzoGJdCZPUxzA2KKpCPJByF9keOiI7Z8rKe81qoQlj9pJ/r5oqPwPSst/kLNdAIUJy/MkpqMyb
CNyK8NBUpo50/XeuHGeeK+xCdJUoivLYx58JRkVYTjZMnh5C41RbgQR4AyF5Y5T5sC7WHeoMRHvq
ilS5l1GLpCpYByIQ6Sm8+unJ77K2vAV2Hdy0GAPBWe76WoNio8S3Fg6cyD8F+fSNOm6BLemQQG0B
QJ+fZCsC9G/BLf7VyCC7kVRWNdxNJtUSeyTGpPyEgA8UE1JMPL78bITuETtObP00pQZ1W7SgZfWW
/DAdz3ZT4bZs6lbSI2maWcgFl2JkkaKkRHlfcFnfdeMY/xz0sHzWoyD4rZZmJly/VwKIvD7Oa3tc
SnGoQSK/vtGQqQvcTDLHHGucXr3R5CbLv12fSWVlwUyq98qcCdKLXCaBKdKx6CYEhmeiCuB/Aaha
w6hIupFrQ3fK/j8tSkBfoF2HzZOsN7p2X2WhM5whAKAZ2w6IieasVLinsjb+tkCNZxsv0sovpMTP
2aJgR5S6bC/YChKYaaXonlYAg98FhvIZ19ch2V+fiZWLkwSR5hfO6RrzMN9yfx0w2anzvigNHDYl
LhqE3kSF0E5s4TQcCPikL/Qcwn/PbqipUJAEU8OQy5szmCI1wgBAQyUiM80zMYQTHXsVJ5qvo65Y
W623+fAtTo0NRMhAXm9O+5fxRNiMdBonRfMyDW63BoXhVJsYAaC/nn0By90fM7l8vj6tK48Dm4tK
sqnT2FCWyCHySKsTeajT4rYAoyKDNBuM21n/VFcOoXTVUbMKpuQWanSwhX5e2TrY0oN8BMfD/ews
1rTPJrj4uC4CUUW3G94T4lqoq//7ncerDkyQtimskiVsro9wUEnG3PSS1uhxqLQw2w6VLdf7lQfA
nuFBM36Tfv6yRB4Lw/F1ojNvQATfdVD6wnBNSAetoI14fc0umpjUMEgIDYSsHEdh9uZ5/essAMqH
0YtRs1d3FqxzMzPudFtEh0gyprM1WiNl40x81dtOc0PJjt0J95ONWV05jzP8hJWjissvWfwGE0IC
ilOx5RlwkL6ksSGQOlf8Y2H3xhfcwoOtLvHaV4Mw1ucinwpS1p5/0V9fbTepWcL8MefQN8fW3oA7
M+VQNx2jdGks4d43YpKT9AMarUHUY9E4We71qV/9apuQn3iRH7M8Lskoj0OYyhbCnY5+TGDr7vHM
QccKfIFbaFa8lf+vHBFHpoKt8gDMYO4FIBJCfGrGfmt5EKBiG+EQJ0HHVs9dYWNwYpX6bH5tRy+g
IBCUsuUGc3uK/6MR17uO+q+LKr19itCmebs+E2s/jCKojpuUinqMvIgklAJh+l6WDM6urb9YxLs7
o+2Cje9fuRKZ6f8bZXFDGAgnYYkemZ6cIATrhO133OnVL0Ov/+iQB75peqFtxKx/uj6La5iHhvY1
bV5YNc5iZyNYT/xu8+SWddZKu9KS2vpY5EOJKQq+wDuBmQuknRQxgcccnQuISyXCQ/dq3ObaXSKL
7htSruMZrxu/+xalko4LhJojzDOioIJ4CLAtBBjh7gb7uu+TF9/s8TRK1M5EudiYWfRSOrzR0JHw
QQyCxsCjz2gsNwK+cgoTgTabhgEw9EPE/TGOqWPFd/EnMfwX2x8AKRXaXGQMwOUHbtOj+YAEr6Fv
9XNXD6RG3Q9yKmwHWVc/HkgL0SxUphuTulgxOsc4JpI71ZUlh2clwfl119S6I+2UMbLOitmOCDOo
QGFhZ4W+ebq+HVeu37nPw26ETwIye3FOnKhVZu8X05toOxxiM8AkLVax+HIyeeMOWHkyGYoy+Yw7
n9uHHz87MRI4R7bKqxVE4a8EwhOqxiUuhUE93sOCG84t+gQ39PeNrbiav3m5M2eIA7U0LgU6sYuR
M4RB43EyvWZCFC431G6vD9FW42xtKmmIkjISZWH+tdj/iDOOSWRbhtdPA5aJgZJxs8XaF2RsP//7
onGzwW+wwU4RPX78Hjw0cIrRMl5mB9fnJImKH+BvtftIgK24PtTaRULhGFvpOVClK/hxKClHebAs
2R/ZYGk3gSFVr2aWqXcRGfidOiDGbpn1Rmy1NpEOqRbFGg4HV+DHMYMYMbYYT1LP0oLWOkgEYdk+
MrrygO5KvJEprA9GkgA0m6BVXRxGvXaqDBMfw4vwNOdmKGZ1cyU+I/2kbxyAy6HIYWUCRth5hMfa
YhuOUWRgxsyl7KjpdFvVI2LWvjF9Kqdwq7A7T9HHHT+nyxpeFVR3CTUWQ6EDkXCpqoZnQLqHKs0j
nyGGeLy+OczLI63M1xiA3RmFdlHJc7rQD9U21rw+MCrnNNDCUJ+NtujDW+yfsQHCnKu9nffVrxz3
CrSNeVYREWuSV4wM5VdHB2S4r7O4Qs5KiVV66Mi4WYjC4qiGBUMjlNqNfWG/DZYJEV0J1fz3BNHh
U1cC1j/6halTrhx8/91MITbuJCMMPkMbK7I7G5U0exe3FCJ3MC4kZW93vvmetomhnSLEA98tA+EF
NLQl4z/49WrvNfZ9j7ir2j8F2rvFnnwWh5WkU0vsDyurOYVO2VqvEM+odyXTVHUvzZDG+W2CccPz
lBt9cvS7cvqFj2Kdnf0CaX937MEHIbNZqa89VHkASRWQ3z0wr1w5UqDDD0ZP817bBWgGvKeJH3aH
YowFCiIEzPdJKZlY6WWVkG9wY0QrUJEzeddas9h6amqtufGMr7xOdOF5wq05YaTcsTgQkZBlPBUS
zSMKxqcR+Ssn+ClXIa8hZbfIhkabxDhahqaTIpNOjRM9dJQjkVmwS6feCJdWEnkO5ZxDKuxkxVrm
kp3oeiQkZVoUWfjJxpAZ7Y8YlTK8hIf63h4tccDiGRGMmCZWIemOG+phjA6RptFtklAUor78en3f
K/McLI7XDGSDo0UiQSt2cQFPWYHWZFqonp6ObYKAiC3ld1GOMgdbzQm+WBNolvOQR8i0NGiix/vM
kSfpBpaOSG+yMhviox5l2FRu/LD5Ol7+MNrLRPnAvSlaLn4YjTAQp2OBhlVYFB1SZX4ZH9Kxr5z7
0ZHbH5PkJOOuaxK72KPxKGMVQEsL/xUdK7E3NRODfJYQgNJcDbPcEoEIIX7QqB8fy0jpfl3/tSuX
lArCx57x1YQey1TIwN8TV9Rao22eyZ8STEuH/aih7rgxK87lpFCKB2MMCJjRzMUb1rVQsuxQ1jy5
z51vaRfg7QCc81EjTkXwBgubDPXnHlWioUlRQqpwWVA2IAKX7yhPC/h/ZEgoJIIa5Df+lYRJsMDR
Dqq4kPmXTyypjYRspiI8gph8gN7t6JxTAJIbecDaFPMK0N8BJq+AhP44bFQi7dSIyfCcqVNx4c3i
G7IGdeOQrjxsqq4BDMBzS6OjvZhgP4XTDztF9+gH4BeCforz3jpl8KyDlY6P/7xryDKIIylNw0Jb
3k+E9N2Qo5ftFWVmeCNeIc+TiIONCvjKxJE5WlR76cICe1h8UtXbeYysruYRUwY3vozYDbSu6uH6
t8x/y+K4guEAt6c6FH1JBz4uTz4Jy9f6qvfyyPed306vmokLw0BHErPhAN7ndK83xlzZiTqsBijH
RAaXnfF8MgfbKiCCKZXWfO/lGaeC8MjOQnDHLREUvBsLzPyuf6g2f8niS/EwMKh8wEShWjef0b/2
f6PhXB0NWud1CW4n95lagZpDtZ8uCsCm+onpwd0Kt1Exq8oGdLuRATMOgdGE5awfD0unL0NMRaIs
ixU3QGYxeBzgGX/uo4mO1wzZuLfSKsfSIAlL5ZVaakPeTzqA7XLChftDw3cl+VaSWv2QRKgU54QL
owHSpUbWsU8T1GMzQuvgJbW7zNyFxTZNc23u2VMgNKn9yKz8x1mwQkez9EoIL4618ZOP1wseIqgN
AmwR6nGgko1rilL1L9dnf2WbzU06cPt06mDgzuf3r8kP8wpVNx0kuwKd6ikNEEZHIcjaQ361n7ms
xMaFO98qy8WmQElXkux2pot+HI/6V0v0DKQ8GkLjuc+V5h01r3CPfgJqpLWY3oHcVHt0oPKNfbZy
bEksuYMM8gZmerHNjFJtSr+mG9rqDdpoKI+djMAYTtfnU1mZUEbgFM23A+phi/C6muy4r0oTtlrU
Il4iDF9uzmasqJ5Z9mbAhi2SaYePkSS5KYJE063RsCc+tfiQJjtMlX3xqw7wDjhy0XUonqm1CgKo
kPrPKo7U+sbvXdl23JZ02GYW0yW1COcR7IvrmHYewg80is3yaUxTdPk7oSXtLqr91CsGkTru9Xla
G5crGmQB4GdVXcJLylhDQgb9f08qrPKctiJ61usCW+AuUR55JhtUWuvo7fqgK2vzpzBO2W8mSi47
/V03ILM+Mwk1eyqRTZQxfrI7+zC0xZuP/ZR3fbiVHYf3H21a3leZ/vTiSNd5IusdbpZe07SIgFid
g0ODXqZbQI0LgQyQyXRj52gTuoHDRfHxUE1GRWMQX0vPABU9uX2gRT9yykuz3m8+4owc1rqnIOrb
AdpIok8yIuzqqdMrA+9zVR9/XP/ulbW1CGk0longDRjix58z+LmEyKzceBGumzh6p5H1XLKPT6JV
i9sEwTH1oKRh8e9VljlS5Fho89peNHumJJEj+hFwCzvUwX0fR8U0CZpzR1hwuP6JK3EjeswUP0hs
qbIsU4/RGUlUo7LxiilU9kZgKruqlp29HEfiOGilf1J8WRwjztIxxGDv9frwa5kYm4pWEncpBYol
tCOeQLlHaik8RDQm31WtFnGiHO+CpwgFawSeuspAbMji1ThoUapTYo2V4IscIge8caOvRHgWMSQR
LMxBcAmLe3UgxUb/EQ7PgAu1a4LWMXe6NLS123RFvdVtXznC3OBwGThXgNKWzyTJLiAu0cDy6guw
eyJsz6RZ7c7BXsdFNz/fyHnXvs7igqSSwWoTKX/cyyGmbaXmxMJDvRn6dlVr2AwN+Rh8w6ijUR+v
r+vK60hHlvSMh4qttRyN1n6JnmIt4JW1Yt9KCkr9hlJ4baxIR2tANnhQLOO5Qhdq4z42VD7k48NM
rWUOm/nMuUG7WEaALrFfpFCJ4PolHNWOUN1VjDabdtQwZPpfkEgeptTuPzlxiMdiodvjFxTBpd4F
zedTYrdt3zwE02TbyEOXMm5Stt8jpdeLBueHqRqi3YixguKiC1XWh6ZPkbFrAmAzJzsphllafUIm
NNB85XfmYEuDumMwWjvLL61PStlI6W5C1ezBbxXjd2IpUng0BloGnkbB5LUIfOSBuzpvgXw07Sen
R4ri6EDZQBBQGJLG4o34VnZW73To/5kJsF58ylwDfiI6O6Hf/y5CpO486HvC2mMJY+Rujeqkv1ew
ER7CnZGhxLwPqtA0NrbZ5cJzlEF1UitTyMmWWBczHqH8IcrmIahd6p9mSQbnN85bbXhCNB1cSZjV
sE5i7lt/R8imboHg1n8AcRFlC1m5APtVQYjbmyXxHpu6iF+mBpQN0sVNdR8QzZ1oGMUPwDyaxxFu
6dfru/7yTBMvzf0O4g8utT+X3V8xaNTQaJsSbUKImTdBtlAclfGY2/XIqRzHnrDo+niXZ5qAgyCQ
qSbdQXfm45lOEyusMAKCcaA3+SFC1vxg1PJ/RNf2GwiLy5fw40jzofvrywZVzSOsLGRP4IV+EIPT
4s3UoYzPm3hUQ3yBjGGsTtc/7zLsYFBOsa0Qz1OKWkSgIh5hpod8nupTQe0jzb7phqTeCG7oD1/e
GETRfwrWNG8vLv48G3tB/WRumcd5/6Z1CN9+d6oi0X6UFvSKW1kP1f4E7wx/dRHViI77iF+jHZ+i
tnjQG9WpPEKVhJIUMLZ4V5qjmFwMelVsgItsMnaaIspql+IZNkvplWV8GzspFfHATMoWJR5Qti4X
TVt5Tamn3ROxxaRiCmB3v0rdhyMbRpVAkDr0JwlPAAXnzCoZrM6twoa7VWkUgRx46uM7HGB018Gn
GbX2SQotolDg3eHwCiBI+mxGMSqZQRq0wa3R2fjN4Tsf/PZNK7FcvUS31q3aiLajbobNburRINxP
GGLHJ4r+5QPt7Cg9zNWlCQGXyHzUaZSECJCI/L0gSDzqhq8828Dgn2p+/K3aO5iaBmEgY2SJf1jj
ThOlCES647i6g9psUHVGCP5NEYqd7EPsyQY+T6gPvVCm+Gsz4Vy3oywuKLP7GKryPGZ1+d2OW7v+
KdKCoijiX054a6AhOD5MshS/iXEMfbeqmr44In7qnDo118Q7TjnRJyREs+RkmkhGn208vYonueDI
vOfUBGq+VyoDHBvNBkyXmNRPCPyj6tX0bZweyqFsi6e4gqS2lwfDjn6oDeXRm8aueVokJkbbK1mt
om9o5J1zxg3AjzwOLzoiEx4c8MlLgSJ9UivjDe6xtr3PQ8h4j6nozB6EdI6zhI0RiP/NLGPzRggV
iy8q49T2Ncq9XyWjbjrq4UoyvKZTqTquDQ9Ge/SjWC8P8B+yZG+h5Gy/9QFQwrupAk/4ZiLMXfwI
kkRSdqpVi7NWo8RGrV+2hp0eoxd6Jwk/6HfD0BJdTfSr9dt6ivT4HGRFTT7VgCnfIQ8sKbhjj2aE
D/dUNUekE3n1UrumASDHhlZ+6ZrI6r80htSou7RS1R9BpYXNbRHlGIIETYi00cD9K59HjEQHLEbm
cM4RWvFoGCbXJDRMSz7iUyEj7Wgi1TtkwH1dFiKvXUEtPkKK1lT0+CBqvNPB5U3pjVxgi7yfSkP9
juuej74u3noA4FIxPuOthe2eHeBU5SDgrPGv5nBfZMlYIbKZh+0+AV3x0/drk9pQksXlbW47wy+n
sSLeqL5k2SlUDdikh5YheZaAtLBLsW+NMCAlxjmkmEWYOzIInPp4mtV033S2UDDZtrWftQEI4kDb
h/Y+1qKoL2WhaDI3UGs5cvNBirKzkrVKBlbNR8M/Kp34rcDX+NbE6o2OuO2nz7IhTONgx6DWb2D4
dONN6ShRc7Qmy/e4g5P+kUwiuseARC5OaW+Keo+VNwfLCkc6i0M4ZsGdrIheO6ep3H9K0WB6hwaP
4a6eIkW6nwyzDd2+7wIcdUopRv/RrNtk7zfIhZ4wIZjux9qubpk1Jp32NX2siv5TthttOVcOU+zg
/wgSxWzfBlnU1i+IHy3utE2LBxjvgo+Pda3y9o5GPvvpgQeB0MWT9SvH8kN5H1S5exsikT8pqap8
NiDMBKcoTCOvH5pMcccCv7Pbqq3q+sRfoXmdTea1K2qDfg2SQVvB60o/hlrl3L6c82vnovxqJ6UR
xWlke76IgopoLrSPeqbqP3Sk5D4l+qh9Lw0jva9Lrb6PosA+NoFq9jurNsLvQZcP/gGzUITr8R5Q
NnLSlRgD8SCkBqD/q5d9fsmMVHtoJUjrvl/t2fblcXCc4TaX6/FW7nLj319+pAA5eFS/QUur8+/5
6+UXAS53omQuYvLC5xpzjWHHK5aeffZyuMsj03kdC799++e3H+CoQkJqUEu86MljPIRYbjJanoM8
hUuS2t35NO2O10e5zH6ZQop3IOCpcynL1kELTFk4vmJ5Uqo56Y6k0MdpOu61hxzv+be6CvNb3Si7
O4wG+5epnqr36z9gJYJD6sqk4KHCEtGWJXjU/GJV1MwujjLCbTRAiGUAWWPAMut8fai1jaMBQCQ0
nvPbJeJAhpwqD63Kt1Ic2/l4eZOS8SggOO88KJChthKxy6hqLsCbFA+RIriI3tS4afAy0CxPUcMf
emBWN1PqmC+pP8kbX7YSJzocVfq4QFOoTs0pwV9blP64mnCdALwLQpKjtFcejK4fX67P32UIjHAE
/QtsPCFYoRHzcRR/NNWqUwbbMxpJvo3jQMKCNLSYRFGe6QgU+15l91wf9HJ/QByf0fIzRWImaXwc
1JzwRE86CnoqVkpIM2LvQAPZAJ7eKYf/Zih6tuwQenjLs4CTR+XLfU2Za8TIHlVIbRfqxnjKYj/c
OHaXC0bJCZwSPVHO9gXqFqevKCSws70qBGo/I9HviXqrjRrE5YZnFFoBCNWA1KPK8nHuphRkTdzr
lsdN7ssHEJtButMCw8IjSsKLHVlLdLv/fRIdsPhUS6lG84p8HFOOG04Dvm5Im6pzTMUpUPY8xNLe
FFW/kWv/KWUsSh1/gCm8VOwQGl0fR8twcUVQyza9vrIDaY+zkvFAh9TQ93QFnNc2UuPf0PIMzBIB
bJe7mThR75u6z03cNkAI7ijkW+URHVapOJl+1ytuVwZxcuzsFqMFXJZr2w0cs6yf+kyoLaH8GOSf
Agkaxf04TUikwPGbvbCoZeI4gDJNvwcYYHvdVI80X+JEewdD0qob9+blDqLCgOIVh92BRbJEu1VF
N41oUVmeqPL4HGKueTvJeeteX82V5wFhwJkahVgtepaL+XWcqCsdiSusQIP5pR3r5BsumUW501Sh
aLhbWuFNnuFLsFPrqjhh21Z9+ddfACzdREwWLSg0Qpdd56ZpQoF7kuG1sz/FDu2fIDz3VRoDbe6B
q7vDoNm4yxO8460MytOlqTvUG/PwR9jr40bTwKfMtfm5Fn4BuZCbKK599P08rbdy1QV3Yuaf+qSs
21s7p0S6B1ftZPuUFOm1w+O0wUtKxjkaDn8kvoWoy/aukPCpOkNtw0RMRsm1uq3i3tIOo9TjXKRg
MrlFkL7cJOwMGs/UIec+8HLy0smSSrauTtFCmQ5RrGTYi2GlcX2JVq7o+Uwh/0Tdi2M//4q/Xp8e
G1CnjhzDy2czZpHQJNiVEedsqlJ1S8Fo3nGLhdBQ6+PWpGw8cwo+DhbjxCICGVaERE68b51h/NpN
vRVjuxKOTzpBarVvQ0u+izSxKXCxMp8aX0hjRqZawpR+HFyTu0BLTED2lUXZLhjNZC9GY+txWKEx
A+xEPA3mLNIPQNs/DoM6SmPVVWt76NaKe5h5fN6Il/pzo0qo05GXjBKFNVmoFVk6RxPqS0JWkOSS
1kP5lwMF33tz+gGdC1QbldeAs1rESrFDakFkOOpMOUYi1PTTg53E9U0pwHXvcVKN7it66aCQk7b+
ZnZEHBhOhXbbuRavv3yAlue824pAdwvDXO3BycjySf9Uqdij5INJtzblaN5iH+H88403i+LPBU3Q
55TEFndR1mU+/zG2Pbtt0gOO1tpZA4bz7+8XMpD0QLh1qJ6qiyCncGTfDAayiwiG/n4QVoLnQI7D
UjVuvV5ruwk6E/Ji8h+lj0XxslNTXlGsLokPG9mlBm64IcH6RnVv7XT+PcrigyjoxZWuJ0ybGk2g
dsrsGAx+9xpjLbQx1EqASBSKwMaMwSbyWKyQ30dpmQSh7bWy0uPHPOI6yQuC9SW1oTunolkPad7a
iBBXohzoSxzHGd9uq0sGkz8JPMkUipd6iB2NkU79Ue4xkKShMBxqPJWerl93a8tGW8fCUIz9dQEL
zOR66PS+t7yEuXyYsNzeAz6zN0KbtbmcW3DcrIRu7OOPd4CTghiKOqTZqEA63wpcvx18PKmrDJN6
Uza95GEl1W0pjK9sFvh1+syzIyi9eDBsSnxpTTzjpQOmH1EpBR7ObxjIOaG9EW2vLBu3N404kly4
Z8tsgtsdnF4uO+hOhTk5Z2Ko75ImDQ90edJ7uJTZBjhvpdMKSA4xYED7vBw0fT9O6YDNQ4A5oe9R
/Q3uUdqyfgGU1L5Qn3JeB/CPbp4ILsQpcdxEzcznKi78YSPyv4yoAP8gzo3mhwloYvl+EekUaMMV
wU1hUlrHCD7ub6d4HFAsQa3gLSSsc3CvCpNw76h5QJCu5GW0ccmtzP2sg4OjFDEkupeLmbDCDFI1
CGxPKPI07hxZykZQoNL4O598rtTQDIuN23vl3aZko6IABqAAAbDFftYNpETDwZFw05kibwC/8VTg
mrfvorE+R2E17HInnHYdGcXpn88rDPcZlQn3RbtY9j7IjNKZKF4alrCeehNHNSd30o3z+udyWwQm
SLYhnUS2OkeJi0c7hkUaTE4l4X0wyAr262hTdQoWoLukB2OwA8st/0eWrOQphiGNvZUzRo8yDqQ/
VGUyptcsTGJ/ZxIchmRNxjQ8FFFWZDvw5YjMlkplKntH6gQeLYEUKUchFMvHuSmWcRJqA4dCJ47z
06GDyXrXQKxEuaRNlR52U4pTWGiONg7rY9Qnd11Kn2HXAVo3zmUQKK/QGJz+rICuprcRdNpL0zf+
FxR7ohdR56nqJvh1NwdaKaE4jZBgnyeUsMCI97MtuCB3B6Y+VjpetMlsO9xF+vDJTGDy7xPE+Aa8
1FvlEe8JE+MyI0tfujzMTBcr1fy1I1rD9tEuiTSEL+FdZUTASvf1kNXAMSthNW7WOWW2FxjSmTsR
KPjOGfSHXnhmOqD9iK+0u7AdKno5xZA/G0WIdxOuDDiK23k6qE95jPgQkHENF9U4scebnGT0d2YI
9XcbAPAuR+b40Adt9h15ysTZDZSzm71M4/onRGPttc6i7CctTf9bWwf1u53iwnATt/H0GWIV9ng2
n1ojwtHad/BoYXHFlpQeMQ4j8/SpD+GVibxUCq8ttvXPmWSZ4cbbu3Jzz9E3ACwazzMH/OPlNrZ2
oyltK0E0j76Mg2rSHagV+6DrebTxAK4NhaI0chnE4URJi4iiwvWYn0GgIuf58IwQS/GU47d1E2H6
uvFIrLy1M6RRpfgDOeDiraXBF/vYydmeoGNyTrD7fBhjrLOu3xAr16E9UyGMGeVHPr2YOxOLKdzs
LdvDu0T6ygJWt2HkyBE0Fc0mZSrsonOvD7n2YeBQQP6AqpIJXhbLFTdBTIOPMsGIAIdkdd19qkJc
vT7K2koR+zFvlAfnqtbHUeywV6oIvLjXN8rkJl02uHrbvwMnSza23+r3cMNCWJ8Judr87P2VA+qm
lJpmyPdYeFSfcaLE6rT0t/rh69/zv6Poi++RYIHmaQ4QjWJnuk/QwTjROIr2AgLs+frUrX0Q7xVl
/1n2Bo2Djx+E6b2dYOtHHUvBur6h3PWrkaz45z+Pwvs7G+PNzLSLKg6myHYq1aHjBU2XHbS2GI9K
UeT/foogEMo8SmDqCCkX0xaj/ZBhd+fgDxDZChla7ztnrKZ7sTFpK+tDxkSpaxYvnbUoPk6akCc/
y5qankXZtq9JHwMUUDV01OiiV8FGELM2mM5OA18FpuuCj6D6HeUXQWIDGcN3odiDwm26YYe/2JY7
3Erw4gAFximNFoVFpvvxuwIzJ3JR6cWklD+kPU6f9Mf9xI613VhIpQAQ0Nk/8xBfPIW8+/n6Jlm5
ntBKZulIcQidlndFqKFllU3U3XG0znbSKOEN2oelDsW2HF9RNQk2lnHtc0EjwsGlJcQ/i70/pRTi
YsAZHmoQyTu4X6xvu8afXNp96YOUgsGEkSE/NF2NUt71j11bVWgSNEiRnKLivxwbnbKonbMr4L3T
jTA7g1DHqK174B+6unE/rhxy6F0aridkBKhrLQZruED8ySosUHmBeag1J3uwMzXdGOXyk5CkoGtC
A2Ou1C6ns9NabBabxvcc4A5nkA3Nrm3C4nGwNp1AVjhrIIhRIjNg6ThUTRdfBMBUoUsd+l5eUehx
ydLH0J3LRhFlDM3+TEpR93ssZM3ebUTWDPsiwwp9p5d6jkGurhMfHqyhMbdgtpd7av5hlKrhYsBZ
WyqAyGgNmU0ezfHJFARH6p7JT6RG9SNexEqJ4F4j9L06BnW0SwsMUg/Xt9Xq8DOQis4El+3yDA12
gfWGrPhe1LZGtsc6e+wQOgL9uZOCprjteln7Ai4yjQ6iR+PsnyMMXSbMozCCejfX1eICKWrsMXHd
8JEIh/WjS47j/g9n59Ubt9GF4V9EgL3ckstd7UqWbcmOyw1hOzZ77/z13zO6+SwusYQSIEiQBJkl
OXPmlLcUcjX4ReBoT3mY7o3qNmpdLhTqahvpGOrddbnVNHXNZLUMzrKGqfqgd9BJkTowT3OP62mv
dLJvKAl+IJU9fsDJGKNJfayebr/0rY1PwQWChIapdTV/wnNhaFunkc7RNGre7EwwZ7Ou8NXCMnbO
2PVJFhcoLVNihuCxr16wlbZmWI6ldFYnzCr0hHraUnPtP+wiZtQopnHxCNHy1/eAtXR9VRS2eKvJ
fJSVDEPHrkj8KUVDqsdE5ZClo3aILeQcb79K8X9+XV1yf+MXIWQ1QUytm1xRDzEvWPTgjAKw6dWm
pr8L+7rwbFkq3ktMIPZu1w3dbB3atzirrHk97cUDTsfyq3POC/AQUbflqfodrbCwfjKGxcyPRd4X
X6yu0z63Q6FnnoW3veUVgR2XOFWXzZ8B6t5HrWzp7tx+GVtRDjwkoGohagGSW5z2v7JNI7WXTG4q
IBmZkebHYUzTZ9lMVGRb0en7Ms6yUh3hjhffZckJdReR/OKjFltqcxh7K1m8WqqUdGcLXnd2gKCS
jnDqDNFnWv2oNhVSKI1lnZNYfpr7/KFEkPwUO61xmUMl80kP/sVtezmEWZ19vf1GrruFvAf+oIZB
LeLKGdAs1Egzc7qFoWK+64v0kEaNBxApe8zKCNgbupt3t1fcONugg3DA5dq0mYZorz9BGA6ppNW1
c3aCCAC4Iw9+lCnyv5Uyvx3dQGeXpJLrDH1jbpDXS/XVDN+L+e05tnLV06SmP0D56nY+3+YDwTQR
805Et9aJRxprJKm0YM7A9LA1pfCjwoBq+LyMGsXG29+eAc2d/w2TQtLy14+EAJWqBxMldGgCKgR7
WhzQwzFwfA72akCx7VaRAzA2AYt7jwHmemwil7DWbal3zrlh9PFdN0Ahc4MJkwwX+6mp9GQzBomu
Dnb4LGP+uHdYNyIX65NmURPwlzXAh96HTYpFHJFtaTnYEAP8RevqQ2kNmQdpbU/pe+MmAAjOA1sM
bKGzrGI0/FNVmUUx37fG+I5iSEdfP96beW49Fc0WSFok5Fxwq/tmHiTmABQm53B2zPhihEr5nMca
YViurKD3URp6O9adKGwzzEWSYANZMWIu2aohVZw1ar9VuW0eqnwJ3tGJy/aonVtnAaVZ5GBovGBt
snqHs5T3zsgePU+VPCL0ivJxQ0/Sk5E53unObizFdBD9bkAGQiF0tZS8gIDRZlM7RxYoen8ZmXzQ
MjOkP1XUprl/+9xt3Ry0ZqFZicCFtMZqubRWlnFBtugMsrP+M+YaSmDgjuXUTTJq5NO8lOX0pDXj
gu5+2KAOMziwpw9pqjZ0YVvYrP4kV3K2c79v7FobYAwtKPYS3ZpVjEP9pE7zEAp/pkvNl0UOv0xG
IT3dfvqNRRxR1lG+oUx1NSmTo0BTcG42z0qlhp5Cp/AszaD7b69yfTREQwuoBjh27ud16tkGtdLr
ArjY22X1UTJ7Z8a9KzaB4CzJj3gO9Z1geh3hWFCoqdJIMdC+WJ3FFJlLq1UQ24PHF3zsTD0/TrFT
PZfgRtxljoavcI0Kz0mMdqfpv/mo4sKnhwc0ex3GWyXotEQeLEDu03wCNVYxTNJMT4VwyyRSe7sq
AjruBkNO7g0G4VdRJ3VMJvw1sNxgmE7lFCh3zTBab77a0foRzSgVaWJywNVe7FVUNukRWWfIy/C8
ZC18KJrlp6MO5dvfH5KlNIrErmfivroGdasfUnUEkYl+tvqo9g6w6K5FgbaRlOMix8ZOl/I6TWLS
CJEG0Twmxmjvvr52G2tIIhPmFRACZNATM278CaUJb5CC6SIl+uyh2vNW/3Id3JBgZZvcRlzD64kf
wAxHXdqKmWrjmIe4xCiEDVX5Qgv+8+2jd33AQS0CXxATNoc6ZdWFBezTs/4U3E1mHH0c2rE525Uy
7hlsXcdssQxXLHJrvMQ1K3jWOgQu4fbdlbYuVZ6kKOUBSiJuvLKa7o0ANhej7wWEVpzwtVoyYsk6
oTEP7mbZzE5tX+HMZNbBXaTUe0jvl7nnq1wJzUrG+uQkNMuNK/qagu2ZnZtNdJFmG1xmhDyH5ct9
ihBSM+vdrzmvxulQosFuunKToUXUG13xo1icpPBDyyjQ8p+m+kthlPnvsaDpdOyXfi7pNGTlz4h1
4YrVYx14utFbmZcsNXjnSbMl670W8s1UNwxxrnWzJdEthI7iPvPKokReN1eRRjssfRoGBy7T+YtW
B/XvcU4TUI0Au3rkowB0ENlnRI0Fo9XTUOPiXy7FWPhFb3WDV41B/d6QFlpc+RJGuFYuWv6F/wCF
rKUphj9LEjZ34IoM5RAVjoJn+9hnED7kJX2aFhsazBs3rHjhwk6HySydxnXNBAMxLwK8kC7B1IYH
Rj3FuVABONxe5WoLAbLlBHIGqbhAEq7CjBxJSBR0k3RuwYR91uVKO2SL0j9GAXf67aWuTuDLUi9q
Eax0BVe2I2QgDAN0htW0sa8NjXq/FPkeiGBzFe4B+kmiLbDO6Zes7030PWimjZlzQkJS8gv4azvP
cnW7IdeCfIkQ+YRocdX1rhanSQbbCM4MF1U/sLrMUyQ1/ho4fXLRmynecznY+E50uRHNFcA3LvTV
xcMorDUX3IovWHyjV9vK1ikAi+dG0bBXFV0DOnk4TOeZUjDFFCr4r6+CUpnVGlimdF6ioP5MZal1
B9FMe1C6ZBlcmhvDcIizPhuhOi4jRyUyuwvmgeFToibTk1pM8vNkaF2EN90k9W5Zqontc3CLn4ye
m73R18YnJyqhsyLiLZ9j9W6UxUymDirb2cqL5KPc9PF3yJXyjmyQtvUJWIJpB2NQ4DmrG1IJUymr
TQdilS3FDOGjcHS4kzVKjLmBK3eXDpO9uG0Qo886438l3YUM7XELVzr7Rx47WvRRK0JpQPt9ML7i
CQRjKkIqSrtLi7SZXeaPneWPMsHzfkCxJ/WMyGiij0owpQZiMbmZoCGrdsZJimOp9WAdpD+KSR9m
rx0M8IrIYhZEOOQFNd+w+ro+Rhr6dLS6ZbAW4IyWP3SBa7hvQaDueUVvfQVSTZU/qYuQmX69ayQj
UQx8DOjjJnpEsK3nixbUEEpvR5GtryDA3agHoXR+FUWGVh2Noi+Cc61Lxa/e0KJ3lZJNumvGg/lm
zBcnAYCZuFoR4nTWJZEyIPJBez44Z8mQQjtcVNdQs/wBJN3g336uq0xdLAUVhk4VPcOrqTcq6n2g
BUwn5njSvdFE9yFPM9uf5WV4aGlsnaQCU516Ms3ft1e+as6xshCgI7jQwL3qDw8RSpWSPTrn2gGi
6FZzatzFOW0BhBtrT7LRY1TNDHhdbiw+XIByJ/Pc2jigJSjcEYUi5Kw2zqgsMtdp65yNIoguY2Qu
HmoA+fH2U269XxAMMk1bpAdgyL3enohlLoMRSM5Ztxok7lBtHE6ZEWXfBJfvTpLGH81otR6gvDd3
DHi/TJzEdcSUg9zw9cpSCXgLz+3gbIyLdqoaTT5NoJxAF1fFWzsG5O+cZU4GszR6L+JV/9X8bfUB
hT+xXwO7SR8KVS7ui7q3jk017FWWG1+NrQoiRCgZX7fpZtGiQ3MlvCAn3v5Ta6FgfObDjnzfxleD
ViXqEsbL1Aqrd2eWcEomHQE6bbDTP6E6jKdigGHrV83ofF+UXCOuGUV0ytMq2NkxW08oiDovcF0x
KXr9Mq1Usu2OKdilKnvjBP9eGw+yDuPqcHtnimd4nVkDdKYXQIHOTIpe9et1nG5JC8YG4WWB3eeD
M79b8sF34m66w91kz2F7440Kqho0UVod7ObVG521OdbVKIwvkVbVfpZZzrHqZxN7HTP5rNVqfVbt
vPnaQSDZ2ZxXFaYgqcCT4fgR5hj6vX5ObEgcRCib+JKZYPwmZTBOXZaln2DMavfZ0vyBHx/sNFxe
IvTq5QLmRIALhwoGU+sIPucmMEMryy5QE6rAp7csISFkl2HrWqPdT37Xlnly7OKk1O6CSWmHSw6i
DdjaEIVfMpx9J3dGJe4XTH7VcAc9Liqftj+2IarTG27Wlm3nagPb1G11KTwp0mRqbuM0hk0YM+T3
U6Qp2aUZzK66tFETdG5pddinx6hf/mvnM1wCyYnPQ9U3qluVTvwItjb8auLA+zUI5fFPHMoYdoU1
WC836hz1F3iL7FuBU0Hom4gBRY+GgTNvlxr6EwPa5dFiw0LWX2Rz9hBarj/d3q+b35FzT30LYvWq
v1s7hdKPGZoF9MiZe+WL0ilurjqj4bZ5WJmnccbGzZvgBGs7R3LjqqKoZmEcVOlRvLBD/opv6LXE
6Jjn0SWx+qw7ZUMagmNsQ914KtO2eceGH39K4KXfkxb36gParsy1bj/+dZ+Uffyyp0Q+TnBa3Vex
omX9qMXxZU7SLv2YGVzb4BmZ2EMkISy5PYqqiyfho/wThvr0YcK5SD7A8W0jT6mt4XkZtETaqUiu
x9r8LNQNwd0j/QdFZhWuzGkMwrYjVJZF2w4+C7WVN9QVzJaJIaTiOrkSGydFGarOa+fayFyjNfXC
tTNd2akqt74TkGIEpTQmOVdIFb0HMEE7ILyocAEPYszpJ9UcPGYZGKsgN3FqlYriEE+w0VKGxr9u
fyLxqOtDD2CRuR96j9cFTDAP5dg4eXgp9KZ2bWk2HgKS6p1zsJGJoi6OiwkoNTbleq4+21SAEK1Y
JaTSBPaEJgqrHMd62Qud20uJ4SmjXdDaq+SFMrS1AiflikhVx+/6Sf+oJcp4QMOi3slDt5ei2c5j
wcFd189V2JPFJGF4SfKxw+NK1g95sSxuP/R7U+HNLUs5i/cWZpgCbPT6RmjGLCpKjBDPWZGa9+jO
FL4UaMYnTSraxykuUQiTi8yTUQg9dpMC00sLsn9u75XN4wziXxA5BSNwXe3WeIzFkUIi0yuz9Y0x
Z0wOXDfV+1bOEpRMMI/NT1OqR0L3m/D2DjONcjmUoTZ+K3VFclzVLLQ9a+qtIMsOFq4U2CxdwVPl
NF8sokh44W4bfqLDPgFlz0L5sxV07T2SmvB61RFLuNtv46U/uTo6iEZRiZCP40qua68/Ce6TAxNE
Kb4wdUGAvsY15WcJLv1HOc3yt0Lt66dhtrLiSU2GEuWSWu5lF7Zfgr5O1lCUOl1nPaGAk3xekNHN
3NxapB+4BA6FVyy98kmrnDly46KuB1fWRkn3ULFR+oNtRjNdBalqjkOpq3C+HS7Weqxa2Hh9Yj1j
iJAZFw3uHz5TUYODbbRE7XfGF0V2n2N/+C/mvwOVf2ZVPt5wL1B1ZG48FIAiYOtzljwlc13/KyVx
OXolPAAA8uidoI2UR4nmp0UZtETGufzR2kqpuKjX1+iyJVr+gdJQKr+2tlHeAxBttedwmVI/19ul
va/bKflVR5nxOw6j8d+dD3Idyl59j9URqcLZnlON3Tka6Q91iC1/bqzaK/R0uXvzSpDugazD4mTA
uY4x/UzhNJIHXWYd0JsxYNpVjIN1KOLJ+HB7KfGjV5tMzDWEaybjIWtdphRtjQCz1MWXoXTK+25B
GcEsm/Jwe5WNSIb6J7UQcy8ErNcXogUIFr+BKbnQEu+/6EEaPxZOEB8LrHN20sxrbVKAkiSZIFsA
E/B3qwBNdxY9XyNMLqPk1D/aUV6+zzAL/5HRfnnuq258PzZV/kOph7i6i+VoxGRp1PrKH3U7+H77
uTdCB/cub5ayHmmN9eQoMkAYDzX5Cdi35tHuFjSI8GU5MvG1fKNM1K+OkZk7n3SjiLFt2jFEDRCq
V4IejZNJRV0q0aVGa8uHjAC5AwHkx7BvOg8Dk/Dzf3hIMYijTbnBFUOYq19CnvKSxDE9JqFW/hwq
hcXfZnHwjen/tLg6XShtJ0Ju7V0b+UpmIIBGrhA3xEKknZjZXiLK3djVCnvBmDqyn24/3zXGjB1F
vSJw6QbOM+t7eMahvLPUObo0UQBFGYDg8EnWM0S7u0BH9qwKsw8SHMxfdRFM53aoMqTWWnxa/TEf
a6/r5EQ51stQ73zorVMluIkQGdjsV3PCUIUq0fQR2b+qpI+jZI2nMbCdh3RJ92ZpG69aCO5RLJKH
iO7U67soiwazKKs6uqjRIH+3GlU7dgssyNtveuO4OAjMwmMgWGAYtjq62FnXzuLo4aVWuXAmbTnE
feDNcjJ7QQrlqkdH4+2RCTgH1ywtP1rs61A7TgWqmx2mpoWRZQfdDOWTqTCQNxFy2YnqG+cSbC3C
83gusOK6uYCYWCLJ2RhfqrmV7ofE7h+XOJFmLyPr746FVKr9zgnZ6DBQFAqBYoH+Yaj8+rNVIHqV
UOGEyFrWvKvJvJ9by57vkRWVL1Ec9feG2doSE75E6v3bH3Njd4pDwzxLHJ2r+fygLqaVyyZtxErL
T7oVfxtqqfyg1vXv2wtt7U1cJeCmgF4HCrDam3MKymgQx7NEa/g9cKEfMnCDnTJqaxGSftDKSIzQ
RVy9SUxlRm2hEXFRWkx2JhREIz/S9GaPBrp1BLgMBAAGFNrVJpEMpYijjofpu+G5pg19YnZtHfUu
ixuIjHLlxQ3c6p19svWtqFVBijF3vMZhmwV6MNj0EUkkPfjQVGPu2Qq+MGY579k5v0TLVcYh+O+0
8qBhEVhXNTuMDa0NzSq7QOKdgqPat3XyHpn8/k+jGyg/Qh9BoW3qQv2g0W+0XGYY3YcKtQnAs0v0
LUkG1CStOKh+tECFfslh2D8XWYfmYl4YVe2OTmXtJePXn99gLiOyCeSKgWWorw8SR0hv53zOLpVm
40PUB4qP1nC10zjYWkXMzWTRIbue29hOT7JrhXTIxiI+JOii+HOdVm8+mGxjja4Nnxoi91VQ6KMp
6roaScbFzI5s+OzUNEp1ThvYFm89mgxroJOIITBDm6uCrrETtR3H5GJJYOmrrK38psz3BKSuzwzc
KTpAHBeFZvt6GpjPXZ+HXZJc5A79V1ft6qXz0Mew3gcdk1lXrSal8QcgJ3tQjJca7PVmZiJFWiDm
RJAk17Ngk2IKZck4v4AP0kQi0qq2N6h9Mx0qbEEiN1EW3RkpssKyPdGPNU1Xkif5R5Wp/ecCedDh
MCY9lEpuU5Nh09Dmv+q8UzCRqkM0DSMwAeGDU8YR4Fdg4r9pQ07vDfRTTQ9ShP5ed6L4qVZM9FJq
1Wly1y5zbTosnZLh+dd1tumjVaoBKY9CdT7xvYrZi7MF5XYjGOwMBnOrNzC0lbzz7EZIs2Rtrsde
Wcn6P4tWQpceHIOQk5QzBaCeNTZiQgb/+PZeuY5BvEqDvJ3eGUqG6/kCsHjwlJrK9Vh0ySnD8NtX
yyr1Sit1doL51oYRXHv4v2B1rgRyqmCORkmb4suEwKkLYtX8qacNOF9raJ7hpGDPNrVvxuJyCTKP
JcbShUMJehVChr5TtDolTQY5oty1M4QXuXTwg5tU6QCcs945e9eNP+AqFHQmxR2Y5quOTtt0KB0V
yUWxSyM7xGmk/0oaM1AEGTBFKZYb6GjNTjH6IF6sX2pYI1N++5te5x/CbIN0B8O0LfmvJEqlNhjI
P6qkCLwhmMNP9KKz+3Ye8wezk+uzrjY9sjL8/p21t/YT5SZjDl77NaK8AYg1qyNrF1nmeAL/KDSU
dVRxs72G71bcFk5nJnUInfj1q06lmhInZz8FiAj7k11Ud6WTdztx+zp/RF6bZArVEzpCKDu9voOy
WVs4t2Z6UaXcK7M8PwX03125RtoF2MVOLq5svD88h0TRyiNdS2GESZZKRgmGJlR7FWWAOTTvEtBv
n+yoaANfRIPpYIQtvGN7oJvjNnUqPQw5qKImjjOvkPAtvDNHZMO8AKL6fSKHe2IpL7C6Vfylsywm
WEBAuThX72QKiXjomnGXhTgDnBbgLyBhmAhgy9QhD/6goC4o+3Vf9e/DYNI7D5zXUPpxX2WfZPwX
/+ADnC/3phyXZ0OVOyFr3eg4FMeJ5ZtQ7JKDPMQ2BMRMrspzRv9LuuCTkw2ebQs/qAAhlsnPA7NN
wWYmQ7uzjTf2FkAjFEEsUXqiT/n6q5t0MuK55zMoqIF80nPdcTV0pHc0GC2h4rR+kYxXceqE6QBi
cvUiFy2uuMcBGjl2M82XGL14xS1N5mMuiitFcw+gE83tPq4N5aNRlbrkaSnjC7c1BJVNBZaXo+Y1
j4GXWHLxHISLjqgHjPTJnXq5o6Xb6j2qd4Nduiq2B/nR6QEneklYZI0XTrP9jnoECONsVvLi9XIa
/0o7vWcUuZg/837RnoxyHjVXASIXu3IbxYmfqpNtHsJeMtpDm0Hp8pW+NtXDODDepctiTf+UjZbr
3jDO4V1ZGmPn5rEif6+rOPidV4H5qJgzLg4WoNhP8ZhpP6HQI9TYFU7l3AcF4s1uReMzOM7pMnxr
liiXXII4SgtZKCWjn/cQah+skO6gW46j1BwcfJQ/k2FJ6XHBaOw8p5n8rx0U1uhKetP9zOth5vyC
3QzRQkEV3aWzESvvEr2e/lEabNePNgR4g7xg1vbK3Y3uGFUMEC2egib71S07mxFORGiBn5t2QpqZ
Xukh0ZvQC+V8ei/6hI9Om5RMzLriXS51/aFjhuJZVq/uRLOXynq940A7iYIKHNc1AD9UtTwdZ/uM
aImm+044RNWhTtq6eVycqeZkqVEc3qeOMyanvCM7QOFeSuO7Npkaw+06Z3ROwLSC+ahpIxr0uYW0
SooOsuEatObtB8Ymc/9bVpq48xBKou2ds10+y73RZti/LhGS8WEDv2eSBrl8qnp7qI5ll44/88zC
HgDdc6V8Z9uL885cZlM/NJHZfEgMKflqV7i7QsbQ05z/bGr55V0+z57UWmPiSqgJfIvLRU6PuSV3
wMXnmMJkifR8fIJUzoGZEUYvLsPcl5exjXs8hQkw0yFzZuW9rC3YxVkO+2wnmGwkPhQXAtrDMScx
EFfMX0PboUY8Z5lK56zKWOTWal47bkeNdRgV9oCUtvUhItPdWXVr07EsAhVwyxkwrcdzQSkAu41k
nyPkCdzEBL0xpnl5iKueaVZfZp6dt4HXtaSjslqN96huNSetnfcgthv5CNcz5Qi/BabvFY4EjfWE
0Qc/BGrZYazT5VFSp85nFmU8dr08oWqfW0fD2GsEb1ymqtC2QAxSFlqoqyhugRtwtEpsdtkpjkGb
yF5SO/pRSDWebudcG+1KLipmhnRC+NRXrYqpYNSq4wNwttOp+4iwDp6/iQ0G2221hRmwmafLxyQe
kNy3aplJJoSwPv7Uj9LyXVMRT6gRZ4Tt5IZxIBdvRpiB+yeLEQxJKumrZs2E5coopERsqcn8NM6X
izaN+c4qW/tcTM6Ib5BErnBe/Is8nyHZ422YSAy3AM5+mlOnEbdH71ymPrWwYzaieC8TVDaybsFs
YNZugH69QtCBzB+tro6kcxhk7eRrTShEE3PHALvCv9JB6HcVutDGMP+cjHj6TSzqntg3DFeLdFYw
7Y20zvFNJTDqO7LNVD0EVjV8mQGaMcyzEuloTw3z+4Sa9Gln62z+elHNkm4DqV7PaWgnj4oawk+v
FiIVOFJm2kaStYAElFx/mDVsLCB/hseqVOT7KQjVxqUuNjz4YPrjiFeK10qD9N7RJum42L38HM7t
eAcWRfqq6e10ijJpT9NnIy1GMI8bjdoZGOq6+u+dxWqdCMgxcSQ7J0sencZKz38n05R+inNJ2XlJ
G0cZgoxQYqJ7ct1ujNIaTknHetCnsl8ZDJPaK4e++RBy6e8xDzYXoyFuYYKNIsO6Pd0h3o9xnSmd
56lPDrSgcGlBLfoOKTbjePvjbySacNUJjQKhdS3lWKL/hkgMz8UgefKUBRXpcja0nap062sJjDM7
msfhu72+gXhC0qmooEbIgJ5U9ZL5Oi2iU0gidIhKdQ9jt/UCue3ogkNJ2+inQkVpsAcJzlNu9geD
zMqXMFF3UdN4exOVyC5EwJjGKFhxrxqbehBYUxaKR4vn7gFmqoz0so3pVzbEO/Ft86kA6tK+Ezyx
K2hANzJm7VPprFdD/K6XnOlM17L9niuR5d7eFntLrT4YZjNKNIUJxwtRlqMl27TW4BJ/DoP4zcr2
dNa5Fkz+ZFoKtuH13rDAAI7QfINzgiVP5Paz1niYvYx3k0UQuf1YGzcEbRGUEERBzfxMRMK/MiGp
6dQETAl887QP/VZfkscoH5KDZSzf6z76rbfKuHMxb7zJv5e0VznAWCxGOhmLc1bMGHoY7nbTc4l2
6kBy2u5BCLaej3YBmJUXtPM65aoFxEbG7+Nc2WbxKOFQc5/WrX5fmC3qs2M4cgku1k5fbesJhT2G
6LrQV1sDWvmHS9f2gY3HqpxezKin91ou6jE0xnJnW27EEbwwhbAWwy10blfbcsa/VWk7UspykLrD
gizjYdQ6jPP0OPYo1U3/9n7ZWk+IsgoMG8YB6xkw7OCgHwrUHdJ+SI5xNy7/jq3xTe869RKbg7NT
j2+8SaozOj2MQUlX13zzWIkLKWsE1iSK0CQ2cK3IMd45IS255zeyuRTf6uX+vObRTmUMbxG2wYXg
Oz5ohTE/0vUxP/Q2XKPbL3ED4GWgg4ZgF0ocjNTX8wDDzHA9MwOhPuoox2nOJa+aCv0wgcs4SYo1
U4gsEGshqD02WtX9k49p4alKJd2HIR3v2z9n68kZ+5rgFthLV5MorWb90lEhV6F66s8Q4O7I6SQ/
pFO7g0rZOI7oz7BzxLXH9ae+DjdDMwSjNcDtwwttfqjaMrxTYkk+NkuY+U1rfJikMtkBn4gjsCqw
QQVwDzGup3/60vL5K8TJbZ4hbD9L56QtQt+Zi/Qjs4hmR6948yX+tcrqySo5L01cKKTzYCYx9Ti2
lm7i1LGLLjTgpdtfbKuSBJ8P95WvJdy8V1dEH2SL3mH/dobmYf3AFN04j0hRHIYAhgCpqKN9qHFs
u++CyflHqVPd8uJFA0pWB29muVNdQLgQ0wrKjKtaWmso3hON1Kya5ezSmVZ2cUJnz9pi8/UicSfk
a6DurytWSU6sMMmr8NJqxnSxM0A0thF1j46T/4dhHe8USgBpkuBLr97tCKIwqWtAtPYUAcFUneIu
G/Ln219w8yAI1TfaDzTm11cEQgROYwdAowO8QNzZmvEkMVOcBhNkcIcsbr0+jXasuLbe4UvgBr7D
9bTWCQGcpEwWArkXfQ5beoNqiTksbzMNIA3ffrzNpYSoBPGNv6yLkZLwmaFfhn40DDxvnlPMNlo5
PwfIt+3k6+JzrI83oA5EuiGQXAO7maA1pVxTqyHQmp363paRXOnTIyKqySHvx+QbBZjxuQun/9CS
BpxoknyCZBFsjtfBbJwQ0EEsmigeVc6pRHLrYMX9vDOA2ApfFFi0S0inxezs9Soo9CujYXPUAR6j
BdJI8jlV1XTnDlC2NiSFo1AiwG0L1t/rZaxeYdzqIFkmNcYSukhU1aBou2FWXBOLquYusBbtNwMy
BqnNokzVoWnnoTnl2WKIvtU0VC6TgM45WI4FnFbsjcgtsyX/Vy6WpvVpb6p7o6CtbSZElKlr6KSQ
wr7+0aq6RBOGbNK5GOT5sthN9sspVM03rUn5DwfWArrPFA9Rwis0ITpZzShXGQ2NMrcPAkblxqbc
n6quGI5pOhduXpbJDtds66O8OPuh3UaX3l7tMJCNTtTIwM2kYBzQflSwwMQIwk8N6aNpz9AVoGT9
h6MryPAm5SlNunVnylHh0ah4ll8sJdSf07KJPZS4m1+ztXy7HSQ2Tq7z0vRmFarS9c7Ok0Wp2gSY
m1SglMQ4QW/utThUHvG+c7CXNML82ez0ajkBLd0rfDaOFbUpAZ5OJJ2edYSyEvytcIANL8YE+NZV
GhnMJgq48s7r3FyHHhidMIEzWXcu9DIwo7o1YMk3aTW6gzFaxxHb9p9vf5fCARLsnkx+tX6XUY6S
xKIPNDFRSrowbEbUagYMyrw3uCA733lOCE0Qy4+9cn/rAWktks864NyuWjMqwy6zDWizNn0+PDHQ
qqGbNHuX8lbGQz2MfjkCNBZncBUGA3xRrLmGshpFQpJ1ievWPkBWEBq71bzQxhyLyvLzxMkDF2rK
ONG9jUaGJYvWW57WFFq1k8xuPbkg0oJhAK151cwu7Sk0khL2fa7L82NL9wFGwLSXnW8+OQUexYIA
g/L8r4OckSGQWEFWOcOOUO4mOtMXPLPKQ2hC8dAySQUPmoePoG8m14n64Sx3Tn3oR7ve6bZs/hIx
e8c2AYjhFc1uNHpp4NDa50xCyeSQR0AY4IUbcX0ozNky75Ag6hFxlGscp1UKFb9CpKU5akANbDeV
zDHZ+UkbF4ADmh7oiqhFrxRJDKCVzWykwTmd4+zYgNJ50JJJOQrw4H/42mDShNoFAP4rXeB8KQPE
xWL2uSVHvtHViS9N9R4BaaO+RjoRPWXSCYQN1zfaNBeB1tb4UpgpCKqorsK7QVZSIEBNcKiW5Nft
sLH1/kC+8epUuvVXDD2HYrrMSuHMa0LxlxukIapiwEFmSLO332XCqlHAjAS5eN05oD9Ro00VSoiY
xcGp1dpEcnWzqR6GdjE0MtFI0dzUiJZ/bj/ixh1Kmk1UJDVBaWmNsywRU+8wyKVUwofh1PRSc7Gt
ObwPEhvrCyQILlOr7SUm2gaOwIFQQmAg5FNurW7uqILejpEo+X0lFbofV4gveXGEFgvzj4JyDCJn
f+nx9NbcRIuaX31jY9Vl1YDkoGIGXPRyqksHSCjWfNdB1UjdHhZ06dVNM/e+HWXjx3lxJLAnTQpS
VIn7KXGx4kh+0F6cmKznSx4fO+SPvuK+mYYefN/mm9zBPPnQOsOAyxwgqLukamzLGwhh4U5KuXW9
E7LQnUXMEgTSKm5ZUlTFdVXRcpaiElH5yUof6rlyjrWV0HnOo7Y8R07qMP+p4tPtj74VmoHQ2/Dz
Cc9XCquZAYm8UGpEvFU19vta6055HOyhCLYOq6PRCwFbJZYSW++vzkKZM1+XR64+qU6yO0NuZHCq
mD4HlYHFSamlO33FF3T1qtbhkv3/gqtd1VR4N0I8QPXUKk36623uCYHu9+EEQJC/c1x9xhgpA/Dm
qgE6X1bMpOT2q918aFqARCn6jRSvrx8aZ3F0VOClETKq+v0kOc0xXkLVk2rNcEOn3JuUXoco+DsM
E8hHbSQDXyaNf71kqW6TIUIzBv+SAQPpQUf5B1aCbwbZXhF0HSpeLaWuHq1MABg5iZBttq3i55Iv
o+egpuQxu9MeW+bUvON8TypIdNhff1MeSkg3M7ITFharb1qTYTPd5JtOicr7DBzwkIBQfDsOssHN
zLb8mIZ0/xypxYAqM9/seywYwyBKFY4o5PF14Ze2hr1Mah9dNC2P3kfTUjzYfV0t5wRwa7Czg7c+
JucE+QP0Za+lsNqhHVUJJ/tLGobZoxa0HW4qwfQhK7vkf5ydR5OcSLeGfxEReLMFqrq62sm7DSGN
vsF7SMyvvw+6GzUQRfTMLKVQFpB58pjXHNzXe0tRFaLY+4d8sW41jno46UmTAW41ncrvEhuTIaQK
Tm2K+vXtI7G3FP0vrMpsGGcbepvcFJUcdjBj4ymWHiZFyn63muh8a9LGT7eX2p4+emD0GkjBFuG7
dd8o63Np4toBYk3tKbXcFoY2hOc0GFKfJsl8ur3cTsrHeov92mKCRu63/J6/Tl/TJlMcDmjmIpVo
fxJNEbjjHIBGlnLlJPp+AoFmamccGSYfo6v0scLGyhtTRTtog2xvE1otMA/ohAAwxx3l9Q8xsyES
leCHBEOXvHNKw/E0k9oU2QLL08fJcONaAvtdCOPA0GOnW/966eWy+esdIHKUGaKf0ms9y3ILUqet
OuMkG2n6NNto9LlVM8fCpfUMgThXGu3aYypQXfsskM8tF3PH26u1o8CxcxtgRYPmBeKHHOGNpMHY
M8QS1OdXtcA2oiha866T5viciJFyL8+qB020id8JYfPRmuguKQf5P2z9RX0Rhzxq3E0N3+oKdhXs
kWvaGZYXFI38Xen7zjNxNzv4Dntbn17P4o5NW3YDKRFyWNNCgkiVVvNXpBQK2bNRo/GltrI+FnQS
DgLI7vslgSFZRXYaj9fVdaBFOloVhhRdg6TPzmqk0OGKp1xzeyUw/VIL9JPRELdKVYlejJqeLRZE
zUH/YO+pyWQWTC/5KzX2682HTr1dtCFsOaVO7B9y05kvYkqLM7Ia7YNOBnckMLa7IO8Xg07wQRsq
h6UkSZA5xE3FZmsZuZx9mKQkf7AGKXqfoQ19kKrtXboUOsgtoPBABF1FmDLqU63C6Paa9yhVWMOA
y2AxYlRX9MlEaSsCv0l07cPtwLb7lKA7Fvznnzb/69cahWT+iUBzqHHE+H2sos4tpCh5HoyAYW0Y
H3Wp9255RjV/uDFQm9a3rFo3udwVdnS1ahP3vQGpGCUX3yczMNDkz2eMA6PUm6iW3SKbft9+2L2d
jIoTkvIwS4jn656eIUra9A42lgFzKtwFQwWRS0VBbehO6sz5nGObdVUb1TpjFDA80S7TPhRijqyD
cn2JlKtcR6EfC7sOUTDEn1ff2qyNMcrGPrxmzLPdDIGFj9UgyQdJxu4qVJnAuDUOzRq9ZfOG7cxm
VjTFtfabztznGknCrwfvdOdCok7HOYsxP33E9b7V6HvU/WKRIxfSbLi0iWgjxnPcPfVyhY/zRIfg
KtuR9Y2Tm6VgXxFNdQsButTNejC/rhQFc+NODpvRxTa0D73ZxHMcN4ja6Py+EIu3ZJmm0tGlvtyV
68+wtOoIonvGXxl5thPnCqW4qdeOJw3R/JiMUWvfxX2sy5eEHKck9VS7b2EuC8O37FF+UIK0+hl2
ffBolpmd++QC5ZvtBxb7c7IoBN8Blm3amAM8jKwwJEBlUjicx7rTzhFY+t9qVsrvx2I+EsLb2ypk
LjQU0UlYeN2vwwBbxZIEIs9XFV761VADxId6OLTvbm+WHX4c2vwkUKCUqBY38zD0fqSILlh4zbMk
s11IctHPKDD1z+2s1uyEPEDNEGpS+FPtLWV8kiYtv6BZ1Ahvhv3aPmtTmVonNV9qEuid4/fIMkEI
VLYq2RfLyOwGUSExfQPlb/1qRNLJd8rIifdNO6kRPpjz/GNpBxiKusx07O4yoCjmnMq+xO/NgIZq
uzPmE8N5GJFouEydPc3upJflA+g+J3QHoaQfi6lSzSc5SvqKNmwfNncqWIkfFv9I+m8XwU8HWtuE
1qmtSJFO8GXq8OPBm9zZuuS/Kl6MwOY2kcxS57Scpw6GrjxpV9Db5vPQtsXl9io7dxJzQwIm0Yrm
2DpOCScuEQBg7lIlpfzQVEP9YBZxe83mNH+GffjZKQPl2+01d4oIyiJCCbgQxonrCXcnqlbNS7Y+
OguVN+Z6fl8zA/ZhkMQHAWDn8gM6AOmYWTqSwevQxaWfZPUMaGiqy38qxxZ803T6iNmH8xKETtEf
JIk768HboWewXIAMvZdQ+lcCPQV2CKgkByIQaBMEygUycK4ziYZVKGnN6EG3lJPPt9/n3qIMJZaU
iYJzMxvEpTerp14E910sKad5UH9Z0dy65lQhzVjNR5YQO58P/gbvEuYogXXdpa+tuIWgxHyib8qB
fDtcojd/29C9MtaSgy+4E7cAc9K55Z78kxu+fqOhrlWhXC/4j7JGIULGFA/MoHZwke68QiQ7wcGi
LrKAudcJsA4JuzIZrzYyQ5RzrdKd+GgOTgQE2mnm8lQ1ZWj6t7/bzov8gxCi1qRdCzbi9aNhGGu0
qAlK9/Wg12geztI5rRLGgxS7B29xZynmKkAhFi4EA5bV82XtlESIlgFYqUV5tihfn0SlRblXZ4eB
S935ZEuaS/GyiItt+t9QQE1JnbXsaqG7XJxEoEDHNGfZEK5hiMZ0Y8rIf5rein/Eed7nrq6IMYWm
len/S9OkfiLiVrOvNTCXT1WqovE8hpF91idb+QKXxza9yKlUB+JVD0dIGrr2lyJU+bdmhyaGKWUy
fLRx0zpyJ997LpIslc4+LZ1Nq1UfezoEo5Req9hpELufKj/ASuQgIu+t8qe3QtcD69X18dK5iYwx
pAY39Dm7VAMSN442HfXC9lYB1QgrjASV9GO5F/4OVKESxrYmsitIwO4xhpfltWV3ZK54tMoqHPY1
ywxqm11jAyiBNprRWTVr+T9s7iUcLbwDUpz1fQI8HyY75JJrlcuSN2j0i5i/lWcdcOpBnFh+8Ot8
EqwAQQIx3P8Xt3r92kCNjG07J+lVCcK48agmmlNg5vYHoZh56GuDYZ1R/r1oVhodFOnbI0yWT9v0
T+cSu5XVEXbIC0151NPrXOgFxk6x7Gq6mK6R1E8HxcveU4JaZIBlLUDbNS4sQnyuoOrOrloEye0u
apO2PzfWaIdeVkCg/0e1BHoFeq4F126cIODeDoy76zNnhvRMJgl57fVbjpt0YBLNW+4qo3jQ5yF8
pn8qu3ZrRJc8GpNnaGzyGUZZe7Dy7ktG1ApMP0XDhtfdqVYXgxNn5VlWZg+PePuXAeMzdG21Otq3
29OBKhDHD4MZltzkQcVQZX2Lkv81hoyNx/wUPcLM6+9uv8xthgdjAAgScQt+/8Y7JNGKgTlvAWEa
Sb0C9b7RyH10CNrSFUFNbK2jLngyabwcDY12WqoLWQE9ENTrSC7X+6iRw6JvtTS/lkhQfA7KZnzK
ssSUTzlqYf9EnSHed21h+Sjs9w+pJoWplxZZmbmmjavYf/i0tO1gVYOh2ZLpQxDVCZoaGb3N6lMd
5dZ9ZESqD+s4+vT2Nw5YYkGJLnngWvYJlLHa9WaUX0GmZ2gLO/L7Ccq662RV+6lx+uJsgYI8GDrv
dD4Q2EH5aRkEICO4jg+tqOnd5mF+LURZnSczRGNCMcZ3A51mv7fU31PdO3dp0yHKmLXFiZ7H0Sx4
b0Pzpdlp9E2WumV1bqUhQK/ASq8NDfK7vrY1LwHXexDud58UVAJQUpAo24mzpNuhIgdGeh2dJnuP
0alwXFkdncTNlCpaUObD9Fh2YXSyzTgv3aIyh88zDoZH4ORt1rgAWhcbewDX9iZaBOoAXR2buyue
KunsVpo1/KpSaJ9IZ47hqVDS/3KYmZ4RlBWg0BsaUNOjJdyTFywUYqyabC7Xh6Fl6O+lQ2DWbp/G
IvUaVTTGwfHZ+7Z/r7z8+V8JA+1vfI3aJLvapTQ/60NtXjEvbg4637urUO3SomBOB/r59SojDdIw
rwM+besYxRUSYIDOaRz2jn/7jO5+OkAniDwB/tuI+kbyQLXhcMUFulqfDe03SlS/MPpSvcJBuvn2
YjshmGhAHKQHu5SG6uun6jt5DK1US67poKrJJ+Yk6VcVxwz1JTWt4A4jhPJelvvxcnvZnWeE2sdI
i7gAL3jd8un0SWdKbaD53vYgoMVMdeAFCS2wWE3bB7XoxUH3Z9v7RbwUYUgUbNEO3Ai+A+sUVdzQ
azaLge66O9SDWj/aUieBirVL8WGWVaGd6yLOon9bFKm6cz6Enf7p7Q8OWHYRLqS9v/m4KCqpKUvH
VxtA9BOU1tKv1EYAkyvDx8jqj0ShduZmPDdAevSo4btvuEKCgMhoBOUZW+sxyYqCyhfxpD829tzd
NZaJdUiUIrk0qa2HV07jYYX7kEqh8p20Thx89r3dtty7oKsW8Nb61kWkvdd1GjvXMkrpaGa9LuVn
o3WmL3Vjx77o9fbeqZTw7dKD4J3hS4FfWIBW695HiIpbkOZMrcIwyH19LjK/sc9KDtw/Fo+ic95p
iVUcXHs7AYMkFUOapTewHUgDFALBIBxGZXKAfEvVWc/OXB5xwXbSQlZBBXCRUFhU814f4MhRc4dC
CcFTQ4o9yBnNeVamwJ9yPGtv7929pSDqLbtowSavW/oFgJbSmhFxcuYB/lPdNbg+pZ0ToOYscJC8
vdpeiICiBMGGBv+CaH/9YLUEy7iNpOSayyNObTHolg4AwcWZ418zuKq3R13qM9pjgJHoDqxzlDCZ
Sz1u1OSqtnl9z5jb9otBa+8pEdNTEhjtQe679zJpwi3taCr2DSKuQESkVyXWE0MbXaMhmE8dqjp+
ibzQ6fab3F1qQWYysd+hnGTKOEkxMulXKScpqeZCPaVjq3zt8GE6eIvbPQ+hTF1666h8EuVWu7Ft
Q8dJqjG9okpPfknleVI76JC3H2gnzWIZHXsZbpCdnhEQfJONr7IMAsMeNrPp3VLOnContKH1a/Y7
5MPqOwtJU1dSRt039aY5uDm3F8ryGywcv6jsUd1bZZRj0iElNJFRGkbPhiGKX0YhTY8J39sbKmc0
XOJ56eL6hbbOlBxxoZd//3W9z/poDaJOy47dtMflLjRRGLTJR9S2SVzTbB5Su21OIfM9rwf544pq
nt53VhofnMzdj8zBpIWGdzv78fXJ7JS2R2Y95+3nUXeakU2/awtde/Ou/dMYZ1q6AE1ge7xeBThp
EdcpQlZjJAVeyd/yhkax/LBtpIPAtvcqFSQumYeSuW7A3QuPXnK6iqWCrrwMltWdO2OsXEueHXhT
o3wGRTmcja41jjhaOwIpPCZ1tkpVBuNnXZG1td4pEm2May0K6/1Y6sk/uTBA/y6TCHFHaxJzjiyS
4icmb1V9cTorPnER9L45tvGndo7AmiDu+OaWDj+LsQuAI1LrDc4j1IQoJM0gLwzNegK5lQQfZmQh
W19qGkDDtw/03o6CVQB8HB0GCIarHTWGVWZhF51cA8SzNRd9LPtTbXft2yUAeSoOK4DYhWS13lOx
xeB9jsuEqr9vxDlB0vGzjTiwQK/DHh/KLqe2h5ychSgSasFBBaEqO0cW5SH0ZoFsbqX0LV1kVefk
yXWe5zr9oObdiGaZFs6hryzKg1/zsRJIORVKjLbYkAzq5Gsg2TRXVRB/c2NbryJ8EZKidKUYZKA/
Gq3dXrJ5br91o1pByegrgZ7jFJjnKp/G+CLLQgvcedIj7SAAbq8VlNkWzgXlEHt33ds0UL3NyyJN
ro2s5tc8HUe/s43s0s3a0f7YDfhgxzkmKOnQAlsFWzVwlLoVIrlGgKleSqFrKJWhUnWa0Gc7xXU8
PtnGgJwTBLf/2V0EIk/BNuntuxQNIyTp4OgxZ1pFpKSL+9AwEJAFZ9g9j7OQPCvPrYO4t3cWyFHx
omMKT964aqYiSRwVnQ1sIU9rcW9YjXRBM8w+ahDsfT3WQAiTj4cex+qNzsIWJXJzTFcbxfQjOTa9
toOx6WShdcDK3mZyNCBAxqHzBQx9o7hF0B4gpgxkOXPVPSkIxGPZTstyFIrwZ82e/NvfaXe3gJVk
akafiy7O6hX26Yj24uLElM2a/As1oEmcOqsQ+kOmWIXiNzTDazdDXTBznSItrXdxX9gvctpBYbr9
W/ZeM5q8S5uThGhTedCzDSV7QtI9giTk23oTXKPEsc4JDnUHj727FDU8M17OyUY1UQdFAhkUWG8J
VlD4Sia3ytOAzpeHeQtz39sPtvdRqStpnfJBtyCRCGsU2ZJSSqrOKLwRSNNDmIA9cOJA/wcQ5hG8
d/ejgg+BaUS9gyT16o5QKxTVabnhfBMMauaicZg9aJ2uVxd0jufUG0q6B6hThZ+mIkrqUxU04SUd
K+2oP7PznhFXXpr/6Jnp5F+vE5OWtzJo6HXRMplHL1dmHGWAWyUXUQz1wZWxuxbBlfqAUSwMh9dr
qVnPp8aL5gq8Wb2YTtKcHAs+XapAQrn9QXfiDqNe+k2swgh9/X7DodEjaMRsH7QC7/K8rc6BHBzx
UfbuQHIdjEXpxnAV/vnMfzXrtGmEtguB4mqi1qq7CFKO/+ArpfwA2GQ/a0pRYtUxBGrx0Jei4jLE
e3D8idZ64pxQa68+d84k9ycd+f5L2XSh7A9VMqSKqykTtqiKjmq1l1B5Ny7mJukC4LGtkz5VmfP2
ow0EhmKY2htdlHXmhuc4E2bUi6+SqWHJW9uKm+VheknNzDg42juHjaUInVw7YFDXtUYuYk2oQ5xd
S/TFnxSp72yvgY70Pe6l8azpwaQcHO+9jQfFBdIQKTGY72W3/PWZom5GrSMn+8alYnrqW92+q6Ww
QzSxdw7KiZ3sGxcPQKfkv2Ay1w9XTeUsoPUxBbLD+J1UOMn93KRmecfL15+gzFlX5po1dpTwDA++
4d6mp4ghjwFlRO6/vPi/HhMtKaAbOWvH6HicJsCYp86Iu4Mn3HuZizIWVzrhkvv29SqlJpSgW6Zp
Tp3XpgusyUCjXUr+NWc9Oegr7G0VcKRg26mZtqQrNDUTZO67DJ82MznFalQ9jFL4oVJF6ReWPRxo
A+0tB4xiSd0hBbBjXj/agPhQNQCnuxZlrvstt82XsIfeLOkivcs142iAtfcqaRmTg6EZxWB9lbYY
cWo1up5n1xldej9Vh8BnSxZ+oUlvHxnhE0A7iNYhHP8NBoZ6BS0VUFpXORDBg1KJ+pSE+dFAefeB
EHtgaAJIaqNyCLy673WbNlc3hZY30pt9LitHd2f0eT/fjvDb7isPBBUHAjc9902rMBUl6KgqS692
081nibjIDCyyX4DO5ndt26b3WR3Ib+6CsihyFuTLxMkNQrcAwVfXYUogqUmVjVAR3GXV79tPtrcL
IaXQlyTTYuy1PPnfxzjHMl2FMnvVQPFCQW/c0qmncziJ2peU4uA9Hq222oN6XbRcC6hgizI2Hqss
/5nUafqu4+h5VTulp9sPt7dDALORq9PmQWt9tZyjTvAqijC9TgKeQQ/kwJMi2KdhyQm4vdTukwFK
BqqHQuwmhcSHd0bQmM2oS5JzjjU1u6ht2HlxEsunJhrF+fZ6e+GXfQ+bHZTxlnanqbNjFTaNFydV
sjOpfHUNFlXl26vsvUByJ8QtuKa3M65Kx8rX6UtE4GzhnAxouKeJTuUl7NXmP3wrJgxUqIxbSBJX
38qmZZwNJuEwTNT4XAZxpPnSOI8nxJ9FfrDY3teykNRlsEOXbNNsLcPZakKNWChFMiRFJRq82ELI
WZ6Z11lle4RA2YsfoG5ApkIaBEC3/J6/ThmoE5gnBdfY5OTF5ybvWhcB3fgcV638GX2Z+aTG0hFs
dWdRkkRuGCphvt46y2If5k269Ml5Ae21zFBNdrPO7LzJ7ELPlHLMjPum/XZ7y+yuSoxclKG4uNcq
TZKlwjG15uTaFlgdxlTQdxkjonPWRNYDMj3FeZ5L5e37dBHsZDZpKEuvflXhVMKZRZU0LDq16XNf
zNGHRIlTP1dH/QAstnMkqPtphsEvorZYf0rVinRHBPgSjlak2OfAzOqXMAU5eV+alDYHpcXORiWe
LNgPWJGLisbrjTPi5pFpUUA9nmbWjzqqgzvR1+2dEQ9S6zJrHQ4unb3PxxCCEm2R197AjnmJcyEE
Fo/Q4iQvjvESUfUovGiRKs4F8HhPl7HCvr1nlrO9asgv5cAy1v2TEK0+n1rbvTCxab/WhVK9s5Tx
mTLWPMcWvpxWVMd3U1iMdyNmXZ9uL7z3MVmT8gDpu21fSimaPgV4QiMOYa/Ew68H6d98gMUkTDP4
D99yAa3T9idub9pTk0rKgDp8fNXMMuo8NPKr1qu0KqIZVkKpemcXXPQH99LOPcEFyL2OYjtohXXW
h+dsvmS80OGWWYvpFNmTjQfXwQfcWwUdMQosMj5i+OoDJmYNLaqj513nRuWn09JurERxELV3oGec
N0Z+FsQfCqv1wyRhNlRIZwPkU0giPEHd982pK+ldwzFMvBTVisJti7qoXAUmkB+GuhH5cwzQRLa0
7q0dBiBwYNiXsIMM+oa/+gclZHfcWEZuyE+5MuWVGzhWp7t526i/bu/UzRFZFuPVAn5AFoJL63Ug
MBuMDuScxfgxZUgHd6juuNuC2Q2aSL8j7EXPYy2jyG/V7UFFuwlChHI0DDBn4T5hqLQ05/+6vaIq
C+k7UOqZqaJ/wHzgdzpmzr+gDaMeLpg48pbb7KbVeqvdhD2nKhAuQI0xU/DVKNRu+uXM6pEh9O4y
DCBhOzAl25jBgXnI8alG5UIuS+lJqlOQHo7+/fZ32zbfloehnbo0bTCQXeegfE05MnSQmoIIKi7E
UiP0YaSavhlnpuJLpolFi1H0pupGTdcgHAbeK/NzIJVHbfhNuPvzWxzQi+AeoLquNpFspc009D1M
8DL/oRkpRCm7Nz0VqNJbb8llpWXKC6Qa4MO6CSIHeqMlHbV03+fll660O5fRi2O42WTO/2GthVEF
ehhn7w0gVeSEvj7DCM+uzPljZaXGS5RUgW+NwjrIM7YRiOcigVuQryhsbjjVIB0KyUSR9Wpgg4Oz
2aTibJNW5a9GrqvHMVGCs5K19d0YAhM9kZYJ9OWLXnGB6x5psO99TbIQChsoBYt82etjObVNZUsK
iElI5eHXvpkUD4Hm5ppl4XQQeW8vBVr+9VIlTC6Bo2uKM16ApVzf1z73cv4saYh23T4wmwRkecO0
DZzFtArBsNUeRcsollrDYalUKT3TirTLGCXxvTN26V3N8OcyReHByHYbCUDhc0uyX9Gb3aizjmpc
d0nR5NdoDACZBqHxKYPwfNT23MbRBewP13aZ6RDNl5/xVxzVohBZcifJr0LY0ykOY+2pHaTCD6TC
fIzb9mj2t7ceolBAxgg9W36QmtalNitzfo2jSnHbSgme1CFKn7HOMt1RBRt0+9PtvUZQ9nRJSB/B
i612SWGOTtfWIr/iFWd97CXcjDtZqQ9W2e5FcHDM1pmxY4e7CduxnpsMEggtQzW3mCzWwTnFC/NJ
k9ODXHh757ISZsJU2ApGm2vtw1RvK2eKqvxKiVz9MzsAwzyrk407OxhpONGauTeMafwS22DiD47B
3rtkTVJFxlLL6P31XmmneNIwQANlD3Lsvh1H5TEeK/vgXe7tkL9WWSsG6UEU5ZNasCONTn4XqlN6
rqJpOptK/12aDyU/9pYDQr7MZ+lpgWJ9/VBJ32KGajp0c6eq8wqsrhOXGX34EJt9ewc4+EhzY+8L
LuqYkAMQwdjg7sxWUxDshrTWKPXompGlfbNnyaGaGYOPUsjApGxF8h3uqnMUx7bGe8ye6O0u+4ft
uhm8j4CG+zEt8ysGYF3jVRYZlNtBeFQ8MUbFp6pOFaKo7FwkLeiv6dhLj/U8g9UD7/6VfM78SRcp
hRg95gkqkUogDvb3FuG6/ESAMxg10B+gyHz9PWw1NcAu63CsCsP4EKYlssNInH+azVw8QoubLxis
wdPLQE3UuS27tKU1LxSt/YTq3lGtuzXd4efQX11Y/dRiFBOvf44hJ6GIO1FcsZqtILKbedB4Sarp
VwzYYYj3kYGfLvjufDpLQ1mVvo1+V+7GipbZXplmOrapQWPa+K+GkOtCpYvid0nStJbXofwoXCuf
i8qPI1sKvbFr1CM5meVUvipkl3kjnWLYiswQNmIgUW1HZeyY+dVRA/Oko7Ny7ocp8qzebp7UIKvu
HNwq3KkaCtpMzVG7bud8/dGrI58FnrCpSOAZOVBC1eJqi0Z6GWTRnRUjM+4avOw8KtOjinYnueUw
IyABEpNwjObB6y/G4ZKKMATDUieODB27sb3a0L7qUPdrz5jmGSRYhfm0p1WleK5rI/+CodOR6sLm
reOFxylDYw1w7fZeLQsTKiy4nXvIMt/qRs/fpYi6ukVsGJemavIXbW7mb7YMaTrMkJq/fettEhaD
O30h1HHNUp6ui1IezAQNMZr3jlRGp7IN7ZcOG5wn4KvjOVdhcVRzGBxcD39gO692GjOBBY/NBWXZ
oFBWNRna3bOdyIlz7+jYWTxCy29rrx1SPX3QDUTz6ajbVyQb+tg1G7t+J/pKNl2IuUnkp70evtCP
kaVLgP536aKIFX4s2LzPsknrZ9bb+YHsQT2qPzb7kx/NnIF+MnIuoAZX8T+MuMeyEuK+qKOvCRja
O90K03NLDx/XOL0+yFp3liMvXpReAdCgurv8+V/5FrjnNlg4IffmXIwfAqttvbzWoDhOofTLrptP
b90IqEgtfnzMpOhNrDeCjTuc0KG43CMfr3Vumgb9I8Pnb1IW6O/yFFkKpcQf4/aim2wI0AHUGmgt
i0YAqNbXzzjmVS2ojZx7miPTva3XtqdP6XQaBvvI2XmTkrAU0zz6q0iNAJpfvU7Rl2MYtCNbziy7
1rfBW4UXfZKD37cfafvZ4JlA4aEtT+GorKGGwuA0BepswaDPbGwt4dJbfYgf7BwjCFrVR35F2/Dx
x0ZRBZZG+KCgev0KOxWp4Vxt7XsDSZD3Tlp2l9qQi0uIP+oVFRLhSlZZPiOXTOtcw+vk9uNu4wcN
QYod2L+4nrN/Xi9f65kDpVmx7nNNDl6aoMm+A6HpWdUojB9lGHEpO1Z9hATfbhyWZU4FXoUEaZOs
99hKhylMk/vIkuY7AHO9J5TEOTMuSQ6C1c4HVTD5oe4BDrEwkF8/YZiHWFFoAm+RWv4cGL16P8Sy
dYZxWPiiGrMvt1/oznILvoFhAFguTv4qjSghjmNrp3IkzGbIXXkU7ffBTuPnscyZNQ7TUc98d0GN
5hhaXNCF1mnthNPqQCcAM8ShsD9KNepJSVoq3yylRxZBaf69/Xw7G4a5CpN8Ns0Oy60H0kytqjj3
wVLRDejdP09pr7xokoV7s6P097OM3MXtRTeZNG6CZO70HgmpJLWrl9pTqFv23Dj3HdbF4V0ImLNy
nTyyAM4qsZXeI8Qj/TCyQvlZ5k13RMbaxh6WX8QuFv0vwtBqefrm/WAi3XHf8NDnydbSS8BDHnSS
9lbhX0c0mXucw7h86L8uDDvRtB7HWee+bmr9a21bQLri8M19R1RyaOMqiLct+Jl1OzUPW/yuJYGW
WoyhTyu16qmv0qNseud8v1pl9cZssB7hYKIBBP65PdVOZfhloOGJwWzavb03dl4bVNlFcg/tHyDN
y5//9drCkm2vhxKWC91c+0o/qfdabwf+f1iFT8MABeTUxnJmxKRkkMjor1aTz/fKmA7oJcxvhmbz
cSDto1VIAbKQqF4/ixIqSl43HUOapPgyd0F2lzdK7NWWORzEfZq//FuvczjydMzBYFX+vybD67Ww
7R3UMYYV1g629WKVdfhNaJL5osxoVLm9lkY4ZBSxPrpDifAWlpG2mn1BIbR/lwaiN6/lFEX3utCH
+JJOGUNlnabkSyRlyb+pGtqVy5EeC6+xxyJ9ik0VPS3Er+R/ZIy7e7dVIvWD1eF26BW09QDPJ0J/
iuw8m1zkmxLTTUlp4alJQBisLppjz+lioZ4zpavVTyTlueziHD8LfNgdi0Qzy+XEL2uA0Hg8x3mB
MVBpvjPntEBPrpKs7CQNOjeb0yv2b91O5crPICwkbtqM+jsbI6bWbcPZmd0Iu+rpmSTXeDBaNA4p
mW35Zwkd/N8o0qz3apSGgQ8QzIlcE3DH//QmKz5kmVPPdwXR/wW4cFD6g2kNlSv3Uqp5AmDL10Qq
yh+t6HPHG4xFviQTVTAA8reiT6kdzLPf6UZ10gJ76C9BP5pPkF4L8R5JPu1jZfyxa2gD7VvS2XFL
v14z3mVFhMTd0Gtj6JrJLKH3o8T1Yz7C5vaGVEp/xAFCe5cCudfRtVqlcc7w/3DztR0JxdUMboXh
FvrYyF6vGvULOE6l9oOxUytPz/Jav5/bMP89Q3X5WjL/qkGaRyEdgXjua9doO9t0zTQSEnYqttV7
Scl/yKkZ1QvULin166ByhG+Su8l8KVOiDdFxCz9PDShRBkaT9oBd8tg8SWo+te/bUJP/V5Szonlp
rSimK+p6rt+pQZreJWYJiiCkcSW58lw3yG9lofCGOQ0Sr26LiT1oj+X72RoHyzVwEGsukqrW/85o
Gkb3DUvyPdTcSF0jthPnnZlUqvwihEl/huqkfSTgdriqDXk1uqOVWT8BgUSp6yQiTz4EYRSXB8q8
21NI0Fp4knTgIaev2ZKBbeMblM7y/eKS9F2EQfeFq0W8NXotJhskWzRH0SzbCGhW0SyhKAMqFARU
+pxkk/3Dio0jFYXNsyyrEMBI50AiI8X2OqLkIpUCSzLTqyD+nmK96a/g9LLL2yMx/QWbCg5KEJTP
16uYca3Ik2rF16kLhwdFawPYwEVzUFfvXWCgdqk3gAUw8V1VNhOX1wh+JbrG/RD7ypDNJy3FPbfB
S+ggudlbinY8/Zplhr1hdADejiE3IW8ozRI4MQq209jF6R3FY3vA6NhZiswUGCENrp3xhqy25WAk
GGQESYeQBrqq56o2w0etE86bzTVJ7CGLL+ohANM2WI7OMMHL1mHI7F/vT+YkpyejNLKfUh5mjwN4
7zdjgkmZaFnzrViRwdTqk2UFiVUpigAnxnb0cybxfk1gOmpbbnb5sswyGoKigrHUGirWRY2VQYsh
TSMB9TMUUDyngaVqDw1N3kHV/0GQLL2YaB37uRmWD6KefnE4Mz+czeIyVGrvdc3bKfqkDYytgD0B
iqaoWh0+BktAdebQvm/NClmC0Im+Zyq6WJ1llz/0yTTuSGPLt29dFl20JAGxUO+s0ryAED5nRWLf
97Safcx867OYQ7ABvWQdBMrl979OV+hkL9MQeumMWdfjK0yKGiwjKvVeQfweg4hwDOIvjVxpl6GI
2vhnOQTVm08L24nRPAMDZq40+F5HmrDQcV9vhXIfj4PtN02MMJfaGqekqI8CNJSi9fOxCBUV/y8P
uQGxVD3GEHbNYCnRhV2fYMaZZ1UOA9ProinK3GmsrH/TAtLpOc3g07uynlv2WSuDKvFMRl6fVWZ6
oU8HMA78cQjzHs0je+SeLa3STTW1rf2oh64J46ZUX+I4UUb4YyVpnpoNenqW2sF45zQQq+6yYup+
ZLXZ/k9J0vyL4UyheocHVuncy5iupI8aIUv3sPXRuVCdUf1tdo3Rnu02G75ZJcT1S2XkrXUKaAd+
L/6Ps/PYkRtJ2/UVEaA3WzJdZVWp5KXWhpBGaga9C9qrPw/1L46KSSShxjQGjZ5pRUYwzGdeA8gp
Phtu1s4naWQZQgdDT0uwKS3ngdQqq06al0zuwe5tQ31UupZQJXIgthwsM4u9QFUGVNE79LrCI24o
uLZhJJ9/yz19LI+6yGs8dzBpsA6xq0jdbzAo/dBCO0SuVbpgGsYhcbSgDDsqDNNiKRuUTt8IXxll
GfqKZ6OraWZRqv0zYkRaBlXdImIVIa/yw4qbOAyIAtL/4dhumJgjed5XpXKb6I0XFdljq3lhc26I
dEoM7O1WnLrJlD/SXAuzU2eN8r2WVhjXFGWMj0thjFPml0ZnPA3zPMyPRoWC8bOXKm4fhMgffbWG
2CaYFU6WBbmXzo9CnYbs4CIfK4NebeBoml1Y/pTwboAtwzvOD1ocpsohU43qyfWytA8KdZxMPxkj
49ec5fm3VErj0Z7IlY56hpej7zhJVF+StFUvkAtU6Xe4GYETKJSfuh3Hvqs11rdp8JRL2uvZj65p
669NgUGhL/r3mDOgkhiblyw0vA9TakzJsY3KLj4ut+EAETdPCl/MSf+Lj14/J0Y3a2/VbLbto6v3
XfYOlB9kjb7G6+xQ68r0sY9HJFTyrO/PiyC+cTTDXFrUZ2LvxW0mpT60LAyNFHuWyL7oiXgoOrRX
AkKe6luWpQyLDIQlT603q+nFsUPzVzlWeHmROmJt0AsiH4RL5vxdhDZYeKrVqMIVWJpdfCjaLmIL
qMrYTP6gje37EO2PheNYGvWTGpE9+LJoLecwqKGBUHUSw9wfZ0Ve7D6bvQv9CS99GCG6vNSKMDkN
9vAezyvvuUUX4sMkaHBeqkhmMYobdvaJRlw28TXNqDnW0nWjc+sY7beIZiy2okU9998jfR60Q+7V
GulHOln1WcRe+TGP2yb1Z1mXIgABWg0Ht+rzyxhrVXPgEtbfS01Y8xu8jdp/mtL2fjiFKJVHWK+q
fBQiIsdQorh8HIQtXFyKcX7DXcjIND/tXPnSpEY2nttqsJXzBBlEBC2i7p8Al47DB6eNWEo9YYdz
PrnkX0pCCPlBG8lH3s06WvtBl5HgYodS6R9DOcsvoaDpcTbhwH+syqbek/+4KUcRcy6QIvp1YHBu
okE3x4Agxqjn2tZxMIZjdtRRszpmMY5fsKvtY1+6O4/e5pDcJjDIbOr6a7ivU9IgBMiQX918GE5Y
iOfHCiL/gSJF8+DMDno4ZjLt5Os3UccyT5j2IOHA/txEHUVVWsMc0ixFAST83Omp+Y7kbs+e6CY+
/D3KQkNCDJIa3+rF6zUjhsKF4Fs21nlAR1QL7Fqp33dm2Z/vh/E3Jb3fQ1FlRWOHzsG6bEO6QzHc
QTtvsVaM/aGrmiBrUvCLkaKEvnQEd9VUZqcUCZmv98fe/IK/+1Y0xymBLIv9R8mojKnltR04qiYV
TtBW0qHIbo7HzJGozI9xqiAhXarf7o+6sbgAGGlTLtoxSFmt4tMclUmtHGZg/1XsPmWQAf3aUZJv
OPrsVfW3hlpoNbSDwN4QxbyeoFBcWYzL4s6zmQZYXrRnzcgLZPFz5W+rltSC4avBzyDmvO07GW7Y
mmOGvJpeaC8xke9jU+vzTtB9E/wRHIHpWQ6dp4G/ucn5nKIrpIGjhu6g9BCpSX90LRoycV2Yvkcq
v1NUvF1Aqsyo7kCZoOYMM+T1Ag6qgFErixQ+CDtCKqrxmObmHEQibHYWcGNuS67M4hHaujebEYsO
pUSXOL3mUZ1f6rRIj00m5bku1SqIzHS3eWvcRpqL4zN9NKZG7L7aHEAsLFvGQ3o1ZZxNh1rBRQJG
npG9y5Vkbn7pWkpsJAx9oDebiultMY7Ru15MmuZPE3pL4EVH59I5Cxvt/hG5veW4wvFN4Wx6EOvW
l0JoirwXJpQpJXNRG5+18B1mrN37/zIKPmd8YIsmxmoBPKOhHJK6VD47vTooUS3eELH0P++PcruF
OBgLeAu83cKgW10ylqyw3FRBLWqtCEGHh5FvZZH4KLux2SFzbg2FlDkXKXX9BQLyereGENpD+NgI
+yA0+zyNmfUOVxRMXCXmhvHO0bj9RgsdhBoPbWZQqOuKVaNiPxINiKHodoq0j4GOjaE1eyTOjSnx
/lgLOxX0N4Hv6ylNdjqXlPJRfMmUb2lb5IdRyfWHshPDzm64HQkGxgKLtBf9sJvKPoQWq6sKgUmX
VSJEUE8/Mwdz6CI2/poQuOw4Z+FUAoUhIVnNyUyGue2Fk16NLJR+X1ChnfNa8eH67mFjbrrKy1BM
hmLcImm6zpaxk0A7skaL0ivVDsJc4/zjWeiYYnjrfilL2/7ElPuHKo6cylfAou1k67fySMsPALVI
j4Gu9o1MWt8jX1hWvECTdOrxnBex7flGrXrV0alCjNAMmnXOuyb0KnRfKi09SI+WQ1AUofMpz1IX
pQgpbMePNMXaI4zcfnLqbPxFz51O2w1JfvRaz2gtCpVmlGjXarbNM1V55VyOpKL3b4GtUIPyiE5n
VifIWX/zOu8mwjo+BAyj8eTmWvbGLlCUHwZwIL4IaQWULYqO90fd+vygRoGfLE1TrqDXp0cmtlXS
lM0WPqh1bKaQmxx51TOuW9YZXbfhk0afA4FXcdbEvBNd3T5ohHSo9FMiA2t8c4k7xpBhvUucUytW
+QnGquJHiSL9MDfS1C81oe7UabbWGEgzTH0wKNT/ltX4I5xTB6GGioTkMFpW+LkXkRLUNlsslUP+
3FXJvNQ99gRYt/bQ/x+UgO71oGgBc0UmSDvMTVmera7JHoc60w9V7Wg7X3PjxgX3sHAof+c667sQ
IHDduTWKcf2oUwyhtvuihuneI7LcPq8KbJxYCkIo7yxqzzd4JUPguGcjtnylS6a/h4qXn9oeiRhs
q03NL8fcPidi+Kpo7V7fYGO3omYK2IZXEpzsTUJVA6espym61qne/4gQecTRa2w0mvs6oF1/Agxf
v6sKx/mfMRVq85iNfbJnCLixyJCZQdOBVV+gIsuu/mMTab1Rp0Ne4K6V2rgxaiI6mUoZH+4fzI1R
4KMs6CIuIETaVrtGzuVIpEutP0l6+egNo7ACB9WTvd25OQ5lRJXFsm7TYmAZo7TVPEKBI9aurp1F
L5kn9Z2kdGPLgHrEDYcaP+pq642puamtD/liONXlRUCj1oO+qM3UjGr9jVsleoDfLshu4GN/H/GQ
Hdq/aTfgMW54sJZQ+7inHR9HqJialhIeNTLKQxfNYud22VhKSrKcjUWwEdD/KlpEUW/QubxRwXI1
uH6Do32HIZfsjLJxh1HF4CcyFM3AdUw6I4XWKV0YXUvXFv1RqyP9l5XaXuvnY4bmLayVanwoI3Kd
ndxq4yL7P0oWfS5wUmsAWlb0TenqQDXkQLXMQ1T4EE9zdRix9Hu4v/s3h8Ldh22J4sNNqDVobZwB
ZkN7qorLa0P+UABUjOKTEhb6f5gWD8LSVAP7dVNPT/Fgd43Qia5WFXWhz5tkX6Y+SmgrxwVmc38/
M5oupFMAkdGyWDbRH7fH0Fheo8QtTp41j7tTu3T/69A6uLGyp8W8tR+XpBTA3uKft67RIM0k3Uyf
yYWLMHqmvDidFWP49/58brHVMF1BMxOxgKyhebSaUOk11mATtV3JjqpjYqTNu6FK86BoBuOIhir6
HKHjneNEsY9hPFjnsZj+Gg3Db0BFGNFiDh/R+eqyFLHTJWpIZD6oSPtmRq2djUHVDnXUTju7ZWtR
Od0LL1rjAVjfJ4MSe2pS5Hy/TMiLOybTeUzdeIfptbmqCI8BIaOXhQDVakYUFOmAQiO4qpWmH0SJ
Z2SJU7bvFGUSdGqXHQa8KoIymSMfo/r8XR2af81gWlYVSgiI+0X+Z/3QxdPUZ5GK8LSdliUsd9MF
dVkOPsiXbGdVt847eTx3JxJDoK9Xb6pQrL7q2ia6gl5tvrfd5PjNODbfJgyeD/c37OZQ2HCCmyO3
uoleagfDWavpGSpWk6Ne0/w1xhgydGz8NXbVXohfPKw0rlUIKqsHoSgEojmZhheH1zUfAM44nxcP
sdH3bGHvJKcbsfQCp2A4eui35m8Kp9sxiyGnICL7E74DnT8vPGykk5WzWlTuj79eRsZjuN9AtJtj
ryp4UeuqzK+4ZeVYsLm6fEKpJH0LZivc2R0bTx6iLstQC3r8hqXbmwhQjfbCe6RNnhyQxm0PvSa9
wnfjNOcfmGlyVuXsfLg/x42oBZ08XgTwMLBX1/Uv1SqNqsrIT2a9nI+NXsXcb2r2gt+zioRr0tKY
6tSXIsv3RLc2NimFTFRCYK0slZrVeRjzXOGUWIhuyWE8WJEQh7afs+OIHvN/uGrYoxYYa0452cPq
qmntqabhL0r45cKsfSe2x2Ola+MpKWwbCr+BR0Vnlw5SGwCvDuVYd/Zj7Rndl79e7SU0pJxKQfX2
uaoUK44yXUEqKOyaZ4GBa0DtjV5vGv5K9bj9qNpiOowjVLP7A29c6QyMpQs5DQjzmxcsnY2pssma
RK57z/DFzWdZJfHx/ihbn5TKLfcp0hPIIy6b/I+Hv4iymjeK6q1OY+ajpnbDSY+m8Im+d7ETbW9O
6I+hln39x1CWUvXOSPsRf6zKPnio+hwctdurHG2cDtJ2UK5UDgA+/CYW/jEKMFdRtUsynQ5D/h3u
bvRJh8Nzrog5HsykQJldalZB39bu/lqga+HQ/zH26nzoxtQ3Kqnt1Uzz4mgUnkP7ieIpt4fmx6zt
zha5JdQvA1KeoTizhPbrt7BEBWVqFRSmQH9GAhBBlD0kMnW/ULxKCeEQ7Ur8FsjPQZ1Q3fGllxlP
VlTOz5Zt5v/hDfutW0BpfnFeXldWE3Pm6yseejDTIsWHOVr8bINlqHzTGLqP9zfuxssCV4j2EC0H
QEPrEhGFwNHwgDVcJ636VtBjO4kkRMAD3/IDzgN/jRRipZErWd4Vrvqb/qUnnBp0KhaEWuxVV2Ga
iH06pnIQkW3t1B63djAZKVEjCTZapetdhEzRIIyeMmsDugK4aCjeDUo5X1TRAXkZnIgWRhPb4XgA
aZR++ut1JfpYiq5cC7cxD3iEabSqGF2PeLaB6tS/1KmOjpZede8SrGN3tvDG/YMqC0LFvKHcQesn
RRuQYc6AH1/7ppdvPasz/62jof6n6pVu70bdHGuhl1JQxt9tHc65Ft2gDrfjq3Ss8akIbesBNSzr
obPgWN5fxa2hIHwQkCMPiADc6hsWIebzhsa1KmQv3szKMJ/sKO8/Jkqtn+8PtXGtEuNyc0NFomK+
DudSvOzUMqRPk41W8nYEGHwB8PEfvhNhKSunQ5/a+E7oS9m1qy49p1r8M7WyDiSAnee+a42dCekb
B4AGH88t6Qy8mPXRVuI6T0KkHq4YfToK4OXKaY7lwFVyGoHYxIHR5EkXQDgDZ6UXjv0jxAMsw1rY
UL/JuRtSUpMSPUS8pNOPbY64ZSDkYGfHXOlbz2+yiL+X1mTB6RwIhFFTd5Pj1LlTexx1TGgDT3hK
jAa+YMNHZW78qkUzJCfVCtvORxUd5M79r7ixYWisLLE/TKil7fb6cQTN1QGPh82Qmuh9Quuajl4x
uy+iHd7eH2lrdQ0SfdrqmCHxd69HUtw0bJsaLySr1eMArLV6dkc7PcvcKgMnzfPA6KLRV1szPN4f
eePKBibMR6WvvxAhV3PsHNmEuY4Lgtkn+TFhPXz0K4dzIiPp54Xa78x042SAcKXdbvIi3WJO6HVP
QinBQHe2GR3LMpy/gqz3dsLxrS+36FaDOsHH4xYWoQsxg2GMryHC/A8JesnvlaHpzoZa7UX+W0OB
fcZFAgQpef7601EntKIIDbShsctDHeO5BFEk81MY+zvfaon7VtV0uooLCh6yFY/5srZ/hFHKBPNe
1RfpPDNRhrMtjfqrjjtXFuB+Hp/yMcnfwTWt9nS6N6e4tLWpmhD8r+uI9aA5c5SguJYJgIGQpsZ/
8nB804VO/f7+btwciVcHWBIRxE0dgb4sgFgLKzhHiZJjokdmgAqtGUxauRdkb238ZQtSy6ZicfPI
yeF3+2OKEQCa8sCGMPs9CzM1sLxoenJqCij3p6YbG19vsSGgTOMATlq/dIWcbbCdyADhfmB9pemg
f6lBzr5TQbV+sapcfByzOsXYw2lE70d6qP9bgp344EKsUQO1c5QJhb05qw5OXxcPCBJ0E1azAtmY
SOby1CVO/x2rbrei7VmPcJ1Gq84PjV5aeNMWpty5HTc6LBD1mQiiRvzXujzJW9GbyMYk16Jzexrd
Sv6zIu/9UTpJ0wfmbLrUfxp9PMx0iD4Zg9vOO4/S1l2CFtBSdlroo+vz0Fru6DQ1oszzbJVfDBtk
WZlG4w6WZuvULbLFZLz08m/I25CEZG8tyA6lmQqAinF7HuP8k+eNGPDoYxN4Xqxf7m+WrXNA0XXB
idPBukm0ZzLPNjQBX/SO8gPKkfZcpYm4YDHe7RRMto4BFoQ01KEe3Op7zBEFCgIu0DGzqnxzFVP7
buByFiFuNpdPA7a3O1Nb7sP1JYYS5/8BDqEJri4x4fUFTyBQD0c01QtHYgq8WJGHSnFNX60G+dlo
lemYZezd+4t6+yENilmwLYH8b4CiWgOiSllyU0tvyHA9rQZA0+54dGtEWcauQ+kjx/Lg/qC302VQ
8ng4kci53bxEc00EkyTocSqhLC66Yv4Y7NQMshkLO0Vk1ksbltZB9/pyp5u1gZZgZE4m1msLFGV9
OtzJMpp4QJnaxNnoKw3XzPKHGLchn1pjfISXDOk5aXAEk9JTBu4dy/sctm35pi6mQfdbQlg9aPtM
7F29tyo99L2gIyxMCGMDkoUrma6TFJLPWInzGSwHlrdWm8ExsLS++KXZRWnBLlCSl3aSxY88whL0
bErd+CcFNDpj72Dne54it5cJvwmRG4g4ZJU3pDmtHEsl6wim1byTF6NPzJPdwEm8vx1uDzZlBdBb
xCZbCo1OkdD6Lgm3vDC3rr2SuiKosljR/c708j0v6a3NRwoHIo9ixCK99Tpg6LQ8djGFIIAVsfKY
Z5bqe2o2HkkmcfVQjenURaX5aKLxc/wP8ySZAp/sIhO5Fk6DdgLzsQNqBSYFOkAPcrqpecYQYN/j
hG1NkjogiTE8N9zTVhFsbbRJDpOSWC8S+YOAABIHRegp5sHNlGIEXhi6n+uwrR6T2fD2muK39yet
F8IVpP0WPM46fo6SyE5MvuC1NqY2mLI4fedEjvDnckjOpp6KnTfP2brF6KpS3UYh5dalAsjTFNcl
XPu2N5LnWJdDCRG4KiREiyaPD5LHqeHjwqwI5tKFnJrRsfzupF7rHh23G8sHKBpT835xPTeesFyC
PSuGeHjTG7N0v/ToMMsjNbMkf56RvuZW7EDZHMjvLNyn7HQMz3Ie4tRvcRrxDsJsteQ04jdkHPMe
jCt6rmHR+pQqOsOfZV8/D3afSL+ZQxvpL10LH3PsB0RQurP9hW60G/mqqIuFLlOaz2HVCTUAF9tX
MPtl+T5zYqRFh1ExyiMiTHl8bGb4Eb6TNdTMIt7F3h/NrF9ASAZiYz2NP4VJxyWkG0D0s993kzEi
3mT3PyxQt/phsEaHDmfTZxzy2J2coGhnpQx0Sy72u61SDIdZbVFOjsc+tf1qtnr9kLWh7Z70LhaY
u+BxNHJ+hVldlSQfu1Mn56a+EMcZn/KiUrvnHLpHdajHXn2r0uGP/S60e7R75aAZO2HzxiYkLUDC
cykDsCeWPfNHYjBWUWHrFW9qWtXAJei1BFM9mG8SfvdPO3L6j/dP98YeRLXYWkqcCGqjJPh6vFwr
Z6nUcXLNSnxLA9N7ypG1zPxQjYyffaG27/Me+f77g25dnYs+6aLqRqd63U7tULHgeQZTMCWRcaB2
FR0VYuBzPUi5EylsDoWWBQxKeAS3uQEd+Tq2MzAF3pyfuKWbAGWZ8LEt1Z2V3PhyKMiQhKDOsLwM
y6v0x5ezoOnPeYwjMyBGy/C7xk7ek2nZZzm68odVq3so/uUPfB1+ITkCEYJCJqWcm8hSOnMPMKqG
6Zw7heUrIXLsx1Dhvth56bZmBvecQvhC4rxRxlLtzqZXYsbXWU2aYKDnfOi0WvqUHXsymGlPMm3r
m9F/g8tCkZvYYvk9f6zkiEG6GF0bmQt1rs7D2NSHMu3b9x0N3P/wuEHfBspAXxN49EqpLOI17VV8
xa622vWPUUMSqVVGe5wm2/wPO5EsgCQHTXMaJ8us/5hVMQGlzJKRVSwK86i0qenXkWiOwoSy8Pfn
a6l00X+1lxLDalbStkdDVEhGT/mI4KAyjMkFwbQwJMnEh/P+YBs3CJxbdPaoAf2W3no9r9jEoCtX
bW4sw00DY/bczge23PnIUFRniVT2G+oYe+CP25SVniE1IcyCgXTin/V61CrDyCFUiYfy0Yx/0Jaq
j6mp1a7fWOOMO/FohPRjbKhW/lKL/xRhcLUb/N6ScsFk8a8jlUzXApHK1z/CURveHd7PKywzh5JU
UStvFG9Ab7USdfaE4oybv48gLDf+1IPODzQlrz7lqpoTX8Qo0+x8io2DCiqeDAXwD0X4dbdx1HK9
t2OsClC5QPIPmUm/SUrdt0STHm0Z7vExNhpkSAWRbBJn068G2PR6ATxeJnB4hExCT3RfTt54qTvM
FpNKOIfUqtOL7ZTVycQK9ZjOc0KxuQuvs4sDx/1NuHEXYiNA8ROw/kKEW/0QrbfUOHd5NpMs6y5O
aMXvvNwMT/dH2ZwvZWSaR7TNkVRcHayGdifyz1gtJe6Ct3Bz72TWwgwqFy2YtneLB8er4O+TBwWN
hX5K1ALkMSmwn+//ko0rEgAWZbXFXwc86mq+iPaVpYNWw3WcxuiApiGXiZXOga3He9WuzUkDWWF5
6YIsPd/XHzlv4zDOodldzbA2el8tW9eC6ao3P4kRqxcYlMmnMu6siyWmJyz+elK9Qn9oRbun9b9x
1SxtQqbNXQ1wffnf/7hCR90mOJkrZm21CtxakfWPdLe6t3YXd2eS8eYzVQd8we8v9sawCBjALeM5
gtO5Lo9FUlKho6L6oBWjHfrl7AotwHOkODXQlYoAJjsaQm3louH41yPDn6NbuNTG+LNWKI3KiVq7
l6n3YFrSOelVUTx4gzOeFROKboLWzwnb9z1xro2zBGQWG0zKSEgprqdroDfiiIJBY8wcTmBksqPd
U+O4P7WNHYzROC0ZqhPUHteVaADqLn1C5KMToKsHpU6iQ2MapxYK9d/fDYu76MKyQunvphIdzbMA
qsiFWIG68Eej0d9KfJx2RtkA76ELzGwWMCIDrTP0NsksKfUIoddJjkMwyFrB5wfr9mAYoljx566y
zWcV5PzCiKpq1GdFW0ZPNYWd5O/DGj4dN5SHWASbdrVvEJgNnRAr+WtIsngqUS34NKTO4lw/7+kL
bsx7YR2DSuYBWAKBJan/41AS9WZg3kB524UzPxVeOE+8c5r2o9XzuQ4Szavlsarm8EO8aEMERdL2
L55sjJ/3N9T2DyFa5EGCXXLT13TrXvQdN/QVjYbwULplHDQN0AWfQlkIg7HVTq2opkCP8d/O41H3
9dC0f93/FbfbmtVAqeM3Y5Ou1XK4/lyNurQweqmUh06tEHnm9yAU5dooD1v5zgnanDAbjRuCF5gt
p78eq8KaUfSRpTykQAC4kaI6Mfy4NEJ0u0BPXJAV0OW5FKqS+E6IA/kpt6LmihAyvMb70954JAA7
Ml8KoxD/EEZ9/VsYzkulZUX0zloBbLus7A8JYm9v8qjq/5coRnyh9WS+n7JmwpUdretjqrSm4WOH
hUbX/V9zGxy+/jHrhdFUkucZxoheqMV7YTkoeg3a5DzVSTUE2aS5CA5BIfPc6C0efNPfXwWEQgBb
OYGIKCJu9Hox6rYyuh75uyuy3igwmET4v5HRP3BwIPTL0sp7M2GOekLQb1G5U7wra6HsWRLdXuQL
1JxoCFoh3m7rICEx2YyR3UXX1HLkJbfsSQnmLG67ndvmNuzkzyaNX3CLtFbW376UjieUQYNNYo6Q
uZwEXKZVdqfZsoWPKJry7v7n3Tpji6kIpWVc3DB1er28AqW02fRGbre8Ug7tWI3nZu47TIcNb4d3
sTXUwssDPMP0yO9fD1W4fVS4A3dKYimxH9HUO0TujEpfgTjHTvS+ORaYTJCCi4mLudo1TmIVeVGk
0VUmooUMDCjSatURbJm1127bHGqhB+AqTkCjr26pIgVAMAob0dtMFe8QkzE/5fbQvynz3Pt6/2Nt
bcIFD+0seB2bcvzrFWxDpZ4LO4G9ZfbD0axC5eSkWb4TmbtbwyzsGKCkBBPURF4PY+SRVYbDFD54
cTfGJyc2Vfk8QUqP3kpL677ETZppQe7MdJ/7qpbfY5g7yRlFvSINROmVVsADMcVg+LzkYz6NbXKK
emrFfi0n9eeIQeDsV+FYtogDNXGK+YvMzHNDZDEf+nmictkKO/o3NpOm8nmLsKLBq35MgrLJsG2X
rQLHcXasWAS4xrr/FhDtSQ0sa3yLR9EY+lSIsvGlDku2s4oopgwGTy/IGZPGcS6Rq9Zm0AthFzyp
mXFCcyOvkbbr7ObQy3H0juT8aY8hA1iiZ1Wf3U+Jlo7509R6ErVqZDGPk5lY+aHFKOuSOUUOPsSp
RHKZcQj8Zmc4Avhh0UXhMR37fD47GTZ+R02WyHZWapW5T4T70yWKEOxcjIDFG0MpwURPg9J9btws
Dx+E0TQ/SW89cVTUKn3Wa1mjsjTkCOdAh5TdUYIhR/cpjFGHbJA0KP1WbaMPJEzoT4go1hu/1T1Y
6UWhTYhHtQ11s1gxy+/U/uNk56HYOAeggZamqapZVEBXsUsY0w7W0b95SMwhe+Rdt2Y/i4B8zFSb
xc75vu1ukAsv7jA81chueMuP+SM0CJumNKKiia+eHcVH+gmjj2j4fMhnVR5RGDgUeYaWoCP2Br7N
X0DOUIFYamkWBMrVxdLpZWc0jiuuppqmnxPsF74M2pAgxq678mHMU95iWUX2znw3XmEs2SyKNIso
O1Sd1/N1sYbs6tSkyivK9sVlUS5Iz78Mpjs/Jp75P9qayrkZewrxZVfvXNwbPVPKeZSXIQYBK0AX
5PXonjVrZi67+IqMaOGhr9VXZ8yZqEt1Eg5i25h9eUUdUm99BEnyb+CMured4ZFMotma+qPWGOdY
dMPl/n24seWoVCyNJpf36wZA7eRRPseNCmqqtAXyex75Y9KNh5Gm2M7u3vru2GVy6ZIF8KysNlyM
/Jo+J41AiSi2oZTOXZB5+S/ViEo/6TzvSM94rzO/NT2uYIxkgSFQe1w9mCKZ8mxwISrC3NdPXCDa
Q4go2VOiaHuq31tDISdKEkl2vmgmvP7CqQR+RoDFttZot1r0fg59o/WnMS2m8/2PthHhkA/TSV7k
Sxf/l9dDhYPnAk4xecSSKTT8MvOip6Ere0nbPZHnGGqYunN6NoakHbn0I7E3pqew2r8RVi3Y7rkR
VmOVOGI0YH2k/xSdPIEoWmqNys6B2dgsS5OX5gWErNvSVpkYAxUMdLJjT+eJ7sYPRZOV38Bl28HM
NelbwzT9h5sJcDIru5CloJmubqYMOLhjjx65Y1x3QdPr9osyFSTPY5sFiC/LYKyqv3Zw5CtqNrVq
NKyQi7dXg9pIGLq9TUw3WiVCiRElSScIORDOf/iESzRCjEpOCgzu9a7RorZE6W1WHox2xvzH5uk3
ktLFObqZzmWcKcf7u3QjBqIoDqVnQRJTB16NF6ZhnjhyVB6atKm+OXg6B25q7W2U5U953XZamMhU
3ummURVbHzsl7ufESV3lIWsL/YwBdhGUc+EGbdlYf3/s6BDCz7HZlKT0qxM+jZPXZR5DmXpUPg8K
hI/c8L4mSe0eMfjcU3XaOnJ/DLcmlCZgmG36w+Tuwot9ISztPBmFPFgi04+g0/bK9VsrCRiNx9Gi
+O+sdcakIdrJCUfvYTLnwUeYrryiW2oGXa/IHazu1lAL+xiy8yKGvy5OTRU0Dg3hywd87Je5lNXF
rEZWsYNNfn8X/m5krTYIO2QBoNHfva3DtA1nK3UExnCFXlxspMY7QAXJ8ODSvH8e1ZC4bkgbLz1m
npX8bMyuGfyB0jNApW7iRJrG5M4XWRiLJzjJs/1Bjb1ZfkS315RHEzMZNUCfPqwPeTmr1luc0/Sz
W6TWl8SU5RBYYHMeRVbYH5xytr6ghkrsbttzZryhKOeEJ5758meVGTmimr0rn0NyoeiHS+A5+fA+
sPeKR4BlwahrIj44YNhVf1BC1/MrE4i8j9a/dH+0cy/VIyzW6FuMY8nkZ9agmg9uU6hDEMZq/zXV
k6E7I4RjfaYexyNFhoJUviEQrzMVLUr93mknsAeTk/ybUzqnc3T/Y2zEnJQh+M+Sv/KQLPvij5hz
tu3EjisUnYWe2o/ZkIaHSUNpfWkQkXyQNCuARH5lUHx3zu7GjqPoCnMIgj1SM+trotUIoFTseDHF
sMrTwP/jkImWes9kje/vT3KrELbACAhxUdJkvOVt+2OWslIkODNDeVBw8LtM5LZQxJR0Ir5mByrZ
pPg8XkPQCNt8MQvjO9o39bv7P+J2vji6gE+nPWHSlFkX/nLsEDurAJKYy8oLbGC8Qdg480dDpvPO
U317zy/iPUuTD3FlyFKrazHPzcKJbFrVA42hC9GtcsnSuvv3/oS2RnERZ3IZYqPKYs1geKqC8B1n
R+2pnAbzARVbfQ/zpd3euijLoMwD+MReALKrQEeONVpE4KxA67ndOw2Iy/e0H2c7QEYu6wMg1pTQ
UcaQL2Sz8hPuAvN5iqHFxrNmf4e8Gv8vGRoPsLIqPk7YCFwGtvOn+4vxG73x+lKjzErLCRU+gtub
+iblmkx3i0FcEbBuryW1mslXO5H/2ytudCGtQGhQhxr4NBVRT96bzx/zOR2OVaI4B6t31FPvdPZL
L+z54f5P29h4dGuQ5qBdQ4/DWu0G0c3xiDkMQupu25+xGWwuVojHTWFr2eHvh4I1AORXJ19GqOz1
OXMVlzZYhqyKVDr1oGYdngtFHR4zI92VkdvYfsDRYWLwjIDlXDf4C8ICEHHEoxGk7+89JdTcLykz
pufQ6IbvNvqLVdCRvEZ+bYXdC/CXvvdB+8jvNmUN+SQjpC9Gs+1NIGFUew7j7Ok/KiBeWDC7kGV8
ZFjn8SQiVVLaU8o69eveaD9i4Rh/cZt8EL5Bm/cy6WOSHZIo1JbSSzl+8yzAuAfV6rq31YLFPhj2
jKh6q2iooub5iE6ZFlmVBXlKNb5LejCUf7PSavyeN+TfcSiF60uE9W0aElNSBzoGIuH/4+w8mhvH
0TD8i1jFHK4kJZtO7XbnvrA6TDMnEGD69fuwT2NJZdXsbu1pZg0BRPjCG6hGd8WHId+Ca/idCztk
h1SSYVONpiW0//N/XY8aHa9qzNFVafxiisxlaw8msO33i9Vdg+7sm+3kmOxNeFwR6DhgDXKyGVVQ
O1YakP5tbfndUFZ+s2mOjPzGErHpj/pzABsixpJeD4tWrlf253kOAx+QggPtPsR4aGC+nqgB4sBX
NYVhYVV63IhAxtCQhygLAtyF4YUAaxyuSfNcmrJFhL9buCJ8eHoostlrKg158LtFL/2DoP+SSHfc
sXRqTl/aNF0BpaRNepP3HXWFQQkgwm+fy0t36E5a2uNk+g3UQF9PHKmceQ1SM0X1Wlbsu6BuEtpA
afBnxbnB+BVQaFLhROMjkaAmi1scnngUN9ro2kG0tvk8V6X/2dxa5489dzNyit5E8X6btWvIhUvL
RTMC6D61oQt1mcEGxeWJNGmwrRlAToAnQ6S6IAbsKV65oSwK04O7sy3itnezXP9kFKPtX1myC9cL
WGp2KnAZcNX6ScjQFjqZUSUIT6xgjWbTrZ/tVvb/mZJBgsR2hDGwM1VPMzJZVd6IXruWrH2hz7Gj
BfnLkqEIGnVrJ8wj+tr9x7f3woXnlM3vQU6CTHNeFclqYsxqlGliVVh/xkLr3ZuxmdbgAE4n+ODT
3P/09ogXrhfgquz/HX0DLepk841GCvR8zNJEcCEOBNUHaVEvWOqquVI7+1uPPbleiOVRFEPGdG82
nTxATjWkVbFKLZkXV3u086D2QpLRTY+Kfll+suE2jAPAIoFA7ttmTarSKH7O1G7aWGt78QONfmsI
YdsF/6Qu+tGhrbnGo1PNzjP+IMscjsZQGtFm6AvCl42mj0cxaa1zt5o9VTNvpIL+jzGi5xKZ2bwQ
A6R9FuBmsIgXNRcYmprrkgJ7q8z+k1OMFFVJkvIGMxVSycM0DRMQhFTJn7RbkEoyF83+OBkbzSXR
B+2zRqc0CahnkbBIzQ5eiEr0exzMDCO2J9vtHrm+F/meThUoa1+VzRanRg3ue7KH7b1NyK1FfhtU
0HCbVhO3RdWiY++3g5HHmilsPNawVrwJoKPW7wn9AfSY3YpWhPCDxYnwCPBkVChTV1hg9+rdoEvR
UD31aJ7mtf5JwSX5oJB1EqGWa9NjUQ99hugMV3K0LaAbuybwP1gWCRXA7cl7ssCCffaNsfMBziA6
HRedN9jHnK4pOPetXLa43bZlCBsx0ezC4TITkWRdpnDLcGQKhzbN/djPXZ/7qElrFWNHU6oYNoRe
I8iyBRBMlq6Gd2Jmmh56Vd9+gymBLxOSquXntzf7+ROD8ScUdx+mG/Kppzn7JKTj0/tzEp1i8kFq
ZvG1Rp35qDcTipKLsxyxJ7gWd11IcHa7UXY9eRyc4tM3JpckM44j3GRFXQyVJHuw0bmyu9WhJwnA
P3Qtkf1TCwvDM6qTPp/EzMVa30NYqsYrS3B+3l//mP1q/Vc4gQwRH0fzYPdXTRa3eBIeOncwD4t+
1VbvwmqDcYauTV2LFvMp0dJzGw7WbNqJwc0ZAe/X75TT5Q0Wlltw3Dgoj9JCXeztb3xhguBKCWK4
ZPaGyX7F/muCMPNkoZrJSiauzZvU1YcYaQO4GfM1pfkLI5GYAxXgP8zyVP61kC4q5SUWMgrsdjxI
p3yReq7fD8rJv749qbN34a+qHkAdZ4ex8T6cTAoNs34ysyDpTe1lY1nvjHn8GIwFGoKblV17FC4N
h+EPm2EvPZy1fY3W7oAllfic4lFz2HJpRwQTRhSUqRXZzXbNg/NsJffO2p6ZEHeCiDwVecUpJHdS
fQOjl3rNp3SSKfgqDZ/Tvt20a/ITZzHMPhgFOyQReI3OCq24BGZODWM9caqiSG9bcEROVLdmcxhM
d1TRtg747U24c2Tcknn9blRbe0XB6dICE+/9ZUE6PLwn33MzaUfgbeolPm3rx2y1vfpmAm06ENvX
7X3PFXolsvir7fPq9WXahDMWGvtknGcpmc3t3QDsCZK88t3xdjDGeostemgQg6EpTICq8AxpjcKB
Axeo1ooNOaW/x3Y2E+kpyMu5X2Wf+iKfwTf0YzVCra/ltZrXWWjHz6QAQ1sXhCy1/pPjq/kbz4+G
G+wAjPGjiWrzP95k/WcF8n0UpA+higH9JOp+fZ4CE7YaPhuYvrbD8r1vVheM1UqPP0Mh6dPbZ/fS
jHaaGJA+yg9nh6mzgjnd6GckqJ0sB2JidV/0hRm/PcqlI4TQSQDfBtAgf+71jIjumoZkhV1dzlVU
4YVzQ321D9OAmurbQ106QCT14EKgrfCSnsRx7jziuAiAPRmNVs9Cz5msrz3v9nulmvRLDSohx+4o
E4Su6QKCz6Vtsl7JAC4dIIB6KI/tNH4m/Xq6BqZWGGWtfrKCD9w9QSkbQAYbp5JCbqvpCY6k1+Z9
4UNSSuPUkhLYu+L36zFXRM0JzU03IaXx47ZthlsL0f/k7dX9C7k8OahkWMQpXE5ciKdtNVsYvlbq
mL1lEKz6Me62cRYH4ovyQ4OggDyUJLJ+bIzDKLGOcpHwxHOrFs8omAKh2QqnGyIcUDTnu8AY6Vml
GKGEQMSzLNKNTa5PAbI4+VPq5d1X2TlSu98UwljRGnjZ78m2G2Jsrd2OyO0GY6Q72IPZqYbJlsK/
ArOr0bDqpJ+79LNsvfK3r6rqA1bYlh+j7LP6t6aNT1A0i2H6rnsrGJPFnudfs7S7a+j2C5t+F0AG
+rELOlAzeP1F9HnyvWrGuMzzhbgx9Gw8tpOlHTtZtce3P8tZMEM9hNYcrzyqhjyMJ0O19ZoLV8OJ
eyXWjgCDBOFo52UMKWS7ccyGlAkZscPbg54XLvdRqVjS66Qff4bCoIRb9Q6yiQkSPdqRvLwlHaB/
86EzDOOuIJTMopae3uMyDc67bayaR42CxjvpVmXiTgEcEmmb7vcAOd78Sj534Tg4rDp6NdD4+XUn
1wAPl7OVPbUAU3O7X6nmbO/XbBn+n3UnnYCjYpIQnwbPpTV6shj8INE6NOpKBIK6KK1zWzx4EBpU
Umpj92soK+Oaj8CFW45QZH8gSAh28vTrvSXMWvSinNIEYDKtnkAG8bYEabS6ZXuYy06/k0sdHKSR
LS8Y9f5nFCxfnvIDwSUb3D7bb/jyrhXK+gHBpaOSXgZFpJV1c1sL1aNmZdQPImjUYVSzeexrx7zS
pbg0ewB59GMCQjIIka9nvxpuWRtDQQTo++LzLufwzrE6naX3UOszxjYejHoMSSDnaPH0q+joC/c7
lpA8Z7soDL9gP/n/iuKZ7+qnbZ0m9s7eRS5vbJ9Lvy6NWKrNfF42U2vJEMXwT7nNORuv8r4NTm7f
g+iYDUSTN2u5lTQyv6epTZDS2kX2vMCO7q88RJeuoADO+c7r/ysK9PqHrqLC5XoidG0LMXxfzNID
LFCu5OGzlc1XHvkLRw6sG+R2uo57Dnty5LxsWTSRkQaYoFrplErnj7vo6tvbt86FtSd/2vXlAUDz
1p2sfZsbta5pHQ9Qtbm3KG8Zn/JVyqOe2poeyeE/078g9tIP2xEdKO6eRf+VJUU/izxI5qpNb0aE
xMuD1yjRXMkMz+UuGAiMqWUC3qI18dem81+bajOR4khLApfWkLhm1Mbq+tQglPUdTy2t+xCk6/Rz
NG3EcXkI5A+zLmwcXAKb2rPXFv1d6fXF9N830KsfZb7eQPh6ejhdDj5mmWI9ohWfvjcxDD4Merpd
CdzOKxH7AoBW4CUDDUVw8XqswWo90fW6nyx2qm7mHNxTATk39Lqgv224bSKIFlbIkSlwJl0oUqm2
rq5s4gsnhovNpsq/V0V42F7/iL4ctkrrRyJ8nttH29Xgo4kuvUO195qb36WhdrYZHUp0iM/C/FZt
YnUadlZny+zPKCd1wKpcfvbc7uPbZ+bCyWTjgtXfCeTc2CfhgeFQSSvAziWjM9qHJs26l23MvSta
MhdOJmPsgEiwy+fl4c2ncekIol6kqLbPei7L2xm/pueCpc6iKlDuz7endeEZ2ClIO8+fp5CS9Otv
JctGepne+kk3AlMOvXkovteLVy5fc6MBcmV3Qf5jE7V6WWooutGEhuq1A3Jp1+6kWBx9EAJAl+/k
RyDa7I1DO3sJyp/zd3pz6Y3AnHgM/clqyzAlBchDyHztRkNCiHswAtvd6mN1cuX8nOExSDT20hLv
8d6lOr1+1y1F+0rpThLklD8z5Vuh4czVoTRQOW76Wr5f1aZFDlJCV57jv+/tSVIAW4Izu+uboBB4
cmg8LHe8ORvcxPd6bzvYy2gfBzxS/dCcTGt6QOSyF6GFGMRtF1jpx1x66ccy8LandazSa0f4QjCM
L+eOSOYS2cmNr7dFSoqV13XqJGYjRoyO+D7hDPEhdpFFORq96A9+I7Yfb2/GC2cMiUQPJUGAwecE
aS50QPJD4yaNcr8P29Dew0XIr1RmLlwZKEqDeYYTjeXQaQ+UtLKG4M3UZIHFfaMvA7rhq1p/4lfn
Doe3Z3RxMEAadF8AeGO0crKOZbY7bK/Uo8umS1qkW+52g9g4GGf7v0frVKDBadLS3vs9J59M6I2b
1u7iJFRxQGc0vTyuulNdOSEX9ylBK2xynkVECk+i5kVvrDldSyfZ7GWoDr7eNij/NHX5kg5GKaNh
M8oHVXRlFeEImT+pHmhT2C4zjsit3qDI/N9XGLr37jdK9/yspR143TjWa8VONbv8fqKw1IUzvLsq
1iffVleetks7FPYK8AoAb+elRWqV9rL5o5totPciSS8pwge4vpISXdo1kG4B3EIs5ik9+ZQ2LkNT
2zEKbXzIepYzR5U9rEfQN+r/WD4I6rxnOy4KqcvXGxQpw97pW4aCD1CFdTAvSVAuQZxmwrgy1KW1
Y2tyg/4FTZ9GnXkhtK2HIJrontbcTYwH0nG5Ztl24TFBb2Uv/tEfwKHxtGQQUCrx4YNz5Iom+C2x
0k6jdJNyDjd3RerYAJr6mxjJReOo2WrMuru2ii17pqj19tY8f8z5JTu4b5eRJdo+Wdsxo2PuF4aT
eICoHqeqmkBWSjebMIn2mgdzlea1/OHSkDv8aT8Je33pZOe4IFaLjBAxMWGq3cJb2hVhoFwdMyzA
7hZLXavmnm9VygPA0vmof20ZTp5uiuhTY/mFl0AgmOKyEdmRepJzaAWIwreX8+JQFCQQjtuLx6fd
ZWvRLRCSjpvUmtvAmtbxbEOy9DiMpX6FIrov0+vHmFnR8yGa9ohhT4UkiMBoNGOolli98A56ukzH
VU4/jGKxD1XpURLN/RTprAGDhrW8Drrb6XBn45P/7fx+1wXN/fpU6qWl5cB/vGTBmQgMRCY+4Jhl
3OtTihfwYMw3myU6FVY4LxWh1ebzE7I117AKlxacu45qGJCV8zRxgipXOnbmJfpoNEcTckVkW2t9
a5j069/+thfqYDu4kK/L27JzVPff8u/MrQNhDOfbTQBdI6CKAJj5qy7zlaTF1z7WIBhuNKcJPgix
uMmytNjdK2iaD1utz/fCt4YbVUzli6eq5c/bP832zPOvwfZGQAY5QYSHT8+xXfpMHcxnklZZMP0g
/Ort97NTG1pkaZY3HO3NRcHMQ7TMfIDVI0FKr9q6hrvCmnFccgw8+7B1BuS6igo0oPu+77V27B+c
ynaqZyL+sTgMDX8+nMTSFeHkVcMfsGx+98/aujI7DgYI1gept6X5MAR0dz86BRlBqDB29+/MbsqA
C616t33L62BsI3e00Y3TnGDFTse1svIHoJ9hjidrVdaN5lmNcSt9Q1pR0KeuHaHvrdI/HjZbDYiD
BTG2iE52Vj6O0yyQKIWevsQTmvE8R3anftRuXlZHEPlguPIGYboo09AXiVpfNTImvqUnMSKvu77L
S3OicK8FYx2Oohzu1FrMaVjASVhCZPwRsEMOyXz2i44OihgHxGeqajWayLSKkdgTeLQP0miZfgqn
m9yoMHOVx/qg+H+KIs2fkc4b1F1VDEZ6m6WDbh5wsQO3PWbBPH6ulNWYbuxRHPd+bLMwsmNrj156
6C2A3YfFL1asIcDQbvUX4Bl+/7CUhdHez6WzdkdRkxL8nLtm0SPg7e4UtYtpd4eiVQhEdch+ivd6
3Ws1OqPb+l0MTmvHMD3qDxIVeu0nvt3dU9ZVlh7Dqm+dORm30ehlqNxMtx/rFa+aaLCt5WHnRoGm
mKTz01Omkz4b7ki1G4W74YvjDlMVIy8MeMyQOSgsmNWmHqKUhuovuiP6hOFVan6G1p//Y1gqIOIy
l+WhGSBr3rg92+cFAm7zgxaHN4RU66s8RB7G+Lqmpja+g6y1GKEwcOl+oM9jPTmTu82oRdnlb4V8
af85z+p6vaHePD+gG9U1zxtPQn4oMscsw3Kq1jGUjrvcYZIzpcd566bPSMGYQbya2vxipI5zr+uV
9jlY+S+axevKG1x4TaTWPP3WkdY5oS7SaopnuW4oIgRG6wWhKrx8i6CZdD8aerlZZNu99Swockz3
LvJ7CBquzDG0GmWtUW8NWG/l3C+fvLmVP+ToKzMOmpLOhQ5eR91XqWism0orLHVbTKr9B6pVP8ct
ZuE/m0BVQ1gFjrDCnnT0uEm3+FEgG/K98fCxDV29RkIr0+bgUzHmukHfqzJUmE1qea/1GrFgWfbF
GAYOzblQDW5hHG2AncERmUM8XzTS8HhJU3qs+eQZ5HhF0yYSj/L1trKaPuVH2sVjiePrbzn7xhAb
Rr98Utnq5jEOPf6zi35cO8WuWCzv/WKkjR1ZRaqcI9116ArC7nNJdqYM/Ys1IqyX1LWbdfcCRkSq
RcKV3hpb0KYB9uUOSKu23/GIwvbIr+cxD1IkMWaHyE9Zlvbi2X3j3VNvk58aSZ/vh79WNYaeo0rz
R0OUhvt5KdfqlmAVOH3R5SNI3aFeZnm/VJmVvvPMohCPpdN7XYTCZHBPp1yWh0wL1sc+0JefU7lR
A4M4gOlAaQz2+z6vpP68IdMUcBWiDcNNWtu/DFogVQRfNVjuLH+0pxsakePDQiHADWuctLKwQ/cF
FUmg3PK5KBeQlOk04Ii4QRIJU8uYQJ6Jsv0y49UI4cFW2wy9nNrcs+rH+klD1z29ndK+mg6KilLG
pmtWB/m3onvpu9YAd7yyYoOzDR/Goermz0au0vqQcb2825QsPegumv7d7f3hHYK60kbectQNuN2d
hNVKWWoNUbfevNCX0nv2EEaz4fugTPZg9KhsvIfBJ79uQuN8WJkvHoXL3j7mvAeARUXlR7oLTydC
DXxYI9fCfStukTVcv2B/Va3HzALOdt9tRoEPTLYU3ZdcG6VxY8NQ/5CrtfWOfFs/eOKxX1WE29n0
rk+7bInABM7zY796QNFQhfFkbBViq5CKQAEwrIt1bEJ70PM68rp6Go51ZbrZsW8Jp3niDFUfLBNB
fAISozs6De5mUZFNoL+mynR+KXuRRtgqs0YAniwupJDH5l2xDQu9te5eFpAvPw1NFf94nrCe6wbt
GOiMbfm7GMX8W688t4z7KRu9cIZZoMezWu0PVMpLkKnGhqmaxv77woM8NnGguvVbYAzph8ldxvtu
adc/i+8udI3rVX2ayLu5J9pFyhD3w+HLbG41prm1tolj3RjtJ88a+299ahQfqCXnGN5UdX9A+dLA
EKOY/O9ORc0Yg9u2qOIW6Z4/rk9f4C7V86lLDNV2eTxPuf6u87VqSNB3Lp425c9uVIEoT0M54TMX
ISiVf0J4u/dIStjVUal7TZ9I4J9lTN/bXR9k5zpfciBBKeYQytNDRLyXP7NPxwYlLYyjfMiEjwIB
ZDt0hIPKcO062YNdt30VwmrJ0WlfpYjTaeQ+cypvoxQs5cgnAx74vqHfQpdTZssWaW1Z/Nr6dLMP
JBV4CdnSHr9PWWf0X5bFbz7TW5w1qEgdojytk3PT4qykeYla+zzxcZrouDes4Ps8rf0vGxcb+8BV
1Ojf1mkZnGMqUgOvhnzV7YMc+vbJ9BrxzUJ9j0d+NuWj0oT5lXqC3CLHGtUSWhP5S9iZ/L2bvlsL
Nx7GBdhLKOut9+88uNIW3LBxEmEl6gJZCGTfEDV3u/b9vGWLQ+m7qVWUjnqaEEp6X12SvSqixJZ+
9FuEbCN/HUbxTAhp8r7URQ9rNyiDLl41bfvVepPuhJ3CZCUWQBTIHT13te4WafplDFd/NQ6LVi/6
jTk54nY0pOfEWldO+UNtetuLmLrBvsFDkj0O7Gn5LGrwlJGSpqei3A+qmi8ykHBXAmguUCQHszzi
hf4JI7dtvXVQDyXnz9Ltk8xyZhmAq31pumI2Itud0U5cVqvRcji56eb+buU4iC9vh73npVCwJnt9
DJnPXZ/1JHmdJk6DnVdG0niNnVRaqeZY6hVgRmslBQozPc3uRyShH0rlGcOVBOxC6oFMFAJZRJkg
1E6TeNjies2LZiRBHexBWlY8wwZuwt4tr2mTXBgK8CK1XhTS6Yad5npcyE2tSe5ihKvnOCOOirw0
HW9X2f9nxR8mhCA+RR3boLp8msF2lp51+Tw4STtaziFFW/2YzU32/u0vd6EGsAuqUbg1qVKddXY7
2ShddbOTgCHWthAiTP954U76YKWzOLpIB/96e8BLKwiwlfQNojiE6pNsdbJF18x1ACCTuPJgTNJ8
mFsPJa+6uqYremFX7oLu8DmwLsDF6qSeukwQBbEdtLl6OmM4bGhKH9J+TdtbmWrjDWp8Pj5Hcm55
G3sjv+bEcb60e3ti35FUBtBuOJlpU41Fm3UdgFCZ2UdPL9J7swZbaweTHiOmt16p6ZL+Xsg9MUGm
GogSCqC5k2PYEOZvk2+aSAzm2o8egcMU7wZ+RehuwqojIZReRbKdpilyG1/fwmocx4chtXRwWS0u
gIc1g3aLiwnm0Pzu0v9hjngghSU9jjK0M30aYqHzpvJUWB1WRIMe/FgtsaHPtktUxbVXZRja2qb8
YmeTtnyZ28Gsot5una+TXtlcVFpRAWzeehfh5pSgTUdVvMSBvYFRswnZEzdNiMqQDPSFdqjMQKZ3
/JV0u+/t/aYnsjdEnPd0ZipEcGf/XQruZH0ZB88vDtrU9P7NMtT5s+j11f4uDGuxMLIy0UknoDSy
qKfghyJMzgOXxXUfaE2oQ1BLb9xMzCRHqTG+BMHY7frSu1vWU9kYarkFamEi8FG0C22WodHcSNdl
qmK7sBDU9EtdM24oIy9VPGmZ4x6LYDHamCCoVQi1uEN3OyweIXdmmmX/NLkGQh6wGYbyk4fOnBb6
aKwW9/CWh/7g9XaP6BA24VhzWdA/Ptmk8O+2BYx9VLrSUlGvym2LMgsF+dAdwTdQ81n156Xxp/oR
OLfzYXOCsovyANbqYcozozkYQdZh943wO6BymgP2bT91249l2YzPKco+PMVN32cPmuGNbUh/i7fH
broGXZWiKcQNOL7hWQU7dAtFkiYgTjKX/V9EifFgYoUDx5Nidx6uqbb5dAGzXjvISRQy8pCMolah
nHKM2j4Y32uW3/Ay8I7JoyYH1iCqutX62PZurbKwCdxZhrJS9fDUpMUg/pSbaL+4euGSPjj26t8X
hp89ICOKbSS5VKUikDvp3SAqbF6DVvNRoNTrbnxoZnN0blfNJXGBqt18Dtp6cKFxmA7nABDAl2lW
7l3fL2ZwM65GCbm6ydY7WTuiC/vCSaebuSmNLZauX39VBaw/hAgnOw/rpbI+KKcPvpHmlB+WYDDv
MxqRWqRyp6kfeh+UbCi6VgtuYcirx9peoVvO1eaVt8jlj2k0VjQKjrIuCRwawMhdjOem6kOOqo7e
0mD6T1WOphGg5BYtsXHI2j5yp6b7Ydu45XEE6+CXnTX5zLnZevtAsKXTj8wy6CnoEhhbZEKEcVBN
7KYXpbd29aDXSDTAY1zTL3bTbA0q/H7xlRjRqyO3draPAWXxP9M26NthyOrlY7UtvbrRoJtLZMmt
/W+WS1EdKzG5L9kmd8aG7kkKQa3TPvVTPXQ0Ph3rNynApj2uc6A+zC3KruEExVk/1H4xVNB4Vs+7
SX1VUO5psKY4dmA1/tFqt19huAAUDCersRpMBZz1Bcm7oY1yaoxmaGFj0CRB34qbYmyCIJIocneR
vgaZHhHCN+39UgBUQ3dLL/hYSkI83gJldWGuWemhqPo0CHXNHaojGZ1FdoebNB9Vc47WnCu6G0a6
3CtzUmVE42FpYAT3tLS9Ts4fp0L4tDgDc/xYis4zY2AFrhsZDtkXnaca52ZMo75mY2abN86QLXFa
Tj3yY3Rx8khmo55UwlqmQyOEpqJqBd2ULGaGG4ExpeUzObf7vTFVLq48EeddFUT94NZTqQbKxSvx
unBaG7DMEWaxkm0vodAKHmNzyoJr9dn9z7yuSDMMgC0ePWrvZ1IwhteSlAylnYCMVWU4O+P4LmjL
VnCe5/Yfuurtu3VsnZsqR1w0DNyyd3cOqYl0olV+ezvgOI8CAM8iZqoj+Udoejpnf8Ng2qMGkmBx
1D0EKfmpZprqjrqf954SX4mOYqBC326qm7dHvhQAAJn7izi50JmT9TCa3jhayShM//2iFoMcY22O
tvLbp9lItSs9s4sz3T2ggWmhInoaWtk56oZzP1jJHuqFXSC72B+s4lin3fc0aNyvpEgNtUoxHd+e
6HlMh3Q6Ad0ONIdqcxqAa+UEKdFyzcStsw0JLEfFi1n5VLX09cpQ5yEOQ1G+QgAN3gZ2ha93MKWN
qiydzEqAO2xx3YzZo+Qye4c4d3msLFqek+u50dvzu3BsdqtJolXq+kD294X/V79hctexU1upJ9Ie
hiRQ6S9n1a/ZF1zYLdBQWD5sGHFfOu3j9lPeFQjs68liSHeIfDU3P7HZlY9ovQfDYfQL5wqj9cJn
Y7dA3eF/YIhOMa2FqxBAz6wtWStuUN3JC2SU2uKoNL+5glg575Htxs0gNQLiYIq9J58N60Vz6hxl
JHiDbIdNuObPXVrsBk6bfSdQZIjI7wTiA4osH/nUKzfShbVFJspF/QLVB/AVJ8MXeVV7Ne2aZEIF
7iAmILyVW6aEpVsZqdn+Pw4EuJQ9DP8ruHGKz2kqOmGN1LdkMoUe9VvVIQNZTInjTPUVENi5OB7g
ATbnDr1hgbnWX29O4bhz6yhXT5q042Trmjf+2OXrh9CYc/ErqPHKQRjLavuwLAOtjEj5FglTVBhP
Sg4VVEdPn7BJXoL2PyeX/DSySoQD9xb76TLYgxxdReyFNGnhvAjLWn8a01JW8ez39q/eoHBy5aRe
uB646cFFIXyGw8lpZ3CoYfm5XgUpA7RFMunjEq+bhSGj06u73fwwUtBW374dzo8Rlc2dRLbneQ5K
ea8/QBe0i+Fsm5U4aScPxtzSU5ppMwSIAv73oRgJZDHVFpyMT294cJRukda8KEbrpHTXZlXfoBbj
rodKIRRwZTHPrz2uPKhvZOtcTPDSXk8MXXWM4DTfTLYJPD21Q/dxk7Zz5Wo4/2Sg2MCgwkEDaAWY
7fUoJaacQz1kOrJGevEoHGLcwmzcB2eFTjzpeh+tVm38ePubXZoahD8whJh2oTV7Mig6kqlnF7qe
YBDY3I/2UCVdoK6Jxl2aGqcTjCIVlh3Y9XpqPjQa08Y1MoFE5L8zgTnQZJPjc1Vl9sdhCPQ0XHOQ
qlfigEvDcskB0GGHeFh6vB5WcvUUW6H0xLB6/b1WlAjW1E5xnGiC2ZFRQU8gOiin4cq4F9A0kFJY
UA4D4mRsmtcDs5FMe4LHlFC+9nYKjKAzWwt/+4KiPpiaYRZOGo+EoMe+WJAFM2TTxFU7etfsXM7P
JL8Ecg79+d2L/vS90ST8E6MZiEDXrTqmFLQTUx+dgzGM1zBEF4ZCqIQq3R4ZnD9trSdl0eztGXvo
n9LCl0+VIVEsaTXz8F837d8nxQWBhXkgT8vr5YVuNnYjRiaJSV9giLXUoR/mdI1x5USeHw5It7uF
7A5q4bI52bbmktdFg7FL4ixl9wDWv43XydSv3GUXolWCAYiQkNpAsJ7Ohlpmqzm9rSfuwkMAmwZ6
zXFZy9I8+uXQT5EjVflzpYJGK3lsq2uH8y+c8iRLwVpnrw6a3ANnewRyhq0ydzWI6ihDhiNyybBX
qpacn85j3ZPRrrMeAkk3XxCwoE0OT9T+hUZc8DVwe+uXXi3z1xRbdKx56LU+qYGSfbTku5z4TPfy
e2XN5vTDNBT1JEH7PtQVMNrEQuDgnUVC9KPKfedbbxb5EGO0ro2RN3rqu3DK7d4aK6mhXQfHI+5X
KjZXDuuFkAjQ7v5g7ULGZ/Y3Tul3YwXYL7EwNqDWtiBOrmX0fUm1I3hm6vbtzXt6TKCE+XuDQOej
7/Cv/Z//K4YeG8tsfRdynppyQeOMTr2t1X2kNXmfXBnqdKy//FqgwQAIQalz6bweC0GxxqcouXAP
lXT8Rgp6T7XmLebTVgGkjwKxyHsUFzAr0LIi/8aTq3WhMwX2O6IV/2HZwLyEcMlQ15O0wM2onDvR
fS3tdPWeBiDBkQCb/GNJMYf/LZw6eNBnOepL6A+561I4mh0EDSfHqGKELJz83ZgvDl1z0asuWv5H
3nktx42ke/5VOvoeGnizcWYuUCjDIotGNCJ5gyApCh6Z8OZqX+O83nmS/YGt6SapHnH7YiJ2YiMU
CroqoABk5pff3y0ZW6sot8MIubmj3s2TN5NmiItouxlzFadUXVb1GCiNnTcrZVFf+eSNIbFW57qK
dt2ojl8sRY9hzRY2H7AtXDcK4nSQ5fkwDM3GGtt+OjXDgkZGg9WrtzMHLzHOKz1KWV6jPsPzhCJV
HtHiS6KtoD9i7+DpTKT3ubR9r39+R96vSNwQ1gUNbIa02h/lklis5ArjojtKXOliAIHb2tYIwy4/
7kHf+x1dR/3WE/EYfaQM/mFN4tALM32RulMxQRZ7+ywQnqKbimL3R4ZbR9nKjSWpSvEgontVZE6/
ikkQUfZ2i8P0kdYq2g2jFYfzIp9hy//lq0DhxlBTgXagti5D8tUQcLoUVjzd96OmCftAYKngp1pq
P3kmjAZbFnJlOk30wWT+8gFfT3NcAOAdmHJw5uB6v2fSEhxA40+K7miAJ9ezRbe9M62gL4fp24DJ
WWqOdIPjKRTqoRgjhBRVVLV2oKSygbOjRelHNoE/Dk/0G6wv4FsURfz/9jrEZZImuFdOR2YpvLOo
U9IjVx2MYK6a7INZ7v1S5qBqwq+JB4Adgf4DvzdHRcrmd5iBgLp0Z7ZFvpfQ77Y/v7F/dhT8Y6C5
49eFHfi7/kCReXOo6L16NOddEcRzhvq4zj/Sm/zJo2zQx3rJ5uHi/UDatzB9GtyMKTshEH1xGlfx
CXSbtVN1WqBnS1Q9chuRVMeeUtmnWlkOH0ziP45jzoAeGt1D/DJAfN/eOTE08HbMST3qhjzcwbhL
dhWC3E3ihM5RZtTTStjR/EGh8MMOd7mJ9F0Ywbifsp18V/cYPYZ3+YDZIrGW8HP00CGmVkHjHG+6
clSPeplVJpgF7V5Nnxqs+Uy1OoZvF7e4/oHNxE6kOPAk8U354Nx+kOe/nBtOC4gcWGt+WNbyyMO7
I27no1zL9WORDvYCJrnVozOTWgOppS9G3OIAboJmAS3gBHlzeaT2tRmvoFxH5QpWKBZRkxzKxEfb
VOi7uqXaWCkt0Zm+jelXvTJa9imrMB7sL4bR2KNfS6xogk6vmnObTfa4UiFx3JEx3Eh8tqseAIXO
/sPA6D8bizit/XApZ/y6rYrSVyN1+EasRUIvtHXSxLda4AI/h2d/buJqf6d2rfwoyOp9wbdcKnQD
OMhwm340BzVtGSZe28xHtaWFp6pVOidFGpGqYc6Z97WElfeNTOOu3jiitq9+PkL/ZBakDU1PBnsA
WrE/1M4oyvSG8TMfQd5NxNqZdOtbFuFV4ZtZ4YwL2So8q9IuzVcNk2MZLEXEl7wdyXLQzJZu+c9P
aNk7v52VDR3HCnq1S0HEXu3tSCJdCce6qlWPmLAHBZBlSnvsschn0wyMpP02zsCGNBhfRTCZRkJF
qSrGB7vgP5mI8aOnAGfyok//fmkYTaWMwqkejqSoUygN6rRWlSy8pBCUH0yRfzJz4ABKPUZzn2L5
vczTbMKQYn8ej2YwmrOqzYCai0quhkiq+5KZPyiyNP/tIv/tafxf0bM4/+16Nv/4L75/EnKqE0ba
u2//cdY/121XP/9yeJDNL0wIXx/aRJT/tbzJ7y96+xb/OCRPUGnEt/b9X715EUf6fibBQ/vw5pt1
2SbtdNE919Pn56bL25cDcM7LX/7f/vKX55d3uZrk899/fRJd2S7vFnHyv37/1dHXv/+6qDeIcqeW
+Nvrg3z/i9OHghefPyiE1T/FyYPSNN2fv/r5oWn//qvjfSL/E+0qFQpR5pCOfv1leP7+G46E7FPj
f7gFJotgKeo2/vuvhvHJMCzMF8lx4qmm1vv1FxriL7/SP5G3RFOS7SrcIByHfv3nWb65fX/czl/K
rjgXgD0Nn83mIK+GjULvgCKOTL53K6ynTzKVpZLuhDATbLw8uNW4Xa8mfa7vvQi/NrDb2LeUodip
ItG2upHG63BK1ONJz3V5RCI2bAfXTR6cvhb7Wh2jG8sU1h7N3W06NPdjVzWncnCUY6Kbruy6J5oc
41h/RFToW3Exse5IuZpdRa60OM23eebt8YNyPsfGqGiBwHJvS5wm5rXdcJIDut9YWWbeYt1niqCf
FuiTkz9UZX4fIhZdYW0EmhvKcGPqihlYhnWpWYjMi3rVa0iP4qQJg5CgoFIfGvxdmvRA00ccsNCb
doL4opVWs6UUBfnytJGSZocD6PBkJWV4yXyvKX6vRURbTLZ9H7F27dHvO2tZOSQwq+w3JqCokzYX
Jb5vBmE1RhaKZyM1xS5FA7ATilMfy6ksn2bChjf1bEdXIf2PG6fVbH+oYIzoWVbvFfbXuzJKjIsK
9H7d2Pq8yfOs28dwsgPNmYzI91S+zMIIpyieL+KWSu/Spi00+GFbzVjrNqZPvRGdErdLqKBm9kf0
NsrAGGT31BgKhIuUZyv3Y1etfF2th33FxcSfEGGWhU5ya2L4mQZYcKSHXpbyANhfnsPfLndhYkEu
zWEKb2I7I9gXMP5gtra+k6manuKr2X9BDSJXQgmdz3Yae2fTmCsnUHf660nA96wBLlbxEtVRFEV+
NkuRnXpjBafQNsWJGeplYEuth2ffwrdpIxfEU8TxoVvw4jZliSlspQ0ItxH+aOkwKtxZW6sqwPga
ZH9S4bKrjd9DknBH47pQwnrdeO50M/RG+hhB5TxYSX/hQuPHWFHoq8RL3DNsV2O/SdtwG7bcLoxg
ZRBOzbOFMuS0M+Ny5cT69/rvL02o/3JyfDOhXomCf/8J8yc9c8rYfz15njVtLfpfjrvyoUF2+Mvf
fv8y+eWoyR/Kr28m1N/e7rfZFF3YJxAvvLzBnqHTLC2o32ZTYug+sfKC99MXgTL5ajY1zU+AxnRQ
ncWJjGqJqf37bGoan6CjACppy3yL9Fv/K7Op8cJA+6MIwW1hUXIi51wa/A6CpXd740qg9VdgfF9b
qKFoNzE7abaytq30ERq6XPjscVB0lXxk3+ptstIRAVIW+2DrUj5kajNB0cUaKnFz63RSwH5LBdyp
NEacHEwDuWQ136BXIaUiK7tNx0K9U+LaZSBFNPVQCezwd1MgEofm8eQN4kSbxmSbE1i7nXVhBlFj
XkzNbG8GLXswnHI6IsGYo8y8W9GnclXYMg4EsGzg4IezKxzsO+eG+ZJWS+9n/dJgwoxsJWUIDxnN
r2gJbSF4euNglOp7UXlfNaL3F1PlUwJWaryj8kdtMi7csjhJ6vQrCU+PCVRzf/mBF6o3Zlz1vtIU
GxcBVZOzX26y6hK37BNFdYFJ0jnZ2iME6l4R97FLR6UXLQaocLw2g+co69m0swBXc30Vutk33Q33
ZjmGe6Ij511iZY/x1HkrtjyXkdMfRomY3knaCrWCN/o0J5tV16SPDtbLfhxNydaNOX9Zq+lVJbX8
CJ5WfOa2My43rZin49Bqp61N/3almgJjXGT5EZ3PICPKdFt43KTaDLWTUdqnKFqm7WSP57K6V1uO
1uTlPbUwfYnBdX114CosPxJ2fj9M9WU5RceIZeVaL/lji3WTdSG1VmilnjQChyHcq6zTWnuIp2wI
6iJ21kVk5j4GsFddmXxVEMkgtMjvq3GQGyefxn2T1wn3foRRPbW0zwRY5ZqUswmVX1X5Y6LWB5Xb
o3tRfTuqMX2zuoebnqXf8KPZZ9Nyjl1+73kZMphIy/1CFefVvBDa07jb5Cjp7mXqWTuhidivZkM7
McpC7AbXMnFH4NEZjeYAw0IBwOu7Ewx+uxPHjszKV+ZSi9iiFfrnPMrlI5VSdQER6VYO1lZPOjeY
PWMnKjLsYWf41iguY7sdT+VY3jdhfRmaaUFqUHnZcLZp1dwicT/XGnRJ8zDGm6ZWMI/QCyRd2dcp
7URgmnkcJKah+I7RjPtS5ObGLKXhe3GEO32s7FkcLr2JR4FmYBwgTPqK8OuK/fuFFU7l1ipEthFJ
k/pZhjU2gTHJqcDQIBAYS0IBzaybLknLkzR0INKHmSJW6ZSf67W1I3soCsi4u6wnxtnkxd+sSbvo
c4R4oI48dkn5zZK24uckw65MHSmgtNVyS77ftAkLJVk1KVRIrxgOaRLfz7ZUAyUqxS4nftMfpdMv
XC7N2HntIIJQmaDyzVa76UPLXrfRfBhwcg7GRV+lJo6xyZ0w4lq02olEcXiW6E25nWGv4jIc5iv8
PyJihGo6tZGB2xwAMTti3gDh0hBUbjpvkNxhMRxXt+3IhNBNdhRIFYVsJaL4ayu8JyMxkWYoybfQ
NbeWjIWvOV0AtGOj2qqsc4dpcfGxJhy5MIO8mcutR9Pe79wcGlXEESsPQZ+qzDdcSRuer3rIU9Xc
CZo2QW8igIkxtfbVJv7aJ8OBvINvLm5RN3kqU+iYpMmaVej6ScKpNR5G0wPdwm0X6eORg7zVN/T6
NnOjx1pXH1y1zwPFqJJtaZfjvgq7bKMxuNnONkx8JmWCO1F/uFbPTFv2+lokruLT9VeBEyyUlWra
7TJYAWeAiPOOqMnqthNxvnZdWZ4UfVk/SmFTtCYVFkB9d3h5bqw2lstgi/3SZUh59ayv2MhOO1Xj
IaN9ix09dHzfTBJva5ndb4yVf0P98S+rlP8Ht3C4l1AC0CH4sAi5jJNMtA8lRcjvX/5Yg/z+fn9U
IR5UdDZm6HZxD6Sg+GcVQn0CE5++pUNHBsj29z0dpYaLopygCUgUP1QhBPTQxHKXYFte7fyVKgTE
7c2ejgg+ShlMmRZDQ8OyVeNdK8TWw1xEZTJfK5X2xZz0fR2XF2xgnvIiL4LUMo7h+W54n2M9C511
k4tnxtJl6IqbzrAO2jLXpI1+0iuHZI4/h3OPFz+dhXLYWnlykwnyZyo5pqgZ0h2VzsiCvKywIjrq
vOkSz7YLbyhvKtc+cqrp3sXbtnTDq4mJcancJ4oDIwDSQqspxHOfEewE3RhRTutdGal2WSjVOrGV
HRTSxhcVgkjkWN8wljjrUMiOOra+mnMlHOWKSvEMTIaxQ9+0y3edq+zqsbgrivSRVni5QsYf+rFO
3izmvM+1DiolOwZhiwTRN8s69a0ESa4a6vuhz9tVL6Z7USa8ZszuFCNnMU8LGTAMHyNtvIT6QDKr
BsvZagyUZoCIkSFu3EGNeV/3zOSnjUVLNdPbz0qj7FKt2QyFc0PiUwRxvDLXSqxvTDPceZK3amrs
wAZzuIwyQBRl1vfeFH7TB/E517gqSp+TfOJxbUeIhmsIrNDYhLrBPYlzrttlFWqqVdUq/bZHA6jj
WOdXQBDjVN3w2sKnb7ebbIe3Fcz4LlOK1fJjNJ+nVDnFOiTLCy1bVa0KF6+/nFOn1Z2TpUuSFxJj
jSkI9jmUA4ywm+oGR50vA3TfSVXO7Fw9zlOM3ug2fVYG9ckSTLvuyMIO+c/CyLT+rHX2lep1p4p1
ZQ7TcyPdcxzZ7kot01ZNUz5HVbUkjW+oH5DGucXzjIdFQGogkDFFGnR4kBw9lyxITertELx+8VLj
ZErHe9RhtD2c09xRPN8ylG9d3GxzMV9GpkVw7tRIlhQlWVsTYJ1Shr6scjewQqrjtPpM+NZO69Uv
EKtvMkxCLEfc5Gp7Ec7dYdLLz5pwkxXK85twni5hAkUByrTLJLeFHwmQlaRFdD6lIfbgNYlWcd8H
vY4iw61z+hrhDrX1Gr/EE0+PZz9sShlUaf2cadzhWj9W4uyi98K1O5krkNtdyJ3vqvq5d7Nd5mpr
Ny0OWrLcghCeq9mXeHHhUduEgIm95ad1u+2damtX2gnOpf2q68IzI8VNljF2h/p1y+mxNZ6+6Vqz
7XVlp1LLq5KdbpPehVK9H9iMuIN+AuxwwRYhXw1DbvhK511Vg/nkSe2p9SxsMYuXU0O4elWqyrcs
NvdO7hxJhYtjDtqJ6cWP2Bxd0ag+nnoM7+fB3OdqtsOk4XOTjZdqpeystNghPaXcM+PHWJGfVX28
x3HiW18qZ0Nl7OlwH5M2dJ8K+yizpvuhLJ5HqR+D+X4E0mt/OjfSnIUhxQpBI4258xVkyM4tscim
mK/LpYYIK3lLYLQkAyLFYSx6GkZqN8fezGF5ErXNbVqAKw725tVS870N96bttsA6r/eJywxtLaRi
NqYATy+eF6/OAu/zoarqWuUsCrk2IpjLMrN2Va+sIz0/8XJxmcrivtAiOkbhXtTU51HyrS2L9cuZ
/H++/r+0OX+y9hcPbzu+S1f0t6Xd8j7RDYV4CMcMOA60759Lu8WT9L09q9ufDDbyULMhTGMttPR0
vzcUNJuGAnwMVde+dyj+ylJuv0V4HKBJzHYAmRGDIiWkNnj7tBJHk6RYsFjYILtL249mRraBYaEa
gTdO2nmfzEpLEoPbVwelhG/qZ93odv4khEuoi6wNglpGQ37DH2HIkGfI8BTDHLq7VQFv069iVPl+
22leixtBaD25DWFJvhH1bC5Cz83ksZUV+DIsDjWXCjq3G1TxsUWijEhJLa916nPTk0OHPUOlXrSt
Et+SWGJB/8cILSW/3IXEQSycnDAzxIxsp2nQO45TWge6Pzb1yFrtoT7Tx9owsX+gYPATxoa2sSwF
8KZtNdGRgZ1aeyt203BbVJapr5i/5nlfG7Wmr0zsgrK1J+fCpCmQI6JpSB4wrjysN49HtNj4KEZG
ytcjYZeI4zHBoKtYWRpit27ezYXQTB8mSqXsHRHqWZDhhHjZa3xIooiyOWTfUn8gsX0/EZFTAqMW
hidAmbbQwt414HOCadQutc1gIAy63PWdwpqOZKwYdouT3EWaC3zALKUIQC2dU7VRWxspUWLb0JAd
d8cblx/koFK2vp6VwLgBKtiVL9wGjADVd08b8+AievLoJnWZcaop9hiIanB3aTy2e52d1AfT4J8c
jwxM8IclZB505N1cjH1Un+tzxfHGZt50bZ3cUYO2QdGK5knT04/StZbzfzXr8vkYRJSEMCUWqN1Y
1oZXsy5OExnsNdNdqGFjkCnRsDfFkBJHGn7kIfcWVoEotRyKaQTNH7ylH5SyDS5nyAQwPlHIbF2X
yiiekkHOpv/zheSHwzD9oGnmf7Jkya9brvCrT5QMrUhnXDSCSNHddRTPOFZEeFz8/Cj6Cw3h1ZVb
2MQgTQCb4L18GvNdXzMbUI4lrO0rGvJN760xOlTGQIsGg4BWAwPxawwmVOsuRw2obEucR75FmCXJ
dZjSEw1XZVxb5kherQV1Xo2zcTzDkjDWsA4YzPAOxD+RfqSLDO1jaksdGq9O5KufDmpU7jJLKM9e
alfFAXWF0sPXmu0v5qC003puOx4gFEmQkXChtkisL+umIKWqtXApGNxhLu5izayUgfp7RizkZmPE
dKeXVp1ucJDKLwf8vhy8IeipBinYlocErgnNi1Kp+nhVDI6t9n5YxEYRzFYf1cd22GHDuLKUTslx
m0L9S68iLKCYopgrYmvaZ6EyWqsos518R0LWhO2RVgix0kqEhqfaXJQ4bdtdSoevazInPO5wiONJ
LIpMXUcqstpN7yQyL30b0XVI+0C1KWXRI+an4aBK+9ouQkTHLiiN9VhnTZmvK72R1TZ2qauPVVGG
t3iBKLRzZpF0tyNswicUN/kFIBpUYWSPWtKezyXeAjeFB751YWCH1FOtOzLduWybk8NMPhbRjXn5
4uYgB4LI2T7Ck9gAP0/drp1lX53MGQqEmyiZzPRzpbdEXq2MOl6MN2DsHhNihbunlWM1FXitW3ln
fWeHU1AVbh1vOKIriIaSCb2+xLQe8bjJCbOOYFbEvbR6v1bSRn4NozwDz08Bg7qdhUmLgXWH1tiW
jxGqolwrXe451xkjTqwSGoc5TbrZM9dmbRCL2sSdMC/7WYtHekNJVK6byB3H7QAxYV6RBzH1Z3k1
l9h49SHOc7dmDzK7h5tct/BFIq28515gwrSj2na0KEBc2+sPetQ5SruV2lhUT5GLvcWwiqKGfJCS
fE6C2iMat7jfJJoeOD0LaFvaCrJkcjqjIEso649zI0T46NVdgwkRGxnAMa9ytk08GPZWmqLsfDl2
NC1bbq67bfrOVUmPgOGybpcci1Vd4lW8qeq5A38jH+wOx6dcD+YuG/Ana5FSBCoWOAB2hNAtMk1y
eBlWk0RAPNRhu3dbs4/WubRmb22qQMCEPLvTNVEX0QnS1txdj4bF5pRtVosdP4E6NvYwZn1E0Lk0
g7geGw/mdGnWq07RdOAN3RizLc4vxLYlnpzosccxrToIvmp0Ypik/2zokvTTLtaldZy2xBBvy6zy
7gk/i+QmrmuH3dai6d5UVeLYR3ZRQTxy5s5W92wsMR1qHYUINGxJy4Oe9V501sNYsK7ieGSvI4yO
LrmWqeVp01uOZD4CYaRbHkZXJonW5iqqFBYXl3UGVxKtS41iPkxmjQVI0NBxxlK1BJ1FvYANr8Nx
OiI7Yhjc5elIQursF2Od6OxGWTeYgcw5qs1t1EFrjap9ZeiVXpDAVuZ5xJY7gYmhYMZVmNtkKEPU
8j+fnN959yELAMJ36BpB/aOcgEjwdg1gCoEBmYVDEI9pRwXo2llonta1gT9sJ/FyuhkLBcKebpcy
2cJE0e9bhol3Uoqqb0+qDA+SbQXty12hk5u80zitvP7652f5buldrJUpYlkWCT/FO9JZLBdfLVRl
GUZAgUAl8VCaZ96oFoHdhYNvzJryQVXxjpm0yAaWI7AgLgs9MOG7xYpqUjIxOLjU1X25MXLcwBJ3
GAKTTv7NZHnJZ2lIPPBcPToNXbTTYsmdqLMPadPv6pvlRHDFWTYRLmbsmvHuQ3s4DhotxvaBbk5E
b7PURI/o40ac90Ks20/cOjT/mrJyeRqWGFuMgijlMDx8b3KShoD9imkOgVYNE/gFs2s+imz989v5
ru5YnjkQVbI7qHMs9ijvKqkFaIwlpAr2xr25jmSUbnsP94u/fJRF7IaP6ktN+j6rqsKxRSVueArK
uFUv6sbUjwalcZ5+fpS3RCquGHoiyJeLxI2Hk+O9fTSNRh8wtyB5vqtyB/IDBBFL5trGg4CyHVy0
5rGCX//LQf8N++4z+VxetvXzcwvf6j8A/sfJnueCofCv99+Hh/xhegD1r5P8f/73fzfZ8t22nh6+
PtCH3z08iuLhn1SA5jUX4Pf3/qMPT0OdgoMNFPuVt2yAJYEBaeLCBWAf/fvm/QXyx5yXQCdGJ0ZA
PLt/sAEMoj/A7tkG4MXmmn9l8/6WkLhwARZSJkgE/C86Ceq752ry8MYi47q+tsNqa1XqcWHaATMT
ZKEu4MWbrJDbVEwfyVffsXt/OzC9CZLB2XwslLO3DzSiKr1qW6PF53Ba105MRJF5nXjZWsnp/6q4
ligDGPg09weI6T04OJi1aIbaL0D66MtvByyZG7PZm6O9IZ/1Pp2ndZxIxBX957TGbIKE0UiVR0Ml
zwfxqBXWdiqwPY2siyLProR8pArdUK+fYGyybgr7Kp36AxIrjCWteU0gKZCfHbTzuDVS+85pSQSx
TO9KbcnvNCoVbu2QPsam3KqYA3oz9idm8mAsST197V5FBcZ/tbxj9rtGsHZkVG2ADdnXmCZvhpWf
XY+fexulRtlLzN1q93TInasEMuDylrBTsEriVCB34Rrhng0e/RBiCmN4Y7D0SVymabBWsmbT2ThG
dso+1U0KMNtc23N2Uqrh0yT7+qgcyh0Muq9x3KGUzwZz6wzy1qPKksZ8P0704ptYiTfqqGz0uV9j
E3G9UAbwTYSBYNTKqjXhCFT9wJYlCzRiBGhZEv9TYZiaN3spsVEyixPqvLUtipWZTOvc/shT/UUc
8GpvtzynmCyjW6KA4Fn1jLePS9XQCho1pb6GbBGoIzmEVrPxqmldJdbFFGI3YdjDmZ4mV70dHZMq
TFFdrtB/nyY0vYEvL2XrbCqSff05aW4xN7nJW66XkNtYsXZ62Ab4TK5jrQ+sxNwB9l9AcdgmIVlf
BCL7hchPS7s6F+F4QzKAH8fc9tQ+Maz6lvTkgJ2W30XjcVXC7B4ASpe7gxZxLUQaQFXIV6PWfWbL
zz1zDTxR3QQIvV/l+WKHYQdmnN/jGednuXVSNTTLe6XAKw+4v7MASECkMdK7w5lmP/fZKUFou86I
Ljy7OC905yTNx7PIGM9kVV16URjkuXJcZeZ1nIgdmW/X2GRu0LatprA4dxgmY2yeZjqUa3M89NET
3Y/ALorzSHKuUMhyLwtwyl1LraUyKY7cstvzgJ7Ec/hRg+llqX9/Y6kGmPxY4pbQx7c3ts9qqJKD
3VzXqnclbe+K3d/aJQRm6urbGttOUH1w/9FayzY9tIOE+SE+Y80jzHIVWuNZOlXbmkj4xPXWqsBz
EuGKLvWDtHJ/KOXih3qF+06Q5M6JnKsjtHhIYLCuxNbmuMbYwYLBacK5KcbyaAI0a51h3cj2C2VP
0ITFKjbMbcl4S53pOMn6lbTFNszrfQi536jTxzDOT4bexlqQJDg8YW9q/P9kZ3BGI/B7sbabLsiI
TgLe2hoRkxUo26Tqm77rQcWKlTIul16e9325mzALktBcIeYwhrO1wywk2nLVyubARu2sMLogBeqH
vH6s1zNAXbNJteFQePq2lKjrWrS3Va37DIlACOrk6gZL4rNwkDuRfcU8jO4jmN3o+Kr7VOt8BB3+
TF3vu0buGkucpwuxCCjziPpzm4bK+atF9E9QhZd66IcbvtDZWG6ANhbW8OsiG9yiIDJXNtdc6wNZ
9zRorG00WavGLHdVNZ15g7Vzw+gC6sc5O4M1iqRtq3SBMnIZeThkKe6g1Kw9k3ZMnIudhCkGwLWp
TXO3GFWztz112dyMovvSuOURTbbrKkyellGiM24BbDe13a/CCZ9M4Z7W3kdS7Hc19ctshd0EHbZF
6kpMz9vPaOZ65djZ3F7HqVOtDI456F0A5R51dJgGP7+i2rtty29HQ7ULeXDpiBrvh5BSG4ocWEpN
0e7h/mwc3wkMsHAnOm4r6zp0BnAv66SuUSHiCqeSjOzjOETAVfiRfeGLSvj17QU0Wj4w+i7qe6gF
S8Hxag9FbHzkGEM/XA+AkHNaYf2h+/myqCJzOOldG1IeVUZubmvH3PVS7obWgshjbQrGk5p1gS3s
07Q1TlsY2MzX+7hzTgQEnrEk/a2MjitmVL0vF+X+AXuRc0v3zhOr/sIO9xjCDlGIOmza/rPd8jFJ
bflSdOmpoSwGm8ZJXdmbKI2+FkWF+ZMVuFN3UHMLGnTy3LBq6/Z41qQchBKocMtLmGUINEgx9yen
alZuON2gPBz9KpR3UWFcmPyBr+TM87py1aj2Cek0xzIvhg9u8ru9DGwJJK0QvWEaLcwMbXniXl1W
qYWQMmMuq60Yu5pV3Mi/50z+G6r9/ySWzWIMymV7NaQWMcYbncRVUohaOUHv8Pymjv/nK7/X8brz
iZxgcFD3JTx+gUO/82l08xPmI3hNoriEZ7NMad9BOMX9ZCzTnLfEhrLPf43CKd6nJTUTZMWgy/4i
rvgrlTzyRp6BP4Ye+2h63sCCZBAwEyyiuLfPiEnkKpHnUh53EDG+uKXZxbjnl+O3PO9sSHCQSAMy
iMppFemTt5miWg1GBX5qKiFvJNJufJm62RqPDBpnoo6/kD5nsGB0jbcphavejkMYfx3MtrnyMj38
1isTDvcOPv9rTZa0gWW8tCoplOPzNq3DfWKDIMMB0WtGazkfyk5wToXXxOfCceadWTr2E448iOiV
Ticsw8zWQOL5Ru/IJGnjjma8WV9YGFmjmkO+M3QQFq0uVq5KzxAP1sBZhCKW/DWGjmJVGaLQ+dAR
P5mwk6zXxWTMZ8OEA24C3v78ci5N6OB/UxtgdWt1AFjPY3W+mCy+Gsc+uRBOpVzhJozG0Msz3tXt
DHONfEMv/LqIREBo+HxwWkeczI4z9nzCPv6qdhofTvRw8AphRbeGhPCrssAETaaowlcoYueFhnJI
+7RRVmaKI3c6VitlJnnAL/NE/4yG1D6Jmra4agtd3pHiG95pozYKjKGUaVzN9lxa50hS5oNrDuHe
S4EWZzMyU7/APnCN/R9Ev4ib6E6JRzdTjPs06QrEkWVZfdF0Ea6URg+v2tEp2mBQE3U31REkHw3L
u02oVtlnqx8yw4fZad6EfRGfDxnqFCw6DdwJKRibL7JwrftUqs6uIeX5PB775krD1+xLTzrFzplJ
9ct62tdAs8aR6hWQnJtRX+mwbGRrz/eWPZhfE/KhdJggRnM22tYGNb+HIF8dT8chnin+zOHMKaEf
45NPi7Zyi3NTFfFXNyMoS1MH/Y5WXkaYZxfeDQCBQLsT1OqILUnAjno6jsg2hNTQb+bYik/HJHUP
c9mL2zFq1duKXu91EhX2udrHxMa5/ImZmdkNToopPuyqsnadhbECfWktBk2hzip0aO6uuzXzqT6q
0rlfoTYB0R3r/pql6SxBOI1hRl+u8cA2HmK8mKjww5YQhQamZdMwHkqMvYVfZWq7wphf3tkewLaa
K9PBklp0XmRddI/UaNgONZ6aWA/KjW7M/4e889qRHFvW86voBbJFb27pmbZ8mxui2hS993x6fewe
23v2nDMQIGxJUxigOiuTSbNWrFgRv8ndYevyCwl/fpEBSt8XIon4mtY4z21D6iuJGTsDTXen1Ub1
hIp+5fdlb1wKMzlYQlahPFlwvGnWq0ctqhtvlUbhjnW1u0vQR3XLtBDYxHUf8F1IbVoS60WW1vKt
oDB/1YY1uVAJ1L9GWgqmPMf3o88yIUjzNMedIiejWGXlpVhThAw32uEejvBxhtRBh1tFEncjoghC
VwdJ3C9XIE00mKJpSWx0jBRLws/UsHpABHcgXrIGsG+ufDVRj3UNqWHo1LHkILUkOKpWj3Zbrhdt
GwQ3mmd0twEf9VU4xQ9wBN2sr7xSB9UEpDajQx/TkChK36RdNxaFMzUc1tKrk6F91cVbHvsq4r84
PAR7uxoN1mx7xcGhFdlKIkabPWSyD92lR1K6jp7V1IYFB1ia7VlQkT4D+LepyE6Hu6p7rZZnfDXd
pcRy/JYtn9ciCbLZzdLT1GzWaIrONN9P0slMr7jALISlBqPyM6LqrnFYXqlgoFIA5LDzEqbQkN7G
BnVUL16n1G7G6QqT38ELK0XyVE3DvPSSwqmkk673D/HnRg9E2lz1g4xLBaYqONqv4AaFu7xSrUZ3
0tKLzC+GFGQE57EwkIm3lSYKQW3gX2jV4mvUpl6nr/QedQ/gl5G8j7rPcvFJlBc/AnjeTGEssnOO
EPzUahH3ktEflfHrkvVPQwQwXZUgZiy0bNTj1MqnvNBetUqEKvaQqm/LUlspCbyEZbrdPhj5EccL
9E6wxAo1Bb4z6GXp4AzzLASNkQzvZS1qXFhudqFOTmPK+DmIZxR+Uxv5MrvC3sOW88NTQsNzigFk
LIAfAWFbVa44JnUIah5WVHVPcqq6favdq1J7oG3Qf0GrloqSct3S9f08DJei015K1Hd49/LBVKfz
WGxOz5InZXPrGKly0YsGMrZMkpdK8ts2zx+ESvoiJ4OTqw+VZnzMVbOGy/3UyNhmpMZLm74KvLtv
L0QQm21h61TjeFsj5Hqry34XdQRu1aGz23kJpLk9tRsgkwHh3UOJ8i1IcbGajnlxm2iclei/G1EZ
9Jtot6C/1AMxmFUrmXUgkOiBMdiCov3WdAfg3p8jecRKSD5jtHNs5sI2TFpii8iKfkQFj0GyjX5O
azcVPzdp6hRDhGV3fkZPlR53/ZWesLsWmrvNn1OglEt60aUqWMrHLfa26qQon7dRdDX1Af5JvaKj
Z3xc1dQX58UeRYZBspkUxZZuPavbXB1nbHgkS5fWzt3KFK38iKKH2naBbpQp9zyT4cwq7bU1MYYY
B5CV63UAAZpK2SXbzM/0gux2/FgKaQtw/xDMInL9GZQmN670x2LEFST6nJXHEc5f7aRYGq3GZ1l/
EgDqULU05HM9e1P2peuac1reJkSGIVMmbll9KPsL2vTuqkLsKONbOx6N6MwoDEw9LD9naWd3hm+w
76zeEl206kPjwD7UuoexyO3R9AoZZ3WDVTc2vqqD6mH1Y+lxKNKlVj/EAjpA4d7UKM3ypEePqXxG
YsRqZE/UnZ2xIHWWgsSLWgufzExYP2LLeNtFatXq3ETgSQdX3d6nHWp9ziC2drLedVCjDBfZJgeM
rq/jnqZQ8kFKZFxzoFHOkqeYGH84RO7y7RC9jXW4RW/t8F5D60X43I6nsX1KlRd4LtMW4BYAs7GG
bYQSODwqYJMf5GeQWtAM6PSHbIaImE8GmtHlUegDYLJZcyqFh7V4GoT5U442EY8N7SsWN23w5+2b
mZ9gs5a1s/VuoX6LsmOHjxypSyBlDwu/sj7ZwnCSDu05k1soYqRpyUfUaKwdV1hy3pk7qQ6rmyJh
giKMtkwZBk8Oyfwoz4GuuySbodZfh+U4Eao26ifbUUvgfEHvUiN3QEi5Ka51edkIuVSrhPFtHl8m
ZhCq7yXk3+lj2QZiESCVQzoT0xaCXt9hYWTI9qGAC1E6VbezyXT/cLjmnQl3CIhYexS0b/ggOwI9
b4OTrTEySuIntbvLYwi9LS7f5NQK0Lcyq675PLhFd07nxRkmyk5YpFvN7OrT01YjwdC4YpHcb+BK
9czSRzcdg7JpWatOO58rC0cETau9bOMxzKoYsmd+QyPfmjfJmufqvUCFDyz5kAJ/Ji3EhKZWU8ec
3EOFODg3ZmWE5hsV4VtR5lZ0uNfyT9V2z3bd7VMP7o2lzG9F89wqgQQfuIgDQbtIyWubfdry1B01
9w97qb8o+Ijyn/eu3/cl7MFMCOuGjmnuzxUfkOZNLIt1cVrqiBGbdXPhoHIoFU5qtowtqO8r3mfS
UN06ZS0F1ixh+tSmQJZVYdHOWkXKMmky5K1KnD7gGGX4+jqMH1QEZWAeDROLVCG9x/8SKjfKgR0u
So8cOU6J9gcDDLhY34Yx7YIBzvExmYXZkUfuP7jC1e+mjGdqFtOpgdLiQJz8ZAyPMG6PDeLn1rYn
awlC9/PgDaZ21cUS05nl0Uh3S3pC9lq1iDD5xeJ2cv9cc+9x8dKdUW+aI3D8c5Xk6D5NURCRmIAm
nAK5XD0Tr+ZD2/qF9Kb32+CXWoUUh4Tl0DVpDrWHiqgOAjDeZ/nlUI4XrXa19dMqPEvNVymXF1Dz
l6F8iNH2XTultwqJJ5lT/ETz0iUeogIPPeypiMj9m1tRAELoYleugMqUPvgPexwoaiBHtpt5AtSj
szBVz1iSWTo8LHdYCYnUwPuvW3qVlcPdqryWyRAy1e4LFN37YKzCQ7K+F+fZ6xFR3gcT6AJ/yqug
ERhI7XDaDP1RhDxQbLI1JayA2VPd5iAto09J3Zzk5UFs37QNmyTD0etnsHuCTgJKy/y/aNL+BGQ0
AKjSAxaw79BNtuj/0ufaBLUrOrWdTpk+vzenTdjbp1TExk/km9slF/PW36oldWcsOcmdqIiTawhe
3Ci/+Cb/ozrLX/Ok/0Sl/rdFlj+9y/9W72IP/f8FPVfUn/aSxb/vuD4i/4Bex2s3fPsT8vmXD/4o
wxw0+R0NUeqcYGh23t3+qH/UYfY/iUBWaStKCFmg/kSV7JdCjGi823XAKUkKCNLtH/utobr/icYL
2uU/Oq3qP6nC/FSMpT0FaMP8DhiVkaAUjZ8KdUNdw+2PFHg3ZQwvR9RgGavti5ruyOKXAf0XK6or
eLDr7DRZrNCjIpTrAvahqYhOlxzP1jom5X9RP/wOU/29OPT9vEDOgr/UoVzx20/nNRftIlQI3zhN
PuMv0NNrUDvhNBbr56TFrgEvnU+HYRCpqG93TcPaVqGqrRT1y4p2C0xEXy/Ug9M1xjPgaDKcZgZz
F4N13IqzHhd4/owRdJrSuNs2BOb1WS9cNZ9a7EfkzHPiXCls09gIL9AU7X5JfAmjKc3IESNq6EmB
yDnhcVb8uPB/NNv+Fp3wp+n035SN2b/9NxWZ/wxBGCT2QBP9bZ3z8VuVv+bjL/IF/f900td6HQdQ
DPe7Pk79x+Lnb4f7tfiJPIEGPgAdpV8pg78WP+V335sOGvhbypt/KH5K6jt6EwKOAyp/wfyUs/sF
xMCfmKHEcYRA8bDdqRD/QCAGxMCfSp+/CsQwt/9c8mSboeh4usqXLExP7bG/Hm6HgP0qU8syLhgL
8E/lalw1F3fVyUNpM1iP4iPsYvEW3afXyYvc6rK+XwMSUK90sxsJxVGyO6c/Zuf8tQir2pJNi5S0
CRV/POFM6Cwepg9eZGO36WiudpzC3J0CxR75HatNv3Hyh+goua2/nBJ7tdugPfWuYh/c6SQ7SXgI
SF8dMUiDLkRKwRN85dj6uZ85q3vw6gBPksf4KDuik197P12s8SI6Tdh4jUeX5BpfJzjKnuwMgeIc
LpiStKllnPOLHrRX6ajfNL+9rpfEwRvc2Y7FNQ2noPHYRPqFB7UvYLNzrO+ju8O1eMyP5rW+lEF7
HILOTW12KWFiIwd5UX3djkJjtnTdKi/JjboBUDg0KfPn6I7ynLV8Lo9DiNmxi42Pi+uK9S10eyfy
nlLLtEVfc1JXcqM3zea+ek2gfT8NxRUDjuC0Pvy0AJe8sPdc4S46L0c2lT7tcbvnyka/chJv9tpw
c2W/O42O6HeB9rE7IRnlybbmyMf8rLuzp/t5KPrzHewEPjU/lPeJt/nm/YisWmh4yf3s6Hbus02E
ueHDibQrf3UmO7VBbh+TY3Y0PPlNPOZ3sOi/mJ+GoOY8eqezxic7tnE0s3R7ctVjf5497VaHihdZ
k5v7TSB4yP4F6ATcR7f1DFrYETzBke3Kah3tlj0I5/Lr9sJOh9Q+pp4nYdVid1fB6Vz1Kl/NSx/m
j81z5bbh8iZ4g40NuFNykPQuOU0+BRtfDTMXdXE397KLcsFoyY/kMBkdbEXSR/1OD6mHcLdTX7aR
wMjvqmPqqE7mp47wHpufI/y094cQMTGHCo1juMMXHJb4EQLloTzJ4RiQJq6ibVyVB/GOkegDv/WA
aTNPBF77Op6KZ/Eu/cz84Z3ZvR6uAM8t7aj4By+95Y/s1c/SsThrl/pkPGQXnRnQnbMwOVZH5dSf
/pAR/MVuAj2UfzPVf+puzEg51VrdipfVnvE1YhYODto3NomopVsN59A5b2+QCj2dWVmETbg5iiu4
qz04hyc5RCDCLV8pZ9uFLViUm7zZRR3Dzq2X1MH9wJptatSuCRM/EJ0uZIZ5EIECfbCyL6mru4wi
O3FaW3RkT/coT/K8ZUY5mrLxsfRze+EHy0gbqoi/BPW9ehIDQDFO7Md+6qffwOcWFGJ6u/+2fS6f
p2A45X7+jHDQEqT+emsCmt24IdnT6eFg6/bhRXE6XhuC6GPiYdR6QmLbjpz62fgYX6RQvMYp8ExX
vWg3BmQYh9LT9qA+QJb2pqN+KfUgDqdjfC5O2zXyek+5qb5c3xm8O7JiO7PEy+KrtsjwXvb54AHV
t0Ref6PxYr9+LKwvFVEBDQ+LLbnTu8IR30/r61vG52eHOcl7cZm0MxvpVIcjuX2oHudzFkx+RmA1
rm2AuK2jelOIsrLozC4VHDv1KsVaA5PxeDjF7xlxTmO/ahYSl/Zma9Z+cl+J4WfF56FcDqfqvHmT
M7qzXbvjybwrbJV/5dfNGzzDNR4U3KN9k+Eg+TjvOJQ8ndwp3MKtbFKS8HBbj/v3Fpf1c3zDbxHW
MjIQdubWXuIyBcI2qF3Q0YHgQrmxGltyuiu1YQe1DLdzZhuJyVPuCrZspV7uzRaKit7qjyw1vUv1
whqtt5gVYXKI+tbiVKHqmA6bdzPMeFcbCA9tkNn6k/6RojXDL/3QcXTazuGBFejAMM64NMPWnegB
z0yL/ot/CBoOkhyb59gZ7b+fRux5/rwr/33J/AnxN+tpDiDCEC6ti7A/SxnJmH+wBqcNkIg88Ew6
Z/M6x7C5Am7laOvnhCcBOIabM/PqwXnMWYBGV+XXlLvx0lqqt7ql9bWyK5uKspXYkT9xJ3Wn8Yvj
GlB/Yhoi8+HtU5byhbM4nwyf3aLH0myhUOHFbs+q2Lt4rCIZz7DZF0n+4FAvs1G/cSc+rfmi14XG
MSJQdZ5BKI/cgiksfBqPRbgfsA80xphgl9fFa/ktIWhio8IPDiDLyfBHF1Efe3+JEfS6j2ck1Jya
fwt2F+YPUIPD1q0DkyEh8TVZiDw4F7sfvHXFMGOwDM6PC4HZ4AAYIxgkDoQtZ2NUZiGfuhj2bOtW
+zJydZD/bI2LYWhduWks4rJH9OLKmRte/Zo9cXzuq2R1duRqruAPHi0wV3RKN+VHs8kqjhyP282Y
OtwVz5Cy3ZZTWt94LHbjMAE/C4IVP0Zo+j73p5axo/ibo3HnEAyxtbDkObMHIXYuXsXjNBmmJp7Q
hDOFwGf4dAPJVRjojuBOzsrEWW0MXTn7H/dstJhgfuxBfA9ANrIworXCRMgJnCpDWQ/B23n7UK5d
k8+hjceXVFxDWVrqWbQKB2G7cL+cPVUavPG0BkQCnt7KaOEG8Q4c6hl6yPJw86pw+2Bc5uPK7eg5
a4NnTz7hR35zTsL+2O4D1dH8w21/0rqzBiizMGChmHmdX7id/Yh9F9ewMuAq+406oGVyuglRIWfO
7veCwiYnDbH8+00eOPmc/wXWAYGMppE4nWY/nUA6Db4WaMHAqpw6kWsGKAY64+lwNwd9gNaKt38X
VB6eFfwaJ3OT7wNTZKmYOdHMbvwOcdeQojzfJrk6M28fEtWZ2BQU+0gmuggMsYTgEbmdT1nRIe+w
aU/bvbt92D4k4V4DchKfcBXgCQuAj6VeZ3wrPrbaBSNPYFVuP5uhGnYeiDBeSfw5ODCL95GK2JUv
HScP/QkviOz5ZIZ9kPj7dBh4C9I8lkwEntyVNCQh1SVE24cgCYcvCmHYPO+xqvCh7jJk9mFJFclK
nYo7SoWSr9AZVRL3cnW5oz5T6t54nu+VKzGNZ1064gXjB+53w8mw9Q1Ifx2OZuENwxNBccYmR/Ko
TluVX+z3w055DxJGTEhCvT/zXOYr3TRiicFExu01HJkJEbFI5qwmFgrmBWm04BsX9YvG9BXuV99g
iQER4DSvBx8jYqY7scGtXxgBZP0SV9KzuGQ8G4FJuH+zaekeDF4SCfJXm7QtiJzKaTyT64z5bjE0
XNOpHZI5u+AmDx431hGO8vfYJnwf4YsnErH2lWefrast7mFI4FEzU22EBK2GSwdScO5VBsmBqIlk
iQ2Lz6F15orekHAbSXf2VY9Tmc64QjuTRenPyh+Sr/V1v9XtUeVEC24D0ZO/N65JSm742VNEit3c
Sr8lUUkcmfhEjeu0aZfqVt6v35ZgTxQGMpuUdKULiBxM9cgXeZt5NUtrOrErcQvmcX6Jj8A7Mk8M
+OeRNusxP8bH2i/W84HP3QC+XvpL/42Oq0Vt06efapMECVb5TDvYTwPOxaPKaoOS9BhgFg7YfmvD
MbmwK7IKC6g2WXfjIQ1HBkVyS56TsaVILUT3yYr2tOvA/oRmyP7jDZbw9WDH7BlMu3H3vAUap1N5
62W8LmdcHj3DGdzNNf2BRG2hr2j1HF5yZXYlEWbptnltAtnH6JCUPbeFEBL5NXqiITTwi/CoP7fa
M50r7Uwi5iag06zSp0ppq74m2+wCrJTbYjjQTJ8mgkk4nKKwfub+MlAoHt5GdiHVSbqb4dI1Vvqs
hBIZnPxJ+Wo8KXepz+3hvdljzOloH9Nv5hXK5h2lWbfwKNynuDcB57Dje8AHbheUPkskaeaeh+I8
obqxj34w11mSKdIR4uo5SRtDdXt0IuvLEORkUqrPC1Zr99YduekrWoe1BR81P6fnuGZfM3qyP3uN
S5oXIHqotAFufWloflJVK+FjH6THiM4744Rf6ifeTM63P97DvukjDevIF2Wbuq1Th/s+zPz+3EwO
CC71VVlOh0+kpwzAQ3+Ogt4xrPiJRokUpkCM/MSrbdisH6k6OV8WHmL0BWN6b3Ffgf4RFDrLsAxm
Iueo27qLXKilMbp6p2HsQnq0VmdPQ8HsWsr3rBFgLV8BDLY0cos9F9tLwTF9yRNFn1fXAx3WN3pg
CBjaa21hTRo/SV/KMA07N7luqre8rV7nRnzdnt1GqbWw/Wr5hoLjS0xbg2/iLCwTGGlwuJc8zWu9
/TQG8mRcFuKvxUNxXWNf8WoWtz2tIwkirMHlspuAjehFdxnthPXYy1wYZsyHkT2fyHsaYgNrDg+O
sWu/DrbMQsvJ2/ukgXvM//sDyMhC92R7H9zbcbOf3zJ/z2f327VvQXA14XQAnLJEN7bwnrIdh5yO
KDNaHUv2flIEFCsjAEnc6IyARHbORkDiNZF1hyOzLurE/9WqyaT3rO5wymwWNTajFcHOyVhTaU7v
18FNZxvqVy4WFt7obJxIY9MedvZ00CSJTlkPDa99qgn+Zlj4i99x+qCX/f2dLL/2clO5ACUwj4yj
pzbkfrEo0QF82byc9LqzDdZeWoS+EaBLZ7GQ+nv9ZfCTPQy7+11mC0BQJi04T6lVv/VkjAcP2V43
c+HwkfELFh/ghEmkvCQUjuk1C/ccG1B06kkWOxDFWbgYiRyh+cZWmxVm3y4eyCr+Pv8GBfyX21jE
QP9csQLtkZZr3YgXklQyzRJZSwpLrOvuV/IUV6NgxBpSyTYbAB6ATmYFjIBaEJUjYlpOBFRsk6VO
tfY0d3PioLjb860lFPd1wUc6kFVBpJZEZmptt+g5ukSX7mzeulByp3D2RSocJhlrb1NjIqmejyo1
o/6leFpdwCdhRI482xoRGxLNXqgJymN/Kbzp1AUV/0P82BeNy3DSwj0ijp7xiJMFyxYtpPfL+8W6
01mESr9/Bu926y/ZY/9tXwbEp319KyneYG8ciFbNEtDf66fF+jIxuVGE+h6qEEriR9jjPKudwnBO
HDWAX7PxZ5hAhGD0He3MwVR131Tu64rhdKcD0VB0jCMqXCS+1I+cBqtq4iaSwnwjC02wLykbG8uZ
FJXvt6mc2KtX8BWZ0+9Jq7cvSoANvdkhTPCePUeL7hdvz25UCg1kzZb0sjl7brCX7yS38XoC2X4j
WEv9g695dMG/Xw52BSSFLWGKJ0K/31VYnenMHyv5vteY7lZNKWsiog/0dlkysRGyM7T/KBDBTHrk
0gkD4G7c6eVwj+sz8WBx5WPKVl9l1Z4CFmZ/JV7KLpODfVbqZeRKGGGT/3TenkeaTkWGuOfY7Ba4
BppxWCzdzLvmIrzP7ssmSAVSvewyM733ICJZh9i2S5Kwxk4rsjvd6Zx9TM783rHVOgGu854h3Nhj
2FlACIgRxf2i2cmx2wNIsG9t2VwzZ2eeI4m5xQS87SniSP6zp3iy2woe4IHmWLgCJ7Qnhgs3bgxZ
WoklDVFjT+ka0jIqOSR1jXzeNyU68zH7HrmIY+foS3GN75CLJCbtJQdk44hUBfns389WOkv/Zrb+
xFIr80ZFCNzQL9E38aYckXKmDLHne8/Cw/ao5ZZ0AWHo7ImsQWjcU0vRq+5QjKLKPHxUw/RRvatP
VNXuty9Ixd7mN9g7nhywxrvG0SAlSW4R9eM9e4ju4mP1SBv6JPrycXurqW/G5DybK1HlXL001EgM
hzMbaNIYtsbhRErMJs7rgvVWkGtod91Jf96O1PecPmTRdPNjzRBJz+W5Z4t5+cjiSOh3hGtOwNtc
F0RCKN1JH4djeWYVIqGVWMsib6TI2VKa0II+NO+xGZq/TKvVhq2nnDAauRUh8Z0oTvmcypt8k679
SQ/Zerv7Bj/zzeD7I/hHbZz/nabpf2THRtut1v4wFP8Fme5Ayalhmz695t9QoS5f/9yi+eXzv7Ro
ZPGdQYOb3iOkyt0C69e+KLpm73aeKR1OQ6bfolAK+lXDX38H6wp3JtR96B7B1/itRSPzJ5qpCgL+
Aij1XbblH7RofmrA03cEnL4j1A1BhwmLoNKf1z1Uhrb6oBb1fVy+ZcozJoEWgiAOzFh7KSq37gCy
IDKqF4QUihwVsIU/3Lm/qBz/zDj9lzP4qYAMFDeX8WOr71t49cWGzjEa+DVcrfmyhircRqO9T8dP
pTbYg4Y99eHrPx/C/72m/v9jA522+u5Vwaj7973/0yvwmzT/4/j+/WM/BrhuvNMRLFeBgv9Gs/jR
g+QvigonGoaFIWJgqDGpfh3gEgNck3UUoyRUk3bt9F97kN/niwaFGkYpvuUwqf/RAP+J2PajoKoh
6/XTGhHpQErqfo38uJgvPeBkFMx6HMam4jNK5H4sUeVU9tbPiOiLHqYicGStPNb5Y3tgKxSL93O8
Es0njY2HEL2iMETXoZCoqxjYXluqiORx0VvSXEqnpYBewC+u3Fcfck3yTPN+mHqrS4wzVsrYwh6e
NmV8FnNknNribhvaHSmUJbae3+ZDBUV6ZpuvrKDeHiQ1+bpoOMqq+shr/XOeVV/aUg5jU8ycJcEG
ktt6RcLmDJ0DioHRIa2Dew9f13qxrJ+y8bBYG9gKJ4s16FvMKtFcDTspCtccdvpy3H87dM2DWcw4
FrCbw7TJrpv0NM/D+ykmPV21oE2+6gDPD5VA3U3QH7dos4bsQ5S8jWCVtsr4MCeqZOtL+j4Vb62s
Nq4yTq9qNLAzqp87RfqqZoBQoZjei8Lmrqigm3WfPeWlIeEtmws4XK83CC8HNHUK0r6K/pmxDp/E
FPuudKhFd5Xml7JRr3gAAvTU1OaDvkK4QO9o8oey6z5NWWpP0rJC5UT7xdXTum8sPI9gocYaSNDF
kNws6oA16K1CKr71ICFmsb2OWssbxf6pzGfY6pnipQgrnsYNWdk1Spvn8iClz1q9ZYFYC+cCGrhT
T+uE/nnk/Z8NQf+BqygSwn+/hvo1Zg3/43H8DCoPcbYvwx9jzC+f/hFgZPUdmrQCQh6AiuBw/Qgu
vLpDF8TdNGHHFKm/g4p+OOCw2mLkC+sKKeXfg4v0DuCj+GMh/keIIuk7iOF36A5cbtbtfQFGsxkP
HKiVf14606Y9qDKy4nYbgeduSyiuhZl18FxRGkBEKpMMeEjie3Uo7zoFe6F4dNdav+BPrLj10J/U
UguQhLdRGbthinisJ+UKyfBkzPlL2iRXIdmep0VbrKHVj8U4+1MH6DcHuVRJKKfGWLULD7WS03vI
kStWSvVriQR/OYHdkcU3zYhTEVTh7BdF0fh1hk9BnmvfmmnqwSBukghBxoSOo7bVVT3gvjMZOtXt
TJTDJSkjGDDa+DLkrYrWebF8EtZIQo4fY0R02oz7pNI+5/1rnDf1Le4yYOaN9gWEIZInmco+t+vL
Y2zOk1chp3MDAZgEStYDum1IR8BSxwaoKgy+uqHTHpY1f4wFtf6iJzW4znhg+0jedB2yUfXqQq7Y
e+GVw9azjRBUrww1wMXmfVvWPbAsk1anMkxUlwr26Won2bLQ3MGfCuVsKUG0t7mvj91jg/kHyOg+
+YKkmNvVvKfX52Ne9nD2yyYc2rrFa5LaeQcNuc59cyrdol7DeUIUX0iOwOoDPT/BZD4ZWRUaMoD0
8qUfwF8aVMmFyjvgV2uo2zVNW6tZE3LuKHnB2pQ31NdEMQbH3KWXi6b/rMa6V0njHY/+49Js7oz2
mWh8QG7K22DEpAqdlsLvsbY56I96aRKIEQuuiKFcE2Q/OzO1s5igZRUv413VrtXHJtO4w/KkD70l
RnHzBYoTsAM12VxRafpQlKr8RR4kJC+q6Fo2edhtRectlfBpQbfnOVqbxz5ehQA6dHZr4TUd6qMa
Zd+U6dQnmcdk8/QMrNxBgqk/xOrjlGFeOm9fSBpxKlAbNejH9JhNqp1HnGKJKq0zj6iaydPqAedU
GJnVV8bBwd70RXQ4LbY8QgSOvShuRaRTh0P1we5b9bx0UhnKCjLHqaBsNkRf3TKG+KZsG43iPKks
xcTyl33gj43lP9rV/C047T8w4P6Slv09kvO1iv8YZn//zC+pHNRXQGE0pTUN30x1zw1/S+XQGsad
BmgYiRvao7+ncuI7nFwF/ttFKTHfJhD/AicjlUMPB+DnrkKLlzKe9f9kr7Jvlf7ApP21N64hcf8/
/siynqNYIf1P6YFIy4cpHWk0xUPrD10k+nmctFYGPt1VtRSYzQZXohHgltUVCPExTjufqwGDHxfF
uTjIs9OuGXXvsi4p56HNh4CrNSnCdmyNpnzt4mgK00NUeqK6De5CdgtpATveBXtqexPVhU5Sj8J4
lqskB+kXdJ9ojcdSc8VmaypQoQXZZ85Q9QRkVyDKp17T5lKL3q02f17nQYAYkwm2Avn0WLWwlLpx
InckTcYMdVJco206j7xdoopbKkZhCXWGpxULpDUvhnZv5qDKF73W4DRJ485pbWw5FWjwzFsNqWnG
aU2MKNaYJSW9CpO/FD9Pa5qa94fMHB7rRNlV7dv1JUUGGNmVZP2GdMzomUjnQdWpZrsi8ttSv+ur
5BnYm7pSUY9t3g5oS6IrT94EupDT0cadhKNPJNKIg6wCHBxVBLsBAeApLrDXRIF8pOipp6MNyv0B
Cc/ETeTqMm+jyUW0YhmM8YzKpdQttjlsVOkHpKuLLNYfjCqC1ljP20WV1sk5DB2Y/bSfvVyvD55h
TP0RWmRQadIHY8kTV+wTqq/K2NvNIICKipTCWxWFttiGKKiVd7nuof1Ju3penpI2841lRbWozmlP
K93lO4FS7eLELqLpEBTxci65376sQyqEvvu0IRuizVkUrnpMe2VUaWwaA1S9pqCVM+kHjASWOGiR
qCk1ebTKdO7OIyYwSAoNKvReiFDmUJif0HWjnIYSyTFe2PIqW43gQiQ0LxMSQI/ThGp4gn4gSjGI
ZVmFPCAhvCGrX8wLrYwl7V7GsR99fZtBLx60MjBLqXj//31Gilo6bFi4zej3svEFHPu3sdIu0qbB
rLKu/sJX7C+P9SOGHkTBfEe1RwMMD9ufcPhbwef7nyT0zSjoUA764f3xKxBeeEcuCwicysrPQHjh
HUp2koJO7y6CiG7eP4qi+p6X/p63/supGz9FUzPu0zEdFThN5Slhh6SL38q9VVrRvmFNFddrDlhw
diB6rttzG3tC5Zr/i70z260bSbf0qzT6ulngHOQt96RZ1uDxhlBaNocgGSSD89Ofj3ZWprStlNoF
NNAH3UCiCkinFeIUw/+v9S2kEt4uSDdefFagI1KRS3Wcbaw8EV8lDRrzNPRvmwasz9USHtbXusBy
/jHoIeI/ZgP9xBk4Vfe1cW8s9wKY5hCfpsk2oWsKRdN7yNK7QF4Z/ZWozxr7XPvvVHDh5u8GfS75
33MjPl+yaz0dgoBScnyO2H1jZ1ctmRxkhwHsvRIIxYw0MuUfgpzB+HYMUfdfA/+VLSd7oJYEAOuw
heu1r4vLMn/nIuunzxKfe7R5qvvJiyTtHZaG/AQwQjo+2AN5HcRSWTF7rf62nO9S534xTw350Vq+
DPJU4MDWJ2V36lN7Hw8tPwctan2SFwcvvPBXa27xIfRIg950U6TI/mVGy/aud52GFxY+5OIcus+U
njnUuoZ3JPUQMpmmsKQ+YzUq8J6aw97J3zG3xM6JIJl9+bT1khNjOlv/UfvF/ZhON728x18VGfl5
WV5W3lXr3jX6Li4u8/TE8DY5MiiEFvhwmwgXVJeTKnbWGidIR215WaPeqQ9N+pMk91tbqJfrZf/3
7p2oEP1zJezioe7Sh+KF7RN/7eenH/ChUs7yvRXLvqar8uX9uX0K/wX+OsDnQVmL/2Mj9FclzCTa
hySgEAScB8Vt9eL8e/tk/otJyufgyx+s2ei/dWC1/Ocf/l+VsGOYoMYFiOGjMQ62hWvV0TVWd9ze
lcxOq5oGVz2lnytWFHe2Pk/r4awvx4tmqk+9gVpKLEt8vo76bBEoocvps6+STzON3V6eBfaXdNaI
8fobu4VWMVjl97hc7g17/pQu431n5dVmCJftYvIyu13tb5h9UNo66ZWKk9PJAB4I2XUfduFVj8cr
CoU8FDVuuFTAEaxnEnCM+cFN8yitFA0zOBxLzUds9aS/Ft/DHKOqyi7iYf5SdNZJ7ZKYslj3tvbD
jQMVb+MH5onP+kv0523VDreJ1X5Ktf916tzPs5l968OUUNqe85Ztf8SJf9KDX+m74I+ioYbmrCkt
8SQOZi+u86DYaqTiqk7vJnZpkQ58AN5NFOBL3yoCf1Vh3SfJyOnXa79pZ7wtVIwyWu2AkNLHDG/s
iZNssOA8VKW6nDlfYrftepSvtNDs1N/PzXBl4sxk74ecJMuSxzowSfAyly0e0UNTZyStGITnLgua
voZGZkGsOj8DT9Otx35i4xXjD/vvTbAodHX+VWhI69SXzsEwRfpehssmzMLPbeyNu9hG/yfaqyoz
g91Uy3C7YOfdzfOM3N7vTpJZUmszu3uxdOMeZN1An54Im0MDTuTAMjJdpF5HfJKWB3OA7TWH/XAN
0th7nIImiXLnazo1wQlbM8JJJsc4gXCI1GegfV+b70INx7C2O4LPiwQpwdxUu1wUNMdiuzlxJcf5
qJP+91Sq3ZBDF/5/fpMjOHz98xy2b79VX9P/cegzJEVPZ7L1r/25ffEs6mpU3mkM/OSf/nUGNDz3
X6CIcQuzhyIhgo3UX7MYviEmPEpx1OJW/9B6RPtzFrP/RYeL+j/ePo6BWD6t39m+2Otx8un2xbcE
FkP6UhaDkJZ2HMTQdJYtwflBBOGoJk97gq+6zewGdb4JtRxQsNutqcl98tZkImq6nwHKu1hQOty3
QTzEy0ZN85hBEG2UuamViYYscRK4I8FMfcNxhNxnedeVuw4j04nqbJK3dDujeMqkTxRA3Sf+Qzpb
WNi7Nk2uW22obO8EboJhvIaJt4ntOsV5Zy2LBSByMU7V2OrvYaDLDwPuZU6Pcd2hnRCxO22GtlQN
alz4NkzB2qB/m/eL3Og4jac78Jr+2agHPW24+e1nos7Bo1g5J8EGoM2Nn0COOEG7kj9KY25upRnK
z6GVDCM6K/Bsid2JPtITbuorUcG2GE2naaM8beZvpa1MKC6BEl97Zaefun4JbqE6lehMlVhs4pQt
w4E8Uy3Ih7Xnvm+KcJDr2TUPonA0ykfLjv3yg5l0fvBBF4vVEB7p+ukORrtzP1TlGmQgoL9HJrku
4D/KobDo400EcMOO8JFGsfZl78wySSRnZ1liswSmyFNMAUVHAZ2M5lLqFLFy18qlPfRAMcI1crM5
o+fTPFKHNrMNIaQ5AlUxBy0tCuqFEXHT9ryraW9elf1IVc7Kte7PYJJNXdTXgL3PMisGNeAvfYPz
kmw57xCHnrwmtgBHvmP7K76krOjRQMnvHtNwsjnQycSIT+3SaT8RYxY8EAfuPvpppUsyx/z5g5sb
ycfCHHOuhozaZmfXrt+DHW1kEjll2HPGrketCcFlv3/p0pT4llRNVV7LRrvWPs0MKyStFure+047
GhbqVJEOapQOTRy7595GlQ/hx0p9EvGyEEb1Xhfk0t0KUbeczIlxPcVGmFjgeQTsPj/163JbiCZJ
71uVByQhZNY8oump+c42g9fXn1qyT90oaZPpD1ulAQkaw5ThGcvm9lPZUKabmpYdbFv6wQ3rHOdv
hzCJ8sbqas7CfahG49QtABi0XRxmZ6CC0/Sha2c6SyzCNKRKbRKxUc5WF2/pe1N/XorKj/dVSV5f
1OqhRpi6TBXSyA5AcGQVaRdGg6goBcLnggAm8wRQ+MJiD+rFT781lRBkJfiiRpTrUzoGHOaMJc/K
USeTl1Q30JncCVBqQ1Nplrzv20y4C+4kRTF/RwxswEqUj3iWjCF0vxsyqZEt5Z3hb8M8sPWFP6TV
g7B0k0aj67R3csRwH6VOayOJM4oAjVgfus1lT8162sE2ialaJ2aKRFfZ/dnYTqqOytIH8mpTGD+Z
jAp1ae7V7TYtzOFmUU38qYbEZGzaoguuSpNcWkAHVndfEM9bbsmhkewnQok3357Ex6Q0w9u6K+x3
5my0l7mzOJsi8ddsWqPAfQbmQTXQl8oRQRexFT0fbeN/YYbMPoadnh5ibw6C0yDsE/TuftjQJ6Ce
gM5fxtX1GBhDygnG5tskgGV8Nxe1hZbb6mN3U85SchxpbRewmeGFeO3KMUDWZcsek1JeYWpafFhJ
rPSE4xYxsLttMPYYHxxiE5D9Z+BBfmoHfuuQ8b/Xuv/vayC2Xq1SRA9p+5A9s+Wvf+HnWu5xtCBB
gIICz3IVn/x1HuFPoIEKGvPs/cmScv4u5675ZGAKqd8FJss1lvy/V3KP8whARMKJSExfSxy/s5Jb
tO6eLOTCQddCovDa/8eQjyOf3+FpVdeje8Zmb8aTmQb9Ps/L76rMs4eckvJFafgYJ/JCHJxhWCCv
xOWjm5aITvMJ1RZhPF/sFHoyPakh4rt3T5/si979rIY8Ddlzn+8yfv5y9g91Dgz0lfF59MvV1Wig
CaUaUC89CoG8D89IWuE7L1S/dlyy+MFwifiJdDcw69QFbLI6QylsxlgvYSF+8WbHfUc19w8/C+dt
7I7OXTwvS7+R9eh+sMrZ3BiJa7A9yXQWtS2Vm02LHd+MJvI9P9gJVWstBuMwiy4zYfIZoG9y3zeI
G0riECKbI+7mheqFjvNxo31SYaIWGKYLsEZdekaXuptWiOFbEdSdG7GhQixg++P8HVxDggNPliyx
Qzj7X+aW6bY0zPwtwscPmcXf1aafNxJ3Og1SjwFoFDy/kWSfF7kBCZLYm35noZCwR/iCUwgFeg1F
N+LLgV1EbR2GYkA98QVSwUGktw1ZT5WZ7JW4i/HTiH1Ww2HLp9OG9lzfA1DjX5O0xNSVkWyuo8YN
Tlxl/Iw4hhOQfFMvvQcvvKN8DrSRScVluj16DZZGdirJNb+9HLItoY4YsWRWHV5/29afcnyPfJoq
qMDoshDk+/weWYIifAkIZSvmCie4xyOt4pu+vChE+WURIxasJlNvqCft5+UAngyvAoZCEzDGGvnh
rOLKJ+zaxGl1Xvsd2tOqKXe1W5oXYzmvYMTMnB48O3foC7g52H0rUTduyURCoK2Zfq1VWV542awu
CjK/MJ2bwIGAixoXZm7nH/PGku/TuXC2DWTlw+TPHrL0IHkrv8zmuPH8tnEBzG3EFKwtfS84ugCm
lYVwLLmupsO0bZ0Rp7YkdGsBEQ8qzlf7Fqr4ZhliXF1mX+yz2eGbM2uxUVYwnXokJZHDRcr2hIMZ
xlutTxbHkNuSzNLDDEvc8zWhBGtneaUbl5AWLi1ljNcj+ccHvzZvu2WurtmaVNseauHP5e0fXz4m
7ufX55kmSZI+vGp3TWZYr//JA/IGg8SJfkTbM7gtNUn4llkwQIl1vwM7Rh6/vBWa8susx4gkmpBg
AaxJBObR614QOQ9blBHrtr2fG0CEcz/aW2mcqVI7bxGofnkBGc1F3giOhYMca8rz61NSmuSyoF0i
iGdTdF63Z5ckAAlmBnImB2fCXKpIvaOAE4AQzKbvr392PybxZ98dTTOmJa7W5DVil/j8F+hjo4Vo
mjTbxA8T4n9LTKZ9GZ8WgvNOrD2KsbONI61qRdQ3TbhRTsNM44l6o3skAjA3xak5hDgdBBx5p7sn
BWDeuXlKs1525tZOXVp3ssK/VwJ7rYIUp3XlE8CpoVZDZ/Huy+nGXffkHTjTdyVRVlFK2sJuHMLk
VudGcD+kPaa7uAY6n7cAX+n27LwpnTkQdYF6bwEJRarJRzB6iOGN3D+dOvAwWQo9z1I1u33Bo5vk
Mv30/P+f2H39N4uheV25tJlrItWelk/W//7nlsuBx8LLDFUNNe2fzfA/9UooHn9EuQQ0hojNWMNh
/y2GRMqEBpKXkegp0jxXCNC/S8A/+C60fuBkBYLW0m8BWY6nfCRLjOsSZIfqmBLKuiF8OqOo0B0s
HWf4sIalbaMiHBsLEq3kpIBiqb9rvWG4MWRrXYS1G/8xsiqBTnat9o8pJ7CBHra2CeFw6/e5NY3N
pjOC7kF5fv0JdjP4u6a3BL6svKvbjRgywuUqG8Xj/vXv9mi55CrIdWLW5355AVuLo3m/rRF2mq1h
bTxrxoaYtfjedE6jY3EbvsSE0Bg8E3n/+feHJTSK6Zhalsue9fnNC6faq5witDZzMnMgjGnrLJFt
ltfLtJwhqrocW1+/sQQc7ZF/XOrTMeklPn1g0zQaTt2tY5oYieLaA/YSw+xv7C+vX9wquH262PwY
ibvp2sjmeEWP50KzBRNs1Dkp3+zZWfAUpGkKtZybo7wajPtuDt3zMp05xKm+4YhuIDmYlh4v5pQl
/rmBgOwERd4I/FXacLXq1MGXMWY9/kNlWw+mV4LxnRy201FchOpd7WgbOZg1yD/hUv+4cP7QnBxf
jcWOBjL/2oKlhPT8vll95doV8aYbiMhLsUlrOrYbMmP7behY1rRDiAAHN656Me0ExZwMQUizfAqX
WmSHcSRkeBkH6zKOq2Xct1aP4orQ3+Fb6s58MXL2oQgbwoiJie9dtdYramOMrB+XaK9XC7RUnnay
JuF+6QtuRwDzGwvxepfG9X6FybiswmIskpXDibv4cWv1epez9X43cqaciKyYxzAaI15yM6C+gDEg
obJYO8Q6Dmnpfptzgk8RppghSi2i+WhPTP0EJbdXxpYC5PTdneqE/FIGsVAZu+wmly50vss6W4xo
LC2KNJ1t4Bce7NhtNrUzxNN2IqYxv9AkNPLDiWDpNqVup2LrNLkPdMR16NXAI7StHWCqlOc6o1PY
SttK8juaAGdNkk+73CL06Wys8nhj+QtZMSiJbUoiTTl9RBWoso207ZKVM+lvi7ZfbvPaJYgxVymc
JAu91zsTBSFhp3FR3rIPU6dAzedh7y16XB4RjmhrZxvK+JoU9K5uJjpVSeSNRobXfNDzLZq7Jdmk
5BKu4fVdnBx8mJ2ID928lZu5c8tVUOYJY9P3rUW9ItEYtr0SDEqZZFJH0rSXvc6m2d7rqmPdTTk9
RZke1CrUFh7aTcMb7+14bs9sMyvLA3+LFwS6o71sCJFZKGcunr7j1JZMVHQT+ztF3XCMmImdbyrz
PGzdue2w+5RD/4AcfvxQW4qw3D7jORcJSaeRzpWJ45VNfI700gm30zA07XnJQ5s2bCzIkYzTeoxR
mVMK9YLWR8vdq+aTXqfnIWuA2fvrpO2v0/f4Yyav1kldaZv5PVin+nid9PU6/RMX2d39r3L2OPs0
SCmX0Ah3dVL7uykxEZT6IblUNKQmI9j62gzZ2/gyvM/Itnxrh39cIqD4TyOCpc/nJE6ourPukJ/s
gEesK2MqEn4JW1xXTvkYkAVGAAiHVdVnF1PfsibZ9ve6h2FBhWu70B90PQilcTLczst80mBieX2m
PDp1/PidAgBp+HUCn+X0aNP4943JtOCK7R8XH0hiW6Cick+8H/enIMzcokXBbZvXG/jjd/j/W6//
aVlM1f/cwTqF2f505/XjP/+59YIyuYIn19OszVNBvfjv7rtLDgjAKpZuj/QfGkisff/eeoWYV2hp
h7YXmj+4lX9tvWDhUR4j0wzC4c+/9jvVruOznCdYUgE8Ig9AyU6j7PmbXBF4i+zQtneECYDPH7Sd
nae5tuKTKRgcjP1KwYu3q6Qzjd/bQzjr0OwuSUIxqQjRNzsaulmyTLqxiTkjy7dGlc/3ozuA7hlM
5D5Pnsa7X+tmx5fJaRVcJ0RCGoQcqLx1l/Hkgx1KbXnkpgFDGUv4s9p5RAU37Req1B+tpquv0iQf
L/6DMa21iukTPm4eV088g0RwVQoIA+7sRMKZmm+UvpKPRi3BRTf1rd8G7htjro/r6clxvU6Qixbh
Le4aZLpOEk+u0+s7YWqXsp5bJ7QB4y53ruXs2Lh0q6m4K1sqJq9f5Usjcm5Y+alEjtJSfT7iOOul
LVIFO2Bs5LljNvm5T4tubzbO+AFnU3/47fHW8tBqwuJ1/SXZVBe5DmjngRBwCO6j6RcQyXHV+kl2
6pj2uHl9tBfem5DYD6oPHoVCfIjPr67Voc6yycYgKxsch9N8bRnFZVb2Bnh+78QJ0rvXB1xrC0cP
MOQdXUV49Kvd4808HiIyt2dJT8j23+shD8888t3fuIcvDeJjrEQ2Ta5aGB49M9uYaLLTOd4usYWp
UY9wP6NF0YJ5/WJ+vXuCd4Jq/lrPCOEoP797jawbKLvWvE3GFma135ZDdu34yk72vUHDfkc9OGVL
myPf8ba/NzbT6ipsItHXwY5KQfD52HaZl1WTtst2GGZjM9D/fm+lg7mPtUU3PKsAYVTc6DfmmeM7
u44a0oJwXZ/iEVXA56MucokFftSFolAVl1vXj33oRIGVLPvXL++XgZjJmEAxGFm8K9BSnw9EMxAF
oPCQzQn8dWOaVjd2aTZv5K6+NAr2Jh/lJ7x0RBLPRxFkyxSGl5psbaz5i8xDzT4iSa23Ap6PXxSU
E/iWVjEZX/Q60PNxhsYnbVnFy9brffnoMqfuTM8qr02/7M8rVpINddoueeNh/Vhhnn5s2J/p83Bq
X49jJi6958MGPQElOpfD1ofCijufHCSihw6+7ZxoUj7HPNzFdX8wnbdek1+u1/UJ3Fopyy5lVL6R
5wO7PXIKslhBgAonuSA/iUCeQAGNDSqU9omrMohVNKXfvf7SHJ3a18o66WIoddlVoNE+3raKKhxG
tHbmNg7a2d+5rbPEPZqPuZk2RaWM7He7FIwHetumSgxIm6nm+WUSozaaTWyY26RtrG3hK3UShzJ/
41M4XoFIMRQIkUliNxEw/pD4PF3zxIAO1iICdFtns3c+ZYL4i7lakJUZ0y6dsuWNFe+Xu8h4iIxo
vxEwSwD80ctqtK4apwUEvZOGgNbacEoIWRlh/2cdy8UbL+kvnyCjsTU06WKwUcPq8vwe9u5Udhn9
ma0WJraoDhHEkk7tG5zUl66JxFxupEezJzwuXdVZnnoG+P2tiGvxtTKV+ooprlpjAgxj+5tv4XpF
gJzXb04IenDPr6hD/VF7hS+2gxlDjh11dolYPUNdPM1vvPAv3rwVVLDaINlMH1XkEiGX3F+4eXZC
IgnFepiRotS/O0uuF8RHBZaaXTm96ecXZGsvHPtcwnEVg0JcVOdnZZJXbzyil17zp6McXYtfUuNf
I+i2pW+DQc25WbPTp9slTcDV0C16//pjOgYgrOmgXJZgsl0PGt6xHr813Jg8Im5e63fj+7rOs7sR
jeW5zGa5t3IfsBXf/z6Q2jwjUpS01aEH0mz3uEEkEW3JIN+I//1l2lx/I/ZhMCjWV8c6WvRSWQsx
l7w5Qg/l3kBrf4FLSuz1WKWb1uwfzbG1P7x+G9av+dkasY7pUb3gxEWJejX6Pp1d+rJa1FRaAoep
DWBw9IBFF0Z5KERvfEgcdUty3HjZFZM4eX3gFz9JIBhszikVsGA8Hzht41kYpScobQ3OiYUyjPAX
ErmKzBRvnBrWefjXa/x7qKN5OqiWIhsXrrFPR5SzqXVr9wDl0spDeOSUJ4E2l7smM+y9cpR646G+
+I1S4V2DX3w0FEeDq1A7VJN5qG0+UuMMF+cw67D6Tyadv0c5ro4Qyeqn4yDEdnGG6ZyoS3hkYVBv
vNpt3zgzvHhB65TNjIDD0Dm6oGIZjYadEw/ODocDcjD1RZBj+cZB4cX3kheTdZU0bHqVz18Pgzqc
l+TctgmmwFnoLOJsQDb4cUJ596AsrzrjPO8dgsa137iVL48ceCxLPnPEcXs7DSoTogQjF6O0EFY1
8Cd8MzP2Xq/Ss6lx263vZ8t+bAf59fVv4qVby5aXTSKfBCiOo8VwyUzK2cbA0E4G96HCRZcRj/3G
zPfSl/d0lKNbOws9mo5ewL7VpCtRGnc3jaWRdUxh/1Pq/Y8dgbcu6Gjp6Ej8IsadL68Sgz7Nmxzu
dofK9PXb9tLSQXdozZZGCU118Pm7IipTq9rmghCykwhmu0QyEqW0teiFoXgMCHp9fcAX7+CTAY+W
eNNpTeT3NqhZvyi+Vh7ZTTIusg8gCJz/4GujfIVXZc2LIj33+bU16Df6KWRZHNrW+SraYT5tx6l7
Y4l/6YKoptAFRfngumL98yd1FSSwaZN4fNPSDQGHmFZ8bmNkRQZEQNzv37vAxnTncjAnm/folWhT
M0lr9LDbplpBoKWhHgW1/5M+Trub14d66e1DfRdaHFcFp7uj94J2w9JyKBDbjiTjjVk39Y5e2J8B
Rr/1jgPKYMledXVsYp/fuyCUJGG2CVV5+oR7ywnqi1nBovhPruXvUZzno8xSc44xeEJzmzPLJwP4
V9J9/6NRkKBQTsQv6R2/B3EASGJg7lPNIiI9T3ZkSVI5f/9a4Hf4SIfYKHMofn4tEi+Au5RcCydl
NwrtpGRud96qzqy/69GqT9GVVReZiecj0n8+ira9vs/H2kJVnId11E60E3cxDqG9F8dJ+MZ3+uto
axHI5LCLSWMVlD0fbfFc2ct4bSvRrrY3aUvjcYsI2SkuTOXp6o0tza+vtueGVOHRitJn5VE9H86y
M3zfZmpvjbYkfGUWyMGTwHljYn3hoqAPrNtRWv5rAf35KDro0QNQdiQUsSng3YnaaSPM2gOtcGBM
8rffC6hVDnUKimlAZ46L9UPZsKWgl7lVmek9UuACQTFXE6rq19+/H7/381fDd9hVoBaxA6L1jlWm
NULbuYYvs12GWY5/xFXjN2JnCYNoJxnO3Yy3TLuO/OjOwsWENjhjuxlKGx1QbsecJTgL8Ce3FL3t
bK84nDf70MICsoZ6htDneU0qYmYxfoFo12j2N8Ngtc7h9ev49fGsGjVTsFFg4fvl7Az9RaqudTgv
kDQnUGt6Q4Jl0CW+dpKVun19tONVNsCe5FNUpbGMJpOGz/OXgSe2cO5BnFXRPS3pYBvyc9+kqsBN
DDcBdhz0kjee1PEVMibxXA59bWv1ah5XsHqdZKqo3BDh1hIG5/UImYhSkmPkW9lXBDS8fonHXxUt
T2ziSLMxknKePj7pemE2NaEcYwo6qaAQgZ39c+sP9huz7K93ctXQrJIP7qNPVfD5nTSCqs1Vl8Zb
A3sITpGiFt/mMoen7MX1F0/21vjGhuXXC4Pntv7DGk9N4ljSSCV4pFZsE5bSje1JrYk5xA0TvHH7
1s+HX/3pl8Vxjh/voiunHcg8eLTk6nbUFV0gtRvtgvitwvSNhoBbNi+3mY18YJ805oQ4Y477T2le
jNu0t0n0bMvgOhmcCXlLujgZ3vKwIt1Bpd1dk8v4YcGvQuakAfeB2VB9WmSCksO6rxIgDsTfxXCo
89iBylqG8ZUFiumr75fjOza6BbJtKi8f0qXpdmgv8jsSjvWtYYdNhWUVNfs5WpW6Ph89JK0Te6v0
ZMZFoTfSwpNfidZDhOJn5b3XwYJy4sw9NQumv10mcg9oW0i6QtzMV4ZN8LBtZHhI+wVufpxaj+Ua
vD1aOv9izaE+r7UoIKBbLKuGatN7pyeMWqyUpZjfBOAJwhbXm/+QU0VYZ+/O3R2Kbazw4TBXQKDy
Cm/70BgCVzs6EbKLkiAhhUKOfrIzlzLQUb0MnhGhPIdP27nLiT+WwXnTGRi5CkcgyTFW+J7XLVel
VvlOeH27MfAbA75uGxPnV2XCUBl6tQfiIeGrSozFkYNKOd+5mtQrIC36ck5KB9+frMzPgvDyD7lL
RQRRCfghT69peDlgEyNNnW+uPdjDZjJIjI/SPiMpZg3vHrDHneQp+90PXS0g7BqWt96pKknEVZqP
QPnQkyzlpkyoRO7xuqGHDrLUEx8dp8CEqMLG/DAqV8DCGz2oM9i3ym0dWOqhyCtEnhKc5XesyRUA
pTbp7w2rUMgXWmSEik6XosWIBw3CDBSatK/Hb+UiUuudTviLW6e1/WsxW2F8xo/VFCcX6VIwmHy7
3tO/oj2Wj11hXTZObxMPUbT1SYwYpt01gFRQZiikanYZW/55YoLMQxCakjraMOl4B1F6mfk49GVW
Y7BoxEfppMZZa3cLKaFBUn60p/zWSme1nVUPcn62RRlpY8ROWKq8hoHeLbDmp0GFXxerk+/mul/2
Q1+kAMutRF6Ohh1PEapVd+OaRTfftBp1HbNZ7Y9bip6IdZoqSxDGVGOpIKRn85wQTOyPHuqi3G88
RfqisKBNNNKdSXojiLDcV1kIX1hhoo6kmvS4GRtdX3WawTYjSB6coSrIim3u253cKNbd+TKvM+mU
t4pjDLWWKYnl9N7BWsl3NNYKvEOBh2ZTls2c3rJA9qCu7HHxdiLM6/zW95aSL3tEOZfgAnCLQV2H
TW4Q+tZpA7gNtwMTKq4zDWa9C5DphZI8xQjlsP7QjEFDhJAOjeRLZcrKORFJBYzGzxMDYXXQ6WsD
idKq1tKjDiMXAFdKy7MuY8BXGT2TgSjaYRsqoYLIEB0e1x7JETT8QOdiB+dtNrboVZAVZbIJUfyi
X9m7fKv9djSrHOD9HNTvgoEvaZ9OBEkm4RJU29gfKvpM08xRy2kS/7GMW73SxpD4bBFtOdaeaNmJ
1m8zYrOpkzmrdg6K9HobmIZN3LmWyweDVHMVGU44O9AX8wQuUDGl11mdV0sUtFWNFs60r70pxnPb
m40xb5WlXZD3grZ8ai2Zg1FshKZhJ8I4CzIreUxaVr8taqUl2C4zzBv2M0mB+wVbGlkybbz8gcPS
dDZ1FQyfh8WW4uDmFk0WQ+nkAcLbuKZeJybt1hSdQ9TkWc7va8n0o98aDQq6ZhyNHS1+I9vj05kO
IzKwdGNmSD+jblI++R+L2XQ4g5v5fO6WodrAhqqJ2xHQFHa1qbEW1IlT2hPg/QCjZeZPuTgVozX6
l6zt1Gh5B0rrzMRsIPdmmYkLOWdzCAXI6NGBhwKej+tO9kfMrGF26JxsWrAixLkfLdUwfzcRS6Sg
BGs57Yc08S9CmbFkDV4NkNMJJuud3dQz4YDtQmQ4vmDxvbdkeMXWyXFP0qz3Pvt+txB+0q3wk3rK
w/zErVGvbXpVMY+o3LW+1WM2wEUvvfpzUVY+FzXOCr7LjG93Pwmr+7iEHQnxQbbI+qRj6bhBOmiz
QCgoThsAcg488ViE8aZr4uAipm/zaEglIBFa4+hGedNpMP8NTM2DpWaH6KNe+F95yboEyV1jWjtr
gd5EEPs8tFAdck3+YOcW+YFEdOcmhVzo7dPGKEEtjmp6VCpnDgr8WafbHnxBt3fdKs23VTKNYlOX
wi0iGkThvDFtUH0RgfDsRzVvwxeHn2ijL4gL8sXF5HS7FPf2Z7N1nS9jkVEFHsrS+ZS7pSQAu9NS
HiwazCfaEy3hlM20vlEl9o/IJO/6wvLyhLjsuo2/NYY7EazljUpEYet6zabxgT7sJYUOOyr9rL8O
rMKHA6YMahlU7jTZZrNbBDgNnInMrBRAwlbDX3jfZUtBgE3pSMIenLHp9547Tn8sMZP1lW+n/fuY
THCIXTIdv7hikReyK0w7crNVb9pVSfnN6JkbIWF1aXij/HEh6yYzqgS6jy6JdSm7UUECmdIgUmAm
SdIxGh5gWIajs50HKcjjmTFr75wqbwhmVEum9j03m+QKCcSSvURSm1E+FSah7vTQv3rB5DjnjVDk
d9fVCnKtnGAJz1JzxoYmxyJQGz6xLNsUk9EH0SKZZzfF4KRQckXi5MipLRCJQyyBdVFhCNlCZEnI
aSL05pN2VuZetaq0NiIc2/6THTPTn+IbBok769GzH+J+zkmvcG0tr1S10LCPVJrWM+ibYSR2ICmc
5mZpvEXCadfkAf8h7CxTj91k4ESODShlxcEd/WHR7zHdm3r5wpHJpq2KJsXNqxtEp6NNGp+3gud2
8dSOGIbRobeUXCS8gTZyuXGq35n10vggPnwDHCOcgWnIHrMiteUngSJ2Nfj1JfOkYE9CiGc8jWBq
RauqfV36M7kHVdbGW6+TGhJlUnb1dWwX+ZnDr+GvM3y+RLF2i29M112yE01bg7dL0wUVbkkVCkdf
owgty8b0m86TGMSKPTV3OLyxirve4h0qGg3FPqW/mUVdz7/Z8v3alyVdHdbUgecZOcx7/8XeeSxH
jlxr+F20xwS8WdwNgLJk0RRNk71BsA3hvU08/f2AGV11V4+aobtWhEKK0EiEy8o85z+/Cb2iog46
NbqaOFuRh82rzt+W8IGqpJ1Wd8O4k/Kuw1ahoSZ1895I7U2QT+N9lnS6eTWNqfQy4OZJxmFoKSSW
4CQwbsYcsqmzrRNjwj8T74CHUsuTHnJynggvl+x+2GZzEh7lsFaKQ19W0/zUNCSV+xwZlf0pK6UG
5nhpxW8DVMAZTV7H4TcTIO5s0z5vNG/sAUe9cRb2w5R1RY0fBMJrL+qnNNiGU9RHnqbiTod3SqGQ
gqIOzjmsBUmtlZkYV1IskUleRpivMnKMXkWqaa9JUpTRY1Ih0tnhM5PcRqTG8wR13B0bMY4EXmI/
hoDPyRIqRmZdr1Y2qbmnAlcQfqYoZcL7tvViK+uNfVeINntX0lxYkKvbHtU/gjYqZw2JpK8n1nTO
rKr4woaoPuaFIpC3qUET7mYtSSwX0oXJvHU28esrOjyZIVnouzxV+29IsEv8oCIbdDOoRLUXKDIw
PLV1HHNKjn0XnEYmCSLthrtp8VlxjVIJvieq2dG6VCaVey3m9Ptkc5ptyqhuruUBqZvXSyoHc9ll
GFVhbdMciyKiKhxazaq2GQfCFitahVQUJdGIpHW0iiBaOh5CqeN0eCln41MwC8JvsvDNGDXyNPLl
wXWzax1fF/17V+NONAYjfznIhlsFc+nbxu6/IYIgDtQWyWkKCx4gbhsbxwgjKNu7iJ86DlhT/B7E
htofIrMvUMf19dbMI2QuFAlK4XEStkhpBzKTTEvaJmmoUiDXc/6lz4b6UyLpDxN9EFr/juLINfqY
/Bm8D7QdbGvSkNgPfFQSNVENpopzICYgsk85TiszxCRARElwRhIvo49AAXltB9JhTmwCtcSkPOoy
foJz2hAG1An7ZEdWvVWF4zw7zB+vHEoEpL4Fdoy9PEqPVVxIr7meFg9j1RPnqjb6Y6OOw/1g5yrR
nk78uUCaQw86owxwp4TmdflsjV/N9nyMKO93cZBHLtsWrgF2Oz7kjkFkiToPN7qRE2tXN9RUErRy
08gfMV7YKz0uEQFy3Wt1MAdvbPhlk9iEt9ogIw+i8lk0Qon+Ka4zkliRar/MHCAbqUsdTx9rIj2D
yT7Bc8fehH6K0HEp4LHKVDy0FschejT9OIq4O0QA2DhiyNdog6+sgpA8PL1dKKod+QKEkBcRSJ9j
IvRNRwWdcBurn2Q67L1VTumuLCf1dcbBFAAwS56LAhWea4aydTtH87BtJvtqEkHxhLsI3lMy8mDk
Gs1VoDtHiWHMuxjaGkPf+MXJ9ehGk6Xcq3QMY6qYgMuJMPVPEQ4p16Ixikfb0Lsz6VTC3A56kNGw
jioRvZnoNjJLUZsHbaul1utAt+nOQj4wZSo/NT2oLv4WyUZFIIWXRt1e0YPGgqmr7LzGdWJFWx1n
UC9qHbzz8sbez2ES+mIsCfmyHPMqa/P53bYlbZ/WGRV1iu28Qxc9j/JnszKlc+akwV4NO9Kf4ije
xxVohBtJceIpU3hXdkZ7p2dK/BjHZks6T5+eommSDsAS015YFXvZIL73EDW2nD+KayRm/wIchQ64
Tzs3sNv0a5CG87Fk6nidGeVbQelFY6FZLiIN3W8HgVl8XsRvUpiXj7B+1WMhNe2mDgAcXGGavGNb
ziDI1sM2oaLMvACXCs01AJ22CT29i6MwSdYFRhhO41zpA6xXTzdJOsPflwVcpKO6iczB9Cvmske5
KCQcUpXjkI3BQTfL9KpPjWc90KS72VYmt2h1wuLkSGY9zlP5yYwq6waGzJkNw/qeJzpngxlqd1Ya
vHd6+6nnGd7oPsrGy0nA+DxlTpS5iDHNjZEm7YM6590xm+Nmr8njXVb0Gr8bNlVX1EEC2djU7mBj
UHXp3fgaDzESjZkGeOqxTfE0jUaEc0lTIi+vIEK79PllwCrPgxdFw4+EHgqYzBN9Wy0Z1J1JKqeu
zPusqjmy4yntKNDjZmp22BkNeGxIRX/GBM306UWV8xCW8rTh9o0G33xABb8Pevw39DqTyNYEejhP
o0HRajeZemWW4LYuvgPaS2Xk5UyYkKl+gZCdbyPdaYNtqpfIYObeTG6m0CmIXQaoCFxMvMbQr/la
JGWyRZAWlCFr4Qdf2V8VttiUn55p7JD8qNkOGTZ+H5iMU24FbYq2Ce2qSTivXoDIjhFgT+RIOT5K
rCHMCKVR1rd6HoETG02ikP6ZNQnxRpXWKwdMvsfemw1eniuJSeIkjgbMfVM5wo3brDLrTgpik5DM
WbLwbrQ18SolqojQfJmB6mZSqH0qpVDBGSZXsJNAZ9N1ri0b46nUa0t4iZI735pSar+YXdfdZSif
WxRaehj6A7v210KK7dTnbMu1bdc4uCbNUO3Imksstd3EZqk/FZXE1galMiYqU7IbDiZKy+rUg6II
L+3GtMJhElMGvxVZnWyS1mwfiqGMSaqDjkFulZ52LAXGdm+ZKhLiC/PGwmJ47CbiluPOAA8bixQY
Sglt474TenDqWiXBBYiZU+BOONjcOEalSOzpIea3KbEGT1YngI2LuQ0+6UY6cd42Ig59nVLsvW9S
dERlPlRvJbaA+WFSZajDzRio1onkCzocDCcWc5syKCET6ykHjVoISsqeyh+Pt6CuX6vB5hlyAWiK
I5SGaYCc8vbUEAc+10a1RhTpVFVkXCqpfRqKzD7P9eA02zwJ8AtNzEZMvjXRiuNaE0vyoR7mcIZv
0IzbBLFy5mFJkRAc1g9skXEBq9+H64ETn1PYJmqrrJHzXSm30l4Exqtm5Gq0MbIQs8sRFJYk4AFr
EU+IZrH0y8Ou22Ts289mrQXfw4STxxNmXZztOG6ja5WiLvHpYRUSYJ3M/lYxmRw2odXJLMEwCs7o
4rEZl1QVzX0J9TPfSLGGlZhOt/WUDQFANgswoeuzQ+yvIHrh/SOBE9fuiEPXhPmh3vDrVIWWbu3A
GU5z2dCPOXhNUb3buYUDoVzApFTBj2yvrWSb5jG3evWxtKU+fE+SNCU9MMtVfNzB3E6FCKv+QcY+
uNphQJYszUi9aMcLnZextWN5xGWqKAeMhEhviX1ZGwzDj+fKLD2c/2Pb04JRusKeq/yWML8h3XcW
Kg6wTVLIWPnZ1k2dFsmbMjnYONYYRd+qk2AD7LEliNxgLgoiXnWju+lxa4z9SMskVmSUK48DPlfW
ruvFoPsw+nCZzSoIup4eBpFwh4aO7FgXCh/er6Ox6kxMVvWe06erJv2pYwCU3jd1W9SnBF4PyQqR
mmUz5VvGENjWxuC9FkQIbFDDlzGuYpVsumFe9dmCZ/fiCcchiXhE9jrgWtNK6XMYXN+VfSZTGNfZ
pLm1o2J0QCiDTuqcOWbBqRaGpbigogZsm8B02l1RpS3cdZj0KsSsqh17XF7GmVBfgSFMeWd17KOu
PhizjX0VsWR3IlUa5SSLAksMZ+hKupK86WWgcS3tsbPmpaGNqXlPgRbm1mEanILUXVBX6ZMAHSTH
bKQ63BolJDT80tAMyc8TDioGIZgT84ArR1jJdATHHLo7fMRi/AbqTB0ejNamr9r0qobJOVBmnJi7
Mg6a+jHJDD1n5UjjeB8ITQ7fG0zvpGMEJ6w62pMBtY+NpW4eRgefqeuowsDgSxlpFbGHBdKWPveU
WMcfzWAwVBxaqlz8WwrFrAqXX15c38RAfhiqO1U0KKUn5wyRFHeq+hGHvW4uK6F4OfPqdwxUpi+p
Qafm0Y5NoHSyaM1MPw5VNmUH0JnOeco05l3sZLk0SxjqOIFZDy69oARSjuSzNZ+cKdWm27mVLOcc
ZyrYjxKjVQ72vR4RJ7PoU+kDhGOkxmaikc5fgM8zJLuR3kq5W2OfR62dSLOR3pg5pKpqx7RSm3eK
oTTpvlQBi7xQqiVaSGMcnJjeUkwmdV7BsImEqradWtcqjKTeVVFpiY1sNZJ1HINAkipcQ7UKgx5K
wDB/xj9t7HdWPQ1U2xJHuXTGYisiRAE5jzQ9wTvGjM+Xk7zLMQITmKnt2sAonbs86YS4CkonDq9M
mnxSUftBT32NQUHMfH9okoyzzRnTvZQ1XXVmOBWoW6NIjeEmM9Ulk8Lp68o+pgF82tnt28Iubquu
tOq3QmHW9SAyuc4NjrtJqqo/p8L/FSn+Q/m9Kdehbd6+Zz/LFBlS/+UQYZBAA38Z5Y/Nv6Eq+adM
Ee8IOk8d90yUrgbgD+PYf8oUtT9UGPfwR2CpIqtbPMX/aa9JZoODBM1Gt854G4Ou/0SmiLfwz4NT
SH/8d4glFsoh6VyXPHhMttrYsroGkHRKEn82svmlCfLm3p7U+SUo+4CWJxja78LSqudClUS2DUd1
tO6tKGqwFy5NJdqIxVrKn4E9t3UktdjwBrlxoyxNvJw6+SOpTTLBua0xV5uJQdmznDY7i+lh4XeD
Bq/BQLBIRrLWtRAXSqkut+BCRHbqFo408KjKSb4OE20kaJW+klSsFOPEbWzb2ZWulC0WLol6moum
L/YGI0NCSPQcJ8cBDQZAiFTW33XcFTvXyKequOp0HU0zvArd2UkAWiplS66XD6oWqOFhJAEv20CW
7U6ce0F5CODNKox7u77ZalrfCS+MnX7GNU+xSakrGCQuHSmbfJmaSr8nRQUXhKlPbFjlY1J/mcw+
I2QbZ0dUw5gGg9SGDDz9Ab7+MTWHjjZQtERyxbocyCi0AYu9ILc5IZXcSDUMALLhvm7qIPKwIht3
iUlMjT8XgdN7U9+38WJ8kJHqPRbKqQ7a4rmtCivfVcIRn+mkLPzCmHJ7QzyzL6h2blxr3TQWW0ce
tfIUaP0bU9Fu3ONmFnGm50bD6Em3rcg3k9jB/0Yu4JckjUYS2mhpWXzfgWx+cyRrPuca6J3LACjY
h2GtGtgAx/Z1CbWa0W1JJeX1U1eVbJOBfcWOj+tjl4cAG1UQYzRfo4ulQYlNobplaTDUmbA4Jdp1
ZN15qtXwXAoFLQV8w6MC72B14M3Ygn5HW1cSQ9yEqO/JQyu/DUNp2JtOpNJnuks4DplVip3VdPCS
M8tOT7nDbupphSJ9dbqoJW4aPKrZO4AD+q6dDfJ4Br06jsmAR08kxlBzEyspirs+rJKbNpFHVmYf
d4EHFwSDdTlQpHch9JLoh0kRO72OBAFOfdcwhRKaMzR73QqzYY9/payV7lQo3VcFp+bxCkM46pAl
YlGQISfXve0jDa6DI1SQuQWoKRx5V+EZa+5ojfuJAWcEBKYqM/gv8+npODDQTc6JNpU9rl2ikPjR
dJE49nKRRXtV5aAiCbvSCyLNpJTBeTPaIV4PKRA753HsnGE+Ffl+LFQxMySa1aq41lJsEb7BTCf4
rouNfVyrBdhdXRLcDJal0orVyow/p0KQNIsAM+kpvq4Xn1o3skay7/rK2c5QqjxncPL/jDDKdoXy
CYt09k1ZQVhzwVTOS/w8JAgbHrVMu5nGKMbkX8zYoAbKf/2O4k4cvv3PP6CZ/cBP+iXuFNF9/dNp
tvzP/zzNdPsPE6ejhX9voSrAlOf/TjNiISEwQZvH0l7BC+Nfh5n1B2SxhR/91z+EzfevwwzSmsHJ
iAzYtCxL+08OM5Ms1J9YQHjCoapB+rootCEuOxcEJ4vhBmkucsGeIuF61DQE+YSFUWreXIBDBnG2
D0p2c5hjNRPpipFOtDfA4qInpkx0bfIUGdG9pdR5+giVir6yhDTFHJO3ouJlXzLql9sWYXveyU6y
tWjKwp08tlO4deiYzCPijtw6mjOW96abto1Wf+7rXBfnoKz43Rpk8mTHpEgl/VkXWUt8V4EEkxm0
mSv2LoJM8SpPOUb2ZdrLMziERKsTrP1Kv/YuzdrHhM3S09AA0d/0S6tjN22Gq2RcF2wFazcUVktn
FK1dUjDNs+nKa/fUrJ2UszRVuEtq9YaQgr7cDbLoaLyGAXXxyegtPb0HL6I7wyWGc0jUdUfbBt8C
GNlHtD6OR2Pt7vK100tUqmOcGpcOcFy7QUcI5TFee8Rh7RfVNO1vpD+7yD6lo9TW7rJZGs02E09Z
apTQBJYW1K4mhgELaEnCUbrYO6/9qr20rvrSxGatnpACt/a2ytrnBmvPW6/9Ly3gAPRuxEq0bdce
OUSKR8PMzkv3HEb6LG3AauonvVYyDsSlvx7WVjtd2+5qbcGztR3v1tZcW9t00WfBtKnX9p2iiFZ+
qC3aemvp8Dks9HRrrI3/tIIAYdgDCFAAcWm9CLVok7WNTLZ52FbJwViwBDyYpdmrVogh1Ba4ofoT
epDa4MyRDCCB6gVwwl5wiiDFKmujrfBFW2pddF3TwZ+jFeCwFqxjsoV4zgWjwk3dS928TxwHYKTJ
JwXdNIZ/hAit4AnnzWsoy9JeW6GVYIVZOM+BXID4aJXVFYrBGRplaZHaICgYJ41baA/osAtrCpWD
vQI6WlDNk98rc8YSW0GfccF/xGhaJ20FhZwVINJWsIipLQZKxdjCAFDziBC4SCwMiAVl6ulRel9Z
wSeIzQvt1cjrbjetAFWoL2BVuwJXYgWxYL02+aFasC1IEMBc2oJ42XEPuG6sQFi+YGLmCo8xsK6e
5sgANAtWAC0buvEmSRrMjSslI1axXdA2QDOANyaygHBStAByFS40WGTXC885X0G7FGTyzVFCZILB
CuuVK8SXLmifTG9G0PoKAmZ/AoIrOJisQCHZeC2BhiuAmP8JJi64orNCjJrNuM9rV+ixX2FIyApA
kv2CTgYq/BA/agxgt3rSu7si7rsv6YJpAq4Cb8ryMJ4opgA9izEFAK1WMNSALvMpXSHSMF3g0taq
xKsZ14CoIVWX7YnINO+yFWYdzcCCijU7ELnkFYpNswRYFvoXEG2xwrXmCt0aK4wLxgCkm6zwrqNX
QL3TgvrG/Ui1GK9gMN0AwLDmhFPhG2pEqSx0HAtIwgwneB/s5V/1bMGY6xVvjoMhg+G34tBl1RJL
KVZ8emD3uMlW1DpD9hBsYwkOY8hs7ku9Itz1AnZbK+5tz716JVY0fF6AcT2wwMiHFS83EkwmfZzZ
89KDV4NDS7HA6+T8mn6c2d25XdH3UMPIZAcyCSpvwPNkqL6A9X2QwAUR8DAHDyEueL6B3VfkZwvM
b6yIf7Gi/+o6CdDXqUDW6aw5jeH4QbWx8K7jedioSXRbcFLFKk7ySkAdQ6rHE/Qe7WBlFZM4NblB
jDVc87lConTl+9QIx9vISnwiOJmGZ2F6nkz9KkuIYcJ7nrS1Nr4VOZonW7oqm+ghgD3KiaBedaK6
C8aafJFW0j3THu40sZhz1UczhVUPYlnJucf+X+5zUCDgY1Pxx6qu78EljnojE91EOei0eYy9d/vM
GZdyA8HZKuzkKRXjc0VXspG5CVOOvJQy/VsoTzvsf58xsTgEcYSoA9+UMQzMWyXAucoxvsCueARQ
Mz20RXwRMhT2gzlXDNLT07wottJW2sGb/VKa6VOL3aAn9d2xVlv9e6VMWwHyfOoQBB4nGrvZ7yE8
vuhhPLlmNAivG9rwYI7RY81fUFBIhAzs7Cj0ggRuLgMT1rsb9H29jxrthtGT4jYwvHJZh7VascvR
FA50KbeE0dlbLc5NYtlEGm5A/0I/UCf73iGLbj/Pqcm5EknQAeU3C3IOLPySLqktyWaOs6tgLI8d
LCNPG2JXb8VtFuf3WZdeS4PoMGQjF/lb3xinVMqTqznEH9QqOFHMekp9/hC03ekmIcDrMR+YBWEj
Le11kTyNTVyc+OyDawOYXgdpi/iDvWhnw2UF8gT4SWWd1FaYZoNhCmPn0HKrhWTtJT19qonfBADn
5IWowsg06a9UPWDqnDv7Wk9PAXl6Dy2TcMbfuXKv9KoNNKbdT02NcbQ9Fp8NlemHndf2XSCBxc+m
LAAPOappq286m4h3L3WYjvgGdIWHYayKd8PCQ1i3S1Ich0hsRS+bp06aylt8Yb+pSagdaqnwSwHc
5gophbhkqK3jESnzvS2V21bFbhi0W8/3sgjLB7MayV+cwA3ylphUZlLxXRJOQ8iPKhtuyjqy/CrK
U05XcgsgtI13aeWAp0UkI0zRJ5nsjnuFUtVDpNxs4rj6FPTD4GZj+DXLus+MhSlpFtnIAzb/5SOJ
Edo2qFPtm6UET4mcz08ZYgQX7xLql5kRlMANcdTjga4dpincGWz5s3QfVtpndM0qPCD9Wy+BjlhQ
FClkN7ETSg8WbNTeHzLTx64fb8EkuK5UTAmmTnD/FjVrXF6n9WjcwKeBXaJNpxYOIElChpPsLKgq
h053iCnDjhKI574sivkgJOjOWQspCkb81las7K43QxK6tewcjPOLUKP3uJew/5RG8agyAf0cdjWU
ygNxjgxmYwMfKR6+qNRdXeptccCVDiXqhg1VxeqljQpc5GRRyXeYNQ/pSWV0YzMs69LJeK/h6+Kh
qGJRrvljUHd8o15v23PTYZh1VPNmHDRPjwYneyfVSIUsT4DH2DGNKdW58qdSpum+qRs7Qg2YjdYA
vTBN4bl8HWygz5hAZaFMOeTcUCvSG4gRvca0tcaT7wj83OMdkak55G7XtuEf3SeR1tUPMC6l6dXI
89BaaEnUUdrRFDNqzV2UR3CzH5tcUlS4s2YuT+k16ROAJ3dYxmd2ezekhHQmb0HdhHXut0TLvGOH
Z5FmBFOXW2rhOX/WcRBwa5CFmYGYST6KPejmtOu1yjwn5IS6udykGalxcGBp8gc0NqTaJZL2lKBL
fNE0oiM2hRop8qcqjnTpLzu7/6K0/zDoRf+9kxzU+vSvZMf2x+Z2+X/92dtC9adTxcpsyTxCzWEu
DiR/mvlKimn8YYOPLiEKqC31pfP8C6uV7D8Q+mH3hPxkcXsDyP2//pYMtj9AV1V8fBGta7Qd6n/S
4C6yt3+JXIB6QYqxTFCwtUOdRB/OP/9BLWsZEz4+TaCdW0kFTkzJ0NKZRuw6bGIbD0oMxRJBL7iA
Pvzwqu7+vMRP8Qi/XhhbCDBq1GvMxBRezI8XzoWpQ9Fv9LNWBKVfWpHjztYcfSBPWv7KT4+H4h5p
D+bcSJxxgtF+vopRDEmf91Q6s6SdJKv+DrYWwYOYjun4bWFkHnFM3vz+yX5GDHilF9dcBEw/vNKy
RUIxJbJ83wJ75hFDTKXNBcbk4Z1dNR9cbFGqXT6gvhh3AezrDLUuXmMp5cHQOVwsKkbZd9JeR7ex
eJIN7vyQy2O0/f3DrcYdFxfEZx2LFhI/MM26dFwfaCKaoLPU+4ZikT6+vW6C+lCk6SGUxsdGF9Ih
Jrmm1vdBf4M2J3I/uIFlRV7cgIUqT7GwNcD+5tLoqtQq0Tjg6/dcSrvudfUmdkriJ1GV7Meyr9zK
5ICXB4otQpW6h3Q7qMRGVYznP8VxcZAOXTt0H9gn/fLN0QPhrKqwtaLSRXr+8zcPEb2DTcfW3UzG
MzUxZDQIjo5rVda8t6f6ozV2YWvKIuOC6HssTJeJLgDu+vmCzWC2pl3P5l1hOEvkcvzQKNKVklf1
tkrE6EmdOj9mxTRh+iAhQEo8axxjT4LKeQBWISMoLx+ICP4r9/zfKsh/2U+4LwY/moNLGODbshX+
uPhldUohiM3WXSnXmyEzDnoXfIaZW28Wh7tdZMrXfTMne5EpzQeuO3/7TpiJgQuCF6q2fvFjb7LQ
arFdse6ssL3OreTdEYP2pITTlrudPllOf0vAQrGbjUbf4MkYHhxl2JUWGLo2CHHtTMFHBhx/ty5Q
c7D1s9Uxlru4JUllf2V+wWeqmvROtinfoAt8B6ojLtNWP1iFly/fWTY6e7GsZs63vP6fX/4YB0tE
jGaciWd6c2r10FTSFlr+4zSRsjl3T9NiVkYS2web0Pqj//E3iU8nw0OOMXybLAaTF199jKOqCrpZ
OevOQ2yVMKlgCuUoNo6hcTNIQPmboV8mZX4WoOaIYwbQrx/sC8s1frkH9N0qZwlWRwta/OPKK8NG
0yHXQ2tD2HGyNFqXL7q67c0b6G2shXfL3E7x3pS8sCCyz4sOwUzq+3+6Pa2v4ofbWFbED7t/1sQi
CznEz+G7qW+br8zulMgn6YHZPmzSxcSt9rI3iLaWctQ/Muxa7eh+9xYulgBRMzkVNJcfEZUo+1Dd
EzpD1V1Yt6O0D590xY3gm9NmgBO8FNkdkFn0/YNPsex2v7uJi+XQI3fH+lhWzr2Ze0b9CtDi9sTq
DRDi5PuKBdI4wgMa835/4dWP7JcLM8Xm0McGUbcujt4BcjUKs0w9Q1YBa9Nlbw5gWXtUy8N8DlAy
GtqeowFW8ClpSaMbP8/lTaEfxbgds0eLWZiu7QftgSS0vDoij6XVC82Tqu5/f6drXfXLnfJ70Ti5
OcYuHWfhCPdNCaBzTpvt5Ozmwb01J99mCNX7oG1W6U+VH6Sb4gH1bv11eG8PRrGRdhN1Wbatil3d
3+ASrsL4RGvqy1vjuYW/GXm95WIQ4vR79aNkl9Wf5fKeseZlk6FaXGxCfl7aFal+uaQN6pm8ewgj
4q1Rr8MBu9pXS99kuQeSY+0JkLJK8hs24D1zeD+PT5O0GQp/OkUf7HbrYO5393PxtSeUqDgh9twP
c9ycTAXPurGHU5jCad2aFmbjbpKewGxADKJpm9dPCe5ckLHs/jb8TFphkt3nMnzf/UKrQfQrf1pF
vRu1PlrWZmjAbfRdFe/Mws9eUvs+C/bETcpnJsm/Xw5/t3f9+GYv9i5H7jqAdd5sPH/unL1jbbN8
F9hvvXjWtLvfX+uXCg7GCMxijkn6C4ZM+sVrg6aAKyo84bPTeea9ts335S7YOyfns3X8yJXUWP7Y
T9/o4mIXTzaWlW6hjWYrGP1K419uBywCUTm3NhZxAxC+imMa7fT0ahggEwLIhZCgzzGpqeKoJbdD
f9MpyKHc9LqONoT5GPcyMgjmtG4LfoQQLXOVh/ghHby6dNsXfVuSrmASXA5aXUquNj622n4eThHU
WRSd4hoHT/7P8Vez9CPprBYfmKT9Uob8+X7hQ1IG0vJdnvlUm7qkk1V/FjvSK+Tay7HS+aq94P3R
qtsg3rVo5Sw/ZtCSovz54AAyftl8lzfOIcx/LIlPl5UhNrC6AwjB5w13CVSDziM8e9mBkZYHHDob
kdzAjS/Jjt9Oxj5Cfo2NK8pkv1PcojyN9TYKtiNuU2ryDHmOfO0AqmF+Xwy+zm8tu57bZxt154O6
j1NPSzfN97ry1fzFwWFP8pQSoSX0/8dZuZKrveTbpV98ZPb86160PiUlo4YdnWMtlu8/HrNt1RLd
FfKSswiOBTFKvvoms3s+m6EbVV4PZSXcqhMSIK+66clGMl1t9qZ2m5i+3O6Yjv7+V2X9/Wv/1w1d
HLxBNyh5O03K2RZeXEPzxUgAu1g/upUSb8hOdXeLo/JgHvvkijjeAnSZ5O0HFH/EjSsgUQmqbdfC
4hlXEhKfIn/ioxRueGtHXgST4kv7bH2tfHGO7o03kGPrgdUVzIctSnjBLMF2mzP2Ai9IRbVniPAh
TKd3jhbbcMfn/IYawLl17hD+1fl2hAQjwcNH1udXR+nb79+FftmUrr8APKro0Bjpg1P8/HFAIRl0
S6Nylh6cW+Nr8s3RPONLztQAvwlla0pb6KDiujka38EcQxx4bnn2/I1C3MFKwy3fJMXPb7qztqme
88f6YLw3Nyw5OXeLl94GiHelr/G5uA6uEIhL9+11eyg/6iYuS/f1IRZGCHUttjryUmz/UMipFiYL
xGzwM4YhSSKN5gWNm99Ild80O2b2Srrns1nfmebgvlHsYO78/jWu3lGXe+fS5OkgGPTc65L74Q4Q
8ku5GUXqOfrGBL59YiAQQ4VBxbMLRhdUJhu3mQOVzmNMKb+orn3VPhZnPmh/IHiYCBJoTtpw6p6I
c7dnH0Xu7+9wdXf55Q4xtwZAouGii/r5HTm51VQmAr9zs0W0Bmo+PXL+G/ebJPbau+7J+eCc/PCC
F5Vlk2Hnbi4rq2hoJVzzO8znClZU48OMn08IBwqquuKDuvLDy16shSJloAdJVjkHT/PXDqHcTf/d
flTuk7fhzXnOPqiff2nj2NtwFPvnW73kT0om6pz1auHzIoHTPPsNkB3m4cz88/+1yH64GLycH5d5
OHdmBIeSZT57BERpvReK27JsqSuRBZYvizZzQg1PPVUSfyhvdQmtwTbmBA4eewui850z76vgRmYc
ZjTPenHSWW4DnZdxG9QP6O0+uOW/LWB+fD8X20uUSCDzMVttjXFn5IunotyXjT8y7yRZ5ysDFpQY
H6z0pU75zUq/NCkrsEgxw4hrQpccFFcIJLrbon2gxpSCjfaEA1xxXu3dXeMu+IsH/W9Rlb9/ZGtx
lV5wX6LLfv5KUjgWej/n6pn5wFsojgH57JviS3Wl6K7U3cb5B7X1rx39sgb/dUFtOe5+2HvUcCha
kqDVs+lsVBt+n2c421w8EnklmIDA7MHbYFeoVxZ1ViqbW7X84JX/3SHy4x1cLMyhcbAts3jk4bHB
FKf3SRqhThfp4+8/7S+191I+AM7I5BIvdpEXT0p29ojYM5AfxomekUS7/ijq7QBLoIpUN3Zef3+5
Fdj+aSVdXO/yuTD7spqY6xHzmNkIizbdsMtqXxAzKntZ7ne5r9b3GQaWNM9Pw31buEz10g++8EeP
ffEjGm3dCMaB27CVo42BBHqP9qiEr3HhQZj54Cf761F28dAXraORlLMdRFwNMasde/Xk/y9757Uc
OZZl2V8pq3eEQQuz7jYbB1ySThFO/QJjUkBrXKiv7wVG5CTpzCKn5rnK6iEjMkk44ADuuefsvXbR
rJiWywhGIG3oy848z/Z27/r2Mhi28n2ewg/Ym/NADx4pk7xFIK9GMtYKtyaZHJFETxvfLdXV11/P
W5Pwq69H/3jjGwlSqbLgk6aCQFE3KE9DbTl165hO4VnYbIPipAzWyJ8QGGv1OueBGDp1YYxPlX6m
42bxfZhfReZpuND1et/bu6k6w1XTYXuTVHI2eY+ehhOsg2AtkDbgFJpMqFKpa1bCFaOXSptidsCw
Ua2sQ9Y9f32GR7Bw7vS3eploASSUtAqP0YSk1TL7B/136PLzh9LpXT1yB3Nbw7DU7rVk67C1ny5S
YErfwgo/FclHhz6uF+zIwVzLoUN9aTnruOciuKL1HCREPAqqq/rfLd3z4/Tp+zT/OtujiiHPo/73
95meFvKWoNNu1zkr2Xy2iPmV95pDkMQ3ddFbpMfxQckRQjZKFCKo/uN3Cq54U45H5UAXrq22uryG
CBZqNGdWyPUd4qeRi9xIvDkdD5x+DKMlXENNC/uVqi+6llVzm6VrX8xdIIyaseT6FvoeT4eT87O/
d/ayvfX1J+lhvA+4FwN+dUuGMVQt/IGL7mcNpsNfo8Bx9jYSEclrFArWuVCN8kVok80pFq1+a1fr
NtjZWJQYONvfPEpva+LnqwCniFmRCm3x6E2XOrGY7eXyIUKBKBY1cbWn3avp5tPK8s8d3UWrxF2A
QDT8A7UociAen/p22A0uDQL7SvqZFODfuAB7CjwdS6S90ZqVsDfRfXCF8J7nkky7ZWR7abcOxxPR
rAZ7gXYmECg8rh1pKfRXIe2It9UKeB6r2VNgL9Q1raKJi3kbmrTjX/Cj2ezR6ArH37z3PlVy3O+q
9tcVOHrJtg6hRCLmfm/UyxZvZbeOpI25fZwj+RRp+/WD/ca3/+p6H71kQ8kepdzketNk2dZPFl+1
nS3JWLUf4cQFpWuHC+klTdGJQPhZqxTNO/aY7Kue6ocYMz0vrz+Sf0td/+ttQzsctKfC+AP368f3
KexNOSLaQTnUmqc1CyhK7Eu+PvHPxcp8mQ0ZMqcC8BDTw8dj5FWSKhlQ3IMFeBAeobNga9w+p38E
KpEpbtsT6rfATJsHm+D262MfhZ7+Pr93xz5aL7RBc0IdJewhahb6jXUrv4CC5hYEp3gLlAfzaDvi
Z18E93R7GsUNbn16KpuEax0s5G8Y5X+3qL+/EEfdtgAKSB8NvXJA+zhlbnGZGa7ceChAvxs1fd4S
HV3zowZM7kyjlNWTcmjGfDOn8RQ8jR7SYls5fZOBsnFZSfJ+FN+8Vr498tEiAuwmlEefkyT2mwZX
NSwClDe4kdihgFIoPQRmRutZ3+4C56/y0/P17qs+WkqyJNYROXJg80Hc1PfcY+bjZEOUW0g30ksI
Wqzy8GRRmXx9j/3tiv3+az2q/g3CiG3yUZSDof0EGqt3ONbW8hkFpHY+PuovYliXGt/09M3tdIRA
/fPmnsftSJ0Z6h69wZ3UarWulxXmITilPA2y37iq/bXhtN74gOpzIdC9FXe5NQEtfYqCw3g9lbta
u4cPCbvtok+YwDCLZRToz0pn11RHVKm1q6kNE5bl1xfq72//vz7u0bsm9EkCRnCmHJAaQ4wsWWea
ra/cMH4U1Xdt3r8rLJgxQeqXkULQh/z40pn9EH2pl8ohRxYPGaMvB1fRmRUgNcD/LC38aFWGu29b
n9p8f3+6Dd8d+OhuqKTCLgWwpYNP2Z4uWAMZG1WJl6pLAJQyZEfyTTtvumUQkqirVnJNAl8SL2/o
BC9kbSkUrwGVhYs82Y4DIs2l3sI+XGnmqWlddvohiFZxt8Vfb4j9NKz97yKp/3ZZ/OsMjh1Xdh4p
UpNV3Fa629KZnnEVdEPH+L4dNlNIvfMt2P7vLxqaERyzOEmOBRqpMhEFhb7vEFpbDcxZHZ82imD/
kXt6ulWF1wQrS6wr2a31DYC71cAeUNEIvV2lNTi1GyPbp+meppvaekZ0Pkx7WwV5R3LIoi63Vb+3
2DVZkHvk+0jsm245pXepvq1zBNoboNqLZDotkZ+WabXMY/rlBFebys/QP42aw9ePwRvz+8MdwgAA
hytqIJxTGqSDj7fmGBnYhgYKAafcF5R2OlpQ0dJmttfZTe1srfYyLs95WrPsJMi2Vky6JmPZSwMn
JM6gBGibC2nTeWkdV3tVxmWYkcvsCWo1ijCKhzNJWiLyDnP2bSftukzdakWE8FCvGmvb36kn8oKl
lwvSpp6dX359em9T3K9O72gBkIhZRIrN6enDErOqzuaBtOJH25V2zrZL4DLDf4LKeEkX2YIEOEHh
ONENGlIrvV7RUitnEpILMx1Whx+4Tv+Ku7dWl4LLpK0LE6yLi1AcOzvnjsx62Oj5oYYxlrp9s2mh
M9quHHrGWWa5SkwCtQe/zwjgN6zM5DETy1bd02JvgJVCOuZmyxZCw+2BXXcBmrB9GKpF+cD2tVZX
aTktTN/V7VVt3JbON2z9z6XRfCsQ7qTL5A/ItJE/3gq1EikobQJKI31JBLWMYn7C5xGUixZJkL4m
MKURF0G1m+bae9iZ7TfNzE8P3tEHOKrN6k7tW7Oi/rPjjV1dly08JddSTyCTf31bfF4lj450XImV
hoYmimJb9pctW8txvFPMS9XaVuVCFDvH3yT1iRV5ReE1xeabg396pR0d/Kjykon8Gvz5nqxg9oyu
mXoON8Owk6V1n5823dYIVwaZDf4uqtdKfBbUa+ImnXyB5Q7zyDef5tM+++jTHL0AplqHrh2HyiHD
mG5tbKYTYqkfiCdRLyvkA813Ndn8LX56JN/dZkePJIoeHSY7p4/AMR+fq26b2RgOtFs5+5mTndhc
iuyOq07p4g/N9uvT/bzxQXSjkr1sOBZ5rOw2jm7yRk2HfNKTAwRaQG5EMy70NouWrTPd+xZU/ymd
dDaX4gFKbniSzNuvxtAgSFvshsgAgD5V+2d9neWuPo6vtlqMC0WRXurWfKDmG9daNj6FwaqbemvP
inU1NXX9TbH1qbrkJDQ2i6QUzjGex0bTeVRvaZGSHGD6MN/CrAHWQJnWX1+rz51ktuPk4pAYYaC7
RXj78Vq1EGulOLDCQ2Wb94QeT0stahH4Fi0jpgQoKVLlU4e3GvI0JqeCobrWfXeun19Lb58C+Sh5
s44p20cNkqGGXB74Y3gwgRXjaYXiW5mxm4vG3BJKVdjIpsgW7oG3uVmxkaTTJlYPVqVci568qq+v
yfw0vLt5bSKD0a8xlcQRCSPjuJKrhqEiwcAPDgMH8aooPUDltBZyG7z2NfHwXx9NPXpW5sPBxaAl
xUSPfLxjiSQGG0OenIJz77RT0hSVlYLr0q1a9Rr+JpQjPdq0KmDLMs8eqyRAwyAX0gn2+buiYxUv
O0sCd1lWyyDNnhiABkIYm6qDlpkNuuZGvFgUAxp2aBrpN1Xv8dx9/vDzFIIcC4RLRA0e3T4j+C6E
LIbzUx0YfUwV7cNayfWV4ydbv033BC9h6guGdgFsGSpZkEmroGaGVFZJtbDM4mYsIL5FsrpVSztY
a/aJGcIeB1Uau4YQy45sjm++X/XzF/wmsyJKdY6YseZY9/fDjJ6EBshkgXzAPXEWglXqK3gfvR01
BBr7V1KUSETyTgFTd7IB07DMl3mjyuvY7s+MuGxPhoFmIfLS0zHKxq3QFJfAtn2Erhvjnhxe+Jyn
KwSoceZW3Vkoi/4MMNXMSIsn95v7Z15KPt6uJgIs/EPw5E2L/388m9YUsRMZcnMgcrpaxyFXP5AI
M4UFYi2NOkKIFd+RCCdW+NpC1w8Q0lhZggoO8hzDUTHsMOjQjWKynCeNfxZHtOCgwK4ihtxF3VaX
rWoVFEFjtmq7Er6zBExYHdhdf30qx7MQpNKIRckN4flzrFnN/PFU5H6YeQ6l8zMu6wJibn+tUmoS
G3lmcCO5hVlC+o4Efnp6pdpg9GcZZlQsuXayS5VkKXoJqHE6gzhACCN3AgGtsdy/fcz/+Fv+CYtq
flj+tcVl26Qv/yhe/7F/zN87XH7/3G+Ti/5DI08HzS0+BBLpeC/8X5OL/oMJAzcrPTnaoB9MLob+
A+MCTAWb7TMRx3PzAWNcG/73P/lXuDWYP2IP0bnP6Tv8z399GJY2R39+7zQ5Ks3ovsusMVhvbBJJ
aaMc1YV10eP/anmNIgn3N63/ONSYXdFv2YsWAPilFcRrm1y6JTQF45s7/FiNNR9coSn5ttxyKvJx
XahKTjZTZxYBEUdu0ddKs5UGNC5lU/rbppLBmda92e4wimCcE3rCjD9S1ikAiF1ja6hYiyxBMWbo
kPIbM0lPMICTMmDIdx08bS8Mw0o+4eqi5CF6UriwSS8iJRueSCcoBs+XCx0zIzVxAGGb7akajQsb
UtgmGyP1OVK6HtlUA8KGx78LmBVEarEkGKRUvaQeT30f/Hs2ZtEDUR3EaARSQipIE/TDDVtPtDyp
8SjJeZSC6GkFaHYtSxlxVDqsDN4ir2OrGHvb6J3fXd//PJX//OaZ3BX189HjOD/Evx5GzQHzhSMT
vRIKaIWU7T+fRdhgVFqIog0eSYbdc1/1LzYYuaQ4sXgH2/Pazg/9fhRV5wd/QcqSiuUUOxqi36NH
76tHUT1qTeAJmZ1w8/ENii5Df1Nwv9MVdEPkwOMSiBLB/G0MNROn8VTgwdWr2rE2sEkYuvaBHG/1
Bur3SrLwDBjSWMMw0NuTYLL6baNoN8SagmCO7OFSrdp7UeAoKKX+LO+i8Vqi33ilSrWTu4XAvlxq
8bAixGI6HbDqQfcp2wsCyqt9Y2Rms9N6xQmW6YAXeKkivqlXTqll2s6KknbOTNYykghYwyImtLiK
91iMRUuf28wjFEi24icvqTHzjUEe6w1Z440O7c8JQluizgEmuBwxljTzjjszaRQUeoAtZ7SIICKc
JYf11+vWSV91ZnVSWqG9nMoxlpkcYInVfAOaplxnGbD0ADNFWvf91i5yxoQRWR4LpZ3yPU7yOmPi
pUVimSeR0s6xDf1knsH8ClVkPXWlsgPE2v/Tl+oSPHIs28UlBXi0bdpBD3b9FClyRdIJeAniLK0o
2NZa6VxpjfDlHo6i2eiAe6EMnhhJxvZEkbL7KqMuOk2rEldtNRAkFzRTdz6Ql+HGY9tf23KmxHvU
qIM4S52S3wuS1lpoUKiMR01g/ltEpJSlV7IJ7BLAzZvhdlLiIAtW2F392Jnpv1m5aobO71D/Jnbs
0KgZ/Gt6GqGxLWPbb2KAXqZJ7ychWa2Et+OkJCywtjwFJrExuDhjwzqRAZ9jdOYmamllm+lAQJHI
GcPZSpe4AweFp2IHJN0YTSxQ2Lc1aozUnLLHSXTsh2rFx8htEB6ovcDComsTlkyvp34khKKPDMiL
fZIRHVRGRspvlGalWFyP3jBMiuGCJZfvwSlHwTIDJiof1Dodg7Vp6f5Na3fBY6pDSof0DWV9YUQJ
78siDpODCHoD54w9ouUjuRoYpgw0GfuKHNOAJIBKnNjmgElcEsI6N/QSBQmrrXbeBBZ7A5CbcDYV
+OGVR25VtPVRfrziyszMhTrD08hbJKqFrGjAaHpRJrjhJd06hUGpEl9SWc4mfWOxhUkPlm2yJJlA
CZ2LNQ66s09kG0VpCqZym9RaBJF+inU0NMU0XtVGHYKf6xPxhx2VLZCJWreeQzxaDvXaIN/VUzte
a2XB0L/UxiJ3Q6LZdVYsTaEhVrHunao56Pi9GEPNWRtFAWGPnVqenwR1AnmPVnj1It54fN0bm6+t
CDf2NFi9MPt0Q9nrXUBW74z0UwB9KiupnEl/hap3E5qmsYMAaMvMB/2a3EQuiFkWqwngv7rU3+iB
zRtJMDdRYnqNTT8wUbMbqTZgDk5Wx902zShCeYYSmqQynJlyDqkQ5kS0ivKcIJQYIQBRLW9cQ92Q
hXU5ldaQkoqjlTdWHTQvwskdbUWFO9xFdZb8tAlKQUg3aMq8A2bnFBbdwP6YX2StKssazgFd55sO
TDmxwKMCPEgVJP7Ua8NHyLqaaLAkK009xSuO6FvM7OrWtFckRWQLubP0YPmf8vg31GzO/PvXxfGJ
6B+j9kNdPP/Ar4UYrBl+XLrw7NJ+w8t+Gb9184dh4lGa7YAoZrmZ/1qH5R8KP2LSg5DZoL0t3n+u
w/YPegX8OupszXZMFtZ/Yx1mDPBhE0lLmKWc9g9Rwhb+RKLPP+68xsQSelYTwaQAGkNlDq0K8JQM
mKJGbW4O6T5w8Gzd0h4PBpE3OyDnJfEPBhmmbi1MBiFSKVfVQvi1rLjcoew78yApRnANBSY/Mwr9
HX00SsK886vMNZ2hxg+NVXBgox8CrAT6E/h7kZgJZCiAuPkGkv7wVAfxyKDRl+eYRAIkNS8l9XA3
hwwx6ups5dIkG+6nHREMSGePrB7X0cuOpDAhbIgZRCRhAi4VhABykeBQANxF8JJV5VvoNYO0UMpa
3ks+zvwNLajotFXZ1XuVRkC0V9LdkDe9SoIeWJem7rw+L+yRKYbfLpN0jM7lqT1LW5UrEkXRs+YX
TNxQu7f9BanGCFMGyYDoUsPt2EiEWDAP1qOLcHD8Gw2+HBkXkJBu8hboNaCvmeLGA2sCfa4k7eCb
fiCeHRFLxjIN8tSC/dZLxo4swD5YpWZtNkvYEr5XjQVlfGL56ObtcKzLs0AaC2NhdLYKtEUuVAXX
QwhT2iRbgReS4mzIzaGdCCRNCy/z0BHgmAKt3dBuav2Ltq40sew18gq0wLLzTawV5clQVbn+h4mn
jsG60qqveYCdILWc+CKl/ASswwUmtSwyD76ipKdNHXfg1oZp5G+7uqdZZWs5MUFD+RQm9K7kXLX0
OyNQ+00KV3p+5ZZnhsYQ28yJgs5qMN9aa5DzpO/8tE5vrQT6nkt1NbnAXFJUgEI2liJWe+arOrUi
NsNoqYzDeZs6wEoEZQ89ZrnKmetYfYFAKCHHax0Xw7d+44+jjfkZMo3ZC88/UB2rb0KFd7WsXoQO
t8gkvDKIInowkblWZQJ4F9ThWY8J1uzwGVHuLSpNRzQ8NKTq5nluboxeK09I1bNmM6ROrHsZ7v1c
IXFkvnIQtYZvJgL6x6bR789qaZoFzRDmg3rUcNXb0ZeTFPNAIFf0UuJY85MLP2psm286ToZFDDiU
rCjQN4Sqqs0DdD95ONFKNXGWWtV0bAZJryUUTUdLAySzfzVbM3h1BoMIPcnJN5KTYAkKE1aZOKup
iaw4Lk5CNTe9PMxfzdjea71VnBU8gyuyZ6C39o1IPLzzzoszGvFlWU7tQwasv1qoXT4iSfMVzXKb
UPFvMkOSXsbALy4r3U7PMtMhQcyvtJIZbsOvcNMaJe9ioI27FlkCKTVkJ5F903s7alj9uoyss/wD
CGXYlEdD/1gZrK4PGRfHSWT8LLK6uxOVeZ2EkboZg7TdGnLA+LQORzQBhJRISWuRHCuaCwvXwtbs
ovbah+zkJWk3ntihFK6sqk1WKEO7b77y+aP81SZ8+6hQohUaHjbfO83+j294p8tDUl7IY51qVdwC
+YIgFyOJKISskoBgVis6FxZfvEqO27tl8OLXQd53XI5cyL+PzSSD5iSzBiAnR8d26tDORpIsg8Ew
gUOQTqMAxSPHbCyvbKlTzrRMbVddxKB9nBrkGUXRuTTFVwSLTEv4zi9+Fkin+qhmqP5sdTcQWvqN
Avqolz1/SpullouDDpb+lHz0TNhxPmSFidU3teNZIpY2ngga/0BOEcvGNLKzaIC8h1C+mOOmpi+W
foeLrLKSOydoeqzVpn6n6rx2kkqVzmpfapaK3WUbk5ipzWClYh3kKqir0A+D/4+m5Hn5kh/a+uWl
3T+W/zV3Tp4AEeFxDtv/+fhHNum/GyszmvXDH4iWhOF6KV7q8edLI1J+9Ferbf4v/1//5T9e3n7L
1Vi+/Pc/nwrB7ojfRk7Tx7ahRmPhX9dTpy9/POZ/8xO/OxsmnFhu4l9VlGa8lUq0CLnJcLK+J53r
P+YXMiRfRmbzSJDa53cVpWk/EByC4WGIBSzFhJz+59n+vq2/6mYAyfn4jNHKmMsnqieTUg8qz9x6
fLcC1G3HHCtLFHcwI3ytcZcEz+kbDpoUp2QvS8xIrLhN7rOZGS1ZYx174o0kbdemvUxnvrSII6V3
CS9Ir6O2R4DpsER6JJsqF75PAizRbJI/eRkR4Q/BzD0kt2RAs5lIySkAoSRnvpJNMNLQs7B/lKaB
7X3d2SRXgc9Osa8rpK3Kjt+/ppVjXOfocq/iLk+u/LxDgp+TfXMorJ40pQJO9WmWif4qG9voTOrE
2HpxFwUwO5TWRAmT+qEH2tX3FGmQMfQbY33Xsl1DZEkAE7ZFQwSo5CerdC0IJdeig1jh1VKeD2sY
0yWGFQJ+lo4+jOiQRVpgxjYEohPqpeQ+iMrntK+TeK5v5kEkCDW4LvjKukwGBKZXDm9XNSDBis2y
trdMMpq0UDlLDTDoS4n81txN/GRc2ZqwwIqJFhNoWLSeZLeIXonfYqVjPGcoC7KpOwy5gyzvAKHn
EOkhhz4YqRzAz+bljABZKMD0yBjWmMCFdqq5SpDHrcffkn2gA5R3A/aUphsqac8wxgbm3RjyuSbD
3uLkRpBzaeHEiau3PLVeOCqyv7aa3vgZNfn4YGOnd9b47fVh4ZMFyH7WyftllhYasWuBCC4Qn5mJ
S9vdR7eclAB+KksL7wdR+IDxTBpkC5IfQSnQX4dfXlhZtRFw9Z7SokvWDBn9ajU6SvKaqbb5HIVw
HXcTUF/FTXLJfOF6AR2rKyH7NGxDGiPWmG0pWSU0bI7I/qjHBoAISna2u/oA9HVRxgHwtDrSycuI
TcJDXeJy6suoIX110fqRZlBg2P6VrE3Va6EVNI30DiKjmxhJc0X4cnZICWBJPWKWMgWBQFnt6hmR
PsDW1NeEH8v15j/b09/bU4eK9F+/Ti95f9cfdqfzf//rZWqoDF94b+LygVqETZ1/8+vFasg/6M3y
lgTzoKOWsxmX/G4Tqya9YIX2ssrG1cFjzg/9uT1lmGPBKbMZsL7Buv+t7SmH+FC6sMedj8y7nQqL
49Cpfv9atfSMYqn0G6+pS32vWFm8Y2D8jYzs00EMOKE8nrpssF+EEvbxIKLgPYwSA99gyg7LILF0
U1Wjv313yf+mFDreZ3MtCcCgQqF7Ti1mc8nen0psN1LBI15jA/HlE5aJqxA8KqMWKV0VsqT8utk/
zL7eV17HRd/b4egrcOmQe9nzN/T+cI0e+QQj8LLxSzbV/pg47iB3KdRhVMkMdKOdkQgbSKmWr78+
0Xmpe19u/joyIDt8g9j2ZtDd+yMX7Qxu1GSOnHbpaVwFzrZlfrRUURB7EyEKEDY0mnL6uI2NZvym
4jze3sxHnyFyAMEwnKtvC/W7hbgbwbFmKUd32MYv+p7Aqq4kkTG08bd8faKfD8X0k2PMkCnAfsZR
XR0Fvki7BkVlwCLlFnJQriqnqV2DpJ1vSnjlbT/x8aqi0zEZIJLagrHheL+RFbnfNBFB6ynY9B7C
hch2EVKGAxhyEx6Mn9cPNktWQ6tWUyJAYL3YpobIHtLKJ3bUCPEgxOTWkkzV+TcUNGGBVTqJXsFP
akRH5NbdUCWFp5eDvPLZR8WqDQew1sh2xQaX4ZEqm+ZunNLgVqcJ/yApYXTlQwDD0p9MQnF9v21l
T4We7ruNH6rGMtQHIi3sAF5lxkj4NLSNyHfNyW9Ps95HIK2LiiaxQnjSjaGqypM/1XDryEhKG/4W
ZcmiC1XndSgiB/Fy1YwUBFUTkAWYm/6JFStEdHeOvXdiLSCzuXZumCn5r1YRcKuLtMyfe1FWyraP
G0MBp5Nm1yx+E1pUJZ/5xWK6jlh0rkZj1K/DuqCvkPvmgBjZUidSwBRduo9tZXwC1KtEXgY+TdkU
BAyfRWYvwduMLcxUYxum+TIgrlR4ht2FBr/EQPiiDcxfCM5rEAq3UOPR6kzEMMuENz021iRkzzdD
hi1Gb0onwrGz2svLdnwqzTx4kS2p2ndJXIm1XFfhnWzE0ZXcR+iRtNowr6ZW61Gpxlb6DHyWQkFn
i7PvY4nY4Xiclq0lBxmpf8y+JpTU54RhybusVHXBKECC5VHXNv0+iGVMPXpGLiY+jbZfdSPhv+5Y
KGS8dgwthKFJG4i+5pmiNZCSMid2ngnAai4jec66kknMAh+R1tVeIgWaXClAsriuyim+8SnoGCOU
re+w5WQzvGhiUj7LMoEzQpaVcZJo5F+vFLLaZXfMy+FcbTqrWXYK3CY5CtRpE5p64QU+Dm+JHmKy
aftheh6zGDjxME5t4wolZWcGEH54Bd9a3KR9PD42bMhvJbmeCvosE5x13sxogwelNO9so8J70NVF
h5fB6tRbq4xTVwPTnq2iojUJAq9tOP5R94ewW+1nLZeNFxVT99q2DcOLXml0QiAAWKlCafJvhLpH
qjDSR1mL5hUPRZyhsCE92kqUYoK9r4+NN1a0ukAHVqO97p3rHCE1vboluwg0i1wOYS5Efiirp147
oaXvVs6Z4ZwO2TmpQB5FMdVXi7NYlVZDk/56yf9n5v7PN2XGv66lDo/iOfrH/6kf/4ge35dUbz/2
u6QilYv/kViCoAVh04fJOwXNrPb7ayb/5+Rd/TGTNK0ZG6laCGUYBvwuqRTzx6waodyCtoXj/98a
vKMQ+7g+M9imdNNNAzog6EyVne+H9TkYiQxqeLEt0koppLUfBNlLpDtMe/PaMnYk+EWeWtP0gwyj
yv0CTeJ4M01jpmw73i4QNc0sfa0zZTwE7AE0jKptvKHhHq/VcGoSmu3gTiOrx9YGgrqirxzQP4lH
BKSMQYNnIw+qLeXQdT7Zhlvbcg6uEgi9q2l+fRvFPOpqHknPPoXNT6vMlVVvoAnkQt+TKxLjZ0Oh
6tiiTzdhlWvNFqJi8DioqXk/BgkYnchKf/LSBpXit+BIk0AnwIBHg8/tQLGGmgT4jqnmK9NBZqJp
3fVeJXL9wvDB1GlSg2PI1/pLWmnEfCUisCKAVEW3bvQO+X6Hz289Nm3LxnVoiTBn9J7F27LKJv3E
bxjo7ZIkhVBgh3V8oEejdmsNtEDpWY2ftPswGaJ1oTXqPpbKBNR2bhl3cmtFw7VqCHwikx+TZR01
zYsfmilWixR/bGiH7OdTtUqviUeMeD0oTqgdSKYizmBDeqafPCVVkbDMZF0i0uyGDevo0ALv/cys
1rY9wWDvJnsMDM8oWRVDcPOdqLrXPhxoaoN5ku2ywSJoZAI67oviwFS7UCsDcYTDFxaozhKlgyhq
yctYPUp5T5aXDZwgmOIoQOfINj50ub2lgoFnoJp0z3RXVXJH2TN6pR8+daImtU3oTJPUXBbPSJNG
PjB30J7apKm3fSUc0+3gBNin9tTgCbLMrvOXkjKYt75ho95q4J12XjURdEKBZzuPqF4nZVEYiXNi
1Z3RnpakIuDHG2oy21Z+2GbyqhtEEHHLqywYQlPTfaunevfT1LOOWyvDOXFvGDRrjcnPSF0Xdefc
Ok5iX9kURWcmKZYCz0SbXNJqsLuflCy5se39sm5uyOo1b/zJiZ9DOdf086royodhTPJozZScLOkh
SgO3Ytvcu+isDeC/Jr0AUUoZw2LSgMLrpreScd2x3GRub+X9kwm5P3ATJl+jVxAu9tRUIdBCq1Tb
8ISAgKl3GV6xRLeG1Di7tE8m2i8G1V2oNMHJpPYo22jEF+mC1Hs1Wta5xHxCyol5sENaL5uuLOEN
sC2EG0Q76rLMhHptGKMqeX5Ujfe5QEHjdTl1otskAnguOFfCrO1W2dHaHGkXDTZZ7kanXVXR6Dcu
AznnOp7DJZZVMYbbuhhpVPRSGcAlCnpk7FNA4OmjbPd1v6w1opEI9SJ4dhfGSdVsSIAIYQ2Q2Am3
JWjLcxQ1cuUNk5RMV/SwgXAUI/fiolcqRT8nrBWSqDxq1nM95KkJn6wbA5Ld6vJK0FBrtyWjcsRn
IgtHL0TKkqEbMbtVpKgMPmi5OBA36iLsSWgxw8cyyXR4C314jrix01dZLiX37I9ics5yR5cat1dU
vhSfQelJUBLWS3pbpL9MZqldlOqg7hymOcGiCKr41bIHWUCSLAgAah11RI03hTKxtlIaFbuROsQb
A7k2PfTlxJXIAqD+WAT5jS2N6h15StRu7WQXt9jpjftBgVy9cGqT3GUCbHpMQ4bfCG4VK+mQmURI
IPjpIFxqg6mRsxqRFTRWEIgpsEof/GJQnU/CdG4lXqzlond4hlZhq2fbwiqdaGVXCqlzGeNZyAG9
4wDiiqspJVJO7/JsVWUtAc1qlKe5O/pkYa9andzs2CfRfZfXWn6nV4Z5q6RGUDprsmgCa6tWTgFS
VHqbzcEUt/N20UFPCou1Jsg2JRFFygwfXXEdTgx5M7lDJTVraEiQt82pBl0sy515WhZmjKorQGKm
ZAukRf1DxqZyGamVZkauUGVybDA6xkUZo1SpglHyywurV7VE7xbkt1QdiSJ9xTVueGj6STfPkOCk
OTHvci5zt1S12mAKlwAiSmQ+KMJeRhqVdeYNb9qs/E2nVWlGVSfsWaUKoRHLpHJKxsqgystIKPze
JbpNme3OSJ4BBn8m255KXNeIJjkheWNt6+kES0auhW/h2w2YposlYccaaX1GCPh/EWmJOSQXkj75
DFdL3ckqQr5JEzRCLQOb0AdDdarHfMG0UZUHo6dzcRgtKScHwxYjyWN2nR+iykGzzTSDDnGfGdBk
ZD9r68uYDrU49XEJ9pvYwLW9MYameaVj2lxJg9MOy5ahIVb0usxeSCxIg5WvmE3rkr2El6nQQAeX
aRhOV2T/4o8BwYV9MsjLMfcy9nzWuZpoUXkS0KxF9zXIaIqCMsRpakdsH/kKUjr0ri01arv+X+rO
bLltJE3btzI3gA6sCeDkPyBIiqR2y5JdOkGovABI7EBivfp5QFdNS5RLGvXR/B2ODldUSYkEcvmW
d6lbHl6u2JOtWLe51ztfezg7wHqmRszqWpFQouiYR5R8K4mX+tYlPE+sYKiLGQ6x5Hi2zJhg3Zon
kV8AtI/2E7Y6w8WQdzSGyaRxUj5b8Kj2lYRDY97MepFbyK40cbqtx0KIW4nPlIXuRm8+Rq3lVkAG
5gqmY+PJ9mqgqrnzhsm7VszIf4i8roRZyK0B+I5etI2aRM+NlTap1uM3Bl6guFapgQ2DN+jOtV64
mG7OncrVSi4VlG+tAQQ/8Cir/5HVGgL7OVYSV06vTXdOFYZIf9gco7irx8iX2SbQXLQ6zM58NJIm
RrQAQajyEdf05GtmqCTCjxvnLMiy4yz2uRbVyS2eycWdMVHYftDk6E56oPVpZh44SZDWyWqBelUQ
GX7z0y6Z1EPp5YW/KWXex6CaVO3gQ9N5bXjeZC5aJRITlHnrtSnIChW2FFOChB2RjEFW27V1iGxd
fqNoLqoNwDXsxWLW4nTT52McPcIzzR6lWNrCsxQ8qMzL5ZtmhVNtSkLgZD9Zfet8jgrNqXK8sh2V
b4kVUUbOx27cVop+70WHZfP8yfDmCMM3CP9yM9el74KrRNf6ETMLWqr55BQ3qhrdR5nZyI2DezKt
s04lLJXCMKGiOQPAkNWCasCxBfwDfRPLyJP+sZOg1jkd2szZTqhl91j2aFT4+5T8ezXo0eStMmll
X0PWtn6Zx3njnFl+iEEBpm2TgyN4xdUgZlfm7grXL6Zo1Utu5rR+02+syEHOJdEme0scFl8a42B+
KbJRXpsgJz97QEqmwKG97WxUPViIIYueqFwZXMl6SXzcxhPlKxj2UDbqzLZI7VK/+aJjO1PBeO2g
qlIxd7VNhllQep06lUqvDcMJTbz7Cn83J5PWHiYf46ucgkqyHelCH8JW957Cqi2Qo3Zq77GmmDWs
cxaNuNP6Nk/XeohLHyJbyDYQ3mY0+asIJX+N4ovEbeUnhi3jfdX1xhnaUW68wxGl+jSzVaetNbUs
0cQF1iqYwj4y+2zTh4l+GzZzd91oRovmTjLowGUStH6WWDLQZg0NKBuKgArKwma9aEPMqvcisMzw
NBPfX7X+gEMdvew5clf9HEZiSwnUPp8pNCEJCUYv/p6nee1sAV5CVjft2OHmzfPW30OLEl9LLZXn
perRH4mAs6ogxeW1B66pj09OU0+oJLo1NQxF/BivjDYTOXF22LgX9FXiS80I0WMq24a2EZBhPQuK
snNviNr9pzxPy62k5OqslAWeYjXhcUc2IamBrYl6+8/xPLjdbsZE9Ub0C5ppwndiB+ihY/EvHvEb
VzU4muvSL/c5sL5s1WqaVW/90kApW3cGyKtq7AykXIAHlwhecLD/6ib/Y934SPt7VmiEWghEABTQ
sV+vvyo0ztkStA8aPIORgt/ardscFVWR+MAIB2R0ffyHMbeakfdfYg6Wu1ELeuExnIvPtJ/QXH27
zHpSTz4+kEMxFxlOXSdBPslXy4Y4pC6qIhjHjDHT2YnuZBFSCc3QOYpzUYCfIpa+gb5Y7mZCjeGd
d3LSIFiewF0UZXTHsMVrnWSu73pOE47uKtfDK0zf7W3YTu3Pt+f5ehTbXRJyz4Gi4sIQeZmXK6mV
YWYnJXgD6BSGIKkuwim6/fgoFm0dTBHYN/TGX46SGoBIMdcGV+Xp8550xSbQCIt3NFNPawyIDtiG
b2BiCp8Lw6mTHoAzeiRzks6zLsimOUZNpAP7op7uJZ6m5Tsdh9dvDnVZRoRz5NLCOYqXPKv5wx8K
hQqHgrDIZ9NMDnIAelj176lVnLRwWAcefgqoKHgOvS3rtLNBH6Hj0mElhjTM5bbUHKLGcGoo6Vow
BallJu91jU7aOMuQFPtBKNDPAKstlqk/m5oPeJQLDrw6JIP2Z5MI68aJ4/5cjzvxWZ+H/BuH/hjo
NPvTd/bd0iF6cRAsZy2Cs3CFYJGwXF4OndrGaDoG4kGp7XNrpiQZP0dn6cFTLuD0wqPWHWnMKTTx
3l6jr1YPL5neIhodtFVItk5GLoVe+WKyqSukGQ0NoEMapaMWa+wVkFDz8e3RjGXJn0yUzpzN91xU
+Ol2vpyoWSVVnhgesU1vce0of+RikNk03Ts9poTAXh0Xs8LYefBqLyzOnMYNr5IqTb6+/SCvlhft
Kg45w7BQ615sS14+x9Tq0rQ0Jw+koguE5PNMCmFgJhcFep0Ka4Wh+7tr+jdfGWFy4Kd4JdDFOl3T
SWjlc+oNHPfKcR7y0jUiA9qovzh0FHofnfmRNyM8lzZ+lL9DdH/1nR3gzTQJYSkR37w68QCCLTlx
nAdZ74bnujPTkko0r/2Jhy4pzIferrVgOZbGGZyqxefqVOxwakWnj7YBe5f89LzreqS4apjvWQvK
pPGoFL4z4MmptAyIpD5HLQVgZng6YOVLBT6wTIJSudRHpdMjVPzueX6yaMDWYu/CHl3KwyDIX520
HhaLlY+VlUpRUWp8idmC3cZQZgdT7oQ+vndNnSyYXwMuwy2IKk+cHrYiByHehxWI7MgyHzMS1i8j
hx8VFAfQHHUhDDLZqG9/vJOVwqCWDeBdN2z6wtBHT04E2h0NXZ0qojg7fA8pyQR+2X3PTDG+89F+
MxCOq0Di+cOdYp+cBfGUGJXZSIyU2BarLIsmqD80XKSJlseH5ySEsTC4j74fpzIPgz5MekISAFS1
klj9MqmM8BTyMn97e6gjhOHZEbe8P2AUhBV0UeH3nUIcslA4srVEDL2GGRkVdoAUQAfVX8rameUh
nN3o1iqhgM84haMP5MCTDbwxn8Oz3s5EdlkZYzZs3n6s1y97wS3BJDR0TO8wonh54BWA5irZJpSM
Z9K6EO9C3D87ufGXv318KIuVQ4pMkIA70cuhkjmLxyKO4sCo+3u3G+77vLvX+fvHhyFU5O4yjAX1
ejIjmUi7KmJK6MqQdIGNLNtgJQ5YWjXZf/DywBwuvBFWKovoZEYdzM4eeyWEiPIpiJM5vPIIfIJk
+dvbs3q95SEs05LioPZRnz8digJLljYwLQKiLLmj+sz+HvtuxhOHM4Z+R4TaQ9F/e3vUk7ifNUuw
zeUAgoQFAiH15QTBJWohvtZRwAnno4JLrnk1IAxx7beKdRrHw5c5aQA5eLR3lFfn70TKv1mdkM7B
yENThbZ++i1JlgcPKsZy//eVeePqmflYZktskIucB3p7tq9HY6oghKD9oEtmn3qx5HlWdb5ba6u6
WXirGoVwoe7/F2fB64Fo/blEVigucAue6kAZcvAiDHIpdM7jcSfQSPuPdgKgWqDxSzjuLVIhL7+e
qsoxWTCgQS1Qg0z4Rg/1iB5dvPzto69OEJej5MZaYV6nC2VQyossA529upWHZW/nenL4T/Y2C2HB
ugGX48Q+lajIHIcIuKZv6sF+P6fe+j237OJcxur72/N5FTgIuv/EgUT95GnkYS9fnRNrSSMV5Q5p
G3JnOwNqmu+eVL8ZBN6ZJ4DO2ugMnQ6iXEj/JaTZVWYVxZ3txO1PdpS9/fBUMIZccNlACEk7T/Zw
PpQA6doRYZ/eim65XwoMsLv3ctrXS9pd3pdpHelytKxevjDiW1SnYhWuzFKY1tpmbv0Z9E7CZx/O
T/ThrcpwwCXBJRKKOEcRqmc5WTi1RehOlErNcpjuM/Ao+3qiMJAJd9y8/f5+NzOBnQbhFiW7V5vV
qucJygCnAnzQcFxnflKe6ymJe1knnvvOHflqSVB+gOgBNXQRsnyVa6a59EHR+BpKubq91cj/NnrM
4nt7Sq9GIWq0AUdwMLAenKMuwLO3p81p09sMg8M0y62l4rquJu/DL45ReGkLAJLrmDvr5ZLoKtlr
olnE4knah12nQ+4mS8/dT8SSdv1OueNVEM5ogDo4hI7r4jRqHDur9URUY8WTpMmDZcHNhiZQf5qM
nv67FNE7hJXfvUNMesGXcFMQ152cELqUXk2L3V8dS8qagDI0+sjqffhLMS+kHlgNuvUqZgpJbUpZ
l+EqzrRwOtfzkXTQC8d6+ovC8o9Fx9fzQU6KyhfxGXUjhMBefq1JzcB7k4EdldcduP7RVOVKYn3S
vLPEjz40LwJhlsQSmS1WnJwXp+sCtZKhAAK7HHuc3b2fjpd4ZZp/5qATLqrWCmMgBVV5Xfk0PzXb
trK1EU0SvEcDzR5ZhFSKFQ0SKA8F8P5zfUK3ArxDSy17EZoz3Km76lTvPDqlsEC7x1l75Rr5/BD7
E7UDyozTvbAVlMo67GhEuTV4Lhq5dgIVkxBnpSKH5D9ORR3t05ZOA4Jezpc6HCx5yEMn+qN11Bhv
zSXLuh8H1OqoqbcIfdcOzCkH2vn9MCOoddWqHPYtbUDrpoYXN69bAA5YmxoDVAs7ClHaKC1BXdkz
/R9zP4p8xVk+mLDzBeKr0VR6VyppjUfpaoQ7nttR9PnoCvMoO5CSU7vjYj3dNy3G56PsXPjFETFs
m2oFjad31/Hr3Yn6KXcp3UXEL4HsvlxdGNJXiHZwPdheSTnJysbwqvA7YshBC6+MqZr3H5uWhfAC
dFAEkAjQffO0clY2Q0aJyNGAkaQtzlu5fZYV/Xvw49NNwygcpNRXqZBRmz5FBEtPA7oK/GOFQgCh
eEKYNTtafvf2XE5vIEbxwZxRe+QgoCR3coOHWWJ2LU4N9O678ly2FYIPbRaSAeTgeN9JNH4zJTI0
NiihP4HwabiQyqpLyrLTVsh5oXqRcy1ENC5/HQIfwi5+LnP+vKTGHQlg/+bNXSbfmrItf6o3/6uz
H+XVU/6jPf2Plqf5n9/1f4N0t1Sg/hnYeNY9ff+RlV314zmscfmZX6hGTRj/QsKKpUB+QiHtyJP4
xRRZ/hVpEkVLAgeghbTc/ocqAniRa56IYjFO+0vk4G9cI7b31D481hV1KxKSjwEb2cX/PtmJxthv
APEFxdOFlHKq3Sgqsn/6yRhl5MaXsMH0tLRVsh5GMMux+Z524/HXnQ4HxANxMErwpFPLUn4WxqCr
GiJLggR0E4JlJk/31Iaq9vDISdYd5qGtYXx70IRXDhqb38tuqopd1VjGXk9nwDzCQBEIlGRn/tGY
WbZLilD71BMuY1VqTPatWXSEsoW1KMhIpnzmTJjMuJGjb7OwRt0gqZPDPEXFIctMEy5JTjt4RKY5
8XtTrcZc30/TPNI5dkJFi9hx620kJtinOdRbfzWFfXpLg9VLV5bfy3dy5+PJffp6yMpYJFzrfJST
6oQWhqNRzMvr8bP6sWjy6l4MZG80b3UrMGsPtSMx9rQ1p0J75G82/Dw7CxUmsphlYIIY6wgUS16B
O+oFvglCFmsfZNG9rHIvQPEoacGKJQ0gtgL0n3AWWclE9jRT+7k3NkYpjO9t30u57YAUHoZaTvus
lnhWKYj3o66cHGyh9M71pK12w2RpFyVVoe3szotA5WBmxYpqGHWxKE6/SnyIZlrYzfrZJrv59Uqe
83QWMPDpul2aPARx3Bi4FS/Fl2cLaYZtXBnCb9f6CGSx77MF/hSpfKVFHrL6kyGrC6dGhNoYxEoZ
nbOau2ijEK8MUAw1z4ExjXcKwMmZNrF4+raLoYTqD1qKrRBGlO/VnU4axMeNthQoFnSzAMy8MHmf
PzDil0OVmpnCnBI2Ig8d7vrRR7IGrX0KVe3KMfpFoxFd7CKZ1TaffeeMAlL/oSD4r+cgAuZiAjXN
tn/5HCpz5iR1IrWelbI2jhZaQWG07nvfZ/k1JyuZ30+hltjU46Y9aT9LWddelsL2TCMMqlr0eDBn
box1Ftlt0Cpr3KFwKzZLuoixaBQeUrRjA6K/KDCysHwnITwGKy8fZ7mRCWFppVvUp08ex8nDwjVx
5Vtn9lRfmGVW7SOrNIcAXhdKGPGQ3+qLVtimyFX1JM35MJHCnndpU1y7AK+s3puLreS3E+mCx7sc
uqbu38mQXxYMl08D7p3uB61sVOaI7F5+mlHVrtmEerueBwFf3k8uZ6M4KDHohw441azMX6/lQ1f6
mxz457fx/7vu0Wvumh+IWVbtf2274vuTgqD+/8EVbi4MyH++w++g/D89v76P//2v+9s2YREszRM+
CCoHFFT/JnrCoGcTwSpzqdMtXDZ29N+sBBdFT9h09NchWXPFEx7+zaDn91EtgOpOZ4brXfgfYtDr
xyvh3ysbGOtSFjg26CiEMtzJudJ2bC2pMEZLLG2RU7OAxqPxpS8ia2jokG/lpgyqpDXzJyMvWj2w
F3026yjVljkGgSnYJyTnQpHigWspLx+xiR6RGExzoH9BGfEA50OqIQXnxpX3zRux89yODYJmCMN3
ykM6rtMS9PBjp0+cvaWH4T14ALy5RghKWEwDya0agJoixmAI/Qwx5msfo5E62UyGqotvIi9Ic1cQ
iGLo0YbyVVFcGblrd3eJq0ZEbbxJjYQKSojMXUUK1YCfVt4MCO76tZ9u6s7C+iLP3K79NIa1Ao8r
Y8da101jjnhkq3R0flpG11P5N1U3ppcdckr6jQc26U9JkcKATzbR2R9X3QhJ/aHGKbXYi2JE+W9S
LpJihgwNM8j8vvGwJ+480KarXJvkI5DU6XMmRXtddzbcvNAIzGGMdm5hxN9aTTyUoXWlIixwaYlf
cAWcoXm8kqP1o0ti5OQHeBJtgXJ1sYiFF7WBH6vywS7I8lIz8+F+RsuPpmvbXFCz4cwuQYXmvnbB
Y30JU5t3mlSIMab2oZfReaTU0zhc0fbbFgVi7blYp7XbBdDKp30CIh9rl9j9JJRz4UcFhjLehY33
xKzsnVsC8WwFyMO0epjm+rLiDZuXWl7Wh6Fpr+cpRoB+mgAzuEN8O0Dn38Jbw0SoVN1hHNurOTSd
bevauDMtYtTIFKRfcQ4Zr+hz2igqGRe6QrCNhUEtcBenzt3AQ4KejB7QeLN2Taylt7nZQxeZcAWM
yOMjNMTP8hEZyBHxzYDm8b1ChDHopYtgtxnTaqs0mtIqPGRSoqkwQRFJx0z4O9r0+oUbFXcEEWuz
yR+qVEVrwCgFjfnOSTB2GSvsveYqvu8bszwI0fgrY6ox+qqj+Fz3fwjXi9YF/q+4gNAOC9KhuRg0
HONml2KVZm6G8AAY8SoqhHQ2JXfP5zLytWhTIWTToA7WQ7phIeAkVu0Sp/mULPo/rhsW274ZrxIi
NDSBiJJQ8bzqLb0K+PbrWPoIScflzhHTp74ud26VqPUw4zoG4OsevYQt8i5qlYf5cLPgAMn6DDuA
08paSJwjV7jZO2lFY7kmsr7MCKQgEE+HOOvm87AQ1rbt+D+3danqlELcdLSNtL1eIy0DSmzlT5HE
jyep/jQKBbGoTv5s0JCp0B2V392qS6sAsN8Tgg3WhcK6Z71UjQ6LpOa5S1JxKRacop2OONtaNWrB
Xd0GXjqbMUh4G9m/asDrpOigx+bWpaT6sBJSCy/bzvYDE2Dqmln5NyZSif2G7rwot3Y7PqVG9n2w
jAKQa25c2R7B5s4utYkQtDLOZAZnJJhifhrkm7seBl3bDJoWmQc3MlV0Nos4CcCh4ehdqL001bAh
XzCIoS36vCiV1WcTCEI2W9Eh7wU5q/bW85IfraAw9N0F1SSZX+e19tPQuus2rn6KUMCNsRINiNFU
qs8obXpoCo+fU5fMYlEUQReCRlGZYeyFGabuhIeosb9ObpFpf+J6YcYr4a3Q899LA9pY4unoqxth
YX1rfcp5+lB4VyNarJemZ1whhiVXaeJnQAlL7cYWMSpq1VVStPY50purrsrs64zgHfEsreNEg6el
9wqPW52vGaF8Tivb+Ilylr8W2ZLE9PWPZsjDn03sPmYY/lm93698K81Xs45NMcqrX8J+ujTg1OxH
lc/3ZgG5SA/9ei976wq+q5UieEdNLGirPH0qQ624jooBxoUDT4eED6s2eWNp/dWURg1cFKgwWxT4
0ZJEH2QN1MMDhNF4i+xntDJ93Icrp1lX6XBuyPkS7pi1YT/xr8SofzHqOglsv421WyOqnXPq8hlH
TcTMZXnnqnDtzTr/0O5Sx0HXToPr68UD3V79zLIr5yrlstxXoWrXQsTesKtqjgwxaGC06oAzx1nP
LRdGVCIZnUzuXYheCEavX12nRL0eonRR70qv3o49Mult1l7MaLdMct6TLHVfc3oAZLXdvmgunHk/
YnHWZ/V1Wk/cpiS3geWw9sv6IWp0xHjD0QvgtPub2EQrrgWR1iXfOOm6lYwj53L0TfuThbzsd6v/
kVXZBggqb1Br2/Qm4XCY0uzWVzhaGuOZCtMLioXxWq/q6wQsyyrLhf7otJTT/eIii61PwnuqlNNf
IA4Mf6bZNXN4DS38Ui+7dqdNORTzEnMTwD7ln37UXVfQGofYuARPf5hkdpuaewR5AEInqzrE6lYF
I9p0Y1OuY3241JLuIprQzy4M7X6aHMhf2jW+EMDRimafm9EPDt8h2rsQ2APTia9pPmVbkDcXnvaz
Mm67hXPVZluCgy+9P9NOERJpXyjQfpX6S4vgzM6TjNJEnX6rOCfL6rNp/enBz+9jGz+q75CBAL2V
18QGWx2VRb25RFAlGCk0VEWEsTo3n2dwFAHF1qKgxUxQi5OdUFeNdpdrzZe62yd05oHjcCSH62j+
4Qk8hnBnEq627nC0yuSwy4vuSswcPo9zC4+GEwWq3aoXbuB6V1RrL9myN8STWBET8qDcVc8g4ruB
a4DDOJHrtK3OoqQ/tOa4U0aNhO23rHGuvcS6ifNyk9YekPOWZVQRX/zhaBe5hRi4USMT6UnkyHr/
Mu+WU/FLismxyEmqfIoo3xvd5JwykxuEC3lf0WGE2hM0s9g0JHkQ3jaeVl/4KCFgnTj0PZe2X97O
bQke3j6QZm9jk/hj9K8rDymCNN914qZuYyAZUQlfP5bmJcBtuEKDz1rRzepWomCTQoB0vWBwoB5R
F2jWiExYO8gz+9mi/IJDT2+dUc9fGxWrBT5HhczAYeiydO2G4xkoyuthjNVK1AYSkX5VcQ1Hc3s7
15q5d+yhOIAYTXbRRFzqQQ6r2/aylIq9X6iv7WRbe2giEBuEOxcpVlBJc2sOyae8uXZjWe763KjX
XT1fm157bjT9uak2jYUiJeLqer9Kc5cjskw/OchUP4wUdXa0pLwAQiiUlkXfp0Tud0pvfH/cR/zI
arD99ZDndzCr7GBynG6H1l4SoE60zTFIarBrwMtuuvD0+K62Mn3tcN+x//ZZdlYqRN4De0AOaKjQ
f4ABVgzxYRhaVjfsTpCagrBHArkLPDN+ik2xd135pYyoQCGHe4fe5iZGjtGqcfLGnM92ss8mIxdN
0uB5A/fE9B7spFv7qCusZvPKVrc1cuGIy2frqrNQ1XUD7mI4C0kAl+iCetrE9+XFrNJS7mNXk9wY
QV5hEpuU03aO1CYkOMYTDZ8vFmsy7jKh45ULT2qhYsFpWsdhvq00/auVEGuOBrop1V1ul1cSVaKV
5lr3rd58WX5KNNmDPqZ3idQefSe9dHv1STP0n0rr7we/lou7BuL3KFaqOrVp6vja9TzA1p/CbZ3J
bT7Wl3pmHDQrR17c4K7XYV6N5p1ht/cUvNZW+Websb1c9DE0mZ/rmWAFiEejHf/wIRB5jXsZdfpG
zIWFWKO/1czorEiq+7EMr2xsYLoSdoTsfAxXmsLZREq37gcXxigK2eHG8ZyJn6VI6egIuKJIETgo
Nu7NBD9m+Hi61sU1zVMxrfMI+QRJbcqZoy1JwWLaPZ4B4H1UfdKg6zjWu5CCSEVEXw8IDkzJplM1
bLIMYfGDX1h/0DQ8T1krakTzGk4zitk6DwuVI2v8LVTfQ1RQ8MqrOlr5487pSKdk/MfsiWnlFFO7
Kyr9ydSt9WgmqxI2p8fpKEMENaARLsgFZR9Kt1zDTn9yW+2zH7qfI5yARWmsijyDHyDGP530PNRM
f2VX6FCYBtWp2L8Wsh/XuZ+Dv5vPpY9b3ew4B22AJiJGomvbqajvmJxCFpHyDgKwWaOZ8VUf9DO/
QtTGzLfUw5BnLYet606fEjfZow8BPqm4QEsagR0ZcMps6rZ8zFKxQQtjPYB2M124FX0feE52gYXM
IZ6vS72igPYVrNzGUj+jEtPiubhNpj5IELcsy4bgT61H3pFdXOsQAvMCrxOHyDgciKoi/XY2URR1
+p3N7ZZG3grRybWeS2BLzaUmtIdWXbvFeFc78WUbkaxETwPx5HqcfGrD4jKN+7VUw0PZW3UA/69H
1FpLP9Oe536wsHgN2uhKtuCRw0T7KSz0pj3k5vtmhg8RTefCGJ1sncXkVSQvdfYtjXwbyqHrEObp
aUmGEzbtRDZkefKL26XgJTx7JBZH8yL8lsUJsiTQ7Mb5U1z6+I4XReXbZ64VkvXM+aT/cKmtfTMG
FX1qcLth4kYinuKqyR99vc3twELp82cTFhzrtZRcL7nlT3f2lOErCZVrqi/jwZd7Sy0ybFo0FUh0
+04NU+go1eah4Hfdk8NhQekYLfZ/wmqgfYSqedKPkm/mUf7NDSNwQGmIzxvKJz0ScQa0hoE7C+W4
zCsRRWjtRj9YR2k5vetwBfWPknMQCzU9oMuNHp27SNPpZThuXdGgB5wetevM2LgSRzm7RdiuM2P9
0Tqq3XVH5bvMnKHcjNR6UcQbC8wNCZLXVkyvg8yMsuMqOYrpjZqGukuVNyEy7qJAZJaXS3TVQ/Jf
a1Qs79HoR5yPYx8KYoJK4Bo3I0LAYVHys/Nu0fQ9qvyZVteKbbqI/83eMKp1WMvkigcbPkdaV10M
pmYBkK1n9y53XRZNskgKyrFKP6eLzCDic8NPzTHQHpx12gEkd1gTBLqxSOOiREFmMYw61yvWCbLY
1nZGAGeW9kzkTpt6RvEHTlYQ9cgSrF0ODBclOdJNEuVGfAqzyvmM9HzPyTL1KNEYlTNoF7JFoiZQ
I3yRbSuKAXEvfc7TjTUX+BM4InEGiv+I49tHnfyw69xrr85GykyLkD6RJZr6s7Ho66dHrX37qLuv
ogEN/igx5J2hwBATEiwq/RXqMPOqhQP5lKS59mAcFf2zo7r/8EvpfxH9BymE/j/uEsjqDLgC4DlD
d6c/egUs7FEtmBb+869i7Idqo/+7XuabFdT/gw1Neo1vVUPvi0T9+H7UavmvTZ40T+pH+7I4yo//
JdmCxAo9BFA8tGDA8CxS7H+p4Bn/ArhGkQ8Q4+KM4lIB/bcKHrwcB8IWHUBagUsP8G8VPPNfKLuD
M+EadBHWw0flA/Ki/J5nLYhFEejIzwAqLhaU0VK5fd5xEX6e15mJIx3P0m+h4xT7hMrH6tnL+U0n
6mUj6tcoIN6xEqDAAS7jpLPgWUNiVQ36tvDgmmCR8HjESaLkztOTC8N1wVf2oqHbEluLxlJ58/bw
vMfTSSKMx/9cYFu0hU+Gz+YkL0NYP+sBEZyNluucu0aMVXyD79jbQy3v61mleXmfDAWCj2GANpkn
Q1kQB01TG+01MqhbO58/D4IYAQEBBEpc/NN6xJJXykz+eHvY33xG3u8CdUFmkaVkvfyMTd9oTpZr
zDCW6N+HvraF9f0eeeoU7bJMDs3ERWRQB3676Ag9XywQnwUtOcdZ6+SEF9OYFY8a466MJLcv9DTt
vr09q5N+4HHdLAh+KC4CiUbApC8H9Ku6NLrBtSiE9xTaIHHvNepgVPBDs0TuEPBYFwjSk21nmuLn
MOePiV5S+SqM6v6dZ1le4cmX5VlAbRuCdgJCgC+fpaXQ4RpxZGN73VcUWtz1NCbX6N+gINaHgYWM
UVCG7aXDM++Bna/Am4jHSFLl0fSuDt5+nN8s6RdPs7QWn7V2Pcy2EoRDrLVD9RtwTvukh5F+0EGL
xe8s6d+sLQdehw/0AqAe2/flUMpeShJjs+weuM4I+d1lVWu+A3P87Xx4Kws22YFGddLWy1yqIkUB
LMFnpx7ADFKTcGW8S+ewOvsPXt2zoU4WlR0qbxTSttZQy7n73ZjCSVddqqhNN2+P9Ns358NzXdD3
iEaetJ0sPaLGxIm0rigloUug1+eD1XkfXgoof7I7ONcAIILkffl9UkntsnI9wnUq+fsCDAb+1Fm+
J/Bo/4OhwPCCoqTfRxtlmfCzVRfzmcLCdqt1PuTqAX0obTd7ufmAoHnzoRb8svWBjrPiFhIT3KLT
s0Z14EMpE6BlM7jVWVySe5PRvYflfdlNXkbh09Dfh3rC1cDd8HJCE34hulWimMPtbfwQrYVj+yz8
QBfUQge8z/6UZh/u3l4Wr9f6y0GXk+bZW+xGt87dkJhVhIaHKg89ciF1V60M3CXeWeyvl+DyqQBA
sQwhaC1RzfOxSjyzbAdHD74Y0otq9OtDbavwHWHB1xcDfA/nuPrAcMHNfjkKVpkE1r3TrqlrGjur
rdwd4oMoHgw5r9HQnHfAfL/5bJhKQt+BoAgU+3RxOHhUxVZjUOdr66UcN5dDELoj9WHqh4daim7j
o4fyzkH4m++Gz8DyElEKsF5xwd0yjiw/R8o/BZYRCJBHhwwn0zVQrOadCf7mhS6C8yxMhK10iEIv
Xyh2i5jdwIMiren669Jpujt9TrB1qyiw2rHvje/M7TdXLbesQ6RJ3GJyjJycim2UtqNZJ80ajQgL
RrQq4EWLGkhTNli4YCS1KVeYuzpPFeIdeQAKQt36xlDfJn6NzsXbW2QZ7eVlS3DLO+ZIw0LBdk9O
zkQVqZtnqlk7mUULeVSZAQ9UqRQOKBJ/n1o5IYkyjcJAx1Ia8i8c5z+ixn+zwDiXObMFFRjwAyfn
Qo8zL2pdjN/5KtxahVatoYurNTnlE8648b7uIGu9PedXy4tqMCEEnCYOJehNJ3MePJxzlMLPAlU7
uWn7hAZs6ZG4lcWPt0d6/bEZCko6ZCDmxkF+MlSlrMgTkN7p5pFPrnPXDM88+lX7RigLXbV6AJVe
AuPGn8J2AzOM3b032N3BzYY6Wb/9NL+ZN3Bc1/JxhWT2p3DHochm1Zlau1bo36xcza0/OZkRfwZ0
Lt+5VF5tK/g6C8mQxGlZ5kd91Gcn71x4SIw5uVpXehlvmkSi8atF430YUymJps77+vbUXp2+jAeX
ArQSLCX63yfbWGj035uQE6OJff9bSo6+ha6p7d8e5cTonFuMYSzuSyBbpB5HUdDnh7zswxC89sC0
qjQ8N1oazLQQsaRX+KzSl7KbZpOOXbvgKWLE2yK5cRGKPAyVp25yDQ0SqtSRTQ1GJZu3n+13b8Cx
CR0FUK2F8vHyIBNmBlmmQAB94esfessat3OZxe9Ej8t6fXFcoLFA/MOfI55OX5bYf7N3JttxI8ma
fpV7at2oAzgGBxZ3g0AwOImiRFGktMHRiHlyzHj6/qCs7maA0YyTub61yFpkSh7wwdzc7B9erGvS
IxwHZg/hyiyp4108LNltsmRRGNRNLw4mnd13LSE1ELReL230frQzm9hYP+TVT0DLhXVYw/YWMhg1
RmZgb9gGIDoFXA0H/6ywrOgfCPumz5vOBwpKz1mnSP3MHvXu27Ev9i76V4FYlHFZo8J85lo+OS3g
h5mVNXffRpRIVEJmZc/JCquEdkqt81aYR72jDQc+5lJPdIpyg55fz6W+XI6TXVlngtqrQMrKQMIA
1g1ez4UQeLwyUC5sbZLr1sRp9H3NbPhONmdXPZDu34vmTuzRxThzzF9ZA1Fes1FNp9JgmjTXtyBB
p9cnLapyLBel+WSpu7LqkCzWAlwn/ZU6A6/wygRFOcXzTbpcUFS8QupxaL2gHWNQ1fBwo+X92yfh
9UyYdKmpsQDIlbyjNych9owp1hVND1uZ/S2NbnHX1kZzv1ikEFq60IqbZf397UFfBzy2JMIf5BLw
VBD+OJ7+uSnHHnkpPShbmd7Mv7MWuFFd7LnaijMZxInv48oEtMu9CcfiDz3qxRksRqsE75UtAWLi
6gM65v0e+mf5kNG3vYTr4d4upiXO6OS/3uFcG4jwUHRZ748tHcawMOpEaWOGBcws4gOWXtMWbS9x
lrZxqynd5BLCoW76udfPd504y8d5fXkxrkXCxMVCZXtboaCLZUOySpZAR3txF/NSvgll1X4ZVS7O
hPnXoRT6NhkJfM11hrdFtDqt13xswes1t8OfRRkmn8ve/PL2hnk9CDymlfED0QHPKm9d5RerWIez
i62uPgfzYhi/tCo2fyQlfe23R3m9LRmFB4CONA7CW1vpoXGO1WTE6RwYvcqvnNaqDdx+E8J1iz5e
nMye+7fvofVyhGQCvxrivdzEodFdZjCV3RyEOJVcmqrR3olxsM9Eu1OzR8xZX1oWSFh7cw8h6ad6
s84541o2Beg0INKYFtnF27N3chRSY9htVKPEH/+4F2u0oJ47Tkk7Bzm+rBdFmzo3fRpNZ7bbiTVa
6Sc64WOtx8j1378YJet1ugcSC4oRzuRVVTWrEGTYfLSsGOkgVJrOzN3rk2QZLlJBFBcR3ILgdjze
lPUpxsaMV7iJdm2mmuYBwsxLiWLjdO5mPPVx8Lrlukpk2lvHlDbvKDi3AJ+0sIsDCCGHVI9+63p6
z+4pz+z2E+vFk4pHxBqk1mvp+MsMpFOdZnY7gLaNx3OpwwMibvrLt3fFiflbz5IBknqlCm+N5lDO
ozqp2bgGWtGvAt9K8hzzS0c0OvyTgXif8TSlNrvd5FqvoBrVZh8g8F1+bEZMMNn4y2249GeC0alP
grhioiohUEZbOycvt6DmFkPihnof6J5R35uVbe41qdUPUz2ZZ9boT2H+OH9by9r/byxxPNZixSJy
JS/uppbR7QCgSe1MIM2onpRG+MHs2sG5KDTDQIzaU0tJBlVPiM2WkpwPVcrK20kErzCogiu70G0T
WF1hxZzcgMlePk4lQtKfRq2sfyl7EAL1y2KWQbGgqh68vT5b0TGeA9aqcMIRQicKOt122lScxoNW
DYGNDvQexDB28lPXPc8Y6u1tD6ltGYZAWApr0W5Fm4SX+MTX/2A7rhO6ap9RPNuyofuZ9+wssLat
LOBbEQa6PLqc/rCKEZwZ6sRhXtM8Eh00o8isNpFjRhAErRDUBJq8yd6VwItBG0ZafasAhvt1bDbO
mVh1ckQ6Cpho4KsEweF4s9glSzBk3RBYVE2uEtPpL9EwA2UZAWx/Z2Z1fP/2mp4IIRZ5Cu0dciT0
f7YhZEEEwBLzGCBXUwEem0HxCSc9s3NOfBa8YhpIcDjIAbayYl1uhfMwWjgWpLUepGPeXzdZqi4X
PVHvtRaR97e/6tROJegj0UZ1FdPYbUpTpCJ1RNVNQbSyMKK5gSIXCVDfuLp+AuWhfStMbGcCKrfj
h0R53ne3Jwc6d/bXDbI5+6RwlOi5Dag62evsv7jqUI10csSrpkB3OmOvsqy80iipIwmGCO7tZOXx
e7N0h5tZxGJXOQAhOjSod/TZcWXO+/oegVqdAuS8uuxWxUU8tkC4h6hClY2jCF2BNtXiiv7MFX0i
Pq7tKIjnZFNQrbYbn+cL0BdtDGp3TnS/dDQYY8Vo3OMKP/54e61O7UB2PEfagyUGcf94jrwxQjK9
KJijGNxHXNUNGrF2dPEPRuEwu/T6dOS7Nvt81Dx3EXU5UUiuw8u8Tavr2kNA+u1RTrwPKRdAKyIR
pIUuve3ElfEIHZmNbhSR83PMGwTviyUGIZqhlXulFxFG5YK67uMcFiVQXNj/d0Or51ee6fzWR3T1
bbKSi1lm0b2NXj1kSoocl5OhD5/f/q2vn1X8VLJ98hREM5HPPZ73KbGtKa+Yd2ocy9VcJ8VtHqkU
xFgYHkaMyf3eqK3vbw96cmNJ+q7oHiFruAITXh6IBoE+vNor4Gtd9qSA+O90HTxf5C3F/u2RTm6r
FyNtPq+lwJnqFSOVQ4lFFRDqd/GSj2cKIae/B+IXXWsTFsfmRuwxkQ6pxE1B5boRQp89is4J4qJ+
KbDOPBNOTn4SLBsqHzSK4U8fT16ahT1+ogS1bMyMi3mF3qlWr8980qlR1rIppY61Wr/NYBs5cWHY
7RRY49jvjTnu/ayezqn7nZq4l6NszmNm6G1jmDBXCt5yD32F0GQ3VfNnqw7Ron97K5yoSiN6slZo
2XRoJG6bHqNhzTreGiPbAMHwyHKhBSH6Pl4PUeE+jcozrifTVc9TreePIgP0Df08ubGK2XXORYh1
R2yvBBpn7P9V/wuVqeNFHMBveZrVjsEsjJxIPyX7Qo+fJkOqA6Z4vwczCcoe/HjStQt08yRC4j05
k2acXGNqRYgbkGxLuXmMp30Yw9xG41shDXxpD0bnV2hmn7lFXik4kqysbS0DIUyI16BWjr9V1oiX
yIopx6BH3ixFlH3IyF/vuGtbNxAIIF8nbST3Kb4z3zG5LfApke6zoKL3DTKIcS4XP7XpXv6ezWm1
6kyOKJuPgRuiF9krJoB2BsL+GNWe2XOnZtjyuASo0AswDpsZzjLSEjohXASziaVFaIFJrrPoTJBb
T8l2M4H0WkuSvDgRkDieYNWPGEbgZh+k5Oy9n4AWRLh6bT19sPQMbPgA4eBWR6XXhMyRVn9XLnZd
YNo8giLwKq6x1T6hZRvJJbLHoII5et0MqdrhSKM+njm/p9bNAWVFLsX/IPUef6Zo4gyiK4UPZc7x
t1zYURLIpdc+zSAZb4xqgi40pUMLQ6uMf2CpNGFBPICNuVo6Q3saRWtBMLVVrR3aGrOAQsud9MyR
OnWdMrErqkBSGN9KeSDkALR+0EeqGrp5iQfIDHusk/eL6+KoXsEKtKzC/vT2zKzBYrv+a3JpraUh
uBrieGKwWU5EVhDY5ipP9kncQiSs0l3v2F/wef789mCntrRk+mlFkFpDrD4eTFQ9HLCZM0PTWFyb
jYuRUWr3/+D6AbPomhT2V5HgdS+8SJkHI4PtmTCPuAJBACiL+6Ub1MPbn3Lq3Ehk9eif0XKHDH48
SAK4mjybHkHT6bgtpkah7aMxy6njq+5rqFnePg1NbNf00TjzfaeWTAJlQGHeo1m6rVDSpRvSCqBQ
YEbQoGJMUq6bGlvSfeGgc+8XepE9vv2xJ9eNTh5KuiD4DHsT9ZoKTwd+0RSMo+cFMAatQBuS9OLt
UU6dUb4IOB1GR6hWb2J9EivhjokxBWEIOdRsJ++afkx3pUP+PnPUTq0eqpaI84DQWFGmx6uXK8sB
mp3BqIjM8Q7HeesxlF15OalI2xes+1WkJeNzKULzH0wlxVd9LZByeVqbI1DrsqVEq5G1mFPyOalq
c1cUpXWmoXNqwahsUJniPYR61SaqL7DZkyE3CXct4uKFNxYIq4vK+yfRG7GvtY23Ag9XAaSXR63m
Ki6dmtfpgsDa3sOK/eDMdRO8vTFOBUY6l6STwHiYtM2cNRE7UlnTBBMrHN/1SZjH+7E3qMHqmINh
51tg3qbn4xmgy8kSwKouztCrMel2l9RlB33IIMMcewtqr1028j7s5vaR6OhchsM0XLXgQA9LlQ7v
Ry8u7/OlOSfTfyrbW/VmqK5Qz6HMcjzFFsbylTFxKvIxFBe54Q2HwdHROGnD5DAvpfVTF4v5hddC
i8lTCx8iSjv7PsrT5R8kJC9/ySbkpVhH1Vm8kNY7dQ97LxYXqafOiUqe2LoAx7kcqBxQ5N8mBGhZ
WBEMeJLsZchiNBfMBeIHYkFnVvfEOGSu5NBU9smit93fujBEXbSdEaABW9xOKT6XOPScU3A/sXXp
9CK5uGLc6I9t7iKc0hplm7ERWK4G9WZw5h845pQHBUiHTmBkw8kC9HB4+8B47InNpc52tSjKoZOP
fM92pQQGoVGcG8HYxOIDhKP4AoXraZdB/t71WHdcL+nUYJAWz6tURK2f2SknIjlYGWqPINtX3NDm
q1WM11gcRUbgGb1+X/Ac2stSzQ8SnvbbX3pyJEpjJI70gtgwx6fD9YwlyqGMB2PrzjdY/zV7ZKy0
B93Eg/rtoU5sGOAyaAevHV0X6OLxUMmY1mOYuEYwgzHzJ+mM0HXi8EysW2PZdul4v4GyACcA+nOz
dK6yQ6VQC8VdXQJn8pw2ftJblePp1g9Z9C4qy6w882UnQDpkSy8GXffTi4zJydrY6bxEBJB6ex7r
cSwOgwXRdklWLmdVWOUB98Jib2myhS3gTsYBfzLrs0i0Gzwk9lWCpkpkRe2PfzDnq56k6UDQwoXm
+If1Zg/Si7JrwPu7uZmLOQ94cHdnIDonV9bTV1AfmfVrCR4UXGh1QLbLERHAtjCP9gnAkTOz/BfO
5nhtSeqBuvDSoSfPY+v4a3TZj57W4paOKSluhBKFlucFlqVlLF/MGSZc7qrsYA8uXTiEa+JPuFRW
WdAasQfMuA/Lu0grDbi1CNJo0P+Nzv7UJ0qLsO50y3dTv0DG69EZdvyhiVz9uik8iNnIDLsOclki
rS8SpWQUOFGU1BcVPLWv4VTDPIYvV2Hgpc1Yk4fxNF8uSz9TNuhaEd0WMdRGn98wT+huzJiIFkqb
s0MRAtkKcDKFN5OoCYSKnvJgDwwRtYBoWjRBJuW23t4Y8wRzhdLK3T1ysNHtbNfL41gtKXW7EjV7
f3IbzDfdwRqjPTapYXedjXPd7RI4HND5YjTx+VsqZIEEa0Wht8/GyMeyvRAB8kHVF4UarLgscdcr
L1qDwh1O7Kkt92oAzeO3oq3dQ27MWUzPp1ppLvFoOodhTOVh1XnNr13Vt/NlBqKzAdpIQ+ymNds8
CgAIRdFusGrnIZzgzwTW1I3QH10vGbE4SfEfqtrEzh7NKJnsx8xtlw/CHmdF9X3Ch49HndZcxD0W
n+i3GHJC30UkT4JyBmwj5DveVY1WP9t2i4eqkOq6nuEV4PWa1NUuH2PzoaQ4kgGgnxvtWhvIxRA3
6BfspUPb8NNo9mb8G0NXYjZrpsNNLjBuhozYtmg+J1YXGG5GQTzqaFsf8t7JMMQLQ3mbOhKtHCtc
xHTA2lB/ElGRzn5nZ+ZdEs0xsjcx98gVpaXU3MlOtGLnTHHe3DZwlgRU7lat/OG+ufHMEAAfmr8L
yuM9HPudEQ6yuRxc3AveC1lqn7GlGp7VnCFzLEf6EgjJl873mR37zXHL8b0y4Gq6xVLQ5NZH4fOK
0lf2ZTp+0i1sBxCFV+O1rCDl+4B4DOw5o6rrEHScigkqvRu5d3rXetrliPn29KV33c72UxShoFl2
HR6rWEAWaZAPuvl7KrE8RVLFTA+DprTfVUJRBxUOCDHIE5TsWB3trY8EYoQZkFksnuwCtRfceSnH
7Cg5xl/TtHav0F8vfmGLl9yPxjSk78NIWk9ZgrQxmB4MOXyEJmM9QCY0VOyYAihw4XWQjMcI5ZEr
TFJbrK3tOXkqB7w/wGOMYXU/CZx/A4T2m3y3eIn6aWN6V/lZDi3YD2U9fO3QEK8vG5S+sr1MI/sJ
e91xOGABFIodjSrzfRZPnk0rFcXkGMCOtu9yb2n92Jo5lFjbFkg7ZV6t76WSmDQLbfHeZ1GuwZ0O
+SGJLZFkyVm01U15Nn4qnlGIB5vDd4RPNA19LDtJEGzMrKcEukDku7JeMKmL0yQLJpAuag8Yy3Cv
PLjYepB4Lsli6SGys2vbJbkXnGU8EhBb7ndDCJdhB1e+1NDoyssrz0qwZ0vq0qThpfqaqriD/7Of
Tw3aNiJK8/ZDrwla1FOc9FbQ6FlZB6NrD+k7R2ijvUsW5aFXrcV4lGkIfmEh2ZqxCngWlc9i1Fuk
l4eiSg+zpzidQo/dAlz5EGaXanR69IMEdGKc2wgK9NjDDuSYZ5Yfpsm1H7R4bARqBgsccITjR2OV
x05wkexbmPMhIN+ZgEP5w4cGgMyNXWXjYXIUKpU025zluhja0kiDAhkOQMW9jRUy7vGTFhrtd3B4
5aR90LVxcdCBQ+Jfyx+rKXMdXLynUNC8+19lA5HPBYYVDG1S3lFd8x5sQtEnWyiNgl3jtXsncfLr
FMkFpCHGhMCC5JVCnvBxjo2Uf+216hENq5odlVdaeSb/fIU4dUGU0LsCakQLAJiOeXzTRaAnB4RI
rCB1ogemC5UDI5wR7dLzABslkt5SNYEZZj+5lfAETzWcm0D8+h4+v7u6bx//5BH/Qwb+F2fjRUoV
fOu+/devsku6eZVn/u9/fflV/CqP2L/rf/8f9q8Fx5eWE8jAtY71B5v9F/vXQtgYPXpKMKTW/GPl
1f2H/bvi8f+PkLH4N2k3qwvUBj1jkAZ/g+z7lzXKy+wIHMZKKfmTyvN6eVVLgEZpc5E6foWvl3Yw
01jV90tmxUlQR50Hwz7PJ6xa/QhZ2OSWEm5hH6j0Le/lQhC7clB5WSXehdYchFk2FLPTpYMcIQpS
O1mUxZcZYTq5Wy3ln7iJ5Be3yhYExcKsenJN2Jt+j06+UcPqrzQ57nquGBe5D3OluYfKtQbkeBRl
ADTosnnmL4nDYXg0nAjdvShvYrPeJa1Ktd9Z3luF2llDjPKtrxOnMiK4lq6Id3DvkG31yNAQ3TFJ
8G7dMEXZpWnL+LbTe218l49JGQdLrgvUNfI5LXzbXNz23tYTx7rico7N0p8XhR5cPTdZ9c3tdDo8
buyYEQr9MnFjYN5alvtKZjZ3AoB7Uvp0hGl1G/ddh0BcCHACMODY29/I/Vz9U+glNsiBDId69NIS
O9FQH0xVWhWfS9Nthq8zmtLqEdnIydjVairQLhjLsFgTBQyRAs8DkVns5OyY8x3e2SL+4C2h93Wi
M19fhVM1xO8meKdO7o+0QlMVmLY2hzbkBpAcYpfyl0GfxXevRjkepB0qN2FUF9GFMgUhpA+qkZCO
VkZaq6h44F5KrZmFkbLCSMsXC3zM4beO6bAd7zH67gW5aFnH8aOGYYRDnQbTGg8PcrMAGeUPdjeZ
3W3ekPujpURszn7g2DsgxIJRGIorBXa4xSUezir53fSWJh544ZSHJZEqRo7Jyx5Dve6+AbhJUZHJ
Ua/xyi7UEFdL85sG7EV6RcaqineSlj5SEaW0nyEjKPOSZrVTX5cjMsuXbSzmcFctFvd/7+UfRoxW
gs7ymg913yPs4MRVEvvt6BgfTM3srjoxjPsGN+1HUY/ec6cX9Xektt4LVcsnPUq1GRS7aX2oTFX8
EORFzc4yewvGlN6rZ3SHwMtMqZU/1/qkPzQRzINyqL0vvLJ4XUZka4FdG6T0je1VpC19eTEm2oNZ
Dwuviiq/mZPc6Xxrtruvoz3VH/J4tL4KSyFQJ9DjCJHBTFCPyxfzwh3R6+o0bBaLUSQ3WalrF6sQ
iImv7RXvDHAhLUJI7mSiQFPYv8GbV3u0OuygXfRPQ94hedUL5xZTWP4KS6iPkVt+HP6kyrk1/UYf
S93McyX2VRlaOw5HhvEYj4OHtmiraudNdooEi2hWyawsLZx9Xma6cyOrHDf5DFuv7LqxE+ndJInh
mYGrxs69GLywze5y3ZjSvenUcfHMPkjHnysvytsV7RgCuBiKvAkKO9KcL1HazizvPKEDigqaje5O
vGDUWy7Q3u+WKWyXnYaErXzvaZ10EEGlLONXSxb/zkjOBnIup/44OIN3j1G1+u4aWSdXKwwZ79yp
E0hOL0n16GlgNdGH4g2ARAleG8+eBwBkr/TB0EGHdEsdVLOVCtgbXYybdGp07U6PdPE8GoOCo2aY
jeIBVWMclqk0kxexVSXlt6KNM3WN+3GVXmo1huN7LH1QhAJ1gsayP3ljPDyZTuNOhygbKrEz+yiN
b5vaJdMPJ9Uuna/Cxsl/ybEU6b1VN3V90ZmVUvrlgrHX8uCZNJNQem1EfqNKHDrKoAWwH6FfOJDc
v7jh7v+6Ml5qi2+f84AOyK4xo0N4nuLetvqFMhMNeNmHaMp1OESWEhQH9CPV/c3ixJ9xgNhTXqfb
BIv1OMmxSfoXaQ7hKpfefK/jcf5uqPgc3XAtK728FtdRSOFWQxoq4HD3j0dZoFrmDk/iVXPFvIS7
kGCMnZcfWwxw/abO2ndzyKF4ewpflb7XUQH1YEdBdZ/++6ZUkY+l57JCqzUNJcNOm0zE7HS0xCy5
pHtMppIDpRRkW6vGa1Dzqc3cr2n8fX77d2zLe+vPoPBC4R/vGqAOmynGjUbihYfCaVRGTy4IjFuu
WsSy3FldvT3S601D9XCFM8EHQtxdbD7YJW4mlYFsYReV3id7CY2LpZ3Pte5efw9VWazNQTLQ5MIj
4HgxS1mkA4J9oe94nIfWE20QR2V4izhy/bdPAQhb6OmAGCnagyc7HmqZbV6GThn6NrWdG5dHXDyK
c5i4E99DIWyVgqF9v8LWjgfJHVvvYjf1/AYd+poKIEpKXQhzT2R5dw6Ec2KJnJVTwMlGrfsVGRMF
LmeIgOesYMxnTR/CYImy5Mw+OPVF5KFUr9kDNOk2X1Tbjakl1uj5i5lWWAr0fZfdZEOJ6G9ZwdML
/va2c+B8rjCpFS61hZE7sPxXTxjPz5y2vxCq8/Zg6c6ZF2yLyugHAFxyaAdYq6XNlr8gacxBgbI8
P7arxG+HOLtxeg630ob+uir1n29/1InheBaAx/xjE2e5m7MkO9dM6taRfp5qydPUWOaNlnviRvVe
dWfOs3Wmfvs6RAL1101EvnEc5i2zttBelK+jZUz1pp2lj2u44+dd9I06L0Ybg3E3O4jRiaE4M+Lr
XcKIEPi48AlzAA02IyaRidwXI0Lxr7DOaCafK8LbKT07p6Zy8uPWoAFFDyTQFgBsW2U7ADWQPtk3
8nbZOF5gmNd/kq6qLiIjTR5lO1LlensJT30gm59TsGKOAYccf6By8ogI0kuf7tZw0JCf34s6ay7a
Om8Pbw/1+lgjI0B0558U31nI46FkRAAk6Q19Y4j6m0STa57ZDpdvj7Ldk+tNArQGgCX/x0nYRt7O
RZ5XFuz5fIi/ZyrTgPsX5b6b8+F9YWvhxT8YTyIRQmeFC3wbR9IwyqGr4Y3nSbhksUVhvwc08jwQ
VnrfklFxZhpf7xNyA6S8QIVwceMtdjyNSb9oK0bD9Y2xpEpWOqTeIpbZJwtH12vw6VgEzE6Dqvfb
H3pyXKKKvn4nQmHrxL84fN00GGruUfhtxsL6lNezsStzdGlLZXc/ZkDHD1pFhf/tQV/vGeFABoBn
xgUHAnKzPa3Em6XW4hXaJWoo0HHWze+C0u2Z6Pz6FOD1QuedLiY24zRTj78tJ/dCvgTxTEdD/xXK
yk9iUHVIPaw93/6gkyOxJCslxkBTY7N6Q6qruVFAGirdaL/wnFa1by0tRCl0Gc8hC1+fBXJjCiEY
jtFSw/vi+LMmJ1K94VAErcL8IPLF2Wmt/DFGZnughHGGBvt6qWiur/7zwFrgzm3JNqmsVLhoJRVX
2Nw7fQrRK7Ur78z8vao4rlYcgqDMFwHooT59/E1xXE95XEoXh6dlDIPeGZFf7mfRz4GjVaWHNrjL
nKaDjJ+1wVXoK+ro1/umFsv6YuZ42KuWhFVgylfq53hPJydhTSlg5Ky6FptfZ/PSDFuTr5a10+yc
sNcvZgfjoLc30eujiAcNJCNue0BaxJ7jOXDpT8duX7h+jKfgbQWt9D7S6R0Zbls/zLJrnhPqtWcI
7a8/DQITohUgtwDo8n3Hg46aDHs0DVy/ZVoPsT0XQevl8Znotobno1cQABgG0THTRV3H3QLXZY5F
hDa1jq/mUv2wkznT/CTPqEQlmGc22JEJW7uLmxS1NxyLzXMqga+ODNxPMIvkagDgVjjQ8VfKpU2K
zqkZH23R2z5aKFtYypgup3LGNmvpknPsg/Vv3HzxSqFFYZEkGuTd5pD2XlgnMWHeb2RslY9WWIWL
z90RWVcLbtbemfvx1TLS/HZ4+ABuB3yK/sjxB4oa4xgLHpRvdHhheiE4IqgPf/uSWkchopLEQ+EC
A3o8Sq7GwYX0ZtNkz1q0ayrjYGdWuzMqYewwLah/NqE9nDkWrx+zEPBAOBPzyIyQG9iMWi5dSFMc
YeDMi2jCGNMz7f3PpSfv3Lj9ZBfDdyuMd5YcPsWV058bfc0+jxcScBGwRpgDKwl2e0C6bulGY85t
1GtttdcsbIzjKO132WJP905DGU02XfoBns940OhUX/Y7e2ysn2/Hhs36kj8C8F1/BhkdWohbWFVq
VCX9u6XYpbLEq6FDIoha+N/EyPwZBfP6Falvrc5Gm2CQZ9G81AneNzZ2ubukiVEvWzLjzJSu74cX
MwovH2UgVhLpRcMBjLOJc0kpQEiLUe08tPRxyYEX9Q0l+0Tt3dIMx8sOx4EqCB17TC/mPBzqC2do
3XPIvM0BXX8FXKM18SEpX1XajveyLaLajRdACiZacx+5PxB+x1l2EhcaTPvu771LGY0bDug0aEu4
4a94gA6FsqicnG7XRTQjMhYA35Es7QvfkaN7jm35J1s8nmJAKuBUoRiAXKNYcfxxk7GEKjHqYaeb
rgY0xBi8cvQd1crxMOBF0l33Kf0/sCnIhnwCgiFQNS+pzx8cL9eaO0t5dLMhhg2D803pkDICa2i7
JpAiMj4NTlXEuOgksobPUY6o5dOX7GUAy0//OudC6fs0M2rvAhk6lFf9jvy5eg5T3Uq//TkX/9MZ
/Ne6pv9/zzS/asvk2399K3/+1+UvtfyKKkS7mLu/modXP//7z5//q1FoeP92eMtTTPrDhDXXGuRf
jUIDDzWIin+kcy1ei2ti859GoWX/WxB1eR6vehMrt+P/Ng7xZOPcUJglfV/7jlwDf6NzSGQ5jgcc
PZSN1jIKEjbks1tm5tSXNUHcSum3UYzGFsCiCxMWufvO0JccvExZt186ZKSw1sSW1PZJ/3oHOXLc
Rnwo8ISJFNbXEljE4G+wvIzHNpZDig/CUtrA35RK99OCaDzNCWAiGFl1qIzbIm/cq9rJR3TRhgl4
PCwSuiSTE7bqztanMsS6c9Z/6/g95fxRMr59PyDDy8nV8s+a3a7lOUdEy660U2n5IUXmayk63d4n
lKc+Q/NKnhSqTbfK6z0DSBH4g3GMHT7PztDzr5YJMc287sd9aEv0gapIGJdGMtCPa0pPv3Zn4FTv
cCNzl0MhWnXjDqOp+YObQ42QvbrBxMV70AvPeJfMYR44DiVsf2UU3419mN4ls5k39OeHGllycygI
N/3SHLpMF3t+ffYcRpG6yYtKQyfZmVuwI9lIvVZfKKdSHKb/5mtm2nxU0A5/t3FZhDe5xbwHTaZ5
euAViZcEJs7R7r4ZWircyJLq4S0P9GTAnUMH99XouYe7ncJCQ9Ze8nUE9zqA55HeexMHsnjXdKNN
bWvIo3da2jpfNVW4AOFkOfyoMl3+gDCNAC5KSs1NZ3tTHhDb5CW0S9fzTbeIMQ7Kw/hRog+v/BGr
ABkMSAbfFW7R3XEj65qPAvWUY58XsstitxsHGB+GuHWyOvwqkNeZ/QRjh88AMPQr/JxrIuacq8sC
mTu1Y/Jx41uQu3J8o7CSRwo6eeNzLurHVBbR9zJ2cNnrw4r3S1MUy1PhKgPLWrqfIGdnWLYMDc2V
tKnMBp++vX2/DAnOMVVNzyAoMdVDJM5SIrxxnF7g2Ypvgty7oWPcpHSqI9ww8BXzUfmKjdXHr3sY
Fmtt8sle+OaMOUCuZvxDaCf33/O0GO+ks2TfwYV1d5Pj4O1TDJFxu8DqFUBWnPCh81S0Yona1vAH
C2ijnysDWw+h9SN3QefkMScsLd51paY/tp3Exapa6vFrG5Gf7PDoVcvOKgvqBbS24wcNfV8Ydcns
/sDOVntyua6gnPXp9AFlNOO+n3QL6xU0TwGZCQ7dhcMfPpSUONB8lelgBLjGO+ae9qu5XE8RKZ7d
SFqVGRfPJ1eE1rBT1gxZgTeENHYWuEZMRmZZpSjAlbXaRQ3KXPfeOE3mbqbY8VPPV8IbimzLfZZ5
5VMy5eKHFxbqF14ujbFP64KJm7MPLaT258I2xmd69tlHE9zefBhasDy7dorr8VANGThEAU7vYziQ
htO1NloY+vYUgSU2Zqe4MEF/4lhT6h1IBwzEPozIgkPbiBYd+B0vD7Ovn7S2W37Ercyk39PAp6Rj
6LX0q7rU6EYOwwFEQhUBHLKs645inQjcBooA1rXWFzAUdbyn22z07OdR2jSGFR6P6KNa2MJ186PC
gznepy4o/4CywWxduHNf06vTjPJ7PhfG9ygz6XVC/dSH/WT1+L+BJXDbfa3wObuxQ8/4rDDrGWns
OiDEQiqynwuSIux9wiyyAy0unVsInRMHTTRag8NKNv7gngC4ZFdNPe9sHS8tzVsqteMQ0FJFSwK+
h+Ya01NbCbIQz05o93dzX2FBgNpQdUulfsbeZjIne6dNK5goXfSuuCsiVf5wPTdF02Qc+w9IzBYJ
iXfrfBSy0X+1U2bip7nwoArQeOE2WLoFp5PeWxY7SFpPZdeS2Zh2ssZdD64VEAcfPTqwfS6GZfPO
q8HZ9UPkaJetnHBQwiIQXATgd/GZanUuDzFlJeuyRNXyQcMO2MNAvs7tCw3czR0bq/B2jurS+kOT
hIhmyLZNFNjGyPg9l4PIwcgVdvqw1EueX9NJ1bRHx9P4z2MuLGRdtAZVCCROOvcm8uwIGFxt4ALX
c2l/9VAnbykH4rbtZ1J2Esc2TdzpTrZ8xEpXA56vxT0SmhKbGBSu8ycHnEB/WVWhvAktI+/8Mmn7
H93/Zu88euQ41yz9V4TZzCqI8GbTQIdLW5nlTW4CZVjhvY/B/Pd5ghQlirj3TgvoxfSgIYESWYZV
WRHxveac50TxeB6ETq8P0EXCwh6scyT2xeA1QpQjFWnTMHWDPor+L96XX5p+znXWqsy9af2JAoCC
/NcilGgljSd5zB6/S1pgkGG049w2XMHoQk9OCg05p1UcZoY63zuM/64K/we3z78qC0/lb/lr8T/b
3zIqw5+rwW8f970cJDhXEslcYFSwQoC/zba/l4OK+gXmEt0l4lYmUbig/igHFekLk2kqPpk6cl3f
8cP+Ean7TW1mcoOxAqPnUI2/Uw4a32ZBP/UuMiMiviZWCgxOaGJ+RZtnw8hlruEZhNu+S+Jj3Sin
sCrfykomzVHOaBjja0ZED31g7llc7zECX1WJnanpAaCATnKi+GJUkuEIOppZZfoaomWZ8/CoOgT5
LpAaAl+KX9tOviDanB015pE7qGrpJEP3OsSyU6M5T9fo9LY9FhqRiPCbHFmtX2V1I8vb5M5KzkSG
Ndyvqj1XfmB6eumUe6vCsbfRzH1tXp87zi7DIOHIiaIjfuR+U6terqAe9oLOkSV7RN3a+XNi261B
chTiFgL+7KnyRNWt+msrvSFILC5vg+SA3L8uHS1wV4kchwcSufRECJWl7rK77C5xkUajX/6sHxTx
tr7SRIoPHsW2kjKrWY6Zn/nakxC4c23nF3PeVHfs1ZCt3guSQ2RFTRxf/DWSbos7kiDv6+xUCo9I
UpAILzb6+ZAisHQWO5OrqzrZiI2JGMtphWlDZhrhxqMd5Yu7yyYK3Xqr9zelgOHBr3uCiyU7KzIH
3IotbaB4dzJoTKd/nt+Fi3CZ38Vv/xW//Xf9NXrtPr//Gr3K792n/P7jn+EzeUUxuFHfh0/1XaNT
tUdBpqud4af4wexbmzo9yqTSqhaheMR/KT0VyD6r8ktGAJQvshaWy5daJi+DqAVbfs5eVcUZ+sxO
7+Ef3U4Ufx1hkBtbcspdtHjkJI/hxuKwC86AqSXNHyMXUbVenpvamZYzgmic9nwuQ9rwa4/qrDyb
zdZAeLOg5CIgl18KzY8ED9/0y+SYA77HjJrNWfY1H706uO4mhwO1t2zrMjjq2W483s98LVWPyELj
ssmbbVIhBjtrFYf37CniJuwdw3D0ibLDna/5PiOyo7CgdC4BuKOt3s/X0Vsg+hYPXiJhi/2EveIQ
kBewjXrC7dqVeX8bCu9he871o7zLej/c8OFl9DhNt5Ny0Yr9tS76ifDMpRqqtP7gmkmddMFhOWuc
qTmXPixUqLRw9NaAxmGXpvjQnVg9NFTiynQd9Vtl2IiLYxpuLXgF33Cp+Ybd1VcopR2BBFSnCjda
cKUEV9WRvK3JJxOtO5o3F42VvYXxLnKsc9Pto8gLS+5vZ5bvW+G6HVasDnKPxk3Ea1Ri42d0H5+u
XN81cYN8+jVEFuE0vl4JthbbLOgtp1CdZfHJfK5ad1Cd9gTBrEWq5lnKsaFouxfOQ+TxGeXZ00Kv
nb2JdNg111g+pvlnED8hg7fTGRvVcXRUYp6xtbRoJlVR2cgaGx9Bo6vMXRJgSJosnCYWoRQIWys6
ZMRzS/EbMWF0mfsmOabdsQh7u0qPFnuNAFUdX5vVedW1+MqUM8ZN8miR9Hmb158pYvRwdvJsolaw
y9uFOVJUwa6jgDJ5wJxldZ+04rb4iMsDEb9AAAeH5Kw1YdLBcMTvzY8zEle+NH6iiT3tMEspKIIc
ybikwexExldrFJ66xM+0bVbtZuWwstyyyjbD+0h6Uk2N73RTiH5aPBbio5h5FdCqk/kqJygSIuIy
cRUs+zE7KGs+remxwbELv8+uxfkedaha+UN47K+Mp5HnoWSXN/mNJWKvtyFbCd/+pzj3V+3Vtz/m
z76/ReTxSrhoYS/rA41Yq+//aq3Tfi2vIOi1444H43JYnmYSHUM7RZSInssFiTjZ5nWtnrTAkeY3
LnuwKsJEPGFOcXvS5owr6UkQPWJX4p57qga9RbC2gOA3E0ldXlzGgkYjOGG4CyuBdUFhG8WuxR1C
uWOPqCLNeY+nN6p2jfaQe8HojaaboipIlp5gwkB/Ju29Rf2JPJBXtWCzSroisCMNn1fxZtoBfzMt
tL1YsmP2kJ4aa1OSHNvb6B2t6jkbdR8iAT4aoyJl1bZe9WPy1o9OnbaOSipcedLDx5LjMUBUVWyZ
IxoGdgZ/OVUzDD6H3MRJfi4IWOkYHYeDgN5v8mKTewdFqykv3pzK1x3xoTkluVC/ssL0ir3GTRt3
T6o2eRUgBKvTfNlYvKQM/GysPkMtcyrYRjLbtqQvSXcf3VR+CKT0jYP9JclQqkzCZKtomlGEu81q
IoUPGDC0EYm/W5YbsUStGQ5OaCm22UtOr0q7ttA9IasOa1ClNpuuIoCPLxtvHD/H8Gi2T6kwbhhw
pHYsRliXrwUFynUkqbGN6NFV5/gm1gqVVsPypnhBzcH8xZZaIketcz7dSeFEz254qaxiEKppGg20
JRUN3DgsvsCCX5gumjSc0kQ6Egl4NrLpMc/0D7lQj6F6jtb5GxO7v1Wl/lcLL4MBStbVmorxz2eT
933x9tuuXUvQ9uca9M+P/d3AoH1hnYRxdZUIrvtHasrvhahGiYpgcp2X00WAG2Ed8md82bo/RBqK
uRxv8kru+BFfpn9hbwGrkR0tngbyav5OIfpL94K/U19t+4g/WH8jSvplSyHJ+WLVGv4kQyQ8uifR
eSyj50RJ3/I+ajYWrn4fN91PL9T19yr3Z+2r9MtW4tvfysgHwg3b5tUz+9eeiT+IdUJENVeqSB/v
iK+hgsUKNMf5flDj09yUPL90ZZPk2TX2c8Npcw54hokPSWHxNBG558UiUf2/f63+/xnH9/tV+S/b
qn9/63+76tu/zNf//Lg/rmYRRADsWoBIkPpNrtk/rmYRjCykY3B3LJ0s5u8/rmbtCyBs0kCUb9vZ
b4CBH1czb+LTwJZGesE9J/2tML5v66yfuiouLGb4q7wADzObvV8p1QJZpePK3AZ4E+4VxmN0HAHJ
wQp88UWWPC1KUm/UojuLoE5h0cftgF4Yj0fqq2Ts+toizVumcruC0YzTambp/PcV1s3rJgbBCLw8
BQ2NyfrahIjGJOSfPz7/1613590+eu7//u3pa9t9bYrf7rAX/OXi+4ef8o/2Hjm+qPB4XPNBvi1u
fm/v2fYQ4bE+VjmHQcv81N4rX8AvWFBa+CgWhqtA4kd7L39BHaww7Vo5uDxv1b/zVP2u5vzpQvxH
r8XPgjPCfZSGaHbJCfNAsxtN24aSHnmgdJZt3MU4R8ch2oADvNIy4SZRh0fqBrcPKRA0NdmL7Azs
pi82sP9PIBVsA4VMb7WntG6zi2lOgTMIKgRiBDq2LIeQECb9SQGkg+AE5ucsxRILpFk9i6kVe0m8
fGZa+IKjuPBnkmKPQhZQnYE7FLP8dqyovHJ8Yjd9N+N9Hkp1V0lZxUiLOmQeCxeiUoQq0Yop7Yay
YVMiI2KNJonBWh9PmxnTlp0Z0DuI3vHLCU97QZ2bm6pvDcVTmkTVtRrTBmokpNiY6e9LVXmNmvhU
5PqtyB7L1kR40bWJ4yWJTqVinJYyfoT3cJMI0hHNwlUUyxvMZIuXp21/1JBHOYOmALlLqsXRZELr
G8PaqGIve0UrXilV/smUPXCaMGGOPsnHvF+O8yKCpFLZ++eD2dujyHw1yl7bQD+F0dQyAhEE3i6k
mFoazWft1jpJa+5IsgUSCUbgyBpv8qSBbqJND0oVpk5QWHdpkO1Kyzz37Mk2eVdOX5u2/kQI3DqR
Fq5SknnXSZnLFNJhCP1aBdMuSDG4yS5elYQVhI2kxxsD41zE2Wc/N+hoKhYy7A9wRRlNddYXpLR9
RrOQJJlBrLBIcd6GXbuTZxF7fSOop6KhgWf13WxUXkK7J+nYC8RpW7aScTdKbwaAUKeP2ng/x9Fd
FMpQwcwir2wNXhdO5cBmXp08xfHykEcGlnvQ62DWiMgupvJ6xopz7JpxvF5WC+QgjMJ+KdqXto2s
TU4EgWlk70Oh1D7mGegFcuCp2mDsTW1J3IZE5EMrzUdDEIuNMEysW5ikYyMyVUeuGDTIBGknol3J
2dYy8nOatPcs1j18pHS/vZ00n5i2fHiRDvn2mxr4id32itMXkTdUMePsalcyqGnmSz1LdtrX9Ma6
087FTVdImwap3ZBXhzqUnUJ8GWhBrGTyGN56QkCSCWZFojAgN2vcHJiczGxjNNdiNG3Gbp9YGFpO
aW/amY5mW3lUY+2qgGkZmGTDC4J0Zkos26RXeCLIhIIdR/Pwn3hyrNX4e0kwdhxGXftHdb46bf/y
G++b6/am/9rMt1/bPut+rLTX9/yPvvH39fv9XOHdfcdb162fLQQ6+HMdzGP3nz/9/z17e2Wz/8v7
f3+0y9IXkHg83CXCLVal6Z+LfOvLSvJFlEV5weN/hcr9WOQT6otqGlQa/o41XfGnRzvCAA4jomOI
/WCmy5t+fNe/16q8YP802OyX0lVGXieu+jNAPqsP51cJWt3XcY2Bkph1wNTIQjp2pGzhBa/MKtbt
P70o/6BQ/o4B/PkcQW8OtUylRSBeGF0a3/HP50itwWMIIYI4XVOqz4vVxW8iidssWdu+vDIFte/8
0SzQLpe5PL4xp4HPm4XycJoTPK5bkBAo8uJeS85TMIeZF0ZtbwHAqJIbtcfV4UadHuOQI5jv0Kpd
Xjp5UY27oRfBNseWhi5qYoz9nBIHGNgqVtjJHnS5mZ0wkMrENuQkf9SihmeI1CTKTao363YSuVqr
kEVuY34xmM2ARh9cgV75uQmqcDcydGEBRfal6bRqMmKQjdd9tNgUsuV0aSBfLIUgM2eejeixRVHL
BJd0RyBbRT6ZQC6FdZYkdEru0nWxS4MfMpzCJiuf2inID+VYJbdhYTTJNlFmlqrk31UQVcaalBkR
bJBgC31dXw8DWh+C8WZp+JoYaa17HVqeS1ha2jkKonWkzjnwbLY9ltWBTBp9DYsfESMvRf0INnGK
twKCisEmLWu+MVJIjuB3ZbgoZiXUL4jugqeYdX7pkmuRGfDZxBagjLhwBCniOF5UMWY5TbK8+STP
w6QAC+nytzyf49Ev1Znjsq/bltG1aJISOIWWdDMKYa5s1U5rNSZvUn+TjApqi5o8rA7fY2wyMTTU
geTISe97h4R188BVC0GLksC6x50SVVwvPJaxrFUI8XXB0C/RhGQfP7Gsvgp5K8hOtiRK6EE3jBof
MFZ9PY/d8JY0gObW5WPH4zruWWbmajvUNoAk+UEVNRbm6TJhUK3rJdoQyj6LTjmO80NXjQV6lEJN
eIKq+nAGsZCRzD7kTJmDqNQIfbEMv9DpOTcKYqqvMSlzhadiRWXywiVzNJtotBy5MfUPPMSJZM/Z
LN4XIV71FaveMOmpWGhvJbFpmZlkQ/+sjutRJc8R6YsKR4nsZakxXjjsp9oOJp3lY1M2FPthbTCO
VFFja0hcRivf5WT3Ea6jZnPkcJkIbyY4msiVBfbb61VHYQfJDnShGAVJ56bm3CqsybOqtPtIqO+U
RuPhoDQTRZekQMHH/4rPgYW2bF7LSisXtjlaWKrrOu1Su4KMkXrDotQlTrW4lW0RzE5q91La5jas
xvHT6lnm26OZcTfzZdxryjSyiQCIani4LVjEl8JMftsozpbgrAGQki9bY3/fdg3rfB5dWJehLaRX
hoYbErP/ZJ5ymCaRFy1a/YF4pl/g4khoQIAdlbPXGHH3WoHcjNeMktLwInPMLuPc0bfLfRU0bhDH
SI7UJVS+jgrRgFdJNRutP1VNW26WSIq1PRtk5qsM1UZPJsej8LW47t6zaJ3wgjgRlSt4hXiSymlA
EpM1UY/ntl0Yjat6pl8WHVqpixdfZttkzI9G3Ir3VTYUtyGmftzDuGWuNSvTJG+pTZmZV6oYufuf
ePz+fPr+23+1YRcjoX9xUBcfOKD/clDz/t8PaumLYaKspJlCbE4TL0k/ZgESfRaNFuck8kq6/lVO
/NNBjY2Qs51sJLbmq7v09x4MxR3iPFaiIJD589Ud9MvB/K8OaovZxs8C3HWeRRjoavZBxC1iaf3r
0SlbhbAqMhM7CErxLSZJ8lqdysmeKaSdRUSUCrGu3AUMhh8GI+u2K3b+IairY03w9AaFKDPhGVxl
uUvyeaDCG01bHQCiTg0HSqyppofE3mQ9aRVOMg3vudhcIP0N7iDMNwFX6MZQ8sybeityFrlMd5m+
9A6OjhJipNpcGim+1JP5Uo3Ux0WpHOYpeBD1SPGLbo42Qd0cJDMXHCrnh0qX+hMewq8Bh2BdLjkq
OtWFJ5o/1fMweG09G3uZLJCNInezJ+USvHGhNe1Omrp3VRBv+VLyqwEu31iODRhUup1CRfPSVLN8
Dhcz9nOJNW3BjefQNHL2jvrgBkKpA+LvDh2cIH8O+8JbTH3xu7EJvapUPkp1YcKPutdOtXzTm9Fw
n2TVrRJWH0EqPKmQk3ilY+1TmKS9OcXRfZA26paH8NYqKfWF1KqdKq+W/TKYxXcL5N8aPt+XOf9+
G1j/USJ/u67+/N1/bOa3+VquvJr210/1/2DxvcIT/8VN3fO8/2v1vX7A73e18QVdAnUys2cSbtek
nO+DFQsQzxosgD2BvAmMusx3ftzU1hfmLCsNGf8Lggru3D9uav0Lfj9U4VhTUEEwnvs7N/XqFvzr
bc3g5tuUUcIrsQ4nf7WaJmGMmXuZEke0hmDf9rljZewwRwOVZ2T4ilHvLeQJLCuVStwiswUHMF2M
GDMDUiV9LQSje0ub+5lNZpQ+jEnpCTVXO4uTMbqfZSYvUaRtArQAVq6ELDQ13bFSOsxMnvw4vm9n
BWaL2u0GCXURh65OsLUtUamx7Nn1uBvl9LlrtfKoWG9N0+9n2bSLKEhtdWpS9LuxW6JFSszGDqdq
P+ns2mk0rgogBlpr3tSWyBb3SZDIwrJmJxOMXZ2jRMjE5RyNI8CZhU1sIINoQ3OJx9ATmiuSX+xm
QV+XMj3K5pdJGjta5nRTS6gqQA02RW6rbfA8zMIW0UNkTwRMxogtmvBSFkhIxr1UXVZaXRWbzzqM
EtbwxCP2xUdFa19MT4PQywTEysrWsHKwXqxAW501by8+1Fm+IWjioU/V9wW/AYvo9KFc9jIbrthK
Ld9kE5y1SDUSIl0FZTpYqbA1hsLBcev3ahruR5nK0UqirTreKlOwH6NiejTYpbfmPSJao274PjXT
6XPJ4TF+bpJIcQop7zdpEdlLYkQ35Jb7TSRu2W5uYPEcxekSDYl1A49YfITcVd9LQtxfiUH52HWy
vTLQofZ54mg+SV3FQnSt16t9BwapbO6SqIWjQk0IsBJladStSEoiqoKm3GbQXAzrbTGFq7RdDl02
DW6FpqVdxj0xduuCVNmtCLHBrGPEhq2D8TRnpCNi/0ii22KZ70Y1qd8WELtfzeop4DjSpvmV88oN
A/MaqM51I49OVt+s9iqAdzYjO9dSptDNc7qLvKK3sQFLHWXQw22j3hOD0T4iM3+Ys7S1J1BS27ic
E79OACl1IlvfHifTpEiOpSguumNHKx40w/RGZNVLdiPr1UEPhAHFQckqXXWixDoFkohIPXTbPt7m
iXZTWcFjWfKSorFJ072ayWiIMjbb+mYsUXkDWtLDq0rfoRN0lFy0xUjdTkLJmrm3iRN7MCmANeMj
CXOnLA8pc542j0pbwYOjHTS59znMDrLOvtVq7+XIuouz9yU8hHPygOSSd70CNNl78qC6+nBZ8jer
vdGZmCoRmoNy0yNOiqSJtvOAyItU5pKvX5oPo9C9ScFKuaopwKObQObPFTa7dcOEEMLhgmRwFlqn
qOOHehavG8Zg88prXFR/Qass6ahYULdHU43OY5+ZRXa0AIbWVnVf6+FNZeyUKdsZwSCjcZW2oH10
JwQZastJXeHuX2UQykSzKHxOMal2mplcS2lzpdT95xjHl7zpI+LCk+cyXBBkRiJSc+VkyWzieyGu
3SLR5ndpqcPnparMmzErmQ4HRefSqDPxVKT7SB2GPa0XWpfF6v0GTa3NyJtbixbESaDd2YXVXMut
dtco5W1qjlep1WySLCk+U4z0j5kxImTCvGfXckBzkfL+qMontE/tbRrGvtZG+1Bst0MkXPWp6DYI
pxqjvXByM6FAM4ow5E1CUp4F3aGZhbugMxPHSF7UfHSSsOgwJQx4oRheIIuZJS/szdFVBeQvdeiF
9Wsw9XZYFnD2BvlcKJ9jjTYp0afnXj3AN3MwEQxQ0FBWDnoYfYzBCNNAkwTETnS2rG7QrYgBQ1fF
aBD154t4GWGoHfELEC5bmKUXt11HeLdobdqCy7Q2DXSnrSa4bb1OHGc3CVVGekEXxrZSP+eyiTKk
Id4SKC7nxCK+D7WpONBt0NbQxHuQmL26fkKq+5wYGOiC4LnJ90Jjmbd1/EEeK/dzZjhpndCt3sjJ
duDmAPVU6EhEz7G4V7uQdnrTKe+oibuQW6PiCQlImMIzD4eLnuQRqaukeYXKPm0Rp3AZVlCvFuWV
zo+5Z+EpMZN89DPpiG9gbbgndeWz2VOw4EeQoo04P6NfQUUrvIgUm0adh3abq4B8F5q6zCgN8KTj
LdJvLxmbo2wuR2Tjt5Gm3zGpY6oqZlC1qtw8GVV8AfKAGK6f0CsAoEToRXJFLB8ZRzArRiizl8XF
XcwbUw1f8jh2w7FwoFK7fXtU1TtYcFxgohOJ4UVNWlfGLSB06SYsJ4dFw9nSoeyWu7Y5tuFz0NUX
oeWmrvdYAe21o+7zxh4ob608cyOjcVMhPNVDtzFK4UqbspfYmHZ6/ZBnzbNZAQXmKXhA8wnRLVRm
D990Y5sBoytMMX5kdcZJr0LkRChfoqFZbbLSCMpsOApjeiPzd+/U1UCXhyE822lxcuNUhOPGiCyH
aewpU027HPgpz9aHOjd+WCNnNxEYJhr00CjLNsTNHqak3vXorMKKMoPNvkPI5bCzihYRVAZ7oVLT
l1Io74OxeFORh0ww8ewxD1wi/pycK5hlpV925XDXF5IfpeaHPKW6K4fqR6dbT53EdHsMu73KnW+H
LRrSJW90f5Yl4UDOB7wzCPKoZ0xHBF0hZC+TLvDAmxbFI//WVsfsWSLAbzfVwDtr2URWJCzsl/hm
xOG+nqDEWRa+PiH2kSx4idE8a0qOsDK4kepF8uuu8qM6sOwhZrCFEDzeqDyqom7xJU74lHTPblEO
FVq+YNr0SuKUfeUkev/Y6cPOgN1tRxU0xCVeJluUqUyW0ktN6VCWKKaSHVpeot9xVG5qg1enRnVY
pHsIeVvGOeu85hAXSFL5rEq84xCTnbQNfPYkG8Trrj7F57LBEyIKXwelsSvLcC2UNFJe31VKfjML
/VnWp1shKr1JCfIXRU0RKOl3ad29iOJnniubvvwk42g/tgcpfA213gFvuBvF3pkEKNl1hqyw4Ylw
rETKuuIqqq4G8xLIewLtJO7oAF0e9uux2mvzU2EVXi1Cck621sJTViqwFjIftR4xLjjm+MrmjM3E
5KN/jfnAYQqhqaErMlTAtRoNluYU5bQdpYjjIr8ka4HXiYX81GQagVPYwRST4RKDUhNOtjwyFKbU
PkgLHp0BrqPQ3yWjqXvEssBXSD5Fk1upTw+hOh7j0ixtoxlOSbQjU+MwEcdc6Ll4YmKGlEt9xzuB
jUFUqWTKLcg0X2RMKAbVtspohOUqdmutYBlU3uipTPk2vRVVvR2XvrAbxFmSKe/lWN9lYQZIYpl8
TS8fTHivnVnfSu2VDA93WRMB4k9DTN1FwtxSinsQhHtlKa5xDsfukpuR3XQpz/n+kegN6o/OC+JA
YtwWeIU2+hh8H9Wh2cWUTichiyt2ZYHktGCzbVVDi0evnXrhkE862traEfFVTPwsErM0/Y51U97u
Fe2qz5HaaZnyqQfLQznyLeBgdkIcCbdWogRbnSbZycDZlTTy7JdutKp5002xc62Jn4k+lYc4EW6z
AsTkDKpeEmAgSmfWrLux/MBM4gYajUPOZm2fEd8hc9q2eCn65aFQkbs1vKBlu1NSy40WWbGBS1+J
WbuXmuaxU9klW/OTFo2PkOGvslg6cE44Iw13UooHxhhuLEdX0H+2siCjC1v6w9TWslOpw8gze7IF
3cj9Qlb9KEpkHsRy5VVJdKh1EU0cOt9Fn22IH05e9vdJu2whJbs0OvczLznERLclr9dKluI4FLLp
tl2GanjoHsx8otbtRRJQkmWTqOj0RHw1VdK9tgzv0ISL75SuzYte8PwHkCCewlxXeXgMxSaGaY5c
WVILVwhl3UULJ0EhN2TY5EJ9MEAObEN53tSVpGwZUGm7LAnduAvuGK+E19kkFM7QNtVDs7CltqMy
H42zME/peSJQwtYl1KHqwJjeQsy6LKJKLb0J2GTrxMa6emH5Rp9R+te8GFEhPE1mGVwLMq3eoMjo
zDtiKwNltzRKtTV67X4ShJPJtJQL3uSKrEqG3xgJJZTpYBPlYtmWEPMhCveeaUTCE/QLNpiFEVwE
3bpORAHcoUbFLsnpeU6MxZfHtN1l7EXRzeLsQubCoKXcp1ZwazSKCPKgOmHyqZyiKK4beNC4Bj/i
RPOyppNdXa0Ur45TwUny4lXSk+Q6TsL2Q9KWdmtmZubAmHPGmNKtVpTFGQ2Q62YptEd2BoWjw5Nn
XBM7ddxbMC05yIgbgn4pCnttUO9lIYtcKFBw3+m0tKJwjUl+HeRW8UHW19uY1Yo7Qo3GVqDnrMYa
Be+nsakkNI5VlTizyOantRaTH5JfFY1k68u5q9MdxNKbVkTESPkXxZCW0uHDWGp7VJceU3foBrX0
qZvZsVj0s9GTdLbeLPLqDcIky95GoPsrY1x7YxGdp2JpN6VKj9t1/NiCpdAdDLitPwNqReM+5/RE
7aVqAE820q1Sydu5NY5lXXudUpwxybaHFKSqar40Yr8dLeOziBMXa+PXZtCwEwWvuOC3co516zEc
pUdFau+aTL3XpjzaB3P0zk7lVWvaS5m3L4bQ38YK372gymdc5ZnXLPprFXIriLE3WxEl89TtWrly
lbKGvv+R08QfIr2MCfHDZTkM0ELY9+jkCcAzZKq5tBQSSb88NSIpsiU8OLsmeSIxq5MgCOxVQPwD
gd8q2aWSGKiH4lACzO3OpcGWS8syfLR9e7VkbXQykkKxUaM6uQkoLGSZJYqPLUcIOmJ06LSEcf8W
TdjajGKpeNDoE9rjZCNjsS/D8CkroruyyE6B1p4qmRyAjGKqWj6GGHYNB68TNVJg1wQb1B3HNZxx
GuTRm02RCWayoSu/zarB71KWIbMxvzLT3RtNMBwNM/yMKXOg3h+yerguxOHDwuNFQEJC02+w61yK
Z3MxfMam6FUMrBB14RWN+dwkOS+QCK67qIhtkEkjNmQXLcglTrrrOAq22qLbynqQyHrtZWaSeUiE
aFZDaMzLHn3vpmmxYTO2LCTlII69LWb9A9J3ASOIsQkmwx9IWkml0Y1jJDqx4miUkrbFkyrV523T
TbYRMh/qFflpSZBDxyrjDamlzSbSdOx2Ua9TShmveHO2udnuewiqZlfteoWRxhRAEbb6tLZnKzuG
lKjzgMVUqZQTUH2nUwSSuejiS4Esq1pLTBGkzjhsw7bqcS/OEaXotBuymfVilHTdExVRf7Rq+Z0x
uN0JiyuNlH7QRZilDaF2GuZxYvFSTdIuUub4NBprcSIo+H7tpTKnG1ImCJsYNX28SeDzrdOMO6XG
lJSIyvzcVfIeCydDKTRWdjdEBZbs9q3WNc+aPpJJdYnwu4/i6TTEyteyUDuemGN9CpVKqBxNbeaH
MNBHlNRhzqCp5uRVvR5pS88B3IS+AfB6y0gb609QHPiyOycR27ti5ie4cJN4RF5M9qRM56HsPDy/
jjbwCgLHPWf85AWAH2OJnFyM/TTXy43YmYWLoEB31W59zZfMNUcCYqDIRVn0GGilZ6qMZfpR05Ab
BdFpWNbUCFpkJZmfq8zcMTpX/UJtWTlVo7rX2/K26dP42M//h70zWY4cydbzE6ENo8OxjQjEyHlm
btyYmSTmwTE68PT6ovuabuuaSbK7lJk2taiqTJJBwP2cfzRLHNLyMcNyIAcyZxpUKmT7oYEAzYsX
3bXdDlLBxvmYFjurLa4lfdiTs8r8qZo+DlDGPuTjsg+vKEUd+mwix3kId2RV7B1CTve2SgodZxh3
8UEk4o5DvniX1wqCnF2A8/pzXIZqk8zML4OokE6h0UcRstyNQW9elypbvqzSTn6KGrBzvNOVdcx0
8gf6IDskLcGLYxHAYqcsW4AiGIw6+EJxnso34sVQsqlt0qJMk2PwPBICbA8GUF/QV+KdeuP/eLTt
YCOhqS7IHk1T77183U8qYSGL9HqbXn3Cnn2qrO5p5iXeTDp96snL3CQq+BnQHl9nFE+QGWDfpPnF
cuxdI/ytH/QHpytfpPfHw/8B2xpH/vgU1RPNo9q7xeP91501t6huTlNXXDJo0KO7qqccL4F2nYNt
gKYWopGP08CjX14/l7TMnrrKvq3CyOztZMKtob3svVSffW5u3OEpqp60qI/N2p2UEsk9wJTAyUrh
xaHNTYAFTju/1n7BspEHdYwEa9diMPN7c5up3633vCD+R692l3Xex9LGaApcYDkgPYNnQU6EGBhr
u3IrWUNq7awa6RT5gowi6weYx5li+6PjgIAgnKFhhNuvdNgFHP08KdLmkSN9WnY1buqCilfBgA5K
j4dOPmWoKvJBkIsewKGKKBadm22doQoBVvQlD15opt0FnGUDVyyxYnGdZJeygasRgD0ZAFBv58fE
XraoAkjaRRCHBofqwfm44OjAJ0UfyyLfjcq7TaAkdjUcEymXTWshC6iHz9667wGl8ffLFtM9F88S
IBkknk70+c4PV44jMtiTnZ0Y6gx958cKk5/rWyWmFpm3Plid/TGQYMGTuD61NT8vanFkiV19Agc9
92FwEqlNdU2GufEwRe8Fz45R9uNYNb8KRAnbaVKx21I/PnAcz8Nzcz0qrJdGRLtmDbYzHzx5MbfT
5B+0fT2co0Nt/kDm/+ojQu7VhwCUGKf9vMjvnA3HAvwsxmpH/PRWLPZBhOO5MMM+reJ6xHzxnJpv
t/oq5QfRjRuV/uXIvkTdFDsjDTXFZ5+9gmjYVXZogdptYj3AFO56PNd9z8rgOHd+ZGGJwZsU1P2l
Sn7ahlvFqW47EtmaxD5InHRqocIn1f6OTiEGtmBLFcJGtbncW+l7KIo9Sy4foJ+c3fRX6nqnuqxO
1vRQOiDIhRiPXeUfMwKSdSAegvpZel8lLjvUEjER2k9VyULf+dZhdCfC1Lvivs+Ki2JnIyfeix1R
7oxH6fgKQq2t8VGs8+/KT/42Dreg6duHUrq7XCePiDXPKyeerrMTRWgQE1Vanzvbfb+ayIR+19Nd
DQui5jfHy/Zt8mPgEnSx7dx3endmWnKi6q1ZDB8uniCx0pZqjfaZvNiTZZ6KCSqC3LWDMAPyDnn2
s+nG7hoA4WQ3eR/ZOpyydn4p3V/lvFzj9Yhn9w85HnjKgnaOuiTBp5/JY93SmD1E4etItx/fZH3j
F9kh0+WlGe5VNDYvTpaCN1lHnYcbCnnZEqNdqJ6zXF2ugRHUosC/LvscZx2ZAXTZuVz6cjvUDxoX
w4o5tUBv67/U44ozya1uRUb76y+KZhfA3uFkIbANO6wYc46O8wzH43Q37FG+c6naW0TplCnxOJ0L
eeqz9WQl55rpOM3jgkExi+v6rVzvS4IaAvuXxRWe37QNMRPhMWd+SM0L7RC3cxaX9sIFonh2cPN6
m6xIiGDQu5JH5roW+lZzzNa/im5ONJKPJW4Mbd4lkexIbTZT2d+CLzckaNTeeucErJCzt7fr5MGN
0Nc4+Da8Y4qPo8OkW8BgNficc58xCWQtk9OO3KxTqIN7zbCk3jn+yWCoY/tq3b8E5a1g+LSOzQBU
tPcyh+CIb1O/ef07gtLM5f5rwydd8b86za3KgEOgkctJ7C3S6jeV9dY5OapRiI6pwlvouzG5Mkvr
HRGFbSW+s6a761ye2wQR6fzp5Y9rv1so9gFe2aBOuqnrg8zGLfDw4HGwZJxR7t6PiN4xzm9nlc9p
WNP3Uz1c9YgQFdAfkiyVKLxY9Hrskop0Q2xjtySokPgShe/LMntxs47HgvWL8SkumvWEXWgDU0A6
VY4SbtzQ8YDItbJJRPFUeKSQfoeyWWGJQ1nqeyN8TcrlUzobbcvq5C8961l50zpAtuV4Q8B9c6yt
9n5I1dcsml+exXo7jO/oFPR7PpX1Ga0GQ6FTtLdUCn0W5mO16Vuy+/4Ptco3XbUiHivAesZtNrax
THeDLfeVdV+oYXOFyKNlOXShxXEsNu1yr+xrgMwvu3zKevzlVhuPuslefd++X0L/ZtHE85v+YNyF
7itY2yvo+1JARei1D2Iy4uMKU3LV8n8uX3MdV9Hb4rzp/M5zFbUow2a1dNzwlBLvs1fot73pwen/
EA10ypru5Mov5JBPOTismz0oJFwy7OJwXQ5JMMSMCnOBvbk8LWOcqg93vtTBMzj3XVd5TODDunVJ
R0N2DgzV6+GZOtp0i6DwM6Lnu4w+5dTetMLbRS08m1bZJtSSA6U65eV6ay/e3zr57QMf7/CcxJGL
mixVYbbXYX0HYuCBRrV0WfrTzWTzTfZ2hg4vOFZBX9zX1Fd9ilXRHba4D7xhAzXMg4zRy0kwicj6
ZNPmpQrhgfrxs1jrbVqsmKC9x6RCumeL7FtRcdiX7m00Jes5M2QEF8mRAiny5kx9RMbe7vJrWpPG
64DxFnBxCY8TLXJQy+Tgtp31u7Goy1phci3bvyuLSF5kNkwv0+p/CZv3vI7MkwM+ZKLuZxz0CSuN
tVmKZID4AvOPACi3He0XljGPUZTbX0NgiWO/jvJMDtJduA7Uc3wtUO00JtEN21eALMkkqlMYLbdI
tzWK+kTsapXgG5CpfrQC9bSO7B9jkL5GboKRWoJzpKq1eav65JhXjvdYOXsVeSkD9v2cEnG5WPO8
qTLvK0opylkozmHpNP695lTayGGZjw0yTM4uO1PvrIYRj1C0XnJs3gcEeNa50qMTxGJJin0I+L7z
saK3oXlPDL8NPfsm9rv3eZZHKw2+8OXtC+FDZfvuGzpOljB335f0irk45Sd9giPeU2iyx4xxal37
ZojsuzDFeZ1b1Aa5xpzJfdm0iIJuDF1Tu3K17EPEk/QQioWW92RCZV7jx62LoNzbbbggXM/L8h29
nZ/HLjjJoe99N93Zbh6OLEqea3GqJC9ZMbbuJuzJPaHljK+7y5f8MIsy7knOPJMcJWJ4HO8y+vxM
PbwDKC1iW7VVMgv2SrXNgTigp8Bz66fGgSKlCDG8bxNXH7w6H+JCZO5r2Le3BV3NMcsmQqpwpkWw
ZbuZ6GrBygpYsab28KzBXWIwfedhLu0Ugf0ihiM1ubDVo6lWVBNutjzqScOSUyrs7FuX7RhJuNxU
noOhov0zSrSPd7VyvWhbJo33OVeh/pmuMC8JYvO2ncGaykJ3P2uG0zdK1vGbd5B0Mxr/7gnnCWOv
6MBXqhw6GDnubcWfQ8uwTCxWq8VfAR/jk1XlRCaGzPw7tQvO5LR0HzoRvk0RIJnfqmOOeIN6xNr7
hHSHmm5oDBzd1YrxtXF61LOzs1ub9AmqSD+SImXULYcZn477ndbaH461mIMb3c/eV5dAeycoHr6Z
Y+dqs2iGexubTTpjoVdDVW+ilRLFQKQj08daH2fbr2+EBezUqCO/i4Gz0QRnOnu/h8lp74MoZXeE
kOTWNeG25YIC7bEmn+lutk8pMSOc8fN455RL8DHVEVZyp+8jSogMAQ6+bU3kK3fXlIOZSLe8IQmc
nebQphbIr0p1H2KLkR2bcLmU350fFs/joCiDqU0PhbI2yL/WX0QsVXu7WsvvKCdLe9cDFUHGTi0Z
kFVW54/9tfLRWhngrt5bfskR+90kC8aDyqV2ZXY/nXp077WtXILwHH1qUZTdujNRbm4XuHcVKwRz
Tstc1XDBuEhCHQexuKYWMSWcHY6Sghfea4ewpTwCIJxTeWg1Ng1f1h2/tw5KRRWtwOJ/i1yXZKfR
+PJvG0xVDKdtdzuBvuUe1XH0Gz+Nc8hXK8Rc0gW3itzfvc2UcAajZpTiPr3vJ8u8hxMuKrdzxQPm
ln4v0KUCV7aBuHRobu9k4RHU1g5oYTwWCy+ywCSMnjVLhZh+lzPFpAcaRNlcVGlvO6+r7XPXS+5P
QiifnAHnNiNa2MQqgtBlB1t2TWY1YHMFCuzEG/pbRCE+BoBmSR5GIOCYVXN6KITh5xukBS/thPM+
Gof0NqCJmD9TZABUGdtc4Q6HwkuCZGu19rtUau32pE+Zo08w4a+pGHCv20W16h23mPXkFgh/wtD6
a6uKrJd8UX+r7ioar6GdAs9xYgqImxqQQkV3UQJuQjnluBvyUPJryYKT0wcPRumKW7N2cM+09KRQ
TeWwLDah8+6XynsA4iGLpBdt6dyJohitTa4UkX7g/dsCGUlsWTInZtBxmxvQDRDwPJh2JE7vpNtg
3lpy+Ri2yXIwas4vdpdPcUOJ1TYJRXiUTTc8qdJkjy1bhnbD6i5nnET2MaufrO2WeaNopb1tm+zB
UCZ7SBFMOnVn78fQg8qlifS4tK67zaY2+ZiLkEyKOXifaea694faPLjuQDVA7noxP5bLZ63UERhp
uOhCOR/Xo3AfkNh177b18jrbE78EnomnpHCDw9K1/FmT8RT5nX0iq2d5EaMAdzGVw1SIjCYDoXi0
O3d8BKtqLch3fAIbaU+R2KVz3hHLYPkBfXJD9ZrCJShJdg/Cz/miimU4y7nXvBGJtTPSkd8+5XPw
1HLYNy28L+8QtIpm5yFCwF/+5nO63ALJ/W5GOPNetgeybOGSByo0LxTH1ndhE7FE5T1D/lBU/int
CvsojMsjPHsUV6Kd6SN5ovwMzF/i52hsfdZs249t7Y+30Jb+3tFmufWWfomtoeQdyzs6yshNejKq
FrdkwI33yxSYY9Xo4k3SYo9UPnL9EaGCGe88eBKE/JmtmHem4sEMJtunVzx2cNOnpeq8+4XfLdaP
wPJiCKXwWKbmLctl+RiIaLwhFlC9I5u3wdyKDweoYVtZvbNbjWmOXVNhYPTnvTMRg6SYGl+jYPwg
Ql3G7XyFR5ulHN/k7BEP0+hEmI0WeAKApof22GncEYEp3Ns89+H+k8beM/7AJJULnIsPVblCkd6H
gYMwi17ZK5d8McXs3fVadNuuWH+B9QDRNLP5rdQ1Bq40qC9mAqANNTSxabt12gxw6RTOLcqNW1Mh
D7ZsBV9cEYg40bMXh3NZ7xgYBi4NBpG66AmTJ8imAs8rEQizxKzql5sUDpkRk0A2FLVG7TDBFF9O
za9OuUgLvIpajE2RXRUY2syYOBJUJ4Ou1HedOPJmAfjTqGt2q2eh5cnLnR014da2ZxI+7ak4Rng4
fldFhDgTWvIeGYfHF+rCA5W8Ap7Hca072035uZviqIaRxJguMeJkk1yhAXYTFuhlUGRSLWznWa9L
1E4qexqQNjJiyqkh69DNjgPzx4YvK9/LsuuPGm3dspHZxK8lkU447fr+6l4FGDT3bjEOAEfo2O5C
u3QeSAg0p9xVOZLPES+EH/b5e8uOgOpL0z3ekq/xM1c6u/evlQSNmECnyd7rwS4ic0b/CqeT8veR
xhOsk3MjZasfCnxTv3sT8tGR3c16RPrw32VoVjoYSwK1VnuhJDex4Aq86crBmuQXGozg3uIk37vA
UGd3msiYm6MgfbQWCtUIAxku8whQPqeDc1zNRHpsshJUFAVM0x4S7Aiv2i1IVhNTbMcUnZrPkv2B
N5EgVHAOZB4vozJYg2mdu42UmvZNuZLU4rrUZ/dY7bejjfZvbUwXLwvABVHTqGPLdFl33arRsVaz
7O7xJB1NjvG05Uo6CVk7Z5f8CsRIpr7VPdGMGfGe96ZB0NNl4ZOCodyb0Ms/U4njCs3rOlxGa6Rz
wYhrXN/6S9P4jWklQqCVN5CuoRne7J6HamMyuwOmG8ILSf9IFOdHTySAhj1yBHvp7kqde4ehdsd7
YysY6qwIo9dOjO2xIY7zMNGCFlvN2D9SpcnFQG8Zt1BYcZIOK5nVnSTttl8XebfWyK54Z6yb1HP8
313Ch5l6LqlFSaIh2mvAPIzYzkZR7fO45nnP704QVpS0Iq+3htC3uAhyhzRM5/cIr3iCGKbLGoCB
sBdr2deZyW/VkvOOqCTnXZiDdf4S0RI9yuS2VJAf6SUKHlSVVueki/q/2pC+q9WNLtYDiPaG3FBG
AJor9qFzvc1XC3craKWPSD8yl2BCd9gNG9vxEdVWF7/GSTt0UcA6qVbDSy+vTZyDBdrAgBL8gZXw
P7k51AG1YonjpwmDPxGtWW9jVafHEjgD/hyS3mDSsS0G+1zsyKDz/V1ZYmqwfd1tXZkeKqc7Yvx7
swEBx61cneRBemcZWhf64cH3uhn6uOnWUxkSOZwlYDEZtKe7tJ8jfXtWsd4oOb5ZDf/FS/lqLlh+
sHz/U/T+/80B/xdn7jWi8n9vDth8l18Ikv/dmnv9A/8yB3jEJKDutyW5LR6ZNv8Z/+F6/8AvQLy1
L/4ZZePhG/gPd0Ag+E+ugzkA++01VxGnzn9YfgIHR6+LfYxcReIaffHfiv/AV/BfzAGUPwjy/akR
Cx1amiK+8X+3y2Kf5LGjZYOUXTsRhwWZBPlqBCvXe/iv6dulp+YXUTJjus/kkD5hTsl/dGvTw8jz
BTtHBnVBrCBDBBrizlu+srDgbkrSKPuC3aawW4euBt7LJy4/yufpFIkG6T2vaMtIsVkdn5FNVi+r
04zIOYdpWuLUuo7u2YS+lLPX1b/GAZQDWDPB5V/xJtJO65HBEGv2aBAxi1bMja9pCNiMQOf6Dm6l
JrDJJitqLXTzgq1z/iQc0vtI56l4QTEzqkckCTmsO2s4Fj579C4W51CGcD8D0uebCYhtm8b2Hvdq
4O5QEotP2+cl3NA87L2w6818CGMQpgd/JBh765UFitGF2PRDqflADrnyxGM59EyUUSVgvirKR/MN
6UGEsOVO5d2s2LDao0DI2MeE51cfASNxuKUROfzNLdE+l2OCzAdPBPL7EDPQn0is1mNIaC9qW2co
35s+B3nCp8C6Rnhe/0ypSfQjEie4C7qph6HyQrSCSW130yXoO3LOlV/Z6a7pELRtkDG3zXH0Q/yU
k1pwM5s1xCRBYMBsThVBCbcVAcMWWkkKV+8DZdXvk2MSEPpRBzguy4ZovyUF8XfRmn/R7uqeh2oa
8k3malsgFU69nzyl0P6zUR7xex738APqzWg6tdfvertOaahwXvSSnvqirDyIkyqzOayz4n1Rw6zi
otA1OYGeYbkknzPAAzVhhUyaHEfuiLBx2fR93jLWDo37VguRwoSMEZJdd5Wdv+kJvLZoMmiHnKkh
ieZdHuFx2Co7nLkscQe/QurmahNNlc+dlvdCbAzhDIgK+BTvEyf1fq3FAugxWwBqEBxCbjvj1Hfk
JKvn6076wWhhMwA44ZiD77Atwz6FdnucTMXztDpti2t3XKqr/K83d0uYBAtcVWkOsshLUhLLlTfE
K+m0P7KYVSijSZVjxF0LwDLsf4i2ORDKIh7CWn3SWEOec4c+6fDPpPzTKIou2Hig4y+uvVCYEw2d
xabZNp/X8PCPogpLmJ0Zwnn2LRjHpHe+urrPky1pEM4DeT+K/dce65LEQTWSUiyCBisFkXXd5prU
/pFJUZFiwo04bLxZQ7soGcBZpq1Tu/vaArPpo0Vwo65t8WonFaCqcicy+lDLaSjpprjGazCUAWnr
4WkOK2zYosCBvWUtZt7MuqH+UlbKhsmuUzw5cxNku74xdYmY3Av+0gZdPwy1RglgMulgldWsqsKi
DyReu7CB4Z4k0LDnkam9rx17IcazLVPJlzH6WSb5+styr8UtSRJMAQMbwoq9XwxlQ1ioKMTBIOr/
6CO9/FTIHvhEwmp4HMZFt7va87AT57RVH4u0hmUfgsepC4ZH8hf6aduTOsd4QGMW8tXG6V7c+krS
GRsHJUeJMW8YrJtxW/Y+aX2kEPB8OZODjWet1vU3zd32JSCmg9OHFHfiZZmmbpNOEUqox9aQTi9w
YgAYeE+JIQHkROLU+DB0o2jRp7k2kf5Ns+7I9SdDe0XkE20cL8h+MiJ6L3TX4TnwU2lXhxVsxmz5
yumR+wElqXGrzNlVaV9/Bjj3cUYIDpEmECL21tDlR9N9Ve0a05fP/QALgeQZ5/ppQqF4RTOaRRJO
n6FfWyaLfEqnpRaHSNFWPiu497vUKtIsJu8ldOOU0QqVUGFhsHbrTv9hbi+sc4dikND0Sfu/fduU
3+xscjpA8JY8IU2av82Lmcc9oAJnS0/OEcnZUqLNBVyEE8VZrWf0f560t1nthpchqsH28QNIlNV1
3WSxZvb+7v22F9tJNc2P25XcD1FvI24VkApoLnPMNPsqNWzvtRRlv9Hpgjxq0naDTekqxcDdz1+r
r70mm3ldMeinAlyJUP6F80cGPRcBH391WdYC7SchEMinQ1HmDrUpC0EDyiMGJxqFtlmukWjF+KEG
jvws6wF1vNr9kcp2XwE/6tfCGnsIMSfq/nBScusBN/GzmsAu7hbli36XiJK3ZpEjLB02GJvsuS7K
ga8tAGbUATw6TRiu85YtFR1pxadHUOWkWuugy9X8ISefk78vODTypAvmrRlqOj2HxW72PVgJLBup
9PxIxcge0HY2uRKF5Lk4W44g4adKovozSdui3rmNiwGPQzu0Y6AL32xrd4G8Yo9cMQcGVoYRlu11
QzEkogIxRP6djMrW3/dLYW6VzNEegqvLz7KeNDnEnpV8Q6VEcqfdjhiPzg/e+kGXyb60eNORFloI
M2mP8W9qtkBvl2aY2tDxZ9GAzG3s70WaGG9Pwxj9IUQzePg1ymh9mYnF4Uo0GksK6+RQ7NpZcEnX
pnZvWm9K3ft+sfK7ARF9uSu81P1uzTJazPfl/AL5hl+mTmfvZ+wZOtBBAP3U2QQQL3SXYw1OkA8O
Eu/DxiTd1Rzjz0rE6LnJCS5UNRJ+zKN713o+Ivacs3PEHlwODzThJp+MkuuRVtwqJGO00x0soEOj
vLeO4LZGpN0nS3PZnQIilt6jDPtmtrjNXxsPg4ti2QJ1qka+x/PY1d2NaMNo3qfuiAsJPgUaKnOy
iJxaBLxTrKVzdWLWmXzERzredImaNQ4l+rxwevB2XvHSmbe9dZoHr7CWaTsKjwxtNZUO5/4ykbTC
TssQxviIonbqU+ltJhtFDedeI67xWgt8CYw6DR0DbsYpTpuh/FMmEdYR1fOT0GleQ+1adeu9hSof
XWoZqCIn6zQgen+lnf6jJqUOhYRt809Zh3CHLkUE3ZbBYFrvO68i3hbeTBZ708xBdkLlnBI2YZLh
yRmJuiJ/eCwpMvAJ2u6rLnsYSfh8ZQxt0eYaEjzgWw2yDn8NumSbNVRubWVl6++sy6KLLMrsr7QF
v0kx4fQ5T0OajIfM8PQfXQ1DFtM8X14xzoDA1IaR5WFwgIB2phuGFzeL5AM8iF/ceMlMuoxlUAVs
mWVnbiGP5DM4dz+EEaZ3HjFSvcxI0FrPeRjHBT9tKsUgzzmbL4JKMtleqrAd/yjbDlLoAUwMW11p
8+h1AT0ZqGoTxtK6ArfOcM66d2PlkKSGvpAkGuAS9GkDP0bPv/JGZH37uR2RhIsiYhIFlUcRWjdh
9xo6MifAOvF73AXhzO+cXur8tWZMzw/ZWqwKt22FsumcCcsVDH3+Mh1aNTVmn2c0PYDsOwtmsalf
IdQI+SiftJxYsX3sNmeXgqjpfvW9bN55V4B7Q9ZUedPnvoNYqJuyn6Bmij9M0xT+UVGYNJuqCxGN
Y9dD6D3ZckXOIxf2+SjzCAbr3HI9wr4OPneBw8El1cTpTI+IfCL6cHxeLCvBBjfn9UvZYf3Z1kUo
H8e02q5JGCAta1rOl4Jw551tuPJ1va6SYwOV+s4r5uLXEEUjDRFr1X8P0gXPI0EnOvdBa8/brrM5
qfuqDMjm5WTOj24/tI81CGaA/HA2rzWVXHIX6JwxkycOtZnQTn9YBbFqW27EFluEVY8St1YQ1lvC
GtwcZV1ptR9L2sF4F77muqLC3Z72lL4liCxYOncTyGIUX+u21n3LB0IBeT600caevetMH/X0r9BE
l1cndAz9bTekU7Yflgh3c9fxmzg6OLqCY8O6kZLpkrZXHhtWZ+O5WYaMpY8a61gVUxVdMgGjSkz5
mH35XRjo2M9qMMy5LlJ6OkLP/hhBPJGYcwweHcSr7SXHZiC2wz8vImeyiv0YZQSJVVgUkuNotbo5
h/2y8rIzBFrbJlXOVx/mfJmJR+lNwzyOu3QB2Not9hiddNguyCwijDnxPEq+hzmf8vvJsUmPFqmO
xu3Yofen8N3134k3XlgkaBB0d6M0pfwqu9Dvjotfk/49+Ck04jhFw0rPheRKjNo0uAnHcbZ3dSsF
J2NrdRaeucqbt55luZ/u5KGOtaYgObDUZGgPBiNNbDvZ0lwvAknXi+frR6OxtR2nBgE/ufOGST3j
7YGp9b0VN51IeTRpodJP2hGIJydRUDyT0MzwRKWJY20Fd++8rYakmI82G3Ub8xLXlzosx906JMMl
5D1prhbGgPO/Ii6x6K6IYjMP1cv1mVcYuruCCwNQIgMEa53h1E4+rgMuQ6c9WDl9tQgiMjUcx74m
eKo0KR5AodMPM/v9X+w48nrOR8iwq2BU3qENkJjfDk6eplvVKfFMgfQ0k+89iJRGhil5qVoBJAhM
3X6t0KSv1uKL5wAY5G7tIEs3SKV4sCJLIM0TUbIYEuTEWG+DoVW/yQpE9GqXE9NhWNq4ZcPWTun6
8wwrcOvlw5NV5hhSRnQJFuoSa/hU42zdRFCmX6XdYgtqyNWwtmMxeWhQ/eajyjhTBCK8DvDdLwTf
N1E/2xKFn+bflPhscAwU30WfrMW2mFI6gqw6sWM7aJr07OSQxAm4J9UEpiy+M3dx4Teaii4p6BhC
BdtpXZD8DTkB1kFuL8190xfhT4KxBoF7RTnYZu5Bc/+Vc/bfQuL+X4vN8ci4+D+gaGOZfP2XjI3r
n/gXjObKfwhqxD12n3+iXv+ZCe26/8D9CXZFco3jByBt/xNG8/1/IAlzWbKvcoj/NWQDGA3xBn+K
EDAAtv9eiq50/0vGhksMD++Rw/dIUCrhc9donX+ry/bnTFGsxsswJwmnkVe4u8AKfBoOusY+kD9n
pm1bqFDuqtAX30WJRWpbcP86u8yGMBFSCwfePKC+w88UKJI/5tAAZNarbQ5D+uH41tUu0TU92xX6
zX6LdH3FJm0Cl/QB13TRqYXOf1q9OiKvLkv8ARN0y9KQpg73nBWE1sYxLqcauwT3Y+2WtAd4UeL8
1Q6/nLwKzFueLupmUCtfdkpMQYRp24b2KQzKEDxDgQfCdY4FKhBuVp3uoX/epwodQxjcu151nwbD
hwXSbmZ5awXpTcH7GlX9DtRtryhnCOh7cBMTk3GD1sUcVU1gfO9g7DTZrsi9KS7ZbnCZ055nhYE3
QCrTAh64b11E+CvpCHCDEvg7omBEkQ0RIqCy2y+NK1lZ866W+aXV0atdmMdFkopgocJZHf7kGM4b
KyFxggIXx2DrNUCMfYMxln/EOgk7lMES6mzjXX2HCIxVam3bjnbn0ftIwma/1NVpkFHr7C3NBSPX
o8l47S2BnEE71veyLoSfmOotS3KsOd1jJprfibZD1A0IZ+AUT0RqbAWS4hZdpyxe/FXvMYimJNqn
j/1q7/EDnoJ2eoRRxgCffnTiLQcKa6zPRHr7vG/OoDR0NCCUHcQtTk0+JENRQIPQwZuTD6lVR+gA
UjeZ2Kgun7J0eZ2IxQBbOSRcpiQbwnWzTu/kOO5b+s8w8CFNLZgJ14J4k/ZsM9tDiboXsjCIdPMf
fBXFRBfiq2OFJx6POD8OWvEk7PLCYLjNM6iYMBr55FirKqvaakamLJxvvJ7xyMEhGezX/0HdmSzH
jWRd+olQhskdjm0gIjgPEjVvYCIlYR4cjvnp+4Oyu0sM6ic7l73JNMuyIgIRgPv1e8/5Tv7JLssj
ux3xKQF37X4ckvbK9P5ZEpbe+976JpvgpmmL9KzQT52a7qAV420AxsivlgXm3iQkoHTifT7Xvwa/
28LmPvlBSfMTU71akDRY5cHx27u6hb+BETDnDDzn8sKvwuCwoOYu59sMNIXnUhKiOrAGdO7x+3iy
MD/XyTXEvPuQjMCP6cTZZIZiV8bluSzGc1Gtzo5m3sHF1SfjTH9FqTsgauSMEQtQht0nWpKYRjl/
LvFwVzUpHKwFO5b/oaxGXFuKc2GGbggL1YJhqqsX+3z07RaZm2YUV03U6+zwewxkpBBBu9D4UgEZ
HuIuzUAI13vSAC9EWm85kDdu3JL/PaudnanbySfqMMluaBmc2215SZIhZJ5e3gftfIHnd9/YqPUl
gs8dmLudrU0UTsUtlrsLd7TOZyl+zbhKVTUdR54Q16qYINd9VHa3rpygPFh9eO+t9N/BCI/V5czR
hpEnpeeSPhRy3dRO7btsma7oqkN+ySeIMhaz4678KTsdMWePXNxPPb7okMYCWqvi68JxftfRKmXn
xIQnbaasQxENS0wkB98ox0KHXlvTZcepaM/qhGPJsOlM/bsJfxysXBoO/EglYrqMafZg6CQGunjI
HflQ9Tx/sftRoEUBngX2g1tXyWXgVOe5MLuMpuHWKc2uUA/dc4y7xdh/4zXptT3Mh9kK97UGLSTD
i9RpI4PJzUUdlRb0tyZvRBTHwsAhnhf319yWe8RIO6l6rN1QdAGWObiaMwx9nV7JEyceYCmnKz9e
7lyjL2WN4hS4RufYV2pJ9o3AruTnF3Ry+HkKed7RYEOVycwEKea+Lu1DAWVw59m0GlQjHtdOlaxU
3FJIf13KDn+zy3OeXQaWc2M7+pL8vyoK8F1SN35uPcTHwEiPrjE0u7zr2M5haKI8zNILCsdI++sD
TPeb1E8iTn/zpiGIvOlyGRsep1pH/iCOpS8RJHbvbJzdK55HsYhqz642nwNNvTO0lmajDkog7yr6
Y1jRhzXpRC0tLzy83VO6GmrTIOIXyCITqrPYCi77gEgoX19vy9Ecp2AItXsx+z+tOIzGzRnjBT+w
XwNsyfZBds/RYgTGXSPng0EZ6N0mNLZW8DBUpdV86a/B+aDy69xb4AgheB5oU9vefDuhIRrdCj9z
vHxzYUPmawpizWT3E/VeQjMWrTnGny+VbuenIEXN1TwoaNZTmCEDsm90b2HdjiuOvKFT0VoJ5mZm
QZwb6APZRKjPLuinkYFCEzc/+ln2zJn69rPbBQN6xI6J986ZvPCdV+a44frGsLUA4et+dKHXfZrX
sPxM/Yp3JR4Fgi+aoGa3eqT9NWllPndLJR6XmkujIke/BNrG1NfCy20k4kXP20irQtzFcU5eIq34
8MmrJjTkEADCj0tYjfjRaf6j8ixT80ipO6gIySW2hjzu3OaQ6gRccykB9EZZG07IKPt8OsyzXdAv
DTYDUzujRZj82KZ5PXDro72wppQt7/U1ZJfqJ2TB6SnwOju95Sduusdii3qO0snUGIRwtR+KwGqH
s1T5pT4GXRMrIBAJnqx6KXqsjr0fd5jtF+9LL3vukbqIgTvB8dg5Z5/Ai0wW9bwPprFqrstqyLOL
wq6luWj6oFA3Tl2BeBDEkr8rB8Zl+7igocpR1ILykgZmgmPY4647p6u4RZ7mKoPABDkWHzlLLHRy
5L/x7Wp68H0Vw3r/MNOEiungckTauzn6MzoXKwb5gZ59GE0wFDHRyKYNN1aTA/AkDfEc1/ME5CRx
KCj2fFWaNrExHlBdbcpL32khafsNQUlaVVl+GSxuwKqXZaM+N0ufPuhZGidK3daYCJKgnewLoSCU
IuZ2sNezY7T4NonHu6g4jd3pPsVFFtsUIudEeRKDSpkn0dejh/PO1ZohEgFsNuurmQYEOKQNW26G
tkJDjCmf1LW+Bs46lc6K44QIQOLkJtyf19YgLfAtQ9yDvyrrPAVSHwZfQqgm63k6LsQmdZOKzVHr
cnQuXJsAiJ2L+BUDbFgLXFhKWNWlt6xeeIm8qp6uK1iIiEcElP5kMGq4n5l13S7NQh7S0nYwikqd
Jc25nCbADjPZF9axo3UxH5QTY4Tj7B07Zyg78efWIZol4oNnDogDLLv2mg+W/mRG2xmmiAa3RUAc
Oamko+uAiVJtfmEzgcGOOlYBFOCkVf7BQwUojjSaQn9Dv2EwnmZRfw/ho17HGhXVzg3L4bJKSony
yvZyn4ZYOzowt0zJAX7ux6u2xVodoaPl7TR2T/hU31VaXJCDzJgEZUaAnlDOKJx7q/C/dYSwJIc8
GW3kXuhvwn1Zkyfn5aO8GubWarADFvJ6MqLM93acxjD3B0JudxaTeOAe4+wzaAf9RhkzkBMaiaxl
6hxS/PJfKq9u93oOQC54anKDaEo7hT4fTm0DQ8Az35YhGDERtfGERo9+OSaQPC6242yOmC32Fwqd
EUAuCbIeJAjKBjmXUDQ0VpGkXJsfldHj4+DNWAf1wOyVfTQW11k4tD+NToDCjzLEO0BnKB72HLOx
67gPOuSPO1Uq8Szmqf1QCG9YMJGW1flQhsLbdx7VEty46bPvVwlygX7erw7xgHuTT+6jaBubeUY8
0S1sJye7HIvEXJUjlR9j3bhmtN7ATUIiKKx3nNHXjFyxJvkqgk8JarMorfzhRzV3S3mrRn/+WEBZ
8IABldRW9HnCJx8ZvE8J3C93y2IxdU3JO/6Us0TH+BAC9miLUXzMUKKWD0HrY6YFLpTh5hT9sK/t
qX1SJOYy3YQY7J2RYVGCI7Jjj6LEUYjK9WwgIdFX/LLYFtNNyiUZ0j1yJNRN5f0S8eT98IMk6PeW
JmfPhQ2MKcsPiIZrlq1H5Bcp/eLMdvwK35lyfiXwgf2d14745wjwLCja1wZBZUtDj1JBaFp8a9EE
7xuDDwuVfGGeZrPFVQfTwM/Xa9AjO8An/EiedNmY7JDTEna8LI0UEuM+KMv3Xqd1FXVlGaOYRjWv
I2SyMU9TELL96iUvhgiTa0NUQw0MCaai41/SkWEiKOomkZFWxXRc2oDYL4n3dt5PXqPfpXFm9btk
yNNvvLPhj9WsxKRBGMC+RCOfxj8GvJG4QDmNOVaHdH5PkgPJBNjUvgehaHgh15otbF07yq7ZZgB3
QNSnL5uyI7ZvrlPaaE3VzjSZmpy5B90YzJ+wUlb/sNoNw5TQrO4jA6fiseef6AniADB6yXyAULVQ
ZH707/VT/2/k1P/fejsSkvH/3NvZ/6wrQIx/KqS2/8P/xqeK/zgC/RHlDlBkcKj/N71A/ccOaLWE
+N+2WC+5NX3+j0Iq2DJr+N9cN0BBxb/+q5Dy/8Ofc0EpS0jL9IScf8NPpeP0BxOZlYr42pBWu+ei
lPJ5VZ83dpoa4jdhMDR2mk18q4m1j/tWH5YMtsIf38lfsgs2qdV/kwt+X0pBZ+UqNjhnGNDPLwX2
P0aIaGifexyeuJx7zKB8X8/BiNTATtqzqavKj3lLzCqN1/Ti9ct7G9759PoBfSxXgqYmYeoE/zyg
XQdciQctgy6a3jtuqg7uzItxpC1T652VVaxC6CLSPCKbRwOdSRPnIfAY0CR5EN/jGesCFCkLS3Ve
IGRA9EKZjoHEwoHmrtiDzwInn35h5gjgN9Oux9qo+Eo7q6wALmKhhpIHhpGKvmGDq7Br4VyadPqB
50claER0/JgEy/h5HIX70TZWjZ+P9fowoaX4+PoX8js34+U34jM189GTe57cHo4/unpLa8cdsWs9
4oqQUnug7/e9HkWAgw4yDlsCeozPHL6c76WRzJ8D5eAtaBvkz2wlHnh4dMQuepGYZPC0xLkHHbV9
Ms7cBgzh2yqGKJqrgPyJRORnFLXeEx064ZyxafUf4t5lXpziZHsUAwqro0WEz3yu+rb5Mg8K3G4m
4+W90FVH9pFKQUHO0kJGHqquf4KFMX+gF22Ia+EupltmYhA5OE+5l4gg0i2uYcgLHEhBZS44PxBr
YOWI6ndV2ErYoNIlnLGYmAUxKPLTbp/icwkA+9b9d7u0iQmu5eKAHRzcQN5wKCTslUoXhpvDkn/e
BOlEwTp2DuGq3RwE2MaZVmN+H/oHKfwkucciN7uUTir9HnSBK8/dxgV0MAVzNUayCzgAGFOv+lD0
sdfuWiMoVe01o99BEhKos1xkVPf06pimaZwWA8dk4u58aBWzrUm3nArveuQ4GVyZGANoxGQO860M
M/sQgL1y9u6QTJQpirnQeebMofvEDUtxtcTwnKOADTl7V8QqmG7ixArj45qplkidfHQIT+apqCIO
IW55EXsemIZ4LIx7gOsS1ne5k29uh4ru7R63Vent0YB0UPNq/F8e5FCOEIJwSxAQo4kfh9VPs6Pf
e2B3+JEWBAuWhtuzEniQ7oMi9JCn1BX0z7DIu/bA9GEinTLGvGGDBRr3rz/8f1uMsIyg7vdIBLMF
y/Wfjz5MjqUYbeKUkiYIzyTCpr2RG/HTcamKB04Uh3W0miPcDtgp5RD/ev36hN+cvnqw8H1m6qH8
LZB9fn3YVEmGtI2uORTUw5blcuWC1L3EJe6cNU6Y/7uExd+rbygc9EfMAtk5xNbh/+NdZ+zloCPy
GcXWE5WPj7ywm+vuKusa9R37RnceuyuBqWJGTID67KLUrffYYJlejvOyOdOxox1XPDNXCOUx7r3+
fTjb6v98dfZtl2Md8aPbiME7SYAkYZAJni45ZeJmuMdFJM4GziOHyYZ5gZYlow+bQK+qOd6Eu2Z2
ncjr/fXYVFZ/5neJ/cZu9XK3YK+2iXUXIfs2WKjn31dtmdp2vIEk28qnVzbmU0KnfMmrf2omAiCS
n839P3f4LPqS7f/kxgX1gc9+FAbkCYuTRRglpZhsBaI1babxPi1zk+M8nrycWaoJflr0YMC25kJi
YenAZhGwDTJm58sUN48zTLBCC2apX7RYPeeIOUwzWMRvcoZpKa72A0JL88Znfvnw0ppmHhS4Ht8M
Rcjz70YJUhcR0/KRx7V9dLzGwL7C258FYL+y1fLP3ng4TlXcNsmSrnRtDPj2pkM5eVutoGiGxIIQ
C7/J/6Rj5CsoKeWElYCQ+73UAN4QH5fJXR4Wxadp6mhUTNpYx9c/yPOHgrqFysXGtagoZGwyL7ff
8o+XiEiU1mmdnJahsqZ3aJwQCI/F8uH1q2yo/T8eiX8uQ/DgNuxDCU+N9vwynnTYGYtU0yCZw/eL
rkoaXLqS7zMMt08DBuRjb7r1I4ISzvFJjftwtuvchlWBP5I1HGEnABqhDsi03ZvXP93zlXP7cH5o
UzYS6KHQlYQnC0mr0GP79EGiDhrthRaKiPcSoHBdjB+TochhZI0OaL4ivbJpIzz8+6tznlQ2Ejzc
A6eDyKxzDf1M9KDABJB6o2plVlNk4O2w+Rs8eiB/mR7i86ETNRw6pIHfXv8Ez9/Xf+6f5r/No8/C
TY/8+Y+jAsIJnZxnYKzzeo2Y7DPr6nM93zfwg3dxXmbn7mLGw+uXPVkgt+sKG1WqGwpWSfqBJ88e
IUDS7VqAJX7uIfaMEWN/LBNNaTTicbihVgsOlmmcO1EhVAM8k06EE4isKGnBl2t7lOip5v3rn+r5
SvD7Q2GS3c4ueCt8NzxZtXlGbCAU1hCtMVSjwE/6i8Geh09+6a9XI72Zz69f73f88H+3id8XVBSI
QfC7iPdOi3hvNINpGg8VTBk60bpmFpQb5RxB8IhD4dAjsDrVP1Qcxw+TTsDduZ317/bSfz4E5xhW
ImwleDFP7hp5tyyF7sgQa9PqPEFjcuN1HrFNg1N/QDUBjmGwHgfjBEe/MsABsyD5GPaJfeOTQHtp
KpJf8s6vv4tRqDdeECb7p4sHjVnl2UQYeA4RkdtP9scaVTYJdWxXTiRgFrAI6h5XCTirDsCTEF3x
lIl8kJGb5+td7s409eYAN2fUpgsggcpyseMvS71YRFZNQw7OIR2+dW2JbKrXFghWEkGyOjL2gqSG
kgC9zus/MbCtF3fAcWQTLyC2laGtTp50FOSuWUKpI9NO94n21LsMiWu7q6EtQrukUicsrsf60I+U
ibeCOPSwqPZiw5amxVxEIE6LK2APYpN3IpjeeR5ThZ2HwV7vnLKXT5Xb9MxpUrhG+zbJceSnBehk
mQrExaWhSG+J6znj9Vrv/ST8nCd2ch2wMeHVsFQKMszOAjZrUYLBojz8JdIw/eJbMy2juk+zFYFN
S0ZbZQiwO9ZzuzxZaazTrbXtXtCdqmj/Vf0408Z3SdyoJc0wpZb2q68n+85qifmBAQw9ZNfXXPyq
GNHlReg9xmBv93F251oTElLTOu6FTYveXFCZkzMGb0luo/dWPExNOMXRMGm8Q52//cb1gnp9Zwdy
rDkeVF53VmdOby4XEuaODDWII6VIV7+Utgi3U7PUnwgZgsqgOR7O+wTxoNmJHs4EjfCgikj3Euu+
La3skokNNXti1eseD0D/YRZe86WMM/NTJZ5eo1lUNUQA0+U/6VuFMQpWXjB6qwvs1KWbp0eKQ0IL
V+quD7afVPNRMjXqoJV62HhyOy6SY65cgDNO4yx39VA6P5G8zY8ofNNbjuCj94GbCT+Npi44aGTG
vxkslL/7rnHpgmZZ0yBjnBFxUGKi0sNLUxVF5GKdKQ4SPzoM/YSVcje1K5+M/Uer27L1si9ViQcT
5OjCD9rbaYE2Ih46vUdJGaJvDOosQgdHQ9mplzWKHQFWrSuhqiMvR2kwcVr8AaR1/eTHrNq7cRLx
hlWH8mSRm4bevF1GJPeE3fH7lSbH074M3/MRAXnEDMz+6lL9/uCwsuj9AF7jlywCSOoAXep9Yc/O
fLEA8vBwGdfeh84q9NcGhd875OrhO6uctkb84uWXVUOQwK6o+c4jMuDCmQ7FOt/2QCwZxdDQDC64
r+DJUaKkc1sx6Ny5pPJeikLJ+IyTET0Cmr9Dd3BbkYywwUcOoZY0yj0zwEKS48h5y6D1KGSMfbYA
47+IDGx7X8yYqFUKehCju8dtDMrOLj0cPcUeG9zAsxmDRWEbSTn8OrLR32VVEOwqoDtPNGszAPYz
TXIQXu2sf+F6T7+rxms77PTbuG/JCjUeKntAGpng4CdAkTFZgfkggT60dIT2RboorIuRPB/kEGlJ
slVPNfEIDJ/RP1xh2V5y5+18Oywicc6AtlDeDZ4t6Pm0c27v+5ggvN24osbt0ShRqZ9httgGbAKN
7KZY8Q0mCJggIKt5TqBjmsQ74lUFXwGMy/1CWwCMm8pi77bgYWUUbUPiPHflyAwZkR0yyHiFdrL3
a+V9CElvRIaUFOFtw2+kEMQmEENGXu6WXzDrr7XVFJtHApXqTue+4g8CtPmS0PKFcybCVnNiy+Wn
CTDUuJdY2pB81HH+BVwiEsXAUoN1URCf/q1tcP3iGmucJ6a77TtIjUwXBxhR8szKrJDffAGy2q3s
LgeaPDTdZZcx/1EolWDbeOFX1/LULzTE8ZdK1CsJXCWWxo3lyGvnkd2yLCumcxdwbH1w0CDgPswS
tkgTKOurIxKKuh6sOSVUKrz7xEEcdtQ5gqtz0rbdmz7xW3WQK1/NQbQEaEztqGlVIPp8HwpUVfug
U2bFw6M1BN9imB7ahe2FLAYHlISPupwBniuACCTrWF1nmSNantgefhb3bV8hQFjvgW2UDzbykGXX
ll6Mt6rvBM2iMmVwx/QgI6AQJwEjO9Eya+1rpJNmls5t2wDbOdJrSs6ddXvyN+PZD+H4SRnNxWxf
ZjwR4Z4MCse/cRafw1vYV8h5CYixrKPqJeWcKYkTSjDMvLMmt/5pr17+mb/g/zIWStB9Puv6q6pw
8GP/KDJmyGAuMHp4jMj2i/K34ElJbA1J0F62m8oue48XQq5XMsTgOXguHGvltn0cNdqjIWl3v6Ea
evmU1/OIeAHEwOexbMigWgwPyznaeDgEAgvYGKme9sKewWNZns8OSY17AY9kYO4/rb9YOZ3bMI/p
E2ijJvJLxjSByo/NstsNrS0vhmkOUI50OmboZoMVGI4TGiZ0dlBTQV4MEzKF6zSV5r5MYyOZjjUS
kUVeGqYz3YzTv63b6hui9QBhW2zT6tq4EFSB+Lz8BShjUnk3jkZGsEPXmot9kvlEYXkuM0UcnAQf
gFVt4/jY2MPYRz6uKtYNJzWXvDlw3apQju+KRgxHNIDyk3YX6/3aMFG+WMuquHFnw06YuqlNJ9cb
huEMuuChnBrrmgEmCHo/JtIlMt37LJaMCfVIohFMBPyltflZlWX72dETcBpGitQ0l21SMV97vXb6
yyGBU/JW9tGK3fSkJwdlPaMpKmc5R6G2wQ8oLz9rlwq95EB35Ycd6AfAsEOD5aroLuj82E+t8OcP
mTfT0h1tHKhvfSLi3F7Uo56HZBT3hO9utfPzehQhk3BqqD1RSNiIdzkSzskDNDXed6kAw0QhwQxI
9iBMfIKQQLBM2xVaRc6U5Z9IAh2gDihnfBfWRENsLl2amrwHcmPh0x29M56T/hSuTMH3lz0DtTAl
05ZjmEsiO5dcqBYRa/1ALwbeIU4nkPbu4PI4gZkuH3GTxQ6Z5dCmogxpwfmAwow11rGY3o3jEj+g
YYVqNsFS+hDztHw3djx7+z4ZCCOih/q1XBMfelKoIUMXjGoRrU9+M+8ZuCAFwmk+F6BAqNbP1wkq
w5Uk2OBjmc0DU9vY676mjHiI1CmQd1T4wpB+riSXlCohI87r+wAXAh1w68prcjSbIhmwBEsJJqlE
a/4rM7mGvYj1m3Es27HY+x6opp2JbXltM436psZu/T7CfSsPXQMCZheY0LZgXYotD2myRgIF0D/E
ewGSEXj4MKF+qquKqb7dxIcyGfTnIcRXvccK3npo9mmcRrUJy2/IQhJeRdHgXXXF6JypwBS/JGWO
f14Oo3/sqbl4k1dsSORwVJD7srxo46iUS38Xrpu/gN5NiYzQwnKm0X6Y/VykCZ4CN2xvKO8EwLHG
KvBnh2kTvtF0fHlUEkyDpBPQdnODFz3HAd5hVsYNcFWHOXuC4JCD/EqR1wKmoDlbH1wARMh2c/tW
1r37RjfpL4dn8seFzcmZQZ/vbW/OHyc1Z3FLsFlEjHVpuNyuQA3PrKUjxmwY7KOUWf5GS/Nl50LA
yYfJYAebzDw4eROx66mpMOxgzLGR0raLT1zeMB8Ve+JHht2QtTnGv3tjSdqWnJMTO+uMpJnl2qHw
nZPzKAMOeFyjhIMdZu11ie3ic27s8XJhAL2bmW1DmYL6bKVDzOyvpv9vKRmlcIBuX/8kf7l9Xzmh
i6zMlSEr0vOv28IEyEkdLYlpckxEVS/JPAWPP/piiYIUMRfyRPvi9Yt6f3nGaO5CtKBBooiaP1mR
4X0GJdF6BJCVZvxR8zT4SHQ6luQpa+v+2BN0RQoEbfj4rAZXjCs+TJfvae/GEJwpOOr92rpdfZj7
NTlqR2QiisthuMG9KInuCDpqYH9SU38sWocwL89Qhblt+QHyQbFP0tyPBqz9EGZD7yYUY+Psa/QT
CJkRqW2snbFB2Fyrud0tFZHUa+3WwH8ZwxI8o5dY7hOmYeYshOHAaMmGkz0BCowP6NJi74038mXn
UwSei/crIBKHV/Kk85lXIzR+9BSYnOr4My2GQuBgrTHSvP6zbH/n5KHE+M34nVYmGBLvpMVgceU+
b2O4tr2Df4zaiarVwaKAwfwdblZWKorGLgOXM711jy9fe8kLgSnDtqkr8GY8fw7XBGgSui4mgG7q
nAFnmg6Jn6uoDdVyaeXAG16/179cD3yy69Ou9V3bP51k2GPXrBAnYBkk4bqFK+iMcfIc3/W8/BlJ
Pgtuo9cv+fJnZKgV8g17jHOk3HAxf65swdDw39uewbLETJ6Sq4ChNfaQtL5+nZcvF02CgFEEeyTa
hd+9sD9X0KExBF2ygAcLYlfeecRyCceLxOmsLwNRnjtB2XdBG288eJWV379++ZeNKg5stCLpyVKr
cAp5fps28rXVHlEUjHOvjsPghffOAOS3su3my+uX+suPKOizMhRgw3KFd7KK2sokJSs0dwrP+IE8
dIjIDaaNg4KCAe2yMJ/+/QUVk0JujskLipPn91b2lm11DapPBbPqiF6pgsAmqw8aJu21llP+xvXc
bfd5/kpKVDIuIxZGHrx/J69kUy/SSJtnpqso4XGH1B79yKqqccer4MwxTrieFdOwfGilsICy6tDH
lJBjuBOBtonWKvK0PcYgbW4NUk5rD5MFFwWa7eF93lsCuWG70CBemhB68AQd5K0e/V8eRwhDPPqs
FEGoTh/7akgNiXC0MRL6jcTgkjAFWohTpxZkwAUiSS7nCeggdkS8Gu68ijfeh5dbHIuaj6JDbD1y
JgbPf7SExs1Q+zFPiYnTqFOk1AHnaH/1Mbp7QjKBddlIDF5/Uv7ysrOSgsPw0IdsWbbPL9qGwTKY
jizA2eWhXJnGXHppvr4xdvrbVVAPMXjkXd9a78+vwpgex3nJVXDRrO9I7wRBEgbtP/Hg/+M0dvsr
Jw+h9H0SOkkZpi47feo7akBAAvEYzR0mAGep4LvkHodr6DmcP3EavP7d/WUFCSgPBCY+NF48Nc/v
Cle0LaZOcc51a3EVkqb4eXO4Hh2/4RD9+rWcv5zEghAUCkNFSFDKPVmuWDMC2hMEr9II+EZTtrtq
jaadzLHjImt7HXmOFdzTSaX13BNkmmepe4vTfjkWtozB3I1A3t76UH957ZUjWdk43KFDEu7zb2Bc
u5Bssnkg6NSK75Rft+cKBN6n3mmXIZL2JA+qjSv42HmWf+UBr3fCxaT1xnezXebkh1csdluhZqN/
CU4e4rpPvDQbK06pg/YD3Li++9EUFcreJTFQijtjfQ2KTMU7u5nnn6obw+UeNInzxBEBzXxTKJUc
Xv9Qf3mbFSNgZxv4wSUIT74aMxpVBR7JuJMVf8fRu1x4RnrkR87rIcw4JOI9sN/4Il4WRps2hKEL
nTBmbP7JmUSVlipn0gwjv17x7MRJuXc2PDxdVh1BNsY5mI/k74yjefrXd4vHlZLB44TCJzjZcBLy
5Lo8DEeO2oV9nzINvYNjtOUVyeR8EV3/yCm1+f76Rd2X37EKvMDhToG6KEbKzx+/JquSrdvEsiKb
TkWWGNz+lpota/eG2gH0I/CbNUp1uBE9qXuhzNoYzK+1W/efSbrLOTK3PtFWC9bN7kizTvnorYZy
3tEnnnIag61zi0xseTcUyv+Z9oKl2XNi+jOJmDEOar+Cok81L89SKEfY0BKz3FTwJ96oIV4uNggS
KFhshCu86qedGKssVdsounDWMIqzzi/KA0Ujlp84ay5e/15fXOr3qRrEshsGKFQ3ZeufBWAR51We
NgpFuNt/WLU1n2FMx7uTAlJ4/UovHlgqFLpK26SZAYQ6fUkyVcGKm+h40RvP9pOj4wv8wfAlLKfd
z8aJ99przXsA9ub4+pVfyjR4WJWzqbeEJwC7b1vWH9UnG4MnYqxPOJ1K+6F2UgwKC53lDl/u+bqs
8r6sUexZK0MxRhIwfDG4vnNSlNlDnwQXRa7NrWm25eP1T/Zir5R8MrrQvMObUFiePNR2WBF3YJw1
ymcZ3xAvKa9EUniXr18Fr/nposnpBfnyph8O6KT7J7uXKAa30gQYRDMOTHXMnNBKoz5oS/eAXUx9
QV/ffLFnsamoxNyhH4Rwz9DRa2Al4F6GSDUx8CvxC7InQxlIu2/hXKjHJm9mh6zNqVZYQde4PkyF
bT+Q9jneEYvX66PIbHJvqP40PmY3b2I6iJu5x9EWsAZ/0i5kpyYhgddCdszshiZUeiDEUXegmwd1
E+aExjHdpl+8s4uU3uLiZ8QkGNxsXlSshr4h8QlfjeMg03SrDvURHb0B0MJAPxLHXxt8aMiFs6+6
dCCsNSHFGvtkNxjinTh0moupkCMGxpBYhYs2tPDRlqz1FgYPbzDnAwPG4H2lli7eA1Tqk1+ensTH
UM/jD6EaOP9pVeXhjvWrRRfYdZj+WH8g5XIoZ/TUoSGu99U49o9xGbvfmMlAaBmtBNRMNcx0uIHY
6/u+6jE28EPFiJMDiFMiSJZtfo8ViSGn9p8y7bsN5jFNsEgT+78Y3bpX6+xuUX9dAXtFNmFdR9VS
1jeMUpz8cs0LrBcSrRSKGy/pHxihCagynGBRFixlhz0RPQo0H7mUHrJOw8kvyKSEMj55wF+M33YP
tYAdddY2CIX3YuyRnU59vX6q29r+qEyqvzIWBQy48iyoHeORBX/aUOp4P5ipvUv8eXpSbj3bBzLs
l2/9GmfuTuu2+mgNmojBFA64FQEv80id47Ra7XhZwGCn41TTSEaQCxyOLOHibHCT+txGL9Sd0xdR
5bHQLeFyfr45UgOLswRh4+lmBikWrIHoS9xfftZ3BtpGTQ+B/VhbuxlhQMcu4IBWq/Hk7MLJbW7Q
0FUhJA6LyWFVFRO0o6reRBcVKY0Xugc6D/lETcCR8mHw8eTXto9jLwm8s7QE8k12V+pdp24cHu1B
4qQelk7n140lR9Dumd996Vjk7iFR/U5g1cMN+qD6c55q98PAmLsh1mPGqTSAXkp2k9uF70NoUh8g
98KAwnocP2K5bx/NOk7gk5EFf6ko1XBxa2dF544WFE1NNmGs1koLmPrM7kC0mdjadw4NYIShlvsR
GAUZdt2qnzjbDIDEPVIKDYGGxT5Nh/CJSnpDSI+6Jx5xpfPcC58vZjQ9qu5uCohHAaxPV8pfrKaM
aopzJOQK9TJ0ct5IAjZ1SDyy1F/AunHm61PPRxLiOu2VAz7n5zKRewOQPR15n4E/4QofFPnhY1an
zGl9CRvfQ8BU73uQjvbRJIiriRDNiltONpiNO6tBR8eZIHHf2KJeLsfb2ANILmY73A/hSd2dAcIv
4baM8K/0uBlB8TdY7frWdvRyJwxY81FjUsbQKDhdjfs4bkLGf0xbh4n5Y8fj8g3bo0MMkaUueZbM
vVsqDH0+KQZl2uivDO037HKpopIAcNRUrj6fF5Qn0DYIYRXJ1xYw+MeGn6F7Y4v62+YZwADGfaKY
Db3oLxhaiiNjUhunux/Ux8Stg4+13EBrOWKlKyZoJBEEcp7fs+7E7zVz2otaF9m7qU6K4WoTEBGe
MzjdZwYigMNe39v+Ur9wfgfqwadzQrb551v7/2LvzHYjx9Jr/SpGX5sFbs4Eug04yIhQaB5SqVTe
EFKmkvOwOZNP74/KslsRUitOGTg3B+fCsMtVmQySm3v4/7W+xRY0K/BwwJXIE/0ZZCASD6NoHoHm
HNmBvle0UQhkv4vM2OFwi3Rr/1LIEcpMCZoBDNoQEtWOxp5Np5O8UPCxrrrRlduyI4mXvlF4EcXk
h/e0Sv/quZcfQUWc+jQ7GYF4bP9HYD/UWTMRjeW5pmwHggNWjhwfdbM1LkEEiyMnm/cbBy7HsZeW
i2DEHt7z2FNgdWzKvH3U65ehmufPozGnO7wDOJHcODjybbwrzHB7nLHx0LBbw6Zz0PlIWWQUNaYy
pykwFZw0r2qCU4rpoiCIiByVwD6BW+fckkJtr2snYOn7fDy9O2YsP4DSHcJRzeX5HmwVSyecBnAe
o6eWgB3jLreBGMz2k5kkL32SD9/GyDAfPr/m+zHMNdmVUVowNGQqBzcNGzrKNciyXhCnCb20uNqN
6CtQjpKbcORSH7xQITSWd5Ozm63Zy295uxV2JyUyaL96FDPi2ItRgcCxqg3rcSAouzsj7qp5pOyQ
hVsjMSlAW2ocn89BwNLOl23cVgAHH2KgXXetEiKvwSAyd9verMS9pQi4vWNsXuJWCm5U9IpwM8wc
u5Fe1tQDlLlSn+dCNzBgItbbZlQR78l4jp4AjYbInDgmnw3kHF3Mce9EG83o4eVMbZJfOyAFyHnH
NQrqSsh5O5puFvtJpoeIp+ukeJpsAdk1V/Tq2WzY39J2hS7MZhGpSaskuENiJVc1b1DJAtvaetj/
oqw+TCutmUEttoNbh+T+YZS/6fOImOZpTuJyA5mxl57E+3esavDRq2CUWZxqNV7G4amErkprmbrk
QDRmj3luaecjAeq+0g9ompBKFEeG9gfXY86gZss5j/7aawPszauH5hnPiHzYwLgCQtlkBAoKJ7vK
PYWZzWdgq8emzA9GNn5dgr+4QRdDy8Fshc3KJKoLQ39WzfPlyIJGxoJeXiI5aZ7KNiKaCw+9j2Y1
Oa8J00MyiDYcyty3ylWnEwRgzrpPVN1PlDypj8xtH/44FnpgXRy2HeegjqHIwXELg0ORFGP8oEdu
Stxub1PAsqz5yDH7g2kF+SrfNoIPOsiHRoG2y4dI0W2u5cKyjKWU51U3q2fINcmMl2W0DcpoOnKD
2kdvnIO2TjuTfcZv5v6bN96VSRQrJnfYRy4OJjlZVnBGznBkbCpD6y026EAlNoTMaA+RVHA7uuT1
rQQcixaGbdxP53yRLHNTQj0LHEue/gDop2f0OBP5gNapvQMPCl2sbgw5buZcOlf8nQbpbYbWrXsz
SQktqpLyFxpb2p+d0rfOkSntvZSGc72mEWtksznUeZX7U1rPh0uWTCQ8x+rqrzEFKeBORt6vFgDJ
OgxqEDSGrnhhjwQsynCzo/eD9hQAuDivpVuffD7HfrCL5Pc4oNw4cqvqofekFhWJyGqI3KmoyHYF
z6X2K7pi4ZFjPf7hg1IoR3kYb/iPmTz43wdfV41d1K2aYfDUcIpPOqESnj6hOL2ZbHLtwLeihqSx
l0RPoB/IkBbWOMAw6XIQayOFazKs9WgX1wGQDKO08luVvYV9Kg2235zJGwHG254IjxfG+BBnhKx5
c7wEzRtQY2Jk61EQwl237LM0TGcDXqFV/uTgK15SbbQ5i6tmcYvjNjm3Jze6TjM0uStLaZtg46gq
YudkCOSDmCvU76mNIIzYJGn9gh2XzRtI/iGfhpaYx3qer+XzvRIy8ji6rKzx1PON3wy9N59F2NqQ
JkjX9pAFi9K3FGysoOL0AXHM3CPhs8UDtTnt1lFA1zM7jWN+WuWO8TU2A/0m7Y0ivGHr0Rgb2Ldl
d64EY/5UTBiX/Sq1qVO4/PpubTdQCu5sO5H2mhU1rn/bG/4Se/H/URc/e+t/7eLf1QSdFD/3XPz8
gd8ufsX8YzlScbCiPm6h5jCY94eXpv3H3wia/8OiaclJAWcWXYxlGv5vH7/5B6sUshtn2YZh5uJP
/TPphHb84r5ftAD8efOv+Pj352STbe3Scddog9MPp1fAT3i7AYPG0zQIFiq2FNqjJcx541altk7m
XNmahZ37b57M9e9R/Ylr8ff1+OWLkx4R2WuCy9vrpVCiIVBwPdT2JCApAe6ESgu1TY8uZdMC3tgi
rENsppsYqyPL/Ma2DwgN0FJiMYrptB3G29Gs0tM464SvdFpKaDGN0SO7k/3V+PV3mnSU6YiCr0SH
vTy3Nx+l65Yw7JMM4Zldf5flEJ1GunShk0h5ZN58/wY4LXLCV3nRGEZfV803VxJdIwhPZjXq3Uhu
h3G0thredzYaTvndHpE7f/4K9tf+5c5s+lSL6oHRRWf04I3D+YspSpbkK6UUbqaEmZIKCiktUTpd
dANo81hXnCPv/YObpLLP1QQ4XhaIg81NlmQ5GmXA5IVuKx5Ug8W1DranJj7iRC+VX5/f44K5eNOW
+32TDBGND8vm2HZ4bsLlGDLDpRgu5wITB6Db/h7tKvLakqrit4QzHzvyTih3ul0J1yc/wLqTmWP+
tNUSF8OgV2yMwqkWxdqCCWATvdNVicc9zHhvEsP6kole/xENhfpdxmYB3oBIlbuE2Fp58vnNfPTs
GCA6xaDFg33YnK9jKKRmVElvBO59XtR1us2bcQYblZbE2GvWkX3a+6FPIYg1dRkglBheNzhvBqSZ
lBVeRVohphqTTVIG9k7LEnVdS0ABn9/a/t5keU3YHtmEsu1V+Z9X9MabS7kiGx1cbaR0TAkIdrKf
T2iHFkeuIvZ3JlyGKZYmD5u8xS6NnHD/Y6Yfp2hZzWUw5o1E+7kE0SSB8zz2ukDfhn3IBBjgF5E5
r01yD7ZdRVAISjrrL0kJX38IW0OUCLR/nAUpsv9DQtuqYWvmlaf0lCadngFaUfQlApNQyIYUXVKA
XHFks7980P/cX/y+KC0dEMHLERuj/P5F7aHG70CV0isyPfF0vn6w14rmGUC0Vw3c222vwoXM4uqo
rPyDB4+yg0nURECA+/bgftFBLPEW3G9k6DbxcfALkyTSiBHPtXPI12g4kTdcJlatnXUA8pEP2gQZ
BNoxv+m7SQ9VIGNMZSbXSYV43bu+GWiiC5BLlknlpXmMaSkuz0mNj1ZRQ1gpuUfK6aw6xzbe75/7
ItOju8XcrrK46/vP3So4gRUS7xeQ4Go79Zr05lYlbzkJASJCa/MwItEi7sPiyBv/YMCbbChZzU3u
G2XUwYBvgUjKIbJKYiXtxHPzujprO7zWehHGX8cW8xSCpmIBr0Xr2KohmHXAs7paC7eff+Dv5hKH
H0J7BP0wzVxafvvPYEyomdU5HYalnLGqgfHTXYKzmhCNcWRdezeXcCldWLRygU6jjj5Y17JB9lpr
2qWXFlBWJFyuNcqjY4fY91dhFC3UI+AObL8Oc+EQ8kcGZZoC0blab7U4j29JR7aOLJfvHxuWULGg
HVDSCfVwV9aKYQRQ0BQekGmH43KebiODMC+1L7Qjs/37L4M1xXQpBNCzX9Lu9t9QkMg+6nQupdQR
xvehMpRNGzvWOk+w0bgz9G4i05v0iCzr/cfBgkbxmqQYvEygxvcvG8saw6aGQaKxCT+YFjzImAXF
eS8GTvktdse87GAvt8dmQ6rE/NV78yGxgirb7cXqQgteOxgos2m1usyq1ONk1ZySmEkurUPf9zqO
VfxQaPpjKufEfa3AVIY7Cyfpt55e5hmxvMD5VLJSkktjcjCgJvMSjEcmeNVTIrZiZLihNQFltth0
SEwkLzrIw2+yI1dsFxphdBE1edjQ89OMhlz0Oj3FaJjo63oSxVe+vxankAmxCByo42QgWE3zgj4W
KXg2PoLTSq/DmyRwaeE1xMAV8CQioLc4NpFZOVOZ3I7dXF1VTa8+SWcy2JUI4sdXk1sTQwg1y71t
Z5MxhAFtmteYmemZ9eqIZWQ0WvnVjQvYRrCmaZ+JMu43FBoJU7Fq0Hk0VANpnhhdpfwI4tH8yo4d
4zBbKVpr1dxcp11jlp60YxuAqWqQZArelFwRECsN+wxYiEQK0wkBA0SIrippP9fOvVG79oz1M0TY
rhNkh7w8AHs6dsgv/WEI1B+DLrVHA8dJdi21aLFcT81Ix7yEWgqVZqTNngdzCT4Z0iFzulWr4Kup
6OM6FaaAYYuTWa5FFclyVVRDdGEXtnZf4/UHUk5Sw7QqSb2jglDo6N2nacA5RhAaoHZtCb+ayfIh
kzkLHaoafaXYfmymcb02EorAsPLs7n4gdMz1ojFSCFpsY+OxAc2CMapSJ1zxTdWba8gO9fdcxTbm
wfJsOL6MWMaj3i6BJwH8IRCImKjImyNZXVYgE3kSGkxMj5l8UMkpnA0CoTD2DJukhfhDk9MOMxy1
Oh10Mqdi6OLsVr9CguwXGT7BJr5VueRRwiDU+b8NtXhwq2oe/NqtlccMHhTorjHEJa0XHf0T1wYK
RYYZ0hNHTcYHoBGG65UODiX0KerwCPeTUUSM1vhkk3lRrYBhy+vIbCZryfuoHABIDkbPjWHI+XKK
6Guu1ZaiqZ+QErGNOgssJyHKMJB7UL+db01hcGKBh7c2XQIN1qtMCXgTD7ag5eiG8TolMNFdBQFU
XkJs4+EiHrL0F/QYGXq66LOHzDKHa2tWO/IAcdg6QLXT8FJDQJN6E+N62IQYB+nhwwi6qnJNv1cp
fXZrPLrVLsp1aF1hg3wjp27Xb1xKUok/tLb1PBR9cenQlcjwIRZiSeRsGLghOo0Gd3IR/7T7Tswr
l+AprEq8nzsy+aBuqU5mhWuHbGNJQIpCnnZDS2zXhTPgN2eCo7omMxw3BBRdFVYl3CyvbSsM8fM0
iF8TgXAqxtceeFsLtsX1Z3uuy7WZ6hYqQ1MoZ+jiReEDHQ5zfyzUGbVUFJuExvUFX3wEn/HcMsns
WPVd0TW+YlgEV7Z5hkOaiBCl9fOpVXFOm8oQrgslM4dV01bTc6KbmBZqRcbXrbKw0lsUEy352DnY
WcsprW8arq8ahl1GsnoBlG5tZ1IaxDvRY+9Ex48NKPF+KQAK3+QDx4htX1khefBVflIhe79dvm1j
a00Fac3MUv2jYlTuQzPzQa1ECElg1U3AKzG3un0BTS53X1z6POQ5dupwhk2RUN/ImTTQxZHEBTYM
GgWEhkD0u7jt+gXjX5YKw1VrzinwmRMVAjVDlGDV1k1TDMwM1khsORXiqLwnKCJFqkBg1E+zndvv
Leficjv0jdnuAj5vX4QqwrMWHC6mb2qPupdAFLq1iriovJBIUsyofVIQlelAj/WGYVT7XdTI4Co1
YlDVxAAiSScJVSVVxVymahENyZZcT50MrCzUHzQaX1+qCQb91py07juNRJntyBaT6VoMikHGUakR
LYnNr16TrwrlG5WlvGinGtxeMTfpS2RH7gVfZfUd/HD5w4KzM0BMKFEyVYJiOgqnvD+jd6pMZ5zI
oivVkYRlqhRkNaACIdmRJhJKL1Yq7XuX1hFak8atrpJW6uggikX2IyhmXYgObxtw2rxJN71lNjr2
CWN0fvE6h+J2aFMTfg/8k9ZPybwiP4KsoZ/EKwLYrhk3PiwH+75RlOz7HNnq7EeKALoxZkOnnpZU
wiDrt0vbo82T4RvnwDRgNZnNq7moIWcUhGuXJ0Efw+WIIQRl2N90+OpUzMdzYkWHHDB+YP7oHRfL
YjDxMayo32KKjyutd3CDjpzSc0I37Z2TlzUs/URB2oLQXdnJvsQrNMiRGAIpShCCUaWgrwuSuThP
rKFR15TK8K1LGxz8qrfnaF41hK8qW80o0yuZglD3Jc52hWprENxP1GAabyxkmUCc1bMHFrCWWXgw
CWWnHIIXuArmZ9DdTbRmhE53eadKnkYOFH01ib4KN7NVQp2XJVgLv2szt+bfWuUSCJZKpGYtmUQI
zO14B3+dIE07T+1nxw5SnfVgqHCPGgNTvIhqsod4t9o5Yh+t9ppsuQXqI/VXadDr8WOiDNNVHAWI
lFxl4qMM6Yus2qacv+nWTMitbsA1RGJj67/yPsjhnpNsqFBLmZlaOyUrHrFmKYmXZqXzQ7hhFJ1j
Wq2+96KTOZPjZNwa4A2zFZTaBAe9ikdMC3rxw5a2+mLBn/Btlc0UCpw++BX2MBMJfafKt7Hqubyu
VY13gRGyMv0hT4Pz2On0n/o8tOsMauD3HPLCVRAheYDrq9fXWapoFzCwkpplL3u0LWW8dmIFsa0J
s5wyPuyONRNMuqGNxyJDKN6GRkW5i8tEW7l2iYBD6gUQ4LBUupeyiudH04yML0ppDGeajQSOemlT
R+vC7prHoYFDT/Rl3vk5eY7WhaETI3+SzObwMMyCUycPTr0oaUJMnkicDq98NT+NndsIAMhz+gVF
nsa8qrHc0BDOJnjTWSvPpWmDXDADKheuRIeqyYVp1xbE7iGqZ89L5BMRTr6aAuOuKxtgT9lRh/Kd
5b/xWICnX0GHNGOVC70ChNdLMJZt0ou7uYRy7st8mh8AREGzaUZzukwAGVurGlxLCACmQr+dtCRN
3o7GQCo74aD2FzlUzMyY2i1smHZkEujRiLBxN0kRwKamPhY8dZpe/2yGJv1iETRUIV/stIoQ0bK5
hwVPkSdoavMbg9b+EkGmOmWdAwwIOWRUfCJosO6wNZSub6ixZa9kVsbStwcHnLGqAXbfBElVBesE
bpuJbRs1/alKcNBONirh0kqiADHQMk37BoWCBdEibRdLJK57mxVFi86x4i/Zo2aqPVMsqEARqKQZ
rmM3T56lMzZo1eoJ3AtqQMydcS7jM2NSR3zQWebeqqgEXQgHWknYh2o2d23AH8QyHg33AmoGTvAe
RkhjJPnjVJra7dLr/Vnl6vRF2O2EpJfkmhEoUZyyFauwZXEQUYNHQFhgZFkIMrnSM0ULT4ijLG6a
uESfnNk5uAxyDfQrGTUG5mYUCID9BtJzfKcPh/uYwLAl6Xpiz9YmneTHsRGQXmm6ynUNeHGxTGvF
ri9Jh16R2Zb+NFKVzR9o7+pmEoEGbhWI5WlVVxPZcF3v0IAmJdfdjnaybNly2mNEbhgOKSAkoV8n
xOyQmtnY1U+ATIiYS6EFMaqRZgaCEQK/d0LLOrHKrNkiztXA/ExF6vVisk5KyhG8ma7rr4mTYacO
65McAdTHRuqrWjNdKdbQ996kUZy5wd2D2TKYo4Fsvn4WL4RA0WOJSDtdVQAAYSmFkgr6mAc5KRgG
bmXfHMpoOCnTYVw3BvT5tZVltB3sDrlqXduT7qm9utB8mExfiFWykVoT5YpdJJ0L38GDr5A8LmJr
Y/VdZPthEdCvIDhlIoydkEbGUh2Q681miDCoIOWY7OrMzF5Ri6H20LLaF+i0U31j9+PIPGDFKJVt
dZw8RdQjCbjzUo5TJlW9IdlqItuNxrvuzU5HMyOb2snwBynbC1ufiE4J3ZplNEUjnOqs9+zQ+a8J
rDLJWg8UvX8hxg30Y5gDTWBnvMT7jfVcn0BRQT8d1XoQr8webf+qt/rxS+LkwzkZXKm+Qqaa7lKB
xW3Vc2jeyaJnwAXkz952/TicuvRHiDZXgaN0fJrAnls5fg80MoQ0SlyQYiT7QRoJlbZpTNnWHOZY
qteVYow3AeDwABFuan+h26+AHy8BqFP46uZgLWirQOpBoGl5CvsCCAhJP94aU8HMBs1WXIflbL60
omWLL4MoWdV6nv9y9bb5gdnfGS+TZq4eQQV3S5QFXPQtt4l0u5Rlld90Ta5/6wB42SQ0RWhvHIQm
hRfXLrSRSG34ckih7NJ1xJobkWGdQCUKmmp+aNraGM+0mjjSTZOM+qXICjPzyDlgJs5sRZ7M9cTJ
bmTYW2QF2kawbtjzkmASk/lFnLKWeu44JyORplP9VZk0t/d5+eIKjAvRKJBRej/rmgQKltqYp7T+
LAO2Wh9x44UbnbsNYBQ/Ki2Ev/x1KXsTURZfUjOyiEprx/SHJKf9YkyK9hzsMeFcUtbWTGJslT2i
UR5vhjBQXhJHQlubSCpPT/U+JWdmyHtE2yU714s5XOaUIUgGsWaf5AIVxmhChI6snK0m7ebRtYus
OUFAHe9avRl/kl+gT1uU5x3EZkeJQ59mOeUFVzfDZ6PTVV5YieTbYneke6N0wLKShzuka7T0PFCJ
T4xj82K6NFKyyj1+E6AjVkRX9SkiKsSDgTE8icBZl2yYjfRp5is2/Unp8nPi6HnaETGdlyixjF9J
PRkvBLnWZ8iG7P6EzRunuREZ4Fdtts177OjMFxbpNAEGkiK5QhA6u0DqmoyYYllEZEDFJUJ7aNW/
ZNok8I7tdgwfMe0ZlKI1kvX8vqnVU+oUpgPCKpxRxIucreOIg2BXypEgybABkLjpEyJyvBKsRrZl
ZYV53CKmBZgygxkk4qVWzka039wVznrmnrjnzEwESzyzhat+tFqUSN/E33CZ6un8fWzb9ryJJ+W7
HHPlO4R/6oDGWGqs6hMB3rgGJGHqLitn6ylDVcvTNOmmcMOJsXqqizawl+9/0ryqLSEJEWwSOpeG
KPCbEG4xrXtngK1BL0Allscx8hWx4ByZSz0KbrOmKUMvExkhtWktknuzHYxvDR/xuMPgZ7xM8TDf
SqQMIREoBtjzulkoTGUizBaFXeBQi5GcQFYZJZqzlEmY/3daOvcoknJ3GxsGOged/HOqNXwFRPsK
LuYNBOWmu0HvnXMXFhtPvI+inV7jf/QMIyL4qS06/dm2EloYEMaagvw92yTfjMCj0yYtuorZtySM
qCgzm5Z2MKpwtVtAvYiKKL+tmiShuZO5Vu51+AxyvyYg6JJGGGgvwnpgB8t2br4GdlNfyVinUK2m
FZlUU2YVxiaXVGu8ItfqnzEp5vpqZrMHbndUuxtihZXIt8I0/Ub3h5NpPLSuvqv5mFljStAFa7Wr
UnkaJfjD2MzWnC9XZiNMye4wJ76Df+u0V4TYm8+xoGWzqtqJoHS16JIH8u7RDtGqhSNv5QHuhjBE
786QBOS1FRT9ftFBc85ntvaEyLpx/swSN543IrcifylPRmw4BjNi3CeB6dP9MtchrNTCN9oSPT3T
UkD2BgiWa1njf6E4oTnylFpKQtCTPpEd03Gg9Ihks+ZzBfC/DkucmsIq7aumBcYDViwjpd4V6d3I
vRWboVMWYoVN8kWrWxyOdAcAeaj30QCnWOufWX87IrFsLbogUDE0d4Dm7GJHtKjJDoiUGrwY4TIo
EwtAb1Ym47d/hwYo1KJVeLlUFK/RQs63gxO2l/9eBCnOqXyg5ZsBHvdVFu2TOqNGsvm8pfGuYI4R
Vug6bfRXXe4h/J4I3yaYhyXuIwVYPFBjOVcUvSOPxU4vZa4Ed0FiNUeaGwdqb5p4XBUQkqnS0caj
ZR/Uyw2ZA4vKoce6RotF0FGnYTUkWY0dTyZrNLvBTmhgzTLKwn5cjNqmboAPfn7r79oS/Ag6lwv4
wqBlYB10tBTTaUo9BCI3j512GstOUKfWzcvMHIurzy/1rs+yXGphn4BspRl92DjSutpSaoMpjoge
54yIl3Ilo6460ij78CqL8R7RK72cQ5xHY2K8lzabfD0U8zprS+WuKNP6iMLj/VXYg7ocJbCfL9qL
5bG+aT7WnZsUGCIIB+v7GBdbAM7OzJP0L3eN4BHxXgTGVMPSnENLdBEhoBuitvQQI4sTudxIGaKG
zJfYsM9fzwcfAbsVHTjPgjrn1vZvaUoDCh5yaV+rVng6z9gQlDBLzoSdU1adW3fdYZQ60sd/1zOi
caNTp0bJuLTejINuMtltUSVYByh0c37revbmAxSrbW0Wz5Joc7+h00quoZ0d6ZEdaDpfvz4eKsIZ
Hakezs2DN6gqwVJR5OvTQUSTvJENWbSiq9ruEIOny2HMPlFGjRKZhbC7rururKRBo3qSgC1/Jl71
yKN4zVc5bGLB0BZ8hiZhMIdNLBMMUckZQ3qEYFe3aTNmvtZTUyPt/KXrh/4c5TnEIhx3oFHbftcb
dXbiGjgJ0mg5wPVxtSkU+xcR3NXZROwVXZ4go35AjtORCfPd8AeC9/pxIUOl+24d9NsEJNHAabsS
TOA4fgHkBBZBV9OTz0fkR1dZNLeoDF7NCweDwwwg/VpVXnpGrjkXRWl/GxOluvlfXMQWy10g2tLs
gwmw7/iwSC/jAKOnxgmm4ewaCqpzbLgtw2nv5fLEHHRLGMsXuP/hQO/0se5zkHA0RzvjUl8ygntm
mHO22MqqoROwEm4N6qsxohuoksCWiQiFlGMmGrEoSXGSm1p85mDTuicb2Hn6/CEcWLAWQYmFFMfE
vAvKXNUOmQcarEugPEnpVbn5S41D+dhV8tYa5vJMBwd2mjVT6c1mRxXEHuzuAr4Q5E67Gy6tEDNq
aYxUTcm7efj8d72bHl5/FpILlFIIftQDnUvtdpNBqb308krkm7CMKWr14Ofc3EpPZ9ljjCogZEzu
z8+v+8HbMpYhseg1KXM6B5MDBxD8BoJBAb2Wkn/gsHcMKLkOan5shn+/DWBE4FBDvWdihKKBtj/v
UtztlVkScC/TnN5qBWUuzyZ9nWc0kVswZEvgLdhXfCmXposPM3PnY2EG2jLKD4bnAmwBN4WMcNkN
7f+IzJ3Yabd0BXpDAxStpdo6Q+qzslXMzxmvfSem0T2lpDM+VUqrfdfd8VfdWgLJDxUjqSnRVeo0
Bfma0r5GfwpHF0O4dRdNlLAQ5ivCH8RQCNIJDHdD1FxdepZUj4lRPxgwYPjxujuOimjk8MVRS53U
SnRoOYTRvZjQb2+xiORrs0UoPtuBghgc4cOoc7b5fMgsr+ngCZo2MIVlKWHUHOpzsLa0lUoxxcu5
8jNxkeoWx5F2i3BHvZWTe+zT+GByhMWEvROrIF/Jq1zyzQ6koPEKhFnLvQwx4S26tu5qKgz9yF19
8CFg59egF5gI2qEj7o8LNB1xIoAPewUv9g4oqGTGCuMrqOLiyPbwgEnzOgdhs8BegXIFKN8hHm/E
BswMg5eibkXkCT0HBgD45UxgZAccBgmyHVRBQV/lW4m1aguI6quIg3O2KsGZ1ssjk8/7J2wLphx2
B687r0P+SZVJ3KUEvnuGIpKt0SDsAvEcHllK348bVDoIV9hEMg0gENp/wq4W4ovnG/LCDI9QgVXC
Bwk4nBRIdi/LgqLJ5+P0/RvlerhLmWh0ROiv7K0348ZQUrCDGtcztCLeNDhZAQ6LYLFJHQPIfHgp
InxY77ABIpvbv7WYcmgmCY327K6rd+aiSJpTGGywWpMj4/SDd7WI0pDWL7JI5HH7l3JTull2xojp
Mxx1xF4Y2whw65GrfPiuQFwwTJFV0fbcvwp4eTUdB24ooLnIazLrs4JakNeOBq25JTz9f/Gu3lzv
YBmyRwkBsZbcVd3Nd9Jy+hXK8mQTjfkx2e5H70pnrWOh1eGFWQd7rdptiIYX3BpztbMyMBN5TZvV
Z7j6jSMntI8uxUJncu50sQoeIklCbahG0dPMSqrW2MGGD1b6mIvLUm0V//MHeIAlWeYU9PAcK8gh
oqSEg2n/jUEfp2vcoicohCaepVWijAWweF2B8Es2ZVlbXkde6n2qzbS4m3rC2JVU18T1BV5iVpK8
chk4fovYnL5IWxHxioD8yCf5fvAuP5JBJRCxkQCr7/9ItWXfWHVMstaYAqoRcKlDystHJpr3jx0X
O+4HKDBsqkkB278KBXvE2hBIoXJU+TYK8mwnpTX7BvGFRy717ijpLGZM9rusw8u59WAwlXFnZVgR
Mnqzc5H6tFPsr6ND63ECdF+s1Ayrmtc707Fd7Ae3aNCfY10Eb4nG8uC6gYvuyGAz7fUkzgarIgwb
avuiPRm19MxGE3TLy29OGerzpdYb/RletnJbkcPqU7VWKUuVRflTpanyRchhPvKa3/+6hetm8QsX
E6E4fCqh244VocmIHDSnu1PUsLzoVEoIEVEZRyaq99ughV7GeELzzwuwD971OMe0BEsiLQK77pHq
6eDz2+aGRbe+1LTUWfW0r0mnVY1jX9z7sYwnEZ+BKZgl4Qgc7NgTEFcky6NQJnS2uXcGfbp16tmq
j9zgcgP7uy12d789iYy0d07jyoQ07aQj2nfqrafzmKNn6yh7IjSD3IxwjTZiDwl3R1KYtXIzeuSf
zywf3Cd1GbbLhg2/FKTq/tcElx+8MMZDj720u3bLLlmn0RjefX6VD4YM20lqQMtBZEEG71+FibJG
lNAm1L31/rad+hsMEfk3M2O9+fxKH92PixtFYORhpbYOJspJhoBdlB69h0r0Y1Dl/bOtutWXz6/y
wTkTwTi+BWT71Hu0Q+50lxHf0dncUI3KPUPw4hBzD8PIj1M3XFtNNvkAqyNqFsCGR2v40ZoNiBTU
TRsqMsgGk6lFb9Em/uc/7KPxxIhaDmAQ9jg87D/oVAz0KGjeeXKU5nmDYsorUjoaczPSWuOL5ihu
BcWGWC8JGEbKI9d/9/h5JAwYZmXLBiR2ODcwOdZBB3tmlSR9eh8pbnoBt/NowOAHl4GOthgXF+8G
G86D2yQ4vWFBJu4BFcOEFDuKtlhk0egVGVV9EuMcki0cRDICedo6j+YnQ0T9NkWJt1birl0TX2vf
R/Rffj+A/+80/Zvgo/3XTtP/LMIuzjJWupeCxJBp9/Mfr3/iT6uppf3BJAMSBx8hRzC2Mv9jNbX0
PzAYm5CxIW3QSV0qnH9aTYXzBxvU5Wy4lI8Xp8r/WE35V+w13KV2jX0FC4vxV6ymh64Uc6lqLdsJ
RKqvRsCDATXnPXJUdAp+qZMthLvsIXQx709V+aN022c2xzednMRJpKXVadODiJoM4E9vntj172l/
z4F6IP/nVzAPs3vB9oAHC2vu/rA2sp45dAC2SL9aPeuc/tQp8hc6g19GpTmLE9ZXXEioWYryvCGo
eHvk+gf7ndfrs2/G/4o3EcHFcm54c6ZyMduKppOGnxMGGft8grpXGalEnUzOHgKguc3R5xAGg2rV
Vis/dqSCWLEhLX7ICgV55ICUJJQh8RcO7GLfkl220ghpOCEspCr/731s/UvddvXLv108Vc2/bbri
5xMN9OLvy3f9o6zAnodR+x/7/9j8/mcyT/2n9mnvH9avY/yme6mn25eGRvZ//P03j3f5L/9P/+Wf
X8qXqXr5x99+lB3+Bf42lMTF249ogSL8689uExeHBu/lD/z+6nTxB6+U5c3F4sTxa+F2/PZ3ayqB
61RDWL4oSDLw+Rz//OZs9Q82nBSd2Hm+urj/+c2Z7h/0iNgVOQZ4p+VT/Svf3P6eYKECsERg8ebj
VgmLMA4Gm67jcnMLM1pbYwyC0Myc4bRFgnDvlnq7e/NQPviy9veRy7VsPO4cqA2OUlQ8D04miRlm
advG8VpFy/vMEaWxVhmHaySbCN88UyHihBCeGSFSkf01P9GfFwdfyWaeqAjA7vtfFRLZNilYiNaS
KeOsUFIqPq7UfQPRIl1+Lt06QX4Kf/xYJMBBc+jPS1McoXCBqYTZZf/SetMr5GlBiSTzbfISRcTr
qZ6ULWKh4ZIKgL2AgozirAlltJ2AfZPUZGs7rUyX8+QwHYPbH8yzf/4gV2VuWc42/LL9H4S8TE1F
6ERrJJn9eWaUEeRF4rAYkvMmmGX5K3cpWtNExh1QxiS/ambq3iwT1rHEy+Wx/3Pr/fpTaJeYGhu0
Javk9cj9ZrKbA1HnWHNiatNKcpEUhYWHHijuzlIjJq1OifLrEt2oiZSFv2VdCkXbmZDaQJ3WoRtR
U57qc2K2VZeQsdQ5BiE6KKj//oE4BlUqsRgU3x1BRlps2FemZC3/i7Mza3LbZtbwL0IV9+VWIjXS
zNhjO46X3LDifAn3feevPw8mF2dEscSa3DipuCoQQKDR6H4XZ4y/GMqAf3cOJNMC8uM3UgKQbkbz
BFi6OLU18bqGvLPDCt76YNQ2Xgl/ZJNEi+sP5qAAFQWBAx3IaCaAJ5Xh6UuTfYz7VlygWNgeznIA
c+ewSZ/TKIX9M+Hd9qdtZXtE/duAgVsAxHluSCnrtu67w6brsZ0KUx8bMu1/DW+H05TY3UMXNsHD
/XghY896b7wZas1LpuUYgBKKU19TanCNsy36x1oEwR9mPs+f8Gm0dyoNG3OTq0usRvUCfeFVfbpr
QA5qaZf4Wif9CcqsfwitFk0txMD+vTT/vX82YqE886u5cVwo1fIAIX0yV0MVZq4JpVPYVmMVeF0K
kGFZzPlggBWEuWX+aaeGvTOmzBU3BpV6TjIQoRZ3vY0SMYt4CidswPMsP/V5On9KWkJinonuD6Pu
o5NZTcWJU+Aem7rTtUMhaehI5KLenpfag4qTILjh3jV/X4YJ/Nb9D377+wgDdIwoLPEIV9aNYKIV
spk9pk9t2WkPBTBDODDx+KDXRrAz1O3eQh0SaikJHv9Amf16KXBx68amNBJfj7CgE1UMCIsf9jWs
swFClR3u9CO2pkbzmUchevTUr+Xfv4lz+VQuLb0m3vUG+HTYTeZD0Cs4iFSK679/FWGx42xOSZ6F
XG0tCDrEUjB9vjO4oCmx2PX0JMpOE0Z5O4WTVUVURkcMsx0pmAbiSaUDcD2t1GjtGEkwjmjqEqNz
Q8yP5TBOwO6zAK7dSMvlgMonCNmymZ9L1M1OSOthkYs7jH2Je8P9VMeYzGetVvml6CbLN/J+T1H6
9rRx2OD242EHE4Todf0z7VHDlSEIUj+o1PI0dpAG1D7MTsQ33VOsTjl1hTbuLM7WJ4dtTmUJSQU+
Oync208OcwydmgKbw7gtWwkt1KCfVbMdgeDUxa/3f/Q3g61LDrWjLXSfJFbZ7Yyn2Bk+Z1FmncWC
DuJ/GIleIRsLnM2rJtHbaTnWnKoBf/jhlJZeZoShL4ZhPhl1Xe0MtRGwZJD8/7FWSziaVdyooJv9
FI2tx6gWNbSkMD5Du1N9PAh76KJ22R9npxffZRlvgbojy3c2gLBHfDHrz2IqAq8c++rZHGf70/21
2IoilGC5EGkN0NxfPVgHO3bmISpTfyC1PeuQZf2qc6zf+sgtv0M9DM73x1tVvP49b+igmLrN6aYu
vtrIpVJ11lKoqb+Ytf2rw4Pq73mwK+2IgYKJ6jJOkj+6ISo+FaPpfHY6pAgukRobM33+dKlwmQyU
P6HpWsrBig2z3blhttaDWhBicjIk8Hy+3vIjPlCTEw10yPtu/G1eRiEOZlmLbwTZ9Kmw5j07gI2D
TRJLg4mQigbbOqvvx04HQTLlfhKqCf7LKvdGrNnp987m36AGTw2kpsL9fP87yH13fXs7NHNle16V
jey1FGMaqagQ5F3u45gbHBwxB349aeVJwdzlxVRBJi+amtF1xhgHMyV1ZxtsRBaG5yXxGtJAdl8v
s1bPdY4qTu5rTsHr3lWgVFToFWT6vGezuTUUkkLsOMB8bLjVPWmWJMVZN3Il26Xw2nJon5KutQ95
NWIhfH9Vtz4m9RauEfCc/1an3kYWuw8saA6YR7hBA4K1UJ1Tmhmmt/Bu8GjNTw99j9fD/UE3JoiC
F1czUEWDG1g+UN5czIPeLsFQxaEfNX30pQ3swAO8Pj/1qdKc7g8lP8tq1yCQxlrSRQGFdFMvdXB/
HjXiZdBj04Si4XgIMq33zCjqDlnrQLScuvyyROk/7x8YbbnXfEeiclZhlO06BsRz4aHlM/3IkBj4
UeA3+0Bt3ETDokfOzXHS36Ws6d77aSMikCGg+Qj8SdbDV8ubGeDYyxgtemG40QsgiH+WFlgmTITi
kJRIGN6f6dZwjEZJg2hAHr8KyDyyeaAEqvDCzI0+hOpsf0+XpfpWR0X2hVaotrOym+OhaokYC+/7
G+mk2hK1rokR64Wpa5HeUh14fWSV4bDA2s27nYfg7Q7CEI7jQY8IMb4by8sEpy/EWIbIXwJsnnn6
do9disPokim4BkfNJ/wmfkOlqt5Z1leDseuty8B4TCIGixKl++rF++aUxHkKIchVIh+XBmn4neX9
SzpV1vRgJ5P7GRpygZFkyKk+OBQtgbq1Yk6fKtuaLpADGyiMphI9acoUosofKc3/shLQljfqifvN
TnT3JSrzupBkHKDxJebIMzQjxPoh0pjKp3l0AaYasKyEF4e68gcIJZQ0AtE3J4qlIRqwlRsaO/Fo
I/0AX47UGYGWyjitrOvY0Bi9qSEcHvt1p2RoAk8VKEUDT+FpSrzUUYMjHn2DXyhUq6F06vw3kR/g
AGcnLavVo0jz+QkSu4VQp9hrWm4UBfht7HT0x2nA0IS//nVaPCYx5rWxXy2RduzMRftSqjiipJpq
ntERsQ64IgFzylyYY+PYP8z9JGhEWe6OVM9tCHWlKDEFJQn71NbPylxXZwN9CTpuKgSycAK21pVL
eMmHyti5+bY+Ca9m6qlM+dUb53rSrdtlnQpo02/nAa8+XPGax0GvkFxJY1M9uFoHG6mdFEwl6nD4
C4NmzP7GaXQ8RJKdR3Bu9TFbcuU0wAw6JdIqe2fX3N5iEmODHQOIHjB8NxDgpcqiqgsjP0PIjMa1
lnpDhJZqZeIyr0FRO6B4tZcRbA4qV4Vk2aaStiqthq0zKMYYoIEycUIpm1XRmd5rnB4aMBM/Rocj
ueT23peX0XsVFijk/v+wq+huCWXEswONMCUZk0vm6KDum2I+3Q/qW5PTgQuaUhQPI8fV9RXiIhNV
LcEnLnXrYi4pwszpOPhOgPYGUuqmP02QyO8PulH4A9MmG1vweCj9rQ+/BkUxU0sj8gfsPj9rc1id
MWaCL2iK5Ys7xLweZYKfFgaxoKSxSz3D3tvu8rutF5i4Q5EIAQD0uFdnHMm9Es0nSsdGrtZ/GMYU
nsu8aC5dni7f+LTDd7tBetQk0ly6OMwvcKPK5zEtxKNEeX4AxRb/c39hbnNf+DAqfEKybkwd1les
avHWbGyqRmTjld9OTfEkXHs8xZMD2RoU1jOUh/yhw5jE7ynMeveH36imMz4u0xLXKRlP8o58cxX1
6hQOmN5wFVl1exp4YZ/woTef3SYaj4vQpqdyRmblGKpZ8qul5fgBERS78ZYgMqgwVPrOnbwV/YCX
kmzo6AZSVL/+PSps56FukHrowng+YwE1nqbQ+eaEyB/cn/rmyrMpX2uTOtfS9Ug883JklibOQZqa
Zwy9jZ+ACKsTd1jbHtDqC45KP+pnFcewj8EwaT/vj7+RfdAoAo6DeQCInDWnR9Xjyooyso/MoPQ3
18HfelH0X6dm7M92FSUXDWtxjBqa8M/7A2+FGRNYBO9KEHi8e64nni/RZI8LS5wp1fhQFG72ZAfU
wO+PIpdvfdZoxwGgl406KDPXo1gQzyl5oLaCnJPix0qBc0qLyLBb2uFXvSnyHWuUrbBGm5us2GLn
cJVfjyeWVsUYkvGWWJsfzaVR0LAJ4D4fqtoVvwcJhlFKDoVvZxttbVg4ggB2oWZB1Vitpgs9xeLB
k/iO3Zlo7MzKizXG/xjz9B/SVSSjOaI8HZmktQrcEdR+qVIY+8aCqpizBBYJ6mz33kAj6DueQjai
eKrzuYUxvXdYNmcps2UKoSD319dwbDtFartp7DtJgXJlXuoeAM3oDBPJ2IkAWxvHejPU6hYsimzK
hz6PfeGg4u9YDepyQPpR1MKGvQUeu7NRtzYO2B46ypSe6CyvPiAVFhG7Kl4nQYa7d7M4zocqACSA
FUh3jFMFRbc524MlbK0nQ9EVIeNk66zCbp1y0TVTEftlW89eiBH5qS1B+fTDsMem2zruhFNiKYYA
EFlW65n2SeqSLdETpL52gvaAun7Ffr1/3FcMOVlL42IFW0i2RlCjCHB9/tIurTuDJfRhVzePs9YE
J5rWtM5EXFfnzAmfByVpfkJjqL7YRqme3Lrq/ulq7GO0tq7P5H6jpw+V7qdCpTOFtolnwEH0bc2s
dkLv1ienA0iTHlwvBexVfmcjXJCi+5L4C7oeR1EXplc1JrKQQLqPA2LED0Zu6b/trJDsB60iIqgA
cGQW5S7O0apfNE92ibYkAki55hbPmtZ/17t4+TYHYkGXhB2OelN2bkB3HZ2luwyWNu70hzfmTZca
vIABkUwKrV9/IwFqHBU18h8tLnrfUCYQxlMTn11dGB6a9fGDspTTzmJvvayo0OCrRtMXoPert+ub
FKPVSzOMGh4ZvVl135VAykoMdmSjW1FIWTbodotq5B/Urhs+CrVAIBLOVXJCIYt22f2PsHHu+C2w
WCipEsvWJeYehOaUI03gF1aonNBFmF9QkkMHGkfQnR6V3PDrzw1Zl/qydJIC0XW92H2Wu63AQtOn
rq3Ufh500U89t3Kp/qGoD0UYpX+LKEseEcuIBYmwhpHy/dlufW8KgHw5cjsDw/HrnzAZVdhNfRn5
kmX7VPSlfhmtPr5kofoPICf9gK9Xf7o/5kb4lqg4LigebtoNPANxhEkkUUqfRo3TBz0JhwvgROdi
K1Z2RnQh+nZ/vI00ClVbSQWSVyMaz9dztCcjqAqzYDygCz40xOJkdbBLIq/9q6+M6TldMBO8P+bG
LuKy4ARRFCN7duW6v9nRrimmZCpopHAbz8faGM2HTFfikz6Z6ef7Q90sJw8VxHMhHrCUwENXQ9V0
2BZe77guCKOXL7P2QSkJl4UhhCcCJHTuj3d7Wtmr3EygjaneImC+yttUBflC9AqFFxl9e6EGgXKF
DghCol/dlzhV50un2K7fKkVxLqsm+h4lbu7XeZ7tHKCNqdO+hjMACV2j1biKVu1o1oPSUaNC9w5h
AgUGI1Bj1HOcstlTmbi5JOWsQYyD5JQloDU3MakJW6HCWLkSDNS/rHy2jnNV6e/1/OXVyUAAPeRA
sDDkpN9snbwjn0GBUSB5NYSXQMUGs4DNuXPwXw3pr4IPDxo2KFsT4DiMqNVdUypq18/0aD2jb6oH
s4EWb86GhiF4GPxRt3RsRWr1FySTw28gxboXI5qMn7lSmaewHbQTNjbTwQii0tfdvHUOKXoKfw9Q
nXa2983plb+THIi2N50flLGvl8MNpwzTqVh4SBwXj5rQo19tGgbfoWi6Cfq0TfOzRLDHd5p8jzB2
c4jl0LpCp5EAzXtotdHRwcJhFv1Gr7QTpEuwWf196lTj0ou0/Xr/UG3sLrCFJGHIN+Pt7aw++rS4
qYUbneyczuFjnyWY/aki/vb+UehevfbuUC9Zg2CWYMT7Uk/YWoFWXtyl7p/6qtrrw2/MhaYSDRfM
PtjJa6rSUvXJIqAFoPRaW+eZ9w+uxWZ2efdcMKmjPsUDHTX7dVkidkOHbzMGnht2zrmokapyhqLZ
eWpsbAFeUzyFIT7QdF6rOohe9FSrOtmjihEMjzr9NJhOhkxgv8cjuxmKwjdoRdnVwGCWh/f1Rrcq
28GcwTW9cJ4afzL0+HsaLXheJXn41/21uzlTcESo7hE4eV3QIlsNNRponGUhMl5hk6iPjYpaWoOS
GTm4ah3bqI1e5sD8ij6q5t0feGOO4OB50/Cy51Abq7sKsDJoL0CQ3pg68Qt2sKFnVL2DkJLm7OyP
jaEscirJleVkkcpfL2eFw5oTtjjJmMoEMKYbSgIcj+EnxF8QFb8/r40FpZ9Ho0/6hSEJtIoUg2XV
oRmNroekLXJ3deJMT00AVucg2tb+sy/a6jvG7cmxNzLEv+4PvjVTKkRYOUNCkTj265mmgV5UuZoG
XtM5f8QB5ck8zGfOOKCU+yNtTRORN2p4XLvWTba46IkxEqBAfk4apuBtN80e9bjoi9EvoXPMp8h4
xAy6+B4GVbLzSNiaJY9wQB9SZOVm7NjEiNwdLNfLkHRF6sXGQ3CgnqKraEHen+ZNAMP7BtAYHAyX
1ALQzfWC4gUe6UUWuF474v0yKcvwiOl2uzOhm+RFNpPAmML54qmB1871KM6kooYHuMNz3bx4tLI5
PE6zXnwEmaWdQ+Rc379NoLsxNfjVoMLXCDxMbgDgQV708hihOTtqE5/uuDi7ZWXu3DNbUwNfDxqO
rvAtIi4dYxRdRe8ge6y4j12Z5OeE5qz0RSBL94yxG+Lz/W+20h+gusByuuQHfDauUP79ejn7gnqY
BAN6dkcFCIpkCWswmzPVL+dw+JKrKD0fkgy517nWHRx3cry0hbuoR/T9DN9F2hkGmxL/fv93bWxb
fpbkh/EMoK25OpyDaPSW+Ttc7FHxB4zNYPDCcJgfZmdadtBRG2PR85frTtlY0vSul8AsjWCeCnwb
4rQEZ1DizJAXeXCI9Fw73Z/WRiR4RfhJ9Sw+GZyIqyQVLVV03Dq41U075KcoUXusNzQpJKqgKBvp
zfDN6ZfPrZuXf98feXOSfEuwpOCdiLXXIyN6l1TOzCSXBPnhegjqcwW4FyHYYc/n67YlRdlNkTZ8
lAJINdazTBP037QQgU8Me+ZnKLHqpUE2/CEdDfViOXV+mvUheKgNQJeancyn0DX2rIO25stDWWIe
iErOGsiaLBjcVJ3qePMMzGlYRuMxK1TVM4vB+HF/abc+KnAZSnO87KRF1/XShqM7IkxWO55m2OJl
iPEqx+LBPKG8H3pKkpi8ZrXiYCRp+m4kMittgixD8VUekzUthp4bwDK3cbwgr/7OF3t8CHVGpqey
7FS4ttaTXJ7CKsAgYKIy+L95XtWGW89hj72WUbnZYbFoKQ5p+csaR3cnA7mNgvT7EUkg15G+d2uv
rREg3kRPDLONHMBgGdsFGsiNcXDoBzzDBt7LiG9nxngGmiCEGhKeNUqtt/BfQarHRui0/bsJnOw8
9PHLVBvTw/19sjUQpRSE3+h0QSJZhdqyLmyzq0zLU0G+nDGXXbwCTIZX23sXyeZIvL1eDzvSAHKJ
33ysYnb1acxUCwCMqh3Yi+Y5rHNMa4tG/IdJSQ9MiO+ki2goXw+VqFUyY81jeREqRBfaCylwxiE/
xp27V3TbmhUJqbwQuI8p21wPBQVLlkIrXM8DyIIpomHHSYgW2MI7rQPlrUiLVDIrNJJhOl+r66cS
NZXmJbM8s07QBe77QD1XWlG+INA//rq/LTb2uyyz0buX0wKCdj2tXglM9IoLy6sG+wdQ2ellCNUe
sb2hoHetm+f7w91maaBBwfYxL9mlXBuCZnYR1oU6Wp4L19pPlAE9VjuL31tiYgH5VP8isThZq0m5
uaHPVJ0tyg/0J/M2kOiSpr0ESVeeoTvQvrg/LfkEuqrLrAZcbXkDSR++I/tQTZFmUw0czily1AfR
LcbHeNRjv3WLamct5YldDwrY4dWHS57oVeawTEEwIVuE4XeRWx9cdxJ+Z8zZ2ZkiFEwpn6KbONkX
KEfGJS/m8dv9OW/tHGiZ1D1IJTBzW8VknoE9stiG5YlpCY6jirpMaXQ5ZhDKcAbjq74XQMUaw3wG
ZwtuETLK6rk2lgMnT585gEpj/kyCTlgH7N7NRwdnvL163sZpl0w7GE7wIKBwrXZQzQM11VsmNxUZ
bZwxnC6ZXc5nYJPJezvczIszgX01mF5JZ70+gXhfjJD+Mb8blbiDZQShiISh9TBjaL5wgSefsrr8
D9ecpNnIi4d7hwLp9aBdKIbWSTgh9dymZ9pDnedOYcsfDRbnXfI+Xap/QxpAL5CCdCql6sP1eIZD
bNZiJll1eXUaLLsG62iIi6uU0c5797bULRdUEqQo+VKdWccYBNOysYnZKJYh3AmnhD4zjhgeBI8G
Hf2Ptl2L36eGxEgBoXGe1AaJhRj1qpkXxs7zbSvcsXn4OcDcHJKK62nzXsXRYNCZdjUnNGnNkbJk
pO9kR1vRR8qXSoQjz5a1Bo+oWyxXm8HE3yJ0PF5U6SGNdOzpi3k4WQHS3m1c2DtX723eKdGMNIRp
zpB8rmELRu00wPot3vLVlD8YiQYifZys05LQpcEMY/TCdBguboQn1fsDj3xJSOdIqUy+WtQ5525s
at30sPjLX9KkwNl6wJ8AC0E9H3A7pMr4Pq2Wf/cvT1T6vLzV8GBeBbvSmEXe6rPpAS4KT7NWiqON
8/2OxPFW1Hk7yirqIL5rx028UOIrMJGcRTscusFdsLob9nA8W0NRngc7QKKh0dG73pm4ASrOEqum
p3Q6sC8lwEI1BOBfVGbs3/9eGy8yWpXc9XwxOJXYRV6PtUwZrn+dYnqNFfWKN+Hb6BxCBO5/pHpc
JJc5MbJ/cB0tvmDjgevMkNrjT0dSHO//kK3TKNVzadpyiZAhXP+OuND7UlWpoJo6DImh6+wPUe4s
3++PsnUtywxRaojIntBqthHXSgqR3vKGEVrhgdhufoBRN0aHsRtFdDRQ4P6FpVVWHJMlaB8HgYvD
TgVcjrFODWDoSgY/fHp3LQnFtYgz54I0duYKPOa6aTlZ9jA2HhCr6qHV1PgfVOvBad6f+lZKADKI
xyhPGYDHqwXWE7PsQuTI+cQL7nv0lY5q5OJPYA/6dKq0AL++948ICA0AscL1Cejj+pPinjfFFtpn
+Ogp1qdWEQqOloTx0OgDv4theO4MuLWHJH4Y0hh2zLx+rwcUWE73TdzxdScUg2cjLD+O7hT8cX9a
W6cTUST0ZNAd4PZYhZs6Cw171rkugS/qeCqEjj9kyGI6Zep+vT/U1jejYIk+DWJIYDNXTyhdK3N9
GInjVhRAvDVRDrAqgd1aBVS/mfLdHqa2sTffDij//s3zsNQiFVc5NkmHD9eT6uBQpfcGSnz44h3r
GgdQwx3Tk6K2zoe6Sv9wxsbyLTcIj1bXxw/3Z38LlKWTAoRCMlANipFrES6cxDGXsHhrLXVR/xGD
h23w8K3EiJGfmf9djvqS+RGOFDCsUjUX7OI4f0ajQlCHKEQ1neela9+NZ5G/CkV4qV4HznItXV22
eq86E6n9DJPRnzpKoV1jPc9Tab8/Jl6NtDpAdYL4sNUwkirU71WTFg/TIqydl8rGdmYQMhTZDWZC
q8tGnYNF0bOJ9xhd8rPRzGSbWTB6bRjvZVybQwEzRFMNGSZeC9e7C1vecuh7he9ZJN0hpcnyiF/I
10Wfqp2sa+PgEODprCA/RERYP7/GxC0hyFMQsBujO2WjZp8UgG5nxykMXzeTZGe8jZgO/oYOB3GO
zvpaG7dPhFPpAA280YZdg2EY3iE40Zwj7ImiY4b04O+2EgGxv39CNqcJUcyhwgK3YF26VUe3s6eC
bNosF+cZPMv8ieoEb8t0CT4ajbnsnMiN65NuI517WdBxaJFdf8CknpvCCBdeXmibU2IpF99sELPF
MshBU6ro84cmnJ0PY2y0x8hFfeL+fDeX+c34coO9CU/J0HfVQkDEGdZYzloqUr/NNOexa4Dv66DG
j+ac7BmTbCTTdHWhT5Cd0HVY5wyOEk6FMWW2h7lfdY7QLT2mpQKcoHajcxu0eJmqKdZA/TuNy18T
WwlAIo0n1HAByOV4M138xprMJqygSYowHTcRyrB9rB/juWw+Lmlfn3soZ979Nd46pKQn1Mtof/Kx
V1cA+A1sjBoOaeJQF+StkHtdViTPBNJ3q5UQSamQSFAOpQpe89fzy+cm04eZsudihRCOB7M7zoj1
nAaaCP79WW2dlLdDraLcPFjqYOIc45ULS4lnmHrO1EDFLdHQDyaJ0On+eLc0L4kCYLEMeZ1SBF3l
InYYiZbSHa/LAJeyerSMRzdtXN+uA4oxGP3l1VFpcD/AznkYnkodD2krnTEcG5KxQVzQaL6noWke
dcAfv+mjsH/c/4XyrK7SULaVVDeW9Rp7jVF29LnOkFzA9i8P+ucmD/4aw7q+3B9kYzNxrXCFvxah
KNlff2FDqfvKHnvbC0aIfIEpEnwSK0QkYnuPm3yrLECd9O1Yq7JJPOPj2QcoCVlzg4mV2yy26gmr
mP/SIrf9O66BGr2IGP8WH1R9+hPLWyM8VmGdChxDLOEcbLoLtp9PPTZclbCad9+0UnOIXhBlai7A
dSCxXaH0AaAYz0pE9zgKHGKzJlb9aKydncfq7cfldcGNBLmJog45//W6i35JFSfJ0E4XpvZxTKzl
UrlLt3P93EZGisxkDfKxLxOVVXoqLHhdi0h4p5KknZypKi9kY5R10mya4TdWxdcWIVFPo+Gw84i6
3VhyaJl+0Zmlk7g6Xk0HI4VGnunhtr2cW1WrkCCqp9PcZem7AyJD0Ssj/PNq43FxvZZBHeBimdWm
Z7tF9iGNEuW8YDl75AXz7b2nhZF4UUhyEmKU6+KJRGBPSK3w1Vys0XE7lbpKLWntpO4ZGdzepPz/
yY/IGchYbqgDSlkCHM8Cw7ODIjmHbfyTeNad7ClJyPjT8ZDV6R5f4TYGX41prL5ZPQskPFrGHE0x
eIoTxkcA9/UxnqroFKe4W99fzq1D8GaO6+25TG430sqRJqOi9Bdbq08hFYCdU705K25pWWjn3bmW
olsae9GLwATMP4zpcXRrB571YOEGuExnYTnhTg60OR6lGikqTeReG3qNY2YNqC8ZXqQkKALMrXNy
NOSK6pwCZohr0n855HQlqcmQYwK/vt7+PQ54MWVSdkrq5CfcgNGZiubpBTJ5dNS03jkKYWUPWqMn
O5fH1kwlUZOciwbYzcvEatpkbBPX8My0C89NMvEOFV0BblRp8F8RP+9vl41SGCRVOuZc2UQUHkPX
M62bQavBlJueFongAtqmfAzMbgGFjY+qbma9HyBwKE16xS9HL36olJJ2Ys3WlMGsSoqMJUXOVnGb
mxQ5fXvi/V3ZqV+biR0eYkeYlxa9iQtmiXson604SumbPIyGOg+E1Zz7yh0jGtqmh9hz4i0O5O7O
qmZfGv/eX97NqbHAVIOk2tD6iVRnsdXXFbUM9MMqXxniAkYKel69NWVP+CqHO7tno9XAaLzT8dgj
dCNvcf05da2ZxhLVFOK2RGaFg3LKcyuhlNprB82Nqwt2q9ZRnUfjBV2z9iF3I+WoW6m781G3Yi03
FQ1j2E/gs2ScepPGa2BDO5qNJhm1HfAEDfmjU1RvqCW+p4a+fYavI7qdYbf3s6ztOgCmSEZXmylL
+ywNtZ5v23QudeSm1b6Mpp5dOsokf+m9EP8zZwQVMjs2Pml20D9MSJ7vFeU2dxjgBkmGQ1phzbm1
4laflhBb+8lN+3NephE+4P1vYbaop/s7bHMkWV4AuYbhwZr0BBeVakBAOpJ3jv4lmHv3uTdEe1ko
cOys7dZQJPXyhFJupFl+/UlrLAFnoTCUNhvzOUY3AFOXpDnNcbZ3U28OJaMvGFES9TWBPsRkuh1j
olLCK+wYwaH+saRp4gXWEP91fwHlRrx+EsBeoFtN7gHuBV3f61llWYc3gakaXui6zZ8aQt1fMCPc
I39uBAJUdAC7ggaVEKXV2jWL2qk9LXkvGaPGt/rG/ungBvcsLO1L14fzzqQ21g/1JwnkhYJGxXY1
nJaNE843huFhGwwFLLVseCCB86co+3Gv+7U5FvwP8LwM+apO/vakG207GnkRsy36BqWVUrMfO9P4
pbtL+vv9T7WRenMf83zjgS6BiatP1RW0D22bXCrrK904oZUffrbUMAWh2S+NjiCxg0lq6opH2Lzj
zu7fiizSWUhWZfmM9HKvNwqWIlrVzuQEo2InOFQazYc27gxPOKL7mqUZ4gl20uLVTlx6LJKhwhEC
SbP7S7C12PJQsIuQSaK9ev0jpjKYnWYiW+6E0eFDqcXVY+LAMQGEULU7sWVr00pd1X+re9RJrwej
L63h8Zjz1Eld0qyE3sJhNMfu1EAfTj1zqcW8k3htzu/NkHILvLk2pmgenG5uTc81hu6Cz/Hkd2rk
vAQqdu/3l3JzN0Hpk06bvE3XsEx9KpUoq3kuTmVRxUeeW/XDBEXJN1PHFgcK3envwWQ334Q1qjtp
19bYaBY4skEkL+zVNOlw4DRMwPDKPFafXRdZlFBT86NrNbpPbXP0+zD/Mw6rbOeTbq0vm4eriTYr
1TV3tb5LtwzUZw2vaGzlwY6j7DBkuvFQTvPi31/fraHgk8MKeyUhW6sYVBjImywW5Wir7P5X2Kn5
Kbey9gHei7kzqa19akiEGqm6iz7s6o0lqG0jeFdaHk6yjTe0g/FpmBpoi7MipXXsX/cntpVkAZCh
zw+zm9btusAzgRxOMgmQceog+jMj7F2iOjGfpkArfrkUa7/O0PI8UcI3i8Vofs7ncEJtJm53YGUb
5R/otoRDWfKXk1+Fg9gdtN5qyC8dXgsH0Yj5uSpBry+N+rOqlorSvBU/1UYTXooATKer5AqbDOPD
uUoRBAszGqKmvgdN3Ej+CJGQEeAgga1b89CC0jT7YOT6TgW6KmBEbE9RQv3QhuQMwwQ3DcXJPbnt
jYv8atBVtKoyVA4DarySqjMcS1trHwKA5zvXwNZekyAerDb4+lS0rg9QHrhBPI6x5cWV9q23Y/Nh
6VxMrpTkWQ2U4vP9rSaP4yo5kSUmWQlnQMo716PNQhthyKmWp0h/FjxZtUOTW+PHWB3yc6hUkx8m
o3LQI2p/Y5DHn+4Pv3WETVw9dCBDUD3WWGDTTQYb+AygrBjFyqCNEY5otBBLr6h4+C9DAYMAMU7e
sn4vLEh6tYbE6FZlNJ0RTi98Xvz1S6Iae8n55ieEVELFyX2lZV4vqhmkVY7EKL3sMaahU4TaS92P
qocuX+ZZVbkH1dlcxTfjrTYmao1VO6JG77mVyE4L5JMjT7jFd4Wz17bZnBqdcymwRMdx/fpxnDme
Wgp6Xvhqh0kDezokdZWFh6yohw+mEb9baVRarqAiTSWI2gyikdeLaeUU7KKOkj9kbvuY97F2qANr
ObhJ8G7u9GooOfk3uUHdunFP6QWkwzJah1jte6+ti2Gnirx15Cgw0X2nikxVZHXA23ZQm4QD5enC
bdEZd53+kAaq+5hpofJgRiSAWeUGT2W8VH9q7tTuuYpt/gCJhZR1XoRHV7dZGwRzGyGz7iEd4oyH
JAVwoQ+D+3deGgLvB867pQ/iJHBm91Qn3lMC2Nqu+G3QDOMqRYVndaeUBjLIJHiWx7tEjAdAXz2y
rpGj/4alXBLsZGGbs5VEI1ZbQnRWHxXmaFaYAaNprTod7GDsXxaUNL2oQ57KiuMcTUYRPtuVan1Y
zGmvV7OViNEpoNRN34qC0Gp42oFq0ZuEc9WN8uSgjMXPXknEb6oZdCdt5OOmQ9Udm7xtdwLe5nuC
BidpC9YM4IdXYWGy215pJpBCrtovfw3G1J0oxJdnpxzcc41e2rMtyuYgSx1HBK2MA9WUaq+bsXVp
Si8DvjTf3FrzgnTRwovHKNGjhvVSZwFCmGGw712yFZdoeSLxKlUsYJdeH90sQRwkUYCjm0r7j4H/
2CmqquQwZUbnU6nYo9xvzur1IgEdSa9mvYWLzImDDnBkazS4qE90nqxl3iu9bG1dmQFQa4PXTTJ4
PSkRtm469Tx8ay2c9KPomvlDkyFoeZqRPYsPbauFlc9BR16VJzKW5b2Nv69//+Lc3EeUZRB3QiuE
usxqsmgAY3GiUmkL1CX8oXDT4Ho4Fo+itDOvDCcbU5G+OilOqR+MPCvPetUHO1D4re/79jesg6aS
1HHaAt6MZzrNYomaZ7XNtXPaq+kBR2znfH/SWx+YCGXDaIOmdENWtvoJ98KQkrFRluO5NDvt7OJH
8Nv9UbYiIaUGpHulPTukqOsPPEZULWk4mt64VPFfQVcb+cHJsyE+uEMw7OFatkIRLmrU4iHZoGO0
WkO1t/FeX8hfhZ40kExxnnys4jGLjk6k47nUqTGsgsLqkvDQoRe9V7HdnC15AzqkBAPUCq9nazTj
kIm2obRgjs6pytv5vIBZgs0wjTvvFrlw67SWbSnZRMhigCi7HiodZ6tY6N14i6nk4UFNO/doi7nw
OrCcfowEq5fO+R6FYnPU184wvrC3DPe6QKUol53b1MrKS2mlX0tIZw8KmgxPYkQosAg5qe/fQhTh
KARL1Afx73qmpcFj9LU4FpVT/6EJleX/ODuzHamRbgs/kSXPw62dzqyJoqCBbrixfhrasx2eh6c/
XyAdqdJlpQWom5uWemeEI3bsYa21P2tj2t9BOD0cELV3KWRAS9ndkAOPtx9Qh+UWO2iMFW1Wn2uh
5u8mrY4Prt7eMZUZG1go0EHudkVj0ZoDysFIENa68Z9VddV0atGavyxpZZ6gFaYPPWprwIWK6YCY
sndCcbVg7PmXi7d5rM0h1hML3ttpHpLxvksK3Y/YjYe4jY/UR/ZNwWAgAkJVazv8y9MacHsIiJ1Q
jyvDxen/183RGKKL0B8EQDuWyCcZGYdUPy/x1sm008w8+By8pzOkZoBUTPTA0Fqr8E17MC6/fRqR
Waf7DRGY4uHWxXSxNs5GnRHaLXF66k1NQY7VXd4lOdnlbVM7LwKmwDhxROizbam4tgkfysiokcT1
oPzMGO7gG7qefBvaxgFUWx4BVHceY9pd0n+ibktYJY/tq+TA0aY8VW1cila7lfJ+KhX1k4i8ghEa
UyemhywVhXue3daEtLgyB1KZp+Wf22veuYC/JiBRCQcdQgZ2/RvcIjaEKKn8DKadfR69YQ07WJo/
b1vZOzAU9mF3UlihpbB579uV7BXVQ4IbLWIkXj+l/zaDUvsRYchBLrRnCpoQdQdyZXzYZlOL2uuY
NDibJ9dL2jvDbeyXKiaysdVDObddU7wILjq5dLG2laxFpbo8ww87OaNYw9iLkvt8gMk9OHF6EKzs
fCbZp/DQhucigJ66/ky23Q6wSRkhNBrpfE7SwrmkDlWN259p50ASjOH66WBJ0Z9NGmcOLpAS+dqQ
IvfhJGo3XKaFFGdm1r07TuW/ntJ9N6Pcuh+s6PdRhkBcGG9AhQPqA+HE9Rpb1ymimkorOiedeM+U
JAR4vWEKdW06ilv2thMBEtnZYlKWtkUl8Rb1lrbSa0pbXbtzm3EIGwb9HWznvhUTnq5HiEJ6er2g
qMl7QUfXJDCoqzsiFP3JhUd3d/uj7ZxCCW6XgnsgGMkKr63kXs+MtYb2SsxstbOSjivJ/qi+G53s
f79vCR4MPp/XGlH8zXoqta17NGgoxHem+axWi343L0ka5DYNz9um9k4ign6oFKCITgyyMVVWFa2d
jsCy0grNN2Jh+FqkJHdK4vxjKEVi+kxTUe/aYU4vo9UR3t62v7epqAsitoNrlp3q600l5IKGVRGs
wwpWLxA6P9dmTSUzMdbly21Te6cEG4xfhTdEMXFTL1WjKi9LBAROZtN2UmR+QWii8fTiYEl7W/ra
jn69pFzoUwMtjsu9dMNXpzfS+3VxG/iOWXFunLW/jKWwwkSpI3+euqPBHrs7KlMfAMuUobe+pc+E
PfUdT8A6VcWTzvyKvxyV2RtWpH26vaF7lpieKaNKqChvxOvmdaWJkur044Y8v2MMrvcx6UjaUc21
D/Z0JzxnPYiGEFpKJKD8tq9e8NmbGd3Y0fpDf6L44Q2m+mD1av6/GHzDA1pn5bM1G+MfXHh6FLRz
PfoV1rYf1oGaKDLkNE9Llht+0tMjGauoZwB6cYQxly53k/TI50YWWhB+5Ihu1mdool0NeJNNP5Pb
5NHQX9K6Lh4Tw4nObW+JF6Tilf88NT+q8uwEYzaPHX0iMFYQkTemW10Xo5IktDpzXb+UCIkHlcMg
at4II0Rgsz2IM/eWStRHaUNy0uAaXy9VSe1+sYnVwfDr1v2Izo+vz1F7qoy4k61G3a/7qg3ThIny
t8/rngOA60hTRKq2IcB7bXmEntCsXL0T9prAm+ek9FWvag68954ZQltZuqP+9kbbqynNLC2FbMPn
pfm/msEKF4G65kGgsncjiCCkJivNClZ0vZg2gVcSR6iTrWbzUpe5dRFdqVwcwSzznK5CkEVKfXAh
dlfGc8Q5RbrnzWCtXhidbqasjCZhcZp0uOjj6v24/ZX2FsZjhPobIu+U57ZfqVYSj8YSGjO6Sgem
nnofyc4uIFzv/LQohT/U6XDgX3ZWJh8/Cf6Fhv9GwBfla7VWFwU2hDUMo+9kqnhs53Q+AGnvm5Ho
YjIAAIabtaVJrDRKQfne1Trlp1is4rMmnKPm+q4VmsjAwHEnQBiuj0ZSGvQocnj8jrCVOztWlsxv
hsE8OIE77xxC3nJWH0U20GWbxZjlWKvZQFfOcjLzudKU7xFavujWGw8FAK33fTt+U2cGO+ije1Su
2Xl6UHiktSR16xEm3CxRE2AkyiiWUmyx91h1DdqyZm7PfqvNpnNwOHaNIccraV68QdtGa4NadWum
sutTLt6LGvVOqFsl3WN1EPUc3j7+u8bYTb4exF0iwOuPN3ZxvAC5dE51I37iHJu/mDrKtIM1PUoD
9o6JBleAwSuoBKJ3dm3J7JQKoYSI9kbZtGcUSqbVX1axHLU4d3TzDDwhOhqyFi71F64NFZNKKa/h
Y6kt+pVi0ZOnUVRdmC7OeFfU0PlOxbQap8ZOmbA4j7H+MqLQf04p1cdBOxUN3EgbFe/T7a3ePcBA
i6mrMOOFCsP179KQ/FfWAcKPztP6LW+T4YGMWQx+Mw/Rmf1wPYRqUKbzG0PN08DOS9EcxN97n5uK
I6AbWdiF/X79G+qsgf2et6AvSATewfQfnrLWns/tpB/G2jueFVg+KirANCmTbWNtLbWiwaC+QRE3
ce/rvlYuizW0gc2R+xvtwDnQ47T7g/NMyi4xaUTyb5Q31MzuHKUEY5h39vJFnxhe62nF8K0kofmD
e0p5moKcy8w2kFPXe9mCeS7QkcYp6Khz+5EeOf/lelFWl6FpVfN8+/TsXR/keuG3ysk5YBOurY1m
vGRxzOlJwGrnL4Ur0K02G2f5A9YGCSfSDOCJOCBbjzAgBqOQQUEZW8V7p9XcfxvEfv67vRr5azcB
KNPNoC2hRCjL0ZvVxL3ttVGEj1MpDT8iZa+9RLADgyTVh8qf5vQoS9o7+CZlRll/oHSzVb1icnPs
gSFEC8Fr7bNRgqrL8n44D1WU/8Edo4nMV0deR9YHrr+UGKpRY5QGmA5b6PdVuVanMY6jc+0mR+Cm
PZfy2tTmOhut6dRt4yHxZkBX6G3aFvbcf+2ZpYm+8+z506qtYWK2vV9mjjhonewdSbB7KKMBD8Th
bpLpus8s3aL7dTI70/qQQ0A5l1PZH0SBe1+OXIxQiUomn1C6mde5WEEOPWVALfIlbu+WaGHYOojF
J8TFp/PtU7mHYQNKR5mKFptMaTefLotrIPRNbJ86FY3VQG+m6L1H83a+ozc0/Kf0tMmDsYnx0XNM
RfnZXmPGpzBfo258e7G1r4D854teNdOPqTeV+uAH7u04NHfwAVCdyKI237uD11RohmwFmKX4vNTA
PsD9/gGOhvHylNFAP8kc0bje8TgRkZtrkOmHVotCx+z+V6uNchdr65+4UMmSJHgElETF/NoSUfls
TTpoSRSJGWdhly2aB4WqMZo0t3XvQCRg9yRRrtM0pLbIzDYOWx+rWWi5FKKzmuSbR6nwLitU/VMe
FfZBtXrv7ZMKKFQP0CRAbPV6YSpUi6QvJXAGcmmok/WemDzTfZhb92VypvlBsRPl8+3TK/+fW58q
dZ8YCsJ1AXJwbVNbqsSEWsN1bPvkabaE4+NdReU3XqeeRDce4eR2DRKQkDv9Ao1s9jNi2oJb1jMi
d0xTRxJE8743DlSfsTOYkFEbRy2j3U39JYXMwZB2rxeIZI7iLSo9t7jo++fC6K3PmlIO53E1ClRQ
mlQNelTwjgLK3Uv3yuzGKVhwXXvmNuFkJ1UP2rQQtMbEEc1vfzN5ngDA0ObYdgJKw1b0REo7VOQa
JJ2WtlBEQ3Q6gOySjgHpIYLot0/M3oWQ8tnar7QNh3K9oXmbdyO4H5qYiWk/d0tphPFkOu9y100P
HsW9TQQdClGAWIlu7cZUrDJjZKYhdbKGNE/8UgXZ5aOecJiq7R0SSlsMXiKEhR60MbTQf6q0EsZ7
N9aM/Kjtfj1H2tSIcNYruh2F54be0PT/3N7KvZfYARVLVAOEiiT1eisHUD5xTnp1SiC3XDK37/+3
thnojCQ1Hi1Dsc82SIoAkfkWJqzpHfib3aTHIZSSUqWUTLZJOKJudkVuDsJdnwaLrEarX6xklaMA
p15rT7Yx2J9ADymrbw4TUMwJsPzki8E1q8AerbT1GZYyANxW9fLgBd/7JDyreCYZ8jF17npvUNHm
Oxcy9qoL4wmwd3wmgc5PXq9Wmb86jXZCMqg+2JJdqwA7+IMzBIF6bRUK/jgNPSFmZqiyvlgbP7N8
zh4Rd1yf65RiHNzLI9nRPTw+7leTMniqZD1uzgF9KWZMobd3SoCDnVFw64KuapMXpGGcIAFY/NUD
wPdU8ewxI0K1iRqi9G+3Q5vr9oHcu3CSm8ShAI9lbkMF3UnsUUUG9FSNSXQhc0C+TjWO8sl9K/Dy
0RemuLqlQSlzAa53IKm3pzW7N/SpeLIzSznwU9LDbl82qXbDGaKbDuDj+lPOmWIYrcwWvKnoqMHY
9iWb8/kyZfp63w9O7dcRsvh2JtTL7V3ckcCS/XMYVmQq4Pe2SawzaKjUitzFaj686K6iBlFRLl/Q
ip+GUIEKPlzy3NCFP1ru9MSA0xyBN/nBy9l6MRstO8Lk7p1rEieSaiIYqnqb0KKOGjQfOschiomW
78as6ilIMJfpLbpA9vahtleHydG6/gf3iYSQGinlbHr+m1vMqGDNiFc5AiEqh+xZEV1xyuJOec67
rPsXkZXBeVGT2PyT9cocQ1ep58jpkdcfnygrtbqJ9U5R5FnvCrN0LmOm291HE1W2F3vumCNpNcZB
crPzHoP+x2GByJXsXXnyX6UdoCYdIeLKPTGhsH6Mqqg7aWtZ/uha5W+4y/qBuZ33g0kHJKfMztCk
avC1uSWv84ZyFOdsMOyXYmmj0wzr9JsdVcYSLKNnPiJno33yKjkpflWOtKf3lkuh5hcLgWO+1fBc
ijZW9MJ0ZWM2Er4yomng55RTv63t4Mnoyl1/HNwtGZBurjW5OOAAqX1mvblbbbmgxtL2zmnuRPKl
a0b94kx5/AI1x/6R5kPpL3Yvaj+1lO/GYvQnZPv1Aze541r4DSB1EPoF+r3tfXd2xuSFeaH+6VTr
hYwd4QHIanfR6jCo24aXB1XdKc95W2YHXm0n+iKRo8MvhR1g9W4O9lBaNihqTC9lunxseuF+gdbq
3mur5/53sNXytL7ZaoDV9Ddk92aLnikNCiAJyien0RPZMxGB99PRSxgYXqIzcTbKNL0mMMjbZ2eK
FeEvaqXq5zTm9/mVmnV1yBxxC7XFrkxwda0ujj7E/i/kJFBI4OHc9pFtZUjKIU+R6I2cpWAcTl8+
UUs2DmKRPTMUzyQ+hH+YY3B9zxqrLtU65cxpUZLUpyWtgdI1xVr8dXvH9+4Tuw38C6wBCecm+rCG
Ous9A9EysGB5HGhD1nxSOz3ye/IWRF/ij7ft7a4L3gvyDky3xl9er0sz8mpxXeLr1F2qf8AeqD8c
ezhCvuyuSqKiQCKzpq0ydicqU10cJJ7KdZ2ezTqjA4I896lRnP4DWhZHV2TnrUO4wOReUvAARLG5
IrVLBzDLZuckGB9YBGZB2fhsFXaWBMk6lPGl1kC2h6aaJn/f3s9dy1StSW0d+dfmtbOFay1eRxrh
Knn2aTGj+BNvBQdTFzbvfqlRP6yV5XTb6p43ousjdWXoCr4pHTZzXZgp7g/ql93Ml9idl/RMpYC3
JzOU5pymRvIzaVMvCaoIvYMDZ7jnkSh/UeMCSQ7ubbPd9qpV6H9TPDc7raHrpFbxV6/KvcU35+aI
bbN3lqhlgQUCQctshc0N6TxrIH4jsuqLJD8zeDP3I3tpnqo4+r6S1h9s7d4HRfWLijNRE22ozQPr
GtOk09114b4aT2tktHfVoL63lqq5eAtg9nZojnCg+ybJeJEJIBXYElqiQrFLqoSMFEJ2DKDT1MCS
790F9cbV+1bbWfnI4CTrAJm8Z1WqBYGtYFu5pteeQC9cpsElKm0mgyJFqSRKqFhxfx+vmffdZshJ
wLioQ7GXva/5yuo2TraRGkbkjPaEsnTqi4cy2Ll1RxeBWk5AQNQz6f4w6FQz7NR+VvTBPDfoOZ60
flptBJtAP9qJanxmG7u/4qxenpkt0L/cvl57ThLNLTkAiSmBPPfXW2MoS9zVdCNOyRyvl9qromcI
ZeJy28reLULOW95jl1dmmxO1S6TmFs2gE4MRQDaXlRmoua2eCN/68++bgqVBmZE+GwVy+VVeBama
yvAmr2cWl+aNjJVWMtPPqINdEKVKD+7P3t6BVZCQR4RO3wzUKG3isyp3gfpmRX5mSpVyLnRnPDi8
e3sniVm/EJxACeSveLWgOcsZjW3IWlu5/ASZF9/p7fqNgvARtmTPEJkkAZUuZw1vh7AKVRtE0QBb
U1o6aFFuTIFZofOUx+Tpv/2RmF0ES4HeHWnTttdVrXlWjBLzWEMWfUQoPw918OgBFMY/cOCEd0Q2
bCFJy1bnwNRzE247oPo1TSPk6of8XFNf/74iK//7bwXlNRdwHJ0IegWbLxWPqAlMEHwJcBxxobqf
hE6K2kGXaUd1373iFqmf5OdIEAsCOdenghQo0fJMOKciU+uLpjdKkDJ1MlzGePArKs3BnDtN2Lnj
4kdLDM2u1JpLss6Vn6jDct9VVnEArdnxd3S+GG4qpcHpAm+ek8WtilavWL46pM2pp4J2mmqN0Fi3
08CaBj28fYh27aENQrPUhjS9jVt5spmb1oDTSCZFqXyp8xTmKGh8WYzIuIuSVj8IYHcuCLQaygyM
NYe9vZ2bMXQGcogjAZAyielnltXx/UQkEE6l1xwge361eTbZCfUjU5aGNZkEbzYzn4oI9B5PlqLV
ox3UPVv7rGhthzoXTfYPWa7Y/6V61w4nBXca+StBNSowaFk18AizefQXi1zxxBgVKMlT54iPhMGa
EyZrW6p+Z3nri5gAOwZi1cfPGeyIyl/jAuY7PJ6k9QvC+CQoTaV6zgqpRKKqQ6/7ccz0kB+1NquW
HxfoW5wT4vkYIm4zUs5rmvZDsYrhpz63heL3wkbebFkqtQnUtq+XwEia/MO01oO4ILFnqGEmOl05
2W3Z/pVluvXv2tT2x6SMvY9tErXrqUOG7KizIG/H9e7KRp5Gmgowgr9lwPDKp5oDoiSWNoJTcHXx
T9csDNJJrf7SWFZ18Rz0OoVHYNtnkcZzqH763YMrrfM6EQJJAZbNEzUwCSkSuby7XRS/mz3Rdz6Z
qPXOtsbODKZEd3/8gUUgRswGQ9WYF/h6vfnCudEcyMwuDvnZBg4SLLZRv2hOIsJO9O6BJ3wbcFFi
JUcxuZ2/IH3X9mrPSvRlpNfXM/YNbZOkPxu62wc1MwNInrXlnMGnOtjWt9cTo/SJUB6H9gte49qo
l2dxaeD1TnZnF1/6NdUpQ47WcwSE+OBNlp58e37kgG1qjtSRgYBem4qzQZmWiNQy4TIGZapE7+NM
tQ7Ki28dHAt6ZUX+ilenNF2MOa1sCueCUdsPRVMNT0g6FQFznVEuNtBF+pPPRicKXB8EHJ7Na4OR
qxXKhIcnee37sNbXIgBhPl+KrAX4Cfv1PmNA5W/HAqxSojElCk52iq6Nwuo0LKg+dKf6pPtom2nk
D9FYvkzNIUtl74QgEQbZAqlSChGbZK5uhr5TLK79YFaomJhjE6AxafuoxhypHe/dAAYoS8EUFJZ4
qq9XRWYhBTFAesU9o5Sr0fICYofoM9Lt4p29TpZvu+UR5X3vwCAGQ5cFtB+Fj833S9fGaFedrUxB
EU6XWUvbD2Ph6iEaAk0fNEaFTsFtz7K7TqkuwquIUpe78aQqOh9954IsbJpUv2cw7HiCw9g8lQvs
H4PBHBf0CurLnxglJZfEXcqkm+tn9m6KNhL4l65Qa0j9/bfBI+5OFKUPlCWfgrzSjha63VvY0JIh
Q2gHAxy3vTk7iM/AXMzzNaQIW526PGaqeVQlgSjFfNJLbz2oym2fqF/2CFrhBFAPJna9PkBR3nnq
MqZrOOV9+0G2my5ZPg3f8mhpHgARuheRxeoHr6mjQNcatH9u7/Heelkyr6NU4nnjTR0xJJVuz6zX
Sb45WTt/SKGb+7Y53ZdGMv28bW1vtdR3GJOJ/wZVvNldQWq6JvSVwjjSTSY6N8lDJiq1Ootuaf5S
FdGHmra0X6NhLp762dW/3ba/u1o6xfBu4cgRwV/vNhMBlbHtxjWkQOEiSWHlJzPpi3f2oGm+sgxH
1M03shDy8yIUiE4ZNTya85urOjF9cYxMuJR5X2l367Q6P2RSdumGXgvNpZxOilD0cFga9dHU8uSv
BPDaQVSwdYf8Bu6OAywA+VvwqJsHc6ah0fGR19AsvOU0AaYIMisrggyyUnh7f3dNcZLID4BpUbK/
3t91iku9pl8SopkyPJtJoZ77ShWfx7k6IjzumOK6cEnJL2k2b2GNa59abtcxBgR8o/3RNko4ZlOe
PZa5crB/W9/H/lExQamKtwR00Xaa7BhnCiCOWA31wk5OirqiCzgvyveYsP45Q4LS8Cuz7A6igr31
2STphKb84dm83kpDQBKqGEMWOp3qBBHqNH5EA/S+yQ7HEe6dUnBF3AswFJATtyuMepZoacoajp6k
fczOvFAYyOy7kp7H18XIi39Xd3EQ6bX0s7YKV0UkB6XGA1+0s9FSJ1XSdUHKvCFtMBFkcNteUcM+
n74osak8WBUzbbKpWs7JOtKbgX161GTd2WfiV1lEQiARYor876+ir7W0Cl0tYi0kPdEuWhwr58Sa
048zme/Be7bj/UimaCGAFqD2u+XWlRVFd83OtTDSGjd0+eviaohRp6W+hI0hhifPRTqRAR3VqR7m
/CBxf7tSKbgBfZBB59IPbC6nodSzqliVFrbMPDnNZZz8E3tFe1ridb2/7Qfe+llJeybpktMmqFts
3F5atlnLbBEtLAElBU5ZDA+Dqq8PQnjCN9qu/3zb3tud1VQGF+gUODnIO4prLbRCBNTDGUKY36rT
eNc5/b/GIPIXS6vFo9J52oPKl/ZXURWn29Z3NlbKXhJtwtGn3L151fSoiOLaHKcQxfjqUUmT/0qr
iV+cLlfPty3trJPoBJUqk4RKthCuD+tiD4u7uLiiudXnsGak4EdE+Zf72KooeC9991jHDLxU9Kw+
mdnkHZQrfhE1XidE9L7wtSj9cFIBrm7hKENDU76rxiW0cz0xLoYd5apPxqcjZm7HybuOYoQXML5L
/9cVWjedZTcwC1K1zz4UpE7l+5YhnZmf6LEngt5KmfMjaSfLY0+sLh4Hu+ypYSFild4XXRa1ftO4
VLpyZ4guRTlV4uDTvXU5NCdoDtPBYm10K643lMZ4o8V9ze2P3Ppitu4cakKVm0fdpIhFijeMavvn
7c+4b5UbqEuZxTeDjsq2QOtaxWpaDvoFut106ZdhfvaWqv+vnUnby7FK/nfb6M4pBXDsSi1QFLYp
TFwv1Z6UyluYshBaRdT7DNow7h2rmsO5c+2DY7pryqGV5iJHqFK5vDYFys9o7d5Rw7QT5kUAgw7w
wUqAvmR58AG3fUN5IomeyUmwAzZnYwoB5rKqk1wNS9vNAyPNlosduamvKq793os8JbTT9pH6fRv+
/nYSzxHdAbF7SwudmK62CCB/YYXeacBEp+KiJQ7D3jQrPrh2O+8zt40HWj5R9G+2sxkEHh3cTEYE
ArvmHmTd12X12nNZ0evI1bm569u+fZgNoPF+1WZNAOqyP1jvjkvnxpO9A4wnL9rCLFMntuFTthwf
ldHX2VAOD+mYJf+2oMGe6gbRl4NoYMegVFeRAr9gg0DKXx8iw41j3WiaJRzMuf4U1xkV7jiu7lMm
xIUKKeiBvbeXUlIcaSgRudAr3c7gyG3qcTTd1dC10/hRqdwBJJsRocuQ2N25Lubx09I5+qfbx+jt
+SXYkUP0HOIeOpfS478KP8yhN9ykZlsHsEaBLGwxmF6pviRVWz3CLvle1RJ4ZikHDcG3VxRfQJeJ
zeVzkn5e2zVygrql5cXUrc77kPc5Ddo8LR7SvEgOrujOxl6Z2lzReB7MLK/xBp6blWDZUK8sYst9
r7bGdF4jIQLNWPuDCGR3fSCMVGjbUmhsgwqBxGI0ieBrarWZ/QP+uvzhWLwnU1J6BzfjrSnySZyc
1IuD1LyNnidhx1bfLW04EPcFC4Wid6uefDSFo/y2X6Xow3EB3801BLN8/dFQ0kjtrl1bXqu2CEoU
O89155q+kyrKx9vn8m2kIVEY+BruvNS32LwWIkUqEQIbphx9uBfT2PuK05ZnbQaBIjiP/lIxNA8F
HVjwy+8PYEWDSDXRsqXyAwIGWt71UqehXGtET7tQXdPmvq9m+0syOoZPsUh7rvW+CgiSuruqEMMH
HtH13MOoPI3ADYognul4HHiHvY8Mwl2Tca1EdG+8kYvgcxuhnB6WYp1QbinVzzRH6Hpp7tGwtrf3
xdV4N0lpcQqUTDdH1x7tqDTWqApjy6gCBC5/TLbwHrKx78J6NNaPydIfKa29dUPSJpGljF9lfHm9
3WrhRE1BcBfmShTL8dC6byvj8m7Ji+GUygmBzbLoZ69LjibNvnXzCGIgv8/XhuNGA/fa8gq8MS4r
vQ7rIrGIXDXtXmTufFEGZiSuBEofbh/svd0lvcTXEzJIiOu1vSKrorrXzDq0yskNU9XJAyTC0tBd
O/Mua/O/qWYetdz31khREZa5lMrE8V7bzAnaCfnUOozqWQ8yp0nAGSVcJnXOgrh27d92ftycV/Y2
fmKynM6rU60OZ1Okvt4I51299NVFdYV9EJvsLo0iF7MbeDjJDa6XVit5J6JuqkOzMUcfMVCKCJVQ
3ueoZvie8H6/gsfSSH8Q6yUQgTR0bW+puyIhR2Er5zy+c/P655jXTCdukaxsB8s72Mm9e/ELVcCI
COLmrcftdLs1cneoQgTQrC8xHf/Ac9L0VDMT7NQ1mvPO6to8yDOjPHhV5EKuUy2adGj3sxiE32gt
XC/UhPBcFBB3wiRKuveQ1JcnuxzzgyrTG4ABfvaVGRAh12ZiIYxFW6wqpK2fovLcxyfDbLsnN4o/
RIwsfkicMgkT8NFBG8POSjJ225yG6Yn5cj1h/WwecBX3ThT9IUI/umJI7m++cOsKcu3eQXl+Xaaw
yfomXDuGnKvNOp3dpD+qWe7a8wgRYEjLUunmBHeDzYhT+Dhhq7v5j1IdnX+Erk9qMC5dmftJWo//
3nZB+xZJWnjBZWFx44LsrOtJ0/m0c9OZfkttLxzSqDlr5hKDQnePeO07bxdqQ5Ysq6EfQpp7/Y37
xQT6a5tVqJWufmI4shu4q1fdC9H0B+dpz7vKMimPCc0ilJCvTblDPaNI4vLx3MR7Z07LdGqq2vkr
6srpCR0wfN4yAH67vaE7VhHgoi2F4qpUddps6Egx0plHow5Rz+3u63lU7sqxj4OagD8YalsLMrpV
B0blBdxcUClogX7hrw7VVgEyA5ibrV7RhL3mjFQ0zOhdXpk/rNEYToxXmR4SS49/DbB57CatOLgl
O0tG0YmCE68JGf1W5bJDlmidDDTNtCkagqqBMjB5MULp+ph/cuxWC1JTPxoA+YbjxSuNHBEptyG1
bd9sdFVRWbMN4Z7ACAs7pJMCxb9vRus7sbF5H/dGtIQlI+XelzOQ4ccl66N/vDpOxWm2FeXg7dnu
gfw10juiMwUEEODP9WFbTNqdZa67cvbkcp91wxCubZOFVt929NNQN43q8oiRtfXLGCX2ZlIqlRsg
AVsdEVRiFSvJi+jkJEn1hd2u/l7aQ3r49nD9sgIACcQuJdQ3ID0t8qiBjWWEEk5pPOmKYn4tPa87
RUY83DOyrDh3hrD8Pk3rx2p0DxzU1mFI61Q0ZY3YlAIEcuNfJaXGMFiMjDe9UzyI9SmpjAcjVscH
MVGsvn1z9ywREVG3AYgguTDXlua2NibUKdyTIOuZfKuiJOW7btN8Vau1OoBz7BoDiyMp1L/4TRtj
jWdN66qDbLfWvAvMyG6Dic5oFhj6uny6vbK9cyJJuP9vbPN+d946LMoAorzthQDy7LYXB5jM5Q+s
yGyQ5ghh0balUNmLoUWjRNxCqjnraWfdJW7vfLxtZXfjAITQoead4Pxfb5wzCeaugps/oXdYfoim
+DN4uOG8MKn3YD1vSl3y6EmVTLA9JKBvWlFIXjh6Jgy4q6BUKYgaxbfGrLyAR2R4FG2iBU2Emjby
tN3FaEf3hUDpd9Hrv37DLzwH2CZqppuIYBJNmbod+HyEI9OHWc81X9Ua+x7B6+Wkxcr6oPTmdPBy
boMCjBJ9wfUAwC6xHZs719uZmahphjOzxXAq1babgqzCk0aR3l4UUtqDj7pnkBBaNhcpnCLVcP1R
YbREaY78Ex3oCKpTA6uU7dZP7morD1p2OIt05xBhDRgViqCEWluRhjEuRDaYHmLCvVbfOaIcHxJz
sc8OUfvBXu6a4oWi+oNrYSLn9dKqaCy8anLdU6RP1UkzhOo3lKPPjQnB77evBvVQKeQtKWZANa9N
dbNNFlCMrCprpvtExN8FZIAPWkcidNvSzpMA4Ad1HWSlkA3aBjl9powaM2HQEWgL+8My6u3f9INT
eGxW9Yk01n6sojUO1HiKqHlP8YH5HX/GpGluJe0S1Oi2oCp9jNO00kA6NUuUfTLypXuc3Pwoktuz
Qo+d2gevK/XWjadJmFfkzDP+zCuhNTem4n3Vc08cPAR7Rx8YGvcNOq9EFl1/NGFXttWiyXLq26n8
q2/L5D6NszEwu8G902jbBb//6UCAyg4FdGr0O67tDQwddVaLpmvRjcOldG3xo7GE/oIKvJ74gJ7z
sz261bvIHpq/K6eLj0axvEnzpHeRIpmS5srle1NmTifPpsjrnWDeq/F5stooiJqh+A6sXP3cJqI6
Z1o8dade2ObMkJuuDxmA6P1FK7dELttLnS+pF48Hh2rvojqk1QwTkLnQG32EiOZeX60ewq+rcYY7
s/iuEVn3Dd3Ag4sq/efrcP3XDgC0YpYUBcU3QCczVt0MXQrvtDZIDuDlhPdhSQZX863YGp5F1hnh
0Fjz99uffnfngTqBcZZtf9Ac198eH2u4HVzrU1En6ees0ZM7lKvEe2jq8UPbqfniG7Mu56cLNfZj
1ao+pz0T3EH8jyulXXWov6tWGR3hZ3b2g4tGQRNsEC/PtrJRxGYxDFHjndxWq/2efbtbOwwmC0VO
ofV16rdMej3f3o6dD45fZuqILG7KCs71bliiyeOcTv4JMuVKpmAgym5ZI8OF5/V029SOv6RwArLD
ZnYMX1/+lFdB7GSBVNdK3rcpVdqQ0dtgHuxOwKnO+6AnRbi3i+qz2ZRFWK4IWt62vuPIOGawJ/Fj
JKXb7lUdd31me4l3Aqxo3LXMdSdPnJIDx7K3nQz2ROND6suQE1yv0Rzt1Yhy3lQY8/+rrCr+HHMG
HxmdekSC2nGZgK0kRFAK4RKkXVtq0iaeq5I9HEGtBXWDhk2NxGrgrJ2c791kd7f3b88e/Hgeb9JM
WKibd1VNm7JVjc4Dp9KXUNTzT10XNxelqatAFMVRG/lXd2/jHhgBK7t/aPVTdNqsrxvjnI/Ueqeh
gmibJv/H2Zf12ImrXf8iJObhFvZYY5LK2DcolcEG2xhjGxt+/bfoV5/UtbNVpRwdqc9Fp+MN2I+f
YQ3dDF3mQjcqjsebRQfriapyridYTNab9W/dQTn3nifYtpXT+clm+U+o7MWNz9FAhx+fe+OFXPvU
CB8Fzg6+AGYyLz9AbIFLrSpegVLZJdjOJH8/iZTXAC22+9ff/VtLXbwLjltTiwFLOR6Kcx8VAgO7
pHuXxWCPv77UlWOCPB/pLiiDmPVeRiFKqO0dBD92KmXkmK4Dxr1rIN84Jlc2E+ojyEdCdQB6XZdC
GgRwXzPCNBRSrwG+67CWpC6IjvZj6sBZMmX++/XHumwbb+EG2Id/m20hYBAXxR+mrmub51CtauG+
+ykq0YsqWn4fjN3ydUHr7wEaC6Ye1o6/8aRXPh0yNLT4/kXngFJ0sUtkLuLKZXjSzcaghMRBXWGQ
/pASJd7oQF19xk1xCQtupoHbS/9PfKXLgrZpTNrdDK2dXyBfQG+NBuGgICWt+q9LRuKHYgra86TM
dHj9/V59TJgMb7Q4IEwuiS6b4U1SQBoECX4ff1YLMEZLmbW8ruT8Fono2lqIexvwAgLIwPG+fE7Z
F8mS+xyRoRRxDXfU8qZn7KZcQW36+6dC02WrAjFPRqr2ciW4M3jUmWMLIbROBXu0egBLtLOQtqFs
7pY3rqhrtTYAD5tZCIR+NuGml+uFWQdz4pK2OzdLtCorkZlvedxbuICVYR2sDHSeNv+8GsVh0CLS
Zhj0+MaGvRIA8Bs2uAXo6VsT/uVvoC1JQQIb8Mzw0fkC+Wf1SenprentlWQHnX2MhtG4+5fX93IV
XJyBzGWBpt0swn5fCirBqss2te5ol0JTKDsEkY7+1isVYQANE+xRtDOQcV7KLoaxZKxLw3a3RlP2
LQtd/rF35ONf75oXi1x8xaqnwzpGWMQnugXdBIctlpQchHLu9+tL/aEJ9X8PtPFrId8O6cOL8MK0
aFmR2C2uEfHDFoZ/imO2fo+CvLtZAs+OyiX9ZxL3vgGwbqQ3upykqE0ICPw8L/Kt7bM93MW1jRQB
PRO0f4EEvxxtBI4mNl2jdmdp1B/RuPUHWOZtNkytqrl6S0Pl2j7aJMVQnW7z+ct6pVyiOYPDAJaL
CW1ZPYFoZGs0x9b5jDlZ+c7P6FE9ADih38pQroQhwPaQsuOkoF/zxwx5SH0FfkawK9sUcCQo3z91
iitYaLEl/ftc49/pOBTEN7TJZb8vCAruXGLg3c4j2WimQjSBO7V3kejOr2+pax9wG8T//6Uuzn8E
Sn0ptQt2dBDJjvvKHqBMOh+qwJpmQHn2xnrXXiM8ADd0CSQxgDp8GQmiSrVOZUuwi0LrdwoaHyC7
rMuDiGz++fVHu1b6bd0uDAk2X7k/oOVzQYmJYnyypZLL9zWBOGidhNN3qyBN7OM8ftoqdmj6clpD
L6M4Q+okrVUIUKxGAwntx1TtXv9N1173hnNFCy4BO/XSSzxpTcCLIAx2uqjA3ALhcH5UMGurB8g6
nMHWtX9r1b6FjGKD8qDQRKl/ie9Y+KiCcJEB+uDMIIkuYLdl53EPN6yHtcrE/xAN0eiA7hB6t2gk
XXzfzraYI0Q93nk5iFMvLPxkStBeus0O+/V3eW0rFSD34FACPPzHrBPZOGOuRzAEV7z9xHv5FbiV
6hAV5H/ZtIBeghOB4RtSrYuwG1X9KrrcB7vVx8XXZabvp3Ryu66L3+Isb3/TZTwFqAIYeoCBADnd
nvk/Sd1SUDYuFfYH87HejSzVdRv4t97ctV2IDjAYSXhx5R/68aguVzR4cAjTfJmOpXbuC1CBbR1w
ww6EgSf9+pe6+lRoBYN5AaxwcVmMB2FhF7eJM1omw50vevXeLj1w6K8v8+eGQA0DEAGQTOBw/dFS
CVfoEw5BT/YZzeUXPgE33IzDIt8zuo76jcTpymJImMB/wm2E/7vcE97EHi6ckuzXSKxNYqrqGMLB
rpmL2L2R6W9558tNAVEyuC8Ak7FJu19iREaoDIB4keJMuaR4BmmNHIfRhbqGjaQ9U8B3T5HKbFav
WVr5uk0W98ap/vMD4hdsnBlQV/4ls73clrA8ialTFaK2d/zWGxHd9ANE81//fn9uy22VjVm7Udox
7Hq5SjKbRfcTJ4DcENFEQSe+QUiU93uqxuBjEA1dvHt9xasfESkptI83KMhlj6pdRtgyMUPQgZqq
c792LSQgVLqnGG389Z2Oh/vPUhcPZxfiZJVOZD9JxncmG8zd2KJiiknefnj9qa5+rRyS9dg0MRKJ
i/4BLAbisqeW7LUv4UMdaf0Ukuotbd1r7w4DpS3Wb/2QSzqTVWk15BTirrKbqiPNxh9EkPnQFfCH
fv15rq6EyAHwPZLMP7AWU5usSeJbAppmR8551IYfhrETsg476f6HtQDw35i4uDVxh73cg1HZ9aE3
QbBTeWh3FFi6k1603+cA9P31lAyCKlu9iW8EFYBLAchUJCNdAkO3Log4rSQhpylSsJvK/FtYmWs7
AhcysLz/9iYuDWDC3JFI2pjuwUQ1e6N9tOnXqcPr3+nqKuhoby1+4KQv2aeyNF1Z0Inu2yo3sJFz
6p5N5frGKttBuYiGG3AUjWV0ljdu6MsvNPuKOsz0uz0G/OTOwFDnkASu2Csh+BE4pPzdXz8VqB/o
X2HsB/bFJTS3b+chb2lOsQVYfoqH3j5RO7wVif6sbDY2EtwsQJ7boFsX7cU0CIhKpqrby6hNGjsl
c5MDJgyKfR+8i3vS7Tukzm9cLFde5YtFLwIFYUKRmRbdPp+kBJxgmN8NWtuz7hJF6nL05g0K5JUd
AjVlUC1wlWECfenbYV2sMXZBRBdaJw0+ZXWGlONbdkdXGiub0N5m2wEhOmz5iy3Sy01pAorb+wDi
TJANY9CZL6Z2LxFJmrwP4vM8DOQIuarudqpSEFti5vavb5srQQt8b9QdBVRWN2/Tl9u0+j9rPMKA
oJSugdpffihN0B6h21x9/fulUFojDuNuBoLh4jNyjakbKAH9vg3FdB590NVrNK6NnsryjSt6a7Zd
HL7NrgstThBLMTDc/v1/8lPw+GIhKYdhxlwuNwWuzfcwIGFHg5v0UYVb32GWvMPrFhBMeP0xr+xW
rA08EP4H06PLrwqp3CIimWD7gAT5Plm9rKEnHzWJwgUej+4tCdBrX/C/621H9j/PqkgrlizFeuAI
66bsnWxKkk63sU34G1XxldOPps6GPAGaEalc/HKp0gkT8qTq9/FKw+9eYK7vU96/V11aDDVHA/Af
VHbi+PoLvfqAKA4xDUTU+YM3a3Hosx5qG3uVAS6JP8dPwIhEN5Wy9I0HvLYU4ucmU4RBM0qolw8Y
6q0QURW+nevcriV99zkOJnWcILb8xlLX3iXyHhCt0RMHNGuLQf/5bHISfNIYMu7h8AC5slLJAwlh
hUKXOX1cHZPHHPyEN1Kua3vzv4tuz/+fRQuTJQGsQHAuinC8yQ2JmrHj8kZa292Us/lb3Ruc9A3C
s9VS4MyDrf9yvZRCxYe1lO/BzbsXwuE+t/SI1Cs/tqAlN7Iq38ohrr1X3E+Yom93Biq5l0vO8RLm
qnIdDLw7eGcADhnDxDVrd6BeZ7SWCEHHbir/fsQKWWbQfoCf2Lx6Lk99zkISVPHS7c2g7X6eYOEQ
VIW5Mzb7+ffHAbjLjQ64KTRfOkQHvQQUsQ27PZjy2amHbHXT+cQ2owz0/3DyIGgP7BcQIX/CLmPb
TnOhdLfnU0ceMzLwM+Djy2mZk7cm/n9euagdgSRFPrbBlvKLz2b7EqPwtej3wKAN74B2lXepUW/Z
+v65//HWErT0gJ9LN5jFy80BSYm5tRtnKoHfLfj/9pCXFkx0GT6rpUt2r3+pLQl/eQthTgzddJQf
6DtDtfvlajpaBwjhA3xdDFQc1crLw0iCx8wyVRd0diddGQ7ZPNMek9S/Nbf58yAABIbeO4QBN17l
ZROeWids5EEGY22bQb9vXm7gPCGf0soaCAkrDbBkNb1//ZH/DKCQoYzR7gIkGWJXl/PxkvVFOpSV
3qP8mRvGtD7CIjlo4CT3t/bvGLOB/4ECCOsB0n+pqeXbis5BNYs9eJCwiO0tgXg40UMl6zgv+jdA
5H9mFFjtX/rHJgKAeH3xLSsEsnxikNRsE3XjgDbbrZBzaOICWCFRDh9EmyRn4FNOr7/Qa+sC77x5
AID3Bl+ul+sOE+ibJgb4JOlFcT+HvH90OUyQiAueqIjNceghTB8v2MqvL3zlSwJwtdFdoKuFGc7F
wl04rTNeLN+TaXLnaGbrOS6s7QG75uFbXixXn7JEUwXcSaizX6q+mcSr3GrP9xpUCYwqbKTrQovw
wOzyyJRTH4dKLA2b87cgb9ceE2OS//NNwUV18V1TP8dovQdsP2Yh8kExJ0fVrv48TKF4YwtdXQpc
DHBBEL9wRF5+SpgBIop2enujZYIxGOhiWTCRx1SNwxvH8Nr7BKYI3F+gIwEvuIw8qq94H0i+ZyXo
kWAO6uMYzBKE4Dj6PCdjfFzizO7AAnnLox3l5p+BB5f+xoFFlwy51KVEsZ6dJqz1MCqAk9Cc1Kg9
IlK7ES5ytaaRgD5bG7a0aRO/IAhhN6idJUqmu8D38Y7ABMvXiVl9Xqs+UE8RZhEtZJsTJWvnXHoW
AMwr6LsrPtYFyDu/pwD3735YUvK8FKAVNUXlK1FrWSkFliocSeoxLQwsSOFm6ZqlW3CzxIJ2WKej
3p3AXxhG5Jcm+WfmTImzn9vS7WJjE9PYEX8SCzHIylIBcHLtppGdwowJ3YiRxF87FE/Tzhi6PEBG
gvRHS2zwT7Zk1WnICdN15LuuPBI89T62HUhyRnobN+hEUb1Pt9iyq+C2uRuDXoMPqacISCG8wnOo
JRE1xE2gg+gqyKTUGkJh97qj6e8eQqtTM0AO+lfhlp6dmZDmsU2JS3dpuiQfC9H34TkAdAbwjhmV
Xr1ItCuP7VLyp5lEEDz0RdjdrmUXpYc0DvQPwKnY1vsz/Mb2pkhvR1V2tHZxPrumTYP5zMZERQ/l
kod3LA9dckv9Sj6jAIjfz2vnvg+i498gTD19B2hmBIym4xNMWqLsHraQWYxevoy/SR2IO5hVp++G
geqfUQAUQRN2fLhdeIuLI5xQX+goXB5xzUzj0VpF3/WKBaROtKieR4Axw11qupw3czwLtZsVxKnr
ECoItF7FFPxQAVog9dzqabmtIGEwNoEN43cmAY7otK4td43hNin2PikGtPzhoAnHgtQD4qehEVTW
UMwxnyOq24doYabbTWNqvvY08BvOlRWkKf3M7xWKk19xj9Sv7kawAU4zoJzPoXWUNUr6JLmPLenh
rkU4BDqzkg12F3VSfJmnqpXNUq0z4J3EjDtoD8jznAx5CouxFoTccbXDJz4TCGhp1XrTtEbhWxCu
4EsGkET6K0VGBnwQOMNTnVviv+StYu2NwGI/wJdJRAMLCICKUCAjBQDKZnl2kHG6ZYPKf0JGC1cX
q9p13AsBNcE9gzoS2yeFle90lQRFrcNqCmuSG3rQ6GsXdd9m9neMNudPGlbuxmUt48cwWOOPphAk
bgI55BrvpA2RjsI47YCdCxWZPiXd0hQjrwg07oNOHwid/bRzQkTdYQnnQUJaOGaigZSZXN6vXb/m
e+5ILiDrJfO7iTtb1ug+hd+JCwdM1AGlPbskZrj7RsZ+zAqGnPUiRHBLk5k8Q9FlecpMjEZK2vsl
ajh6+XdaY+jfgKnbpT/CoquKdwuDyt+Ipvu8SwtlQNlPR6+atV2Tfth5Jkd6WIC+pvgaqLObgcyA
u1ibwxwaoJjqWzoGUfq+jX0Cpw9tgAisTeEcP89xNEKnL9CKmhqslOy7sAbCL2ORc/kb8CDAeCcI
WoT7EQn9o416Gw4w8KBt2uBHtPKGQOCZ1V1hqHsgLFrnGggYd1dMLEghpSwBJ3TBNPVfsyAFpMJH
w+CaqQiKM/Rzprm2Uah1U+BA6Y+zT5PlKCdiWe2CNfsFc09yD+W9nCYQcY6Wd4Qh72mU0zhj5eg8
QY7KBftegTw21dCNtv2jgeFFOdVSFTT6wErU/82a992n0UZBVRdpNzP4+UUzsA5QEIJu0Rg4gCG1
N3JHCU+Sulzo0h2rZLZfsoy0eV0wUsYnvwZI23DRF/Qgls5Hh3WFisZhga59fLdAr0f8mteItE/J
RAf9QbYyfVoBRYeBQ5Ua+ZABJ93dmxKamD950EbDLYQMKvpQhJ7HXyFcF5f35TyyaIe2WvBhHOnI
ERBImgPEqRPeJLmPkyZdWN8dNZD2vype2LvMMWdOKkKMORQjtGJPVSEVcvnOUgVJKiXXZsj7HB+x
CzQcLHJnjgltXX/I2AilCdEW9heNujC5d7kQv30nsxVUmtyohrWDje97sfJPY+BNe5MTcJp3Y96V
HwobRmKP4ZmYDnAdlL9zWww5wFZ0+QST3Zk3Fhlgd0dN5/NDhd+T7FZbwWIuXaKR3IR5O5e15yro
TjxIIatvSyjzQFpJ69sk7TLyfTGz7HfTkK3rLuV8HOvQaBZ/0Kob6DtsQMWa3CQ8UI0Isd0eCqRf
EJfvClBK+MLj6piPLFd1P6WJAT+ZFMUHABmCUDW5tgJ+zqYL/G6G4ivExjSbFn3geBh1P2oC9GvY
WWZEA70Kl9TdZPNb9EhncarmtagOXSgWhM3AW7TOWpjopfuSqM787JKVfDNJ1uuGDKos9tJmySde
hG6660lcdoD3waPpCXDuvN8NaQ5LGMgV2wRchTKmdvWQJar0ipSkpLhC7+diFAFoBTDZrghE96iv
fkcJp+Ej51E4f4mAYqL7nq/gXnvMF7PkkMO0ujxMOnd8A6Lm0x4SrBDD0IYATXFwIlrU15BAyDOo
KcBH7BDoYIZ015DCX/5o+p6NdQpsff8LmSI0TnE5r+5ZwTNPHTF9duZjHoTT0uhRUURFSINGO1cM
Eoh4ujJcdMliKxz5SCaHvrSFAixvmsZaAnvl6mItxvCfqit7WW+6VAlUxP1YoTkIOnmD6DW4mpSJ
HxsP3wPdeFhKFU0YM0QAE8J2a+ubmOUOlBdI8SxzSx/tnItlT2270PvYj/J2Cjjvd92k+F1UsUCc
BDS8wyZynDzPPb4h5NxKxoGjBwSq6TsVozfCja1qgD2zZUetqPyNSRHk6jUmbm089/rrAumSx3lY
KqCjp8K3jR06G9Yt+EpnT7bURrPOILjNsfliZ1pZ2IbkJKl7b5bHYTZZgIozjEmzIKR+rtwECyb4
5/BHqJsj5AogouguQihgdWbTuHvXhQb1TJQyIWpGTFftQIewmUIMM3HaTGm8ioOB3zXbmcAN8WFp
OSpoBq0wvkuSZXnUfpiSJkIPraslzX0KUXPD5waN5jzGZlxn8kBAi6E/teiN542cWwZ8OlpxQ5Px
Ellw1ENDs8aBKPsDlz5b7sYy0+lZpzSJT3zwnT9lOjLjkQStwW8HlkQssMiYRJV/VOOSK4a8x+q2
AiBdFaRO+2yo7lUqubkfe5pa/LYRNNY6LtYlLeslLQL1FTmqGr8UapTtYysqghgYInl3sDnNmB1v
Zxev6F/H3phT1ObigQCrQXaFYtSc07bUZNrhH0H3a6JEZGh3D3rezZCOHPZ5wCZ8l75ESobgINKa
TBEm5hD/0F29VDAMr/1sS3lCN2YMdtDYT9wHGCannyL8betxBRiD1D6Ip2kvcA7GQxwu5Xf4N45t
HRkgNU9KE3gRoH7s9D6pkDreurTSH4sVvc19WrgCjJmBwOGgz7SZHkfDg7D2efEvMt/Ac6ZAgKB1
zzONSBRAnfvedzSA9CCulnkXTW33I/NFueC89Nk/sWsz1biiIu81cpJ4B9hFegryEKpjC6940qCm
oQbuIlEbw8ks1XfYf22AGU4/JnWFqcSjTirpj4PGvxtKmrIdAz76NzxQYFM5Yjj6oUud/2ac6B8U
T9Ab7hg48nds5CnyD9WSDE1MZ9WJhpqAOCLBQI1b2s67PGIJ3UN9LOX7apyjTxmjxVSbdFHQPJj5
8AhLDvBFA55OVQOyQvxOebAZarCqKnNE3aV+rqsRt5Uty/HkBXdfoQZY3fdLBeMcOwOvjuwhwn+R
z9WiTx0rDpolweOQDhYhmCbl2cJy9CeDaevwvnQ2fsTGTCaUDiR4AsChgC+X4OwGGIf2UyoCoWuG
euJDy1qChL6b5Ec8VkpvCzoQLNOV4aMPlipqhiAy91XuwxgJr17b21z69IsOkcXiUdrFnPoll8lO
JxlEOVCyrV/gjIETn1R2SY8oA6b2rErFi9oLfJ9dKdvpsV/UVNTM9gTqCHLG2w5x192GLg5/DClh
uGehu/gM7634ZyAJxB8XU/X33ijcbKWdw67mM8LPHkch/dpzZYa9Agkelvcmy3jTVRLi7kvX2yMO
nVnriHTRuZzirXXkSgJhs4TrpvLhHDdJamyxZ8kc3ckOexTy2lkr6l7zVTToxLbDqXJpOkBTAArZ
+yzugxvUEwE55HLKf1AbANizzpPoUESvnOGGGXGHrMlQ6QdkYnaoyaCz6KBxA4BLj8nDL7NIDzPB
GYJHR5ax9tmstketYPsk2wObn+e1jIFNSlDcErB6aDzV1RLky1Oiywj5JkQ1bsdY4+8GzC3k0Dge
hrxh68KPq22dr4dOJP0HO0fhD/gu5rYhqmDDQWQe539C/dzj/Ha5xr2QRz9YUXGyk1mEJJ+1+RCh
is8An5BoVvrG5DyGqWpaVqyOQJRzNfXDnDZcAlmMjtGMzmruHMDowZCCcqN0/n2mdvJ7XNtE42Lm
KqqjKlTpUfZZzPaDV/28t1kBnZNOmqoJhrld8IHRWznRPpd9HU2TLZs8JXR68C0fHwR0sEwNTZyq
vG9R7p5mLpIvQGG1tpZOSw3nlCp56inwzGjxdOuO8u1uSGwMq9IwnJDWxz2aYY23hf2Qpxr0TpvT
tL8ZFKaKNUje6UcYL+rlpMe++rIif7zrJxL9A7OHgd+tHVTGcKeuamzcwJP38QB39Hf9kI/f+zTg
w2FFVvvLr7iMG46f+FuCPINIsqzFvRMYM9XIEk13WmJpOSrbVZhmnAC8RqmWZUggsmm9z0ixYpd2
KdKWYc3/GQc/kxuuB9g15q5M5wbEugxjsjQTBUScvMZehc837rFc8+rBDm4p0MhBo+URWq3M1uAW
6PcxEe16cKGXvwTzy9yUma+QUvk2QzcoSunzVpbghkPYdgfUvPNP3AZRB3XDoYOeHLd4K3npu0Om
PEzE/eLWnSAyqG5TQ+NHYJ6jp2GsQtqE82LPmGVSlE5F0b8f0myZ6zGGZlmdQyQ6rcuM609Rm3bP
cTKlv4w3FabS7SiP3kBwrEHdhno8RQmc4RxW6oaV66xrM5SQz+zkyFsE9Wj5hQuglA2brPsnkWHA
8QEswbjXsPJRbEKSAFBR8UOmzrhjKiqtdninsD/JSR5/aFcZR7X3ayLqQELk/ZhwJAQ13vH0fQz7
wdb9nFtfA5EhPxalNHcZGAKyHrAdHifZ8y8ddNd+dTRrT0hnAwc5WtEjAdH5mblVfXUzmCH1qCp0
CoZECXTK4XiKmW1hAoGskUU3puNdd0xETNBVm9DcrmHi6KGZVRHEut5NrjvncCkfG0yEFN1LE6Ic
CIWMH4woFrj7UDtPePA0OuFlDARePUk67vF3zE+wrsPwrReJYjuyOImtX9HJIxcw4zO6LkWIhIT4
Dz0y+AEeQpAiqnuXhz8zDLVJTceel6Aocf0sQAHL63GaULj6yZcP0zRJCMeKPnpKgjD6p+LURY03
U/zD8Eq+77Hr1yZT8XxTLmQsmsAgDTnnFvLD6Epm8gaGdFXZBL1JD3RBcQtz17BwNYtKn++LsXUB
sjQnFkSosfsKuR7+RVUR+6r7EP0HHS4kO5h2dM96pvJD1Ut0LnWV63iXjVn+raWe46Wh47RipJyE
z13KkjsH8JtrQhrAE2stZvKzdBJJoUUBhWAQZ+G3PKEjmllkJsifnNJ3ObTaAlTrbL2LwYulzVyt
QGPFlcw/RrpPzzGb2dchgwLXnuos/4Wca8FpDFT+pAvIEO5ouLAvaN72zxHPFgv6l5y/R6C1xugt
rEiEcvjOU/AwLLBdcCyXz0sEXHZtTOU/A7aJMAEhlhy7FKZB8Z6MMkIK1QoUcKP281G08MyFRF+W
nlTRkbDmTC5ojJQ2oDvWTlvYhmfuo+KRJ2iYZeUPT5X+NYMKpuuhLGHykhi0yZsCskQfwFoteLNo
pX6EGqF3j22V/VoQmz8DHC4/d5mO0YLoMqQRbSARRTlX49QUHQvcfk0iWEXJosevZpMOS3QiMKeD
eGA1Bztf5Wq7D8vxPM4OocDZpHusAgLhyrwwbsdmyEQ2c9rhJnKoin5FBpkUaJxDdhZWwN8XtU76
2fSA7DxkDNVhg1vbFDgeRkAu3VDuodQKOcpz2HU+fjekBfbQOsNdsqHOZY8YeEJ4KrG0K08T+rwo
8WSe0psEnUa+N7TnN2Pi5/kgwsBUdSTCzDc2n8eoKWGCgZmFT/O5jnVefAfsYkIvxM8R8k78JkjG
o7l8rPrIJQ3BRAOqOYyyWw43tOA+6VHq7+akCsa6NAmaNxXJUuAcWBIhNZ9LiW647tWTm0PW7axM
vamNqCx9RNee/GNiSHODOMPMOyOyyIAbMeSPYhg5OXNc9R+kpDM4ChQVwB5cdmlrDdqaBn3dI2cd
IplODbwCoqPRtud7tcziaTIF6lXrC2T0LVKPCRidvLqXkLuGeKgx7gEMPjSLKhCM1zq2OS63jGeA
TrEgWVkttFNjHaHl+BQPLqCnSvf9NyRFKAaDdiygHl6hMwNKp9BPedB26Wmimfzcj708kyGR37oy
bT/Zxbt86yRDD95gNlE2rkeB06xaZzfFwMa5EURhMFZBKFvWHvmaOHqRlf4s0bj7Bnuk9D0JCtY1
Cpd/VRNEAb4LXRRZOEi39p4kvoDoFXoxUQ2pETTchjILvnlUG490zcxHNS/snWQjcq2hlOVHHDB8
rrFs2a10LYp93NRl/CGsgqA7s5gkwOeacdjKjHzGnwnmW00wc1kiDpUGbVKUiClqin5GUrdkKDJ3
bTkDtgdf4LFvMCvKjimZY3g7DSyVuCxz+R5xZHgnB+573A9gUO2mNov2SaaGBG2tObpHNjfjUIFR
lZV304iW6d2EEg5SgFDyOmXOz+8zFy3/2MGa7qYyGgGRWB2ftMhp0bjN8aSRbVb+ClQWPRIEHRzm
kRi254WvPkFfJ0JbthuKb0urgDR0lSmx1VpbPDE9DT3MJ3KQ8wYxjUXdVZCpqUsYqdFj52IbHcIS
7QHcc4oAdTlw0aK9lxFWJ1Nh9ZbVlkcu0c3b+V5FH22a8k8ZsekDXGgXGGpNUMxuJPHLEdiEFLOo
ZOhHiIAGFQS1Kkq/Tsa2+gQ8LIEZTsV/LB1IEbVagS1FB78IxaGcWh7u86HKHgdjcUyo7zHIyUnq
0edE6hnu5pyO7wuMxn6nsZp7CA8jJUKMR9u1LokAOIGvJHvmqemf4V8HvOMKfZwTgXUju5ODReEZ
4zJAJZMX/gadOAhsT6TQ3fsh2Rhu2TDJN5Cmf4IoAAbeQBSYLQLgeunc3YZqUlDyxkjapkjCKhoe
xlBH8JSk2ceeaP/p9Un0FZwkFkzh21Bu6pqQHHs5ONXcQG8A7hvwzxyWh6TVvmEaQZRomGm1EUN3
DTXGWXDtdjSYq4MV/Vuayv+S2S7AHHBVAoMQgPVNb+0CoILNbkDtpwLo7na6xXgyybdmUvKg6f/j
7ryW40bTNH0rHXWOGnizMT0HcOnoSZGSThAUScF7j6vfB6zqGTHJYa7maGIrutStTiYB/PjNZ16T
jIOLnjpBZRSijm0PS8RR1HYcBC5pl3yJmgoV289H5T1ghi4rqCr8y6gQws19OyidLJV5VOPxCbe6
OCOlL+9qJY9PQG8/6FnD3UaBciWRoCd9PPSz2tInWXJPDJGQo3U5sgPo2iEslmjzuw8E/AeGvwpC
h4D4eFpFdEjrLLQKz8oGy+6jajzQ9RBPNOHfN6fxl7VMtAlA5GC5uE7uXxBwZc6LM6ecB2obNoHc
yF7KpW7utECHi7rgZ9cI9XT7+aN9NIo0PDQJpO/qQbB+/stFqU+PgKfM3FuienRKc1K2qlUGfhuV
xQlY4YeLBczdSkIHvvGOhSBghLYAoS88NQrvq74cNsowtA6dveIMA45gKyOU6CN22d6XytI4WSaX
p5RE389NJuUv93A0N0NZCJWxs3jeCeEgIqusOIuETP59lMPqwY5KM2gDBFSO0ZoGVsgztRGPa+k2
CUEf2lpAjbxbBvUH3RlCgyQdom8ga05pJ3+0CTLCq3Qfjs8o0L59pdAiF3akpPCKTO3PYqMGSTlH
DdgCZPw6gY7y51Pow+uhwaODnkZbRV4RH79MobiCmC9kDfKzYjZ7lO4Bawup7g8a3bl+1eP9/Hof
sFJ5hxrgC+AqBpvv+o5/uSAczVCctazwgjyrol06cyWnlLXgbB715KKZlO6mbenXFZjaYNg80kZW
UmHRbVkdTC8sc22f96n88Pl9fTi1kDVDzxMVcv0VfPLLbfWFpsQBApMezsrpd6GHVS6g8Wx/fpUP
Rxt3bTDcwGfIz98+fNRPHdmgDLZsoR4QW0J5mUojrWoyvnNs20+hRz/YlbB4YadF4YmK8TE0PtLr
WhtIDzzcUK2d3PedT59To4wG8ksMOu16MZpy+N2nXA0PkPVDrAcBZflYo3SpU0klbi28tqiCF0NL
0ntoUfNFJU3Lblah5J44s95vTq9XhFaNDRLwwGPeaJRPVhPPUekZWpegwKupd2pmUUszF8OJQXo7
Rcb0nueOOp5kgKnIQcV8/m7fYaPWe0AqVQdDCzryGHjdNYOaJLPAxBYNHR2rxdyn6sp1GyjAF1ko
+6ZYmU5SZ/3v6slxZZg5DDkiD9zA0ayir6Z0QdIiSo7d9rbv6tADmdLa1TxiCjWop7TB383i9XpQ
tvCjZ596FzdxhM7hvOQlpjdy8mhGepW5BinVjwWh1dqRl+aUnca7ecwVV/Lx6o0CqutYZ2HKLbqC
YL2hVg0Y0Rl6ezlEoFVi/HcOYB2MCwAVxokt4d3pul4UMLyBKBNo22Mj7rgfChMluNLrK7OwLWuB
HUkrE7RgdipG+ej51vObq6wAhvdq64Ks0jYpvNgQs9rWhLzOt2iGSaatLGK3IXVIvxcM7ubzOfu6
MN5EnzwjWsIA6VmoaAYdTZ1yAFkCPqjyBJhjNx0pLfUxCyvwLBkVFNIQqr2n7pd4dRWaD6CSC8oA
QxCeRcCz6FGE5EARAI/bKJIC085kOqD/g90EwtQaJNKXeEf/JfhUhkgPSs+symIrUFjzQB9XG9Oi
DhQt83D5+Zh8NLuprYK4J55bj+G3e3Ro1V2ukvF71VjPMJeyyJ+ESD0gWJcifJWcYsa+VzXhHXAa
rrw3aA3819sLVnpOazTvKi8YVUrQYrBcEVyE0yHAuerSmPWl85o5Ur51gmxcJGKRX+ny0AR23izq
ddUCff/9IUdik+2bkwr2wfFhOHRVPbRFUHnY3+ae1ZbVlhpM5KHKJfkG8IcT+/cHK01CgcNCEAMT
euVYNYF6hVKE4siQJ0q87ZvuhzbroWcil+N//nLfHfPEczDjSbRQdYMQcBTaLWoQqaFM+yQhWm5t
XYyVF2TyTqkbvj8L1vmDBBevVF3TgrevNBwxbMH0q/bSohJ9ID+oSiuKsDeXbLQVDcBGHRjKjpTh
lDTV+3xyJYsA0WUngSSG5ufbS2N9bpXGqNSeQmuSBDoFpGEYkdshZjV4Va/qu64ce0+OiHPUzqou
o7pvv5IinXLbff9WcUVUgLVLmsRKOhbXTkfySBGABhIBZrAVpnH6acHbuRo7re5PzNgPr0VcSRpP
8R95x7dPTTZsgoLmWmYtdnY2KajtSsliT/Ocep9PoY8uBbWSdA8d2lWU8O2lil6rysXUak+cW9Vl
imU7Oci/pFKdnNid30/WdRWie4CIMGqVxzsRbRMF6KvFq5zSpbWpEIMRjdqwCk+M3jtCCXMGMXmJ
4cMGjPPg7SPBGatHtU+wkGrm+7bT7wQ4EO4yJK2n6RhPLwoFKGMFI9RCnZ5Ykh+NJ49I8WOV4eHA
fXvxthSVOVp4ylHILL+hW7MDnRRv02apTlzq/TH7ageIZTnrn1ji6DnhHkgVcJnGMxKt87NK1K9m
IidPNIIKoA05kkbbzWpOFDs+XJMGPbR/XfeIDCDrdSSmeKsCKWNPGOsh3OW5KflyUbV+gQ2li8ph
s8sTy+KE6ZrbRW3MxwKz6lM7+wdTikSPXisxIdWQYx7NooaoDadFg/dHrzvg0sV9nlTGiXH+8CpE
hgZazTpv9WiccwwRInLzxpvprbpUmrpDSW37+28vxFV6YWWOciFqLm8nDtqjEkdj3Xj4dBWbapgj
D7c62Z4KaTpxQOn8qrdhEuxikhkSNyhk7K5vL1WimBeatcwCqbPGMzN8OcNWKV4m1pNtTsjjnFiR
H14Q22eRZ5BhHK8z+Zd0NDInCWyI0dBsQsZxhE7tZqn2DLIA+oGWZide2AdrcN030RRDOwaI89Gx
iANzhO9L2SKQECpOXGgiBY9MdGYG9cRi+GhuaFi3QjXkYED79+2TAZ02pszCIaNhtK+lEdcv19KR
GTjxyj66DgE1KQOSLbp5zBbBE66K0jREerczTc8KuguYIKe80j4at1dnTFaUAcNwvYlfXlNPLiuE
wdh4Y2QhE0unwA+NfnG1giX++Wz/YO/Cvmv1qSCq4MGO9pBW0rqhmSoc4FRltfpFYi+IW/AuQzyd
ozevO308/LYkJNMeYhG1xbX6ahy7lWGvFVVDMraelJO0W83YbFdyRTW30omz7oORZB8QzdU+mdDp
WC9AglZYjFbRemaC1ceYYmuXwBt2RpPe2+cj+cHMYBiRBTJWcQIYhW9fWrtyvgmdWi/DwOWKFpRh
q502nJjnH6xgTjSJmISKqaUd+3nqBYpf06Iyz7N09pKojLYFjTf8Fej5UUb+H0RAMEIpBaMmy2Z4
TEGVg1aRsrnvvDKC8t2Lk2HXBRFgkkfTX/WGf3ua/k/4Ul79tfG1//Hv/P2prGba4lF39Nf/uKxe
ituueXnpzh+rf1+/+p8/+vaL/3EePzVlW/7sjn/qzZf4/X9f333sHt/8xSu6uJuv+5dmvnlpqTm+
XoA7XX/y//XDf7y8/pa7uXr55x9PZV9062+juVD88fdHu+d//mGyqv7t11//92cXjzlf8x+b8uUf
uzZ7LJ7b46+9PLbdP/8Q9D9ldhtUo2WSOhNl+T/+Mb68fmL8yX6+LmDY1dAe18JnUTZd9M8/dPlP
egYoACAswWZFrPfHP9qyf/1I4iMVIW+CTVTEyZH++NftvXlP//Xe/lH0+VUZF137zz9edfb/6xwj
XUSEmDIvNfSV4Mq58nbqY56GXFZfqE5sxO11m1jSDk2mOxDJsYc+ZrCjjMYh0C+0vStB24AliS+S
IJP3cQK2TkL1DQ+/6DYUU8hOcXRhjnDRQRGk15NkXP0yuH/f/a93q7zd8v66W8aFZQo5Gxn1o0h7
NKsgKYVCcaaArkJA8mlA/2nMu0opdaB7KtanVCt2MuoXdANgANxEoBTxDzASaQe/BP9OtBhyPwFA
ulVgX4HYzrqSWk6fRLYWw2ywKdm9oJXSXYig5C+SGkpgNatpRLk5Wa4jXYbDVS7aLV1yWHGqBSQA
uhIO6w6uZotpg7nuvkTojyXQg4X0CrSe6MSZUclOQZv2uwV77lR0IL3NL9eR4V+Z0AqXiJVGe3QY
dGO2AI6rZWcF0WhJN/sWNJBvcCeEdmvQpXUSMwDROkTSRVXFnWEbRjHdVZVBTyYsYkASVWx4mThH
kge6T76Oa5iwgLM1cPmqckoA91U7+O3Eg6+JeBUNVdGgoHB0w3RhW2wINMlpFAC7XRFkO7HUViSV
WTR2E2vRXpSr4Auofq2zjUA2t0ag3Mlw9SqeZRkCe1K1MwM2NiyQsDYEe1TE+V6sle4+yHlGpw/S
EQRd0EY3A6ChayDgPfbuywwCjjimcuhJwFYblSn5vqCJ0wBoz5DFR7XPtLVuhC/APIme+0VPB4ey
KVZQ4liYTj93c+a201RdL2PXeYFQ9TUixXM6wZ2I7oxiDL72ipQ4NN3zmy42qsde5DESbYF3ulhV
vy2mMAKVlpvCt0jum+0sme1zS/Rgg9tHKrsv82Z2hwVcCnVC4QqWXXVZ5nMW21Ynxdefr6x1W/sl
nn2dP8Rgik5iSauDB3y7DwjQMZtAFCSHQkG8aYwAZy0jYUiUzAxiZwobtDxG0N+2UOimV0ihhVFO
r95QFcw0RxB0W2+xKFSb4So2EgMOjSJK4EtCxBozU6kvYV9ZdAeB92q2OYbJuTVXFGzrJUAga5Sq
+bwPym0VFc1oN+iSS7aoEgNObR86ozSczUGLAIWW9SpfEjowLzNyHxGEi8eiEPr7bCiXzk9TtENL
sPrnBQ6ncBj1NLnt8GOAoxTMjaOI6FhAbQ3LlIeaIUSoozCfQTOwpUqtIJ0Hc4loA0bUithipNnK
+QFt4fYcsqKm+/Ug1Bdz2s5uSbXl0IczQIl46rLUXTK1PovyFbfYQwW6imX9UmjNyS3ApUTbOr2W
+1oEOrVEvkjB3KcXYjzoc661wKq16LYxJ4geRiwcBDnAUbcOW7fJJfNer7PpDHm07EZeLPNUKvPB
1rE2+C1CfRJu/bg5k8kL9FqpkwGgM7niuYFvSwx4UeNMADNC0bEnAw5ZknueaJG/dkCONwHq21Qy
6G3igbbu979EyyABTRBHiey0coUBrlBN35J1WBtNPrTmkO3Aqdcb/DhyFl7kYANcufADo3PBQpTQ
qpgqYyuesmV7Nf04ui3kx1eHe5JV0ryjIF6a1HIyM7icqLtgbaAawyapWkjdsdHbS7IKrFUK5ug5
fIN6bNDuF8LsS1gGnVNGkPN0ZRA3PTJ9LogpcS/EKEOiThOeAVufcvT+lSeigtqpW+2UzYexxqrH
986dU2FcvT7Iht8O6dyrEKsjaAyBoCZnepHME0wzeS62QQpaOSCwc5Kksb6KWS50TpI2l2lV/YRu
Do8k1SKq9cbYG4mN64LMn3kuXqprKQvcdAXOOG4mH3wpUC0JZKgzjggN2EGBnhBM2d6b46W9gFpc
A9aewaQzjg8g52ZHQgXXGxFzS0BjitWhbOb5WRYhJ4NVgjXYNsJlEoyXi94IoFV1I76TO53mg5ha
zSU/lz0qc6ACeJIi4zwJptgF55DtlEQNbjScaS/yImbmijMg6gYuASD2A+wBeHHCaJkHCs1q4hAY
xH6L8c62SdmpVJBLX+XOjG6zIJG+5jF63XYsR8PgLIKcbpZ2EO0iiRZGU4HoakC9caW51d3g9bwg
Geazz7di6X2QgywNrQ1E2gEdoLr49g0mCwfQLEmSs572d+DLVGhZkLmbIhu8tsMDBFoTNs2gtw/Y
fcRbSaQqNAnmvMnVYfBoHqw8I0O0l6mvvM6oJBhSurr5/D6VD2YacnIc0WurQkSJ9e19tuEwgygV
OTKGPH2oa8U8CEC8lVCV/CLRdZ8ZpGyAbuMZEOmh09T1t3pIx71ljslGpo7JHFMVpxMAwhaIRO+g
m9YHasOgzcPEl+AsfannRXPbpTM8bOjmqypKBM9qbO1bCqcUOLgebaAD5luwNKcEO45aYZyJa+cU
wAVlPsJjIBFvH1CI48CkDsoDSql8FTZquhd7tXdE+BJwNajPlQgDnEllPXFWuWAjB2tCO1CHEEtR
GD57rz+LnGenFvlR+fCvO7Mo57M5Ib2BjtHbO6vMPChEPZccqVCTKyTRBk+Ym96RDGQTTCnbxk1h
2Z35VQfLRoC/n/rR+q0K0es9gJVbZX8Qq1nxBG/vIY4hGCJ5CgOqGp+0WNW3gzVIPqj+5UQ3+xVy
8mZPU5ldBvgbjghrTVTeXmpq50TIRJTt2nDKroK6ai9n9rR92cZKAEVCq65auWi/l4YS3tM0hioY
THJrD5omHNAdjwkgrUz6kZb91lq6MLbrTB10e5lpDQB8WDYJ4h4FkbuSJhtgz8u1WWbJnVgnVeCk
ZfNYQF/IbAkXoL0RWpPpqUpyosuordPp6Clpt9J0pVsBq+q45EaSBsmrqEVnJLxxiwlbIzqSxdkY
mQtYYVXFgANeDAdQmHR2O6qX5YrkcKt+RH8B3Oxtm0CngfswJCE81qh6Agc/38ZLcxBBPNzlDWKW
dlYNcBLn3Gwea3Ux74kLNH8QwrKzpSwlmNZg1Y/0biUPXoRqr5Rv19Qr3VGHmaQ8N5R9EEX9fYiH
6NeMwsxBoQ35Y+xUAuYKpM9ZWst6Cb8EojW0lhJViSjdSUtHIzuvqVoiM3Knd/30tUJKAHhz+YW8
a5A2VdSWG1VKLpVcDBCtbuX4r0n7W4WK/7b88KZk8Wk5439hoWJt0fz3hYpN/KN5zLrH5tcixfqV
v4sU2p8UiF6LsKJBh+51if1dpeAjwmNAXzQI6MqAA/3PMoWi/4mVGNuQQq8S2MCaVfxdplg/4ngC
rIpSLBLxVCd/p0zxlzfBL6sD4fzVsmAtE69CZ0i4vd0DcJKMEvpsPyXJjnbLrrrLb6Sva+beIY9i
V67uPaf7fB85yxmSNrVdbsZNujUO1mF+0c6G527HJnFR3GU74TJ7Tp4lV9tmd0vkGU/jfRfY9WPr
iU6xm53as7ayU+3CLSHmYdkNzxE8NdmuHThpbn1d7/XH6Er9GW/Lc+1MfoTljeSYBD3ivrnrztq9
4FNluOzczC9cgtZdei9fV2ejF1wnO8Uvb2RH9rKr2auvG2QCWVx3uRdv1dCx/OKyvB6/jGSpwHqv
lzNzM531992uvhEulSd5rzqRD6v/TN+kF5pfbwK326aeuDd8uCQ/k6tyz11eKAdjG9znNyvb4sn8
KZTAnpBudsJtr2MYZNe6nbWuua/3ARdFUeHS8rWt+CWcLut9ZV396M/jPcDVfXgRXc1763K+ZwjP
eIafslf4wW6x473uiJ52KC6pJNiVn90Gd/KO1etETuvcwWfzcq86E/fKWeQis+NTGboL9oWfeqWj
up2db8aXIvCb3ou+attyL/mWT+697c+D6wZ2hnAIvhvbdIP6RuZO1yv3WrMDP7aF1qk6J9bdVYiJ
n4/O8RwJf2TSQSmc8aDtekd3Cn86KNzXBIbQyR3zW3c703dSHQgX2tflLN/G19Wh3tA8SXb1VnN1
J+G5aBQzLMku2hl+vi034UHeF3ftd+EiPzevuMIDdgqBLXrRjjjTZNjTTbzRXeNG2datnTyH0Dof
0sNwOW7Mn/N509nDg3UDtfxBOXS3zaWp21K0QWBFFbcWN6rZwla8iH3JE91qwwHu94/mft53hUMP
xMsP0qVwy/wcnDgqLuN8a/iSXZ7zfTd2ZBs+7iEjRPYN3sgmc6tvBCZ2fU0OXtuowSgXDFpeOMj9
biM4sKIr3U2Bj6GckPti7FRngz8i3WPnPzQX95ENqAAiy/Or3LFVp7xJfJJ339hmz353F4a2fi8X
Lqn7iOH6/jsZW2SbHsoJDiVCT0Dqn7uov+fny6Hwu8sS+0iUDvgVzwnTSHSmHTVoVYKpHaJqcLZm
4HbT+5L+tYc9bnU/OUeg6//MgoOW27qGXMR2Us47++qp9SHyTV52wIHSsQN8QeEzfRmu51vtS07W
XthVfuD/01DymJ0yc9on1Mrt6QtULsmB9ARC2JllR2cuZmfIOBWcclCNCo1iAIJX+wzu2bwVnya1
dWLmrugFG7KN+bHeLw8FtH5rH3q1K5E87YOn8q6/AgsK+BkajDPt613hpcZjto8vtbsaKyd9Oxu3
wYXBvtT58744UzeYV4kv2pealprbXva3lVsYjqT4INfOZxtBG4iw96ovObGTuYhD4fpa+CWxNBTg
hNqUilUkymVqaieQXaNdmDljxwOf68udWhku+Ou7Zs8StvUvooxKhD2U18PgGohYZJltIqp0Xl6p
zya0X2/yUeyR93XsR9POyM6zx/hW2OkbS/YLW6g300/cFRyx9h7K0rFssrb0WvBY1DsUirTW65RH
xlf8itmirD7orhU4+UvVPAheqrrppkJRBQLUslV1D0EcJfOKH6MAXXdrwDOBmdIcSITbb1TAbFDV
N7WDz7Tk6tFBkQjRPNjuq54AwzfAjnygRkIY9j2iSANBa3Sz4CmIM1/xldt+2ebR1SQBQtvLXnoP
n1f6ph4M+bz4grxa/tA/xItmg5Awt0CZYaWOGxFkre58N/TNKhdzn0a+rt/j9GGJD1BAy+0Y2WKH
SpjXwqYq3OVrb7nasilB+u1m65Gxnm+VlF843o63xj1zyimY3RfdjTg4OHpSDGv23XXq3mKhoznU
DAqw+P48PkfmWWjB2XLHh/ZBvBY1e/BF2esFH276phecrdK7xRfhyrxpt8+4EBZ2Lrqo2VXngvpo
nItC7/Rf60uUW+zW14LxXApvCl+5pEg2aXbx3ei/9OiyxLWxkUFllYPgTE+Y0W0KyFa2saNr7HRu
fDN6s6cHSGWdJy61r+iO3/M1c6LryED1YfRZHJIrRHsa3NW5bJ3rP3KbX+sm3oBuYrRj37BDDJH0
B2Xlm29qffCk2itnZNhsE+q36rK/5Ug7Da5wn8Fg+WapUKFtOT+Pv4rFV+my6b7DjjWQvQvP2p9K
N9l19aQ1X6xLLT30+9w6U8WNW3u9zaLq3WFyvgyeNz7laH4m6Kg4iT3VtvoQLs/DuYQ8WVVB+2Kj
9KpzZBHY3KEc2JPBxprywXXvd4kM5RBSbxyLV5xYha0/taa9mMW9Gqu+nuYP+D6N5yTb6W2QOHAW
rcErNrCck32/G13ItT/MG/OC8kjsdufoFrUoKv/gj+48289nwaXm5G79AwrkjkvxUisHebEzk5Ij
lYtttdM5XdTv0a7/UdU2Wkk/lKtxqx40WKEDciE2bLwzs3bhUWtX0lZ3e1f2edYRBrxvTBv+R6Ta
ItULTL6YaKVfRFvmKtXuuKdws9VMz8D0rNol8T5YaFRsO+1hRADwud8FjTstlKm9It8HMo46fmls
9tGeScZsHs7xqYDk1m9j99HcRhO6B75u+qO+D7orsdyjYzd17rPYOOLftYTfCsvvypz/HLcE38Tk
m5dy7bu1xz/0vzEcJz79JByndVm0L/ObaJxv/B2Ny4TVNIhpSYu4LEDloc/1dzQu0zPEDIF/sA8F
IbVikP9uGqrWn+TIwJNVwm3tTdOQj3CfEOlAUtaEz6D9VjB+3CtACtpQETBFepN6MXKxb0Nx2gfd
tBghE6SJrAP81vReqPvkwiiF6NCDznW7WDOcIKzQUUEZbt+Q2tqlFp9CFb0rla13YgIpIl9hJLDA
eHsnXZAX8HSLidM5LWN3iL8HuhKfWfUi/Yx7gZTelKPv5qxF1DDBUdnIMGqbRhvR9WoFjbhx7rRr
dWnVbTcMYHZqXYpvhGpeTiT3xzU9bhSXXBCCYEBXlMFRRXnQWyUYSd/teugTX0gEZdNQSiD8XjGR
Tm4Gpyzl31Wv1kvq5F8gJwyqRMcO63R0zCGQaZaUNJPyBZdvsYxuBUkUbFGf0YDXZ8UVgv5rnOro
oFCpRkFjUuzWjNFzMecKM4E03oyp1rivc/23Vvv/p0k47/WTVf/S5I/F20XPF/5a9JL2J/VeYB4r
RhjAwAq8/2vNa3+CXqUtQwqM4ZSkiXzn7yWv8SUwiGjow5KVVs/t/0zAVeNPQEGrCDlIHXCcv7fm
385fFPXhPbDQuAgtW2Yyt/Bro2ZBeaGCiRo7wYzAVmi3CLuF6D0FIsps6qQ15zAmpicUONrdL0P0
Qc9/3Uz+K+9/vTKjQpFzRSgiZXy0xA346AmqeLHTtjliIkiroaCudwEFYTCoPSoJutXterNLX1rE
Ek7htt8RiVZELywDMDSIjdNQOarGd2pbtZWeEAQbRklJPckoWSNzXG7KFup4B/P9RaW9Irs4KxO7
d5VUojXwryOS8+1jpMYxeoj7APwHHWStf+AuejQO1ViNyyBQ90/zQB3uaFOaLipKiXDeKTLjQFFv
uvp86I8RWFyS4jcdQeCh1HePy66DWGZ1PQsJKc+iHUQljb6qSj/u+2h1VPn8Wu8nGNei9IkkyNpx
O94gW7DgXS8mqdMBiEc/pp20dJd1AxCEVdtx00yxWF0YSyv++PzCHz0kmEBmOIQXeLpHpfS20I1Z
rqQUOaag0S/0KQmSvTLBgLSFsD1F9/vgMVnHrB+OAC537BFW9Z1izinl2nSC2zwkU+qFA8omWZg8
5w2MvHQd6s+fcF2bb1cQBw/8FX11p+bcPprB0yIiYIESj1OBNPqhoewSo3Etn7rM+4UKum3lqFL1
e9U5f7tFDHOc9xNKhU6aZdqhzdvnRO273kc/wFYGCer8vFCczsbiFBP5/StUYTRCQcbNga3zGEqC
/AB8/gq1w1Fje0DUPVo7kv3yvOCG0JyYqO/IOQDjaVUDfoR5RPBzvCEYgoSosSyXzpCoyT2EFFpb
uST2G0mK+9abKh2lvS4DmIBGlSLMSLp0wBZnYxK8GlUZ0c4j2qUnbuv9GMD2W1tBAPdXINfRBp0i
8lt2QBcc5GKV+SC+Sgh3Vjqex3FkbT6fUR9dTAEHumL0X3G7b181bRM1msKMPbEatUNXi/FGCxUK
A606Vt8+v9b72bseblAKTXYGYKeccL+ePDq7XcJEKp0xRodUSdCitUH3hKeMm99PXwPwMf0X1OSR
RD7u+XeBNIGhQyyvGYsBHUIBVblx1NxsqdFCB5kcPonClN/lgTCcYju939sJCbkkSAg2WmL3t8+I
kUvYTTDonYgC/I+6jxe0NhYdcSLolHJ63lcyR89vjyvO4/DJ2Y9wrzpeNLWESi+I1NyJ5GW6EpYs
u2fnNd3Pr/Juv8Pi0WTzAbEoaqvgwtsnA0ewILCtUploJIoaahKcB7Wp7lN8cZ1JNatbicV7Ith+
xyiHnimSGKzQSnm96jrev8BKykYYBGWYesfMoHIdAiU0t1k+VXbaRou5FbJlDjdDambjyg9gQs2Z
Hj7HRV5AthsWjC9FI1W2iDVKJ7v77+YzLxprKpI4DPvexzNKmaJ3OwiIJdLN2AAaTQCX6EjX2pJM
39gojOTQTegiBznF5DlZil2bDCHLeElfYlSCBkebNGQ2TaWPT63rd4sAvDXJpSIDrYTYoB4N3DDF
i5ko2Ld2UmI+NN2QfwdwJOmeDu7sekkKQTyPM4GJSZxIGCgtzSR780LZtiBAfNCMsdjKvTEYrhUO
8t4wAgjHatMbaLRlzTS71VKxJadAGSevSej32z1Kk4nNa9Qnd66K9LlsmEzOgMTY4s+T2Y3+WOSA
qiqovYGtAjVvbTGcRHSuJ/NlyKVi2raBniT+VNbZ6Fcy7XFbnjEB8mQxzfbhbPUxMHzWViPSPLWr
aOImcKe5mRopvhKVoPCREwPiKY5T9mQAm3bEEQlHWkt5FCLsrvAbY2GY0EpahB7ECmAHOVSpnAzQ
THp0IHIz/ZboyXSBguLUeZ8vo+P3wq5OHG8ZKxfDIuE+PsKzdIryoSwc4SJDpKtwKKiqbqmfgoyv
pwVr45doYTUGN6ETEO4jeAEm+eggSSbIllYTmaBdYz16RMMcuIU0zSXlYjEeSntp2sgeCgm/STGp
OjfplKsALwo6zgGChW3XKGf6FGoXehFWdAt0K7pa2sXP0uhMmWTBprtHkXYcE9XhTAtuljRfaldh
4UVelC+dsyDcupHHXAb2GSyNP3bx90UeBMHOEUx02jHWvbJCEDueKvFxbOdtibbmVxFDiQb8Xjre
xupQoMdqznBxGM3WiSp5sNtZWhIXBYTrdUuMfdwD1G0QGNVVvcjmcBbHaeJUZqk3m6QTA1DDZsTe
H/aBsmc/MLCEVxvshEHOLhSx05EewWga12PVaOdpFjlyKoi630cIarv4AtTVRkgrfRNF8+QD221K
W+ql5UEJ4x1YQ2V55KVLjgoMFucwtPvajbBa4tktJ0/jC1k+3K18AjtY+pa6cmrYfTcn1zCqERrv
uIuZmivQHirmprAX86V0E6B614E4Vze1aqS3shzlL2rbI5hpRXVr0OJH3NkJsVDeBH142VtVTSki
M1H0plJj/WwqCW2EShC0r/h8TrRSpMUE4YiQmNMprUITyZj6KzEO6mtJA6GHpnh8hliwthc6tDUb
C7VyZVIODL54gVFK41SqkGxis8fgUoCz0niIqavdlhbwSxTM30H/zKSSAFS+Nsyom0jQUBfve6rS
ZQyKOxsliM5iLW2BcS3oJgT3WjHKV40ogfBY5GcpQQI6iU1ztM1FoEJaAu71rSazQODgFnI+53py
yHNNu6ksaUQEvA8pRA8JRU8u1vzESLE0nVIgKN4MZi+lF1lQPRmRfhsnlIf7Rh7nzYCWr2KrS7bQ
SlGk+2pMccwMQln2q6QSr2WsJ+xE1CZXCCucDuLlqRkH4jEtCZ12iBe7SpX+xsiqzstSi9atBZfe
JZeiaVomyL4yETuXXaul19EzggmgWq8VhG4PmbZDsQPp4sDBI8GgWJ/cRWBEwz1JCw3mRlQiF/xb
u5GtCt/LBXzyQzt1y6rTrmXsGGHIMSKoGdrnZX+VL4K4yaZRdEGXLefglKY9aTaImCb+NqxS0P+X
ujNZjtxIs/UToc0xA9sAEDMZwTFJbmAcMjHPkzuevr+oarum0m271b28Gy0kpShGAO7/cM75mrx/
IjCYLD78yd1kblOxvva5/ZrTpW74VAn/0tiWy5jEW+5xFCO+vgGKzSZeq4pt2U26Ha2zb/8Yub8y
4mpGHc20WcsLQAnU22uaqFumXRYk9rJGWckwfy1kH83E1T/MUtcuRp9eSRVvA1IIoKPa6UuNZ/VA
KPZT2403ZnqX/aTkxR/qpjzn4/DsIxcPncrgMbU/W7l+4pgrcyIBi/mDaufHt7jcpDZ/9WiX3nJS
anmeLesgV6MImAA+kkF60VRTnwju1X7l8XohlHsJiiR719efvs5evMRHEIChcAX4qURyxyGFAnSa
I3ccYK/pHZvb7hYbY72TrjYHpW1cdA0F/mi327xeX0x3JK9RyFPiyLs6iUtu0+YFCIe5s1XxZ1J2
2HrGu2+3XyLNXki+tTeOw/apmsgIRAP1SXoA7oKiVd/Ud4/SXJ89UQii/5l/GLpG4HzbsnKq2b/k
Q3JuecbAfWzmXn8k1tsLyE/tzk1lbrC/spKZpROQ7ZqEqaNfCP/mG1pZt6R5cqb8JCOxhN+QtY5B
bKRiFz4yVWTLhCAKHhw/QdhHSe5qaHiLuSE8wmIxqiFfNpv7WvfJQezihejl1qUXMvdaXWhEw+bP
yeLsKHVWCgTM05L3ZMpYw5YtsYom75BXE4ajBAqFpaISzn57aWodqN5sL+w7w2Lhrts/BYVHu8kr
Tf6MpT2+2aNeH0nzbM9Ws7aBVRdbvQWUvkjNJyxivhSDzqpaM+STpfVjoFf1i1DzidybPur9W5OR
ZFNg2N1GtghNWF8iAwU30jGuW/U2LBffikpk4bM+vNVQcAhoj3eZrFmcWlM0WgyLbtLOwLalGSb9
bSE1e8N96ZYvLv4jZF264Iup3OduXbUQjONLPupbzU4eSuqvDVMKSAL28lDk3jdj2jngjE3OZBeO
Uaul34ORMOs2OBHrmuQatyc+uNYGO/SNIrnL2/abqPUjkZgeWYgmwZFl/cfTJvJZGwKaaQ9T6C+x
iDzVpD9jvNanvrTJELT88smyx/KFhFG+FINMw7nVWMa2AIXGSSdYNSm2ayFYJk67doFExDPx26h8
QjJ1Ov9pUNldVtXeoW/VI7rDvb7MTwRFAKdsH+tB5m9Sdg+wyXAMpIiCjdb71hWAexC6hB/MvcFw
SeWRkyHS1zHyxqXsETJk9yun82PfzY/CblKM73LnOCpAp31ndh0b6dZ6aQqaCzJANl6XXPOCvZZm
n1eyIQ1SB8Jpmu8Nq7gv3PY5xsi+IW7Z2xfL/AfbQAOxQJ3JfubcqOvzbEzYQpK0AQQk/jiD34LK
Mg3zlJmsUW1jORUwcch0M5DylMsZLsGuqxo0CAYZrKQGPpg1T/9W54PclLcvvBrf3WQeQldaO40D
p8NGkRb3sCYQzAqSrPy6fvHH6pvOJt1Y/cCyvDDQBvVM4XgWV2vaJK667wa0IT0LcnPy3znAbTZ/
60c8Z4iw9YRL3HRy6hQtOeuZIe4s8oA3Bv6Mxlunh6XioWR0AZ2rKNUmzWJynecYbs46svdsVAzq
LN/OQLdJl9mloEtNi2RHfHSPBSb4oLUJvO/b6nOBOEpkVP0jMm1E+5r6W28aSZGu4XlYpFJCY7vU
1NHow+Nnp+7OTpkzlLnJAiu/Ba2kn2Z0lJciLqa9nVjQckySqjWl/ZrB0tyVlXLBocX3TVPFEbrL
HYSggyifYzfZx4sCFdJGVqefMpHeuSmGfa/nNkYmHSwxDqiu6JpwjM1oLrufbE6/0ZMfkttnm6KW
gPRVb9RquYfF7tnhVrCn8HpN294o9RCHq4ctxUGOmLH6LSHs9MbV03nKxFNnW/FWdsPOMbXXmK5t
yVHtGNaVSmMrYGxtrKINmWj8GOV8HIgyXIW26wUxjUSI+Vi1tW1SqO3selemyi+iin/y2traox0x
OYqgZ0RN4z4tdnVZBzZUa1W8E5Idduby0ngZRzc37ICm2potazsafbE1vfLK/LTcSqKKI6MysY7A
3mUGhtBCn/g6WDaGTZ0P93m+ULA7JCBjPkrZSe19yVOQ1eYutWfYE0v/1HVYVDWt3XrM0zb2fCt4
tOZVjIiXXCnOgC0ejcS9tyrGTY7UTnoz5jjHivHISolcfrL7N02ZnDQSVXdQiPiAyKnDS+b4H8QZ
gTAoFDKM0URz5KurUjlgOORAjpzvAXR9u8rWAnfJ83MD5jOgmv6FDvvqekt9wYuV7m3ys7BGcnVX
66Y3IA9hDdBeMrqS58Tzv5yJtPrMPcyie/QcjchFLRiBPgbSQbbnejNtqEnr5rofwkdakznQnRaS
9dgPrncZG8XA4BKgxJ7fmXV/TiPimbh3WxJWUa4uukEWrbElsnbdSZIHj15lPoOXIvNIQ6ZkdQ/s
bx7YkDb3aLex1jXrBzajYz/iAUydKQ1L032UENcgCcRxVCXtVSsyREsxiATyVQ8UaTsFSWTryx5G
QkqsL0PzSxbPbjA0Trdl3fJAlPUXQfDORmnphYR46i28Y3LjDd0fSy8fqkHn8GeOxMKvfR2EUeGZ
an8ac3kg9cI6tJ4yX4BdVBtjGW3i+xMVTPogj/OyXkaC00LNSOatneRVsekU0fte2n3m1XQ2yvYO
UpZ77FYthr4onJD7KkNCxcFxx3O3nmQ2v491iRSvUpxzlCMrR+jZ9aENhJXu4EdJm298oqB5RkSc
bppdujG+1EN2XDDqoefK/V3bjNw6Cs2CZi1FoPct4DQvhedc6PkGLnEf5aYTh3kPlM3Pq9duxe7o
SY4zTpaN6NxIVVp9Lm2iX5h7hDfSXVNpv1e7864iGdI74XXq2Lidsa0yvmbZ6FpUOktyZ87dVhTx
IV2MHYsh7X2u+cFOCfancm8Z4ku8q0tgCF699Qb1mszja+NnQwD57uC6/Y7TLBS3mP9BmudmHB7I
oiA/ue3O5hpHvq1IC1cI0OyWIqeo0sfJd5+bXFoYPPprJ+w3VfsXfzL3UyX0Q+/xMWkehrJywu+f
DC/Wqr3oGTaQzkM26iWPnd48VpPKEN1l72LudmbNe0ec+nmG9RM0g3HbxR/XVRKL095J0KvcWcaW
q3qbjpIzqnG31tTvFrR2zDEO5TpCsYB1e+/ZkAMCx6vV2ejtOepm/5BV8YNu1QnCPwlVccEt3FZb
s1peq7JC0FXqkdRpamWBSnDR/4wtbCGDhMlNSiJe5OKJxQOis1gD6kUG02OHAt+jR4W2F3b5sjhb
benxNRT24r/QMI5PPmTLMuiEVlRAPNuUUyXP47bcIB5e7wnpVsUjZEyuafAp5bC3Cc666wateJBJ
0/0ZGlbxG60fKBk7MzPvjZI89EDPRks7xpKZD4hm2/hhkmO/anMl95oAijeaTjLudOnKVxzI7aXN
PBEHQs/gL2T2ZFzJ1o65rPU5dg6NWZKpTjCHh06NkJBQDKQrtZP+3EAI0c+TPbrPTkvukcFUGSCp
uqxG/Ox76gEfiviClGWFnffJeYfTVX2Z/XpZXABHkK3yo5Ookrs+zfNyi0pkfJd8QDxhA9CfuHHo
eNP5wTaqaesyz9IGmoU8vQMs9iwtHSEa/99Slo/4pzflOl2NmxzNqetA9Qt6LfKjZVoy+lBNDn1L
K2Ii3Yf4y07z4pLmbdTkbhHkjQjiNfdC1VlfXQ8ZrTLi5QD/g8gymGLWLQfeDoTGsxvYPbdMvyRH
QIcJ1mLZXJq6P83T/KvIBmRsnZiee9d4JyD/1XXhTooSSiNEAvcrlzZSuQayLAuy9ZT5I5W+m/5K
CxsJqd6LeQ/Y8aZmtl/LG2sUyMubUfHC8mzgcij4nSwNVo9bjiaB+HlHVmBTjx6DA53GM+lSE2E0
JnaAh3uoLgfN7B5B3F3GFT1JKg2UqKb91RQ5YuBMyae01ar5PMmp/qQvS75IVPCuZVsAbMu88jFp
DSa7mQwyNWo2u4TlkQFlqBLvmC7OepXz0ARan0BInBzOM0LzNzjP87OoE/uJF/xz6OU1o5q/1P5N
Bu35TRHltdReaISZuMYsdp7U2K8HrkV80lysz21Fj1eua3513Ukd3RWOi6jJFsOAn5j5L4vv4dRY
NawG119fNYxDm5WibYiGwRMvZUNHP6UFLtx0rF78lQGCk1X2k54k/AqOnq4bsMYHUER+KG1nubar
n36jc3G+7dmeX6fSxkc/Wq8deqZTmlXlhRx76nBb5nfYh2dKCbbomwzVXt6RWOUr4+T18xTI1r6Z
gVHepzpL/AGpojvc8bWwQVv6T9bMMGPs9gH84fLZEru74Y3Zku1JpmQBu4n1CDm1XVsdZmLPD5h2
EHbPcbtvWnt+gZCFiK/3nTcDe2vUUUQHlFL61vIrVNyuMUWFXxWRS8hSxmhoY3XK2GNe9IJZKlSd
Ezt2odYnZ85Skh7N4riKYd7yAkLLvGmaXJtCpveGt0Utf3Kz3irPjKOSWjEoJ8OIstQ0w7JRQ75T
c+c0TwmwZy2sDKe/G9uViZWJVfQF+BL3AtZEQoT8/J0hCeqbxREyQAygn4xMih35EszPNDUF6Thd
lUklXdoO9E/gjuFI5Aiy/l7O21m0w161tgti+uZgb41SOzTqFqRbOe0xSyzUjA30EZKZTdh1XpI8
uaKw74DYnkFtVKFDLsJ7SQzkez3kGFT1YVGs3FzxaaRFv8XPa/6+ZVayJIAZAT0n6z99H/DbOR9i
K2KPXuI/7Af9u71NmumXujxs4olChXcnsQJppDkPJNBi4HDUgpSLUrWOuYVDOzNA8tyxQfIqLc19
aLBEYWUj/72y96rvmVRoTK15vxcbwNOY+59EniuH5mRNfSpuL2njo57C9zqQw4BAexXMdo86nnmo
O+My8/aOeHM3TrXW/UfOf3N5M0m5MO/1AhLPl2/UmTyLdXSyw1JNQxIJ1gqvQzX+YysByjya8Bxr
G0ifrQi4JNhFkg/BIEWfhL7ruti0D9wVTkML5CTZk6gs5wsCs3PtaPiTvfuPdULfFUN+oDxVFgVF
PewnEAneQzlT5B0tf3ZNkERDseybsRp/NU7JQ1UXDn9DzhKsxkZJ9AUMQlwtP6aGxNyeqsk08V8Y
0pLHBURCdW+CY7iSApP3W3MS5h5rq+MHvZ0C8CLJNGee3VdKALupBIZm4TW/R0MbrIuaHWJic7uy
bFZltkjCDg6o3PaygQjHWL7Cm586QotYXlb+hpsLmJ07t35xJDh59KKcqWrYa0ZIu73TV+1BWZKJ
rNd9gUjamcay85f2UQI+fWtyxs++/q0tOYPC4dIX7XbuB8I8xpbjxte7/cyI+WFl3AoFMNVPfNvv
KVVtOk+/vVGsqO+X9X0os9CCKLdRgwfldWV2R8fFvCFSC53PKBcnVDkDl1sTn26tpnVpNT/6FBM3
nmONtVEykMIGAa3azKA+gqT/yXxvP2sLYuXRuW+cWWwKX26B5XQX/oj1xMi8eIb9Zr8Kvc3Bacsv
bwQ4gW0YbCDVdkQLhfsCmrJ7hGVEWkjhenzFjCmjoTdr5nXF7PvlzhJj4zwsZem5IZmrnAayd9Ru
sGZQV3WrJK+I01XmeXJF/ZVYC249MLKzdeyGBeLRprytW7f6YuTLPh8yGnrLLnovrNORvgB7JO0J
feM0Md0p/V3TeMo6wxQn8qADA+kHad+SeG0uneOeYGANJTg0o662PDDesDXnWYqTWyGdvMTT7Dp7
o8k0N7I0JAZxveJF0KFIO6elFWZz4OvNVoxRhgGOSI78f7tuh2wMtQpbWNQcybJtutEoHqiYZfI8
wno1z4UkM3jrzBp/VZxC3kaIxh9Dsx1g7K11fO4twru2EtZcuk1tqxWcLl5C7ENfNOa50ldlPhXm
0usn2MNDuQf3vS57rwKU20FXvh0Ts5dP1cfsOF12tQYzr+6KjrUO7JQJDtrGbJNhBSJWCQ0SYGuQ
PdhAg6AHTMuTTnAm08yeSAurp8My3EIdbRgJ355VDBeeYXIo+tkctchEqLC8TvBbIrOXkLZ9LR32
lUYbWJaMN66FaPs9OrLltvN57cYB83PcDn7Yk/cRJdSd9yvpLAd2cX98d/3FlUqTRQF+6npTXTi8
xxPW21M9eyU+CN/ZIVcA3jguzHJMe9xVRrNG6Zo2waD18J47n9qotpZDOkB/6m/LdyXZawW2M5k/
kwfOgp15/BbXJK3cxmrpWwUDftkOC8odunww0HtG0NSWcz+qc92TAls7JBzs7cHsTqVrMggCq+bf
V1LJvZF5A02XD+lvtes4iptCwcptFZV7NdTD822tsp18LmnZFz6PuenV351GQtbU2+ckLoovmejq
QSN5+mEesgVJqldAXtLW5LAK8TQZuHM0W2Rb5BkOg5wSU4dRDnGgOn/YaslEVhFHRHcE76jtjKn8
XSZafuORd09Gb9DVMJCz+E3UCs2s6T98vrSnlPXJR5HVSyhKH7sRtMGgdO1S34hG4zMlfp9qVjHe
WntB9NFgZsdaj+XVpVO9ujx3AWCIX1a9GqTZO5PxVTJFYHHmjqDpE0u9FCxaX9PCbB4K3X0zFwY7
i155USXn+CGOp1ZG8DivFbksnAxYmkDqtnde37sM60fvUvjTEjPK43sSivwRcNXFfOj9sdx5TuF/
AUMAtTkvzVlf6gGaicAhwISS7tvGApTeTrsufdVFjF+wnb76wigjZIUHN4vxzckO94Ewx3t/xPGL
vKhlw9S3nyCvsjjUO0NFRV/fZqS5OTdbtolmVNpdnN0SUK0vOFyQLjW/7vRoKCqesGJxcFO5RY6b
ItYM2v48u5Jj6L2llhrfltLjmjDFA7Bs8w4AqHOZIGyuFBj1ehRsjv1QsTK7XyhFoMTX849ld8MD
fJDhqvXTkcRM5ka6s7h7BgpMrezeZFAENMhKcQ+t5nvaEc80Ko/81EbV94OV4KQAsMDkEqXjimUq
L3ZVjmfeQaiTcPCs6UcaY4LQ0kbgNGevzQq2xRRueRNCrhbPzZIaI5oz47SmzAzx0RqMSSpjCZbW
Fkz3l0TnVfG88BYH+mSKmnYA9eaOhSTcijqNjV1aGvTsLh73IFnqdbtaortLtLn/clVu3kOW+A2y
3cdH3a0HehqgZWSNZKFZaeJQV408dA6FqF349knPmGXFq7B3VrdAMRzX2HqQhru8t0NrQLGZO4Wh
R9iPdbJQefRtGa1r7d0zwPE2RQPWz1739G/kZAgY7q2Qj2hCtGfl1ONDz1aM8jVrtjz/yCN8kW+7
MjN/kUZ469xi2zwkNk8ijMHGfYwzFAAe1EBixGZ/D08o3k+5y4QO+HHuYSrhlT0Udbq+o6Zjqp0w
exTEDj1oFh4/cuvwayZDXjxN5qLjiTESAGjZzN1spMxxHONiSP+1wC6Mfqaq8t1kw28UDdoC5Hhp
4FPg09uBgiqy1dzFaTFd13YqKTOg1bOv9H+bSzz8VEX9G8YGlNFumj7nnFjtrrE6EvMnFKjuMPFz
2Omx7JbEP6AK8hYjpbABnKbcYeuV2H9Zbm+tTtvLuJ4PQC1WpqX20TCWLjDdDKBTo94HI88jhCQv
VVV82yMyk4bIDF21FvwkcW7sW67NvKIXjA3cR6IjvghhUDVi2LzVN5pWhrWqwWkzpzsXdOMgQGX6
yCi8PklRPs5UzrNXYY8lHAGD0MQ6koAb/9hIwcNqK1rmpNJUSuAK5j9/npMTOo+RL4Iz0V98LuCK
GVY5r0+rWJqw4BCNZh7ioFwGpFTCj0BXPZP9+wW119vanp6ELATxymX6y6gXe0btOe4t9dEOOumN
fDa/NWBiQWYumUUAlHpZvXbRN222IBmshlVVJCh56VFbK/9XXMUVA0tXZfwJnbQsa66GPPRiGoNp
4SbbdHatnUqQkWEzL9qzHNrxaEyLOiVcz5s+nYo9EWspQ3g5XIbOY6DkliDenCo9eYVbBylCzXuv
JBbFYuysoHLsmCnShNB2BbVnovzzZxHkXdU+Z0JDrsShCn6lsrcNt+DWWo2cINsKZxmzl7tEd5gF
C8iAdaYD2B5c/zTWWH9TosseReyq86qm7gVgzPJZMal80xztoJR2bNQkjHDOm+bMFDsQY/+RTXZ1
nSYbX01eZUeDJO1912vDS+xZ+qnvhHdukq77YXgsTvAWk5Ou1/MmNrF/QRQUFxReWhxxnrF1YE3G
0icB/T3m1b5ViAh90Pa3wzDjBTWLSJW1vzUMjWwyq7DHK7he7d7LWFuQoaM/t1rrXWMUp1GpMwsj
2gMD2azK5lEY7adnDvV5gIjbbAc1N3u3bZwos4CFj1KNXz5YABLVeubTrcPxXBknR9J63SnG3I8J
AakYRAkB1oOZUe9Rmxk13kpGNkDNHMWdXoSAM+SOmYl+dJcSwH3Mb1D3CLDyhcnmtigxFzlS+u2G
NCHv2BSwzFhyNx+Kk0bueav9p74pwPflbSXD1B0GxSZTa/ZKks4GUXeMFHI1kPJqjNAm8LZldt//
IjiDMKcekVQfzmIuhg2TO3GSvWYdE2YqIJSnzn25Jcf/ST3l78eemow4IEu8tLYzPCyWpb0AlDfu
+trtj+u4/so7r7qTtFgPZm73xyp2mketUtDY2wSomON2U88Y3QDBvLAcC816prMXUt0x2i8jm8ZQ
bGbG+M2hdGpOeWdOdObXST9jCx7JInQceJpBY7f1tzLrdIp8Y42JIhyLP4QG++xUNO4Cz2PTMI6C
x2bwZ0hzdUac8aZtsvzZaBVWRFRxhhdmTUf4taMPp3EYih0HGjVbaa9owOgbFyS/LoDncXWZJ6wI
OcFkM8+emquW0i08Vwunn6NQxt3Ck7xLx0AvR0Cj9/orGFaklyp3kqNX1xjIx8kx97AU1Ua0VTZu
ZNqw8rDkbDcbIql08qOsKfktAAuyF3WRaZHlezTMWv8yh6U7jv7K+WCbki2GuZ5bnx1gUs71XbNo
8S9jXb9SSXCfbbP7LmzOsSXLzkXhyntTimLrArJtWQ3eumSr+bG85QBRmVAICNyNO71nPORME2Vm
gOKF8dtk+Cw7aRU0Nm1bVcTSDfXFRjGVRIjQOPWotsHYax1pUhmTpcnMCWYw4mYHl77LNqS+NfxO
juYiQfKszey434zxsm3f1bsBMHKUTvVwV+ZzH/QlTnA6A8aFxLJtwKfx/Pe2D0K2rw4GTUNgSu/b
dxNEDogpd1Wnj79yDXMt6C8y5EoisfeMo4gEiBFC0OwCN+5kcuXzRkeEHu9E3qVEe7o083bFiLMt
UsXweOVL0tKxDVe2GNrJF2v1PDf0nqFTLeTD1Fp9t1r6evX81mQqrxJtPXKusqN12R5TQTH0Yj9q
sQzaVDx8XiQzcDxDUlOj889ENHBIs0CuiL0pJyQqNCTJfnZMsw9tscxRgrBky/gP33O9WI8La8Yt
PgP2Q66FCEvaH5AmbY3L//b0Gba7p8Ma39Y6W/a62ZYUDl69bOpBa9/MyWah2jaW+9bbGlpBt1fV
3Rjb+WkRMEM3FH0xOy/65WQS+JZnceXT5nAempzvsG7WQ8YA9t8osf8WN0dzYaLSccjec8kud9GA
I8n8q1yZ4Fdr7m8++5ucfvV6JbEFOg7MZg45hjGUCJxZt65zdOODWrzxk2W9yyJ4HHoMMj5d8H6J
YxjRnawRuHIayqvPRpJqLIffuFlHczLCthxT7Xc1Ev4TFgRMLv/UD/+vjH3/Axvv/8z79/+R2Zcg
3r/oeW8hxP+SEnx3S975q9X3H//+f9n+rP9g0AHb8mbMwbbhobf9p+1Pt/4Dd4l1i+altdVpDv6P
7Y9wHcG498aIoVIHzPiX3B3cggIXDBn4NpFZzOX/N1ZffhTP3l/kwMYtcAtXBF5SBKoCCfK/Ppti
oVhMCkQetkk2JLNPY7HCyWa64EwPNYTaTH2OpnnVy881vXrTy4T7jdxAR6UPYsoxbFCr5ucK1Oow
PC3Iepph34tXjH57sxBgt/Qo6XBd5CXl9N7TH1ZjJBflbW3vnAy3Gz96aZ8BxlJaBvNJa7+bNPS1
SFf75MWRD6LcuT0PZVixGueQP4xJx/wG6urEqicOm2a/duXOaXcObtsSYVTD33JLETLf9aoq7OEL
E/S1yfrfZZWzbihQwl5b8K2j9dtqrpSNbN76p7lmZtD+WRHjxf6b4v7Vq+5Lj9VlFIq9UUkFZaIa
2ve2eVfAZM2oHGX15hVfrn27N+jaMkbgE7035bkOO2rxo16ZgSi+jbal+H8St2Zw/pRm82p7SSTj
ZWurddiYS7Ov4ld/JnG5ZQHSpCdWV5FrJltd6geNeinpxi0xqduGNnzUsrBw2z1qvVCXf+RS7Waq
DPdBZR9Wd5jx9lvN+5ScUq4i28UQzEBF9fdVRqviJ1FM7bPE3wiwK5jatrEvxW99/fZWMCCfujMF
aLwJgGcVob7sFf5TQiMfp8+TlzKH3YMFj/qi2IlBBdJ9ExmMN61DzrOwxdc27D/vUIoHpb6LGyTf
eTCQNeHXZZCsxW5Opgv2B6JO2PEMcluYOp4m87Y/CSgjo75FaCnbexppLouQ4zkS+DhSPF+LRuoJ
zT0iBehqN8z65tZxiNMyp8csHXb5iox6ysNZZaeWiJS1eWJoKvOf2iIvAv1h7S6hNR4kN3Lffwgy
Jg3mLrVNqkXe4xB0+H7NnRx4vqnIaheDDkrsmv+UmQwHh1V3I9C01Dtrcc9ONZ9cXNV1bAVtne1W
79IiszCZ62XcSAbGBOd1nt+xRGwqEliYWE2YDWrehNtPTOwPfaKagz5c1e8FaaQD0wdhkuzw7col
am/xwCahPbxtHrCSpFspVVE3YzxTsRHYFjlUnbm1mMEy/0V3RVhqkgSrLsNsJJXW/K6KbF9XTGTp
fMKSPf6Yqm1HloqzyBCNLwOvq9Pzi4vzrD+1hbxU8b8zCBn/3QFj410j50Dg4/vb5UdsveEj8JsY
2f3JltAdAOcsfJdxtXWWcCV30WSzrenh2ntnq8sPCnihPqOpXOVWi5ddUyLIctgXkJAxJ7cF+LWK
SXSh6vIZd7f6Vy0fmQatXjj+To08yPgzekcgab2xiHEWzXbJyw3DR4SwpyZ9XDtyMbSgMlK2YywF
l2Ljmh8MaAxkmZ549TVEVrzNDnDG2eMd79Cdnx3rJ80xVtKbOsMJNWBYDoc8/TTRfFFLzQVSsmfk
naSWDgGGLBS9F4KpuYzx8/wbH8/fDVD/PLX/8qH+zcczuaoqGosPdS1fxFhcWfSEaUsZIIGX1x+q
1QmseXNcPpSdrqCywKb+yw2H6FolTf0vUe3/3cVBYcOgzLUMYiD/ZlmpsWuw2EWDw3AzQpW4uVXe
MkyGa5mGufOFmL4Cwp26kd2j3gts4xEQVa29de5BxlHRXDgqhPEqsjNvvaYOEhYwHG0/LP4haNq3
jDO16d9Yx/7mxLt9cLBcyEy4GWAAr92MOH8pxXSemEz3S2Sg/tc0lgxAnWB1z4pC///9+fzN0fNf
PwjnPi4ww2Iq+K8/aEqmchKsF9lCIyENvXJTJbiN8Ensk+7f/Sz3//q1aNFJlKWOEJjtkCP+609b
PCGJlGYH1Wlnr3Ye3Vg/ZMPCJKih2IYpba1hzfBdz823hbkeJLidbh8KEr4q1l3LXem65Gyu9Ybp
/Ys3kEgDcSbJUVGW1S9BnlHCPZ9q+HpEtUe+8ZQnVbiYrykv75KNPxo8Wc5/APDdIWO2gjYpaKeW
zvd+Gb51K9uNtrquejh4y510bjFWlnjovCkyQdMniqQ8fYOBE2n9H2WbQW/6jEqLjeYSw4SCjzT3
jVj9wI/bj5lmuhHyLHEvkDKP00hGuACYXpBDRHh72h3aPiHcSNsDtc7XP5V2TQpSStKdN7gBTwXz
aRmO8/0t068ZCDEzwkzXqVUY7XZ9MMbPojxkrBntce/WD42pONXb7XIT4TKQIyp9477PCc6l9pdm
v96uYbcvEPf/SsG7m0AE42rd+0B8Z+upRQedZShuMLRJYpfUj06MMbIhh3VEytw1J+q8/FFehcOH
5CP7qCaaYP+Pp/+4fAT/yd6ZLMeNZF36iVCGedgGYuQsiqM2MJGSMA8OOByAP/3/Iau7LRnKFi17
3bsyq8wEI8Lhfv3ec74DqdwQeTw138cSeWhwG1j3RX2rQOOZp1LeK04On4xMYTynpdqa4q8ToG6f
JVQrESLToWM6Gviq7KvJ2jp48I1l2NStAbcdEmi2HLSzgOYCZcTb6lK0SYJM03k7tDO754Kuc4rd
4UogI+l9sLMazIl2Ttz8H0JGEFkarlQoj04e5K7APc5uvh3gzBW0YfjwTglmiaNNjyNL6t0WvPfQ
/LS1ay0njvJj1h/Syo6LxDoEy3uRkbVMwUOvGGoJ+z1n39jHHhIYmiatm+1cajMe12Q+qGD3VNCG
ivqnMtAXsIzs4YDYdciwpLZAlPwnK0l3ipF24N/J0WUrZ2jLkepMxaaei21HIWM0/dE0mP8gZwSM
7uU/kjH5gnc/qTzeGXlg6SEVhH37Elpo4T3+tTE9OrN7SD3EJHSGQorHJbvwCKfwEFJOaGlLYEsZ
jbgeDlUz3Gvb+1o5jwhqrh3U3m7gX1gdBqPHEDuOwGexBjEN2a4Iq23JXKNO7ks+SWjcZQkg4PGL
GN+n2aH6mmJl0mkxL9RCSZDkSFv3UzhcDEDaDKpYu/41Yr3Qob8LW/seU9uu6qaTVSex3f1qzaMv
7zto14WznXi3EsfaTGjHyjLcROlLribWarEFxr5pW/uURXeUf1P4U2MmDjPqOhpNmiPSehLhLf14
0Gnoc/PL2uEQryMOahS5+fM4P0DbOBkhvw7s2rKyEWghxWvou9m3ZBHsAmaj4/COfosR+Ms0wpaE
tUmE7UWWpF/XknIij47p6q6G4YfubQ/ythmeu7I72tSaS3nr+uZejq9mnj26M4h+Igp8wnCp75zh
aCTXA93s8EmtWPc+i/P0l91Ranr05fMAt1ocIiOg6F4oSBdpwjDiblH78TQHLNW7quR9mVkryz2C
q004PuM2S9lmB/WcIEtzidUggCWWjDZcn/iPEIur/dKaF4Ox65DWLAqIXntq1g6uAR/QhvlVZuMW
1q+dPQn4a0gv0eKVTxG9kAmnUJh7u/UqMVrVLQ7cnS+WvdNo7AfAuxp6mAu65tHd1lm1NUCxzQj9
zWS4FVYYYzc6FowzKv/koB2bfVqImG6H/ltKLFBUixO/1mZmYF08Ws2vhlrJgCSMymgL8OGU0NjN
i6chMHe6RbD/tZp/eFx7RDseZ5R/fAs41g5y0RdZDWYTq6aZMckZ7kWpT4lNzRtkG58ptJ8fcz1t
6ZtjrsR/1Cwb7SBJbb5yNAwI7StZPZjTZdazSpE4hZfC+M4Q868/RbZyi5e8nNaoBJpqKSC7nr+0
7Smrho3rvWPbj0OL1xYbpsNqBQu5zN3O5nEC+T0LaZ9R1aawBEfOISxom7CvdilaNDt49pavtcvU
igGuLtuLIvxhSb1ueWNigRW00QHiIoBPSeLHW6gvmGtNLpY975o0pkuiX0rzOOKNUv2hVEdlvk4j
x6a8EjlirKA5ee4tOTqzzTz0S29sc+Yx5gHNkiuxx36FmyiSY0VVEFpXQU/cgaxjwnCOyCS3g/Fz
mF9wNVjUPhEN0gGwHZPHrvRQjR8m8U03T936nLq6qfvim4H/RHniG33sOBmbuHgSLeBXkJxU9/th
RneZXuULFwkWbWTOG7OwNwSvxiPWDG/ZTugngw6VWBfcwL2I5ST2jDk3vWq/hYgiFNSbWVzKCf2/
3rvcYeGZmPOD1Z5a/0aVryr4ZtnVo9VDj7Z+1Q5loMYv2W5JryWUk3Wq9xltP21yMcmQZ3+b6XiW
ep80MbrTOMtPzqg360QjHHBikipAHI0JvzpgAy/ZiTqCmL9ofrACOhFR0dvZ5dRmqc4jozGurp2/
KdR2tjhkbN7RXu5F0saBwu1mXfRspl53qLGlKetRR+4Xu/V2DKN4WcoDEQH7OaQ1HhnPgq1+bY8u
XK+y7us8XGFR3QSIADGLXlnV14FTWaKtC6dsFwUvXO5vnJA+iXhM5p8I924Gpz6hDYht20WfVP4y
c0DYCFp1dkIfQleCH+bVQOMo0SM2OS9eNce06a8jzOfJzEZcjlsv4Tr/MDkSsZZHewEFkcN9hWXd
gcrsZ5ipfP6Q5MMuQyHrgjgED9iK9DA2xQMtfXaT9ZBDykjWCM66Ta2SXQGbBOmEAcUojOx4bmKE
elsTlTrutQ2DKGwEOSMPxVutONyba9SKOz/LSEzT20qBsQWKUSDDbpm3NuaROIkLabqrRRE/DfKr
ikquvVQNh28bV2RFUf3GCz4wfJA3mGzoStPeTH6Jud4OdnXMmgQdwd0cXXSE0IRYdfOSz+LEtasP
aBiJF69Z+t4Bas4mROqra321quKMpPipTA8zJ9Psujv0Tnd0ByywZniTrVWKM9wW+fzoIBvKMagt
9X4ZMIRUrB6zu3bTFjWRy6Wd0ef4NCc1rjb0sHgWyLwAK7FdPf5VSdlZ1tedvK1Lyo+a+Mz11jo3
3+1C3Ix9esKYQx5zJrclXrN6/IFlZ6v86mJU1in1U9x2E9fVPp7FnV4gjdbFvvD1KaIQxXcXIi4J
/PqHE2R7xbYvGuSW/bdhnvc2jeqS37GtvG1CjPBCDEBpU33yHYVejbNxz2YsyYYw9XY25k1q5HvX
f63Dr/SZY5Vy/DUvrGY3ia0FaQmDy2J1WRgglVOsKcm3AW9FZtRHd+Gq3GoU2E+9rfeNw+8Nq715
5FJgE1RqaibelWYP2yMMSavgADoFb/FL2pcXI/NKXPlp+FKXlJSTOkzLtQNkZRMNFSqp/mZyhpOW
4pAjBaQJ57nVhaJ0wsd8/9dl6//3pT8Jr4u4df4BR0dW3/vPv/el13/+v21pO/rPelGE5cRN9WNb
OvoPPEHXMW3PplsDT/L/tKVd6z8B6soQdAi9ae8vUvz/xsG7tKXBSaDj4v5kOpb9b9rS55AKGyhZ
SL4mQchkULpkc5zdZxHJNobP2Cdplxbfhq9vI1NkREozqMcUNN64waS+dKljHOQ4Um6ARzv+7cv6
hw7H+oy/d8bXvyFAoox3zoJPdI7Em/18cupecDiy0o+tNsVNYBn9JVlxn1F01uv5+aOQ08Pgs1y+
Vv+sl4I0Y/CUSb2NBS3YSlswcm0EYLxPJlHuGfzDtiIooWsgIT8WLC3n7EGlTEJ6BXymdk683ajb
+Ri6IYFgkNj8mymoC3QqiSgckiTR1MUmaAXjJHAdvDNaLa7VnBqPqVn5ztbx+w6qM/llD/QuZ+gN
qgF2IbD96U3aWtmazKZw0fqBKkHYG4LZ5jKtNGFR+t0rs1Zvhz63yXclUmZULKReIDCG17aDFpdS
5hYlZoosDPCd2cvsLTsdjhxPVup3l31D0b3vDWKNYmQjQbbrTd25FwGi1iz+80r47eeh/iIEB64n
yFZ6mGff2uzYVRIYVDBZOr/7DFb3iTLKiz8/5IznSWFJbwq0GllZZFWz/M+eIsQ42blRMkVAonw0
UP9eLglesYW35TFSTr+zDCxlq1ezOEapZd1OIT2lvKdrUVpy3HL/4hAJcV9NitX0ydr5rcVkWyaD
J9NF0g8t8ryh1dulrPDBUMYxwt12g0+foDNMtReih5dfFcbDn78Q+3yxosxki2KW5jI29SA+fdwE
5nr2iH9ZDHo0Kn+06jIsYigV9TGFW/ielm4HLQT1EJeyrGuhwajxDcGan++sIvcUaggyBm0Z0WlW
ZQ1tvuohlcRF1S3fw0Tb2aGzS+pxuCicyGbXifDff2euT280gOoCIus8YGjUTSFxUbNwzPqRekwe
chdrP8f0NVK9H3/+vs73K76uiKaBb7ED4xWNzkBqBqa4SjsMexhTYZR3NUKBplpuGyNxPkm6de2z
DWt9Fr8LVDHAvI79V9TN39qoFG9UEyMC00blZrurqy7K94o3fOeVlrEcRegnjOcii0kKgpMUO2Yf
3ZHHFwYMOzrLowOUmniqfKMITxYsvcchmhlGYP7yQN4Lx4bQji1ha7oV6BMzWqqbRtnzT1PNROLg
TulPZONgxJpype6QxPSILBy8bTtl29KISRM0F6bsim5Tmzb2nXT9JLrl/0SArxfvbfbCCm2rNLoL
7GoIOVARsltJv9UkJOSZeTOwULKjykT2v+bo/1fWp/1P3996kK60H7Zjb22u/+37K8NIwH9DpuFm
bcKowl6hWaE9I1IL0cQ8gjvpX6oZK+qwOMu7HiQXZWUhxcZjEN2S+lOgEBvIq8TL1r/1bZS8DHXj
3/mi8O8CX3Ev8IqptPeVmpYfs07pYggRlt//vObOAM3rpsWWyAiHo5L0mMA9O6hl1ZcK8RIHStMW
NcPMRpEWRG2dRgBRzCYLkOn6dkj7V8jt4For+MKAw+GLJNaMXGkvpMq/wMMzPjp+R0eKOy01oixp
E/z5jz3fxs//1rOWfBL2lkteK1qx0qE5Qcht7A1BsfvzU36rXdaNHB5vtKb4Oh6A74+/7dAvSmUw
TmJZMz4V8Kq3XtYtN66XpY8tcwG6EmzVnIUQcWLDMdYppOmNd3/+O9bX/e81xV9/Bngvdmv+lOg8
vqvLZz9NBJ0kixTKuJLNdN9r7i3dzOiy9mruqX1DKImTOgGNK7//5Pm/nxeUgWQ5cpwFmNjss28b
JIxnjITnboxMj/tsKMQVSVEdI7mGix4qaf+TU/qfHui7CCyQW0ALPwcezrpRyjGHNLYXbmXN0vpH
6Yt+084I6GcZ1J+cT78vp3XYwgjJYc+NfgNXSpZORlAshO9KcL+0VBMP9GH+9aLlKZ6H2sMnERl6
+cfVVM0RoKuJT5X1kXscJlpebH7BJ7XuP34WuMNY/ygSEOF/fMoUNgEiRz4LqZXMK40SVIfJo/68
JP/pKcGqguetQOEVIqr5+65XJ2zVCtJNXApDb12SYXeeZETz//AUppLs5GQm4wn4+BQvrWGNTmxJ
eB4qGhrSqY4TYWT3f34MV6ez98vhNWfvWmeg8JrPjlvTnnPPx5gb42/D5uSs3i3+0UNJcCSuv355
igr8qMBknU8+IHep3x5t8WLh/qMi883w7NG8wY7oEzayRfAfN7EyP0hhjPsqW5pdqyOgbqXUsZZj
sx/d96GKHiiIkjhJ8vaTl279Mj/uMs4KH4YhjbQJrvnZZufNNuYhmCbrl02HQLTk+zhud4zcZf4E
c2yv9d7HZ7kWewknpuc61m9gXnCp/YySMEGdqaMn3vYIRXaBTS3mGuHSdUYTGOzzyTQvoL7k0Cyq
IrmqnTZxuDOM2VMnpyC5rfmv3M/uSGo4dTiNtRpvNJPgftRsyjpf+7HOwOjTVYta40hLjGHDOA//
NaQTZ+K2fI9VgRlrMHvn6IbI5z957X//XiFrefCyyWODv+msS+BvBcKM62pC5BFtUtTJ+yZFJGOk
cjxqx/9skv/7vomYjFrOZikFkWee/YTcHOjTWiSkGXVn/mSWKa8QG2PQtqNfrWjkJ9qF3z+ZhxbO
dEE2k35K2uPHTxZ5pOrqicctC2adwujAR+MUsjbGYJnBJ1/jWZDmWp/woaAshj6KZosr/cenoRlL
8OwV6NTtFYVhBs2FxKt+oTtUJZCxzP0EqgWcRWjfj0PUn6Cgm9vSAk7+b7cL3yIFfY3ucBybJuvH
P8RRITZOweINGGU/2+k0QBTrmT6JXtASHp1En6rK9HYWRuhPyvXfv/J1X7fRInCBBel89gtjwMY6
M/KVy650YyykECjzXjDPnz/7ws+3+PXFdNFYeIiKubOd05zHpM7KwUASXBfju9XQx00CO/2XS2iV
nZCTwO8K9MPmrP/4XVqB31linewUAXaxVBd07efMuEIp3H7yqL+uaH/fdPi10FbwFEYLDJDOtbtF
CRalbomk73SNxs4gUf6wYAA3kCTM80THuvSYLVSLmZ/II5ko7jD8Lls83KgZ0iKM8tiVmT/E2DEQ
73c9sCwE+xFy9GlWwRf2HcKPGsgmiMAbA3dEFcE21b2e2rsUSibZe22NtfTP6/H3H4rPBQAY/all
euBQP36HhetiStCoAmAKyuNsYL5rlVV98pS/hCdnX58bcX/3AeI56/by8TFLRj9nrKDweY0SrwTf
F8WGHpQBy9f3pluF/zyMzUiNX+XQIMVAVsRWkFXZ8OJUtWSE0MMELSv4vksGt2KAuh93kwvBC16u
gXQtyyXtc3eqvS0MKuyc3ZjAUpkcpyEVtp+6Mh4NPKifHHy/lfksjDWDh2YNGzTHy9knIzlcakHQ
diwJkrWiuv8+TBAQ3CUPLtzB5SCekTzNuB0ekgwao8/k+RMx0++/Ia8brxnPd7h+/bX5/e2QGOsq
UNghYGElCk5NknTsHjrd/tuV4lIUrhWOa/Gg850L6hFQMZgqsQVMZaUJeYAXlLn781N+26lpsAY2
GRzeSoMP8Cd+XCmlVhTw1szAxB6mZxHU0a8xD0g6Fkn4MOZOiZAXQcouyqPsLalpCiDLDASUZ43O
6JM/Zq1EPy7b9SzkzEC5a7rUNx//mMwCeVg03hw79j1jHkIrNkgXqCmXz5503uRyuTXTLcd5QGoE
DYGzA6pbCBhIjYpuVdR645V2Pc3UnhQBoLJ9BotnyhQGrz5wm2XX2aMP4JiIXvvOHFP74c8f+7f1
RJ2xJhOzsoGDs6Y/fmrT6euuyJmLS5mgyuPsx00KD+XPTzm3Q6xUdIczgsRnWt30986+3IWCtg1y
YNdhycC2Qx+6p9PS//BqcIu05aLrZiY5EcEGI1EsZ9cCbhN6GLsmGpEOgrEHJJcSb0YQCwHPQRjr
xNCXGQK3i6oKhsMwh95X118mImQq/5PXYV2HH5bG+td7jD8oXmiJ+mf1S97aQ9iYAs+du7g0sDNz
4yBzjgcPlPCfv6nfZJ58U+4q9vdR+rPXnFcv85AlyYIrPLanBO9qgkWsidNhiqIN3JHx14ANHc4z
PJdum5u5DdQ2s+iqUeyFnDdm/kS6r+tw7hvjJzXFf10rH74IEKecwj6we4pGXtmPq2WsR0umKQx1
3JIDUxmIUPQDowr+zlxNHjNhx8UKB3GyZxQZTq+FbCQkjDIwXut8MR/l2Nr45/3iaw0vcIesunqE
qkMcbGSM07Nlol/g8clD4rl1uXX6xbq2qwzgKYUxGtHZRWiEjdhI79qhXKrNVBt+y1ngFOGFhzuN
ITbC3jK3DJQJfSViZXsjcdRhkjzJpUUra3dNcBosGb1TBKP3q5U7OzvyuN0QVWDrkAQUZQG4W8oe
JhlRXbyt8d4XhElYy2ax2xUzREPrZ26L6asuCEzauWaq7c0kvBZaZz5jfI+mlOFqkDXfhDdMilaz
lYGFMisa2JCCArW3xOK9CzLMAURj3xsRO/i9v0cmbtLcb6OKRN02nBHPeByKV7Myq9XcsHjfvGxC
i+L5GRGHDCXwx6a+qS6itCqRhtjri1MomXQHW2VhcSxEhJBpVjheEUBz7d8mtJIfh6YBnZAXRXc/
Om3/iNkfPLdm5kYuaUYE0ga+D2xV3F1PDrt/twV4W/7s4Ap+CwG6XrXJkE1xauIQwDumm3dz9pud
jftxOblpj9ghGlt/2PaF6C8jp4nmWLSt8VNIQxCGnDdgq8iAt0mSSQ37NHg2A42yqZD22UMV5nup
Wm1sOOeDN4iT8xfADNEXLxiJHwgXkhVo+GLslhbrZ9NahU5jR/bV99oDRbEpCq2vmxIr8kGNpryh
L9S8wOsqnkXXlmCGlt4CMDQyh9uDirC5tvsGGNrGoUuMZFzgeA2cpL5u+zqat/Ns+yM96QS+4zLW
9Q3SqiHc6cbh2DdBO/Y34+jUSO5xplKiQKlqEDvIGShwKAT6t2Tgo5q+jiyU5gKycutEZbOthzH4
2WrPUJBvbVh1bVMC8En80ffjxKWffls1UxFwQAzAdxVSXx9BKWjJjSf6UsYLDX/iPgtUsUCd8Eja
YULBNKKfIce1aR2gHVG/fnlQmQF2SxOgvKkDABP5VG5d8uMvjTZyBXZ0zJP7uU7kQ4efnSFMXWQv
bd/JIJ60Vt/qpOqBmgezyPajHyTXU8LF5wrLfPaobJn1T6MyFyP2nA71UFS6IO5FXaZg+7OwGXew
AQFFNAgm/TgrLZoWavaj/pK2dfeY58yDYsgyGH1qbXdfqiDjFk5xtfycVRhclh0ikgOGRvUAe6If
iPKkjObPwUohlYU0Rs7BcJXCCsJWqWrjZBFZ+Foh3nuZuxCh/1o8mQwnCsmLbUn0XnDVyofRXHz3
slx8aW86iX1cTV2UHapyZCyQFy4K3sV1oXTJwSTn15rH+bX1sgVMc6eWu3x2TZTKQT+6F11X2eaF
bVLHXpqg1pijFoDW2zlEJlWqsrnP+Xna09QZs4/+tomcS0gyQRuHZoioJOld29qKQUYHaRCWgVwV
Ged+8OcKZ45wVL9lItBeL9XMwGOeigip7jDim88LkCKRlVrEhhfdtCBzXLIfMw4SkCZhAjTFF8GF
30TGle3Q94sXI+neuLdg4E3osN5VqeqiLUMc6tsyrO33NMPfFjvkBhA03jBsZ+tcN9iiIccAIIQT
i1kV4S5NiZJgeNkUyX4Mg6w7mRnRO8jrVN0dTbPOH6W03WzrNTUTmyBxkNewha8650gS9K2iWTMn
xrkNxTjjYrZ1JXlMIN16iGiJDdSRCKZxgNoEsgSt1eRAI64xRh9nUZJnLByvuQ+0WH5WmFAJt5bS
eXHlQgoj3BEOj2nIo9WSZEPnALeFfbbtNdAUaLcmO2PQINDSuQLdP5SuvmvCPnsbgyqcrryIQ+8o
yZsgo0VOjGzyiGsh+inc6NtiNJEUmSoEDEDCzy/d+tNXqCZcEu3USyP0mAycLPRUqREeVDEKAAyF
t8+EdU1DCclbgp8IKyqoYpP3NN8ZQfpmdMFb7RkHsjaQBiNbr3ndUWTPuw7/RF2OD02OjEo2D6Fi
zTByBKF0m4vutXLLE5e/3VSWP8282FPonjz0l7RJblvPv0l8oNkwNLehhbmOtQwBdNz4c3RYkxEK
UT8PHO5uN1wuVlJ8bYv8ZgKjjlr0rQhAB/XttbZe2xEwbk1Yzbsl8SBZwcnlvwAnfI8XdZfXsH8q
xLRBHpbIsXqLbxWWm3Z6D+w3H2OTNonzLYVOCACLBnSXmLcjoJR6k1nZeJ9AWAMH7kXzkZHBJQ1R
/lk8XYHpWemmGsz6Lk0CZOoCmVEwPIyK3POUF4OkwOsE2RmJYfxKQfDFnauTNFzNJ6y/4uZ/pt54
gBtKm1Bm0zcTF//RXIJDu+hvfubtxBBdp7Z3ye9/79j1owdUwMtBKJfSvke+9WXF+HrlYwhI1qv7
7chNbVNz0l2yyuC4T79KkV4EXF6SGhFhncpHrH3XbmaDuJwnfXDQBQ6zg2w3n76C8j1MygCaAbS6
N53HZCi+W30TC2mTUaW6A5EY+4RZEbqwZs/U5QXHx50FPavIGLKYrfnVzuU2ihBWQvqiDY2Ejo+J
IVHbB0kyqIMENCtCMkEVDuI60zthVCl/Bg5I70VZ07MhoBQRHmIU74WsfgwJ8PJ5QAtYzFdpUe6Q
cVMP1bdA28e4MqxTkVoOOlF++Hkhs8aYZsh8RMIky+VEHHtGGstkmz9aFtBOVPpH7nwDq3KYvOV2
Sr3nivdpM/r5VvvmMR09cT9ZYahWnwnR8giK8Q1h1gc5skCODojj8ATIAoQi3PJl/2obA2K+vLyr
8v64SreDAmmrqcc3Xvxb2GcVYESomGPAFifa+X7syWVLHPlejqUidtooSqB+dU+RNAeYNdrmepKd
edUD9dhzMIfPGUvHPZmTd+1gbAiX4UhujHMMu/6qVMyMg/AKYni7QbScbyrHuPELxLeE1DIRzedj
Qh1zyIbyRwOvPtZ1/7Ow6wes9SC/AXQPw3elfKPbDB3Mo9MEdithYOHCcG3aNoHU4s1PfuMY32wE
Hz9qu0ph6lvBAvmYGiTFYVUw8K8sIK9R2OFq8LgpU0NSYEVbOSzifiYWJjoNMiPQzjQXqOvZYEMx
8Xv4MZsMqIuDulDql0LDzIyXbMkbPAVdNMR9psqbICQyF/8YjanKWc8Wwgla/jziD39GE+gkDCXt
pOKob82DLFKXuUOHm88drPw2iTz8mTVvBYpqJDQgCcNVVhSxG7wBBrTfQL8JF9jaoN1dWCsgR6hb
esrNzpqQzzcZUQ6T7QjFzaIWxHFAVtqZugclQvd2Yo8MIbdt+NTW99p0my/CzmaMZpMq9ogd6d/L
BpZFbFVkq6D00CSgCWBNPzKorN+w5SesXacVXwLFy7UVVQmCvQ/Lie1rBbxOnUPGkKKhcyEbsPCs
Ht1U224pKBvLTPb4igMNYb2FiyvioYKHsnF7QRrjzOECWYlAJc7BbIXlDjtd5pOFrtkxgN0IX6Hm
mUYvjy13pgzxZqt/7wYXg2ZTh/595AnozggXSLPpOU7mDYgX4jqCFZixzyb6YJsaQdGvJXEd7Fh2
j1A3FZVyUeaQILJ1JoeemRFMVLeTXdZkAtCtUpci0Ei8Fks5906FgONGsMECeKZGC3ZMl9JLqOk5
3gdzIlhIGaP3q2gEP18rxvTZVXQzsBVX2Rt+OgudcCn7J0Na6goSKiHMSJkWpojJKPjYejDlZrCH
4joIa452v5ArcScNNMjVItUE/8HZxS0WCKJbdNQNdwSvRILwJ0s/VgUapy335OQpEEPz5hm5bUOD
a6zv+N0i/udodrcu3e3rcnGs+lQrXVOWce/34lys87msgU6HJh3mykUr4BZtwzGN8GAMAomBGTkm
0PJAhkc6PtikybMiDQFQ26UhqvY5KDt1QxeAD78Ykm+ZcaKxdmonaFpDa2LsC8HrIHzTTJi8tgmo
M8rE/sbmbSPKtzQnezgqyrdUhzQ729IkSEIkXXoqapW/pHPjgKIo8kDFYe0jj5ttZ3wzESrfmX3h
8GK7hDxAwq2fppKgFiI21yEt8hkMJgCoW4YbaRO+FBHam43GR4aRqcHvMzgWEY6oFerLHNipib7b
9XHrFEn+hehT3GFTsjB+zf2xuE38iZQPXSxwWjzdq5veqcN0M/XN9MY9A89B6Ggp950q22srENlq
lDGyt45/4cUnPKvmDA5tku1JQKbNXbchNcRgtCTnpJG8s5Kq+a4jUHvYVwz7e+sn7TW6hdGKI2UA
CDcovN8NCucvuVXjjGuC2goP9eAWFfelkMZgP+bduE0KG29XOHEV20s9WgT8uGbl7I22BclEQANM
qk4rzzumHZLEO6aRuCyAh47v9EJMuYXlH30FTdnc8Z9Vr5XVcpUvURh9zSLKXFIlRrBo4SDkL0s0
CczyYniV0JLSHZxf9qaCpgGXINCJ5HpwDSVNcpLZsQeWh2fSXNJu17erq9hPgJNvoiin7bEswwL/
L3cRbBe2JlAhjKz82Uqz6jkB48OuQYAoW15X9oyj/Pq2NyqimaRbUVAa5GEKyEgE7+H90P2ycWQ9
XeW9kZU7tTCYjRVchBKb+sz7Amw0OYUplxquEh2sdGbt5o8pwPS0VYRjPLed24Lkj6oAvxR5BRca
yjDgXmOS4TYoWACoymdc+6Vd+4c68C6LoaZ/0qsiQ3GFBxppuMH8xQuvK3MkToer7Piez4qQnIax
ebVhCQ6Xg2lggqtGkH/g2JcQxxDIvvWfLvt7hiVcAaC3JFS25Tw+UdEaw85ykzWoArYrpwqkIfIj
mvQhNf3hsR1gDKHCrCd3R8eCNSEKycEdkepUbaWxBHKf+T4BzpM1RyfWXDnDAYZCvemnEtNj63mZ
dfDa0FyBwZyR8xAQKFb40E+3k47SO1Jr1iQ88kGZ8Mhywd2tPO4iQ9RiONCuIS9RLzgEBNVcRrZd
poJr0y2MdGdZIngVDaGbG1Se5nc819req643X0e/1z/tRXVvSZq4iOJnEVzLCbslNsQ0+bJkOdjO
aunlV4NKQsTVkLPEQGt11bZwg1QcuESvHS7HLH5a1WixGGA7YOAZ6D5hEfXGN5CcOSIvaNQwcmcR
4cFMARlTT4zy4FSqN+Np0CTYhv5IsJw/1h39VcNPCPNImuIL7QAshQtHV8+rnOrhAMtRb0soircS
qhGJlGZCcZOlGPx27disFgPB+bVtxzS98/qOxeAPtCAxr+bEfpG+BQtjNLSG8dRb1QsJLB7mVw4Z
zqfRpmZ2Ok5wgy7+bOtcH1ztt98KkH4OCAhVx0tlaHEc66V8p0nv4y4o5Q3JPKypkprYp9HYT9/D
qRTXALVoMmEC+WusD1HnXypkOGKQjnprP9alXW+eaVfsQlttUuRlHA1NcQl6e77mcvyJxOEfGvAR
wg4LpSjPYLbzsaVqqYhhcMPtlKtnvusrvqgSFsgno2jr96Gmj4gZDbgNRSZk/nDWugU2O0o0FIRu
yaYGa2BFl0XbRFxFiFRyt+lSTgbqibm312Q180cfpThr6i5M541D+yPDjZvOyw7QbfjsW+Drucn3
A0V2HXAFh/uYGOxTi8UtDuxjQyujyt5B/2NpGvLGJWYgJBXxRHuNlBdvEeWrk1Wwsty8XOZr+KNc
i+gOE6MEWLGf4yCRIc+IyG3djmVn5EiIZnmdyWDFKZZT8NUatcxipsKYHvFI2uYlP+i6ITrsRhtp
m9SkMJrSp3GMbCAvCRc4kObPQy5gVyVjMfwaGj2Aro6K8cgUZoagUaKNj2u46j9R/+OZiZxwFlto
yGX0rHrZMky3pRfg32tJeJybMRG0Yqf8VdqNeOW0lXclpyHucLwvz9kouQQQvNChMKHEBCo4MEW8
0s5CGWkT7OBRp9K82iaNJyPcyG710pNZieKl92CimZot/jhxmyE8ituxEedaydPQhdEPN+jb+3RB
BLHrrEa/zgUysY0hdWPtzWWiALeDQSRI61XOBY3dawMa3rA3CzL+Z9Nyp0fbbZVB45GI0I1QPmBJ
WAmGwhXnsX33sxE2mwpkND8HIMQbtyJ+aLc0ev4fzs5rt3GrXcNXRICLZZE8lUTJcp2xPXZmToip
7L3z6vdD75MRJYiYPwGCBEGyxFW/8hb0IbkNom3XBtlLTPxFnElQfM/XRX/CoiPuRJKqQ0kcmfc/
SgsRFTwWDNXGH4LXyNcnyMfYm9yFHdYXcVFRvqs8gwS/QS6zQpjLSn4guzhtw8bsXleaLPNmP+lj
AOIDsMAdyXngcC/QEXncR+ifot+pDEiFbTPH9N5tYCOeq3VIXrstCjXYxRlyqD+JqYXJL0xauxsU
GIENWfGg8BgUXfmoTRTN0BlJ5ZM22vK1q6NaIQhIpxa+V+y/TZ0Kk/76z/9oyp38fHB0MzAfaVI4
Hba16KYFTR6GzD58QWsg9/AR5WC6rbh6QQh8+Gr1dfdU2UP9XFjh8EgeOnwpBqn3h6pwUAzRAKtA
j1WAk80S7/1N3dlFceiSQv1TdlP14E1eIlFihMG5ryIMg72q68ntEy3ENE0xTeqrlmV94UbryDwL
r8ANCDFb+LGl9xDi+/BOxcKHpO7hq0D3ahgeprhCkCfEg4EuZ98lX9EyH5oj2tcDYoJZ2f3A82/6
iaVNOFuqGpSAkJfNviQ+RXKeIsLFlVk82wOAE4g2LXAK4PWX5AYSmEwRI8gvrDTK33WWOD+CQjQr
a3Xe4yb0ADAPfcriBUGD5PR+T0XZC3ZNvvUHCsl7gQYqtoh2+8cs4hzFidKhLTAnCM5+GkcuS5tq
IlruCA3eFf3c87r+2WecE/Af8/fa4JKAErC+pz9IU/SgouhfIM/lFw8j8Dtygtp4z4bZ7TFApaGI
HP1Jz+gn0nTOXDxrX7V2oGJMneS2NBxzh10zRT+D9Pr6jztvtM6/jZ8F+UbCbFg8UkOW21lKYWQ7
miHOo1kV7M3ce87saFjDHsxn5OQMMQ1zDxMwL5AYQGOn0wDkLdIqD5sHZ+ibBPJuZf1xcoMcNs0j
0IBdvjPnVD+PZLOXbKRt08b+1wmfedSLae5jNdao9wg4oGo+xNktcuR0PiLKz3mleV+uT4y4cGOh
pUQ8AqiLvbqESgwgjhIeCoxmjAA/lKgE6GIhhT5UtXZsw6Da85iGu4jQ81by413SyvY2VL13B89x
dCoU9B+60afEpasPdu1reOekCGvkGHrA2kY86fovnuOW5fzCDQC0qoJnNJZgI6ycRd/0kLmKCf+p
PESlyndyVlaTP/NWDdfWc76yF+OBvQdRMQPBdZoEp+vZ4h7VxmLAvQ46M/LaJfEqnowuIKHqCOrO
3JftpD73Fq7jlM/znW7B5ufiTP8RBM/5okXOxWwB7UBcb7GHVdjHg0X/CpWItvmt4J8Ch63P9pK6
+zEdMrkCV7twZoCJA/KjAMzXG4sodfBUM0DmHqXJtsqepFFn/6Wys+57I45WYtVLQwGy5oAaFtKG
xgIHYSsBtcaeZhWtLRjnuFHiduYRHKKS7DgrmJHzwJgil8lEShvSEYt6uqCGiV8y7lIFbDdIkXaV
Grsg5UK4vk0vfBJ3oaARwuTxbYvZU4oQm7AOHRxhTeZOGwblMcxEdu+JVr5dH+r8RJg8As4Mp4I0
C3/m9IPKzqvEaCOdi810hwAOAhqKSItjiVwtghVFtIJauTTefLNBMYW6ezZehFJi0VJY2bbeaB5Q
mEeICIiBqzqp/RROkOtWbu/zO8oEzUVUwrMCWmaJ9e8a0Vui5kVN4C2QWmveS6TZ5YNVCesQ1zG1
6tZvXkZhQ7tPszhZwadc+GDgJQ74Fpql6GIttmfhZYVBTpCiAZ2Zj4j9+LtMK6tbH13Bna8T6F5f
0DNQPk5NRF9ooRFX88nWYsDez9XAxnBmK3bK83Rj/ockwcG7mf4ktz1ePmuishceAcbj2+AX2iYQ
zsWRyKOsa7UWpfjdt+Pz7+fj8bBxtzf9Zve536wc9Y+88/Q+PRlryU8efTIydR7rbv+6Z6DD4fDn
5e7zyjDnh/x0lEUgTgsrVatu1r6v32cZAcpxK5vyjHf3sUhciyr4LTDYy2A573GEJFcptqVbfxnu
y+34qbsx73BW3QK22Na74QAW40gb3N9Nn5S98/X6Ljm/YWa4qM5+lCp0WsRbT2D9FC4q2MwFkGDK
dJvB6+yjg1/ivmom+59nk6EcaGhsECBrcrE/Cq/VlapsQkgimv9e80ry/Dn/iubnWlZnEDGChlDM
IMuffpBWpnQwxyokeQqT19LPzOfRiOj2xcEalvgccTtzXTQbNKajGWBv5/3zF9x1kv1gjCZSaOQN
LX4GEGAqvAN2JQANPMx11f+WpAr+t9Ad8GHX0FkKtUI+/PsSOlRpNKBnM+Fx+SsKhVuWhaQcLRqX
Vlx/NKLszakCdeUxPz8PvOXw2GD0QnzhUTr9XphRUY7xDoxlJUS9qwwwKx/Wgcznwa8U7ElUB6Cf
AwdfDAMMxsYPq46R4oXqs607Lf9ckt4h/dOW6U990FJXa8fqLW9iXCKQRVG/hoVqv6RpEbwEvqHN
jsETqFHTqsHyJDN0w6Tz1GwKr3f22HI2a5nUhamhGElSAE0etuVyauqIBhNInblQhn+bmImUVl6U
KwswX9mn1x56DEyOsMlBIDMslrpVnVqMNF5oZHfpvScz63OgdxiYCBl9qTRd6oABhnplg136NqlR
SmKzWzNt5XTZ7dJSnESnCGgGrXl0SmTAR+zKVr7t0mnSoDTApOCO4CFZfFwoQJLR6cPsMzMijYw0
joatjwArxYpU1g7BeRForqfjXbAROS5VWztKuju80tV65V6+cC1qugPDUeNkabzbp5+shHgcfYCd
CR2xAtEoswLiHA+2VgW768f3wuyiVjqvKFcwfy52ezlooZOGWMya5lC7IAc1V/awza+PcuGhYQln
aoUGEoW7fhHf+U6XAhYFMpaOZYWul4y/j5TDqk0KbulItT90cTAq3EHxBiSkQlwooAfBwyhyTAAr
6y6y6+GhAZ2+LcBp4XJU++o9pHmQl5VT7Jq0am7pAxS7UslLtLHpxlz/hAtrQnbJ40HJkCBjyW/U
wasOAicVRJota59VgBcBWd3ROPx3DDyQc43aFckhqRIH7XT5Ie12JqVcLnZ9IsafOjBekJaLJ4VU
8XPUGagtTSjNxdUkjyD2aVkqmfN4/XvPqSr8CnQTpDVf7IYlFgeikAPgHZvS8tDEskb4tJgezHw0
KFF5dbFT7OBPNQQ6ELdYPShaH37mDjJ+DfasO8gW4C/4p9Z5Chk4T4xjNcEGFaBYyoPX6Tz3wEuw
01QsutRRkoRup85QwbSM3oZRZCs78MLd9UEngGwL+QbdjtM59URJUipGDhLqpW+0TOwX8sVuo1M/
cYXaO1+QRghW5vDCnoERq8ImtOdoQC52fZI3oJd7XmhkOYCAtCK6r9sSTJ4dqCvxvfZxxy9uZ0k9
gYrnBwx/WUyjix0HaRAp6DMD1dmYAg/HTRBQqu6iBOSa2uU052uoiMgsIFH1GsaT46q+jnt7UDtg
DfTd6LTKfdVm4ewVk6reLhNT9DpJmCf0zbDg2bQzQNjFqzqpDxCBEXtUvVw3b30EY75rcS6+F3LS
f+TUsVJXaUbtsQMwr9AMMOWspkbzEs5XnaL6IXJ07YJhSL+MYZoSAxa5LjcICCufmkDgjClaJ3mE
4Sr/U+LMusvjAq36yUNALS6RKtx2dikeQZr7zc7oNCXYWk1Z/G5lm2MDjxEgWO3RqiuQwgpKbUUb
yde2McV75w/FfzqF1nJmyhbIOFp25u017v12Z6Wlctv0Bd1NbrLo1nGCkUYMvePnRPWlsYHDr3uA
gfoKZbh2whoyj5EYcX0DZ8dNZ/pgVqhC39Loo51b+mP5EJBJI+hTT4W3w7en5jTZfe8gBaDyq+d0
E88m4lNrjxkUMEEnBYS1hdkPClA6GTU/jMAiFXnoFIvLFBwnToim6aO0XeOV4dT9+NjKMcZAUunA
uScxPo8bBw/pt8pL/XFHf7v6LrFspHDMGxe5VgJRbCOTjP+rkw2TtiPAq+7BXtnKLsHhD6MqL2sK
uGKNhtNgYtC0YHcVAKmNohuQbm6m5oCAAhhFcPJTvhOwZW57tPvGXVHY3RfUWcBtKRRMyl0/RMUx
MT0rvcftDwWrlBbzJqYg84v2zzRtyxrTyl3cyOCha0OJDjPssYekxDn5UIPyAk2Hebu9Bd1q/w5o
orG2fNq9hax94RpJ67BXh7g2wUB2HfjLoVQTpD2VHFSEUQyGO6oxypa6NcS3lTZW6MXj37Uz2wLT
emDpg+naCo5jxeC3swph14e7kLoiOISM+HoTZCFoXG0A+glewab42WPN/KQ2o84mNjw9g7+IbNO2
0GiIurkqk5/cKNQVyjzGPHfq56nOpeiagxLiIOuKWBsK1CX7oUQqui4xmYVWZgPqrmvUHEunnPap
7I1iNmLp5M1Eh4FOXC3Q/8UfFRw8GzGlOhvk+t3UKUazK9V4/FZVAkNdUysa7AhjmWDf+1G7x6a4
QHxRx+1yo5SZQf+wShxzWwZ+PGE3gPUqvE2RF482Vjzi4ADRjm7i1OtByhSKhfJmFaLnORUdSGGf
4zu6UWX3L76V+xhCdhTGMJUI+3usvuV7x4P1PaC4X7kxjySYrtRB0hNsKT5kii/xHHfaGKmtcNB8
eBih/ytE/PG1z2NyFqsWZn5v1D0XZaW2bBYc6h3VtTujBQ9eed4PYxybt9qKNRv0S2/9LgnQ6Nx0
WAi7GTBXxJ3xefra2dTuN0KlNgw5wXO+gon0AAd10ScTrM4XhYD+OUj7WTGxR1cUYCru8IqdIKGf
mI24xTgV94dYlf6vEXr9FyAW+dv1t/ZCscSi1A6FF3SVijbSIuADJkVJD8fRbddVkfoMdylFn7oV
uK3SqkOekSkMPvX0yb8qgS7xDoPhfHAMv3QLqCbE/f4UrjxeHw/86YNC9QaqI3pzFNepAJ4+mXlg
t9WAyBVwkNr4MtIYASViquadzDPc6OvUMH72bVIgbAqeS4WCJRI8BcIeHEqr6ul3M1DH/wwZIhc+
jkH2/fqkXYhcYcvTsad3T1a4rF2YsIjNdKJ2AEvC3iYE54/YQ8a/ro9y/oRDypsXB6sp4vFlzhOO
PihCnGy3ioVwb3nvo15VRvvrg1xohJ2OspxqOqh9KBgl3fx43hy/bt3Pn1eGWPuQRSxSFRYqnfMQ
aLVvkt1v8Hfub2Ckm5d4H+6gX60EXPr5+px+0xyR/VWekLaPokHDgMhOudOu2RXb5AGV9F2203fZ
vnxwHsVBeY5vhptgj0DVHn/mfeKigr43XZhRm+xhvLFdwDcrG/vSD7MNKjWzmCKnbhEKikZvqMsT
4hTwFl2r7LiFsbNeCcguzDeAKRh1bFGH8sxiSaMamGKAvBJlhKQ6mo2p7lFSTT/VBcK319d2Liot
DqomgD2SYFPbort8OtOxmZF5IYsDcDkH2uXjtL4tOpn/6L1J3qbdAJkHjYn6tVQqv78xI19ZWewL
CBqLhrtj0OBUQZAsqbL02kdLdODzBSrv2T1wFmCedT0T0RIYjTX2PHb3y7M9q9qUY938MgfPxlGm
wIlx22Co+x0KYPWp6+ppRpFrY0bE2BRQxcU0HRIt1lO4xyb0N6sslfKgOEF8lLZn4/FWlJBTyrYs
6pV5PVPzordCwwqbMmQvTZKgRTUvw7y+hXUJ3zSOYbPGTaw/ZF7d/arGqv9EVI0xbpdqDo5v+jhL
sbPdkR0sjBclGCRSuDUq33rv2MrRFHH7HEiq71gqIBa4xQXdMtzrG+FCEQPBO4qp1NxpXtvOvPX/
OnNUGct2cGhrJHPXFa2/6cXW8S0qrSx+qbt2BJyrip9TPIXfAkoK+zHutHTtNpsP0GI/krvS0MHF
i5LUUnEI3wu99BGUoZTSO8qd1VLxwmC1JahMdGKvbewk47ehyWO5CbG16d2UYtX3esriHysTcl7M
Ix1COcYgC6Oxv9RM7BLU/mKwXFuzaqIH2HrYlyOfeudrxnAb6YV1FHapunEWjp+aKBi+sCMg+YhY
ebIyz9v1CA24NK3GGzKpeO8ITx6AxRgPDQ2+le0238DLaeO1pf403xmUHk8XTygA7XqEybZdrKOh
nynNESQLxM1xSl7xr1+raMybYTEezXJaUWI2T+P0nI7XtTAnU2/A/YQS0CPY3+KmbMbhZmUJLuwG
kl/bppI6m7ot89Kp9FMn8rHgDMOE4o431MBshI8hIeZ9mJoDmqxltrFkAyUtUTvE8U0aj1/9SZUr
N//5DM9ecXObiFyfX7M4z5OVDCPNQNirrdP+F4rcxsW3Gd/MydRvwXuGX1a+fZ7C0ykmA6bV/YFK
AE+xuJlLr8r1Cpty5Ncd5Tfurf07N7X4XEbk1hSVjQdT6iVEA6PbNZEZHT0bRy49gWK6wbw9/TSJ
ZLxB7oiSyuRZK5VV7RwXgJYSCf/cP6AvuexZO20GiE2nKpdVdu3tybzBxTWxov6J7H4K3LRy5E+p
F5lGXttUn0zIGX9knFYx/qtGITe1Lf1HsFU9/vSejl7JBCaWiz+faWZ0SUpEsiv/szGN1o+ql+rg
tvCZ/4dOCIhuLi6WlXoLF/XpTh6jytH8gCJmHWMvfaN7gdI9jLk/NIirWPqfcMSUoW57/62ibguW
vlK0B2es8mHlHbyw3ho/xZljePryyzJnral1NIwatf/BMW8wn5TwuRrjjjbFGhzowuM0GxVS7gF0
MD+52ulHa3o4wmNBtLGeIrlXB7u5zSaZvJhWHL4IZGZwOACkf+A5wJTKFvVTopv+XS1kgYlP1R1B
F2SPsdM4mzgs86OiRNONIO+KVyqn53cwto60gGZc3pxOLOKtJgB42iCKuR31Xv2qD3UDJVFt7vII
aS2rVgL4uV1xdFCVWdMQvnDgCYmIfmwsR7nnFhujVT29mvQcWIFVdSMXOeo4+xjAkA8wMLeeAmgO
4MqjqQFVaZXOjy7q+i+O2tWq24HJtuHEZfW9UtttsAO+gHhq0o1AaqVfCX3l/j+/j5GHJOXSaZgR
mC7vY6vupingksQgyE7uKWD4Oymq8X9YDSqgXH+mKWb80em2cXAvkW0Hu8n28+4lTi0YvHTcfg1E
LJ+auhzIg7262WQElSv6PBf0O3jV6I4ic4K8N4/P6dgS2Hyi9Ha89Ry020x0gO5qGXXbBjbXH8BI
EaIXuTfsITWPT4kDfAZnKr38AhFCHsK09j7jrFKtlYYv/SxcadheAJKo7i/hbr7mVHQxc2STChvC
Ya/2SF8YmUcZInZ0cH9a9MOoTLhDqcZFXGXitY3VeMAszLaOXpkWkPr8eg1if+EyMQXHhm4J7wcn
6HS2lAE4VhxA95midnpJqb241AhxKbONNfTEhaHIhVC6nMGPjvi4a/6KG+UodARVvHqbO2hZVCg/
7LQwjHGTlmtRx4fu6OmbCHHA/igofLT9F/dW4LW1VwZGsx2KxBifYBumrkPPNToGwi8eIZW3KGIG
BfwvJW/o7VTSg4daO/p7HFXUZvJ0Cl5L4Mc4lKlt8Em3cx/UvMW/xMRR6SARRlN5a1nR+D6hmEAN
hTjHhN6Tqtaj3TW63De0oL4BgRPviLXU7wkszzehiJ+aU6hvjejUb5Wsb2mDJvupK+POnZwuRAMl
m1R0JEuDh6VJMBnJI6tW917Y6J9rp8aGo81VIOJNyQGAxhnCYILGhFqLkoCk3SpFR/uyU9Kg2wyF
4/0WPTzLQ5w4g9gH9OLazdx31Td5ljqwPlW/w49UZDEu9InWUOoFMvcWehXe1tBghh+9ZPpwhx+a
AZxZN72b44CagkihevGfhwqPcSNL0E29PvxJNC6UgwH4Z4SgKpNX3ZdyLRudL5DF+oLw1PBKoGFL
C2lx58Kah+ZlUAllPr0jRSxjZ1ROv8e0R7tB/8SHGjnUK7faBUiOA9KI5iIKoIaKBNjpYYmxkpvq
iljKGWHlmcD6703Y9p+mSJUUZQdL7moIoZArlO6mp7GFw13SHhI91T5XqjNhHeoZRx+uF8mcWjr3
GeW6lfDzQpnvA1BvoXFtYSWxVLHUTS9VWmroWwtKv2upTryjDhm5GZrB30Lf6h4B0tvQSOg46MSk
TzlB4H3SyeEgAg8a4fXw9ENMa7FUiNziKIFoGriK5VLFRa9qYTBzOswIuxZqaB1GUJy9321fwIYq
S8Ns3GBQ9ecRis/raOeh5toiEzQB4Tt8j8sctR34/qGEHxOiu+IUORbroTdOmxY/BWLbTtQPuuhQ
afGKSlF2wkSgAwY1qScNTr3HJ69sQ+cGtr8lt7BaxxDXL0f/hWUWLNEpjqOnapTez7rJZsc8R45P
hqGVt1kYBAbpnK78bhpw2SvBw4V9TD8N1CMpC9pfyy4s7BQfsZiy3hqT0u7KXMfV0Q/Erkp9bxPR
XqOPFazhEs8uYjwdAdGQMFmsCCn06Tb26hD4MiIm2ypR0qNnRfUtJD/il8Jai1XPA0gGoFc4NyjJ
Abn2F2PpJY0ULpetnSFC5XqDUv6iVSFeQy/ASstoiSBNH5F4hNr6FyhQ+E5QazUfAm0SvypN/JFV
q27SUZ9ezdIafweybj7TEpjer+/T80o05V0CI+oac3gPhPH0lxL2N1ZdlMVWx6zeOkx+U/bbth97
7HhEOYYPIkJCbVeIIkMOoZq8HrWEoaexSdxGnQ85x2mbU9MfN20UtvlT2hX6WjJ1Fmta5HckuCpW
AGihqYsfmbEHWT0dxvRoxN8HKlR/RjOFbOWkmvdumRPCvNYgx59+EUVv3aSilgQPnBgHCSPbwJ4N
zh8OxEkJv0n0qX9UuwKodN8il3hEi5LY3fnIyhpg4we+D+ET3yiggCFPg9MlIko2rm9GQsvIVgB3
Hhw9n4yVKPW8Vo3SMmwNOO02KwFU5nQxDKvBNToGYVR3qXHsIkGnRS+NvR1YHRWWxN5BZ+ncVqAW
FrR0Dhw4uJD3aC+vbIuz9HX+JUDBOJtzqXkJ+Wx4OvUk46UJ2vSrTfsTJ8r6EGjKrR/64qB1wx4Y
z9EaUcEsp5RGWrJ2SXxc2SdX6Mdv4KkDjQ2qYLnqHjdVXlvzb9Dq/rH3AVQijqzJr9I3cHqsfdyq
AIwQOlgqLSYffZleFTimgHP4NANKdnWQTcc+86yb2g/UB8eg8+hRK7uverPdh5lXosgzDIekpCo0
erMLeY+XlyHjxJW5Ue0B9/huWlYw8uum3NsZYgq52iBZntvanV1Vzdv1iT+/pPhQyrxwCmbQ2ccz
91e0GEXQq2rHJJzBYfN1UofObfLW2iP6Wj7/+1Cktmw0TUcuy1xkK8jgxFUTQsBojZ4WcyKHfdFA
IoePmN9cH+pD1P10Kcm7qLfMZUu+7OO1/OuzGksZ/bKMeLKyCcHasscmUIH2huNa58JpxmqvgH+3
0dsSj1OKhe6QUCTpxSw0pgz4TlqlGsEwl9/UImmPU55APe/z8l3T4WyGNitp+wK77iBVnih1i08+
bTeUs0Ms28rO3w9x2iZIOGTqUZdjecwwFrkvx7xY6U18oF0WnyrmR22OloCDL1NyMaKzSWEw3cbW
KH+rQZbgJ5hGuEx6gEf24C875aBiQaK7HgSaCUZnh9pnnxT0vsghoBajJ1gaW7I9cTM0rY+Xcmaa
xW7oDfWmEDZ00bK3ghTlksR805pC/3l9uc6eZ4unSwjqlvPRI70/vYZ0h3s+mGIUgaIufBStNzwV
rdUfnUmLgaE6lESmcO3KuTwosgiQhQFHLWMCvDia0MBkCcht33wicct2tee3uwaZ6e9TPEyvRmMX
K8jl87CRT8X1i4CT8BYy9CJjCnMEEymbZaAf4vwG+wNxU1QE8XBriXq82Mhx7oSsuhkUBAzHWQin
VwOUMVqBUWgXKWsV/rNKBT+IOinZwux9JJaZqW6gXNkn6HCaIWOVNPYPuFCoKwfy0ndz8iVdNEmz
jqL46RLjaxHHdK9Aoo+VfV+Hqf9l1MpkC3kqODZOjR9gnBqPOeJmn0YDWCZaLsO9rLp6j9zT+PX6
hrtw6/E7aOXBiaSvt/SEaKew7xFTS7cibKOvMkoRvval9031HSKT62OdN3JmJOpfgy1isxE6P9uM
A+o73uAGobyFirOnjtojlYJFrjKGX1lh5JVsVBzS5LAy/rylFhcE0RY/QKd94mCXcjr1Ok6/FXJV
mJI60dfIVpz3yCxxmkYNBpA5D0wxRf37SJPzaaB78Fw5lMYQlNRf694cV0KrC9uNywqAO4nKvOEW
ZSOl6kqBF2O2jQVoFl8q5o2JePjadru0wHBdHSJNEkm0AE6/2TIwZA06B7wD2SL2QXb9rI1ahTAm
KMhNl6GGEeVsVzdP0+wAgxIfXR2zaqQG1TrY1Hqc8B8YSBTFmepHlGTTpHSvL8yFqfh4B8H8zy2V
JRwhaLmXMot18U1qdA1KqHcyLs3j9VEuzAQFbCSY0XnX+JvF3QodaLSMEGOe0UaGaepCrOaSCNy3
dMRKEHfpg4gkyXaMWYt/mYLauUOTFaPaLd4Dzp2BgJ2P1kw2vVz/IjFHpYsN/f/tcUPOFKElvNv0
wyJzDKSABkxCXpARTiN8oiNb7iJQK7cjdqzRTTrUI6ba+RTAxu6C3trgGmhhlRV0L7ozhNkB5a02
cJW2AF834fNOJpgZmrGRvdcg1BYUFG2v//JLEwTSD5gP4GP9jNyKGwXib1jLb/MJjKxdG84dAjdr
DlwXVpzqJyVhCASwxJaI8zzINbsJKXFGws8QklNrV1eMtASeO4mV43zOsp7JIgBYoYDC+ZPLtlNl
ohsU0DwHtIPLd6sg2kqMlT1lKWqoSS4QGJz0aWdnufWg6dgsxnmmbD3fcJ7oJiq7Vu0IjCun+TwA
+lpJ+y/9OmiIXPGoCOjUQhevrShGJ4DQliEpWnn4pAM4/a1NvvxBFC/sh9FTLXmMED54LCLdyN0m
ybpnifUxOhAcFQ8dKBWLWdsaiJJ0jT23qQAfr0EuLuwLWyM8nF08IOsvE4/cD6kZgpnYUr2ojq0G
fXfS1x7689I4zSXcfGwuRXS3Ma46vRNxdnGAh7bVNlNxEG+6AX3dYmp3Gt6BIGrDcGehCPYY5XXw
mCO5m+xQig++orj7PonZPJga9to9fZ72QYvApBXaK3uHlPv0N6G2WoFkNZBfyq3+c2E0s5JdGf9B
ChpP7n5sb8DCuEqU/m5Isl1jcIpDL6gyXz+YFzYKDS2D6MSims2PWbwXAzTuGkpFicqKVMFQJ4lL
Ryv6VFEUfs78CQ3wLB0Pvqri0VlGlivTYtwqONS9VGoJKR0wjCvLfDqKWC9XgsbzSJWmM0o30HZB
rxnmYhcjkOuYRcaaKQqI16bO7QdUWJ27RB8wQYJzd1CS3l5p8FwYlAWhdTXPCBWlRdQwFVlXmy16
TbU38TohnvWAhk9zKId83Jaeku3yALGAlXU4L7zQ49MgKM8kBY3I/HQ/dIGMNZT6yu1QpfXXgD3z
kgPt+s8ueuMRjUjUMdCNc75LGSBLS5lFE9vMRC4LjRkveZNBE/yoUQN4FDB4Z6SUNX5ttUy+X/+d
F34meQoJF2BCmnvLFcmTtlYatQBzbqXNvs2N4K6skA/ss1r/BmR9zWHnQn0PRw64xsTqOCexHqfz
UoKwKCOTAY0OWDXvCD6CiTCm/6AR+SmPuZb+KIxo/CQUf3gfkcubBYuM1N55RWO6ISwA7SYn2Inc
ipfttvKi+De6kSkqTNGA/PT1+Tl/gubXDQgZGalKMLCI9hPIdIBVKNYLRe0Jdf3g0W8oarQ2Ekz/
PhQWdRR1OZ8gbRYz05lE8KBSuUGQKHIRXcTy3o66zYgW7spXXTgSXJwwhuh5sgpyvsb/KioEMYU8
RaUvYeVIiYJOz+0fk675t4qjjqgGo5oN2Fuv1DUJlwvTCW6N8G2OqySDnw6M/FeCOKKKoIOoStev
O2eXGVm8cYzOXwkXz9F/FmqvDDTHvEgfyHkS/vpIO4uA8BjzWF6c2ejtDsHvrIJMOFueNs0mHnRy
ZhSyJ2c/WJ7ZuxY30nRTJBL1fUVBNHNDwInrrCwdBS3clFakTO3A36KgV2lHHzdDpLn9tnQdXyu9
nYLW6rdCIre96cDOOzgqkCas3CwX1o6GMF1ycMYQhpecoaJ0gEmkXrGNBzN4w1myxWPecO5N/Aef
gY+ou3SKos/X9+b5u05MZIJKJVylf7YUVrN9CnmICyHtUOaeW1AA3ehRr67FYDpLchoPf8gtzNg4
WGaYj5wu2SDaPq6FA7k8HDU4CqP8LIcJrj5slGkT0ok9IsRpUoM2jEclh/QKlAYFkYKwCSKIYh8H
Z6pXkTznuxYzQjregh1FgWV5XBQ8M0bSyGqrBTbPZkTGscOFwXQQ1BCTs42CHhx/gLWrujF83dq3
oi1nQ6QySdAE9Sx/k9WJ9S1Q0/gp9OoWick2ebu+ROc3uQGSjW4U7QhM6Za9RjsxaFUVKsQijBq+
ySSADpEbxm6UCNRumkQGh+sDXgjD2F28bVS8wPpY1vyL/jpg3LnYDimYl6Z5qbvID0nkywFORIjE
fSMSDiK4xZWN0bNR3prJ0O+rGrPFbtD9ZxCs8o628yq4bb4lT7cQJC7OB5UZScdqeepTJRNIFGtI
eiFAVcCLtK2fcRFEXwOzmH7nMb3evWO0iKzFBeQSt8vb9oUSVZrvPc/GZCGhYQIDFGnLd6Vq9F+g
smtjZ9eTULfDBEhY0Gb4uTKV59EjXTVuRGJnKiws5OlU9iUgPLVSFTTuOgxJujqhlTSaw1GjI+ka
+mhAVwyGvahk/1g6VmPuOrXQf6GaLPfXf8v5Zjd1CcSDgjPYO+qYpz+lQLWX+Bq9ytovvsNyFndO
q/+ED9SsBIPndwoDgSnlUQUoBmT1dCAlsMKU7cVAVe9thYgj2qh0J65/zqVR5nzEAGlF0/SMhK55
UVA2JDpxHbApusx2hxyJ6OujnE8adyN7Dj7hfCUvOZValyO9IUW8DYO82s5Iwz1imf5trZm/ro90
/j10xCVtKqZm7j8sZq0kJ57V6TGBjbPsjsIg5fu+XhVnuvBBhCK034kQCNjt+Wf8dbYbDLt0UXrw
bPvYeQiLof/tU3neVTUiND1b891PmmgD1xZf4nYCUC/abodAa7n1s4q+JoKId4kfIh0ft9bK037+
48gdBPhpcgmywKXxF9e08LwkgVRqlL+8ONFQRqv158iOm2/XZ/tCX3Euc/DS0s4zOaGLg6kj2MgV
EisbLLcajt8k4k0ktPoWUGfk9tGAJ73Ck7EFRqrtPBnUr21d+W/Erdo/S00gpDAzsWxgwjNMbrEm
UUZpoKcdxHMHssFQp+EoNT++WfnkOTM5vUEdtHhMLk92DyymxSf7Sjt6cYnBWKZV8ReHt38T2rRi
UGcGn2KoEdUHVPXjpmt/6XXe79C+6X5c/xHnK0wln9yJP2Cbo3x3uv2gJ8Nj5I2EyCDDfTCSGVK4
aJHxL9dm9cIzNmvz4EVMyI2V7JKogjsfd26KP6Ed5DgGmXkyl9HCpBF3WKhk6PkGpvknyScr3FCs
Mh7GkXhg66kGwCgDD1rUANWOxsdU25G1vT4Rl34dbqREesjrkcAuGf5T0qN9hssiUCsb/cgOgbaD
Bqf3tYFj/4rye3UbqZ0abn0dgg1wF/+AlPezndlwQ0byB7xdJlxFr/+s81uI0h+HQpsx2ggCLdYH
b4okUJo43dZDm4BbM9KjRLH7X5+iGWUI04UiIxkjUKrTXSCGqFHJULMtHSjlR5GE+R0N84mmvqmu
FNjOPoih6IHaKiwhxltuAiRLjSIDQ7R1ekwLu0j3D6To/1xXRs3XhJHEWw+pkn84/aDMU5DT7NF7
h3lQ3ABeQt67sq3d9cWZp+XkAFNupxBFOYoTDIJ0cYDDxPo/9s5jOXIkS9ev0lZ71ECLa9O9QCiq
pFaZGxiZAnBo7XA8/f3AFpOMoDGm7voualHGJBEBONzP+c8v5inCFHGV++X00GTCerCwkX30rE4/
hd/shrGrtycTDu5Y3s3VX39qQMJL5iXvsM6HeP8lRTQGVenSWkFJWYDUoNzV/kCGTEXW0+ff9KAX
4nn5C2l4Gfgvr/D7S0Eio+jvMCIxzQr3riIsTYMUq7OE0tzq/3rS3+L2snD639hpmCm9v1yHwUxQ
j4vVjO+WpwWn86Zxpc+Ec3bXZpaOu6wZ7BVpevUWPRs9kg/hwWD4G3Juig1u3uPt53cAaP/wafOh
GB9AE2AKtX9C+ZKDx2+IMgEmIO5CDng3r0DydMgvpSmDlZNNRF9MhRVf8QHI3lPQyV/yFogu9CvL
/iFiOIi7xInly9xb6pwJ9rBrcE4xV4XhmvD0i5JjL64dhdFAN1Qz5KBg7jkgckikc2wMt5Au3B61
SqM7d67bD3aI0AGKGDgsoWGJodr7JMKGeWXHEoOLqJcYJnutVMUZRSi00JJNeIXyG5cXPdaIge4l
aTebsrczsU7cyrzstCBK8R0Zu/MBIyuc+8vE/1kkajxx6ynXyGhKZzz84bEizB7d9pKhlZ9iji2J
ZQzawUpWEAm0l9QT8jxIoPYhuhcWazSOCewepKd9qzDbfoq9yCTKr1XPg9dZP+K00r7VunBKYtOd
pAoHM/MCzoJBuySfVyPd3ZY1xtNUSc3FuFgQreuxx48YShbOzpk+460EyybVTmc9EbvJxhVpV8Ru
MoeNWeOy51c1xgJE3+lrrTODbwUxCXxBhGnPNZG7dqgPOhlcmkIxdtUnNhuVgd02NMBiIs1pyJXr
bganISIrT2dMRzHX5DFNIH7plgF0/XUsqsLEq72b8U/r0+keprBpr71Jbx/aUhblegh6clZg+7Ze
WEF+b9YIhRhxOIbCUaoLPL0OpaqHx5lUxntM3JlHpXXTl9ucVRJDQaynahMQ/VidzfWirqvnsmD+
MHC4Ea0AmL8esYkdQ1aZ66zJMGWO17Yu4VxTWeP4RwdtTmt3kcYhzZzzH+ncTbzY2PGbYTwRyGMZ
VVCGceAQjgR5a3gcgmLWsageqTTBnjMShydZ/QDoHKa7QB+axwx3MNiEELBYIXSiFwwEdGPVGx0s
bkERlcDFssZrvce5e1UmXrsI8xk/wCFM6iVwPcOwgvcpCeNIeg+4iaTVykoC/7Ke2/HC4m7y57x4
ycKzRnvezAgqyeBtELeuqnzJVmAhegvLL/M3qqqcKQQYZhv+fCs4PMI4LCmX2PgX/sx+3RbNU9qm
WQ3ZOMbuX9d7jpkAqvfnVznkNC/qLDgWvDv4RtKDvN8EzdrzhFktWTBS4Gs7JdldLk2X2AIIqVFi
5ycAA8GNMVnYQpcOMhdT6xMMiGvn2jPy9GEaGsKUgOSCeysPXGbYrTzyIQ9PQCQKi6ksIJIDwmm+
/4w2E9R5yOlFjAYd0kostsQBXM2LRgj7Zp4c9QBrCH8Y8iLDAuj99PObdPgooN7RxaPfQJoJJvP+
+pC2ZqgUNq7Eeu1fVWU+3XWdHhz5loe1IeeRz1lLg+IuZcXeQQ/QYxZ6khYrTTLlkfM2sgNin/V7
J3a2Xuk8Qp66SP0ZfyvCaBWxnDi/6FdtMR4B7g7KdZy6SCNGYsaQln5+72A0zNrvpYlGK7JU9BqQ
nrEuq7k7b1yCoP7qreXlA4zzMbvi6A/25irSbmROFb5EPNTerrby6FfdeX8544EB5tJg0oGgfYVw
8P4B2oFyvI7hGRGjfbaVdmzfC9HFRxCQD24blSDwB6MpGH7743/M6gm0qEGp2mjMCDVp5y05cItd
v3ekjz1ckPD6F7sI2JEYzO47QLYW7AWP6PGV41OqZMJT26iGfvz5sznkRvFEmFHDV1nKJFDB97dt
cLqkSwV59QEOK8RKlaBXq1nPZn8zRFRFIQJFSSYRXRQZYqmST7mT1ikRUxYs6KhuhtPBGvLxyIvy
wbenTWE4i/sryNZbk/8bmNElTW7jh4+BSlu6GySX/iYz8DX6/Nt/cBUQR3/x5aAgharz/stnZtMR
3QlK7OUGgXPBIC/1PDeO3OMP1gwTdiB4kDN6o316sTNk7ihTYzFgw25Qpl29BWFGndZ6x5q8Q/Bj
0d0D8TJrWAhm+4TMOqoqjs2GRsIb9euEXJnHdA7UwyCc5MQkcuB6GIzsJo5iga256T7ZY+bcNyON
8ue39o03+b6l4ZNYbKpMcAMWyd6GntTYF0cCooyLXZg4U9GsPyfZ0L9CUBTw0ZDBd6FsZOmfY/Rl
PRqySZOz0RUqXxV+b99FzGYejKwiHrDM0AfkZjWcqt6bkk2OW+l35NkQR03w3fM8UHW3nWep/8h6
OVnY2MQg+GldFL/8SLbmuoorsERhz+7D59/z8OGajFiYtMBfXPxJ975mn7pTbcACWmHmm66BGm1s
B1PzGcmkf+RSh0fkgu/aTC+RpcCZ3OMJOKDHiHmwflaWJcyzWR+GjdfYXRzWaWVfNgUR1puKzNZn
UIkaGrh0mmOO84ftG96ZHBowbxa8af8zuG2jcGMhhGgiovqxTAktITm+21peY30zk2za2lGTPX5+
jw/7JXYCBBs8UUDuA94eMSYdawlrWH/u4IlG0nGesOtyvnSRmDlJs2NK40MPvEU4w7bDA2VKEuwP
djOaDD23EU1kmdHcFf5MmLIxF8ShNbE/WKcqtuKWPDdLu03MAE2gn9X5nReUA9FlfZ5cCxnRXlS1
hmWXAcvrLiOOZW31CAugF+Cpe8q8qfledWV7m8yyYgToJOIryU4B5qeEiVx3aJvJgywZXxGbpQ3Q
xbU039RxlWUXU5S5WkhsZIMaaqiJfGl8rTDWrg1bZk3fY//SPNWVJym50TaskQ433aYl0FTMmXpu
tdZLFuplNJxMMadkWLJvHZOFHbwa2LDz4jN8hCpBr7H8/Lc9vHUILyXokFSyuesuAMwGlAkELduI
Etafr5CDERK4xVtpgcCH93B/whqjqvJ1MQ4A217+JTMRxy0GXO0JeQXNCS1ujFrCMy+jKsP67/Nr
HxwiXHuJ0WADADblv/dfE2mXFqOYxByFickZ7INmxS9Yp29X+a/v0/+Jf1bX/9w5u3/8N///vapx
do6Tfu9///FFfCc9tPrV//fya//5Z+9/6R9X9c/yrm9//uy/vNT7//LdL/L3/3X99Uv/8u5/6NJF
r26Gn626/dkNef92ET7p8i//tz/828+3v3Kv6p9//4PAibJf/losqvKPf/3o9Mff/6Di/u2GL3//
Xz+8fCn4vQvRJ8NLKV4OfufnS9f//Q/T/XPxZVk8/xmAobpmmcmfbz/R/wTxpLZZ5iEQNBbrpJIu
PPn7H477J6QNTkmUyoDW/NYff+uq4e1H1p8QjsiVgPKy/MD5499f/d1D+p+H9rdyKK4rUfYdH2Zv
SoiGC3SS+g0QCBoggOX7xWFHTo63LHoGzyP7dV2XBqG2OlTPF40cwWyNq6l6WvSS9+00fcv1LiKN
SnjZlti2nHxYI/HwPGLTPyf1qKg3c1d4TBvRoGkbc8RibjOIZgyuyzhV3TnJgppi4ONOR3ZgujA+
6G/HOc4hfAVU7S5TPwrF/R4SaNryZqgRaxfpWHBCYlYy7ERWRfMZJpFESnlZLn4Isw3OvUJvfgoY
By65Z1AcVqIWcR7i0G7B9XPmBrSWcdgDXrvi2o0g3K/masjPJ/Q06bqf4v5WjyGRhrxrrjil9fOz
bYPANsFOz8/jE81zp+akM3vVIFDQMYBJZYxyRDVV/hwNUj+Txdji4dfJNEHHl0rzmg67eCTnfvKw
udTzFu/ppm1AOPv8e+0nxbiRsTfl6yRXUbSSeoVVYCt6piYpYB05LrGbOptS+jglCjUSOAaKRFwg
BnqGt7IzTY2EaMT1dWIhaVgRAQWlpMMDvN52gBAMX3jIF5PX+zfuAvmj47IgraaGCCQExA4KRF+4
RnfiBrEmt4Mv24tyaJR/5jiU4TujM8EkXS+vf/jCa86aOSA8svWR3qCjajHFHNuvKdp1IkM4arhJ
WtMQLpoYJTlqVjCfLCSxr86M3mRMemvY5sjEiWcnGPqSIfpgAFiVMlmb2qy5WH97OnUFtj4zGoF4
iMnbMtKrQowWsb1BOf+ICMEmmDyR1q8ma4k1Hqtc3qOFHrVVbiXmT/g1hFqiu8KSWWnppZGQBnRV
TaV50UhXErGLr222lnxigM4WQ2YvJZ7c0eV8n1mxJW89F8JyKDqUodupcborYu4DgqXljCtMZY0m
J2ojnAu/Q+CzSqLKr0ghHYqYqZ/tPJZwkb9zECtGfVqSEJxI6J6xQhKvAzO05ciniwMcXV0ybRqe
XqLiDVSd6WouE9mvtVJPm/Wcjr59oWlgOLsJXK6FbZfOv2Q9sZqDiANhpWdo97asRKxC826Y8d4c
ZfIi6yLxNowHg6/K7V1+Zi+RjSVJr9EGCz3JoZQ69p3Zj7vFVBsGU6awh/cmKTnuiQdDtawnqtrq
KmoIpaM0PmX9kbcp28zZoazVs1UuSHZe5WhVnzCra+WmLfzhOmgMYoG0se+fotTwbw1rmuW9RVzw
c5pXHn5Z/iS/IRbLpzDRtJoI5LIdMDMtSzc5RYWmd2FQ1fUvrRmM74OWYOE6J6U6KerK93dE7ua/
Skf1Xwovq+5d7NmybohGXgcmKWHOS3yuR618LZLYPXMKO513GKVEYen7X3vP97uTOVHRveobHnai
sfpkVfffSUerg9NgUN3M+62N3ZlZp66+7nRoKRvPK41XNaQjfn9d4z/j8DD2GGpN+HgHdV1ITC7x
uF518eRt+i7DSzKNkspbGU4kYyxoIw8DztGw1CnpfJYR0v5NbFI0lr84A430FDVtsvbBrsV2wKjR
2EBD9f01nOVKhRp7N2xu3aQr7iAkeCHBpiQPtXbevQKldE9OGZdWaOV6dBaPZZPtMIrQmnBA6FSt
Eb7FKPY5q+5h1fIyK1cOw7qcYxKbE5mA+5nSU6+EHFclKmrwIfyW4pvKMrpsQwnnZSB2VVmzh/Yq
34x2a+NrorFo1rPf9k8ZW2uAd5/AVQJ3DOzmNCfBdqwXo7TOda8oNsTBBYhaRxmFCSm6T1j/aGrr
TvlohdPUkIxWD3l8mwR9OmKbLKZ4ZXT+wlrQVY1FntNjW2s3QUSasoioeyvLIou0xUQDh2HXEEgR
I8OOt0khoDDBz4Kk42Z1Oq+ZFtjets+MQmwDp48vBXh1f6K1NAx45kjPvyiCTOQhpGv5YuJQf+9b
TClXJS7EP8whsKcN4sFxRJiVyuKHu8gJE95xHAPmqGcGgYkctP/WDOYzTRM5SprUJdCoNkt1zrzE
J8nb16eXzM+ML8Ti1cOKjdn+jmzUFCGrmjQZVEqkZwuXeFewdfMuEG5/LptcPSTKwsE067ryhhLN
v/KSzLyhi+9+tX5lvmKTMbXbLIPYGPL2woCNus7DJjvIzIA3zOL1B6snGShn4x44sJL4Ki08jopK
OiXCD1ZXmDVRbFz4dd+9KAp1b0PEdleFvqVIk2/rulckNXr9g7C9NAinbibivBs9R51EKNN1/pQY
EO6qsf/WJDqJAwRgIt+jLxPThrYp+85c3CGAc/QHIm2rLiIVAKQFpb7iX+dFP/pn/aAYTdm8H9eu
VUwE3cbY7IfIWH1Y52Y/WMtcCe1szBJbR1NskusbYxEZjnhEZBdmWwXXsu37+wmoE5vOXkbXql1y
PjPSSE0QXmzCNv+/PO7VW3m8KDL+69816EF5vGqrl36vOF5+45/FsRFQ53oo8BDJQEagE/t3cWxY
fzJ2WAYPLEkKqaUI/1dxbLt/okHnp4CySDUIs/hPcWybfwJHAi4Z9McLu9L8K9Xxfk1p4hbBAN+j
pgR5xHHhfXE8OBh24BGfMJUkk7py4fX7Zatvf7sf/6rJf6/BraXP/L10XS5D6Q3MCYQAbLv8/Lc+
lFGHBdmLvAFiV4db1+z0x8bVNR04qGlvB6+pcURvRO2HZV/ikzPqgdaGqT+pJQjW05+SDnAnVLw1
zJlU61YwRHPt3Cnd4j7JVF6cZw47YIh/n3MZyBEWJSQUtH7VMKXVxjJHX4ZwILWvRWQYdzIX+DZk
JHPvlPQg0ydFH9yJChcRuKiOvibSPT1vMswjV3aX+VcgDliDfn5X9jAVnZtCAQ6n36ZtRXq/PJvf
bgp8odJBIsV0NppXLakP3uzf2eVD7NCI/Wc5fnD791Crgwvt3f05AUKRHRfCw/xJ1dVlk/shG0sI
bWODUiJE4n3WYzr7+WX3gSqWNLgxCxy2wdLh7eFyMeGto1XqOCcoMMgR6fMGBkwFqO1FW3vExMF0
eu8IFHAAvy5XhV8DAQaaH7jRHhbQIL2LAjlF2KMPwWKCJTZZ7iG4VoV53UBILukJXMYTmTmvITlW
u0nZ9TpnBR8ZVLx5UP626hG1Y0DAa7/QSrzFjev9A+4V5m9uPsHVdIakWSM3dL4wqjenUFhTY4V4
mjPDV+gAL/04ltPa7vLiSyNSR5zEYx4UW70f9AuYxFCRrKhVT6KS0a3dZMONNlSBOqtbg4z3MYup
62wMhtTOTgdVg2u7SHd6X8vLcJA5csa2ch4nzRollT5Rn+BRnvO67DL6Vi8Mg/SM1nbVBsGTuq3j
kVE5OoSCYgkXqi3T147R/Zjj+hg4XQonW8+a9efLZW+PeLtbjBqgTcI8BbVe+vjfXgfH9eK5UoMW
EsY9YHviNo8q0tRrPZnHjPMO9DTLk8FfEjCTQRJY6t61Cvxd3JiZC5aORr6qg55G2e+G/sIiKfEa
AhWWZp6rYfdh6pdaptUb9L/tDdZK80lL2EkO5KkNF46VVGdKbwkJsNJ0PWU27M7P78reJvF2V/xF
IQyxn/nQ/lDUJ4Q5UxUdvCo1uUORpLU4VMhu3WtjdQNnu8s3n1/xo5sDIoMdCIMMcBt/fx6VtPAT
1Ig5Ou/XrZN7/s/ILMrxm6rbuAwZjxKY0+hJfkJXGOhEJhCHDn+nM577xZdyNWqROm1mkRWhxI/I
CaVTjA/CI9NvlYixM3eff+K9Q2y5R0tSICaEzAPZcvammzPFVhrZPE1ejNvGwpIZH6uSF/3zyxzs
Z5D2FuosNFLGOvSz7xeoGjE5zme41rON2V1PVPCGTIu7Rpv769xcZgD11B/Zug/cA/huvBOQLGFh
w6NylvXx+1sBRqGZQ6GFOhojBNy4caU7J2gWfW811F/tWs1zKDsvttDd0EXsOqX3nCeuld5//v0/
uM2Y89hvMzT4AfsUNVuNSypwRQAG0EDo9ta8hW0aHVt+H16GzHFU0jgzsMTef+PCyW2kzTXc83nU
T3M3qzZZhnPSKrEiLwtFbNvfRjnRh/dl8G0s4E2PWZF8ZyQsLqvcJ0V1QMELukOMwP/DHaBgg1Js
MAPZZ/mrisB0wCUWWk5V7RDGe0plE//1qzD2wNEesM1YzrH3N6COW3KvglYL49Tor71KFiF0J+vp
8++yj9ezsBZQlpdG55Wx999yDzsAY564zYaVFFvN7bKdmOtrOOS2IOndLk7AM+LVXHjR6edXXh7g
3rFIuclcB6EtvOx99w1TTKND8AbRRTjrY8ta0RuBObnaTWqrADviqfqCWEB79pSUhKvX8TFh1oHe
d/nyNh5EuoN9KTLTvTXWxY0+2P5y1kjaOoxh83WbokYSmZveapyYuLL08a4bLLx1vbo9RwU9nGSG
O63n3OvPjFyqL05Mgk+PxuXY5P2DPZ+hF5/RgsmLEHavXiOOBbNw4ccEVbTGVea6w02MOmJh+s3j
hZ8bdbv9/JF8tBgWHgr7GvXTwSkzlZOwSgsrQLbZAheYbj63Cdx5LTG5QmRidWuByOsLJiHq+fMr
f7CpEk5GocEMlxHB/rQ8wJW/cCq6XayYqMJaiwVZy3EdxDbwcda5COfwczyylX1wVRYgo0x9kTjD
yX7/ihFT0wK7YU7agGeGumzir3IsGmPTWhLSrYMvDPPVcT4WTfgWnrC39n1ItziXU6Eujd/7C7fo
muXgNgDyarZ9Fl3VnXRaYxoc7WVzFpdV5GCLotfaBnqecUbSlTWeWcWg/VJAuFooC+S0J82o678E
Kp34hKxQ31jFWWGSgAzDD3peoOZXDDNn8yQYmi4CPYCqD8HCboCsGBfIrZH7/r0f28UYdhOFz4lh
D4467cwCsupUzB3JXvz56Sr2RKrCDi/lcyum4lw3uPw8mP5kDTDUTO8ylYOtdmbb5TA8y9Qdwt4b
8H2fgjxBCTplQRuqaXCwCy/ksTzJA1od7whNMKYGvMyQLfZV6lag5YOjz7zHgdmfR7GUwPkLkma1
VQKlvxxWaZHpazHm8kJz7Oo8UJN+GQSpfaJwvDz11VCfpijZL5teN69GC3zqSNnwwXnGHo65ASJZ
Rl3727kynbgD6I5Xaexa18ZcOxtPYmB45DIf7KooPjgvIDNDn9svn+2gnRSPn+orqfGlRXGL8a90
4yb0e12s/ahSF8YijVr7vY+FWebpR/q9D78o9HWEaai54Jq9X9u9zAahFENxN9WMZ8NU3Qr4ND7C
Xv+oPKWXWtQGmPss1KT3l6GDK3QaZ7CE2nG3di4rmKcD3oyMsbbKGYDFVAGEXcFQ2zlmK7Z+M4lr
s5uD01pkBLsVqi0fsYZBlKoD2QVGAmqp0qOso8NdlVedcJoFv2GT2WeqqUDPRJ9xxBLzxkmB7xEp
KXr6VFcyvpxVYEBiSJ+mXnePnLAHlLJFGggdhgOeKy9j+ff3CIePIKiSTguRczsnuRk7VyUCg1Nd
xc5JMDOu88To/gLusRjSxx1qmFRettVQrZ0yaY4p5w9XBh+HaS9n2VKj7/uwKENFJmmQWojndbsu
Kii+hYIi//lRcmAMtHxrvCPZE7jpDEv3Cid3tKcyMiQKNyj762aKCVBu1YSfXTOau8Io52tJx/8V
USqkPiBssrDrQq1xjKjsbY4d02ah/hTYYoHdrkSV35je7O0IMYXAkcTG6+cfeNns3x8GfN63/pPx
JSEve32LzERR9T34gJTVq81RUIe5rvUr4UxZf+TmHJ54UB9MfenoTBdO9969iQu70gxGDXQQqX81
zG3OMC63Hhqluw+iWhx8yFA78gU/XIdEWuOtgp8OebH7dVYB7tZOKHTLIHnwGDNsIRGxPZuZXq5y
leG5iPDAWGn0VcQrzXYZWp3PVDCbBDpxx62PKJY+uuW00SCdYAy8HXvnb2lVE4oFioypwuw7biZQ
KK2WbRVKMUVHqqqPFqQN+MP0AiCITXnvNbQSF3Ag4KabpWbdDnLCNsJKGfIwLNOTIDupTI08EPin
gTyJRYRTEX5k2MQnud+3KxhZjMPxhRA7z52T6ZkYSBynEaX36VXQkJ27xU2KuE3luIlx8vni/GDz
gjkEDgNCArnmjVbxW+NZaLHhZQOf3RsNeYO1dXpS+SoIK+zsdhUDty9mNKSYl5n2MV3w4VHGXgHW
8YaXc+P2dvjUmNtFIwU6w/hJX4FMz499WvQpAo1RaDd9kHcXbRo7zk/dYlQ9jUbarj//+gdGxWwm
QPIWuCzoJZ5Jey+McrJoqkck0INdinuYkQ7Rm7GHeNd58Lu2Oxlnn4ZBt/oNyaHjc40AsgszQ6UP
MC6mVeoQlXMS1fjAfv7JPngwWAeQLeHjnATpd29RpcofdTOOqZihdH8dJPzHbVeZDNRGrSNgq0fQ
sY0CZYlT9EZl8fD55T/YyxfWPKj1YmNJz/D+aFFahDu+J+gMIxvuhSGJ91LxsYbkg/cUxg73ngEI
hmn721XpK9X7+O+H0gviOnQWHkNlEnIUapU7/eXCBUcsUCQQB1ik6DTef6W0GjMdTx0tbC1QjVCQ
HkRvKoZje/AHtw54k3sG4YDDeZ/onZHm4hjx8krhBHyaMI4lizIXR2Bn44PXZ+EHoc6FbYB8f2+B
eLkYlU28BDW4Sytfz/IxGcbOOhWi6r65kHjMU7I2g7XKjXwRoqV1GGvxD5NZOB4sff7iDwZoGsrB
X4WIyUrVXTGs+GPWkvRsCkw8cUC++8vrisqAAxFsANOBfSI4mKLjK2sklQXJ0kb0gQqVXttHdrXD
1hpxwIIW8rzhqu2bLuZFA+oRcxUNnuiqW/w9hNkZD1aVeBcUsN2RI+CN9rh3xiMyRHvuMfhCmL13
xjdJpnVUwVpIB1CG9dRoT6bJMMCau2EXt1McChg+FxDXslWcY/3dYz2bhoLg9nWdifl0YDYdOplf
nLidH28bvzXhWMT2aaVZF3bQk2mT9l17pMr+aKmSdIhNyUKOocV6/0qYczUZtRdpYUWbREPaihNN
6X9VlsIeCy8VW0o6YsiD+wE2Sd9qg5PT1SJ7cc7a2UnQB7b95vOV9dFegvEBeJoPcntwks1xJmyJ
JT6MkShYt5NLzGkdwHPLjYIQ+L9+MWSli/MYsz2sEd/fuGl29KLNlRbWJHhfCCna06oDSrKrODhS
5X/0jHjFcc1jQ+FE2HtGmJRC3UeaGc4OxAm8obrTvC/sm8+/0AeF4xL5hnECjeUymnn/hTIis0lN
ZTcZhdevqPHbbTX3DIy726nDanoUf9UYlZG3w0SaFhbke8lPen9FByeZGj1LjEChRvJmT/WV02vT
kRV+uCogz+N7/6a7oVvdK00Nki8y1XGOjQNu7rrmReRkz4a3Mbwk3n1+Dw+fFNcCOGXXZx+gB3r/
jYYUB14NvvGKBkZfwxOH9YjG7sje9gEaAoCH/wgsXBY7KtX3l8kUtmRVRMxgNHba9xaHdaRDdv2l
mZ0mVNIuv+lZnF7KImnOnRRzxdTTyNBKXeTW7fA9k2VwN0Ed/mKbc/rY6WV0THz3wU3HrYchPHYs
y1Bjr7LLx8oSRcBi6ghUCxtc7dEz9zJg/BqZXz+/6YcLF3AAkQYudBTg/v7OazsREIgBINLpC1+3
ZLqnNBcyk9VOy4HXxnfCl71zpNH6oHB8f92974geeJgq/OJXJGNHG6e1XtK6Ji/AgIHl+YVzn1uW
u0uJIkFC27tXwZi9FFkALVEhP96OPV4xKpPVy+e3gzvM439/FPHB/mk8wVSaUc375VG4ihFyQDCF
qydNfdOpWdMe9HrO8zNMBJ30bi5H8u6oLY1fBNuLdtWKyEVRQ95mfePU2Cav2lbTL0sXI/htmgyY
tQHd+neM9lz7hAefezsRx+Zj6rQK+yxvaplOj7GrUQgHziZAJaNWlT4bZkgxklihX0eptvIJqqFi
7oI2OxtxEXbWjLDIRUJEg5LZmWdjISVnFr2AdPWfORqUW7BwWtgZptcNmFRqhmXclt/HyhDdeT84
S364U9tZGE3W5Kz4lIp8dMnyvsg9EE5O2GVY21cmIYIwQNST5WLPsQlaw8MWJJpxJCJEuj4HK2zU
Clkl1JhszuT3ySS1Fu35MLX8YuBceFEWO+siBWXCYzdIHj0cugTREWiZ4ewGxmPTLhorR9ZBt6E0
Y5Yl9Ak/U4neM4PvZxivvWaUrwFoZElZlmBDAEcumdf6lGgQGDTNvg8ybiRcszbeGL4kbKAIJjCU
jvo42VSlaX31iIL/0XV1bq4nZ7TP4misoOM547gr61JbT4ZeeyFoYEutAZcR4UrXz98ba6ifYMeG
9swdllEJgS7Bsu5mNClRw1ZaXUDku+UVW6dMyQEw07ZfGMOtHYSGEfm3eL0Am2JrVMud8BObuC8C
faxd0or8tsDv57mDk/E8qeLGaob0tBVua2z8qGh/Np1pfM/GpnqKAm2+xpu6yvBa6J0fvpyQkWm1
FlfXtl7WSARtq07XFk4FS/Jw6RnoPZSa1h1eQiOU07i/N8bB68Pc64xHgA5rPkudxLc2uQdjdQ0X
OKsBuHByRTGTy61M1EK3HnuSi8mRMa893t0bvXUVXYDha0+9UP73tG5tzBv8OLmz+F1jpaaOoaMO
c9FFrV/Lb50BCo5lgqY/5E1afHGgGsNON6fJ3GStYRVng+0NrDMEBwZPrI0RcDtudIetiWmSQwjl
UBLflcN01/vLUYn8NUsLeZnbXv+atapKTz0JObaBWxnO5eSyOA2ju6vSNIFD2wqo+mCvKobfNxnn
yOVbb+O4g5mHtVXVydY1Jt3dJIFORJUL9aPC3zGC7qqCISlDuxeQbmVTRy/2NGschIUNr2RWWDOt
9DEosOmrk92E/6wbBt7s3DmjFvfAu24d06UPXby2J7/Nd5MfTz9KS0u/NU1nYHNR6zgOV0YJ5AGo
VT/mRVpW67zpoPVrjCZfBy/TMGcqRTusaoJW5lVX4OW1m5j9FGEtYYNvJiSJxbnQGwLgmgAV2Ik2
OtnyEiqS5NquEmFhKOucz2vCbDLz8VdmeOW9MdBgYjzhyGGFTaU8Q1fseevZhOsL/7MQP6vAIPXK
07Xo2S3j6qLE/AcOs4yCb3pVjs82ykme2wy4HYJkoQUHR8MySNDhOSs9GIorLS8qe6UlZn+vow58
HhZIYmgREsCMKKtgpXozT9ZJP/ePeiOtklYAIv1sOApLj9kxv3pjEl0LtmzyYDox3NL8zzeBiiHv
lPBCVCia2VI7OAkN0jts7cazxrdFzSNv0T+gLwiuyq7Kv/edkYww2me5ceoU54hYaPJmboXzCs0c
8r5EYBzW9qi/ymbIvcV7M4OhrS9hJx3H1MpvRfZraB39SaW6mVB9dfEN1C0i1jXhdC4hAtLhFte+
PodVNbv22mQIcytJIKlXxjRO6QrTL+8Ma+m+XduNjUPH0Efu2rHHRp5H2lBMaz0V+T3ygsbfgWjZ
94bZ98gbmiy91f0meaVLAzCPItt/MYHs4UgP/Z1NCNB8onuWiaOGx9sdQp/qn0g8id42oIItPW0u
W88dREj8DunjvqVFvyrUK084TVjZnWvN+TM7d+Bf6HhJu9gW1tX3Hhp2ckKOWwPxUCo01by+D35O
ztC20TmsQn8U412rM4bb0KMyQmnUEGvnWqMiD/QngVfrSysnBGociIdxjUqpsM4JrhN4tlwQUp98
0ZpIf+kMrJ/CWObqh8qmuMQKBIT59P+ydx5LciPblv2XHjeuAQ49hQidOpOZyQksKQpaOKQDX98r
bj+zLgorWs17WkUyAgjA/fg5e6/t2wX4GdNqsBtYfuZ/JpISYDsq7P6csWlXJ5vpJFnbhQEypzHF
7ViBHwlG2xyMgyBRjZXDTMo7BtZJH6EkQg9GPOhVhU5bskA8xFoaFWIleYccKeoh3DLQf8izQjW+
5q7/wQckJlcO8W+XeaPRxm5vZi+Lt/Vin6DZ6Qs4wZWZZqd04YVbtZ4xZpkUANInL+8E03Lor1HL
I7geUm/TbgfHz7JwsK3062at9RBt1iJujaQ3jJh5VXsYEpvRv5Y1y1drs8yF9pkJgSlr/OsYU++V
FyepZi1h7vV4M9zOwt9gJZP3xcFC8qlyOr+/+Gm7xWWdVwxyZZ29wVmzunByLHJr+trSH0S90XLe
UhhV+3E0GUiyOKTOEV6R+Jzjy8kCzWHjCJhTuPfKMBi+Kj3h39MamcEpS1z90oNp0aJO19q7dLX8
PMyVPep7ItCX9DAZs/+GLTUV4ZYPw2kCLMMCI3t1w9Ks9wHqpC25rRqjjmox1n5U/1cwNCA7v4O8
stoMMDu0eSn6N7JJO31zgrLcJvjNhu3VsFtGmeykpeVF4Gb0O6EAe9V0Sfjlvtm9u7zTwLQqhliJ
++R7GGZQ4RcVLCUp6w9qwkogdfAHHvDZAsZq2Iv5saqqRhlIzaeFKSrzHG+Tsg38DB4rbzL5oosc
vxC3zjD5d1oxjo9dkmW3DuT+uywz3PXUDLy9YjXhvdWmoR77pvfTQM2FBVVtRsMY4olbP1P8EcPa
QfcrokRf+hSnQF7O0F7UCh/UnoeHdK3Eeyn1kkVrW0srKifHva1I1Ap9a1qYZGd6hIvX/6sYHO1j
Eowz9W3NbHSPZMyGBnso7HjcHzuRL/q8M83VONigPkk9FBrqFgzFYucyl5aPmAtUEdkj9r1H3o8M
dO6YJm3Y8h5WQZlq3vuylll1It6tqc4Vmd5z4OXTWuCsy3qEKhX+NeK+qqI8lrZu3UygUA3sU3Ky
Q82gaRYI5AX9jQ0zldAvWZd1LO2KCFo5yWbcC22dvL0rmrw7Ka8oqRP0ok93WqLbxd6fewvR07SO
ga9N6qXqteKJvEZfxT2jhKvFSbPswAUa+aK35KcQbGjPZKgaJVkYcvTTMlZ2gStlmv3yFUkUKKDE
b/VPdu2mz3aranES2PhPrXKNLbLLrsYX4q+U2Twq971bUmKZiVccfMNcipM3T8tNQ6OMCRX4yCpA
sjE10UJIwhjMyq2meHAG9ypBkz6SmXxTh6b03Doia4PnerU191Iq3ahjt8I/ealaOPwBdRW2I5lp
PoFUy+A/GtgxvF27zsm3eR5Td7epKq1IULRFcxCTjYa5ab3sr9ktEr4bxcoNqXH6rZ2I7frhiBgi
Ml7EV3ZP9YmXyVZEMK8VDp7FpjvS1fedkWXJsRNJ/47RqblDl10SDKYvct8uc4lmgWhgyurOmFWY
aqMTY9pjgM4oAAe1NZENYnf6Wl/6bdLSeNMTo4+7UZHE7bTFEFkLRUGgr7bYdtWwusOud+oS/AGi
NJs3bCoLvIrQv0jpwvERd0mjwp4+nGMH5VQ1pMEu2fYJjby8tVGtm4dsW0H/EJJU1g/lkpVd7OlV
MoO/n6UMEgPqAHRl01oPtrny9/93uvW49ybkPK1NcRVQJAIYHWdNhgxbBvGHHudvpnw0NQgvvzoJ
0LW4PzVsygr4wywQi5Wr3aFAHr9NmcU5b81QSnlGwn3wbFrOi/5l6Kf+lOm4yqpOJd8dR2X/vq8D
jlKH6CSIEQTp9OMpl9w3venrPmWeKbJ9p5XDd7dsEnBGFv7UP5ypf3eivlJ8GISALvpZ2mGbCdW1
OXLhsm0DAoeGaBmK4a9GE3bAxFv84Qz/G90aDIarKAyl1FWi+9OdBlYpys6ikURk4Bjo49yMwaZt
ODK9Sn1Lsnp5dvAP7oRRy5dS87o7ufpWPNliJmxqA3qUJT4uskojhbCEzWn94Y78runioGGnoYsS
BVbhj3cfiSa23QHQ7kpuIwqqrNoCXxVX8Iqn3ZN2qYdT065/eAJ/nXiwVV+TGK4xIrRdf+rlAZIz
1JQg5yp66e8K3x/x2vXW93Is/MhMZHMo56V26Gd4NBUWgq/++Tm4PlM/dlZ4Aa5aVQgLsFZ+7sQK
kr1Kr+Hz+61YT225eAcSNYf3QTQfVMbJvappFgya9q8tFoBX6ZOaTMmYaTMW/PF2q1wjF3SxsVho
y3TiCFSfTD2R8UbrMwuatXpjFl784W5ff8OfrpbpuQ0uk5sNvPmnBpfWG36FixY1R1qYJ0wsHBY2
aqHWzrML/+OPCWa/dg1ZXIhlYRqNUIKuy49Xqen5pGSHHnLQ2nbXjjA4UishTF1RcbKv4YvGsWux
W3pWuVicUSTHHPSc2aOvy2a3odQ98YQw4bNyPwsXEC9/mu395qawFbIKoj2h9/+zsG/Botxl4mrW
nDsnWEra5Hp7yQpzp0vj2z8/br8+7vgyrOvDjtIFpfC10fe30fyi6VWtGhcF1Ny2F+Jye+1QWJrv
xGYG3zYcfSt9nTalpXszYxocwAaD4P3PX+JXow09HTwgjDFhiHKk+OlboK2znfSqKBHJOtanVmyO
F/ZZbj3VRr884n03Pqtk3irsh4RvRqspKK7wV3jfNE33/xSS8Zu+qwc/hIEBGAQUzeL6C/3truSm
p+HOxLYwF72IZbVZCNUpMrqt9B7qrKXJXWfdPm2lR2lOLGg1mXInsUwf+qKY32f6gfHUDUn0zzfq
1yfj+r0YPKGBwtXys9C6F8o3V9zYyG3qKlIbigYX02+cpp52qDb5J73hr4sRulamDbhG0LgyUv3x
PuAL0SUPIvNyUAmvK0MqJtpYsakgrseCdKXCLsoJpQ2RI39iCF7/8R/XBq6QhYh5B0si47YfP9yZ
isLskhV967L2+152SzjOJP3961vKk8dLgDGGELhfhHWOU2zGVWmYcWyEVGDq9z1B1jvC5oYjnqv1
Ty6cX1cgdhXGYLwoyJTZeH+8rJJWhabZbGuT7NM7G4xn1BRQHawRJ84/X9tvPspl0oa78+ph0/9r
KvvbYzzXojdGgl3QAE1btI1DESvEMsEmE7X/54/6jVKAT+BhocZlMs2F/XhZqYvXbM50NmqV1Wdn
arpXzDxVx0SxIWRqTtUSJJiNsIVr+mHZxF9iztsITSWoiJEu8uSCLbV6NJVy0raYrk2ycyYL7hIx
5MuJOLU/5Wf89vYQ5I7iF50pQ9Yfv/LsK6SfKW9TNzkL3bBk9M6StWgHlHQ7/uH+/PI0M5Pmxyaa
jbXOpZz86cMwyZXgoLOQGbVe3/Xw0jwQt1J9K7K+IRjOmav3xkF9dCqUBboXEGw2f0jc3mPcb72s
Q69GBRaZzDDEQ5f5qX/45+/4X13ED28cagkI7DB+qULxbP30Hc1RH5JKh1+wMRVcX1OAAUa4SJOE
lYr2tYpSbV6rvWMA1NiPSkCi6/RqQCJcukmkXFtXIJucHpUHa/xOdrLF6gdUcKGmxJ4OwmXQbskt
EP1uLuVIaqmV5CIQuJK6gLKrWU61bfY3U50DSRirVMVDqmfqqE2JziRCK9V6OzCqEH94U/67z/10
6TiErqNv7gAA8p8WmySpObO2CWWXOW37RZOaiirdKz/TgDBbiAwTeVc0Ed0yKler6nZsTmJXVH5V
xpnCXHMetjY3gUNsvX3JSzvR4oqxw5OJ6P2r6xa0EAvf2trQGfntA+qv6XNRt4JGw2zBfyhUng3M
F/Ps6Z9/1d88eMTlcmHEE+vWL/kbkjCzkooT2o7Occ/vbTfs+nX5gxjy1+ME2gFOSaZN8Uwd+TOa
m1vl5QY5yGExJd2lqCdf7YdmHbKoqq0eP5CnbS9rnzQ0vPOmPvReAUssnzpQGh0zTjp1tq9FqRrx
YtPvSEQ8e6rY/qBo+vVuXJOEUOtQ4sOE+lm049DwNhSDPcgdhdqn07BBu5Z6/G/vOW86CyFZrFQ1
6LN+fNnpjNgFbyutpMxN6YwjHAjnjUDvPzy2v1RvqPTFFbHLGuZejy0/fo7GfxcQAvNw6bosInbZ
CGDoqXitx6bdF6ki4uc6MwoHZQ2n3ua53P3zlf5SIfANuJ+YshFBkTf5k3Bk0ZvZlBvfwBKtthss
AstcDGcX5rXpTCNvVDGxSP5eMC68/+ePvt7EH19ZC/2bC9GPWch1Kv/jxZND1U96rjFhXeQWLnhP
bq7hWI+sOsYDSL36Dyez3zw617Ooe3VRATj4mZmV4OJDT0vLZexK/agq69uKy/4Pv6j766dcbduc
ha4OzWtN/uNVJZyHx2qdYSY7tf1a0qwud5lv0dPvqRuyuBjKtGRMCeMKxejUzPGGgXTtUIQtdJhQ
Y4BSumvzYfqqWUY1BtbKvNidrHY6zE1TvaIqUV8SLZtYB9qBLvsglu0RHZu4rVx3dHdiyd0pUFtr
DsHMN/0MEtPX4qksZyvaeKccXh6NxCCpDzU9N9ttp7t27aAsgI/Xmfo3mvaUowVMvnuVKecDvhkn
3dWgPP2Y8WyClxeZcBWVGjKBaLRI6IxpP0N38cs0tXZs9QoQOlvVq0hwV0fAUsQDp5KlfW5pAq3A
xcoNmbmaRxmju1YcVAZVGUHTjQSrMt0e3jZkWUaUATdRUZFlLUAvZ2rFfiw3n5piM9s7DYTQCBKd
aLAIypDzkCK4wsWgquS5gI72MXROh4AAQ8Pw3jGGPtpuNyLozLKt/79Lxv8nAv4vKom/vdi/IE8O
U5N+9OsPPMDr3/gfHqCA38cbzglEeJzI/oY8cf6DW5D/zgGFQzLY3/+HPPH+Q1OBXQ8rqsf/uBar
/8MDtOz/uLQ46HBgpxGsj8a/QZ7QhLqW639bha6+YqCiVzTF9ZO8n6knLX3aqfF9wk097TNltSGr
p4yc0wNDVPtgimtc9ljrO29gVimS29nO9INbA/cv3MzcEXFihyWN6Kgo65eE+duOmB/abG6BPnlZ
9CBpWnhp1zksXVjzpjPFeMCt9GF6eXHvFm53cjYo+WPbeoFdOe/rYn+b3X09JR/9IKq47bzpDNRh
u6chImm/J2Yo+iY7i1zT4i4fUCinHiApKuX0XqUtbe7RFntwosexw/GC2vne1vzPxdow8O02lIjq
ohmqDMAHafvMAWmQTIa2mzXNvFHONY5Bu9L4smZro8RL3F1VgUrO9KF8VE5KkTj5hfecco6OdU6T
seQQ9EnNXnIw7cIyInOAaQWGKke4ilxYf+40UeMGbLXnzkP1BXNVNuw46fxaDlTK1XU0GuTUtQdv
6j0ux4VQqOSkb8fO9bXniT9xvZ0dSF1CG8140kdbjxu1JUAIUHSecy0zImjpRhYaOq84Q700Wtd8
qaOUqaO6ThbbNzIr9o3banHGevd5Y+y6wwmTDkD6LG0g3Mwtn6x0tggtaLdpiCeP4ciqF6kfa1wo
wU1Jrl3QFA9BMlf1SjR0nsfJyE9n5Q7jc7enXAsnAz1S0HkGcODJFa8zrkechWt9lKVcD6qrvpqr
+b2ttpsx35y4aq31LzrndP2BrxElWxTyZtm2s9E9GOmB6rQGKAFxt5VXfkc5NozkJgKT3Gxa36BS
wpqktP3QJv0MqSPYgA+QkDOY+00izvFW62lN2+Y4zPZXKckI1rR3xaxZuMmXtkzvyn7bN0o/1Eb9
2PsuF1CN/Kq0B+4n4Rvfh8yxgr7d+msJUodOmllEYOiKU4EREaDVoSOZz6Lwqv1k1P49GwIgK4Z/
dh+vycFnP7qknVnvPUOTUWP3X/BuHbbG1D+Ur1nUnFmf0hwWuFjyWW+OVE0+s0Um1UE1ifUTBjH+
OVMvtR2h8tUFOWMfgx15GGSFUGHpvOdVDvWDWlFyNzOqBGNetAPRJ/Ot3+MUoCIwaRS6aFWdbD2X
DYInle5RsIojQ9c0LkSuxxUA5RdG2SSU2WN+mTq6Fb3Uk6MzVOlRJJX3NmutebPMLcKYYurmUB+7
F4CP7y6AMjK02ezCsUiTYJodNyJvTAsl9LHCKt66pW7xokpj7xemF9UW2jLszi8zZ8NbhpUpad/M
B8vrkKvlhBUo084vrpy/rhV8CeBhfK+kWLNwWnWWikGfvbC1kKpynAvGHHCjX+nIyVpDJ8i7dW6S
nEDT2taWiz1wZsce21zKzHfesRE9IVJxydkrnvKsOWmdyUJFisxpYVV7VKShR67RNcfFvKYv+Htw
3QhARhDzpeC4f9PU/hybynXO3rTIm/qqXfef2r72Y7QmAzx+NBwW4d1bwfFQwxhSzkLf2V7a3iVS
v0z64uzpZqojuczuY44/K7iu0KeOZZ/Hz0pju6zdGzlC4swdlthUQ7lQxsvShfRXD+TZ3PhGvpde
syfWisXBmY9eY94kI6/asHzFt2IiUbZ3K0qQoJ7SLcGmMkeNm13s7iED1wh6tI+3yS9jYvbcUHml
c0l6O2Ja/F16dDO5nNO89nXoN9AhGWB0JL0wz9XRHNZdnT9A3rQJbymZDhN9uVOOSXKKSq8ZmOVy
b9d5cQDr0z3bek/wsopgCuTwd5CyTfWn1Wq2oGdUW9r2qZmreGuM99XQWSU898wxCpRlS5Impiof
7Kqh06Vz8ufsWt4ETaOPR2nXTIyxBDSFF4uFdFmd8RaRWJ61ImVzX1TT8M97uRYzKuE3IOA5bKch
4/43N2JYcojaVXKw7M0JzfUbXKhlr09dved9U4fc3F7neRJsDDZwzFVOr7ZfR7PZzjbqmGHh+fXn
+6JHVgCTdLe2YxcX8whhdLMxTi7qlCUMId2qRlzW1QFCztuVUfxoptq9gRrgPpFkT3VGc1fDu/KS
7FwaLV9MLyN3yO+1pHtfTJUzU83W2BEyf7NTlHFWXnORLDyhi9JIuHUaiImHxxzG+c7RBqQuq4w4
rMfMrs1b+sMmbC9zu0E0oz7NKaDDqtqO3lKUezsrECxM+hRloptONMmhreqMXy+rNzhBAT6+DzKv
M/bJ6osgkxAAO3ZfMo0O1w57AAf4bR5WEWhj90TGrXdqOFegxGLLxNSRHJc+H/btVCcs3/1CvFDz
AJAmpqU1nlKz2dftUB2IO9ZPIyCA59G4JSFriaZtRilVkTefWYUet5isL0PxvnmoN1c9cd2gaMdH
CCT2IUHTE/WjBhqtzCIeQuPgSt2/n0pMhpClCf21POtQsXqEbSr8HRJKOG9cgrN3liWR5DqgTLG1
tOBvI28woTMyKbkBB9XcEWf0Yhb5HkNULC1C8eCc10Gb3flp/a0XbkTUIVtGlnytuBcIgMZ3lFz8
2UIt+BYBfDlbnrxJbV4eU489Lyl0mxzo1dhvfqYupKczv5wd+Znoz5k4ma1PYpcaLI8Llht6N/mh
3lITKmeHHq/laVLptGNFf13kuFtHY7/m2nnriosq39KavbJ488fq1rErZp5DbKl2bxcFL1tmPtL8
Cgfzlej6p6awH9Lyi1+jjfErslOJjeq1yChvIGpGrnks2+lNTOyr8xDNY3uHk+og6xkzDgS5TCJJ
IoaKddEcHzGV6CfZ0E83GO/lbn90ivTVwqSIeMl5lEB+D9nCpMPrzfuWnmUzt7E2m3o8zvMQ593e
XPxd61QnK39bpb2bdL/fkyr1UarqTh9EVHXiiRPUW6dnJ9uabofRuutbeT/ywGxLjgKs99towEwU
48nrAUy2C254+wh2VA8bY82jZEbFD20kva2y9LB1iHoYFoa6d00Oq5vPXolIOsu9z1q5iHgYeFy8
kZ1hBscZSN41FZSAS3dsYm0wl8BWEzO1j4V0xGEpm33Z6O+b7JDpkIoXJiq5l66WHyynMSJwr2R1
KesJN4cZlvpKWoKZy8eu599yZJd+zbX+c5bNRSxExWYNU/dsT22z9yeC6NxmDZ2sT3ZwgW/qVfue
+e5Nby88XIixTdl/WzP/ZkUo7qss8sdsV45UX9K0YjPvh9C8fi1X9m/Uavwbeph2MsqvhBNNZetb
ZYz8jsVcv/Gg1czEu9eqXG4nz/naTPpTzQnmllHbdwqz7tRilnoze/Oh1kGAOuiplgzeqvZk1caD
R/TwLhVzcmcMy6PMjEfaovuexWAAWstNNHeTrZr9ygcddD1tP5hTFU/YedUxL75P6EdF7e2YozU3
W0XBg3cjnCyUU7qV1TfeXAJ47Tr/rq5K8AVbLR95p+4BEX9DFRy3FjbVVqv144yqMEYegUQINLMV
9YxTL2YyLLhYLTsGwn+Gc11ucJDdp1HzMtCi5bq+oN9zv+Dj9sKsXcpLgt0yunbZkVmDXHKkN0bZ
3LCYt3KKDHoCNBBMOLFu3wQQY3EEOs6dvm5rjBae6iLNjhgFu0vbluKWQ9IUj235PiXJI13I/D3p
s4vLTj92sx9nHQW4k1XyXBvksrAj9whk+I5GSwO0RVn9gYRZHOqFgQ8Zc9qx9RAvBsCTWA6vXj63
WOSZ1K5nTVjs+3A46rPwq/mcE6iLn+eaptXb06lduv5JZdtwNye5E9B4rZ+1FZWy48p6DNKa28FY
1T+yW8ozzu10l9NZAjip+THyznwiJtH/7MFS342paMOBNX2/LVYbznVBrNzgzYg72zaiLT2diN6s
aJaLD4A2/reV92NGW1Y8NhW9y0IWBYy5UQefnr1nXmnCYEqNI5P35lS3E6rT1J36Y9+nxosynC3C
h9zykPr9V5HMclcO67mBFVUFELX9l35iH559zQktfXRPwF+yqPXqNfa8bQ1cGPfhxLf6hG4M8fci
bfdOZSxJYjHcQ+kO1oF5Sh3MJKloB08YANjH9XVZlRGl6C4hdMMVvyv8Dm1nqd4zkjiaSGK8wHkm
V3kDPCC560uEbH3lrvuVlTIeO227KafBj6CeyD1EafMz7SCxm5xxORlXaWDoWazEhOqB4ehTFJcl
8sfZWaKRLtNuagZ5GnxfO/kzB2IQHi+uUeqvyyyM0CaS6NNGpf0J/zEjjw3zKqt7vTc8WtVo46aw
zfAf6OgLN+LwpH5O5DRERtMgo3OT4QbOfBkp3Fl30hdY9kC3/zWb4xJKkME3vTnuc6N5VP5r1WSa
CMYaZ0fbfhhZTQ66KzV28kQcxBWyuDXyq98M1n5Z4ZkHyZosQYd/be/qyrwUZN+GzmBY9wj136Wv
2S/tbPQkoyOcHHnPXldxFV/bTnNJkGLuk6zryRvV7Jsyk89Fb19tGJZ9ZOpa87TW72PN85X0KgIv
PJycaqoCMTReuPa6dxbXNxLyzqfS6MqHydQVIoTSiFAO3Zsp8iTUjtFi1s2ldW11w8Fc3cvZ8ONx
at5me0j2M1qpSzeXoINpNLIcpcvZZaZzKZakmOOaUQlo1a1AfbhutxVacfZZav0BlsKeHYR8AoUA
VFi3i9Enb97UysOMKyLO58Te+S1bjr647sHlTBi6bgZ73PEDBx/jSTO4lmQmF3NmoH4k48t5MFN/
PUh3rvftSrUbNTja3oT01wfwqeKRQs3+YsLfvlX6lE8UgeZyJ1nTWYky65vW4JYw6/mYmp2MJWOj
h9r5mkmIC929HI2vKQa0WpIa/5i1Y+g5B3Nsvqzs6ad6w6sDhL0++O4gdz5tcsrOhYA4X9raA3lI
dpDSY/2E+i6PNAaRX3kiYR15SDJqFLAXbcojSyu2xwLC/hs3vjgr0y2/W4mlADn29t4r/eoZ+AYL
a4EkW+rbs4AVAxMjUZ+y2vDfmmXk3LII+a7mvDmuiVl87i30o5ufGCw7M1gpWGF1e1gnIypbcpfm
SVbfWr/gQRiZcA4sS8ZWhv20TnqsAWRHk+yZW/Z+pYEGFpT/85iZqYgdT9ON/dgPKHgtZWmPiqKW
cx22ozfLSrWS+r+a3lMgFk2Q6ap9bJymvS+5xn3VUjaGYNHKy2paCw6URhp3OLz0Y27WqEZXT9YZ
5/LMuBGqM1+dvKhvVSXgpCN40fygqqysD5slWZ4gWy9bBE+c/nkrnVs9N6pPWmdYx9rQtsd6GDiZ
GoQxHHvTa/1IZVDCsgUtQLDI1r23ttL+nkwZI0FKYjYxD0b/MpQODXK7cM+uZef7VkBLDaXMvIiD
qPgC7BKKuUq0XUnm34F1qYttqZnRamwuh4WWI1OBgHxx2/GkdxOZXTQzZHl2MOxpIad3/0vqb/c1
kakvbcnZom7kcBZ9QreGo1XANue7EcmcWLkyz+mjXK5ZHhlY2vYi8T4ISj3Ok08U6dSSt6U1dWjR
AzhlExlEZtV2N2lXqCOUo5MqODAV2rnJzOe+N0JLCkhdqdyNHEcmqPgPgHa7g3V10sqmHUIi1jm5
b4qv3PfR6m373rrpaoznOUnZIhEPXMVR2OOb5bh4S6y4mLwsmhx59HqsCnjJnPlNLnNYuMa+JjRj
SsCm5l4wLrcppevj6hGVYttaYJN4Br4FpAvbeivNIrTzii1myRsR4dio455pia4+lZXzAMEyEvWy
w2v1bOl1nMtkZjR0WKrv5cCGNltL4OTOo70N7TMnw3mvK+8vjCAYl3QOt7NnY0ebzJyuyCy3s5M5
zskn8i3Mi2Ln6enXJc2+m8a6Xqy8PNirvYToL4j0FThwcqv6RPcCGx49RcIKoAD63rq3Vd7sbc8/
Nzqorjqzz55pf/WGa00351lEWpNPBa8jDeDoabEnPODXM0Py5r+vguLbbfP6kR04drtVhQYmwoNL
6jEqEvod0O7djFk0RdRdfV3wbJTk6NaKFfy2AYreoc7Tbe/D7MooLwSgzSGufVRtHoZB1VdV0AoZ
qi6JppKDdmo/2kxlCloo9UJgbz58E8q92zzjhtRXdPP+S4P8M9QQxT0CnXN2PKAfUFzM4Po8tnjJ
+Lj1tk1XziZeyo2Fcw8DO8zN7wO0YbHuLECM1C8kujqeiiuT1FpHf7LsNvagbYvBPis//ex6Bwks
YpNIjVz/edOubTHvbBB34KMAAFNHCk133rwZAX7mvSSd/Sg1IyXSlonoqN2ZwtxPrfrQs/ImLbji
USiOAk5sreozsXUBdcNOVS6be31bJJee8IlgyJPTUvWPVKq3pUV/uK2cIm4S751wkiXa1uuanj7O
xLmg4yffq0vEcV1bMky8JMoX/H/C2tDpa/umYIRWonEMfI4wQdtL68iu/6kAGZXQdIxmBXFB7x7V
FqWVOBqc+zkjRq1uX4NF8HvlDDcCm7APni2Tp7GO09k90aohB7p3WX56wqi0pjyM6XhyiP2mZwj1
b+wIyNWYVOJlXL32sLjNxdHrw2re03Sk7F/UrmvZTRLMa+vSYA7j1tADG09VyfkW2W0wDq4TVkuj
Dv3aBWtH6NaMxCOk73e/eNVuKEfeNdQE4+zPAT2IgEbZcU7hn2nLI/bPPVFaUep8LIvHQa9P2Mz9
by6STrNAcFyV37s+oVdvbeON3gj9oR/WOXIz0igXOZehKkhMx1RkRa0l8kOXIDMD1XUN61g/KkHU
hpXxdLfajVOz4FUK49Q8R1haE7QWTEZPmZQRkuX3vv9keGj5fP+OqX0oc39H0F4XzhPBTNA68b2Z
BBTmFz/3ovYaNbRYSQQvyl8MnIyvnfEdbcMHxfkSDIbsY23w7svGTI6prc5tJXnh5bSdFfNRN9Hv
61HeFDbdVhb5L42u7jiBHOtleR1Uf9HXV18Mj41ES0eHyY2XgZIAAMNrkRf7jGOK0/GjdIhBqqQ/
5dPIhqu0F03ckOvJOAOFvz6dIV0GXo2oC8KT0AHI1pe1bI5a7h2afkvPPX9umY4YaUBh3dfpumvn
vdZfLPpUFEHWySMVPqle6DsEZfIil9vZYUVxtydDTDT5x13u72f6ot2ItXclJpomi9LdMKm9G6Yp
QTadC/nKUhRQc2AFYqKBz8PtH3MqUmUt0epgdd7Me8d+wdQZGuLdXr+UwwuTFg57HAfZDwbW3XZT
554oc5doJe9t0DXm6wbCifGgX4uFsbkdNXpuaGbKhjWN8+Sr0gYj9NrqTGiiG3S5r54HazWjiTS9
WDCoCSvhPc+MzXeNEo+WO603cug5hwicOdv4/f9QdybLcSPZtv2VsppDhsbRmd16gwggOvYiqW4C
Y5dw9I2j//q7IOWrJ1JZ4qtrdgc1TFOSYAQA9+Pn7L22mNxTAQxYmP1VzhFv5+NjPomaMQP1S6BJ
zziro/wOschlQ2h42yTrU11yy6RfcGgk+Fu61XIusMitCOMg7d2D1DmGMrDGseHdpItwQkebx5rP
wPluduIz0+i/4YhGza61vXthFdg8ibY9eJ09n9POEvmNlXcvbEF0P1wqGSH7c8SE2CqzdSXvZu8q
Srtpj78FGXxG44Pll2HGlyiOBzLyFnUz6veuVl4SN7DJMYhulbScq4TEwyMxdbRw+1uR0R12ONY0
DVvHtBjBEsVfuk7M5+5o76itGdUBoarnjW87LkCo6tw0r5eWndbcZ0k2H9Q4+TtUIWNoTO4dppKA
NOwzPdWv6vrT2A50uIu7THMxMXYBCYpkMegGswGxGwuGa+WyNk27oolPJX6og5170Y5WeHogPoc8
BqmcS6FPzjHr6otEt2nm1oHU5ceaRi5tFpQlfunfFDi8OcvYEz9LKabRcdctvDNRQU/Jx0NSrV5m
PWPEoTBK00NO84s4OktNuz/kwxxzDoka7GBVe2P47pc0iZOjUkQ4GG2CDRYF4onwtq3kW9gy+Xcv
/KY4FkmFY23XEKbC1u89VvzYxjZzfa8veRPY5vixbN0ybJHof5wiqe9rV54JL0NR7elBbKtwiIn9
ieoyDapKHAeRH4cG946Q0bYW6hO97LuuQ3hare6dNflxw0gh307+QMysR72EEU2n1vD67jKmjr6b
HRLvcQNRmrrFxyn1H4pR7A1zwAruJXtYeJ/nXLuku3BPYuIBK9PBqL2bJY1F0Ok9TSx/oOFvnxbp
3VhUer1icouoeSM7KwmLprsvGmLzUINsraUT9IMTbO5AYy4M1ZmhLQg/w1P7h6Sq3iyp1x6WKnsk
E4qi0WYLGzJKLdQ6D6n34C7NjYsUiS7EeIf96QIM973H4VGjI79PLAqpGBjVjuM9JvXGPhYoDXG3
Crltid6MgAkj3/KW/KS6rNj7Sj7lHoM9uYJr2Bxj/Rac2rFcGMpXBcWxPvMAEmlPNgUPfFQFepyd
ay5Kao4HjBUKrZQnZ0hPdN2i3VgN835osBmDhsu3sbD21UI2kdPy/8zo95x+PCYVCV5Lvuj3ceEZ
m2l0LgcdplGHjXS7HlqwYePOL0FODExeMZ2uA7jmhs032RCmm2zB6Tr7phxf6p6uRe8QaR9llrFb
VJxuW3JKw3i228sst66SdOxIFecxbjuvOHZtXZzixmIJqicS3/uWeDFluQfH6L5Fcql39DDMYGwj
GWiq2E2accv7eN0mdG9obRG4i8gobJaOSe9CcyzSs+kLDANMdOM8cnhrm7Mx19NnpxVgbRvZnpYq
ptYfekFTbzZ3CUwvnH66HSZLn+BKk+OxmWx11Bwv5d0ssm2VtWvFlxogHtJ+uxqLAmuaFKY7tA96
Qj+2T8ombGNSfqfks1ZQ5iGe3xsDCgTTIkrJabUk6Lz6S8wU6drkBBIQ9uR/9CZRhnSS0q3Z5Fow
At++sBbBCKMaSF5NVzyTn97OfXs3u9HXvNe1nWgX/5xqEXpLxyCctCooZATI4b53LirOxNiC2zMN
lMsR+1x6D9HVO1d9bR/bnhY3sjCazrN+ba6T5aXOryrHLPfk11XPHV7Bw2S2+rnZxP7jPCrtc5WV
05dELxdgTf1MKzRmIFA03wytdDj9LJe1I69maX7UAGPQp+UP8Kqlup0aa6QfyhAD1emmnBoc2Ib/
nNVWIP2hDF2zxbvdFdRDSeYjWKCKKCjPMdCnLCMih53hmqPzMUaeGhAuee/ANsGtTdgTzMwhVJO3
HOLSn++6CRCXBwL3HkvrRWHoyTfmKi0JskQdGtiNC4fvkDCK/ZAk9dEFKblN2xR7KrqWCObrxsLp
SV8KFEthhSgOi6PsZiNorTE5VjLdIfTK1kbYRRXl7RV0lYfIJmICIQQrmloImhollQQ+CRX4dXvy
9fM51h86GgpSM3Ya2tHOKtd2FW8P8vzJ3PS9ZWFrt2+VDvOsyvPqgKvf+iES/be0WP9xuatr3MM/
k3x+UVkdn17yh/L5lcpq/YkfKittzY+iaayTms7jbaJp+r/JUvS5P6BI1IUPWB3hOlTof+qsHPcD
2Q1w9gR5TJxEVkmkqr7nrjrWB/IA4G7yM6i2oG/9Ozqr11ZAG/4u2CXsOGjAiLYX9hvX1tzOJEb3
1RC6jA3bCr3FDCKH4f3EkzMv+TbX6/fIoa/lpes113gOkxebN8zTjfVv+sk80Tu2ZMmtFf1dlTww
jC53xmjcEHk4XA+j/h7r6bUZ4cflBAwxmBMkr3AbXl+u0zvSjK1GhSXS+b0SrFT4UHL4FrXzjsb0
Ly9FUM2KxLSgia+Stp8+WdSTy0hsvCK1UkOEA2YI53tPWt4GdnH2Q9f4Kuj457wupHY/6eP+/Fy+
hQEFibIBJvf1xVTRVqDxKkWsTZtdSjS75Mzm1reGUQ5jo9EJ2txkLms6fXshQJ+9c/2/uo2rQI+8
Xsfy+byvr8+uHBGIqLWAB73irF4F30yFECgvfcrhTrPeca3+5fVW17AwsS3x0ry+ns+53jThGYVL
FDFaW5rmwpms4UwfPe/Mz7X/0eXoaDIIh99qvVGAN+jsR5t8g7B2NTcAn9IEHP5NRtSefRh9Lz/8
tGpc/xA2/nw7/+rjQf7CSwSJnDd//fefnh0110m5+rHC2ZscJleOca2PuX9RmHFzNZpW/c7ne/us
4kvWbR+j8roCAed/c/tymy6jyFBrlRyorgGKpDtEjZgKoPx8/f1He+NChNH75lpvtOw++2ZaMgoO
+7JUxwwPExhNBTs5SwhzjeOeYtu8JkxvuBGVr5/51SjWeZdl/g8+NA8sjMSVygsE//WXPKYz4kBC
osLZL2B4uRpcel8mZ3Tix8fff+j1+fh/8tXvn9nE9wkf2Vzjjt7ajT3bqGN7kU1oyxUOlHBMshdj
uu3mKve3qhufYn6wCGUMNOT3l367MmCRsNlyVpEurCTHf7MM1UbmM+2Li7D4lITapTC3/Rdt3xN/
+o4D5pfPuGbT2Ph6eEEwE4pVcv/TM2u1GpPPxpehK5CVmBwKr+j9I7xwXbSqhR+7RwBp1qqAQgbx
+w/5F9fmSyYgHscJzk3zzXIwJI5Foi9NKZEPyRn+Lf2AMGY69yTqoyY2nkcpumO8lO/5Gn/5dg0s
P3hPbJ4jj414fbF++tBI4EqjgSoSDnnZHrgIzRlGrKcZSjvCBVI5ECEO+2ZAc2LFHIN//7l/fZkM
k6oAOyD7GTvo2+glxp4+BgAlQ2JNl50ZM7DAPS+2Vk1YUGjmDh0ca6bP6XSdd4gYfzPajBmQyyp+
Z7/79R4IeOmIxTF2rdzRN/dA5SVIsq6pw0nVq047fU5EZW0bR5Z7gwg2Zs+lvxsN/T3y9F9f2NMh
SKzRmP6bexCNvUojo675uIoux1h4YcaEd78QD3AZp724n+bho7OM71Gof1k1DdzjGHZxZOJxZ5d/
ffMJmDYMRiBwl1JPBdpEjJ/ukcCHylN/h5HxF5/RI+fHJyyBHskvWSEIKdJugCoXloQknI8SxaRy
zOFYFz6SSGUa8LyUd1v6dhL+/hH79crUnh6Voe8SYM+L/fpDWuPoTkofi9AqQLVEmVZ9jfXsUz0L
62BVWnwSHU85CkL/5vcXfrsHCoNS1+B22pbu4tB/8zwxPNVyfj8S04YZZTrCmNYX2zqD54Xc2teO
v7/cGxYry8e605oGdxSdjcNc/vUHTSrN9JtUaQGn6eWB0xiIAlN24GWgEx28KWrPI81F8VAPqTyP
Fz+5cJHiP3aMjsMmybMNDkNxrMda3WmiHQ7Qf8Z3bgYr6rpev9pK4D+gsf1e+1DtvSVnuF7UdHEO
VWxtXRZb3R7a5ZsB1CT/Q3BkbS5BiZXTeQFpQj+LuyS10Oeli7PHEmHl+3oZzXQ/QWrMb1WCWNyG
s4WjMdD7yEy+weTQSdux+LZuI9kXPsNMVdOCayobcsRUSnWAIl/a3wZzrsoDPZ4lC5CFtFpH80eP
9bBw82g5edIq8kNvGfrI1K5W3U5L87y4tNAqPyhAbc7nqFMyvoBt19ZBVBHXjHyY2B9oVl33SF9y
Nk+ajIdPy6wQm2B8giVY8tglyBUbvFTW1NM1nCxuSWFmmQgnK1+pSUCjrxtLMkQtKoq0Xekbs37X
eyN4kboCc2SXyPHjCZGBR7PW3vaDH99zUNFpeBXdOpyoR8AI4C3L60VaNPg12fh6UOeFw9l+qbXz
hhcSV0JXqAdfDBZGVbsdmbCyvR+bGHU23deBs/PiIluj9cTcpcG7vWkXO/pGSFoznOJWm5DvTK17
OXmQH4KRMwmTQaBD9T7zo7plSZGA36SwtIohUsmEi9zQpginxFzpWGvAtQKG/rDicwC0uVpHsxI7
CkkpBD1uta5FrpaqdHpAfzxc9pXrgNDUumi4GoZphSL2tcSInTCg385GjYOY+l0Du5TY5wZJ40hq
e1ohppe6l7STqz8AJnQl4VFEyB5nR+v6LZ87oUtOD5XsBC8BVB+1S3nuGroEZiX1ujnJWNdCHWKu
tm9tUsx3xqLRdy3NpBBbu5tBEqJEdy5dAlQF/aiuSYIaWmYa+t7QDvChTOJgGyk9czc6k5udEpEi
IJLarHZswFYUphRXsDOKYhoDY5YMKHRFkw2Ld09gSZPGHe4AEjExfTSk5eWTUfVH36icZGfOdfSC
YmmEmqYTI5r6WTuGgAhjcuHdZbizMPJGmwQksAyKERQ8EnstKoLIGSr0h4zNQtF2RonaACDgTjBl
urPKOOE2tB1e51lF3c5akq76aPaplgdGZxKQp0NpDU07m4ozdHhJsS/MtPOuuopJKxOlSl2i+bXi
swa6wS2adQ14QgU6BDWrHnm3dVe25/VCKyv0GZJwBdqKeN3ToWeuU8w4FUuZWCAdZgO5eNmn1b63
RXQt8lYVB/bwFHFaDQ18qzeqoSAtajhzJVsQzKEp7Vjs6U7eG8qPPrG34GNZpA792fIjNMtTRP8K
BC2QvyKHj8w8zeyZoMRz9ejEiv2CSlETG3f052RX6mkzXKNLSfUbU8L0D2k25DerqELbW5Ve70ik
QWOQJ23V8XXovX89107jX3MAocFcq8SqL9AfTbcIC43s5Bd6f560hmxDk4nc08TABHDF1A9RYHtV
dCyTCXHrRPWUbv3EwDgPy85EZpPra6a6Df0AXCWw4qD0i34OC3xkaC7RShB9Mzjxc9qZ+hLGi2de
aDkHkYDpjjwMRET5KOQ9/aqj8xql6N+B2zZEEka2DFhNOMRIXCPdVs+xWm8xtBvt51hLwAt2tUIi
B7GM8YrXuJ286msDZxKs8VqesmKsu2NVjSX69cr13R3h2YhAYjMfx5091xhG8sK3L3ufBe0+GzIx
UA4gD9+nHdChj8Ju7CEQuU7syjzb3kuhDxEtV4ejapg4KyzSIdpnM6VqKLadVS+3HcQpphmlMe0W
lBslLXYXJwECeLwr0OAMopdLf4k2DFdq/UiPOb0q55rwRXxQsXXV66L/5Oqtqx9ivR/hOsfyLvJm
50uB92TeDKVSxH/z2BDFyDQZOQqe2I2cstrfKEqzJCDbRzSh404jEO2JERNJaNjeIKIn9cK+M45Y
meakvM/iyJ7DJCrTa6dNS0DWjZxp6BZ0MsO68YrbqfJmFtDZMW7dsoyflD+g0aNEo3/lMF5/yWYq
uiO4q2o+Zrzn8Y64xDnbLzDi1FH4mcdcQrpj4AB1ZTvykviliLMGHq6nJ/Ee6Zl774MQYNw2GhkO
P2+O4KEXQHNQWS19D0N03k+qK08OgmJc71XU3QKiTKFLS208W5QAhgr0MUfWCGJm2RO0hZanrFzt
S6uW5Y+ysCYksCnct0O/RN5Wqd5ktFFKxBzkoNF2p5FTJDseKZalGPD7xeK3o0LlFmkvhrS7G1wv
c32EyYcWynKRgqZGrWOvSlNU3FLTzROCO4HmHXF4HlhgA5tdRA2dbkZlAeCjUGInWrFfq6wHvH7g
jauiUTpWSWx1MWggUROKDt6P2XwcJek+ulT+oy2B/O7kVELxwXrX7Oa6hds4VQWKgsxPlkcQeFq9
rWqGIagWRqyLDDCdq8ZsZqxllTOQtadnDK1jZ667bReNOIIKqU6yqp5jQVkRWm7lXpIWrWiuF9lD
H+fypGxZ6sEyViTWU52Uj/aQk6CoIYu8YBdUA86m2X2sRKMI42gYy22n3mRETDIRqOg5KzomL0Ra
6edJ1zA8TOdWXQgjWe5id2q+5jMDvA1CZK+9nV1gw/sao2qzdWMjftb62HP2Wu8Z8p5w2+yKGUM+
QsE0F+al4BkpDbU8e5oxEB5bJ+6dMHIijHbAvv27mcda4DfRbRs1yNoEWbKsDVpnyJ6iKMXEURu9
hFTrIfY6VcO0lpwWpY8r4O9uRkq4s9nt+/xYiAlV+7j42UnvjOnrWM/moQYZASFUIGbb5tzwIqjn
stTCAbHGfTy5w84ULC7hyCjtJer0EfMJHpkxoMnlX08c4+VhcQeDZhCkDoQ7GgN46M/unAdUTN6p
KrVO3y6tHt+gOuZuKY+5Bub1pTUuHMNRapf3Nf6npbX8GNuAx6BK5EYZ7w1Hk24wCcuqzzRDlQmL
7IDKyUaEti2midUrd9pSHIjbZBjl80LrG3MZZrkz+7ieT02c+5/GqiZK0HukmhTWBflLScVWhQvI
6tABJgtuO3uqP0OkSD6VIlniTdxWuPu72lUp6TliutcQ74ViSLy7cgECG/hNBLtDUn8/jxSiNGYc
ad6V2hDfoeNR1UGDxPp5IRawfkaUjllQdIu1A9c6FRclCH60GozGod0jlcyobuOmO1fM488Rmtj1
1WC3zSmNcHTsaresWcXw9o3HBa+TC+J3JspXKxwkYxhRYf8N1uostAenJHKlqhCvgHuBYD02xIwz
1svbnYw6rbhsB32QO4+ZDqgGRw39oR4brLt4fwAmk104Whh2hSiOee0tBRDZkQxFGmEjZiA7wm0p
y9Y7o+TtkkPaEl67gUQA4Xsxve7Bn4kWhua7+goSFG1noBV0tc/itqCy8aL4wNTCgtat6hkb0CSt
gzZaFds6Ks4ehq+hHjWrN55qklJX4CBixCWxWysYe+bI5GCKgsQNRiB38KaTeeOQd6Bt846p1GZB
Toq6SMT5hAq/L3aujZxGQwfOYLj1eGBdvxkxzggStNAESZ9fqC9qDXmnyt2aXeYN4TRHXk9bs05v
0qZjTTQbA06pYmM84MKuB9zWPtcsZ9N77hLhzjye8/SkSYG6hrvGyueKsUsCWc/pxAAR/05gAN9P
EIdVcD2bQVtlY7k7dsFYmHq0ad3U+maVSfowZPRl9ooQE5RZvV9eJHnkA0uv3cTaVIOVf07pcZQk
CrW8oYkHaZ2u0WgeiVfpKDthjkaUk4bAPwM0W2AmKlwiQ7wGiCJyqbHcmmkG77/0p6akEC7b9Ogt
hrvXGdX66K8yu7tCR+pBNAWxgGxAKI0qZCS/VwI2iQPGC/UczrOGHqTBAvJ5YO+aAtli3ejFhAZT
M2q42RNKZZirGXXmacqB64QmpR4SeqrXzUDQzbUsevcunnR1chmCos8dIw56jj6Nu0rYmh6CMKKG
NFfrOcWZ1okAxUQZgnvOD6WmzGHTa33/KaM/4dJErHsTeQIG0n1lIEjemnytPJjuqglEX1M7YY2h
5zkd6QSehFYq/SxNGmU9e143HwRhmn2Y5kn56CF3ELs+moqnlKeUN4WAB/aK0rXqIBsZwUEoZqcL
IJyU2UYJcnhX99iyd/0OGQbK1hjVIemSWOTLKd2VZs+AvB676qjNBM4fBrfQnvhOcTHYbokzsa05
+27KfPBPczXNHznF9mzgCyp8Ajh5ywzNnNIrbQHF25qFX26MJl7OGtvDGtg3ljbCz3eBE+TpVH3M
BlBe+KltX27snvuxAeQ0toy+xXJVtRDgWX318X5IqRP4cRQ5/EkM94m6iz5pTm63ZHzQ0dxUhono
WOBT3Jbw5muEBnCogjJeKH3lFBXnPc0DHLrMuO6zQk94TGLB8kevtd9wjknMjZnnnM4mXtv24OcW
Qrpl7CjpZF2CxMEnTsVi4CyYKM8db6c6tpyWI10fuLlJIAhmdXlrFzhTEHom+n3uFWggm7jywn5W
A7P9SEFqmBtNnVRi+/7RI1uAaMNCh5GL6nfadbVsdz00L6RJU2faoWGBaN7YxJ8hkeBgBIPbGt0G
pVe2wElxFHFeMWN8xv2l8ej0kxx3gMPdW08N5XkiOnIv9EJ60VbKdKLCq2Z/AtHgdWZguQm7nkVb
JL5iLuTciX6ZR7RmYCOE6l3BwmZ2/oaioHDRptG4ONOKfK5QtcHX2iS5JsewmjsEXPXQ1Zd45Pr5
CHtljHcMvPjqEoXSCDOd6aFma6TLDL6Sy7DFB1OJfZE6EuF9DD2SbzSKbj3A0esBFZzntk8LoXY2
IRftVe9oKnnJE3IXQWH1rNVBz6di3mISixH2xdzwoGUq849N6sbzpsXiBJOYHABMCKnQmzAHS7F8
JzAWtMAw8DtEzi53zRABd6q8fv7k6bgQd7YRjceoKnHYaRMF3XYinfPbYtbaYQLfXGycOGVP0pO6
fxGZWs5jrV9YRpD0j+fJQhgmEjoThWyeVcoIEsqO6ZyIxAJhcun2CLEMxQC68liGgchUkXasPRMY
s0USyU2kT1CuKnYPdVVq7OAb20JdjqTRlSjo2MhI90pNNz6AfGU02WSa3+xyauMhcCrfTYJFa+Ga
RwCbKc1EbO2GfrabQLOm4g+Ra+5F7ZuLucNvwS3RWwGUQAyNEzgcsRCxx/SISayhX7jhMVBfXdph
Xujh5kGUrUaSTCy/G4FUIJr95i0uFdokpObcT0vR2xy9TeM09UvsbVNmxTfuDLQf35to563dA2YI
CKru8I15eFLPfWcyn6qihX/BUpy26OMquB2TsVo2+ZkWs66dpMZ2qtjMsaFAxtqxW+G/HjqyZJk3
1fG9TgWmbUU5tEjjOwUAkMi6jmHYMnpyD0BZwtsoPCAWcaON7XYpdA0V5hxJN8yQASuOFq0Z4yjN
PPJtKD2PGVncMkjTsb+gl+Ci5pqiMUFBbAMHglPQIrv3zMLEKpEgimfiljxMpuovJUUtL2plOSs7
fiC0kO5GknKQbqERG5gwPxlFwlk9MqbpHG8TTgEMtu75IrQu26ZOHf2RsPI+Fp3j3bcaHK4t4Qik
eyZiYPixeHV7yyXt+YRcrfpEdmA7bSxHRs9yhphxqP1ZMw+SkyQ7irKBg5R1415RIS7zwRmSYrom
QAZxFjNCsrpTAa2DJIWyZe1ZPJJb8rRTl6mKJW57hI6PrpGs4Agqsxdtzt1HvWswJpMgSNdi8pDr
q9IBF5LndF3OKho3Et2ibZ+nMbPeQ+eYS3KEAaJ/atlyPosBj8BmJtLkHtOw/ty4xmRe1k1Ji2yQ
SWcFuuAHj0s+xvuqbmJnh20lRRQYm4yP6ZV1G6RbT4zu9jXbjbkdYgsGBj7ZZN8rizNs1VLYbxCx
LdcOCtLjnM7Zs4Ux1mdn0IxHlo+++UgNLR1CIGaXRBGXAiKgz5DxvHMckyE2ZqoRWkMznUVGQc+x
0qJpy6kZtTsdMj20lUXHRrkLN1osjvZNcTTkwOzje9y7M0K4swR5p74h8gCFvj9SRCHmq4mFxjJt
cTwFo3+Ydez/dZ8QLaRb+UQ70WrnHcwTeg30HjFq14XpcnTNlgECASl4Xwor08g4stiNd4Mx6I+9
L9ghaGEymLJRhNymgDC8Mwx6CPRM0eHmM9J85In1OUieOeAmd3HTY5F2CR5YcXZuhwzeWt9ZTGHD
iY2pyHY8C96hqkgSgShkZVe5tUzUMVVHXnEaKzPam8RSWTuZ+r3GqczhFDXQLv7GUodNjuchvswy
P35xtVii8dRVivJLK1NuWUMg0R7Vuq+TAM7rsO0FcQpbMk20ijk6GAu6W4Pfh0y2YSpwG7dVj+Dv
YDQW5yl0ZFEeNkPnA5toe4JEY6dBDVjkbosFe6i+klUhlp0TDWhrV/8pIpnFgYIde7jxCbGYjiBu
WnoOjVMUh0zRx+MKinUIUkv9Kcb/bhz9gUX/loZN64fFIsilwBxmid2w9DbEkbiTa5RIRW5aZsg5
QR2vOLmzUhjkF4iqwiFsYrPYOlHfcHDBMGsxERiGfM9D113p9L83BrkMHA0TYzX4LQtYn6jG/D8v
UtG59ZbV0qHFGIRp8BaXsu4lrShpL5/o5TDI8nToFHKJ6GvoOJG/KNHQaTAd+bn3+8He2qlDoHXH
OYTUPwwe5WbOV9dES9cYuuYwD3QkIeU8pyxYNJVcMe/x6iAldG2v2Y9Z29zz7Rg17pBcntVMjfyN
OyzdmVtRAm2AjNt7FgROMsO4TKQoFblXBUgTcYFz4iMdLK9RkIJedtqIeYvpkrzSUxts56Xpjd1k
1HTeS8pnTjRe6k0oHxcm+8ZSGO6WGeTQn3dZMl9pSRT5O1JjbbVjoR+qc1glhbf3FpDsh2nQC6qa
uPMw1dpJ2+1Mo26+0s/NOAEtZPUF8VA2h9nlcQF+SJD0XmvM/K6Db1McbDtGjY8Mx0AM2XtfM7q5
oLw1Xd04VmtXZ2RuxBd89x1oOC/SriKgeeRjsCmgwM4k8VaYK0v6zyoS58kcxebGscFl4ewBOBLS
5ZLLpoOmuuYCmdhNG7OI1tj31WZOal32EbaF5BQCAvRBgpchUquMXAJpR2v4NCWwMINlwYI8LUyD
grrz2i9kk3Hcnuk7RJCGiJwKPNcuVSCVzQnLcLKEJm+lsm/t3BochwZVlhddCgZgU/mL+WQOtVx9
aKX35GSNeSfQ/GP8otfbg+aZcBKnsZnt4llaL65qAUHNWJg+O1ge93idaCX6kYbgtnbJkmCDdCJg
ShIPJAgmqlYUReMXdAbD4zSO9EmiBCG1psYm3xcQsJmOYM4UeGz5/eBTcs7/vZ/nDnFylYTlqjHh
2gMWSE6Z46KI9uOl8Q6Fmu2PPiejlHW0d9S15KRs0A4iKooG9/LR9lUqQ7TfVbKfBSqWC6o/Tizw
iYboTICSiT4mzCdUgLFaH/9oNOwoLbfSVe494xbfDvKZUeS+AhFhnWnzlEpSfMAoXPbTNMxXXprW
/sfKbDP3XIDX6b7ZmW9hNiFjEapakqprw84KVKfCgAb4jjzkl1Gy5UMFdh2w+54AO2u+Hu2Kop4d
Do0TyQLJeJw6vBo6aveQRc7a4Z7599DyjJKRYghTR+pjcGVkna+vB79HtZJ5QqAxSQgEEvuDI/L0
oKRLtAz7xw91wL+lpL1IntpKVX90/7X+2FOFzySJZfd//uvVf/2n6W1XUda/ltvu25fy4fnhZ7nt
+gN/qm0d4wP3G1YgukR7Vc5y28cX1f3j74RDfWDMDznWdE2Ub7qL6qGs2k7+4++G+QH9EHIHdnT4
4d+zUdQPta1hfPCh7qJtIvUVQwUY1u9fb/yC/S9f2WzqzX//rPF7ox6xfRQ7CMf5E8EkmpAUXz8k
M6z0snaxwVgpHkL2ICfUjEEd7Klz35HmmG9EHN+vxZ9r2nxoAm1X3fHPMiXOB9KYcnphDfRf4t0Y
cpHVhvcCYImZYYIzM5I05WTC4Yrr6zyxyACIZ5wAM+ULZWSKHJ6djeQ0WAWlCB1MUBggtB74TbUr
aBKB22n9zWxqdVBSEuJ5EMiQcjSnpDUV29yvlosy76x3VCJ/8cmE4yCdhnAHGlm8kae4Zez4WcTl
F83Idx2v49aYVMVgFTSipQlQFZzRN0tfvMfkXfVsPwkx1u+UK7M7rI/YmhT++jt1JopLn2lUYNDK
Dol7K4NFF/M7S9d3mcuby9hw3l2eEVQpusfz/fOtq1ioEyZ+DMrsdGAsYOt1mPWyD3Qf69QGkmob
wPTjyAIxKHrigBd/nevlc0MV6G6NTHNuXW05uXNm7uuiQKBmE+X0B5lLyc3kL5zvDDG2fZCswwho
eT24A89Iv6Xt5Aam61Xtpqgc64wkm26NNp8+f39j/zfWruGl7fr25W8XD7X6GyiR54eObOO3692r
5Y8X8s+/ZNXqv/qPsISpNd/0L+38EUd0/mOp5F1e/8//33/828v333LH8PAff3+q+rJbf1vMn/Xz
ooQ873fL2OmlVS/zLz/w5zJmftBNQqJRVmMZADe2Zif8uYyZH+iwe8jCKH9WWTIL3J+rmPA/MCA0
fB9F5qqjWoWJf65i/JPhsHzBe3X5OYIL/p1V7Lti/qfnE9S573EJf9VO6eSav5Eqp1FPodkK/CMr
P5pso0qRj6pVdTiLEUFBXpXZVwZi/QG2NIwBQGD4TBpingGKjNOzykYoGS1sSSaT2R1qvmLNiu2c
L9GINTma2hZsv1+0X5GRPwjqtqf/tQewfilvu/blpeMJ/A947Nj10IqB7kUgz6iKdBA0bf96N72s
2j+qPPvbUb31sPzlL/rxeGLJ+oAskf2SqgdYxiqN//F0fv8Xg93SFjaCNVwX/3w6NdPjhwSbHgEd
iGfRxfzz8WS+8oHNGicDz67vGtDW32yqv9tkX1d+2FjYG/hNhNwjSkZ5vm4fP+lzcy/24M42nOxO
M+DsDcDq95D8rwV5v17izQ7UGVbXopWSnwPvPn4YvuRXA2TJzRgw/v/pdvxZQfzriuGXK3lvykq4
4VXmYxT8XIXt4fq9ZKrVl/TThvbnr4feym3UWWeMN3JW8EtlJuQoP4/Ebm36y+VztNPv6stk9/uP
8SYA49cLvdk5hcGZtTYn+bmkQpB0CTburjU2/qPcHfG7nezTf3N3XsuRW1nafZV+ASjgzeUPl46Z
SZ8kbxA0RXjv8fSzUFL3lCj9VaG5m7lQqLpLZGYiYc7Ze39rdfvqEFwj3LP73ew2J8WbgVi4pp/u
dJf1huVLv5rk/qJW+Ou7+rJGorMS6ks2R5fG3C6dk2798pvl9X7njW7zCpDyZSIcLjk/Pxjf9Sf/
ff/868t+uX8Cy2O3a/CyCK/c5n7aLVdJYguX9mE4SHs8Ydct+BbNLvZ74/4Xr71+pK+vzY6IeaGV
8s5S9M9XB/oNql5JF12kdwKAZmOXL6XTP5sQf+5Rfqrn1I+JHWN5ffv5K6+/+Gcv/OWytOSGIKe0
nmqzB6SA0s/y+F5uf/4iXyyHvx/aHz/elyuzVYaISZYhYvfNEK9dPYvs8HObbDAvqJZ2H9mx4GCa
/fnrfg87/fXTmZRlZEI1ZFX/fFgR7iQwYazoopLlLxh9DcN58UaT4kClyZatjljbEQTc5BpciXna
KegVWcnpFIgkjHN9bFB4GtBwA/Aqj6ATTlaXokSZjDuA+S9CYT6muZl4eZDT95GmTSELn+VsRFtG
YzC8D0LsTwrslqK9LDOoSWhuvxr3l9ar9Gef8svtopAiY54wTl/kjXDursPjdIuJ40ST4XF+k56p
l/xCKvL9BvSzV/xy3ygYLhwGeYkuyp1qOowyYYfzYLXY5lmIHPPJ/FVCaH0M/fQzfrknBHPWDE0t
RZfay1/rbUAey+m9yc+uwAW12MS94Ro0o8tILm0Ktjv0phhadYZ0C9toDO1xG22yXbvNNvzv9Cy4
8iHwfn66rdfKX44Km0Vdkblzy9+/px8ecfTbwTN1vMfmajlYp9xNXn7+At/TZl9fwZS0de2piTqR
uz+fzzMMSUVFi3xhuM7RN/Qtj+ltedt8MBxPM80RvHc6rPWD+bwcIhdPxgU6EPMLL91h7o+d6eu7
+Vq+E7mdVw7CIzfwwMiAHTF2gi/dgbLbiuBPvjGp+Uwu+6PBJSx5N6JbX/cf6XVgM5d2QM/NmLcd
Xr/CfPrFTVj5uxvhj5/wy7mcRbUkdsCzL5rde5Aw3eIs2ItPeTuzF1f0xltmOmB63Zk7lcWpDzjE
Jvjtq28gW5zoBSw3/67vIg/sm9v/4u1J643qZ1/AlxN/nuelUKUgusyb5GreM9DUPqbbfjNsu9IF
92l2m2kv7cWraK9cW1eV9os38N3X87M38OU6KIaKpXzAGQCD50rdR8+Zu2xLpzmM16lzb2wZsjmY
bupcmj1RYWc9Kep97XT79hj5zWG6Kd6uX9+nm8yLfQzTzlPvDK7yjCfbovRvJ8fyIt+2BzwMTPke
+l/ckOX1BP3L2ycozTpUZV3zVXwYgVcUJjmKL50LH5EJC1ffWO+aL7mFn/iGxz0ZOP7d4vXn+INW
wEPofv78Gvrbe5fJslYReQ9UUL8cQTkKhdnUk/gSP8qP8jfhVv1YJ4L39OHTxVVzOtY2NM9fvOpa
HPjLB//hVb8sLqBcpBqt/viS+NVZ2wr2dXsFd2Y/Hn51CX1Jov3+sP3xA35ZSzSVUVHZ5qXSE4rb
/MgdAQzwrvCCEzfO8hc3vS8msb++3JcVRK3QQjLKIr6om2A/uczYnQKnc6eryeWGdJreBG9+Fnc0
hVzgf7v2DvSeG19+cXz/9sL84fh+WWEYc54tRs6H5qLc0JzbLpvsLTpHb9Yp3Gue4lXHIeH0Dk6M
ms2bn7/6WkT467cL1wW4H3s76/vf/3DnL7JikvKAY9B7kNDc5Jy58SFz4ZE4sVN9js+1C7jErvby
AblP5x5NRwx/cYrhiPy7d6GDtqOSuubTvuxK5t4KK0Yv4svT7o25QPvp7vj26Men2i5czrjWGQ6l
/bY7vhn2obVZnbi548m2t98QbbGvd7TqnTMzAU6+z+0nffPS2omfb+65h0T+rZc626vI9aGp8ft2
157K5xvst8fQv8vtc7DjKez4B4cGswvAxz6GvERrv9wcDf9Qbl5uUvu88LOa7Ru25qob0b4BMHk1
+cfz4I5e6wSuk9nOZnavv/nXz7fv3tqtsGVv8WP7eBYdvNBOaR+YFNmfj6r3ch85iv2Z8kmPjy9u
bd8/1vz5HT6jcz5Cltvl9ra07zOb17clX7Gf/GAnePn3AyD5UCRdfivj2twmv51fDN7cTenm9t1p
tj+OLwsfwT0Irnd7thv7KnN42zvXv9k/lvZoH/k8H5DL/YftR+ibvLnMqeztA50i5+Mp8B5fgh2c
V+eaWBd32ruUP5fOmWO5nh3T4Y3vI7TJbPCZGeWzd5p9c7xzB/e46+z7zWS/zJuXg/NBq4T/6wVa
LYd34a7Js9zinbeb8ws7NdZcluPnzobpDD89dvatzrc6X+v8FviXLtedz+/vbI8ZRTtd//DuaZ63
MW1n2iuOc+ftT7qdbnbX/mQ/bx94q4qzGZxda19jfuK8vbqc7g6Zc7KvrxZO56vt3nLQdLje/mrv
3V6Z9t5yn2r7sO3tu8bbad4VL+Kw0rKdgNPr89V0W4cV6cLx2TwzkckZdx163d60ub0fe/tU2N5W
Yy1R8lX0zulOtrdeZH8svsYBVfbvkbsZfWGv7G3Zf7VPD7Ob3of2S+TkG50D593yr8reh+t3l9iP
tHhdMjcOVDn76pvhePtqExy8veSs7+xb6fguE0bu4Ojn0xUvxPt0Kud4jl3v03P3m2/rQsc7fRx7
Zw+22n7ghgYZ9dorvM23xUm2tXfs9zezcxxcUiSu5HfuNrW3R4X3L+8fubpnTqvj+X5w/dmZvcZ9
eDyeNftpCyHMHlxzI268beca9uPxcMM7T11WZF7l0N+2D713fkxdu3Q/Ffvu6YMzeb2MDPszd73t
w6PjXe9nTsDT5pnDl9ufj9un0ebozm5yer1qbNM+PYfOM6RHb+91N7DK7MUbPGFTukhYDggYOS58
FYXNIs7fcrCrfWSHLr91/X1wglzNFdY39OA98O46bx84dzdPb6N9mNyWA2LYXHl+aze7+0ek5KxE
TQ7hjeFmD4BXt9Wp2RfOvv3FLvJ7Nv8vz9Af7m9fCvCyAP9crbm/GdxenoTD0+K+HVvOmke+KS7Y
XeQcocFz6Evn7X7TefnunbJBvbuY9tW6dh282lecu//ZqpDSL1tcJg8N9csTtyKwoQlCE1M5KHYi
dhQn2FQ7gIjZXeJ3FKDGs741yUx6ilNwwv386SOtv/4vx+WHl//yBCbqGOlq0a5rQvnmpTxNOxC0
9ib2lFOw1c+6X+3T868C73+32aGXSyOL3hmN1i+fGcRoPJiQjy5tE1depAXXlkwlWZDq1wK9GalL
mJzh1Bi/qvL93bPWomAJNQYL418IGXluliM6vvgyestO/DQ/1efxSX5iR1IdjWvh3vx9yf2P2iL/
r2+75jWLX4t/2fQ9Xvt/lZ//uuvoerRd/N7+L6hAc6h+OKvWxsofDZPTa07DZM8nO77O3740S/iZ
P3of1JapTBE9VywFboK5Njb/6H1Yv62YJKx0EmALFtSrzO6P5och0eFAPE+jFqE2fU8u2T+aH4b4
G+sUOim/90T+QWX5e7r/v89/iskiMXFaHxJLHon+zJdTMVbDqq0FRkxyFFg6kqY53CWDpBLMN9Jt
lAUG2FVqQQOMwqY/1aHWxwdxAZ1mo5IIsy1jIGQcwgCRnk3miKnHqBsphgoQtRk5Nqz4MmhMawNY
NMaXjJCB4UddMC0k+EREBZMkMkGbyCG5S0UbOsbMFm6ycgUNVIynT+lQk2xiLJR1EdFpq2d2cLMg
GGVlplbFa7J0C9NCQdLfdUT7O2PG8pnGrfgAuD4knRRb+WEUxKVxFaK2fruQ0rLB4I7gPJqWXYSu
Je/yuKBAIFzrJDjM99WkTsy86FX/CNpGypkXr+tNi8zO12RRyjZMtd4ZJgBXh6Ga/j7U87WpGRQv
MOlhPZIwyDcLYLJXGaLvjPOHgCLWMPl1qpLupSAyswUIw4Rvxwza95PvH11z/zfHKAAX/ew6vHrt
hvj1Tw3I9Qd+vwjp1chwiHQLyhjidmYi/n0NyuJvNGgAUhAWpu7EaM1/LkHN/I1WtS7RJGcwS1PW
Gugfl6Cm/Ua3XGf2gsqzRNPQ+icNHno4f3oOrQPxdHZoQvKPQpfn+8b0h10QRdG5MAioo+zWis/c
6qznIifm5ZZhv8mIcX9Li4FBd/IB5nOArKX3zLmfjmvqWfUl8n+POqG9ioeI0FCGShhV92bSsZtk
qZivbHj0TtDQUwPnFCPpPOfVDJVGwCTxc0ADjFjJWl3fW1NvSAD7B5lqoZEy/4t0gYQqIrjSp8Mf
yAelYyzTSccoveeodanNfPP0PqllI2xyTe06pIBmK9ohdjgiBeM4Z/BbAJvbpHNqvDF1zHo7UkXK
ZFMAryDIs+RJyUxw0Kq+EqLbuW4qT1EiRbOVQVB4vEz1BONQp+C9lGojbuUxFfYMm8221o7L9cAQ
wyfZNGGfMkKHfaiebo1saW4CLUWrLEIQnPwcxeYrLF+zv8wSfSJb6UULDG8+nzR5BtbPzDACwBnt
ozcRt9pZSGZyFD4msrRCG/A5AHqw/Bqo+VODLjbCuFJUr1PaNrpNDJlodkrtpMNspSNOiwYBooFJ
sPmjGQVymgshMGwhVawdjV4nw1fX6Odcxkz7z0gL48dQ5WVgbpKSdIoWTBfIkDDK7EwchaNExmLZ
k+kMH+ZKbRQydiPWtBg8v130kcbUstkuuRuHUt8ROGvDxw5QPZ7yvLRqKp4mrQMj0ZvGrvRy7PZY
G4OOEWYeE16RRSvRPZVEeOOkFXbjXDCeGQ6J9NH3lrJXKiE37VFCC0DuJkUKlVWRvKllPg5fr8KE
Ok3KSfOrZaBPmct9BX2ip0CaMq+mAnXOibV3rQEYniH6qmFCsZeQZ5m1ZU9Go2BhkQe3L4XZ8KA4
5KI9q0jhXZHh+queNFbhMrHAexiMOhzxxhjzmyJoxZMKWZ5zhljBm4pjnhyS2gFx61UVxUFH3oua
Sh9wKjVzvBB3Btl11YgCyNMobusbVTAAakuLWFAo1dKPMSAL6vCc0h/yNaXipSbcdb6qMEm9YaQu
BMXFeurAs6Y2ST6dJ4WxfvUlcUqYoVbfIBpmaPmiznWqb4esDz9xno/zpmAuQHdBJsTpeRJTkU0u
jkk0lVM1bxhnhFQiBbICzlRuosdgCa129TkGDXa3imhR0inLYwX5NMaTgKLO6cjRVaR2Guj7EePi
kS+kmBecnJAdj9JkJLDJADiDT+HYCDYsgu5lIop1CUCYBq4iLZByK+Dq7VExU6o8kpIa+QYcSpLv
y9wo1F0YotfYMbWUg1PLEnoWQES1bkNYIE7O8yj0Isx4aSH70i585xK2R+QgTVBDH8ks7HxzbIR0
H2sAPRvBZEnhVJYFsbpGrDPtSdYE9+TfuJLFBYqxG1fxcGM2ZintY0EFIDo1MMLvJtLW0ktcKPSj
EE0BfkXiPFVu3SztU8OJoAIcGAfSjI0CGUCek6Z2WPrMZEUqPQExa1cMe1fnOGXFfUMgkW5aFAik
qmV0ZuNVD4kEXvIAK/6UKlb82elTRFw8tQaLWw+eOVuJU6XdDPoiPsJSsky8TFXyjlfW6GB6sN7G
5FYq4ZtKZPuFSEb4MZAl/WiiXMy8qOhVYkL9sIZEQbo9wtEHWF9xH/EaXRJQsshqekE/pXe2hpzM
shtTDy9GLrf1VQ901fCKSusuBSPwUEnUhjmtbiCBBKyqhBKtaYmJPaUkJOphCNLDG5nQLy2XqvBy
aDVv1iAJk92MCFhYoox971amthAxLmLlfiExhKxDlPrSzURDqMHEDk0KLV8M9h0hQsXmZdtLrWbt
mzKmXeChhGsNGxilAKJaUksI4p2AeazRetN0cbL1EnI9vYz9nvyy2/SZlOwEUTA+WXROqycjUEh1
D9zFdwFxMIUurcT9Kg5AR3A6pQSlTfrKnmkNAHPMqsphu0STFXN89LHbNugwnmIeANJGYLLnrRGR
E3HzSHTRbWRUensG5LtlG8WM9aEGq7r3tmH23J66erkXpCC4bxm+bHHmmM+CwVw8WqiE8mcU6vsl
aEYSI2V46HXKljby5oAksQx+pZzK+0Y1uyNRjvxzzSZSloiKedsJsJYcfE/EgxOt+pwEoqN2BlSP
h8mYkVlBqcWTbERfONk1IrYXbt+Gbhucok/A3KXxXkgk83Yx9e5i1lKL4yue+msm9+C5pEswXmgD
oJQJ1B6DCl+QtjHI5bW49OZsR7KpBoIDtab0m1rXF7swkomh7nSWZZf9BqQTqRs2apNpd2WfTVQt
hrQM2IQykE5QgZW6DcXEeh6qnIyUagXRa9r2pBPKKhHpIyHzan0zgPPlDNWkqDa3o+WTzzM0h0Bg
HGYzJwP6yGClpbhooAm/mESMzlETzUwYptJE4DG0qswWG+TtTikFRCBj+Mq4tYQoQlo6IhH4H+xE
/6+uitnl///noe6ycnhNv66L+ZE/1sUMCkPhguarGwzBQQ3797pY0n/jqc13zZwwMFaGr/6zLmb4
jil0HnKSDHMSgx8/9Me6WDVwprObZF1MbYMVu/5P1sX8IL/qhwINS3J+jclb0NZ9qsZ75O9/WBi3
7ZwS0sd+HDS5HD2vdwZWUJY44JMaVrdUxRYL7YWl45xqFC37MBPWHAtGKsLC6ExwEJAM+m6sElA9
bJZVYzWvQqtgRG3FOgi6zKq7CnPEV/j0FKQZy71WsaABFte77VTl90Qrtc04oBebV41W1lXJYVDT
6GkkEnML65p5YbRbubkIW6Rnk2c0Q4EYGD0XWpThkWQPEo4aeVdQdcJVlRgYvdAW1b5mjPlWFlmj
zzXceBUHWCM+Duu6KXzJIsMnz0Rnuri20utIfaxWjxjEcSicq1ts4Z6t96P6QWIhv1PbeDqPBBN7
+OZydzIqSXtj3kC+7TFQ3BhJpD8V31VmPKsw765+M8L/+k2SEbyzVvtZIqL2g5bA8JJiOoZGGp7s
MzvsPgG9uBrU6irTfVDsuocNod6OoxY8kZdSTyDVJG4Kbgu/CpUbWTPSIaJNjWOBu5U89EYlsMgD
dzF4+mp1U+pqPOTsvRGO4HzrV/sb+apgE1Av0FvtXUq13u14JlwXBtD/YXXHoWmVuPsRMirxyplK
JUH+XlVzZEpuxtR6lHl8ONMqpOvzlo+wSuqAObX7klycW0l46/K8csm/fggmHzteoTAoi+8FDfGd
tSrwiLpNG2PV4k0y8B1Nwa86rtI8igV0yPVWf0hWo54YateAyALia4ZyVa7iPfrL3N5NHMS2uYr5
Zgx9QVIV9jjnyjbVFmEvryI/pVHKV8zMOpgJcBFJc6MLvXwcFTyAg9V9EtVFDZhVvXTOV19goZfd
ceJ9AQIjPawXi3hYplUxWKpddmuu3sFpGFB1pGGxIaeGw2L1Ew7d1D1KozE+TgMHbgBMf1FIE2ks
lA8iOuMDeKN6XxU9DBVNGN0wK1kRssLMa4B15lhzi9ca5KPyJI97TK+yryuR+gLqg5JINNP7birx
CLps8pQuXuDB1DLWJLyMSWnWZI7ZAFEaShgtF5LpuZAn0tmr1bEsVqoPwnrJHZA+ivyIs0xEona5
0uV2q4gquuHO2JKRA5pRa8a5sVZ4Q8dDCAjKQnoVXBiBYnyT8oJ5MpxkY9+vNkqB7LjHtEfwkH+X
VSZoK2X2tD6h6ea9W52WXSUtrB5D6YGodLMLgliU1uwbeJKsknYgPhWfJf/zaHT4OTukVHB2Ebej
0pwYWEZcsvo1OXterUSAsEAGbh+tFk5l9XEmc0FTD4uG01ZLsYkQAzutWIb+tOgvOCdIfYur35MF
tMQlkkTkD2pcpKsHdESXAHNhlYMui566i4oxdEkFzQZQRzh89YnmcTzsxdUxCicOj208DAdNwkDK
JB7R8VGy7vUEP6kSsu6nuGhwmFZ9qb6aTPtRBsC02k3ZkaivEVQ8CAOMelpT2DiZhA9VI3t7MOUK
EXAsy16YqVfyUh6pLcfPsm7etohVhbhFRbK6Vg1VqK6i1b8qpOEd01qzV6FmjejaO+Zqa824pGE7
TZBbxgF2CRl1W6vZKTer6VUQmDKSwQO44XcP7GqEFUPVeFNXS+zUTjFpUdW4A8SFgwJIzyEIUFcl
/TjiBsI1iz1d5ZrowpzrjLtvWQ0iaD/xOpSSt1jeqqrQerMh+0KvvoTCVtdz5NWlrNvsd/ypqt9U
VVaZyYzGqznqqXzWeQrcT4iFW5bTy1kx58oeKzzNwuiRcyDPOjS9LRLydKnmU8VvpMBnwgR1aibT
IW7Hi5BqiSeKuRNjkVhdW/Q5FzZFIewvFk6QyMF0yulwQMFR7Hog8nbfFfLWWlpGw+LzLGFwL7UB
PbKS5qee8O/12MfhRQyQrvYywWPEHAiqNfMaQpuCW6PwMF0+FZqxq+V1fTzL1n5ULYJb5p6GRHdn
LIkvRWm/EUZjZ3RY+0IImyBBYGfNZGU8MdRjN5zr0g9HYT8p1qeSJNcaaEoPbkxAKTZ8FWmWE/MZ
pRNskmqv6nENtoPsYNOYy3s3EAfCZ16ukfbOXlGDoa5hUUmZTrLlQNfsXGn59ufqs5HTZ3g1II+F
XL7HmBn6YoY9o5vGb9SmJwgxElFGNci2iyxoz7Eeo9qoWJkKbP9ttVYPQxWaXknBJwMSotp4+jR2
rgHISNOo/XBJ6yuz6o8TrL69wQa7UaQbLjJfQkSSOjK7QdtYTpKZJuce/Kmlk/T2SnlQdkAEqBEF
ocSCdzAp+g6suX29ItLMoj36tIZgeGBSp9pm6jhujEURT+WYvZAdUDYh2WpojaOyQyX9OURZ5puR
1VQwZ0rzLq0C1SlMjRY6uqiDYLbCBqZIq9qiAdQpEALtFtmoegqtvro2VzFi2BX4bc0ov6XkxpxG
bun7fumCI3sX3a/rvmL1n5UH+IQzbi+URtPY0shuEuEBnpLsaCUEvnlOeNp1C64wW4zV5cEKYxCK
plm131QTgqNtzbXsNjUELYPnxFsaaEA84NrsrYJEckZt5DFZ+v4a5iJViG4eP4pKKVMyE2p4YIsQ
HvMkNUGGdE44DlcGgm1fzfWtBpPVh75V78QOxjBhWxeu9p3G2MVHOqocWB7Zu0xU8qtB6QaPSPbk
BSIuPApXGcPoma57oiIE5wmv7bZmkeWixzWpr5jhSyssLPXMHVKIwyTPB1B8kIYEX69FnywZuXEN
GQo72TTu4YQU28ZKDr0po3hbuHmPghIRZ8+OWjUSyp0VEGWViuQO6J6Swd9K++wKWIvq16iX034C
wRBUN/OgG+gudcQ5+Vj6eji/s73dBdVkL20BxmW+nrtD3DEcTCZVIepvEGyiXMhOl5lYzDYnM4Td
0wrzodMI0JWcyAAum4uULsfBwDS55oF1sWlR74GvQH4W5DCs2M45QjoIG7klSF6CcBOzbS6ou4wh
O8LATB1a1jvcA+yhCScx14gfr9l8mjjWJoJ10afjWy28dBV8Ta5RaTqaPMpcZWlyu7GA+xC2NYPG
h1QKU66VFJ/az1XSpw/AujM/sgZKCwYrrrAEZpxVm7g4WzMW1XLRNm0IGXWG7uEkNAHtbhZzknjD
RyPJo6uMbJFFgYIFgX57VkxMz6y/qULkO0EO3svBetT0/SwD4GDZbRcKgAhBzG8bPEtACghxrcAz
jnFAEo8LhptMZPBszBjYrJSIZqYV0NJX440aSveQ+bYSe3GAXu18DqLuA1zSYYoAH6RzrnujET12
quKlYg/fqrwru+xjaMLPIK29UUy2UZHWIG5AkKLspECKO07R4puAjI+zkEW7EkS98pWBhW9PYn2e
O7zTYr5XQ9mPep1Jy6iPvXb87ktsoVemmnln8V2zGxioTCnkrIdLRHkVRJ5UAwoOfXAYp1AjrT1h
fzJKU+fpnD0UKzVgrupHEC37ZHKHifvprOXdzRQmUEXCHcXOci/VyQSEKRwv8nrbhBhhVW9Cp9wP
SyEAFZPiK4Er2WShU4GOm6d+2zT1faUxJS91IO7yWMOomCUnEIQNYuRC284Akygi8jh5AtgBTSEX
5M9sSbSXDLDQhIM2mvM9q32+1LLz6rAtIZPITjZVp5TTkL3FFLlaBrUW5BQzg1ptNN8GxVr8EGWw
U9ac5URdfaU2Fm8WkT03cYGFjAa52+nSG59unwnCMR863TWAwp3FITUfOlOn8ptP4smg/caiaDG9
WtAb6p197TZmo9lY4NuLlLSjY1jDaj2V/GjJys3Q1cJB0BpmoBcrP2JY1h8gJwIq1PVqI5dG6XXV
7axMvG2kshCVNalx2kS2YxlaTtK9DsBsMsuknosbUtTnK3PEOIkpjKDRqQzifRXXJe3TIt63mNXm
IXmem648J50mA8Ub9nghuTPNQwpWjKGe0TzFEq6IFiiPD45VOrIm0W1tHCUugsnXs/III/ElFQfd
V6flCNSWBx7Snd2QZN22XcZk19fmNY8A2RaW4NBB8/Kysp4uaiCxr6jHbyB0J3Y7IXSSLthTzmah
3wgjY94DFI26mTZlpBwpjN92dYaXSe50LudK5TqJnzJCQd2StzA8YTqcB5GAGyC4kM25xb1NUFsv
Erq3LI4R9IKt8rG3GL6lhz6IlHs1yx8LMeVWbumfg2TdyWV6y9PQLeKYwWTB2Jn6UqKy0eFncZ7b
IKe5jrN5xoAKnyGmGgWWi/dZWXQ/xm65wZSJNqrIXtHBVdzGZsFNE50FhNnFnhgv8rvGlr9gF0+x
OnNGkBViEeyLtMxccsqM3ZtV6IValV/o0ntQXKV9q2nAVHpw3oLJjTUxHmWJsZTM0va0jpw6s64i
GZINTZFpV0k0pY2Fmyq9p9thpl2waNoxMw2PG1jgwqPRAW8AtO8Cg0YbtceRGtuxKfXZG2L5vZOB
w4ndmX5HcA0G5EbW4oNWqM9yUgPULFj95CAsTDMIWJUk0iaSxAtaRtPG2sC63JQDD9JtwVaofATu
AEIpisSjomMaZMGbbVhyVjhJ83nfwqHlIPYMoWvQWg1N6z+w0OMZ5jKdoPlYmbmbCyF5KqHNHTUD
9LdBjZIwxIIBI6lm47XIF3nT6OpQsBtKs72c5MGTsAwKEY2WXpweCwf0x6MTRpADkrAvbQriAGKj
3No1zVI9yD3XWJC3CrxIfUoJUBosMOeVzRkl4NMnK9cuuZCN0O2s+Cki2XPVL9ylbYpFgFgMcZ5P
eq3MrLaL4kGv1Zd+avMdCOF8X5dQZlOgWu4wszSGdQliLpRDR46M8kqIVXVX9CTTja40bsAaligf
S3HHXS++LzQ98dnhCSdrmXnqGh0BFi1Q21OnyAXGWFF4HYO0u+k7q3A6tdM+hZw9X7rM6I4TxKKA
LFeYfMawpaYthV1zkdpYv+tLPEzithOXdMfFOJy5oGTVEXVYlbCZixE8Xx7cSVqAYqiCj+DpVVHf
jk2ZvPStLrLzarStFsG8Bw4j3NLNWw4mWwFHbtnTN1XBlC7cVJ4tgemHYiBuzAQHQFfGmW9IRsL4
bLVENxa1/M3Y0Fu0gMAcUEivqI5Wf2sqxThIfWvtOYoxRA8DGJ7aDrzoggfDHhQl8/p64TE+FUzJ
ehXIYMUWzAooSihP/mgpjV/3o3lI08lkCnYYW1Y1Rox6fDJ6p6PuezajqvYGw4QBXgTtcMhiTX+G
SyoeAep0zjxomWvUab1PESO4TS61O7mYGC2N08BnfCx5oEXxWlO7u6Fd/qoJVP9KePEbfC3NTgtQ
q2aWEmKK43aV1gXcbnx7nkaaPhVLVw97FxPnMWeF4sYiJbpggVSN3KRbHLpbDiMwfpoPvNnonjhm
h/wpctEmSh9ab5h7FvmWKxjaso0FcCRaVVUbejoiXWJNeS7qHgk3AXYI4PByIe6kNrU04bpoow4B
wZRHe6Ay8bYRVOu9FMsKmWgjvFW0nfyulPuNvgK0vY7E6QPdN/1OahmmSQSL25VBWwsWtHK7iFSS
4EHjPZ6a8FoIqC/wuBdcKcejWRvTcD1JIz1NuTLoDMvZxRq0+D6MAuMkilOEeb5VboM+5CaQrT77
hEjsblkd9wWye/m79r6bipGBoDEY79KMMR6HYr9gsb6SadrBZMtP9N2Ui6JF0nEy65wAWqiy/SoB
o+/UopbO9AVGmgchcsuU7iFdbFVINgZdvutQhP2oUrKhJqBl/TOwYwHQVqyFTyPPLSYAuCfcRXqi
pY5mCqJEjQlgnQfpqztkSqL/PgH4j8Zl/rfxRJhR/1nJ/1gW3bfiG/zfH4dhvv/QH0V/8TcyVtaa
xidXbUEP+U/R3/yNALRu/MgN+XcYX/mNsi/2pbUlQPrkx6I/IBKNtK2xDsswWvjPhmH47/9c82cO
VJFN+hESuilN0fX173+o+VOHlSG1ZamTKQM98rZsMBr0MI7pcgHwqmnfVdOLChlB9vphlhM7TIZM
tyfQHOE2k+QEjCq8dG/IK5nRBsDWV23btYuXxDPUWwKy4j1c61Ra1zHGR6qYIwKrPLeyK4okzJxC
tMtdIFHANju1+cbsjDxtuAgMStqdxgYroLncBxFgP2YRhrNaqAlb+zngtFYxxT9kk0acKq7hAvV1
vUQbs1dNytyAnByVOhKjBcLACFvcT5ojLgtp2XlqXmZJ0/+Lu/NYbhzdtvQT4QS8mYJOlERSXpma
IFJp4L3H0/cHVd2bJKhDdFaNuqsqowYZwY3fb7P2WjtVcWleTUujfIZV3vK5iYHWLAwHJ85Ws5TY
IULP2BY1mCUB/HATEeAJ4lWgCMp9qqjqTz1HdWYhqQUksjmMaAsBUqR4OZi++ZWEMPq2llKlFTgh
A6XUpBVUEmealt2i0Rhem2KW1XvYwvGdjDz1rpQiolxJLV8Wr9Redp8ihKyvfbEeoNKGORUa71CJ
96EO0xosXqb+VYgq7bUsFRnK57pPbwwY5PA76pS6fWUFPASZla6kVoZbMg96SNLhdidlpLZycyea
GfEANOfNM858hJKASy7bhtuZ18BySrCyXMgMIlP78FeIIMSu07rw4Daq8q4lkPxt4tjUuMBTaFOW
KQowxa53Y+maNKmMlF9US1dWDHmcYVrdfao2Zr1Khi7eyiEyBnbTerpAV21R3iUpMspWDdtc7nrh
rSmo/ivE69aLLldI2kKFqlxDW06YF/mWwFiiSgDvp1kPBvJNL2zwCE+x0Z1uZRKwRyvBSaj8lMij
WMuqQF1wjx5NcTdUxXAjwzvcLS3QluRG2HzmVqCC8xLL0FvXjSa5cFC3+uiv5sCoXAc3YuEK5OOg
mQtGgi1S2XABfvPRxRyoW1Xt6NC4CAuHjVrpix6uM83OeqJPhIWN4quIDLVqDxVAMjeEb3vhJkox
2GEaVg+hS24J+hXwQK6l+gnpKi9uFzI+xTZO9KhY+GCJLMTdhwFRaLMO70rIXDLyvV0C2YVIYmdh
Dp4R2JVcAD4jU0A07wlwUNqawFVCJ6Su781EMJAKyNXqoAZNKqwyMsTFMu9E/6dHn2y65dFrdpZQ
0ozEDXRlyIjwoGaOiOwypbgHUEVVsm2ZGjHVtFgKoN/krUwWktjQcj7Uyq53WtS0rRxSUhSmNNhE
c4GN6auxNtLyi/exj3LHNlMENIeUgEwLRPzw0Mo5Jc6nKjYgnOEWbf7J4/P/a1WaN+W/V6Vv6+5n
/M7T7x4/UdKIhP/ridLhryKtKYoya0pj2Njs+hdmWqPATD0YUhhAFwadvPzN30+UJv5HAo6polAI
PZoF4vp3Xdr6jwrzEOcZkhfY1MF//gFsWtHGnsPfuGlDlKh68wTSrkwyzaR8fvpE9ZnmuUrtqrZc
gndU6q5fVTFqNVYaFd/zDGXvDua/Ky+IpXuKz9QQkQ9dBWIAlljC12zCIV6VTkEKtTDljY6s7Avu
+btWDtVmkFrSZCNnpOVW3/xY/5YZzktaqF+5oxZeTkxtav4v2ASfxJ7oQfciYB3emGwvlGxRJbeV
p1mwJbkPhmD+UNWR5FzN8m035IadecgV6Cb4G1mOhBv0naGq8Zz3vLPar5UEWy9Mg/4j3Mc9BJFB
jbSWaOwqaVRe0fuERB4BXAO+D/qhNGScJVogSTmsTRdxFw+VjAMRiHXl6G13O2p6EAtC2lUiuYSO
+rOZOG8uaZzrUA7vPUcB/S3ylQtLa/JNoPXhdS1wQ4bg72Chld7glEJtJ+g2kDh+h78zuraqKLBj
oqROcm5MryvI0SvmOknjd4iYlY1fAZujlJCv8W4d6Fbx60X48RYsTk75uikXaJRDtRzzRoPa+tZW
usyl71dL4H7VNfIH7k1ZmW9ZWZBFNwr5PQVHCaq0MLQrVY6LGy8YgPWIKV1ArfGcjKBDcmv9jjdT
AJGAXE9AZQcsHFjLPhq2sSnctn4pcR0X+b5Nkb6uECNa+H3fLoEAPlAf1CghWuUySwhyZV/eRVoZ
8KEFCXCfJEJOkLvQsuJF6WUAvnmPOEk+Yhes/FkJ+ggoIokSsdZe9Dp9otHZXJhaR0ulB/ogqyqY
Svud1pYjB2ZX72WcE5uyrglY3sjsyOtJsAj9le8Q76sONMue1LxWLekZVc4fSymn9lM2u0qlcpAm
SboSC3jZ/axfQ5G+1sYvCMzom5PBhOhIt1peqSi2UP/Lc28/NEi0lI78LvauTiQZMHtZus5U8Wut
K7w41COl2ItJrSo3EQU3G7YJ4ncLTFdDJiNKhoPgJs/AotZhSv5Q7rjAS+01oia1rpDtXcPhm6+q
BuxhmnXFopDJjsRKXTy1GcJ3imfYhaP+cFuNbGPSvuolzG5ovQlbD70LOyJgXllF/bVQ3KcMItdH
TchRv3NRnlM83DfA5ctela/l0rwCG4PIq5PpRPOGDGlCDKDZ50FagcMmOZpBI03hwoIKvvhajsT7
rWlKdl8YzlVQU+4vKmq3Td1dNZWyFQPTvLJ6ZZNpCQLq7K9XsSreK10Ml1KS1st0XATXU9q1Dk3u
mt6hN7F2v5tN/gwiQrY76g5LMwK/WvJNdmwN1gYUHz2aBt8ZNdE+szpvMahMNF7lTViTkIXgdrjt
wB5el4kMWT5xwjLQUtLwI+gxlfw37gRApeT2CeFlEfBY+EpCNVr7agi2pmwfFS346vvtqhqyYWlS
MQOEV0RLhLCRipFAo3E3yhucV4MqJvIbVpx7NKBCloS4R7XXCjK9QB4XkE+DhaGKdKUhWLQGXxLb
Lg0xzFqoPvRGqT2hhERnvttGS+COlN4Hbn8o6/obkAJbcrIFR033UUaAa1UOy4SwwL8HW3QjJ6AU
AsGXFsk3tR26B9AnW0fJKJ/AGLx0YkDY1gBxQwtcxnL798Jpw41QDTptqQ7M2i6iFnnGH994tizI
TN2c3J/sOpXt18NznRjvDQoDURNyRFNXBzWZK2v0nF+j1gK20XpXCVTIqzgX3wcKS5vIQHEHIK2D
WBGns0CyJxXq/iYwBG3ZAjHi+PA9o67SleMbP8OiBkMTUYQwlWZHHPIj7UFxBvTOKG2ZblEONEhl
tOY/CIyf0pj/pi1aJ1yc/3fuy+ZnOjZL/b/Q7WVejK3XP3/8LL5VP398tLD9LMdmto8pSH6i7H7s
zIy/85cvA1Hdf6BRJXj+6PCiv+N/fBmoXP+j4sXQfG/Isq7pNJj87ctIIox54ofaMU3pADR+955I
I5eeIuMAqTQbER7Lf+LL4BMdeTKI1UPfqauiKsoUE0x97HU7DrZ9hbyplSXhjuTUQjKrFZGAjeCF
HY1EJdbTkZt395eHdMz+NcL1fvtNf1ujy3N0aGBMAx54Ym3wewnVxCbcISh8VdTKSp0TmT2zYMgS
0imQWerkJFRpwmbQgaLJanpndoojyoDiUV6zUKhZXB7H2ayNrEisKY1DI2vgVEs9Ng2h0cyo2pFK
RxSMEJQsfAyRKG0jq3xICYNyGI8uG53SU4iSQe0Dg4Y5WlbGvM3xWlXoqWepaZW70qiFW4mWl8yA
ez1MLXNbJC0sEZLqbjVPDaARh1sXXw9abZQAZ8lIJi2sf30J20+hhdVUxamAK645ggyVUuyQOCCv
MaSS7SiF9EWg2+bKaSsIhCJZXau+4iwHSyDPHRvepjVHBWWxkbZdB6Ckj5TwxhgVm0hVKqukz7Mr
t2u+pIma0gjSlkuyquZGirUGT4Oiw40uFc4D4nuUI6B5rha5Q2qHNL5+PzPTE06Mv8enwY2qqByM
MTA5nmncgR5/Yyh3OaCNtaK1r1RhFeobskFLFuqfASnQ+zrFC4uhYN9r7IiF2OTOAaUZbSnJPpxg
cv/k1Gb6pcjV/s6JgTjqne4t8rSptpe/9zQc4VhBAQYBmsa2h0RJnOobx0nf1zE3zI4+T33TGjWg
JskCyaq01gptqvyvx4Gb/TcN8MVjPCbnFIk0oQzHOrDc0+mhIprQI6L6QBggJ6CG6HbV8vKQppxy
jOnUxrgFj7KASqW3hFmKvytXMQ6kjVj0Arr/lbBgX9jSAhH22+I6XYr23O4+n01j7PmDZhjoMWTJ
4xVzZDkTBR1Uhubv/GptDN6tj44NIkY3Pc7d5UFOWdY+BmkRRnKdi9xX8ESemJIrLywoq/u7aq1v
/IfgyTokt/o1+136EtzGtrgBg3qQN8Y6W5fP7k9rZ93vs326lQ8V+CeUa3+1je3Av3D5w873P1Nw
9F2TWzTM1cTPw8HfKZBWSdDYJxA7F9UGJcN14ENiEKPy4u0uGz27ukGNQy5EuYR7RdOmJCzqAC+/
U/vdrsoTdKD7jeYgi3XZxtnaftgwFMh3xjT22FV9vLYUuTIxUaJup4MikcxiQW0Hzeu7Lvx52dD5
ZT2xxAN+bCkIvMDRCywpsG+l1xr8Ut+1BRCCQzbzGJ0tFpYofiJnw0sOX9+IoT/ary4ltEh3sBSo
KGQ4qCPn/ULqvzXDq1/SThjgvhqHy8M7ewA+bJKHwRUh/zHVq0cjUUFCL+t2FrmHAHFIOsVp9tmZ
1iOiEaQ7/kg7nhtuYm/qOABgsRoJex46LyJICNAsa1f6pVfOlm6SnRzOGPxsM+KYqRLOESTZH0rr
R5Mqyg2SmXra7WB47LYt3weU3JxjQz1bOrjTyamLFsl6ElRjxupk6SKacFqtzPcG1QDPQyLGN5eW
oCxS5Kbc2l2YqbftyFj84ep9mMXzw+ej/jKSyh+bHSLa6Logz/eCRZwkhITQ3ONGucrl9M0CBulW
czSEn4wUtgFRGUl0yeuNru6xydwQJNUZR4rgzwqA5paOj3WpGUBnioUjx/e1llyX1vbyQM+OO6lA
g0eZvJ/JwbAm92vsIz3UZnq/91WH+L1f0UtpBKhFZsn3y5Y+NsSxayuTq5SIKXE/DY1/J0tpkvlT
PfR9dupOOKjX7T681rWF/OSMubmFtMngwFHRH4Q1c47abvzpc9OjUUmFb3jKH9/RPClbpabsBrJ6
PJtLjeZB0ttAo1Sb+HFm93xqjscfxgj61blxTpfSIlWmdK6g7FxK/UF7Z8raJmr7Gx8UnZwTJf1v
Yvj/ImL4mNYjY5MVBPBrGn72YezGFN4k5+FPf1/FvRv/4ZCr5nTZZOCDii/qwi5vnXoF+wR4nV74
O5r+rw7TGEWdrtDYJiXT2i9D8k/Z9XTKVKmQfDlO3X2SW806ycs3SKyjKwAvyvqPx4MVHHCCR+6V
sVR8fM5SVRXjwRv8fVUG/s6j1L5syB3NbIHpuRplH0aSZZWIBEdJmmwBFzkzXxP65OAJik6/pEkD
aZNJ7z7dmZtcjGbYO6evDeZGmhTqi+xuSZ56ZGrRILwXWcUh6EBXet6hRWVFJIval/Jjm0mU2GaO
8ycDJEz9WC7icjyh02nMcm/Ig7wpD0Bf6BWR2q3mQkwSu8ZN3hgze/BsdzA8/EzZpNvNAHEx2eMl
KBS3c4ryUHEdqwo9LYFqXCOTPkM+O33TmEY8HqoZuO0mKbJx0EdvmhMieu4rZQnSHY2y+iYWrc0f
7r6Jhcm+6KswCDsHC7lhLgbxYCbhzM77ZK4s2hLZxqgFgF2YnKQsbQy5cavyYOC8CSIJWdDu2Yz7
O2W6HBMsx1aUySkCezQ4VogV9Tk7GKI9vIYwzdHXce9/DyCn+tk6S7pwL0/eODknl8TE6MQ3NTr0
NeMUo36BmhCV/ZWj0F1FO96MoU+OE2dXNFSTDBRQpul+s4S8BNxdHlIa6PUuvVMdIKCI7tptUqyE
SqKBqPlxeXDT93+cUcPgBTZ5j+H6Gvfm0d5DaDZySmsoDogOwsCD+DlSQsDdqOXDBFvP3IIfaZ7p
XEL0QouqRoiqqRN3Qx/Q77M0rWABtavszqW3aa3cDDfhzt0Mm3CrXFvXw5vwg7xp9jN9vTzWz87Z
sfHJ5aEWcVsMDcZFdCKV9C4k1XzZwmcrOGohjLcwb/5Z/smB6gBgaHHgPVl6WrIKYxU1WM3n5hj2
Tp+8QSs6cwl/cigoysq4+yyjSvprsj9J6I1ZfqE9dJK0jIbmjr7421IqlxKl/kZuSR2q6yJ8g9pi
pVNKaFsNAcEZj+78/GuUfcnKQOYDfYM42UcCTeNIufnDAcWahQGJRdVtNevH5en9bKi8OCLKEzru
AWnR092aF2bnM/X9QZJpM7DRGVNhKPxufun2tJy9Ny/FcyLYl42ePzmM7MjmZNeUEphFp3UZWUKJ
KFnHCHHHUNpr2t1lQ2PueHLRoLgik17BU2XzjJRHx2cxH3wymrQ/HmIumsbWczs2l/IP461BnjVe
lrfK8zAnTTD+5umBPLU5ruvR+XeQInJDsR8OniItxe41gzjo8rA+4txLJibPmyL59FmpIt16pIqU
m3yH1OmKznFbvBG2wtLfdjYwfDDQqe1vi038y9tYT2ayvPwZcwOdPIFliYK3InfDwfL8a7m7MvRs
JjT9cLDPBjqmSAx8BgM0wulcDrIR1kpXDgcYe4HCbNIX70dTbD0aueAJ3kSP5uNeWgn34ncHgNi9
cB/si5fwKV9aK912buoZt+Is1UHpgoQKqlxwGo5yPJO1HcjCGrkWi4fwhawDqblsJdGO96gItvF1
LqT79GweW5ssc4guamWIo7VfzQ9N2Wr5xipBCVIB5w0DW2T3V3COODOByFRbA5/gdJSThVU8dJuV
FrvxL/9BW3trGN63+p1x4z36t97NkNviazdzVM/v+dGmJbPQLPdZYlcka45AGTbFX6pxGzZX8TZS
HnmslRlDHx77dE8hgmSwiAZdztbk9qlzLeXV0vtD96Va+9+Mp+G7dYNMu2tD+PfcQ0wcw+dj6zUa
BfXVnx8Z6kESJRvSIDA9nO5nTXDQBuud/jDQkdshnQmy+7KFT/wBgqIjE5PFo9M8M8SBC1281mAK
Bi/wK7tNbuVNCe9osFU34VWuwvqZBFs/g8j1svnP7oRj6xOHq28hZ4oLbzhEQ0SfVycAlo/+5jj5
rzHmp0YsTgbOMVkPbTJEMwJkAJMYSAmAsiXNrWX+enkYn7298Of9r4XJMIS4yYUs4t4pi5fBD2+i
3rjKY3FmN3zyDpIpQioO74asnzq53Xzq6lU/XuO1tbf6dd2+FgmkPjOvxTgbk/0Og5/IM0g4hBTi
ZL8PZh6kAVLme9dV9/Tc1cFz4lX3/XBrCerq8ryd+76jt2SYIrVCXcJ1Od3f5hD0UmAl2l4OYPhq
vOfO2or+jQVzhAewtqhQ3WvmUg6f3JMjlgLfhRWDXXBaW8j7sCqCvIa1E7hrNgzbHvyyYwq/amHb
G1D8VvoqSpJ1U7w3MjAfUybSadaXh36+mKMkD2g8itgjz+nkadA9JTOLUOz2vkMFRe4N2nFF+H7y
8qk0kZC9bO3cs4ESlWo66WJFGcthk72TeWEptJ3sHiCOCMGJq6tUoC8ySrYQj9H4Ki56J3hD8GVr
ug9NAX0BWLPL33B2SKicSODqx2QFtX1zdL6OHZ0moBzqqtbez6HjAndH5UTL3bUauv5MQfhTU+D4
TXRAyeNqk/OoJDkoPZz1vaMN2iqKgtZGhhieOLR//3QLE2mTUaJbiKK6SfHvdFRRV4l+7Yr9oR3Q
DacS1Hk//e550IJbkZ6ZQjp41UyJ4ezUjCbHOJ/lHCtkk/tMzRW5AEjQH8ocLjstueosaemryh0Z
lEUvV9u+HDZDW8/soXHSTi6GMeuvojg4ZraAkk7WL/UzIwIKWRwaOZeRRYdYw4qcYUVfnWwHgbj3
O13aNjoUW5c3ziebF8ukHeihIL4auZNOdg4Vr9w1o7zEcriBL/dKSzSyAITlrua9U9hZuYG4bqCz
1OQNAD/J1v8HkvxfH5FPRs+c8nyMdMXwN03XuSy63jPy4hAOgojwYayGq6i0sgX15PIHaFyX6yqT
7hqpmMtKTFQY2cMGelGkwDSuLUK7Dy6oo5OjNZ5Yh1FdHApNQGnI0oVokxqhddAQydhJNX39huUN
N1A5xIushtGPHlBpyThIWhhwM7U96jJCoCyHolcWgtOoCwXCNbB5YC2Hou62YaF3kK3F+eby2p29
veOnj1ecMuY22LWnSwdj5uAVkVMc/HbUro8Df9kJujVzIiadMX/NEIk7wl6KDFiZrI6aZ0OXWGSI
gsDCTaokFF+0+ksYBtJNY7b+Uh2GezcBnN8Gigmla5H/YY12XCOafZA9hK2a/0326IA2OfRFYnnQ
m6zeDkWUrLsWcozL03l+9EmIjocA3tAxUTkdJ/29ueko5aEsdXUlmkNM62ViLXTwsjSlhfXCoKv+
ymyidp/CSPhw2fxnh4BziOok185YFDhdzUJtQdbGenmAEFbd6EmuLKEYBaFJMU7K6KrQESeD4pqG
j8uGxx+e3D1c56ihwlOhcB4m28gUnM5zwlbfhxUVnNpSchgeIBpw2PcLIRCVqyK0vv+hTRODTDIk
bxoV5Olcx1S1UEFzFU7dOx32Prr24N2XtAS2bvunb+PE1mR8XZvEQp058sHyY5q01Ru4bm5Senv/
yZDGSiOc5vSzTTYpxJumVIeqfFChFfjpkm3sbWlXv162cvb6fgzmt5XJLtGtpoJfF68JsuGrFJQr
jEyeO8wE12d7ESvQSengQ9BGI4V6uheJjUKHxmH50ELGMVz1yjXoZrmCxfmu6ma23zgvJ9uPpKVI
fYAUH24qr9+pLaHqIzEyOkb0JdYXGsSiL64yk787O9qjDfWjIAuCEUjkqQ0pbC1aJirx4Kkwozsl
hCLVAFLasAcVHRspFeFQkLfg95eXl+v8eT21PIWXkByqpcHKReKjmqxz6l/hJy2E4TtA9odUNDbl
UC5lXQDQ/GbV4rIPlBkBhnH+zuYXGm2QNRLYualHw+tuhm6XSQfLoDFbcFee9dq3waqO7yu6PWbG
O16SZ9bGWxqoIP7/NB4scE4Nz6cdN4JhrTX0TRZEq9KTl20VvKjdFyeSv3jpo9Zmy5ZuZSjjtn0a
rS9/xWdbCgdOZ7gaoE9rchSTWIKezJOlA8x3y7J8U2gaMMofYinM7N3P9hU4DTwoLiyNYOV0X0FM
agZFUUgH5TFo1nXxlvs36Y/IecjVAxCfPx8VUFmJeIZXmNLkqTGY4voyDCXlkDTmgwEVX9uFu6qI
vxShMXNePrllwGj8NjU5k13gd77VyQq1GvnB1eV1XUFf07Uzp+OzrTkGLYCU8WSYw9MR5XFRq5Bg
czMHarhwA+uL09RQ96j1ixK2V7lOK//lOTxPyRCb4uWJTB+7kyj81GQWJ7UfSnl1EP3Y/BL1UmU3
RTxcK/B4LNw4hnXaMn5GMIasjFBNV21Srxqvuf2g5nREnipn7GlN/XxHj423y8LyeypF/gZG4OZ1
5mPPl2EMshRInVluoI+TFdfCVpacKqp4JRtloZrJV7i0s1VaNdrCLbiSVVzRm0a2BNsTK2gCjaxZ
9Tl8HG6TeIvaaxVkIGLBTiNLXl/+uPO1M8Ep8kzQg43XoE+KldCVhm0WR3hLjWmt5Cq4DQpPXTa0
/9A3L9yYEFCuLpv8AMCeXi7ks6jlgTYFKEiYdLp4lkeftD/iXSHrNd5cs/Z+wAkdPfZtLUB35Tft
Wxejb7egOzT+mta+AkM+PImkhanfPHa56e/ppqVTNAVNSpeU5wTPYRQIb1kuom8rSAa4YKG3/DfF
R/nVbtkkFkIjsnwfeBUtaCLdodctZDr3aiYLJbx6UWnaNNF5wUK0QufJVEMaTvtOHqAt0LVynwgZ
6UxJ8sOvZM+hqApNwXhTA7m9pzkqDKGErNv3Huo6GvTiIH6CNDcHrwvF+wvgkfi9bWt0Q5M8dg9d
Szlj5kSMc3Y8p5RkAVTwAEtjIl0zJ96RmLnl2LCfH7i64bKEQca1Fa9aSO3m8upNN/PU0OSwt4LY
QgaDodoUlxUMUWZ0sJxuZjjj514azmSLJOR50ibBiiaCoc29FcwmM7fWdMZIEJC7441DhkXGXZ6k
e1RTkKpECppDFAd714u3yL0EtlUE9A6GZNcuT9t0QJRaQTpyykx4b4EnT6YtSICwZVHTHHyPzA6d
0XCcmOD9L1s5e8hIr5JgIb4aaRho+D89WY2ud40Eteah9mDBKuk2aioDNqZ2nRqK3Td0/ltmAqt+
+Ie7gjhrlDsZ/RJKq2ehv9nqMAPkMcElrFMppJ1G7tuNOTO8cZKOd8WHFcAApDeYTp7P0+ERzwFi
UxKSHALM+/XBlFBBAMFzeRLPl4qxHFmZLpXvVNBnpoSpQQT7veW8Unto15eNfGAWzsYyhohYIoSa
5pBrbWhFj87BQ1s5yygwDnk62FX1kzruIoSANtDVqwwG5dYfPNsRe1tRuo6/aa8yYe4onG8bfB+q
x5TfKFtTLjqdV0Q8oaVXHe+uQ3ybdj7IquC8o1WPTNnC0WAurO5L2Zo5EmdPD80v0HKj3Uk3gIzl
U6tqb6k9pSP/TqfwZq397lobFi7yka+Xp/p8PXnaSD2MqPAxwTtZTzUuSkhSBf8ukiqBbl56ZKHF
mkv9neVXiLAIf+SP/qQPzOHpcFw9MvzIlXlJFauzVaimQfm0UE1JMHO2hrjg3YIKLS6/lahaUEiG
LvLPBsoXfBQ+8PhEMmDqZKBJ6+fok0jVoQF6vUj7uIWfIU5nnMrpdE6tTO4YCS5WuUmhHess9wBn
Qrgy6Mj5B0PREBoZ55ScsTzZG10bRxEC7sVBcXWezVBMsmdhkMSZUzh+6/EhHMfCY4mYnijiUE63
oIHTY0JaNR5CI1nnrV8sY08olnJn0kxa5vnqD1cIF0sGqQGEmouKqs7pHlEyNdDgpMwPrt5wNf/K
tefLBsYlPhnQhwHQymwE7uPpScY311Ox0fJDZNCc6uPHUCLyXv6dkcnL2RUJO0DCiJ+0CxjK2uER
SsY/3QGTkUx2QBJq8MT7eABS+tYCo/SHfuaen956eDIsxu+5Uk4Xg45iPes8JT/AgdptYd5SOagB
VWrbqVbtXDFrbmUmb1fqdGYEyCo/xMqTBOFg2t6QwJiZtOmVOh3S+BFHWXApU/okGJc/+854hm0O
x6NBhD5j5uwKmMzc5AowY6RpaEnKD33zrgA4RIny3+2wcZxH41B8+leFTs0PJrl8Ib4ztCfJ/PXv
bEzOYhSh1R1E2HB78MDmNyV+0eqZjPfcoo9b8GgcfqoPBgSH+SFAkqqGib6IXqPZcvTMckwBp+1Q
BmVmMZLGhPBJ9exc9WdW/OyiPF3xKXwvKhlElsv5wZDQ4TVa2hIOEDCtlOz98qp8uoNpD5DNseGD
TOLpjImV4wF+5NgTWiBTB21F+2b0ysqwHhxtpiTy6eoc2ZqcFogtHSNJx1CmsBa1cSs1zyO3++UB
zRmZnJVCQKmylcd7rIEqQ7kSTci1/kn4R2/A72mbHJgK8Yqi/LAiI8oFX3UpQOOKPl6d/PmWBkBJ
eYNEJMVyZTIeXZALqxRELn89W6gZPPZWiMzHjJVP7maSSaCJCGhVwqWJR5rXZeBkRZkfFIuKMcG1
ncFsAgGqQlV1Yc6Fm58sEuaIYcDEkZQ4K8HlikM9vmV7518HUlehEkITtr68E85AFR+h85GV6X7r
tAiROKzk8WqMXPbZXXgfoF0G9W9j59+HnXcvzwWenw5NA0KBJ0VFY9qNHFa+LMhezXpZ8Gs47U+9
bpZqlMykpz81c5R/mDzXhkmGnEoEjkfwrQPrFQn7sP5xeQI/uYROchyTB1tWpRCmc2wETrQW1ftC
eoYifDPE0Yxn8PlKHY1mcpyUMmibquS6ayE2kCnn2bCr7YpW/pJG7lJJTap4ENzq8oMGa1lkBdeN
oWwayGL/3Ygnb5SRhqRV2/GGCqplDjWtAm03qIeNmSUzps4C0mliZ/JWoWKQSrSo5Ae43LRimcDF
81Q+GFfhM8ykSrykDoZiSLp24pnZ/uT5Ol5Wa3LWQ0mI4LDGsBREywrty6a/vzyN57HZaXbMmnqs
dULKZMyOQXZgfakHW3qHFCWs6DlbWu4axt7LBmd2qjU5Da4kpb0FFOKgdBpU8TukIoCXJusK9pXL
lmbO3RR66UOOaxg+lnxEV1X/Og+btRS+/Dsjk0c5jmu3KD9WKOkQY7hRPEiKgpnr8ZOX/2QbTG5H
1BRRUVFYIzFuN1JT2AN0hXLd2kK4LyR3c3lInz4wv0/4NActZYUvaOO8NRLef+iAAd5kQ7q01Gej
4szTKVyj13TZ6Ny2mFwrzfA/RsGxc60cvPbZ7F6HcqbZYrwVJkEgM0nNbGS1Huuxpz6UReMeTNW4
51WSrsORqAw2ah2QM9oza/J0+3p4vTywzy0aeGyj1wb+8tRiSp0uj6OB9xNqSicIbrOkXyTJANrI
fAgta5FXf/Mf/lew0Rlw/K/76rfNyWtQub7V6h6xdKIKi1b5gub90lSaxdD66zSFeEHeStZKKa+V
2SbWs3Wk2xNkoo7Cum6SWpoMFx05PSrRlNlX2VeEKBAR06CpSpdg61d/OLETS5NBwhplqm3s6vtC
vHNycauUDBAGNAhsn6vMWFJemDmGH6mVk90zMTk57Eqvtzpkyvpe3Szl6/JFHhbI2XWwqEChuwCV
fwUj1YKKzIt23esPJm1DN/5yrp5xVuGDLh/SRTi8VFUac0CTVyEXkiFqBj7Dfym/tb/QSN+WD8Wj
e288ZKvoW72tH9M7jFNCW86Wvz9d4CPjk/ei79rB0WWM67uWlDn8IZKtBAulXDQ35TK+6zbRMxyy
3c85+pDzXT0Oe8TeAqzB5ZzCMqHCVczS8vR9Vyybxra8ZY/QlbDyqxW0YdpS3ukzW+zs3p1YnLz7
IhoJSphiMe+tezl5kgZ/1bnNsnBeBm9uWc+eq1Nj03KjaCVe7pXjfqYLzCyQgcmXnSXOXO5zVibL
FwlD4hQhQ0Jv1A0KXhAUlqXv/+Bo/l6pKdazBZmsxPq4QT3kEKuUUMuC7bhbFTFkPXlhmzQsXjb5
6bYEcc7GgPSF2unpNWvmQ0FdzNH2kenYcYQoe7gUomtvrsnr8/n7bWdyBfhRJDfDYGp7HxktX9ln
4kbOZwKGubGM33CUGmnTaECh1uIOTZ+iuF4qhmCbNFgl2syFdu7Yfuy536MZv+TI0gDPMtSFWAoL
W7y3vlePiWj7t/I2eq+/t18gzzBju57zaufmcPLWt1rXiQV18H2CsEnR2uHQLGTh+fKGmDMyiQ+U
XHKDDOnJPfziK9P31wFEeoG8umzlv1xKv2dwckUIIjAcS2bfwY7YqAchW1jfzB9EPvqrIC7hXUT1
5rLJy7sD2vjTNUtLENyEAto+TzeKdRMZTyUNB3B7/jszk4ti6DPVi1wWSXOzhWyg/9B/SbqlbBUz
U3jmbp7swbNal0gbVqD0LFTmL+Ek5T4aG8M3cJaI6B+li383rMk9UYmCmIYms1ep3x1dvc7yd6L/
RVsoy8uGzgNlUEwm/p6l6fQNnXVmx2piIKzYafuO/r2gWcQPHRxltv/Dgq3Tfow2c51049Uz8U4A
N9C/Tz8Ihe5pu5eKMKNWUBveo/jdo3slcnYvj+mTM4WFsU7ICyxaymSzW2DFFQFm/L3owVsbKVG5
7lNI+YxQm3t6Z0xNfRwh1hvVo8loH+uoPOarkYxU8X/9q/FMcQ4m7K5+DoZlL8qQuZfFUi+zRWzM
7fC5sUx8YjkA16Q0jMUw2oVK4UH0v6XNXIPM5xsOoAsl3bHRcJrO0q0hTqpc1PbSY7x3XvIOpgii
eXWp9ZQh7CK3kQ2AKuefzOFvq5N7Nh16MVU6rKYjNOmp0r7oczR8n/nd7LvfNib7bmyAGlBa1vYg
1ZCSsNVV8mjsvWXxiPzjslw2v4Jv2kZZxGuokCvb+pq+p1f/aphTlKvqAK+Q8l7b91JNfGqhe/cW
pc+XjXx+gv93nNrkzk1hgw4Th3G2wkvvfRuqr3/2+zCrg0QUKbFySYxMnqdPR5gjceq7eX1XBkO0
pFnwp9CJc32GZ6s1Xg4j7hAuOGCIZ1AUE8CgFJVScxcKidgtzc4R3pQu0Z9KCn0HVU4QMlX1ungN
oph0aKzWJTFi57YvXl3niwEsc2z7rQTAvP8/7J3Zbuw4uqVf5aCumwVN1ACc6gtNoZgcEZ7tG8H2
tjWLlESKop7+rNiZ1SfTWV158rKBBrIK9rbDitBA/sP619da6tV0OV3AxZJFG3LMtD7ZIMDV0YKS
NZgQsNkCW49MgmDmfhB/Esl+zwCunwX6ZsvDQwX5x3dLj0DaXBROK86l1a738EoHgngcOtQzvTLq
zW57NfP8kyfqe8Xg5zFhH4JdI4Bz3/cN3m5lx4bAFmes6POnqYD9gg4WiD/goGBVbq8vQNU9LDbd
/vu74/syheN61+aFCZXcVXXyLbTFIak5GIY6s8Bs9oytPOICrBaYmJV/EsP8i9N6PaO4B+HNiHzu
242uWygq1UrVOffhOVrm8yfBI+XYxr2w12Mu2/kvbvvXz/bbA35bgmsKG14Y/KszuidlolpyH3Su
Ci2NYaxpyv9iMoKj4UPB4dSFRtyA3dHvnzPT525dGIs6BzkIsYBp1Ldurh5Z6+U/phEYjn9/4b5H
hNfDweEI+mwcDxqKb0swthfLbYtenakHXyBbSxEXsIGLOtbkMWGD/ydX7w9BL4boIKSDThWaNjSH
vovNCkoBCya+fW69r8oubikcPBvuZI2ByC234oX6e0t1x3rgBwfgkH//cf/wfEBDh7YXPESgUHH/
4JEYjD6YrpizO9u6fl2cqdhqoxCgEIrHgNvgGwJkDKzen3kw/WHQAZ/6d8f9liwpkBdavdj41LX5
tGgnLeGqr4iFiVQersD+TBDjjlO+rZUJEexy5SX2f7I2fN8h6NU1BTPo0KNdHVS/q2TGFri8avXc
M1jmfsxs2gPEoP+sMfYvj4KbBgVLB8HrzzPxm7TQxNUdr0Nq55bkw6bv7BYhHiY4/v11/IO139VW
Fz0/zILCdZsa32dwwBqyJZME3LnFlQ8WiMs1kJS5cQrWHCT5ATyct76eMNrQVqwETaAVvhlxr+f3
BTwyL8ZYLZtaiy24qGCFFsawW2tS/7IF/CWU2f/Mjv3/NeAZFovfXLH4Tbz9x2cPvJe+msr/429H
1v5g89tv3dd/vuIX+3UbVBgUehFMONjjYVr3T/d1y/07Sj8wr7ax/cO35Hr3/BN2Bg4aajP+NUL1
MNAJXMx/TEyK8h9/c+jfr1kSZq4xKmdgqv4vkWQgeP39ooi4w6RQT2LmwoCxHUaev+9m3uDIqnSq
uA7GA/EBFU8cUGQvdTOQGT5c5kA2gMGcieX40DZ5ZgIa9Rx5IAqfGpj91TA7cY0pHWXlMzzJpbDA
t/fsJ1GwIMEf/GGPVEKWWg+pMaEaGHgFeBJI+B4NE4MLbOT70WH5M8YLgw1gNfXtOvdO7PXOkbok
2LRNMe2MyQffvSNfFlfwRHX1HVKQH7nlzHYKmCJH0QdOm9CUTHKGFziYZ86uBD4jLB1LPqysK24c
mk8xBg2VcaYVA4zaLOaqiWsjt0CEGBQRH2yujPJeArBZpgoTRVkFFwO8w7a7n5n5WsLoHJ4+do0+
SFkoNDSDAeMHqTkHRmZC/8rDXhOEvQWFHgxqM+DeXaaPmOR+FLoj48aydH4LxGaxJvNCcxmVxHOA
YVuqrUmkk4du7U4JbYbiBHQ1HvXSevIL6RwWd4IiWgUmflhowMjsPmjxaYc+krYsw765jiPPb22j
YcI1QsCXyKH3Tu3ctYBHLbmbAI2ZozHb8Xe/QTGpc67sDg6JMBri+QnorXLejUVAH2iHUeOMeENH
ktLLl/sAqexlQnTXhgIOKh8GSCGxq3FxQgdWbrtcODaIN41VJ60RANIrpZJvtPPaQzkRupudwiFg
LtMR7F2nTgafzx8lHZttLeHTVY1j/wrQO4AlRWOykGLsPupcQvezaChgNyM5iYa7cquCfN57CsZj
MfbbB9QlMiFdNxLFNIIxpMHMHhFs3OrgzApWgPjWz0GMjn/9ao3oSbcK7LqpsY7NvGggVvlQHaY6
qLJlHpuoblwV6RXzR5QsmGXu0bMv/MLNoPD0Q8sAWHWYGkj7pipIxbighQIH9nTq5H5h/lPhCha3
upAhMj3U2XuVElXJlI5OXAz66ILdDVyO4ybMAwSOK7oJSJ7HTQ5/bwH/9t5rwxEQWEfrMvInS0UD
cUH6ti7uUniHq1mejdGMsG1ALIM5thkyH/5cxFjzmPbrC0zDrbhiuBvKVesNhzgmHpw5Xd1ARRQi
8nTOV0wsrdSJF25UW+CVDpCO74LmotqebnUOwrchMDRkT6AQ97kQO39wisS1JdkJC7DjqgnuaKnH
jeMbQyhkawF6uoiMLu2jKWaMIVnwZwCiPWHcgVSZgGdXdURDqQpjqhjWBYCkt8UcevgQuMh6T3x2
gpr5pJf8kDO4R8CeXkGaYUQF6LmUOWFA2ofA6KsHFHyrrQJdoJnNB0837mEe3D7sfYYHYrRgF+BR
EZUof6z1CrsgX72v3HPTdh4fLMDfkdp7F+2Vz0Uwt0c2CNwh3crRF/I7mO4sy6UEp/bcD1pvi64B
1EYbaQXX63cx1+umsDu4dcABrkJ6JbKB+Maj14H0BsU0fRh9s5vDgnsR0MlVhPm85YvmvXGFVWO0
rJPzYmVdYTAVuw1iPZCA5pRPrItVXt1gTOlnBEzzJgRtyikhXJvbB2AU4G1tyYnT0J8bcep9OxZm
c2jZnB9crfIrf5wmSL02i90hqJXWZZ3JeiEroFaVKj6l4mzXllRlxKzglQqvWSPUlsszXnj6xoS0
7M3OTXc/sCFreVuiiMn9RFpMMkxjr7YR9rjhHyl3kQvXEFrcCa8CBZP0S2tj4bFBI+jQHbYHx0ws
2tQX3CgWIj1hvTiG9rcMN3eyqMG5dNMEGGQnuL8T7cgfOWlzLJQlltqUYhX1k47X4CZaAGVZxC8n
SE9b00jUCDC4WlvktXg20JotzS1g7gD7rgsAh6W+YpdatE9DMblvBXiz6cpbJ7FKwOM9FmD6wV+t
ELURuCE7pLPKZKImerpthxacyINuY8x8TNp5ybHxYTx3bjzrhg8BPwCyPEUlmFC3xUycA4bi8yQw
sMjxWRUH1lhjXIyO5BFIsvZtVXrYHGCL4tBYzF716uoVcxmLDFKDdnB/pE0OI2/cbXgMj1MzPiu9
nVu8c+qOmW32Scnc6shd98zkwJLRwO/m6GLuG2K1J18BK0zGfESRjy1NjHJ2Hg2u08W+dK3YKmpX
pD3uVeHwaBwEeerzguxKY2LntjDRg4Tn0HmdsJ5Vdp+gMx1bUjih7aLbPcBco+v6UzcvbTI6HT9J
PqTNTGJ7VrHRttjuCInRWioSXc4ong7NcsitoU57KS0EB9MQYSJq505tcQvz+RAzTHfVUrxXPvww
qnkmGZoo44YukxeaK527cNR10Ca8tM6BjVtPl/zG9b0zajN8Z7eO2MqFOHd1O3xNjfk1QxRz4GRm
H3qVfeyZQxfJ+sbzl3IzsMbNKO68W/R9AfIFn/mun23w4xYgvIu+J6k3WVYWuHV38GxmnEE6q3eA
lMlt2+LEW10BWVjf8TNpoRf0ps58N/0Bs0h9PqcGQ6CN4dRj5QX3Qa/Zi2UOZQaOF+5HaT2OBMY0
DiaJULmutRVODsUjUeaZbKYVawsfLoMci7t2rYtHwGG/JEBWkaWUiBam8puKN0OKDkmLcB6CFeG6
t/PCr39SlhngutXGFZ2doPYATCgmAGJW1nUMK69xNwhlRIMzTceelge7U35UGgCbAhz2Nkwtv/cW
Ol2aRnEATBhmuKx+3Roc0RJm19TRprJLfKyGu9HrxwxXKY+qXptYsxfLP+QOh3LSWHYYUYfZjoGd
vIIQauuCVb1lem0/JmU5IVCYIM6a6oEz77Eu+rQF/GM3m6OJRy3oz94MBmklPJaIsvcelArUqUdU
fAI88MH0gZPC+E1cOivo1djXb4nOq8QoZpYxI2D7EevKne8Xy37lQKVVDFjRyPIHOoVq9aqXwXYI
oHZ4POim0hXfA1zd3wlBSAKmHwUuHlame25WHbtyTxX45X0L81mXtW+Qt5RVzMbgbR0D9mwqozr6
1uorGDdhBo7Y7fqmZruBsZGe5Gs3FfTWXVY8fWJhj11HnbOWgQ8OIp12MIV6AIWPZja2872J5nQ4
LiV6hoMJohyfSsSXuixeoDuZv5qlACus1kbM/RX7KQ8gVFplN2TQCqovbvbz7Wz2YKYNdbXJSaCT
Ej/+0Xly2KFaVH5B3fBZdzKPeuVKEI06NwX2WhyMQrm30JQIQBEoopoJlc4YPEAaaQhViwh8XivT
zixBhwDn+ihKl5HYbal3X7fXC14rrILG1XxaOz0s66YgSPsJaoNE0HHAgkrqeptTH8PgggJCO5U3
SyXHzPEAC6w1tm6biTXlc2PfrONgfTQup3hHQH71Yp2+8JD0qLKvRplWg4filoD19s4dl6cFVhb1
WDefgmJxZq3tPophHve4//hZ+eK99uZiu8Cx+lB7VwcFywXVhwCGiGhRPgDs26aOX73AMGdJUN+V
qT/PANj5D8WsU+YYW1hn7ag7g1DIPLhyWRPfcPg49Wtz6KQ14Awa030vi7sBLXmXlUdseEg+LOfi
FVXM8/Ywe/OlaK7Q4h/LOkU+opB2dZPczD/WvHQ3QNCee9+Q0Lmvb8wnN1U7AT7bW1PKa2KkDuLK
SBkQVw8WnDKdCTG25SWTI+K+GzcIQ6ptD9zhWNt843uySHxsJpEr+x98mp4hGNrmFWEPyD5ApGmI
9wjzDCP0WjLEhrZ2RJt93KrVPOVzkSeLNNq49HT9BK4DQIpVgIbUCq1B5c51XI0lJu3t5R398zqk
qu9DRD6gBNMWb2U1P5aAjJE2A1hSwOq3kq7YoAsR2YtK0EbRqYGgozcamRhe2eyaKf8ya74byiLY
5sglIqLt7g6G5vlWK9MPMfSFGSnQiHeimTD1rPJgJ7kq0qauCNY1aEXXtYflExR0GGRXVUZNsiML
7nK7yXk207U/gOYLUCSlc9QY47tZaic06yWkjT0lI+0x27mq5jBIqLkGD4nL0vnFhPDBB4dYqDcY
HNXHjhAbloj1E9pB411f0xwiDAsBl27anaedbF3ZEuOXsK+3YohnRMkHjnMeAuvQ7YqiAmcYANHR
W1Av9YOMKee+hdsE7usgGwOwmmyJaQp72+VDCX5nDZpzEzwKrCqBTdyDOeoKiRhctOiVMD0WBRzh
aGlvRwyIp2olWEYZ2Mq0JCsmOft3MrgCZxnGdd7S+wcQzPOT7+sX3y27zMAiDRIfLLvtBDs/Kcsj
1eOUVZMtUiRNHsrjNtvkjhutrl0mlJhrOjrGkIEcPsQjWtZZq/kDQI0y6gaiMlilpH5Qlg8tJudf
g+JY+SC0htxVPo4EZ7K+AUBUuJMV5ZiKh4o5v8VWP6faGQ6mwh+e+Iz9Js+CApfEnFk4eyQZJMMl
7R/oAMc4iPAAihqGjIFUmRhKpssYpMrF71lmtwGjS8PU2X5s69rECL9qtsWg5J5IoZB4oq7nNgDY
CgQasGWOGnPaLV6dWo1XJt5aA9JSroi+g/a+L0hCDET7eZdn4zzl4IwKgGH7Hm42AFFWqp5iAjOp
2LDGJh601aaEyHKz1lD7Lg7ePFb+rYXpCLsX/a7WLgWprqLZ2k+Awteg6Vpmf9YtH7NmlV5WdoJl
up7yzKUB4EWEjImlGcJODyHzmkxFr7f10rhRVVciqkj9A8Nk58lJu8mtzwU16kwNXZk1k3geuUmg
obZfB3y2uDUbN4bJFpDp3UnOnwopKyoTVOFsm9ugNuLBzLEH8+fGnZfI7V6bmrNstVimWoVizswj
o3d/MNG9Ejja4yVIiK1OPjQMtnMMqUQzObGmRwUbzMp3n+zFf8+LoEr0NLVxS9391Ww/nOvlqHS+
REFpLqGrm5AgPEHiPa5bm+OpJLwGzxoPRFyWxrKvzUWkcztgXsryeaRB5QyJlAKYX2fGA810hM2D
R6u0rBjpbbcvDUPHkoqLcFsZ1WK+MdHw8yxdRcGg7pa8dxJsYTBVdR1Ul6o67I0BYhlWTRGd/Quu
zpTiLBShRvlElg045v66XV2aNMCLZJ4pBMoIIwZehtJBUFGaWclYV8K2CdZAhjs/44mAjqkN2SIz
YXlLqKxgRWDJ7YgjXEXVRgwJeERzVHcTALKPftA00N5N6myhfIUVbx1jx2R7yFHcCEy3OjYGDUdM
BkeOAWCOvdmBLEFKgqBmGpGvcNIEkbYJvWis0L0x7cxh8BNdNyOc3YbzXE6njqtT0Uokf9g9fQzL
Mx+E9Dz31K7KhyL21PKzYrefr8DiQLpJVWD5Ra35vrItkIwQ+Lu0lDGZFQlXDWqTKE0/KY21yoah
CuJRL/rWpPmpHbEV6yArYTjwzi3o4axB90eJkk9GSP0lWCswxmnUu2FtyjigK4oTBJ+GI88CHzn4
ArANJaC2/5hLhRSjxrmqhEN2JjHcXWdPDmor5MOEFSNIsRhj9xg4sD13Wkw5W92GmdqKKrraYema
U1LbsAOWlVhO+WoEcaAsmGx5tDkifL9movYdjnnxfZnqJhdHb4X7z8KLOckJuFvdUnM481n3Hgdj
vsW+zehHPkwbWpPbDpl4NghYLKsJJUejvR1LAZJrq7e6Ky4+g/LL7LqdFmNa0OIR3YEfRiea1GyZ
HY8gJkfwaFChw2EbaztMIX1z3c1U6JhNT2517YdY9d3i8inGHPl58PV76/NPWrI+yoHdjWD0CKYV
H/zINLGV0mkzwJCjX9Yb1i2HwvSyyeh3g6Pe/A47warVvNEAFyblUhsRhmi6uHGAp+p6rAkWkl4g
Zs0X2yT9xrHIeSr911Zb8O8DAjpeFAs5P/sOBdQVqxRwegPKSVJ/zQNKG4UDqnjTqTfd5nsX3lyh
PQJJ6wd5FcsBYZG15OumY9qLbd8Gvxn9mFTOxRtELynIVWDVOsNuHGFeB0pXNDuzdQtAhxfBvADt
aKO4TFWDXdEnL7PfvsJ0/4yysxOPXlvFcyHTziSx9guwxcsOFnTiQsT8iKKDCinnY7j0VRc6boGH
1c2BQ9cau9Da5JsGcJirOc7iPUF68zXmMPFcPbsN4R94Dty+igrLa89oupDUNtthUzqopaxWEaMG
jIk0PW0Yr7rUnYogdbWJBAI5ZTnqsCDj3qjEUbY1MHnN8LlY4hHDDelSW2+6a6bQyn3kQg5UJBgP
yEbUWmIbZa4Im/QQT223RrP2T221vNo0eJca2eYiPYjcwaaYPe7hBl1hilXMIiQB4kaggpsIyO05
6i0BJRG2Lr+mW1EQSFfM8dafjAq2P0ORMBu3d1uLuxaFlCjoLZZojWlkIuoZFcxBwkcTZd/cBoNq
zAkL3XZ4IMp4bZy6C/Olsu9bmz8iJwtiLl0vtJsa+jlyx1bnVYj+w4O0rTCDIXLtGeRpXWGwHuUW
NJusMZxt7wf8llToC4zamWWdjqo7uVq08VK4VYyCdBVVZn8heCGKtlYe86bb5LibezqjAOpqHs04
HHT/mGlTzlIkhtZmYo8NRSDegF21kgJ3PETbE8wK02EgP5yceSCW0y7q/QXOjDZaYrDQgc66R7EE
RkFPjeVgh7eRdiPzsfjw5RAF7nPJMLLRDW3U5YjfC4NkEoVSJItY7sB3dgphYmbLRCcNg4wpcHoi
mmrY9mgdDKjfki+vnrdkaD59vmCbMM/50mxHT74VEKHCRNx+rDyLRY5dnnTdhyMpM7mIfTvhkVtN
yI4MoYaIYZs/NYzlGQQW+LceHqsYjsawVFfqtDRgqRSgQBXRmtGIaozLe0tzi5JEKAXWG4dvaz26
kISMe6RY78id1aYyDvMyb8AOPVeF87A02tnPc3GtDue7BYHz1H5qs/oweQ3l7/wsC1yu4a2ygie/
k6+zk7uPnRhZ7HmrtzMN7DHMybdigLeRg8UnKrVsNsAp8HCAt3U8eX1m+utmEe4j7C3ehTAfm3oq
M7SPYpwtPwNbMSTs00f8xMsW7Yu2ia1Rv4pxAjK8tp6RKHboU1g0JsPqh6hhNbEo+hGMjSZWrr2b
XP7BseWBV98sO3jhV5sG6r6tMygrRApBM9dUJ4U63lt9renCUuyiJUH5vb33lX3xOXmGrQJ4Kw1h
iWUI9CE4whxK1x+wzBqO+UxwHeSrzxgcieYr9trPGZw+8yYpK1riAmo3XeDcHcI5atyjer5f2mCP
odBDD8/iqPLWF7bCHN9iZRAyD3tg53U/VTfDp7eqBX6DY5mOLj2Ba1WHU95cFinQenHM0JTFPcud
cyed81IXMBpplmSejIj6as36jp4Es1dIm6shnAzuYJNxIVdTost8hBIhqacKwQ9iMKrMC7zTVhy8
DG1V1lDXTjHNEQ4ZPTwP0fFv4nKCmc+CRn1kYFbgtkQ1AmVsxU7M+JWg9v/7wn/76Xj9f2By/6Iv
3L99sN+3hdHI/aUtDPI27OOCK0sZE+ow3YL0R31O4h9/w0/AY7xibX1Y26D7CxXfP/vC9t+hXoH0
6AqIBULFhx7on31h/AjGMTBhg9rB8K5Sof/9n7+bhJq+ff9bwC6Egb8TyV4bzBDIwOsDNiABJAzf
XUC8Eol9PmvMFFsXlHWLWO4vNNbRmpZRHc/ZETu+BKa7uPMjY6eSPu421cY7rTrFcBFE0OH+sZgt
aGuijb0RCYbx9PMyhjuZll1cp+pZZ+gMJmKnioy6O0PGiFanm8cpmcIu6zIv8dN1PGjIMbmddG5m
dY+GzroISrMQsS4ClbA7zvSWwyUKb0xHSzrHvpksaa7C4pXGMrpIvIsL/GuTIG435dZNys11zojt
ywuYdK4+yD3cIWT4KMPyYNxYl3Zr4OMgr0utHT+4G2vDY/qyJ3GLP0Ji48nJxl2bWO8AfCQye1QR
ubNDO7weAQmld2qwZx7y1K4SGPQYt/OLdZSRDC95NCXm6WpTFD7uLo+PQXjcX7/R0Xhot1Py6kQY
rgvHw3hAyW13NaoL93AZCp/T+/sifF9ifhCxTLpbhn9sHgdeh14foZC+x2RFG+JyVGsUwLX3sUx7
1Afwt73wtQrvca7CeitigX9bYu8jCEnoRlgI38cXO25uRczCHqzf4kYHdVQ9wOjotkJKuqkFfM8L
hU481pELZss3xpZnYn9twKHga6cmDoLXHeilOhcR30yZDM2TACy5wMBCl1gntGjktMN/rn9S3nl8
XtM29uPqUGxxHzzCYw7zSO5ruxv60OYIoSFS9RAIqPMQt+25gsvxFDUX/u4o9FdC+clPZhM5nzQd
LnIjNxj2/UB0NTbhvq9w2aD1e1161P4jc4g1rjWClPVzPsLHvNnYYT1tkCE+9cgR5tB4sPFpcOKO
YPRYyfiKoiJg5uCdhvBZPvfl9mVctuWXRGAsQ9cJ67RIxB4DdLF9GF/0q0J7CoV+NG0RYQ8ZsOch
zNFFEcMwbzBi7zAZyTw/rQWsbG+CSx2SGMW8J34sD9bRvhsPaiMfXO9M3oN3thqxAeuNGV4FkY0v
jF0D4S45MXxfk6NSiRGNDfpNoUHTDv/vR/h6tBArhhidUAdvi9BspZFZJg4qdehnmEd72koX6PJQ
fqFpiQjNBBWLpvxevpWo9B3ECfW3kW2V3kmJyltmx/muPNfb+gDJhvzKL/iT8fuKs3U+H3Z4/0Nk
3A0xwRLAlhCD5OUzgkh+jza0jQ4PUugv99U9ImnfoPbnp1BFksTeNSnBDYb6SIVy/MeEV/uxuYlR
oSmjLspZWlyuzmVAQamYyHB5xl030LB6Ms8NkviXGA3k/M74qNNQhH04b2TmHOGDiQEBP6If+GBB
2IOII9OzzqwgjIpmDzIRzg4Ed6j93tin/IGkmHTCE2zYD/qpbOIJTr/veF8IXvuIP1OsG140P6MB
eC72yw/XT4ZP8i6BFkZSjk3XTuGzTDd98TQgitT3yMnMTB/71IlSnegE0GyxXeMTT+n+nYToxqD1
va9/NDfuDnbdkGjFZth85j1OiaEi/6V9R/Y/ZtbLuTgGb3YVjQh7ztatfa6CB7veztbLqrfwX7zY
R+vFP/BRhAULlQw/jK25Hv1Tskbexn/OQ3LsDmi+h/zdOm/t240XmTfll33jn2eAyvWdvbsZtlDq
pEDrGcWt12zRVXQenREfaLzhmMrMmhjLcvL2Vmao12CmJLwrM3be1YkdPSU8LMMbHSf0gtbpBxqN
cRFNP6wDvgqN2Hnu315sLOaowaNMkIpExiot31BSDxHKhWa0JEvSZjRaE3W4sVIzukE8/DiVsXNa
d/gIYYW5jy07yFgk/oltDfwKx2t5OEcuRDthgN+BFMgN2xu6UzHeEP57OpgRbCIYZDphYG+dPmqO
7kuzdfKd+KI0xJft14u3+fkubsQjsjhUZzbwUHn0Elh0sDlEy346DAeVon85h4hMIZHHxGrcQ1yD
8fFIp26IrOn6mbotvjwEG0DKMFcQTmJHwJeD9WMMWYy5kUDFxHgNarmblqakjVc/WnB7Gkfno0CK
x2lqJ8WZbl7I0cRnCJy4DFH1LTe4K2NvAyxx/Ga/PdRhvbuLsi+y7WVs7d29nz7c9CtyyQjqCPpG
I2QZ2De9o3nToLVzRl8glukQD7G9uf5PAL3l8Yi8Yo/F2/c2yPiK+/6t6aIp2EwHvCn/GQ2LG3VA
bx++FCosj8HwCnkk+YHc28PsIbBLzilPLkGM7pEM2w0UGnORORz7HH1p8ZYJxzhrOPkpJ5k9Z+Ci
CiNy2M6FBe1PNd1fCiDv0Rdi3X9eX/PBuB6rohQ/45n//m7zya56vOn7L/3uNQiCfj3uNVz73TfJ
T0nfRX6O+vZzku0vf7/4xFkXb//TH/4qDLzXHMLADyZ7cf1rRcX638WBVwnn/z1wvGEjCip/eMGv
ekLz71DxmbAhBDsTlsAOBHu/BI7O310HQSF8WjDUhOrpdab818DRw4ug8kP17AqkhjYKL/o1cKTe
36+sDQqFOQBYVyHiXwkcf68mBOnSgDUpfOKtawhrmeY37a/v9CxYOV9jB2P1F5eY/Owy6mF+1uJL
EVq1qW5/c2rOv8xt/TZU/b0G93pEFyVW6ngIl1Gu/e6KutqeRr1+dWFIQ/oHDgMZdPT66U80/95V
iv7fQ2O/HOYak9s4g0DNffeND3pJhr4sEALnnXwyJ4fcUU3GE6taifHuilr3tlAY/xsM4UOE1Ann
rhUcjYF5mLDKMOSY1aYbMHcS2xNmkEJTMYZelbSKD+PnyXHHFoPa7bIIK5qqERj0rq9gldIbnXms
4DENuboe2Zp0EzOW1FNzed+MAyoSkOaVPDLhqFdEzGiwl0LVAHmBF7RorM92YeY3Sz3JH0ZVdVVs
KSaREVbMfAPXuL4PZGkh/JzqptirqVd35VjOQzKUlfEo/ApiNmEyVFU8OJoGYWdDZBHWLu3mXa68
5s4G+AcJbK7qOhRg+nZnpu2226x+U3rZ6piGi+5AY+7GCUba0QD1Q5t0aAyvEdRHUKUPvGIgbKnx
huiiRHUXehhUZQpMlET/6784O6/lSJVsDT8RESQk7rYKykhqr7Y3RFtIPInn6c9Hz01XSaGKffaY
mIk901CQZK71r98wpncwUNUuDJRWvq1y5VL0tFN9n69ziydKn/KklJkpQHVbqTl8eX09XdFwbLdg
ZJY2DNTrcOTRXGqSHQ07bO3ajobYIPaGCTjMOjQEylS3DNevOq+/K23z+IVGsy03ef0JpX4d5wQs
Qqxbm4p5cIYc4sHT88jEzm6yN11i4dPSr9J4TwQEuEoy5ghP+iF2Mfq2JQ1NC+lGhgznsi+OM5Dd
syZeBkQ1TNPJsx3xJ1/8Xh2MdikO2oCNiX8UwOzY+Xp7VYkHrasjHXedJ31OxlLH+0nERUKmTQaB
pGPMHBxw9U7PGJYGYud78LB2dtA2lPGiNj51YwcmJsogGMK27fVdXrZw3hxvGWJG+on6tlY1mNjL
r+pSLfO/JwdrGskW/058xPYN/0PHDxbBBIRQrrCcxjVyUybzg6ndE4TNRwuM/qSaQNxwGbMuG+X/
XRT3c7rlwJMkp9Ct/3tRkXuDU5iJCJPY9n6UtZERiGvXeydIQGRIT8neF0mWR/6gQHikDVQ9FmWL
1DpoiLeAh4wqVH9sjIywzIQRULtzEBcVxwJU+osdr9TIQVmbh8nn/xVIqD8vP7W/eqXLrc0zfU9A
BCekwcIX4PIXJJXnJ9VK1nNZ1T4DUe77vqyKAkX7POLM1vVwxgpVjm7kKJO2O2Y870MDL/lWS9mV
c1ilc9mEWSzAadu1R4NQ10MioUNuAljy5ocOvH4c7t1E+tNubGImfgFs1jelms1tfNUNeErDLvxv
+tjt9RAsg0Un0x8CJ2C7X/44+FmVkLpwwqyYl6iYqy/1urb3tmZDefk5XjlEbZciQ92RADPeX5/u
7aT6Z/nl3IUeZiZNlmEaQ5jm8xrv1tzDzt3pmC3uFdv3W2cIqt9E4Kp7H6g2wCeuysX+5Vt5+iEg
OeIERpqyKdXMq1N4MRaivNMkjbDDx4MfGc7aYuZXYv9Fvz5ncteJID28fNG/utnLdRT4PAJu2xI+
iRFXgvu+SvK29Hr6z3HRxb4vJRllWd80r+3Y0A38wImpqIN8ZU+slg9AX7BisBTXkzxmfgdeuqaF
t8CuIGV9n0Ojf2P3VUYLQeSV2A1GlccPhDYhcW6NFH9pazD89yNjBXj+ppXd2wxpGU7FecklBjFi
MJ+P7aHoOKzudG2rz0zZIGw0NQThyDNRgmO4owb20MCAFjsTT/HJE35Vn23me8me0YZbv8oWwp5E
GcsZRVzSnJNEKKiSWVYyg3V6Z89GugnxKwlOMAQzU4dmwH/75ef75CBi+EkuHNx7lwAbLF4ul1ef
rkkc6BTwqRyD3+Xg9Xdy8pzTnEF3NbeEiv/P9UhfAoX08Wmkmvx3Oc+cBpbllkWkYG4fPO2DMrst
uV+j08soXQosIl++4qWwkg8I/3CiE10Bsul5KNYur0hUQgI/vC4Ym87liUGyOC5dCkVc5tPjy5cS
T7bt7VoI43xoZQh8r8vGEuUtzniqiMQ0Tw9zr+wjCSQL8nbICJ+bYASQxN5rfsiquPmwpq7fgXdM
KezHcbD+3LibbWu4+HS4GwHOSn2+Rf5dW4nBvosbSzdFxAcq+jMZHcvrqSlgnTlj/tAkTNLrLF9/
zf4AT8TR3UcLYXG09kzV7EXAQ9YKAVrMMOvGnV2KCP/3Tsjp5t6QErK7Xe2fKD/iqc2dPLJnFefH
Doe/d75YKPXUgq5iF+cLSGRLLCOU9lbF674RRfltNbQClmiC1d3HS0xCnuUYMP7bcVRvoVs2/slz
asZObWEUzMQWD3XMy7f+zGri9br4lJPeuHVMl6spnts1sydYDDlzm1PjqRaWRWy+N432lvn9060f
W0xSZJC2s0NQJV5dC9oxkQLMY8N6qcSPvl36UyaT8vuSKPHal33yLXVX99yUw3oYO8v/4aTteqNF
eWZ/2DpCFhGvi9Lx6utZPTmPievGYcYhqw6zKevHAYrzcZUrKgyn7KpbzoFXDlt/Vwc/mqRR+HKo
1a5Tj5BstbnRlKQPqLRxjn2HR0lYmBI4t/JV+bGyS+ZbcVEMMIZQRgVd07Z7JDsy2NdVCXw6oRdy
wwSuux0iG20Py2AV4HG28j5m67DSLzRm9nFEjNMcXl4gV0YQ/7t7Wl+qbQcRB+amlyukRuG37The
6Jg56ErRzgFGd7GGf42INRv2ZLg5M2hPYeJ32qsYMNa00ZeV3M3PTpKMffDMyQbbgYFyy0Xtb1js
1aZAPcb2xB+K1M/aFvg/9YRskkXpZmTOYkDzv0MEsRhh3sRMOeNJWUDSwn/rwM5twtGcjPucl9Tt
LVtBaZgzP7N26WRAh1rSANAnGzsg35GxaOh0PjaZhkiNCRKObl4XS8d0cMorjdGB6DkgDeQFIVoe
pupoFMUYmUGH/IIkzmr4aCd6nsNhgMvsmmmT7nOuMH6dEjWnrxRyo0OsnCx/HbvF9Dh0vfVTln7x
J2jM1Ny1lO8INxpLKhTIpW0d0IwV666D8oSANXH8N1BN1w+xNc6/K5sbe+UkKe0MzMGe9TJmm6Qm
URDzG21X7DfYh7+VeR9/XWEGv+8yTNn3FeqCU5e5dK1rnJRfVWO4v3JYlb+FU8VmZJpMQHfeOhTf
UyjyjFy6iqMNeWCvmNKWBYu59xd3Z5PnaRwHv276cO6m5Eb78MxH63LkoYja8BwsVC7fMaLiwG7s
hvmSnptXtbaAHusE9lraVedkpj65sea3nehqUXGwUhMzQOSwNa/WfN+MWaXQIoZj7OgPelpkWEKD
OqihSO+Yd9PeJotnH2g6u59O7zGmEe2tqNXnfjV7JWXFtmlQ0Fz+agdyjlX1nRGWmVxOqyjXMzE7
Vej0w495UekNiOi5y22HKgUGB5l9HQLtV2sZ5JYfh9BR1D4Tfh3GlVh/ln31bp1cjFVvPGT7mbOH
bDEU6Dg7ouy93hcdbRgBu4MRwoFGFYdM1cs3d7c2naGIFXRDdE0DXDzImONJZKXLqM+U+nHMytLb
YQVCXt5SmXzUGD+AL9eUYiFc6hmK7Krko5EOeRYifzJ/1MRWgeMa8DJPzhqzea1S863baWame13m
W5SIkbontAcKoq4TqPfoCRKEXoSCG/u29GHfBYWJ3b9Trm0VwjBd0TqmonsUDnjSriowJJkSo/uI
SYL83ec9iYGFzt52uYpNRJJZAPs+mwtxbHQdv0Od1qRHD0nML4ddsoBkMeWv5WCkP4YCN4IIckNq
h4PIqJinvkDLMcUZmrF5WItXCDA4v3yVA7xTv2FZLFdjZNwZrGtwN07p9E17jmHs7FKa3+LJh+2q
rByCdpvW0w+zjcH250X775elmhknbS4uKGqa4f3aQdjaw4Ju39e56oOd1XbqGyLYWtB9NlO1G2zk
Vx6ZspwEWW5DK2yU86buBpxU8AGAx5nMlrB3UMEHsLBlmCEfQXWEyd+7It+1Y4yXqDvYxYNfa80Z
4njGF6Li0l+tAxtkjxCbfNWlYuI0TmhwUsSiv81xLhlvunNz0rHp/BHoqKt9IGX5dkl792ODTvYt
KrP2Q2d406clsBEsyj6ekn2W5pzrXTAhz54sA4Vr2RjJ50VYME+y0QgIAXd6OD8FSBZopKr1Z/JJ
3O6gepLx9n2wMmO1VeU/ZpU7E8SYNcYr6QwtI5CV6grSUG0emzIL8jvXXfDByeoyY9DtwGOSaSXO
EsoMArZ8gyKTaUqG7y9/T0+/X4jsLvFa0GKgE11Xx74CuBJB5YVwYdOIE9DdLShvXzupBLkKmI2+
fL2nX68gAHfLh0JAwNl7tT2VaS1VZ5QcvGXj7nlJ8WOrjfJTJ8R/s/P9W4JszZUL8kLFBup3uROW
Y5E7tcJ+ROfa/6T8In/tT4Yg029sj8BvwY2t6elPY3AAuognCJMCCvrL6wkEcV7tdEFYN4G790sN
9S6B2YyFhHF4+Sk+VxRzqG2mBwwk8Mm5aiAtlRh57WRB2McabAuulPOqmn3jPGVw+jzovx9XmXT5
kdSh6Z7qtXs35UN7y+/rmQ7Gx0aBMo/xB73l1Yln19JZZYYO3LdmKMydFhNjyBwa6JCCZ+3GEg7f
gZ9Quzu5ZFCMX34OT8AYZjWEdOLBwkqyuY/LR+7rQpBEqONw88R8FwwIJ4fR88JmjONDkJjLq9SY
b4WpPfej4Zxh9AkfiDiCq4bE0N3k1HPBupoJJTimzAlgXGaET0FprE1qMe0i9ByCvQh69fDyL376
vZKEtP1Urs89/D0d/ylcrdoVus7RkyWeJ38q3U80hf2A3CpDYT80XfP15QvSa/AQr8oa5k5Yo5BX
5Nv+dR1lmUupchRGYZ24uToIvZrfk3zopt2gV72cxmCZ/dB1sP8Jg9mPxUGk2AS9GzUJh4xi6+kX
VQnKs8Ua6u8r7RWiX9c0goNvbps42V+cg/myJiUuAtTY+yRBKu6h6flRDSM9gQYBfVXYHFUhKpnk
C2TKLTRUJhrj2Gn29KEOWveL6VkrrGx/5rSbUMza1CMBjAkq8nmXrHX+uQ56xGjsggEZ8mm/EWEb
ycB5ycrkHuEZmj5X+qCoASlzyAJsZsgdnl/szlNmnhZDQM1YywkgTgHt/KzwvclgJ+AQNlWuz4gs
hqw/8fN7fhBs/F0QWPV3zxvRHMUjHOD9Sk6CRCE8cMTNSY61edv4pCcOiJZei86B97VCrq6jQBHu
CcN1xRYhMSzjsQjyhpF2NWctEqI+ZlgwpMZ3jpEenki6oKroZv74nV5ydDkN8LzBoCLtf9cTXC5t
i+wPpauC5tAmSfJBZRA1wymNmz/+oiBoFF0xLCFU++mD26vciOa5Wdr91AnZ7so0h61T9mkK16cp
FTyVbtLJQ4PU7l0ZBw1ah3joThOAILgEuCASLVx+i+M6et1v6JOoKMx6Nj9XjEUAKOUCB6qmxLiL
W4hyO8LAGjQveDcxl2vtpv08F+30k+0HTNXLiw7hVDo3KF8oXOiiFs2cj3JD76y5lr/Yeoatq6zm
6YiguCze2Aipm4g5oZuEcd/wp5Qq1vKBGc8qzlizdrhbxMSOHkqrZlAvgxqTC7NPwFMZMfoYwlmK
3+wk7fiNxLOyOnaeyuFrwCj/MivDhSChjICDP4l5QhyvBRwhs5LvRluv88mdjPmHSnSMAZ0h5p9m
Ojs/k4DPadfgCPuHCs3x7vzcruuj8gdPIREznRaFidDwyGq//mOv69yBOpSwhlBHjUQ/uNoINRzl
Yletcvk6Wt1837Bs1KsU6cmwryFLfe79Sv4Ua9wESEcMtiLlzozygrbWw8lCjg7X3V/kGnrGsAj4
Yc6aRPMyIiBz9GKHMtYmv4umrEdIjQ8bSnhhQJJO4qkLNdpdJwzyqnrkTgqc1VVaFHthrLN9FmYv
1b3Oks46NMAz6Y026+meLzBXZuRA/+6bMrg6ZhG166LwDRdtZQUWUo7xVnZOLYWpbS7ZuUvq9JjX
3a0z97lt0Gb0D4AKaIfj2OVZk2CAMfsLOFRBGcVELvVgAY5yPtZ9zfQO37rIa935nVmOEJplDRT/
8k78TH0REBcQ/MUzKTOubsAjkb43upxvWjnVnYNrzqskXtlLgvRGQsEzj5j8W0QlWyXDwG/7+/8c
Mn3TEycxSz8MSmTzkMcwPxUYXvwynBWLgcaxD+OS3ErlePr7KEVFYG9JrMIT3tXvWzq/R47G6V0W
9XribFiOKFnsj4xiPrz8JJ+e4FxpK58kBmYg1VdlCwZqhdmOgFPWatavcjfBUxiXH2AJO3/jlTxQ
im93+NJlxY3T9JnfSGqWj3U+ybae+xc6/+fJZkonItPYpgXuJF6bNRzBNZX+p5XneeM7eQaCg/lM
lRhgYeBsnJHLt4hQNzEH2aN963GF+dosCjPoEWOWfcGcP2TaLNc7VXnuui+AvTm8XbPHHWdtkCRj
SzXWeEZI2Z3ztNI32o5nngPQprWF4JJrzaq+vDcPm5HR8b04nHJsEoLcsSO5OFjfBLguvfyyn7vU
lrcooc9QKV4v5jRz+mxcZRyiYQX8KQXWJ1VvjRH/vb9VkD7dJIQEpWb+QUwANnnXa9h2i3UxIIna
TLOSY+lb1SkrllLQRRty3ie+UZ+Z3wqkVJgLv8mtLQv7v/9gmh4mSLx/fFa3B/LPGmMUUAo8iOLQ
JPXjTzYb6be6n0u9KxkDvnv5Ws/sFEy2sWAkwgpqwHUtrAH1pJvXfpjWS9sd0jlol13K7pwdhITy
q6zU/OT0cXujDH7muoDHbE4bisd/2IY+//zGJnFkOy+WH+ogoxJ0RQZkmZvtp66ExtkmU39UvVr/
e4vHwWPSuW7zbpJ7rrrX2Y3Jt4ql4pRES3D0FlYrxVVVR9io9jfwy2d2KX4hFCyKVNuiarr8jRVa
9K7h+4gyYPPIr0wfQon0/GhMluIXajx5RpTsITQNtKGil1/sM1/N34xqk72Yh3w95vbyMRUwKtIo
QSGI2Us3nMHuzVdG0QU3LvXMu6Q552AjS4T+4nr4mvtEWyFsTyOxLrV4sGVjRHGBW15UAhMT8Wzm
XiSRev/njcESJgk3G2TLGMC8+k5apyp8x2YIKzrb++MR3fDZxP7xLOLROb38NLfleNlCXV7q6lUS
XYe63mIiqhI6+j2R5lC7HRhVNz6Lp90hHu+W3MAOgG/mnpdLBnBysMxsyaOsSqsHrNW6NxXzrAfS
WmCswRw7vPy7xNN3ZwkXxh75vFie4dl7ecGB3gpX9LyIgrFFD1BnZYDNd6sz2KzeKpvXsdLThzZI
g/ng48L4Lgcr/MzoTB9jxjrIPg1h4HEEUpTCAssqZ1dOcR02S5GdHYGM8sZL/4t/X78KnxOR3t2B
behc7Ryrmoo2QAYeLQhaX6WjVhWc0aT4mE5N2r9pgdiYv8bDCCVYyICoWerJP4NX9l5o6LJCiBAU
VX5MrNT7YkKyQP1BkDSIb1t733TRMNKw8en4MJZ2+q00guJttgoHZUtRjh/L1ZcUOCUmKqh3HdjD
zgCv6sbR//TjBRGCuilYdfhFX0dqC5zT6HpSFXWzwrpOkIjj599jZLOPN97/MwsbRIATgMRXeKnX
lVQ2LF7pkd8S2cDDGGF04pDbo/+29zP7Ncj1+hbR2/R+oDd6LesAi15HxR2NHB5KXr5ZcuEKlWAT
5jGnefnenm6fAJuwC9mnsQyFvHW5NNdmLIJGqTRKha6OavW/pjiy3LUlCF1CFXAQfbye0b2nN5bY
Xxbh1RLDYnQjPxDCKWA3Xl7ZV+OSzfgNhXXZuyWqZFOclEn+Vuh10vQOFhXB2Za5sA94Slreo5Mk
MP7NoQ1QSnZzsdfBBF4SLxMafahp3hdf2Ko8loOb3LQU3j7Rq7uFmSYoVmyfVOBrKBHCVZIMNYhG
54FlSMw0UXe0M0GK2ZgFRtTEmFXk6KvvHRuls6gGbGBkFSBe5uT6/fJLe2Y9cTNgijCs+afY/v4/
5zoHvZ/7AnYVr6U86MoYf+M1vX5++SrPbJMeVWcgg62NtNHzXVylpdWQPWZCUZ46/W8WcH9AUkx2
ljf0mEYk9PgvX/DvfV885I255ktgNB/6jXntBFsujVW3WjmROSx1Qr/cFI/O6rWv4D7HBwPTvbcp
BKCjszT6HICzkU+EeJmpcO7pD1OamA/9qvKjEoywXr63JyWrxZcr6BBMhpbSteyrh5EN5tginI3k
3PmKOUBRl7u1WjQC8Y4Im2M9t36K6aLrPvbV6KA9Iw8ju3EXTw4S7gIWMLnCFFf4v18XzklvlGU9
+lE9I8PuS8aWMKUh5PQGWUrjkt8lLMfo5Z/+Nyzk8rUQ8047T7NLQ83Y9PK391YyGQTMIzfsZAd8
JuXaHqhekYRY9pgDwlVuZh+SIrbfW3mc/oZE2f3kW5h+TF2MWLKx/fbPMq9YA2gbX7Sd8je3kBVL
h+9WbTYm/LXVxcGmL6Y/3gT7nW2/0D65V/H4bhqlfkcpq2CBZ8uUYlAFaXnvYkN99NWMbUAx4x3l
uFltRnBgxNtiNAtvv5pTsp5HmXnWXiaYy+BYgw+bzX2mb6mXR+cOm3fbvVHFPPOOiPSA98NXuBWm
1+9IGmPb2Fojv8yasFpK/aZ3saiU0rwvjD7FCSYJbi2MJzsC5QyYs7D5l9jOmstXtHSzs7R100Ut
jdsJb2FE4M3s4YTw8lp4OlLZ6ibLDWgU+Qcn2uWFhsltmkas/DrfFq8GTti9MTvJUWZaRq1ftbg4
d8spSPVmbT9gJ5DO4tPLN/HcE6YMBtfnC2ATvPqx0MDsFst1HWlhKnAehfit0dN+xmQuyl3ZnmAK
p7cidZ6clHx5JmM5sAIOAeYGl79cwAWCmDl3EdZq9rla6zUk0kKdXezCcCl26yNWV9911Zk3Qsae
/tyNOwYzY4uZQD1zdVDCx7aqAVupCFZ38NVikrTPh6XFRjHAwymMOyvba5EZ8sYJ/WT/5wdvC4od
mb+QfF/+YL1iqupgShOVQuev5yBAeWbn5nnsS3E/ldnw4+XX+pQRuV2QaoTH64L7XLMktDTivlwV
5ooBzg6hzij54jLDGQyyhP8H6ztMnzNdevte2G2HiRUG6e00M5lXljZvxRg+Vdxs9+OCfJnAe1sS
6eUDqA0vnTlUushYlhpFM66ndruHYjyQ1oh9fYHNsUa+1iMQCSJ8DjaedVXKzb2qxVbWAxa6N3WN
z5zf2nYeIT9hHuRJuF1ROrqFsWPnFM1RFxOTbMtY099rAWfoDhJ39maibvyGMx+mYrGwjChwC21i
0YYgJmxnk6oYhym5PnTDmn01BlgYu0l5OA36cdd9zK0Jm7hMmtxUMSj3TToU8SPLxv5i23OOM8zU
pp/IZMEzvOjWUTAVEBh8zInZnru6sLpjk7TpF8QUzut1KpclFIytTsFqkivutnAysa+obKx62qKe
f8UabBCMoSyOFiMJ1L7tKmakhHkbqEfi1tHmF6oV+0pNaX2Klb20Z2rl5CBUN5dnm/7gYzUJYH/0
Pat9QiwAC2i0+9Y65uNAYqdBkgLskXL5swRakxTcKihyLy/C7WO6POuQc9EPsIGDCcLVuXznTcIQ
aVINvrfGMp5gJ3l7U2bryQGkv3Gu/g+rvboY8B74PE0ogzDz6mBtm1pmTmKVEXEcfv8Fd9/qa+FX
QjBT2PhwxmR4P2hUYwa2s5q/Uh7Z1oeqM4rlQG2EHNnp5hFOY4GlW72O+o+w+tgIfdNYl/shTvqP
OUCqd9Yb//CuMMzZesBdsYQwrnFjQ+DjjY8BPisi1NipS7zoV5ODss8rLG9NO903rQEeOM80p7gh
6flj0LkTrQjUev+tbqC1R7PjYkQfQ/bB88S0UeAMHsKcEc/oYT+aaKv2QZ0W2Kp2BcQnOQ2O8+Do
VLcn2t7gzVzl7a9CVesM437ITdyGzOmdWBbTC4PCSvCp7CUUQycYsAFiJzAjL0mxC7YC/A9pB7r2
zmvXst/bBSDTfmbdEajqlPW3HK8mWC29WyMRKtPB3TuT650C/O/HQz4zgWbPcZJoY3rjbQSTUO41
c9YpJM9IuqGLfYp9iIeSww3RhrfgaDRVJ0VkprVHzyN+KS9tyy8yGbE6n3sTTBgY2Ty7oztA6Jmd
DBtqlxnQLkdY84typrEiZ0mSV2PR+5+nHryKP1Mo+VpK3u5ewsDBLUniffFuSdpGwE7KPYKWccb6
CsdejoxubPW7s/LW/0Dmcz8fUxz+XGg8U9zvikFLZFOMv6hu8FGOkcW76pvG8W2PXT7krXExIk/0
XnHSKQYwGCz0U/HIcu/yNxrn83dF4uGejvcGRKw+C1bmhXMjD12mpjEMsjRTb+tmmN/PdqLksR+q
BgcFw11Cb9KV3FMXdtPejCUOrBblMMK8wpXqGJAFs+4WfK2yYxeXY7qPmyWmnOQvNOABU6lj0OQr
UjpRDojBldR/GD9m/gHVZUtOQ+E43/HqCuZX6D6ZdsYprnhJ7K3vO9KQvmhIHd1ejgmuWJMVqC+O
UeMvhtdz95iLGR2RIDdC77uYsdMeiduCrWCR/HBRTaDvHmKMDOpuTH4lHi0dUyvoWDjaDYqQAQzU
63ddUujinT24OHk72ej/gLqa2+h6CFwc1OA8vrwVPXP+bmqWzX9lG6gJ63IrslvN6WB1QwT2OL0n
eSDFH7/65aOvewfKcItz9Ex9s4F827yQsQ8H8OXlEqetliK1h6iKLRwDmXjQ4OH0l4NQ4KwKyaY9
IO8szhUMthsxTM+UOOA4AQxJb4M4r3ORFqufTdZNGa0VwRd+nRLXDEfgVLUWTKR+tr4UGd5D//n5
0juDT3PrlDjW9kD+6aKdlt5kbOeaiJASHl7dYMcIo/Lgy9n6lLakI7x8vWd+JNejNkdiwRFznS8+
DHIeqoSjpaqS9di4Nn2Quwyoo7r+jJmpC+xX3qLhPFdU4eFmQ4RhmgcL6KpgN4SpTbsHQzJ6o/ei
okp9zOXiZIFrnE8GfME6EXd10rNFQi3vi4++l1btCSKY+6XL5aT/H4+d9sGnw4KAS6t/+dg7s3Sr
xVU68owg/dSuHfSPdIGjpbo10vV86zN65kTfECYk4UwyGaJdreu8Gysj8+QQWU2dvW9byBEwcYIH
6Dfqxht+CvQyq9tG7swhqMWRal/+NkWe1WQPGVYpjWmfYCgU54b/bRhT20eAAn1UtMo4EEUjGFUk
RWgXAkZlh8UBbWpu4/TuLofWtSZ713o+9uCLLg+m1Tt++PJifKaRIxWMutZxLY8RzV9hxT+rf3BN
ENFB4tmIm+onVHPJm6aolkfZkFq1M6Zk+toiGY9SPF0/wBnrT/kQ97ce2FNYhQBMYIWNE8147Hox
xNtUB0++EZpSkedH2btJ+VgmUBSiAtJnF7b50n5IRTe42CJmJDEIDPs+DvYqPiecpZsoumxe42ym
fmaNMomVQpIGxb8gwKGe6vEzFOn4g4zFemN3fuZrhsBOewCRHVjoGh2rVaIqt1v7qA5m736A2hr1
oxrvzaZqImzaq7t1zcsbJePWY14VjKDHtEg03w7zpqtvx0jgS/o9cy7Pz7rQcir9qW4S+yYQt30T
T64D/k+Xbwc2Lf/lOoZDkbnsm/C86sFeDtnsV191ZyWv/W6SEG+9RZ/KtukPRSrb5rBV7Q9Yj1f/
j2fMoBhOE5umz6Tt8jaCkr7X8ZshYhaxHOVkinu9plv0jpk9VN36S3B032gAnp66dHwM3MG7gFTA
/C6vCWEjCJKCa6oqK87FkC4/FNJkf08LmEZFGtv3N77E7U+8fNg0u/TZSITBFiEuXl4xw5x1KM11
wFVBkKMxFrO1UZ8KHRNnAFQlUh/+25pbEPbqfrPfI51FvG5Bor8Z+SB+37ifpy8ffQaN+MYZZYR7
vTOALWAWvoxT5CfkNyy4Ikf25vKHMzVsrQ5fgKoyx1dZbm5a2gBPJUi0X1++iaeidjSmFCMm9QCj
t+Ca5hIEo+6Imp6iQdidiJoVyv/eKqvgfglcTGdWbXAjPqpmAGmp9buWxKFyVy++xCPfsZad1Sdj
vDO11l9jd26LKBONMYczaMbXxYhRwbtjrs85upPpRPqSwnCaIONbvh1P5xxssltMJwg8gwO0VJev
FxvMTCVjO0VIjUoYAGt3Kn0Gd1RYNs9uETN7rM7OOVhmVBtK2BAZYefvUEqBgJr4ZzS9qs9e15R3
JNU0lPD4hr38vJ/uwy48iG06ue0ruO1d3mTTzxh4lMMcOVTvRzS+KOKrGp4bJNr3aAfmt2M1mOcS
MmRkjZm+8aE/e3kAQ9PyQPWEe/XRgZ5lM/ywBcuEsZ+x9Lb1vFu8wYsfSq8mR6jTjL1hvBYOmSFy
JscLMmps3ChD/w5irz5F6lCGgSb1Av7LV4+BIAqmUBasF46hxn/VVWuWPigxDOIN3FRUSAkTtLfo
KyAK4W5vvHasaSTPQ5XBXYAle35yU9vGf6GehmWXSx8XiEKsOK60SztjEyjodYmTqgK9nxm/Wmc7
hpyA7jC127M0lPG9snFi3wzEqUnnSpaQb+MauFtMRnZqy9yXu2JMeQvzAOd30U56n0zF4Oxyhb48
zJI2OWG53MWHasJjAweWJDvrosqAbFMzxhY0x5bibsQz/7vfz80nHY/yfeKmef5ximV+bmkQ2p27
UBgTgySb40IA7oM3ulWwB+02b7DonpZncG9QKJk0HxAorkumcenBtUbJh+4uChtTmrei7ljkVl0d
Xl7kfzumq9dLLcz4ZCP8cKpsx+s/Nc8UrOQmmfEUAXG3eJabgmY0bGBxkamWSUvjPG6n5WthJHhf
cwwM2PE18+r9FJ1uzbPEqN36bFaG+fHlO3vm0GGkiFKLsnHLz766MaiKQ9t1FrZlqzK+OmlchcgU
2h/T2H3GGGYNX77cM3Wqx6hNbnw3kGwMVy4fxNjG5tBXG/CU2IiR8d3uy2qHB6tJm52MxXDwCsLC
iTfARzkMOA50OJZ1IQ7z1I1lBBUNi9pyHGHF1gTJGLtmtdGO5bob35KzE78doX/LG7f9dKl4lImc
lQwIAeHlFTbnBWpyEWrmzB5ihkhZP4yHQU/TfdPhkvDfL8al2JNwIGXOej1R6ThaksVasQUSrXeX
zzUucCZzr4RZ241LPd39OOKogbftDyjQvarqKjz5AR2rNVrNaooIJai/GyDTB1m4SbPrvZLIBKrM
A0dmsseSp7s12nhaywLeQ6HahvE0Sf729//5Lrw4IHcBR6jIobD+CbXEe5wD8nl2Om28yICkO8IB
d2rvxqnz9+O++CDtjQRokb2MvyudyNXZmGJsNMYtThh6RmV2NySm+Vp3a56/csrZbA6p7prsaCFI
m3AapgTaVWOVPTqC2JajWUz+b2a+6dsmp447ODmzYs536Jn4ZTYtMbRadQOBH8sCbz3eNnF+Zw94
PVMf9PnSN7tlLZ14P9QSmrobD85PafT+l1ovyRA2MPLgfpbm/F7PZHzufXcgmajl3n67YPnjbo7H
gSRBBo35ufs/zs5rx3EjWtdPRIA53IoSpc49OdwQk8zMYg719Odj7w2cESWImA3D8ACGXapihRX+
0DrxxrVw8V1YHlaGhjjsa8dbb3gAkbGpR4nE2aEuEY0VRXXXdK0mDtnYa86uG5UIbyFlk6S77Lj1
dwGfrRsoCiCXba02xFxaIdmyqR4mfYzL+ynUG14SqCsIBVJ1/SZC+IA7KDjUhnvTVb7evp8uDjrz
BnEGUJJGqkVKfb4fM2TltThDvJQ0jjfOtSaYgakWSJfy0+2hLs4ezR0gmbrJLoRsd8GTNSMgSliF
HMK2LII57fG2b2hM7yIbc6G4Ge3H2SQbwBbWoE4RRsfb47+pM62WGiQsSnXoHlGkWTcckkQlkYoq
bFUpRi2NvFFQKffy+lGEWunuJ3q55V5xQ+uUJzDFfHMsqZqiOJPGJy54iwpuoarT3RBGcNjUWWLz
EOc4ocbTYiiAppv5QeHnu/sZqbUOuZk0DApHE+q+U4U+47w26tiddKJ6kRMPH3RVeEkp/Wq05LCJ
AojRFO3G1n5r5q3nbQL3QD6e5afod/6NrVGrjD60tIPn9mN1ryqa9nsynLh57nG2xbGk6bUecyoo
Gejoe1J/6iKDOgny01N1aOrZORZtY0YLp0ueJkLC0G/KnGrS7Q905QwuSFbck8lHXAjc57+zr5Iy
nI2lat/GMPOh+stFkMZ1pycqovZ4jOCwxThGSgwpbg99Ga9w7G0LORoWyDFtdRWOwtkquR47HYmY
UkEKdE7cT8PQzf+xNFxHWULh2TWpmIPVcZ4bK9cqKCx4u5mwkHw4t8nGabmsGvGLwE1SJUaFkN26
uhhcIxKpq7JbDbp670U5zHeSK1pHojn1TuRq4r7jld43Rae8FyDa39epam9cD9f2DkR6jg1pM3fU
GvOr5+E4N9mAiIKjNQAOB8z49o7X5fSEEYao9vS1w1+Vg+6Hb1qZPA0l9n2nuAMVulOh/wks/uLu
lXsNDQajhsXtwyBvXm9/v4uoziClQtjSQFjBdS4q6npvJ24hHKwfkMN8FtBifI6t9r6vZfkpx+n0
5z+Ph5ShQyhBdERgtzpSMOF7MJawO7HMReQ3MtvwIVWU7JsTDfGMWDdVpY3TcflQgKSlULR8DAP4
w3qHCiuJoykzD5xWBMZbDykDtciaZmfMMCbSdKYzmIYycGEXyI1SzZXdyOuE8ha1ZNiI9rpBD0N5
gk3umochpqCLdTTOaYlaNdpDm8ZJeDCKuTypLpxpbTSr+zTp1fjBBMK6sSGvfGiSZpZg6UmTOi6r
9Ff8VGd9ZbmJZR4qbKf3HbT4Hy05NJroEuEWf0rAzW2cxMsnEmo8RQV6JihxXUbw0hsNs46sw0Tb
6x6CEm6kIm+Uh8bG1nMjcboyP2qc1iIFuYAh3rivf80vEzrt+gmXX9SfKEy3QkFBMI+e5qT4DUyk
2oD0r4fDCp6wY2FmsKFQkVotJ/bsk9YnNa6+loHEJMKP97BF5navjaF1H4N129rG60v+bUSE6uAr
LPEGCrRnHxDBE65yS1UOvB/2I3z5Dm2CWrxT0XqBqI6HCu7vm5jSt3vq7zdwGdam7U9rBt1GwOjn
ww56GTpYbaDznUz6M5GsVwX5VE9ftR5o3K7yOuO3qWJ0iQSRoDiDnp9279Ec7rDuCL2FKKOpryiA
IAY32K2h0uoW2V2pp/E7xHcn0vjSsPA4a+fofR0b5Qcb1AA6nFgl/sZcCoPwUEQLn7SM2x8dtkNf
iqlDJVe1pO0Qcds9CnRKq+ZYFiaQRQQh+DP07fqPLHIH74U+doIR5Il636ZTf6+XtYNsxZDE3+ME
mAHt02qYd2orkIP25pEivVAaYhi3jVJMTCqU+muJBwV/bocfEWB/3MU6XFf3S9jD/wpI/B92Cc6L
hSTA9hNBQ34WUNCwdOvEnyxuwLKk3ObYnIbzhC857tX8uVFCcw96SXn1aP3GB0wT08fZGiLpj0nZ
3Xkq3/qQYsBW0Bg30l8kCahnlGy0cDd5dvMpJAQVh7DWUSfVrFnrdzS4qduNvZE9KWoC7QMS8OJe
luswc5O2AGPYak2ko+WjtPIZ3Z9U+r1eD2QKpqE0u4hS5WPDv3sX4vUL01QflMifypJcIi6Sxf8M
mi+SMEAWgkFUwx+7dYkKEUxsvwo6sn+6Ae92KOWjC8qti8RXvWhmNE/HuX6AYhnmexAsI7ouKd6s
3Jy4cKY4fel+30/eDOw8REZuLkzsnWqS5sXOLnO+OL2qRae0xO4v1J0RIUwNbNuOkKcCV9qoi+ic
iZgrbuiiK31CDqxk6NDG97RGIoPR6BnuEHpRrM+8zAYQkIHmDMTfCR1zL/IkNQa976I7o9eQ9h7x
83QAPw2T4yOuO/+WaghLfYTdbu7KIsmferDciIf18r80DK3fLtCRxSnGpOQGvX7C4M0b4kequNn3
1Mo4uVox2rPfZ3Fi4yJY2b/EjLYC/IXBeayFl/5k4SAhWwoiCBuP4JX7yvmfpszSx6KneX6MpUlJ
ZLZsFM8UKfZJ5MEgbEW7d5HBfGyzedjoGJj8/1bXBs0X8kKUZokO17eVhZ2YgUN0HOAaJVNaBdbw
WOERvUGTuXIp0gRBwBPWz1IfWIUTLpVpaeddFBj0TPGIjbLwhf6qg/WWM3THIc3Sj41mb3Wsr6zm
4itj0Bdc5IvWATfyGQqF4iQOugFvYjWS2gmRG+OZFLR91sPY2vp8Fzg/rmGEu998cKgqmWuyi2PU
cxmZi6s6vdL2Z49f9zfSfezYPRwxvQe3juJTYZTIfjXQzb92QwgjVdXQCvC7OgwR829tMFUFleLn
rITjdrKQWqh9lHg8a69HrVL5badpnzSv0PHwonnxK6G9K4KymkBZzDQ80c5JoAzvcNUl1Z8xmHtQ
wkLFyaSU8wvFKIwkvFA3ysCdLfUxzqphUWTAoXynQB5RgF4V5QLQZ0cURYhXaO4AmOGsqzgaGmlu
fOoVnVwhzrv+i51hRbYTteJgp264Fd0Jdeg6eg5RpiNSG5m1n85V9aG3MDo/TigVyQDGr4Zcx1xp
P/HYRtFvynWuZBzJHFBOoYHJE8J72kjYVzrcOxFyEU0GdGaXtTEGZ5XQy+dQwyhwr5Z0shYBPpke
qLOO85HT6f1uPMqwO2lRcvVl5GW/ZjUvn/LKU/vT7VhZv9zdhI4Q1LkCSUMJ0M8PrVNbU6ipQxZI
I9YxpS5HZMhdW0H120IQIbdy3W8Q2w76WGh3rewV3+uzcMS42kV10m5GVbKASfenLI0ZkmM1InVN
xlV0CXYXoek8eG6DfZGtimQ/zViKeU1k+IjdlH5jm9MzSnPlvEfa+r9JEX1we34XbSckRenkYA7n
wN8iQl8ukb9itn7pqqajVwTIiUxA+mYbMWgZD5RzkkGvcHlBcQGggmVX/6l4WeMOTLD+C4Ja5OzN
dixekxoPhP1cCfdUVQuIPnZdifDRUOr/a7Bw5v70t4T+lY9hAwUBELLQGi6gMVbWFokRVlUAKkHz
RQ2bIAG8/qPPky9DbH5lkurH2wv0xkI9v0UJLZGgQ7OFQjgVoPMFwhObeKdqqkC1KWHtDBGK05TV
qjjg707xsIk1u8RmpQTiaColVoiWUkzzHgfE1vLbWa/x046c/CMIuBItxLGzwxe7HuzjGE6EbBzv
FOSyk7ufEtgMxd6etLqiCGMDa3ABzb4mkFm6J2P2JL3VSTT7Fokm+b4XsZG86LExw0g0HXDtcQIl
sMB/Gk5DmCHSZEZ/oj6yvliACBPow96EYZOeVz8kPXKEn6OOrqHjdjSb1CHOtT1Gm+Vzokzdz0IO
EZsa1ipCI6nWfYQha+bHkiV+b+d8o8DTsqK9ox7mfCEBGYd7rKGxi+nBhHzrx4GyvpOOyZNngr8m
RCjK/xqMdWlu8UgiwR3N5b6tOd+0bkPliMSdqoBkldjAYbDcC1QugRz6RBbD12rSJuyijaxv7rTG
7jHH0nJEZ6Layz91Eg2f4wjctd51GnfhfmMH8IHPNwBcLsT/bAP9XXovq2c7Rqjelnh+BqY9OMex
M5A+6cp9VVu0M5ymeOicuNs4lm+wkPNB2XU0FkDX0PYiVzzfdU0hDbcbvDQwUj2O91mkG2QZqtnu
QrsGQjlMtYN2zoBXzcwRRrvFtj4JwLHlUY/tyUB3uta/dznODo+D0ejF87R8AqBbhPpkZYOwnuCM
ZghUqwXxjjEjarzTs6IYA67RgZBaDUvx4g1R94QnAu7Z+AMbHlrotkJ1N1KcP12TK6+F19i/DbtA
mfL2sl++72iKIrdD7EIBx10XtSYYn05pzllgTaK8nyWCb2lESbtUbe9IpTHayJSXc7xacapVAEjg
MkCfWBcasUxvhqFaBLaKONbQOdLK9snLc3m8Pa91Rs6FS7RCzZzBqEmt1aotLRplydMQDOgpPaVO
I9AVbdqXudHnjZ17ZSg61MYCG6FfBKn0fBMBcKVeaE150ALlPCK5CBa+td1XikLKBvnkjZu6Wj6O
yFJVoglBU3wVBYZ6BHnVTZKgKxqrCBTS8WGnANM8ReAAvOdxmNw/odaGdz2evb+nnge77zuA+W7a
2yR2Ocqnfqpas7rLpJ2evMqu8+cwdWW0V63OePWyvCdW6oHH7dk4TXzfdXWDaIGiRXecTeu/Qfd6
qH5aj0YQNab+c22ZCx+2kDR8ZnrUna9abfMJY1oDg6aJwuxj2NqbzhiXW9fmHL01aoFw0hQ8X/da
EYBwq45VUJWp9IfR670PoaMoD0rekJQr7jBusZTfigDnH2DBjwACpj0IgGQNgkqKXFPbcSyDFEdu
b9d2ln5s09Z6KHpFvYdEbZ0K3H926I71f0wlmjH0cxMctIzSOnl4OOwspD+fmlLqPfK7i4y4V+TA
pTW1L3d6a0QbodXlY86NilAAIE8wFATx56vEvUUwBSxvgYWpAdqqwJZa8I9Wh/9yg7LmMZ/MZuOU
Xx4JDzGJxT1CW/5ag2vDys0KnpgmgLHR4ECcWdan0smBiVXUAG+f9CU0PP8iUC+hJwEPc7nE1xKG
JuxCdIVaEUhZeYcWZpYn8gCSv3UY5sJ7Fkjq+ZA21G+3x72YI91hZoaSj6WRAq0lIGabW6xCwylo
ZvcTNYeUtoOZmcE8GPX720Nd7HSGog9sOTba5Vy8q1OvuBOEskmrAhnP2R+jaM0jBabiJ4AAKjZO
JDdS2otSLlAvhOdogumoW3gEZuebxuSKdptWVEGHRuiHOCxaC1sSqINVW4/HwtKgXsRxx7/nAbmn
J4q7eKK4G7fdtZ9hEX/ioQH4jAB61e0p8qFCxCBuMFtOlF+pNiwOaop9mC2oYNTNRvPBFKliwDV0
MchUgUjNbllt3O+Xq08rkoAEPKBLjrKGjM10o1RpyT5Qc21+6htP7lk8907LoxFTYBUrq41H+WJL
s53J3RelB15INvf58msD/JkwSZDfw7vplOsUO6HVpMcimuST5RUYrPQoXdM/zDeqDJebGnEjOr3A
f4jBgSSfjzz0htlIpLSCxO4zDS6d3t8Li+CWgCgNN6Z5cTUxzUUtnrPDhqPUez4YZ1aZYRq3gdsa
xg+AB9qpbVWBlZKOHR7czbsJEvXGoFdnCLoTLTxQN0R+54M2g0EPH4OswCWB2qs6vP268vRTXmXd
v96CzI/nyaORQ8kR8O75UGWGOmSke21gqDGem/3wA22+4YvZOtE/9rYcmj2o/CyS1g7B3FpDBXIK
Bu+jTlAZK879PE7dOyjyP+M0dhdHUxKP2xfS5QYFsLS8gty49NPs1YUEk1iB7dnR01HG/JcTZrHv
yNC1d65Fc3qnT4XRwGFrUJWfLffD7cEvzyOUXyhyKkHQImy3irfitPU6UIiErFruHmOOPdeS7j06
ahE+Qp78PwzHqdcg3S5osDUqhnoFXltakQeyleaTKdt5N9U01qzIyb6NyBAcbk/v8lRQteMzAox7
C2FXu2aJ8Ia4spleC/vG7u3pXi37cF/3fbXTWk15KCdjC191bVASoQXdAkoBwtH5Vi0IPyagiLyb
Pabmc+m5R6RuJqzmRRS0psgf7WqINmZ6eRQN3IiQzHCAtgPGXR3Fypk9tzLbHKyQnr0olYt8CNtq
79FO2bjDr80PeRNSPZsCGii78/lFjaOPZMt5ME7a8FhmZGFhXqCzGhfuTzSV8Mslftw4JReIAbB8
YBTIZmkB06ZfI7nABjlSkVYe2NEo3kWLnvZRFvRDgEbpd+gE4qmAlimtDHTHnpI87XdV4Vk/XayO
fImO+Y/bW+vy2IJro8SyKMtBJ1gMIf+uQgHvisoeVdDAK1TxWs6QU3uDTACgO5JVbosBb2soe080
7j9/ahYeCUwN+gIb21tt6pgUxZ2xAwnUKss+Dy11FEsX/V2SuFuuQRccK8eDxAMvgwyJAjL76nyW
Voc9H2mlg9eU451Ig5xnukjydRHxPuWDZTS7VPRuMKYGfBErhPGUafnnvFS3YDUXNxW/hD2Amzpl
LRWnufNfgliQUxXW4IAbBx4k9Okjjffk3dxGeFgVprXxeF98Xg8y28JRBBlDlLiGg+RpaYyRYU9Y
w031e4Ajj8IDb6C0dfWAakH4aoq++dk7unK6va8u5wnSmEKKThpGv9ZaHWQWG6+kVKpB3QuLbj/5
j4nM84uTRT+yUt8CzF4bTgNUQaDiUrhZN8ATVGB1kVZa0KE1txOwko9YdNCgGimtDn2l/Lo9vSs7
ijSTtQWPT5PHXudQiVeqs61ILVApw7ya3pi+9JGdHEVMFLyb86HehZ5NepxmxdfUKlXC1MQ5SDOf
v9z+KW/KNmfZDl0PE2QDsJIl9Vhf1KLgZ9JCxTc9LtT5JUqbtt0NE68EzY8hik4C/Gr3qlap9hXa
CFg5b7TicU/21ZnINpdugGfTXD3SKOyImXNDftYdroJDHRqa3Cm1Olo+fjI1gOwZRs6uLWu780uU
fAtUokNMqMoILtfGXXm5d+nmAIyAHLgUgtfimmjGdLnVjlogQJ7PgKsc5xOelOI1MZ0lzMjTQ4Is
1z63py3gynIf/L2kWI7AUifSpncHfGZNSezAEvQ4WEk/Gw3dj4Rr36fVIDZgFOsXaBllkZzj64GW
uvhwE0oGZhOr0i81Xf5KneR7Odn5c5d4yhOdIdq4cbOlFXTxAP3PoPQcoEnB411r3Y+uCTlhMKUf
Ec3XNA0HA7SoW+8nM9I/ag1ya3kFOdIHu5Z8EJ3n7qQ3l8/Y9jbHJhnqjYvi6iIQQhF/8wYjK3V+
IZqTjXqVl6ggKEruXefNGpf1mkFQuMhQFAOW1cBbNjbXW1Vx9YmplSMHT8xKRmuvwhurCBs6sp30
Fewld6FReEelybyPpSmi32kNmCOtEENoB3U6wgIuKcPX0V2uk2UiUjQ/A0qrAy8EV2w6ZXFCbRHw
WNHlX6cIs40od+ON9/JCCJcvB6gPZgTXNM/12kEsFe2EGjywwsbsnEfboE0eIeeHzJoSQT+xGwdm
Ru6pyDjEY9CYmb3H2dU5OHqqfATkSYDTpVvlxwumwvKrFugjSD+uIC7E8++nKajDlZG+oBm78bue
twN+LfPgfR6lcO9FEirqHsFWLdrHSk9F0UQJRtkVldrfTVRD6X+SrmPBpCrqi4Ii4efKToxXKoTJ
sCstgCDB7etyHWEuv5ejTa5HEk0Ev/ruA3zbshuyGaRf0r4iDJ7c9zip7Hvb3gpmL4oVb2PB1UIl
YOEpvH3Rv1p8Y24TteWARpIscT7z8ivvFAVYVpQP/c86Us0doK2U7V0lh1lx2kD2duX/+3xJNxcA
0xJyrCk1dtRycXVo9gpD/o7LGHhLqHkfta41N73eluBldaaWAIva1/IUQRc43wsNqTNEaK5NQ/b0
19o59hXqCifwCRh34WaEv4LInDtOm34sgATvsmma611lhOO729NeBwQs/SKJtjDlQOBdBASDhzil
iGrpF3Ri/Cbt5D5KzfJeVdsZAUxpbGQTb8yz9dw12hdk2tAkwCucz11BbyxkPImFRljf6SOI72dL
TC0NN9ih/c5tQ6CHudIS6/dln9p+BLj+R2/BLdyZiz3gITPSBk2SUJl/DqmCdErZx6iROoZUjhM3
DSZjjdl8xwbbfBflU8F+iaruzrI7a9y4la8tH2BC9i2VTK7lVTYfza1nIRpETa8tchrPmfISRYXC
hdMuTNfQfL79ua68ApSkQbJAcCSYWoeLqPqnUSrE7NthPflaHmcHZXIw0qjrAlFz5VsfpenGHC9u
AgowRKY26AICcaSkzr9YLSPAYij6YC1oug+DLKAFulmE+Iy+Zcx6Mb1lqKUqbNGmIfVbQp2/LoI6
kqMMFZeh9FZ5xNpjPCZlOcNms2z02IR9kKLtNtb06vzIqwCD89BBHjofNMQ+2jQyPNPoJNc/gJDE
+7ZR0dNdJNFvf76LeIn5oam3QFBB4fMZz4dqUrb/hJDW3hG2+JpCOPHtBKTc1qN9dRyTjbKUeRap
z/NxKgyAUNuF0FmEobynGkLhxWNh95lMwo9GmJU+4ijVd3sohpdYm4Gz4aLml3aBbErYOdYvImIz
yBBs2ViBiwODFTtUKXDWlBJ4pVdhTKPXox7iaEP50PA+kP9NB8g4M/zP2TsOiCJt1OOvfFzQxa6N
ZZBJo3HNPBrwaLITrET3tXCcACgEQBBsevxIelsf99rU2LRv0+OIrm/1LElnUAucExy5gcqnADnb
KK78TrT5sZo1ZWMpr02NVH2RBIHfDvT+/CNDJstyC2bFvqcx+SEuMLcrnap+6B13q/K7XGNnlzZf
De0V5gQDgKbwKht36dirpgQTiOjNnOzHtC6QKZ+MnxwW47HFp+UZwatBCWrFSg9q1nX72wdnOfjr
H8A0ufJoHoKuWV0MolNDJywxRredenoCf6W8lE1RnxYPz2c5T8n9iAJcTENwKoLbQ19GbkyeCoy2
VKQ4Tms9IdJa0Wk2TNYx7YQ42GafDkcYJXhnE3SHp1ol7bqnKEFrN0b+yTmGZjHiugwm1/wvk2Ud
OBoy/U+1zM1P9UxtdtdKZPoj1BmRPIUUtHFjX7lGz37x6nNFRalEDWn+HtuZ9oNjz8Md7LcULqwJ
YgdR6g+DSVR+e52uDUqniYNGtsCmXI7HX3e37aRTSgIs9oMXJv/NTYMkl5ahwlO04wu4uz6IgDAc
bg96mabxcdiWNJa5VCHyrO4TJB6oCiqF2Me15sXfEg/tVkKDKCyPUmqQK8MU0OW+agbzLo/b7Hsr
rS45wHyfplfZhKhhudDVPtz+Wde2K2tAeEOaz8lcfQCRpyBOY2KaYSycAFO/6eAOyBHqmaG/yzBF
B7pem0XgVvmWFe+1Wwh4BOEBLn+81qurX0sTldpJXuEYZnToG6oIzrD61meX+jd+sPWPf57qYqLO
R3cRWblAi9QYfOUxsOh9m9X6vnXNFE1hEfpYc6qHYop/C9VIv6LWuOUjcGWi9DEQ/KHssEiOrK4/
5HaS1KIYuy8i/Pc0syvu+jzr97qimMdI24zar7ypNs/3EiNAEeKv8/09OmYdijBiYUc704Petcr4
DumVTRmV5Qut7jqkI4i4lp4psIPVQBVKMaE70osNjQVfJufUPg592D6OTTsiYTMpx1qpMj+MaaPu
xrLvnuypRwWgjAp7R2Ui3o2anr67/Z2vHG/QEEtKyD/Y06ucJZ095PV6DdlDaADPvd5lvgJw4lQ2
YfsedJ3x2KTi0+0xry05IQCksqW5whu3WnKZ5XqpJqQGI341eZTbT44S1xu98ouNBCAINwq6jNQn
GWQ1SpJSk1NotrDSZeKDj8QNNhQQVqdeve/BDW28ZdfG41ZY5PoxU6CwdT4rp9JbXR0c1xf4py+l
R+9Ig9J+Ut2y9utk3EQIL5/mbEMxwYW/x54ClAry6HxASc/A0SedAXUFro2Sx84vEB9TdGjxfk32
FWINL6CRsCm1ZIXqsh6h4BXDk9CR5k5a6MOAQI6p0BvjoGAm69s5d0xgJX1cBpPnJvOuNpCg3s2V
GoPmG9XhiI9p6+2UyKm21C8udiLTIRdBrAOOgmaua/UG6vllWRWu71oKpDQd2CoyOlARD+Vc6UcN
EcrAsP5Z9Q75KIP4g/oADSCuq9V9o9LpmpG9dH1ecBSN6snGd6wrDbkHHubtp3b2qHhVW97lF2dg
GRbZO4tgAJD9+topZhXhb4thzcVo7OSmDuYT+M9HW4rY1wZCsYNCHw5gPKqrl7RSyKRrpfAgKQMO
Nzt7fC+EVXy+faSvbX46LIuhM/cbC3q+F0dbGGo+z6Dvdad7r43Ypok+F6hBJOpdVyNPdXu8iyCZ
rtnCwWfj00uii3k+XhP3A/ywAtZVmVH368tWPHZIFms7oYvm5+3BruxMLhHW7m13emupjRGOTpJm
PH4WOMInzZj/k8aY7swq6++8Mi8eczbvRqx3ZUEXBXN8PAHZkFWtbq8ZDTMyDcvzhTtAaZtqG3Ti
xOWMs+ZPOeibePwrtwnv/NKXpe2w8DbPV3SyskoKiq++ROMJiHhR4FxBplz3BalPhnR9lCvxoWso
zE+NU0Pild7RHpvhhFrhluLH1ekTZS0/h9t7jUlBYigUvR6HC4iiPxYDkdW4FFiL2PlKYJ0Et7/w
RWDHdlpiKxe6hQ6hc9lufwW5DqYduYy5SpUytPR7gl7nOfPG4TGF1ftTmlI91a3h4jOi9cbG2Nd2
FxRIEzPYJQxZB5Umt0w3OBBX0hBbYwvd5Mc6gSdXFk37oS/S8T3mv5O5uz3jt7bY6vXgxoNYQJwF
qk1d3XstlXx8zfLQL5vImh9Qjcn6bwDpEcbuhTK1wofdOiMr4Hr5OxdXv8EfB637pcgWo9zWVJwJ
2h8kyqPrLNaJ+hS678NQHxs/IRXBqyWm7bzzuqirfWxUvGLP2sLCq8Mp1n/KQo0/pgNWFJT5bESi
zcFGEtdEuOdQ2QK1XgRvvfIhU6Ymh6AZxcpd1CiN8YAs2XAqE1WMu6Ytik92aKHaPRtumG80qC6z
kKU3vzRIgGTg5/oGlv9rW8xqmLQindCVamYbeQ0EFf+zQ1Hc1yBr960ui+/o0KC61XvVnSbTdpdW
3vghV2iR7PJorrZcPq4cC3r5MKqJMRAguUDe9C4KIO2k+0lY9l9kPdrL45gODyniw4sMchRtFFou
SgSUmv4XU0yICPf4/GTUZVWL0UuJGKbW9HtJVxU4t3acC4CPu0HpKPmmVQ2LkkikodiWwHy9vVWv
TJpUgOiUqBmn5rW5OWgChUJeo/vjPDqQb7qyxbU2V70DUtL9s4IGSPGvtUNsJZkuam9LlxDIwvms
Bb4ptHcrwxepkI+jWRc7fCtyWJ29vPvX2QFbp+7LIN6iJbgaSo/1noyDhmOejuQ7ajkHTp/+TN00
Oeha+q8aVVyoEOS56/DoNAlUV9e8rYyqkfC3D4gTIYZpiI+Vm4vPs0b1+fbMLt9o0ikC1P+BquIs
eL6I86A3kahsHdMZx8t2k0j6n31f2k5AuwhKz+3RLjcqo6GDQiOO54LO8mo0Z060sYgNwsfMfXAz
DId38JTmZJchy3qUSey1+y5ToPFqWSV+6vmobL1al7HWAitH6pzuC36d68TGa0ynj8wR9G3VqA8y
l8YHdk2/MdPL8wDiGSk6UMDwK6w3b7S/bqXRwn60yqHqpZNAPsqeQ2OfGVCMS2pAn6THrXt7aS/Q
HsumWTQPjKVhCEVl+UV/jag2NbJWSQG5p/JcEWiT3h+6vnXvLRTaX8ERwKDK7azw62Kov4S0HZBC
KMNvUV7rr7d/y7VNBWEQVRU6ZyR1q/3bzt1QTyMcrM6OcVIURXxKOls9Ll4JG+t8ZSgNjScydRsC
FuHm+ayn2TAUB4qIH6Za/mKm7gdS5PCxjaaPt+d02dqGh8CVTrUFPQQ6patLFlM2XJHSxvSdqSnf
U/iqPoYEQBUWg27V7KxSJNMpq6N22k1J4+Ak3kIo2unSdTPaN7Wwd5YND9bXaujz/36MFzdUgkOK
0joNvvNlcHVFbfMBSHnuUpvx+6oPT4hCFCOSDrrYbyzFEteehyXLJiNLAA6Bi89FPcJCrKRre8Mv
MBAxEGiotF7ix6TJ+L2bzSbEhTRqvk25Rx0epZ/xT+HSFJQm/52vmqOItjb/8pnXv4jPj8geuHMq
OKv5L0+PWjSpit1dnB9QNjB+93hiBDgZKb86eMotLIcCFwfACAnWFKUazLJrNxbmyvUGqp4bm7wH
xMFaETEu5SIOGaEDVIXTofVmfT+j2PB7Io28k2WV1rvIU5KYsGPIv9Ei3XoSL0SNuASWSAg0HcBN
+N6rTZqgvamETqH6YZmP96rZpQ95qjafLLyI76lO4oFVTMKPa0kImCuR/n1QVXHKp2Q4lk2bfwBx
I76PQs3vLWGlf25vnCtXL9r1bFNqHqSFa2ChayJRWohM9e0K8ycDpXBUQho73lBgvcQ0LLqcoEXI
daFHQgk4Pw2zG4p6jnAEq2rdRmtvBLHQdHAsdtFU1bBJzeljReamLwoQ6ksqIdwh0hpthKZX3gC6
Q/CtFrXQpU57/jNG2xwcJ2lUgrEi/qhnSf3F1JPkM9Rl+2ECR7pxCpYoZHUIoF4sGlG8Ojyzq9dV
Q9/Gq1wsQywUBl5K14kO/ZgX97o3Vned0YCfoul4d/ubXt1yEMo4fWAo0fZZftVf787IbCpJxuTb
vHg/lqbUfTXm88fGTIrTlKRlDnE3DP+z7bn5WiwqVkDsF9MV8nP12YwmGxnFSC18mbndu7EQGCPd
/olX14XiG7UIewEMLNvyr18oJL0fng7Nl2UT3+ktepxGFcb3sNbQ6INzXb9zTNlsbPZrX58dSC8K
+DY35ao4kGReP2ZlofmDLiIsYes5eUfAg9fHVNhJ7evDgFTM7ZleO2DAARf2hk3y8dZO+2umSuuo
lVnPmq/OpvyAT9xnvC/Hb7cHufLkEgf//0FWd0yG+UM10Yny5wZW0x6OmUSAz4vKAhHLbvq/LCPo
VXza6H1SfDz/eKFsePlLnKVQiDWKA5lgPx44BLNvjjUNrzbe0sdffv/6GC1SZI5FDESAuMz/70WU
pqaUVUJInOjFXdVjiDhlrRX0GOnc4Uz0m7pHdV8Cvj79+8JCoYBRRJUDlMJqYK9LZea0aBcA14WU
aZgW+qLN8Aynrd3YKFfnyGHgkVqcINfanCmwBcXm+vdbL5qab1qhhePjlOIJTau3NJCrQu0piAzc
pHxdm6J/NYRe3ikOBRcGpxLcx2oPpSLJx9glY9URpQqiGUmERpXla40gyuH2ql4L3JghwAfgJbwI
a0W7ikaWwF9J96VtT9MDzrTj9IKw2hj5CCOwyNiMgyku1axRnoZkNLuHIp915TXvkPbYdZXWOIHT
xf3nWOVS27icrl0TqPbSP6W7Teq+uiZCG5vkCJVOX49gd1Vagp+HjNtHXIV+wz6TG0nztbtwYVoh
yoNbLwLW55u76wGAWBM1LHSpoR0WxucB+7VT2Of50R1rZx+acbexr6+lJhQJaX7wEUg0vdUcS8dK
jEHjWipl05df3GyK783Gq6cD3k45DeFC1HQupdLv+qRUjPuxzcZyp8TgBXekyrHY2hNXLkoyUdCO
pPSkv2syFjAATbDzVD9WJqEc1cjSugCccZ19JdOQ4hjF5Db7rjLkeIyjBD4aoX3K8gy5+TXVCn0g
OQeovFMnjHhAnmvR1sa99huXHbt4qMDDWdNIO10pSJdblTperVGzCfXg/3F2XjtyG1kYfiICzOGW
ZIfJGmXphvBaFnPOfPr9aq7UbKKJEbALGxCs6ipWOOEPWWbPx9vHQ1wqq9uOvx1JUkQHMGd/Q+7/
cdvR7+wHXNhx4CStuJvKxfia9/2rnNTS6b0jcamyA0RfHp+m9TPsOEHTdGFlwuMf81Mc2ihyUCn/
J6mH4tPtoa53OUPRnuIzihHX72BUxKHWaq3p5ZaMuHEsyUc2E24JEgyAWVLG42TM085Kbg4KTk90
+4CzrUUO6kW34CxiD8eT1FHAMKnEUwOwjw5C049xrk93Ti2rOzf59f0h2h4qVwE1NvDN4lf98f0y
LGQ0tbYwpYuhg/L+oo0yycYJ4Z38ZJVY2d1e2o3gGl4oLXgB11NEa+dyQJSkxj6lwOM187x8ifKK
7jfQq+wT9N/2AJQ3eFIQ3zskjao9BZM1f27Lee+pvLL2EEg+CuLCNkdUAdeJToTp44hcnEl0VSlW
iu6VUJEKk2lAfAWide0qaqfdh701/ezKSH3JFqG0ZQQQfFw1MevfcmnaP40iqTp0wsf6G0oGaF5G
xjSXbjtI06+6tmvn6GS6fR/rRqPdw/WQvtxeTbFYl6ePaVAyZTmBsF71o5Vo1jsNHSzPUupRPpm5
EtsY96klRfkIUzwg19N07LnC0kPaa3HpldQo9J0Y/vqmoXBA85HSBkrKaKpcftJGNVs50CDvqUkD
o9FI4tcW+Y2dnXp904jMGIq5gLJRqFiNsuANWUmLrXvyNCrlx3qoMsnXhetytZBQ7zw6m6NRBSPt
EqItxmqbYjvap6Hp6J5W9ZV2n5uKXjwtKrJEnmW2SAbe/pBbw1GEQnsARVX7ivO/yJNgW2HusXSx
/dO0k+LQB1H8vVTxq7491MbXAjQh7JNhTnOPrkpeHXZvwnPCIotuon8VZPW+VmG8EydsXCsMwsqh
207yoq2uFaDANhhHBlnkStJwSCjTI0W9CKbN1CzmXY64w46Jx9bNcjHmKih0VOAg9lBYmGZAZppk
rJLQDpqOHdz3j1Q2w0/LrNgJtpDjdEqmSH4Y2mn8dnt1Nz7kxY9Y7RsjaBZ9mDmRM7qRB0vgvcc4
al5tABzv36J0NCHKgMhny6yxISD52pyaou1BJKFzMrDo99JSc0FJ07JXHNgIwkDyUBcSIY9IEFer
W9E2rJyssj1FGjLtVEWZ9kE32kU7OUpep74Tq6i8ml26jGerGZuv4Zw6C44w4XgH3jXId5pWWwtN
bZhdzETpHK12GO6BekOPmm2ctuYvyJj5PyTw0+AmmjruJcZbg3FWyMIB01IjWQ020MIv4DgwWIZ0
TBPW9mfih+as2nO/Q2fdGgovPIYhMeVxWq2zHsZxMiiJ5SmzJSk+UgP26NZRE85+VKjO99vb9a2W
tXpB+Jg8Ich5QGFdL2NeUu+wHQ6qHao6zqXj2Hde3cV97KpZpn6Kl3imCm1yqbswXIrT0GhUYAoA
klk3RK9OpKun279pawXwZiSahEwA7UrcLX+EJAsKhmGEIC/EGr3/kofN4FX01GFNG8rOUFt3IcpS
LDVbWnfW7CUbSf84oxTqxcnY/Eyost9XyJxFO7e72B6rRab4L7qs5JFgXVfbJ7BmHCYLADKRYWCZ
jeOx/AvpXZSIOknT3EbK5Z8Jdt07N/1GdIC0IOgFEjVRWlvlTXqpzTnBgO2NlW4XKDlE9TEiutSP
+NYtoTvPZr4cVLkKP3fNlOHBPXaWsvMjtkIt7gwHAh1UacGTvvycjm3nVaDVjhfYTmffz4OkLH5j
AeV1Qa9JHyMpz2NvMq0Q12UAKqFb2kpM631Uhmd5XJb/5iwrfwCBZQF7U8HKWe8tK3Qxz9Vaz5Zb
1FitOanupDoaQa9oFc65djd2yfuPpkHYKnRxhGnluktSdGGjKj14rsqZsWxyRiwiMnn51RLufn3v
GcBxhJFAbtDpJKq6XLR21KZyCLrIp1PQPVox0jDoGWYH3OGKnc15/VQzlM2lBpcdRZV1BqB0VlrN
YRP5xtDXp9QUqsq2VpzSGaNhABt7WJjr4w0tV4TcFE3Bfq9xOBKZlQMwVvKqAB57V2SdXxmV8Wj3
yR7g6XooYY0pDGfJGJFEEMf/j5ukXuIiazvYG5KmFpSNUx5/KlXPWtU5794bDEVBAK68yKbWYDVn
GmxMyyZ6pCXolqbqezdZsH5oba08vndvMJQYiDUEt7HGzQeDVqMhgneuGZjBMaP44aFjJx/UCtGx
20Nd7w3E5t5SYOhI9ES0ywVMeviOSZRKnqpmiN0ljjEfYimYQS9ZL7ms/7493PU9yXBiU9ArtSFZ
qpfDhRTaZoDSASl+GSDlgIgfdnPZ/L+pzF/msM13Gs1XArVkvDKGZ8Sp1PbhGK3uJhnlY3TMgBgu
KXeYS0sHzdIE6d/8IS3kTnQlI8i/8Ncap3e7zpB/2Iixxm4uJ+p/iVUmT07bGDUcKFx7nmlmjOoJ
PTQse9ylrPHFub1AGzEu7zEZH4gA0a5cdwUCItieVozkTUFpfjIxGvmU0jh26x6zQn7e4IeOVZ7N
RLtX0U5+CmOES2//hutXRZAG0CLiySR/XmPZotkYdcpaiBSPJqaVpcCsR7V6TJq8pP5WqXdWFSQH
VLkTdIngVN0efqNhJEISXlFhSk6ytHpMrcgpRgCoCPinvBOuA0nHS5DM/6VqEnYQaLe2bg7T8kc0
K83HSF/iI7Xk4Rd+Aw24d60/GZHiHMtsGIJD4mCyd/sHbm1i0L7U/rm+BbXichO/1QIT2eJ+qx37
oKdBSkKiRNgYRf0JoYnZV9q82RlU/KWXEQZdOwUFcT4LB3bdK8zitsFKHKlk0jvjW1CVJU9iM/hq
ZXX+TEnyro/j2UukIdqB4G/dsUK9AvlaWmRXTq01nGCQohkysoqCtkGiWr6TB/a9ZhR7VZuNlRW9
cWJj9LfE7rtcWSlS42LWWVm4zoSH1pguQMUkTfcUZQp8fHJTn/7fXlt+69AxLOEhtEyLf652HEbO
Mf/nxQpVa7Z/xFXZ+bRKe1/uZzk5ZGoW/kZRxwmOo45aFRRxw3GjqdiTc9pYan4H4mMcOioFawrq
gsANtFGIpzN+iaFn2AO4fXQe+1OqDHtYq42rHyQAilw0eGgHrh+0srWUoO/z0Hey3kL3QS2jj2Eo
l7O7ZFNwr7eGsZOLbE1P3GscbAGTXTd1hlKV67Lh9q+dEUCOlJXfcxlkMJoV3bfbZ3RzKGF8wtsm
YqzVGaWQ3IcO8BtP0smcM93Kz0kb49UxIRn6F0PRgBRSWALovHrTgnasEMDSAi+cEgeFVB11jTwP
i8iVEnPvvd6aF20gbO0RQmIVxZ//EfDAdO9y7GMDT9fDofcLZ5SbE+LL2Cjmdt4NO3fx1nC8nmgv
0QNQ2SuXw6VazRcbpcBT8Xp7iswx9coMJXJCcy3cWcettxqTRr4VuT6w2PW7E6vI8/RtTHCgD1Xz
EBhx+0mP0+SbVinF7yVI6xbtnlp/juXYko9kNMmHSS8MPMrGZfq3x+wg4D4MJ2TVCWSwkzG19KVH
jv7X7S+uiGmvLmPaQgjfI8TFG6CvKmxQTOYIRRJxdPIKcYPMhqAtBVV3SGpL/0j02CtuuETVS1XL
0ezPaDMepB5N4zho+2cjRu8STAlQUamvtXHno2283yLjFwkZ2FAC/suPFrZonxWzQfgYWhIoo9R6
hH3huI08agdqr7qvlRP+z/XQGm7WQlm5vTwbFwtUXOTYOOesz5qEEMb56OgJaEI8RPtj00sDuHue
xmCaniGt7FXJNocTWh0wAGEcrtObxpgpGjtcmlgY36tGVniYhhMmtdl4Uib5cHtyG2UyinFiIKw8
wOCuH+J8kdV2lLFITLouPjYU7w4wLqI7Z8K8oNbSqsAGweg/L0NWfQstp7iL2sG8a4bF2slINnYh
iE4EgqnNAze8QnW36tAjRi152qAu98IQF7VavT3fnvDGbqK2wHVN8MzxXMsVEP9IThiokd/j73hO
lyj8ICWjc09SX3k5eMVjx9Fx5w4dsVjp32vaQACPJCdRj3il6M2vNnOhSb2tzUB+tEpVjjl+HVhO
K+jMNZHuG7UhuzbqIzsnaOPag0NGs/0NJMe0L09Qp0xC24eMuVYC6wA0NfUx0rMOwbh/610jE3k5
4O8L8j6nZV2hari6HU5i5CtLs8QeoBPzq16P032jy9FBddLpUZ/ixUWymGrEmEKq6MJ4T/phY8YU
GtCvB5sPRH9d/I1bp0bHzwz9eBmVU1cSVFKvyf7XE6zt3fMip1zdnroQ2AA7A9BAXitbx1hEWcAJ
ImQmsvKuoon9uTGl7lTEaXYe8rb+nqWdI97TAutyaL13elPBU8mM4J++hig9dZBddpKejVsEJo0A
WYifRA3v8pM3ICx0LQG9ITnxb60F1qKFkX0w8yE5lU477dyRW+tNjkNuSiUYTsqq/LPUOvjLSsWz
ZSroO4/YknA/i6Avoi/7F3Oj0grki3IznaHVYJRyW5TkewYrW5nsdXIenSyx78rCUPCf0bplZ8Ct
B5J6DPB2gwYbd9Mq/LJGNYsXxD38pZLV09Bp1smCWOsHRnDCl+gFKC7Md0dp3FbR51OFK+lL2wyK
3yLOdp9oKFgOYRUcbl9lW4tOHgNdimYqUejq2U5wWJ3tVIv9Ui7Rycylj70OZ7ztg3Dn84r5rbc4
usXEZzjOgJwXR+CPMI1CprxYBhcIZfAXM+ry/3U4ALuaVXaPTqGYr4YF/9+xpGyn4LExRdolFN0g
GPHF1+c4kEw9CIIi9KUCYbxpWghI2xgevjb8RWwIxAV0DKUcwc1erSZ4J6fvqjr0y6FYTgbO7Q9m
BGUqbYs9OYGNl45qmMaxfOs3rhsGc4Aqfy5mZYdK8KRFofZUlkt0evf2QLdbiCZSfgGSu5oQbK0o
q4059It4CPGqanqnPiQj3vRtLO81JjbuG44kn58VpDGxDna1oQMeFBO1UCw3Hp184DWbiyl249oZ
Gj+Q9O7H7eltjUi8AN6eU83Ns5peWky5Wmhc8XNdBie7Q97dXuzFjUwtfACxtEc42RqPRA+lDWFB
g6/x5RloQnkZassI/bauEd+1jMHTEE31oiWyv6StHf/F5xOJA0IIMLGgW1yOtyDqE7SlHvrmSIib
BpRgzBlDe6zA9ugEW6eMjSL0JizkWtc7pagxOBx0YeNVV4sfB2XjWXlsvAa8TO8PRdgkb4a73Fmw
iS9nZS0dbK9Cy1A0Vhc3DHrpLIcYQUR4+ry/0EN9icGEvQwoj9VQdRw7VoG4qz+Pdfuiqbl5j+Xt
+Jgs0h6ffWMBaUWY5LEwEXiYVu9DXts5sP449dWoQrIg7ZBi0uumqN10GKadJRS/e3UZC9aH8M6l
4HGF79SG3l4smnF+asj1V/A09UMb7kqebBWRECqDbwjBnPhmvd/BU/WiT5/6LeTSExHk58gI5PO4
2DhjQWh3rUYRSp1zD/U6qc5RY73X1ZBgGfKhoNCJA6CszRRrvmnlJCPLaloVFkH2rz6I888IgXZ3
5ZQEOxtm65mnpUqxmOFI+dbY64n+R6YpNa0yBekPNDOK+iEDm3Dfm8HoT4GTP3VUFs9SV1iHXo/r
F2CMxacWDOBjWOh67JV5rf2jG2P87+3LbuObU83D+QmsBgW99Tuo0EhvtLxM/CUeZGCREhSXKN2j
02w88+wnWuug+JG8WPcLg5lQqsfEhE8+2/D3JBm/TJXUBFvdJTVP02iZD1I/ogoex5W5E2VtHCKK
aNwKJEjUhddBBqyUGZBGmvlZNif/FZYUPoZjbd7HdrFTTduaJ/16gF+UE+jarJ4OtbeGgo8NBqRo
zHuyk/SOqEA+UL3XDiMK/o+IMycnwgH9fPs7bjwivMT0bxRKLaIpdnn99W0kV0bCHGmixr87w2gP
46wNOBEbdXvu83EPhLY1VWrPlHaYAYR+8ed/RG5dtJhwnwBZp708HGk6D26bxLoLbSw6pkltvwbD
UrmqHpavfzFVCHMK8SmIqjXknpQnRqWHRdYRqnARsx6/tPb8c5an6WQXjnV3e7it3UPxgBY0Gbag
MqwmOoM60pMJiYLBKL5PjRF6yoTCrRx16u/bQ219ROHpTdAhYp21rGhVoB9YLHLmq2NhwnMrlH+K
Lss/DAqdW83MnB2g2PXhp8JGkQZyFwV9XrLLqcXN0rRDKmGGGC+ph9dO+dwOy57c5/UCXo6yijfw
ukuLMkMRoVEz5ctQFFTYlKL7MI20DN67gFwxAO14WfhQJM2XE1KkZm6jbBHI1cj6hHTrTzyAzbMD
cP4hK4Y9yLDIBy8fTAEVoAVDDgdOeV1A1EdDqVM5LHxbWGeUpKqtm0KUe5anpUF9Bndj1xjJ4KwJ
g0jetTRudu626y3DT3CoEAAiANv59tj+cQyrABMgGXkiH5Cd3aKeqlefjant7wOEBE4ZKjnvVmzE
NEcId4jeC4yT9fM9FHoU4JZb+DJ9tUNaxcppsSOHVpS+J8ewtXMYDFdlGu7gP8Tk/5hcq1cNVZ66
8BHA6eg606x4gv3X9C4i984O2XHrMKC4INIaRLdJoS4HA4bW2aEzopCow76lH1S4GLHGe6GAeALW
e0Z4WQE3hTZyJTWXoq2IfhBKYHHd6lSozMHNzMGkUb2ofqJNznGe1exQqd18sqMAlEGgBv/dPibX
dzevAH08gBOUK69VoKw0sktbzf2hHBxXG8mpCnAod1jXJ16gT/Mdm3725TkfdkqxW9tVqGMTYJF9
gB+6XGTc5RcrqLgLutSen41k/p0Z6pADjkQjGVOU8XB7piJ3Wq82Wgy0m4g2SY1XD3KSAZMOZcaT
reXXqCx675bFWDxOUWd5KDNXbh910Q5ddWt5Bfblzf4ODvVq0BKBlDrr4sJ3dDpCbUA4hSoDoi+5
kQLkUNJTGjvxV0Xqw/dXgS10C4TwMMpUoih7ub5FXHW0h1CKlao+8jSpaJ/nCLegDrUqPyuM0jPN
ZN5JmDdK/TzG9NzpibClqIpejioVdmUODqqZlGhRbSocKdO9ODO1n1wRYXcIO7zR7ySkRDu3sYIp
BzUyNECiB6G+2o7q+5FV/CBAEeCQiE/oPlz+oIIgsE9kdP4Wo1HcOrWWeyT20c9Su+D37R22OXkH
n3IEzqjiXaHIjSpsDR3PE5xbzdGvkjyt3AjthMq16oYH1YiHx3KMlm+A3onCyByH19kI+1OtJ463
82M2bhfR4eHlc+hB4Ep6OfG8maC8aULcuq2sE2T1zAud6tsgfsmkBPHZxmaayNvO7wyUUPygC9vj
+38Drkf8jDf/VSTuLn8D91guBSmZeEhYJj/VkTE+6fbsGJw1q/+viwP5g0GA2DxKZhx9rXTuhBPR
axntvI0bzzPtX+G5wYJAk1gtxpRIM87rYeovSlvd96Nqn1MlH++LEsiYpAXafdkNmYccRP9lgsK8
cw2Iu+zy7hFWAEIhGsE92gWr4edYV+pqQOpqmfPWUzHv8yZNityhlxr/9ppfX3NvfBP6Irg6oUon
/vzPhzLrqynGm9YD2edA8FWqr0OVzj766vmdhLPKN30y5ez9u42CCzIZ8KNJp/nXy2G7slEmjBUc
PE069dxC+/FTvS2e4HWNPjaoXDmLqX6CenGeR7t8UKY23/kNV9+YhTVF04sXDZDGm/DXHzOXsrbN
Og2X+1mJAX6lMUhRtALKDCrVIFmuYi/Gx6ic4w6f7GYqDhRIs7t3rj6/gSYyjUXSAxLN1YceJTAP
6lSi3xgY4X06d+XJ0uvkECWS9Tr2GXbO867t6dVL+jYoXVOEEYQE4SotaZW2C4eqQuRQKisEUaL+
HFR6f2jn/JsUBsPp9hyvyb9iPCHCA+MQpMM6tIa4PWhoMI8ob+bO1zIzq/vGidr7allmX0Mp6tw5
5njPQ259aPokeMWx1Dj3ndM/lpOs/azDbjZ2Pv7VQysKfkDfaKCLeGINWkzHLkWJsRmBmkr2sSgr
FQ/4ovP0Jptcw0lHL7UQLFMHDFNvL8fV2RYjIw3xVjchiF7tfAN/Tqenf+91mRMe6qZufFj1iTdb
zR7KcHOSooIqfHPEmJeHLKd/q2OIN3iW2UjPSDPKbhknyjmJ4vZUIp53aNS6cWV6sTux6ubIDCny
bKLvtTqNYy6F5FRM0jYGGH3NVCtPBWiu/80qxN5SsZtX7CaREUXeTtuJxrcWWHxbEAR0W3lJLmcd
FDjXCzlAb1gQsDqVsab9G1J3TY/t6GQ7T9bV9UmuyPuAuRdsHtCDqwOM4MJUtBPsCgD6+WkZIpCS
MQ64n8axHU+llqNrMfe4Wd7eRJvDEjKQ4tBDv1LaROtdc5opHSDX5ssp0EbzrBYTrqvJEh+cN0OV
PG52du7GR0XzEZ1goAIgo9YXJnBs8jsTfcM2bRJ8kZvex/5dc2sIWz6xSvBLs8bwrluSPRHYjU8K
tQTR2zcRFxjjl5+U/rUywCpA7LaQi7tZ6dIXWxuz/5RKUXd27sblSJmV5xBGi2jhrM5MOtdaRxA6
eERmyNYMBB7YYVTtY9Zr+lNRhs2X939KNHWpxxJ2CuTp5dxUNUQqp60HDCwj/RAmc3aXaQ4qG3LR
HOImQExwiov3Er/Ytm9QBCpTXBDrK5nr2FZA9Q9eUkbTMUCB7n6s2vABLni0c0K2vh2tUpg7yM/S
XFkVVmSW0zQGTkiDQuopThr5yR6b3IvtPvhxeynf1uoibhLTgl1mUkCll7kuFnetgQmDFQ6elCj9
Sy+lyeSPPCmGB93ViVw0F+PmOOtKb7q15AQ/nHBIP2a6E4wuxjL9szLWKU7RgabOPvqb2QdNUiXD
K0Y5su67rLUcX8oC/buzWPkTsjrhzxpt/slrOxoA7kx19t1IL8qkxKCcOJigvFOr20xJWzSlB4eb
tE/0x17r2lNXR+FrgeuCwG3vtdWvbOrpTgm1ZbEpxElfwx9NZQ4XrSbibIA62Fh4dFb0H7WszHCT
LBjD+6Ub0x8WK7mchyLP89eknrPRp6aJ3mZvBfEHewhyxzXUAsEPKqPd/G3KpgmFCwOVY3fpl+FT
NijjTtC8cXIBeQhyJeeXm3i1UrRJMzMKpMkjj4KNjllc+Kvpjbp7gfzYR240JLmxkydcVX5YLPY1
pXNSOEJ28Zv+iCEVLMGasVVwNavm6jV0nP91aqnubOutQXBfpVAutAUogVwOkrdLrHStSsQQZb0b
FboJN6ZID7cPz8aTQjES8BlQAxBHaxTYUlV2LHcSoagyLGc+6XCnL53QFQjn85KXjpdGjrPzpGxc
Dhp9Fap0wmCXbOByaok+d06+EIalTVP8HuYlWo6BZGm0AVCJ24n5tmYIwg3FG/YJwe+quCIPS6sl
IQF/VcVZDbBOr147xOm+NYhCQpdJmqPdhObr7XXdeDUp8wI1p+GLmOgaipVAwRtL+B7eVMpd54WF
Gb8mM8KQA366qJ9lRvoo62n8lHWjtPNNt5YXiB3YQrY4hbfV9gRKFyuFw+UhmnWHvpnl8EQrol0E
SVAadx6VrX3KBhX8e+D1V/yJQnYmAEXR5FlFYf7gm6uqKyfmXiFwa1LCLBbqCthbeNuXe2ZxnLox
6Jd7GNbN+CNX7cMwIS+ADAeKj7c/3tZYQhHeov1KyXHdRJ94naEGgDzuKT35RjQR7rSK3DwmadP+
xVkQwvM8XMQ61lrUo0BWEtAhBgWNgrB4wPbwZhqw97OsJDsnYeNLkY1xadNUFcDI1bHrx2VEoZST
oMlok7eVHkDVaqqd/bBxIVPXw8QDep3AxIlf8cflqOlFp+UznVmljmgwjJVi0dQzutw1hqis7+fM
NHdi/+uSGo56gHWJUBE3pES9egSonNQ8SfaA+loVSwdOt/wfnCb9CYWn+Teee+AflKStQEE4Uy77
UOvzk1xLrerWbYkE1bv3j0h+4X+Im5XA8nIJojwECVWQiyB3aLrJNFu07PvyNKKUsjP1ja0KtIqX
j5yLevWaqJyMk5pQ5hgEy8Q8GW1nfunrRIPLlmY7Q21caQYlOp2GI4cdNMTlrMykGfum1wEbISdy
VgcFFSHFGJ8lS51ejCWVz3aNpwHyu9qHd68nnWOhJYL3n1D6uBw57ljHQGOShjFHz2FWacQT8Vih
fJ5r847+xtaKktAItXleDVQLLwfrrTjW+tkasQBt0y9pAiNaljTjERBtcnd7XhtHRcjdEbVSlgFB
thpKrw2zkge1h0Mpjc9zq6hHQ2A7W7a4rzXjHnBs4ylkPEs0klCPBa95ObXUUVunUgyEcIt+OIZU
yFxpqL+YSqSdrcyZ7gp51yBLHL1VcM69xrcjXoKcuoaGmpKMuGk89N5s6GnuhvTuWlefHfM5RO6j
ckttyL9l/LemG1Z1+Vm103LPYHHjk1JtA9LBUYF2aYmd/ceV1DuBArmOdQ6NNP830qX04yw785OJ
YfRe5L61xhS96D3S87xWojUbw45DPSKxw3T8rtcm47Bo4fCU4JntQ0AiKQFVsnOzby3yn4OuNlKn
JMoSmmRAlVkMXrpY8122hLCOo9TCaTyJHySz+JWT/QohuL94wmhQ0gelo4xmzVUum8pGG4nR0f3R
/XJUqiMcfAlL12KvV7D1JeFkgIkibRaMvssv2ehhSC2J1Z2iYT4rBYlXBkfE7xJTOd4+nG/0lvXO
FUJb9JJB8F9FHPgBFU036b1nDWZ7WJoqeVgkNXlolCj9WVpaO7hOUtcf6171jKQ/91Vu1m6uNzEM
g8w4ieidEHoxf+GSsCQk3b3xT9Sjt3r7h27dIvDjBB9I8CzN1eNnT4tqArRGFm8upF/WFE2qW6Ry
/bGtoGcjSKJ8uj3gxkeAy8CVxYdgadZxBKjuoksTjhNsMTwl7ax9yqkpH60mXL79xVAwjwRkiJbM
2txAG6n3NYPcI2vdSB+1IgWflM4591Y9aDuZ5Mb7xuMCrp5VJEJa59y0C+q8MAAR1jYi1ZJGI7Dl
nH/ui0RCKLOozhVoR7eZcNK7PcuNwIyRCcuEKg/1y1Vgps4tBW9j6r1MM6UzPqWm52iRsrNPrnGU
gBUoKggYhiPYuOLq+uMarCtSjUVnQ0u5mt+bTfrBsurxMNqhdNBDKfg4Dk7iTjJspLDSUYG0Cmfn
xdvcOsLJSghvihLq5U9wZk1vWQheA5lTq4e27ks2OS54vtm/vaibQ4kaPzobUKzXhlltKBu1kdjs
Ume2zxgNpMh7psqRW+XdoAGxsLTP4fgIce01wsWWwyxaaAp6TmUFh3igXtRFaoiUZdd7HQk0suPl
HtHlmtX5NirIZXQPhRXkatcskSnnUaH13oDg+nHJrfSAIuHybCNUd4YlYc3HqtTrY2onGpaIZVaC
lg2Gx0DOxqOmJuNpkEZE+6ywjw4Z+Aq/oOu/pze78R6KyFx0nPgHB+vyi9eNHSZhpnCq2nB46eM5
4ZkonXtYe8knNBod36TTeL797TfeQ7p8ZFREcJynNYpDR8kAiBPbrOmn4Q5GSPMjTZb5SV6W5DT0
eWq4atAHj0kD0V+KenXP8Htr1pwyASvXKHSu36kp6ajrREQ9mjTZp6y1p4cmJMkLdeR5agkfjkWV
sh2szNY1IvaB0IgEKb2Wh4k7tVVL6vPeYJT2U4iXiduH4x67fetcgRmlXCRuEgqUlx900tUKUXEu
K72u24NSFcW/dd7+FyR1t5NJXitsCXQV6QYtD6HYssbN9wF7Btpc71VtYLvoTkovVdF9N82ueFal
sKB3qau+HEozMrAFoHq5bLFvr/XHIs2jH7f31Oa8BXZPVMpowKxCj3IYoyFVxfNgBN1R66T/IUg7
fKYDUu40IzY2D0+QgVYHpVbAwasjE1J9btJSwpgeL5OvbdFLd4WatLqLsvnyEjel9qoHWvdu6gAh
Mgh3ioD43yCOs5rgkjj9UC41IHrqcz+VoLbdyejMlymfdhnpW1NEbx4kKQVnlARWMUuE5H/APUzm
08v6saqi6QtyI1Qm1NHsBQXV8q26wE1+7NoOUyxEEY9pbNV34MKLk6OX8+TaRZLo4Al7JI0DkyAs
lErpMBr19BdbHtgbxDaBeSd1F7P54+GsMqWp4tHBtTiiCps5UexnSZA8mkPzbvaSyFO4LyhzvTXp
Vw/kJM1lL9VVj1N5d84c/JO7CQBO1Ffxg2mV1s5W27gyRJ4rogI29pUuVxPHUh4yJK0TVs1pzfyg
BJ36+fbR2YhQgTsIAWKA5kDrVulJPY84Z/a4PneyOqMFPObOYwak/Uc1dfZzIqXN79sDbpxViORU
8CgXULG4wtniVTnOpdZ5KYJxZ13vPiuShBVO3O5ptG1OjTIhpBu8mKm0XG4NPcqquh4ZKTAWAkQo
Zl4cBqgKZfJ01ydFtPOybZW6RIQoYmGqBjg/XA44R3qoWjVrSZslACAlR98mBC7vNX3A2aEBXnNo
Sn35mcVT8pD2gfQs8QKfh7Tu5feXuYj/CVgFB4iUbPVZ23psBjwfET0cm/olC3LNr7Gdj1yzT6a/
GQvcNPE5fAm0+i+nDaBdI61lnas8jHIPdQDjvi1RVHQ1KZ0+3t4+W7cTdQIK9wBXwKJrl4NNUpNJ
Cx0sr0Su6Uec9un3GmDKawmxqvNHc5kLV20VZ+eF2TqMjoJAvCgdwJNcfVrdavmbDb3z8inAZ7ZL
g6PUl/Lx9uQ2YiNh2gb8henRIli931rcW2bcMEridKMfjInswrkz3GrODaQslfQx6LL4cSxxlQ6M
Ya8Wsz083QkyeHqN6wxACicpQICLuyCHu1xMRgUzbdYO2tJ1d4vVLfedoXUnZ3IkmrV6sHN+rj8t
gEtODcE6QLsrgZFmnOqk08EUpMqy/JiGzD4EyPglfjk5lIfzwBoldygteecKvL6RyHj4HzVhIjOw
tpdbqrDNsiyiaPQw4aFMM+fyh9ZsXhojk7/f/r7X3DGSK3TlodggEEkNfhU+zFI2aUlLjQRL28Y4
jOhMfFBi7FhdJOLSH3JjqqdAtaSf05IUL/Qy1XsnTqIHUQj/XimD9Ai/zf5UyMGe/N7W4tN/QJeU
lEzUyC4XASBJoaVW0FMuCWDitDKGTA2e0CVWVW2EgaRtuDFW9TuJ7/WW4zBTXhVwO26QtUFthwO2
peML5jlOmtduudgzAPLWbH+AO1RMDyGE5KQN1fAzWhDRPKbagmvV7a9y/U7wG5CCokjGbXnVJVty
4LWTBd4jKof61MrZ8ByHXfVVpXv9mWbNu4U2RKGT/w7qHNg7iPKXS71YUanaMaXeMaf0hAFS6kcN
FmjAW8ydI7WxtZkRIA+QX+y2NUynR0zZajL+7ozn2KujIQTUYptIKBV75JXNoZAwgx1PfkeV/nJW
UtIVZq1TDpKd6Lm0heNS7ijFg6n2u26Fm2NxTQEKQqOY0OVyLHWwsrCoSK+plijNw2SMlXMuU8zo
ZaeYv757e0CfFYxPYNA0bVcnI4qcWB4cBqtqLBKCSH9OtCWI/Wi0cl+Zx3Qv2L9+a9C8o6RFoImP
J4/B5ex4BWINs2KKm6A4nmEgJr5ScRPcntbGgRcbHmw9UaYDQuNyFL1JJaObSClm1IInP7KtZHSr
qE7P82Q5n2OzUQ9JFZR7Pf/N2ZkAG4hPiNuvCv6has4YXXPRBJI9ek5cxieAHPIe1HJrj3DFUrbj
UgPzKH7HH4mB3EOVoXpMkUdrQNK2AHnzUYu8mPKbf3spN4cSfxu6myL+Ww2VVlmQjHSmPK2SEbBD
POs+H4Z/9b6wd+qgG3VCROTolJB0c9II2C9nJaHiIAqJXBZ2W3uN3pa/ymKx/az+P2fntSu3kbbr
KyqAOZyS7LSSrKVonxCSJTPnWLz6/6E2sKHmIrqhGZ+NbFVXscIX3mBkl2oR1pPRG6/ROKnf0yRZ
vmCadI8ot/cBCVI4E2hTcD9vZotcttm7qOj5MQwnP7KW5dg5Y3pnTXceBtp8dBFsNNFoTm2OOI5p
RdXmBTBOGaOHGE7hZTRlcdArZ3juG7fDzK+nFouc96nR3XsGRHufFPgo/WFw6JS4N/GeXrd6bI40
bIYlSY+zyJoA8v7oN9bcH/5894DeBDi/xh48QdeftItn4RRlhUl1mZp+1yDCPJrYAc5G88d0P/52
og96QVDEuc82ny7qaT83Csg/5Ni778rY1Z/cOC0uMfiwOzt1ZwHZHRDSDFxfoBJtrpdC9kYplppe
G1lIYBRxcxCzjUjg1Ll//n6jg2YRnKMRyp222SqTEo6ImFBRVBZegETrR4S3V5Vah5pb5NcZHjO3
P9lO9Wul5KApgiQa6MYtqKEtzHxU1ne1THE884p8qcy/BjFN6qHq5uZfqzeSHgD5UJpQ8lL7fVPY
KtTHLrTfzRmuIofIKtXh252ftbfo6sqOc1fOOg2L662UzmYkLIfbIS/n5igmK2uOQz9h2MalUf+0
TDAlPuTAWPvcxZP1rPRxAmoHq+wnocJ78owUF4Sn2Yxt2oR5oXzo9Tmr7wQlO0d7raCgGU+3g6hk
c7YQtZlNJUkpMIGLDixKRT6y8cbBbbJ3SYMXI4+Veh5lM1AKRwb19iLtrZGmGfg6UQPWQdter1Fl
m+TlFuXfOk4SD6abeEwi9bsyWOqdmu/eSPoKegF5BbnA3Zy21M0jFE0xd60zTOWrigIoAJzYN5f5
nvrhzmO+pows68quBRpxPSmdmCtGlImQMm7kY42tAsFs6wDCSPTo1GgSf+6GevrtpVz/1usuLEVJ
qqErmI0O2dYAwKa82kE/A3USsY0mbc7/tsyqvINt2dkujGKv8ECuR6ga13PDw0hNRwNsi4qfblAs
vfYYd5n+zU1T+yh6Iz4iMGUFiRtpXqV0xuvtSf6CA25nqbrcL+Ay1mrcZsMko2vk0N5Hvx+xyT5r
IdQccDZhKL2wU+PQDxsoMgd7qIVxCOOqnz1MKbqfKdxbGLGD8k9Txs2pwqjoOIZhfJkQZv3UiSyx
DlE2Gd1Rn2JNeEked1SJJi7TQ1J1Vn2U1MRg+Zn5lD/YpigPuR651Z35vc1JCSRWuPtadKCosi06
ZFiC9RbxEV5n7uekHk9uaK2t3DUpdYVLj6rASUpKiEkFoCx1vfCQ0/9aJNZ7zAMu4Mfe317y9QK4
WvF1R6F+9ouJT0i1eTtmRE9Ve6AOIfM+/ZyRunykpz9fus7VjnbvFIFIuvCTXeT3ZPrWb/l2ZPph
hDVU2rcqnrWNX1nOC+JH0nVJ0t3uaHTAXpdQ2sBDs+7OQ/Lmivh1dkCWMBaYie25Lahf1UiP977i
hN1pnrXmPNI/8HtHm+/E+3tDwV1bVT4cgu8tEoQsN+1czBcQvMhaP8yn8mQYeJQWnL07D/Le9wMX
QJOPTHCFhF6f2KHUzC4pRrhbThtW8LZ641uRqeEXGJpdgJ8mAohpOr8McjHuhB27Q1NfXvEu4BK2
fXTdnKpUMSY+4GLFCNNqhufU6Xhy5il6mtUkQr2qzb1urqPT7U27t76w4OnwUf5l3ptrKhMdNigd
eOIUFp3X54h+2UjJH8K8vSe+vLdLNXCikDWR+YEgfr2+md6aqenKHnfMLveoKMpgdlHLLEwzD5bR
0u40+3bHo7ZrMRrR+La9RkmSj0w/wFcUoRyKFKR7YxhY5ThYctLxu8e53x2P1JC1hDHClXQ9P0Kv
dJ6WZDWFz6bXfmjcAIpkdWmtCLRJK+95hbxt13MMdXvV54YACwBvs6CaqBrq4sWAvC0SGEdFYFtz
jAUMJ18fbPNdkVqFE+iuPfD0uCJ6VylGP/2lxMPC+qfxNHllp5eO52SDg2NBCW+TP9Q+QJI3/zg1
WX8s2vS/jH9JjDerQxI6q4hJ0EDhxT+4s5O+hAnpMxlu/vX2nn6bbjIWKCIy9dUlGgzr9ZeIpqQs
lpp2ZygU8ZUzW3/NjMU424NUv/dtCR1WLVraX1wCr4Zwlp+q0g7On4Zs668g6MMUkE/kbCl9oYSV
kCJs7it5uASD5qTfZNkjLVk7Sv759pT39h7uLeCUV4chZK6uZ4zKYg6traUGPujDO56ifvDCZezw
xAnTLOiT+h4e4U0Uxey4rKAN6pRdqXdej9hEWa3abcNt2VXio5st6vs4Du8EUbuDrOUyusiEatvS
PkYuyzLZde/nmDh+MjNhPWfzqJ1vL97eHYht8f8fZbNdVBU8qeJUvT+iwBbEieb6MaKrQdel1uH2
UHvfiRuCChZ9SzqXmxjBGYrRLmhA+8Jp5RP1SOV9RRD+tSaKqzwhuXXvvGp7k6MSsCpDcAcCl7n+
TlhqzqWo6TSrNZZiIabUp2RwqDu2aKLfntxb2hx7AuFDQj3gIiS2m9nBZTPNWecFjcdZjw9m3+nv
NUo51pEGd/tBTHWfYqXWzAk+wb1MDsQzke2Zbdl/wslO2p5lVGrux9A/zQuXBWT5UtPG2Kvy2tK9
RMnVv9K4AwNl5lp2SadBGN6I2MSPycBZ2BuRldTufLLdBWQ2K8YZ6sS2ItfxTazKdHrftRcN+Y7R
PvZ6ppxcusx3FnBvd1CqpYKjoIBIEeL6W9lOWdulSQRZzpk8tGNhfqculvmTZYpg0rV7Ke3e1FZS
Dw1tbg5SvuvxYmXREzVcGE+jplmKgRDOLlIirPB/2YZooYCbQ5QOfvNmKDXKDWqNdHbtPEwQTp6a
p1RKSDBdmdxJYHeCKWoJJI8QmsGTbhvooyms0ZDx4A9Ynv8MkZmvvNqQo28ponkAdlkcplqpgskc
mujPTxtJOlh4nSYJx25zK7adkyVVXVIk0IrasxqzP2cgJD1bnbLj7dO28/EouwEQBBJOD2prwGKr
stWbktAiSaL/xr7Sj1o9jHShpvTOSOu32aQXMJixlKHhhVrltqpYZzFUbIXnNCpFdUiLtD4aZn1P
rX9vPib3BtVT3q83SQVXrwsrm/n0JrqiXty009em16aR5LLOv//54vFw0a4FcAYuavOdpNsppkiI
1ZCdS3B2mLqHHC/oF1S31U+3h1r/qjertzITuUOgImwp0jMWilaaU09R3QTPC61yT/oyDscsm0xs
Y1yVivT0x8XFVTeYyiLRByUIEqfrk428brvUA4MCaQmfhtBVEKWdtKMM4ZiOYM7upGl7kyRBI3Nh
769ZzPV4Wgy/xUb5ySf/bQ6TMUyveIQbZ7aTXcKhaqtLgjbunbRp575cpbO5U3jb1p7k9ajLbHQm
lTcuFSKxY47LxdFFcwbjZ0TuwKCOh9ufcm+L0jCh98TLTR1ws2uyNIkqNJ87vxqW8pDZg3KuxPQv
GO57fYSd9YStTZ8VYyGKfluy+9pc6DtbdLxzAJrjsNa+ZEaOKnulKLAEbKUVWID2mvHP7Rnu3J2r
JO1KHWJ0OmzXK8plGjbtGtXNrT4HTipMT53z6rkqjGVV9de9tDJj+jZFcydb28tmCNeRf/0FJHlj
NdDiVeO2A4anVttXrwMn5lkZFvxIMjU6h5Y6XKiyTu/6kTI0ZiW6b6dKcUyHvgq0pe3fd+6EJj1K
z//WUmkPkUire4KjO/uNC4ofiTrA+rhsVqfWZ30wK5JlMDDTQZiNdol0PfRKt5cXKzKV0+2v8Raa
hSgrinFcvJzjlfl7/Tn01okpOVMXUAW1er8TFeFSphWJcxbjsLyqsuyM45C60QPl2UoNJpGNqW/U
sv1vdEYiids/aOcA8Hs448jLrgHD+ue/dSfVJsGZVuH3xPPQeXldmvS4VMMHsntPCXpvrTnaNMpX
71mQB9dD6eC6KbSkVAvQr4hPS0Nq6Ulb7wF3mkX8krp6fg8Av3fqeEvJNEC64K+xXW5cTwtIjzjv
dvCscRzsDnqWzUFVV8trt9oRDrqpBbfXdHdQ3tW1J8NTviVBOkXeoFCHeWoWdemXPBxxGqqd5sGp
ixgAapQcTTHf04va+5CrICGFaRRD3iBznT5uhrw3O3RfjNAzpk7xdUo+J60XfyzVzx7mlndxTlnZ
DNv3Tyx2HpuN2sFW0mmJpk3yPEv3h+FO0evtldzbMsTNqLzz+lHxXv/8t92phUs+tbipozxgxWez
Q2QRx+qvwupwf+pJEm4Pt7eG3JArUR2gJriO6+Fkj0FZTMLhy7HLfMUsK6wP9TbQVP6//2EoWjHr
aOgbbvXsCtsacqnGBOoq22NGI/RAavyjGqz68j+MtDKG6DOxQbR1t/6+hk442rKgCziQpQGdcpO/
uwwjAheV3g+3h9or0wC8sYCHA/tf6arXY7mJ2aW5w3GD31Jym1AaTKrePYhWxY0km4aj7B0RIGSG
o5FWdKeotY07ycLenlkJWgi40V4GwXf9G3qnhTuh8aSrTpn5zYJzuVbbrTfTmQqaBg3r25Pe2zTY
VXDoWF58yTbX2qRkoaWUfMk4hAJopJF7sDB88dTJ/WNtHg7eik7DvE+n/rQtnSfkHKrTZ4D+F708
UBT7UTtR81oD+riziHtRw9oVxf9zdSfcwkwpLraTrhOHWUhF+4nbFX+HU1s9UQEpKEMly6ObITBD
TBHd2UM7qQnJKwEuLSD20rYpa80ZOsA9pZt4LNQvZZXUQDugxtz+aOtH2YTwjLKyfshLkN/YxJn9
COjJqqnaQDAQZ6AAyd+JXtan2pnmgz51qARYJgypYlToUwzJnaBsd8+s0Lv/N/xW0r2tp8QqXCZZ
6LVFI3w2/0LQofV1o0vOt2e6exwsGi6E8IhX/RL1+e34F4Paqk3E8U+K2Q5imaqxV4rR8KOIfoA6
z+LO0u4OyNQIq1fj320WK9JkWJg21uEiSoGpSSUwYsX0Y0I8XzYQ8m9PcHerrqOBKlxv7c0Tn5rN
ytBivKqI8xc3LsKTHFcSKO/wnB3CzhCv6TL0r4vqVHcejF9Ahu0+IpIDtkm1HjDU+qF/W12r77NC
cyIKjfRZ5GVq9FFFuW7JPoN/ULQLCamN9pom4r+mdIgtXuc8O+RjHKIqgX+P5fdpo7jQHYBEemHm
dpU3z7MyeV1ja+IgjU754qTj1HoCZ2rjztrt7UOLauSKXkTme0vnmXLTWTDN4OerlXHQomVGSVQY
+IG4UaPc44DvfanfR9vclLJK1TLVuClblLiOViMzb0zT4mubFMkDIocRC2WrviLK9I5ew96epDSA
IgUZI55QmzdwAgrXTS6VCK1vFp8MrTgryKb6Ti6ro9vV8V+39+Te9cLnhSzD+86DuNkW0VKkhRS0
b8FMi0cd6UjFMywpFUiecqz9BnW8KRjUIf6c8g3+naUB1fX2b9i7SGHerUVpUPSQ76+3ZpbEsbCy
FgyOXPRPoda7nyJMSg+3R3mLSuBNIsVbMb1wtKDCXw+j8SnTsKOYWlXxkp0SrEp/RO2EaL3gGOge
JuofixJ/I6SS8yJI1Dz+aYdOk9A2wp2S6mFEQ2Wa5+JZlHrYB8jqjtKbhL4MntMWyz/1UPeF7+hF
bXtpJ0LUxiyTjaoJtahfkk5TIZjnTZkHk9M3fwzTYW/QTaUOQlkJWfN1U/92wu2mztpiJUzOQ2G9
G52Qs1Er2bHvlTtv7s5h5Glf6WO0b2FBrR/0t5GapcEnp6bikjWm4aFzYZ4Js0JPSwFK3/5qe/fW
Wl8hQqMuTea32RyIjBLROFQF3DBNS9+ua0i9C6op/ySpJt7TZk1tL0pRZb3Y5pzql741ho+Vo1cv
fV1Z7GYzmgovMS1SqIVH5dmhVNZ6qVIPyVPbtdP7TrKoxzrCyvlO7LyTX63xAQjotRUHieF6oRYg
w7JLKQfnmZEcaiHlOe+tbyhRu5/SMI4SznVxF923l7qjnEDJb23rr6CQ62FrO7eaJCYDb/XceBHd
ZAY0QeLCq6idQCNGNBrm/zRmvpNBmR+lcD2rdaoDZ1377/YH3NkrZJca9Ryqc6un8/VvAfveL/bi
Nj6yEfr3JB61g9o4YGG7UWb3Xtid9YY9DpiPFx1i4xZ45AgqEaoz8sKGTfnkZL3uj90YHUn/0MHM
teIf3MiHOx95Z4YMSiGci4VwcNtrxZ4J7Zd2ocE1NXlQDYN2MQZF8V1UoQ9/vJir6zH1AR5xKvzr
6/H7wUP+TeuctvM7YywOTk1ndcxn7YB46r1yy95SrscbuDKYlDfA18VxZrPIaduNGoIRQGFyv4PQ
dLJq4MN14saPthHf40jvLeW6hKQO5NLQHa/nt0yOFWm4iiEU2ai+kab90eht4AFJ19+JNneHIuzj
fzwLb7ii+aQk5piUnR8XWnyK3FI/9W49BeVQ3gP97SWbdF3hrkCVgaSwhaAniVIBBqAMUSactAwa
sU+TKD7MmsR8Jkd40hwqTKGTeg5cl8a5MmXdnWD3l+blJgCkAgIo75eaGSjS67U17FqpR1Raf+mx
N8eKz/qRokX0aWlrG2H+zOGarDORR2enG+E9zkpd117R97njW4sdPdrqTEOQCqB1mcrWdIMWMbBP
t3f4TvyDizjh6a8Wv7kFQY9xUyEborW+g9IyTZ94OeiD/qlr1fwhdM3oThV/ZxfAoMOIhMI6wcEW
cFopEhyLRS0KwE6OC3dYwcAMo6e6XpR7L9m6wJsPsFLmEApZaeK4+V5/AKK+MdRnSg51M4fWQZf2
EGitoSMENjbleS6xUPfUMMSOWpfilOJmXHiWMMXxj5cYSt0aLMCIwCxjsxFqfEbtZCbPUkaJnTC2
9EGsJfJgukP7WJVN9Pn2eLtrDIRupeco9C42l1atkDbMCxm67g4WKDNidgof/cNIfeCPAxMyHFfn
3kLRgftjEz1Xs1S13tIxH4py94wZCP5caqwci6a/h3t8O6t1KAZZBQip3myiyQ5Dd4yXrdYflHI+
mjCHPWUMh2Me3uWJvT0TVOABidCa5CUFvXa9cWKXzi4Svq2vFBD2FWOML8TM2dGo9dzXZFjeybV+
lUWvdyoLuKqMEj2tnaB17r89M6iz2hVtNOZGjV/3y9Exq+MoWsP0Rs7IO1nLRkGDBY6vV5u98Vhl
hou3gOFEHRL0EzmEPkX56IV2WWQHlKT0h7QIxx+pU2jHMEz6LGjnWX1i7XAhrBFs/itC4SM+3N55
OxcvFUseL9DW9P/Juq8nElZCWkrGymWGMf2krF9cKnTwLmUBH82zRd8fslm4pwYj3ovrhMoXszbb
e9iUva0CXewXD5qtsmWWx1XVd0WeYIKhxclf7JLkJTX13LOn+p4D2E7ohwIFRT4gjvCAiLeuZ+y2
sa6L9ULDANx8LueJ8oLep+Jc57Hn5OkxtozpybS6Cnkddzz2bFnVvKuM9DZ64GegyaeBP6eLuKVV
GBLn06HnddUjY8IPxh5Ocx6PwdR2RO+4A50zI71X7d85JwSaYLMpBNJI2SrG1CRHc96Zre+2DmQg
u5JPoZ50L5ObZQOM8BHl4dsb7G2dAB1H0JYwazktb+KVyVbKKlzNzppcgBVoFOnnk4bkeUMnLBHC
xFpuUgJ71JqPt0dew+bNEV1la/A7oYWyQv2vvzNlwbmeagpxMp7XHliVPjvLfX2G3WGgWvEPGQV6
MdfDNEOXLeHscvUYDWoToSWri9NJudaMCRFUmUvtIFA9PESS8muaiPTjVCRqoLhZ/L53xrw6tmEc
H5dYdy63l2DnWPGGAR1GLn39DJv3VHRIWGpJRkCTVtpHlLi6gx0BgAnUkHpfcHuwvQ296j5BFEGH
CSfEzUJQOadixmBC6ctDERuGH/eO/a53M1TpBI+2SaXszqB7G/r3QTcZvdlUS2EpMZ34IbPoT6RN
4AriBcMKtXcjLaA70dDb7cyRXZmSAKXIWrd5vaJM6RRl4y9DZHkBd9Z6TdiKQ9VmizfY83SggGmc
cGy+59z9Zqb0I6DiUASiLkpEvplpndjSovcPL0Ykdnc2jDYqoNm2Turb4SLrc7nM0T1TlzcbiGyU
MIjUDd4kyLBNaT1c4jSXEazhAb51cdIGvXsy21B9LC01/GOtuHUw6DCr3gd12K0kveyyvtaqalVQ
E91jlmtmMIrMDtymtD/e3qtvPiNDwZFH22etpL/p8yQKlCZiOQA40xi/T2oaBTApa0ra9uKpC2TG
aUY/rqvkPabyr1z36lpiaO5BqnhkpyY6ddfHZNWYrCpBmUy2jvpt0Kr4JwEtKv+GBCxAFKavZtF6
8gPb7eUzckiR60Vz7b6EaWvKQ53jbwkwPGxfby/Jm+O7/i5eBAqMwJr4ANe/y3YKdRY9cle48mg6
ddVFP9rTmATRSLjWdrVJFUTFQeH2sG+uT1p7q0QtRwpEOO2pzbArFtpdgedWEWZfytKJVeqFxG13
Loo3Vdx1HAw4YVfSzde2QFtCiqZlMzDOrKSn3IidzFOdOdH9WNP6Twmg7MWbC+ki2VaWQYtW7fn2
THf23Noi1uDlYHkG2/B6phmqhNBX+AVLFK/Q/rY/OklleIXduUGTNtGhbS0qqW1xD37+do1R9iV3
o1SxhuHbrnEzA5ZKbGpsUWoPz2oo5Icm6e91wd9eUESQhPtgbwgt3oTEQ5xKJk4K39E29dNuNM5Y
231bln48xzNV39vL+Xa/gitj2wD3Qg0bFP/1cmLv6Q66QS8fY/UKGZGwHx4yrY/OqW6Gr6E5aQ+t
SOs79//bC5FRKYn88vFjx25e1KIeSU9NkF9Ll2nHqCqAnxR64ifZXN85GbtDcTeteCaS4S0Icmma
TJtcIDZGWYTf4moOf8xprr4bhaV//x/WcuVD/KpDEjVdr6VQ44mlpoUpLJwSzlZZR2pQaFEUI61O
2fMyRZ0csPrAPfnOZ9ydJbHo2lpBpH7b8ZvMVta4YPe+01nJadTAjQP/UU5Lmtxzo3t7AEkPgQZy
/AEjEvtfzzKZa1MIjfIOvH/nVBtjlpzcdhlPut44P0EXVY4npWk/G2Vs3WkSv82zgEHCXlt3qkJH
YAuY0vRpiUOnA9KzaFrtAeOoP5eZOVlBG9XLl8SwpuIYLWP70XTK5T93cKXmi8YezT8lbaw/BAEQ
St+r+Oybbx3G2TSHtFizoiswz4Fz6qt56eh3PuzOpbMKjkALXPMNMFvXqx2pYE5BcPe+aRTtY6SJ
5ii15J4+9N6l8/so66/4LQ+njJ+ONcI6vj0PGWRe7GmdLgQ4XvV1f0QIfPx5+6i8ZemvGHmwDL+q
y/R4NvOqqAIKeEKg0JpM7zxKfY3lhblmv5S9s/w9cgk/ULZREdZ1Jv2iWbJ/yl09eS3CsniwYx12
3e2ftLsG6CFg8ECWw5V4vQYVUg9JtuI7qizvPluiyh9kZqt/N05hBw6Gz/cK33tnlnBoLViBeEKb
5HpAc+iLtl8oj4WZSM4Tne4grGV2WIWXLrfntjvUWnoEt8L19KY91NvLZDmAxhoIY8fFLvMLIIQ+
SNXJ/OP3ma4gHEuoHVwQBEHXs7IKMaR95HSUq+zcDkwnxYo0Doce7WljFZXF61hpE+UILyM9/fE0
f1E8OZrka8B7r8deVrJFiQqIP6Jp+TxQO3ofTTaUUjg2x9tDocC7czSpXhELEIeSrm3Lm0aHdUbT
Aq+3cXZqH8WcOdgcN7RwMYzRq9c2FkwzsmJtObXqMHxcMH2ilu20oveM2M6SowrO9oPILPFNyjn8
ULVhaHnoFhRqIJWwmYLOaVTXw3NTypNUzWgMktxOlFM9mPWPptWN+ti2Q/+vBTZ19tqltWKvG5Pu
vVRgrvmJVRs/nGbOfqj9nFZnLIOM3Gu6ev4L95mh8qinrfF6quf/Et6rn0uH6IlOQe18nTp77E5y
qdKvqwtuBRTZ6CworWH2mhg6IWyrYV+FSXwXp56NOtxzl45ufabwOlpr9AlCI1WW9sc4tlb+klu2
OEorJFEngMUADFuwMAzmPGmtE+6d6KvouNkeY3dxknPohi5pvlPaY4D6ZRn7spJdfqCbUi6BqNRk
PiIhkp/dOp8ortXC0b2ikE30vh2j6itQ2uhb2ZbDVxw7zeqgVUXdwQdFny8wxsV8xrAWk01owOML
ZSJVBCIchtkXrjarj2Fa1IbHJZH+W5p9LJ4dO1ZfgZg1eHQldvhBbWvVDQZEmNCsjHNw6p1S2unr
iFdMenBGEH5ebpbyC4yBOPGIjQfJv9Kkn5d5GXWSI/RbTZRJKJqNcfdcLgIPkEUt+U2DqYbzSsRK
frqlHeGwBq8/8o05m7t3dQ9XEI0wNLaOEdJaVBxFor0ILGKSBzTgypfEtkNmGrvZQ2SKwjwWDtvf
54UyvlZjGn+bYMh+BZPo4kGO/r9CVyCVp6JtNf2QqCYdgnxO0ZkLjch0kStJ6RaUuBY+G4ohp0NU
2Q3ykYkKoC+KW5xYgdnK4tTXOqZeZRR+GYtFNUEeIJ8TtJOaGkd7qNwcDk9ZZ89IFqhgIIoxfmhU
BSwbs1CPUW/GxoMwZgrdgIeMzMNeOa49Z0So5WyOtiKCfug03FcpCz0IooCfiChhhlXHFI5Y0N6d
LuDpU7xzIsX+ZkxuYx6tEKaQl2Ou5HiaioD26zCXmTwlbj47l1KaahqgZ1mZJz0M+cuEmOXDZCSm
QEwird47WlO9C/O07r1cabsneun66zQlCirsQzH9Y1n0+31tAht8wrQrz8Do9Zb5oDphqANbItvE
WB7E/3HpnEXFy8fsALYlDtPM7RHIcxzPZnPojQh9HFNEAjFJJeqrYy7bBg2UoQn/HSxbZmejCft/
q1Arv5BZLjEo+MmQXo8hcXWUkVT/i1MrfZLKnHALWXEzesZst3Ds7ciwvbJp3Q9dJNiplWyybl3e
7DyzDWFkArx9H0Y1mtcz6cDDjKSwfcJSmHyyrLTyvy6lweFJa+ylX+BIm3liaLqLbee66bUE3eUx
pzJF6SbOi+E85XYYuMD2kRmOnVC7gE2osvU8jP9SLNYHb6Jq9+riveEEY1tMl8h0pk/tKCrFk0YW
/m3N7JKgxOq1vYzRHP8k6ZZ/m0ZjNcFY6BOPpDRnNP/5yEpQO64o/NwZ3NfeGqcS1FacRRcRL9OM
XqZA5EgrazJD3ZkUNdDNQVk88BiGcib2cNpD32Zh41UVVGl/kmhzH1q1FHh1LsqCvXBYR07QKVWp
eG0Zp80RwewhfYnjATH4LhnkGMisLMZzEqZz+OiW1dQ+JAoKAF5s45zoR/08jpfKETn+UX1HcU/O
qFichZzrxrNjRcz/xEk05x/Jbo0fqjPFuJDUcVs9A2HQKKhnS9Uu7zt+znRwdEltDGH6uXhSG92e
T/2CddIji4+CvSWBoQvfbfK0fyedWU8ew0WM4aFBRa76YemjVXyN4rzkOpSyERHwNstBB+Jkma1r
f7eSqHO+R6rstcTrw7GVSH2inWt/0TIT3U1vMpdBfGgMM3V/SkLFOnAyWbbipMThrArPlCEdUG9W
tQ4uFij/rJZeCf5JKn6lZFZ2QmO/i7+hn6zkXq8vzvJDqOPYmDifWHVzDiNTi+zH0HG5rnw1cXvl
Yz8P6vwZtGKIrphaqdMLoopJ/yMbtFj7Ioy0yx8FD4ruI9QYhf+1Olbww7F2VizPqTVamb4HR6tN
z/McS6OBcuQCu/a6QhVVGrQUH6ufibtoZYlgel8NH5BCT6rHbJ4am96es2Dw3RZ99BVJN1Op2T7K
EL2kU1Mb2P9Fc/UUUbe38F4vzE7/6NBFyynHG8MIc2bS6/RV5FaXRYdKy/SUp6rpQ6dGq0GLxQfW
TdEDgEla986hgRkJb+mQvkTFZjEiQ/qklmY1fsl16FGHVCkdWfszZWnQ6zJypvDcW1kfv/SFO9Y/
i2RZJSQnna3/YjSTNI8qZwMkjoI4LkI4CnWb9CeNky5qg1HHs/sSkz1HgRZaxcuozX1/bjHgq+jV
G2P96FTIz0aeWyDjo/tWU1d05jT4Irav2os0HK+sJxeFnzQ2hgQaapX3zwbFVPc5zm078mQxdCHI
H12iI+XhZ+paH4su4aOAUhNTlnn97A71ac7cdD5nxWBo58oxO+OSVbMJhVyp3PRYWwDlPCNf49hK
6HnpL8UwKBFOBG4U/3DsZYxeatCOmreYBfJ0UTNKw1OGATGpTsQ0GDVdynfdKs0RLGFOTFrneoV7
lDbV2FwgX1sch7nSDb+ZEMJqsDntEzfAcLCgQZ4lqgIPu8QApMT6aX0glzAOMCdTIs9Uh/wdeHAU
nJdBTT/HPThwvxp7U5x0sI3v3NKKdE+rhDsE46j1X5RF7UcvhzGImYcSTZdQ09CaLlt7pnOVYE0T
JJmlv5P53H2lnT8t/mAItfVIg8L5oaxdSwbwWwaAHkmjJQd0MFA8suw+B38Wavz7ypRH3wsT2RW/
dseoPEtzyZ8wIy3SQJ/r6rEXqhI/h9AC5GEZw/jdyL3HwoG0/WSuILvYW7TMcnir6AL6fdnkNCZs
/lu/SAfiAju1tdIfYyqrftqi1ufXET4VXql0nfJPnXUFTbnebWuPKNFpPDe0a/2I197onhxEMUxv
6sraCey+4mZu6waR6kYdOpwJlEH2H+uin5pTkhTL9J2oUTM8+nx5+jMWUwpkBC+F6RR20MTml2iK
9ey4RMu0CA+iwdR8dcq8V+zjgr+2hhBcaLaHprOm/NCokSu+q2Or/F23sPw1VPEbeVGmdnI8C1g2
5ypJE/ugYGUvPAm3p6D742j9Y9mZ6VkJzaR8GHF2czwV0bThvapMikLobco6iJSwXA4WyVz7KPtZ
zqgHNVpPTGsP/8fRmS3HySxB+ImIYF9uYZhFGu2yZPmGsH7bbA10szX0059vzq2tkGZYqqsyszI7
HvVm9g8k6RGx63QJEG3YbWZOQ2fVOCkjP74QAFWZQzL0gZOv9UhLljJJj+UjxdhpH10dVu1LPfdO
/7QPRH/mjTeMQzZb8faGm18hzkj1IlYJRSUzWdTSnPwagO2acB9PvjABz4ZPw5vjNLq1L0O4e15e
SRXfTY1l/kYSweOmbi1pL+r+sQ268VOQ3TWlkbJpUdQG94BkV3dhGns1slRwbvHNWzN/B2xk2Kmr
jAyv0sxyyQe7C/+F8VKyaRZq1d157RD9W1d/qg4lxfM6jDi/HcqwRc3d0dt2mRMMoj5sKuneNGXi
1Z/UzOIjIBrndFf3xSOBBt6YTkuL+wsGwW51wPHEfd1k3QwpnfHwbDpOt8tUuZy0sm9Mccc5PGJz
WPU0sPNY3kzJop0PEQeV2h4SEsgeWnkzlhpHa21TSqoasspSPekYdTf9YlutfaGWxwaqu+8+trYV
9Yk3oXorZMAvXUJWNbMNbS+d2WrtY66bGuewtSSIMA/nnT8/Yad8tlxHRykEsyZopk1uUPlkMYlh
2ZZkkwoEC9NbYb9UdRM0tFUOoXZzPA335bba3SfI3PS7KNSA7HB15HjHOxmdrAXt0VdYibKC9e6a
JiVcpPhY12ZVKSo7Mx2SUox2SoNX/5pDNR8tlfQydVeE8O8mjDtznXxp1RkI8DzfiW2R36uXGD4w
u4TIXz1g4vPsUwW6ZkiWo4rGVdyFdWQu7cjdeh2KuLo6K5Ux30fXOHe8mkV/AegYutRXhI5c9WLU
dIp9iIRjq3qyIKwE+IfGYV69fI4S2f2cXN32Px1th32KQ1vffOjOCpPMMoPfpG3TKzxMei8p0Dip
+XdpCQQeDD1N7WedXmSUbQn9Hdi1S4OL5YRrjmsjdHxXjWw7Zp2s7PEnjpt7nJZRXfx0qa04c4hy
/eE3c/Vlt0Z/xsZXH2qP+se9k+Y3JFcjLjGlY0vrlSf54HbB2p2Koep/RGzJgX7WXLweD6D5t7VE
nk69EbG3DlX8oaowWc/lPCXfcTGb6RSUxeq/JmPjB7naXf+/wnK28JA0fRBfKOOU1KCmUx1NK5xr
EA3DtQppqlIOihiZq5L269oxq5+xxXG8x0qP83TWBKRTZKJi6B/EZJb2rH3ZOD86s8jxuXXod69y
rbdT022NRDawWnfcye0/36hVnnxr0P1zR2PqXf3FX/5VaDPHwyhYFU79GEEXzdAwDdkyNITkzQHK
l4eqFmOUO7goOk+FG1stxnNB/Me2t+Qd3t7MF3CM2k11I3r7YSFZ6qLrNi4OgeXH62mdvIJWbA7E
qfN6XZ7rwa6frbXT233Yu7M+T7FTHCvQmPna6ya4hCxnBFmpXWPfd1wdAslvJnz44jv9BR42bC5l
73nvXqkEzYU3tzdGKPY+HduQuDYPgLapNQMi4tOLdUbuTp7b8tdRoqbsbjNUDESe/lx0oRqSa3hG
G2kXbq5cR74iHPX6jDPTulejGpuDjjwSFXzFH04x/Rj/up1V0LUVc+0jiBb1Qms7+1/BtrXdxR0l
HkZFOHp3bH40UcZ6yeY9b9MSH0c3iotTYDpXpONomjlfSWHU6drxMB2ooBQ3+r/tP8ev6v4wqNWy
07iM679DM+5lvoThdldrvN22VDilB25MqOt2FUMxjKm/kIrC6F4HHChD0w9HeyeM7sSQN2NIGVum
0kPq9EQSkc8TD49uQErEmWAVQDQbL3iKCUta4y19Wdy7pgnu96aL7NQGp3ZemmFS5gje5QbHFZb9
09sSd89Ug5vn0QYkKO/cpp/NAfEtdiWFWzd/+wK//HRWg+WceK1d57TSo3Tnzccm9uKXZq/vm327
RdrETeGnYsZJmRnQquIs5h6ps/Kq6LTsHuuUVB2HJQsclYJjWSyVytDzO+YBz811zvtkcJeP2aJP
zA0fJ6dnZa+9RE4xZKv02grojUGHdzQpAwzObGCTiT+t0tqKorfSKfoorauyq9JyWABZ4qpUbCG1
fWFlLh75T7VFyn3asrE4PvnVHp1bWzTjAcjKeaaIi5/hnlR+6m5+/11ZfncXLy4qXKur7fYiNX0i
Ho43NqNpjf/asEr1i097i5ponWQ6NcATXxiFeO8db996Eq5SIsc9J/jsk71Wqefp8WH2OZz+6dn2
f+B+jVgFKX7zuJRrbJhIQmAf0LP9Fys/PpGi6+ZWmW5cu75aIxeL5PdBX+TgIdwqKtd5WZrWts7V
SEbbNYAJWA7YP4f3PXso7WHo60QeEbR5r3FnjQnCY7cZ0zC0ipGh7//31ujE+gNAJ+WbiR05PUU+
0Ze5WvxS574/xeKwjM70FlAk/pqVTjXDaKwLLp6Y1h/2iAV6LpG+J3nMceNQ/eP1urGpyJPPe3Jq
t0RYP4a+Xb6NG+nhMIvKU0fH14KVSeGbp1nJSVxW9h7nlPPT++icwJSHuFuq4uztfvFi3GHjdWLP
6rxry1aHYa2wWsI8lH2daqpYK/DmrdzSxczK47aW3LalMNETkmZgQx6f2U2FQtNy2NFXnvWKpU3q
SvTy+dbb9njwW9ZX6MaWHleHdth/ryhuZdZg99imdTTUIIbdXL3iWl+0uHTRQJ+xJwbHaYOpfZkl
u25HgNrxfQxaBGaoEecxY6MJbrOuxvgPs812iSzmxxQsQZ662gV7SGYxLN9z4qrpOEy2J+/7oByt
34ZQwX/JWM9FNonKvxajkH9iMOE2b3bt/1iWor4YtyhFTssQ1GmgK4JoYYntf14LbpZXy4gz9qgm
rTI6Mpj4lLvfLq/j4G7mOLPKtB4MleLi00yLnIVD/z0pho3Q7sqaPhKv3163kKNH7OBEmSpH533Y
q9W/6zYpXrZdF/ZrSFOwHC1bK5YYWRYYT7vlTU+C9QSRUlr7J8swPOa+GvtLDAHoZpuhh3wIts6c
NMaAzAnGEV3uVs386SJ+ni64topHKSYUrVEZzOvJsSZxjrfBre+6m4yEISfoBsAuMdA6cUawLF3o
7s8Ojr6DNo+dm62zRzuvC83iVReauTjsbrx9xqS5irSNI+/ZCuuKeXCL7QdFTuWc43O4/aY3FU1m
z4xuh4geX2QYH20/ZVIEz7gdNt2pbCP/xxj7gHVrGDaGYIg9AQEecNdb1vp2q10T5Led6q8b41Fl
0vSNzxLhYl56v2OEw9sCR15jF9WaTqZUz47FGii9UbTwIsguOsbaL/TjGqqkREZh5tw0Szg9LrFF
x1TGqn2grdlJVa5rdz1sUaidNAE1fx9K0s4+WtV2XCYj7OnNZgD7KndGl0x6xDM/yr1erj62MQFv
A/vmDSVP+l7aEqbxTwwwbKd9H+Uju2OhgQggc+PJq0MeOHBmmTZuc2umS62GU9lPU04rhwm163Uk
47rYer/NiMv6+6Csi/PEifI2mN69Du4t38yNlwGJcJcU5sVKKpedHDKf0g08E3si25LuQ7lYwTfg
YCAvzPHBg1FDWJ61UTZuACQR/EIn334XVCwAbLbdrrsj6iGl4Zo+hFcLC/rG0g+hHixefVI7MCDe
le9lfhfX0yEuSrthtaLj/eRVxccgsvguAK9bdN3jMvJzByfyp6YnWPnJCQLwiT1ZhMq4AbGdgjj5
VupWsXmXY0BnofYd1XNheVAxk6ULnO+xh81KR8oyBfXg5WHSAgOl58QLOPLIaqF9gMO4BM0ubTBU
4zZn8On1jTPacg7tjmg1Dyuz1tfQmTh3Nvo29QhCuTfXdUgYf7AjduWlc8rKOwSNuz8Vjel+NSpi
V2YNyFn1YrISH/Em57LhYFdbWStnYR62zus+14AO7EN04fxbrHUQvArPm0gdnIPFucZExt7tm1+v
uSZGhjeq8GofLLUP/4g2KZ0UvmyoHipp64d5mqBQpjFZfrplHTUgkFjukRNvonTsJnUvQ+DaQ9dV
2+NQNOvyNq5zHecBpnZ96nulhLQhq+au3NpK/Ej2xF1utzXEzF/r4cuLVFddViZhK/ew939X27by
xJL9k3x7I2Ac4Ut2+aG1iD9ZS+VD111J8HYSFltxWIZtGQ7h5hXyrFgo3+5F3PYvOw/ofudJWfyI
CcLz3/uhi1RWwT5vX6FsxjvSjhG/GNvrrKwb3Q18bh0Twiep+TP9El+FiiLw6Wd1xErOBTCxde4n
y7MeBLJ8/XCDEn+HjRduuEaEtCWrnFxz2Ht71Ae9BuueW1bj/fKWebJSx0r6KS22VdVHpSHSDsb3
xg8gncQ6z+0+fjs9TMaj9LrxTzjbzdMsVo/VPVSubja7OyuerbNpmUV1ol7g4FnVisoquez4i7nv
bVDDIzkexlsHzC6i5HODQGvPIMrbeo3rcHoTHYTZ9+QvS5NJZx4o9GG3HwRTwM78xwCermYLg3s3
4X06lyuZ4NfayEACO7JZeNkx7hbvU1WNdUoToyq4HQOcOjHgJVlbrV7NVYx2wOywfdSB9vuXRM/D
P+LFfSKzEHdRTbvSGs8zFKE8E2fKF+Lcn7g0lWOCM8qTaM8GQiTPu1X4wyHBA+vGHhXFPWxPwDxQ
98kDzjpEznd10mCMkCj1z/OZOA5ePxELG5olNLc1lOGFTZztSTVi3DKJLWLBCSqJxAhhp0C/KarL
oYwH93xTfbG+KaOlfoZtxdUMvrz4z2Zix7ejiyyI3TkcTRaHzvhYk+U5ppVTm98wv7CDJIsGRYpL
KZ0K0lJ61ptN5f0QroN3nmTbfIZxQuXoGlP+N3VD0eXM3PywRuOLOS7LeSaVC+j5seni4o8Ju/Gv
Xyuabd06NX16H7z4eEKqR1UXQOuT9KycdtKqjqpW/fwSrFqeHfo7A/oogiGtKiamI9h7IE98l8gF
+ur2N29FNP2qmL/Vad209ZGIeXfSfVWJc8LfW8lLi3X8lLZ2tT3HsC5NPrtmaI/M6bvGvsQwsoAm
zTbpZw510EyTs//09k3BIyb9xnAaC1YCNrLHt8xEm/26VFv0e1GV02Tm/89HzxaIOGxorKG/jXba
w4os76c9msqByZjEf71TYBE9WAO7nVVnh6c1npr6wK9s3kplKect6UkhSbU7iemYjMqbcBaKdhCe
xYNGaAlpC4/QZX4DzG+zHqHZ0jVpMBSyv4N+wjuRoLFtPMay9u1DWw7l/lBgzvlkvB0ZDsXJ/tdP
kbgKdN/LSdgN0XJtuIV5Q0m5QZGdEshVeM2rhG2rTI7abXAw84Cw5DLH1zaIpXXxpDM0OXlBvXxg
9CyXlHmfQd7rwvYAm7fJu6SNYZ5dRlNo6thdh3zlEABALi2AOdznfo+e10L4xv0s86p3FZPK4sou
7Ve5fWHGMHHubZ44WdZSGspr59fnpC6biZTR3uM6OLcHVsitPIQlrdclQINbZ16kwcemocC+CBwF
PwK8xnofBzY3HLDKqJItbYcqIWyNAwoRiWd46a2e1Z9cqEU+qraGj0RWUsUpg4n8on9u9pRBXYSp
E9GSHfp9GF57bOnj+0ZHTEHWFBDzgC23d2QLpxsPpo90cw0CJbs8KYsYACXYyvsksdr9apEQeR0m
bdDvzi4Unr9V7PJPpVqGM8eU/WNwO/tv4O4kV1Q3dSpIztARFS6clufNKrYW874ukPlUetOxWNu+
/9p6QRO/toH9OM1lhxR+69m39d3RAV+19mlM46HiduAMZF0wEIFZ8HUgfOy5/OqtrX3hHOelgMui
vVnuYbF1dZocH9rOOCU/XU5IcC4bUl4rC3d/lqnBFXqE4dzX1xIyaspEVy78Q7FCw3sGw8S9i5r6
SM+sQzB8gvBS5ix9SfY2iDJotlbdrDzM69qi7z+U7AXFZ1Gxh3GptzL4UPCTd9rM+5AN0PQlLdOi
xXGXvWWlgmHilnXhyB8duMpHb3YTZJa+qRPWOBTzoagnXIlYI2/UnQVB/aZom/wfTIOTfPa9TUV/
wd0rFAJRDXnTAQhtB6ErB4wHGSJdb6mH73YZJ8mi7eTSunt2cSm6Bke5aWc1/uI5G8EmaDip1bDm
xf4vtAw/uDIEvSHSEPTr3mS8FN2PzWikkuRYx1UQUU+73T0LIdu3plT1r3KBR8bCZSjRKjjJaljt
7Ju/cBoOBIOBi6sp51s8HXcjZ/cAVoAGgn58Jv0mMiHun8mc3Pf7SGpeRDYI4qguQE60DlJ+MynQ
Cpg4Ev8N8GZrutWgULnTOau539vWy3cC4FfWXVx1CJC+ywuzxjLlomTJ4EBQYXjn+jfhwVpRyzOU
FzsnXFBtMOUy6O1MEHc6Pg07NhFgY4TQpYOktCmB5uC8LgP1Oh7D/hkhj/JfbJf79CuURpjzQi2P
08leq/CtiaUb5djaQGFvmLhUj/Ae1DqYZUA4d/LdhF1fXNfSEpiLtzUUPTBL52iQN+F9wBxx9Hdz
U44foabsfwq/FoygtzOf893bsyWZp3cE/0WbbxrTswOXWX4qvUTLQ93bbnMBZYH17/7/VYwdC58b
TK/zUtYeYoNNmuaTTcJKpW23sXSXyLLBmbeuG48tbCMv20bLc5NZt3HmqgI7oAk/lp8+UAZPFrqQ
LttIA+mPTudzVEX852+lg0CDqsf2ezhs9R97r5oyRW9ifw9TFFb3xagIoYO8C+ejs0v5rse9+xtL
MZocj6dGX+XSLQmhZ7HCTdSrMO81C/7Bd44zlf86a4qrDPM1DB7ZZrRfmYHQnmOQgywTJVEAURsj
wmoCZ+b8nijphB8XUuf4w5X/Laii3mdU9Jov0DjhIfYVMOTo+5Z7GJO+1L9kNA1vZNkn6JPMVIoj
AdYuuoKqDg/dgGU9fiJK4VVkOyP6AaOSmWQ931T1dRKRu6VNi/PWwSsnwHsFNHk1CAEQFe1b8A/J
LWbAWLKrH4S8jdiUjPH+1oXScVLOHg/musVm8WokJfEQmTkkwRR4uHhQ4wTEP6nNinKJ06X+tay9
7WdrMy72A/S7o3K/l6bOXasQT/HUuxtIleAUKya8NF9CbYXogcddq7tms2gZxnb0H8LCW/Yc46u5
OpitSeyc8ibttIoDImoUdE0+xHI0h7lC3XbDZ/drH09OeFz3FfvHelByz3urCUN4vl18WCvKQCCC
hWveasR/L0UdJRTsRYb3BX3CW+H5aL28BMXqCk7D2kmhQn1MkjF6og0ZviC8vPExntrmPNvups+D
4lfjjiHaR8cfVhzNlJRPVt9G/0Ij6BIgXOP+CA/vP420vl+QBcj22ZJBYINduKsyJbcoToMKAcSl
8EGYrBLj67+tV5k9bVCHwI5qubUHukykL5OBApHdhG2IUv1q4yuLt1dgl00M4WEzMqXobuhBbYnq
OycFl/OagJ2ZTlRA1uR90JWIv6DzXxV7R0E2a2/6U+yUsfuGJAD3UDjCWQ/yNkkyyjYLjXVR1k/L
tHXje90i9btaxPO93/SkJo393ZxDUOXpi3F2+oaq7bzHWRRbd0A1UwS5Red6NQM8auZoy1zradv8
FD1EEqQV+P5yxS9qfKuCgKAxnmRK0D4HlD/yeuXjYEJyTNFf7CJd9d79CrslaO84z4JvXSz1446V
znsyqRBP8j1A6I5cov2B7/9aZL4N4oqSyY6fwfj9+aEKOXhSOVZJmC5LuP4xtQ8kj1dPac7CrdqH
3W5qVFJw+QAb44QcIlYivqNJ96pD5cCAHPaw7N71Slr2EZOI0X5qqpXKwyw5/un3rXnqxsLikeyp
9tlciPbozKS0QCCCxH7uPWb7eFQR9IyjUrE/Dtro8b9gMNvT4nprfKK5L5x8LuY1Qb5oJb+MbAMG
QgIBQJVQFTn/RR4ywbxdveF0y89gVa3zKlo/nSRVRinS033jldsMe4DpXbaGtfckrWD5zbGrd3Jk
vGHL3dkZPsvGtOiPpgRIpU/srbyT7TLBeKoueXTkEvrZXsRQy/iDCfdcJnP/g9m7g5Le6vKJIqAw
ZUPe+y33qPny1hIw/gaOffqdqt6bYvCirAQz4jvj4sPD2LbxsYjbqs4jY5c/hF0NzjmckRyhHhIF
HlpyoKCW26ReoT6StNCkCiMinTzApwlBK+1DXP0USy2mvI0T+V6wCBMeUAwEz+hiEXI5fL+XbiJ+
mlJRNl26jMqfHpbOKr8AWEnktet6wGU0kZTZsGynO883255tQ43HI/Z5219QPXY4JyxXRbY0ENw5
Tmk6xKYmTMbbLBLZr+0iBhe52uZU2Ktb3aNJWu/nwmqFe7fGjr5jaHM50zhV1pPrG8+8tIBfv5t4
36xMLhFTBWNmGR7rZY0+DL7SzeNWG7dkghX9V7Bb0ZJvIZeEGlsbppJ6Guw82qMZ4KcSzXJuFlZu
UVJ45QUsuumPvRM296GH6BhOXHCkin0H5TdGuL+tzU+sUylEyddJlPvQADJbPKV6lAdTYY9E5+W6
P/fJE+EJSb8+uwwBt3F/VM+xttwqn4KAJzNGhPWFeRywqC69HtW4qF7rMSrLTC1L8F8XRiiOOnL7
fjhd77zVrbVaqORC3H10Qu5spiJaj6PVzcFXtM7iv7p21g9MMsIwCwcuL32aZUCwmmRNlyAy/1ak
JsvJDZXF1NYv3lWgGfxZo+JTRw2NE6HuuNHOkHILG40Ea0u03XRtde/LPUOcVdIW91Lcz0Wk+2yc
3OYHIVHOnmnsZKyT6W6UP3lA60uHNgrupIjEBwoef0CN4HCh3DoMoIyZI57rYC7Jea0T/Xu1G6qN
hRzgWtgoLI9617FOwWrLr6JdbAS0VuDgNuWJbk+tBuad5hFbKVnW7PqDkXY/O4SMSLNmR5BB5A9Y
zkw3Y50zAOlElXcmF9SwKV8KHmt05bUFUDGNfYykxQ97nLAXzz1Xi2P3Z+UE21MIpdFkM2KfKMU8
ZWtSnGbG8eYnEq1pGeyQLqSbdMlz1BbWK3IpRBnlNDc/1hWOrk9XptY7rBLaHn2VrtE7zzb9bkWr
CHFkSf+ExbW/H+YxShS/sEROh/5hMOmAfnhOq7GQR8D/EcIw2SufWWIt118JJlT/NX4R/UUPFN17
YwCQ7Gj6enQ6dZgc4mSp5rz0Ntc9RVyD9yipXT9HBLdcFuxy5kfSt9r/tLIq+xExRrDeTcMmlqfK
kfELfOfQZ3Id3edG40Z2tw5O96tH743kyreJlOssvTySaxjqtF28+orIZFakw3fWBwxhheQYjXrm
ypCTwtWdeBmkFX3roZ6T/xAbevOxQXDuw2fq5gGtPOCjXPzkz7DGwEoeyrJ8ZLGUgBC3HXDyWmff
Orf72hj0q7vp7wJcerdTNzlddxhRF/pXyJDieYnh/4/b2EtgeK8s7OM2NZD7FjtxhBt4NXAQU+ub
jf5VHBkswuO4V/Z2vCWWsBxiZLyiWFsgFltItz7fYqQgr6tatq9yGtanJYxLeVyKRUEQhKMqsprU
nyFvA98HCVgtb8RK0A3uS430L7WnZCASQFB9PnTvt+M35u+cc3unGutgkLW1D1689+o16Gq9pbak
WUCzv7ZOurTbcggVQ25KQk7tpOEMo40rOLqLoyycCCZGBuKxjG/Rn4ji7COZKi4rEMu835f9SqnH
FwJp2Dh05Z+aHemQpht45p7nwst73VMLIWCli+5YcYRjES92zLgD9a3dmHWjYtCjn4XsrgP6xOtS
cWqoVv1wZhdYh0EVdlHf1gxQkau5OxFjN7Tngjjs15Jg3vY6+vXS01M3+h6Ni/zYMVe/30XpOQBW
NWXNVqxDQkntenMOvqdjJyfVJvIf4kXb/Wl2Ft2f5VDb+6Gf6YRBmgCCU4e0JA5sFufOKkDGzZqx
1yLMGpz2m6HIZ69odPSUOzXaF1T4FSGsKC2r+0BYcEJVVDU8CbG3PXQ9Rm45QrQ+t+twGBh3Y8lH
Edv45bO7eFRy7YZL4kpYZZ4I+HDN3ZheJlkixByFLx8SyWmRltZehSnC0bF4ilcHT5Ku2P3kuUoI
w8nbhfSCh2hlFsqI+Egw0xNl19NuhGI9VFvINNoiXrpCNw/DiQl2eQkWH31a6bN2jXlR7I4XytY0
M6oNw984AthCbz/PFHKTxH0WoGYqjgGJR+hOhD04lwV0gmyImEqykg72Ptai/RNF8GQ5AWq8vJGa
lp8WMLtHNWTgS1FhlvtxQGpGSp1sJrRazip+uHWlq2PXeraD4yKHa25VMoCYVqvmpOlLouPDRsYf
BuUEDXkSVqAfzYa0X6MbYJ4YEObWyHOBzIoF/r+K7fawr0UXZDrY1ycMH+SWs6Nej5kxyw5BsM69
eOghj2RaJ24zHFpDZmxquO4b73W7bwfIV7QYsxVap5Wqth4n4nSqY2X8m8Zg08Wjv60SdNqSVZEq
W6+fTdCPL3oYZ8ZG8k/rTCK9D6As2ZFJg66tt8xrl85cNE8zYG63Fz8D/uSz50XzWzdhMZP3XAgY
w2hFaDyKaJR3HkjJA0jWgruofzNbcDk6nkZt2uYYVzLC3n+vN7ZvUD+OWbnZdnO4bfNDm1I1vyOW
Brw8lLNusXV2G8bxZSNVJx7Iok1rf0A8m/gUBUSGqmDEXhFFKTQ4C6YzXfNmrXU0XpYisK+9u8RA
aw5bjBO6R7CDYPDCezti/4rdBt28Eug+wbBF/XS/tWvESw1K9d0W9hAeAaD5v6LlUM0AJ+a3mb6j
SL05qW/WREGc11vgtU9RIJc33Xv29tl4VeleZuIok+9+DbeLmLzRgqwvKvvPDlM2PvYjnlgH1O++
zGanFfOpcLf25CLWb/46sdLhP1va25AiDMAqtXEnhzjxWNnPRCUA1EkzBW9m9LruI2RMHoFj6/H2
qJvbIyP3DujdGuMTn9Lbz2xCLHfC68rwHHrCRWQbmS53QMS2nAXdTsA9YdB4Kdlw2vg+I2x7AWj3
syx7aouFsv5fX/r2H0wHER9h2xs+FawvAbXvNw/lBqgpOS0aWDtbcKKZoWnFgozcbvxP0DNnzGUk
hw0adg3+JLNknQTZJOppB0H01yyl/asYxyR8GMVqlk/NQfeTY8QkBz/Ety5DzVFKSJ0u/GYzBph2
ZNu5flyZWMu8cZTYM/LArZjb0uqzL6GLUERVbXjolQL36Cdpv40VHOeJD4MSkoFFfgokwdMBNNed
cpfMpiZnEBB/JzYVm39WWPR/2h4Fx6mZIm8+DOQIvwY1bFszGuZ/D9gkmKGaq/3D5rEmR7gm3zlL
EmOeGmS++x1vt5If9RYh4kr1Oqy/gEnUfPIhyDcGVH8mnpDFnvmHWEq3eZ1lECx0pSHaet8k3e+i
852rN2ogIvLMWFDrYnzii1KDJju77ez3SBCFyRojltc56ln04OzUd72/9ku6W93/CDuP5siZNL9/
lY09D0IJDygkHVC+it40zQXRbDYBJEwCiYT99PrV6iLtToyuE+80ySog83n+FokkjCHvqo49TmR3
qDh79GCChzyoZqTsVhbd9q4y0fWBMTA9IlhluclcHefvtVwymTBCUvwMe2OTMlTwbZAIlV0KJIX6
ZMawQ8veBywEadQwh1KppRmT23qZtpaHQyWJBlsvTCwuswW/hPMwwy6Zw1iI+YWXS49HKY0Uh4yL
7whThpDKdMa5JebUXr5G6IN0x4eMUNQjtBqt0zC0N3FJxsnWDtmHTjMuQw/FD223yaxmB7WYtNf1
t/EoJrx3KMJKDyMsnXfTznW0r+To2HuHqNTvCaP6LVATYuwZBGjnyyvTw8crII3D6T+OYjnmYM1q
+DEiWl9LjZQ1sfVQPHukXk1bUfX63lq8RR2aoAL+a6ypJpfXz8Do3JUXfT8Y9AJbiurVvCltz2++
mrDvwCDtLv0BZCkxlzjdWO67HsfIpix4yJhwyuw9rwQkGjPrFG/qZgVvkSG48yZTCFbO0wJONNQ9
KO1sSwHN0ILLsxfKujpKuCz3QVvTeo/JonGTyQTLpWJH50qmWJxbuxe5SVYM1kxrXo2PsgBNDO7m
EZMHRjsOhKhzxBPCiLna2tzO4e3Y6qY7LbRaYi0jkc3esV/N98ykskzIGRh5DCaMiGC/JB6j4Yrd
YYv+Vnhb3wAZb0uTjS+RZGQ+22XOouROVnppuS8JKwiGt7ZP4eTcAKHNnhUbAZqJOCn2qeWIt0kz
oiW17IZnH0PeAy548JNmTKsPy4zpiwBCBodbTKk2Xaezb7A9tqnSWAMiMmaCP8IFXQW6Y5KHcq2W
h25dRh76EnPMIRKNCLYld9MjsIsPvD3g3D1EUeq/Lq5srNdYuinjcB1Gb0q167tibkRlsRZMXaM/
E9ghGqKWrVEgLdR23d9VPKgVUVG4H9nLpqC4yQiAgDPidwKUoMT0DErii703RGJ4rfw6zE6iMtn1
+6lzLCP57DLAMtlBilyD3IIuLJ4BI9Pi2Igy/8AeI2ZwuEbDH/pYlvacEU1z39TCv6NTp0A/Slbh
S1021jtfTbNskMnVr+rK6W6Um4V/R6qTf5QWjPeD27r+1qyRrr6Hxkj/eoI6k4I0bsWrdqjqO6Nt
Xptn+Hc/4+QxEdiNJKnqmyxkLL30PnSMvzK3GdRK4WwIJRsRZC0WRfJjVJaXNBzd+QnprXseNHGN
xMehLDg2TWt1R6cHiGd6jQZvD4pQoBifUAxBpcoYRlp7X0a4FfcMwVkEu+WTeSALCYOnxJH+0hdC
/HH7bDn3mV0CalZw50gE1/kB12/7iFwtU8AaZMs8ernXvRbKsX4NdaXdzcDccW/3wkqPbW9Zt2g8
U/PqNPjutiSVjse4XwCxrXqUT0yJbsfXl41OgrdbXKJOhchyY56gxAF9Ii3An8UxrIdQHdwiW7qD
t3TjvMvkgDw0ao0vH2KicooPV8U6vgcYmMdbrRkut+0cHGLr2jIxOJ/eKp1naB3RM3P3i3/IU+EU
xx5jg7qSXc6PKYoUDLWV5hF4rMyPiBqL+3JZx/wB8CHKk2INpr/E/nM85RjVZyshrK8Y9l5hhwqc
rinWTZ+G3NBNgzts03qFFx6WGaDp6Nd+2O6qxfUOtaFDfZ9ntGt8OGRH5pvOSA3nLNGOgW8BBWyH
JcLgjcKBFXG7TCovT1U7dH85urOX1TXWuLMrCVXVuj0+GUlj84/FFH5BNr9MFxWy9W68Ygrz3WCv
7m5yWr/cdnUko/1qlwVuihnEvir5XOlP4Qb2/aUeoXlrG6OrndruCZN68YaGJCoxWUZwhQxAafdi
LVbzhWcD+oeeo5lMgGVoXYwiGp9noZS6VFln2/vQUHt4mHps2r9I654MVBgYNty9KgKGeN9jUK4W
5EG1F/Ooowf9k4Gez6zsTYm+HL8y8LhjIU7EY4Akt7MdfhU9R8WevoLWR3k9xhlYmcCnxTg6vEMs
Vp8ul4DNA8ZCjQhZZnu/Ixf3qhAIX6Ah8rsZUw49FVXnqUPkt4hvx2B1ob6j1ruxmcx/nCZc7P0a
wS8kHRkxf3rW+/wEOVf+dQofVWI2juMXh0g7o7FnDN1jk1O/C7sII3wuHDoJHjdHJ8uKIXZbsRfi
5PGbFGLZi8NPbLI1mSBFHdkwSbX6CkPs0hq8NdxIBr5LmpmI4jTt6T+MAmjI1OT5MQEXjWpOLkqJ
p4buel7Kap59cMpS/YyDiD68AcsDoUiQuk42897HlsfN2PZ9Gx30IpC0ZkEzf0Fry+6IeC64w3pe
LPerQXpyZJmHYCR+fh1wURrxje8McAyfQnauBV4ShJB2VW3m3J3tHQZWTJmhCaKLDfpW7as1xmpI
+AAaP8+OnL/taodvg26HO3haIPImasZXw3tc85YH9QUzDGK3ZsAlJWsXzkIsZXE/9STu7Jc+8zhK
Mo3SPkfcfbZ8bpwtLWL6nojw9isqbO+HtJ7ysi74AaDLPAWjh+nxh8I398VlL4Utjbze2hehEU9r
OYIyOm6z1ttxIAAcvWKG+IZfkN0WycT6wFut/6B4pAigb2CijqXdBkcGADIUGmXhRrL6Bh0imZFy
m3eu43/ErFHDVmZ+4xCNFOfL0TWrM56mqmzOjS+Kay9XE3pHuG9VbzJSB0mOUGLt331rcewTcnJ4
d4INasRLCOZ6pCA8+MkUNvMNW14Rn21WpP52RIL8qGavpvNrqQvu84jZdhcJ0vkSKcfl1p2uEIwt
pzjcTr3n8Y9YYVN+Fis+lgPAOI95VNqWfiKOyFMbL5XxJbesK+CWBvLep3Xxr0BEIvi/F+FF5FH2
ySYQr0SfplVwIrCtqS5tBZr9ZBedVZyaVRfrNkXRj8C1aWwgImwuoZRt+aDLSdoJMI36rOMY2oko
M1jEyaancGcye8y3JW7zO0yg2BVZKz3M2sE03+CxhHsPGTycpHXqAUnqEBJP2Ze1N28dey59Lk0q
TTdtP4w3TtoX305kPPUR5rP9e4YXauRW1F3a7PAe5XcR8FZ1mNQSo+qjCiHeGA7qe8QYrvOH96lO
L3WunDvOyZzDWfmTuVEcCBgaK/4++6YCWnPPZZAV8uTDCd5PuRl/h6iRvgW75JMhZtHbzavs36O+
yMZd7plmemoQfG9zbLe49ju6GZtoCOMzlZrZUah6gvXMdL4rnFRl2xBFdbZ3Uy+qT2CuTUcbd8zp
y++vZ8atqXwd4l6Y+6os5CXk2VngrTqwhnSkAOMwAAKTFVWV1cZGUY8nj0T4X/Z0FT6iRI9fmwgf
bxJMYfeZjbl35aBlYRIV0I63iWGRi8Tzy+y3aqBkUE+AfdKsAV2x5VKZn5UMeL8KiR0zsTjX9CmV
6fjuM68+ZHalmB48Z/r2bT29zJIaDobMwd3HWLQ+pS76eot4zDqKpi9/R9qwkJduYxLYLIcQdaTL
7jaHxB73qVfkakvFs3hH8aR+W77sLzwRHTdiLsOnui1EenFoPriQaDK7pywijnuPchZLJAlBwxNx
yO26xbiHIaUlSiS9sD0huQlrCP9kgXjoE+0Eg8sepPwPSLk4P9o89lyBZVj/Akbqx5sMeV61D6gj
HffEIzQ/DO6+S1NB7AhuKYfYedwOkXfUbEDY6PpOYQlx5szZSHlVq6lC2vUNyXPjtC9j48LgNpV6
rGEhgYZsGSHrn1N/vW0kIzTzzBC4p6ZzYsXU4pTpfvEBKnZTaDv7HOSavRgOAnFcWnebErsv3Z6l
WXB5Lo51miYGlN1koKcSAT6ComBROUET46TYtghJ0hczXgXhjsNtQ5R0HyKnSrGBoc+U91TPwmW5
ctak0Ewj5Wk1PZ57grlX7tqKyJeEuDn9OU199ZL2zVKfq6VZ7vsyHe6YgyErXc9ZkE32XneTohvF
Ym2lPUO4aw33Dk5/B1+VP176RsXrL9z/610oTJuz+jsopxlmNYDbGmEk55V4mkMykPZWsJIIzKcS
haS7cAqdZcRtf/BNXU17C6qRyxYhndyRY1Df0wzMS8vV5z2xK3vNMW0JNCF/q2vedZWGl9XmuE8Y
bOtfnSvr29EKfLXNqtTs2cIijGyAPCcGXRRMpVJE6dNlFu19xvCABVcF0NZh2K3frfJQTbSr321N
kaZ3ZJmY7Aao0M/lRtci5s/qxl9WmfnnFpM3nyoU2mGuFm/c9YgIh0QBlwLMF6FTfzsTDQOXQWJ4
GxOr8Gb1VpGu8qfuXNRjlrFnB087mffT6Plz0ihXhXtGOoYfSYhAmZBL2EGXlQu6RAh6O9vVYyou
yg6uViGMfhJBveUiQ7iqHjfljOwcD5zjgdIaUgYT3c6Lvw2vMAzAjJfin8OnviYdSiRzZy1oRe7b
Mgy+WtO6aPQZEPRu9eZYvHHDtdF5poZvhTrn8E3yWWnsYXNgoYfw5XoOSviYJrGm0Vj7tmMi3BrR
cYI3aDo3Am9/tomRL2If5m7czEU03oGXx7xYHXPdXpf4VDdxY8/uBTkVFeSAAx2Sw0Lq7zQYTPaK
cjTvCX8xyE6M6ggWimC3MPeXg8Z5i4EwfxhSp31CRjTih2UXjDZkdcR/vGmIylOo8vG7npf8dojG
gDyftvbvLdf3nd8lEUioo3OUKkkLuzFsr0M7S0FeYjzU4xJMJAZMVxfZkgWPgaALgEvdagFCnaHv
H+sS9zw/rME2FgVz0e+iovOe0qsVlolbePWOHdbDndwjzcDBlCvxiLgCadwoMnV39R2d5hqpB9BK
DcJR6xx7UxcXXc/q3YTFgbEJX4MbLM9BS0rq55LhABvHOKofFuXlzSlPc938nSxQ/wQLBeS+gqfu
j+hzw1v07AZmrHPwNsTAasBAacybXyMdfIT9Z7DRzkDkT0AWz5sOcY8k7uIvL2Dh3qMe9PxVwIJ+
zJZlN7/cuBtPI+2/mLFYg0Fo2qZmFAirHzvLlr8CIidNzDr0zyW/1RUagQLeljkWRRayQrz3Kkwd
N6GoJeL9lPzJI7xZW8ewpUb5KPcZluBwiT+mSbOdoCWAM3Z2RoNQjnLX7LEPiXO2BnahDhwcOj9z
nlzb4lAyBzsHMSFXp3DXL4RF47qlqzmKzmUJDrnxPD1fuppLbFc6ZdYRTuUo9zmoulyfoyYdfivo
DwxRpKr8utpaC/IUivmOY5GhKyy4ofc6r8Gedc/KTuQGYosdkqu8/sytloN3EFLHJ9lP9mO+UJ95
tHl5siRbyvHOGuJl2MTkL7Bp+HRpojDQw7hhucc/CjEw4d+0ySFG8K+av3ZO5mBSx6Vvdm5DdRWp
3hnmMP6SFAzMCbIbg/LrI4TVgBkockLIPRPm8TYjMKXYyFLOD4regDerXtb+xbg8JjyqvPZIQ9t6
eGWLl8NbGKBPxwe7mleLrJ438J6rgb/L1UOalfw1cKXDDfEcHVU6NJe1SdwY/5naPIIIpkKuXA1s
+IgicR9Em1iK6D62jcYFPiP5HSEPCtXfeKEbIdewM/PgpmGg9zZBFW/0Uwa/+bhd/+ilq2Br7zGv
7oUu5+CIzlae7TRP1cbtfRvkDISAYCiD5Hez0kgPC87uG93G1cxOPKqIf3YJgiW6dGqZblSWdf15
KtIQGi0iK2YDkhSBjwA/4IPlfwEngqhXe8wAWIVGCqiKDT6QAStXKdZpyxhLfke+OLxyy5il3rbs
c1S6g87QAYCnMre2JCgjGCAvzd7NmIIOSC66YGfh52MyAOoTW1yWTp2sjYej3FWOeOz6FDs256Ta
YYDNrc0wIFTYFP26OpiJIqmP0xRwyMhKZfJPzYJlCN6hhDYZl6n9yJc1VkcEfl6QCNNlL0UwZq8j
TngITD82PqUCjf4NXsXnFeVl/9FXQkAR4SwJE8xE+gZuHmrA6IUgLsed8+iAwbD7Uw4kVpPoES1p
MhQN5o8Uu+iyH9Q4Pa4eHybMb8amlwNcvgWBSzs4DjI7411uol9pwHdxpsDYmSpOOIFI0iKCrkKh
ZPnnCJ9wey6qkDCChrm+P7C/y+el56DfZKjZDMn2gMq7EFP/tK8a4leSqCARbuvmcfo81ELa97aq
gxO6gKGgc9DJ9iQyl9VxoVC1uCC/42rr0bSKczyCWSdwaAanRkyIIPKk4AAvqfWNTcqavYn0qF76
yYtfbOzU3l7z9lzt78o6DG3RZQee0et5P1ia83poyz387oCOaHbCtz6oERz2s4WUafR4MePB8Q5T
N6DcqAqnjg6j6odgO2Eu3V+JWxwvGFGvWKUHKIrVUbT72UzRk6UV8o/Ca0y1jVHtfyxkeIXbCtXw
E5p0eKcU7zGidLoddTK0jl8TjZKjZp61xt1jwZnEyE0xaDGIFaxss4+WEKPRTDjbVVaYd3YnE0Mm
2/fI7fo6q5XUAaRITnc/8bPu7BUnxY4YDSvj51b9ccE8ZV0Aa126hvGjT4h0S/+UYlUdtlWTA51y
fExxgo/tPw7iLioeaukAgXbwVIkN65hepmVoxH4gZD2+JuW43t8+9KK7qDN6gpgnRwf1nOxbO8HH
HIpNkcbDI1/eWEFrNOorph/4vUXaE55DN5XiaMdiiRmgHae5cedhDXjlfOcTo1f4i7u+tHcD2k/2
3sKOv2xt2c/EBLAH92oC8ajR+GosjN9x16/OpiZYZjivaWZnB+Ds+G8btG1+sl2REYQOHG9tJndo
111HF9F8Q/yEW2wZrZiIazXqt1WnXp5oK1JYma3cRsoS+UzvJWqM8WQHteEdiqt63rsKO8G2zcD5
d4FPvgehexTyogNIrfCZzAZsGEGGDne/AjIC7/mzd7IBg1soGY8INp9AxfMQZWzIJI+ReDDP/UzR
n/AizhGki4+ym6UHMz2AeOcIhi9uhMWdUFiHqDgJd0R6n2PNv8laSV/dwGqKI74y5wvaiHROBrWJ
LM7BcXYLKJy9CaK+VzBePjbicixJnstxzHChi5HuKX+8JlEjIWb0C1F+NwlBwM2Ph9FLnUOfKW0j
a+7/HcVf4TXKL8exyXsVs/6TRDK8MnbxLSlKHNett4S2/BBd0M/I11qiUbJ8rR/cmJrIw8w8zBMO
QlA/EdSpQC1XD1Sh5Fh4tyrU50eEsj2hknUItEgbSYMiu3GCFNdxKPjSJ5uP+r7SkBQnppPKObFX
zeUZ+Q59pRkwHPmjfpVHOHwjIhSwZ0MErnXHdc5hsa6XsBoaXCP1WkV3mGhNcwcUHXyEHeTci0Ue
TLRbQPD4gRYCLyIu1haTlFvJ9RDgVQU1G4qs+4oRQJ5rbFzLDYI3sR7cCQfxYYy0Hu9hVtP7QQXl
l2hMXzwhB0fByDO4AFbiOWaf6FxqTcQw+uGnC/gvz3jnCrnt64yxouQLVFg9HURhXa+Mdc6dVPwq
Fyo9j+UwyxehDGEHo1IThoIywzEURUV14YMZH+JeqWLHHaTqL9kz+Ox6q1i7w+AXyy3KcgLIF1sH
73mJ0JDW8YHXNtN9jhg2zOb75qqzBIuKngRBVRh/HVfuO3D/CfIFKuGpyQJkGDgKyuGmjN053Aur
bg6rYBfCrSs6win4Ni623Y7dhmS0ONiN0huj/UigKsp9n/R+DBhyaE6TG+kPIkBbyAqXu+jYzGSx
76aeFecoiYfYLTI26j72TfPuF2v5FhEeyDZkp8vLskqpbpwZYd2O2SZydpmDknmbzWuWbk20oMfM
iWbi3chQbYEx23BGrIQw/XPkICisKbHOCRJaLzNRQsNBxVnpbfj8yhGXbzbzsCrdPFWWnKxXhMbU
88aS2rabkJ7MdIcOmeEZ6xHrkj1NTXVkmyv1bW91/YOY3XbcjWYaC/QKMvd3NhmY7yUarWIf9rEZ
DtAs+ZkEO1avuXXQe0CX1FyEqyXH3RB37Y3rqtYjUSZcq0Ofzg5vsY+elw3EqoffJp7RYbU+aYCY
0ePosCJszBM2C4fNcrVrlxjI0qi3mTsJ4YdtmTrBKtTAo4HOz/itPFkTgBEObYK41Z0fGAqddkM6
JJBuVCr/7Eik3qdRq6k4tXwXAAaIYNsbNKHTtFvRM92W0Zj595Mp4/J2mosZWrrs5wNC0uJ7sqxQ
0N8l+dJsZ3VO4GjEPjlBc33Be8v/afKxm+9ggUO976/FnefZwhMIjTBhB4dkM9nOJviTSKzeE78s
5Q9gImtguP7DBdiHBB2JgTQoInwLfn11q1lUFUWmESQHrvCSYHBOZt/3bZxNJJYFob9rSfvmSDCM
Xnu7BT0iu4iIvtW1pm90G/5PqTRO7KiWGJBdpZZbHHD5N1NIW18N8GYbTzNKwOtZvmX/meFn8zl7
UlqC9CLjABsUWrgSuq3Rf0kuK77k2kAlpQx9hxA0IL/BN0aRg0KHNtDSYarhuZgUG57J3fSx7Gz1
jU+H/JoOj/y8K+2eOti8XoE37MimjSEE94xJdXAI3Io4NLiIMDr8yutORec0U8OvtVnXZ+I0SGJg
JP+LbUpx+IRx3xLH0MdHt0fHRWzPuryIsvOvsoYFbWDA0/XYu7k8FlaQPbA7QUUFBgv9ufJ7lqVr
/pjaEBRGoIKnbUsmkRnt8NSaUn8P3YRZ0tEY7Aml7XAxReAQy1HgS2h/tRVJtPtrV9hvv5zNcG54
dw/4llNzmU1T/oAt9gKZGRVoPoINQxApbpSfeMQ3BaaH5pf3N2P6HqPa7XbE06k40W5aH2IZZ9RG
1UAi51nKyob+Wx0QXB/PAvqZtrwjtSyr7oir4ShWY0kAQ+AC/m67ir3xusmO6TkSUIw74ayh2gkd
E1zrNzjqEo9gWZSa+NzNneJN+/R0bL67UKU3RAAJ9M2TQRnSt519TZNnvWHAD8p1t0a5/UgYNCIo
HVftIzoJyO6er/nYEwoGlc+i+ClQwpdbBL2kO5MhSwb7mrZ2ubNKN/jhy9L2piGIOz95xeyA27QE
Im5Svyr9C1fdkB1IJvLyA35KvgL+y/EYyabiZvLdsL9JEUdfu5yWlEewb6K3nBlFHzNBlrXdNNZf
X9BnclyboXD2sxxWdfXV1I9oX0Fl+Yzqv432QCb90qw/dU3g3i1BLtrd56Mwf0izz/+y1Mx3BSLH
R29SGACbym5/lZHtvnLoxXfFUJv3GMfksMusOMIsX3v4tibnLWOQ/OWv6zQlGYkIhl1tldSfE4Z9
KtE3oY0rhMd1LhbTb0v2DPztUYT+37QD2cypl/r3FYJ7iyNUDn9YmuExq6mwfxeoNT/HwQ0/RDtS
GmFLYo/YuDP/uXIGJFKKOl+uqTKYLiRlBe6mAp1Q4gNyrE5PSmXRtKsBwLyNxMas9+Bd1vOaFuun
I7TWW0qr/Q8Acx5zmorYlIig1Q8LiQaEGRDdAgmOMOney4DEE4YYh1GpsYs7q0OZmcQmU9MutoIK
DA1WaNvrIhqg1uEiEK46019vkdUDPb8pemeuMDKrUq9HQpfSvbzxw2mWN6RyilczMhdYY5XSKTvO
gJgignGb/LCxNmnsxsFdtMY2+Zu9Lz4CHA+P6HjyfFMiTKWLtKFmnlSsdDjCjWDobzoreqNUNbS3
FjPgHliTVKKhGokdoflpzvcNNx4KAlR5G3xSWu5wh4Fo+jWhbE8I7wWuOXJF8KG1Axz2fCUlGuhe
TBcVTqNpdWxzyBEYXLMB+oqdq4ANTnoflpBEClObM0Ko6ZXyCc98Gnch2hGhjuUcKnumbykFinTR
ibdB/WsICNFC3czPftRBfw3RrfmNlk6b76wgSgcKb7LbM7OUupGTsYnamKf27xJY4sYBqAHUhyq/
dUunHfbREqOxLnlh3RsAw1VufbeNOXVdbuw7e0E8sVvrwqr3bTVEb+wG1LQJTfBiAsXEXVosK2F+
ndSG2BgmwGlfRytjd+pGSl9Z5qzY+hPehq0nnSvha/np6xIs1Y9pmNJ/fJt5b08mqT1c6o6om4S4
P4Lyxw4+MfHkqoJdQ4PkBNsAfpLkhee/TnmrYB4iB5RfdgVmcpih9nsJ1nomp7Hsp22B7XVMyCXr
fLrpneBvjdrvopde/FwlRllij+wEnD5AEMlAzuDVfYR4n3DYJX6262wsHyYrGvJL0bcBlj7s/LyO
Gvtrp5TEIKUzc6hpgCVa1Isr9k9rXb8KcB1i8JS29yoLjAeuE3koBQ2RyrdpR6JOQqN7Xx2n0AfW
wpkmdJIay38uCA7+NgHpyIS5xNN9Ges02/huzwmbFry/ez9HtLCvtL/4yeK26o7cXZh8i6QWkmRn
8Rb0bv9lyCJHW+Mwhh6iYBR/JZ1G1R23rbrD1kSLd58Ke9hZOhVIpiusivwBmQQEJa/7HE1GvhCE
AjNFeJ5+bb3OkNK/yPEPWV2dSkYKG/9qT4l0SwAFlAbZZ9GDqYKc6YDTllS7zpM/Ma8gOcDOKOGf
vCm4mRiAcSvlQ/inJsx2JHmKFJ2kYhUME/KYOASaSkwT3nuNsy6GgD2vHeMGq9csyoSUnuA76BF7
91LrdONUKbeHcnV4iw4dqwuapPgNdXl+dHRBLo+uJ0zJ0ieamwY6G3EI0eUG6c4c0TuqnRzdhe12
ZXMv6tb5o1AHtKeY6MiatPJefFPvYbmbJWtczKNNYORBoFu/86K5NofYSddxU2lYzt1CnY44oL9b
7oJoHjCwzJk9b+vSb39XWVZ8pEgaX70gnol8mzUv0zfthqI+kAI19ElQi0wguxmGx4LSiPQodVkW
J1QPzNTI7cwp8pRNnBRC8re5KaK3iHx95pdxnBHA1CN50/Y6/i5ql2l9NT06vspj5UQa6b+skReC
aBLQhSHRp28FNsaU+T24uP9qxRWuYKv0qmu7J0D3QJZBgGqi1gHKYiCn6xhA1bN69s3Kodi2eO7g
Pfux3wdj438MWRtgNHdW9yVYkRZSm5CJnYSxRrNByoYDC+2xnfIO5T7Jo1gutgiTQ+yXLU5BoI24
s2BaBRo2byT8NslqjtZtDga2m0hqGjht4Ow3Y4j8+w5FiCG5DDqIjGuBHcIpNvysuNuJYSqrl4zM
kZTA6xkaEhVlPO5I3sWBkAblDDGXRkt95EIusi1wiFcdXRdd3a51RvfLh15vbsjzZ7iutXWNtTKK
yHXp0QfBc2a577bOgpeUtTbaubW9VuiU8Lht3RBBxxbpDhMqNkZ1M1OX8qtGFPE1KG018H+R91r3
y0hUBgZskImstd8JoK+eolEvAPxIvW5j8ihIAWwo91vOnQho0YkB4X8ajtUF2ZvKIxIVxxbMnRxs
ejXCaH6tx2F+71YU71YkS3TI/TpedDGDMbueKAjEReT9WiHGcy4zRQSYwxivrtkCeK0OdDLpB3t0
eDYmdHUvS+sq6gsVHxDCITzMJDVOiKoIGMeHESDntPaojAiXMpQiPpNBlzmfftCDmU90f93lHOB/
PDtzln0gSai+tbCYgBUvcSQ5WYl5Bwes3ejBq3I8CAMujm630mo7JDJf3GWbocM8cZkMFamkCvl0
b3n+01D7A5dYxb3UYiQdksLprJJRMtDnYCzieCubPGQ+ISbG3YWzGT/XcHF/2fnSONseajbciLGL
eKIzuu2Iyy0W0OMGZ42L9qi+LL5wBfhKnJqPfMLDfcOospwxMTtmr10w/YzTAJ89HD6h4Hh61QMC
ULZT+Nv8dZxCTrJ4yFy5hQ6KAOZT4I4t21T5bhH60W3IrVzCPc1h5XuT98FMAo01n//RsZOwCMEy
hZXPBSMUaR2j7kgy/0eXx9PUNRVNNJFbixtNj8iXa+cSALgWcCdjikGBfO7O/ZMZnKd40dCwEVYw
ZU+tD6NDq4sE6aMhjXwQwe6O2mUgHPATaHyIHjqdN8MtfLbD+K50lr7YwyzWrVOs3gnDUVFjt+ny
JvlHPLnu0jDWbRHYyAu8Qkx4OI96uf+H3QJWtGCD2zxMg28IO/PauLK4zk5osQT25Ld/rCuORjG6
WICD3kmZaAWKRQuJKzBIWwf7f+CgNLEI02qnAid3N4J78yxKSniOEiHz8v+phfondWfOtVeNfyUU
pFVcq5X+r2qsHq1jKdruWsDleG+Vj9BlP09mdo/zkFU3Kzq7zyUtl5PxjLz8+7/9t//1P/7M/z37
qx7+T53lvzVD/aAKMK//+e//pJLK8eC/GeM9T8T2f+o6nJhmQk45fnZDxPySBuGuIPofnPuqsi5N
tPvXP++f1ETx82IPiSN6kzj6T2WAmVw03UFsUJYD1Uom4481GH3HrjGf//VP+i89khwYaNA94bL/
+Hyy/++nOsk8UyRs0TWrreIyrYNz4EKdNp5FS4Rfu791MBF3Tt3GpfeHP//6h/+XzkOYOH6kHf5v
zs6sR26bWcO/SIBELZRuu9XbzHiL99wIsb9Y+77r159Hvjiw1EILkyBAgBgwmyJZLFa9i4EHrEWP
ejl4GXR+DCsfJ4msim6FGuJhiXDHufYb+IJGF6DIEyev/ba/B2XWqgq8TjirtZzGom8CEwzcVLfF
F1VHJjsrSuUd4vjha90VmZhjGrqto/aDkdlqGemaDQ1uB9DNiqI+Z9LJXIirjTt42Cs9/pR3O0Ya
GnUVzeS/pmmpK7cvwxNdgSI+0pPS+lg5UfJm0MtfRtqlb18/EO9JA1N6jU6qunJnSzTLBOaEdgCq
ufVhoCrwThBezzTD4Wo+Huvu2DEZw7Yc08Fxz4a4u9wf8G2xX0kd4yjRHkVZehSHWM9pWoAZPmCP
0bmPx7szEpvHc+blIsAImHPL8aKi8ZE9Y7wKbP4FBUjlZLRT+uHxKBuzwuFTODQqVMobxmqp0tKf
uNZtkk58yY5eHjln6KPo5DYqUih6b318PN7G1hBSwvR1hKQrtD7imgIrNlVB5CVqiyO9adHVLREr
Mnp7+vJ4qI2pwbUUJvtd8g2N1YJ1c3kgDTGfmLLE+hwVLU0HWRi/GuQKL6BXg524vDE13NBB9lEi
4ICJ+c//uBMU3AG4KcHUKUjzXic/JysHUHXkGt9zZtwaCqtqhpMWF8z6gKF40Mw0BuRnUAW9Yu/C
CWhpIcBka4+Pv+L2UOjSzv867PzlrIQHTwVG0XyWjfKgiFC9ecAJKyUydgLU1noRM4iFAG+J/qv1
KgSQwyFgKhWABvi6PLJ7f4gugdmjvzaV0fk/zIzOqWFZpsOnXMVenD/6pHPYihnOyJeh133XwDzs
0tTRr/8wknB0hEdsVXJ1L78hlH+cdCQ08biiNT+1vneqckzro8Gv/sukdMiVKp/QMvXVUD65vaGF
A1GqF6jmoRtwMz1IGMhAyB37yPvbGs9nRD7prQFXxN12OSuA5aBvPASGUcbJgDb3aOicfRJzmvIY
h/7qqwrwXiMUOiETKOWn0dF59P6HT2urtmNotq3ba+f2nAd8Vg2oPghPKXFEgntOwbK6qnYf7QTk
33/Xwl1cwmZWsbSwVDrAQlulJ6qfNjlNMf2YTVnwTano4hyaAaOjAszZOzVI4vdhVRnPNMjqF1zx
1HdcudOJdrt9A5Mj/x3jovsXkHZm88YHpEWHP75GoUaBV4EMs3Nh3eWoq5+7Wh9FAbQaW7Z+jOlZ
+FlAF9YbMELA9uKEeLt6TMcmRHkY2ZDHa/I7A330ocRyZ6CTAuGlZ+QaKUdAD+jMpfY7i+LZsdSs
7tmZYQEUCn55lV69qGEaXMvW2/kVW4GL4M96WXPgslfhGCqREenAfOD9oTTphSiO14D/b0iGlztD
zYfqbr7IKXDCAQVb1urQUXaJWoh8xtFr/jZBbF5ozGS0dlGVLZAUevx1twbTZ4dR0B6QIcQq53GK
uDFmNVxaj5mvHXPNKF4UGVUXsx8S6vEGHLSd+WlbY9qUDMhIhCXF2tfYgXFNFoEZJ3IuNUq/OBOA
x/aKmyRdv414fwFIEdYZ8cD+Peii5t2o97yFphjbPaqR1kExfec0AgQvXSg16rmkan55/GHm+2G1
CvCMNRRVbIp+3CPLXZfNa5CjqgVGDq6lXQLBN+jBnR6PsrGtuJscslpuKaGqq73tTQNtWJQQjvWo
orJroJkiTXGAjj+eH4+0EV+J4Rq3u+Cz69ZqAye93oG9IwGkTVTdpiDzbgVtniNFlbkXYWWXrtYC
5CEd5QUzker1kZWsmoCHrTZR4s6NfYAMGvaBeXSUXPnQWCp0C3Us8hdY2Mm3x1Pd2F8mhscGzwV2
l7Z+ToOXhBZcMpYAKHxtQSkfKgp2lF8jND9IC/aMejdW0eJ6ZAnx6zZp6y33Cr466Hua1PZBr9VP
eKQjB1g09kslbGdnGee/arUtGcrRBLkNz+e1oTPGPTVeQR43ciLpBSV12KJaGgboguOzduoNVbzB
LEvZCRMbp8ECyGRbJuAb09TmP/8jG02yocTsFuE9U2JGhBxX6HpBYb28euHoTqBOLijGSMRHl6NY
CsrykE1JcidP/WiURUTvAADyFY5l7IDF60qxE4w2l86xeFVy52vSXk3M1BuNGMheUX2/KU8KEmNv
0DkxIzeEaP765wofkNWzbEvoZMDL+TU8nIAVZMgX8oYAbUSeIzHuPlUFEM/Hn3JrXgQt2xEGvrBS
X80rRlQ7B4hsHqGfmdgNoUWsJJjVtgAQ3cdDbV3Q8+bn8UBJB+bnalow91WrbZkWlk/SPxZ23plA
BWR+RYpGRWc5gRCV9E7W804b+3+rCgA8zj7V09RqJOePf87WzC3uMhroxFPTXN1odYJHlOxRzcR9
V15b+FDnwak/tz0U2f8wkuOgjgXGh4tijkN/HApeb9iV8gvIFgX2ApDFED4SYF/xx9v5xlvHXs7v
MzzW6P3aq3uiHipgWjWQigLI7w11RjpteFm5FX2cJ2SklRtERfv6eH4bcZQshMyU25hrQ+jL+fkS
1ccRGW1QxYkP7xYoRhpY2vfRSK/F5Hg7L97NOdJCkgYpFuqWq4XLITvYYkTFyQvz9oMMjeiII890
RV8jfoEziAEFyoU7z8T5HKzjqW3qM7wKS3nbWs1xQpAOjB1C7gl4VbSPHaTNoFgF4ffH33Jrcra0
2ZHsS4sYt/yWqKEZ3oCWx9EazfrzMDniqcoBska4kn7pAzt5aXtl/N/jQbeOAmVlVEUdHnGGOU/+
zw1aZbI0etQSoMMMbj4q49FKFPgB9Ikvrx6KaieVGGqBc+ln9R0x2Z7ZZrQOoABrbkCN8oWycnxO
Sq/buQI3ZkWVHKqTKnkpktQsZ9VCYYKYVaMW66jqOQZTSSsksZDAtn89ntTG5oDqx1YkYaIGo64W
bVA9r44LrT7qAEreVhhXD/A9M3w6H4+zkZvNuZGwoMupTGkVQG1ZZnGEvC1Il8q5JoqtnPW0UY8k
5jQ84ae/1zvQCgWXIEYIMv7xePiNcy6lagEpoU9mUSFcflC7ylrTlzrnXDX7j9JTp7/AcyNbanfZ
uRwzZafOunEWJH6n1MWpbOn2Om7GrQflOKajGGNjdQmFI3/VCsTOkMY+IiZYVKZRX7979SSJ1EjA
6LquqjwflpNE/hjhflDax85BoC5HKeKdRV/6jCYkuia8I3fW9PdXW0UWrkL2p62bnEG5CtlO0o90
SWvE1do4/mEGqfw5B/YfqoTWCXWqQqNdC4YABtME3QMcl/8ppe5ouY8nfv+1TWk55BE6uRXu4qvj
Ao0DCaeQ8qhqKeIDxonJLxoRuKBCPXhGLsGUhxF+jbFzDd9vKpNNxWuFG5iB5XyK/4g9FhrDoY2x
Eh6GuI6BzRtdzCjjJ5gs/7IJw51Zbg6n2XNnydEcrsrlcMgWajCXgDfNOoCfQPAYtyoRL+hegSjC
obOQr5/f/EXx+oIIrzHH5YC2NSsT530N+0ehKxlxYD9OrWHdItPrMdHMm50Zbqwjpm6MKblHSFZX
16NedmGK0xL0Tyetr6FeoGCPvYOreF58DQLFu02KInZOzRx5lpuYSj7xnDcNzzbeU8tZUpbNaR5x
VPH1ANdUDRgNxuQ5UiuK/1lBWf4vamo8BKAX7Zyf+yg/j2yRD/AAtwBeLUc2UBcaq9LkwkTD9ETn
Wd4q3RYvaP3kO43Cjb1D3VbTqcVRwCUILodSPBEVgWGAcCjQbayGcTrBrwbmPBUfcw8378cHcnNm
rCDVJHB1hrm6VeJUBsoUAjqB5pydc/JGAP6eckY+J9n5iFvLp1HWcSyHZpMqV5s0EgPsjnTWkJng
/3WV4p8MtHdQ+da/0PgVF0SNZquEQdnJ5eagstw3PIYZ0nZIHvmiq80a9yPuRGnVQP6gqqTgVHQO
qXTsHIn7hePVQdGYfUmouTuDnYYuCeTv5ljXEbI60AFchGiKM2qdqA7hDrPzObV5J6ynJecnGf0m
QU68Og6VWiCU3OgNWGdzFgFVosuYBsaJQnkHSRwizUUtamgClppeyzJFrjR0mlPT+TrSHn35RkVY
7fPj7XS/xhYafoICHv1mbpDVdgJz7UO+m9fYUDP0JNNa+eTHzXBBK8j62jQQMa/RoKOUDYKbYPh4
9I0lcHhdkvXxD4yNVZh3pDVAywW6oNTT3z4SyLRbMJoeITMRAs+PB7vPk4hCGs1Zzo2pkxcsDyp+
OwWiiDhUqIC6r5hyIbQjp/7qpdjmUkmTt9xPEZRsmyY6mQAQXl8FlhwixudXWIiyr86TalZ4e2VZ
e8zRsjjDeNf+UstEd9EeqneSpPsTxFBkZFBIubyZ8HKu7cw9iE3wNmLIYByXQXMJ6XLu7OiNUUjB
eFfOuQGtiNXyYSoEnR3h8aOwYeqOOAA9oSnYnR6v2/y3LI+NnIuO82xgtrBflnPJEa5FTnpAo3XW
9BoDvbtZWvRN76fp8h9GskjxdB501MlWqWyHchnElb479r41ok8TOWjVeDdpd93OSBt7kYo5jxAN
pWr66ev1CWysaaxZPwbmbg0/ojXPxiD6N5qgSn9I9Tr+lI4w9mrZlV/r3np96RgFOhBDAliCRX9z
de4R6aWqk4KimvGKLzTBp1Peo00Zq4PxH9bvN1TB+b166zYgOjBdK1uBrIQfaS+ljOnPpW30HsXD
vX7E/NnWW0Uyoxm+oiIqvdqQtodRlTbCsyz1Sf+I5l3xtVAs8VUoIHsPXWM7bppn+auvK3x5Aa7x
oNSomK0XE8meYUh8ozsOICmfMVcqXK13zJ3DtnUMMLmj+jejCGjfLo9BP2IOrRrItMM1RBt00tFr
1afqiJ/f60tTTIX3JOGDdip1wOVQmoCrDLwasJPEtkQi1HrCDc88+DqSLK8/cnMFZYYO0Pc2V0dO
VDXGQJ3eHUuvHi+Tgzp2QHv4nHTDj8cjbQUr2m9cMzOoipb0clJWo6fOlOC4UVZFe2uq2jpmNhj/
x6NsrRIXqm7CqkUZ01wFq0L3KPhFsC5LG+sQlPmRg67M8jo1ebdzed4NxSTIqnkJY/QFrmSVJU1o
LdVWi7+ranbygkXKeC37lhoD/KPT41ndnat5KL6cRWmUTNdY3VwKZt4wipA8irPUvwJ89pEhaoL3
+LLV3yHJI0ngaDOr7NXDWmS5WAzRNuCWWUdJGtjsgwI/TG4AsurmG9aJ2iVJY/Evsqt2jhCUWe6c
s7t9woPhz0FXm99EDif1g2FGMhuC5HNszmPYd9fHU9tYPLp2DpPTwcyoa+xRWznmlCOUMHfQ9BsO
RyMWSdi5VSWyA4+Hukvx5gmBlaQ/y2cEIbHc+B5oklAf4tmXMxlwZkPZ1dDR3wGvoFyKTlh/k4LF
HwdZ75y4u0tuNfBq16DmApbeCKZj02j9mScg4kWhCT9Tm6LiCbH1wEXIC9o93sMvdJLTnbO4sWut
ue7GmadlQil6OXE09qamcnA6UQM8qA6hiqql6wdJ9uKhCxDByyjRBBnRtbj9hy9OAx7ZKTpmJJvL
gUm5Sg2TdmS/PfQHROjY3wQuRBf4L9ItVTld8sqxT/jIFTsF6a0p0xmnGsj1B/xr9cn7QnG0zMvn
KYPhP6JBH/YvyImrys+py5T3XVBHChXcvPr5eMobp4ZHFA9gPrajA6pbTtnKJ6McEcA5tmhgTKeo
RdbrGDVZmOzEhK2BSDp10k0HDOm65cZ9IUq7gjptUYeabXXGynsOAigrO4u4ORDlt7lxouLCuJpR
2EzSSLxYnYWRcXDNMWGY6m6vI7sRByQR/P9HWR3OIEaoHc0P9YgSSHORloeUe+DMKkTy1TUR8F4k
67RG4GXSl1ndF4hJlWkXCLA2Vi6+B8qofRCtpMkFjMh9vBs2tqEkq8W63pq7zWv4HG45tpMlnnpE
9g3JPYQrkQbvx1sk6+FWNQPIflSmdt48G3GOhAW9mzk/AhuySiVUGUgFpy0Nnbm0+knp5R9kEae3
PZHhGfZ95prTbDDnSJTlH093axGtucRFOYGC/3qr4HjnN2nMLmlTa7zASMeNMYLgJ5DZef3tJEnb
QbtRGrHuMLIOzZ7Kh98DT6nOL3mRyTNmk3vg960JUS0EuSchLtrrhmHQV3Y7Vli5oSRVnp1Jlrem
zI0r/sD6a+tZ7Mq5GjLDOSUv41WQdgYs47D5EsfKzNJTHrTjGeev8QKbca8GujkrSexQSdVNXpLL
GEWnpvBHhVkFSlvc8qD3rwigI+STlNPO1bM5FNcfNUXKgrQplkPFIfj8VCbiWOOJeYO2YNwK3FOe
LLZJtrP7tg4bK0VAFGRotLWWY+GaEDWNxRfU9erfGILiNWzgycW447oNZhEYV0/55fGOn++RxUOL
VeOp87tcTi1lDRAogLf72UC4H52506SVceSOZZ9msObxYESAOttBd9x3RH4PCfjH1IgpMGSX0zTx
r8/6AKhgjFIy8nRUHIhm9jkMTDTnIBRq5yHEUR5WVodzShFqCCsMjrazsltRhmnzcgfeRW9mFUVj
qWERFYSA3SJbvFfwYlEBZFj9hSpa/zPLGxPCEor0XV3pe/nw/dicesIqHn5U8SkhLT9BofjW0I0e
Tl15VLqtYQwx6ngH4ZxhJNVuaQT9qaGCd3q82Pc3IcOaGtvYmLFX6/ctDH3KWS0kN2zVjZMcI+9N
jOLd9fEo90dmHgBoNw9o7gd1PbnYnkY85AaAs55503UfHy30Xc5DUX599UjSIADMT2nys3UKgSU6
tblBCjiJujg58RRcetspL9rUWzuTuj+b9M9nlK5tgby4A5P5VmgqWR2Cw3dQVNezHOFwVUGHKrO9
M+hX5SBR/94JCPeHk3Yz2AueubxB6X4st0krYW+3JmA9GJvh1Sixta1wmLsODVTbOgQ0/NrvOVeR
eMXzPKTFtP6eWRfHNdZT6GIFUwu5d6gIDDmPjpcUMM3OZrw/A8vB5m30R2ewaL2g72e4kKwaNKjt
GnEIv9VddTJ7XHoh6stcx/sLQ++dMs/WyPTO2KUWbrVcIcuRc9VsTJ+O59FHjOmLHUropQU6pyiR
4hc7oFlaVlgcm6nodmLf/YJa3JBwpmYCCcd+3mV/zBmerZ/5NZ5qRHicO0DA3gYtgTGOsvJfcVpO
Oxvo/igyHk1nmCoMSLllOV6CXCNKP86IdY5w3lBdHnA/C3TXN9q9ysL9R5UqoUVowuIhDNdiORSi
McOEJEbvmkXVYSbQ1c3n0EGkXWubuIUePJh/47RSPfvYr+9spfvPytisJeBlgzLKmkWVjBraqUOO
ekcRFX95euRdJ+xan3pd1JdA1dqdrPj+s845Il1f8h0bmOLqWYhFzqBYoezdSi8J2U40HFDNwNlU
rb49PpG/+5vL+1nO8FVHzH20ucG1/KxJUMFFd/zRxSsWNcY+BTx0qAy8UUHz6e2XDmms9xaCOu/A
3I6I+0d0Qg6zIjSmBDjqHvoktXYapffXiBSEXZUEeb7A1kA/NKJaFZAwn9tTcRlEtSc46n02/no8
9/kCXk0dqpY5Zyc8+u+iH5xwbLY0owPU76FgnYKqdUH4lOFFw2gU+JkOmgEylO0izdnoh3REHu/x
T9hYaMos8+hU5tB8mDf9H+fVcDx0YmObTW2q8QuJQXNVK1N9AhOv77xSN4eieQbLhkgPrnc5VB3p
5B611rtiUhrMz7JAM45BXSPxLPW+3QkMG0kYlWEeVzpgt/ltt5pZ0LESKsokCB71SnZshQY3Gumc
Jx1W6rFrNDjq+hheoATbb+up8t/7k7ZH6dxaYeixdINsQNqQftZzRipQaPmAoZCmvYxCxxgmxAs7
SydkCbF/RdBSKG6SwOUnd2k/PV7dzeE5VwQPGNXwSpfDG0ntBTGBw83SjF4GeSktvA4OtB2ZA7KI
oN8TaGlUtDl5uSL30NRbS86bDCQ8xXlegqs1aCxwHO1QDa7fpcWPAovCS0JR5FxG4j9ESC4e9jK0
Tyoga96Kr7V2I6Z+QA0lRjEDy+RrP1j6GUWbEHEb0Vwef9qtqYEyok1L11IjZVp+2ggXzNiQbK+y
c4ZPFgO4kBib56gI92AbW9FoLoTMSRLArvVObloVp8gQYGOsFyK/BZmNqhLOZzgNPJ7THGpX8Yh6
BPc2tFZItGtWq0zGrvBzbri81O1n3FDNk5ejNpS3zfSxMRG4RlXLOT0edONDcnHPtZcZRiF+QxH+
iEDImcrej9HNs/yixzUMcyC30GdXoKpG42snLPyGv63nSEMdbBEckZldsFy3EWxxmqkjHs0AjHsN
gfPMweFvylR5nspOm069FzY5Gsvp+AMBBhMxeVRV0fUtZ9WZnppof2jUCNXPGBuLt0Cwm/FCA1Tz
z32LdvyErsbfrSpxlEWhjTXCJ8aaPiiar3gHs/I7+4Q0+9A8RSLM3zBxP0GFWbyaFspe0cl3SI8c
eAxiVWLKgrxKpNmivYf45Uc175/8HlVFTLPkU2LgnfDqVYTxxhsTRKxJhWRe5T9WMW45lAHUWrdK
xfTTRI3vKUeD4Dsi33tI5o0NA0nehhQKcAByyGooSkpJqWSt4Yo2Kz4gCZM+N6qZXelo+v88ntXG
gZi7VpRhLJKTu2y2rQOQqS1D0fUensmpbVdrpuApSujGQa0ULwK3o53kfSPXI7mkqcmXpF9mrFZO
n0QlPZTH3DSzsg+hDCloZSRhVQ/4vWn2AIVbc/xzuNWByJL5IU193p0wuHKuje2jq6ZOuCMenJqr
qqMdivWMUainxx93ax1RwkQWgDcn5dBVjhmikIqqIAXdfhzU7zElmm+l6pefkzid3j8ear5nVoee
ngovBAMMFRCe1RxrDYUTn36cW46TeqrDEvfuVv+Fqw6uXYMijjmOL7/Kmm7E44E3Pi4DS3CaLKYG
72Z5LEwYIXbn1ZobNxLNnV4on4BI/YIt0r0dGkCU1qhlO991Y/84lHuo7tJkJ8atJtvbBQrJkjE7
r7K5KNAgeZOC+IsOtcCWKQOLfH48y42VhAmuzugQ2oMUY5ezrFH/ctoJndIe3aPvmtrUb0cjwrOX
5t3O+3Lrg848bVaTIE5xazmUkkD+SlF1QF20UREBbarebj7IJpP0PBohjqKy7fd9ASHo9XOEuKjr
6C2RSZnzV/8jwIUlBR+dJBKjPVSeTxh2jV/LREGhPXHSauf9sfVB2awULudsmUiwHKySoolDW9XQ
8JuGL7Sc6xpOn22cLTscd3LErS9qztchcHyQIWt4TYxfH10OU3Ol41U1xm9a99w6UwXIBuWQE60t
cYLy3+60QDZSUwdcD1kGxWDGXaWGRNUpKisDAwOzULrbKBP/Kj3E5I/l6IMGaxJh/JV6uvUp7cz2
V1ZTj3q8oltBgcrkDJanAckPWX5kLECl2delTuW5QiPdmjSnvRh5Yv6TxJV6M/EXPwUA/Nx69Os9
8tbW9CnQAGqamaJ3MAVdDO2QW72OJFiQJadR6n6JmqUoP8YOiFkj9+JnHAEsl4dqd4Lnntwez35r
i/GwRV5hlgziGl3OPqbDjtyaqgPc1DO3Q/79EBaOcVXQ3vgP4QHm7wySJzO4S80DLY4CiSC5m/YB
go2B3V5Suhm3tMDP5PGstjYzQ4Bt4ulOTrk6OMLHWyKVke4ilJi3VLbjyoX3YPzIeuDHB2xc+ucO
e+a9ce9jLmIKHB8Ki2CQUZ9Zfk3fzAtkwaqJsNR371tYkSd8OvGp4f8O/xQUbNzXTtRGwwr9iFkJ
aRbxWQ6IjDgqpF09uYkmom9lKTDk8xTtEKvYN6X4Ix4QWx52gu/vq2N5j9rUFOnczHIOVEZWR2YQ
Kp7PcTei8+mruTt0g/bcG6b3Tw9l/GPijcFL49foXo9FZl0b2C1vYhyOL2PnqP97/AHu9y9JIFkD
/XsIbXct1A4tU2QgFAp/SP5/UuEI/8jABr4psjL7+nio+7NKEjgDl7hReRStsweh+50eVdHktmhq
n4ZUOKcAf9pTkdbmp9AOPax9EdBIwkh5Lgqs2x8Pv7G35pKfOmMgSZXWEHMfGrRFNQzdi6YKM3QZ
YtTwIhAM8VEfTO/iOEm+0+m8P0ZoJnOVk9oBFyRDW+4uOzKsDoPC0dVmCkaXWNVJbxXnhBnL9AO7
o/ISC/nh8TTvwzFjUpq3uWRJNNeVY0zJtKEtUSOs6jD8nKTife3Z+V+EQ+Wq9QHKorz9XZtceOf7
bu0kIiCwYBDXPEFXk/VTTDqdIFaxWkXhqBmE/6wk4PjjJvZ37vV7XL1tk7iAosDah520rqvWTVsl
vYmNhQ4AFPBsH6EjH2McaFde/rZOh/6QYCnrRqIfblLzx79C0q5PiKrifdok8RtRSv/6+MNv7S8a
lRTrwV2RAKwONW5iEZYFhJJwglhwCFCZxIQiI52GL2Vmt8wxEXV7PObWYpNEUaeBFgdOelUXi3Is
u6Khn6hnF/2LM2niC8asyc2u9fR/GT6NzyB3pKvFRr8TwzZny20EipOXMcXt5dbWcsSvvBJhZCr9
zduh1vIj/VjlK6JXzVMV+N5O8NjaXYQPjpMJ5JZO13K8FDxuL0OcKGGJtudh4Moj6cMJYrDznTth
XqhVdCZM8TVpsBOq1rXcPMVzdzbDRAN3aD7QmjBYxqb//Oqlo1Izv6aoSJEJr45LicLfaNfRiHxs
OpRHrAnlrcxQwzHMIrqqGnYybh02GIlC5lB29s1GYCJTg+RLdsyjag33pZBbdjV1KnfypwKPrLK8
mUUv3rYYkD1TKG8Pgzbkp8cz3tgypBNc6zMkiVtvtYQmHX4zDLNZJ7XGvtUw8NTAAvqsduZnOw7F
5fFwW0GCHjY1h1nTwOTCXW6ZnppjMXXwCJ1RlUfQAfJEpRG8Qm9aHwq9zf/WkHZ2R0xRToOKAeKp
qlQLfqkXfwrbAmF6DLuDnSj5u6yy3l2ECZoidE6xYJqP9B8PILI4WpZ1M7pWLsX72FGmm+za8iPY
tuyHj+3bSR3RS437KvhW8FT8GWHnoyIGaeRnfC3D04Q3wEtDBLqqcdTvbIyNcj8VE5pV89PXoOS/
imJQvotJ6t3g9mZeo5ZT9H3ihijnfK9VXZFnqeCG+mShfvGzT3GNPNKoVF/QXUZhYGf9tvYLNWGV
bh0NWKBCyy+VRlSEg5yiv9nhRXlIyTrPLerNz3NTnadjmOlPI35qVwsnZMTMnexnBfQ/P+kD2vql
VLI3wF+NSyiL9CWuelz22lgxd3b1RlZDACR9Qmty7hDMf/7HeoZdKaNsVAc38vKhuOiTET6LMU+f
uSGdv5FtRz83R8mdT5khk6o2o/fl8YfaOMwzPUCgYAPOiWC8/AUmInxYQtIr9kNCx5OPKfYTngXd
Zyux6dh0DaLaJ+z47NdfAXCqGHImJoJRWV0BUVOKjuY8ZnyAqzAVrTCD/jeodAWStADpgJ27TMXt
1ZOlKa4ZEKqAqenr967paRhfhb3q4iZUFX/7yhhcI1qd5cXGByA8+GGQqk9aKpqd2c67bXVuGZhk
g6cCzKT1wQBlaGB5lFEOquKidMcIz1BcpfGFPGBJr+d7cWKOhuvx2Ps8hOjJk+esrna4nQI+dIws
fW4hZKd5fYx9YFs8O934QwdpdI7U9r3A6fNmeKhy0/BtPz7+1vdTpigBe47bHWwJCnfLjWXo0dQH
VGZd4GTiK8UhE6qciRxTnaHT/XisjcADekUlb53BFjRzV6c9cHjgqBPnZBJ9nT+nxKbM1ZNAfjfa
qq7epNM42tgOVqOB8TsMxmPtoa+NFU2a76Eh7jMAMB/yN1uLhBapy+XE+1BHrQSmBd7r7QiAptSC
y4QTzs7BvQ9wy2HmP/8jdDR9AXHE1lsXUJvt07e22+e6wLAAq476HyfqjPPjj7w1IGeVehE4ARpg
qz3VRFZrDmncYTEHH9LOMQLCphSGFMaGBw9QzU5KvPUdwcTPy0kZAYG65QQx0NQAINSdq3eV/yaf
6uyTMIfdi34ONMujQoUCLQwdOSaSw9/6cX98R6oyLR2uFucwo0p/RQVMOgdnmfdd6iAshK/z+DwF
LZL4MvI+lLGiv8kLP3WbtrffP/7A9/k4tSgdCAYxgnxmzT9AP7oVEwwWFzclYKZxESlfo1TIJ1/T
QCbQHseAIxPev+Tr8V4tbCO1YHQKNkj+0D+6K8+XCjL/vmg6NwjxlDhixOE9y76OnzO1sUq0hhCJ
/e1k+C3ArPjoGUX7pSnbn2nQ6J/qcEpOcREMaPp18oWeTfPX449zf1POP2/G8M/cTqjey92QB4OB
k0/a0VpuCyrM6Pr8pVh5cBmVQtcxbrYl3JiuRzUo0tWPCKqbOynh1n7kikaYlCDD42X1Czw7M7zK
4Rf0Jsanh8BLQc1G9h4Vd+uYQbAEdg/ZEzL7KnzEONp1AnM3V1HU7nOZqzEGj3ifjhdnmspzRxt3
51bcnBiVLMgv8CPuu+hhbaDin3UuPtz5T71N87e2M76+dk+GTm+Se3fW5lsfZ7jUWZ4HxKssadRT
o3jSDdMOT65ceT2ehioCMHFKGMi78Z5e7hWPW9yxA4laRWdHl7zvHdcK1ODk+U7x6ot9LliwTnMJ
mUFXm6IFUpeEutO64DoRV23b5iQCgbN4EOyVSLY2hiTuzpKGgorQKh4WTVPZhUn8NThd70IrMa6N
wJVcqBhiQyHcoQZt3N8ahGMU5KDH0uNZ7UO6DVnR4gLkehB4UNdOq0s1lL6LTrO3c7NsBD6hkv4C
eeDpQHq2XC/wSHpEfatzG2kj8upNztHPlAgsR1dfhe+QvivGcKJ87O2c6d8o8FX0FzSwqSjSymau
q60SCOBGdGVa11CC+nMWjzJ0scKUBy0EJ3ctC0f7jrAz5tMqzmXjMegpb9YjGersbY4VFJu5xSOM
++XqFxAB3cdhb2MVaF1yKrmiwJ2s+yP5aBc1va3eBWhoXaYy+V5gyoNCt7UTXzeCwGKg1XLXHu/q
PgDcONHGH1wUPHAL0Ruz3qm+3b83eBxCLuRWBxpGm2C51i3e132rsIvFNKkXp+sq3qSacqoMpTrY
aqa+VSrsch5/xa3LDTKjRaWelw50t9UOE5TpW73GHrSNrCA/TsqI/a4+4Y9u95n4oRSpioaE2uhu
NBZhj8uKbnzI9KL4CykhNKAJHG1MkuP5zxEPwgsnZvj6+DdufRig7HMrjIBirMVvYkwALaNAtSTS
FOtTghXqSQ9b5eTHDvWOaJAuFtbW4fGgW9trhuXR5KSocqeBiY49rqfS61ybzXyNgvzvzgspEAx+
vfMk2Trj1DZBwcw1fOoDy3X3onqC46KQXjh+9t3Ku28xQpSXsGiyF6XpvBsVFtgJpbHHE9jol5Cu
cgABIM6uI2s+a2H3XqNZ84UKkr9207rK34aj9J3DmI/mJcyb5JjyFIMOohX9tUrA6/R1BtqULvYe
p2gjiM+PIjomYE5nUOTyM+AnmfhdorHKaZ3cuqimIBGoXxtZjU/WUNaXx+s7Xz/r8IYQBkYrc0oH
Bmk5HMZIRhfBJHKFFnR/YasDZbhJC/Nk9iX+5ziFhs8+gmxv8SvO3yl20/+H+GVTBaW9TN+G3GT5
AwTHDk8jp3EVqb1NMLn8Mvp9QV+uH3amurWVUdrl9pjvEvg2y5HitAjoHTMSqehwSlKshRWrys+x
KdvXJ+rAHOn4g10jI12XEaJsGuMUz1I3lKIPT7VtYvdGSRKrrLq+Amlr/kVTGatQYNLi6+MVnTfI
akVpFiMSOAsgaPdWKMLP49Rn7DZTrHOrNLPRFy69b2z+b3k0sqh5Gqxyz0hnYyMBnqHrSLSYX/Sr
dQzMMuFUV7BN/dDKrrGq9ofIUHjTh54y/DVIvS8vnVD0jyNYckQMamPvhbIRQUBjUIq15q4YItnL
BbbwzLMnxatdtml8dsbkoyw6XKQn0Z7Vwilu6NsHbs1t/fqdBTphhpgS1hHkWZWevVBWTt8k7OEo
tP/GAta4JKMo6BJl7c4tLDYnCSWVOx/RXshGy0lm6mR7k4q1TT9I80eFT/ATrSFxqbqku01NG7iB
bwVHqYXZlxbnQcu1I8ASk2pgMxTbXufDEKr6WzcMugsJJMHCbMwksKNIr7+VhR5gS5RZ73pvCnXk
zKfu7xTmdM/3nPqnNgnLI1HCtA8UiTC3i6zyGozhnn3F5iyhcc51OBija1ykbQc4x9Z941amkn9S
hv4pQQJthNMpqgPN7VHBHnKY3lD+LHceOxsBGPQQTx2CEtDh9UYWmAgGlawbt8ER6juB82Op534N
+BR4gBmIz4+P60ZaRUVq5lbM4f5O36MtIzsgcWxcqy54NcMSbHH+y/bESjaCHwkiL4PfhkK85Jbb
Rpa112WB0rhq2eJhkcVpiFlbUY9PhY2J5uM5bcUCIK3zJYacJm3i5WCYq0Zm0k285BRj/FzZRpV9
mBoP+nbb1/obWid4lnWUErCQ5DV96mPs8B7/hA3CCsAHVAvoH6LhTZFx+RsU1BS6TtdgNWpmOSCb
j0wrCg1F7b1YU6b7x8rXqy9Cz430jQxGMTtvd/6xFI32s2tM+ZJH6Z6Wy0ZoJqmlM0OmDtZwHaCC
2kmQ58IsGKhj/5JGuEQzVHNO/Ww8hVUtggPSNXsqYRujQuKdMUQOaRWtoeWXCETsYPGolG5X1NZX
+MmlfsDfbPykhRWixvQvnOc4aP+PuvNarhy51vSrKPoefeBNxOhcANvSe1bxBkFWseBdAkgg8fTz
odSa02QxiqO5m1CoWxQN9sZOZK71r980337/CXx0WRtHXGRYjKtZ4m8vK3wh4Y1iPS1zX8dcFbXO
WdEwS4kCwka22DfDleCk+uTx/fCyeO9BOwat40h6e1lLz4zUjRdiwWsneHQ6c6ZzsOMcWr5I2p0+
1OPOnZP5k8v+miLBZsE+uBp+Mn7k7H97Xb02ROGbGqz4gmfr3DJ6ot+lFZQvCkz7Jg+EVYQl2urD
qOzaDY2i6MpNPOWdCdM8Jc/Vx4d2Y2CsjQUisgFBxibpX+HSaMnr7z+aDzaDn83iOoLmo3lfCRlO
kU5tMOEqJWqToF+7DDJ15Vq4YFREJI7isw3howuyjTPxWxkcAElvbw48shaQGxsr3Wvh2lNFl6ei
bLOTasB84JNG4oMVwMMFMLEuAZb8uxUwzn7vpxz3mzjOncdeuPdNu1TnPsG9m7mT7S7rks8qgA8O
DTzlqPR+otEs+LdvUDEztIvWY3DTaCSw5GXvEdutl0mIAdz02AXTZ7D0B3ssQmDE22ufsPb+b69I
CLG9DEMlAK7SqUC/kC/DIfVn5qlFFmBOthhaeu4l9lSdTEtna3lYC9N8/o9XEtpq3KgZOa819bt7
nTENiCvRdRujguCrPGGFWuKxj6Vkxu1+f62P7jEGOMyj8RqhxHu3iIISBIDHudukuZA3iVGq+0KX
uC0wzNnXS5t+gtx9sI6QLhLFgMcRZcB7y1fPBtuACUJDWBrdNd56pHLOep7OeEkO+WXXxlR4OPl9
Jn75oCJY3WEQ+lFIY/r17vS0SiN3zJ5RVQYHZptixLAxfPri39/NDx5JbByBq5klWHiHvtueMz3I
vKBo+01ZjA3Cblud5L2XR2lQdP/5jWQSxdCAmmq95rs3tDRqqKQ1DpugdrouTAqYVUWT+DfcgVc0
Pd4OhUGy/f37+2C1BKQnIpNi3ofF2Pv3lzeyqVANbiw3q8+lIlF2sYljrpQyd1P8KT/tg9WCMcdq
UPWv8/3d9fyiwEC/43ruOKQ/ar2CqTvAFmh1S110uV5c1435mSz3ozfJnIFGb60nwMzfbgJjWQuB
0/Sw6WbbG7Ycsfly4G4Hp3o2JQ9DZSI8/v19/bl9vukvGTsgA0MCjG6J4eW7N2oUTlZKJUEMzBK7
gcnDZGE3gYBXeZhJo8k3Xa9b90bmLcXRkOC5u0R1wz6ROiWn3emxhVFW45gvFQYt5VXR8Rgcg7Q3
jG0yiby6XngoV68GK75K+jr5ng7tQOwanuxnUi7+Y9n4VRWp3pq9HQPkMvmkdvzlo+Rx4BiH1APl
G8x5/f7fBn70b/PoZIJ3CA/lOuec2syW0MOytZdD7shv3IL739/VXy+JKh5sYjVVQxDy3oskXeAh
4trqbLq89+Xp0k99HjqSfjUEKBDLTiuodU5GqDWflYe/bDdMNBm40L9yjDA9e7eF9zjyTEolzqbP
sXfYJmuqfBbz2X/yQK5/5+26WZ0GwCXYw1frgXfbd+9DIzA74l4wFZlUqDDvjgh3bo64r3+aN/PL
g8GbQncCO3CV1AbvjU3wyKi9EUt0KJq1dV3gJXEmhHU1amm8baqRw/D3n98H11vrzTXMlFQNENq3
S8b0SEU3s/Um6rFJCPeSOupi6ZdpgUTPGr4NrBr3gd9f9INFw5yMYpMKAJLd+3ZCdK0eqEQ4m2Ve
2sdEIZ1umT4wg+3wCcLQ/7Q1aNR/f9EPPkZqHObAwA+A8+9LuYYU37HPcnfTp512LxNIY4e81kid
SdpPAx8/2GwYi7Hb0L1Q0jF2fntfe3MsdcLXrQ204LIN+yG1zzrSwKeQsiO/1v0ugVpgJib9eWdi
Ku2kuXZpNI5/Q2BL9cPsKrwHWKaVtUGqstihq/dy3puZaeLrZSXawZbZgE9EnM4nY45qKTQHHdai
Fw9NHuoatncRH13+5DaF+vr7e/kr8syIQyfJirafLhn86O3bs1OHio0Isk2bZPoZZH1zCoPZqVZm
r8hFOM3+6Gzp7drT0RE4U3rKEXmozZk3kAJiedXh96/oV3hpfUWrFh04i171/RRd7+1UgE82mwCm
2bTlQy36XWYli7bF+NBkxLEsNCV1DxUhJIy9fLVpeHBkTEini5Zcd/tIEIwuQh0Weh26WGA3LFDd
1ncZQoAiyvo8v6o7vcxCYbnqK3i3Q7433vDFtiFS5E6ZHt5TZWGTRUEI8nDMlinIMPV3DDQ2KOW/
/f49/7qicc7AsBwBKZ4ogNBvPwRVdgifVN1ukN+5kWrM8iCqAYLDMn022/p1m0AIxACHXojZ/S+i
0U6gzEjqttmYvhi/ptJ20VG5BjE4GOmFOt3gJ0/rhyuMuRZNwloh4Ijy9s0R+UaaOmTUjTnk05aD
vYjsUhRbvxkQVcoa4U3n63DMFme7wNg41CqOo9Rrsn8xsP7rTbJ7/zPp/VvTKpHhrv7uy/++bF/r
20G8vg7nz+3/Wn/1//zof7/9kt/86y9vnofnN19s6yEb1PX4KtTNK3HNw7/T5def/L/95j9ef/6V
O9W+/vOPb81YD+tfS7Km/uOvbx2///MPbsffltL69//65sVzxe9dNeVz/f2XX3h97od//mHafzKj
A/oHcYNmBwjyxz+m1/U7Bt/BopVtjenOKllmU6sbMaT//MOx//T5yZ/cBA5LmuU//tGj2+dbdvAn
aU3YZBAjRh/ND/3x7zfO61AJrt7vvv5HPVZXDQL5nmuuoM//nMZwstc5JxRh3B5W9ut7rhaWoYbQ
KcmIYmgRSmJerw+73EjqOKwTzfPCyutFGbaFG1wtXepuraKw2DdHlJv/USfy86WshxiEYMYy6wTh
7RLFRXLqevr5aCyF2ialF29HIW6Un3zmY/X2Sf/1Su8KO6/pTAU3CMPKuXK2IgmyiLI9v6TF+kw2
/dENxh+XiHNmedS474eKJuk+vVYbOnm6g9wvsp+imTTTTUBW65bsiXGj7G4I8yC3wsSczV0wSvX0
t+X416f+90/5o/f799fw7s4u9tjnoD86z3OaXVqYBG3iOtNuZoOImN9f6u3O9q9by2QNv0XYNBT7
7w5qR8lqilvWE4rb8cwQQW9F8KRdTE14EDTSfebps1bkbf3zr2sCpK6wEo0XvuJvF46DT7rtpLy9
nE8xDbVO48DStDTqm1670ArdDOM0Wz47Ij94dHhoQPmwBKUXem+TrRIyqIoRwz58uZpH3xjHsyRF
J7vt5eTGuwZ+uEWgeI0K2cFYdoN7T6kfhRK+fELYXrkHJ6H32Fa6K7oNPqJUJQtUvtt+WLSrGvJ7
e0m2VoGPh0obeeXRgXjR7z+uj1bG6qMKMosw8ec+9/cWBy1VI+FhGZFnF6YKRZLKfVCSfBtaHBaf
lDn+z1vybrch/pTbhXyL7et9Oa4WG1tOHGiiBic5GfZY8ATsMFl23fh1yixpTNt4I+1SK4lKML0z
D+BWhkPrtCBoS+x6YaI1+BS2c09VYNARnhkaTLXN5A1eB224toaDhEVebzox2GkEGjbfMWk0yEHx
ZXMvZ2+u7pfMztIoSMYqi3IIFH4IQCblIY7b7oeJGjILoSfUV3WKOGfjGDUg8sbLkNEoy9coCluE
cQcNyX7DWA0scaOPWZ1dicbDJbPt/Aklv+iMMtLqYnmqoeyXuyq3TeccA1QIA96QaLfCkfbLWDlp
u4uteqFpKOLMJUx6mjZ63GaMKRbN/2Ykel3TMBuC1AYSf2+MVaQpvNHpwsGg/A757zDidp0O49Y0
J63YzKNRfBn0LrgarSoeiEiy23t6Od07n6Rsrp2ic6q9asaGHb5cvPtgwOUkoqU3Lz3Rd1+5TU6C
Y5c5fgdd99RutJOMhPUlLuOw9xLndbJT/F4mQ8a4TpRl/821lfeYVaP7BTBmNsKmzd2T1hmWb72Z
449LAqb1xSnq5ULkU/JKFTldywb1fLh0cfFUWH7jb0S9LH7YJ9BuhmI2U2IVWudBwTFtQtm46jYX
NVLhdmn0W4KlkmRLPylv/aL1bxZPcqNKaaopnHN/sLFQKJdD6zRljWVuNY7hpPsLdA7M/XxgUK8L
8Mjxkibkpnjf3HqO8/1SaNmPISdgfsPcGpetuCPkjsWcTYxB60leOklvnnR5NrVhxWF7w5nplVuX
XsIbw8YL7OVhxr1T7l1ttt2TFEzYPsl8acZ9uFSTzPdokvP7OhamF/kJPNWwzqdChpgaivuecGor
9CDztIfVAdI52rj/NjtP9m4a2gwlh3CUMbBIKCtSQFLG631mXky4VIGrGH0Sh7agDtyKqpuvE12v
6QI5abqwZTOzIgOZPqqzuSm/WWmRzVvowrQ4IsUmJwyUHJ7aKRu7naZpCxak0nPUQfWLw6NiezkA
zOAN94Tc9yoKsOSyIg42HMII2yq8LaVO/0y6YkIgB7SIcGqL2g7lkk8lEXemdkG8W+wczLTDrla4
iYvmeGmFu6nN1sTrVI7LvPPB69xNZ8UsBViuUDg4H72gPnUmx8nvm45yKhw0idVL7S5dsFfoltV5
DASlnZsCMv3j7FvwHeq2c7od4aTz/Br3aT4fkynlP6HnTe4Y0WHM5QsGZ74dBVOJPZBdV+ND78ap
vDQHs0gvGZE7+KnwoJzaiUp7IJFk1K9bWNCPjj7Efri4qhF7WJBapA+szjTCN6QmMXCuVQLnMhDD
BUsgeNRb1ZLDhg9/EHq1A1ZvGnGwHOdZDFmkeTkr2I3ncmN5qX1bG2Zqh7BGLFzH2kA/l2avJQzs
dOZCQ6bAhZou0MaDm5SO2kpDZwdh02wc49FBnnvlYS/+Amd9kV/iqqVRxLg3jrunxnXFMkTNNGLk
e56asqNpNg3hVKexFXfeoXEzF6NbKQe3bkh37MzWCJlrefZlVRBb4GwCvS+TksIpA6I/xlqlY9AE
3eOuHJ1R0rkuHqdg7dhtaKUu4TPmWFTVfrJbFuFoMsrfxHky+tFEStZdh+FMeqhyY27DUvflEI38
MRSK3lw8Kkdf4tBQpPdG2jC67g4EOdk38VxU53bfFuahV0Pf3I6Ool2u89p9KEZX3rmyDs40Q6Tn
eIkvKA0LI/bCxbGTU+jzpCQVboqJFaGLs95zXxfZ3veNFd/a6SybMOmks5kWwx3x+q3q5zgtCeyd
OiNUOAve9Gnb32MpDRIZKLDeyZcPsaZGHuck3uByuRVmP2wnbT4v026+yPPyubFjSBZdjDy7npCY
9oPAdKov4QWlgdzZ5uSFWpyYm3TQcK3CDLSELi+lHjqjoZ9ia7HtCr/Y6m0XLlP+NcndZGNbJW3b
mA7OATwr22kiCL4UY6CFCPiuBWPl7JC1zhnwR3yeLXO8xUBi58g0AVTQ3VNNIAmZm0Xu2IBQ3I1x
Ei1quY2Vt/Frb01OzdSUhq3ubvOgKrYWBhfS6/cq8LB0tKXD2vCTMrRTCUBQlOkOp5dD7HWP3ZI2
bEXt7D/3mMDsvKasDnRg47EQcfk1mM2ZJGZb7quBjWueHX8f4Cii4Kwsatva87c6aB6LIqYPb9Kt
sjqOALMtfrJX2p3nzPl5PtdtmHlWf1r0raVDiYyf7Mk20OlBHAlH34tfjGA61pYWH4ra/OZPMKMj
rTKeumLRokFlnOZ9XuzHSuhp2OSTHrZx80i4hfsY90t7Z7HrRdSY/rUG9WNb4fPBXHb8kaetu9WC
9LTvu2+zF4uN7MrrpnaOARjIXjPzRwh3VxNunASLcEoX670qStxGkwInlUWoMYhiXQh8wmt5jFMB
NOKkJ31m3JmlZUd1Y7RRgGp2NzGSOeR27JyogqFanXVWlGlQeEZqg4rDyda/xJk1iE0sErU3atO6
yJEhNCEWSvlGmBOgo5BmGcqie7LrLr2tYdxlK5O1czYixt1p6yXtVekqdzd0sCypZO9Wfv7FlDmc
OGZXXxLoc0Jw3KFqzTby++YlRcubB/GJKRYN+zSjP/pDs5w0iXeZ2UTVBGN/liJRiGIv0CKnXrcV
TEVUDne4OmshovygUvRfvIVkeEJ0ABwIjo7gTS2n+eISpIPHJpETkPPZDcjwtmuNXI1mGkIeOPMs
xfk8VKUdb7H8PLbZstw6k3U55t6rPvI7Q63Mg9PnkWz0HxMpdBRpw2Wr6UMkax8WGuGyrVZ9i/1c
bOzFx7XAsi/TKZFfZqfXjvaSXhd0vUXY5YSbmGambfRWa64XAr1CQ8z1xl3KndV7YlfV3mb0YXt7
fbcd3dkJ63GJaHbMMNOGLdUgzFVnMjdN6cst+uTrxhbJLvWqp6SX/q1VGyeF306RpmO4kkJxDWL/
PHbKcPDaZzuQNDFaf6vJ/DgEKuqT9AuJw3dqxAVLduK0RUy+adPkuco538AjjHDo4ouq1LZu1nbb
uu9ScGDao5iqZ4Td0neU4N3U+JHXGfo+BWgjV6T0N23e6PSnthYFvckPy8SO90lOlij3PnO/NMqD
P6TUD7C7bJMite7Haoky8dJWlhMSO44Lj5tFTduWPJzqCav6kQHmuF20YDizfMV+q5pzm4J4Ctns
/bBckunen7PM3Q5KE/taWIiDdXeaoqnpIPxXs9BqlnswUKUGA5yRgdrxS+Ik+JSndqpezLEDrp0H
xbbXxbmPU4PIDmD8y3Xmxsmtyub6MZ1cMw49J+u4a1WC5YtppX4RysnUX70hNZYwd0e4bQys8i4q
M1dboc5qqEOOUm59jSHEhvrErY9G2pt+6GjOMn4JOm/J9jqhQcERZfNwkWOnbu+M2G6uCl20Maad
gXXATD09MTmB6fRikipCIcz5qBdlcNBmwocj/LVzVk5fF15oB6n1khhuWUYO0tNsm+PS/IPbWHoc
EbUO8q6C70L5hgxFPNpTWGA3AUDKrD/dQZrznoJxts2wr5Ujjy2s24serIfbqOnxHRi3XP19PPPG
VxlpGpZm5Bf6oPpiI/CxeTam2uAgAIsyWdROn0VQpwvgyczJ420rzA7ef6DDBIayQuVrEjy0hDEG
MP1GBq3+QOt721YkJ0cBIE4W6lNX4sxYp7kMaW7539KWgRGi+El/tLEBqjz2doLSt9daBoVNp3ch
QVTZ0bBk85RYltpOTmw+DIEzmLt81PrHKfDgUc2q5i55Jrr2cAqQvketn7hnWWkNOkpPKfi/01qw
0jm6PHq7sXpwPZU9ZEnFQjXM2rsz/JljDMaon+GqAfcaaUMsnvq2z7lXqlpWAuvYRS0OL1ep6gLy
NfEM52xgkM3FvaF88vLOd0NZG+3BMEtFGphpd68xQPZTNdXyGk7M9AT7tDuWY6sI32zqztp6ZeA8
DiKmCizrbtkX2FwMFNuLN0ftBGQWmnngDlG2jMaLTLPg0Y4D9qPSSXL23UJLcChRwr3vyaSjkGdh
SihG5XRje13zvZBVxbaUYBsbjXOnzkbsgPTIXoSkXRltp9uS02nXew2N0qvwlf2kV7FzZ7lV24cN
9D4ysKXTxiGezwK16qhNbFyzKlsexXr67o61RZ50vcrnB1caN3bpDddJ7FTZSc9FbsqJ4iAEGNLk
3naGguNycstoSPsRBYXlLy9x5TTXSkMYE3VOUj7Ejdl9k6W+XBaM9Jv1KWsd1kLS3UFyHWh83RRb
9m4IAsiY2lSam2Tsl5xSxqVmGZYlsfDSdOwnt459xfs2s29aTyoJJ25c2UyonZ5pTzpkP+pstq5H
C0JSaA9e328oEZYv/tJ0PceMB32rH6Sq973ZlvdzHxtofnDo/a6NI7S5PhHdjSxn+lN0xU0b+uy0
ybYsa/17FzMpjnDinryoNxPX3k74txHjq8ihDZdlUkO0OEqdZYT1TJuWwNuvpfSFQZCV1jbkzcTx
Ekp/7gtieLW5Caui9FfXN0VT5cSCUUk6YdmL/5pvEW1nclykU554kWWWzo1VLbkfalT496Vi8hsa
vT/SqZH0bYQM2iqYQq5ed1uNkdlRAjwmO0XQIYztwTWOlaMSY1ek+TDvFqguw76QZqDOif8cYCi6
Zv6gNUHlhV5up9ceZasRas4kmq3DyKTddOQpFVDdqzoBgFg7I00Uy6tv9SPk4oa0X+pHqd34qT77
oY5TCFPuWHjFDnOu6d7VhNtEq8+dRoFdd9fGgvl1mE2q6A+r22i11xOrvBbDTCTBMjNy3ZKxJjMW
lgmCLAvyVkOUqWznMUc47ZrcLVUwJ9HUuv5jnDmNjJhwgG4kZQw5vDfi4vn3ANs7exDASawLCOb1
oEIDiIIBvwUn3cZ2MRSr0k1Zz/rNgnXCsQIUqnh0mmmrWaPywsEK4KQOvp73G/rn5qKdtWRnkOV9
Z/ZFd94nS/pZ3MgvQC2vC2k21iCgfuvE/+3rygKnL4oCGZppqa8yy0fqc4wNmjHJttRj+tXv78MH
l8M7AlB4tcRfOQZvL1cknXDH2c02gVMVGzNWOBwAPhxQAv3A39ja//5y6119AzRC9cWhHQQSahNM
infjLtusExNSWrbB/zXun7sGc80H6LXN1iaTXD15k2YUz53EfWZxBvcToPMDVBVghuoYlMX2sF57
+2Yh/TSgjMwXFHt46HOMhIrs5T1shM9kM7/cV3h/cJuxucToEiPfd6MM6ebFMq6XmoVadl1lFRsr
J7XCGNzpQDz5Z3SqD97a+qaYVuPoRHDiu8/RQwemOyu+b3qCE51p+SnPPTuxpv1nOh2eHNhvK3MX
OpO5Bjm9u5RlTZ5I05JLJb4beTpFDVTeObIWw/l/GEqeZ99E0zc/hrcTyLeTzP8PR5dMYP7r3xPB
D0aXYhiT5/Lt8JJf+dfwUnP/xD0IDT1qntXSHGLzv6eXmmX8Ce+LuQFsDB4ynZX31/TSNteRJwsE
I2uTSfpq2fLX9NLS/1z5GwQqM+/ENg6zj3+/tr/mWL+bXq7P0f885VyB2TkshdUajKBXQ3/HaKd6
Khdbz70o6Qvvgtl1di37uNv5MoFSXGf4lbRwvsOuLrJzfXTT27/dq79ez9/naj/lJ29eAEw/BrEB
Y3zIF7+4oU/QNeoUtDvilWr3Wo8h2zCaNlet56MEfw1JHKM8t4c+u3AqzaNBAaEhy0pSZTYArKez
47YPlXK/xllLRdLN1nRnJrlc9lqLrJkQNm9bz+5nM7N3c8n1GeY0YkbHfWNyBk78do/qQC0ZDdM8
uq6aq4OCL+/u+qyljYAZ6X2BRjOWu2DWGNoN8WJmRwZaRnGqZrP/zDPx7W7Na0H0h9QWFyaOo3Vb
eftatCLoSxi9czQ7Dg0+OkPDPbhN6ZKBg29/A3KZIJU3kiyYNkWqUxr9/oP86ez89oNcmUXww1a7
PzSn77bRTqkeSbY1YS2Nz902kCNllq3GAutpI81fmCY4O+SahIrGGF5jPdRLGR9weRj0/dyS7n7S
UE2onamRvBKVmp6X23JKwKZJosn6U1Ofps8ijt9p0tf7xp7PY4kLIJJl9sq39w1UvXAN+BzUzJhM
hKlc6oSZdkBGm1VK0OKuCfL0RI9tqV1VtgpsAKCxmRMmCI1Lwo9ZTv12YNzGXN8o6YO1vMuGh09u
7nrYvrm56wtdlR84KTIreu9p5AeZm+nxMkY8ScVMd+uPt7poil076noS6WY3wMEyx8Y85Itmphft
Mqf5fk5aeg5TX7p5i6WJAfmr7vwBxaA1mZ/4Allvh7nrrVwZ++iU8NNgRvHehIhlbirRmE0UNE4i
LsvOaomWTIcVRFSTu2ycVjUQZQKs0TxVIaB0/RLQVkPTeqjHllYqmXL/ZGni8aVH/L8D+Cym084p
X/Iu15rQnQtx0zhD50fwMKWGDamm4cCvTbG+VSJIbGCjvJKXTBxiZw9H343voZ1P9x4okBPq49qb
uGPlJ58QL95ppHjzAJEUqFC+6OXhfb2rlrylNGs1ekxokrzNI/wEkzGsdJ2qedKrhElD3BE5OE12
vp2UqT+mvrTOBJoNhrUNHRZyqdz0PnlZjPDfLRxcMrDxo9Swod5T0b2rnTtCu4HUVME8qym9o9FM
3XEa1JxvAlCh+iU3Kzp7L87q8bSshmOdkeCwzSekU2rwr3B9JU3EkPN09NpyZqKh7fpciIdRH6c7
ZQVfIKJbxzLOJua91Wikq+TZ2/ZCzGfBUNOb1pD8PbO+zAw4FIj9h/pE+NWwt3SRw53y9btG1t/r
Oq4jyyvvy2RxL5QQGSiJUvlWg+sKeDNVUdxNW4U/YGPYw22LCHYnSvVDdi4DkbZ+mnVcNDcmw87T
SRN9jFIXfbsp0nJDoVWdoqLilWi6vqu7ASYiyyX9Xgim6KHseL0sVc/f9voaFqZlnXOO6rXfqWWd
QHnjeKLm+WaBV7lPUBwclnZub1G634JvGyE6Df1Qzvlybs8lvHw/rgukaF27b2fXf9YQ9EZ5YqXn
cZUZG1PE7hNb6UlvCRsXcjc4qEZPDk5t1idzBzguE68Azx+wQomAKGS1KRPTeexcBsyFp93iJB6g
Mh3qY2moZG8MerWrMk9g94+TuDdM003bmPdB3BWXJloaHDboiJUGZCfwFtGy+kxBTfpCWJr2hLgM
5mel50zF9HxY9BNnQgB8ErjF+IpDbfe9Gui15n5L21ns+3Iur5AFz9vOj6vbNh2eMjOYd+RGvVqz
2fXboJvJjZiLHiRT6e4aBSLyF11g8hjNTDodIJk4/9EPvfe9owe4CuzRfRRz7L/iKF0PEaClDN0h
1S7s3M32bX9O3WHa1Xh0IUIesBqE067Xp7rTgxUCPdGD8jlsV5EPuDi+D5t8ThnLu0l2PQ3DdEwW
ER8tVAzNfoKbfSFR0oW4LQtQxIAps5yao9X77gZXxXpvSjd9sBSIbb1Yp3kST8A7k32SFKnm499W
2vtRpvURlWN5WFQr2fVhmN+3nfwmi0SMfGi1eMbURLyYk2WyQCd72fmZWd86A3DLALTgMthtIHEu
OPU8BzUzhzHVkHgPkBZ8zMUeoY6ZTE1WJslKc1/TwTSd8Eo3n66IDASBhzvkh91YEgvgFvaY8yQV
db8rZtcTx7Sfs/2Yo5SHovEl0Rzr1gch22pSdS9srMVhss3uCXVwedVJUGJfp8kyVI5fgpsRhlFB
pCjYYO+6HPrYrDwXqMRH9q0vJoRazSzMe4f86jAVCXu5O/PIBowIj1U3Fmeq6JbzBCANRoleRGaa
nZeOxnQ8tYND7bj6qSVJ4M2gs+5xKXlp9WW8N0xWbJj05nwyZa7YSXxXo6qyy5Mynq6Y+38dRlvu
Zt0XRwDRlKRBquTtYhrT12YpsutAQrkMpsK49iFX3DAW0I6mnOqNcoGfROUFB5xXxN0MlIEaySvs
A0XNFV9lD7le54fCk44Ma6l5RwaoyV3pefOLBBP8MigADsIl0GZUSO8uFNE5B6MY+Mecwu8TsRLf
jaboM8CcvP46FEoelMbAiJukDjEk/SIcyhjg2qpFeV8s87VV5tUlwXPqJViSAQLr8FLZzmvQdXhr
tZaWniKWKG+RhRUXo5nLHzNJHtS+Vt6caXYS7ONcSw+9v7gH4tz5+KxiItqMyVsdxZxz91W/fBdZ
Nn6xSSC7wT1uQqFo+ScYjM1Ruqw3YeY+fsO4HHfTqkpJcKVd2Xi1UW3nHHAtceJ+PT1stU+MNNli
QmiBzGrZHC4ym7otYRj1g1n41mXhpEvoEBF1ZmHkfzD0tDgx4/bZGGJ5DYEgPwEwnPdMnL2d62jF
hZhdTMUnAbhYi/4hrtv4rJyEeVR+riCAyOGqK/vish+42sRPJ1tpZWGxMnyFnNWWlJNyn/SQhKjA
psesqIeLQpCfsHdxeHN2cdnja62KrLv0IWuEmZgwmKmcJHnVcUORzGTZ9xGZXrg9jcTkDsFWo4bi
38FuXspX2IjyvPLreptVrrgac1lFKXSvqHfznAm3eoAZQXp1Q5Z808/uFyjLwQ5sGbyu6CCrjHFM
4Gyv55YWFoRO0FjJ60SYxTkD5PTGmExxzMk+aNDelWB1TKmyI8Qh/aGjMTuLG809A8T3ojROGZhx
aXNfwhDaCifzDgStad+EJ1+zoDGPcWb6J1T8ag5dyT+8mB0NI51JIBfLcqb89AGia5ttweB8Nwvf
vGv/N3tntiO3sbXZF2oaJIPjLZlTZWbNo3RDlFSl4BSc56f/F+VzGq46OhbcV91AA4ZubItkMhix
h+9bezK0hT6b9aa1wj97sepRyHT9cJ305m5t7aZa1T+2qjD29qA7DxV2o103Vf3FkpXmV9dXu9YD
0xPG3WK82xXycnc2i5vIks2eIHT6MvXVckVvor9KbImGSSbthVPRvg/qihHuRV5NJ5Es8zXC4vow
dPUqSTHMgB1AnMCWSRRn1fOw+P4Rah7SMXxS5bmKLL2HC0WXx0uyU5KTdS2skz3KqOJoFWI4qGnQ
sjDK8f/iUXivHGuk+TfmO2vdW7xBgQ6rJ+8BNLGDiR0q1n6cTGOnPKu858vOTwsKOET4TSZDjwg8
sCIxB7W2WNu5tLWnzp71q4RROl8modwD7QEj2Yoo8sM5mqgVDxmJUE0f7IHhDM1TLXXxoo0Tu7wr
0vEdy7B74xQLbdZW4dqzJoaJhnzNr+Zg3SsvobXKITS5nX8fZVPztR9yeT9QHvwxLmX2Digpvk2S
KNs5neYcvJbOY4BGB7tzRW83pNg7XTgOloykit86Z4kvssyGbB/p+MsSbL1lE2eX3frOTAtAK20X
zqosqZJDCt8pyFI+ETHr9X2ZlC2ZhUV0MYE436fTYoT0Fw3kKUMib00TfAYfVpa8GdQuTpjlKPoz
59X+XukJLTAxdNa2G6P5aRwq7RbtRzxuNKRc9K7g372gxrAxFKrsfhA2wocymW1+Fe8tNvHPbBBf
sgNYdDuCiWFmN4yfaEm10eMfZ+Qb1xqyCYRORUxlmg8r3/g+X/2unxjQoIasvAODxXQZX5/f+tIu
kmBSc2PuaGK6X0w5Jm6gG1SxA8I/79FC5oLlUPhpBKmXSwqcIt3O19Q0HekNpN6TjdZ0Z+S9z4lJ
eZGvfaScCYulapQ1YjHzfSrmqFtl0EyIjG6HpJpnwQrFoH6oJfrMIEIV5BzoYc43rI5MnnGOy3GX
1o7jb0Ymttk7ExmRCqXplYe+7fxHI+7Vmym66jCQ7P2QNY5lYgvVXU79Im/UYmTYaPueLjxywZ59
x+9XC4JDY6YvisvY7csihN3zBmjSG4JUDIQ80q2/cPLGZ+Yo6Qc9SX0ZphNDI/e9bkXzRm87zg2a
WM4+0pKKU0zgEE59o9bCJu2tMOuIbzacPOUXVUt32hpuET06jddCi/GWpQoLMwd3NiyGy9rXnBoj
oz/kb90ovMe8RmI8jQ1/cb82qvk7S+014tiCDY00MQP86MqHbLKiV5AtgCBnoak9ApipDHPUnI9j
wuT2PXVV90uRNVkbTprour3hz36zSQjLm1BPYhdQK/IOJEFEhM5XB/UH6kO30+NQL9vsSutjGuGz
Zhe0j9FNejuHRszdRLBNTAJlDZWIFjO4faxpnQRVYsbnvBy0q6G0wY2sx3UezmMyjscsKrxHo2Za
BVpI3zZONLoqLYRq7adfCyS6Zz7lQjvqutZ3e8KDftmnwA3gF3AZZgHFTZOfxnjp0hApK0Ot+ibS
n7w2Q5NAI452ci411qtZoEsmdq/tMsRgCtYNnDN6Rkb9uMlJ6Mp9QoDSpRtt4o1uvaq3x51bA2wM
ilHFDazBzicqx2F0a1VGcjVDEd86PohDZnTqSBWrzJ4DG+3KpQYO4EvcTNq0iXpPbBnW5tyVy3SU
TuzcYEY1j5WZaq9mbGD96qyFHyzN0xa+TOVoQYlqcD/Q6L2n68bRoBxgKUZj+c/V2rD3SqdW23Ka
m1PfS/E6sXlflXk1/PCpRVp8RlqJ5tHq2PLixmI8lFLknD3CnGqfOV3frSOuaebCxJ9B1adUqnaT
NVRFqOEe0BB22Krd/n1d5ic5+691GRecNkkFBl7c2FRyP7Upanpl7RAZbeDWFfqcJSb7SSRinyxl
9KevUrpyOZINwRGbOq9Dugj0oCPuDI5o0+9CN+9kd10yptXa4kuUKhAG7RSa9CYalCXp+i+9OeVO
qGWjOumzRL/excNIV5nljwdPQ2QZDnqdH8c8tzS8wZY/k6n1ABP0ePG7oO5QsazxQmaHCRbK3xqj
Phen8PVS2qboyLqzV4v4xxpaXSRuqZNDw9dI5XdL9xUs86gt3+cRAR23Moa6qIxbpP0E/BzoWZAx
fKoLOzszLtFLpddGnuDPZVDt9JupW/9RpOXmIB+ukD8PG571+eZ0hORdVRP1tapOH2UExzlo9MVH
paxqNZxHCbY0t4CUb7slZUykmzNxIdSsmtzs71fLx0bTWl6kzYQPcHUEUvX+TGWVlWmi21gxC/NM
a3doTgxAnrbSEd1uydLf8e4/9pn+vJzAf+jAtqID9BlNYhVQn5JEV0E0W6+dNlVPndMuYdk5/m86
tL+8EkM8oLLiYyUt/bgAlCy1tJSzom7ix2Ey+/qxVvEYwkuzLn7+hv/I+/ZQKv752x7Tf+1EfXDK
/d9hjTPXpst/7y/dleq1SHgjf/rsVjPdz//jX944/w8aeyixaSBxkBjrb/+nN87U/4AezmhbzwPi
7P4cc/Pv7pLHv+JTgFXIW6PFywv9tzdO/OGsDRnG41E3ZLH+I28cTfAP9UcsmtzDWhbGhoLLx/gM
y/JKjQzZ1c2wiuRSn5B4YaCsqhXh6mjMNL8ZgP0Q6lG/kepOW2xfnlD8ZSXRY8z0EYilDKEy3tDa
N8Z+1PATX3TGYPhhXRpKbX2ZRADcZBpHm7xB9rgtvdb2X5HWJDRmcmnU1+7CqKUzkx8W7dClasoJ
hiQ+nYcsj3rtEtGv5ctAqLwsz3ZG3oJg1zUOwBylQy2uXOnr9Wh2914/uqcMrfWN6JN2uUj6zHrG
jqhVmwnQI8oPOapr0i5kXT1xUE2yUBil+oaDw2CseieKMTpHbtYwFoGm16Q/6oSv0VXt6XO1j5Vf
ONsZYbqJxjniA/IQjVlErXHxxYpV5OzMfBimQ+GxGFCL+nm0nYnvkcD0DFbfLFONHjpFaIsdwmCI
VuhpHjII5YxS2zGAoKw2RduO8jInwb1UYqJ+lyUol5u6Hc96PpYm4f8Q9wGPkHztuqW7mx2kQcGc
tJMRQvUUu7lJHW+rKLJaOyvNkhj4v2fMCCblqofFJTfkl5ZZji+4VyqHXb1xk20um8RAhq2JNpDI
ft6TuZufMsC3MvJntWmgGHJZ6dzmU1OeCR5cDv3OkVTGE0O+FcrKkARH2p2ifT5vcqttX3HS5LQb
pApBYVvnmKDjeUbM7db4u23UuEdTRSZRDm2IU6q1jORDp5M/xiJDzVcxqXeqtY5I3TDF0UBX/U2K
hTE0CWq0QYn8O3xeopRaFYrCK2f6tctc84kddQQbaBi9fdLTKf2atw2rxk2nCLmZWioeB7/5D0kO
rRM0yqkOzEbL472t0f7fMPG2vUcFHevbxh+qve1b2JXrTBT8NqzTy0WbBqrKS6yDGPTT3g/sFBv0
rqdHRD3JzMaEhq2ct0u9Tr/RrU6rw4KU9dDYvaD8aKrujmySehts5fK57+oFbWOSLY8WwccQjomR
2BRNhoyB0K5TXJWJtt4qJnnqlPHQPBR1krx5TP3pwgxi9PMYJwDIukrMD33ruIikqGIbwVjXnXaY
k84Gmo9y+g1eUvzYGIuLLCaazHIfTXGfbqZxrn7UrUQbqyJwAwUxURdIZIq3dWGn7jYlvCeVb51c
5+cd8i/jMGRtQCTKCwAGZpxUl7YIt4l739C2dZBz42w0Az8Rzq2RZvKRMMBq1vpotI9R4xC0d5F4
MfmgolVgrw1bXavTa2bPO1lgd8r+oWJNUsns+XcB2cNE29kdxrOEL/6Q5Gl51/Ru3yGcbs0LZqbh
msNv1j5rHO/d2a37+QBXxNIQs0X+JbEVUTgDTlJkt6pv9K1VYwgILeXo11jeIn+XdhkeJcxVVX80
a2vKApSA7Vs1auN7KZolvyi6zJc3dlWrDOyUPkdbHzVZ/W0BI9KErW0WXyX3QMnG6cVyJoPWonBC
72uEsVDZdzzq1rSj1I7/vk8097GbBuWGJolCD+2xbNS2Hozs0XC0Odp0qlfPky8Gmofo3L43xVzc
eCPYpCC3a5xh2IwFPbs+pjujke9x8YjYe/bz6sHtqGChSPX0fKdFZvwDKxBCOOCw5YsjZdceSTHp
HJAGRedClpO3q2xjQVjKBKV4286R7u065LBt0LaCnp6XjrwpCsneozA1YBMS2ATTyI1BXa1frL+L
7cE8RFOKPkAaU3pTVy4FGZHk0W2Ua6oJLVHUN3VXyxfH7EoSO8v35YGLDlM4k8xGF20s0MPbvLZu
A1NuTra1Kcp4Y6HtfFX6KNywGdnbNjUfshVWMczPnTuCOQodHXnhhrml7S3hayqDISodlLOxzXFk
pbqFqrHKtWNllRUam6JdvjPg1Xsszb57X5S3XOauSSOrZZjl15ahIXTWSofxifzg3LszaotknLjM
7lsM7z2eA6tqNotvDC6F3Wq+x29kp/uR0mnOPEQX4gAK5HTVBA4JonG/iNROQPSB0Me8xife2tCg
rS2jN29I8WDl9gKXsRFsqKHLXWIDK0i3Em9GWjotBHDd6KUxDZdMv5NL4U1bT4mmCKvU6i+I5s1y
45jzcIe9ahoRRVstBd+2Nu5zvZfX7txgUZvVWp5VFIy8UMcWc221o88cQwGRiD1qXN5yKcdj4lJY
pDHcGlNoTHOHlQyN+C0xAc4IzlX3pS4m8cVwOilCmibtjCwTD3CA+9B67vPZuNP0YmJvwOyBRnGo
3MNoFFQvq9QW9UY3S+nsYs3J63D0NSsJ9ULor7pr0QlrrbHokZkq56aYXQ6apa+tlp5YXgmq89Z8
o2XcTtggnunB8JrtE/xF85YWuqftOLn0hCJEYjxyPJXZ0R56k7OtGZZtEicCvkeTRVVQqLbXcXoi
4t+VspnjDTrCnv/Q9N0X9Cu92lKT1K58fBuKtpLHqlF1Nc4bAK3eD5pL9LniusQZIpaeCrOttf13
/o4o3yIRMr9IxnnfoABIBEKJyuT7gn50VFMW16FXxS42Ks9O7v2liyOWfNt4W4tAoYEHX7SnKJod
DPOtT0oZzznfGx6p7NuCKeiqnkxmblplbZGlWbxFHA1Fd2vgh5mPDMgY9nD56ODP4I9BMXuzw6EL
FbQMvNRcWwsyyl4MEU3JRgMaes57nDoBo60QaCvEbgQU9NKf7RJvHedSKx7LzDeWvXDNhepLpy1I
ScdpbavMbWxtrQXNajBVXClETUutsbfmYjmUReWq0OGjaTcETPaDkyylCPCbRFU4pbF/Qx0gGbZu
1SfWeTJpoG6h5Jr91m40bw5Gh7gYd8Jgfuu1qTCIIyK8VpmUXzsMwPURojX8wUrlHUNivFa7w4Lb
ZJvYQ9+OxHdO+h3Tfi0Pd8/Q3yKMbORxqZEpXSiamsO5Wbz1U5qNalNxJKRnY7YoZfbJYOth6TUz
hmQ6SXdwo8QdeMDs6+hSkwrMsk33dt+rdFcpjyHRSVWyWpngnBFc6NgbaPh6MaEsI8g7+7L0aPPv
BAoJ57wkQzFfz13CenTHUsw/Rrr1xTsYQ2Qji5+YSxkkk6G7Z0mHLH4iJk7zParuYjybOLT8o7Vo
ZXnXNlU77pJeHw0CYAZ47uLUMKLvEL2yeKfaztLviSdc82wLksw7WqbCDDuDBuFv5rN+LDGQRlgo
X3gvNmkOytfP+pcoNTWnShu5UfzrS6vJUMEys+z7XxKrX4jRPhULfl7GAwetQ0lmt6ae8TGR9Zuq
aIkHs01l4YcgtMine8Pt2DqJKlOB/9qszg4y9zScBdGg3qBIitykefjnWe5/TWE/sF7+X+PAoGD6
yzv5DzHlPQXT98/Z7vq//JntGs4fNjR2iBGIoKw13f13tmuIPxBLrngQinArrZ1E9N/ZrvOHt+ps
PYs/0Ev+Ndu1/8BLY5E1/8TKsMb+iZaSeW8fKyHksStGHK8g+Dl0cLCJPi6ghTsYGN2VMA9aV0+C
Ouk34TVElzXqSxaU1KwxnOUwe/jX/LTa5IZQZWgvlsCumhTj9xYLJFIavymBgXOsbEXhmlcgx1W7
6bDefm9lEXPku4t2hReNzrKer47Xvmprc+8Jk9rrjNwDp1+HvFgJiR0yXTuRpthbFXa0fYFq/BGs
vQFS0YJ6vhtVHbFpWlX0alYpwNOhETm+5cVCbTkQO4GdKlbIeeK4Tkpfo7Q64mWBciib1NgCBI6y
6162GgR0W7QGngj2Ek5Swa0XqelsOARqvHDekh9FaTenTAqknWM9+l8bRrNjerJTZj0PZb7aubNJ
FuyOdGsao53wXUat8Zoirr9Mo24EWzYNZ9comfjWDT3HDdh1JQOE6kQCcCo0d1vNBPUnQVLj791+
UEC0Krs1txNIrpdUSiSZNr1deag5/phHtqTTCwPB6jtRTC0WY2R168Aps3+xK8tW2xbfzouStvWF
IcX2kyun8Su4xfo6cpKBVHByCOzsRsTarkLQwdRqTlFR+dh+UD2Z5RDgUz9UtH1ot2HE7krvyZft
qYzTgGFginw9ocOk0xPVqCC8qOmmsfJTVJmYXySDPKyDpbZFDeXKSi6QYCVbRpXMibljj3r14uJW
N84l3vDBW54XnNkHs1y6qyVlo5RknzZGXVO5xA3qGwLBR49mcYhgK6wokOD7RnvQXxp2t3fUcj31
PR1L/xhrxlPevqfVeFPLp9xJ3q0aV5XUX5K+oK+WBDQvr/uuQ61JLpNEF8ag6eFoiX0Uty91liOl
IJgY531jYT4x8R+NqEKFX+xrNWMaK7ejeyynDJRpPwWTY+5UgzvXi+J9l1XnxUOtZCLIT1117nSP
MoR7T+fqIo18rNOyMx+QSYt7J1/K76neXoiJJeiN07SJXaat4JwxHqLBzUHnGNth1N17gJPVEDK7
j0qJRvUU2/+svQAFprtb9z/MrLl0vPTG9rzqVPw0vo7t+NDOXri6avqoP8ZyaK7cAUmyhKUy1JhJ
z42ZbDyrv3FaDMhi2UBpefaNV32+mi0PfPHGsKpw1J9RYG+NaH4GybZVDe/UXc2eNzMqkYXEV3g+
ISSVJkdRgu4VDiMa8HrJ0v7qWMNttHT3wqW/mDohiEAWCwUNxQjY9Cp37J1H01F35XVLK4LNcgMq
hqHe9S7xnBMOIcz3nUSfeqIuwShhbVen9hmFzcZv4zDXi4Mtsn5rcS/kHYeygwigPcb5d7OPTgKe
rZxfTCddAr/+7pJ16MkpifIdn2zoTwdqNN9jh1BJxqg7O5ymSTt8iS2kSZRw3Ph+9I2HeirKPQKg
b5rmv7LqTgPcdrOMhwBIjdpo2e2IFgwbbP3g1vkQ6vTjKdyL0PWqWwWjNHKKOKidUQR28eJ03Xmw
6HjOjh9mU7pTXWVe0GEFWL7sUbzQqBqApvNkjl4HMeFdn5qhE43vdg8PKLB607xNGlxwOHgY/iqz
m8TytoAozpOqD+ua9vIx2kd2lm9YpWpH1SQ7TXnPFA4uM9bDF5fSBEHvcDmnzpVYsmeKofsSwkLI
MOh9m/UX9uLdMxMzHIilmPaIae1aT5Kjny+7EuJFabGShza/wgr8zYfg0xo42yjL2Ukg6hwcC5u8
v6td55gNjbNbIr7i9oWc/WutpoNbqPS+YCAI2uSNpcRt5SbXWMPtlYKYeftqyB+m0r0iW7RsJCgk
SmFVN/duOtyZ2nhhed3WaG808CRhIu/GNWats2PRvQ5DAfWm7Zt78IOXg/aDKvTjLJo7czz6I+Ks
hupCRaykpkBFtHi7/TRmArHBOJ3kcnZXIorGvmykyTVN1DOQlzOgDZAsfJgj2soaHcAUlI52thkT
7OdXuXkg3zyPMQMGsxKyUIs130INyXxPylxgU7alqy8ZBAn8lhD+6eGndYWJtprZahCwwk0Uu96M
frSTfZF62SEZ3ehUFH7zqmwn22CEP7gVNeGBGtAC9irMhoGiGDbmuGakEngLCTwxc0jTx/2U0qgE
kNSh+LPR5XHOLoyD6+xzG31vcv2Mtib0inLXDWoLrD60Uxj5vWLYj0nnt/9WJ/ZZn50bkgZs0suO
UTw483L242+LeeEvxbU7URuSwdLe6Mqk7X+y6Ms7ot0YCAX8UiEgdjQrfhVLB/VeoyNNdtxeZxFJ
RE7NEWfkK7aHM5nENyutfiAwPfVzRtnVWlC9Wch4kx0tQHbbqdm5ikC+2PbSeRiZ8fjsjcYqbz1r
RR4mWXVN2YrtF7/hY9/YX7yloRLtfK9djUpD921p+t3YauW3bI6So420EC4eZT8P3exM9pFTRofn
9EIWNG7aRL+ZmZ22mZcbHyck+R8yKD6ucqNRmak4wWYxHTBYsgsmr0hyXk2cz5gYrxfPvDS76VCz
mRsGyWfnWBR05Vn6GoX10T9IV0fI6CMMTl4azeUlZWc51satlvPXz0+63tF3nlBsX4Hm4fCvbaTE
3c5ufLDc1lpCt/k6bfzTS36YxQsz2bxTs6CXGe3LyW1+2JxwmbHAgapNmtlJaM8jXBeO1YxMw7s2
mmdLqYCN6XGZzJMsFZ3n2b/tohtPus9Tml1AY96pKA+m6ZtnJJghyulU69U2tftQk/G+FskRrcVD
2ldpYE5DiNd011ukyH0M7GIuxm2T6s84d74rKFmDPh+apr0CPAAPgc+n7C6yGcfBIuyd8Ps36eD2
sO3kEnfAEWrQjSNixNFFQoNkNh5sp+aDjMb5QqxUUtokZylQxbqcB+TQS3PQCj8GenFNG2dDHXLf
G4N+Qzc7TEUfJMZ2Sd9KQHSc285GrmK1FNlxN70qx4EZtbo97oFy7iATh3X2VaQeVym+VKhHQbzc
eUw2FfNX0SVwyJCoLcMtANNtije6yL7YxRBMixkgU6AdQiSIuIKiEAOQQt07OLbx1jvyAOHoIhsM
dBdEtQwhSMjE0N+EnokxvRUIeiCzKGNr0HdItenGh/nK+MtQYLrvkPcuVvnklEWQJl/g/MZpOyOV
SdR1olERo5I+OhaIbWoMCPLynLIYefDVqHrXCwerM3llztGLkUtbqpWHxKwvUlNn6jIPOp8SD0V1
bd+Pph49Y7amkJ4eiEooyhuQdZFyO9o2Bswio++91c4bVQy7Sr4NprVBrYOkESYEqf56uE4CEjg3
Mi3ltogw+zsOy7PjrNOXR/IiNKDS2nnN7UgYfgtWzdkMCWnGgscb8zXBcC0uQfs8DfU7SlE4ZdeD
flJVt/WjYuPn+LJTa5dX37xpggR7dodXjJyzjzmntVle4F8wtBTvEdiDTF23VXy0u/LUMofhBejI
voUtkc9Ue2nbI9uK2OlNbDDWfe4TbHXywunavZGP/TuNeTacjoY32JbSJotGWGkHspRbIck1sp4R
HsWwiq/yFwEdSGjFTZKOQcEAmScUpvUFCrAQe++m4RbAXugIBA1M2G4n7inhETltiqw+jIB81aSF
cc39MTbnFcSOrflBkobFBGhrdN9ayrWzpj/YFPX9pUKiVscdJzc2fNPtqDtSsoP6035LqOhOpnhD
CDneFtTiBRqgFUcxy+houe+WN3+tm6OYCc8zPVDDidlDl7NhH5K5t2+LCafOcqKn8q5cIphS20wN
4tiIUKjwySaAn4Q9XxDm9AMsZayZ9bbGD7HGOyb6nVW22sfQ9ev0IZl4Uba6iKdvYz4d8lRcpnGz
dysfLb69H5p3CDZbmxFTTvSdIth1hzVCYsRKcytM+zwEeHqSbr5zqJ6mMbq14Q4WjlJ33KsfECaH
KrafHE4auBi3pq82Zm+EpVlcMhF5BQAdLJntluGHSMgvzPmhaZ3LQepnj83yCln+nrLNph+bGyMt
w1SlGCBEus1jIRjPo93OTvxq9FpQU13f2I2RmatosKMQjSfBR7O0RNq9oO5XufYZ7evXCQTmQabu
YWIyxEXmSEYPLNq17/aEOxQajfQld++AwMDe0EMw+htX0+pAt/PmVUAzgkJ8U0gqjdnRSJsbpiW5
22FxBdx5DMzHIm82niwu8SehSuplaDjzjv/wxyJx31MFx0WAcT9dSWFXkXyaC4AGCdSnFZtdp5cS
6hGt021NzXg/wHxDXurCV+vHr7HHfm4WzWEhPFRkyVJ/pW/INiBymn0mLCytJ+YRxYPJl67IP+bG
QO5nkNzEyXDMkYgEZDdns+Eb7BLQU3bfHrCaQyixkYLPaVRvHY0P2CNfDa3J2CyqyXeYYihx+/Ob
m6HXLquoOVJr7054V0SYo9B413yv2SaGdmZczneGWO1psti8/mnvjyLeOl48wxtg6KaIrICuFqVW
lNoYLevprHn11m3yYj9Q71zdGf0kTvaiX1i9v8la77K3muding8qK6iV4YKH+SM55bSQsfSvSg57
tzYRYeF93I7pEM5pKEZ/IbhfLnDGDHe1SB3wQJuJiaCue8DTsCkaZz975w7vXeDCmoMKf2cVunOR
VLdVi10CehQtmMAHfD/3P5bkYn1//W7xKv6S1EqIXswmnRfa/c70FMPvgmsB/eFLUuN4CJI+6n5E
phWZB2Rv6LktX2+iHV5/D+UapnCPFmalO0DCe42wC6cIzs6RQZYBI6Kt675U5FO52Sl+AwTzG5xt
S3RVMNwFJX5tTJfd7PAxa0JvjzBcpBkq4taXKDImeZD2FOl7p3QMaAt1XV0Paqq0TbnkxjkCL0XU
wcebgIc0Km07GbN7w3QHUgMr7cFs0VMyv6aGK52LFvhBQwohrHgf4Y2hhSFS45agiTx4XgZSz8xf
4pdUJfx9ngSfkTmV35z/16JKHXm/JgmVpmbZFqbkT/XzT38c6mX7/+ua3fxTkmOievvvIp778f3t
/QMQG6vzv6uaK9+aoThobcCZmzaD3v53VVP/A8CEwbQx9DgUFy3q4v+qajpArJlz4ayqGp2K+Mr7
/5eGx7b/EAJPHSwDUjIPLvU/qWp+dBbDmeUGXIb3serhnoMU+FjS7HMRFz5pOQhFHBdd1bu3iO7b
jVe2xSnDGfOW1tQQWx2kUfCX3+gX9fiP1dQ/L70OqSZ6s7iHz4NnTBx0fptVuHwadK+KduhlMrRU
Wiqj+M3U4l9fCuYyAGTMR5/hGuAvYoOuGJHkaNUbkLVkw3VVbzSoMr95qo+9jD+f6qdRmkPBMM3P
k2YMmWeNaHkqI4mt4wh1keazNf9G+Pir18bwDAvhIxVp1/9kx+6VlGlUlXjtFsc/dLRmdsOsV8e+
L+qLyATkG0xtg4q3TyfjN0/40XT6rydEQLYallfP3foL/GXqS1+bTp6mNVmA1rWwshhaeKH0vNyh
qaHggdw+jEav/4288levEImHDSOG6yKG+3hVnxbo2DhcNenyOZT6PIV1nxQHANDtnyrEDwD+v1IL
PlITfj6gqSN2cwVGFPgan6gJlM6T2VCOFdbmHFPhUk68T5esvnUaYMeWmTB62UOcxYk7XUZVK7Z/
/2H8YgmxcNb9wORxbfPTyy0S+nBezssdpiY9maXfOSEvs/udhPSjeu/P51yt/KtwdbUQf7rOoDPg
EmqdDTAkXy6qjghK85z2XBVxs4Eo6R3+/rl+8QpN02KyDUodJmV/nq/oUXGLQA/iKNBXgaAk0Jhx
7j2in/udavmXl1pbNRjVHWDBn4z/OXwWUXnKhi9Yf8+byt1LL+9uY5vo9O8f6leLBUswShP6QzYv
7OO6jIbUb1Ff8yMyYH6L84cD31HSuPSAwD6oCdFVONpV/KRnEcjfQVebv7+BX3yOJvQMLOpANtBn
f3qLLuz8FCaAHcaVqT34UZ+AWovni2apNXQMvlgd0oX+m8/xFxsQS5TZQT4OA86hT5sASv5qkiY/
cAkWI6glNR9FgW1H50Q7ZpXW7/vGtwEYJM2Pv3/eX71a+OTsAcYqYP2PKSRWWvdmB5DY6bPnHJHe
fsnJESr6TP8nzwjli2HuFn3Jz+vVaJm61EAoDNFUlxuiuOFi6KA6Vu3gXKp+Tm6GXFsnNFcW9rR/
/JTsPoIhaWh7dQDzH5dVwlAeSU8Lxmmc5ofWTFKSLT8jwi/j33yW/zn6ZJ3eJ2hnUkvRPefzfocz
0M1ohlqhbLx449eMZdIKJBocpQs2/fwMAMDcj23t3NPOpMWRum+aHpe/2XY/9ed/7kfwRTjR8FJ5
NmLHj88MJYypZTH3EYuJ5RzFj3iIfUQ3kgpqVQOvxeSBhzL9mtLT3Gm9/v73P/ovNkRCNG6Eaayo
3X8OWfrLydb1xSL12LIoTHf1ZtLoBtAziXeE2sUuE2Dp//56v1jKa1sbQMkaINIj/vjAVUHOYdkj
C6yc6h2eVbHRbfBiUtd+NzvkF9sU+mw+V5g1a8C33spfHm0ZtEa34fqFaGplWLqDZwaWMY/3ztg3
F9AFnUNN8+DdZeLodTMo+5+vZ0wRIPT+h7Pz2pHb2NbwExFgDrdNsqcnKcuSdUPIss2cM5/+fDU+
OGfIJpoYAd7eBgR7dRUrrFrrDxqfGPegzXo2dXSAFCgsrhkKAwPy5JOxmM2D4UTJwYG4M1SBiqeb
hugX61b8+auhVjB/C6hcOm0lQ34/o0vvWQFksGSM2nMW6qoL6TCktoXEfQWYyr/9UXdu79fht5h4
NA6ksJwljStbLNlQTs91O5cHg1wv1ZdMHb9oVIkEPUnG2Gw9SNkEZRrNWuUXmUInSc3Nb+j/al7p
IPIXpGZ6oP+yXqr/Gw/wBTcMcApla0qH9KkSjgo3nN2nNG1R7rmkEYXlzEqOrpb193sJhbCZZYPl
sBRH37oKymoIgxVgLjrerXxK1DQ8L4v6M6304NwOsvKoOxhDmfDIPFDL+sFpuL5O/zc6FxtVbhRv
eJ6sJ1YCJddCN+78wIDDFGnQOlPVbB96GW5tnI0KXKtW+3B7zewFFQ9EVi2cCsRm1kEV0AyzSo3K
H5Ukv88KWHpyi5aMQzfsX8tO0o/W0o8Hn3R9hb+MFM04mftNgduDHN86aAB7DzPOqvGl2liA6ZWU
N6vZdOV6oV3eWeUEogXRx3CptINJ3lm9DjsTXQuSJvTJxE97tUX7IO5m+NuNT4kFTRlsKp4ATjgI
WVuKr9ZUnm7P795QFYXXn0mOxBW3yVZQ3kwSVR0bX5F7kINxaD1YxohU7WSadBuyOnE7TWo+VSl0
u9uhd4eKcg9vNXJRnKzWQ80iKbcCjHj92RqTR6uojVPUddMfqDoDi5+no6ndaBX991kVRMIQhQQd
YW1dceVBNYsihFpTVZpzpoJugEMFOXoKjaX6WlomWOwKOg9FPASU/4kKGxhlwG2uQX/3lWG0soOv
vUkw/vtJVESoMAgBM+od6zlAmDVDerxtfCsfv7K/7LMTUmMIE+gHnaOmp4na6ROFQs23ZXR8knHU
zmiR9AeH5s4hhkgSoCAh2CcS1/XvUDVwVU1utH5hWPMH8FhYLw3JzyBprbchGkUhxUHyjqKOCZ4N
HYl1JAllpQgfk87PQ8t51keYEkNQdd/fvrYANKIASYVIvEDWUfCtRtfbLOn6NNQn1djJzpk8K1/l
3uy9CWjW27LS/z4kFSxANypejBQA1gG7IKqtWK47gFZZce4XeXqAvTbejxq48rePzSQvoqtpq6je
bW7xWguLOaGPhlBwXfuVbBUXxINmYDnUpEOcO8+34+2tDfA5Cgg/KkQQitZDa5s5B0xrYiHRDOO5
t4zuUplO5QYq9j23Q+2dRiR8ps5jmPWhbg5e2KgUTqKo87vSVL3WWIovwOnT95lOLzUlVXcTJaML
2U00bW6Hfqnn/T+l+b8vaJIY8eTnL/sF4vjq5F0qwJSzGaP2BAj9vsW80p9iFXi+NXRo80n9Fwhq
wa85jtpLlC2OfOnCOD2jLwO3P4KR9b6LZFobU2jZjyZMJHA2eMXeQ5mB45BZs31wS+1kA7y/DAOF
TSyjqYeuv0uAmGKt4pPgjwV0YseenibIsEiXFdH7KZx60DaS9jMGI3gG3OccHV1iRa/nS/hwARBD
ApjUdbssMiOZqWEGHF1RKp2yqA/oSoCsojktUdxHZQfdaiwDWudn1UiYvfZ9R/MGHURsworma2Is
2h8H33AtxSe+IZcnT26RzZMuvBy3r76hXlX10Flp5Qd20J2tqKe5lFgdMoZBjKgELljIFOShi3qh
/TFv2vnjXMVHEr7Xi1jc4Ajxg7ylhP3ymHv1I2g70OEpW0oehlW7Rp06roDv3qltLz3UZWlflgzb
GGVuioOdunkn/jd+HktYy1FuoXS1OVwXKimW3kuEBqOLe1W73HFtydpdXYXVv5a00DSBE/k4OUEV
+dpgqu+VWB6/3v4M1weGA1KC413DNFSjCLtemPAvlKUs5tLXpMrygNvgJzEpCTyZcj5IX/ZDCR6w
SUaKteU6FJu5RIKIUOmid381UmP4QdtAl2NTmgf7be+74qdJ8k1LANXDzX4b0ZDREA6pfFSV4f/M
Ui51LjoEIxVBoCp23BQ/AqtFuEStIcIcnU97a5trk5PYEZxie3PDTEnezqkTVUKoXH0MzMh2YzmU
3RYBIh8xzOoRGL8AK7YFhpGNgRaQ8nT7w4rls9nyFJnJh/m04mbdZAlJYNRWh2W7n/R28S6sBoQo
lshUHxHUKi9Klr49RRTkepo6zDfhtg/WAUcxzdal3E/MBthJLQ3wDCdDcTtrAmYAF648mGaxNjdD
JAuCBi6OVeSLNx850CprjAOgCvT5K6/n9gYmkVuU69rgMakoBA9Omv7GvoWqzp2nE5f3nVjmr48M
/O5sFbke3+o6+tOZkT5PWhueJ/DwHyWjtx5qZGMU+N5D68ECSt+hEjj+ffvr7uwlrj0E5ynZ0k7Y
1nhaW0U5IexKv9EH5a8Z9iG0pCk/q0bTfL0damchcVmj3UuPjRLiizrtq/EuskLRRWpqhPb78J8W
Bt9DEajAAzq58QAfL/XBZ907GUXCyRtH1HquNOvbDFrcbEPTpBaMPZdUd0Hu2UH6JTCkAA53pg8/
ak7Uyo+pBYGQM6HXa2GAO9/toe/MsiaqTejLU8BEQn/9qfmTQcrQX/I5wVEkz7BXfBgnXfG0AHka
73aw3XlG/YObRkhwb83BF1sb6rIfgCvNcKX6PNc+LGBXLvyGv1J1cv68HU5sjs3mgZ5C30R41loo
Za3HNllLEA8lYysLZb6Mg4E2ga1bH29H2TmHqewQQ7zOqXJvzvwE6aHYmI3K751Gw6leSx8CqHQu
1OtsAV3Bn4GmQx3ybgGI9hsrlzSYw4EGlIbk7XqIhWY2kTFZ5N1a0D5hjjeA2BugvxcgUu7MqFzM
g6W78w1JI0Qzk3I7i3c73G6wykYLqC9ZOcJvgLaak50uAB8y08IFcyjubs/vzgplRzq0fik3G7K+
uWiyQV7kfKb6B6J6us9Tx37XjUvxCT6I/f12qL2xiZcvNwrLk3ldz6ZWtWA8UoscUitS4Nmw8uHy
So+Q92E5AFg8SBeuU2ZEaMCxGIpOqgjlbR2P74RVIqxCX8WCDZsc9gMP0tlysUo0QduW41OjNCX3
SxdgbjmDPbk94P0fgDAJHWqxhjYDNgYLeVKDH9AvQfEDKa/+ScXBFEpuj6sZOJqTMeGq1xdW+T1p
1G+3o+9Nt80DHFMMupvkEuvhA6tJ5LFvW5/sAv/AwK5B3OHv6A4DyqOc8/nBUrouuYi2JkrjAsfA
P9hiPl4d9FZOkc0wMsezcfi8gLQmQZmAbsnS9AXDRe0ezQ0Y6tixom6fJ3/MWDahwYZEXy3Zw1tL
D/wYWroWRVo0Y+xt/VlOx7p39M7x4nrsnpspMbzZBtt4e5KvDkGi8FTkCNRgVPJuXg85cNJiTkcT
bL4F0yHpII7UQ3PUmrr6lDgXcH3SKqVvoMnbawR+j6wuIbixshuRd5anX00eWHd4cY5g+7TwcntQ
V2cCBD+bSgp3CLAbGH7rQVWhxdFmYhPXOGHx58ju+Ap5Hku+GrHcN4ci0UM/R6TaMkiRdShnyjsq
b7Pq4QSL9W8lxYBWtSREHxnhL5Sxb4e7nkg+kyE6tjAXSb5E2v1qhRqNbfMm1DWvmc2/pDwYfAPJ
jnMzWPRAEHs5mMirA4BINNDEq51SCqfQOpySziitWJNK4yWKvLgwaww+cRaUR2N4Ro6vfQD7g+UP
ShHLZWgaST/akiLC6pIWYxXWMtThDBJcsX5fDRgJ38qIYQCBm7ZhW4VKYOKbiW7nNwReezCxeqN9
09G8pBmW1+h4xHUykw9PSo5SWYqc78EFJy6wqx/EmwreNSgwqpDrHzRW9ZIqWa6BzJf0HzZaeujf
hPUHNcw+zVKLiGbVdv9Ek2IcrLSdT08WqlAINg3+bwtIylvEb+ldy16G6iYychrGwXKIYI6pSedk
ac2D82fn21OboEBB98Shs7k5DJ1+0fqpxxCAahp1k1rryFTG1slgrBWF+eyUsV4/od6jZHdOHNBf
GWSVwt7tBb+zlfkV4D80+lU6ueF6umelVzGczGVPRWb+HkNkeFHy7KAoBe3pdqjrrFuAaLjd+bIU
3rn21rFQX1GaULZnT6Mn5wMVH/yxTIfHedDh8SNEfxqQVvKFnZkHnRSK7dy2b//KJKQO7xqBybqa
dYiZBebe2uz1llLfl4EC6iPAiqGqeUuPyAUeHCg7X5kiIo16DVq2yLzXY64qq2uX0pC9nAcHfpFR
/axItfTQ2oX0z5QW+YhUjFN8Bh0yjQDhQ9s6mPaddQ1UQWQ5FKOpzG2qqEkQU0hdWNdUw1CiljtU
zPGj/Yq45/IP3rZlfDDFe0PmgUFZghqMYm43UgjozUk49ejR53byCY5z9KDlEnQYyTRqyFqkf/Bx
yjyNT+2iKB9iCqs/bq+1nd/Ai4OLQya9YdjilHl1rEWJAT4Asqcn2bCJ5GzpKNE0SBtXZg83JDAs
+HyVGtzV6rC42Rz9xhVJbgE5n1cBgILtJOhZ0oBJbBZvHHvoPD2StEg4oSSjofh7e6w7aRVYampA
oMXIJLVtGjlhMZk6la17EwLioZdWuAvDM9XRsYabHiYoM7cYK3o2uv0XLEIznfRKMfCXwCthNLro
+fYPuj7Cucmw4QF/aJAkbEueM+U9ZaCB50HUr57D2JwuJLPNqYdl9lAULQyTqBnuKE0fTcV1tkUt
SriPAEfkgNnWGlONdBrXGsObWj2+WNgePUhsywOU7PWOIvMRgGOxugxkMtaLC03mVqti3fDYWupn
O0RxIKkj3Us0RLvTVGiO3p7Q60OacGSrQqcQnOO2LStFaIurGiTCYUH3pAimxdc0FPb50tX5N0JR
zUNaCeUPErz12MasRywvK5AqyHLFRU6FfdPiTWpP1tHRuDuNJB0cSg7eLFtrvQUpPEmJAsMrU+1p
6qHMwS3R/MEOYKbHSXxwEu+tSlI6QMD0ykSxYD0yGZrvYio87NS5rr4ABc7ObN0KQYA2+VQtyJHn
SPXclWaRHByIuwO1qG6xNfHG3SIPFx2VY20YmdNYQZmtElbxYyQ/F3i2X2iXHDVjduPRjsHOCV+u
q1a6YpeIJVD5Qu8+GS8WmgxfHHgWD2oWFPd4ODd/314z14ctpTSx2cHzCMmYzWGb5GGcKSnxRpMJ
VEPMCaLZgMC85PAIHVi4sH1MF9mqFNVK4+iJtTdc+p4UtjjvKY1stiMq/JgVZkyvWs3OJQgM7Q4w
U+hqnaM/LFN41B0XW2Cdoep02Ezs7AwB1dpW/itUD3XED0wvDZLmOaOF/VlqTY2UsQs8re2sc2iG
R2nxblBecSaFQBry2zKXtoBPNVCHhoDf6g9OqJVulJBAVfYc4K8x1HdjhZXx2z8sGjMCksGDT7W3
z5Mp0RyI0obXIkDeuD2CKucWRIp+QnLF/DeVwxx1AiVOgcbEUNL0xoq+3P4Jex8X6B/FUW5R7nKx
9l5d5F00Q99C/d6Tg85AI0MbfAScAq+Sls7r++7oQbQXjxIUjzGuEcrfm1PCmewsy6koopCpzb/Q
lVPO4DzLPxUw9doJRdb0r9sD3DnbqXhRJBDlARPc2HqAaSYjadXDERxbReNinOOzQdrrh1b/63ak
naFRJcBIm32CE+a2mYHqYo5s12J5uFA8JW3xs1wM+HxxkrtJjUrqm6OBtgZrTVYCZGtrKVemUOqW
WLY8uUdPvteoRMDBU7waCwevRbz7IOm4Hh0nEOQYEPqiXLCVlcapPcpNKQ7xRFaQKuSCdsdEktw8
wdYOE5XhIAl4QYKujwETrA6dXfJ7njOytv5wFf7KyJjzYEAuUv016bH9y17a/CP+PPI7edH0Hzm6
7R+iKAmh6vV1ehdYTnSW83h84i0g01ooWjdDae0bCSzP3Nvzf50KcaOyriBMkYzzJdY/z9EkOuIF
esCmmpkXdibk3jkb729H2Zt1dorO2c9FTs6/jtKWA35HCRqaUJXLu6otsW3JrS84DLX3ndQdrODr
Q5AmHBeMgAwpQIY2e0Wj20fm2AZeOrWDqwIqd50AoTs5LCZUMa3ch6V1hCC93qBUgsgb+MpccOye
9RB1LWmTyFwwJpGxkFUW3IGQWdXPpBlHDZqd8aHOpZKigIMT9bV1qHJwFqCjqIImWTQ9dKFlnXSz
xlk4wxUiHeX6cSnhON7+hDvjM3gfCr03nsNAgddBsQib6LOZMSA7A2iLjBpSOFr957xDWOZ2qOtE
AQgArSBeoRRcga6vQwkLA6MP1cgfTGi62dAb51oa8z+VPEAzgwYusspj0EGyXbr2uTGQ/bn9A/Y2
rcGtDT6F1yH/sNkVvAbNcRwLrBeLqfynMofm/TgusMMHAyUMfgyeCb0OCHCy1eYXZm6l3yLaitsF
9qunruP6wQKt/4rEdfQMe/gIFL0xggWzQVZBkQRYLTtXpuq5nqIyy7QgxBvHn4YZ8bFGQR0jVlHD
SmJDxiR+hH0dT7n6YRnV6h28i/k5KJIISrFcfau1cn7vIKYB1gKU6gSPF4eIounfqxLi2chfaQjv
AP27a2tpOppb8fU2B6Log0GNEDVv1drszkoH6JMHXeT3cvG5rOTsXsEZQpCmIrewQAWhZI7ze18h
MGGl3Z3ERQtVobffZTBu0eSi3Xr7c1+dTpx/MAtpC9JP5++bxFTAxgrsQ+D/j1Z0HxZpO5xGnWIi
PrHaJ0NGKPbtAdlCXAr0sUTBZ/31gq5AbHqSdJeKPJ5qUas9VL06eVZWlPcVPuV3t+Nd7V2Yb4QB
sUtRzeQMXsez6qXXDeznXR2/lXMNeQWQAqiEZbQn73aonbkkuyYK5AQNUNxmLkmEpWQwCt0dxtrA
R4Lq0b/OUmafnRzX7qJ02oOAO2OjPcd7gqcvwNBtJibxLGvzqtaxseltH6pW5mn0rF1d7/tPt8d2
dS4RgV1HUdASvfFtG1frkobCFKQLOW+AVWDVc1bmIvOr3FpOGPq0XpbP5adIlQYkE/IjgPk17pf4
WJSycWAN0CzaLJtICqj+mgmkD2g9nqH24SNqtc1ZM7r2UyVJ2uSzdxAejZVR+YKhxfycIt90CVO0
uG9PhQi12sTipwDngVRJgYOu9npFVeAfYNPDfwlRwHDrSrHQyi+OHGP2FhMdQBtbHkFR27K25Doa
1MAqdRdE/3DuHdQqJLCLJ7saEBEotaMn4u6oeLOpgi8q3sXrUc1QRKxp6nVXo6FwPxZh8dTXQ3Yw
d1fXt5g7Hg8C5MYpuE1BlZGeGz7IOnaVGmLTOQCoEV886jQ0TfA96lT9wwzY6IDjvDeZgseDfice
L+Cb14PD25IOz2xpbqx05vdWRaX/ZJiVfEbIUUn8TmuOikT7EdkrFPmobG9xdo1aD9hqQN2ph4UG
YwoZYsbXyM2R53I7xCkPJvb682nchTzKqCjD/ti2N3PVShe1IJ7aoyZn4KF9T7vRON9e+tefjyj0
GEGqICZlbfk0uhOEEbVq+FBLiGFsYye+1jjzu7HqUc82ZslBsE1ujQMg4fVkkn1pPJPYCpw/Wxgd
zyE2dc9e0GEUXnpsAS66PKKMagfyo2Fn08EwxQ5e73Di6ZRqLNXitjY2dwad99ypWgfwdKcXvo5a
/X3vqJbvKFhj0fmjHmegTlliwXmUIYjk5So03BIs0m0LqN7mcJlDXRrBU6NkrqaYynWj5U6dofpN
a+WoeCJuHipDg9D+NHpGrk5nyZS0T7IBhPf2p76+W1CoFYq3tKLYrNsDtxtAvGKRjZqDMqR+UNfo
OCqd9WAa81F6vfd5WVfU50np0HDYHD1tHI6SGiAcEfYdCj2VNrkNWpsXhJ6Hk9J240FKsBvPYG4F
51i8UNenAXq0yghmVGjiNIofSjkT2JvZE4Z/NiTZdj54B+9NJeARdqYBJom8Zx2vN0eTdwM6Dqkt
47OBXb034+rt94p61JzfOwYEdZsaOGTQK13quJVSE2EjAw3SsPcdsjlPK/D2vL029iYQ7AKVRPJY
ysSb/RGOcxgFdWO4IzTfUxBl5inS58BtguQva8CK+na4vVMHEBIYKzpFTKL4Oa8KXEuXRwlK8HBp
p0S5y9JCciW5aR9Kq8DnVQkdf8qUI+rgXlAuKpldAGWE9tQ6qFLNdIKtTndjfRbeFKreP6vw3P7i
0DCepcHE/G9K5en77bHuHT0whsksuCahbYuf9Wqs6PIb7YQ8mtvEZebnfR3fKThcfOGlW/FkKRwP
ffPxI1Ka8m98VEq15DVckhaDXkfWprYozVHRXTur6nOrdzXWn2V854QdIvqtNni3R/rCrt8edXR9
0W9QbO4ue/OULzLsnk05ZBu2zohOUViYUCXD3v7b4SIxTsAt6ghYU2DmnqmFhnya87h4J09D+V3h
RTehrYdB1ElDjj/EELCyeD/FXTuepr5EddeJMmFWDSbvWxubyr8ZNefORSwuby8A/XF/lOsCid9Z
qdHLw2wy/WTHio5QU1CA3DCSBSemahmqt6IayEOgBgFn4zgg3dosZ9xGlnJY+MT1BD0IBWYkOB0k
7+IwgiVaY303Oygg4rOZn7KuOIILvRxvm3kHzUfFBpUe9tR29zoaRg5GYGsIvsjxn7OGUyIG6I38
C3eRNkT5tuk/dwpY1JNupAUuyLGmfqmVGYsrXBn076Wth7TKo6Y27tKuDz4YcV8HJ5XyNoDkJqsX
N62s6j7MjXo4hfRf4B9FOXWD2wto51ilPwze6UXbgFfBesEi15UbUUNSZ0n6hGPGnH0eJxRSeYHP
/ttDQdrhzmB/APTeHAZa1leVkuoaqwfYJd+Pfo3SLtwYWXdQpN05dwQ/6P9CbS7DQsdbVY8ZlWH0
yuOgVtn3RbyKTjwAI0TBi3q6TEa5HEzmbliME2CgUJggt1tPpq6joqfHjDCjC4eZRmXgPJmMPQJt
ctVX3x0nlvxAb+yDuDsfkRaqimod8EIqEJu4kd0WU8TvceVGyy8pWOhT1dn1U6DKv25/Q7GtNsue
m4oCADmdQDVujpuqLovJKlIUEnAu/Qcvaevs6HWjInua1Y+xA9fpdsCdu3gVcJNmoGA9FGFPshy1
mfx5QA/nRyU61Lej7E6gA1RfuBZApNwsTV0usWFSK9Q9FOTbk6l2PvUoMj7EZXDEltoLhZUBXS6Y
CDAvNkszmaaYLU19o1ewIg3zZvT1uIU2lRV/3x7Uzmokr6AjQi+Pd+IWeIoR1TSqUcBrZm5AQCFn
cZZsnO7Tagjv0qRWPs1Tbvx5O+je9wLbJhYH3S0ewestENu9Y5UD3wszKdZjPNgeFOTfyKspDfGE
Elwvvtnme1Ez7c0ZFwU0HRqMeZrin6pQrU9mnR6s972vxVBIUtCfoqy1+VqaNQBQHSbNRTU9fi6N
mutEDcPKW1DRvL89dbuxIDqJRxoA3m1RrxKiERnikK7TO7WHRt18orCR3U9ZoHm3Q+19JZJplF00
6N80btZfKZqV0ahHzkelTabzUiKPbHXBm5GOFPAEdxfGNbPEml9H0dSxtJNkZkBJ932e+tqnVIEq
t0Xu2eTIY/7GoERBlLxdPDs3gzIlZ9YrG/1NPCqLp6JveW0FmRXIB5O3t68g8v9fHPEdX2WX4taB
uU4cbYSihX9OdVIxMwAG5CxnjMPsh7bJ+z9uD27v4IX/B4wF2DBCDZugsFpCMysWgrbwTU9B0Mbf
BqyxznVkWRhM2uVRD2NvjfA+odpjOAYpvPhFr4aZKGmL9CVLP0pyw8uMAj+xUFYPnnX7UVglgt6C
CMDm6prtIR9Vs6XEkw/dg1MjQxur6eTenr29TybIZTKFMwpXVw0vJSnyuFM1F0hT/IT6TIYyadx4
xRzFkIXtx9EJ/r0d8npglFpUqjugIRFR2nIQEqVTK2Vk8Wc8FTzHqMxPyqDZX25HuX7piIIOdsOw
M0WNZXMQtvmgRhFUW6gkVnYXYXB2GeK2+VjUOHKFgF4xjmwRfC6T/mC3XU8pkTmEKCgLZx5lUw3U
+4beesP4itwanjFVib+Bau4fy65GvyjM2jP2svZBY0+s8nX6QSVJlB4FohYmlpj0V2uS8mabRew+
+Fcjpi+SYZ9QkFMueRb3l9szux8KUCcUoZei2TqUMZcKbS6gElHY485uYaiTOIPqL1jwHOQ413vb
gLlMU8DhlARgtNlpnZHQF13Y2+nQYyUHMM8zIyTUFZj+X9M+lw4KuXtLUxwjggtJArLFR8cKGkEY
cWtUAs1QCLqPFzmy9YNvtbdAQGRQkXqp2GxrX0mDEB60Q7AmThu/4+073knI/qLUPXZuHGPaC2eu
8G5/tZ2hicQAoVZIjmAltquSankHFZsFIoXjY6Zmke8g1XtwnOysDZ6cNu16upD0/TZJjl5bZt5l
ROnzGaithUtKrJstktlQaG8PaGcWWfDUTvh3KaNuO29YuveDmbPB1UQOPDo0ycmO7MVDT710Fb3o
3QnLyYMFuTM+k0a96FKxRK7afapWA4eCBO0uOCD/QSOr+AYGIvfirM0OPpj4IOsdLfix4CzoS9HN
3GJ4LSOnPbsg7K7a8/hBT0b08TtwoBgOh25WV6ML4T1/mMIo/2RHuNbcnt7rkUKJIGGQ6cygQGNs
UpQsGjJUvHEsQv12/GGbgVx7Baw4fynnsH/ztBJMlCz4mCZ0681bJh+XSe6XAgZwjWZXHc86hoWz
ecfzVLm7Pa5rDgTyM7r9QpmnZoo4w/r4KiRLzcoep+dozAYYP8Pky2wHH3vj+THspvTJmNA/wk0V
IrA0PemD3Xy4/Ruu9yJx6VGJmwnhmC3EAAyNZGoLQjho8E73cqxUfhgv0fk3ooj7lSyTnE8XX/jV
lcAzPEVK1M69EY3uS0xqC4ZC0w92/PURLZITCDSitseo1HUUXDwnKS2ooWlYJj9p8TLcq90QPsTm
iIK9UmK/8PZhcX5p9PgNSJNb7HeotwgkAxzwllprPnVKigdAZbcHl9zesCzQHyBVVKFruZm8POF9
US5RAVou1S/RBOUfb68JnbMJd1olPIp3fZoxg6/ibW66Gc+nAG5K4Vmz9JyBhvpGCXZGdL9M4Gra
Pzoncg423dUQ4RLT8BLwOYp1gPbWXw6Xzb7KQ1ReJ7XRT0PSOzimWc1FF7hzJS6PQPtXJwrxIARQ
frJRC+WZv45nRcXSdsnASpGi+Bw1Fd0eDSADv7I7OLxeejqrw1PE0kTvgEUCaXqT/eHXMJYI+OZe
22Ba5erjFH5nLU3vraUfkK2L84JO2yxcgnvHrytH+ynHiZqfmhRvVAz81K+LqqEnOidI4aZZTgFp
GgAX60X+E6kPfn+el994ybcXxWzmjxSwB+TatHo6SWVz0KDcnTnOLLou3K60SNczV1TIO2NczjWT
T+YT7nHYxg68cOy2PaoqXa1DMXGEAYQh1EW36IN+srRp5L3tZeb8wxjt4ucY5PNdkWBy7k41btGu
nsVHqnd7UQUWDP4j/7ti/mH3M5cmVhZeKSmz7yxTBfvBkE4BOjk4+0gyIH0sKG8fJHuzSoUE5jH8
YKB+m5NrSZM+qHGw4AWHCFmTqLPXIrxJgbA4gnHvhqLLA6oMHUHedOsPOC7tbIXAArwO7NfJiIza
TeMx8CLq3m89j/mAqOkh7A4wQFSb1qEiOxz10dYzr8PI+c6ileYNRjf4UhpFZ83Jgz9uz+L1fSoC
AlrUISCgA7HFXEgT9TUVwIqHmUTSnBS9xG0qU7KHvpHKpzFc2kdpSlq0eNPyb+qgqm/JSXlwo+4s
IKIA+IC5RtthK9ji5OAEy8JOvRYDH6+JNZxCJ706GWM8v3MCp0YbXS8Ogu58VY5O8kHq6Vx8W0xL
m3fQFW0d57lKi/0gCcYvi2K1NF6AR9ye5d1QFKVAbMLuIC9bf9W6gKg8j4QKGzm8a9ssPA+22r9r
jSZ7+2EDTkcoigqy01VnPs61Afd6iVBD7ZzKYLHPUl1Pblk0RyWOqxSX7EcI2QHqRdSZ59t6VGGe
CHBSkCL8gnWJHKbGHcawWMUPjvPLNOqJ9iuyqY2AKSAldfQk2ptUYNlCoItnBMWIdXhSeR6fPMi9
BsHf09BLqLZWsuoqFe6at7/fzl0LoBS0g2gNcAhsTvAFK606N/rMW7RBhj/WVJ+zYLGY3qa4KLmW
3d2Ot7cfqJaS/eGEq1BuWQ9N6ymMmOmUeWmoVg+5ZaABU6lYLkkN7TMFw7gkSuqDo0cMYnPpIgT+
/0E3l24858vQoKDpTYGG6lafZ/NnmNzmXVmk1n2qadHZSbHLPU26mv55e8C7sSlhAbgARQ1Acj1g
W5nmblBx4FKnTntcCrk7kRkartxqkdsU/c/UKZSHfjKP4Hp7i4hysZDCRa0VkMk6sDMXhS3FcebJ
3RJeZt69X6Hehi7H1REAdDcU2drLNSlkmtahqGZlRSUXGYQC5eOSy9bncrBGd+nl4KBCsRdJc0DI
8jYRcv2bQTFpkw5XL/VA1MXu0i4SjmDAMZPJas5v/3BQRiG+k+yBQ9zsjIJaYGLKHDfogxb3c540
9cnJ8k913Uh3WgVnmUsSMzW1mb7ejrx3c1F/pMlCeAve3CYBNmNe8tZocNItkuKpDo6ddYN5Lz6u
kds30xydrNj+NtSRcM0UjfSButpBqrq3U2mVw6/iWODW3owfA8tU1ExSr9MT575XIxT69CJycVz9
qdjoZNO/OZJxu3p/cu4KeAktIvJ+Rr5eSFWs5kNYzcSMIX9Oett/RPDHPiim7W1JKCloFok6BozP
dZQOvv0UtU7K8dpP7wud72nPU3DmtvxhBUa1uHVnVe9mEw2Lg0ndu1jg6MHooovDHbYZ4FgM6Bc1
eebpg9pULpZkoz+1aXgxjLT5lnSV/RODtCk6NTb2z+1iy9LBL9g78Hk9ot4rND3ISjaD79M6Qnk0
9UwuObzHHKAhUZ9grEr1Jinw8by9mPd2rLhByd4BUVPNX8eLM5OmqUQ8IzEyFwPQxVNqMzlHDp5s
t0PtDQ3yD49+qkNs202opJmsNi4xw66cWMX0zDYh8gftJTOL2R/bRT9YR9dD43wV0p20yqgsbnv4
pt4oSxCGqTdM46ewafuHTibRzAKz/nB7ZHuRAGCIQaGRRB14PYmZUPZy9Db18qTq70aZzQ48fsAL
fNAP1se1ZIDAefAXLWhxY27PPactdArBORmrFE9/qm061Ce9j1Gcatpx+TzTyft7nDI85Z0+Psem
0aMthkMlvq/8oHEsD07D63OIHyPUUTkS4V5uUYSZLFl6t6Scw1KcfSkLY0zdzGj1izlSrjoFedV+
DfuqCA8W7m5cKizIDNvgC7a93V6l0d8NSeqhfvprkqTYB25gPfUGZXBe25iT9ob2+e3fGd4GZgRC
9O8KYu/Q79Lzukw9fVTwu17G9Gwlo/w8a/ho/EYobjUE8jgFeCetl9Qy9iH/UT5zA6TxbNgxtuVl
bWJg0hz5Tl3vSxV8Bso53NgC0r85clqER41eJ9Soq+VpSGG6d+S4Xh2G8gW0mXr/9qGJWwtoDVhQ
8JrroTWx2atFVrNbCuN9ZGMIzV1enO0uWg4i7Y2MhwKrQyA0r+6ruYg1G5ZaSlEiFoJEkBWWGkPv
KY7bz102FgcQOvHL14mswIWQNUPD4FW5/Wi6OoeSVVqJZyp1fR4sqX1f24368e3zB9RFSP0LJvu2
K6+oJTX+vEo8pEyHE5UP0zdS2lw9Z45/O9TegF6HEgffq1JwEetdEXWEsstUeZ92QXKHevfwG1uZ
dxTNR0D88NW1dZSJq1AJMb1BKSydHp2is5+DBilRY5iCv6wCgnPVHTbjd9aGsBcR2iucW2znddAQ
Z3aZ6z726KD9HQSUbvJFs/C/gGk2B/JRc3dnJl8EtkGU8uhHXGYdLkCKCsNBPUYFoG7PbWROH+BF
vc3vDA4iKLKXQhjZPs2K7QJsHDXXo5oofV4NzUlKgtKtURP+MUXS9A506VFHYufmg4xAXYFMlJ22
rYUhvWcTURNrcWpcaF+Ga0aRdZqTQ9GRvVBceBQWqGdy+22OqWpq0jDt+GBZkDcehg84iBdcNmBG
jnpYe5esqGPCoyJXIdvdvJi0KIXrzaHrZWMgn7AtUX4pgaQXpyAW2iqZcInBmcCLJke+C8dcddE/
ye6KvijcMTf7n7e34d7QBRRBZpnytNq2nnSY5qMhNTGK7FL8Xlmy4JlDD4UiOTwCPu5cqxbtUTqV
tCmFAOJ6nbaYXpn5UsXQUsFbalbdAMDpgVpHcTMgUKQEfokZ6+WtA+T2ARQAxgjdATTN1lEjlTae
LacwrZrY8dWpb07pxIFgJHFy8ES93vcaJGIwYTDf6QJvDR7A8VuVnMaxl09jdorbevBBqeHTUsLp
d5TqSCvneuMD2ROVVYp9DHL7ToMTDDSsQ01/WZroG7Xe3IcrKN29eQKF6ZXwuGG9cqatJ7D/H87O
bFdum9nCTyRA83CrVnfvwXY8xnZuhIyaZ1ES9fTnoy/+49YWWtgGkiBAELMpFos1rFqrWNySqfY0
WkY0qqsu72DKQpw+QPglvL/U3oaYWiUxg7HqJVX7jEpyXhtaEhGxayDdmEmeKfNH91dRt/n2KWUF
qsIMnWOFWPPthiAbpS04pQtK6VP9Qe+D/OI6sE715IbXgv8t9BKt/jB0CCzfX3nHQHjEqS4SDamW
0yZNYcbcWwIUYyNeYGRcxkBcBmuQ/9ZrjlREXcgD299dj7Lpj/EKrsAm0kNwCcX6kfXivpLAppry
VOkieQzMTl7dkundgwN8ecVJHoj06L8aiiNmm620I+xCFRHykHfxtWVQF3bTFSH4DLJ5mlX2k5WJ
/CBo2VuUyVR8GJk9FGObSGIqLCLzBT1nZuTrs1kI7+wN6FsZrtDeuGbSfMjQNDsILF76TQUI/v9F
1af/KXzRzR6MBAAIOqFufGq61X+mCTWf+rFMPt63mt39EabD7M/NeDGIPBZlP08t9ooorvzLMGY0
M/xMqy+ZKbVoqDCluvFePTJGHsj0IVeeWjS8rpujtKEUapa0XKLCYUiFrpuMFjjIGUHKA+p7jv96
N8N6hGiIB6hEfnOKLRLiCGbVS5R7sjsR6oxnGw7K0+zl3uX+B91xAKR2P2gA6XvxFt2eXRxrw9SI
dokGejfPK8wK5z62GDTK89wwHmDC0a6xoddvG2uOD9becXG091Q3jDIMRZGN3cConosuWGfeu/nT
MAbyt6Wz88/3N7hjnOgnM28MOxOxxrYcQtRk1Gi3zpFILUWwKLIrz3sbFZnsDvKSHeNkwo+epXJs
EA5swpkgKwrZBHhPv6Y73xfTSkVSr58qh35f2ebD71o1lQeL7uwPegNKeMqPGjy4twcodW2lNJPN
kRssQZjWpR5BsD485N48hPc/pTqP28eC+W2GwxlLp/wCp8LtUq4zxEYwM+KPRWZ/aIDgTjYDUh+p
4lVRTuH/oLK0ux5ITZA4gI+oftyuJ0FctHNPPGRLx3+qyiV7m5ZJy5DxklR/dYGoDhZ8aZBskN6s
Ymkjad52nAY/7ebFWKfI6FFGSbppfM6Yxzt4iXZWgXdOAYwUIRBkGLfbStO1sMxOExEGyzwzMIgn
xInqA6e88/Eo2jC/CBQHq9wWjNbJGoTBqxpNqTVbRNTzdI3npPiq9SJ7Xo0+PqgC7GxLzUcpdgjq
U7yzt9tqnLnJaOqKKGhs/dp6k3ZOjyfrX94xwlYaEdDjqHW26OTVN4sucFcRjc6QvU/6MX7Sepnh
mWeDcrLw3kNi0h+c2N63hHWCMAUqJ5Va3m4tyzRBvOIIME2V/xfMv+UpYR7mIZVwbefTckRy8/JO
k4FRd1QUncwEbGGaQ9Ax7NVWEyJQ1XI206x76m0MhurtEenjzqnRXwHZRL2NScwt6keKPFiHscbk
66l76nLLuBYpKcl9z7GzIW4xcDAuMTXE7YO2OrnW+wYbWuKyfG/m/XjO7QZlwfSIWvXlSuBFwFhD
6ghMxt76DJpVqTfmDbGIr/e/2YPufA6qajXDbO6C9GBbL4cp1RDPj1OCKhkXvHk9IduaMhTzlkhk
aTNBAF4rWP6a+V4ImQXp1UqX5UEklZyuDjENPD8yc+CPqnOdFLbVnTKMUST+e1w1ZzgVwdh8mWcp
/9b8IfssU3v6m7g1AKjXwYP2ICkxW2E5m9Ya3T+gl9eK4T8KDPBjKKKMLUpkYpihsJJsjLKEek2Y
LlXzpaBtlIQVFCUhzOpMXgXzwb16yetCgZLqEIME0LNi8pvHK8DjDlXajtHEVNfXJV41eI8nZzXO
rRByvGZidi+20ta99DMT566Mrf80r2/dcC1SOzhwYS/vOcTb5I4KwgGx+lane0lB/890GGAcH7Ln
gUz5LJOyPFlTMT4XmZccvDd769GTBjVCaxybVZfzp8DZRuK9MPKR4KtyzFMFM+456Ji8TcFOhgLV
rIM34eVlp8yNDjlZCQ7mxYM6TLRVSgYho8zLOrAOPTewLo6i5b1VlKukY0vPHVd9uyvEP4FoA8aM
pjoPrg3ytxdaUv2Bxb686IqKSFEa8mATj2yCg2ntjSZBWjZKTD87U3frP9hxV4Q6d/DV6BC1FDEq
jM00grcYglwCZC+DjvAfTTHUpqv5j8pDiJWQfHlw4yb5/f5l3Nsa3BRQLsF2qbjRbz9gq1cW40vE
xa29+KceWvI8NOsGpjLLLf9+/VoqEMH8KN5Tsrlda9BagcFAUCUHO33m9YvPFJ+Kt5Mm6yNVqR0n
g0EQqyqtJgKFzb76ZanxBAnJmy70B20JvDA20yZsASE9dtJZTiZp+vn+BndgBFCYEBzDRs3DALL8
doex0S3BqCsfvXQCtGKWfqqKWZzSmvvlS0c8SBjCHk3U4U5Dp6+XQU7Gt/s/Qq1xGzkr5B31WzBb
ULRuoQxLkATrWnKiohNw9s2KeoSnYPb/ur/OnuUQKEPVpSbSYMi73atfep7IZtaBeTOPKlqKYdn6
Lbqx7XLwXfd8F0RDrMMzS5q6WYpegpw1GcNsxj0Mc6jkLm0Oj0Hu989uMU/f7+9M2eHmCxJVwhOj
Aj8LKOHtztalyNCMVXlq7RjohQLWFFnQduG0rsaDHGEkTFMRhJO1HvGs7ZitisHIQPAA7HgT/QHU
MMyqLwgpkrVAQdwq4YvIgA1Y5qh9o1tYh4vXLtf7G945yptVN9/XKhO5rjM1Bwvyn4fCL+WzkSTL
qQ3EEaHL/gZVJVpxh2I2t9+WTWudLvFvi55kl8V2JaiWhvKG4DlGOn1+9gvjSOxC/aHbA1WQVGDF
dNedLWTSi5sFSg4D6r9Chyk66ZN38by+HprN60pTUgVXJAtbbtJymXWYZDNevCD5Npa597FcvfjS
W8I8Gjv9kf5ud0Spj7o3sRRaiOoz//SaQ14Qr2MDWMYd/Oo3Jy3F45TENijirHlnLIv2zyj7MTIH
b3iCGLr5aM3FuJ5wDsXHbFrTD2bs/pOkdnwi3Bj+o+FKCbZ0ZBT4iThqOe6dOaN05Gl0v5H42pRD
42SGmrDl+TTTVVFLwQ5e9iAsczOLH0RlB2daTtbn+zb9clFKzPhBHW9M52NraLM7OmPheXBX6W0m
w84v2g96rXdzSME+e2+s0jceBeM+ycEL/vIyUY5RE0yURNGB2KIYpskCMiIp/o7SdS/r2AXPZPdl
uE5x/Gq/yFJqhg9KZ7pIW7pqd9Rjd1lwVLnUauZ2vamNtH52f3O0phvCYrDc6/2vurs5lScCDgEc
syUh17Wuh7BF8KyOzhxlWeBeKkQ0wszsjYOA/aUXZnP0VSHuAVKO3WxMPBZmbtdYTTV69mU01+Lf
Qqv935DpHc7txKCfMzIEquvFEUT/5XPDyrgnmnMUT6id3K5sJVbXuQEXWbbrcgqKJX7TVDxvaTzD
bFAXbf/p/lfdXRCFJVrXVLyArN4uSOjaySBTsbLvdc8eI3xh2eTNqeoX85JmgIPvr6cesFvv4cMa
SgcLWRaVwW4+bWIbwo5bnHCFBvpT1lvzU2DAvyORe4qgZyo/NYA5rs3UrqG99n++enXbU/V0ix8A
DHqTyCZm2Ql6guR/rk1fOcko2oZW5eO4gn48Fcx3XBgxq9/mmRjPhtkdodZ2jPjmB2wf2bnTjGr2
xmjsaOLRHgFDMlbTm8FZjgadXr48RBK0rvi9AFrpPt+e7GIUXoCikIjQuh4iOCChNfXHIyTC3obw
dlxIKomwwm4Ndp4dt506EXUuLftY4mhkLJCBR/vndP/wdkxVdT5pTRCjKKr12w1l/MfWsIWI9AKJ
1Niwi7CeISdsZaWfUu2QQ2pva4wSEi2wMwK9TSw21f3SOq0uIqdI6gdfw5GmY7O+bUFqHmztJR81
BRayDgg56AMiS7W1C0t1QXtTgPljXPmULm5TnGK7W+uQnlawhoj/OhdklmV9laaOjHgK4c5vvkid
ilabgFsIuIQhzpSYm0+FjN03pl10xYFj3P0kSrUR0j2L8rj67z+9/bTcKASVo4jMbOwfxAQl1dKn
n7OkDD7dP+ydmglxITph8AkAB6RKfbvUMvlJ0Bl8Eb1ph0s/NIjSaVRz2z5vz12ffsoZlbqil7Nw
bXX/5MOU+8S0Vn9wNDtWx+8gdKDURgKwfXY6yQSuKLGCRpRBgstYnbA0MTayWotRxcR7dXLDE+fy
gYn+CVW3DdXUzKa2ypM5WtJMPHr+RKlymqi3ObF2sLcdZ8zMANBzPAUZ47bToVcNeDw5T1HtWkgQ
MB72uOZVHqExMkZMFWaME+jTQ7ema2RV2RHocseaKHFTiGNtlcVtjF64TNFmjU+jJUv0J7+0/qpQ
3fl96g/v144vJH0D/8gFowi8RWJ3ULLUehbD2ly31lmMRft5jbvsgAtgdz9gzKkvI5xEM/jWZJ2u
tFNy0Snql2p9ytd5PqdlZlAv1dqDk9uJUCjTwH7BqAv47m341XlBXdF8mSLHTasvYh3qpzIOrI+G
WZjh1KJJVWfGElaj/fqCFPhuqiiUpAxQdsHGBXgaFgXYfIqqsjMipm0Ic7smP8t0tA5ihV0fwPiH
YoUByYPTv/2gkBmLYXRo+vVj0F10o0quVZ0356VIP42NU7yfHHN8gy+qosldi1AEfnMV5EIHX3vP
BxBRM1vOmDIwyY0vMoTvd35TzlEjYcQLy3Wg1aQb5fI1rW2w0qmEL+y+/9vJIQBCMzrMACVtXWtz
N2xpuuWa088NujGj2T9ZKFK53rMv0ddZkB47aTH8UPcX3bsm6mDpgUOvSqJ8+70lU4TCdKBT6cma
wtJdtI+WbPL391fZuyYE1cqAiMIYIr9dxcutzLF75O+sMXHOcTw14SqL7t1iNkfD5btfEbvhGaFQ
BKbhdqkgkblA0muKUDWGNNGIma7NxNScIYH8d1yq6Uup20cp/97+eK8AUWAxPm/X7aJ2ZTjCbZo5
0rR5wSjF0ES6cM13onSOxBb2NkiNW8c6VYNh27Ir+zU251Ticowp9R9dZ8yyjx2M0c4Xa1GvVNLA
juuYc3nUFNq7EwBPKQPg0ng9NuHlvErbHuFYiFodQvqE+D1qp0FcRGbMZ+CER+QcR+ttQvfYiBer
zVkva8c80rspPZdd31x0GfiXZLKOWMT2TpFBFkCE/EMd5+0pSg3ReiGbKdKAr31Faw9VbBHb4owS
eHbQIDlaa2Om1sLkf2GCAAB9Yp5n6QRPtaT+1cj0CJ6/uxRlYrrKcFLRPbzdVjJaHayQ9P6ttnK+
jAL9lXSq9POiua8f36O5C1iDjptKp7fViGIKtLkxsc1G64MrbHb+1ewBAARcj8t9l7LnuKDBQRmR
GJqsZ2McPEB+7ZjTFDFDZRvnmu85qQGEI6+8Z4QkAlg7rEzgrjeuKy0yiuy2T1Bqu9kHWytdGgpO
/tR6djLAH7we3e+941KqrYxBkrYy63R7XD7C8HDVJGBlidAuuivsS1cjxBYvwnx9bE8Op+hTwFK8
nBGhqZvU5hoT6OqyPheohX7GMATlACc/WGrvuADm0h2hKErSuPmMfeybCABnUxTE0/BYk9Z90rRD
dYLdbweM3OUZpeG7xSkpSncCyxQPlczyIXcrlK/cSfDaLOZRP37PDwMw+99am3Marcbycw/sAkQD
5ZUpJv/Z0xb/z7FkplPTUy/KmSr7BaunVQfBAshyqpwqSPwpGyvzduxEjouiqtH8Wxk9w1vJ6McH
UcGu0f+YwFUzzSBtbpeZ7ITbnWIYiIQDPDTKxH7yE5tLPKAAH/EqHbEj7Z4cc1gKq6EwyJu3pQfi
1SSyJTGYBjsOrdZJn+TYa+R7Bq4+vO88dlcDEAApJRxFCHHf7s+eEuEg9glqo5nct26QPIpuUYI9
4p/XL8T3M1UWCa/b1uxjI/cMjRG7yE10KkC+9B6QAfmSTo12gDreSw/IP0gjydRR69mEIO7a9W6d
8QFbNK2+agvEAl5jFor2OjtP46iH9aKVp3Upv97forFnLCpMRqoRyhtu3u3HTNxAK6qZTAsS7fXZ
nVH5bhzZXHMxQfIuNOdaVvbyvmun7Bv0SfFzb+bZeoKquzg3aTNc3Tyx/tBjUblvSjet/xXWJP+7
/yP3DlypQquohX7l1qAhH29zI+ANDPTZ+ZSnM+DaUkv+Cab8SLFk73PQlwFkAV5SdSFuP4dTM5fa
eTxMdRxASouPuLiDhNrfBPqAfNfRTPXe1hSyhWgXYAKI09v1xtrIeE4WnvdCQiZWu/lXWxGgN6P/
K4kgA4W0zVT+Ccvl7VLc3JT2JFtzuxwZBpSf+q9QaU/uKWuREDm9/szUc+HDBsR01zYFSxomPXpp
TFHX2uYTHATjw+A431Usc7DS3pGBgVOpF5gV0Ka3+3I1XXPLIh6BoSUDsAv0q8EdtiAiAnjo+iQx
Xi3rTOhCYZPKAWgtkoaNu5vsbvStLBeQl9naY1KakEDXU7pyScf4IPnae3phnoPkgOKBSk9ud0dC
7zXSZq1msqePReGOWkRKOHkHX3FnHdVlZXKMCUZaUpu3yTMHWVcQ1EbObKWPTiW7cxl31ff7VrG7
CjgAUDjkWi+6qwz0VBOqwyLSRBKv5yrx488uUOv29QELjaD/X2dj61RxACaW7AZk1hJKf2lBbqXZ
QfvupVgEXX9Y0H7YOE3cbc7h2EE2GajARq1ppfLJLZvFCJu2xC1NXVl808es+XOWTS8erKY0SEhE
yrC9DajkT8SsTOusS2d4NPRES+Ho8cwi7E1/GkNGtMY//CpI3ieJ6N6NWV2akagh2cInlXXybuqL
WnlBaU3hFNfWehJM0RZUGnL70R/IJs59U6yfe1n28cHH3blwatgPjhhyEgpnmyrP7M4Ax2xkfBPf
hzSgyuQny22mB7vJa9j55dF0057REBFynD/A5Ns+QhHXdtDCBhENThx8kFZvP4K7sI5C991tMUzB
zAhxOyd7e9OYP87mtOShj1vbv+DR8s/Ea3qk+f70nGRZGt2/CzuuX01T0Him+khyt3H9Kx3F1Rr5
jJUGZ1mf192D1U0oldaLfXBie19Q8VfS8IEJgRD0dmuipKSC9vWInRYO1a+q+GrRDz4IYvZWUfV/
xceppvg2H7DVzMnUkppmXadr30CUznk4Uxo/+G47yCkOyaHFgw8miN4+ZE4wFvZg+iNs05nQI9df
kvfoUlmQxgqUat51/ZDMb+e+Hj+h1i7/yl1XM862USBscv8I93ZMyEY5B1UjRg82N8FY+maNU1p2
sZ3LcE0M82EQpn5QbdgzTOjfAGipUQpG4m5Pr5v1RY9X5NB9qmDfE6dqHpalq/FrY7mEfiEOnLRy
9ZuWLwQ+3GsiUvUvm3MslqQoB0sbIqDsVMW6yZLpdSQRBYCbWfVyos2VFR+DXPPLENa/5a/7X3Xv
YlBAxcHQT+GZ2ISkcij7wUDcNvKyWSvQ09G8J8srnHdMo8uDE9xdizfPA71PMr3ltEkdzbc1bQLp
W+J8NU/zoFKGwr91zfbAbnePkahSDe1ThtsSLZSoXNvF7IxRM9rjY2EXPYN37oqmbiseHcV5/Auf
EfAu7G+gBehx3JpNTzmYcBb/Yg9T/Jw2moVoTmA8Walx1N3Y2xpNZSWHTvUICM3tUhP8ROMEWwBj
w4NzFZPMT2nrZRdviMffNdY/CFb2Gg1M8VIkULUCZnk3JjpN3gyzKZMPFd2dUzUJPwjHZXlul3pN
wrkali/1asu/28oWLZTtiXsF5ZB8cK2irn/hO//8WzbXk4h2sBOq8NHEt4EGn4lNiIIdaFDS5Pr6
I8XfAXH5wZewBX+kqTV17sTwDExtAg2w2gCzmQ+Xrl/s8/2l9lwbHMDq/inBr+0jb+hzDjkauW8q
teJUmOb8hsKr/u3+Knt9dHDSioSBcoqCQm0sx7f7YdEWPGjfeC6SaWV6WUq9iYD7M2Ps+vMbx8qb
N2kNGm/oHImbjcUyXvpCeIwwUGi5AvVuPtex4zyO5MsH8fcPaoatNwQcC0AYsk9sfPNMm5Am1rCL
CSbJ+vHfZs29t7Yu5XKtucfXth0QQ64Kb5iupln0n4HjB99S2youiO7mf2atZVTQ4i6+dXBAe56L
niWZo8H5kD/efrm6hSHIoOQN8rT3slM3x/4DkEznj4HB2l8wcUUJQG7ASwcs8natPhcwPSyS5CDJ
xafEk/8iaRU8dllmf7hvEDu7YpIJmDDcA8y8bS92k2rpQPMEYlU8mk2wO1sDomeEbAwHwH9/sLGd
pw5SaCa5cSS0ZbdjpjZUrvPkM2aUx74dugLe9NqevXDu2votMF7zkhX6d3OZh4PUYXefir2NOjsv
+xaG4w0No6Elk0eUIWdAJE517mCtvOqTf8SusBcvUWVXmGgSIrjLN6dXM5QkLaPjKtdW9tBJgbqU
14owyFEu1kbfOxnxMH9INJyINmcoCljy1SpNrEyLkoFeeN3IDrYOOwbclI60toQIDOjF3D9ps9Xn
AXKLXzlSkjHwGEpnYquq28SCWvtCKa1Gh28KGezyn4IZGRQ97YsQhlnzMUAe+jI2enXwLKkrt3EV
hEz/W3oLXvUZyKD9Dz18aw79t0Wn0+yiG/IJ/oL6aV6y4MOQV0cQnx1HTeBJx5nLQuqyvZtDHKRa
VYEJmYZpDmHQMJ9jppcOMoidF15NKtCHojqgdFhuPYDViKbrFPJEzLn2NUnzJj919ui9W2dJM0ow
KXpwjrv74vyUCiM724Yvup4NIh50PqadyjWsgl5vQjMN7H9f73EYVP7fOpvYhRHAFFVkiou0NdrL
vFTxeWlM/2S1fnbA6rW7JRPoDsIkJH3bYLM0kjXRHUHXC5bDKEcS4cQM9VFJcc8K4VOFLQZTRDBk
UzFyLdgo21wdlU0Mn5iximvt5Sxk30UpGctDJd2j4ao9f0ZISxmOuWhoHjaL+m4D+6b4UaJt6idd
QlA9OuiJIYqQHtyyXVNUpQBwzJBRbvNmYwULMY40o9wGbvMaSWQjXH2cGgN0ZZTUw/DpFyxEUQ5Z
DJWA2jdvbX/24YVOFkIhq7MqmGIn+5RXy/jRQgzz8VeWIuwiGQFSvB2xMuTqa1I12oyhKJjjlU3U
+bl/9hrraBB778RQoYI5nb+pPaun8admlN3DDG9oyll1Tfe76NbkDyQ6nDdzbcSf7+9qz+5VlK5m
viEc2b6y5OejJ2bVHtJz/zMj0eXvGlwEB3axuyEKW6SskL2RlN9uaNQ15kVGnjnKctoFtY4unIu+
fZhr/eiN2TNBRkRAJcPdAB/jxiISVEcWw+f1bkuRXOBO1x7KPi8+r5boL9BuxQeOY+9K0/tnU4qT
hs94u7We0fIE9QFi0Fy258ArsndpsiyhoGcVIi4rQs1d47/un9re9+S8KG8CLSJM2QS+bq617YLm
SZRUhf+Zsf0ZlW/RPsczDOn3l9oLw35aaptskBcDfW2po+p+Wi2XLM20d2XjaW3ozmlw8kaneotM
JphH3F0Q3V987zB5N6EmJWSgBr6xm7XNM7vVKOIoHaC3ZJK/lU6vR7op17eZmR6Jqe9dBpBaTA2o
Ug549duzNJE8hOV1BuZt60z82A5q6YN+RNO0e3hkbWpADE+5jfk65Jq6qqBm5GRrckbWrD7PadtR
eo6Hg3u3Z5wYpeKbo84ASOx2Q2kMMRMymCSlq5Cgb6Q8o0hdh2PvmBersJDqSOGbvn9ou18RSBr9
DwBNwGFvFy3MysyTgRogoLzi2o5oSzDncdQy21sFP4ztU28Ez7ExjRhWD8vNSuDTS9UCEEA0Ro5x
db6/l72zIlSFiARIOWmwMtCfPPGyMljrTFh/DvHm1yynssekjkxCr3CPUFm7O1IiYqpdRu98Y30U
o71SuBQrvNZ3LrnTVIzL+EdTXHtXioAU92gxm0wUcrsjpc+ep0Jn6kcbR+jTbRUNONW1rYrq0fOa
JLr/BffqQYQClCAVAoE1N48ZTTodSAWzkIggg77M1uBaapn7xtbW9DzHyJJba+tcujXXwrFw6xPp
XnxdTflqVXjFC8M0JlU+eN9oDN3uXOpB4nqVpE2Dntkbyy7zUwWIBTkztCWSrNa+lUXiHATnewYE
U5nSCEG0GLj/7aK6bOO4cqc5sstGezvpglGEzs8++jnI//tfes9+aHoqVATcCC/l0bNY+sHMxFq6
9MElCYbiy4wm6vX+Knsbgl6KeAtKQELKzYYMqkCWsTDk1MamFtZGnkRS84ljteAXptQYumFKDfNR
tCYbR9L0uEUUu5mLc8c4zJ24CTsjnj6XcpYH/ZEdR0mngJY4qBwIOrd19aEYqH8FiiQsddyLlQ91
KMt2vsB/1jOt4PknOq5HBIQ7T6sS6iTBgY9fCQ7c2sYUi6z0jRGDtLT8DzP3rYemn8TJGvriP3pp
K4Of2YcgFtbrwfW07AAS0rgm8982yVuQDTNc2HM0aRlDWlBonZq8bU8kdX/et5YXNkmxSM01qkEc
2JK30ZE7IYROe66FLLkcTnJgiL+hofrx/iovfJpahTeOkwN1RNPn9kOmRVdTpC9ZZRLzkwtq5l2N
CsiFOPFjOmmvpi9Xy8G1wEw5BkMmd7tcUlpzP7VZGzWp7181XfSRNtk5WquG9drbxpwMUQL8UngQ
XobNm2BKmpRxM7ZRFyziyQ6qNRpkXj1DpHUUo6s/6qZCouj/+CJMTJGewjN6uyt9TCqvSohDLHdW
MhGtE3q9W0DlqgUPMQjeEGKW7rGlvB3OwfJqmj61POkh/KbMiVFgvF2+grmryQaAPRVcRmcqZd3H
tlJjo0RlUV93zcnu5VGo8sKZqUXphyp8Pg/Cds+t3qMYViVdpKSMTgMT5pdGQ7LTyuLkct9Gd5ci
/QasRtEb87ndn7vy8A6O1Ube6q3XITdxLi5xe9t78uAheOHM2BUhBDSSlMWV3s7tUkqays3MuY14
8fQ+RI9n+G7SCl3CpLW1D401Oh8Yu0i/3N/hzl0HUKTAACqhBPl6u2zHT+nnxGijxWigH5A8elnS
jL/wHdW2yHt4xIFD364yO0tCFoyd1NNYXy1HMyM/841wnJPg/AsbUjAAXBgl0q1WbSI9LbBjNmTq
XvvRqrikFNZcmITur7NnGpSegGfy2kGJvt3SSKk7Le0W7q6sOvtd/t8igjSqpuCoc7S3khq+g4+P
DVHLv/14UAgHGhWTJnKN1X/wQaSEXR7ob6bcaV/7xmCEdKg4I6ANCg96u1SCkWizR5HEabM5bKZZ
v/rrwmM62OXj/e+34/7pgDDLjlEwA7OdpMQEsgl+8jpKGld04SBLPX9revP8CNjAnxQfRVEdnNne
mnQHgHNRLXzZiEf8zcrYIfqmw5ydMzSUwnxY1tBAC/ta+/5RM3zvTv+83iZWWMqY05yQ/nSEwWvd
jtopX0z56IvYgoYhTa9tVxyxGClz2D4JlDWwfoMn74UESc177Qx6V0emVtdn6uP6qaS68rwsvqsY
tqtwLnWPUNNPTtbimgf37+WemRZV+iCkkoy5e5s9e5nTu22PH6vhEnssk9WK5pHJjikpx096MXeP
nsmFuW9ML6+IGlGl5kC6zLTclt0uMGebfgwMDPzTCte11p4WcorQhALi1a4Mm+Uv6huwKLHc7RUR
DQEaFt0x/rc4vw/TIsPFiatPVe+1B1fkZauUCQuDCRK6dyAqGDi+XSt33FJb2VkERfiYoSUx+HlY
a03xvVzqhrk/lIBP3VAl40ksxvAWPDlPbsGAmcmLlWTf3biANcG3Ab8eXKWX7wYJtpLS+DHg4m+v
bzc1lENsl8+gWfmnnGrdSUdL5cv9c315Yek4AYSAVYlyAaRRtx8AQcixTH3Cm1w39bDINCdMvCn4
LIr2mzmP/kETcW9TLEjOTtUAYLQys58KB6t0e7uj5Bn57mhfega9u98QHnePhiX2tqXGZJnohKXk
RbmTgne9YjgdI8YdzGJjWoLKcd0krIMheTcI7ajE/yPkvHUK1MZIktQYIECPLXoYsiadGhxW6+dp
8rgkS/MuICn8PGqM1yDK2NqfPRkzIRhP3vA2FoH4XrjBEMVF0HzNa999HsbEf9anmnzOCrr5se1S
G5XcPPlYtkYWGVV3CLhR5v3iRyOMq4q00Ddsxzu8mITZsrOeIdux9kItKPQPHYrfTxaimu8Cb9Tf
1I60vklDCw5Sy70TAqGgIGhEftC33lqChExr8SeLuHq0/xNLErwL1q4+Z779ew+w96i6uLccsCJm
a+k8KmTy7XJWnQWx3mdDJFEg+qfWnOVBoG4Bx4Plh7D0HNV3dvzlD4YyD2dJBLMt7We1a9fjpPUQ
cJjTu3TsjZAqqv3Y+vNR23HnPWApleIR/iuY9+3WdDsd9QIRHMCm/bRe/E6051onQXhKOi5waQ1+
NIAGPajwv6xgQeKFgAYvEdRl1I42vrNvkJTtC0D/K4qpEF3lAxJrRjz3YV4m8ZdUa+XHRhdNlM9x
3KFrGQzLs2NJvw17OymPuNNfvsr8HOiiVa9XPRCbymc9xKU/NGYf6bMQ33JhQ5vuV8ub3pjTS07T
7XvqLU15acw5+yjrQlzue9Kdu8RbhQfVqb3SdVMW+JNrC4Y1Zs56GMDvy+Jbi7JG6KVZ+th5WnLy
s3z9LFsxP7SNd9SL2LE1pa9OdspZ8ERvMgzmBR1jXMQQtb7mRZ07J+9NPUmfQTCUH+5vcncpqjO0
t1XZcgvhGRmEpqPSQPZSo1VcrYkdCkB7pyoDz31/qZ0bS+1HMcv4qk66bZo2wmAkH7KNSOgIz1xX
rZ9HnmbHK0JjlNV5MNOjvPf+kmCnbo/Qzy10lyDzRCPZo2/q+nFGcui42ilbNflmGpzlACi79z3/
f5PgFG5X7DxX5poW9wDT1zVK3J5+0SjXN04BiOgXvqe6rPSDf3Bc3S41a4ORxXYxRAEp4du6MbN3
69RqiFDLjGmhMnDf319w70IgIUKFm5wU37TZW5u6rb5m0JWmpsjCuKmbx2DK/s3MrH/PxLN88gYn
eAfpwdEgz06QQeUCtBWMH4wfW5sAGUqDYbCyvo9iUbhXkpz+BI3W65NGBtAoyChwkGqyb9yu7Cph
uWTdUaK3fzZ1ub61DCNmOlOO5/sfcsdI0OmjiUrBCzaObUF0GNpmTSaSKjdGSxLqvS6aZ1QhILg9
QobuOFHCILZFl48J5G0335aGOQCjrKLessRwWoy8e+4Fk34wAGnDkw9n1u/pNNdPtV0Xb3IBwO7+
Xl9Cv1TfivWpd5Egc/lvzXT1vcmrFWqBP3xBvHf+Z5oo6nVaY197i7qNkbr+OSEiCuvRDa6E7fbB
b9hxA3ShSWAJS/gNLwjEcl0uY4ZIu13N5cXN7fm3uQsAJS/nrArKh/s73rHWH0VMZsu5KmAjbzcM
8fmwxAUbhqsifS4bN/0yiSE7WGXnMrLKjxqU7pB2b96IUhipRxDCnhAL/j7phRsGVtW9Dby2fS6Q
OPhIFNMSB65HfmfPpAjyGC/HGUBytQ30Fl+mc69TEkgM5yHtWz+qc/pLSZbPD0M2aDTaDDNaVqu5
eP5S/n7/8+4dJpPFdLhUk4165u3nNfOiVNMx2JNhrbgc71tHiHwphf+frqXmgZPdu6q0f/B3YBcJ
bDeHCcbHTusMp7BiNkvYDPXwZNaAH1aaAAdm+vJI6cezCh0Yk0BsOwfb+EGfTx3Ea8Ecyw+p68Sn
CtGMEDyfc4WkvaV7FzPtFPND7n/TlxhowmhgTJQ/4AYChro50y5OBpEm7RB5ToKkX5E62dkUWo+j
RfG7DHVp2g/eOjvn0u99/yy9obwMpDbFpWhSO9THrs/DXBSeGS5WOkSTPY9/HvxI9a3/j7Ir2ZEb
x7ZfJEATNWypiMh5Hu0NYTttUhQlkZRIUfz6d6JXXVXAK/TOQKYzMiUO9557hr82N+D9AqlA5DkA
RJRHf33zTcXl3G/wCbWB7zd5PN9EbpipW8MEv6tmvY3VM+b8h5aXm6BpqMhlX9j/mdyGZwWGDxyN
zmpzTEb++mvASaLSkMTB7Wouqqs18d84RO3H3ZfqlMHl9ChZ/Dfo9J+LHqrss0bkbEcFDc756/9V
i/KYzz1nC3RNyJ6RxyQGn1EFx8z0Yst2eD+2q93lxf//wP+59lH7lhjbgfCDKdrfOzrQzepCOfTc
DlkjHYaRvAu+Yg+LVORfYIT/0Bj++m5rtKvoK87e3hiM/O3duh1boh3hPMWStZxOrCh8SwfMurD8
tdiu1x7+4xdIgjRopjewZDo/VeFntIkvjm0h4eWSRtLcNc7asUtq579tuUUGRdLszTvMbvV+Qsww
X+kypcvD7FXzbx3iP98R3g3BA4NvxHnS+bcqJWbJzJTEonQSvVC5VXUHvlTyh89CQRrpx9f/+fWg
O0EJAbQLAMzf2zVkJOPH14M91LLkFZwvdfsUYW74asnW/us5+M/DCXQ2NIcY6eDgxT/+ugL1ICXZ
bY08c0gjzN2QF4x824YNSfWNUGNzDyoM2WiC5N31kKgEGZNkdJKdaszR5UltZx/q3Sr9kWOcuNB5
rnJBm3QWd3zsAZg7LxgQlCTeFw5cISpa3b4ZnfcFBaCGuAW2NfWjjJN4jS7qnKY1rOZPTBLxULPG
3W5NkvLDPKMeokYJjJUHVcAYEdzCZT5mjSbIKWZg/XVb4ghBTjkC/i49pF57F/S296coJqkph1aW
X4+DcgUdZniTd60KqaI77N/aGyS5cIlY7F7605qYxt14VHji04IJioyCfOU5rAZbuNwWPGWPRRgy
fQlTMqRfTJmyNdCxqvkeNTyP/uf+CqQIgC/gYQO2wjjir28I1NNc5BVQbF73LeVIYO+I5yM8ktv2
qHZRH//X9QfJETyD/0OQOCsY/vp5iEapsgXE7zPPRHwupdHHFT5Lj9MGC/n//6P+ubXQm6JHhW0S
GgB0xH/9KDj+cwNZpznkmxkvWJOJm3rPwLyqh/0GspN/a8D/M/L663GEuR5WFQ6+803zd7SnWPcC
hChwe3dGkFu65zZ+5NL17mLAf7idioL9XOC5yw+oYBl/VPtcjt0MqCZ2dcVa9jY3YXvDVd3PdMAw
mN2U1mZfszbWUFwu5sOtpXzswwz0RPQ8Nvcwd0ajbzzfrsZEwi0O3VYeOjtUJqVr3rcCJnYtea+X
gn8SJGq/msxOjJJqJBo6dhU4jVDJvFsxurkDSUb/mpBN+pLKKfm2etDmYB+xNe9igbENtT1frjDI
VfHQT84+cZmkv8FCh0u3bpmMtN4nFOznt/GRu9K9w+etulbLkP/ePcJJDlUZ+5+o76w+ZgFpLlQr
hPQ+RNGMGJNIUz8Jr5Z3KDgjAPWELWOnF8jIb8Yha94iZHX8flpESuiIdapfohObeKxZUa7wMlhk
VIecpxN5ZCNswrsWZRc2HqwBrlXThvdiFWTtEuiVPxM79gtEWbbfgQZVBpabcAsCeIVQyuHgwDAb
gWqw4UkN54DpMmPufoMtU0qhZ99nmnmgpqcZ2MSrSyTa1wkJIWtXsXKX1HnLb6Jr5+3RhZgcOcdM
7F/W999v2rMvOipZDM2xdyHf+Nv63rDNwBMGEyxUVl9na6tuIReRdWd3fOFfPuzv/cn5w2pctShe
oIQBX/Kvm2ldOUJ3HMkQdZqqLihXnxrm/o308w808TzqOSf04WY6A3ik+OvHYBpfGsj3ICaXk0iO
U8PDDZAmdiQc5y61eRteGCfupvJmgU2uasqNqiZNJOTnmfk3ziu8Pc5/2H9vavxG5+d8Zmaf3cD/
TtiEYWDeh71GvMSEsu61dirxGOqR1sKRvOrJx8aRZlsuZYMZTWbgmMA3MsVLmKZIOJpOJqxgFuQJ
kt31avV7QMh7Af7UJsCp4NMmDnlrh5ou2ll5yZDKAGRLr2negV+ysidN5FAc5yUfBWWhZ9lxGKv6
tCyQYhwzuCU9Wr9wfLcS5yOnVQtttmbmJ7AXo+8QHLlP1BFf/9nS3kwXbeF7dZRJmz3hpKino1pD
+8BXtn23OisjNT0j/YWZ+fqpUmhRO18m2N6CLXjgG6+W0IlqLn8Y7cHy7M3i7pmCfp5yN23VlZxk
z44s18m3YebVfQ0DMWQRQ/faHkCRwTaTKEOxBzmA8GNp8vlGChH8bZm65nO2ptyROWPHq0XEhXdD
FCY9pbYJ3zD5W692GyR4IQPLXl3ZrIQmEPjch4HPD5gizfIQeEQAnGmagVHnmrnoeF7LO2i+saow
TdtfBy3ra+QCoKyDgzSmKSO0Vw1FLBLw6xUSF3eBlgpGm4Pa4w1X4wQSORJPuhq2Ot+xD/Ab5uAE
XLvUEQ7h7IjgE62SeTsZXu7QpzVBvsB6iWQHPxCDYlQgmJHa2g76wPwoHvmEauXZNcZ+FzKF3zNH
5uAbRnxTQwPLt28THCWTw5SH6StNl1hdznAojt2QjM1n6LlNUOksfOjAgiCfAGn3F6/W5l40SHrt
9mRtf0X88i/BauQywGej+rbOmRy7NCnbtzRA/H9cKsH0YZ9iVoM9xHK48faFng6gqbC122vGH1w2
ibwLq0Ezh2xiLkHNKUJPx2pvl/d5bJYvn6h0P4Ijr+9BM8P4oegzcjtGkw+H1pmxoNZA5QuCIuxu
Du0yy5MdE1hCWbg+FCcMF+uvaVX7bzTvNX60yV2xXqmGQIodVeb+oJmY7FE0Ib4R6Fj2t7rgCClF
3HqydP1kt+R22y0xXS0aKQ++r6unZZn7FwdRJLkhA54eRd8MDV20Sw+30anqxwvsH/5sC98gMWyy
cZW4C1d/Cwvmsb0mvJy3zvehCscY91rQbZVqOk4Gww4E3ey+uJqWMH0i8HYJ1NR1ciHkiowAWNGI
n32Y2P28NUYh3Einn2TK15qORcGf3BajhfVBXkKSmqAdTDayPJYJUXlXib347a2qV1o6aHdogCHL
fS4aiyU6ePXCoTnOL+AlpW4GzxpyW2cMBEm+lzq9QgBGSToph55Iyqd6yjuCENnb8xDx+5iEHHs1
DPJ5YmdYLQwxvDJkpDEwfHml6ciGzXdtAP0qFLk2qD+yErk3M1Rm9xUaIX7JfK8foMGvfuhpqy1d
I1JaunMelT3BrsZ5WlgsqutSFsMjT0qOcrxwuv5oB9mcfHqOkR+WvepKNqT+AdI71T/liPA13SLt
rOBAixkuRUuUNYdk9eG5LnLbHGAy06xwbtXhpcbAYerWQjBwc3ijZoxUK3xwFmSvTomdBCRODRPx
Zik3q67HWMpfCUO7eqUkn/cjcnxEejINbEq7jMu6PTA8skibEDjyoPZke0bCKZ+Pa9kP97AgB58k
F8hLu4bytNL9hWR6FnTmsR3vPK/4H0wo6voIVv9enJLSwUagVnv6I2wY8FJ4l2zkYLOh+EKnjRpo
3mVxER3gxu7sV/gI75GRdUazFdSceqvB986lAsJYkjW9TpK55diKsdg6GSHcucux7DS+2rTPWuT1
g6+z8jvv262/jFpv1SNUwU6dzNyK8TQpkz7tA4n72aJyeqg3gXeC0B+BDJReRSzrXOkrmZPxRzpK
rztkkLqn0o+NuEBe7RSudx8miHTmMXuPo11xNOdBXHs4eRLMKfL5E1hd6eEfNW3vww4Pc7rFel0R
84Yo6M0W2C4zVCnmNJZD8+RthuitkK01OYBQHJtjsjBhaTFtPUaDy9T8scERC/KBmd6xLVNPEeeS
qKstZ+kvWUajr6MbsyfkZhTuKJe5uh7goacvtFJLg4c022dWVagaU5tX8Wmzkt8kKE1RUTC8Fr7A
Mvuq5lq9Jn2SLrgIl/FHH/ycU210+hNi2z6njO3rnWVY5octwMPrGr5VywwZQEn6ExFte1kFH7dj
jzxaSxfwfNhJbKtvO21RGrsJYpID6HG2vGmFXeEcL3UwIHqZ4QyLtft348+88DZb149y3tcHJbI9
pZW1sHEcHEv19ZxpuHkjS6z/huqyRLR81s5zV3uQlq+33ou+K5H4rVEVZMk1ylMCYRVWfVQXCNmb
B0h4e1ciPXSfYSRPpC4R8rwW79YanIV9dP0X6Ls8p4kpFb8yrt9zOhdeTY/M4LVczdHn5k42cGt5
iyi5+9sZkxRBMVWJLaItJ3lmv4jsYYjZ2NKqGJk77tjWvuM+UwU6grWBslfF3dLK7xj6uC2fj2Ck
xQUox7Lsl2f/GXFQ9Ty+p0pKRgcz64clGeofrhzxbbLiBM4/we4PWkIq0XGOk+qk+1a2FIwC+dEn
Uj9pzCDXox+yOpxgm7rlCKUZVtnhcmLwtq81lCNzteWyQwtuT0rzHeADz0VKfROwOuxCtjudmehB
4wnZdptlAR3iWYtSdkQb9oxYbsDlGdfsOUkyN3UclJofgcu2OHiTMti96xSvaU+tvc/MnNYXW297
e60JlBQffd+jgqulIx+LTJO1Q3pl/dlEoB6HnCg50jp3DFZsveJ3sHRnDQV47LY7IkpX04ifCqbg
DNyiXfNEUWh9CwAevE/K/eDmBgP3RqcSTTvyOXGPWvzlHR/z8FC7XSLNi6XVIxqq5mrJ3ZZ0Ez7t
C/mkHO7GHFYcS6EKdSplHjSoTmzdL3RsayQuS0J+pIDNW8q0Zb/AKIAGeNRDKl7qQS/FUVeF/pBZ
rUYqS5/dtpWPeDdjVrwLoAuw+0mG5BI2RElzcLkviwsc6Oa2jrFsqdmz9DfQAoIYyuBQD2wNO5ig
UDulBRPsMjRbn3bSEGE7TTYiD/CsyL4gV0jOr4RnWL9ZMRzgo9S4E2xcpudiJhxRoXu+a3BoehNp
DiH7dwhlcXkMSwmmdKaQdICrYppFN3PZbDcFTil503gZZmzoBdQTWOXV13EEK5vum7HshH1pTTdW
a7wrpyVnh8ZxtdMeVDlcrnVpgWqAZrZ1yjstLhzUyw6iDINBOVgRiAvmrvGXfZ5k9Smbp/yDTMCA
L+Dxg51gQpo+oTfqh2OdTU17KwZEL9KUqe1OFWQYrlSGG4vqoofTLMPI5CVdbLYehYvpD+Sp2fTE
eG7thVSb+ajTgDkSGgj+SDZ0UZ0RMHyjpIVlHYqWHfOCNUWeEq+m5hrldQGNOnDS8QKoVVIdDMal
KYzZC2zgCcl+4YRhTSJodXZlQ44PorHRyc0VIhQNFPQlGg5AVcg+AO2DQJHSIUZjeWUtwfNZ4Cr0
uXCY+mCFir3pUicaVJUT+T4s+Wo6hTAgnEhY27jPgZ3c2mA0zpl0AVUrx6QqAURRm50O+brcTUEN
nhpYIYCpVy1Kd43F4u2qqEhxKjngA8pIC/Y43j2kXPhkDprrpt3PRfbVhPNnbN9l5Rr4K7a2ZD1F
PE4lL1i1gfaHsY5uUIshdpMOoDi/oXouUa2VlW+o2XjxS0+wC6M5YqKWU5MYLV+bKbQYZ8AAraaE
+OCh6dPA9UcYOR5dXQzLcQbDkFCQ0qEkGaHpwZnWtogasTEZlwsFQ5LrWASJPwPuUtnFSIax7AoI
TyKNxTTEDlrFkHXF5PwjiWIDuxRki9+G80qhLejrWzsbpKTkUzPVuAdToR4ZzvJvjqy4RiTWZaRD
rOItjgfU1sVsUZ8gyDf/PQ2CPdlxMp9LHJPxthj8nhzhNBcgvSxgWXNWr7BOQr77lvp9N51nW15h
pNS0N5Lv5AlvJCs6i17gBP1FXh/7yYd3LneQXAYQ2LKu9KyQXSC8vslDD5I49Df6jmw7bnjbN1MP
dRvGoge2VaVCxaWTg7SJ27t2sdWfikTS3hC9ineBkBG8fefDp4MjB5Lu1sR+zWULTCvzZX2VzaXP
u2YpisdQZPsEuM+o2zCkCyidg9Cv5cxRa3ou8Zq3FRlJXWUQNU9tkY9rNwXNbnID37luG+RaHPog
RtV5bsSLh12wAevVgu/St/Bsu9HCbQwZNdU2U4Ca64udA4Ez1iLK+Ro+8uS3qPtyOPSrRi9eZRuH
Ey9UYfNh6at1o3Zok7c45XbuCNDC+SIftYOuyo0NJVMFdS2+A5DYmKIdWPw4OxprHzA0K1rdH7A8
y5+4/9gPkciaUxu0Q0o4DvURme5s/SJmdfldPUa1HIt2rX4Hw0YEhEat0E6jOqXLIHt52FoJuG1A
/o/G3T3iW2KB9LGvLIn5L2c4lnEq5dmvAHqABeORfv+9s15ccziB6QcywRKm8wDEPmxSgmSJ0PcR
Gy2dEhyMiyvf0kI0f+psJ8iwyNZGHKQPS327jeX6NLlKfIM1W6UOPbqEgQK1XeJ1RJreb/j+r1cN
yq62UypVv7J0SDdcwj0wBWcb95LrreeXawqS5WXDig0bMA3Tn3HLN3kcUJ0NQEGn4jNMyv9wtZyT
DnEmqQYCM7ZAYNRmw+VZ+KYp0bE0lPjSm841rn5KLMGIBMbQJeiwDCZ2YG0utcPJ12R3ELOA0TkZ
XtQU3kP9H4XkAHG+LmG/PYGD/rUiv+ink4sY0EZhKnUAWcoNhz0rIAvE1Gf+uTLE9h1YpuSFCMKb
AyozJYEpwjpzq1mJl4G4O+BBtc8xSsAT306p8eQz1R4DgqqVsNws+rmeMUWti+loQ0r+mKpCT+H7
87gTTgzovWUPbjOW17DRcVq2d2hQeN9xFFEvSdDJiuIgJJcGw5mGQv9mcTd7J2kywMqCFmxDcu2C
Mv/djKZAQHvw7iuZuLlXpue/xmFmH2Hv++8OFTNwapg9v5kMrswdm3h825FUnlNRJpC2qrLZaQE3
Ed7lChneNfqznmY9z+/sjj7nALlEnR73kPELj2TlZ7vP6/Pe9IBcFr3IAQ21wa1oAT7Di1Xggujg
361fm3rfElryOTzhuAaOIEOy/dBJOf8xeps1lEt9bTsfy2GiET59T3DvKl7guTNcoSNwf0hci2eB
DfQ76BmkPQX4ZEbbnwK2bUVRQSlk0mqjDFa5DU3RhyK9vtybN4Pu0FMByOFHli2zOIDRUsuj0QjW
orA1XjBVIdE+AsvZFerrVfoOA5nJPhG0of110UYIBGQ+Ft+sqKZHl+f+Rzvowd+aXTUbxpJbTWhq
Kq5veyua6YgWHLbXod3mQ7+Ydr4aMDb46gHz37RIfJyu4SNZP8GY7Gwph5Gj7so9ZukRQkB926zJ
+jpsSfwFX8npFQrcejhN0wTE2GF2e1cvceZIZ6pgCwzG1rDQxU3kYxzhlXOIptH6jG8tz0gCYznN
ymSylzh+9WktR5HQKmc4wAPuMMzE0jlJuxHn9FPMcFVD37wCjATfj8DTKc1mIKOST89ZZd1+DVij
fIkokzHm8+iYj2CRmp5yYO4RMKMKV34ESNqpPl2wZmwC3H4ckW5Hpd2nrBNN0qrjvhZh7KxT8DjL
wap7ULYw+yVv26G5LzEz/KOQcPs2w5HNddt+LqHFPjRXnI2bRJmWmu0JWwCoEOJw3P3C5WThM11t
Y6daeOB2w2CLN1LOGFesyII4D1ySKbs1olivBRAMRjcLve7Fbnk0R9ZPtUIvnQVMObeof2176N/A
y53NAY57XB6YIEgKWKwrUQxgcP6HbVu43Y2PX2rAOXqXztmGbQkF+HqB8tdfkzjny+VuVHJZ7Sl3
mARVjp1GIKzTxYKa5UcbAprYQsf8pFlhxsNYGvmEXNjkoax1+bJgeNpTZ6r6CZLl8ZuBX2V/nIaa
aLokOX5k2BE53lXET+gJt5IBAwg7rguLhpF0BQ7v4SBWdqYbL+s5MHLa1+8oZOWHcA0uw5olmmPT
Nxhc9Va6S4Ai0UHjWmBXDINEm1XvqYbbYjrBK2MwKA5a0v9ihScLXT0YWfAVC1xhBJMvI4VyfQ4U
Go38DSVJ9VyqUC+dU0245rPOWqprklwpv6/lzVaBNu/d6PpLtefibYxAkG4F7BzNider7lHfe7Ql
ZaHJt4hmRRyROrDgSpDLgLukbljb7Zj1v8EZiMgT1GczOTi1G3HC1JY/gSKlkJuSAZXSc9ZegD7v
vhET6jsbkgFTtSFPr0DwlzNGShYbYRjb4TbDAGuluR/6xyTPcJ9b5xd5nNaJ/eAg/GlqvMVpiGRm
aMIaFcuRpiihXhjys1E6qmlYj5Vny0dUE0ivVuOooDBVtG8QLia/JBbArxVUBtFhSME+yyGXD8uK
qqGLmykwEIe/y4WLFuCe6PXkjr7iCwIN/aiu1eQSfsrSJblucNpVR5illNNh8TWbLodFxbGrkIsw
Ut1XuG2WhWS3Zbm6+giPAtRbaH8hYc7rXpxam/O5E9ZkVxEIPQYKs3EXEqMwQh3yBlHijn5rgK6b
dQJwVpW4nHHEosLgoPO1OH52TIdbeVfbuUVJRGL+NYKE8XMuYfDaDZnKUAes8LVoYUxAlYMrfId5
21LTdmb2YRtjnx2wM8YaXh47ovzK1u3lRZWplKNxEPFjLciWdsNezcVhTQD2oILInOzqOZQfswKJ
+0YgXimnFsySuz3Z26wz7Zg9+HhuLXH4EHEDcun8ymIjziySPHsmKJ7h+VcSzHFHNVxjytGIbpRr
8lIb2InAM0vmDwodzvTE8jF+jWA5NFdzObm3pu/5Y2WaU891ulyGJAMsNlY2ByBQ7kMJfkHb3q3t
vn1iVtHoS6ijxhs0QeYrURwnA1JU8T+GMckf4xaXFvWkX0EORQvwoHH/IImqiQBtGSoHoDl1qdBm
DoU4nptsf+B6aA44WHkL1GZz5nIGuwuwkVYYAO1Ie1e3VhUCh2W5yfu9ZOGbwV39XODl9FQla/5n
bgQq3bNb3u1atHO4wN84P5RSapSuMjBA5AW+lvYIxzpbDsPVOapWoQWtscwpYixK6GJHDxIgXuxT
sTGA+sD0yfcq1Cgbcsv6XyBDwPlphbenpDWMOto7THSB9jVTCWQK+TUkPexYoQTHt0ogZQKxxD6I
iY8pnSvYhyHJvVr5cZ7M+lq2yAS7cZhoLMddQTiHFriCOldXUSMMBEnXP0AfGfRpT9BXH+Esissm
t4LHixZo+xvk0cUZLyboVnaPWdPlDrjK0XUZoCITNuMgFfF6LCkA8AbgT4K7A9dDxadjGSeYCqLS
y9SpjwO4j8e0cW1qaGG2nZx8sY7J/QjQGZm1elCr/q2FteI+8GZjl9vSD6hykFNZ7DhF+3zIj0qF
BIwTz8HhtPeuxzx676qlMO7NOGPiBaoWzRMqWQEyUxvA1oRHXS6Sl3wNZQOn+XwAJ4ryscI5eKxN
NsnnglfGM5rCSlTBLnQ3xWuJXN3p3kxJSAG+4NIpL5e0gqAKsZk5KuspTZKPVIzbeCXDZpBlAPeU
fr4RMKxwL1XmI+qrpInN/Lue+xz1DOZ9+IxVt5AuUDcnZENrH7c0uyRhyLc7UwI9x6hA++lPkXgf
5w7zYzRfJ6srzv6wNtaIhoajrLpZJiTffgxc8fWryXB33qfNzKouwFU+vGPOYtPX0VeDlx1rqzH7
NieapNVJKQwHL1nmPabISxGb+JWE+czgQQ0nfkzgyg4X+BiLMSI/J23vuBIRPPBZlEmKzZ3VsMUH
+wzQWZbQxpYLXJ9mMBKAumCUApeHAU8HaonF1eTSk+iSl5HkMyoNt2lSfyzM2x2c5jU12FIERIvm
Z2WKqv7pqmao14seA1IuaBkqqRegTn05fuoGt8xXi3YV7n9NKPqb0PdqfSC7yc6cWqFg7Q3FC6tv
goVG46IvvB9vU3Tl5UWD9IztqICZx6dK4/efadpgRgB/fiT0ffGeB/VaiTQJ39kecG1gSLK3lxbr
G39alQ3tBfBw56+y1ePKFGmOGQogtc1e74mDd3O11IO/XMYNOSHrpPoNV6Vb5D0YUMKc5q1287WN
aZRHT8Zi+A5rD2bQ2y6NPQLuLNNLC25JpHJC/Xookn2sMcQAwNLtpJyazwE75hn2gDLcLjtBCxNT
3K/HNaywRYCt8/7N8SB+2xAze1XhEBgOoRzYt4TbOaU88dsbmYACn0LaIjN+HgtHoZ5XCFHC9Vce
YWg2zN/5MrAaDVbRhkuu8U0d7o2dXXFsly9HjERuB8jN+wWYmNkbFEfAlQjA+pa6FtgbhYomecQI
lavD0Mj4fTf1/Aw5dPa6Nzyt0SUt/XExop8wPUCNSIWB0JZidiLuJvTbjw0YjWAul8tIKKuY+L4i
MCTrPLGrpzAL3T/HPO4bClmfpofM5ebXrkj6ubkhXCfws1bgwczVlVvgaY/OrDomBfYFQiyHq0JK
A5LAGm8x//HqOHNf3szYPRuNucPcRu8MAbxlvw23qkYI5laumDzwQuuRepHrFfO5ESQMDeDn5xiz
8KpnXQMyrZWfDkaBz36IAiPfZ4kT8TVN7AIwetRgyDlSix0DjQKsA5VVYHkIPN3X3kBOchhmbz9B
NGqe2TBmw4lPrK6fZ4R6fxgEVoKhUwby1c5+2AHAkAV99E7GqSNbGI6Wt+Hs7TDU8GLmA2C1LSDl
9nZZsw12HcqMVz7dxOUG9vJ8R6Bd6tFHE1zfrZ2AX8BZDoMa+E4C79nyVNxCs05Upx2THHjzgnxe
XPwTJp6G1SU1pLbfDcfddAz7CAKHRL+O23hokWzrItsvAWXx8rA0yyhuQJ9KRiQX9qM69iy6twh+
wHJE77j/HKtM/JIJ4q8oCszluuC6zE67Mf13u27gJzdCyMdVlz1mlnkzg6i4xxXjlTW3N+iX0LPC
cr+9O+sZeJeNlVg7UHswgMFUFWPe1U8IN9AjclUpAkUXXFZelQk1LK4vQqAdpukwwx6/RqVjD2XY
w+MqC6/xSAJJqcAJFCm3tcKJl7VgWHG/4DhvWzioX2SAMT8w0QflwQ8woO6wLAFWy9jrGx5QYh09
tDoeh9s5dJDE3nwbTFG+pm1giuLYx7rJl33NbxNtbU9TjIA+OV8qhR5vAYd7XixGyTiMGnFCWKo4
uVQnrqsxtcpOKmuXJ7LweCb7kfxu5rZ6hLUOHF/HGYc4TeLQ7EfR7/tjDy7uS9EbM97YtprFkZVe
8s6AbbAeGWG8wZAHRcapsRiHn3EDQPmeOK6BX2bEnLJ8lOPJ6bIF8IMGEMDrGnzn9sx9n3D3lp3K
4IPzAU3FFA8mBdkNWJuo+TEVbQ8f9LpYbjA92efPTMamP8YyaX7U89IUnUFGgj9ic8M8QY6wA0aQ
3NKWVyad1zsfkGDVwQoJyHozjtN1PieArUWGTu6EAiF/N//H3Jk1x42l1/avdNSzUQYOZoe7HxKJ
nDiPovSCECUK83ww/vq7oK72FZM00/KTOzoqqkISIQAHZ/i+vdc2++aFOZSuVhqrS4WIarbK8XPU
HK9JCHt+SJJm3iVoKDLqrgo9WfRA6UMTNea9NoImPtNY727mXLPYD3ysynwjJEMeDlfJgXqksqc7
hh4VmZw6NlXUXquk2eRjZO775ORVjt2w8H7BHYH8hk/nwjw6kr5zSKmtfC4cr6qoO9sZb98sNcRO
KWKOcdJDLwY/fuLW3gjylov+1H9iwaSKuPz6L3r7LtRYiQKw1AYpwmcgk8u7kiSBbU7v/vcvRSoy
6lzoUawqxw4tCDxaNqWV7VUaggLdieU2tNJuG2l1cYJVciyjXdDJSwr7z+wHeHRHkrxoqAo+u97x
ggRdfRoQipDaebzlW0hRbBbPvz0+FoEwkdPgzVACHr25dKrmAOmIi25gEvts7se9wzx64vm9d1Mo
mPGwCkCob8YHdvbcTsfE9ZDskSc7oPjWAy1dZ71JuzdpzBPyyXeGhkZMu2AfjzuCDv3roSFQhLct
Jn/Ptern2FDTdTigKY+78hQX5J3vi9wyFVgV8zqD8UgViiWurmoldj0KIM0dQgD7ImPXe+L5/cRv
vJJFMipcfHkMCAuwwrEvtzIbk8Mhr0mR1O2DojMvxBBQgRYkzxEqwJxZO72nNabt1YHKSa5G85Kn
kb5FT2MsDcbOF+hl7n5/+Lgmum+DZRRXzZGendOejVWDB902yOe92EW2gmJLJ2Tn4wu9lari8FrG
KdxEg8Rn/ehKIomwcxNy6qHIUddSi6kQKhHGBpacDehewdsVZrTSERJ7plJq6wb102oeqlO0z7eD
S4cdSeMLcS4Tq3v0hSqR1tJf4cyvROn4TJOFDugER+EJK158KnT67czKxRaLor6Q6rn91yM5SVot
oBdChczWnIvKLr5WlaXQuGJOxX1hrNOwH04Yfd695gLy4GtdBM9H17RGp1HY/fP1mL25qQju8urO
sDe5W1VrJbQmT9VybfPxC15+6OsRzo0SX8xoQoqMPef1jSI5GY06pfEkqXzgdEcIjxJw2izhnStp
pLUvtBq9adGdCv99930uuSKL+9bGH/T6yoVRA+PMR5fR23YPYzuOj5OeUXcdxiG/+vgu304XGHwh
JS+LJYvXMV8m1tuk6mvXXXo1zlYdpnqrzXQaPr7Ke3dkcvzFeMRsoR2zCTjDB9Rcbabb0WzwE5d0
troiP5tQz59Yrt4bK6bAF4bV1F66Ra8f3py6bW1Da/JcNF2Xo5yCSwOF0GcNWoPqz4URDCt2DInp
f3yL7z1IYHmAaIlWxGS7PIJfFn8lUSmWdhyD50HkXzJB3NU6c6U+rD++zrGRVmPawXZpY/c0aTTq
RytJq2hkJkyWi9EAIyHUWL64RGpr2hcpqtaELePQmd8bpJKXg+5EJ27z7cKJsgYnAKgYA4rqcQ58
1wv6t3SfvQC4tmcAeV8lZP6t5ZAAQlTlKVzfeyMHwONCbtUp8h/TOCMQHcmEydVzOrXfkBBzE5Ah
tC5iyzkxoZ+60tGDhTc6x1PNgw2tEsdqrhEUkaTBOicIdP/xO3z3UktYqwBqAZrs6AOn9hWETWC4
nqHExjMYC5Io9Lh6rOLoVGD5e+8LO8V/XepolWI7YnV0pVyvj1z41iINyWukWETgt4lsk5DJj2/t
eNYUaAYXizce7wUKbR5dj5MQ4Lcu7fxBGbQt3qQR7dbkbtIlc0DXx35jh9R79ClrT8xkxw/155UB
CeE4XJbjY2djIjocj0J0vtOmzo+8LN19Sn8YoL5WnvgG37sUeEWVuRk0oWkczTEWwP5skmqHpbZ3
fiC8NzxME/eyb5RTZ4rj97fcFWayhSYMVZhV9/W0kmVdI+IQrauijxe0Z7THJh+aFZ0M6zZzslOe
uePZk8st1l04MigboWMe3ZkmuzBPHLf3RyVGSWk5W/OntQKnBR3WsuTvQavvxJs7ntKWizKdsGMz
llOhe7Rljc2+lnaJftOhI3ouFDPd9YBKHhqcxBt2G6ZPRag8RF3tfI2mcbj77SHLdoa3yFlK556P
Pvw+pOPWTLn086mRW5luyvJWz8PuOo8c06cvW6IpKU/d9DtjCN8+n8gSwmrjqXr9YvuOrT8XkX7a
JDR1LKHMHntX60fYxKgNPr7F917r4tU3nIWWy2B6fbG6QzrC3kz6JmRGz82t4bJsovY60KZoI2vU
aEpVqideq/bO2NV4rjYDSiUU5BhunsV2qIZpJdGrN+JSUOOlReNY8jmTpbur+2G4t6M5PSSyFTec
B7NPVJB1v8bPW5ObQ18tcPOYMhamDj8oA32lkTJ+avf87t8SCdvCGUSEejzkR070xEsnSJdV7Hu1
dOYVo8TcNZnS7hrLzL59/C5+bnZ+3Vguw93GEYNfHaWD+mZ71yJpbKax8yNMZFgXR/tBul1/N5Sd
fhkLysQiDOJ7t6X+m9VjcUbcarzG9hScpXHW7nq7HNzNib/UMsjf/KU4mBowJeHLHNNlGoqkIoLA
7qeVlZ9Rtss3NtnoOzuM03XVTrNXttK8aNW58s2sRP/NS/frDmQ7iazlif3ie+OV1BqHrTd0CeOY
3YPyPwxKQYt6HqL8DMG53FTS6a84Xz2nVWjToxrrE8P1vWvCiGA7DGSWBexo5QLWqc7KEEofS1GC
Ykb0SytL2jfJ5PTpiuYf5Yg8MOwTi8m71yVyYGFcIms4TlTT6KLPEWU6gs11i/6DLBbwbEdSKd2Y
CJ+tokIuS2vjxCt/97pgEZeJD+f38RsvZTTGnVlIXxWZvrOT1LKQIsvkLMAmvu7LSaOpggvtxFS0
PMbjgcbXxqoGUBv04xGzYUAS3Akdiwiozf4hjsd2LTrLfPh4PL+zpJARhM+cbxrS5DF4AP1pZkp3
bn2rKRPfBVO0x0+ACKMNf+Bz7r1WjMJjt6CDau30E/u7dx6t4EWS82loyP2OtyJsHaYm1SKGUpZY
Z4mF3N4h3mnLprX1ZSGQ/9XtKcLOO/MYF6Ucw0Zhsb0fjV8WN0C1LstY19GDtqeUBXuiKJ/aQezZ
5tD//jcKG0ks6zbBzOrxsum0C7DZcqRvZJNy1lptcxOhBi43KqbK2FMzGW4m156uP36z7z1byjvs
8niwgrTm10uZxGphosCXvtLNcjuVWr6TZqX62HKda4HGHWdhM938Ly5qUO1YkoyW7fTri1Z5G6uZ
yWJtpVF5NhrUzRvHVL6FVTVu1UJckr87pSe+lHd2COwMGMKC5ygg+L++6BQktpUZgfTLIG8pkuvd
nZwcTLi62+Bd/fgO39m3k4yB2ZlRu+QJHW9HpBB91w/swSbMyDq+s4M5zPqdQh90JbF7ezqM741M
5+bp4yu/KSWyHtJIJWN2IW0tybiv71MtZlb9yUWPRPGA/sZUX9Y0MX9g2pg2UaUToKpXjfnNqYIK
szu6ZsQgilAPGdngD3RzhrNKDEW0RhWFx+Djv917XxUrNR8WVU7OFUcvwewHVWHmZl10ELs5skT5
jybigs66ugrC/ndRgD8fBsVvSrhs0wjbeP0wpsjR7LrmFBMhsFyZEtyBoJK5jYUUv78ALGRhxKaE
tqkE0Ly+FL0mvY0wkvkBuvQtu+DHgq98ywTDccZtzCtX5Kn/+4+TyFxAeSD4SfE5+pDwwpUWwu/O
Jwyc8oFWdFdDXEy+GyBMMYiNu/34eu/NFkD5HFdnf+cQKPX6Hp1Cnct+Knq/NwJ1N0adhum+lQ/Y
JjVs+VrAO9SGEzu898YMJFRyYEBkLpTF1xft4wi4IjYEn6q47llujTAti5U1ukJlQRjoJ17kOxOF
jqrY0HmdZIkcX69ymIDpWg++OYXpRWXGzadGGNOWClv6+ePn+c6tUVUHHcf9UQC2ll//pcplzlQ/
5zkZ6GKi3rSd2sZ+bGFcVDoE45Dm5xO7sncuaODOZg2nVbiwAF9fsCgNTCv4K/y0DoNNYQ0vuRGL
HaFrqJoRdp8Yn+88SvCbkIFpEMOgOD4o0YfvaBurg98yZ/kIA9MtsggDRbp1ijr+kwJ3tBNatkFk
qYEFo758NO9ZEcozKx5HXybRtDN1aAd1rHQ3hBZra2uQLQdStbiOu1Y9tBWWHLN15yt16MIvMQjt
Z9zgBmQEvdn1S56LrZvBXRg03aXDMfDAeEh2Bb6XXRim8hTO7CdW7s1ffjm2UoY03yZlzZpOGCfy
Od9s2hKFUYB3yxSjeUbYXfGpRAjCJnYawyeX5Xhf1jGcEpRGyovUyxgfCSCBdv3x2HxnCaM/QJtN
Y6tj0wB7PVRUpQSk2jBUNEsqaJVyZ6E19VBcEISBtkh3s+K2mDJL/cQH/96VqdZT2qY7AdnoeJYx
O1Ljo3D0E9X+Tl6FwX59lpc40U1fkyL7ZLV9vBpatzux0XxnuNIUoQXFiY3hKsTrWw4xjBWy0kYf
mnqEOs1KV6QN6r5Zk5v38dN9ZyaF071ch+o4PJSje9RlFuqshiOsh2DR9htDvkXoM66qbkQbOc3N
zq5Ff+IG3/n8l5mGBAv2Bao4rqpPmtk1aYkhvpogoqgIapF6g/nYzcNYMAOABKm8j2/0zTNlNLO/
NJduBQW+4wMKyoFSG51u4uuL28tWi4qtKI1hixLzVA/xvUsxYCFbsIlx3oTaVUnWW4kNP2PRbB6w
68WrtHeQKVHjPrGPee9SkKl03qBjmWwsXo+UQqumxLGUycdCTM0+b4zOM9G8RKichuzEWFlW8VeT
A9BBSpVw1im5ots9+hIdrDUIacEtxKitLxFwJxa2uRJwy8ev6s13x3U4Zi05IypM9+NISgwNA6YX
AdZhIsEXUHN4iM2KMCQMY7hnyA6Ous46uCM654+v/OZrWLCKFhtlJnAOIj/RmL+sg1bqQjJYKuoY
X+ud7NrKb/FnrmWnTBtq49MnVcuGzccXfecdmtTv9IVGy7ngOForArGH3VVDwoQYDvyGiG+LiaKe
LZHa/m8upRNlsNwcO6fXw8XCOaehgVzUUpL4W7Olnw++DoG9a/+zYffv38b/CF/K63+Oi/Yf/8l/
fyurCUJYJI/+8x9X1UtxJ5uXF3nxtfrP5Y/+1299/Qf/cRF/a8q2/CGPf9erP8TP/+v666/y66v/
wFCBy+ime2mm25cWH9DPC/A3XX7n//QX//by86fAan/5+x/fyq6Qy08L47L4469f2n//+x/g5395
6svP/+sXL7/m/Lm7IZbzS5N9Lb6/+VMvX1v59z809c8l94s2MH0+5iOD6XF4WX7F/JNAEOYm9DGM
RIGI5Y+/FWUjo7//Ydh/OoCzVI6pS1WbkuYff2vL7ucvmX9ysoNlxe6G+W2Rofzr7l+9p///3v4G
iOi6jAvZ/v0PNtFH3zlnNnJnlyo2hXt+3NHhSI/bEDkpLhRhzNFTargpVIMEz6RmJOwH1FptPZcT
I2NHhqhFQVZrg2Jf53UW7KO5Vv0qctWVoYXtpdvK6g5vz5eKLdheBp12lY+le5bibzh32cJfhJy+
qI2iqL4oYiJ249kyLnq38cncFvsqdC3MEn3bH8Z4dhANhVR/FJAIK9FrA5EDSrftAotycyPlBqve
/Hm02WmNPZbWPU6T6SzsdfNMS8a7wi3ji5E/vdXtBlV30Q/o4tuweZJgNrA3y3aDk/smMzlwumMB
ThOggOMpeRRusSImfoYBeZ0ahBiuGtwjqyaKzW0tdBjoeZyNNwmsiNWyznqhC3tEGuixoVlUB+gp
wzYLC32Dkbr/NmRQERrdeIFdhEWghIVQYsf2ROomByvLp9WgZBRD9Ka/oLjVH7SMRGKokZq9H3ph
53i44XWDAya8Zsza6EktJuWZboNca5WbrnD/sBJo8XQYW9y4K1sblc9zoyHm7RJ7J6WOJ6m0avdz
qMn0AC2vums7nWBLo88AYabZjxEg0y4t+s0YUEFvo27a9Xgo91GJuXBdFPpWNmqxc5AqPwwNsKwO
Y+1FqM/2WRuZtbmCR9/vSjyUWA7jzDzD0Kp5XdXM+wyD9KUeq7AprbzcuqWaQNBNFluxnhegCwlL
hdu5IHkmQMSdaf5gQrbO+qZDwByU883cG+aNKJDUW1WO2wYZ99aplWbrum171s8xriQ9tQ44AuBB
g7vZ2QPu65CX+iAyZQC1gPqY5oHY1uAaPPwXydpkZ7eudUW7h/2QibUB6knQqlhZ5hysqtHG/ofr
HRsBTfi82rYytZ9Rt/K7WH95dJm6tkfISCKvNwNrJZK6oMXuVdsHkEHGBTkWpse5KFpldpyv7SCD
rww3YJ87c76P8lruKhfQkzW427zv1UeKK869YQVyM7iapniuCuIrszLHl53VI6xOjKcy6yLU+yQs
r8xQFGeBW0TJSm1xQnIax1RhtIn2FGXRvJ2Svv+GFHzyglAXNUg5IdZtNWp7pzVhFalFHG0RPAf8
w5T+UNign2F3Z3AwIFC7E8QwHX2835Ud/zrxLvvVZAkNcf5AldvMxi8Y3lUP9+D4XIjIvMfw8SVV
tAbhbKZfIp49y7Ci40HUtK2umNoVrpbAbznrbgccZH5ZQXIqch6RBKZ6UdcEUBSIZXfW6EZwiCC6
jKvWjCJ7VU1Z91gP7pyuAnqtCHy7J4Ui4oPom4XIZgyblkBhdRzLXUFCwloojYpdP30qnVb1B8MO
PvGpdudJ4mQ3eTQ+2oFr7zpT0X1LLKMRlZl+NRrJbRYjH5/kGG+UOE2vgw7XrJFKB6DWMHaXKPsN
gK9lQkehKOv00RLjuIOy0V1Jvbdf6jHSziYHSRHa21bHFyxjD5H5AK5qVOV5bqij4g+hIi5EJ3Pk
/+HQ1mv8tsUlSZ8JJpvcxK6TNtsS/NAq6OZnZWimi4j0gO8YD9hiGuDbtlXVRt5oWOOmdRQc9Vix
XrQAFo3Lz9sq6SQPRZYPZyKVBuL8aVNl6UOqGCZ0+CFpsNkrXT4cnC7u3au4nAj+UOou/VTzqV+W
bF4SL1GK+aZUigsnbIy17oRiz1IWBSsBhQBFPoJ3P7ON4n4sLaPaq2pYbKMgbat1Ikaf9SZaxbly
EHY4rPGXyxVp6tMqq0kfABQgMt+JlUf02tbZnObJPV0EBGGDcx4O4PHwDoo1RU2eexkl29EK1nQQ
QxjjihvudSPqzkNISkvoo7HFxQAoKe2/6bVkxeqSfK93iBY0DWraCAQXAJGZeqiI8dVlRCNjaSVj
HcCj38OSKykPb+gxfLPS5nPWwpdy+yc7yy4NGDkWWkzMYGEC16GwrHiFPAq7YjhWO5lWX+FiTBfK
VIbnprYMEmIidypdPr/TpY5Kagy1XTUzUyZze0mRVH9SAi30w8zID3jBcfmCKbpPY3v6wmbb8WFS
wnpJuwyFXN9CkpvLzyKrn9x+ukwH9wpDZrBq+ua7bOqGCG3a0EyMPrPFwKHVHi9nKr6Is+J+D5T5
TNoi8ibDudEzDSmFMjwXgxJ8km0VrfW0iNdhMc8s227hEfWXrGPHhdGURmQcwVjG5qVDKgsDEV5l
6PrWXQ8FLMtiZ9V26XmHS6v2TBbgEtTrkO+M2FXvqt5Ov+acFpIVuG3bw9AU7AmbqLdtbI7Mdl32
aSLR8ABXYN46FjwSDOEBydh2+dRh3jeA/HfgvGwsL5qo9GfOq9VGs4oYIb3UbfJhW/M7fG1x5Wa5
etNUkQ3sgL/qFQbTCX9qexBOMh0GOwwey340k7O4rLPrMQi+acOQHZqARcyCNRDaGiVy+lDbYZzL
DZVFjId2Ze/dNMZqKM3ocz3FJpijSoeHqYTVvjCDsfAh1O7tmtWFednhH6a5ZWCq66Q0SUcSo3WV
TiqcojDTqptwnO2vhciuewDiPQQIFT15lLfFBa8Yw5QEuns9zFP3qKfqp7bkixodqkkxCAUH7wAO
eUBFm7IBOK+RV/IgAqXchXVvRl7B1tOGU6cu8Ak2EasKbcsaba/1VMW4UMJKb+gI1sGFBSvuMoKM
eYvVdtxrbVqvI6WevSl38CCWOvRf8KzKN/6OmbHSVA7RXt479mVYB9pZiD9/A9USlrohPWE2wgdT
EpzPkaVvowxH0goaXTquUjePvA5Dysbtoq3SVsWu7PML2DzaiigjGhNgXkpP6SEIQOybLbglBtAk
ie8Gz1AakJveGV8kVeF0JRxlXBWJlmK+tSBNioX2UbjTZRlAaJrJ2zmMjdbcJ2DzWEI0EGi95oze
oKn1dV8rldxlqJzWIx87sRWJpddeDOnjC+abFHyBow2eAMq5hbQf0jF3lLs0Gpm4sByS2D5Y1ePc
JPXnhma3eg7OIXjJ9LrT7iJAEjCAKnvelFRWAm+O7S9N3M8ZMMPYEJsCspfXYqXZmlbiPBhl+6PR
lR+ltPS7wQ2ctYNNE9uH7kB1klX+1dUriRM5S2pw09K9bAy7YweSO49Qf5Rkza8qB1TdW80hSIl1
t7wzjLbZ2hwZNnWfzrdmwlAhf33mL957SSebjYq5zmGvRb+pzAW5ISY8IMkLvzIV65PBXnKDLQj4
QGhH/jyOyYuTz/baIdJl302spJSk0h3Ap8rnTdQ7qHnzQzHSvuvzL7UhiFEOIJba1M3YQqTnhctO
LJ+hAZBeoeWfbVIzVnYcnxvmfIefB8c92QlfE2leJqlsrltS6ffsU24ao95kVnWJA+ZFlC4VgeK2
Vt0XEnlu49H4pqdiq8Bk2w3lLM5BeN8PzrDPMvs64EiNbUvbg6NuKZ/BW2lrmChGZO2bEMcwrkdq
tLZIvcZkTz+o68yIgEtk8/OYBEtvfoD5bbsyASwfWe3tNNYaYsi4HIArdmVOqrAtTXgyafzNZgd7
I6iP3NOCoMoTSQsukZjCG6A3QEzVbPBKW2TredTzuyDXk9XsjiAFEaYcMOKH/oC/+8o1p4mqu9v0
bHPjwDrD1qxYrHphuIBFh5sBNOm0cTNVWUdWk9yGHb9lkb422nShDpWya90k3jnVzGkhylhdcyLk
9kqYKdf2XFqOx5FyvjQyspqg2oUcuYAPEjpaXka0vTydANJrY7FF21UM/wFSBRm2nBe3HbucMR6B
vbS4bmxUNFRhqAOtetAEvm5kzMJ5Fe3SxS6QBQmV0YIXbMbMP6y9en2WSAGhzQnHi1waREjET/CG
eRBtMSr7YsrYQeTWtgm60YP6TxIY7mDtuoLGjBbVuc1mWayL7qkA0cFi0t3l8az6djfnO0sPmo3j
wGUITftQ5HI4RLoOVwNX+U1Ui/PMqLHhdzN03LD+hFlRv60xPa/gTbbrAprEhVXDizCGuvDsJMu3
ZISFe1MowbZU3dmf2IJf2bEjLiJtFJs6t4wtgocatoRd3yQ5w3uGcbdYMQd2FuNFb8Y34FCgKchB
2Q/VnF0EhEpBrC3cxAcJm6cbGff57SzH711SaruhA2pGFCNuXXxMETvuTinOTT476DRta3oxwo4H
Wwx8smHo3mrTkH7qQHQJXwZ9aPik27f3jUMYAWcq11h+QG6fh7HBP9I4vIkDUYzeaBWVPzXuvI40
ZgRl1iwvjBYzhVE8hcCPLjUQryEgLQVsbhE7LRABhUQDB5RunvG2gkw94MCG5NTPHFgRmaROVVxD
ubA5RibhNZBDF5t5kd+a5iw3UaPOXo0R2cuXlI6m1+Y18ASGHaSQ+juG0/KTKc1sWMmReWgVUmIw
yhiC32AG+uNYO9q2TKz0rq8ndQ00x9zIucn2MG3Tizgx7hkMbH46OamHWWnr3G+qhb8/KvWelOnY
pxJbsj4nvN8IrPWK84ex3Eu0UoJxvMon6dw1sLw7Tqmt87S44c/awZHUO6rqokNN6WEPn+6d2aQ3
1o3KczBPk0f6T/xDk5bzRP012UMiG+//rTTzGsiFI1axqeHzjWHBRcBadhD6NC+21a+akwxn/way
ak4odEAA0t1+p9ZE+0y4Wy+rxLpM4i7wbMsN2S3ENxw7k0tt1P5SXPxWge6+zPn/cc3tVZ3uv63M
vfpd25dyqX61xz/q/2L5zqDH8e//KpC9Kd89pM3XuHh5Vbpb/sQ/S3eG+ueiF0BFS1mMLIiljfDP
0p0Qf+IrQfaJstdA8arStPmrdGeKP/kVjeAoXpr6unRn/EkLZFHeY+xCmcvP+9ff7H9Qujsu0FMx
5OyCwpcEDnKBjqPOcyZk9NLNsE5S4R5CsmAOlMtOqU7fvQr6Am4RdQGa4tdFZDuunDyu5mGtBDE6
MpUVezfKfHr+5bH/dXOv6pBHVUieCEEfePgohvIROEetDU6FFa1jfMZwP+BtRmqJOSFUdm5jxwe7
K9oHpWjnszLVklNdlTcRWMu1sbJihVMdFcXGUXs6h5QLlq6E5BFyfnvOauoosAzhGzQrpS/y2ZdT
jEYIxnI2rm3HDR+l1mifCwo/wZo9PKAQpdOz0QsVW4R+3qhlcYlaOjJPyYnevg1DRZKFOJ6WLW9+
6S780rLAd92nFiaKtQaq6rbFvBasQPjU42+2Rigtqyh+af3AlOQyR68jaYUzDEDg4Fulkh2qTlf4
Ssi8Hi6ccrCajo5hPydPEfQeps6Px8Kbm0S5iSuN+GX+TzD60k/85SY7KROt1hNnbbdQTOdoss84
0ze/2Yjhc7aQk/DaEUthIz26Sq1PCbKRWlsTt9F+7i0O7r2pV49mPD99fD/LT/q1k8aV6MGg0hHY
b6kxHr00c3KrHNexto5rjWNFYQUcMHuqqgDLlbMsNcvp958gEnG0k8QCkUlqHnV+4q4zOoHte21y
7N9FVj+wFSiV3xQPLhOiysmSFqFDW0M7+m4ARhoNaCCdJBx4ylBz0g2FTs6/Y6zvhVo/6uWUXX/8
LI97dsfXPBqYOab8yZi5pnDqZQsZzGstrb8BQ7A+SSfVV1Qb7N90LuKsY4qlQ4JXRGVOP+qE2uEI
LQUaBNdUgkOfzPKaAMLxkColGy8zGThE0vYdghMf4dtxs2gyTMR8SPpoHx3dK7kiQAFqKdb1WGe3
kEKirxnJxCumXxuQgZWnJ3Q6y0B8NVCZAfkfvVgUELBhWdR+/fDK1MHhV5vmWpNOdaW5FcGDHVB5
UMJOouw/fpMYJY5avwg/oUZyIQKvVX1pbL++nlbW1QRVq1+3FrXxbdfOSXGoYOTNnxIMmxSnuclg
E0K4pX8vqYSvRDBxuibh1t0RWVBrX0dYxzAtwjTtGxQ2VJsOhJVNyoZqdW1T0ZhgnIxjRd8fIa9B
HFhjBpZf0Nzot0xr2oAjtB31XdctDYu+iQf4FZREGy/HUFJdNS0BBGdTD9D5MMycND4580gTTIaZ
18763s0iV/P1nGihVQ0rU+zoKY/y2YghYK8mZxrK84Hei7VDme9qh8QKlG8aBiB1HdMBe4IhbZt7
ypCzXLlmBD3DRMRJSqssIYOAX4SiPfUpo71v3H4bE1o2r4K8IipJz6ouvUhUt2tXlIBCAZTbTK5J
OB16KK/C6a+VFPzvphZ29VRNqaJs2Ima1YY4EMM5N2ww7qusUZ0Kk7caXS3xdvqO1JP2MYDnbVNw
CVOSKzhQT+E3ZkdjNPxKhGKKvCBoax5tNYh0aFfNbBsPUiUYB5zeNPMIZUEtqZSBoONFKSH0Zjqw
j9NIx2frcpAhkqrMKk5xAg7JGdAfZyfGDvStQRuFipduBDduJQd1q06a+4XKoOwqOkQ9nSF1GBo4
aAAEHe2OWA9NuzFqM2m3+TTlYjvXhqxgNc5lGfpAMeSwG2cXkCIRNT1RIwDsllohmLJ7oPVjsQKy
qUM9spxw8EspLcXXtSRDxw9LLEWQ3BbzHn8TBw1Nzfj3oLGMZN1BAqbGnRTap4RomhTwcWqetS3v
Hcf4rFTteZDE7j31shKhYhJ0OjC2vn50AihSq4j2tOuNpCWll2aVEFNIwSXYBwYL4IruR5atS1lZ
d00TADoMdKj6Z8zrbDbyihrcumhaQWulKcyvTdGyYaodJwfMWOmV81RLabwEBZwUL0dXoW1UJctj
T+RqjawqGevHXurKPbX1Md3oulLApackBj8x7UFfQVaGQpOH6M+8Zdj8YOSXMeXSqldWehsEj2nX
19VqtLoGHqIFDnpNMh+fBVSL+FDOJs2OsZcVYGANUpoCzLBeK3xEOp8VBYKtXZQhlL6i4YekCi2s
sBXAtmDs1M860QPuZZyUQE1yYU3Uj52UWIqk6+GwzXMEnn0YAu27q3RkPhqVM40MLxw/0CQD+c0E
paR6jg1ldE2GCB8DgaZTib1W57zMu0unXRwB5ACYXyig4XSnoilgiLm7qthYDWtiyisDQRTfzX2O
oSS8ZRFM4g1tuKijmq3Xl1Pg9hHYW5kDqBrUJ6WvkytHI+py28UjRLAQEmW8J2lrGEHrKMJ5QEGt
Hvh01c/U5qaQo6si7gpgN+6XVMCR2tSRYSqRt8iU3S/UBUgZ0ls1oEfYawVqKeo7aUvDqAKrF23r
3sjJUVeH5pNm5E17rdtd057FJO7c9XpoRnu1bARH7U4G8FGX5Gy13jgTvua9LjKVRIuii5LzKmOX
t2nE1IrrOozt9nawS2HU5JcTskk0fK3DMivitPmepClwKKWOk2LHt1lk9NVaw3kJLQpYm4y9KUFt
XUAiQzcpY+QpwzArHuGtdn9dwtM6n5qcsFTqEuRpNHaYbymZql9iRzEKb9JQ5tNeatMbOgmiWWtB
ld6yiVYfo9mQuQ+41ly7dt4ka0Cz9QE+kvqZWJPxxYLs+aNgF6BvzaaOrqrRiavrXM3rZzpY1Rez
1IcbkVZu6xlh7TyonTQf1QZD5MrG4ObbsLNJH1Ns5zbJXOV75ZbzUzvoEF4njoiJX0mztQ9lMGKt
Z/Ls17bKBhKUqgmgMtTDZAeQPc53ekWBXSlsfV3MiZhhmCdDv2mmtgTrnkYufUyAADzCUTjZqnKC
6jwlXeTeTkNmLEz8dB4pFRp+qEaDBU7JzB8HdWBaJVJoDrYSQUELitokYMUkouBlcGMwYsJtlMew
TsU1TGNFB8/bZVCzGl28kBdkFhtRQy0+JBiidtCfunDVhSVfeyCdbPf/mDuTHcuR5Ir+in6ABQ7O
aUvyjTHPEbkhIiIjOZNOp3P8ep2nVkPqBiSodwIKtaiqrIx8j3Q3u3btnq4qUnUaGMJ9zlUAIMBm
neZ9sGoC/Rv27nUiy3W5HYXcHuqhMFQMMdhnrOB6hAXLzDG3XWOmOEKttrY7AvPK7qeBVvLpsPdd
ELM+ILz16ORDUrsCcXTaSPA71CYWBEKdSyZTOB7U82xqUDnW6Eyfl6/2u6ZOocBCgQepY/AnjSyv
mIvD6lbjzQwdIQDctQjGSa3DhkU5ZPeXtCly3to1f19d/vyo2OXQoiTPZh7bi+rtJK8UKJ4Myfp+
M7ZeJXpgJeM4EbvJNkAoem5wH6cdGLHC+IKzOEu4oV0ICAxMoberVqf9pW2mx7crityY9II75NkE
A2yw8TjVN+08WtYub4ljbM3SSY/+0BY/OdJ2GbeGz1THIcX522uxLwCkILfpMPCJ/ikD8vKJQFsr
dEWvFXyjTHN2rMpk6WFhDnSJd1zv0mBmhtb7IWOTcF3ZAe8ar36z4ScRzwyvYUrcdL4kVzPc2+JS
UzJHxBe55G25syTP0pphL/n4Y+4XJZ08Jn7c+hwyk7wzyyzMhei7ipxseyPOqq7b9L3DtWkz/e5s
SUTj4rxss2VAzcD4xNxcj92nYbRkyLhs+5Acr+xpjXSxwPjy1LAwaKnTbK/CQj3Ca9ryhN6FFGgy
gbr5ABSBBFsp8aEmrmvjE63YGtobYCXGmDekPzNEb9adsogBg/A2Vl8Fh+JjwOXcJg0TcgAnwUw0
tYINQPAw1Zfe6S3g2LRYd1ZREbCFvB/EZurTZGi/IRq+Eh91MA3MAsh2w2OQ2WyPDulK4l+6kf0f
8QOaoDCJQDsuTCnI+YPydkpbcOPxgmAAebnYpHk7Z6RoJoWs+FYrrfNHn7rUSOaU+O94sdU6JSBf
5c5RLDDv4VtMX2UwVZSsjJtA6Hmlhy9GYwSJ08IDbiJyuFQM5JgLRkpV2W3JwsB81GTb1skAD94h
Q1lap6KVNjWkrIjyu0yiPupceCAMmiafjrPn68c0E60+E/GK0BrOIn+V02XAB+2JaFTDzp27Xo6t
IDHEy7yj7xBzuwPfSQFcWEPxNm/p9KnI4A92rVUEfiLY4f2TNqUkUJ/I2TyeOKb/TG4bPnn1GJL+
LT3CVAapXifHrF41O0GS0wTYT5QTRHbQ4eBevE9+2vDH9zzMvyQ/viLEs5u0+KP8WjpGWm0xTS+D
kltAPS7l0e80f2glC9eLKzcAB+DPWYiJSIRBskGl4kquvPaBxLVyIP9N5jrqCYV6G6oJXLC7mO25
M7zNgxpuQTcxJum/krMjyf5bM3Iqa2sL551NpOhlWq+oTV3kDdwjgw3bVjD4y3nTiK9OWO6eR4zT
AQwMkmtIYWaV72arDLdL0LfwVGxEy8FbJK6siBRlHCZPbQ5zHLiTDM8rQdDTzko976n1ybE8SMtt
b7Aibe+KCo9QhYXhLn6ekILORvBGjt6IwmYy2r6la0pkbkMW0S1fZ8+Ys2Q8TWJzbj94elh/5Vur
GJtMdfOkp9J8su21feEGgonhzDr9gYbXM/Akue8+TBmVMSislMGzBkgpSDVUyBDC+iuxQ6C8MixZ
EBtIJP2e8qa9FWBE6Dn4Ygn/24ph2E2LkVMAZ4s7UivmYGbIB2xPMihA5dluZ5NS6MFppcNa7DfA
ai5DGKZPGdUxiTX8+F17gjTDq5NSsD5snJCKR2ICMBiGRfq0ipFLpF7qDHCCsPtdYY3yj8U/LiD+
LP2X8OxpirzcITG6TGkJiB3G+NUPGwmJWofyiYw/ufe7VEDCGTfD27Gs6oCPz7RZxMXizR+MkQC0
hG3v3hiEybfJNMzdE9N2g8NZFtCgBMM4RbyiyJpz6pCHES0cRS+TLPOvAHrXcrzsFN+1DH7zK47I
5mOAItwd9LwET3XKNUbMbDf+0ooopsjIZucwDwvZMqLr0ldYL0t1Ak/bvIXmxaOo09KiAyBZ8xpZ
ASlSBbp4IRjRNXgkHAG21ijDEUAMzuFoMdjrjHzZbyVoC55JCjAh/jTD1HbRaKnsrPOATO5cqg40
Cn/Pds4A1gsQDt6CyLTpXHdTaIb0xsTyiuNGtA9FjdHXBClI3WG3oZeNJkxsS+QtAkyI5S+NGW+M
fA+gQnKSZHFOFzGhNX5+UEyTUuahloOzjlzayJ0D94PCRdiJBcPsrkuJM8LAgi8RShww88imFLjC
FMTwqBzSso2K2RrSB2xnIDvxms0fE/aU54puqeZoLdvbUVlef4suGHLCKAKpOR/shpIKI5LcjfSo
Jd/bADdK621c0IW6/lcBt2bgTwZqj3NSsx8wlbNWsTsGzTNUMPFsjqbhRoEOnKe8yiqCX5ltklQV
UDXSng8huPV1LD6hCHhAxcN6w+YS0p8FTcCZPro86lGRhpoZFTjOP97i5o90XmO+Z25X/erdYvph
+rS0e7JMuZtUTQ75YRkK4rOnS+54RJ2MC2LWJsyckmnWHaxZ0BnABNYw6sRIsm1K10q+rb3azf7y
J/0BHTPlcV5iCrDcrsvPJEGZuwua1olrGowqhr5R/hTGjNbYtNTAEcnoG8Gtmai82CeJWkX2vNbX
jhY4cMbauSZXHuh7Y8pLDjb7pp+21RjXk1r0x5SZxcWexXkCDaPUjwy2XXFhl+XlfrKt0kwq1635
INesa/eelukX9QG8Nap9YCap4fFzlITEsx+veCFIV/aDW9+v/CfDbY2X0a/7TzJeN652p8iex+bS
zpRpN8LSUKn3tFBF5YRgFJhamrYOnUM4hfx/qA6QLVa6kt/2IPJ3YqHlS+rbBYJ+XaT6mFV2AFR7
2Cx5aaAG8KWBt+kTXSr1pbIB6lA3UXYc5KybZ9I+qyYuG9c9kqEienwrIdBfU2f6ioCDEQQG4Q5M
JQBx26tZzEeO1I3MdtxzRpzhXHqcvaq3doWuJxGtrds/VtUM/qQWDhTR3iWqJcq2LdsSfxRdGa19
RgVqgKh4aEmBDWO6NkjVqeYg3hlBV8D5NCY3O4zuIO+ABtgfob4M221pUD1yMAPcCsYRfUkiolyP
zdoZB3J3RwwIIrdAqIqWqFxIvEIdAZYXwSeoMtcm5JZdtWiZO/E2qa6TWBNm7D/YaHJ8PY5b3i1j
4PY7VKyt3vWhXvKkb5rwVKw69BIFUnXEQ71MrxpEnoyEnqzPkQKVzXnCJ/JolDyb5xaIQnacyJ0d
cHUb1X5cePBiUCChhyW60fKqmVcW4piDLHTxDiHIi8zc2CURwDm5Cob6rnWM/LPfKn6btuLUu1JD
2BlH0E2ALLrQ48ES08jvMK+SAP+8zT336KQbHy2mwLaJHBXqYk9LONwUWHSb0xzi9MXS1nDJ6VLL
MNKAzrDv9P287VWhMaSIzA3spAlxTmd8fdO+FD1OK2/gWdmxkRTIdxO1qtw3bU4a5WIscGYWIO1e
fNlMJuSWRO+DVQ6eF3n9BZWoZGoHiU269gtv8ObuHSz0D3kHs+Ko6KE83LGpCiPlShNcBCnHP5XV
Oe90G+vKUaG3b6E998xW+GJx72XeuytW/02Vtvom0xk3/yTyEGDlMrs/yMcYL7TICszulCvr3p/t
8ffsL4TiU6n3H2HrWfgLJZFPRBYFL1xbnY+3m+f0ME1T98CQw/RviEaXLxpYJE4wxtn3NR6fd4SN
FHiAkWsq6X4YxmSwhrzHTHe5+A0CADuyluEuRK4syBsOaC++N/BJxI/lzDEHCdotTpdudRMbaI/c
T0EmvpzSTJ+GAONJ3Pip6d5swdDV+5Lcm1++s0IytzQkbs6FyZmPFfSl4n4oEAuhJeWqSxx/8O1j
oTGCRR7HLDFnjmzdZEvbkgEX7++9vdm8EWPlyT/kpI7T0fHwXEVL5oCEn7q8yOPS3KbmxajK7mXt
GeawuaCJyVZaYHQjd7VNtEsXSrCL9glZn9lnwHRUyutuAR4ViXkKORUmRgwIfxKuiueyaYfQZvvX
o6hhrNoYrNIkMzCnXwzjxYPykM4jMWbYrrWVVp95ndrjfuIlXHEmuyRgLNIL3swmXLLYsC93Opuv
E79xB3MkKobGu1u3IBDHWiB98BDl2VtooO7E49rhPUHUQ3MbwB7+ZtigrKTmNLjkNEuhkrary4+C
SHMqzKEE94UtAT9nZ5PAfORont4DPB4Z9jK3pQA30Z6IdHFTK6rJU0wjN+3lW9d33Q9r29ZT2QY6
3XljPvNlXrAQoz30L5yYE6lCvqtp5WussCUHNLzoofqyV6ejEACIkB3Whr5nJ4CovKdQ5Mt4BBw2
xIQrjzduH5j4JKuw93ZzddFOjM4t+P8xtVz5uUSanlw0YOSupjOyY0HmLn5Yw8neHaft78PawBGD
JpDC2W0hBuL6Ke/DpbQFul1rHzNgeuFeWFNzi6e6GfalYaVhBEAjePHLeeUtHpw+iAfkK/z/uraD
feelQ75Du9+oaPxxDfa0Vel1brYjQaJZpodz2cjuPUVnhTCU2vkfM8xsQkdtA+P7EtbyWTB05UuD
uv0r1W7axhsfQreXaH+QHeaa7VynCzHjbGXwPYfORFhIkDVvJhaVNJGTVb0UU6eanWW3DIwG1mj9
WBeG/zItVc+tz/mw7GvHqr6ZNqMilWw/GLFStbtddxXMYZ4Yu/3VritsBLcwnf5rkmJLd7r3UZo5
KcPsvgPXUZ+62Zh/HHfUvy0IhlXETaPGc6EZy0SDMRvhHq+udSccfwK/ZM048kEmVUvS96FLp4Ns
caM4J4BPEXR19AXW6WvB/cwOHo5ltgEt++TM46Q5PJT4rp0s6AnZThFuDS9o30qzADqawvu4Kz3p
PpL7bn+baGEISotvfOVDR6skXHxdBzLaNBqH5cs/Q85cNGEWkN0CR6PzcgfHPjLVruXZ7r3gKlvH
HsailBe8IdrtTwiogfNpBLJokMufxnp08D4XhlV+4WvoFt6nrkXeHzsmOixNu0RxwCb0SR9yOGZX
SkS4hFrXQUTjFlACYrDSR4KD/LPh1f3v0jXzgnOU4QGn5lzgXwr4lvYwZNw2btHMe0re1CquVgQ0
O5k2v/jAeM7DQss2d9BNB95illH0nWCz8tfiiZBezwl5fSlFcYIh4182BJjWGig+q3rOpS1+7HYr
SHqXwwIVzrEmYuidWXERdKxP9ex1PDr5SHWRig10lEEsPJpHxmMROxwc+OiZZ66QYr2tPDFmc+9m
R09shc1wCGGAIS0S5RMgEeDg2+wdtYN0I9LknYAfJZ+z2By38HlumiyN7RTlPvKoGb0r6akCeFMI
cOakh8C9JTPAvLcuzzYlFhdu0mtpoclCt+E3Yio8MxuS7vW8wFyJutbdjDvHaGysi46XttFcrbzR
tepsc2cZAW+to6DqHvKcOSWW5TTleGLvft7JoUYbDztEmagLOgVhtETUuGZtHrVQ21yPNxXCqJF0
yG9b0nhT+9GwpGvELGZZBZtHjnqgHjE6WFiC6suHSvVCJJib4/N3yernR2LxxuJN6Q4DWwL1/WwD
89oFmDnd2EcNNqM1lSggaY22s7c3axAoWDLz4jJTZRoHfMFZdHlRICAYuI/YodlGph4zmlfMrwr/
hOFKDqD2WW6LVKf8E1tetOoTzemNBcDFTlJMRpxeclVD3NiTUx8gVnANTOGFr1NJbzzp3DbuEE8a
JDWgPlmswPt2cdgX+Y/YVDNcUHYwUwNFY70fIPvBiSWD14otNgG6SCu1PvPeNsbOEphxj+PGqbCX
vpneFbUjbs3O6b4mpgEbETEmDFRRVpLOLl0gOdQbpVAMZ9HrEneo6ZTqnqHUPkylsXLGremjW6ch
S2Hg/C6neNk5kZ85tK4m7S0bGM7i7+mTkXGmwBbGmTLYtw7tVJj5s4mirb8LIp+DvXRWeI9GgxMc
gYfftbrrZOupA8U+Kn2H7NlczYRn4Nq2BQ51fP2dYEOJtmzv0EdcreSNvnFnapuJABs7kLI9E9Js
2dflkQ2r8Y7QPUy2ljUs6jGvKHgjbI8Ia1nmT+94ApCRN+ZgrBradWABXCyrAsg2t7TYA7nwg93G
Gtyecn+xYs+sG5YlWkM/Ylsqfg1dUaDL1ui1Ud8PM6d5QbVKuGbz1GggVHhe1uxGZILsZcrZ3NgP
jAXyfWO1XsUSUBuOEQ5oenfgUPAuF1o4tgLLsE45jGyYzxf4MktPeZN6+8XZmg/D9wcz6UbIyOj7
k/ehJFsejA4KU7M72iFMmGWj1Ynfuf4Iga5fTf2AGAGFuvwTrl31vhQY66Dk1eN36I5S/aaLwY21
B1vuio+O06q5oDxQkPu405g6WY4LuSI26BdZ4tWLJeOw7NR6Rhwj5lJ5IxPE1G/J0oazCWLDX1g4
Y27OOBFWbBFMfzA1E0fQDwrllWWYLH1mFpFreqpZfbI0xvlhsPOaRXaZ4gOGrMNKE71mYMR9mG4u
SNNSHDMDcABSclgEO1PhXtqV3JRPbVBS/yI7jSciClv4BWZZv275OLQJprRugCOS+w4xalZfxD0X
xPa0FpazHEQe8NqXvVltiRFAQEe092R+7hTDyIQF1ixHvPXyOlEG/9G+qkfHOMnZDe8Dir1m57MC
50EtysvUxW5MPCe4zowS6zMMCat7lXDayPTwcszjOAtQTqnTbUn7ngbNXdGXI/5ln3fjolPXgKFD
lSK5TtsluVQNrQOWEPQP2FHH41px287Y9lYxk9eOpOHN53keF2wWTRXuU8llxqBIsEBMMCRNwwLw
KydqPew6myHhNp74W8tAOYAJqNrIRRThg1st3PUXDu/lmGbr4MzHJVkpgjtGR9MxNSfymmlBJKU3
/NZcU08GhmR6QsNZCa7PFwnDYxXuicRo7e8M3Y8IjG26NAkwS6lQck32F5zBIo+qqlDy2aJcGKK6
rQrmK8OdON/mEPLvwRqLMjxbTLlvNugmUOB9eCVtD2Qz9qqmDw922ZBvIfoxwxCcEy5LH1miv4+k
vx4Im/b4n4uq214kFu3ymHeekyej1YcK1Znncjn1Ve19szgbflu9nreIbUd7DlHejM67oXdgz4tV
S4SnUJp+8+Ii8uf3WbXU8g/wNHWohrlsbueaGcBpQjDFFr4wFNhp4ed3SEyD3qGjGBkCInpdBhu8
HtvXlfaV4JdlG/xTbWSF+ZBSyrqwyicAnNzmkLUKhX8AmifoGgoel9HuZc/LvrYIFOnZexlz8+Aw
UszvFlWIcJcLv5fvNpdie+8YYW+wIob3I0a6QAV0Cq//mzHsXzI4/9/cy/9rTsH/Rwuz+78mELx+
6uL7s/23uNDrP/iYL7/sPyMI7L8EEYYhDrZACEiWOM3+5mO2+DfUvJiwyPrwvUt+5N8TCKy/8LuR
5YZ1ETezcwmk+nsCweVf4cfhv6cmwKoZ/Es25ouD+L+5zmyMYYgGhO6QROB7uKb/0QWmMUFkM5jv
6LIsqsaHQjykGvGvj4gkH9rjah785ckEUx8e72BZPYbFHfFtuzS3E9epIgOBnzQ3KHasOKvnFt8h
Ls71JZ9fzO027+9H3SclVUEblcvBS+M1ePC678tO23LtUzRYT//hbPuXHkWM9vz1zwb5f3DR/49P
6//HZ/CS2f4/2+ifftRX8fkPT9/lF/zt6bOdv0yTRwuPLdmVBCXjY/zPpy/4K7CY0fFY4r9FOvuv
p8/765JT5Pt47z1S5nysin9/+uy/cM/DL7Js3wJ2wMP8L5jocVL+k93Yho2DLzcg7z+kDzL/OV4O
VnER+pnqsVKV07nIK2PHXMQ9G37WfTqdNb7ZpOuw/MMQUK/LL+5tI85tkJQBRqhrDAniC6ljo/Qo
glOdr/lbXm7b3h03cc0NwGYVp6EPIqobDrLGlHXl+rTtIY5GnIHslczcQg9GXbincNPGLU2BejSG
ub9Fb5kjtlDHe5OCmTCLUb4Om5HF7ZyXu9kdaURpbnegKoedCm3jpdS9uGwJZidt4V6M5gJVZjOX
/gHRSDwJhqos4lflV+cHBIzmxXxyCDg4LrLRD/M6b1cLcuKR+9lmq9Padt2wNXuMHtV1N8w3tmve
ZwQAZIv/WFtkkm629ZTino0Dch8vO/MjH4OTfoZBDvqrYykPPHckCgyD3Jy/UxDM7ZwVu4LAChh9
ZwX9lHhyvS/RlC+Qq7Pt1Hde9jITI2i4tTrmmTvfk33d7FkMz8LIzOb5rVXTet22AUYmZ9Q/wSwF
zsi6OVqbjcmuYerL5u36ZZW5+STGpj8Zq3jutnb+qNIQD1omSCCwsgR35C1Cj3uALgjRtem43fFZ
vMwtiU6+NzIW74zpOUNLwzgmCWW1MXSd8372Yl0N46t24M7Fc45tIYP5cce+6zebcjsLclTUcH5G
NQuAsRGw+9b6Ov0e8yk/XBjsD46DyNxCfj3IdMQlIAULmalI7E7f+4PGUcZSf9478bzCDcFbeWIb
LllEn8xuzoLeuLxmEvPAuphxVo1fvlM8upVT7JaquqGRkedgLc1YN1u+J5akQ47arvS0XPV4zIyG
0lWqr9ym3MrGrNq1zfQy2ZelhyEb82sIeQimupf8EIOlxsRuabx8MNsEBo6v7DRVVxYz36s04NOh
vUc89xo2a9fG2Zs0iUlWqqQs2t3c/7Z7Nlxp4CEi2tnC1vQ5xZYQZ4Mz7PqF+QQVI6vWGx9vnqbn
bsx3SztVNyqcR3IsSetA0jgEpUOpl6Eak0Aj9l0vUpvy0A+SiX38e6Y+kfCyA3LQhWyzHgqTjRUX
KmxcuuSOKwONftoTjRE5FHA46gT87G45wursz/YU/ihlndCp0elLfcWocokWZ8W6qf3lJp8WuSPz
hPmWl+2mubyabDqjbXR54Zx8wglXXTmysM4TfSljWXPvKmuItdM6p4L2/Xbo5O0wBeJhIe2FNej+
ezDUiz/N3Z0VuA+tzUQavYLoiQlI5GCJbef7xuciVXU9oFw/KpPll3J1yB0RaGaCietCCcfKqLfS
aTNrjXgR1OemhXel8kAcqpXZ8MTcuNJpdsdiBVFvZU6YQGMewO3Nr6PniP0I3PlptN0bHRh8VrmR
tLI9+5gW6tb5gyp4UiIvbrxsEa8VSa+JrO/0EPZJsF78lIEgR2Cev1sC6qOsN51Xd2n6BIW2uKLy
2zsFIz8tjHeEAtI+FC2NqXKoyyrxdNEd2pWIcnJpLr62wr+GHi9fBYN4fIPqu87LBzYNxvtiEFEe
ihuWzC8Dp9fOt5uoyEqeSUKH0rz43a7+pz/2t+6EBw+KNUH1dV3jl0iPLMeWZ1cSg5GNnjoZdTW9
9kbT3MBMM6LcNyDab72/TzF0fTvkEV0XF9ow+tH2R5VdlbROjTW49jLi2/3hwKiA425g2IPXDAWG
ZELjjAZV76EkL4wzat6nXqJboqkdQMKiBxI+zsw35DQM0xzAce5f7MpzXG2ZtzMb52ubhRfVc2rH
UrTLIRN2cIXyul3RLOePq+/bv4pOuIxYcm3dYo1Xd0NakDVTgaLuJYu4dVjsM7Hd1BWZL2HQOlFr
eflvz6i8ozWF5XsGtfHWV4P6CUmi+Vn42s7VFj4QhCZiXEbLl4uT+XOVVY/2m17xB2ETvEZkzPqM
OCZkqal3rZMKsvqp8YvfWlv4grreSQxtta+d3qbHyxz+dVgbogS87cRGaIWqYbcPRjdZRbyWoT1g
R/PejcWdojZsdlouv1a/fUkb0SVzuRlsmubp7dRX36gsbKEWuol7AwixmdeMfVkasD9lXpDkMxr2
8FoEOapka118p6y5O3vkItw3dtv3j+3m0XcNc20Eh2E1xIkVduPDmWR7TfkBMLuSrf8sTCNwIxxV
44fPRPUYbm57r+HfnsKw6q4J/DGSQZR0TnbR2G2EMqOuHQyH7Dhj5n5hnjTfTwXp+7sC49bXaAZz
EKXtlB5ZT5GvbJ65zwKZV8YMH7YMen3LCoPuUuOzH4vxcbJtRQhF0D7aMh+eKEUC5vGtF9feOEQD
imiUWjhpGEMJ5pvucgcRb7tBQRnPeVXLg5tu1UsnrFcUZx6xsemuQrk452JTyyefB33b5vXdz7rh
ue/XfPyT8R+tSV0MzotPyOfE6MXmhMT6jc9SOfdVe+igF2J2a6dHewTgEcB9IpGMwJA0fCpLlP3S
vO1V+mjAaD05XRqPIIT2Y1i/eGx4/ynU7GGuZk19WA+1+zsI2sTAMqLFlCBIfZk2aoNfJXleiJLM
iHRFBuzS66AakYzK+cTM5TOYQDQzawBTarMv8XUpF6+cbgzvm2wgxWjZ0iEOcgYcKTZE9qrgeGeM
hXl8GQ2Nh9DnHWVOlNihng7Glrkvwhpn2H2zc2PWHMdmtWT7FqYk/vttZ5n+8DCVlveieJ3wqeml
fyp9x8bpL8J7YvuGz0KNrGiPXDNpjStp3CovasgVOuUuDrzCofrLtCSaJZy9H88fvtba3xB9x5kP
p1EHaY7it7siAVN7DdygCNmjokgbeuvKhTP4hAHT3xcp7lS1eAfyDsaDn1tffmm+ho4eE4KR2tsu
VEhPZc+pjjP5Aw3+aML+snkvXdbJs6A72KnPKRm2S7TZwnxlY9tWETvw2RWXUPszwWWKmg1JZ7Nl
dsDEOztRWZfZ736oPn0jUHd2Y+1KubjXDvLYoytZ1RcAx+8toj4/ejVNV60xdS+ZVzt386iHo1ev
LRs9yJJyxpzb17r8ntow3U04OqONdJyXGaQhpUDbB3+cpsZdbru9d7Bxd/OmEX7AokVu1VHlTXdr
djarsUva5uDO+P5J0TuiOULIMvL6PoOAct46Wx2XgVE7RuPszgymsdkV5BPsfMY0iZXhb3K5YU8E
iD2MG9NxVjPD23nDHNSzfEfSx2R1LyynDpiXYXubkZuztMcxXjjso2DKKE1w0PSbRvlrXqujYxDY
aKVPYX1dBNjjSRrzeCv01h9GzJ3s5DtBeiIZ1PpTiWE4SojBfoEBW2WFc1VL7Dc9IWzHimiAk1Jy
PG2jb7/1gdXEbMyT70QyQFgzc/MwFTX9EDAsL4rd6Kt6jemNBhbO3PQ6G4eKbAmzzMKdXaTWWYmF
yGGxCSeNfDJ4eEuFQXFGNgXa/uU5J+ZJ/lJLYeykC2+0aLv3WdeC52Mt5ibhwc8S08TyQxVlMfYG
TJjYQ5teNbxoLTNyJQjTcnNnp5Z2wDQ5z5fZkh8az3jQ1+2EDpwhzq1tQMPuOkc5IGVFNYBFvLvb
+DYrYhf6wAG1KECoEB5SjOZzy9iXBbuhuGRhlEy7kLrNlA/ODF4tWOW7PL/MSaXjP69ehi8Ep3j1
uJROczCC1IcsvXWJuYoesyGWQ775hrRLCYhXrgW64tBV63M9+0PsOWVzx/mf7Qk5zHaDVhDlcGjd
paw1ICS46tMusZNGRll1f2xj2D6rjrmdzrwZbmD/PA2dypDm1BxvLYUGIAFWYEoLFEXaO7dGfnRJ
dr5uXO4kp1LNrVCjOpetrJ9t2gAOJpo6LhDiwRx+gLnOxC8+nfHE2AKH6lR7uOmMeS+l716nw/gh
HdNN6kAbFdEahcvi27SdxiblyGtNr73Dj2YfiUUHEkyAYqxhEe06xyBGkMv53GtvOzDiNhP8F8bV
bAR4Bdjt3Y9DYF7hizR2OEycU4tUfSxdYezy8qKDou4278Mq3VMpA6xDAblZm2etifSb9cg/4kI1
ceeKwzBX1ps3T1uV0LA+4gf5wkvfRZhPUcqZbGjdsIele1KZbPrkJutpi/LF5OjBm37H0NqBSzUz
+2XV6GryYNU8sWn3OCtxZoHC3WnPuqdh+DWGv50lO5HjcZjGGeNRU1DjYm4szPmxo+PDLTaH5zAn
DmlJRXHi+ahiwhj1Oz/oRzq1Lnb47s2YizDCbas/vUr8zGV+NTGgiRmYRFZDZlHg3Cz9YkRlyohn
8PM/jnvZ8Tbx8bBYS8MQTu7OL5u3JZD+9SLG13Aw7B1upCwKm/RmyysAu/PY3JL62HIC1cFxA3id
JvTF7o2vOatW0gdL3zBfpF3QctFURB7VYmIufkp16ERL2zJ7oOplLdK5FmN7KFqrvertOnZUtV+2
1n1SW2PsDSISD73lfkxpHrxzEFbHuah+tWaLNI2vPBdxWVjGK0E/207anXvgq++S1B7co06r53mi
Q+RoKygvQk2vQEOPM0u2j2Q/Er1kkTlTMeny60MWmmW5683Jv2wmpmzoeOWBX9jvCLh5KsrtmzUm
/e/Undly40iWbX/lfsBFGybH8EqCgzholijpBaaQIjAPjhn4+l6IrL4doqIlq/vWZmVpWVmVARKE
w4+fs/faIKWQxYBsaj3GIP61RN7B7bYfjQgo5wK4YHxhunH7I+40FW4lPJAFS2dllMMaXXe56PRB
QQ3Yube623EqqnznKDkYOW1zjJIsvRJ0bTCFR9ZakkKOwNBcCVE5i56uszcgkV0a9QiEBVijKygw
ZXPpSvctbh1Ik3BIFxl0tkHR98SH6x5STtcbHfmA/uCuUgpG3pKudqjVz5gB+y2HSp5Xwc9ByGa6
kJ3VbaWJTCeP2ZD64NInfXTXiXG60ob0ZTLVbo4zt7dNxwGUw4u6bDPk0jK6BEoYXMwiVLvkz9Cd
aEMKDDaykRkAzRV9FeOJiizNK8VIwaNqiAMbrt7V2mvU4LvHk/YSI3lZ5X2EAhgpM2M2YI30lVb8
ejjgFMBdTkeGjONIaFrpdKO1+Z3U5AUDowBL0eh6Bp6gpTQ1kGqBeWC/RZLp3yX6D0Xvuw2GgXHN
YDL6gRapXdDmIqbDfrHrbt9Qrktiyjd9xWYMjuGOvaK+atO23GV2QZsCDU/Q9uaeAfl0ARhqq1t+
gLnOX3dVc81kcTUyiMt6d9y2CboAv7cW1Uy7LIMZN0q/bykb0W1wWgokUGa0SX0fClJfjp4V1yfC
h9qrOkFhAa/mCbtOusyLeJNASVwS9XhMqMe3pU+2/TgxiDGy+qHP4rVRxYciq95LsPMgWJF7BXyv
zQhndpfXxOxqeXWT1fY9szXGugTOr3nDNJsc5sJlSr8A9Y2ybU1ZX3BEny0Ixej5QJWWqRlYa4a3
DXCMZly1mX7jVpHNu1TRfnB8+0G0ORCzPoNvm2Iz1evJw87rz2IpBtzwB7M5BDwIQiaQHeabSAqx
DAdXoolEw90F6gXgu2JRMAfFdQAohpm4gQU0WFSM0pMoCrzYtNRjiQydlnj8AMP1UsXPs3Wq1mTl
0eJxu4ojvTUOHjq2kEE33j+0RY14DQxsqEmY35X68NoYTJfQdFaLJM+4R0iHF7AvJDpouhgV41tp
DRWjZgRQtabc6pbcBdLluImrErd1sA1SOnpYDSOEJFSvTJG3M0Yct5j6rLHxXJmZc1QprKEZggbS
5DJRk32f5yck3fFWsdRobYkqOmgOSilAmz1vlEvdxyg/Pyf5FhsC20XmuxtYPjcUHiqqMhf1tAGq
DmG6x0rfEQ/Pa6TggNnOen1KwF8w6pyfzhi+4XayFh1KrkWP+WPBKwpthwoOTUoD+S6Lk3oq2sgW
X0/oNreiq5bW1NZLXtnNbYZ0yI3SJ0OP5cWkkwtNxCCDC+2gKuUNeMhNZSjWLwdlhxn5m6Scnque
ciLCLepgVjGQzTNU5sxTMVsznxqhBy+ui5QGsBEy0fRQduGbzaa4aAEoUMbF2pOWceM7jGNWKpYT
Mv0bJmt7HYKxWWLaqhLRLpvBoGcQLctwSL3AzvN7M8nCzWAOe+JSHDaOsV9Po/HKCHaHcvOg+S/2
bBIwhuhnmmHvVeYn0OxoVjYlPvmSGh02crMXrWV7lWMke0B/N0PHz+X21QqFG6VTlm38ZppWoY3f
qUli8O1TvtL9dWRl95HlXmgJyeVFyrmPUXmJ3bcZZ56zOxoPGDd+QenQDuGomVBfhLFWIJ0dAFoq
B6d+UWX3pJiN5wYzy6KS74CmunVZN+my5SwIrTbOvLAv3RCBZf6DfZYpNpDP3oDAmWCJArpYemEz
5F4lf1amvkIme0kTGl9X+tbWw5MeC4KgoS+B0QqNbVwF8THqw+mgSV3cTwEvd1iaPC3mScGLUiCM
2brdsc2mdivL4C0hJWM1SnU49GM9eG08oEw1fMqWeuHa3UGL1D3Td8kpesRJjXJrKq3LLLOOEJZX
bphM3D3kiG6vT2tdWOpzxKzBGXRCK0u/3hpjhoz4Z12scE4t5HDNKG3Va9VGT36N02OrPpOQPJvA
OFiluOGM5CdyzLVTAq4vseBfW1Odei28KjxmM3A3DU91nCoXAXNdnscDimTtXlVMsNuGkr6HcEO8
LMenbIP2vaGdaXgAGbCVqVVKC18B0EB4xKFnZUVKfmfH/mWjWP2mQ7N0JPqzXCIfe+h9KnQR7sMg
4N3fKuTmDAqJp5r/pJsZup+4XhWTEu7NJE6P3P5hrbRiC/ORD1qE+X3lDrypEB09tcqTcLu1Pg6r
CowjCK2sW4KFmO1fWnVnZjTTekffBdp0kbASN5QkbwBbV34S7NVKRyraved+cUm4kA/4oH5Hd0Ea
hOwWaarulSLYwKPkjpFom2FvNFxrpczW1xidEPDXaWdNwsGbl6K2sdVNOwDCBCXbrjDQmicctZQF
Dh5zs8/6JaKnCpyAOh0JP3S2g1+Xa45TKYV2Wd/oHRiNiIkB1pGUfDVkNWzdjvmzFulypLuiDcOb
YfNxbFALzwmLnQNIvJz6uzEQWyviIUQCkOIwTy40YqIbdlykIIvIfi6hkLAdre3WandBH47HiUnR
GhkomEYk7ZG9VEc6KrTFEVRyvsva6xZb5OjGd1UbT+j3g+wFltE+9hV6X/0tHmmJVK9nV67qh5yq
KRqpm6tKdksw1vZuAFTh5Q6ESYyBb0NqWkuLUmJUa2UDKk/sK4udiiZYtTfHfBX07biwChoI0mYh
uNLcSxqzBrseXELUJpOFb0QSF4TQPe/Fwpr0sV20ZGVqc/uvPA5TVe0TtZvom/S8VDq6c4Q/1Uca
pL+QaFVLxZe8eDUqv9WE+vyqgQ+8SkNFQa7LNonWLtiO+Noh40z3NvLQbaNkcqsoGuDvUqPuMTWn
94YQ8p5VFe6xll2LcwHl0zrOBXobOA5webXYfkA1T5x7i0UD9itaOju2suUkrTD0MpBVR18reDGx
BwUrFYPMJh45OmugCNGbau51TO/9h6JK9PWdUytLtZidaoiAUG4V6qtZtAcls9Dl5dEF3oTwpAtY
MB1BGJtukOjATRlf6IMLNXfgEqPW3TXsyz/5ceWqyx0ccLbTBYssidWTktbqe0htg+fbT8OfBbpu
TpN0xLCKlEt8JsmbqE31EKZg6yqw/Bs8+v1TYRNcn9B7XqZo84iOK9NdaNHcR68kaIdGxrNumtqR
lpDYxBWFZsuL8Mp3o4dsavzDkLj5Tcjp5ken1rJauJwTPOEqpYd2NXxsYOWCrAB+cpnLLDmmDdG9
2gBEM9ZEdBz7tnxq7cnd9ajx1nSnaqratPFAUOjHfKgqL5vy10BW12bE/AD5ZrSohVQuwjq2L3kg
2rXmMk/gB1OLu1kxtG+jTDzrxQhGIRRB/zigit21manRZ8LEN5ZI6OlF9uoOBoC5B1ow3Q0x9YiV
agN1R96MbLXAkO2UejgtAmuDlBdbn105p94cqvdOYH1APFisAciOqx4k4hpYFjhdo2Vb7FGJBpl2
ayZOcaHrZf2U62I84HYp9kU0+e+VTuuEHlAeaBZ9xMrkqc5yXBo0ss0ItEA51Q+NomEIqZVgem+j
IlsokeZvaJUa+2J4hDyhvNpD43Myspot1I/2pg7MwANdw0wuj9INWIAYf6tb7Wu/HtjCKC6QD82L
R8KKSDN0zB11ETWe1P3ryO/6rapr5l4L8OqOg8ipEOz0reQG7CYw41taDEAd7K5omE8myW3FCX/1
f00WcpU5dG+nuLMXWefCrJ9qQV9zwogYBI6H5ijkFWNW/x+SoP9tYh/N/c3R+p+lFmQ6N+H/Ob6+
/Xwv8o+ai3/9u/+tuiBkBtGPY89pl3Ouzj+qC51AEmFY6CsAhLnE6qHs+S/Rz8wuBDRl47OfE4Tn
/Nz/kl2o/+HwD6EhopZApi/+HdWF7c5opz9FP6ZOfiw0FHKlVd36xPtTR0vq1GXYvuyic2hbh9oB
OsXPCDx1MD7FQbwgx23k0OW8aHX5FIbKhWX11uukKOMmD6t3ESBvgPh8bSLnp0tjiWJrAONgG8V7
6T4bgaKvs0TbOL52o421h1DtWpg2lkAG7UXfhL9EzgGZ7Yy6AUUzWCR1qC+L9BcR9yj+09pfpaob
3TWNXVxNIe+Hi3pMMuDQAt5uFgumWMAUeF24SPNvC1mteNN5iQNN3oqvgoHCFVgILOhCX4+Imo8h
++cxynKaCCaHCtwg4Aryh7SoHmU2HXFLHDUUphv6hwyjgDVZ+TKLGGC0RW6sRhvV/VAU1pWgF320
g5HY0uQC5MQya/yLtkofmoBkjNrUl1EELhlL+NKvKgbYWRBf1YXEvEAvIQN8zp6MorQpDygiDxzc
38NIe5eOsi1FOtHuzk52p65Yt9q9lJOxbgMHMUlu3hkas1IwTYsxq5R1OvSnCoXCGEz3RJb8REnc
HRgs3CeF/Txl9k5k9JyNWH/PEf/FGoLHYVRu8sjfF7nbLYYqGBd0RtFxZql7SXfcRNyac/YuI68v
f/oVBJ/yV6FWazzl9c9MU1RPzjykqZbHiX9ZS7Pw3rCYnBomphK7FQSxVNITg56/g4pJFlYf27eh
nt6H1W2KvxMZvU8RhaX5Lhowi6ZufW/rxisGTUyZMT1eFA9xxUfNtIZmIAKepVFM5UKASOc9W13W
ld5c2XTZvW5kB40yaiwfeS4fFU2+3gbbsEot+qjJyigaKFoSHTltU3dJAq22GXrQGYNm6oiSbbnS
mT0ulByvkyoxoAx9+AJuHoei0mFn7u1r9tkV8zlnrzgKUSDo2AK+MIr3idAeQwU+52SmlxUI8osy
+xGFxUWvTTX5ivg7I2y19KVaR2H/0bvNKBHOB62/7WNEvdZg0xu06mWVAeJtOUaoeoE2KHc83JsM
0aYcBkOG43apd771rDv1sx0qBTxvzmSc4oKq3fgDhkUitmuaM6lBK4mznFG3+9E3NjzmXqVKZLF2
fG+Zxsj6SIHy9BGqhQIiQyAU81nBv8x/NVeDVO7oNODyAe006AvYXQhjmLkusehci+IqDf3nAjm3
76JuyaGZndpE98AskD6aURK3JJzgJbkU4XRTp+a4xdbgX8XVltDunIJnuhjzaKW6FXKerPiJmh6X
Mr/HymaYTPLaSwAAWGXlakJhcBY9iy7iJRVwEOdHoQ+gJuaKsYaXNDpFijmMW8sey60Qdn9tUBVv
CryqXlZjnseQdceYd9W6uGrDkCBHS0Udbv8yJ+Po6kVwmcTTqxh9+zIsBbPE4tJJApPeJH+0FVSe
2QfrAdGx3yFH0I2tGqs0+TJqh3b6jfFCoDOHax5qONzMFVhi7uB6SWBckFzKqbVv3yQKiNbEZVtW
AuOTxIrALr6AmuTwd+UbOGwgOS0pE6n6E/rdrg3Da6zv5jYZoTbTEnJBTzDVTrHadOqVY5CUoyl7
sibwktHFwSkgioolE+QMIBRto7jDC1xNTrH6BO7ScBpOypJnRSczhtFOsjTr/uTE0yHugWS3kwoN
eeI04dOFG8INCe7A4uLxlhYNP2uibC3g/wv+abTPCx1A+QCzLwWSnSZ0CRi+UPHBp3Xt6UVNkGEY
9suYZftBDaLLKsvjlS2yHgP2+KxFtof16xAQNE0ixvDmBuoiMQl9cLWFg3AC713mEZxgL6tCbHHp
kdzJWclABLcs2+5e9btFT1xCab0EpZYvwhJqhG1t7El5GlDy07abtpKeeajWr47EcSO7+wHXD4Sy
EwyhjpPA8Dy23ZGmOfKZFDNJIGGcKu4xsPv2MjVzZUf/BR/3rD7qcnylso9WIs/zN/QTCv1SWkVV
1r9GE1IIx51ubMbr2HnBikjtl9YZzd6Xue4hkHmrh8FYWMFjH4zxEXLH8BLJJFvDnDnlhPIsisG/
trp7RQTmrtVTSRt+jHZ+acExSWVz7fQhJ+zQWhPeRFqUG+QXAwyrOMUyhZfSXeUmW6FlySuGXPxp
PwgSoukfAP13aRra9jNDDBrKEU16B45uo3YublIbGUB0GWnlNUJ0cjmsX0Epx6VqdRwXXXMXxTzP
tPEij6OBuaRX/lZGjAojLK5LRQ0fArvRNtKy3kbmd2tA+uadOoscAd7UQC9m5aPWoA5MZjmkgUHo
IZ0lkm2uKWQOMWeOMQKuqvlJc82wfKR/3xxrP2mvharATowyeWnNMswhjJXLIEOaWXS1ehP0TvgL
KmB6aKwR5+VvNSeC+nqDq8J+wjmK/dyahZ8aQVjrbBaDljqRT+4sEJXTZPxwZ9FoyjZCSZGgTEFR
imKOEcAsMrXtvD0FsCpeK6mYOyx7Pu12DvT1XEwPc1ntzAV2kM+1tjqX3bUep7fJ5OtXjqJENOod
wBD5SMZNJbZt1JRrN2JOtzBC0idcB6SL2sZQhmhQvkIxxIHJHGhnZhmH5azS95Mxviqu37wnbgLo
JM7kPXzJFg4av7k/MMm0xt6TjD5u1ACMfq9miBqH3kf/55jahRwb0BSNnCfmDI7JKQjLPXNQxtJC
qlcqjJRdwKrmvV4xEBAgHI4qcgGMjSma2VdBcocf4MBcgPYHM1CEVxj32qshdkSyqqQlI1qBVXXT
D64C8bOZFgPatY02hTRhYsvsLxkh4TdP0IW4UxTsFE4+7gISI52ZGHv5wsc7vWrTyHpqiIW4ChP5
iimq87Bs9D96oSsgQnTwLcE4d7lyo4+9lMburRWXE1FGvryNWkq6BtzjcyJ1hJ68Fcl0j5RpA9A+
2tuhajGVuETcgrijXhu+Z7GHufVrRwLUhtCnt3RUl8poebSG9/ZYLTEapxd50zUPOJ4vU26xcPqX
OEv3ysih1kr7C2TI8VXbZgLFW4BqLwDlVYrfN7aBCKpufJ0YM+bZhyKkDT6F+q6E0bfoq4Rmauxx
ICxu7KJo92U6rcy0vm2JejM6oa2cmuc2ZZfAm9Rv+jh9R79B62yw04fR7x5rf2qxRxmMwacwY8YR
bo08B95GuF8RaPlaMle8ws5zLDJni9b6QSa4oait5N3QE/zcWTduuO91FuHkY7US4ELqPFcvTRy4
UNPKdeYM11I2S7XCkJhQh/a+JyMWcqSkxbI2lOJBKEhG6QWZ+niBaGpRqjaRVmW08ZXotg8YlQKy
YoTI2T2L/Mdpgl1jl+QIE6iU7eyhpe3fFu7NECAQsXR/YybqCkvRo2FV8mBjQliU6E7iRZuPTxwq
ntik97jy6Os2Yqs7vyTA7CtCRBjhFdi7e/6/r0rOTHFgGgezpuZUO3qV1bwx4p52rXs/JMGByfaa
UX+9cocajpeCAS0S5Gn8HoAjnpiQBif1aSDJbRlRC6a163Guu9YZ8XoqR5qskDP0bWc3xEMI6Uc/
wT/BKXPjo2zmzaV51EKpHAwnOeJpnFbt7IGKg6OoHwxGvcwruqPaJAfQyTsDDutymjPESOq5c2fe
pNvsRskpwy6AR2nujqgw9ke1oaX0M22ZiffD8ELvOmIyOO21VJnhqUDxHB6jtnHzFYEtWNAyJhz0
BXZmR+3N3qUEDFtZxCvMWcAIqoGNgT9CAYs7VJaGSdW6rFMub05X9YRAGLvZUXWbdSDM6IRFyjhU
o2Qc/O/bM/63tQVmJv3/3BNYR3H0p/li/n//0wVQNNvBLqGaELqxUPzLdmGb/2EZ4D3+5d6Zc8H/
1QBQZkMQrQEHJDPyx9l98f86AIqu/YdtWBZSRfVf7YF/pwdwlj4ubMdUDTG3Emi86ziQ+NB/0qal
Q2ANO4T5OBpy3AVKXz91oan8yOtKXIVGPl0lFgJFH6PCpRJBfkmGkFAn9A/XvKexF/xxy67/6T38
mUDw2+fx3y2J359HMF3W6JkYGNWNM2i6Egd4O3vFfjR1Zp1gkCgs07jYm5ONBc91Gp56YEZgPZ0V
CYFsUEqpg2lOsm8w3B8NKb8/CEBkGugwm1XX1ub//Q/+vY+FwceAqz36eZWuwiCsvWTkPPf19529
XX+0YObLaPyOv600KipvMfuy/rjMmFqK33Cqe1T8NFjSMkqIowLABV6XOC7IoBvGE3saORMV29T/
RIceer5PMWPFScxuUKX4hVFYDlmQe1Y+IRDufX+bd66+aeoo9fwMs4GVKgMcNfLU4QjVD+B9gB/V
WeyuTEAGqwBDwOabb/aRY/7PN3M0odNZwotsnzt6BPbMrMMI96jk+b5EAig4tBdadJA52DE732rw
VC0oMyUnnLkRjlnUg0SIW1LiN2lXJmlYOmpbuBm7LCvWcWxvh4L+uhCLkpggBbCIpfyToYzn6+9R
vJ9/dk11NOKVHEtYBn/78ffQ/QBILcqgRzQQTCSAYxK5Ketvbs5fr6KzvtEHkwqmzvfuj189G3xy
oaLceRxxD+Fz0KfFWNvD+uuf4CxT4/dPoOuqwTyFjBL2+7PL4LovaLno4alLSbVpNZTzm6oEv70k
L7C+qWpTqmvDiaNHlC/IO129r46hw+kYM62Zy1VT6f20kqnEclNO5MauMnec4m8+51/uBrJX13RN
weDUsc7WQJJWZPzamf/IYFpZuQrkbZ1gwW9eLX9bajyHmLwAqAvOVWcrui8rlUBtBdYfLkhydaOS
abyKIT6He8OkA6ksiNxVDHpjM+VgbcdG6neuTPJnoUfMi3KwmT3xw+uxyN+jsHa3/ZBP1zF4cize
XbNEBWUc3LJW1i1JTUgvLG09tlnuFUmj3oAAH3Z6rBffJED8/uAf35kagAMaw8CySYg5v39IRHS9
nbh/qo8rCjUnLIIK25UN2dKx8nzZFincgaFEVSyT6pjbhVwURWreKiisd60Kb0ZExMN9/fjNW8eH
j2Wz+oWl6w66XoM+98eHXAyB6bRxE5wC3UTpHCFkTRXV2AOTLfZjZZCSCzH5WKP19b6+8mxW/XRl
XI62Dinfgsfz8coN1ZUVhXFwypzsQC1l3dlK/BOIsHLRxPTZvr7ap1c435NoCM1iB8WJa52tMgHk
1zA6VhnYaI4QhY1Os4d4Ax+w9khvGLAroGn5+qIMDs6/IjMK27BtDCiabsy34I83SFBQbBAh7zzS
8hSXYUSzJEfliDIbLbEdujYBavnJaKdpI7q++2bFfnq321g4EULyH5uQCjHfkj+ujk0wYUZd8v4K
OrE0rPSFrKAck3/Sf3Nzzb/cXculK4U3WXdJcD+7lMSCCsMwch+VrmqnRShraxPkWv+jk2QwS6Pn
yODYW62XUECn8Ya48y1uCxDlsJw7WBWeZVjFtRHpL4gGpq0iTYalrr2eFB28hk7wxZjS5U/N5Fdi
utElgWxyqeUJIlULHl8BlhvtjXGa1JGUdQAWUFB1Gr+tYu8jGB+r0anK/aSpPkoYa2XaLR0JF6pD
RoO5L6LsdSzoKzaqaC5mcMQaNC/hwBWQXMxlBj2jUf1m5f3lntmCzcsk4MrBoHv2/Ne2GNBWD/Zj
Lip3rWOFI3yNoSJxeGTIWZxFugw1wr/9RNp4iAlvIvGGi+tnz4QIVEIPLPfRMArrMHSW4Wl2rkCu
z4eLYhzFMpjQhWrk9Fz5sm+/WRB/eSQdXjWUUGgHccqfrcJGqKMBQZ/nJDRAgGZ6c10awY2WFcU3
laH20SvPtmprmFAoEAxH5a/nkTtVlECLHkP30UJkde20agtLAT9gjXUB66To14mNLr13RmMJT2gW
/fTjN3E4nwtlPoRhmA6l8uzXF2eFypDVfQ/vmNzmgrlDxXTskJUaiaUVfFjfNqqdPsEP1UccDgzB
3HUbFuEWTmB4+fXv/peXLT+6YITJUsQMfva7R0lnDqIo7ccBWP3GpDRdgH8pLuEq3TaTqq2+vtxf
nm1YeVjFqSxJK3POioUYfyn9WMN5rMAbLUoj99exU6gHWCPWJmV6edm71vvX1/xUoPC1OOtTEeoq
L6LzOqpP+2oytd55rFXQ82OUv1YDprWvL/J7VX7ctTCguWwiiO1UHquzVdugtM4g5EWnQgHLXEyy
WzWJMV70vWXdglWut5rhDrsgk+xnVR1tQk1XdiQZNJeZbM0VRuXyu0d9forOPpNJ5YMnfz6nckj8
uKhTNc8bvagpLdo8X2E86A5xh3ZCS/x02wioEKFhjCs/oh8oI7ojda/1G9mE4zc/+1+edx0WHIsb
VAG123nJXBTMGIOiiE52zlBwhA60dQlCueLYioJS6Hj+BhuznDAJJQqzZJd39LFlHjabr3+nz2WN
bhm8BIiimmke54FQ8YDliilJdBJKLAtvbBKms1rAUZg2Cn3NueBrmGsFIVlYbWF8syHqn3d+kwOp
ORd8jO05O378SUzcL0Hndt3JT5iBFKVurHr8WkvHRLBDddpve8XvTjJK0cslU76RPv0/R8udU0xq
wKEduvpFWG55lZh6cNeOakfvKq129cRe2OV1hsvXIaN1zpVoLR9h1DhUW5kSpIFdVdtAvc7hvaqu
F6dV5zFY+S577vMrZVYqAUuh+TEvibOvqKGPHAuN8bfEUUeHOmXeFCOJLLB8bOpBH765p5/X96zF
0DmG6zaH8E9H1Sqd6hIMw0lkoJaqfKrBM4TmNzvU5+MY+Wy0FFzW93yynOEcf1ZNlkzJUHaN4jTi
FMejDTA2c3VqhGmA+D8anpyGdqXquXKViT7YyKh+7yNdfYuhqV44TQaY0qmjR12QZvH1Q/159+SE
DoGGlzinn09VVpGlCqEmeXKCN0tqSoDZuqgK40YtlfKbm/15/Zi2QZ1MncDVUMV8vAuV0ZaDXuj5
aRrz/LqvivJHO8ZQY7Ky34SkKd5oetOuIxfP89df8i/vENOeT8UGC2feNs9qyd4RTj0xIzhFlq3f
BYIXhGEP2G2ZI+nM/Isf8GyJTg6QYjS+b3m2Q85KUGvaN7XS5wd8PqwRuQY5Ba+uOj+Qf9TPEuse
o2GRnxQNP5nWkcRgzVyHHL9jrZb5N7f8d/Hz8TU+n8Ro9c0YR9DaZ5umwAseE5SZn3DFDqdGTPGm
Rii2b4waaphjdzdS61nohGauQhhrG9y+EicFOc427vst6UecbNACrfIwU3Z4EahsYlyqIo2CY+3o
8CEsS2wEeeZenPkqQQ3tsDeAe92UTE6/+T6fawDe4tw6odKZc6DXfLx9ATp2X8tqRNRDn94jMkT8
ihPI62Tlbjq9rrxJxM53Fdfnso+uAQlTCLpowPKzfbxqVjhOFPppfGKzTAg7x9ZX+J26icWLY/2o
1LxaZUo87tEjdZdxDoD468f381tK2BQGrJp/er9nT2/d6GrvMos6sT82njmWcLXDsvvm3n5+E3AV
0Dc8nMJR7fOz85jNCmBpJydE4EhsCWvbJ3Fpb7D8Vt/s6X+9FJUrXnGdX1M9fxOElj30bZqe0gLt
ZM1ID0uU8RADyfrmSn+prSzO5lC2NN6/VO3Gx9/OjRQLy1WSnQD32WuN3gBSd1lv7d7oIc0rhK3X
7RPqZmc9NmNz3SYDqqa2D1ez+Wnl5m7/zRH6869p6eDGOaBpBsWVNb8m/3gFRAlSfBMZyan3a3eT
0cND/6t8d1D/vFIsel4W2ZWu4OvrZ7cYe7Q2llqfnTqnjA6d3VmE+RB7UBdhtnXJAvGUAcLr1w/q
p9/VMaA5AXKid27S4Dy7KEh7I51CZzwptvGzJTFz3dVkpg9B3dx+faXPRzEuZQiVotkx8Oidjy9U
NXAaFZrfqc1SkDsW2g66qbS/yQPaBaBqyR/ETBkaQ3vI2ymgM2NmF19/iE+/pPN7I2NRWnQqPn0G
MC5B4fimfuptPfZyuxuwbcXWN+vy0y/JpEafvydx1prOeOTj80IbSOaqYpSnTq+iC7iS4qAODKgN
DRdxEDv+FkpQ/M26+bhPUWEyaOK+qrY994+hzX28aKKZfdU6bv0QCOtA9NENaMN+kYXaY5Rnv76+
jfrH+/jPxRzIXyhf+UH53B8vNppjk2nAndCsiwoVRoNMXrGqBMGUATK7cMFXOM0cg8r7wa008yrI
SBVLbEVcsMl0+8mqA0+FEMroGH24Fnb1hiQDMkSdCNFCO3a3mp26S85O8cbJR2cjBQImWdfDN3uF
+XGv4LuQ3Qq2j/2JLgx/PXvfRCw5ZWJc/ziWSrbLFHBmAc/I0U8RWzky0lfu2HdLQwFSVQR0SQzd
qLddxEjEFKn92Ng6AjnTJLvMwZvoWOyhSZYnj6qd5ptW9tUlj7SzSweBGBHv9x0U7HDlSGl7E2Fc
i9iOlD0zjF9I14gpy33jBLKVNEHVjN8cNwT1AVKjoNFlJ4RTNf7eCTDUTyE6hChVCSeVve1ZGn3F
r3/mT78yd0YIxpcM+eYW1dnLIW16bZSO3T72dQx82SJ9puy51NdXOau15x+AKo+HlvM0TE/ykD4+
TLofZm4D8v5xhDLM9x9dsLO56RFr1D1N5GsC3IjEWoI4neWZ6OSIF6fsmSfynD8OdVZl66q1Gm80
cK99/ek+3wOTNjF1BA+uyaH/bFk5PkGYmdXz4dwcgyJI/yUDL/ebxft7wfx31ffPPWDkbFsu4x/q
3rNbDUug1qJWqI9OT0bKSDVKeFhbLdrUTK8YVfNdofU44Lgh4nBf5IsKGwGN39guU4wQiwnP4dIv
HWSErUguGTP039yJj4fZ+SPSPqNLL4QmaGNbZ+sEoBXOckfRHslHFEga0UMqEaYi/o0Oy1o+bH0p
wk2rBO9OzTL5+nf4uFH9c3WKKQZjDL7n2dPHh6T0C1S0VqA/ps6A/QRpDiwrepRZODXf/Bif3qT0
q6hZLZUXKphA++z1jb1wqkpAXo8cJrK12WqETBC8ujQI8j1mlOXf3Nizwf7v78YRmiKOTGeXBs7Z
BfHnDWTVcMEx8M3nEcvrhVoZ5ZWrAdETdBG8GDjUPNg3LhRlMpd6hblnapPkmtSbYfH1nf7b16en
YFuaSVHJRvnxTodIQiNujvEYzQ5yGuACaQrxU4T1mR65c/k31/vLL8sTT/vbZqbIYWFegX9UV3re
VAGsAyBoNQAt6kKeoWLQLk1bzb670/Nq/bjMhM4Yn3Yk0yaqubNlJnxyq7qWZ7itC/tqojHsdb1y
Y/UQxSazR1eslupJBVW8NtJUg1uBH5JT6kijprrX8a568Q9jUxdOt1IE8Jlw0L7bkP76GVlj/0nd
mezIjXRZ+lUatecP0jgDXRun08eYBw9JGyKkkDjPo/Hp+6Oy668MV3Q4sne1SghIie500uzaveec
jwxZ5B7ITt7fDwt9fjUHhnYaB2E8GHoxXY/wW3yMVrgumfVu8qS01yUOqbvPf/nlTv9xd/DTLMmj
JnOcs19C4cSEHtTVWOuE2IypGDeNMzf7f3wVGhgqxaDm8B9neR7+9nuTwmWkgEKNk9NF2ipxaKC2
xL9d+Kk/+C48votYgzmyxYDt/VVsdKhuFGbmqaVXSSQRDlkDpefnX+WDRxdPjuXQh6H7RRfs/UU0
pSkxP0rzRCSFtQ9VYCkGzpOjlRTq/eeX+vD7GIhsLI2FCUfR+0tJ0n4I2+JSXREFfgVDD/9x3l/Y
8T949ujZ8rvw9DGsPJ9UcPSKLHK1jFNMobOdQ5vIPbyaS9BpepRlNV2VKpNqWFDqhVup/V5Xzp4+
yzIcqnIaiig7zp77pLS6ZMCncdL6yY18NQDKgni/CyGq8tSvIjYVckG1KjnG8ZA8N53iPNC5Anea
x84PSuKaQAfLfdGisEGxN2gBWsNWuQ91s7rtIN23uEbsTWeozNST2o4DJLTJ/D2XUUIOh6mmBEHK
QvMtGecOZC2LvgDT2uqKVHFMOfWADFgfNQTcSeU0r5qJDxd/i+kci8ExfYeQ2hWrPcdR2QdVBA+3
mnBwNp35I4gD+7tbDw0hiLO+0LvNTupXhBoI2La0MgH99hVAQbu16mOT0UL3oLDiaiUW5Q1Lf2X6
0zyNuzjJlQ4gTFnjrI3SFuRjFz/qRl8ZzPDK4C7Q2+uoTMuMIE1ZqHuAS/YPlxHxqoor8qcoGMd4
m6CFR+aptWm1ToMyObpmOi4KyXiYPavQuisSN6piVdMsb2ACFfZXCSJVX5HN7myiIoawEEudWjnI
hnb222zSQRaXekbMqtVtq2akhKnBaYBYss3mpUsdelBIs4HqjvXIdmpOQfE656iDOsZj4b4YBfcv
0KX+NuA6h7zSEEkFCdi6IS8DKUcGexWUMugvUlowoeo0siCawNYk52Mn1D54HLj9GalIxXAKB0Il
3D5TdrGelLfLEQVUPDv6fgiL5k0PcgIjdJBCQGeVATZJawX9s8gSsg84l3TPgC/GdNtpXf/FmRxz
l4gJA4CpN/ZbSsrjlY7rlilzZZN0BK6DELO5K1LKdrJ7b0iPwRzQE8qfEU4ZzHtjmCvG0UYh75q8
2xIgaIidxHdKAdUHmIDyqZFfhloR2M7zUDtkoV5iaIBYhighCSe8VsRlfRU8j5yRtc5dAYglJ8FW
mgY4HUqYXyPoLCDgcUZsnKrO+otDEupDEM0zJvQkJlw5VNUUD1ZChqBhTc6tADToqZodEZiR62AG
nGFx0BJE5NG+bhHxz3P56/OV7P3p+He1w06PFIDpmboMDt6vZMo8KANtTGR07C3w0iTyNpfwqAAW
aYuQDl0XvgMj3nx+2Q9KbJNJO718JmQOcpOzHSHDsDRFgRmcLGc0rwl9rF/cQhHAHMzmV036ISqQ
PvFDBnnrauzr9ZAZwS7MhXHvQNLzhVMhQqg5+/FKOoe01OMLO+P5nWGWyCpOSjzyU3bf87NG3wQC
glfanVJMVDdp2GY+2XhAXWa8xm5qaA+UI5cazh9dFBcn67FKH5Hu3vufQ6Uuc9Q+R7Ku2YmXQKuD
FCtmX4186W7IO3n7/Hc4Ly+XL0lXkBnl8iOY51KjoRK9nJR6OMEW3DYOJ/sJwAm6J63ZIQW6sKGJ
89M9l1sObssskrYnjcX3X682Ckui2B9O4zyMGwNy5TpDzXqL62DYJewMXmu2uQ9wCq55npB8yxkP
E6guvKRK6nXH6Nqzo8wlCKwHo8ioEQdrnvgRdIhrN7AlicZSXtgNP/hREC0s1cvvodq5bAGrQetG
ZjyeUiGtzZAbzp0WCY2XvdB2ou4DPxr1S9q+D34ZwNg4lZeprYsG+v2tovMyZpglx5NbNzWhD4oC
UlLpVqhORwwqQ36h8P/geouGkKDzRf1iq2fV05BmHSkNLaHcofUQJ3j4SCAxyXt1D6EhmwtXWz79
38sLHgQH8zYNqOUUzxHv7NvhwxjpUE2ntlF60hEjsoFwNV744T74TnwfmklU7zT/fjeb/lbcDpio
QerV06nAheaRcJYfutF6YDvojhzRL728H14Oszi9K34y7XxKRrmm2mEsptOckIiKzmTy4d41e6lU
bzSeygtv0wf3kCYZehqqNBp/5+rFchpGbEuFPI1EWEOGwghY2qH2/I9XCHYH22WhRkXGd3v/SxUW
AZVFbsqTStiWmfUE/w8/Qzn9tLH3+Z9f60yQ6SyaHKS9OssRU2X3D3kvEG4QR2hGTrktibxNk3yh
x8xwjltjK+0qwveb499whng/DCQFB4U+EShdhF67RLFUqhmtC2qEzz/X+cmChpvLakUr0aYMRxn8
/h6Ql6U0hdT6kxIOBDgR5L7GB4Pvv2TL//xSf7QflmvZrJJopeBOGOfvISM50gEDpz/1lOAEqUrl
qY6C5GqsAEPruOC9Rp9QgC6RW6qrycNktNU2mKts31GJb/9/Pg7rAp16xkDMQN9/9Uwjtg183EA/
QFkCw9h6EWiMN3lE6Kqc6T21Q4kFN0epJ4IJI3c/k6+iFe2OhOHxgmTqj1b377tjmvryxC/Fw9kq
VQ1ljnlSoT2MvvqoDjgszIlS1kWGsLYEtHGDjJOtKsETVnk83EzQrLe1A5M7kKPqNVXj23OXb8ka
JHdZSQXenczxzcpUbuBaZYc5g0qdCfppCP+wTkUR6UPk/V4QCJ2f7ZYvwsJOS2GJq8As8f6+kqM8
DAoi0JPI5sTDiKbfpAZHrCjq1JVDzjrBfCPBQ4lx+vwX1T96mLFlLOsUewv9wPdXVgedJDGnHE4s
HdWac938hCiV8niy1Ud9SNx12xjmZjRruW3FlG5l7n6Nk0AQPlyBRDUTSFSUhJ4BRntLL1jB566Z
fkNSiufohGUZPShXxTRaQvQjY2ORau2VFpkAM/DpZyfrnVXOy8bUKW5WWtT0Rw3F4Uq3IwI+cUCS
ASuzO0WIdlu3Ul6o6/5cNg0EWYKBPvMvXT8Xk6RQ7VxtjOWJQIRkM+vlyMEzNi/8vn/eZYMFgwbp
YlSgxjqTrMimVMc8tuZTaJb9AvcFSU94zJ40YeXCkvHBFxL0SG0gyayYTE3OflALfYHZqeqpR8cJ
g3GoN5lDlOLnz81HX8ikGl7E2izP5rL5/W0vDRnKchJPtROCF2dl4noiCw5cW671/udX+nMbRR+N
+ta2+KGYoJ2946luN8w/arrvg7ZTUyIWLS2/r6R5IIrSuHDz/nwPGW1rCMKQYdLg+2Npp7OrNVAu
T6kF41QJ8bXm0mquVY3+XtAl6k6WavmSqfOlHssHXxM5HhrqhR20jHXe39BZaXrO8JF+ggtjP5Fv
9KpFqvqmxG6/Bms1XljJP/j9KEoQGjNppXHvnJXerQHAuAqlflJzVVurRHxuY6fNSWiz+ufPf0Ce
CD77+/KO2BrKIJpHOtv5+YyemMKwkUlgn8iBPLbAHRw/brrwCsZd4+IHMeynKSEX2zNSxXksO1Qj
61EbUsebR6s4uCJAU15KitAe8gYc2hDpFv0BUIJkRJQ4TZ1YTb7Srg2fGxuDxq41NADQusH51Utc
uJCQinPiFBuHHJCumCLdC+MS7E1sFWPiGwplBZsokR5Qt3rjYI+p/YD8kb1LwLVpmTSeOlL711KG
Jd1eSlUk6QTMtHb5YAd5B+sljnDiV/XwUI1ZaXnhyI0neTgp2rWFffmLVWo6tJhJal8io34YzSlt
cJV3SYZgSMm+JsQH9iSYzbRlQrbSbF22Eg19hRPbC6dW2QtX1ZtVhPsfJ7DNcbhXu3szQYpPz0UO
YmewhT31FOpvjKOVu3Ei2RHofBU8S5m6pEQLdYi8GsHWgag2yqkoGgJK4cWXiw0dTX6DuN/1Inpa
GltO1hFkCeySKUNsQu/UUlquXmqN0z0xkTTmzDmulh5OmB77rCPvIC3Tr1ovle+sDjTgsIFVixce
Ykc6s+6LyhoBR5YpoTcuiMFv6IPoxSx9T9Mr5ax8LZCAPjW1kWJqs2Kstxk7J4qghpgw2rcjynek
U0tAQnjslDCDRxJ2j63qzN80WxmbbRsVGomkmdHQdDNGst8cpJ4JMBqATr7VYst8Bg1cB7cmRMIA
Z/EU3SjJYCUXDjUfrCV4Z9BTMKdlfz+fZ2j0niscNPOpiAHn2Fa1K9LU2UDyVjaS9wwWZaatbTW5
8Gr/uQGYdO8XVS0uJjKVz15tGM1lNpHBcaon9KZSTS1qxIveiD/Xq8XuSuN1mYgibTtblhdyNqSE
TjlRnoGFdC1iKEdYYg5Abz83jUuV8J8LFtej/sXmuRzgjLP1cSyDCNr1oJwqB91yUMYTMdJgiDAZ
bi6tV38sV1yKcReGJ3fZCs4upQWYQ6fGVk5xa5P66QIOIwpeX6tY1tHO6gqxiW74kHRxd9sZXUHe
R5ivXXMkXdSqlEu2tKU2eL96Lh/HhnfI5rDYD9/vDEz6esoEoZya2ZLrLqrju7YJ5AFPgA0HO6g3
vPrRajZC80BGJU1Onm6vI/bjwgP90YOF8JNdmFMmc5uzIkYrlJTknjB8GRUlXfcGEfnGAkT7/PZ/
8EOzB3PoQQGEE+LcBkaXuolHu7NOgpi0tatnkd9KIbZW1U27zy/1wReyLJuwJG1xXvxh+AvMhWQd
9O4pyXpjL8IiXVcRovPPr3ImrlqOsYg0aKOQDKcy3Vy863+vlSC9pc6Q4uiBNBKs1J6094mEkg1L
sPSFy+DCKiLhk8+rgXaYzbUVSeXC+PBMs/v7QyyKEWMRg1OxWeL9h0jqJiXxooleApBt3ba1i+CK
U46ERBcbgIs5mbBNiiAn2dbtq+cZI2114C1wnoWrYBH5/KYsi9DZQ41qGdsJBn2xeKvef5w6JVIl
iEpMjXYzCw9/VVgDA6/Mkrz9INb9Kus79dDWhKf840szpGMvd2glcvI5t8aHwpmmgnXzBIS4X8fM
rDyk6q7XpvnXtNV/TiXYiM+/7dIVef9tCRpwl3gAHBRsBWfHu0TpVeJfaavXRHn/zJACL86Gtj5F
RqagYAjqAdAfTJ/Ss8xYkD1eoBK7UNv++bRjX0a7iPIVASOCyfe33IIyFMedwB6swjgzuqQ9GAru
g8+/6gdNm/eXOesQzaQV05XhMrVbMamy7Gpls3Qc7Vpod7YC7yCdnOY5z9DBiqEDn4beYZUBBL+p
GgvjXy/rW5IynAtHsDPt6vIG8CKyNTJ0BveK6ev99+/bQJv7WFVOirDKDf9bdk0CiIsML6quMmt2
/RRL0jqO88Yrwj6joTtP3xRRT3iRkwTwxRheOHx+dLNoey/rHCpPlZn4+8/ULNTtcJgWi4s+blMs
KX6w1LlKJhPSlAZGLoU2bDtn/ImC2L2tjNFaUyey5k+ErxsOQT2d64z/eGHk/PZ7CsSe67J4vf9Y
ZRAKiwkTYyAQJCvapTmglGa88Fb87u+fvRacHJdihYMBIpOzRSDKcTdOcYWPQMmTJ6WelV8iFpX0
YxLXVDTyWuJFjJLXYQ9aCoBJ0W91sIGEG0d64q6E0bp3LuPeewW1iL1uq9gk239SyZIOJvtCt+mj
j0vQADcGfwvdavNsHdeiwLYAdCcvukydm3lmPKfIlOA7ZyBJYUYgo9tK+9BGcOxMScEQwT48GCoZ
0alltCAe1WqrWniYzb5JljinoV9NCBUuvOgfPVX0nEn9YJqmWmhB3/980qbVFYnJOVVyblawri36
oaK+MbDUfw+nYHiLpgYGfUj4cAur8NibpOamtKUgJRCjsS7Nkj4O/aJ/JlVf3kEWXIRUjK1odxFE
+f6TGXPSK8R0uacuxUpJLnaxBl4KcpBw6QvP8JlZ469rUcT97tRaBr/c+2vFil5HZCQGp0p18n0q
oFtUBhhIfBSWXxNbBZIxJ2kwkvO2Dc1822dgJdENjDiWLWer28XoTVqjrNQBl2BbRNEhpxvxUPdC
rjIqmOehdrqtSbwyiggCjOvQSXyXIG74F1ADP19Y/1y+GZXpDuouhO5MZ8/WVTgKpUp8SvqSIp7Y
jTAVDlpZvn5+keWevH8jF6EXtaaN7pyq5eyeGUagTcqopi/RJNxVBNSD7OcUQpvmyEtl9p+bIuIf
xiI8BiwCiHDf/z4CmqpUwiB9qbSIbKVeXYhkRXNFlGXnq7wbO4Wa6qokWW2t6BMh/sE00FLstVXE
8uWHc24RXKoR+JVb7doOEwBYZMxtTcZjj6E6X/TQL4X/2d2h3488jfhqMgPOQ01o3WZhVczJC2Wj
heCZGP0v+TTVRHuOA1Qh5Cb1LdqK6sXs2YpXqptm+6FpJwQyhuwx9xjVpprK6GoMZPAEAi4ALGQm
+QPryEQH1JzT0xAF7v2YV+m1MrEOrWZJ08In3TJ6wFehYt1PawV1ba8HV4kb1LkHiZHMm7Bt41f6
mzkB+mHMY9LRdNe4x9bazWOyrPknDg4gFJL13SF/bAynzggWlBpBoKCOgQu1At8ULy/BjCzN3W2h
Zf1XtQ4LpDZZN1xysH10OynBWP8RjS6F+PsHoDVNJWNbTF5M4GzkHubgf+hKfR/TMvK59j9V4S/i
OUTxpEHReVlk5e+vpwSCeZihJBh/LGut16TyOiQjeYbRuD5IhunCQfyDwp+R5jIAxFnBCnSuXi8n
xZ4rLelI7mghFUbScV+i3pZPwzhEtQ+G0b7G0I/xN88yBcmPGpPdMxRZoFyoeRcs+dmj69LcJtSE
sT4TBvfsxeZfNN2uVoYXGivNviBr+6l0RndTjdXBwjx0oP4w77ANqKvSCX/UEdrt2EW/rvZNs581
k9h/yavmTtpIzQx0grZo4ifj/I1TT34hPeiPZQiBI9sDagTOZpq55Hb9/cTkICyfsqQjA4HIPDum
vZXOK8BHf22U/4ht/z8tPA3u/BJJ8rdlff3avf6vnwXdBnnzmv/8z/84lm05lH/PUPv3X/q/cepk
n9EgonFGxcldXmS9/45TR1WNs5FqjIMKDpB/p6kZ+r8WtLxOQcEZkjeIE+R/xalrxKnj+F0KI9xR
Gvb2f0Kxx47+7mlldMFLiv6IY9oSYuaaZ29qlgRJPqMU84RaNw/mklSp9G24r5uEIe9McniZraOi
BwZJP36DVTE72Wb1Rkft2yD1g+i7V+KFXZ8ZP0MkibqLZHYdfIWlrMDo6HB/SHSFdkFOpmhfw3ga
N9ImUlNDLuJMnDmVerwNEyKzSUY4jfawDi2ifXF13yuaHu+wZSneSBS0XCiFaqjdin66y1UZe8MA
aojs4GunicVjMx5KRzsAXQgPjRI9T3H3U/yO9IxJyC2EnBE+DsE66Ft7xQFm2UVIn7Wi4LvmjrvI
qm8KeKWTnX7hFH0whjw8hgaI4i7v91oFi3Bw06tAwEzqreqBGLF8W9DPWNMHz3bjnN0QLi72gZId
bbItgFwf6YgY13Fs3vckzRZz4MBhs0pPumW5qdPkNlFk5gOgCvymbO9yRVcOBjmmfSN3yaCYW+Tb
xRYHpe+k7dYubc0TdTvAMifvW1inrlVXc4M9SG+JSEYRh3NmXE26/hiG002N09I1ygfVlRRhNI9r
UDjomOOJ0NRK3ztqeDWouu/EPUNueEE16OEcjVWeQNBKqqcsBcdT1Paz29LcjwOU+baLAUdRsxXj
qi1I2mcxiQ1R1Mqum0VxLTnq+QloSKVtIOlwoplGYEcNAAx73lZLxGtKA2Yf1RVxs+28R8X7mJM0
j9BhXiGIZlgQQc1uddKhjcZPIlKYczsnpyoDZZnuFULS4TPvatO6Ji5gQ7DJFt9qSW2bQlJN22NV
h8exCpDIJrq7UggoJx23/KItvqC06JiPDkzyIWSI1v4ZO0ELXjTw5yElh7hGgNgznwmS/sdgQBZY
omy1VpKziR6xytOtUQO2Q5W6VUUHy22Odgl6WE8l/DZT5TcmSluAgC0ZWsUVdNCT0qZ3udXfovhc
p+3wBKp6FRjZOp3gYAgyaEXX+W2ibeMqmVdxQmboaDjf6yzfTojcN1YhILxoJGIRfR6vkr48jLa6
C7TuYRrEnj7mFfrIPaTucTVIqom0B8JYGaiieH5IArRvSM4lMrq3HjSn4IuM5ZUSc/hFzrRLJ73y
AsLB5ZyGHiMA4n97d513wMISkfuVET5WRboJkeTaMngZQeNxK7rvdSw5hkU/DHqleOLrgx4aazkY
P2bbfm3a7hgKWGRqG3nAup/EAvxA1PYIYmE/2dqVDrdEBxOXynonfnNBZL0eTfS4lnbbFNXWTqd7
V4H+6Ej3ih77c1Qn92Et/LjUH2sR3lea8kDCrhcSzisW8IhrFU/kL2qrINU2Tia3lsp438jcF71k
tBTpJMYGr/OCK5n1+r4BZFkF3XVXVbs5KSkgE9cjJ3anJcMCF8diVZVvdpftE+dNZCH8qLZ8HDWS
gwPQuuTohuum6YeNU7BILNxps4OYQuwKLcbc+OHYzbAn2S2nCD3panhkPLNu85wb3PBMiUI88YfU
S3tir9reG2fxlUcU8UEqbnLbyP2krjlhs+DUinKgfbYJYLzd1olW7K3G3NBjeqoZ1Igxvx008FnN
hHWwZGbbqV2+Dmjub0eX4f5cRc+OMhIkHHt16r4Qj7p2RHmNeFNbI+fZ5ccxXbvWyS2eI+eZON3Z
kyB7OCoQIDfq90PcsfjPRKwSYp5P4pQ2zbZzg3XryB8lEcSdEQItkyQ1xq2b7NqO+prgPq8LOdhO
8Y2aIP8OjIIk4NjCYW9f50ALSpC0ns6rC2V7XtO4fDbt4s7mNE+0O9CbgDIc2GnHYK/V92bff41t
88HIZuLn8x0KgDth9C8cp/t1oCOACMKGBlPDspYbN5HUE6+ah7e21KutHubMMMvkniCRb/lC3hlb
YsmbxnluxuLeRfjElUBiIZV4JSFUXxl5c08PYZPPSrUSJkuuLYeXsedPrRHCnCrKeNcp7vfRLHCa
wUsf1eKOpWBaca9frAX+Q6/pxPD3uxVaV25R/5CGuOOs+oXlfN8E6j4b3HmV9QswrD+pTb8Tfat6
Qd/sydPlbQadQwCxQO8NzIq9gwhfC3plrQ+lp8rpQKD1dzziERsYqRCzPa6rrLuWwvmRDYi3h7En
Bb/RT4WV2+vIyjo/SKrbaTTYmaBcaqH7a9QcQOsC/0RRazRIijj0E9saruiOfZtG9YuToMsx8m1T
AvBic0tXoWv/mHHYl311G3PUXM2FwklrANPssjKs7LB4KTS6ZlYY38W6POWq8nNAtcnBrdsbUnvo
pEViiWXvAte+H+30msTUuzyrX2FlPIhZszEPDFDXTJT74Ne7djo6DjHJTmrvylEDsLzgnPLJ3THp
Iw656ryR1vIq0cUbTmq6VOMzC1dzlabVLiUVBWiJA16u6h/sEZeNo3CyUxOWDGmBIu2nn1OoPXZB
UnqdspBKK2aUerrKqt+0XdVvIB7lHZrsWpSbWJH3WUPG/tg69cYo0zvNMQ555dzHZWry6HJmdgfg
CbMB6ioew+/thFcTBemtbqQ/WuEc0BiFK8nh9pqKJmWx0fgNXRsIlJkwTGrBYo/SLyP07FVcPsRV
/kXTSbiGJbYbhiLxFDet/JmmrqMNMAEpu7r+SmQZQJj2l+LqO5KYslVU6L/ycvKVxjkOTjTv84q5
fD+qW8MYhrUeapA7RK9dx9VXCyRXPxMjDaILp+m+M9Ub2kbbqBvrtdvNE43lmeWh3Yy53GQL1wvC
5d4MoTIwbv4WW853qeWdZ4dojDBw3ko72bowLMuA38miu4hJYcI3m/CTpK+tMKKjLqcjAR2RJ9zh
QRfQNLsk3+qVI3juWx7nQr+K2xy9k0IOpNv3lTeV+bAtfjPIcvNV1+cMZfJ4nRWz6g+WOaxSvd3m
DoGJxgC+s56TZ5OOlKyLH/VAdHTjxtd1iHlVy8fOa7p4Z+nFuNG6yCDaP31SYvVKgBnespD1fjAY
hN5MYNGWGCewO2QHVbAiN40BicfJSC/qTOOqznMU8S2rRqId5NAEXhQwuZtgrc0I5be6SZ+vRp4A
tloNN5FJEDYEMTh0ERBTzE58b8dryX0vbPGqYWqCCgpit5XdDevccdCHK1ZyyZIYX9tO8WpDviLe
3FBX4wKAiyX1VpesScUMVkSRkhqexgV0tMn06za7Rflt+JnpPHdCPlh9/HWc5bXI46u2TV7t3mZA
Ynd8GjMdfBGBNjIRJGO+ZbRp1RWlQAA8HutL4muh/bPSe8tnXYTTmsrbkR0XntwCuIW0TIpKO4y3
itCT9Vjr993EwqyR1j5iz+wMCBPO1Nk+XMdH7CtbOXXHXOgHKCmE6/f6W0WP6UjCxuNcOc+t4fiN
4vwaZ8P1rIWZl1Wbrgw2kVWlxKWQr4t8m1dLsX0wpLBjHKKrxiKdcAbb2bpVSxYdOX6VHbp6ww5W
kTteyUYNViymzaqrhnVsyWCfZMHDKAeYAT1xMcQcvqZkL2haC5cEX9t6FuMNLRXGVklieEi1ATSE
xS7FAualdX/P00eAeSDeurp8DoJinyChTXIGazA1PAOZH0Js1A9Z/VS0YcXsQz+2QpLdgfVG0dNk
Rfr7kwiaK7j0T3lg3Trp/NAW/ZFnOOdnHZ9wJP9G231vgYh2KvjoUJkOepLtpDkejUjfhwRfroYu
oeKyTV8mFFRG2d8NmQ1jNld+Aq68zguKYfSqMG8T9xbrVY7AcoChi/lHzDyQEuan2jMWVeBxeGka
7EyFPPnK3Xdt+CvQo35r2rqfsaskChiToC3NQ52PL6kTJtsMDmSvpD4Txr2C6ulKJQBqm3dpf0gj
6wZyd+Zz9xBZEv+QJtcwUEDTuL5eRQsvkFVHhWavZnmHusYeNpaiLrBU1wpXamTuI5Pl2i3jfid7
4EgVy+pBItpkAEGGrA6meDan56A2jlIn0r+O3ddh8ZK1WUeB69K2tM0Dqc75qsjIu417JaNMUeXK
jCE4dS6PattBAAZ3skHrF6/VUX5pM7K6Ef/dRQZESdkmPjIvTqHk7utdfiXK+OTUxRHdsO4HpW4j
o0xf9Yq30Shtx7OX8MzGHflbDWUgw4tGL5pNogB9UhAFybrJ7oYZ1Qo5PYVHJGh830TJd01E85Gs
k0NuEstK75usJ13ZMj1utkxl8OhYHEftUL3Ro/wuiszXzsRTF9sJVFUD1HhTbjBdQbrkiqN5b9v1
Kp2dG4MqdpV0/CNw1hul9lWn/CJAJnLwC2GTMetZJaZbUD3Lb9age3keP/O6/mDMdxvFy/kCNxpV
efPm4qPzlDl6tIofUs9eLH2JH9BxilNbc4KtCYie0tHvGIps0nTWvkUagatOVEU+g2rJg4iPUQKG
vEIWigSvoobT+FuIN1X6LtFjt4BqoNrNMGWctZVm6hoVAQcIF7ZJonm5Ea8r64oW9JckgsFNrZBp
Rzqc5qqNiyfExqCHCLmzGnulwy/TBGL1eHhzSn9m5hcAWg90zHDEbg4pazPslwB+UTSkD5Z+6xZJ
7dX0b1bCBhcp231VyYNR4rNUycxTHHMTByC54VAcXRWOkSaaL0WI7IAOAYtiD8LRUkTMjm7cd+qX
aayDvaiMTcEhd871vVX09Ied+mUazNgL6vlU2xZVDPx5Vu9glDdlqzcbgjFvBcTv0rW3bpFDkBjv
izSA8NrFN3NZkuiqXqumft1RgkVW8dyWzVNemY9uWp60Udu1UdStTK2FnmugcpZPtBGMVeW2dzaY
XioTQRUkxszPxNegRFnWt3PDYbf/kiQ3TM6fm9xUMVm26U5Y8q2Z4cu0HE0NKrBgXI7xMEDSqocx
b0aaF8wWIoNq8rKGBBBVLw6DSwLL3OJqDHmPVzozu06MKyX4oZNAw4I4zPV9PMhoO4TZl2Nuudfw
yK6HRTpHb9JTh+A2aoZsbzrBoeA6TU5MqWlFP1u7vmLk5FlqvlUWootqwuPoc6hhgOas+Mucv9aw
eapXgg68qUuLtU1gUVdRkwDF8vo2ZiPVgn3eAWfrUeYF5cPUE9pbxDlApyl6JEtDOapj363Jjkw3
9TBQ69vqjbRp66bOs94inMv5H1YSYt4uZRRS9n6ml28mblnQFPMNik9vFvBR+qba0YW9qVrX04Jh
ZzXtE9S1ZlPIVzMxX+3atqEV/EqyaZ/QScgL9bau+vnGnG1Qfsqbxid6MaBgY5f6UtRzueu79K0M
+BbOIIcbOtzhivmcJ6xoXNu16cCrS4SfuWrELx5oGzvN1yF4LI5ZwOMwIntj2StbDLBrHRgJenhe
FLeIxa8mGkNu2YIcFF2wFUaZXA+moxzM1k6OhKBo/qTRBhhFuoiTEE62vfn4u5n6j7rG1/EPel/l
r+5/L3/tR1nJJib0/HfX87//9D+ut8w49v8N5tg2P38W2eviKfyr27x/+8//WGYa/0Xn0P5FegNZ
4w4DDzwri5flr66yYgtgG4sWkQYmWnuax/9uKzv6v9idEXajembswmzm321l06VNTVQJpi1kS4tu
6h90ld8PQFDd2Ivza/l3yCxEG382bMI9I5mZJ+N1PfUMcNe9M6U8RR2dNWRPbagrzpXM41JBi9KO
TrAfodzUp8AZ8uqSkGC51n/PEZfPwpQVkoPQmAs5hAm+H28wn0laUmS0a5pGlkh4MdWoO1D4j8pz
l9uVda2nZRsCjewSu8+2oaSd9wJKyaFWc2J4gl2elnvFccGHukOsO/etUsTz/m8/791fH+jvEJE/
bhkJllhdcZ6ilTKJjH3/MYdJZeJq6tm1ItSMlqPbK9M1YB99fCmNgiT/HM50sh0bwImrgZiFZt22
7LMv//xjMCTmlyPyZRmkvf8YukQmR1mVXechJ4jvjT4M0UboeZIiAbdKe9OP3WRBZizCyj0m6pB1
h7CbSuf755/jbJyHp4LxGTngS1w10wlMB+8/SJB0iTAYmh3y1Aki7WCVqBgIpe5zVz1WcTiLp//D
3Jkt140jf/pV/i/ADu7LzVycVbttWZaXG4bdlkFwBXcSTz8fJHWPdcolTUXMxUR3dLVKR4ckCCQS
mb9lkAX45rBdLXdT11mhznM3TLew6e31LVzoS/bs4+3EzCMaNXS7aTKy3H5vki1JINI596ILVblR
/WEUXraSWxmbNszrkr72D0LPhQBpjYBcjFP15FsUjZyCosCHpmdTfwNyYQbg93kNzJm3BG7TdIKQ
cTmhnpTeKucl9aLzMezLZt01ou3EEeuCoBKbXtALWDZ2Wa69i3llUOW/gqGzyHJef0+PIJIXt2HI
YIBT0GwC8g+1+OXADJ6lO9d29Hm6JlmNqjGdCNldBXafQNDL8NdSFDttMObyJsIsvuFs7Ccq89md
IzWklKvnNv9lo8dtb+u1yfN1C+S1adwtNlA4+u7dxVrXSzFEVvg9Qx+o33eG3cURZoja4nuF6ad5
xsRqiu+c1/nfYVRiiHevP+npjESmxYOsAszHDQBiQ9l++aRWkNPtkDNm4nQAWywKq3Jam3Mv6Avu
surB3ZVbLdrJ/K6cSg+323Zoy+jgyw6CPWJF3cADv35bJ9MASjfdQDDCISHMpRl4MjFV4Ml1bNzp
UA05DuiWO7TqwnK0QPYiE+HNkrF6Nz4iFyjHxWMt3loZL9uHATcAgMUG0euif0cEOxkWzNZmqpWk
MI7VOsP1EsPi21TkIT99d7bLaw4U/fCe7hz/mqL+cJ+JQlElQHEkOB+gMM1Xoq8kYC0C34pfnr3o
rxoZDf3UgP5bl5yXCAgCCTsh7VLDiwEcSiP25fuLqNYgCr5iEqasMD6Q8ADkdtus76/BaZQf64ga
5huL9C+ThqYuCoSo3hvPCSS4T5rrQ+mBS5iz8TA22o5vJlvL8FOaF1bwzs/6mTqCg2s8ch2UT84i
3D7KaxQYfMyd3Qp5xjcmywkywYyBAQEnfoLuJNqa0cntpG4+F7NX9gcNVuRd3Iz4D48OUirnulro
aUHPmD6EyH51Z1XWYslCEexDlXd9uIUfrL/OVZGGD4mVh9dub5fW3sfbntJBWHj+JpuVR+WFDjTq
MEIO1j/bm8zNI1iFYQLIalAlCe3y32MwEnz+nDR9dyhQr5o+FPOSRylWsot3DPQyuPd6DfXyblJa
Nr/mqcOGyy/i4OH1Bfe4on6LeOY2WP3MeADmgGkekYu/sfF8ZHNAT4KglosrL5bCcz5gneLG21xM
rcD6V8yRg7qME4B0lUMuLuljim6XLCmol6q1Uv9XScI7N29FqNOlyJ0F4FrJ+uwAvWrvJBZkaKPm
+LmrQ+YG03ihejQKt6Js8xFFnExVO/ppq3csW7r52yLNkPYYgkCKQ5n7ZXTn+yiX0/sVq/pYNmUR
vFsAFhbvmNlV/4bY5OO9nIwiAYtDl+HDGcL5y5dJf5saMlrzB1hd1aeBIiQyG0izg9zBtb24qByH
tg7ZKl0JinXGsGV16PyqsXU+R6tXDYDlvGrL0XMGTtCjphPNzrjsBSrLoIxaXVOSy63+fEh19L3g
LLhcLJWabjm7tdQPZEzjBTnt8ELKevCxF1GLleOuHIm+ox4n2o+RN8PDCsEBz4eoRsgdaoqnhzdg
gGbanowE8FYwgMh881/fRPjf5pMgf+lUHPSHxdE4XqFgPOebcuja4L3Hy2vPpQ7kVWRb1afXZ/If
LwzGDlVHpjR6EC8vPMSNgAntjYehrooZTk3fgq8MRXawq7odL3yJNxMJujMMb8DDT5Jds4SQeGSq
gnuE+3OKfAQdN6QuhqHY3FKx+1jlQfQ5WbrqQWNDkHyN1khgR7qowtlVbMW0I9PuTWG0Pzw+6Qo0
cFiS7AanphxwX0DDxvNwKKVNv74dFwe2cODQBVIB+PMP1B3jHb0KId7Yif505YBzm9mJ6M/HJ1um
0yK0EMdqODieg70xHO0q/dWzpreyx4cUi/nY6Zu9ipPurf3IoJFPJhsHPI9BZwdEE+xkA2jwVq0X
SqGHKBgrajphv5jzD9adnRqh5tu4a1HudulzCSdK4TSjHkVZsscT97KxbQbnH09CoJxGjISqBCnt
SRqb9xR66mzuiQNNHVwVcaIeoFAnV61rWeph6pbwQsdL9pbd1mneBFjQNixZ10HIA8WHk4HQqrZV
F7ATBn5JCWtd6viuU25/N6vWoikzt6rcdsJtNJ73ofUWPPIENm524gRsMXkBCwCA8alKsdSO7Fyt
+kOxDiVO6OA+p/1URPiM+7mmp2ZjVlFuclcF67aNA+sdmlbFZTMPmlI3cejdRBFrBuzQdv3GWXv0
qv7pmzHDA3sF/SVDYjmJS2MXjzgWZtyhlOuyK4owXr9oIPTnCXWk/gv6Lh6gznjq3trHzPx/OUmh
okE+fMRFU8E4mRPYhkcjln3dQXlzezcKnFl2OYspNWz0sNzVfr18LoyMxCbKy/ByBPpxFTrC/WBX
oYaxsDpNkF0Z5ut3d6T3+8bm9YesDhMfhNANtwn8VnCyeals0ohkQgYcpC7+PSFjB7l4ral100rH
wFkGbv5V8uJvvdXJz0sR1+gmOxXyHK+/o78GUuCu0PUdiB3czukuCgJpUkpV3UEkOJ8wl9Eu6jZl
41rntYtv5W6dA1OrbvMe7KlAYXif+7bwbl+/jRO6z+NshlDvmHOomS2nYQXKzhq0idUexrDR1a4t
4JDs86lM882M3Ea8i/p0+tG0cwXRn2ruV/ThrPSwlmV9XSwR1g7M+frTXDnRWx5bf8jXEFQNjb4m
iGRYECcrPWuqsQVbBuMN9o23z6a4vLLstbtpUWK/JLWoPo1DXn+ymhhRjsAaOncj8qA+Os1cPXQS
X/s3Yt6jatWLCc6BCYeYAL1tSk+YerzceRd7QkFyYrjimQI/QIKm+5QmPaiwAFp9uNFL7MOQCOWP
eC6XawrqVblFt4zje40MZUwKhyfkYSI4t9tmiWCf+nW+Yr0EZoDWQmUfxtFFyOSN1/yX3YONEi8p
86ZDIKOn1SHwkz2gxLA8wIxSdHijCqGNT6ODq/eOWLpGt8OyqOXn4EHv/I7peJy9rz20H78GhYOb
tlt51vqWcr/z17siDwdvDoSVRYkm08vR9GmXW15YyQP93oay/9JDZ6QP7raxfOemZYxd5NhbFrv7
Sl6I+ZiOpls9j2kYgC1sdD4cFh8Pwo+vD9eJ5BqrgoIqOy2sbd52AhT+5Y1hRqQn8J/pPrDqDgCD
x4mOyqcnpgICwxJNgX/WuGumwfpES1V8r213pnqwCjgWh1EF/KvcRpjxe17YxQ1/twRnyhmC4UrJ
efYvVvglXbBJrSVfzvykz+2fkGlaLtX28WJV+9cf6C95C+Ij1BjYMNGVQPDjZKBXnUiKt3ay1zFf
f6ARazeX1lCn3R5Ry07Swk89AKNjpNF+ff3aIK9f7goIj0NeId46hBkSBvtkNFO3WzyCSX7E2xaB
+HdL0WsGK5mthX/knLFgxC8W7JDlm/QmP5rOC7YD4GW4v9bvwnYOh6/zY80o93pqTtjZzMwTZ8xM
kWyUZYN/qoXWgZ2f2WoQy3gENg3i68wtiN33S700+S8vUlZ5J2y4w1/zlv0YVpM3hR9BhYWAOBbL
btcYdAlHMYCt6DCkONMrUet7b+UKGNYWpc+r6TWEkmSPhHFns7iLga8FC9LlqJrKKFn5yFw1dgsr
oBwxZzzaY17w5+vaFRS3iJfm0imiEPwU123ax7sqSsxkcjhXocwuk9JMHUSZqE8p5ED44JIDXlt3
Xip6aFYitxSThQp+HS631RQhNrFTvT2t38YK8MlnpxGrgy87irT8MRqI/LxfoNWl3jGdLCtftiJO
3CrcEMl9WkmZ2/IYVVt75nCZWYXx6ilSRm43Ton5nSrCPrxBaQvfsd3I8c4JzuKqSoACF/6gI3GA
VqOX8p1VhSHgQ9BMwsWwph1Wqm0q9NMU4yXLRzbKvB/Jye5ytlxW2Hvbmcieb57vFl4jLYGD1ktE
DS5fxiAAZcW5GzytBouq79OVUksEhT9z0PbO66BndaZd4/DITKNybi5ttE2L74FMJmA2aeByND2I
MXfECCFs9Jh4GVVRhn7xcpsxt2HcGZc7d9FIySzwKcstFPCc1q4WPSu8CFX+KxF5zntSz2u/mTMj
ZQs4lCFJ69Ys4OefkOmYGKBIrhVPH7pt0ty7wi2D27jHsOR+UnU33CRhKn6FtAb6T2WsZ/VdTrW9
XClnqUZrw1FyTO1d62gDYZBzkvEux8IyF12yhG1qGwIT/u63QWt9cNAS4bGWdjVvqxsLIrlT1nbw
KXQpvB4UtJl5N9bZOt6HRiW22ZVPd56h6dp8R3q3BsHZ5QUpxwflzlaRHJFsc3oAMKOmu7dzlihm
VQyNbeK0PwgKR0D+RBveJBA1E+/cnXEZsMjCMflOLmy0uIfy2m2S1NukMuj6dVPB4sGRd3DCRm6m
NJr791OAsEi9l9Ie6NmLZNLLVTshmZTC9CdW5Ls2CazpKLoAk2lenJGk2MY1O8vdvFYdzfLOAb8p
B3zcDIJgKBZgb65uvG+6QYsPAB5riaR3aUJdaHQxp7kaLzgs8YyHqJUNSwumaDDd2qUSxPg6aAuN
isZQM9bwA5gHaJ6aj8Eq4D0fMj9oHPU+dqRmCpZQdPiXji+F8vYyHIrQuilB3MtbCLBmC5E1OKSz
PBUDky0KiprJFqQY4MljAeaT4ezBBua/nlaZN0zmj3wOz6xbVyf5JD9qDxAzzhKgrIvvY5Vn3GeQ
yZW1QogxL11ixmHCWtMxV/Mu9/IvjpWCFk80wMFvE6HP63bZ3JTJWe4j83ZbT25FybBgx5uBTSKb
+GAvUw7+ZBHCrIslUMROQSMB0LwshnByARhMZrebRWzF2zGnhvghafNO3it3tIuj01I0jjdJRoVx
3fhes+YfiYBTcuusnuY3UeHpPEd9psGeOm05A7Xb5/ekA0U7ZsOnbUI7/Do2/KcHllkRJROIH2dO
rkfcsun/lb4a/x0Nixg/A82WkbMLvJnGYF+u9YIkXNsoDVgfbRC19wVz6GfTOa117XRdXdQH2oaw
ooc+KfOzUC1IUW4yC+V+2uHauiyGUUzZLi5zrzqbBG2zG1DjDr2sNC2GfN9BRpuBAyqZintAq7DX
tjByKNQ+LwkvDXhRzz0Nxg8+wMapXbF8kjpqQqTdsq7D+85dO7OO5mHU62WbtAM/pI0wPZ9RRGar
jKfYWS+HSHYglBKSpXW31GMbnMOaCNbpkKZWldwOLaqGHnzUdeGdUqU3fQ3kLgE2bKpgaIJym9aU
jEcCix5CSslAuK+8cZLyiglbt+cIujjOxnFKKjc90ySOL6LEilnQ/pzT9d1moTQxTvWDyzbnsRch
XVcnfo/94/PGRnIRLNMxU14vesqUnZO9L9slnX9o3Zv9+jlX8nGLIlw/7+UFbCYSzNqazTrK1tXj
+1n7pkP0vP3mCGFwC8+bhJsGgqXZOb5Jl54SL3D8Zr+aaq/lz1BHMUG8GhuzJmyNnnXCbiTNplrP
vdk/61RIXlcJgtgMlR+Zpf+86zWeK9NxS383le5/enVgtk3cjEKQYcBUEPxG65pRB2UbPDWJSsSX
zDcPwMDmTdIsZj6IYDWNpzqOLcYyL22SmKGaBV8FCJ33tO1CtHp/AYzJenG72qkuu0+5lbZWuIVo
3LQHEFiFIjr7/cyqbGNLEG39p7yU/vjCA3diTmr8LliDsXeRp/zcXA5D2xEgFstHLvE8omXAHmIP
AU2vrZ32Jqdwnra+IqrMvCGvMUtP1n5oLfvJLR5beU9XiAq79oNdhNJMbO8rWZoNNBBVUdjHxFuU
4GQYYnMykEgEYTt8gk9uqfK+60YTrJJUWnb+LXNTM+qtjoCLqC0MLMzLOYfrde6cG8yUoYQdg2kw
09xrHLMt9zUYLHVoEJrnI+tUOLx0u0jMU5BRlwykYkr7Z8qePO28d9uyAgyq69brnHeiRhq+uUQv
ObAtYFNYGU9Djdi5Te4nQRFNjyNVZ5G5flamtEMxEujb8v45LXAwrB9+qH6Nx0+r5XksRj/NBlOo
xmV+3frVYMKwRH3J3LTyTU7oGYTEsA0z36OHKnMk1+/l2AwMMkD6gtfxnHtIt2v4fIsQFw9ZZQkZ
8ce5a8Pptouhy3vgsKo63TBXzBemXTXyOME4Niwi0ATWQmoFMbl3Qa1tCBiN768bF/9eXmRgw5xK
N7L1zK09f0VUkew2550aGm4t8PqBT65ZX7FELGitfI3TSJzkdo2Xt9103TzN5xoLcjOfE9usomdA
iMqqkNvyKo88wJPT4+VAQ/CVBaUP2iVB29T5r67PutbdkeELHZkZYh4TV9cBKN6cj4V7WZail1m3
sWVhV3sodZG4Ie8HqRlNqMl+SbI0bh+ihOttkUu1/eGYIIpef/FVadPXb3ODZgViVXVqOnMW8LK7
oCoDcPmdT+a5y2n1FJ/zzG4hri2V1GBcspYyZ7ORfZ+M76HQ6vVzWzdeVRslTt1BKepQdLd3U8ub
8a6zoeDYsSmSoJHFRjerNQE3l3OclZ8Wsbr8o9IdtslbMJTliNIuVLwogbo/Vcu+XWgyJRvozCUw
36JkQr3newNKF9lQuvVPOWQTJmJt5uq03TA2BaSrYYqbXN3GgHLs8pDY5RQM7/wEiZjxiLxriqz2
IEXwwXEoWA1nRdKb69sixGlo3yL2zU9+6Sj/LC3wJbT2leuO1TvVTxJF3qUdcCq9iKN1gJZFIpcB
ENN9V2Av0fqQIZwDvcF0ZY+s8yY/W/rG5t6ytgaZIDfJoh26P5WX1VZ33S21CXwz09tEvLxhA0+f
subnkK2kmwCLIbdBv2Vfh6GJ8bRzEBjdD3G+5t/7XgUZ0LwUYSNnP3Acqj7m1apAwgVFKYJNFvRB
8jl3C8QYN/CyI1R/x0Q71Xo9OOUcbgIrAowM3VEFykbbT85D/DnWDvMmlGnXY1kgHBlcQwg16WrV
dObY5j1tcvnCPlNu3XxdeQTv6SO1Lfy42PTA54dyRyvWHMo4gPSEjKezadDV5rv83gb10NUBqzev
F08v71M0fvsDkzZhS2eikEzqx+NJnuSP+0LJ31yO6OCZ662URTzApOak6/rC7N4hYW2Uu2R102Y5
UPhNc4lBw2O4AIRRsyOMSpmoT+KXdsi/N3Qxs+6qr3qwprecE1OIRmHhIx2B9YY055UumkxoX3vL
5Jg56qdswODaWanEq4jIns2Bmw7f0jWEgrQLm+IxJ00rMyzPeAk7bDhmeSI2AS+ex4g9o59snjBR
48SYurUyYBEUqFU9HYrRz7viLAwVNP9jAqps2TejXbcfvMGDIzjIkWEjajBrAjstXPZVR2H6/J9t
vA7zhRi5BuHjuDwdY6y+F06LEmLY17uuj1FvpEM0ENlQLmKWbXWWaP7KawBxnblPYVmSt3JAekqc
B4Eb+vfO8gwgp05sE8+qp5A3oJxPPvO8uabKkryQIrYsDM1qUVFR2TRprJnD6inzkUNqYh5igiZV
cGOIY5yjntJ1kUIdbM4bujXmQLGC36Zf75lSg7MsZqeLRzmyQcS9YxItu3V11+xLaSXZ5axWZI++
rRZMYX0MGOBl3jFD4uSj7bdDI7CDTGzxMIp+SD8m09oWZ1oiFKa3U45G0YSYJDutj9xz669bQYkC
xwJKdEX8QJnAvsMAu12+ZbNncFCZ4DUefYxd1Lk7iXS9V2lRzVsdak8fhRo8fUdqpVsLM6kEsuDF
SvkRZ/YOh8zifmlzy/6KUpqD78SUudKiuAzHFj6iM/adgihVjDCkqlajKSlLT8Zn1L0tyUam0eHc
D82CumtaLu65hbZS/iMfXIdugm6iIwLmSVtfDKWewnM9YMfxsaIjl76bhDTrsq9FzqAvOBHCfdBT
LpJd2Mco18F3ROdnzMtCBajUErEQ96mUXeNDPbCny2tzNEuPtrMMdU2NjJEjeYTp3+OnJW2nvAqy
ttc/nk9cz1k2aYDJep6KBE/nFQuwNJPJHzNOlSJRJPCRx+EdHDMaY7G7zRTsZ6hCTwd1wfM2MKLM
/F+ecij3aVUtKIb7ZzPVI6aHBHxZfH86chcImDNHnvPc5yURBZNJq1u7Mlm45Q2t/ZWygfrRTquM
6LCgQM1VtRerGUYriGvlblywQBNB242ZYbtsmJ7TEZNay7w10aIvdJdfDZTI8neNG8Pd21SW3VQX
0YQGQbhbBd4n8Y6arjkHWRwQuHziq4XFX6AgZA4zqc1RUrWoE5OCjhBkAUemvGEo4KtKWTOFHB3x
i7hUErq0Wh3UxtpFLhJzDWO+zJLC3gmxVahA86YPQIpAAlir+YYXqOYbUTSxDjfS9rRN+SRs4ZaB
vlz6By9Jxv6BXGLMf2Rx2+b3Mk9spmHfrUP+Y4ATMyMSFoHtKdgvws5HKUDb5jwl19ngnnSN9vc3
NVem/LXUjQofciAkmHumfTXxOX/Fv7xk111M/G7UZMNsfCoeRfTymw7oFAhHeNyWMsNRt4tNIO3I
GMiNECTlh6mPu/Bm8HAW4QTuQJenivgUw1hxMeWJrJ8getjSaZ0Cvl+QJvnGCTqYGu+NBA0vLHza
h0bbQy93Wz6l853tmdNGukYmfCHWSS4aIPHGK1MsCR9vvudN2hSdGHb8l/hrNMopg4SzO4bdcQ0Q
bpgpmsbKvaqDxkw+2doN77sayajTDXRfU9BoQ9X3XIzOHtL7S+RNY74LgyVlYi7P4EGKwCW8VAsm
dbhrtFMivOuOsCOT3fpUA6jgrflnjpNwiLbahfWT1hj+hdsEOZ4Bh/ppsj9rJam4A7RU4U0klcuw
xSU51p3wnXG6e95T7Vo9Fk9ngJ7rPo1Stf5IfQFx1rCaZjNoYh0Z65m+CI9Nym2GKc3w9BmoLLPK
mw1/2sPVVp7ZNTtoMAO7pudTDN5GllsxGLbsDPOsR5ZlrPdL4qVWzx+MtZ4vn8sANGNNpkEBAqlm
QuVTLY86LJnDMEQmiDwfFsWU9hwpqjGsNLCSeo6XYCfbaWECD9MarscIPnFMmryuKeGk64PZVIdE
T0XsTLpq5r04gxdCxac0Ggt3U0y5+UcdN9wTxbw28GvmUFbx6joAHDyCsEKT4Fey5r3D2Dc/WFkd
cASQkZyqod2uTxU1WUyRd8W4N+oGn1XhPWhZCpvcy1n0jZ+5M+IKiKvMi/v5saPwj6gFd03Ff1/l
FRwfGqP00r/6ob+lKLxgLPT/6/FLxENjZGRe/LB/lJT5MD506+1Dj3zzf9D35pP/t798pgrcrQph
mn83Yz2Yb0Nbu/6dRUAN8bfWy18EbT5+B+70P+/lQ9c9/A8EhP+5lu34UP7hO56pCEH4Lxv5Y4Nl
wFCBTitN6mcqAr8ymng0XwHkgpv9LxHBj/5lqqsRHAEa2Eh8ef8lIvjhv+jkRWATYyw3+XP3nzAR
3EdY5++9VgMXpDPIRVAyjmhGvGzC+dboZbKesmOmcayKZgl9BsxNX11FckANmxi/yfUq9iUcYAyO
bqn6Xuo6jQ9YTh2zkt8AVsvOUA7LNoPjfQuQtNuMdruH4GiUyKtLv9IXlEkOdmN/HFHFmbvyl6/8
7RpEl2BHLgjlnPuAIG3kkv+kMXQ+J/59nDXgw9Nl2Ltjw5mUXNdRydb8n1wExQ6rYbX1F/GjgoZw
JiM9bcHSocTsRT+00z9URYLpnKmutFNs7QtblGhwOx944BvPr79J2z2D0Wtj4paKXR/IfpN5Hehr
uEcQVpud7Rb6Wq9an5HHcOKCEJjQYdsmMv8VU70FPQmjUATtl1JV35Km2tdOejGMwC7mPIXnbEzp
uTz8zh82lM8jgDwUcpxaPd2W7N1yA4ztWE612ja5+AQFflHee63jYs9Z9Nu8hjeZoMTaD/Inh3LC
LXeiQSzs6hC2mBzs+yqb1Hu/RTjH8ompC4Rn+Hjjbozyn8AVMfAofnSVwPQHeOiGGu2N3zifq97i
xDx/m8L1vu95c7IIMU2psh+zjs51nKN64nYKyCEcxj4Nb3qN4EbWDfuqxv8i0Z/1zDi5Ae8IEOiG
KsmHcVDvC6Bi23zleYoEGds5Dryjq00TybnqlnG4oIK5tnN7qKL4C0jRbVMiEVJOSCG5cqRTq+3t
4n+NbPQkZpQb6KxkCFPIH2m/rJexVSqE5l0Lp22/uMga9qEkgkSmV/9DaKP+Ek4I2zkWJ7R+Kc8l
xaNbP/eGAydESpWBt1yUKafXvqC62CPKDu12QduFuli9cAtWNdENJaIXdbJurWQc9oE99neczbDR
xNJt3w2oZbKY5ZZSSLOp/fQi72zaKYt/XFK6edL3jlaJvlMIZW6NkNMJaHNvS6phm0wz2cNg3ETK
2c+es0U49BxIx8536m+absmO8+wBYPGF4xe3Zd69j2zeftYO7yvqcSI/uG3x7bfo9f5ppf9OrDFY
ihfrP05C2zbEmoDzaeCcYC0QzGh8MUbiGJcKYH4THNc8PKNv6DGhyrfQ8KYJ/ZerAe4C28NVEZp9
GW0mpAgt7GPFMYqBH4ciOXbReLSa+gvUI50WN3OAxwqZMROy//L6k/4FCIFzONE3AhsNJcPleV9e
vMbZpWkCVxyB+f3wMMPehda6RWyPADcTax5fRNVvk7S8iuvqytLR4fVbOEUImDtwgEajho6RfHxq
6WGAhxTkHEEzarr23epKZOF5i2ziiipUkxZvDPejVc/JcENxY78AGA6T65STUXt239H8E8eUIzn9
CGDq631XYHLKku9gdFHOTO78osVmIZjvcz9E7+eH29LXCMS2wFEyTuUhGGow2v590lh4KF22+XQf
N/FhdIszT7U3VdIe9U/qNfW2pYARrWrvGCGvevQ+1GuM+fgcnatGfs/n/twS/WVqVPlbH2p19hC2
CwfJsfy2lNiUK8+5gmLVbblxAPPTsM9bB5gzxcosm7+3XnJX0d3dFLbXXbqdtrbT7P+M2u5Lzrlz
47OFHdXofMh8KAJlQoEbkcx8Q5f4HrTLnYjR5lnju0zb9yvtyI3s4hsXs51tE2cXtRwPjcJHI7SD
J2TQ/+tc6m/TpBe8zr/LuP5/zKUAqfw9iXPzUEr98CL34vPPaVMc/QskjcGBwuGiFGSyo+e0KU7+
5eL0ECYmbEGs+j95kxPzR9TLE7g2mKQTh/+bNznBv4C3oRxvnNMRlY3/SdrEFX4PYwGcHsMsxUnZ
aHjap4YToysFkEO7p3GfncdZvJN1dyFa/c/CxdNlHGIW1klwHk8dvlfdJomL+P0RgYHLZrDRlfmR
ej+9hV6fX7yBIDolvzxdDaXmgEsZ5B055+9A+4JHcoCd98e4i24E/NmtbOcv0oq6bQQAZdv5ar+w
wXMEd3Yd0DWwbt+ctIIZJK/ROjtfuls/zIoD4JkfdpLcDb11/9v8+MNmdYoMfLrH2Cd+Ay/FC9KA
oH4jAzizl7oLDRcC2iLBscJ7UB5xA6rmjh7Rx8xp71rHPaNreasKlwKqxa4GDuc9J8gr213OOQv2
GxWUpiPRjBtrqd54aaewtsd7ZI49Au7I7gOzCfx2jwayoIuw7Y9ww0hp2hUIVXeYUOrbkNte0CL8
4i8It6HDh4jcci1wuNl4bXRc6IB32YjFtDV+pYnzba7rjxohlaYx+kJ26u5fH84TeOzTnXLMMH5I
0J5PTTQsQ4YuI0ZTuEhYKSQcQIcgveSBES6QUzjzQ4ceTFdPxPC3TKZO8GpPFw9tThMcikCumZv7
bZjsMUYJJFX9EY+NYx2mrCPr6+vPd7pMjTsL6ELmM15Wjnfq5AvLQqL8kiN4ZMeXaJOcyQDcRBO+
sc2e4p05P3EdEPpY0OBGyGnv5aOEAy2RvM76Y5d0D6KO1XUPKHwPhaKmMRaVR4TaxU6updhpKejJ
5t0bCOOQwPYiIplbwF7HJvwBuuY/L28hqOoI93OrOxY0rK4Kmc/7DjYPANl1PQx0Xsg8h3n9LHFw
QhAodb6KIvA3QEFRoQkKlW3B0MqHSVGyRTa8ibdBhUOUXsP5jMJXpQ5hYPXfli69TtvkRrVRdR1Q
CD86iGHpXKsdfrimNEPhbVLOEeLGO/DxaOQDcNlhI/ZuKprDkuv0U2MkNOB9XYGv9864DeDG3bRf
If0dkPwWd/5g+9slRqln9pGC9tPmHbWwaO/L3KY1hdjY3EU0iWy0qws0aiBYng80hqms2rQnIrGl
e2h9BjZSHOxE1HvhLz/8CqKtE4LIT1HfDKczz53dvTcNyVWAi/zrE887wdw+zghYeAn4OIMFPp15
YKrjcqr6DiQymHI3zwqq4XO2JTTcRkStepa3Q5ZQxFtipOiUQjgoqjsf3U/PfkD4734cvfndPKLQ
iVUXCl+6io591awbGzzQdp3EdY90jeioM294ZOvz0vFL1Qlqna0jvom8xnk9H8/YRIKd8NCNEXb8
6/Xn/NMCM2bZGFQwAV3vBHO6ChuZ8L7sCCC99amE1HgtdH/XjuXD6xcy0NnfEtmn8WTr9vCe9oCI
ncRUZPiSrhmR5VF2WZwh7AFaOSZlXKk0ELVKaPf7qS+/5syDzeuX/tMzQmr34d6A62V5v1xZtgeY
SQ2qO/b0BB4ADl9zZnS+Ym8r37jSyenAPKQPcZJqHXGV7s/JldASDobSTtVR19H7YGxRJCn9j4I0
g/bwe5mqn68/2R8GNXSpPUE0tGOo++bJf4vAjjWl9VzYaB0N0t/3sPepKW5kEA67VDnXfuFsh/It
46Y/DCcXBeAfIcll3ubLi1pw/ctFzt2xQhoPVc38yp/BFLg+wvSvP96fwnJIl9aExcBxWSUvL0Wh
Nk4w9+mObqTwBaaBGtHRS1AnnsB+7IJ5OUe25ldr9/W2r4p/v375Pz4ofA8yqQhC7OmUDdt4irqE
eQPjH2BYcB1mw6Fvlzee8g+TBh1135BtEzg+p/zyBBrEgKRad2ww9cG1qL6XHW59qyo3cI/vlFMn
T4eZvyWKnyLNzTwNOVSyZ3OSpid3Om9AHuoFbayjiybY5xAq/f9m7jya48ayLPxXJmaPDnizmA2Q
mUhDkzQy1AZBysB78wD8+vmgNkUms5lT1ZuJ6K6okEoCATw8c+8531GrdheBaHfNKbufpjEiJMGs
dqYI1bWtNsmT3VZr0RF1Y5hi3kUTfYSPn/b5lw1ZjNO9CrH7dFyZ6NAhzUa87EDe4JdFCmJPz5Xz
HalEBod4xIwtQzpyVMpzKDEu7PrOvgb8MYtZjcM9Vdk335IVaInRCE7ChkjuO0f49O+vVLO4mdTw
JaFKuvr4fpexezIh4suEmc4bWA5JJ5/RBI8S7YFR+9ns7NW6/MKp/MJ7PndLECtYvDhqURs62aAh
1yeEZBY1gmCicvVuAIEuNdNGKNPXEGsQ0SIf39O7E8gysF5d0TqZAEMIGSNp1lyxhDidBNJwWyG1
WOXF8NwalQqd2yrolpc26jjRbg22cr2ZPiFtucnINHQSY/QDq30ecvU6XLp0jaWN28SKf378k577
tiGLs7IDYuMQuCz/r2bOCZiFXAx97adS8tnCgiS0+saAsfafXeZkUKV9H5lmP9Q+Ijl5hdQCt/qY
roh3iS7MIme2j8Af/rihk+FUZnA/Z3RPfjzP33GHrPNBus16AOr5eOktL2/xdOj+XueW7AcHk8Hb
h4e/XCVqDDN1opUZFdSrFIOi26TKTWsb17Kd7aQ028okwfmWEd5//EjPfTc4ik3KYXh8+d/Jxcc4
FnLFEMvVglQn0x5e2nysLpQaL11l+f1X46MEuqBG7MxAnQ8etQKUs5dKqWcW7yUZAesUEz+Ht5Ox
MZK2gnALdnPTj9dQ/p8QiN0rbXK0AMbLdY5XzkF1+fHTOzvL2uAxmOfoTL2DhBRmj3OjspZU91Hx
pWIM1/N0T5d6hjrI5BfE0OjMVtkmRQY5UNEfL/wAZzbWVHyY2nAHQz86LVcn4xSM6pjz/irlW1ln
X6QIMLuZCnDN+aexTp/0Kv7VqVmB20/J3bzMVx//CL/jSU7GL2dl8nfxY9M5O7XfljHDK0U95pfQ
2v25yX7iVr4fitFyGxRx7oCuGslHdleLRtvnsAP8blDXEULP9cg5dUUxJb1rpyBCw1/sw9akSdMO
2WZ0bESt5riqxzTdZYiHmoIeV1PON44xhBsUOA9tE7UH3PefoSKgmRyNwzg6qd91KAFgPqa+hSDG
U7RBXhHnvcvqYv7axzFnuhCdYSG1CP54Y6Y0T1S/IZTGyITpR6R0f7T0QURZhgRNP1aNtUMKHsFi
NsQKLIPiRSK/BmvVXekytDIC7dd9Fz6OQzZgWtL2YzNehXas+WlU1wBObJjQswkQXaLHplNb0GF0
tzSR4myDL/PBjEF3E7pk7oJZu41GDUtJGRfrKBXFkzI7qiuXwaHOG0FwOEzS1ravBtT1m0lGrm1W
hH2qKDFdve2UfdrYC3mz+JUb1kvcYgYspl0sJdkqbB0cX2VjHJbew64M9T+/8gONUWzFAqHGgnzy
rQdJAf9Dniq/E5CnZ0EAANFYcCriY+gk9/ypCx/hmXXZ5sBFK4HNxnJWeDu5YNYHxBHVlY8gcfKq
zAbeG8nrQEn39jzEnuiKC7f4rqTFwmwDmNcoqrK3Ao339pJ6Q583bc2STSbS4hrO45rCV/JQFrCR
hyJ+7mt+0xxSZ105xl2e5z+rsrviRyuuQ7WCVV9F2U5xEnVlxON0S0eheNGhIG96xWzdxM5QvHz8
mZ52e5ZdKi13pglmKYVP9WSCnOw8nRwnrPy2yq9sq9r3o9Tt5zy6tbUKwYiNFTZI5mTl1Oqvgaxv
vRGXKApn9gkgZ9ghQPNgxnrHwhG1ZnW9VbLaEBiS0U8XJEdEs2VfuNtlkJ3MScgIlvnQ4ZYpGb99
QRo+C8TqY+mrKTnWibHhwHFhh31aLFyeJxMehw1bJ7L1dIdLtQJVVzOUfirUz61oWi8qCszC0Za6
TOwuux8z1O6s1mgv3Ny5pQ4IC3sGw0BGcUqmKlJUhtoolz7Kzf1CLMoqAsva/DhFxZF0wMkrkuFC
6tMyot89UINBvBwnqBktH+GrFTy1G3uWO4W7TcEeT8H8UBv52ooxsumBuHCxc4+WRgL14KXb8a66
0U9YM0bIHn5mmEcJjb6ng2hNIZtXFg5i3XrQavMBPf2F3u+5B0v3YqHbgIGkXvX2Jg1h4kHQlcof
UC0r7bpSMThkWItWVa1AQF30CWn65eMP8/eJ9OTRUqQ0bBKfwBgCunx71XRALm2wsPnD7KQ7MICQ
xDmu6a3xoqUjuNlwMl17zF8w+G0pL62IKj8okzmgd5x5LJZTrymq5puQtBUvbLQF4mppxloiiCls
ku+6XlELlNp1KInWK0zNANDSPFip8eKk3ZNVzRo+FuWTlvbkESjOzWylyGsR/7p2GT1Xmpq7VI1D
ao32gTrN4PZ6Gq3IuonWTUsGkGU1Kgh5R1oNcf3w8eNRl3np3eOhlMYhEuqLpZ/MW0ammxUsrNIf
W0LGZEvSXXU5gFVEGTUzOHHS+6wNJPn9tOwOInz83zDibVD6zQ8ymP6uj9q1VeY7Yy4h0luA34VU
614S60+mneSrJIydTbn48D7+0c8sTIAOUTIDkEPvpJ+8WNCKuAebilXChJMFZmB2EeUpK9GO4ZVd
8Vb72rYvfDtnDo1AF6i5sx4Sz8XW8O1wyrLRoBNslH4j9G7Tj6PlqWTOL+EIDiWQSt7Ec5572BKD
TZXFigcEj6kkISkEv+wnslVfRtF9hoOCPEae7xI81PuxzkB/l450YSU9syotmwSNDBeaK5j4Tz45
LH1hbfV64cvO4jtJHon06lycsZhR0LQuv8yPieVJyaqBRkydb4UqlEt72HdjTEHDSQeTh0ar6nRG
HRM06YEtCp+sx0M2yTeyHGGwhpARKauCRCERs4W120vHzPfnB6ipYK10ipz6wgpdZqRX06rRjDF2
3Lj0s76KXUlx/CqaU3fqbBS9L00QPTBK3dHor1ESfDw6363FJ5c+KWfUbaxEuZyxRHbTFrPQblqy
L6vhwhu+cJnTkrg9qFkEd5OPwBmuiwwPftf6anmp3vRuwV/uBlojqGJeIXjLtw8yhOTTa5hFfTHq
zS4w6/KQKYQiffzMzr8vXIZLyxy3oXqy8VNnYrFskF/0KdKN2ukPkanfmHH0MjjOsQ9RkdDUOtR4
n9Xe/ksXX3STAHzYd2rLo341WKps6DgMhFy8ksCaa3d9kPyYMAy7U/Vcd/UuxOzn2c0jvvrdhRt/
d85cnu+ra5/ceCJJcRSFXDtEFWI42boxl04thz4yTItheKz15OtoS49jW12RXv1np9Ll8jqcaPBn
/OP0dB8W1ggul5iBwX6JJhXdMJlt9S1GnC3A0QsXW+7lzYpzcrGTmsgsIUdOhVWAU2+8gSQFVHQr
TElUrbP/8FInwzbA0Qavwi78lgBD+EFeyOynDPcqRfmP3+D5m4JIzLJASuVpbLim91VtKnwgPXaD
dWWa4GYJheIoO083MP+Gv3JntJopLNkqmdIny1BORxKpIHc2OU2/iVUyzCDyV5uAOIhVP2rZhRF6
9v5eXU99+3FYIh16NeelYe49Woq4bpt6RwS0J6vd9i88SuYZ5GnsiN/1UZKJ6jDGcYhPCIXdytZv
nLb0mizHpZBeaqa/25Mug/G3Qg8pCj6DkxWildQCgPByXxMaLtPEGoNXo3cIAaxnkmjQI0jap49v
8P2qTOeeeqD5u4WORvrkC9AbWZK7YHl5feyVkyqt2iB66WosBGFFVEt+VUd17IaLk7KzHrKhuXC4
Wqayk0/wzQ9w8l30yKGFDM7cr2NkN5m51elQZLa4//hGz6waDBlOcJSsaR6c6g+z2pzhfPJwW0WJ
9uzNa5dovktDE8HV+9uhSIhAfQGeAXk6mT1bIHxhmbKHNVXpG8CRABVubm7YEXhZW6xbIUd3UzXC
g9Om71OV0Lyl5LdK1Vij+CU/pFL9C/sEUc+2OqAVTZpd11Nfy+rqIZVVc2PNzXZS20NdatfJqN6h
OCa2JTbHHUlqw0bERMZHQy3cHrIAJmYHOo1afaI+1V5NJbJTyHTjJmwK/RBgyVgkLz0SCABhhdcH
jHOa5QQnVlg0/XbI7V/lIIfbJouMq5JEwKGQjkOv5YeUK62gnaAKF/Je6TV7NQ8a1LS02wyL05nw
t7UYnHQ74GUhiJO7T/P5R9Wl+k0d6F9D6lurkZ7v4tN2rbwbfFuXPhFclF3xkr4ZmTk+dJyOiTcJ
CcPUqnk7hkCt5imwsAqTE6gaWb0Tg9SvJKkrPbVODv08bsuKjDUnR1VpAUi6ixLd9vvCCm51PVfw
NSrIKE00FrrBqclUOgJMSLmJA/mpavtHIZH7rBXqrRUou1QhtpbenmpsmrYy0Ruo1hMQXVAohtpe
5RYpTlooTddTKotVlM7BXRQYgwcGo9nTLLc96AjSPmpkfCtL8VBEafpTmjWiYtSpupEbtp4L62bq
w2btJJ2BU0hNrmwjJMkv13cNsShrkBTyTkDoRt9N7yfPxC7WFeLINeVBm8LnIAcMm4iHWNHEPlas
HGRtQ2SdnX4v9Ky6GebmhWP2zG07K7LZ0Y7rc+drGuHeQi63Am3BWkcQxhoIUWUR+myh1KWumijb
obI9B4MHyOeJuPckMVa0jbUt9M9bKu+8OxFgoohJ73LnvjS+ThU4PfAuSX9AnEO+o60FgIS7maBS
tRTrvIn2MMHaTwoiF0TnNb5RK1d9JQ/NlTXr5V7v2xHbKpB3L6lJeg3Lr6XdZptQI5pP2ELcYc4K
OB1q/U5qg+vKnOQvQgoNQIZhemyCSpOw/SaW2zqjC9stuDJtSV8Fui6+GUVDLiwPvl3LqAC0zVCY
cr0dRkW6NvU6bSgfN0aBAWPCzwoI3IJ7C/ShveuLXvVxW6SLEzj1MMkDtZbqArJEVR1yWhU7IGFr
g+w0PylLkz9efrbkbkuiXPlsQEDcBYlxzzk6/UxvUyaUCwXkjvS57jnSKmwGsMIDtyDg7qcRRaru
ZroY6r2j1oBIpUlKvDTpH+NJ2VoULIDmRV4XjOtKEl6uOfBqo87cj6rxZEWjcqhlBd1dlVmusKz5
FlFg44lQ2vRQWNxZ6zkh123frJSeExtK4SDzitkZ/AyCDVOKJMSVGobPnSzMddCxvuaaQUCo2oQz
MmrkZX5oT8gLOfbcWDkQp0oDCuViRCVIVctnFWdhSdnTDpvZq3Bt4hUIa9WXrF6QwNmMlry2krK6
lYhevrZyZ9i3Ct/MRklwt+Wm1D4QX6fs9KzUsbUT6fR9LINbK7JbD26LuS4HnZxnOZDvpIH2qktc
TeRNWN2ugkTsBtGSgBUK4pOKHwahGYZXRYRYVrVDhpEUG9Qkgywwd0prhC3K+EbcGIVxny7s6I4T
tEMV5pCmEXCbKtBXtTSS7aXfpn1yRKp4JxR9EwXVl6pJfjRTJbmQbA5Glt3YoQyWS+x1DKbEppsY
Lqwo8vpG+SKBqIFPgwSjtxMqyRkxZchs/LktD7aZ3c0yqRGAOov13ErZivPHV/QI7QoKW7dJZeWL
ZbBi1AvVZAq1I3QCCCFYC/wx6o7U7H7kNuNibCexIh9up0S68FhyPoPYD4grsX5xoZ70peC6q4dD
UMWfil4HNvBl6GaUmE3/pTXzL5HMmRznEIdkuboXTveA8/9ayovUTTvCq2NrLSQd0VN9P3T6i26h
BxKmWAfzRFM63oY8GWVy7qQu4BP77PRNS56QvMZKtrHt/rowwz1ZhUuErYAGRC1qNdUUUs0mugoK
wwu6/Gcy8ACdz1HpeHXlfCqKeEOte1fq0a8gIc0ib6/DLDpERr8GUvFTzopPCOIhCihiP6fqUixl
F28iGku0B0uRDqz+nsKhdIoNn+I5zMQnLNgZn3n0ZQDppKUWqD9BsJdIi6OqzVvHZC4Yw6y4lxS+
9HTOP2sDoUaABRSjJOEU29XQGYt/5ns0BARMmiHZpPlKj5UnSW/vdKh8O+YZt7ftb3xT39Jh8iwL
6/moFC8OBb8wyg9y09h+6NybgbmRlNF+zsv0usvN6wbUhJcMDEfRSNsp0/ddYChbjV8YtaA8JmGU
rWrdgAAiA10whnXMhgS6wJIwN5nEC9qzr9ftfVqMPwUc4H1N7x4jUiug7fiROcTt1ykah/jOyPWi
Ke8CovaiNRpJcxPG6byngvnr423YuWP1ImzHDg1bmY3fyWEhGAOrlyYqZYnaXGHERg+Izs9+UsXt
pMq3qHE/h7rY9nZ86Uz9rkZH+ZwhotCPQCpD1+rtsaEu4KoyjEq/bRu8dPY26+DISQ9lJm6cwDxq
lbQLZDqqcP14lT/Bd+ynxrrrFOswt89kGgAev3BUe7/5RaVrMtwoCi3Hi5Mtv9BLKQztvvDDYPAw
Qbtgzj0JNejHT/39phQsHU0zBy0fiTmnSqkUvIwTDFnBwIfuE6uuBHNgnO8HLOkyCDLijC+cCd/f
mIx6Rpfx4NAwoZXw9mHrclSjDaZ6IgxzRxStx2b7GpDd6uMbO3MUXLpdWHjoQGraaQU0SmJ5IQaV
/tD2e/hrfh5JqCGbjVxfTMhY6pPvDioIMCkJLW0g66SKppemSCCkIc3ISzYAwcacntXi8wLn8nCl
0xTSyDmntFzZl/qey1/9waVP5ZHAq+CqdTxNohEOYUz/wMmWpb/aCZAxmCZb+qDWnkjaP3/U5vn+
655PvxnAT1KTi6j0tcB5VBqY6EW16eviRh27C+jscyOGEoLNF8rxCVH+2xEzzkY6VgVlJ6ngqKkp
dxxRMCf1FwIGzswChqEoKpY/Alppxry9DNh2xZxp7/u96F3T+aJmgpaTtgXLsE4l60/r48mnWvDS
zDi/8dcnH7hs9pZK9DbfwdQSDjns83KQto2dvszNkmHO43WDSfsU1tHetC7pQM88U5jbdK5tLNX8
FCeVkjTK0qHMS17fnNMR6AgpJMI79ppe0S98ie+nGBnv0VKvA1NJ3/nk65gqUE9jU5c+BHTjUBk5
ATa5OtB8EPE2NRBxze08ru25Mx8+ngPOnOxfXRmP4ds3WkkFc4PFTVqtvVu6h4Gt+x9f4sw0s9SA
eI2wmtEenbzFcDbrbI75/oypOxTm1sZHzXHCMLULFzozOhfbO3U7FK06+XRv74V4yyYKBHOMnTZf
1fq+mYhwlOx13YYHqzUvfN3nhsfiCyVOjQUZJvXbq82SPTYpu2uflhlhquamIRV5sfN+/PTOvKDl
fEgemaUv5v2TT66JsxlqGZ8ckoRvzSJNNPS7v3AJWgIU63FnUdF6eyfjEvINvYvOYTxdm3leu2pn
P/5n11gGyauafKiOYLsdJqiExFXajm6XXmo6nHkhBI8wAUKxRtn8u0H66hKoXkRFOaPwO0fGaBr/
GCCqRfL0F1Zn/v7FD8hBFc3wyeMaRjsfZZPrFBag4Dx5GTTM5qjG1x8/svP388d1Th6ZpYdDbVTU
9pDqSO6cDith2481Ff2Pr3N2hL26n+WzevXcJDFpaPC4Hyx+d7IFGhqS3oUdzdlrALb/7adyjFPL
QD+ZjekEy/pkBes+ULc1SL2/cBvomhwKiBaTzUkttrIn4kxKboOErH3SFVfDoG8/vsSZmYxSI6IO
bIQG93IyWcqDgzrRodxbzpAogv56AR/UIC9m51I7/+wDs+jPsa3VyKJffv/VS1GaIDN5/YU/Lgiz
BQCQYP3+87eDOoawQwYZEQ6n13DKFOSdWfjokG7I+QNwZA8bvSZcOLEvFKrP3c+y+cNSZ2HjsE4W
U1N0meGUMtfq5Lu5vQ+hUnx8N+c+Fx17yBInibr13TZPaUqT3ClezpRfLafKxRefW/EF7cu5yyBB
cdC/wOx/nw+JgMQOYYf5mgXJAxox8ZAeEd0XzjbqmV0ry6XF7pzuCeEAJ1/lTC3cDoDP+hShb8uJ
aiKBoYrlVlW9sipjIyUo0Bxr1TXGzqCcQ0yLL9qn1IR7ZyqQnwov/Q4nnz3E7Oo1OGPV8dOyWrEf
3hdCfyjKeS1Z6bbRelfRbgbDuLBAnlmO39zBybrfRi1KAEcr/KzTqC6/dLrqJ3J5rerNWlebC+vk
2asZSNkwVPJ+Ts9ModPLsVUxmOOGgPn5Fu4SaCQwXeWv2LnUJDw3CNhp/OtiJ1NzPmLfs2MuJsM7
Yz1wIyKuLfPLxyP6/C2Rb7hsDFFRnuwwiF7tWnvkAY6kcvLBeKMc+SG694q9vWldmD/P39MfVzv5
QoeBmnMFwtcH4bextMk3pM+RemG7ef4i6DigS7B6Lsik19MayfCgfytkLLY0raXiTnbAyjX1hVs5
N0+zY//XVZYH+2ryzAbQcJap0pZLoAM6h/k3kGJcK/p/eDsnQ7xCHD1MGhcatHJl598Jejdq9cJU
cHYYoFTSiO2VKf6fHA5Y68hvhqfLPqD1JfFLM2ufiOcV5S5Pqp0Lh66zz+6Pq516adAuxH0ruFqo
t+sRMiNcPXeyAeD2f1p8utSUltUUmQh9xdPBYNZypcnmxGCQSaUtxSa3rQvP7ux4e3WJk5HQ9qEt
D9LISLDUFVVlojlXkfaXxhuGXTafLG5o/N+ON/o5cUB3o+Ccem1EMs4NUuZkTsWXTJBnXw4LnM3S
A9vh9Jgf6pNFUAGraEfLbbTM9aSQ96BCMMkvrKbvr0RtTeH0u+jy1HclqEKtHDmJ2eosZCFNq3dt
S4ek7m8TDt4fT3PvVzouhV0Mqbj226n79ukNahUpPZY3P5CsjV1Pn5E/+JES3Uhp5OfaFe3aIuku
XPT9wOCi1NigCSHURSvz9qIp1EYzhxlJ52Jey8QkltlN3ooLw+/9p8tVDNYjk0LlYrd8exWHDJwZ
mDcDI5nXWEpoAOYQxb7Eg0pVwbzwzs7eE8dmKqI4gt8p12tMZUZY8z11UroCF+ZnEv1CMa4/fl9n
LqNQ1eKDpXZIgebkpuhCZmmUTDkbLTCppXTFnbt1X1yYiJa/5m3Zjno7vTPdwDaEimz5MV5N4vKM
wjdO7dwPWxkIpV3J3aOdmMkllfi528FPZjkWYnvit05W2bAYSJN14Fjkpf5A/M1KEcYRc8uf3gAv
8noNLwTnePQpJ3OEMqeZlllajoI0bTzbQCMZS8aF9ejMeDNI0OP/OhppNkJvnxl8btJWuzn3VWda
G8R35LJzBWl4rcJgId7v5eORcOlyJ/fE0VqQlC7nfi2mDS2JW0KG3aUL4Cyg4bJ9+guXgzgCv4di
NSKRt3dXRKWsDubA5SpIT7bjk9LkR4XmZrENiqu98PGemZeQvDADmjgjOB+fDAzSPCPRyHnuizmH
9ho+E3a3Rt4HD+4mnqZtP1lbKby08T8z8b65qvr2JnuzSmfIx7mPGgFm9YzKDdIc2FZCt/7+If8p
utS/g0K9IUf93/hS56Gf/w/pUgZTzb+nS+GZ657/6z7+/vyaMLX8mX8SptS/UcnA2AxsAYcz5pk/
CFPW3/BVQsNDpw0+gKmGhPYu+p//VpS/8QdQJeDlYaahffovwJQBeoq9HWb/xW9k0cX6J6P0+Pfp
ELzpv/fYL8Pj9azJ6ZrahIHjClYCB+GTDY+Uzz1x7066ESULhMvup1sTKNTsJRy5pefAN1/VUabe
NMh215JkRisEAkh2CBZ5SVHpXPhm30nkqJWAWzJoMkFegkt6Mo3PJGjq6WBb62m0lceotbVdY7bO
KlIqcSxIt/EHM3auykUVVBOt8qVQLfmuiJv58dVb/MejegMsfMcfMGmbLssj9SGVR36qXoeFn7Uw
EeHYw3JwZzsnHmgcyl0xhcpBVZwfUZON3tgQUu3ZxGL741i2BzsarDUqf/lqNgrlaCCI8KZZ076q
gWT4dQMIao4VJEhFtumjjviBGKPmdWeF46ZFWoP5Qr6vje57QCDHusyG/kpPE/sagWd0U7aTvOco
03ktnWnbLZu4ObY4zu6tqKRRlFvGwekrGMFIqfDYYAP6pY266edpHxwyaOjXyBMtr+yzJcO29XEi
lF4s5b0vNP076GBy0sr0Gz8ImiMjmn6gVSjwWEiISlpd80IrvNez7DA6of4560zi17V8fE4VPdqM
0U2WoVypZe27JaVPZiLfiKj6JIbO2tR0ZD21iK/Jxsy+Av5svKxSojuEuZFrocQHEagYVw2pqK6s
1NNatE17PdfGvNJEMG7SyGg/FaKA5+0U7Q6yJj7OTNF2JNSSFTbqEzE9apWicNBuIfbr31EtxWuD
IChkT8n3vLbHioOJJN8GvSQQlCRI1kotiFC7ydPPYg7RVuVylLnlkKpeFxttD4cWdvhzJuo428M3
uZKUKA62jaOQiTazkSm3ZH/KnjR8rgz5q2nx+qqwdtw8ak1UGPmLNDV7rY1+0bfFRhx1a5Z1+K7w
+bchEBakY2VzSOTW3E6IelejmX137IBSjUJol1OKXTWNE4lRRndd6Frn90ZcucOkE+dniIOcONEn
NbZTEgs7iTBC3AzDjIW21F4gWW/aUZF3COjyFUVOTIGamj1aKG1cvLNXURZVW6mafiRIwdaUwjFE
CMhOqiRkEoyin0pSbcup+ErAo4I4Lei2pFIAak+TjuQR4wEEee/qWb21JBmhoGXn4EetWw0dUuZK
tl3v5E6W13Qa74O+UYVLt9wDcyMfSXKZxk1vBw4qM1M/hkE4bae5dz4B1OSV1gQAzpUsxW7dBvE+
iGXltjTT8RhrhKR79mRVBxqk5rHIiuGqQEK2jGSMOesKebTh9Srs9lUvEQ/nOa2IDiWzyYoYM8in
wMNxFffTcyzL6Z1Um75kLGNwTnXJuiZCibgUYaVmcDCdoYpuy4FWtBejkKJURjqNOrsBsXijO+I+
sd2oAmZ+J5fGOG9JapvKjWWM/Di6qDIEYXZ6K4LNaITpV1i/O+jFj3JcGauObAN6yn3gkTsNU3/G
QTYbs8x/GlV7TRfG/ZTM4MOJ8NyoNcRYV6obQMSl+kwSnfLMhIf2ziB1zQ1ytHADbhiCMtLJ+Jbr
gfRTJrz5zrF7+VEacMdqQY6fIQis+odUEiFRqmm9kWC2uVkzDW4jVxFhK6Jx63FUwTO3cDFsGQld
EEcrK+tmXxNZ3nvGGMVb20nmL0i/eleMcvtpik3Ht51hqyqt2Koitn6lHcvHSlaoMJbFUD9EBWhh
rxly8yCailSIuVIQgiRIGQe22im5odWwig1qB4BiqWDV6H2MiYHWqI0g+80c0/uCEcacxnA95qPR
fY5SZFvuPMCV3vSGlOxkwwrSz7MjTPsxIefZ9tGENt3s2kTyVD9nm+AyBH+JEtzEup5sHKelUJp0
ibmmTEj8J/EmxjWR5I6Xo9Y1P1sErzwGVnGlTgFaNE7tR9sQTeM2YWLDZdaVr5M6r2MimgQm+qb/
LjLS6zFcaLtEKwRBSDJgMQW1bVk5lcaKlYhVMhpinfSt4tnQJ3ZaZbFbK/okZ7SP5aZ2gnHfB9pc
LBo75XHJ0wrceiBuzSVCidqe3IzjMTTCb9oYOIXXTPbMPFEEV3VqZZ8o/2DNJ3hE1byiTJLvk2U8
xA2VFeh69ngE/z4eGTLj0cJse0X2QUSyQRFJzbptK+Vx6V0+SjH/kWNnxk4EKHjqgQlDDjlWE2HT
P0R2I7YU1fOHcMqzB9WUjnzvYhfx/K97vadfNwdycx0aVriOW0mBpoxsUqA23sZ5n/MSC/bHZR/7
YzMwwIc5vzfNYVhpNcxsN8ks+8pJtF0lNHDLGqi3x2autacJoUHv5SOhAQ/xYjbslCnchOWQEEhR
d+hEo9JuZMR1enVtRbr5pWIeGl2zL5NrcgtyTwozMqUKywAf1uXhsKp7ghP5t9oXTZSTlJZiSyur
9E4riEq2yLfrEV035h0NSaUnXU5qCJuqC3sd1tV8W5i1hQQcGrNiEjizJj4xu5eKcK3aVfrJKHMj
3BpTyTQwjN1jPllXoz5oGwahvJtimyCCecjXTgaBfCUPosR9Kvr+cSK48xgmzXxXDKVGiIom+7mZ
zVe5UkmfsZpnHplcvhTAdERhaOwVMQsAdGn9lM0EckxBqT2pXSk8ok2cbRmQUB2mUfHYNkn9FNay
eY1LrTpO8ONuEqlxNmaoo9ebRodnyncXkvW8mVg2YjS5GjGRoBUsSJgICoNEY9aKk6/06NJ72DFo
mmTRrMO5CQ5zancPskoCoGf2MhlPVSZpu4iQVqTXSS8Qg1lt7XIirZ6cdiToVdSPcpEQlqqTQlIv
4Vp8DPZzOqksdVJSRschZZOKnritN6McZ9tJROEnUykGNNaFat5pTd0Ld86m/EsCLwSBfZYbeyMi
zXAgCRn9qlWy9pud3axMvL0BC2rU7I0WBP9Ka7X2B6GT4SrtzHVtNelGl5Lg2My6vRGV0XqKohV3
xHRV12TAqz8iDLny6vc3qM4ZgyUqTCiBOirmqYuguLNcHZKAkAw7nOStmtWEx9XKiFxpyPZj7FRP
vyeIMI77q8Rxgqc5Q3GcdU5wUyl1rrGDk/nSgrSId5MiRbrHyCrXAYxu000GguP3s9B6/VouM/Wx
6XLIxkOsPmZ9q8exy5MdnZWT2Fr3EEBK/hEPA1OBaQqmGbsbjwB42vhThFG2ZScSEctBmDjfmobP
bpXbDQOenJcRDGDArs4s1PH4e1mu1RZM29DWzq8iCp0rB5n4j6KVnb50NRI6HtNE5tkqopQRmTeN
QmySpQxoYesuKDwAfsm4ycNwOjYtsT4ot8RX6jhYMgkkOhI7h2wGRSugRK2rnrRybq8DRxmQVtb6
ePz9i+w0GJCJofFPE+G5xtciqifgIc2wKnvDjj2KWtxAqSOWxsHNbiEaK/N7ZOTpL1NL9R3yBf6Y
biL3t/MQsIwYlfEI66N6Qo5ffSVAhPHpWAmOYqUz+S1zqJ7I/5WPAzt/vxprLh5ndu11fe0obkvE
rvSQD7k4NOUAekSXmZhIIOFXbb0Pj04CxOD34ycM17nVjfrvR5U/dTA/f5r+vx3L/x+euZeG778/
c6+z/3p4zoZnAl5fH7qXP/TPQ7f1NxzHFDapRWvoYBZr0D+wzs7/sncey5UjZ5u+l9mjA94sZoMD
HEdvimRxgyDLAAmb8Obq50lKGpWRVKHNxCz+XnQvuoo8BAHk971W/wtFGmsdflYFIP+4dtt/sXeq
4CHM+kqnY/3ftduw/lI3OT4/XflhWQZ/WbP/09pNhNAvezfB9Izw9EA4pu4gGwMu+BGt9OxtoT3X
dfb5lDyOEF8PxaI1b2bnbseBztJyryfOEI+B5InqO/XKnaiNveyMqrsd0oaqcuGXZki3AXdjb2qT
JOLKWT83Rr9euC7B63Q3pMtN6ntJttNJyyAXZViiWhg1U3YpXhPXqu9719ownGWNcYcxiOUzMIoL
2VTZ0UtTjC+OubhhtRAA4KE3i6rG8967Icgj06FuEQ/35OZx0pVdPCrNJFSGbj1nQrM8FpRifanz
nqZp6g/0qyzpCURot0q7y6lpuquMyvkqRd3aESWFpgzHviVTb+yETSzwZLa0ANp9inFiK5ujVbLG
7BJ+Di8qHeFRecxzO4RtZboyNLCaf+4ab7tcTKPYt4gXXsUAkLKjNJbQptK2G/wcKz2Dck7tt6Jy
1nNSVnpU+vX8yjqQBKHsrYavZ0c5/v9w7X35VavLDa0OLX58JKksTPwCKuzr6XBTmlbHj75YVwZE
ax4TH6GfMXof6nk4M0W40eb63/XUGR5Ts6LmaYDdZj2j5IRjziReFoFmdWWUWn5dy+rWxnX7lbiE
BXcRBbIbTGTDyw+zB60ajlbqn1LO2gQ2f2zemqXXcYdMQXYcanLF9HV4WYpWMkjX2rGsChkOkkj6
oZ+7KMnNz5U9WGlEdoLG61O7ThyV6zRNE41qlu8QMAdc0ObGp8Lornv2tqsuGS3UAoH9OnXZK8aM
bTc4mvCYl8nW9+gVTcOpJLO7nTGetsywlpBnNod6PzM8XzE6XK3ueJ2qfAavqGx3V/lLz0VBRIAc
g0xVypnWu0TNIkVNoJVyzT3CfxRfnIFIMWedK3FwJGYJbiDff942wwIHyhm/5Pq4ZU26xwQvj4M1
JFtY1T4xU5aJQY/+0yVOu4FNO88czGRl/jCRqXJYfGeXUm0Z0t9cxpVVf3dnXCzaYk5xSvnxN8cg
/WLpx7euptKaXvSX2VzvyoZoD52ixbA2gGNUU2yTazkSi/HVXSrJQkhVYW1Y763bVTs7c+kKMQl1
8HqgoJalOEwcX6PfZVxPxJESEJzJfl8HfRfN2OuWIbjrk4I/nxv1Y9EG34BCWHMbs4op5buVzlBE
DbNB2PTcp5qhpRuRg2T8bgNE767SPHsK0cxrsbSN5UgvlnhtAl1/6Wxz26fmPDO/0UR5KFyzYGU3
7xpqiHfSz6GhB0PE5qLPN4MNNlVW7hPVJCW18Iv1jjTHdcLJ6K0X1kSHGyjpRgLR/ULu2prONdYp
l23JNG670eFpKjSbe3W1qP1qyDnRSFAciKfeGS0+vc5dp93ma+Y5Jdc9LhK7DHM52ii6zeDeAyQI
qYc14m61A0CpjmZVGv72NKI2KUYRV0tCFsngyVwUFOPLlReQvk3xkpS+FVlkID/aOBGdaGuFn17r
dNTs7RXQX7OE1UcA8Pc2FeJwQ14y3LJp4/Zq2/4Zd0/ysKzrbN+SpoDlx8DqlGnivbARxMz6WpyD
eV5uyzJ3H1CIOnlkzYwkhcjcPEoNLGIbFWkPqQySx2HytqNdDKzE3dBHhe2Rl6XLPsp5a+xRuotd
tQLYgYoVWB8WtLvkd+Qu3jyU+/VaBwTW5MvNxFxy2SylXKm7YCrnf9ekfmI3CqVL9tFGA9sZLHW5
XfMc13nO8PHNGdUTRlYA7VIU0uyCpU6+jwGryG2S+u1zRwYhT7Ar3Ye69XrjsvToofsDEWL8frhZ
nLA6UkeTlChPnaI/Hm4mxo/VoZ55P2VEeKcUkbXuGOtDca6EeXbTemRuL7Bt+WyHHkGpshgJliFg
oWmfixoyyPW3/vaHCeFf4Lkf8rQfoW5HcZBw7nTPsMGSQvnzp7Jy1GAZhqT9qGXWji64Z6ecn7Zm
dkNJnzKO3u3R2Niux/qLxc0YtmXT41bVHgvhXgPhM5I3OaOlMqcHTRDZTlWFOtJXC4s64+34HfX3
FmJIPKub5z9//I/EwV8/voFKGVaQjC8kqz9/fLejGjlNbD4+6/UhQMKOyv2Kquu3j5IolVXlBg3l
7P0SSlMc6CW3wZuW0FramPTSAxV01RGrzh9Ugb+RelxWZSJQomPX8Si8+OmXbWvA6APap71XymGH
q+CpzCorHByW5RTJgTVMx49L8f9s3P1pKP53hNb/hzMxFOYP98xvjXHHpv46dm/9jxPxx1/5x0jM
BEs3AeYkn/+gRGfm/GfTCQQQShR8PZBAP1bEGfSjQMjY+AzQSPuoVv45Ept/QYuQ6sN4+jFK2//N
TPz7DY4cEZGX2vgsntJfrQXoWscyK1x3v6zzGjNyhazUzsWg53eW1mPPJbFyTFyi+X0O4vYZ4MA9
b2llniaMM7FBu9pWV9a+MsT9D9fxX7061D3807NHICGPHhIaEj7IU/qFJRNeP5uDPaWHbTaSz6pR
Hsy/KtJ6xwpaHOTcp0sMpFSdOJT18pIFHPumS07VSU+09WETlBW11tg/atnUqwDK3o5szWiOwKDb
rTkMBhFBaSZu82YbVI1pYnNSNpVJOFmuD9HYJMk3KKcAf3bWsRIkRcIRaJPJ859/1I+owF9+VKU8
IeoHaQMJDr/wb5S6W3jBl2SfsRI/LvU4zHsarzOMvQZBAGIUGN+17eRrZJl12ig+V47UprBfM2r4
qIcQV9pg5jcC9+QBgN//Crlp7MZUxn/4pL+dMhZyD5h2FSnHf36VO2Z+a056ILJDPtPKnVde9cl3
grjDDHdmv5tvJoDRT0u2dPutm+ybLZD+Kd88FITNkI67hIzZ05A04sLd1nn/h0+nxAU/XUc+EBIl
ZL+YAdlDf7mObgOV4y8kJEqyuB6aoV041HR/Nxtldayo23xirLiBPUnwYbPYOYjo/qCI+Vts0i8f
greySsHic/zeKYBbD0VTl1oMoq5WXhGjm1rntPJlnNvFSwroHq1U1+9AZroIgs0GkW4KWkc/baxh
KC1r46JoNzPuvVm/1BxSptp53lnTxpCdTs09c690wkajTR6VD1iRY95awpkPi22IncxfVxrVSZbV
8yfyE0vFnxRP/doxA3l432fT3nXa/AiEKK/auWI2BU+fCAkcxWNmzZlGd5uJRntqvDfESgbsc2GW
+0SjEXAHXlxHbjJmnyq9LQ96p1+Sh7P5IVQWQ1VN211IYMN0arqg0MJ0HfRdjsj4eUwoJ0Hric4Y
wtQWYTnJYB9MehwY+SOe4SXqNcs0iICxv8wUlrz6RtEeRUuEbQ8mFFluqhOrti0ezzLzfTyXTt+E
kujab5pWGjvqfB3yVbi+89Al5N7mbOkTMpcnkL01TFLqTjbihV8D+MVrrVJOQxwJh8Eck1gmnThl
ztIcNbvt3xIMhzkVrpc+fq59u07VeSxMMgMsagAJqu1OVd9cL3VRRT0lsNBhFGY2buneG9BNkZw0
+hVd1by5GvUlQYDZt2AoCwDqdjoZmnywqIOIqm56qdlo9+AF80Ef1+3FKxuJCs0Nbso26JBDTgKa
rA+C12FOPoP3326rPrW7aXSsx4alYwf18CjmRZZR5q/BY04zwve0lHl2sWiBew1lvcDHGUbomSDk
k4YBN1wpCd4jWFmuUzNj79A6s3pwV+igtTbcA63QkATL8LBWstkXXgvA2FM+guSiHEJk3I9ZlgdR
WhrruCMGewnLqqG4UfBLXMwm24O8GicWNPENZMTZBXpNBd7sg+g1KoRy/lxmgfaNtiZiHZY+A2ds
XpeMrcptuMgbSSOxm7vJgQaGL9rKcpAsASDi3N0k6/ButKa5WwLpUDNtabsGoJyGzSl2NJJEqExo
4y2v+0hwI1X9Yl5Mm3aXtfldmTj9bUFfs92546ksNmvH05js7TEZvhalc+sYyXaY2+y6kum8z5As
EWTifdEmeDTSBlRihg96JCoaXwLBb8wU3c4kEZye48QgSKM3L5Ypyb5b3dpf867RWRzHzPw8b8TQ
NEbh7o2kmY5iQ862a7bOoFknXU8dcRyxJoNvHNV9SFjDsOOenG/kWmz7IhfD41qymFEFbd+2hGHW
7CVEqZRTJDsHr64wVuvSabuiCp1a6OxS3vJKMEnwbtHFd4Lxc19Am+1XchPtcA1scZlUYBm7saSP
nlBOEA2n3+4bM9iuoe8qwkot98ZvawJ81ue0Z//hfedcQlWlR3Lrkr0mG/ups7b+IcuS85aU27mp
quSuWMCDhmpWmTbu0VCZxTkNm4SNGmZ+LIJcK4iT9QXIT5ON3wue0VcTp5ZPUoVZ3ZSAw0flut6r
QuSdteZE+c2Uu6Zbfhg6kl2Afhf5PNYQVXk187iRGjCW6/hdd7b5urG7Lna2rt6oXCyBV1K3yG+D
vtd2iM1fcrledgmVhXSAs5Ja5MTAX7bnzK2IxS+s4mLtteLa31L3WSBRofVwXuqLBsPl3rfF5z4A
0Oq07J5CivbaTtPyuE3lmIXVXJ8ND1TN8+fgca7x+vLeNe576KBIN/t+77oZI5QOeRiAnGUyclJx
k2ajtW888dwgFRURrS29jKppJKnSRpg8pJNmhnZtdId8gzRvvKE761aPeQLZLykXQbVDldmkIQwb
NMVALrnoq4gCp+xUGW3+MueG+KQXtf5dptt8FZjVO7JaceE5gTxBWTuPC/xgVKeBeTLm/Hvgtg9j
qVK1g/Fl+5ioslTW+wzH4VVKEdapQNyMhEN6V63HtlHTQXmTu9VdtQ10TDZ+SI7xA8dUdrasBVaf
CPsTzeR73Wzk2e3my9ztb7zVsWI8bddSAOZrfePsCtF1J09WY7TYrXEsxOZd2CnlwhNKo7EciYua
ZYhFHZ9A1w3a3USCKykGa7Kz6LeHGxLZPsmT95rwpChDwkArrlse0zUlQ3uSz12bNm9G28pPwszL
GOarofN36qJitJ0DKzFFaKWd4361l51F+MvRLYKUB9Q24yWYspOdtd6dPfhZlG1tua9KiHPzg1j1
O/tmrHI4p9bm/ubkm44kvhQXDRPfpzWoyfetvK+LqRF5IT6NOa4AY01u22mScQdt9321K0g+CJKr
PPEg+xen3nlDMgP3kar5jUr48ruXjvN1O7Vp1EnaPWsQDVCiWr9d8kD2eLu1qolMkkaB/jSZe6d+
Shao9nTg9WXgXBhDP10mktbThtI6bax7/6ITEylWtZ+CZrTTqtsgRJNmkGq/NHoFPLyU1sMqvA7k
USRlTSh+22bRrInaDJ1xIBypdIygPIzSqr7UHE7lVTvls3fhVhY2C8MnGP4ryUG5RGrQ6vpO5wZq
jjXtOTa8DgXKD7L2qksjKUfeT0GN1MZ1huGa2N/GPaZtr0BLWIf0pOtL6+7N2epmkopWgFeNTCZG
Hq+3LjbaKK4Me06/j90K3hNQKvpgNsxX19zmIwtMR1z4ktVUgvULcT4L18OEeyWhFOJ/ZgDLp0vV
/lJFm7n2z7ZRGp/GThYHe5rKa1n7vHRXh25lUQVvejFYR+BAK65z38P9Bwnl8cDKrIhrZ6Rkj1Cx
AQwWM7o1ZnY8bivUwdSnK6n/lkeXiQEutNP0abGizmy2Js6IFSK3qPHIThyGIf/k4V3Wbit7tMmd
ctPbMRPFfgKijXnL6BfICK0ry6VXtZyb5LOH3qCLB9MrZDR5U7PGWSZ4NwVdDmaxSIC/ZJDJWav0
5FyYHo511+7rk6zd+cGa7PZsjiPpY6Y+wa4LmhY7VAXvXAHmtLFOJDNo7t43bZOcMzExm20V9Qcm
eUYUZk3vsjfFedw0o9t1iRC3pplYz43UrVdmbSvmj2zvcBRbTGltTSSK1njf4Pszb+eJ3n7wqvmh
SwIgw6Z+qtquiZJAPAuuG3531ARmfk2L3HO/Zf5usy0G1olwFZwDS2wW/f3UTtZlU6/D5TZ7G1IM
AuKGWi9AjN22vif4ReTHnNBTyRJrNPVRJlMCREpzeE6nc7erKbhwQGCd/FxlQ5LHtjdO1aUsyQ1y
Etqmj+T4kKCVJUNv3oktoPNxE13xlULzMdQZL792qdZe6D4Jm7VhVqdOmuVLhlikcXuNNBJPkKnm
yketoRJbEC50lhNVCMpgeKNNuTgxt3o0bMt5U7Xs4xIa3TIdXKt16Gknj2ogCWOtSQUz67d5nvt3
HzHNC4Ur7sn22v6yL7r1a5nnn5di6s+NsZltmDUShohqiVdXNCzAW1ekeO8G8y2HizmtZpteDchQ
jyKZCGnonE9W3237eUyvekVyGIruqD+YD3oZmjdtUHyIraiRmho/kqTcbB52BDnCniDXgElB8ZZ/
rWBXQMfza57f6kp+cC/jBw8jwTUwRil2ZlNEzQpjQ+C2G1VwOBNcTqVIHYh3+J1AUT2FIn0ypx1u
WkUEcSXghOwPfij54IoWRRshiMJ5CZPUKEqpshoNUYMimgJFOen+cGclKZRSXfhTpOd18lx8EFRa
7Q8Hx+ah8ZaxulkbefzQm5UeRypxvx28A2oxf5q0HeHa9A20HdOnr0WtlRo7owu00JbaN0Sjy03R
5yfOXd5yST18Fx9smfQmPziOrj14UacNLuFG9dAchw+erSxnhI3eWlCMZAxbf5K27K+45t9rXaz1
Llido9X0+q4m8K2jXzT0kaHMvZWdNCcYkEhUd/Mgyqgo/Oe0bbcdig2GSat7S/t0RsvB8+VMAJXJ
Ut4VeWFcLSSLfvLNDb+prejC9IM5LAM7Qc4TVHsyu5Z33igbmTNFNK5IwdgX+X6lIXe5nJ0wcNlR
+9HPTikv4CihQWKMiH4FOEI2q0gZ2gtdItaCIANDUkymyL38qZyzfOe0jJwM39NloyhPRrriwlY0
aDss8yN9i6dyGeBc2/JhJf01NMtqjRPpsswBt9ef5NYsUbZ40wTR1DsuEXKa9TAshXieK2JToWR1
Ot8XRGwXGXnqodnyNg9Ww7lecttUNUtW3JukY3HiZGg28Pl0ODL2jaBYhRAc700fuydZut41Jab5
e1VU/UU1B3PstEXGyNqfUsgtW/OLzwlBlM5BL/P0FHRW/gWarn/OFn/eC3dOnxhsKfcNRuNSVtP8
Nm59d7OtbR/pFs5U9cmK7CQHYVHRV1uMD8g4v+hzOpERvkp/X3WuN+10DgMy4uBflAk1QonYXIjc
zL99wCf/A/E+rvLb//5fX5qxHrr1/lsqmvonvFalxvx73cM1LgMelvEnqwH9hv+UPZh/QbfggsIi
+dFajUnlHxgvighl2tcVfwAQpnJV/uE2cP4CvqeakeQQSBBfpS0RTfdhRND/8ogaZqEC/ARNJmz/
v9A9/AbZketLOA9wFN/f/K3twispagTy6vcsRS3IieM8oIQY9lZS/7GT/lf8DXkHqVjwPbarjLDA
1j9yUI1rSScXQbdXra1tNZC3Xxwy33y0EakNnvY3TuLfGil+Y0HUJQcvNV0bk+pvnQSF1P2VjNZu
747Wo534sYVqgWU4p3lsLa+2vEz/gDD+fi35jqbC3skUgdL6BWCcut7p1pHvmHEE8RZu42VqY8bi
P2Vx/N7Kw88G8o9/hTtBuVh+vpQOEvW89tdu36ZJf7So6iD7DjUB4vV05WjPigvH64dH9LpyX9cT
vYvzA1/pdbLlS7W6h5qhwwy9OdgQ4XU3up3I2DWTU81L7N4Zq/YPCSW/597hFUeiA5bFPabYiZ8/
cW7iVS2DtNzn2nCFj+NyrfpbLw1WAh5YVDJ9iiYQ/7BiZ4mRXs/xD0/lvyAMfucy1AcgyZ6HTTmw
f81VX1imsT36JEAZCDl39dKwgNmJuQ84o4Sn1SHhNqfA0HY+9YZb5V0SGndeUudN1+eLJl203aBv
X8jP+lNfkfrRf4KEITACH08M1DBMxq+GH+FnSCLoWd8nZkGc45a4rOyphTxoGGsd0EviPLUkoOVs
OmQ84r63/sDEuj681U8fghcR7h7eKVA99Fn/Gr2jQHiUioHYV8x237Uc0fq2rk6G30jFuiKrbMJM
CdxrUVaftaR7TOZtixJ0tTUuj3mKJ7lx3UwfmbwSzAO46HuqO+y95U2Po9LVj0ph7/OERIFsHtlp
TqtS4cNsmJPlP9okb2sxOKwt4oXsrBn3a+6Zcb7mtJjRyLGNl2aDEiCGitHfXTl4031qlca7X5cI
dhLcQRyMWvC5a8Xw3PPPM8p6/R1ccZbX/dZtXlSzYjThsrbwE7WoTHjjZN33MofjHztmidTt+8gg
54Tw3qq+9uaVcSGjpY2uN1Y1gj7HpN15fVe89QR8PnUFfWO8hgorRqi/HeqhXPcw5tqBNItmee7H
1cgPa6KvigOZAnD4vDh5bqeWStIurgkxbeKp0OS3im/2aJH77Ia175eXWUsHuyz04bu5oqYKC8NP
rst+aJBH9N0lgba6zXC5tk5YMjaYoZg2WprKsSkvrc4bvmfmDA2gNcFzHWAbCL1Fq15qz02uCbqd
rwyPSqrJKM1TOYiiDTVpT1Et6TPdDchSi12HsfecZQNg02Q367EuE8Pc96hX8V1VI6GgJaUlzGYu
taeZSRLroZ99EBE/ldMOctG9DLae1Oe8NPt3KTLtJh0duZ4ySvRWco0RB8R+74ErdIu7bTu6VKnK
5VrOCNtsgPlz1erdiZAGyQ/p+MXkRuM8tOuJVcQoTgBEaKnEkDm7JhPeHmlRsZtaSYEyKZaVf2MK
sYJJEq2ZRJNVAASMbrPt6s41utC2hk926uR6lFj98mbabU6QSi6JHC46I3DjaRvW9GrrUy1nJ8hx
4xRFfpcUtgx241ppj2njgxB0zKZR3TLYxmMxoTNwNh/gAbrJJQWOqOKGLgDPuVs0mv9OvgJqGgXZ
dN5qf/M/cJy+Bd4uFLizgcddtY4/0CQP9NMpEMhZ/dtknQGeyvQTyTZXhQKMNpAjqSAkr66KC60M
xqOwyENE5i9LlF3ATgkQSogjhz5wBUrNk4UwHMb2blWQFdIKM3YUjGUrQAt7z7IjZjW/yBTcVSrg
y1cQWKbAMCbKMs62oPnUK6iM8rtnDfJqZ1preSwlQEaloLVx8t7pKUcHpmC3UgFwmwHu1ytQjgQU
pBC5guowrXCtV/uumZazb0nvYlbAnpZlY1QqsC9vXHtHz6IJnGhckxNqxZo53iB3vzQUWFiBGuLF
X0653hnxlg3bcTP8B/JwfJB2qJ9Jq/ZNXWo3emOxoxtpFi/9YJzm0atOQ+PLK9qo670FYUY0D4Cm
6VKGVbfmrQnUiRkAzFOw/zsKB9V0Q8JUgo0uefHeKrRUr63t+6IQ1Ir35kunUFVSvatoGuo7omnd
0CIpMw0rhcMaCpHtuSaRVCgtXk2XRIGRavEPEFcoPJda2e1uSdZORvID8J2r8tl2dAsjgLgxFSrc
ywaA2PkbWMzise8UgtwBJc9CACrDAAWPYDd2hC8PxaOBLs75wKFZeq5LhU0XVEt5gNV2YdqMRk19
4ToFULaeb85zWxjFdUIN2YVQmDfm1PY8ZcMYNYLVSZsb72St86WccUbWTSmu60rczQKtZ+h+wOpS
Iex+L+frSaHumeZTDzmIHjJkpqvrA5z/wOlNBdm70kC+mZanSsH5LKzePpX9V2gXb0d5dHtjFJ2s
2bp07dAqQmBIudZh+cETbGtXYotirAjlAn0J47Aggo91f9ku7cUN7uoqWM+GO7RkAtv52cs96ynj
ZXGg3YUYbgCYS2OgNMqDySgUpTErcgPB0HZtw3cEZNMefW0Mu7HBWGVaC5TQpuiRVhElqQdlUm1y
fSmxwJ1LRai43bC84rjc4oCk6op8gMa6HDDIcXgKzhUfm91BkiN+2zZMhbkib0iG2vaGInT8ssSq
6Vl5PLW0sKWK/JkR0u+EqRNTZSpyKEXitR+WvomNfLPCxMo+A75SvdmPG01qilniSLa/YGpoaDHr
8AhVZR/7wkSevyR8/SzbDkKRVLbVvk/1dp6a7a2Q8KbYSEpyyYcFGCF573k9xX5V3we9tbHEWrfW
aO7KLOveKnKiD0SZQ97KBlCiS2Njwva6Ze4NjOtDrXi1VppfUgt/xwSYEGe1ys1PCqoXDGMH6qPh
YEL45uRlgVqyfV8Vf9cpJi/BWUIO+9kW3he4q+RQFyOMn+DcLt253nE5X6s1y+A6awz2ctC+mV5+
nxKonQYY9KSflbE0ONsogRPf3FYap0Hh/yLIgrsRh3BoC38hBxwZXpQ2g42bh/jzUJe8qErbHfc5
wICL0+EdAGx8yz5Y0NUBGN4UNZqR+k9NhNnZL0wb7vW26STRTyaPzHEZ8/KT0Ia2jAKoV6k42M7v
rcep9McWp+x4mwzuKCk7tTuM21C5XUpGAHBJ+UAB3/QadJq4gdQpKKtvGiEu2PrRoqxZ8HkrNteG
ZrSxqQ6YjZ54EsSpzCz8b6VWt98Kx+cWCjJneNlWrLyGNi8HIZPUIzQM7UEox8KgDNaycX+IyUJ6
bGwDzg/MmC2zhLCY6YTED4mSFuURCewBWRdU2rTVTq6deeNkTnOr4VdBZ1p1zVPiaoseSWcxW+jz
oG7DtRXisRE5ogHMhwjQe+nmT1ZVU+qCS63/3o8jvt9ZW/ALW4UvGspze/lYKlUDUpoSV249Rs5W
8haSmnEJU2BfC8AP+1xYqZdAJeZLf3CrzrnyfZF/RdZRpjE0pXXq3cG6pGDBP8rUHu6DtSLaS3A+
P+e8A3a9PdQPy9jEVmUvFxL2pgtdfah5ZenJ57Ug+xOacr7o83I+Iv+RV2Id7He0zkyYodPXwSv4
q/+9rNrlwF2+3c1emhxrihmMSPatdUCcj/+E597YE4m+BiEEjodHrd6Aj8dyS2N/Ldbb3Ezd6V4E
/ppFo9ArjkDXiVJvsPiyPYXuy+gFksqJipplphy5G01eMs2QF5cFrSjUxcl6eTFmfOp6OzpZECXD
oFthB+hK0hN5ltUnMMrli8dq9U2O/vpgAPsG0VDKjkTqNnAiZ0nBNc1O199Fv/AOZ0xqHtq0LjF4
YXAoYWnH1dnx3uAUXpuA32WyNvdtyQ1xWNtGu0ZEAwzZVktJecNcx6aR9S9aZgYvPV87i8Evqsgd
yunOYEc4iyYb7muxaYdyLYdLb0bq2yPKFQzUW4u8G77jSa64JxmqRiLlkVXTW9Ciu29OtkWFL3Pn
Zm27Klkm96kUDoMYFYBX5odZFL+DGyvUuwj51eb76sNYCtu4IvjIlOGUN7xyn4oPK6olySx+1Psy
K58Q0kMmfxhXgyXAxEq54PBUfDhbP0yunvK7tqayvtrKBTsrP2ylnLFr2xFUl2KV3PIhKcJFmHho
8WxfT50y1lpl4FykH3ZbVvH2YVMe3PzDjmsoZ64ZFPOxWMdjq69sIcq/uygnr6c8vYOQAgOvMvq6
yvNr+nUWTWnQnFzlCJbKG5xpWxcyPGRXIPwTZwJQd1p37T5RvuJAOYzNv5mNle/Y93Egb8qL/D8A
YT2IYf0TQKh0v/8eILx9q9+qn9FB9Rf+rgD1vL9QY5u+axOQREyXyiD+Bzpo/QVSASqAUhdT3oc4
9O/oYPCXa3sOuCBKMqA0V0kG/44O8vUCzyTc0rYINtFdbEz/BTpoKkzuR2wCx5bCJJQMFCSSRtyf
YZsadXFvB4sdt0OW7QPQvQfTW1FKEQkdmf5iopSahtPEJmHtkhrPQCBd98oB8760NL2IzBEJG9kK
ExFd7BMDJZg97iWiEQLeewc34+uklILRC7HUpx8u9L/AfD5yqX/59L5BkaqNHxbJn6VAjx8CqPDx
EBuVBFZcaq5/W2WJuAiCyqSePF1FNNTO5ybHXbKuSgvmFXV2XlFShJYkoTgED3EOuZ/V+0kXe/T/
drzY9Lu0Q1WcEdnRGeqOr33W3DtwiC8ssRzKghMiKT09MnILX7kJ+b7jFbkcWiubLrJAX6OEAzeq
AgI/B/KQrvWpEsem0XqiybVpX4y+uW+XJr/oqmr5AyT6W5QLzROI1RETAxoCOulKVfvDBWETrKhb
6I14nPnXhtX100A6ddT4YkEWSU2R15WRNyrIY5qeNPbd82rIL//596K+y8+/Flx7SqNse+DbnGw/
fwqHSCbSTgBMfMwPj6UUPVkuY5teJEHWhauwipdW38wlHLvp/T9/a8P8QBp//O78IkDafUTVSlPr
/JpjmxnJkAKGDHGSgQDti5z1DzV9dTIbn3VJSmynjShIC5nSxYOmFU4VupVW3STUOX1dfCGeU/po
wnkR4lT3DvbdxEmIPUAqcsFAvL74/4e9M91tG9nW9q3sG2DAmUXg4ACHFCVZsuXZcfKHcGKH8zzz
6r+HTrrbltP27h8b+A5w0I0GErdcFFmsWvWudzApRdSy/5F2o3KICezZq4mSHsSgqJNTkfGiA3nS
9mu7bOzXUjQVF/AEv+SKcpCtVNmqaqHvS1Fw9h6y29nOHrQceh7WN8WJ1jTqZ06b1ld25NIti2Kh
kWrwaAAZtqWhVhdtqloutl72Fb4k5WHQ1UbAFu5oj9IC1U4kO623oYjVm2Jxjl/1Eg34Kq+3cBOQ
7raysol9EwoRVQhRYCUJVRFeB/dhVgy3UdDYXsLxEandVMCvqOIgdnEGloiA12RuREZheBo1aXO+
IB7wCoq+2BNJREVoNf38ICWd9CCTT3DTDJrxYIwVlbFExnJBxYjAKm6V8stIbYtqaBhpS3bpGjbW
jHkJpXHqi+kSDXPh9iXyI6lRLZaVmAIsJE6UYr0DoZW0XrYDRxiz4ZX0U7VVU+XVgeimliChKvfd
cIrHM3jSxQq/x6Ba44qYRq4vSaoJWtdyL9hgb7K2rWNnCOTyC1Suct1UWRFhtivZByVSyjOMfrAK
qaP8q9CqcE9qFR6LBeW2HWCpt9g+wFex2tirC6AjlPd59qXFEIUSrSb4PuSUuEXPaC0cm45MvKLa
TUkcb9WoSh7loO8uKIZMd0ps7H+VATufbIx3k46axIojsp3yOYYhjK6okTOm2sThMSwVaAgyB1ep
ILy67W0TNXgjpJ1Cit3T2E5lQwNWDqCOTgVya9FS5m8iUCZ07Ry7off4qG+mWhRAKOYiVcfNkjCg
EvwppogX1VamSvLiJKTrHeMAhTmLhni7ija6iDrIjWa0C+OAkJmak7QsqWHNecPuEbYO6bSbrSm4
tMwSwNgo7dNEo5SZ4+haoQN9WhnI4tqylu9qvIdBIkoDeuiEd04tK5knR3m3w7i/WlW5aVOi2f16
rIX1NepMziC5PlauPiehOya4D0TkUOMekE9nvtRzhlalVjhyZqu7AR8oFx6Zp0yiQ6FlSrxkCBVi
dSx3emHZd1PfQ173jfGqllINA41CVGf1lPrroueg3E8Wd6RVDm0eVCDfqn7mm5M3Vs2wKxLFOhDt
jONvIJSVabekCeKz0To1h0wT6NGQdu00VAfDjOtrXpMvnVVrENJh6kpt3G/aWrVO7Daxd7KIpO1s
tNFqNiTrJkpaC1tX374flXi8GkN1/l6mPMw+GMS6VK30KmGNP+vksl3laSIOGIKYZ5bl92d1N1vf
VCjf3+1c4tH5WXxfGolKG45nOjSJ6aXjwomKRpCrsp2KvVLa4bi1UMatmqzO0tUU9e2Zrw9s7nSm
lRuOFePVBE1iq9CAccl8rPaCNtS5RD6ADbB60WXqeIV2Mdr7Y1ys+0GGp2X52AerQvKgOJj4Ihti
D2WQI14WPwzmaHcOLBvJlSWYVKlpXJpZoxz0srY9FQHGRTQG2UUeJD6M2IwjjqPO0nzeFrN2NrRW
DJFDKVB1xgme5ZDXkwjya6edmZHRky2aDre5VHlAwfN1BAvyYMXMX4aot4qPbtuME7S8dV3jS1Bq
BY+4zakOekzEasZfUvx8E8Z1ijz0AFGu/KJ2dbyHd2E+QgkFo6iGYq9ZZbTJgOS8LEcC40AHwllx
4EbcF7LONSpjnx/wXNnWrU86VQqUEorgvLdFvYbFX+10i+U7SlJxKcWcifOpq646SOdf57qJPpuT
Pl3mdnidD4X0ZM6WztrDMVMvO+WgTTLmT3FP6CA2TheW34TKiRQo3YSdDqeSrmwW2S42H9Z5Gcc1
gsk+F1c6VLzdnCUq8T6CD7ObWrfwxUZ6MrKNrjjvgn7c5nkdXMKmH+211drdijs8GF6I9FVZUX/E
I/RZIuGGCpr7BnIa0HzCadOBe6wRJVb12OPMChm5ZZ5flglG+a6oTKJl4/o2HeXBDevaPC8Gv3iK
FWn8vDDCGbrph3WvjP5n4kdC2EsSbPKh6Yv7WMDHRX4gmRDlMNteN3ad0KwJW5vWsvxIMONiAdeu
2wQzdQ18DYMu3ziDLhx/Xgjom8i3UHymeOkiUI+GiwpniK9WIiUPiZwBaJRjsM5yjf6CPQ5qC76t
NhGruDR/kfQ+r1YITEVJDNmcbY1gZr2R05PB1tJLysnix5xriQuemisO92u4NUdtukClI8BnAfYx
CigyHL1KbaeEcYV/Tt7te9O8j5NyQzNy8CBe6w+Drbb4vGvjre/b5bwmszE8+IWuPcly9A0qkXUe
tEb9KJVpqTodCY23I9ZLMGMX841SGalqklJYt/OsUucVhnxAkp6c2HGnrsapHW+AvUmNLJN0z5aa
fulmnJd65Oaw5RqoSeje6yK4lpN+j/dBA7lWUtAPBPu0ji+JVs4du8fQWhp5WXuMB05I3BWaZ/rS
XGyUVuJUUA65IxljfgUZVN1gSNWuQlJTvo7xnEV34ABfpkgP5TWbdB5QAi7Fhd7zgJqCtzMM7d00
Ilc2An2bkbgDgJM2/QYQ4CIdpJyDvoE/nhOqFbscTjIswbpWs7VbOT117gl+S8PgY7D0XAXZXcBh
PSyNkwI+08zhPau2yhjtBNd4RrnSXLCQpo7VWneZsdQxdWrvCckgOSzuLwcliNZs3fEe09a93GXo
sc0KrytbdY1MbjZWRxgDDELgoDDd0rvKWEDhPs0SguFOtT7nfuYNoY49lGQpbMjqD585tTWMfHZK
OTM8pNFeJnXmugwzrGT8XCwudPdm3OEqAASFRVzJgEYS3nGHkm9ZFeaIeSHJJ8IKDpVdXdT0jE4I
yCN/KFMbVOXCPOkwmV3VVTh+Ns0s2jVpwApU+9OdLKftHi75uiU6CRkNWKBCSOqqa0ZAz7EALx9F
ciJr2qbqQKq0ZsAru9hG5Tit9CC+4WVO3SSYD7jcE50ql4nXTNpFa2Jil9C+vRS+gh2OMWJmNk6E
rLdRmJ8nQzldqHPZZOu6LsPDhGnN3pDz7hJIi4RIqBCHeYrP2dugPnJnqGCBGjdZTTk6mHaDbhny
nM1Cd2mMXbISOA6dxk1UXQ0a1jhCyb772MXs0zSllDE7U5yOyw/kuo0DV8fFyEHUrnghGr4FrRde
MyY19Dp47FZfjbtwGA2PRNDult+z73m7dr0lt/G69ZX2IcgeJgspM5rqYVUwa5EETVRk2BluKj3V
qZP9+FTtMOMempJnGPiVF/nZATK3cpB05ib+ZAhC1HzrN9grho2dOz7sHD4+fNeIq/HQx0+HEB8y
0FFlOJGHRLuVaHufpnkwXfWREp1obSJfBLSoQaBkDjlFl0jmSpGHMVtBQRpZPpXp1JpVPHhrfbo1
B6wpY7uIyWleSHSYbTSu1asoccC2jDMtyBPNod0IP7iQmPXzMFDG21a1byMwf8eeJs1ycAjh5elm
JZ5cSOfJ2g770As0UEB3gHsEi1abn1DtlMOKlCdawjORf9TpVWte0BXVmDqiLr7GVhpc91JSntAr
wnkt8AcRrAA7+sumTKnsYhkdB+ZFgGuFOq6x4cNgMqC9brtFPWc3XRpLp6mm0y3uZpMCoMCagZt9
XwJHrDoySTF+4NHLAMBXtP2Nh7HP4DtUhr6mlQn3b5TrlRrJFhigGMqGQ/xUppsBN3cIxKO0C2Yt
XitJHl+R1k0Ps1LsLzgl5Z+zXoLSvXg6Fcuer4Q55UsacVNn2jKm01qFoBlCJYiAkkMY4vFz2cyh
FppztG0KNfeQbZfemErVYcxsN+8N/BZaGXpzY4gN7phL3Kt5NbXz5GUw3NekWwvfbdrE94ZIs7Y9
LiieOaXl94nptZIDy1j7AlN2g6px4VBOdLgrf5IujIzMV84IJTxLsIdWp4mazBnwIRokGTOTwlyZ
tVB2ftyWWCdBqy7lElggbMW6meHhxxHATpVaq2YwKOq0MaRH7g9w34N6nao8HHT8u8qeDkuo7d1c
So9WHgd3/aBF3/pWltdzF2TfOymrr/AHL2hItfnVkHbBrjGK8HSSetZ2+p8rfLE0x9AHLDyG3Fau
bR1iqVvOBvlxyyXhmOMFfXoq2lopsYYhOK+zoW/XUl+d9oJUFY2arm1LaVuVSeXhT9vt5LjQN6Nh
+ztl1tJNILX4hqMiXgWi5GVdeLtqkA97MsExlixrzi9SA9hOGAue6XPdrnN837ZGa489zZiI0Om8
oLXjJFXQ3qjTbIaOCVlocJIsrLxkSDc1VMAzXMuEU2vYwyFW2cxaTXkbaB13USv0k2HEcSPQJtMp
Iq3/rKsJfqOlhFTCb1Lmb44UTK5Fvpcym/2uVld9eDMberijQ11glBJSMOK9AYBTsp8SB1RT3eUa
B4H4Jhgi/8RX5GCVA0mAQEzXQROZu6kP0BIKO5gws9S7E19T+nWuZbT00amQu8uSZKdF1oDPz6XL
TSNorLPwIqZ29+J4SOCAIFIk7rfs2KPiRrFO66Q9dASSOGw7bo+U5nswxiTM9v4XW6WTNqVmCcdV
Ny+CpRkFMqKj30lNt/f9U9sCnzPbZljPfmx7mlSczHPNlq1L92Md0+YJn3JloTrryyFuIGa5jWfT
G+fFQE2HZVO3KJiWZPfBr+abPufDWhhjmDPi8hfgrxKTO+xwVnGbnlyuYggqYJBp5o21Y68MLWld
yEhWS6yBCLZkR4CEtKnGZDgVMc1qVUeV5C++sKkPglxr+Uq2oOEh0bbOiA43XGxhT7U8iTy8KujC
hwrd1EmunSwaz0hDCFgB0ysfno1jIBlhirXUu+NGNeVbHsJDG8R33Ki7yUi2g15vphGjToh5ZxU7
su71dUCMUAShwgdg1GxKlHmyDaez6McIsswvCDdvdopKETTPsWOxUg5OpRto6SIExhdirsdLPapo
xZWIfK4ge1dOFcTqQXCif4psE4MdJf+MOZBSOHqCGLNBK7S2Gwk3c70NCFL1u0082vp33iea2cuy
j6hRhVBAzqpTAhZhcKhuchJ5gTnNCwKxkOgqvfa5V7QbMSM1HrKsPBhgoA6ajs/wsSIIzFNy1Qhl
3tPCoJHL09xGtEDdyNY4mdl9QyWEs3qqBJznI83+qjbzbQpJh4BlrAoBXgFapvgRcCJxKzu6VUep
A7sOexfb1MfOj9esdkw5ncO13nTqhaH2qhfhnXOG9Z641EQnDlGIWZ5SdvEW64bsEBDEvVge0dNJ
/dDJhy5lf0ijO3+aCrbvxDi0YauepXjZHuQKqXZbBWt50O5FoCBVzKkdIE8ZZ+ZYZ7xcg7k1jVi/
t5Rx3Cpd4/b0og49pQE4bDt+swepvCpi3BghLFlESyvzTvHzYjuaGmiZMVol7I2q2ULlyw5SFRNp
Hab2N6tASgkOjdcQlsISaFo6Tl3tBlUusVOEshndtoA8iBcEbb3vxmyxQaWKifaBA7J26GWdgjjA
fLGUu/DBAhPZV7wTlxbPYB8MVb7PZW0SKzFbzZNtTiHDhbG6QXvbbvN4Cs4tC/6HwZ78OMaxdF3W
WvLDL7PpdEyD8kuTackVvUrINpYMomWRyryaBrwJWrKRYcI16ioBrPG0IGTyFIGx0upK8Cqq9X2g
NtONgrf4ZkRGd9vMegGtqkNG3nZRuPV9Cp8gluNTC1qJ12mi3GO46qce5x0EM8pk7iFZBZzPW92F
wDYQQxAW80pl6DNsuyLESnV3ElfPcogYAWeD5+SEfGWdV317sBNy1oN+Ci86X8qukWjX2zoyqGpE
gtOvV9HYxUOI89F4ha0b1Eb8CGnv4+FlPARzBFDRJqBKfTbymDpKhniPjwU6BmGl3+yafWq2BlzC
RsOwbyoTYlulZaU7p5l+l09a8FmitLGKyfZEUhVIxlRNWomqWtw0R7aJbJZsF2akdhc1JEG11hhc
s8Zfgei5ss6RWElGSpPrBPSRQs1YV2a1GbU6pj8jEGywgQmB6ZNCCI6iME06O/3aZoAPTTFamDlL
P3DLIpMpLEG4cZWZ5073gLW3oVWA40R5vpIEfs6+4J2rkvYuwnWaV7f7XneANXU6NKsiNDuXuMqr
sqhABH1UkVUYGbuEr+6g/sR0XJGIUrXswptHHLTTPmlPQlDslcEm+yT7bNGtkalrfTaMp2lUbBef
JW3VUeihq6cwGex+H2Gke6oi2jsBr5fwmVWNVQ1DsnH0PsOFkixAN+RzOyRUWsGtA+kDgm2uO0jE
DvBVf1YGLBSQB5WbpOtsT+40Ent6Iw+pcgMORo1A/GM2suR0LU5jnIfFZQWsdfp84J7CfLgNwlw5
1TR8bfUGD1F5KsKtiFPCtftB7KPG3OH5kYbootYTpEuc6GgFbtRC7a4V0tQ3vT71a8DqVHLoF8Ub
rU/trT50CNs0TDlRvVgPeRwl97XSNnfgalifDrAe41WshsU+68fm0adLsMd9QTuBAaocML9PT6vZ
LC/sIIk3eGjiOptjoZVP4d37DZc3VHUamOgf+AomtG9k4EdU9UHSQIlltfJw1NJdjDwXLh6B9gmY
dFqe59jiXxtc1S09lye2J4oWNZMtcua11Hh49ugcAmFurIqjfiqntwiRi11TzNj/RTnxQpxqPrjm
NzEDyzWTc6tqmokJj3pMr8ewzfcHLam9qoh1zLTx+gpHLeQQUCYYF/bxullWHLUrHkONF6mhabCP
s0Y/K0WOD5gqTynF0UdOMMd9s+WyMOJRNFjTXJVyxKHX5BzioRWQBQPk3cgGsfX5JW66bEdViHgP
Bxr8qqXUff8RPjd5X3fMDCSYtJRxI0LWYB51DS1jZka3EcYJhZLu7AJd/GSOfYy0y7opY+2BRuLt
hDLYFXXcc0SgUDdoGDhtJfKLdC5TL+GgBfSQnEHdEYch0osTq8KTbl5MXrNZLfZdJS9NqlqhmYAw
bkWz40dN8oQDom1RqZEizXlG/e7X1YGorsxRSsXLw8HeZEi+XCPoJMjGefZdmmiyWpiS7GDPJOwL
c8Gx2zRvgGMw/+nn/kudKPOq9olYkOIGmzpbSalmsi+CTi0ailgxv8+8O5CeAcD1OZie3r+jb/qw
+BY9R9zaODsRz2Uc3VF7KopuHCpwE8mYVkM9bWw0LAeQ+GQDJww0qDKt8KYTUsRykzxGdHVdeNlD
4rx/JYup6atHa9IXRxYhkxKGlZk4uhAEpnIZdXLhtZNmXpo40tGr0IYP5AXHUhy0lVjdAOJRKtm8
TkdrQBGWbHqjIMek1xD010bhyEP6Q7LEna5m8wlt3+iDL3asxWFIYeiL4so0CEReGBIvO919Gfqs
yFaLFlo2XdUU9xSYlJX5RwMdv5TPA5nLLmIYvCTi6KXMSzg1xmy2nh7DacIDEKDTLwyOh5Wqr0bM
q+E+C5Xw19j4p6KaZWz0IjAbMK9F3Xc0NltsE5RlR4SFT8R6VlalJ8wc6KsJLC+V65sy931nTJtV
o8x3C73zg7v8uy+/3GiWdSb0m7vcSAEayL4GZjL8e9kvHsYKyFqDnlih+h1aBfGR+dNa+W91XcdT
li+NdxJMmcVF2DKOOQwR9tKggkBbeHwZJxHtaNdMRHn7/ovxdv4IBcctDIvZP3ASXH7+ginRjXrT
5BaKeQtLyRWmKNjiTG2DPpiX8/2h3mijyB9HTYChm2zifws14vVYQEZDUqEdW+w3WQet20oxniQY
s24kyxSEMRsROwr89nSlts3nD4Z/+3YKFSoEub4sAG8Xo0afESlqDN9q6mOdFKfyWH8F2PyqBR3t
MFrAuByS52KuUAtf0+b/OsT25IKDlPwtAToBhgrEakRuYn15/9p+8xReXdrRBEd4EvZ+wKXhSLJT
c/vC1ttvPJrt+8O8WY95AsSZyojQ8JAisVJ9/QRMCR9c1P9YuenjtdU2G1Fod+lCqwVt9hopxnst
PBMDPrVQH6lNRvFPozSfL2FxsmZiE7RkLUysFxMuiuEwsCkwCQT7An0/ezWUWvXBN12oNS/X+5+j
QOZapJEyE+71KHIRY4wp94wSW7fBZN20aXuXw3Gqx8Z7/6b+blrxAgkdspG61ICvh4r11JYro6s9
bS7r7RxY91FBXoaK3cWG8BwDyxbIMO+P+buvpy18OgW6PuLYo+do19QvY9yQTlx2N4FNiokZ1t9a
3ULFoD2+P9bvXluV+DBLwexOVvXjnNWKLBsVtUbt4SSEW5dUUYXAmAAspR4Jy3jYoN3unaEV90VA
6gOE+A+e5m/nrSZkvq0udPJlj96PbvAluWqr2qtN/cyG07WPsFehITHTzeueJh7LqaLE0Wok7hq2
4FXU19IH9/y3F6E/r/9LeU9D7/WDRj9UVGqY46w0FveaJl9Nino2Ke1NqZR3EOqw0TZnpzJ+6ITS
a2MBWfJPOuVvWH7K202IpETQESLBTFkwq1+P32dx1uFmUHt90yMq66kDE7nYIM4PvdbI1w0xuH2C
N4pZAeqOdutLQHpGuJJUyWtbpBz5RHoUnW/Hr6RkC29KJvsQVOL9C307OfHQljXYgDjMQ286mpyy
yK1wRhbNxqXfRmATu9gWGwuVsjP3ZLG8P9rbpZOtBK0tZF+dOaof3RXsMc2ujVOcwIymf0yS6Joz
rvajlz4iFT5HUr5eU3jJlzQ20zJUA8bd6/sfxz6YQqLLHs5r2ECU9zOhDu6UNxe0i2t8gYbUCeop
X1dZjqBWpfVny8OWwJRVJ2NKlmPlg1kDcVB5Yn1tTdFv2wHD+TLPVJz3KSbo+l7WPc9HJ7rdMdQR
KlI7IejDqNqSx+8B1Pj3797xs7JktgI2f2qahah4vBoPXR6aZVjNXgdt1TOMTFyOAXoFMes+tnv5
R+vycVHzczxOWcsZTxXy8vMXq3+YQfmhvYKHOHTMfRFzuGsC3/xgBh4vycsouqIIQZdCXWrW16Ok
eqRkiA1mT/VnNDZl+G0eo6+tXp42GU6LS0f4/dt4/GoyINg4km+KGlI4reWCXnytsRxCiJjgYiop
dfdllahwRKoHtVa+K3RhUXuTjkIjJv9g3Ddq72VgamLcxBjfZnV8PTAecm3cCjF6KbRGuhKwdgrt
xod65yRDo+1UVJWxEd+K+UdoimvcVM5NkZ/6VEB4vN6r2NFhDskR8P37cfxSclkcFFijLB0nBIT7
ry9rzIO2yXkXPLsCy/LHQD9BnGO7tBnKk/eH+g2IIQsse5cDEG7l2jHPNZmARVMssFgDg9St5zxw
A61c6RZxaQGnBG8mz3JlzsqDQR7aBL/TheorLS0gQFCaVOnwkWP2b6YD1rJ4I7BdUGc9r+QvpkNX
6SFjAUDGjdmuEdlkrlY16Fut+YHm633cIRAPojRcf3AvlsXu5RKFLwObJCdBIkSwXTWOFkOY8qzn
YzwQw5r8QJULymaTapCtcGPHal/E8+mQd8XehOa3JrmqtmiEV+3j+5dh6r+5DBWeDg43Mgvm8SPp
0krrwSl6T08H7dEo/S9JH50PstptfKt9SobOvIFWYwR4mtrBVY0h4TZN51Wm2uGlJOoTtEQ0BPqE
NkBtBY5OIgjqe4nAwkrHVFeHZXNpSXV4jhbfOEn0WTmx83nwCjnNvxhZZWwLbZa/tuUMXq8X9qYL
uw6OTV6tcQVsXJrfTjaV2QpKTXYohnxToXV01Qn5F9I79QTx+jeCIaydQk/+oWmV8arNCi6yIzKE
XOl1rqp31aABpKawcMSA151K9/pQ4ZyFPj0tzrMGGUuIrQB0ZgVd9dJQWQWY+Z+lCUIvEpAhgZs0
OffjoCS3iVXExgbVrDZ/8DK+KeDgroFFgPMtSAFqzaNFQpqqKTY6nHuCXLuBT3TLTf1WWOXXrgHD
jxZJ6txsK4vu8iR9/2AuvJkK7MoYUWC7wBtq60eVG2InoSdp3Xu4EhmPAtPhW5X+zjab5Tujtj9K
/FbfrjyMJxYAD8sQlcX/9cqTRXMuQjPtQfAD/65ToIdlkWWscHfwv0doF6MV9ArJVVNpvILaOHwm
JCy+CdPa2gcg+z/6uGcixqO0bzMIpI6URuS+kUBDd8NfVrNEnsYrFEyqiwqQJEWLXyQbjbx5JlDS
Z4s279/Ct6uJzotLz/wZECDj+fVXSo1psmvYKB7+UBAVyzq6qO1InItyZO6YoX+C92zgtTBi1Z9T
5x+ZIf17kcp/Z2YP3PG9QDEZBWH73zdFxr//9crg/r9f/5Eso19Xt7jMv/qD96xSuuyeFvuipkvb
PwQ/y//57/7wX0//ltbpxRN643b/P3X3jdr95y86eSQy+U+Zk2l/Ah97PgmixqEYpd76JXOy5E/Y
D+FwpJPtBJy1/OgPEyT1kwkGb/CWkFkB9s0v/MMEScUDn+nMKmovKBAnnz++9a8jw3vhT+pyRHm5
P7ATc+wWOKCAgVhv0B5JxO1EPi72IIOSXRoQq0waW8F2IKl58UodMuR2EewiIQU7Zaq6eWPgk+aW
0pzcRE3Z7+SIcjaocdcli5eVbqyUc8R/ZbdSUGzv6oI4ehM7kyt1EPl1LxpRrFUTT5fnO/4fmJjn
/VPddvXTv84eyuZf6y5/fKArnL+edf9fTkKWrj/Ph28nIdMYN65/PeSP/3Ie6m/d46spyWd/Ke9M
5RNl6fKsl+VwgSj+nJL8CKMqpEEa50kgXZ19/I8paX1a1HUkLUK9Nhfy6l9T0vyEzZRGiBi/y37O
N/snU/K4ZBHmognkP0xzpIHHyrtOhTxZxvVE7zOzrqOxa9ALiKlwlzyDb1ppY1Bq9Im/HmQFc1iy
sCenHSZU3EkfWifqaFfwIGufSMtZ/yyE1hBY045t7kT4GH1LVD/d+DM2r7jC5OLw4p7/5kz+LOF6
+UIhZeTgBJoo6wZ35BkzeFHpSTJho1NhDKuwM6YHKO/qdWIaEwQlGxl/aNv1ndLDHChSP8JiNVNX
5BisJ3mg7uZ0qJ8Qym1HhKsKpYCoodD07iTYjkEITY324MFSxHTRtdpwr9XKZDjVrEkXsNTntYXo
1TOttO6cGP7S/QzdST4P0hwSs4xp1qUZx+Gpr+bQnrGQiOCg6GPktBMmiw0N+l97xd/i1cc773Ir
aM+gQ+R+6FT9r7cppaPZnBI+sCJ5zqc1H1pON8oSNT+Nifdv+/H5bhkKpNai+ALDJIz+9VBRkekK
6kRyDawJWCov5V0j+WzqNjxzq/GtTdDll/+34hx7AJJY+OJBvFlzPj+kadQ8LznrDk+u1yvO8tlf
aw6GR59YHRDskvK+bHUsR7+2QcUSn56hX/6SGfRruZEU7RMHBs5xHBmEzP7EzvVrC5QU/dPStYNr
a6DqZHNV/skeeBwRRWeZoxk1IvpQgCNaZ68nTzBYXRQpcnsbd3EeQ1HMUiIMIkuGbDR2G3uAuxbj
+MPBcVL7b1VX44YlZHhhrWYmtz445AHzzOxKmeR501i4sr64qb9ZVJYX5cWaslwga67Oxdmcodg1
X18gmPtyKjDb2ypu0TKo3Q4fNzGvksXF/v2hjg5qP4eir0X8B912ntfrodreGmg7zO3tJLHidgMG
JwGGsx+ATMdFOcPQyMKUk74oFTndw9fDDHNlSnWbhXd9MXQbxWTxzsIBKWghu2lDtq48dOiMW1wF
bpR0Eoe5ktD4p/s69A1UTUF+onTJ7M1zaFxngjsu4dexiqcpWVv+FdEM5T7pyYyPA5Kuyyb0N8Av
2K/1tvxBMf7cUH39dGwgHn2RsqPVQrD++ruQxq3VePqFd5YlhY9Wl2sXA5F6rq2a+dqMStuJOmU3
6hkeUfpUbvp0BilP5FVGKwB65rxJ0Ze5eXdjQLAAsA2inw/1P1EblU/5dVs/PbUUR/8LKqIFSPn7
kmgpg8hlbV6V5nzi16Jk2J8IT6UbBOBJn0Yofy1K/IjMIaHaGsGowjB0Npw/CiHtE5W5sjRjWYLY
4/9amFizaLjTCcdMkFULYP6frEvPzoMvJhb8BECbRa3N6w8Qax+9JEQaNrla6pIbG8opwGbQrmII
4N6cGH7nwfHQmfa+Ks1IEaI5chvYOJIb6kbdOhlMx13YTs0PY+5xLyIEe3gi5IQkp7rQEVQbVoUg
S1OGxyW8w6nxqrktjDw+q0n21n6+I/+JCfi/tzhf6pu/n4u3dUd1Pr2cilC8/5qLTB3LMJZtSP1Z
lf+5QRriE0Aumx3rJR95aYchaZwhFxICuyokk5/z9I9dUtM/8Rkg7z9+qflPZuPrYo5N1rJpKxJU
rMj0cqCNvF7lCrPtdX2QVI+cHPlLQ8bQupuD6gaRBgrnF3fmN/vd8rv+mvi/xlJknZYZXwuRzOux
JiR9GjJwzUO5Rmqlb0YXPZj+mu5Kt+kCqbtO6Bi7Rh1+hIy93v5+jcyYkB84e1NUvh5ZjFqV9VCr
PXyfCqcwMmwRoHq+//V+eyvpCyydOyApc9nuXxwRyC1otQSVg0eUynWDh3+OQDmZV++PctSd/PVd
Xgxz9MQU6J5TaTPMUPfRocsDwqiqWrphRUkip/SbbgOxVZ+cEN9Mx0iTz9E8XYZjF5y/fyVHfbI/
roROJf/ohnmM/g4plDYAUa7Ehcy1atziTHKjTe8aG4X/EowwrBVXdWqXqNeVuBxc4WbfYrfZaY51
Ij6YXb99xjRH/ria5ecvbn9Oy8PEp1/ziC4qVvg+I9oc9X/4jKFUgNFBzuABwx9kJ3g1iK5PSC0p
BTxTLY21pKYkZcBLpv1KlNb7t/f4+1gkWSicvZfqg6bdsou9/D46UrNMRQSCP4ChOHSaeKItnvrv
j0Jbm9/z8q1kHBAimv4sVPCCjrcjuZNQMsWMk9Rj7Du6NIXzVi06qA06YUc5eSBdGG5KtPHfNHUx
WFbxRii/kvNsk/RrETXQn9iy7I+OAZMpdEYR+uVG9rMxuUwQJuNxRftYPzdSCe+4SCuJbavtkIhT
WW8Uw51gsjR7Dq4jYWNNkZpEL5ZmcdlpMZZ3+oSslkyCPkldJGyqOMsm7swJOuIlRaeYDiK0LjPS
muC7oM5JK5kWnJRUltvYAWEdQ271/4+9M9lyG1m27BfhLvTNlAQJMnpJoXaCpZQy0fdwdF//tke9
VxUEWeRS1rTuIO8gVqYTDoe7udmxfUx/dMX82Rl7JN3t0JgutjtKnx8S+c+gzpLOO8TtVKefDL2s
wamOTW9upAzd8xVsWr4AGwnDZ2GIiBoDKkh4F7MFNVZXEiX9VZSLqW7EWGvfl+KtHJ/XaraLMCjs
N0pRK1+QydiVH+PFAh+y7HB3Mk3ctMrCxX14WaxY39IBagad4lTlZkpjmvxqrdD2Bm4PMWry0PiG
ZdiY+Iab9MepAKB1iBZFecwhHdP7XfXub7Oaau3ZyyMaKrw+6vXNBFYkZyfQErGzhKo8JqRnmgDX
YpQFI5y5356aTgZVe48cc8TlwPPpVepwvDLcRt1lU5//NFIDjHNbAEXal8mk0xSedw3dvG1T7gpw
o8qWop/2ord6gnicPvuXpuzKl340nA8tNmB/WXwj1RYaZP4RTquGhiSmM3CTZEYNomS2l8E3FIIa
RMktpDwrgZZAwgTvW2xAxteMTOyERHekQ66IEX1uYq1ptc2A48gvzk+6OEdtaL4nZtnj0AHe8LWI
FJdyDemcX0oYJU+RWUi2io4NySau41kq/+GIchWJ8u8mwnltI+j9hmaguPU/md3Oj1jxhb+iqO5e
4mKBojSCaAAdiE3K84jR9dc5V9lg8diInhPDUOKNg9fGhw5iEQ35ZTfgZ58ow6dp6JvftMEk9XEO
R1CUXaO00mpUib8uzUTDFTreati4yUhCx9Ta/Kmvkx7sWuP2D8IYknw72N3wQRdGjjsHvNInI8IE
amsOifjU6hkgjUgHsubmmXdsBf7guEg49IqOYPo5F1RCyWQuzGyr4PnwYY6p0EgRXh1uE4ySoaYs
ioFghIX+rCst9Q+6IJWDquRtszEFZZFNl2nGb0QZg4q/Q6E+KibMBh05lxawzNznsRm4YmPcgEpS
wOD/YXslpWlVJA69+mVtfvRCWRqnz6H6p5oU+yctn7BkvBZpAEBfLUU4X8+fWVL575ikWO6PEYBg
vrK0bjYpG+VTGmlMU2qGGn2uwGo25sJroCFq5qNeqs5+hGdk5ls08P23eXCxYenn3vITVsxH7OEg
OC9ZW/xdGjEAgTY1MtYtiBi8tmZEw8GAwNU+wEwu7hF7Ly1dZ3Q1HDKdj3tjVRT7fU2ni3BnZs5i
7uZ2BCAgdCGA8Pc5LlHghzOx1eO6+mGMloMoR7OGl0mLTcDB8EhgGihUJ21DTyI6PbXpwRJlbj0k
WYMQM49pctg7ibNkUHkiz9yNlifd7ewQuhKts1gFArS2pg91isUlt0/UZ4cYkWzo61VnuXdhR1cn
gt2mhZlnT6oZmEvTLg9aqzhfvAW3kO0SJcOnuDPVGCyjoWK5mgxGs23I1gBDrtJ2oUMkHV4WkIf6
Btfx3NjoZfeMGj2lrK11znQowrAlXqw7qwHhKpr0oM5zg2UnIFLjAGhGvjAYlAIOmsmFeWHvYzXD
Kv00NKlW+BlWhc22VEvVDrBIS9kGW1tRNlUBPyTQPXoCNmZvhHTbwWMqoBXpcb+bXJHVdNUtnECd
U6tgzlq7BFEm6qLeu5kDUyJLVNEcst4dX2lgczZzF+fjRxvklbolw6CDy9aZZ9/O56njIIhz91DC
QFt8Y5msl0kfWwBUzoTpYIySB8ftMmka6On8+H1hVbpyrwndQueRVlQPG4cdFfx+/ZkAM4L8DWPs
icq9Yu9oQ8ndnRTI1sDISJvs8l6FlpNpQFu39B1qzdZWU1t/sLLKbXd0hWFhX6mxQYdgler9q53R
5O5zcBpfAUpNzsGcxsn7qNghE6aUZUNHva629KLGdThu+L7wK+XLEcu25twejmS/MNERFbcNOuE0
+jg0r0/xwylSb4M9GC5Ks14dVKzyPmmQXbDOGkLrU55mJlQf8skEjaAgfRBaHs3eU2xBeNB0wBjY
hA7jP3WXOdCOMYKrtwXnuYaYCChkgDGX2d3lGmY4vtx26o3Ks9FiUTr615jnfJ4z3f4GgQZ7QiXG
Do+dTKm1TZiaxkNjdDHbYAKgZ99CJv/xFu/8/yvruzKlzDj832+sr/HfFJJiGI4nCRT5L/0Pw1GX
NSE6nChUsrG+L2666n9IqpBbMfDoQJX6LrWrO/8BSMj1irhY/jvyT/99Z9XV//Cf0SgiOSiyufwZ
f3JlPQ2MoUeSQEaFRWXK1N/yNaeBscW+O5PfqQOQDNXWYqsl3WbX+3eTcuGyKiP5/xMW/88opEr5
OC3SQatIP7KEMI3JqAPYetuhDz0w9HDPsesdN1M1l9AWzfiPrjD/PSasBL5pmlIITk6fbKniZZlN
uw4KU684YDo+dLXuboT86yzt2wRyUcI2GoUjKqLVDVJAiO5oXayDSiuwVzQTnBh9NfYqv1I9eC6c
s6j0TeqSD0Bt8SNcIiW/A9gHDQSjKuvYqM0kyTPFXwkXAiKjshLGpxRUsQj0Ghg7x3anPNAtqOgv
AvmPvhcJUMp7k7L1o+AK90xsmx+6rlcer7+2t2vR6XvTEWOR1SC0owpqGqdziI+XJ4AlVEG3KOaL
ouuo282S8LpwY/2zwOxiM494xHW9F+7TVh0Oplmne3yLqRwqjTPemO0zUY7M7qBR9KilggvDT/z0
B9keRg6u00B8UVz7ztT06XsyQQpZ1Gr+Am47f1HQl8JrGGyuTpANFHUybzTWnH8yJEI15IOIC7jh
SUnC+7ukhS8MRtZOGThhPn5N7K54HJzkllj99CbJ8kWdiPKBu6pNU529bjFREk70aIwgG4GS27pj
ld+p0uoWZEh7Y1bPvk6JmEWEyWbDQKYE0L5/INPqda1T6ZY0i7K5B786faXZAzNuF8s0dZqU31rU
Dumffp+M6pho08HCUmQ3Vt/nTLw7s26iIJKIRXhJUw4Upytu3PzP5pHCKromg+mU+et1nizSofNo
BAhBQqsS3pN9tstdvh6CzD9LmvDK3oYySSUCjnVJR57OY1h7mTl1YxMofYc4inYdLqDtjUSRXF0n
nySD8J6oGSNvQpS/SninpY46MK1rkGQezsh41x30fhqeMZJoH3NhOX+6dUsKK8BBMv0aqXxOm5PF
kXB40cY/NRJb86IbycNipvhsIlMsJuUXpK56c33TOfu8GBANvMkLQzBBF9fpgCG74FJCJaN3146w
DUlDbHnodP83o9CQQFXKhka1mkYqUHpBLqcONLDE9OSKbqfRzfRvRuF5KLlT0LXWqVIn6ZlRXOWD
sW3C3ZyOf02a090YZJXEfFt3RAoQe1HO2vQfrF5R2DckYeBlBvx9gZWCC4KuLYSdi/alAGrwAIgk
OzT6EiPgE8m+kWbuFZ2PN/aRS2/OQc5gyYVCTk/+/V3SUC+H3NJD3txYd/W2yz1jv+CMemNBrkvR
8jOTOXu+aBX1OMZ0p8OQ9LbdTuNxgTfXvttDE0njYacXI57zw2vc1MAUDWNj0OYRJc0xrLUfE3gZ
2gwwXqs0Gjw8IER/vp4cNjLmn0K9+hYmvHt2E6sq8lN6HcyGeJUFp73ZzLfCqEsTjBUYmzSrlqNQ
7g3vBjEsWA1qyyB13ZeBokgCo2lGN9bThR1TqppcU8rrdEp1p6N0nZtVIC7qIGxL9cA9MXmF79Lc
TZ2T3tic5X9qtZnJg5xSCVOGoeHq5Jl5GfhqCeq9Va9sgNfhTqxapV/DOtyKKZNGUs28a1WMj6+/
r/OPhgqNxv6JVIDYhq6w06cM7YgbUl3VgT12w/dUWDjiQIkJaoGNukF0di+csfobmJX1OBZZfpeb
RrglfZDcWDnypZ3MAfJFksY6+wNdnsQVpz9EQf9Y9bgnBHrU/ENSA77QPOS7sA+NTYaa+8ZHenbY
yysDpVken32J5u7T4bqQHGmBHUiQmgUKCcTdEZwQlu9TGvY4DRQV6NWC3vbP1yf8bO0yLgl4qR+h
ZqXJG9L7tdtb9timoyiDkdvSI/WPHqeeyLpxOpqy+LSaTa4XELm5z0C/X2szJrq9seKdiyAXCloQ
153RceXiELaFcj/Dqt66gHWPcUEWvlec/MnpIFDiUO9ubVEs35m4+Wi6hVVvc2u06YgY0wmFd+W9
OsL8Rkps/pApHIPcXYbA1ilXZFnTwMiEVDmBXboz6KzYlOokfAXv8A+GYw5Uymj0LnMSfiVGDPd4
cFHCMWnfN3oj3uIfkgTkTtt9BpsvKPIpe6qLxfbnhX3tj18DrViIv7g98r918Kp4XT7qUKCCGP8+
kqWE6E06fL8+yFmDDeVP2fBFuIUxgMYV8/Rlj7qi5PillEEb5r+iOnmebIDhSZIgbMMLyM+G8iU2
FDprll2q2dZmDG3EJ/iCGVkJeQbu3ET2baq9W9HF2Y4jfxnXZiSY1Ge4tp3+MkGKDk7zwvLXJ3Fc
tLal08nwNrqearjdRXwBOrsAvVDujQ/vbFtdjbyaE6vxUlfQnB4UI7kwMVgj7eJAogtyj//mJdN1
R4RIlfasNhwNiz6qgv4MtwUsVdpNDDEitjbX3/KFL5p+TtmwQmxIULqaSsoNBgxm+UV3QgsMurVI
/IVf/nwQEB4GDaxvQe9q21AVq0lUADBBS6nFXwT82WoctRvv5tKqIC+BzIrOMC4Lq3djG20EoC7l
3RBcwEQ0s29xOFr+DL30EYSdfTdG/QDKXaHT/88f0CZeQqHHd4mm93RB0nqaCNzBiiAuzeQL3k0Q
ktrROlwf5cIhI6XwkkBB6w2Xy9NRFpx5qIwmRaAXjX2P08MIYg8H6yqC09hGZvzz+ngXJpQXRvKF
AS2ZPTgdTye7Sv4/LQJl6JTAMkSyaQeMyNLKBd0tSGfrAwZiRTm3N+ZTBu6rA8Ak3GbroZeFe9hq
ZA+3p2GEwB4sWHP6VgejexFL6wPsST/ZvNRd5JStD9qw2VR1rT1cf/ALH8XJ8HIXeBeiCRZRrYgu
D5TGnLZFBUl6sskrXx/lwuuUqiwaE3hr6NNXo2Sw2dAmWIzimdZhIvJExAeIT8PfYG8ZIDeuj3c+
qWyWbCioMYiXSLCfPtWiTETVVZwHFX/zy7T6hura+u66qb31BNCzrIrNZwXI1xbLCvd4ffTzxYS8
jG+TXg82G/SQp6MD6FWHylbrIG2yZ/ZozzeFozyjMUUMQR/wlkWmPsGGvbErnOnUJW+BtJeMXKTU
Za3J0IxmjJIorOhzS/ruMStafCWAPjnK/US33t/4zWKR5bZK032YRNw9cg2wui1uBDBzimjyvk75
4lLDm9g2bCos39tOGxyfHJfyc0zhw1MVmqd206dua1Hg68mCOsvcf1QzxcE8QwiuLXoUwgicxgFg
Cs2I3ZfS6sURzlr1Q0QONg+1W9c11gmd+8w9x9dhD7jfjcil1K1UY/wjA/j59/VXcr7M0R0TOJMs
4rIHuGf1SnqMJkK0o5S6FZROnNhQBdvq+/VRzmNVKCvomyyDQE6aDZ2OUg6LATgBeI1CgiOMpgdt
9FwcrMpX3K0xoetc78bucZ5gRM8krySMhy07++XpkOgdutjFsSOgQ1fA/B/Duxl7RZ/vI7rz9BAK
QIaT2VTUWJe0rZ4+dw5NZn/63PJHcHwTpMg7ymrBFxg4ZnoXQnfzZHSeQ02/E83iHrUpWuZN4UTa
vRq6y+/rw156eA5AFrrkmxE6rJRdth3GEbjYIugTByvsulKhb7oKXcFt6k9j38O9TN0fNEp3UAa7
cp826RJc/xHnW41OAzRqYakrlVWO0xfgKXFbqPHCyVEa2P4ZTiK5g/3OGZt0C44dnxRy+ek9VsAj
XsCZc2P8y5Pw7gesVkDVEck0IQRsJAzVh6Zf0g8T+NNdMoyKn1pWfR+BBNjTb4KUwKyUTYKI+cYy
PP+8Tidh9XmF/azigGFA4U7ET/gF7kfLXLobZ/SlQTQ6Tt6ye/z/alPvO9Lbg67KVWbEL92A6EbT
C+Nw/X1eHoVmvLc3ysI6fZ9xRN9yjfyEbLmp+r1W6C9w5N0bX8x5UkhKQlF3wVxRNfNsqzAGr2tN
tyGMSgsK2+YYf5q6ufepIiiPvZUgbRDT8IJrgPVYlnRNz/Db/3ZNJG4LCoonDDWyQzRDhsepIf3j
oOD0x63mQNiIATyt43W6FSZ9OC5/UECK+tdn2mImTyMfRrEcBwGqQ15jzfSI49FohMYUlGadfzaM
pnxYGgjDqRnfuGWfhx+MJCWLdJWQh1un7sO6jXCzyotgXhINrF+JZs/x4l2dtD96p7x1B7g13Gpb
UnRONQ4XhlPzcAunRMLHo/BoG2569DBlujGRF8ejwiOb+Igg3xr138VwXR+NTQIDNFDBS30uYPwH
Shfbfgwxjqx0Ff5xNMd00u5B2MoxQk3k9BMZw8J2o5nxIBeCpx/Bs2U4c209t5sDPRyHPx/PQIPP
YERVkhB3Ol5Zdmo8zpSW4qRctrYt4p1rVT+BCHf3zlJU++vr8i3LvVqYtPACCwRFh5pPtjy9j4mV
qNKzsFKygLNukO45//S1K2Ub+yoqnxUVAc9A35+WZA+p0tyBrfbxxvYRu+2VKnqoqPX5mUj3iV3i
iVvvjRycXRv6ca7GN169PF3WPxXXURiaSLgpPqxexRBSexhqKogmNn0bl/SDYTxTqa+37tx7ftHC
kr0+O/LbPxuRviXOXXCiKEdPJwfdnIYNjZ0FhtqOgeEoMkOVZFu1Sx8Bcdh3kbOopE7sWwSuCxsz
JT+KbzRx2PQyyb+/W+VDVC2wIaYsmEdhoctMGyC+cX/jJHujoa6ej95tIin5MWG0uIplFAdLhiqM
s6DP8PvIKWjtnTLG/K33nMPYLskddOXlZ94nhu9pQoUFPnlHK28zH7g3pO0cqP31Kb+wUcLjYvN6
68bl/nT65Jj/YKuypFkgLW6ORondJAYfmm/k7q0i58Wh2EnQf9gGZa3VUE0+uCR3efqsN5OgVFMu
vlGPw3zmfb3+UBdeJ/uVRH3RPEjqZ7WOCr1BS9+5KXeVsPAro2n3feamN6ZO/t7V27Q0OjBo1yf+
p6i0mjp1NucCSVUAODgL3EHzPuHygvVAGC4BDOz49fpTXZg/Dzm8I1utWUBrhiV19YH7oJEGXoT7
FwWQCVFfO9+5oqz8fzEUT0bdA54AtcfTRxNKVeDN26dBjDaXUwbOyDIb+tEWqXnj/HxbYatp9FCk
U31kZdCguX5ZnVYJMXgJSXhtfPXg8249uC2BVQ+t32ZFd2jVVsWubo7hkkFvg4RbHg0KiPcGgvAP
cWKimSQj9ttwIqvZKJMF/wGIdDnBlgeYn0G9pH5g5BDE7QzfhJn+iecMJJ1v4aK+7eht/lNZBJ1g
SN/llZlqO0Lh1fypdtZ0C880Uezw7aG2N7MlshvbpZyZ05kj5yghiBqVEpqmVzOnFWGX5AMC06pZ
hn1l1fZusFwRgJ6pAttWQKqTaNv/6dKg1sjpLJ+Kwti6e9GY454u7TgJyLZk+4TmU9jP6HUcZ7ix
3i/cPrj1EMb9r/o+PaunszgpKSxJB5q0aCslGIVr7jWj1+9E1dAaEuuwf6umf7ZGKggjhl9bO2pv
8bHOtxLqMwjCKMIYnG1r6cnA1a5Bj5QELZKjvVXl/c6a0ENen9QzBBWftEaVBj4HhELUEqtHFQJT
T4jAcUAfgkYIgInCrk3V0FcW2h+iNsT7BIXIA1YR5TEO2+h59sofUVhbDwuoYPSoc3tvzEsT3Phh
+vkaY8tGwEF/ouQmruJNjdoLrdXYdItWCY/YvU3bZoq6A+biOsLLcnoq9aHfFekACklfnMNSA39b
0Hrvwg6F1PWfc74FGrCXaXKUDCKbu83pirDsaTSbyo6DqLOt7xhKqHtca3Q/nnCVuD7UeSwiUewI
L0jcyoTX6hO2MJFB7m1lgcryJmPa4eMjqFzNMBw3dmkamz7C5osEyK1U26V1z90F0CxNQSTa1NWc
6wIY5mw0WaCnnrLDtzxF2q2Z5F2G8dAv9YM5K0jSw2Iz17MeuLHRfrr+8BfmmTsNPd0upyih8erh
nVFgCIM/A1E4iFWDGh3uXjMQI5BbN46aC5sYHW00tplAKUmfrY4aI0lje3471XS9u1NgzN0VQwn9
33VxQ7OGZiN6UKHXn+/CVw1qD4439V/Jdl2tI8dGIZxmHKUzphC4H2mtT5HyZrx3aRodWV4mTwxB
a00RNEqo7ktjpgEH39Mype7zXLgqEG832tZa1gNzrHuk2JD994aqJEe7w95LJCb05DBqKHy6ygOl
A6xFAYRen4KLvw2BG3klSn/sbKefUmxEue1OSxos+fyUuWbzkLp4aiDWNG8071+abM4KWYKmfV91
5N/fBddmpvW1nRf4MTR2umzsAjKlY4ouvrE5yF+8Og7pwqT1WhLjpW/1apy5UDDKLAnFDCiloUmf
ipl0f6e6+sy+dQvofWndykofQBUgxBSUTkfrW12NLbREtDuo4X7pTGLmpIF9bRbNPnai3Mf3zryx
bi+9tDfWJroBmAvrC1Kae14zTh4hZ1kl2N/Y0d72iG6NwbhVNz2DxbLZyzsB7cPUGRhudSSpXqLF
oxqyQBTtU4zbSdL2TwSgD7Q77ADnHFKrOYJ/20M1xSfU+ag2DQLm7slNOp/m0e/G2D6Z4fTZqYfD
9bV7rsWVv80kucXR46F9XW0aDm6jM8FeGuSkPmnWM3E0pUMNM5aEHowis/Y0f9RPC60tRx4x2olw
GQIHb0jkNNGtHMKFe538OW9qJ4JlCgGna6HpiImylm8pHeZ6l8CWu5+K9mcu6uwl6saPY4o3G2pw
CgPIVreZ3U93+QCs26A/B79XCmPXJ0gOuP4UPAuikKxHI1lefdwlug9VH9l40tqBEFQoHp2PaoMJ
tqofaVCmehx79tdKj4fDvNT/ImjipZA4oLkUDsk6qTJgQxGrA6/HG2su81pjbiuEXDdik4sP6ZCh
QAFNu/sbquzdvhJWJdGvMjMKZRMwBm7zRXVnzScbbW1yPvstvrzqJh3N4qmrTOPGHL89xdkkc82k
sopjC9H+6VufUloBvWrglpnjAm/GH8SAsWNjH4ExYgHo7hpaEy1esC28Z6NkB/Ka9Jmc4Gs7YlWr
hftadfy+0zZg0w5gl+90N7/rzey+Q5NilumvPqsfnGh4QLi4bdTsg1qP/1hz/VDqFLr0ZGdZ0WtU
TS+zGj1p0CfRyGxRzXgYvaYBtk/bxdNfpin7WjTVLxm1Om2z53J8h2R3z1Xu0XD5Pub+mClhgPEl
bKj4fizlDck9ZrgmYjp/SO1hWyfh/RR5dwBbH8de7PGpPhaK9lLbxVGdo19KNt7Ho7lTRPysZzPt
oRgdxjTxcHZvR7v61ivGYXCtIJxKfPVEBu+ywdex+XR93V/cHx0WvEwfQtZYrXuHLtpmHPkQgWxj
Q2hM6r7o44Sf4Xmv14e6dKpx+UKtRhoPgu5qqCnxFuFl8vxUNBdK54w9k8hvifwvj2JKtg5HjS25
fu/PzibzUlRoKs5Dkdfcjaykja3o1b84oSG1EXHKTgKkcKtRJiPXc3tMA1Ng9xKFauorxZQfr8/Y
hZfDh4grH5hoYsq3CvO777WerCwvKeIG6KRMlEaYILpZGe6z+lZF9kIkwEhU6CnpwA1a6+usoTXj
1GRnmG13ecAk1dxim+kejSrD6ymrqxt3hQtvifgO5hQ3Yi7GxiryKEj19ULnyXKy8PdiFOnTbIe3
tM2XR2GfJFstK7PG6VsiiSAKlSgyKASNuHj20gxIF/yNKOriKLZK+egt8F+vBYcodczl3JX23Nzb
iTf43PeKG1mfi2uBvCO9XihwaAY7fRZO7EU3YpEGItWivdkXePtEpeQb19Hu+rJ7S1at9mlkbtJI
iGlD6beet0FNRqWnpSOd2R5gWmBcvXWdpBsPrVbHz/iqVssu0Z2s3SMNAw2wkCQe71qzcKF7xeFy
7yiqiefjZFQYBKh69rXFNfs1W7zfVrgsO2XqrS9TYmPCmAEVbsHke/mjNiNw2DS1M5h3wqp12tLt
pv8UgaqSHbzjMAbTbKfE+o4246vMze6Xgxp1nyUerWdqRPf4HV98o30I9Za23WEohm92m6Rim7cF
nqiNNQhnA6qcJtlSG2wckdAXYw1V6d9V7u1411dmAZUTVJ/E4f1CkEK/u1FQUSidqnhum3mvl2CL
4BkL2rMr6mkvo4scA+Ghnv+oe4w1+X3zdLCjhZ/ae5AUt51b2N8AEagfe7uiKcvt+/YrjOLuL1Cg
fbmNRYwpB2d29o1P5si/WYJgzC1zZ6i5JTZebaU9vKvB/m5kqSHxzbRT68OYZVj52iNYgszJaMx3
oDW0qD8PotDq1O8WoT0wZ2K5a+s0+tzgAHIEidi8FLhX7MQMhhzoo/7YjJrYq9ZcHLzEoUU3SvTJ
27S1RjbTsZvlq9FNLsWFUIlvgdwv3Atk8YpcCUV7Ujqrla20WgiUzMJu2yI1XHvu3wLgBm2x6Yva
1uKu6lzzRiB06ZMl8HbYelA4UqY7/ZjaGDe6wiWn7vSF4k+dsuxinFRv5DQvbap8RfBnSfpxIK02
ORH1zCfV42Dkrkcso1tDsNTWtIfGPD8uo9bsr3+4l/YIUqgeSiea3Kx1ZVVVR3XsLB7L6MmGuRnL
DyvZLBgL9/P1kS69M4kORLAl2xfXpJJyKBaSVVMSJHba75XIcD8q5Ux6vZhHzL919S9I6OGNfenS
fNIMg6yGHDDhq/xR747DXOhDmNSonctx0u9Yn8PRKKYqwMr0F/W1W9i5C7NJklj6aXBGSVLi6XBt
KByttOGDGHWM+XtmVX5dJ78X2o9uPNil2xlDUeQhM43YYV0zdvWl7bKKC7/ttsVriOlLoLqt5jdI
abaJ2TgbDRnAzujS2IceaN+3et3tIth899Gg3upGufByT36NnJh38+zSRg65m1rGNI3boar6LTCH
wh+iDCVwphRHDxrDjUP04mQbaHdkkZfAbTUmuApKzRAoAiDU3s604toX9WztIaoY/vW1e2EZSSw6
Xgm0AFGo1U8fj20/cjndCHmXLD8gQ1f3UZqW+LZi5qJ25Oivj3ehWeSNw/6/B1wdp6ObiklHIBw4
Czq9KJ2QHkUmWcIWH3ULPMmWGqdyrNKy3Ov1aGz73PF2tM3dCLrkrrY61kmYI7ggpUR+bW0nB8OC
KovGRUc2d/hYq9UkpcsfuNequxTPgl3fmU2gtply0Gtx63M6c+skPWKSqbfIvJKEoIvjdN6RPU1l
6ujsGSrMDGWqdpXnbrEne+ht8ffi2DtzTvZ21n4Jx/SIHuWBAG7LcvDxT/8+adU3Rw+PuV08O+qw
nXLxqgtv/vOTAaow4gb0sSg3112YA61RUSMrRKPd4WyRlt4uE9V4Y7VfOH88CE+yEIVWjNbI06nI
kLyrpRJRI5ndcSOEjqWQm2k3nuXCwpN9xmzPruw05rs6HUbNDXrWE67NrYKEemy8YmdnfYYRwBQe
qQc7D56SYgVd5iHO77G10+1WDYou+ef6F3D+xclCJZc+h72Rysjq4wbT1c1O2JD0i/XqIbO66tAo
hh5wJax+No3hHP7fxpO/590GpgodWjoaj70zp7Nvpii5piWLdg2gKNIAbXOj0/2tcfz0ywJOSjaL
1ArFX2ftgKB7LBoKKuaerqj4Y23E0JFCNaMJOnR7w8F3ORnFEyz3+hWdBh7RdWdVr0nYGf3GqEJh
7BvNgdqDPznAGLBTxn0fd+7sL2gqO7+O7NHdxUOKkmSZOwewkmEV6gZEt/YxBDkCa6tLphRfWHgl
D247Nw0JVpHiLy9aFYtGMRk/hWdV/aYr3mDVaJF/e2U2/qTBufiWOBWEKg09RbVpzbQd/H7plmMb
m3qzT7uFlHupjm6+NTOuvRtNUZb9POXqR3otob8gZ+7dO7cMs+IQWlXjbROm6mGAxSPJM0rBLUWx
lo2Wm1bt23C6AdM1UZX7kBdrWtaKyc58gMD5hykDFbyb5+RrZinYt6hhOEEbw4vs2xwO5ofJTRpc
5ctpglSbLNLYqfJHZ+i0fQ5yvfBtb7FRA2GC/civTx+GFpbXNpvLLNxmQjVuqW0vaAcJWaXmFFgQ
FO61F52u5Cm6PMeDYKAfM0MYykYxWw8EU2WkkpmGIV41z3sqBuFGA9Sy4XfVfPRJ8uw24XCXeIrk
iHeiAfpwS432luBeLc03CqLuSNYp2ZfTbyGdWh17Xdfbd043b5pI3aJuxB+5tLDKdrQtcfBH+htN
Cmajghov21i14AlM9Asf7RnFctjd1075iZW5++PPlKZmqkngNeR1U+6S7z5T4ESzFnIW7Z0+fhgX
w5k3raJ+KJPK/KopfL7Xhzs7/ohVSXLBjoeGR3JoFfRHfZPG2G4lgRmV45YV5W6XOB0eXZNE4JRG
aCfCbpdk2vepXvobQcdZTCUH5xGps1C3PlPNLVNhiCHukoCe/nhTGNGLPZZftAyPslrU/8Alfrn+
tBcHpOxLqAx7m4rs6eQmyuI2Yz1wkA11GORZ2X+yZ1pXvJk8q9lYuK+7/R8nXBD1Uxx8s+rjGddp
pFKhNy4eeEpV2EQwY+5ty3C+tabPjhM5CjEMZ4mBAG2dSPSyib6BiEdrIq0+RpZK2lbJ413czWKH
B9QtI2M5VSefkByPRBVJa5L02rrptZxw1MzjRt7jHMyG6PolqeQ+hnY5byj8OtsBAqUsW9yq2pyF
CauBV4FjM0TtJBwuPCnWaptiiYZ9OHS3lL8XppOTmbAb7T7ir7XGbrLNDiDrjGChKnGtXjJn3+Pd
trMx3XnMrJudf+dhCc3KRIIy4yx1CWsZmBJFip6GTRyEta4fbJEbH+toMu7qiJXaudD5+lnkwTxY
4b2GQZAfJpijpl6qvF7/Ri7Mr0X5k7iXjg3q2qswrJ7SBivcKCYgnn+VlhE9wfdUj9cHWbFZ0Qvx
uO9HWd03gBZZreLSMRxKK2q6YdKtrnR/k6WhO4fjY0Md5ujBEEsjChKk+Py5mtOtQ0UTlFi6jXug
ZNTSIGdm6i60ZQvVHO/mhIpDwok+qeqHsUtf+oKiCYLHTdI47Qb5wz1JFXvX9X13I3y9tGKQHsha
IkoPvsHTvaUR9RA6ehYH8LDNzcgVZpfZ6mdkaYOPTcWtprzz67GcQdwD6FojvaGt6+GTUyjp0jtR
EA/NbyfJdTD0pvGCM/XoF6H10TLmbIdmLH5gA+7JHIX5frbpsxqkFef113lhX5XMcATQqtzG13Zv
peH2FZ3+UeDVRrpTjDGCEtQt21AfSX/ktrl38+VWguDCDiQrADAHpHiN7prTCefGGBVaz0JNuv5D
GaX6qxeJ4pOGRuAVpiEEP0FyeJPXTnhr9V54XoYm5cJ3SoVo7RVD8mfR5iSJg9Gp7iNtiTdZGDao
eHLq2A4pxB7UcZlP3yZHsE+FH3LHORp284t8xu8GV5IMICW59+EfO84o5+aEe8rwk6rHIcJQz+9a
8UgLRQrwqfnpWFW3E0XZ7yLcAq+/uAsfu82FDgEgjyLrn6dzKESFSYzHHE6l3u89p3f2ngao4V+M
wuVRWj6hzFyn6UlyJgndBVEwco30WdE6/YXzLUPniy9F+nlSOuGC93bVfhc5iSzLKCBCP0IMs2zB
Eah+nOXaESZ9z+YtbxJk0G4shYsTSN+GpEygf1lX1jJsqLzBMaKgM71fTa9pOytKihsx4XmWgECa
rxzfPJLCslZ4+pqqNvwvzs5sWU5jC9MvdIhgHm6BYteeNcvWDaEj25CQzDNP3x/qvlCx6xQt39iO
sK0sIHPlGv7BzFwgByg9ZPWr2diaj8G8io9eOkRlYsiQbkp+Av6nfFbqpg+aVqonsJviI+C0KZjG
2aTjbVqv49pvxoG5Rg7bOusjUp3Sn3N0PjGYOxSpu/p2wJcgWEAX+42VQJYJEfeKyifB9c+3dSSO
7DH951/sLvquW598i7y7q6TOq7hFCzi5U23UHY2ssE52W9YHIe7ao5Alw7igZUMrbreKgd7jxEyL
D70iUFEuThsMW1Zw+1neFk586Q0qs4n9QJncZ6jFkHtm7PRE0kTNvjTTat5LlemSvaJOK+jRhODD
oE5MoJrXen6PjosDQgAoZQ4S/jzNy+hXeQuaBQXOgw7CtRyFpv1mabtxa5ivXm5DPWFQn8A+R/hS
Dt9Bkxl+AvELZei1ecB6EHnsgrsFkoGJGrKEajjYUZbV3dFb2hbaJZ/MDyABItG0Wcnt8vh1rUQ5
5L0SLUXlvSZifmrQUz6vamFGVmYUr2U9FUHqxf8wlCr+ic2EBGAdkaa1Ku397U92ZWMg50cjlonJ
Jji55QW/hJ3E66YWczklquXShAhsaX4aQ625vcqbkhU6yeYOYG0MATAx+zEGrQIDvEc7RIkAQWlO
hrbVpGU4I7wESX0tK79Py+YjIKLvdY0hkD0kVjAg/vq4pF59jvXUCRnLWJFhFJAnXHP91MRl9psT
2Z8/k9n/ZtWANOW+ZT0y0YxTdgdOOmsd2LycOxRcxhPSJEeQz/2LB7hG8AIyAxBg8wzaFQJG6ywD
sIYm8voakI4J32mY4iO37Z/f79e9xjJ4qlB0IEGHdPe+TxdXMSjiZONImYOnhEbXLd9QJk5UP1mQ
v4PI2lYnl049Zkxdx9A2Re/2rlzwXPbn1MuEj63EFJ/q0tZDmZqbadDq9GHb1JJeHE6ubE0bRfoa
jkHhK0Zs/qmhmNT79SqYkiZ5Vy3MUScCgNMW9cOi97SXUJE3PiINBKdiwYje9oGqiS6Qdun+xR+k
/g3Zuv9cm0aShNnYjeVpEClC0SumhHeZHEvhr7Gsv8eZlbp+aZZWRadzHNPIiy3IyG6pDe+tUWPK
kxg5qUi5LGcVpfFPRR6nUY2Lgd8K0wwNva6wBM3QFfE9RbiIENl1925aO7Astw/BdpR2nwJ7aXBo
iM2AZ/7JAbk4apkJGs2qI1mNc6gaObponk9ZgNy2c7DWPpvgs28mhWBZaE+A3N5ll/XYLKBcUG5u
DL0NC3jqYVnSCJpaS4tqR4lDmuVHNcTPKv3yCTGphigPHJFG+5tMaahFZRkgDXjCTpn8UZgyDwu7
3ebg4+q9Wo1Eej5HlHrg8/GvA5fu9A/LwabPXRcQY8Je4m+pM2NCvNhieWmGvLLuTCRV08jUVy+K
29jGrQqb4xrOvaYu97bXig8ITtujr6QzPQrR9LHul7bUT7GXJoVvKLKYAyVD1d0vodzpIdAp7Huc
ok+y0EtswFwOwg4ogy+aSrcMpiwYd1AC62lyhbHct/m8/FDNYny/zHZ1b25d1kWlMmMZE3k3DjrA
hnX0qqBn0DUcfM2fKL6LF7tR/9GE2RxrAL7sx6Rl06uFgiI0SjR8zgxj0C4ohmF9J9Y6xxVbrXJf
V1uj5BzlaX/u+9roQ4WZ8bdVltSi6jpWfxvDKmi0Uoz4Q1HkXmAKNWsCRoO0V7sRj3eP9KA/ISZp
F6ckU9fmzIRHYc5QLlVx0M16UwISkNgiWz4C8BpK13ZN/nIe0nQw+nxoRdQzlM0Drt1hDU1Dad7F
i6c4NCyFhxmCknJjSAqpNhzRf5JBPU+TOFUog4RFg/7G7VO6j8vMVID60xgC7UtY3gOou0qDDLgi
Usj+mX21z9r7VOZH2k/78/lzFa7+Ldkn9duT4E11sfNSW+MIbLoetjXRSSAiG+i6mM86UMhALfU5
vP1oTKN2IejnskzZKf8YgRNfL195JxajteY+juSA7qHQnmqjqH8AW3DVk2rm010Nhcbza69qjWAo
OvnBip159NvCmjUMD1bqxdpRP4AJX9479ahQL6qvduZ5H5PRzL/NFQSakwcfBMDCqhef0tTQfzSG
vSCb7gwLTgKjUL8NUivmEJ+QRWHg0Rfm/dxu28wDWySDOM71IZTGmn3C0BS3bxMs0OKLIo0T3zGA
t4edlnlzKKwqiUOU2RUvcBW9zYBpyuR5XHrx1BZD/Oc8Kek2m6i/i2RYpJ9ncO59HVrH+3Gozc/a
NBf/lL1e/jerk4YrJVGtCQSNNZJ5eYIWliL+i1679yLQ4rPDrlRZKmYiO2+33kyzwJlq0JU22izr
mKc/MrchoanyTnxXJk8rfJRyxNcEw5cv9rog0gJP8YtWrfXqtwZ74C5L9fJu1PsBMCsUjB+zqQ2v
tiiR4SfAt+cFKtB74hxo3kLTFdwGTBGfDHCmZ84PcCpdUeW3VHGnr/hAdO+liT9GE6vdexegQ5Ba
xVM+FAran+6glmBba2YD5RR/ssfGeiTVcT5JxnjvmyyLTwWTjS5sS295rEBoeedeyQQOsSh3KmHr
drX639rJe9c3J0+IgPad1aL8nNPVQlpU6XxcQLwpQpIk+aaV69iEg6YNL9mY5stda9WKGfxH9hk6
cI0O5FE4KbIhtem9V3K7fBnV0vosEdQqfISiY3wNvf5DAlQ48Us3h+ijFQpWB/SGE8w4bOU9FsvF
l9tHZLsXfw202wHZNFZAbqBj9obplrSeM8d5FkdJh4p1nKIlNFSafud09uffXwmQ6SaWgFwTTejL
o0gR3OhtUjDIRRfrse7Sf/ohb15UrxMHEe3aM4Fl1tXNFpTEY19+Z0mSjnPKSnSxoiYp2se1jq2g
G5Q/bj/TW9IWTBBENBFnI3YCJNotlbu16xK2AXUnHYqCxlp8UhxAacQG40zNs4Sp2ZFdw4UJ02SE
0p8XR6H15/PsviE/gh9AObChEnZBbqoNUN9TjKVEYq+RnO3Ct2Zvjiqz/KwvwyOaHq1vx+4UWHH3
vcy4DovBqx5bpf878b5lyvSIheafwrUf7dSw/xlqrL27zKgPCtIr34WZBzR4mq7Yze1f1tw42BpV
7LVe6ca7NnX/wtJyOCHl8f9svv+np/CV28YEggSiGBIjKJFdc9dNYjDGhoyj2MImaSwskCmD44TM
XHF/aqUx4/ay/rZs7LYZ2APUOEg/Aq2+3OFJLCYM57YpqpOof4y9tviJnk1n/lv7X7xKCLmMOji4
lG27w+RovYlFBkt5eUpyI3KsZh3RIH3crwen6eoep4HC/qaa2jxfLx/Ls/JhQnbKi8Z2AtFZxYVz
8hSrO3Wr7p0kiMD7icv3pFjaGDZuXd43ZBIHV/n27vZ7HLU32pHItOtMeS5/hJ2IZKGp7kVrpsmI
+RZYrnR2I7GCrUK+vf3UzDTSpFUefdWrK4MAQJmQgMLevVzZUos0UyQT3h4dkhNFBSZGaeM+KCMq
4LmYks8LRjcnPbf0g498JTPb9JRd6PGMP7V9q8JNUP5qE+QiBghZp6WuNUbx3pEw4rVTqdEn4uM6
7KY9oWVqQBSIcvaiUolF2GV2/B1i8hNAcOcAu3X1eWiYAe4k5X7jpWCSBDUy173IFHbzAsCFDoAQ
R7jY7Xu82SnQxCwuGbLtvQa3BbjPI+FglXJzs2mNLjK0WT6ruMU/lwwJD2qVLcTv19M3iw1ApIyR
3gimtFk6A4j1IqVMm1dvQZ8tqfv6VFVjQZQZ9XDsDWqyzkhfMYI7gqRdC3VEU1pa7BXd2gPihLXK
VC1YPjac6d5JZ++dnmEWNegoiAHNgLesivnr7Xvv2pn4ZdG9GiLGdDGgbBbtAND86PAQejScQkRQ
xov3i2e2yG+0Zqg49qfbC199WoZ2UAhgsdJAvjyMvT2vLRBaPi5QD/St2ip0DSnPat+0wdKn1UfU
In/cXvPK8JNpgQ6rZIM9UEnsIsBgW1mM6iAnREu/V5L6hU5y+tdo2kowGMsY9Vqxtv5YmnrkZEn5
0CIv7ydKV0RxbxGj8X0Gfq8szPmdr5bSNu86q7df9BUtnYItEqErYZ8b0wOqOjYFVbmj30vmQDAI
kAFHubTkfzWGH21ZJB9uP93V7bvJ4EAFAEm6J0+Z2Vyl1cQbtUol73wVaPDj0Hkk8pj6/BASye9c
S9JH1UkMX/Pi9kgZ7Er8YRDJ5WJS0jIx2UX2tF1pkyFCFfVV2z9j6iqfBeZcz61jFsFqlNWzao3F
k9s7nt/hsoJ5YTO9U6jjwlLDH9vGNuq+GGb3PKGC6S/DGJ9kgeBHvjRWMKqA//vVnR51ZVXx/prD
GJ3pM4KQSB6vhf0spIZ7ed+rny13nP2u7pzQQ4/2pCZdGqo6wMmZ3xLYq649ooaLwKdmgIKaxQoY
6zQYzPtNxCjB+php39y5xVo+Y3O3/KFpSX5/+2tdCaGI9KJMD0KPGc0+iVYH2Shqy56y+mJ8rt3R
O6kiPbKevXK8N1cSwBSYMwC92W34tLBErLvN5lGmOKekmNHlrrUsTNqOqcaSy1Av+iKquEyi2893
LZfdIJZIVBO9KUy2F/BLj6QS2jiNwBGoqbLivk6NZnxEU0Uf6JzNaoxgdL18k1am3dcJB0JPcyRE
5eycIC3PSwBE0fyzFO3wsa8x7AlQJ1SfXDXFBFPQCsYtQGjiPl2d6bfJtxshcCPdEpfIwvcz9XzJ
XUUq2zsrNeOsJLIPHH3GGDBtqnDVzSFkToAyKjlkpHjDEd792imiq77dd9tAaj9vSIAlzktbkaQV
sEEWPTb9vu7k2dLigxB8bQuCLaZVRACi0WpcfiHRuQ6KrTyoJsYkEi5yr4lKe/1gI2x/zO5aJUvY
LjWkufCT3TXLZlGIoltbMryW7lekdcJtfaghM6LopGoyEGM2fuzaNnnfedb6MMVSYMCqSMGkHhoC
NVC1YHvZz574ePu3/ew+vvlttCbpM5PNgPu7fAWV5yhZ7Egvmno7bBTv25y1m3htcSoT61xX+eNY
yRcvpkeSmB+KSf1vPuKEuBQPSVu/H5rpNGFUaqnlx5EZbt0bQY4RoqLR0kd1X/FQgEnYMIMxhtBN
W19HBe3g/V65SGn6ASNkbrn143YFhJD2kMPGcyMKJEgZA1DKoh7MoDOtJ83r+9DZOAwH7+3aNwWD
Rv+TWplEfhdX5KLmw7rabrQ4Q/cpFpn16oHwKxlWzDmP2/Qe1rxJ+180VvQ/IAdNrd8N3ncMTvk3
zSiW1wVdlB8xTdo2NOf5OWOQXPipJbI/dUVDi3lB1PurzK0+9dsKue9giWP9jzzOtCPhiSsXJ2+Q
KT8CwKBy93XBPGC3kpaLG/XedymL9RGV9uK+rAE/uyOmAq2a237atPnJSCDp3X6Vb3rJ9G2QEbRA
lkL+QPtid2vKWIudGupjlAFd8p2sedTi7k7J2k9q4oLS0spIGeTH0tM+pLbyjwmrUxfdkWr81V3k
gHKgPvp5fV8eBA3l/gS3UTdaE+8F++5t1LxyX5YiOXlx0/tO/PftB78WfSCGUQ5tWSDI28sVp0Ei
S0hdHNXahFxe4TpBlRKCbq/yE+S5P+FEOOyCUMJAdGN/woVqN/bA9dYnyzf0JdyoLFo4lHCZQj0v
MEbPwW3VzP7v57xsz5BjhsDTUuuzG8/oLAjHvLO1pLlb1w1jJMrpDOoqfVoQF35EN9eIZE37drZT
+YIBye9jazb/Dw431ZbLjbDrf3SroZRdbbhRM+r5I2gUPVL1qfPTRG/vvDVTnhNFmQ9CytVPQ46M
OAdkaMCYl5+GfviKiNjqRnRmmD+6jQ0voLEOMoRrx45GJcRekDVUebt7wV7busXL1Y2k5lYRBFub
tujkRc1aZZ+xeu6exCq8x6Ic3Y+tbOTB8te6ITRBNi00RHQ2nYvLp4yx+/akwvr5kqEKRjpGLpmL
+woQX9DHuNI6UkxkAdPqqw4zp9ge9IMfcfVNbwhlQOfcjnsUuIJHPGku3Q83NTV/iR3z3KMOFd4+
BLdXwXL98kktoPUznXMX7+62exq6EnEbT+n/zbMA7dbAQkNpc3fvk67NQoOlY6tihftsD5oTJi56
Y//iWYBdIs1HSgvq+vJZpJUbhTmM7E2RJgRk+2OJcO9BUL62NcGLQ22HkrvZdVwuortlj7o90XBO
S/1Vuqt4WT0SMWVxs7MhHeSt5g6NoqbSTx7A6INnvFanwgrgF2AliAzCXpAG4ENemebgcDRSB0lE
7JeRJMkHfHga1/3W2172h2nkeIbj/6di4q1aClbv8H7MByrO3PNxmasTDOHK+J9hpOcGQqAa3RBM
LBCDorQQydYWniNpKg1h2NZDlMLOTDkGeePUryuWpklgDPzVV/Jmm6Q4XvGB8Jl8MDzZ/V/z3f/Z
5b1WppBrA3EiB4OEtrsDARCmzP0lOUyFkglsLIvsgVsBNYHpnFFTn3pjsIJZdZaPt7fTtXtv07Ng
okgMggx4+aVzXW9ssF/cQmuSvmtxLgobO/9Da9uP7uB+SDHdPgiuNn/i/kL6dcXdBjalmzQADUid
2jpkjPJDOvp6hqQcrNOqHJzJt9JGmwTUhp9BgR4K9p5b3rSDGPKBW1ZOSvlH0VZz49dYUJyaDlml
lMzjae0QSi8X5Utq997DhJByOBtuHgzu8BdEsN/2suUXca1vRHSwJFBfLt946ynuoDAEiRIESs9l
aY4P/x9Vx5XverHK7gSvY9omyRZYF/Rz7jC+MCMEbG2mil33Lk8W8aqo/6KeQi7UBb9CU4uy27h8
MvbupHhbmDWqdaIQWJfA3pobt3fsW61JXiCSb5sc209I6m4D2VjoahWoeppL+vjeGrANZ1zbhHOq
pacu0dwvbdYv0dLFbdiZi/FQGaX5nfnj+KpZsXxIc0UJ1gGE4O0fdiVoUghsBAaqZ5Wm4uXjI2xu
9mOFmFq62q1PkOwC7JGplAbVCkBYMTwzFC0aLeOrq7bj59urv9U781Af3N4Jaj6Ix6i711JQiKwM
M+KIknFsAy9Lpmes3cc6EFANUZPFijfM3S75oDWbzNemP5P6QlGcx7VvLEyJobeAvqJACRWmxid8
A2UaZZWQ21ngdPm5K82Dn30l8qH7QG286ReA4d/FH2fWLSWbto6Tp0/PyzAUD43SDF88maKENSLt
5dD4itQutg9ooleSAsYRzIpRVQEysp+t5qpG42xAv4fe0fCXls1DkI2rewBLvLLKT7Q+Jx1LyTdK
lF4ms9FeXSfSFmzFfc+tjc63zLo4iKpvzzvKCHACNko5UW7fTlal0xpVNzpR3HkyVJU8/ZBmbRZY
5uzczZQ9fuHF+Yfbe+7KotuwBdwYUBj+vv94hl3XuYbLlhnrXeOvrre8qzzta2zr7VNVr+WP1pnt
g+TgSkinbQjGc2tYIIG5H/NgvyfoP6VOhM9D8kDDtfuwWPQW3EQzkAGnX9podfzSemBOZlBlLyhd
1VFlM8TsXKbXplP/fsFAm4yjTy9zY2XsMUHp4MaJ2xl2JL1Yno28Ge4wY28Oug5vb05WQZIB6Vgg
yDDCLwNMLc1UYLNpR5izynNLPhEiehUi/jpTpFRHeudHy1mXy3WG1/XsKjuCsGoHnVq3J2+EbKI6
QxzqYvz9LJ3jT7HHRM1AM/nnd/+lYSqk0iqrstjRbNTt3dwzg5W1Mh1sn7cBh1W2BJ0YjS/xfsrU
draB+1BnR3as56ERd/P70UgM0OIK66m2/uSAOAhWMR/x4Lf3dZn40GiENsStT1OYgffl+5RJ7RVy
qe0Iso4SLLJDudWUzb3InfFoFPF2KR4POAcvFI7rvrNZS5TcSCCtSFSTfg95PL5X57zJDoLOlSfa
tOpwdGJ6T063S2XoGRQJ/GArkqmSPOYi088jMKKoapzqIFpfWWrDpaLKAjwEjOrucjWHFF2kMkWC
RCgVKq9rE2CS5YV1tR61gq4utWmwbraawLN23yntUtG1k2dGpSWqSJlQa08mfbrToLwfbMYrARRE
sa1i0LQBAvbMIQZpbQ822ozSsQKqmcfoFKeJ9aKuIv+qtZp6R8tuPfhqVyYTvEZOgYn4B3zdPVRe
1SiaCuZYSK5TBDcTKqxz7YaxdMyHUeYtks2j+WFK9B+ZZ4iPuQGMENsyEc2r592luaU9rMhehbY0
+yhxcxnVXav6Pbp7T048ffntS+Znk4x8GaNT8PCXx4aKJKYIXJk1FKZLsCM2RIEJEu3cFnF6vr3Y
lZhH3cn4mXezUXq2vfFLDGJG57koFZpRVw3GI6mHdacsyogkL15di1JMv01QI80C3kO1i4o0CMvL
9SZZTxxhyCPxCmyz1RDkKNxCHDzVlR39k/Lq2nx2sFW7w+NkYwbmX7CKvZgfbE8up0SuPc40hPPb
L3D7wbsgRyGLlgrDI9hKe5hq3NWyNDKHruDSaq+x1yXo54ijVPsKLw2dR6I4fhEMsxlpX763pnBm
C3VxPfIsS3lQPDf+0OVJzVQKya3cF6YCNaKp53uMMue/i6pdonI25/sWKaNXRjTWo2czDrVEU63o
w0mJlJKWYxMmUn9w0rULAEXa7yyZLtHvviCGw7Qzt54vh8/ZfYveaKrerl09yi2a7LKOf7hum/yb
RTbVMXSrjS0jvHw9WrMWA3r/eqQIXHqKoeq+2UlTfrr9KG8Pi4ENKY1lWtjABve5u1kkeYZuDq1l
xGAhXwxpsPY9ZQIwCgwNxJFJ7ZUS53JB/fKxlAk9kmy2nUivlf5hkW1F7zIt/p6qXDykTym0dG0Y
A8ozB1WygUpMzGmEguH0Z4EpI8Iljveh66rm5Ah6nNSQ5V1XowV7+728PW78THDoW/uYgcp+4GeI
tQG05zjRIvImaAYSwXpSBx8sgHHwoa8w41gLmRuauMQrrpLLV4LFngeGy3IikcDBgCXdhlpVaYHS
ZHMUlzWdcpwm7tW66kJEBZdwzE0lsMumPIgxbw8+PwQfnq2TS0G3Z6GbHhUa5EQnwjxzPE8xNijG
4h01j640rVkG0hvjALidbzBKSbnKLmZ8zdQhQZkGXu05iWFtNG5DdWXVCJUtqAtLDDMfa9DQiBlr
2sH3vfaomwH0Nm8ER7fHZVVZStnDzD9KE8fEHjytoHEM5m9HUhL9DWQMfIHSYj9iVGtXqzbvwEj0
kxPGy7Scs9IpT7f36paiXcZrVkFvArW7TZtqv3/UoYXHR+IF+9oBBOhq81lbnb+n1KHo1jXIuVNe
POjkAAepz7VDsjlybC3eTWZu+2G/3LSon/exbExe4lo7j31nxaculmmga+XRUtfiFNGJ1BuIKTpa
xuVS2P8YSr3wvaZhLsMxY6KlaSILbLwZ8bUxf7+Q+VmiMSICQbtxRS/X0zBl6JR5ciJbX6p7fYBr
JMfUPUgdrj4V8X079VsA3j3VqC0bcH+ms1A6LtylpaYMF+VZFNNnY27ku9sb5Seb+c1O2QZxtGpI
H/cHXND3S8EHcvIANZ2qspmD2Bt0MMhLHOmJkdyvEMjOLp0IwKtiftCxMYb0UctzMSMdT6LYh5ra
m/dqZiBwVIwy7BXxF6R5/ZlJngbk16rOWq/VD30+/rlK6BWeBjZhjIvhtSwd4wTpIfGRrUpCDdeQ
sNfAoSRZXIL0X9O72w987f3SRSM526g+6n4ubTSDUS8rHRWllXokZR5HtB1YD04A40dDO8KUbh9s
/4IJa5sNNHMAXGkut03OAFCNU9eOlr4qsYQZvMDhPYYp9k9Bkhi130GPOSMPb58n8q8I5gkeNlOb
vgpzcs/NMBq+kqxLZK14v8nBnIJFhUkydoXmY/syPg/40z0l3I/MTdzuwYvd+eza4xQO6wb2nJLl
3lm9NgACpla+h/D9uW7jJNIxoTI6BNbtyvVZxbWrGYfIzLrTFyN7rGZkcP5Ta22fiLZ1oryA618r
a/cgM+69lSHj19sf51rY+vVd7TZ/rTUpe4wBUefpjd/2hfHF6i3ttYkzI4A4ad+hhGoFHqCp4PbK
V4I/eC40Tz1KXpoI27b5JW7NSeWZnSMIy6PVPA0zNiCa7Lrz7VWuREfQcVzpSG9vMXKX34KSnXMb
IY5olD0OxdKqz8KonmZr7g7CyJZv7nbdxUq7XVcUBq4cMiGMJNC2Db2E/JkA0lZWIEeOgrt7qyrt
v3mJcCfIgbckdW/CpcDn6Jsu49axyvmu9GqFmUF2hGe+9hLpxjMe2wZA1r5RmDZpUps1jcK8HRBT
U5USac9Jf+gV6wgzd3UposUGoAHLq+72Y6q0IrE06ZBs5k3YePpHhCmyc1eBUri9M66MPyh5fllq
26C/bMCqkAOYXduOFNtynj0nraMurvInEw5WNHtx/U2p5D+ZO/e+PTbpg3DJ9YaydfxGqu3jUNo/
JID/g5zof/ws5h9Iml6h7vRj6Ym+KDgXRqmqd46Gv3O4uJWun0Sl2r4L9wsFJTEtr3Wxmq0fW033
6E5m3YUNZk1ne6mAniHJ1/yR9+p81Dy9UjLSfd+GnMCDsT3c69uhxcjHH/lEZgpn3UqjupofV8/5
pnnra6qAqlI1ChgT5luavTOG+Tzq6fO0IZ6HXLxbauXe1sovldUHi6G+dI4STCta6bc/79vwQrZH
446LBzYMOpaXX7dj/NjrlbVGeL/E9wiSDoGKZO3BJnp7t22rUKG7tJ0oErdR1i97yI1Va0A3c42s
Lm2oBuRznMcv2tjZgaNC9fzdZ+I2omUNCAley5sOTj3EwoKopEeDbjQRZEIJibVTPt9e5WfavY9k
lB+IsZAR0XnYPRRNImftJO1xV1FikAHDtDx6VjKeetHDncY6MSr0rj4nmHQhcVBNZ5xYm5C8WJ6W
2ZhOCu42p7xYsrMipfniDdn6ZE822Heu11Nmr9rX/0DH0EDBW3aEXBoTvdKZTuBaTB/G1BGy8Qo0
ji1Ltx8pyw1BvFeMXdZmSZzctKNNDvbHUneVjxTcGGaqiQ1JPPeBYoz6naIX67vUKwFdeoLmR1FY
Zwb7hxIxb/cmP4cm1SbCAtNrbxmFVfy8ZJlnR+mGbenaAsE9PTHvrNgs/EyuaNO7igiKTUpXlfbf
7ViOaKTI3CezH/2pVYeohcZ6sL227/rmu9NMAUpO3cmFebmZPQVUjyRZiLo0fiIlKj/aedJ87Ed0
92tV/dsWTn0uoPxGxoqY8u1dd+2dUKUx3kNSEqbO7qLWpzHP7Cy2I0rFJdTEvOKrJ7yDqPD2vMJX
QyWbfhHZKALCl484aPHU0fxm0FZhJG/Fw/RULvKzCU/jlPXe7yOZWA5DU/CYDvXZHqKwUTUG0Tp2
NKSxc4pnQ4SNjunD7Vd3ZZDHMtgrmfSiqTz3+pRFlxqaMjFgKvN88FH8kwEt96+r3njhwj9/mxbU
odrWejCSCosE99lFyyUd5i+3f8jbt4u0B4rIqPbBUEOD/PLttnqn2Ymc9Ghe5J8Uq3pgKRCgE0+6
QNLK/mC/vs0VNiUR+nK0fW0agLuWTWONJrPUUo/MVVEGnwbS4I+ySB91uzJ/exB0udZ+e3KnIlCc
0wiM1fnJtse/HB3l53/x/hCowViB04fP6OX7k1WcW60NMnNZ4Ki6g6eejKWuTk7bU5M6y1Fn5NoL
tCBfby8R4L65pbS/3F64xy8bYFiLZgexmgpp1VfSyPLUWdp8uv1o15aigafSIKGnzfThcqlSLVCU
QIYSeEKpImQDhEztXVxCnTg/WOraLrS3xyKIQJXcjz+RoIdAjoERpaZpvhpVXT+gSF+fEmCAj3Fd
NgfbcNvVl2GTu5imCAwVdEmcPcaPcL3kqah4tFWlJTjR1jsJXMqp+PriFKtNESqwEsNZekcn4G3Q
ZGmdGQFMXPKPvWUygHOhd4nUIruY2rsKsy2/xIvt4IVeX4XzjCIfQrH7ts/aK0ujuULDeF4zg36g
w4T2wZEV57UdwgyUUhCFPMhtux1SD22N0jafbTOwgeW1rLhM1/idmU178EDXdgigHG5eCicQK7vD
jOuDBrOs0SI166SfJbMdtumghwmVv99DIj4oDa/kH8CDNRxAN00d1BG3Z//loG0ovXVScGSQWi/e
KS7adqaaWMgApfqpYAOlPiJMXWh7sX5WG3W9N/WmCdoSjZt4qsuDHfv2+fk51D4onlHPvRmdxB1l
KkNtNaKTZJ+Wyh1A8eX4j0IbPUG3+v67Z/9yud21UKqVNhKCsOjtXChQaiOiifsygmX86fZKb3cq
+T4Hf1OMIS/bB7QOJYWiKFlp0/u485p4OkmtbA5c0t7uVEaJ3Dz0W6kgYaZdfk23K1GDr7wVCaau
vCclT6IS+Oc9rbejEfNPhPxlcAGJhlIeMvzAghhBXa7llU2RUG2q0TB0sRFM6hx/W0vdMsJmQqTO
H5UuzsNJxitZmd0mjxlA0zpK2iodHvhPpuRUdXqq3ClxXo9o6Cot+k2u8edoZkYTrJWzhin2si9N
Og0lXl8rWODe7lsE1Uvhdh90ZfhhZWP9GVvLTPPjeli/ZmvcTn7fDlAi01HRmVBkk5SvqTtRBxRa
1mhI1Su8lrwF+jo71WdVThp8N2Myv1ndQAxGWM1Mw9/9/Db1PFAU+gYbc30XQjAgZGZqj2o0d0V/
185CpUZN0z9vr3JF4ZGYu/UzmVjQFNmrH6Qkp1DRsDuJZ4W5r5jSl7JcW7ReUUXInqx6UTJ4DqWV
hbhuNlBM3bF/52WDQc81NpYnoVjTYz7E/Wu/5jHMQHBWR4XpFsMuNw77hpbXNlhx0FjZjsovIWeF
9CTbWuvpKM/YoNh1GjD/cJHHn9x1DufKVFbfUhAxu2tGibN0HHtAejtpWxN9kMnsUcJa9EdaIvF3
q2tFsfk49vK+tmOjODteT46Q9Y0BtkF0J6tzULQ2mlp8Z1A8eneJsFggRe989TsDk2MoWS7EzArs
VelTzJSaDwShbgKzq+Kz0dMFhPms6y/QfNYn4XTOB9WcMctUm77swtjB3NJHWDMtA4SRh5OmI1YS
aLHlzX5WqSPsrlHvnpaslkEGXxWmcJGX3zurxIe8UxXtT0GC8iwqzMHOS7HQvcEMRT+52JRUQEZA
qgdxhnS+36WtOYfStYbxyfCKjorLSNFLSRlH0gmmLX97Q71NIEDikICBWgDRZO6VOyY1F/pc5ktk
zHb5uHFaQ2NKi5e2VwC0FN7/Ye9MluNWsjP8KjfuHjTmIcK3FwCqOI8iJUobBElRGDMxj0/vD3Wl
brIoi5ZXjg5H96LZVBFVqETmOf/5hwQxeCsv7Xx6zyP97X7JleFngCDSOLxRWhDszRjYYzTfWOpw
pENLDQ1XDu+sxZ9cha7RIAiMkw+/s73TjyLTVMYMkKTrsxHX88ULB3Oyf5sgSr7S+uyv6ksKv71d
WbNqBw/ZbtnGZZee2nDEcNIT7v/is7y8yl7pkNdIxY2mWRAX1T3ea3O59Qz0XL9eEW9PGD4LpA9q
BW4YDhKvH97RzUcF5yvuWC5rv2xSwzdzuQQxO9w7zeMbXz1idCDSwRVkzzTo2/aajrpoDJwSdXgd
Zg+4kEyi+NTQVTUnhaIv7AhKUZ+1kxrLUyVvUE0nxkgkWqzOpeJnhuLam24xV8vSZDjDizGJDs1o
ru88cO8kaCoF7VuFKBAvr9pTfK9ZevJlS6lfdBGa2XCotew9FPknTxSrbUUS1owg+G6v71+ek2U4
g45uZzd3T+axixnjtKuwVtVlIN1W2ShiBpFPsFT99Vf3s8XOpgllh4wKB3LN60sXcswIb8v46mJT
DYsMeTwQsvq/ucrKGFzJbi6t4uurxPB6nXR25y2NEDirJUacDqP32ou3deIqDKBf+8FMeX2VRm0E
IkYTCcBsJB8Xa+gO4SkWhyUGQIHwMJ779b37icYShI9BzYpiwBfc5/SMi100PbPYrYD5fFp0+lAG
Wrp8io2IjAgebn+qqIa9WbM+opbyrkpQsEMHrqRvuIO8aeTSHqtlPOC2SsyQMqjYv6UlnKZRr4/M
pqYCr7KvZqcmd8iH5Dtb0Nv7te4+7KYgINAW9ifJdls5vVqb07YxtXE7NjI/S+bU/hBZk04GfW+/
U1j/hLSyTrbQHOKhjPODuS7GF4c8xc0Q4ewy4fnkweDO0vgkTdroZNLVO3syMrwyMwQkeB4e0XOI
QCvN/jytjLtff28/ex8MbNaie53Ug2q+fh/1HGW2OnUjhFVZ3UPbKhAHMf27Kqu4+abgPZpAEhiF
3Bj1OF9LzWkcokudB2mO4j2rirebJ73d6vVGGbhqIfdK5qlILZbGLniCmSImw/2ZhdFcKOZC/+3T
ALoQkAan9soot/bOHCdLyDcsuNSAme6XYVb6sIW+806/8bPbC3oNHkRtsGrL924vkY2ePdjFuAXg
vsVUJwqKgWntvGAYMxVnS2edTM5oBoo+HFtd9gjc8B4R7ictLK0iTRVtFbU1pOjXX7E+W85QzAnL
OsdDyWIlEQesx5eFadQ+2F7JEMAztpPsRdCNc3sSZcQOlWncBSIdzHd2inVhv65ueTcgVkx3mL7Q
Vr9+N3kF9DEo1rAVqW3cVG21hGNfxu+oCX+ykogjwU1tnXmC1u8dI1rtIo9ouYpS6zWZMXH7oVvs
PvNVxWjf+UQ7DODlR1oliyvYtlqS0rruYznjiCScerreaqOqExqbdZiaqXqS4rqfJpTMcYM/dqUP
Roc4S4qjwS7700Krv+hC9OYGATRGtktd5ibsvXgRfh8b48dGDppyQvpt1mCXUEjkHZTJF22XDB8d
bH6+FkNJHKEkwD0bVNYNSZX2ex3T/nm8fjaAOPaodeYBQ/f116VWUjExDyN0DcbZhtbT/TwRJfDU
S4PY2C5xr4vIKr64Sh4fm+XonJuVUvnEDjBBSollqMyhOW2Eo89+lqseH0pzjuDgQpNOEJb/ejfb
X1vrm1092ldlw6rc3X/aqkqxo6mvt6MpnSBZFofSZVzeKfH2zwquwoLCyQTkGg+p/cl95DSrS0BW
b2GOIRXtaXSKpCr9KJ2/SNgkv/5Mbxif6+UAeVGXQcRfqXCvv4EidoVTJlCbxjb3NqKf57A3BztU
vDq7dBerhVRZG9fmlJhHqkoAtycy5ai16sesGTlO9bjd2G3f+nqud36+NPXx2DM0gab6Xjv0ZgLO
e9X570rtJXkCGsDee4VnlwwUpdsysZMLZ67TM6NIvGu9s5tjTSmZEXVG1BCd1JQ3qDLnm8wpV+x/
hqmSmVmlB0tbGteLZ76X4/GTtcEch4ED7hbEx+3HeMg5s1SrwrF+wqwdMZ+RbPMyfs9E/CePC1UQ
V0FeAMy0j2M4tUqGWVSV22RuigvyRNpzghGHoE+ldV5F0j7HjTbfJNjrvtOKvqGFcu/JviH3D9o5
nPB9AVYkdDz4COfaFpb4KOzS82NDxY6lydX+w0Sm5UXUIoM12+hzldt4NOfT+M5xt7/rYicJdK+6
4Okoi956xDNT10fHGLbDYpRB2tjtSd2AYGGo8V4exk8vtc6rVuOilX/9eqXhhKqknYvb2pK7z20+
G8dzmX6yRfWeHOLNfV0/lE1PQI9FY4Ap6OsrEW5RisoRw7aOSM5WEzzanTw3PthzE2/qHMOWCfO8
MBqL5jZX5bIxjd+WFPAe6I3XAs2jojf2Txg75m5rg9dvFxfuhZGKjuOie2/7/Mk9XTtw1wSEVR0I
Vq8/aWYtHvLJqEfwiqN5x0oJaJT6UwEG8M6Z+bNLIc2yuK/A6m8SNZIWUp5T2j0MlEINNTMuTspy
rk+m8T1LvP0ncr11MEN5LsDMie/ZO8AWy5hGAiN6MDBVBrHCtKV3rfyoMVygvsVob4ib77Zwhb7H
Ov/HK0uD9h//yc9PZTVDb0q6vR//cTk8N13fPP9x/lC1f2x7+fWBjAf5n+sf+eeLXv+Jf5ynT03Z
lt+6/X/16kVc6fs7CR+6h1c/bCR0jvm6f27mm2cO/W53gfi5XP/l//SXfzzv/srtXD3/9edT2WN3
wV+LefN/fv/V8de//lxx+v94+ee//+7iQfCy4GEWD/KP47Z4kF/b/dc9P7TdX38qjndAXYEDEvsW
eAkl1J9/jM+7X7naAbgaEAehDPDXOHH//ENiHJj89afGq+igeTDBCFZqG69CkPT9V8hKqDHRMFG4
4IX95493ePV32fb3t8QN+f7zH5S2V8TWdO1ff77h1KyjSCbU2Jms74JD//VTIadhlLJKUK2neXeY
scle6iLxpwU2tdZO8bYztPQzYv2v7qjHV4464Ra+tKFaa9jG50NERkPpYWo5l37czJnhV6mrb9bA
+qvWHKZAG7Lj3h4+F+TzPgHpacf2BJvkxY3/2cfYR5V3E1VwPJpjTLveJLYlmLWmjcE4YjFYmHF+
51Rz5ev1iNuwPSX9xTzPh0k9d3qgJxWJNlk1GUEZl8MRCGp6Wer064U22We1Mhknqkp7ULlygq9W
DP2Hxs2rm2mpPqnFeyLcHc3/ZX0NSEKHzJ4EarJiQntlne7maR1DEdq2eAknG81sbtHwT59Ls0ba
76ERDOypKh/K2ZQ3VT3eEY2pnssY8/ZUSGEEpiGzq0EV1cesXorZ11svghpo9+TIeGJ8TjAhPZZJ
9xmugHEs1GR4gFCjE8QyC3nduX0ZKOoMlI37yHHjYZXoewlJO37ZwbIyC1lt5yT9pNpFFIdMLSPC
PGYrwYIlpafbfZH/v6u82FXWOKH/flcJS5HK9AnE5e8tat2H1ld8309s7WClnwJHoRlZCxEe2O/7
Cb9iosICcikBkYStu9eP/cQ6oMdBVLPK+NeYEhbZj/3EOgCRgB0A+wGw1WS+/Rv7yc4C9eVqZqdb
nVnXQm2lHu7Cpl4gP5o6ZkmXanWod4KnEQN3ouNNXfEjpZigjvUGYJlTYfHBypqlB9G+aEOsH3En
zIVT+WOnus+5zE5MYIs6KLzqCsGIfti3kFt8T+jymw7pu/c9mu0KJ8POxEan6bKw1sb4LLUhBQRJ
FptnjTv2Z5k7zJ+qUsfHKDEH8RHXJv2O4WVP/Gq+nHh1Op1GPF5wzKumSYOaXXIzJcsFI6q63/7+
6v5vz79XZ+b/8GT9P3hmrnFG769u+cfNc9U/FunTq3XOa3+sc/eAhAx4K6xwgKz1mPuxzh39gAeA
+grYB0O/3SPwY517Bx4Ln1YSORDa/3Wz/bHOHZ4O/Ghho0NIQ1n2e+fmjlzycqEzk2NGhQQW2Avo
YN8ao1KYTc5GATm0A+o7zQh+n7coP6dlm+dFdqszwho3rtkS7LdEbTZsW6drah+xYHHaamqphwaw
QnnSWsXMP/TU4bDXpo7Ook/ShwXPcSNcitL4WomoEmFOAg/h1ZXZ38kMGXBADAdzb72LGeqWddrI
Y2xVSztEnuPepVIjrYVdvZnxqDGQQaXSNeFpYr8oAunMBILkduvm57IQLXlbw0j6k9c7BOCmmTkT
RlgC4AZizo0LOmvro4beogq0HvEyYR+TwghlaZ1qE5XO8Oz1lgOwqsjptlFTRxzlsMkmTAdtc2CC
L/qYKJiWmariJepj4nnR10wm5JNhQ6yb4aCP3Qf4QoV9LrW28oJcLfvz0aMnOMm6BXQFaizxX/ga
CkEZukB9bQGmSPaO2xn4OMZVf9vBBRIX1HjYHUoxGL0/qz0cHY2UHA4r2TdXg7XEYzh2S/agMdnE
jdLmlbg0yAkYwSTCLzDsSNHhM+CDGJZT1ydfkk6qlwpBwBXBMm5JupPpiuFinNHfHLbp2HxqhTW0
k+9JLC02BJXV3lGNgvBW96bcDIbUE2fojnFsjtJJnEeozh9Gx80undxyHjE1M1vI8nPOVln2aHC0
OFu98vo5A8X0uo9V7eVuYFSuSkbWBAoQJpFiPC7OFON4MmXLXexZ4+iPTjSpvmZjibWt66TU/Ay/
jTSYYVoMTLz0iiGkgZb0OnMQzqyxUoN1uChlbZyYYPY6iccjFggllSk5L5bW3ihZATrGTCs6rxiz
kM5VNc6zW1RLcbHGRt10A7O7s8wcCJitCL3Jw8WErxd4RLWI0BUTJJQichxxWsJ/HY+l0jR1MOho
OEOF56IL226q4qDAvZKJlFZ3KSVjjTmDWs+JEvbCIqeswocyOsQazjw3bZF1QdxhuBuQ82wZhxNo
pCCxZi7JZi3b/qaFKd5DSXbGJ02MeBvYCiNmP1YZS5zJzqs/Z3pHoiJE02gKvA61p+/ojWsFCua3
x73ZtnrQ26PqhI1tDFrYaRKDXLSF8FbdJi8/ROMSJX6NNhpX9Hg1mJsxOXM/95YSuRsNAFD61pQr
n7q2SQq/tSblY5MO4ximwrE+uuOofvKGUUTEEenS4RsXlsljFbFaU8dhaDTVTx5DC6YzmcphJ7N0
rln/w6Mj8+FKmSby0uaB8ReCCiG+NaIcvGDOdUIBiWHQPoydeJ6jpukPJ3uZV7uTPNL8wUNpQLYU
2Xqu1YigKCYmZnkSt0/dALgTjMXinlUx0QD409U8Ng4K69ukz60LGv959Dmyay1EHS22ziotwjYY
/HTTUnQfi4JPG2pdp1d+3029CMsqZ8wKYleVoW414PCK1uUVMzrXxHfPbODVe2bRxGw9pPptyqlw
zht10LAWdizECt7EhCGQQzpN/gKZ0DjVCaAPa6GqT0KP+gfZmPayscbEK3zXhFhJPOjSa4cTwPKd
mWWyDXRpaR8sFmF1Ya/mb7ilWz3lLN2xH3cQaYJGnyc1KJhqVmE6sHT90UwynT84xsR78hVooRXH
8SNKZPNc7XJrpPDQDYV9M2eeD1FPrX23VMp4aw44DW4RgufvaTr2MT5oVtBl8AVaE04MUutet2q2
EXfLYnXjJloqbRPpkedrpJq/g128QYTWyzDPWftPWsw3KKfeqEmPdfW4mZjxdWT5NoodqB0PA6F2
2XmSqU1gEyj/hd7KOtUW6fah2S3V37XSK3jhZWe6j6HgWgKiSZoIzS6q3n3aRNIykatto97YpdBO
3D4bPltV1t7VqTQpKv5Zgvyke1yHMq+Pcqym6LAYzmHXDsT3+sZiIelpbZFWm6LsoY/CASExJtdG
vmUCQF3trCEb0QsTodeYR6j8J2hxTVM3/18d7iMqVGYvvpsVsXkFqRw9pF36siLc/fsfUIp2gO6M
9b92KfD4/1UQmpR2VIkol1eTSxSH/2x8dPWAfohhqM7YnjnwOsL8URC6B3AyUQ4SRgjO4jF6+I3G
Z38N0Voxm4Hgg781b2KfS7S4jYEINnE2kpHr6KclWahp7nrH5ZyaEeFKXnnuDIPyPLV5d2lPDemW
L+7UT1bx/gPz9ztgc+DhhUC8P17WszqHO9wQgiDLHBmOATKQSI20n+gdOsH+RrReCTiL50UHMnrD
M7TqRomEOtobodHoqdWCZoMy8p3P8/aOch20SFiFYTX5xgc3cQtq5N4krGnI1cumnOFM1OU61MjY
jUwky0V3VHMGX9hTb30aplJP39mDVkj45caApIcIMFBp6H1MO/ZpDJ4jayfLdHMzN3W7qezWPkcL
78GYbwXnqiWxhYjeExyRjfHmsrBMYHI6yMT5Pr09pJrAqGhVclob5l1Z7JdJmqjHilkY4OKJXnkb
b9Ka+LhrtDWN3qspIJhNUD55JJZfxrDz7qpFHWfyGwvrTFZ2geP/YNcPedp5UD3LGLvcjNP4FBCv
wSA8W/IZyA/6ru8Zy4TCLImW1aBexp7PO9UgreLffKu6pZgOU1gjjt84xA9+hWhAk+5WioR1qo3R
XWKk2T1fVnbjFIb56OZ1PmxnPKq7I5FpZhHYtWffxLOXfqF+tezrzkoKcWfmU4F41Jrr7Aj3VPtz
bM2ReWEUXtLf5eZckDObMQ9xZa7pgbY7u1VyRT45uxNdm0yvuoj6Qv8Q2w5n/rwe/8uuEqC+oCrg
5KdCKHfVglwLB7vOtCdjLSbUXV1R7mqMaFdvkP3WYTK4q0NMbXDO3V11YjncdgzsE4ySe9TnMQyq
oqCaYVEYW7mrcij7qXiGXfWj7yohUY51EnZrgSQbSuONvaubOIAFkRROQzXVzzjRF1FvXbhruRVj
CszZDv/e86e1IHNGkVLtYk78JHYVG149VG/6WsghV8wO1V11R+VDpWfzoPSHGE89KwwoPiy7mnCY
MmZy+loq1l5qJiRMrxUkt3O4klSV5a6+LDJ4OKRRWgl151qCRtibBovSakeNMg4oxcwuvS46Jznz
Wtu7b+IheR6h4JIZpKgeHvruYtwXjEgPCfToDh1TcU9FPjvDaaZ45uearvlKr42STqrVzRPZe7Bw
HVqa82nC4slfFs27HphMN6Gdkubra3A5tnFeptSSutNuMPSo7WCUqrkEA+XZxaQlPVRdMUkt9Di+
U9/SleQjyHRyXRV5oWxSs/J6PGRcOw0KFAYbF95b9lEgfqABjFMnt09IHaU1r5balMRuZ9Fy5uVT
JsJKF95N6nh1HyQKk+egbPPlkOpIIQ52di0obhHhfURfKMsStklpl0fmWMSPgFc2zjFekYFCRxX2
it3QmX7tldlT5ZRrLnBHpvxmbarKQBe2YlxmxthFwSwZVmzyqS0vMkT0U5CKaLmhGSw/u7TCT3FX
4rs01Up0TZibe5nkmWP7GmbYd3XvsMazUWufndKVV16qmmoAvpZdz6nWxZssUosGZ0eRtVvXUqyP
pqKKLw0k32/0rorre1gIf2kXN3rUYhTabC5aQhr8KG34lmYu1CNaeiu6HIpmVn14jqkRkLbU46xa
lJPms5cXbqCqDLrItMh5TjQn867swUq6UB8kzqEiMvJAk4jHfZqeUgRtCuWSLF8j9223g4yf92sY
il0rKtYYes8Xg9xb07epWlZmqI+QVNaeevlcK7aSoKzr5IMVl5P09aQrM+IP+slmI1NWA7xBh7DR
Z26jhylT8SSM+mbW/EW2cD6xoyziS6NqszYwcoH2y3arURzis1ElGOOo6AFo6wr1cKmmpvA7np3F
n/GmaPHOkAnbgJrqbC6DOz1MfaM4YV46FXm9IIrQjRwDqjl1Q8woNWuMMWTaoiYnuLjkVlCNmSHp
uF354MamuFpYvYkf1YluQA4rl0t7VqSG0dEQPXl9lZlbHrf+cxEr6m2t0M/wRKDO8CfLaTO/UfUx
oyyttDgEQG5c2p7ZIB6qaXIvRFxq3Yoy65wjWRpZE0rbHcqTse9YmVPe2Hc9SXiZX6nSFcQAtLl2
9OvqBODt1VGK5B1DBIwaNCxsMXzfm3K4xKpnvSysDd6/1nXRXpcw5E+ypahuTId79ftXY5KMiwdu
kkxG9yp6pN9LabeZtUmLUrkakU9jV6a428EoTDqY7vnXl3tjPbBaCbLnYoyA9xulyt71GvidDVuI
uRmWuL9O3FQmyAp6ZwrUBnNa38okdJQxyYAEM4WMtDu9cwl6p+nusg2IRFuEtWlXc4hrBh1mL1sM
4rHciQJlkPN4bjBlAyEvlHYOQOfS7hldevJeMv3b3g8ywErzQjVIVQy17HUnpNlun3YYvm3Q1isx
CggUHI9mMrQcREvu2afUSpN+XGdCZVykqW0D2U9XrC0wuv1dBPBbs6B/d7QciuyLpfamHzp5EA97
s6DdK350RPYBvnzQ1qDKw8yDHfavngj8HAr2GvLK+kfi96+eSHMPLHBwBHYGE2Z4Hy+Gy84BM6W1
u6LxBrZGDvsbPRFeZntPvcUsSoPDAuAOAxkZxOv1pHd513vEsW0XTa3B4UZ9leGYAC8juwSVZymr
FR7ztJtSI3EJMEvWJEnlyjD7hToTk2qqA5NaIVo8nRHLmJPfJ0sEbJ04Z51qGSIUnp0tm8kAvurt
Qjly0qKX/tgP8530vCVCG1b3ejC3Q/6p6pxYbpgmnyRRIm7mgujgoO4ce/bt2GW4O1rFZPr4l1Cq
FsS0cajUDhFBC9royMcDxviIq7hqhBLezlkR6eV9XVTE/VWRzRvUjejSLUo5kP42mHiL2r2XHdZW
q121oyq8o8QQ00eb/LWSw7VDxlBDYBKBqEdToSiiVPIpmi5KzP4mcHFteo41jzlXWovpTmOcdjRp
eSECddHyY37EdJ6NXvtEtpH+6Kzgtw8hOH3odRspXK3nsRZYsaWnm67XCUXXll79CL3I/AT7Gh/S
kcf6kTje+tQcR8vZpI5UqkCtcG7zO5yDMpyjXOUWX30cdtKS5AiacBMcN5uxhFz6hC+nhWxyXzkt
h92c0Gf7i662ul9rUYSBRKeVcQAkqXzxpmxAqYczo0lm3uBumNg7DyVaL0k6edrd68JInqKI9emX
dhVd6mOppX40640RJovXfdHoag2AQN1l7TgmeqxhzLN7tB5e0HIKD2Gq5RnFWtlZZNAPSvqlMZUq
9xVhtWaQ0nE+D3XPIBK1JoLCIW2ybdta6f2gR7iE2DHYv0KkgO1PkT7KrdnlAgc0xRujYIiSJtlG
/WBe260xicOkS8YTczaRcXCBZXrP9+JNRw8gtTLGQRQgRsJ7e/30ZGVrq/zddGvpidykfIkUtwR3
dhzV7xyYb5ttKFgr/wszafaNfelggYVd3FCrbSurvlKcJWOMNGKpZDXKpk289VxKhzOS0L0rLVPH
v72ff2unv6ye5YeueX7uIBPtc4P+TWajzCx/tdufl3B0npvmoXsFga0v+jEV1Q+gQZKwDA0Ts0Ps
UP654dv6AaRgkrwh8qBV4X/+EwTT7AMgVMwfqcEsz17tCn9gYPYBsxx2Zv5PjP8YlPzWfr+Pl3AK
ETYFT3ON3yZycF1lL4b/gzu2lAdsXL1ttHeIc5fPST4d9mYBOU2Yo3YyYgdyLWq7fJ6Wyb5KlWU6
wU5YOaHl7T/bca7jMp73p3phxsdzqhc3cOyL71TA31pv/+6Vhc53+S8U/E1lcQV/riv/uEmfypeL
bfeqH4sNZgjqGSp2FtaKwlHT/6CaOAd8z/A7DCzNHQptrvVjBE91wTrHxQCtlMVW/WK1OQeui9kp
XEUHgcRK9PyN6uINdY3Snkk+tqbM+ZGV7ftVSjI9B3RsYlNG2DpVSz+GZiuc1NeJNfN75sthDVXm
ZNadDy4s4dTI5aYysuSkKBbVx3YppVagvUw6F9PDTHHP7CJ5hCXVnyRJzYkiiSrs84kMlcG7jJGq
ntTF3G1e3Pef4LZvHhoYolhl7OSOUMD2O6OxMrU00lLB9CFqAmXu21BE6ZVFiY3JL8HcfaaN/q+v
uX+ycKQg2sH2AYqFjixs7dZePKixpSidBN3bRJVKRoJXfNMd+cVTkev9+kLsR6/avv0L7UGZvTct
qRsBulBPfWmyWASu8G5//xp8GvqudXWx/bz+MB2e3rDbqNGUCgiDWA4my11TvfM17WrVl2AwH4Xy
AKMMsFkQKGvvo9hJpZZLRWJtgwFOCFnhtBTeJ5zPDonIvR+a/q5pNcjTnbbNFu1auNPVrz/nfgu9
ewOrvwO4MMOO/ZA7uxw0r8pSJfTy8qwox/x86fTaz4dOC5k5/Dblfnc9NnJOB4MmY58wTVy70S4y
ipiT13MAxeQxYdbtt7G7+EQJXEoPdUZjmSQ0Zd+Alz/8+uPCZnu7eDB6W0cAhkZ1su/NY8hJMRfA
kk3qVScUJheFsugb086+xX21XOe2dZ3mozwUQ2WARxePppF9M9LirCJ4y08ExiX5jFVXqS7J1iCG
4ao3MZRIrWvhkNKt2BdLln9TW/MCR4k8LGcg6HkkbLLsSdLQcis6EV6bXOUaA35mS1+HAjZFo66U
iggZh5EbPtl8H1Dxfckj+7Z1zWssDq9dlSubTnwHogfgbWWPDtWxXy8NvFmuBswn/fVtoIFnBC2d
W6K6Ic5O2rXZx48R3TnzcPWzO2eeP6y/snLd+kBqdLex9YLoqcRtjux20iG6cSncPipQAbgXQAvL
tUmabJi2/OmKMHIyO66zlgp798n0zDyfkVWfmsTsUf4q+Ubiun6iOnV+nubtfc7wyADjnpZzuYhg
nEY3VMqOFEDLvqiNETjYsj8rTis/dRTF4dy1XlBq3DmFbMTAygeDT9R6h3pUkqxZi0e7cC6mwb1A
OFYe5W25nBd5721ny721156JPXw5d1FSBU6SVIFlkEMhUzmEnDwXmiUNX589ZAiKAwXAMa6rXDyi
iPiIxZAeek57H4mk2AjGDb6Wyvlu/V4jR54BdrnEbRfJZe8Rs545WtBXbhuAOarhgPR/YyYN+nVC
teDdcJN3t3EyAdMyt3bDBEbKnRMb+kbFmiKcDRKrpSa9wznBkcFNnQsvKbxDq4FZXM+0LFWSPuJN
kgElYoulQh+Dfzvqm1ZJFuRNxnJUltY18UUWXBiWAhWQdTpyGxIbRXiTc6Vs8ebzKI4QoitGHlo0
dQGIKcQhyRFX18U3d6zu9cQ53r137HLkIQ6Fx1Is0Ham5WEc9G8QmG7riUQkWJClry58SGxCv9lz
DDWNoJMAzpQXgBkMz/hddeDhc32UD8W1sBlauuWEoafB+84BO7de1N4vmVRDK7NzuitMLYpibEOt
5T55SRpvjUzOh2uEq+/I7h4xNkvBSr8psSkPy7m57yYn30yuTUuuMCxxBF+mxJQ8aL20gt+pXXsa
yijYMbReWc2rI3m2PjQqyNfh2POPaOAJHeBx71e7i3mA9TIoJgzSBJMubJRxcRP5N2vgISsW8Yg0
5yIZtXM9Gi9r1bsVPdJIEPX8vIZyt1nYtw9Jjcf2czSvlwjiTN1ObkhpjV+KNm5kkTp+J4kJno3r
IuNB0u340fC4MaQzcY2oubcI8qCzvFcU7tTspJ9of/tQHfnCNEDNQPcS5TZL7fk8cZIZlwQIRBYJ
tyHN1dOAtD2YXPdWXZY8jIRyS60/oXRzbzHC+9a1xaOMeWQxErptE03ZrJtv1zl5WLfNfSb06yat
eGh1Hg6yLQwfW2lmJU20AcWfgk4frbAuFekbJlvGgqTvpEq76WQSpMCsswZ/idUObN5MLoyuX6LA
jPk6nZavxmp5k6qiZOcqAzp/LMieGqri0eqYn1giGVYWXIzylJlIM5TiSSzJcW66aeBVPPFt1tw3
TvII/e6+Ec09lAruvVnCV7Rxokkc1omb8L5LN/lWpPWy3T2nSuXcikJdDoHqYTDNWGM3ZVMeVYhC
N1lscd8GFok7KLfTnLO4FO/Ey4tq65ZzfoNws/iItmfOAzXK5kNCup5VkI1QnwwcFUxeFan6dZGj
6ebIjB6AhiffWsu+yFu3xnrSzgynVFI/F5Z2iBN2Tb65M15qHd8lmO505RpsgsxW8g2DU+PYXEej
Y8PSjuquRf4pdOUIc2w3LBrlYZ7I2jRcoZM4V5ZHvc6Gn1vlvQ15hceGHu7MJEkFS+ZFv9GWFDLZ
QFTQ6eDM7LRGrgi/SxQcuqHY8EqtV46EyVvW7H4+jNWZNzEP7PTCuMapi31xIhUDYhUx3kSVt5+a
Ikkuc0UWG6uxHjxPy0NTEwREeK0b6omh3k+0maftVFfbqFarz5riToeujOZzpQDoDtUseWxjJb9J
VeVBq/M+hRa6fn+ZWggAtUXZ6KOGzmOsza/MPFFZawbRqjEPCxa8POFxXGymWccgRyMw0iER9H7M
iscJXTgiaRwvSlawwYHtTvzdamjud8cides1juf6RjLLCFp1PRdJTToVa7EhXOvCWFiH0uExqNgw
DGCkUBdWc2pqnRK07XjJRC39gnu9G+72iDy1L9S2kh8UmT3GxLHQajLT6la2AFv8eqYUt2iNGZzZ
Thyu+/EE+TZg5vitr/SryujPm9J5MpPis3Ty03xm5rQsVAktVlF+KYW3zQZVD5qUB05ni9v2KbzM
EoNU4mfy1GeyNJ9OtZqfzZNDoxK5TViqoIk8dMd6PnzI2kFs9ULtww7/7yt95Axpx5bOuGJbp6K8
x/uGjwmqxkV5Hou8Xr70qYe8KXlMY+4fGpZvFZhaoNXrQ7sWGLtyQWrN/Wznj3XG3XTT1sDLFu+K
X1dqKw71ujL2/ou881qOG8ny/qvMC6AD3twCqCpaiaRIytwgZEgkPJAJ//T7g9StIYsacbU3+8W3
ExPTEdPdAgpIZJ5z/g6/OuZGKAltzDG2Ou5JN2FVtHr1vIpd6bNXuZ52O3ElNs38ccokotfMY+Cm
W9kr1/3OsX52YUT2+D2TK0nIFm3g0byB6SzKXyPVYs8b3wryzvtenFn2eJ0UJXxkA3NR4sv0UJdl
TD1y6fbaveF1H3JbHLyiZupoc56vtkXJVuRgNd2uRl9NGPG7lLkiiQamEQmlTpNe/+r4vRZaifae
2co7p5WQJ/x2383OGdlod4YavuVmeWKkHtg5y3osk0dy0/tIVNkZ2TyUaeU4vyGQqzirFr7lOmHj
ZkJ/Om21+8TgNdzWnJNDe6jZdXJr0XZVyQ6p+uLtQrAhVqkZ5yZRIlSNZcAnOak1mpDxhFVbzJHW
rtZu0MxXdK8vGlR3I6PAwaPHhhR4bMTTtB7Ml8zXYuzetR1GphRphnu6euljjkYq5GB9/P2C+u7L
cfRiUalAQGQAwZKyjnotc7Cwj09KLa63J8XLsU/xXFivLRGkO6XWj4PvgUJxqlSlfRgT/81WTpor
G3oVjGbU9zQAxsqZu9VM+kQJtL1lSTGwWMWXWXCUVuwhY+0zZRpjnOrlaWOWj10rP1g4STP1pq/J
reuZtLAwUHBWs6ylCuLYx/qg3I29fW3alI5bualheFFXFOFK5+vMTA4JiAZLKID3qNpoWr7XdKOE
2r6aPvouPhGN86kopHZiTLxtANo37co/SSP1Yc4NddsEppWFasprJHYbrzrhGP9xMtJzpRMHw7To
GlluYim4RQm/Y2rZWCvO4tLkVAiCRdsKOxXTqnyB0FzEW7llZRiwu6SDUTwnZynC2B/2FH80Xrtt
Kv772znu4aHZhJTqt//QfxzTbXeDlO+nMPXvu9sGXf9bclHg5ifr/OXI7UEOT2dt3//xf2Zt/l8u
jTaqFZjozjZR+zlrQyaKyhP1Fp0wmyQjm5+zNg12IxsutqREGQYATkzcfs52NXA+XCLoMzjfXRiB
QIB/MG57PsnZAIjv6bNsstjJIIJn4vd0kxdOkmqcNDAZ6KYB7pz14BpF8koK5POj5O+rbLlaWELY
Fj/p+VUkZ3rTFfAlyA5HfOAf2iD7jFHjpd2IIM426rvVvLbbPDu+flyTcQ4wKRU+W87RKVL7bV1L
eGzxlCxw7rREu0n9Iblw1Pp5HkfrcsZF85Wji9fy5Mj8cU043LxtRhv080fXnHoSuknz1eJWy94b
gejPSpWuEOCscv9kjf1ivPirJ4oOipOSQFIW0TZVenI4G42TeSlHV7zMarpval2LrVQv30wpWNxS
J8YJPgr9Hiloefr7K7/4jVwPZyATEjmZqFgRPb8yiT+WU9hmtxsR4elxY/fGu6qBfh0XiSmGV57o
i/XJt4PmC//YTRUNj+H51RzVyVQZttwh6odckyk8eMh2P/n9b/rlVbgSRuIGZ7N+RPToF28p6Qjl
bijn5NIHhY41KJm7P7sK7HsgHujM2Cpx+BlHV7Hq1lJ2hhgEatNyxYGm7Zkgv+a2e/x+tqtsFF68
PKDxMoF+/sRaQ9iqLvFPGfqVfqwypneNhUlUC3B7+OMfBN1g079TQFjQFZ5fqrAQyWlVrXbLEiDq
SC2MLavxNfrK8cvhB/ko6ZlUog2Eu3v0g+Qyl4OftTB1J+IL0Ij2nJBr+ucvhzxxdPu43kI823bc
px9UKRWanRY+MIQiN1QVkvdq8Js/vMrmGoEOg22fjR3yxNEGsVAGdpXMZ8oHYmbyhOHgIek1gkt/
/2a2z+LflRaFOdjyFuhncraA2RzLGHkJchyCTt95upp3lT6rE1PTi484+SXwQwu7vvr9BY/m6FyR
Sg0T3G2M/h31OD5IqqYextHXdxkiirDsLD3GWq/Yu6aO6NdtP0OGoyjvhbFbhKPOTbvMYMCmr+V0
IiXYLvX0x8NGY71wOgJUbZqCo4esbG8dvbEad0Th2h7kzmaUoTauXn3a5hVtbey0uNzENpJIczMY
C6r7pMWz6LpPhnQ5aOWUPiy6rcozE7c1ddnN07RusyG7v2ogWFVnAdM/3JOsSrK9D9NEJ5RPprzR
5iLPYlO6UxpVjb3KkzKf2itlFNO4r6dWXujNWOF+ZIkZXqaJmtDi+6pOBNYi5gH7Mlryecl8EY+V
a/a7vB+IC9dbIdSugx5pxCgkl28qkZBjxj5Z7Q+pwZyrDRk3Zud62tnFzeRAKDsnWHU+H3IH0rHu
QaqO0lpMMsaVaV3eGMXaFNq5yVATIrK9FE6cptpwgcBh1cIyqBH7KUdv7pBhZCrK6LV3QQ1dZIfj
UXbOcFDmcZEWBU0hmsdwStLlIuktvf0G17DyQihnfLJuAWMb+7gEg2f0W43aE82qirApewgY/exq
5s6aBu+98qTd0gv30t9p7qzbYWMIyw8dWzlXhV26TeRJzT63Oel8LFCGIo91p7f3jaZEGtUMdAWU
oS5lOpaZDjpBomSduDbMdd6ZavZu9IpBJo329qfoxezLncbvftRWGYhYtzPo9qNK1FdM0eDfZ5UY
0p2jz+knYajgxrda65MmJto5I1/GMZztAqFrbk/6dNBJlWR+BqA3X6u2nT6qtJ0fV7vmZB7s9MPQ
2fJzputNElfZhK920qSDilQyux/sfPHTsEuwp45amHkXrgyCgomDr71F4N9+LYBBxEkOXovJpysJ
2GhaF22emefqLJUi7UKITpuVV8OyDr1CqL2Fr5ATjSYG/Vrq6W9k58p7ehHLOVijm0JjYtKILjVP
gsPYCpdRo9kmXZxwUjggFriGQHYX1UGDhvyJYBQmolgYv5+sdi6rK390c7+5DvRErZdDYDTDsOs9
Yv+yJJuMKBNmcMMrQwJsOZOW7QrKogna9Bzcu8XQTrtKQ6SKk/Vs5ue+1o/lgdSStSbwqxjcEI+k
ro7MwkGSmAyq9qMpdby3DFttxvnSzrTQXhZzvUhFmhuXozSKPvlY+Kt8m6bzRGCrnbrfVrNsb1tG
LyJUa4+C1g+mWQtruxs/aROSzl3dGt7Gtl5xo5ZeZocJrinvxNR0ZSiSpH3bNJjFhW1vYAVtirTO
I8MQ46035G4WSj8Pbgsxlc7pbA3FGyErwI6kwqCQKIga4MWafPujto5dEho9tMpzUl/nPNIkyPwu
0focIzxsoCFBkRFzia2e8eBl7epjleYlZxOqqTIKhLcQDGhIxmBTAMqAmFW6Kr1E52DA5MnWYQ2N
xPCmvdn4SaxlJtCYW9cjvGahCRXpmWOdewX71U6RUdDtGGHDYwUXX5yw0mt8Fcgc7h8ne6bDXNhk
chQqTjCeCTwYL8ZRdssZHOCGRTlpEhjNlOm3JfC7CVmr1O1L0lvFF+Z+xhLWvS9msjln5wG/t+re
krZKD3Iw7Y8LXr2fCkfP7lejtz6W69x5hyQlESRa0srFvFyk87syGIHFu1wrT3Vc1YzDhpYhVMya
EoLfkmpOSFit/bGcrOXLtHTNjQ9VPo9R7PRd2EyzN4apWB1GBGos7Z3VmMkt5MjMvGi0YBmjVhRB
EvKE9a+NrbpuN6QVH0/JVzGFSeo4VeiCsj3SoJVOhIiiK08SexHEMTup150642CdMAulzBkr0b0v
0d6L0EPLMUc4TzcPMhu087VgaBZaS2B8dFZv/VDJghFPToXRhoVmlkU0pNmEXw2s3zH0rMIWp347
2gfW8saDx0/086pPCqK4iR156CzDqM4HS19uEHf48Pq71mYrpgqISpGtWgxpov3isAd80/JCQ7lh
a+612SFniSa7AFpJgwBLgZEzaIcqSg3Eu43iCnGdrMNk9laJaLkBmZzAYb4MvQIOZfwfQNSTw0DI
Vh4YEk6GUSCTLhHJJDmWiodMlilMfKsZqvPWsIu3xWiCnfcWiZPRghdAuYNf1z0aIrPG2LHTZu/1
pDgD3GSdeQU87Fyjz53elGS2fO3nsb3KNekTYdjiNxyuC7yqqdaRM01DznhlXpcPGP/0fdQlJku/
MlvrW8oZtJxCLNXrME8qggdaHNed/WK3hoxqS6+hoA49+2WRrkTY4eqeX2FOiTS/ygfjWl9b0WKt
E2jdHtOKHpu5Jm9vmll0gES6cOwoqefyMegA8gAUiUGMhK8tF2qwCBo1afquzR5ZFqIQpBVEN7uL
c+Laon3vZzN55bPEWwHwr8/uYZGaRRR4jYfZ42Itj7aSlhMP9dDIC7uuSOTQ3BI9F/o7K4hdjBdg
2DZe0Z0rOpcbvxR82ot0vTNj1lwk7mKpATSKnrnnUpXXgTU4blT1peVedqXl4dGy6nkSzb0xnldD
gIv9gg/QNaECpI1m/aBfyo1CCGU1UXfsOQDFHOzBm3wiOQsdyOg+dLo5HcpWqgfXImc0LGHYglg0
yfBuHEocK0XZi+LSC8SsUGMl+PgtatJgaVbrhwFP/jZa7EHdJFZmv7W7uXB26yw5WXxRnhLWugXJ
wGrR+MYM+WlB60R4w2z3CQ+0t9+7ZmN+XfUEyKW0hxqDKtO8b5YayAChm/a2bRYACi+zxINNCf+W
MkCHNVBAo6j4s7e0E5ZD3Ca2/sVQtnEFbNY9UNvZPT6nTn9HrkJZh0Oiq0szbZXcgSEla9yNPeYc
3TZjNHAPv9UqozJOA+ZxF4P01jIaJjF+WSt/QjFk4tpP9MBSnAId+Xk8ez2FX+GDDPVEfRXUxMZw
WqdQUjltk+KGBnNdQzdv7XeY6LgySpK1WXfErRWUTxjerEycTaeOWwD/EuULvldwrYP8FD2+bkAr
Zr4RInpivXqJ71+VHjtcRJXltrvVDorb3HC4yQJ93pfKNKoe9qsyrsTUrVpUrFbih0JOqx36eZ7l
oWktAMLrpNRd31X+pcTJpzt0GhPbnV0po7sFUjRVhEogGU4A7gRB3u4CSmZXCd6eSaFMizNUKwWF
bEtYB6J5bEXwWxV4Vm3E5NhpVIDZoK0Nzk4OpESE5CUgSwt6aaPUmjXY3rNQ831qeW3PsNNNukpE
hYmMJ2yCyU3D1aqdj73f66RZNAF2V+BPeIIMkg+Ap6990fUWljNBztXdIKsAYZthVEirDLywEEmM
V16VGskOEIcybqyLZi+XYZU7mWQlMiMxi2avF6CDodUVrUbHWRiEagRjc4kX94zBi2/Ir3hEWuwZ
Zod8TDkbepRP3grWLQPUaj55AN86bxzQs7W2/Q1jYpSXXWc4cKB9yqidciccIUBVRsy4YFeS59Rb
gx4vq+ppLNK8XfZF13k31HODHiVdnd2NdAfdrvEVQGWz8QcI24DKXq9F/VWqUV5oCOGbOHc8VE2O
24gHd5rrtyNhYh90S853PLXqocta4Gzil9c2tIkh/bKSQHGTBkniRokQ1MGkZQSfGiJXoQUtEs0K
mqPgDd2P3keB29QiBsvCe8QH+cKYzJ7BIBOrx04h11V9N45LdatjZLOEgd5590nll98gXlduiGly
dxog8ZNhYfVOeYogFADELImMCzP2pkuUYboDBaDw3rWdANLD0d8aiQ7JyhUTyaT+ZEh7WuNyAOWM
bAkNL1SkTX8psXgfogCranqHfJjv+L70gjqnnh9FOVL6FsGqPruY++C6QvfGFssUffNUmfILKOsV
O2Uxk41EnsryuR2IUQmnNR8+ksMhP3hCFgUIobl8S2e9BQCqfQNfm0I/1yxzuSV7b7JDHUpPc973
Wr5JxlP/G0rZCuxqXRWnkTl8GpyldtjV0uRCU0X5Nl0c6xaV6/SWaNjBjSBrd1ciBekg01ezqKvp
Q0+E7VSPQarNcAdH8ktCRzbze9EEiYUD0GpPobRqMYC3KuvrwEqgG8mIDQghbKafs7TQ3hIuO36T
ePRoYT/UFLRjlfPCFEDBruozMiHrSU636BS92zHfvkz8PcQjCq/q3WwMpThTSzoISvHJpnUJ/D6D
JdRUZrwYFTbPtbbU17mtV8nOg2ySRnOKlU9UTQ0udV1Sfyn8BZKB77odBjYO+H5Y6ItcQqMlryks
6qReUGN69VenGAojQujgUzG5vT5jL5ZShzhKLp8Tr8lJvgG++WBpGXQbbIMWeycduF+8TxO5RZK1
ASEMHkVEnmXruQvMClybJP5Xgot0fKlLA0uw3Cj1MwC/Xo+hGDQfnHISyznQl62HnJIDTJkxGLGi
HQ0Wgtv2NXg22ipE2KV7nRN7DLbMPcEwk5b2sfUm9RB01kAx2BTDW06Uud2zUVdvRSeXj6sKqjvP
akD1zGrOHhPZQWYc57r/avV9+jCMc4F5U73WfeynWgb2407d48IjhUUwusTdoEXhyJSm/W4yaGvI
62rSE8QVxN/63jJ+QhYk3g+6DbE6xYjAP6g6EEak+71rsusESbZ3BwUanuSBddHXNlMLl3LbgJ7a
rXgOEdo3nfWt0c6RL1KP4yFzqBEC3LqhBPaN3e5cDvdlV7iVoBVrGnJ2zHJA12uqesZXBzXOO+ac
+YBMRON4nmaDJs7qWiJQx0Q5fMgsBoxM/Sqd9t6syvW+0NIULMut9DICn/WIBkQB+eDR4VyjeZkf
NA2HELLp5ykDIzdWxZpPsW2CTU5s55hVXRl1o2vDUyM16hPMB++znSvIRbY7GDJUpp+7sU7hb0Vp
S379rrEImY4GOhhuy+sxObDyLl3aiyxQ1iWGvAkmM8lUW7e90ZENAWGs1zfP9zHAhSkcZl/4t2vv
ZPKaGQSJ9kFeo/jz+LvvvW7VTwXmOyknh+y+rIU9I2IG5U8vxkxxIPrAv06UlVl/AgetJR1JGLOI
RkKD+7CVjT2f4SrtZjsXZLuHcyFMvkZvzr9i0FISN0Sk5hJl8LcCJP01/xuM3lwT0jzrlxqOtPea
3ukc6O3S3OvzakNFgGMR9e72oRLplb2fCyHx5dab5WLM5fxoBpr5rc9rDjpzwYt504mjAsSea3Rh
h+SYNc2eg/6qNKYckXTeQeWp3GK66i1x1SPgouauhLwqEdkUYToMgThUuM9/mAdSu3f67JWbRQHT
YnhqQjr08Yuwd2wDGJRZ2VDWp6lXut0HIx98/SJYSRTdNTapKbtegV5BxkKx34emLGsXU/k2WNk7
bFPfQreUN7G1lK6WW/SEhFBcVHmdjDJecfTyT0e8MSVqTb9K7IOPtmleOLKn0kSDlPqPdcmpF0EV
RGTV5cI/m9opkLdzJgbE2rUF7RL1GCL6UNdS1Z8l+BkPt1JMcwtKbm2C8rVgAhi2QW8P1/WMOO28
nT3RE8dRjTKL9dLDBCAoVxZl2LSjmySYOtgt7lG9t6prq2/r6ZOvXLd8k7ZTPyb7CeGSdyDymiRH
Y+Dx7YZkkow0+Wh7qpm6SH2UZTUiHhm6JXzV61b1vn4w0PEH+8GzDNrLfgkC0Kg+ETPHpGa3eldd
GNBP8I+D9ZHM0DG7QDXI5MY+YL5hIgcvsYZ3lwwnscCia/uGAjpI9T2Ak+SR6QLO496317akjbbm
wIPGqqGg6tatBdFxe8OaVJeX1jg5bGsdWWU7A92p81VAU10Py4DzxW5uyD7ndLCYSzqZ7dF88ytq
hjVZly29Ho0NXcId22HupZG22ojHD30x4NSO5Rl7qcGjL5wK/9ox85h7LjXDwh4W6EOFWpcNhTFa
jZFRjXj+XDe7nKem0gboKFc8iK+ZpwwrqvUxM0zWdjZ3F5ACuunWGRvHHZimAQFcDaT7eczMzNJJ
4MMaqWVgCJVrQwHtEVboO84tVdxjbYx1XyHcVcR27XT53aLhF3VIrM7vzgvpONnNnM8o1A1yUnCt
s4fEP5+bZZ3pJ8naqwq4x8AAcU18IcZ4bPKNa8UD5VydhF3XE0BgNVD8Tkljhx/hVFhmfsBYLLkB
7WngmM4Kvn92SB2ZF/PpYqjZWHf96M6pf8gGWFRjGqostRgbF5YcCMtAAGl5JV4nqsfmapnwv8m2
wJtSXkyetDiUibzo3GKX8iWoded6FYD0D3zvj0gF/5EM8JQL8N91pf5/kEDwPUHlp3PVCwLBu8+Y
OP/rYviafX7KI/j+b/3DI9D/8kG/tgx2AMRNmvOTR4A9LK6skPlxNANSAo37ySMw7L8g2CNd10m7
RCu5JR/8oxCz/gLrBISC3IWsEsziT0gEL+1hzU1YjgEANSUhE5tu6Cl4JhenT1pyPuNssfbY5GXB
Ts0abOlG4MU6O18r1+ne4dXSX1B7TczwLFUeiqU5zxyvfiBCx26Yynhk9VBs26FT2evn3k/FRT9N
9cXq6jluHA3fAaWzGN6as7ywqsC+YpYWfMbFL7tKF/w0tCwzohSjk+5SLYLWndIHsg3DqDUyqkXf
VyiQ613vdOP96tfoDPQBcmmZVCdzn8bfIbE/Wtr/F+SP0DqeYIUvlvftIAv1L7zU/xUhem/Ur5zV
v/8Rf691z/hrS7u0wUlJVfph+/W3Pg2LWJYYiKG5pfuhl2Gd/a1PM42/AgAFEFzbhZcATvxzrfO3
WJYUWHBmNvdi0/qTtf6ceOHwEXoOsctgqrQq5JUdad8XbdES0UOVNqeiv18qDA85aZvYLTcf1j57
HGXe3ltGw8f+c0/4BeHjOaz/93X5yjdP9y0b/AjUXBcP+JCImj1Pzozp8+RNDtEXZA7cNfz9tZ4j
7j+uhd8zFn3G9rCdI1yfRwmUOy5YfPppgbQLOYByzdcsCbc7/jdM++MqG8EJ9/zthR6LkxU4beUa
XMX1vYoqr6IhYLx8Aou7PpsIBrzQmmRnMhNXU3X6+194TH7kLcLycMDHWUlQR47eojMN6eqXXHt2
HGvnCWyltfWy0bFYNWVm7CST/FeYLL94gWy2Ht7GkDOwLzmiMVhOglJGxzd1SrqMebJu8XjzNXI6
R7zi5PaLJ4t+dsuS4se53wlpT7fjIBCtnDQNjrxqsysT+9iYgjo7TRyYzkDDnxymFuSQlCdl/8+J
/h8dHl/k6WzPlkNn+5VkGpk2Z9XTq7vMNbg2+Fo7ggGI1lsPWD5ApxiFf1JNhowtk5GxXy/DPsvh
qDA612LDn4B18SFwTP4lQKtXnsmvHj+kLAwAWNemcxyutRqOUNT4yIPsMti7WOpH+FO0OEVBDf79
4vrVE0AKu+lrbRwy2HSePwGjy6estDOxJxiuOW/GxPkiGr/8VI+dc9eN+hjT20etntenQ3GhYXsa
WUOS77Ju7vYrQ+frAkjvtXBn8zkp5PsHB6UQsTjEEJIcg+NFX+lt2iubrQvAEgCzZGQy64vfxExM
jIbTsvRvIbgab6xxJTy4nRYRVbg9vAkaazqbgP/eD+7Mv7UYMKQUFq1wCuq2uzAHc7/Ulof1TZXG
Svr2RZZqX6oCGwkSkQHNtTkrT3J3ct4hdwuMVzas7/7zz/cSn2RC1h1VkIWs8Wh3LAibwnmUtyvh
AO+dcR3OvSBnaqEaHQ/YpBH645w0LuEImOzGFtACFsHLaNLL1y22d7BtL7G/JqimHdvgPcYk7hJ3
aSqIbgBNf4UG9CJnm1LOQOgGk45TzKUUe75CZmJ5lmYm2X6lD4p7mQ9d1NR1AQAiq/Mck+cbVQqj
YfOth8s1t/2r3BymMcxpE4qQoUQV4ibQW9w/XuHkCSs8VaaS/6OnlyfvGnAOyNtO37XNOl1lnS6u
JVPHLNSa2TvPROFcwTovbzJQTnKs92nGnAi4vbcP+GCZZ1CxnJvMTXyyPhRdSmMsYINrvd4V+MLc
5WCqX3u7H/bGIF+zrXh5/mBvo3NQk3sAq8g+Kiet0Rmd1LKTHXjReFe2i36Aj+L8qM/+40b166vA
DSWoAxXq8SnXkr2caHAYdkHqo6ExlweIFf4ru/7LcmFz6uG3EM6AK4+zbUtPeJqYcGdr50zJzpjc
HrXd6n2QplUBO9VUyyOqAvgQMlpkbb5yxP3iyjBQKQYMmgMDDuzzK+eqD3BaUMFudKycOGxUVILY
aaBDhT+ed4cHsrjXfDLnfr/7vUgW3KhXcDZh0uku+XrH7kBSuJkmcisAe9dhBFqzn9xbo1SfTZUT
FhhIRyO0Xdfw9p7oe0FtkVCiYXOiITfbLRnOay8Ew+FvuUouuglwwUzYNRiOlvI2MXPtfBSedbtq
DPM2qoO40Yq6+opJkI3rW5BfzUPxGtXx5ZH6Y+MkgAM26gt64Nxa3dK2erATbTDu7ckP3iFdvsH1
lQ3em4c9TmJvUDmJQwAH7H/0SPngMCTTLSDxo3dZ4Fuk2XiO7ZqiHQ5gZSJKtBpoG4HdIS+68W2p
VaQ1Lkh3tbzhhDWcYr+WunWFnfay62r/vvCIfZlxAI1tOFEgA1590ja2uwvURBS6nMy41duHFDQ+
HCr5Gefk5E1v4ob9+/VxxBTcjiFI6zj7sk/jSEPc0fOFmc6zMYrR83Zdano3K9tJmNhBdi6q3uiZ
QyAtQkUSnGZ9Ysel0wWncyWbq0Sq9P5/cCugdQTrbV5b9rHEaa5Ly8qKhm9EFpIDeZCfgezS0LUG
deqvhvbWE3hKdHZKL6kkMMXiXRiW7G9euZFtR3t+fiH7YLOD3gpF9MXyCnibyG8FN9LJi3owT7EE
109JFsouqNBIk8YmLCqt9GJheHWCtWFwMPKmjNvMdF5ZbL9Y6RYrnMXmutRLm9HH0x1LWCbKVQq7
XUeo4V0qCv8SFt90roy6i/Fv8Q5eanwOCPM6Ry/enf/+SfxiU95iI9kt6eGgrxzVKA2B5yBgXH0G
j7xMwJn2VgVa+P0qf9Sa/38/ddosR352mC/a8h9Tp/us/kog0ff2vBcP/zrIh/rzt6x+UM9GUdsf
9c8oivYcIxh8KraFSl43J9o/9jEkFdHKbV/Tjxacl/uPfYz1F8QZlAMYUZkkPfJ3/plEmX/hWsLZ
iCpEh63MG/8DOcsL9xikCYgWDRe1HJGAHD/PV28SQB7SVlXExljDCSEDmgGQGwCaRm1ARkuYq8LE
l9iy7nP8BwScNuVfjX2p7nQIZDqmkgj9II3tbUd2OX4HTo4029OJ6Jibi5bZtIgMzUxvfbdyYwbY
w7sNBl12A7R8ZsvmxZO38ou+39z6wqdbA78Ilgc9N+2IvuWJPf9FgOLw3fK6AHNXKk4Xv7qy2406
llsichZFyIhSCMoBH2J9acpLSyr7evDb4oBiHfTL6keYnsZVXtrTGTAGIRjCuCvc1CFyQC0nfS3V
ye9v+ri95p7xETJYCCT52LRcz+/Zl4buaEtRYK9Asks/wcFNp+qe8nGEWdsBTCRqemXf+i6fOHpQ
CBk35Q1GWZjfHB2SvKQArMbM42DMzbsiX+6BUiqIX0RBNJ791nSlu88t3Y3wYsn27VAHr2xe3w12
jm/B85GPbotwm149/91eR8vkjdxCW+PY7gKfhItt1B9mA2pC6QjvUlfIhEFj1oOh5dquWMytD+nR
17qLOBfIrUOrLb621aSFOe7Lrzwkc9u9j+7Q3bZWZleMPpB9Pr9DOPBaNdQeD8m6z8bLAdWwRPSM
2QxUGFBb2URl/hZhaLTq8xmUjYvS+oblEzyKKioSJ17Mg5ZWB+oNCN1+bHl1bAWQOwHl7fegXpyT
2j4L3snBfqVw2N7fi1s38fRnqABv4fjWO5HXdYX6OFYaGTjwxzCPrj0RBQU226O2tq8U0C/aeOTP
OGTZCGQp3xk7bCflk9rdd0Y7gN2cUzBpy37ywZGWNj80JLzsygqRHIJWmJK5B+rVkPVUQKjBXg+3
BJT94QbnHfpkfE1/9fIxcFcEg6LtAT/lr8/vagh8iaacuwrkPEarLUwI4b08YY9tYiLh/04K/6Oz
8v/EGHubyP3n8xIRdp8p8a/7TKbZL+NBze0P+OeUtP9ijW6oC3oflF5PLFxdG9s+7B+RJDKJ+X7g
/Twl/b8YCTCewWiPTZPRwL+PSVSfOixMnACZFmwZ9H9yTB6vITygmLBzWDMF8omBP6qyllXKdlZu
wAxHQqKa4BXVyg1HjDrK5fHJY/rFAbatx6ef7XYtJOYku+ERSu90tOPoUDzKUeWMhmpkGUCz+c7t
dNQkQt3//krfZ3gvLuXTJ21jA3CArcp+8sESdUAEWcbPWicB7Tc4H/37upqn2FjsYl8RBBjO43jq
FolG9HH7YfFm9Nf6FX43zafKehzTG5gM+Q5Rmx7DXlMJMw8LHmk02la1E69lexwfk9ujIYVia5aZ
tb9wz8a+vHKmyQjiYUETvqqOOeCEi743MR9tjWSJNc6Y3e+f0vfpybOnxGCSFYafI4Z9xAJZz59S
CdpWDksVxG0OKcTvmuu0Gx9LMyivCTC5nBKx+bZOzaXIcJ2ZLWNnL25wOQLRYdCPBU2bx1nmXwtc
VCPWcmQpOIxpd9mO97NWTPvMMBb8sVxgvhVI2anwW4ew9WlxXPg7bfNuku71PCJM621MaxYsvLD4
9cXO8bIDCgHc3Ct8NIw2WSIpA4zzUviSTVu+V1KLLNQpr9RY3/HJo0dimwitWKLIWvnP80ciJ8hq
BOUSBuQPcwwV0Imgkn4j/SQLM3rZeFDph6onPcJgJKEnwVkpN2VIm7qH378dY3v6L26F72RTSTMA
O8Z5lgb+f8UIMtaDDHLSNv1YWuZveYWF+wqNAaMmxhCZGRcC0rahYAouNi7kTvd+Gl35SknzYqfY
QLV/3453VMkF9gD1fGyCONj8domZS+PRwpPAGu6hDv/p4A/9OYUjPYCHEhNs+qh+yuYU+cwY+HEH
6TgMpn7cpa07vvIFsFe+fMYwYdmZyRTeZILPX3dlt0tpkAgWa2WCJGLuP1kY2EReNlxWGsFyab6i
q/ats1Yw/kgM52xBjhBD1vaEc6LcUseK2FMHd65uWsusiUkYT+ra+0YaIUY5weXwX+ydWW4cSbam
t1KP3Q+e8Hl47JgjGCGKpEiJenFQKcnnefYd9Tp6Y/0ZVUpFOCMjoLy4wEX3BSpRVVKS5uZuduzY
Of8QK+5h7GSQK1qzclO1XeZZsJbgZFCIq0DWtCjeBO288J3H0lBuwWPoN0iBFAvuLvms8Hz0hII8
W2IngPVZUiNatbCVoNkWXpIs0IUqF4lkURb1k6UOVGtuxe6LJIdfo7R79jy52Nso+kiONy7sHsyj
4RBSIiDE8PsAYRYKnAJURhjHX0Yp+mlAHa9Vuc+uZS5iGvqxNKF43afv2e/jojOj2FlYcTwsMTHJ
QuiS4LezDcThD37rZzcK5vRABnxpBjARSc2eko89b/mxK+njNPMVa4uAhwEa2a8Gx/f0YSwnb2ob
ECiusjaMgKozYT9lqMj86XSzvOrQ1fPBHV3ezmcHpZyBcRPCvsZ0UHns4JtiUrJIPS6ZtbPyAFrN
9LI4jEFJDwxVa1bb8+VBz4YzDG1xrNIFQX9aLkw7Og9tEXK8G822ooe9BKkdrQVBJWslZy5VzWcM
5CVUCK3PgxwFN9AkNsiX+Fem/+qPNY1mJhdA9jSlLSoDpy/drY0xy0HvLryy0+dDIsOQk+FJ+PCl
5nKBMOBIiWFeeH25g9Lao4RW20vVkt7lZCU720SlsKFsiZjUlSvqq7Dn9NFYl8IpjIuQLEoSx8lC
hDQ2AurEGid51qwivo2Hd0OEznpnroDOKGweOV9nurbFcms03eGgQzqdtUYABzYxativnFGK3M4Q
Moc8lTvPVaIZmNH4CSo/94FaVqgMhc4aQCC/TaWCZ6XmXLMBl7XhobA7e4nw6HMfDAvPAbJtRi+m
jDmjNLA6ENSKunCDGKM70yQvnTcZHA2o4ngpm/6LIP7P/HFYwZEb95Z3W1gpUkEJrNrUq24AgDaL
LpHg3vKiYUWGC3MorAUab9i0FDHIF/1Kg/XcSWGhOCCiKmmeMwmqYG7ytHEte9GFTrvQGgkgTr1U
6+AxUNXyRwj/rUvJ//MFPIP89e8vJI8PF+8i/Oyvu4hhilIYSgDEYhK/XxU7Ax89Q0hSCHUNCuF8
tJ8VO/sPZIsBloHqsnGNEC3MnyU76w9MxVU+8Wu6ZJBn/0bJTuyzk30o4hSWcEJUWgB3JocEGa7a
eXh3oX/brtRgWA+2+2O1/G2nTyy9S0OIKH10LyBUQvcHUQvQWj+oOV5nOQWX1nk4ev/vf/zCf6VN
8j4DsFfh3352GCqZ9L2A46mTEwaIZQRMXHYXbtytwC7vs2xYRIbzRAzbXh7qTaVJXB1AW6Lsj4Qu
eKBJYHUMTAHlcXAXdtve+EqN9qhQFMRD1UW3NI3m0C1vMgyfYdLsYHe8qwd9M3jaRrxdpxvWsmRe
mf6bs048ErAahRsl4cfRTt+ygrtxnI09Bka+RFoUb/zOw2+zufHEh8W92ov7d5dfw7UhJzFch3kJ
zIemVyJ7H9OBYfEZ7tNmnjbwrDHZM3rnyl3h3HI9nqVYa0drqbYRLC0LZpljKxJi++Tr0ZWj6U2H
7PV6TvmQjWEh8jNdSCFkjsz2aj6um70f5fQzJt8bibFomcNO0A+t2dxUdYjJcfZe1vVr44t78nS/
0LMWQBFOJapNp3MsdaNR0TBzF2b7OdfL27FOFkMVb6LU2aMfssOpaBcazn3nxBuYgo9+VV85TF6b
gG8eQdCXyR0BSkzV6RwXVQStTVAiTgCIjeGzWib7nHa5ItuPCCguYNRh1tstNU/b4QsPD1ANdtBJ
UR1BLxUVUw83jZCNx1LYx05zE6GC2srRps27mdFk7y+vRLHf3j4v30ykl2zLyd4vyjyF74vAgz2Y
h7ri3JVQR1cbLvTOg1RVNxRHDqlcfbk87LnIxhVGGOpyX0QO6vRLJa7FhutSVmPafXHK5H2etcvS
9O8vD/OaDE2nR9mYCyn68hwLkxWhebbiljVFnEj+QA/6farb6HaiS5jXkCVDLL9afQdcBuKktBch
Jsz8JTp1e0Se910a3+XpuKanOZOCEbS9dwd1BNqZQUIDYUpDa1keUCoNUaDN4o2TF7fIXi4wPlxQ
wl/IvbaT8WBn8MHw15fnpr52ed9MjoYWvgPUlQFMnL7E0bftSII1gVqI88G3kvdq3954hnMwK3cR
u+YCrBc8J61djUG97c3cm9XRCyWBJd6Bu1CDbJoFz32P2SOYlRwMUdffFiw/hM7n+QBcwEWMQ4JZ
6GIUZpXJJrXaVVxqREhzM47h/VCyLuEi4ZCE1Dw+xMqwxu5g03Nx7LVx4SGikCYGFBYukrxJGSlR
6O83/DkVgO6LVeHrXBibkjfq8ee+070ziuLWTT4XVv/O16ptCJ5yQHGq6f37oUNlmRsheh9Jg9J8
iMJrsnesdglFa+4U4TNUiKUYUE+y9+zyfTN4cwuNc6+PF7UZPxdDfZNY9tdOkzDa6ddFgK+oH+7G
Xt0h9AzlfFzImroRGD9DLl9UPdgFYfq+DbxkLvnlLSWxg43WTmv6a6PDRh48uOW5D6NTvEg5GXde
9u/Ujm2r20+JEtyjl3obFDEs7jH60A5INpRp/D509A1GfEvJ8xFyqG9tWwJSF3xFwgu20bjOvGAZ
5y3+R+rHIOSLmvZTKM4FAyDK4KBaMjcbCn5rQztEpT1rCR4ikGTmd593K+KueNf5kK+0dKkXn6mr
ohkJUybXjK+9p2+gsyUzjr0NGiz3SpjsSzdeJKP1IHXdTRxIqzKV9uJ3ZVRXvRFyeuTvLN9dVnW8
71tvl3TwfS1jWOPe9CFgHq0H17LoZkJbOpHGR1czDqbBwpPGLXioQ+01mBmht+v061R19mFqbgrJ
uRNRRwrktadoB1QC1qhb409obLyIjmbj33cpZTrwMemceteXIZFWCLiJf6DYphybVbMNY+cBYMAj
2LNlX6P10eJENeuUZB8W8jpvEAyx2LdKta3w65RdnWaRv5PqbpVG4c40vGVntTdahmBtNcBXrLdx
a8woFC2qmheLKmrgNfcuTD27KG9Bp0HxGhbaEC+8IlmkHT/jsQitrp7DefizShOkgmR8l9Vy21T6
TnxqP+b/A86LbOlJauttp3dLpIw3stfO48JbV5m00r1+BUYIZjDComnbbOvOuyc53kXDCBTWfV0D
UAN2g+59H/D+LFS05P1xYanegwnmT4etJg5WU/1gKw3Mn3BnICHu8VpL8WnELaoMniuQjXrSzRLW
SZskG0NxHxO1vxKhzgV5wO2ULWQTSNz0OB5R74ltYH0Qz8tbC4a8l+K+Y6hXjv03nebXcjS9ecA1
NPfpoZ/GwdDV47xAdhI96ei7zy4uodt7cfY+NoZFpei7YEg2jWioD1mzLKT0fZR6n8SZKhvuRx+f
LuSVknvsPj9aXF9d2ZjDeVpcDtdvi0qkmWBqYcIgcAbAbJJm1ji9oJJhU7xTELDJFRk1DGf8szP0
Tahqu57/lhxlh6b2lxEHWvS11xbt85mXXatWvq2ziEdxLNHHEapnU5yiCmU41mL6DUPn36Na9EFP
xy9NNKxranSmxe1Xq2/SrngJLPRKLIIF9gSXX8fZtXH0CJO30beJlFRUkReG1r+zCg8t7yx/CQEE
XB7n3OKwZKFch9QfsMJp97WNi0BSaxRJxi5+zmX9gHQBmubGph6d1z2StjC/rYFSeTgvNP/TUN7q
jrTSiEKOW24luV1BydtnZbBLGrat31wpVZ9Lmzm/6aXQ1XD4H5N3YXoDkOZStFPg9ktDu/RLAg8w
+DAS7MJ2JaT0G8l5lDxKUAnH2+V3dOb+JyRe0Rw16K1QxD7dP3D+oRX3sgO68XNf+UvbVf8MyIPi
9Nr178y9hy4gSAfjFSg1LaxKOeaqUVw4CzXcJo22NEN1EVJlzNVhreU6EfmH9u/f3qABo/HwkyRJ
MMboW3Lvt4wpVC42yx6ZAIbE0mMZcXA0Bs2jEo4IiW6pwFC2CiD//KW4dQovgUaz85nbRRuxItAV
mOsFhXStWw46Ip6jujGGeAPldT86xq4ay21Ve58ofKEhL68b5PuKrl2GZrLo+Zmkb5eWkJLyvAPI
m30SSE8Uzx4gMi9DJF+UIZy3trMPIg4/39jVJUgTz9ihOrKrElD/ZXiXhN3MotBZmCFVz/Qz6hVP
clzsSx5a/DzqQ6uBenidaxtw8js7M2ZU6+Dccsb1/ieRjTWMhzz5jVH4yzyut23qHfoQYbCmvtUH
d9mSBQ6jvlMwPbC5Zotdglck52F5KxMxnVjfiGSp65p5E3mfPB2BEWgu0Md3YO2+t3a00bgr601/
XzgjBNQeT6uwXZk5KWJQbRXyYJFpWRy2ddtyuqFP5UtLX5bu7chbG4q35rTb6UP/p67WN6PXvxPx
eyj1nat+Dgr3HuouYAXppnIizmgMOEUq4rb2Xgu9bdwfTB+RjcZbu0hAFZn7JFek4Ka9pwwxH1rg
4nwHd6znVc4qcII7j+yzIOu1MlS8a2c/WDr0bn/X4Wwv3mFbF7dy4t07dADQ6V2Ln0O3DFWzbin3
xgYn0IPk8E8nPXRF8B3G+g4Fj5vE/lC2Azc9Yw4QY1XLSKNz4KsRrRg3uovAP4I3ux8tZ1nW5E9x
vOjkYS0SGT10nmydYqjpaodK6tHath5d7iOuU99a6fCuDdobPeLAD/mmrDXPaWdylOwNs39nJLej
Fd6HJUl39RlewRwQ8ntRM7Jd0iqjWyu5tkPpdJsPCNNzCtX6uPCD6G4cgrmXdTcpl9PMiO5SLqyh
g3uEVPLa+GG/DUmSc/9B1ELEGjF7dJQIUy36kGINiiMWd6LtYOErUI1rBDVYr93S0eutSXSFyr2s
YUiq5bgufWMuvk0pNbjPmxjtSA9WxguSuHZCtzD6aKOUZHLdB7b04+Vg9/bwE+gB0aYEO0+v7k1n
UJHDhrnTGfSkB3EfUPXmZiSrFMsgDfVNEHkPFuSfQB/WlUsaqDlXrqVvAi6PQNESVLSBUxisltOA
m8mFXMpQ0BfC/71Na8TSEPEz4s2Q1PPL0+WmOw2AohgDWUCVwdILFMbpYFgESWmKifJCN8KdJITA
/KEuUWHy75FmXGgjaTzs+TvJ8JcFcTgslKfC7z8XhX+fD0UDqFjdubm0b/1uxUVGKBR9MfVgbvce
kLSMKyexQQHVhxUOmTou6PswCnbtiLwRzH7SHPFyuaTRUVo3gbFRBi4FNIltxLk6s5mLYtdokoVh
QbQ2c1x2Ot1FATjauG5zA29ml1naASOonaFRP7LgpIN4qNg6oL/fOWDSSgDkM7/uZqNdkPwP+iGL
vXQR+EIR1xoBDnofQxuhcNMc36XKgOeVuIHGxChNrbG6SYmCY7LXS/PQ1f6nVAvupCh7X5dJilKV
i04Ll4qceNkkFjGWtUpHZFDd+1JxH2R8TtJOWhKHX2dfIxoZp9KDxGE7VxP/vlE9dTbI8UbX6y9o
DnwbeqQrI1vbmGn+3jabLXz3dxKlCExO7qMwon3Uug+ZacwVjS/gFdI+ibyPtcaNkJtj2qY5Ri/t
kkiw84JkjazRzrXT97XBpQ5i3g4dj52acgfO2hUoiX5eed59Uct4g6y0iLMO9VQoyA+4Au8omd0p
br2Sx3hfyBqaifLB5j4dS85S7IsKepKW6jj9DguW2Q6tqiViGRt41ZvGaFd17u/ysEME07sXYdbK
rUelwy6obuZtSYsJwYjF6y9HOpj+EIpiiMVasH8MNAprlUMRvVmz4i+aKprDfX5Qc0McwQijaM5X
y4Ti3NjGVvHpQNd+oW1o/dszrMFo1XxvYiufVbBiZrqLl6IUbaKqf6fZw8KojXklpy9RZD8EZfNO
iwVSJNpYdbYXF++QoDxykcrl+otfxghNJBL6TtI47Gi03+Fw9GSo/j0yLPeo6TZLp0kIWOBYvcp9
FFdsH32RORoMiGfBJyKiqegHSSgP5K63NGNOygxySAfELudunQnlTmsrc0/GT+2zCdlc5NuxgkYQ
cmQj3ljuTaZoO0r+u9gyP1QV2Ukx9u8iq8d/3bJo2BdazNkePjtpi4kcEh4oZpg34qQvU+9K7nwm
csBzIGem00r2NK3V15S3kqGSrQUKpGRHvEwOXigGN5We7iOqE5dD1dvhhPcjOT8EC/D7UwSJHJi4
N+NzBbqhuRH5ic+t2U7TF7HS8767MtyZgwA1eHBpgukIPu0VbXFUER/AugE266xFRtCPuWCXgQVT
YpQxY6nnODd/lgf/obOjfeAnm6Bq5r0T3r3O+T+hH/jhuoPF3zYWxeP8+V/LnAIs7NHqeIPyx6jo
JSi/nYD5xU/8bA3af2DbCnFSRjPb4crCX/0E89P/Ey0+3Fg1leV07DSv/sG/yVL+Raj/qzWo/iGj
qf0qbg7Dhx/+ndbgG10JeARCVl5A4LnQvVla2aCG8FMTZZHDDfrom9ir9zVwl9mImQ9Vy95GztYY
504ZF09wLeWHUtfdbRWY9o3h0CrHXeaT2+l4mhWR3cxl4FtIFMhodGI3D4y3i5Vk1hmav8K1oZu3
pKXLMZVrUufIfGwaDx/7ruyd5yhO7QPoJPObFHhhPHMRdtn2vYoqUB/ZnHaDaa4GG3/7oUn8FS8G
8cku69xnq1LGh6NveKbROL3+iddCNQj5DoUtBxr0NBVBcnXEuV1FvQ1tYWqbWraI0zZfGpVWLHov
zbYVtjKoLBvJ+j9rn92238q6Kb/9C9/v6l+rJv36UgdZOnWF+S+5pYyjz/FmSz3Q/P3Xsqlq5tNU
pzuLH/y5s1SslA2KVK/GBXAg+IY/d5b2B1KEskILHXEBAQ7+1XS3/qDVLqKpqeDMwpY8brrjzIyW
C0h0diwAlN/ZWW+44CIk09enyOcABQURerqEuD4PEXJf7KzCteaDhVdg/+L1Xr1JHUznKgOMJ5f1
MvgIgETkMOaDangLVQcZG9JL4Eqkf1I6O1y5o4UBG5SAMq7eK508q5tMWthW9oCElbzWwu4uQ1C9
DsPhR07+W0H//wdkOlIcFxfkq37Q7AXE6f/53/G3ZDhek68/+2tNUj0Wsj8UK+HmCGrfzzWpIjAE
bIewhNEb5iQsvJ9AEEzBhZTDsVHRLyAIKxEKO+kq6kP0/X9nTWqMcVpion8J4xBAFg8B+HVyw3Jr
r+ztCB6qOhpArsMBwdpaChZt+KgVOKJ66rqorW9O6H4wAxRxqUdB+Mc+y2pqZ16rwQd3b6MaudIH
B1dC1VqkjrZNhxDByaZ+qpE/mEdJdnC4fFkSzmpBLaXztnWbRTgCjywVBK2t3ipmadiXS2CKz4Nc
GOsSt3GzNZL/Xr51Odx/8wjzx0tQJL3c3P8eyfSDinhgAUOs+B+r8gVO4v888xt+LWPwSqLqgE3L
j0j41zLW/kDlQRQlaMLDvRD0p5/LmFRH1TkyiapEPeQJfoVW+w/YAtiMszOAPXDN/51l/HYVoyaA
ShEdTCDudMtOI2uEjCduA7KGkq+ibrIi0ee+Nspc/YJ+dvSazuQBb4vyJkwgRgIGpAobv0nnWjNG
R+kR81yE1dhtrGqZlFAf1cjX51rWo6aJPC8ytOG8NB10pGtKFn28svEbnFHJ1tf190D2KOFHo7Ow
dchycoCAXZnurUg2VpcfVsDMJtv7tVhDzQbNPKGAc/piVLu2qpaPt6gy68mLxggyhh3vbds/oOyM
8hyCFUVuP5oxAgFWsZHlIV2HPSaqSYWUrSHhRJojDTsrNPtLFBQfLC4a8xxjhMQq5FlvNNoCpc+C
zSwtIsocq55y4drzrR0Xpn6Gry/GqV1qL8J3al2lmIbkS88ui3mHlSWSelmwUtRwZ8vhTQnNTAuC
r77t3msFjVYXvLJduDuhsL98fTH/fYxN4oC4XPx9EPhfZFRCVODleOOLH/mx66Fm/EGmpMBX4WZ7
fFPhxOCAEnsbsJDIhll3/97zEj+DgBgwRSGHBOJfdK3+fXZJOhJ4sIT4c3IpMC3Eit9AMRI9jhY3
1UBhowelEmUdUJYwo08X9+i5emThBL2P8H0IZDQTd+haj3SOMV+5kfTf6zX9GA9oPYhqiq8kmZOz
Mtf10JCKQdnTs1uE8Wc1+bNUwrWfaVdizGk4+/dAAtcEpk8hcE7CGXaaQT+0nrpPK3uLdPic/TqP
8sXRtz4Tyc6MQn1FuMzSvBPX0dPXF7eg0DIMk/Ze33Yf6sHFQlzG+TWKK21zeajTMPQ6IYbi6gRo
ivLxFMpkASVPPVxkUBZBacqyYgBJOI5fcTwUr+VXu+zHKFRfiHgalG2S7dMJtZma073T9D3t32Ch
tcaHxuv85Zjb+WFoq2vc2Inoyo/xKOIBloM2pJPFTcZDMroQBPw98nDYHEvIYT9mHbiFWQ+rBudQ
GGHxLDBKpLCRTJV3ePKUL02Z9BHx2KkMCNqG20HiHct43lJ7fGlwrvJWilELZ2Q0gD9kfY0xkiaH
31G07oJFAK/l2QsstXnfDp2zCfMIY4eo5y+vLMJJa/fH9EgOBbPPIhV9hcMe1ZiaqpN1b2z0vRbI
NECU4p0eBd7ClwRAZ7TmvSvdJnrzGcjJiOeiVMFktrUr0M8Jw/z1KciaCUDcwhDHeP0IR09hYpFk
1i0vGVUUhSKlPNOd+hDaAxqTQ7gCdL80OGRTBwFo6hP/4CUgG8UWIdfG/McRMehoeD2zMLnRRmOv
Q6Kba16OXKZyX5Vos+o1LTzszBYIyBR0xcItmrzarWH15hXb4DOfwgYqhx4B4lWCozZ5ihqGPYl3
Y+zxwy0+mU3qbsionts2jDYg/WnvxnJ0aIaxWUtFnS8VN1A2VR9L29/cxxwCxHxBK0LABYr26dvI
NaS6OzuTbsxoMNeDY/UPI0JLVwLT22/OMKSEhCbaTPAaJhdlSqyVVqlY+pQeOvHjrrfyrw617ZkG
nwP2FHQMBfJ7UQYH7+H3Z8j9jVOFMELKO3nTPerqHf5y0o2t7EqFQpR5pasvgsJJkMLwS1SSDGp8
Qq1hkj5msaU0TuU4N3WrKXMlMB50qVzh7R1yx0el3QNG9iPZ+VsgwZu4OBly8tVQPyiTKrKcG+s2
Lp4V9dGOHivt8fKLe3OaTAaZfLMO8XU6aKZz48mfuxSuzLaLfxScf2ce5CF4swOT5uVNu4GyZqJy
iMTfXpLGeejZcwesb+/dtaBEL0/mzXlFjeh4pMlH6irKNOro+3uAzavMsGn99R8vD3FmHYikChNH
UhgAsJMzvrBbtU+QPt93eeOv27HYgiSolqln3kRuPhwqH7f1y0OemxXHMJ1UUQcDcna6e9t4aOoi
rxnSK9fF0D2XpvX+PzbEZKm1pYc9WMEQ5YBPjmaVKBoa1/IwsQcnW4hahSUYAQIWY08GwYy8KXO3
8feqeud67c6W4K9gvcYyQF7ELh5qW7sSks5sIcKdRaZLDfFtf6dBTFONNYb01AM1EbHqpO4uoBH7
D97fr3GmS1xBSQ20TOfvzahc6x164MjZX7vCciF/+/7I+CAaCcPSKeYQ6eUyMFoGUW7NFDTorBni
W0o/axv2KjY+l6d09msdjTZZ6EkUWWOQDf4+oV6pNskO/7qviY+6IXdolzpRWeVzo7OuBL3XM/HN
Kjkad5KdKYPZSpHLuKV/Lxf1unIaEK90e2e+qn5qC9CsngGZEDhB08yT6MaPv3n+JqnceSB97spD
EvzZtTrqCfXB67ClyQBGoWjgROsKY5s+qxcpLpKKtPHK4R9EOpGT//xC4gseZR21bBUYVsj+Pu/o
a3Da8woXPbx9I3m5/HXOhaHjkSbnXWfUJvY4rAW/uSvl/F0x+l+98iPy8+oMXZMf5be/jeATtQiy
OQKrhQIdhUtUq2iCnU6sdRoJxybN30PpBPCwqbLvTvVZwQhvHJpnrbU/eNzi+uKTFC7ACrrxXYjh
g1+CSBpRBEjhPNyZFLWRPZ3Z1sozrjGWzxxjJw84efNu2Pgy5Uwif4ZkrUzq967pZX+uj8O1Y/lc
OBa0LSDYXJOpXp2+i0DuTSVvFH8fZ3G5aODqzRpdv6a6fC5yHY8yeeMDYH8YwT3bIHipGqQmpM/Q
0naJmlzZ52engxAZ8lPIUILRPZ1OGFdGxLXV38MYwelp0arXxHTPfRuYif8egev/6QiBHI7YcTCV
WopnEZZ4dnn3T/IYyutIcGtA69DInnyVJqtRaglGf+8qd96gbQA8ISiQX7kQn52KIZJorqvkg5Op
ZEGeajm4sr1Y+lL7lI+fu/zKreHsGKjzUq1AF/m1r3UcRFQzk80gNH3ICgd31OZRtQ6N4srB+PZq
wo6m6vvXKJP3pWkjMyz8YN+rqUx7QFcXlen52xGb0SWOZQdTyz/lQQeKx3g2qjpZeriiXXmKc1Hs
+CEmi7xHudZFHszfjz0wmyLWgYf3AT5dA+ATG7Cs8Pz5J2MCz4XPThGAJsrpanQD+hRRwyfcJgO2
HVk/s9FU0dXb4f5yiD67g48GUk8HMnqzKVtsHvdN28wk7cWgYsMhNQ7dlRldG2iSwofi1tJis7TP
nIcac5+e7r2h7ew8X16e0dmViVQy4kqi9TVl0HG2QQ2mxLFPpUcP17ZyeJSCawnA2dkgA0H3AUE8
Z4oMb9RC60opDPah+t1CAiMK3zl2vNDRErw8m4lm2Y9DDSUhQKnifk5Z9PQD9Vj5WmUVBPtWM2eg
Mhd2si66A/ZrGHml6aafYwxFtV9OVxV4KenKZzvzNm3qXYZCgwa801SBKeriMMCoiok6j7X26HP/
uhZKzt3IT8aYLA21lOu0NxjD1KU1WTDNuSFY5qsaOPlQVNi3f4VUfmWZ6Ly3SQaHghWxWKH4QT1g
EloQd+xIVL0A/mt3F6JFjfixf+XUOvvyROtKNcEOUGQ6/XYubUwJylOwdxuDTsSjpEWYUhZXlsjZ
mRyNMokVDS5ZdU8zau8jsdPQ7EQZ5h8MQX0ICQo46qxD8QhHKWNWtD40iDrYj/ahScuV15pXRjiz
obioUvembQc+yJysAaf1Yw9f5GBfyk+Beuj6DDvVgybHV0p+5z4JoUFo88K2YAefziTQ3MrHrI31
bH7Tk3upe6yxx7q8Z89cSugb/BpjsmUzPGIVtDmDve6Pzc6LNAy5sdqDU5nvktz6GDpVdCfbxV2H
s9OVsa/Nb/Ie61EupKZlbERQnfYpNJ5r5/vl6U0IW68h6WR+k9Uw2oHSIzYX7GEcKOYaY2R8nVu8
tsOZBpqhmFnKWm86sKdzi67+5dHPLZTjlytewNFSRL+6a/xOC/ZRA4A6hafwMUjkmRP9+Q/GEZpm
YChgrQv8xPE4ZqpIdHktjpEBkKdRBfdmiY8X9pDaPOj1a7LyZ6cFBw7kBXcXRGxOh7MiXUoKlXBk
+TG2ZvnCrHdxAVJbvfYCz6QzVLwdeF/ogwjVj9ORel0vmtIi2paA5shD1bCbm0Gz0PtyllylcJ0L
TsejTfabMrhu0eBGvB/LhfVRwIjL+E4ZAdbP/OqmCbVZ3j92GUHLWgpe6zDoVyLL2d1IVwh2Mv9B
tPh0vmmfR65iEVmQhMsg8FnmvBk6e1bKrb6AXObi4wwjuxyibp25eXV/eR2d3ZBHw082pFOoCl5v
vACsnGdNgDS69Hi1ePmaBUxPM2x3RL8SQv+rcOXxah0T3MvlphRhrZ5J0m3RQq3pD2HyKRC6a+VH
kOfZllxiQX/oylXgTMUHrzB4csKqSX2rXyqblJL8Jtg/DVmFw2g2i1vsF6Mbq9dWuD7//u3mZDix
k44CAG6xXhJj2rmXezyRrbu4/DaGT7//0Y6nNEn54XD1ltozRt7usuwlaO4G48pbO5v14DvFW0Mp
G0DsZB6uq7Rg8VmXlY8+QBDMMu/eywHjNdLXxs/3cjq687Td1lF0RWTl/NAq60V1xJk+HTqH5Kpk
4oBKck/bmiOiiE6HTmKg5PbakmME89yiXFOtUvBRrrq1mSTetfmLhf9mySIrJfR4hWvKpBgSSjEe
JorM/NW7zByyVdQgltdqX5OgPGBns9egx4simJbLy1hat902SOUrXd1zu5Orwl8PMakryHWJOKze
B/tCOTgwMuTq7mpT5uz+QJsVVJ3I46dlV9uocKWuM9KBUonmqeuYW8P00mUTj8YW+wd9Vg7DjWzk
+pUj7FykR+wJMBF1bPLPyTltdog9tDED1znOyEqrr0NFGed2arYLyzPsBfZEw/byzjmbHHBdQDYM
DCESeZNw2yCPgX17Qbg1pENTPEbtRtWg1dQrRcJVFzt7+8mN9GWgxHDg5GX7fPkBzh04uiFoC4DU
cDubLKsOScDGbEXOHboHCwl1mi1XTpSzi+ZoiMmiscPANMuOhFvOnsa8QFj7oJnFlTzn7Kr5Nci0
iFP6PorZPoNISf6JXCuMHnqrATkV3LXBn3F8Za2cyz9YnEIxwBAGGpOsYHRdvRycnDklu3HAwzTe
UTv1kyun4dkliXowouzgWOhQnQbvVoGH5posyd4eZrXjzy3jc2ykCyW4vu/OTkkgY8HUiSrYZCUq
cVgOcc9YYW/PcU+f19l3+NQgxq6FsrMLAh1KBCGBMoBnOJ2V08V5nVeE8izG7cb96g8rFQMZ42aM
3fnWsfM5raMAM13dnKMLisVNu+qGr5cX/rWHEH9/dC6mtcVhorDxwvDFxw69DnZj8OXyGGcXJTUP
caUFGfWqDnk0RmLnvgxUINgjyzwz7A0uBHO/eO/5KysHN35ltPMz+jXaZLF4bjQaBRjTPSbCRYk+
aqUg6Xl3eUpn48XRlKZHfarHKEfy7Wq1mJvuZy//Rzv5aIRJRLI0YDRZxUuDMV+b917iLn1/XMWQ
D52ncvSuRKeJROeP6xmlmr8+0iQ8Nb0Vlr2LpnIbunO1v42iApOM2yzYisZGE+zyPotmhnwfwiaB
OLrw8cn2WJHRNWjJlXc7DSqRibd4kDBzX0irWXeuG80uf72zSwTJbOAcAHmospwu+nGUHN+KB6Jk
0HyvGmvcjqbxKe217ErOdDaYHA002V1FVxh9bPJS++hFweQqTkl1kwThz+rKlK6NNFn1yHLpYLEY
KR1RNlCzHY0ImvaL9JoB6dmvczSlycqHQNjkWt0RMEZPKPB8i4Ly2tq/9n0ma39ASycrG8YYrcfE
11Ba+KJEyfI/tggmCx7wJjodOH3ubT5K5H6nf341iTv/VYRjC3bN3LMm318O9SrRexZaosTrLh2h
xH4f5H5fB1cW2vk39mugyefXPBzgdcTL91Zh3iTaN3uwl1jgXFlkZ89hzG51IJqQPafKKnndWXDx
SL57z7BuVG7FMyC5eNAoxrKMA+XG9pRr6jrnZ/ZrzMlezdCObgHrB7QaXmRlWLLi8j6/Ev3OnlCg
6YDSCvLJNCDksudz4x65VWTfo1ibme1GD761MoD5VZ/K299feYggv2KSTXiNk1WBxkcTOr1D5dpP
5XWRSTr6G2G3rpCyuDLUa0thel+iHQaLDPQdRM5JJaVqIhxYwN4BsBk3FXLGNodWFC8rP1tn+dqp
V+ISiW/kMkJjwxrvDKt5qBuo83I9jyQ5mo0IA1ye/7ldgSUqZCFSH3wRJ9tbtdvRyZA12wdBvyCV
U9LvaS3N+mZ5eZxzoQpVW0AytALBzU02RRcOed3bMbqPMOm977R0Lv/+c6vm+PdPQmHou1SEpCTc
Zyk4FXOmKRGSYB/zAZ4pByReTZfHO3sDB0MMDBBBaSGHeXpuYdapF2MtJuR0xQouq74aI6QPwj6z
Nl6u4jwdO968MCNnlnt98mlwwIJefohz+1GgtQA6UQ7E+vr0GTTI3JlhMmnFe1I9eU5jRzKfLo9x
7sOhnync7FH0QGbqdIwoHZt6VLNwj/PCY8VtfwbYKf8HwYyQDDtIMILBsJ4OUgTF8H9JO7PeuJEl
C/8iAtyXV7I2SSXbsi1vL4TtdnPfd/76+eiZ266icopoXaAfGjCgqMyMDEZGnDhnKqY8PldNjvCE
HPaeDLZl15flz6bs+Vg75viKOEOD0YRiklFQBJKvbVKvrSe5mOLzJD8GzXNvpF5SfFX8zMuyx8kp
Npa4nMX68lsLQhgxC6Zt1tMBUepQcQ8hPrVj61OJwnL3NVZPYw5thP9OKd/x/tzwDqFFGNCY1AYQ
yVPteoGFJkeplJrxuW/25DywEfNumVqv0ANKmRbUG+OXyrAPt/1FeXkTYZYHYQ+ync4cLZprs41R
ZmU4BmAXfloHPd1V2YOSet0P/xcVmlHxnPFcTUedyW75vk/uZxNKdsAawWaZXFBS5Zf8pn/lxyyA
2utfMoVyBXkqqLxk4EnQRrv5JNX+O1jX72TjeRh/TXnpDQwbaZL/ZurMjRMXbgR9sEVqgPG3NTS9
Ki00FOYmPPMtcIOkdgf6v71Se+2+1b/Sxdqw9zIjYHaG7zzxdRk+M1bLhSskr6HKDs+V1cDK9K0p
R68ffqbmIczijc+GyNYyqcyoNBS0dLavtzYtpSwsAkAHGjPuavZh/ihZM8BbFybk2/70MsbpNPnA
IQKCAm6zBtw4XWiFyIHyPtD/TmKSnPReSaKNWPDyqiAKTnSjPY8OFLH0ejmZwkzrnFGqaSPaCtlz
NULk/H0yv0v5L/WzM2y8WAWegTlI2hdk79LFvDZXw0dpNBO1/mKAtkCSdpr/WfcPanJnFw4Jz1+3
t1B0Ea7sqdf2JPAPUd7wDFfM9FD6iteXxl0aWkdb6T9poFSD8e+5/SbdpVHrblUcBPXEZXP/rHa1
uXVoj4M9UdaQQulk2SPUrP7Bt8p7eOBiJNucztg3pX3yh/agysWuhGiHHH3jdgg+2PyMpbHCzAq0
+y+GjGQf4rOl8mE6453aqp4uf5viT1MaHZu08TTt69QFbq9tfdsEDsz1d8AGU89cRrOvN9/PZAXJ
+TQ8OzAW23Ca0fqgq7rlwoKiAaDtReEZ+Dv1v7UPU06NYO8DWz1Pf8nHUN6V4eQlyBKHugJPlfts
3JnHGVEcyS2aDZ5HQThgspbiOOo9dLB+fxMuqkpLgKhgIKeqZP1U4AJJ4491zVT4uzj+ueHLS2S5
/o5yhhemVjmPbXW6LQ2YqobvMfrgxpsImWUzeA+tmW5CFXUois8bNpf7ccPmugqiz5ZS0uzgvibI
179BcCgqHmL/OP5o6/chvMX8pztUuI4bhkWLpcVDVYSiJI/gJZBc7Gvg12z3yNUJ07Pe/5Kr78mv
BnmvAEJqu/2o28EBstH9batL4rNeLQIxJEXLpBzJ+rVRv1Dqbhp5vzJwvxReIXZlZnL21HwjDAqQ
UaDuLiytcks7aWY1WOpc2dx5TLNJzee8Vvc8iVCyrxWvkFJvkh/CMnynqtkxdN770/iv4ST8hgUV
w9wD9/R32LjY4rHx51heVttLkoLw5gA7lwUcwdTiwru9scIrypuBaWtgCXjxamcnv5nDTJkiRioL
T9faU1q+RcbasE6VricutNqKzpSl5e8QHNsvXTw1Tc5hPO9r1X++/WMEnzzW/ee3rPbeVPtY6wr6
ZjklvTJ3XN/5nlg1NHKWO3eZG4fojW59C0Sx8NLo8u8Xm+0wBLQ8t4nBSvLslAjT5NbBHn69YmmI
qizUuDzQ1tvclKbByILDdZ2VU20ftc7ZIRS3s/X6V2zvZl3z4k4+3Ta67Nf61sDGCxCNhxg+vXpO
FFBam3KoUBtJAeX3pc4MvKZ1G18x0d28tLL6mKgFbIcVs/FnVUqPbaieuupJGygMbPXPhYYUAvci
jOnQ7Lk+qWw0+s7vJNyDQtce8Bi6S4b1t84FhA4usDeyPOHuURVA/5KJE+ox1+ba2bCHqtCZ2ZlA
lsxPsFnvbp+PcEHLaB3pMXL360JP0jXg9iRieFYhlWc8KnIBRf39ZvVPlGeoS7fqP4ZWO9dNUj6P
iyElNM5WBvMkcrDx2N9Rxd8pTW+60TweZCf+SVng63+3yJV7jJoR1O3yHTbnUzxDafmuLGJXCaYN
NxQeF7IalIzo06Lhdn1cdslkmg9F15l8ymM0RMvm/e2VCFJkkPzMvS2Pp4Vi/dqCltZDymACOHs1
39HE9MmUTeVL2qISTTvY+neE7kvLhQHthUYboBh8Buv61ASTRcxEX3Se2vdxP+6aIHXVaWteWOiE
F1ZW+6YZuaxCLcyI3d9Fm7iW9QSyfy6/39675a+8CEUXVlZZQ0kmylg4axlVOB/Tal+ND8n4Zow7
r4w3zmlrRatzypycbioI43NXNo92PN0X4a+x+qzG9fvbixIagh1ioZdFQe/3G+fi09ElUq9AN0ze
J087vfqkTLAIy1Cr1Rtf6eUb9GL3LgytPtJgk2ojWN6CjVKSOCvL88wxvvk5Yh63lyQ8J0YVwRA5
y9DgcssullRnpeLkCefE8LY3oYRAi+1jG9OT0ovw79u2hPfpwtay6gtbCmjIcY4BVVh6M79FnkY+
ZpP9trWUXzW0s0iZTD9MeS6Ot80KTw0uD6jxyCZfXCulUTM9RCbvbMltsbcCxgaK3P+QQ9jroh4+
viYuLaRXEB0ugJnVKptZnvTKwFxqUag0ioQvMeNmGz4v8hDKvoj8LKQn/M/1Xs61X1plmf4vfo07
3GpP2yF2y8jqYkWJnfX2AlFJlPvWQMwQpZRii8RBFMcXDD3kYtRXyFquV+KXFTBth0JEY2nVB6Wv
Kjh94mLjdShofOggVf+YWR1LHHR6O+WkfYrjFKccpleAaum3tI6zQ5o6CCG2EPDCud3tR6cz976a
yLvel8JdjjDwvp8TGCFTUzspYeSQmc5wqZvm5hTDkmSsb/7lz1yc+eKOjIFq/i+Cpka/3Rxoubf7
MYBNAEkFW7/v/AfNSTyeYu1mAUoUCqhywWWtw6LFfNy1ac2ADCSaqdCQLDwAn7P3tZ7vYa/JKI2E
EDhHGxdTmKYsuZ2tEFOXKum1xWGiHRVMZJJGWTr7spOKXTbIcFznQ7JP1Dpxqw6Jy9zmQYSiVPm1
Nor8FaF2YVIgW4IqnEt7/RvSeDC70Ff5eCjfmHJz4toNkx+3I5Ao8C0UeioUjrCAGSsXz4NERWYw
ocFl7WT1vtKancSrGQG34nvQbLR+f1fuXrjQhbXVripOYcq5RmiIVPkAg6M8TWSZ0xMNjn3flgep
RtR8IqHp0DRq7m4vVXibDfgwqGQyhb5Ocf0e3l8EDfju+9lOUdGuirYSvyXqvFjfhYnViUnjLE3W
QIDVK1ix1eigKg/N1J1iNMi0TwYcZluJmfBmXFhc/v3iUrbGEEvazKJi/Wc6SrbrhEgkJFDkTOGv
WDnc3kJh1L2wtgrtmSyp9jDjLTHA2RlBpCXmdkH9iqIDn0QdtUgqDrj+9aJ8xe7l+DeiPflexT8Q
INieEhD6Iuk5KOGl9sgH8dpIR289DWWqKynCDW1ReHH2cTZBcbZovqMHYWsDE+Mh7+KoO06ZvVWR
FO0l1SNaejCr0vJa7aViVnpUDDwhDfXvFPgLlfsO07cPTHC9+evs4SK5R39ttUhNyyI5LzBS9/Rx
NBSju2MawzoH4WkRFu6Qb1wywQ1YiGIRWnUghOXBf72rYAlgZlVoVYKL8mI/fqsjhhWr0ItNzifD
iO47+b61tnp5y71a3TvgjwweLzyG8GStolgtmXXVmVV8rh0KRqYpfWyi5BHpYX+Xy1b67+MyUQSc
MyhBaAbWHIaFnoypPia/m/UpfbFSeRzsjeKf4F5f2VBX+xjnIMP9OD63dMUm3b9PIEYMx8cBFfvI
3r3CS5biOFRNVODXrTF/IDfRgj4+o4SwNHez1q0MPTyovpweUDP7LlVBwaPS/HXbruAK0N3hHcvk
Cme3flUWJPaykw7x2RmgqvYR5Mif+nEDvCoI+6ShsCGB2ab4tJbcaMy+k50AI5YKruJXYW1NsIqc
Dzg4A3eoaMJWu7pjo9IYDGhZ8Rk6EJsR8ehggpnL/fe3N0vkEZdmVt+WRst9Xgv0q6MU+oz0oNp3
6imqs50ef7ltSRQ0Li2tvikUYiqtnliQNR2kvs7dVJa/jEZF+0dBYHCfav9+OEyHs+rPFq6iBiJj
Q4ksfHzWnO+G9WhG+74KXUYj/ruFLcHr4mPpWFPbkAPF50C50weYW6TivFQYkk9JVbtpWW8EQ6F/
/1nWunge95rRWr6Gf8/07Sy/8ZqF/a3L/r69LtG3jP2jtcSoCQWaNXRqRrI5ySUfLEMOpsbKvqqa
eicP9Zu4aH9W/aGXf9W/jJAi0VzIW8QSQneh1w1qEDom2tDXu1r7fe2jFAK2COUNqynznankjAHD
OV9a6r6a4ZD5eXvBWyZXRQiIfny48DE5KMrbtAt3I7IoSgyTQNPcoQm4D4PiFQF56ej/Z5WrTwxM
fnnZI5hyTkykNEMzONSZVrjFoEhuHaanbOiTDZNC91kUs3kdwqWx7jSVM1SS9QL7VNN9R+M1pibW
mBulZaERi0YA4yxMS661N0apQbtUpjCvd99B2YXd82YjS3haPKaWiRUIW8zV7U5L1FJ6mXdMNKhe
MjEOJP/wkUOVAKKpJ9Xf+DyLb8OFvdU1T6QizPMKe2UUPwUV2kDlvT0/KtGhV5u97Ktupt0laAJu
vRqFe/nH8HoQypEqmUFyjSqpcpfrTJWZ9p528Lvbzi+2Ahhs+WRy31bbabeZ30SjCRqDIqxV3Ndp
DfXN8bYR0VcTqjh5mS3h02mt3B36MCtqM4zEhnJO6vSh1/3vt02I1rFAoKjwQbsAGe113DDVcFie
+pRwQDVP+XcdmcMtKInQBgQuoMD5xS/alzkUyZ0RRaSj7b3EbFY21W5Myff2SkQZAAjRf6wo1yux
gx6uDDMgztdPuTYjRAuzVXZvSMbGB+X3cNc60b20tIq15pj6QVa0fCjDAIXK1MjcEWjRqe3CcV9H
Zb0LtNZ6kiUY3So9M9/FavrUDMNXa7BCVwqQ2SqUIHJL3S524RRVSA91szuGKNWltf3ZNgMGlgtm
lBstcO6qOGIiK0JD1hrb7twCtoY6kFdKHzRbLA/io1qUKKG5BaC1wkz5pQYVBkXP84zYlpW2e9Lq
yNr6WP3Gk7zYQQYiGR9hKBU02PVZaf7MYykAmGqkBwCq9442eejuLch9c496y7OaflD1BacK7qd+
Cs34kxJXXm++0/IfXRyiJopYCeJj8l1mL4p+B1l9DiTVM/J9m75BzpiOkhkdbnuYqEaIYBwAEiBs
tMfXKXoWL4zsYUmSWT7EQ/YU9eAx5+LOCOOdPM1nVCAf2wxUb16FjtuHEKwW3bFqGtSjoh0K4/dT
pKIcNskb0VZ4bBc/bHWLE82My8YAZGt2ozfGpYt6pe6fbi9fGI0Y9FzEzmkhr+fPqmqqOMyaxG18
H6NNKcsbsUh4gy8MLKu8yAzDpmomKcLAkO7gReTsVfVDEny6vQzRhxDVv3+WsUqsa8V2OAFur2q8
sSRU5d0AFr9acqjw/sWx3bYmqmECq2T+GfQGXrPetW62IfiuOBryB02dvcFiTBAhlEJ63zS7uFYe
eLb20laWvdygFzfswuxqLwtfUop5oASAkKMN95xOFuiWM0qaoeU2muOZo+J2SrUFIRY9kC6Xu5zx
xRlGQ2SnaBkQG/23MgASFqYw92OgtUkaentvhbYYJF1mFRZGtVXEnxoA9ZPBSfbWfdomvpsoDB+n
/anxI2qLW5ydwkt2YW4V9mPLiHq9pr7hBN/pADBP/VxkT7eXJEybwHvDRwZEDur0VWR06kw3ihEI
tuqPpqeg7TfbnjJ/9xkszSCRCNoj+rWfYLrM6/j5tnHxfv5jex3887nK0KHF9pC+86fm1OqNB6DC
Le1fTvSa+s3FQtXV4YW9VBelBbQdubmQXD4tjh3ow6c8mbNXwBuhvIdlZRnsoCe2eqnoSljUxUBp
5aE0Kk9F4tKWx42yunDzLmysQvDcQQmWDUp8bmR0N1vbm7LvZh3v0DpyaczcPimhK14YW/794pZx
HaYC9tv4nFnlZ0WK9r5h/SU75u62GXHwYsgT6giGqWV7dZvNrgrasGbyptRqdzLSt6VvPJTZfV8U
d1Iyvynz+9Lxsh8bZpezfxG8kGJBZYqEjsbz9fLGTs6tbMZs5TfIA1peVj7r1ce2/zgirKahcqrR
DTrOaHPetiz8xNnk83wEoBf4fTsv9lXiq4+kD+mPqmSWZ0XjeDf4cnP876yslucrjHPW6mIFkklP
sspp5yeEr9tWhF9TevYLtyENrHWfWa8AcGcjWTfK9+pSCTa8OZX5AE2hNzIW8SpzEODQraOWaC73
42Lrkm40Qm3iOydDq6/9bUAw1H6M8/9Tkvt/6VdFJ7TUZMHz0Be07FXYmEzdioaBIJy2M93YuynU
97f3TXS3Li2sTkcNYi1R1Ybc1ELzj6au/7aqNtMC8TqgIaPyilbhOgOWolFKpYHvZN3cM6k4Bjs7
TnaOEu10cv/JG9NHJTtJcn3Ig/dZ/ib3640DEwUsRmDoE0C6B5HG8gsvDmxK5h61AQ5MhzsYvmZ4
gzp935nGLo/M3Wwkz6/Y1wt7q5ilp07rILhKwM/sO2ZbPa0rH6Vi2shSRVB+Rns0nSlGOElof1yv
qwrSKM1GhsG6vtzV1qMzTG5Z3VPC8RSrhzYstN2M14KW76QRMt6P6P+8ZqV/fsHKR6NYLvt84hfY
+aeuNg5z5nh2vMVAKfQgBcgKI+kGz9HV+fVqLxlJy2PE9rUfYWDaXlgq86uW8sfI6tBQlZZzfxl6
4+keVeq9bfxs/XzjyIQ37mIlq69MYjS5NsxLYhWVJx+p7HJUTptoUaGV3yASKMmYNV7eBRf+bvdV
XNgyCUdhVkzUd9BGNX06urMkZYfbDiC8WgysLhTvQE/tlQuWCmKwQYypUDH31hc0E92xOBlDsNdf
tXfgMXD4RZNoTf6YhoVBAWJeWn0yylTfFshok22UJ0WfkgX08R8jK4fW9NYg8JNuOGpkuso8oBg0
TNZB07Mc3h1tC7An3D+E0KCAVIFerNl1IsuukXSRcW1TQoQvbWMP9Ht4kJSkRpxPp7gdDf+nq/f/
fllEQ4EaU4j/WF2l3nqYlXNb0yiYm/pebWbPVOTjpEAbU+T7uXfurKnfqd/13kEhzPkLZPcbywjO
ZvxuTuJ7TXpa0BILW8NtZxL6LfNrVIaBp6GWfO23dFQrdXZscj3qJIl1rPXAszf5ILasrBZvpE0z
GZXD10DmgUFPy3k2p616ptCPaNf+FuRihG1lZAhyOSO9Ss6Fau9gPPNlaI2cyZv7DYcVr+Y/hhCe
ud4zvwDgP0lS/LuqmSCyLlstivbFa6LjP+uhu39thpeLHDc96ymdcacGzsnUk126SUa5nPA6HV66
3P+7bfaaYkhvYmnBDzB57KsHWmfvGEl14sjr2sdl2Ae89sZbRrR9ULYxS80kMGNoq09LOQxhNcsE
lXD4EM6/pv6xi7ZqgEIbdGupOgN0p212vXdqUSY2pKWkWXl8Cgv9xARjbIQbJyTaOpBbTPaRki5j
zddWJMlqgi6J0RBvJhc+0X1CJ5WqsIKCp1TNbhxvbJ0odBmLTtgy5WYZ+rLsi6+MxhydNvttArK+
i9y8m/y/gkUm0K562ysdKKJVX3lNvAS8Aq/8AnSHc/baqD+mjt0PWXLW9S9lfuBTd5Q+GaEX1eXx
djAS7ueFpZVnIINYj3lQJ2e/Hw7LdFfoH2q7Z3CbiORUQ3CSta0AKLbJw4IZD0Zf1/QPfTWohTYP
ybmrADzS4CqOZauld7OToC2SjPKe99w+SmJzAwElfP5C2PCP5VW8mgp/LHOI9c5TPTE8pwTgDafH
rlMQb/KAwISuiiJHHf8AlvmKii6pw1LWghKFccLrI81Ths7Uwkhgq04+j/k03elT8iWazGAjVAoX
yUSLA8UAKonmWhV8qkK7SCPySG0o94VvHKLQ65PiYPxoNPOhLz9lg7Nr7L9uO5LonlxYXQ9nq5Nv
95lOYlkoj2H7kJcSOMQPY3CP4OLGVoq+OpemVlE6G1Ro4GLSy4zWewNup6ofmyigufJ8e02/EbDr
QH1pafV0lFiTnCwol7pw8yjdVxFAjTH7BYon8SlaWP0hkVNXn+jn+MOXLkOn9L4Yvs9F/2bYuqrL
VXzxY8AjMFAMkwPt42sP6qwgs8KCap5Zlzt0SsasPNxeryiEwxj/j4XVxka0GKBRwAJse7susfZs
7GbaLvZPJmxot5AJvphAkH2LjC8ayXBD45gy61nITAKQEfr+bph7t9BG1W277kFKt4YhhU56YXp1
Ce1aiQp/Jo+v04NC/A5G18lq6IxbbzA3SSmWA3l5YH8WuvpW2VZmkGiT9YbOMyA9zwyiQ9skaFCp
8rHRj8MIlZsjv21jaSPFFLoKY0x0oDTkbV6gIP3YUgNjgcgE323/7yDYuBjCG3jx91dxtIxQF0hq
kEXoGJR1/dbKj0ZY7OFF3ViI2NAiSbYoqpLAXPt8PCXOmE4UYXW12I/pjPCQcpzzgwQa+LbvC12D
/AiulIUnad03N/SYvG9BMbWZ7DVptOib7qPG3leasau3AOLCm3ZhbeWIodYk9KzYQMl59G066LA7
m99ur0i4d6QudB3Qf3ghEzmrTt70sPqd9fhDK+807VsM98GGJywn/cLH/zFCSfn6gGwUEsJS4jGD
p0kQ8MIBqppMcP+iSXSStNhNx63iv2iCG5YuWpP4BFOb60HA2M/DetDAZXXjx8F4J2n1biHhBcV6
0FDbhI1hRJ7JKvdGoVle2HpZXu1LWN7uy+zfK3rgllAsgHmGx1pZwxR9KVaStuG3RLAht3P0WPyO
ZFBn2a+pZV+aWoWTchq6pEt40cVyeGzk2m0UZSMbFF4C3qSwIfEwfQE6g8k1HMyR94/WPKqhvYPA
2a3M2Uuj2N0keRIaA4cFjppRDHKia9dx7K6X2hJjdRN+Qp+01euDFKAWCiNJiQ7A7dsgvHG/CTHw
ScbgV59yjW91mwDjp1r55FuJV+f3KQJEt40I4y6yWcB9AZeBXL1eUj2UTWJYUcJwnfTNiK3pncww
7tvbRkT3GsgX6HbmLaBoXvkB86KVkWhlcpbn3I2zR4pILdARcOd5t2FKdETQVQEjRo6Z+tfqTTcY
WSnFQ5WcLWUnz9oxT8OdnU73JUUpJF4OtxcmOiKLmgisIQCLeG9d755Tpb2Rd8SSUTbdrEBaNXa8
Pt96fggTkEs7K1fI5SmQ6CzTckjPUKy6IUx3VvO5AsEDE9dBsWtE6H81yVbgEh4cL3AZJA69S3n1
1ezTNEPpkliR9/fNAANV9TnM/krnePeKfWQ8FP4tBnLBDFzvI5qdgGIj3shwX5VJvWcGInS2FH6E
rnFhZPn3i3dxHxZJpFa4epLT7AJnkX5QErMB/Xs/tFt8679fR+vPDAR+/yxp5Yh+lg9DNy2xYjrk
Eup7BpSdgad8LZujWajnabbfpvIHM529YHgKW5BWTXXHjNkcqrso+JbVT1l3B1LDUfi4v2fkrFsq
SGNlvL+996LvIVB/9MU0yDbQ5bjelihXfLPR2fs89Rzpm2pKe6P9C4FB5BXueKAEr4GzXhpc7Yw9
NHpkdiBo5drftU65W/Cs+bTRnxae9sWyVq5Li8UaIxkrbfcrh4ReSk6y89GId2m5pfgliqF0wnkX
aMzgU2y+3kEN/Jw0ToS33vJ/Osmpb8aft89IGGcuLKw+PLE/Kq1dUQUYymJf1lkMFVbpxa0R7W8b
El54ZqBMSLeosayHocKssaNGpXbkxN986nvJcD/4kM5svfiFp3NhZ3Xh5SIaAkOiiENFeewH5B8e
xugBcotjWffocHt++iNUn7su96bxwRnKRysOnuAeP+XTSCej2djgrd+zugR1BXVsizDyGXbPMD4N
hvWhWKTYq+4YtNEWMkp4nCRGlMvoIZMWXjtMAlDelPqCK+eAja/u6352h605XVHNakG6UpWjrMI3
6toIyojOMI9zQhN5+FKF+pMWNQc6gmaxo4p1iMH1buQSIgI1zYY3mLo6i4NT5trknCz6bowhnwNb
8wbp1Gf3PiKkFs3d6sEsip2uQ8jETEznmdbXf++5pDE2LShe6C/eDsXgTJmU5tiW3klzf+cUTCWn
nZfLW1I/ojvyx9KLBwTabY1Uy5yeMlf3YS4d4K0eHOMdmb/736wJ9P31flIyai3TxJKTtgxVT2/B
Xj1KWefJUbLF8ynyyctVrXzSSZIsCiV4lKIZvXbpW22/G/Pvr1jP7wIqs16gedY2FKpBGSLq53Y4
6nr4EDSPSVF56dxs5BNCdK99YWkVko1akgJZ7bnPk+1RunGAv+4dfycxJ6U05l/BMD2mY310suzd
FKteZuVPVlq8W0iklFk+Nd+bLn1O4v4QBAple+uYDF/DYT5NcuO4TP3dhVI7u+AteULJW2mX+CLB
smVYKFaiPrAKj0MepLDJ8/PzYX6ODQ0y+2M9/VTs0LMNr5GSB4Ru3xiZ/RAGrcvI50Z8Frq4RScS
TP5S/l2Fw67oygEuei5T5idHJbbNu77ItE/arFRvaukVUpZk6ouQO68qmZHRxTkvUjOULcYYyQmc
jybgTpc789DmTB9CSKqebvugMJdmQopRfhioEM5cOWFvTnSLJWwV/rteKo+zZRdekZYfKITfy/b0
bAf13vT7g5Y1727bFiUKl6ZXXtmG7VhOlZKcUybgUQTpwSn16lbVVXiTbYti1/JGZV+vN1MFPEau
R93egM6Vm0yPbrsjIvIQXtygXKi+Onxgro3MPrJ+TeGT3ubt3Wzld2FSn5Kua1zgRhuFLtG2AWGA
HQVpSsooq+ynSLSmsnKJh7CafLAov6pFE2+EWtGmXdpYeaDaSrkZDst6Alhhx8d2znebOalw05bU
yoY4hznRlRG7Qi/aSB2iUjse0uBbScshjLpDDGHrv/c058LS6ngmh6MwfBtL2t/oH7hy//dtA8L9
ujCwcrKy0v0kRLjkHMlHylluAvZjM4XZ2q9VPgGnbewzqcz3QnrUUoos9ePUQ36aH16xGMANIOQZ
kAdlcu3MxoBqk1yyGOZ2CnrnwKo3mwhCJ76wsUrHwBQlUxrixKj19g2qNaja3l6FcLdQQefcAfrz
9rxeRd+0TO5kSXqukmJfN+2x1Z6qpN0HjNHetiRiaOStA1vz78GzFzwsTO0EVe50hJgmGlw1JKGT
pGTYKUYPX3+nBslDH/gyJDC1tNP99os2+Y8dOkUPRp9Eu0KGjdMyBre2JfPfO+bVT1s5piWNY4w+
EK/LvvaG8b5NTXdzKl+8AQs6d6maQSu/CklS0Gfd2IGHgLV2FwAdiIPnAc1sLXAL/xOtWnO8l6ze
1YPSi0zqCwzryG74CjF3PtCUyg0yDeBr+ipDjCyll62CKoNVS4dW2juJ6mnF8+3jFtz1KyOrL+aU
B/bvXsN5kT2MNAQt7MRtrS1qSIH/MtHE6DLTFHyW9dXJpeEYkSMAIZBia4eCIzQHOwlXhjXv398U
CD+odyzgTN5hq9PzM6OpTQlL/I59BX9S2JUHxXowIPG5vXXLb15VgXSHeVqw6xDNwGt8fSfRHNFa
qeU9TUWZ8atWv7dysOOz1HylclR4fVQGG5dTdFqXJldhwCnNrDUUqhHAP93Sn96nerwLYmV3e2Wi
01rGNSH2Wohg1mlUUitBPisTpzWog9uji3mq+lPYvTWMdEvZVBA7GfYiP1yIn3hGLb/lMj3M+7Qz
mHI9p6GZu7mhGt7o1FvPV8HGXVlZ+Z+clsg00jMnpTmM3egmi4zVuMXyJbTCpjENAiU8Uk7Xa0Hn
q0KbME7PKNKG7fyehrXdVhuJ5uJWK7czENf9x8hqKWoaRpmNeui5KqxhD3DlAyQAxi6MW9uN9CLd
t1Jn7+I53njgiRdHqXhhCUZBaJXgxmHXgVKkSC0rY7STqwY9xGHYWd2/f5+wvj92Vhc4lZwgMpFf
POdlfHLyT6E1uE4xelZ/uu3lgvuLIdB7y6wl4K3VZRrqCk6xuk7P6BecfHhKdqr+Rk3VUy8psB4m
4d1te8INZLTgt2QpROEre5rT1aFV53CnZeqBd+tOQu0rtTbcQzRFCgeKTjhdQGn8z7UTMok/q2nD
sgZQ/3QWAhdx8L2VyI8ho6NT578Z7B9DbH0JWt9r5/vQBDYCj0PyEZZbmAKe7Xxr5YJ4cvWTVis3
nNDwKW+kC512z4slQfKDz0wP7cHtLRYe6Z+1r2E/StHb09Q36bn3n0dfPykNstBW4eXjIeuKDf8R
veRhgkEtkaHdJV1eXfdQbVq2tkzPxSS1n7osje+qQQHeBODKk7Isf7JLu3ufQ7uzn+Mk3iFZ+R1O
kvip6nPny+2lC73LhCh2YXymrbO6NiZyAUU8412wwH2U5IrvgyUj+hNsfBtEKCTeahAj8ZpHWUVd
HaY9q+3sSOyxP6eDS62qI/AYee3q5RMc3Qcwq0df7449HNO+fNSTvzN6nMmHJH0aww1nFy364res
QUja3CfpqOJYccOji657OBb7zalJkVddWlklYgveH2UezllOPkuFq+suKrSa8XWrKSy6Jpd2VhFW
15qs0Wxurlxq+4x6eRY3XpU906rbSF2ErktjndrxEgGhX70OEm1sOoEks3F99WQ1O7p/xIbZuFfi
O7XZhdIHydonihf3H257qahCQ2r9x/Aq3yy1gU9bNNDqHH2Ih+6Hbj9rbjEezPZ36wz8kNtX6YbT
Cv3kwupqZ8uuToPQ7ripselKYEkXEcfNl4PQClSOFjUt8PTaalODJpuafq5IZaACChp4+oZttguh
M9KyBeghA71bs0Iz2ifVZsL1gzAy1Opjwpuggf0EwbJ0C7glGhfm0win1oJ2Uuh/XbsJ6O1M6vU8
O9t6t29V5Q48ximYD635AW4Ef+j3QbU3qm9x+4oDA+rIq4ehduA1yy5cZIURmW5gRU129ss3Q0CT
Cq37dMuIaCsXC8uk6wJdWBkxaiUzG8vJzrVl/tUN8kd0tg5jpn4sQQqN6Fvc9v3lw3uVuBEzwQnB
9EPnBnaK1ediGqnJSnEwPkBWR3NPkpVDSCraKA+Bph+DZtzYQ5E9lka8X8TZoEC83kM7Q5ptHMbh
Qe2c4mduRbVHYA92qAnFhz43vtPosU9FzCjK7YW+dBtWCqcwTwfGQ+FHX61Urkx/rOVheGg7xlcy
I0zej4n5OdJn55QnyVtZq/7qWlk9a3ncn0OUIu4cLVc3gtyL4+VXENuYTV2uywu03pDDytlK4fiQ
dRqVy295bripUx2d8kGmJX57zS9iNy9NIDYGj07YCZGkv97sujeSMkgsDnd8A4/6PtGNR6Adpyg3
N9xIYInaPVVG6gJUNV9886R5zGo0hB4mMF7TUHiOnexVKXGzcAtVITLF8cFvT7uYjVyd4zQ3dgeB
3/QwAoV3qnukdRYixDz5dHvzls1Z3QwmKECHL7pdC9TrevOsrDCVKe6mBzX+HFRfoFC//fdFDgmr
F5C7hbJCfhHHHNpBmZbY00NRRwfJ+hQruQdmyYuL/GynsOvnpL6l5c3qF5C3x9vWRasDyLlkZVQl
eOler06Tuxn9emd84AUMzUKQAQFMqy3eb8FZwXtI0YoCHeOH6/yvHZWoTloa6o1s7M1Wfqoj+bFo
6titKbfcXpEgssAfQS0H11CQrFj5harOkDk0Adtplv2u7dHt68uB2blCzX5EViSf4XWg0ZY1/5p3
HG42Crlk20CywDIvv+ziuxDOVjRNmTE+lCjDhEq7uGP1r+nSFiPMfxM/KEkwmXhtRNakQknVcHqQ
mZpvKsPDiKpuPKeF5wV/Kk9QPgvw014bmWDy15Iumh669FeStK5Cxu4Mnr2/fVSCILhoiWj/Q9p5
7MitNFn4iQjQmy3LF9u3pJa0IWTpvefTz8ceYKaLxSlC/whXO90KpouMjDjnhKm+V87n6ZVM9tSy
oV+AE+u/DGGvUcmJ47NqgShu16AP00aeHWOO1vT2UA00AeaVPk0Rajeog9EhGX5Icu9TOybnQfkb
ivJGljdS+bnR++fb47uKuVgrRQN6SDkMHMdci7bvUqHgU3qn1kPbVZ9TM96SQFjZ8EuziLuFcDuR
ya4E9CxwMn4WGIOTA+qIhF1eKX/iIX9ocsPp4nRlzRYcxlQKQwXpXU5vLjGXiWpZRuU4OmnQlH/M
JG5aGyyZ+XJ76pZ2IMI26E3h3Vm1Wbha9bGehao2OIFf0fJXt/AZiqY8thHePpNqeQUBvuQ1Jule
/pLVJq19ueOVWu0s11BGR0qTo5g7ii/8aku7NKJ9VYx7FFZX4pCF/citPKWq0BZhlDM3VYWNRYtT
X3RGrd750rhLoTMWyhe9OiTyrle3VFRWTC7MKSaB5iASq+OiZibrJqwEdLxo2FX4+9pKdkKPWtcf
pViZy4UNiTyfBEUYoSwutelYfPCDw2iQ2dEb0XEriW5dQ6h+z1C93ee6bx6EWI0fxdEtDrc3zMIC
Tql7oLBTt1hy6zOjuhZUqSGPTtA/m1Wzd2MnkjTbcjUecL4NWfu2vaVBfrQnz+wNsVm6mTo6rXYy
4ueu7naWfNDj+7yOV4a24Eaoqk/1AhC/BrmcS1OpphlpNiSDAy7nIFSgVJN2V3buCn1zYXvw0MBT
TTAqrM2OQN0XdTqo+eAMvRTagVs+Qy8Mm9ap87Va2ZKp98YGaG+YhKWzHZJEURmkScr9km+iOvos
qHR00yp5a0Iqv71OS5P30dRs02fGICuNhKlYe5Eiycbru+OKs1rYC+C/KOtorNIkSnG5QBqPHLEO
+8HRm8yW1Ef1V9NSX0c9ai3BteB9cbtkuCdRVq6y2a5DX4+uVRFuEbVCWwCxKI9/bs/XdRKEhxWB
E9xnLpQJT3c5GIGuZVKvSgzGy5+z4Mn1jpBdc/FUdv+tihwY50j8dNvq0ipBUsEvTX2RxHkYyp5E
+NuXcfeaMNg0ez0qShTYntf8+5UM3ZO8OuuFWM/8LIVKqHidwejYDp5bIELHe9daIyUvT6KGiemJ
h53ZkTX1rhx0gXWiv9d2EP5G7o9uHzymm+bUCg/DGupiwflRI5j0P0nRTUL0l2tWe6StDCEeHSrm
W08E/JjYAnoJoXwuh+HsK8Lu9notHOCJHj812YEDA67k0qArZqMfV/noqHTKpaNn9jnwKcC7sDH3
+Sj/um3tWtcGHjKIKZNuY8QE2Lw0Z8mebzR9NTpFoXZnxaCjXk+Za2NEXXfMobCgUB8WdkAvWycK
euVIb+30UTdivbSDwaqdKBnXmqMsHEVKuQQowGgRDJizZGSJVhtyXRMINb5I/IgqZFvka6y+hTAB
5vekykW/JGLxyfV8uEtr0fRUMeuIS1zkL1yIHi9m/Cs2IsS5YhFgfx2dlD5bOY4LDo2OwJM+Egko
CH6zV6HQcNZ1Y2Bsem+7VbptB4SY8NXVuG3GnyuruzhG6u/8x7nE+VyO0e0Llr1ijKVRO7ksHiFB
HQtX/zQ0v+L4UXM/Q/y4pzGMMW6L3CnEnQzPuEiIYbxNor0koi8eAyWyb3/X0h4nJ2YAZ8PV4jAu
P8sf9RFSYDM6ivKiyvdhF9rq+BD+u+IbTbqRaoJHBlkZRceZT/dMdFdkjcOrd59V69WgLlvE91n5
V5PqL2Ggbkzr0dXPgvvvTyIMv/d3RcmZbNRsb3l0dZ30OTnE1c+Cxsce0ZrZbnTtT/nd12wfAbDb
M3q90NDlKEpxsSA1cwXyH0TkgxG6Hx1NTB9wKxTZGlYwv2tkEO/dKcylbhtrw0rce325TGaRcmZz
6fCzZjdaZyEGatR4Dz1+E5RDbb2OwYqHunbAmAD4aKF7MaW/Z1NZNjEUHx8TyOUMQ7AdOgXRhC8W
3TLFNtu7/wy1ZM9M5TT4X+Rs1Hms1hhxJWgqB1SMZfmYqVT3CMj971IerFS8r0u276bQnyBLSSuc
q1fDMKo93nd08l9pkR4Sodk2anVX1r1dF/4W1fl95aVwXHynrx66unhORpQb4k3WeC0l3W6jxtLK
ii5tJDasyXkBB8Wfy6MZkRuRJskiR0q+Afu3h31D3Us+Vt5dTd5sJYS89vQ80ziiAIEnaMPcP5F0
L91IlZiB7q0dfyr/Ht9DloC1QOEJJtSVOhcq53pKw07RAaG7R9GFc+E3XwQjWMk0Xnt17DAAoHpk
HYhMLmdtNOmaoxSB6Mi+bIdSs7esYAtjwhk8f+taK2u0dOoAxEBO5MkpUye5tFYOWqLV5jRrabh1
43ybUyPph1Wx/ck9XiZ2GBXSKDxpwQNxU17a6XOt5Ibk4Sew/fXA7pSGFnRDiqZ4se3836lVvkp9
/thF3kEREMFY1TOc5u3WF8x2I/swdbkscWt1uBf86m7yAJZnnYdoTxAbi/UXREb2gbtFBzmqN724
hmBbnGt6gTPPQEWk+QPEbSq1a2vmQMwfTAqymXYn1CsE10UbSE9yJZIgoVZ0Oc+a0MZ53fLg1bsf
6fgChWI1t7l0rAnJGcdEaQO1dmlCnDo31bnLhaTL94I/PsZu9Ad66hdFPrpu+wn5MoOGAyvpiqWB
8XJjq3I4pvT0pdVQiNuoEyPRyaNqE5b3gvxI+82V07A4tA9GZsEE0hYU0LVQdPrW+pJ7zS7r2z3s
2k1uyhszkpGINvZJFh1u37hL9xKhKXVSFdwXo7scW0AXQT/rClI+5SfdeNJRjVXUR2Y2pNH2UL7d
trY0kzAbyOZSSaDeNDsIcpwPlFKwZtX910rwHKGv7uiScvoPzEzhMGULgJTzwu9QqDq6SPgxTSax
43s0XnmzcDC3rVyHfxMtnTYAVOgojcwLsFaTFhVYW9Exg+MA7L9VHg3S4G20knZZmjT0A1BF4L1o
wbu5XKLSVbywrFq8f1huVB+JLs+3pfDnv4/mo5XZ0pSpkhSN34lO99xUf6RJmPEgrwHBly4YHDDp
TOgZ1A6moX54rAisSz4MighJ6CHl19Wm2vTexmqH3XpCf+FWnppG0hqEk0tec/YmTHuZt2cvtM6I
XJtTo7tuhyh0vd6et2s6NalM2mij1IZboqQ0O7h8u1iGg9s6ReIUxtcu3bsZkk13pvxNkL6UxdYN
z8Mf9QldyCR1Aljd8XBnvgbC2T/S406NbHej/lSabRXvb3/awqv48tNmN2wYWalr+nxaDVl0vO+8
0FayrWHtUuXkI0n2rYueVeXof2ZD3Tb97uxnV97FrMw8dcSSKF2L6TI7BeJJcQ9aSrbGlqWzVh2T
8E1FcfargN7+4O7dZBN8yoSnfA+bvxRi23oZdRIU3l10HNWdbP2p5UOp35Xjvcf/nNny3v8cvuSe
ndbFsRLOqQl/brTddOWIv7OKbw1jtodMo2tLpbVap4J6GJxRlTddyZa7z7Wk2xHJScOwQ96bjb8f
u41P87b7Ksn2nvAShIcIlGCYncz+q5b7J9XRvK9S8ZSmW01N7TpXISVs4zHaaA09yz6Hwt+q8+wA
Ym+4cre8J9RvDWN2Net+b1hF73WOmj6R6+7RvKJpn+4dJ/7/aLeb7LP/K7HLk+FuRzxMk9rRo5Zt
dFahcGJKvv4xMB6ETeS9DeYWuc+69bdR+CUTN4Xu1I/Bc3/yzvJORaTGanZMms2ylGcpec322ZPQ
b+ThUX02reck/BwJDz1Cmnb32n8pJDuIHtsHPbIz2e5hXsh3ovtoJVsEByx/ZSIWSumcCAr1yB/T
pwOu3aUDygdTqHqeHA6iH2BJhqTa6WUxnpIiQzi0T2UnzOLE9hT9MR6S7lNSNYhp9cMa1++deX+5
IrJEMC0Rx1A+RXz/8kOkuC2atgs6Z2S7AO7ZSFr7qSVFVDbyZixrx/xT0OKzpC6YFdIutvSdIp6s
4TuN1OywU3a9Zg+8sWpbQF8ppuUvMinHKf0S+3T+FRHjEzb1odHLozklw6AqmYlTV/pRXNNGWh3L
bFLlJpOL3PIBzAhn9NONr9pR4Fhkj4rjRTRgNgF37fr+iBxgQEOtxEf7kWx+doqkx/BRMWxVOAa7
oD1k0caVt232O9v7ZxIMhvKcNTZu3F5rU7TgGpl/0BTEByQoeR5czn+g+MTKcdI5LmTZAiXxRD7U
JpjFbDPl6ATpwWrHXT0k3xrlrsq9+1H319Ir7/TAq00AyBmRcWJaQrDLjzDDMhSTJuyoYQ6Pgig8
oWpCvzb/KYu0c4qqaC6XANfwNBlZtkHeisXGdeNDJlsvjTm++u3wiyf2vV+atEBsq/u2cI/kIl9o
wcS8bwJJ2XowPIS9hWh0Ona7WtkrpmM0L10KFM7QN56wcsSuoyImFuwB5BLZogw8u3NyUWmT2Ew7
h97goG7CbZa0ZAh3LonC23fMe2x6NX0fTM3OUF5KalF6Zce1q7+UXgq1iSpppj/Dnf6saME2TgUw
f7SNVob7tou/tlG+TV9q/09c1Tac/GNrinaj/OjKs5KoG1nrD3JyXPnK6zCECZnqZsQHpPvn/atd
rzWzyh87B+11Yz8I7T5NpWqbeLq+TQUatGSC+wBeELccITEv0J+zVttwK1SDZRdxKm3GSlA5G02z
Lyhh7lXIune+l0LR7dN0FxSmjSNLeD6OOq+GWt9Xslq/3B7GtQA0fBpkuWg7MXlQmLWXexXQK7xl
q+qcDGkpQ0ZaqkGNTMi0kzq2h0o7meahH36owsby79FK3puWnUrooErDKSfY6KIfcrGmwH79aELb
HZoPVDeo6CAcLj9KBpA1TW3ndKb7klqHOnuWPHXfVMkRIFTROv5YrwRVC8uJSeg4Ovq8kwb3pcm+
gJVlRSImo3IzhmdEqlaCjsVB0QF8kq6nVea8IUteG51QxyAfU+5o3z/U8oMhx5uqPcRUUppzNqxg
8hZuRaaRhM/EMSWfPQfllZbQd3HPmCTjGGbhkejkXnvwxIfqV/mljd29t9YQY3Kvs6OLdNMkEAiU
iirJbBYbT42QqpU6x8xdOxm+W66wD5IXxW9PTfK9XUugLTilC3MzRzvI6lBEAwNs6Z6W0X/Z+20I
d2hyrGyO66fa1Pruf4Y1hwKmRW9lqjF0JHqObfNQ9Rhcqzos2oBtRkYLpBLUjcsNKPRBSiNVtgdw
uXNcsTFoVpWuYc6X98SEghUnhghkxEszNczKCO4gQyEMb+Xx2Hy1tGxnpI4Z0VFdBL2Zf0MvYdOp
7soBeMfuzHfHRF4Fsz2h9ObBUTzWVV67Gvdi4T+r8aHS34y4Pajp3Sg+avQ0bbyfpWqrIUx4ma6Z
9AXxnKY6dOWnYfo465to7T31+O8CUTQohwBFRgkcJoWomRN0g6xFHioGwBe85N1fYfw+dF9uO9ql
5QX1A3UR3Op1W0tRSA0vlzAx9D8q+aHPDqrxfNvEkoP5aGK2tBq0ay6eqAe892pYka2HwmGMqUfo
h1I8VfXx3+ny07yR553qHwhxz+GdlZJ0RlgngEiTDq5E8Sj1P32hfYDrdbg9tsXpI0OO1g5KLoA8
L7etHLpqLUdY0hAye4gFzZbydCXwmOZnvj1BZVFXoWkdO2G2C6J0jAPdSnunQ1Ov21Gw2yTFp6h5
uj2UFTPvEIIPyZJE7NMm0zHTmkehfG3Hx1F9GFbfhrcH8861+WBl8DLIzU3BYPSvYn/wfcmOyh4h
mZVDPbnY60mbRFSAjFCXml3ViYE+jcvjy+mtkMrhg6QXK8sy/cK1BX6bpj1gvOa9IBJP0NVSy3vH
BNSgf0m81+IJ+RZ7NYu16J9gHcHBBseOVstsLCjHy0VLCpO6KC9py7sTla1SncLHXhE3Js1uzeE5
tU5e/ObrPy3ft61o73anoP4Veembl34O+/ahHpTjsIbzWDzaH75s9qwpIPRlat6wZ8o3VRZsJd6N
hi3/SoNnb2rHOazM+TUVazrZ/2twfuNJrkpPMPrFOGFxip/KwQN09KaXe6/9VEq/i/h7K7XI0j/X
qymmxQ31wfIshKjpcx+4ndg7nplJ20LoQVO5grISGy0ewg9WFDbdh+MRyFJMy9Wuh3RxLGVbaqfF
PKtrXn/xuv04j9NoP9jRhiyKvIYtRfjfnuT2WyI+NhJdXl1byfUpN5IJjwrtw2/7mCV3CQAThUDi
WZ2y+6XZxC39kGZhvZMNaGr3h5aOdd3w8h8YoZgPGghiGZYujfR020zDSuFKk89WLm2K+lmmLfD/
z8jsTPoZ3AnNlXsnVr54jWmL+qlOVwaytOW0DwOZna4wV+kqLGPDdF/d8KeAku/tQVzLMXOcJnwA
GCYyAjyoLqeqM02zqw0JYcHgM7QSEtbuuTaKTZNoW7OC+lP9gceWDq95UZI6F2Gwl409eN9WvmPB
l1Jpnr6CWMcCnnj5HaXrqXVoqCxZHNDsr9WU/IdpBv45lIeYTk2xpg920IkkdaVYTF5dP1cBQ4eS
1J+i0rCOLdC6eCuohRjBt0vMs6al/R2tkhqPNG2+Vntc+l6eEVNIzG6+wiCYoRkLdcfKqBXItrRJ
hF9ZUcQH+s4Mm9TVfMcYFeFwe5YWjU77GWFNQAbzZ1Mv92KA6E3vFO1nufthVaciV7nbfufq621L
C8d0gj4S9MOFI6cyi2pa5OniLsZS1CvqVi18/RjKJR1k68ZaiToWBoXMEMIxiAoAi52vvKfkQqOK
1IGQvxOLCDzVeIcuqSvcD3ry6fawFl6BFIHIFNGjFtTPHNQ5WKXq0ieBwmorvhH0kuq0HiZIjJI9
iOG4BZe9EvouuHNQFKgiT0Bp+nbKl/u65fUGIlMSnbS0vH0yRtbWRN/31MDtq5B4W9khi+amiSSW
B7Y2D6781EyzLhWpd8KFVnh/CrV6iETzj2eUaw5wYeGm/lzU3xVQl1fM9sBMkJXtYslRMxeBhnLj
9+OG9nF7XR0/lfXaA3Fp7SDmoCDDlsS3zpx6kfuGXlOChZoz7oPhWFeltQ1CYWd6xrky0q+FLv25
vV2WZnPiCzCTVEJhfs8Wz/BE0U1M0Yn+KonyN6kLFLd+0cv4739ghyUjoyQB35zXxOugNBDFbyQn
QaEpGn6MTldLdvXv/eRJpE3MRPYHVAiqEZfjkeRCS6O6hUGb+V8NK993o7aF176yCRewxhN6D3gb
MGOFiHW2VFkVVTrZRsmRhXx81rSk3iZEpXupl/qdabXGbujr6o9phQJSBK13ajVzjc67sDunLgMT
t0qbGAqzq7ORo94LBFlyTMpDddTuYzPfm553X1vyzo9+317BpXDqwtzsHpVUmmah4CU5RijSP1k7
5EaxVfufuFArjg46F5BOq7g+1fc+Wukr1/j067OXCNaROqLCQAF6rk/QD5JbpBDtnUzKbMPlyhvd
Q2eZlCvv8/wQi+rvWMhXQGgLB5L7GnrGhKtAk3BWwDcRYKiYfXZt6n9ClD99S1vlJIifMi3eK3q+
AopZWlCNogWYawxq8/NvSqnvWi0FM3hC2zSkuOvmd0ER7ZPKQ/Ndc1ewaUvDI/YCZTfpLIpzeQI5
GmUx0xPZ8fzNKJIQItfvFfethzpHeReS1Lu9hRbHh5Ic8RhiN1eP/HoYGj2rW9nJxsaeFC2sOy0O
jglV0URe43oteDYwJP9jbP7U18euNwujkp2mBa3SSoUTprxnkiDwn+p2TVJ6IYyFUw5MC1ChDrN+
dgn6eixHBi2QQSnAXiNqpmCN4NP29gQuWwEczq7kkp97HTGq3IbGNrJTdTV1lUD/q6fBWsfja7m7
qRiBjs1kAT2Jd7ndD+8mQB1jU6sNy0Sntdwu63B8SsVyeOJpXu14FfDyTrSdl9OIIHcR+BUydF/C
HjVdv+dS9r1COefiqNtcLWvKxddqM+9fhxrhpNMA3X3m9cygH8tC7mTH90eogjKChNYh0q1TR+fM
JHZcLfnRBI1Tlc+ieUgLw/bGL2VyQLwXQtwKUHdpR8PYpQcioSTCgDOfKAhimAgaDoJSd1P9sBLI
1dnBpcuMHq2YWlp7Ktv0REW/QEZN4fJm871RqzJZkBxAyM0xYq9t4giI5e0dtlQ/1cnzcUDf30tz
lliclnnSNh5bLEH4Khtl9di5fnvUeqY3MFPxZeQZs81M7y1zWWcNfNMB+OcJidBPuqo3p8bs+n05
GNJOqoti38ujtym7Vtmo/LIdli4omRSlSLOO5f3Qudm2cqV4Z5ogd+hlqB9bLdfsNC2kbd3RVlCJ
kpPfSi7TKn6tml7dR03i726Pe8kVmsh6vUtV0/t0dn4LI4vablRlp3BD/9iYouuoeR79Uv3qW5eQ
LdSl0tz2camsBEaLhkl7TvhLalPz16kfWUpWe5bsjIK+LxE3Sf10n1f0rEIrQvGGcxZLKy+fpZ1E
nQ34G6ELub1ZjCTAIe59NVYcn4jX9oJzXwExuD2fS69uhNmn7pDEJuC3Z0aqVO174NfsI7p9A5QK
EQLtdpr4ZoY7umDbmcWL5EsoCnYc/gUSs2J+yftbOEjUVUgnUvi4PC195nK7da7sCII5AkFQyzc3
Loxxo6KUd0qyvNu3oj7uRlOiIOcJxb7wjOyceaq51aziNRWQSdOlOtp1QVreVasYt4XnJwrY4BPA
9iI5M3djgSWIuiyEiiPl5viSAYrZyUqtHTKlW8vfL22x/zV1RcWIhiG1lNhTnFHZ6TRb1NWTJbtg
5rIT99advNaldimB+WFsRMGXk99Fg17KEWNr1Pw8FO39kIj7TigeeFfsQ97YuexISrwX9GHjdwW9
jn7cXv7FEb+Dmid1PZoRXn4A4JSW7n6BQurCzGBMVF9zUdzKxvg911FWCEfvkAZrRcSlm2l6ctMo
mioJoPhZRkEX3V7wQt5SgXKOevPgat5GHeQHa/xdv3nPRU1Gu7/3jNyhPdN25EMKozsMqC6Ua0JG
S3c4rXW4J7gmYZXN0+muZ9GFbOTlakwoBu2TWwlOEeibYBe3D0Mj2nIunsX80dOPZfKip+6TZ34X
XW/Fuy3cj1zXMNpYA4j+xmxKfMOrYkXtJMfNHljpp9Z3d8PoAkP8E8GDuL3qiwswiWzCO5ou5Dki
P+27osvd6UFEuKxJSPylw8HMo7dO1wAYgpjMt0Ed72K5IZp2DMPbpon33JfVU5DWO2E1Fbz0ZjIQ
UtCRo4AgChr8ciO2g+4nmcCrpRSLL6P82Vdd242TV6tNdtqA9nRverbl9adaeZPTNUTA0uwjhTFl
uSgRsRMurTeRrjcWqWKnFYR9MpylKtql9CSlwCpZLyuTv3CrkP0hIKPN9lQtmt2gIcthxnkkO6rS
ktMfNhBIbf/3c1gCQ03sjkayej1shtrfQKEu3OcButLtb1j6hEnPh5w4JVGUkC7Ha+lNGKmNxab3
zHqLxru7sYzY29+28s5NmD1FgR4RLFB4Bdkxz1GCnQtgiAbE+q17kLyfkqF9Ukgd6yW1fMU/Z33p
tO6Wfm4nsUhtl2RmM+7zPP/rD9LBwivEXbAJvN9Z2m76MTlJuX9oC/EUemsVwmtHSOJqku3l1YxI
yfzVHKs5SsURj6C6bDqC9V3hfQ7qXaWcRJe+U8af21OzYI4QBloQdEO6k89ZlQpVb6nsic1zr52K
HlZhl9qx5H0XtLSyqKdalt6tdbVbAB7i4aiDk8Mik0X253LdJctPcT+S7MQeOGz9Z0K7pMTaWlpI
7+SzjrrT+CsufquQFhK6RUf1Wibm//gCjRcJ7Ctq2LMbD0C4JXRQk+lr1IWbasygVbp3jej+Hcyf
ifTXF8JXr0O0Qqj+uIHM3Ztu2r493J7+6xzJNA/wLUEKWkjFzM5778epRzJfdvTPiWbsfOB3Q7Jv
6HjSWNqxiJ6HtbB5wcFdmpw5+LTMvIS+yjKQlgYoaqQUe2MclRe5DrudORjJVg3V9HelNsm+jJV4
UyeBaQtN/u9srMsPmQLCD4/WjK4lAY5WdiwhFPZ97BdPgzXGe7Vsxefb07zgALBFVQluAsefFb+0
pQtk9DKdQZe+ug9VFfCTGnwJrW3aahuhegysZ0QrM7q/5y6A7wzMhD1+qfWN7j4m/d7sfxkUmBDT
BIk7gbSRa7v9hQs34eUXzmbD8/yoLmuZzE7m/lYBB3v1XrHotQXm1e3PefwqS+o+EN9c85Qgd5ht
POkhsEa7kdY+ZXFTglolkU4QIM7RI34eWzVt5GVHVKrO7rpHeqqP3V2Zm3aoSSfZ/F2E+VHKDr1G
h8h6X0qfhqA41L5B4LYfACFFG9NbKUG/Y5EvfbhCnEYmig5uUwup2RIWcl5kQs4bqGra+JM8BNUu
9dp+Kw7jPewg4XHUQhqmAtx8CdvKwp2k4s6rpWckAWIbRZJvRlN3W8vVzU2R+fE2sEwE0a3qB//I
QaxSpEOU/FWqjYhiY5w+Z5GcPDR13Gx7isYbdUyGU9tUax1Sl2YbJL42BVsTfWb27pkuYL1thfd3
bNfaJHmG50yyyo2pZsImM/UnxfKM1M5EybINktLb2ztv6QaAUzWlo6fk0VwpTUVjUlZG7Outui0o
mIC3NPPAhgAhDLpdWska4nsBRYtaGjl/gENc+qzn7DQaguEWfqo4id7A+mjF8rUHH7xtgtj/paXG
cKeo7YC4ToXKtJaJ0SYflTsvksqjHAfDtiw960eX19LGC4r4j5WhjpfGhX8nFK6ychqmczfbdlzE
PL2RJ5kIVLN7goR9HBZSqziiNx4KVUayrmjkbdNHzUYGevHPOSPkcdjdNIyGHEYcejk1ad9KYQN/
lBrZV1kNqAX++41DNZbqHpAtdHjmCKQ28ErVizvVcdMKdkKxLUzTVvRnPXA3Xtwc48iu3m7vsOug
FkEOWgNNzbIAC8+xmlmStUZeh6pDA2ntmChieB83cGMU35Q2YhOGu7zR1zrPL9R7wCSZaE9N3Hci
jNlM6jixWo0DzSnH7KvuqadC8T+5gXUcm+YRULTn9YdqDM60P1lxVQsnipccBVZeUaQE5omU3kqt
QmtN1bFKGY6QOvq7MNP6ndX2+j6IBDBfrRD8KVOvXFncyQfONut0ydEIlqIkQd0soncNvTFd3nRO
3FrQJRL26pdyWLlMr2N2uknwZpgwvpyLOYzRzCVSNSSjnagUwp03BIZtCYWykg9amkTqHOTNQdlT
HZy5+z4RsjAcNM0R69bp0CE3/B+9e/I9f5dDlsur8fWfdymhAXUO4JLoYc6ldnHQVZNniT6BTtJk
L0aHAEj/4CWbNOpXcrYLJ4IKJLh8cuIaFJFp8B9CH7kvvIakvA4HRT4EdHSVCgkNWOGg0JvY8r/e
HtnSUXgPfHR10twAGnhprpGqgpI7DVTo06SOZ5T00uCQZYpvy9Fz25h3lrqFVL25bfZ6BdGpYUbB
0kMQRrbl0mpZgJTRBtdwErfbeanUAqAhkLb00hb7bqsr9DW3yn6t+dH19sSsRls1IhhIbnPBocry
x4yHnOnIZTTscwnEWhR6p9tjW8jWXFqZXWGDAGYkU1PTaQr/q+IhvC4FL5yHrWtme6VygeIVT92b
4kFa8x0wn4hV/G7DYJf3K2f+ei/xJbhX0icI35HAvZxmQyhCQWw808lhYCbBPfnZfIAvBm3Q91aW
9PoyvLQ1xTIf9q1rVUWr47ad1A+fRrPnfQojL37MaXy+cv4XNu1ki1wgsQnk5bk2GNQPtdDK0kTS
iSkV2uBHEFX9RozyaNt4JaXdrJTPXqL3iHIYxr1eRN3b7VVe2koKERGpGPDaAHQuh9tHGYzmrjLR
zGjB0tV1BwxRVVcWcHGkKIXC0We7ovQ620vwXVUarzem44WvfZ7bfoLItfKYFCnYtuQQuoU9erSD
WVPjWVpNsiEItvAQ1wB5XA5PNpBtyj1mOCuS4kT1tX/WPPHe8HvxXtE7ceXMLJlTNfzru7r+VbfU
SKistI1G8/1yEoTHrvwe+LwjpLXswtKyfTQ0uwWtXsmGohhMp03yDW/J0FwDWS9ZYK0mEgSKN9SC
LmcuMMsuGWLddJLIrTdAjcpNLiEyfHv7Xd/mYLCo6kGtp+xzpdXZ1nrTl2VlOLSky3pxM9AIM17T
1V4zMrsb8shCIC2oDSdEJaJqxUmN+f9tZL4iSpOabt4wktjbyPkD6JhtsFbZXRgJSVNeFZOQjkzf
y8tFsSSeg/KAPtAQeMcuduHNRJtCLbe3V2XhWiMy58yQontnBV2aKeWu0wIhER0dxo3lZY85BH11
W8bq20Qf0at+BdKycG5gSIOvBwrL2Zl3pRzSMRlxPeADjYOufTI2mVLaVrgStC7NHuwUtJUIf651
iFLR65shGUWHeKw9mkG8jSDh7P3+38HW9P/DDfw3ApFI8nL+DHqWiLXM/IVa9r3Ui03qW09t2a14
1aXxUKeb9ADxIFeZNWBJupy5mFGizPaNez98bbTP/74VJqLglCNhL6iTm/hwHfp5JOaqVYlOUtT2
UKLb0O7a/E+bvpm1vVYTnLzxZWyPjPkENVSmxCnx9aWxlEAbdAzbwHuo3fu6yLaFrqMKd17rn73g
3JBMn+RTcTu80af9+GFUoeyNYmjUoiPoP1X3b5f98xOXgXz4/dm1U0kygs4dvz8OD2b24z/7fQIG
yrRT/Pl+3X74fgVZ3lgvUIppaIGL04R7GFnl8fbSL22vCUc2Savxlp6HBoWW+GUeAqGNsj+xUmx6
auZS+uu2kcUl/2Bk5ptdeo1Q55cZSRvQHbt9ZB97mv9DEb9niGTcNrbkZj6OaOaj5crzorYGpQvU
6qDIP9K+sSM92mprgPElB4qL1rii3xVmZ/tLGXS6VbJ0DqIvGaT4L/34omJS3ydr7+HFrTxhWFHl
48jMxbhcFF8tpbLw1RU1n9HW/wP1y3cFLvYZdVtY+LMlUrVOGvWGzZwmyQ+5Vl/EoTjTeib21li1
S+tDwmbKl01dMOYlel/QRsOntOXoyj5Rba3gXWVn9EG6vQ2WVmfyzhRBkQ+j9HB5+k1ANX5C5ONo
jWU3DzVNNcg7SrTCFkXf7tSVoHDpHFHvnIDovF1Im1yay4PIzxTewo7hCo8htUj+zS6Lvt0e1AK+
4R3px23D056q7sxTJyHgDc0IprpqcZ/SvydAHRpeibmvtbNuNXYdeLb0X6SdV4/cRrStfxEB5vBK
dpjAkUaSR+mFsOQRc8789ecrXRx4ms3bhHz8YBgwMLurarNqh7XXavqPXRn6k5wdoJC9/RO29hWe
fkeIStLvXPNXBcxgxA281I8zbCV6/7m0n4XQtDxD6XMosw//N2srt1zMykQvOQd6lkduo1fHNpRH
l0qNHZ4g5D2CbCh3otWty4raAhLKosQAgOjyJOUizRqlMwhTgrPOTJA9Dmc4iwRz9ADm+M/XB9Ex
mSH+AHJjFYAjjZcODM/D01VxjJPz2FNMsMP5AL0x4CzXiPfQzJvLE9QPtKqp7K0tmkmoKVOJo6og
BtUc5cOidrX8jkomQeZeX3yjS8dbD+qFUR4h+rFG3+dLXDpGSmNiIiwHAsO3oXud/deoKIdZV10d
+cX2OMQ/u37HUbcWypVJXohYEMtdJb08d73ajo0iikUL3JBl+HM0JW+az8SCp9vHuPX1C45bC9YM
May6egqUaND6OcSWWQfHIDU+F3XldW2+45rbZhBBo4EDyc06ohF6IHOqMMrglB+03m05vTGrdoxs
3c8clGDf5u4kjb/0f6pdtUSUqDyOYe2N6TmEob2xn5dpBwK+8aZBlgQSUJB4XnPAF2YFEYoI1CEJ
XtyJ/sydWrbq8fbJbKxGfMOiJEFdgoGFy9UsujJPZTFB69fn0zHU9PaoLYo7hBNUqJW0c11tHBCJ
ByUsgKy/AeCX1sqxNLRoJNDRk0+J9bS0H6vlfHtB2yZgisCzIRZYP58B2Uwf9DyfGQgbVw7NpwKl
Py+q253z2TO0ekAnu02rmsU+mtWvPn6sog+zsRNBb5qg9C5KU+gprEvVHU1ONRZrmZeCKesHHhe3
2NuwTT9jXgb6AIrUV2NpuRRLcTRGyqOmBN1TPjv6PW2yL7dPZdPNxECMrnENyPJqs0ZQ6UaqVMpj
po/doQqM1JN0I7jrFgYIYwe04W17W/eqCAWheGHc6Bo1vLTOaJR9oTzKS93fj5K0HHSjTjzqMDKF
HCk6WnFunJW0xtGHBDC0olaHQRr3AChbKxdVTSiTYXClvnjp8p0TE5BICfEAMuCh+tQ6weehOJhS
//H2ksWXusobodYSGBsai/T0V6HPRM14sMZaeQQL4xrVXTDzIKPwYVXVSddfbhvbiHJEVxc8lyYU
79fivVU4zpPcsr1lzgTOo2QDHDS/L311sLXPvb1zbWztIbc5txOIPYGWWu1hl3BL5ixtUFzJ+lHl
30cDseDiP3xub8ysQ7dsdJjoG3n6W/vLYDaeHP2dOztL2TolwhmIhwQlKGxsl0tZHLse4DfjJdQq
9F3apTjqqD3eE/70XoEQ1/sFxZHj7dMS+3PhGiCsiGRA3tH7p2myco02TmQmw2znUV0WVw3C+zEc
vnb9aXKc+0Gv3Hj5Z0yjz7eNXl1elDDErcITCeAG2O3lSuUm1odmUKVHKS/fS/U95G8fHaPdoYu9
LqoLMyDpRKdbJDPrcDSrcsnRA+kxy+uD4vxl/qPXbg04n3mP8NTH9f1U7BTqNlbGTUa3CxlEgPLr
XLBIF2DKuhz5KZAJFJS7YUEObsdR9oys1gW/s6rlMPoiudm6JuUZnL7aecK2No8OLqhoxqOooKwV
54Y4c+TCYiVj8Y56q2t8caxv2XQKp4eu/BXmM8pzf+4WoqYKDA7dPiZbxbrfVG1qU6/KLl8iX8hh
xk7jMpblTcPOp3x1Y5D70e2A+FIUH3hCL62MYUSZvjMjnxDLk+TUrZATU1C4G37d9vKr7/nS0DqK
lgvblFpVi/whCUhMvuSxH0AsBMxR3kN0XHsEWTpTIQJGyJquLnjoPkqzMXI/xu3q5dxl8Kf+8R3I
H35rZHU8Q6uTvC4YkaLgQXawILUnRMFv79rmUhjaFFENkg1rOGQwG8kwJHruL/bf+tR6RfZQRDsn
c926FUt5Y2S1FDhbU0o5Wu5bIQCJfDwOuXVoqvTrbA9PTpIr7hg0rtrrx2gGdaQ1PexJtQ8uyZua
Cnj+Xmq5tWpTpD+/Re6orVw6pb6gyhMpUexPzvdGdjzxfdWMy/753r61oqyspJGDlGgc+435YrSV
myufenVPh2dvKauoRuj1VrEw4oQfY7nylLk7GHG4cz/9pl+4fLgoHtIrpcmP41NTuVxLq8Zx2eRy
7rcDWo52dDej+pLqLh1Tu0+f5L46lmiMMWrpK+WX2HzVsuY0tPlJAUuWZq8c7J3c6vdqXLlLMx5u
7/T1JUPqRLuOX0jdkTHdy1/nyNFYAeQo/UpvgfEh83fqFRN25w6i3Vnr4/Nte1eROj3Ct/ZWJ2uh
WqykVlT6NfgDfWkPQf9/tLA61jTroZAc09Kf0tAzzdd4L268jkQul7B61QY5mCPDYAn0gYZecKhg
R3pVzA9NaR4oJx3NaScu3tu1dfCTpkT7VVb6WmnAQf00WPLOrm18DBfnsrponLFsyj5AZ6VXztPi
IGH5YKTxDpRo0wjUuSaKOpQF1mOQsxFHYTZVpT9Ti/ZoeH0dKu6QoGhe/9zLxNtM9sQHRzfy0qvT
GPUQa6lLP48WwWIex/o75ib20BAbH4/F06whIUPtAQaPSzNtB3N2TCzgI9GaV/KHupR/6e09yM69
9vqGA7BnjHrAvUlVdj1wVYwMtA1mUfrOUpSPgRmpJyduP9/etY3jEQ0cOCeoiQrOxMvlyOCoKz3X
Sz+Rw/Z+UprwBzSjidtR89i7fLe27q2t1daN6GNQT8NWvLzIdXNvGN8mXjId8tzbi9qID0WniOID
dxwN0DU9TjfMcGYOJt8OesQZ76i3pP25ahpP07LDIOdeWYfvs8iER/H5tu2Nm+LC9GpDycQRQFQd
/F3Ib+KV6iEjgIvKY5f94ySNi8CfjybzXv1+8yCRXmTgkRCLmvPlQQaaykTzgPvLo30Iqpc+iWCy
sIa9MvqWV5LRUqZk+ot65Wp9oKtQJOpnHKaL9AetLKfDvK80fh2ecoAwyAicI5rma99X7cZI9SCs
CDloQkj542T17ygj/IyZknIdXd1JxzZ3DzQzrgIpBzwFl7unlb1eaBanZsdIf6XzUh6lrLFPpYzG
0m0H2dpAxDFFUdkUpMjr2CDtDbPR0sp36uDcqi1TVIHR05C/bWZrRWAY+K4BbgHyXWUSVJNzfkFZ
+a39PCOeHhHatwjO3raysRiySYEzAZRBNibO8U1W1MWZvWh1V/m6fFYVGQv/IVghUyaOgmeNwfL1
+xF1CPtEzVD7aVw922X2WEbLq65Gr0ah/fF7yPA0KHBCXUiFaBVdLqbP8rRQnDj3k+RvqfyChLNu
fbi9X9encmlidfhd3o/9UCa5T/NiGmIXlLBSvNy2cX0DYQOUMFUuOI6vOF+WKA4GFAlyH/WC+8B8
rKOXenyyw48onsloI8l/7GlAO/lOYWKiMsTeXW6bmvIPlcLcr1rIxEPzMYufdOZib6/qeud42w0G
cRkC+W3o0oqdlKEpFVPuT5N+nOaPg14cdgsL11uHEQSA0bClssDDe2mkrrnUapMscqwXr5zQPECV
YRl+xdHkMcVTnttyj6Hr+lG8NLm6T7tZ7ax+IKVMDMlTxs8WUB0OatyrRW7un4MKEpTUYALX7wPo
gticZBU7o37Mgd47DJTuAuk2VkP7kS4ywR79EmPl33PF45CaVu6rVeYhA0aKkZOdyp92j+r65uH2
fGNpdb/NSy5XnYElp/8ST0/OuEf4cG0AWIbGhcPQEaqe62qZaksKlYs5QDHoDlH30xzvYXSuN0uA
6wUCjMoqCLDVo5MWkaZUbek8ItR6TKXPKHkyw1c8FGq184leT+8JQAYIBsbmgdeTy1w69rwoVaNp
dUC79p+iOzjyZ+rFp8UKXBWd5kW9G6QHpugke/5RkRZXnR8291oXHxFb+NPv+LfWJdVV6GDgSFwt
ukqcftGGBTKU2R79yhrgvh2p5zaOvCfqcI2qIA3AEZkkogJvooZ+ueqoSQDApV1A0bo7V/ZrFyVH
rSvvJkl9mPLs2UTgpJ5bd8h+xNXyUqrJHyc/AjYiisnobjLfuXpRRohYWhID6bHShoOq+XH4UiCv
dHtHxR+5LDawTCYPCVt4i2ltXK5yKh1NGztKebUenByolLkdw9k5zdF3VDNu27q+RYBHi4q16FNC
hrW6IG2jqbVqCGMfRqcfmfW9UD6khfH5tpGNL48LhCeMt4sZoTUFEnptXVobaejHU90flsFSGW3X
9/rhG9vmEFkCuAGvxNjtailq1tfLTBUUyM0Tw/fvtPZdon9Q8uFBn3/cXpC49S5PiESRThqSelDr
0q68PCE1j+AoCCSqTvZwyCMYSJdzoLUnVG+8rPq1K8B4fUrYY1pTnBJf2JrYqY8IZZfIiX09mO/0
aPGNSnp0mJe+vaz1DooyKLk244BC7JH/vFxWrE+LFac9Fbs4R1itleqDZufFSS4lYlpYxbyE3fjD
T4pBEqoIwIzBF/Dv3zJHbyLOPAkzncQt8dviQVJeRHuh+3V7XWv/w4TQNRD8fLS7rjpAbRBbhZrG
qR9ZfQi9afgpNPK9+b/rzUNbTVBK4OjocK77CfFoJ046d6kfAJWx6eEGlnqch/FnGQdIR+15+9ol
xJqYdYK5BVCGxbJWZzVohWxAoeNbLfXGxKUSF1vfbu/bOnr6bQPtHCEshKuvmxdWb8dJ40ypX6Ax
PkPoD3rWnJ4ZknWn/q+8cYfm+59bZE6Nt4Swk6RqVZZb4PjLKzvN/KpRfjZ9vDwnpT6+t7nYD3Xb
JPdRYM7nqR7bc1q3e2Qo689arJdXBeIOMn5G0Vf+D/O/3DRykvm6w2B00tl3VW987ezx0I/TWVse
doOerR0GiwRfJV83TFurB21qOj1WYXnx7UVtD8yvaV4wdiddri03k9LEMzKtPOaNjFwLQ+Y73/tV
FMGCyY8BKHKNUf5aQ+ikXurtycgQ+OhtgtW4bs4GGmnIXVKitNqxOstdVR9TtervlMpJJjecEue+
mKZecwuzmI/Qag8fyy7IHuO8KT9muRw/33aJjY+XwU9LQDZ/Y09Wd+0QGkGSa0rmT5mVHjNJb75n
htTs1Auu6Dl+b4XQdWEyHszWenoXtpjCVmo784OXsvqVvAdXVZ7Nv+DACp5S1asmr3rVpLvba9u4
MwS2FnAV4Qyf2OojdrTAVheF46+UX83wGr1TpYf8U/Jy28qGW19YWUVoem+VOc2LzE+Lx5DgKK1c
xfoL2pPayFx5j83BXL2N/28j/13T6hM2tA4llUTL/C43Jm9UmxBSBEM+BpkGdWjbhYfbq9u4CGnq
M1fOpwubwDq4GMI0BYSiZv5cQpTFe/+Q6ztN3K1jYlkQeoiBfP7a5V1rZGnf8gVlftlXkYdmsPNE
UhQ9FEpmPZdqhmJcsxdpbh0aaAIuQ8JqCsYrm1R24i7N8cc+eJ6Pjru4yvIzqn8lr7e3b+MGgt2c
egwZi05daWVntqNathrS8HaQmCwLQ/0jugXtUxUU9XEeJeOeCmX0bi6lH6Dz9vo8m9YFCZ/ImRld
XzmLlDJrCd9C7tdTeoJsfXar+ptVgwNtjgPqK0sbfS/SHY/Z8lCCa+qCDiUsAvrL4xz1sQYvZ1J5
CJCop5EH33nQfLKPt3d2yzF5odEoJpiH4Uz8/zeBTREbSIo1mMm6hxaWAy18qvZ6y79x5G8jUfG1
ISENlkbkC6AnL43EQ6iPTl4V/lw9xzEKj6HsQZyZtB802ZUL6I7KU97TVP7eBIhWVu9LB1J559iY
oTsmSMIEGiDLzvKKKX7fjl+V6C4Yoodq2ctYt3bj7Q8V39ib3egrfv6QtIWvwStIV9RdtNOS5jt7
fn20JBkQfVhibAF++5U3y309j3MK0EYdXtKPGrnwomR3EIruPRfXyxHE8rwKkKYxU7/+PLu6B6RV
yYU/oYurQNIhKT/qPnHlpfTE5LkxAijpohcl/WTLEvl3ChQOydfeOEXSP7cdbeMZF1zQSMzjtcRN
6ySuGJnUmM0AQEZz6otj8C5Dk2/5J84feLhPUTfe5YuaMuL7aE//VEb8odYabzZ/jfHp9i+5vrT4
IYS+bL8I5deCCfXUJDXUZ4Vfp2lzSrUFl7OtxlOyvj/LRqId28gMjkXR7YXDGwePZZEuC1FouA4u
3UtbssRUk6Tw00VC5Pdc916TuW13f3uBW2ZgiADHKeYAqH1dmsklXgh5qgtfNrKMIBh6Yb18arLI
i/cy8629NAlEDeB5IK8VcXW++WCcmVaAU/HBTA2EQAYAr37wteARthZwBvU3Y0/wfCMEAobPQyrY
8YDHrtGNi53NQEOiws/qe0OuT9L4arGw5DtSERr6y9k5gxcu9A3lbtwZBr2CyXIPv7W9Tt4Zjgk6
kGwFYtM/nejcKtQyw29Z3R2C2K3LD/30sxxO4Z7Y167d1YURLFWSJiV2Hds8WaNzyNvnMrpXHhz8
qNS8pYdjav5eQiJ925O2LhCUM+kaiWYLFcPL403UcimGueFTkZrEi9IioY1J+UBpy702yJYn0UED
HwhVN9u88qRIn0cGaJDxiw2I/ZAgkM494/9Q5I/LqXS65JiYVg/lUVHvfC5Xkl3iWN+YXutUjXm9
ZGBPCz80DU9L9RfH/N6NJwWh0kHv7pXOdIE9LXB5fXLmA6nGOD3E6pepyZ4CsznP3TM12zv12axJ
OG4fwFUxcf3bVkdv6bFmMYfO0TsPqnVolbswAhktSEpO4fzsoJ3soZQ5Od5tw2K7L59s9oSEnRKm
gDwaqzukazrTkdKRq6o493HplfP7JT+VWXGO3Dpx3GZpdyxe+5pQoeAowKFRZ1m3DqHXntQeAhg/
yRbknZvwMXBkJMOi+u720q6vx7eGqJOunLrRWlVPO4BBg/0YpNaXEEaQRre9Rj7etnSdFQpLAoSI
Mo9oTVxagjV+JHWla+300Q9S+t4bsjzaCRQ3XOTSyspF2t7so84cgKBYDi98B5XAq1PXHmG0N5eL
GxnNUekh85WO0Ai3bmXoOwWRzaOj1Ch4U4Ht//6Fb14BQx8XaRI7ajkvVMca5UlWX25v5XV2wyKh
4xT9BIO8TWz1GxNzqul10suY6Ayc74uSfHLa3oubBxsWuNu2Nh3kjS2x3De2oqCr7SrEVgeNgXac
lcgL6+N/SNgul7QKNu3QbvJ8VkrfjH/ZUUI942NG2UAyd4fkrz/mS0ura3zu07yoMhWURl+ee6t4
SqypcRErc1UQf0NxCmbl/ayFO8jvvTNbXentCAl/ZrLAZtGfskC/s5LhYIx3pDbIt++gH7fXyLVh
oU4FiF4c6ptDa5UpBENoYGz6FcT/GCg7oiOHfyh57FnPkzLueMn26v41uDq+YqEtPddsqmL8QImv
tWuvvQ/09+bH2964/X1D9/W/K1udnjnwDEewt/hJ7PefDcn+a+6OY/J9bobzMt45xHhO2t+TRgxI
rOwY37zC3hhfnSF8cZlCilD5wDcLN67a1JWMlAJgA8DJDc35q6XM1DhBO1nHJHVgdNLq+EtgmsnB
zJPiwe4keK4kmCV3fpm4PC9fKJxajHkJYn56i6sbwdDy1olnLp3IPsf6V5R/tWDyzE/t6HXyNxXV
e7s6/yebKFNDCayLkZRLJ3MyJF9bY+JmOM2ycQycr0P9SbXPpvZRGl/C5XWqd+69rf2HtQXJX6oA
jBysLvdKUdpgyLmLlqp4jhznqVPm4+1VbX05lLJp04ry0dW46ShnUz8WNv5l3XV8mmP+GPWjN8rP
eZC5Ufe91ne6KZsu/dbk6tvRFigjkzxgH/uvcjd5ShMQ6SkQyjvQTucyHJLtQXfgUY0/2u3HaA7+
lK8GigpkYf5d9OqjcsI67mJdAoWqn6zuIU2NCF6H1k2t/JFyxWHZ43cQj8baXVUQnCT8cGYZ6/BG
lykvmgFL1rO7fgi8KL+jrroTQ229XAy/wg8GwJpK4Cpqm5aisKcBbO1k/IOmZoCaC+o1obH3HQiv
Wy/m90JIoxmDXWeY8hBGC20kApswO9jqV8fLlNJTEFSGLf2s/hjKTx1kvbf9dKOCQBZC6srTTN+F
QabLr0+e9aqRFr30w8+S9EAvLneTv2QIMorioJ1nZXLrf4L4VNfnevYm/dD2O7ehcIr1snVRwmWY
X5RZV2+M1k/aiNxi5WfE3132Pu51F1FdL4/PqvZUhXsKulv2oAYliadWwbGujjMfW2OQQq3y7al7
KZsXvYyfiuxrUUXgOZ27qe0+3N7iLScl6ifS+l3oX2NDlMqoSqeMal9FMendqM79fTZaD1kzK3e3
LV2BZcUHiG6LSDFomTBQdXmYSrOkhQ2JLEDzb6WUeIH9NQmeksBC0V06VbXxkBQdL9rOfbrpRG/t
rp6NVrcXMVBTg+iaTnp+GHLbkxzI7V/YVQWK5hr1nvBrmJ2Uj5D/m+X7Juy8fs+VxA23ciW6vdDb
MU3uCOaiy+UPZoLS6cjPSJ3xwHB3gq62AreMJrQ2yp3YaOu+hY0J8QrQn7+H5C+tpfOQz+2ENZ1i
EHEzlfr422LQJbWWezmBG3F5kmwmf9P5OBvZXVdbOz9hY72CHxUoEK81jdrVt5vqWZHbY976/fhR
uC9aIfN9pLxPoPa87VkbHw1NKr4Z4E2CFUq9XGusR/KC0lHrj/a7TpoOWvbUyp1XLA/NdNdF97et
Xfux4NEC+Q/GjR4pdalLc2hZRWmbV5Gfhd/VbDikd7btOdBjZ6rlxgg2V9W7QNnx4qsnWxhVVGIQ
gBaky6vdjKW0cIxujHw5ldPjMqiFL82Ava2hSZ+KXC09puxSr9fa9226xDt1sKuzpPImCibQrwmO
xDWwJMoCcyknMZSY5Yk/MlXopXoeHJ3aah7CMRTCmH2+E+9dBULEQAj8MQJBwAe0avXBJFOl21kB
3qhUZa8OlG9TO+yNCmwsDBC2QPAD/6bXLP7/mxxCS217sSvmIDm/T7FWu+b8TOdYqvVnZU8vestx
gE7B+aYQeJG0rC7AoZdn2ygUdjH50vQm6d87qz5nj2F6yB7zbrmbqtcdXxV/8uLSEXv4xuTq7gvV
QWJKVuxhNX1kWpfGS+fFk3Ew545xTNLpuDv1wfRBntC3sLxFf83T9Hz7V4iDuvoRPORiagBRq/U0
49AmSzWrbHIbzW6WL15sfVjg7Lht5frKE2t9Y2blL3PaFQWFa86yPatlA21x6TrIPCvxh/jwpPSH
ovzYLC5EQLcNX4VgK7ur+6BU81GCTZ9JZPU1shHmmnRvjN282ePT/v+skCFuoFBwiBurFTqLHHbF
wlRhaqMIElfwohMDxZ6zlJ+URIk9gOXflGr+WXZx7mmlAzwmKv6CV8p8/vM1U5yxIKaFYvJqtC9t
oqmYa9YMBuPBiI+2PRydcXGlHTtbdwAEhTBjaZZ4PFd72zsoP7WlHflGWrXnvlS/WKNe71w0V+8H
B/jWyOoSSPJSSbTZYDFN+mqOXvmz0lNkJWDDiKuDWfWJ9x92jxIhOZ5gMtRWD1bfplo8qazKkZ/T
+ZtjVZ5lep366baZ6y4CC/vNxMNQFy/xGjhkG6EJ+muM/XI4RNaZsraXJA+DjITHp6V2Z9WTnlWm
A26b3dpOEliBeWTKgQHVyzs11OOiMOCz9lP5LppOlJKtH03gyaU7ln9KQEuvk77qv7ZW/jH2UZDG
ObaUsvJGaG53oVBbHvjWwso5wmBS52nGgsOYlcRcVdbvwDi2rkfRGxYck2AN1pMnGQoP9ixOiVk1
bzK/G0blFe2fFmx/b9S/RlYPgaw2hiRLLCMKX/SefEmuXeZhjrePfnuz/rWyOvoscLJi1ufYX1LD
jfsPuxXUPQOr8w50s2RCY4FEQA0hTP3QIhP/f1vC6ry1putYA0voLb4QhwnFeKdJL37j+jlUCea4
PHkNCawuvw9JUaJUtTmKWrG8Wp2PRWIfnfZ7Xe2cxuaHKDJnVHeBe6znjAYDtoI6F7Pftn6PKMxn
R3vfah+51clulKchne9u792mJ78xuFrZKM9WYpKy+or1EgKiqJun0dwbDLziLRDfPDGhjAYJGFOo
ei/3Dw7/fFJbM/az+TR+WH7mB7N+dIKHpfpgZLo/a5/pr6fvpZ9hVFF1Ptxeozj/9em9tb5y8TbK
4PahQ+fL7d/aYDPMLkNl8WSPr/n8X243ii4E3sCB4KdZ2XKiMjKKQBfebjpumY75gfk4c2dFW98U
T7jgazHxBHNV4jSA2ihGpcU+UlB3jpM8zIgA3960LZdnxIUJQWBqolh1eWRF1/YGwhKxH8uyqyMw
/dWcP0OzftvKRo4E3EQDtKhD8QTi/tLKaGux2oUBVtCoLFxilBNi0B7tI3Re3GUePC3aJSgUu7P2
h7dGV0tDNsyodBOj+fyd8uUYyC5o1S+m8mqG84lG3X2wRxGzmUiICoIJwgfquzWEKzVQAijbKPGt
aSLMPSPJZs0xrK4RzdMPdA7cBBrPca+CcaVXJL48RjyZeaeKQTa6uhvLtq1RQcf3Ne7FWKcz0Oeq
Z6F+RQ2jDt/NXyTlfR3UD6rQSPTUH/n9UJ+a18T8i27pjk9tnbZg5YE0jInAKyCK2rZtLNdsvDq+
1EI6RLNpE3oNNIDQdQMohXp2x+TWhSqGT/lWwD9eoXmqMElj0DyJj8zDg4k2ndU/wVVWR84pfM5/
3PbmzeiN0SUxkyqWub6+Y6XvpbLPEn/QIPLMTc8wu19hMLizjkh5Wj+L51xz0qcw+Ba3e9M+m8kG
dU9FVJHAYK7RpVFbpdIUtonfdNOdPH5gtPNnjJ5GiQje+NI1nnF42aPc3txg9hUKGIquNF0uv2Am
MotqSMbEN4zPzhLcIVxdOL6u/y3dD82uHvvWcyUQ3PAsEKVSpbq0Bpu8Ax3ikPhlnnlTdKohePLq
6C62j+b98HnSzsAjy8+t9aRSEYVB4PYBbzrwG/NiM97UHlLLCRYD0UVffdJn5GAYlSyeLOsvQoHK
NNx6z5+2bqq3y129zslkj0pKr8AvWu01SaxzUeX3nf0clKYXGPfB9C7UXDXbi0J2dtlWL5epDkO1
DC3LDNPYlaXvw/C+qXei202/4XWhTCVIrdYilrJeClnTOfHT8pzrHxZwnE77URufjPk9QOid9G3r
wRTT7v9rbXVwy1ibRWazokDP+2NqWA33YL9X1dyyIrDPgn1M+OfquNoqovWA+qaPGJwnpur/mDBL
XOd0NaAjQPVZ0NxenoyByImuxw7Xmf7aZ89a9Svfi5Y2n4y3NtZPhtZABtsGnL6NCFFfeWiSn8og
O3fhfFcFy4PUt3fx2H1AR+697UTvhhFRq2w6SMt81pT6GCr2y9K/l/bi/C23ZHhDo7gAQeMVA1qb
tvIs5WHKvH9zaJRzbpVesjeEeiXW+HuL/7Xy+yV/843rQ9Aa0OukvtLcx8kvZYruLPvO4Xuf5uF5
gnYpMh1PHSovKcAKaeNdpHh5MCM2WrnZkv81SpZb9N1ZC8rTUnXkbfpdWkvHMGmOnaW9d+TmKaiz
T04auENbH29fURtxG7MnTPcRF5JErPlNKmWkNZR30MRVC2BhOFS0yFMZLt1j89sKaZgcpsfHe06r
dB3q5t2kTxPkTb7c1Xelnb1vGyTijg50D+lLrx3aAcGUzDrcXt+GE+D/TOIza8TE2tU3NmeNauZt
7IdUtJshOmkmiI5y2ali7ZhZR9hzqKdtn3dkLN1DNCQHgS/qIFf/88XQlyDPg/wGoRxxobzxNQ6y
VxJgzn6L/xx7+XU3+95wB9oe/1oQ63xjoZacstNbcuNsKR7hKn7I7enUNPPnpZdPtxezcaMjWggn
KzVdQt01I3bQLEzNqiT6anZMh/hgz4p2zKbl0CfHyWyz84D61m2TG5kdJkktxUwh4dYqD4pHGPcU
h/0bp2MBUqpJx2PSg81yijuKPzuPyJ611bNI9wSdPUmN/c5apnMQWs5Byh0Q+vn02htIyKLOu5c6
b0QcYg4ZvB4BrCAzvjy/ttIrNSzJnOtG/ViM0UkJA0/qpLtpUY51JcWiPChNe8Qdm27DRCgvjZjp
W3M/ZWreBEZrUBVKxp+TsZwdNTqMaVZ6Kb3824e49akxIczUOM5DdWWVA8pUHnU7JdM0EvmclA/d
kh7zeqe1uRUbM9Dxr5XVpzbWA1DZhY2M9P7MpOSp/DsazqbtK9r3LD8XFqpBZuSG7ey1f6rlwZMC
yYJgXEEXladl5aaIhkimUdOG05bXJfzw5/ij1d9fxeCWFrTdMPL3w/iXIX/fvUTE3qwSZr5qAJ3A
zHl911Q+g91azoyWtt9W9d95xPjqpDp7hPpbLvfWyCpE64w8K40K+Fys3FNSTSOd7+nZ7n/d9rat
j5huKEw+ENwxBr8yM6OVWWQ9a5kS32zmsxxKrgqgimk/KdmLWH7j26527o21VUQYpVYf2CnltSQa
4YtRgrI7zFGoMMPYIXPaq8Mxl9Pur5Ixq8VqBoFsGN/1fWEcRiVvD2MxvtgpyuK3N2HzQP/9WWuI
nL00pQVUkKpfHEreyDDkKW3kZsfK1t0FMgaOZm4uNnvllkNfTF3X15xopX8qs/QkTYEbq6Nr9nA0
626l6g/dHqPkxvki/MD0EnEi1HjraXalixRRguDmQvmhG9LHtq2e+55xiE5AGqLw7vZWbtxeF/ZW
j4Jl51Nd19jjlN2IbrcVPs31f7iPL6ys7siIgcYyUrBSOU/6hAbxL5iUenMnJ9tcC1cUaCaxc2v+
MR2W11SuKV4ieXeXGcm96sr2jlNczwYpkFsjBgSztQxPnLPasB4WcTPVuYjbpE9ORRjft1IUPrdd
eZyTWHHjtChPpVX+Soc09ROzplKshV/mRlvu26nfwxj+xgusPlF+D9yQUIkxBLAuYJihEet5xvMT
OtljYdYPcvh3lQZf4jg9OZHpmpV2TrXinpk7xntckiLXzk4orJ+tNBXk/9/kxPxx26k2nZgaLprq
hpjFXF0byGZWnTw7PFZV+TBk6p28DG4dGfcKVO5NUp5vmzOv73deJcGdBUxF9B4ugwwlMboANQ4i
N2TomZsZD5n2VRt2ar0blw5WiNNAlYEqWMt3162uJ/1CCRTZ7h7lG8PyGLDcqzFuRKEXVlb3O8AU
u9BVCFUa58GyR09vtXOwPLdy4hrwcHbxTmCxfVT/rmp1VJrVJsTYMSUao3tMzOolzb5X2bNsQgEd
NTsR6M3FMaq7CiRypdFJzKlmJprK5H3qxuDK5a99+T5VI283xfvNGnD1bQB+4elHeopK1KVjDLo9
lU2NPacL42OSWzUSKlHpzXUqufNQJH/1cIegCZVmxzoB2B7a9ddJa0dktWMddq82gHOXrde7+tc8
UfEMI4gplnjIPZzO8ZZp/NvIWkSslOJzFM3pwcqT4JFyke22kQYhUjoHVNqWeP7s9FXgDUoYvV/G
UDkgAp16VZ1BZVkPDM84U+npkzn5SgTmVYcE/qiEo+QWemOCNdW0nYts86MB1UHRE5gMvAGXe8PH
ZPeUCRIGOD8ooa/Nd5k8oN70X77NN2ZW/mwOXWOWM2bCJDg22kszWl6oPv8PaWe2GzeydOsnIsB5
uGVNklyyJI/tviHsbpnzPPPp/y8NnN1VVKII+zT6zoCiMhkZGRmxYq0p+XI7Bkhj/3921qIDemjM
RqBjx0FHZIrRfH4sqcndNiI9LNQkLAIbAMN1rDXbse8Y6KUM13zwMhWBjZ5JBdd3Xu0tOKXUlMPM
vHhXw3a0+jwZMEAlRh7lDOeKAdKgaB0/d5CBqx5q+08iG08l3qHMjINKu3YFfRnywBwp+/c9WWub
mg4yz8Hn23sn/UAXRlaOgEx93jgqSX4xve+sV6t8qOJoI75INw19JiFx6TJQutq0kJc2iQGZMQNq
0dL4S6b5jCT7pXoet3TeZPUjRKeAFSOCQkJgrW6dsIIzZiG6MGGfmPAbLe+dsVZPIRos+3Du4x2N
8EfTnc393E+VP7la9Qc+L2qJwHooplJPuv5uthtVRdrQL6nDbl+ktu8UP2pj47vJmt/MOrGbSFLR
+Fs3v40aVG0EYd65Gt9lKjN/vHbPXfc89Zmf6zVMvMw+lebOYMPT/CXp3eNodf5kPTto0f2+ExFw
6T0DTBVn43rFfZnYwRTxWzSoIPekxfWuzLKnod1ixpB5K0P04Ik85s55Nl4bgrow0JkCj8/Dor8u
QeEdjFjp9zHn4nB7SZJXBpeTIITw4Gt7C7MtuymqHKjGgjL9PFT9uZqfCvU+WvRd2/5VRs/KsiXK
JruG2cFfosaCEHS1i9bUp1PTTjxs0vCY3zVe4TMaOIf6LphDP9gCEcpumktzKzeN8q7UG03jiRE7
95qXf0Ighuq0VvuNGt//wW7+t7S1AMCgl+DqBpbmll8AvfnRCPuEh1gbFBgvRrTs1a0GoqxpCriW
HIMCEEDltU8WXR0nS6zy6piOlpYi6U7r7oOrTQfXy/0s2UfoVT/V8dZsoCwfZXAaGkEaCgJrd+2i
habbA6okJNl1HP6kYNDthFTSH8SYSyurRzAMP8s4jKwOzpK7ythXUXJcui3KOJmLXFpZParyDJKH
HjH0s6PPf+utb+jLAyMau9jc6o/IDjadf0YUuFR5Na3uuhbniEyVfDcgJ75r8/wHoCV1Bw3uHxQp
mEQgvwLgwm29JpGYajcfApH52IvbHfIljfZZW28N70u94D8r6xKyPoeOYpi8ShTjFbKynWMpGzFX
+sKkZQH8l0aJ+4ZBvCuCVDM6KltWffDcU9gdy8+q8r4OoYV453Wv/XQ//wsyzpr/SsJily27vLzX
2+fbJ1t2t0PMTpCk2YC3Cxe66AQYi9J3Tl2Bgkrv4zE8RuV9Hb8f7PloRFv4JJk7gvAgQjI6BAR4
FbEUp2m6qqEVMAT5aWh33/Is3MWDvbGz0iXBMM3EOROm2przqak7O0NpGiAPtf5FPTvWX2lDBcb6
1gR3t3dP5vbIScJ8AfOjyF6vdy9H8StKBeKqmJoPdm19iMruzlJe/8AKdQggHMCiGF67tjJH/NUO
VPg57+CP4GE1fnTmLRV7aQWG6Ua6Tr/Ii73V9dWPqdpOGX2MqTnUlDQMqFQt71Nqu7u88PxsvvPy
kx2dgL76hfGgqM7x9jJl7gELCgykQHNciIevl5mqTaIPM5vpNEkP6Ms7Ijcz7xmAb/xQCaONEfe3
5gSrFamIwOTRl1/t6tIrQV55ZM7dVO+GjhmuekSC9lG1qo3bU2qJOEyjwUVyyhFedHHGlt5zwroB
rzGMVFKyHuyxGjeHCSBM8LtqI1SHVCRNGIUBVcY44Drku0pVtBa5ejrSk040I7kryhxSPjv2fNdJ
3dPvfrRre6uMbhGc3u3Q08RQAJF5P43iJ/6/CbV9e9CEGYjcmB/gbbCmVOuaOiwHE1wI6/tOh/25
aLP3SphtQd4lDSHI6qgSc48RQsz1HFFQuLlbhKxHywpfD6Odk6u+TSJchwk5I9RIXnKXtYA42u99
dd9VzuH2hkoSH36BYGWC/dk23rDpqEVrIrSGt2TxoWsq5FBJt5J9WOccycgPzGg3IFdj1gdrs3kv
22ZkGXjpiU1+I9JsOay2mjoqSb1ysJo791sFOI6qDvDVfTT/M8372hp2DFkb7ESfMlcRPCS5/nVj
D0SSdV1hogrMQxNcpJg7XOvBql5ejkHBVwiLDkicuWshqZ7Sg2gC2sFDP6BU3Z+jZeOhK/36VDoh
bIDIF1Tm6qWLeDtoSYXTYyqWrzb/QP5yiKLppHvTsY/Kx6QrnrP4qGsDxrO/rWLeUuF4e3mxcp5I
AitI/3qNCG2qIaiTSOXxOY/vYYs96l77gxvtK2zJj+1gftvYaRHl3uw05Ql6oBC1Gvoq6PYLDEoe
Oo/nRi334CseYmUM/blyP1if3WTXql+b6d5iPNBP1R+3bUuXKjqgIPY41+uxQIeQHgSOxlGL9i4K
1jCOIAzuK3G/q7faiG/zOdFW+M+WCNEXITi3FyOcHZPB8979p/NMP9aUD7eXI3bqzU6CdBQ0iWzm
urQ0F83AM5Yvt3BBGp1ycKdTOTA9ob3GyqOr9H5Z/nb6warYPqSymDvBYa9XZdjLrEaLzcVicT7s
v4Gva3q/v70u6We6MCL+/WLrkqasFrNySIVzrzwknh0eBk/1lzZN/MrpIr+pN4mRZDcmPXH1F2RV
BwF+bbNJEL1Tcis5T/qXQo18N/3iTH+X9D9/f20M4lLnMWDdI2O8thMzHlLpDd4/sZI9DeLhPAfW
gObcEO/0Mf0XaKm2YVNS4aK8RW2Y+Qpx07xJB4JomHMP1OGI1MrXaX62IzAqcbgzCm83ZQ9u/ZI7
G6NJsg01aXCiV4Sb4J3XC4X9bRgMV0/OUDsoyi5IKC4pz2a5JaQlc5ZLOytnWVIbumeIEs/D1PxQ
y49tGp28rwx3HWcl8DYSfeEF6xPHECqtZFHosd3V10NXWJ+KMU/P9fL3GAaQ5E5+pXzslQe9i3bz
9HrbWWSX46W51R5W3Ik0xgsggKPll+OLy5jI5pSaLIpcGlltYOuhJ5M1osU5eIDxn4Mx22vTizXt
PfeQou+pbmJgZJftpcnVYSuUbpqaApNheSqauyT8wlSoP1DeUZqvXXvSrL+SxXy5vZlSh7z4dqt7
p2LCbMq7LOWRxtCB9sHhhte0p6Xfai68ZY0QkskeXVzBhEimvyro9K2eBt1SpoysnBqb4You88PR
q30u96dZiU+xZR8mNHqb9B7ZxqOWL4fyo8U8xKKW79Sg30gyZG7EZBZ67QIU90ZrYdKyzlKsJj3P
6qNjfiZh3kT+yDb312ueKjaya+slm+hEx1NmpWfeT742/BSj2mFr+7q2tbsyd6WKTQ3bQb2UeZ3r
uAKpuafUi52ey8w3o/tw0N51RYhEdeY3xYOxpJ82KfzFn1yfejFILP4T0g6rF8fgGLPaGmZ6bozJ
T8jQNxucEnyOmN8UdzkPQ+LlKrA0jReMcU093g2fbHROE+VRIHvHPeIRyzut6naqQVXwM5DHQzse
e3ujeyxdIhf7L5oGAdS83tU6UqYqD7kh0t4tjlGlfC68YAv8LvND3hf/M7I6gWYUzyFDQOT6QXE0
mtRvnGm3PYa5YebXbXiRPoRt7XWuQSqftfp9OL1QR7nb9kOpFZr4YqIeMNo6+aoqb3S13GAxCyCu
QnMhFCq074rXbw17yC4dHtYAnJnyFfjL629TeT09B5fUpFKy3QgRcuTRhjKtiCeZp536NlT9sIo2
aLekJxqqAEYIcUeIGq+thrFFdVgV93dzPysO2ikvS8/nqv9oeYJFg1E4lcGIVf3A4HM1hVgekJ+7
xHDumKixEp4GsXHMyxmqi618SPrpLiyuzrMK1Bk1CJLYOp3vjfrUz/DaWBv5j/SrObwAGBAQ1N2r
S0CoEAXdgH+k9l/g6tqjFdxr45e64vJpnm9fbdLTK4q6BtU0l7B4/a26KGtyKq60ZJ2xew5zXXkq
87o/3LYi9QjQXwiJ4Ipv+PsHC77VOnIpX+n1jsL+DuA91FLP5ZaEuSGL8YzoInIH6YcYYrlej4rD
LzoJ+dltR/dbp6TWfg5graUjGz0EAmWcLCHv1XA5J3Wi7xhGiXzT7O131aAcKLHZezXLzbt60j5H
iuYwHaVnR9Q+snttNhgNCKplj/YKOjPdZB2ZJ1F9N6bUUi7ZhyFvRt9J+2hvRnr1NCT8jnDqNfhd
qvhuysZ4V9oAE9TSng/0lNPTUObRu5C/7BsJLXePYdmNG1wctvUNJNifeHwxa0ZKcb0hDEbXbmkt
Qmc0/Th35kfe0PZLlqIUW1dh9C1Smi1pX7lJISjAuwGI5sp/41xLVSNBKafal177MDnfwuZVMcL7
0fp8269k3gtfgAeil4obgxzXi0stoOxtyeLM2o1pJaafmqDe2EDpE4iuw68RBAZS1uU8qhyN1isz
wj+ufjd1X1OveVbpbnvTqfbu8mL01az2+/jT7bVJatzE5gu7qzsv5q8qg0fuEJVK5Y9q+nlBlOap
smAgz6eweAmLMIFFcZz3o2sp94Gu/VWEmrGf5ry6p+P0+5Qz/CCYVwC4U22DW/B6t5W21TrUt/Dp
BBhqc5/loMHzQ8/qby9dFi5It5GgVhGh5sl0bSiOzDn1Wic9ww2kUkbUus53vkevt61IMyeBEmHy
R+iIranhMstJk2Ec0vPg/NMcKIRkZv9NKbo7dB9g8aG8M7uP1gDhJ0wJTuYPxRZ7kCzS81Cnnk+M
BW21OpyDMTD3ogdEKxQ5E4avGnhRqvrLjIhla5Mslhs7K7u/uJV5WDMYTyK8CveUFmJTyxF10mK4
Mjw1/hf06vs83XpaS+xo3MioL9DWQnN2Zac1B6ewvSE759VPYD5MDFTjxi0pcRJaTKDgMQDed80N
GcZp6iq2kAvKnOM8PAqga6u+boN8xJWxiqCiAYgGHEJmtHFX3kh1ZDCilo5Wknx2xgdjnHcLXX0P
Jlg12hf2Pot3TXkYMyRo//mDxPfKuNjoi4wUXpAlqTj352wMTo11GFX95C7H2ydBErCvjKy+1tRD
r2lXGLGqT4TtXPmgTl8h9fY23tGydgHNR/ycx4aFMuFqK6NA7Z1MYXq+AqBs+DC9Byn41u5Lmx3C
2q8y37Hzp9zZAIXLXOXS7Cop0G2lzayYBrmTOMduAg2WTvpZs/vv9hBtEchJzjRrhExTvOHFkPf1
F7P5YKFhscZUt++T9kSurRXhMbvzrGPrnH7/y3HPktpzqGEHWPUFzTgIrEogOFvU3xMkbnjhHtry
JVYnRpI3Tpx0ZRfGVl8vz6ADCAZwE0Y0v7ec9jHsv9nOsI+bGuWs9DiaW8w+0g8HbSWwfdFfWBfN
3JDMvypAJSYtzci5qrtTbwPoKxpT8xPAWXe3t1Nuj2cZqrjgyNcoSC9RMtMbwPOF2v3f90lCiJy2
xFlk9zpVHrqdopxKTrw6bWo8hXrrlDzKtC9qVaH9gMhC/FGv/4rM+7G/D/XIz7KARPK1Nu/y5uvt
NcpC86X5Vc40F/G8ZEEF2wGiEj6oPaQvlo/0fD/ctiPJxFmm0L/h8Uniujp0FRLkIVgAsJHGN1O1
3hlJd9fksFh/r7XnLMkPQ/fb0g4aJJUXJldHLwTfQJ8GMCSApXbPmN+r2dH3zO16Y22ygHlpaBWV
QyNXFi3nE85Jc0LBYl8htta56KEZdu0r8Brc3kvxw9dX0KW9lcsssRKAyhR+yaxTbH7o3X9vG5A7
xX8fa+UU6th7WiAMVJ+sPtpV5UfT2gjCW/4gosvFTVYnYKSGGr8regiSsvjF7Nu9qj4z/GmkGRQy
P41oq+InXRaPEF6cNqQD1sohglpNg0UTZaPW+TEHQ7oLtOBxmraGoKXfxyALEdORAhx+vTarziy3
6EQrdvps93eK9fEPPg/jC2g+wpcEO+n134+jviTZp103MoaWWzR+aLSrQ3m8bUZWfgYy+J+dVYYf
qHOq2COVB0XDVHDMU8aDwer/5IFxGh2drlNt7rLG/QbssPOL9tlKwYfo0zkXo5vAum//IFk8pugs
ygZi8nTddVUgk1Sshd+TeJ/b6kdHimeOz2a6kZdI3eTCzOp45aE9dgxWUXApDmBid2im7bJsq1u+
ZWV1xpzJnIuoZDEG5Hv7WLFf+rgY/M3xUOlBg9QPX+FNQ/H52lnw0GBZOEsQzATeu2T23J2RQ75a
pyhUlP3YnBqvde9Lvd4rWrO1SlmSwN1GVRPYI1TMqyQhiehgGDldyiybD43T3cdWtxvb4ZhXn/T2
VP7+wJ+okP1nb3XNeBPzOo6CPQe+IlNJdyVlMrv6etsRxZ6tA/CllVUgKatWK6DQ4zKzJ/bQe1xa
78nuuofBq+6S9PeLcnTmmWGAtlaAe1fhBOyeNyf8f27MRd2VeTjtjElb9rfXJCtsUBdiHgKWYw/h
qZWZqixpaqlEldoqUdm9U8p9o+8adzwtdrGfs2zPXP2e4bCNMCM71Zd2V8etgmNGAQ4AKjZ/7w2n
Lm+PHgOuFNZuL1B24C7trKKm4o1FN4j16W3mJ8p3NVQPbqr5f2AFQlXBZw9R9vpNM1aQvE+WQhfZ
q04jwGU7N7dbrVIHvLCydnMPcgZ1gTjG0r7Y0PJ0SBiOmXoo59fW+Hx7RVJb8KhCuMbgEQDp6wCi
AK00Z4ppZ9qCFkzxkLwYaazuUa9NTqQ9Fpl42p5uG5V9LKZERdDiBtLWUPawCDQcAVlyzXylyrTL
Bmbh/iTQm6T2gg8Qcv41VCtguShq0xWfTO39YKnvw856P83eRnooXQuQOEFvRPVq/SoLR2Pqq66i
16/mAlkDQyVc/xt9N6kRuOcZPIIOniVdfyVjMOlYqiNroXZVv0/yAq2PeHf7q/zi2lkHPvjQuXyh
ToAgZ+UL6tyarWPE2VltkDzPhmXcNYv2TZtLtfWXwA5IEHJKyXYbHaagd3cgtKtdaYIgUrvggS5M
tTOcuTgl5qgAEbQ9P+QBtB+MBdaRaWBqajaWT7d/tewOYg4YnJjKNQg87XpruiFJwqEh7Qvtd33/
mXHwJ70dfG8QrEavo9EcbtuTfQqGnJmiFHT1RNJre7UalmWv0QLN0Q/cDyiwvDMAKfhek2xJoshN
MR4sxllVYLPXppZs7DWQ6VyvaNa1ubOL4EjytrCVsggNX/z/rIgIcZGrNwb9kczESqsXezeFbHvO
dl7/fbH7j3+wdXwpm83D4Bo81eoazOGCDa+Lv1sQtIcvmwU86WIYGaB2B4sJvfLrxdhZX89Zx21q
JZ9nKDkdWDpt72UzE5HlXXAI/s/O6kCaXpsq+sK1lvfGwarinanUu1qBjGVyd9Gs7jwImKZoYwOl
tzhzLEAomMwQGprXy5vj0GrnkVtuhsE5yp5GaMXCajcN451dxHC4/aOHzg7any16VfGH34QGUjzg
p6TnaGNdG65KPUGnhoidJQlKCT8RdPmDq1UoxPw/C+IwXLghqGeziVoy2Sn4zEx/gPLO2H+57YCy
yw6EC+1qgJ1ADFaraKn/z7ECYjCt3ONSjv5kPgXhyTFBs6IIf9uYdMvA0VD7YAYDEOv1giKbIfBw
5v5xQxVF6rx4LstsY1TgF7PC+rvwp0npaLUSlVZGnMluxq5JaNNYLx46jFBItvHDcXK/K/qhK7+Y
HxNzp2Zfg+aQzL7V0nvEXaZ9BbtLqhfH20uW7S9DmjgodPCoaqxOX690yzxl4N4GtTgU+Ys+lPvZ
S303fxk31URl0RE+NwN0IIIXdASv97cMIFWBnhWXvEdH3a+9R8ZqNr6h7JiLwyakkmBvWyfns+ZV
wcQ4+7nvEIdKALrn2aFqVD8dtIZlZXsjpx1sKdOGYZnzAF8S+mzsI1Xf68V1dtppNY3VszoWHwu+
2Til93/wsS5MrEJY2sPmpgQ8hFV3ByHtR816TIzmWCAgPTnG7v/P2Ork5S5DXooFesPIjulYnZvQ
N5r4GJrTGdaGDWOylOBy81ahROknrU0CARVhttbKlr0NuUM25gcneN9mxSHT9cPt5f1yhDfnkKI8
teRfM/WrLCQvvQYUQEs/peUZ5xdzXva7VsnJj9RIV74WdtEkfuYiK+arvQbIL9Habl/Opf7DzDuI
4GNoECsGOqL+Hwbn2+d8TuOESYo5PlYLM3Zl0Iyvodfkse+0gfopmpw4EKMOwXOfaW7A4R6a+FFJ
s2njhSo9aGi9g3oGzW2v0xAgS2naoxZ9DhGU50kVdnejtlVKkBoxIeuiuQ+6es2sHYRLqM4zoUMJ
Ul9fAKjXvmp+v/2ZpKcKcLOo3pFL/2oSX9wxuZIVtpUCKNXHIH4XO8t8KCfr9wnigMc5KmZchkER
Fro+u4nrpTHKnTzfvM9p8t6JGr+LNm4y6UoubKyCn4rKoFnEvDraMYdYtywUv47ddn97v2TxXLDc
ISICEOANv8I0z9FsZ4AoszifEUDv213mFMu9MizlO2VUz7rFpPxtmzJHuLQp/v3iG2m9WiRtBxKi
LsbjolaPObWltpn+aGmMcDPtTyNh3bTW4rZtxhHYQWQa+8BN9nVi7nW1ePZ6FWGdDeJH2aKovCAt
DxoVNpHVopypCMOs42VVl8+g0ClQWAclKQ+3t072uWCaoQ0PIooLeGWlio3CygeFrbOYTmRYBjHD
wns3qPm5KrcEjaVLArFG60yAl99cv0vMe2EBIBIgwKuhYz46fm//yYoujKyuQcW2A56kOvdvOe2S
AWmU+LgYTCcG7t7oX25vn3xFtK/AGIqZC/G2uPC8cmYWoY5wiUFtBIx+iht/mP7gJc8U2/+MiG94
YSQpvXSE6wdSYOg0kiU4xYO1t9R4w7231rK6j4Z8mduwAWg9WsmuYtjHzdtTvDW8IYtCF4t5yzpr
IZBcsxjXandD38KOv9FIkq5DcNRweFSdo3q9XdYYWGXgCJdOoDvxfiRJCvPJVpontWIzG8WAsUDM
rN70WlF3yHixDkv9WTSPIYNe5OsbKd2WkdUnqeIMbsXMBe4vsO/WoxDz2JzSED66zkPAGTOpB8ZJ
f6tDj5SH2+aAjPLoq9H/LIwTgn71ljb7lpXV7aPNbhxFY0Q40x6LfZNoZDbPw7BxHuVWGLYChkMF
ZD0H3Qw8JtBCyM6tVdzp0UPaeUcjO3nl99vnXmz82z37z87Kx0I3hiisSrOzUHPTvZ1aoewwQpvn
IEFh/Migi9i8v2UDnYLVgItHE3erukoSuhySVYRRs3OxPC8CawhDmtLeZ93u1wCr6rfma7V8qiHZ
qQ3zcHvF0joCD23gTAB0AW0KX72IQnaqaq2XUPWtzAC6bTU7mfH83hnaQw6yaX7qrdAHikFOWWwE
JslHpWWKMhFXFLCZdQV9ibRonqY6Oyejdcc73+zrY5beFcnp9hLldlwawVB/wFe9WmG9KFVSa012
dk3l82S234fRuS/m8KEkz9042ZJ7lzX9Z2sV0/U6tebSwdZQEwfzuBt83Uiemyx9SSewQPUWoY8k
7oIQEPPgoupMQ+z68+WGUbelyedTo6+L0/tucry9e5IjcWVgtaLMzVpj6rjcF8jh+wMSUqcwv3ef
QV0c7aY9mVsq6PIVUeRh/IjK3Zqyt2o6S8t0cV+F9quiW88MYH66vSapCeanARIi3kO/8nrTplYN
akXlmBdTfje41jGaNjBTWxbEv1+cKrQTvaCG4vDs0rumwNkF1YanSe4QQuF/a1h5dRTbRg6iJzvb
+ktNuzBr/qViv2FE9vGpnQJso4oq4PXXy1AbdTAp5YPnVAcxQILe9+zdCelZIQFkji/arH609Oju
9veRndhLsyufm+YuGwsAYOcoeFTbV8WkngOlW7hVypQFP9LW/9a3uu0nyj2JrbO+RNCoBoUO8W7H
NONgxc+Z9ZTN2tMce38Xo2nT8AjyjbeApDpxZX6VB4Ta0Jt6hfkmeFqyT8M4+ovfzxUiyUjsBhvW
5LtKgYz3m6CCWXl9PLRRVhlYMyHHWlpfN/dK9lBYWzBumWcS0JFuAmzMg2q1qixyWicUcZ35CgJS
6nx1KL64xVagkNoRU31itpb1rJ2zookNZUl27tzPbujue+9+rLbGAGQHWUjQI77MVAmjydcnQJuV
JlA6FmMoSrHPa6pVSmJtydbIrg14Zck3kS+hmL86zHNX6KUGI+i51ex9ML4E6nOtPTT5sNe3sJWy
BRE4KLI5KmIsa4LeXBkLJ++07OxVZbMH3w6/dJnOG3U32bcBoIH2MLAiTtjK15RFt4Y4AKWdxNnk
G8G3RY/3mceY/O1IIds4kPzGr0oOGoer3Gk2MjvqdFaTaw9Vk9wBCLfDk6Y6Oy/delPLdo5hS8AP
fCfytLVfG3FaL9aQn9s6PNLeFdWI26uRWuC9zp7pOnMBq9VkukIGGhHTBVGNUs1+sdU9lsUAhJH/
Z2GVrufVMFlGmtPXbb+3af5Q9D/V7HPoZBsRXPb9L+2svn/SG97YiNtJrET0cBr4AjYehLK1gCAF
JYamNo622i037ec+ZVL6rAfGSWmQBW+j49L9HZRbA4dSSxB9AmCn5mn+Et65uM3rvGycXiPSGOqX
sn72yMtjI/a93NlwZ9m2AZIHIv+Ly3zdUY68LkDDc8rOTvfQxsY93ybdjJsyL7s0svLjsunSKuk4
m6Ftkdo/tN0Wu5l0GQb8afyHePSaPSIx+2DoByyMsDp1zH+21uvmuOSWkVX4N0JNsfWcvTJjlCr7
n+K8eOO4v30kt6ysUpHRHMK0ZVD9XBVhuc8G19lNbt3CTpF4GzFTFsuYfrKE7qHggRE/5cLLMjXw
lGJJ8rPXLDaaks34bxtWrh9FqvIyF8X3we71DYeTejb4BRjbBNXpuk4IzTSjb1maE6cRTWZat0mh
YCyGvT2+3t5ImSXI7nS8AnWnN0ocsRIpdVkwO6ZZiHEUsEm+QOgCfcPGFLLw3tUTHuyjGEAEkSv0
fFa7OMxTUVl5Lh5E0/gu/V6O70CF7HpDaKbuNsssstME1p3+P8R0ECKtIipMDHNhuHWOG87+Ypt+
v9WqlmWJdB6JOzSVuOtWcU5vIWwNG1aU1oHfp/WhsP+Kv0G75KIitj3DJU2K6ZmJ7hUkmRzi6x3M
F3KCKi+xF7TPbR69lJR0QhWO+MRW/Cn7ERY/x/iowU3/+y5yaXi1lc3AKGPeYriNmhOSbP4cD8cg
f8m2cC6yQw09g0AWQ53Anq5WqFbL1AKDBLrMSuLd3D8M4c/bi5HbED0fShwGdq5tGFYSucBsc+Yg
wuUoZAR3jeH8tGYtPNy2JPN4wZmDh1BIgUfk2hLEm5VWDFhyp24EE6YNZI4WuA+vmVQodMLusQ/s
+m6pO+3vZdC3KvPSlQpGA1yGhHLtL12oZC4VVT6bW+1cOErKZWduAaBk4YMx5v8ZWfmG4o7ETCRL
znE4nsJw2o/DS+zqz5vzhbIobKNaxegK/N7aGjaUpRDu1VbAjGuEuG7z2LrQCKuKf9i4WGR2iBmi
nAmVnr3G71id3RbuYBKn9HAfFZ+D+qeZDceuhSNo2MjGJETeug7/lmhlOAAk1gDIIY+HGK0MMbjb
n53BhnmiKXdugUZIFx1mMERAGKbT6L2mbXqMRv2h662/PH3a1ekWcYh04bBTuFw6DDpbq4OhBsPY
60lUnHv1YYyMY4/SglO866yPwWje3z4aElukIdRVYUmmL7Xu8sbWNLu1Cn+tUnn2Uz2rsJ6FeY6m
LKhGp81LWLTKbOM8alKrYHBE8GQ43Vq9Ga3c6WIjbOIzCLdd8KW0jrntT55f60/Msh08I37WksdM
GZgg/3saefJrX7WyP3TMwhRbOsqSg2NQGUQ5CLYHxulWB8cePaW3Bshzda87FkerjXxbOcX11oix
3I4o5hKBiK2rW6OwrEgtdMjMpyCpj0DvWh+9z+kAbnK8Aytab5wfyb0LdwUzPrAS88Jc34qK0o6L
x0af5x7k/5IGxb6fLH3DiiS2XVlZ7R7TibHDBBvSx/PHETHRKD4WdrbhpVIjMFKL/hmg3nWVbayc
NjKbEXW+pjg5+nNeMdW/xRoq/T4XRoTTXmSXVV6Q57sDVS5AycmnwHhFHMH4/ScZNR/B7wrMDVbj
lefDh7dUmsNKBt14SNXD6zLv3CbdKGT9yqlWOd6VmVUIiWcLtcYAqvcwjXap9pDaT7GpnCpr3o2d
+RFOHGhRX7Ti86zeewzUe+20D+p2b+rvYef0m4M3MRP8HeV59FEb446zfFbS9r4cE8A4T9Y9YIdD
XymHoH10t+Q9ZF8bKjghSwO8Gn6J6w+Rl3o4dCYUwkp/4lLfpSk5Y2f+/mPCELPBEDeAintTGJly
jfq2sFIYuyB78BbYtZ6D7qvpfPr9EEsgBwdKVYWGifC7C7/SJgd27p7qqWUtIBrc8N+mi/X9EuTK
yYImZe8KKZ3bNqVbeGFz5ctLpIxZ27M4gvnOzr9P2kP8B9w1DLBC+SlYxy1Qf9frsrpp1PWMqWfK
jH6XPzJJWDqn8Hh7JbIoBnKR0MxLmVKGyP0vdm+YoR2MHUbU4yLws/ZHZJxuG5B1F41LC6vsUJmG
NtMDMb1tpyeqqUd76vxB/ZTp9WHKDRpGD431Yg57xyn9Yvj9PgjW3V9jBADG1pWT0GwGNcmYmHXq
kDmCrKj2EYQuG/4gEX4Wf5w3H9ETaJq3CtN2UNTcEQ0Dg8rRSv6GGe3AXN9d1fupb7YxglOOT021
mPfQAHwwxzvKuHY6HEEWI+u0nzfrX7IU4PIHrbzHy6egDUOQ9A48AA3IqEnbTbqzM5GEWqaN+0O+
fDHbgg/B7GqvzqAVRbka9QXfGA3QKkj3C7PkafBX5CLU+Gg8Fj8mHTqT4Qhl83F61D6o8zHUBA1T
hpzVbYeTrvzit6zOZp3MCqqvfHHb3jvLP6PCAH95V9p+lW51p2RMLiB74XGhaA7lyHp4KDMocVsj
AxiB+lIkLti6zk+1R6V+CGbnGIQxiiZ7x/tUxYepupvFwP04bNQbZLHo8jesvnREV8rMBXfcHOZ7
wW9r2btNGVZxSNcXHq87kN3Unz0gHddhwoubuZ4WxiVg3yHb0fWHtngY8x+qcR6G73aw1SQQf++N
PXJmYqx41K0JaqylKrzCYmOpQ9YxZeIMuUsUJphsuO0tsmIDVHgIB4j6Brmgcb2yMKkChZYv4+Hp
gOzch1pzdqKWG8TVzhtAdhGseBl82DArAsKbBUJOwNufVwF55LXZ3EgTB2kjQarrHesl2yFUGjT/
jo2vndPEe/SWz1qxPCQb+ZGMBAKOMsgfbJECUHW7tqupUWVkIxx5nv5PguxzbJQHy0K6sHxXROG+
iUw6rLPfhbASLYtvx+0difXGc1D6dS9+xMqbpqCIk9ZidER1vtJG3o0MqAAsvk+2eOJltxsVMSBu
ghoF7s3VaicbwgShXBzE1mtZNeMuUhJnw4Uk5TGqJ1SaNV5aggPu2oiTlG7ihglBwFHvZ1OUtP3p
JZw0Jn4GP2g3Nk923iH4dwQwEAdap2+OGyeifcZRHI14V9TBo5dlP4Mm2ArqskAKszzkl9SEOfWr
O222w9BLVeaXOqO5s7Rhn+fvFohQ6p0Wvcvmc1gXfmy/170v8JU04zFT7bt2QPzsU6httfNkHxL9
FarS/CIi7cptp3JUG0hvGHY1qvTedbrkEIettpHXy6IcboJ8G8z2YKFWflmUizFXkwk7+RCcokw5
FDGIoKjdo5Pud8VDWw8viVP9QQAHHYeUGmOgZGEr/2G0DkgW5bpzNLg7JlWcKoXp73Q74Mg28NKI
+PeLPE/TSlMbQQKdl+alWr6Y0Ral2C+OmnVEu7Sw+kTBwtvPKtm8yHsq7X4fMGRg5eWDykBM4Sx+
Hop3QA7xdJQ/JemjQiYCFxjSl6cq/z/Szmw5bh7Z1k/ECM7DLVmTRku25UE3DLdtcZ5nPv354D67
u4riLp7fJ3znilASQCIBZK5cqx3Aa+ouzxL4rKJbo7Ae42EfpPNB144NxDtKfWrVgxVtYf3XnPz8
qxdLnky1BHhdLDlcw8U+GG3XT1+j1GuTv6it8TyBMglmCVA/S1gCDS5GUjiEXroYduJuIJGdSJXD
Xyw0uCJylZwtwLIuF3qm96NP/D8kqDaYnMiTko0s+VoAglPzPxYWCy01yjyOLVNWKKArBtOzw/sC
+Znr41i3ArUwT0dxgV+Mowv0NOsadoU1WruernPxHB6njW2xFruhvf6PlcVYssivQsdgW2Tzg+ob
O2f4TXq6R2RBVXe5HPxzXhGE9sDeU1yHfs9aeFsxTKOeOfQ5RfkjqYFsTB46CBAoxgd/M32UasmE
wYZJjeHSDaLaT/LGhxlGcBBMnHnO8LLNKCy+992eP7OyGA9DnQtLkG6EXblPu+nZ7kW+/3ZutmDR
a6FZZCtIHQvaXV3s47P4ZZlJ3Vo+C5XCTp5Td6oMz0i/gWor9WSv9HuSLdcdcDUynFkUrnNmMcqt
QAojNlJT9DtfVQ+Tg+yY3Qenog2/1v5W1nbVFRGHQ3hVaHu+W7EiyapEcM4kee24Y1gbp9FsbvI8
Kd0qDaLdgD8d0zHeugKv7rQzw4tFDKFAGKOcc94U3Qzdg6r/Bi76N/4IKTN8iUKuZ4m1jSjE+7MP
kYnvaEdAHwmv48Z8/osloxOZognR750yTeCHDYhXYga1DbfT4pvxq9PPnCrF0Um2KOrXahrwJJP5
hd9WF2D9SwfRc79vWok4aJfI1yvzCc4Fh/t7T3koddHDCx/k28yFpzQ9Wube2iIDW9l8oE9ANzFS
3mV/KBTOHDQMNEkxUtQBYinlcR2U36qwgkILlWM/KDYuKavGgGwBViXLhvjP5WCtrh7TRKJdbZCn
fDfWae8VbabtbBqxUbdGGez6Uq7ag7ERbK1Yz+WFL0psYzCGlm6bUQN23iu32dR48pzv1Sj8ed3W
ygYATIXk3h8hd/tPOeVsIrPKVkuZzUclDGBdkI6kC+j02OmlH2+8FbZMLYJKMxVxKNH2d6/4vCuj
zlXG2K2VZH99RML1FnEZ0RRx26C7XHBCXq6WlE591lmAsuuhn0i22YcqHL5ft7ESkYn8NETpDs8R
dAAubYRDkFulAUxar5BmoS/rTg6S/VzstUbZF1H2ne7QVnq7bnRt/qhYQmIPsTw9JYs9N6EUjXi5
zXUNqGpSv6bkEiXp5rqRlUgspGfEu5yUHrCry5FlZm3FLe+M+zZovMRRD3Lw0bgN4QSWXuatBOXK
MQOuQuwpGjRhx11MYzZ1piTPGCvyLxlUndGrFvvuEGcewIPr41qdPHCkgNUEQ8m7Ru6yrGUavhhX
XGhu4Evykap+5pX1NO2um1od1ZmpxZtGmlOeAiV+HlGGk9vXYfg42R/qznKrcuv8WnN2IJhCkAw6
BXLZl8vV9WWXZgPDcoKPvQkiBWrJ66NZSxIR4QXJho2KNz3wlybiZAitQSPU0jLgBk7F1XCigj15
SSq5UTMfo+yXQe7PkbdQ9mtxELFpKERwjfc6SNSyQtSkaHttpvRz2o3oYxW3Uezso78oC1Gl/a8l
8SVnUbBH6qKLTZpdg7YuPSUyUUb0R9WzjVTe8I41Rzw3tQhP2mzHY1HQ41aFb2X2hvqJrd9eX7L1
eeN0ZmORt1ySUdRm5qSFxWhkPfYKyASt4jYvgkPUbQSLNe+juVpQIcEUi5jB5bTVWtLFSQ57cQ8r
FnwXUpwdrw/lDy5+Gc0h9+HV6JDy4fp0acIpBwmubtGQkrqN1uzVfVF4YFyCkzV/GqK3Ob+Jqacg
yTMgwFJ+beGZmb0qfUVBy41v4+AGQvwQ2PjGh60tI+Q5oLgBC1KlXizjNElt3dh8l2XD4CH9Hv8f
2LbXppe8LKlgeqcIXAuvHCpttHrLIZDkExl8BWDPVkp0Ldyfm1gMww9UNNuQybxvs/gUqA9TPHgm
UlJ59sGPg1tf82VXAbMxVp/b2narT0mxMybrWCjJTgs/GtFdXW4V/1a/iXDDqlNR4oJ3ueSTVvYJ
SnlAZK3iQTU/hdMvJa7u1Fx7rDX9Bv6+LRCXGOU7J6MIKO5aAjO7mOhUntWeJn7aeYonRakOpfWr
E1mw7M7MXq479FrZRBdQMZyZZDTH+OXoRilTzCCh/dRX8Vc9PnFd8JAcOEWyfUymZteWJH66h3HS
PTuKnvNmfLJb+yuYoMP1T1kLEwwXRDXdFdCqLHav7ielOkqE1057NsLBVcevfQnnz8frZtYIyHXy
e2R/eLoS+sRWOguuSq2jq2KRiO4q/ZNj1L+coL3TU9Qc5uizre+SZJ8HbuTX1k6pzdN162v7lNst
lwzRvk4MuTTedFKmVlB03Cfa0Z8tr2rDw1hkG4fkmgP9Yczm3mnwSlcvrQTapBmQ7QK9SHrXjCsJ
bEMORh3IXNnrP8NG2sjWrg4LRgh4d1g/gvylQUUdAihQdIrwZBJFx3flvKr2hoNcN2Isy0OOlPhE
HiOimngnZ7eDeVLsjXzaWogDKfx/x8HUXY5DMuduSAWYQOpvEZ9wt+WlVpfmzMLC++bQD0ln4H0m
YhIaHd/QIP1Kult4dzecYGssi1gayz7qMtQl7mf7oYDCfAo3ovXaq+Nssv6gDc42kt6HoD19hjJ3
LrnaIjo0htvv8ulNsz+F3Ya1jdVfJlPHUNLHSBVLI+2qsDygXrOvzA2IwmoiAfysgCuRSHhHX1GH
eWgGMftTlsg+j6rrzCpKvtaxd0iR1xOkTt8QAAzT7DnqLIra6RGdx6NtZr3bJlvF/NUlPPuaxT62
RzVsJxuPt6IeafjR+qiX2lblfMvIwiOLIVGcUWbIRa7sp+plyqT99aC3ZWFxnnW60VaZgwUnf82G
u0Leykiux/SziVr4OrCi0Bg6LEjal7jT9358M8Ud3NV7cq3RcKuE/a7IYs+Gd/z62P4Xj/lTmxOF
zeUuqCNk0R0hwD2oSSt7eWeYqhd1SRd55Zjlys6Wi8kgCifT4ML4PDzHig1HcTVbM/ROhVaeOlXJ
o6OfQ1K/d9qIRLSTa1vdcWvHK7ABEtA8X2j5WRz0pjKrpiawP3XiewBxXH86+EO166XfGzMivHJ5
fTm3tDjI5T7S7GAKKCk3qReboGuch1j6PH5swdi96I6rmGwWeOc05dN106tjhPAaQWOQoCRDLsO3
0TiplGuChlzN3CjWFLe3HQS4tVumP9jIH63dC80zY+L3s/CnobbZdyPgljCaX6ch0G6sfBTP0FD2
qh4Wjwmqv4M91Vt3/dW4C+8uHLmke3RjYRi1hdoIM6rOrf8vh4tvNHyY1PtgONTBh5jkNDnO69O6
OtIzg4snd2ooEhrAGJya4QgFAOnvx5HullDhPWcYu3DeeDGuxnobLAi5Y+BYy3WcKziLyBSzp95i
Lb+dlOaLqQAbuj6s1VQCBMdiJgFnw7N9uYIDdaHJKjCTA4JHiCZUfxbRcZJSV6mfQEy6RUXJdKv2
uOaktEKzbgAyyWwtNqJfq36WODgpXRl1+1yWt0oRuN3wZWN04l2y3IbndhbvlnhGlr2OsTPlX2qy
ww+6V4ZulEIB5UWP+U62/gU3vMm5dt3w6vgA8YjHi8GzYjGrzhzJsTUzq079DAbKGV9hp7a6jZNa
bOV3owMjrcMNCshtiUqagCAEftZSEjJQzuw8EyJGZzcHSFxupOpWIzxwEgCFgEAZ0yKqFHSo5ZlG
/U77ZMFBYB8GatJ29GVUlENvqx6vJ7ejKmp1Os0Enp88GNmPDJjx9XldfapZdMuRLwSboNgi7p4F
nFjOzDH2GbICm375KzAPVbnvOy//FsmvNf0S5jy6DqoqmXE/a7dbqdg19Cj0eFRXoOZGauTd2yWL
UtsYRd2o1L0u+alPo6vTRpcPp+Etiw8DBIfDjTLejs6vjaGvrjZtOALSQ3p72W4t2yEiQCH1HdXu
XZx5LL5HiMKBEpD0U9HJhzY7ApwRcEo2utfqz3JbufNUuoJ9ZYuyaS0Ag1ET7J80TwPXvVyI3NFS
o0wFSiTJbTetkfAunE9RC6makyTDPk4Rxxuoy9BHk3zfmApxer5z/DPji9M1acu6lkpqofBd7cJa
+axr3/vgnurzzRzrj01XuWEW7Iu3cIvLYXVj05GAJClwcvoPL4fN/Soo2o6KOdQyrf0Q2eiDfBi3
euXWJleUlpHkI73Lc/LSSl5EtYmcDuGx7u+CKL9Vy46RVZ+rUOXgaX/MtfJN0rKf1+d1zcPOzS6i
pd/MVP5nzKrHlpJhUGZ7yc9d36oe2qnb2Mpr5xvlNDwZ9m6B3rgc42RqUtnOzGRSvsEoV8BtaUUb
8X/t0Ka5gS5UsWfV5S2h0dMwlLhq4xmBV2jfOWr0It8l8X6Coj0ptjQQ1oRjaIoHcwwMV3SyLcKk
rFbFv4vmpVF5UfMjqGCsqBqEup6dU5dKhzLkyVvtoTV3myk6VSrPq3be26X9owzljZf86hRT4wbu
DlUHaaXLKe4kOdWlkPXU9NqVlJdEAytnbSFjVh8eNAag+QP6j+i4uBoNU1yqaBCyJyKq3Dddm7hy
YoFY6nd9vAfmrpdelKO9vXHIrg4PhLtoNKY0tuRvQd3FyMIW8tWstwVJiDGau8HfcNPV0YEwRsGZ
/jWsLEanKq2aamVHQSyKijs7R0U80WD5d3w5vmlntT3w8tLuppL/Kuzv2lBBts+b+NP1vbnWREeO
kvKBSHBTmhOR6ezka+s+diTeVPf99BQkuzoa0NOrkKU4Wda+mPeGpD1ARFXNzS7Iw++qfvL1Bwk6
30Iw5LbB6fr3rE3++ecsPB3GXaOmFA4NlhWfOmD28/iSS1u+tRYIaQkFXApEGDTrItDPrZQPQ8Up
kzXW3nJep7G+Kyxgeyadmk3waKmVWxV/0WAuGlH/Y3URftPUTKcEdsj70nrL1N6zQRfMX6xRc7Ns
9oiQ3vW5XDtUwCaRcoMKgGNlcZZOzWi3gQr3upO80J19QArMrkKvszducatrBlMLmNU/ELbFmgVR
4wf2RDyQ9LdQgiAIFr9W3cp0rFohrQxwFQo2rr+XjhqQcGv7lvpn0aQPRvebVNIhmH9fn7K1owqx
0/8YER9xthumKquqTpSpdavxpupNhh9Kf5qzXT7UGxFg1QfPTC1mLW+SqJPjAhXeQfuq0ASdmd1+
rPUbK0VoQNZvbH/cR/FmXF31ijO7iwMScnVEnYBb3QeN/6slEWtE46/ZlO5mmTh+fTpXD65/6z1a
MC4BALicz5qGLCsQijB9u9fDZ3n0ZPMpzw52/yEPftiwx9vzg2WFqAE/BPK3gFRfwT1/TLce9qve
w7MQnOWfD1nseKN01EEX1fMyij1FfVHNxC3n4/XhChdc3h/ZAjSy8aYxeF5fjtZJQCUFPd6jBMGO
vgdymeaG16yu3pmJxepNcz+ZUo/XBE34WJvGzqqbQ2jpv4Sg8fXRrE7ZmanFCeVXhT70YjRR8yaX
IBDD3+VW58K6DVr94TGjs3HZXWyUwLVlgX+q5dyzpd+1Xbic6X8zkP8aWax96rRZ2bHf7u35WXCd
y/1DP221R6xGDvO/RhbBfcimSY/QKLmnzIpI2rGUPivUr2d0lorg+98MCH4sHm1kWJYAflXuJ9AL
OEGtABqrX0pLd+tkw9NWl8aGC0XQoYBQE85+Fgr7KBv6UFxQ4L4fXLqU+pM9Fv4B4SXn/9OU+JQz
U0ORKopfMHd+/iXvst1QPU9g5q9Pmvjed5uT6joYGhMg17IlaKqjvPO1AYhJbb0Ms/1b2uyXXU1n
OKLS+4dvlUaOy4FkVmjqWYN4RWYF9ESG/aOiZ3c5ohVB2x2irH1q2aZ0Bz5IJWnqfm+iDw6cItwl
WnA/mP5GJmd1Dc++Z7GGIKF7PzRBbTSivDI8ww9VJl+uz+tKRKKervFeRz+NZN8i6NV5zzg7/CTv
utMo2/ERpsdiF6bW5A7yFpXjWmfXhblFACxVp+iDkWXMyuGQ14SL4V/KLL/Y8vBVCD6E6U1i3UgN
sitZtofdchcpG/FEmFh4Eh0HtLDQlmSCiFmssjT6uplPCNsXMeqcML4bUufV8rxHnPEpHp/D8Z+f
KxcGF8uYmKE8QVYFog2+bgAa1rTX/dzesLISwS6sLHZhg9CKnusMayreYOcvDwqipJQYyi3Y5lq2
68KScKmz/c49o4tbimNwSnwMzecyGnad9jCfEuMJzrydXiCq89CCv+36jSDwv5gGvyRerhAxL9YO
Ei5bThpodiPzU8LpHJR02/CuPCZKtLchNoD8/MGePo6m+phVW3Dflf3IwE16zYBAOu+a2vIxBlac
QK4/99kuaW8TkG5S+vH6hly5WFLABxgOxBdiKW1xbttlCpjapmoWvcGHUj/7+l1qoHk936vc9jLz
93Vzf3Ci77bDf+3pizsevMhBLfc0zYbZYchvwvvkFD536a4bPsh14iIHb5GnVj9PNAwq9B6Bu29+
KcYHP/VyYxcMbjnulQ/SUdnqc1uJ+MAM2KiiJCcSCZduNgJvRZNu4r2lv5EtL+yNka9uGPo0qDSo
6Ki8k8+NO9Y6FGmgUbkLhy8RJNThLjDegCpv4NLXWs8ZC1dX4Du0VTkLvy3VgIRBxNtRUcCgfR2y
naJ/UdvZnWqI5LLPcLfsUt26t4vA681DPn4IjUNVdzuJ27Zpvm4p1Kx/kEGftOBvouKy+KCIDw1H
hw+CXgiVUbPcJY+0nh4C9bXLP6bpXWU5lAh30CpG+ou6K7vXWT+FMJw72V/oflE7QIeDlXDo5BQL
dRZPLDlM5imiP2cEF2sY352thN/qljozsDh05lpTcmfEk/zmS2dPx6EabzT71qh+1rr9fdS+pHRE
XN9Wq6HizORiFysxflD2mMzTFz26DeKe+pK2u25krUzH1kDsyqLsQJFffMXZzBGiCiXOAJrnJdoo
KYnTfeI41kGVkdCRnbY9gAua3UAeqYXqkn/slajfOHdWJxdeRKiqqPHDZ3P5DZk5VAP5VOJV+UP7
ihfteSbmMgghbfZs6/n6kFcPb/YRpRYUZd/xjvWy5gcZ6jP3tDB/SIxuh+SO2wwno89vk6dRbruN
hVyNQmcGFxvFl4uw1kayI337EAhtAWXL/VcnUCT06ZIhg7dMlCZRqRiJjVKgIIGN0x9Z5ymNl//L
TPZ+XnqIgG0Mad2gAQqd1BIYykXEj8uYd4lo5bUMlGRL/T4e570ep/sgk7zY2OnyPtS3MAFrGVOU
5lVysrR80gm02OVVG4ddHIToBwnq8CpTIs8aS3PXqal/zDqIv9pZm+Hato614cQn1Zrqj5MTRBv+
urppAKnDHwtWl/NlcX2x5LShCsV8c6qaR6WQ94r21hvDIauf6+5V8e/DdOOSveZEcPSLlxipBSi/
L/fI4DutPkIgeg/NtxtWb6r5/fq2WKuAQtHwPxZgd7m00E5yV9sNrQxl78Z6/kMd9uOd3PXf86K/
GdsPKoWb8UuQvwS0OswyIHBzY2eu3s1oGSUrDgKc7MniE/SqIRYJXV+zLX8nfV661qQcaIXxpHb8
kFopwps7I6TXNzg1gXqr5uppYxZErFneZcCu0p2O6hr58IWPTXE6lkFDylRSwi856oOAW/b+LHmZ
qZ7UWvZkyCSMHJpTGHBGSBCu21/bWOfmF8uM7gkTYBMr4GKBw6ak/bNy1V8KdBXUB+R6p1nxxhGw
ds6cmxSfdHYCKHFsVGMpom/3I4+snSiYBZuAydWBsXPBcKFcBUj30kqUt4U8KT7ooTl1W5k+1nBf
D9+04FUu7jOjOlBK2nj7rm5TjQZT0a8AC/8S1ZgkTmKEjcw2tRrOkm/t6FCi+xZlPqS/s8cTwx/m
56wfvOuLuLZXRTuVQELTm7a0a4W9Wk0WbR9BYgq2x0jfekasPbnhAhNcVty+5GXWrB+UCTFcokHp
PGhS7GbRl26s3M16sfD25W44t7M8mUO1DaWApGmuj7u09SNPSzVuWGo37ydCMRfPZKv6tnY+n9tU
Lz2lnenesktyW3NysKsv4y+7eO3QRh/ctG/+YqU4R1BPoN+J5/wi4ED2q8lDTLGpK94kv3LNraaL
tc3FBZl/qHrQprgYjDOOtWTNpDfnT3HzICHMHbXNRsxY0xAHlAeCA+SCgnLTImjEMkp3Tsqjso1a
9RT59rSboqLd5U4vIYipKScQdJAK5JHjaX3a7ayhhSTXqAxXtevyNe0RzXHsXRH4vkcDmDhWp3o/
FrXt+Qhqek4abImTrk0MhyeXB76aSv1iYpJOC+NIRmSMlloPRkDbds1+C4S2thE5Tdgg9JnT1rZw
36jzATmFUXqfkiZV+re82Gr3XnNW3mJsc3p28J/FcTE2TamHMnoSPLA9iRtk1gReYz4QSwVqaZM0
d3XazuwtllrPeYXYvKMBYT7XmX7oi8HbTOitDYr7G/SSZOWhiFnsitDojVy1GjQlVNOdEva7QhlY
HveOXB+6Ij7pTXH65yHz3ORipYxeagq0BmF/D36Q3NvJ0Btft7B6uTg3sfA4R6YLpfaHlNaU3jqa
9QCSWA6HO6eqgmPO/Rw+5XY+ljIddFJU8oTWcJcsTJVnpOrkrQ7pNd88/5zFqyCdU6mzDEYccmcX
KLfhL6qyogQFCYFD5+Q7sjpISP0065GhMfo7VX1WOljZpJfrs7p2EEFEAHKOoikqJGKUZ5eHJDTq
2lfEpBaO1+eDG4PTUBy0rjcO87X7A1gb2E5p9OZpsVi9rtbKqc919DSQHJnH+ajLr7HxGubGrR8W
u3qy9mGy9a5a9RkCK/3wnLTwmSyGB0RYkuBZRfkCdhF5MJ6LfPCiVEfR7PPQz3tt+ppZiWchUVCE
w853wM1dn+C1E9gBzOqQM4RucclHQODufWX2xbihMhKJb3oe89hrR/t2svK9tKkWt7L7TXjahFqT
jTSwvQgxsz4UhTqiClxLornyzip3vf5hmhPPhDBo64BcGR9sGTQAAtmFrG3Zwe/nHR37Kesaqvdq
8jUff9Y/yuJx3ipSrNmxBPJCIVllAlVYOGqeWBS0TJQy8jvdv09M48PUNC9GB/ebqvy4vmhrL1WO
YrBDQuvvPY1X4kS21QtrjZWp7twr5a5skJtK6tihUOd8Tp2svx1Sq/UKULjoVevDMQHseLz+ISvb
E54VYLxAqMTFYDHqqlRqWelQNJDqyuvLn3O3s7m/dVs9cSu7E7Q+SVbB+URqffGGaBE2ysexzO5r
nfzR0LqNfVPdaI6nzJBT/86Tv7gAAxFFpJQAJ2owi3BQxlE2RkJ8Ija5hMqfpDLaKY7ofNji+1rb
DjaJeqHMZhHiFlOI+slg5b2R3hf+XpLjQxKruWuY4WEoHCQUq4wsmbrlPyL4L+7df3itSC6ARAGE
femtai6Fge2jNGApQ/yIjN53xad503f80HGHtID+v0yygw9m+LEL5vKo2mP+MiZ5COX0MO9LTeEV
d92XVq4e9EQI/hfwo0Jr6vKb9AHVNttHwSQP+uwwZ2nnRSH71OrVrXr92mblQvUnJlCrXcIo6gSF
KegAUOeZf5v1dNtDYL/jVXDspa3K8xpAhdAqFIcMgCGOvhhWqWiR0kc5cil1PTz2oeXvfQDiYH/C
YG+oSnQq8sLeR5T8vEkZKOoSPPfjIIighrrZKwMiLmEqD3fjnI8HudkkfF+dDVCCdH46goBE/H52
xrZaniHTXmeUV4rimBSldjTy0DkkhZnuZ0OPnnTfz2+ur/Za5ABoJQAzgBPfvZ0biPXnFjQUMLzu
MbC0p2n6Vpty4cr+FqH9yk3I5IiDNQ9AsqCfuByfkkZITeQ4e1nfGuZzWmxt4ZWxIF0H0vKPDCV3
iEsDuRbY7RywxKXxsY8+StCOKIpX6afrU7ayThbZK1OH4pCq2xLq1EZ0bCbKxDqFHDP2Y2rPrjFK
7qS2N9X487qxlUmDYY/LDmUnGAnkhdsqeeYEZqiwG/MPcfuQ5VsCq2sGkDPghcb5R6RdTNrY5Emq
xIymKUp7n2iK5LZNax2vD2MlqFgaJIF/JHegml/49sTKT/CpZfddk7jaOHvK+ELyaCN0rY6Fcig1
IshnKAdeOgD9YrS15TRoOzrlp5py4Z7UsLphZc3NUDAn10QJijbAxSHYZGNXUIMqaM3zfzj+kx9a
hyGxT0H6F4KMlHbJ/HBBg5J12QUET2mkVTOSJlJZWXe13jSuFerZKdIDbX99gVYGRVkNEwLYSTJt
8UypansMc8lB80ZKdzSwQmOiQXoHlcl1O2tXbSoYIHHJugqi4oW/GVleWpAUZPciR/JR0r905r/q
+T43ZHeQ7mxvhj63fZLa3YZd8ZhdHLX0Hgmhc4Gv5/Jy6Rvh6IsDTEMepmhPU5js9f6jkw93g0Jv
5Rg8FEbNg/7OMqUNy2szKwS0qNMj6AMxx6XhoHN80u04pXhbtDpERcX3EYIp9eX6CFe2GDc/WHQB
ACNQvgxLQQPuruyi/D5V36rhgZYxJfznLYWYoKLmwCVrvFPV7GbuKrKV5fej9JpbryFF/81OsZU9
DCRfUEjDEvu+5hJmox3GZvFnGAa1iGaLrWN1Pc4MLEJRUcpjDZ1Dfl87D8D3ZvQrqvphM6W6ZoYH
D8qwqJiZgBIulx1Cpb42lTi/V/q70kbbN/lXH3yLim/XV33VDIkiUmzkpcAMXJqRJlWuq67L0eLW
jtm+CRiN2nrOVt/SWvsA3UT/MfQnCX92O5msJKmlomftO8fV7HaPQdTFo2eO8qa/E7fRaKjc1Pgc
p7voMAfmvd04tzOEZv1v2fn8j4dNWffPpYV6Nsfj5bCNWSmnNiQxnuevev/dNz9K5lO0pZG1sqUu
rCzeBEHZDYWSU6dKneHW2RsJWgPlFnnUWvmCpjwApRwmQkl0EXrB26uRpZOcpspYTJY7HJnLSpYF
vbBhHOfIdFUtv78+gatDIydrkC2lOr7sSomzUqlimHXvI/kYlpUbS09KuxHrV3wTakxI2TnJYVlc
8s5RjbGsvAMkqevTrh8CbyqKQwLO3U/CjSAr3HwR3S9MLXabU4MKrGxMTfKDGfd3Udpy/t/wQPek
/HfY5Kdgi9JfuNg1k2L0ZxvC13K5GVsgl/b4AoFacWdZptsY806hY/L6Ym2NbuHtYT3LqmRhqjT2
/pepKp5i8y7vXmvzqUq++065MZtreQ3I54C3ctF1HFAjl2NjU/j1pIBDnJvnWFbdWqJPFKWtWdd2
Uxi6uiDY91QroCRV2RukwmuueW58sR94OWSKWrKWKmKCquIq2rPZ/bo+o/rK4p3bWPgLL4hgGnJs
KH2xg3BvF5jVxjDWTXAac7fWAOctLhwxbM/loPOaF6xij03gN3tfkayb6wNZcw2BpUEQBlIx+u8v
V4pkm5bXnQGXmhAkcQYvCG0ol8iSqN+a9ibpPubT1kNuy6b4/czzJXmq66bCZkGZAKJ8ivluHR+a
qTvRvdvJv52ttum1vQbcmlcjPFs8vBYbQI24UUq6A2BA/a4UD2gXnGDx4u6Rxk9/MZ9nlhZj4+bR
4xI+nh+N3jCU3mjczc1dkLyouQJaVRRK/vmzhQce9XKDiw+XtGWXaa4GkS0ZlK8aKhYHRRmeh1qO
/vmeFlZ4sELqIQplC380p7QatRQF6boaEcOQDnHvVZpxVHvFbYKfUwf2f4zu+i++cXN9Tt+fA1gm
t/DnhUmyeVFnMpsy4qShQKGrD0OaiutWo73QXXjdzAoo/9LOYoTpGMnprFI0Syv5VATfYohqdJjI
EvAUdftVrV4UruBIlU2fITXsc4syhoKMjVRuMHm93/p8CM9DUuvo5dBtf7lBbKnWzDpjwGb2qLWh
Z8wv14e6YWCJxNUyp0bcvqAcY1Wun7/GW0D0lUsJQxDNhALbILLbl0NIbK3Laou5VEP9lDTGoWye
cvmhz5/iqUOA6TYdYQ6dtkiIRLi6PFQxK5BPlHGJZ8twNhmoy/UK6tBquudyUv9SpacsyvatbO82
i/ars4hujKj8iJ2x8JcxVtDIGYWx0HIt6Ylr5sbB/f4oYzgiWQSUl8vWssM49g01nEMsJCFCmYBt
OoDZRbF1Od8yIwZ6FpB59IFvEGYyypeig6vJHyaj+6vBCMiGoNzlPXtpJa4V1ej8+d8i5PSYgO+G
Gv+6Y690fUCuhMsZ4qlMBWdx+McpaVpdhrYxe9Qzd2K7NlyoHuPuqKuvRqN5gd964ZTQMBmA0drY
V6sh5Nz8YiYTEDeRn7Gx7Mnj9vqYmZ9U9Ixt+UFKFTfrd1JJ/2b3asfGvlWrkwUPaSbBaG9u9hi+
P/MEzRTpH9520KQu+XvsprD9TGcH6seq/hlENf0tv2NaXbYn/X1u5NLU4hIxBqkhxRWjjtHL9KtD
GDxOUXJA3sHLol1hZ64yePnP60u9tvvOx7eIMKVvtv00ZalIJlj6S9FvHaviDyxjCXUc4H1cGThe
F6OqarmQ5ZnKuyyzgta+ij4GwUugn8zj+CJJG7tjLXLR3U+8R8uIxtDFcNJZLnN9wloU9OFBKWkH
9CcJtU6rSW7MzoK2oaNjyLLS3fV53DC8BFNatZYbdoDhTCTPTsGwS5Wfo3E0kk8hCIvrxtaO8rNR
LnFOcQqIosnAwfSF7Rr6S2AE7pTnMAkcrhtaDwQq9XDxSIVNcHHls2h3teSxT+8n3r9D+5YF7WMZ
PjQ/C+lW1X5KGlqf/l5G1ayHmWwLp7IWUalS8HIl/QpL9iIOqJUVl1oJ3mHMXukoiZqHPHy7PsJV
E6RaOXgoJOCnl+FUnmG40SY1vdeMm7h9lIeDXH26bmLVNagZiE4JEuLLi6UZy4EaVBrHD4wH4YM2
vNV0leUnrfpF2dq7bmx1PGfGFhtgHmt79gVywxgDt/VRAwi9YUsPd90IHQSwkhjowC8mTfchp7M7
jFjhiyAlMaUvTd1v+Z543r6LHNDa/o+Vhe9BjqxEsQocxEJJLup2nX/S9PvB+N5br5q1q1rbo4M+
ST8KrcvrsygG8M40spMQLYFgoE3i0iu0Ai05yWfJIqUbj8Gs6e5k18pOyWoomCpb26qwr+DBCf4k
dLmn/tlpC1eHebkdotzm1qzPO4iPlN6F3qzbGdrDgN4n54KHfJBjPCcBCYeEZPmWtO6qm559gVj0
s+uLQj91IHV8gewNxtc6Cdw4P6a35OiteCtMr8/vf0e7cCDHDAfOeJ9X0Ex/Vfh7TD5JPv1L8Zfr
67h2+NCkBAcqAHPuMsvdYBlUCds4uze+hdVNYe0a62seTU9G8EFt271aSYfrBv8U6paeAwUIiwkI
UjToXs7iqBq0VKYhdQan1m+bQcvcVhO6cn0/0HmcZLSSmvOBy3d0001FuAdPKp2ctuk+DEmpeUrR
l7dD60ufC8f/kVtZR4qXZIJRIVSSA3V2c5pS9kKI42jmnX2bhDUM1/roPNhK5NxREA9uro9pbbGg
eBbJE4s3+bKkkQaF1FCMTu8luzlYGjjLNvJaOdnX9j/vwoJXH9bHPyA67p8iJJz5YG9EQ2LC23Jv
NKOr1rAOVa4kb6zR6quKBkLBgw4bDVWBSyuyjqhcIOAsc6D63jxMwa60++96PkeeUww/4qRLD0qd
erqeQfTQT/vrE7r+ART6aVMCRIy+xOUHRLpZNtUg4f71jr7i+a7NDqn+EGrP9tckd/vv1+2t3WEF
ruB/zP0f0s5sOWqs6dpXpAjNw6lUg10uAwZMAycKaGzN86yr/5/NF29TJfSXoumAgAMHpPaUO3fm
yrUWjjQe0wjQAaeNnOWPOn1WfMSE1HJvZvGubTdaJ8Xk/XYAYORQgCnKUPwtjI0trG6OBXBFk7w5
P0h/p834JrbvDTt+O2X+X2Oxxba+Ojxwx2TZKPVwl1/P5gSxWd+EfXZOsnYXVA9CJdABp5TvpDD5
g+sVoipB1khXkPzz5XKxQesuUSclAahRVPWhksq9XDinoty6DtaH9MvMYoNYM0+RLO6EGdBdRXjs
aXWi0LJT/fkUzfaWXuFKqplqs8A3UFC0RHLveg7l0IdxwgJSphafxvYuhkahzus7PQBUIXt1XhxJ
84XV57bZUkFZu3YuLS+uHTUNSZyaRXbug11jpDs52xnBeGwb6cS2Q2Du6fZhWItdaO1VSdRy16pL
XVUllWK10sH3KM1TbiJ1Gj1GxRYRz9r6XRpZTKc5kpeyfLZJat2F8NPFcbEbOs9Jjl327+EJLB2e
WQdnCRxmCalSzLrQu9AAM2BmutcrU+7NEiQMkD1uDWt17kxo/n6SMfzWFW3NjWJ1/cC21HrzIVbm
aVfI9r2aG1vB39qdA9ZGoEcJ/6DpvN6PhQbj8FT64ATs0pW6cdeFn2Q6c5NywxevbT82PWNhL+C1
FtsvTuSexn6QPZFxkOZkN/TvZd2tnm0/39td//H25lsd1oW1xbkOYcKCVA4oCdH5uJ8jDXBoZ3lj
aYUH3SLGvW1uZXDMn0KWGUAzIkMLc2Y8GHms44sbtLSmGZ2B71AUqO0pr95kycbBWhkbGRLKwJQA
eecveyadoivKoRMHubqbmjMY+NCEntveWLCVPUjai1uTMu3PU3y9MxKAR0FOceosgwA3bK/qTsam
fvfK+QWBijckBGFESzVkbTLmyUnYfmQ/w0DfS+NXEy7lzvwKlmBjkVYwkSI/AvgUCSgMLjMknVTR
HFQn+TlTSeZqH227OGSdjuO3irPT6GeteZXA9MrksAPdfk1k/RgefVIZofKg5dPW96y8u2ieogRC
N51QPFwEYW0+tbkO0JI81D4cQ9e2KaxK9aPgdg6Dd3rqac6u6z8HDqSiqfJye8/+7J9aBBCYp1JN
OR44taFfL7AutdMYNEAc8iQ6lv5pGO4r6aEOJVJ9/ROO5xA0E6+/xqvHTvaM/HmQK2jMHkeTnogH
Q3rxrUOXHIfuTU6Ve1BOvfaS82SS1IdIPWbtvb3V2LbSE0Y3higygOCEBHWpQ1lnstSFc5OfK2uX
RuRkzOAudXQPlFjoWT8ywy2DaS8pMzqmvctX9TIiE2+S4VEo9TWzdSQYfjs0W/G0mKvf5hIBCCD/
OuJsSzi1PJo9ETWwBUktgv1InHQs9ardShev+BnyMyJex8lQ2xLH6SIq6hS/0Y2aJgbnQzic+vBv
K/+CtrJbaLGHzFc9zA9jE7x1vsX1S5u9hFH/oVNrF/eKmuBdX/sbUdqKKxL5IiDN1NnA7C2+Z2CJ
LEAPgrAr8dq0e+1m9TjH1vuh3LoS10zB9wielhSZYPW8HnrvR7NfCbKzLEp2dnivGrFbjLHn5FtV
jJ9ycIvFpP+foBPUF55iWTok3SnlQ4egZKTau9R3PCn9Ltm5ZwTGG2v80RxjgyfL1B9srf0Q+s0u
9O9arT8EZGiYagqaEhp9724f17Xx/0Sskp0T4KfFVMeSbdblDMHPXH9W/AMCFWb5ZdzCDa44fQ4W
uGgiU3Cry3zMRJMcWWR6fEkE2nPpUjV0/fe3R7JqAwcMDa1m0+agXa+kWYO2gKqRnI/60ZjPWZBB
nbzhW9dmS4Bi/2dj4dsmOc38qsYGyQpXJ1yLkwO72I2mLaT9ysm3ASBy9VM7pIK3WBeOQF+aIbX6
qHijRzD6wgR9e77WDv2lBfHzi0PvO4A3sgwL03wnj5TunAO9fJrsAk5BSeEPjFG8IwtBZgUGlWtj
Vk6QaHWiEPpVok7umkg0G/JH2XrfbDnzlQcsrhyiTFEWoVq+WKNCzQN7zsFV5Gnz1tKbD04gv0lN
knB2bH5UkLcECg7yJhtfb49xZXNcGRYb9GJCkdst06jkKKnBuGt0lSRPg8CI4epyveEg18ZItAEB
Mdq7Akt6bSrQZ2Soe3gXZq72Wbl3hh/lW0jIlGdNbrzUVA+3h7ZCX0QrxS+Dy4CKV0+XpC03hF9U
yjvDaoMDchjJm2BsIfmvu/hQp2rrdokieRPSLp5G0cFzRsQwI9ot3aGP+sPkN+HHbEgjE2SlkRcH
leb1Axyy4wZyYO05fPW5i+eHBikEwi8QQ9iZdg6d57CK3sW+s9f8hwjKbxJ4cRbsunFybePfh9GQ
CBN2gVdlTy9RCwmQykQNmSkjyfetggaZ8t2WybGb0obDU4VHW1wogm2SG9KGJQJA8fUu8PO8skqV
uwsi7MNY7e24dUfD3kHicKc1D1r2EEAtTGLYa+z8iBCAYh3y6u88umt9ZyeXR8f0ipFEDyw7U+vG
TvlZ67ZgTitQdbbOP1/5G2tAOzVB6hcQHjbZvm++8LZ1p+ltr3UHCfIOIDR/hcP8Oa/vm/6N1iUb
99uKlwMNhAAPaDs4aJZ1PXUupSpMgIWmoj/zyfRhQEfHFP3jwNd2oA7+o73FzkvLIZHmgTVpo7Of
qq6GGEbg3Jdt5vZkgKU/MkexFIofkgg/3yYXPieSQnQdLCYX6gRXsp8lrXFNEDkSJHGS+rELmg1H
/lPA+bdN97OPRkDxuQyvN12JM8uNCTJCYyD13ydgKWOEzrX2VEvmrqSpWcvvpvy5juu7dJAPkW95
djU/Z5N/7yvvs/mMbhhkLfHbtjgUziHQ7E+3ndWaHxayUtyeggBoWa+zzSqw6kjHD/c9RToJdVzV
ag+lOu3NWZs2AIprrpipF9NPdEeF8Ho+wtLq1AK+r3NSFHs91aB+5bBnL5kWvKtQhGka9WXOzbvb
Y1wJdsSagx8RDDGsw7XVts1p7gPAQR/eR8nKURu5s+bPt22sziN4YwGKBLq0fNcWcgXEvyJos+Jv
bWsKwJlgaYi2KMbW7BB70ngrioWQhF6Pxc+C+v/ILdT4VKIBJGsB2mUHM9h6qa/5gktDC38pqY2W
BybRWxMiyFYFH0f7CQq+Xm+PY+3vtSY43p5BEaQtzwo9qYixkRcAH7XYG1Q4i779Cc7wn8dAf8z1
R7n3Sts6ZaiC/YEtCChoqRNaR0sanUIe+qBVQMvZkQ731NDtC5gaSudNm0R3ML1u8ais3rHU9v8x
uNiCtd+mU2YCd0HlepYOaag/K/J3KMd2Rech+osEzM7nmMOScnuka6AGRNWo+aOXRbJq+ZCCvcVo
Yh2gVm05wV0vCUBRU81IIHY6OVpbOuamnz7kSRU8mGY17mO7fwqVAGGcSjUeFfotNrzi2nFEG0EX
3TbQ4yxTLo3Vh06VDqCMGtBpzquN3lSwFfStzjg5b5EO4C+QvNcHpWots+80hQqvPrwZ4JYuRmtn
9NlJCUz+bo9q5OwaST8Z3VPSzoc/mXZRZgC5hqPTF0+SfNZyaxwsYvgghcTXV/tdNUXpXkYyxdWH
qvfwSq2nJ7m/i7vRBi065l5r8hDru1I6Cy3hja2wOu/AwskGmHBvL19JcjYWaWSIOn+XuklsobP0
Nem2iHHWjjEri9g6ux3e5sWLwnbypisGwbrQVLuZeuNejkvH9aMuPlZd9qbJNmLINYOkI9hHgseC
S/Z6oR0TCpW+B2TcxOZjNnxR5BP5MX2uT2aU3N9eVvHxSx91aWuxqWbH9MdZQFSbUHD8q760Dybd
2rivVveuJVOBhloFIuFlw2Kh2+kQOJzZ2KnKA+1p8T4Mbf9A9y+k/NMw3hlyN+21Ucn3Zjo7ipvn
fn2e7Mw83h7w2i0gwKRQjpGCZj2vJ1cr6snsU5Be+lxCRCI0uQLoeg59kIxeqoUtrGfOxyFq+w0n
sXbPEaHRhwr03uKBcG04Dypkw3xmutdea1Kejv7YdPHO/vcKyNw1kMsIgnFFKDxf20EFqBl1nwH2
7Uz8YevJHZnWatdOwdZbe3VI9J8iswQvKo+qa1NTD0tqU3LpGFrkGnX7mCAWGiavvMw3vM/aSSd1
RhuUoD7F619b0kvdH5qO/ZPV72kFcSMYZNVs+gN/AimoBvUJO4Os4LUVujGavOopuBQE0I9E8s+t
Flp3sxP4G9f12swRvpF1VH9CJhZHXC1CJzBsqi2xcOeVaxVvxvRvI9x4Ca9O24WZxeme5rxHKo9m
fso5avQaDIbrbKGNV4ci8rWkz4WK2GJpxkJL2p/4ElQWQ7/c6fa9BWdxmH27fXBXx/LLzvIpR7kj
r+2c6y9qaqFJEsIXWCYb3mHNHfKapngkeKCMZbM4jqlMuEhwh4pG+2W289lst8exPl+/TIifX7zZ
hknKpTYHJFP6x9y3d7r6Dgi2/AcgP2L2X2YWe9kmNKvVmpGk/n2uPHfOfe2/3B7J1mQtXOlY110R
gMU9K6HtSlXlBbK14TTXF/3XKBaby0/DTtIrwQ2kWIUX1eHOBqYLcdafOBiH4IYrF8UkCmfXqwI6
0AksH0Odnhw09ZuWlPeK/Xp7wtaWnqonrfsQK5CREBN6sfSFGeZBMoAr4Dg61tfGkNxwLHdj3G5s
YzEty1tddDLzLnVAsi3dZWSWkz879OmbRIbpU9R/UxxqbJkXSn/VY7BXxn8dsoDTA1YA+oTfhC7X
I6sSSr7WwOFMRvPemt7NduPKiM5VanI/1F/+7TTSUwOt2U/mCPI6i7VKxopevZyKa5NDov46Fedy
+BrQf3vbzO+TCHkPkTYIUhgpfxMEkwsrc5yaEvKgHyJTRj47O9R9yd0zeVZgejh3tCymu9tWV0Il
wRkE1wFEH6jmLpuKDW2YhiwkgQ1/SBwdDe1VG/zYBbzhSfRAJnrijlHhJfN0lrd09n4/btgmXceB
gz+HVpTrZYxSmdxJSlGAe+++1ODqGUbw8Fvb8/dzcG1m4QL1Imp1u6Q/EBJjN87QTCVtpbw37cPt
uRQ+7voYXNtZ+EDTqJR8prPkbA/ZPqmAlw2Pg9Z64/RxkLfY4dfnjroesBfEu5ZqNko1x7E0hARD
+ds0fas0La1d/7rhXAwIpW1gluIZuHCHk1zPpa0E3B2x/F6rHNduq0d12MryrQ/lHzPmIjqpesnP
ZBkzJu+qtHkslSfT+nF7bdb2AO4WQlMd3AnR4/VW60xLHkKIsc5yfCd/a746XUDj/st/M7KYr7YZ
9D7VMJJpvWsO75UMYj498TbrdWu+wqRHn4w/JRmom69HUzGcshe9hIPYysn9CIigfxkU42RJtP1l
qpdm2cbduDaD4P14kKtAPX4jHVJq0xpnQVlpxbLLLV/awSHq4x2MqrdncW07XBpaHCPNHNRBzRpy
S03qJTxGox8UJTZGs2qE8rAFTT5R8VJT2jFmmuWEETWEJT97adXjZqi6YgPFJRIoNn8K2N31KjUa
Oi9yI8MUp8eUQk6AhNyMR9Lt6VpZF4WaumARlLmClzyYNaLctGCCEssH6ckci53d2MD5vmz2l4pw
YeHeMCSka8CH0NO92HR+b3e5ZIGlartRDIdy0EYcseJABayJJlbek5AYLM4PTDV1PJTA60BbJvRx
E3t5afRYOcGh2SK3XFucf2yJqbtenHEykz6WWZw8dfZDvG91fZsZdd2IEKERBUJYZa6NBGmo9H5J
YNSYVnuGtDY9SHUvk7jrg43LZ9UUnhqwCikcYPHXpuKczgC1T3NBDtK22Y4IPKq3HhNrRoBM09Mv
ikB04F4biWhX0tocgpwgemoreJvb1oUK7V+/i6mnQDsmiHjQr1kmslsr1qdEsP3AqaJTrEtPdvd6
+9CsDoRsBWRWyLjwAr8eSBJLslxqmIjK2ZOQM8kE06ex4cnWjqYhUlBcz4AqlzWNOFcyPyXlw3MC
leJIA1T2hAKOFUcbM7Z2cODmAlDE+RGUVdfDsfqm0tNEzc9O8J4OvwaKAEFBI9O9DEnu/vbcrY1K
DImInwVylg4ntXi9WLUDq1CU38d67LHVFBS2w3kL17syLFV0x5BvZVigoK+HRa83FOElnQ9zigpw
d6/kd7Mc3WWpAQnARu5iZVRXthY7Qp5MWwolbA0nfYp2rew1UJNvLdSaFRwcWVYcNnSKixHVaiMV
UJGDR23zwK2kIHLb6u+ZuHxnyZm/sVIrSEO4yy7MLQY1T3GYWAIuL39tQnQWmvdNVh908kttfdSr
j8b4g/qhNrlZfLADupZhUmuGs0NNjBOyk6c7aWsGVk7e1SctArEsKOIsdpiBsH+AAmse3oZb5cqV
iwoTEMJS4eMyWVYu5rTWnNkW7QlT5ibBe6V+vn0C1sfwy8DiJixS9GRCYcBCvAJW7bx+NziH/2ZD
DPLi8V7RIzw1Ep0Hnf2hD54H23ebbMM/rfQRiv3xayBioBdGlE7vY/oVmSnD7DwIVdsPEIAJ2oYx
8EbaSd5qZQD/k4kiyJwmBSTlsnKI9Da5b0cndeNQNbwOkcn3twe/tYKLYxJkgW0lYoJt+0M+/ZD6
7//t/1+ci0huJ91HYeJM8n/vGM1Dh3LRH5ggW0C4RJApL/PvPUCJQEoElxz1KjU8jc3WSVqdpAsL
i0nqtSi3/AnywKKr6fmXUYY43h7D6j4nDAMsKeLXZfiizUEXmNIMl2X8LRpPcv4VUq7bJsRHLoJK
FJN+mVgMYtJG1DprTHQlvFSl16kH+cNEOue2mbW5IodDXyeJDuc3dhddbvq46kTjRvdNbr82my25
a1N1YWDJ7jL53aDIEVG4o5dHaegeM1N+jIPk9fY4tswsnxRmEsQDMrZnvbfc1npUQsnbSoJuzJWu
XjuFadA1aZxVhoJMrmJ/VO0ftwextuYw2IkOJFWI8CxOX953htyLucoH9Q4isxdTelNaNI+18xaE
dnUs1I8BPtJg+JtchpLrVhjKjKUpP41omBTGFvW2uK+WG1h07/7PwmJFpNJwRkHwevbn6jWHcdGl
BaGomo+W/nlMHmcr3LK4NabF+tRZP3eWKsaUIpedPqfd1rUgvvn3MWmCzkcnq+8sDmWXxUqlDZbo
skv7Xa2EL45a7+ZE6PaaHqpC0LHs4tn4jG7Uvez/QR6NLgRA1WCSkZNbgkvyqZynkZZGwr5ycP0w
PFW9frLyT/OgH2uZMv/t/bg+ob/sLW5BONoJ3U1uwd54jsuXvn+6/f+vHlrB8c+jGXW8JZTB6GCQ
JRkAfa50MKAVneSHdFPtRhya39ZMPPzgfxKCOotdoQUE/IUV0Bc0xd+rdHZnesbM5i5V9d1WMm0F
oKvD2Q3ulH4xUoPLpLGSdMHQRjw2h7SnuUifAvCGwXw321PvKYbkezKtVx/slv6GUCviQ9xUT2Uc
f+ltqfVoAaD1MAgCZAFi5y4B20NnVglnj9ONW2+I1cnnRWyLL+aiWcSbY1roVp3l3MOBj+SBqMEb
7rhFHXDLCoiDZUsPhNO6FIRYqbrvU/nc12+6+g8uY3p8IWAm+Qb8duFo9LwoYjus87Nv+2/oOYug
v5JDuB62gGur7tkhcgY9S0/M8jEJUrWapZzYfNDrgzJGbh4qAIr9Pejd2wdjJY2pineQaGzneby8
COS4pSOhZRtZLUDZ4GAPO9v/IU1/D3Z8R0V3srYqDmtH/dLiYjek9jTMZQMbsi1LbuJ88jcVAbbG
tMxh9eVQZxIWJFAmdf+ugnyqNU+VrbpNfdbbfRJ/uT2La2MStRtaqiim8GtxX2cZvJWznp9L60WL
6RaL97cNrG1uHuBwoeGUTWdZrGw6xYytEtcC3Xj2xUqr2jOtLDzHPQott02tkB0A8QNuh/zS/7G8
XQ/G0lq/lWYOkjHTlV88Nbl8COJoL6vnUlaeZsERa7xk9lYwvTZGBkc9lpwTtIfi5xcvoSourLIJ
aWO0qmlfxqHnRC/xvNH6tmKENlR6ReCcIhhZindZYTyMagh61zJS80NdBuNBG7XxVLa9v3WHr8Ql
XODgf0RKCFHHxRu1jOpuCAS7bhH5hyqM3mohqCO13c3VcbROfjHiqOUBvpFnlV5Iy+mfwPu5+aMN
D3WbKJmrOhE1Er/boHxYcS9XHya288VMm0MPG4hDnVNRnC8hujARpVQziu9ia8O9rEA3gWlczMFi
Udspt0KjA6+edNMBFYYqhA7hubMhw9beKtqdX57NMd2Z0X5M4tM8bwE114cKigiObw7Qkg+rMHo5
9XkJnpO8cafgVU1o5DTu1fTz7VOzuq/I8f/PzsKrkcie4GCkhpsNk/+2HbLs3oimj7TFblE/rFqC
zIIucSGQtoSz2cYsGUMJybAGXtpA4wsl6mI0D7fHs9LkzMJdmFm4tL4CUVuqqCaas0eDX4TCq+zO
uX+Ylf570uv4gGoPDuixD/Q3cjEcLKc96upYupk87+2g8+Rhi7V3JcAC6Qb4XbTaAOVbHCg04YqJ
+ggHSrajO/gudqkxPpt19ZTJ3afRHrdIxlcNgvTnshcZ6qV+2+gPVWhKdHgFNK0Uxk6e3eJLlwy7
ZKuXbNVXXFhanBPEosleV1iapo+q8lGKE1dBudS0yQROB2n4uLG8KzcWgGIYrAClkFpYjixOnDis
YgrlQyzPnlxl8d4oh3CXanLgtWPqu2OVtDsl9EcXdp3+Pu+D6k4vYfOdw+S7X7bjLqxLe+PyWd3c
tGqJ9hYaoJcEcvagjr0hdC+b/AQ2163m2lW7D7cHv+ITgG1zdFA0gh5pyY8EaVdfxgp9DvFUOzt9
eurEKzson0Ky9fvbtlbm+acgA5lQIbCzBCznPubHEr9g5NrXum7vwq7ZaAla0RjgyUGtlIZi8jiY
uXbncdH3spUDrmjn6h4dF9fvCfdNOEATL1cp4FafiuTTnBUuuKov6hB7wTjuLJKHg1J4+UTKud36
ppWFvPqmxVsI2D1JdtumwzzRPs/RfJdSCdOzCO5kdxg/ZKrh5kq/69s3dd2w1+RvsVp81fEziR5t
XMQrp/jqWxZuo/VjdZIDwA1BmOr3YIEtV06m8mR1pe+ms5QdxmweNt4KqwuPAJvAbOA87MWi5FFY
Du3AolRG3Hhl2BDsKvJ8f3t7rQVrCCr9MrMY2xA1TmqXjC0bnhGKclWCCrl+tYNXX7a9mg600NLu
pGqzJ2N9fDb4T4IpmQ7f601XFmE1zzq0tlJkqFTVxnafphHI47JVULLolRlRGKf+K0ZA+L7sRukN
79FkL0lV4CmSH3t23HRuEfv+RsixuvPUXx+2mBGzayaf8w3MRM4RFqh20/jyBy1MHLkLI2J2LiKo
QU+0praZ9i4I9kFgud302oRgbe3w33vEK0vCmV1YaptkoMUGlvOxO1X0t5v+vZ1usWStnhBCbjQK
gTLxxL02knQV2RcB/2lj3zO6A4c0br476Skvvt3esKvb5pelJf2CmrUz64KDV6zhNHfv48jcOBLi
WxdZGBIw/4xlWXoKsj6O25ixKGCfE+WUITqaWe9i+aO4TAS3Aq2vtwe1Pn30A9GbDf5jmfgxC5Tb
wwkky0wH+HFu/OCpyfxj4Phu1g0RYVEXP982ubrLDZ4V5MwcbrHF8SvUOme9CM8q/UsCi6AZg0zc
whqsNByzzS+sLLz4bNrTmI0mr6UhPOujV8S7IU/dUZdpHBnpQtQbV5qbDx1Bw2DXoTskjYvWJYQP
Y3lysmYPWZQ7GIGn1+NOo0LdGru883m8dh8sJd/qPV6JovheUe8B00839mJW+rEX5V2+NypD14R1
Zgj/1rRTKn9uH01r622xugYmAQRiMAL7s3ACURszlE7EUHb9KOfdcGw7FeG8wdkojG8ZEj+/8AG9
NcptVnCZUmvyDOvJaokOg2ljF6/hUHUwqFxXiCooDOzaDFq5thPXmKnyk1LlnpLfJ3nnQQDD4ckj
cxe0+w9WvhVkr7oEHv0/23fBHYnTdTG6Is3KhmiB9l31SbeCR6t3Nq6E1W1xYWHxOEst2th0+iLO
nVO4o2a5aiR/jYIH9OFS1w7Po74V/oiN9psTurC4cKhT7kflJGCbaSjdwetBR1y/hw+DeCxwm9C5
M4f7WJF3c5j+1VT+x9vO4faMQv52PaOxrqZyYjHe2szv1Ta7K6qNNMpqCP3P+JBDvrZAdykhgeBe
qQbN7ebgHU2ob1vddPV4Cya4vi3BB8JmTZ7yNwWOPpKKYU6wVVSdV8f9sS/MXTjN9xBhoAymDR7p
6w+1030I6/AcdlswtdXZhI+NXAx0NtaSe8MeJEtSBNKzmdLGVcFfvs+revx+e83WgCLkvagaQcgk
GOAWp8+BQ0JLY7rFyJh4MzWKMVN2s0HEHKheUT5Q+m8RjtBP+vAxaud90sso3IZ3baK5FLoPk1Ld
17ECL0R0HkLz2+3PW5uEy69bhCFlm2dxNPJ1MlogQWPTiPPptoW1e1tBpEDA0G3CjYUb0DqYassK
cGuW3gcox8ZRdegHusPvuAR5y/R3uR7vbttcu7gvbS4cQ2LaeUE3PXMefIt73QuSzsvKjz7TmTSv
t22t7mP64ADvUUKgR3wRmPZ6WscWUipnS/uUAXzIKue+CMYvSW9AvGo+6v1eqSH9Co2vUVJsxSgr
bFRAxS7MixW+cLN2EYeZHUwQp/cuxD3JkaIM+Ovq2FfyY9u+D6RwN5oAjuqHisxyPoS9W/Nwgslx
F3b1AfDJwSHEmP3Z03Npw0WvPmTg66C/XEg3AGy8/rwkMbW6cHhPFFXqpX7o9c17xSi8LJDfN7bi
1b6/hwfOh45tY13EvC999aXlhS9T0obOZlWmzWyY3Yh+7nB4k7cvY/lSjS+aNrtyTl28epCIbRRf
3zdbR///M3bA5PC5Qku3JNuR1QDeANowzp1celb1VNi5gPl4/TR7swoSzslOQftQR/3d7bGv7n/e
poKJger8MqHWZsbQ98Eg1LvVc2bkRx2pkK6oXctujhXN5bfNrcUx4in8P3OLLZgqdKhFQnAlDd7T
FXWUwifnT4CYlJd+GVn40TmqTQWCVR6mGjQ3lfNYK9+U7JQ5tHfB5n17RKsTCOT3J+EDYIrFmbaL
oQKUzd5Ra8eLhn1txF4sfy1JMczRxg2xZWsxezQu23ktXtxRvo8bHhXN90lyO0JwU6+2tPPWLnh0
jf8Z2GIWy2TE4wtjYdYfJOtkK+oBkJKXchZuT+G6X7wwtbhatKiXA1lSeXzCdloXD4n64Bs0pceF
N1nfCc/6GARedS7LfiOKWd2PtE3z6BWyrEu61VmCQ87JcYmKHXotMg9R5Q3lhpHVe40nAqBg4geq
ENeOzU6dQmk7ZpKeyaMdnJo42yU9rtY/tP3HTq3dVpG923O6unoXNsVWuvD1llkiOTBg06nvM/Ur
8hIuTTFHetDe/4Ehpo5KocXt8tOzXRgCJW5DAVFxgabjdCymvidIKWcYqQLHbbtiI65eXTC0dNG5
FUWlJeVf2AZ11Q5coSkcE3QE9xHUO1v0ND8jrd8uBCA3RJw6EeeSu86U475ohYrJ4KS71m66e9+i
yGKUipd1NmxiKWRHaL3Pf8dNCuNK6PbKAQawuxkqlMneyomvLqbD1YgWHGHDz/TvxRzXrZx2ncMu
rbs3VZPNrl10rq7Pey3mir69nmsTDMU2SQXBV0kt9nrjBAbEXb4qhELUVx1Tff/cb5544aiW83tp
ZLE7odxom2g0aDYLyx2aaBnghtvDWHOVlxYWcZ0yxIPahvT2DkXqqd0PpT+aoea2FIhUAPm3ja2t
DwRwQu+GggXwous5mxxekwHBFSXlwqtyOI3G6b4J4TbjNNw2tbo8dN1rEF6Cy1LVa1MlhWGCAJum
WzP2anWXN/YOAq7/ZmRxp2UWDEahyeQZznPeN24U7VPa+/+bkcVlpvvKYEWaRV9jf7IlxTPzR6ne
OjlimX/baODnhI4cgdWSmXju4thwZhoKerP6SBLOq+fkuev006jKx6Yo/w5CZ2NcqzsPgNlPzhyE
TBaboVd7KdF4yp2jqDobJhVt7T4qKToAzyIVdnsSVw8S3dBQTlEzw98vtoOm+1XTwl6hyC2XpWwN
RzvWyo3LZHXTwWArOHeAUS83XZ9peSiNGe0CiZN7gozf081O4cIc8uPtAa0eJXppBfGO6D9apE1G
KXaMWqYzwaEDu9Q/1WFwGLvEteINErf1Mf1jaFkCbMFWWX4Bur1Elrvux70zPCebPEIbw1l2H0J5
zaNmpvvfsHz4R+3vtf0uTKt9Zgb72xO3thMgMwbZQhoNRo7l62kq0kaHeOkctDNAB1Pvkr8LU9ra
cGu7W+fu/cloA+J2YSbtNb3rTK6HYeofJok7sAzKl7BT3utIZNE98+H2sNYmEJcKpQHNW+DhFhuc
Ju4gqGSaZ6q69nL7JUbZPpCaQz483Ta01obBoH5ZWvijzAI7OcgN9Cx2YXvqBGGs5TTGU6Pb8JfL
duKVU93e60HSAx51XjrTD7xOkyUPlqNzLFWm18AA+Afn4fKrFt5EiuIIpU3OQ6l9suwfivyNmkyY
dX9wwlGLEzTVtC6inH7tR9Qhz9B3avEjyDWY7Um4+6ENNrzVmjemZVGI9ZpIvywDYTO1keFS6TNQ
CwiBbcSju+Kr1VanRpX2cUdiNNoSG1/bP5wJ4KBQhbGLFk/72gja3J7AaRfdrLlh/07VbE/pUtkd
uy03uWVLvZ5EoCKtbQgUOoX6z3m079J4F/Bi9/15d3uzrp1CsmQ041HrV2F8urZEaFPI0oSAiKaO
59hQzn4s7WEfOKapeSjTZKN8vvaAASUCWTzYQ11dhsO6Uutl1oI9nDInc83OfNOM8MY6D6Eh1AyO
/KuTM5obHnqFRhastpA1ALQNKeXyaa2HqTlKId07RkjaJ2yf/Kh5m/OKz2ztqBkkPOfcy4r4Ua6G
B3P23Who/sD9OOhSoj5DCx8UhNcTrU5xNKkW7T3OVJ2GyvorizWvTPo7q9oqUazuHhK/YAVZWtAi
16bYk0mhGOBwc1g+Rmd4YwH76Sfj0d4MjldMCf0eHc5IeBiQ/7g2lUNF5DioT57t/JNdz16NWkuV
WxR9n2/v01VDPNVAWkL5APT+2pCqlAaExaxgpTyiw/Auz17z6SSZ1r9/FcIrAVaRrDmcrEu0tNHY
CXkr8L66JN8HAJYyuTn+SSfWlZXFqav0MWzsvgDjS14ptp4iNDzjYovVc8VJXllZeBFtbsMyFODb
vpfe9qCtTOmDKrWiSpW30c632g3fv3bOsEgfEPod4g5YrFI5DYMRlQJrbpmdi5YbjJpPpvFpguxG
LvdFXbhF0LuV/FcwBC5Q8vvbu2QlFDPYHGTEaTDmvC92fuHkUj8UMudcH90ye+UloBcbOZgtG4v3
YGNSWFA7bGQ6NPTWk2brrvHv6coEdxDlBJ7p3DlLFECUphTESjrAY/XVyskV1E8xpHW3Z2vtTKkw
6uOQkZ4Etn99prq5kvuqSIvzHOnFsZvM0vUz7aWUq7cwLNQbN82qNeTYaZ6kAIe5hTVIVw34VYFk
B/N9Dd97UFUfOi3c5Xm3MbC1JVK5XshykHpxlsDsSlbL0vSl/GxWxT732xN51cek197fnj+xmxdP
QjqafplZnC/Vbsbc0OLiPPQpmp2vXbVFIrU+EBggBK8gryYxpxfpmq4J4ZHqkoKB/D/Ozqw3biTp
2r+IAPfllrVpoWTLi9ztG8LutrkzuW+//nvSH/COilUoQg30zMX0QFGZjIyMjDjnxCsGbO+rOvy+
vYgrN7KkZf2fiZUTOFPnLgm0mkCDacQsiqHxvW6hr3zIkunRmcy9UlePSmG/3rZ7LUumkAmcnbEO
4L7WOKGqJKHqHAu+q2iMk1cxG61KjN5Pwq4k6rqEK5KT0zTp1utoOHCNKmeXlamBVL1j3tNtk4PW
Z4R/bv+wa34K5wpdWH6UJP+c73nVjPHoUYoM9Ho+IdJPAr8cZ+NJLFvFnmtgS/Qo0RGRqRDXmvz8
bz7vpA0tSTR+qqXW/ezWxyW7N2r34Izezu12Kt27MfHuIMXvoo9eZx1DZ9zPIvk4utNObz7b5hYM
5ZpLwxFk1CfLpzy4upiaGSJnlAgRlLVV+25jRrvYDN+vvMvb8o2V1cFpxlEXg4HPTVPbEHMaa6cz
rsR3w7k63v6aV68k7iT4LgYT3KlunO+xIYSeaEspKKD8dmptNwLgqRLZeRtVyP6PlXY36Y9zCa7S
c+4RfN4Ie9eOMO8UtFuhKZMirXZ0Hsu66PqaHW2VfZKflibcx9NGWr1lZLWh1lTAsHQaEQhAPeQT
7lz7iFXf3sqrRng8M38IWSKqx+c76alha+TOhJH4hTfurm6eyuH908257iQfgetbDo1fJZTeWCyC
K7wKqqgVvpM/VUP6S7cgtuT/5foDdoL8LI9F5GFlIHhz+to06u2uqytGnTE+qVR+zvo/WpE8crBu
b5x0sdU9QfQ2YQ0ST1A4NM4NzamaKG3WMc/NZCi3VylHpYseXIdUOR33VvHttrkr3+nMnDzjb9bl
dGFBXacVgdvPfih+aBmNjc0pl9esMBxPdjZcEpU1aDCciprBoSp+DRKy7NpTdJdY2Qa56Brlh6Hp
vGH4PiaEGPkr3qwlVGM8eqqqoFXc0+iZH+Poa9UnTzYsqKWt9kL8AEC4K9PGb8PiBJaAmeDdhuNf
CYqs8s8UNTinIArOfwSo5TJP+rYKXFHdi6Z5KLdUcK94CFQUVY6JpwJL8+vcAmXyPu/TvAoahj7U
4XNsniL0L40i9kPmzNz2jyvLofjKlU9jxmAs8Go5DrMRXCefK576mrHs8f76uxXHPEFu27m2KNq4
DNSCqgAGaRWURrMPl2XWiRdelzMyQS/v7bFMjwMDBv2wgpHiLvHWIPMriyO3pKXB6hAGdFeHuqDR
NA5ojQRWXh0yqenfpvp/YFCydUz6NiWRB277+efqNNdSvMmrQGx77qmrlOwhiT3lwRRTu3ECrmyi
/EpoQJEzO9ZaB6xs1J4iJfX/hP/DcbIG48Gs+8S3F9s4liUDiRzRGRuP4GubiEGqQkh5os+92sSp
83qlCMsa9d/mhxJLYK4Xnm57x5X4AdQY3iSVJzg6a2h1ElpqM8VmjS7+kwvpufEqOMP/QTACniuK
sowI0T2mAa6+1DDrrTsmDddJeucuza8i/S8kOqQNYC64fCnZ/D+3YXSa1fRG1QTJYJ8iR9lrdXTo
+/Du9obJTT+/RVgEmt80hMiXEVI7N1OKpkWUN+K1ZkdBY363mbHYFJ0/JFuCS1uW1puWVjnXYixA
an920r+LECqI/SFT/r69oEsvY0EcID4NLxDO6/mCKmQDop67PlAyJlE4+zKz97ctXPoYOSxiktzt
RDwUx84t0J6du8rGQhOeHAaWdt2rG28c0Ks2KHzJIcJ8nDV6Va1LqmyRw+XevLjJK+Jp6HHfXsa1
jQIw+n8mVg5m6U0b1ZPNl3dnvxzkLOTbBi4/OIoKnHbpWkTrtWuZpRrPuamJIGuZBBXbas/wzIoW
Z1Wlu0kZl4060Za91ZePytKcVHoxgS1CY+eadXg/FcrfpQoqzmiKZqNic/nElcuDWAoBgRESutzf
N0lEESpx2RsLbqAY475ksIhvcidoY3PQh39ro9tPmlD8cB43juxl8JaGpUg/Vy0zDqTvvDE8hEvi
GCEZM5iBgsEVZcSA2CcG2e2S7OX2J7y2RlkblQqIUAjW2oSQJ9K+1LlsPacJCuRIGMcYolPqFkcd
/WfhOr69dcFf+qUUO5eTIkigQTOv9lVkwuDCU9vAMH515lO7NX/gyvad/f3V9pV66jC/lr8/TgkP
xOfQT6MPIvEzd2PzrvgjsZtt4zYCqLImsEpVI89Y9JYE798xf8YXmOiCtutW5nV1QdIMeoHceWud
36JoLWeZwjaIbeuucqBaf+kVsVvq4SG3NnoecnPOrws+DpVDtD2Zm3KBgRXIgC+6mnRcF4kvYMqb
MZnlRgi/agTNXVmfkvTxVSrZCGWJXBMjEfsl0tehP+bt67s9m0kE/7Oxyo0VDZkKBph2cNTVnZun
DzXIOiZH7udEPcTVL2NE0rzTk43s9apzMxkR+c0/ecrK+ZrBDO15Ljo405/K8mUct2p7V52Ol43B
n6cWsp40l7sCtopou0CtP+ZTyHt92hORJl0/3N7AKyuh9+XQcpIVHYTfzqNQU9aqwYycPkhgth4M
Zi3dt13ibcT0K081Wj0Sb09XD3TH+hLplC4Ovd7sg7lcdrmXv4rYfRo07ThmHTPtxk9zX3wyl/LB
Sk529qC5r/bw/fZKL4MgkBKgC1LAizfAOtBzXdG1sY0BxndYHmK6psdU0ane6WPoN3qWH+KItiMy
vvfWNBf3t61fflCsg6BhaKBGXWF9uruKTKer3SGA0bIbvMXP1RO3rV/ZG+n5FYw3zT3uExocqK6R
Dp5/0TYJG7e1hzHoxrTOkCPM6wfVKN1DiQTYLlk67+h5RbgDkdr41RRpR0Vtxen2cqWR8wDDjwBh
z5uEvJdWxfmPSLTCTjscKyiWcD9F8HbTyVcac+McXtlVSmc0k/Bf+hTr+t0UhuVsjWgVueMh/dhG
kiIUxFW5YebSdeTzCl0p9GlJsy35M95c1S2l59zJGjXQrFp9rIx+eYoV2AnGkP/oHPQF7Vlt78x8
/gw41djIE67MxXTxHPqosuRsOOtFVsuwuJNwtMBCBWE20WNfvlT5U/7vmO6zR2/5NOupz/S/sD9a
2UP3iT90msMvw+/S/JyF96qd7LbUVi733ZX0PY8Py7XIwT7fkEIvLZh0sR4kU1sd5kZtnBevTId6
Z8WWgEpTURDfiFRXHBsZHWQHJIiaT73uSA29ng9dvqCo7Qy+AVmk8HoISa6PHJdv1t5e5M5hXtJD
Y78/SgKDRJ0YshC1Cng15+uNtDQXba5pgVEoTEbIbCtok67+cvvQXNlV8AeAR0iy5ajF1cmt82YA
Exuxq2Wi3auD3Si+gEDj9wZPuhGO7EasuDylXC1/MgEafaxQpiRv/LpOl8l1qlkP4EPpiPPYCHP8
zBurKZ7SSSTuhif/qVSdRwWaB94f8RGaihfdE9FQek5FqwWqvS/qnekwUMCvjD1CoMwY8J4LoPnT
uwPvuc1VhqCmodWMrtD+sLSr8WO/F1a9Q03x9re7EiKQUMMrgf/Abnf1863ManJ9ijFa4BTm0OwW
q9OKXS6akudEntViB0QQhWK36pZ9FC/QUgoFkabbP+IyhSQl1v6UXSEn00o9/xFo57vKpAz8CEXT
T1Qz3P2EgMpRSxvn3lqS49ibycaxvGZTpsYovPBSh8J9bhPJz2UyaAoE0+wGsx0/zTRQfGF4DaLC
asCo7I1FXttpGsQeiQSInYvRpzmDiM0O1aKgLMd/4hgCE7pSegGqC4GpuzLNdopo/TprNrz3ymHh
FuD4c7vSeV9DBLUm1ptkIuYBTFIO7jR2P4ReeLsubYd5I1+6EglglsvBd5pEeq9VJL2iIP9DlzUw
1ehTN0A8zepDbyMvQcpw22cuE0BuNRPMMjV0eZWufCYblaoZkK9B09SMf9R2Mxx1pVE3Nu+6FWp5
4Mg492soUGQlYtGIQAFQzsQv5qq/y6pxC5x67RPxqOYP4Rb0buS2voln49iJMXdSI3BzpkGrRv/b
jKNuVwPe2ogq1y1J+iBoP6rXq12rOGlZmuUGk7itn9NofZ6t7lkZtsagXTXDrU/yQeaMwsv5gugY
0uHKmTTfLjrKElPknWQR466q1WWjVCWvsFVsZi1yKijZMRf7qhy2xKqltJGtB9aQP4DF2Bn1t7pR
d8Xw0VCUE//c9rsrS6NpQtTQYDIwFHG1tNpx9LiHpRz009/lkvsehBd9S8/g0u1oFOJxgL6o8Dnu
yohqMsMV9UwbuURmr3nV/HdqT9lGQLpqBDQJtXAp+equbhiRNPjzFGHEbHt1X9eCzszoVm7yXwyh
nMkhtyj4r1H4Xp9VorRqWyp11Tu9LMh7oqXs/n3vl+Hz09JCtJmwDhfo3OnUpTFT5szYzORpC/XQ
es5Q3w0zKZDfl7WWfnq/OfxOpV1CDZ737rm5vgubVsSxE+RO0/uDM3w2Y/fOfj+5HtjC/08+JIPM
WJlZ+npEbjJxglipA2kFXZ13V1U84GUUvNAdl6P4Vt7m5XJotRI5jEdNvvJoCWnEOP/WubvFzrm8
HqQhpCX/1A4J2udbZjJFcg7dzKHv873NlC8CsfaCSXLa1rv9miGLliM3A3Pj3PWQnmbs1bCKEWu0
hbeLRrT4IqiuKhqOW5/ntqWLaTMjqDC1V/k86Lkc9O674Vb7sUe7y926Wy8TFhKV/1vTxYzvuKs9
HqRYMsInTTTPaJBUSvusRTWP1A09leurIigw1ANhzvVbfKw5xkvN/ulpEu/KSI+PTZV8FIUoH0u3
3Ti4VwIR2Bw5DwjgHiXl1cHtkWjtC3Uka4hpnvqKFr06gCv/uX1er1qRPRnyTDKwNRMzyXQrLPVa
R5EjrWq/NPTmpJH8/bptRh6W8/uIsfZ/kKJsH7nlysfrSuuiqkAKtnPyfJ96MAVyRTV2ta1Nh9um
rq4I1DliCUDPgfeeHyeR6Fo5th2ZnZkMOwQHBzQBHHej0XDdipw/RngggMt//yY5QSRwcd14gP6e
Ft4n5EfSo13G7v72Wi68G51BgjZKzoyZ5T+roqsyohAVIVMS9EXkN6H5qaVx1hpc54752RDtxtZd
ODjmeLAi4gsmmixFfsU3i7LE0k1z2PVBhsZyTvzxSm9XMHVm69Re7B6YXamk6AGH+8NLPDcUToDh
Uk3vGUg2vKJ1W1DEUraGUf2JZ2dOJ63IHBV1CJLitdP1+lyJqG+XoJGqgjvbmPMIJvpg/swRKe32
VqqUxvOkuEP+mKZp/8kzYtc7ZYOdO08iFKYFLM5wF598J+73rTnZ/xpdZVWH0HKS7y7im19EqGqM
6J4kkHJqe/PZGMes39eKVn8qmjJDkbcS3quYYuO3mEX9j9Xpy4c8dbMvZaY3L3k3K4c8CouUB7RR
fR5QsqTuxbwxsa+WfvyUUkv9MBbp0oEe95T+MFDW/UcvRfazmMPkSxrGeelbZSVewmwx8121WPaT
AbI3PoDwjDljiCf8FWc6gT4cRpVeRDzOR31pB+8Eji63jsUgsuSLKcpY+EbuzU+N2SjmMU50Bc6j
Zfy0w1Tt/Bj4gfqk1Un+MhRIPT+XicK7eFFnFJ7iOqQxkBej8iVSk+yvxRnE99FpnftUree/8PIs
91U6V2JnMJ/5R5nmUNraQgzaXglFDlt06PvPEaUL9Ti5RqrtC0ur013XlTwy8rhrC7/udftruxhT
f2jLVIQ+x9/7EScMh7jrpzn1KJstysugpnXh90ndib3XxhrS3XWKqtrC9J+/kzISy33P3tmMXhyN
7n6eokLbePP9edStnI9GNAVGm3etpBecu3iip3Grj9MYMMusRLF5HnjHmsIe46O6eGO+D1NH/dQ3
6Kv4Re4lnzvROQkbYpSmP/SCT6HV3tDujFkrfoRVPoH/yFIdrGrKplta2aTsCuW1vc4UhOGQq64F
3cxOCsfXMqd7IqVQC2C+cCB2oUHat0MxUH2iPFkcEPKv/wG009R7T1u6Xwoi4dm+HFy0IN0RIMxB
y/T4cay88LOTFIVyB9Wk6I9OOzTTqfOaft4bINdLHzyL82lqR1XdQy6K8sMwLbOIfKtlOoPf14aT
7MqGWtFGenYlVvGUokQhUcUy1zzf33Qeqri0qUmPdgWn9GQb8XGofyn5lqj+ZbcDQClMB0gi9G5o
5q1eh65SDhNKdZSl00j7hPrD5HuINh/ntFIPZYGGRtJPXerXpcskH4VI0YeOchQOyEyenNFhNOt0
S5fnSgR1Zf+By4HHEHiB8+WjPZ7ZnVlMAY+HmetAQf3Gtn+/9/qB1Mf2MpOCptxFpXzq+1b0ibkE
PGmPkFgQBe0e+tYu5ABWD7Gd95ujjsijgcqwVMU/X9Oy2IMplkgNBEDBD73saTsVzluAVSbLWpyd
kUzqu+88riCYWlAL6a4460sid1tnbCdlQfsv9Q5ojhd3bSP6B6s1BcVFa0tjQN6h53FB2uOTkYXz
clkjRId2EnzUWA3iNHF2UWRWT96gDHtrHpSNHOWiCABjgTYHMy0o1XCjr3OU0aBup6dqoFrhfG/Z
5Q+9c8fTlHhcNgD2nktb63a5ptTH2x/yypGRCFiKp9zwgHzX1CpVKZNI6MYC6rveebV+UN3hbuy9
l16qs6DHpU9fhi5jYvR9ItrJT+TIgCpMX27/jj8fb7XZAI9IZBAohBW49ihwMK03dKUWmKRZu0FQ
OPed0R78dCrrQ0wP9dBXjb0jVE67eUmqnZcO7bFIekZOM0nNL8bhV5045q7XuvKx6FXlSVWX5Stq
IuMRvn6zp+ObM0Zu8u7KOq4+l3Pd+XM5h0eUz+pnNxLd59uLujz5BgwekluIqVT6bPnV3yRpapXo
VQsrKTCm+bnS629dZWx14q44KXxewLgq3w7Yx+okVjMzCMhopmCBuPGk61O4x5+Tn47eexu1xEtT
cu6NxauUkZ40F1eBjHnLiYiNSg9EVpu+Z3XzHWIlxc6cumnjPMg/de4NrIfLGAALdx6a1+c7R9kq
Zs2eETRqUj/qXTsf1MGyP5WF0T5yXduSpdrtrMmOdt4yD1uavJcEBW4RQhejmPkHhPjqJmk8ujFG
aBiBNtHcQ6Qu9FBGzX4qTLD15kPrVidzaf1KHY9DJCW272+7zvUf4FHV4niy3DXJyIUD6xXUigAV
Mmd2ig5ZP+1ytUY0fXnV1K81YoClY0BMdz+oYwvgcOuJceVzy042zks/WU4iOv8GdY/9edCISaIY
vjYanD3qH665i8MQlOPt9V754PLq5qUufZk+zrkxqERI+pqdGhQqKnHkzwsqOINpHp2sHV9HJQkP
rT5kx9JJi52xeOJw2/5ljkLhSM7fY4YwTrcmp7nxpIR4kxoMreY9WnMyHGyRtiScdv69LBWxERou
Az72LCn2w/AQ3pyrnCjUFHWp6Q3QckztO4Ryy4codHMGhOrDxzwLi2clHM0PrkAs7vZKL9u5OvvL
PtPxhN90kSroeeiO7sBScz3ehcJ7mdP5VaD7l/bjzkq9l1jEX9oUyUJzC11zZdWYlkrTrrxt1tdc
Epnx5CqsulZLeWPvwuFvkQamnfmVU+2S9vSf1vo/g9LH30RgIwkpD/UY9OrRV+q/Mzc7QiT+4FYK
QqYtAPHkoazr0h8dbcP2leMDZgD8AOvkXl9Pq1poUjBZgnKNXbjFXs8ibZcVA53Iwco2TF0qi0K9
BhRFYUh2YfCo82VC7rUnnsx6MAk0RCu/RErcRXByCfN/1aR9ZkjLXsnq+6pOPo1LfNB/juPwLfXa
A7psh5CJKTGDL5b0N+y6QzRuQWOuHC4QKZRGQFLIEcOrSOJSC6tS0GCBZaD6aItdUn9PS5przVYY
2bIk//2b702Py1Zri0pchgCbOjx1dncMLVrcW/MbrxqiAUV8lLoB67sQurHXTmGjQyDznsfme9pV
TNayfOvdI5P5tFw/aOVAyGR20iowWuk0SXyEHuRpvi/tH6Ky7wxjPADP3sjpL7MVLNEZIujLrrKx
Ckle6DiDZUZGYKVdeRc5xVdu4S09yiv3Gs1q1uOwbyxn3XXQMsVGNTkD0YGIOpLi/XgPwIO5lIBH
mBaQWMvBtqf2rgEgcU+7sj/MZFhPo+t1X+nXDhuF4stFQ3eVcVDOI5Eaj+cO08WKOcRNpgZtqyOG
1i7tSa+HbH87Dl3GAobZADGR5BfKkOvbLQMsYxh8yADp+vvFDlFj7e8jeyNpuoyu5GYEGgPuCw/u
NQoBUS8lU+NFCzK9PSAnfqwrSwKzHmd1+hHW+ouxNbv28hTQtKRRJblEZJVrIlhheqM3QJwKTPD2
L1rVDvusDO0H1wYOpoz29G4X5YFA4iOxbXJ65SotVKhluGJpSIo6vXyMhd0i/BWjZnr7c106BYxA
AHTUe+jHXrxFAG0IM1EnMxCFae07M2tPo4jef97o7pPkWvLMefjFuevlSpMNcYsVJGUs5g1RrBB9
4W5s2aXrYcXDhgTbk8uuiluLU5Th1Blm4E5hjfysov3k7Hsvddsah9vbJnPi86QdN8Ya1St0ay6I
HW2hLUmap1agVF16sqqCu0QtVUbJ68ZpTof5NVb6rbvv2voMHrCESQrI6Eae7+IUOmFRis4KksYc
CnSM0xQYHMVT0zdbEW3pY126Bvg3wHDEfIIkT4Nzc6Kc+2oZaytYitrauUyJPfZtpxxv7+S1RVG5
k3pYPIUBI59b8VCgWWpEOVFlKH2xfPCy6E5L9Y2odO178TAFJc5RgvW1aluhlNFZaMfbQeImYGMH
M7+3c2O8c0MR33kddW5ws++GinBq2TcyX5qBULBXSxOmPQ0Aki0EDqth78bx9Mj7qvJnzes2/PFK
pittAXRgdZLRtvpYxmxljRl6VlBDrTyJYlYec/hMd5C0+qB3mui+zOP+blZsY2eOevpYTLO2JXtx
5cajOYh2pEaLGnbiGqGWTEOkDmEJekAtyamnh86MDmb5N/qLNvIvaMf6kU1RHmLpZ2cz5b7iShQe
KIVSgZVICfnv32REVeOpUbioFtp+TsLMl3jam/Ec+2Su1cZ+XzXFS5XWFFg4MvxzU9GEjH7fu+AX
7NhVHy0DNv/HdE5y3feUYTI2BMUvj6JLKgl6iiF2iNOugTNFnsc1qkB2oIgw/NLkTvurmkJ1I7e+
XJS0QnYgNcYkSeR8Ue1iK0RX1Ub/2W1+6INnHHODTo6fZG2/cSCvrog8D64L4rcULM9tCUex8lzJ
ncDr4rHxKYmN4jgKCPkbl8JVQzSRpQgjbxRndQi12rXKduBLcVmXr3noFHeqolYbDO1LALXEYsiS
tySLcwRX62lTehkCUnhgRZ74CzERILxpq3xoxmZ46EdLfYymRXsoJ2U+pJCjj1mqFqe2KPpPtZbf
m2maM+M4zA9OWocnVxnM72qXdd/Saq4+OPFo74emy/516JptZABXvjoKQegF8ikkAVyGzjenxhkb
Hs5JG4IqZaKxiKgU2oX12crnjU9+JUZxOPEuSdi3eJWvsu7emWguWnoYdFxfmq+pcfyXzV2dH6g6
JP/UQgqbxn097A17iMujm43idcgsbWvJl6LIukuCSjqMR9DtXfcpRI56oJrGLrOP03Rfper0pVFi
r9u7UXYESxHeDYz12mcFaV0zKs2hm8PnpPCaD2izZE955r6aDdodOYH/43vvQ8bVUIWj7igVkteq
0KrWD17XRy7iCfb8xY7ouIkiql4WShUbR+PyUuQ1BwgLrIoc5LDmDXe9rBGVVfY0esXOLv4xUEls
ECgVlQc9/t3BBZQpL3ZUV8nb+e9zN5uNqO0t4RRPwn2WrBBtQez6+3v3TlbTqa1RICZOrUupLIXG
UaZnT0tJ07GYtH9NbVh2drQ5TOriNYD+FK03FEI4N5fS0gbisUYcifwp5DL9kGeJLFzGDrMerPSB
o7M1dfyiZsgrlWaQfH5Ledw10zFWnUL0NI6fykI1P88UQPaD2aPLH4+/lrCzdqMJ6FuLDe+TzkD7
jRxNxsizbBfrJO6UiYkPFN5XF0Nfh53RdIN4GrLIfErLZTkwMWs6tXH3K1OYBSxitdkhoKN9vv1B
LzxUGpYC6WQT3BXrtpTRo0K6FJ54mmrJZzKMqEIOKgwjzZ91WiHHYumaX2k1vZu1gGECFHVa3npS
sfXcWxMFwHWpxdVTv6AYDiVOPeBOie/mY7dxMC7DorQFkgq8JREY8uy5rdQqUYI1iurJqsdwXzaV
B0OBNE0TmvYRzGz82x1S8yHspjT3nSjRP2reVN7d3uk/7/L1N+ZypyCCMgfcgtX5HN0opktfVU+L
1tifobEhmGdNsjHvGGwAdKR0nMujqor+c2H1COIkeTa/zKLL/cXL7IdOsZxjF3o/dfCix8WbjxPk
kl2YddWP27/14saSGyYZfrQtKLato3eVDJbHPOrqKQtT85Dr7nNJln2qStf4edvSRfKAJUlo5mI0
5EC8VbGRpkmmITwsnhZPS/Y10zbRy52KjTh8GUzk6ZK8d9fSZYfr3AEStw3rxK4Nmnthl+3rodSp
nTZ28dK1ajoiJ95ZW5SVyz0EemuA8CSBlWWN1VuZt/icc6ptRu4t0fK5rLMp9pHzUOoP1STSLWLV
pTlIXCC4SF1N1/XWFFCrN8YFiRk3YAAkGCKHhqT7pHqAkP1EjaP23UAEiaziRPEXPG6xda2rMpu2
VmbXCSI9MxKf8aHpcEQqNI42MvNrC6NtJTl71HsvAB+4zNJkZeIGE+i1HcK9aC2Dgso+j2HMuKv3
uiP4zjfGpLu+SdWo4MUWo4vdoAe64vOiEr49pe67oz1PN/BplIQAlqDCdm7FBSm9FIMC8rce9JOx
NIhE40Vwt8w49cfRIVmwOlP4jWFnG/iZy4BPGkrFizaGBAms4c1tyBTj0Yo9lCamfTWEj8mU0Phu
vyyDdqqVL+/eTwYd2uAlgR6jA7J6G0TdLMaUDDHo63x2/NlSc2XXuXbmvTfHZpoObxykxsEXypLR
+Zaabq3xBqkEpLTsLnG4r/VeUw6evtV1unDHlaHVTW3XrhGWFvJ5uT3s9fK3GF+cKtm4Ky6iIkZ4
IcLmlpKBuMn5asJwbuNEqkoIu4PgLMSXUu2LjQrvVSN/kEQUzhkIsPL1JlZyJXSRNemHBIyeFfXJ
s4pwR/neMyUXg9Ab30bq9FxEJi+nZOS5SAFGSXg/FgxtpivbblhZ+zW3Oj5NGgNeSaVptQq3cVe4
Tc/T6NGed5WW7fo+9UNYpM58mqL721699gFsgUCDi/Jn9h5UsvPPM9qzY1VWaD3m6ke3m3b13um6
/W0bF+nCHyNwv+nXUwABIXFuZIa7QaXCsx/V1FaAZ8bp62I65evAk+ihnr3or4636sMC/OwUGUuy
c6HUfVN7O3qxpyY/9QpjwVB3bB/KKofGV5j/COEZqP2nZrQ17+9P2Hib3PBrqT+TMSByxs6sX+eV
scyNW+TuIzlmsRsKLzrmda0dAQKLE0JT076cm/rQTbW7T90ke7bbdjopnV1GVOv68EHobn0IHRE/
O20bPjlKIr50qug+eYxpvcOyer8scZjuUcpR910HURPCdm+1B9MBVezHGjjSjaCyThtYFDxXyQYF
aUhJc3XWgfQWy7TY7iOkcN5sJ01v75X+e0bp4fbH3jK0Sg0rdQawAFj9cVge6dnvjNHwi+RDNrz+
BzvccBL3Ly/tleMuetl1CRP1Hh1rZhKvffDK5Htl1odpcY63TV05j7zc/mdqFZBnuxdqEbvuI0pj
H0O0ZZ362M1PnaX6uj5uhLJr++dxjUDrJL+muHN+VvS8Twy4Td5jPqDyPiLufd/CU75z5/7ZdGZt
YxvlNq2cHQa7HMDHLpKTrMypgxGHmsDc2HiTn9llv2/0ZEuv4A+X4MwMFXuJJNbgdOODa8xMRqUo
9Zw6DkY9qeodCuJhdRjibvjWRoPDbBVn1H+0cB6IQHMeT7upnft+p056N+8y4fVfelct432DEnfk
U402kFaYRWYavhHNy8/BLvIXu1Q141Bmps6YZSsytH/UqjGAbM99M7p7WiU8AhM9qrd6SRfqwNxr
SOXzuJcDqaX01flH0+Y+CR1tigIvBTIxuC+goe/MxoqZoKgw5ez7UDMgy2CGaVt8W/ifUpzW7IfD
rGzh3i6c9fynOKtXSEE9QBPJGAWd8lCoKblDfcr1kzO6Ptq9p3eejD/GEOyxANh6F3BX6K2zFXdz
FCT5t8RQDsP8e4i/MDH2cZj+um3q4qKSpmRnBG4mKsTr/rjCsFegvEuE+nC918OHCYz4vCWPdnH4
EEThWU2Q5IElc5bz7+hZgnGYwkmCpnCf+vA11LLTyAhjs99IXS+QKXgMliTPlFsEfL38JW+y88Hz
wjAuJjA+mvJoOWI8GCSyXW2Iz2NtzKdsEtMh1xj2YEda9nGK3fY4x0gvjLE7nOAy6C/qCORXaORu
NVfjx5C88UNfGp/E4DmfAHeiWX/7E1x0bPjRkrMos1+pEbbm8swJoNjaSNOgTv+No5rxTvNeX8wT
hKmjg1RNPT+iZrkvv3EYc2fZKHZeNU9PDmwxTRgadCvXriEUNLNqpYh/M8i1hjvEyIOHzhp8yA+w
ACfiivXRsv6Omm99a+7jFFjR7S24crqgof7vJ6wcRGhZZmWWzVjG+UeUwmbr/FDZD526M7YALvI9
sQqZZLIS7Ul7Rb6uzj0knhwTdW9WG853Y/17Chc/Gr4XjCnVo68W43pvr+zS9SFvsrOy8MrVs2b4
j6WBZrHex4GWBHRAdo2b7EvPOljFz9uGLg8yFQRauNQlaYhTSz5fF/R+1RWmEfO61yWw2i+Ur0W7
AV+5thoZL+SzlHqFKr/jm+OV5mXXD3mUBLX4pSi76KX0Hrvmx/tXAlrQBXHB5cbowHMjWT1betq3
CYew3eXVPmdUojZvVUOuXC6ATElJOXPw4aFQnZtRnMhwQttKQEt/c4zioxqJk3DiT26THauF4auo
gTfmX15UTb7bNR+WWfktKbFKv/GUu7apfDaXJwPNRX7U+Q9ZprnyJJABwaqHSv8zo7Spe3+ctrRL
rrkI3kFoJCkhV5VH483Xy5M6hqQ8poGtpLtyTPzemvwo3RAYuLYc8EDwH8F8QrNcHzBTKPFimmkQ
qb2vEC0hq/k8QwZzI9hf5Fh0mAE3gd6nlUUJdBU0VG3Q4ygEz9mm3UehFaMvI+z+tjNeW81bI/r5
ngGC1+xlatJASiPbVfehMoSfeS9R4/6X5cgx5R45j1Q9P7ekm/XkeVmfBqlTpH6jpB9UZdyqyV0U
uqFcwPgA1qQhrkTRZWVlqkXVNDk+MOvDdGpibfx/nJ3pbtvK0q6viADn4S9JSZYt2XHsxEn+EEmc
NOd5vvrvYQ5wVkQJErI3sCcYC6VmT9VV77AZndnwa+BcFJPsn5OkyVS4jXTT5qOzCQYn/ufDnssO
QMaim7zIBa7uG9LIEcVCOT5YkRH6kmM/1PDhNqGs/Z6a0vBHnYv6+ixeWvm4aVLfp4PC2bjaYkie
1GOQLGsydnY8EuY7MsnEi3FDuzG4C+uF85emFOgLSGHrpoVZyl015CJBQux3wffjgNSS2lsYPf88
pJNAq4kUYdeVeizFB0NNNyAK74PBOMDM3VwPs256sV6WxA2kL2orCxfjdFUK6IJ9FiUJXuZOtSmD
XAzuNDs/zDhrPErHoRvbgeLiijYI6IbDzYb1hak7+QGrqZulCM/GqkgOjSJ/wcN818nGUzpJd4Fs
Du5o64+xqb1VorqbOlzgKEiDdomxfM9ipMPGNJNd1HQ0//pnufSreNtx7NCUgES0+lV5AXICmmly
CGvDtcZ4k84frdL410crH5/iKD0CygyqsQYUVbEWdiAOlrE3x6r6HmpPihrdObx6/n04f+xfIOLz
1lrTEaKyMSPZSRmOVm8UHZ6S9aOp/rkAtwyHVw3L6U+U9YHdadYQNFly6DYmHasw/6Q0vwrIXp+u
j2ZZk6cpHu5THG+AoIDawjk4XbOD1jvxUGNWLan4i9Z9WZDJDpvrQS6tACzPSFEW0eQzp/tM1FrT
GCXHdfNFTT/H6l0d/74e4tJZsuhfwbICJ0Gd73QcSpUFME8rQojHLPg4Jvsu8M1bipWXvhaQIi4D
WjSw/FezUnUIp40GJ5ZWzOUvQPqNh9eBWdw4GM+Yf8tJ8nec1U1aN2WBakGYHMovaZK7Eq4GSg7v
PHBltJvqSt4FWXqflpWLYV1qhY+5ot/YT+fPDH4CuckihEVvZZ0ANVERNcYQJ4dCOkxR9jSmrWc2
d0MSoiF7C3p+YYHwfif7X4T3qAOvsq2uxkTHipXkkI2z25q/RZO7qWXcWIYX1ggQZdBB9DSWx+Nq
jfRSFQ5BPfFV7R9y2rqS2EIh57PewutcHA61CNDvdOTNtbJXLOyuakaVi62rXbUQ3jzfT/m/QqFZ
JBxz7Fud5cjHWw1nqPKoiS2Lg8g2WR/Ck5v6f/hiTD01eXqTuNSt1mE64PmCj26CBezPaH7u+4gL
rXKT+uWfd+9CPIBUxVIj1VkVr8w40ME9OQyFzFEbQij+wtPSHSobN7bWpalh6y7YFCqzGF+cnhOU
5OoRuBL+2hnSTfqbA8ne+leJm2Vmlu4q/7lwlNcYvqSv+iDrG4IgJS3sjSOelPBYpbe6ZxcSDtDj
S6d6aRKAIFoNBtTs2GTEaRIcOKNkU9fRPjErvwV8X4j7sLPvAXrurk/WeVXgD7KH1JiJYietNmti
zHKW9VN6mJUPyeji91XS+N++6+Xb9UCX9ivnOY9n8H7n6oK5XFYSr3g+Yy/Ae/3A/cDt5ca7+VS/
tCgW5Wpg2wvsf92Z6OU67JwpzQ5NG78XQDqbGYys2fx75sB9/l+Y1YaVGnkMJwkv77Ix7vI83M/p
9M3S41vXx6XhcBX+gUCRDa2XHw3UQMtnnMkHuDVuB2hzmwxiqaMY3Y0ix4ULEQU+qvYgTljra1MS
Gh601ZTFM1yLTU8JoH+Y1q2K14V1AJCLzBF0Ag/Y9bk9itpxhpkF1zSRFxqWKzWqRz2UTuuN0+FS
oQN+yQJZRu1mcds43VGWXdlpZ4/pIe7uMRN0UTBU07cKs8eSzsRPub+foh+Z+E69uVIMb2pvHeoX
x7oQq3l0LtzmVYYRB3WhjYOWHgr5ziK5LBEoDSJP/A9XFOJ/0HUc8iWKU8vE/lXfUJTCcHq0ABFr
zHYF2gKUwKTwRrl0WdCr5BI6qb4IUSxDWROlO7MEaNcG6SHRkD+dd3OqeLX23AafpVu2PxcOJe5Z
SIxYM1OnWgMx2orWjpGwEHO4um6fiRh5kTjbZZM+7suOlDMD9H6MgLz/+65ewK+oNFBZIVtfHYe8
t1Q1418HS8c39ld3iPt/b6iA7wUghMjTIl+1LndofVCUoQjDQ9f+KME9yQbY8+4+gyvg3JSvunB6
UFShkUJXc8HzrrYAegiNKc1TdJjD0ssxCBdI3E3P/3y0c139UdYEXUC2e7r8EAzK1MTQIyT2n7O5
82Xjt4nfzP/QTVmAtf/FWQb71zKPrHCaB53CpWV8NAPL76TvcfERFM2Ng+PCSuf4o0K6nBqswVUC
gzDlWCOBFaH4G29sMhg/MhSK8kriTlnybe7Lf3VXJ8f4KyIgjdOR6Y2ilWCvImQ8U0/nhaDGH3FO
dE05vTG2iwvi/4/tTEIvTMs4V/KA4m8T0FocZAZofh8768ZdciuOejoip8Oyhy8bHTKkoSctxuiP
vPYWE/PCjcUdzwtOh7/FG3u18gAMB4lh57RPamPcOUpy12u4SFxf3peD0NQGHUlDez05ydAYMkqA
8VIvn03x20qm9+sRLpx3DOO/CKt7ohci6VKFCIncbFL9O2pgXi1bd5JyhCjmk2t61wNeGhKpOX2G
P2+ONSOtc2I4FyYBqco/5VDR5Kn+fD3E+QLQ8BxSgGgtOAA+3ukCgGQdjErGGS6VtleEidu2P8Zb
5c3zD7cEQcmCxxnL6SzXayxM7ih1HYoy2KaO8RhrnyJTfwjH8SnMWvix1t31YZ1f6WCpuCBotbJl
OVNPh1UHku6AzMkOsGLcnoto/CDs1/6Wx96tMKtzOyqDNqzzkhvQ3KSpEblRQ3kgq1K3dn5dH9H5
aceIlqotpXELouVqp6qOlNqxPGR06Z6CqPzcQvMtx+ZxLgFGhLdMyS7NGKwrqlNkfwul7PT7BXIn
UYUj/QtjWjER72hp/FzpaFjX7W+gn7ffb2cLcdlX1KNJwRa89lpLFrnadpTnsjvoaVz7DWACH9GC
4k7rxlu06QuhuNUhsdFoWixiV28Ci35nMYVKf0iiQD9mY/pljIW6nS2j212ftLMNTCeDPtbCdlxQ
neuiRB2YqlRVfX+gX+FLVumH6f56hLPn6GmEP/2Uvy7bLEjNpi4ZC/tIcrtO7jZErLdznrR3NNRj
T5JrdasbjeOPyah8uh7+bFUu4fFfBDNBo4mC8+k66asgBCSu9shlbQVmzJb6Kvxae8Q5/Xqgs522
BEI3joc3ZX60tE8DFWWM8I/NOBvzIUURJ8CDNLZQvvp5Pc7FtfFXnNWA5rZKlFBhQK38OdGOuvic
ajd4gLdCrPZWEUTyFMU6U6Z96Mcfg30stG/XR3Fp3aFYAWFgEWhmCZ5+LQTaYg1lmf4gR6MrY404
auWNCbkVYjlB/lp46DTmTagRoo2/qe1T3H+8PoRLX+mvIayF2NJWTE1kieGQ5pVfKJVX0BDOzRtN
zbNzjmUFnZVjB/yDBd/vdBTQ9Ya0aZPhkL/Td/Bi47XJdn2/qaOdfgtHc2FEMAbJTUDQcHiuT3C7
swbwa4yorJ/z+DXFoiJ+vf7RLgznJMTqPiqKsrQSVEEOqvK1SN+Zl6p4agDKf1CKG/NzYUOehFrW
x1/zr3Yl8FxkPg9Z2pCgftfsryMqksqt3OFyHKqG1PT+6ByexoFUEQ+9FvHVNM8ZbC+3eYChDqo7
s3/94104yxjRf5FWK3qhiiiTxVpoi9hL0GzFqHmTaJ4UYKx04+td2D1IE+FKiEztYvmono5KyJM6
2WU6HCLAB7k+uwOvluvDufjh0G/9k/5A/F+dZAa2yS1C/ciMyvdZJbZoC7i6eaeP2d31QJe+G4UG
CBILPYnL4HQsdjUag552I+j4zo3GfVq+2fnX5V2kdDduu0ufzQE99EdDkDLoKpQaF2KQ9WY8IHcH
kVKLQ6+r839OfmCbL4RX/k3pEEmX0wENdmYV0siAQi15MN8lVfjR9KaKjaLsgEH8IzuIWt5JtNWe
nXh1OWPSj1RcYz8rsHQMnvtbVPoLaQJByKyovrPG12CiWqGc27T1eJiqB4zZMGhFLbf6WqOyELyj
s6Z3t4pdF6aKsgklDai8CHGtK9YIEfSSFI3jYdCOBW34+pbV8IUhnQRY/v7XAaQVdirr3cBaSMbN
kMQe5cIAXUA0flLVcmO3vGnUfOEE/zvkOtkah2pOOomQSsVhZBxDcmPey9e30zkEZhFQwAGQ8ju1
jTMLghg9Grsk6z0k8b6fhDtrJml3s+k7001iX2aXWXi+yebnG4EvT9l/gVfrHqhUDJGW3WU3h7Tx
kf5Qh2jJwr9V3RctKjbyaLiF80NPDHfqbddW3SG5pZpxzsNYDX+1x4Mir1XbZPcJVQefZR/1RPXx
c2r5ObHkNbDaZssPso/IhGvjKzzSpnTpyqaOJ6d+1e36alv0wV5PSnqAO3vets5jo4z/0zTBDqBq
DAYCUczT9WcrotMB5I6HiDbxmJZuTWE6pRiZGZ41un3wGLfbDu/z67N04VgHUf9f2NWyp7IxGVk4
cdrKL44o3PRN6AFt1RuH+pn8AcfSX3Ggcp0OL0TFQq514mjOdzvdpR+kfjd9wvt4mYTway++NX7Z
a+7cqvx35A03xnlxey8SrlTcwCut8z+1NEScmnxeO0IwNpI2Q/kbq6rtLDWeGvVbafwkBfvr3/Yc
A7AM+q+gq7JB2g0ojaQEhV37bON6a8BJiIt72ASG8SB6z1Y/61a6l1lyIeadc3GjHncOEF9+ARsc
/WFrqWOtVr8y29Wgzgqb38jynda+dlqyaYPmm1JtdbnfdNa0r4bKFZofJi365OUDjPo+lPAeLvaJ
eKjnb5Zz7NLgPhO3Dohl+Ce9hdWPW6UUQx3jLKfx44RpbI0g81vnQ9DttNEP6iOiReFHZdqXwS3M
2rKTzsKiwrEgIvg6a25DnhVZMA9LWCTyZrFrNS/NxLGWnO/zaGxsW7rxKvjzProWcTULeCkkmGIT
scwNSFvdnag8zVBd42DGuzA8NrrCnz5rMlK3JG5Ccutk38/yrqn/Gcm1fHOacIx+6frpqyWJc49U
lELlp3Q7tT8a6mup3Rju+VYDPEeDHl1v/gdyeadbfZ4aLZpKZVrktV6l2mt4y2czVN4NHlJkp1/V
sn+/vtPOTzEiLQBcZNEQEVrLvDhB1eRmak4HBN4Csh2Yc0rsNzchxedL5zTOaiITKOVzrRvTIX6V
TTevdxIo0rdafu4AMl8f0nlycBpqGfJf+UiVOEWiZPb0Jw3G1DcwG/zN/6cgoHA5pHitausgY59q
YiCIqW8RNq2mmY92k7i5nO2ny38Zyn9Rloz/r6E4c1GVpkQUPX7LIZXscqxUOHdT7RteeQ70SG00
bozs/BUBuQN5WDo5dJ0RCj+NiVXQ1KsYqhysZBs7P4d4Z7WPJUYumXbjZrkwUVCT4Y6D21yUIVc3
W6vYk5M0yXxA04fBdE+IacxRtbm+HM5MRrHko3uIOh4bd0FsrC7qrmzbcZjj+WAVT8XH+lAGiZuV
1DNRM3gabbfF2CXl/10Pe77giYoDMc1fSqnInJ1+RjMr5qE0GFyjQyAvHnLIZ6NnaK+CQm4b3V2P
duHCPA23GiSULcpPLeHmZBuER71O3aF+7Yf74GMCgdeSNrq2kfTpbgpHHh0/roc/XzMn0deU3bai
XVogtXnI0b/X5S+V+TZ9ocfqDcPv/yUSTRIdKBtv3NW+w1Av5SSRJtBlL7H0SQ6+hfVvLfjFc+16
oMtfFFAMEAGDGVz3ymyn7+BXhTNoCMuv4ggDmMjlbJZ4dTT9ljZdGSDsA0BQkZ7Lbz2wo+u/4Pw2
4KMu+kGgAinoro8YNZNb2RFM6YSqvOl26k6Zt7pOYyj1Kute/Xg93IXnzmm81WGjZl2b1Tb7ZJKP
0vzSfMdm54sm+2ZkQ83Yj5CJr0dc5ur0dCMgj2F01RdPlDUt3ZrAISYyq6adoaSiMNjMtUuDLbwp
Wn9+0pxGUk83o+qYrWIURNLlnU4Vwcxm35i3ifxapF/y4LUMjU3d71RZeGWp7Cmwe1Ozb7sb22S5
5K4NWDv9GXWDxdvoFPPBCb5Gzo9kvDGFF7fhXx90dcnasxa3YVjN4Kaz8qMdUDJ/Uis/0cPd9Zk7
pwJyptIFQ2xhUdzhCXI6krLJ0yltZjxVRXrE+DvzWq2x7yRZTlGbmqVjNnSNqyHm5xVmuUmtotpn
dRfzchXa9vqPufRVQcItBBvAupzzp7+llXtlqiIV+5XqpxU+5bc6O+cnObwh/ObQA9F5EpirfWGH
ShCUqhkcRJb4tsRd/8GQPsQJFknu8K/G4tS62OqksOhBUJpep9hOOCdWkYjgEOaVq7eYTP3zGllU
1wAkIa+A8PlaQdAeSmivNsfWqMLrqh6zjZY866hc3JLKWi/GRZZyqXaaSBWCnl13fpXM7Meq1KSD
RJ1ERO952bspVvDA4b2iurEgLwUD+UQmRm+P9tQqaQko45rFHItj2+zzD6zAuwzpbpuORTjfwIav
l8Myrr9Drc6SdqprtUwTcdSCYB+NNty1StpWDcmYEJkbI9ctw325vsbPDuf/F5VGMBBNSu3rRWji
Cxd3nSSBNRzdTrya824Y7sQx2o/lbzErYOXer4dcXz9/IqJquGiqsWCM1RafCjWwGolPqrQ71fCr
UXblL9R9XSv4OO2t6MaD+48y/d+H4594LHiKDKx/dtzpNi6go6Zzwnedo/QlHYtFWstVGkHOtNc+
hdmLGn0SAUSeB1op8UJwLr2m3/V56IaT25e/1PkWInJ9QfGT6PNTTNeoDHPKLdfKX+l3obOAu0EX
R5Hvsu6pCZ/H4AO9iRuTuz7A/oQBdrkU0+EbrH3IaOlGOYcMi9fuvwZRvRd4B12fzD+t9NXXJZcH
nMWLBXa9uVq1aW5Xnal0vJjrz739jecgot5+O/2sv9rVp6nxjRDxzI1UvzeHBKRx5UbZJ+Om6u+F
zXPyM1Y3oO1EqLGofXhMg8B1oFQ72rMu+Ul3ryW7+Bbe/Sz158uiTAJYQ+ck0vR17WrAFheziyE6
OuOLines9jiI2rPoxYZ3yRNpzdG4JVF0JrazxKQFA8YeQhw45NUQlREC++hM0TFrDta2GgvX2tbW
fYwd7zNKgJqz1SvfDF7T6F1sMxddUznwC/vGmjpLX9c/Y5ULSGkG7Nmco6Mmvg/wo7HioFf/lCGg
8mUYH7ryVS39Mt+YeudJxtv15Xbh7IAFsHQcAK4sPJrTjTPCxEtKSC3HxHyzQ8sNDNwGAzf5Vlix
GynBJke54HrIdYrH3Y8kFC9JyO3od60JIXMJJbajZn7sy9cIH+yypmZ4dz3G2UZdYiwS63RuFtng
1bDSMOzhEffjsbNKd4Cmk8S3no1nX44QqFEsGkGLr8aaDGLXstoPk5iO025uXg3Jl3+OeeM2+GJa
eye/9Ta+EW4tYNuHZhQ7A+Haeo9eHDag0+/ul/TT7DZF5uahp+7nTfOgP6XRs1S6sp9/udmOPz+b
Tse87ls2th0pNEanY1F+kKlwby1XTVz8Dp0QXabX8F0KHgowXY30IKgd8byEFtaVN+71840LRw5U
wGJ0Tspy5kgQ9L0zIVeZHjOV6sq+aT41Re5X36L8TcGusKEpKB8EqgzTcQjgG9HiaNy2cenQOIh9
Xl9qF34N7ClkyMhoUd6GIH+6hcgp8kbJQ1DbeUGBu6jEkeWd+EGJlLijBu1GNUS1U6ax3bT13P7U
c9XZ506RPSaLQXI65eE2t9UIZvGU7YamwHfOMsVmjmT5xr4433v8Vh1W4JIi4+awOmtGVZ+tQo2b
Y1l87bTG77OXeLxFCkUXfzk6Ty6xJb1HegYRBF7kTNfpNxkLtai0WhpfNcsKdTeloDi7XRCpz3on
lO9C7+OfczimsgfPoT8GktT+mibbTHdtpiONPkxZfqgH2P9+VGfKtxr3+sdpkqLfRZqYhkuT3rmf
Nbxht2k5RkgtF8HTPLTW5zofgPclg5Gobl/3GDP1tdSLO403zW6gMT3uFNRnX8NOw6AqNsNRc6sg
pQpjyEm3m2am2EWFT1L2qdFDqugHO/dT+Fjwoge9fa+QhvxcF1Wo7ctc0jpPafsIk0MrnT/LVdM0
iWdVWTGVB6Nsxkq4eaTI8e8QaQpBB9kOHKt3x7gZ5i2mw3mxj7BJm7ZRYuMf4MIBj39MnYTQcqKh
DuzHRj/TO4wmCWKjaFFccye0N2vyqERvXMUMIVKlTRQbj3phF9m+cXL6uUoZlYkbaF03+KaRzgG4
r5hacdI3moytMAebp1WJne3U2eyiO34KBSEJB8P3VpC7U6DXi9QzgkahMyJTUYRUkBtuH5vtW2EH
Y+wnRhuZDzraOsgnN0q4D/G+/VilSY0db2GUhzA1294HU948j5ks3uY4a3+ASVNlkEm1cVTjxGkp
cc32C1YVTrWLkcHFi3rS28HHQ9fwjSLpE0+UTdzsxtJOhBd3Q/1rVOC8+mgB1alv23LFcahNcbyd
Ii1BXhw6+b5sM/VXZTiBtMsBpdwbcS4lm6iwxxkHuGW6R62z8HxOszb0mk5qxQ7lpuw1sGS6oF1r
QGc2E9ncWXmtOH4bWQ0OQ1oy6F7r5HK2Wbpix7RxbEH9LimfYEqlL/xTReoKPdLQ16zBusJ8Tetn
AGxK/DCHes3AyrDdRUMZKF4hyep0Z1VO+zCM8qR4Iy3SX4lZRNJeK4KMV0vdqs0Wq26WxlTIxntc
YC3jtkOROhtV0lLNrUdZe661IYi9sAeafNfVnYU8R9XICkaOSfizyOzup6P1A2paUtNWi0gIbdAi
t1sYLkofu6M5M2lCtJ3sCVOtI5L3uc82aRl2s2/qvcNLUE/qT0kCdtitoHtOvpQ1kebXjil6d+h5
ZiDErEzeNPUR9tWLwLJBqx++Zz2hIhxjwOlpklUQUqY+Z0dMyRaNjwKN7wgFX1eblW66H3CjlI4W
8Av72EgG7k1KHhX1tjVmHRUcy+y/jyiwveLTYD4PfMbnTm6dXcosTV4e9+N7DwwudtWIJ6in4N9J
HoOXNTqKUfwpQ1b7kzDMMHDVEStWt+sF4y8C1plrjZ35JmeDxYwqVvVLm8J8cONam+9FHLH/W0qd
iau19JrpXrVN6s1BUbQujw8HDWkQuPR6xyH5rHQJHPhxEvWPMR/HvSJlExTLzAgfcitcVBfsXjge
EHPzbojzmIC0UTGijALZq2P8u93OLq0vUgVgHt+WLu15zMXB7M9BFm7kql7uucKQwMPhVeomSVZ9
Kksj68A6qylfK4kkzjVHzd7TdqgilDE7fmg0m6nttUamRJ6Et6jw9EJ2JgrrdvCKskclu3pA8wxU
rEFmZmEr9G7UwdD4+RA6DNpEPc6Fnax8skA3TD55u/mjtvAjceemSGYvxA78NY+y8Xs5VAlYozK2
yrssXCYVgQ75EfvFssFqFbPyZZFxKjhqW99LQQ2sK8lNTq1WTY18M1uzrN3Fcp386MbSgU4nAtnY
aEqFWBG9iuZeTqYguAvJ/gZ3kLVE8XR9YiL6wRlMkEfxZPiU/QfUL/W5LT05yLQvptIWOvSuruhd
B5Es9DxGodbwUhsbx9qctCZORLfPTbQ3w6yypJ3V5dkbyvRSvbedptjN8tiVu8yoCsVlTqRkmxaZ
Yx/DENGfZ4C/QvWlJlvMyOZ4eBg7gdbdNNGCd+vUTI/NjCfDbh6l9gWfHumRmnKSvgyq1MQHSe4K
hQK2ru3oeAvgERz9XyAvYiCqYd79o+ksbG6o1kbfRxoXLxMek5qr9rbx3HVWW3l2btWvc5smsauV
Iw6JTqlr9J2tTO53NqnTvEmdbta2kRi7bK/rCy54tEWZ76QIfVs3hiv2ivyIJt8pZieZu8aYgqdR
4brxTPDliivpmfVjbFC3fpqNqm89NEA17UU2akoeuhZU5XFsSvtYQsSgeVgh8Oljcq8muLVVbeer
gyGmB6kdwtAPZaU33WbS8nyTi9ZREPvn13sK67P0TKqkfEZsPIIPHU5Nr6Qbg+KmHBjzQxZWE/Fq
3Z7AL7Wi9BSVGoAXanXzlZ6V9RF5v/BrnA1DzC2toFhtONFYH5ohqLq7JJPG54TeQbytIpnSeWo4
heniaC5tZLlr0Yxagvl1aIPNHhPb2KuiLQdPw2bZ+Tyjvyq5i9um8I287nrXltr5m0Cue3QDPjRK
79IA5aUvJQ0MpqUdw77M1G2Yh7oKE14Oxr1R1U7vUX6LIvLUbhIvZSmcxM9gdQ5eH6JUwrFUmOm9
mBJhPfeRwyoqM9lqvb6U+8YVSyPN5zw3goVZE+agLFjcXuA05WdbmHIJMBPL662SCjy19LbU840s
avF7NJKx3GSxYT0hLrS8kxDzSPx0kBAdaMyhYoNGVKT9gMZg7UtDoXYpLpuS3HpCI8quExWybqpE
XjPWddjeMxfyk2TGU/DQKF0W3hkdf92NgdObu14p2lcrgtTk9UHZyNvKzJLqQUSR9CAFonzPYyP9
OBn9NPptmFK2NUXZRdDS28HmKV7ozd5BhgpODBrkAPBEbjmsyJF6QaGpvbIVo9I/p3rbi5dCS6oa
k84mFK9G26qfsrawHRefeqV5MFt16rnNJyTRQEdUcvQ5h0pRuIMeUKsi/eC4QbV2Gnwdd78YAu3c
tq7clt1bMSjy77lPy9ybaNYPdzSFIuGSVDvKNmirlISPRJRqOm7HaL9jMddvu0SJkN+Tc2eDHatd
Iq7TDsadUNVKfJxzRw19u0Qowc+TTklfghGdBF+egvhTK6N46As5SPWD1Vtz7M9NV4rdHNaFsUca
LHf2PDZ4dykgIvPvknAs8RKwhzJXkkD2+UNnDzJpVkISRbZgW8P0UiTINz7m/KrC761Re2tZHd/U
wFTKbTDzH0PYiuy5iHhoAR1u5S+aIo2hp4EB+NhIYv5ptLIdbpTAzp4zyo/3RW/zjuijNHkRmHVU
+7rL5I8g6imyLpcuuSWOAu+8YcNvXZhM08csSGyBcbaoSB9guYVbOczn0gs7JYw8oyxEjGBbX4Vu
QcZwdIQ8/tTT3rbdAcqQ4ydtFDQbyayZw5pLTHNxlNH5qyqyd6RawbRh7lH/ztIi+FRZvdJsKo7G
FF95w25dzQavQq2wFtEmyCwtdHvk2Q/qlPfZloMMAn8UW+IxjtSGxEWu1A/cIWbqJvaUfy0m0hwX
v3FeFlM0sI/GZJ4nNxN8ZdceotDhEZL20y+lteJnJQlmwC5t9hOHhTLYVE3PwRjFVQgQnMLum5ob
JkmAhKoszWdtOjpRE/KAkbU526gxt0HZhjiqj1b2uRyVYJfkanp0MJbaJbNsvwkJHn0v5f2zXMtB
4KV6oOgbra+Vb04oUyzA/ydmOlpb9+XY0JM7WwstJrTozHBnCblq8Q/rxvxe7eSy30TGEMgu7CJA
rtTRsaxu9LYeHvlEJOGRXVOLSp1aSu+dqpTuhcGjdWOMSfU5UDsqR6FNru9CpHYMZGHGYXSbVrVH
pKATx9okdQGyeqiyXiUZCfTINxAOLnxeNHNO/j5T1KQKBfAE0Zgy9KTYcqpf02DxzbUGnSxypCiL
dz3SNi3HFtfPkTdYUe/q2Mj2hqij5A6iha76qlyXzbPVVHPGxuTOSmEpSMCGwen128ZKtdRDZj1+
KnqdgoIslkxD1VJyNHlExd+zaqpmWKzZY+Ryd5pfujw33rQ25tVR6gNS85IdV4mbt/3wKHU14p6D
ifYlhTPaXbSh+7H2pkLYqVuIct4YnNSKp9ZU7V0T3wHZS4YKlSvkiLoHYYCUy4yMUTn6UBzUDroF
mZVi31dRN0aeYzZp7c62VM5uIjsjhejI+iLUCAm7BmfBEYLblCmeoefO06gVeummlTDxGuuMxFxE
dZPEs9NIBZ+vd9PPQFip7KKulMZ+2Jp9AXSvzJ9xWpDeZegXlHWcPpugCNdp7nWmnTssyjQvSFWj
8GU0av25wbzF3uhNbTVuJYkRt6MMv1WMn3BqmHSqiy5gO4qKVRuRiQ6NGH7X1DuBoOq9/lDxt9mT
eyN9AqfD2z3TkuxXrw7Jo5KEIt/YZc2WjM3cjryUrEl4aZRoli9Uy6C1H+f8JkPvpw+yHMb1VlY5
aDhRKuuVlRe+9OjAFi5/E5KvOGkRUjtT66dxLESNxldYjf6IECzvf70YPmQCGbuNqJKIJ1Rvx/fa
rCZ4iJklbsPm0OWPnUkpUSgxVi0kbrPgLTv2hhtiGIkQA635t1ZL44/4ppnUgJA7eZWLREYPHUEP
1Q1LuZpcld2AfYaOELKbqWXyK85qRYZyJjgGw97GH94x5/An+mfzxzYa9MnXAuoc/CNx/MCXrdGf
UcziEakMqeWrW9LLpMKvVQqtkDdyHZtAw5REM30VcQXhKr3A8z2wx8xPRAzPLYBybvo2L7uvdhro
8maIzewpi+YRfXApDb9OvFZt1+yM1nArJPBaNw1TG8nMJgdJiq8D6qq1FDkfB1xIip0eJWHqg9CA
TTd0RrRBE1Dp7zKq/nTv6yJVXPRBxVdF1/v8nsdEoZASdlTvIlviuZpjnqvyDkurYoN2t1A2QsPU
oRziydoMQxr+rNI++1BQAg3v1CrRqrsqa6ry5f8oOrPmSnElCP8iIhA7r8BZvLXdttvu7heit2EV
ArFJ/Pr5ztONGxMxcwxCVZWZlTmmVU+xXt1Z5fs2wET1k5TVuxKDbtjgOJagSBS52XeLkPq76VRC
ZZzD9KOScjzyWwmNs+BwR8Zgd2RkqYi1FNejN1N3UWW4+GdR0+8mjRE9QW7bSmIS2HaYz44Qz1HV
cnObwZ2ftScUzXXneHz3khqblcrx6kelhV4fQr0yMJJmAUIc1GFKrx8E1bW0BO4i0Rbr7ab0EPaN
dTDQxC7SH7OIIwi6a9qSx+UF5F0SvxgkuW6YAwoQ0g/+deaC9gTYqa7C9fNIlDL5MmnFMOaA7z9L
xyVVdyPOl1pu6mO890NB/kcwLTopMKBFet1wErxckBwgsrlD+5DFcTtjssb4PHFDzYTlRq1XuoVy
9/6Ln8p0zBiOuO0Odwh87NeroM39uPJs1s2Vik+lOgj8WOQwoYss7Sq4+hr/tIu2IxhnV/SSw+qb
ObN+6Uz53EfA1kFlIZkSxpN/7qGcH8cULuIc0V0vFM2biXnJWUdhGa1L+ozbRFqCL3fx84jfeQpW
aMRAd0lUOi1hjZJc6cpLrr0fyp+pmI4Pz/EsqpLNMf95+Pwzy/ir6IogMEmelLZ8TSeHE797HfUv
9ivK+Ar79em0ycZ8gXdHmKXgVhNf8mDPY8IVnaVo77n1DiRxZ+bpscmjPpijp5UdkvKy2j7uM8dr
uGPXjjd66jF5hNiy8Trne2vcJG9LdNt5baLlhz8PRp3qttIBmfLoMbJ6X49fyb76fwfrR8A3Q+i9
bZOd96ye6Y3yeAj4mHG6VVi9R6qjhqa+/LN1mFXgSESHD0KoJRf4XN2Cv7Vah5w0heFh79Oee2xv
GJ5KfJoc5q7tlnTqdeq53G1ynBLXjFXRt9LHqtCQBJx3XAf/+rFL3WwLXPWk9OCDDzZq/vRE2PuX
wT2WpySZVFNYBU6TNfXsDk9p10X1NYq3WZw9u/veuXU22J+6kwMfGbY82xl6YUdDHvoLem5Pu1Xh
bMJvrxt3+0satr1TeE0EwASUFDf5dISqeQ6t0zYPu9+SKzELgfJd72r0ss4mTZDbaV3++PUixiIc
XYnPlaeWPR+FbJLTNgXeb0whY97N0U1b3tDteKeDXD2db9rbP5Mt3r5IqzaqgDeqFVPpSf90Voe0
i4HwvbXYhj6kAajbnuomxuj7Ht5wSIPS4E6ljtrvRuXWUz5ixq9OzrCG1xQ0xxYSaY7IBjy5r/HK
AHJK0142l8FKmWS3tUju0spJvkyLQ/DFVNNVqWwzXA1FjOoHBaGlYDsWfGatdP86ya4HN95VFF/a
BZt0tjNXCMvNJgbD5Q7PnnONvEplfhskZS5k5YIwy03t53TSwMMTc1ld9BWRjN0UOl2BWEKC6ek6
eJiDKdbXiixY/Ms7wyfGJnNSFgeAZg08LPWSi8nEU7EOnvnZcspUvvV9R9M74pEtxrQei33z2ntn
jaSDWtrxAWF4iN393FEBabOC8UFtHVCOASz9ErjBrvOUqe2qyZOZi04ZF7fSTqrHpV5dfkK4Qh+i
0mat4lDNn6ROuAMr634A6nS2EMr6NEwDWkRamUnht4MKcMk9IionkKIl+U80acSyvtpm9+KNZPpm
ra3drUDE7g5XGhGpckwO+Z54XXQFNqjjS8wOWv199XX5i47M1nndmgb/+3EavfmqCLVrAHZd6dy3
Ypj287HxPxksD0xU4q8Tu/OUifS2p5AAC9nVxoXPqKbP5KpGb90kuvu96gnKDInqCHsQaW6vajPd
+NXpt0q42X64jUccaoqrmukQCE3GWAudtJYP7QGqkoOv+GHm9mo7Ct2VZixiIOLvtjF0SEq1+2sV
yfJ7WB/hn6lsj+E7mVureZkpIeG7R9G2d0fJdvcLv9LUxeHOIaWtTEfvwQ1Lr/y5K33wwoZpfBTj
Lrd8SPtK5XxfG7tPfjx1RWX86od2RcJhCIbkfdoT5Filu0maE9eUw5sdu51rTcoZjNWbbZXseb8o
2V3GZL7ZipIzFqjnPTCzuqu8RQmcRkk1Hd4wjRW8i3GLyE1p29YpiJaLeNNaNa99r5qAPk+U21+c
XZcEgBzGgDEfUpfMau0PpFyUNT5xZyIGnDSn7u3I99eNWKT7pXVijwt7qJ3CoVvd77flEN9Ax5en
KWaAu3R0EfWp0lsbPuHfo39XfaItkuEhWL74vYvS3K+tBMFmWmT0TlUS5zP/Jnknu22brktkTF+s
c2y2+w3KimvaEX1D5ybWJzlrO37MNuobkAcV1cUNgQ+KeB6Da29WV17JjqwdJwsTs5QX1EGdOE1t
mQg2fWNZ34/dwetaN8f9Qa8btfj6dgRKBokMIYVYdr39poDXtY8uOwxS7fy8VUbxA4DdPJ/oTEMC
tocVWX4gNJIIh2BWL++WLRpfNTNSf2oS7tHCr7pyOoetqMoL+jv/WxDTpfDYksYpmgX/uJrdUXrI
dSzL7XQgvFguYt/69m5J52B4MIJcVmIIYnJjo26Rzed+cCXetSXtTQnGZ7EYyCgTS/jPx8rSPriH
iO6WKlgizKVum9QAQN+lM4/2b7NUcfkHpM7EXymvPkOIHW4qGi1pkmox3R+BUjEEVtPTxQ4gNbT2
tXOdg0ABdOlakZ1RAm3BCiCssQZwTLM9feWm0m5+pIOy/+lNHfLBCWu5n+sxHp7nRkxoSZzDp0vT
87E+jrX2+ryZxuF47ehDPpyWBi+3UdS/o8mAysk7R1nnPm3SLfkce++49NNBL3Gw0NTf4coMnDkm
rhyLaiZu4xLJXYXP6S4a9vnGbv4tGp+gqN3ufZeNInCja7L2y3OMJWaU2XkRJ5KfjqeSpBoPr2da
vpOv5PFglKujrCpTpDzBoNu/Xt258dOmptUFiwIIo0mNTJRz4cz1ve9vWr+GyjPwHEq69blpO5rd
qpMBkLRJJAjnktSMIt5IWzDI486bkva9hjdDVepESJXIGVheJ4xEXje66+YOYh94YaA2Rtk4Kiai
unS9Dx5m8sKEYZ66ZY9+bikvK1NBvV3i5igJZ4nk/OMI04W4pBAH/HM9RX7FKYgnD1FwswCQ7jr6
KsAxJXhBFNusnKbEZIAAVmVij5z3DsjdySplcHpoh5JasIP6mywdbSwBpZtA82tIschjajRf0eTZ
U8xt/b7bcfilge9e2m2hD8MsROXBcYR3TQ/2dBotk14uuoXf1AS9ngoZbO5/gxT+kgXjJL73taN+
kaDorNm4Gfka0GAFxcrQbU6zp/XXnQ2OMmMd+Phce6LZljEZwtNR28nk6tZgwl9E3UcdHQzlMqqh
eiKvLj+6fg5RIdyA+oXB+2QQJDT0slO7F7XZmr3Yuj5K+R4C/ZZCRINRLY2N8hkgZcjneky/2xo5
0l1P8//lQMj7VjUbHF4pJsJ+y32zz72jgaCFrbdfVRnT7tdNP5hMgJzdz0PbReddDO1dOe8WSg1O
iC0GoEzeI4M8ZxSboSsUUEhD08roxYIBfFAc/D9IS2CGyBVXcGz4u787LdWdiWkdP3weJPFEkpqe
OVo6Fsi98X5F65x8mftphMEQ09TlTrJsXGK+pz+W1C2/ioC1gGQ50neblJ0LtbNZJxONBujv1x7E
zjRCf0U2HGKI1lGvgfCq8HP19rq5TLGpLzXhc02m4aEezY5fZeZ0trn3TbrAzqig3XQe0QHemTTA
q/WAnflbxXAgGeCn/EYmzQAQBmj4yobCsJ/YfJlTgpqsyzqiqGc/D3uaaGaIreRN19a/j1nVa7PJ
NNuf2h2WADehFaBWhPu0X+khtwCQHj47R5EvIc3GwLTncS7dl6mcCJjdDThXnijD+10Dl2hdPSog
iqVBc2t2jywCu/XmW7eV7X/7mE5DXg1LDIvULtH74AzKf5ylrz6g/I8hS3dm4HyY+0Rd+Ku9L1Ud
NEc27016aX06BjiIcjnPsmle9XQQlzZ1C4cqaCwjsJya/vaRW3Udp7aH2rBl91ZP8yEJViZx9xSu
7LXlrm+TP0frI6heZbm/ohLoXiQ/83mtwp0TMd9YDYbi5btyFvUIMFD9tVs9MzrStf0iEOh4kp0H
hJPY6F6KmwB2W9Lwza/r0M2coY/+G8zhpaetXaPhzfhQbZxBO96tC8dKu4H3yWxxg8y3GFnTVg3q
YVprzDqOxJvph1zvru5tGZ9mP7SIn6Ku/pX2ZvnajeAK2cK0bM/gk6bMMcc0v5yAYMUzmVrjd6QS
dD1JFTZRQVvphMgD1vl+9yyr0AQQbRMwZDNNd520+3huaXnf4to/ph91jRwEMXao8FnxHRRzuYyd
6exgODo9rHMK0xz59nbK2mk7rtHu1cEVvsKrocvxwL1bx42IYRMZ37/Ui3N417ZP5WfLpxaA1OrQ
/w0Wu4hvfbz7+ge9ZYXEYmfhCv7br8+e0yqRc3GLHwDwQ3RZzNy4p16RapUxNkTEWWHZhLBCxkis
1lWwHYJucAlfXHQBtINNOU734UEnW3gwwj+iAWq8KLmj3NPQdwGSCeh99JdMH82Vuazc88TsZXo+
joXttqADnrqkregn9Nt2AqSId/UvSSGgQN7a5SNmKEs47REPckMr1+V8EMufPkmkRFF5oIlO190R
hCjWrj77cgUEz2Q7Dd+GCpLmT8I/jh/GxnWaXI9+SuFEQbBCR1TSLw7djA6u0lAfcaHx3GKfwpZB
+jCWc/utX8HPuU/K+CW0UfDfOlm3PC2JGEVW2Sb+mQxiBotwVxc2GCb+HIWts1/bGg0x4kcGUhRN
LuYFdg62Dsp0UUAGSd058yncDZescYAnz6QzRPOJYwcqAFcdLBmCoAG/yM3hQx1w7X3xVdc0z3Oo
wEYj0BOUEAESm3v61mCFOFVYs2xNgIyopOTKvMfecsh97Vk61ykJ31yRHhuksWWUDOepg7eX8bQz
7KU1UJrvdv0ZGUwfZDZAdwTrGQ9QdWsivnWeuPEcPatfd8buZZypZIsE93YaLnlfpww/Kx19kjkx
EOmewvHmwPHJb75jg2hkXBcYSbPMBE+wfmG/eZ2m4idyX5wT+qmxvdeN23IwjxpabENGEZ22iKk1
50KN1zN0n/ULrDkaHpBtpSo66fnmudpnAcOr4eeOk+PN7XFaR4xJX4yuouq8zDBQL6GPKK/mPt3i
9WUHTdsLQl+P+l6Nm+yedeTW7mULem+/S/UOXC/n1nVe0FWZ+tpEfRozbprhiajfaqEJd9Kt/QaA
15EZ645avfraYmQF4xOMzbsowy69S1QM6bL2ThjyhIGZPwkMF9NlEBKMPj3c/d1nPLtFXWp7M02o
574wNt3tJS1VDH7XOj1/vTOavwjGgMNcv423c1pPjXMBrfTVuesOMtFKC9mqArv/3nxnXc/CKQdV
DCqxJncOXdb5HihUepbfBcHCdPci622tMJ50U+rTsJfmAfXdInOEeuBFNe4rAOtAUCCXch/SfCUq
AruhLsB3qpdegzHLcoDIJosex9dK1iD1FNr9OIkuRGw8NelNWOTuETFuU7L8YMqpvsamuqV+xA32
yTM6hgnkgwXN09IN25OG5z/O0pmqikUmGovv7RYvexY0Y1Keecmo4YYe9jeT6JqXYtxHlaKq8I4U
6GMoJ4IH66bLAtxP21NDJnfCj/QNyjI9KfO9R6+IJ5v25u3j4K9UX+cSed5pDaVfv24r7Pn3KnG6
ACVaib9HKFRPz41T4/askQk/TY5slk/h4aVaKLR5fG0bxTcni5yl/0rMWBCM1dTwKEo7ts2blDA0
eRk4ew8MDLkLqFUf5ZMdVABdhHN+ncFjRMMdgkkT3A9z6BwnAOvGnMc1ZaFkG1MjznSoSXQCxBm2
rOaVl3e2qfSzA4mlriRNu+3bmgJmfbjJWHv3A6Wn/rsOcbI8CMtaEN5wbmiudu+iR6Hipb6QGSeP
fKitYEs/QojyVJqeHSSklaxQrscBOlc7ycG8DanQfCPc3p8fPQRq6ZcldZL1RzD6LacrqHbv/qDP
iQrYPo0FKH+sLI5lb6EjEYysrEn2gqrVlXHySHRXnF5WA7947fsl7cBKI7q5fJn5fi4wwfOa4cwb
iDPGYYSqT1hyppyyJUaQEc5BfU92DadyR2RlLpNyo+GfmFzico/SR+i2jGkq4cRmZZxvSdDJ8NSu
TtleUGmYrnDCTYzP3Mr9yygFZVCJeNxfev689Dpo05cfw+qY7dXF/oWfTrkqn7q9pL01cqv+CIe9
p8eb3RsQPRi18wB7iNVOD967F3gki/bvbiIPX6FZkc5SGRXAnoLDl3fEF1HBuvkwMFJc3KY/HWbv
xdnlbl7eHSid5UbbwPfRbyZoEgGpy/purbzqD0jETmQmohvfFoO2JUaecHj93QoTAJucSnwNnSF1
9nPohri/WK9NqvvIUYt3CQ9xvMcY6B5Xx7Zejacb/Hc266D800VERJ9Wtrp6WBLKtsrAYgB2kbww
bDAfE0EKMD+uBcw4AnBnWyLKR0qxRpymvZuUZI6Xq6NWRz/wmSNkSA4ZdL+HnnmMJHR8yk97unlR
EWxEOr9PwhsjtnnN0D5EKt4eSE1hBLSLw+rnEhz4ZW+mFYDXMnCas2M7BCN+qIIg9+YQ2S9VkrLq
jpaxQJf00hPZqslFIUA2maTp0Zm7JYtTyGHArGQtiR6D8ndiaAwEWkFGBUIC2Q5T1P7o1OL+HIJp
m8AcNDo8dBepzvQexz9giIP4EiZKvDEfhTTXUxtw9bXz1HyBNJH7xQxQPXft4N++5cU1fPutNBG0
VWQo0zqIpnzqtA4fnMN1FwY31sjuncrxOARHCLjthV17ZMRDMV/p1fMtupVBJHcDMnh7dQ7VQsnK
iobMCUL/1kHMzKI3m4y0GEpkE4yBfTLeeeuBUTbpQPN/UnnHf1XUttFJwq18PVQEWpOugzudaGWO
D26O6DmYmEO/+ilk6GUqZ/Ntd2oW6FI1zK8A+uNzmkwNKbLbbN8a1jP3SzMN+jj3DPcHasLJ/zdw
msIMmIfOphG+DaBMCVhmVZrwmKJMk+W/0JltcK2iVfDHh3HZgQ7h+Mg4FTq/IFGWBtXdGL3OFqYt
x+VXy7wcFhRlunK3J0OptXcBHYq4CpumhM8s1pIAYpb6021S7wfT2fhlw/tTZ+ueul2+ITkWVw3t
hltZ0I6oxyOpc9eGXVXAu5KZM8bt9KSErUye4A9JZjXEwbcYIaC6xhaN0G8N3L0iDSRlo0BELpt7
YIpgwqRAbm62GpWgKqs48yc0YyS/MUFw4DqScUAX5sj8i7f+mNiAmUfnvFQbqgpTz+IgI/twHze+
nq4gWnKnhb0ZwGZp6NO86rnxLng1pEgDhkR6p8EHWytWJLvUmcC3DUlaCsfPJuiW4TKoZqkLPlf2
4mKi5YF0kppgbT9xqJux32+sQ5Kh7rq3TF49Vn1JLaBooTAwNbGqa4vP4+bRdPCBzcN4WlwPOaKJ
IHAZsW76wcjDrDjfFbolWIVdWDy3yIQjtMYy8NAbueY6y3b7UiMXH4Di6CAyr2/ZNNVAy/uJ1ri9
Ohjrjk9Q6Ol7Cv/fn+JgdRDLzzIK89XpD/+uRY5q7mEO+BqcA1n1SRLhW8E/TgM61hZYKI+aapI0
8bH5lkTMRzkop6gue9TD4XdzqpuTjmQgcvfYXFg+uU6vunVpNMIYG749CkcktXYro6u3JvxmjWmw
v3TJv1C1zhuSnPhlKzVagxEDbf+eHwP+ZVqv7/Mx2jck51PCPjVjgP2zYPg/fDd6dMcsHqw3Z13U
VuELZIVfq6KRDhbzBe71wrvr4eg4dpDLAik+WuOTdufw+FYnwLcZCFRDgPfi+3XeBePan+foCL8I
3k6aq1A30+NNS/MLSFySlXZMzZz7g6pey1bT0UtO1j1ECWffD5kpz+TyzG81RnNBFlrIxMuyVA5o
5+yW37nvj+RMC3qUhSxHoDk984XnMSa57tMQ+/bqH3OF1tYuA612swAv85d3zvc4PjSTZ9ew0LLt
flD+XGCCrjfzrxChBkfYXkJXzgj9dWfeHCcguHpLgDx+DouvmVfGiSV/LEccgWsSNzFQRme/ytIO
aLwijW9YPLJcciaRRZt7yRX3Dg+T/NEh6sa7PpnXnxMairqYwoCvy0NfvF8bHUv2CuPZbl8VVnvm
0avtXH/GwV7vZ54tftQ0gs7HNk9xdGor7uF86pfQ3O+qKnWMtiPwH3dWOjbEWNpnyash7DkDRTi2
c9yVaXTemk7dYJku/RmPIvk9rJ4ZUQEP/rsj9fw9mByXRSWIqfY0ROVq87U5kq/z2LXUW24afe6j
VjgsW1ZjTZfsY3gJa9T55RcEmc1cLFuyYY7QruH0BpsS9UWsaETzeI+wVHLHEUSb3Ef35xps9Us7
1z55v74Faux7xrUvXnqMuhirxqCG2Z1JF+mwJF5xW/eYQDCM/vD2wZty9CHl+76XsKa6bpqKksBF
dmIylg8yXhKKWlCBQtNXsYUBnNx/koSz/KV/7syT6jSYTbxva3JytKfqu4a38G8Jx677GbjshIBJ
cfMU27qDVvhaU0LT0TlMMYdVvZyieq66X7xAkmIbJtS1MOyN4o9CNZZF5Afdr5Hy+OzurvmJBrcL
8+QI0S9NYgvn/Jjd6Ndq/Ck8L9ycDYNhNDnfRHfbFYN6pkoPqkztb58dhuduRGv2W+vWOHczqmi3
QK/XTA/txjXzdlRQmXkTtaAKsLzgwSc2aWR/B5pczn9pgwL3vCSR8e47Y4bx2RFac6+ZY/czXPvh
R0KtfYHSQZSd/7DYcC4LBILseZKTtgWv4WgC565tuQSuB3UB07Rqb9Dijd5WX/Qx7925Duapv4Zz
JeP7jRLt3IERQ4AKNcHDE0O7iILqWLvnygvhxyuGMTCPpFpemzllWnfDYPrY6zGy2RglML4CzdRb
lC4NCRC033iIeOyCIq2ooUMXmUxc7kc0fhmtg5Y8gnvazkiwBb+6tMjicU8zCOwOn0sDMnwbLpN2
VPDIcYyrk1mY4/NKAIRneN46wYV78FhzKSqSHlNXoOJbUIXxeLtxzSsyun+ycDy99XrR69d07v3g
pHa3/B3NKE6aPuzLYh/K+m9lgtLPqsVvmicTWwdAhr2s+tHDNOc3yEb6e1MxI3Bn3DB57Zn2yZoY
ULR1lw66DIkxTOH6VrIEhRSjljPtZxgavsUjLt3z3Cy2vttD5L/cU269F672J3smZSwpH1239Khc
e+KNL9ja1U2xamIVIRGieE5+Bg6zAoe0t587MYjiIoRG8J6UYyoet+iA/THDYf2nMkAAcxaxd9Bo
CNyz4/E0sGQxrSh8egRuoGCDGetL2NhwRNCgxAgegCPzmtMJWv5LDiLjQaaB8yQEsGzF1ytCongg
osd3CeU4nCWAwJFPc+lxN6Sy+9tw3uo8gW0eP3QYN1GOsTvOj63b7v6vuPPx8K1Sf2d5LQRVKcBp
6wPkmS5s3zf9e4QB+5faYIg6yjfiNMfYgdSf0Ul6AIzR6veuxQyH9tvxHPWwuF3H5dRX46dm5w3a
aHPVj2M027t27eq/pqbCf1KN6/Dd03IN8k0uu5uFwyCi79igjWhGG3S8mVcbydE79gkQsaWN8vLd
hDY5+wl742zpxIc6GzubBy/ARD5DoHbUzzsYlWBYbsBmVux41J9gPICMl0Qt5Jyxt+HL07wnx4et
0+RFsqak6ZS9Nn5yASrlfRmUS/VILHGbnNBvNd1T4Oqh+mqIrvI1jVPaSDQMNFYW6aQyyVeLuHn7
BiUufswu3NCJlXenP9ULKhcu6DqmxIIs7Fk1rAfIuAjrd4xGuu26CfTVEDzGyGe/9G6bNqzc7Yx+
2NCdyt6hXpR93f6BUncB9pALrOlLpN0RG4YEu5acM0hlQVid/FjmVr53MewOOzRSAsgyuYrz3KUR
56isF7Kp2Eh9hPRlbp1VIL+gfL7t8RqiewldteEPHbuHfIH5pG8yOA5VRSxm+RPEyqd+wUKi+llD
xc6EAHLfopZg4fBoIrYlhpu02W3EnjyiRIBk69eYWKyI8avPq67pUiryCOtfhvzT/wB+q+ouAj9S
5yZCpES/gcSe+2sRU8Hep5BPpehrcWrodZG/JP2GHLJ3fbk/V/SKzd0et8d6cd1B/2zhrUURHb7d
mPgF+VtxW0//TGiin7U7jVwQg2jzdku6F1XuyXfBEsjP2Gk1EsRKsFso4mQOi2FVbIdqobqfel8d
8UBaDhsSiNib7eRV6XzX7UuYZCUqufDRX/Zm/d7qcC0zPt5YZAg3S13EBLGqYg0cdL9j6mOb1g69
Dws+meSThppUioh1hDpjCYKNNLT+KCHT0hreULyW5ratQYQSj55Oa+uWcMpZf15c2vNQ22Kcpdh/
rLMPMNhLZaprEowBK6PpbecOGolWPncgj2rWH6302IxL9NdQb/4TOMWygq72y5/BJDGbNiEYKEAT
CzTHPzol82Gg2dZzNY40oucqRjk74Lbc74UX1T3+KUx2jN1BZ9Y8aUrM++ZJDV5R1poFiyGo5ZtK
o3pENCIjnS9bO7knJTZHodQoh6+sbXLYUm9z72nRy6RwSb98w4YucB4OTwpdtGYt7Zc5qiVdrx7T
oEiB9yuar4i7io8CWYfWYvnE/HSO8jWG6ytxdtjg5hLzWTZrvX8e5gCG1l7UrIi6bsd0r7rgH0AN
76Fl87K8uus60XXzWfOWzOF7ObRhyJsMNiwQAzRZRTwFTpKZ/QZtlMetSZoqn0XdOYXPRErfuA+2
SUuZebIJ3skvnkoWgTwkOFFVzSBpleOshT3W9R3Kd0CN07N9APLflGURe3p/WBAfA4jyJJ+Zy7vn
aClZJgKDUjIP1bqvp+Ro3S1b59uSdOi4kLkNi55EX6nIewAVWX9undj2zGytfZKMeyQAdGVpLsN2
E2vCP7tfjctD+bItcBV3EGrbiP3OPPxBNj8yoJMU+4UH2BrwOVStECCNr88i7RQMwxYIVosQNLId
oQ79Mjvr2BdVr5j1nZQfcQoDnfzy/ZVFA0BQ9Ocy8Faa8ArrJ3ynD1a++RzkhC7hJurcHcJEcjcZ
XLZ3kQfmAJrpZ0R69e/BbRX/Hzz7c+ldl6g5muVcwTd9VCXNch7sh2JpYC27rzPrayJL0CuC7wLL
ZQjJQVYoSqh9RwDmP9y+OLqjoWdZkFdi/LNpSiOy0O8t33uVYjRGn7TGT83hLi9V49iX2hODW0BO
y+kSydT8R+STM2dtuMAc4oO+foPBGL+xfESZSvy+C69iRn//oOEs/8iuZF/h6PwtPNVR3b1iWLUx
7E/++iUcIehvQoAVumOe5FtgdO+dcLdBM1kdpr0vcdZlF29wu7s+GsOYsV/45TBwBTdj+sQd7CD7
KsP/SXuv3caRNlz3iggwF3mqLNkKTu22T4iOzDnz6vfD3sCCRWlJmH+dzDSmByoWWeELb1AtUASK
5GefOkgklC7g95TBDx8sJFBFVkS8U3QpbxeFYdhQRlwEAJ9kmQz8pOeJVew4u5q/aAGg0k6KVXvr
PDaSd+xdJANkV5CWr0Gmp9LKTyLr4FOZ5G71ZT4sEwFO18gURWZDqgFCyAKdVh4JaqU/KLAhc4hO
Uae3yzihhvltiA331Ha09HCgy+XnULai4iGw8XFbVlqm+YdWlEbx4CTaCMmubcVbRh1xOxSkcPgF
gZjOERkOIQ0JIC1nWsTuh1USNfF/OMZfTVDR5et6qZgpDENTtwJuuCmG1rLnSaQ6RyRh/HrZdHb5
1Eqdom0N+sTKd6dwtFe9Csofg660OQilOkP7P8pIVoEq2JUAOhGH+JfVoY1ytBCO2W8LOZKHB3gw
qfUEs7p/0ZIQKEQX5LDux5Cs2pWZQMaRAx+CHzwP+mhdFFjSIsiKHOik32rOUpVjLgsgVM6GJkHz
VqmJ9k7RJQhmYKAQ7AdLbFmYK7rF54ATMvDuRu7lGXQP/0cx2NWHnYQSG7DTIaJ0wE5/q0RINBBL
KjhzgNFd895KYU0Tr+ZUXNHz0XQcyDsyYthEFYYhcgQ5znY5jkjfw4Xdp52OJ2wMWLqhBJFyJww0
B2vcPOFLJJlnrnSZCP/JblvbPgn4QuD7ROs+S9QLm2NntjbaDBpJTUK9XQJqC5XTqeadlACniaGn
VnM5Twtto2seGLSQbEIselp69jzX3fI1CY0G5lwNQYier3CWja7J+jYv04xmjSeKj6yQynLdxBEs
Vq+uo4VS+KbJ6e0kObh8FKAJt+SPDJVhOtFJllJqDbR4o1DpHQlsRbykJmGU7J9uiOdNoJLB1brq
bVocVNwdTHgHZLsfSu13op1YowTQJv4hBDpT/SGBS+xhFjkxIkVURyPBve71hwz+wLdWrYDNJhWx
xExT1TZ/6RE/Ask3gCblcS0j+kZMWvvbPAub36EHNWkGVCnnfMiE9mEkUn8I5Z5FmPppFq6avM7e
uqCLX4QfDRQj2rz/rLmsfzcAVMyRIlWfEs+XsgVuKr0Krl8GzyuszngxnB70oFFY2nvkZeNR0Asn
nkO3SyK+B6EeCEBQlTM/r5BtqXQAYQub5xSznrPom4HUBFirwne/VY4X+i8aSC46/5yr0Uuudt5b
GFtdD0qxqk/UhYuMpThAo6ld2Wo2tIIowRtuFRsrWYGoO8soPf4RPXHmotSG4FD1DtxcuGYlWBdI
ca8Rkk0O6FwVQRXE4XvoNThiflZDZkG1bCWAqlyNP2S2d7EAPpp8CirvKO/AQmwW0DhQMEhaWcxp
TrfvCCr1OizEIDjGiWMjO23JkryuCDH3oCK8d3BIYOmNbAhQZ0O54x1yV1OsEN9z87UD3skFIl6G
+Y+Be5wYTA61FzJMy5vHWgKqX/bL4gnUSefvQCy5/Gez7ZKtieRL+jhEcb3Jh6JgldBM8lm7ugkE
mpbAe1+CHJqLsmoO4ZDqn4UK3HQm8CtAnq5oKXJLNlQeoEQmeCmKwuWrTnr+C45HXK1jp1D+ItuB
LWqHQC+KsXTn0Tlv3PFr1KoPth75oqGmtycPBjSRLKO1m2dqqs1FmPXeivwnkQ6iGNJvlMZo+rhO
m7xz6CaHjphAnlOhtYiWSh+LcKF7/i9OgFqZQQfr7McevQpaxWpg76gUa8YGEGwcPuvoATRMM6UO
WNSVRZhoh+1e6OCyOPKyligjJ6Sa+WHEgdNERmm+NYqqez8grLjeOjGb4BHglGZTWUTZh0ULKiOj
VNltKKvk+ab0agQVjAD45NxUA4emiy4LdT5kooUVYCT27xFbtW/oH8jrobRag4A974uHsYr8w0eq
IgScILS30FBtquZd61nHVGnL/Jk+Feyy2BpFDSQ/VIpDpCVVuKxFYnyvArcPZlCcg6NDz4lYHsjT
90zpobM0ajLQLpf8PsFXoSdFtpuwofafulFCzWhEbVB/ZyGwFfB6ieSmIN4Xea8cknJwjzKkm8da
MWFgzzjgivAlhrBnH0zRJgpRWhXA+Z7Luiwp8gENFtKIVRrkhmMB6q2N8ucQIx5eLKjbApSdxZYu
2m6FQn8j1U8A8ZVcOVl9DbNqrXiqH8PmgQkYu892j7ZC/mBpYILJFMm3NHdpwqU3BNQUeOH+Fulx
S8IswlAiiTi18PIfZmYOMhkgeKdF6DcZlPTEFM7KdxCSTRZpoaqpD+iY6Duc542c/M1KNweTSb+6
bfdSip3eC+j0wVqqadsSeck+AgpaWglnVmtK/0dDuiXdDQ4BB80FPUteW9+Js53HSWgs6shKPm0k
leRTSSd/5GlzyFu/pSZu3ZMqepuejaWGNoJunR/V21CKxbDGFbJKULE2G0ourYtN8tCbRbzts9bT
NhXVTndvt6ps7iLb48xUy8GLF60ciO6lYk9jHZEI04SVgRbCt7xWg+GhtELD2cMtgmmlkqDC36Ib
CgxCYfdX6gwoHoSsWcLuMohbIY8sqXwU0jPFE0g7XUjrdiehSIf3GOov7J4BdQJkjCJgOW5l9/ws
TfRmRubdjiW+HKn5Nk4Aw+FUeap7KwRTX3fKAInYpkEA4iJ4M5rC/KFCn+G+yFr7WcmGBAsKlWJn
T2sRmlAUB0Q23DsJibjtGLNQOP1Jdwy9OdKa4g5jR+pvpWahbu+yxw+N1DRIHfC57Z1kFPavzsvd
nyEvYFh6QMJlCg1UdpZ1YZa/Yq8lfGx1nxKowDgMQaKW3/SdoYUzp6vDRza4krNRw0wqNrTvum9N
ItpVYppqua5Kp2sOSVcgumKBJ3hpbEp8wCbgAG86J4NvivhPy1oRIWKBDSvwMKTcsA+eAPoDbJLT
Ab2gwFnS6C42QzxU+TKt8vS57//dd5rSveUaTbhFoXp0MaHOJObcY1wx91pb6aiRGyEsk7zWu42T
ht47ciM+WUMd248QWdE6wcgpxdpUwfAbpAUoVd8Ahj6jdFunG473jDNLb9D9GTzviWKXUsxI2ynU
lTIZ2Fi4UrRlCQfzhRY+rWktj6Rj73mUbAs3hrTuNHb9t23NivSUDZQtA/AUpOpUilPKgzDSDi7k
UAfJhxT7qI4ayoM1VICmO4xh8CZAvUd9qLXMAmbtlmAnZFqzORsq7oKlp2UlU3OdanhUBWVQaOmF
08zbkqo0uiLKQEJS6qpyigqt89dWaXkjQSvP5Ue1gVdA60CibpcVXdMt5JiMa07+K4Od6AOwWCIt
oZK4DRILdOSCmVuqWrpQQ7f9A3Se3M8BcGrPFE/U+jothQuFhPt6nSIhOCwRBzOevRy1hAWaHc2T
3Fq0uGvHIXECn8c6i8C7vVVOrtMststyIXRqzUDn5OIJ6RefehaUheJRoDP2rU/bzjmkGDq8W/jC
LkJVrZuPXqPlTR29twPiXvr17G/6tBBlkf4D31g09oy2jpzMEQRE2kUJKEUuwZyAcdUQFwBwQWqm
wNUsjPdsTHsWjiFylyc2s3hr64PzVsgCvjONW+NFZHK/gFTeHPOmiFYDQFcXHL1Z/Ya+D3YHZgj1
d3TqSDYGyr7ykixePiI0Y49MZfqkMyqQIVx1yNvKUoLfhGgHOGQwhGAmoJVmA412NS6i9zBuI+fB
iiKpA+MdyYs4MBEKsBWLP9uZgchZa7TDPidp/5VCM4CkLrXBszcUhgqJDlrMDARyrdGnBFu8ChDR
11hndvmQyoqjZlSZiuQ5013qKImclH8Tpcl+ppSGeYIisUjSqRj0PxsjLsTSsvPuGFPaamd+4mj2
H1OWaCFp9ObXrhLa8RysUfWCfISZwRm3YrKiKktwizZzbdfpBT2UMjE8d5uapTUsbFpQ2dKqVVSt
LVD3D8ooMbTsU685crA24ZJGEyg0heNAWmtxKrRDFtd9+wATAMJEi/aIss19uGE2STU4QLksf5pC
2Lh+JbJtnqhf2zq8WCgdorORkmokPGtDWIaeFGzMuIYE5uvC+wFjIAARXNptdfTcziz3Wt2NuLRG
8fdD12XZsaKv1u7lxulomEBl8cMVOAaLhduGUAIV2L+/fGrAP/A2y07ghkB7E1A0AoEgG64jf1bT
vYDaIG3JWhoVXnCVRsucLlSKFgQUGooSPhi1mUMsJc1tFMzDVRGROLGzfLqCc7/QJKyhIsdydpxy
yEYamjSCiNDWQ4emGdr6BCAfeVsWfmYhZuIOIP6queHrtXZ0SykBwgKT2G+51Dy4GcVc4bCOn6kB
DXAzETY3Vm2FzdLGNkKIiTTbam01IASpP/QtTbexEqyyeLl+F6Smgzf3I6X63da5dop1ZGCjuV1T
5dn3KO4jQpWYMu5rCAZV+QMgm1j/riAlQRPYkKT2iRKVV3wDLelBpRagCPRFANwFNIxKe5DaIIoq
yTdfNOaviIMG9IdGj0IMjU6/pzWRZATSJqJFWwBDBw1O43UVZ2HlbKPWbMQalZ6iXNstAQsXIhgO
LLOCIszAOps2ipJdEdS7NIlhI3tNoe27zpVdmyq1p2g/h0QvHtWE6v53AaBLOVVADxH4GvrKeg6y
KncebUiSVC8ySULNd2CYdQ7hVvqu6GWT4obCr71Egnr/xs4LmvmwX1Tgd9DDQz1eqI6bP1VSlajb
mtqChfiSqr4Equ/ai0FWCa7zsAXZI41UyIRmhLwj5nWDbeeyYzceX+W5KhSyTLuoEBmIheV9kmB2
5Roxy/rUqCIvl35r1g0w5Upyt3CKXXmeNWkPmwsSgiI9WBTvketybM95csJM/RVkkptvMyvHH9vU
bLIQqL3mJ0dKhbJQRbMOHSfXakKKDUKzaJ6VQGLy7+nABZjBn4u9cOd5gVx9WjLxNrUBGPDL1O9z
7WCgS+dt0gAkApJo6EbNDAp52KtEgRu+I9HSuiNG15Cf07zM0iMOKihUF5pelqfSzoG7DXwyeQtP
yCVmVyVDy1/1OjNpUdclRY+mRettEZeeHp8om3fdTjOB/UiNZsIEEHrqQGOrG51IERfHPeKyw2/d
agwfWG4V/LwjLnopZKuiYAiKxJBxAjfUiVx62MSKBfKp2oMbrv0XNYqXMRg8BgTcJM8GyX11h2hV
p8rW2lTzOV/qnvLsqF861fK0NBWhe/S+YQ5ONEMlxmgi4db7Nsr7ZVOgZl6Ah6I522YbUnJKgUTy
2jrs8nolmeIjgT+2lRtPPbrwBZw7eqsXUt+KikMvVDb616OG6Sgw/0Xq26gRtfHStN7Ti1g2/SaI
/9jud9Sy7rz5C6H6f+NgdwOwCgkea/Lmcc+qVYhC9d566qrXdN53W7E3pGU1F8qrn+yLheauY1QR
5inGDcf4nsr61fGp641e4ipPMB1f+EJN5arew5qeD/VhQEKC+N+V19Dxbe4OIwNk/5dMjErsMhtR
uNW21/6qrbTK0vDOKrgUjqUmJcvjS8ci58IBpKjgPDbIeO1peBzdfEVXaR/kz7ff+dVBFOS/WWXC
VKaflral1kVg+veKHj8Bb3vQ6udAf/kfBiF7ozJOsKLqE2naMHG1ytSdZo+86zfbVP5A5H6yPO2O
SPF0LixObmUYcsKm1GZMpZJNyS5ly8gQFvLfC+VZFW9WfmeI6U5gCEUGb4G+rkEYpUxWCMGeUVnE
D8cge6rC59D5q9o/i/r4397XdJTxePiy33xUtIeoUIJjWfxU/d+WfRzuGTVceVdnE5mcMJnUOV7n
a8FR+G+OcXD033p6R/j43rsaH+HLLFDx6nS7YRatczLcA+9KDp778j+urem7Gp/iyyheo8HSkRkF
Ebp5pKCzYH3Xzaf/tw8yOQB9gOY6CMLgqMFdCKU/6M/B3Lvz1af3zv8/EyITbTSSlJXJTGgwZ1Im
m8FxlLGa0XnZyRVMztszufpRLLq5Bge5CUzq/HWRCQCIRYD+6GVHCzHSALVKxf9dtPec15XpYTpO
RzXYjpogE9e0ySIWTaLIXh9GR796JD32y0erRg4YANqQffQGZR8aJQgsrgb16IjvIQLRGj57HaV9
D/CejY7U7amPAvRfL9XpA2nnU++qQe8lhwfyBnUZoZ/lGyq9QndRSBmcrHYWvt8e8Nq7/voGJntM
alLHLKkqHBt7rf5IkCaMLRpjd9/01AhvOrHJRhtETtUtd6NjiABmDOgVqhbwEvTC7DV6bDbcvbBb
CcDzt+f3b0VO36ilCe4ITQEnPF2xtRUqMsSC6Ggn0hHmHZCsE+psQMlRfpNewmfxk1SjeYx35mOM
3g911Hsi/dfesaVbNHXGAEU3J+840Dyj7gF/HbOFVy89yZhBwkPj+95Ux4P9YqqGYqpA1A28SCbv
uFcsB9RaFR3z6pma4Qy5rYgoX/lwZuJJX6HIBBYsmt95wVMHAqHilMHlb8qEI6ZqTo6EEIxQQYWi
P6koQcgkQiWyAvoiC5pns31V0gcqSwEZfy3Wlvqzy6PT+C1AUPToS2Ub0uaV0cR3nupiY08eanIY
Vr7fd2iG9aca5l7fvfow6W20qWrSXyVd3X4FF4fiOBjxoIYyi61iPnC+aTPkI43Y4Q0I95nSwawo
/vz3AUx+f7TiQMFHn9zo1LzAqBhZf2ppA2kaGs/Sx+0RLuyJxq/4dYjJHKSmMyxyu/6UUdYyrUdP
/82cD3q4bNF9pq+6RUOiye073+n/Mi7ZgxAG4Yo92RsUDRHPS5r+FCaHJvtAT28hjbwv+yhZ6Oj8
7Gr0CvM7O+ViQzJZXqPAGginCAK+8w9WwoXIaQoPJwk14ioGW8+eBPqw1+95t18bCWczhQxJp3wm
T85zK3econVz+aS7aHejSeQEW4SnQdrsb3/AewNN36OddKHuRvKphp5+QChWot6F9CobN9pWvW0t
/ofxhEqB91/ob03u6J7slCyuk09qGc6i6sUmfkJePY+3t8e5uBBV7HQNU1dV6mtCVSefynABtwCc
kGFQi2NlhOsqf3XzAk0enfq+empS+eX2iOrl2cGQgtgGzQVC9OmBFkOOLvW2l08iRZgz0qWfpWNa
b/FAryBGMOrB0LV0V9L32enloPymXJRvdMpoC8RGy0Mc0BMZFAimM8cN4oeuAiaN/JexQ4piVlfZ
ZwVlAm6vUW0alA1mFbXzudRKh9gygi2ikN4HHGXvzk679iK10fdYsVjxqjFZiaAxUhgMqnxS2pfk
Iwg5B+dDs6iKQ3ZnKV7Z02SCiAxSG+A4VKZGYNTzpbTMbLYXstNhpqwy01z6w06zunmGPEsHyaMd
EAYa+uXtb3f56cZjxEbamkNSENidb+y0DFVsH7rhJExpBX0e+Qhp1cQ7DwBUqX3eHuxfInV236qM
pmsWln8G/1DHPfklrA9RlgFkKYaTW6J/Az3lwTONjR7E35WY9hlSuchrVT9TyKbQbhaVNnz/X57A
plbFl1U1ksrzJ+hUA0Ax0g2nspRYXsU3Sl9bp1u0gbGF6/sJ0xQ4s2mFs5rI7vbg1941dz6+gAZO
kgRX52PXvjsEJY3Tk5aUr9auFHM7SV7i4a+Vrf+fRpqagHk0LsH+m/++ajrToR3T0tzFQ7SVWkgi
VvLt9niXZ+lYZiAqpjxlcEFMvmuigRyxQ1c+McNdbTordHSh1WfPVnNnpKtbxaSMx6rFsIhs5/wl
UrfzBl2O2ZXH3EzBzv8Kyld8nAL4QpKDLXUkL/NU3NuhV2f4ZdjJukGeTYvDgmElUa6KZu1XxVwy
s30UOK+OowLLXXpuuXezApndBUJJtdTufDtcZhQ4i3veiGNcOt1HnLdUtISBvpU5WUmdmjYpEpfy
KWkjf2033V8MW9pNF8Kxvv1lr61ZcgBDthWsYIzpSorVxAAQyLx1WhjhgMbtBuxZ1r4ZEEBvD/XP
/HY6q69jTYK2oeiyXI9C+dQaNZQZbDnmdPA2upS80Zc+tKomzQO9exzy4om+wEM86C9xhFsxgkBz
RHqDZRmDJzVQKJ8JG8GjRNHgw8hHF6Vdb6ieXF9BAk4qhkVKxQl5AGrbjvLbs4y1CkJsnqvO0mxa
cK1qee/ouwx56XYhHGDZskq1zJ5MTmCnDIKv4FpWDURhtepQh/W7bAzBPI4SjHK05Cdqsts01z9p
r+x9y9tFRapCwtQ2QFuHO7fb1efRDMOkuGbYPNX5PiL4omLq1PKp4jadtYYazIEn6ndGudw2Fjek
gXMIbsfUYCcJVgExWdI0Vz1ZBaDwTH2MxWHANgo4qry5vXyuDmXgWqvKhFi2PBkK3OXg11T5WD1k
LYi2eQg00s8E8X97oMvNx5wIdDjtbGr507gA7ZJoMHsGGuoSWQg1H9YV9jlrN9XcO7Hc1aFMmf6c
jS6DqY4hypf7UlL6OKsJk08Fbba/MFP8ueu3yS/TN3/dntTlPmdSY9AIokjFLXdyvmno3hq2y0gJ
fV86w/Oo2dG1jZHqSaM75VZljJzONzqDYfpr4aKMY/w0mwgjPSzxRVDpzWZojgLuEW+412x08VqJ
z5hepe9/g2aFouMmhEimeXe8QS8XP905k1iVI82i+TFZK4kHUSlvcSKwehCzhAExTb3Y/B8WCrG+
0LnuFSBik1HQUFLogLXqidBPpgGvA1tSk7n6fPvTXVv4X4cZ//7LItELGL84QaqnNOKg2En+E7KR
QE5uj3IlduOdjdc8M2LdT7tXWTlkkoPm1SnQ/vRAsKTwtUKxMYk3YfQHXMRMj9+rBCjp0+2Br+2B
r+NO3mKfUaXVRK+eXFpTeqw/iHajZNXq9iiKemVNfh1m8hY1M9PaIVbUU5JCnbYcbZFidrQsC2rE
I/gMy4Cq2RIrFwfUgv0dCnfxPhSh/9jDgb7zNONgkw1icfzqOuczZ+fU+livEnjFrStOPQABMlLy
I2Q8Zm4htCUap/Xy9uTHcGEynC3I4GzOaL7sdDiHYrsZ6qiMNcGnhmwxFZW52z2pGSu2gkDg1g9e
Xt7Zg5eD2jKMXkO3TIpAhOLnyxbEfgNbJhQnP1c2UjIbXiLt1PbKYxg8W+bONu+Md+ULQ4nXbcIl
7I0tPBvPB9ScoAO61donVamXORIDpf+Uh1uUotG8KmZ5Q3e7ftM1ZS6gFnJ43HnL/2Kl89cMFtKC
+TWefMRu4xL8slFtkPpWoPfeU1z/MOwjzLiZHqwVkDdhN69BEXTIvPHKkVGX4idgUkO/F5AzUJzJ
USeqzRjnu9+2kd+pTFx7M8Iicrc17ApHO+bzB0shaIIYUJxTCLIfxIZcEmPtwL824G89/BspH8Bp
/G6u/LsWpONbn7wUvsbYdDOI5i0xueKaQasA+LnuU1ur37Jim2HLXq8oQyGzvRd1t7RRgCwkVG7s
YZ3Ge8M/KdLG9cs7W+7KpURrmkCXBAYzFRLV85cAyB8uhhK6T1CzFprxTR7IvYuX9JdKV3oPTlBO
3TliHos2+xDunet3nOX0LXwdfPIWssSAvu5Dhw0Ta5X36CjD6rb1T1Sl5xngIsVJ73z0a++dlqem
cT/JSBpPdoOPWwKsFc19QiMGfpMPeAa9OnuDKsO9av6VnT4GF2w7AEy6mFbzMQgaetEL98nco16n
+9ukO4jWnkVmuEzzD8m6t9EughmN/jrABmoMpInytAQGikc10T4Inob+4G4ifdu7ez342/BOw+C1
1mmPooWdrXrTPUQttb+50v0KFuixSHNVWtvSQ4kQqoN2Yp5J87xdwxHyUDGOAv9OfHwRiJw/6b+U
6MuR0GLeiHtYGzyV7YeG3W395/bJfnGRTH5/cuQg7iRK0+H39QbSv5XPoevl/o+m/vjv41iqSanM
5PrQphGd1RRV0g998FS173pRHqyMHRub/ZPvttKdd3bt61o6y4m4imtLnmQuSW60lRQ6zEnEyVru
0ggJwJw0asjSTdnXzRb21Z0gRLn8UHSIiFRtWkW2oRuTF1mVXPdVGSr7OAY76pFqm09GsHC/D+2T
4e7K+Emlbqa94vmBraM0E5J5Z9pXnkBV5PEhTEGcPj2kSz+sVLvLVegf9SHOizcsCtb/9SvyuzhT
EwXY7Bx5fIQvq7HGsqGulULdByZWjwiOyB8i/muKe323a1NRZY59TgQNMNTk7NFgV0sQ2FUklsGc
h6vSuLPs//3C2XkKPO/rCJMbDSKyK/SQESQgfiPMflT5fpAdGL/pMmkOZbMusp91Im0z493KF9hD
ijvxxtVJcqaPSF4ha1PciqpLwo99Q90bKNoOMqbCweL257qshY2zpKaAS6xsKiBUzr+XFoEvTI1A
28eBs2q8R25su0kwnkvhdv+2/YOFK4WWxXeuyovzfByWG5L2k4r1/LRFU2KMZg1aDCkongd+AoL7
D5zfytrm3qMUPOTp++15XlyOpGoAmUxKXTJHjDHZ8F47hDhKWvYe17V5EMJOi7KlmmHQjl5KjhRH
fmeCl7GAZtqWruv0Z/HkFv9yoS8bIcyDzFJo9O8NqPxSgWWOg0KcgiJ0Xy8SLDJEsoNpMpOQylMK
OkgS0gq6P7s973EbnC/i86eYnDkcobWLNL6zF+qfHgul5JiLOzv+3hDa+QqSVAGvqo+cPWzNVRBt
7XbXop32P8xjFMTi+1E3mbaHiP57SjaNsy/dEo3NU5U/1vYdlN/lmhTKuBmMMaVQANqcT0THuUaJ
hsE7WOHO+K4cM20pB79L+xglmKIW/3lvn482yV16zDrGcql3cDE2mtcxlHmpBMF9+70plwt/DI2J
yDXNZErTGp3XenGQCR9e55Bs4/TFxwDemeOL3ec9xOdvMRYr8OGXsGeLYdtqeCmJbCQDHuG3LQOz
WTq9deehLiOK82eaTD1XM6kKWzc4BLq9wzlEa+2tGz01qJffmf249s6XvwWpknnrgmuC2PH8k0YI
S1t6GwYHy68WuXjPMMvzZs7R9Rb2EwHZATG17o9tnG6Pq12ZoSLAd4POIM0gFTgfd7CDCo+qJjpE
KH166MvNMN6YmQhhJPVDo/xUwmSe/NaMdYALCfJ0SGnOpGiD/JAqIU8+Cz9haVn1gyQtW5TwgveI
Jo8H2wXOzhEXgyA/wsONPrWCjtPckt9t9D9uz+Hy7gE7M9ZANbTWqbBNdkNAhULNCzM65FH62wK+
oUO5uz3E5clxPsRkHWC/Z+sVflwHF5BM2mw7c9EXdwqF98YYV8iXY1hrfKNXe8Yw0HqUH0p/qap3
4HmXZS1uZrDzAhYU/pP69OCQ0Tw0nBKTBqnIV6U4KcWLTkIEWR365iIytlBLZm0Zrr17eNDLOPZ8
5MkbdNqu1oa0wnvQevnUUhpHEd6umxJCyO1PdSVOOB9psqJLGrFJ5tbpAf67UBauhbvNzKelbK2r
PTLa3p378+rMSCstizB13Efn3y3T4jiw4c0dYv1DqopZg5ywmn3k0NN8FGxvz+7KdtWJD/7PYJNj
Qu70eDS8YHJwK2ATa/UPka4B19+Ltsa3NDmPGAjqgK5QubqAbaFhOhRhzffyWqwSlK3p7WB0iwpQ
XLBHf60zT7gf0MBPm8PtKV7/gNRGwEsRUUJkOH+hmEfUSirl6QFV+MJDafcNs9Eihdj5JuRT4Tx2
wZ1T8NrdQyEESDT9XKIhe/zGX/aeXPqImwUiO/T1D/1PjKmh52C+Vy5L6XFIN2a7dH6p2GBb+/bY
hzby7POu+xDN0jTd5e3pX7kGeQiTfr3K3S7kyewD/G9kkSTZIc1gDxjNPOzdOdjHQN2objZztf7O
kro6oKkLgB/EK8KYDNj2letRsMwOpfEdBP9cbveB4y4C81CmLVjMO8NdWcFAd4k1SWrBRUypKbkY
JPRi1AxzPA9ANfbxlLwQKgrqe+CxK/eCweo1kbcb+3HTQi/y3bTJ8zg/QGpGHy2Yt+Wd8ODaCMRf
1JNYrFRbx7//smzUrIZQriX5ofRj5aGDBrVEUOPeAXN9FMqVHNnElPpkz49egFmCGtIhs8oCUZxM
OUE7voeNuToKcI1xCVDS0CZzAaMZR2XY50hKoN0ZP4z66bdX9rWNTdmTsqttjB0+ebLLfNTeS8/2
8wNmPTMNWN0RcUa5WtvrxN0r3KwWrqG3x7y4VNH8oh1rUIhjc5NXnX8h/MDrrExYAzBl0nmBWNnG
xIRlWeiiWdweSh0v6LMjczLWZCNhHo4Sshvmh7h7jYPff7Ava+bVQqoeevxALf1YQvDPnpxkgcm1
UR2DT/7d/0SMtnlztyVaka56Z/qXpYHJM42ZxJcV2iIppeQWz2Rq3zsXgbqtp7xI3gdmARS7Z4ia
hGu4/C6SIf16aCEprW6/lcuQ4+wJSIrOn0CztQ6gJU9QtX+djeP8HRVu8uOgoeIyrAzxLR2+Kbl9
5xS9uJTHaNZgtRG/q5xsk++uZXKFA1VdH6w2XmbmU6PsVJHMo2702/l9e4oXa4xGi+CcAQlEz4UC
yPkMfaHVeW6axSGPo+9Z6K6SDAuKuv52e5iLg3Ps59j/QEewNakMnA+TQBs06MUXB6wOl6n24hvZ
uk33LWaetwe6Np+vA03Om7Dk1cY1A4GTeMXYG5K0vR/09M5ruzIfg4oDSQdMOXL/SUSIrksGvdtn
PojFYuFoeW8iW6WIgP7n6bAQODm5vEjLpxdqhrS2hSdGcRA0mcrg5C8HsuTbY1yucoPVBifFHivw
pCDq+cepAjS/DAV4p2JK/T5tco0en1JAFOkx9AiQWgpLB3ehJkSGEUmZEeQIzxx1z9XtJ7my8EGC
092if80/pmApOYZpmUFOPciimeHSs5b9X6GezB3hL3T7Xtp6eeYxbxg4+sjvo3g0vc2DJBgNAlza
xNnH4P5Kc7ga3kJTKY3Nh0etTTdSdsI9/a3LVvZnW7lrXGgRrvHkjaE2c6ovpqhnQMij5mhjAnvn
u1x2If89H8nhiNal4zZZZGERonpMK+BQF/amwhTP/OVh26Bpn8oOzcTwNRMz5FskeReF+H5r26zb
lx5UBMQ/9H1hz7zo2+0PNN6jZ7fE+ESIRyg6kBpaCJOVUuMXXKGayW3e5++wXuZQsu+Uh65sYKDX
EC9NHYQQl+35YoTp4nVJm1eHTBnwPd51yHOF5p3te2WhjaQAkLSaSXX74jKvS5EPYVkd0nCnDH9z
214EgT1XvdFb5B6I5spZcTbY5GqNENszE7OoDsiRzdUa5tevJvvjm3dwaxehsKHxTbgwNOheNnfH
+YujptQ12HjWB7P6KWEGZME3UkDmU9dW5TeD4tPttaCOH3uyGCxIbKRzGjUYFsT5gFrrZpputvXB
s9ZaFSxJV9G8Kb9XiP9o9qHcJgjDiGX/K32VH/4/zs5rN24tyKJfRIA5vLKzWqKCJdvyC+HInDO/
fhaNmTvdFNHEvQ+2AQtQ8aQ6dap27R2dslerfbOiO3aqo58r9Xj7cz7um6kyTYRJMy0QHm3auhfB
QpwgjBurAQWX9KnWf5vJfQj31L+3wZtSYstAy/uhtOSrWSzAHtY4JSpQgfeYZvGmblfyHB/PmAo+
lxNAXgiM199pvxiIr3RqTmKrcRoFbtBa6h9l5CxWRvIXv329eKrMK9XE20MnShXperoCw8rKRkGd
IlaTh+5V74jgajS+io0fvCX+89jkX8UehqjKvUM/bHARQlJRX1CBP+68Vz/fdfDXxQ8ZQmrFJwj7
7lHm3COaJbgvtyd9YT74Ump59F/heeb7GvIuieC0aB3XrIRTHbdoLFTD79tG/tbkPs7H/1uZ+dq8
LNGrgMrKScaHBkIeFe02bgH1u/+kJihSI6eGmLWVPfVi+jn/o/t79NQ8OV7ZxQuDpYuB3TUlkmkH
n31Gm+kuwqfV4IQyIr8tlEcrA104JugcEUoo01WvzVOmgg85hlDJg1MhHK9DMEwTW1zV29vT+dHl
oRCqE/NBvIh7/XvzXuxhHZLxbOwhMZbS/ggBpa2hs5ymX+R8xdDfO/p63bi6IQsgB0A3Btvjeh+P
5migNZ7JDuJ70SY1AtsVvoSol6q/NXGXINEE/NtwOzt+yeTPZbWHoW8fpd1j4AI95pkIoduxhbJw
2MlriOyPHpnK1MQfQM6AIHFemyr9JNAB66jOCAPfJhsldTvCIY2SdY5WgproUEeIoFVCyOluz/+y
Ze5Rg7Cba2H2gjDMjDdyheWSzHtHdhzNHFuEDfGUVV8DtHpvm/u4a0n7K6AKqIAQH1gzZ2IaYiiM
Yag6QQlwRMj3tRCseMWF2wbAE5Afek3xjdx11wstoVFMjstSndrf5U8hbZ/1aUQn8ZD8jp3kPnfg
+49ku7sHIaqo+xpyOOlJ2gdbaQPD+O3xLniL64+Z7brQtVKojk3VGZ5FKLH1s6RuqL0D+g36U4Xy
yz4pXsfPdM4M9VHeW81p5QM+BjAT/At4GpBjXgXzhEdmFt0AOEp14OemjLtRpOfg7BrpWx7Ktt7c
xf6D3NxF5p0mwW5rwgq9D7UfYfPS/bj9JcoUVswOIF+C45RRraP9anI4F0dd0Aqj0OGCd4yfZkwJ
21ZrhL8fhU3wpAWPyMw1wiEpHoqzfOffqU74rD+Wd/HL+Js+DNmWv0jGkYKURavLJueMrPiHaefN
v463DdlRC5dKbf/666KykrM85OuG+mcDuX5tPSfKnz9quy3hWM7yLyuzIS/Zm5pe4DABFqrN/LdH
D52M7obmKI/dREZs10/9uPdegl2k7eE4iw8wFnX9C7VIxKq8c/HZkvbyQ/s+Quf6IOxHdSfX+9F4
1vRjCoNZ7o07dG8PgbrWw/HxIph6Yv//S6eRXKxbHZXIRuuJRk2jtXVImqG40NS13PQ03g/zT05O
1SnYUL+ZpRdkX+o9o+oguIDSqIRzTCWieQlkxKtRnaAlVVVrG021vb67vRIfkZJTzy9xgwlqRSUb
PbNsITIwJEKrOUHxUzsL7jaVtjBBtsijD8c6eBzgmG3ElzFYGfLivF7YnXzlxbxqgys1WlVr+KPP
ZfCasuL5f1o7EwQQwyOh/vdMXtgo6w4e1mzUHESonNGIjq1ZHyB4X3mKLTkZktz/mJltZpKoaFD2
veZosXbQuljfGEP+syTREU8ygdCL5isXycK9NV0f5KFYOxmc6/XkSTDuxZR0NCfO36PyHCCxHWkI
lblQfAagboWVXbI0Qp1uDTIAvGRAbF3by/QIyRRP1xy4iwFPf9Hk7hC6nyY59h4m4ttbcumWnMAB
PJ4JiT723gZlH4j0FDkmWSWU3Cxjl6V0Md62spDVoABPuoAcNX6PKP96TH4jTOrisurocG+nZrfR
opck/qxCmSKqO52NAlJXtPtdB3+hgfjtjyjdF9apnuQs9pbyDtebXYua3SQ7s1zZUovX+F+gPMVG
S/kw4xp6Bo0c6aqThvEd4su2C0wPWv8OHQZfl22o4zeaK2xcF3L18XsMnr6pDom0UZRXzzqCAbNU
2/2EnEXb3KNNs7IhPuaccRt0Pxlk9gxu1nm/STmMtQJzvupIAM01BWFNuyuro7uFYvC7uwXG0Wgv
wVMnmNtBfIPH7fbqLW7IC/OzDdmrPLXZ7oSMfYI2mT90uyAsCsTygsRmNgte1oOyMuiljQlKxgCD
a+Gj58BuqNaMzhi4tFwZcnmKX+EWSal4/++HBlKRy5inwYQAut6X4PnbukIqHIgMlPjhmzGcO6PY
t9KjFIQr0/gRBMoyXhqbeX838cbKHFTVgZl/l5d31Hpl401N99IPdORVdZe8KXfmfZifXSgkbw90
clLzO+/S9uwGIL+pVOieYjt+V6Fu7cpt81/iGjjJWDXqXbCHTd9wcQNEMFOivYGj9IZvWX9sp4sG
NazxMajOorYvIRC9PailPUI6DjAh7mvCal8bLGqzgBSeumrhIlUV3Xn+Svrq45ORfC+1Y5JyxK0k
Jq4NIMkNN3I7GdDOgwNpMtH0N0pSK+5xaXEsoIl0UgLR/dD/PBa+mQaw4zstgmrNcNcqxww1q9uT
tTiWCyMzFyxodWn5cqU7PfvOpEosmTAZ2kb2/badxUW5sDOLbiuDzAgCBLqDvm8KCU0F8KmIhpV7
a3nKjAnchfQ2T9rrlRFLE9GHttcdRUOkSb2HgFBS1p5USzc/nTaiZXF36eA5r40gEdF6iDPozgCB
afYZaE/+ZvRIuPGUy37cnrbF5bmwNXMOMm3SaokAguNZ5/GnSDsBXTNStRbMLL096NH8m8Sfegpn
Z1RqG3hr/UJ38hzaUOVUVSItrsW275+55JD6ti3r5fbIFq4P1olnB/6Vrs15td3M09BDDlN3LORN
z6bkF0jJSYcx1x8q3tT0UQcrFhe2IG3DiC6hNcABngMw0MUzEk/g2Cql9EUKeQ+31evtQS0s15WJ
WXbBCDI5FZtYd6RItWHME2DfVMd9kvzrRhuYc4DtEJxBZCiDirveg/GIVGAkYagoflFr8wtaavsV
POrCYbqyMdsUYy0anlFio46+MZbGOEr9CgPC4nyR+lHpXWNR59ARSx/aGD1UvE+sp+hZDq+6ztNL
FarYjkBD3V6dpS0HeBGQgqYbIiHd9aTJXppk1djpjoDk6a6dqP2lEVIOt/LFg5YE/gGaqpUDvGgT
ECCtrcBtKSdf20xQCElB1LNQVv1aB725icwGkVkyjKo12K1GO+TtUS4tG0P8x6J8bRHOal0CSKk7
Jjja8iVEuDhYgY4tmuDk0i3DFmQ6r010aZ/AoCnpjjo+dt6nEeBfZ64cpaXTSt36HxvT1rkIGyyv
KoWgVnFJY/ezl+qfkNnsbs/U0togWjg9qlDXAoZ3baKtkFgcMoOZ0jx1L3uxfvCS7GuO8JrcyMmj
DkRue9vk0oYnkwFTG8V4uslmJgmTIqkzYsPRjLchPhH1ZWG4kbPo31+EtDbQNQUhDqiMeZozGaBR
L6XA4LoFJyWmkPrHLRWRDq2Vlf22OIv/mCKFfj2LcaqVhaYJbIaq/BSq7We1l78YgVSjqzdoCNT1
7f72JC5tP65eGl7J1XyE7qXIG/SxWhqOJdwJ+rMo/ra4GW/bWBwVha2pwZB7fk6rIxiRNrReZjiF
D5kG+eSnKmt4UGlkgpSnMTzcNrc4JHMqcSmQCJEnuZ5EyiyjHLg1TG8JIp0DMkrm93p8u21koZIG
Po/sJzxBCrAFfeaMjMFXkb9pDKd0B9vvzmjet3j14U9fP6HC25p7ywSBKj4VqOPUaAI3GwQK0rGy
02MgvPRtZBcdeqJwKQxu9+ChHOnG26p5EtdAOB8xbFxwgFUIfWQK7B8aubu+LquyHgzH9RNAU8re
r89wqCBDivYDUp16NYCXla3/sA4Gi6DCmgWxyDzLUnaKSV+QYjhSN+mSGvWzIKTJwSVFsFIlWFpx
WmXpvwAvJ8NbeL3iJJRSLab7xwlG/ZXL51UvjQKlI1lc2cl/I6nZI+8vZRv8d+AgPpDfSQV6cLln
GU6MuLTabK2vQ/ZL6A5afXDTs544oY8+ps5L1wIl+EOQAFVldlmdhmyndvKmHft9UJm2VADpEc6W
cgLzss3181AdlfBshjwc6K9Gz0+hSca/S5B+baLHqtlXAqQ+xPmQDdiiE+jkUJNq2+muDamJlg8b
tLRvb/GlW2Oip/u/sU4/v7g1hLCv+7E32OGtZIcBXWRrBaQlD04JgTrGFL2SIri2UEVRzn71TMfo
n2qkYOPg1VTSTdasOLmFVwbcPhIOjtSwruizB1NbyLWhoGvsKN53cfg+KdChhVSk32nV36lmsrs9
cR8bVDhwl/ZmoWtY9IVS59gzzB+i9+DS0hsf9apzDB+Udl7YYrFJUMyIt9Y5CDvkK/ZuevKRIKEh
t5YR3Sh7SJV3yoBqY34mvt+4NAYkn6piG0vvAzR3rrdJkGMpXuL2s9l+ilxUcqJjBE3D7bEsOo9p
3ibQG1W4OS1S33SZV2iJ6cQns3+H/s/2SSSe1GMbnUfV6Vfy6EspHOPS3izk8o1It/wCe21db8Ys
+aJZX8TG3+iPMMx61nNuFnZGn8IY7PToGTEaV1trzvl7Ic1P+eU3zG8Qn56BCSNG4/mj6KPb88mQ
UQtCF06CcvUAJk9Wn7nnNgo0yki5dP3OEL+LQflS+sfcd21pFba98KqkpgFKj6IKqH9jOkoXh7GG
1KgMIrZUx/o7SsErMvuZ5xsd7S7vSHP1yrJPR+/DFGCOaiNRARmTa3sISqBH5uWmk2jAnnfakzY6
9Or37yiKJ5UN1WGVrTwpPjZ1cmymHvX/tTl/Uww6EuyVl5mO1u/rSj+3cOToSbsBdqtXB3+oNnUF
FThw8jP8ylW2BrxeilMu7c+2XtN7Ya112C+s/E4RviIAZIgnEV1izV/jqFpcT+ITFA/IvZL5up7f
UPVRdHdLjtUg2XQRbqxqGxM3hMZZ0J9kpdhEa8nD5aN8YXPm0GMlV0oFoImjKDv10BnJxmBySbJT
VUJS4Uv+Jrl/bu+jpZuZugahM11uoMVmw4T9s1AEs0NOVxO3dfpVpNKZRa+3jSyuG/kWONvgjqGA
dD2X9MRLalaahhOGySaQj24Xb1FRrdVqI3grHW+L60Ycy1MHcx8idF9Ari3tcE+anyJMyL4YonPU
bInA9tHQf4tKZCnTr7cHuHR/kdiWKflNAB5tmoCLwy9KWUMGH6NmpSByndhwex8ai8bWDO1D6e22
tcU1u7A2uy2LuozCQmOb6Bz0XP6hyr8GItXbRhbjZ25JQM5onLA7ZjtjsJIolQUfhyZ8Thr0hfQf
bXVqulfP+xrXR+RzGgACYoCPfQhTJ5GOPbpziQg7gPEjtB6GqeWjGelGyHelkn+pvfpQBofcPOTd
8fa3Lh6cqbBPo6bEC3fOXOdJYw3PSGs6krfztV2WHZIXiI813hc+aCPppVrzv0srfmlx5u6NRPXC
EBI0JwgI2b1RePdSuFgQ5AmMn2XUfe24c26Pcs3kbJM1btaE8YDJIYp2cPZDp/Xax48ZsH0v7naq
oK0cpTWD088vdjWKieZYtf1k8M69S6rgPnJ/Fd6LEejbNGiPt4e3dHBJyxJpUjeZuAOurWmNrFSw
cwF80HkDlWfJPHaCrQNByGwJXu41EpRphWYXqMnr0MIUUG76oK7tSV47WLJEQoTNszO8H3JeHWvD
RNO3WjlKC+7vytJsHmMhRwuuwFLsfqvF0p4CTBTStnHEw1RYmcbFYQH8sUAb49H/hm8Xi+a1iLWF
rW+g1EpByA/3qoyolQ5Hn7iWDFkC+ZmTb+DFOtEGWJOjurAVIWftFQWJF6pdQXgCzzYaJz37OW5b
4T3qd5Gfb6O3RrDrH7CSBRX6ofJGru+ak9K/DvpBjtZSxUuegE+iVsxjk1j47ydffFIRIQIoJHBk
Jkj7quNbKb2oJpr333IhORnZk+JlnxXly+2tu7jAF0ZncUlEMk3vU4yisYve9G9K/ds6+90AdySx
vLKbpnPwYd/ij8mEc+GQtLmedBFR8zRoMCYGibyJY0ruQlysNZ4tbqMLK7PT0YwBksBjzotduoNC
E+LzwGxp+OgiO0AH9vb8LRpjMJNAEaWsuZjBKBVhnIYVOa7w3axxZeqPqvoiC2v1v6Wp07miqTFO
QPwPcQikVUqbkGfpzddgdMz61+1xLO2DCSRCqAP3qzpvwyiN1q2B3RkO1Ce2Vrz3amxb6Wc05KGH
/X7b1uQ05tsAAOc0XWA8P/RjFEoXhqEok+hQd6Nc2pn8KR4Fu32uyOXEK1fP37r1DWtzOgSSg7EM
BMhAHNo8KdmDmEkbNXwvhZOUfveVfeRuSg1f48fnMPa3eSntYnG86+NyBx8UajJf+qrbiNXJ9D8b
fWK71qPbPfvZrnU36CAEPRq8wTkq7iTxNKHqx+qOpqcT1DgmfPHZC4h7msbsVACSmN7DGdMMtpC8
GMgKysP29swuXEQgPf6Z2XniEKYVN6DzynAQIX/p6oOpCxtQXUB0z2BJu1MtreVfl/alSQP+1LhG
FWqeVe4s9GwjEvdOYoSbMBUfTCE/3R7U0hFjS4LEnnQoIL6+9hrwFDcDjfGGE2UqwoKxbG1QX5Rt
MeHhnHuesXINfex+J6VIDwqpV9J9ZF9nbsqHekXpZJckb79TGhty+kQ/R/5Rb07ieGr7aNM5dQWb
zZ1IMX6EDwx4BHXEwa7XGraWjuXEvA2+a2qAn2s7Raoy+t1AdO5Vg63376r7QhMbitZPJXLUt+d5
CYJMDYLOjQnlSG/w/E60jCFjPXk3kjckGVMcff8wGseBwaG7DhSeOyHaRg3qunY/8p+wkoavWve6
8iGTofmRvfyQ2QJYJsLpklmYjlAc9To4CsVOZ+DDSwZzhXXgAZuGf1xlUxLa/6ZnblgryyylC66m
YnaHFFLfx0icmo4ff8uMfVU1pxbBakHbG5rdds8TUHL8naN+m2Snfq1ut/SAmbB2QPzJx7D1Zyth
NnErZG1twnJD41Mp75tk/KRSDK3jT6HyKLsPMmrH4c86+aMpSIOfhp8j9EoaSf7wXQyGTZ/bklLZ
paxRCahsSf5VvyefemPFuS5tGRLj4HfI5YrAo2Zns1FRtfSKynRc6ytPKC9xty1oeRMOc21ATliN
0GA+o3zrPylWusnd4zBuAZtupbU5W3BEkKsT9PIX8FJ99uZrPSkJ8k7izYeGIwxd8RoR2UJP61/6
9km3aLoj/y7aRXzme0qW65VmOrV5aIytdRTqZ0l7mNomi+dcV+2iOgdr6MaFozBxxv9jdLYRuyao
CjdVTcdKXzXrx5STr5X9ynmb5mZ23iZmXF4ooPXoe5nm9mJk7JI2NzMBLyOGxVZPoJSCa7nY62X2
ltausWn9Ptz3YK0otfThEd6F8kEMG/NZh+rQlnLrP6TL8MBgqlhQtObm3OeVXKSJVLOatfAgFQf3
SdDOMTnR5OX20BdCERI74EygtqZAPu/arOoiVIuI6Y3IR4jE/HJ0hnecHLA3epTeVjzb0mpemps+
52KiB0S83apUSLYED7X8PQ9gtI1W3PjakGZH0hKivBkHhhQ2pFMz28z3KG/bcrEz7sP/EGvTI8Uy
oWvEy3dOGmmiRRw1amY5CR0xkfSqNLqdC18beW1DLIHvryzNXKJKF3cWpSlNoHL+JQYwO8R2WqqH
yt0bHULqlm0U36uGZ9y2XkOSLbo5KIohj0Z2g5LSrJgkZUplNUFhOfJBHQ9R9BQbLym6W4r8GEkW
pZKT1rzU1l2uvApQxYRvCr1CzUpcshAH/X3Vk4iE3RJE+/XmUQdVCSqtspyWtrSajsIRTTyz9DaV
uZI9WYg6qMyBwJla53Vw39eW0kwO6nAULNC76Vbz7oeksevwJAXPZvf59gFcOhH/b+oDHUYK3Vpv
tZ7rJCJS6vTY0fVEDfO2kYWIDr8mE9HQ3EB70xxBkrlBOAghmyeIPxXaNo03WvNVqnh6BA9ed4op
mganLvlmCFTKC1inj25zAOxRC8c1ZtCPq0h6QyK05B8uknmSIwZVUrc6JybOxfdMKr4KoQLNpNHt
Y6Vae3Av5BRoUqJZhuQiHEoAsq9XUiwksDmdxEpK2oYm6rycAjqNx4AZ5Jsh3ou2mu9uz/bHJcUm
sF7eqgj/yrp8bbOLSDP3deg6NeGwV+8b2d90K1X55YFdGJld91UtDyIqKa5TxX/C8MXap6kNY4t+
KsefgiJu03HtBf7Rr8ITB10lzY/kyyHMvx4WvWCD6JK9d3wFsJb7ngW6U3rqofV/xek9JfR/P4vT
qtG3DT0denjX5lo19+lbDC1HpKlhGO+KSX5gpXVicRYvjcycaqXQyFcqvuWoWrOTlHtEJCrDsuVa
PqThc2990d1fg5CvnPmFSIqp5L4AnY12HG/H67Gl3MdVNHIGutTJ5PDOtYotfH92eWomRIOx73wo
er0A0uqVC3ihGePa9GxarSSrLVMoLaekLtVHb8898k3HHqVR2w0P6db8ZcH3aLZ7I9sJ2pr1j5XP
yTp9a1RaGffcDxkqvGqxP823lDZ22v0OAV88KPIxHbnNRhKdG8Xz3qpVKZ6lzUtWldT0RGD9gZMn
LBKl9VLuDv1N69Qdl4es71ryjJL8vqoSvdCRg0Il3Fnw/1FQJqy8Xl/4+ZtMN2v2rglTXMD7I9AO
hfi1c619Wfobs9y7Kr5BMjely9NysHvlwehHXlNatRmCrdj8Esu9EZMUgkSlOhhrLXXTMl9HvNMX
QoFFKxr8duLkpS8CMVNSIk/3R8tJdf3JF3zPLktvJbb8eItiA4p96B3oYv5A0JxJcV0haWE5Fnx9
Fb2hYf9SZa1d8JRcJbZaXGCSBFMJgh5eYxah0IyWmZBZsq8rZRNJJx5gHrAx08zsSk7tkF4jRXgU
o0OAWIsg9xtTP6DXCGw82lUmMh/mqzesUekt3HUg7xWLRnr6PABrXc+yGpe+agQut4+y17WzS8ZM
kk9BVa/4yjU7M9fcyGU1FiLxitCoD1WQHmmVuFN5KYUrgNrFbXMxoFlgFEhZklsVt47eRt9NP4KD
FhbG245/adtA2DDhkJE//tDUFKu9OoFiXMfQfDslLqDNQ0m/iJVs++0Krnvpqr60NXPENE9JQpuk
XNXdwVC/Fclzoa2YWNqYEz2EQSxAHmuekgwqN3atmuH4PUiXrRWiZdKfXeUkKXe6sb89d9P8z481
qF0sAVRH22y2PnqRAqkeK9dBXvSei2sDhHcr+MJvnXRsacr3cvez7Fai5RWjczaROqiDXEepyGmG
FPAdeULrXIq8CqDuqsc4sQfD2viyvxaQLC4ebNcwscO1Bmn/9elq1DRPQpHBeumfPHo11V+F8F8C
hIlR+/9szE5w4laeoIal62iIAiR38qncqSiSDt/C6AG2kszT1kL1KTr8sIQXFmdnWVFqeGRkLOpu
/9jWSHcYtmgiCtY/eNlLTg4Q5h9duu+7ZF/K/vH2BlpI/PFKgCBPhp5sKsfPdlCW6Pk4JJg3qVHY
kr4bkh+59B2pFCv/JCVHq1ZsUbHj6C4alG36H66MC+t/47WLa2kcpyp5XrsAFyS7AI+g9cbR6LbJ
A++aFae5uG3p9AK8b+mQbMzw4AOnR2s0zn7Afb0x6mrbB5qxyVr30La7/ms9ia5Lh5X5XXLV2vSr
AdTyzfMroeoKy8wTieUN6k2WHEibRcKxH7cx9K5q8bU292gxBt63AFz6Psw2RfGlkVbJ1Zcc+eVn
zHaZKGZgATs+I2oU2FaRV/o05jtvN+y1Q7+F/cKlcg/9R8GsCCuLvOQRkVID+grmcbqrr89tZQZe
nwV4xCE81tE7LLSg4OwcSc1K2mTaWpvl4pb+y5RqTNEOSZRre4iRw0onstDUwTe9nry16gllctXV
N1l6X9cBsr/E3iJypSS3RfWUrqltL46YVi6Z5g3op+bkAmk+hKIw4iFpudhI4d7KD8CS3WIry/fm
mqjUkluc+sb+z9gsEjIRlOo0aTI2vk1I9PIBQt//4qUujUxe7OKgmvE4eImA7+WOdstyG8nfYgUS
L+lL4CYbqfOOCb09dtONeyTa0z5eO0fTos3dJJuH+RQNQoX5Tec2ShX7ieE6IcmgWN2AZtiC0gUC
QgYjOdftvol/mPlDGlhHOdgbwufbB3nJe1zYn1968AvR8RHrLszpu7jiOdHHL8VmEPe51n4SeU0F
q2jhpTNLZZqjA/AFVONsYQcxDIVWtjg3nX5IIkeTf47ll9I9i1l8cNUO12Vso3gj1T8KL9xB1/Og
W6upwKUnHEkA7lsaMElNz25EuRbrHBYzAbcJVnn45Dcns4DyAMoTr4Zupm9tg664QgmdLJM+3Z71
pQe7yWVMSo6WaZ4Wsznwm64qI1kVpn2nx9HWD/aJ+tLuokcrslF8kNcg09MtMNtnGITxieYHVOvm
L9beNZI4imXBqQxxUxfCDnhAMyD+UiGTeDDyP6LVbZTV7b0wy1dmJ49ycb6kRFJzpk9wsvhTD78z
OkGRgew7/IMxHFf9hmir2pb+Gond8gQDw6HainbPh/Sc5Ae+MuaNi/4DyqSBDZQ+GXe1CRTTrs+N
ChXSGonHwpUIK+8kiQ49H5yhM18SsNd7s8TkIEAHp2xCH0JOTzvT5Hi6vX0W/LBJVEMjIPx8Op2p
17NaZ02nhwK3XpuZJ5OHoBmck8Q8mnqwkZQvBkRCtw0uoN3hGKUDmxZYiBSRe7q2mId9VQyqjJ8U
SOySKod9Agx7r58CM6HT4BlpmA0sizspgwbDgFcNlI7KI5m4cxvKX1Pvk+y9KWtX8EI1ge9CNgCm
YibjQ3eI72mBrKSh4LQx5M/CTkv5cx8qeA5eKlJqIyV28KqDnHQIiv/7qv619dk6aJLnNVXjC47h
joldVUAzNEdHvrzV4HZYA5YtrjodmuQ7wPdAeXi9BkFcyjC+5liDNd8P2dZJcxwUlPga4L5xDtWw
tJpZXHDWdDnA6UqudMpJzB4nad0IDespUMEeALrIKCc9WvU+cx9TdNrBHMNkRWrCh0ApO8vFY5qc
s37ljlocuD5x46CPRdZ/Ns2IoseNEKSC0+sHs6j3RhFsDYpgnOZS+QX/9cpuX4g8oMeB+h4mHth1
1dnbodIh5esRykVpQxe3Vk5KOhCkdNsa2Vrz8KKfkphcNF44xyRZrhe17kXXi7wKW7ywN+zlo+CL
/an1I6rvcfbgWTT/RXGm3XWZP2x8SV+7CRdnl+wtbwdqp6T8r79AGPx4aHxRcFx2rhXz1vVJwp8b
uqXD+t2Pv6y4kqWbCGso1EHKD+p/5kpGqxt6N2E1q+TshtG2+qPqG63WHiHRNLTI5oEqrtVPplB8
fvtd2pytaARLQaNI2ExKWx9zO981IF/iH+7m9uCW5hJhj4lVjhKYOh9bV7ZtLWiW4JS6+54W2T6P
Ycyhwz7+Bvxbrb0VyoAle5T3KHrz+OOym739skiSmyRi7RpjE9bBQXisDlIjb8TitU+Ot8e25Aku
bc32SRQEoptN+6TrRztowA+vudOlC/TSwuycF8gUp3U+CM5nv5Z3OtK+wm4SZ7s9joWI15zEYSc+
YIKvOa29Xuq1lFiEXnqhP/Tm0etfTfeUF5BCSgUXyM5/vm1wcVjgamhZInlMWvf6gGloBlZTGdZJ
R7ikBQtxXrh1FfEgrilqLDkuSoQAyeE+UKAuv7ZUNFIupwlBXq597vT71PjqrzXrLN64lzZmR6mI
2Y0l6UbHhb7O3VWfR/NooIDlnlLb2AbKb+u3ae5vz+DKuIzZNu/NOnbHFpuW/Cdu/pjWY96+3zax
6IgvxjV3g7oikMnQ2d4KPkiMzxL8Z4ojukeynOVv78tYrpFBLR0ouroAXYKQoe1plj+wiq4OGlP0
Ho24E7ejog32mKZrun1Lu4+sHzT+PNjlDx3WReXmrqRQMke4CbK0XWv9aEsJqkVrZZsvleRM2rgB
W5K5BXMwG4+Z+7VpBjq1KavZRnRNBOP34o6W/rQDDpyjtfjgW/sRlz9IZHHdez18T8aXlXVccvWX
XzE7A1rmW6PgG0A8kt8NfbV39dfSeuMxAHq3t+EmFKHWRf3V6YONK9/zJUJzP0ZriLqlaZ+YbyBS
1mUAULNjEouQ/HVy7zqQA9h5BMwsfChGy26jesWfLeWFSJP8Y2p+CejeaCaxOVJCR0DDVG1kkc27
VA+PdGg9dlZLduYlSqH1M6UHTX0p1yTQlvYxHKpTC/9ETD1/WlZhXmlpymukEh8Gwaf3d+VsLiwp
x2RCsUwYFq67a7fW6kZmmGPqPVYW3B2Bx/HkBoq++QUPrGotJJtW5ipWQEtjooSd5Oxhophnjr0h
DpWiNXyUSSlnbqdyp4rGO9I2wX1u7Itu5Q5fsffXMV08kYthTLs6w54UpCgzfPNlFLqGR6v6DKH/
tkzvyjVZsA/zyQgNck6Mz0KJWJ0dkUaqvaxzVe+xreJdkarHsjvE0XNhqW+usL19Hj+cg8kW+IBJ
qegv9Pl67ZIi/19boC0oiR8KWD1qQzisFqvXDM0eKmafNF4Ymd5j4z4VnQLJEJI4iWwXa52ki4Z4
hMjsjYnMdW6IvE1JHO099q2yDek6MNWncLROmfzj9tR9PNjT3FksEG5bBD0+HbyLnRGHIrxnne8/
whlRdqgohMOWp/9WTbK7XgnOcQyGBXlLmgPYI2L2bXWsS3vz8gtmY50aTbOmj/xHCr+9G52E9q7S
g5OpJtuoijZtnGwl7/ftYS/NL6QZhsTDi6T6vJ5hKHkVK1biP4o8uWgHVhHq093Tak1s2Y4B5STA
HM7C9POL2W0rmhm1Pvcf1fgoer+njnW6jv1/zbvGIvJo/cfMzHmFBe1weo2Z1ht2eQBtf6TZXVRt
qkJcb3P+GMZM5iZYIWVnMqzz/qK8QHyItwnm6mEj4cPew6CzXURuzXanvQ3C1yiUVs745C/mHtOc
ZNVpdYZiyZjt0yKv296XOh/6NQDi9x6b88EN3gT54K9tjulXfTA1LRf94hMabtqwF4sWKWOgtFnv
P3peyE2nNzrXurd2BXyU15lmEQw10DcCd8LpazPw3OhlBJPTo6SFtp59b5GF9iPAJcNPJHVGNdjI
SX9AnpecSNEd67HcQL60EaPXUn9J4T7uhIz2AmULpOFw+3gszgAUSTwm0LYG3nn9abrQx0Eojf5j
BJdMFNPJuRJBLRmgIUoVYVuBG32e8Wm6SG27zGI1Y40jXrBl/QHF29vDWJpikNpTfhZKYoKG+XPS
DUhH1Kb/ODUcjX4CGaa0M+pH8p22cfydG6+mtNWDz0ISQ4hn9+o2H+woP4nSHz+Oce//AUxEFfXy
k2ZT29aNVpgDI2/bRH00c006KW737fbAl04oKVQSqYyPhk1rZsVv0zYgR49PjXzQ3JCOH5ETCZVn
hHkimzB1rbXxYxfKNK4Li9OKXxwaWqjryFdc/1GJ7kWzJ4SiS5YEyJSnLmIdlNyDOoTbGMUqozHP
kuIf+hrw0Vkwf9XIC2rDj1x+973Xrqdl5dCG20aDhcIPNuxwTs/T7RlacCdXnzu7dMKk61pPF9gZ
BbQ24jYEONPQs2zFX7K4oG8v2902uBAPXRmc3QRR4lViojI/lAaefMvdVuLZcv2tkK2s/cJ1iiEE
iMhU0x88J0xRukoO/CaCYV58L9raVtOtIv0PZ+e1GzfWLeEnIsAcbtlJqSlLTmPfEOPEnDOf/nzU
AX6odxNNeAbwYMYCtLjzSlU1sZf3mQaDuvHNmP+5PbRrqpxl7dloCxvw0gQuhM66WedxXaTRs1b/
o9jcSkqLwG6onlSp2Em+cw/zxsGRxnsz+qxL0q5rP8wqFf1hiyBh5Vqh4R01CIizl+5tYRM2US03
RcDYR0sJYSiaYCPKyr/GuS/DfWdF2DttLk95CyP2cx9/10+xcerCL21+gCnv9ryurSTwXazR0Qt4
X3Chow6vrUVa97md6Xf3iuDB73M4mfofeRa6DsibHZ7hbZtr5+K9TeHt800/kjIJm87d8AL856Af
gu5chMYOztC/N0U/GTAsdAQAhQlOi1lNET50ET8r7a5f5J8OLVUN/YPfnqXNAPYNWy086rSUAQkF
q0g1R3zU+75XAIe2WMvkg4TyQx8vNYXhk1Se/EA5Rz1CKsjimC9SeKySk13TI+5En8aYKR8Gr+p/
D5L2M/uhP6HfXo//ItdTRV87ChQjD3fc3IfmnQX6v72P1e+xvkVCsHZ/IJDJfOED4VwJ90dkzt0s
xVX8HM3tiQQ6HShm9pQp0CBtVf7WThHEAojTQacKAkJYGL+NklRy0vhZjX6RmIq30ntr+9qk1ENP
zVtAL/z+poomw0lYCgenSurn+3g+V+kT1NguzURDO9BT/teSFZwiAm5gh9S18ASEBzG2GnhF4Pd+
zk2ap7XejeMHUjgbp2d15t5ZEVw6Hf+UXPLAzJmx42at/YsM35ZGwOr0vTMiXHJMWm4qThc/y8Wf
MTsbzl7Jv8j2XWgiuld8i7dwaCsxDMxb8lsZeJE2FQalDNqEH8XUKcE+TJ5SGSlzHf6HfIvubG2L
vzckDKwdjQZ9Cgyp1kfZaA6Kxfv/HFnNMdf3t++eVVOkr3FYlmSP2GQEXmqMpLnhNLX1Xu1fnY4C
kbRz6i+xtBFqXgMYyEmQkGfiFoEwEnWXnpGcOBZCH/j5amB8yKb8zq5ld6Gq9pPpkPjzXjPgzNvZ
0uco2uqQXFk7bC/kifgEC/vVpW091YdUUrHda69leZfDdMqVviX3tTKbF1aEu8kMRskh5xg+d7ZS
uCUtY2b8pKE+Nc7ma6Lf31676xzwAttlOAtZLLgBRzA3qZGO2GIYPXexKj/6SVrt5dSadih9d4dA
TtODMQzzaVSq0q1Ly3+0mig+h6blH+l6zymPFMWXaSBqaq0u2thZK6cTDm/SlNzRS+AhXDSNGSg+
rjDulxOcGiC/8HT8avXMHTNAcZq/V5r2O9po/96elGUhhedNfaPH4PGmLiO2SpoS4mT6yGM6jOWn
JMk+5tDiaNqWF7sWWGjEbUuHNqVkTUwkGmoTtLGVpM/I702nKXMqt5tjpEoCD9VaXW0DHL7ChZS7
w/MstwRzVoaJ2ARn6P/pTcRXsEdJPquyPn2uIShNxp35bUbn6vZUruxmbIC9AZQCiYIYl8dyHvk+
vdjPdW0nB5ZOPje24tD4kof/WEpTfQj0bItPQTRKOoUeooVTkRIyT5VwSYSm7GcRcNznQe1phztZ
gWfQSlKZ1inWthq1lxv7/WZZjNGmDVs1IL+lQezyVtCk0JxbDWOB/K3sxqOsSK5aIhYH6t5+dqx9
r3zr6v2Qya5vKbvE3ADkiau42DcgAkZidxHzFVXRRtN3xrz202fNT12ybyPF3sT4L0YWVDjLCGuo
WILNSNY6CY2Xz7XRuKbxdaxbV9pUelkdyjsrwpsVzBkvdRJlzxP55oH5KxZMMQyRt/fkVYi1TBl/
6OBcQgGW73LJRn1o4qFV0uckUY6NjTJFiNhe8kn375QHSznJRn6vZPZRl1o3dBo4f9CT+suDsXzD
Ql6L27aAUsUaEIWRILNTlq1ow1dYb0hesVP8o5IeCnmrgn6VmH6ztjycdIdS5xOLW1aihrJWs37Z
DO1wue9xO0gTLWWulGC9Scb7yBndCl99htW2DP9kkPDdnva1U0maajkrGowqYiwNl7Nf1ZBVP8vc
rTt74LkJcBsOkwVcyi8b302LMbq7bfQKQM7I0ewkICL5CBhKTK+CFZ39wcaqAV5b8r8X8506Ft9S
decMoH8hWh328H1pzg/ZyPZIPMZAV7jsjY1MwtXol0IYzQSLkodN7LH8/F1KR+4KPw3p/XqxNUk+
yL68MxF62c3THJC4MaDJKrLmdHvwy3m5uJqwib4xmWy6Gyk3Cs6mZITSmGhO9FK0U7hvQlWhT1Wd
D7etXG+uxQw8QLwjqHxflcX1eqHsQNL9BWh3O/xuy2qnTcoxb6OjWTr7YfhatY9h1MPUhYCf16bt
xu10lZqEM+fiC4QLf6RDxBhaO3oxU7Ds6V6aHvvkydDLb+TRu15xKUykYwYd+s/xIBHv5w9dCR2K
6bbqWfLv6BfXtr7p6l14C8d58/BbUG4V+8TLWeqtrGPBh0wp7qMiHk5JqigPmg9wrQpqzZ3jRqFJ
DB2AZDDMc1IW7b5tIvUoI2jzQQ/tBbHVtsPD3CqoLSZ+upNKtExkntF9mbVfQkP/IXWIraHeHh/C
kCTR7aUVPd4Fws73U5ng0oCyT9i0aPhU6WSm7RnZ5u6Q67KJ5qI9nuIxDvYZ0j9b3uiqQRoskCGn
t559c3lKjDkMJamt2nMYeHqevdrtq1ohAlK/9vXoWv33elDupXw4+V+b+yF87IwfXF9zaG08EW/5
kvdHZxk5SGGHii21C+6Oyw8JnB61vaJpzzAb3wfKQzt8hcMc8a8q3AVBdNArSH/8R6e33EqC0rr/
EIQH/0Pa/QiM/lgG51w374r6G2CakL8IaEzvm+fpiykpp2GLfOztIF99LZItfAwePGwDl187RuSy
2nRsz6Q6HsbCdTodYkXLnVJ0ANtPQdIhifTbpImbtOmDls+HpjX20C1n5v1QPmT1QnvqhY2xy2G4
M5yPxjQu/GobhfO3SFD8Tnp/31oscHhF2nG5rlvY59LunFpZObv1YJQvubJoKalz2NEFEciRvk9r
M3XcLrDCR3VKI9+tRnTd5IgamQ1IC2IjHSnkT1VJW6Jrdrr9EFf+mB+6rFa8OOkALVV+nNPXINnZ
zzkOaActgy7+WVXGEMCiWZfnEUf7e5jUMklNtY7HvZ639nzMtUSjtjhnW3Qtyw10NXLyQLz29LgD
CrpcIV2PIKYwyMY1MKmVfrQ3+j+58h1RQPDPT/bfdh7z1vDW0yoAvy3xhcgOYyojHJJhIZ2DyD9n
qc/GqB8sY35MpLOetLj7vvL1L+8KTFIdUnDRLA0SUeGxCedAqymgSWczfqC0dj+055GoJtI//60d
0gxAFFDp4E4iMLycyW50YEWdcOmlGQleu76rqweY7A99OW34DqI7urwp7y0JBa+sHPK6Sc3AQ5h8
p0qz7EpD+0tq7Y3yyXKLXuwNwY5wetOm6gMKENjRuyf8tH2ZB49GkAENi3+m9d9mpRnW4oMtbDo4
R1BcXE5grxVaF3ZMYJj6D8OrVh387pxk3/FaeBE3dsXVvheMCdGRpBSWTomKseXRgw27M+yvbpkZ
IN/ojGhmF+qu2/tjZTbfD0/MRplBN0NBgkU9+xglZMNtfz8DIgUhFQZ/btu6eq4uRycCo3qzk/Sk
dAJPpoAcDTu9f8rxnidzIw+yshMvxiTskDFqrF5PsTMX3yjBwiypHpXyeHswV42iwsYQTzD+4ajn
CVYG6Wtk2l97P/uS++qj+il9qfS9FESvag5Owpg7JEo2sNyiryoaF2K/uSgdrVZ8dqX12Rl+T9lf
+t9vv39pRwN8gjf2RlT0zv82C98fslkKvNQBXzsqRvSxM9VhFyh1eeyrsvCqbtzKGK6tG8hPSsc0
H8HWJdxVfSbN0xC1oTek8uDG9Fs+ZNaU88zIW6bEVNkyPoLzxWEhPqeycXmqUYWLcHSb0Gv1KpYO
AIjx0IomowuOAOFD2mRBDatSVYynaq66gy8H/RZzzspxWCIANLoAR+jgIy+/IUu5WoIpSrxgGKJ/
tMihi7Tzh4MyttJuKutmo+h1lUBj0GhBIQGKugRIObEyX1ipM49Om3hjj3qH6sN4RBoLmZWgHg7J
nKD/7O86M/JUuE82TsuydsKtDbMVfETkEhB5E0kAqmbSjdlQEg9Wv/RL7BTyadIqRCwcLdmNaakA
6FWkQ+VI/7TKMOyrqgg2HqiVyxXXlFwXGVK4u8U6TGuVsSqNWuIVTl9lx3GejY9NX9NsYTthUR1D
U5fTnZZXebT3oyTc6vJes8/bBWs2nwH6Rljv1vJzyczn2JMnDemJuEpPRtf0n2U1KHcJMeejHErt
CWV6dasVe2Wr0SFN/W7xInU2wOVWq2Z5UpKuy6CDVYLnAiKVk9PWCMMX9rGvK/10e7XXzBHJcbgA
oEK7KZyuKe7Uxqqr3AvmHOYRQrQi63YI6e7oQd8SULrKT7GtwdkgacT6LJCbZd7f3VV5L9v1EM6F
p7b23go6d0jNez+K7hL1jBjyDnIGNKvdTjF3mSI969QVm0x77BBzvz3slQWGmtrgH2oE+P3CLCdN
2Ia6WZVeRdaktACehsXJSeyHsh67XRx3r6oUHW7bvCrxMPo3qDEQ/YXYVMyMxUu026hd5dWFfdcH
/0rVS5V9tfxnB90tqsNG3N5F08dA3eKeXbmt6Q61yKaqrPSVY2RPBdBEJa88Rc//tFZwiI0B9FG8
JZ69Zoeq+ZIPh++C5orL5R0SP+l92ym9JOGG1NPMdM0vfmqYG6u3/B7hhiKCXoDbHBEN+NalnZji
IpJVReVNTXTIatCG5JqMITrq6SfN+HB72Vbeb5uoHTwcol8Uh5cT9G7PBlHnS2DuSO+gEPmiSHl+
CiCi2nCE1oZESgtR3KVqgft/aaWg59O3nKj2Sm3H7XxnT8qpioNz33we5K02rJVzyA5clOd4Tpdn
XLDGRpWcAXlSD9E/xEwkoJMPU0fw1D4bp+xglt/9+SlHQSqzvsfO1na8HithFEBZChjLURCbiWV5
KCZTi0sv7cHZBd9lLSCvds9jsHcizf3b5bs0tuzZd8vXJYU0JWVSenkLs3pNw+sWO8QyWZe7UYOR
jGS3DsCCuFS4QhPbHOBTthNPkdPDCOFGAiYgbvynzCo3gC3XB+zSlBCKdsj5LCTbiVfCyhyh4vOa
pFstJFs2BH9VqmOphmIrBSuTA4DsyyiFUjaz92bRtl9uL87KTriYOmFxqBMMWSk7iZcFlTsX91XK
TrAfZa3YzfYGa9SWLWHPk8s18shimeSXwjwa45f2B+JduzTbwtushBuXq7R8ybstZ1DPLuMMSwBf
ink3Ar53UpJXkxZ+DMN6X0ofs/hpSBHQpS9oULa8l9WR8rzR10eHm6YJK+i0fheSV2ZDDvkuD+qv
cTMc5Sl008BHPuDz7TW89s9JyPCssO8IvsEQXY62tabZHOUk9dIK5aNzV570ZN8ad1Jy9psXXf51
29zKK3phTxeebnVuUqdOABy0wUEuHrMQCVPUpaYdxIdBDSdd07oOCcFy3FKYXJtXck90CC2zChLi
cqRJPdnarNEEXI/SPnID3bNtslz5z2QLPXnVvADiZ0lz/c+UsFnDpLL0usDUOH9FhHZWfFdV+6Nf
IMB4VyTTSbP2wTxAu4fKOMpykX80m9FtkGS7Pd2rq/vuQ4TVhW29CtDySj09+Ed51Od/4IeBK6P7
lP2U841IecvW8vN358ZPcRsGu0w9KzjlCMySQtSlY1W52S9o3Yx+C4p9VUJ7m+Wlr54CN3ABkfpk
wYX7itWl3iwd52OD6ob0I6NhKZvvlPlV6n5pD/18jkwUv7L9XB+m7mhuJa1WQj1OKMcHYn5OERvr
ctS1JCWZ1aYZ7L21prhEhWPg5jEsu7sg7pUlI2FVLSWCrviTkfJFoECWae2rEI39D9cxfeD4F0vs
dYVDaeJxbOWqSD1Db45ydqeyvaf0MSuex3Tc2Fhrz8x7W8IlWcmxGVi8sx6Z8qD5nEofJGcjK3/t
5DOzMMhTkuVVJI68nNlEM8uua7iZnGTYo7VHnLoPbXhXoHkZv9nxVqZizR7UZ8wfrOWQUgmOgNnK
+pz3Ver58zlYFIl+m+Z90D9O5vfBubt9LlcfGdiQLagwNfpVxQgmCiO7mGQJY82XKXYzVPbgQon7
EWZHxZUlNw/MnVQZB3X+OW3ltNZGCmWSRsEDgXHyp5czW2h1HoV9knkSeqNZFp6l4JhZ6Pp0yU6y
D2jc3R7tmr0lqqDey7NmiOnIOtC0aFRGsGeR/GBIj0ot7Xz/NdD3Vg6IvYMC4LbBtasIKoPlHDC1
0DNfDlBPe7nqMj3zErc0Y7f1X35PIf/9JWg+BdpWA8Ha8OyFt5i9Q6AhopZGq5sBXzsZ95DvBqD/
zQCUcr4zIkLi/GMR+hsxzVVdmbUjUYYqJIxTYItEGLuVBopSN1LuzTO1ZTJZXaF5U/VZ6x5b7VPv
DC+p7Z/BLpaGdqCRfac+BVQCaXIq5x68mLGfo59S9NB9vT3vV+w+bx9GSpgTBKQK5N3lxDtBiVaw
nxaencf3UW881m31Q3PKXwYdkTBUDWw4Awig3sinSlJ3NRFL6AYh7hWqmke/NndyPX+Q4hPJ0I1v
W3n/dYSFoSbh6xaB+Mtv08x60MxRKjzL/D360/Osxq4Nn3Ax7wPpNQdNXr+Yc7Lv+tAd/Tvd7nYS
aUqpv5/90Z1JlN7+oMWeEHgAZSWhQgi19J0I3xNnte5LQ5B5vu3vDB2sl27l52iI1X0ZfLxta3Xs
72wJ13Xd57Lpz/ryNu+l7kQZa1cx8U26z6wtGsmtcQmHLwui1CbvxdOghQcNZJv6UZLbYz5sRFNr
Ty/bHxSMjbPFAyw4HDHJBbtwuMbqAXbyRC+pIhfIAUELkMi7LpH3YaodZ/A3VraF3V15/7CNKhR9
WuSVxZQyoNMpzvoo8wKkOYvIuk+m+rOzSTFy1cOyHKhFtJREPYTJ3C+Xm1ZJeslq/CbzNLpb62Y8
yNHw1AUfO+tHGjj71nRnU98PfnQXNMO/uv453VReWc6suE+hoZGXhlBQfKIIVNXV2jz7Odebqac7
1S4QhHHM37c36NqDiBu1UDTS2GBSi78cKF0CSWjUDDTK/9hpcJ+F2cEYzV9TPj4YtNxZkbUzgvzJ
GIyzLe+bbtzf/oK1bcuDyKNIL5R+xWunlr2hV2mVAcHBWkujAvzzAUCCJpg27u+1zcOehch/ge5R
k7gcq5prLNbQLp0NsuLanSPBmOioB8VHbP32qFZNvb0SCPmR3hBqxQ0t6yZIscVUfhgDDY+waZ4i
gtr/ZGhZQbTdoKwTxkRQV7WRNbB+mg7v4edooEUy2SisrI2GTn661cCrwqslBI8akJ6scHAkJAjM
Dr2l/hrqQnbN1txqXVnb9EvlinworZg00V4ukZ8VpVz6eBC1NJDMeCmicWPCVnwUYznVwFZlpCJ0
YcMbfW87Y1XkXj33BYq0Y0vC3ifLfyqlqfXvQ0kjbJT8yYn3EqWmEw+VnB3+enuQsiSvjRDAUi0S
PgJOyqkO2z6nPQVpUedIQ7eDfN1tI2v5SlilqG+i7G5zuIRlc0o70+OsKrykqfcQzcKIPUItPxXN
oY7vW2c39rCaHHz9rky+1NGDBBHh7U9YcdEMFbJxXaXNUZXFcfZFCtJAS3KPzhrzaEWhf6hppYfM
EaSErZXH2kRkYtbKrWTp2gUOPRQgq6Vhn3ZP4Vxk0VioIf/yeETKfyu5HRCVHfUdhMPDfdTay+Iq
8amcIoTfs8rcDQ7V30iJsxcQQNIu1fLm+PeTQW0M1Qk0GmmIERyPEX2ZtIRT26ukxH6sC0c5NLgo
D2pZyQ9B5QSHeiinvaGH8uttyyvnlybbRaeYRDzrsfz8XYpADqcedsm89CRjPvplf5fHu6mST7et
rDg7ZPqX5hUmnEBO2G6yE85jOxeF1/mHqvpX7e++DsafzczZmhk6lhGz4M4j/yCsLJW2sSnkmmks
E1YxjfHiRvl+mLXnop+NPfmALVDqyp1B3h+HY4k0OLWCxzNn4ZjlSVHCzq89KDkwR6hJUutcaMre
SO/6kwzD/O3JXDu8722KHWJ5qbXQMlBra4ePdnCO5O+9/dql8n2Wj+zOZx25u0b9MNMgl+Wf6qA4
lVsp2ZXLeCl3LEgCeFG5jS+3jaP4Ug2uryTEmXfS+L0ptlzJ5Z4TfBzYtwH8UlTk6Reve5k2iCSv
BgqKyZ0SH2S6g0vit0PffxnSL8rUuUH6KU0OW6pFK04HLaw8yySQuIZFlFM/maPvawRyXao2h0xv
/9XgH98lViS7WWmX+9uLubZ/4GNYQCjkP3FALidSlpKiy6apwMfp5so1I7l0A7j4XpSeUkHv3Fco
t97XfVwh3SbJG27PyiWM/4iLRT8uDKAiIqUg3WrFkUThyKFJtQl3KAYk6bHW7gYpX67ijVbnlW0D
0hCXhM52lJHEWrzmT0mvlTW1o+6r0rVuvKXzsDIgEo/KgqKlyZzmncvpjFMaCHo6hLxY0+u7YII4
tTDG6UOjpYnnFCqdLpIawDQaWBvVkJWLdEkaoSFjU7S66kcetHFo7HouPch+SB057VPfTXfx/B/K
b9w1C+8YnhDQRiFupKu3U4YpoVQ7j7swMN1AO9zekmuOP6Vt+v6oPiwVReE1AuyeFapDWT3IpQcE
sz/2c7urrL3t127QF6+h1UBngf7sUNmu36bHNtuS1FzbKCqBFpqFoDeBK1+u42TqAWJ+FNj9JKLi
8qnpft8e5JYBYRr7xp7BgqSV1+SPo/x1LPyNW3rlLUK9CM+YpnjSvyJ8Nw+rLI6moPKyhREylM8W
lKj6odDgpzv+/VjAUizIDVYNb/xysrK5lO2yaCqvsBDGLppZ3gVptFFLWBsPjoIC9ZBO2CuuiCkn
atGUeuXpZb3rZnUvwwZtNrELjcoLkeKGL75yDRPa0lSro8XFtSh4DFBijfbUFzXacchsBOOD1ekn
jevSDTcGtnZwmTsCiiX9ypMjzF4Wynj7Se0lsV0ddKd6HpKuuMujjR23NoGLpsbS9rDgBZYH752n
NcPEOzadXuNppcdBCj2lPAFoojxbvm6yha5sb7j9ce1pUVmkP4XtbZZ1mMRm2qDQUnyZnREx5mqj
GLBmApeHngcISMghC55Pkg3TQC2L5pumB9tv+fGh79KtEsDKPrDxMRgFCRfcAOEicHwuo1ShM0Wt
7cfeil1phs/EzPZ9dLp9ilYs4Tki0gMG560IcLk+klmkqQawxoM/YK9Hv9riiwwP1SY32fW80cyz
0G3Ta0P6Ruy1UaWszPWeLlJzlu3n0bCH76gzp/vbo7n2K7BCGY4+CpJV3AuXo5EjNR6UAL8iD/sn
fchz4Pa+steC1rn3Y+DC42iXqJ010sFuJ+dw2/r1XOLS4CDS4cmFQVfrpXUwn2XB81V4zVDC057G
xovuW+neL0ZyR6MVbox2pYa99L+RdqRCT6ZP9NpGFc7TUC9LTxsC+ilnqVWeGjm23VSRrKexyePn
ueFdtuuMPk+z8c1/zL5EJyEHWHK8Pfjrg87icuPzRWwkluFy8JGZDaHpE1JFyvQFGq4nTf6GIELX
VDvL2rqWV6JZrEHrAV/hQmz59pi/u1baJgkHyOOXFjG1yPZNU1bfuGGMwdX7VH0Zi4Kcr5RX8FXk
UqT/AyeMrj4NgCpR/ExqqMy0XqrQxJit8q+fQFzKhf4LitolYSpMRFwHRtxnPi5R05h3U1D4J8OP
lEOaxMZe8qOPEKuoG27Y2s5bMngcLrqKbTE26ic5j/UY96itw6MsSdmi1vNgVXG5q8zm39srfe1t
LulCasy4KfizIvRLyVqjyFWMNcXkLhl8B4KvedpNPsrCiXMgR7vxLK4da7xaSAAIULgShWexwMvk
deY6bJKPqvy9VA6h9aAFbvvQ6L9ic+v2vX4bGeA7c8IKDl3jyBC4VN4Qtx9QCrgbzW+0hGwpeqyd
GLhTFuY/m4ZwMfuqx0FZWTlhAT8+DWlwbMbpPPa40WpKx3D8H/alyUtMFMINfJV66kYp6spJLj07
UU5RSJvs7HS/Z83+IU8/QwD5t3fJ2iRSF1wy9dQFaea8vA+SpJOavtFL2tkAJjZ04gIRd6YtYsO1
nQ+xD1QtXPjMpeBfhIFfOVY34TIjNZQ3crmfjODbOOsfJd38cntIK40egPMAfNJOTQs/MILLMSmN
5YdSomKM/CEqDXfhUBxHdQfyKdIQvSY0KY/q9MVyPsqJjnQGfs7wLFvnKfoPty3HHEjjojh0lS/N
27HQ0squvGo6qKbXRI9N/ckK7gx5w9BKcYsxkyolWQZsDSLhyzFH7ZyUPHmVN6PRpZA1hLLrPq2H
e9k33NRRqGuNn+My/TyXW2HtSvsSqWBkQYiElgZTMRtSZ5APpfFceT19SzjEtOnX1bmtv2WW7hbx
OVVeDfVfGaRk6z8mBSx+mfQB6Ye/9pU5MUuD98LltBS6L6cAruY5DX2p8jrV8lo5ciP1EYmrT7d3
1zKRl6mfSyvCgZmKalYjQChenKYPprmDq80lqj60+caSrpzMtwCTp5q6Ia/n5XCGoIgMI6pqz+67
g2ynQL3V+1Ybf90ez6oZy4Sqb4Er09N6aUbqgmr0Z8aTSpoDcE6lo7VK21NIanzjrll5Hxan8n+m
BL9fkpH2goiv9sJ+cO3kbMTBLoylj1ELPWDlxG5SwZXhb1VOVleMlisy15CkUfu9HKHhF3hYVbjE
NrFLN/KhwNHRY+eQFBs7cM0SpSw0OAjWOPTLXL9zd7qqaaYprmsvoLgcpeZeSx4ADB6r9vftRVs7
7gij40rSRE5XgFjZchq0BcdgqD2lULqXpJjqo1JO84/cUNtTXRaxWyr6Yx9Z83GW1Yc2Kra4d1ee
xQW2gujComeOp3E51hjuuRo8UO1B/LM3M4Tjxk+BdIwk/Vh1x9vDXZtXygAojWAJqIzwekgFhE1+
MtdennwOUii8v9M95iufb1tZcZiAYdHzoYLYh7BS8CdMp5HMNuGNggsnew75jm+ZVDzIMf9X2ZF9
SFt0mBFz+ntYJJUVsrpUKIFsgHS4nMqgb6TRHMAcpN2hdL4Z4YvdbORS147eexPCzqz7tMtDQ668
JCVZm0MNIlNEyqdX3WkPsvwhlQ9qdbo9n2s7ZEla4Ftb5B7FML9rSBTys8pjA/ZGv+/RB3bcue92
eh1soGVXDwT0nvgwuJ8UlIXtKPdBpPS2WXt1qf4rRbJy7C072NW6Ue3p2VeOCHYveqFBvm8CWma6
dHA2HO618SLBRgmYUI96mfAJTtYH8EmQQ2mbhzJynnAoPwZRdFIC5bk1NxIcy4KJzxAgHzJDELSz
dYQjEZPjrfsoatEaSw9cpZCBpL6ycWGvnbv3RoSbM2hyWu/UsPVaxBiH+DQ7H6TBLef/cG0iREnF
hqQ4NW7BjASIKPS7En/NGeWzqmS7bLIemtjR92Ghxfvb23JtUA69d+ZCjo7w5bKM7y5pv81poUZV
zmMbVEDTocNtlXrYp0Z155ttu2FuZaEo1izlhLeKuZj/lGOLElzqN17dtuw90652ZLATenDCLcmD
tXCb2qID3I5NgRCg6PhqfuKEddd6VliWtFL/yZFNdaNA1/bTiFZ9S+/+0Z4l/S7tZO3YqFn+PKDu
egyz0KaTruw3VnZl8KRkITigY4CpFqkGq8ieGmuMGx4JGlcC29X6bm9qGxfN2uEnlQ3QcIl08X+F
wNNRx6oL67DzzJNTPfj2IaoeW6uhHnBfFMVRtSJO/v3tbbQyNNIjMiEGkjN43sJpz/1s5A5o+jdn
pjNeS0Vz407e3bayslkvrAibtUmDSqvnuveG2S2nL127L5QPA9W322bWBoNvtHSOETExhZdnQh1j
P23zaPDM4tcQPoTKTmt/3jaxMhKyX1Qblq2Ajy5cWGDiC5kU6eBl8zmOPpd0TfqJenCgZ7xt6G2X
C1cjWT0q+mQYl1BAcJybSR6hXG0Gr4vprp3C8qmuvpLfgztKGzLAOfTUk23TnLsiU15rC6jztz7Y
dSoE+j8G8/tsPhd57FYsaK0TQ35I82ez/2xG5i4a6Dxpkzszrl5uf/Xa9NDVQzYcaRQIs4WPjjKQ
0bOvDJ4Vxfvc2cMH7zbG58iMNu6jdUNsWtgal7SX4OVMU1qmptUNXlNmJ1gR+kp7DaLiwxSgBnt7
TMuuuVoIAjEotUh3wc55uavGWR7HJNEGbzoF8f1gGidSTrE5uPUm7u/ad0OphHNogFKnLiP6GlGf
jqMcg0U1e2rvXObtY7yPwp+V8qeU/tweln41LIDEEC4vS0UBTcS9aqgxzqSwiQCN0R25YMctEOr1
cUQ0i54NmzwQOSdxM9RzZQZNtqTukN7ck+BwBx1xJUX/Wwkg9hqAGMQWYKmiZCu+hXEzm3hmMXXA
1GxdOUSTt7NPcgTnU4K6aip7w3OfpBvO2soEkihA/5guXO4bMQ3qj1bazBMBmaJXZ1iSvitOvnEJ
rOTcKREv4k3aMotXmP5RbmwzifAHO+gE9umsIExvZc9mG6Z7p4IdD2UNVLdrEu5qaCPSPmc7H+j0
xhFYG+pbvxz4b94nRzjWXZmWdiETxKOYeEik/KD7P27vxuU3XB4yyk9AXsgYsvfpLLo8ZGSZ/T5s
rMory9LNIg0p+qTPdmrtn0tdafeBrf/xVfrE5Grjbbo+3vjZ5PeXgdFUIBLrS71hkPqxaoSs0zuD
kN4Mz8HSEJMET5r+8fYwr68t+nnA7sOnRtUGfM/lMFWdhkeQaT3a3bN2X2qwP6t2GO/Dtp3uLa2Q
NxZuZXBMJ21T9E3hVxiCKwU9cqFkfYG9or2jD+Vr6UP+IKEm4OpT/6An+vH2AK9vMAb4zqCwU+pk
yoJSrXovd6w7FUhGWO0tOjZmdmjiqyfAIqfbFoUp5bGnr4Zok2gXEZ2rEELRA20YEdE9V7ECx5o5
5vfGkNo7XYnnx7Q1tupuwq32Zo/kIO3vCs8/bduXS4hQj234clGeLQA8OjWgiORrZX2/PSqxQeTN
DMxkQLMg7CXTvAz7nX9v6Y2dUmXBTEzrOZI+xgOsf3DKxmW5m61B+9lOafLaD5B7KdNkPfqKPu7V
fBgepsjPNuI0YR8tX0PPA51aCAzg9YhJSaekuBOpanOW9Kk5KnP0ObfiT6YBCN8JMv1e8qF4uT0D
K/PMc0txk/IB8yymE/KsCRAr0pqzxg4GWyiF0P6FA27OHG5sIRHA8zY8XkDyk9AU844Ik60XmQYD
pYo6Q6gk1hEOf59+vg58mpNEEh54ZCYVzVt1/TUskt4+SAqE3G6hScFPH0Gqf7qml16SbqptN+vm
GiI8BPc0WF3Toj7UcMCMLrx3cugCICw3kiJioeDt69HL0BaNLN7bK5904N2w/o+z89qV22i69hUR
YA6nJCfswK20FU8asiUz58yr/x/u7+DXcAZD6DUMW4AB13SzurvCqrVquw0aJatGNw2T+hxaS+6X
pYX0TzuMEiXrsDi2vVmeUmmSfwKj6lQ36mvpKNUJFEiy1D8mMaJ5uoCKc6hEs/M5t9nN269cS+sr
Ow7llO33TNMlmqPCagOLsXLmrpPmQyuFYFymbPFCO6uPUttnnmFGDpV/ZJpDFI12PvTbqfnjmeFH
rBksxYa3ITnGvy9PVTmLygqpVAWLSNFHylVhhL46Lev8n7AmyCvLuP3C+Rb9MQLA1B8b8GadW8xT
+M84CA2czNjVRGbKUL+z89nwGsNIHuEEKEIq9fZckSBOUBzaUWQW/8TzNHReAdkuecIQaq8GRE2S
K2tiWQ7Z1IsW3phJfv3bo7PKzMPFpCEAt0IeL1fZxMtspuPcBaWqlIeiaRWmDkkdBsPZLeGugfZ2
R3lXiI+5gam7b3a0ry0rod2ILRhWfRFmquZ1bYL6jyNsvwyF+DxZpfB1KZrPjdZzENTlOwp1yY6D
rYa2P4TbAv6AlRwVOpLLRYdlE1eSgX+V1uRAkx+/CjNLz4inUodJ0DpL2r97XN+ciWouo2yrYBxq
cZcWrVY3mlRfusBcKlg+LcKubtFhLO7N8ICfjScQPd3D/W+7CZT+zyhwLZIDcyUY3wRK8RAisZUo
XYAMVvMBWEgMq0ZR+lbdzweiwfbUK5F+iuY58sRiFv+LecJtzvE6frZtI8sweOR9z+c2K7PxdCMf
v0MkrUDMrf9K8zZ/MHWp9dKhUT0Kp3ut+W2Pbl09rQJiNV7EFeG6SfsMmVakLaQhMOU2/pSZLTII
ugxvoY22fQyz1kGb4vkw9WXvhUTvx7arJY8w56MGSsLrarX2y2IMv1pDt9cX2oQ+b7+NTB0wHcgj
9UoYW+4nxj2UsQrCkMqD3YEMH3R0xdtFcWuqah/swRLvq8zRdiLY65eSN5JqLVNzjLVcMRjRJ6kG
mlJNMCDoM7lN2DLL5UhmL59QKdWtHRe4DriYMYBgjCoVFWc+xaXbL1YfjQnY9KCkOf0h05kj0c12
9myjAjGeVkb89b7Lr//DzckGus3N+EYdDrHcpcE4TKJkiZ0mkNRkOUqr41GY3usE3VzWWjyi1kJR
dTvbSEdlbJ0hbIN+EmaOwPOgNalH2aqS3sciW4j0JKGNy04WecMszV6oaFfeE8gbNrtpxgtQpnVx
6vxDMcDsgGHNpQF+x24nxbrhn4RRxuqdoKaoZ15uo1UpTkM22QY1wjBdZniW2R1MhOt6wC2VVZ7a
Ym/Y90YUS1BChYEOCYMvFE8ubVZjU6RD3w8BN5PzNTSyr5OZlYcqyw0/MhCJcSYt8wbCVjdFu8Sj
HkbTL9YNpKcGsUfBdcOR4HpnBpFUmvt6O5E1JWUlWuhIA6b19I/RFC7HbGj3SuU3bmhKg3C0IU8I
0Gs701lR/a/jWB2CVM/f9Y44ppbszxJkIMtD2cBoY2mvox7tROg3/IiqEYOIANXY7e3FPClon1tj
MwRN2A9uVI4o1eU/5DY61/r5/nm8ES4DW19pc1Cf4K3dcmHlJVl4K4whkJUu/qQJqTfPuZQMjpd0
InlnJn3xMRV25biRxj3ty1UL/K1r6vyXFurpcZRLy015xt6FVTy9p+P3vU5b5UyM2z40qaS8HzRk
2e7/6lsbhC4XJVWEB1aU9aUrhmB3+qkKx6ADaT8azgDeYfipTXXlVU12um/sxlmj0rlyfxOTr+W8
S2OVOWp5U6zv1NQM3twslptl2a8uVH9EQ+e3FQg2vduL+25ZXaV/GeTlq5DxX1pNerO3+ioeg8Y0
PrX581L/O2SnVBCHdIdV1Pb+Im84OnfWWnJ7myLaJoX2mFTS1JVj0A7meQotKOa+FPDzVenB0YpT
8UuM806Ff9sbWh9ZGhVv7x0dUsp+l0u0Z6YIUjkbA2uxobbIZ/thyEwo3SFNPHW6PJwgJSzPYTyn
fm7Y34gzu4NCrdPNnehkzPbemOcNt1ofQa659e8rELASWiJM8nYMkLVInuDJ604zlemTysXwIGXL
3iDCLXsQ+wFY4PzxJq4+8EddYOknRep55gNFX/wSsK/LyfsZauU3YtHu788MyDOiGUpyVCHkjUPl
ndOZSCBNAdrg32tKOM7yX2XMn0Oz3sGUvvHMbB55am8Mg9GEIuPf8n8lPEKJ7MR9MJvq/Aqd2+e+
Tb7L9VD5crIsT6GaOX7UaNYrcPvSy8a2eYdgSXqw5DhGMjI2ktydq+I3msZzDfTaqT61LOwoqOC6
USJUNynT6QQ5gnocqTrsnPhtvwbP5I0D17ECpMlCtvFDW0qW3bTpGCS6lTBQLPXZA6mD/SkMtWM6
DMk5zLvmQxbb4TmyIOpUVCC6o1mQ6ca5dawibYJtzdT8jq7JqakT59g7Rncuh2JGG0bpUMAxhStn
9scoTyQ/cnryHAiWvZxbyE+r7DEeBpCBQ7c35n7j66A7Sq/FJvoCDLHFV06MpThN3o1BnaJXA2gm
/pQMbfga03M7jOPQ5G7Uap8ZV5y9btHGY2HN00Gdm8Qf+nE59LPo3akdukeoVMWjzQXlNTS4To4R
mqdiNoRbyDFiOxqq3klf6juOfP3y8/tXAtd1hp47aw2h/zg1jaymvTCMMRBLJRiJkypIWJARu38h
Xp9NrBBA8uhzLcKGfGnFZk5VTgvuAr2TOr9IleU5VMvxmFny4FtTr+6s6vq+pxwP+mStERLObMcc
FLPV2mWJpsDMB9VLbWt8hp9mcfVIGw5WWkZ+19kldNfGHuvZLcuQyVBFgTQV7NQmrksHuDJFxS3U
TpU4xWr4OVlgDBwHAyZQWZ2fu047Ve20V8++fnJouGjr0CG1G4QrNt/RzHsTwd1mCYbuRATmQwAy
fTDM9lGRTnPltXskR2vR4PJWWu1BP/BWiDTs9b//4TcWTaW5SOIlGKvxpMaxqynIEYUfakX3lsLc
8Z+bq6MDojAnxeKumpr9uuFGvwRMjPd+49SALBxJ46QbjqvM1osEONCf67XqZJrLjjfd8F4K6SRA
THZC7bKFp3WVlpXFDHdco3Q/WiX34+zHaP6OEFW5f0xubCqGHMh/4DAGcrB5wxmNsZRRbpeAsYWo
eScnL0b/WU5nD26e+5Zu5B8rvJDFsDEraFO9/H7RJCRTzpw5CBvSCg0Q6iGO/CT1WuoDutd97brM
bdTTYBr+jun1CGxcZ1XhXAeRSPAYlrg0LUQ5dGq4LAFN0MGjgtaNHs+DfeRDGk/OFNWuZMTUzYwo
92cLapKoHuKdrODWVjNrBcKSLSDq3cShYdtHdq3zI/p48fXMXaiBKI9GFnncyDubfeNOIKmkqEIl
kHx2y3e2KJM6TaUuB1QpnimX2yNRkMG/NRiwum9q1ezEn9d1D6oQ3AQrFJcQdIsTolI9lWk9I3Bs
ZA8SMfYr0oyxWxXSHu7wehuxBDE/cm2AG9jOy29pVlHVtqNQghaeRfWDXf8azEdILVymT3d28dai
uNqosBED0fjYxHdqozWWk8VqgOJR91Q0doRkgKQd+6qTvt930etHEY7+/3s4KMpfaSV2tdJYoTFr
QTIU1YHeSO9Ni723oOtrBcgUlWjCo/UcbmH1k1UUuTzKatAP+icVxnK5cdwYVdgm2+OFXz/D5ZHD
FKdc415RSYM37y9xuGnOsaUGUAq912RfkZ+hpj+Gs3xi1PnUUONgxHWngHP9wVb0HYkQJTgAovYm
r4R5ZUydbtDgGxbw+1H6lyD1HiCF2/GMG7kPllZqSO5mAsctEKVoljBLcpZXmZ0SGEP3Y+iYE+oL
szrmZfhe0dF3qyXoUwYLvYlUqReXKm7kLkv9ro67v2QLIuKl5A9YhY4gcQB1s8tTQWFsGDUha0GV
Fm6T/9bEl/sOeqPc+9ZUWCNOtviKfN42wsZeWkVDp0lOElfptRZeAQGbrD5zf8mt2nyJ63gsfKJy
sgDNaDJAseDNOq+NpX46jH03SV6kGmXkZXIE84rTd/nOQbrR24Lnkeh/VftgeGOLmHfqKaqSydQC
q2p1N0sz69SnzfBUhk7tz0D6PWPB6zVNIP1V2//0Uj/vuOGNYwbNDy5IM2ZtgGyuqNFIrX5sej1I
7J9avxLanAsnP+ZC3bl1bxwyGElQN+NQMzG8Lf7MAlGRpG91SJNngCADWmqZJZnIEWflyZCr5FDV
U3aUsi46DZO2Sz17fWsRW1PEhAkCCXcGYC+9LpSqpFGGSQ8YLHnSS/Tp5eT93LXnSY6fwpSpZe1B
j3/GSkzVHTpaQ0Gd7/2ASs5957xx7gFpESkRYVjsxjY0FMbUk6frAdc1swJK7kKF/8T06Ot9O7c+
7KresobaBujGTQjjyGnXJGplBA5ssE67nGYY28chRIJtx9LNFf1haXN9qnFjl6FdGkHaNEDPvsZ5
/NjKP+8v5/opJftiIoh+BR0Lgs3Lz9dUFS1X9NADQ6cyaIzT6CFM9hmqCwaJeyaRZgV93vs2by0M
3gYQvGgfX+NC9UK0vCO2EUwjxdBxtgBK2Jl+rLp6T03ixteiU0FfjjSQKbZtgyqLNLPlH3oQVtV7
0wF9FsnPRvOrhmj2/qKuwy3UopmTAyJCH44k7HIj5yqOnBINvQCpikfJeqy02I9kKJaVf7Tmd6Ee
75u7UQLAHiUaCNHoKmL60h4AtaHqu9kIcmORUcclclBxeWU+Kf0yNd5UR85TCDPlNzsvYPXtaOGd
LKlgKnjW67I9j8psvNSKE8vuYA7p4mWGtspgMLYFD47RRb90NY+AlFvZWLpSuMjPs2VVpqslVvzP
/dXcSAxYDVExSyIuplS7WY1QTNRAVSNAp0KtY9cSs5tJ6alinNOWvUSB8V5+14P3nsfJZeU7X2+L
7FsfT+5qqmtY5w/b0pquEX2tZZDAChEXL8XHMWPaqf2qRclL99WSH/N+dLvumEXqHuLt1nNF/ZDv
SMzMDb5tlU91CjwNbpZAnX7Gi+GBsvuRtu9hqaSxxvyslnimOlUM0p7ub/uNt4NEh3Ip8Gzi6S12
Kk9XGL1Rm4EYAKaIKRwOUd5J52JwYC9X5fJgN7aSulI1QSZMb+hw3/6NiwBtbmBiEKQxL78tA9VQ
ehJfDcSi0Hv64VRmvgHc1qtjbU/W+m0tm2CUtwFCNqbXmYvaAiNEtBjaHBGtJUtygMPRT5zvdSze
pQAchebNUcvkHmJC4XA0m9dQXzl3z3NxroyXKvydzScnil0FDt6WkkMWMXSgHK2O8Xft4f6m3HIH
8jb61ivoGJqWzUsmLGotmplpga58F3Xs163zi76db6vPaxmgr4ZjM2nnNt2j5LuBXFr7cW+DofBj
s1WXp1AspWQnBE5EtOFZ1cKTQP1XN77Z1eShn27azzL613pqnCyt80V/juLuLIrp2BjROYvMj/d3
4vpt4ufg5RQLaNpcVwmtdDEiqBID5B9LD83g+DFNGv1AWkkWAXqVsoH914/uSuwJmHCV0OF23aQP
s5bYlRAxbHbtgpBuKyo/UdXczYc5Od9f3vXpW2lkiKJlWIxILjfveyNXptl0OtrGjeNVmfahiVtv
zMuXZdKOdtiTkZm8+937+2avn0TMagDb17iUs7ceyj9qaFVkRCCyTDOQite5eR9N/2YhdcO99/Dm
6v4ws7nRVanIZjm0zUBLyiP16t8KuAut6N8lI+MPxIgQefmjtDMadMNlWByEyER6QOm3BZYh6pva
MiEjrJu13BGZ4VM0VfVDlhW5b0tVd7ArON/u7+j1Nbbu6P83utnRLlpMK0qhVxsYR/NpRVDyHcpv
YS26w31LN+4GTDEeQLZJMeuqJFl0YjbGFJ8pnJ8x7PWWc+Y8e2omnwv1KW0eh+gcVXvf8uYCiRBh
RgPTf0U1Y1Y6gJIBFW5yCjdDMln5Yoo9ioo9I5trT82atpD61WEmxW8s0xWJ8Vzpfx17soHApWih
of5rb0tHoZOY0B453ClOGB5aylVenxe/KDcNOxHaellePjhY4nkjouGLkSNdnrNwqKZalSIrSAxw
b6aS1F5FL/1/sAKD19oMItuFkeXSil3LTbqScARjgZC6PSr052wChvt+dx3cwl5IP5VQc0WZaRsP
T80FHKjo7KCQc+hy81r2Miez0Tpx2kdYKhZ3LOt/ssja01C4ZRhEH00uOBSpWa23zB+XFbzw8yzJ
kx2IcUHJxczNIyNfObp/8XKYEis7K53anoy0KHeO2ptwy+b7MfwDrQ5PIm/xlu9D00YAwtJoB0b1
ushfEPs75vF4XnKYv+IfE4DJVDnrhnQYjMdhLSTQv2JU2E302XXa8sz8x6MNuUssx49Wu2LOdtuA
62O0/Ym42BojUMyDf+lyd8I8SyorlszA7LLkN9wO1WsvyYJIQdTvdEkvPbvWUp+8XT9V5kL1DZp2
KN8iD2IsybcjrT/Wymi8o00le02i258TZzSB6pm13yvSP1O+pB9jWRp3vPbG4wBkH5Y2om3i7q02
Z9VXup3NXGPWonjJbPhy4ZfD10h+WMp/u/q9Yny/78A3DiMPLS87SEWw81uY5hzPTjWLAjIWQ+oP
Smb9EB2Yp/tGbvScSf446qskJOdkyyJp1UMJJ6Ewg2yug9I55NYTleMOFnk3XdzQiY7L/I8pfhdJ
5ObRu5A5ENE9heaLRutFKcZjbI9PLfF346bjobFfe/tcq89ly+zeIY3odw1msxMOvMmQbJyITaHJ
DzKMoa0tr62kU0sX3IqBvCglvo2m9ifFbJzXuDO73JtSTT6pvTXkyN/oHHBdjZwQ6GYx/9frMYNx
Nb2e5QjTT0zXOarL76Jx4tC1VCHD7mplBSDUEQKXyErVzldzuFQiI+/+nRZjQWJmTGPNV9JF/zeh
vx75qhYXstdGGRI7QywG5qnKrs8OkgH/nl9FSZ8DA0xWYYVidn4YdWvZriHldbDKRqbgLQUT2Gpm
wHvQVeqS0a+b20dCIfERYSjlmx6lgpy3VUmYSyNVeu4yIVlunylp4kG+55wye9S/hovWjK4zGc3n
LsrlxG2GtviawcrfuWFbhkTJhtNDtxZWqQ+0jn67UKXQk5yYx7HN57b35xFup0dzsEhomoaq4MHo
SzM+QfViVg9t1/Y/5EFS1IMEmYZ+Mo25/lFSfP1uhkNeIFpriNCz+mIZzwjNWZqbLapRHWDtKz7J
Pb2JnTx4Gz8BVIfTnnFvnsh1JmoTtSGl7XRLK1GaieXqVCpQ5ynVlPhOOYineFS7g4jkPazcbaMA
AUn/DcWwNoGw3CixXA6xGczpuf9il7q/lAelPXbx3yac6/JgouS1JP5l7mGzvEaOmCDSKmJfR3NF
ZH5x6v6BzH4nCl3/N38eKVqM3DXE18wKrvOjm0c5jyu9knOZhF7iBBi+KmD0GU+atgd5vypbrJY4
s9zP5CxMPqqXL0BWVGIZhs4I5uTX1LbvtKQ+jcNzXORuNxjvJls7ycWHLnV+puMehdn2Esc2EBtA
dauvsNKNbaN2FmkRhFJiXol9kiO9MrcojEcraVyFkTYFfdh+JxLZRomrUTyTJUP6xh82vpI5ZpsC
TDKDvk7cqEv8Bnx7CIn+zlW+fVqxg8Yt0DbIcMgDt53qvo+EojaKHShlYZ+y1mZoFSSrx4iMclT7
TvXDzAw9OALahySyl2+t2VZHe3C+pZbaP835qASzICzIGtgWZ6PTAslEBUrq0uRBH2APFkZhHoUS
7RFDbnWZmAiD0IZ+G3SMzHzjF5c+ES/oMOltIoI4C10tRZM5kvLPQygfZfEs7FOtPzmN5ckrlYGQ
nse5ORTVDOCn96rcN6RP1hgemlBxG5rgib33+65qfRTXKMJAG8ZPAz9xJYzdpKFMtVIEivI74iMm
9VFpP6QHvQ79Ql7g/afUoHGRK+1z2ex92W0ksFoHeITQwZp8G1s4sNohaKC1mQhyxm/cMpZkNxLm
Trhxc42Qs1GZXc8HberLbyApkVXBBcmjOtb/aRbt3EQ9i9+S8DQpiEX7aoTj0QiVI2yRSPTtIU+v
T4kGvbqGCgrVBfhdN/F6VKqU1onbAlsv3FDOjzJDrS34+funZM/M5jrVTBGF9jBLgRrPbmecpOqX
gkLOfSNXOS9f7A1HDbE0qRsR1uVethnM2KlwpKCx05M6Di4sieZIc9f43gxwrWat8Oyq87I524Fr
XCGrV9OrUgRZDxBl5j8vTedJJwGGT8IXocB/ZfmSbp2xbpjvhdLBedm4i2b8k2nDJ6nv3iP29u8I
MWWnE49Mj2phUh58H2eePX+8vydXkebbDwPHQnmUzaEDd/nDIgqQqVnn4cvQHqBCgJ3c08z4pS6P
mfFgMXfLyEJYfMyR9oR6uYMFTS0/riIJCL74Sn5WQAj2yeekPDjOx745qklxqKZzkgxU+Rovrh7t
Vt/Rzbl+L4iNyah4sdjLKzYF8DeJJtSK3ywdZ7ClWKKx0MdQpyWWZ8tsXWUz1MHQ5v3dun6OV8Mr
dQdPPs3B7WZFiW4wTRq+OLH6MlqjOzPYjv7TIc2jh7819dZFg60JMXTut/X2+SNfzRQrVDJUDV9q
Ydt+ZyXHVleWQ1j8AHR+vG/rjX7iMsxYjQHbIggA67AFfAOx0SSJJBAt2WTpXDMNm8wVLYM/nqom
yuSmPW1WDR68yZUk4hA9crL3loTOtBstzvxU1lBnyIutHrUB9LirDMr4y2my8Euel+3OYbr+CpBC
oMlEtAC9FNWEzdZQVVByfclQKqFHTbPnHBbikcbPOra2cz6uXe3S1qaKa6lZVTMPgijrnK3Dv2L0
y3n2Haa4j0Vkf0skfTlGcho/hHLSnu9/l5sLdYj7gGJSq9/G0LXA+6kqZC9S8iyHR7N8zprYd/q9
lsaN4A8w5FrIUsC7ryNLlztKAbXJnTzJX8ibvD6EFbP5XOn/URQ4LLT9ssEdo1NdSL5RWjsR7vUr
asAa/jZpsOa7WykjzZ4y4SBm/8Iv6z5lta485Uaqfbi/k9vqD+QuDtEz7yi8eVAbbw5uDUuBbU1o
6xmDiB8n2jUe8McKdMmkxixO1j7n1PjQ3G0asXO6btle2Ue5LpBjoD11ubkZxELFJCEFJyBBG1Fj
0evUiyQoPmD7SVXtQ6VV3/5+uYA9KTnhO6uex6XJWulVyek15PzQnYwXfFY7Wck39vmYth1TnF/u
27vOuwAw0H5j9oHrCjLnS3u2OpeFNhn5SzEwM0xJYoxCya/KaSzeN1OZqCcntZfmDPQktX/dt33L
gVamIET28F6qe5e2u7nM6rZd0PPLGcFa5o5WmqYX/t9bWRGJTGdwIYA2v7SiIjUDQEVGgrUrcq5i
WXnnVMp8uG/lRrQHkAGUJWNe8J/ztF2aCfNRztNO5C80s1zLiLxuZOpkOMvAr6NoOkpGeEAkMcrt
T5Log8zeC8RuxPyMTYD0JKZe6Ui33ipbYc5RmhG+A+HuymbSHWsrf5Gt/Kdq9OIIX03kpqXFdTR1
wiv05adVd+ekkeejgKr8VHTZK7xKuZeS17krYM0LO7U/WFquH2Plf3kogUpQHifnB427Hf+qF9R/
U9hJXjpHOsKp824iIGmb943Y00G/dR0DyFjHHaHLoNF8+XEYDVF7WR7yF7UX6Rd0DoWPENv0fswc
HW8w1B1vuHWqSIY5VzChqCirXtqzes0pzBzPlrPfjpO6gDNy4oHxsQj3dBXfRNI2EYDjgK8k4yMd
vhr/NmHZA04s8dlRNPqQDvBxqKEinw2EgJ8jxo/9oWM6R86l5uDkEjcnjJ0+gKDklJhNedS03Hkm
WUg8EKGaZ43x4GdhI33Iw5DZYaW1z7PTWX7bRsZTaNTpiS7eu7CupIOeFNVpTLTwUdZG01W7evit
28itS12ZeUiS1VA6as3DrLbkyqVlH6mCCSbB0m7nvb11UxMGMazLGSca3nzgIQNwSAkO+Spp+U3+
8BrJwlWU9Ihfe3oberMM6PL+kb/pVHQZ17EA2AG39eRcsoXaTE3xwuDzU6PMyC8861ERWN33+4au
vYlbhTuSdJVZO/z30pvSroslBBsQBCWQQcA2VzK/40Cni/UuH5bX+9au4yYeWmglGXmgogOJyaU1
sZCWOmZVvGjmv4N1Xgce8sZtxv/0MHsCTPwRbdf7Ft9AwJcujEnokOiBA2JEwuDSZDh18SgrEOEb
EZo0YErnrnRTKXZ+dXC7LG7JtCC5nuY0pUfZApD3iD7OOw215q9yWhqfVbhWZtcaqqV3rdLUereS
U+1h6Qr1e9mL6pMTGfXPEDDB4Mt5HjLVZVTGjxbRs6MOwm5nQbc+GNhtYBFvsIXtkzOERQ1waSxe
pI6RlEp2qR8DJJpfU3v0jD7ZI1m89clIBOmNsYX8tblupihsU7K3kp66+TAzahqExXzMkOCLhHx2
tJSptT05vusTx6UJcA9mKZuxke1oyjyYKJ/OYfFiwoBUOcfC/FHb5SMd8DaKDg75+H0nuRHpYnAd
omW4YEXXrcfxj7TKztXYAkKLgKwsddTuGXf+loOgfgzHSnxmIMEevFxL7U8RcGCTuCmj2jkNJWxX
kTEBSr3/e26uH24CDgjjMuC/L3/OsmQOuVZd8KSkqacndNWiYkDmakgLWm5O+SHUIStCMdDZsbze
ZdvTQsmVDAKhrTU2vbTc01WQ5ZQDak+6P5iSl6YnLZL/OlNnmwm+adywdbwrl1aEMqHbJObiZVTO
DIe7WfJxoDUylotnySPA/fRAZWQHMX0dEa5GIQKAvQVEzLZmpTrpkMnzwt0zQrugvyPB3okGb20e
zGvrOBeDupRHL5dVF6EjQmcVu2XmvSQeS4Nst1V+6/xrK5yWhjx92W2aG1lC0YijipcQmcgUEHwt
fZzEJwEEM1x20tzrV2gd+IaCZUW5k1Zv4s4unGptnjS2TMsOy6ATdPaeViwHdWj3CNDWb771PGBB
kAqR0q3ncLN58dx0Ub3K50rlkwg/ydVnWXf1EEEEQpufs/2jdfZIqm65BCAlnJBpXhjwNzaZomyB
q6GhSudPHFvLWPwEroPj/dN8o8DIDDvcbhwppriJoy+XNg9Ty4hHW74oUYVMAV3W91FRe2J+Lc7o
5fqVbbjpXgRxyxmZheMIMx3Ac7u50gatS60FHfMX3Xqq8tfMeGzkvQrBrXvqTxubt4HaSjFEAxq7
bTLDw/mwVMz2wl8MG5bGxNmON97y/D+trb/mj0sa1s/G0poQSRsjO/Sp6hVW5WrVl6Ttzoa2p4pw
yzeAowCugfyXt2FzmOWxTxJpIOcyDMAVSUecBxX0XoPtxgljgAkuVIcgBeTWZk3ZpNTdUqTVS2gW
xaFdLK0Gm9yrp3nK43MB287OJt5YFmsiY2UCjOGC7czU4iRZVWQ94sRlFR1D+sQu5CV/qahJi4iW
FvjONW+w6fpvDtZk23Ey20Pzok+qeDf0MM/YlWT5Owfrhkeso8HMJEP0gaWNGQnUcQor+qqwQGF3
fK2m6DmVX/VmJOms3mc0ljttflj/DaXQQYOsIUJpArZ7t8yHI90AX0T6TunqDXh1cZNR+aPCQg2O
H8Vk7+ab1jBtGi1rfhmsfvqezWmceFXCdKg/znp57motlr2ezkLia3Eq+UNimCddY8bJV/q8NlzU
cq2fKViCn90sUCEI60518cKm9eZk1j/AjtQAIm+c6CBQBrEOeheNk1c3LcjA2ag7EOxwoP6SelUP
jxIDuKbH3P34O+ntaTpmphj7j2VhduO5qZpUc2voWFrXGh01PoTWsFYTC5Hyx3A2wR9UcIjufLn1
yrvaI8peVMxx+ivVGzV1qtGpIpMottYezLx6EHJO4bwd5YcCFKBnLZ01u3EUtarbNlAqDI68ikqN
8bNd1tkOHcV1AMirvY6LAFEBiEYp4/JuQWiFXBSUygufqXPLTHso887XnJOSabBxho9w8R4XpnHC
NPmwjGInILq6rN/MU4AivQR8ueVtjYtMsXsrM1/GNjwWtamQp8ReJMp4J9K9urFXQ1QNVi03mnfb
Wey6TvpkWCrzpbQLwCNQaGQNGUTuNh2Dyt3zKHbO6I7BLQuVUzsasKjSfAGK7/bQEzpQnLaVrxi6
a6W/JefLjmetMcnGs3jQwbaDPOax3XauYtuKulHm9IEPHg7cVOWTFuv/LT3A+zzK0AmLy0V/bWsg
5UOhlcdqHM2TtKqM3P8lt74pAGE+KnchdjYuleeRPiBxA/iqUfzeOenKgQLazve8bQRkCx+VoHYb
WhCg5SYceeZLBxCwpUlKW517f+e47lnZZAW5Q8kmFAVW2seOQqNVnHRjJwC8dhRcn+I0vUbqHfzx
8gTCV8k8fKlryBPnPsNaqnIW6QNUTZ6GNnls7/jlW5fk0k84aeD/6Wysp2Fb+Ihk1EEaI9FfCKFy
D9zsAtHubMiHPP6gpu9n/busfpEpG8t64XXUrZphPqIvGoQ68x3Z3ot5a/l//JxtStSZ4aSFLT9H
0551AWuh+dw5Xzr1OCVPY7HT97iOSEEhEXSARFjZ+9nty83G99PEMiQLYVbZfJ7SwnLDCvigIJo7
gs5sXtQ85C3gSfkwGNXs1WjRHu+fj6tIhN+A3gu8EHTm4OfaFGZULUpBUlrWS8b7SPfJT/Nvf2+B
qjxvMFAzGI3WPf8jYLRXZh5nae2XSpZ0L+Ww+3JW7Yld3PhylCiAY1KPgXJme6W2ZduXCB1ypfbj
UdJ+A5h9luJAf1DjzCdN/+trhYoIXQ2wHyDZtC1FyRCjEThIKdtmy4+GSlm7QBpQL8098cPrQ0/n
jcSFf4I0BXN6uXuIcFaKCkc7apHDU9F2MS3++IMinJ2TeBUCg5X/08724KstzQMZO+m4uDZUFWn8
BfDuoRr//pFfLYFaoSHAn97aLH/4Q4yL28PKq1JwKRztvtVcOQwztwe764tMSA9Dt4gzHKsQNYlJ
OvZ9YXD9FPbhvmNeDbqTTutIdpFfGNoahG8CVxnePMkKBdqKs+SOSDzl+ZdIPRS5/iqYB6xP1uLX
1fQuMYpP1TS90rNbAaJZWu/8kqvq3jogxGO5hh5cgtshAjOsQZC2qvNCjkKPVynahzqzxvOsFemB
wHtgOlAox7oLrQcxq8rD/Y24Zf7/kXZeO44rSRp+IgL05paUKZUR1V3tb4i29N7z6fdjL7BbIgUR
PXMwwBzMABXKZJrIiN/A1EXIlC+iUGa4XmOBXhaRlRFe6C0UIv16VxikgVlk4PBrnSa0k/UMd0Zt
Y9irhwNPE/rLtCVxuaTYsDj/Im4a8P5ae1ZH1wu/aFTZwum3mZ08beM1sB6hSsEJMQ3gYEiyLMFo
3ijEKPxUw3mykLsUWnwOBkfwPlMzLHuVYp7goG27cV+vtxRBZzQTZlE42i5ZDWOvBL3my8NZ0t6D
oeI6RYX7kunjRvZxYxp53M2xoNHNyu3Xn69uRWxrAmM4l7DK0BexWzODGAw2W3qVwnIjQ5gPnOsb
W4VQBm9xBoSyauYL5c32LXyxrb0+Gs9wQZ57GvSFgEVLtiU6fGtQlL2gTmDUu34KDGZUCXS1xnNd
w0ztL0EATDqzG1Ro/50WPD8V3wZbHH6tCdYdC4PxbEwBC8ER82pnif6LkqR/MvV7VT93QvGcFw+h
sPHtbs0m99XMj5/BZ0sioiiIaufFzXgO9FNoCKcstnUAJff39825fBNksc+mLIeFKJbjmcLf0VBD
O+nHp/bZD/aTsPXdbix6DAv4D6UU1EOW6mgDFDLLiKvprERALsOvSi07ovjDUDbuqxvJE5x4LhDU
9wHf0PW/XoeVwQrP9HY6CxXoJuNofhEbqEO7nPQQod19lmxc+ev+P9KybyMujsm4l2P4/0Q02ulg
qvn79jIhtORQysAhc8ifMZ5/yAZb7v6jyLQDqJnzjmH3XY81iqtB1/1+Omuul6X7qjimvM8PFCz1
+Hv1DvxPPb1P/7VSP/e3IIQBMYYju7qUUAbux1LCxieKKPSFwj4u4n8/lqHqUPKFHk6OuWz4SGMU
h4aUizTRlb0mFCRv2KyGVVNzOIf7egzPSg09XRU3dsSNVQoBgquO5A389xKXING7k0alEs9G1166
/CFLT7X5I1bbr/d33vre+essBQNqXqmIE19/OABN1VhFvnRGirBunq2is9MCj9DdKHdOJil7o/51
P+KNfQGDT1HQqWe5woFYvhInNWmkWJfOiOCoU2pHteTI0Z8+QSole9Lbx7jrT2hfXjbizkO5vhdm
5iBgfWpJsxLZYo0qWmuS/WrSOXsWzIdJlSiroQk//kTyF95Xk72WeraXjH/OIeawXEXAPiixLwvs
UdKybVpTOkc1DP/4KRa+Nbgyhm4obLxj1i+M60iLa7Yr5EaKBoNv2UR2+130P8jip6yMd8GjhwDa
xnTOx9d6Omkwo8DE61BcvJrEzmgQV2Vc9bifXItDG2q+p+F/FkmIrXkojvzyOfHuh701RuaLNhMN
IJXk+Hq9hhYSN5qayWfTgMlkHYLmYuDn5zlt+F0QNyb01lJlidJBm2XKkSKYL8c3qUQlhvEUmbl8
TsGy9v0urG28j5Fq2qelHZYvQhfbCd4e98e43vszy3UWh6C8oXCaXkctmkAfpyiRz6X4AoKrjet9
Nn7w237jar8xl8SZhzej88mWruOUXqKEpV7J56GoHTP/HmCUFIUFGBrc5SztES34+wNb+azwjrmK
uPh6STZ0k2bUfL08tuMEPfLczrovtMcFxSmH8tgJO7W2MC0zbN7rthBYgMZ3Of/aDD9rrXzyrGOT
2n2JmQTLrA6NY+brx0Q2HE0B7b4F2rq5AsBqcVzM+l2suus5yqNUbvW2lM+FcIi82JajapcdgHpK
JQJype0ZkFu3JBNvlJmRDSBr4KXDUQnA4TpqMEoFvemOdRdovzBPcQYr3IvKruBhIP4iY0fYuLJb
A93c1Hq4/5Hmv73Y11wJrHaK3ECHl6QxSav6qa1amfzI1NCDqPPD5CXx4X6UG/cOPjTkCkjNIJBg
Le6dvionMw08VkKUvXrDdC4nxcnDdifoGYRgkc+pUNOqNw7jWzM7a2/ysAbIxOdcfE89qPpKoN51
zrufKMD1RBgF3HFtZdiNpo0TsPK7FuTd/dHeDDuLh/zdZvT9Fwlu0JVyUVcCVUTQ7tiZ18K4G/TU
NoeTLn0p4uKjLhzk8BlVr39OktCMfBN5cdvmgJNjI/a1cz6UFazXnsylwRrl/gBvfU6uAfjxWM9g
2LeYViUJlSzyAu0cefTRYuiqzZ+xPAkoNvtdt+/flZFxvB/y1takaT2LNIE9hFexyK/FSaPXw5Y9
+7Ut7pvxVUber4yOff5RTIxDP8W2tJFDrPcGeTzJ3FxUm2X9FpM5wv0VEJifzokcKfu2DfVTLRjV
6f7IbkWho0xqNGtqrXbgGKiTkgfFdJYnEtoxxK8Gudx/db0gH+Ea5fVKiRDk9DLzqzw0qeOynM66
MKUHM0R5xRyUcOM0Wd9l11EWCz9PLZ2WNQ+DDhPTZwPTlj0+dA1yqaZwsjy135i7G/G4N3n90+uF
NLWEvQ3WJCdeHEtnL1L0b7lmjQepM0kPNC+obLABW4bb6/cxeexfAbn/zWgXB9nsS1bxDiHpotkN
fNlrAphXyGUJedl0G9ts3kbXZzNaxZhAg4eS2WbLom6QDeC9MNQ6V6loG6NvB8PIlfRe839P5pMS
bWyx9WReh1vs6qEU+tQC4QlQKXK0ZHTYcA6+vdW/V1yvA83Hy5s8S6Z+rDa+aABCyX9i4fschNFk
t7ItG4EtGE+CoM0Kna2rel97nGHu77c561jN6lzVhG/OU2spX2GYhW7F5LnnFCLtr9E/6V+L5HeM
Ntf9OOt9Df5/plXMcsFooy5GmdRhUAoYzJ2nyv+RgjznovPSjRtuvR4JAueLjibvVcpu11MpYXM2
mHlqnq0kDR3geYyJjhGg+6b/T8bzJtQim9PTzNQL5FdoApmZbahFtg8HJD//g1l7E2WxCHt/irp8
ZECmlx6aZsKLb0tX6NYCeDtniw+DmnKddT4fJjV2mVBkTko/rzU+mHqCGkn08f6Abu2qN9GWRf1Z
BCPXPaZN0pL6YLVeu/On5nW0/Oe4GqeN9fD3zy1XNyUMHk2ozs0F9OsFoU51FXZKaZ7HMdvJiF15
Tf1SW9JejMzd1D1aTXvEmO2kyq0jPsZjYoetdJTy9psVeV+K93Fn/LZiz1amoyLx+KHgH8SSmyq6
PXo7A6EfVsFxBFKfq3YXd6Sk7+9P2PrzzOtYpgBDYsGNuLhDpipE1hdMDIJkwwQCjrtd3jXDTvVO
mWpunbE3qmgmvsJsUyrIFP+XvHV1SAqcq2OF5PtzZD1ARU1zPEMEO6jQIAzb0fGG5o8iXIJUtttU
+GdmOHy9WYORpIZUA4zj9QerhRk4KhTKuUPUb0enS7HVSNxCeNxIn8BNm8Qid5hFihe5jF8KAuyX
UD+XSmFnNU6Me958xifM8aoPvZsF1cYxu173FP/RUDKRM0C19i+J5M0hb+XwNnyvAujQocAtmOXn
IqXoJMZfhdLqNtLeNSkVcC1PC+jn9M+YxcWxobYxMjKhDnIolvdlNtGfk7Mj8A3et5b8AwhUhA+r
CV21S06px75omvioFb8HLzwpcqGgmJBUj6rUjY9jpf24v6RvwArA/mIDQOYFBo588vojm60ENcYL
jLNvSk+9oD9XjfcKldrOrU8yzyCMYnd63T54dXJADjJVnzXlsZbMvdS58hYG9G/een1GzL9mpuCB
Y517/de/pheG3vI8msXyp4HEwoQT/dVCo9aBxKW1P8KfUu9YF6N9uD8Lq42NYBjgCuab2xWtiMW5
2+qxXKOgY52nLtuPwRf8dh0hvxjTB1RG74eaP/fVCOdQlIvRgKejSzf1eoSAk9U0ixoL3IS+r/NX
5L9tAW/WBD2k/Iv6/n601VJfRFtcworU+QXnqXXO9D/NWNswp2D/fp3NAu8HWt32BMIHDfrazFFl
JV0PS6r0UUiswDsn+miXXIxy8M1qt9R4bkWhHkWTH5QijdDFdxKjFsdpIfJIqitUInZS9kNJN3bE
KjmiADWjkNGIIzXi7XM9EhkMsi4WvnDW9LTe9Vou2Eovp6f787U+9WQ4vFQ2pL/INgjg12EAyldC
pojCWayeI1p2o6bZdfwNZ8euyWzV28kFYAxp4zOtFzovEZPtzjMNUO1SShXLFiHUCsV3YSHa3fTL
amq7a38Y0hesPjZirVc6VXwqhyxyYLV8s+sRllEXxUI2BW6f/R5C6YPZvohxuwOZgRSWuuu3bP9W
CtBcVZT1aKYBOAFbu7wv2yqoqwmHDVdlT6X199aJRRfPEgD5EN+n50b72SPo1bbvQc7jtwaSWGie
kK45hnOz4QseCUaBsqmVOH5FLX5L7+HG5AOBoUww3+m8mhabcRon3bPCPnRN7zkufMosGp7Svwvv
C15cGynxSq2PyaBOyLqC5ckyXlIhQPT2vYfmtpt1r1H21es/TuPzqHW2p9f7XjpO2q9SsEOyWMiJ
2c+scmWkzNTPXaGgXDKJtoJifDNjbf0tdN56h5FTsO5nGUNOOXWxMETsl8cxVSJXCoHO1Rn112Tw
rI1bfiVwzAywxNnM1MuBGy4rptPoUS6EpO5qsm/Dp94lYnya3yIFOky+cGny8tQW4s747A25zXtc
Dmgpg7lKfRpAyWe4cY5AljoW+zE6NH+BfQPyHNouDbf25XxwXd8KYMtmwe2/5vXyElcCgsczglGM
3TZw6uxVzatDOYsv6z9auX/wUrwZNg6gG4sRLBbPGdoXdPWWONcgk6VkMszYrazHoPogtZfQf2zq
ZwCaG+fAOo+lezD/AwMQfzYuv+uDIPDTEoFML3ODvDsAobPDeLQrRtrLml34lctTlGXo7eLxk+Rl
L+XQ/fNgmVuIsDQyQPCBKL7+BW0YG0XvldpZECwnHMc9wi8JVQtJTo7mRgt6PbFIHs5dEzD1c3a5
SKh8fYwr2Qy5PzKtOYSpENjjoMnPXi6B6ldr1VXbTTXv20ERWEO6nAb0ynUxCaY0NGPhHBYS2t1q
0JtOZvnSfkpAgYpjXTsN0PZP9y+x9QkPqoWKHS1ptvNqh0m53kmFPAjUEcxqcrIi1HRcexHM4YTP
a8+uR8+iBxeKtbgHwJFuGczdWFp/dZvp888ydqj/X39YqhypKvUTv8Dzg9weEhj6gMCC54wCs9Nl
bNQuSbOdgBSinaUxOi569UD6JR+1BnGd+/OxTk9MsEtYHWCtQDNrmerjk4zHrSkmbiAO0j4T5MEh
Jo3lot3qYN0IRekNqtRfE19zif/PeuqkVWDFbj0oyi6eYVlDBe2hHMYtvam1lgJjQnUE0B1axxyq
8+J7817KBfBZYRulboHZUwO/wCxrxAIrp3vSyVU4N+ThI/v4mUOkG3dZZTw0SXos6oOh5XZVDYcx
LX/UMMjkjb22fi/MAvbkFogogQxazbikdEkQNGnqip6FzyNXvXTsxnTnFWCiv0lV6xjaQcFmqDk2
xlOSCv/8xRFRMmdqEnYNnC+Lzc7pqjZybqSuJz6qmcqeS3bpVoNhtbkBG6O9h56BORt4/k0l38y/
r7bIB+FUQV6jPgaq7LT1OwuJglZz6WMe7q/hdWK6iLYYkqYKbeuPfu5OZncyy94WvVMx7D5GyOch
ZqCdZWUrU/wr5HJ1/c0xEezgOTRvG2MRk3Ss7qyhyt0a5QI7kLp8H8nZOzhH3yt1rA9cVuFT1IWo
87bpuFPGOnqEDIz4pmjlu8KLhO9BJmx1P2/NO7VYVFLQJwLis7i3/E4Zm7Ebc5f+C6soNCAMNp0B
/jX6FvRJuZ/UbYU1mc20nAq6BmjyUXYhSV8ErcxIr/taz92sx01Bq1X55KvwBss+9SmI1P6D6fvc
XoIg7PQ49Z4waP2aS0Z56svG/LOxGOaJX/0afgVextjLAVm53vqFiNqtUaq5O0z5Qynptv+uGotd
3dW4U4d2rD+2FhYgO2xe7ke+OffzQwUSv4hPxeJgt8IRtvnkF67YNh/rdoz2Xgk1WdYm9RhlooHg
3ZT9uB9zdabOoH5O7vn2pji0PL41AQiUME25G1LoAxkfYcxVtIJTAcvf3w+1SoHnUPQLQVWRhPEa
uJ5XfRprkh6pcA3vmyJ/1K2P9//+vEoW3w0ewQyV5g1GS2Me6psjo5cwoEgspXA1yzXMU97tmtgZ
6vfjq6DtcOq9H+3Gx7qKpl9HC+VJ75PEKFw1edUwDtbeBd/99APOLffjrPINHpLziwG1+v/97+s4
JU4lsWaOBfLcuxHZwf5PyS0v+q/ImznxUO7uh7vxka7CLRa/aQkjiQvhJizLog/tVhP31kcCrwSA
ANolicOi8GkJppmFFD3dRK5sof6gj4+x98crT1Lp6BgQdnDJ/31EuBagpgX9A62rRUSZIg3EBT6U
mT0Fgr9XcS357yLMc/pm4dWBiPCMSQSYCcI+jX20S0bKiPejzAtqubzpkOkIunIhUmO4jqJHyWjF
YV66vn4IkKRN3slpZg/GBvbx1gJ4G2YxXR2SNnldz2GwMWyyx0B+uD+OWwGAoYP9RSABF8F5wb+Z
raHRx4IMtnRNs3ak9CXbTt5u3CezrDwGlzwLACEs9maC1ZVG4aFyjfYRXfBWtfVTv4vJ2RTjIIYX
SX7AE3vYDw9W/TEM1D0+5LHdO1W706QD1dZ0i0t74+Nd/aLltsqiMq0Ho3IHoXkQY3FeIHYW/OnE
raLkjXOJtGxOniCOzqSN6+mN0rZBxdFABbofHbH7o5tPIemDFPmorL+7/ynnv7VYkvBCeAXRV0CW
aOmOMIh6UhZp0bgt+pIOpR0sbOsoeUgiGp//Hoolg2UkPH96GIvLo9c7SvlB3bhTLzkqbqIR77zx
eD/Ija8EC3ROfGjVscUWS5O4ozkZTeOmaEXGKUT0OP5u5ONj2Rcbd/36FTcXqKxZcZ/iAGWrRfoX
9TWnEhrSLp4ST1J9HA2WpvqqGK9GrDupGh1iVDE9QX2oBf0YJFvShuuxQu2jGAqJAiQW8lLX60RF
qRGZ7rJ2+SGA6H4n8gdP2A2Yed6f0/Ua4ZkCnO6vGhoLcrEe0dAOI9zwalcSEJLOcvQp5aOQbxVc
1tckcBoGRLFldqFcat816CzLWTc1bqZGdi99yKMTZtyjgrrzmDmlero/qhvhKDjgtAIIln+WzZOh
UZSmj5WGtEn/JLQHkDVd7Yjth8qZSnGrf3LjfYImzv+HW9ZXJJQS0eIeG1fPfo5RhzX1U1V+lTAb
8nZhaJ4iT7Wb6Nf9Md74cjhv/ZWwodAAkeJ6hXhxUqUVHmhuiPGW2j3Nj1mv2Fge6+NqFqBgq1FR
oTi6zD+lJC2KMfcaNyngYsJc7qmgeBkg03eeUWycVzfW/Cz6jeEPrVDej4v93XQUisywb90xyn5N
kPcjsBnVJGF5uZXL35g8EGQzuIs+NmObf8qbW07qxahoFLF1G/Wj5Zc/Jiv+Nvj/3jvkjUZPnkoU
z0gqIoswrabjDx+VrdtHL17kaor/Wml7QXjUqz96D1nap7BvSQ/RhE+pkr/P/If7i2TNkpx/Adwy
pMAga6JbcD3QSfRQHWzz1rXMBOk1uxcVO/Cf5PzgaZdp2k1J5uBQMQbIDl4aXrqF9byFIbqxG69+
w7zI3ky2LOfeOA1dy+anINI8t0rybOI+W6M/iBHX10ncEgW/9XnpyfFkpYPK/l+c3nkr1z3IutaV
x4dg/J0VgV3kh42pnY/g6+uVqX0TZJHxdRkqomY8tG7SP3UGaBjJGTTot+J7ZTgm/qnSP4ev92PO
X2sVEoAUa4rm/SpzymXsulOUv1i2oaPgH4T9SPbZ07aKmDfjIOeGcg9vfmBZ119s0q0gTXSldcPI
+t5j8mIGwo80+jyqW5z9Gxcts6jjQY7UDWt0Wa6aukiaxIJQVpQ/h/FL02b7EmYnhctdnxj7fqL5
0/a21HnITAwfxazecGdeZ7zXv2DxHYV6qPQQmyU36apLJDcftWBrPm+uxzeDXMxnG5lWn9H0dlF+
3ddSYFvds6r/l+OYf8SbbaZ4QZj7rcrxKWe7Ttob/dYw1mXX+TRBlwf0PVgjeJfXIdo+FDH0subT
RP2QlC+hD13VCQOnaB4p2Zy0RH/MQkcF3gzk+Ryb2rOv+7Y21CexoLGidrYqjLaGyYrZb7yM1k/X
69+2uD2SkvuwNxl+ucekmOfEO/2dFH+EBmEP+mWs5I0c4+bKBbTDEwlzL4TP5nX1Zr6DOm5rRfA7
t23eiyOdSSt88cK5RS6/TMP7jILNNBUvqVgfK018wO98i0Z5a5tytYBOAZ7JfbZIEnWEGEZdnnpX
6CsbK9Ba7m2l+qluSRffWr6zdj36yeCGMWu+HmlWQ1+OLannAuNZVJyKH1M52vePtluXBOYscGlh
ec+iGtcxFISGK9mIBrecyn0kPhvyfmguw+DtimG/5QJ2a63A7oE9QtZGTXOx5VOrFTxZTwdXiDun
D6KjBs2GQ6ZssqcuMuwSyUZx3N0f4a1c6m3QxSFQCfRBkjQeyBJ/B/HBMGhqf9HzEwnj/UDrNvNf
FA8q/jOcA9TS4nv1HfKWuU4kI/ed2bE0M6uHVmw+wILbefEPNfuaNXYZ1m4IgwVLuaMufS3C77nQ
fdND8zihqKBX2X6QEqdQvEOJ40D72pQoT4vp8f6PXaO9+LFA0qlwzioyQPuvP7ykBQGi13yLVHxo
853+BcsXf9hbY+KkyY9mn/4MobL9RkBi8H4Gpd1tPPXmv7+4U6/iL45NBOmGmq4/ayGST6UhvJpD
vpWFzYt3FQOirMgRRQ10WfEwqlBKtLIc3GkIdjgOfTOVs641L2nuBpNp18C28/YPqLe9MWlbEzwv
5mVwFBrnjgEYL97n1xOctFqrKl4/uklr9Y5sjg8ijkgQwhTvgxB2P0QFOQC/EY5hKZf7QMTMrTWi
3TBJ/cY83NjjGjR5PjhVMnoq83n25sTsBBLiJo34Jar4tcx/i1Z7wQXM6QUA7N9EawvneOPcAm5C
m4QCIw/B5esFNTJN7ZtudGWjcCR/eFCLfWf0zhAk9hSgUuQ/gq0Yi++p+rkqLbf63vreYxJtqS7c
XONwFdEapfDN0Bf3ppnVZuLX0+g2mRuhY9EGtqw8Gd3RNPZjc+gM61jA6kcO8DRTc8TwICIUJf3O
NH9jtd+6teCA0Lijd4K0u7g4+jp8NP1WHEe3zp/awol+FzursyeQL2e52xsvk/nF8DeY4jeDwkei
2gfCDFTnYo95wjSi0JJOboHN0oATWNAiXI3s+kRpD3SLSclBtmN/sgucDD3D2nyir69KcJT05MHf
oBtDCn299PQwHypDUya3jD4jMvRcf2eKnsrIKp2yL9FhLhxBdLDYAvVaCQ9+W9uS/6vLsl9B/OP+
ibc+cFBMoaKEBBHfAebL9U8xlRHLF1mc3HYAz6SX0wmC8D/Ll9AkBMYHMxMyN9fp4rIJul5TqqYS
XS3yndyQbRjkf5Luw78PBS4RMwp8ipt03vBvNrQZ4dSjCaXoYgH71MtGaCupuVEVuFFdgVfG+5n3
CMBoa7lihQp0CaQD0Q3aR2/ApfcxFF6a6Jx4tT2RUylYXQbqFu/m1lf662vO8UH7bSnyKRcRetYe
UXFwGW2UbuI9XtZbQIZbyxItJdikwLFnFZjrCQxiQ0s4M0Q35+9XsXcE2fCKdd73Igj3//6t3oZa
rIjJyhKxSTTRldRp340vqH46/12ExR4zcRpTylIlgjiCuihz21KSjax7faTz8P2LIaTKzJpbpLxB
FMpGpaXi3KWM8aEQMXGVpn8eCA97lQcpKgw0RZetUCOoO4kosuujJ9pUxwRDrvtTtR4Gf5ormboQ
XTYgM9ff3aoFoY7qRHFFbDSjpNr3YNpTWtj3w6yXF0kHb5O5l8Nhv3yvDRWFrryZVHfEdDUWT80U
2pP2GMZbbdAbgdicYJRnxiQZ/OKCM4RU7vpYUt2sKQ+RHl4Kz/yj1OBem/Tz/TGtNybqhrRcgbTN
oNplq4GnTpYi92u4XCp2IH4rONnuR1gzkmfcFvgtau80ThDBvP46zahq2dTkpmsozpA+N+X4rvYk
jtHesuuozQCsCt+1sK8Bib5Y6F5v/ID1bNIN5UgAmjvv2GX5OgT4P0xqaLlB/dK2Iqq0L3qFx0O4
gVXaiLNkWw1j59dBF1iuEESOF0Z2By5Jtk5d8uP+jK4Tv3lA+Mgwm/SilonYMIpyNXax5RbWyyg/
8qa2PXS12uy75EsnKFjv78dbM1zm5TG/VQGUgmc3Fl8w17UshlIuuFrQqFhBPdTSo5j3l8oUoSV1
DtRvFDJgSb1Y07spCexa+FX0Cnc+fGngPuFGBnRjAuiqz3aPEGJpdi8uSgWdurnTE1yMXNhNwve4
VR4qodyHHgK9PVCITRjY6tsSCFbCbDtHH4Sey/UaNrUej2W/nEVjX60RIV7Br5pdZwh/ekz87k/3
7VjzGUNWzweWr2M1VVulgdnr59bUxsewrj+aNa4TVVkZh0hTksP9cPNhcvWgmUnFqDmBsyOlI5G9
DlcV+B01lYaqYrcrWqQp9WNXda+q7n3Su3gr2qpWMHNjZjwpXQkQOOLiaPOLQm1qeNLn1viiG5+7
0n/CLaTBZTvDQ5eTxFHbrQldj5CYKkL+vFlwBl3SwbD3zqkkQLqsuglRrLK5kHwdq84r7TQZNUez
AKjfn9T1lpnHya6ZwelUzJfnah9nUtHGjXkuK/TgiPmQG3p9zH1ReqBR+aS0XvQcxEJzjPPsa85r
2UEIBe/KYNJfc6vEXqS+0Pj2XE/H0LvsNgUqVpfmbKPI3TJ/d5R1lv1fo8e1G/63eY4E3L1TRDH8
NoUol75uTMWcCl0vMAIh/kfqx/EBofF6gaWC1GGm46Po+MJ4P03NEfG6Dmem5iNwWjt8Vf6MJ8ph
Kn6q90OvLjeGOCt/8DaD7QMn8DpyXVlq0LUFYo5R0h+kCtIDjAFzI4lagxsJwyuQ/InEmulcpB+a
5RdelajW2RAr/dvot5z9UqBaXwx5qn+UTcqhOfa+9WWCI1narRfGvi1w1hSHYezhxrZhYCQPwZR3
x7Qy+y092FvTgBAzVm1oztLCmf//t+8KvxbTdpYIryZ/ekZDPbcDeew3JvvWNGCLPWMaAW9Rz15M
g57DhKxlzzuDKiieJrJjy5aqmCYxnkS2Pun5MTZGc6/GvXaWFCBrmV74TtOn7V4wI2NftHKCaVe8
pT60OnPAEM2qeHNhalYMWZxwdTkUsRjFqZvKcvJODQPp6HtJ887zpdoJQngSoIpRkTLLEUw33Mz7
q3C10f6GxzVn9isBBrac/qANxbYIgDAbqbXLOjHcx5MXUo8r/xl5o3PamGRyGi0tGYnh6y89lmGC
GIUZXBAZ7n8lKQl3F0rVw1gnItDboP1+f2jr1yQB58mdkY7zu25xE8d6prVJ6IcXvf6pDh96vLqQ
eDqEHwsZ4f+gPHiCI6hbShirGxLrLI4sFhkAUk7YxUrzAwwBytgML5miYtZYyv6hmhp1H+t1YYdj
tuU6t8o3FvEWN3KPM0HBu5ZRGk9l/x5/mxjcqkZ50UkR578/p/OhdHVccu3PiQZ5HVQaXPyuv6Eg
4R7Swmq6pBqFnAx/paiDIatqP5DR+hHjP72RANyYTXIpFAdnzc152VwHlFtVFco2SS5K+CxNeK5N
l49jvcU1v7VUrsIsdqFU1ipS0WmCfKl/BMptZP6T5IfHPN7nvuckNPFaxXwoJHPj/bna/kzo2/HN
439z/CHtngxGLMQXEXdAbXiKErccEFG50LewkcbUcY/990/4NuLi3umFuFHZFcmlGs+CVe1wg/Ff
hOJQYRZ4P9KNb0cVFCtAysAGr7jFpBoCNh5yKKcXFSPkqQuPafhJSfvzJG/5wtz4fpzuqErNHHKS
myWz1Kwiq5nkOL+MuYFsheYwj+HgoNEepRES1U6WN7YWgWS/P8R1uRM48GzQ95e1S8Ky+H59lYdy
b0ywtevmWzk442TXlHqtgxzsm/QkJaVdiUcpTB70TSGV9fxex158SStpEIIQJWIPrwEKMUn2kLb4
K37eGOMK/fB3jFiAUY6hy7SUOMyivDGjuMwvgnSp8VDNa/84eM+R9YT/BdU66I0XTfh5P+r6WJsH
939B/37xNxsjnV+sTVvnF6kRdkJssTlUJ61Okoi48FQ5mLJ8vR9xvRWvIy4O7ioYIl+cGGZXv/PF
ZCdNL1l9KMNd2J+xcwC8erwfcHX3kozQWWfJzoVbmLLXe79Ji6zjYs4vlag7nSTsfFN+SLMNHeh1
iWPOefh2OF5Q4wAddB3G84eMN2NQXgQPVyZKxd2uxx3GVpRa2Tcl/1s9xOIuH/CRSZQh/Qy+OXVq
3yhO98d7Y73SEYKFCVnpb2Z//UOy0Qu5OrXiEqo9j4bZuuUR7CxKmVuMyxszyxOV/hv6gfQZl5iv
vKDRRa2muOTtaGficMGb3Y6A4t4f0Dxz17chtxIVd2puJMc03K4HZKlprE1dWl7MLOkOZSCi19dO
W4ZoN9YlRA2aWsh3UChaRqmDqYyrcCwvtP0Omtc/wrV8Fz0J4fhVEszvYzIdS39jL9w6166Czj/q
zfYLen9sc7MuL6OQn+LoU1lRKqkeU6Gzs2qwDa0FiHgaCicThI9+FV7uz+ytDwg5ZTZpoX2FWcR1
+E42hiDtpPLiNRpuyY3Tde2+EfLdfxBmfuhTL6W1sDy9vYnCilWo5SUQaIiVaoldrnkYC/3X/Tg3
DjNAgf8fZ3FSm0Go9fSLy4tmnOSygs31QcpQrnzOExdi2QY8Zv5ry2VpzvoeM1MFfP/i2/ltm8aB
VlWXoc6ad2oe6Z/aPLYcejsIpOdysY+k6N9NQUnR6Hqz22BGrPUPjIT6W6mm1UWLggescTO6fpr0
k4JbrLxHXoIkv52yo5BsSfjcmFxkD2l+AfCgP7XsuEq0eM0CWv9l0nJMIcwPHe6nuyGL32mwW8LG
NBxLoF91/5Ou9/5cMZYJCumZh/wiuYlp4qaJUNeX0ajoOEtJ8KnW9ejd/Sg3EpvZ84XkRuOJTD1x
cUdkZSoKYaoyuHSMH+pg1B+10gp3CibmcMnF+n1e9sOnSGjNXam3wiHmEfaw8SPmm+96QfEjKFJg
WoAUKu2S692ox2YTJ5JVX5SqlG2M3Cj8VNZ3CVW10zSCDDO6mQDraamTJ22+x7PaoiQY/TNhZa5j
UCLjSUfBHsjL9e/IaxQ7ebnXl5bn8J7me/MwRWm5cS3f+rJvoyzygM6s6GSEVLhQ4ur35O+ohox1
s78/qetNOo+Fi3dW4YfguIjiQe2qw5Q5ldrySWm8CC0C/WckB0ff9zUn0NsNiMT6SCUgW5SQgDDZ
L9eTJ5dhqggWATVxxKgtkH7KkocZuV9tGQ2u73kehzodoplMO/eMryNRZjMghVTNpa5+dcMnpf1e
ph8rb+NMvTGBV1EWT9GM8uOglHlzoX6EUDPa1XaA7xJyOeiRZWoM4jozthjXy7VBOkKncG64Y66B
usJiaGMFh8JqteoC7qB3iqKsqNIG6sajcJWyLcMsxiY3RTYNpQlG1cRoUIbNj8lX/9vr4KDW74zg
9zjWJ0Dk+T+ukWXcxbU79cWQUK+sLpb+qY+OzfhxiD7dX/fzWfH2LPkbYp5DMlHq3csDzVdpFya1
X1+M+Jtc46QHHA9juT1IcSQNAa6rmo0J1cZpvVwsMvhmzg36llQu5uL+9ZL8H86ubEdOJdt+UUjM
wyuQZGZNLspVHs4L8vHAFEBEAMHw9b2idK+6kkSJ3NKR2mpL3kkMO/aw9lozBCjSNEVxvaCB/bMZ
83PpORGHoqVj+TuxyxV0dm1s5S4ZzY28zvT+2aeoaMRaY2k86JpZuxMSpP8Qp6/mu2mCezhZzeQ6
B2I0XR72gwDbk+3aaXGEPrFU43LMoKeUd64X0qrAeIRTQP4rYrLTlpPhUMAhTOZ0NOSLXP7c3qj1
LcZXAMGmFApQxQLuVS3phwgQaVfm9HSRz+YsyyNBE+BYzfk9APblKZ1Fs/fIbGyRull461BZQl95
deYL1o5mTen4jNEQ47Goe/LWzbV7dooRwp1EdrjfbKmA3elkaFaMRIyZYC9zShmiLWaE7WKcSsb0
0CbEOJcwhtin7vZ+5zobxrooSh9IwipMAnzp5bpkZLYmiIuMz+WQ+oFjtPe2L7rvULwUD9CvNoMJ
NasDd9riDCC8fidAlLyD7Lq+Qwoko5qeQMngmVt5oWZsTNa2xvhcjNZ4hxrEE8Hs5jdLsP5QkKn9
NBTpm5uZTzqTe7yQ7w2pywusGglwvaipIq1co3epMVMK+ZPpucwM/knQdIptw5zRRMiXEEGCFlcm
xl0GncgHf4HSkVNLaEdynx3qjI0/Slo2T1VvGmE5EhA8UXtEfg/lCRO6z0E1QjcF2oZwdEy4dxDr
4Pclk9UTCHTGsPetNEBGApqyNrVDR5tfnGLxY6nJ7ESk81m0XIb9rB0IArRgrHuw4TdNu5P3bfhn
9ORAxAbCOhVkr3FKTVYJmmvF9Jz7/w6tEWUz9HnyL6DzP3mV8TylAK0YMSKxz/iFt6/lxjW5ML1y
0WgVghd7htBSY9hPdpV+Fo7+bfKrp07eVWQsdxznVQCqjjsasGqUD31RcGReHveOgT1l0uj0rJcl
1BGsqAQtHCB+ITXMoCV9aPbtmTCACTIrvv2pV02bte3VObcaObjCbaZn6c5QOeCYLFiMSNLjQH7U
qRsafhrNDQaGra46jkXsal4IzKdJ9xBiW4v+nl6AzwzQ+HXs5JfaIiGcjP0uhwATVhoeYgnpgbn7
g777zut/HWOASQkeF6PluOSglLtccXf2O7OTCy5YSdCBSm39ZAtf/P05AlGQKpKYSGAA9r+04pl5
7XulNz07tZ3IHGJMFoZuflk+Zs3fdvZxY/nQirGAfYO/gu9Uf//hKWndrAfZoTM/Fz0/FbkdCO8L
n88WJgvmkQS6v9zZnf+pgZZJju4jvnX286B1T537swFytRH0ePsnrYNh+G5kisj6gclEZWy9xvMk
UpvxYnnOUgvp4TB14F2j/V0x4yG+bep6O2EKRtTH4/Fep6c+ZIXMZqmX50qpwhSIvg9pazbRbSsb
QQeeIrgjDNsD6YssfLXG0m5IVgj9ucpkf6C06M9Ms9qAedZ4HGdiJDPat6AVzLI446YbOaPlRuBn
8yJbLhLKzan7UPltE2d5zR/7lupHVxvdMBcDVGxyfTATH1RwOxHnu27p5XOCSgVci41KKGDi63Fh
ySiUz73SfJ6zOkLJwDrkkP/9Yw2Bw2LbDcQclgG0TjDZW0Sg6Gm+LereiYDtVfM2zoSaIUazCWIw
oKlXf//hlC5Dq2WO3pjPPULRhn2BBJLw9+Ae11HVO92wggRiowCmuDQCOiqZd2VtPovqDRQtcTl3
BzpCAibfi1PUBV4vLKaikX8pfAmQUZeWChNk173Tms/0u0NO7oEf5/LYiBjlH3K3tOF4svWg3iP2
2zjtKNmBThBQR6AN1gRC5VhgO4vFfha2czfz2Qptu/IPtw/7xk7BYym9HoVqgC7v5aeZxlhYUyW8
516XInKrngazEA9LX+wp8m1agrNAXwl8B4j5Li1ZhqTGlBnec2mTIrLdoo+swaojv8VM++2P2lg5
DJdpQACDGgWTIyu3r5ldX+el6z0TbkEzGtUn6OtMe1oGmx+kvB5YhoA4WltxSWf2bCLec92Z4iwR
rxXwt0P5tQcJcXL7i65sIUJUbMpoEyPjRyX+cvFckjHKCuo/d4bWJlWatWZMDG/CpcYczp6g4dX8
szp0QPwDRaGmQIBmuDRXYNLFY65LEBXTwAfBtZ/+45ojxLiO41AHZrU8zzy2BomBJx5kIj3i/zpI
ArmbbAdtebWX+ClKwvSdTgIoyNVe6pBnLTpJs2RuMfy8dOJPtWR7hK7vmcbFDUfjQcM1wNQXoFwg
+L78YLcf2hrDQHkyF19xJ8+29Yl8g15q04E4hS6xaZ3t6pXlT002h4Z4zAztfnJC4fk7gdqVU8MP
AegYC49oGLjH1UZret11Jdxa0lvlKS8o8O2iZ5gnc5ugKsydi7JhDcUX/IfkA/3I9bwDSXVCMWFb
JlwuAY444Ewy0qCRSQ+3z++mIRA9I/KDKwY65nJ94b1YNYi0TDyP3C/LePLr5d/Sq0I32xu3vYLk
4fACI67AOCaIQJBdXdqya2p5mEwrk6LMnyf2vV6Omvw80KOc/rURnGhOUOqgPAeoe0GhBDg11IUD
AUXE8rdD6PPtL79iNnz/OSAKRhEPlVYEL5c/p6kHfe40WSUzAo5j0ZWNGfj+yAI25nc+RIhfpgkK
e4aPUmWptxjYs6v8PEp7vMdS5mFmd7vTg1cPGhywDqSkmulRRGnK3Xx4nzEpBEGwyaqSdKSvkLT5
VHnDYdZkYLy2wgzN9tigl4iIRXpaDobIJaB7ofl1NqTIaFAU0dBoQL9vrZoKKlWa92DET1rnHmnT
U1klvDrm1rl1z52BY0jQ6NeqnSTs2pGiPqyqIhjqA1jxvVn34ctB/5F5yOSrBDFbUCh+U/ZnyPeA
IRtOS4lsorYO2BSeh1UEKfNMEzZAWkmhe1PIGw2pjvRItHO0lDNYeS2IY8MzoqGgBNlXzoKVrpXa
3kiT1KihcBcLGzXbvD839tEkDcgb5pBKjJm3U6D3RSS8e0l/AecVCSBiLPJYp9XOPb9qduK0o76F
Vx7UBPiTtfpyJ7eZnfaA39GcfvZT7yxb8dMeY7vxf3ImwzlNAzJD5fs3xGr6ao5vL8nWwiMgVKx/
qg+5nkEhZGwc2eZ10kxAIOrTPMd2Bha221Y2vBmGuhU+BooeKFytrnRZWs2o132d1JKGJi/O8/K6
1OVnUv9P3wPAASY/Ab1Dtejyoko0rGRuOVjOpoXE27nPpp1DtHUhUPfCjDo6KPiWVVhW6MtoGkVR
JwKY5bAbnZ/pNICkkTR70ztbNx7oM0y7YPHwEqwjwIoCETJw1iTzUQP7wejE1XyanCQtXgbjmcyv
XPv72w4OHiAX8HkAiKxp8lzTW+oawNykkoYNoRVJAp+YZ814u30grqqIuOWQi8OTDfJk3VgfCOa3
2dxaZZNY5mt/Bim0hiKW/9YPD6V4EQbf+ayNe39hbhWepaJ0Fzo3TaLZLUbiZ1NGA+t/F/ME8VDp
izvTy/ZUuzfOPGwi8UbdHzpQa9VuR3Z6qi+wWeq/l4HGtsVCe0mKvwZhwoOA2dvCvUKwAOL7tVNL
05pYtGuSrAj70o91KOq+YfCkQeaqIZ28vXPvHPUrHwpz+A9822h4e6sOQ9p4JUi26zYp6ZI9mIVV
HNK+ks9G10yRtnjdccy0KeoztI4EM6yYC8MIXeKAHzmrpthCwTRsbYg8CGJ2MQj3TUynWn44lcw5
82nSFLdtHhmjYwdlXrb3Wt3pJz8dQSGUQaWgcfohFvBXceFP84GxuTqLkpUPHS/sQAK3/Eb1xQ1T
LAoAcCOceJY3LxV0qo+ihsaeHNBhIryPMmLkdyinsjsDJdVP3SJAI+0Ow/H2kikXvl4xE51WJVOP
xHstJSoMvDb4yzaZrbo+mqnexAR6L6Htoqw51VSPpXDFm0+HvXN/XSzG2YC8MyJxdM6VI7l0h/ni
m11tIQMaMOts6aHUjaO3nMcimexjJcqIa+q5Y7Gsh/Ptr946/xiiQJgMu+g2r0wz4i0e78s2GT0P
gxtfZMESV/nknbdly5V8tLN6QA17MFooC7ZJymOzems+aRYJ3PSbp3gx5b/9HjWm+t3r3fxob3X+
e4yeZkBctIko/vHkywiqUv+uoqh24fTcXsKNpwZFFCDoFJkt/qQe7w+xVwvRUEBI/CbhRmGdpVeg
2u9BRWyk/e/bljYXEfRuqNaAL/JKMyOVdUubGh9lyYd2skMP3VGnzEGT9BOl1a+ACnV71bd3Jt71
QqIEjNkLxHzgAl1tHPElAk9J4CDzSGeQG88DT/worNfRGAKbloesPnl2FXtt2KZ5NCLgLgP7hKw0
qMhdNoSIso0i6v2HWaN3joRChQ1Mgff690uDegWif2yFaj5dboI7LF6R2lWbNL0XssWJO1ZFC4r+
xBtjlvKDxvMvmILZOdZbxwwTKSCNQ+CEat3qmHm81nOzZG3iAZzdyTrMmz+F/9Ohr6X/cvsLt/zT
B1PrGHBgbSOEAY9uC1PAP4NZSafjo+cAYmcuhjhgehwidbT+W5ZS9XJ9NLx6lic0GxrStXCMU/N5
cYZg1h8YZ9FUfKPVr9sfuXXCMQXtKW4SHfPDq/WszGZYHCnaJE+LgPFPLQYyq0+aVx4Mv3ga6aMm
/rq8jM+DKi5a2QpaCtmby5ODdMdgzlCxZNHdDqQ//NTYdR3oJrdCCtnQe1/aUHytFnLMp2U69Xne
xtxvwANgLqBcc4pfy+gPUcet/uTpkp6alMmTgXc21fM6ur1AW/4a5CGo36M7jcdqHTn7Wor6GJ6K
dPIlZnDq+uxRjAVmLcmCKRd70NKtzAfXXlX5wQqKosrqYi2UQus2rVliel2sj5+r+ju1z2kKLolP
aPgP7Q/pZRHzAGnfKQ6+T26sXQ+0KiBWAVgy5NZW+cjAGn/GOWdJv7BDWt0jv//cm35oFd6BG8Pn
ofoFxgdnupvEC6dD4D8v9H62aYiUElHxeJ9rR1JB62G8k5SCD/MuK4Oa7NE2bC+RKreijo5i+nqe
N7emzve1Cb9TZvKYiwmpKsVEASQClrAUBr3L4a2DyZj4qbft+cko5/pYmIMfoXFi7EwXb0YTLm4P
Rh1UdXUNP7AGrg8VYSyxWHbg+qmD+Hp2bty7hoTLi+nOUBt5qn7ePpfX3SVcI2iKaAZ6NRjIXztg
1HXmfvEalmiFHgMD3GLIOvtFcxZ4mf1bsKkO+eT9UzVx1UDz18sex3EMR7bgzSLfMjDwWDw7MfKn
M6vA2yU/2HIsGN5Edxo5mg54+eUtZyDPd7RpYMnIxn8QX/kh6TBubXl1fzYYRvnNygOQRhLrQIa2
i2+vzvsruT7K2AnU7sHxohhAL8333tAQr+EMJHQL2OH4VKNSVnrZ8N1HlP4wcidVwPsFSjA43Scp
OXhxfGl2574sDRbMbsbuNavLvrJmQEMUB0o+TIbFRtU9AYtobVbfd36z8utXv1nhZeFtgCxfzx07
pZZxZmk4R8Z819oQYOdpUDYI1sbsUH82nfs8DRdhheBD2XlWN88wnlQIsoPtGP559Q701VS5pW+w
xKn/uOlj7il65RfKvi/CC9GBPfhOoHvdk78XN14Hczi9iqBUUS4ozcnLjeK0441b4xgXAFSBy8HN
f9W7QOg9I6sX1Zuoj2oofKqRZEsbyNcufcxGL5CCRWV5qumb+d21HyqUCQGFiVqGHGjn2VOv2uXm
ItcAUAEdfkDo4d1X32nz1OrnkSWTRWOzlq9S22Nn2SiMIK8AdS8qSlCmwKW7tAFGUU1OouaJPudh
Beg8hfAt0Ojnon7IM3AsuXPItS9tuvNtW8uL0o9CpwF/ieHtS7t1a3pQrGx40tk+AuR8SENimxxT
X9kuDlOdh/U62nij4D2Q10PL4tKWmMgA8kDBkwb6QkVvPTIoFroYySUZvDtnJ1aSeyMFsZ/fPO9c
UPXWX9mGo8fzjMQDpaBL2zxdZj5h7CPxgcPD4CpeSVfLHYCaysDHLNTE5zbqHFAYll1HD81UiNCb
x+7cdgK8jdCXC27/ousQFRuuoinUwNGuX+exKZyDPY8aT8zG+AzY3YsjG6y/+7O1ZygQNyd32nMU
ai/Xa6DKNjAKhkOc6cs1sA2JUeix5YnsyoObgznZYed5TFArNfgMecwsQLU9rMB12MxQqUmXnW/e
OmwYDlG1ODWNYq1+gDkACY4WAw6bMyAsok6QUwcPLfQ/9r71OvbDlPIHU+qnfEg0y75ul0oH27Zs
l3+mqcTL+icb6Z+M6XeLK0Jhjg+F44eaNQdTVd930gqz3MVzrx1n+zSxPUjJ1rejGwARTYTr2hUt
1lBxn1cu5Qkm8wONalDsBDNCs7PCW58NtjxVogPsCTHv5WdXFgWvMhL6xEnlsWNG0Gn+b2axE2Zy
D7cP8JbLQiEG2Bi1oZa1JtuxuGYW0+CLxEvJgWss1KSX0F4EU40SzCLJa9sSUGjy6tHJ49vGN1wy
QK1KmxYQKMRuq6cHpeXWBTGXAIjmtXV+zu7Og76xjkjkMaIBJWGMiq3dBTO0ZtKWQSSYXCQGGuDL
o0Efsz18x8ahAFIHOJ33ggialpfbJbrZHJZhEQkF/l2jhxmsqlAruL1Wm0YQSqGmij4foBeXRjrN
LSgD3i5ZLBHyHOzwaISOe9Mkmyv2Xyvr+rdWyN6xBqxYWcvYpSTUzD/c+OHl/8vOfLCzjgcyreB0
hJ2lP3spyDUyEfjlkVV7zmqjawu/jPaoAeZmOMx1kZM0QzmWrYHzTdEnBsGBKVFprSE0C9hD4IMI
EuSAzRGRVf4mpXe8vWvb6/lf66ujQYumGjnEhBIwwIemKQIg/hDrY6wVPJe3TakAcfUuKJZ9jHxj
hkDBPS4PSDNZRdp2tMMBcbTY5IQeiSFB+onGPB11Bv4sQ1O6hPWjAxDN4bb1reNpgi8DvXq8SdBM
uLQOjEmrt4DsJ7N4ARI+prIMlrndsbKReKopJMBI3gn9gYy/NEP0phsMh3UJL3RMB3EZt6YRQ1bh
3jaG2M/IA6tPoLE4+84QlYsZ2zY53f7SDYiJ+g3oSr7Tw6PTcPkbDBeUI7onugT0pN+Z92gDdQsp
zcPs0wB6NgNSbtYQqDYYgeF2TcB1/kAW85SLLJb2q57vpePK4NXOI3hH3Acylyv+qayFdC84e7qE
kOU4Qyjem59M8cPLXnQN0/Y7e7C50x+sqRjtw5vs5aVBKCA8CekZBouGKpidpDbavfO8dXVUSvL/
X7UOM6hGSsSaXdKngdW8+t4S9Ma3ZtdDXBc0sZ1oYqKebYL0bh3PSo1Z+YChwQTBOaj2jUOWn0Hc
EXS6dZjtncXb/qj/GludnaJu7drOYAzq777/PfPe0HozUXy7fUa3fIHquGGyHNA5qFtf7tHEWzyK
09wnHPG/1vyU9jcJvNM4HbXq1cjuq/bbbYPXF1PBrVTe7CPfhxTR6ikvTLkYdkZaRKU8LMYm6mwe
cCCWgUz1tVP1UA78aFdFYAMu8LdjfCBCVF11NSYDCIyxHq7z5iwrqhalDuq/IWApRR900vjbNQXE
HZS1mE9BuASesNXWZf1sa4vjIE8eXqZzdh6c2E2POrk3qYSK8A5a7uqWraypHf5wy2hFhmrWbAaw
UaKnQzhaRcCNPXzlNT5QmUGErcDG2D1/dVDcxk/L1PdYAhV6NSfg8JC6/G7KNBIgx7CeR7ME+hiJ
1Kn2mvZoEIMcPDqYsZj7ezxkPEBlYYxy1TK8faSu7qX6aYDEqKwWoKJ1YXymJYQ5SsjGdgWyGdbE
JrwZtYOx0x7NbMfYdfnl0to68Bm4nYmhgzXKMFkFrlCr7EPoVoRV6z1qrQwESkF9mQe4u9zVT7e/
9SoQXllfbQPpx4X2i8sSm6Tg+nKWNCxctteRVCf04p2AFaBDUNmGY7DBI3J5pjxEB55M8Y1efVzY
qbRPkmAg6FyjseHu3JZNWyikKUJEHdQ6q1dCW0qnzUuCcpY7Q0CMh1P66MmHTtNOvC1fgfjdS5o2
txDz/ZCCcBAhoKZ1+Xkmm8vBnyqe2BgIxwjlL1d85qN+YBWUlCLh6oduHnvVwzhgDDu5vYPXeZRa
XAgO4BUBkSB6y5fWmxnMLbXAFuYW2M3bP4BER63Vv+Z2m0wleZQulILH7MVZ9tjSrt6Ud8tqYADD
d6hvrUKvpW1r3a4ynvRcO/agZyE/ROcfQTN0vv2NWz4JSAEdWhsQQAGD3uUnlrkAr4ZA4q9RaBFm
3DPD3BPo/aI7s3Mfry8EbjOw8uAvUrTl6+K1HGZpea3OE7rQJZxc7iDK6Pd00jaODMpl78RPyKvQ
9FndCEKpg/fI5Un+2g1l0E5eMNIjmGfn3AydNJ547NVPlHy5vZDvLGuXNxF2cVCA1sebgqmAy5Wc
eujX6l2BtEAYaNDniCDtCQFOoTFyBK2Age6bU2K+tRqjEYPyGCqDboHvYapak/QNaEEQYWWCvZhW
Ph1Eo70uYOM8zZC6CkdtrOOa8JinGqIYS3tprSx/rGbXBJ0HHcFJYMm4EJ4eEJeInY27ijxAsYHR
HtWwQ5x+1bBfFi49k+ZI6U1xKEV+ADY9bsG8+ox61ABVusAY5OH2cm4dFrQGfQfMcuhIrQNyG5jn
yqsZ8u/FB9JVw0Bsv2h8p8v0Tnm+3jTQyQK6j843gv+VfyGNaEFu0YrEsO+znH6d5i4EOFNx5qLM
cOxZGTnEB6XOGGnQpMuy5SlfMKcDeQev+Gk6NXYR0yVtyFAXrOgnNmIYFv06xr/dXo9rh2ACiYsJ
K1BRI6pdv2WVWTN0MGuR1NXnZbrP3lIMvOg7857XzzOM4G1HnRuaGle8E+ibTovvoXZjpM+8Xx7K
QoZDbt2hNhn5+c5w77XngTEMTACQiul4MHpf3pcm9TH7XwkUclwtNCp+0soUQcoe8fSmGfRfMAGo
qvfrMnre4+oYnSaSHlQX0dJ6BSr2pnbCeO8ex+Tm8iFZUxIFoPdfJ7LCBFnIZOki6Yy7wtdAzXKC
gHlAs69Zv7N4W1cSvQEMrmN+EiX7lZMrCs6zEowsyVCQX7UieM6DHCLyAh1sHTVVjX3V+B62bNMo
2gSYSQCQEpMYlzvWLm0GxDMKH+5wTFNw+MkiAMFPG5qIN2r3WA2/bh/6rQXFk/R/BgHhvDSYjk7P
6oVgQUlKPts+/5HrfcQErwO3HhvMWZveTjti0yQ4rVGOgDtAaHVpUrg8a0pVCODV2TpQOLheB0z6
mNW7czzqn1r7HjCxgWYSDAjqwFyaAhm6jiYPUvx5+qdAcBqWVmxUTqTb59yzY669+GKP1H7LrQJb
hLQKMSO4y1ef5+VGb+ot7xJ0d9HU7yP9b9nl0DnHfKYa7FUlTfRdL78K+p1tY+lTh5jppWz+mboT
BXLYzw+YODzkWRNa+V714jouhUlQsbyPE+MJVnv6Ia/ySFVaszC7pMjsO/db2Q5H/YWC8hHUAF+Q
i+w8h3vm1N9/MNdldHDT1OoSrZuDFAzrkoP8omp+CPNRN+4ZEuTb12DTIHpS6JsAwnyFzKBZ65KB
6R3K+fYSZ17lIbzwqiPkdOuTP079oe3RUEghNrPjZracJ0IZVQFAUwpZ2+WnesIsQfbkYGW7QUVO
eRdnbllHbdbT6PZHbp1MNZKgBsHRA1snFzLn0yzSok/o3PJDPxpN4GZworetbD2jH62oX/Fh70x9
0SvNL/vEoWlQlPbByl+y7M0Cv83/YAhvjsKQgJlv3aZwemn7fTr0idB4aJA8MuVboX/t/T1DG+sG
VTRfjVMAKQrwyuUXFcwXVe/mEtrs5XLQqqF5ctOs+ttmNEa11FCODe0pBRNc+SpJ0zHPJOia4XLf
gGlIlhyCTnZ+vL1qG+cN1R41IgJKBMxtrjLMmja+MJnbJ7JoAvQjA6yaqe9Re2z4eIDzMIcGsRIc
hvWAldSsdPaLekhyB7KYZGjKkI3dHwlQVVxjROeBjU634zQ2vwwVGQQzqHuAUetym6qyNnROctgs
/u3zT2b9RIqdDGTjbCPBQlMMTFuYL/dWJsDm100egDVJp6H5QUfbiAgDamyAIk/UAfqyc8Q3Tp6J
7jjyRnTJwPq3OhOAQ/izkdtD0nQ+j+feWcBbAWa620dia7Nwh8AICR4lNPxWR8JOFzd1qnFAgQO0
K6l4aBc7NF90zmKPNi+3jW0ljxihgEt7R4FhluJymzomtTwr7DHxoUn7lPe1HflEGAlmlewTQeIV
5twHWRonRky1wriThiNjUYEb5fYv2fpsANkx/4c4RLFxXP4QbpXoP7rlmOi90xwtAsCq0KfI6ZtX
w6k+zTjeOyd0o9wLyBDKSBiExMQFeAYvTfod6zrfIjJxlgJvJ5BwkdCLIvZZ1aO/xdqnoW+0CLEF
ecJ7w+7rzEdurQFSrblkT6BzI9i8+DWrp4egKjHJ0ZHJ1GssMiHYfZCOT0LQeTTRVJnF3cBMTLkM
3XCny2wPkrHx5gKOgWACKEvFgbYy7/O+aOu6HpMGD60rvH/c7rGvnXDp/yx8OeWptqd8uvnBHyyu
HDnGlHzoNsIizSFRIb/ztyoVJzVnAKol92HOv94+YRvuAhVDzCaivITu3vrBbQEFblKnnZIFDIdN
MvpTkM4oUuxphG54PgvFHgz9YaT1eiLFdKVtg7Z6Skowxg4clBPVctfo325/zYYVtO+gIg3oKopM
6zTPA2BJUGOcE4ioPEDCdooyix5I3+1xMmx4Pby20IUDJgzjcuvKnDb22QK+niUppUPuQMPdRZwZ
fCfwuraimttQwYUHMPG/q7vInXHm4N+TCSlaAM5EYO3hcK4XDBbQJEMuB8w4UvvL287zjGRZiuPW
zfzgc+ChXbcMIXy351ZUknaZ5ihDiIHQSkZst1ZurRCWSn3qx0SbH4mZP/AWVFlL+aI6SEbAlu9N
/jsdf0KIeed92vpChcB3UN7EWtqrC2VmMtcxDzYlYubQY+wxfdeGvffn9sHb2ClgcVF6BzUA2CbX
ag+dJFCfhBBmomWfGCuDYfn3toFrT4RdAnQc/zrI5ZEBXG6ULmUpnCbTEuG244GVmoVs35megViK
mlrpBUE74zCNdr3zGG4Z9lB/Q2IFJBHehEvDbmfrtFoKDWhfD/Q0sTNBP4SEkxYWEv1ouscUurFf
6PlhpzDIhZrcujlUeGk1WjJfEj4NgTaenEoG03y8vZrq4qxOIwYAUN3CHVbzGauLVaGYgutaL0k7
n+ru39y0IAD8SZWF7XbH1LWDxWQ8EntU06B5dsVeN7NmGk1fLABre/FE5csyOtEIfR2XLOfbX7Vx
CC1oR6FQigUEc+cqWkDlUniFJrVE1tQP3UHLIyE427nKGxuEHgzm+0BtgHx7TUeTuhQk7/6kJVk9
hg1NloyH7h5xizrOqw0C2Bb0iDjz4KFZqyFWhSB9Skwt4fVhXqBmDTH2jEIN82iaoLyr04Oh/bi9
ehsbBawX2HbBSwOijTXNIPCtaVXZREuGyYaQQleDfLEcl6By+LmvfG1nszaOIBp1oPQBPQ3Y29eT
1qnOLYs7XE/qJ2E3IXfdONXvPcBLpmZvRH3LFlgkDBsuEGn8GgjRDobPutTRE9SMi2KKuqkIiyr/
xIz78fPtVbym9sCkOqZ0QZ1sQWgWvatLf2HO+lAK2hkJI9YxnR5zkoHySQQOWM2Y9u/cBWD8BbOB
HltN+0hletDy5rCM7Dzk+hPLZKyl/tfbP2rDh338TWv+s8HGwFk7MSOpWHFYimhKY+Lc9dax9t4G
q9+5IBsNQ1X5QuELKFLs7nquacq9Ba27SkuIc6JZHaTmayFoBDoet36qyBsaeZhuim9/48blx/MA
ORAldnYt7Vi0whp7t9GTvp7zYHTlhDGz1NzxZhsn6cKKukQfKidubUl36Uo9Ud/V2hje0HtQ5C9h
ZsyBWe5AJbasKa1IOAIkJRjKubRWoxqVV1zqSQc9YfCOG+kjRummPqq7nROycflVyqM0lFFgtteV
DcOumJZmlp4Uwj3YpazArlxKUNICUdjQvaLvxnlEVcOAt4ECr4nH7vK7uD02oz2neuKPXZQ62RMG
zUv7VZf/6ATqNGNy+2hs5HQI7TC+AGYq9O1QH7q0Nwq3og1FZ9xArYvL16X9YzZ92Ojz2bYPU0ti
LwWzZ/XgV/6DTKedQ3PNegf/pvoU0FBSwez6ySjdnjpexnH/6l9zmX2dwfYFqvcz6Z075prBDOhJ
JcwjIqe41LUf3TSHmSPPvE3AcPVWxPkDe8GU5u1luR7zUj/Lhr/HvVEx8MpVDRRiFtxFXt/2IjIp
bFrPwkv0Mabe97LMDzmKrWipVL8HP4CEtxRAzdI3CfrPTvsNNtqHEuMsqb/3w7YcCH4YMJeAk/lg
FlntF21Adw+YENYLecUMLYoym6OyYIHrDods8ILZAjMBnY/drkrLhhtxEaqgBKtk3UHmdXlUdD5S
q/dGIxkGaMZJIjmAwmRPsWTrumHIBGwmYClQc2SXVsbR1huAYozE4l+msYzsbkGVwYzTZo/mZ8OF
qH8fOF0gjq59cVcWZg6VbSNpFjOq6iwCogEcFVlQgDWCeYfbR2rbGqJkz0DIjDz08rvqbDIxqI+N
q0vPjbld+IcM03DxBA66YEI14Q8Z8+bvIwkIsIGBBm2kdyD0pdHCcarcdWcDjfkvduNGQKseBvI4
9sPRafYKMhu4MrwuyBYRPqt8Zz1Db4l86CH6aiQ6WQ4tBKAGkB84mXlYtDnC8HGYOuzkFE9Z8cNn
5d0w/mL6aTQxOz+POxd46xShZoFpXqTGmHNbrfbkjDpfjMVIvPnsd19H+Vq6n+c9qu5NKxaqCS4g
T3hxVl5Cl7PvTj0YRbWSPutyejRF3R5tr/839Z09wMM1BBk+SU1rgCsKLYOrMZTZKeu2gsdK6g5F
aXH0qxgo4NjuqrtJ6z5nxUsjfzL/0A9WsPjawaB9RGsXf3Yjl+/xIW98O26opbIJDVn7Woxnacap
KRtqJW199KcR7BZ1YE+vIGC5fW+usfzAAn00tFrkLLXNhk4VDFn3ZASWIquieYAaqj89mE31efZe
wAUg9HNjQHpjoV/qjuzoyGzkNZjSRKCBdxnZzTrxLF25MIDXrGRp0uxQ9K08paXQwv9wdl29cfNM
9xcJUC+30hbv2rEtJXbKjZAqUaJ6oaRf/x36A95nlyaWSPBUIBezpIZTz5xpbKC7bx9XYmQvRYkw
DmziJHpXLHZcNfqDttBPJei/bouQfTk+KgBMF0CByDsFowC24bYith3r9egkg4nua8Ua7bRgzenB
VhfoZfLwCVHkQVaImTlBXo3tMA7D64nntd73zrhzvZfWsXfZqOhBye7uUhD/IRcRqDHpZQF7gLvr
wKpQk5D58e2rkykCnjrwcLBwAI7zX3AhwZ96Oi/m4MTo03TY3+kBKquA2MieOWrz/8kQrgsLLVpP
r3oHApb92kb5cAq08t5Ih8Oqn1oTCNWtfQzoblqeA2c+T/1TO70w/dBjBuH2cWVf7vKnCBeqcwbb
ChgDeEi6b8wh4pdKwF8fqLy+9GLhpBDIg4oaiK7ri12dYUXOiIulFCQ2NTZsvZiFomQqi3VRY0ZU
hyYyH08XhARu12HW2HPitBopDUtjQJzZOqg6ev28a1IrezCNOZntyqNAOJOTlWIMoZm89sG3cxW0
XHq5cMyY9gO1JhDm10cGG1K6dqDQihvTDr3tPs2faVpE/3a1F3KEKh2ZANTS58CJ+7INq+KbDRau
WVMEGrKnh67i/w4jPIxmyuos7yEEBxnsn8xXAX1lt4Wbwn4pkINiclHwAmkA1Ige9G6cBz97YwPg
7+tmTcj2/vy1yqM38GYWwZSGkur1V0lBzDITu4acHDQpA1Ym7LHlqd83Jek+YMxGdS5ZUYRXGdFe
wcQasFrC5/HaYewLnbgx07+aAxj8vUeP3ddD/UjzLHLBfliu7jNxj4UbVo5354+n+cUuQfyxr1Ws
npJLxuq8/3e22LEnltYmu9mKGvxCcYqsp2oSrU93Xv8YrCrkvURdrgQJuj/1k98CswB1cbMQzUTw
t/69y4aioNjBZ/MRCQoFzxI9aX1L+Xc0l7AtUI4eYidNbiuLxGpBSZAjop4DCIzYuQBZ5ein7eSC
vuGInnBI8gQ0sgojLGk5O+g4I67W0UNw33GXze2YOyuy97ijxfrAnPRFA4nNbu6ALPJorYPOOMhB
hWo77cmYff9YbiV4XwEAKg9/f16UQYCNgPHkIL/rx2EBKbk2M/ViI3jxHCzOdA/dv3RlAO7AWA84
Gzgrh+j/CFtY540eisgnkJhY5n06KDB8Mj2/FCGeY8ra0mggIrBQM8qN71P7ZaJA7BsK+LBKEE8K
L+KF3MgXjAB0Xmz1X8vc323zSzbF86TqOarkiJ5NS13dnybIGU4bcz5W2frYEvJ71hUhlkzjL29O
MMNO7dO5TxsPGo8BvSUcch+M/X/+Qc3+0wAxBiaM0dRoWi8udPQ1sahqJucq3d0Wwq/kuo2Aah66
jQjp0ZSAOl9/Gm8aU5euAQpt2G+2h0UyI7dcrX3fbEFEgGXPSZbf5f6oqvC9v0I+4w8UJFhfEIyK
Fa/NGumE7RJWjO16UV48eWhyYnHh358OA3lgxkTYDco2wfxZxWJ5qd1bsc++ewBjMdTWyUOZnka2
nxsVaO59bQPJD3wXJpBB14/I6vou9aHvZs9crBjdQIyQFWRvTnTY28TbtSDC3sZZUf19r+8QCHuL
v3l2KO4MDJalRwPGsGK27Isp7gGzr+k5C1QbNd/7KS4H7RG0wFGNEvmQrQzkig06XXEPtE2EFNAP
rcxQwablp/lPivCoWsIcAOlNC2wec+gMR144XzLwyKwKcyRTPfQ10YUGeRXKmoLbpUPVFQWIgWJb
06OqmULSOGHqKqTIj/OfFCGiyZauc6oRx0E76MDKx97CogGjDztXEdCrjiMouZYjZ28wNB5D+8Kp
TvLu1fe+3X5IMg1wOeE4kn94PDEe3NaNOKOFh4TV0PZ9UZH5iTN1KPpCMmOETBwD5kiTESIIH6YJ
JkbNbbTjKfjoZ08OZg+TAHQmrTl/zDSrC4m5LIqQXfZowWTGcw/YIl3EqVhdOxUztgrE4Fvc+/1v
EE9tFehD53WHhZaH29co04lLYYKF8NNloEWrQSfMDy35arenHJvLHYVCyI4Ern6eQYIoB1W5azuk
zeO4Yd2cHZuseHWW/RZge9qD4eZ3I9oIt08kk/VWgMdCGcwGiZ/Moh2ZYINsTJGR+ZvbVGFm/arG
eV+0iruTqCBUDzgBxJk6yOL5M7gIIkw7W21/Kdw4S7f+xCjWhhS07P/+PNzKYWAEqCWYOuHV9hgN
66esRNhVTwB5zU48G33UuCCA1NLih0OyL7cvUKISAD6DoIV3g1HtFz6Ws9mlC9SrF7d4fWBqqZzI
65x7ilZ75Kz63T9IA4jtjd4VdTxBAceSgdpzgLR1dECfNGfoVO6wxGCZosXc/B8uIBGq/Rz8BEKI
wakksUgJhEl4aIJdnyZirfYGL6V1GF62oq0KtfpU1P5jkxZPfabq80rsoQkrAogvRrTA0yicscMS
9qAaHCtODbZzm+9VvkTbogIqS7/bhRThu9XWuHVdA7thbnfWbIT1lGFqfAbxh8KPqI4jXF+hL6VT
YAInNuxtOlRG891lFI2utFNtJpMk4cB24FOBSgA23tDFm7NY3kxFZoNWdznaW6yt5LnL5vsatRI6
PgZWZK5N2JX1Xe/P4N58srCqMYuwq2qraOR0naVI+vjZ3qkOxlUw0cfZT8Wxw9qsej1tUwvYyw9j
kP5ZqRmRx9w9bmncDqh3lyz7hxcCeABvFoHQBfxm12YG9BGYLapalOAsM/T0+jCXH6v1dw4yk9tP
UfJdUcAB6RRn0ESxhdu7C3uG/a+ePmoo5azao6/F6BjMriL7l+jolQj+Ey5EFNvaFoM1IvvfNnL0
a/eEwt+8SwtQCcDaNIoTSSw0R65yrA4IxuHFr8VlMwM/ip/C7zQkuw9QXg+tOlXx4MjuzTRQtvdA
9wJ7IrwHHztfyDiXTpyNBaL5Ak1n0EMoOfUljg2tDkTVHH3AN8xcH2ZwEcSvc40at70vMD9Pa/B5
aA2aeS/60h9v64JEzzlsH+PQgAWhqSXcXAWgLLUpKsxpMB8xNBSxeTf2P+r1ZaD5QceO9fL1HyS+
UcDzNRYgFbw+XhuwbLYbSFwz88XK8/I8VdbL0I9ehOkI+CBK8tO8ahpGQcEhe1u4TC/BWoL6Pi4Y
+2UE4R2Cl1TXRrwxLHytzG/LlIc0HaIyiG8Lkn5EzPxg4xbSMkxlX5/SxdCXa2+o5Gkj3Y/679H6
7vXJOLEDY4oLlUASXLxjVO6hMkBmusJjG32voEaJUps/r4eCdS+ZO2CV2u+mriLUrqJBW45Dlj6j
3654d7LrRCcdbV7sIcdIrTCsOAE/mTXBBiYit8aybOxyNFkaOWPw5Bvkz+0bfb+DFRuXLoUJ327E
TknM24P2yAXPJcEOFFfX95VD2wdvNoKfBsCbd8Qi7nNQzue52toP2jCV31bsVTvkhr9NYYrQNYuG
0lSB2KT3gFasif4wIKWiThc5M9jiU+xi6Zqf6/jNzCYwBVTfqlTZjeWnFBwTahZAQoF6GcsUxbG1
Iu26/7eszYrFBttOM3Zp7d2NI7ggjTCvuxC0wr/HpTqYxvfbX0Bm/2D9dKDdXQD4xXUwo78NKzA3
Xuw3j1kOGnDz/C/pngVCIUD00KpECVwIBKhDR1RUUd9Kq/sGYMRJNZctfS2wOpiQw1IgIAf4t7xw
TatRV/4yY2+OrmVHYI1PNMDOEl+LSpC/d1nUL/qJ9CwqwHZ5+/5kWoLZL8TcoEbDpxMMO4pqyDD5
a2nSPeYtdsbghaN9BjWDwspxoy3qyIWgtyu4OGJAZ62cwdgWuzlYEubIcB40A5UTDUx42JkcWIpq
kEwxgIcAUAs04Bxaen2lk9WvvtEGbty2TqgHDSZg07Ds/6FwB8qw/4kRJ7+NcbNYsUFM3nv+UzUY
7G5hy08wFSmcoiycAHc2ZgARzgP7IFgaDYwxHaqEXjx6WViNRcR6evh7XcDMKbDnSJXBYGNeX9m6
WRim3TK8JQ3YSTZEgMpUJngrau3vbTTUDd0LjKjh44iAtbVdcg3hnht7+itDYLT196kRbrVqFZDE
413JEZQgHZdtqgqciPYnz098sDZNXrXzzHj1JkW5RqJw/8nCOJHgdwI2Yf8PVzh9tEJzudN8bAS3
7/76E4HJg+PSkNBhwkI40LbmcwDGizdDAVYhqwaTer71kdEDKN2bnorVWKJ1gDIZUDf0PzH/IIRi
wWj4qW8iQ+7Gn43hAgL68faBpLd2IUA4UJFtm56it461el9L+jhYOZzU6bYMiY3DIdDfR10BDLNi
Vb8E9/XQrrUXO+PJcP602wP2KgxloLBw/KcKFu5KjGDE7dkytH7CUahL0r3TN+UxqFC8rRuDRMOw
fp+ayTl1bhN8zGmrMHeShiBgNJg9RMEQp3y3id4Kpjzd6sWPnWKIzHm9q+fQ3l6QGoS+1d/l+Uez
+j45ADKodgBJIBTXogXTZHZatxEPoi3INKzx3Pfb0cjLHUbD2M/aplGWLvvMsu/qAGt6Uqqo8MnP
jnVf6AyCgwZUKteGi5WFbnZz6QPL3hymJTuvND8jW92PaI3a6b3p5vcFH7Mq/CZpyi+31Uv2RuBk
EPugZsqnmq+ld9QusRFx9WNzxrpgSs0yIrquCrIk/hM9m4CvhwHdNzC311IwIUCbqgPcmHMQLP3X
oqEHBrKMAjxP5MCmP7cPJYtsUQEGmSJiK8wIiBmfU7iltqQ64M3AwC4fS3/XNFgheAfc+x3YVXej
2+82/5M2Ly9tF/ZYhzYHqgq4zHwD1wHoD5KyAK78+sylg3Ww2Yoip8bcPQvmuwzR9ZTtW9c9ZarZ
aZmVAJYSCRgkotEsWCJv6txyYOio06VlB79GR4cOlnOqzNY9mH6l8k0yy4d8DxAPVAH5TOX14dZV
yzSs/0WeEgDroDutFaIqisVzhaloV0hPhu2wyIY46sERPJM/U+yDnXGydR7vxsEDFpw1RthlDzlx
FQ5KApKHel4IE96iMwLYNCDUjBeDOEXIVuretU7jlyGAI81u07cZ1Cf2sLMy0uyNpdo7ZtGE1og9
tWmjh/UG+CqzQLHAUs949oe22y+0s84I8+s7bS0KbPQbFFGw7Anzq0FvSAd7mEgyl6PlpfeVCzRF
s77olnnCbSkMtFwEIp4AvB587ub6c5d5V6/olroxoe7v1ui+rfqqYvWQvRfeRwbMmlNlioNEZlYO
yzg6uHuHRWiXH9H+v1/8NMqM/jiauaLvL9MrVAV59oAWBFYdXx8JVFgVaUACE28VMz44FkW7Yw3Y
0Tbz9Qddljm+bZOk8kDvxldBw8cFgjkIpnVw5wBRY265obNuBzI04dB8GIL6cFuS7GPhvWCqDwdD
rCUocaWB6gnoV8Sns0cOwNnMket2KkZy6XkQbVscLI7RcMECtIOzNm7LY5+aHUuzOY2zGW0t0iMa
KEIg6YEuRAlxnO8QYiwuGjkgGJ13BIw5oV+5KooUmUlDlIiEyAFazhFzPJM3rLOcAEKTgllIc7EO
JPe2+eAHqSpXUYkSvhDQIDP6Ujzabtwjq1w/nAjWydBlUwSostwcc/sYhkQXAFQBIpt62o5L6doF
sqL6uZj/aB6wyvRIlwPxyhDLWvcBec5UQBSpaqACio4l4lbsghaelhF0RVBAqNM252ric0bNs53b
9447JP+g63DznF+Xr8MRVCPvUrbOFHAk3aaPVo6mit4onILsNEhbEZUCq4ZhT8G1jjRz+6BavHju
xhML+kORZq9trj9gJ92P26eRmcALUa5wcZT5Zbf5EFXaw9lxfxPrszl1hwCDJ0WlkCU7Fpi1QDeN
xA/zq/zPL0oaGNY1WqOClTCn6oGQs5lhNG3pIg2IkNunkkhCKZyPlCD8Q/wnSMqwqBSE94iw23ar
I2QQXwxMpvoj6ML9oFNlspI7RNSFShRKUvhqYukEsFprtfo8iJeBHOstgNcGB2y0ak20lNPvykqp
QkEk5gkbnTkZlYUqoi06rhoYom5amiB2XPq7IxWJqkULotuXKDEZGGmEb0QbC/7xLeK9+FyVAefo
kymIDWDlQ70ws3BwyafWdo63BcnuD4Ua8L8A+wzOQ0EH0yDvttzqA75XeajPQa8dXAijDZYMW59v
y5IeKkARmpO849+CZiCybNegX4M4mxKgXWrjQzkpIheZ8iEP+J8IftyLeyuLnGC0f8a9BXaE8u8B
u4pBJlHvCFNx1sluDjE9D8NRt0OkeC3KXEjVsQ6nmb0fc2Gdm5ee9uHWfkes8w9PCg1rNJpAUo/i
p/CRGLZ7g4RVD2KPPPTDvdk9LJ9d/dftryMpCYD7DEzxsAXAUYgVNQxsaoOPIYaYsW8DeTXslyrY
sQHbRrIn0y7BSKT4VtILvBAohEizwxw/M7cA+Ans7XTpXje+lNszxobmblA8WpnqgTIMASAAd+/J
pppZN1YndYLYteOBfZqbZ9apZuNluocwjGu2Dgi6uMp+c0GtW4FHLp5NFoFvyGmwWdT+Y5rfb38o
2VkwWs0hnwFSQJHcrSZ0GI3BCOI0H8sdoFctaDT16kNt1sfbkqQnwog6wkoQtGAu8lrFsxE16M1O
oXfWq24bYUOSKkBEq1AEyQw1UOHoiKDmZaL5/M7aVSNW5Op6Co5ipzjg6MPJN8Yh6m0Q141dXj8Y
tPgMQr1+j2rDFjGPaee68erjVBnaU7Ea887e8u1Y5Za+t+YSMAMLZDwmdnyGo2O4+9v3wsMMoXr2
1v3EaCamYR0R+dPZ3rqMmKqIMZjyIe2z51p7qNOPdJ6PDor3a/D1tjxZXHcpUCR50DUcxHDSNM4d
81eQGl7IOSp75JZo1IakNBDcpeD1KMPeVmVOMnUDyIH3JVA4eqdu/kbLtbT8ICbsOxidQm384beq
bFCmaeAq5GBmhJHoAl5rmseob5GxSONq9Sgn+C+PRml9HbGrN0TtvVUYVInpAcsoZ64EuzCYu/jP
uXATBgN9xJjjqTpOYpI/3YQ9qCRxc/ANFQpdkZhVxKu8qQk9AeujYLuDdgPyrKVajKH3nd0Ux7xa
I2N+WGcMjRSRXWI3Z6NyGJJvhtAVR0STDoPuoonoeg3k/autxQUzjzPAxWltHoJScbT3UjhUBCUv
eKS3JZzXt5gZnbMsLT6aGQzYP2OHVjCHpq2oCL2Pt66lCNlTa6dGgLZ0Grs1i1K72eWqweT3yscl
oJsEJnaU1MSINdU5LIXVKRbIYZr7C4hAd9r4oZqfb79i+XX9J4Yr5YXSTUyvUos00PFa6+9JYG9n
I63vmhrjzbclvVdvlJbRd0EeCO5xaPi1pIoMcHazGXDwfJX6ka4fPDTui6EIS0vhWSUFbQ+0lZCF
kRoMIojsXb21jJXRtvg+46GanvR1jhz7YWVVpNGDWz5T81PGtAMNGkUhTOI2uGTOZPlGdSHCBRFK
tkPr4Ls1ww+jeOmtsPa2sK0OrXs0rWTLD0MHIAfxn9Lnuj/o2l7zMHT9pOflFzv1P/WVao7g/WPH
L8Jl6KAyxvWL47V5OjsWQe0QcPtv9byExI3m5gyTvbyYUx5liu8seRro4rwt1gOSF2/w+jujaNGP
iObSOKMwJf0MEl6wdqh2p0r0loeE4BHBSAtIvPmfX+gt0/RsY2zANWMjclruEX5gMfLrbZWV3BwA
wrDIiCMcICT4US+ENB4pmabBTG7dcgiGiM6vOfBT8DftulvXn5X367ZAiU/F0iXUzTy0osBSJdZK
DIvZYz32Wuw1w9LvO83g22ABYsZa621cfmC9fWGGQOJWnzQUvKeoA7AKK5qGMfj7ziVXYPC18ZI+
thoJh3eGucPWaUeLjcpBN67rvi/Yp65IKSU8BJDCTTVyFTRK3mUR67wEa2PhwD4NTbM62V69w8Bq
aK1+FIwHWu+H8YNvlU8Akx4mDUh6tr996TJVAqskMK9A4IMxUTho26+lkwaeFmvtl8F/ttYa9Ih/
HbQivcSEiItSKHawiHnZxiaDbUaVJUUG/nB3V7Yfgq2IplIRlMnOcilHMLIe9sgOo0uzJC8ADVm7
c8fHEFqFeZWY8qvTCE6DbN2QOW6J0xQbqpRnztzguGGNdXyz6uakGuJxFmyYcZTXxHHQbsFIBbZ1
Z8nWfKXWntq7wvDvsKXv2bFPeUt3Rf/s0C5cYpAunKalUyFUJJ7YAfMogk3UPLCfQzBoTHPMJt3s
LOHpu2aBWc169Gh+VE7eyMwN1nMBhwW0NA9hrs1NUNW+l5M+T8bnlZwH8nvp78cWO+Cy76AjSHWi
avvyMO86ZQDD7n8CxTCw3pze7vUxT2rXxfrd351W7Gt+wBTravWHxsD6JZK0tBgUoe77XAWCUdzB
Whtkvoivr0/KC/fetEFw2beH0nfgDz8z9CFWG0XhDz72B91+4rJPeClPyBmbsYKB9IY8CSYjHNZ4
K9MQa2VXJWpT9jLg+5Cawnzjf4SDdY5pLUPN8sQs75z1czvc5+5P5jdh7z0ATICYp8k+mAOfqzK2
b0v9cdBAzDUfSacwODJDcPlDhBN7JNeBVjXzpJ/vafZtMF/zRaE+chHYmMVXdHmmyf/8wjvSoFi2
3LTypIWejKkZ6WUTjrOqdCvTFRSIQWGBPAWTJsJJlsm0isAFD8+Y74zm29J2r0Z1VySjN34v/U9/
ryiXwoS3jq1QfclGP0ec5iOesO9L4xlT4OagYl2VaeSlIMHpdJWB1vXg5Qkh5a5dfxvgvLMHA3ml
isldvD+AwOF3OO4S+XCAz3X9mbwRr9lKQWne1fug0A+DsWu7AwApu3zbB6nCNbyLvEVxgm+YDLsA
0r1ksQ1LjaK3We+M/Mfm/czcxHSNnb/+WsnBIYpWqvjw0HTGAD3iwbdxAWztvT6l2TrEcVJLj7e+
O1DNLkLbZ0m/aFXUDOVpJPqf25oiE4iwGik0b10Aqn0tsDL6fnbLygAmKgi7GsST+qs3lmHqkGgm
mcKAyaQhqkYNgpPAwsNfSzNZ44GYoDXipSR15Azej7TWD2nvf5nmFQtYbFX0J/oiD8+az5KAQBzJ
OmAs1wKxA6wZWoBb400vI3CJP9TW9qprzRnjuhFWsTxbXbofO9UeIP6ZLj2SIFbsPq3Ey9y1hFhU
M/8EeRkF+vB6+8OpRAgmusDYKfKJPI1ZaZ4rOh7QatjfFiFaRt4/A8QQhUE8I4zjCV+rb7O8nTyS
JUFWHTYvAIeucUf6z7elvP9E11K4zlzYX9DLkzmliCn1Bezu2BtYW0FUGR8pLU85ks8x+IAWwMfb
QlVH49bmQiglVWrOI4RaE8ZKMkCJGtCYG4rXzC/oWg1wNM7WCRwRsBGeUJ9aS3trFwdS7HoIrR58
xwOL2HSmhaqvLz0P2OvB54cSH6C71+dhTj0tQ1tniQO6wjrA0HO3U3rKd2kdFAJVHN64xYNCyVKQ
0mmt7tuLlSVs8QBlzLRw8DCZQ5+HQ13mbwNBpeHSHQYq49vf6722QzLUCwElChLgv7o+H6hU7aGe
AtxkblYIO7A1Yils73BbiuQWkSginkMUgNFMsbTn1nYGuuMU8ZVZnzBgGI5GdipdBYmXRCuupAjP
KtNys8zRHEwM38ci3ZfWPedje9A6xZzbu5SDfy5URpFyIPtH5s+Pe6Hki9UWll0h5LDS7+VUHXyQ
jDh13C5/uv6xGr5NuhGuzoktgMLOx6H626nhN/ko/wGkg0vFaMG1fAAYgXHKagL/Zexyh+zq5WX9
CFSkKi6WfTeOuuR4SBA+iBTcZlb5Q5Ajxi/S7VjP3gd91u48+/m2dsi+GyYzfFR+0aJGBer6OAtg
IT7NF5IYDsHYswda4adBB7StVRTfpIJ8HWkFRu0wwSQYJ6xs6b3JX0ni+MeBuqdF3+d6G3lLqihb
yF4VlpyikAkuEE7aI5wo67KynnWSpFb+Lc2qMjR0ECjevrZ3oRSnYXfeuhu4PWih4KkwwVdrdd2W
STW9VGsMxrTdZownah/8sjn4fRZtIKBEcqECYr+VPK7tL4fY4S9s4X170dfnM6dV9zPLKhK+yN0B
c9zmH3UX42dPi7bddR45em00kXvbGw762O16+qUvbNX5339OAPV53o0G3JvmXP+K2matVngZTbIK
SNJT0JzKNFmm6YHM5R2oOEsgOcijV7ZHPz8G9fIU5HcNOG5hFBTf+/074at5QLKIXRrQYpGDtbcJ
hsPntUpW+tNqfwXzvmMKoyNGePjYGC/ngBFgfLDYSbA5eU6dxuybKkkdJ9S6+zY0sObO+VCg2nhb
r2SHAfcVuvZYM48eqpDjrEU6VhPrqoRNy4mld24DVjRbxV0n+Xj8JAhV0agF8ktwPP029iBLNqok
xwppG0Vak/7Q0+65Wn/dPo7EuYL8FxfGs24kiGIxwSOtnq2pWSVgwY8INt1MX8Yac7zluZmGyFiL
yLURIKUqrMU7Tkn+yS4FC5nplrn+qhUQ7LZJzrpwbl6IfW4X+0irNipnbdfiP2UErmULpnta/yAs
c4fjGCS3r0BM8d5+CIrFnHsJ2A9L+KLgPADCbXOrpJunMCuyMGOfGnZy8XhtD/x6lUKDpPLeYlsA
PIHdEg7u5dT3kPDjORjri92Odh/Stu6jqlvcE7OMAlOLNT0UjT3f3T6p7JUg4Qo4xQWctIi1o82s
LRjUBiuNPZ1diijX2/n6jvj250VbFMJkZhBUEwFcCS/ngMzg2gB11Om7HnuH8FIquHt0nJ/soiW7
qU13hcbaqBrJeHAqGyu7glw7Nr5HH9KO9SejqfK7bFzLnb/UVAFNkF0/OkycsBhOFVt+rn8Ww7hG
vXZtnfRB/WCnzkvl0pNF09Papo9d/dQXmqqrKtV1D5MhmK5GaoO22rVMxxjyZSJunXjG4/IlZ8fZ
gvVduiO6V112nLs8bOZn1zubxhDy/nj5Ss+tivCG+1XBL6EXAWQ23+IBnIOg6A3I0v0srZukz4D2
36zO3xtzsf6DtcfmGJcvnMLqxbdxnYvwz3KwSnzTISWHiyXmL+zGsRWf8E11hJOgZMFXp3K8HpBa
1/c5sNFkKCzUyaYHIerZtvYFK1bYT/vor1jw0O7s9M7M9RDrdnv3TOl3EGSw+xTcZtWftflSP2Lk
c1v2bDwyZBSOeZj08G8b9jAruAAsFgEID1NBtvDMR20q6sXAxI9brMd1HH61Ngin8l5V4Xs3//Qm
6I28Df8HuhBBobfKmYzanmsklTZ2DLf+jhR6BBTgfnLO+o+WvLZowLVOVKY7TdkflXgqtNswoQNi
EC6d//nF58Y+7I3VOSqyOsgK/MeNPWrGuSTfb1suidcF+hnRfIBqHF+EdC2FuEG5AhKER5tqCOTL
cOzKXZGrIvq3cp6gWCiS8iQTQ6gYdhKCRr0OUk3L8VCz7W5o81DLnmZUnYcAjOXlnhUf+vZYbAwZ
WhMFflKTw5B9BwcGdoFXIfHPxQshT9lyGJfIaKeQBsux9h+wAfKsMUW4LnnNiPxRl8ToOcIrkViK
jMwrYXTrhDYgNHB8jHNMbbkowkjZ5wUQBKP12KaLWQv+Ky4+bxss2zK7dp107HuG5fIEdH3NBiLP
P7c/8PtyDCAtnOMJAG0wvogz/Dq2dvnlSJuk8z4GgIiR4Q9Wa0UrUCjBD0ZjlroKNyxxhlcSBZtc
LCMtchTdEx9kIl2964p615Z/zK7azZpqrZv0kYKgAGBF4AiBUBIU2Mitytps1iTrGhUNw6d6bbzn
YBiw82qMMuK+ltOpn23k5HbcEUXuL0uG4O85QQGsP7Cgoo2ggNugzIBIq2lD0OSHOsk/pP586Dzt
mbXrt7rBlqNp/lQtQ5huw6ZwCjJlxatC/RUdQAQggsHOV5LO+UrbpNZT7TCMXf15HTRdkSpLpHA6
MlDfItmAqxNeb+DmtKBd2SZLN3h75m/LqSp6QxHYSFQVWT9CG2SuPkI44S4Hze0Cb7bbZLK/0OyR
1Nox1Y07gxjYOupFHkPveP5LxBRsK5A4gDQBLwyX5wrPsO8at5+MpkuqcvTBwNxY0TzbKs4pyZOA
AGgHpu9RjHpbpnHx2OmW15mmDV2CoetPOt2TbL7zMhYR93fVKcyXxKJfyRL8RmsXftcg+02cFY2v
zb7Ph/XsBEyh+e8/FpReR0kI0HsgeETclINlg2To6j7R7cM0LdadbXb2oV+Kc1G0jybpv42jbh48
P1dNnbyPMyEZjGc8EAISVgQtUDyEFasb+mStzk2BBCZ4RKVDK8qdFSR6qhqDfn+fXBx633xWCFVf
UUNmE+AWz+2Tyt0N873WPAJmoDCZksvELwY+Btk8+ijixFgP2UZA6zExWHcPjM2TP3wryT0pUE9x
/W8N2VvK8Ob9mw7ellwhbEa+iOGMawfEemZ23lCMuLLWOays4MuvgQG77X4kt4cBQr7dB7N9vJBw
LWV2+5oa1J2S3vupYbeA04CW/sttGbLbA5IcVP+cfA8++1pGwMqOeK0zJYVl7HSCbSGoXp/ngUZn
LDH7U7bYPGcPx9tCJdVYMFdjVRiAvkjv8c+11IbV7lCW45g4lfXUjAEAUdYpmLMQbYcudx42QsKy
LL5MZb5zU7Kbi8eCDgrDLKky8F/BtxLzJiNyj+tfUW2UFOnUjAlocXfusoejDCe6H9avtvVoaHrY
NHPUAayrOL3ku17J5d/kwqJhEWPHGDYZJdMf5u98Oyy1pAURwLZzHvNXb7/m+wV9ESsM6shTpSkS
r3t1apG7vso2B04X0nWif+/nX4wds8wOF2PYw4qvwx0IOjBXv7PhdG8f/L0l530S7BgCAhbppsi+
tACL4xVzD8n1L8c5mexUtuilTeE2DPvbot7Kd9cx87Us8/qOQWtVlsgAoGGc5+HYpk+j/VozTGCC
ARm0gGunhe2PrxZ7qocM9YaHKviJ9lfP9otCzVSnFhJce0VHecjmMTHz+YR9YNjRc6TO98r0H1ab
KIRJcgV+bpR6YZZwn2ISCgZeD8RJ1Zi0LjV/+RbTz6jmBGu4NXr/Z9om1kdkTcdtX2IudQr9tNCN
U9n3dXOwZzbtt7So2uduRAsmqxz7x1AXLQ3JQr2PTVWbLWZKS+bsN9cksV305rADP2mpHQ2dttUx
b5xJPy2DW1j3vlbnT8RitYouVGo+UChBpQ402iiZCEaLAAuMfZ/bmIxfsO3ODrPY3Ffl/bL83PS7
optC79R3u9JQxIvv0w7cLaRx2Bpa9uIaX79lRTnlK94tmWjUumkaTmZd3S1eOn/2qjRLFEqsQ0nf
KfGFQFF1yrrpAxAUJMXShRXp7kwAMDzzVHrNbkRJrlpeK3uLNNXYgsS9oTwPWDH+jfKjSPuAZ0L9
1jDHhFSmFZVZyUJn3lQbnGRmEJhY2F/waCK9EpyA5oz9qHt0SrrqfiRf0/8j7Up75ISV7S9CYl++
QtPbbJlmJsnkC8pkEjYbjFkM/Pp3iN596XZzGyVPkaJIkbrwVi5XnXNK/6n/dY8goAyRBfhjQ3Lx
Tpw4agId+ZNtfVX7U02OPQ9FWNX3AsTN5g4IiObV9rs7vXng9fckI7uVNZz3oryG518gOftSF1PS
iaJDkHxMk+6BN+ihx3+mBRh2YXvnGu0dF91LW6wxVpcWEQkQbNeZpgiFhUsPyNJG9xRedydlctWo
yhE9APsbv94e36IVvOiRpp4bJnvS8MBuT9AFmncny6rUA9F5fbDAS1vBpenzTpdnEaRREL+h5IPm
zNJgUqNvO5bp3UlkIG1Z2VBAmW3ovpnCTjcTy7t7xpXpCZwXJ0gNrbwz7Bh5Ec1Fz7zMQcPaKWk3
eOOrj2Dn5ahYUvdAhhKNctNJbBsFTC5Tj+vPdeGRx0qdur1IsjXU/nXAAajwjHhFrhuV4Cth0hFP
AbPJ3P5EFZZ+GDVJg1Jw7VMlEu1+atA8GfJVBOxOCNeCS8+m9qhBse3H7SW7Onf4Cjw7kKaEQCCU
+6RHTmc4fTPmRJzMwjhkoEvzNDm07ZrwwdXOmM1gXyBnZaBpk1zqVNIRkBm9Ezh6FvmauK09BKwS
QEvfHs6VV/5tB+lWaBHOyRrJSRpKWSRi5OJUQ0V3Qwz6q+yhumOSEZL9WbW5bW1x8qBP8x9r86jP
Yjc9d60yQQBxsr0yDjybKOFEoN/JkTjY/ospFEVmOhxS1tItVxY1H+K6ESckyP1aj4+E9hsnm1aq
lMvr9MeMFCnVAHnkBiQwTqlrvYAcGR/13ktXXryL0wZ+J8T69NknS24iUzvBsrTHtOV8V2pDaNf8
KFwtvD1li3vhjxkZlNN5ZuH24FidWv1n2x+FNwZ9HtX6sGJnZTiGtDROMTFLsbA0Lih1DrL7OfjL
drvW+Wz2ahdeD3kVnCGk54DmAN9HuiGZV+hZEQ/ipOZ1+lY5MVTDUh73vlDRNdMEWncTZ/q4QZ+F
tVf1wgihfIFaFJjGgKvIDpcw6NM6lAynTmkCl+BhZPMQnZVXngRLI4RIGTyFOtPOZZRRqmWYNa0a
kNwJmXnSm9HPyKAFPMXQOheAXfq32H8A8dEKG34CkECUeuUKoM4ayAHp0wAIgkH9mneV76j5zyyt
gJIf2nH/11vywpx0c7ncMPrcFsNJCLH1nKnxWxBdfRbTYWPF7spFuXCYoVmCDYNsAWhyV3CZVuel
karDqSR0b6r9DsWevwXyzfN3ZkI6ymanC0i/6MPJJl/MRmwa5aEwv8fxmlb44g78Y+f3ZXrmaUve
AR+rG8OpIF+gBR1qBTq8eePfOyb4V0QWaE4BoIGsSO51ues0rYMNCE1to/3Qmtd4Wonjl0ZybkOa
MdalgygrZTgNzRikdRF0HJnS+PPtjTY7A9lZQJPyN6wGSXXZWZQKA8iWp+MJjzs1SlsIcyMky/c1
02io8Ex/tONRrKSAl84viL9Iy6IEBsTZPPSzRaq9tuvABBtQVzVtsUGhiuLMpvU4bqfM5D8sJzO/
VNXAtiJV4uZwe8hLARWwCgCHAaKsIgCd74Nz88o0KVTBzArkTd1prxj3FkHepj/0/eQLPT911t4T
wW2zSzONcgmS+b9z7XLeyLagVpCLfDyZ3clU0CgaPN7um7CPIn25bWnhPgNNAinUWQ/WBpXtcnxZ
gapJ6qXDyfEQK7ox38ZVYftORdXAiM216vDSajozHcpDmDon5i7NObQYRakY42lMjObkNWLIfCvn
dr/10nFCezHuGoM/JiPUq2O7StYKMksTixsHmiCA32NVpWvVJFOhlb0+nSbG70WdbVzq7UH7/UmU
4Q1+dM3FXNnDQ960oBxsAgKBYrg0vb1qgqgDgM0pRe/DEX0JoaAV8P5dSX+U5fe/XMrZFlKN6HuA
SgaC4su51YwJWCbFxUs0E9sSMIp0QNORPjno+sr2vD4VMIXCDNofoP0nQCXSsKpC9E5j8P5k211o
iwds150ZD9su/iAO85MOSZw0e+nsNQnjeQwXLshEGn7OGQDHgnzyFWyL4rYrBEgahCXBkL276RGk
pYDgDn/rY2vX/XW8B64Zrgjw3QDugL6GFPsTCIJNVZmpJ67dMwhoxyl71od8W5E1Uv3VSfxtCZLn
kMJEiyt5aC5IfLyochUyDl+g41aPuzzRfbYaEC1MIXRqgVrX8WJHcVQ6AomWDQM63qqg0TmPTG9D
m+ZIxPm1w/0WOo9syN8ruhI1LA3u3Kj0BNASAJJByFRPSQMoe3pQkw+c/9F4/+sjAM4lCmyzFgae
8VIolJdt2kHISD2lH6ra+Xr+2dbrYDRWboUrLwYHBpAPOoSh2SgCaOlSYFA2FlrRaCeWpm/6aPpt
taGm9mim/X2hB126JtNynVIHQACsITTZw1sUcYQ0sKTXEtUYTPOE07id2jEwKmvnEi8odeLnig69
ySFQOxbVKrKU2Y/b03oN5IJk+NxrErM6y0DKjyv0mVQqy57cU9t0uzZ9LKGyXHKgQ2hYqZGX/WLD
Wz49l7va2OdZEdr2N+WT+7ddV3BdoK7owr+B8YNvkc6iN5Zo5ULs+EQUDsFqu1TuBPIQmAttLa13
7bdn6jXmG+RrRDy/k+Bn137mjnNdTE8jqkIM5N5TnlB7GxMWxMXrytzOX33p0jCr2EnYsLiArx7h
AgwF6oxdFhkNsY5JUn8VItMeixFCJ1ap0C8e0bXNqBokaIg6HWrNfmrQQ+tYlC2SUMqabu3suy++
B6BYZAOA18CbEHBJybdbzEC5TsP39O5T07+IUoSFY2xXRn2VeJ6ht8BjAhgIIA80Pi4vK6ZrMSLv
PosGaNR204tDIzRyh1JcWOi/KsZDXe999AC9bfbq8TJbRQew36wT3F7SDlL1xKl0grEVdRJaoxm0
Vrn5/5mQfINpKUWldG0WQbjGj42PLF3rQny1N3+jlnHJI0JEPVpuSJWhW65d6LCQw3PPeKtN6kAE
tm7dExogfKN6spK/uXLekkFpRxCSAp6WYNbQWdynXnLM9Xduf7VZv2JoaevhXgcEDXk2XO/S8jQZ
J4VuDVmUgRC66e1Y8QkijEC46l/DNX+P6Y+peaecHXCgkXWFVjA1kmhUXPSqiH1EpyvJh2u/PZtB
qIm09eyy5EvdpkkxTHqMw6T+TCptZ6ftc0ONhwzlV8IOxncB+QGIhTwWzlot9LqGJdmW7lwSG1yH
tlcWmU4wkSBzN2yrdQGP32vloUZjseKQ9P5g+QiDb5+BhQ0DDT8QqmacEMpn0jom3MpsrcfhVh3Q
L+rx5JmD55NSewYBcA28uLBpAMwALBZOBMhA2RhggEohMqwkN0gS4HVxUixS7nrXWBnVwrlDcn1G
MiCVOVNdLrdMKVyCD8Faak9WF9VmiCZKGQ/ptGJncUAADIAFgboV5u/SDrGc1CgzJYsQwe0V7xUN
GnJXW8lKXEWBCGYh3Y+YDKgZoHSk/d8lHU87TvII/eun/D5Dl3lFO+Ua4OiFP7B2Y6xxO5Ytzsow
eJrglSJtiia3aoga0jzqu6P3hZFnAJVBSzbrULd2ysftHbhmTBpeyUelzcHIi/LUC1mMODpxA2fY
OEpEPXDwXARpSXDb5tJhx5z+GaHkJ3uL5x3JMcIkBtLRfKlVfwBP34AquDGERfwzEVuOV6+1RgO6
hln+Xs0/lqVLh9jEUIcRq6n9QPPEQw9suPJaJ2OUt/f9kMCVOoHbp4GXP3ZNvxINz3MpBQwXw57P
zZkrNUlfq5RjriHTVoaE9VOYVdANWJndhYgBoS/cCgiBKCrJEQOnDA3v8zKPoKFo2r7u7Eh1yHT0
PQ85Ol1Pd2LFeS/uoTOD0nKytLVoocAgjx9m0KEVCYT6Gh7VkOqoXvI8294e4pLbBM4MGGzouYKW
JBlUtL6CCAH2j2CPg9hq5S/yjVcrRuYfuVqtMyPSVqmNJB+TqsmjuNbptpvs91TnGhAbAADcHs7S
BYQVm9tPIV0wQ+UvN0YJxklT41BELQqimnMct/HBuO+aV8s+JvmPmu/HF16gP8igrhzF35Wr61H+
MS2N0ml0qzRYm0fu8BSTn419Z7RBU4NslPijetfoG17/sF+673kXmM3nxEz9+Adho9/Uz5b3xXS3
OVtrtrm8vH++STonlEKoFU0n4B5yJd5YdQHRb1TlNopnRsq0JlC1OgXSNYIcDfoEOBVcYJNuuSng
50kPaP57YvWf2jaDOwQZKmDsOPxKc+0g3P2gbfNijw6vrAK0f4J7fjaMQ0fSze2dsegx/mwMmV9u
IRtu2dX8aRYHKXrk2aYxUeK8beUaoTV7RagvzfmiWUd+PuBnjklJO6VNWpTnbBqq3mM8kl3Vv1QG
90d9W3uv5JDzVzTcumMfbnM3dpAAOUBNRXu7/R3LK/HnO2TPBRLH0KkmjhwEP6opsLZdic62D8Qe
cSqeqP1o55uWNb5ubdBIwh8q9ADrk9B07ovmWYn3nfIdbDzztPJZV1mMy+mR45m8n5hBbExP36dv
6IxYNvsx3ZP6CUFiQ6pns6uDyWZHzvaF90PP39BVKdNOSEyNBiSfOtNP4z0bt2W9IVYGZMZDQiFa
zp07Q/jEHUOaraX/Fp3X2UxKMQQxRqC4XR0F1ziZtmPjDr5ZxzxoHbHWvupKkxGlhtlpzeVJuC+0
GLrcPYRy1A0duJDSSPy8okFGkwMQPoa3Yeq+TSfkW16MaWu3weT2fkxfxmSm35o0aBDZOK1Pk5Wd
dJ13lb5JciHAp1gKa2tEba6ya6Y3E0o1WZ5tKmXaGu2Pgrg+678h9bW9vVcWXfn5ZEjORBj6ZNYt
tnCa3FVlZFS5b2RPTo3GMU9VtkVSOz4KtmHOfbZGm18Ku89NS6eYidpw8gmmmap8wVIoeXJPGRpc
fnX1Nfb8kmM6syVXBG3GvbzFn4ijU4+pZv6wtoOXLoFzC9IjwjRzkCI7rCDVxz0Z9QOFQvgEjXrV
SVeoBsu7BToekHaeiYkyJXGanJbXvcijBlLSBFIom95hdyyMde4X3V6Zvo72WsOsa/rrvEXPjEpH
VLFRhmhQkI70nvojQwvYPdcD/oJGsOOxSjIfbwxgpurq2VE+N3Rloy45iHPr8wKfufxyaIijN8Mc
3bjVLsFrbeMNJjw7ehutXS/z+1mOMc5tSeFNCvJyWaXzfV7d2VNA1QdNBdORQorOV4b7XmRBwp/A
EVBXAqt5x98yLHkmbXCGqRhhOHX2g/GrxhPKCwa/aONd5nw4L7fP/tI1cT5MyecUimdxhsg7yspH
ju5ueSeCxPgW9yxIkwlx1ea2veXRAS+Ptzw8r9wVqh8UXQEJGn73YNUHYOd6M2BiR9uNGxl8LUuy
eOLx0kbqFexg5JwuNwxQyR3lsZtHoGJ7viGyyZ8sPCluj+k3hehqyc7MSP5Tz0rAcDJcXDl5Sg1f
m7ZO/dR1RxwX3xx8Yf00462hhHbpV2PqG+hZsdaI/TqJP5/Ms2+QHOnAPDJZOb5BoFnyzrjTNF9F
Z+iANV/4h/GJbezikWgvLjs2SomSxpoAwG/Jlv8+CdCpuZzrJO0zhXQabi8Vyetj8tqXvuW+duC7
013Ntmaxb4tTIe7d5+oLBDo85ZgRaJVAjKHX8x11Mr/RP2X1m3BPOR13/681Alzo8vNK0nV17OHz
qLoj+bbvHtN217XvU7GFMgR3t1P8rBT3rdofVGXa5FPvu/UaAnwxiQDdJfBBsSlnYYbLryA6Gueo
iZ5F3l2RI2unj6GZfVDnvmy/5bwDg1LbcDe0+rfbw1+6mAwAsqD2DFA2Lo1Lu6wdU1qXDRKiVg7e
9pNKX6HXGkDUaMV7LZ24c0PSUcjI1AJcVCN9PQifZSKw3M+3h7Lksc4tSBs97mvLaRsMpbDQURew
50ncF+RJ5O91ubX6NRjqojkIaaD9Hh7tYEhezhzVMlOxxJhFrVYHUFjYxAXxaTNuYsfKgwp6Jhsj
5ysX3dJygX+uwi6EFYBluDSqZbQUtkAyMidxYPd3aLjeJs+2t+L8F2MIcybXAcaAFsgygxaVKbMf
DeQk7KJTEeopwybTs+qVZ/xeh3TSM4SQR5/WtXdvaKT9ZBZWfri9nPP8yW7j/BPmqTi7073GNRTa
5XnkaBuTt37aHfpy9Ev3TjH/YW8CYYBqnIl0PbTPL011ajuUao2HaeLW7pEybvl4GisrN9ziw9RB
WIaFc9CoRqbQOE1f4UJAEOiMUZ8cRf0Zm9KYftU/S0AqzGetK/zsY7K2+XusboS3j1kontz32/O6
dBDPv0I6JtWoAXnZILBOEtXe2RX6b5YqWcNfLuYmgRNBKRXABqghS3M6dXYfNzlCMpKGhqMEQ6+H
lgKm5qcYzzfLDWr3AY1y2o9BXQuUftel5a1zblvaOu00CId7cwZgeCrRKyxulWNX0QOFir167FU7
YEUOlsabzn5kPQlGbVugoYWCvP6hb95HC7zAvaUdmgr6/90mib8rLD8UWr43MxokVDnk4Alk/e72
yvyXOUMUDXQNMFnynNk2KXk7IgYSNEza90p9mCZrr0CYJ/anz2lxyHroarGt8/m24XktrucLyE4T
LPK5//Tl/m8nz2tU3LVRk5qNz4gHjpWR1rtRMeztbVOLu29uePC/pvRLUzYRSEeJKY8GIPxCqG9N
e6ZpK+5r3sK3xiM9Rnq00Xa8VsVjhGl7sGP4GNhJ4adJHMXJ91i4oZO4a7HePEm3jM4jP/NXPfDu
ukqxeC70DJPYCiwIOzgGHiFdtkkMtP0AesGe7sF+VPNxc3tal1bQNUGZR6CH+p8cPRMb8DYhEM+a
w9CFemWVW6VIlU2R2+U/+GVEKBATgpAtbj5pnArw1pXXenNOgELCuTtm/QaKlaHa22FSPv/DuED/
gWMGoxfp/8tJRWaptsc8LSIjThsfZdQxyEQDVaVyWnsSLE7hmSnJL5rliAIipUVUt8TeFXjkhEWR
ZFuVuuPKfbPooFB8+8+wZOlatSuUWM9tEqmMQ6e+dXlL/MRrnG7Ls36qH+JJE3Q8KhaSBoEqDJP5
IhOQQkRnACssUErIQgampLE38rjQDnRyku6u9fRB3+hZjn8nRmnUQScchT47SZXxX5qa1kjY2Pqw
G8FVqnyr5PZ45wodgi+JPTT1nqus4dBaUNEhYxrTam6rAN0YZ2X8SzchghjE2kBrAd8kE3brqSA4
gS2JuPuh2fwIifwwNqG6NhRqpFQ/G7QPTxUk3ch0343lg8hCs3gpRYxmxT8HJYqtDy9rPm7vtYWA
zsCLF5QBAFOsKz2N0hOkHVhCI3NW8QZLu1TLrU3G0GNbNP7wmXi7bXBhx6GihWAOuE00npKbrVQp
+tfrfUajFlK5Qeo6P1OWfrc0unZkF+f73NL8JWe+yRJxjCaNsDQeRbHvqh1SlfH4alTVBl3GK+Wh
DBU8OKwwhq7PZ1f9Yol93m9y9np7xP/lQ4A+BFkCTYXlm4a6JXMYrWk08IdBD4shIOoQemiq/qp/
5ae6DstnNDvMwUpVR59kp1L30wFNyU63P2QhuJyLif/3HdI1xJ16ymulohEYzb43brT6DoWPaQiS
NWGMpTLADPOauXlzp0UZn9sSEyRDu8Xcx5/4wXYfWRcMGxV9fTqfv/E+0MSP9nMyHEvQ84yw6j7V
va/tHL6dvpVrMKWljAS+5rfM79x2VO7xR8upJ3qNr+mOA2HBFL/1yh11kcYd2b5V7lAISq03034a
OnRD6hufKNnRSlckzZYSy6C6QS8caHBQ3uQiRDsVg6IZPY3QpvH7VIJB6nLf6UNiQYlio6NHiBaZ
yhv4H8JY8z7zBSVd1LM+H25KiNQBVijlI9S05yUzJxoxt0ApqrmjkFW7vb2WIjlcxOAB4c6C+Jys
E2aRsUFDIBWLPh1tFkCGtUFm8D61A+szf/XQA8EJubWSmrx2YMB14GqecSrI/cqZDL2pndw0Rx4R
qG0YauF76RaZ8w77jGY+BODDlVFe1+YhboQ0szHro0CpTIobLWG6FLjPNnKzQ4r6RwdN53shTN8Z
2EYpDiDMj9YKgmWO3S9XDzYhrDS/gGe9bym2ayDmUVdV1UZmbt1pOXDoXvrBe2Pb6+zX7fFdbxSo
SEFECo9gRKv6b2d25jXjgZqZa7E2Shr1HtqWiD+ylZD/2g9dmpCCDjcXJbPHuo0c8HJJw5Dv3Nc1
NCo1VNRWDt3KcGT58nIs7M7KYGtozVNCiq0RryFS1kxIG0Jldl5p3Twc6LNZieXnyZfba3K9x7H4
CHDB6cPfIABf3mRpE1d1bxGsCRtjX9e6TQPB7Ql0XItUYV6LX57KV1DsazalywLlQBPsVdpGNM4D
w64PI3izJf3UAqjf9SgFmvvbg1yaRlCAQM+ZW7ChHfDlIHMjd0qzxDRa02iHo5NbPrfVr7eNLG29
P0ZAc7o0ogn8ZNLiIFmNGSpTZHk9roOI9kG31oBt6cyem5IWTRQMxd0JB8ltfjBIyzdk+6qsCi8v
W3FQ8kcjCpxZyTNoZp02WQYr06BsKNtlmrHlRv7edmsilGuW5vU7cwyel+ZDpbdtVJVe6cd6csqg
DIAa32elrlZYkddB4kzQBS4QHEL05pOxy1bbDkVujW001smmTFH51t4nXCC3N8PChTWbwTJAb2GG
TkhbTghrYtoEMyl/SNBmUdN5qHjlgbmZ76Sh7iSPaWwEVWJ8tdgUDsnw18EwPmCmowEPD5ah3Asx
Syh4VKXaRqR4qzwMk9wn6RoCZXEyz4zMJ/1s4ewOwnI01TBKT9mmIr0jivhEldVmWbPbvrykoMyH
ux9UEexDpPsu7cSJp3SOGWOD0J8x3jIACwcoxarAUfMcerfUJ9NPNGpB+o8CWhbmPQ27CimpKn+y
iirQszGosxc2pSue5beTv/Vl0gyg8FVnHXfgPxFybhS+iU8cWKhf8RTSR2cvNABiNs6r82j1W/vD
jdy48S0z6lZ29bXzwQSh5oCIGHJdyGVfTlDXmqUbDz3wtIUXpPqnQdfuCD1C+tuyV/Ous3+Wxwy1
M8iIgBaCnLY0ZkVRrLExWTcDcabMH+mBF98rL7S+JfV3RMQ+UBUK/QnC58oor/04ypmgPf5ufQ5l
H/l2ZwN4XA5Qw6nzzbLvePG+cmqvAzAYmCkkJjK6YAZINxOHkndFzLyP2kb00Nxnhao99AUqIfe0
c71sh39775ridsbGpO7k+HZRO3tdQQF2c/tbro8WGBaziiwCTwCyZYUEtZiSwo3TIUKeQss2IEpB
MWm0VbaBkO4aJejaAcMY+odAzxrcagC9pO2jUC3R63KIFEIOJh2bgGnwGUM+jP5QrsWBi0NDo1YQ
SFB7gZu8tBYPU9W5DRsiVOXU42jH9uNgqsYB4jX5p3+YRRBH0UgJKCQEupKpzFYLqBtjYCPYxYCD
k71uVcadEQPFfNvU4hyC7DR3/JojaekIcjeDEHesD1FeZY2f6Pu0YBZQeQOElMcpvG1sAR8yU3/x
4EepbMZCSnOI4otAaMjGSB0U75OX2A06VlsJyMfgfHpTkDgjKz4h6UggC5XwrUNbhx+z2iHvrOuB
93WqmAzoj6v1L62ghH6+/YHXRxXfh+cg6J5QK8Sj7XLieddVUwmscRQDqHNHHbOcwb9r/dWu5xyU
mbmLIV5oM2NRClGcKXGU2lDGqAbm9w7El/FoQ4EZIsNN9qKaYrU7zbWfhUEbvEUUKUFd+C1/dHbh
WTQ3usIwR+Ac7kl7R5qd9iW3vw18NwBb6JqnAfoHra8eWJ4GSEb6Ynjm6UdtrnFDFl78l18iHdmJ
2VbCBgPY9CQ0ujv7u80edLyP6+/5Fm041dLyyc7rnr7fXteFSualXWmbQ8VLmZCAG6PO+8rQfaTY
N9OWxlvk5L8kP9ZUuZYWGAjuGVaCDp/QQbrcRkaPBuq0KacoK3RUGapsBDIofvKyOvZ7veIrL/4F
2AAiQtwsCDHQRxntHC7tZU1LRtwBU9QZ+sbOfhaZX7/Eh7dJ23e9G0DU1t3entCFg4ISKbi2CG3A
kPSky3T0tCYzhDoh9rWbba7mbDs67RpaYP6VyysbjNYzK9I81sRLIU/TT5HLq4Br8a5iu+6hMIDX
vnO9fOWBt3RK0K0Foqt4bOESk65R0pIy15g3RZ6b0EcVwbBPWqc+aEpj7Bqzivo8rw7/MI9nNqWV
6zUuBDwRbKp9jmIoG3a0rtz9v1hBqQEpDKBLrjDICCjR+zJDUl032wfiTl8FarIrRpY2/Sxy4OG1
iiBH9mpDgQ4MnYrMvd4OyUOiOVs9Nk7EccvNmKHx7u0hXd/G2BqgskPsaa7YyzcJEk5KFTOqRhP8
uC/crv2BaS4f0Z2tXru1ruOr2RZUvJG2hZKDLMyY9OZkNrE7RRM0wA4D2nOgQtFUAVpgj0FZqMnn
vkWe2hEMAsScjEdHePZKSLA4uyhJoH8UegQiYr484jOsUnMEHugTMl3HvHBbPzO6EVp/FkLnyf24
Pb2L59sFFGe+CmFN2pdToVPIToLe7fRDs52opvouZ8qK41qyAtydM7fExHvdkLyIRRW9tkQK+UBH
PJdFUUMwujv9/UjObUgTV3ud4mQEe7+giuZnfZsEvbeKc1jyVIjAIdpiQJoCodvl8jiFU7oGHWCl
h/IY+A3NneOO3iEeZj1PFQ3ZCrfxQp44oEKaHDiaZLR9LU7GsJ5EEVqZ4m1FI7iv1eO06RQ7e0mY
SYKUoLHz7RlZOjrgFiI7DHw7epJJdyFKL3XpUV0FziWONxD7BEG1BZG4y0kR/YspSD+jcAvBFVm/
B62OyqQpPBVNi7sx0Enav1YNFImtEQW226YW9xLazUBqaWbd2lLoNlhWlpHGwF5Su+RxQp/x0NRb
9V9205kV6Y5oOTWcDB470t3O3KYdqw426czd7bEsrtDcvxyl0TnnI+1ZVydDX9iJFmkUfVRyiFOG
bNLzR+Rd7JUjuFAKAsrkjy1rdn5nsSEzUdvMFVeNKJ7NyNm7vOzvtWGsxD4xJrW778fMGH2lmXoO
Ffeajnsj81C40iA2hioWsTrkgaD8jvYKVpP4LbdAbanMXG39f5kVBxIwKmTLoTB/+aWdWnVKq8Uq
4N0FO2qtY30dVdE8Q2PbW0mSzxMsBx6QAQVgAUE6kGDSEUHp32GtV2hAceivw2S981o/pVaUaABl
Inqea5HtSki1tOggMc93jAcJE7lrNU/NqR4a2BR8bsJi1V3AlDTdop64Jo27FOlAlGxu0mtDTkO+
qkeEA71WMS1K89LP7lp7M8Rh32y5WIkJlg7luaH5/882VxzHBSQtq3kjl59omgUkoSvZlYWLEdcT
aplI6kDWRhZZEub8npx3RdIkx7JtdjlYjr4laOBUr7c34FKcDXEMuEzwUA0Hu+NyOGPPU2/oMRwV
mmuBnvQbu03RgH7gw6NrciVos0rct9w0g9hyH2x0lvxCFYOtzOoCmBs5AaCDEatir6BP6+V3MAIy
TjLkGuqWtp9U5GEwwb3SP3OX+ABzBvXRbEGPTfSNYHjGjvZjQ7qwI/0TraqDUibDytFcOC8XHyRd
f4xXniL0+bykaJ2XbXVS3cWYhW4UfiFG6Bndm2tgp4W9NdcAMXq4A7yxJFfsDsxU06yBzYRuzPyT
CsHU2+u9PKo/FozLaR7w5PLQkxA1aJ7GW4IajDdEncheec/xYs/Q3jW+r701NeKlLMnFyKRtNiF3
yQhvtWgsP+zii/KYeEiTTONLrpq7Ks/8qkUD+CzwjDoEH+QRvUQyb0V5b6EUgMmFzDvk3hFme7JY
WzmViKkV+AgAFYwYipKKCArHgqKwBgxMSZFhi4+53W5jbbD9MjfujWFNf2veNpIbvvgGaVs5DW4U
b8Q9yKFw/V1VVLz8yr7vvgw9IqUJomP3ouj1zUTLZsUbL7qVs+FLV7At3FLL5uE7QF0q7g9Er4Hp
vE/k7zOm8zyjSzuKHgaiF2kb8ziDcC0a9kR2e28akdJszXFFWWXB3V+YkPZx3+uEjKKGu7B/kNiH
nIROvyfCxf1yuH1ilmftz2CkndtSYQnbxs6lU9BPdG+51K/s6gk9CW4bWoAQXU6bdEMjCBxZouJs
dsgK1sWB063dmIFh/tRRHVNSsdG0QMmNT1NBt4O7Y714QjqLm+N27O0vJjV+Wpn6cfurFh3G2VrO
03N23Wl4LGnUwkS72luabdC9xTeno8i+NcpTqT0ZaXTb3lJaC/Uy5PVsCDaBCiAZLLs8y5E0wEXe
+zz2QdcY2Xf7g+q+q/ucnZo1HNOyWzizKF09tJrUcZjnvUnjkNW170zejhXP2ZjsTOV7VdyLTt+x
Sq38pv9stSs5mkWnf2Ze8ggdrcfUjrsZFuTxXepqud8kdR7entfFA4M6JLILkEnBTXu5jq0CDS7F
xTY2IfM5QjC9c/VQ0d4oSzft9PW2sfnHrpzcmTFpDZOuZdnkYUZZxb41HSkDN9c0nxJS/Mt9dmZJ
WjvhjI4YB1iarDak1nPhhtzYN/Y9dKwZmwLkalYsLvqDM4vScnlU0Fw4sOj05c6N92P/taHAzvfb
23M4/86tOZS8tcl1jVi/F4xTP41EvlNb9O0wE7/I6o1G/7rxFKT0Eab/Z4PICbV4MPOitTAudK9t
IJ1oxmh4ra5EtisbQ8ZVUa3K4jHDLtSFFwKNUXiTH6uvt2duYYVQgzX0OdODt6YcPlPhGV0MncOo
4ty694AQPcWVpb6nA883ifCsv89jzUVxYJ4RrXuGjNwxc8Nt0xr2emc3WncDqNaKXm5HxdnfHtiS
b7ywJF2swlMrjoSZBoZuiG63taf5ZfmQb8z6rSFPANMg8/r3YTByZo4FMd35BSfT6NC/QhsqdECL
WDmJg8oZOQFlWG49vMPCtlOnE+RuCRhTpjnsk8Fck6Zc2DFzax6wlyCJBeFSyZUoPWnt/yHtunYc
17HtFwlQDq8KDmVXkMvVVd0vQqeSKEqiAhW//i7WBebasmCh5+IAZ4Dpg6ZJkZube6/AUCB5bUgJ
PGMdZBx2kiMPVpZ2bZxZIMkdi5UawzhoN/tGEj+3le3H9vRQaQ8lVzwKeQgjNyQXVJbnsnf2NqUP
ckK3FE8SZVxjzCxcu1fTnkWZHI4ccdIbmHY8nWP9QWHTI4Gc96hoB5LpXlPIgZSueUAtnpyLxZ7F
nJQStD4YRu2zdsPNeBOBb06h28i7cWXBV9b7a6tf5BWDxFLH6hUFJEPi9vr0YTVPkw4BhpXvKhLB
WRi9XMiv9+/FOF2X9vBXwJTk/DO3Pro6e4BuqzspDKJOSLMyaZcgrqJfsWGg36Gw65m0XJnsytf8
ykAufoTRsI6h5K68Snnpkt54sIf6SU/Ng8E7COe0eziYBFxbW+Olxz0mj9a0sNpFl3R2eKq0Myt0
HLDIiQ1lE7x4CHDYAMIN8GTHofKmCQZ5huUNmuw1zpr+01IhDop58DHUBfbpBpPtONTgVWcrr0Xb
w/QhfexBfZa17mlqTJSs+y368XhQm4dmOuoNfR1T3Z3IzpQmt11TQF38Bhe/RWyUi29QDwoflBQb
Qcs2vZx6DaSvfGsMUkhtQReD/jeXgkDzov0GncT5U16OpSprTAkP3uF7pXn9tFF0t2hXckdVRPyb
7X0xzGxWjWI3RQ8N0Ncia4Crzwlcb8uaJxD7SDsJ5GqYcnlpDx4MiJGRlxtD6Ta87APNZo7f2BN9
gLxEtIW00BB06vidWAM8IZ0mesjbXA8mdeIQVmSTTxq9e4pz0AXvn9CF9FeU04T6JyQlFWMWc3oU
Akxdj9VXGlXPvGavcWuviZQsBRtIugk8iMATzckZxE7bzlJSrJI5jjuixdbebmD9jHbQGoJyCQ6A
CioAvBB7QB1yTuxi0FRrFFKqrxbVfoClBqLNtlefVC11DeeVEtXP5J9JhbohbQJjYLFXALF1f01v
kn0IVaIKinoebkyBJLre6wCpTxGxmuYsG6Urgweqk8iPtM/SjP1YPd0f7CZRtQFZQvUadAe0E2F0
cT2YRKRRV6SuOXe0fJUqNSQD28Qlb90S6r7SVGLfy728vT/qbWwRw4KiLrQXhbzvrMgfV1I/5drQ
nJtp3Ni825bZsaYhDhrq+hs+ftTZsZTPMQ86pdv2DZQ3trqxJu7xpcZ5dQDxM4DVB3hK+A2BoXg9
e9qkST/aTnOeyNv0DOM+GABk3dZq3chw9WDcxlJgFcf2E8bMY3kg5iZXgjYsyyAxHmCdIvdudUyU
LbQ3W3qEJYiS++1wUDK3lZ6b1zUB14WdAaYOWknIpVDwnTcc8naqYgdg1DOQbIPJvFZ9t2BzpjDE
CkSNlW90c/mKfhwMWaFGYij4XLPFqZqxjwDzbc5pV+6soj4X9DtovuAg8i2P4yOjYAMoBtij/SeX
/rb2e58p/sqPuAmR4kfoQK2AiWbjn9n+TCOudlJpNmcKHDhgsnutSsM4NJif6qo3cohNwSzK6YKo
6i0XOMOPlR+wcEAEcgZ8HHS/IOI+Sy0jArl9uyD8rKfvUc/dnv2FEv5eywu3tWTXKp9LmuyHb029
78vHMot3dQJxP8034g+iUK9U9RWqyW05FmuCnpMGtiveLVBMvd61KGwbbZVr/KxBH67WjsDvSPF2
QF4EkWfmQLet/STD1kxfKnlw7bwMqKauvAXFus9OjgY/WxmAdnGG5i7fZg+5IQjVtOeYVYqbOqPm
grE5eCurL6ZyMwx4iJpQoNTgdnY9VfQ3RllWuvYMxcsm9nIaUPsb0Z6sCiJK54j5MvPb9s/KqLeb
zvnSlcdnx9aDZdxsVCdtqZyivQaLlSnfjE/j4OlD5xrGAc6iuAtd0x2G3bSaV98ccOGTbeOtBCFy
nLg59RIqDFwdSOe8Juxsq4+VBDn9+jspHzMU2e9P8uYDwjIHBV5B8YQ7H4iA13OclGTSWqOSXi01
cav0V75menw7FxxacL4gko8vB9jZ9QBGhXZFXXfkrPHS1YzGtcuN7TgeIpynxGvuj0ujoQUL1STw
zVEJmSXLugR2AN4KGM0GGAsNN/Zdfdeho7imG7Q4kNiNgNJh589jcKaPHSu4Rs6qXQnHgfxc4qlZ
7SqycsxvUl7YeCPioJGIih+e7rNT3uLhblgSSc/WK2TH3UTPAhZxt5K8DO0VWQ2GauW0LU3NRC9H
KD0A//J1aV8k2WYK+LIpZxjRHVEctjwddOfyQOvX+1vvJqRiZpaIX4AHInbMd0ajj6ZZUJ6eDTyo
7CJxGw9tb9dSwn6frd2Zi4Nho4NSCZln2xJn/WJSQ8+xz4menrvWcVN7x9vJ55Wyg7aVUBPK1wAZ
N69wTA5deqDNka9CDn82nmpTJ5e6ip5ZY+4LKJ2zaG9K1lFaez3cvg9nI4n7+2JmdVvhvhwwEqBe
2iauNlW7iaxDVm11X0LC8iGvgQPX5jY70kntlJpUlJhbO7lp8tIOTx0Z3LWa+m07Gbc9ynEyPhpy
YTAyrmdGcloojErpWbX8uj3k2TnufaSjiUZdrSNQs1bdcTp00q7f0leU3Mu/jePf36S3c8VvENwj
nECEZFO8Si5WV576xFAkQs/muKut54gcoupRVX7dH+X2yCH8YmMC9oREFD2T61GyLO5hMjDQcyJt
okf9qaG7MRK28P+KHxGC/+jPI9OHhDuenNfjlGVHaujvFmcJHNzJDrXs0Rif9dZz6jehCJ6urN7N
m2023mz1SqmzBkPHeHL0pHaZr1UHsmrfJX70VXKA+wVQGEBUUO1Akjo7asSMR82q5eTc1L9k5b1c
yz4WJgGKNOIT/BJwF8/1l7rCYR3A1MnZsP4M/EUqtiRaK9zfJnMIuEBu2IAcAqmHBv71l0EyV0hR
ydKzEp/YkLl2+qJkj/K4ZcYfW92wsx4f9KPx0+lyDzWf+9tvvoI4XEjw8f4B7xw0nRsV/KknDXzN
2DmGyhA1gBlZ06Wcr+H/jgDZIEwPo8yvS8qGqhzGlJ3ZlPkDP2YJrufu2/1pLA2CmAuJDBS5BWHi
eg0rh2IvmDI7WwZB6+NPZe5Tuv3nMaB9BHtpGKfhdT5PeONCohWTpPoMKlOaOa6MrlG8Jtq/MBGR
WqCNgwoAeLazzUC1LFc6OFmfibJPQYCgyRYYZvf+TG4/Om4mkfchrQZBfr5aRubUFRCXqC9YEK5N
M1OCLFyWBf+/UWZTkVup6JmMUfQEKG/mMnCg7o9wU0TAMmEiAi2IpBkQ+VnwNJhN0ibCEK3yMOmA
YzgbU/VMc3LjF4injxvudcyDQ4ykuVWxL4oVGMPiQgoeJSQ7EFfn2bpCTWpocd6ch447bm5VOZwu
R2VtmsvDoLmHBg7crua1EmjtROMYo0RTK75sQIDSg2w3zN/UxkXZW/2Q6Y9u+tE2ftL5ypp4w/wa
FGuMSo0AQ4Owg2L09dGC3STKwxEqJOVY7wz5PTLTYFS/Nenarrzd+tcDiVW4uG8VlEFH0Zo98wLv
PF1xu/LFWDvES0sp+HkCngWC2ZyXkkzMyHOl5GfIYCQn0AYdf5qSZnd/Y96Ulb4WDT1KqFBA9QLJ
+/Vcpj4fehke02fYfDD+y3ofmofI+uDJxnpPdU9JEOabDa3cRtkW0gR1BSfQfLn4M2oVCgxHCO6Z
FjsSKvnwRvDANQH7NHfw/06nNt6y4a8xwhQZ3m5s56zZcC+tESIP3jdCtQvf/vrHly10gytJbs9y
+7ODH4vSr5GulvYUCiqGwIhA1c0Uf37xqSERrltDSttz0qTZw8BZsa8Lu4aCueOAtKBU/sr3EInA
ZaIgvgcySWFDiY4yqmfXA8p1MxlOm7fI5VxqH1ILlaKTnGwcZM6SK6FQHuZv09Ysz1A5bD8K6jI8
Dtze8iuI0Pt6E/A3LT0onxzie+ovx1ehfHCMRj9Zy5u+nt33fupsbdShkyU1Yu25z7cj3aK5weRf
qHzEtSfsd8LGeHDyMO+fq3Jytf4A2yYi/yphnQDPaqTHADNo0sdke/TRqn3H9Efn1KFnQgMdyBH9
oVc3ee9J/We5r3tXKVxF2tb0mdEALjQODRTozMLvI3pJG7cvGy8CKwD/Yda43V+ab9ujXQaTudH2
5Hcak4MNZCtUuoZoLejNCz/4ZAJEiawEsR2iXPPXb13nIHyMiK3WPpPl38RsH/X39Kcl7UxnU9T8
bLff0n8WMv0aVldRt8B9gpguotTF1tQYySKBRj73BpA2zVT90FPnQ07jR4dM8sq+vEEEiNFgHQox
Uyh7iZf+bLS0JkVrIriqWgZU7LkxGr+Udd9CRm5+pNozPA6adVFfEX5mewzKDSKlFcnGjWVbb5FS
lzrU7qA6SVzH3qhp7PM30D+hdAbElhIgv3nWy5UMaiGw4KHz5e8LiydwpK9nCw3CXK/luD1LxiNT
Y6gnr9Vmbto3YkEvh5idHimpbHUaIn6ulG2JRUwK0BuTbRdvqPRQegxGsG7/q9vG/bf7IearCXyz
piL5REUWXZQ53wZCbFBM05P2XGqBlXnRtsme8h2VDzl891Q3eparQO7/rIwqkqjbUWFAJMi0cBeZ
XTS2JEeF1iCwKb+HvQnoQ+zqP+RA1zYk3lMvkl+U8QgB+PZVz85t40q+6nG68rZcuLlFE+c/P2IW
XfsGFtSJie1kZ20fJGCFeT3RmNeZ5fv9+S7uIMH/Qo3QBnN4NpITD47KSgP9D8hUsEe55t79AW5U
0bCBRK4jaFPA798YbKcFWt4FRJrPvHrEfZyY9dZI32r9ra6mHR8Cxs5l5ToZynCg9Ms7QMphQO8m
6MWwhzqPwL4rdqzYwDTl/i9b2tpXv0xUEi4iU9vXmgLPGFTC051aHQwU/LuXRP1eUF+fniJpU33n
j9NDlv66P/DNFlPQpENZVSAPEY/nRcHaTnreVloVovnl0E1peqoen9rxBU4ngdJHgPOslaZvE3sU
BgWLEl8A4FV8keu5krjRB90smzCRnuMxjBzJH/TnglsuuGzjO+TKNPPI2o3WwynRByNJbv/en/VN
a97GT8CTXwe3EXJ0KAJd/wRW2klCHN6ErQWMgytxb5R/ZPAnTpi8UQzJMy1cyk9k3GfV3kr8Kn9R
pc9pBCa+q54d+NH+iSVXg7ObtPJB5gXNr1+Gpg/0ptC61G6SS4O3NZrUTag1id/px0r65M25Hz+4
6ey0aI1JcXO6xUKYOlzKUT1FNX92EUN4XwJYD6wmSNV6enJwBuKZzcv95b7d3bNRRAZ3sbsZcNnZ
CK3PsM8/Ld65nFu+01U+vEJMCebQdJOquyLKvardFdPbQMjK+Vr+4BfznIVSEGgMIwbWIoSyaZoU
W0vi0O0qPEsa983EfIV4Oi3hTujm9Pv3oTrq9AfnbwBdBlHiR+xBh2emk76g3afExcqLYvEjCOsf
9CANCM7ODgSDAhEx06kJJxRo2ng3RI2XrTnnLQ2CrBx9NrCyIeU+G6S1bVJzK2rCzpZ+QbC+3lFr
ysD2c9ZwXbcPJHxu+LSj8CUOF/oA15+70dqEwzqAh53Mf5gkCuLhcSKNz/WtGsNvSkcue1C0XZH7
jXbq2pM2PBjtjrxUhzQat2XOj1P2msBUHo2RH8RLgx7NdygadNWedVtmuT1Af9C/r9bqWYv7RFy2
ojAMJ9W5RBAbqGlPjsVDKikH2huB1MMaOBlPJDZdnelebr9IzWeED5WAfZhbv5Brug156Qk6Dnnm
0myjfrSx7/DSz3TZl7Cr75+mhZAtCJRwHUdJGWIIs9jFlTQ2zLrnYeJ1+WOLwqE0nLQx7ExPKX72
q+1SsTGushB8TVGxRz8C9bEbjR2CYIVnQtyG7SfnQMVA8eeUR6fxpR9qF1nAjhj/yBhGDEQNWwEf
EoK4omB2vX8GDWXzwoAoCF4PE0TV+iRwYpV6zbpvkUgZZ5MTkdbCUwTwJqSv10PJzKkTZZyGEAAJ
v1RhkubEHqt2bbxCcFo4flcDiT+/CIFKp8Z1yeUh7PjWykqXpw/tuAYIvsmgxMJdzGaWINtNg/uu
wWx6+h6nv8poJQ++XS2gicTRlkGINTHS9SR0tc2oBbmlkDHCtolR0gPv5dG3p5GhlaPG/v2tfnsZ
okAB9AFea8AhQPL5erwJgtEdVeshjIm1488ZAPZR1AQ51MKg5Vq7cbqGSLldQZSAYV0D/jhsIHDI
rkfsdMCpO1kdwsx24gCqD4D0Q/5nZV5fUmzX205VFLxmUGoWvgzzCDmCxZzYxMBCdpW1r7Pc3qAS
rHq9XFK/hf3obpAkustqs3Gbsfjs7HYMyGB1bpwPcQBsc+x2Ne02qOzHgU2HbKvFYOTcX34x2Ztf
KZiu4jEJHY/ZdiKdQZxKS8bQKXvXcYgn5xCO623f7jfpqhrg0tIjxPxntNnSN7ADMNQRCWFXMT9u
jJ3eFCtN96UJQfoNEsAW5GOhBn39dUe8jNtep2OooZkQvRED2+jR1L7Jyun+yn1JHM2XDgJIkHaB
0gQARrMQRrMIGiR5O4ZJyTZJ9kOuN7ZUuin3huf6xYqHjWO/J3bvV4PiJeMPkp7yeJvCh0fxYR+Q
db+N7wWxXFsg44aVHPM2FgEN91UjBSMbhZjZMvSWlTtj1Y9hReMjMVBMdyqQZpMiW7mqlj4pGpI2
XlyQTcURvl5vk7WW2kt8DCebP8V6vVPz5O3+Si8OAagElhnFJAx0PYQl6W2j95hLoiTI5QvFwGTk
aWUitwUAASBECw03hMC8zOmpIzOVqjaNMWQRpPsixIVtbCncr0HM9xJBvDZI0+0KKam9fBybwByM
/IHXdePlPFVX4sfSB8TDxVJh6wIAzlwhJst6VtapMoZGYz0b2DhZmz8DZLy9v7YL4R5PQkDTgVEH
TnreFMsyC3vDlMeQwIS4AEKPTkVQ1z/HNQz+0rkUilK4XOAKZc4TYJigmWql0SlsuvRvTR2/wL9c
FAl9dXLO8IJcq83d5lB47F4MODsBnKuxZvcxBmz5tldSTyl/68U5k/ekdFX7t9YF95dycQNBrgi7
yESrGUH/ep9OICLlOVo9YZ4+KBBGVJWHCL4kbsfdGO/NWP8zQuFjnOJn6PvtmyLe3f8BS+cEiiig
/qAaCQV6sSIX+UefKpUGztUUWlY2ebUWl1tJ1da8526UPgGvVix07ISmlYWnxuw4jnUi5RWx8Kq3
6E4p/W70a+Kq3I9y001fNWsLNhOw8NtSAo+zrXxtUg/A1zYobhP6ozd3aV491Fx7vT/922Ks+GGA
RoBypgD3d0M8UxteFwZ+2CA9m+UJ9QkvkQIVBrRvWrkhxo9+rZy1dEixEGgTAbQmVESuV1zVIYJA
dW3C6YkDKdI26Irsi2xNl2DpkAq8FchekGaArOlsGLVwhkyepnAYugw4slRBXaKqIRsOGHOf/Lm/
jgsZGTJhIKpRusFGngsD86SkzsBjOVQYl7eM0Dc7kwxozGr8mBdpvs1rxQo6GMKsROCF1cTAYLrp
QABCFGuWHeRyrillioEdGFVUhrmBu98mGa2Xf58fqq2CJCBgQV/H+OKYjJBV0iPGxrCmG8f8i6al
V8shBZJNts/NGo90IQxBwElsEA0qZjdcgDgp5T516jG05CywkhiNQPi32f4IHrssn4oS9ezo/O8z
RAIvGr9C7HsOq1HrCTRLGMKGNdx19XCUQLcIjAIUp02XrsCIl8IByAfAVMDrT8BsZpsTsiBWblf6
GI6OFVgte2Z94RtDuolSc0+zYyoFNTpR/YtB+m0x8W8SHrHRH8d8kg2PoPoajvafdvp9fwkWjszV
r5rltTCB6CWJ4DIfYgDd7G6vpr3fA3EPzeuVFHrpvFwuwGzbRjY2rdzidR6reuY2ReuqavwHRXTX
wZ5Keyx+vTLkwmUq1H9B6dJAzrm5tccihpfjRBB3uBxG8baM5MBJ9l32yzCD+wu5dCgFaUdF6EEE
mhtARcpEu1pjU4gmb7vrI3vcSDoeNKk2Vfv7Qy1UjdHax5zgeYh5Qar2Os6x0WwSeSqnkMLAR/2W
07+Z9Zs/26lPpidef8uk96I88NxHt70/8HR7f/ylqeL6RMccQDs0uGbRXLalpoc4GlZVH+gWAiC/
bTLFwdTAf/H+SEtBAbUzxDjx6EJd/nqiamJVzqjg3ugHLz9pr2x81g6TSoBr3cTJ2gZdnNfFaLMN
Wg9TGUvMnEKj6l0OlvRkk6Bq45WXl7p05vCCB0cTTXoUrWb5Bx+RZsZQRQ31zodaBwS9nDJ0nO9F
XcK/krhTGaTGrpNqr0//1I0f4Y1PXyLNTelD1ewrNXXTYwzzGHV6MoYzKW0o/ViP5ppXzdKBRXUN
vhtAHeJ5PvvO0VDpg21EUwg0iexqtfbSgnvvdbRWPCeB61gDorPHbP5f1DqANULdAaU2SKp+LeDF
zVONTdlYYKOE1gcFw19tfDsGfAWe3YOfv9/fYgsfHbkCZDOREQEnM4fTU6mNRzxh5BCKFk6gJDk0
djgjQd1ma+JRX2/q2UsYXQxDR5T4sr8RC34xrzR1+t60eiW0rfhsZnLuswj5XzYoqjeNtQx/RiBI
h1pKN9Nk5sFkTMqmreV8FyOQnWoyFEdqEujvtCY92MjhNlbX9RuNkNitM6d9TFW98O1MqY8lZXZQ
1G2ZuZMZKR9aB186FDC1AM3L/CUb5eQ0JLHtylnH/KyNk5UotbDLAWkWzzJU4tBXme3ysuVVmrSF
FrL2mPP6MR9fbPhO4Im88gJcCoeXI83jEcTNWAVXJS3Mrc1UFwCSTMhR6iAp2E4hT1YGbklHPJpA
Gy/epD/G6NDCyNQapO/399LCw0IwGvGykSHFinL/9fdt0dqpHQc/RFYKv9FRs11DFtwAxnEmroYQ
2/liC3EpnwanoFpIjYPJnqyauRJyCaH8Yg2wNnyyZF9BaTAbj9yE7mPtZqkwoY/S038zVyT1SGlw
6c2xlQptaMPNSgsNWTpqUudZlKw8VJaX8z9DzL+r2gH1mOUYgnStZ8BBCaCk+5NYeAppAAY7ovEL
i7CbTaoNdTnZhaSHzbAfzM9Gf+euPv5to03+u4LwzOb+eLfBBsMByYkCuwgCc5WIhqtTnRiFEWKj
bEjxPOQ7OVvTz7pdNthIy5YGaAZqiMBRXm8R+Hs0JgVNLewTk7tjwUG4Rt/Avz8VcXyvYxkw3Ihl
oluAf81FP6Umh6mhZBoh35gVd7vpKHnQZauNjzclXaO2LKwbuFvCGhjQD+ggzG7mjHbQMiWxEZpV
fqwAvZD8QutWSOoLrVkQDVGRQK0bQKyb0ks9WHKvWQ2mFJX1plF4DdEQDpqjPNJjMSQkMPXJ3lS0
V3Z9aeVe1lrJk6Vxtq1U+Nb1Bk1XNoyY2HyVAYZFlQJ3MG6o2Y1RTyn4IV1phE1gWx+wRKz0372x
M6Tt/a95G6wBe8XOMAEZBBXrhsvDJxNs80YJp8Q3ZM1lv81hY4xroL/b7wg3DrwpkSQDR4wS5fXW
TAQJZcxNBU+tKtuCgcVctdacAEWaend/RgvvLTGWONcaOj0ANlyP5eBGk43GUEJleieN864NaQCT
E0rh7NwEnUW81mpcIIm5PQHksiWmuqO6C5VGIgEOc651nwLt0P25/7tu5NPQTQG6HhtZrDSyWvEp
LiJ4ZYLRT9AQCXtQmXjkNm3/UlYfTTX96iDgUqEQlnVgY8ayp6XP8IZAN+m5rt6Z3J+hvuqahfpH
m+yVd+DtcQb6RMdCIRqifDwPGkrX9zVUvNVQkR6snLn9yNyi8ew62bDp2yC55fixshBLmwGJFzQO
sRTiVrteiKGPCyXFn4T5aezgSVVFfsqy1I1l6kkc17ic2m73VDnwTNGekz6QYeseddY+rtuVY/ZV
crw+Z3CdAAFWYIFBEZ3vf7titOvHRA/7OnJgtgTlugrqirturJqQ6aXslkyKgM3ROzeymbmT9LgA
PLzvPldWRUTnm1+C464YyJwA/Jq97Wjd5GYsET20FLh0J4ElfecgRjQ2LKFowLMn7smHKt2UVnB/
5NsdgCW4GFhcKxf7UubU0hodS0Ad2FL6I6j2PMfD0sudB4m+NMnKM2ihDGyAVCpOA0pYOBBif1wM
GNmSAshJbYbJkSVn6JWC4b6VwhQFNal3C15AStZtHG0jlytN9YXYgKER7qDlIYgGczQh1fJIirvW
DCEp7ZJccx39Rx/VUDOUfSibeiSTXHVTl4EGY5bfCBOsDsps50TlbtQfSbqP4yxw7GHld91Ge/Gz
EOzBIbKFuc71isAglhep3puhZKg7rdmXMTjfk+IXzNjABur+91647mBACqURMGR0bLU5L7pLFL3X
jNEK28yNqmMNnq0ou6XjJk1fx8TNn+v+ken7JB0PlrKS2y0kstC0xulHIQPfH5DO67m2fYG6u9NZ
IdeCHsxYM4LJwzFtX7PuT1adrG9DwN1iSLeTgGe/AyczDiusFnHbzI7a1U+YJUpyApWFgfRWCINQ
Rdqo9BuQfqgyPtr8kIIEf3+9b8Pd9YRnB1uzlamQpMkK8Ro1vb6EOpZVjmC22Gzt/bz4adF1QB6I
LBMVztni9gWfEp7rVjgkpTeW3xL0c8yDMrndQWd8j2JBim6+5WfRI21f7s/zNpXAPC/Gnq0qZJtS
LnPNCh1rS8oXFsHq8tivBI+vEzr7doALaDgmoK6CgDILHuiLG0WTaelJl2TskCqLIDEaW1EHelLR
pJXvpAq6k7zSABQgnFL2WDXK8E7KuKyg1inxaDfIDflZQYvoXXIcCAahcl88pfkAklXHRshQOfiP
4fknZ8A1dyQpoh2nqQzx1imbbOigADnpd3Fv/W27lpQe2OYs98ig1G82VLA/9GSELOckHuc4BZO1
TbUct7vRT5b5QNtYaje6XqJqpxAgsDyp0MVfyqXM6ynPfvKpgewUiHjFw6BFUMDKakNBL4MO773c
Rr1fELMDe0JTcg8iwDCyY7yyCo+aOftIraGN/MxgEuz1elV1G3TdDG+ErqH9MtTI3f8qDYN6AHxP
UVAA3nb8Ved9U7hDHhnF04RY995CE3NydcCej1TJssor6yj3TZb21DdaG3ZQfcWl4yRrMXV7FLwa
38TaUB9mhv0v00waeNLmHbperaoyZytNhh7/zB1I17tya7BqQ5gOlvOYs057g0VcdhwjYJBWSu8L
J0+4EkC6SSi8A7NzHWpwAzWJCtuSE0j/LylqejH9KVnDSmIngvNsR6Koj78fIkMm0IuzM5cbOdiZ
sZOeJMN4lyL+ZPfEXIkhC2cLvRhhbwRKEY62+PPLK1NTulgfJJSC8tTroC/eP9jO4Nfd+Z/PMBhh
kGQTEdoBc+N6HEmLOMjvGT3xFPWoONnY5KBHgP+SlU+zuGgXA4mk5GJCw4AcEP6M4CjxX1HxNtVv
9yey8vfrsxyzIyVIkiOjJ8eivxxZch2z/Wc0GyyL/m8K84QtNqXOxM6lpwFMNxkOPy4n7WZwIEhz
fy4L2xgDCRAgqmnC9Pl6rWKiI9+UKnpq9fI4TtWuzNXKpW20vz/OwrWISjvSIzy1Ma+5Ek1UleiX
RpYdIuy9TCp1o9KAzp35MPKQ598h9bMysaWPhIameH4gDYEz/fXEwJIrIhQgnVDrXxX7AXrZ/80A
mAh2MzCB2vylocodQBVxB06Zc9Tt5ylOVwZYWjIhZoNXjCmkdGbbuDX4kNVWFIWMq16kPEvT6JIm
37QaJPve9EpeK1UsZIqi8YL6OBj1sByfDahA5VRTq0QSuVs+QuxT91vyre6/ld24h+buUPlt++qw
jT1+k1EQ1XM3cjZGVXrpmjXD7bZEVUaU6QUxGY2C2RFjrKMMzHcpBOTC0+oBkERQrdIV6o2Y0HV0
hbDqVx/CRttE/sp4LgKFpY+FnhgZOZkc73JIDVfTtnjJPhOibOJiQ+SVL7pQGbQQ+9A7/CqKaPNw
bkky3KYoLg2I03hNkm915935baA8onitkj1MVvI44Zlw/+wtDQsFATxLkNWoAAHNInxqaYyZ8Fs8
NdAb8AHAzjc5suQg0ur+BDxIsbecfkBm0id7CCwrbw4t1hzmbr+ocCZBgRIAGUBb53o8UpejftNM
5FSS0QbJ0sJm5kzal0a0Rli9/axCFk+4SEAdBAZfs0sTukxRVnRpcbIUmMBCqNdF/c0t7HCasgMU
xkApDO6v8NKI4rEDdgHeHYhx18Gmi0luEzkrTrWKrpI7OW6hHWPHZ63X6XCYt1a+6Np44s8vNq5m
FIpGDYyn234uT5AZClQjgJ4lwqidndXT/ektNEOgUfl/8/t6+l6MF2XlRCjBeJLi2fynCRv49pAA
rMbLXQ6qWuR1ZM8rhqOqe0nIiQfVtPu/YeF5DXCRAU4Z7NJQ2ZmzPfMmkzuAo4uTqAwbx3p86qSf
UfyotOecHdryd1P+cuB++TkoaJejTcUUryGZqw3kQBkS3Th/mOo1uvfCl8CvwgVqGaIwPi8+pjxT
KstM2UmBPhKH0xci1XYocb/RY5U9Wiuvy9tcDYsg7HHQwAT6a/7ALdo2NWuICJ0SoOnoSbVxZ+dv
cbnG9F8AUCPpdPCSBc8cuiBz4cCmqfmYwvbl1POfug40RXTofezsPPj+WQXOJ4ngO3hujKNFGLD2
h2olh7stnqmIE6A+QDBEMJjneDLDHoYKRV39BFVmt2teSUVcGPSUioX/ebHgEmGmz85YuGYXrWy1
23gpxgY3BZKeeAqifnV9vHrgWxMpxtim8qiXP3X1QZOYq8l7lMg1duLGBu+blSN9c/mCOITLTiiL
wNUVLZbrMSnAqDTOqHNSIQ7f7TPpUOkemHPaGiBhcSAghoHOFJfefGHpmAGbFWXOaUw+oxBU9iGu
XXAmknpz/8TeRg0xpYuRZtdO3tZxAwcs51TCkJy9QwzU2FWm255q+TjonjN+U5MfiaFjZXdtDh7A
mvbHzWkRFFT849jATGJN/4e079px3Ii2/SICzOG1ikFUagWqw7wQHZlz5tffxQYOTosSRPhc22PD
xriLLFbYYYXZMSlnURqMTBTBSyoi/VfWngfoNw2LWp83saaIxgO6AaiuTVLtAn/97fwe0NrOi7qz
yvjhUwManM4X6Jk+ns+bDwcjQgAR0U+cxkKRazYKWzNF56cinA/1VjIkHHibOjuM4vHxODc39TQO
WsITFhsx2JwmLEpDHIdMI0LEd8vVSLMZGqhvj8e4ZQr/DgIaPZAgmLXftfPnRknR44eM4yiea7OP
/on/0pbgINeEz8Q9RJEt5T2Jo02XUACXCXcEqIuUk0ioJhEZhevtouDO3dlFkex/Hmi2WFFc4MIh
5sRz8ZwMRgb9ilDcdjFvwhL88bvfrBaUzmTsOw51eJD35nmwGNU92kaiDP94yIPkL6hkPR7gJnGQ
gIhDXw9FWDBcAS6/XihQKkNfGxr6ToUuiVNmOCTLrofWsq+EpgpRSQrWgnhqNX/J4Pdmw00jYy/A
OhNXFLrF1yP7QuC1Iwg0jpLZarNii512+D8Q5n5HwaWEWwGR9Hy7uS5wnWGI95MKHzAVA6bnpEZb
KbTEarRlJdJji6s967/P6mTFACwXciMgia7fTUDxogZKw3NQlKGjDDE7geYpFGN9iws/BdS0Ho93
sw0hnoqaJwie6IVDW2yWwDJ8UA9VDeXFVNpW4WGQvtzhPyfJGAO3DfY4UIZoDcwW/aDVngCXzdiR
AV3phZZESx41t2vxeoRp2/3Z53EThkXIl7HTqhE0oPeJmlLovjKTEuEJTe6FSbtthOKNlMlTF7wb
oCK02VcKeSVsKkmMnEo49g2tGeR0htedGGErppwhIZhwE9bOAG0pJTOsBpKKjZ6Vxz7fyj50azLz
v39G7Aggq/Fc0CKdfcaST5qORyTlyC48WXGegnAJKyADwM73xyPdaOGhRoCwGMRB0KGw7+danXkU
1nkdFImDSvIAdefMy7/FrgkY2vhM9q3UQAvrvlKPW0FRqteB7wcZDo5ut5O5Gn4QKqOF2E0VE3+C
59gUCxvotoEwe77ZVICCPXheUSdOlG36dIA7DUP8UbQ9NtD5+CvjTGC4UzJ4YC1c/B4RV7dwtd0e
vZghGYBwlGtAQJ7XbCQ2YLpkjCfRWQgB9S3s2cQl4e87YwC8j8oTgOewE5kHcjlYKB6cvRJHZfPc
QhDtUQghagvL6t7HRhygTN6VHPLOeTqkub2SDmWeOi56/U8aU/KvgFaURyZvGupPz0c4tpVVwvdK
jpnNK84nPJJ7qLTLOD6tWk3gflrBfBLVJV+r/IUnvL3ioesGEA+6RSg6oOo3HXB/tn7tKoOXq0rr
sDlVEWP6ZdDRYjwW3ncdml1m8tqpa+2QD86Mr5Gi8fWhcrzGp3CU8VxdYAyYGZEcXcQlu7nfj3BV
+ZmeDdcv4kMekzcvdbEjW0C4r+wcBtLDHmfm7gf8aKFadYLzDHXH1ZBWRiQVIKCbARPYbhtbUPtL
k4IwGU1ee+0VPQqErllsypLhJ6vY/2lg5qI+wUjYwO9uyh0MPQI0IjQAB2EvKg81yXKDUQyGRXyY
vzKiWUm7Iq9gLPeZspnh74PvpIWe1IccvmpoU6PA9viIuD2NgbCe8CvAiEzA1NnpiKOgDltO6pyk
6FKSyq1ssE3MmmIY/FRiMblgqF9tw0QLGdXvRTKbb6TJ0COZbk4EfLNrgAtcGWh5tXOk/sWVAItj
zcyzs/Q0ZCc2OAgKCdxnrX8OGIEiPM81zsifhA/Z5pl1smXPoaKHKsw89j2szTwqcU9+hXTbFjei
akqyzu2GQNG5/ghTk9wIDrxmKmFN8pL0u0y2ANQshIv2zWv64wm9rUrgpkFdC9tQBesMmtbXizyV
qk5xS6Zz2AhyAdA3LcUnTYQJG1VEyx93TQFwTaArR4nC8cY7y8quKHuihJa6T3ziR0vFPmG6s+dT
/feJZklPXwI/P/hu57RQTODMroBS3iHSoP9e01yDLJq8HTxdRP12K9uy/94+uz4pmYPEgkn5yrS6
klFXXWEx7gbfGBWdT3apiMtBh2mI4K6iuMDKgXfABqpX/kKf9yboQYUQRDLI5aCxB27kLPOOeCUQ
87SLnNBlJLsHCpiWY6/qHdA+C3vh5pyehgI6BcEkYFPgPFx/uUqFPzoqehGsEVCmw63YUF6tQ/p4
gfwGo1efA8Ngo020iil9m4dxEHnPE4WvMqjs9swq9cSMpzkbuJHFFXIm0WxQUEuPa7G0xrhpShqL
caCiWTsApd4WAA8SZgzUnKbg5g40dQe4FLi+0rV6nwdVaIVN00JJh4G3NOlRMgc9TXD5c5ELGj4k
xKVamshDFZO8GYeUgtre4UwCIikwgeXs3mONCV2zGVNfoAATtP+CLIRKOlsOCrNwDNxGANOhizYm
oCg4BfDP6zlvhjLKBc+fgqF9bXaVibJK15HGrFqjTp/FTfUFoAxwNAvf+leicPYVAClG6R0FCdQP
53LUHiImtpdRM0t8Gn+VeqBXudHqpW8lhieumnKTFbQFNmUND2hIAvR6K1DWgFaoR/q3LCHKZKw9
Qmn9J1krRrEWTMAM1ZIkO3XHrwHx876LiJSQt/koBaB9SfjabVM4zriQuoCo4C5ONMKt2HdXtWBL
IL6oEfX7d1wZQenUo9WmRhjbtUxabwH/c2/S0T+eMHiYfSibTBvhzz0sMSCP+UUNRj7gXlLXmoLw
PYhHDZj+lNVLKBmWutyuutrSmvcibxey0em8mU39dDZOrG5o5t7wLrAM+4yFPbkjqFZVPefNQa0t
6cLGF7Yxk6UWy93RIGeN4wMaT0AgXb/sgHpPqqUithts+VYepBiJ2zx11crr9kuUpV/o1PWr4fBA
/x8AR4D8oFd/PVgaJXWgeRKUOKl8qgDxyy7H+FSbMZTitl/bZqXSYbMVnmuJKjsfHoyg2ISLa/vO
B756jHlm2vHaqHRQvHAKYusasXud+YjIV2RktFoxxC7NVjcB5CiIiDbXfqf7RLIZw/bNjT1QT0dt
Rfh4kvavdUobfuP0OmnNbJUYO4mwUFM3vNxYjavGeq2sJ5U1hE/5yCFdsERv7VraVkDWRHyVBFTV
+3Vh7dCE2HEnnybEg4zPIbbRUKwP8g9UaXUbmwm/AZ5am57AeI0UVrx9+YFDVK+r+1LnzlWqh4fW
tYv9Kd3mtZE9K2ZGazwu86m+SyGBfRqB0X1nCeZw6iuabd21QhKLs3xzd8hUy6ffO9auTSs3vzUi
6Rmxscopuy6MHTTPaBCtej1sAEikLpU+WGPc9E8Fac9PquFTPTUNjcrU13MTYNFXuyBwBSXQooW2
BKzcTNQQbVOyIECrQVScAF5L4N/yvrVW2NknAJQMQ0GpM9ppR2+Tp8QjR3WdGBH515k5aSmIgkjJ
oCeqQ5tC+1Y2vC2ipZGQ3NoffD3riS0H6FkhYoDy8xHYzFPn6l8S7YhKio5u39mPxFq/FJt9oUvP
T3xrtOTsGdjRiZNSwWb0o7vOL4oDByyjI1+difvbYI6uYXUE2sAwYNm3nQ4DJsNu1pcM7iVUsnyd
qo0d2IGp7GNCjRpQMuoD0AW/DII1EkKqZdRb6tpGvjp3RLBZkv58dTr/tPq6dC+SQIi/1tHSt9VT
b3hrkfgrUn7LHbHWMuHJCPDnjhL4unvwxqDCJ6IlRxGIWZquFX4rVLPDvQixR2KcQTExCj3St5nZ
UoG+tNBDpMo60n8aDrZ1q5LYa2FHx+M+MFnCncqLT2LiJPi+HG33exv/s9kRiNp3hKDkgGfRPYrZ
X8lfe4nkhKr4oZgJhr76evoxWqZM9in+lTM2CTER9rwwsbH6co3sozNRjSQJEUmnB7mhxcZ+9ULj
b9F6yjb7huJNi5gqNNatoDIUJ7e0A8dtYGOlR5dvGwJXWPlbd0vrdb77slagg+Tki10BQLUaFXNt
xeuMnLQvLyX+T6APr655UQ7vmZlfmkxP11lNQh0bjSW90dNhRQRrbTOpDqsDlfpGQ9PdnicWlb7e
I3oCdesEwBZZN3pVUbKKCab20wT+2d7HKH8/VZvYKCNCVrYBjS9d0w2FegZ/ANdCj55yshqoi7n5
+fZJZCHM3ly+XpOnZ/huH/1d+K6nvTmuWGyGJt6tZbz/45Dp97yaH6tTv3FSTZzEkGYX1gChDa4S
1Nbh0Kce9EwxeJe+eTZbGdrz4OrKtPYej3mTGOGmAE8ANQEexSNlLhIeg3nCuyKQbwOtLk3zjCjA
y3XZN1r35/FIv6nO7O2AMQSTC+xTEGrmOVjqt3we+17nqL0eBC+BgFUKt2GlM7N25ctWA6KEoAcI
ByUSck/BQEaJ+pCUYGmcGG6IrwzYHiRCQl8Px3WZH6vCYvPzwmNOodj8MSdrA5SCoGSDAPn6bmsj
NMvLKEPGBiaoUBkCxPzAPktygbTse6+aMqPBUQEC8bBPyfZu/JYwq0F5D33AGvN1Br6YkLYtkUGX
8z1dZZdWyfQAjx5wlufIYdoKKCt0jnBmnop1XGEPVZDfRbzsvsqyvR93WkqhYNdi+mqdXcqlb8HG
KhgNYF7iL/RkIN92PUNyEEdJVvHw0bLqL9Dk/D2v2FVm4s/C8Ffxrr9I1mgMpFtCw97bIWiagFED
oRP8mje2hEiGepWCrBMuUdjJasO0I8iJ0fgkJ5KIvKHJtFpH4jEISEqLoCB1XHJgvQ5qIxtuw9c/
QGBwn4/XjHAbfGFGEHlBNEeCoSU/+yTsGDEZ10W9E/OQBadcgxrjOhZI36CB7AM3BONHSDVF+kRD
CNVTOH5Cq70QjnCAzeNXuHTEuJSk4iNGxycl/PCijZlRlbtM+AEsjYKdHPAfoKtEoE70aBhSCMwO
lR0ioZYXwtY7JwLeBQU8dBkQNc/fJZNCVumEsHfymIbyd3tOM58I79FZuDyetfsf839Hmp89hcJ5
Jc9jpNDWRIqSuO99DP064imLr/cv8K1wpHm3cOIJ9/YPEEhTjx2qHzeCNSpa2hHCxh69GhJBP4XI
gzEYJSSfz8F63PYaaW24PYtUeuV9O/YtN0c8J5EYHcF+hVSiojxU94H27bsd20DbAR95BDDcVj2L
WSPJbOV9rOpNvtKWoHG3ZQIs+olYxIEvCK+3WeBdM1GeDK3YOWLrxihp4yjqgzqmzIiM5vHnubem
/w41Owe7wYWJX4PKFWsJr4ARFYquIAZiEkhjm6O4MNptoQyHCno+k1Ur6K9gk1wfKmXRVQIj4M1i
yE6ONeVEX4+h2eFbzQh4t56nsRF/9ckOCoG0afTa6MbXEPjQLjqE6VoQdxqkNtyYpOugsiXPI0BY
g9rkwqvoX6M5cbZxZdQnP2v/tcp3mv81RishXQ2R6UcH0YNDckdKV9p24hNb7cN+5cYLOMNb7bbp
HdFtAqxjaorcGAPFUlmwKipUw0XwSc3Y8poJ4CxAQY+Q2dfsAGu24K1+rn+KAdwRpMim5oyQr99D
pz+l5ZJG820R7/eBoD4O2yVUhOd3XSnLiQYxeex1nZEMV2GRhbek521OQYR77v1VWpB8DXMAaCIW
iMFhkBPQcu2FprLUL7qXzWF2oAcOEW2UK+YVRXlsWEUs8DB9qavvfbMpDwBVFSWtDdnJjpIJHwyR
bxcW3v1hp7Ytym/wz/k9Lv5UCaDLKrRVhHUeRavKOyr1OfxKPMESEiMFkY7dSj6anFSUcnupK3Pv
qJ3sRP5n6FkNVc3ToBQHrIdO2zMN+rikH3RN2gy5zi2RRW+xPdO3BkoDcR48j3DsXm+wqAEUcpwK
tri4hZD2Ea2fxMGqk/UwbJXsAvje4wPk3jkLYD3cQBBYQqNPuB5w8NnIbad6bC19Qafhkv9LR9pe
tLpYCNnuHYpQVsKKAWIK3tuzaey4uhLEIRqcmm0FI2LdUm8DyIi2eactvBM3heDz4EsWcc1D1RpR
4lzoUZIHsF/zpHeabCOO/2IX14I+wMvdUF09Yg8yBJYje4LB6KxoPZ7Qe2Ojt4ueKppL6HLOo4yS
Exp8Q+xW/yRMco64KR+PMF0f87dDlx9XC8AFmM3Z9eJlUS6GPRwl0g6cyKajErJuT15B+WJhIu+U
kNAgg0evDKEAHhjC2UfjuqoUXNAUHdmSWOKuQQAFePQ86thrGtE+YEILhXqab1MNKQmp373PFFCY
iojFrn0Ol8iCd4KR6+eZTS5TjzUbjwhGskiTWuRehWZzjQTDEzZH0lpxCvqyJVcUjja06n7itoNT
2zV8QFwRDnmkExMo+j/+Hnc2LcgJ6NOBbqNNzpqzPSQNLJDabTk4aHv26zQXABmKChG9QfBVyhC0
a1dNfLNlk9IS81xcuV20JFF555a4fohpXf45IaGsGrReofZIOELNjlMKofVWpK3ZSOBEme6bMlBw
rWKaPyc6PA4iU1LR2qPSktI4dxuTXD/JdBL8eZIGABy0ChSEboXObMWeZoKlZCsxorLO9utdiBbq
sFc8O6g3MeUtlg4firB0Y9we29dPMVu68HroiojTMB88QZDPcznpWiOwK4UOqJYkERHHA6e9NNpX
2JpycIILNODnRX1MpGaBuve76a+3LB4GKFxk1ojHkJBdTwnTDVEDwj6mBAVCBWVPbaWclfRfrUHe
FYq/phSbbWsxZhKBDQ+ZG1NQSclfBG7NhERIXhBm+JWJris7bpQcZcl6V0d2XlJv4Zi+M22AfiGj
AJgZmsu/yNs/Hy/ihEEqh35wGv6YMhWJtb1YcqSp0RyCO3K+wCS6s1auhpt9paLykAqGGE7AxDCq
QsT02EytVC5D+fLF1RqaB8+P9+vtCQ39jv99xXkQC5BlosVRNzi+VwLs4evl4K/+/4aYJd8itL0H
PsYQSRPQtPxA8+T/MADyCwSEwCLic10vKE3JKq+ZPpMaoRaLHKnKFjbQ7X2NWfozwmzJxoLaCEAC
Dk7A/2P4SEeuSwKUQx+/x234cT3K7KyomCb3lGmiJLiUqg2yahchT6pRLf6UqoVtuPRKs2TJZfg+
CwNucNgR1kvCZ9dKYMu6C9fz3eX1Z+JmS7qKpVQuYnZwEAwhH/VQnpX5j8fTdneMCSI9YfBwqsw+
vxgkDTpaeBMXGbEqfPnNUmf47lz9GWH2+dGGLaRQwVto5atUvKSpseghfveoweNPRBiYncwjQhiH
SrBDD0aH54dPPgz0Ruup11dfTcHWBhchh3e7YeHr3H0vQGqg3gMNACgOX28csYDAG9gio1MWOzfa
l/WBY5YkGJfGmK2AJqu5IKvi0QnVj6xpicavmUX+3dIgs1BI1GI3ZrVwdGIgZgXBbnPOKECIfrzQ
7n6jSSUKWAMkQfNvpI4M0zdsOTptfhS9c5cWWza/uBIYPS1uBXeJqnR3YaMfi4LP5NA0l4Ooxc7z
kyHFePx3xpxK0Xn8Pks/f5rVP9ebF3Qik7cZPk3yL1IvMrNADLn382GSgIwK2oGsNq+6liEPxn0t
j44iZ6+CX75q2X+WwgXfEvQacEAAGAAIfhZtdlE7jgW0MB1UTok22I30nA3642m6F2hD0gApISzX
gCCahwGsEiZ81uCA6UJwr2mnQdQclrga6n9iJxYuqDZV4NJEGBtuIw+aBoUQTkEftW9Fl0AZIDaL
OBuXKBO31wUIrWjVo6kN+CwKzNefDxJiddzwKXyYGhq7bzUphycUunxhgXp5p94wDYQ3R38HLNp5
FjfkWiDkbIYwKNFZsPMgTC2t4n4ba2eh0MVdIVppDXgYQQ9rYepvNzaGBtNGACESrlxzSG4Xxh0T
4Sh0whg0TzjptdDykyy+tUW0Erl1oAvyxq1fL8x4gGpvpy6EFrfkKtBN/z7AbJLHBF4SkDfsHTGw
VRYorYg2Fv9ZPjcAnQA0WJDeWvNf/WY0JP8VemsLEzAt4Otg+Wr8eYkJGW0MC2NkMqXeKPoAFcMT
0Gqla7Qocz1ru8onzSpbOnluTzqMqgAMisoLlMfmSyvukRp2fDw4cAOLJaPIDAmJQ2iH+SZZcqK7
t4wVwAyBy5iQp+J0ivw5hfDhmcztxMEpBCuoLcY1Bpt90eqFUuadOgioDhNaDT7KUPucA+iVMPJK
ENVYxz0OyH+SqSPr/iQ6KoN+9t65xBt15BdA4mnrQVwI7e+8pAx5axlVrImtMy9TMA3TAH2IwePB
1Ejc7WX3nd0o/1nDCU5IIOBB+RxhEMjhs7lEoyApi1hhnRLZLWcMp6A/1vy7N2HELG2J4XiL4J+G
Aw8HE4qeGj7h9acrcpYvO6iNOg3t4GK1yg95QvMCyFlN95NNPxotKtQw09OxRfkcn1UIjWypxXZn
sUKcFnoFE+cUn3a2RZWaY4cey9Upm3VnBbxZQ6zWUqOtqixg0u/cBApEFdFmBXT/l0B2/cIZk1RZ
4o68I9UGWz5HoaX0xGdoCdAq4I/ww9R5Pe+dx4fAbY0LamC4/gFJnDpc8zjAE9MBRPRScDQOwvJG
BlhIx56LJYDsndINIL8oZEMMF9wgtJqu3w4uHZrntiPrDG41GjGOvjcvqnOfhDmrkW4M+G2masMq
0OBuBBcQfl9VQ7lw29ye+HgIRKSgZ0NJAWHW9UOUMWxLGIZnHZgihvHUmTbU7OXxhE7b4PpQVXGR
4YDDfoSYxlxwQoEIDptVBe/0kQNxOhI04sLFdXcEoGKBG0Bf4IZrHGV8IKVNzsMTHixK3JJStQSK
vTNR6NyCc4Qq4NSZmcW8nsp7YlPygiOIgCG0qxbwqsXM586KR3wx4WKn7uPUw77+HKHE1uPAJqIj
lHaorZpOpuw2qmh4AnJG3jYDbRTCL0Xat8clRNCQEcIPagq12dnBwjViz8aQm3CGVk99PYg3/Ua0
A2mh+DFN0WwdXA0zW2thLSZeA98+tHOb0dAawCWgyPxe9xPWbGET3yl7gQcKHXp41QCGIM6rFEwF
sk7WuZoj6AJJrXSb9PpojdS7ME+13b5IVnUJoVssEUXawYFSTk1QvLyGNvZ4yv/FpKzhqOd4kuV+
P94OtwcoVL4h+onYblKnFWffmK17L8l833XGAojaba0kdiYCAgutgCaOTUXWH493uzkwHurn6OiA
DINNeL2mEiBCo7HUXEcEVjqUkVIvnCG33xVSEjjBANsRWRbkoesBRBdi123Fik5EAE9M0fmgkkKg
rx3JT/ISbe52rWKwSamDhVaIiobc9WDlIEDvB6ATJ/KPfLJtG31gqMSQhbV6y7LHlvg7zjSrf+Kk
pM4yvnUl0alhB5Q/qT9tcoGkHOlTo3KGTaOuF0VQbi+e6yFnN6umDm1aIfp1gp/XKn7OmHWjLlyp
d9YCAgfcbKCxAqD7e/78eSuPLXJ4GwmSI8rQgpUgl9OtHq+2O6sbJH1wy6f0BeS+2TnJQp++houc
5IA1oBb7xF2P735safqSuPOdCFPDzYXTEhcXAHFzEVEkexLvghfnDEDlvSe5yTvtivWpl7yLwODJ
JAvJeSgsIbAev+IdfNP1yLO1oYadJ8e+JDn5J1QcS0fkbRl3ZwPPgBSgzzf1TdMo624gga4BwHju
FtKUXxzA9UkK92K04TRwbpGJ/sKN/nzGKlPUXusqxlFhQN4Dfqk46kfJWGVwkDLicvm6E96yUSFo
TyWZGTVH2IwEWk8CNic5Dyz7TgpLEmKa4nUlrqJwC1RKkj61Km17GwY3YHw4JbP3RwPe7fE39M8W
5nDapw9eQZydSkOeDXUul4wDWPOPUNs8XP0Su9F2qOvkR8ZGbbRtnIVBpx/6aNDZ4RH7ieLHGgZN
Gxz45yhmde8gCyf007OiJDlz4tMlksGdDfH3W81rJgUskeDrkDOOxNOiMl2VAiGuNd/tBmQ2Q/gu
Srv5dMmnIpFRJJFewEZp4bWnG+XqtbFOEGOiJw1SD4r2swNaYrNell3edYpnLSAqJB/aD5bWH0Wi
l9qZYRuyrJx/M9XT2gSRBbES7E0RXl6fnwO03hm3wRKt4pVUv/Qs9Bo33dnjCDBp3ZaxH7/jzbWA
pAjNdmQmMjoSENe+Hi5hoaKsyYyLVAE9tuc83TAqbvO9trSE7sylhuIgQgv8DZITUwXhz9bL1AJm
QmnEOAVcefehtpZdg6e9Cj/vz5pCCyzv/nMqPb3blPqB6o4bYo4K4rgsatpCYpzYM5r8OZM3rPeU
18TXzEaz1JjK/T54QwG7a61qiU57c2NMg+MXEGWQbwL06vp90xAqITBTZJyMe2o5CElm6cJRcNs+
xo+HkiMIMCALon45Wypc7nr90DT+hVf3uP5oEtpCdMyZV1mEpUJqMjQxYOFNXe85Fd7UjTBSvOyQ
ryV+I4UGtDMXDvjb4HF6YQlLF6E4Qv7fNvOfjwzL+jILXMW/jMzRr+2+OIrdpe9fKlwqoOxmlC+e
ebBWheq15YE1hu/YSMbnsHtXFNoCBwjBT/jLkTz+ZjoawL90zMxO3qHV3HZIXxfrVjehw/TAk4Mp
kjkYHcyFvTwld0GOa70LvN5cnTPjV1GhCoGo89jAPJqqAsxJrMKjA44c2JF4P4+3328xfnbEwGQL
DLIJ+oIG5yyoVeoOMlSF5F8gB0vyA1zEat0Hkdbu3qEg172PNYgt1fOY77jirc5zAugeQu+PLAO1
jkAJQZfMRCSpqdYUOG8QYEQjY97HU3FJNArINCufECQHBiQSWMkA+RgQUM5yt5pKNQil2PJLPtJx
H9iNC+EJmCnr2dqXTTc2gy8Xd5tT78CuQHKdEIFBlVj33ztPD92vxxNxi0CAgBvmnwcEGVLXoNVd
75eE90XFG0Qs5nGHulcAgOqhAW5OKr1VAWTKLgB8MSbZWQV/gVlJ7hmk1/ZUy7RZggPdQmimZwFM
B/A9DUHSHAw6oBecjkMYXGqkFbk9cHr8jqksvqXQHKKe5JFTepTngO1bT6cyiNXh5DlOci8w+Nhk
ICpD08jg2pduqVtxZ9eD6Yg/sGhxZCNWnE1UHhYA0SfBxbeZV8jeu4cqXLE/sDb39i6qrciIAL9l
PsfvJPoXsjtAZZkjmCELycttMIdJmgCl6MtPwsZzTZis7+Wy7srgEg8H7Yx1Km2TC8LIZjgyE299
NEHUQXA36qxqFWelXTjeb2kPeAB4nE5cAnYSsp1NRACPmZLzmfACJ9y+pdVIM4Vm35X7khnMsOmK
FKo+LSmbPS5Ppjz1mVl4RqeS7MN7iqSdy+DGMyuYF5zqkkqHxwv6JrmbPd3s/C97vxqF6enQfgFl
IASmKcNZBwpBdnIBB631x+PdtgDAbIEfoQCWi4ySxNy4ryjHZoCednIJ+W3u6/I76xpNqBfsJtu5
rom9HDhsueIE4l+ykI4FHAwWAqbpna4Ps8nmHjktvINRkb9ZmnJe924YpZeU/dFwzCO9XHjJKdC8
HQF14+k6hyrJbFY5Nwgj2SvTS6vazbHfCGa90dYIyb1ylenihmkWVtl0h84HhOoGenYA8oJ2PTuf
IbFSM4LgZxe3/AFMtq+f2+y/8gIgiwdfzl/RZ7TWtdk7uVri8XVbZxdcOfAM50eSho5YGdwzswTd
uK2TzcaahQx5W4SxNFbZRfnsoGQAutrG97dR+MzUT/Jr1VAYZsaZ8fir/eYk80lEiwZVb+h2cNCL
uD6ywqYQUi1Q8osP0t2IewaGaandMmbeUl/YtpWeRAZ7EH4KaB4hjK8jiHasmKOnbRnpX8CFgIKR
AjKbGZEhTB5CQIDG6UpRIJnx3FT2CNuZym4DECjXAy4wuIUNCCdCmjVnd8nb6nZFoFiKo3dahIi6
5rZ4ORx9/KDriosf6JL0L0t34pLPx+3ZgSHAGUPdFxDOG7O3OK1cxtXG4uJVNen7cwmmY3Bi4agz
2OlRPj3+PLf9Eah3YN/Kk4LNpOI3WxSgQwgDy1bFRXDB8yHQeG9tv7T8Zg+Wql6euJNk5ESLIoQl
X3JhMQsb4N7ralMAhj2A7tp8A+RV6wpcVxcXadRzl3S9akW9oMcaXKXfg5pK1RLVS7rNsvDKaNQi
94HEBmr41ysy1oTaLZqhuLS60JsZsvsUWoEcb6g/xXODwiqYuEbKUJfV49TgArOBrIBIx1PMw/V4
A5WjSfrpvQhJbfCAlodgc0a0VOHeRsuYjh6tDv13mtMeWnONnecfYCo14w7A/zJZyR98RVtmhRZU
jnDukC3Ukm6ZOIi9gWtFIokmHmri0+v/icO5ng/UsZVAYRUICxZLXL6ECfUKs4wGKnQQZLBYqKP4
ZvQ2SKde1MXuLHwrqHtIehfSVCPVCDijoSWrEA4ilUrE0kYrd+R1FtE7T0NlBUF3X9k0nJ5pJv6j
VC/dJr9I5etj4/otZmcvV8Q5JDXl8gKBgUDTlfEsKDtIVWvjtvoZP1CFRhLuWul3FhPvbVTtMDQ5
xXIHqqirKoT3+ZpnrUEfZD2sV11qaeMhZrciAzE+s3Spf5KEp+yg/AtOAiRehBev8xEokHAwvCfx
s3YNJdvGcB146ZlNaUFaXNaOCuLg7yK04HTOBM+RZlXRU8SZI7NyI5OXaLnPkKbk+yHMochVUKhB
jRaqnj5+ir9mwMCUKeyry21VoDdnci0duoP/AamiQuORieKvQ4cao7+k0nlbmcWiAGdguqAnE6F5
NWMoMyGqGKW8sCCCp9UPXIuIfE5PkoVnBFlnIRm8EyBejTdnoQkpKydYh+WFP0bP3qaVTuObuPt/
nF3ZbuO6sv0iAZqHV822bCdO7HTSL0J6iOZ51tffRe9zsG1a10IONvaEBlwiWSSLVavWGlSjacC4
+DFPG5zrhQm10ELC+4J/fXysXWo+tPvIBAaFyi/BQlGpDSnl8yHLMF7Nqz7lY2OMXm7Ws83LiAk9
8C6hgRPMChv0ynZf7I8STUJmhYf6of3Dxob2W3GzLNMl0A8UvQWtOF8HtlarDDRqaZDEwJwlT6B7
4pxh3vlGa4JD8xDwevcrPvZwCHSW+2sszfe1T7KGoHyB1BowNaDspTb2MKVapkTNGTJE4YhL8Usu
NEPNU7fjdyxbGSBaOdTKt2NZWMXdgEgfeuyI+G+tqmyfSZHk12dOtNAI1r2NI7r4f4Ze0L/Ka1jM
+/w0GaNKWB9VhLJ36hGVyCPJycTNOcSbq/kbtrwtt/u6+IFUq1i6c/xb6kHPCBhGsEWXYJ6uNWvc
ZR6pDyA5s6vTE3Kg4cAWSXMWk03KER4KUD8k0H32VlnD8Et3Lno1VMpFUSwRpkzEUNlkw4H4Ogaz
97hyvS88GHHD4VmNUAK1n7t9IOcy68ttcPGZuPmopFMqudJTlqAiqpzlyas6hyltZdIBwMDruwKr
WGi148eIYt7ksNEKpHfhpUI+SEE0iM9Beo66nSo1SKdexvwqOPC68DDakFLgcMeg/SGFTktpMKCO
UgFAqdF5/ZyiPz3d5pLx+HxYWmUEpSglgjoVcQcVlHZ+K5eV1GKVRVSkK9sP3+bit99skfD4toQT
PAo1NwVYJaR0RfphVJVJAkndsD3HoPT+jWOfQQoFj2QkuJBaeTyuhRgfxpAVRJUKasHIC966b6g0
/VjMVXsWBk/l3tUvpueBN7c5ZMkDR5DAaxpYVZNs+WTlsbQUSd6YpnYOJ5dZGYHV9Fz/5n4lgmAI
kymCkapVdchwG43eiWbxKkvOeGhEoOyjBJJlnroWoi8eIddTQO2rXoQiEss17dkHQ8tgJvy+YpC2
iZFiO7ZQcO8M0NqznKH0rnLS+hXPWrxpNdDwXsjGcWRSK6AJs18wbdeeO6jBZqVXipZYGf64L1vJ
qrXYaDh9AtmLL59W1v4+n4mk65VlagGmHC0rDSqJ57gBCRbRK1MyIwNfKYvU79+kMef2M69+Z9Nr
03m8tgmmH0DKjR8rn0HM0OcaXpqciDyAANAHdU2FSdQJVYFzrU9+Tvse5AX2qJKHxTRsc2v+ZAov
ETdKaETv3JMKRb1yLQImV9LdF6BwjzcF0F/YeLebgJeTSOCbrDlz70AFPg94T7c8WLJYi4282MpF
x28cFPqa0Z48X68dPwUzTfy3RYC2rWudNaN3xhn3kJqTRkOJHNR8+m+3qeJYIOiC/34kOaKuLprS
r3gtljBNkEee0KGM1qDMq0okwwNjlV1i0TXAI0oo4eEiNEtIp+RJKAHecYY4mFEg7gz9Qx6bsbIS
dy2dq4DaAe4MDnOiXng7qDRPe6Xs+uasbrmnIUhBt2flRtw9pWvAPnJC363xlSUqLOHmodTSEJba
HHifIWckO2iqHyu+THz1kRXKlwMh5noROI0zXqVn5pf8FVduPti8sJNznS024b7xzcc2F1IMwBCD
1xL9ZRJEq6nzoxuiQFR6CUCbNrRibNCk/JCE768TloiwCIMMmgic3q6TVkvZkMVMc06HH5ECvqH+
CJJRcPgJiM+HfvxfxnRljlqsIQrTamb85lzlfztICRbqrzKJVk7exYkDnhR3H5466IW7HRNioHhu
ZYyp04wEqFmQAaTJt8H82LLQnMKxxgJjifv81kjJjR0zxXF3Dnww/Un62AIjtcZHsXSVIt+oIQVE
YLJ3tWclmbUuF/PurHAvkWwUqccMW0immGhmD0QQZ6FJhWnsDHS8wrCd33lHNiL7TZ5WkjMLmwyI
YHRFQHIWcEc6rewLldonbNGdR6SLZ27folv3sbcvXBaEl4BU4tAaBdTq7XxOs9iU2dx1ZwGkYbgk
29LzOzdtnkXffmyJPpqQEQHFBzJrAAjifUFz9PZp50O5l+9OYI/jh2xbDuw+jDXQ2LfHGIJUyRrW
hp68fwwC4kUKJZDdolxFjlg+bmu1OzE8Xtq9curFZmVfLZogYAHSeoBCN+3y7JzmiRb1oPdAdpQP
AVP45qa6DALEUoSWiCSqqWBK1kImz6Ia5FmzbDPacyUkOli3V8ZxyTJen7PEDMgMIDaNpBV4Sigz
3Kw2M+6V/oQ0SOTKoqlWOjj4GCvhvJB12R1fbLpfhddYqxEzfWzANNQvSKoA7TNE4e3WAzs2jdVa
A8uQjMxIZE37gjWK+NC9JOKr1JzEbtPze5l/lkCpeajBePbYLekNcDGP4id4D3BkAb1KmdfKsIqL
ajxFUWhU6GXo1DNyRY2IxueVyEwQ8FvULAOgh2YtlUDDwUZwa0tFL9UQBB1sobZa+1BAO4o9JGl0
DbrRpECF3JTSZyb45RE7OpkItqv2j99YslDrU/0jbLZJ+TaA8A2YMcFLOKfIQSGml60hc1vgCl65
disXaAXkAWMTVw6ju8j6n6n69/OplZJqf2BqBVPVKht+QkSpIx8XvCTaV5romoDWZyNd6YlYckxM
GVAC4BoFUpo+NaJQ9JMw7MdToppt44K4rPNKr9/yolX+KLjXKTU6bdMnB+mjQxX2sW8sWwcUF3Es
bgJgBW4XLK7HVmHnFrwY9YsI/YG68cLJBxO7ovsoLwuczpduTnhjyw0TW6BPK4Y3Tl1Tdbw/ZqAa
ivc6MjIgUwZa4fYz0GaoIW4cWVCvJ4xR8iAST5MpXzkE6BgVlVxUDYEAQNYaFwKdMqwKnplGSUX/
CbQdhHQ/TfbAPnOx9XhS7+6Bixminw5JKvJEvh1Mr/QsgCYae5J2wbiPBquMPnpO0KUL8GBesXaX
CL2MCu1ZgGhDfQOV6ltzUyePiH1gjitPFecqldugNVfIDPTPR+A2aOfSDcXZaLJyH3fdZ1Q1n0CV
G/HkrHZPLM4w6sOgJCL1TDopKswJVMzIt4xgCAjG1JnjPai6E2F11GQSb04aTDLqwGh3B40Cjldq
kmepEpECjriT1FjidMxPYm6ozEv2wpPsd4iIqZ7MoHsi/NIod5lJkq2kI5aWmWjTI77FM0S8AAiu
nley6pcKBKy5Uzp8zZrTpke+g0k2tcQUSi9rwm1LU4tpBe8jWpqwVagBZ0LDawF0Ek7peOiat9qr
AOQBEfNj371rcyTehO1BesRAd4X/vPWmfECdf0wa7qQ0VnPOgGJN5doQkFKIwSnFQyWex1V97OeP
TMm32vOK+aVlVVAuxDkIlDJurVvzIEkL0A9TcychBG0pkBO1W4cpCkhHrf85DpmO5+wI6cBWgkBW
YgpgFMxIh8DjzyDBAO1cBMrOY0NBUo4ucCmA1iWhOHInXrYL8LoOSE1/lm98YvfDOcL99djcJa9O
2wPKBfsGnU1IGFLBSd1JalMmHHeSi0PCuUTvHXR2fn+YQ7MdAK6ZJVeABrFva77ZlOf4DYGoLifO
KJ/Q4C0HO1kyxjzS49kCfTr6JrL6F4pt6aYY9zPkrKfMKouVSbo7s5Gvx3tfw/ZDKh0H0O1SVYNS
C2U1izh3+tIgUEID3WLl2g1FVpyaG4jwovMbDeBoU6JxOHUDfoZZVeZT2VS6NP2I29cpdipRcn6M
aWSwhCUyX3OAu0oIXA85TpxgUNbDv1VqRVKxLXu+6tlTLH0FnyD56lVHme10/DP9af3GUMK16bxL
rCK+hrsRaAvuP7SCUqF2kvWpIszw6HJGUTAVbG1+a0KcY0hdB7lR9vUrns2NCI78c8ivvF0WBnxr
nRpw2VbdWPUcaAN7c0bipkIjsV9EeiluylY0ZMWtE94DrOex699l6y+jBv8mkNDoumHpZs0hnTp1
UguEXJOd9ltGafS5mF0O9U0xOYTTV63ZcQAI2uhJUoMqpvKCd6vTQiqg/9N2KztxeRGA2CT1LwI2
pQJYMQh4JdFq0PL8BnnsXB+r2S2Yn/2X3KPg+woSz84d1w69+5sEc39llOy0q5skEgEh4ESEnQxY
LlSusUDb1Y+7SkGPS+xO0zvTAqyzUYvhV2FO8dPAAUMKBsI5/5zEfZufV9aEzm5e1uTqe6idzVb9
EMH7R9IKNeWeknC6VlhyjsLJMeCeJ52PC3M1BrzDRf5jlnRh4eUAkDo193M6FBXXD+OJ3UKDSBFf
lGZ0Ah4tYeXPWP0QFLuSs0MMYQjmVUNufyz2ZbNJ5o3Q78E+llXPIzfobXgSJkcWn9SoWjnx7i8n
sk7/fiC1Tn0IpEvD4nUTD8J7qTGhE3Whx+T8vLIb74pq9FRQK6BAEIUB9no8Beiv9V8VaDdwfIuq
cVLajHxSkPifTAEhJaYg29aVwft7pnmJuWOdvnLQAAw+VnyCvzuGJcJXRdKGuKiQUr71USmaS1UI
uPGkQe1jtPKsRFuemIif2qTOdi5Vf1tkYZ5qqfItlhs9BlQxOvo9P4dUzVbeafc3D/kWknaHm+Dx
Qp2UscaMedyAUC9Ncqy2lIugcJXTlbNgaVdeW6FOROSz00hIMWLpPR6cHnqynM4KeLR/MsP7yuwu
edaVLbpmKce1kDHgCTklzI7JPtTs7+z/lH/y+S4SjACFyzBx40MxvvLTAaz00spQFwIQzChaUDjE
s+gpoKPpHn8oNxI/nlT2I1WfWrbSi7y3ithFV8oQe4oMVmgueuqS1qyLD7n9nCD/NOcbFoGHinJL
+Bcc0nJmi6PXlqjwzi9z7iSNdFAZ323UwSiZ56atIBjCbQdxgMzE4xm8S3Lg8kTEhpwDgLFgKace
QeWkSYnEMyAhBVhDNMuiii0VgG8ghcs2BlRigrTRPNUrE8cvbosru+TPr47usQpaWUzk8dRA+cDv
zQi5e6kUDNF/VlIjEcHpz/zgSifo93jFDwH0ngGXhxbwIJmh/J4lBSiK0YuA7Zt7a4Rd9/kMMito
RUNeAemnO2m3VMUGnHvw7tUiVCiiP2l5kFIzRVI33kCmVBkYvd76INx9vBj80gVCqEOR1kNzNj7h
dlZSRhykOMBqSGFvxzIAObLqyf6klypEAEDAHgQpCCNB4uzVaPbl9mV5ihuTA+3EjLp1NgueEti5
/DwVyKKuhpQLn4dMrQj2XJKwRT7/9vN6eciBvEXetB4PqFLoZfTCh8aIknHSQ45iOgVgBpx20ubx
tCz4KBQPUa4EAAWHFp2uTZUqT9WG6U8z+9ZwhTPLTlNU9phnljCsLAE5nG6jZnQWgJQCKUc0laKn
9HaImpapQyBCkkAcQYkd6v3whvSzzO961QOcUHx5PLSl8BGvF4JXRfkC8TJ1d/cik0OQVuhPoDUs
Xscx4K0Sdm14CVg3kDkSMPxjhMV85YNB2aZ5vhZAL5zXKhg3QVuLj4BWLTXkUkxTvo60/vSigtK/
60SdLZyC+ZPO0Khak9K5KMPSEyyDHgIqDKSdhEaVpqifIG8tg35YnvLDLErMS6q0oE6pkgDVQiiF
bscOHi+UJA/RQrIsRwdHPmmdFU0zv2NmtfrLyMJkTH6XIesJ0GCnxKrRIRL3ukg9J3womAoPMOis
JLLb+yXUAUCNaKJq1FpCrX5CdaJ0mC7kbGZII6RBWlHvkAK2RXaSKr3pBJw3klDN3z9sQTKLTgAQ
TqGxSKS29xiyVRBlyXDq0/yHxLdHkfmlDMe+OjTCecWxFg5YFa9iQsCNZM+dY6VqC1BaWAwn0bc0
cRMX/kZDFjIP0TE7fPVpYTZZ9mNqBiNTGH2aU33lA+7zLkhMokUfIRm2ERpCbndS2XfBrEDI+lSJ
tg/scAcNXx73Y4lWsmH26nmTR9uMARZC/M12r0WHZqlKBiP0ex4HKy+FJReHXjdyTRLoBAEruv0W
KZ+lXpRKwAL9n1X3e9KeoC1Qy7pSHIp8ZeBLJwjK7HiXiej3QDHy1takoIAb5t1w4tv41wwir0SR
dW6OnuTfPVNChtXo+DXo1uJiX9mk5hrURHyJ/n4QXfvMb8hvxb5TlLhCg22RNg4zA2zbjXYEMQY/
n00eWt8ri70Qh2HAmGL4NdgMLrnWq+t8Ltu2S7kWepMQaow3VbeT0n3SPbF7rrUi8NZCOKouPS7G
ETqb+X5ea6FYXOGrD6C2Vt1llTgRb0NzjyWlmT5Kue0/g1/N6aLkoOTiSui5NmLyQVcjxhUux7GM
ZY4n7jByzabKtJ3UyWv9XEt37vXMUtE0A/xEocWY2YlpXC4BzXaFi1feREBO5QqaBqdZV/vQjiU9
k5zHy7o8qaBXwO2LVBXNpsP4tcr0DcaoZB8V67bJa67ozPQiAKS+EhAuhVxg40MiQyDW8EK5nc8o
DICOZ+vhNOR/h2gvh4rhE91t9KDs0kYvfPuraL8ej28pa0EoACH7gfGRfvJbo33R5mzbY9+AiWZS
B0uwJdFJIR7VGQxkMSRX7doNCHvDv48NX3Lcd7fglWHq2i8rTU0LacB+mTdc+BL543lmE510ktY4
mkK5hD5IrLMRaDMCL0Xf6QCUmupqiLcGaFfOUbmJxVNYPVfsKw810pF3gJ0bfeRZeKh7i67avz3+
5sXz/OqTqTChqYZ27ArMldwjP6qiKyoY3JZZK2svTQ2qEqTbFE3pRGH+dk3CcSi6WWiQLND2kh1a
4DYQGjCuvfmSg8bFFDIZATZAdkx/NWetPjEgVAWyTy80/5ln9njrycUevTPb+iB3z+PsDII74iX4
eDYWtgb68lHEwAEPTjaakg2taSFXMmQ2nGzejv5REjZVBFUb8amS1sjjl40BuAhYEC4wljpr/Gge
EyaTsA/Rgpy7gQDtM0i7Jb9ZaHjk/RqZxYq5S8x6dbTFoySVc8UioZo2RsXK1pR/BtvAkdDanEJW
8vFMLmUyCcXBf0dHBwpiKbRJ3ou4MONXH9JfvNI4kEnd5AAz1GJrNu0ThPiUdqPC2fyRBbweZU6l
fqr9estH7R4KqiuruxSW45ugrov6MkAPdCFDynse2t74JpktnjXFL5FRTSGO27e8YqjgIEdhUoIQ
aKBsARQEc7AEVOdK0LLw7MELBB52AUGwdLsz0LKdFgpY9bI6hvwLaww+5CcDSOrxKw+spXPwxhR1
e8bVWGi1IMPBKuWpyt32vSJMRFGzY5lt9LuWzBjoa/RarFWWyaFBnYPklYW0MbkwcfrfbnYh8f26
5iDSARYKVWe0QdS1MV4jiaQcGrxUKCqrEF9AUUpFKExZAT+V0mrhwO+Upxw7KNQRkQzvRWmiGfyx
M1OH5J0l6vAauRl1TKHnQYP1BAGZTZ+a/ioI7c6IhGZA0vRBmuRQRqKuymkOajbh0cLO88ds2vY1
ATqw0kqZdsEKMYBHEeTTkTCkDh14n5qwoRTuuHd5/AThv1iB1f/lm/OF9zwwFOgwFBA/gv3ndv2L
UZRj0MmEO0GBqoETGZzipWsgCWojgRsUxBfoTOZIHQx1KWokKgSTK/hztCtNkd/nvFUxrjr9bbiV
3AHlzLAjQk4HbzvIspBSLGVnCKcsLYMq3GnTrmNNbo1ZhAo5ye+DN4UoH6j4ByCOt5MlpFBhEJQw
2sWtNcnot0NEtnLwLZlAmwJ6mSDupgEpcGuCq3y0d0ZNtAOyCNSJk71WI1mYI3AOo9uN1MgJ6vnW
gMZFZYg6VLTLewd9meP31xqoWTz0INRHJF3ovZGmWtLVUxvtUAEek89TrppVcxq/SZ9IlgKnCY+7
H0AVvCqpYbSims4qU8Y7wMLEYM+qn6vsxQtLQRALWAlcAjKe8dRMjbEmpEIR7xpUa5m3Cn2r6ko9
4H5jIK4XSdcPOg8RyFCnVRH3Rd6ArGQ3qpu83w7jNgXD1yFu7ce7fHEoSBoKAKviTKFnS+b7Lh3r
LN4peoI8jtZ1aH5Yya2s2aDG0rJiLMsNbAj+Vh0+OQBXyu/vb0GAEB0RLOUIfOV2RYokSkYFYTlA
A3ak6Cq78tZbGsL171OPAgH1a2wO/H5XHyZ0+crmwKxlJ5ZsiCSNCuwN7kSNspH5ScwyyRDvQvYw
vnCZiafy9xcb2R6WJ1gm9FRRsUSjzX4Zx3WyE7ecb+Q/v0m/etl6YBFH8hBFRVwc1O1X90zRSoEW
7/LsqY6emtD69veDKxfVSqC7EZbSfVr+NKhVEPv4/uncuql0is+PDdBtUGQE+GwF5xM50QGWoPxo
zMIhkKp0l+gd1N5q52/ZGBMPZJ0+vSoliPfML/9zxejddQ6zKIcDHIT0Fzndb42meRAmk6KgzPQu
boc9AxXj6Byck734HB+YbQ1x6ObX9PLY6oJRUHQg0Qv4IJDWNE1HmTXYTbkwe6BmzKzZt1onXiMf
ufNolEpwkQAJCkgNlo3yhyxucsCeu9kbtuxx+uOvuDOdmEDkA0QLEhPgJySdmhfOgqvX0FB3QFXm
/eyJW+W9ehsjwuoE6WZ0qxWbNTWS+8EgAY/ZIrkIZCppWOkcVKocy1Am8ovDwHyBbnGVM5Ms9FXI
jfGgTInfJt1NMECfYm0HLG0SRGAYYQyiQoysN9SPDkAMyMfHq79mibokxaSLuKmHpZjZ/kUVPhAM
abJKxnls5i6kIAMCza+I/hLcMHQJZWDzFrVEbfbARubWK5v13oNvf5waQybyTTCr+PGW2SbFSxnu
Z5BM9NbjIdxdxGQICE1JZxFHKgO3m5MPmHAsI3/28tr1QTfLeOAaiBHXD/ZjQ0vDQbyCsiYHOiJ0
Md0ayrWwraqwZL0ot6Qe1HRenFt58vbYCpUCv7gYLnu8HJCwQImH2pKBlggAutesF7gpd0DBVJ7s
3vIZM3dW+2qXRqShWRkZHTg0YIC3I4IYbIpiBst6UCCeIO/IGn4HeMnK1UwnBMiQQDiJZhFCPiaK
dOzNTk2jjbLfe8Vnv0nNl9mZ7A9oZX48nrn70YA3i7yD0aNJmL+pyzMskWAT5GzwfoqbZ+H58Y/f
exkyVoi70dCDdx0Omtupyss4l4piHLxhtMDXgY6lUXImyerXgvD7jU8MoXWDPOrRaEqVQPxU9TM8
hAcvAg7CKH7jotmgPP14NPdOBiPgkAB95eUGoCKZXMzmsghhJN1Allg21KcGSHvI4TYrkeXC2t9a
Iof21Q3QNamcKeo8eMJ75nR//Y/MEL5EN1L1Zo1dlcr2w81uTRH/uDKV8nOLBwFMxc/1s8DqjNXZ
mSnbkKDNdcV8PIMLznYzg5SzzTjXSmWEscnIXsTYHJ6GNbIYGhZ9NyAq7Ighe+YrNZm7p/C5b/X2
V/+jM8Mta3cbEEh1Px4PaeG2vp1A4jVXE4he2ropcthr7TqywbboCA67A3/MBqh+f17xQbodkB4e
zRMZ9V2rRSw3eGhdqyIjc5FcQoVt9njIF29x2AHm5qg2q5tKb4U/1zyT+PjtXY7RkhciMAsXZNft
aLU4yyKGwR4IvFkwi79tYY4FTNn9YGvokZ4q7PLQmiAv4T6e6PtA5dYyta4Kw6OWl8CymFhq7ISS
o87T2uwuOijuKeB6gfEGN87t8MqsC+K253Ea5hvRwdPOA6WQbMRPILOXO72ACi2LdsujWBuPR3fJ
c9ATC0jxP0QUSIRQN1jMR2FbQxTei3eS7KqhYadeeEB12mX2wlF+1YeN4Dy2uXRoIkuF4BxoSALP
ux2sgqxh1Wnp6PlnMFq5ra4dxm24djTThJ4XjwW2hbQtAecC5NqtGb4csnzmYSbdyVbhBlYDGc1D
tZe2mlG7/XbcKs/Rr9mWneBJ2Dwe4tJ6Xtum1lPJclWa53z0ZKcHPTbk3Lby+bGJ+8cVTlAkZgB4
h2ACMviUjSwFTE9sYKM2OX121U3ktG7iKEbpiC9QBbXVldCA3Jp3rnJlkLqHMjYRx7aEwcEAl8XK
FuAXp+zq1ymvGGt/8scev8682tVLeWqs4LPQ502vq5vZjbaVmWzlTbUZndTl3+OD8uEfJq95XruY
lk4apLwIOwxKNUio37qNKs9NKZBRanZ0bl/FrWolbu9Gu/rQbLrv1oT+8dIrc9TxIsRyUhR5OXrN
V+Nqry18VbAji/NKd3ge3sND+vmava4RtNGoRNrs5Xa5uj2mmbBnKsXo9RVYpkzVKTdypeu5qZqy
yW2bV1FHj0HyDFErQzj2W26r/g/n6qXVDogwpE9ojpJwRqxTNO3oVbOj9gZi5om1VrYI2QJ3Hkva
+f5jg5rcIir7eFJhIzuC4Sf/kKDOle/z/gVCxn9lVoc2brQm5Egjs/8ztf8apS5mWQlkLm0bGJV1
6PL8mnfTp+rULqMD7LZnf+P2kH/H7lb4wK3JlHqxdlc+HjUe9LceLLbdmGhNjQ+YngCs3DaG/AcN
ts2AKFgHLvyzK1c2Ddmb//883yOBmrpnI3CvIvthqYwTRVbTrhw+i/EOXBJwRUWBb97pU/jV0PhN
NXrJGzhcNoBYbUrXd0ujdhJ7xW/IHr8bD64o4MeRA73rpIOsU8jKANd7IAl/Enr0m+jC+3CYf2iB
Lu+U7fBH7gz/N+GO0/Ng7UpePIGurJOT8mpvBj7qBuhywZWcGQroDb8I9/8m+JvwOp8a6mv1B/1a
a9BTukn0H7e9skq5bREhYzpzPebXtyDExOEoqoxN79XeEOsAIefurszM6KStXJXL99i/hunIsmO0
KATuZ/TYo78nNHmKpRmlNZiqXpnjttbXmKMX448rg9RNg1MP6Md0gBah3SaGdvBt1QVZcLUSoZMJ
o51IImIq4MqGbgvNRT/UA9JbHA9FpkRXof+UW0xpydWmQr2mMKAN9dhpl25nFByAXUeKEE9Fymvi
suE6roA5tGEb+cpJurTBr3+cuhTHUIrR8YgfT1ywh74zK+/1xSj0+vepg5rExdAcxO/z+0w/jk+j
CWxSdYw/uWNwao0v/M/aHl94gEIMVYFQAOgMgWyhwqdKEkugdwXe63JnauzKCd+aD23WIxDA/pF/
ra7P0gPxxiDZ9lfbum1ZruN9GMRTUQ8yi/vFJHr6Kb9CjVv4DJ4DwSQU+GvjXDhNwCMPWKoEsjuU
8KgwWCwThat7hfcG/7kHpOgp2cu7XrQhHsIdJEd7657rNS7wBdcHlA51W7TsgW6Op3aYUBeh2tYM
53HNdnqDmAFBO/yQd3K7jRrnsd8vJC1I8R4YKg0lRGDnKd+ca1nSZvy510E54bWfbI41emEz9C7a
FrLSrOPvX7DwGaSWieYaKLlpHHnPcHLXlqrkjYEZvID6AJ1OJchpAr2d9Coz6p9fYJJ5PMz77X0h
JgE/B0jdCInqrfdIUTR1QzapHiuCN+1tWmNLvT8URaAH4CfIM+GxRI9p7IZaZFpW9UZm1v0//bF7
EmanLYETXEnG3DsHLF1S8njPg2SBcsg8S6QMDEboMig+/Bw8QkYXmOlkGTmUDKRvRyaoxyC/iIMR
CCc0rd9OG2oMc93yDcLp6KWUt2iCk+K1yITEU7cHPVIS2FwXxmwC7by1wQ8sAP7IPOA+qXcz+BsF
N0x1Jzmxob4mz7qwTGimRrXxUhgUaW1truzkKqxhq+ZMtGyPNgpq4p8KT0B55UG2sEzXluiKVjAO
Q9L0sCTpKjDWTqdYh3Y2uj9DuoK/ubtcQCNAyqfobwfUAAXb2/mbupzrK/Qy7CJ2E0ZWgKZ99f2b
u4cyQXbX1dnLVBqbJ8MU7uRtbtcvj3/8/vtRZyYhKZ6NAK/REkZh2BZ4uEbRTgt3paTocuNU88qm
Ibf3jY+pIsqogEdf8iZ3iBsOwtkD06XFLgMmGcC896GpIRK2sluWrICVAxq1iFoQaBOfuJomLvEb
LqmLYtfoEEZKWT0MXaXfPJ4uch7fDuUCghME9MYgNUM/sGXfJ/29cbbTRjtg95MBvQYIUrNrQGva
DgpNIA4jLz/yaIDc3O1gBkHqhgkU0Dsi6+Mich/Bt1nrw+pbmt7/AKihFRpIHCwPkb+gzphZrkqG
Z/xsJyumCJUbg3nqLGQmQe0cPqvbfiO8FEAq93qT2mVxmBO9WgNs3F2C9DdQe6gUmjqqAybbteb7
YIVGYunde3tYG+vFl68Xj7ZDXUNR3TJM1mrZrrI6i7P7XbsRLe6k2cU2w1/JMdrOXu+1rmI9o8hv
M47sgsl/i/7Gpy83ewW5ua66vQMNHSuzI3st008r7KHYc6EpAj4N8BsJ4lfUqsttpVW5CtnQF/Bq
b54CMCW8yYXxt9Y5I9dVHUrdFo/01Y+PwKiNxOR1ySjBXAdBPvx3Ymqmb/nWY5enT20iSAkGNtQh
AcpEvyM9a5Xa5D47FLvhqLTbyighGRca/nsSrhza9z5/a4jyeZWv8liZYAjil2JnMqXTy7Z0YtfS
xvTlcBnQZX5BN0OUDG5nOe5qRvTVsdhNihEgWdzbIKmGtg362Kzxu8wTWFOMSgbdC0JYPKZoOsos
0HrGHzQcfofIA/85WjPOyXP3Cj3dee0lsjSDhCQJzVws4leV2kjsLJa+wIB3f9g+QYNBJ3+DaEN/
L3Sbh9rCtvyM3teeinfJTzJC+AY6E6GELCKovJ1PLtFkuVaiakeMBW67CdzArTcDtljQ6JAY2JQb
dRt47SZxQe8Bxpt9kO5Yc7SGXbgG+bt0x99ucnRHok0EHW3YR0ih336NFiityMhltfMUMgNv7a43
JQiUF66E///5C+lmPTQDkOr+81di/O2N2ZhMzoI8vCEZgIQaozVhP0FifGWF6DsKU4UuO5nDGgE/
AFDR7cfFysCXfT83QAvqvIMKVAbmsZVtdLdfoW6FggFIywG1AASOcm9fbLoR5PfhLkRXhmShX0XR
bN8W05/BGlHwnb9RpsinXF25Bd9lHXIIIWCieoDW1/fgj99v1W9S/BHFLiib4EgEjBoJNBpj2Tdt
rUgMF+4KxSwaG8/4vcI8MyvxAzlebhwHVoDhRFyvot6KmbsdjIq14dNmjnaR7ptrSpH3dxz169TK
I8oPc7knv17r8w8oyrm/VTu1ZN19fFrTTQKXyUI/KbBQ5ErHlrwdxsyLlVQGgO6Gzwy2nAg+kdfU
m0zEdhzkR/V+rTH58gyhJw4bDZRohNkVqMVbi0mdN3XVsNGOP8roofRYMEWfAwugJSvxsp/SUbRT
HR14n8o2DvRNFdtr7Xd3JzomFxruRGSYsOvdgaX8hJP9WIt2kDZgcAQF1rxTn0GdlRqPZ/cuP05c
EVrsqHng7iDp3NuxMqqWNiOSfrvJGl/Ft/yoogjXvQTH4UXeiLbizk5qJrv+WIOc/tcqKdVd6YO2
T61uBKYojRFgH5QpeA6a0u/xeTRBA3FEoiL6yTmzp1mMhYaj3j+gsuzlm9Rdq94tbXv4FvhSSEsI
zrPbSdCiAVXrJI530zZy49eOx6SvVpXJSGivgiQbWFPJix7/uDVSlEHtNzU0giei1Zgci9jMX+P3
udUHZ3iuAzt6Ai37R/HKfDAfw1r8fZexv0y0zCINBILxe/ovhe/QJCIBqCwfx00ENZI3KDhV7/6z
r1f5+5/HbrXovyRbj9lErECzfisNj6Kd1gNS/Km43TkxiiegyRtvLcBcPIWI+NZ/DVFXtcx3TAEO
jxiR9tcoGiff/D/Svqy3cWRp9g9dAtyXVy6iJFPe7bb9QthtN/d956//onSAM1Kprgo9Z6ZnXhpg
qrasrMyIyCFYb8fbieeyLy46ck4ALQPmHmpfaGp6vnqlsE5hTQDMm/lL8QEq/Lo+Y/Sz9bg8/3zf
pHbHKM1ANheYMWWTBXudE/Kyj9nJ56m7oCqTFOUa/Pxxs3jhZ79REYHvulfhzUK5MdojRYIH5vI7
fDc+VMnGQ3CTa7bc+NdHeVFeOA4T1UwCZEfkQA9TSGPsQrJeqxvt343t4mg3/a/EgbDIQ/LUeDzd
B/a2PzFIbRBNaEdLMZc0cFfZRlvO4kH119ptAiNztPq+5bYZJvfexTE/MUjdiyDPpaIaYYRQOPCW
B2sT7bvge3Xw4vW6Xcjx38yDdmKNemJUij7i9B2t1YHsqMACjH8058/1ZWNu/hMr1IWoDOjFarZz
GhRb8x49PG54L9mLehe9LygPDKHxsowVWBg+UdawhwPqpV7tpa6CemLvD+7sL48Zj5VwTAZcWyzq
VK9Fia5pMXaH6qMFQvaB1rlu53Z2htA521seCMDN8+LG7i/BF7fKOwSZ/Wor3iAQ2EIQyA6dZcNL
KjJ/FGRoQZQAoYuArM5dDQKTWs0SMA2MzSjgcgBuHl2nxu/cz4P5KbopAwvxRwfYTBfUfv+neuv8
4lnxem/YDW59G/2ufV5AwozCTn8U2YgnkbESykmUz/hRwl27gViM2zk9+gjHn+S9rm6u77eL6gzZ
DifWaOXfRU5qoB9D4q5UJ3ESPPx+l3aBlEHuL7bgXjdHy2AfQ8xTc5R3XOUFa1FgcINXutN2fvuW
NjE2Qnw3fSp3otd/rb9ar9hrvrQN72o4x/QAhWnZnraR37+YBJ/lF3iRcX4XK4I//V2U80pyNE4J
RfwuVzwId8JOdZSdAhITOjEBjPOcbDMUdJRt+Sl40l6HBpNtPMQeMEc/0PXsEEQ9R78VR7wXA4AQ
b3lFCqYzP/15lKvr1kITqgyrpOAh+tqQP4bzviIs3/9knDXibUCaTGtGdd6oKYyJeyhy2Yq/eZNs
1U69T26kxnJ3p+OinNEgiKmamWT3wRXEd4I9Ik8Wb5ZN5M7IUSl26r/+ub7UTAd4apM69Ojcnlrd
ApvWU4bn/eIp28ErfLS4dgRn9IDHeSv3NW9SSVRB+79Tq9SpHtC4NJ5WbDDRTx7X7eAkD6pbbBq3
/7g+PtY9dWKIhuZDwj3UxQHDmzwtAKfFtvzUm+z44boZRhRFJPNJGRBgMcSe515KAk7DkKopCdTJ
7fXPLPwKeYeS8VYA14OIzeCxAPUAcmZPHKEUt50g5GoSSL0jxgeIQKG+sIHW8vWRMF4LKC4CMm/g
DaoCH3FuRq86eWp6Hc9raQfQl+g0UCVZUXjndrDlWaLmTFD1RenQkDdA20UpemkjG81sUm/pb0pO
9MecupMxUe7MRDODapDMo6Ws9Lpkb5ZOmL1Mf9kxh/hzUAyJJi9U9JDCo651CGtNiS5lQAlahyz7
aeW/JX8dDYDqC6ErBQkC+i3Xds3Sj3qTBJkyO5gxvgWG60fhB8V6sNhAI6dwONf3EmPe0eQBqAqk
UZGpO6LJT7asEll9kSvYS4LgJqun3TTjc6G4Mc9HM/zmqR361SeCr6BNg5EE0Jqd0CArdMNw3/Bq
7zwr1H7tDKMulhi7qLDF8P4tM15DhXPxsk0caZ5Y4IuiWBMbcTbmOBKg287oARJYmdfwOAoMX0XW
A4AFol6FU06dcNAKl7xN4BJrp6vvu/eJx/hkWwCGHSUBpLNp7mVsNtlaQ4wZDeAnt45HV4g4KUbW
+xuDAK0LynKyAjY3NYghN9JKRFJD3xeWl6MpquaE6u0wQL5D2Ck8/AzzVJyYIwt3spOrNTWt2ECi
Jr63Bw4rnbnoJ9+mnAY4s70cgl0QVMh+qXftfn2/fgx5BqjLtswVBbLdmKsw34N9a85+0h1E+eV/
skJTOYdqEKVCwTDCl+HWvE+eZw5AgHFfnC455Zn+nyGMVd4gW4ZgWUpsNOM2o238NfWelb5eHwrT
b/2zIhZ9XxixIq8FLEn5BqDPwfTgaiERK/LS/syDAl438DwoCoJte76tOiEqqxIaxYEq+rmJ4BJt
FBpeDoY5b3jVITiBfvoFDMtqwrCoKiTgusJLEw9VugqNvApnib2al4VgnpMTW9SAkmmcUmGALcCh
AGiLOceeNV8yWI+A5OGBCrrd+XylWkfKGhW48Ot3Gj3PvOICa6qQjZZAGUR7aizI+fdjySxqQyRh
3MuQQXvXNr/F9zC9y3hZPUZYCmmrfwxRd8k8KhoUWhbc43/ad5jKZvtxFTw9dHmJdtaUIZ4jVVpI
Nl8AHM2kI1MpJcFd+zTsJg4I7vLrRIIdS6KBJwGcNLXeK9CmXZ0ie1i86jmq2bYi+9fPIvnC+UuB
sOkBCTpK31/EEEIhT/q6dmmQWi+SdsjAR/K44A3WMIhIBIIe5KgvuhtVkWKGHcmdlcgG5n6JPh68
rXtBnUMYBDKqbh5LuwAiUo9WPa+npu36NMhef4DF37euFnyF7/GmfrX2zUbY6/fFk/Ecudfnj5GI
PLdLjuzJ1dU0i7RokD0JotcI3GfVUVUbsnvirpb3aCOA3FbJU9VhPCphk9QzgLojgk1kvk9s6m0/
roWEsVa2UNl3o+7HrnrfvMyiPep2/9iY6EUCrXJ7+rV8XR8va7/AKnTMQCkDI5saLrpyrXE6yHjP
3mGU5Z1Sejyk2qWTA0EJoTGK49CTwYqej64BDzcT+iQLjF8Sstl/X3ZG1RQCTqRzMCnbUL5B0yvI
ViT4/PBHQb1mtpfJRicf5CGvzxRr05/aoW45sTOyZDHjLJC9d9Hm5IcZORpo7KDbNO4dokdFt+tr
I73WE2UmsiI2cIlImTjWL+nZ+JX9iL+Lb8lwwffv/rYzPV5gMIv1h20sEXSpztfGHFO1EVQlCxaU
awPjK5I28u/xU7QHdKLo7OszeBknwBj6KUL0F13sLnjf3dJpZd0O2Aj2F/Lfzj7nOD/2LJ5YoNZo
GdoBZDhYKF7BYC8e+u3q1FvF+47R10FwTWSGrg/p8gY8HxK1t/No0JaZDGlCDtx0yx1EyiC7yZm4
YxdF2qufzhzlIKBcW4RpBzMzoS1qwLZANMFP7OgD7sHedMF+chP3V+ShtwDSrs0uuhu9l5+Vi8li
HQK0HAL1FfER6mzUeJe2KC3cxHkgdQ9zvVfNndVxUlAMExBjg6QVQMFo93lBdO3WPG+qCUAdT/sF
Wi2vESxjF0LbADxaCApCQv/IqjhxtvDuQ51Ucw7grI/+3uO2GQ84WzJPGYY5DnAXEC8QKi0NcI4j
SxDzQc+DSfK17jClnsGTg+CZoFxfZObm3KYwMbdeV+5hQuBl6hj5XBmhHeiyBEANZBdlY830XsgH
BEShr92Em3QDDX/AAZft9wvvHlQYl9GZLerOT6KhFBpiC7Lf1m8TUMib6HYMxJd1oyHBmt98Sdve
hUaRl2wGd3hKnXzbuNXL4JeucrNs1G3rjaQMgRLe07KpuefwMg97PhnU9i/1tka7W/zAV8kVvRlE
W3Q9RTJdt1sndH9V9yKSca+WzROdOnarpBzA2cyQTX2yaefErFQ0AkA20x3s5nbYSxtzpzsKronK
iZ10J22z23qzusaN7jaOdPvR7dtdjJy0r7io6Luiq26qDZDoT2Jly5v8QQL2LN6CVYkfqwDBmYD7
zMvBkumgfzUSWehCbCAkxXk+/9W1FS6NrMaIa4Aa3S48eDfrJMsSZMRwmUC7k05qLF2bCrKC11N9
P2MdIiebtpli9/XndSfP2pYQ8SOSOGCIIUg7H4YizM2SofNGUGdBrO0AAQMa2eQhP1iTRYQagFlH
QhwBzbmVbCmyMGoMVDMC6wvNeq+PgfV1yCWTLCugM3Cr51/X8kySq0ZEFgsB0tO0vf511kqARAfU
BRERg+TE+dfHohgXOWtwsy+brP001KCMXKTsXC4hjOXyTi1RJ3AaARQWZCyE3Nm7OLYB6ro+FNZi
q3jY4JWH6gHe/+dD0XNBHMShyoK688LMq6K9UfrryEnOsKyA8WuBDgVdMvRoPbeSrVWIurKWBW3s
qfPBCh1Lfchk7/pYWJN1YuUi/S3VNYB6sDKNgdT46BYq6ffXTbD2FZLVSCsiOypD0Ol8IC064Mzo
qo5siWd4vAofI7pCfRnBBvhwQL/RaoRxouuTnuJImKUvAnwi2IrkWd0mXRz0crw+ENaKoEAAdhp4
CXjTUgNJoVjemhLWvWntYXJD6NFp+17aXbfCmi40ZIdsLt5CIk7i+XTFc1ciMY6Dsia25QzP17/O
in/hD+E9gB0D/In2iGsvhKu2ks27bhDRv5mHxR4jR163bYLOv4/aVixSRxx87YVjmXgn2tUbOjwx
rim88i5wV+IEQepoxMAsWxpv0WKl2belpwv7Qff7t63FGSprayM3YKHmBjgkhno+kdA+rXq8XLKg
h7h97CPPwZPTZW0IvMOwJY5tK+hSaFYnpOhqZIEp7ZvPPLyRco/3fGDaIKqEUCZD8l+j/GY1oL1U
nxWIdT+QrxlugQzIVF4zatZUoZuODkghDjuugPOpUtF2Mi0sPC3BR0Myu2kPRvJ6ffkZBxWKntAk
JBkzVBeo22WqRCUfIgGrX70jgwHZCA25c9HJc/fPdUuMwUCYAhaQs0D4rpMZPQmEIrFqiqzs8wCU
EOgmQJM2HjkPEMaikIwCDBh4j18AQGfwYoV5wZu4H5zyu+5vImsb8Ur6rHFIQEqbgJgid0HDJLQU
9e8or/KgMG7qLwh089gzDE+Ds/iPAfIDTiZKn+pFRdfoPFAA2FXsidfKlTVLErRewHwDLvlCk1DX
QylWrfL49liHvVbty3yP+tvfLzfQ1aRpsoIKO713BUNN22iFFipMhNODABPTw3UT7IH81wSNYcoM
S4hEs4Xcakku/GJy1mZj8RrQsKwgVsVUQc6ccK7Pl6Mee7PSciUPVA81pQypcsVJDM5QWJuKyGeD
TYfpgvrduZFcqto+ApkgWLF5x9dORA6Hk8FmVBKRi7WgAQ5yKCIUmuoTR0Yiq2WekwgvjPYLoH8P
2osu2wswYIvbTpzAlfxm6mKBbidJNuMFCn4JdWM2i1rGg4kxjW/6n/ypROi9hY5f1/76F1cK0QpE
9g06jiB+UJbmqa1HKyoLFMzCxvlqTff6RmOtzun3qRNZl6NgtkVeBKJxM1QBwspo5ERjLBM6SBjw
8+BUanSqtU80Da3QMARh8I1qD6nLcf7rmhKW/cQE2einfqVR0mgWi4JkgJBwyJODMXNCMd4oqNtE
z+PQak2YwCgQf2MUavVvRoH3EIAnuLJEOjlT54meakYD9qn4gVEA3PLvRmEaaIuEig8YyNRDIg+R
RVsKrSB+pZczG77L4OXKWPeuoQI5jFsKzoUukiTlahmdoBxtCLKtNnb8ZD6P8WHiiRWx6iJ4AyMH
RAoFkEeiHNgka7mKDQdTf6CytwadDEHde6gcL6Gdf+g8mXCyxtSxxwNMJoAIhC1A2Z5vM6j6NVUs
KUe+SSvcNDu0VPmpU45zOZY3aDNgxUFQDyR0FBiprSaleS1HBcAdjaf6YyBswY9DK81dfV85k1+m
0KICfYnknuwCvL3Me3/51TrK/mX0tG10j5Q8wKU7wy+dDCmgbJe5rygQOamf78af6+6DVSUCr+q/
v5WG7YRTFpXqgGyK/GC8GYk9rHb3AQnH7MW8Gz/Dt/5zvm0gKfkA98gxzVoNrDyaUBrQ8IAyyvlq
6HUSSYKEumW1OhP0nWxckt0hshO0WX3u/1izK32k9hLZy3P3bDrXrTNuAFxmeDBBwAOq1zQ8BkV+
zRzkKAss2TX7zfrZ53Y0OslvE/Y41xvjQBE+GdKcpH2KRGc7u2xai6gHKmPWPHl+iBtP+aziYDDt
gVd7Yc3pqSnKP6S6nNUppPBBQKhepSB/qhFo8haO8Sw7Gw91atUqXjOwYYBRl92PYbLrAnWXdEWj
WgD6uLBO1hYFZQTFATxB8XaiexJNUVIvmoboo9YfEztxKjd7znaiHd5VQe2MG20vQBWdB0NgzOSZ
VeoQr/OcCoUIqwtSoYb9Y/g8xBzjRoLqnkh6CoBoeNmHSNCzKUrxJKgVu3sfG6dPveubnGkBjV4J
JhblOBpHOjQ1+qnWeG1CfHmsiAhP/ffPGsRR/1igzrCp1FEHgjLes4vzZfWb8KbgbWneIKgtHa5D
M0QxBhHK72gk2o6f679aiZNRUBt6XJcyLlqYWGvQHjXLs7bXF4K1mYAVlQnjl4iRUhVRvV5ia0nw
Wo6AGB1qO2wOWbibzIfv63ZINEndPCrJw6IwDvExtLs9d6lmqFmVMcvIAEquASk15fX69xn0FOjD
EGwqnk6g9pnUDVqHa1XVson1PkC/JRC35kFx+412M25lV3vIQHvSn5JDf7d+Ia3tAuUALrrgRxu0
rAG23PDRQq72r/8oVoLq9EfRFwmKBX3YqdiEwl2xFVCzKPbhRvoVbsVADlJ/2CVP1y0yHLoKDjfg
xXjTgwRPbcmCwI+FGLMwj09y4ySVh/OVbaNd3T9et8TaOHg3gFBNuEAqnaxEbrTvZx3o3Xhn7jSU
U5z2gdtAjLVrTo2QE3gSfa/xiNhM15Jgw+NvH+XF6A15+mkqsB9qABxq8unFy93Czm4UPwU75UN1
+0D86R7K+/VGelM2KegthYOSC7gd0vzSAx0ucZwhg+gjoxXXP3NJHQ5LbOFsLfwWC4oJN/F37Ghv
GmqPMy7L3Av3SiBtigKdNiDk0N/MPjpxZ/fqTfE+e9Vd+Lu462+zDfpdvlgIFTjPuGNQfW2iyJY7
WYMxXsUwjrDQ2L0e8pzYVV6ExJ23QOE7ss19/W71NuCJlrPskt0s3E7fqFiChrA1dv/bnqPOuAFC
VLKSPVfgYs1fEzfdxX9fqThZigtdVEGs+xhAtiSA0N4BSvMHznRe39EXKqiJhu4MmoClFj2PJwp6
/UgieXC+UqUaTpVGVkpfHeiOrpDY4L2LjkJ5///dcNHpU4LsajSasOGiJ4vs/IHm53vqZrey9xzd
TC9JY/9AE1jeZPfyzQJpUj97G1/yLa+5HOt9drZO1K5cJTFqmwF8FxXvF1LQlV57PzsMd8Jko68h
x5Gzbvp/DihEX85ndkIzRaXNQSEoQbT+NfAaVnM+T0dDih53bUQG038vt4IzP2V+jshrsWWnfppy
O9m29e1UHRbes5MZwZ4M7DjNJ4dbjttqkRoMrLJr18L/ApCRo6383kFFe/Kt21K3p4DbMI7M15Vd
dCRanphtjBk6/SXMti4yBW/jNttFjuTwcARMM2jxQcA7qNbRgN3cGKxaWcHJaOFXoS9V2IoHgA0a
vd+EnJcUCzhCNHn+a4uK1Ax1mUIxxMEID7m7QqFC3CiBGcAvJlD54uWMmEf9xBpxMycTaC7KrIMJ
BjcF3Bce3zsDVApjc93d8qaPOmNVrqdiR4ZU/EFver+G4Ljwoopg6F+3wwpaADOAzhveuya4OueD
iUe8rhBGYZkgnzPjRmlr24vk+3niGGLOGsrPkJ6RQG6hqxBVggqrOQPsujFQXJ19WfZS1Y54eelj
mp7e3kjfI0GEFBEeN9TqJENcjQvpvic/zMGy1fexPx2ij+nRmOzhoXhAv3I7+QL9a4WCe/mwbCrE
osNTM9hoPOaiC419fYIvpHOBe4QY5D8/iIqj+ik1s4j8oMUxNpaXgYxb+e1Nusle1E12p7ynDys3
i0KW7dosUBFWnC/KBHIBocbGfnr/FbqtJ/irIwW/i3ueh2Yt7ekIyd+fHAij7QujFY5TXm5+oOBm
8+SNGWIV55NIHYe1UyGwOsFE7Va3FrAYt1bnBKqb3cj37WMDlfEBwhHZRtqH79Gu3Q878RdnHRmA
rLN1JCf2ZJR5AeiBTggU+U5zVT/b9zak63C78jwn60Y6mU76XuiKZJWnMEcGzAMqW3F4jU+PfQ+v
bI6jOz0ZyRitramXGIly14BSPOOpFjr1u7pH+43qVt1BWmg/+8qT5kybxU38vLRVr/xKN+vt4s63
cQBsOIS/Icb3FW9Lh6t0zsgknc708WV38vvmLtL/Q4uRnckR7dQxwA423WIn26Z3fVVZ7u90rqnD
uZZjUxQ1pmLwtF17j/sf2uYLx/XxXMAxEjgZUKT2yiiSrqOH+fs+2812Z4/eiKX9QYF8Z90VnKCG
NyrqQI5SvzRJDHu9q3sW8ItkXDyyInEh13YRdSRVsTYTa4SRVbKF23Wfwcb1xWEoUZ2delqhXRsT
CcMACQsVeDx36js8e6q97Omu9lrfiej24YyH8nZ+reDehu9Pg+dHWS8GEBUM1AZQN4e84fmZh5Rm
M3dzCai8jAInWilXLmeIDAvasVUzet8C1EZD8dAjWuozDaAmQtJB48330A/R9GKL1s1P9XOE1Ltv
PkixJ1i22DgQXddiTxTvy7BwtqUdvfPU/hnOh7RklIgkFcg99PWplBboE0MMWLsNeU7geThu9FJJ
Edq1pwaoExcpwiTNFTgUOuCixSc0KX3prdgam/h3L9r+c4WcsbcEmh8/ao6i2I2X3aa7DOmBu5xT
mWPFjWe/hTon8zoKJbAFWXAgnIS3w9q6y+qViTvd911mdzH5c33BWWkp2ITkOSluEVH08y1VtYKi
ZzHhkDjxZoY6C1ocSAglNwmExixoPHShnSwJxyxrWVFKBX0OKsUiRAbPrQqAjY9JRsANCRLzm3L+
UHtOQZh8gvIHKDlDltiABLJ8AabXzEltjApwmb56aOw5dKUUQvZVQOi/HEVvsi6UKfQFR33qSJyE
DOT5aKaqK5tYqougbVyk2TKotf4S+z1QU5zFYjhSIiUGL4QOEcCfUInsJFfDsQ1RHu7SbZnY8p/6
PkSSKnZMNKp5jLB4v1Z//qMn0Kjd5qk7c+aU4WOh1YhSABo+asBZUIcl09EncQyXIvioKscq7Ci1
c57cO2Myz2xQPk4vUXFrZtgACRVVyAK4lNJBL2ORR87iGaIuDLEblyKsYAi1dhA6CHEXnaMqJEo5
55pniNrsoaw3wqTC0LT4q4gOifXHtLj6yjlTjMUhDUwBUAAIBq2+qPHUQqvPjWQVQdSkNrDOVbcf
2gM3D8syA3ywBNwe1EUsOhysI6kuU2jnBY10qKYHxXCxz7mSHyxfCHCgTFRMiK4sDRc1+liLTROV
LXgIOXX1TwFq3GiPJNomGBIQghPsMvcbSGxeP2OMI3Zml9p+S7+GkRiKWdDFKIMjf6WDQtDteNge
xj17ZobsmZMQDJKEeRpHEope+w0Pp8L+NhQUwUxG4wm6/FFZcweM9ZIFYATKAQ8rdAQGUN4OP/2/
n6fp+1Wnj1KYo3yT75YX1S9+ir3l5E9QW75rvX0lOItn7XqHB0plwa/O7MrnU1ZYXd7mBex2NpgO
7mwT5SHVzj0eEZpxc2DHAdEL5ArSELQ2i1CKvRRlwI6Hh650BdIOOutc0FHNW54p5lL9Y4ouuUVy
LOAMAMsLplTW+8LkXN/NrKQeoAsQMsStAS1s2imgbW4XliHKt4biWMFjfZPtBc/4qvzO/q00INiK
W3WTuNetMm73M6OUwzNLtB4YDRhtIfr82HPGxHBApLctMLdIBOkoJJ7vg9CIJSlOgbg1QIBKZvur
wSlVi831MVxaQXMGWSHQIsSdmMFzK6qc6INZIkIZJQtK3uhaqqQur8JwufxIFhP8swalSfQdoO5z
s5Vr9PNrQZRLvs3iEC6chbh0Zvg+mmVAnweA+wtQwqpOVYG2ZEDCjnYS7eAspcfO7Z1m+rk+W5dX
3Lkhyp2NqYC+QRqYi+38M6qOHqB5djfYOR4M/5shavHTYpmHtceIUvDh4wXc1sRdea6GtfZAkoKk
YkDSFBDl87U3K/QctwoALztPgKSf5PDecczpOjFA9sWJ9x+RTshmglatd5KLJDsEBEVOEvoI3j13
01iSExtUrCaIRj5XCmxUe91+USEWCaLY/t7y6i16G+ROaA9257XOdwlP4DimgwJn46F7s8D5Jcej
cu2XUJsjq6s27Sr8kjaQF7u7aW6yz/i38qebwVZsvXozOhp6Ij0KTyY4jbyKCqOiej4R1JYZMjMu
JDR2RU7FgGYytI3tYg/xp6J2iMybABJjtSkCBBfpa+21doItBa7xXbKR/PJzfZW/ii/Jk5Dt4flJ
5vE0sM0s0qPpgjswFJmSDgKQ0dBwdDUE7YG01XdGsr1+Zhg3J+mTA4FIXCXARNGIQvLYCrvYAGD9
9/CB913l1w0onNLj+srFZbLOzoktmlZf9amaZLJ55P6WDQHHa9JO1DilWUbND0PCeECTBvMGzZTO
T1AFVPk6SlmBBKy42HkQP8tQDRi/InQ9ntyRR3+9vNGIOVBucIliEumHj2w2ahUR6G+Rb/H0WQj8
5voisSwg5EDXCpRy0F6Z8jl1mQPrrUhFsGT7SrVbcZf8ixvt1ALldPqh7FErkosg7g5V5o2tU4S7
kqe3xXBteABjjykQvAYzhuyPE9cW5dqsKQJeIcD+Dq2zjAcTdeEmKHldJxgbDWQvoL1hg7xGKP8m
y0shpKGAV5Xkg7yQVvvRdP8FW1E5s0INx6i1TOpWWCmkvVbaSAnJaDPI216MSUOvPUA8sfyETEh5
yGhW29iqkYSp8r0424LySeBdxv3AuT0ZcwYMHzB2oC/AmEidmkhdE1Ot2yx46y1/am5r/W3hpcsZ
MQ0wpHABwHcRiiflbkux1npZR/C3+PWWE/qx5glsS5wOHbItF60ANGns1j7EE6Dv9ni1Q+7WumnN
mz/XjyJrljQkN4CZQhYUuZbzLazMbRE2YwaZhEfwrBbVlts9r6jCGommgmUFUDGyRrS0npDVrbyE
sCG9GeZX82gML00UgKB+fSgMMxakCwhZBYpoQP2fD6XMrbGbhxAJ49JFiwgFUl5uYf11lIlWg4Sp
hKWBWIJOPcyEXF5XucWukv0E7Z8jqGJLTv5zfSSXjzIYITKE6LFCsk/UtirCfBbTKAaLCFiTlSSf
hM9U8Ig62bPKSwJwjNHs4aI1KxMA4jwIIb6w2ivSDZMd5g7yXS3Q8RFnlS59P0Q5wH3HmwZNUABa
PF8lNSp09L9sysAVuu2XlO2uTx3z88jZoXKABDp0Oc4/P1oT0JxoGk4Y1xDGAvvmX5BKMAJCxoBr
QZxBv5b0HADeLpLKYKk8SyUmxvLz+igu/Qq65uFFZoHHT5T5KX8/SEK9RoNeBpL9zsvGXJ7482+T
vz+5tBK9WNW4NsoA511QD8g2dsUByiLXR8BYBxlgTMiloukfgQOcW1mFLtMHMS2DuffHJ0HaP1z/
PmMUQLcg4QPxPrgvuqzXycNa6YQSs5H/qG/vnK+zfj1IGJAtBgkKvfKoO6rQoV/U9BnmaNTs7icV
BzQw5exU5giQd0GcBdLbBRPd6gelAMWuDOrI7Sc/UW/X9sX8fX2a2AP5jxHCeqeOQwom7wK+YEmq
eL21SaanPuWYuDYOYoK6QUQ9BWOlwDgQBCG1XKqHGhwA3ongDYRyG1oqKMY0ESvyA7yUJe3X1bs+
V5f3B7IsZC0gkHZsL3K+ZfMoRR9MC3M1i4EEJSmwgSD19KGGz9ftsCaM9M5CJQoSg7hGzu0oU7Ua
ddOWwWpu6/QuvxnWTZZxjDDmC2BzhNfYWNBtOCrNnJzyVtfXxpiQF03G3pZ3IWggKYdpwDSBsAEd
hpFxg3AjNY5lGNA+BPdtZxuhqyI2da5PFMMAAl48QJAyAjqK5qCK0VybQ2Qh+RX7Vnqnd7syfL1u
grEWMIGMFyqCoB3R1axskNtymBLctKKvFyCZf/YvIk8imeHNz4xQMUPeVXE5VSlJsYz3wp//bQTU
Kohlb8WlgOt7RcdQ+bBuR6hAKJyqDnMlkB9E3Q8RFgoh50utR6jRLzJWwi3FW2m8r3gtn5hTRPim
KOeA1ExLvsZyJYy5jjxnJm4zRx/865PE/jx5bCCcAg2UWoEhHmYrkyJEuXAdh+Hpf/s65ZsGtIZe
8xmbqAF0h5PPYM08mPFEvE9CzERrK0lxP8WF1iF2BlouuS2eMx7VmzU3qE6jxAlxe7DvqQ1UZosa
1i2SGOLkICfFg9oyvCqeXyhOo7wAfUiDmnpRQyybqFEVxNZLG9prsUvRGmPaKrw8I2OmSH890vUQ
zO6L1tlzivemrGToz7s6uE+NwrYmDraH4S004AZIAwAE/0iWnh+DOipSvSjbCmCU/SLvi48OYpqc
88wYBnomAKiJ4B+0nguPpIVpWRlpGyiIYI31ZRxfWsG7vmF5NqjjDGa33Clp1qLLm+L4DdgTUsbx
GJe7ChUltLE7lpUgHUFFUF1q6P2ijBVErqTF7nmLzfs8edScXG9qoydRPODzk9c5AycyYyTcEJdZ
yChD4wY9aemiWD1Pxazjng7a0THxtEd7nZexgdw19GiT8iD9bddnsF2PuXdQ+YlyO63OKo1mGUah
MQYZoA75Zqo3k+as0UHQOTcqmZaz7DQ6JEAMEbcd2oSSxzg1bXEHxD3UI4I832jN9mPJ/HDbKc6k
egmv3HexyVCKga4N7m6EIVCOpg6LWOpVOnerEliap09OF/oTz7dc7AJUxSCni+OO9cJ2o3bBkiTx
oDSlHGxW0Nqun5ELv0W+Tdo9EJUwHXvhfKqGNSrCcuplBB9eLbgp+urex/nNy3UrZBJOFwQLoWtE
KNUEApuoAp9bqVMxhCRVqd9Er0btbdDRyBsP4/t1I/RQYATZXAneD3c3gHTErZ0cFsHIhkGuDPMm
Q7OmyD0I7eO25ymfXIwEnHW8l5DYR3KfiCGcGykUdV61VBPQjKtrXkZ0et+KkiOkfsjTl71I8YPA
r+EigSs+toik8+F1B2iOiciQyKn3m+a2scuvpXX3xR1PvueipAxTRCIeL3AE0XjuUztMBZ6lSCYI
B8ShLak7KQJjfCeqdnFv7SV0BvrsvsPQ3YQP5Y+U3V9fNvqw/sc2UgBwoqQzNmVbL8O4k1SQuofC
FUKnq4L1oZJsK/XnyW54hSvyEjzbiZCVgBMi2ivGUej9fP3MMInk1AAJHvRt8G+aQ243TqyDHsML
OC7cK7aHAo+H8SEjCFkOaj+mSDK3UxslcN5zEO5151FXobkloBLFk3s7lhLoYeFZZ2IRoS6A8OZ8
WHq6dElVdmge6zePypvopbFtt8bmofnKkXy+5wG8LxeNxCD/2CMu6+SsZdrSpUIHe+jsknibQkPf
5/bB+lE57TEuMENkEnGtQgYI2n7Yo5ShBp0xa6MABNi4k+70V/Nbd8F9E7etE+Hf6zvxAkRNjCE5
TK5C/HNJW580MSq7lYCazYf0Xt9HqCs+Fo/jsxQ0kEStoJe+bAfeniRxCL14yMBAgghyk6gWUNkL
IyWNDQgRB6xQfQFrZLrPQQztdorH41Ew5/PUFhUT1Ws6S7kAW5NjkUbenf0Lr3/QDHqHl4Gjry0y
m6emqD3ZtaLc94RL2Hkaum5dXyv62sXHVVyHSE+i4QRSDNQ4Fq2vEW2LqBLmjuLJJVfCnOEocKkT
oTnSAR7Lcr7Dqy4f0A0CwF0zs8vvxnT1H/O9RmnCjSvvr3WJMRwickh4Aki3g99+bi0vhnZZJwnD
IXoogTXYol/emeWn7A7fY2YvPGj95T12bpDyurWYtuqYEYPPMhjSwgtAyZ6yu75IjCsM3SFI/3jy
mCC9oM6HlaZm1egjquGmbheeWT5mG3QwNF7XnyhzILDCMUfWhDpIZ+YoZ7FWkRRrgkr01W5WI9/O
HxFAa5PXo+VJ5ozZTZJuutodmn22uW76IvbA+p0OlAqjaiilFbMFQIJ+qOMAgs3fgMqYX/+bEepC
AalmTSIDszl3/kf6mb0D2Ro+XrfBCAUQBuLWwjWJZBRShOdLFoNGtuK/ApRRBW0wV/er2M/2D5gk
kVN6GjoR8hphXuDVsfnPTFK7ZM2iJVOnpMDlNW7E/eSJHrrH9PY9pCp3M9SINPf6IMlEne8TvHd0
wK4NaLtAtYIyqA5W3gtDBb2sxZF6zxhu1/pWHzgQ8ktfiwcIkut4peOBS9J71FSalVSikcQYjL9V
+UF1dpJhR7vysRpt6HpDbYlz3C7O9NEetiHepKir0MUIs6j0rDGlEfvDqX4gJ2z/H2nXteQ4jmy/
iBH0FF9BI8qrqlSm+4VRpovee379PdDc3ZEgRSF2Jnpid3o3QkkAiUSakycLu+zsWSA/b9/tO8kI
YhRR6dRY9k0IKlK7esksdRX9MR00qzmR9fwt2onLiR9urhcjkPG6gyAKq16EwN38eQxtac17+m80
ggrAxApU0+BR3CCgRV0NmqGS++38WUTgEi9k2+Fs2s1zyIhgHhSxQHRSaUq/DaPHuLGj+qiqpPW2
fk/KlPQvweuIscPal+D+S8GMVSy1KpjTAIK1g2xi9gta7sLKeh1cRfS09a/6He24HJE3jyezVua8
Cri+WUa3MwkxkS+zzdBS30pMOLbbRzNf+jJHI+lNurrQkKcgn4pSImobuHTXN60JAfyLg2jYypgB
uNI3PFTXrYliBDDPZahIQlOp4bD1x1VZrorRqcK98j6cgIXZi5vn6AD2/oefd/HuopCZAVoFwbnK
Fh7KKJezNMei/NGSCVycmufv3lNJ9H4APkZLAze1uTBPfblH0n47Sb9FmsFwJasmIflOgR1Uf2NJ
HIl0m27O6T8CaRXt+pzCPhnb2qACrRIjgiPL+GgNMqO5fUZRnmPl75nD/64OwpiXTNS7ZFjExYCX
bPo2CRm/3zkW/o4EAMjgJBpARiFsYK50WsRDFCnFiOCkPzXoXpCcsrIazO3JOKb91pMygSMz4YfC
N0S7EDsXSAjx8mtRP25bTGQFu4hfLEXBG3Uyo2NiVfBmlHPlMUajHsfBnJR23Mr1XsJYOsswrX4v
ZruwIQImA/NioDsW/mp99DJcBJSDL+nDoHUjOpJ7t7HiQ/Fs7CvbR6e3REf2kq8MUO3/lR6LFkEp
IzY4LUWk19hszlzVSdrlA3bVrnYleV/zFP42ML+WcE4SXKxrCsCcWao4N8BPXQV43PZjq62ntxaz
3n2reP3ZZNzQHv21oHMjB1AJ4Fy43sa2VttMHbCNgxUeh2W/wpXGvGpt2SDpptqg9tk0y9optvt5
hB4JG22V2YX79fNn3LkX2Nb/fAUAJNdfMaVinQQ9viJdlafB8X912xJdCT8LuWMer4Qwl89HprHS
gITfno4WD1R3Rxvx20Dv06IyuEUYBwdV1H5qTehFJy6b0QZta2OSFozKPG4oniD6/1+oR63Hi7oc
JqiHOwhkte48Hnbv3tN1tRZ6WBcihFHuhyQcqY7LVgx1kFz0DNjhe5+CMhFTv2OOkb9NfFGdB/oZ
qCEYR/zbtURlCuV67qRxqz0J3smHG49O/mNlm6uIo+/3F3chivHk5SxKw2qEKHQWSu7Jt9G3vdw7
MIvLdL/lsZDfs4pXK2N0Lq+iPIbvPW4FCW28ljTb+lb4FjK7fMgt3qT721uE0htAGkiiIISGfbre
xqIpRyUopGn7lrqtY4FbhOM13RUAUBEcX7SrIGK4FuBPIhDXgTJtlTf0Fo6xhbz5sTvEvGktNxxj
6PQG6e3fghiFkMVWFacJgvB4yVb7EYBtzZteFEz/itYGOOyiVeP+qR1DJxXcHNs8Dh9P+v/8WNOP
WGhAFwOOBzbU69WaoJcftRrbKesIZWtL3Qi2z1H9G5rC80oBYaalFPygyjxjgpRGZSsa03YEYdvC
ad2W8niQYb2wpj2ZLc0BCBj8D7WTo0chAemOTtY5WdfoRzHwOf/giGmJD6lFYDjRbc/o0CRlqlI2
FfLPYPQ9+ejt3fgYMmwef7bFNw2EqH4BgAwYDmBwaHtgB2YYgzwbSZ7MoGcUyCFfta7oFM4MayM4
fzpXCa1pK3G7+u68rldi2RJJkOjCkLfZvG0/F8+DbsWFJxiu11o1ZX4cSSRgWgjn1txmSOhaEc7T
Uj98FpN5HOZ0lsupTWdQIxZOG9pF6JXwmx3/KXw017711D3lD+GfhGfrbmPUc98sALNoA0XSgjHk
paFkhVEWM0oXvas7u/qQoMkIf1Yq8ckXJqFw2QFvLcS1SEZ9Fp0CppShnLeiJW1U21hjXhThpXJv
mHfOyoON/P+FsTMLaiNIQEMIKZ2TH2TrNJPQmr3D40dPfgW2ZOVLxUqXBXp4FIvjqdzwf1DZqBDT
KjHmeoks0DmvNR89qJA9uohRX2ZvJKXXeqltuIecKGsJ09B0N19rIOl/5Vn4O4bxWjrzngxB1/RC
DOn6Gql/qwIVZehGu9ozkEkZLXyA5Vu1re7inbBSN2CqJjzHmx7hdUiGT0BxCs8WpiCAH+TaLGZg
pyiCpsIVctEadxjdhRO4mt045QqdXZKNmjZCNLg/Mir2JEfG0eHYjntKBowrikkSAHYI5K+/INGU
qenDft4WL5hRkjzWp/wovxu9ne+HV3nTWorVw1zmm+HA7Tulv327+r9lM2GOoaWLXBW7GYzpFZmW
8rIGRc+48r/7bfOA5121SxCDBtb7r9J60WCiO+trIrHzvNw/Py/ACW1ajyl5D6xfyxNGeGEyOZrP
Gst53wbgqtnu673sala7fHoeNvojz7rfswiXO8e8Nt2cGnKRYecy9Jm1m2yb8jpy6Olf7w9AB2jF
wSgsGuCyti7FpFVfDbXFtlWtIwhFtvmax9lw5+1A8ZdO04UGwM85z1G8cFAjuVFTY4j97eK5ehGd
EHRpjZW6oyW68gqkCsQJ0RE+cMzpnZsPsQAlAG0GUAWS3ddqp4Vinzdy7W/dMnTm16wiq/5DPcGU
p421LMm0Ul+nloi+De404cjj3bhj9SAfvQHof8BwUPDBX8sXskAZuqz1txszxURo+UXYJ7/zL/T3
r8zf5m6wi1N1bJex13hgqTmKe15L7Jn4hzlcgBzBnUgLnth35kGR2lIyC83wESxizuohegdpnmse
5OXgaG702JDUTZY6uvJnEpHTo24H5Lh/1cnrXrKy47AC4ZMtuz2olWMyOzJuB8cy3IZ4yK7QcTxo
CgTdMRtIRGKZ+u0omFt1KbjaW7MsnksHGKVXYOz2xVO+lI4hz1m94+NfC2X8RFCx+GhBD/xt89hu
5iV0w6HzEHKLh7q4p4EmGpJw+gYWh+ataw3wi3Zo0fkubLOJ+Lvw2K+UDUgXdqVI1JW48r1wD5ai
Z3UTHPy9sOVhIVjLj5QYQgvwB1DxiAEYuztOQVmDoi3Y1afDIrajnb5KoOlY7AfnHO9LQvmeFrnp
aI/rhZboYMjLUMASkOjegvXUTe3Yrjdwf8F+ihcWPcMEDbsH89h4HNmsBTuvEj2lSHFCk2DIrmWn
0lhjBARWCUo/OKcHf93tkmf0/qgr9OZt432671blLhIJN6fFPmxUNOB1Jp3GQdvzmKcVmNYcNFdl
sNOIVO/iz/LV/1UeMMvGAr5mPSsuqJ+ErfI8ucKKhwg58wZdXm5WOHu5h6qbFiWEV07nZA7GzB6y
d9RBrWQXbbUQI0Dep03viE974dgLhAtaY98myEeXAQA9ChKXCIuYM1fyAcyznRrsmu9+PVsc3OVN
Kzz9eQVZcdqbhikebP0/RN8B3DbMholXi2XpLtazna2bnebtBEf/QjcsJgSuTXvelQ8xBjb4cB09
DzEQArJ0ZyIV8bOa3Xhy+B46uQ+9kcA2ApbALLfOQqMKijHahRgYZ4Fv67UFVgRgjpBEKuDAyGOW
jnoYHXhy39NGtDFWu9j4jcXR97NSXZ07wnnko1FvBFkttp1ROkmTqzJJq3GXkQLeSGOB7AaENzIw
+bo1v+F//v1x/DXZCT5yJq81ajIhwB+jA8J8BKg6+SNYPXmdUQRDitLriGkPsO+WLcIIbgK7hFcK
LiLCtbvn2Vfsl8MDFdFzhsH3wPxc39SuFYbUDMNpN1m/d5ve9qy32p4/Oyfw4JvLFqasv0bkN8jc
yZvqkIOb20t9paH7/3A6YE4jIavfp9VnT0L7tUct8unhQSH2ettbv74zsh5clejkmFktHrDU8mhG
ZS8t8a+1/d1b79+dkxANLAqD9a0f0CHqKvjrF8WJrQerdp8WZLQWJFmlZA9XUDsgHFluleXrYP/K
yfM2JU5n/axVZ/DoD1vCxrdCXwydagTTbrP7vRMtsCm/FGS1+/q9Wj7u7N1hVTv4Z+us1+/L7Z96
+eZxnuAzmcxPX8B4SVk0xtkg4Qv0361db3Vr9fvg/nHdo2Oj4FuSJ6cnS50sieM5+6314m0dQo5k
TZbv9oKbzrgx5lDuCxVhW2X0SVUDY8bXJCDtezNA4/Tzhp8hzz8tl/Go8973MZYIAtyXHKq1ezsU
KJhuErIzoWcnFJEsC+t+c93HFld6u3SO6+X26RVsG5vnB+jBF8/HP3eKMp8E/ADQTnSsEyW+u74W
hmDEgybM6e5NIL1tt6tgAwajfXoY7XxBNA/07FZlS8vaW6zwSe1yERAfl8SukQ6o3O941z7nIycJ
cvO0AdFzBu6LmP0KojzGd6gMEwV5M252egJQ/clEQy1Y1hZE57FX3mANAEdFo4CGifNoeYazzCy/
0nOjHM2y3SEknWAFAiexFrZvZ7tshUfVClyeLb8nEmVkWFFIlQwM6rveca2cQ9kQim6XvSNjVrbI
rmgOnLLpS9sNrk9Ez4xJKLmhydlVVr2Rpwf+AP4R+vLQfHF2TS8iIQkT+1qhl+NDjzetdeqOdLpX
p17bcfScJ4g5Pi1M0hGgb3TlqVbTHRS0tk1OLbt6zUkv3Pi4qI0i8YtIB309QDeykyKzKZTqvO/n
Y/1pgmvh1/wlPYlrE9Mv0Eu3kld9QMSBmO+guDt1J1D2uT/f6BummvMHABZL91OjqMHrw1SFOZzU
xTgfh3XwqCKNhedY2GuIZuZl+bKPjhm8L3PVePEu0zjneT6wy7uLJB0qi2h3QGMTAOMsIqfszDET
E0E6Fni0qvWwLAYnPmDiV1y5KReWQ13ZG2ko5Ovo3QEWgk3lKJMUKuXsS0eptgfdjW3jNyKI1BW3
/fPIk8b69HTEKNCRaHgABw1G1zKWEoOy63DOzeChBGlDgDcXve6dnQG4WNoq1zlgI0F0LSJBB2QT
CiLnjpvrU9TMyBcXSRc/FC/hr6Iii2P1p3oenW6Vrhde++xTpneO5txsJ9JiKP8BmI4p9nDqGE9K
nHCglaLPu87qnAEkskgmrySQCR0yzi252UtIoshtOjwdsGOD2ctMKzIj6gNxp5DRHlfCPrIWrujx
UCysS44GlSsxjI86mQYImwUBC1qPduIlYGHkeJ839bi/RJgUVYfhYkhuXJ+TGRmZKKiRuGtXuONI
GCxIY38GR2sNEurt188ndH89/xXGekehqURxMWPbEi+0TUve8iYX3JjJ84b9LYB5e1I/HpVJPJ/L
4ICRdSvbPKKNm4o9s2PsY1OJ5twMQyjujKe2IFll0YEgj+MW2/fqHzAmHisb7OgYbsL98Gk++AA4
YZCja4Dd9+ftZN909kuYR6HVArnKhljcNSD0pmLNdWRzczp0z66MFLOnjD0eUm3RZFTXW3tAzlVz
F7b6SWQ0NvHWc/9W/X16zK0qAj/r+hjrmaxgE4Og3HiQPQEZ3J+37dbIMytirpWQNmpe5zhB9D3b
sx0ijS+v8vd+yVPHc+PlT3vHWCTgtYdS6yHJfzDPrPqJJ5HgIXkuN+ZeXilW5cqvvoiQjdf2xLsJ
TGwWlE0YRTIkyxhKWG4U9LFw95Gnf4ztmMHPU2Ujzmt2TTcbPeXDPyZWDj43ikqrLX1vHtXGMjs7
4K7vBrNwVn4aviPdTT0WJk1U5eA408KUqiUGJq9TW15VtrFcgEiTe4zUf7w5xgtZjFmRZX9q8kUi
As7UOZOTeIbn27kXeopT2DyC6duXE0b/Qhj9mAufMgerwdzEWNjq0XvgaD5vIYzFqNWkqZQAv93j
OYmcDHo/2KMDtGJgc6Ee955j+BsG0qXImIOP4XohptJngpBX4g5DhVCfAyXRJjmWO9/i4ld4khgT
pQo9nEYFkugr2RDfBk5xnaOyy7tV903HxZoYEyXFmSJWdE2D068aAnjWrgPFRL0s/omHcSGIsVGl
L8ppMJXURo22atHn0li3/37rWAuVd1Ox0LCg3u5X4yq2Ad/7tjCS+pGjerwzYgySOfamBMpqaINb
kAqJLnOPpJulejwE391X5GLnGKvUpXqa+wlW1OFVTBF4wge02geRs6C7xu9vMWwPmF8KHeZeYj2j
TR9feYVQyOJZnjtWXEIctNDRfm3oSJ9eX6Fy0WPWunlW7NCKIWTaZq//+8FcyWAOZo5VLegWZ5Vu
SGwjI0HojFzea3Fnv67EMMdSmomGyR01PZYGHZwiHr/B41oCetMZS30phUVIBWI6RXPUiLuKwuat
FrULCZWL3IusSUYegOKkOftHzdhPIpnHoUtqcOp0WJhy0B+oXRWs3EtT0tmivf7m2YV77x7YsE1E
NyjxIlnP7KPkt0Fc9AZ994BsR4PbiFtkvEd2yvXHbnMBaHC8kMWWYgYzToyyPcvK9n1vBY/ojLUb
xI6AQm3lJ/8gWcUXxh6sxY3/yDW2dw/z76WymaQsa2pTCc7iqVlP7Wb3122u3H5XWyHiPM5Z3vF1
aXlNo43VtIebuQuo+Elp3C+wuRFR4TahAoAEogLwWWrxYsgbWBI8GBqtAiCO0Bwkmsz7KIVVlER6
LOEtka3Uxmy/D7kkwy86P6q0FiggAm/8IYqcRd4Umli5zGs5j5qQKwPkUviIaQK+FyHzO2+HPR61
rfxCx4guhw4j0PxD+05hbg2nGHSb46FLp/htisWHa8AocS/JmKUyYXhBt9YOZWiHp+gxeqQmznAa
8ABPBYlQFnjM97TcwbMSd/X6Qjxru4UmDcI2SaRdiBab1t7VW3XdbiPPdaX9crTCd8mSvmecO7eb
955Ko7aGAj5KTgr++9qgS9pQyOLU4MwfMF3Ka3YhHlzfo3dYJjKqNTyVvqm7nU/7QiKz1aLeT4ES
tZgTEVo6jO9gGU/DkvoTuddgTACiOmRLJKJsRgyYpFGk74HaUSf+p/+JxFfl8oOTGygF81Es5X4s
RGErzNgG09MOiwdkvx669ezKwJGEdiqCN6H5nOx+WaK81SOarrj0+Dc5Y/YTGLM9+FHcFSo+YbRT
O4SbUOz8o7yaLVCd7ARcCOHEe81v+gtZmYxrj1ip0YWpg9o7IOhJPOUc5Tb2ZGtog3riNUvc81bp
0Kb/aBtrYYxa0QZlUUu738omhFNM25JKC8VUj2M378QVV4IYk9LOmK6YiliYgutU7BtLQNEOA8xT
gk4hrld0L2l1JY7xwusuM/2ZrmtAqXzE2cWoJfdYXnb0YS8AQVz9ywUy7jiCHAOz2ujJ4bLQGBAA
dst4zL3JxvBnngvLVRTG7zON0VcFH8oJ2gs725vuX6c3oL1GWPMYZW7quKxaMkZpbJVJ6AyYiA4P
Ub+KF8R0Z7u1BRI4oOjzfBgB4UGDf1taBpQnsFMkmrh7TC0R60hdaitjqRaBHAW1jlPt1u05KeOj
UNYfqLFSbWEnWc2R2gHTFriZtJuaHbMFrN+ooyvBzOjNXDz462oPU+goRN8Hry26gErs+gE5tgOq
Lp5poU+3X6cvOmrdVutUPTHWnZ0ClhJY5T9MwF1qO4ucyKphYWo9lKFwXhrQSvn2cak90BmIHCW/
5/3QpkIJ7EiY2cUC3EqMj4jRgiftdHTtGmeL0a97gApij5tF5cliNLwWukFvop46Ib0tPY0u7X3q
bWr/cy84tsRAPwh9FmNcaIObPqIqfatrfy+VUXljLrooCiC+W5uAXCBri0cv/l8J8v/Sqr+lMBod
64of5Tk2dLDgNlv5IXqgZhEsB4d/FIZcHB77pMLWS2MORgpkW2hSsz/5dk9fTxyfTNR/FmlhNhS4
dME5Bz5j5v1MlRTZnUn667bGaCOY0RwSODi8VY/7sHB5bN13vTa4jKDLA7cWZDJnlg0G6FwHQQKC
aPoebflFaVcnWkivtsLkRCXxyl3hhrsCUZ6w1Hg+6z2NxVsKjA4qhMg4MgnHbvJNMytDeWfiZiyg
oZRgIcJjAy+dk/y5+3BfymI2t+oWYtrqoM2clgiXd6Y1Ar0AJC8/CKH3jL0Il5IYl0SOsrFRY6wK
dD1u896fDOATfMy1bL/r93xfuZhFghVOnOzJXffrUi4T/MDOxFXXY4W17T8U+x4+qbbBROJvA1QB
yh+RtIAK/AP7BsIx2o2rgyuUNfK+70tJrXUy3jkgMw7FOgAyRFnOIxE3vOD1noG5lMWcoKQXbVTN
LbTFo5XI6E+z6pe8+uC9F/NSCHN4vYb2qKTCguidp6YTbv1Sg4P388bxxDBnpdXN4AfFed8SJL77
9WDLxHd052cxd1Mbl8thvMh6KmUjy3sZVdX+0Dwom8ApkCbql+prxGHM5C2J8SBbeZCNOR2oKPj/
mG2I8XIjtJ13Qtw1MY5jhDduoQG5gTeV+vuBQ83yiME/0q76J5m8y/1j3tQkE6pCCrCo2h7tYR85
IXL7oQfn7V8qBGOJi3xu0NaERYEYbUsTQtTuY1E8M0hP4cY4XVxY5v0sQEsBng8sqFvTNy3x1Pdp
T4PUFkXqDmHTXCzNL44W3klUA/7yXyvBEp0qvS+1TQihtN4pIjGTWfN6sms09vws6Z7fDdwphoOB
kwBEcAvmvIxs7sJUnWTU6IZ94gFJsFXszxYleCAUffL+jIvmVE9Pgf3wwNvaO/bpSjZzhI2AWZii
Nsu7zVt5lJ1kAz4HAEwBvQR2CrxBsZO56ZK3t9RSMAd6JZU50NaolFIesWL071hygjjDxzk22+w4
7nU4mcrp5y2+l2O7FMhmepp20csa+v92BtlJdrAp3cPq6JT75vjsfXH29I5NuZLFmPx4XmCmaozF
dY6KTFaEFGlM0B/OuXz3/KArOYzVN8cxatUaa3qrSPlLtATU5OfV6g/F5f/6JbuFfaYe8QH/5ezm
HRcIUwfADIY2GMD8WD7YCIgYCb1f9D6OiNAAZNyVm3ZP69dc2IF6R1UuZTEWWmsSJZdKKss650fR
DBADRdRi2ly/RLXSNgV+BEStMaufIJZA+y3aYkG/zrx0XdYlmRSr8k5d9gh/UXdDRmr1mCDOk10k
6GwR7x5nU+/dxEuZdCMu6r1aouYqzIC8kw7+Q/bYAccqOop96sm56/glBbl2u1ecweMIvqevl4IZ
8+NjhChacSUZOGV/nWw+EidwxB21dz3BCDh7sENv3IcDoANcTeItmjE/vdyJGIimyOdmh2SPRhqM
FBH24NnCRNGRjhTUXQWD8XB9eCaBJ5qxQapUynlrUMv3sftQbNootVwekWgel09o2ecZ+Xt35mKX
z7f54nhB8VWoZY5dnix9CXK2ihx+p/YKrc4wtjosfU3js81Avv7tJp8LAReiw1YxegnTxtDOMqHo
JpB5dTgtjzSqfi9sDcnAB14YytGpc+L3QqRay8aIWhi1EGDAJjEaAjtkb3ke6U0LIiJrGSySFKhK
6VMXjK01aiGqilyj+pMWJEaH9cE9ROQPOAlqR5dog+c357pQs3pjGy5EMmZXaSUljgLsJgpvqJUX
6wppg3ZdP+peaXErJPfM3+UCGUs0SlPbhRUWGIbIcLq7U3C+GvKb+KmtBZvX2nb3obyUx5hbswfz
Y+H/v66oFni3ncLCblL9TEHe+t2BcffnHb17EQG0NSVMKQOImrE/AgLqqhV0eZe/BRhj3tvlKxCO
leLoPJ7Ju1p5IYmxNklXDKZSQZIikQwtMxoi3AjG/LP7inhETHefkAtZjHkR9bqu5Xwh7yK0HW8f
hxLNTP9q31gHtWmCWdUjrKbsrFEmU0LUr4VJ58CXPBPC2Ti2n1OLglQzQoNGL1FGmh2GcJUTUQJr
8mTeIZ0f15sLBtoLNC6jux2M3dcPod4MuZktYmXXVKhG6hXJAquKiOgu8AeJwsPwylPBe4l2zGUw
RdFAVxrIb5hrpolDWkpJqOyGycm8AfZYxbPbfFbgSJQRo5m/eCLvbqlqYmIJpS1Eo931Kpu4qtUu
TpSdWdmLlIiqnWsk+ppO8fPIm0ZwL/oEsz76ItBFBk5Xll2qiJoF6LJKZdd9B4+Z13vCXtmPL8kp
cVWD4x3eXdh/ZQH+fb2woe9mbTBzbCW6JwsinXSFBKfgq7D/V1rVs/G/kMQYfyEA9b4xQNJiYWkg
H/scv8uKpLL78z27l6O62D0A9K9XlKi1LidUjkDEXfQb/qeOO5ahIpkcJ69+bj6M1QBC+eef5fI2
knEIQ5ALlX4KsUVN/BrwfNdAFfwYP9Zr4fjvRDFXToxMNB7G0A/hKXlMkA/zc1KcwF1cOP9OELWa
F36BL4AMNGiL85oWL9KrL5AoIsKDFFgSL/V2p+RNR0ZSkC/lmARR0rUwBQCgFuyd6BN2puVkZQ5B
pc6O3WAZOJItOI29sFGcJPUyg0uPfs+l7oLo0n2WvhYcDqM7Rg1MjTAwGAKNDlcw7lx/i2r0gZ42
RroXl9pnt5zBTxA7Y+4pu9kxNavDEKzSmXh38Y5/BFtG+5LovElYVGa/jSYph0Wol/vofXbz44dg
DUcV7ZHOAiuWN/Cr02fD5p3ynYzGtVjmoW3HoFVBrVzuBU+0FPQMJc/yKlqOG9NJUquN4THNyH2F
6B6nLakglAa8ZeEUr2rDsUZ3ICbXn8LY2Xkqg0kssQPxasYsBsxmw9sPzENviW/mrtrG3reXW8Jx
ganSP+v6new9einApobeF1TSbtAtsyJmQLpF1R5k7ahhgsYP7abBQeaUl+7p+aUcNrkR6ArmnMWQ
07vpqT3NyAdIJD4ITmX3IP8RHCj8LgRe3wc3x/tEgqfQWXiZmy+7j+DJXPFat87e/fULDrYuqDua
mRdor2bJtExMhJbqqsVM2xUmNYCOOvFER3W0zUhAr6J7s5M+ltbzAJz2c8qlZ7hjr6/FMw6lqg1Z
3dUQL6/zk/AWAWsvoExqLwEz3QIYHpPiFyfncweKAJky7Wg3KI5JYSyoFmjVok3Gam968jr+nCri
/9Lt2mnAnuVv9I/Azj446kWXcbPLFyKZuw3YjBoVzVTtw5X2qbxhuS/gZvjIN9Fqioi5jh9p8Q0o
D17kfJsZpWRslFwfJIEgSGDXmjfhIoEDswdHGvrT3WOKqHnN65+9a7twcagCYRAzBgZcm8wUs3IF
ZcJkZFTgl0COu4IDSFCISSNbBeXgbqN8UX7R75jXIXfPWKM09F/J54t98UrVWT5hSj0ka+jVrRGj
a4/pRj3M1rtpdxuDs58356gpIE/CRcGwERSjREZdpUhNYnWY6v30omIusFUfK9XpTI4XcysFJUug
hAEh0FDzMhhvosxFvYm7EozpLtqVlJwEiO1QEw45cm6iOZiiSzmMcoCuRGvUFnIWEyy/6CziZZwt
+5kseC2qdyThaUffLeU4uuUBaqogmAEv7Pe57dKMdUxUzqt944GBD/BSAvNod3plxqEGCfBk3QoU
HNFq4T7w/JRbICYspIj5kVQBME+X9c57oDDFMusnXORcJspb8hifuhfwfh4bKwOPT0qCY3RcoKw3
Y7aITL64Fbc7W4nAAJN1MMsbcRCb0B3aXBfbpp73E+YGjGCzKZ8o5GcE5C53ps1EoiMSKfFyfvrZ
hlFluDJhWPmlXEZZoizqclGo5v2bfeQk3G5jHua3GfOoyjH6pGv8tknU5Ue/aZFR1KyHBPyOPy/i
hkIExPNXq2Au8FQbAkZnQdJkfWTLGAjCxUpd5d68bN4a+73xJrAg6Xs8t2AYQZ3bKbyfv+D29UFv
zXk4G9oDKCseYyoFNa8GPYu1/dgvjfWw3YPOkDy/75++7J8lGXTXrk8MrAEa7YzWEJwj93ZtlI1S
0Y1kUNR9e0pG4gAX/Wha28eAuL9N4n4uI4I08gp/NfaCbTnOdv3q/CHv2/fnp24DopKvkKy9J2e5
/eV5D573dvp+eAI1hr2xg/3bBq06m4eJdz632n39zYyWBb5Ylu1oqPvNWwGiLEQCaAqY7YLIyxS0
iBVB3csZyQJo9mNA5HbdbKEmhq1x893nqUfs9mHMIxqQJQmsiWxuYzKDHIQRqb53VyvBWoEx8Y9u
q+TTcAzrj2//OUaghABxGmgKyJNnrNK3F1DEkenxixddnp2wnz6F0dpGD8IpN/ApGZnWGXl7M8nH
4QP9OKTevn24p9XC/pNZoKQAFPj4ObzlYFMoCews0KPuO6WeSdyHTeF0m5eOO+jj3FLAfB2uFR3z
oSowSWwWoSv9sJMyUd+PbkZQtTPIS7x8AUDYoV1DSA9ah4D8MZzl4/H467iwH8nk5mQL+LRtDcik
e998pptzkHbzUWDDpXORQWNkMFvWKmLdRaAR2jfraQ0MXocukhbfp4HhtwNRQP22AXXK+k0BXRFU
7fSnQFEOH4/JOQQxQGE9/lmBdTBZ6YjAIktF7t+w/BBQMBW0N8kqfsE8M/LaW41LRIKK4QPXVt26
AeAzAE2FRMcG0pGt1/c3SBdaXUWZsX+j6esa6v8SIS2foqMMQTDqXCnQjUDFgG5pAYz4mwxIONgl
vExzfrYkKk2psZuJsZIg+keABIeS2cx66MpGiBVj31m9O+KPBus4gdAO9xJBA5D/j/lqtDEmFQd+
wGmPJAH/Vu9QhqOUHIPln8Ah28hqZBICjbl+eOgskzPGTKH27OYrQWNHx6wjF8nmfsI5LdMpMw24
AAZJVwmYXCSXVlHALxN4kk2LDT35TMm2WJWo2FOc3QCfX7NCgu/h7NntewmGXgXMkeC+R3TF7hlY
tTBQJcfX1NiXgrwhB2UbUL+MKAQHhiSHiWhLt/BVj/42cP58LsjnJ6VPqrBx4KIWP6mGTWA4fkjs
HDQ/aKrglWxvwz9MP8T8MBEjHTFGD+/RtY4BdlX6elAscHdBJgxi1NAaPQGjgUZyXJDXHF9A2znA
nbdHMGrzGmpuuIDQaQpuG1EFJwv6TdFCey1fF3rMK27ixb6kE/tW8UoE/UwDMsQA3HECTNrJxOaF
MjavIDPqux8B5rno2yPGtVLAxfO7T7LV9hm1uNQCPTjuIjJw4JV6/vr5POV7t5HycyLUEBcL8GRc
f+lQDzleJ13b0+LrAsV0zBnyyqPiIj1Ffqtos9dRP0MSlZwoZXBPTo01G7bYOjmv3fiOv0TpejDi
E7PAkaNiCV8GJTbbTCyMffrWivbHHBDFR+gKSOdj8JL+/nnlt0Br3PkF5dFEShq83qwdogPasq71
jf3uTSP2DCMqL0HOZZC337uP2P4ooNVv+M+AwFxa9Gap+LPUU6t/5nwKNXnXVxxrRhsS2vPQfnXD
GqRrZVtHeWPu0ez1eAotCYb607B0ZAcFi3JoIl3uBOT3TPBXnMKyfrSnDWVXy1H/sJIFJ4K6dbHw
PQAmouNOpoMTGfWN6lCT4low99PoaJhekC3DkA/4vAniQaB8IYWFsarzpCZzCSmzb/mYKaguA8VK
nj8NkH90x8ngLOqOkwx5CwOwcoilkc61qmtGLKbSlPn7hAhPIuxUeAJ2F9fyhPi6xdkaYCODGTXW
+x5+689nfBvImah9gNAHjXY4ZJO5Zz5WWiR17cMioMOrxJ6SebJ8CR1tWsdxxulvseqEgbb4B1x4
YNhhZGE8X45R7rG/T0NM5bV51NO3CU0YNJhWoK2R1cYFYn5fXgxVo4uSsI+3NKk7oo1aIJLXoEhm
oZd6uVhFjpA58uDmVuXxjOttcg3isY1IWdDBs0hcXJ9jFvlyUJelue/tCnTfDWxTRAyndH49l/AI
Re//SPuuHdeVJMgvIkBvXmnlfdsXoi299/z6jdIsZltFjYiDxcUMLnCBTpVhVprIiLlHb9qSBpwd
jRy8eGDZAuCIChTQmKu8Roj9ffIrgi2S2cdLdZVY0bY/gSzSPXuIVNGPmW37TJ5+1GJIUQ8FDZLq
0CX7dBiKOh5gN7NAY7vojlDZXfrVTnDkOUEnbRIMEVsKD9EoXFTkB9QaPUZSIVzS+vv16ztIu639
ntNBjfhtA6dmwzkC1aCfrBMSK/10Ck37BziADFGSb15+rMPlHfS+PzWQARu8qKud8bazDqOx863v
3+OztjyuB2OhIERdIUB+W5yP30gtjsb5aFgr8/GXNnnRqIVQzivOchSFyUK8nXiAsNwCHJpz9blJ
FHS1oUEqGsS0IP2gv4AilduIKf09u+LM9GOmlDtxv/h4UIXB5cZUPwplVPQiZ5A05FwV1+2kHwg4
5vEGXTXMb/wD+ftIIlgRwrjocpOr8Ke42KGCHHOu5u/HLzwt+kU1L5978KVEgJiBKZDEua1er142
b1ZvWN+qsdI/FkLvPP4Z0443AKcivCEAbqiwgr7q9mdEo6IwtdbE+27QiwERpAgZrB3ItENggqoX
fnZuY0KCA5JwHq4DqwYOCkoe1AvAcSXTNqqX7IEgUM3aBShZMGq87WSY7fz9/Zvsu1kqavo+oh4C
tUiB9NhBYCxdS71/dpsbh0b2FLfegsHYBWsRxLD1RF4+3kxy4f4eKcqPAojOwBYHsRSEEuRK/TXS
eG0bjaEHJgv9X5FUmBrCuwUcxJVlHfnw7d8ecjFSvFzxdvmGH61tD9Bz4khPKr52buaNnvh2DS0b
SF5DVQ7FffRLKd/OlEGdKK0aoZCl2dkKyhHL4gfTyYR8GGEz5C85f1XMNinpAIyYBcoSnzIKS7iW
VPVKiflsSKQoJqGBzlqpuT995SAmR4dqJoGalFqvpqAhI4O8HTbpBMp3xbGR5CzepcuCjLmbDIfE
CeOjp3Tv7/k3b9sdamsEHiPQI1Q70t4okhkPwNGhF/kRCO4wjot7iW4w9SFUbBkMoZwA0Anws4Cu
aPKa8HqC8cpvzKB4s0ycdPQDe+jGXdV8QVQHoNXtFUqy2Fflosh2QWK+aFZLMlaUunZPL9aA2sRz
gyasPLdI+vWEUQR5yCUUEnNNETU54wsJ+Fd2aWynLeQZNPBGmlm1gK5CYnJgApzbV9pxQ4YEOR9Z
H6iR8JRSjrvSWpDxFSwEYSG77B3r8FgGRtnNdFsneRIxg6wWiRJSSwFsLLe7yWEqDEwfXL4rN1H0
24BIH9LS0VcF2WDQBTzNZCdXB3XrW5AegSZARuisQuuIMhdJsZu5vlLsolKXFUwdZ3r8JQV66uvL
rNPdRg8qc5zTypm4TQx+4olC/5YHNzYy6dtF8kEM0cwEVpNBRsEDBFEdlieYM9EC/ZJjLzkQtYp4
xAnFPM3/ELSKi9n0sNxpw7MUL4Ivd64ddc8CXAs0unFWRC7hdiEyk7jQamjLneq0EALfK+3nv/p+
UuaAaB40wFVofVIGAIzLu0rgyt1YO1nuCMLb479/51ajCwWxdFw33AOaPatSlFDIirjZBfoImt5g
F2cfM6dAmYA6CIo1aPsAbgetb0Q9t3vUC00fKGM5bjveHsD95G/b8n3uHaO/m6sVVBU4jbAO89DV
vrUSi03ZV8o4blPeFF7ci2gmqHTzpqob4ZwqMHV9YQvpF0plMupP+HrohyyArFnix4O8DQOrQxq/
2/HDS5Zb/3Q0xArOXgLBMbhN8WRS+6aIYpo0KLduOQ0kDr2yVVaqP1OApO7vf2wgGCVEITB1DeP+
hBZF3kpJX4vy1gcCUmONXmp1b5wJean45f8aQU8HMBWUQmi965yTGd9LJHkrwzOPi9kXj75gHG4X
C8ktvAScQvoet0cvSJ4cxaCB2Qr+hx8/Mb4hBb7x+DCoRw5KeEhMoRaBN+cKS6AeOdBxRlqBYaZd
UNoyt6qA8Qq6VZg6qZWxM48bfb04dLjxxsAWKlckyb9dT1VmrBTiddg1H0UE4JburntRn0u1Jyui
rFC7FohJApw5rLBH1mgPzVMbQqxM+ym4ma2j7xi9HHI9/twxrudrMRlhSMh00fSf45/HR0MDlNDr
Egn0FLk09gsnRb3MWu+7Uc5GA2oGg5W/qYXeA3+G/FXUG1GPZNCEgIz+DS3Cl9JhVvE7qDBrJ7B9
aHr99D/5MV+RWvXjX3UlaP3zspJfBdIldL3hVEVZoglcJSZpApbv0Hx+3Qa6vUUzS39H5Rx5d3Lt
MYESZiA5NgornrWMwF+Of9F9+/OT8NZxpKBsHU4vm0v2Cn2B1iKlYx/FdR6IwszOoUCDiogeYEj2
CAULBrNRZ0s/OZvN6ve4BnDl+/fxiq4go0crom5Mqam9Ak7aEc2KDCWD9bq1eXCUhJgJ1mygttf1
ItxrlruRTe292tSOJBnBvj4aiw74HbT5F4I+41rorI/sMua7eXgVPO+IJ6jL5dYqG7lSxkKMOEN7
HN0cDVCsAB2clyd0EVl9J55mtmHibiiT5L7/uc9JILZjp8GkKLzJBuGcJDQ0iXFBv6TQ3wMcHcil
XgUnWe6MX3UnLH2AEGWrIYNdNheDDF/nwbFsv3X1zKWjY3+gpZD+QhgJeCb0D8H2ffvbihGEQ80Y
4VvDaNWz+1vue6Tbps87hQpd4cc7MdkIGBNws5Hekz4IS/77n42QOy8EAD1wdwpvRpqJEmHir9U5
JPvdNQENgGcdlUm08qgjLhFWdLECMyP6ssdxUUPAIAF/EpplseGdH6+JxjqQHYSnJ8AcpNwKUK23
i6rDWIwwL8vs3KfywF1EzlaBn/1Bv2IY7JV8klqLA1JFmtlLugyJ6JYI7YERDgIKEBykN5NVu06p
cj7bS2eFMDblZk0qbv2vYPT4ypcZJBxsbi5jJfWym08aVlH+RAanYGxUoCcvOMaXZFDc5nseKqPP
YW1wil4WRgpZxbm7OXlviCsEDRto6BCUTwj3Y0SAoRsr+T76zZf5IYIOqlmA5+jizzK0E0dErQoh
OcIzPJ4g2KNzqCjz2tqLsKoK0jXQcCqMHN3BTaDL3+4lHfRMXYboBsyBge9sJjpcaKvgDEGBT28m
BizZGOW3fC8BAH6JxaUANsFoEYJdo7EfX9PJmwqcN2oZyAYR9yBPpL4Jj8kgmsgpFXQZQ/Up7jb5
XM14EoRgxhY+FRT3cCToCtOepHf70Q+5el/8esdK3Cm+/dSCb/LxOiYuhFhBYIU9I28lnT91WdVr
TCLWe9ERTOXUbMKnxwamt+7WAFUwRiyngQMEBnh0r2U032So80AydOY86Dwany+KEUgFANGFri6E
ESm3MbByJ3p8s/eXqKUt2y92VV48p15FoDhxX1vn8bKmTpGyRz1CbOIyoMTmmj2khJfeir+Iy9wS
LGlZdzNHdHdpAI5COwJ1LWA7qKU1oxJ3fiU2+9wW0C80a1XPwa6b2Q3wsbEZYMIBYI+3avF4iVfd
2tuvGHBSGT5JwzMDUS/KbtIUQxAx2FJhEbxXGEL//vTRDbKg0yxiagvuf90uYjhJzMa88p5eLfKf
7BMlNRmvMWRZVR1a9uFPMOfI7m+IgoQA8thXqMvtWXPjqCmZgA0JMVILdgG99wF1+eJ7u2lR346W
/EzIcecrgUjK/zNI/vufhzYQGi4NZBgcVvESqAejE2aen6kFVIFRS4NAtaoR0OutBS5KJV+RxnEf
1yuUGZJ8y0Fa0zUfH+kkSYeiLJlFQ4qmKCg8y/RCsjZpcqVk9yloNw0NEzINtHR5M13V2/R9jnHu
mr3e3iA0u1jUYUF6gUL9FW34Z980teYVSJUye/6I+jzzKtX60q0N75KuwOy6ZezHy6Ob0EThTQRF
PDw/BG0QfFG7WNW1H1cVFxw6YJPbhWbFIMzhTAGt/hi0VQxCfMawO9zNN/4rOTScIaVGN/c2TPMh
ILBQlCAzEhKSdpbKVYch6JU0y7JDC7PRU3mWPqMjxIMwrEGkaTNHNpJNZrPrBNSrwwazK1bsjAf2
xJ8Gp7al5VxxZvJaEdgvXhKImV6LTeS9/nsOVQH8ajYCeQJCGhzE+/w3Sft5vIMkVQZVGArvUHSk
nEUxJugagz//MIh2uA+e+Df5EmzblbtJf6GruAJUDig4KIMtY28Vzra7yGv496ahUYgpAhDkkawP
ojeUeVQoFEZKQuEgr2QjBY/ioQSlbWAXM05xcqWJIUIaA5FxzCcC13O7lYLWgTlPSIWDgFwjsQq0
KEP7S1i5a+hznh/fZ/KjbxZF7jCqd6hrQikAra5bW2oRMh2jqf5xb80sY+4v87d/mWU0yG+iCXoE
tMCYSwnp24ZqFvqA8GVgJAXOhW4E1r6q+aGWZMfc9CpAcXlZz0qDjZBOs0tApnM9a3QfE496M7Nh
9yzjuUKtDiLwpFV3u6xWHfN4ZJL82NsAt88xw03uGNYFNeTr5AhCDZqYjou9Kot6Pj9yr9E6BmRJ
BTdciGU8PnU68EMkdi06opKCK4b/3S4CyKku54SkOMryeixXPeeImhMqhjA3NjzdLXwuBOeKhJVk
PJQhX2yaXOKa8li+CqZ4aC6P1zG9Y/jzhEcGjWEi1UR5waLxVG5oevx5U9Rn9ujeTyeTWBLKjiAJ
pHkhfFdWs95rqmMQ6yO6JW3s6/44c+ATI3iMkcjzIin8o/dLha5aoVaR37r5EQL00Xc5XhDX/OMW
oR6P4RaEFmjDwDlTfjlLGamtA7k49ryJUdmiMB//ffILbxwI/j555TF9hERsopQluJ02xKNXHpmX
5Cl619AKTExpNkCd+H6YwUAVkH4Eewz0BnVjRzbjmVQujzykdWLGhOqiaA+YtW2BLs8Aqit1iOY5
wlmdF6mf3DLS0gCND9FJBrnWNU7/87TlXoVbGPjVUeLM7L14yp6Gp3DvAgeqAF8xvPKoy7XLx9tK
B2s4LCSYpBiCpEnGyO/tesUg5kU3rvpj/xWg34r6U2Nyc2NDd4ygoibDm5H5UuQ0t0YkjNhnkL2U
jn3jpM26raA43anHxyuZXnE0nf4YoS4gCrpJEJUwIicO3y8C/9RGM0NWd9aB8hRIF4hXIykmtY46
UCvfK+RjyW8GZaMk6w7EZ8LMkUxvOoiccBIcge5jtI8s9M81SIfIA9N3hoWItuR+CCgJss2ia1Zh
PRNkTtwzPlN4aLgDlGs0cLvfWtIqTlAiOZGPnB5tUZVCujNHezO909AAQe6FOAP0NxMNZTFIBzkP
XPnYRZYTd9bjM58eyO1fp95+yZUYTo7x1z1SUnMiIx6d+OnfbaAXhKAQ+SPKw5TrDIbeU7iiUI6l
b0mtMQD1zG2DZuZqTW8v/rqCXB9RPwGeUoc+yG4WVUOPqyU7PmK98+z3ceewEVbipZEB3gPkgOzl
n2uVV00rNnWiHbdebbvsoi0NlTHj2Pzn7QJahCQL6DshcKK+9bjPW3esVeXYZZbHrpvE0ForZpz/
PytUdDRybBcCN6McOdDDj6cc5JGukWcz38f0McCoGpCcgIYQRAP9NFdJKSVdV2vHsjH4WC+XMOVW
1oj6wftsi/aeMUDMCSEdwn4kALfnE5eZrLUtpx3bQA8Uwy+sXbgCdqo7e3P9pEnujMEtojv7X1vk
t/y5C0Oklt5QstqRAz/vavzkal07BUsIWFhMZKlzSr53LjdqY0jXUY5GoVGjTisXa7AZsaV7LMEt
gAo4ulbK5fGFuHO70RbDlwPoBDAUNHDIDX0vazPGPXa9pVWWC29TeR/eXAPhzkoQFSApv8ZSOKnb
jXNTFTDbXHGP9QhSoUj3GW+WZGq6FODagJ+QMf6MFU1A9WA3Rt8ldY9Kqkvot5iSozl9/8/fqYKs
HrEU3A7yv2th6s8VkFJF9pAgMMcOJADli9s4amVIc8ns9C2DFVQyATYkmA0agt0wdcmVXuSdvOYU
xI6jdE9hZg7nTJ4JcCc9D+jDYkwM6EYAmgjXJOVA5cT3EEDV3uk5wNwQmBx0uTOTY7MOFN2PULTH
F2WUrrExkmLG9p0DIwm0SFjdEINcv7Y/W1nwseq7beudUMBz0cOsnBr8hI3TDzNeb3r7sEYMoaG0
hj3Fv9zevpHhOZWRBe8Ul/s8t9TG8bu3x98R/aICtcmiDknIypH2Qij61oSrDSkTDal3qpkVPqKe
tfrMiaSZhZDP5G8wD/wRyp3kOUKvDzku9RaVgQsxssCNTtkxPc1xetC7hD9OWicKsgVOJZj42yUE
/Mi1GrjeT+Vr0ey5rTj366d7BE8DB4oJZkRnqGLfGqg5MeGxT9lJdUKjeY4x5TQTDdDgT7R8riML
SNoIVgvFmVsTVaMhO5eG+iQBZZo5PZrhApFwXLFWvgQREa93jSOvz9knmOekpanMYHkmtSHyA2QC
LidlmykYzS3b0M0joTkNBmeLHyrqfBmkF/Nn4KB36WyXjfYT8BLAJBMFKwhWkf+7XW/EJSLnD01w
FjBk96vsW/MTa/4NjO4tA/kQtKX02IKQR6j3B3cOQTh5Dq/W0eUGzB0fF4K8W+u80Kft4MN6+9qj
mQ6WWM0KMr39zfX8aXZrydndXH6y1j/WKE/FBHHKt2wdnKFsBKluBuNbkBs1uMbEQJNqPf6eaaA0
HC+xhhgfTTwZ+B/qJgmuljRe1wbnSs+X0do7IstbNSEwIKxZbrsFc6lNKZ8pBkw637BKCEIwPYWn
BWkftcZI8HlvSP3wnP12ueFj/jM11bcf/pvDtJrOa7q8qOZAtdM7ezUKDD3SZHyaEuUeuXTECAHk
p8+jYCS/2S7BWGLnjEvZyKNl0hrqTHWQjtiui1TgyADZR0JIh4cJYuBKY2FPNsZF6AM0IutRqg8v
34/PcOoNyML+GKIWVriApfIcDAXPw29+VtbqT/LReHpnxXsuISO9wuptw2NCtDfSE4H2Pv4B93f2
zw+gcuuKFftwqGMcJ6ZgT0OvgzLPZm2oXF1qR1maM+bI7aC+kJv1Ut9j2qF71PYwB8pm0Xjnfw7i
Hh1JzOY6G+1ghj9zBNX3TxIgFwAh8bDS0WMllmqJ2crwzCZrHlX3PlmCy/jJO7BzFdH/sZX/NUXX
dTNR89W8gylNe+IVK9q0GDAWUMtSX8KV/zOzk+RgJjuJWAGzmWDBgFr6rWfrYjGOUr4Pz+JT9h6f
o2OxTZze6i7ii3+MzsxcpeeeKwUWEOUEFJXxQtJvoxfIkERgsbwqtUY0WJkPxcghitZv2+0cW8b/
MCaDGwDVK3hv6lp6QlQlndpiL+MN4iFvy50UQxp0Gdgt0QzOw1xr/s4zhagC0TnmTtCYY6ntHN1e
bDteDs+Do/lmggnf4zmeQ+2TP0KfmQD8joxyCVhmJSoRHLsIcM5uCM5u9Nz4v8llx8j6iq11b/hm
QCb1eZy5JJN4Bu6FcA+KyNrhaHgqGww5RskZTgvO6Md/MeesNzF7dEhQil4UZvQtQGy5NRbjYcbs
nXfwr1m69Bj1+ciOBcw2Rgwair33LpxYe3xnX5i5Mbx77xGGnq6Vb1wUpIm334E2JHFQ8EIEW4X1
OYIs/AcSSvqXZ4DWz4jmHBgJV6gjRAkP6Q6iaOJOqPi2k7u8GpggOQNRwemp2TKG/iN8jE/NOfH1
mX28Z4zgVa/wXlTaqK8gbBIF6TWMlcv2nDhNobfP8cpI9uGqmHnxiOOl14WHDlV+VKdR7adMyXkq
d4ArJufUDo7ZHA8xPS9MYhXyjv73z1N+X/GCYUjdIjkHg6FkZlg6YXQJY31Ypz/FZwYRs58xxHmx
L8MifVJ3HbjtvZntvPfYIkzCsMx1tmxCcdUXblGqap+cQWx/Ei3QI42fhRMAgakcW+tJc2qD/dQQ
8meLat3MbPCk3062gMAgkcCiPgOE1+1FlSoBZMzsmJxztPs7DJgFkR7bwDQZ7oBxy8aMDsxKsN6W
9V7a9BcnPbU7MN4vpF+k1bp4Cj4f3y6ae+d6Jn9/EOWNfPSsKjXDD5J0flV95PYnERgIvyFXDGgS
hOwliEB2hvtTLI7ZGvgVvVwzp68Ksqieoz2paJwEy3rhbWP9TbBqB+NU+YgJ+uYSzooQXoNZ+n7+
/bHUZ15nRe3xLX5sjDA+1pNjIBvxuTYYk3+xuJNkNQt3x740y9pYPN6naQRBVH8xXYGiI2IIjTq3
XIjStijz+qw+wXC7/EKKVj4nsypwd+IHTFeBh0Img2OoFVOGOq8U44KDIQC7n0ZMVUcbFG/0cYVB
BbOf8dHT9+7WGHX4QZ1mANun9XkwBjCrfWjv9QBmsufHezcN926tUKeWaCWW6cJKb/sX/3kODjt1
WqDEwTVF84EMvlIZ0L/+1Nu/ReepbMKDL0YczvJR+AQ50svjP38norn9+yQ2+FNKknnfc5kAf5/3
jeg9WvvnpVbpETgDnhKwMc21ze/ZQ/MPZQY0s2RStb+1V5RF6Clexp25cwzRxBCCFqOih8/FpduL
n7Ph6PSkMR2Ggg/q6cgOkaPdmlOyHjlT2nBnWTX4p6UISwQMveGhnRYjPjTY08yGkg279Qg3FukA
mGf8IezKmjuzx+ojNQvn5H6Xi69wV0SGO2ds+hKTRirpFKE+hHIgWf6f0+M9P6wJH8Y5eQ6/i0rv
L9Kue00O7AY1k7mi+h1PQKxhWByDjxouNmXNKyKRUQKGO+dvfa2jhN/qo7FqnfQIUv1Ob98eb+U1
DLzZSlJDAKID6S7hj6WrjxjsFKqocKtLvlQ+k5/AajFkklgj9NXqNXsoLQHGq0Vp13a3aDallZy7
dW2Oe3Y3LELr8a+ZxgrUr6FCESYTI0YNtOrCQ2+wsCqMm3pgvQkB0CB8zV8/A5g2fj1zxs9PAJsK
ELkoL2JKGHNCU+4hJuyBfSx49WwyC3v5GYCPD5tvGPJ6xhLNO4Su/K0l6mOJeamWuBKWBifflMvU
7PWfFED3EcSrolFj4MfmMOJTgx/aX7RW4KimDJJwzgpMf5UAkufZ42EuU6ZpASe/irp1mSQ0pBSi
IpIeIBEafqurdJlCzYQwOQtrDuS3MYASPzoYNUBb3uEfFso4jMPbigPpBz12IgwcxTM1+Mn7S20W
FXGPscCiFoPN6gyAJwCYINRdZI5p5tpNXkTKDvX8clWmZVl4tZM9E24gEt6D4eTr5YMQb1UbFyCq
78dGp2ENMQrIC1KK62A1dRM0lukSKZXU82gTWVZhIS3GRWBwq3A3YDS1BCPeHkR45gr76jy2fWdf
4bGh94ZCNOJRWvuhE1rZL8OcQUiuZ4XRs7qH+l2uo+yE2Xh2rr/GT/w1BCYgaoFeK6IoQgVw60LV
KMryMPLCSw3qumb7Ka4G4xeyWfsEY1geOvyYXWPN2kFNAUNrc2iFCRQeSGJMsBAOAMB80fklP++P
B1fFmq17IQ4v8hMUPcBCni8q22hmnnmefCQ3rpQyQzmvjivCMkSl8pLoriOBP2wAf5pvIDHllyXi
ZlH3dw0Y4QKwHQo6oSvyQPH5+GT5SdpP/Qhqq2OgNpQqwI/IX70FAz4LKGkjwcgM1G0wXNmDlweT
aFBD13NH1XG9Y0PaQ+jeePw7rjEGvRlgIkCFCqo6BNN9u+dF0wRZ51bhpfqILJRUbA1Mdy449nlw
4Sl2YuFX2TnIHXsIKn6eapDVQiTYCJxsIxkldDAhrfgm680S3HcO6+A9MH6R1UMEFpk9dN56ogs+
i0O+Dm9NfraKSTXS1sSHSf1sPwzbMuLF8NLaAsjrlxixJMRFxxGDjDyoDwaDhSh4viwcyDgcT43d
2QCPLllbAL2L/pEAqN73+jkwmcMs8db0aIHrYgGWw+AZUOR0uaPn+0wu2Si69La2F94KK/nND6HJ
YzJUcepFaYE1BOSkM9nCpAeLHv8fs4BK3p5kB+y8lw0wW28aRzxmR0he2po1rhoUi/OVYuJs9/zn
4/szme2AVcSSLOJ70pGT6e4NG6AwkntsfBk31fGVkOTCHwdWaI9IRk/OYbN5cX4OPz/ua7eP9kyu
t3NhNHH6t1eBhHyYR0DLDOQHdPk4SbQQbdsivbjvqc18cFY0+7VO4x2sEmgt1HkQeWCbqSRpyLnC
bcs+vQwr8bl5B2vVu08UiBfMafiure7svuBKbSMIoeTmrCw4cUiTFYI6gOBreYwiU3lP2Ql1UvhC
esmh+Cla49pzXjg05VK4AwTuc6EPuSiPzFFumBuiNo4wTYhQM1kkx54zEoNdartyLS8xhrAQzOJJ
2lV2baEc4wTn9Em7uBYI3V4UKC7umLf4ac5d3gn8cAB/toDy2awWhEyukd9kogkL5tLC8W0JamO8
mdkuKLMfX+s7dwovEBmaw4UiI8m331IvJVovyll42QPQbJ14vZrR5JqMO+O7+WNh8rVKfZbw/AAL
4rtXGN1z9ANRznX82ZneVhcWQ2iJywDjlU+AUswJW99xUFgX4Booc5FkkPIUYpoKjYDk85Ikeoen
b1EeZxHJk08GOgXA7cEKqnlkyIF64NLGVWov8bJLuul+mS8Yey6e+Y9k5Z/RWDalVeTq4y+4jQ7d
hZ25wpPs7D/GgbUjWC4exaHb82vLrszUIYTxCzjqX3zDP8ub2GIOqRP4+twHSoelxBqoWaH1h4Id
kBXUYxS22lg0IpvhcqqyXTxFidGPqJt2M/XJSYBEG6KWVXR1kuTFmF0EQF0Mb509xWtule/UxZwT
mDVFvpA/sZg8srnKA499YdbuNl/Ge2jDbPwTyob/2nG5LgrtMfDKwH0DOHJrCZwiQuRyXHbpVqLl
o8z8mb9oTyERHDpI4SxbxqTqAnsoEKDAjMAaLWmR2sQSSVZOHOpF2KNY2J2qo7qPLv5a+A32c1/a
nZtxY4vaxXpkGs9n4uISrYNVrbvQ1m5e5lj9aWdFL4hyVr6s9iBUgBF/GR+EBbsHPnrmg7q7DpRU
MIeBuBWkZLdnFLhtxEd5UVzGr+5D2PmfQqnzL+7HY687qf5jJWhBoMwB+g9Sz6UcEw9uNwwBZ8Ul
fkW7eX1ybLtf63jndq7+YhwXRB75sck7e3cFD2CsCzy6GD64XViCKazGY6vikpw88PvvayCY5zAn
k6wdFTdAP8jwFfiMQDBIGWEkLpP9TK4uhLf4EwQb/af3k1aGDO0HEatjwf2ROwulg+hAaR55feXr
jS6ZJDchysVnwhr/eN2TVO/6m1TAQclM+LT2qIzD6KsqUyMJUkHgl5xMTKOmNreGwoCDSla8kNeo
FoAlX1vOuDGeuP6/AQZtm4pnmqLFGIsG22CkfQF5Sghpp3Ipr9p9ZSM8t7PlR2Yn5jNrqnZszXH8
TvI/2jzlcOI2F7jG85rLaIMTwsGUP6JW1smXbqwj4bElIL4UowPAIj/xm36XrubqJXe8K8IZ1CrJ
hCmalLTinNSFsh80bXPxciPIN5VnycyaWVQv6VbbzN3xOx6PcKapaG1hlA4QL2rB1RApMRMnDd4n
Sd+GZ2m7gEb84vfxlbpScdPH+tcMFaNhulxJmRBmBifc8CvpLH1xa9uGjrp8KBfuxpHedQe8tK1+
WmpW+GExy+MRQk3vxwaVqXMO1Y/ff02zyVn//U3Up1cmVZ3WVdxc+GhdtVshNxaw4oEwUiP6Dx24
bH4HaGiEELAvHYM/mcd4ji7zmh1QGwOqDGTXmGJERElnZpVWtf4oN9Xl9X3/iVoRo9fLQk8PIJQP
9Ar5Psn5kS0xEBfxwMJD/sG005XilUEtbbdbWStWX33EiyfBgkIZPAak2XzUGgekAP/5pyPqdMvj
4zO996mSAWjENEDXspNAqhAKtuRJoVfbP2t6fhChm3mG8OOTbHYoKQoWhDR0ZsmaHGI6ZlmtU6dY
+DMhwp13AfIeyLsAywacDcWwWy8t5yGvAWLcXDCEbZeQO0d1/yqnAJUCTExBn7rEDfJMaJiZc0oY
k7waV+jGOPW88qKXjo3vNxdxK67acw5FLMtbgbMbo8EW/4pyf+8U9qDMeWg6DaPtUjlnB8pDT2Xc
+lJZJYooPiG9QOUx2kiotQsJ3g1Xz+wU+gzaRdH5GRDsBLRBmaffYi1xvTYTYJ5Z5xtmp+y0U/+i
7JRt7zSf2sHfztGY/Y9TJqJjCNwBsKZOuUTzWPb6sLm4vZ48R6f87NvjQjOyL/Day74OTAzzJlzO
lcV6gGy5uzm45jTKwUmTOTw4ZELjQzkLTcgbJVTY+tJvQDGwkCIdg7NP8tzO3j3YP2aoAJQbyxQQ
Iw7CSL/CF/Ma/aBRvxHPxT7NZqp7d/Kg2xVRWzoOaT4GAkyN4Kx6H7GH2xg0ZShXr9lNv9U6vX57
7DFoNT4ifYLeDP5PJgN0wJPcfqsKO3JJkeDegKmnfHOX8luykqRVZ0JGGHwJUMVLXrxUl+c4eyYl
AsowPecoVixDFBfri4invNzIjvaqrYstN+jMb2IHh1mcEXk2b9w6SqYYeQBLAKEPQWh3u1JxGMIi
kbr6WHSmz6EwkqVQmYldC6DC4qx8o9o2zLxn06ccfP4A2CJqAE+eNmV5djk5CL2xx5SqzimLtjH8
wUahFqolsgllsfa5nbmu5LxuV0lUlTAmQAiEMIRNrRIhuyoOlc8euTMPJpzO4TtjBM3HL9fMXJ17
lhAfo46HhiqKeVRYKCbxqAHzMBzVbWyUoAh7PmWSAeDpLC/j5EMnmEzMliEsJ2AOWsU79lTVjTVu
AF8ikETIOFVf59fZTJx757B4fA740jF8gwBApD6FsGxYrq5z4TgYqWDGspMYWWwoTrmKSqtwzfh1
5tubBNa4EyjGgrQAPWnC0Hl7I3NpyNBMSiDNrKvbEp1J/MOtfVvuUMDrISZlFCLChBmrE39GWaXC
S7eQYkZgsugkv0M07cc9iMto02zcl/GfLwhZHrQPAJcQgXGllkcmJmqUYSF7GKM5AXltvtNLENJv
UgfItJlVEWd/e+9vjVGran0pDccQxnJ1n3x0O8yaVYUZa9DmlVY1ILWpM+jmbKxOguRbsxAkQskK
06gI1NGKuz3CmCmUwk1D77T+HE7hqySvRkfqrWwZfIlQNM1h9PFCJxkwQeuDDxUDwsDuTzg3lXbo
Wo4N05Ny9ird7iEHW83Ns9yxga8A8/zAnRAMEPWwNmUcBaqopSfwxjLeRlY3yRv3IRi+orNQFsYw
QulI225Z2fxmVgViGleAoh7fIGiqYV3AMm+3dGgENpCBoj8VVr7JdvFSPMpHzN2BbUtdjkft3T91
F8lxbRHNXG05J5o5afURivy/9ikPWuZe2uMExBNvpMvcjlaJU6/TBTg2Ud3ArLzjLWU7XHh7ackf
hUNkZza/gOSgM9ffnYYDRNNGA/k5eDTg9ujx4ELO874ICukEOOFvnqF5nmy9TbLxDggl93Pd66n/
wxg9MnkIosEVASFO3WV2UOWq4Rn59Iry4bsIalbwx+/zrTrqYzg7tjWNPCBoCVwKshXi+mD49pyr
tqjKJou1U7sAodhLei62/Jtrdxt1Ee1Dp7L8TfozKxw+eUvgjZDDI0MCoSUZDby16uZsqAxC754a
SQ/A9wgBBM/ZyU+Pv9KJN6KsUN6Ii9086cAJekp0++WfHTj1x4lP+lPrVZuMYdkBf7zZDShR7S/d
AaDGXAcwzHm8jGmQRkyBzhRDr3iBwUV3a6qIQ75nOsE9gau41JkvzU7P7hu7FCQ9DAz3RTvMIt3J
53XjUTFtj+krjNIR7mcoSNyadAfWExuJ887MwlsHrQlxec3qgdE5Nwv2s9yqu+wFtba5SG3yKsIs
7gPYJDD4QciXbs1KXSGNvuj750S0Y0avDLCFCWiYA2xvFXY1E2vcuYWgzQKlFD5uyEnRJUaAprWi
SwP/nKL5q6CtI6Bl5UK/9P1fD5DMRIBFEnKb8KT4uG+XVWauXHiVH589EBc58k+JAs6L/8LAo2xA
xPwjffczrbLJ0iiL/4e0L+txW2ei/EMjQLusV2rx7l7s7nTyInTSae37rl8/h42ZG5nWZ+LevCQB
AvioyNpIVp1iFnKQPR9DFvzkLP3K8Hz8DQO56kMG0kAe/cxNlGKAGEVR+6H0RR+ihXS2jvaMpFpW
NvfX78aOGQzGR41yh6E+MYTpHk0HVwf3f/3WvJifZwItCODB9aXg54NLfkKhuG2cYn3TvqFOScOt
U4RCRZ7zoF98ZV4MJBPdOk/x/HoCZO/87F8SGQ2V2pOzajCi9+PJUzgO5OaMwKDRPZy5KlPsJqOi
AoIGcIW74seodVHsPR3NR5U3im4JC/RfCN1oaaZ9lNdYktyapVTL2CvMGkV5I0ihf40Y5boRMH6I
235BDed6HRGbkRzBMSJYohfoGi1NJ7Us+0E9v8XvEC58DtzkW/aq/+re42/31eT28h/NRigjoCwU
KJYFt8Y1llJMbS3Gmnre9xbG+fob9GpO6KAMwLc9WN/ry/s7bkXx7MDrULu15Wtg5kQE9p4sbgJF
RaF+rKOaMnr3twHHxG6znCvp8Mp9LZ2oZphZNckAORbnYvvT28ZrcydsQX7m8HrSvhzrzbb9s5Qo
FbwGQztCEEoBlrKrNmJudQ/Gs+LjmrvZhQcd89i7k+7Z/77TD9nybAdRW3kNm+STOYkRFjJ+VS4y
KlJDR3oyjsIR5Z7OfW25iZ8MFOMWzaJMpAhKe7bLp233KvAOB7zfZ1yiIQ1t3HiSepafMOcoku3g
cUztdrJ8jAusMUoKfRw7/dc0OmrI85cLRgfzBvcrXmPo/CxGHwtF6Ac/C7RzdRCIsfcOjeM9QE/W
9Z5HH3GbDdOrxT9YbNVFhM6tUtc89Syuh0Nkk18YGlc5+YHXNnJTWgLduAJiVLIOwkkVQkM9G+fq
4iqgG9+L39XHbI+CMPCGKlb1guJNFOg+1rz+rYUAdI3N6GVXDsqopqZ6Bl+Tv/ceH8m0Fn5o6wns
535AuIALDuVKVkY5y8D0Y/COqWiQmjBEGFStazoy+L4F3N6FMyvKqGhaYO5YOQgq6pujbfZYHvFW
7NkVFlSxupdg137jcSbf5iLX68hEAxTaVejFg2Ku1jk5DA7Hpm99pIazOGotQHEjaSDKZ/YpNJOU
psrGuXgTPw0XvSeGI9SYjZ4g90EFXcBLTW4Ewt3rFzUhJaRBcSSzUY2iBJUyygEq6EQ8n/hbyfn3
5TEUA2cKnDdNUASx9CmpMIRm2KloY9qqu+EwoF6tPoBF1uGVQ9y+CTFIzPJ5SjkasaoFl8oVNsIG
s4935bHagOnG8TbSU7hFdfiu4t5J0Z+9CjYMLLOIsRiFbT8Btt8Fj+FGtbJH6ek72mm2K1fYcpT+
5gDDgDFKnwXtJAgoXLjEp4sfE/U8gYwxOpYbXv3KgjJe7xuj7KUs+h5mfwQXYbNaG66/8z40R9tJ
qCkMuNzOi4o4UxImX+3TlRIkGcQKTw/StwyVBjx5bvLGr4Wj5PEGijXBj30dmzPFTLRYVIIL6L0d
fedvho2y9h5wZOHs0I3zAxAtCKWlr0gbWX3HHU+ux3oVXnIHdc+omE9sbd/tdTveThZllKX0+D1q
Zl45wLeqQWcSolYfLfIgE2Iz4zbH7C6vkKMv9fefNdxhJZ/GWt3z6qduCyW0ayRmt9QBBFZJB6TG
7lDkjZYA55vi1Puc5xCpNl+b1jUQVZvZwSLo89CbqEhgxvdPP7rHX+7K1o6jGzz733EtyMt6eEtI
93aGV4zRJBQN8EZ4Ksox2rqtjUsJ6d+bMQTDWwfoeWkbJktoECapWmJGVYQ6zJZ2rEqn1YPkBHih
4s3TuS2soZs1g2IUPw9RAoJb7ehSOtUhcUsrsX90GEqcbkJn2PQFGR/lh9VDudUsEYOFx+fh10eJ
Z2zrvnryvkNnDgBRitLessF39GDZl2AZzWH1hOtO0RqdzMXr/Trc9m77Fm+T1+hkrul02dg1tlyl
ukltrxdEZzKxYFWukDrgQzADxsYTXW0Jz823X98jUh0rzK3yHM/hFaPeXoMCFKXq8D8YewzCScZk
4lTOO62HZnWuXhHlEFjTHrPbV7b4UB6a950VPRXH8pvEox26dazXuIwFpSBWQvEbcP13FRVlsoTb
dF5H6a1rvcZgrGYogpCW2VGrEVA181O3vXPq/mv6f9zkYtQXiIVAP47SZZaDvvCkompHdJeIa3Xn
rcUdBsThtaB2QzxRtGtvXa+rjbSbUCqnuzkq0PsNj4f29riAb0BLMM3QUJ6H77l2EP20WuV6X6SX
9rM+oUDPOvjb8pf0Eh2lx/v2cpveUgqlL7IokFPTdpprKLwkoul0SrNLBdqDyZYQsFZbHVNYM2Lu
cCu84ZZA0I9nvC3o3FUwoeJmFqRfTMTPwDgGOr0su9SkxNHVd0zr0XmnNZCPvBCy4NgBBcYYnPLo
AGsmjdGMriwaL88usfXIOxrfbhJo3EFNjqpYWj2KB8jrlYv7uBgmeYhR2WmDfHDE4BDbOaNLH/Ux
9zfpRvMpEq7OwXCAxAKdCddIpbfqknKa4ktMbGN0Ows3rhXlnLgPc6sLwAG9CB76KSccmLWucUS1
yvrUlBI0L6FI7aTYNRotMB7XiU7v6iYBCQYvi7nRBQaR0T69a7up8+UETYfF4Rgqu7S3wIZqlZNL
uSO8Z+4z2E3spaOQEArx+I+2NzDVXssoFStvlMI0RWWVQdTdEdVF28YZL/b9tbxxiAwMI1hiBGPa
tAks2Epfvp8/effVt8kRA8B43NosgsQvAOCtjX1DDifFiYj1718yGBjG6YpGNxVFTeVAn2QE1VuR
U4DbQU7Yvr07YHCY9EELJ682U2xL4w4uRHJdn6jbFfEtYxehvu/+7izZLgZiobiR9tfihZaxqK4S
V1WoUDhQvTRb+Xdtg7sHw5N5DHI3aTqVawbEqFswTNHYF2F6eSsJerdQa5q6HFW7PUJRDBD84oEL
hwFo9bVKo8QFB9IxB4b7gGXbHuLD+YmbSy6Y6hWKfI0SrcoSFQRAAaegRFxpg7JV3HO+oEX28+n+
9iwtGi6y8MIE142KFkYZBmmFXoDQzy5CQN7yAVUzkU82m/sgC06VcvdhqgFtPgGVw7U8eWUqpaq0
iA3E+6E8ZOCdE5u1VXPa4xcNdY5D13WW7KPQWxCEDDhvk0fMI/EvTUJ2Zy7V89KizXEYlc4TZVDM
EDjekwyeIP0Bh0CHo2rUa12FbmjaHIPRZrUMMO1Db7LL3qPTQ5OPgdd8t2iZcwjGrwm1kXdmW2O5
kq28Fi3BEX4o1pnzZLoU6q4koas52xVxahQtlCBJhN4DtzpoJFttjepZzVBd/cI7rS9Fg7lQjEJL
EtjFxxpCpSR+j0Ni8Wrd6cLf2Ri2/jFRM0mvQBJ2abaqHe04277onWffzzahFplK6+zx8/rOK4jm
6ORUWZuPES3y5bf7ZslTAPbt3Kh0v6sCtPSOVmsZJN0JVmmnBwkdAtzkdykZmMvF2KY5iF2XdxXd
FyQCrhyR2A1dweZoG8c02TQ06vVBqCYoGybsnTtaBGiFts/bJJ4OMMaZJ8PYjzEWrvyMXHX729xv
TXBFOPF53Mh7ee/br/e3iicWk+P0kaD5xQhAO3z+nR52G55IHLNhGbdyLxE9RQTAm4ryd/UXKBm2
90XgITBuoC9KoZ1EGObquJ/cgaD0hWf7nDjDBrNA9Sd0VGPze9QtluvKQYNXQDgRczEH+KPJKPK6
9mdjmwiyUXdUk0erO5Rk/Ojd3WaFtpCP+0vGcQZofb2GqvxJTSsFRoO2hMh8Ojgv4GrtifqtDtCQ
witu4cRPDIS4hmuV2pdEgbo219ZWeKguwOCQ7AqLt4RLCc58CRln4Mu+5PnFlzPQQOmysip3srVN
tVcxL9OyEouzjnSd/rfPRvHOtWB+vVLzSqHmE5MfmBUMDqHDS/zAM6L7MftmqE3jlVHfjFg/TLdQ
tzW4OjYcQe57UdRUXwsi9uIghxV0D+fF5rx6DPaWY614PTFcRaC2PAvZWVE3vSBBEPGTYDb3ZFl0
jjrPi973CJg4do3SZYqEwTlIo3oL1z8rC8/RD4EVYuxg956BDsX4bA/COnN4B7plXPoyhysFTMFi
FjH2q8EXhADeGx0/x5o2vLze36dlR/QHgVm/VAt7UcyT7CKd82cMO98puMCK1vdBeGIwyyeVWl+J
HkCg0+Zz726Ux78DYFIpUR9CXF4AIJ1Igj6o1a/o5T7C/1C0fxaKvULGqOGpH0dAHHsQe1nTyVEy
Z4f5Q5xTKF2LWwfwB4dxpF7QIa/K4gx3BOIrCOgfXhKHY5ucPWe7P6FrK7VsoFU9CLPQ+fNtcHbF
kQPyP1K2P4IwnjMqOm2sjAguBi21KR7jBRKvazs6JRueeVJvf2/NGKeZ9FWqpA2OhtFhDwZUd6WA
kOj7dMysDe9yatlx/pGKyaeksun6SAtxT7l7w9DxM0eU25eKr8PUn99nLD4z61CqWuyNVO8MIsm2
pBHpJJxqWySpWxFQBQX283P8O7SMgcjIrjgOYVnRQXiNbgo8F4gs5a2sdVoRtPR6FAxUw1YixgYP
JOirsHixjmrAzbbNkBi3gGLSNik03DLLv0swP+NKJwA/1H44oieXk2wvH+1mWIyHMNIsScMOUo2o
wfKt/vBuOclm9/mqIEuRObq/mHT/AWOr6nE31k+ZALBgG5yt0r3viha96ezXGQ+xKs3cg4PILq+0
f+85/XW+//uL7gFXobQrANOv2AlrJSoZNLAMI3IPtp1uMPQwJcis7oPQvb3Z+xkIsx9FAXZeaUCe
s1ojkK5fUID0dwgKk/xWAurhAh8pdvAGikaoVrMWN5z0cHGj/0jBzqNFe+j/y3qf108cjV3c5dlP
MxmuPIZ4e66xQPIraKV2GEe+4ewzD0HBFs1Sp6IpzBi1s3BleA9snLP3/JciMG7Zw8vcSjABkDx2
aAZ3uEfoZV81WyTGG6Nxqh8DA6raOunzz9x6BLvlobI4cnB09Yt6brZQiVkpQALK+PT203xHhvnx
V8bAutwAzBdSKwMguKCde40B3tX6PsJi2JotFONqx7FJcw0vOZdk67+AXYR73bx4bpkBMPa8yguh
TOg5SV2/VrayR/8kfEYIJo+/EoR1rYbaT1FcwizKk0/iCyZj//v8CzXQoH1XFXSyGuxzV1p6OFA0
So60BSfz3Bpdkvk8jVpKjq5QmDBfoGLdxB85HpwU96dEtvF2wFPNyEvvF2z8Cof+/0x1pbzMBpFK
g/P/li7YyNPdBc1C9zFGDIOjB0cUtvInVpUsAFFbjpO4C/YkkPyVnC2/rahGneAcglmsCSNMVpIA
CO8HZjS9PhRu/VJgXpL0asUfAeFY+0L4u0JjlswscmlqCj2/vHlHVywtFY0zHbKf6vd9TebhMCYJ
JuG+SWqKg7oYjPA5Wd6Jd/DiYTBWiRgiaHqHlRstfY0piYjoqPdBM/rlviwLcXC+ZuxNc9wYvRFT
HLvqSN5xLxMWvAsIGHAARvUDCgREZq3MppckYcJaha89qD5W23CLGUsRbpZ45r90kXUFxSyZJ/R6
lMuA0lCSbeDQ4gZgO4QGBM5IxG+8C5/FHfoj2VeEmxloHSltHFHJNGK6gtVZp9j95ISXZW8zA2Ey
RhCWDG07ACQm0XY/OtMJ9yQvnFyIi8JkLKPWmEYgAqV01PUx3peW/yJ9vozfOEC8JWPyFsypiVGt
8LVk7bu00c9O9uPzvj7LC7dX6IelLKaofwE1HJO65L3UV72h0iOyd4xPxXbcpSdvffHs8BgeUZFw
+D68jofcRjmCcx97IdvA2GxwnqHrG/U+rC11WYau/UrCCVCyi/2kkZfQtv8OgtGHzsDxTjF7ei8s
W65+eD/zCqaWMrMrKRhlUARZH+VGzC55Rd5KcAcrPsk03Ac/8TqIliz2CorRh7ZR85VeQZraibZF
Yr2hh7uyysSibw/GlsdKs+DrruAY1TADWer8FHB78XcfEun7/b1ZMqOr36f4M48A0o2kmdC6eZke
8NJtVBb4WTKyec038vN9qIXk4AqJiaslXu8VXwLSuJatY71e/dr8HQATStVYqyJFn+hDimj9BOcX
R4AFT3AlABMWBtC/Z1kEU8H16FZ1qoS8bz456QDPHOk3zLaj7EO5b2MocohaWXdsnVHZ8O5c7m8E
WBGuMarYq/TcAEb7eczXql28ev+Ws4W2AP3jVDD0+RohVjAD3BOxE94L2E0uvUms3LY4cYYnBmPz
Xql30qqEGPsOl9Uv/b9t+2VkYOw8keoB5GN4UcjJMSSR/Ww6MW96F08Exrhbtcj8oR5x9yHiYS6x
S7vjlO0t5MtXO8GYtydgZpeUUPcR7kwL/BbcuZt0L5mrlSsExqyHOKxlzwOCsBd3R/pygG7VwX0B
GxqnZv2+bWC66LVWibinnmoDO1KWZEUsH6/x5Ybr3xdi8ZU8jJUXOYZZxw325A3nC9kSHcMqD8br
jpNW3PfroDC/FgZjCHIlUyHMZdsQXiLOWSk2zYNlqmaU4MfFzgYROsa1HJuSe6HKWamv0DLzVXma
qnUfwB/2luL+oPXQOgkfI96R777bBVvl9Up5qhFoXg4F04jrimfrI3c4TncRAbMHQGAP1jf1Jt/X
V+hr6hQYiYGKonwi2hPpPzhZkEK/88ZQZijMjteZMoW+KcNQNgax62RT4gTuNiBBAR1NDjK9xurW
IupbcyQW8Ulfbxq00LTfPp138WHHu0tcdD1/voZVEfDBhIogQuaY5D9K+zsadTiruqiEMwQmCORy
nvulB4SmIaYlPO57mOv9iL/o3WYQjGrEXVVkcgaIV2ybDpTcI/cReEIwUSDCA4mgNtDxpLLdkKwO
AebLWxzV4Ojf12vCzJCSNijlvgeIRoKO1E5nmw9uZNj55b4wPBwmGKjtqg7LBss1Wj+qyTWtarIc
7eU+CG/FmHhQDauw1rErl311cFGfZ1evlXUfgqe7TCAIu36I8x4QxoPb7aMNz7Px1IqKONuPWjdy
s6yxH02OsSMNeHXO9wXgATCuwMwmvO3C/1+m85uG4SDc2uJF1/zHML4OnDMJ1GgI4jTAgRLMVluT
vMWngeBpL9n57n1JOFvxxX01A2oHpWhgIdkl+5WTB1h6+MGx8Vsif5qIzWRhjLwW2lZvJex26TSg
XxUtDW8r4JrFY2uITpGusownpyLnD15BOEeTZcb2NTVowbyEXUqJZNcR+bbrifZxf/04JslyRo1T
WYxFCYxo2zur11/SGuzXv//Ov3y9As82aVi1ZgHKTxqotRyN1mCs/V6d/hKEsXvFK8cE7ZKw+/IV
DuyUbsGKa/FKVJZeVq+0gbF9KEozdlTh7MFcty2usLbNpXyLXfXnXt3w4L72+E7QZl8no9rr+q6G
8r11B0l3wsPxMjrFYzygZ2jYKa+WNQw25JRi51PIrf94szHTfsZVRK2faHKED0B5qL/xd+p5Rc6G
vfovJ7Y/MOzzpdoNfRbQYP0mrvfjV6HG6Nv5z/vavnxPM4NhcoIpMLKi9LB7A0IDasE+3j0rW3Ns
aukGf64jX5nYTN8x2CsbjQBrhnrK3tEC21vZuErD40ogHzFNE96D1/PJlYxxFqEXGvlIbcxuMpJH
5B33aKG7AbXgXy6heh2cgj4qRzXEEuJUmr6E62/vmWU88m7UOL6PfZdKRMEzUkn7KnsFEfi2c3it
lNwVYxwG2syGVBsAcUw3rht9ZJi1xmMkXRQDPLW0ugSzUb6oSmaagBGR5YBJLMgUwJv0PQfpg74J
/4vjm2EwFlrEoS5ICTAq2Y5BXyTt1Ldxz7tEXQwUf1BuInqJuRWtrNPcLfquPKEWnRa8GhxZlq8D
ZzCMgeqrPp0M5G8Xe7SCRxPDJjHfctecOEH9ZmwXGghBMPLPxnwxRM02BqSFK7/JgRMXa0x8+IHx
s2ALIJYDUpPt7lRf9tFWcFe7mmCqGiwWPUv8gmVqkzfOffYRjM3mIG/Ri5AKK+d7/6k1UWGFGPIt
IMI6tXmxZFnhZ3CM5U6BVwzCCEXZH+UK1b1SRwtF5DXnZoGLw6T5YZr3aV4b9GiXYvneOtvfTZ+f
9/0Qx7JY8ukq7ZLQFwGCVqzydS/3BCcjNGTcR6E+4N4OMdE+HMzAA5sWylLo/PMejKH/KdefbQqV
c6aIY5YGY9lRRdQx9lAMebcXPAkY7xDKDVp8evz+gH6IU8Z92qfZ750VYgO3vGrGMdawQl9Ple5P
3wm31nvEH47JA2I8Q9DLuBUTIAh925eth4nOxcmeK24NPEez2OjdDbqXez4kSgmYuKyWBE+vLRpl
hYfgEcTq4rrDyyhaV4zLfV3jeFiWp1NY9Rl9iqWncPMsPHSXFUZM6AFvhvCieCAJoPVuKLRmi7jQ
g1XBv5pwOu1rs4+3LzF/Tu3i8W+GQfdyrtR9GAt9D4y9vs4O4k7C9OBRsd7/2zlzhR5W8MyAI4Dt
CpeNKA79MMyxV68YweiKrxi+qIHdg+c8F8+ZMyDGp+ld2taliIFq8GigMkWHHK/Udql9BXwyf2Rh
8hE/kyYpmWJaiiMhOx0xVfr3YCGW2wHh3TIv6toMi/FrQzOMoELGunWxdQIbB04QIWaH8KL5sh78
EYlxbua0mgojAszbZE+HR/2hPTxxWeYXHYMpgt/ahDarOuPh6m4ak0jI6HN/5+bv/TvyUsxlHXOi
ujIGxNy30uUM5Q+cQWWe6XYdgdVZEAuMa7Mmd3wFuwh5xMzvN8nhRLjlODpDYjxeaWZmF2lAEkFj
/xDYKiiJUwjEU4ZF3Z7hMNY6DFkrKE2JchZwYQqIc8J/6P81DVQpgESUtmmzj/xtr3Zxn1ZQN7DA
6BbNO+h1M7+aeynazYGYJcs8b9Axe4OaaXwKQRbdYXTM4edASlv+BY2oD+Wlsf7LRs1RmQUUhcZT
pxELqJDpLcW5sgHrX4c7IR7QkqrPgZiEcZA6YRjTNr8YuBdMvqtWTZ4zMjnVqdidOXrOw2KyxSQS
/awpsWeNiwxudCRqVW6NgczwFe59sCV3NJeL8a7a2EIJdWxbR1muMFL+e26DP5HnjnjaQf9/ZrpG
rZiFHgAGQ1S/2MLAR/QA6lCofGc1Dgi4fbhBLtkLD5ZxtqgTlYzGrKmDmjC9CWw2tvquOqjfbZzk
NPyQXnX+UIolo54vKeN64wQlvHHzZQlTTtrX0TFcwzXf+vfA8vFQZqwsUXPSR267zWIcmyMz/jjs
lGGlVRC3wiqjicsq9mAzAedTseYSMlAlZLPPP1g3VLdKmuhyolLFcWXKeHhwpYNupZpDxjNPe5aC
2RyL8S04ZkdCg1YRKGnyITs++dXb7dbbP923hcUAM8dhvEnfF32jJ8CpE/IzdQL3d+NkJxmsnv96
4Dw9Bc+hGH9iTnHh9zmgJlfF8/+AbjJMVUblHze5WV48VdVAf4mpwuxzc2KEYRXUIy38M/Amg6nC
xClw4uYNY1lW+39wvmLqzMSR8WqC337h1D96V3Ky9X+oYTQxy05GHAP3IIYtXHsRYaUKTWIMVA/Q
f0fXTDhq73wCfapPrG6vQP+Bt3IMbMX8zGscvzeF2leg2w3syM2wO4/a+iV2Pzj6tuTo5ziMPJpU
j0FnAAf8k79q0pFwO7rmWsLjr29zC06XFGGGxm7QEKpq6slAwygS8nPY/5pedzzGnq9XiztLx1YG
TF5flQF1Cz1Y2FOCKWMPna1jQh6O2A/Pk+3i9Pjob1XVGT6jzc7c8uhrF58J5mIyRpyEopx2Ir5g
6nZavn/ZP/mnFmMLT/0Wac/Kur+HSxFmjsbYsTe1sSFMQNPQ+Y6LhPateb+PsGRXcwTqiGd2Najj
ACWFU/ffUdvWBZaxvQ9wOyUGvmiOwOQAhjyKjVZDhsqWKbHKZGeoRTaItk3J29F/wmQx0ruPqm8P
L479vsusT56XWjoazz+ByQ9awTAnX6MpD3reY1ykyuSTx4nIw2CSASNMMS2Dpjrt67ZwGufdt3li
LJaIzuVgPEdZZ8240r7UwcDgjUtIQsezO1R7vIh78/H+xvEEYtxHkIhSnlL3oTy4FGawRjw83Meg
v3HHntnL58bPvXpsEKdwESO/qyQFlz04STkRnqPj7FuyPE5yOIRA6aF2AzQwsE6ffycI4xYydahX
goDFskMkmyS2JitGxRKvrm/RH2AIykoHi52qsUdiMyqkPO8wvPyH4k7b+FHd3BfjlmOTGusfAPYQ
XAhxJoV0ELudBY6r73RrABEBBpLlpEJUP2WVxeWPpy7mRglmmEz+FSmJHxkl4m4MJ5cTHQ3DNLvU
7c4SXat8+FsZmb2Sy7yo4hSLiPxZtQRMiZBfEje29EtnvQcY3ivSJstuzdHCrwh4Kyft/YANY0Q7
jaAzV9v1GM9c6pgHj5tGO/peW4FI8ssuGggv01yMxZgD+P+RmBUVVDijUQGShgmKpHExHHnI7Wnd
ytyWFh4Us5i9oeeDFMg0QrmRHR8POzq5l/sKSn/m3toxgRADI8NVqmDP6niD61qMHVKJ+ktyrH5y
efrBw2JCIhLarIgSiDS5HXg8owC0ZopVPzyFaJPg3dEsvimvZnvFhMe617IUbI5oNwELkOKkB7PC
QbxZ01MBSvb2+QbPVVaw5hg6VYHbBaXM9QaGs+hfmdZMGePCEAUxVnDj8LB1UYDWHw8D6qn+yxsm
riP/gWGkE1WlAOGdSu9tTNKqRNoXP/SfPMviCcPE97gBRarkQxhUuZUkeKMtggePGK/gvLu/bosB
ayYPE+VbsRGm2sQxRHRS53dCDvRQxcv6Fk+K81WjoXm2OZVZtH5JN8dODsfMBpMsYq/i8BR9OZr8
2Rw2wnuGKugBYLJH2x3s1qlfyq14Ht57ElmV3f6Hus2ZVOyLkpA0uZF7sKu3KSPFqUC9Y8ZlHvry
ojeKrWJwFqgp6WwjxstKAigpgxIaRwnWJPcttK3XNrTijbIJXPmCWvVt95w4Hk8JFzVjhsv4XBQE
qHqRALfCHf+P8uWxfHy6r3t01+9JxrjaAnV9kVYDYe8d0ZJmwdNydognA+P5tKzyx1IEguImtvQs
kmz9xOsLoxZ/LYWGGWvo5sXMOlAzs1fGquo3SW6q7cXe8oIR/bx7P329BfcX+zZnvP5MZrG1qR0D
f1JacF/UbnrsXYv3LMhbCCak9SDr7X0VC/Hz+ZFXPcn7bWYj9aFJ9dbAb6cWl4V+4RRyvTSsT/dN
oZU0/LhiP9c2iFWcg48Qdf44v97fg4XK9mskxq8X8E5CR5coJlvwy/ZkDyM+6zZxrfNztt7/sGED
ju2gQc7h1K19PZfeUybG03vo+4urDgpwdH/0L+HLykmt36AJPtrdw3NgC6Bytjbh2bFa+7w5YWq7
5bvm9uP+CvD2kQkEmGYTiV2Fj3CfcYPHiWW37v96dRn333arEZNM8eMD+c2z8oXL4vmP3/SCrVpN
q31fay+vsSOc0nXxMyEgvY5ebIHHz3/f7NmmsL9Z8JsxnrLkTZUm0wV/5Gwl7ysZcy+F2vPCErr8
179MkWfZQje1iulRVwWWX17ifV8BdXZ43yiIadiP+GqNEMJpu7qd1re61hHGxHrJG40V1W5Mn7IU
EmOahnug9641yTal+/YykvXG+fzLjWBsajSMrBNEiDQQi/PTCm+TGZMaChQGxjp+G4eGuCTxU77e
OQ+HkTxb9lNLDpt36+Pc7q21Tfmvdkpkl7ysjvMJzD3sfWv4uhn5307wZnJ9GEgo958gz/5HS/AC
Gtnu0dtWRCbObzCl30fjffm1hfzdb1GsmU0MSi5HXYEPt585WfNtjnSltF/nudkvB34tVUaIX0Y1
D4kd7aSB87QnvFlLMg+HiX1gb8iFOgHOmwsuCkKOD4L143jxHRVPORvw1L/uHZGcXzc8ahqOyX9d
Ec0E9OO6lFLqTnAHw3MnPANh62aN1VD0AvUnr/vOdQP7EuH5IyPfLluMaH8mG2errXevAbHAsvkx
Wjvf5r3yfJUO3dNpxkY9VU7KZoB8b7Z9fP54eNiU5PulJO4+J6mDt3fXBflrbmHglGeDpR/UGT6x
J9zpWZ/rp8Fyzs5O3Z+T4448hvbzZ0Q2293vze+TSNbWN4UcjwEG8mxWzn2Nlu9npDp7fSSYXY0+
P0RUyX3w7OP2aPf41B+utqnhTVDjnLoKOWBKR/7Au3jmWCZ7gRpNUo2JE9i11HJ46vZFdXRnP9iK
Xb0PsqGkPsa++OS4pSu9tpyfF7zkBASFuxmGO9ofIULEiCQLzWtEs61fLZ664VE5B6AvBtR7H3Pt
g/6PUuiJEMv4GFDW2tu352/+k7p9Wx/tbWmtHhvibNYWOeNvFFziNlx3HHygtd6co/UK3ZUbnrZy
jJG9phECY6V3dNNBRsPJrhfzeBNnZIzVllHKpTKyysHop01qdLibOVYShmn2b6sNugsEu+bOO1vy
ZnMsxh9rAZ5DxUHv4DVDDLP85ZEz3cv7JrJwb6IpcxS6mjPXNXphGg+6BmIA6xg//0yt5B1FcFzy
zIXOsWscxjebyarOTQ04Bqqte+eH8rMCmzKIwjJwPgqo5ApwW+68fFbufQF5q8gkTG0d4WIy+VpF
zJr8YSD2nI3+P7B6X4vHZEhBZI5TWEA8O/GIkhLvVwqlSGCB98VZTABR36lgXqf5Nbfmer+0wIhz
b1h1l7ejhJpfxINqI4CNOMCbVrVpUBTnYwKVsU1+08a8kmPsSw51js7ov1QoxRiWFL19fq63mfNx
X7zFMxDtRBDpCEPNYIOdOHmxMJowsKOJDnN9F+HU2DiTY2Uvf4nExDTBUJRWiSCK7b1Gk13bu9iO
7XZDp9Fx5xrTdWF95EwsNhCBCTGruhBiFbZGeozOkYi3FVFsCiZSA43lhCPc7RMDVcd/lpGNPrE6
TH4qQbjk+7TRTmtLxs1hsPPP93EWiguucZgrH8kLak8Nze7i74t8o9pK5wpOscdtvLxPMWcgOXqI
8VZBdhi8SvRTaRCegS+8EV1/A6OTAUis64Bu5Ig6tthpNquD5JzLn3+9qIxD9iJBQIMRNnEEFThK
AMEI7r6sTv+hGetaIMYlR7Jcmt34JRAlIknRK9e7GBKw5kpEvdI9tWSccoiRnmMyQCI69sgE+0GH
DiMUQJ9oATTGEcJ9xSRETTwXmaegjFvORKHCNGJq5y7Yhx51W1j7QJQe7yvosvf/YweMW47UIBMC
3+8Rr9vXeJ2AOu495D5ILXSmXu8Y40taZWWCOR47pj71gYUuHKjG+ojbtwJJpml5bgi2qHXnWd93
yVHY+g/1hvckvCApiMN0VZaRmoA9jFnQtB+LKhfwCZ37VoN9oUJJ2ZkXfSSqEIzCXKEw66m35jT5
GD93eTVJYMUDGUCF5ZPalvHWkjih65/Hn1zUBe95hcosr5omipqqUJbO/cq6cJqTHGKt3B2X1nfB
ImZQN0WUtSeHfkktIiUimg40R7bPvNoKhQdyfen+fzCAvvR9sOegas7cZ98zN9w1G9Upn8zn6SlZ
0d4QPGRaBUJ5vvmsnuTNAT41I7uXYo3GBNT222gLtsWNya2eWsrTrhaA9eh5OmYZ3WGstbiySsvE
k9BP7/D4u9h/K/C0S/TNSITt6OH66b6xLnlyTcIrv6miKtLAJLbr3CbTRD+OIljraKHI2jsc3gtu
AvXVOnSjwjMQJlykfdTjoR8gpZOezJP60L74O31brjUnfIrRLEEj1SlzNvvB7clni3e9z+xJsPGv
ERV0vOP9UgJ+JTQTVcxYG8rawPdU7lF2RJWsB6c7NXjn4/XtcNeXCSypYBStXgPK9tb0qg3kci9n
8zvvTLHoimYrzEQVEYUUiRYA5vjT3z2uoDI94U3bXDShGQbj7uS2FEt1BEbx6B0qR3WfcMrlJLs8
ORhnF+tS5IuNhxgVPYbOL2Fd4ZDyXyLh1f4zzg31mXJUiZCkdGond1oH1TUIuil/WttScj2HYiuV
El8aNITDHjRq6OXdK3vfMZz/S9p19jaONOlfJIA5fGVWtoJt2V+ImbHNTDGJIvnr72ndvWuqzVHf
7e0Ai10MoGJ1V1eupzZnp3ku1iy+ptICd8QoJacPaHKRZjg9fsufOCiS9Vw1NJe3HHRxv0uLfh0s
UkuBPrHeLnMz/yV7Z3NmrmxRMqDafMMs54twLaI1RsBYh+9sFl779ljjTEVTdx9JKYMYn6g0zazF
WJG/kF+DZdcYcma4NrcEpJmHDZqg/PujxAhn5LwwiE/LsKKKaEvD9luNOqFOUXr5HOKEevP66xQu
MOXcWMQLixbXdaphMGgwi8Gwo6O0hUm44G8T47rULdYS1KmcNWDI0BAO/0ETfiy54YSZGMywDwZ+
YNwiR8sbpZtb2Wc5f+q8CM2fb8jNH2JDWqJv2GK1gU6rQDTnqZIoAfiLo1RgLla+HraIIsSLmXxi
XVA2h/SzhhYmn/OICqX9gqRQ+DzAcXNm9TEzkzckhFlIXtMqdkSE0n0phtgFLQYRmOgXBW2NEYKf
65Ezdo+FZyIQl4GJ/M+RUfrvwpVcJRWgA5S0vXAQEfB4jylMa4sRCUr9DVWmZQ0RT1iLdvv5lnpn
64tBYyIMuGODUn6ijGGIKgeN3kw/eK9Ytov6w4xdFnLr5FP75uV2baMsVxC2gGy4SRiku5vP9orT
Ij3ymJupaHjMzU3OR1SUMFZnswjcdI7oOGdAe79HGzJslFpNZmhbxSFr/vS5yduLCK+dkTxh0qf8
J36oxSqV8I5e3vnM5JfR8QjXcmZeHCjQp/O8QL1dfNIxQ5uvGcqM9YZvmdMx71kYc7kG2mVvvB91
IHRGpm+gA5AlluQF/fDfRldJKQuOC1RAHUJln6zIXq+FhbgpT/CVZKyY/18EqkQJPyJHaw2tSQel
wp0WhfH6xr/ExpJ3PHZTKPmdn3RErMxFZln5mVku2lBofdhm3cAkTc45pSUDJvL8BByHGHjn5RNz
Q8BflNU3TeookzK+ZIEGmije5CFUFXb3Rs7XlXFlU2UYvAtVlLBbGcblVuEayUYkcVF+KZIrMtmY
EvZf9MQUl2ezQRynOalnvpGwXDBmloRkkfxSuR/W45c5HdWMvoC6RQm7sZtBDK/HU5cbAAUKFu1S
t8tbg35scMt8rW2AKIU9grnLDF/Js/t5td/sUzah10Vp1iUg3l0w7jXPDX9lG61tHx4zOdX6gx4x
VZElrPHCEnqKySgOL2IoV1fYHmkBrN8Iug5jsWaXY7PIOvKkRWnIg9W8XmKjPmInzrIoYc65GLBP
ymtywL+9glXfn7S6o4+imEf1TR2UtIWjjg0EaWJKx2dA99avj3mfFmWNF9GYy0siT6O2B7KWRymg
wI/9YkBx7818ZtZ+Jl+oBveI4xR0SdKLO33AG3eh3xFO8pPyvpR26VaZd/suM3JsnnvfsZqNptJK
MobrRFwncrmSSl3oGZNw8sxPr8foK3khW9RIsj8yV87rnw0Ka4GhrvndYGIdcugWMSsaJ74vLbaA
B0OxSxOwM5xeTdOfuXMXc9kVLkaPvtDqmNhAn1pxWEXWuQfWzNPElJgMZr/JUe5GdOaLSEvKKwbH
gfJcbpwOYLy+0VvmzJVZwCaTHq8gKJwiqyqeC91SGeTVtcw1yEtldU58bDIzUE0F1FLPNldvbwOi
j/Mbh9kqhpGeaF4HnyPKlNff+IN/jtr6+t8At74br0gqDQvdPgRHMEokehmu4tQLHBOkvIKgF/3z
7AJWQ99Yi6vUkFODcxqG8zPNF3I3oqqSa1So+6uFcyQWRFghqaqTLAIjWH/6mG19C0zOS8t/g4+F
k8SL53RF0WVFpZzHMJqJah+DMRm4Squ9jrbCztzMmMnq6Xf4TUgjXuzIfmnXqh8acoIvQCBFq/Ip
MSRbd/IDD4zNhYQlt9bml7AszEtuxAv9qVmzUoaTgeqIVzpWFFuhTbgSn7AkuJvt/PpZrovXfDm4
2fwXpi2witSzY9uLXX/DysuRm/uhCCRFwcwDrwo/gNuG1BfStOiRoShJEjK0L8wGmokhKtzliAZ1
l5KWYhXvGTTWzVOemCQ1tYBZdp+R5jXQszOzWBmkaYH9JknX5Hy+LK79dbii8i0vM8TeXrLW7ScA
i4brmcXPy9+s7dI3J/jBSdJlOd9Pit6PYUIssn6j3mG7IrAxMJIDqWEPTU8qcFnEQitZkXRJo86U
G9IWaNoSDNbciTgztzCmr2yvq+Y9XvSMXNmk/4/Sw3+I0QrVv2SYM65B7EVF6grFaB5rBgQM0Kcs
P2f6FEekKIWmX9JeuWYCshWOamxjwQbULboj0l2DTgw5Zjb9TjoXY97IQY/ef5aXWQJwa5I3i3mk
TaFlgMlhzBALMNyYKR9DkBWy/UXUVEGhvKUE4XCf6TLxMTB3iyYq4qZ25h/B8kKb3U0wzRlGjeFl
YLoeA/z3nBFlHqha3KFbnEdXFOpGorlomJnnqWwF2RGGgr6OZUQqZRviThy4GSqNxwhbe4ZN/cRM
IU352BAJkRMlHm0kMi0T4pVLsgKPubKyr3U7M5V5AWxi2yw+2zXHBP6cUoljcpREDLl0rWbSlYgg
8Y3Wxxzj+6r9SlLdmv11QLqOGUZMHeKYJhWt9b7c1Yh8r9izhwzWFpP7Z2AhK/MMg3arxDpbsD+e
zBqfnTR+Y7KUE5oXlywaBpA9A/cNk2JbDFeJgHqQrjDwkkW0M+dd0cVVLs/LyorXZxuFK0YAN+XD
kLAGjS+KinVzlCo7yxc/02qO1HF/p5ZqD+av1GVhTE9GiSMqt9cyeud5DDcpKMUrXkNp/N7ODGTF
Tay1aIzmkKzipVqyUjaTRmhMknqA50ZIMc4Nxnpb+hyOlvNutSvJCp5aV/KSP6HNUDBTNmFMj3on
3Szn0L4GeusCWORRYX4OmwSL4ZBjJy7aByvxNplFlIHaIanAI9NQ0r/XMEGjRH4owS5YsEL1/rzw
LWS198oyZvYOTSnPMSlKy1zafsZjQzMpH5L1xX1p+Bbqqsh95bZVH2ZzlEtZ50nuh7boY5qUYHLl
0EVofiQ+KGdeNoH952INKBrnzMLlpNkjTpImCpqm4jjvT1KuL9pZj324gKimBMZlE6LLWXACM7Sr
Xed+PZaUqbZjokf/IUdJSsMNXK6UIHclA+adsVZSI0NviC2a/Au3soW3TYVNEpVhrlTTfiZ5I6yp
TizUSB9/ya3n68cZj76EUrbn8zmXr/0MMqup1rv2mex0p/ONvVoszeev5le/Mv8XdblJFT+iSqlb
Pb00bVaAqhXsncyoPYInIthhbrRfhhibQotRv3CtMiY8JjXdiCzlASCFHCZ1DbKAaskNl3M05GQK
FlSpRL7+0ZlSz7LG/ru6rUCmtZLBzOfcQr0YwQbpzV+tTQAd5e0VtZ49eUiDoZrqe+Rma+G04Rz3
Tf+FeWsXFTqz/eKcq7V54xzR3LGgaya9E8ggcgKCAq9IoS7eT7MkybmAeCctUpQA67JbxOUBE3CF
SYm67MgHSm/Rg9LgWB0a7FMjeWrMxGH5d5PqYsQRZUxVCRs5/DjqjpfKeG/nxVIy6shA56H3L8CF
cHQjUpQgiX19KeQULCnYYnjZXNbDRnfRwAG7aTx+oJPJFFCC809S1xqt4/UcUzCCCmEqVmttADxE
vedRMFw/qb1xdr40D1XUeh4vq/XVYzgGk69UUQR0i2oSh1wApRQD+LVdC9KNc1kMVtoY5TyzPh4z
yCJCaV5J94ERWkEVCgvf1ZepgTpAxmCEXMePBzlihJL1Qa8wVX4BjdIuPsQFb4osUzVVa8Mj+ueo
KBlvBl2o0gYUZMMq9+jkgZR3ducmzuPTmvZpRoQoIfcLsZZSEYQ0VxbQu97nSIyYbwKaQC/W5ZV4
yKxU6WT2EHETdAQKDYh1KWuVAQ4iAeIlsVaAl/e/5MgI3xL7Kf2VF8vM+ndB6JggdZqhLolJ3obd
8fQ76AzgF0oWKqRXr/a6p8fnOen3j1ijjlPPkdjXYh2GSH6NsJtq75v1/x2UFKpiRINWFhhglxqi
abmv5DnEHiygOl+WgTVjvKTJNMGYEGV3srgSmqHHsUVfp8zOnXkJdF/kCZaM5zSt0VVAIfMckQeV
4qhHV7Cf++cOkXSyCbytar5mRww2PL6badU3IkPx04qB1MQayFxkQwtNOUWW/uwqx9fko7GzUz0z
lNUKu0Jbd7b40kOjXP7f9zvi6kZfQJTXKGhph0oIKhlfEMNNQx65dnhXMwCl9ZjT6Zsb0aE8XfTl
FY1WFuRAQzN2/CfNkuZv6e7q/Yum3TFHtE4H+Eks+jUone1gE5p730swP8lyKycdrW9+6IzqcE7j
+FKBingIjwpSVqXFOUxo/mnFNCJDKSYu9GNsLQYZ/1PcAnzUzT51GytQnNkutYs1so2MeyKG4och
GRGkDMk5K+pAyUCwJdmx87rxAldcbNBSOl+yMEdZZ0gpQS7hrvwlAC3dS4Cl2hmyvZJOHIMlFhVK
AcoR9jSr5CkL69kFNc3A4A7qWgO2FuPopuy8IsmCDOwdVN1u86Wjp5TLQ5tyYdah4hUs26diqxdW
jAqG6vI2ttn5hoLqzFLzzfD9X7lrI9o00ouqyZgWTEHbSbfh1g+fWvvyypGI1Wcmy8i10CIypkXJ
ZOOrearXSMedv/z10lLMq4taIjAFO7tB96m+Y5zrlG8zpkeJZM9h/yWauDtSbAvsU2TPTG4u7/Jl
6iOeRH3o6+ybrGngSTdEIfVTFC85Dt7pvWIsNT+6xClRzfu1gxW+krnHTszWREf34WvGkp0p72pM
jbI3kZglPBAbu2Nq9ZsCfcRugAhpMfQsUz31vseEKItTnYM4UZS8O1riYFW2YKAXxfvybQWYmox7
I3LwQ05GJ0iZFiyGqfioBk+nfKUCRFz6JWZI+LU2S0BYPFG2JVGi8MqTw1sC5rJ9VZfRvHn3MLp6
YSbzp5TJ6Phuo7XjNx4EfF/0IBW8BCUw0GcWs144mUcc06Dihb4O0yi9gsbL1Twtk827iKZXK3oG
xnRhmAdE1y+Pb+qW+3lwUxL1oodAA0pyC+2x3NZmYv/+XRpzgLCIoX2UrLi3LyuTWx4CyzO7tQmA
7Z08/2AmqMmDevQR1DP3wywRfZ7c4rpwksAM5l1vmJ4XOB9ey2q2m/RHxodM2Z6qrMTqMoDl3jwB
RnmrWApqTjHKzKziK0tkKEUi+2nDlSUoJYYVbZCcxYT7B6vIOrGFCR64Sooj6JNCLEspEO1apGlZ
8XjX0q9mmwr25a39rRjCCvHSXkQDvWcd6u3BvC4RWjs9Cg04V1Z+YvIKRx9BKZemq/izGuIjXqx1
tQqfeMe5/CqNdr5/zdAiwYK6m8xpjpmmNExybqtajUGvsF6ArF+a5Z+Nae5YfE0adk0EehZmS2SZ
Ptus72uxwIIzLCo8qvZ1DrAE1tDDtLkZ0aCOrkjiqD+nhEb2K1MxsK3birXinxeYuF+fY5MVFk6m
8LAj5R+mqLPTG73quAgEufd31RAWSYB64X6/H4zSDBaZu50fQ6sMrGJRHr683fn3DjVE89kEznNr
B2iQMg876D6WIBM+f2iB0WdRujxNtFJJSwlGQ3G7ZT9/rOkm6wkjrukaTRqeZTUr8PNCZQSudFhg
G/Nux7Dmky/+m4eb7hkZiaxV+bLSQMTKSlOyKuAwQSoZnEwdFKacVV7VZUkEpOS9f4JuPU1LscTi
eFq+c4p5vhqibe5066sw00+LOSA4aSPG9KiL8TnxXLeiD6ZOPSaQdTi0L5gzsOb7+V41n+zXN6Tr
TNlMvUXj9kaWG16wBSbHx2O+b54sLSAqJrwwnyyIsipR33FO/FLJtWt/PJ3QSjMA/x6wzIOHgaQO
8CnGyrB/xZgZat0DEt/uV4BiIlDMGKfP+goa87AVykutoKyAISVRcSNDxej85z4zQ0e3pScXcBoH
7vWrek/+mBU23n1dsTJ7aG1WZ+pkb+zoNGTKV7g0YXsp2w6nYa2xvc3YJgtAVEsGPmXGmYBHwTZd
wAnjz1e6vhpda7OOgv/pnivo7hMALKhKZISUstvXWAlbyW+ux1lopCth0a4yW8KKimW0amwdAUHj
Cpj5Y+Xsfj6ye7KUAfeVqh2uMsjKho8L0OYrzUjZu9J+PjOQ0RSZQ2paUYArcP/MMjUWfE5FxZP0
Fc6AP7SoOEPcCFs0bX3l5nO7PqBm/fpYyH8anHui1JFyotgqvsojY+yWz7Xjbw9wS7zHNKbOTxIk
QUf/sKb9QO3EQobrTClVcn69ndihJbuYWcLk6GMyE44W2tFHdCgJTbMmqssCdC5m40To7qteeWwU
LrC0iJW8uLUo3+uGe1rUZfFJr8b6GbSui3x11DNjW6L6qFphYovzEx7GApiG2J1tXpaa2VjKQsAS
KPu8n7tBaMW/BgwCYo16tNLt2LfU3RUwYjLG16FN1hYzZCcC+uhjqUu+dImU9hfUm0UjnZf2Gkvq
VFuYK8aicH2TcQ1TEjW+Beq1VNwgp2iOILdNdOYam2aZDP2M9+5Pn3J0/fgy6DMJp0/u+Yrx5wBo
Cqo5W8+A0/J/z7/dE6P83VLty/B6vZ0e2Va+9B0sOaoZDu2UahufGlEOI0MOS3NG8xOIlGveRdmQ
VaKcfoMoxmPoXlDxS/e/nwbX5tpnt2rtNvi0f33Vy5fHz49FgTqmS401pUkHCujCtmOr8DQC8WKx
vLYJT5xcxzcn1En1F0WtZoBXPcrO9pSaMM2O9ta+ZA7TUSb64uez+aZE+T2BjxmFLr1xtI3cGPgW
8DQw7cxuKp1+oN+UyNmObr/muFjUS1Cq7RhoZXCMr4Z0UIBHghGzwCqXrEHKiarD3SnSWby+zAo5
1nGKL/WuRG+Nucm2gWU+FokJH/ieCqWR41BKWl1BtUbGEq3focW9+dhBjBYM1UoYhozJEaWRsZE3
5HxyW0DQsLHUov8gHdbevzs5RL4E+IeTBI5Spgo3C2oZOycQCb4HO9jnAtNBMyvhDFaHxUSkhuMb
kaJU6TXv1DLhb6SQOcCcXvjqW7Ez2wQYQ3azGi1fjAubFPkRRUpN1EogBEWOqlc876zfybpbDGhZ
CRygsT2mNKktRoQobaH6dV5LCTKtpX3qVAN7slKT1cVMNMGP9zuiQWuKWVtFsZ50KLWeUrymdME4
LhYTlIKQz0Kl+gUynMuULMAzkjmqF6zOrQkQjnspoJQDLw7yZXbBUeWnCk2c7+FhXZvohoG3AeyP
BWfyWLZTATqvQAOM8CG9kfkQydEc+0254D+wVfMpmS/k+TVgXCLh78EB0yHuhVfCc1lCWtbSYkCQ
ix0yTEjHCazMO/bpEFfvmkuTSSDy0ubG+t03U/gsmKG01tqTL2GQgjNCe7PYGxjkdDnsNvlMXeaj
Z9z0TdGNFDRAQf000W+KTDe4NTC/AH1QeG/ZfPNsnucAC9yzPPMJksgAATwNJWEVO8so4dLTrsY2
xwsmAQeAaZoNhsXOB4bXMaVhSAkJ/8gir3E0X2oXpJFPOiAytFXzVuG0S9gCDDKldmh8+awZu4mE
M8orGAYjSAIiZugpg1AmuTTrc8jyssbGPwRTa/QGtxYc0iDCpiPezKzc1fZZY7DAqqQJ1XZHmrIP
MyGP5FyCMi2/WmuG1FO30mKLfMEpXEOXYxGDMduUgPc3Q0s1r47wJB0681dy6DbSEgOuK6wcI5IX
OKmrPjG8p4newfuTocyKILeVnJHSE0Gg4BE6JPga2b4Cc805aBt742/kOassOtEVQKjKaEeBS4Wp
GcrC5HJdlXkEDSaCItmXnWwwAx7YaBtUgdWnLg5XI1/MLBmobD2zp3jC7bmjTlkbOePVrvKRr+Zc
wQWmDO/Bi7e7RWGo77l7fmXhpEz5IzDcpNUCXrCkK1QTVuIX7cWXwK5sVHPeuriIGwx5MQPKb+Cw
4gaB2DBKPUoKT7YbCzp0mEwp7iq9dG2iosyAkEtdOhi1F7D+KN5WSwCebmZuYdveDq2Zhm2+AVby
mekqk/N78AE0u3Aqz2FD6hwNYk8engOg2pfJGgm8zSIvDRFoNxtmbzp5RzRRlUMvJNn/wPF0nqgb
lCwsRA3ZO2HR24AXQMpq84QKY/DnsQsxUYhQpDEl6kXXssrFEckTJl6HfoUUJnBwSqTmRIJmERxz
9EYOJhBx7Nl7jAV+QmAA5dr01CPPnuuYcDbuPoZyaKpGSC6YxoUtBNMW9lvZxoqsb2tNZQljtWNl
1afMw5h5yrnJs0qKtVwld3uG8X19a5EKtRgnzGKKkuCEQ7U/zcldYp3WOjOGiwmgiHi+zufxvPog
qDyFakVz1b1YufEmu4Jla5nJnBATfhatcdXIPQN0ixN4mQbcmvkN58tR0GOw8fSurd9RpdQxWLGx
DPg6xN8hKBWPmZ+Y9LunSWnkwo8xfxCDJreTITb8gUym24BMfQrRrX/FHAL6yn1m+/zkmcucrKG3
GgNPND5ezSlIs5ZRjz0tWGBm6osNK7BlUaA8i6Gokcy/hv0x82JLN9ONqX88PrspzaeOeKDkhucu
vc5VhAdD/G12LutuJoX/n99H0wR00Mgd82PuLDQ9OLDIDtxi2xhvpv/7MQ8320cpMiyxwRC9oCLV
zN98pxGRtCRgAZrQH+uF4Eq2DEr7ZKWbnwoabNodU1tPXMsdPUqDDFKDeZgZ6OkHksBEQrFGs5cy
D9wrNruq6LDnUM09MricUNcy6TxE8wmmNbSbxzbiMsDWuhDl3B7h7Pnl4l7WGVzNP/VKxIgiK5SZ
sEcylnUBLw/1TRVTfPfXps0ibBT2+/4YoPUwtK6MG5uYBFHufp86wZTHVOKQ8f1xuVzfahRIpRzT
P8ezacyNP6vWXiUr4w1jAGZuLw7VOgem8wdSEQzNIU6e6YhPSvxjPcIyY+xfQX/B2rnuI4BpBIa+
6Yz4sN+LNYzTClPDxiHKjWx7+NL2X0v9+LFkIW1OpURG56HRz0SdNUnbZSjZcLvwqZtn+3bLe9lH
gIzFmcHzlDEGQBmPWhk8HaKn7+9WjrVIyXqcfeWQRbDr7TA/5s6xWyJMcl17dbUKNAA18HYO+vzr
44UhxhOuJCBFdGAkcDJ2PN+uZCTGg1oMF344D7dM01JzZ4AGmwHPNDdm7hmg3az8xZRzJ/Mq/Gas
v4E9Uijf9ZoMPVl4MEDFrVu4OrrRrqqj8PJ7e945Rmmt1Mp4q/bZU2X080NusgC8pg989AGUsEty
15RZWg/H5amLjADzEk+9vf5dOE5m7iOztOyLVZSAq7MXAhCHgJqzReKS1aJ3SxzTWnJ8DkSrjQ6+
loZAEetyOL68rIvVe2387s9mYLgz00VzdvCEHegt9h2SNRox7ADj3pnXQD21jtN9rCAG+SXKDb39
vtWd3/W6M+afkenaMeKmyjwfDoDF3DGf+aQ6+74BGqVQviSXTNAJ7eVJc9/jj3fpeYBmmwOWr7Wv
1tvi12Fx9b4WAJZ+A4zOc2wwA/gpo4Fto0CVwCCUKtx6L0bHP0h6HcfygOOXHcXkUnRWV4fjayZg
MrOxr4BAOVwyQ2VYjQmUB1QoJUAs8CjEYmSBuvVIuVY58ro8nttMMEPUlZxyna2x1yHezp6RB4qN
hb7A8NXC8y7ei8d47RMKFogoImZ1MG3FKTRggKhFWRZgcwU6BNaSGS1KCwr9a8cQrqmC4pgMDRVQ
akmlyQO4BAKrgUJD9l7ZwRs7/T/hztzRobIivpyGfXYFnZkHzbne/u4wM2gOrg3pNQ47j/Vop1wb
5K+RWyYqTAeA/P2jFYOg7NtS5o9qDl0dbucuXgsAc+yF+fimfmYIVUgH+pQxDa1zPwATtVQRyuiS
wFFzaqN/W5kDE/3nZ2hwT4JSxL7W5921SmHkFsPSsFeLzaFnGLcJQbinQenaoIyGWamCDQKqUppz
Y9VbNuOoJpIT90SoNyVE0OdhA0aWM0N62yCvedsrxVJbE17BPR3K/Z9xqJyea9B5WYtoZMv3rJEW
1qVTOtnvm3Nxqcil17v+dFD21v9LqG4MjnSejlUjw3DG79dwqXID+3QPjwlM1BjvjojOOUdiizRl
CwoyEI9iJzJDz/M+WDfBOCc6+RoUQ1a2Mi4i+aX/wlgyqzlsIrt7zwb1zMN4ljUDWhXghwKz1sVR
LSBVvbFjDTdOADreUyLu2ehK5PiMiE8CpWG7Pl3M0+k9NL3t2fy9XTsFuv06tGNvYYZ3jIv6aQju
6VKPnyuCqpbJ4+dP708tttjZdmw8M17mT/VMiKDpSEeMBG1JPZg8VprIr87owEKGGIoZHp0xvD3m
ZAK94p4I9WgGvRRmNZ/fNOXzfkt2Z3n7fbC+NNZ+tUsGSy8AgRcQ2BgGZQZ7EhVMh8Br8isBlMPV
ZY9E/KoGeIYTudhPgSPl9yvj1T7P0b//jOK3+vYVDGjG1EyR+R4msjx3Z3BL4Y+kqJgJql5xOOgX
7fkF+xYMZ248qSZgs1/tjckS2r8own/ule5Fr7VaD8Ic5EosCcN27OtyZ/0rVfVNgnqBnaSg9ZVE
1xZQzM/mK8DSY4lxgRNFlftjox6f3gAW79rgAteW4zifwpP7tLJJH2hsvrBgMph3RL24Tg1VtS9w
aIhtB2fr8Lgkt/Jyb4WsCJYkYVUWq//up599zx9lfVsura6FjEMclhfH1I+P5f8vWvL7jii7K7e5
mPdZDY5OyWaNsYQjMopG6BUbrDZg0CKfeh8t3bNCqZIEBb9YOOP0rHWHia3YQSeWadiHCGUv3WIZ
gImezXtylFI5x1LtcxIkY7nMDGuN65rPn1rT/Wy8PbzLBSYQdHSdsQzbX/ylf46U7lntuVrK8hnY
zAJTfl9AFDVUr2qPUb6cNqDfZCi/+YzdDDLmOJBzOBvcXNla3pWZAv9ZNrw7Qhqvqc/6qNJDIu/W
yalNlNgR3GJLMZbDHQoXLd2soIPFFKUy5D68Jn1Z9kflWUY058yxmliyXPScAivUZB0h86oo5SEq
fKOeZYhIDswwK1jXpwXGb3Y7xlVN1Dfvz5HSG3woFlgZDDoQQ+gM5MNQrnexYc/TAXfDHDRi2VOZ
UhqxWg46BzDA4ws24L3fbMnx0/iDTBRiKhNLpVnYCyxzIlN6RAd4UKQEoJgYWN+4rh3YlC3DnrB0
vUwpkNhH7utSQDpOFgprR2OO7Bp6/jFcsNRs1jueyK7cXxqlP+qkFq68BpaWIPcOeqGzxz5px7Vz
FC3xrr92Hx8cYzv3pLoXBA35PADYSrfgdeQFoLOzhn8PSVEvxvkE8JbHOliYfNGj36ckEViKuS+3
eNGi8YK2qvf37RwZG6wzuWBk0MQYGOtFkxf7Q+mPCFKi2GGMiecjECTAhhjvJ4G96Wg2a0kEeaqP
6FACmMoCJ7cXHJyMBWfX18fHNlEOgyyMuKAkr1CqTJ2lt2OztF+YPFjxC2DwefoT8OFZkjepBEfE
KMG7qH2ttLMMlYIUaQMky1mJiWl99E3h5ueMpCy4BLOzGoOdAjmkLdT6J1FHSB5g5pCl+yZTFCNa
lJ1qxR5IgD4uRnfibeEh6w/s3A+Wc8F4N7ec3YijJv3P9YuHyJXdx9c/kW6+u/6bvh39elBz7SUl
zvILVumSMvt74jnH0p27yLSuBvNq2ZtNZmWOhyiPxdpEvvGeOmWlVK1vGkHHCS7RSTHMUx5DHxVm
TYAObNa/gTPifXiHZ27J7FNkCOJNQ47Y1vNZngRAXDqqW20uI5vJkI1pf3okG9SjrfhhljRnwpmF
JDK8zy1ingYZ5KtlLnrvXySM70+SesZVC5wqgFWRVBbgIB3nv5WfZcvmwto9lpnpjNaIN+oVy3ou
qbmGVwzFZ6sm776Zi92ueWOQYTwvupe5kiW1SMgRRp3BvTWoNPjYhGUKKivQYihyGtjuqpdNeiGR
8tLibNnzF9vy9Ny+o+eRpf9YRoquZ3URf+azkpDKjJfSaFaOvIK1V5GmxWS2nZwWzHB4MpfyfVt0
UrgH5BKAd3BbyBYZVo2NedVBX3OtUbP6Rqe9mBEp6jnXpXDJ5BivClEJCUo+AUMAp8I2va/ljjV+
NJ2cGlGjDD6nxYMg+2DMQg5/7WQ2CsLzfW25bwt70RsHD2HD8uOxUE77n8gWYXJQ0gD7Tel8oe2U
puARVYoAAtkWh+MccYMwN7Dt0PQwQ/D1db1l4hhkp43AN1lyySN9VYTirNCEG9nTaYthTcD/2XC2
TexWhbNtfulXo0CnEOehXDJjKLOJugJRLt/UqdglulzUVKiaHh3XzSo+vq/nRmeC/nGzYY3V/+WF
fNOiZCgWkyaQB9BavgBqnNT7I2yZd7G+ewXdacMhfny0fxHab4KUGJWBhFVGJKglkSDUJnCFFMtF
XmqnbBi0mNJDuYxipteKohJry7knNACviZPqO6+uvfllw0u1LY/BHfnFn87jN3eUHWq1No474hXD
whoZRAY1bPdX5TLx/v5iy78pURaozLi6KGZQbS/NH9UQ8Trmbu4N8MBfAdA5YFct5r0Z7P3FzH4T
pUyRGtb/k+Ss7cZahijVayvDRWP8xTQ/5PkusD5emDgTRAT/fqboJLp/jE0TSq1OfMzKsrBZbq16
W3QQ1VbnXhj8/cU7/w9/Kkerm1DNsozEGO/61rfmhoRcuHmLdFmtFiI5qkdcUSqmia6YiwpJUGg5
1pa4zvvMdaLlO5KPyIyAv9XK9njTPHgWABK8yNqlz6zU1nTW7h9Vo9JjOFDpalapN1uMJptjZCBP
YgwLxPXMsyVn94hhStO0MxX7GyoisBhjQld27iHw1TYMi6GwyFD6RRMD8VpdQUZLDD1Eq+qpN8U/
GZbppRH+j/TJw+2ujXmu4TPmf1x39bZYIF452LYxDx3f+vPnFf2QJ3Q56bvzyvzwEcwuFjbC2suZ
FUZPJ45GF0CpqJni17FPss4W8DCKOUYiZnAbdgy1NO3bfcs1pZYitGx3PkkGnNGfb87eOcfceazZ
dqJxHl0wpZFUPj9rAQlth3lp+QYBKXrMxnQiZXRYlPppA6ER6g5sJAaSersTejUI6MUefcJGg6e6
sc3oCZgwh92SCS817bX+c4R0uTQuZF/nSOS2BtXa1G3uj7kIGoZzzFDr6k1eRp5HotVJ3JFcERBZ
iI8Fb9VtCUiCXZkHTJCxSisMla7S5dNz3yEijZEKW76XZG4DDtb+CWj6hmB8LYDheYgZMTBL5G9l
4xGLl6ILueFWo1MW/tXgd9AD8hXxhvVYXJiEKI3ThFzRNyTcPbv+G8w94Dq9A1MwHvuKKt3gGnNd
ookdBONlWWBgUt9wb9EhNXc33/AxRxNtYmPPEKMm96awnQlBJM+IdLys1zxMfgYQPhfbUzzUbA+m
J2K5L+MUGXaK7lFKZO3K6zkOcRliVShW3wTHHUs9PfaaAO17z1YAaMYG6xxI6S3CUshqm52+yleA
uCKkYOJW3RZZPdBTNw91JH9hI15zPofEd471vkQb/np7nO+j9ecx3e7RM9SLxuenYZg1miwBO6Cv
lofk0Hse62QZrrBKJ8/iGtFpTp5eZS1P71vn+NRmuEekftR5ajKcYdZruEUCI7Z7MRrSkrA985wi
NHwP8DMEVIpxmQwrQOfP5CgOZICxkohNwWK6tVYYQ2pxDKn8S+LxH3VMJ9Lii/8/hRAHe0xQ4NbN
vWH+WqC2jrfHckEZb+AWGo+Obgj+o0iWa1Sg/SegSzx+2CzH8/bwRxTaBlmeWsEr610LCaXtPHaa
5R9ofdLqy2p6ZWgsOhvXpYU8aB0kIVp8lmzMX5YEUM6GXGRiUJLatoU+VmJO0Efr2uRmUBF7+X8e
HKU6wi69wlqCF4wtvR+Rz8Qa+Vv5YZn9ZqWT/ou06+xtHFm2v0gAc/jaDKKigxxkfyHG4zGjmPOv
f6f17rume3jVD3t3sNgFBlCxqqurK57iMMZmyLIuEYVOBK1d/yW9VccvztVZGNL9Yd7ZzFjbRmmc
Ud/18uuA3tvEWm/cg7J2oQ+PwRq1WXJ00O2ONfXoPuKoIJc4E5AUK/TGVjW4y50zcvlP7669Uw5i
affWVDh++2DcWeOr/eB9ndJDnMN27P5LE8Xmzpo21iYDbQSwHTYgzeCqohcixR8Or8tFxm9H8joC
MbtuVSaLWK5DTzL6hR4r3ZLOaOniUOGpCxOJILSK84EGk2VuFZ5G8qdx5JDgGCaZ8QfGUDciIUFP
B0LjaKuvPZ6p4OSidHYrpJiZsRrUoHA+XI6C9U4KJIYAp7debTg3mWOV2P6wVlaaVutAqbeAG7sP
SLJ+XN8fq0eUtTmkxNuRyjU2nx1/kLRJ38OmP9l2r5EJDdbkF9KJIcfT5SiAwiQu0lXZNtEEjhDR
5QCiQsSgcKq8nBQXAL1+uk7ySiiMdESmsrcwimrfYV9JQP4gqCUY0DlioT1q9DUw+HkQi8txgwz4
fRPrLSXjqjgzGUqB6OsBfedN78VNnCfN/oNsiYOSNk1ZtBi8vn1oiz7ijB5zm/xhFdZxhjNTyW7w
zOfk4/bvL0deMwLMXWqw5jLFDBc0HTMQ7vsHIi+U5FJC3o4oWD3s/pkWzggy72Qm64nR+lSCZLNZ
+y5aiojvjI+3+Vq8VjMqzANpFJdsyCPqW082kB14JnsxszD7eWqhZmoQBmkamiW9StpDtE7JNS/P
sXI8XWMdZeCx/stjP+8wV087x/8gJt5bleWdkJ7h8bQY6n/zxHrK/SQbYU9T1OH+A0ejYwvSTsN8
rmmLbzWvHLZowmfEpJ8CVAUzk6T/JWYfUlf47dk8fhbN3YwEU09ItcQ0o2uqUbHEx1ek2hEl8nzk
BVhBOC8zKspPRtq0qy+RDKml9jvAsP8MGFgnTrRBf0tQOLeVmkuMsQZl0I+jbICYfT5X+wvZ9ZaC
tklXeROMu3Lj1a3LoUg//6+occYeax7KTALwBSjSZXH5miBFS1C18NQNT9t5x8XYBQDWw5+l3a6o
ZGOKBf1CaxV13z0qFogNzU2PMbyX29zxlJAxEit0VmR5Q2+xUpFVgsEMbt2HJz/GUMiRWXQmVcJs
Ex2GnWkNaK79os5djH85Kr+cKPk+LdZVb6dBK00T1F4OSK5DhEB9sh+BI4A/KP/Q4VVAXLYEqyI5
olyuk85IMy9yIiWreDShKFhNiYQzNm0hWdlb5qm4C8h4/7t3u+20lQ9BAhfa824f5HKzwIw6a06S
Mu8utJlz9375U7sqNPTBcF64Y9YcJWVddWUaAymfIGCZ+AChPGKhrrTfeqeIlxFdzpLMOGLsSiQ1
Zh8rVDcPtHcO2I8J7sIWxS2A1XKkt+ixzWgxZkW5yBdVCOEDVPa5dVBrwsPcEMCiYoYMdRgONc6t
+8t7zwOsFaKm30Zf4EcAx23ziGoE6vdYAMe1z5yXmvXkVU31V80Iaq11KEngiGvAQ3Pu3XI9aSZA
xpDoYKgtafq63aZ7AJV+yTv1QgJs6z0CgfqL60PxmGKsytD6ghDpoHedHU1t8311f/uUeH4h68VP
iUyZAgn37uIg09SR3+h/NcgR+dYHT366TY6jE6w/bxjASpZ9yhCgmsVjRrRHnifNOyR2YqON+lFq
qNDQgkYe/9A+fQdhgvNQcR5Nel1uvJks0nCumbWuFyB0wF6kTXR3W1S8X2cMQxHLkmzQrPFOAwJR
vbn96zxLesWunXm2qWQWWS3h51ur39oD3TX3e9qWG2vHc9GXrY6GSEox6TYzxmZHKtqUyhgxnPGn
tbFGG+irvH0l1Gf4+yS+STAuoL/SpNzIQMIVd9J9SiSueeExwZxGPWEY9uLDa0E/8OHQvse2XDjS
64itmdhjgJYk5Is4J7T8Bn0zxVhrw0j6Sh5BUnpPsZxqf++8bS3vNpHl2EMRBApABagrdghDnIxQ
7IqW+n0XbAQ9wB9D00pDMByEITk8Qxz/YdEAzOgx7oPYy5eGzgE+Tb+x+diSt7Cbt1laflFnJBh9
k6suKjuzo0eFoXb0ct1hkGCDbCPybXhYE15JYNkbAyK3bMom4NFMhqBaj0o+UZSl1rqQqCaTR8EN
qFf2HtpGtPN/b08YYIjc7CDHuwdeF9mias7IM8o/an7WtSHI3wUPcFEAMX9boMtJmBkBRvdXoWZ0
og/UKpmE+0No3bmx3T5vyKPwiXa8YX3CZFL6zEvBLGcxZ2QZ/Yew9WCctOFpsCdyeY7WaHatG3i1
HP4WVXJGR/sZ2WXmsBIuBjZPvLzoODXDHu/K19si5PLCBD20z6/RS/Cys/3tKkAPCmrP6tsnhww9
ib/s4IwVqiozo47tRlWo0K0d5WMEeOXHayMh6kankccQ1elblKhQZ5RQM+pT/QKG4g7ANU1tETf5
E6wDdcMLra71mv9MSmIbpCTVCEttgvrt0Jmp/UkkINQp0boKkD3PQwKsZYrLF7rC8dN+0GMMLu9U
joos+xT/FqzEdk5lUVPXo0jXodhpQQi67DKSPZ5OXIBsjqZIAmNMiqSbEtPHso5d0e1QvrrAdnj6
5uG/0pS/MRfkJpyymAr1IFjFWx0dU2BjjDpSdL6jF7ywcfGBnsmPuWNmr/tarwAj7vIVJSS63wa8
l2zZ7M9IMFcswOYvvY5xRJg5BcZLssNLRoC6rG9/yc7J5g7s8Fhi7lqiZoGgp1SCdv8LC6podri3
B6cinsW51xKPFnPbugAoz0YEWi82BSbNHYAV2/nx8N5OlnEi+Wa/L5zW1e7UCoPt2L/MeVM59K9K
O7vtUaVd1LaGUmZ283F0YIVvqyOPQbYvqL2URW8m1Aafz/52EzkwX660Qd2KRvh27u28reZ6ls2N
9Knm3bAubIPQAPy+KDfpcpxD8bkZyFP7JyBu4fmKBbRAT326zemy3/2tpmx7ELaBostluNLLSe+E
AHJN9pqbIUvEoXT7XZPYEkYRqVj600JpqFsyWthftC+83ymhXZ/HXzm2p9kc5265CWPGHPNk57mW
F0qEa547L8pXsy1SsuXO+dz2d6Rr8nSmjKkZ1a0ywd/BdPTqt2IN20uHpWK3pbcYfc04YazJ0BlT
EdPb7T5+3f5lrgYwl9koV3nWNfj+MISzQdawG2gEQoKJN0HBUW22rtDK1TAkVFDJr/g0/frvbAJb
RpAzLZKFERI6+GtXdy8cm8c5ZbbRxtCTMlKolNAElqDA/AaEqtsHwTlitsdGHVdiUORgwN9gFKDm
bLbkRAVAEv7pIYld2416T9X0fOi3tDW32WeRW6cWYNbQd/hwsizn7fi4LlTezV+MHL+Vl223AYC1
ZKoNvfnbs/EAj73o7U/ewOJy6DijQtVvdg+VosMs0AUMAkhRdN/pFPoauIlI4wMp2eK2k1F53TDU
1ydkRg74DlEfJVSeqV01xJII5IisJQpkXHePJ0CqnDNa4irAUM4KdqytCPZ6XU6FF79M/inkxR48
i8ku6U1WWlO11M5Ubn3wEXRXaz5awGIa8fuk2HKBJOZ+ILcQ3QiI7tfyUHbEwpo5nvXnXFm2vycb
asloJcQE/fagWcZ9YnWoI2G4Z7QhuZ18z2125Pnl7ASckMhCelFAUveQuXQIWts9C5skee1Dy2BP
MxEyQbapCjEW4uKcetXOsYDpePpUP1HYofUqnm/OMUxs+47ay8JUNtC+BIWV6KXDPofO7gBCPwKI
qyJGs3UE97YtvDoDN26XzLzcSZTkgZ+CptwC4eExJb8b4OkAH4bzavB4Y4xG3sqSsooBx202JPJJ
zTPqy62GKroZgC5qmAo78lFGXZdJJgWBxthg5q4ek8ObhY0B21Pk2lyQvOX0+YwcY+VbPTdabL2j
CW06XvaQ7J6MjfI7wpIL0/a2MfFO3gPnafwPh/XNI3NYbSGI5oViM093O3fjrqzpEQv+vrgWnir1
30rxTYc5rHq8dHK3orLcAUHxbuPb6B+msEEVcP4BdsYlSIPbWwQZr6sB3mAR+iBYoS2PDkNhWo+i
HFKXFe8KnhXMVtsc1V8Obr65ZIy9gAGVVjagki87kHQPfY8tLff+SbIFkgbWQ7nj7Zz5D1b/myTj
ApZC2YS9gAMECkhNjPs9xSMDEhOHs+Un899k2LAtBOzZVNEI4CXdH0ZrcpG3yA9jRBdUcWcDOcpy
5Xn2Zpr1SlalGAtA5ZPrvmdPyq8kIb77K28dDl+8S8fGbEEiNJlCYfQxRBLsVNfFHLK3IVvUvE/P
x3YjwzPgtZlQXb+hmmzctipEXzFyaMlFt30sLgsjDlc8y8XGa7qPpWV6R00JtvRI5KysUWF86Y21
5iKta3NeGZ5uMDYkN5OgRxEIhniHua/o9bbqXd/6W+JiTEfny0GWqFcTZZ+lLfavYT3NB8VFGjB+
EFkNZo33lw16TFJgJNnpmrslmStPxpgUjVJEyQAOi/3l+JHZsCH1fv+6x3Pg8do7F2NtHStgMd2B
FTmss19iQY9UFDH6FGuATGXOBSutKYTibakuNjGrGrabAmMQWxVYPGmMipehNtJxZht2o/vILeA+
wSabxz+afY/W1cBtd4GrHT8DIEUaDqcktXQH5uSZQ83U0kANBOSxESdH1074h8Pfkg2ZE2COTPSj
cSpDVId2B/fD/aNtGo82e6LslUFBPl9W7m2Ci9nWOUHG9ov6JdP6C2pFAHjZKU7hRfceb+ch/Q32
KsxpMMZ+GBrFFCLQOJ9dewCwT1xyItnFlMKMBAsynTRVH8v0YLCr/hS/lr9Ruw9q65O74mrprZwT
ooHTzMh3rdgZEZ2nRwu7v/XtezSPpGRP/URPc15unw5H3dhdt8bQDnI0gFjtYJ7W4Vn0xeABuy5V
Calh1D7ZDIYYtCLwegVaAtcxMis2xABiVQVeHlYFtrLy0mNLijCnR72fufAktPj2EejJEYlfUxI+
ZACUvC2zxWLdnAi9YjMigVj1QyeBSOWed/CgWuc9e4sc6a02SbRpVGTEe/D25fkC1kaW3Mn9a/qN
Vff5B9CHZ/YBfdBEmrqaYCQS5DwOH+WaIDQT12RyPE/ktK9wz5B5xup+pSLrD3ZBzDnYAMXWnmhC
bQSXHOu36HbrioS6o6jpsmTQMHvGmSyJq6ns6fmBsbP4LyMYH8n4yrMZ15D8LynOaDEXbUTz+cWv
Qetlh6WO78W97sV3Q0BquwLOlX3yHTSInSzNBcAaHhpuknVZsLMPYJQ1STDi1Iv4APv87gNADl6/
Bw9V5/khS5d8LlRGX7XgksuXAnR2AOcoXoPT7fuweOdmbDDamCerwR8q/HyK2EXYtLbjVVxw3KX8
ypwHRgnbMM+BdiBCVugEet+QaN1Zir1/zTDuaLVE3PQc520xHTGnSKU6U8UpyPPSz0GRpgjOrrty
apecTtz5GB5nzIM8REovYXcCxeDBQK4JKtZWebx9RIuv15wZ5hFW9HEQU+SSqVeDmTqsF1SI9Mox
jIvu4JwK8wz3hTgFKC6DSoHO1QnqgFW9u7XzvPUCl2cq6O346/rCR0NDjWFghIQhpuUZZnBUGcQa
un3AEVEV9GAQOZKjinWDDJvYM30zVgRRARna63IebP2oEHQeo3D1j8T3zRGb3KuHVPWNSaccuYfM
HnZTZd1bJISb+zn8P3q2l63tjCBjgIJQSiQ1kOjoD8aLzh+yrdgpuhK/eKwttjTrM0qMCbqkAhbA
JpAirhIyAOF9jbHzCe0Fu3sBZV3Y1+gk7ED3U3N4F5mjKGyuLzeK2sBeb2CT2/79tN6ftt6XujEs
3vHR9+KWpjAmCtDdZjJ1oLPrt+Z1SfD0IFoPKtrZbuvksgMykyZjmqJISurShDRfEuTO0XzlDph1
M631en3EXft68HjQz1xVYaxUoTX5UCZQFbuy1WvT1+DKtrTJXiR7y5Pkokmc8cdYKzmUAiNscBHs
jg6ay8f8vFJh5bnNv7zLzdgQZdLKLDZg4wUkArrN6pju6t/Hrx75xJK7XoR3bArj3HQrsYgvA2RY
vsuvmAlSZNI45NnBAsoU/4cmFENZPyD5DVNTcrO2i8/0t1DZvuBiiJVIrED9pXawQjA4uod2LV9I
GZHp4U14fXjhdaUuvzozkox98YHZmAkiNdHnHEbz8Q1W8wv4+S/cg+TccbZPOL1gjrCsVYjWobiY
RUNWjvLqfd6+eIuOFJpssYxOxr5Wgbl38FgNY5IMtIuup6PHn+db5uL795lLljSCpHUafr90bCDi
Uvj/1h1tDA/e5mPZ85wxwlywCOP7nW+CEDqTLTt5DLbBYRIsrSXV4QFl8qP6NHB6rf+DBflmjrlr
elelsSiDpgo4YSI42G+Hiu1vg2zDknx+ckfBl+JoXZOhX4IIuRmMMJWkHzufqgQ2VK8+srvLs4pm
+AZ5y+a5wBbS/pU/J0d5+OsJ0EzDQBs2ElVXaKmZzyihl7wx/WiiE/BANF4R1QtFS9oMFVZ+jCRx
vYfUkgSLc5wKhyxzz8Jq6sxIiie4kFB+MbZeny2v3Xky12Kq9KG+xSHzkMsNtotIMUjZ2ntOZDez
sU7BfURn++sfVCPvndc3uj7aJ8/b7RZtgmcac8C3QKno8xMoWNbxDUHOAywA51Fc1q+Z7KmQZrIP
kB1PjBxfdpA9FabmiJ1fwDjgrWrm0mGe+VYAQJVAzxisHfKDJJNgYxXWl3yf7zSHc7KLD9SMKcbi
9EqnlVIKpuASnrHHBVH+UYQAU4vXC7wIJ4clVP/WXea++FPYGdpISQE/xFifZaDsB4nj7z2KieJ5
FmBBG6L1mM7GfDZ12LAqBz357Q6BMjdxtGhqZ1/DWig9DNRUSCBl+33aya1rWtd3OXxWAsIdM7n6
gLfUmjFOzUpvREkGOVrSnOzQ3Txuwjsjs5CuimLbg1H0LUPyCkAJQI1PW7pD5+GF56ouvtHfXLNJ
RqGXQzGJoFs4gt55x95R19/La4xEoxhINxN9/rP4ZkaSerWzazPVsTGmIzj3E+KWWyEmKzgHayfC
/gFPfWu5pXfOybIpx8APMSOxAsGdsoZXIF5QoNgKuwg7dQAy8MlL8yzH8TMGGYulxFUsTR2lh97m
+DTeeR5gEDnWh2P4dcb4JEU05KoOIqg2XgC+iJomNzHMMb06Y3iQQ5fitgnopsuda7qqYDl4yICY
yQMy4Jk4nbE67Qpv56oGNy9wFLElYiABkMXppDJHbNf87417pzNG59LrHXpSfVpm7614r2OYBFYH
qVTxKAD0uN58PaDG4luaw3UZOY+mzlgY1W9rYVVBnAnWD9jRg/xIh+UwM2BlK/LfmXGdMS+xogW4
2JRWRXbng5RZwmeBejSWMhLV/mfB2rfKs1nUIssaPUvoI/1er5Pn4ADouhMwd3qy2vPSMMtu1r+f
DYOxH1EWXoo+h8k6wGa5HxlC0WwHdMjo5O3+oYc844zxdDBIOSYrQKLQjr/wbkKsCwnypn14+m8w
JmMYTMnIA2qG7eRh0FGwQDehjUCeh6fPpcTYjbaXDKmtoP+Yi7nm/wBas0cWf8e184uxxUxyjPXQ
kyCRYyWcUOlBownwhCh8MfwWXoMJz94ajPGQsiJdxTJ0fXeuDx3JvIIAREbiDqEutijMHBbWwfeV
PMsuHWQ3rsOcwBmLnJWjm5a/zxpSjHZREY3Ue3hLn7swOpqddftWXzvfbhgvg7EgK93M/XiEmiAL
g7k+zZJ3K0AR2JED7KuNX1o+YGLdHl2UUuQEluHhRQ3gS9B4hw9vw9Ulxsi0onRJtBK3fty6bmmZ
I7YNA5V2tUHpAnvibjO/nOv91id2J2syYcuzLECfkDk8YAXOBti4h8dXg2Abk7n55FCjSsOK2lCw
QECTDQlL4BntLVtJ7SY9hTso2/lBxnTX2ovuMuszPnwizOFQW7orc2qMCk/IruWdCWqYBSGZHVmv
I7wTboS6lDCck2EevynNO7RwXK5Ow4okQNLzxg9e8WdRLeZUGC3NwizKevXq/6AbPgLwFmC9UWbi
Vq4Xu5XnlBgFHMtYTDof/FSo2zUTllhhGNmiXYGIH74Qs5hYoMg7q6UIaUb0+lEz/zVVM38MVXpW
Z7sT6Er3kILbIUD65CkhjxTz1KnGlAEXA6Ro1vVsm0hf9KQ+KxdQe/lMz/+dFrLt+bqI7EVFD85f
hyd5ItoFBVdaBoh5oAuLrURzITIPXgX86MCowdm4LjH4tHMxDmpgZwAaAwOimnaJlnNL2FHy+kZH
P65/zcZyQUEW/cH5hzDvYRJKXdjQm2cf7KYhoI7Fy/jnCzkDZEY/XzgO6GJ3iqEYJqI7FXu7WeDY
8LJSo1WB7e0yxl6hrf8Hj8M5S/rdf9uvbzLM1QjMpl0ZXQb7hYkkTEkD4+yZ1ll43hiHDnsbFHES
G4NeQcQhwUOARS8REOoIBHebocXHdya360HOrp0eolIfyGAI765L4XEGbwCCNrJ59M1BWmDHS74u
Th/OSVKrPSNZqNgAZKQgiS5g4I+8H2T3slUP7UZAiSzCu2rf5nGxhXROkLkVctetjL6nPKZ3JQBo
vYdxzSHBOy/69zOe+lGZ0rYtwNN52iclMR9ieEu0ydL+5O1fEZcf0X8rITuzkipaIggddP3lDJNl
ayjVA5PGw7g8hyuqzTe0/TpuPONKNYRAk6KSxo+2YN2FVl6SylOe9O3XSX+jmy7/H7suedwxr+lK
lTSA74DodPcCJHyaYo7tYpfskyeAYfD6BBfhg+fKwTyrQZNHWSpSbTy73Sn2bbh5WHaEYu3r59cX
F/J82SX5PjvGgAh1gNKwAnIUROJsw9f0dKt/4hqQRZ/EkCVgSZvwtwRGIcf6MmiVYiCVDMip/kF1
1K0VS2665sbfixzNKDEuXSslSmCAKQhQfY0xbYRJo9UGw+UcU7VUhVLRLioqOvrPDCzf+3nHpPCS
NX6j4Bor66fiw3zs36oS/Ty74OO23i8V+H5QYhyEodJWq8xQQWl3vnM/nprXR9P585sg0gf8d2r1
ROV6xgt3DTMzoiAapkaLK8yB+UKYl3lgTk8acjUvK5JbZW8ZQEB1Svv5VByK9b8GHz95xmvJ30MN
TATcjC4rAjr8fgo2GseLmCi5QHvE/e0TXdhL3kb7+Av7E7iAbFc8MMao/KDGmP+gyLBffGiFa4o2
xzIn3PBfpluTj4DE7iPAR9Lrtra3X9XRcDEfV1gAzfB2CLVuH/NS6KNJYFwCdICoa1c1mJm3qFOL
NutDAdWz3UFySgUVanjVAih6X+aGrrDhUKTGhOH9B0XmkBthjIYBSw+e0ntUbHUdIJlIB6MZaXx9
gF/9wk+0LPi6Pygyt3PsVnEw+bFAS5EH2fafKFwV0i3cda1LnsQPStSuz6SZpZcJyKwJtKhDfvZu
mmzp89WzWs98+sQ7KFFUOAttnLxXSll4MDRJlEygnACXByr8k3CVSzLCvBQKpZLB7aDE0x4YKA6W
d+sEL2Rs0eoosjJoqy/XxpuBcv1H+mqurXiw+p2HNSHAMbbCl+LRutyd7I6XNlzqRf/xhcwhdOGl
r7BMCF/YblGYAMj/Afo2VevGAcAbRGMRy9hfFKLSLYXGB2D0Ol5D+pL5/PERzPmUiZJcQgFiAgax
SjDpipqEa5CY625Ref+l5LPzYB7wOA7MvDIzcIuouztJb5cn5/mr/OCF90uVrh8cMU93P01w7UJw
1G5t2zMboEWjWus/HHYqkUmIKcDCTQ4m2v3h0a6xlPaADQ9QiNWLnngWt2q8FPT8+B7mbZcSvMRa
R4/Ztj+Ut+lDszMiAqKwIR3mA2nOaOebnATOUsw3p8p2o6xqX6pTkVLdHcZj9CCVwHIL7Xtlsw72
A9IE2GkUOiMB5D766urdZ2CPu/aDZ9oWDc33qbNtKbEehINp4DNGFBGRBcEOe98dsJ8Sa9g/OWaU
Ouw3NIyFSeuDPDW1tBTwPuO6+7HdPXpITHCnwpZt2owpJnKQ2lCpVu2VkIu0eCoTMUBafLBWmLPA
pIUF5oKMu6XpKqxbDDImLQGCjpB3BRjMyegk29yavIB83LlhQVT0xBzTlOQ2nNRifdoOa+sIoB2r
jYBhRC0sDepRsjes5PWfFK9+aBtjyoo6n8xQw52DPT2jeoWBKGwl479bC17lDzqMEckLU+kEHxJA
OkiwVpGrfCoRGiin3OVpLuf9UBgzgvm4NBN1KmybLj10AgyX72lA1Xrhmme0ls2wLGuCaYiSqgsM
Y/og+mALKvXi2n5MkEAQ0O9Kj+yfXJIZIYatXh56M6wryhZ9+5Jt676FMJS3ySx1hMJz+uaHMXpI
pjWq74NMazW2Ox7lnQ+wuj35vYHRzYjXHK5BfXrg5hEWVeSbMjuyGStG0HUtKA/YtfSKLerBZ0ym
wUpxN7m7nRYftRkxxkduNWAqiCa1BJJTWxFMuo8biI0sJ26heyF0m0v0qkEzRyotuhDrIsCXTA47
Ec3XqvNWrXmxPU96jGlTdV9VlQJUVndwPN4wVYtWEHQmcJ6npWzPD25YU2ZWQLSk+q7pli398W3g
AysFpl3bzcr2PmkXSHT38HBbK5ca435QZcyUIWVl2kdUhp2V3hn71pXOzdEunr9W9me45u7EXcrO
/yDIeFcX4yJWhQ6CGG4X7frQtuT01X7AiHB3GYuLBmumi4wJqetMMC4qpYVNN+8lcTcBSQHedeKm
zpYA5X6wxRgRYYrROH8BqcJuXLo6MSotDKiaRLMSZ/V4iXaTVT18Tc/eKVt/6bSrhmOeKYW/nsIZ
s4x9wdaU0DSp/tAQLbe03y+85qyl+HfO5PXvZxfOAJrDpWxAorWua0URiK4mjEh/ecADtD55kCnL
XgVSMgaCTkEUDeZKXBJ1VfeYr3jStlVB+kP+Jzlcnn+H3rZJ7FN7h3BwR2t9HEkuX4oZXeZSDHob
i0UDuuF+d66ekKuRt4jxrRP66zgXcCGboUkzUsx1EIKhiuoVSCUkfRKPqISfPjlXfNEiz0gwtyDx
g6owDJAo7MNd96o7GO86eemal0pbjt5mhJg7YJRCqrbKiKC98pCzu5DkCwUTzJrR9jrJqQwiPlZO
aydPjlNgltldPfSIgMkzr9136SrIoiboMnQGu1aYBFikh4KvahPN0xSJJZfE5nonVGjsbZMlCYGK
iP8oLDR4nSRBLTQGvW3uo985Pvpdq7X19dCjPwNjq5wz5JFjRCureTyOOcglxH5/n8jdGmi6KTk+
e9xmmsXobM4aY0hW4wqPeE1ZQ3h4ON89uYDvXfueAqQM5JW5/tfiaX2Lko3LUuREDTX9X1Fq1nCB
M4Qg9ClYD842AsZUyEszXMOeG4fHhmCp7E9xEui43xGRP5JpuxKdCAugt8Zu66wxkvaH7H1y3BKK
VqNp2wcbWa5P7RHwWr8CoFzYnNNdMgIzibNhmmRUq1KkEhcuTlXv1uvHEHikv9+sEV2CX1Yjuf9o
8FSb02TcmtUox2paQwa78zlE/pS8HreS53MXii85aXM6jC3VZS0I0A6Gu/gUELpqyTFja7NeE/Qr
r+DWW/EfWNWSi8Cy9PbLEronRJFmLjWGvw6FM2wm8BE+rIDdSs6AE8PMXD6QobRQR+Ad4ZKXOCdH
jfDsabx0eC/qGuTg1nT7IbZiz3rwMQy1ua0ry5flmy1GnL6e511NVUV/PKGbDnOHt39/8e2bM8I8
SJKfRoBSWoERe5Cs8CSutfNW+cB6ay+4444ILXq9c3LM4xQ0khYb9PJj92Vq24XijW5gOaP7Vm62
zbvHHUJewtCD4n9LkDGll7g30M8PBlFVzWwsGMGWEwoGuL6n6OQWLeX2xHBaojk82S7fhW/SjGUd
pSSQjDQUn17GNR5IrIdLeqLxVJ+jImxPdZUbtZwXEGlz6m1AHKAazomJFmPZmQx1yuhM28u6L8YJ
iyTgUlAQQkAoW3Qk79HYA4IA279+nbCR9ZN7dksF6vnZsa3UcheNAzZmQ4B266xwckgxrXmO9FKl
8wcVxnRkk6RWXQYNebHf05hgHWtwL5BngaDQH9h0/w7P4aS/+PeD9G/FYGtagzEUcmVCnm1FROJv
pgttLEC6GwXCL87hLSZWZCDzowigoA2EBXyJp0orB/UiPrWjZQvPIi2uHPN7y3B5wGxLrZHanBRj
TLqmkTrNTEX6yNhCsIkweue0d9tRdLh9UYsWeMYWY0kMKW2A0J9BN8524lSebNlApOK464t+2IwI
Yzy0fuilugUR2yiJ8FvzTpdXjgGmL8VfujAjwRiJTimmNKlwPD10wQucp5qUlrHR30Vr22hcAJGr
p3qDHnuXswxw+DISe0+72sGkctHhOtOB1zYgL/4anfAk+3h8RMnRjl0V6EDaU3TGpNFm65QbLSft
Bg4vt3Nj0VJ+C4G96NolK1p1jMWnwiBJ702ThazLSL60C+c95amozlx2s1ShoyuoaCbZoYnhQy98
8LbP27IgXDgzenS3RM04CWra6pdohKhpiuBw2MTAj+rIer9/2265wHdLnV7zy8eOT0Sr6YKsJqgd
hohgjV1sKWf/lYfKtRiky6ouI0wHNIEmsVeiDRq5jXPoqxUcZbtc+xv5MfOGR4Xu06wQ36Gqgiy7
/JkQ7fn2ZVl+iGbEmcsSxZ3mK1kpwn0AYuzhTrPu4GY+NkjzVM5g0RquZyuP/8hef5NlMRKKVCwb
LLoRn9TCy7yjNQSWskPxne4N+EdlwpmAr3Wt2WM7+GIj+9h7jkrCy6Fzc4LNOmZnIxW+42JXLWqo
piDfAsgxtHYw8lRlYAf4Y0UNtis5moXY7xE7tevN9vQF7Mnbp7f8En1TY8UYSX7RXsZaRJ6Flm6C
7fBBBxmTwka1mUNr0XLPaDEui3kxi0mVwdnhEAe21juKhFbL0n1u3k8JNj6seU/FYtcEpqb/T5Ys
jmxc+Zk6VeBOJp2bSdZ+C8RQZ3AkE3UM+3M63eaQc3TXdpKZmsRV4eeT3ItPbr/OPMU9CZzFudzj
YsxXdEmmVdqDQrWyx/sGkJ0JlmNsdrzZsmWbPJMcE+RkYazIbQbJ2chYRQ5KiRiWQ081H2+aGqe/
LPKMEuOgNDUm3NV6EJFXOds0RHwSyVP5nFsbY7/+ZVnJnXdKnRPcPl43xrLdnJFm/ZVW7ROpb8Dk
7v3w7j6NJcGSNGKlXkiE67pyj2e2eHeAMdVTcil8pQG3kKsqWkJJoudsR2fET2NDTvG2/cg/bmvl
Yg5+fgsYixKKeigXJmgKa4TGaGLqnehgVtZqbdXFNrX4+aRFR/BbsGw+qZX7TA9VqOkLsFdCC13V
07rc1B8GL567Xqkb2sPmkeLq/+Sp5sAuQLLfpdb5pXtD78ohc81H9fHP4xMWxrXPg7cK0UaSb7Qe
hRxeYEnV9NaHUJHM7r6UN0o1iFSXMPtf3aVuBkS28/VQKWokKv6cU+XcGxZ+Qg+qKk9j3NAG/d3u
e7MxSY0M9q6Hp+FutQ8UrDgUF0Ok2akyxiet2siUh5beVPEOu2vHa6OS8oRV5LzwVuaJk7E/Uh2a
gjGBVulULsXZP2f70TIAd5sTjFqJa2BwvQ2O87pWgAiDCQzsukQVxLTtHU/QPGVmDJQqKZoWBrg+
2Z7q2EdtaXcVLiw3VKM83VIhxhyJaJS++CZ4Bja4sgbqHUCz4tcCb2TmWP+tvjKGqPFFEbu8QSxO
rcPO/ShVqyjWxtFG72JsRf8EtFibGSGFMUI5hd7TBKjrDt4hAqqImBZeSM9Hmue2nl7d3RtyZJff
FfWoqHlEX5QXO9+Gd3WM2aDN5i7DEu6VSpq1BSdxl1rhAYCJ6eGT2zt5XVpw6wsYTye4+LGmtSOe
afewwyKNw11tfUQk2W4ozraTetuCSO7b84k7m8RxQVTGDAWXwci6AGboYKNrs37lPWBLYBzzc7z+
/czO+Z2IrYxih3Ps3AM6mmS3cPPn3nRMB/01iNpO/UdmWd16i0bB9e/Oun+8v6xb9C0+h0B6AY7D
eloLd8fOwTLj1PJehn493N/WgMWUJjYsajQaQru3wFzZqG70VTkK1FKtPIy5ppvBrhNb/R/Wvmy3
dSTZ9osIcB5ek4NGSpYs27JfCHt7mxQniRTnr78rde8p02mWstHnVqOBAgpwKJIRKyNjWHHyhJS0
C+t5WWKT8mrHS+xMlmfHghkX7prIqqTwJljcaSQ/EYwFHH2xx4j+sn4VCx8D2DywnIwKx1IZXy7C
1JIKUNIckJI7bv1sn4S2lKHnSuW41mRYOJbEeHF2qnTw6VBJFrqhVTuv7AZnuVRcyTde73/FyW7B
kTC2aQa0yLV6TiBshUGVsPCSt2irH7LIqRf22cCdU7hzrDvKnI27Uexl7s7h2LpBePcerVWy3jz+
HYw3ixEe3ueSKl1GjrBPe2JflpTr5r6+ky/psRzGd6UwL7rMGqAvho2228LeY5HQzLBdssTdRqd4
Y5tXRZ3Ci7FMJvdSV+cmKgbo1tX2hxcjC4+23mVW2fd145norSdlBBuFmvw/E11Vj8rsFYxxO9Pm
3dQ0ALn3oZigIYuHUMfHwgFaW99PMLGLvs7Ios2Pn/zyHf0c96QxIBM350KPAkgLsH0+tpfLZvZ+
We441jcV5o0/EIMo1qmp8iqUpIOcLIQ9SrNDZAcCby54aoxEH4thIESrLbnJTWp7z+jS2aJLZ7En
Dy9YIY5h2scVn0+Y960YJBk6Kb7GKf1Wq8pxNNADPKELd1t4kYYuTW5WZSp2HenH9iN0bZpiThji
wLVjefkKjfRY4YE+AY6dT8Vwuo7ZGF1TZUljYw9p0CJJAQHd4TzMDZrGje3ho42cpyWq2TFiD24G
ZypSHktk0KmSzkJ0lhREjasyIKGA2j0ek8iE7XbC+r52k7Y4Uo4FqEs01HVLjQSnqOa2hkN8vi9i
Eo9GIhg8KvVGAFm8LB2EmhS+9gJelto+eWhcvi9n+iYbCaL2OQKkfBDT+NRAl9Z20oezXZaETluu
uNxdPItgQKkKI6MJTvg+qyYgiLKXGyxuTba7R8oxwy3BTNr5SC0GlARFqOJOUHFXGX8urxL4/DPJ
SUQHyRMuux7P8hhoiqKmUo2bOay8t+1ACpgDSrcYgue+HnhqMfBUiGcLY/A4xIsDLpvBOc+MJ2EJ
mOBV5qi3/AL10fkxsCSC3/dsVhrNGPrNQdovZeeJ3rz3rW8y8zRyWp1pjzpfTqV5yiEGCWV1dvTf
3rYLNOtjjePaRSnwyV5Fs/siJ7sKxiIZnGgSIW/EBJYBnkC/xFNWdqPSizerS0zwGPpfHqTOYEVr
lrViiRD3fBSIukBZH60S91XiwBHbXxIZRVdJMUREMWn/imhXsBuZZxHTNyNKtQadvDU0i0GksM9a
OQFhK15UwQx348Jb/H042TNcjKDosbHjkZ8/m4w4RzIZcMJSPLWKQh1ejCGht2bdbwQwtPNiv1vQ
9dvYv1VjoKmrOjkqrlQM3ajeugO5eLWCDjq0zfC6WigY3JPFAFNWto2Z4fVwAJe6tA/IkvvomzaH
b20YODrJpSZFhUGhD2+To1+4fheBk1Xx1WO2vcy+5vwoZhrcv2UyuIS1MSXox6EV0o3HUiZVRAw3
fQ8v5BH5as7dOI2338IYbBrkSo+qFApSYf5pcd+bJtPE+j9Gp7MLubu6jeNEgS6G94Gu4v1+kc9p
NhwtcGeszLI54ibD55E4Bo8uptoGgwZxAqKJY+teHtNV+QzGD4cjaArSDRRHKYWuij5Gxi7ENsrT
Hm0QGPZ0gteHzAFVC6bbOFKmbqixFMYSOjTUJ1kNKSglWEjqq8RVXKwY42gz2Ro6lsMYQZwWrdIX
kHNbAwJKisMCraGYCn1/x5JoXl/kZJ/mSBx7USXyABb1DOLA0OJ4IeKJg7c1SI3mEb/foVnBIFva
1U/219f+4aKRB7dfl9hDicHRee7vihew4tw/6skky/g3MZaTYctuEV3pB+0c/4A5bIINm+jWASKD
svLTWnP8Tp3CrrFA5i7TOiNRUGOXEX3Is6Qn6huig+wLFYbW9bfk5O/PduodFvs92NA7O35Gjk+z
QbCdWejpdCXXzcnGRu2Mx+U2hQjjH8bcTRetE+TyjB/2XKINxOKz0k3h21gAcxH1eX2uuws9as+/
2qlIlNn/5b+TXnm30WT6YyyLuY0aq8uvIvVTdItiuA0ZkNxZHECLKr7+iV90rEO/YCj7uQh4vV+8
U6T/ffQUUKu20xpq4wr2aVub1L1vr5PZyLFiDADJWRpd+9tXWh3fIuzT3RvuGtYaY4s2Py0x/cks
S7awTQxD5ow2jVhXfY6ZjcMK/HBvb7kDRhLXmmUOpk45oDd14xrGtyhGMdDGRp2WQ5Q4e/Y/1EPi
cdBusoFmLIFB1UGrMDKcQsLlsXHR+k7JADhfZxq4v5VgANWi5OpGCBEO9WZsplygbYbfEjoZ8o9U
YXtCu+GiKrHVUCvzvN4/RNu/5A/tO8JQ5Vc/n8cz3uf5F6D8RzW2r2wAf0snDjXuiqPvgS8PCDV7
QOBKJ8t4eYjJqstYPwYkA9ls9E6CfiA1OJx3IQmXaYRec4IK3Qw77OzHS0G+QFotPNDm3k+OLU5m
GMfyGSykYyjxIEN+P0MfAaAKvZuIzXk3IjUHNo4di2EQ0dAqIxgqmAsGM64k9CtaxeDY5L9A4feH
Y6AwNcEUEBfQBckJrAcmSQ1CwJhknnOZVfbyC3Neu68TmN05vjAVk42VY7Djggi6rM+QC3MB8pqv
zVz8uH7wxPDOkMGNvvsfQFw55u5oEb9+r+ZqhV6xGF8NrLEz2tPC0W3qTTXWjYGSTOqiVD5BNxDW
+9igdibRO08x3vkxWKLrQXK50CvsTNIHFXWJ22QVzzqmw5F/rIOl2tXKMqlNBSYIO9e8xUeyRBP9
sEYQZtlw72i/Wdr1Sl3JK4wMcE6RoyFLvavnmgDEB6SsPGkVLi278E7eCjR5HDnTd/K3jgyaoIAr
19KAk1yhvthVpBVoa4ODDBPoDz+yCjVq/pK7ycGEkY2wJLyD1YmiVUM7yniFjqAbyRwWSmE64c/D
bP3qRu5tNuHKfT5wXIKdsxQvWo+CMT3XbnC8BRr+wJjwKDzQdnewDXNr5LzvyCBM0g69cVZwvmiY
wFJOZY6F01cbTe+vlGc/9NBvhWW79z8q7z5iaXpT2bgg5wAlMbwKCj/ctYe/M9CdrF3MjPOOdFKa
KYmmpqgS3pm6yoR1VpwJQUJV9AcPiRv0AJDCedFmS2iIZljC0W7qSMfyfh1pZaopfZaAxWyJlN6V
HNCw7fQK0eyN6C1tTNJZaE/hZVamojCM5xqyptCIT2OeQ3J6iZoey2thtF79ZqBt/MJz+ynrHItg
vFGLi5OkXCVYp+NsP1rvkQPOk8HRWAB7eQ9WKGspBCATRUN/NEvgVYtxIBcjGNhFw5E3haBjcYxp
COemqIQTjswsSROiA/wvR8Bk5+lYAmMMtRZ1mIaABNRyUU/7IBmNgEAAd9/ouHKYGxtUUk1QN5CD
9/YRrIeRfZgZO4Q+GLDniKI/mY18xioxt3Z06lMkn24qOQDG1JNmYDyDK/HyXJMPprEk5qquyyLC
ss6BghN6+KQr6LXViiJ/RJZgZXX4TOVTwcFYInNxm0ZzLpHqwOcqiHpAQMe/0ThuymZSztUlSrQW
ImraNofYEdE48sgv6FzYfT3f/1Yc+2Z3AuWXQomNU4cD7N3o5JkSd8suBxHY3Pu57K28pdqA1yEG
t89ybvMo8SdTXaOPwgJ4mmdlAQOnCYHjUbdV+0CACWv3dNhg5yzX7CYz/WN5jM+qdZKYDUUF5ygd
xa8zKRdbNHJmM7W1B0zfzJdniTwVEdk9fnJtfvr2+AfF2We7dh3Uoe2pcKfFAhxKe8dz4KmYaqwf
68Bd0aeyCLfCZMF1f8Wq9pxkD5s5FmWiCZhjgjxk0hknbvqgl9OIWsjR78Bv5x1MZz8j3ezpkxNX
TGYJxoox3nu95NjJqcDcQZGtzK9/tNfP+/40GRiOJLCP96EB7zw250IZHxegMj8RDK0+7ulgBqr6
aGybPbZYJbniFT45mMu+4HOtGwYpxiGeZjturyAPZ9kRL0lpkkKs8defHe3PKlognYtiXXNQNTtN
wRmGfAu36PQvYdk/hs5Oe0VpYGpCeAN3JKiwFwJsmh+h+wp2j3fXvi54VyQHC9nBTgX8zZ0R09Ci
fDg9PPJIeXkoxc54JZJRpuhjoXZ+xkWfuNn8SnxyCokSErUB6Xad4DbmeTP3HJmb/5IknQLyAGqS
2OE7zCOHriV+xyrV+Q6NLf9Ld2a35ohNl+nDBR6AQMP3JOdQYJuqhj3IC0DVJw+qOJcluygn0Fqt
iOWbv2me/xZ9hrvkITmcF8Cq/w+OwADIRZfDrOioOAfR2tF/FmdHy4slOzyTYI960Qmr++5DCs/5
2Fe8UQYDeDZvaIwUiLfdz9TDzF0ub/NrXE4wzvXCvtsL86T0uQENW/ScHH0/QBX27M6t2N3xlghw
QgOTeSwUWVUNqnL7dsHDeY13Oq/sMVm4HsEx+05vzDMq8vQ9AsptvFpBS/2K0s8jsum8u2UyrTkW
xTwVkqy49GoON0PLEyis8EhGHjXEJskHc03I+hXLJrDyBAtP6HYVHukMD1xMJiRBs20UyhIUBVGB
lzrlfDazXTQQ4SlBGw84r4kb/eydEJ99oDda3GhJD3G1jYwxctTYf9sRTCA+zMjLOn9H3PXYvzym
uwulN+cOZE2SC4wPm4lQ0szQO8OA/ITkaFBRneBEvhCNc/TkBQzsFh2woZwEQaHYidJz5kZoRefl
ibk2ymBKrwsGVtVQG0WsP8yV2RMaKxzuJc4LTdilOBJyjiepgJzSO6K3Ag/AQ4pCbeDsFxVRHYLa
o+3a80SweVkBnrlYTOahAWvkkCgQfaRtKt7HApukcCt0c7qec9btAm+mkw6LJ9b2BnMB5LoS1p9p
S7ipl6kazshuLAZywF6WlGlzsxsklpoFpnQWB5rtAa/C60bDqA41Vw6Ac96MbGOQoEgXSz5DaLSo
HOe0LL+WYP6+L4QTslsM+nSmrsYKdQjn7WV+/09PFkzGh8Zgi1QZpySgORfP7xbbEC1a6GYKXI4Y
HoRZTJzSCHJwtTSIefY15Ha2HR5xfx7WIB9CA67DOS9eIsliEKQKhrI06EdZ4RHnvfntfrvYY6hT
mG0qu5uBEYhjBlz/Y945vZnoSXFLXWF4tVwMDkq8aMkgl7mLVtzGVewnzN9T9irO96PedQesLQZg
BlXsE7GkttE4zcsAI8cOcZ5294UYbFNQoP+Pdqt0jRvQO8C7QZqwf/jz0nu2LbxyL9zJSAUj28B5
E3lbtnHQvHY16FEEgEqFSuKVbPdgB5rhoXUhdMcvmMCeed3h0zY6ksmkH+u+zYMgDuRDvhCH2aZf
v4K2wD071y0Nxx4fwTvDa3Sefh+PZKo/09OntO0Uq4ZMJ1r4l8YeiPopLc/ghaUb2yinIsdeJvFq
JJDx96CtceiDRUPAUCUyKsABdpnZ96VMPlhHQhhvj0MF3E4yhKi2+BDs/6tXyOjPM+5tnPU8NnX8
ecp65CSD2xy6jz5eUy7FJ7t8oosJ7is0SUVkjkQy/q20mXCqFIjE6GlK6uH4x7Zz31iAosQuL96O
a41Uh19+PRLI+HVi1WUkn0IF664/51/P/1VD+kghNpdhDH2piicY3grhwhVrGc/27FV2kMudOzxz
mA6fv5VhExhlEorYogdvTkhrY1sIunq2SHzq6KF9QFzy/g6xS7ositcJz/NpNrkRCdFVESRIXh3R
JkbbbhYPZG2S1xAziDzCqunX+EhPBkEwqnbtNBEfDXyloIfEQllsMnvQD7MK02LYBhl+cI92EppH
IhkAKUsFRHSiDgVXmHnfNo+pc51FjhwTCS9W0HcktJLnoK+EdylwnJxNeZTmWUlRcJNBovPs+9GD
n8w9hJxonHFma2O2trF/Hosg57y0AMczDAZcwiTRz0kGV/w40ARc5d93de5HZNBFPVVlmtOrx0dn
oeeBNWD2QGgNCrvgeJHKdPg1+nwMrhhmdgrzFhazervuLPv8gHWPvJH9f3ECRIlgGbNU8TYUMGpt
G06xFCtSokCjN7wfBxjl4gF36TLG4pgdFtzxQvHpZ4/6LZH5RtIV5BY9lbhKF2/NAlNCCLwan5aJ
eGmA6WBvJIv5XuWpxlh+BVmYonDekJPy9kCWPyC2TF3MVu8+P+8byCRRF8YA/jlO5psFqpSHhR4D
mp2Peo+Rl6x2QnCDFR32WCyIvCBr0rnv2GM+f0T9/Csi6Y4+PebDQ0JwR3HesVTc75vi++cwN4XV
XlQpuUJ/J5n3LckW2aPDy+b8i53+I+TmNCMTqoo8QMctdD4n88uLVnpkjunNZzQl3D9cjjI3Ux7J
wU5ioxrOUEb7wPY0umRA4+DW5MzX6PPd7Gkk4qKWYRZmkYJ891aP6aDr0mnJvEHa6L4u04mMb0O5
lZpGkrI0j4ZLjkND8R//Q3s73lhS6zi86GQ6Wv7+OurPKLLB2u04ukDQSniMHoMaLMjz8HF3EgmP
6/9frvJvUUz8eOlSOTnF1Pj9W993b0MtpMRE9y17SlfhAVmhFuMC6QY9JDEPm6kid2xdZnClrc0s
EK8n6npH781bgNOFviQJOt+XlJmOUoby7GX6nvvWmMGXxgivg0Fl1vazvryioWuJcEV4WH1yJ0n+
5e75lsVAy7mvizi5wDZXtG/XE9AkupiBmc7FAxJs+RzVeM7GIEdbtEUfW5DmRAGRdtXz/IsXgPGA
g6UW0ySzlkMMzx9WtCEGzbVY1nZZpWAzUXnYwZXFZKK0szh0nUQ92/d0u4yxUzX0hAPvDcW7T1lC
sb4K9It++0rYvq3P/LcPcsCY9Otr64CqiveVuGoxUaXV51mkJ9ToJYR4Jt6GaCKi3Qn34WqSr2QE
jLdE3wiuaitKc/F2kRz9y+LtQyB44yOgwzDTDIMVKM2BvONi92in5eWcJ2M6zcQaQVETQV/IqKgp
wGNFPSt4IFzdAb0dnGuFWvIv3Bj9fQYgdaVTsmufIjC38AIBJUdFxM+eN5YznVEeiWHAUQUGBxpV
4xnBsOEjUY7H9f2vNDnBaY5kMBDYmKfgmlhQBcstPFo7RQddszJPYPOP/Wh2cbgjdZMAOJLIAGCX
hAGWhef048izykGdykqQ0L3NcvJuMvoh7n0oBgBPdWXEiZUpyGOXDv1S3bpMsU5yDpYW3knSk7on
i4E/cwizVlVxkjXkOF7k6Cid4pnGuzM5xnezmpFf0a0Tg4oVsYf44lwPj+gd5e3/5BneLRIZidAu
udFeMoh4Rim9eGpI2tuF6XHRnPN5blA1kiMnRWvGIeT0s9VRn71lS6EjOZpHCt6hTQdP31Z3C+NG
oiyzzM6Bhq8DnkgsuHQRVbSEdvty836TKbGRJKr0SFIaCEVWm5BUuEdne+PPvg1hu4hw7dUzrwo7
fX2M5DEoMVyDQWouOETltlHXx6zJ3rAfKmySeMUYAbag8ZJ+k/HhSCKDGUkxdBVWxiiH07MuYDYN
jVM765C9JOS/uxtHohiwOKfYMnBVcJgJjXgN7PFCCydmaVCFwWQe3fnMwcPJIGYkkEGM4hycekGH
QHGmv638rYeC17C5/sFG1P+gR+D3SZrg85BVCytNZFll30FNYAUaxrIRzmTJfPAMou6iwmnkZZU5
5gtHtd/A8VMYE8+0ZaM2UlLAq0Hb3TlI7GBfg7VDzQT/cG7IiUz0T2FU85EXWEJTZNh8BWGUXW9Y
lxGJnAU6m641LQnxxP0G35/imBu/uKplM7QQdy3XldPb8rKgG4Qdw1+fbHRPd3STi8M50N9hxk+h
jOdF+SlLO5BkobcPT5bWwlq0a++BMwq78waBG4/+Bpaf4hi3k2LBktq6hLGA/Esn+buIjr75fZ14
NsL4W142p7DNa4BX63hg2VQfROy1s+37UiYSOj9VYbysL0H3rxpQBRPAop3k7jnERES/VWu7lhAJ
8MyDfv6fd/NPeczdbJhxpQtXyHOUrV8eEoEMPhJVXPjgmCH7POkHkPeU8u0TZX/LJ57B/QanH2qw
lNEX3P2DXuDrYF4Y43ciPAshzR/QwaluFu0NjjyOfbMPEwGTNMOFnpr/fHqPvPYh56Et57vcmFhH
KNGEyVW61FAIY9+r+KC2ji546fMFL34eE9pEpPvz8Jh7WdBORjaYkPXsOwKa6YJFg/G32/IvzrlN
xE8/RTHAYERgVTADHJxgEWwZqx8iyOGlaSYShz+lMHgQZWe1OpuQ8uwf6+e33rXIcFnWTqnTF92j
a+vkFWs7NsLryl8JW3/l2MWWcovMnf8iJPj5Wxjc0E/nFr3h1PBPOqlnf5OFkhIw6fHKBBPptp+C
GORIxNSshx43Jt1o7bTxwrAtw8514nBbUThYeFu/PDLOWorDaxU2SB6SlXNpiLnu/yS8KRXeRalS
1B9JGa6SqrQtNUsMfzrmzMJKw+2BzGaxjh7gZw7w/n58/Tg+lto4LwNsKBfxnY5d6GqkXINzMUTj
lavtmsjnFySoU90BXnYF1lXGCER0xhmixTkqlmuUOQ3bkR4sDKBxvG4ic/9TNyYGEAv5Kqb0JHGp
BG9owgKFMRiQ9jMsKFms0bTDvS1595jKYIpRB1VYtFDPARxvfZL57cLmxqQcHFYZOAmvhRlUA6Rg
j/sy6wmyUVVGiPCkzYCUqADwYJkTaagMslz73kobBVYybJ/NXYEaUs3N0Uy8yH5+LgYyyuhcBW17
pZH20RmQiurAheQnkXvf5HmHxwDGkMth1VoUJUFzuMo5f50H9SwFcXaJSrFpoEX2fNaJuTxd7Ku5
wKrms2e9WvP7uvCksUyAOfZiW1p5O7PGEZ8tT/6sZSLPr/wNXhzPZScAsb3LsBQFouhSaNTBPNG/
esUrbjJetm5iMv2HJbD8wnVfnjTQ9SsHHcX8o16CackiW5SfrmQRLsXHMne7WQH3BdsSJzLkgQZL
PVzk+lXpL7hPFNQffCzHQKPVCU+VzDdAcFGj1V4mT3YN6qrc54Ax537RGPCQ86ROMnqVpZWrDvZB
sFPT0QbuM4X3JRn4kAKEpHUJOZTEYIgcvItSD8lEhFgcjSQKDHfgXmOAQ7oOfaZg6RVaaZ59C1Oj
e20zvCELFqImxs2E8YIBloVJbjo8M+kDDN0K/uXDJI9UCrf8zNOKgRDTULNM1CCmtZ+PxtZzZLet
XVSJBtedVxrvcUT/3L1DZB4rpXzuE52+ZZ81CfH9argQcQbShg7btcq5DT6D+dzg7gfl4TE7Sxim
atb0Mj3MqCGXwAaFSOJ8YTTCuQ9i04AMzjtFBm+WyHb/JecuLtukR3BcU/IfYadebY5X/4su3zKY
VEdjSXUfVS0Fr1X34iL3QPijb9P++y2ESXEUZlZ2QwAhR9qeebUXmY1uoA1agZY5tvDysJ+66W+z
+BbHhDdG0iritUcUsPKxYtC3rw5d98s7Op4UBpR0PVf0AXRgh+eLSALsCrv/8SeqTxTrv7VgwKip
ZDORSvz9BFuPFEfaYNQNTT0cMbfK7b3DYoCoODdd0HU3A7i+W96A8SL8g+7P6tOy801xIu3a7rGS
ha7H+4qfOFpOB1DfWjKxTW9kgVrWEO9tsWV3huXI3LQv70MxoHTKQRStalTDIy5odAhvD2BtewjB
rveKM31cYm/FF8+vJt/r2AUmajLcV2cxQkjUtqqMAU+iiMTrZJO+in/Vbb3I3QRDTY/xnNdYqEyo
iZYHU5ZAuK/KaPOEV4yeR6aGdnW5KGWEopgxShdIAb+Fpb1NUbAKN9uFtNoLNhYjrV907CW7kDTE
EoR6fV1v3Kdm9sg7gImrQBNVUZREQ8OeRY059TTTRCOsQoQLlX0cnDgiFkguL1hmh73X2PbWzrvY
0TcB706YOHhNwqlbqqxhSQnb+1F1TRoWZwtfe1u8NS/BWlguv5SYaA8cdJ66U39IYgAA4+ThcIkg
qfSw4js+WG4Csl9wG9bEtEvvvqNMhX5o09csCSeKmSODuevOaaHiMoAVJ5h08ovcbWQyhHgEK2hV
2De2inb367AR/E4nzewJdQbu3M7EfYS2AREkjljroCoa8xP6sOtKNRAQHi3lzUc3r07kNEcwZoiz
bAGaaGybHLYtD83pDcQAFJQ2ZVEBN4wo3Sb5RnYttkkmGIFkHZCNdJuVvCgWEZFfdjwHmtjebloS
lr7hcEURwMtAUSbEet4VCgQ5PRaDFu8irbaWzynZ6pitGYhAsvcG/6b4UmS/xCdkzZWlSDkYTINI
Dzzgmuh9/vmDGBeKJSuvUkG2Dlc33Pipd1pe7bdwLhBjk6ak2cTuGdPwvD4t+ld/nffoGJivHLRR
oIUijiE9EWufrGHRj7xvOgEOo6PWRSbqMGvrepVCzTqs4kXt9pbdtJ61Ucn1AN7G3KEb65fxmQcN
9zXT2WaHPEw0tbjo9APLy/Zdcdorib3M1nSsOldsVz+eHW4iiSeUQYmoTYV4yKCqUy4EbGTcUE6h
+9jwO7yyRHRpmKquqvAUlrygw3xkdS6S4HAU3cMhspFQPPL6nW90Dz/N4qcQxjt0tEhZlxJCno/b
v563Mm06vYdRZKkh2fw88z1MJqNtd7vADFg4j7YP2OmJ2b73zWajLLMHBMk7rBImy+XJw7YGLJLn
valuWfZ7P5F+ihFShCcsoAg0/EQHHakfH3Sst8HU6LHFVPFhtlmiyWBYLiV7cDGhvQxB8XT/O0yE
bDgjzTQtE0Ctga365w8YTqEml2UQIEk/eE1DtPkwb18vPUnn563wyqv5Tjwif8hjiUbCQqnObWMF
uIHyxelKQLMkusWysC072oSvF9I9l7bMcd6JiNESLTBqGoqGtfXQ9aeWp+Jidvk5V+mQF13Jpdrg
owENLMhBXtf42k8oAPO+7USDHi4B3Opo/kWrEiLjn0LDaxrE11OrHhDWSA76o1BtLpxgu3lvydmt
XQO34uP7/e85MWH5UygTG+t5FEjgJ1UBGDBq7APDHsa/gbPw/OMKZFKfn+e50zbzApuXlkusXdrp
GbEuZPd8/3dMfecfyjO+ZwpSI1QFfodKCUzPy9Q57cJd8LAg/TF39Rf1QzjcF/kbtX5qzriSDF6v
Pi5q9YAdSm8XrKZflKHHCxGpoTD++kMtxl3CWL6mZw1CHGv7pv/dDyn4SZB63t3X5XfY8kMXtnUg
uuZGV8qNejBn0Xb/oCyFz/sCeMbJNk/3p4sRiBYkDFvxrcLzSXHQIIv2WNVZd8v2mIKGouWAzURD
MNTCmnZDNi1ZNFhmjaTPzsKQ9jg9TD6iJZcuyvYPRKCzL6s9FhfNbM1+FFegT8ixAFFZcJSePNaR
fMYjBRX09ZnWUefIKF8fHc8vbBBCZ/4isR9e6Mjg5ukxWkYuck2cbzrB3/BTe8Y1s7DOT3EC7Zvj
6V1fwjO7eUf2wFz34WV9XmwwdxzxindT0PfjzBlHxIMG/5meOZ2ncrytNj8sdAGt0OAUplzty6/+
g544mB+5ud9JbxmdN+OSSn/V8xpsCLSIGSKB/pw+Lsiwc93s4V1dUxoc2/pvqog/z5nxUVUxGmMw
8JWvrpc7B4AfCGWJ+2rw7HmivAdJhiipCGSQ62InxnTrFOehKeGLwn0+pNVihnUcmKsFi+f85PSE
V7OfIJz6KZC+JEfhwvkUGpU0QCBoR0AXuIAN7UGSpDvgc0cuO5/lNp5y3BzpJLSO9GQCwjOKfOhV
hVhUZf2LJ6mLdCOvP43Dape+0R5+XhpxKi76cbKMpxpDdjawgFZFVQws8sm8mDXz7uVsW/u/qLmD
ApK4709PpZ/glK3FTtsaC9NNXXXDAfxp9xmpzjitXEXYEZHhhySoE/tes+iwMgk4eVqv1wqWMi7P
Durx4n9QvZi+QkeiGc8tYj2TtASiC/cZXSBoEz7Pyh7xqAi+Hh5OTKQGfpoW4zUyFgGdLxcRig52
kwOaxMfX5RX9Ojua3ueE/zzdWC4bLQKjUxAMMGQfAblJGqSK0TNOO8Yxk85B3okuyh+6sVw2Zoml
G0oJHDL9YgkeAUJm6FfHuARlTc3dk2NwbpqJWt5PiUzAeY6S5JRUkKghE/rmzZLF/P5dxsMeltHm
OlSZmbaQcHE8bR4SaUMX2uKBgGCEl8mZvrq+TdFkAOCkaKWi5fhcjWMur0S2ncPtyn7AukFhls4z
T3AEh8dTOh0vjMQyKBBZWSxLCcRSBmbK/IUQxVuYDiF/yLp18DjClkPvc85r9+Z5PUtrkyqGmfZn
CH4+0s0CnifB6c9PArjJ/6xdvMOWj4KT26kd2zxb/Z0M/Gk5jNfHVXpt1RaiQTf9oNsSpTUFvq/R
7+OC7uwR6ZOdydsST1HsV1g7Omjmos56M0aiDkJF2rSPb3sAhfFiBjqWjYz2AI7p8lRkoCaOktRS
a0DNaqW3NsiQ5rSkwiW6mXrbji8Rluim0koziUxZPUSv0aP8qaMYILxifwKXUPfWx3Pn/Fhem87C
jlsxUWAv0VrbJhtM7/n1c7mWnI8FaM8qst/jylpvZAx7bnSCCHvtGrPXgJQnOluefPzvTpilt4nD
Vhpq6q+yK4F8ioBlB5zJih256v6+qIka+w97ZUltKuwk08HQTJEc7ADiu7foCCEnG+b6BOpGmOsX
z0V+F2B+imTQqEHjQirmGp4RFy/datVGXKAwNwfDlOW0K5DBoyJtvQrra0buK3tr+bn3nRlAiuNQ
K9MKyibYYG4Q0a4EZ+8dFKeeFQFBoxoa8GiyG+1e8KOVs3qcP9qvry+IFgb7FRtdeK5EBd77QUx4
EqlFGV1E3AI6tld9CHhMLKRZg4UN86+afN7XnheUsdlmU7xco/6Kc09AdVq7SFF5YFtZnGZSRuQ/
r3Qgxlgjv4AVu+9IGwIo7/8AnrIMSulRUud9rOJS/fiTcPc7SpyjZFDpqpyVFls91EMMtyVgAAJt
mntfAU78jv3sP+P3bqhO2K8B5NPClYctDQNY/yMb/dECaiICaesZ3kXVHruvC2sukvyJ4zr0hH6Z
iyUauoiqG6jH6RmM3g9iUIen2LLgrPla+1D/gJeEI2E6shuJYJ4oQhMYkTLASERbt0V39vDyIoFs
j+55dLhB6+SDfiSMMf8yiq+BlJkqxmOOlCqEzvjun7Axm0u3yzs55loWuyrUrz3UWp1yZ1ipzmA6
DjfO4unDWHiOvYFpJBk04Dmi7bvDFrWPzsUI8cn5aucWCB+eTfu+TU4HkpaBZ7quYN3ZrcY0tonY
ApiqkYb2eSfdwpUBpV/tCmH4/JNbj6Nx728D/EcY20Nfao1wbpNYQ1zs+E5qIt1kEhvzvVxJk5fE
t1psO31hgpUwDE/arVsJjbDnI5fravrNNJJBtR0dXV9aKgj2g9u7+K3B7pqZNaPs84KTzp45n4l3
coxfnYdKMvsAsqy57yio0HvyonOz103NG6dTJqPBkVrM/YqKbV6IskDfvI5PyxFvW792LwvnanuH
PXaWWVj6vcZ2i3q9waTv8usLLErclt/pN9ToZzCXbWcFURiUMEysX6aTdsHCqxfyitfPMcHHhnBi
JIcBkeSk1nUchHCAVeMUgGIkJjHJnK+QZEBBAtSZub3bOTwykomZhZ9yGUiR2iYNlB76PR/9o+HV
/rDbPFHzsbnx/RR60Sq8buqiKsvsuHZTN4UStKl2uC5RAjsTvccDX3g+LdQjQgWES5+8JYr0tmQd
XcFCMV1GyUURLebjaXkYnA2RSiQXiWC/37v0V+SEY5PX6VgI8+WaOkoFszlrt/XSb9f3ZAM+6lX2
5R9PaDJAKsHp1/8Bgd+UK47FMh9OVc96cBmoWL9yohMdXQTJqxscKnJ1ZqCzcLFyCSbDib8mX+Fj
ucztoJ7rQWj7jEKaQUDPQ+kewIq1dp/AzMO9W6eirW9pv2KV6qo1gSxTLY/o5VJekvWyeQKtEU/Q
ZHZmLIgJSpos0aKaCqI7dEBN6CGzCdpALPMgaPfR+CQJ9A/+u22iN+UnbMeqWak1PUfsP0lpl5r9
9ckfb53077FeDGKX1qVJr3inQEzpHM2ZgcKjgY6IyyrahzFxHN5J3oZW7inGAPcQh7WmyJCIrOnR
15A0PApzsSCD5eh/bGf+TEnw+iX+P9thUujpaekO9kueoqnMxtw87/dM3o/jE2BAQFGKrukV/B7k
/73MPc+6PZbyKS3hXY5TX1TFgJxGc/Eo9TJftATRTN1lLQQJOfGtowyeOi9EpvaR54NTEdpYEvNR
1UYwrbj+P6R913LryJLtFyEC3rzCg1YUQbkXhLS1Be89vn4WNHNPk0UMMefcaB8dwURVZWWlWbkS
kqYzfE4q0TA62OxgAABtgpWb85cqlGnl8V+y39dSiYNV2DGVhnIQ3EhRx1hPLbpBxmTCXLzTTLPB
Iun3vZb5nn+TVCZenKfgAcnLsGQ3Udei/6UaBQFcvQx4HHJgh1RGDUxB0Qu7rHRPxchSjCLRWjv1
QEQ2Wo8XvWjdrz+A2OqoGihqSPABWa2XL6hY0e+Kttu1yPvhlVQl61WjAfQJTlO0tt9LpyzNcDGs
nJEYcuQArWSQOwUSknCgzDjuX/Jn/xQk6uXSvwYos6xo1QKdigKv/h95xPmmKUCZrQR526iAZxcw
mqh3YGTOteIVODXk/kZzt+lVZSeAFyw3AmsEftvm/gN4OsaAcizPYyyUwkpkiO/3dDxT40huAvAx
zauBdOpNYdPMeeXR7r9OJ35S56FUK2e9oOA3comnLa2kwANEXUIgB9ZHdL6+YVAx435NULhn3uHd
Pxl49TbTx6bZ25Tzg+Hmj79gAbl2u3Ii/MeAZJDnsPgC3xZe0Uv0hcaU08sbv3nb1ptv3xztlUNf
ipRnyKckAByCkPw3+30dPRRojk2BWnH7+Cl0WR3J7HGbmnOkfKq3gSW8P17ib8MtcaNvBBJLHJMs
9JOOgpYBK8ikGP10HPTQpjuDuqTO5+bsHc4bQw1efnPrqGGigtmADjIGOPTxpyy9+TwLlVdENFiw
qB3ePsHjJDK9nJaUS9F6hYfQjL4pxhC2E94mU1Plo8bsafdCo0R8WsUgLXg2N8KJ2zYllIJoGMI5
VotY7e/zcc6zF8ZAGQD3g77XXlnt/PzcbDyWKXKczADbywDpTKR95FamKboaPNeXNXOfH4ozb0Sm
JKkJkt8HQ+sMVIy19Liyy/dpaUIusctVIUdCwEJuzTjNa7XFiFVwbtYaZyOm0t09jexwYqpWbVpu
ppuWb0VwCqLAOSeGIgIclFmJxj093o37uO73qzB9DhuBlnky4SB3jZcFPAfMm/SH2yonQdtc1lq/
7nOVt0LuEg05aI9kGkIQu6Y2LIqkvm0LvQsM8Sm2gIyVnyTPEEaVRuO0CfOG7PEPGu3Yae0tudO2
+UuAcmRFRuAY/Metqivl2CVsJmK5nIdK0vHrOM9Aj2o98wCH3QTDyqnfJ3QIgcQ1p0uhCtJO8Nyh
spsGwLruu91L+8moDofUnQwM4ETQztorcu8fsVu5JE1w1hWZhx333G38s32LD7mKQQmZGn945msc
zsAIlK9m/0h5OmEixHnNgi/esn82WiK0XU7yBDMHZc/NBZWu1YZWG4M6pU94MmBFHivxPfJ6XqzI
SzwD3lpGIiuErd8qDc0HlLvlLe8UPWU7zxjVyECxXOM3YDgEpgh8vr41ASP8nnZz4QfA6/PP4++4
f0SI7yBiUQbo9zxnKA8NV1ZcqrlksDst1kM9NH8io8EA5e3ajJH7tg1CJqHRckBhwIjsU66e5CDD
GnZm8sc1wxgD6vZq/8Fz6qdo2ux2M76ebDsxpM/PUf+8wIVYcxtmVSYNqyTwgJJxzOysEZZc8Uu/
9saaQge6+eIj+p/c7hi8pQdeizey1e97Rt0kRg1nlbeVTfMRYfbKpmRUfQ2CzsyiiE9RwPIDR23+
FoBMb695IfcNmMxx6+ahmgfYNWMAZy5StwHyqGuuw8K6FSRWGAYDPDmsnhDWhFFblVJEzWnU9Ln9
6GLkH8Sj8PPJ6onRXWxkrKTVtqT7eE4BU/o/YknURhdLeVOlMYUEhB5jjXyk7kpTNOE5rLGoL10w
hRXA/M7hbywezdv9jIdeyaMcsrq5uHbqbJOz+0v84c73SkU1Fez+xpl/zY9It6Ku+QX16rettoa5
ug+q50VffQihY3Ex0sMU40NethhLV3yb5sfHfrvd2gVIKupjBtUTteP4161Ltb0YqcvMcUL5jjcl
W89dzHfrTs1geRDHo4iDHpPbbcEEET5o2x53T1K9fQYYc6j5kd6bLFisvvOZBXeN1G9xBxRO4WXU
jBRBIYOCoG49gfbE4EJFWnAs1eiN1eRNoCW6CVI3LcEbaqDgm6lPR15P7Fg3iudNbH5Kn7bkCHpj
Knbvr/qQ9+V9Bc013NysRSNMZUgN8bIqojsuzi6thdk/8pP3juIFr/eYvNU6yYX2V17y+62f5fG4
dUDMiwKJuBnSjJF8Jcsu6GD3Ma3jp//6P2Dt7uoWWBWnyBIIw5A7BVT29oDzcJ7xUAb5pXDeGlal
o63oUha9rUbEfyuPB3enTDJyJTwg6iKi/LuOvyhK+5QJh/LizzN40O/mwy1FcatXu71Xa8pTaxe8
/ljofVeYciuUeKaloadRYIDQ/eCyly/zKzonk55sGWvSNg2q56ahSRZ6L86Co0WdvSJ+zgnfXiAg
8dFlJwnoT2YZclpI2NScWMl8dWE3kbOn3o6tlZZq0mhIquiTkQSqGKq0Ov0twAmOMouRWZWFiagr
3tIvxQL5HSIqblBgQNOZX2/qKvorOypAS5FcXbhj/yP9yQ/loXECkwEs13fTnYlJm7Aq2mTGB1+V
9oIVHUDRjEf0kqivGjogwXlGg+QQUBNaewFZ+MUWLNYMj9FKHuY+MlYwVuXqS4nHpiwGjqt8fClz
rMwaXs5MUT0BOC3rgek5nskc+GMCsvJ27awW9PNaMlnD62PRK5GlqC6KzWqhrw14ApAgeMOQPVYN
TXiSOufk20wT3j2t3uRGvuWcOV59rDMLBhA7AKpZ2D9OEoFev72T4pRVASdH9YXe7Klj5E4m/XkE
cFzUUruZa86wfc2MENNeWwC5UwcXVk20TGuMz0ItzZ/EscE2IQDr5Jur6NylXZLnpA1CDAl6TXxd
nvU5qGTr5gI+V8eNzoKv1u+SdZYR7h0lnX1+vBv3qDzogwK15UTcZJr7zdtdaW7MBIOQSG1zGaGZ
T+iI5XU208r9GKnKpfj4kQ8nAWY/NBntIjjpVjYio1VrW3DYFY7v+xT7/CkKKyNJSSsM5lrdHozA
pODpq6v6MmqZ24oqhinl2mS1+vgWu6MTGIqer/ic91UYQuZ8HFfLr9ooB+nsr0wFCKBi16Jswel4
EQyk7OYenx03ky4bGTjpH2/9b9RKGA00lfIMIzKKwDI84e233iCHwETWl34zarzR/i1VWlALvbVL
o9GTJ3/LfQ1qojIabXZaiL9zWu90Bu0MKEsNh/i8lkxZ/CT4IsiRYsI2K5NjPqlK5ClOqNtLpSfO
oDM6/zdAn8GEgkeFBLwhO6GWOvIxdnpQrzyj0Q8QZo07wpUweBtTP9SVkGjBc0SaBW8aDSALup1J
y6r0nqyUed5emEwtrfLCfNEYumAoWm02sJqSVqgZSlk8DVSFLuy2yGZKJq9tO2RbB7XcJmtaeu+t
44M4BSlevLEiWsxvNWZghkruuqq9bNNJnYABdLojRlA+j8cR5a3Jx0OTqt1OLzbMvloLVOcrcK0y
CvrZkWlj0IAGjxH/cis87BhZanm/v/i93ryNBh0ZnJX/rTMAn/fIo487HzgWWet1m1nNo5PODN5Z
HmkeOI1zf79EBgzTkPNTkZSdm0fO2wRtaL68I3rP+l1+fnw17iC7syi4gQJOHLlUmsQhtmLLdFNY
dejtEa1qJ1vyRt70L/LGtxk90ylDMkL0YZcOoylW7hSH1glsFlNvlDUH527HUWmfc/noDGE5GEri
vRTQTRmH+N/ucFTOeaXWm8GptVLjXW8nU2rlq90m3e3ee2fcBpuQWTESd/YZqAK8mpKMEAGNKSIJ
1m7zMYsHT6IBIkLZRgUh7IzgOGK+YQfg9O611SdcgXOATMzqSPS7lOOvcFlAcy/D8MAazO7XlXVs
ozTsGylj3D2kApPFW28sKp+MamJoFPo2LCsGsthxGTU2JhUYkgtn4M/POdM7qj+rNcg7+/TfHwTd
QFkQ+CZyIGIneVFSih6NoXeA4uaa+7H/AJ9brE1aa/ZWqSeHytra5/PhAM7Q+PWxWt6lBWbxc2st
LdM8AyNAuPPj0OSSXGE/5EoN3qZtaA0H3mZQdz2Dc3hF9chUI4RJoK5A+IAXEa4t4QnA4Y0TSqgB
h3tDKARA6t/HqyENGfn7hGZPol9mXNgAUP0tg54C+RWn28qCteL3za/Yjcm6XQaZu1Varoy6Ecv4
YLaBPurtyqGsbBPpVqbS6Jclhd9ndE9X9sz74126Iygituk3N311BxphxJStDr8/Q20k/NUf+E3n
qEGo5SuyyGiGFEU4IwrXF1KhQJS3/woNYR+tPB9rW0U8XUXoCdw4/z77E5iyorJrnQdrAub/f7VX
4Ri3rTCr1MwBLoFLWsbUV73dIVc6zyTDHy8rp7OixL/otyuJkxdkPS1hSbVRowsbZHQYho4/fPUP
IitjNIfD+myT+eY9UmnCcYsmiavSFMtEJ4uoUZ+2/Py9sq75qAkRsDF4b+FjcCJPUkXElFjHw9zc
uqf32ZnR8k0HctoITd7bfsUHXrigN6IIrYjCcJD4DKjz7D3eSgYIEdntGmZtTQahGEonyRg3Axl0
CfotNTi0axt255yAeAKlV2nOfXAIZIi7EyQS3VAJM6se4kkN0ZIFtN+orslZ8Adu5BC7hbYQlqdE
AMt9xEv8p+M7nBU/Vap3WMvMz790pwJXKyL2jIoLr8pCrAjQfG8lCF48j6vfJh72cJoEzFDHb6e1
ikxJv1uloljbJ+KO8LlQFfXc7+img/6MlhXe5NCQnT2vxfMLFuDmQIhnUswyppoCCNr6z+ZXrHEY
7LXihC3c9xsR8ydcGRlfQFYtogD0Fzd7f+vpndE79MozuWD7r2X8umJXMiJg5kSMoOXd8Lm1khdF
X6PNWBQAvwmlWjhOElnQkyKf9Wgwd7mcyug+0mCPLdbaz8/6cPX9aGAscj7Fz9c/0VNuTSNIoB5L
WPK+ZPpqBYT3JXsM23gwAHO2fOagfX4e1L8bxZq59R6LWlsMYUykMc+6AWw3ri6MZt9qufv495ec
CqBEBIXnkesAmmC2Zle7lcRp0GEeL5R2poQL1b+1zq72XS+8xjdCiCNpsrHskh5CAr0wlN3/5xKI
06ClUijHFr+eIzBhNRMlUgEdq2te8F1hAE7RzSqIs/CjsIvrDFB5oB1fTi+ZI5iMjVl6a9NgFu3I
1ZEQhr2fuB5GC+uZfZcUlFtuYekre7Zodq9kECYd50HnYYS1vLxIkEFr8FfA/9SACW93+j9M41w0
XFfyZj2/UjNFDBtwK2JNoe3spWfAQtEwuX076LvLz+OlrUkizH0+FVUfxuhFYk+JyTu7CRiYtdzo
2u7N33C1Gj6I80husJrIqdVwt1lrRVy9lYSdH6upBc0Njme/9Q+Z47ro8+Rz9fR4q5YVTQFgBVgp
MDMSUqZYzqpGEGbmkMxT879toF/yNZTSkhDABQSwQaGihiaB273q8laK5BztCKMmW6PBIDLyAbSs
VvyIJUN5LYa8NEU7wgiguUS2QtszFcs/Pt6sJb26FkDcGK/2JaqZIAA50p/ywr79iTbj2rVc8lWu
hRDXxMv7ZhxoCKETNXqqVe6UO+KR2fh6ba+R6q3tGHFRohJ1d3GALNZidp6dO2vu/LIAUJhIyFMi
a0pYfdTggfUd0Co1YchEqPJONMEnenwqd2nz2SiD5hPVU0QoqOoTq2jELoorj5tn0b1xevWabQVt
0ArMUHs5cTAx7X8S6IFaFLA7DokoZD4JRZhof2xyDGdywde+V/1NPljDpjtoNp3OFITflNlqw3Ht
tO7aiX4XeiWWUI0x9yKPimSQ7L7pAq1GZwwQLIBI0n9OwOT8/CSgDUi02pZRFBGAQ1nzbu8zofNO
X30AsdNg1gs6KccHYKcnE0/gy0ujx6A8V5+enp+Zw/knMALjZw3PetcJ/rvwOc+NkvJcKyNudtZ5
fUoX0fwcQnKUaulFBIi0AFZ5c9AMBsftudFBQAt+q66ueima+82y/4904rSFjg2jhoX0F8wCeNua
TKx5DkgwrfcNiqbncu6hzKy18seir3EtljhttCAxjVhDrAeIivydbcBeMjfDPb49S7b5WgpxpENY
8LRfQQot6scZxYlJtr4DSs/HYu4APuQREu+lVDctlXSQU2POMQYQ7fvndi8kOuoip+8VG/pbrCKj
1etFEa9a3MQNJSQQxmMyAJJkicrZ3pPy/AWAzUdvRK+eDnd9RiYMWHG3TcWnnJlByYUWFuiHbTBY
N/sL2Kavn382l88L8scrD68wP3p33wjqWAyNQz5dIOkKMcRCFGK5/28X7+2XolhCmkq2ZgznYM9H
AWJm/mlkUPvEsKvUUP/8iYHeB01PZRdGg2JcrUeGDPXf2N+AdveqD9bZn8L6+fletXnLxgdFEA6M
t7yAl/z2EedYP8nHFEmg2mBPxW5AX6GbW4EZvFaOWVu16jven8zitE14BCZOz3Wgrp0VLZqv2t2m
XX0EoUXRkObxlOAjuGOy4wBtSM7pPr4o+xLSfDPYlk/UmsylB5ljOBreEXpuARq7XXjRy7lMdyXa
Y99qLXMmp+fVsdI3RW+s6MQdHmK+JNeiiCvP9hQnplLOu6imTY7wmjmBxpSW8vEjgS0ULpOH3KVs
+qCKfryxS57NtWDicDsZ8FZuKkBftwsN3Av0hUSbNVOzIARYAo4FLhsFJOjR7UZmAz9GXdPR7lYR
jNry/nh4Po8rTA4LhkbgZy8TJ4YeAGAJbqUEoVxyUyYMoJhlVWbS085QlUoVnGg/qrxsvjzeuYW3
6VYe+TaJmRQyAj+4vJU0Z2HSO3scTVzCmTINmH97/MJfdog2jxH9JYmlr+Xm7rAKCn5fQglG5oGg
Q0aF0FCvEcW2DSSAngKN1jxr/qNyOHP+Z6ANlTmwVrBZMbIL7xOAXRwcLtTC50wOkTbwBlYCSVTb
u01i7kURjdtKoMlvxnQ51/aKsFnxb+89eoagMsBizJTUJARWZDImzVu+dxXMnvIsUxpXnsH5lB4I
+I3GrsK5kip6vh4hYCuo3drbd2+18PXcHPrKyBnR5PnUQ1ZEo+z1Lj3acjiaXb3NtaGo1Pbdb62q
PbZbGXwdgFeMGMOWfa6Sed/fvNsPIOxKUzBRlQjB4AJHYXZuGyPLExutVWvN01EwOfMDkw31ecLt
qB+6xG60wZobs8R8jX70roUAugo3iufFX5oQJNBur6fvjWk7SjF0FaiRRktq+K+jSgHiUb1FkSVG
kVrzz+VbUzcqN2nedFDa50ZrvfeVe7t44lcfQoQmZZznUxrmgyscO9STsf/Mcw3QFdoZGCtFcjjB
iTxLkdb54KDpd1P8zFRmM2l13OpNaU7wr48B42uAbT7+tEV1wY2W+LmLiRGJ61xHEeBRKIS4XJej
3bz8HpttkH4+FjJb9DuFF+DN4+bOyFNCJWSuGQUmwjlkA0OpeRZqskeHuojetNxrdkq01jyyuN+A
qMiAkgHET8///+qGZUPc9WkbDRgRmkUbrp7izzGIshXzv7h3V1KIvRsUzkskpsTexS2/83re3xZc
EJi50CjnxzvI33twUGVJ4BQaXgFwa4QsuaWzKmywhWKndybGoG9Yi7Voy7tQJkagv0FbzOGPHjn0
BtjG8Zhb/u41dkZT+WhN3ymM1mSs3sx+gk9B0urWwd874xyaM/nb429dyCbdfitx3Bw/cLxYwAJE
bKDm4GhgRHXw9n5xillWlUvb85+b/RqF111D1u9tv9oiwq/wyogLRTATuVSxD+mP3Dt3nCNnRwGM
/elTwcDKPF7o4vlfCSR8jDyWGRCzJYMrdeGIuHyojLztKkeUQ2Hlyfi9IndXSAJ0HVwUIu4psbiK
zZrUD6vBzY1+05islT0xOvVHPM+nm/3kO9HMrNp+vMDFe3sllFhgRw0i2n0z2E+q97aRx4VaUeX8
rqoDQQ1yzlfjGE3jj4UuvfVQ9X+WSgRUaZ7VchZgqWyfG4MtNJj/MBwru8/NKkMYZ7Ce2vUGla5Z
jeXz/JdgslDEtIMgeBysNC00RxZTWsbckKl+xRj+L9fjHzHkYwBsS9I2xeDKytOYP8WKrHX0JvRU
Vvr237ssUCXmTK05Buz8s3cahOE0IjoWgfxXiFuZemzMtD7EhrTtp4omNbzahBZbhjqMsSMMk9Z4
ZkvDSch8HfhhnWee6uxdqT9LyaE+feqHHbZ8Tmkiv+atL3mVwL/+83GEejMV1WUxh6uUeoYfWXV7
aiJX5vWxd1JDajU5NnNdiLdRK6sN5tgo/zYUACbrSj6h6VSoZH1D4eiLzEcPUprvYsloikqTijWG
tnmf788BMF+g2lD4/LX0V28TxWVdx1d4NTz+jR1tsX0XqUQNrMe36H857n/EEE+gJ/oZGNpqGGHK
5PlX9NsgIDk36bEWMKkg0gW4PECfD7KeQNcEKITMA/oN/yOVbDo/DhQGFYVbJu40NmRW7vjaHhCv
WUjxpcx2zeB2iCL4ONAyzxSo/NQOawm1ZcOJaS7/b7sJtR/A39MxdItXIc7NKNzFyqEso/dCeVIi
O/OL7US/c9NzSm+ixvbaVo+oekPJu1Kh/oNF86DtFgAqpEWJHCEZykEzCPkI8yKVwycfdrMcftCH
QmR2XZpikt5jHZiVltS0a4GzT3GlaXWj8FFQIjr1D7X4xNGNGmN2eWiG+SZlkxVhS28FQLLoYULU
zdz18skYEskOuYcb/OnnX3Xg0L2stqVk9V+PV7UkCOHnHNwDHC3xxIF6lNDLbNGP7lCWOtIIakO1
FxTh7CkPjzK/Zq3vE7KYRyRj4gYK8DygqIRlGOOk4b2OG90pl6y4vfRDaqZTp8nthlO2SsFsuPBH
yWrj8SqX3qJrscQj6DMNBz4haXRD9iTVm7B8i2PzsYgl9bgSQQ5qnYQB1X5KHN2ufuu7Y1UB9h6Y
YcKrcuxW8drrunRugJAyQA/M9ROBuPNU6JXg5qZGtwkAI44R9kkntrXlvrWDaq2ydS9MBGoZvjID
Z5mVSOwi2nyGKAhoJEqQCanMjv3kPnJWleKVd+PekN3KIa+YDKbD0IccCm250sckvRW5Nj4/Pqj7
aOZWCGHKmy4RkjFi4fvzbKmxvEdvqHykV9RhAXANMZh0RkvA3M4MG7fmQomZke4iDkHqgCKH/AXv
ZwCyfDAmSvdrlZo6J39jw29qfEmFrTR+j8ggFAGlCz66g/jIDpo/QfiX9+Ymv0wubJZ32Fz38dL0
ba+Va9tyr7+330vsfd6HoSD1EyxO/jROp8au9U5Uc1YX/X87Y3kriTiA1Bf6ui8hqZKcQHZioTRi
/xUlSI2OaDMTVxAmC2k+yMMDgXS9BA0mu2OxKCqIBwUri5M91wV2XRhVdx449HX07TmjrUw2+5pW
e1CvKujX52nN95Fo8ayGdtpOY7LPKPsMuF5N0a4UrJSm720TenaRBkQPDyYuKb8O/NW70neyLA41
O7rtyHiGXJVg8SnQVNvF0d/Hmr9QBJytBcbCzV1CaBEnzCCXM3ItgQrQ5Ss80YPGDKafG9J4VoTn
STSK8tiJgRpT58oXNEzMEfJTQZ3QcCqGP5GwjYLoTyp/S+yJz97F9k3kNKr1zbxZUZAFM3D9mWSD
iM9gxPbo8azb8TFrMuJkNFIZbhRBjp+CsQn1x9vyi+m8fdnx/gGIj45LGo8SOQmgwquUxhIPUjv0
RFAgZAP1y9fXF699Pe1eX1/f398Ph8/NZZ6Qh1pNon0/lr9wLJCPPA4z3wsY9Xk/rjSgCESxV5hJ
cINdCtCQaA2mYNZauvet0Gq2HCjXuefUmmzRYYz8KBq0haJCsokurf34UxaifhkT2OaSP0wWDQDs
7aeEii+LiZKI4BAoQHPVlIbnG5lBvdf2au773heQObSsIQZn0QYEoMGtLCaIpLBqJdGlN8E7Jrba
KIkfMAbKrlYyCwswA0hCOxp6ASUeXZvEYznSXMRh7JsIjBm6Z1uwSb2hYPqXx+QtzPoCHcMqoHyh
jgmRHDYQFxr+G9l1IbVSXxTAYoI/dF89uUdMNgK1rTZqSqh+mc7coq+6pgqz8lw/2bat2RvDsNQI
i8fInZV3dSEgvP0a4uIHU59RdF6IrqSGRt7p9QUsDaEb2ZpWgnc+QTZps9oifG/YboSS4ERoNKMM
A7YAAeeL9jF+lYnBvXK76ZChcvvSAGF99s+PFXghs3crlEgH0GGEEDwose+gEv7YH83jESRGx0Cj
5qlyX/OmAyknc2ruVAcd+34GydIni2qWfRKeWvXfHvimMPMHofkGUYqCsYaE7lVZIvrjUItoxmif
92a1S0Jz98qaimFNQBgzf4EMiH/GjVSshBDzmZJW7VowYVUCYJEYioXgidFZLd8r56qzyhjxv9lw
b4+3fSHLhFWCRha0GGAFpMkwYlDaMg/pBjcsRbtGp1z6SfXEp8Hfe69SqEXPwTYeXx4LvfdKUTUD
Z9cMucKfZEunNERUHw6+7Bbz7EvjUlhrsJ2le3MjYnaarixzFipD1nuehBEY/EbB3YnM0KC0Tn19
9TXeBn3Mylu0KpG4qRMdt1zig45tAOlpr2FK6qHaxhfmmdVzEwpqZ/u1BuJf80doCq8AF4BaIJIo
qAnerlJkyhEQgRqrBJC02waaYpTaV6AH+szjUaipmYN54Blts5vSqvc9pj3Ne5BavkqbzxjiZ0c6
aI0EqwIzQgTyyQhInvnrW/xbYaHtGdPcXkfd1/qt4CR7ymnQ8u5pgVMaIFajVnkUFjXjakGE6otp
lYaUVEnzLAj/dMmPa8DuO7Yj3OqZoQ/oSxCko/eb8JYlVDUbMBNKbqPzGrf1nqjnwgRHI1pKJzv+
CPTJ9je1xbzWZqXK2xz4hkBtrMaKcYjeM4t9oEGN4B369Xd1lk0c5wwGR5sl8mEzVeXtcUZyF2Zy
EspA6I/oZfqoHMmcdqyh+hiFq3mvj2/hQmoMW3EljrgjEJcmUxbJbmt0uxpVa1MykAdSFeMzR79/
ZAUzB9bq2LMFGP+tXOKm+F4d8BWHZYro6m2c/BACFtSplfFaOp3VHTzj8UIX7OmMoEEIgVgCCQzC
NZqqUK6jZJBdz4p0zm62OFiTtssVF2xNDPGAcXLJIGsKMXAD7cHxTwr49wpNen+8moVqLrBLV8sh
4tNERpxQ9r3svmVoAQ7M+OQ5yrO/F3czVUKmSngikdR8X22EnH+YVE9OQd0FVBGKglzirXqKcOXz
RBhlt9mVGxEzDxO9MnhdssZz/Ed4erzMWflIYWAaR/aCB+RTIhvd6cgrQakeKC5XGiGvwkKhiOZn
6rRKm7Pgzc6c5v+SROyn33BBPvmR4iqYE6kJga9hJj2nx+1ZNHpGY1dcutmE3S9MBPUSN9O3y4T2
1+Aba6Y0U9xsF53FM6tP/9HO/UsAWe1v8pEZvVmAuKdsxqSe/R1t8ivKvhRvCDwCDSCYBAVGhLCj
ou8rUieWCuB+9Ge5Yb+rn+g5M9jn1Z7SpfOBlwAsiiQjyCPZe9vU41up6TE0G7N+n6M/UqMiS56o
faBOn9LK5i0ap2tpRI6jicUuFLxWQXpOZWiVLdUck27B5LCVDnSsVR9cpLKpuhbhLzx8syv0r0US
L3nUUrLHMhCrHJtjdOa/mb/tGsH+koG6lkE8rkpeSEwYdwoc2qBT+0/hIB+rn9xs1hgyllQcQ6h/
AeigLCBhB0zooUMzzcCRGdcYidNfHPZp1DEMtt4xBqCKyeWxrVhIFAGfiLo3WMNABYVY/NYyJXSX
UXIDgfQGtOwASE62sG3xfgaoCgMeDeL5FBgADqSshdZu+6+13qGlQPXmC4i9zZrGH0YwZoKvIlf9
kyoZgcl91ZbovB5YPcUAq+QSWeW/bUuAg5iLZ8CUgK+F7Bkc5SplJgkshRI9mR7rlBWzmX6opjcf
b/D9gSrzoF/srQwKM9Rsbve3Esu6bgsQM9JKsYEf+qecfMlOM+D8CnagV1zp+dduLCSYPxQGWQxE
CAy0iHCDRi4WQ7qIWTehYITjvsr03BMqg+VaTnu8MP7uTiANL8KQcQj04UWTxSgMEG6jceIEl5oO
TLmhi60cOYWiShhZ7FGvnvcdhrYS7WnATPzzNDwJYLNmL/DSNImzhm/a/2xtyTsXiTZdGFSw8c+/
1Wee24p87iuNLk+hvx2HUG090/P1ttYbzD4Bkr6qjSRV29c4UZvOEEs45ilqYJch3nL+CkLn7jHF
KvGEwq8Efz939+bwbdWk2RxRZoHsGWU9YjKKhDRiVLSUkYRRaQds4RtlO3ormrMkGWwdABCiXWSm
9rvVHF4YOMEDq5CLlhfGYocYJEIcWzj1gE0GrUpqSXWcnQRlXCv0Lx2tMAMA4fYpoGkmQak9VZV+
hKwY4DfASTAq5XkqHW+E7MKBHnqfBmabb3ygu6P95G8i+ZgpsVaCqLrXaMYOKG0KVOFLGbfTZNaV
6otPTBtoYvHB+nYsG1wXYioBlb8kP2G5TxtPQ9q5Td79VOsEtY01ecu+ZRuBP9HyNHP0er1ZyTsO
//ZYh+/9+F8NBuccptPzAkjNbvdY5EMBLgXScRHNPiF+qgDVTDDErix8u6ibUa9AWazHFQfKFKE+
NYlI6/FYnn0xbXWW8WRNUDy9T7OfdF4h7+e51nCpBB4ALuXUUhF4tcMIc+fxd98DQGasnQJkGvzZ
GeVN+JNcwPbi5MvJBTS/iaOwTHpgKdEJkqTExPBW6wZQ5nPeYCoF7hpc4sIU0qhe2b57TwY4XgGU
swgG50wyady6nKuLqJo8t4jSXG2Y/BThyvJVr2KCrlriJGOxeQqkl1Vun/vkC0TL/8XZdzQ3zjPd
/iJWMYctQFJZtizTYTascWKOYP7136EXdySKJd7n3YyrZqEGQKDR6D59Dl7ukJuWwXI0jQVlV5UK
vuQ9J8lWbgsi71awG37VVmbgtNUWcEzF/ZbFhbrFLVx7NIs5C2BbA753ymGtRpnEo6XWc8La0C2e
Q7modXkwHmeNv2IByGaKhrH1ABL/rehzja36GqnDITd1yXctoy2qpXDy5m0ho28bGHUwaosysumT
PSw3VRqoIfOcMpKRaQsZhQKnQhXNUOxSynq7BqTQjKpCXxkeP9AwZKkN4txwo/eQB7m/M2+TBBiN
gT2JuwckXxAiuT5RXsgHeQ34jyOcdZ8m0aH/4Rn0/SifrUK8s0BL2lppYEnugyBbzLMBzcnkgvDJ
Q5x9intRonK+TkIrRj8hqmNffbNSwm2mWJqwUyTTMF40x5Opxi2t4xieXt+dGDm0u6H1gPwG8hzX
I08UpfGypMWOenFV4nt470r75FRrx0I2CKvesva734XDKlGXqNF/iXZubOP1iQoV/gXL7rXtXmrF
xhtyzxH1I5yHa3pPPQdoHPHzbY1OimYdyY+VYvOuCaK4v/GJf2pfZKvvTCXcCRTMIyKRHpXnRDdb
cCxwI2n9Eiz7NlAbP+3FIKcXUl0oml9kntPBrzxwbNVJlqRtvYOCumH1IFjyLnkd3iRvrZ04eP3S
BPuesvCZfgtDk6VC0wBO4QhiHfEb10slpdB0rRXdc1gbWdmpL17Swuq8lZtR1f2uuH2Tr4r6PYUW
iiTv/f6z5E1VWGnABXUKEdIVcgwgoQj3BZ4jfG7FjSlzq6HfKuExjq3QfcxAuFFaXLSuDSLElnKS
vlAhdc/GUxVuShYB80ZD7ltWT+iqJrVwqLdD9a4ZpPOoF2yCc9TXhE+3aFReOF3qzB69mvzE78tc
0shJIHuOemCq3XMFYd1T4B2MBjTfQfhaFCRdJ9Frm9W4tEkevKePYbaOFHPw915lq8qr2Jn9l+pt
PO5JBjI822rglYLHNtiD6qLzrHyCtyFp53iihWauQqZB+6iptiQT7Y8rb7TGiaNNkT4AZejD3fV7
FaSBwyHNdzFwpQFpuA3UHXIUjrOXtDRzzSq6HZhjtVP+5hULAe/MDY5CkwqAPkI05FaUacSLTj2P
51TPqSJbLSiw8YW3Af9mYwKsFRMxWOkV7Q9ZtRIiqwVnC03N2NuqOlX7g8wWhjN3LV0NZwzqLpLn
cWpkXstcz+kPiUwizWaR2aKI7vMk818qcFXKlsxHpi6WC6Zvw/HrhZi4rzoWuyGROc+B8FOSoPOy
zKnBNKKoNktJmYJYMU4XbN4++REbI/qHs0eTy8hCfT3d2hskuSw936n4I4ebJxy6g+/phOXAU6Sk
k3IrYj0BLdxWQNDc6DiOfr8x9CVK6luQHkYi/eK3xTG/NhV0TcJcLORa8p1MV1oioopxVGqxWxWN
JtC2Z+meabH+nAnto1fx1S41vM7Mkr4jqi+Ib5laG7Tn48gUCyH7yjl3Ceo9O0J0ToI5W+RBFqNN
tkbr+lqQMD9waldal0FoGlpJAWVn2ipntl83FuM2adiYfvYUci9xuTdKO9IAV/64f0ff1ltQ7B7b
k8duCsC31IkjV3NZ6lW0JjrqKgKkSXjV7P4AZxXJVHQ3orJGxvA9ekAPmnPf8i1AaLRswDhuWEAY
lUms0gCLITLDjx21OKaGXXo7TV1nERRIHEn9DLUDOJVctFvwx0q1mD5Kg/Bvufjc5ZnppwJFPAOg
6VsLSvM+dqmeB1uYSglXUUn58vWV1/gLD8Cb9NJkyPL1FhfkWOYQd0WOqCaS08EN2WHLGFA8sWgl
ZZhSucv8hQB//AKTSw51PkQiaFxFEneaneBSYHwDvoydEpCIPcsWzu241e79/OQaCcS2BE4dPy/0
R61/ab80aZsfG50uJfZn4mVkIdCvAzDSyMU27brTysTNJMjcO308bL3wIPdbodQObr0vnGKQrTZ7
z/t1QxFbmJzsPt/fbzMPFLydAX6A/uaY29cncVUC7dba9V3fKYWxvzKEKHlP4tZu4gNI80lSrvil
3pXb/XJtcnK44l7nXKExfGfwcxqJNYklAQ1Y76AN++aQZLo/w3EC118SkHNQXcoaj3Y9KG5c7040
GHeoTmuBI/ltbPr1wAif8ZRrtYjet/T7qW5M4aX3y1mBVOFkLbOCeZ2ghaGTpbtePXnNQDsZvWbi
NzI6yt+mseIUkjrgzm33qv5gVPZw6HDt1Iyk4i5aquDOhKMjSQcSv3D3YPOdCqtqVR6GIheHTsUd
2o5muUgT7kk5uTY3kDzdJA86SpI9YY+SY6iPJZrUc6T5OqKlC0tzW1dCFhHkdUjNAumLvMnkPOV8
l5RZXoVOKX/l+XNTnhj3KCUK7X3LC4jqVps6dJTOlFArlreugegsWou1SMTMuv+Z5rbf6DCAv0Tt
B5fN9YaIsqJrBb4FTAqik7QxarD2S2EFXG42rEOtiE0ECUvvlzmjIPoFq/IIkwfV77VRJWI+CMiD
yIl9XV/LDeM3bf0uVM0OKKQBT7zQWIiEZzIgAI2NQAgAuXlMdXLM+sINIHiDVR3kT7nf9Bq4KxO8
N2RGknOHYJwFllBb+hIseO7AKQqkIlAMHbNjkzBLbOs8xCM8dDS1GQ5CfIiiBL0uVTks+K7xXpke
N00YQxqEWPg7maBUt3yv6X6EBIdPeCmA81q4ZOacs3hpYvysF8GqC9/MJUoYOT4TiKBD+RV8yO0X
mMm5Fz597yUCdVYW7UO02C/AHed2zKXpSTCkepKBcKiIHD1XtKOWdhwNYwGQpFzDcxekLTQOk2T1
388GdKrG3iVQAuM6uJ7v4PvCwBsscqo+RMPssysVpi95NOxynMdkaYve3rJI+aNFB4Vf4IRuKCjc
rIn8IcMc0a4q2Bl6DkgFuY/tIAxPXFBypK61yPQQq66FOgcyLESrLkRtArPiSnSO60NqRcDY2zVT
v7Swl3Z1wAWgThfFpZ0wOqibzYZyExLd6KBCi/z1ylQgQsiTQcDnSHa1grQrWvWILh1Zhq7mLVpT
ebaKljjJZvcflghcFaMMCdJp11b5TOkluVcix0iY6fVsbRRnbqBJ+oxct1TaNV7onb5jvImeX95b
ioLGozqdNHroxtqowUNJQLw2X/GumA9iDoGcrAkOXKajhVqP48dQ9p3IDfiHdMiGlaK7Ce3z9v0/
70XkL1B3A0ITBCW/MfrF2VMkL8q7vIqdOojQbbuTFLMtLBnyGfmf+5Z+6YYm87wyNfEkXJcabiSx
2BEP6LncvGmxXbnWa/0WUBmIldhGE+Y2j6gGIvzkIYxIv/Ye1MVq9GhmOoxRFgE35a9yw+T0NW4i
DVEQJw7S08zMRIH0Q0Ri7b9fgIAz/zMzfvWLhS30LE7CNkqcZAjRpbyVB9MXdwPUoJZynTPvKGCY
/5maBrdi4fl8rcOUdBZXAxiuX/V3aI7oJqdB8AQpsMDuwHJzHs4LX3TcmTdLiagHjdwaiAl+kyIX
c/QlLmzKIE8cwM0sJNz/9g47hPZ3+ADB8NDUAS5pTfao7jzkPna4P5aCr5nLCWDpfwOYHB2lVwNg
CNPEKfkUQsyqEVte1Kf2/XnOZFOwwBdmJnGFJ2dA7udZAkEX1X2sW7MguWjpKcl1mxPX7Fkst2q6
XrA6czddWZ04Q1VnpSIbmJz28FV+gj5+VUem/NZRZII3JZW21Oo/TveNztwVsAkdTgGofOijTmzy
nuiBw6BKHC7Ci7IrvA9cGunKrUdBuybgVnUrdlROsyVA6W0jAC4o7GJgIXngIPE4vz4vqOB4KBTV
sRPXhf8QVl0u4Cr25Jp6OScAjKUUg34ec28vHh/1FenirFT2eZZVGQVrefLie2HzFXEGa7467IL6
IQhy7gNHUPHWUlNzIOcw9NJHI0kBguxSkPPS5ENVGw6eMoBRJChZrqIs0RqfnISo2e6iDNSRfgLe
HSHu/A+pC7zArLuwjA4Ni7uUZqmKu0FWqrQ173+I2UMN0NTIhz2q7U0hb2LWKEqRF7GDnELFNabO
iOCBKME9aQZt9wpK1zqFimfstxSdvuhxvT+AG9UWvOOkywFMHhNADqVhDAIUpw/XtcIDTFoHKkmi
LfOIJNGoINqnLtqdDeWBHEUS22dE2XE1SHyqn5J781+wynH1BGbURAmIkZwL9YC6y/8wTICeFZQf
EfKDCep637Roge3zcIidgf8O/vLrcM/5MgnE0g5qs2lttSSNTvBcooVX01J549xjAkx2Q40yph3C
9GjjuhYKlpFIy2jTdJsSAjlQqtGg9fa8MNq5My2jkA60L3CbeKNdj7ZGqpwbOiF2sn5dqLu6gLwa
FNxb1AgA3ZW+6zawKmT5m1AgTfTWQ63V3QZih8ERFaXMYqNLL0ZP1RZ9ba99+NQD6JCYZcGRdqn8
PucL8JrCkx4v+/ERdz1Wzi+Dtg+N2EF9vzG9Ws3NIuldYmDJLRRWVRLHSbYuS26JVmjmcTNiBoFY
GVtzQHxzbTkuM7eIVBmrpPLemnUSaNKkfjgqSZEvXNNz0QBKkBoqx+CvxyV6bSrXCk8phwCuXRJk
kD7VvRUa2QsKPls+KpYKJ7M3CcJbEdg+JINAU3NtjkOkGdRgdHH4BA1PgmGHNakYdatntQdDohW8
RoPZ+0sX2A0AD2f50uzknnR1P3DDok6cQiVq8agph5rf6TYOKBft8m7VL1GJ3+K5RovjLQIImQo4
+OQTdkrBBN8fEqdvkI0Axoi47EMEbJ2RWnxFWUR/9BEXhRbXmw2jms3jTgW83wg34vAj9FtXXnh1
zYTZGBHq5qoGEA1q1ddLzxcCF9QchyjJN5pt2wO0IFTKWeSYcgAJq78TssKjPJcEtAZ2d+GhOZco
gDYs+G5UJK6QopiUKCLN9SNFhDgmxwqihm9ajzqfvOa0rSSt0q5axd6p1JkVVEuOfJzYNEqDUdBH
jVpM0Dy/nrgsJMATNbDcKqQrToxPTWMAXCC0oiahJZ9Rpr421R5d/cRLbEWF0OT4KswtNNwPAkp6
vh0bD0V67IIXPTZ5l2r/mUoCOhnYLmPeBu8wpBqux8j1lRIKiZA6lRtTTtp4rAE7xsFYQtrMVIpg
CG9vY0xUqoCLXBsqilrV80hKnXhfnrkNBGPpSN4JGtanz5KIjN53+HPZwSt7k13XDmlTQaswdcDd
6dvyz9i+8fQ9HB+jvUpecyJRh4X/H7f3zIm/sju5aKCowPQhFFOn+cSLIJJ3qf831VZKloM8I1jJ
pU5c5QC2Lr47M27nYji5GUdWhyaiepflVrakujZz/q5GNHrii8cCN8iqiwdo6qBcPvYLQPudT7Dr
OyL436xbpA2ZtQfQGq9AfWvU37q21/dxoLEc9voOjZTrkRt0A+bNc4dvDow95QnNoUMeEqspKF23
xPxKdi4jL/d3wC0D6Li1L8YxOX5Jg+Zj38AO2IGQBDz7EkrDhEGaEl2Q9fuKmfsU4FYInTjn9uN0
WkrEziWFr+xPrnGWNlIhFOO6EwBbXZ+We7xfshDcy5mL6YOH1w7Mk/dxf95zNY9Lu1MOoqCvwTcR
YN417RWCdns8t2nsWv6wgkjofWPjt5y4uCtb02tVboNY9zFHXds1QkTC6tHtXzrvexEiM5csujI1
uUoTPZKzXsK0pAeIBxrIyaBHuNmxFo9cUsrH8E8LsOLBXcptz3uuf/toWmJRPA9BhY8T3QvrDMrW
GeUP/As/bKNvYHSGyORAwJJZxVlUFzI3MzHS1ZQnPgzbp23jAavLSydVAKgutLuOiovB8azPGpPa
oKsEhGLKq1G2KierHtCdCrcb0Y+KnQhoexAhRsBBtk8bqzyRXf4VX3mlprxuG+ERmcoE5UKjXELY
jVvmdkv9G8zEXaW1EPudgO8c5ofGtzq8azgacTYa4mMgeHaJyS1lyOZ38T+TE481Pn9BM4N1lpS9
ENpVHxH5DQhjYZFUZCa0xxf9Z2nik0RxKEMjxV6yUxMNjmA/faCDu75/KOcqdSCsRG1kZJcHqGyy
hC0f50KUy6nzYmckfPBNdgg6UiWEbke3MzK7tuszbYGGWrh2Z+A4cLoXpidLaXCa58Xa6HRNu/5G
/Q39o6k9EL3ZpOt0oPQnPmQfbQ7244hR8/7E5y/9C+uT5VXrto3SChMvP5mVQ2VVwaX6TKUX3twa
tVXap5ackHI3lwhf550EqvVAhCKPg8b760svkDgfeo94zsSgeUbWWspMFUzrIVQEgiddf2FgWKxi
tEht4KXKGFyq4cLBmcFW6HgygskAeFiU2qfAOE2O2z7ly8TpGhLqK8BuKnbwLKC4cHxp/51Edh+a
fLQa5I2xig7lQ1mA8Ve2VX2T7oXvIbGQUqt2YbBOl1rS5jwZeAiQYYIjRXlhsi3a0GvENuITxxAq
9ItmyF8UfQrTYQ7Oj2oJqjjzjpXB8ItzJoOTjZ8CXHrkmArVUJAD7vr1kMQpAUrphHb11f0N96vV
MHVWWHUcadgCoHZy0qQemapGrVJHRbfiR5OTjHtMPGKgEPkivLsF4b9Z3lHWkjzfRpvStwExHwJa
fXbdis9NLTRxMw+JGctbD2UgcRu9insQyoqPINZz4ex/vMTCHeO3p/tDn71PL4c++SRuK0VV7de4
ulUTjFS0aKmaARtx4Ev0+XDhJi1Itm4flmSjb5k/EJfp42bQoN8MXzG51YKo11xPgw90VartDYGg
2mMGjfmYUZkqYPtcVQQpreIrWDHHDUnfWCLQ3PQzZoTtA3lTKwufce7RfDWkSdCOGNb3mw5Dqmyz
t4Cr/bY36uMqRWvtZ/4jr9GLmtgQZl3VVHy6/x2kcbo3W+hiOSZbCKoJANUKA+67jXqK/r7JPw/B
k7ZTN8k+oOUOVIaV9UOZSbcJuFaVzVGg3gOVKP7fFs1gwYvMPZdl+C9jVBFGR8RvdvLitcCDFqrq
iyRzZL+Pik2o1eD2q1wpeWtAgvdSBWMHjBT0RUldMUjP9ZDwL32lJ2+ZZMTewn0y5zdAI6GAHF0B
kOf3w12MpgecQMF7KnPqyofWPMtSGsnJJ6t45dyUfEfuf4xxz0++Bcr6qAjKyFegsXUSshudFtYK
0zJHkzR5owcC3gfIX5gaZyhUKvSExGW8lB+5pdEHcAd0/aN2OBBS8ELXd4fYC5GQ11XmiLGpKqSE
SIJqltlaeirRr7kS+ifZLA6lupOEtZaTqERspi8s9NxrBdp2AMADnAiys2nTsNT7vajkdeZwa1U4
iCVpwRSzL9C634NumdYmv2GyleqWWNtDTvJPbeEpMbfz4ERFDeh3FLYAwr9eBtn3RM1Xisz5+IjA
xZD8yZ4rWtjBx/1vPIPD1GHHgDwCMh/azeWQp6I08D5mCgAcwUTZ8Fz4BamwmwqkouWCJCp6WRQa
eUjGlB4dBkt5iYyaFkqwtOwzNxVIupA+BwmTpgg3k1a1BrWWFN8e9MvZ1tmeOXML2DpBkPL1stDz
OOfzQRkCuAxYjlQNt+P1EpeND+4Qpc/wJEVgghBgVyZETalyLFxI0WgpYm2yFJTNvC7QXYUOHUSi
6LScvi6QAeOEmuczp+VzSM8VvUbEWpDXueKCST1Le6I1kmcBOvTcGp67GppFTN4vLcrkYONw4WMj
9NAhfz257BqhCF2cfIzBdflXlJO4r7QDjslMRReFJKHMfIMggAJjf9sGOTEykIYd3Ugx/FXhNlFk
AsqRArXVxd4AHrq6DveGFADczfeR+JrmkvyqdVAbp7zPWkZkiCzgztAyYe+1MW8QQ2z9FzcXlZcy
ZQ2zE42THalJc926v73n7jJAKUalJ1EAyHbKNhlDbqR0jTx3Mp+GqiXkWN7BzNC1kKeUKz7EdwyH
24qgOnhsoUBfC1T9aN8KWwWeFlDpEGRc4Pm8P6q5+BgNUxgPShoIA+WJZx2x6SUUgjzHkPOVZkH0
HCRnR1VbdT6ttt6mNVvNBYO9NUgLCeDffNP1t4fcA9onEZyDox7lhutNX9SerEddGjjm25/eSjeH
waw2YEYC7xkWgjyMivSjHrpv6iCF+CSEnqFQdaJbl7Tmfj8SZjWghHlHrgo6gyfI7pzPKT3nEBxI
Idu13W7peek9cXvv4cCMAlIoxmDs03sP3M5JIRmu+ywU72nroftoE/mPfrcQ+Nzed9dmpOul8d1M
0VEac59rXrG8+MiAiQWPKU2GnZQs6d3NJOSurU28j5cVuHgiWPNas6f5RgNfDvvJ94fDAdo8dPP9
iaJat+0o2Q8/0aOyAJWdORnX9idRnoCEcMuP9k11VQXkYH+MOWhkJ+XHx1cemUAVARVaX2hN6gU/
f+vmr01PgjxdjHQtGk1rri3nP0L0ECnqgo3bQPLaxmSfe17uJXAr7jPg9UWNPtAlisKZmxMW0BiM
6vRYLlAmH5BrOxdSnxn3nECe6ht5zGZ7ROPQ1wGydYq5VIy8zZWM1hAZj8VwdCpM1owvVK+Rypp7
BvMD6aoN+EFJzx214qNSX1tlIfCd/UJjzyKuqbG3dhJ9uGIpD1zfwJoC4gW2SrQXqc+W3OBtcsvg
x1b5sVcFf6f0cP3QAo2Wchw4+CMrWel7nWyh2gVAwYKlOQeCdZEVbWQdwEPr+mSrRatrrHO55w6V
pQ5Ed0wijB0KdNDf9+xzLuTS0GTdJAbh1yCHIdCf4+0mkUbmidSBc4//jOPFZOySuYnHYqyWmVsa
3Ch8Ez210PbicILxvv4UKDgb6VbdLTyU544VQlJAYxAvAaY4WclSKqR4kDHB2ADXAIfGdrzb76/h
zN5DACiM9QqoIaAcd/2x8phVtRgknhOr5WsZlPsCbQvEDxLrvp2ZE4XGKKCWMR08OX6L5BevKV0L
27AZ0CmcsmwresKDq0RvRhp8SOBfLZLGBrPvwrGayUqNzVj/bE4+WCd3vi/paBo92KCfDE2P4A+0
p783ZLUhuGyhBuceY7xpzwvR7m+TzOTivzI9cVdCiYpq1cL02xtPX1TrpaU96PIUYtr2xrAwhI/n
0f8j31B6JN3Jpkpqk1YrZAnZepeb5s9CZnZm916NaNwIFx9A4yQjVKrCc4LAWKuDazUKvy86wUzK
ijK21K0+aw5OZnxVAXM5BT2EQg5mnMTznAhJfNEKaoWq+jqqdoDULbiBucsVlCMCcCtAL6HoPZma
CKHpqpPRlltvC50yDwsqkVQn3SZ8qB5TU3Epc0kV44L1UIiD5J4LZlL5b1uUJHtH+e/+Vp8BfAA3
eDGeye0BPL5QFJzoOWZtCW+HUKahLR26H5AgeNRdiDHH6HW60y6NjR/i4rt2XqlEDTPQkzysiqdm
zwu7vwoSScqhzxeimBl8GiYmoptJQTP2KPF5bYvrKj4potgfy5qHgQiC1X997V5i5Ka+2rW0BHKd
i9qu7E1y6qHrKw0fwF4bbppqJ2hOtPMbG13q0N8K3DXyA8EAKHtsxr5kSvKuCR4E/i0xNmK1ay0e
ADZuq6WWpnBml+4jV1uIe34fkDerf7Eik7dF78eDC9px3wEtYUEMG0UPMM0QhJdf3pYehT9iaFak
sr6fHx7spz23io/0fDLfDrv1Wf4IHiCHSteu9aWZoyjluni9vxXnj8a/8U1Z8lNJywcIcPuOCDpp
9AC8MvR+QoUbmEdtGyqbbAtlKWQiNqIZn3r1UDyjHaP7Wz1xKe3RNe0/3h/QTMLpagspk/sGuZEg
aBk+qaIfKvdd4CB9aawlNzfbynCUzM4YaSXknvjSLIE7zE3J1IzvUj/ojUdid7F5d+aOBSIECXu8
0dFLOWUr53u1K1I+8SEcqm/BCrEaXsXHgPJvLfifXBcqwfzCiZ27Ci8tTq6lPhWNpPIz39HKNdrG
e2bHZtr/QWoeJHb/y3KjECGNhOca0pnXJ7ZGhrdReix3IdtSQsXElM/l0QfY0bDaY0xSU/Mf0OSg
havBAv9gPFDjeWEMYxh2c0ag2grk/Qj1+U3KX3ioulfLxMhqfPJqNahgN+Clbej9bT1aiMjvpuEG
BfaV6Gok5hlVlkqSM8m9Xxg31McQ3+AqmngtpVGbNE5hv18ppPjJgMQiGYB4lEb2wr0/6yGx2Mj1
oBlt1Dq7Xu9m8D1sp953Ei6xPfYSDVbi+kC9nMRgF6oybnsaSOCiei9y4nEmr4Es5WVhwediustB
TOLiITd4v0sG36m1Mxg8DH0thHu9I3pm9qfIP/U9M4UsMGVU5TYinvgq+lPvj2GmGAti4pGlRsV1
MSojXS9ElA9CPFQYA0qhdhKbQkXeJZoe06PjOIkdgV3XH9ndF1UTZyc/ZpLRmAdY+bR9uWOKDlYG
FR6PQnsJHQkcdderxrL+KvQr+1jS2Z29oxDk/D97ky8egOC/6BTYq7dmty+f08fIqvbaOjuopv+3
XEvHYcutjuBByGkM6vP6wwMv+dInnztj6CWCdAHeq2j5mpzz0itrMYlZ4HDNOebN4KSVlpAR0dtq
xjGJ9t4Xt5WW4OKzUe6l1cntF/hK2JUNrPoStd/+HPzPUSgTfSDjPfiGl3m66akGVlw1sB6BQiU9
NA7o0TnqaPMviXPuX3dLYlxz3hVYa0WREXSOArrXG8/Io8pIALx0gnzlV89lvUvFd03a+V22BPOa
yWmPhHfI5EN/EnRY0zbgCAJMQyzxSO+1VgBx+/4QEFB+0CO0WhQq/C93JxwL2I9HWCd4HCZTK5Oi
lCIucLLasxT509OIJFo58OyGYdfqI1CdAbO47Kcqvot9Epo+ZC1UmaLVPDaWHt+jsYlXx+oqyPWi
Hxsv/ck6owxWFIGHZlSjWqnxWuBPLYh6lYULbPTNN1YkZGJgQFDAg3c95Q5CAlLcS6HTVFtOohUI
Xq3ef9SHr/v+avydiR3AVdAxCcg0VHOnxXRRBvy3UrjYierc7MD7h4SPXG+CQymtAxHND3Jo3rc4
s34gs4YMBqitARXkp35DgPRH1AFpL9KHatvbS/oyc5vzysDEA5cs7N20hoHsOOxSU/wGSU5JEO8R
wzSel8k05yc0MpRBVwPJ9smnKlKEAJUMezJaGdgrWmvTYQsdl/vLNlNOQWIafA7w7aAjQqfX9Y4Q
kqQUWREmzguzABCrTI2EoDZu9gUR9nhTD+SpAar8MYXiQJpa1Qs037fn9f1RjEam2+VyEJMXpw+A
k9fUGARoXyx56KA893HfwsxqjsRC2BiITceenOtptmKtCS1DA6/Q4eIeNkEA6tzi5C3swpmJjER2
iFVAkwG1hHEYF7FZmbpx3meYSNkkLxpf6bZQlkv9FnMR2JWVyWQaQ5B9uRoRSsZD02ylvRtAuDV5
i4VDn71JwwpQYMKWYrHb4h/amS7mNrkT61Iu/SH30XdBIw1y4z9sOIXgfvGeBYb30GaxqX3GiSDC
hVAy0h7IQ0xDjzILDOhAoicToPsachth9NR37yWkbcWa5P5p6T1+s0fgEGEIHSwjISOY8a8/XqOJ
cZGpWeoEfQhtoRicH94KPTYBjSNxYaPcOOKJrcknlMFZ20EEOXUEpplhY4BVyk5Yswrczqz5z/ub
/2ZXwhiC6DEtaaBpw5i4kizVeqYFwAc1cFZe89GU7Ou+hdui4GhiBD6gGR+5/mmpMhfisBGEBjhF
ACt81ISatzfBpaFie4/ibsctbcabsBQIBxwvQCzAsAx4+uRbSXkRBlEs5yh/w2FtGpMDHhxocJVo
q4G2JoLh+zO8ffpPLE6+GOrwahdxUu6g2Wf34ZFg1dCAfod2Q4beoqeafK1p9Gkugs9nvt6Y9MOl
Bn6UkSHzeltmgRtEoRcUDl435h9j53Jg/iaeaP6tVkZofi3VG26OHSYKMIWOxDLAcHhsXNvzgkzV
3a4tHHmVodgNCmfFp2jvzr+7hYzyTWw5sTR5uYeJgTSjBkt18BWr5rnmyblfYvlYms64vBcuWQk5
MW1GIwmRe5rKa9Ugju6ap/v7Y8nM9ApTuUgsXQFUSBZUU70QiWjDisCe/q48B4F939htMDKuHPrt
UGTQ4bB+b/WLSSFOVCIcjwLbX/2j/7GTPwY71pu/zeoMha/G+h/MjaTzPMRCZNDUTianQqSxyoG7
dIB71cgu+FtkNpPNV9B1nT1TBRH8Qpx6m9fCBGEJ/kREIAnHcv3VeFfOWeC1pYPqWk/AP5fHNg8q
zwcNWSs0ysrPUHjLTM0F1/S54p7i72EporzNO0/GMNk5TZAMeAJWpQOuhdo7QA02T0jlU5oDKNAp
5v1FnvNolzOerHGuaY1bGF3plLa3jnfx0jeccyOXvz/xmDzzdSlTWekUwQbnmpgHWy8Iz967yFxL
j9pzubRJx5D7KqqbrN/EYyosisTMq0snNQ6KumreOBG7J0xOhbs1GGCzZCkVuLhtJjFKqOVKVEnY
NlJ2EDhzSAA/fUXrZGKHn7lI5OYhS2qSQDgzBTCQCFxEpXdAZZTFI3MTLWHyABOjBwNJG0TWkzu3
aiMgELmEOYL3lHRmDKYDDbT0Lq3addieBmupxn6LmMctyI8UEgBl4+z/5tIufAJi+B4EJC5zuvIN
dOqiE78qSEkmI0w9POpEO6S7tiXDVrclJIru796ZeAbNsfBHYMyS0R06OSs830hhbBjMyeu3EKwg
ptqck5zo8oKdmStD5UENCk06RDQ3vD8A+yW6kCWVE4ZPw/+Rdl29jStN9hcRYA6vzSQqWpJpyX4h
bM+YOWf++j30h92RKK4I7GJuGFzjTrFTdXXVqXO4FfiDix02Elg5u4XqzC/t1GT7/jLwA2CI6ow8
vXeRE8lrCrlzm9bBe2Z8AWckGe7at193AbRzyOeaRfZFBfMsSUz3kKiqfjoXfzfXnGghaRcGPhd/
4HOQi6KBp4THn5zfIe8VwWnFCuQOqhcblBHnerL1N1L3g5VdRaQ2B2UTVpYwrFhIAiLfTmn8Xv6J
rkW44Ewe05HYa7cfMzna7uAHTVvIFS5V8EVsvlq9AcyVDAbIuggqHgQqnCDN1iWCni5ts5S6mfFl
UF3EHkCgiV5XehKiMGUmNlTW13YhUtARUDgwDWX84ijHS2a6A4B0xKt4RBoiwLu/hIo25pyaGs0M
BWFWFAsmT8s3lYaUsR6Aq3kFBRFJIu6g862ZA0wN+ga0jDSfcnvxQLzEb2pQYnvvz8/aI8U0aBrQ
38WOqp/jvydXBR7zQS3FbAcqRCKeHErvzabQue9Qk1YR+thcE/QNfaa2+XZgtTbVGe4QgSKRXkmJ
1oYbgMFrs2e0rPzjgI9JByd2kOrO8Cdkh4WL/Jey/H4O7791ModxFKYh49KdXaJ5F+e00j5QNRiR
AwP6N339Ndlke0E9RyoiiT/PJ+qRf2MyUZNtiiyjL6f50OHJ+hGpu15HzhLc0drXmDx93Snk4+KT
90/BZFRb3V8+F+w/IrFhH+3iyOqhkI7n1yQpRSl8l8i50CFMayMSQlstBvwwLNA76xquJkDJ08Gv
BbPjlE6n/Nbq5HTEnFLJvKB0dtXtewHxWQSOJmUVo6nz+fxyj+fwfnyTKI0VBp73S4zPiIlx0D56
FQxn+oBWsQrwC13dIkv9xSKDHZuKWhDwnaNneKPCW5OlPPVjL8pkrsdvvbn+QPLTiTnjdOB8T7bc
hQfz+rA6RTDlwR/laoUN5/5BN7x2RNlA0xf5UR9v/PvJmJxKqIVy0C7CB7j5HwasxBDM47dhzYPB
+D0MshH4GblLt/7s+ULPPxwhsOfgRh2/6mbYlO+mLM1QGDZhvg3v/PJhUd+VFRgiyT4/OQloWOfg
7DkSmWDapYBPe74HHlFB47yD2QnpyFG8YLrHBddX2EF2exvm+4jsIA37Gq5dcvrL/zFPVnQ20Sso
qOwXv/+z+lELdako/9i5NX4BoElgpBhJbKY8GRSIQ3knjnv7bXM97PzNF2fk+wNKVT45ZRvTNPf6
uSfr9Wdp7e11BCEkgH6PS0qp4/I+nLqbr5gsPxNVbOqwEeaBVZviAsIXktb+wombO3BYTrA8jHrA
wIXfrzagB5kEiqXe9gfdKSU9YhT9+Xo+BlhjLf2fhcmRLkonFb0iBwtZDH4cCIxxHA5uaLqMpAlQ
MRD7Jek54TF2vDc5OblMH3QKeCJ7UIO97XYoFqRk0x+v192Hpx5e890rrngNjNGnjlgDsRzLJa/c
xopVkxBdt1OG2N4atx1RXlbngKz1ZI/mWPsnUf9ozydnzrNyHHo80JKJ9tBphpCnxgJtjMPWgty6
FY7B8JHxuh/LC8s8awdMhng7AC4LpfP7ZQ6cYQji8UxlyIWPqU8ZwRUtAkBR/Twf0dyuHQvraKEB
0AusYfeWMofLml4Je/RLKy0RBDQMimxLGmRA/1+GpvTyZYu5i8ZDqsTvDrupaFDHXJ+bmJ21f2OZ
Uvcix1NmNR/0thRCEdLdxngYMOHFzZZqdQuTNgUYN7XgKrhNe7vmOzywEpzDJB3QcuRZz0c0d9xv
VueBjBcqhlQvwZDT4k2loM6fLnHZz40F6nQIceE6x46i+w1Qyyyf0lHR2w0YS5kI4FF3DyGS5+P4
BUNPneOtlUkg1Epdy+YJrCBVBJF4PE6uuwOtH4yXbNWQU7c5nRr1vdHfP3mWfNJEQ3/G80+YjQVv
P2HiOoGdaBy+wAbMtCt4o0ArDDoZwziccFWZIJPhjgnZfuqpdl4BRxGpC65jbimRflfQxsPKwDdM
jnTPonPwd//XHUDiaULkcIFiYn4l/1kYPftNJAD5JtENOgywDIFZ8DTRfcuYJYTe/7KS/6xMHYYQ
s1IZwYofrGLytktHdMLBOoEs07dP7cs3T0AYRyDLou0R7Y1ziR6MBf+4MNRf3pSboUptoNC0jI+o
Rv+o/BXsyDWe75c5Eyji4e33H17lyblgmi6vJbfHuUD3dpkIhpPLVq4s4cVnXtIoFgLTA5pvpDXQ
KHS/alEY8FzNNgPwLhW4ZVKgbNF8rlnhjuhbFprTxVr6zNTVUnPZTHbzzvC0ujbS6YhCBcMcKTxT
/PTDTflBv+QN+G3MHNLgL+nX8ymdCy0QJNJjtyYutd9I8mbVaKYIKi4tBzsGiKlPdB6ggKA+4Z38
EQYL2Ztx2qYOB3bQy48WVBqP5PtpTfo8ycuWHWwZ/H91dK6ZTMs4Ql+p4Khw2TrOl3p2Zh97tyYn
KxlUSZrGJTfgsbfpQeYKuBD0zz847dVwbRLXoJgk3BJm6HerPwwUtSERGQr0NExzAS2bhJCwlgd7
CA0lMvKOJuDc1GLu4oPPkN7WNYSdllBaM/UHBiHDP6vjVXyzlG4NYXkldwa7ATORSJJGB4hY4tWm
/mFUJX7xXxhQAMRXh10930Oz63pjeOJGi6jJaTaDYVZ58dcMS6LwnU7fPc4s1iCcfG5sLjC9HeVk
E6WSA9rDZDTmHlvKJcLfLDWj7riELXkkbsULZkT20fACULaYVjtCNNa6MScM9m5XqhsDWaRV85rb
lG6ii1H1DVqzGfW7N/TPYwwXUa8y8yfQ681x4ZKaHTDYNkYlPhzUaW8tkzuc3yrKYCNTz8lGteI8
NVEXKyuzi3hjZjqvZVrzSg8zCXiBDn1OWjiChCiqrLxV7NIRmX0igyeSHkXvkYuRxqv5ZrOWNeMD
WebRNkMsi9JPrv56+PqAhOnH4cuyThbIVQyXWsQlP974EsBsKJkhR4cyqjx5SeV1ndQ1aGdtemBt
SshUgVvyco8SfdiASLej+I564KhHdD+0FHpNeVEHrY2IBjexqCpfzAY3MUkO1t9k9X2BVDjwc6OG
4nllO8Rbfa5B03aUNPfy/KzM5F/uP2Uyy0AYZFLkhq39xhHuAPIPwhh4wAFCFJtASlu0ZV7e0SO3
Lw/nY76EU33EMU1mYrzPbxZZpqQ46UOYl+1r/4Pef/XAENChgy6TnMTt94U/iOR9vweLNvE+flCt
fz7++dX+txITjziEfCmGFVYi6y9xdcilhVr5zC6+n9+J56vAHya5PAaYaYXWGFeDV4ex+6pyyYsO
nTBru1ZXqz+yriy43Blnf295clzlmm6lIo1aBJYlqKdovEg1xdViCMVGIHKRQPYfmR5zKISXKNnE
2WK38biL7++4+w+Y3KxDJdNDG2JuOXIN9x8oxnjaK7eyLMJrpk4b62x9hkdcijJnYrM7uw9hpjd0
ITPa3TQIzcDzFRmvf0/BRXfIWvX0FfWyQrPs8300k9y/Nzp5KsWUFMRsCqOtKtRE67SP3Vdzfg2P
r+naskxBv0RIXieENt4RHJKaGUvwYF5cikxnLqX7D5k8mHqhTVL/17fk+nicW/3jo3pVCBR/8XIS
1ddAO5nJhsTb7Ts0Pffw4QToA7ydzD8LW3DpdP9u0ZvTzSp1nqYJNj+1eruC7yJHbCWqhuVo1cbT
Tn8lfatL6PKHApq9PiraceF0L37AePxvPqDumj6OPawKu6s0MJEhusP9gUnwidURM1u9QCjgoutr
zEC0O3rmwgv68Wa+X4yJe+t7WYgbCvY9tBc67UbObAbUJk6iBvnCO/KRc+7elf72jt+MNZCVulNG
V5rrMUp6O14/WDprvejMeq+yuEi0pU2/OL0T5wbm+qyGbkprA5UgGIxmeWeXNGNcgHflCXCn7TbW
4LjX6Oi//IGKp3ha6uufSSPfT/HEzUmhQ/k+O552kBpsRqAC0Ar0uthiocMNfO1m1NV4uVxqTQaF
hM71ZFS2hUL6ISOAqGPpV6uFZf9l0Hri+n6L/jdrESZx7hbN+FG7Vj8g14i7HenPk/lN4Pj8F/h8
F7t9iQz099nwxO7vHrmxOygeFYejXfAn7mKiVdudIaHX1tFOp+60JdQRWwEoO7xLF47awk7/dco3
lh0w6zghDcscmNqRrzL6LN34FaR9wsFIG1Z/7m9nYBN3yz6FuxVFmXpxBnuFds0/d9wW8SAxWwMl
uhcM8ewa2sKizrzZ7k1OozZQkFJhBJOZ5uwcUzD8tbPiD86mX/Kbj1mMe0sTtxXF/32Djb1au12z
BZHx4ZBoseoSZ2u+IOWWiGTP6Wdso82SKtDSUk6cVqV0ZaqMJ0qMzao0HXTcx4UaDRYVLt1WM2Wo
+5FO4q9QdrKsUGCrN7XAJ1dcUTkxUH7CQK3Ti6R+y+f3FH5Ms3+OoDfYLGxbbnQPDycGjNgcBIhE
AZRj9zeE3EdlECSIkvjd5lojtZmrxincneRXv1VNDxmdo+UZ1YY7oWoBCUxQBqvJcbysVvIwYvYW
gZwzkBHMyc0nTVY/d325qAJ8Un/koQim7uDKiSUNwI86xjfZI0V3VvEWWJiK2WW/MTtZdrQGxnnM
YSlAT6WJaia/x36mOrkJUbfnh/cXRfVs0iernkLAL2oU3BsC6Y8NBF5QJkHwz6pfCbpAsfT4m9m8
FtgFFk71fs9qKP5CRQd1ItYo3rYXDjBeGmRBDflbVOTEWpfaeA/2wloHSZB2RJsAu6O2Yr80SePc
P/vyyY3HRh7b8XzcQkKW3dchbVMMt1Sfn3+TYSuOgHbo0UwrIrmT5L4ij2ETMlLSGLEgG+Xg9Ev6
sAciDV0dOnpYVgmKZxv3a5Uvto897gVI+tGKKEFKEH1W0/rSkLNlA3lHlEroSAuqyqodqlBpJ95D
jYkktBRpz7cEM8bH9xN7Z3FaaMqThmkDL+ltjWJJ+DcI1ABq5kdKw2ZcMPXoXe9NTUL1HjxVIaRB
e4TqtCkcNhtZ3ezAhYWYxdPyhVM1buWHcaEuCw8z5r+mCDumSaui6TAu0I/7OUG/q7ZwmmbQkxgP
nNcIE1VAYzjJefsluv36AYVY0GuMTfcfH+4KtAQDufQHuSZ79Tgs6ULN+Cgg50fVNnC7QnB3Wn9S
ULPrgsodMIe13gIw9nU4DStRKw3gfFOLqHagt+QnUJfivZlbGGh6Ho0RoAlC28K0j9kJ8aKgaqG3
g3rdt3omiaAm2pcVIF3gfZWqbxA2kCRbSio+3hP3ZidhZsOyHuvnMIvMqY4/nUKQuQ2gPmQ9352P
XArCvaHJqznIC6nx0K1uvyHJlmgH5EPCzSt48tDzp2xK9as0D75eqgyyjRF4pQ/WVmc3a1+zQTds
2qkhrhpzvW7MfW6cKxV/rVPjTBOa9Oi9XQKyzG1vUBwhXTZ2GYN85P76FCvoD2WCN0DH+Jxs8txW
fCNsvYUtPvPQwKTcmBnd8k10yfBlrhQtthu7ro85RI7M74iYur4fC1U/50hXV5WxOq8+Qy0yny/I
nCtEPhCumIcoGPb7vWk2z+Is5pLBdh1XrZSDwwGPFmwoLkY7pLxgbObhANUGFrrgkAMDSaIweb0r
ToAqZIq6QLKlNhlI8rAFKDweTpL6hRrdRcYqOoTaIXtSmEtYqMcE773xyWKyTlkUdYQErxutxLdM
RLAjIcvL/pRwW0WOAKRaJJ6Y8/u3A56sLGSalcaNMWBm26GFN1tJkupT4D8uONKjGnrJpePzBZ3z
IGhAghbNSGqGp8gk0GHaJGq4iGls6QKXD0rj1Mh5jVd2je3EFu705/ZmZvXO3CTYqYuYyt2Obmx+
HWjoiQPnJhOrVPnieqZTLbBqzOzWO2Pjz28OCh8NQhWVGBuvSpTRJ1peXPND5S7U6WbnEJHBiORF
yRaNyfd2lKYSAzmtWrujodcpCuFObiHN4Dm9oNd5QVltEDOEB4N1XHuKKfA9tXSNjztjcrPioEAx
AfxqI6J2co0DoSpCiUlpbL+DmJ0pZCOTJbWOL+wp/cq/uJbEX89XUpyJHO5MTkYd+yKTNQ5M8rSZ
Fe/1F8V88b6a+Rs6IUyu+SHxGcvr3mksc6cJ2S5Pjhl4bBOzU3aR8xb3hwpwSgGct39DpQLf61ru
1K7fpc6Jx/8NFUfom9FYPOHYf4C6QOwMb9BiCBXlqi+bUWLWGWnPw5pDVbL6E4A1d53Qal5dvOhb
FL6T9iTWKtdaQgndegfSNnonWf46DxpwnFQqiF3Ffvt8Wh5ZCQVQDbBwVmhqQm+fMPEbTVejRlKg
ZMJnm+FcMipl1Pwh7MeWqtRb1x2InHVOBjf7S4IW7AskOZ9/wczlfPcBEyeCxEMfcYmPtEer8T2J
f3rvByXquDFrcWHnz/QXYLA8OvHRHIKg63eP3Jwwjs4qtsJlZLO5IZBs22jZltOM4NAYhZGYkbWR
PdUzhk1sO8YAQdsdpzpGjCfsWfro1ALSzuaeWrg35mLAu6+aOJko66iG6fFVoLe8Cg7ZATY7wmcp
/UqBqK/0N7Vnqpm94Etn3A04daDnB7pyKDpP81yxmImgE446OxlEbFFaTWoER0gp52jbC67PV3nm
wHOQmQdkVkbvO2QM7n0OCrBylLZ5Z0sV5b81eJ0SXuychd08Uz6QOQba1OCsBfgb4I57M4KSeqwj
A6YvRemolWlEjqZ0ngaqpqwhhWQPKK+iSg8VsTbWfOiC960atZLK92exWJcluOsKapV5OsMZz2dg
7qShr04BGAlnDR0uEwcUyC7Th4PU2QG6oDqjiLe8kJFj7v1lwYWBYiUYhfGWLjWHUvPcdOmFgzbz
NIUc4s0HTI96HPhwyICOx29g+DI+Wv2quV8hOf6sUFlZgdcVSnLse0OTuN/gvyzl4GZOOlgARsA0
sFhgcprcb2zeQKm9wHOqAHYd2SKn1XbhyjgMhD6Ih3brv5RWsF49n/YZEBpGfWN1siWqdgCfEwvg
0qYyIiAmSLjPCWccjNdTbP6tyLY1tt+SClhra627na0ufMDc6/juAyaPAswFwlN+fB3jHmAMUPo0
WvfJuoBonRfu1bkZRuEbqumAvUGsb3Kt9ilNiW5PIwJF/5mAQkX3lgyvQ7zqFUuSlw7bzI0KcXYo
tuD1gP6o6fNYRKiQlB0z2F6sctf6MwSMAsm3FyJq35fLvtHRHgvqxL/nIsRIl6Z1yfr48xtfLnlU
LrcSrFf5Dhyc8JscGn+IAgmrngPZvF6D2CVcSZ7Kvnr53tOf76uZEi2YmQDbhmSNNAo0Tu6tKAzF
MKt6QKskI995DJHdHwABNh5espGzdYXD0KzcivT0guWZRb4zPB140Urga+rwngpWLLN2RcLKW4lv
SMqqXrrwept5I6KTBlojAKUK0IGc3E1KntWUXOBZUXHb5otXforuVVkSHZ+Bo+NlNKYFZAmKuBC/
u1/LHC9EplJwO3DkrVdbXbgGf8SfbssYYLtXBSMnH4PRaLQ6bGWz/WSM3asJaMOgZp+4pfNto2/f
0eaw1s3tVv/sLUbnIdtkXQZ1+75e/xwXPNncCvASyPgh/AzmoKmmmZQ0dBukbG9H2RF0lUquKSE6
bSoIziBofr7PZspCkBK5MTbZZwWaWmnJh7HN7iB+Rhro1m0inarVt2nq6IoGgSQFznX20i467JnX
z53pyU5rFK4GBJPpbdbMERb55MvY/HnbjSqA0Ztirj8pS1jwYHPe8s7mZMO1ZZY4lQCbMcnfJHIN
rB2zz96CBfcx91jngcCGADwokwBUmtiJ+KqkhgbTmiIBlmipKuLNAUpp2sIDtkT85RiVLl9jLT9Q
lvTyR3gF7cXrkpzPTCkMq3vzGZM7sXECp/dafAYI4xnw+O4rTC67Hq46f6Ds5gu9lh2a98D5ap0Z
9BMKC9tr3D2Thxgg6PglosUCdAOTJeadMsUs4OT16d8y2Jfy6fn2/QXTPhrA44JFd/YjAnUIBhRT
u7KzAef4aCxOG7b8m7wGdl8EnCDSUC4wCz208kKTTPuM0oii/YwiASBXo14aNDBWUA/qkTpZOsXz
Q//3ZZN7GU/gnI67qrN9iS43oSvIe0GOzs/HP87fk+H/YrtvbqmqVSqOyQoYcdh3lnXrtzxBdImu
pWT33NLscNDuBqj7KAk9za26PRoX6hwT7QXeOZfRa88tXfhLJka/eDMYTiiFJnDqzn6rezWGAASW
9JAZv5igbWyh/VDk1Pf1GTXq52ObPa3CzeCma8V21MD8Wr6y653Boc8sNU++icBdyzX9ncX+WP0o
VoSqylJmbXYJ/9mepsvFhJObvG46uxGFVQvtSuWLFgf9+Qjn7tmbAUqTyI2uqA78RNiMbvq3cjSp
uzC+EXix9n8wg5YTJOGxUx6U5LoSBD4N13V2lrmqXH25nNFk5xJP7+d25h47iBf+GZpslXgIwaPC
9p0tM6UeJ+jWFpyCYAelJEHjtgfgcOgjmRawP1wgqRmY95oG5SlH4I1c6iyX5d+ULl7YwaPVh9N4
81WTbcQJAMMrNJZyQBHzlS3l0PCiAkDJCvgTz8vDY9/wXwUlcwtQwpm3NqYDVQ/0EKJvUxhP1s3J
iSEN4ggUuqLLrDq2rK/n+bEf3oSE3UDDeyFmm4HFo7qDVgMWL2C0h04T0V1C4dWfIy/rlADL+JpY
kEQBYpyUENEb/vAVWvvW0aUCkwvoOrofMVYHDsyHC/nM2bt8JMYY62e4Y6cnRxAaBcI1QAHnP7F7
dRheizg9bXYB9ynxRtBBRAeqOoNyXdh8Y7g4XeaRxGwsqsk86nf3s+15bEM7jUsD7EGrKdLEO2qf
kfjFuXgLOZS5XCpoLJE3g4otioRTioik7xo3YePB1pgLA1KTL7NGsTsh5aVe8IEzwRhuUAjxoEgo
IE6eBCxcKA6Fk6CWEVhVrXZaCQRc15PotPSyAXH04/wBPY2OVwEsDDwS7ffzV4clX4UZgn4FiiU7
pRscUS8rJIMN0BszMonyivXUfHD4zohYifrKO9659mnXUCYtJ51I3PFhSEIPR0JNOU8AjWwjUunf
jvOq8LVOIGyIHgmZdwntAvyupjw05k+S6JYAHRU58hB+lGbRVq4kX9TFjFdSPY2Rvf0TRqFDG1CT
o2QkWOXUV2VeoHut4Bs6OXReLIySY+hY1seW0sRIaiBZCctVIF1QIArBETfse1/rWjcQrXZolSMX
NxF3SKW0izZ8n7LurvD8gtJEj3I4EjNsRptDijrKBsQKbHCIk0oorlIqNelLE/iFYnUV0JJmUUZc
hqtd9IERHdqIN5Qu4hjIkvd9sWZj0RlrCKwj7liGztGc0jocYyRR6b7CB3rdOe79qNx5guBJajEy
QpNCyEE4mxZ+gFeewoP0XBF5v3oJ4zYLjAGIsdqMU0UuNH7IerRm9DHU73yHCsHEw0Z0rQsOy3kr
ppA7H7ROOR3aKR81ybcgxECyE29AluwrZjMWWmahk1LeHvUBPjuKcavwK6kDMf9RymsPPWV9wVGE
rdg81aNSinpMfdH5gyq3cRp/JGCsEnUfCYPyu5JZt/jmyzp2wV41lFSyqlNeadcuRQnBGxhtvED3
0AUbvaZhwIY5KUp00kHRIA7EfdNIgm9DfsFFGxtqQGiiV8IuQ72naBQk5V23lkZZbjFhTm7a1oMW
4fd5RXKhxj8zJYFquAINX73N3MbdlAUSIz+Ry/hRuy6bSPD2VF2Lwjv+mAzwiFhqm4+Kq6oK8nWJ
8hoNUd+TDmKGrJ7XcZRqTg5CZp3FTOOLlEDq9lVBeZ5e9wErmm4a+cG2ZhUPOmEs74TCFgkayt84
hUMnOypCQsyEA5Hxh6LDfMMNfE2RuGnSTu/9NHF1OnXKPFbLIhVCVc7RDwz6qzLpi1cX6oZcAOUU
pU3OWZZJwzaRcgiORGwXUSpPoT1qxSUhy+mihEliSIZkRavhWyrXqqCvmoCtO0kYvaYKLt7kKZ1g
8ry2EqCWiqiGQetbFcodQbOkQpGmbOPciuOWyV/AQBBJgPf2ed+vHJ8q6bMgd4DMDIpYyB9uK0nB
15AWmWC6PSWWKHyIfqM3TqT0Ksv6jWcwohtyWCqu4/eDCJYknI06XzNeL4K0ImNr2ozKIkrA2JIz
yjeVxBBEoN3aFbQBem9/FaR4PAMqlq538IrMo/ZMkTChHsVuXumU7HepwfgsnRWkoalo0Fw0o8g/
bZJQOuhahksHah8Xqkdt9/f5JTPTlQk13pFmBG28LPzJJJsa5X6cdhU6lZDoqYnj6PIaSL/oHG2b
1XClcrN8ky1RYzaxrIq7EhoaZtdpEopLrimX6wod5pn+5hl40gXHpctiJtABYAVkPRCNk2RGGH9+
E2+4aQeYj9/QtpOLhdo2ObLLTAh+CkwhYTsHOpgDqP/8jsoXAtm5agYEIsH3KoArErTi7L1pZcjD
pGVaGu8Qwh4H+dSV6C/uv6R1EZoKY/i82v10ZpupSMVXe//V8xfijrnraxTKQ9IKDNMPHEI8mxdh
iEedHQlRqw1N3BM2R1tu5jRL3eLMzJMIEjGoaCACEFi0BN2PlhbgGgG5pH+ft0hTAYb4UV4zss7M
5/ttBm05Crn+szSO+mZJyxosoBwd00iMNKCxAdUFGX9X653mrkQTAowqaokE5Sy/IWsAzQQTXBj1
a6/9PP+S2RW+/ZJJJOJHUiJWAr4EOfzxI3Zo8jJf0PVUatt1gO61hXTbXJLkbuiTJElW4bAn3H8M
jmzJWtMQ5MHG8TW6q6oq9A8X8iKPMghY0dtBTk5QULos59ZYWMDLvr6Uvbl2NRVkmYtJttFPTILV
O0OTN4nfSnXdwS2j48XQhk1m8JYaa81OWwpV57Yq6nwKi3MJnotpx6MQxJncALtqp8T11Q+v0IvL
cApRp3bI2KFVa3+CBSc554ZEBkANHiUWlDkmCxcFTsoWZUfbhkCpzIka1PWRXVI1WzIyWSkRwb6Q
RzASWRBA3Co4FSpK+oq2sO1n3nAg3Pk3mMlCRRJVdiwDnwohkvQSvUPi+C1Qjt4ByEDQUWwgyIGb
NQr0StY9ifBLp2Buo4gSbhuk4xXUbScOoE0VXOB9y9hohqkcEkJaE5RjkSFf97YaLrUjzO0WGclR
kIHiASBMScrFPJfl1uF7m0oZKy03TEwbzyd0LrONNvx/JiYDyiUxFgaK6+3h7IRgCfv8MNA/aBUb
0PueIORClB2E3BKyR3HyiCDwz4L98Saanrxb+xM/loaUDFE3DFG2hQJ9N9rHq6+npqz5Ztiux4Yv
OJcVBd/i6MKfpVa3pQmenA2a6do4koEVzKJuL4vpqqbwWn8+xHEEz0Y4ORplhmPZFhIS+K4BPlnI
SVlylhulk7/+HwyhRCSCohBNzFOBWqHwBH7gAiDBvLG8rVQ/6WDwvPXcCje3YnjYI1MNBMfYv31/
B/qR38Wp7ABfyRHcA8y1V6/FVbsCZwnGolhl0LnUvvuqrmcEArP95myXL+qSyx735XRWb79isnJ5
KMVBEVAgvcmOnrCjxE27RN0zt3C3JiYLF/kM8PzgEAdYKSWh1AMV1JOiBrcgt5QsGjOLD6NB1Q0o
ZBBeAwxyP6eVz7Ep9H3HvIJwjVfMBpj84Cu2QCUaAaz5tbCEM7kZqIz8j7mHnFDeyh60XEHygacU
sNsAZ3Qa+jytVEU2dwsOE91+dw6XbwRsULw5H2uyKOe09A2TZGsb+27MDx4qqP0ul0BclB1pWXNR
k2jR2ymUn36tU+GiWvncBYLnL40sEQQRAE+5n2l+aELk7dLB9iv4mUDZNIGNEyn5NlCNRBF2XfLR
yK95+AUEP8k9/6frMk1x/voxlCGUn+crMZu6+uXK5cD5DIjs5DAV8ZAAmj6CY12DqghkrhkTABSZ
MIIm5+ZzazMbGjhc3FtAmWH0U1qlRGEcCkoNtJ2IcmxwlPwmyL6R0HWgBXQfG8+tzfhWJMkgfIt4
GVHxVKKNK8aUfQPakz4Qci2pfFcH0v79uZG52B9JTQCOAKEHueNve9JNRM5VtRzQHghPIgqUVCjg
1dmeqTF9FeA8wqswoHW7IijVVHrkgoRPKbRUljVxkdFmLtuOEiYCO1zUEN+ddhEAKOuGIYOEb7wX
39wRZVKvpWKTGsFggYEAfcJUqyrbsCD9Egh4rjQzUunAe6CCL6LEd7+rpSiKxCCvabtxPzv2nEYX
v+JxAxB++Ix96KW1L14Zrr2QP1d+YwWUY+YjM/O1BrQtrlTZX+Xoj6k+cy/VBPdHGIAHWuqvnbk4
EIACE8YxSJ2ioeP+I4dBjNiQB2aC3+2ugGZ+bBBxdN+dgZdwhCg4BT/oHuAnqJejt/NtYaPM+Jtb
69N8au9Cvg/ZnMHuynV9aiUSSxeaMjru6JdosS2WVCdniIYg7YIlEZCbRn7iISudyk3TMCIKAB3p
pUDtXEV3fEfvwz2NHA/v7YAKXNOvMauzwMIvDHfmfgQDB7AieGuMZE4TxxKItF97FTXyK5X6tTO0
tDcjSgdtM3AKDRoB9ecG5xpa7gxOLuShT4ZOFlza7nKgOoGurVo1beDKQq37qsOByJFaANmYNd+u
a2bZnmIOFKeJeDmLZsubha8jscd3iuou1WJmfL6Izh6koMHUPap+3288SJtQFRWDeg/p8A8ZNAKf
ZbhQ1Jo1AQwBYmkgkSAbdm+iqJxAKRocwJhQChlWit29RfbCFM88spA3/GdksqZQTK0rEek6dP0V
GguGU38dm7iyRVUzBiPbJpawNVpRhUYGNlRlwgXkZ29Nb5Kdbyxlt+b3N7TA0WEHrQKwhd0PGRX1
hnWljLZdif8Oal9nS6toQ52KfiCMK7ZGQP2tfQP6QyRZRKjMvMNE+DsWLNAorT1AJqQ06QJuyGm7
7SjS1Vef0DWt0iIJI8ClB4KkE/ESxki9gVDZWxS8PF+LufKeyIOOFN1bKKLimrsffR0NsZx4WAsn
ONfiNUOy3qzfZFf1PIg08P9F2nc1uY5dV/+VqXmHjBxclqq+g8jUJJuNTi+ojsg549d/Cy2NLgnC
hH3t8YOuroYbJ++w9lonDmUhvqQhy2mWHoQctKrec+BSuv0Z45U58RuB5EQwCp0UGh1E45V79vrB
0clEPxJpmxUJRx/yx0LR/FXpaTxkT/sF5Pa4h6+NIZPJ8SOZ35THTJLLgW+RwbcZGTB9nCOOR4J8
IcIe9/AtI5NHos9ztgsaGFFKsxMfwTjP4F1vnm/P25zfhYn791imD2bY5CXLUxT2Ty+pkvJSNY9x
sPG8oyzsok5v4IMxq9s2Z6dv9PE4qIei9D8ZWdpJDJLjHmNDbE+5a9yFn/8RI7mauV+/Px1SFebo
I6BT1uZcV+xJSfP+kaaljDVcWowS4rtD0pMkSIY3pi3iEwUpBZ6gNpPkWoAMAaoPCvL3hHch7W20
fRbpgeCA6LNVkNnRkzpUth147PCCBQx8Y6eqESsPUGoVCC3n0MrOHLBN6nFLhZ9dHNWvHmrxLemK
AS8CkpWDS+QWnUNqMlQKC1q4PgyIX7ZMYjJC01ZqhvgVZPoUcixqksXCnm7gnOgxF/GPKZPIvNaD
NRas2oJfpWbWD54RiAO4eh0hp56Ltug64/aaze+Ts0mdXHJlk8YKaq7I91QlMluSBVInJDwHtfeg
fnDb2FwuBvnrf++Qn8j77DTTLdfnVBMwdrFlNKOEmkS0Ggzfkr8MVq32wz2Ul+/6rQxeNG9TPwRo
jVj4gjkn6fwLxmv37Atqmkdzbz7uUfogU5DYRS1qL3DbPNKz4YDyW5dZciJrUWHQ+TMvKlojJhrv
HHvPCCuQKsgHJVpq55579s4/agw0zj7KSwVUO0VcCVGp4+ahBzVynthFiNHcE35uZvKE92WF6m0G
MyArD7it5OmNYnJIYsblwlGdddeBW+XHnhvwwU0DMWUYpYQZLLRABKhpoWCwQT8GxAli3KgBsLT0
lrc8wlrROji271B8zcdixmJ+fSbtgA336zsmMxtmXpKiJ52x40arDhUkKzfyNhmIjqLy0+2tNZfL
H+GNqJ2MzJRXgou0F3V1nyaMTUPH1USDJNOgHKYpR/d57XyU+wxaFidrwehcyHFudLKmzpDHfS+m
jO2t4JaVJBHHKS6ARtHkfWMXmREtqWfMPmAc5DmkEUl9BdZmXc+BdHDGIKHKrtNEq0ud9Rae/dkT
cWZj4ny4blbGGQMb0DKlj2Ki04mdIq4l/VJr2uyjBT0fPFcI2NCpdHn2sGaJUKIN1JYj04neBXFD
pwtuxfjuXb1bMjcqwMJ7vgIBV+nQch3iRTtN9Ry6BWh+creZSOiD0K38JQrPJWuTqes9t464FNYK
x+wAbN87Y4YtRJ93tpDUm71PzsY1LuLZtUUPVeiyDSzJkVbBB/YOeaA3zTtaDm/v8rndAByfBH94
RApNQads0bteBb/J9r9DF2SIlQ9I30tKgwVc/J338NzWZFApkq5tUhesPexpeBOKTyjmg0PvlpKq
6b5YZ0sJu7kNeG5wXM+zWRRrX5B6BQZDNFcEicUJz9HX7fmb2xJnJqbZUHkAxwTnwEQN6lZ92L42
m+RRZjRvIQEyGzGdG5o4E1kLNjXBhSEhBxeQK6ve8OiAdb54G7BmICDv+FN9yr2adL64uj3IWU/m
3PgkVJC71G2iNGFtT4Ecl4bFg5Y4gwLLEeCUJUnRxaFOHAkHFEhlw2KoZWFElZpGKzc7UOU62/rp
/UB3alQZfm2Vixqx8/tlpLYAqwaEIsa/P9svfMnnMRuVrB1DvHFM72gySD95q8j23UNkCAlwYq4u
ZxpgSKIxLGJu57KeEgc+EYin/ygAXdpny5RycEaRiavUojolYIzQOlXQuXTNBCYtbkt+1fGaclD8
hchprjADvplfpidHhWL7oqoQsdrChxFagjGscDyLLYSRQOBoQL8+UXM1BCPRSjryFsiAojW7YWnC
4h/KpEx+O6gATlbm7Z039yD++iwAUS9nJBCgqIG6B4QPoL6HzD66C24bmDu/aCEBkBpg0xFxcmnA
pfKsc9qCsVukVs3M09qMoJPdfUDWdcFBnms4Q68ZugXHNAz6pCb3X5+CHcDlO/iiGvPuaKBVXaM4
eRzVjP73g8LjgcIvaDNEacr82PVFFLotw9gANbVhYzlKqnVsqbdNqBVFToA/BG/IgtHZbDp6YQQO
RVeauRL6yByJbvpMRvQNkvsBMMReLw/CowPcrh6eNulmybefgyeDABpdyfCYAN6dVhMbjmuGHkDB
kT282O5aM5JIbqiuxt/fntBZBxSVZrAFI5ilkfy/3CZ5V4RAlzsMZI5fW+qLklat+ymWq0TPzCJQ
WU+jab0oVP8laDc5s/BIz23Sc+vjKTm7lyi+7BUnHa2Lmzo1+bfcfQrlVeHuBaSFF9uMZ64htMYh
L4Q2b6R/pyz3nV/ir3qfBS1cOKgsRNEUkg/PXKKjgwMQdCSK9GKXhFb8Ueb6iY90EN0CCW4JK+hH
du534o4M2C+312Dmq0bVYnTGoBoC6O/kASwH8DylYy+bgih+yH0wty9V9OdO6IWNyTtX93Ejsgls
UCVvtFRs8BS/FUu7ra2u2AXurqM0r5DVLG2NNN8zxf/5CyZvH+Q+2HoIAalIe1S8GrMYEKmXvN7B
O2OoTeW4myYH7N6pSNl2Bq/Eq7xcgN/NzjQ4FkArIPGIRSbbDUQ8ZVd3dG/3XPPaOZJKBcHCYs4w
M0OD+szGxJWWpTST8gEz3Zu9GWy9lbcq9Vco3OEfsyLdPbJLqx/66fWpJksp4LmCA8yjjglczM/J
ujxRQAZDq7wDdgOCSe8uOvYoFXSLVqiawIzYI1MTeAQszzwuSX/NPGjnhqeFvr4CBEhUAFmpoTgv
3kn1W5s8R+JCRWHJyuSsyOmQtk2BXVTFfqwqeX0oY9kaAuTc6Joybh/M/2YygVtnFICNoNh2OZmZ
99dk1mql7Xb7xChNXx/IPcFsgr68XoEM6/i5RF85t00R+AHwhvb7UdL50mzQ0UIPqi5AVsR16N6z
EFa+PbCfi24SXSIm+reFqXPPcF1QIKuFqixpe1XeQY8XTZD7B2xO6Ck/Kjtl16kV+YjVDvsWBPIa
q3cr8LejrvL1RKh1ZQoqoyK9rlIcaZcS+HPMCBffN1lmKqoEN/HxfcBxIr+IrF9kBEZqpjvn4Ixa
X/odmOBCozBjI9KRv0VzHWUkKpyO2zM19xJffMlkC8RyqwBRM6CLxrV4Fawcr+jI3Q13ffA7m+18
TSYXpCgVDJrNUQiOMeRynHQMWV55WkOA9wK9Nwi14SW2G7DBLHg4P87grf0w7sizdzjEbRIr4o/t
14cBtkGwRLxVTOB2ECx6Rw4ftZHpDamsr+0TaLsIWikTNdq5WrlZBKDNPleo4DDMWLkH++Dke3i+
5DjHG8ZW6wJ9GFZ6lLW2uOO5U8wwGtAZtUxCkFiuFlZ7JtMLkbVfdifeEDRwarmKYJc1oaD4XH45
CkGPr6X9H+2M19zZfDd+y7VuCDshqQx6rQkDqA1b8rlgZu62lEBaAEZDCYX8KSVZAwEPNhdbGmaE
jz3U80yo5dGBNjyiDwyqz87dQrQ1e1zOLU4GNqBlimNaWMyzQyKg74VX2wjpRHTjN1tvpwh3zhIg
bS6Gl+HRodOBRcM66o6Xk0nRvJjzHVC2u0ZD6u/Vhz7hShFJjYYVfWFG5zbIua1JpOMjLyyzYY+w
rSa751ZGd7407DR9UTJ8hvkf0QZGxMo4BQy8lctRyV7vKHnLAL5Py2pt5tJWwSlk1vHKJPejXq5R
Gup3spPB6WEeN9zDI3/3qGhpiatwaVXH4za9HqBEAx4VkLIBFTQNVsthSBgeo94Fz+5RUpm1Wpmj
fu83Dv/CpuVmMoQY+C9jk7u/lSKndYtxOTeD8f5qvNZma8prA1v3/l5RGxJtDg9f+pP+lqtPhdnZ
kWpFuqK5p+V4cw7fL+Nb6FHeWhaEKUii7eQwUijUAqqGTzZ9GGuFEslY8wF9h2jaWAts7WnK0KV7
mnJHjpde2oSJmD76YkKvBJTmzIAepLsm9cd+s6w10WMl7Uv8H/FrV1m4wWZdFlkGcw+abAX4LZMb
jBp8LxsoZ8wraI4p0YSHqjCtBZaGt1FZHdP3b0qDUMWqJrK6BHeZWzpZAe4BFRzAPaY4fvAHyF6b
IgNfDvrAvHPMQ08ZHsmEfuHBWjI0btiz+1MOYs5zkOy3G8l+5etM9ZtjhgnNljilZ9358yFN5jMQ
uRRDQhpFSgikAuGP1Kj96sWLJxMBXXxQySThQd5kKkWRT+tx4b6ZO3kj+e5YMwER6nQ5Y7QVulEM
81nhqpG0E7gvPgB7t++jwe77hz0ZrXZNjoojKbM14+ohPzzc/ojZPYX8wNh3C9A9+sQvZ7tKMieS
w4qxE9cctQ+Ut6fSMCtIzYAr1X25W6+P0gtuHWZJrImZecBAoA7eKIBScR1OPWE5pjhpKIAerNch
gWJ32epDj/kGoY515A41WXD35pYbwlAS0i7jpKM/93KoXShHvD/O94ZDs3RHnorvUTQJkg4EpZBE
VbR8k6jc6tGybk/y6NNPrlgFSToEGiPrHfq1Lg3nHe4frmCBQm0NJXnN3Y+q3UZQ10HrBhdoIEJZ
iAHGkdwyODlCApugYxKJNjv4YNKdxBSaKC+h/WaOKQJthgZjJjqacSFdDipmQfqV5rARN7u+0QfV
HwB5XSAwmAMdXViZbE9eTMvM82FlKFV3vfePoUXrILL7YBUXmkCihTfRittHOtMXtstcZnDMJCBF
B+A0i2ficoC+6PG+0uC2lRMoccgnhdmmsR6jCzQheVdrBZWT7gtc0j2lRqW9pKE4M3RcDiB7Glun
4LVOyRv8jGfiZqhYgEfZo/QxQjFC3WSkO/rZ8YkFFEKpO/pwuL1XZzRhLs1O1nXgPSoBTStrJ8VR
7F2NTYCq2ymG3FpFQ2TQ5GeSoWj4hNh7E+5p5DkEjd82j0oI5tgF7+T6jsDHsOhLx/hRSJ8qqzVu
W4aIZVm4fyufeJuFQuxMLHL5+5ODghQ610Y1VNuAlySitOJ9T0VqURWGTVKceBFaceVOCbS8X6XD
rmqW9tj1Qb20P5lsJCG6Jh7Hx/YkfeoOpfDghJoT34fO2/AWinupVaXPFDQzALDeXugZ1/rS9uRo
ZVLfcLmAsUcRWsCNpswIlR66p7y0CgCldb5cKiWMDvTltQSLPCB6qFwAxDjty6vZqg8FMHvZXFhF
gGvSTSwRqY7Qmyu1In8KHZY+1aXfaHkzDILaJp4AOfsCpC6Ez2lgC5tY4Hqjy2V/M8RhloHvue3e
w6Ht31I6Hj5Tyc1j/fZEXV90l189CQsGsCOwigiEUMF74MkULQ7A7dDbCF2pBnK0YG1mR6AfZgTu
jmDPKxIRhqkyOUUfnu0LT3y+koOHuDZuD+j6OYKSIOQRAZYeqUOmPXZ1JLdc0jcjBgb6VmWk9nm5
orxQk7JHLtLaKFbTdCkFcu3sIN0F9OrIUo6On6lMq6TUSl3zPEAiYRGAiCd66xqPWnAdZ3wKWGFR
UwE1Cvj8fuKPM98xafnYdXyPtcUS+P5oXRbE53e1B32IyDGaJg9IWQyaXBt+/FxEZh0fY3DnCcHH
En3TTPEFn8JxAjgakZFGP8jl8+GWYS2GTczazi57AHueJuggVc42pabLZNATnnALvtxMCRomR8g3
GuLwaExTApQn9zUtoFTXH1MCLmeoMfIac9epd6Em/Ib/hiw0ev1Hkn0GxD+Tc4GgSZL8NgKIAJoC
OmCM2Sf9xqqxCoIOBtLCpH4W8V/et0+BeXsDz0RuqEZiZoE4Ar8bOtAv59bvRcqh4HzYXkpQxwIX
oeWsqo0EGjvo1FX6+itfAXdvI3Rc3TY9c4WdW56qZaHjN45cNuNspglVKjNp0Pe1gG7qAzjllihx
lsbJTlwQih3alKIwTvo70/I7Tlu561hFo7GzL3QenYcOEoiVGXokX6qnzR6lszn+CRzOjlIlD3zs
hLCdHbqK1GaiuRsO7Zwq7ekqBV6WDeZXjZ9+I+VzsbhTb7mCB1+HEgxLmRa+8Wq0F7qtoNIPcDCi
Jb36uVcQeSXo5iA1iD5EabKVkgrJNVnpgFDpNl2jNgr5dAUjUzSAo1vvbSiXIDFzF/yZwSnpKDsw
CgTqGzy7QPCDmoUFd4smbsGeIKzb7ZvztI4QgyxF70tWJzsJie6uyjtYBbkZnahlDZrz3xoZGElE
hHNQOJ9e8VTL1lUYcMDbsI8Vxa84ZtAqsEcKrJ1zRKZWMS2/Msl36YC+yWADi3Kstlx4Asb1mvgY
AnocAfHEK8qAkvvyaoi8MM1oP+HsVu1W0Xu9cg3M55LvNFYGbliZLmIGzib0msLKKJnHv3ZabTKv
+XO6Qhl/KYE/E7fivUfgOjIogGB5GqL3FZ6ZCHyAGJIWW6BRYxO1g9rYR/shf9gsURgibtjdsEcv
uWdwoDi/T5aivZl77+IbRifp7DboykEIUwHfEKL/RlF9/8CtHSiFvi9S/87EXZfDnbwrfkQHUj0O
Fwzd4qfpmuSJcOvvFHK35VIxauZYjLTg/M/UjunYy2FRRe8E3WhrJ+ifi7tk/tcRw4niCFT8AUWf
TVrNim6qcCkH5vHkgVWN2AJ3ZKnRhp6+YJtot5+muWAGg/llbvycM3NFKMkA4o5rRAqj/G5NAKvx
HNL7enuqrSb4rUPAj3hu4GdoAGYv7Qkyk2dhUnOQQAlIu244nZV3wbt/BDsQ4Q9NcU8P2zJZFOOa
3YuQkUJfJbqawTt6abeG3g3Thi1ra2DlHBCqBOqdRzq7PSFxdFzC68yAzMYcFV4BaKWD25yfxIiV
HNa9V2UAlsR6Rmuhojq1r0V0hCbGUHcjWUOHMeZgm2U+abOUeNyRkeCAea3e9DYTbbxhHYElu0yt
CiCQbBuyENY4tYzKF6r4ykFBrNfo5jNCHWVJimiGNQdfjyqDMpa5keWeTJaXATXdCjVrP4KZjTTW
KlQbi8bliAgP5LfJPbvRSgn5YnA13d6PM9RBl6YnBzlocyGMXbw5/ZGFmn2hVZpzbDSFCD7hnuhC
11+Qe1N5n7y8mHfNDuJ0S5wJcy7xGAiwqJChcQ6hweVe6Vx0dSksnneOQCvSTVWHAbMvGkKP7W/E
8hemJjMtOj5wwgNMPWraM7/OXRJShNnRcNAsi19Au8yIUGJykVVURik1xFMTa8i+SW4R4mkVnss3
+lHadFrzwN2F+oOkmlsG7ERg2TsW9unE2XYBIcqnxNpCFn19OkLn9PZKz2RpLr5lstBS13MJeusB
x0anKdi+DIHHcvNLGYu5cw8eU7A4ADsH+bBJpaoRcins5YGzK+E+UEicmK7ewTVMdD+0b49ozvMG
4+UvW5OHoac61gF9H65uDc0xygkS7O++Tem9sU3eoG2/tjL1W12wOpd7u7A6uVEbVDvKoGU5eywB
gKZ266zFdfMAZYODvt0WELJ8GwbVswS1/Lw94LmnClRJyAqIYEsApPbynPhOlQx1KCLSkNWmcUl7
CtqX2ybmdgkYH5DQZAF9EX4C5vPnafBBmVdicFEPUK4CWt56G8RrbyFlONNTNoYt4GlBXnrMMk12
I1u5shRTGEqLdrL+0X1C7/ChBNdHYxFImH9ggyIk/oAMKKW/cyXxepNZmE1xbjrPv2HihZYC74H3
UebsVAC3JWHDMhLMhBuUJyX3crsK0x4ci4L0JTqKWGtp7aBdnKc8ade5A3oBlbypYr1qezAo5lHe
c0QI4WIQMQvpdzbmAcxJGxSVSJ5TpaByLmgh0UfiJGi8ZYIIeSpXSD4ikY8jQ3RiSS+o+n1Ay8ld
79UZ5LaLoX4BHr9eDUxX51qsUIItsaX4AGrc6MCmRYOURcVmuQqu2TxVuUTkXL0EosnFf/b6lyCV
CuRKmSyzKD6GY1ZJCgDnXiDvQoGLrCySBsvLRPeTFVDzVWteAH1/UiUMGeKmWssJS62iDKyQJGIy
qVEzNqoT9MtHdKsnBfowCbgEAJ1OvOKNjtqCJmLb1o6KTt3wPcZUlWQUa2t+x6v5tXRQM7k8Ca3f
oLMT0ht28JDLADkLJwW0nGxKqJW3cXTFNVxvISE36/Ke25zeNrJY9glKrra3FVXvtA8098iYDIgh
Ij0yhYWDOFPzwwlBBRkd1DjtVx0DaElNlCBxsDt1b6s1xg56ODmASSl5FvYg13tLM1CSamKkqlRq
aguvxfxoReQ2UVMZ+Tsmh0PgfacXu5i3+UZrqOOQHsNHHo1CBaFX2FMSBy6scld3d/0SNm785WnY
xv2yPH1B3JSNs0HweVt5ZjM1JFxhsuk2bcyyOSy4A7M3AHwLUEHjThWmEA/0hILotkt4BNzPSr+r
G4AGFqoX8zfdmQ3+cqvGWc/6Ag0bhbHbgF0EdFSedv/lGO62gbLQ2jp9W9LqUV6Mf2cHB8gkzwBT
jdhp/Puzq5ziBqpn3IG3Nz7M3H4mRsflao3OfnvisdVIHUvc+Nu9ra9tDwDA278/6xKOeM+/Pn7i
OUlCF4ALBwbkwHJMD8DC57RBSY9HOU/KyMAd01okSrptqwWn7cfbvDW2ydOUgxs2znKYTvXd7nVv
AK1F2hx4HxBZbrf56u5uzRLtJAUEGu23hz3rjZ8Pe3LqOjfIAtej+bHtYNd/vyIeIbyOBqHVfbQx
s++nl/jhbm0DQXK0kEP4rUP/a9anqFSKyWiuDTD05pnZ7scAwNGgUNrvTxXQj2awsItmLxkEbPD7
EZ4CZD+Z6g7M2Qzj40oNgXbcQTdC0Cq9f1iDaOfTWaIKnfNMz41N5lbp2sAdegFpBF4P15Ia3VvM
y+31m0HfwRsFRgO8UiBcBZHm5ZlLmtCtnDrikaowsg1tqNbx01qSSp7NNSGkR74Cel4CS089UJwL
WZBwQ/qF6nwb7zlJHLwL78pmv3ppdO8enN93KsiY7cYOtdPtMc55iAD6jQxakLLFF1wOMZLqmINa
G28H4nvev/XpQ0y99ax+28oMIBYzeWZmMkaK45JILDncXs/jrempzSEAYion7w+Q88Z54AnZUkeZ
tFu1UsUQvKg+pGAoSMSAFq5GxeH2B83uHmBDgE5lgKiYvoeZx+Y020u8Tb9S+6g1xXqVsho6KMSF
2v68IRHKaQrCRizv5fxKLMiuU9kT7EqTRYN7px0rSfQmtLIlljeOm7nFQesA6u1ReA+icJemKNel
sjiGqVQvoXREnQZj4NRo9bqDnlN2QtPulzsmpyLCHKNvHbIcD2BpjQ/oSvY1sEbat6d4rpqBejOI
kCQOqWGQs11+jxNTCuN62FrarlV3xTYlKOurxVO0ibfC2hMhOr50YmcUqLGLz2xOnmdZcDyqimAT
jgayH+DfIq94Y04GthkxP8hWr3JVt0Z236P2uDDguQVA0xHgK0A7AT47uS7Kih+ZDnDfUqcsUgwu
epa9ew48QV2ig/gs6DIwvptwvyjs7qUk/Owbe2598sbyfjOkvNyPQ99pxUF5kmi0/hI5UL9BrGgt
jHXcTNNnFV6BOOKEkR+fZugG2ekYyhd5O0Y7TLWCiGWhJp6khUGDvnBZ6wKt8j5uG519y8+NTnyg
2u+TMoN7C5/98dnZAcpFdvuSrL7aw+HwlG63nHqnWpb6uHRdzDhI4AwAPgD+O4jWxMkpDvPACcQy
Fmz2GyQlLdK8GshquiV92PH7J5N6YWZyYlLejcIK8gfItgyZOQQy5pTyA7V3UIG4PZdz2RZAu+HJ
gkcQVMfTkN2FpKEwNLlgIxdJRjLee/NgqgXxRgHHzcLRGI/dxcDwuMEazgUUVPDITF6ZcKDzNhLc
1k7kyNW8GgOrW69eeGWuE6+jGWjkQVVifE6n/WgtMvFC4cqN3e3DO0bjrHiHtPgX+LpMXxV2T5XO
a6WmNMeF4SlXp2FieHL2BF8IEjDatLYr3jnFhjpVKy5e+Z4BVGtTvUnsZ9yrnipu0XSTGqFnvCtv
Ea9DMDpSXtgS7JFafA9h6l1u9/Uq9J/ATxGxarT1zMIhZYPujFIr4Tbr7kO6TyO12So2EzzJsepp
UKEson2XmUKulj74wKzsJOaHgqlIgQY1igRW8gbhwmOpGC6LOJe3MrT5rn2AQINtzGgtq8VqiBol
tINcIsh6ywGOwlbQT+3G7v1dLsQEjUEotlfUE9hMkBfgdW/HvwflYmv7eJSutsrZGo4P6lmcozg+
itGy1NgCGvofoaPKVWDa3jJg88PHSEeB0ktPXxKvu3qmfxYQNSkGhXDwe07fjdDrG2lcQMbw9hJy
VQ5EWxfuzCUbk9urSVHch7BFa294E91v2YZdOtPz2/DXKCYPEDhkezl3ccygg6Ale6iLNY8htgjJ
N87bwv1xdVdNZmyy5ds+T4SGGW0RNAsKqcVFunC8c0hGGDU32g2jnpT/tarXaBQQGMTAcN5Apn+5
OeJezMuKDmG0KmujdqKI9EzY6Wm7KmIgjroKMrgevcRYdY0L/bEL/xU9roCm8pOJjdMghhQoli4I
XukB/WosumHuEp8Z8cQlTThQTnam+Omz2+yL3heyBsUKwteH25N+lUuZfMZkzoGb7BM6Cdqx2p8Y
FMrgBYbs6D7qOfk+lpaErH+qpVeHEUWcv8Y9OYyBkA58V2G++dyoPCIoEKPwg1XBa9VHKhBpgDZF
Cs43VTxAOz5ehZKVfjBfDSTWEGLr9CcDFGH6dHsWFldjEvqVnl+nEhR+sPXSyArre4FRvXc3e1DU
GMJCq/q59bchpgTiXKIWUhu/v7/9CdeRPVZCAjsDXD1owqC4erkRoQMGxaNMaO1S3PgicsSH5KBw
agUp8uxFcBLSWUJColUuQLYDLSMBUe4Z/6njjB6iWmj+RPOLgFxuS7jA5NqdyK+ERZzN3FU6voMj
gyWc8Gn2v0d1jGcTER9ZEHEddFhA8ZjwK7Ey3c6M/HUovJbKQeBOt2fnOhEAo6BAGJkyOAmacJMF
4hBVlpQIiUMPF7d/Xw6dOnRgNs/9Q8C9diINSp91wRoMxNkpSGiJymtRLyBfp6EAmhwhfSGjVw9i
pzTC28neDSlHKoUaTVbPvPmMHSIHRH5BYGmmZmz6tQqkWm+FBtpAds49kFWauEsAJRF+/rk9IeP1
cHaMrj5lMh8UIGVA8w+0TQPWzoUtCek7gLmdeGHM0xhgaoiZ3I8cKBiakIKhAgyHPvPZOQc5zwi4
7XShEIwqVuMNV0MdvXrt68S4PcrJ7XRlfOLkuf7Q8GlJ03aVPqRvTnwa6LXfWD6jMZUhUgvJtclr
emVt4pIzNCVXVI/lDVHMER/8toUiU63FxT6GyNjtkS3O6+S4Q+aK7lIBbZjJitbd0shpK4EyHwh3
ArXC7W8JerdIr/GzWtNtA7wFiBUYEVwpPwH/mSvE+EUvDSxWE+XQRjah/GME4NOGEAnQl8z7EsPN
7ChHSiNcFdB0Aszz8lKrAxqsqIDi2wGvC5EqVFawUjgr7w9wIr3ou1TMAi8u43wsTO/cWiLHTCNt
CDYa4HcvDQ9hLkEcGe1nXO05j2Ldt2bHoqIGwTSWcLHXv/Z+Ez9CrDNYMbTUWzHVow0vSl/iofgO
mbg1S4lPjxGwcPshZYFbooW3rA9S6/aXzh1kFMLRycSxIq9Msc5dTHtp5OBD/dKo8Rp6jJlqnJyo
t81M02U/m3v0NIAgEUes1MQdbRqnbFHOACFooaFOpAYHsHQe4qOoB5+tWUFBgdIFfSsZ/kowWy1e
0UaOUhnITY+hpqyghwF/3TeoJQdzPMLTHXn+XdMdkjKsw3H4Lon9EuPIaoyq9PUOaR3XfZVahDFc
ogr/tPofH91/ul/p4Z+/X/7jv/DnDwgkFj6I5CZ//Mf/q8uqeIv8t+QPUhdfb/Uf6fcfp+qt8svK
/yj/a/yxf//L/7j8I37rX7a0t+rt4g86BAGq/lh/Ff39V1lH1c9X4KvG/+X/9C//+Pr5lYc++/r7
nx9pnVTjr7mQ8/vzX3+1+vz7n2Nm9T/Of/5ff3f3FuNfAzdZGr/7cML/+WN//Rtfb2X19z8pUfwb
Slqo39PI7snIRmNDtF8/fyUzf5NGQA2A2awAJavxr5K0qLy//8kIf0OCE3sIaPEfJBLuyDKtx7+i
+L8BEsBBCkIeGRdH+as///q4ixX5tUJ/JHV8SP2kKjGYi30BliM89mOPHy4qCWTdUyIghuMyifJS
7LlIMXvOKDhXq+glzpvL0/djBcgzgF0l8HuBYWlyTfhy10ZyXcYGUjVGIofbtpNMxuvuooa5P5v9
fw3wfEBXpkZPe6SnYoFTBvxzstEd8CXUdCiAWBxcsKOSnhLpLh1YabHUAo/lOTtSGNTE0vglZ5c8
2AR8fihgqeHuW/4UdfbtkUy85dEA4EpYAQBAOFnBCl0akOvAr+KiCA0+Dbz8qS/BXGRUSdqmT3JI
xfmdIjOpANmuwYF4byZ34kksBSVbAUBRdo9Z1OYiWoaGtC83WUxVjZV2tQQ57r7iwWetJByn803h
LAU7V3tKBIgTLSWAA8CTQ6rq8rvx4FJodI4DiNwBBngQA5kk2QL9zfXkY8PitcMti/oEN+2HjTrO
j8H+HBh1Mz7nayEtl1yHy5j8Z/pxYqG5M8q181eV91qqAhayur7hCNVnxiQ6B3h2WDnr1mlsPATg
3WBQCHU0KlnYw9eDQ9v/OHtAZqMBjJt4nXUG5iQlgJRvVaaJt4OzXNwHjBR0C57YtR0cRVSugPzG
CP+pMXy2g1MKiSFWDLFQad1FWh+xdYjGPs7v9Ntb+XpHYD5AGjAy1bHoEJgMqC3ZPG7bHIZc/kOM
a8CmQIKu1sMgLTzAV8cfylZ441H6Q74X1b9JoA2AExoysx7ptpwylVjUWWWd+CFgOEsXzXTyUMpn
8f/8yIkAGq0p9IUR/WHonRYULD5U+nx1EJYe7SsLPKD5OMPIbAFJi7m7PEcuONJyqacAm+3AeucJ
A/Qjq3aREhP8yvihX84B7hmgjzGCsWSKRigguy8NSWHjl5Hio5fScaM7zk0k1tuLZVL1sq/lcVbE
BG6nBPHbjMeXCKE7lFonUDFFqCpoIcYLChcN3fk0bYQCSB5I5HploxYK5/ZqhnbF76rPuD2ONLMS
kqiiTbcpQYvgpaDRpnuXPoBeAKlNT3JjWetlLzPgcw4QueIF4Ov4HCS2JEr/P3PfsWQ3jm37K/cH
0EEPcnIHNMekV6ZcasKQlBJI0IIwBPH1b7G6O0J5VE8ZNbujHnQpcUgCG9ssE02sUDpIm7xtUAwB
jGbi98nSwNCHL6l/YgMcna8FFOJVmSkd2woZKYdnstKyzhPeeu6aDhgBlWODGXQJ82VhP3IR1kkx
dGFmn8KEgXKC7BBWGgUPmxClZ69g9RwPg4X9iOjMO9kQPygdF/yhRwljj76LMvjLtuv7tNvwQ+c0
8yAaZCP8RGuW/qvQDIgsmfbLWnR1LR8TmOfeitpTsurpENHCzNQ3ZaJ76R/xMpshb5O+vtd6AEoU
X2+EIGlo/LlUxGwgEXuzeQnZHNI881Z6l8zaYDa5RpzndGyTd2YGeqBw3HnDIW58A91kZ6a7ET8K
Un+4Nz/VIlzQEmpYqPJ68kSbt4ua10NrlwEwP4cct/BVDGylA3ENeEC+djcTiKYP6ZyuY9FsyqFT
hDaLzVUUwF0pGiB7cbX1M1ZbHWMqH7Q3h0UywwQanYJ1/iLCbWiDk79Rb8mZ19OfQdzIGXIgHB5q
mmoF1iqXk8pZxt1aDH5EtqLjC2E4ZqR+6JyqFZwbl7ptzz2FJgQ/LussvvJgG4Z89AfYdlGSATS5
BeEMQVG32dtMTqksV5EpmevUcFZqNMgoEHo8w6B6Mfa56RxoIBAc65eSZ+HwRFMOp2gWahhAN/Nu
vgwUcdSX87iqreDtuNV5AEOpD2w27Qxakg7djdkiLmFQVs/tiSa2Tqt4NbavmhE7EPDDDmhffwqO
2zCuaZ5KTMQgLz1CtmPNRiZwmlz4ifrj+NEHGPElSIf4K508cLsmhXF/oeIJdxClZDqtYes/4Uy7
+LQkIfcrjv/665BAgbkgICJ+120GXD2T1PzE3nKidGMdAU84ZXArHzq1mlwG0pN5ZuFlflZjlPYH
FoYkxryzh0Onxnbayo1KH+9r9cRzFk8W2zuboQNTNKlMP4gAjqW5UPHAAInvvPEUiLlVxapBRgBh
q57SsglMdj339cZykxhPF9s4L+42NON8z4FuSHNvVb09MmKX5mwZUgsYwoTed8nhAVd5oidPXqji
BhyB1iNlMAGUlCeO1/Bjc00aFiIRvSlUxvv+2IZ8l7Cdtg6itaDtthXnqffcBVMQ4L1Y+iEAaPF5
jvnMSkYiryJk6EwxsLA/jqTXdyndPLhe4dXfxEPMdQFNV/VBh4F5TNVofLzHBE5EYvCsPIqIq2tJ
5t7lUEfwfgTAh67FSiW94zOSozIkmdQFNGitfWqsJgxu0zWLm7NogrQt+NZylME+hXN5F611if22
1KUIMrOVvvGHpYp1vAXlZNng50tbS9C4lyniZeZpMYP9PlxZFdinePTJu0CaFb60rSJBZSYS/2Bk
jLLz3EXNckozhZkaY7JVpcGFM1a9CnpbJmMro7xeIFKRA2/l3wWyndHhHLPRYAAu1ybvQgGwbIMJ
JyaOHoVfj+4X7HRSp/VyYNMiXJVO88CO8NGCvZDiSw3YNTHNmC9NrUkVNTPXZ9rU9VGyufNLFbQ9
GotN1n5ZXJt1VRYRN9wx2g1PPU5Ulzer2Hbj+kWjC2uEQjCdBiBtUjP7iEpOWmCh2CS/MnCl0cYZ
oj68BvtkCk6R8KHw28xN+mNFkY6jxuWiS85Fwot0W7Qp4lAs7GDaxH3K5Jz5BdmANi4oePI3/TIH
fqGHtMfKad8vUDE39Xq7mrrtKmH9ubnTLIVDQTRoQ0qdhnOdQ6YWVmFIGqPPbNQBgMarbn8KThoo
JPlJDZVE5bPuHI0mZSVGxAjtq9MElHKWyjDfjCd/zJsA7EAQN5E83mz40DeczDlcXnEigRFFy5oj
7XjR6dAmBZIusxRNhPlpmTQsDeAbniK0jhBUwrUXjbHDYaYa8WnzAK2eZD9HBepKgJTlkE3PCeUq
BAfHtybfagbWB9FxMOemD+g1AorBxpgHhSkFSTtfQKG0XTLzzHRop4oP6YaLIOZKlzNMzDuQdpb2
86Q6BB7AmKeXWjs24lqDQNFVY5MUUrOCe/SEAXAAKvLaR4APGv3eZUbZ3CFTfeHZqK+zVHVdTjh2
VI46j4AojVbRvUlnyHbPwRq+uLnDoH1FFo0eS71lpkTTDTRqO+j2vTAeuOtkCcOoTEO5AlKysujr
EI/0x0az2mLpRlOkM8xCddosSCBoY7fjBHF1iugVT98y6lKA3709LZH+5vl5CIQ5olcyb9haAwBz
VT/h6J7s6PCNizAx5BkEWYdBmvQ7sH+zefxCJqpFHrQDILTYcfyzihZEXi8RyDkiu/Avxk6IP0I4
ZFZ7L+2HSeYZL2P1lDupPppsIQxgkBVYZd7PxARS5HSNFkASUTSyIoKTwPMyhIMuCZEDyGRRoD/2
gWttMaTQ2Cpj7i9PHBetXyUeN0+11ZlX1RG89orEIc5RZItfATTeDweVbYTD0LfbC/csHH0l8QBM
h0ViP853S2tsisl2O6GN1gbt18UOvitCHKmzXqC5WiCwxp/6LkKfvlequRVq2LKCLpl73CgbIf21
+snLqJr1exuvwVLEnVrGQgHD/jj1tsb+rlf6vk1i0LxYCAPK1u9idYhkOwYnVy+GuRxzJN7eiKzR
X4zAC3k3ao/+dChdmkqGyRBAvl0NGkhl4/tQ0l1DCVAGm0LMG8PoJhMC+WCwePFQQFWkxbwL9c+H
TKWzO8KFK/7caWVt7k0Sdl3TktRxrpN+w8yHuXQ37qL2oTcR2ofdEInvbJNOlTOxc1/GNgTUpIHn
ApyNpmyskrWOAdbm3NxoPwYVZ94G1KtAVSDEiTBT1z0WvsZmN23pw6ZxgX/QnIUH6CKqDO3ckP+s
03lJDo0e62pq1bwd+gjJkGdqJDGbvw0f0YXW/kO7cdKxU72ti/ipRAsHV1T94Qa/d1hDX40eJ9/d
4CsMAF2oMOtzSPvXIwkSp09isjJ5Fs7MyV1Ti3m9NaOXznchRCK6d0bpRJ1ko4L12CWrCXMp6vVz
06J5UcmUoNGipmXcjmJJQ1XyDmev4L3wkCms3HZF13a0fZcSuD3BEHv0MEnq/S3LOXjzQwkf9+Y7
ZSb9Ya3DncTshA4tEUMXfVR0rOdigATIc4Sfy84jDFG921BAL/oKjY42ksUGcTBSdGDM4NtrVQt7
09adzeICDqoJLHlxdoa854PJKmpaEiUl9+POh31YWqdZ1SXt9s0ENgsrp7T7ohYWfQzReJiPHUoc
IKPaTpBbzhFpT5la66VA6I7hZTz5uOdtSVMVQP+sJbo9erz31ScVm2YrgjaqAe2gzeJ/7lKYkeZJ
73p2DGY3sHs4QIYrKCEO0Ro5Ph2qRceJO8S2NfAfyCbEcn9Lk/UqkmIZj3Su4X7YRHXWI6rW2XuV
atd+Htm4fSYhisljvY7UXdmReN+zjcM6aODeup6S2kSsAK9mMTKPm2aNj9wxrz0LNLmagx6cD+yh
spv/DoW5oXfB2ImsMgFBFPHUEpGcpob1JYUxUfTIBw/UTSNBloFG6xDJHwHrRnuE8ry1V2Md1HAm
8p3fluOIy/k+6uwQHAWPg/gJuuPc+2TcImFzIEmModrcdV18TpEcJs+th89SuhVa8DncxTJ1K2Hd
Bx6iDuXyFUKQKqhgFpN1eZeMIgE5fozYw9JvjUXN5PRa9dzr0jzTve0qbx1r2Je5gCCTHDofquUk
kTg6oQQWB26Qi8SLtF2NMm8e62LhG+S5EEfS9lkDpTAUo5o2/SjYEPc38GGeUrR/BIfi70AmSBGE
I30avcU9mkynD1bLEEPKxFu+xwN1+io2Yde/m3i4fhJMZ+SIaIDRscqWCQAIuJf5t/BkM14lqMVI
nsSKrc/BukXs1JlgArln0OBGsqj2/UfVteOXYQpa/xikdfbTb93cX0UO9dGd9PCpSorP6V3RLhiS
w7oszL83dOnc2QwL3H9wnGVH8zYjvd+XFqZsyBJJBnGhAd/HlGnj4WrktIteMCog4krMdRMBTuPW
eb2eHGlJqdpoRiboGVyzbLOLukvCRcHrj0hsNjU1jFU+7KNBjYFBNruWvHE271t0hYoIYn1+mtfj
tKc4Xg3Frrx1g66vwqBP4eEWebga+7k236I6QRLShunHmmxtWLYiMR/CeBH6KZ5nIGPgE9f8mGtU
zAeXCfk9IClQFQ0MXK/6tCXdMWTaPU2zmUUR8Yb9UF60LmVEhj58GeRk6o/LyofPm2iatnSunW+z
1gWsiKcOjIJuWVGpRGgfvKSbshxqDGP7M5BOEIAl53j6HIDvqMs4ZXS8noaFPBPkUtkZ9K8RUohu
HgxqkVYn16MGSw1ln+4+RKPK0gJk7HV5AOa6+dDHPYPxR0ehCzsOipN88Ez6SYxOfDKwyzMHlKii
zlXsAYYKlb62y01MAoLiObJrnpgViWeSzIKd9gg13CsYrvVFsMwgTEMzEVXEZgN70w8IH+C89TFw
xbhd8GyyM7DlGXfzqwERoSD440+dx3DXN10s1W3kg+z/ZKUa2wcvW8bgCurPSt4YgmIEhMREZDBi
ItH0LYa2ELopajZJNYwoGUoG6tCUq4C68TAFSfNuQL2g8pFOmDFEreNxgS7dwAsTL4RUQqypQMvH
gLsnJxEFtx1oc/51y1Csfkd+1mWnTaSg0y1mNupm8+PxQfdNCiYc6xJUci7REdQgt2X8LheWPED0
aKiPXNlUIPkI/J/ou2wiFymmVcco5WAA8t0ouXQaGoRViGtWIRIA7J7PKoyBNhChbW4noc1cNWEt
yEkh5YQpSoJ8JWfbajisY2qvzRNUng8bWIDupteNt8S5IUPSPNMGwJatCQk/GUZQXG04qjE8uGJP
XlHwE1aI4c0M0+9gS1SBbN1AMm5mvS3Ap51FSTlbp3xv6X+RKjUQKiDIK3Lb6fDj2nD3nPRB8Hk1
vWDnlHI/Ql9owwEjjJP1BP4Ka4tZda5/2MCtwgkIpS5N7KIJTYcmAYey4ww6slu4QY+HJIHLe/Qr
vDNDFRUCnyTS75BkwPmFThi7DVoNKoOsYZ5QaREoftpMFz/UC6FfatfUjwmv6/oaknidLWt0e4+u
IdAFjXSHk9eFXZrmqGXkCDsN3A+g2ll1JTvVPLRGNBBmNqO7alg2w4AhGfGBUGSgXJ7xrqHe00u0
86x2y/vWgBCKVtzogbmZSPmFjTJ+igx1T/XQOfxw36ayCDLpWxR+q/k6R7P9FnZDvJQNepQmN0Mr
z77oo75wPg4RXC8m8QGTMO85rPHtKhnEEuMjYwX+Y0rwh9rNqATjMbygm3TpJYwrZ8GXPEg3/yGk
o0hLwgVuRbmJ+WkVU/puYc1wb0d0b/MF2Dcw20KYbsnJwlFzkQ3Ao15T04c55KPNbUjZ4yIo5eXU
kO1lZ130+biy5LbTHrJ9CtNtSL+NSXLX9rWKjyYZGnKQXBMJk25MooosWZaHFeC+qbLCg3qXs+Rn
ywbUUmkD2ms1pVsQlAmNMKL3Oy9FgzUddXOuFy+Nq7hRI+r7Bg0CJCwMnRlgtmdboI7K1iscHyiO
4o8jssgxom2BZlN0E2tJWdl5/Tzk3rLNS54mLQ3yZcwa1BGC8fQYIGtA4pNkDQZXzfrFH0K/KcQ4
QUneTUlTyCWInqY6oV+0SSggrjzCx0XeI35SRhD04Eo6Amkb1Gg6BEqxH9xE8nu2iGWu4L/Z/oQ6
7YYutb8OH9Sc2WfReMP9bkw6H8gaq3sbAAW430/yx7iE5NnoVXRlN/GtR7M6id/B9d3/EM8KeEDi
D1TnC1w6ZtzURCM8JGsMAeF+bbbrBFT3zwodV69s/R5Ama4WbWH6GrlaUNfpd7FGBt3UtnXXiRCY
QmbtnF31oYxJDjwuMibQx7eowoWN7MOFOvuMTh06t2km+y+JjNq9dh19i/xkSbMi6nTnF3Cnn77L
rRu3ArmXj0hhawE0SYxWV47Jv/DxLTcz59Sa8Vu/Ttk5iyLDiyRFuC7C3vbQv9zG8d3WesOOPpyQ
Ki+otNsSypHIoT0NEEex+oirV9lkhqeAon+heYILX3gNfc9ZtL7XOgBGdWE8rjRyS7+0LkSVGCqw
otFI7s1L06SYiQm6Ivmb2NemhVxojkyPP/lDHVR9KKKrZGHsIMCN1nlrSLhCbCKroV5YJ+snipSu
RonL+f2QpvDeRQfi51yv8hQEJNQVOstKFUCOkWKvLWGfeGBJopMizOb1fkJF9h6aUf09+mz1jYrB
Fc5F05svQYSe0YHilrxyzNKX2Gt7WmGIG07XEZ8RZNzE3fslVd41G1P/lqzerKBm3LsXqMXhEKFF
Kz8zZ/XzpNcUzTHCt69ZZzeQ1hfQ6CGfF/MblPM9xs/oMAOSHfZrWvDMya+QTIlwaGlof0L0z8Nf
49p+sKYLMUn0kEwUnvOyb5EyOHg4d0CAW4RIV7pZTl8i0vau8Nc6NDm6FI2PALjSp1CjiMWtNutb
sLwh7xL1SCZyz9CkR0KdAmaq1STOvZUj8mmzDC+pJ+hHoACzLddmG963nhw/BAr9jNKP7CBLulkK
2FLLA1PYWg5NOUbKwzika+s7tS0yzqMZmTCARWP2JWuaEZSltEY/I3S+eAxpM39jyJ/mHP2OvU1B
+PjDhYv9sDv1fY5XO+JkRs0P9CkR4mowoqbSZNFyA33w8fuAwdoIWPJQw3F49MMz9w0XVSbG9gNv
5G7jPQX0MQJFczu0rgZyM1SY+ZfMS3v/EFMCV/klWSnNR2g3ztUs/BjJL/yNQVyao+hlY4FyBZ2z
4cWh3YGzugKtBeszznCbp80IrtPSgNZJ605+h56IDfD7DLSBe2jf5AHa+KR0nWM6d4HfTgdRtz0/
kA4vp+JRNiLD6XCXk4QHOHNJYB5W4SMrgnK0j9O/DNk7OmXDB+fNIspxiOpvVi9qzAFeguNRgx4V
qrQg8u6hFRI/R8GelOE605C25v4a5yuQITKw+dpgzj9ZAOqKFEWa2GdkDcuF3s9sGKGXV/m+rl21
BgBCl1avrZdP6CPgmes2HiARN28qb0fNtyLroDcB0FZtktImm9ywXyAnXLWDV+uTcnUgizRCOXKL
6J8Eb4zbL/jZ0NoBOgSaGmh1x7Dng/zM6yEkw3Qr9ofdSZimle2OnMdnJ+4jn1/J6EMCd7xgUwcM
XCuQpUrYKxQklpX2r9GQu/ODsRTRXYi2H+y9ypjpQ2zOBr3NJbLnIb11pHtj0nw5nQXODoiWFIIy
MBmCrvMFpoV0ydLrDSSMjTh2CIVorru0VW/g1n5fJdup1yF+9V7VXvJvOGJjmqGGrAJB5ltO/fqR
Df10/PN8/rdVEuBy4DoOW0Jg48JLcaqsX6VRGwSbRy79fJ0xpxQp5hD/fJWduImbFGAnwItff2HM
FgwKxnEA4hITLKRAGOMXgYIJ+Ruf5hJuQPE4u8nXzlsFfoPuj/sLrkGtWcbqYMHjmInmfiBgVRZB
eRI7OXpjqb97c9AWAhTFRwsJjhCvlzJ9j7YXwZtrglh8IBh43vUjc/94ldDDFwI1OwA2O40u8BMi
VcbPtOohHCrqzwA50LuIkrdcni6xExR9DegA4ggmcYB22v5af3ltHEjMwHcxr2Bi6N5762Ju0ZKi
5xRlBpy14/Ufwk/+Wi8BWgsgHg/g0UvYgUKzDtk2r+ZwQado4yhgAC16I7D87VMBjoR/GaVAtF98
IY3xPpApkMwYlUeqLiDzKYpRvEREhqcZcLE3dvkep34FU2DjQUIMpoXAVIAWnlxsvm12fUy7MC3B
dOlzG0V33gpp1wTlI2YZ5H5s+n8mzAfs4I7Ux74A4hjrwT704sO1gNxqjHHLaWrr00QGjDOUjEu4
k49vPN3l0QLYBc+3W6cC+AI6zcUZJtJtSWJ1XJIgG6F7MgPlwTAot6Z/68NdHi0IkWUw/oTNQgD9
CeyR10+FKyzZFB63JHWDDixM+ZJyET5K5T+Hpdfo9//ivIDY3XFeCOgXH8xbEjSePeC8klv2uMFX
S121D/a4fvrzMhes6v+uAw81wD1T+AmEr58nlnLkU5C1h3BnNs83Ye4Vu+rSVGSVO7L3wGjDV+GN
RYOL3Yht/5edJYCXsD7CGXi96JjRWo4ZspPo2J+nu/ikTvXBXfG75ETO/vnPqwWXQKJ9Najl4CaB
Ug60ji8ekZAOqpfAjx3WIjlGV+R+ulvOUWHzH6paD6banQ9sVcMsDXTV6i3tz79g9b8evX8vDyRT
AmfUGFXp64dFukbrAFOpQ3NOrgQe1l7X5+SclupkTjj7t/QxfozR0JwKAy8Lgsz8B/9BXsKH9A5G
fefszCBb4F3T81u24n+95z/8tEuc7Tozb3USb8ayqmkqBjShPCn/mPbF3OdQ8wH/CeQjJM2AnqBy
f4sH/RfB7rcfAFQsZL6SCKi/faP8Etwpmq483OFqQ85OITwJyCG9Cor1lFbdHflMPrfX6r6eMe6F
GmV9Hx2Ca3L2yvUGlJCH5So6oVx4IzIHvyEsd7BeBkId/me3d73YLo0/yFpJoAMwOXnc7tQ9+aae
4uvlvrvKqvS+ewD7/t59wCRu/OJ9e8un8YLshANJgXULQ5ga0oyCCnaRcc5AzxDMoEmlDvN5OddX
GK2UYKKdg8N8N5Rz8fLn43F5EwExuEucI00IYGsCbN/rT9BAWR3Nlg3yGMVUpA/96S2Sw99FTBhT
gee4X61wqHm9QL+FEwMNNyq7NQxPMUWZPFkavJGS/n7BhdCEiDLALAGABMj69SrzJgHowpOWmJiH
jyhTKJoRJBjAjm66L7ofMeYPYS76xm75/eFA7gU0AZB5SDlCru71srxP/XrdMHOBp9R8wMzBB0dv
fktd7O9WgRw8QMvQDAC6+OIVthylE8iRUdmki7mC+hXO5Lr808znrw2/J3NQpAQuKNzj6C+HMbZd
E/QZj0qDdBn9ac+AKb3Y4z/bb1gF+N4koCAggCwQXByvVqEVqNUclskCHl/iav/QZpAJw7A1Lgev
FQ9/Xu9v3t2utPCXpD6Fz97FXROvAkSruAtLv/f1YSGZeaSTtT/+vMrv2w/iQXu0yABcRcV4sQ8g
VTSgcYJV0AoN7lvUlUcdC/m+Hil5cB2gE02aotnx51V/z3v2oImkh+L2Rqp68S4z7TJm+iZEVufD
94lh2ghpB1hTmvk/mlv/iDVz235fJjn9VK8JMa+pNv97b34sCqSa/7n9Osv/OejxBbSaabz8N68o
Nv83ODW7j/f/n1NTfddfX6blV0rN/g/+Q6mh8b/28LPn84DJg2qAM/ofSk0W/Aup8N5CQGgC92P/
v/5LqfkXEnJQKVBOA8wf7hKw/2XUxP/y4BGHgAZR+5TG/4ROcyFkAUlb8FXxq8DYAHQff+ziDBA7
6aYLHKlcNx007d4DNVQsw88xjk69zc7TeNT9VwA8e3qTUlOhxZsrO50F0UcrgmMTLJVntzcSs4ub
B78KgSAMd+c00HAgbfw63vQToKgiI1kFXOZcGNvBJlYCXCIBo67aBJ3bXz7Xw7/Til9JOOn+B3/J
Nnw4P+83AyRS4Z6CT3ER4GoXcYPzlFSt6yXa3skYD3cqcQmEKptuBgwxjJYlX0dCZZF4mjc5AATk
SfqALAMhKaExZ5no7zQcZZAcsRptTk/HEtrZniTvfNGoT6Kz9VKNHUePHTr7PhqO6Jh+ni2gPjkz
jYMYh4q/EE0tO9YQppz3eLvyp1Fmzq+GIHZLzqdW1If9SYDS6zXaH0CFxg0G9d6CWWC2tOlVKPav
2fOxg++AC9RjLeFYX0xb7w6z9U18bF3KjgTIhrjsie4jwBIafWgG5iVwTQ+RjU79uB5bEYs4t3rk
n1g8hCFgw42flCMfOWZvZtXPAjZKLOdSNIe55sC+g7jXy7KZaTKVbRcBij/GoO0BT13jes8YE8DB
+4PzgJGcRuCkGhAjiqje3PcUMJgGRoxSZHBPnmOYAw4IqDkH+KErR7Zu9xK4oblKgA5EUzfk6Bo6
0k9JbqAKqyq2ZGudjw0B4V0TEie55/UxfK3FshV2SpOPlohxNzZdfXVi3szvfBIY98Zu2hOKi82U
wjEFOrvQcgPuHIf619uSAOvV22EDWakN5Tnx+uwuAbII7GgCfDjYpHY+K8IBkOx7DZydh8byW0KI
v29oaJpDGBx9OBqjzr4oRmXAZnSXE7+aFiq2ot9b14UzacCvHB077BSyDjEQK2AU5JZilHP485Hy
9xvml7cQg9Hyb/kMyNYjiMUXv8DJjSzwjfeqFZ6573Un5APa4Wu56WG5AYhyPGc9Gw+132YFWEvp
DVmBEKD1gOZX30C7x6i3+myXF/5fLVAIIceQkUL1fKmyR0kyt5vH/bLx6/4WHXx9j9HG8uHPT/63
qyQgQyL3Q6/1klLLIEvOuQYZPQh38YV2hMxr7cLqz6tccLZRDMQhfIfwkXdRCOQxFzc8cKmqnmo8
zDx16UNm0vgRPfnohx8B/u7S6C7bss8IzVE5R0wWSnTNG1H6Yo/99gsuMhuQ+TwHqBxkfaz/k0bg
fExSGXANXD4lArhUVm85F9v4hm/gxfn6bd2LO6sG2zpqW3SyTaPXKzcn5IqL6Au0lzWUimcxHzAZ
2V62MYHh2+BN2xt548Xt9Nf66AtDwScBow8H/eJ8j8A+soh4JTY1O9QQ2ymaJtYP1Mr+im5h8u2N
T33Zptg/NToEGZAdPrZUuqeYv6TfLTpkdeASrwyypatICvUz6c2wYukTrwgo4D5x32XvzEzMnfNj
+2NLBvoErA68ff78U37f2yG8p8BWg77w7qyzv5pffsnkIThvgD2XNQefBGcseIzE1r378yqXKTOe
Fyd0lxLB60V3d98Av6yyppMfAgrllxir8/cq29x57Cx9HzeglG0TdnjOmr5+Q9Pi92eDiTuqjwDk
QrSELkl/Giycrt+h/piq455tdFc505riz8+2b85XYTFGoxpvCBqNkCdD1+n1s00Tizd8Tq+MqGwO
drDiiNn1AnUs3j//eanf9ylaqxmKNlxEaKTQi6TGAUMBAWOQOjBeXm/HbJ0+EjvqHOPAqJpmxt/g
uP7do1HQE9AuRGsXrO/Xj0asjUdwBbxyaidxjA1B/79beant0Lyx1GVzEmEZQS8ASxPyk0isL/tT
DU2W2etYUikhjauYPyagmQHo9i3camGKKQm6HSwrjClXHq2nwAM3tdyYmLebgc6eqhQT9mHddVer
bgbc7ta2dAtythLcyX/+EhdvBr8WmTWkOTF1g8YrVCpfvxnNVESXiQcVkDC2DDG6wmyV24MXjm/1
1i+bVP9ea6fI7zNxBKmLDeY77fTYQVhVJ9r7sjrLdzpGLD8so86WAlrkoF24runDY2ttyIqOpdEV
2LrrVsDaEagQCTIDaDaty74OIJWlh6irMbEdbBi9l7KHehuMW+Fr5eiuP1T7G1ob//h9IW1Ct54C
A7zXAq/fV9dlFoi5Nqz8LUxvgj5Mr1ywbNfUdPrxz0tdxJr9dSGaIbdHfyvZ7bdfLzWKRnZLgus5
UkBwOz9y72JXSySWfJGVP3r1+1hw/UaE+6u19UsY+GtZ9Nb2ixvNKSRir5eddOphKw4h8IetfORC
1MDmLws5+Es9uUotvgG5h2IYrDrrr0COBP7OHAGnCewmgCMw4F58mof1/2PuvJbkVq5t+yv3B3AC
3ryiUKYtXZPs5guCFiYTHgn39WegpCOyqnt3XZ77chUhSqG9tbMAJBKZa8055uJeZ26+VHuFXHXv
tEWhNkMXZOW1MZrSuZkS6ZV7upwNAsB+8GUowGaO0eu38WzxPF6PS12SR4bNl3b66fWUfj92o84p
xWyT/i5QZKyhEE4vjLKuIOd3jZgsHhRMFBa0sz0lwpqxqCcfJ0tfylt3UO6Pys3dZJv1fnqNFK7B
zzsut6WygwfFh+nCJ+KF8aHekj7h0ivwbf9s54GK3Oyq3GH1TMrbtrVuatO+Tr3mvnGzn4WyFRIO
7xMq/O+v392zlXy9uzQCKbwha4NJeA64bUrNzEpqVduitoatWNruSgeXsHGHJoOU6Hl/fZ+pla6F
94AlBKv12ezEI+IGiVaZW4HO4zaoLPnBLtLySnCMhgWHm3lLKVrb2wF0HIDSbnphn3HUCZw+aY7+
vBs2pwfoGOe1QOyydmZ6DVecjvEHzysAec4j/TWOuD2G0MrwBqoQrjHKsCLaJEdlk6kgdPFpfmxw
44wXlvDnE5zajceUowrAzTnv1aCvwdfVWvaWv4oYuCl/WQvNkNef8/Gyfl82mzza8lRi1uaeTsH/
vCHlOVrflRT6t7rI4yVESON8r7vUmCKfeqG9K1jc32alASZT9jBXo04gKtiPepn+crHzPJFGj1Lf
U9NC4G+BciXEjtvdpMECSMjCBmxSwqkMskPTRX7uhFiKQyJ8jHRtHozlfun6+efrF3XWtzheFJ1X
niLoMdY6+2w2oW0gdySzEe/LYtclJvvY3B1DQxXu92VaJp1YE6l9ydBx4VwcGrXvq3xavdCAHbql
NkmRKp13tq+Jj6//tNPvMr+M3CgEJKCv+HHkqp6tJ4HGs55F66GMzppo6H3M4SYVnHd+Yjif/nIs
e801Mmw0Q9TcUCacrpBKjU1HC8SLPD7MUesnBcafpdlMHiLbvx2KswI4J87gOD+e9VWC1O7nZVZ+
RDnJuhXT6G0p3Ax7x5PehbPQ2TGfW7ieSyhgujxaZ4VWnl6WtBJfX2rG0rHbLfwq1iPsqqowSDW3
qHf5FiWkaljUTleBCY07R2HaCFCWKq93WDTtC8fDZw913b3zTefDuh6ajrW+P04PJvY8y+g8rl6z
510HFIB63khbtZ0v5clcGupsx+vZrW6WkqGytGq3M0WNjddJ1sl+SS4sDaf7lPU+U59EqLH2Egir
O0aG/XlVfl4EsUJSsJT68HZAuvyJPGztPbhD/93QJUYkZGld+N49f3XXUfngMnNxWPP1OX267VzO
aTDkHhtn1JsCQx72extY29KZh0TGPrQMSDZWOldbN+vSW5b06m3qZu2PwWhxmA2BM7xfZGP+/UPm
VONieaBKTJvt7G1ayiEXpei9aPSnYFc3/RJNGK93OM717d++TYRNkdWtWzrdFO/8uD9WSWWPhetF
xVLpByvp3DuEIOJerzz58fWhTj8yx4fMUGu5f/3MUDs6vd2LUTcVbzZDdeAsHImoXMe1dGF5OK3b
/HsUakfrfpe+7vkorua0tW3FHg1RD6WFibPwyeqS8mYqcmcJBzNQb9yqXG586HAXpvHZh/1fg5vH
m2mjGibg8fQSO8grSD6VFy2upa4ppKtdIhr7jVvEMEOKNNgnBB1+oqohd4XXyCs2/tnXxBubS6zF
083cv3/J2uLmUEbF4bz1oZdJjPK+9ChTz/KuW2LxvXOb6b7AjXGwSn3eeZVZf/RGXT3UnSovqMle
eKFR1fBOseYfv/inN0Jki573QnOjwNGmm0LTrU8QWOJdrvoHNv4IQoVKH1+fXy9eMrxFRIZ8gJ59
id3SnTV/KrxoqlBni8CkZMfZ9wrwgPaNz+t8s9hG8Wns5mmfF+708PrwLyyXKBzXfHhOW+v0O71k
bAEiD6bGi2LfaCCWW+rtVIj4rjdN9eP1oY76kJOd1CqN+mOss6VZr6ux9eXiYSDCPcAJ3Lmu8s4C
26Gam9mFL+EJz6IYvwzvHG+M7/VkEk+lVbl3SsyXwr5fvvL13dYxudMWOL3y2Z4TeDvMNX1uxqgH
ssCLXf1iM/R36Kp/z2ra5/8z0vnCqCVlKTRGKmUwb2LqbNvSAB8tB72JLtzj9Z/1/B7/Huvs0CcR
giMo7bzIqN3xzeIWRDbOhfkmhb9Qu02+9XGUb2TjxRJevDXcteO4k9K9dCx88e66HBgoTVLWf4YT
pU5p8znwImuY22hxYrgNY2/tJlL6LlzzS0NZKyYVwBXFlXMxSRp3syE7li8LNNFetr2zM5vJiiTV
ncPrt/f00PevJ8lTXOnGR3352QwOZO1r7sTmdCzpLmKAK78Eeqtu7MAudkvm9RdSlewXnibfHhZE
tK2EG5zNnGRWnA/gXUdGg85Z0ZQCzW9OFz4ALy1BFk1d4OoAvNgQn74J0KMKszEYZVmM7roZF+3e
SinVaXqL+L0UySbAtnxX2FZ5b43jJUreS6vun8OfTdnJ6jyvHdZF36FsL7vU3wHFKvY4zHXATb2z
oU6U719/ki/eWWRUtPlh6z6D/4EE02HXse6NJSAcAEryCmOUuDDKi1MTiz/bXjb+FHxP7yyGm6K2
PS4tl7q/98vJ2etYPjwPGsTr1/Pi4so7RX2AYjm1zbOhBMgtV3DOIS9ZMkO0hjKIm/XTQQpFYHI2
bydzqHaLfeiFqh8bx1u+0kvX521NOffCjHrxPQGRvl40V33+9td26/Vtx93FY2duUT81d3ZhBXdd
bjWRGnt19frVv/g0/xjv7MSjp3M50evn4iGmbJo+sQFrWcGFe/zSKFQG3TXdhz3/uScgLrAtWzpr
aye14r3RAgHTxlT/X1zLn6Osc+qPU0VfjsXqyuedd5d0r5LK23X1km1fv2MvvfNs1K21Fw2z79me
D5iCUUKWiTLZtNdgVTItJOlmfBrImwGtb2UNxTvOzKGHYNrYS3O4lNjywsuxKnw9hIasj/75oRDx
mhUPRUlc0JioG5WqZRdj4t3gm7M/vX61LywxCOmR89i0emjWnX3rXR136qRBEpvMpHwaZAsch5JR
11X1l5ZP2E5Wsb57fcwXZgtjIhDVkfCv6tTT59hNM7a/mTGTrFmiNM+Na93BD/e/GAUtvU6DzMFy
sT7nP2aLN7jLMrdkoqsOob5vVr+sxpIXJv6Ltw/FAP9CP8E39nQQ2Vlqdg2eVGYVXsx3wRdbZKre
0+Ip8w3lZfFuzA3rwqgv3kAqb6vSEYr/OYeTnbjlpgOjNtQm7ii32jcivdjINfntZxsmVIDEOlGb
MTlZny0dHZAjVWgGS8eIY0wor/3cTxjy/LRYQBP0/UO+WMseqzhQPH0096I256vOlPjwtaa5VJJ6
8VYT4rbqYtc15uxWD9iBK1S3HDfTEnvlmJXTzhrNZi9x2bF0F+PdbMMXunCvX1gOVi3kf4Zd79If
0yjNUk9j0+RFzjx2W7Me4p+LVntb8EGEFSdNPoee1Qbh6DvzBiJCdmH8l86gfC1WCcjaH+VNPf0B
GSS2XlYJvjtrZKtaTX2JkdiinR4unYtrPOl146GC1PIVM206hH2xFNWWdNlEp7Ll0YN5/cU6y8g6
7vUA5+LHYsVgZ3T+DevdPrUmcKMR21bkImr125q91KCVKB//vGY8Tsre510vN5g0l23jKFzNyp0f
ltG2f3Zt/OR5Mt5oeWZfAbrId3rm528yNxszBKbxcKEy9NL7QmOObgQr1ipMOL2FsyM1v0DGG6Fx
AZmZeOmVvlpqX78vL01QQmGIfWPC+ODwT0dp0rKhz0nIWws/JayzUZtCHCLjzrDIFQnKGQBKUmmL
c2Hc518LNLtIkRFOrbLxIzX/jxlalkmeewGHB9+ok02KpGfbeqnc5T0Uxtcv8XkxhqGIh7aQI3Gw
OH/yY15rKkDmFoH+Kd52ozKgB4zDNCFS8q1iKyw9v1W97hVf4N5Ol3RiR+n26ZLElDNX0jEXirrk
bE0fazyhhZ/EkVCxssFeNeKn0BRbJzSG9n0uzQCIntLdW5LHpmXr9uMHTS9okHZWVxMCVsJe3QJ3
BIRrt0s+hqZWeGAjXAD8G1DUebLXm8H+mi0T5isA1XG/48No3vtzIvLQ9LJ23Cae3r5nR26+W+uR
X7tk0HCPL5IMs6LsWjusimZ6U/awVi/sTZ5P5NVFSoVvJT6vzr7TKRbQWzbLnFMWDPZx21Ve/r6l
uPnX5UpGWdUYvCt8q863H7UiuC0JBCW3VtHLKZdgRybeT8BH0wVlxEvzyeRqWNXWbux5xdZHXAjB
k5FQqtZXXm6ZH3W1WDurbqntafA+f+FL3o6aY11qBbx4K8nKwmiHQZGNyOmtNHthFxBIGVpvjSoc
oW9u+Zxme0ufvUcAi83ec+s6TID2QbLkC9jSob5hUYMGC6QBGFz8zoGc8O71V+yF48p6quVwsOq1
+C9ndSeshXza5EDdae4ci25TZ35wEYE+0P6x7yenBme2CEN+nxNLG4Cf+EgmF5+XcDNNWtJADlHz
X5f/+E1Y6zgBU6eio3x6s4AXpoEbzF7ErKzuZd7HoVLD8sOwK3gizbJIkK3JJd3MSwubiySVVuZq
nD4XVrdmykuIaSCCYzVuEtPB+996P4wJ3NWFm75ewMnC4rCjMIntZFUx0YKeXWAbG10QUOCMGjgH
1z4q5bAGkPOe5UbdZj7OlVBLR/OL7MlZgG+s9lXp25SAm/y9uRT1dx/mwo96MvW3rgamKpSQRi4s
vs92IutvZGIgguJdIZzi9CHESaKlILf4jY6c3irYTt/jNo6/dsIF5t2VWarvazedfil+2uNsLt3+
9bv07JU5+wFnO7B2LEGP2SVIViURmafBx2XAbvf6IM+WhHUQzl3sp7GMotI4vcq890Ce8p2B4ard
0sG7FpLwlEmzbltnuOltPIZde2F/8OLTR/vKUYtyEs3V0zHHBuyauwLYfKg/ZTgmRcKy57YcYpt9
Viba4+vXeCaHZQe1XiTuIzbXHL6w6J0O6GjoFj3NiyNPV3GUACyP8i4AZYRNu/01DUXzrawCB0kf
FLe5QT3oFpfO7M/ervU3sGFYVRqYV8+PLhPzLE2cSosytLHwgCFkw8pz7lWt6g+vX++LE+ePoc72
X7Q2E2QyTJyynOzr3EvfA8qUh9cHeekh+rR2+fdR1nc2yOzZw5RoOQxrDNvxtlzqBTRx4+v7uOj0
zxP69l+vj/hsw8chlrsU8DQRSWJiOH2KWjfPaK+agCJS3N0YvpzvYFPLd3JK4J4sKpe7coED8v82
6tlSJeIer9TcBlBTggoQh3J/maRb7poOTi/wgfpWm4Ewvj7o8yfI1wUp4GoLcpBGnN3cRiyLO6Vm
HNl55t3YOthPw0jk1eujPH/3GQVFClscPKOMc3pDV7Khv5hDHMnAAIWeDqjtU5tGbTYuLrSoGQZ2
IWZQsVUuswvz57k4wFlHx2JNgJXxPFlFQNKZZOXE0RyY+X0n/Y7ogLJvHlyruyVjw9iUsqmv5i71
PtSFLH6IFWzj0sK/bo0gvXG65tJB/6UbwlYPaxUegFUieXpD6szJ2rJdQ7JhSaHvq8RhAjPxKW6N
Pt7YZkXQQelCJS/NJQ9ffxjoIfinn38U8YY4rBIIWJ8JQUejmDFmDHiqLRi6yapl28COXdQ292pd
59DP7qfyaudNnhhTF7YODPONno0k4YK/dHM2T1rbhsJpXGcPiD+zsMfo8jNf+/Qzfde3VWxBe6/p
+RCc26XQ/VJhleUmgBhHN7kCT7kFh2w/pkoF6X6yKg89RtW1byFcgnYqNWN8ZzuD/kYRuJBB+yla
BTZYY0UDiiVF1HT+4IZ0y1BJA/lHilRjsdRD8I3WDzwW068Szf1tsIgOUK3X5p+n3imBfNPcpbw+
LfYHq56rTy3KF64HgvgnR3j6XTx45O42EpB7CAODP8t4oYc1l56UmxKZ+/eln8w1W7LXyMLLaxe2
Dmz56drTh6EP+7gFdW1UYz1RAwdtExSywa66wB4PU7dWya3mmDPidb1tvhFYlSSR2yz6FQoV9XlC
Gp1vsZ+C73Rrv0rfaSMEocLPhf8gIEaLYduMYCk3lJD8ASK7rx30JgmQXpSqNZYIRG7rmR8NWkQc
jDyur2giH5UAiH2nqOOPWWLR2ch8vXowoJ/7xp7QHlnQDxyJUSytFKC7HRej3BqpIORTjz3hRo6r
4P4mMqVBojW697Wf8C23Az2vTQ4aXQJLA42NdcZ32HVDLyTJwpk49wO0Fd3G8LLp5wAF4V1NH/pn
OgqvhzpU6HIjNfD6kY9vYflEgkAy7mDUxuLQuTYgwWXR+zqcJvpBUW1obrZpAQITJUCy0wejK6ng
GJIaVlR3DqdWUzRw9CR41WXr4UwD66slIPuobYPvq48ov+CI9csSAxFQv9L+5pX7N0Hpo7xiJ+1b
Ki2AAcG+xuRSHIGB+REeWFqDe+8fkYLyiBdMKwdMYU3rpjqSB4nOmn/QBYBHOK9owuZIKTRWYOGA
iJHg6yPHMD4yDTWnEI/zkXQ4tCaR1iv+sF9BiGgRYCIuTVVT5TRL4+18pCYCr2rHdVZCU2ziqgNX
e6QsGmgIyKUAvC1CnhwkxsCZ9CdzxTNS6YHU6JhUdDZL4rZXWavrQwhnzW6BP4F4pM88fLWO3Eea
gDgLiXaAB4n1YfngxIn+gX6n+cU5kiPzI0VyVkv7UB7ZktROod0LsmDcyFQZTDtVzwA/KZdkP3sr
nq8JIQBT2cksfRvbK7zSMkhfEEekZcdX3yeuM53aSD9iL9mY5XTHE6TfDc3B5Nbv7Om9ttIyl5Wb
6XRenx7cPMW2KGOBIzv2zRUJDmrT1vKVmlt63vdRBYnF/BvhcmpHRieSQFhePsx7f1PQxlwoh6cw
PZVuwfecS8v+2Rypn4D1IIAmBAgAgD6SQSVnOiv0zKnKrtJWlE+NWZdPgPKsT92RLao3LZxRb0WO
+kf66HwkkQZHKmlRkHwV9pko+w0FRsilVe+wJ2utdD/m1vjgTsI8dE6qYd6EGxrWy7USMvs2zWjI
AE7K/DGFujeHBKq0LMCO034rBiipCQJ5Y9P7bv9o9NI1Dq7jzd66MID1A3+YfoRL6340cyW6HfTW
qYvmMSumJ6pm1hQNk+2I7Zyl5rspi4cJ+K8G9jnILF19z9qGQPZiRkcNDDvrPKiys9ZfxTbZnTuw
tDmIqG6ixx1Ao6hISoBOtak1dEnbOZGCfLdUAYvW+0m/Brygy9Claq5Rbhb6l9oWsNNnuyKdY5Aa
MEXf4JQDXHbQ58jrbNCqE4FeBOBkJt6JEoO8C+W19wD/d8kn2yHBgiopwRibelAYy+ZJ10DF5a7U
ryrwywmBByipDqLwxr2fk6YGQTgX6mBI1/pkaoOK93XltsVV5w0kPeionIIQ8VXMn2OSeDulx0V2
Y7qTtk/TTv9ltquN0J50oW6lU4wgO3N21BvVkUDyUfRaV74FRDdXezhQ/cB8SVz+Ks7SPKwH+nWR
9MX4qDyHTNPZyUSwMaCxG4eyxhT30cL6Wvwg0HMcI0LpsjIs3K6+MRSo+cTN3I96EyyPNjtQa8sK
ai9hZsXZZzjS+HjzEUPEvegxLG0h4pb5txhkcxMa4Lx+IUQI6IfqSlKrtYxZDwmBUKQLeKn2ddC6
oKAOQ2kikiCxp2gx0+wLMr/pfilIL3rP1B7JmEpq45Abmfa9tW2lriwVV191WiRig78Y9GDvxglr
R9AHi3WdKclHoCq13mDhDUZ7N6LrcbZoLxER4DDoxdaZ3flzVvTGJ82KQdUnmWCd0NiHfPUzGMnQ
AFszLOHPgki1e/shcWPtsensgSO7NXEe0LrBIsGGKimYxVakn8GKwyqvBGjGAvWQGTXVYPzSmqH/
OVrL/IRLeuTFI37mxotBT7JBmcFwBIsNujHV9Ppmaakk70qScJK9JHP7ynE6dybPpbTfUkiRX0wv
Ne9bpzSnaJ6rqv9otXl2B5rUaqOgWpr7jr8rDunJ1u5WN1PxLYXamm6yvCycDZh0tnOunw8/TYiw
C/TF2L3Na73+oqpWaeGkG6LfDnOP7RgCqXPTl0HXX0FFbfq9XQvgO4YsTeQlCpnyxh6gNvD7F6fd
Ybex39lpOX2IS8Ja9l6dkUMwLPZIyslIGZRtnAo8ugrM6xDjR9XwJUXMHnIKKtMIOrQRb1ySsr6K
vgTHbeWF1m0G7sudBpEiCL0KpzgGc1mRvJFP18DiSO2xip/WkE5Akxtbu5NWmotooVvjjC6e5owp
xNeGGtKwT/tK3Ei/bvydHoz5U8X72G8GslzgmLW1Wsi+sLVHAp54CZ0+7b628zw5m4ETvLN1tdq/
LiuLmKtW0/FUGqjmvpYEa+iWJPpq4PeGRWGa+7xq9e5bMXmJDoZRmtnG9ouYvsUUrD5UatAEHJBl
kfHxB/tv5WOlQ7vXxptWU+k9krFSRHrv2e8lEF3KjEu1gQDHVRciZ3tMsBqfktGsJT7AoeJ0X8VL
1SN91Ubwj1NdNluYMtONT4gSOG0NvcDWGxPyUlj5JxFB1vS2TVE1/cZNs+aHTUraL19v2BGViVvc
BRhsnDBpB8T3cs7JD+96QO0bjk0tEChzaWM2RNiuwzimUBcaDejGDQZNQpzY+bKcBfTscbU7Ttlt
55xbsx6yyAl+/SRxbAucHiSwv9CA4c+1iHguSgXg7qwZAlqEEyXFGMQ5BhZSW9U3JHkEYezO1jWT
eTloZE0dfK8f3zqL30STzOIPmVtpV1rnLYdAJd77YgkcCtNZfFO2gxM6hDzsKyJsQVraEJdKmOGQ
BtCsLyNEbNFBSq+bj69f0Av1G1ylWJlx1eggKc5N87AWlzHu9Tha5fp7Azz6lU0iw6aubeeOAKt8
Iwlxv2eDnQLowrB13yk3vSCBel7AwTLPgZ7z2XpzzwvF3hSMLflnQWSbklQwPVfvWWvYjpdz8/cH
85Ohzs6hmtY3TZVT6ehKLT2kwug+aAk82JJDxF7O+COWunmw2R5/fv1Ov1B3wNaDgwooDFTL4xH1
j94WDGyCBHoRcK5ooRsL0Ww1ABsXJuiLdxIVMydspIj+eWV10UvhyzwPInxhxefC8vwOWiwsdapu
F705Lw/GcZoKoAfx4KzIQRIkXn6CniilTHA6K5qk7DzfBzPnptdv3vPzOxOEYsb/jLT+9T9uHsEJ
KaJznhoNsemQenF18OeVeex4CHaTetyAU0kfXh90/fln7zplTUQDOEd52c9RaI4a47SWKojmpQXf
anoiyvT7tL41YhKkXh9rnXbPxsJ4RBsHlOGz3PG2TKq+84ogihvT/jkGnTNGltNDO596PSLorHxI
S0s+Ahs39lPlmJ9eH/+F2Unp1FkbBrAo6dWc3uDRjdl2m9SNLXP0PjUSMyN8vuFf7bi/Qhb9X8KI
TuK+/xFz9P8hsmjt5P4zsmj3VQq4PT/+z1W3/kf3J7to/X/+m13keP/FZ4aOGfxMFFzQcf7DLnKN
/2I2rv1Mqml06FdNw7/ZRZpjgChC54UkF28Q1Dz6Gv+hF5n/BRsDMBpaU7xpNtbYv8gDPzOCawjZ
0ZLCC1jXhD/exJaNLoIuIQ9ict5MKSlNREdkG8p76H771vqid0L76MGRf8xELTZVtow7ct3czRxP
M4Fhc7DHuJRtQWkan0Q7XFRHn75Kv3/ZOsX/+GWplutD59viwI6suDHtucaC1fKNxmt5R05RvNFb
GhENPe/QGGb5obeWj4OWGjsTTzANi9ghqI/QpQh6jbmDENlEVkXQqlf501ZS6n3/x5N/+6+3+0/6
0dm39/cvtU5/qV7xBe0DIQ4qpv9ntaoNpUYuAiXB9LtO5saNa5ObNywpwBgnpv2G27660LD+x9HN
09Etv4uDgVM9RTTT2blePUZaljhbv3HMTZv2xQHFnCSOa6wpP40D6QRxdqFLeVoN/n3lZ323qrQy
QnBNcViQepRh7Q7Zu4ST7RWMbjLhxkB/TxoOcV+9512SP51+rX6Peba0DaRjmSTx5odaqGI3Fgpv
pl/KO9SAPy480H+4rPPitg+MqdCXURwGI0lv2ECkkMnL6gFGPQErS5yCeye8L0hmHZ58UR6KZeh3
frLcCzkejShRYJcE0IruG2FV9q7KTLUxNCO+8NCPYuTf35n/3IRzIQQqxars3DE/mCKfNmWX5VsC
H7qdZLNysNg2XI+wTK7BpRcbjx75AwLZHLwD4V6V0hNe3qQjUFR6e0tM6bU+GuZ9zZHsxgLscKV3
JAVRhuzCghrO/et39R+e27m2sujGrJe+UxLmNxVkIzjsoqd82JN/dqGpdzQRv3RXzjYw7BkSaXMY
OuDSkBjKrYZoKMrLjqynG1qXuFLbrNpTMajw/80t2YWkQgwFsRr6pIx3ZHPO27RdU6yIi6CvPojP
fZnYh6RO1cHLZw57SHA38YIGg+wgbTtNFX5QcqM3RqeMrSDbtKFGuC3i2NwN/VLecNpvrqZ6yqPa
4ZLbzphu7MRuwk5UdaQSEHcgOu7MRPlE/7XWXylmfk+Qs3U9n52FoCO3OlD81zdVneE9dOGe6fXs
7V5/oP+08pzrkZsWfkEwT9xuL+92iJL1iHiuYtOX6h4tyGfi8p7AQZTRaHlN6BfWfOFBnylSfl/d
2Ypba7HCNGpXB5G5ilRgJ7fdzchW6JPOOf1nMfgeqQq59FwsybOwN6o2gn0XwCrBxDo5+mHpyUO8
sOn7x59ztgTTfqqrpXK42aAobseFJBCaPFlxIPTJo4pkX5d+IhEbWqDfFPFumiEErolmOgx2cQku
dKbL/H1XzlbjoXR43XWjOtBMyQ6lCQ5P4OSB1B1/bKyROLWyaLaz3mtryK6/XWjd7X1/URe+Bqcb
7d/jn63MbL5tbcg1efBHMsYMXUNHXcnmhgA6icwZvsTrE+8fVpJzrV08+7xZEDgOQz4V+w4yOR97
NK+60Ty8PsLpOeU/V+KtH4Y/9h6tDIIFV6M4ECGfRzHNZ6It4Sg2jqGuaImssduzceFE+U/vkXN2
GlIl2r+iWRIiZTtrNwtXvCPORePDw6ojDLeLTN9KrzS7/kWqYhu5U15eeJOOiqUXlsxnLDdv9ue5
6bV9lqXldVdrtMsqf3masXre1YZRbh2rDoBmp067j2szmbjNOABCCw7nN4rjLfF/3PgkssYsuCce
Pbai1pnVgZjXYqfZJdjpIjPWVJug/kb4VPEI+KLeB0pPSdkxif4Im7Khf5LZ80SiEJW+N03vBv3+
9Wf5L9b1C9fond3fYsoVeHK/PGARmX8g8YEWRIdrvqYwpgU7EsbIvxKdSxKvaqW8kUTK5FGvCMwN
azughOH37kRYaN261HvEHdgFJl/WI9SVgy/uJtm6IjTyWf9Onyr+2hSxoegHWfmTmDv1lOpDgji8
RxSBJJnkZo6/9F8dvlXhSM4p0ahlGoi9G2feW90nUXdDLhKgGngLAwFyk3nXqWG+t2Jpqu3CGfZK
zp3P9i4ztGUri5jsIEoFNGxddsB7l6a7gfAfYygQpgbgJn6mN4njow60iJC7yYjJNCj/FIQklZ2p
fZ7tVvwKKNFN255UquKWPOrkyWHbdkPm7uTfD0FpbB13sq1NTuw7cbZWawahysfc3QSwW9xtWpcE
okxV0u/NtHIfABNUGVdWLb+0mAjaMc9IbYo13zkAs7PeNf6SUAILNPu2zd3gYe7wZmwNO85qBp1L
5EdDYdqE2yjig4J4xDSfcnkhYMul3RJy3Dq3M4QAS+v5H80qPShLXksdlmVYTtmauQM/b9gYpsq/
5ro1PVhZId6IbqivmpLCnJOYdMD71uHJo4yufXo5dTqHeFLG7NDNHQfoElgcKNcM2uciSuPRpUdu
kZUifLEZDVe8cZE4a9fUO7uflevIX0iRg5u28Wpigki927IHq7aG7wz0JbO2bwhA6+MBSa8qxMZo
J/+h8BeesiFG+b4syrIAwGX6REdkhfuoLRkxC21nk5faWAHVSY94+MexyAjLmpfMNrZU1Sl2p2ai
FYdgSq3HfHaHg+WL9iOA0fyrIVz3e0FvscO/W81wXXrd/Q5QYNF2HAonYnsHc0reuZlVNhuj1qoU
C5/Pft4UZvUeMWrxKTGrMgEoaQr9IBrVkGpt9PoulqJEJz905pXQsATvsrFdtgW2Nro/dBtvO2cO
CBfSBqyJWZ0hoHF9tNLhlOrqnd3z3odkONPY9zPEpMrWzCTKemIhyL8tZTTWjhsVJMqFbhsEN05b
keZuLTHxRvHYh34LvdDPOZyGhJgvT8HsNM0GSItbbsx46j80NSi10LFnDSG/ItVr9O10b0+jIh40
Dfp3icG83qjYZ7LLPvnlpGXdhzZhVc6G7rqzbSuROIBgluagBUaxm7qmzt+MveF+6NNJPba6Vvdb
za2Yh0ydJCIIms2Qq1v5O1KkyXrvCjf4VvGukd8tW+9DrOryl2Z17nc/GYw+SufB+dmAO8w2RqMI
zhoIn/yYa51Jo4Xe07d+6Pp043RW+bNK7PwjIdzE6iX6TBApigU6GpQOZyNsDFV+bfAq3isY5J/n
SamdCTz0wW2zmqxA2r1XvV/F9TZ2tNjYxDSC/M7fJhPazLCGe/VrSpx6zXd3CA506utEztNDbxTE
fk550Xz1mE60qgt0HwezKvKdGFNLYtr1raehU1O6pe51PRZ6etWgIqG1mxtNffARL60Ahnw69Lb0
zE2sjOWbCNq6P8xdPi9bk+jK27hb8KmyKBTvYxL8WDX7+onK/Vxc63Ws35FDuVw1Ku3BdYHL+GR3
OQ9eBbN/a0Dq7beibegSazQ2VRJn9wZJ2DA1nebgNOPkhqMD2mgTCBpYhiS4dC4yyUIBBukwzHZf
hO0UBD+dSs/ibSFH/XuRoKqC9505xLQGk/rWcCIod6SuSSOs6dQVG9fW5N0cVD19Dpf0sVD0dY7/
1kv5WK6qjVGr7Sc96IuvgxxZbSVhW2t2cpPVoSsE87kbhjhmDWfN3GRN0CI9SFPnFj4I7+Hrn8B/
2DC5Z4eBZrSU89/snUlz3Mh2hf+L10YH5mHhDVAjZ0okRXGTQYpSYp6RGH69v9Lz66cuq1hur7zw
rqMjJKgwZOa995zvDHXL+bSfuw1ZHXJP5N4cVov198Ke/jwxHQtVp6HoCgZC1c7NGN2N/WztJKHK
u49/wNG85l9//dGBn4jeKlg8s9xNxc85QqZvOU7Y4eDImaTEqvtMpu64WUwEEbQdGG0I6MtDy9Ew
qJJ4kxmo53xnIC3RJgY9Zhfc2EuaPNXKI3Dc7ElJy7tklzqkcPAI2WXHbLlobL+70dvUPlcpHI7i
vzmKHPPdJiwpIumXfJcOY3qlLw6BbykJzqlpK1LtZmPdyerwtQXdvuEYus0PmeZGrcwzZ+cTXbX/
5hvnGFdkfpPsHOK4b7H6iutprNNnrdGWcB7JAURdJXfaUMaHqPD5TK1oHs5av/vhR7XB7M05ego7
2Yk0bd5RjeD4T1CzGbE31leDVbhMzOQgmlA1xfjYO3b3SmYYtBKcNUrfunVmIaUKOkDW3jIRJmaM
SRLpZG7yP4Rqnqj82zo0XEdhm+5y+aDlhaSwj/MqWGNKdL9q/aQu85EpMEW6JVhAyN4982RP3Ffn
8P9/qRhKu04rFldGUMNkcuqJD42iOu/XwzSSnDg1wqFONQHeksctyve4S6tzHqgTn/dxoNbSAgB3
LeqHoHSLr66c5jXQaMR7dVr/LT36n9/fsf61henZEqKccnIzI6QLxbYoDQ6yWvI+WbN35iae+CEw
+f9yE6W3JNhE6myXKMu+kt2kVm1xmCACJzyzFJ4qko8N4WW5uFpuTfnOcpZ4046MQfPEou8NEBeo
GNtPNDnpfFeWQcu7R57q6C8pCABTfP94MTuS9f7rZh4tZh4O1UDRoeIr66t9LeZ5S6pWfIdyIrlv
iDkloTNuH0sDyCw9e+c6bQrnfmmyJiKecd7VBNSfKY5OfJbH4+KylQkvZp/tNI7NoZ/rJGDrDgqv
vNIio6jStRfM/zU2YsQjv1e/aZSferxH/Qm6YR5oCFntBt8CuuhKP0INoa0tWJ2fPr63py5xtMz0
M0iMqbUOTcbU3DSEC3DYyRRGYZS1H1/iMH/43Up29KXXc4COjyY3XcXJDK2kq6AH9saZEfqJHsox
28cXI70Azy13TeO0ETjLh4rc0MsuR5gxQg878xmcWK6OM5BKNfoliIByh5FpWeu9Pt7kUrtGRbxc
FRD/o5Ghb+QODkccJc6Ffh7pt/98848pdyWcZnKmy2oHubl5IjeTH+RqKZWJltvLc4JmgYRqPZUU
vaNM8JDlokK5mCFnjQhjz676vD0klIok+1H6VfVU2RTCuCRVqyGbUVnDge5QUGsza/FS5qz4ltNU
2xnm6V1dTOrZQyuYhWNb6nvTZFaxEp4dk00mOG5u9ayjNvO0hpQ7Ir7beyOraxky7AdpMvWduk/E
kD2Vc8HUyS6b6lzk44kP8ZiiFfQj0yz0aztBbHOYI3Db1F2/XFmI/UHBZ+kzYcbyzEt2Yr7hHI3W
oH1adeXXyY7Iku+W1d8fIDKUL+lNrilj2/lj/mJLBO0ffzGn1txjHKfuprDmfUZU5GBdGf4w3OtV
oXNBn8BnM6k3QxcHmzzIXsXiac+BA9ZwYLe++/j6JxYFx/zrtpKRUlDDb852NgEgUQqdY50wT9yY
RZ6cGcicusTR0tYycvEJ4I53jOKGvUhMHdRwUl3mbrGsPv4Vp96Qo6Vt8VES1oMmd71V4HEbG3T0
jZNd1a1R76cGUWFDLMa3jy924vccJ4+Wh2CUOfDljtqR+N9Rd/ckMwXROOne+uNLnFjpjgnusYcN
eqEE2hU0nO6MpdZCv7TQsyNi3ooePfLH1/n5F/5mwbYPN/SXo1nQN86ktRyPDOGWlyQfW1HnVmJl
VLa9KTVLux78Lrvo9OHW4MO/89yiWHtGVT8NpWm8VmNBsnZsfC8pMcKywsBBVPiDHNNyp0JXE/Uu
j5sujGX2ZUkSd7P0JH1SJBO2o2G0nweZbbS238ZVQUeqLpy1QrtF30Nlt2gWv6W0YKlwMVqk2O92
qkL4rXtxQ14hB6DJjYv7kse7FlnLdowc8TIbOgjknQnF0hUvXp80G48a9MyLdupzPbac9nldoWQw
qQJ8wktjRHFpiJTbjVwyYlY4S/xt3Jr6rtVGsVFNrn2VXTNEVpHrZ+q9E++6fXgtf3lklULetFiG
3HWFJ5GsLuXnxcShYQ66gZoSc0GIYUV9//gNOcIG/7kt2UfrodcACernTO6AAevXnos73hLlsqu7
tt2PeGW2vduZVI2dSd6AKsIEG0NUmBgHROJid5qqxyDWgqgrshY5catv7HGy111hLy8uo5bDiDBd
OWZurijDi1ChvD3zGZ26VUeHyUDhJvKSQe68aerWllnqhLKWM9pn5wua/eR+yWlwfHyjTr4ZRyvp
fEANFHUjd0T4ljvbmrutnvfzm6dmdZmQ8nCh3AxMch7Hn8esqKIlTrtVkyTnfu3hifzuWz5aZ9Ms
SBJN7/m1PchHMqK0qEigiZz5fYe19Hd//dEa23RtoIAqyJ00QH4dUt531TK2a7xPKMOnybustclc
m8WS7lunwUEArOBMiXV4t39z7WMytg6mGQ81xxjdAaBSDVO5gl6dADsz2zO/78SSewy/pemU2suM
TtKbZ/PZEuZ0rXfiW+fDgY3onZzrN/20RP/utxwtuf5MzghsvHiXeYg/mmCa761xKS7Htu9XZiXM
rQ+VdTPmmL7IvknuS5M4UCgrHPncOmWMQW8/7CZtXivpWRezQ9B757nnskpO3evDDfplfbGktPrZ
Z7vO2zK9FybtYGMxc0YmjvH08bt06hKH///LJZLZrwacHcmux4O2/QlzjjE839qDfY4jd+IYd4xX
6XAz4rlMuESXdhfeaKDD0bJgYzpFgNY+McmkMIY1M6P6zF566kcdLTZaQSRa7ffJjseH9Hsyswte
2S6y3bo4c5I6itT7czE+NvRaEy5iOw/oUHla/EALttiqoDXv8rato1lq1mrGFfGZ6zZ7huzxzpxQ
bjvSXzatVw6ryTbwZniTHS341lc2iSYRTYR+1bbTufLp1Id0tAwNQYMeN9ESyifMHcHoZNGcevOm
cpnyeHgdth+/RKeuc7QeCbfRTE+yfrfG7DBMLyDLVoGxiWmnRXGByejj65x4rseRMwFwmKpunITu
7bDsczWloSYCbd2OeXFm7Tmxch8jMyqmgURoIk5QahTrpQ/s674p5/X/7gccLThYBCeiBoNy1+I0
CqEpOGthskP4M1P7/90ljtaMrKl6C1dQuUtLyUwJD+gNjL9bbNvjme311FM4/P9flgwZwJpv55wf
EQf+bZ3h1wiqdrlTqjj3FE68UMeh51pMGg0hm4QVNKJ/EkKv1zXRY3tX7+oQKWi///hmnTiV/Dxp
/fJT+Ke305BZ6Q6d5WdsYDcy7dzQAN+5UrXANmufA6WcumlHRxLw1+MyzpQRBKdBkCxJTUu9xqCL
EAdnXt1T+p5jJGgvzbL3a5Xu0hQdH/QscaFPiUb0YkloxNj1UXMY2Zi0F9ZJZuDvgRt90RaYZKDa
nz2Xn3p4R6uBHzu0BUrK6LhqyLsdA7/HluwYxovAaFtjYUzbvTIF1jj4SK9FVxkvztDVxJ4PtvWt
n7XxIiCqPbQzag6kcTllBBENNFA+fuo/DxK/2fd/8tl+eeyVljiU92h2raEJM9xqn2d7YHZPRpPZ
Zu0ay7UdIT1E1OtWftRZMx7CXh82gRzG0M4dh6hOb4bUxmMcIbwy7fWaL4M0/G3v4FlXhZjWaC8X
bLOjXKcyxQCbxZft2F01qujCqsNBO5BspjMtvFKzdL+4sa+2hbSyzSDbS55gs1W9hsshkebNpHcr
oz23RpzYkY9Do3JMzmZt8KIw/zf3qTFRpwQpulu9pVhczB/acghBbfFYfHzHiVj7/bHxmEqDUjPO
/ClOd+MSkCdtD5V/mTTE9eEjzrBUTPogt46fu0FU46m8NpJKDTTu6e+tLSdJVpSPSFKwn3DMTNhp
MTxONTvqmGKKbJGMkxnFSmQ62ka1+NwxSXFvI1w240tB9rgXqkoT2z7zu72ZUBeQae9N77ESWL1j
du07p9HULbIm63NuGfCBYC68x00ZG8TvqZxMxS5xr0fG0EkY9N0QR9C2xG0RaE61UlowfsL17aqV
rN1q2GjyG1PSssLaK8ybssd2y4g9YwYB7egCVESdroKlb/DvAbdbebOOQj1hfDitsfHLOJx9L98N
y8RUUPO0JV/hb8m8teiIwyDQ3C++uzRyVhMhMvCdJqv72io9efV7HyGl1rTBwdHk4PKFrSZedWOY
niq9+NS78XjhzMxXOyO4raXCXrsA1gvtNsZkq2YCXqOJ6JKrCiuYHmLXtVUoMB/Xa35f8j7kuXEl
UimcCFqhGFaIZNqN21Txq+m1HXNNkSLVczAExmurtI1np2/Mixy43zqO/a7Z6kVJqwI4HW65bBxb
I/Jr0ewsjZ+TjCCpI5+tK74jYckCGSKGFC+eVU7fK73u1SeUk82n1EsVo3I/wAOKyCX41ogut6LF
CXKSXm2rWpWGK4YDb6LAI2nJdrzpAy1/LwGjPeczVWiouXAH4EXY6ROJONjeRmykX8YkdrxoImhC
EKw5+o991U9ppBZZv6XDzKeyZDlGxVbOam9MqTWEOtP0CE1CY26Q6Ay80ouJ7x27f5mHvJDj82wY
lbxIDOU/1qZIfmhIn5Jt2RVFtvKKTuxgUqaAENqSsbw9I8MI7dEidrj2HYGjW/YD+PFsxsRutSUa
piFp0g0ViYMZqSzsaZsd0JaWpSxzTRymbUdO7CXXI7FuBpXaqN+PMl48gvJ6P0zMIH6UFqSIa98o
sUfo9aRbe7UsuhFmuMrLdVUEqLeaTivfkt52ya0Z+uBl9IKN8Ol7R/VUznc+ocVZmOWBt1V4wyys
xfYYpS4RfWECN/1qhCyabehqNV9nlcjXTl+Sjaby9NDFitPIdDs9uFCM06qoIdlmXY+MQS/GxABm
a9HpuB88ACo7jndMvnzgBPl6aDG/h6ze9ltAnMSjJrpigk6oexepacBwy8pSJ6ME2gixFs7wLIZG
XTJyxMtp+q2TRkyTgs8y6TQs1TXzUEbbQZt+otNcbctUc74plyxm3gWtCAdRLPT6siZ5HErhvVeD
k7FppwQ5RlPQdYcssrJCJd0wKdj0Qb1IVm1RX8txSrKNpeXdvXRIl4h8+h5OtGQBIXqt3w54VLE6
yLCKFwctxTBmD1ozIQaje1M8IomGoDZlsf8GXIpKM4PRsWBVOOhzOsd2bhf/IOKvMuXmq9TrxRax
XBuvtUA4y6ahmXiTFxOW4IkVJAmzYDFYamql4S4h85rZXT5r69nSamOVW7gG1tXi42TVRf2AZQa5
t9K9q8waCQSMg6J/V4qQBxgj3rKZk0BnzGOMDEFsu8vDBQOlH5opb0PQK/rkxIpfK7uD5crf50fm
JOSuFV1qXgzDUttrfjqywTpu8/cgIFh6VYzGsOloOn7F26ezdGX9zB1qlPL3lo0+KiygjsiQ11dd
TgshhiHiHOdWJ+tJhkHbj/sCrzp+6yBx7vnqGySEcdCkUcGbPBNo449RtUBu2Uq6+G+Oo679onki
ATtpVwSGB5eTqcnvBX+eNwExTwiVOLm1C8/6JmKpgXFI65qgUNd09hJ5vbexYtapNVFbTGABJ3j3
9dTBY6j0Q9dzyj07dBs2VHASgyIzFi/+q+jIagS1mUpm74VhNCHdGf1ZzJARd30hbpvE8m4LSxkP
ScW0ERJCXIVgMFxexTQP0AnQ/BFor0r7Kmfaxotej+JuIvjaDu2+Nr56VTBUa1BKvLedaG47YfZk
Xc6PCBYPsokgLR+0bNFSdJVx955PbjVHxLxasCWGrHjJyWkGkktKikEAod1e0GEsoHPyyq7mutLG
cEp8HUhYnw2fUKSNn2JSPl5Izenmrd9bmrl2M6ftCYJIyJhMFcEUIVu6zniqkvqu5BaQE5SXb1PS
qoelKoubGmO5jVRMLnVYlmOTrCZNaAo01CR20FZmKClZNcpI96YYA3YyJNa2xpD2Lebb/crBoDXB
OJB9icyuEygOlWyXg16XKHk9EEGP4MITe3soafYx0R2umGs7IUIua0v3XAsRrF0lqq1Bgzhm9+nf
A8WLwanB36oyLb6g1+GfBjmk/vLxgejUCezojJwKVklMpcEW53oXktjxzR7z7jZg7doTJ28z3GKn
If8yONOvOFF/6EfjYJbOqYwPF2Q/qu8zhMA/qHPdvZcn3z7+Saf04cd26lEHNIYTPth6iq5YaVlE
wxZxtnETo3vrXY8BdK/yVV107S5BbriCyjy9nbn4ifPlcbCnjkrU1ejibZUxPkjH0KNZxZhZstGK
TKmrlamcZA0AKQlNVuU9lCb9cmxGHxBRVq4suPubTFevH/9zTjxe/agInxazLmo1ult9rNh2pHI3
7VJ2NwHJYUTtkCQo9IQoJA4pZ654oujSj4pyts0+IwQXo4SWZk8mPqGVVUycOViw9qj2z4FnT71H
h/v/S+kEbotEQ8y6W1zC5TrOzfyas6Va1WZyLhf61CWOundLLuDv1J6/BT9P9yVwb/NpRuJK9umZ
SvnUFY6K8S4tDEtjeLR1fe2xTy3rLs0Ncm6d+VziwqnHcdR5a4oyZ2ZmMwBIGnM9+l1xWU2VscEV
Wm2NwT+HFD/RwNCP1hFBRGVXx6BzZBY/U8Tu4bmhNS7i9yap5n3m9t4Zp9bPOeR/L5qhdP/1ybtt
3uqI8uOdGHBsNlUu77ygVbdMmgCp9527s9wBdWqXltd40KyoaiUBsXFMBDKbx1OQBz+g+XBmSfrs
SonJeEqL0cLjY40rk8po7UvUCzbMOoCefbFGE+2uzTxx7yyweJuEOODQpS+NYq309qOWtlE/28Va
Ywq5aQwy6eAk57cSDtrW8ursWsBhjLphHq+UVk/r2NOLfUF0ejTmCbtqaS/rckyBbiNVX3kDUgkq
UTgYSzefedFOTKKIJ/zrTWtkniKhy7Vt45bd3uCcuYZjEgOPG7qVLciHgSGD0TbLtIsu6fVPsWFw
IPPjc07/o2y/f/apzeCo5ZiZsjFbUYitGrvAgv+05LdMCS0wNbgptp7hNubK7wFGojbsuldlqmLl
Tu6w9SGTUUHMmUGmtuPcBCn96TMtmN8v1+ZxNIIVyw4EzRjv2rwxtmXCnoSW01x9vPye+L5/ush/
WaSGzNCCSfD1ObgEoioHkeJYc7+hCD4ncziKdv7nfbWMw7V/vQYG39iKl2zXwuJc8VDnTS1psANZ
kGCF0edW6TLirW2WdVUK+RV6fwsaBwCeaS7zRW5S2Am/ldtl7HFidoG4FsSGbWhW4MmUwV1l5/l9
1lffWidINh/fmVMjr2Nqd1wJWQ45855FLHDBke1FBeCpzT9s2Evv3bWW+23yG+sqn21nFySMZsxE
h+fD2fjOMuBVIZHl0xN28NmOHSc0u8A4g8s+sWz+lCL+clN9CS5yASW5E37t3QcupCZ47UlkBgv+
ttazdx/fhhPL5s8O6i/XyaRekCZvets4mO8IaKi2GRj1EFaMCHmI20Xiavj4Uqd+0tFOUPgKnmNl
iq3eTupqRhcWUSuOG9PX8R1i9vjHrftbsIuT4Iq/4C3+h0iM/4Owi58BoKdpF9thfi05N30v+6Sf
9+//8W8//8A/IRfuHzaJhPCHSPRmUHrwElLO9v/xb9oBcuGbIDDoIkJEBIDxJ+TC/4Oimk0PcKZO
3iew9j8ZF8Yf/AGTMB5w27BUDov830BcOD9N8f/aYB33kAltEDzqwvX3DgFff11ZHBuqd1YSCB/D
sTbChBWlhJFZ2XXUTi7ILiAGy4sivP4R66WB2McP0iRylibGyDH16vOYTBNKYSOzXog8S+50doAu
JF9De5hBTr6PSx0QJi3LCyiw9Sfm2wdApzaNKqxoQlxatYE+Q1pKfqpgSXqRVi7Z/TD0zhW+Nw92
4dQ6T1OW0FOpl7IakeTWI+xVe7ZzVIHQQqNugWg5Sj2g4U+78JmOT39DKwLeajcKo98gj+AXeSLr
ng2dlA9GoBa+XxPp1mtrD/K+qYVSYTxY2XfZxbAuWyRH9NunrAWgO/aE5LRsWK0eT3k0twcVveOC
4thqZeldNqZwcDPinJOrOi9cph02F1sbZuUbgNoM+bXv5HCteiiKLMQgy0Ili/k+pu63t7RJu4tC
9zV6E4Rz3bZ42PINsC/cyiaNXRVmHh2IsBhwqK1g5Ezi8FwKZ18vOmG5EsLFDT03+IHSmbyvhtML
Gdm0s7SV6LIAnyw+G6p6T6UO937E7ImSNKEJ2LQdSh4oyzsQapmzt0bnM5Mq8UlLbTlsqVkHP0Sz
b3zSiljm8Dt979rm3ydXuDSdIZKWtzzKFsFoiFDV3+ukrWqHcZOfUsOi4w41OzbByY49BW9eaMGb
205WHNWu078ZE0rr0Mpwc+xMvXA+O31CBLuv5ephzHJP0fTpDpvd0EBHiwE+moNzkZTZsh7HRGDX
GYL6WhUjU5K8H3mPJ80zfvgo2IpQ0Hktw6Exuo67DVgUCGSgpSGWPbvBh9W6YCkVHseomjWMH4M9
v1tdVX1Xi6v/AJ2s37rtzOBalKZVY+mFChPVI8q2dUYjEnKCrfU8smZO3mJ37McQituM68nvFEhL
Ub94ZRUDlsCRgwZ3thdGPECywsUZrxeCvJK13pXIdUY/xRYFAa59SUeg16E7dpFZmSrZGHbW22v6
le6F03NwonkvPDCnMiZ9E3cRLR/XrOr2bdZEfgMUMsemE3vdfkikx41UeWGvkYo4ztYzVb4wZhzM
ZWV2zqWRWoVYy7quH2y9sPyITAJMo6npNmU0JaqkrJWojLdVm6r7Fp53uvcIApgjt2RoEfna4r/V
5QL3prXpooYBqF33ZtJM+o0J55Fbek6A/XDf5e+94XftZRt48VXt4jUIbX2aDjC2Gmg0lBrdjuqF
Z3Fg79U/6NrHJJjk4hkp+fKqVTz6iNm1+7UE0cuz0+36ax5r6CMrmSqNhJtZJ/cUG24aNkuQFNA8
4unBpxBP6e+Z6kbVOA9DzuvDi0Mj/XXMcEASZxansFDHMrstl0V79QbHsVZEVgTvXic1L1wq0T2Q
aOH1e4vlLwZ83TefS/ji97xjVnfwr9S0WqEgpsxL4OJG4Gg1WvSYF598Ku8S1SsvLoRK5IObwYuJ
Mi1J/x2IR6gD42LQ63G6UXYyeXRpPT+JxKSG/sKtAm6H3cBsjQrngJscTOw74IWW1n2AuJ1ZMdLJ
xtUd4GQpi5wYimpa2bYxXI66XmU3Tt0l3roFdJqQQI/u6DodY0LRcS/qb1oK/C8U0Pf9bZ4vrhkt
iX5Q5Ln9NN02RIfgbLFqPbuq8JiWoDJq527Itbm/rxaa65FNiIUg98S1vU+2ocVMd8nq1i+0JmEY
3A6F44pwSVxjMENbNbM7hV7B6ZsOqpF0624e9EdvGQluIFFe06LSJg+ZRCSN9zuOLYAZpi/n9slz
9D7/nuVAWcLAxiu7IXxagdJsfH/eZhxrWCXm3P5C1Jl/1/EudmFg8udXxWQab4fUhDcGZykeRMGz
gmucjDpt2KJ/GLk3C4bRpgw2adN5E+b8xJ1W3RzHN46ejRcdrJDnJC3EELlLkF4v0KeMrfCVqkIG
xhozwbGqv8leLt+cLmtvqyZLX2oiyC7j2DW+CD7obwajhiUa+2Aih9SdwVpjpPPevXEcHi2ot8gT
E1X0kXWYP2F0ETF0WWDLLWgUAd3OzGz/i6WmoLp0aa4xHVwKjvFN35Jx5jdLwS7BkjOMS2zBZ6xY
bUDUW8sKH2mFODTQp4X90qXtiCzyMyhMe96NXe08VSNZNVE6DfMj5EvePZXlUjJhkAzirHEs4zDp
6cFssqJFtU0bgxvYIBxuLowE6mXokm0dbwzFlDPMCP2GUiea4QmEHa54zbNtETrGkKSMqXwDOQWD
psfEGzs/mr0AJ1tPXnnPdpFy1TQQ2dUSEIgWsh67a82RC69ZUpkv5oB2K6xYUBTbf5arDTBb58WV
TvHDk4w5KLzcut2QLpV+LatqeiJq1QFVIHT3DZ1C/2CZlskOak95EeZUEezieBe+eZUW7FUfdO9+
Mmd3QTNULBi2QlvXOgeKbh07+f1cJmk1bdltg1K/LAGuPw2pIMmnk32DKJLR+Y8MJdIPpcvgh2HX
OqtTYd9gonKrEAFsd+uUWNHxNVXXjJD659JvqMwxjFcPSec0WbjgPUTebBsmYFij9na+pqiXSqq2
q7yHXh22SWn1a09HF7iisO53QnjWsEakV1hRjKoHXm9s6e/uOC3zink1LBhYK6JdWSnhD/qkggz+
q2k+kI5tP6BglujicCGkIThKwSBX1py5ptR/6DtRulESZC1Gk5p8zcjCwfxMkIR6DvSytw7jWQj+
sDmsBKu1s9wwsIHv0A1Dt0ez6NtY2/P0ZrBlrm4KmMPGygEY+8iOomf7NMiMJ89rzDGypk5s4s5l
sjOhYrVXc+ybcm15w2xtzKkEKFSWrfvYE5vebYH2288teWn0ecj2fVhSvb4DPZHISOka3e1JZvkV
i3r8ippKvRdDJt85zc5vOeSFF3/JkEIwwOLRgekCpECjxywjvnkP32VNFjsde9HfJZ6IH5mr+CKS
A8excGRorkdCy7KHMR1ExlzFcL/OQ7pcljJxmg15f0FwUXu44MMW3Kix7xIB750BpvHUFKq6Q8tU
FTu4Y9O7YWL5WVnsHZeGGMZ41dqloRjzDkxgYtF4exgrygx7g7TNcVnSnKZx6l6AFGM8wkAC32cX
dx7T877L2DRNZqI4vGux9S3F2riYHA8W3XHkhiSIvgxlNRnPnBGKGAk9h8SV3wTdl7gHDRx1Atl9
WMs282DSBkw4EVBq6S4QMLQizRYmkd/tEnyay2VmeO9744OdNvGXyoKIDFm+FC1EHzP+Umrz+N33
UgBzZcbRKSwN8MRRhgjmkgSv+H5gyttg1Bi9h6JOsQ2wx8ubhBnlweNUz2kUkIBrYn2a+NN+HQc3
i2dAx075zEpr0J6tUvOsXapZAFyrYSwvtDEj20A5s7PP4Io9pszOWGChDC9A6Dtxy5iaf8NYCkZn
ajakGdIEtGieDDFzop+F9/8XxL/Wtz5F4umC+PPAQvRafP9LSXz4I/8sia0/Al/XCW7yyU3ySfr7
syR2/D90z2Cl4M0ni+9n3ftf3EcX6qMODNJnqOMbOsE2v5TE/0gXPOAiCUdyjL9TETOap+L9S0VM
yBOMLpJzLFCSlDN/rYilabZuSvYMpJLEoPYxF6DLvgl/OiRf3o83vpHXTPt1gd4GJ/OXwi2nS0eK
0YRflqZiZ6eGfEKBxObZJV25hJmdZyZoa1gZgEMO/3k4Y69Tip1NquIC8/3ISIjsGCPhrDemL6m2
4OcoEHhYW9/rkIDbXqFPKzE6xeXs+earPQ3UhQ6n8iG0Fi8ewsxsyUFmImmaBz3DQSmZwrMIy2So
byFC6FU014xO12xlLQEvByhElXQy5ciPOGjF1IzokYWIRS/K/dZ+45ADCGWsFviRg+tm9V52Hl0y
pc85Z3Bsw9k9g94FlKF05mLt+x3wbKtKA2p0y2UmTDeU2Abfj59KbRyXjd72xRQZ8RTc23ISP4DO
y0fhjN1ja1X8HNxV1pd2kPEnczIn8B39UKwHy+RspNgPURxkorxNSySh6FdUW2A7KmI8MPgX/X0t
vekVbVn6BReT+5IkZT1EKo0nN9ICt25WlUEK/Yp2hKpWmbVYkYEn/DpYRvOOCYP4NJqT96WiXDk4
fLL8gTNPXKz0Lhke2HwOGylplzdNLKnZrN4PnpNcV/d5bzZw4qUqtnWtY48oC5dllwEx553KHC5a
lXM6ws6skQ8DKWZiZaYTfg2Xw1+iBGhQHXWBtCHF21b72Tc64nTQh5WvIvXN7spMD8YOmVOqsXQG
9o8UZEK8aqbSt6Dh27ZPxI+99MTnaM0haQG+Rkiahz1tZkeW95YBS1jxMIsIMykM/1SNqEEhcnhZ
5Ft18h1ufPKccwZLt/OcFOwfrtT6iGiuPkAGkZPMIvKycsOuUwBPF8tmFdfz0hUbvqMuBQ9uEI1W
dnorOQ2BLL6M4dL4bMcGW3FpDFpyIZNq+lH49qTta82TyBvwWBT3Mq9rZHRuHtzPTdtTVdOxWg22
1j5PObaxC8PO9XTvkp73uVcD9diKvIbJfPRtVFBvcAvd9JL8PHJj6lH5X0rbIQfDS5i8IwRlFrNr
Wk18hiwk+2jQ6J6QPJB7VZjkTV5/0lyKO05AGieyiDn8Mu5ix5Q3SqBnD0n6lbBvuhx4SUnBnF6N
5jheG5XpDSuKLMINOAIidTCHCok94SBL/5/snddy3Ni1hl/ImEIOtwidczPfoEiRRM4ZT3++5oxt
SeMjlc/1qfKURyNKaKA39l7rX384+fjf6FgbyqjWY7GBE4cYYCSNQCfEInGiJo7zRVvFIAv5FEvd
pg80pViJAoQpO8lydYTRpJF2gaa63zUFxqlUHhWCjDws4tjT/mw59Yb2k6pePEtFWF1jS0xCr0pU
rcVqdGzu9K8Gts1a6z0fdFVxqbqEVxxXkqMVibS9BdWwwMOkG1ahuL0Mf7bIYzAcwAponMdbD11+
tdNihbcNBBtjFqgUbi13OBa036Vclc8EUMwV2uBGf0aqS6teadr0yrjWfyJkJfhAhFl8Qv7oCNqN
tVmFi3Vr+4uWAS/Dqhsc0NyQATwp63prKn7yrolKztP7QhHIOsEdKdAz/VB9AQ3FF+gAUdF8076g
CCUwzAnLzzSN1wHV7bmydBSTViwhqYXRCaCRfYEbRVvLpiPADL4rR4a/XqYq26S9pTb0vZHMN0YG
UEkzRynEoS8IZbqhKdYXsAKjODtoX3ALEgygFwzxqbOswDRaOzQMP/MqNTE2Q9LVBgTEohc8Njcn
+gJ1pBu+Q+nBz5pqXQnO9AUBTYBBuFEBC8UNlJXxT7DIhAfkdDcMCQ4prV2RjyLNFrC+nd7wJr+3
sM0H8ACGKr4gqdHMgKesL6hqiqupWpp1DUmqxgr+Uf6CtfR8fs9vUBdq2due84WATV9omDg2IGPd
F0rW9RGIGQGioGcgczD706iRPrVBg4fafWFtPl/XmfQB7SVK/YkmVNmkRm46JJwD04ZxNi2GadSp
UlHB3alfoF5H9NNV/oL6xC/Yr8Ul+C3qdBlvrRsuGH1BhP4XXGhFDORtfNF4N+cvSHGKKnNN3JwE
dIpG9qH/gh+VLyiSAb6xp7YFoBzqjA5XUGTD9r8gTFxNsifd5/7WmKlZmAdObbjEtegGf35Boe0X
LIpeIrwT8FV57JHfAwrllAFONEOVPqtxJ9pCNpWXIMcLAv8EKYRD1OsaZ1yRlUS6Mkj6K/Px/4vJ
H4pJZpn/ezF5eq1fg+51+rGY5I/8s5hU/yB50EKfIXNk6vzzr2JSl//QURrquqXzO7iIQ7z4p4m4
ZP0hW5JKRan+9Zv/qiYRD/2hi7pCUiQFJanNaKb/mwnLD9WkzlmjqnjdK5rK7MfUbpOc7ye3lGGm
POhB4ilBes1x3bN1Xj5o54HxX82f/3klkplFSYFb9UWl+G7MqPaJLglqnJCLN02HshO1E66rKhQA
eNLffQeUOlNQ5N+7et/Gzf8ukf+81G00JTM+4g5/DrbGYL9r5ZabQgJ+CvGIcgRJu1S1/xv6x49j
zL+uoyCrJulBN3iGPz48BmR4gidW7CWj3KTwHJle0GZKW/R2WCPFqMt/fWM/jmj/uiAZ0zQnmmX8
OS377hn2kJkjMjPRyuV1erQKEzw+rvcka6mLJLQEWwub5nd0DfPLX+eH52kS68J3ZhJ+RiT9z4uE
xNNKsBol9HDrNU4Cxu0feTn56GaQYyoQ2a/9WA6H6cZbUdqmXNGYpJsRn66DD2LtajWOc1qZZI8W
yOoihoC+6Q1RP81EATpqhidkOHX12qIwWUlMi64x/GvgtJH4laZJfWfOmL3bWcGEuOxTc6OPRfKc
Ipr0DDkEK0uqvGicOilbV+xheNhTCp7gY/ENWz4xnnG6z5YhppOq3QyNcCQ/zvzmi776ovLVkVg4
40OV1Qk+Hm3XTjuOyvbVKNL3MOljh2bx0DcGHpyyRQoRFHsksEob8zwMA2xUgy4C43bLgYaRLmFf
WMpFwqOkhuZBM6rBkzK8xnW9qyIHOcH4kFOULqOpjo7JYBIcWOrRWkWlsNLE7FUsKnnlV7chGC6N
AVhlIb3W8DiuJX0MiA3xk52dTdM3ETo01eJgpgtGNt0SKAQCcJoRXiboHUxqK8LQzkkpUI4a8F1r
69WYQj+0gIpavdqFJGbFsILExOWEq59QdiQX6tnhzghLaW1OsebKwqyTxpnLb/qsoJ+KxJx4aBLB
3NmPhN0oBybm9aIGqmR23wJ9Emw/9KU7QSlvjIXC1yJnarN4pxfIoPos9dc1pFlPnjGg9Wur2YTo
fI5xWgenNq38tWTgFGxL/MdVl4kCzNssTYk2mbRFghhaZz45+k6Uyv2mxGbxOmVapRPClA8SoFNm
bNpYC58Dcsclezbpguc+1VG1J+OCOY6yIWokf5WDhlagaGP5G0c29VuSNd1q8BHK2iG+CWCwtbmS
oghYHpbx5NEJSq6aFf1SLKIj2XQz3IW5e7/FAmyy0UI8Jepg1ugOaunSim390Ylis439QEeqx8Od
NVVZRA2TaQfkPuztvKL2KmXAszhtq6dK74O13scKmgRayc4SQsNVCEYnewRHzD6LZleZ+gHDUEl7
YJhYnOBCIyQJ8sTxi9J/NNs5pnePsSBVM3ED8y150GCDmnZVpS+TcAuAImEVUpf50Uo5RX4eGU8M
xQA/9Xa6i6wsuOS9pu/0XrXufaCAwQ50c0nhF2wsbMH3iH/MkeGVJN4rc3hLSi39gyRFTFPxihqv
oa+JLvRk/z2KgvA4annszJORbC1C789EDDRPdHRGi5FoWaUeWW15800I1TL05MnK4lWbT2KxGPKe
zBWDqqUlsjq8mU3VSaNUS9jmVYU7pT5m516UY9rMjmTQ99xKh3QBtkjEXj5XZr70NayKbMVSimIf
0h2vEqWx4vskURTJDqZUfG+oUY3FRPLe5AUR8B66C6xD9xwpPO+Z8YHp+FOrvsyVoLfuCNJiLHB0
6VpX8BN12OhRid8+nlgnkcgGIxYlbUm1SkdWY3Q4uKDBwJQ5FrzZKzT67i7qCzVxNWoxw4PaoO5x
8m7A+2HuDZtQG/xik+Pd9UgRp/YMH5XxNethZ9iw0TQc8ORm/NaJgC8QtRvlYeioczeJEbafWdlM
V2nKQuUuJtQZYD7TBQJkMnkO17UgJKqbGRmW+mEMqE/SlJJeUIaZthARzopNyVKE+wulUBUcv2l3
GtZGCAXI+aobksW7tsY2pGdqz4i0pKkfNgFQU8U8yCEhyn9Q+ois3CyOP9Vwmh2mmaR5VBYhFiyn
kR8sTcNWsexY0ktu6hzgGj63uBU6nf2C57EWeuEDK8d+R6JbeWoBtxwx7ejySNpZQbVHwzD114Tl
VbSiQ7AZ6RlcbymNlOBtaN01XXOsdX3l55lZci1TXBC4tiwDfSMbI3G0eZeTq6tKR4yEHuBvOPkc
LjmBiN2ot0Y7bPVQWGelsU3H9GEYqietqKLl6E/ftEp6VfrKjlt1KdX9jrHwvSmG/T3n0JLJ4UrU
mWDoNVRvmP4dYySsSX15gMYQdOsiL5YzVHO71+eHhKBSxprk75bG/JpG9a5Ikj2nJCyH+hP557JQ
1KOqlm6WlteiSs+5YuVkq6nLQVeWEUjaS8feYGfhDWkwYK2jGbKTvFEPfe5/hupwh2Xx0ZBYJFZO
8C3G/oZce0VoPdZYSxOHPBV4w/jZImias1myjvp5ZYgVHiBwCaYKkC0Ov40i6sNusgPrg3RVnIo0
yw3n9IHetLVTksIRO9GGJNjl4h+OD26+07TxOdKNlaKSn9eMjlKw7yaSlxKSp7bta93ziWdpFybT
EXsu5rHNzfVLot4sZ36iWjT1gF2OcWybAUtlUT8Ehcy5r3R7TTXlq2rUHtHpy6of74jsTUjIq4t9
ZforoDDWkZyt8AtdTCUGxkY6PWOaW6LBSjfD0HpqZKJAI0GVzVIg3A3SIuChoC67sSrcYBSwpAeI
cKQBamJhVoRIavhKW7VTmKlgy4a8ZKoNAWGqT0JI0yqZxLqWilofOzzAlV7Fs8EnVXqXzl3IyBOO
DGYSGxWFpss4gjhgMLtIozQUk3zPpDRYJmm+6OZoLc4mid/ha1ok77kiVhfSRL3JwNdaleVNDFTU
30SoTK6uVmZupypQjjER49g8YT/EBbj5OPcMf8KsRhEXRiswbBzNx8mfPlQyTYE89M5htIKYMuxI
5W3gN+mtZJxlIy4P4C2ZmyJBsEWxPpQlAQejJXRn/NWstVVoT3TfPLJm2lpG7C9ugaeMdcVlULbt
pa87f1EUFSFDgr+yZnl4lYUx3FfGbGxgHJ/8KF9NIiNqFQLKPhG0dWUKxYoc9nUdNCO6TeFF4axf
wUnt7cyU9nTQ53wkzaXGvZ6peowru2gigS0PEFibp5AOyRlqosG7Rl5O/oALd5O4bRc9wZFvFvUI
AxzNIz8TNM5ojuemjx4KabgA8G2toUEnJRchi5tE1kGWD5Ih7FH04UStA6sVbXgdJ/EgKf1aycqz
pUybLmp2Pd7fuF9DEHKtMB+WZCfvGXXOnikiFqqCra7Wq2IcmLJr+WLq5J2qgVBN0mcSDStDqS5V
6D8A018UTTkESb0z0vCUWF2/6AlCl6b5JjLtFCeaxm86rIgJXZqamGurrVfNEC/nSt0JvK4MuXCu
aJI9/J1DGifxwjSjA8Gjb8qYkdMZLfsWTkeEI58tCeaLpFaXYJIyh8HFEejYg3K3AOs41k2aoCTK
XCmchZ0u5nftLL4hxRDtPO3dUBgj92YsyZIdwk2joAWrufHAZFY7jSOYYYojbEj0tjPxXDiX5h3K
vd0c865jxcReWADcRJGmXIyqxeAZ2NxUO2nVJiC4Y21iS18yLmzLzrCtUr4XGmmdoz/0xHo27Ezs
pzVZrrIj1PK7aPIlJjfNsaCC0yfCtzJVRdLnOn2DPy1B7GFznxbqNQ87AVOPHn7xgDl7I2sWlDml
js5afZMOMt6xmaTMjP7QyXVm/60PCt/J+3Lf6YOwiQbBm3m1WSrWU5PmL2Odu0YTz9eZoauNkT78
eIPDCb+/alEO+Hsg53nU2n7irxye0bPts5TzxtCh00to+YhNIHZXnbGebMcmfpd7401u0+XUCNup
Ll5v+aneiIaabcpTdR5vGqTtotSBbSpdmhdxCGpff/Ebgv7KKIXDpdTX3D+3oueHOCo/0rHZkv6J
5l6/KVkrhVQwoqZsGUXEdiTfaC/GlmFrWSPYrZw2W79vSDpqgbxJKLjh5FKRE3Sd5Mti1mORAN8y
pmYNKleqEPcqxfSRzV1J6mgf3uadt6yAMkeYUFXLFi1EDtAc4+jbiOMDJlbjBoxX+0a2SXKHd/ih
wTkcnUKdXecOQ7y5FAiaCX15l0Htps9qdagZ5OmCt1Efi+QPveUAooEjZ6HkZUphXrHpowII6Plu
7yKrLgCIBmMpPiSi0HZCGWkP4NUWtAvSX9tBwc5NzxDDTRFBpSYZhpZn3jwFgz4NL8zy9ddETMdV
rSp7rLXDxSCayQHaefQRd4zWXELK9RdBtwQHzB+XTYg5Ifm/ftJCQ7HWuRmO2Iw14rSOOvhkdjzK
qHWQazR2IGXyLvTHeEPcBoGwQ1W5OVbSJ9/U+4U+aOOhTor22raNdlRwzNzXifWMwzcTfyhkH36K
Zz52ZS3tjR7oTpCwRgurLXY1u+BShdSFlWCiX+spjz0Rx/BDmwtAfnI6LnyYWW7JwAV5ldYf4XHq
D1PfzFifhR1N1FQ2e33ojW0TSdC9YzLJzqUVZG6C5YdDzDOvE7b2j9EUyltGQ9IZcABFNjn2yR7d
fnRHYDrlry+KQ+Ukmp8sWLHGN6hWBNpzgD6OrMJPw+hqr48H+Y2c8XQnJjP51GiKt2FWR6C/+PZ2
NuLlhpFSMGSIE3j3N0jhgyVSMWNVqX671/w29dJI/OiIuV/Ao23Ri4TmXTyOyrGypOo6zLLgTs1A
eZZJ61CbfXJ0zPe+lqAQspFsmtniix5JMQ7FspgYiM7dpdayG6phxGO1RJBb5S5Rj1K0gT4qkMdt
ByFVEzZGIut22omZTN7nZ44E0yw8U2M5nIxQnqZuL6pVJA1uxVAxRsTeEl/X2hNcMMWrJhKunXTw
dQywUyNFXDwK0r6pSZU76YkpPbZqBt/2xvoDOlaL4JKp007SVDZXEqXXYhj08IbJlFgyyWOANGkK
zRaUEtUfsowtpvB0Pj2FaKgQI13LC0lKq11pyqEH1aVxsbkUvWKqOg9TicmTyDpZdrh3LyRLH1Z9
RxAxIbRerUy4FYeKWwxlDqMqN4BgYpVEE6V1wQnNnSKppq12/qkaqJYkRN8YmFjjsuDgx6Uzlm+x
JXxdSdmTZJ2OG4hh5ZKW/zr1I2EYwWCu/Qm3n76tvLgdgn3cjM+qOX/oEf5Fk4BbY6+0gkdkiLIJ
oYuo9XwxGVkksiJuAgxhsddh6DQGU+ums6QtxhGhd08SwoYMxHpftuaw7NI53YbQr1H8MUgUJkV5
8i2UHLzPy0DUcASE97iAktV5eMNOaFLUO1+mCJ60ZgEbzKKjkBnHlaMVOtBx9G0rMz3QNKHf15lR
Lnw8XdZtoRHCkPkyZ+U8CgdmwfpgSmQwFoJroPa3NW1+Ix2AlcdI0CH9RF9MEmJLCDFd5mShftZU
dVuTSu6ZWJ/weUjgm6CjE/seV3ZhFQW57OKaQBFjx6s8cmAa8NYglUO6C9VjXZaHMcLwOtTFdhGo
o7WprEGabECs+LEpMiiaTRkMa0Jy3sqi0V09JQYdtn3vNWZSLMepUj21CYjOEJUMy4nmNZrmfIGc
G7FQZAqL0A+idUiA8rEqugszWN016uChFyGnGNOQeHU1vYxtpUIJ7BlYYdux4n03VsGoM3mpLE7r
XlwUGTBEn0vK05Tl1cK/yWZGcAJ7MJUDUOfE3DptXLrKzKXF6LYa+jNHIcmSkohx3QLGkF1QcTiZ
xMIMxMSHskqcthEI/pZG7VWUk88at9DQZGvGuS49xONk7iPLP2J9RjtRy/2zAtFybU2w5O2iV6DC
ydjX31I47rWeXRD7+XPZitHOFMhVQR5gLXoRmR+0D/FZYmNel4lYu4SgGHu2+NjRKrNZ0cakHgcB
GfEYlThI72Vvqg2NUD7t5uUmjU8z8KrX6Oa0AwfPjvE4TDQ6cf4m+P5whjWqQXOwtPhZa/PEK03J
X/vcvNcwBvQquVUHIlH4jx0T/40sEggn1q14sUotvvH94XkGmSDem1XHYSkoOhnkeXfNsUrd0ouX
XlHjyRMIeDfjl1rBs82tNXZhEg4bcwywGROQgWmBVWKzkZn+gURvCfZ99TB1ybye/ERxesVgdSo1
dhCynDHpT19lnC0cjgvWG/4Bs6ocpKAUjzg0i+xLFlWZUeXxiHoClaGbTJbxIBM25kJtC5ajVQsb
xdKxTIA3DAhR3CeQ/KGFSsj9Q8Px40KlWIR6OyC8cKdRMW1Jm59YDvGqqeebdUKMW0uMvZot95Sg
Ia+HrfWsFJVCuZFeMpLKV0orATorUAJ4n0762GP8ambmokvA62MphGpllvoJV9TsoNbKAeV72tgz
jDqXQbS+Forovk2le8mEudvkIY18oVH/TZVm+3nNLsGSMGuS0ZU+gXihP1Q35jX5ApQw84LYMyje
+drqck8dy2cjNlexr5yUyXzBfeqNUkqjxCVWEQV2ewzV8V0tZ3URq03m+apB29E0b2EwoIwk6JGE
FJq8SmzXUj1oJ965ej8XSburOeJXWSw1bolafxVWwejpJRZKQWQI4olcoGQzDdFei6ZHpZpeBThr
dGzDdM1nsbmoAwBH1QbB5KR1hti0lY9ll1Fmkr1jwkGXBluNhm0nd8Mi13Lr0W+m8VFTSvooxRT2
eCfuuzRSYWSimQhMwnGIurnqvflgWPoW/kG6SPF4SRONE64O4CGO1XOuT5Ur+8Oy7MeNgf0kRYML
oLubDNV8qSbO0SQUXfqpVW9016GGjj+abpbMF71MSwcEfqHFQCGRWOwJZZKpfZGwa3GLt0kUnYe6
cQHAXUKb3EJjLcZkOw55tDZG7WBE1pNVi9sYvU6pykjd4k1QqStzzu5GVTQXEGMcxOmrrmC/tKJz
I3R3fVje13nn1IW5AlNdhCRbdMAhVtZvgiZy01BfIOr5aBkQNOQTTHpzyoVZe5FlYtYgmqYShy05
U65cCV4R1F5TTPNjbGSrucelLtRIKJu8kkI9TYVtXfH25tZWMaRF5vfELvUmNjIj+pnmZFrKwtKy
hxLycxjVz7jNY3RBa3xrbeZgg3UQhK2SLBXsbaHGP/cZ6vsEfzfcj8taRtuCwmszWfq9DxlJs4hF
VztW0exaSUWuHQzRGKd1A+Rflznf4F7d3IDsIHvPlLI6jJnVrAa5cDk1NnBPyqdBUTaZVi/Dflir
Iad65I/rIFDcsMDrTSVUCnB31xb5ksaUteoruxzHEgADZwwbp+eTJkHxXMa1G8RQNazIzfLyxDT0
yRDYBs2AQ1vUd5mWX/IGAAmCNtAKuQtY4S2MQmIqIPFldE5s6LvRaJah3jtgHidFKbHliUMH7rNn
tOZCsJJ8x6PcW5p/17Y1VcY3ZZB3TRQtcKw5qYO6reIucZsUuoqfniYTms088peAPtPsWHKPQVmw
C3ByJm8su2J8s08n0C9OdKWV3bnKbnbQIlYeg3IOQjgys/WCDROOIFgecHiAjwqrUY49RZllyL3j
Djb2vjFL9gtzL3TllsxJN9V4l4Vinfu0/R3vmDUy+LPLgdxiTvlzmQY7pY9fhqY7TUEeMUJoN3I8
O6GkmReA9YkyIHULv2s9XdP3XQeJRxBuACZhgHnRj2clkYG1IQzA1IpPHPjnVG/3NSXlLCYACDLQ
Gnef9LgKaVa7xXDrQiJSZ9dGvy3TBh8mgFgymJYRxvClKm3HrEP6NmDLD+x0QuC1U/GbdvRguECH
vYap7xqxTG4cHmi50gxep9Sp3Vrspr6AGCvEgHLRRuIqCnGvUlhX9LaeHqsviukTnpd0z4XaPdQq
WyeE3NlNGmOrypMBF61+F4eO06X7HMNxXQ/xWi0sd8yj5z40zkyM7mUtN0Heu5dU6bdzYlprZhF3
KrtWyWyQGSduC+Hb1E+bsMfpKdZPkxWvAtNnu2TYI0UWtGjfWhhSfRk0QAV5sIgDi8ZtpUprLcmW
vqXdm7NwNGTq5EKY0S0E6rWL8sbx8YSBer4f+uwjJi1hrORlOQpHSw9fLRhZDrjL2ldp/G6tXMGt
D0JxpDdxFTHZamm49a3xkujVpRMZ5oVas8nL5sD591JERCnpknmfBuG4zOSW+skgMYypoJPN+dGo
k12Nu83SF+ZHJtj2kI1bfIGOuJLN9BW+uMM1LbpKAX24QJDgYZ6Zyg1mEVBp9HJ3naPsLomH0QnJ
9/MSUQgmZFE1bZfqS2vDQmEuicm0GyQRNpA1H8oao3Sz4b3g/UjXzVQZy2BUTVyZlHLVVoZ0P93m
ggTBgtBLZjvZhtwSmDiig5O7HMDHrAk3GihnnwSCCWYWnTVvI1GR9vChWidpm7RaFIR9eVJd30og
U18wSGaIXKW3SNA0vGbki7wlihyf0qkC9UmsqUJD4otuF0XypZ8i7aQYIW5OU2QFxF0k4kffWyAx
+Eh0bEQ+bPPAJ+WhEsO3NBz9euVHZMcjbg+6Z2GoJk7IoRhOZMKVA5ZYZsdhRSAfWWXRG06dpKhl
eX2umB6uikQ2rkpkzY+6oOEcmvXmQbAqCdJuSsdsRcHsNr0qkm2cjiegQ+XZF0LxZQBJXsGoglel
YQ6C2ZzoOzFjuNSLAgJVUYJlC9+IhkvFN+NNlDeeX6IiQuvZe3kTRK9WZeA00cydq4/t6DBVV6jH
CQnS4xamcDcqC8YJsIAL37pguUbimtjQN6YUFxHyTFlZSKAkbOz9sEeKgnPapOl8R7k8PKS5P2IX
2RubXhvM15CkgAWctfEuSDrVNk3sUQY1He9RwMJqhHwXQCBzC2idiG0GDgDJEstVI+fdxrzZQQ5R
8x6H4YvRau0xAj3wJAj1d12mip2tFk1P6lpSrKe5S661BrBaDhGgDLiqO9eS5BiFljsJoxQRoiFP
Ig0YSgKgasb8ljMbxO/Qsob1KDTpsmxa9h9xNhaGWZXbqqhzXiC2tioQXbWQDgWY+2IEdrtY4pxs
o1ZbQkw4MxpSLmE2UwcTANZ4IqwedzTz3Oupth/HZsSgF18xT27aHO9KjfNfC1IA9WjqvRYI1ZUV
oKZeAWyooArv/cIQDsShQGk1eoiMthaRtgphLz3K08DILFeDrVqPA2fH4N9OExgXNhZq3SFC84Kf
vRRv/VCNz2JhvFS1XC3Af5pFkOjpktrJQvukZTiSFRzsHfFFB7E3iogV0DBsSkjz2GDuZl2tNsFn
q+mK5n2WfDwng67OFpUxdEezFDPaNR2jwm6Wu2U/WAij8D8ZafENdTmrTd1SFkDis+sQKizxs4q6
9+tR3TS4m2zUpEzRTFUzqXZ6WCb9IiNcfNUxAL3RlWOf2l+u1TsYfnLpaqOCssQSQQDQslnHLOuQ
0JaTMFExttNhTPAaRD3RPkmNlK2SPgpdS0O6MrattkdAU/B3Cvqh9BvD1VDb8UynDA1HXMj2P+Yc
xk7ZSUAJljwhxDQDUfbZr31aiSL1pSdLj/XwSTEMDPcI7CRUwdBHjAL/0YZSJVWMIr2gh2DFeAN7
VmZjbSUeiDJt2uU/kiyJSQwHqChji3lWGHEtZ2KNjw7ZFuFD4BPjufjiCv0/O+87dp6swlf739l5
Dx/5x9x9pD/YH3z9mX/S86w/TFHXb+4CeDJisvlvrYeh/KGoBo4DFkQrzdQsfusvep6k/aEbwA2W
YanQosD8/sXOE+H0mTp/xkK7ZOoyfgD/DTtP/pHJpmm6hlZCx2NB1lCeUJn9yDATkRNnQjH57sMR
caD9/hLZp8g+BvYhtA+nj+X95vPpfXP97iH9B/qc+pPE5G9X/UliMme+r2VYfrsvlf1wLuw7mEj2
E794+9ix+m+//lh6z4+vh+3DYfd6/3m9376fB/t3n+MHGt/fb/4nvyDg1lGYE26ezChJfKvD86/v
88tY59+8tr9f4Cfyozyqrazd7rOwnx7OmV3YLw9PD9u3D7Yl+4n/vWT2bN+9HS/r48vdOrDXF/u0
vlzWu8PlsnMO3m55WS8vl83t37zNxtu+XA87Z3PdOM/Xg3O9bo9nZ/O5vR42Z3e7/fzN5/8KQfrF
5/+Z52jqbO5Cx+ffv+yfzpvV/uX4sn16Wi7vtvunwPZ2l5233Oy8y+V4OS6Ot4+4OV/P26t32PzG
PObL8epXnwVB1fdE0gJ4umyopniWb7dlw7N8e7v7OAX2XcHTnO3Lx13Es6Q14V9RN9iX5cfdB4/3
bryt5kd+8rG0T8+h/fn6fPh8f349h/bm9czqej59srrO18+Hz/fCBpZnVX4+VLwQT+fd7vn1fft5
De3z+2+er/Ij3fJv6+Pn5E+sDWRdg5Xjuou9u9q7t/9f2La3XiyWju3YnsMv7JW7+g1VVrk9rF89
TOXHh4kKakxpm32XO2QZnt8/t2/HjPt9u3wE9uXAs8rt3fPm4fX0evjNN3l7q3517Z9Ire2gUpFN
3LSgryr9MRJfguRE0PxtQmsX4sOv38Eve/GfL6cbpm7ARJYU8+foCGLDupSEGt+dy2ofDbuuUVaZ
OTAI+ayMzEMI+TKPr5GgeHl/UftHVSWKR90I8+uU3A+Uld1doESHX3+q/7jvgrlqqiGbUF+tn1Yz
psa5aDCZZDXfvWGPZl8i++3t9Lo7vT6fDu9X0X54/93rLP2nbff7i0II//4VmsO6Yi7IRRuR8az2
aCDJSWijp6tpBXbdImAyt1L7GxLz344Y2MSmqFqSIt2ONPOnTXDCDoMU8ArxfBU0LmLWGRfsbAjc
qe3nb79+rj9fyzCYit2o0pyRMsZDP62tuh/aumghjGK/3O+bYVJee3WQL3UcZaf/w6V0CYY9B7tG
ztmPD7OIlEi0+th006qdr9octLEzCdT3ejpn97++1u1jf7+Gb7eliTIP0jJNmWLhx2sZRZd3am0Y
LhNZ7Wg1mu8RMZH+ZlH+p6vovCf4VSgUFuJPm0JfQ2pRUIRS1nakrQ2GscxhSLq/vpe/rcLbzegm
pY96kyuIyk83U2oRhOkJSbXcjPoiVBXlcZjTQHFytPqbKEMNaBd+G7tVYsIORkX7Lc4pqH/D4f+P
d4uc1oR7zvhe/+lujS5EqlSA5cB21N3QAtgdmrl1fn23f7uKKWow2invZFE3dOunSqfRQvJn/E5x
u6aO/oe5M9uNW8nW9KscnHsWGAyOQJ8GOsnM1GTN1nRDyLbMeQrOfPr+qL3RbaX2kVp11aiLQpVt
hRgMRqxY61/fv8/cxaBbqY73Xx3FRIUBqUq6lpSuOPiwI3L7Y2w7CJ0amvQVPVAARLyvWQlbRIqg
U7gnwtoRjicPjQxsGAWptWbPEUJ7J3EjPL/vZByIKPkMoLj2prxd8QdjHXxdHvzKQriMNasUtnSG
rMrxm7Y76vvwOHXaba4V9xXQoGZwfEjGR6yzrdbYOzH1R4KiM8XhrTUtz9I2A0c3KM8MtPVL8X1K
v7gRoIz0IIBwvNBuQ4x/MPmx8Mb1gtsH+DC2KECAb1ylJohnYMphO2w/ftXr1/FmK1gnhv4WyyOK
Rop4MDG6CCVaByZGlmm161z5IF0KRkmKfujjkd4vXUYyWVg8mO5xV3m76WSdW+SyopU0xIj7W2aZ
+plmSeeTD+Rti8tfi4pPg+sHz0JDy/pb/NFxUoUU1afGnILEHRxyr8m4y8fBOLdnNPo19ibHHz/V
u5VFRxM3Kl3SK687FhSYtwMmnUb/kFBzIM5wobjo78pv6sH7ZVLm3nT3eIHczZfLefy8/E4uvZNw
C0rhkwDo1Rrmz3d4+CscPPM4YY+Yj/wK1Z280a+dC/O8+m3voxN5NZKzunSp837XL1OyPcftkbyQ
t+YnW/3hrB/+Bgd78BBLNDprr3TUpLSQ4y4UmTvDGk8q5C8fT/jhMuLzkJKuLA92AXHOIQtbS61a
79puDMSAgla4i7pRUak/fDLKPwxDiZwtQbJSOVcO5jSqZSgQPM+BGRfHJNfGYB7Eg0vhAyQ8rRCK
XHOG4uO7FON+ok2n9747BXLMGidj2tA3DgJZr3lYxl1vgXSJT3M1HhVmGxTaNwOdsVi9sJHByvTZ
QzY7Q9keH4V4nODKhfWxwLB70X8ZvEBdu3dosgYHvHVIYmfJr6qrnzivdxaVsS8eY0yvLXTbtImu
XMd95Rv++f2kppcvIY9bVIv3Y8oi86kq8k82nX+YXCI4U1rs/oZjHprJp8Km3428YGDOhY7jy3CF
zGj6xHj4nwchOqCZzF5zG28/TMQcqtXMdgxQKMwbD3zEJu/c9N94FOZLrBkUQW7mIPDGmMsKHSMd
URi28sxyzNk3sdj6ZJc5vNjxVqBe2uwwriFJO67f3x9vBaWoLeJmGIMpy1bviZxMp0yxBqCjZ1/R
2+Rn82R8YhJ5eLF6HdRBIcX2xjfgHHzUYVRUOZr+MRhatzpxlHpuaIZO/CXX0LigJcw2gi6lIA97
8fVV6AqHGB88JhH466b7x/NastDKIiuZVUuikoY3EJBFNj7ZOP9phbCX0LbKQ67XpoNZBd6sL0rD
ub2InF1q5f2J4Iz/BIcrDjfHdR7NNfnG3QzVv3cwj1qOUVnVFmOQmoZEpQzersG053IYZ/ckC1eX
rGwqdi22MvwVKbbtWLWP+AoemQMAfHMenU2aF7f1iKe0KT7xFHgN5v48PdZfj65ebgPcB2CXHqyt
yOhJRXNaBkK2ERWfTpU/rEnUFyqp1r0oC69t3IqOFm7DXONF1F61EwVzX7dzI/O1xSh/frz5rhNy
8BsBq7HYiYil+a0OYhLqozaCItrxSdujEJklGhkKXbu8Hz/7fNcf9XYodgaHdliPN0TcfvD5WrUb
1cIc+mBIXDQ5uJVuOrhlpOjr0kc0l5wtUj9CMXtd6/r0Sazy7jmFrrtrV6zNf60L/e36o0VJuXRH
QWQtyiUCKIf1sU91OsfwDVMrsf14Wt+tQ9a5AR9Cp8FYMOjBkabT5ynzWUdZnDYXudY91HKcNqEz
P1Gx1z/5gt9tHjB6hWXoHn3abFnWQbSnAbFCK+9kQZg63VafESKW/dIf2107XLco3TlgxnwPXNbd
ffyY7/bK15HXiITpZW0fjJxrdCeo1ssCwIDIULX6TPV15EPbfaLL7aisyuiT9/huH2FEQmg4wh57
Fq3ib99jItuJvLrNRtUoHOfxYKIsXX3mm3nw+uz1vm5zKPNRSP5zaBBY0CiEdfRSr9QdS54VbpK3
1zA8JrnaV9FkVMVTVn9yBhwsUQaFyMKKWcd0oUwdfIqlBa3C7RSE/bpufyZoMff4UVC5oltXPn/8
4g6mcR3Lwp2WdARnDWiqg7EGrgUh5Noi6LpEXIVpHa6g0PprL+t1FLq+TWnYhCAkQN6+rHCZKZzR
rRVIGq33i4jTZwX67qvzxnrwdI/z3rEEu9jBp51MTWRXC/NG4QzlXiHb8h4VZJ3vetW0n0TfhxcA
kh46uQAOMlaZziMdLMCZcmbeDHREJbTJuMdObZIJKSOJvsNVVm5e6WgFPIBvzbzYF/Woyselhv9E
j1w/p1vsM5ADGQlqtqcCp4gfCOXL9MUtgTlBnCrHbUwXAIZRZmJgejDRDdCe4jTYwkDHLfvqi8uA
sBs0gUPUTY5K6AdxmwbyUCkgqnRXxMDBFlIcocjG4ONRDnYJsEyMsvIjgJKRnzoMQaOoaiBVAukF
3VReGygfnhrNHR4FAom1zWpeOcCmffvxqO+WOC/KpS7G+qNKJg5DqgbFDe6MvCi5pB6ITVrTi7QK
P4lr3u0Ukm2XGzZYc4dN6V1MOnvNAIgL10GvMWjFMDt8vlHuaK7f6Y32JEgsWF+LtlmCAs6ct+Iy
mNF3T9Yxd2CqyiIg3dhsxxTfKCQA1Scfr5Bvz+vXYWzBo8EAIZdwaP6ZIWyB1EPTRzMhz0bCHJ0D
e6YjbGiWEzG69U2Df58fxUm0a/sp3nZuO20EXVx7p2mjIzqcxf1X3+kamXPFMG2D48Y9iCILtzOT
IkUF7tGGe5Sk1rhLNSU/efL3K4dRiFEFtybObmOdmD8iYnTkSVE0jJIqK7nBYiS+HFMUwl9/FrbG
NXVi6mBHDrZgrUVGLpWJz1NiIFfqtX6PZLr8N9YK0Y5hwAW0DWLjt8+SxZWl5bWXE9MPNAJOoxHg
wz3/O8/Ck5DWYiDrNW/8x4wtYD8aYtac/Urkvyupj1v6wgCMfTxl7zYSFj5EFZM3Q7aJy+zbhyEm
wJBvHSZvK+0K/yakk8lC/1kXd3tyjtmxk6Co+njQd8fyOqhJaEzWFPPdV6PWP58t6QDMEQ8ErouJ
p8gm/cjM0J0vqSq+vGWxgRAfE8vxlKzyt8+XWVZrGd4UB2SKuYaJkr7pdMmzOvjqI7EWaNcXhPKm
xaH5dhxadU29rUgyl2h+HuqRKwdmiW1i2FvP6gz58vFw71+bQWkC9J0k9UkjwMFj5ULZLaEIw1VI
vxS7hLWbxxkxUU3L/R63Ttr1ebX7rw7Lm+OgXus8JPL1dev+48Wl9L1Jbc4RJ+vQNLa2gDC4x7sW
rWSvZmsj2LPSICoK9UlW+eCiw8a5LhlWIwAJjr7X0vwfA09KDN2kxxo75RiexpVTHGcOeMJlmmc/
KqGbaXmmnTdCpgG0+PGT535/JJFP0pHCeSRk4I4eHOooVtSEOBzHVj0BvoklTLyyO0UKLaOQpJ9r
wx3EJ0tqfYd/XO5en5lEOrwq1DCud2hb7A46RD47DH3QGtpW6zO0o2k6fTLK+2+RR2MsQ6DoNVhS
b1+pl3Ypfn9GSKvTsIxnwFzJBnYxMpiARjoE0x+voHfDEVEaukMozliUJg+Om6ifTKtHpUt35qLT
FZfe5VI3j4wGEMwXR2KdcAq8Xk1ZNYcjUZH0pOrB+2XhVJ6UNn3E7SAyOhRUtPt4qPXjfvOmiPT4
GHhH3NqQFx98jTacInMxMQ+ODUfRfWFMw5UNGz+ZN2km9egbN1okel3aRXRcygFyy1cDdi4da36G
VC8/CVL/27eYt6aiVpVbPpB2dOU1lsUI9Yvurmpc86sXnXWslXu43uNYMgebwIxIuahcWqzjtK9P
+kyrvhlm8tl98d1CYRTWvOkyNTzXYRydzkNZaGT20MvqWbPVTA36ekSeVfebVSv95dWyfgWIvgz2
7jW6fjuBk6moWXOCoO21h9M0MxCNl5O4cApc3j5eLe+fjKHWZA3VfxJqzsEXF2WyjHM4N34BSQeP
bKsxH+dGo22k6Q3tk6P23SZivR3sYGmKpM7Qtc+mH43DuKuNctzQTVd8sj/+0yORCudMpzDPZ7f+
+R/bMxvVbMzGYIKDdOjISzvl4JXt0MGqXKv7N+bPYdNyONS52R/6t8HipDrdM3+xDK2d2eX6Vk9M
7cyY7eWT53q371tkDzjwbGtN9lOXe/tcSzjT6JsylHD69ipepBvgfawDp8hnEFll8cln/A9vi2yF
Tt7JACVjHTpp9t6gZFK1Jq2gnXM7FHp05DlFFXy8AP9xFOh2bFjk7t6lTFvh1dWYZiZmtmZ6UaY5
Lp19mn75IszckX+nFE+Wmuv927mb4o7WVCdnmTtwTrKWhgIxLvMni+Ef3pApQehhwUKdkrPy7Sj8
6KU1S/y/8VpyfvEG621v0yCRNS0VTKNsh08m7x+WOpU1nVoJhW6y4QcDQmpUGul99BkadsK+vrRY
HY1kIF9IdFOq/PhVOfz6b08WYSKU0E1mkr3iMMefDLljNRGjocf2kIvHqPhLpN94fNc02dnexTDq
0ScJGa6+61O8GReSKpdvzhSDYAsS4dtp7YZ0MRZ8cqjfN91tLeDjHXUy6c6Q80g66WoL9EJptNqj
LCtsWOmcJ/c+1+620JbU2WVeSWuoU3XJdZTK2du0ppgQm6UmqnJlYYjdy6i4yeqwkRsbAjkmJjbY
wh1hHIb2Q2PGNyGfAljHrqtO3VrLEcOjEk82tW1D5eu1yfhuNFb7WHTpQiNQVNeD33eVsYucJURJ
05nmTyhI1besNhcXwLeD3Xru0i8TmFGdUZHsnW6g37qab2nWEccqXhUWFQYsJ3qqOy+e5oFGKWTY
7bMmTM9o5IzIH8rQi/y4tdILpCxF6UfNmB8pbAeiLRp0+wfWibiS9D2p4g1uDNVZWyucTeKk0aCf
KceAa5Wm0SNOfHUfWBFuPJtWT+XpbANSPxnD3iUTNgxu7WOAUN1nMRww5ijsb7kQZo89Hu/5puB4
zDYRnIjrvqrTmW5fjvsNGankwQK9vCD/x117J5ap/RUJDVcPa2yzW8/N5Xxclp0LnWopr1A0wSEr
Es28HWSV0DyRd8lpX9tOhX+2M6hN06LdyKOVZ2sIGh99I+zABul1o11a7ZI+RIJ0k9/FldtvG5te
A99JLVpStdXvE0yuhrtVaxfN3gHjUSMIk+OCk1qEYYi51OMRkCw1bdzYlCM+InHyOAs7fqR/GOaB
aifDOtZW6HHQo394adF+nRELM2lzC4xKt5pJAcVYojO6rbtiK1PHfU5BehubLIqcwu+4f0ofKqmD
z5yZdz8c7OLgCCSZeT+oWT2Pc2t9o5nRfmqobDunFR3cI7Y7TkMTbw/Gv/BsWhx1t2uvoxBQhW+Y
Ie7uRjvj7Lpg7i02Vd3gEunMQ+Fuh7aWx1ayxFqAqdhaS9elouE/YzBfZq48bvu6+JEZU37pgRX8
1ce5dx/jSDL5OGPOp1GtiidRm+09lTTtewIv+2dUIkCD3Fa5qW+T9Gu2jjPox3FiEojZyWDOWxzG
TcrtspeTX8aDftGBsrf91pLilh6vwcKUw+suITPVjk+AR8sW/U8tV8bYzk8lC+h3TKNGGEyR1kKX
Bo/H28pkdDOww98Oszc/QHnrYTm1PRQReDNjvclNtxv92MFqGPMYq9hxe4zSXUV1FN79ENM/Tqp5
3M2L1u49Y8bEfQCKXRKpYkDpj6a53BX50JxG3CZxyZa1+Wt2BvA0Dqi57Mj2hgZUxmSFviJ2A7MM
UA3GTKS8ay32lv5EJ510TzZpsXblILVv2ANDkKEPvjtGu1Ce6mFSg3ayZXeVuG5u7tqwi46zpUnT
gFKgCxYJCFS201D3DMejQUSxW9ol/9Y6g/WCx8N0bTflYtO7MuD1rpiCdmMWndIDkEb5rdZgaKAN
pnlhjK3BRzkXQ7Q6EXS23+WJ+7SIqTkvMFKjYwbigbelZllZu0KJ4mSQ0+T4davN3jbBksgNpPNK
2ANwrzZJhQV8IEgmIHYkDmHurMH6MSzRCAUqXaY7DiHb2fftTEf0JLRy2gnNsJYNyICp3E1ull7S
YOPqwdhb1m0vINIEtZxjrHE61Z+3S4G/y4B3V+bXhhOZPm7ALU2pfPTCH+uFmulYNELHIKaD2gcc
5RdtWC6dR5gBPPbgYi8XWUdXFeyDJ4OL+G9ARg27xpT3ZOBEkQcsnAw2cA7W00/MsHxJkoYuPlUt
eXzR6KhhqTfN8026emEge06jnzSVFb9hTbkYFxGUD0dijvGDmGLb47m74c7o+vYksjQjB5M+pbdm
09rPBPBNsoNsNp5T/Re/w6koLzQwD9PWnefqeWz4qDd91sofHl1401HPrbPeZDgLPsHiwwUM7Pja
Ksm1O0gkiPuTLkn6nxKvZAxxFm36gVZp0nce8/3NgoMQMnUFq9ZGTb2zC0r123BS/EwRaUC2XM0b
s71RJMNVnIbaFVVZ7XnWl/F8LQ484c8OG6ErpLgrB7foKaQmPZUMG98uGqIn8qOxNVEFMZeGWmMO
geRElkX/k2Cqux2nnsVmu+Vwo8Np/YlHGifCNIJg23i5aJ4je5jZGtOQk8QCjcTRXNIBRhd4XGKP
RM+az/04vGv+srFa/jK16rqsuJI6vEIQNq0sg3rK69TPcAu4VGbb/RqwJTueJsyyYpWFud+XvDjW
2+qntba433Kw2T/AFuG3pVox3UWDTB/rVz8uyUlU+s5q06VNyn7yXr27oqxW2Iu9enpZUhueRIZT
FtaNq+nXYNLmhgIhP8teXcFiZxSwfqpRMTuvzmFYOWTfs1c/Ma/T8BbDfBKfMb1h5/ONmJZlmkdx
IqtDftMNqCIcyqwcmBW/7upcNsYrWUKf8C4MZoJZY4fdBZAF11lwPQOoCJnISwYj3pl2TT8c+7t1
F7qLNR/ZWr/S5RHzbSMtrsD8orBbkPKvnmvhGEZyI1crNvnqyqbcuFr5lYXT+uarfZtcndzaV1O3
Loo9FfTlwAOYr8Zvc7KawJmvhnBl4/Xfp9UlrqUurAItcoVkWlpvwtYFTzl8HIz7psFnzhzm9InM
lLrQWlzoptWPTotFpHyKHNjUoXgPxZ5zP/3WlBrMvjqtM22jVo+78NXuzjD6ZN6F9PRhCJasXLKl
riGKUaHVg0FpNb7LdIWmWHnipdd3ufGj7kSF3Vem0paJn1w2HRz4dFTFtDN2eALs7WwYWYe0+CFp
fDXvQ6clQjdICPig/pJM75KfhpeZDt32TabtsqGqqkeP+1cSaJwvVQAXyroBbRd5eGZGuOLN9NuD
AEmY+31XDtHL6OrwmNIFM8qd1hfFA2EnHU1cEPJl33YZX4zA21BAnK6S8GgCfMhnB8mpBZzXxyDh
pFkDnzRc9TMdLL3fUWPMF59jCWBLXKSwPJOk0NKTgQysGYDq8OhQxDSkcEhMtLl1QiKx5aHzVE9P
e/p/afssaYiPez8BL+Bdu+AhoQyOXek8TE0R3TrZpEaf9KnKIlg8yo6OqXFoy52rqca+6Ki5Lcd1
2Sz5iVPm6ECzpCe68BPPNfJTLbcrDVwyDMU93Kk5u8IaHDJGCn4iiCQuaCcDsbZxYhVW1v0yabjO
wT0rLcNHkhJmvu2rosctgwbheT/2boICkCKZF241PdGjIB7qAapmRpfKIwZ8dTgdUWhpapivMpy9
E+Q3RXumxEzgx3Zi9jc58U1/Og0goa4knAdd3ySIbdSWny3T3VzhWvMdYBBis9EaXO9oZIswryUh
T+iP1OjSmwr7seK7OxoZHmDC0bPo3uldPC86J3H1h7SE6afznQBA4fC0uDLwNy33uDUbsCplEcOs
hWyO9CYDrgkwhXNUgNTIQMYSpBXgZDgMrF3icFzuVcE+fUtXKe3N/QIn6sRJWjWAJe1oV5+bxBm+
C5Ety6UZkwHE+CifagR5I5r8BDhS6cTDixuGQDHAAo7lrpFaAc1v7GLtzgF4nl8AKSCRBMmpt5YA
68xQx8htXnlHPRCTp66m/o0fz8i1hSZqs+9iyFSRwpERWtk26hEf3OKGBGMYVdVgBk0eAnuBRFqb
DWYog8ZuAD74oe3h8hElxCLbyXBRRHq2tV7I2m7lxtRTxMC8vuS4hhdOOOU5YSOw1U279rzWy4HN
lQYPuvsHaFbLaReSQ/jtYfOabyXINOPZxn/P/VbZRTdc125uyX2ncP0gamyb4Y5eCmc9/kes5O9n
0Q3YtsCkC9UFMARS9hgZYZ3ll3mMGXnnJVX3S88gSB2DPLZyMhJWTNs3yj2/rGR+XA3JsBwbqWZh
yzeItphhZDZlvkviOEvPvDZOoHeMqTNcCn3Ck6uzzf7RGWhluJCKxPlGKqX3v2jksMqtaw3D/ZQa
bNGuM5pNYLqqgBuYL941RSJRbiW0tMqPZwTB20YH27Tvm1gAPTI7hxuFZ1pK3y2TmnBtgT3hxttU
hU1NSAfRzflNH7kIz6dWI7wb5kV+D6chGXFtJL7Z9RDTgM0ZhSODzoBgdoo6gBYLzHbBN4HYhJbT
Nulg3Ha8xHIHJ7vAIQrQrP5DeLlpHzkQ3SS0665zQBw3U5Vfza0r1AaOWld8y1I3TL5Bj0A9NIPn
otddG5f6hlw+5J9ekxYsi6FOu++jWZUp2HyoBDBE4kaJvYdGPzmO+ox9LpGj1HbdqOrfIdZBD8JZ
lmoTaqp3jm08pApMfA2gUEM0RteeF8PUjuBaKb/R5ZifRlqTVT4sfLrYenLeJ5RkZefDiOEaRSZN
E5dtSeFmI4yJO2vtJiAd9RJkX9DbREf8Pzzicd5VfK24U4AqiL3UJsjAxTOBDzzNw49pzkrvMkP1
F/5IFlHGYHtz6Z62w+xm91NGUgPMlj6XZ7GER3o+8Isv55ppjOO3omotbp9ermBEEdOaOZBGVJtH
tT6x/tuxNu3LuLAcmC9TOkmH2G6JijuILFr9tKTN9JJMowUjqQwZ59qJujn0kduJYlvgMXTiuAoD
TxKUljt/72lfb37PAN+y6CjBW1Rc2npe3ImB5bKdej28NOuSu3rSl+G2r1P6Npiw9HfEJ+Vhz5a6
cheXU602oMf7JODR3VNMsNzuFJoS1/dceuYJ3MvU22ST1Z/ZlrL4FNrSLbeNFQMhRqph/O5G/AsC
EgycDG1WNz+tIXK5iLXOdJk6KOn4enKgGpWdhfjitmBkdvw8VHaGFlkPXHGrZb/0U/4dD/t42Raz
axa+2zRtuDGtzjyb06iS22qojHbfrv1OGy4geb9vNT4eRCOYR2zVkDm/F5XuIWBU9b636+Gs6lec
Qu3B2uZsLsbNIsaw3UIUbDBBy9Ls1CkTlQAO8bJxmxh1sxXNoP+QbVICK0/X71zpDaaRbup4yY4K
5RwktGzdUqcgi0DYEF538O5K0C2jofy0mYef+LDbvyYnKnNfG6bluu6KmRybLppvjoIP4YNWtu47
lUIJdCzEf81UiMXvEiN5hoRXtbsmGSZ3z52yrM+Vptd2tEn0SY9wR0vmXw5GfWzmMgkB12l4Az1b
S2GdGV44Lr43AVfYWno63JAhacQWl0B1k4MlhBxvLMnkj6Lu7xZN5ohuR8S9wYiA7lG5ngOAdQTt
7INYbSHjyFr/jfnbbG4nQc3Cn0e9W7DEFKRdNZXWL7y43NnANsYDkFaz6Ak+n0ZiwFRAqWm6Tx9E
UkAqBwLD4Rl5dflUtSKTu3rQ5nBj2IP2OJZLqmHMVGUClrDVG2I7y4goJOWS2PttWwqxGaZBMMVT
a5LBLqv6hyPTqoAuFMZbr5+Kl9ZIWu6wVf8gRvhFfsJ9nV9YagTmMVeG7/TxjdnGbUmGBi3QDTw1
Jju51RMFZbfrTNfyjXn4HZckeLAvhE+Cq1dk/lJyRW/lrJ0LGU4oGG0iY7KXbpdl8DXK/nQ2LfFL
s9J+2oye09+KEWHZlM2S+KIh3XeEkziYWqsvanFi5GMMbmqMql9ll2EOpyqVPJQdOSTuOwT9gZbq
S8lZbM4VyBhveAzdTDQZNwXiDTNBd4znyabPDed0kUrWmymMgOBEUpA7Y2PpuAAXXvU4GUJVkEXx
6MPINcfXV5Md/NGsKOwFfJnGZismolpAZZFrsM+OFslMNY/KpyUpwZZ3mcNfU9+wnw+h6a2+y6lW
bzzLlZcEQ0Sz2NZOWJkNevvSJBMjm1URFX7icm4jilOoFrpORNkxJguaCwU1Se2tqsPkt1b0BhBC
N7UepsxL2iAs+oaPPetHLcDijgRx0wwqPserAJuckC1t/Ja4ec7uU7hYSWeqNoi7sro+I1bEiiMG
vIPFiN4u96ZsqMQ6s+oHH3AoHwlGK00fRDR1raioyXmJ+nCEqMaeahxBa8wkEBZFa1sSVe3zvLQT
ucahhvXbmR2AS5yIW/h1FNfgLur4HvsxmRYyMpaZ39R6Phfnmha72daIveSJxZjPvsuRKwKbS9Fe
xnXaHw+NDRHVJdGP8Qqnu4U+FZfYwMHtLdqPXlUv2zB0Q7XrWxNCIUXF0gqibqrbTSobXD5Jq4Nr
dkuPlEU/qSomgoVm46nC0IGydsrEsAbQVNBTSiu3mgavKXC8zgZtlJmxOtLC0vSOIXlbL30CAGgL
Z3tCoeVG0fXYGRNQ+gI4V9/UAT8eTSMQm5Y2UU/lAl6sNRuBPohCbWsMdObVjFCFgdGYQxi42WLr
28Gak9/F0ODwPU2LjI9zGuwgjXJbGaYbFWYYHw9I4UgbtZjxhC43GB9ZoP7iFmHOPZ9w8bTGgbTd
ywUQNR7KRI5BJ43huusd+Z3PA+SWokoMX60S1qbQ8v6ctlbyGFqRDRS4NBi5VlpHgRgTPh+yXt9T
o8KsNEld/TGkXynZetVMSiiWyJJ83ETyfJ+IiX89pSVcVmtJyYSLyrEmkDeJrgVuHpLaJVui3ai0
SCIO90r/KcLExnmDzEx8vIxdPu0Tqh/uxhjK+mIqyQJAISchwo2hn8EdGIN3mgIdW06LkYDc5/Kr
l0d1ZxUR1PWKvSpyW/e7W3saxx/xVBIsKPa66JrCRlxcKm4b54lD9B84UADBKc/Vzxr388gvuib/
jdH5cmtRpVo2q6+IILeW5GdJNgh0V5O5ttpb8PSHnsZmrAPLIyd0rYQDjUkmpzS3F1PfL1DMypkA
SZ/i7FRh5eNtC9cm7LUm54Sdc3loLHrZMFapaZUmxhuHPSlV7aibJH4JFTxQEle4vsZ/6eO+RMK5
qF/KGzx3Xrpvz/X/WP/pz6rGYCmKu1f3tP/7vy6GF4U46OU/+Ivtf+z68tdzl1Tl4b958yPa//n6
x9FLFTx3z2/+x5ZNuJuv+hc1X1MMyP8a7u+/+f/6h38jb27n+uW//vMn7eTd+tMwJC3fGM8hsvjv
YTj/q3hRyc/n8j9unovq+fDf/Q3EQRP5LySRBoU9oDOevfarjS9t91//qdF/8C+dAu0qtXVoNl41
R//Hr44/MhEieSgWXJzXHP5ZW3EnXP+d+S8KhasqDLmbuWpav0LEOSivOiB6JK3vwlq1EajNDuqA
qkOLa1qDc2MswgiwNLApI83dFiMN/Tjkznj8xxxd/lVh/NNKTq7ihz8Kj5ApkLjTbUTThb02IxyI
I2Dpek2xVMOt480ypA5GBn2jROyeLFQdAnc0jTOLc3ank0M+qjwz2rd0Z5SBYMmfpOGAk0afQPeV
nL/HMpEz3mn9Y+FaEfatCNuulTnnT6Rns30UCo38sIMtp2yL5HjGK/x5MrOI3EFV6kFsc45AjC5P
rCreifBuTUE45LcWY1uTunn8+NkPKsuvj05l2TK5RdL/Kw4qy8IIi5DSQXeb0dXA6WxA+prlA1g1
65Ma9kFVecV/rOpxivMWSizaCN5Wd71OzxXc3OK2dJLunKgDjCDX3CB0OofsY1RXp/0YGbuPn+9V
svr23a5FbMRJKIfoyXAO5Lk411VTCb71VjVSkFnsnSDHhScwqUdsLMvIMBpYTWa6+Kx0pp+AXKfb
j3+Fw3bn1ye30RKuzVm25Jt7++RAtGdlGkVxy0FtnEcNFILJxdQYMv05Fg8UjyU3jBqm2C7Wlys9
bntYwSxEPaOGkaEl3WKkMe7tXGWPmUnCYTad5HiosNcxht+mKmoqXUp9y9X8RdUssjEENigBdYnc
AZ36wfqIlh4XKRT4N6l+bxuRX2knRvbZ0jj84NdBLN4SilkGe/fBDyRxtCTKtBs7LvZ28tIV9Z5d
YD+ld6+v4kunxLfkJ62D1e/ucLd/c158eJb8f3gurOK7//5c2LzgOPvrzYGw/oO/DwTbhGjmIJdB
2ERizl5JOX8fCPyRy2mA9aXLBoH+iT/6+0CQxr9Wc3rOiVXBb7yeFX+fB/wRUiIOC65GwErWXtQv
2JfaBzuHhaJnFQwhqaaZy0YD//b7acCj2eCm1W4SGbYP2b5G8jKiUTWJew0afK1rmnyCIZvPIzc7
Yjfb80tR38N9PhbfUifbYwG1aea7Ycl80eJhPXl+nHlERu1RSEsO/PGTGuNeT/4yuycERJup6Y/o
lLivM/W970ucNmCNxumRoFutHBEbVLupXoIOlKwWapso7fZxF99HNKtPtgqWivQRMVvIZUfD0ot8
zll2nErvSNm4Xrk2HgcoOzZEd6tgKL0FlYB9wXC9xCBQE4ir0Hdtay8zbCDgaXNL24hRfbIlH3x3
7yb24NxDbjTYRdiqXddUJ6uXwWhfmn26HRrrk23YfHvCvhtp/fM/tHo1fprxVPMKPeNSMx4H8UnD
sPn+UdZuZFvQRkOOh+bhtwM0DjVpWsrVzo2+YXSFD8PNkoHEDrlBbDL9NjIq36shSzfZeR2fyqrY
ZYYdpOkF3S6+WjUcNU4leXzSalZgD/c9iiNd3E0snLiCEtnBw+bfp13lrz+ra+Yzbi/Ya+GQIK+0
GZcq5AMpsS+B93auq21LWarH4ktJ4mEto4sy28gS5xbrhD4q/4/v+R9imFes0h/nHDPMBKBV5xtB
d4wt7tsJQFDogCAY1I5SDr8xR8zPlJjC6+/hmmM4jVjmfzN3HttxI22avpW5AfSBC5ht+qQFRYlU
aYMjC28D/ur7Aavn/ExkHuaoV/ObVZUUGQj3mddg0GaTtKQ+7lbmKtX9nc/P+/h3XFyHdz9j8cpn
SDVZCJTXu5g+NY7IK9oN5KaUH8S1p30RupzNeAZIv9tTRWl2bhgMXAuU1iHFrXwisE69NqM3GPP5
l7V4nd6UmZZwODesSzicfFmpfw5LcYxVHwlsGpG8Ukr4Wrt3WDdRDLih5v9pUh6KWUd+etXpoU+0
hPNSRUuJ7B2/dHkFqbdgKPzPJ/jPT1u8ziZ0rU7Gbb2DHUoJzN5QXAdihldJFWx5VffYiNPNDj79
bxb5P8MuLmRXob1ZdixyZeH5i39koeOSVXa71L8G3T+/OOZt/Z+hFldULiJK+i1DjQOVEezug+zb
x5O5NsLi5gjbWsW2ihH68Vttf5btlavp8olAfkowCwPJoNNtCguCbN3mkm21x2b82drsjkCsXP/n
x/O4eBxgjSPgg9aLqS+OQ2Q37pBJxqlSCpjdnkKuOj1/PMa/bLazw+AQxouZGmNoi/MtRQCBPGPH
YaTMDQe6G4HtMHKO+qTiXUH/0fFXtJgwC+l3kXUrhUoxgCKkbbwMlBWpC/zRBea6fYveN1ZTYCq/
dABrVlZUS9pb/KsO3avE7w5KKu6y4UucwNTCQ5HuIhCz8FHBQiZrky2iEHu1/BU0/U6lf9QiQt7Y
P9XqFw4C68Qub5RSvdEoE1Lmd+hDChIrEwHlCbzXL2l+QYZ7wuBHUEHDsLWa3GNH/pXbnG48GxQF
sikGQsHk7/os5govj/6AHjribLh14d6DA4h2gyD/ASDXocHcoqS4JNMHPf+t3kRa8SOq7T/C7F4s
MT1TDf3U2PtGf+ij4alN7T9xi9emArJDq7d+rD6DuKSTEN42fDgZUsEtSFKwooxaF+CXSnHQ3li9
V6fBSum/1YkACWHsRS/2FAcxdEnWSfCgU5Bhi3hZkzwkUr9Lql8tIQSuR09N9TNBUo63cZ5Cn4ud
r03YMQHl/J5bP4PpW2u+4k3G4/RdINXnY59jje3GHNxN0k/AMWpMo+Jt47rbEa50L+P7aXBu22GW
XvjSV9WODtyN5YI9QrgfFwR1iu/jsd/pmJnN20WJflVRthvUeG+b4SeWZ+PwZra8FNlINbMQd/iQ
/XLaYWciwQ9ak96siv0YPrB3yH/dF+jZrUBcPhhd/1yCDm5xfhiqZz9MV+54m+lYTVTRttX7ta5a
txk4MhOrNAfv1kys+vl5oHYag91EMXwNy2RFjxiwl8Le+KFk8WbE9Q1z3Kj6NfAvYa+DEeK4cX40
rrLF0mAbAc6tGvNoB7eQvCmph8c4/m4YMcGZuuOb59Qzu+beVP+NCPCkjpX2AGls9i2HLh6sstLY
ZvQnms4FAfwoRb8hDnFHnBQJ+5r2x9yuogXo6g9Fu+tVT4VbPVWYcsvwE93xHeJLm6HMNmC9vtKF
4PWbPZM4ZQmmSuAkUXba6XDE/NblPtbv3bCjca/vRJE+1LaJQVr8LTKnx9wqHoqp/yR75y4jlFVN
apbBDbQzOn7hvml/tqa7Qsv+xcDNx7e/dBWxS1iug+JHM/7uTSyuQT+byHmjr0cgNGLfKKnZ5Fuy
2HVKjh16bYR3RfxLQ2LbaHgPNQ05FrxAGxLuYG/2Ft+h3Gt0HWjLPwzQMbWkwG9sbSEjFQNZSfH7
K1H3B+N1m1V0yfXyfgjybyV/W6vrW6d4LOCvgPuO8TlCcvyxSJCab/stot8rRFh24HRQ73hJBblD
lR1QFGdDYjNefgM67qELuA0t/BF7uBVBucbQBcPmZ9xOtljqrRXV3ndYoYzk4FKpV3MwCUsHJ+Cn
OhPHHs+AaDSOCTY8UZ3vUktZC9V/MbAIRUt8g8bqboLWnYf0LaOtWQ137mgjJOIToqkrUWYlED+2
ZSaPLkYGyog/zCxoAvpnnmHiNM8UJPad/q3rg22cPwsg5CxO2T/IIvfA+RzDPPvm1MpThLfJIH0Y
KbQ6AgS2lDvF0tdVHK7k9C2m0AGkED10JPhH3PoEJjP+c1MWO42BtLLc4U99NP10V0vzYPjtcYhc
jnC3M1sXeHGwSgp366gegebGqABTW9MqwmN3xNA7UDagQ+9AnG2hLu/9xL4N6+DV5YJScC3K9D/q
ABxf9UKXplgX0pmsVmMAuj14svXuwai+CT34VLfDsevuS8wCgO9vQQutEFDf1bM5QX7MZ1HKNNkb
XHc9lhXAhl9qP1/j7nRbW92jZmf3U4KhvIAVIKKtrqTHSKJ01h0+fgXfeLUnjyBJ7awTgCICouII
np0+6QpNoDCiv7ETUXETA9SwUF8UNDMLnE5VPd1lOSkhhkTDaK7AjW8Q99uaTnibdOo9cmj0KDrs
hV8SHNQ+/mlnAeHily2eZxvFrpSArAY7AKi39h9Vf8TyCysE+QKKa+fKbNc0f0mboy5w+j0WoYcB
3qIeYRzsFMw6XfOlaeO9CUr2ytzmWO/ss0NN4WIGJw6V7fSzh7acWeUJk0Okxmqtg1CIttvGa1Ws
rxV7Q3thq/X94xwA4Da5HTEJA6x9S8/pa8BSpAbNqWrdjcnabm91AFyCzs2co4e9WGHIRR/L/GJW
BkkjiBcxbgz+Vpzn8Wvi1FjH3nppPjXRZ8jrqwFGRiK1FeJT3cEgJewgmPj1WkCXV4tkq5lfS39r
mEQngQRhgXeeAyI9FHvQlA+UQj3TnnaO8TtKAi9UpDefOUvrXoC6fAUOvYEb6KVgMZDhvPe7fOcG
/UtoaVvH7Z9kqX/rs3Fth89WMGUrwEG7bJyepUIFuWsPs1372FtfU/pDE6mJqtd7hTYXoI1Vacd/
gBTDFkGLBPk9HEY3MiPQ4CExYg50eE2IYSlB8e8G+c/KvaVY71I1rkC/Hqn/si0fVO7EsH42ld1c
xnEm567jG08v7U0rC3ANz757JTI+qx/BRvy3GIWkAQy0OXJ+N7qsnEGABqrxr97LqN2Vx/AhoknY
AJ1726J/VV/8XGT878Pi4v9bCXL/u3j4Djxh+Vf9f1h9ND6sPj5jHp0V+f85yvR7/ku+b0vNf/Df
KiR4yv/SUOiFzQzV/l0NUhPiv+CTGmgfkitRJua2/b89KUG3ysb8iD8BwwNjjnctKcqTFBv4R9wX
kD0QGf2LGuTc+Hp396BQQhGUeqYgzET3DKG10z2kp41Zp3YWeeDAqgOkQMTd/NQ9Gqar3BQq/m0Z
+Pe12jm41xddswWhUnj5kMdfaRj//vgmfMuy/nMT/vtrHPTIuAPp0jHL019jZ8HQmChfe8CY7a8+
tjXmKhND+tnAx+R3P6ZIOILtvBfmoMxdDjt4UisL8FtdGhmaRtxf+xJYyOd4nK29SzOqAqy+47AA
JJn3V87fG51/+XNRR+EYIsJyrtNtAHu1En2MMNnF+WtTAMr+XHdFJddRaiueM4alQ3kWG/ocLMCn
YRRFsDYC64dIOv0BeJz+pSud4fPsDyNWrFv9O6Uot1cGy38agW//0f0u+inMcPoyAjJ7hub0SQ07
5eXj735aKvj3s89WIexOF/G5pUKVFgIrBioReZaO2ZgTmPCFkOXYfTzKaSL/NgrbFe4CkFeb/y0K
ElB1nahqhsjLwEtvOlODRTBU1S0C6tc0nudAZbEwLs1cEy1OWq6uPf/zdzdjl0Ru6VhMSInaP2mH
6GpDxiAV8Ig1xmZ/Py96nXMPkOax7szP+7vBnBZhSqc2I69D/uc2KMB/C6w7vcHgVfh4qAsLhccO
lWC6SbPq0eJ80OuNsgm8nxfnYbTrZ5LfNFbX9LAujgJzn543+kqoBJ5OaMyEGg2WitdYkMU7/o16
Ozhgov92LvRMKbfQgsOnwMJs5uSz6RqcuGHSYo9LCSQzYKWd78T65uNRFn3SedeBrLGpcfLXoHa4
lNBuBjOK8jBhK4DV2eSYsR8UWu2riNTSDjI+YKXrmAE7sA+HYlwZqCJcIaLPYeLpbkTeRZvFjWbp
P0pYpzONRY6bYwd5rA/1P0BS6z3QHvoqsy2qOUWggzrwmA1w5ysn7nwhwaXxlVGX0GllGfM/f78z
09RHQNKJPSw/gw3MyJZkpyqvLOT5YUOmj/4EjVTCEFAOi1EaR+c/UeyplQuOqBPf9TF/VTAGw8X1
ygG49Cl5Kql607Iz6LufjoUnQjhKs4y9BnTWtu4ascXtQllVThlujMGt7iYTnlGaWdd4/hfeJjG3
BRGa4Jp8M0c6+Zhd2DqgqmXqOcO3RHb3QLy3PYUPJ1ZxNlY+x2m+1gOkX3J/49rqNpuewxFBQY0o
doS9mVDFbn99vLvPFxjwAcx5wggI5nSYTz+H1VWhLoop9Fz0UV6wh3Y/gc6t9x+P8gaWON3AeKPy
IiONNC/1UmLKxw3UgdATzy9aApnPTdZ9bzWH3gUtKMPQPtiDEv9j1W2xRRnNPYD0k9hoFtdUUs+X
H7uVWUGU7TaT+BeZUq+ZteN3MRafFE0PZWkAnmnUAXc/NcSfMTfJXKeIrmkdrj/+BuebnJFRUWH2
syTa8pKHVkhbZGDjDaGL5/pItQdyQ7d1M1c8QvZTr3zz04R3vrbAVBBbIEnFZ0e3+nRldQ1ZSoGH
rAdoJ/o8wSGA2D4oZYOZsSGUlakj0o/Sc5UdlTQC0e4H05UpX1p2olBEf3QeezxPFq9oOQL4MZss
9uxSw8O3IWeziFlWZYvBYtdhC02ZsXmOBxvPKbg8a6eLePtAfl5pNbwZ6ZxuwFnfnafcEPP9udSJ
aEsNQ5cxa7woangswqKEMlKAcGxxL9YgQ8UKzpNr8KTBLQjQrTV2DobQNXS9dQHnR66rTOk8qkCQ
Ago/S3C4buG1r4oAkQvsPQcL8SlpRGD+G9+5q5tc/6egKA9KK3AxkB7y5qvdmcOnLG6ddk3eld9V
UIQ/2YNWf8pSy8e2HSIrvGYI539KKN3WX1+zRMZsi/m/HPmlXFjkNoGZhYn0CqXT1zIl4JQaYIFQ
THQjq8h4/njHn4drBACA5tCBnh1v9EUPzrA7B/LxQP5eV+UBiVdBKAuCIC7Uv+uiz5udobi+kCdC
p4hVPt3sWltWY6Nq0ot4kG+UBIiQHavWX7+Gc0Sjzk+VaxDnLl7DakTZengrSKgGO2YoXxUT48aP
v9r5jcwgVNDo7SGbT0R9OhUomjg2GwW1GxgZu3QK9NXoTtHmr0eZEX0wXuZHV10GNaNSlVCGGkot
gZ5uAYr/SEJg8X8/CHGLRqSOmtmZMr8zolooy6j1Ur2VW2QqfndjW18ZZI7yFifbIPojCyV8JgNZ
RLQNb7zb2GPrxeCtj4EYAWy7anqMrSDYTpORrZFduPaMXFgkY06uwfGwRoinnS6SZVcID44Gg6rA
HhLRtaB902suQBcOkOCuAm+K7AsknsWuznKtFu5Q114SdeParWJlo/ABVgNcpyv7YVGIejtBwBzn
YhARu8H2O52RkUmnM6DSeXEx0udRU3uLAoa2K1vbv/f1xr3T8TNf45hR0f3TUWUNKuM5rYp4a3X2
8EXvG+OKsueF6VuES2THQOwoLSxCtTGNLMr5eUOohmaAoU0KbhkpYkLICF3ZRNqFscglZiNMHivd
eJPdfxfoNiV+1GotGi/BzvhFGWuc2vGrBtCU1P0+LCDyoGqCeLHZwUgCdduPGUa/sYADQgMiBhgj
G7kbnfwVoVP6Z5VbZPn2r88TL7kBoHhepjM7jQzSWgnDoPUyW/grTCjKoxii9spnv7QVToZZbAXb
LvWMKkLraWjw7ATEokczVChRzoayvqI3x6C3Na8ULu7eKmo4ZtAr+1gmtOK0YFjbU2hfmfkCKfq2
PV167rrDcXi77U+3Z96MoT9qovfKAg32OINpZdSlDQ0LG+aflhYJmu1TLqF2obxs7Vwzrz0KQaW6
ll3TIFFA8VhusLBHvT20Q/o/IeBTbLXctrHXMO3o4VRWK3chMhb9SuQpTXUKJaVnFUiWXImMFsDq
f+dDKGiZDgnd/HCdzsfJpwHVaLf1osqQ2ySsYxiqhgaCDm6EnSGplFnx79imBuVL2d34zQ3aFc2s
fxOnVr0d8zTYTXR5N3WJ0ZQx6lSP0lSnAKt3v/qcJgeCaEBfJDONhPgDVdH0HLMLdkUU63f4VOfH
Pu7dvYMKywbraXlUdDhwqJ0gggfs48qzdn7AuC9Ncg1MA3jUljleqdpYv4dq76mKVNYhQONXy6oL
EGjG30mdzd8WZWO+Kfr5ZFpEBKffthrazrQmu/eUejT2oUx/V5A5Dn97FhnEpkT09n97aW2jGFVT
h3kzeJTa+k2hhPaaEt81A505QD593Ch4AfDkVgIGRin3dCpjk2Cco1mD18Xyd9Q4N7FN1wRhq1XX
0Iz5eEqXlmjG+pOjofpOgfh0ML83RZIV/oBaRJ2uYFCPuyyB6lYq1TXPnoWNyb9rxHND4XMejbf0
dCwgnrE/imT06kCUazdwomOFsvFOpyG/6XKlunHHRH7XIktv1iyfdev0DkAnIQtJ773P3AZmUm24
1D+CTN83dtL/iQ2YeVc+yvlLT84uEDgka+SPL1OYXoLAVXmFPWNEMENt3XBt1dD1Pv70FzIlhiFF
xgZ0LvAsS5tVpit2pvE9eODUz65MupSGvwmsq7dqxFhrW60P8HnRFTKl1L7DDA+CHSxG+ey3EEGu
hAMX9h1VOSwqKTjx+C7LhCIIYElG5eT1U6R9nxQMRTjTsZfbtdykA2LKV+Y/r/dio58MuNjoAFOV
KqsYsIHq9zhObrqHGRCt09QKbkaQCiRHpf81V0f1uUlTY9cNw981a9/2JEEWlS5zZv9Qjjrdk2Fg
4yGYDZNX2Xq1n+AnQvVVmk1uBOaV+V44akRZc9xKhiS4GU+Haif4mVHWT55vAbzu3cpZGy2KoGYv
ryEhLzRo0GLkhGHzTRWAasDpWEhe0QbqxUTZyTH2HeVnFPfM4DZJaueghJ1JCQJPqzAa2+3kAvvp
jDpax0IpP/u1Fl/Z6edlCX4NrgXY5NAvonR7+muUsnbyMWknb+RyWEmtE18QPIkh2OTyBlUTiW9O
M26Z0c+67pQrsc2l7460B3wszE841PO+fxfmaVTamxgQjodS2NcmALAxZMWLNOJrAPK32Hy5od+P
tPjqSAVCaenRVsisMb0HXOZqO02XyES6WtM8TqaFYE7qpy0y0obUvC6odWoRZWbtp8YBE2JQhvsc
NKhurUZV6B3IxbrZUL53i52S6/VPJ+qA19kpcmB3nFC8GTTVie/yqkCbsirDoLpyKZxf2m9MJbSp
kULlXli2+gB1DbkmFMOrnaTaoeOm7Ge1CS80EZKCDFaO7sZV4R2ujEEvnlxZqq9jUqh4JVaOn4CX
EdPejlyUORII+jxkvfKcKJ328vFtsryzwUBgA2qg22rhQglB4HSVowji5RQX0oNRJohJjQmisLym
aH0+ik0pAHMDnfEEG/p0lN7KEgM5nZbyRvypq3oHlvWI+8mVq2J5FVM9I8WkOYRJD8/D0lQqA4Hv
VHXde/Ck7LuAhHZVwv7+okS5fVTAIT5f+Xg6v/v9zgW6StA0a/TTjjK4NU7nVaYavqkyVT3EQO2f
TZIm/qrS7EABudp1wTqNbToAxWxwsubv0BsUWwwQhBHB/y9pJIhE1zKoEWPrwujVrlqpoZaXuyhZ
aFJL0YqaORsZwVO2tpvQetSyCIZ6WVmQwPnTKJkaCsKqVt7KH3WtBfeyLYFN9Qo2u0Uo1BaBJ9Ds
ayv3qa9FWi1RHUKcxER8DjW8Vakns+BmLTovaxGz3IS9iS8a9i0AzxsQK8UGeZHyPlKcOkH9cyh/
fvwJ33xOTz8hDXHch6AGYQZHUnn6CdtWU5M8l63nRlpIaRP/i4OLGNaDWSH+ZShfRDKN/0xYkx2d
HD0VFXnyYkPXIi7WmRm7N2oxlb9yZFSiVTIBzNtkcYRrY50UyuvY2ZpEoMtWb8IZXHSHn9R0jHwt
BOrYmM2PMHRK5D2BPR9YXlYm693QU2ur/hymqGOsg9Sx1u1UJ+oqbpvSuG9jaMorH43Em6xtYGUY
1qhSiRzxP10B8QyqbWt05kvbBnDsAhkr+ywRgYNISJpXGKPq/X04VQYoRFTqXgDugfsvaqok6xkt
lqxl3rblqnda8UQfEIEegQXhzSga5JJ035+2EMFzUHPuiAKP2dj1dKv0KCHD4jObL3qSA3jtWtk6
66AGt3frwM65V4KpeyoKZ7JXaaB+Y4e1SOGELQo8eerjNTxCowTBZIc9svNGUrR7oaMCx1YLCkBz
XfE5SpIK0n2PMMo6c8tk2GZBLhBKMct9lmdjeGgjWgGAXf36RTdJYSCzhFgrZJPx1bc0hBy4nGtn
//EGWl4tRJuAuVyqf6RLQOAWF5gcs0hvS731VHRrtxouKlsc44zdX49CxYz2LOx6yGpL55QyzYSO
UCQxuOlAwDESQKUJhjMfj3LWP2UyDGMxoRkWCBPn9DD4RZO1vtKOQLYkVshWM20Tyo/r2Jj6/WgP
30WhIbU0GoDEWzJt3NbklWRtzqYX53HGI84NzFkkeqmfDDTWR+nUb+mfatomB8dRdzJcUSHO1yny
h4cKTS4ozr+vTH1+5M/GRcmECMuAr70MvYqmsw3FqegbSFyY4aEo8jXjM1DqV1z3T47O2B+XKCRZ
x/ZkPZSWBvlqmlzPUhRzjWjXi5b3OcIlBIfbURvrZuX0AZYXDYIVV1okF78RfSnuLXJAYBanyyTz
DlR6a3be0HUqwiZltM+03l0nVHPWqC4iblG6DQmY/XcmasSkbBCHov38atMaXKIXkQIbnDa1Oq9F
U2fdqzGpHSXc9ceLsQw8GYVaIqxMCxa/Tjh8Or9cKxq7UpXe6x0lOqjdBEzbiaYOfBBB1T8NKnV4
QI1V+KdB0K9a+5U/Xiv7XNgPHDSajwCT0BBfFkHirk3rdFRI53tnOmiIie6DUY+eRN4d3bT2P2eN
rX/+eN5n5bx54oS7FPrpWGBKsSjnYaxp+V2gjV6kutBFmhVR3APp42edbv5YqWsewO9dam7AVHsl
V3uqzXDIeHPld1y41Pgdb4hHMksOxOkCNFXdcPEG5DxDMxydUDdvEbIzbzCJs1eFMeI8qIfoG5Va
idaUhn6MGG06RgqyxC36U1mua2sgO8b2yg+bA5rFKSXTZePNFxRZ7+IDpXhgaUXCD3O6doAAEf5x
FEouVRwVB6lzNVaiATLbBcn3NLac3VSgQtPkBLAf/5ALu4NTANJjXiiu88UHcgsf9uOcdAd9iwLb
kLePqDaqG1UM1TowCnxtlLE8fjzoG+BhMfs5rCRgpv4/H5HTZbFEGpdGOZISgQza+1bn76wykft+
UvwjULF8hZbDc6Wl7dbEAWRVxykfg24BHJzGeSLLQvA4zzXa+El1Z8ZiXEFZb24BGSm7up3sY4fZ
9M/RjfqjEaJmOUA72uidZt50qvmCLF+45VYmc2DlEYEpFPDHPuyfqYdWkucZtc4akSTVpsXSJFsa
iinGUaNxb0ZdfsW/dr4Ezj7G3CGGbe/gMrHIy6Vp+3GXapMnx1punQ61Cxf5702Yoewa66N55WGa
H/LleCayQvjEQPB/Q3C+z0erhhZ90vpsPb3tvcRCSxZd4WYbh3Wx/3ihLxw/olFKzmhasNHfrol3
qa8SoGrVTomKSJ9mHfopNPedq1zLES+NQlGb5rIOyAzFk9PdhF2RFheiUz0piGj1vLMPnco5+ngu
ZzUN7jTkWcjfgcRi0fFWTns3mXwyCNtlqHl+yiMLYmYO+gyC6qfOypN/gmHoXoUbhs0N6m6wg4JB
y9ZVKuxqpySmWq3Tooa08vGvujR36sEzuR+UgbNkWuPVHhla6Kqe6zqASVAFW0fctVdGOYMRAaGl
80gcQ3UO3YllmapA/8uI7Fz3EhSXkPdzg3ETqFmEOCMCzi9GEYevVHAhqPlBUHlxZ7SkaEkENaCf
EDelhWhGB5TV8h+WE8oHY0hhktno77lr00TK+Mq1dv5Z+L242QFs5F6jd3W6JeLOpag2Ckoc6siz
ijrgRhu75srzfn5yqceDzgPG/ubPtdh4JPoO4sGF7tkWl0eLugnJltHcTTIND3E/oS3w8WpfHJDC
8PySgydZnieeumAa5aR7lu+EG7R05Qowk7btSS3XA644m4/HewuDTu8KZvhuwPk7v9vzlAiwy2sN
3cuNcRXYUbxBnvAmMu27uIyindYXzqFTGn8bu72/Qwfd3FOwQSGhLapP1EPyDa4F400hq+9DgnV9
RbvimFuTshvElcU4v9b4qZBgwe1Rs8DF6fSn5qaIQbnwU6WCQCbPK7KiACfXaGYlV4a6uAzvhjJO
h3KJeKaBLoHnmlmzoV9AhSk1tZXVj+EO5uK1MPLSbuZ0I7cB3kClPH46XmCOKJnpme4ZkRkcg0hl
VsifX5nVeSjwdrJZAWzEVGtJzPDLsRj6RGdzicpCKr2yvdxK4rVJTLJDb9XegiZzXz/eYecZgKsK
Tg/ufkSpgNVOp5arWudmTmJ4zWRYa5TZ/qilcD7T47bupIo7BP3U6bsfYZzy8cCX1hBvG/QZZggi
0MbTgQ0LtyqhxYY3iDI6cGuPG/rP04OZocjgjnr7vxjP4ULi7M7F6GV9sC2FaPVgMDwFnTbYr0p0
b7t1uc5Cc4QqlRVXUqsLx4HtQs6Bmg/u7EsgFDXvaBzabPJIcgji4lHfO63xG7W95MpIF3YnTUmQ
ysCUGG9ZLPRRQO0jUU8e0ofqPg/te3Cw18B0F6YDGNhhpRiEbtViuXJjMJ3ZTcZrMYo+EJOFm0mn
Q+MXdXBlPhd2Br0YMNekDbQm32B97+48182QRi+ViZVy9MdmKIz7JLGyXdqO2p5SYHrl3F0cb5YK
sHUCGPtsarP90CyR7sXxZO5sErbXKm2/KYadPEzJ8D/afOglIXHn/Xt5v9dXu1AbcQli2II2EmPw
dRZHbkTYtRSRpXpWqaKI37v1kxFmSNf7Pr4Wqgh3gVNpqzJ1up1o6vxG9olyJQO4sJz8BhsrhDlu
gVB0evpyrWnHjCfcQ6663EXIwdJzjI29QZX1yue9sD2J3PBfICmYRWkWTxiCFY1lgbz1ukj3b8cB
9neAIPiVe+ysT0GENDfxyAVdsACEY6czwozbybo54hhtp/yJSjsPsoFup0Af+kaqaXirNkF/o+Mo
sTZMSL5W3yg7o7T0fWEV2TE1ot+YNmqHfizzXZ4Ae/n4wrv0llPvmFlYM0DhLEx26tgZpZqp3ui2
kITtPrwTfdwdIhn9M6AltQcOFt2kafaqB3l+Z48oOpQDdeC8jMWrMoIcb2oHHEUHTrzqBRICeV1v
mjyhtHQl0Lm0P1g1hA9xJKV/uEiPnbxCy18Xqmc3DlxJLOg/dbY5p+f+NRrRhRdo7lRSqwPPCSpg
MZSOKoyVikDz0oZVEfQe7oc6zR8aK5bAgl1t5m6pvBB68+vjFbk0SV4ENHgEEst4IZ9umT7SZRh3
kwbJAz2jMJq+SdGLQxpr3fbjkc5a/fPu5Jmd+wM6MHR1cd4cv5kwb5C6NznlQ0EnYK8FWfODpyF/
To3UWlEjkjDgU+2bNhT6FyHT8WDY0ZVW6IUQg3uOVFfFa5bLdTHjIYyiYqo73Qv0GvWmyXzIewfJ
dyolmymmmeUH2vPHU3+7PhchLL11ngyk0wRP4fyb3l3nJdqOyeALw0MkuJ45F2F6Zw7QrFa0L9ME
qffkBhFlOG9OkXQ6eie1sFEgSPOI9s2YeHkl/tBfrMONTlNl646q+2q5ivVDIdBUdqEdICXlRCVo
qNZO8j9x3A89kleyTNaIDOHIUyuoYG8dW8EJzKlc/avWZuPDKIZ+P42NYt2bQoY3djVro7DNK5QG
suzWT3qLlixa8w1NClHKTVT4mOeVSt/dQk/qaFdNcoSPpoZpthm1YCpXQlOqcT2EmoUKNq2ze80e
NYAMJEoFIGhUDdeWaOWwTkd/FoJlq+yFbWGRpeT5TwhjFlrphFuPUrdAqkGlxGaAmmGxrhqneDWU
XtU3mBk4mPiFZfdaTlGGspQR//JFXZTHpg3EXO2r3XKVBeUsxeQWKIz4fnANWn5pU4MYQmRsrpxA
Kl1cuRONKKxhpOEBz3m0p1K7w+Ft+oK1bvvHHNX+poHEuLHp+f2Tq74yAIgv5YM2Fenh4z124Ykh
EQJmxvOtwfJZnK5+di7X/d6gxJoHR/qIMBFtJ9j/9SjzEdahvZKL6/riIcttqfux4hteWkXOztet
ZAu9+vtfDjJLc2ogglRkYy1qt6enZbB01EuaxvKipq+2lWm5mwm/6ytv8tnNxyg2jgQzlU6HmbJo
97ZaaA6qr9negGPDClMnhDhJcg6VbV67+s6ud5pZnPyZmUzYTQR5OqG+T0y0ThLFK+zYQI29/JSo
Y7NKk1y5wbao2ahuOGwcs7gGr7ow8IwKJMHg6oWiuohYRTxNWoGJhmfRkn6y67Jfp1XWbqMp++Wo
SBjEydRsUF66thv/LQOcXHng32egC9xBTKm5b0/nXIE+xTUgSp4caZOkUtUJdxKvtftWKtG0oQmm
0CDW6u6eXmB8EFKU2zKawB1nEE7NQKVwYWGE9mgiL/QzK2L7JUIM+7FDAtVcu74sis8UViKEjpIx
93da0FtyR/hTbHHJy/DB8MNKIrWnI+0g5VDcVJauVyu7BHaz4Xq1HxPNbtqV21pFtUZCCpPGGpfL
Qz2VQYlYxzR4rnCDCBnJNHqyFLd7SjMO4HrEDs/Tqsx9QFkn/R4XGqbejnRRREmxTvMSxUpe43DU
OrTJ+v63VU/thByO1H9rtj+guNJX2arpXRzkTVPec4vG2l5q1fjaiD4wcHwwsmAnpZjlBGM5oKsv
jF9ZHah/CijAZKWxRPpkRpS6CMFG8J5DEerHUUQoscI4lb+TLD0q3Exc/4EPo8do2AwHJUl67DFc
87kRE+r8QZRah6rHaCxE2cmetq2Lf6idAVJYyVCM4aZujPZXF0LbWUd9h4RcpxvdDn20XG6pmUcH
TUn1AHXLlmKKU9G3t3Mq6X6BSgueet9aI01es1nrlrUpXOVtVvEN1T3To1AYv5pOJVF/8UOB7lMX
yq+NKbGVdIm3PKed4p3plsGxwrvvH3xSDACgZWs8hALeCxZ8KTYAA7j44MrlcBYkzLuXKgRdI9aY
usDp7u1x0LIJDaInVYYBwh6qstUiWWxas2y2skSbqsSQ8UrAeV7dpQOCvu4cJWFXjAbu6aiqUpm5
1TrJkxLTiBN9Vb7AHhzXlaKUB33s472D6dAeVyEx2y7qB4OO7oQ13K0trehvU1A40aQsFGJo48IG
n+/PdzFLbLG8buJnT/yOcIvXqLGJh95cSayiIHf57pWn5TwnJJYW9ClpQjAmDIjTAds0xQMEu5cn
LU7alWEr0z5O4JwnRSYfp84Zb9UE0wBZZto+wtfpk4Yq/z9/+/RQrzBJ7VkHnvQzYWYHXwYnj/Un
O/Dx+8Wj7L/ZO4/uupE0Tf+VOrlHNrw5p2sWwDU0ormkpBS1waEcgID35tfPE8zsaV5cDu+o17Oo
qsyixAACYT7zmmtbz+czH/rkrkZ+gvSHaEGSuOlOHL9pFA9NbbexSWdStwh9LHsDpupchfD0gmMU
7jVqp0gN4lF+PAonl+4ATTPvLbOJbhwTf9isQJcpREjg/Vk7vWZs6o1EBYCmXr7e8UhWjIGd2qTm
/dJCCIlpe8zFLPa4o0D0HXAXqvXe4EC2vd/kh0sdD+ILSj+SJ05qcTxwMceASZPWvG90rwlsxWmf
o6k2d97ozVepPY4bZG/KLb5RyrnVKoOQ4/uNSrdEtlPxhaTtrLZHq8/Yj9a5dR/m8+c57eyPTm8L
MKRWfKVJQa6yni85XOKNbZbe7aSJS8/O9p0Sf3t/8l9OheMn4ZKlbkN3Hc4pFYbjSXA1/LkaoxKH
eHaUTZHE0S5Kc/0LvqbKXi2UaFN1rnZRaU2Ed3VYXaZG7QBVM5RH7hx3G6bCuLDd1L1ItN7Zzj0E
YS2s+oPTFslVZ8zzFqLTPZpFeC8nwmivnNZtL2ygEVe4iGkbUaCZhOnJOZ3Mt5YV9RlyU05g56Qp
aVe2nXm9Zd234dDfWQslAb8aGv1CzZQnlhV8WsgxOUFMunx6f1JlRHY8p9RkIUTBq6RCBVToeE65
9kWVJ4Z1D6FiCdw+yT8kzhRd5nM23pWNey2qDPK04HKISLTeH/yNk5DRYfzQTgQ4AAjyeHQjLjAf
nAiAh6RE7aRIKjzO8NvAfNn96mDO4sdmi8kyj1UfAB5lW4x8m7v3n+KkJMjeev0QqwXuhU4/LEVs
0+cZ1GDC4mCHs3WIMCLaGagGJNv3x3tjHeMCYMOYhDBPPLmGw0wwIkYsIu37Rs0VoHMiS78Ytsif
Le66B6sCext0qptFQVd1xhdCIg0noC7F4SXRZ2mQEoe4YkcIP2e7fmzRarQB3n4hJgL2h8mO3fk1
UNwKd8Q2vSACt8CBkNTB+cDd8gsuO7oC+S3tLzJNG1t8gEbl+9QQtr3/pqfIFJ1EgMY3tE2GBnB6
/H3rciKabFz7fp7o8GOurVx6bePdijzsd9QsVV+lpxUbdgimc7jDpx1dBB62wl1o1+Lsea63evqt
eSDyE1ltVpEHWC24Vi/HYSxr+x7MX3MoCu8np9d44cS5ez3ijue/PwGn9x/DsbjpQxBgkIUdv38C
3LFOrMm+17TE+GCVWK3FyRBfvj/KSpQPfBXTTJInBUToTUPDPx7GklhzTmbn3qwV6xvAfuoTc3zQ
Et2700tUUyOlU74Ys9J+HPB5usFY8roTnvID5huJgZ5H1jbScdTaqHoe3nshDlVqZqRJUGjDfAaB
IbfT8YkjHxa+OO01zp117OdkalL17mzfj060gOuMkJcEdwnbsT0nk316rtJXoOSHpopE3Kw3WmpX
o51UhnOfjjjpRZ6n7ZWlQXVUmbILfAilgvPobZrBVc/s8TdGtgiqZWQJz/uk7F/gv7gIJ44O2rxM
F9Sdpl0U5TaCdkqP1CpsjKaBhRvG4zl8xhtnKvVwQlna5Bzq4H2OF0Nr47fsTHZ8GNv4oKP+usV4
qr4ig602Sa2b/rSMi58S1x5Q8H0yUKs48/Knm0w+AUKFBCoUH5EfOwqoS7OzdLW04gNAGzJDxAgC
GmQ9TsCgH3sw0L8dwDMeuQRgbM4ZmjvH46Vq7kRz5sYH0dcYZLltfhHVuRkMjYvEEh/8zPvJOON4
BUvwEOwem6vaAkd/PF4MGDqbG+oMqiMQj8gVRF3EZTV5BX7zEdIyMfL3Z7b4G2Na1HGhL0ngDRTL
4zF74Nq02rXkoKPE/Dhjht76dYyn7000K3gdh0VWfYQUCl451TssC6OhxEA1BuMIySmKhOub+jCO
vmEiwtwttvEzj8dI3dhzm98JoynOaVa+sQpoNQELZg8C41kfSraHEGnppuKQswi6htLTkCQmiTdu
fTYaju9PkJzz1TehYwICGJU6wuMXTM2rJK6x4sXq3EgcrAzRWcBWYqNbLSYAVJXPRMRvDwXoFwk6
mTGvPkVGUR1fSjc5AFtzMVwtxYdSjfMgStv2zMo+vT9InJg9j1Yap+W66DqktRI1WC8fjKWO9pA5
lE1nIor8/ty9+aVejbKq2ik41y2WYJTYwL+4V7HuDj2Ms9Va20GrWTb/g+HoDcioD2+V9VJWp3Fw
3EEVB2e2zMe6r5ZgmGeMk2PFu+rH+FyJ7q2tA8PWMVz01+jHrY6juFFdMxsgIetg/nZwSjtcv228
RnRCKUvalc9Jbf8PXlK2lwHF85IUFo73qzPnEebcoThI0swFqur4S4On28Zx8r00xLlI+jSMB2FN
EYcyDho4LITj4eLIUmKzG9OD0JTCd4ziupuUx7w2f+mDcfAm8cHMrdupLn5XAYRLji4Pmb0uja2A
Hq4GpkhiaRlnYdhzuCeRg85sPg9nZvONCIeLTKpcknZzreqrJdoVYRvGKmUqNE3gc0Co6v4q4NGo
/piSkPlLpliXeA9iwd7ZFD97aJ3Ywg7oDCVYnyFRN5rqTyxR7+NlGcvACZfW2rqjWHaokS+9j/JD
eq7M9ca+guPBroUOLwU85cJ8dSZNuPouoUJl2Blz2eLv6n1ip8k+XYQdzDA2z+zjNw4moipJwKfB
iV+QDEpejQddMJvdUFBVa4anhHL4pWiHn9Bizsk+vXEsATaHli5hRAwpX/zVQPUUenk1OPkhihIo
06Uwg053pjMf/Y1968o+sRRgoahjra5ZO581s+zN/IDkD102VbE3I9S1oLS9dFug47RpdNPdvn84
nYIvJfKF1IOQmholbfHjd8unZh6UPioOo9a4AZhKGbJMGA8Mk7p3ARjsm7gcD/lkgrUvUWwTmWc9
V2i/b0ihkVIOEbn2PKEFiQEZqund+tZczhYR3/jWLqGl7IJRuYU7ePyYY+/mUWTPxUFkfXrtqgs1
dhXn6GpyuzPf4Y2vzaemSEizimLlGtPRdUg6OVDzDzpaT0FTKIg8Z4hpvz/xJ3xaThKIliAQuBVe
AofjN1KdUUN7KS0PEJpMAOOGdRViE/dlqYeXXU0rhZ7rh0VEw57CTrmrUr2+QZWUmoFl1btq6aD4
KNXPpiqTHeCpYtuE2bTD+Cq5tIfsSRcWVG+9Wr5H0OyCTIGD9v47vDVTYBTojiJBRzSyCr2VUSpD
Dm5JIKpqnMKtjQ5GfI5j8oImW8U6UiyHjE/yeECDHc9UBAUQkJ9XHYrOTFmOYkj2yOkj+ab0uZFt
eqNKvsUpXOFNrXfG52WOKscfTTN8pjWhHYZJnz6FelQ9FottfwuLuW13ntOIQ2np4XcodXpBjVEi
rhvRaZgju2F+Zp+9NVWyCi7Lzy9yicfvsHi1USdlWh0Ms5RCCB1+00ube0/vf5E3KhAwnlAwBvEB
S5K4/XicyLOracJg4WCEIfIK4+dypJ2SjnTDWir87dbsta2okeNerDbop/GyHdWbcvk9dXqZovMc
hKeUfKhTwb46fg4DrQE+aCEONuZNAaJz06WwjCEwhNfuvWX8NRfOrg+75pMxFdkZJMgbs0CgSirs
gk20kSJehQdaWqsCSl5xaIzBgUOqTZ+NGPMFOEX2XuB9l/qVgT2KpZbxzYga6bayB3cPaVUEdtxY
28I0yjM6nW/c6RxfkjcIXwpIkLe6HuHLRXFsUNhzjCl6btoUf14DFNfTjAF67iu1XmKmMrsR2nVm
ci3qxrgwDdh0fh9parhN+FPfMkej7DslAnpJV0+/cE6BwCqKUKXRh1/PuY7GS+B2vPmwhKSeQIOb
pgPSLccfUoT5lMEuJYdqzebBqGP7UxbJElxEgwLdKAQnyw35hxfilOfUl3yRao8qdaIEY4IMflBb
YZ/u6qI3v5Whqt10vNxOL6aGfTYpAwAduxeQAUMFp7SWsxAao93rQPdnPb0fFBN2jlMp7RMm8vwM
nqA7otk64F2MIcmdOyezu6mMeqy2GrzodNN5Yr6xemLEDVXOCW5P5EIdaL2iCIawUuydUQPP3Y5u
m0RB3xhZtVnU2qFWBVrpUon6WL1SlrjdU1jQc5zC3eJga40JXrhZGkxrIjQUQRQoG7LAoBPOLapG
y301AtJYrMX+jnG5XfuhqTQf+07v00BX4/FZbRwzDUB/4iFTtWnxPQyH8qnLFhsHE80tLjoXNRaM
BkJcLSbaxVlgKvie+8s0KdgMjandU8UsqybQON8R7Q0dcCd1XliHLrVqnQppNP9I4R/Vwey1dFAF
Mko2huUoUfp927q/ZrOiKfv+meOdnG1yq0l8GxVPm+LPamEbimklcGSWg12nQIg4DxCNrMtKxcgQ
s3YYyItDANgvXrFXvGxUPwmArrtBL1ABBCmipdf0BKfKb8vG+KlPU/jRGnD9pucioqDBJYXdgRoi
Bixo936thiXsAlh04zW8exXCK5/gIelJ6rZ9ZOpPidvFuY9NKkxx02iw/pu16VqfugVWbtzUDJ3p
hrSrU5+TQl8+l2rGxpFm9sYmzNTsXkNhi2ZTN6fZFgZvFgYlBlHVNsWN5xuGRYO+KXW30zcjO54Y
yJtHKBqZS2qHX7zxNCVFe9ml6GD4CHLm894Swzz4jWnSh5myTm+wkEDvymlncFylMXjWzu2rQfMV
GBMdxHXpgebEhbotyjnfCF14WWDUaDHUkRX/CKuoTABMRnEW5Jlmx1dw+xQSAGHEv9Sli/5C4VM8
atjTu9d1Y6MgWEmmgmlI90K6G952zBfwaWOWIhWvGPlynUKaLrZckOYTurYhh2UfRc9hHUHCH/UB
ntzoxNJFCnh5oCh1eBOneVreRl2qjzgjW+qwd2dwZ7ulKcvH99fYSX2RhqAEnHB6SHSPuoo04iQU
WdJ37WEUbhZYVYUFud4cWjVq/MFCqdTKxm/tZHhnirfydDs6/Sg1Qy6jb03bQgpGH59+syAGE8vc
HKo0M4KyR1K5jHRkGEOz3nfDWbbZG+8pqeuyjKtCaVtjl1pRaJNrhoyXhdd9RvutDw0XsG9+jVH7
nrWF2aRu/HZWy3XNOxJp0mqk+7maXt2ONHfRh/YQS0a0FIrfZjbC/O9/xJMYnraAI6Go4JUog6zj
uHbJ2Z5qPhy02jlMffycqab3YTQb/cxqeWMgQh+b2iGQadaN/PmrfC3skMWJ9L4/lAhjb0ha4GjS
EtildXMujD9dINREwWCxRCjxU/87HmrUQC0QP06HAuHhgDNh2UKtdK+dOXOCSWLg35/D03I39d7X
A67yNWGUgJb6aTos5qRtPTiDgTdDxTdSHfELbsM9lp3OZ8viWq5i3MUonJdngtk35tdCA4SEDDyF
h+7R8UubmJy1jetNB88ofpWeld4U86IRBajumRT/FIbJ65LVypiZNUN54XgouxFpbTXKdJh0rdwr
uT1cN1hnbRtznK8BSbhBHY3ioSjD5iLioQPAaf1Gqa1zT/LWO7+IbFNwIg1ZP8g0CyRy624kOzcb
fxpra2t3cblJ8R3enPnGb40lIYX4vNId19c4SaRgQO9kzXRoLWOfZtHX0XWTp7qufTcM90Yfb1Ij
2s9TfQkK4hpg9ceOZehXjqHcOM2swia2L95/pjceiQ8A2JFGIkWQdV6R9EbiLr385PaU7RGQHO/E
CMqx0Sks/f45IcWsyIsxqafIt1peXp0Ns0kN5NBYHei0VLiPYnQQkDQQkHr/tU570xSObHqIGGNA
TAPnslpf4KCUODK1wwiKl/xPdQp1ZxJ7Ff7geXD9klFUSoDfJiFvLpUNP6mKpnxI2gmdXMGU6f7i
WOV9zcU5+nMf4ndBPC2klir0hi7MjS0oQPvbAlH0Lku4fINmGn9NS5l+59bpMTMcleUS/i9XszOB
TbtZQjwbz+yktz4gTyezwxfZUfnzV2eiOZWDEc32fLCM0oAuggNWTFnrgeZCfSb9enMoV8pBsFeo
Yq72rDL0gzKnynzw5mHeFFL5L85xn4rmeD63VWS99fiCpiYHoUo2HqmdOavvhxZcqS82Y1ld4gRl
hzuPqdjonhfImhtKfANDRtmkMOsv+B4fRt0rz0ysHGH1BBiqc0KxhFCEWV82dDitieB7PrQZsH+0
v1RitAi9U2XhH1GMf8rUsvCJM/NzF+obl4+8remEw/qDTLa6fOhyLVbcZ8vBIq/BOZQeYGOPNdkR
DmTzpP3+vqTRCuMZgjrY37XWHA7AzeA4s3rwYPc4iV5/MnKju5xGqOjvb8s3jn06nJLrRPRF+mms
ApIed9ulyjLrsICm+BR69PSFh2VqUNdQu/wBId/LUgGHgL91hpyLt3iTvomqFExP3Tqf33+c0wRH
ouIpAfN9qQuu6Y5mHQ0IiDrDIS2LFHJx4wXeqP82VgPtcqCD0nNKlm7WS7nQvaSu9Zoaqhmnu3Fo
eGfdFJdah9diOnTamYLEG2/lUhyxZDyGgOAaLUA9HgmOqDEPKqI+/lhQBGtKr9u9P3ena1RW7cB6
eVzjsmV9fO70VdtQMG/tQ9FYxVUKGeaij4x4Tx4xXcyDqv4uuonzQNaxAcXLL7XW2A7bOltmc7YP
dFa0ICeu3fbqKIIhyryLrsYP8P33O93+kH+AN9GsQf2S/z1+v7yI0ITQYuegeROMUVjp8GE65TKq
KbhpS9MGS+E6+0WJf7w/8Mv3OT54uI5fgIpIzpocgscj23GHjEjDzOKUNf4yTYLqSMnwJOuVT0xx
+1DRKd8krQvqXs0g5VTYlNLmNbeIJMy3WmxlgSeMby0RIkJ/cXFw0TPehZ1j+oljFRdnnvd0vXH7
kERxYr3QbFc3UJti9TX1hnOoM6XY2tCFAqdvxVNYItumjqhHeuGYbEi35g9lW1Rkx1Gy1bpK2bSO
XfkxLPwgHUHpvP9gp88FigJUg6xc0OFZwynCgemwoil6CHXA8MTSeiAQrDx3TZzeVFDQOZEQYWEM
PF+OPxf4LFyJaWY/KFQmD15dK2TiUw+IQqu68bmcQvPg1JQPgoW+irsTEbJCQZJoWon0XzPiyJs6
5V3GdQcTCx/ub1hS9fqVi2nSRSEibx8LAZbMDSFn+1OVYGI8R229bGbL6w5zbeEuZhck2r5qiQZ/
WMvKPyMzvlzbdtHk6PLFHmwIgOi+7D0uWycW6YXwvCF/cnBsQOqirzEGzhw721K0Kf/yerj8QxOn
D1zP+Q8nSszuAkWq4lPdmJ7YFlWiP4SL4+zIaPJntS7jBsmOcMo3Ni/zE7yBuvicQsuTbqTYd7Xd
jNaEMTb421Z9E25HrdYugX2IH0mlCZWbLUujwM3NpkbCzq6u274Rv2piUhTO9Wj5qy51+07UfZ5u
yiU1bnMd4cG94+CBgyb4NER+P/Qw1JqwirN9NhZDkMWZzbqqKbSCm5q6rY7d+AclCmOQWpWJ728r
7FQ7sx5kEHS8e6U4v5TkATRFAc04Xg4Ia/a1k3XJg+iQo/fsUd8YudN9aU0FSRdj6K4aRzG2ZU27
a0FP7kyMdnpsMfxL3Y4OF43NVeiQLDjUmCHGQEVqfMmnGPJKnNqBMyY2RVinv6dxgvfugL7p+7tN
/uKj90ZolSAJVDk5DErMq/e2EzxrekAED7R1mpupdIZNE9valaAstrNCEd0Q9CtntvjJZFtE5tze
7DwQCmSsx5OtZGxLtpP+kDdx9NF2md0E17Ft1GQqbtlpuKswI/OLtCp/wNStz9xJL+HK6qXBRiDx
CzgSvYR15aNrdG3kCcyHJbYBo029aylboVvj3eTO2q0mYoq9YalWhm+bUQ8ke7CejNZEPNgt6wEV
/aZsrwdyonE3FIV523gjSk5FvqjjpiI8QmkSIwWqil5Y7EYRtQBqkerxUdvroy2ITFNszNL0LlPy
GYLRBcn9jaYVFfJklMRxVsb9nGJTUqNXGDkd19b7n/0kDGDqOf/4L6zC0MxZ5QR2J5qxIbh58CjT
Atbycqoj7bKrmrHYYgSSbN4f72R9ywLaSxmN7iqYDfk8r9KdCPFtjCKF8dDaTXqDxxGlWCt0s0+1
Wn5MG1V/qsvResIMsT1DXTi5TuTIKA7KNjXX8rr31BhK2+rKbDyMzSR9iJUsAHhz7tI6jZAZBhgg
Kr1MJoX31YTmXj6NelUbD8kclVeJl+GZaeHPnacUnkS3REj/6eJW4+N+teb0i9uZySVS1ec03k6S
PfkcJIlk0ERA9GePJzqrzF4kUW88wKiYP6pjUV54FT2+uFOiz+9/07dm9vVQq1CLgC43TY7Lh9yl
NjlVSh4QFp1DO56eFaTnBOAU8xDQBVpy/EKJo6mILfX2Qzwb2i5Vk/wS5LiBRedcXPRVpV1FuoHV
ltovN3OqaWfOx9MCH6AmSt3AD8DMM5+rOCExR+56OzQfKnNyt8LN90ksMt/s6muArE9Dod62y3BZ
ms3d4CTnRpdzeHxSgd4hXieVtmy66qs5HkZHUbsith6WZVpu+lQzDqjqxjdD2i0bZCjG6zSritvU
UPOvmLV/KspECtk24ly0KO+B1YMQ3Eq+GJ+Bmv/qnmi93lmcJlce1IbswdeckUY2+izdXcPP7u0c
l1i/LqbKCFxU7n6NUX/RccjCKB3bOVi6KtHwmvbEt/cX4cnGM2U9EpIXl4kO9mz9fdo0AoENPOyg
93O0n1TrgxvNxoVjlkaJdU4+XyHl295bKdCZWuQKVYi0eG4jIzm3HdZbT/pbyxoZ14pJaLkGiWlO
k8Q2xeZDUel1vGlnpUq3ekzk7qV1WgSQTWhVWEihLB+8Sokh8+c1Gm6R6XVfXP5uuJnQZ59BsPWa
sVkMN5P9r9FMts2COJOvmq3NsQkyGGXRYik+hE42On5TpspFk5nW9xok/gcaC2MDJzRpn1yu0d6H
R1KNPqLlwzezX8y/PLVKPtSlSmvBIFvygrKA+RfkjayYiSidPrvG3AHpFfk1BoIW+lqi0H1Ctkrf
NOQvCiom1TJR280KQXWFbq+vTXlyzp7qRGdFZlEECrA1gbmeCgGpUVdoY1Wnj5GZNvrltAC58bs4
QuQxGdxW9znv059DqmcfsQ1qqdctafeod71xQdCdfUs0YQJIpkRMsVB4URwgyEvtQsN959eZdSjP
gdcbhGfFaAQgAVx34ErrfCJbrLLNBc8KQRdNy9TNumAYam2fG2q/N/W4vIy1Mt/rokkfZ6ldCfZi
2GhjmgZUPc+JqmjrDYuXC00XkCeSlsH9t4qxUNpN5qZW9EcFMxFE0y8oSW81+2vsUsdo7Z2Ucynt
51wTt9bCzJXDhTmlvxlV8xDwELBcRSgHwsWLXserax+lFau3Ql19zMreDqBi8gWW2d4PhNtXeavW
flXF49cRjWhEPM/EHCdAJaJaqp4v/DJuZU7Q46uj6zsrdOzceVz0+yS7abW7kqasa/QbpCo30ljN
RJ1XiAe783By+zJD+DLMKoism9y5rBt3axaa7+l/iULs1bzZnlky6xT05fkATHK+y+dbW6JN7jgp
qZY5j8Bj9/nWvRy2rj9tY//w/kDrK1SOg1AF7QtWJ1W81TyYYzXhH8Q8pL4eoIoSDD4kFP9cjHdy
FK/HWQV5iRFWw2jzPmqg+W0QbxCE3GyFDzTk73X1H0fCVu2La/z3skJwJcLI7/hf/9dN8p0ou/zV
/af8a//nj63+1F31s3jsmp8/u5vnav0nj/4iv/+f8TfP3fPRv2yLLunmQ/+zmR9+tlxq/+VnL//k
/+sP//Xz5bd8nKuf//7je9kXnfxtUVIWf/zzo8sf//5Ddlf+4/Wv/+dnt885f+22bLr4Z1P86+a5
SZ6L539dttlz8aNd/4afz2337z9oDf1J0AIBCEwptFXpITX+/Psn5p/8X2CaJXYTZV4+VSF/97//
0NU/IbHQeqbfRRGfTvQf/0IQSv5IM/98YetDPpHpG0osf/zXk97/fRT+/Y3e1iZbZZ78fjIBOsJ0
JCQXfN3C0riGKbJYEzIOjbGhi/PVSWszEIWKKHNRLEHctOcK2auQlTGhucqEE04I2Jh1K6tqXacw
uFPul6EfdolaLJu4zvPLV9/knzd9T3VNDkOZnMawbM95/Of44NEqkY25rg33jRYXH2KRXyyxmDbZ
YuoboUyDH7d6dEPt7HIq3Ec7q87Jx6xhxEAzXorXdEgBgso0+/gJSpSm5wWgxL2LfO2FWaXebkSV
kMLPQNWptZBByhH3CeMoCfJ60C9RrKCuVXrZRao1FmJIzXzdx0Z6o3VadB0NVfTNQNzkzEy92NC9
ujV5Tnlt6lKGgg8CYez4OVVUggXY3wI9wSLe2YUQOONFyh6DOeti0ZcB0dOlRYfEqG8TZYo36lI9
aXEsgtxcfnScG98LMKa3Qm3qqxy87U0cCu8i051+R/hp7KvIFTvux+rCVPv70Z7HL5rRIiNiwdOJ
W22AfaoWX20xPf7uImBpM/0v0SnB4No3FHMHZR4MM7u3vNS8qkGSYFxoJR/UkXIAVqJq0JvNeGty
929h5Km7gqTxzBUoL/nj6eVWgYBIOAJpgVrv8fSWLV0FDDrSe1wu9WsaOH8hv1NsjdHud7Nz5y2R
Fhh2E59LW1Y3GwrQ1N7RmlGBvVJfWndoOtVr0UnOI0iWcxwsrvZXBvYpiCU3NBStd5F08aMTSusQ
aEsbCAPKmchjbejII0j9P84YGJgo8q/NJwrNKwthF4hFwVXb4y5jbup6cR6iIgHfR+S81+ZHMxKI
X800ijEHaZMGeZteXzZlUpfXgLzjHQrd80H6WCGAsNcLpdhknfYFLaGgM/3GWbzfawLJp6b9TfKA
SyqZ1lrALO3MiqAA3myDixE8u3HYdnMdnos8Vmml7I+gbs380EvAFm5NfNensoxKx13uEpFfTlGv
7CfM4K7cvMUF3oKu0jXTs1GZ35Le4diyZz/vXSd4f4es4zP5FAwNxpfvQ+J2YnGYYnA4lIt+Vxih
ehv24Y1jZOGXofPc+y6swHXURqp90HNh2nhpDN/A2dvxpq8cl4VTp+WTZd3ErQehZmlGFDcoMTm3
1ph/VfUi1i/irpZXidl8XXqQjO8//ekR+7flgQfXlXsMeNjx3opKmnhN6ql3cW59aJCkf8Kde9wK
QvI5aFCgjvyh98SNqNvyhuqug4LONISXzoAQwo6eIunLHGtfLfSUbqhh4c89GHNEh/w8Skk+y9E5
QF/KkuodtDuIxdcIFt2b0hwDju7OEHn9oING2o916LSQBrWdokRIlQ+Fc13M1fQpL6vWD3OtnGWS
xUlbiwGOvokypF/lortTHKPGzr3w/jHJ/f9R3R8SkvV/j+p2zc/ie/wvGVkUP9vk+XU0J//m39Gc
Qqv/TzYsxUWKe7J3xa7+O5xTkK74Uxa0YfljMwEm9b/jOcX5E5AJ4RU5IDuNaItM8Z+ATtGdP6XW
u9RKxcaM3ej+TkS3Qu8QcaB9RrgJnBp3CXb06rrp8HPuEjHON2PSh7sal4frbhT9nTu4ZMTNONz0
UzduNVroPk3j5aovymKrq2m2GRvEs4RVTRsja0NKHbQ+FXTk/X7JciTFSBVRlOw/JrmtIISyfG6m
/lM9J8+jmPqPYdqbe9WqQXkoxTlA9aoEyGuBsKIjKU8qZg8owPFOpxXllZVTTDdZtbiXtTeogJ7R
dW5Qu3l5UMhDQdQmMSomyXxVoTtx5qh80SH+7w3MI/AEZNH4psLgsN9o09i0hitNvVniYffFrecC
qcpJlBcDpkqF20w7bYJzsAFvHX3RQhFXIJrD7i8VXboDyLASQzV7pr7Tld5CURq6oE/NsfjSl5b4
joCGJGGn/RUQaUfzCzqSl5Mx6r4CTePStlrzQ9PUZenjYkzZpcO5G/53iyE5oiie5WudIjDxQfLy
1T54K5I+Dthf3pvMRersUs6WlZXjqW/quJ+1upluctTDHrKoqxcfjW+l90uzrX9pSUz/dMiycUcE
BB1hGkPzarK0u1ivPV/Dj6D1lzkXT44qjLOm3uycV8eqfDqZQbHkiWANIrzV04kU3kc2avoNXBrv
uaBzicBhm4Z7q57NJyMdrXmbNvQTRVRNV5m0wwhM1B98uyUlDxTXzUq/HtPwt3oe8rlk3YdVAodQ
YklW0X+btJ6dNu140yTia5d6HothOoe0ePFoPV6TgEBtnfcn20D6ipPqdU9nCK2osZR6uVELlQ5u
M8KTMxX2rhU/pnXdXZFdLj+1WFe28aICCs/hvO3yqss/5llJ4mGXHWq0dou46aLO4bChwJBy9RjK
Hv2K4SNGcXXkg7QStxinJhtDmzu64IULp19pikCzvOfZKj2E4+JZFX6rJeYjVfr8q5M3XxNrWKIt
cRuSxWEbb0zwGTA4Eyv1sQkQOiiGkYFTu/7BwkN7xNSxrvvt9cuxwdFLLIe8ByqYx3PULKOOXcak
3hh92X3R0xm3TWsuLMzfNQPcfpm0O/TfdmYrKtq9GG4/2mSkqPI4eeJtxo9FgPtj9uPMY8mFefzp
POqU9F5dHb8qfZ0etm0LG6Ly5pui4m5XwkW/SWc734S60V/mo7rAKBjHy6Ucxs/LUta7WVjOxZyl
+ZczT3K6heClUbqXssiE6+valLYQgheVot4oU1kDz0SdGcdlg48kkGXZeK1hA70oRRJopTp/pbXY
6Cj5MIHpZJVQQGz2kt/P07nq4XHIBJtdCl2QPxMukaFSEDn+cp2RdVHWhcMBmd/nSmeaXFrygUqy
HaSTfiYR1mQN7vUXYThD4tbBndBdYV8dD6f0bhOZljsccr3+wi2g7pvmBrz4HGjFkG5E7SWbOO1/
qD2EU0P9Unvf3IK+l2UsqY92Ep7VUu/3/a+zPn15KMBiWOFwuFE5WSuNKJM1Aey21QNUjvrJnLJ4
l9OZvnh/lJP7VZJICaNlhRhGAkfX6t0V3Ur7OtIOiIwY/tBmyrat8/h6CVV3M+NM7qu58bVyQgSc
sdj8KvKxOJexns4/HxoGsEk0DxxoLeK3eBngnKKnCDh50x5FtmoHZR+qm87eiB33dvCcG7e1xYUT
6rpveQPZipve5lAs/DL0nNpXjWEJQhPo55n5We9WKreo/UlOF58Dbx+Z5b+qoi+ixU4CK9+DR+mK
ekUIMdylipSaeM6OcWIEXeik2yrurIcUmlCAOI71oSWOOpc3Huf1clNI4j2JD4Gkh9ahnMVXT2JG
xTTlqpEdtFzL9lYEpcyYsF91N7cDICY/typxbeXmFFikdOe+0Zvz8Gr01R4x9aI3dKFmh2nMcWOq
WnX7vyk7r922mbZdHxEB9rJLdVk2ZSfxm2SHSCWHvbejXxf9r42IMkx8QJA4SIAhh1OecpdBhr0H
5a784pc9CUtWKK7II2XnS30JBT7b2/R91hbs3dmAHgALFRYmMTMFxcU0DLGiD9kghc9WgXenT7AO
BzRrjn6r5c9ZlOXbIKzjTSb5dP3ab7nRfKszYz9UZvOlryfrGrVCezRp6e7RG1mzhr7fTzwedUeM
KEHRo+CyCEtaydFYEBGkY7iT28G3qudem47AToIHJeq5eyq5fYqixnkwu9ZA0rcIth+v2XlJ3hxn
PAJ1pzfwJ5LD6uJT2SIDQ5P34lnW/adyNOQXPUAxGJEK/1Q3iuLixBk+2aVVXD8e+L1PA6oFzTPU
ptEFWYQ+VBqNIMX9/FkujXqvtSyPMAWj6EgW9cUkWFN3WegGsCXmNwWcQBiCkB+V8dstMSZRCnIq
ip4NJ6khtEb9qTR9ww3K1DwJEK6QSyt1l7b0HXsTCGGFds+hp/TstlIpnQe5/17iZrSnW5ftDFTF
N7qCtbYc5fq2x1f0ex2m5tYYmlezKpR9YGrBStHp3TkjioWcRSfqTiYPXSSAsXhS0kJvxU6KtWkL
L+JrpGSSq4DxWLlV5hm5WxtYcXK9UohHiPZ2xmzUwFtpSqLnMrQ++3XcoR5gh3tqwT/zyLnkjrYG
9ry/XWkEUlujFUmcTql5kZgasUCkU4aGHxnVgCu6+lWuav/Ui9At2zp2J2E1e1QZXhz7yTHyJ9GL
5pI37aECSr3DRl5i5v/Xharz6rPVGmwJ7tnFDskCqwuhWIfPSj3YGz23XlW1e54a6EsTRjdrd8j9
N9YxxSTEoiRNQ2iJC5q6Im7asRHPmTQBNK76SNc2khHAUqvQKPtNp/OKFsoetXBCr0StMleEkl1v
EGaeDp0AhuKqxiyPaXyxfSP5wXQb48rKeHuK26Uxc/bgdtILAO3zttn+uV/IB9JS9FOEzFiqed2g
TF+arg9PoQM8c5MV2pS6epIniLvbCRE/ZkTxLrfYa1sFS5lPvdG1T4qTJL/soGyBfisdBte12epb
tc60x6wxyksw81OyxFC/fvxF36poi6ef2Ut8TMot/9dU+/d2tGwfux2RBc8J/DvXL+EJJGoyHTNn
UjdixnSQYaibtBVwI+L44I+99jDW4/jV9BXnOPYqTrx5fKzKAdfqNqLboTQhlg8DYr+W5WIViqnM
fLENeJbWNYYLgvPUGXx/q1f4RwDW0Ddk5H8wYpPORvViY1b4yTecYqvr8bAF6f0Ju5fmcaziClDA
UBz7MrVRAzCTzdg46klNogbvKBKjlbm52/NII8wsCopDgHGWBWf4R3IAmUq6jkUwKz7WxTYzpjXL
kbdrZfkFyLMQ9gCJQeC+uPmcoFbA5qbBc22VI+D6wjqpWZ7Az8v7bdUqWHPHJcLikjJ9iihhbepS
tF5e9J9DP5se0YvMz5gcTq6iFz9UK/3Sxo615Z79bI7DN79Pw90UpDu5LvtDiYvowVepOekdnwQu
65qW4l34TVcU5BkpPFqVMA8Xb4P8wEgHXJGuWh1L7lSpydWhkfjr40/zTrgwSxrP4GODDAPCy+15
7EsFxS/ZTK9CsLEooRPVBgNJu5Z5et14kR9a+97Piq2dyo8Gojgr98+ilD7foTwBLwgnD7AbIe7t
E8gN/WEcHNNr2VmfBfhw40nyR9f6GenhrmysXW3FD8q0c/pxX43DRSudQz+0j0X4N1CxV4/W9K4X
ZI7//0RQ8+iOE0kB67p9oqlMfCmQ0euagkY7aj5FMWUU6n6KdByk4yx9sHMhf0bZMuXQqbND1pjT
RkZBYivbzbjThrjbovoZ/QZ+6p/HFEURWGjtrlAC2itBbK8EXPdrZb5MyF4gZ810MO32gS2r10ta
OOm1oxOwG/u63wgnXrtG7rIkPhQVZspxDIPH8iITSeRQbkZDS6922KHH0SIDnNBO3fpju0bwvb+w
ZtnBOetElZofF2si7HAtQx01umI6E2zVsTHdwE9TqDAIXIF3XCmZvRMi/DOeRbRwO4Ewu6KqM0V8
jRL7BFaOM0BrHpDiPoa6sis0qIt2cU7gQ8B6doV0LLvs0OOUaXflORj2H2/K+e1uDzLq+/MtQpXf
poC3qK3h10QHDpLbtYhRJioMil16hGZg3oVHzGCIEVHVcAnzjQ2AgtU8773h0XEDIjEXEUmHbyfD
qLosKY0hugpdnw6mVVWf/LG06M/151CKZIiVqvbY61JLE0tpnaM29k8pEuiXrKvjCYPmbDyPcaUc
A5nSBKTPAckLmltOE4lLo/ifP56u+3QD5jtyEEBWdOhzy3oWeoq+plHbu9bTqBG+2OnG7CIEZ5AM
3ARJNu1rS/JyTJ9WIpZ3Dk9qF1RucCGdiwfavC//iVisJOtZH354pa447vtUvHS2Pn3pOvW3bEOA
aRTMkbRK1jaRI3yX+tYapuV+T/IE80qZ0QaoPC+OKrUcYPt1U3h16volKyr1ipI2yKssy1ZmeYEp
nE9Fhprdy3hbUswlYA35Dawy2pyhhvwYWbjcSNh5PrYSbAgrrZ+KzDGfwq7FR5zGTeFvg2rWSenV
p3bM19rH73xzgE1EzwQVM6VxsUXU3jKnVhvFVZscCYmWuH6yzdh4xq/1q6jqYwUA4ZMMV2lF6vX+
pCWIof4xB3qoDy6pDICNy9JS6+iq+IZxkGC5bBy1c7Yfr+j744+vOZcXKIuhe/d2XP2zrlDK8OFL
ZeE1qobu5CAdtqH8WCAIo3+qlf9NFPvtw3KyA2CeAYJUmBYFDb00477J8ugqlc7nJKvi/ThRVqWQ
0J8+fq/75I80GaIE8T1tSgK12/0C56Qf6jiJrl2v/M7hl+0UX61eAzv5laAp9Nug+7X7eMh3NggQ
FJSQkKOe22iLMCovRar2kSSuOMBKF1OrX5Flk46JKf/5eKB3vhmFfvqsM3QDCvpiJ4aI700oZqle
KdRuj+CmeTTF8KdV++JhlJHa/3i4d7KluWbO2iBEYUatxRWpIEpDrUlVvAkjg0f02au9jbPgE00v
Ch6G2JY2lo9hbE0Xmnf2uaSF9dVpi20lSutUhb56xAsAaopWWcGvtmmGQ1sMfzVMnV+isgASjnbh
Cvfqne/PUTUvMkIIhAIWH0MNS9vHqEPzKuS3tkWHnYaU65cGzVgvq6R6Ozj5Gtnp3YmyZhAQaKBZ
hGTxYUZfFFnTlqoHC+AwysG5qT/H7V/E3v4QUB2bENHs0Z8Z+xu5AxYfBdgr5WfdP9QZREyj+2JP
ksMZY25wd8Htu105U+5nhcOEisiMSrRQmF3MSuoj9x1xfV7VXL62rfOCCqD2VKr2RZer9KXPyvB/
TsjmPJXtMCcX1FQXa6eA7CWVpR9cKaRFbu5k9i5JlPbw8RJdQILng+VmmGXZIZtVOHLTCq5muVdR
Po6d5NwZDlJ/tvLVTKavk90c0kC6VPrwEwLZWhdn9QEWM2uMAqYHFvY4o+l7FDJN1xDI9pIU7ttC
3eO89CglztfUP/tmsEvR4l3ZpfeHwkx7x4JoLohANlw8QO8jwtZpOadPqfVuHzHW2P5VAj3fpvV/
H0/3W7HxNmxkxinxUMmjaXPX10saLRJClYOrVkYvskIQBnc2AN2Wqt1G1fI9MnnVXzKX4GEuRn9T
5NJ+aHQzO+o1R3EMshK8OypQ9YgHWtQUyKZniWSC/LHLP0XtU2Nvp/KV+kJfIwIXHCQr9i1X14f0
QXLCMIawYhVbi/LzTgSquUGucHyM7NDZq9DenlQ7KfZ+l5o/NalMMBgZ/a/NqPgX1IOdlaPmvW/P
joK2RH8R1Z5luOJrJTZrWNdfW9VxoAFNf+B5lmcUSPZap7Znw+oowE+Cyha+njv62cqXQiuOH3+U
+ziFJitpNSk2bBZMpm5vvAbqti0AAl8NluGmj+K/cLfFoYNWdiHLKbdK0/5Ok0b++z+PSwABJAhf
QhCgS9SKagxTkNVdcA0K8HvA0rTnvLWh1Y/qVSaIOw2pWcNUb6wVGdp3Uin6eJQbydsIKWjt3r5x
LrUQ0+kpXGWV3h2yoH+R3Ym2qQaTG30oIbgbe/8MB+pVRhz1eVQxLFc4jLyoCcOdUQvgQYXuRbb1
/PGcvBPBzmrYyDeSK8MqWgaNAhfjuUbkeJGj/iiohWyK/1TQAV9NKvX0deNPZhNfWpNss1fTMx6v
f+pYKWEWBmuWpvdx5KyXTnEB3hr3+LLjmFd1UJlG5HiiiocfDvR4V4a/tLIK7oMfRuFqIfih9o1/
6uJbJIKi7+TbXpq3HiqVA56GTnXou8oUK1fKO5cY2iJkq5RwOeiWFEHkIzVhqr3v4bGW72Kni/ZB
iZVUaZndttRyqP2Fusbbf6d2xAZn9pCCIVJGkPr2BbNSFaiShY4no36I6k6FKkWdm8gz6OJbPFaW
m3ao7WPozvELj83foniARocdHh191k9oKsvZ1MhanEHKthu7sOW/dau/rqy8eaIXRzPIPWoz7ESs
G+TFhTv1Uol5W2p7QW+mx1xFqgHF2WjTVGr7HwfIj0zRisvQjPKZp7JPdilXm6gNf608xzzO7XOg
AsXuBJGEBxRUtdv5crCvVZrSL67tlBX/mUaSnEggI0IxnGlGGrxbk2TtqJr+F0kf+x1oVVyxxwEr
4iHbpsW4U4fIuPTSGLkQAMV+KMIccvMggS8P15QC5qe5eVqqD0SLgNdtGBV3/FfFoGqec5hc5XJo
N/Js49Q20RdnmpzNMDn/8xJmOBTIOKcJxgisF5MTkyr4va8FpNBtBIpxSveDZJdbG3+SvRlm9ZZL
N1k5L+8OgnlQ1Nw4BGYLmWWEULGEsYxi0J5KzIbadOJWTTquXENvvfnFVM67ci4UzArhS6tN8lbs
luTC8eI6wopao6ydoWGCu1l7coS1tQNtmwaHvv2DGWMunYZY9rrui5rn9FmKB2mIt4Fb/hpEf8jL
aG8U6EDFLkpe/KmvPOwbQ2b5sAgaogMB1ACI0jJNzCx5KtNc8hoaBxildi/WVEWHOQ/6DIwuPiK6
iM1U5bxYY22cO2j2BCo+vSt5kDNK/bJ1FNCbTiu75+6M0/gSMz6H1GVmpi6ei4w87odxDK4t3fR9
UPniGMwC71VXuXJoxlBt6AaTMgRPthxFB0dhV+l92B4aYFSB29hIfTsVk9aM4k9ANxIbl1VRj7td
o3O/ceTPuMm5YDOvuH+KB3pQVI0SKurLSGt+n2Y/g+a51qbMTUSfrhQq7q9UcioCDTYozS+oC4uD
TY+nmGiRPK6QbNOrct2zxNC7oMYJGwOUYUOzVh/meFfP7ejBDBXZpZHwU8NVD1E2Sew//kb32R6U
Dy46lbwY/2yO2tu3n3URCUFU59rqtXMY2noKtyR9FCkBD720Uy8eq875BkdMPaDkWO2svESUDlYc
37Ac0kNpCH/jG2X92QYS9KsoJarBMuLo5U5rA98dHfsvoGWlWblA7z4bD04JcVZwoA9/l6bqcYGN
tOzr1ynsd9OAgJ6k5s806LguaAB9PE3vDQZyk1oWQcg84O0sgccK9KQy9Gsax+PFNFDj9jO6jQ1+
K8faCdWV8e5OOV6O4ouO2jq7lLVyO16TsQDTvuXlsrBxC9VJtha+0isHx7ujsApnaxBsz5ZojDQ1
i9KGyH6FbTJsuqIEgAN3bCWne6tS3RxPnABUALlGMeAi8FgsMeDSUZJIg3VNFbW7yFLTfsnjoN+2
dW+82FomU/VMyTAia5LckDL7TonaydhaaMqHcJ4q44fugwTa1KESv+REKIE7haP/12pG66s91v6n
vq1wpQsyGTfFOWpFF4kaDqkcmh5uN0BOVq08eLIQff4C6BugjxjqGu15v6j3mZ+hYCOPedy5RCXp
KaqQZwgk/r4ByVn8cPDfLmTKuDh8V8hfT4EaFm5pdoq0iZDj3tIg8bkAgWDGhckOUaRmV8SDsvcx
M4K2HYgBfouV+FuJaytY2cN3i5ObCllcEIGk5ZhZzDnVPwcYWcsUtoUjX3WRiV0NDthtilrnqZIY
XSZwKR9vhjcNzJsPCq4ebYsZfkmwjO/L7YBNasRdkwyTp3Ty2ba+KZ32vWnti0DR2wSNEUTn0v6e
h+MLEt2uAs67jJKjNgjXdzYUTHeq1hxVtKkkCwLx30T/Q1OYXrFKX1i4BRrnCMuDO5a2ifqs0aOI
o/ChoJGUUbRLpS92h+IC6+S5rZx9rmQ7rFe3Tb+iMnWXDMxvSf/PBqpO4XDJz2gJ3nu5LyavHTsy
fbWqL0NQJr/F1H3+eELfHQmqxP81Rmjt3s4navkh3CF98rrIGv+jyY3Hc52dpqZJdh+PdJ9t8lIU
lN8cJtj4b2bf/6wVEIEKhsfl5OXG8IJH8a86SZ5tEyBg3tVH0eWaq4/NX8h9h9CoUVtPrj2Xchwi
1WRTwJfLlcW0kK2g6DU/EZciceRsbL6UXohVVcijHE5eWFvNJm5V/ZSrXehaje6jP+Aoxa5SB/OA
VLx9ibqUXo15rlNYC9oAw9BSqJZ0ZmE/WRqKG3mfVCsN97tTEiUABSlPQmuekXP59uvkMsmflVuK
JyHIcjLskggwrq8rH2bepLd7ChQeG5kvQ58EkZbbUbreaSBhqLKHRI26V9QezbzRSYxTTyzqNqFv
f2tz5wrpWD2aiRg2/iSDkYOgcjDR2MFbomitxy70f/fhjIgSIuRTxkrs4kKxZgjzhkBZPC2dQxhQ
XIngkZdU2TjSC0UPpdaz0JFGuCsSB0sXxh6vPbUk86iTs2NI46MIktot9Fo+kMGH1yGrwlc/0Kor
ruoyYh/4G8gyWDplyOLArSqncpUKb/mwqJ3TpLTppqPB7ubCCg5da0kWIiwZr5QjjW5hfOC2Oioh
jjbtnSytf8VqrbNm5NY/4dwRbLNmbA4whTP6rjjFTKMl9pQR1BPrHB4xul7bYVTFmebjn3QU7QGN
+uaTGHt7L4nwGXkzh4VYKOJ7P8iO1xR5vqehP+z8znji1r7UyJIcWmlVkOTNcHExwZBSZo2cOfkk
QrtdDkVcCTnWmsEzc3X2WzWa4BmzArcP/Angfylvh3p8rZXIf6L7bnkCHuUD8EFxrabS9jDeNi5t
isRSGQ71YdKc/KFpQygddTA8FeBLHkYfEUNdSVHNEQWyv1JRI72jdysL+y6DtmkkEPzzC+QP5Y7b
F+nMITbGMOy9yuiVXdiTiLB8u0OVKfIfVtevshF+6jZjh8T9UClrSIV53ywnElS+okOZR453qeec
lvQ4anT7PTWKrFdFqsE9W4N9Rvi3cQlAxoMSifJLawT19xp7laAdqm2t+L0btPaa6Mdba33xNLO+
K41DDjyAt4uregw0tWuLxvJg8UUn2SzBudqTYV3MYXyZ7FbueLpGbOOo0yi1R/WPtM3bX0qbjC80
HOrPWuebbkpw+BhVsvNcxnCvRy2znqQ6Tb1Qd+I9DLHUtQs53dKbjvZ423Y7cwhIbZwx5XqtQ7rq
iFAaJ1U05vfRKsNPWVEUzsrJfheWzGhNMPBE57PI07L1m2sBJc/Kbj1NKap9lNaRB+YmOoAAVjZV
2VcrlYH7NNiZe8yUIcEYg7uZqZv/xkEYpCaFoma2p/hSvbeKbPpOAhE8CqeovTau5G1UKe2e1d8d
9AFJUGSgut9taOU/QOFVO05UdaOOkOY+PtvvLhAKCDTA6UuDA7rPVNA1iPQsoHZZlDQ5uzg3T4Xa
Byuj3AURdE3mZJteMWmKvsQ0aUoWyaqYHM9Rm8cuV6XXBmsTuIzKz49f5/2ByBQpIIKkWDZSoxTt
3S40HS/t2uzRtMrZoRHDoaJWo5WO2H12yksB5pu77W9F8nlq/wlXZv2w0cY0yZO6Mf2dZZH2TA4q
fzOrtPacaAovySi+IlNYbocynwPE1PkUyKOBEEZaf5ckKQKZW5jHMR1TrhYp+op2b3dEZQ3vX42S
Ikwgw/nz8Qzd3eVvBGFa2+osZ8IBePvUI2Y6Ud41tidnReYOslK7ptDUmXDZ9ZfYHp1HycjGL1MZ
h7uPh74ruTD0DNlmIVDPYCvcDt3h5EyiFzue3U7RTu5frMGSt73tUyUzQxcn6bXq03svi04SNQ3q
rmgkLI60ygiEFseS7bE74+3U4fzYFVnwxGdtKYGlcXix6S01rhkOaxWm+9SS16WGDoMalA0eG4vU
cqgiBxfC2vYaMSqf5KzqXeQPmy3K6/lj3LXKXtS+sx/tqikw/bKnrZEo+SbT6mAvhpKwISi7S29U
tOrKUf4OewiajDCnEgumNiWDLEOmboIR2SJ9cpkMyP9GFCJFlnBrhf4oVVuDnHU3QeQ8Nk1ovTES
gh2LoIFuNOLXVFejJzXDJqCYU6PHKzWdixFWtutSCa174TiI1caZOFayEGc8T4uNMcEexqvp5Gdl
ccJFsXmMnBgnp7LXNZcCB0I09jBuzFbWPn+8ghZWbwTkbG0w77AdUQGDETMvsX/2XFSFisCnUkP/
SzPcXnRwGcu0fhTphNS60ajxpmFqH4jpv5RNoiDYaYptYYC8IVb8JBo1whEy6+CxtuAEUGypHy0f
XT5ZUdfACvdnEc8KRgHsI4U1xMFun1XpzFaqRUL3K6mVHz4eUNoEpztAG/jjWbm/zGhCoAkhz+0h
flys8gE5P3A/jeYp05VgFZBqb1nHRi0+j6ayEjLd3xcMMANHuTMBqy0PWCsfciR1Dc0DLdc9KXVj
bNJukLb/8xtxOfORKKUDwVkCfcwBLR5NlzSvHPGJa7pW3iVp+DPUu8K1UOVdyabfeSmw7LT2OcpB
4CwF30slbUtbp085ST19Tqv1aan5fbvyne4hhhRpeS/ka20uJ/T8blfEmFd9a5IfeHIQfJ+N9Fp3
9BXh1nKDJiSi22Icov00oDUf1an+rIbxp48n9i3OuAnyeAREIhDzmcEpVABvHyHBq61XyknzmimO
d1qa9McpE6i0GP4zcIrxG4w8rgSjypNXpTDLjUnVfnBgfrfRqD1WavifMMb+EQZD+1CO/bCXGtk+
aHac750Cec5AyQM3nPTuhOAlhbuufhgT3W2CCp52rRYbu0sfIiTrnxIA2/kOtVSEL2Ewb6tAhGd8
uvK12Gs+aBfvrL3ZZ89mE0hkzBv1n0OjCseywnJG90Tami6q6cMF7/US2kSieoFll/9VknOlIsWJ
R6cAWINidd8+nvi7VINoAP4eoRZJNOzUxbwbmCZqVappng056dQaRktdOtUf8hQLxTRrfjRGk+1B
K3tmOWqHjwd/5yRCDX3uu5HHA1xZHBC4JkaitwrNS0LjonY4Pbp5pjy2egUk+eOh3tlKZN44EcBs
Rr1gWYxWLDGOUpTbXt6P4mfgZN/LLpRXVvF7G4nPSBw569qxiOcT8Z8vKpmFLEkao2ijCcEm6XGs
dbj96IjOLaQ6ulhSl3dunVkHI/X/lDG8nY9f9D60wLcOUAqbGXLHnUx0HEma3Wqp4/WBdVH18Ukd
0/TZpGq9Gcs8vTgRVyLm1isx1DvzC4lhrvcQT88CMbdvPjW10Kk2Ol6eIvhTOIGyCwq0MD9+uXdH
MRA/BRGNtcRd8V1Ju7BqfceTIJ5eEyFfNGVInj8e5J2cCHoY+3um58/9kkW/yWgDp24H0/aKRLvS
JUTOFQLPWQuL4lKYevmi5fr4qFvdaxQM8rOBPNPer616n+hZf4qtoDm3RrNywd1vVCSI6VSC1KfB
YS3huqUy0jMCl+V1+vhd6uoGv1jog76TdxG2VHg9amYPPTziCDpLvm6v3EX364rb1WF45J34vks2
YWXLgYKUqO3peFWe+6zPt3VTCleLn8t6W0lZtqVouQZtmo+f2yMSjgCB1dxvmWX8FssqCYVsj6Vi
edaUf03iDrgZehY5BnC0bn9oUtetHElvxdzFiMjazo1XB2ozq+x2IcddrAR1JU0esVl7GCsD62ln
EjN8s3pUTCw87Up50CORb+EqoKnaGsq2B8ewoXHfrlVi3nn/WdiPZ6HeSwQ1b4h/DhRZKnoSVI7n
tsiMnRxxSbk2kmrfYzorDzVyWl6T2cpv2Qkk9AvazTjFW2cYgBpBINdedRmJHdWf0l2py+G1wH54
Cz4ZquXHe+Z+Y6qQ1Xk+AhUOvqVSSyTSSi5VYkpFF+bVdLLHpG3DlS3wVsBbfBsCSQ7w+dIC/7z4
NoCO20ihW+YFOWambhjihRiJZtinY/OAOWm2NZpp3GWtrO4drf2EpVRLJdV3/n78tveQIJyRkZ8C
bkfviHBwkTH60tgSxkqK149KfMKVKz8VukECRAkp6lxHKvTvfjh2WzNr40NSW+NVaOWphT74rQ4K
+9EpELIh56tIa8asRHFeTdOz065l1fenBqGFDMeMCjk10WWsb9LwrSXM6LxJlaY/QY1+Ut4p28zX
3VGzjuEQfUmUevqeI321siTeiie3X4uxqR+SHM0N5yVVUmonLeqdwfQcB6cfy7o0pYYFtIOilnSe
pl9V+rvshl95ZLsA1E6Z2Z5tChJ4VRDnQWdx7NMQPVpN7Xb2Q2QiKtCEbm10fyTHOH38Qe8DEdYu
YgtAaNHgom5yu83CMAcbGIT6U2jrf7NOFE9pEhRbR1/VI73PiebsAQb8HO7Au1RvR5Ix0pTSotee
CmXU9yV+avs+sfB4BXCxmxP3lXDgvnnFWChbgb0hynRgDtwOaMgNDZEm0Z6q3keUVE71g5QIOL0i
MX+hzW6czTIL3X6O943Y5jc/3FES0T8nZih9R9zU2lddKTZ5ZK4FDXeiY+wiiOLUIlggM2RoEQFL
nO75qDWmF/hPgAKKqtjlY/gr1L9KqbIV6C4h2v2AAcolNzC0Qo/HjdWfjYHzdFA/1NLRtJE8+ixB
OpaKwXXkp0p9FPaz2YG4DRMScW2Lc8pmVoEaQOEO9bHJD51krS32dyI/3oQoenbEIGR46038c1CT
3E+ZyS8KbOFrWBnxVpqqym2itngOfDve1mh1fG1Npd4gTFUc6kJacS6+vyqQ20Qmi4bBW664WFmI
gKlOEJmqZ/ZCuRSJ9Jxqzq7t9UelK0H7if7Lx5vmLTdYbnBWFcBn+i3oCyyi3UBpEHYdArJhIz3r
RrXraFSEBhapdb2L2xcbtL8uAUmXxX4as00bAo0081Na5q+BbG7K6WWwi41snEP/kuu4l0uFNw67
JsZ9oFGPGDAPcYM8UfPy8ZO/c5EwV/CmOEaw/iDBvt0UWMJYWRhrqkdaPTyFaR6/BB3e8lZRKxvu
Mi54q8NJQZfkQ13rxs4XqtjWE0D0j5/kTYN6MYcUeNgGbFBy3+WVNqgis7sw1ZGTm8Ad6A+RLeHa
oF7x7dk58YsSPadttLWl8FiOzYlNBFJg3ElGuaNmdHXCvRpK1654HaQzyEmjeo2kQ2UgWWf/EvKT
gaxecdXi/LMZlMfSyY69pb6K7GTKEv8lQLu23vX+k98hrYbYsRuEACGa+BfWaIdSnZ7h1H9KspIC
XkMfZJKs16x1HmflAFKXNQ7/rC+5CPc08uA3TRcqLJCNb7+Lmc/JatHJXoU4ky5x7E++a8b/SQNu
64Q+wrqO0WcKfjXNxkx2NeF1yiUc/k7af4OmYDPkUU0b+nCPXzqcgQTnCfnU2tp3JPpM18qSZ/Qc
vCnbN80XTOBd2Th+/EHfSR4Ql4AZQYrJ0YY96O0roBuDqFzVTp4eGtMllFQkD8gWr2nhp3sxqckh
qvP+sc19FP8lHM+MOk5HFz41LsaGnDxYXdKewqCz18gK9zGahkE20STqEW+SILdP1nexhvn8OHlD
I85R3QhXIN58VOzEdifNkijups13AtFxTxDX/WqySeyNCRM2x8k/5346fO2qeuUQee/gpOkLtxYU
A42LpUh7P6i+HiVQ2oiFlHOtq98Ib8NTRJf+uUtDcTDNCkuVSgWjRqX5bIXamsri/e1P6QNFw5mJ
zNQsDZw6yYmMXAPfEWjxUUEmAIwAjK2HKQzXAo172v9cZqGoR05jQw5YMkYM38idrvFHr7bH7ozc
1mXSy+RsQFt7DGIE8soemkyVyeG3ADBtAwooZcF24fTALZxusyjhViw00T46nar8cKTAOqpVYD7L
42Q9asKXV+6V+7Y6pQSWNNgljnkVLb/bddMqsbDL0hm8Vk7P0CoGTzQ0vt1QVqkHCsNNOKFdc7D0
51oewwdZ0Dj3HTGcmy4OzugjCle1w/GprtLBU9LIfuoNa9cWVnOp4rDckUEdgqBGvyAr42vbSD8D
E2GWlaP2vcgLtQtEm8AHIJ2/uK1SjGnAr7UouVfpFpEEfwuMx+smrd04hb4y2P1eI+oiT6aPBeTJ
WgY2QPfs0ChL7WmQWmVTSpq1Levqz8dnzf26hfVDu5gzhayHC+32w8TRGBVAURPP18PMK+36ZRSO
8TjFxf+c+88D0SKlroVJpLyo08F89ztdrRMPkXO8hsrud5U456gX0aZX4ktG7O9WMWbEH7/ffURD
X5ZmIOQVoLKsvtv363I/diI5zT1hOcErpqff1DH8jNUAYBbHbo9xmPv7j4e8/27zkPAANFgz5AOL
C8iHlW2lU5N7UmCbF2R/1EtjrIGj3nsv0sZ5Tme+qKXevpfcax2C4wmxDtCPXdSMNjXXPNpZZqq6
g6oOrpR08co2vs8EMY+lzzmrPZAMLgGPlp0FvpiswstGoz9wBUsvdaG3T1Vk/3Aq/UJ7XKEGrWHF
6lPiWNkP99yA2Ur+n+EXqbuwImmK4rrwJhkl8PTZTx4lUFl95+y0vt1SVPzsp/hIAHfP25+4S1BM
Qzuoyj6VUUOj7EtJ7B43h6m8dJbkUlb/bhfV1cH9ZNMqL6Gzptf43kog30LNjaY9BKr53/8J6B05
ywp7FCUFYxSkG99Rd7aTr9kXvbcU6LiQ/3AFcrgudpYsQ5E2QrlABicOTonALrWLs9fRxnx+jNrq
ak36WhzwzphIF8Ee5zjHkXR546rlaNaTaaTe3N43Qb/qRv1iYF0vtHEX/T/OzrM3bmzN81+l0e95
hzkM5g6wZCXFkiw5viFkWyYPc06ffn/UvbujYhnF9aLRaBhq65CHJzzhH0rfq9B2brvviEvcR8UT
fmMf8k7yuLyv1T590PFyzvq1PXF+OoNLmNFGLE2AfMvK7jDlY1vESnaM8v5zY1o5FRHZvJr0FFWN
slhNi88nAQQepzPhED0YDrbTz1uoVSl45/aYdHr2OU6SYFeV9vRJjCqQK1XATU/0qL+Pa9W/anTn
Q8aG/piJkmjIQmew8sGYuY4ZYE7YZOIqKqzpJXWM8PnygfSbVGUG0HPwEh8hnrR0/cqFARCsKpA4
J3g51Jbq3za9ZtaebsZfBqd58LN6V+WU+FxFMjHinYzSy8k3Vu6A8w9EYju7Ps6od51a5OmERbYS
9EkNelGuUCfVpF7atbVT7vMCC+JRydeU2s7rzYxH0DGDpWcDq/kDvtt/IA7LKIeSdRRdgKtUWhZb
o7Gju7TSd5g1K7d5j65AK4ZoszLjczxzmpKBQaEhCgZv7qDoiz2pWpMm2Z3VHmMhG1uR1eq+Gw3p
2q9heKRNLz2GmEdvraJBIg1K71fBT8FICOM4AY3f9KmzJpfzm9VKfggQClAUi+Atb3o3GbFWDXJK
0+aYNqp5IJL1rw2jzDZ06fKvgG2dbZcMXy/Pw/kByF0BJmYuPBtIZi1u32YM+jIXQ0chnJTUVmLL
mxQ0zy6Pch7DgFR6I4kgd0r/cf75uzeLSkOKqqQqj4hl1OAH03pvK4X8iDW1WOm3/u6FZv4Q7FwA
Anzj06GKJilH2/aL4yCIG3wwLdSEqmnlnn1rSZwun5n6C7yCw5V5WypYwQclnclk/z6q6UKbY5Jd
EUDdYjdkemotym2RG9+LUR9uOnTkXp0GSrtmkWEnVZxtW7oIWynBLdE0ppeByGjXq75wodBraAkk
qFQXZrodpU7/8adfgnVFWgJhGOwnNcPT6anMxhoBUPj3XdhSp4nh7eVmVu/7ivLt5aF+k/QRhMwB
pcy358hffIo6RdIXOEx5hOrx0pDlfRBVh/l3HAS7VNiOm3ByHzRZonlvT7MWY1OvLLx5iPefScPt
ldALY3papaArFq/bDK1VZUbT3FPvlHa9LYKtcEb7U2cn4tDHuTh0Rl0fu1C7zbskWBMfO2sh4Jo1
W21QG58d8/QlCkuMwhKF3Vv3LZrPN72tlleiDHaDP0u9yVipR+zqUNMncvP4q2hN/0rqoP815Bsf
CqlTvTjBPmgM1S+Dn/WHXCjt9vJnWp46iJmChqPtNlczuJTnDfVubzpBAGdk1MVD55Q/w743qLnY
1ZVsxPlRqwDMaiJrv1we86z/Ng9KIZUYlYCT/ywGDTC2z/NERA+ppgdPfYAHDBx2FGQSWp72APca
OdXwIGlq4w21lN0ioZ56sTkVBjyoYi0hWF57b4+D+c6/ohOyrdM5aIESAMmzxUMvOd8jtfmSasY+
sdmRWZl3K2tyfreTNTm/+7vBFmuSnFlQrrfEg94K+8ZHhxukAFq5l6f4/JUgLs6tXIJbgvKzm1Xp
AnUcOvGgNk76bCc+OQhf2auGwTwoZJQru315xFPmUAAuEsaw01DmWRzxKvUc4We8VR8Y3ydDj6+M
uCm8cJTWrsnfjjT3b0hRubmWJ3yuS+Rv7SAeMA+xDTdDu8tNhk6bXJLHyLs8jWcH/dt7EfUC/Zuv
FHnxXn0Mk5MjHvaA0niFFu00e+5eCSQE+2GYvMlvPxQxqCPK4TBxrK0RjAc5xQI9je/GaYRfQVE8
IYEhsHGRVdkFWnCLmsy1COKVoH8ZTc3POhPO9RmQx32+eFZk9Cw/Mh3xEBajCgEksz9MDT5tRYcO
RS6LfpOPhr/Vi2Et7/zdN6HRZSDlSDZLH/B0A2WxXVVZz8giNXRXaSPtRiS+7waynv0h6Wh+STrD
83uCROGKPx1KwkXMqAQyXKGwUq/HscGTnL5f+e7nm3TepUDyWGZEicu2ph/GUhN1QfRQwGukWRAT
hsEk3F1eXb/bpFwNpGcsLQRM5p+/O3tNRA6hKPbiwXf8+yTwO/zazO66lPrhXqCjdvX/M9zM00Xp
AmOXxYUMcAfTk4I9Cs0DIVLzFyFmuXUk+7uaqMP28mDn9wozSH2cPhmWA0Rip++G3KpaRIPMMTd0
hjtE4Wspl0h1tVG/T1L7IVLrH5dHPF+EGlILTORbhRnU6+mI3aQWYav3tMF1E1xxMmBfnfctdmhl
v3K6nlU6CNBw7cHNndG0GWZ9OlbcGRCqMtUAsqHt1NrfDVRBN4NdQ0fum2upb6SNHdrfjfxJDdTD
IO4S/SEfPobpQ10BOdSvFTDMakg5NJl2WFKqXmVlH3Fd8LEbanZ4dqMkla889lmeyWNT36NWOcv0
AfCZl/27BdcXwhwc0stjjFGOG6Vav0GnnNg1jOxNXBrF5wjFQNdsGvNekbvuulNQeYksp1lZ+b/5
ViQ50HJJPQxCgcW3MqqmMqMYcW4cc5WbuTV/GCQBpxXw9spLz+90et9as4MAMAUOJ9KQRbUPGX+j
dFJpOGZhgGITqoG7Qa6yz5cX3/lWPh1l8UJ5UBRm5QcjZUwbbLqmYuBgK/tYo6nlB8X+8mhvHcPl
S802bFDTLcQS3mLvdx9SkRDesat6PAYZznu1/1zYqu/FNaTCEE+A67L/KkXBbavcZtGD2V9H5QcR
fRqjo+HfqsOPwD4a0YMa42c+em3ZeYX5AEzumBQvdfy9rq7T/mfQBN4kI8CzU9Wf9vR9apGyx2PA
2VJycVv/a4+8+OhcOzZ6Lg3i31+a4iEYboXzvXc0TAoqGNeHSIo8R3nSjEdpepblLZmt1D82Dnph
0d4ofzndVa98Qja/oxyJ+YZrhb8kvOSN1O2igznrDH3Pgs+9FLtZ9IN+ehxCYalfLPGaZb9SGPK2
rxNmXI/1taJ+Lpx7uwUBpW4ypIQl8NtWcoXviXt5/s9yG4JlUGOzijF1ecoHi/2PGIIYQnIp0IMt
LcrWUT4hw2/8aJwhuCnVMEAePlWuoEvotzmwPhfdXWvN0eUtTF6sAtKKGS1I5I7C97zL3q2CNB5s
yFx+f2yqAvMB+ToqDqPRvGAhQaEoTF5pAiabKTF+KHbkycpLNFLpyzDnvMpKrPS0605Mt0n9xR5+
TsqroxwSGz6HdN/qLxLIinwq7uL8Zmh2UW591nP10UhfrIHuMcoYHmW7lVPhPIABIkxuSrODK/eM
6mvIYWjh/K0dVQH/WgufJSqnnoCks9MzI7tBs9/VnNJYGfasnYs79VtYMe8mekZLbpBSZkicGcN4
bHU+UmTV5X6YEL9MDL/Z6xGIPLSHO+UL1uT7Js2Sp7jVjDuRJ8VDnHf6XdO2vmcCjf3jC5uyDHaB
6I2CaT4DRuZxbIRJFMjHGkHaHPHqnd5lNk6a2L3NQLTLi/r8oMTkhbOEsp+G5a61uBxkOw3kUeSM
huTtbizaDALssAaGOGuOMtnc0hz9s4QmgseLrWNBz1WVQoXWnkpXPidycwWU2U2Spy5NWYNdSCvN
8AJFCrwoAJ05Kd8jP/th5oXmZlX9hNbovooTrxvg3GuTVf1x5DIz67jVqVuQOC2zQRHx42ZE3qA2
mv4RJqx4IPY1vc62PviYGj3RZtF+XZ778/uQX8r0I2cKGhlo9+lORnejNCmPy0dVgp3dOGG964J8
2GrmWvz8mz0GU5/LyqCZOFNcTkeaMLwOpQDogoXk2SYQQBuh/rauH063QbinsOb/6I324+X3O6+E
8NWJO0ASAbgGBDbfn++OKi3NwReFyXTsYYh/SgEq3tD+yhHdV8ZjRlH7GGZlj/ENeb4uST/yRkK/
SoyF12gBcApyvX0HK/XKhAXvyknV4RvVx98uP+Z50Gpzp3IaUA+Zsf2LWEHg8BGNtYl+h+bnkLtq
5TEra/O+0Cfh9cKItlrXrnVAf/PtKYSAQgZ7TUazRAtkyLlVfq/wRciap0GxqXjjCQEcoFtZZWc4
QfYebHNQkNBvSKGWYo5YiQPVsh1wK2pkbpRONh+SavqYFPEE6tJp9NexRqfLKZJHugCuiWXm18Ix
hr2OtuLXaoiftaCrdl2jaX8cpcFNMWdz0hnxD/7kdH2oSVqF9VBUR9obAfpIhuQWQ5GuHHG/W4Zz
t+/tfpm/82IZJmUBeMYoq6OoJ5BFSTje2Ij4uUoJhK7RJH0XDeVWVhuxIxgxN8LqkQPPqiN6EdoW
YFa2y1v5K9SzyUtmF5YxHoa1h5wrQKfXOipY5O90DJkJanOnc2E3LThss82PTftFIPp1rfpVda0n
Rv8ly4DNZIEDEdIfjdsJQ56HBgeWrZwW4ZdW7q/79I/dJ7VZNg98A5UFumhk+KfPYzUqcuFGVRxD
qGkfdaMv7ic7+pIOwvki1ZH11GECb0nCvpWqMDnaZmi+qGiGYkLYf45ERd+klJM/v65mUR9gifRM
yNGX11XbYIDT1nRVkyAsnkWdh7sui6ft5RPh/FKkNcIVjBgL2g9gPk/fvQXH3ZRA7Y+WnYa37SRQ
/jVHe2X1z8tu+cXxgAUsQBUA+ZDFuZMkIB3kMi8h45MTQagst6VtTBtTCgHaD9EfNknmD8pY1KMJ
HjXArKcv1Rt2MQ2Fmh9xGGtu5FYmCOytlV7i+bHGOUOjl9hltmNZbjW1kQOyb7NAqCMIIJfXj/mg
JD8cVBgvf6Iz6Theh9LT3Mbi2p6lz05fR1Wm0Eokpz5ykSHk0Sr+QbWivRnV4z5HF+JnUakH0TTj
t24YhQfUtfVaVYtRi9aeIytb0yg7w8zODzQXqOYQBzEoexHiFA04jAhv2WMd9odWN1w7KhQHxkDr
Q2hOY9nL0157CtnIm9yRt3LTO5tJbtvPmC/O7E/dyWnY573rhGjXOCjw3vJ3bTdOm24b9Yjicjca
3Tc7jVoXecnxuWsc+arOReXJSVNNbqgJIHRJqn2/PNlzeHCyUunoEJ7MkG76pnzc07ku2mFC8XOU
j3INhEUPJ4EcYO5ctwpaIWlqi6sOROZzrhTiSsjStFKXO//WtEiRTKNZrs/kt2Vhzk7CypmiRDkm
Qxo/+7ZzKKJpOPiJtgNtCeK9q/09kl/f8JmPPSPvzI2FpYM6YZk3Tn220gg8W+Q8zsxaotWOHcGZ
k02gmA0NplQ50sBPrhM1CG9HKIAvZeqv5ZxnJ9E8FD1HiHesLyRwTmfeb8NmNJxcocKQTw+SYdXe
oNInv/x9z8JDRrGxaqUuA1sCNsnpKNALkhCJe/k4E4S9RG3Sg5YrPZpj43Bka1VPpWF02xLR9ZVr
74wnQDOIwi5ZLLU1qALL8jWA8bKznaY+4uqMtVwa118knEI2Q9qrN2WjjAcrND5nMmDEKA/AT2L3
dxzb0H4aLXxlaSh32IcE/lOC4Pih6LD8zavyG7j1BzJ12VVip7kenSE9SmHNPU5p5peezJwTRBLV
Q4F01k4bsGbtC2lXgJLYJJkhfaV1ou5GfFtXlvJZrMnrUomFsMq/NEwWgXiSC6fD+JruY1khjUoN
a2NNeH5Go4JZgOa0aFtZ8VrhaD7aT/cvo85tGuCEOAOdOWpakx2nnV4fEfnbg+yw6k8GVUCp6IBJ
b1ti61KPPTXfp9Uz2jhu3183EDKk7EsQgQ9PH4O63szHbKHr1Dsf/R7RCLWYNdAOUoSflfNS9Oou
bqJNkt83oYQLwg4J57ClA6Kkh8LXsLNEbEc0nq3H20Bl+kO0D+/gnQex4UlNvgm7fhdZ0Q423sFK
+i1c3A2KeCkQhbBC9jMLD4Oebeso2cyBYhL3XsJf841tPBwaPQD0CWQFjLG91Yxql9l4YvPfoJdx
grZ3eiI2vnQFgnufWIoXB99lnmbQ962q7mt/3KfUSRCRqrow4mKEHn95j52nwBQ56JFZ5JZz7XjZ
ls7MWqZfVclHv53cQprw4MVoEP0251bSxuA4Mlv7gVhso5pJBf8FiUecF8vr0bR+SVqZXyVGZm18
2hQentXBVoJ1sKkrW7sjfVsTFj7TvQBRjvQX5S7WDEf/0mzDiW1fkRKVMpPR5IesEOUtSq0KhcNe
utGnQLkP5US4IbBupbf1rVw1/rZONOUG++uvwByOmUWbfBaUKb0pjvqdrznZg5ZOazfv+RkJzoA2
P6VeOg/0Ik9PL3PSG60ewUsVVAw2YzoEu1G1ysfL3+93o8zEBRo2BJ60r09HcQrZ6CAHttD9bOzE
csRwTRmVtsuj/OaqI5oBtYY80lwWWwaFVZuFvqzV7QNWSNY13bCvKn4IbpWqr4MMp0/TU7wfuz21
OS+uakRsrGjCwDuIxQ3zq6zEqOfNA5JTUAK0lUmf4Gcvopo8rYwqkOLioXIyzdPyuD/aGcrdmQiM
nSjDF3yKu20PyM/LckIvqcosT8TN0+V5OZ/9GcrBfFBzgYK+nBZDBEOE90v2MDnWi6Nj0lwEcr5y
DZ4NogOHxwEDKSf6zGeNksypAww/Iuk4Ibx5CyeRCmA95Cun8VkwNY+CtCGLH5ISCcDpQooEy1RT
Ruko6fm0bZKu2LZm3h2cAiyEbYfRrhW9eSWNtrUHIyitROhveggnlwG+ZYBDZ4lyyjPUPk/H19Qp
0yKjN+6NXiDIjkWrqww41pR5GGzIPHVYWtQKXUdQxbdHFNRE+nN0Os0VcYKdJHJltRqPHqI4n6Ou
A0wUSB0Wi5WlPgxOZB1sWs83cd317ojr+/byQji7QMn+4HUh7oXvzKwFfPr0+ZCmTdMY8TFOS2VD
9SmDUxVRMOqbfaWIK1O08tqePLs+EZ3hrp71ZPlkfLnTMSt9qJhG2jwpTkpeg6XJQx8hH2INuf7D
Epq4GnLq08o0GXd4YuB16ZvFVT0Jez8i8ehdnoGz6JP6JJuAhyEqpIe8qGY46Oz7hZgK+BboAWPV
pH0uERX+JY2SvrL7zzcEzTMVK12adeAll7suHAzdjyUgC6WUxTurmyFLSCmujHIWfTJrIHVhosxf
ldbK6fS2cBxGagXR0bfabBeFeKHGSJjtkDoPPpVpLz7HuR/uKlpfKyOfn26IgmEeivMWXMc5izwd
Oh56X2/Npji2fWNshlBu73BhiPAgjHa5PsS7AG6nWyVhfmXhc9Ah2OhFmd59v/xJz4+EWeCICxcQ
DYX4JWLMt3qdfk2dHg0DrAiyIs2+MSxPicb+sYjGESl0mjy53iOz7NfqyiycbymSKmTyAVC+CX0s
YtJexSlikvv0CL0mdDNIU3u9NboNO/BD1MX2NlOiNV+185ocAAjOH1smq6HGsqxII4k6IfRlq/dc
XPqWALXYEukV6aaJ9eBrIMnpIZQnSP45sqcuZZ/QzYcWSfbAjO+yIla9vJkKGpCa/M0oWjZ9XMTa
jZbIzp/ut5ldjSwGDGuarkDLT9dINGWdXQyDfK9L6kc65R0VJx39Hr9buX7OvgMYDZIgIC6UaeF1
z7vxXbVcSsFMFDkDTdLRStOvFtaTWY78RFXFn/zUX+snz7/v5CKYx6PzMBegZgX+xeKfKj2raPfL
99BPGze0BuGZQZKsvNXZcTWPgmw0uQ7lZ6qvp2+VxYmPYFwv30tSihY2/nBXKie2S5l9WqlwnQdP
jKVDZ3njs3GQLI7GYhBKmk61fB+a6pM2g2sxeIk9HVTUq94O3b6r5Tu/UJ+EWbsqWPvSjavA2Qcp
HdNssH9e3tZvStXLGcZFYEbD0lwgdDx9d621KzE4pXxvB8W4yczQ3yIHEl0ruda6iew7+0gO48Pk
y9GvwsQd04WXHH5z1ElDuL1JnS2mWvW+CqzGxX482/m0KvamnZQH1CZ/DmYSHoBQSns5Nl79OC42
ZaWOHFOSdmP0cXovpjx8KU1//FKh335IctW4aYVuHsusUTzOcyxY9a685SJznpWsXXXYmc/u0xmg
kQlAh3gDFhse8qczYFl5FLVqAcNQac2N2UMf7zvlMY5Uz8l7Y8OY5qbuK7T7NDvwykoqVwKG8345
ZQX8moi6QAfN5dbTR/BNK1KDDD6ImknXmiHdtlpQb8vKGm5S9Pqu6zB56acuuslkdAQxmSzgHkQa
fhtxKm6ThAnVgknZ407b/TKbRN/4dYVJcwIFPyqCQ0WQs4+4srcl0c+2Vwb5trbT4roUWuPJEsr7
3jTCqpxGzbzLfKG7dp5Kt4qmlHguZpz1FrpNInu4vPp+c8QiDkKdfNb0Qbh9eZ6Ug1REbRnDshk1
aaejRu+bWo3YhlBKjkvRtLep5FSbKp4OST89NWWySTTsb+WuNq7SiD4sQWDjP9H/dDYUNY6t3Wsr
p+v5ocdDwgMhrSLG4CI4/Tp2AJaqsmsJvLheXtdjiGxiAnspssGpiCoa3LrT5JUb7/zko1JL04mS
l8PFt1TfiwppKGZOxrEMgukJ3bDqTg6jtRbfvLZP1v5MQNLAZc6aIIigLe5VNJxLXgIRBZn1r456
v82HPt42fVQCKl31ITg//SgqINJFGEV9H1nT+a3f3R+2yUlrJKNyjOICje+iNqmJtEP9Je91aVv6
Fe4Emrgfa0W9irTQ8OIc7XhVGuqNGiXDE9C3tdDu7OvOj4SgF7EFBxsNldNHymp0QKwRNR0k6L7w
b+olaZH+SHOgKoEui4+jvybGfvZt34YE1Y6AD3nOm4buu1nAJHowx9xXjqMwAq9B+nQTDXn/pyVg
lJDoWc5CrzSJKIqfvpgsI10d0xA96pUS7Owpsb+0yLcfUinXni7v47PgkMiMYehEMYGwxRY7JCr6
COlhpPTkKm7vRXzTOhVmgI4jJR4CQ5rs0WLfqii+X0MUXhn8HCWD0debgCTVINotS1zEFNuFLcwm
PfZI4O2RX/QPsWFVFCQUBfImFlfyti/lZ9kOi21XJwpOBXm3TSmKu0Vv+F4QmOPKkX4ets8PNcMv
oC4TWyx563bcSVzsYXoUml5fUdSWN3meO/sYcxQ3pml01cnqh9AYvFiOUG4S8cFXk7Wy6jkejMeg
OjJL3JBGkEicLgINWCUmP31yzErlbpRFcIfeprYlygbMpJT5JoHXsXFaOd4MGQbfSZytBFfn+4uo
gtSB5IFqwplVRjoFMVdLB0+81Z90XQqumgjlLCksmg16XttEK9e29G/eGqwWIGl4OjJGOfoc8L3b
YAmSnU2d5slxLLIKKdbC+VaFEo50TUzpsrdl4B1UDiIqZizSutzWg0OR4PKmON/lpw+xiCtSakRx
VbXJUYqFtCtNKdomeRR8/ONRIPjT46FBCxF/CRFLG0eR4jQKj2ofgrOTFWnTZxCZLo/yxkg9vSgo
w9AyhLqNECA119MZFaOsl82YhcfA6Tdc5m4af0o0sYGvtBuML476EBnXjfZJ7zPPinQXIK3rJO1m
lLAbbu8tf0STWeBVKLuNeFGn+F7Lrg39tQ10TOOf1PCjP+AsEQO/bHvProGalMmByHxnZ/1HyFC3
dtB9KqpvOT5p26r4juLxn38vSIDcgWAbuAiWzGSIP23QCjU44qtyY6eSil9EvRrxzBnLciJtgITI
Cc5EgWW8jc7sQIRShscY8fpDYYyW58PSO4xOvgslK9hi01F5vR05ngWe7pAlquKCu6hXvuhvVufM
/ALjDH6WZG5xO9QIezgtGiPHvos0mhsYDspzhfTyujnf/PDLWDfzCYBk7fIULFqnC4SVBcdsqp57
eXKeytpqniUOKpxQhEWKwwL+8MeDEk6DUiGuB7y1DOjDGhBVaCMvNMl1cjVhFnEDuBwPFn/YJbHU
bYhE19xOz1+UlJiJJFXFUhuC++n+qPUhpCvcZCirgBE0zMj4JNtTs7GzQdmwjIIbUabJ/vKLvllx
nC4mRgWcBNAExBxKFaejOil9tHKssmPjHKfc95QQj0MjQXUsdXNYBlO/a+FpZ88DOFy5f04ksjl9
6/dXhX8oqFWZ8X3TXiHe4lr2Yye+6aXjmeN4iMeDouFQAwUMflaa77Q+dCPtSUnvtPDecigDB0b9
aE7KbpTBrdcJOo+1K7hWHZHu/Cbd18hldkqzaZDMtOr4JQX8vB0TcLN2JQkvbHAM6qv+cHlK5kzp
/YxQkqBCh+OsNSNvAEmezog1sbflXvQfMi6HQynjjVZiCHmQclmjN4eOQmN11jZt9bUj8i1qOxka
vVvASATts6cDpYTToW0nDScupeQDYpmq2yBC+9QmxkOlNsEVHi600ALm2rdTf6tFbG+z7fVD1IAm
T80RyawuVXHmNcV1DmjAy+LU2ZUcmRYGrk9TivXW4H+6PFln/T7kJcj87Vl6kFV0Zvc4DEEc6pUp
PZJ6HxBSKa5z4FLHIkzqrVQY1UFq601iyMVG6glgxkG2t74uKQ+RLZzD0OBy3FJSN0cVy/FO0Z5G
u6s2TR7ED6kaqSvL/SzQmxE7kPIxKOEEpfmx2GS55JSt1VXao68EJAqqXu8gE+RfQJl/k/wWJTKE
DDxZ9fO7YLINtzSd1kOB2N+VWFV53FeUIYZBX2lXLI9SYHt09uY0dmZxUCk+/fBxPkm5kw/qo58H
4TYypXrTBqG/Ujn67SjQZLA4g4dPl/Z0lKFIwqyfZjuNURQ7LPjYdmXZXF1eEm9KLO9XMUU2gFfA
u7W3zGF5L3SpkihNIhmPkeKUO7PSR69A7RVOtPyCOsB1H2vxNraTZ3PW6Rjrdpt1UbEdB4R/Hbup
tnk6xAcnc5RrBFc+Vzj5uG34FIYiRC7Z/hgZ8rDptCy/ps5ucjqQAaGuUnpqoITbTLfKW8dPjUMY
FpmnTFK8ozhreLqcWqh3Nii/4VXtZaWuP9uxmXh6bJXbSLaTlZvrbDszEcwCHQUOV+LQt8X4LoYU
RT85DVaBj8Q6W2OH5rs3et2V2FLmvxm8/C7cQPM7Ft+aV/Hkr1xh85JZfIUZYQ9wZy5HkiWefmzE
lhs1rBr1EcDnASanXlkbU98rpAuXv/cZYeztNUFdIEoFGR2k9+lIOC/aKbtffSxu7b25j++HXXGl
7GBbu8FWceVd6mn74lO3tR6NvXUtb7J9sAldaXf5OZb35/Ix1NPHGMy2FZ1cqo8oBbsGcnCJ8U0r
9pVqgipdWePLnUSsDK5ljr2ITJATWbyyrs3VlBDFtUHJjDvLDj7VmeOsZN+/HwTsNGU9Lual9i0B
VVn5SQp4WuComItIbEGxipVXmS/4k3WCNgkQCHr9s3wd18/ptBl9iJzrVGRHsw1wcIZvjSR0Hszs
fH+DYMY3WgPpQwlmzpPiaW3xnL/jjCX8VzWHsvaStUdxeISLyuilHJswKMd8zrDWzCsXowD2mlEG
ePDO7XVKeNrpO6YJlZ8U8YkjFdy0dSdgvoeEhPrx8gp8k8Z4N5f/GocaODog1MLY86fjWBXyGGD7
UgQawR8ljd3u+7x4VDPjpzwZCsqUphjdcEQwCj6dvxl7s7szClFsMVQyD+gV1ptSCXtX7hTBEdls
kBEE0Nlr4U6Xkz3J3y6NxEbGY9lzAutZseK7SI6djVM2u1Gj1J47krGS1SwCon+9Fb0h+lgzOHsp
ozDCHvebjLcqneBx1Cn5VnwrA0Koi5qPcPUArcpCke0/29Bv4+p0iTjFiapo0Z7O5ggY0kLLnKJM
rRgfkzQR10VLWtfoaeAmpfW5LqaV+OA3CwVUCihlimq87hK1EOtcJn0pkmNj6eHBHyebKx+K1Ns6
+Y8fw38Gr/nDv1ZE/d//xZ9/5MVIAzdsFn/872Pxmj011etrc/dS/Nf8V//v//rfp3/kb/77N29e
mpeTP2wzOKTjY/tajR9ea8yF3sbkGeb/8//1h3+9vv2W57F4/effP/I2a+bfhu5Y9ve/f3T1859/
z+Ye//H+1//7Z/cvKX9tV71mP8K/nvK2CV+r7K+X7Odf/wtzjepHI378dcsf6+Uve32pm3/+bVn/
oHNEuEsMycwDbPr7r/51/onm/GOuA84n7EzofmsUZnnVhP/8m9zuH9Qr2Mr8PQ7fN2OZeh6bn+nO
P8ANwCmjm0877u//88wnn+V/PtNfWZs+5CJrah6GBfY/23nWF+PinNlpkLk4o5aooAjXmCafgtDT
jLB+jjUrxt1FMV86Wfd3idYB78N8fftu4v79EO8HfUPInYxK84ZSF9c2w3OSLGJBCtV+QpoReUnc
bsr2XjFuE+t75dxO0Qc9yryueqzVD2UTbdPZdtdJNkr0XGZPuog3Xf+1NXo3t+SrtPpOl2eHXbEb
dwdEwBJruEppPJjtIwSGXecjfqgHnohuVee5VGiA17FLMOw6MA30evDGNtt3oeIWMuFRsVfx8W2o
iV5+3QUCj0levO7i/tEqTj6UMCLPerLvxH3ptm7qThtpl3vVsdhqj8mnKnEVT3WdlZvv9Fw7H3mR
bfXDJMk+WB4aRm3rApk9+tWXQIm2ZSZ+tYNxpde/Vl52/naXvu18Gb+LCHPDBNmjMSTAme2u3O6a
Dc1ZN9kZe/+QX+HyuHu6POTZGj6d3iUlcczznlYCI4bEnclx8vRdv5JW/HYIAveZc0ERYZlTKW03
KY1KMXSwfkw2QYrxEJRouOWf0ujr5bdZwLr+/c3ejbVYLYlRWWU3F16D+4zmz097X36sDsNNvodA
dB+8BtfqUedKuskew33QuNrzELn958tPsajMvz3FbD4Gk4nqyByfnX5GPanbKoqS2KtR9lU2iC6F
SE+63bgtTDcMXKG46hpm8jdL52TMxWpNlcqUsWFjTLKnDtvarMFnIBjoNuXxtFt5w/PRCDipexkU
aonOlu7UlKCkVEIX17NySfcCNRkeAweucjyG5ibLNe1A4tbssqlI73SsNjdAMOwX/KDaQ11qJcbd
dXskFVePcKfi1zE29T9bdRyPhCK0/zgs0fRFqfb0GyiGpHD+CaQ0jXBuaMv0IBzh32jSCKDPl8BB
0ydZOTJO4wNkHWe3Q4DC8Ir4BxjL6aCykjqJoqYmUvBG7aZ2UO2Ie8Th8uzPp8C7UwLsOu9EWZVK
xXwzLqsByUhBVdj1CDoaew4Q62ZLCdzMjOdKhhQ25KN1Q2cK3H9cmZag6mquZY+LNiv33hwo06sm
9gJ1jIHL6ZsqBVBINYI2r9Ia2xpK4lAOJGzWkXjCzCvNsW4vvoVmlXmidKqbKKSkEAtl9Byp8a+7
lrrg5VlZHDOUE2jAA9EGwwaSjTrp6RNNudNkAeYju0YzJ7BrU3kTFWV5pVf2qwaZ8QCSNVq5jBdq
XnMNg/HkOTWC9sQ/i2nItTz639yd13LcRpuGb2VvAC7kcIrJwyBqRJGUTlCiJAONnBrp6vcBbdfP
Abmc8p7tlks+EG0idX/9hTe0Sh5x0XHIvpSZVLdCeslXR4+TfWQYdYZPwzitTTwSyImxcht8Afxg
XLnwF00f8elLLOfFaGq+JzDKrEXKQsBs2lJqtNPVqOirqdpGSCUh4DMmV4HTGXQp62CrBu6vpKeR
UqDLpIVYuLReZV8odN6+FkBtzPpdyKwYG9OpPP8W1hRUcMAq5AFZItGKkY3Gqkg7tQBhVUSn3I71
fjtZEAv3ZTkBrojq6oeDFrKNaXc/ESWHKnj+eIEsKMC8mBdGHiQQxLr4Z1nKmmHfKF2ld/h4G0gX
0sidTjEw7n0O6vDkWK2ofNXsStrp4Tj8xBDActepY4wIB9d1fOdmWab5ve4o2OdV0/RV6EYo1hfu
chFa52MSFUd31rKif4Akwfm7Q7GudXont/fEgOAaT8LsSeuTwEdMEb2nbtS2iYFToOuEtDGg2h0Y
R+Ov4rbeCnFXuTLxxlpNrYVKVJmAFGzlhWbkcu+/3CH9OygcJNGgpxflcjIajSOZGuzzYHRS/AsQ
RWlFhEN9Xep+0JblJqjTEtBiYKDbB18df95sE4eutopMuHygIfoLJ9Ii8r7cE18Y0iE9cvSrFiuu
rIy2BQxv79t4aleogNirctAuQYHnGPIq8s5XmbGpBHdKQFqki76O2lpSZC2K9PASf6s105feqOn1
02C4lPfOL/H8UnBu6TvCo0Ro5Y3MptZU1VBZSbAf6/jn6IkY+Q0tYrCE1b1Ic/OeNm71QxpN4dtt
UuMOXtcrNGXdVT/gL+IgbnphVy/6lbN4FkMPuI8zCgO7niUZujcIYvDQgn3QtvGvITXMz560DmqY
KqsYD44dQb64SqPW2+ZKrX/VaGT4Pd9jO/QCTfpAkVeN3c1sjc5tN3Xf5sdkarJdCz7uVHEcb7Ru
qg8fb6i334y7BglEsUfdpC4HhCnHl4suabCXnTNdC4EIzCArdZ8G6nhh786LbPHNaIGg7ji7PgIK
mBfpq/TdSkLPHoTl7YvSlPduHYfxtgJt+DSWQRsjc+VkOz3Wkn0x0lHb1nlsXRJ+XrgZvHwkimJ6
6/OYeVZqPb+H0ZZJ0hR6sM+bvnos+iD5bA4M0spoMJJ1CswcO3kLf69VC5XnV85WgpJmluZmclUs
0rGGb786mCaHG7OIi8g3HORgul5BGSauogFhQyPFUb5rO+NadnX8I7Niq9g7GUOcXeFYEHQ1NIwu
1ClvTjUWH6fsjJGjxzhzj86fq0UjA6FkniuAG7jN5DzV7oN2D7hPbqwszbdZ6cSbhvncBhZwug51
R+7+9VKi4AaqBxkInMJyA9gQ/ie3YQN4g9NtRZlOu6BL7atMTy4hAuf0dLGUZhkgmltzoEWT5vxx
Y7Wz0SdXlX2UBtZaGl20ptXQoGQ5uOsBPRFUF/HxaAunXH38kO8s4hkSODdQAE4CJD6/cgoaYoyT
Stk3al2vdQkavcCwZ4WBiLbRkjJfK1mubrIKwgCO1cWFwPfOdp3TN6Qq6JFiVrJYv6Iu08Sd4vBQ
FqF1HchRvctZfL4CF+TCky4zRpbU2aXmW3m1XYc2ylQXSd4Dm9ZlkosbilTtdDuS1q07K5DrQkuT
CzHi3eeDazFT9F7MrM4vmhkd54dEDL8N3W7TNsqjQxjAHawvL1zp3ccD4TlLRXjUQfr5lbpI11u3
0Hg8ypI1JBaf0018c6YuOBpZYH6x1On7x2vnbe5C8AN1hLMR0ENjqeeSmKPbBxUPh6AKDC5H+e6k
HizUOKEQIhO98ITvBIX5euxE3AVgUC+J4fAl7CSKRXjo++YoGv1hmBL5A6iZvhmMjixSr8V9EuT5
drSKcis4wS7cwtuXjNbjbLw7A6stbuH8JQ9TGntwsMKDEbn5QXHBDKV6N9zWzpxGijJYq8OUXcrA
5j14Hh3YHChWzTk+m3XZeeyHpkxtPF4O4WD331stBBBhdzmqB7oOLGqqsYPyq6nPDpqqWJFfFZoy
HNDJ047p6CnVhZew4K/Phw4dWAzSSPoB4YH1OX8LxOshnxLP21cuyo292cBbqclF7ahCyJ9wsmry
2lrrTH0PXhOPxySiULNDBYNXR61AJqTB5yxBHaKNtAIWeiOPVdyPT5kTo6WXq80mGwz7SgRxeZea
rjw4eZIc0nwc4FrH7QE19+xOGwLjph2N9KgaAlBJ31XHYWRuK9zWuZBVvP3uxEaoQHN9xTzAMs+f
uDdFUYPFAKIgo3Wt3041gAzrKa9uRXeJ2vvOtebMheSWooB54uIsGGC51lnNkFIIJ7qppPfE3EO9
QigdlYwyvW+miwTDd3YWgC0Q1PhG2SROy/aJQP5gCkGYYP6JiIhmhHu7jQbsxHHKRq6j2SO4i4y5
5yVrtzWc66AYgwuv+G0w4RY4Baja4AORUZ2/4kLgjDLpoDkTF0tpzfZ+KLIK1/Y46Ru7Ty7pHb8N
zGhZ8HIZioOYBtxzfrk8hxFaYpJ5cPNRHjVFVDfToHfX6Ti2F9SK3x6x8+jAZgZIIu2hO3d+qbEd
5dhHeXQYXPsYFkGN8F7mrE0T8n7D2ySZD4IvoIzsdWX28YVSadmeZLfOPSrCFogcCjhr8WJhQhlK
NymCIxZWRj4K91CFRrQpPKNesd6nfTNmynPTpdrGxXnjU14oj6jzOt6Fs/7twgbMQvymboNdjdbf
+Xtw09jKBowQDjlSCHZaDWstU6ZvMu2Nmzoy1G4Vj5fM0OaNeR4652si8GGDS6Q3MX+bV4d+UMc9
7jAOHFkjFZtAi6Mb8tf+wtp9u5jQ/tUYKAPUYlS4xN9LRI2UvEISps/Rlkj1St8bNUL/UAzbC43O
dxbT/AZn6gje5ESI8wfyaqM3eyeND2nRoFobWPepaidXKMKoe42aamV2RXodlypC2Dm+3v/2xOdB
SRR16kKany8N+Vevs9QKmQRuGR/giKebIaiKbRVYlT8UxmHqnObCznlJ85efj9R0plGZXHMZl8y2
7ZF9QB86Vo1o3dvOsGHdKOs67/LQD6RojmpYx1tOqmSluW20j9q28ytZ44moSpR/pRDPqqxHmE2F
sx9bK1iT2mLOILzyUChYYE5R5e5aNQ530PqHm2BSMLCiEfvD6trPht20Xz9+h+8E21kpWoOPTkQA
gbbYB2GiRY3Mm/jA/DPGDAIDDBcbIz8K8hAJ4voKcJl67IdWrt2BHw6ApS8c4S8NkuWLxSyCM43q
EfG1RUwiZ8pGXCKSQyvRGhloc69LfTBcv2i0BzCp8SelgqBMY64w98Bn2mtgC+6TpnXjTu3caK8X
1TfZZ9OmidBxamy7h0hpWXtXMQAmmtgNO+TZx1yjAHVqIT8HnYtUu6KYuW92/e94+DY0oqbeDNFT
Mb1L6Mn3gg2qciT9hBzy70V8r7JSxBGG0IjumvG2LbV8M1VjhBlJaKzRscahpMzHHx9/2vfiAKAZ
QhvMR1jz889fbQ9Ti5UOE474UNnS8tViKGj89sbaq63iQjXz9rg06cfPNF36vg4gxvNLibCRWtzW
LCKl0BAtUsMrGYKc1Y1h2KE8cgm+9k4gRRCDHcjJizjekrDuFfWsscOi1RrNXhtmjQwK8oIX1uXb
OpinQmyEoD3j1JbxRZmwIVLCKT4EYGH29EuiFXDfftWkVOCtmnu3it4XazZQcCHJfvf5ZmocS8Zm
yr94n20Yd2Wsu/Gh0VwI8ZpSPODZWV/gJ7731ZhOvajPzgFtkduNyJ/S7lCIZ4OnbYpQDW7GsVP2
iqMkn+2guSSc/P71AA5QssxV/iLUoG2S1b3kfXYi3oDRKbY6wK4VozIIme2loeR7X49MgxEoedVs
zXe+JhOAoKHncDWn0bIrdAOSNQTeaT8k06rWxhu7Gp5CJSw2H++6dx+SuRi7nEnVG6kKjwlQHeRW
fIhKHVZq7FTbUEulHwajcuMI1fr8v7gezLD5clhYLQdybZWbXtZFGH+UGjD1Kc2vg5hP13s0N7ui
v0TGf+fIB6w2Y4Hnk5ck+fy1GnlauKKiAKLzqax6TCf2Q0Pu2EI6OSiqWWw8HMvounrRvleV6ELG
8U5QIymf+flzE1hbJuboC9mcwXZyKHk2zlxruB3i+vuAhsT+4xf7/pVYOrP2CJn5YndEzLK9pIrS
g9bFwSYUXr2vBdNzGqnJhe3+3iH8Yg0wK3wg1rs8H8AZDlpDJ/oQqW30nBhTdRjHygEhH2NdZMuS
Yjt3b/piClZkRM2T1TWXdF3eDM5mYA8ZAGJwc/sWzvL5ly1hYeSBNsYHyvZgpdpoCZGsA+fPvGkb
OR1kNifT9qx9FKLzqFiFthGxDIJyj9B/t/v49aNwwvXOswJ4l0x60UWAWQfk8fx+TAV+sF5Nyl7E
lab5rRMVf2atqX1yCieadgCdRnPflon5K63ToNrZZtBfD1VvfWvacqDzbGtf7Hyob9qhhgKiyUF/
jBWnO1p9ZzzABk5Uf8S57G5yB9y51SQaI1/vwu7gJt+6Nj/Rz5A4TUzS3TLyzH4HIu+HDVx66xvO
7I1LGInXVI9ovpfTSZdaepu3cAvA6iunzDTLO8WI4tjP+6wd/cRSxxSZN7LTdRXQO/JFiMMrUtp5
u+7wioyvzSjEh6FXYNRsawa2qR9gLbCTcVWS/FgQ4fwkblwuarXpzwIF3YcsE5y42SD7Z7cc0xsX
IcFHE7uWCFWeiDG03RuBL6XDsB55s0xfYwRsX6u1Vt4MlY5enBEP2ZPeEA3rmpbOjvEj94a8mUz8
0YyaDZYZ3o9qLJqHbEL/cK1ZGdYiommVLy23jYJxEmbaehKZ9i1T8/CLHAqBC0BrJ45fqa34otAA
g5vgjO7gTxJEZqrF1nXvlr+xuX0IHcWxNkOaa09VK/Jhr49MYW9puffPFdD3TaJCm/dpF8faOowd
Yz+/b+cTQrjN6PcIJl65NHfyVSbJwVZiMJ1mYyBi/QhNNXl2Ir1rNzYnzTezcPoQ1wR7/OZpre0c
GYGbiNl1wrktpzH6YSUi8A614mgHpa6NHK+OTt7iWdugxpT1eeZjbVkHu9wqsICfuQCIGRdAfhRb
BjfeYNdfgqTXLL8GCKFtBiWYXF/I3OGoU1AYXCvCm75kpmCIKoPChWsAYQdN46jLv2ZGidQVCNB2
b0ZFceqBsh4mOLRr1BLVG9yDyxPusXS9A1kxgnC6rvtc5lPFdKfxktZPJ6ndqwHRZF+nMr6e1Fq9
Q9A4M/0kGGDz24qSDP5o92q0K4Ua7qVdGeMqyEbprrXGvilGe/iZV8g+rVrTCTo/7Ku2Whe6miKO
aGXqr2gKEjBM06S69OfD8knvy+45bJLYA4wHp89varX8Zlii+O2ZafvFsCb5Y1KFNrCYB2NtovHO
nYR9/Cluw9FaNaNlPVttX6urYKjUEiM/V+lZhhFgwMGqv6Cg4ArfDQhfq1xa9o+micYM5nVU/Eji
pI83ChD1Jz1BfFbQdzR8wxVltgrF/HvSOMUzAbiQeVD7Qnu26Jgmu6Af3DsmT6Hu50lhxquE2mYN
AcN8EOiwHfNqjFE3FBoOA0qYd/i562b+3etpsCIeIbC2KMUYio2hYxkTcXwU4Cmq0WCBJIa1MTmV
n5wxiyI/8kp2kikYWq2kGtXhVuZyHDdpJCR+HeOUMhSL7RRTtry5g0I75r4xOOGaMFD/LJohe1SM
2DxkhafHvhqB8pxtEZqD1w/Gw5Tk3S+0sIAdCxF24UoTSdCsmkRzBS5ZigLELErlt7pXvWSFOm3z
PYyRYPT1fnKrLVIG6M7Hsn3ox9QeV1DOKtMPjRRbE+47ytYR8FOTbrI5VgdPxi1sgii7TfsqyHy3
qgdgnllrnWJ1Mqi8S0glfpXXw12EVhLy0GXPB5Us3a2cFfSiegJvHlD8oGMVjnd1DHMZZEHc5ggp
dhZLXZTijgAedqvJMtBoNKcx/NHTc5tWLL2OwUjXJtddnAzPXZBHz86o9TqodFAnPgoLHrJJyeSd
xgY7lHVTMFK6mmXg7lOJvo4/9iFt8t5uVG3Dzhtg6Y0yWcWmk37O1Kr9aZXxVTuJR0DxptyWyEdA
/Asg8h4Spy7VdamgjZqBQ+3XAbi33k+7oazXrIUiuisjE0qJVjn5vtCnLjw2SuQ4a0ZYymc5GXa8
EfFUnxoho5Pndli28DLvMea8zizvkdIxjte25LBBfp/IkXS5vEbYYsI7mAX8rZRdKRBUZW2paYjK
rx2iarHK8iyYNm4idbGRiRD3cWqE3xKtih749fge0ZLiO03JGBynEElVXyhsFp++TvFnYQa69LVW
yb5mICS/yiatGh4qHWxfG1EwWXuKMrc3cnIRP2qsEb/AybBO7ohaZoqe9XVaJSZre1Bwj8llq9Qb
t/fqELOMIGAxRQkqlcjdYHXpFfi3YcqZbKB1li1UGPKrKWs6xx+qqI1WTPzQ4Em8HvEC1R28Q9sU
2reuC/HKDPvO9W2tzLRVESr9FYsZEqdjlE6H7Uxflmu7aDHOSI2ihffpARkec7v4llVV86kkQYQt
Z3gDnocRXeeVDrFc9fsSA8KNXnXakxJZ7g0S3d7f/k//rzH1Hnn9/4yp38kf2WvQ/Pxf/wWaR6Xu
D5q74Ob596ylT/3wF2h+/gllHyURveeXcdnfkHnN+IMam/Y34n4wS61Z1/tvxDw/ItvHyBMk5ayz
YOr/BjO/hK/PTpNze2m+ORhv/ObzjDJ8UWXsQ1gbVtneu5mU+6A24metq2uXqNfltJqdyNuDxEkP
/dRXG6cYjHDDvrRaVu5Y74V+I8YIj5CqTcJThgjIycC/5VOcefoj+0Xca1YTfEee1NgUZe+XHF+3
WqGO3XYI85U1JubXUBnkVat0yknRK2MthmD4qoHSmHwXoMR1BJD4Z6AOW/KX9rMYkqTykZyG2KvT
T41WvTW5x4w8tNni10Hg7/vqGrSs/r8hg9yIn3XRFH+258yPcwbJ/znKCNJ3H63v/e8f9a//OjTp
TBaZ/9z8XBf5j/Sfv2teL/6X3/U3ZcT4g1EkZT9C4SAhEb/5Z/U7+h9AgJi9s5oNCPSzMsI/lBFL
/4O6j2LaocQCPDqL9PxDGbGMP5how35jvVKWsQ3+zQ540xOZ22LejEiajTyhr5xvABsYYoDdj3JQ
LDnz2Et7UzvddyXJ600fpMVOWuNXaF1fX728u79qtjPeyNzAPSvlZvliqDKzGBOurjNh53Ur0muZ
lhdeEB+7pKnvSrXxMPPsg+KRSJL9SPNIOSFdX2w6B3gXlvDD2K0Y+VKzYMu7ifKiQ5i/1K5iMvxw
NSvQXYkoT7VtnarFE56BYbTGOaz8bUhpQtwth/hmhHL5Z0Suez/SVP9TieXOTKdBrgJNzudpIm/m
MfbPvM6+1qZWyhXnn+Ji6KUrT6OSi7vUE7s8lyjt2wbUvE7vUemz1ApJrEgJ1E8OVrp/val/dVT8
P91xs1Ds/3yiXIlaPP9oxdnGmv+XvzaWAhaVjTBz3zRQifPW+mdn0QL+g1bwzBPl32w/Tpy/dxYH
jufxf8IdRTyVXi774Z+NBU+L42b+ayQ8AAlY9r/ZWIvmCZdAqgLtUGCzdIzR51h0+C2RAKkN2+6O
voK+CQs7IXsbf3Wp6H9VVeIctAp9U0y/AcarZrOOtQZ+tYR6oFdS27x6de/st6V97ozinUfolB3M
G2ZzjvP9pg0izaJgSu76tJz8WjGOkEvTh8GKdJ9srt5nWp6vJWKN29Kb2k0ZaWItNG+vTPl3I+5t
v23cbF1lbnM/GGm962qzOtBKUGmmBMN13nlPg1AuNdyXgnkv9023dsadMZDCo/X8vlGYbqXTKfGd
WjYgLFS2H9jFVGvUNSE3+VzUXXhwJ7c9tnrn3eUu0l+BnqS7vrT6KwiY9U+Zdc1DmQa31nDMNO33
hTc738F/Itn8ne3Z4ncW0pyhvsuxMeNME1Va7hAlAfVkZmX3JwbMWCHWtrVh3G5dIYyCK6BaMQKU
jbKuJgcBZy3yAfKk66hpMGbPzP5zHhbNLQKjxS7xBHWg0mMuomb5dhBdui9c7OeqVobX3qCOQA5m
BP/gXVJdeDFnff04hMYX9V3I8TraLksOgZBM+BIF/6fEsHu8H9XaMP1RWubWRckDn7III00rmk6N
pQTaVdeqzxWNHXyctLJdiW6kHmkxCnPSMl6HSoPlewtJ2g8KWa+qqVR+ZrHiIq5InF/1CLQog4WE
uBPJ3/nYUM9GNEfuS+uL0Xk+LSb3uqpEu5swOVT9qq1xfw7waF8pZYoh4miA13FLI30cY4P6UxEh
0C5pPE7xYN5Tt6BFXRgKrYimjPLvAfiBtaa3v/leleanLW1e1Bpc7xYcrZ5T7ovyyWyHfhOEXSCP
lPv1hfVyPsgh10RNGYQYZTPbH4zHIiygClo1YSOKL5MGkj+ndt+2bmleoJ8so8+byywSW9OgBHeL
qPhC5VrulHiKdulUe7TmCpxtISjdlFr0nRUYrWgwZA95oOb3niHvs1F5+niHvFA8Xi0pB1YOs8AZ
ow0JCpWyORd4PXZ0+iE2Rrs8TRmgTYlG220x0Ta03cLFGVXLVgTxetcPFP5W12t/og2lXNPMS6+S
epr8HFDh0axw/rMo7bEf7bu1GJ32U0qToFkplfFroGDY6Wa/z8KevVLbzZWWJdreNlsIYYZb4E9e
I6kJBfYxUrvhJhzG8lPt0n50IlSnrLJR77y01078gSVTxdUD9bu7//hVLMAufH2m2Qz7geYBzWbO
tki3htE2QAwPwQlxIB/c9U3Me8A+A4NXCBO9fbTLbhWCVhR98aWCunXh+m9WH+kic8sZj41uyxtR
lVIXrd2aiXkKJqQ9rUBxeLv90U5tEHrocjGgCcQXocz+AcJ2fTMZ0DYzaArz98h0aUl6nSRjfwFI
8e5tgTxC2wGACsCR8xUiWkuHOzAY5Hzjo93q2q0lIvPw8cMvAjXvnmfnIJ4Zay+5+PlFxigJAkGj
4kQb0NjZeu8PdlEfZN1e2HznA7/5I1tI48BIBC42A2vnnPvVetexKW1MGAinKc7ClVIUUeOjQhCt
GxCCDxgwXnJWnn/h2QaDjY5hJd6zM8cJpPb5BdH26GSqGe0pNJuN2o2fhkZbtZn9q4NlXUN2AH+U
rT9+m+8sZcZSIAlIlUB/MhE7vygQnoSJbleeBo/22VR/iUaYPrXcZUPz7NCYxxZiIylm1Tj6U9ez
C9Ogt8+MHves5UblBLx3ad0i7Mxs6CgOp17BI6HL7fFzQl+dHnjbf2pa/Zlb0o+AM7tLe3ixWF1k
k8nrZl9c7ILgcSwiuJnLhv6tUX+CSDbdqqVYZYpWHHtHt2IfAAoWqo2YNmVQFNspyYJHhjjdljK/
2lfSlT84joq7OKguykWR1r5eBoQW3FZYe2QhGJVg3nT+RZJOsLPJiD/Z7TR+lm5nHbOq11dZ1gRf
pr7x7SEN0DhLjG1aeldOg280cvu/aCrQmnNysZckLduoAA0yAQFfZyrrqLJsjgd4cdsLC2heIK9W
LUQi3SMT5W4pf8F2LraJoqfwxRKE1Snm4AnnvtLJa8268YxxrefFNmz1ba8oyCVOFz7hYu2AqKQa
N2cZSXJ00LK0l15v0CDM87imd/NpzFtwBqO910EE+GmvDH6Zata2YMy696pL+jGLCPRyXXihgEco
PcGjL55YS0FwmFE0fTJ6IdZNU6A6hlTcikbYJV/3+RFev1zAviQYBAMqbFAASyQHiE6tdRBavxtT
Vbl1euU6nxT437A7VgWWaNFoDt8ufNDzx5tRcOiuWDODieMFesxi/WWUXAKnqOmkOt7kG1nh0nhv
JrIyo9bwj5qyDfOI7GBU0jng7kpHi9lH4eTaUZ1qzR96pdsGWezusBoQl+RJF3o3L7dHhq6rHDNw
Hegenn91a4jinPNrPGV5+7XQ0I0IZS1gA44e1CHDQpFrFL7KROYJMY3+OghFcyukhM0m0v6K2h4a
8WDGGLLQJXHtMV3ZoHFqP8qb6JvZNckBH5eVGwvIQMIub5GEm27qxERJZzCfpIt4YGLI4Wg0XXwp
Gp8Hpb8eDuwqaGGk2Vhoi6AkGvSf1LCbTky37JVnCHllMCLZlBM+gX4VmShMZVpzjN1nmaX4BZYD
SrAy+8wi+qqPQWOsomySPz9eEucbjbua6180FmaJIYNlsdhohlV1iQxGPCvaxPhluTLfw5xyVlXW
5JtIKMM3F6zPVgvUS5nOm/fBlUGAkmbR3IJiu1iLqjOYhZUX2kkETrplpBSuhtHTLpz0b1Y8MQT7
XprIGhwhxOrOl1TQhnavVW59IsR1u9qwHqumctaos1wShTrfz/ObRHWPl4kdyUyheSHavcopgBDN
mLSiPlltHD5ZOHBsrNy70jVwChAwfBF5tKU+/noL/cH5opBYZ7A/KSO5+5JW71bl0HEayBNIt2KL
B6p+Z1c5GqaF0n6JCT6baBz7B6nP1plNh5FcNNsXQ7gHgTeEe9ARMehxp7kUac5Pun9ubN7DUDzw
9Vxs5akfcqMp0YmDtEUCInTtO9NYeRUExnQo4DdeBQkW9ZxpAKDUMj9ytMS0DhJ9ndOsiKjCtqlp
hTtrivVj2rTPRej+NnMlWbU5ffmP36N5ftL9dbszXBCtLUS9WJHny0TPIQkrRlmfar23tlPVD8iV
2mq4c6pu69YlxJBJZjvTwUUSrPZw6joXeeZen6LvdgTel9/ZHDTsVa8DowlvqbLaZ6tCdNSaRSSy
sCx+67nIjmENsz6pQnGF0vO46cxWXyWl5V1HuptvTCnK27pQv6vMDx4IDKDsUC9ybrFf5rib+vo2
6gPv1LWlu41iBDskk4tjWZkVQ9/cXgmJ6fHH7+YlGf7PQfXybggPTIDm2MwSW2xU1x5kZndRdTIC
GzUfZOJRsqrMowW5/GiLwrpu1Mjdd728s4ppegwy1/uG29pTAot7S+RtNwktYF+3kDEYvWS8xXMp
OmIlkD9/fKvnaf1fdwr/lLuEXsQ5MgeDV1swlhhWYNlentLRbPfemJZMz3WI5UNqrdvJuuR4/HbL
k80D7uDlkNmDr1tcr00tIMsBEA9dV5+gHvpQIpJVLTzaMGNrHzwLms/Hz/g2oMEUJk4z/wZrihP4
+TUzx6VZU4fVCYtg2691oa+jFklMtvMljPc7rxPGA0YPCGSwAN509pSus82GS7mZi68l1ha3BdiN
lYiS/JjK4BLV8e31PLThPUI1vUTm24sT0snsCHfiqTi5jafc9yU4yDCIRn9Uy26jKXF5gYvw5uyb
gevgYhBfhgJNZXv+KpumbWvRCboePSYEE2oEviuiDuu2xvZLOwD8X2bFoVY7eaHKXxLgOPjoMpho
Vb2UhFQr55dGXNIuY5tHFZ7SfxsqMTyXWjk9tLl1q1eWsaNtq6J/ouq3SiWsbWKV1gFD335TarjN
K7lerF2QBk+Jjm7RYDeGj139gPPIzubXrofhu6Jx6ARuU+9z01BWlSnrR5l24aN0Rj/NkXBiK4ut
UbU5SJlu7LEzaeVVMRUXdCffrNj5WR2a/XOmMXtonz9rWQdj1ncsoxARX/AngdhmhE8S3HTcf7w5
3mzIxaUW6Tvs33zCgLM8uaU6rJS0eQJrJSgbvMc2qp70sb1k9fjS+DiLjlRJTLxoxlI1vHVPMjst
LnA5T08sVfU4mK6CF3DqFdh4Y7XXS4H/oxPlqBfod1U9dbhYG8UtyiXRqq6zaCMzl3NQcSf1YKbj
RsnKdKcobb314klsS+yWTgU0h6vKGHJ/tGa6idL+nsuKjd2hIe0P9VQW/lRM8VXlTutqcItjm132
tHxzRM6ORET/WbgGtf03LQxlnOlfMjlhwrppiYbXQE3QnwWxts0zZVh7g/kl6owWVFUKbsQcHj7+
uG/Cw3wDgBNeQAo0FBaRL+07evNJnZyA6EV0oRXb/J31Zr8lWW+/jpiF7z6+4KKBwnnCFV3MAhnI
MCiiFD5fuWrOAAgOSHoyRGUf3S7YGlS61ox9z3ut3odKYd7mXR2uSxMNGlGZk29Fw6W22Nssj/uY
x8m0SOnQ6t4iUMkaTHyth+mpjkexk54X7RITkygAdriky+a3jr/tXg8HtLAx9V5zJtNN7/hMQWJ9
7oLa/RHFlz7H223NFI8SlmEVHRaQ7OcvRzZ6PivL5ycN2ZtH6L7peuptsbESRfv88YdYzMZePgTd
eArDmdPqEq3Pr4XkCb0s6oVTiYmmX7gRFrLYU6uz5Dv21p3IwqM0zHyrIZO0rgpF30J7kUdYk+AC
tTJeYRFm0EmAWb7TEAGdIaBAbBudLhzqDwdnTvZWMoF/FAQeKhYfP8CbWocJI6j0+bwGSkBX7vz+
TU0JSjOi32i6GUjAIRdwyyd3/fFVlkI783p9YWrMgjOEpCXNm2hguXrfFadOCX+Lztn3wn0sZrio
haj1HgPo1i8iEXw2YKv66JNrO/D649eEJs8qVSFVXrihOTU8D47cEMCFmWEE92AZM0DShioCKsWJ
0byzyhLcv5JRj4+itO/J/6abfPzUxI1yhTzSvZ71ct9dKkQWYYsmDssUBAdZDGsUmbfzVx8qmtQx
yu4/a/QNNrKd5NpM1D8zC/GPzMHZO4SgsTXyTm4yWllZ1l3onC8qIW4AsKWBKCI9fTCLS4MpIw4T
wB1qfSrbDpGhqU83RRM/5LH6I2xKZdXEkbmO7YrWrKF1FxKNxcL76+LQraiBOaLopZ0/vZq2Vmzb
ZXMKB/FLV0bzmmZ4dv/xZ7bevOM5953fMQ85OxbOP3+Vd9tW3U1lb8sTrVV3Z5h9uJ2YSvt8DiRF
R8wRyKTs4krTw2KL8lMEtLbvN0oUBfd2OSWnpHD/m73z6I0cSdPwXxnsnQ16c1ySaSSVTKVRmQsh
VZXoveev34fq7hklU6tEzV4Wi21ggOnp6YqMYJjPvGZ60qM8vsvMaNgoUux9Ha3C/+bXYrhRJfSK
5WBo15kytmuzaTRM0uVpHaY4Ys0Fm23TmzTIcfXwvJ66aYtfyjBbwhtS8LXTk3QDOtdaiWNQ3enx
WJNj9sJqjEbrZpoGhNOHEvFh34gO3WAotljLyTqQAZB7ZafaQZB/L8t1Pt50Y1hvOkMtP11iG86A
ubdHhXMLbQzGE5+Kqgivzekapp0U18qgTLvSCn8o6GI4siWI10lqhZqdz/7f5PQm6PZQ7jeoPRff
/aD+FrfUi6skDp+LPG1uu6IqPpsBnuI+FohroQhyu4tM/abIQItrad7fa8FoOVanZbAgsFC123yU
b5XOk8Hy+sl2Kidx/fH2ONuDiMZTx6UQACmfts5idyipYKS9GYg7cofGrqNB+AwDwXv4eJT3FvDV
xA0mI9n1maKXHoq9NXiVtGuTwc2HcOWPxgoWA6IS1dqUmn1g6lsB6/qQay/uM7vLsgcp3WT+o4/t
epaGtjLemj3eNla28pttUjWHOOxtsw+d0WhtDptdKP2jxot/4aJ858dTlcUoTAHkyDFaGvr1QJyR
l2vMXWvkqWvkGApUZk5or8oDaFulCfnKI2LVUpejzyHTJrQrP8pv1bJWwQpT2elGuI5F1E9O2fXX
U2D+ADVcbLRWs65L2tmfO5EGgymIyc/YqoI1rxAgdrgzruZrtDllud/mkZVceLuX5QM2NmGjRg4J
G8jEBmURvEiR2idBIAm7IVZG7Ozzhtaw/5BM3fAwTV1xWwmB9VjrY+MqfYsJjzFqd30JwyIHJ+2H
arguRXEs0SeRfcXmSonoHg26C8MgufCCLmIafivCMDzUc5eGct6rO8mbi8yA4Q0EvZV3uSBIFJpz
iCXFFDqxIAsXUpV3h6JeSL8TU3HOxul59+HLJD4E652cRh75V5lsLMAQq5jttfv4aCzjxz+nxbyA
SvPXGS1u0Bqpn5pC2SnR1G6xCpbcdPQ7SkbiDfmvHVR5eJUgbbQZJeuxsUZ5C8egxArDn1xZ4nSI
Uf570fzrb4L/b1KVBSPGvXA6fzW3aN5NlbILg/6FWLrI5E2ne58TpTcufNVF4vDnUDzCfFAKQ7S0
ToeCxAV4HAzCbpDSo2CJ8LqyEF9VQfRtI/e7S8zAOZp7E/XM46Eg+yroa9DbWfbKfTVnxyPZv7Na
JX/WBctCOdOM3SxUu8Q2QT18HVCFrF3wkNjYmsJPU+vMyYZHNcWo80WQEkbk1IByfRFEw7uawhAH
DIqftN3yaLxwQs9fHmofdJXoEs9N6mXts++GlHriFO0nJUCsa5L7H4pUKFswQgrNNrm9qrJQuxAV
LXMrFolXDrQY9VaievrEpx+lK7rJkrq03NctjhpRTuspzfRijZLIeF81oECydlCeuJYLN4ZHfT9B
zFmpIN/+/Fz/D9/8D5wH3lwUs4b/icg++DYIf+lT/Rdo+hTGyb/6FztA1P4AAzcLTQB4BpLCTfUX
O4B/Qj0HfD699hnvz0H4Gx8tiX8gGkPYi8wWUlf0897AOEXk9g1pVt993Qb8ib+hqr+U+OCssYv4
fTN1gZbxq4zrm0vbUvBzxDRK2pZFrVzjWFn1dimkRuAWBfDN0CoBKHlpSBcrUsq1ChhCqkTsvzql
/5TCIshtqRafIyMqrgLdf4AniupwJ++sRIUm2DVRdVcGiNp3vjf96MpBcuBt04hEHSW7Ur36Nu/6
v9SJf2tX/mdbN9VTEj5l/7Db6tdT+4/85R/7BsRtjQ1CvQT3z3/2P00f/ne4PGAK9dEOvPvV/8N5
Sn79zLPw6WT7zf/eX9sPFP6MBgD1qJPUIqT4z+2nmX/MOwzQPv3UWerxzfYz/6BASjhFN2CG986l
+b9RxLL8B5tvxsXw6qJCQ9PsN7bf8h1XqcJTBAG3S4F8NrU9vcdy02h8xEq8XVo800vTxS/BpQLq
8oJ+HYJ58ovpwKBFcjqEgGPnGKhA0pRQxDnha2OFXIRPkn9oyE7efICHP1+pt7D/s3t5HgxwChgs
UBc0Ueb5vjlNXmj1s0izsOvRk3HGO6tcDeXGlGyEwVN1m21k48KQ701Phtgz2x2Tpy6rFmLUSIWa
q8Kufcm/50eKiPSKLg2yjAHmac2ihpDT8SRFgfx0WjAEe1PJNGB9kWl3hm+nfuWoWrSe/PD35wN6
jb4mmjEzrWoxlIf+oE+b2NshN+II6rFIvupFYdMgtPXwklf8MrliXhR6AKrQcuaqFReVJQPScpFD
wSa76VZ6da9Ul3Rilhv8FT+NdAQPNnUMIKKnK9c3cZANwejvC0/8ZMp3oq+5QtuvPt53y5hpOcoi
HFBL2exGf/L3XrfyBFtXvnj3+roDu2Fkv1kTmYdCBhHRc07uXE0+nZBU+61nWn6wp0RaOXG8LjU5
vjDG66q8jQFfB5n5BbPlioal0ekgQ68oGd2jYF8B3sKm0BkL9Huvhuf8Sn4OIGXmTjDY8hdMLNFm
7a31x8u53O6vw9OZQJxCmdl5i1tJxik9a+Q82HfJcVTLfdDnWwA1P/qyuPDhljoY4A9mFMK/hlpc
GDxV2Cr1ZbC3OpSwbGMHm/a+XMufhtv0gpDIcrMvh1p8uZlsbKQhQ0l6d1UFEzjcS+3V5WXEEAQ7
0LloQAJAe0Vtv7n+RL2VWiupmA3JgTlqN8BcV5GZOo0kgYy5dC2dH675+8xILC5AYDCLqk9da0pB
fczfD4G8ii0u18aFAv3xZnhvkFl5BfV12jYgGU73YhtMYEMr7og8iF8EeTtp0ZH624Utf/5xKGOi
8I6iOpjaM5hAZGb0yAI52JfUHA+qFCBeYXjCb5bS2W4Mg34oEQFt6bPHUBzGSilMLdibFGzGibKp
BN/zwlzeWzEYp3NoAduIWPV0xWorieh9+9yqfbVqk7sgCR+6INp8/F3eWTFYb9SqQFciMiYuHoq0
nPRJ0/pwLyWO1MWSU6nCJbvjZXQ8r9fJIIupNOiYDRYlrL17e39QtrJqW1+6ezQdHH/7vHuYnNHF
B94trtWbarDzvXwz2p//jXkSaZHnQQsm9jpdTUxF8iAQ6nCvoN00y+jd+Vmz+p+NsbhvgzoBdCGW
fDE12ZrjQL/1Qlr/7td6MwvldBYUi4UmaIpw3zdmtQq01m0webhwVN8fBAICuBIwAkuyZ1+jkATH
OdxncbWNUIOgQvDvLNS/Rlg8tA3qsClUTUbggqtpegXZhYVaGHgiPzZvOXQB/57EMiYxWivqwyHc
V2t5g6fHZnJD+5A6phv+8gpeiPD48MPY9O4d2I7nXrS9nelc4te8u5KY+lBgm1kFS2ScFvRdU4lT
uG/j9sqfYphOl6THLwyxFF/yQxqNQTiGe+veNMNNnV2yIF0CYv9cSQrn0owXmWmRp3tOLZGo93qF
w/uM5M0m3RbrepPfxrfanXcwVj++XW8Nl++o75LbeC1v83W1CVaj/fPf2DNvfsbi3Q3SqPbDWAr3
pr4HW08Yq7kfj7Ds8J7NdLEtE6BzfRYb4R5pm413Pf6q41WpO1OD56vh6PboZqtkVWyS1kUUJ0Vm
8t5fX5L0ffeDUpqgCPwauS3mOTWREA69Fu59vdz0bZk+wfX3fn081fPQjNOBwwSaYYAjzySyGhRa
iON1ODz5nafAlBRuxlZx8uGSmN67s3kz0GLzSJlg9XnHkmLP7EC0RnHq0hDvblA4vFhX8B/QtYtL
cYDQPeE1EO1vn9PrZC3dSF/8we62xqp0J0dxUjdzEsdctTe+mzgtZnyf+21wLd5s/403hoCebjP9
H37NYrJtFhITTGm0V6FoKlF6N0iXVAJf8W6nMT0NZAkTSRYVDP1Sx07P2xAL0bjeIy5k/KonodtL
0dBUNv5lSExqcF2+daU2vRRDn3wdJ615qmMlORZqF93qyiDvQj8Orytl9OGNjgKEijzqvB/mUJbc
jtMs+pRGTXnbepH4MvjS+KPTUzG0dZy2b3sRhwEiHklBC9HkXqBs3wlwIuR65lHKOb5/iZB9xtdL
vJV1j7/XkBC2nDodcmgkSWHGSHvBKgBWXoMNs0Ipu/OqAZkolGvU3VSmwa1ZCzr2RQOiFquh0eLc
NpPKaGxgBZA3Q+CxIf3zgHap1Q4aXBXVgz4AcjT/OprikPNfqTXbEVVc4ClDbb58fHrO040Zb4ns
HeQ4muloL5xeicBbkmIYIusQ0zFa43pTr8pWpFItlJZw21aGes+ZFW5S4LG3dFSxkq1T68vHv2K+
jU52Ap06ClIgMTnEtNUXF0WaqUUWhlG3x3Lpbix2uaq9WMksbHbHi3QBwn52jjF+mEkbc1uKiGBJ
X6b4Hwf94IsMJtqG1NjCRcbrHB2dzAfOEWeH3U1+oLK6p4sqFqrsp7kaHsxEYZeMTVJ8081e+YlK
e1M7ppqJOygiQmdrA0wRtLc147qKguglDWP/obVKAju5iUGQ0KRIqmPrd3X0Kuv26DUe+a4om/lP
z5TTB2EYipem1cWfcj2138dU7umze50CK1kb8AlNW7MoV+LUZgVMUi3e6aWFkLCUK9Jo19Lg3/ia
nH42Y2s4moGpYF4UlWEG8gqhyxUSzHJmV/iO3PoV0n42pIpY2wyoiwUAfpJQvFDuWRB5CXe4/+hk
sRWBic11xdPFM4QSiHPZhQcBNb9bEaqwLUpQqfG/znOEXpLmu27UwrXp5fgVeD70xsz/4fdlvwos
Pd98vDWXwsyvP4dO65weacB3z34Ooh1tWebxIRbjYl2mku8OnmduBWC0qxzvhxt0wSG6wzHfV0Vh
2O2o5EdFnOnWg9rWq7o0u7tK84Zr5GRFZ8oTYQ8WIwD4HmcUA3tj73nJWujH/FZBiGotDqW0TkZt
vOZezN0avdjbLjEsN+hVtMCiRll9PMczwAkVDXz0CDFpHtI8WmqY9w2a3VYjiQfLSOarKFebl87E
78cuckm+CTGZ/AbNf7pSpErAvzZp1M+98iqyJzbZvU/KfcjMsXpq9Wl8QI8teOR1kw71WCipPfoS
smpj3hcPTZryNo8EJkrnIF8qHdCYKz8jHUE0aaRtfKsjyxjaU4l8utNacBSAyw1fg6quDJsiTPgL
9R+/cHQzaEUnEMoyuRf0uCudUBQGuA81zmAQEa0vAnJ8D+h6o0IhRp3c2F1qxF/lLix/IFHk9bZU
FOIj2GBx3wtRcyvH6KbYnW4JrpfEhnqpjHlWCWZDz305mOastHru023oYel1vXVoa8u33AZ8Tn1b
Wx7yAXXSdod2jMfQLYO6iFCIpErotGVtqhvQ1DGKLaPXPn782c8uQnpMEHNoJlFxwlBpESNOsQqh
RO3iQ91GFkiVFFB/ZhgPH49y1i3XZgs1+RVtSCnjLAcTfSkUtDDNDp5XSHaJ4AfqvELnYhe3jXlq
nNRa0T7XNx5cbZ7tZrjvUw/fynrEvTzotYeaM7j++Fe9M3cQbLO0NJTWuWhwesnkjR9oqdJnh6w3
zXXV5Npqgqx/4S47j+fomiCxwk1GaYVnZ5Gqp3EtBci15YckreqbQBe9O1Pw9a05J+3FGO+bvEw/
Sb6hrlCG4LtjjbhKfS11WiQ2VtiEDXaJOqoz4GFg956YbnGUUdwpjUH1ox3RwqzZ6rqnbVtECbed
0BU3jYa9rxnFtTPRmlgRaYRO7SmXBMjnyODkkZvnxotNP5Ku0Vmf2zd9rTTqMj/0pe+7tY4Ucq2K
FJhjLbhwCS8xfxxCmqIU+g159jA2F08CIEO1U8spP5h0828QUdJXRiFaNioLFLWTDCxkl8QHS8ID
u8Dx/eo3N8s8PIBh+MywdmiqnG4WXQfcOupNcSAwnbX5B+9ORLnyAq5fPosaGIb2xhyZQGykO3c6
TIEcaY14ZHkophaFswZnDjuemmkVl3qwkdOwWaskfjs/9XReeOkW3TbJ6SRV2MpJMl5jypbaxRBj
MtQMMlqHofESChAT4qkc7IwoOuD1TkPHFH15PRTZJVb+WRhHZs1Gp8ZHQoZ8yOJCwZM4A5jalQdr
aCdH0io0zUXLd7Ra2zfFjLPCtuDjT3PW53gdEs2BeVgToZHTNQsUL+DdnspDLGiAmULJ25rNpKx6
Ce1GDA8Nm/uVdDdOJOfjkd+brMGQRAXizHBbfK1GpqXtl1N1sGJcSU2vMT27nqZkpSLr6CJw1O5z
U77kDnd2bzFfsN/0poAAE2EuwnWxSlUo6kp1iOq8ccYh9Bx1DLQL99b50SadJv0EwwLeBhjL6apK
SH0Cb4qkgz+gxmkMwXODAaDT4oPq/u4qwiZlTiDZOF8w009Hav26K/RAUw5+xtGyLGTGeeunzSgg
BYKyjOxqguJf2DRLYDezYovCHqX7DUgQkO3pqLJvYjTX58IhCgdU1XDFqjuEpS2vdvWmv24s80YK
2kMll+vGM9F07bRd46mF7cWXJMfPPyjZ9SzBNR8dosz5UnjTIKmUWg3RhxEOQUNjS4qMlyFs/1Lf
BKDg/8rf6ULPe/H0qp7B2uwZvACAzC/bV4kipnUTRP6xMkprpct5a+cy1rlKbqYrpN39zcdf9TyG
J9Z5hQSQ18HOXoK0zRHejqg1xqEO9e8g5je+V8V2pAafB2+v9TF62RmcjxaMViwh6y2vIWheOKDn
k9boOZgGODVQceicna4sZSlSTkU3DgpsVCeTx+l6JDyhK5CPGzy9xAuvxLsBHtj4OeMDBCEvbQjS
jOeL19I8BKGIznUwyfK3DCzFQy1PUWdXtHR26jhZLfKsgzY5gpz3wdoLE/Vnw7v/2+XUGS30CjT6
E6q32ORpmQwddqDWAdsXyxZ9QZg1oF8+/tIL9SyyNQja4IPn8hsdYN7m01UeK7FKQk9Nj6FXdGTs
Xcq+MqNmW1STNDla0jVX4MQlddOordrD1TXG2IYNn9NLDSMol6nZPYsFQF4HpYjBd021txKnQIKQ
BNMs7sUk19Zky/HXKTWM3Nbaghp3IGm+YPu6Zz6QnGVfCsh8w2y4XlluLw+1O2pD/BCRlNyjUVCJ
bpOMLQmwEHZXchshUJPEnvBICi1nThTW1rcQSguGbpJRoKCl6fhuCthw7lR85o65NaXUmKxMFOwa
WyB+mVe0vguQU6vXdRQqo11gwHc/IqQ0OJxBQXeCIt8lYin+/HjJ39lnMONnLRikNIEAL9kvAc6K
dVc2xdG3tHZdWuiFW5MiJPZMa3dUhLAdDSHLrRFF11oHuduPivhYes2ltt753YWmE6iguU+JAsYM
Mnp7d+VlkRrQLKOjaCT+zaj7hQ2Ko7p0mcx/zOntNUtHAWchppipwYuXVtRqUapiLzr2MAq2ZSia
N76BfJMhYWyIr2a89cywXoWtEOyktjdsNlrtfrzo55fJjNQDTQM0CaTdkn+fe4muTrkeHkWrsm5p
Zg/HfqjEOxTJD8o4VJcQ7O+MR80cMjRgfx6GZchZgKiO82kIj6BbBRfBn247yfNLpKGJq/nBpW7c
OcCCd3imxBHo0g0mNTr9lqT4AvZPfMsB4sN2rGel9lr1V5x/HffIsqRU2nP4rFyHH2sl69wzFVfw
OtlWkV1zBiPM9lhk1VcBJn5uRNJwoQ92HurNv5B7nEyKvG25JJmKYh6VsehoSnwCDWk3Z2R4JLoG
PDDiaXCGri2PWXixLP/OPp/hlSCdSJZBzi03YImvN/Sy6EjJCkcXgsw1lcVLDf93Hk1ovTM/kgyA
uGvZndIDcVA7UwdMYFDG0sVGWtMlHdcapYKND/N1XXSGYsexXn0atTa+1nCCcLNAVNwe5MaFHT9/
8MWpo1oBeIPyP5gbY3Gxl9JQVgICEscwte6HeHxBvO6ge/43z4ju6rx7/viAnYecxIF4nMB3oqR9
1rw3KT8bYZ7Hx37Sihtd8LUdJN6vlDClCxM7TyaBP5K6zgqqZOVLVZzG9zT0oeTsqE3W99gXmwcL
/767qIf1X0l1v5I8pb9KGwlAuRnqq9+eJxkDtQAovxjX6ou9ZLY4J8R0Oo/GZIjXaUUJsBB1RLYR
E7oQxWNJdPYNYakplNSBqoAXmKHGby9ovQDePlledSw4osVW7ELEyUzcDSB91OmqUIW4cPJM6b9P
GsKSG0+gJGmXbZQ/ZXkStTeGl0D26vFUxT9+KtIYqkyu7SWz9B9GSZj8la5M8lrRc0jXcthXhx77
s1UntoGywlkuuYNHpGKTUenik9T16kuEn/a2k4pKvdYx33oaYiSY7RBYvk4BkB4E8nxt5nGWiQhc
vzLDb1beju0GRSf12JMVP5tyq9IMaUP1YWhH9TnzkQ91Rg7oKtWVqnKaxOg/KUVm9XOgMe48uG6j
3ZHi76wswgaBNKO1LQxzjrUPfSHjOCJLCo7tGukUSJ2Il6AFUqpa19qKVjQ6BuyJsa9zrbw1YADN
YiE1PnpDK2N5i0JMKtg4wiTbseAzIJ/MJ8b8uPSujLaVr30qnYe8FLwXEuBZ8GFoRcMmuOi+TlJL
z2nS4mTV5q04gZ8zhtQJs5z/RQQyg3q6OEMLRJQ4xE0sFZhJ+HkTtI449gQ0UzMGBJh5b2wsgWYT
X4H2ANLO43Rf+bHwrTQbsXEyVUJ1ITBKxbJpNI2m2+eRTKdFU0rNpd+GKi4Royq6lKDilZ55xZdJ
83R5NXYkmM7Ad9MfBIyMGxpAkJvszBJbfEAs7CHcWgl0z40DPcHhpKuyL9zUTe62kK0M2+wkoVnl
1KJMu+nL8QZXRes5pKD77HVqit+aH4j8QVWurzSMRkpbxMYQv5ZM9kK3VbXwKrRaVKk7TGOOvBEy
Iq2JCV3bMjrlziK4zGwjyclN2RjZNyxg8BfMqVaLw1CvuAI0ZGIQpYcg0Ti+Fg6uPCGF4wzIA8MA
6Yc7Dp9Y3Ot1XCk2FBQ1g/JtxJUzpVW4s2jp7WUxiBo30yf/GipKegvUaXyKKKHqjjwNqbmNtHYS
7VowlMj221Fa11KW/jK11Ivsgfr6obI8i89o+sHnhoP3Dd9OAzcLs3wQmjH51bZJ8qlS9RCYMIyX
m0EsZcsV9Np/Lpva/0LLUtBds8jEhwlQc27XdXhUexX+dVLmiVspQPkc8q700cgRBir1MdigZxS0
tipD26Y2IYapU9bF+JiPZPMsUTzpThWomET4cqZfjxZmLWiSDdWXqC5QRIll8XtZVxac0ymsdmVV
GbVd1QTp9uR12i3isVXjROYUrAtVF7JV1Kiramzi44hK/10hhb2AtoaPU30oTVhrakDLGEHvw++Z
YOr3/pT5z3CHWs6+gCHsNczL+UNb911m6l89uuEVIY+Ax5QhTMN3uqjk7HhV4e2m+0rkVkmiW5Sy
pLx0PSHudNvHdehnaVrNTTdE8tase5ZhLAMnxqLJ7btQ/BT3ov4zqEzogEHeKl9EZerv+RzsPJ+i
Gz5MAtZidu7nyiO08r52LTG3TCdM9PYwDYT5h7ifJEwQG2v6OUixdN8ibPzTl1FxRSi9KPaWnxjY
ENXTs6ENKh03CB0ILXXJZvQNf+WrSkaJtiyml07T7ToV7rrIurLEdIRO5tU/dfoWrppCy5dBA3zx
1VgvHTa2nNsKWhG3gk9mA37cK6/TWG1E0jvExe3GlMbcHnxUIxzZHMUXuSu9B6K1fu97wviILct4
bWVE67bQezrhJPU5ykhBOf6KTAvNBb9sMaofNG79AtlOwZlF+/lkXhJiY5KXpWgTv0S+q07sPe64
UPZt7snoc2bG4Sexj3LJ5dtleD6ZjfqlkjRvvFC+OQ8E4dwRKliU3V4ZCaevWhM1glTGY3n09BoF
qFqTndw0EZa2aKBHiWC5bd+N29bXLkXlr9WY06BolmggZ6dDqeO2tch4qkFXYn9M2mNMch05Hs/u
NlAzf4XxjNa7Ym6YKaXZJontYRx50oo+GntHUNLCSbK6vq89Mb6V1UhGQRTDp2sxNqYn3rr6ajRq
LDXRwfBVm9pqhbFMqjX3Fte04bIgLbCCvgqPiY9glyPLxJ+1ZGDkQ9E7CTYBzrQC+7tOYkceqCIj
eyn5n1uEbi+R4M8Baaw65WkyIgC9JKCLXEFV40i2Wqk6ynKB6kM06p/7Rn1K8a++06xSXOVVnjlK
mYWbSOkbt0rTwelTI1kRj3AOdKOht9Uon9S+4/lMUOEtatyt4RHId3Bguk0BcH6Dgpm86tXJvGoG
v9hRt/GvVerLF+LB88hzrtUAguXToq661P+OeOUQytOqYzexmvGYo0scoDqDSpd2oSR1nki8Heos
yLXkHIF8waiOYxv4KyXsNdeapku23u9MCPY7jAmZeh/thPlXvCkpDqIajNheZ0dPKJ76zmrvfdMs
HUUQtJePg9l35gNACBYDPb7Z0XuxEQpg8a0f6vmxmk2HBsq7toab3Oa3RyGCnRMigtlZTfx0PqEX
maXe+cUxGHjimgTNnliXfpfGADdYh1mNsMTMouWEn44yioJHt7orH2NeCidv1dApGgAYH8/lNYl7
e4MwAosFjXXWUJy1Gk+HmfJGa0bZ6x5z+7tb2rU92bljOIX9Eqwy5yKYYrkXlsMt1g6titAbdIYT
Hc3GO86tnXAlrLjLGStaXYt2uP54hnMCs5wgBX1g2PgvcE8vegcEAuBqMFl51AvrvlGIzJUiek7i
9pdQ5xdKrsv9N8/u7ViL/MaDXl/LqtA9duknVfsRRoeP5/LKNvtoMnOC9eYoyVJPFXFg+W4su7Qt
u3HbVedePasOxGNbcnaBs+Fqc+V1YMeuaF8gaCxLAmRviD2SJs7qe7Oq6GK3QAXBLkNWhmNcZqKE
+Vs+UuYbMYZ1iliur6W4AFJWZFEjruIcbT7AZKOB0cIgJuqKnEG7T8R6yi4ksUsRgtffxf1CLEyj
EmnfRRYrVghOCHk5HuGBDl9bqWmxRiSVNYRgumpL1XOyXPF2Ro5cF2wr/Gxy2bMxR+hRIC70dWtV
1X1Zdp97qU4+4SnVuGMp+i56zvHu42+42COvP3W23KHDJM2qYoslnMgvier04WhNhuC2Ywm6ZCC1
/HiUxa7nKEsUJme05CxFjTrO6Uap1U4R0q410M0KzM9hKojIUNatE1N223p6/5eP9G/xWf+PmuTM
7JD/3iQH/eFfp9RW/u9/G+Rgg0MByUQ7EjY8tTRuuz+p1QJ4vD944WdlLRAoEofqhNxqYVELK3b+
ghIPwb/IrZL1B8U4YCuz3zN0aFqFv0FuXcCyCVnJCyk7wf0mdprRyqfbZNISw08soTiKwlxM6QKx
ClaDolwnE9mA7U1GeddgpkIyLo+UYtpOxzu3kqUNvYCpt8dwiIA6pZP/qa8svyM9SPuf+KkZuh1E
vJBi2VfAWYv6Fn+H4BlMS/ynyuP/77z/kOa+6H+/8x6fsvapaU83H//G37xqEfY0NQyE1rmuseL5
e++hn/MHWl2oGM+lVFrObK9/0vqVP6jKAUGC3zXzCudG6T951fyB8JOxbof1CLadO+U3tt6r1srb
pww3klkOdMbYopECj/Z060W9bMRFalb7Thv0L6ZHtbPEq3wjjHBiGpMiXBAiQljXsXwVVm10UyEe
/ERJTnYGCrMrQajLWy0ypntftQpX8ZXpnuDT2IBRQyY8mprnN6v78OdPe0udXlypnGK0EVkumlb8
pS8pxj71CjAjwMOBvk1uMkzTqstxH80RklpLCPi6H4/3KpGyXCGgarNPG1W6MyZBVGsolvNc7rvQ
Eh/V0rrX02m0h1ToV+1gfokTFSnILEE52AjhTbQ0HDMkSCh7GKZdCN1t3Pi1EyW95+iG1X7qer9e
VU1SUqsza8RsI2OtjqqxiVTNulIC+ZJe5zIzphs4A7HokCA+/qdIxNtwhWKizvufIlWtUcmx0pYb
I/JD1NHrZDVSwRSjqr4S6nb/8dKdtSQZ+DXZoL0N7IdWyenmEoaoS6dsaPYApZAJFORwI/tFeJO2
TXttNWqFDJHQXuHE02+LURBcfOZq1zQr60KG9d4vYXzakkC1eAqWyU+CiEbhJWW71zKt3kZJrnxC
o7v7FJJwbkdNrR8ouUnrpharK0OLgFTVMfZAOQXVC2vyzsegWzVL4lI+nm1RTtekAMAniVkx7Ukp
W1pVCSoYfdsfS3bQxhiT4VANNT60gwjnkqjojtMUr9KQJMqjbHPVip35uY/75Av4Efk2qdvu0RSS
BMa4pVxIsc7af/OTCeQMf0KMXBBqWnxAJTWkJAFwvjfLPrw1grL4ERR4uWhZWN8GCipYylDpG6Tt
sz3ac9W13mVssXHKpLWYx8NayfVpzT/GLhDQwL0QEgF9vKDLVIafSN/1VfoKUjEyJafrKbR+qfqU
7/dqWCubqBjxT5aJLyMrvsRafm85EDjgCBmzfw7FptOxaBAEFt04ed+VqpWhMRRmkw3tErZGkyah
7ESA3Q5d1miiLfmiuKP6MxjrsB2jZGUVVQUjXQrlGl0JqR3Whl9q+g3G59KXTsG86eOFmW/u03tr
/oWQrLE6IbJYgm1qrdKmJpCUfZJO4abqvGkdqF2xEZuxRLwskm/KZBqvqKxmLiXDi0C4s41OSYzU
/LVNrcHNn//5mySpVZOiTVTD2itSp31LRvCR18BAavyeMlXcA9EfFbvO8HAFJoe/kl0mVGNcA4tm
9PfEWvueQvbI3KaQrCvJK7TEHoTBOypqYvywxAApwaHWboDZGbWD3GCHobhuDhhPIET1I6x0FSJU
AB51VacmjpaDp0DssfqovqoAiBRQa0oYO/0US+hUDF0/uQ1yh5NT51maOrI3qIfOKrXC9oG0NijD
tfFPOh3WT0P2a89Gb9mPHdOM64MBD3ICpiZNv3CLgwzj97pcuoU6Ys8OaC4WNwDaJ/rkRZF0a6sp
0BVu+rTY+B2aeY6JsCMMLnlGYU4JyPaV1M017rGsMC4aWwmVQX+qohvaywJoCqx5EzsFOhbfRmiF
Q4IwaiV2Qy8ErJ3VxSHS/4u9M1mOG9nS9Lv0ulGGedgCiAiOIikGKZEbmEhlOmbAAcf49PVB994u
MaRWWO5rmZaSEHC4Hz/DP3T4hgSDKGLb6Cwmxp1pJodRdfkcy2LNtcvWmfLLSVdds5dmld61fe2r
aDInR4/qfirPlUK/UIrY0+BBCHpokW1B5STwidrupzwfvEe3moMdQ0I9rAY3249aa782cE3u9Y53
XhvHeUTILP0+p6V9Jlj8kjygU0PpTIqN3DCRg7zq5z1pYEFVpY3yHrVKFgdzxfyjZjYTjqJuLirP
nM4kD78EJ55H0ofrRRC41Oknwclr83VRZuo/alqG8ndaFrHTCG9PU/0cSfA3r4bAOqhMjDEQGjt1
YyLG5pozrcFj16RwIlJH7JEIJk/pTbGvTKAZfw4vv3k1rjESR/Ii0sZTVX5ww4NIZj94LFaGZqu0
XQ5t8Vetl+Y//2hku7AeWUrEAk4JgdIGJpZUevI4MdC5RH9SxKLVkosRaEY8dcl8rr2y3WofIueG
ybe35goJH8CSk95A1Ra6h56u9miXZnOBL++mfVwWzLc5pTXK7/sMM85QzvW6k6W0L4Iib8/snNMe
j89xAaYIwpy2IDP6UxRVEhhj3zWa87jAkyiR2gJvfFlIqXcxyDo/iZ25sgllic1MGhh/MEWKTYii
Ze1ZT6tyUBz0cPs8xyH+NZUCwonk04aWpTxGgufjGbKsCk8OmQSPTja4Ec6bl20S1JeGdI1HC3Lx
dTNmXhhYyRjrmsfUv1mmT6Obumc24K+JOfncJnXAtqcYoq7/+EOIftJtMr84lqrS3hPMJPGDCew7
mVrq+8BiLLGxKJhoMi/nb2ZDmIv0IUOWEQFpzfga9EHxnKpShbnliOcctWaY8h5unrcFlKwny+QF
UQ/0PIStdZ3+sr5ULHNb2paIMhgF54xmfj3D7HEUmiAiYo0FD+fjGw1dq2baQ8mjllppiJavFQ6r
y9A4rYc9lMBzZ/h3z2Pd2OcwDDBuPclnBqt09Wp1k8fA7C7KZtM0p9G2ZhXSgP5wZkf/5nttkECi
IfsGQ6LTVjpd095METN/rH27fGxQW70zEwGlIXHbqB4WcZnKXoMbYHZx2qkptmbqAmsw33si861Q
ID/x1RoPpemUF0Hu+sjTB3TlqwSBcowOev/SAyW+K1u5gjvM5FfgWeeg6b9bM7Yb+36TwSPl/PiN
KlIHfcBelTRP1GHmJq9jvn7vR/MNmMTun8ZYVswCWwj8i0bADyDPTylUbtWmnPCXfbRAckV1Zb2m
UwsR07Fe/vyg3xxqnkRDma3AkIjp3ce3mtDIqxYnEMcmlepVLs36zXKQyw0be560aJFOrkV1nvQZ
hfY4rqEwlPuKRSgGZxVAjvYMG/c32QI/iCRhSxQoIu2Tw23XysiqthbH0u28C09rpnsF1zuaOsCe
et6rnZJ6eQOyo935QeLfUZa0ZybKWzbw8R4AjggUjJSf3IVq7WRR0jz3e1R1j8ztp8sW+NDOyZZ/
KofA3eagGkRRQYcIiNvJoa/7rncLOQNEKVQapyRgcQbs4Mzp+8223ZztKeSo5Aia1sd3qbrGYyrN
KET1qwTv3D8C7aL/LsfYGJa//rydfvDkPq4ctSdXKF2vTXb2lL+x1K6p4eeUH7mx41roNY3JecCD
GCBLZxy6VDmf7HJkhJ2UGN09gIlHA7JD7/F+olWp79ZALU+l2Qb3o681b2bd2pduEklPHqzKxaSt
NMFsR3AJuos///bt/J78dICWHPAfs0voER8XyjVGLQDFkR97HZc4l9kvdLYnzK2vdad8NzEnD//8
wF8TKeaxzJfZZ6BYf7nGnDwt1rS38uPkzxlJhYZxd4mIfpuMwZlN8LtH0XOk2Qy7ZSvrP75bWTui
sgajwPVnCcJ0xjobgw0nXAw8nP75W22eAJscIMbgpyOqzsxdx+m5nMl/83iVjTi4+GlfpqYxnlnA
HzpRp59sMx/nYxGPrdPh6ZyC+LZs1RwLWw4PvtuZX8Xqe29Yyhsvg7FY361x0G7zOm0QFa0KD+Kw
BkylKlBbgTiQaU9jw7IXeceQbOpE814Uq11EQsuBKKAO05mMiBxJHrhO6iZpsWOO2ZLWupv6rL+v
C6exOUd2DpWgVN2Lq7XuW9clLtQHax7raOwUGLEcS6Y81HRjutOU9C7zdKnKG+GO843eC9Ahq3An
Krulc60YjyZLwGVMp6haVxPXsWA2l2udqb0XcXn6D1AbgAaOZlKrfZfr+RrabitftMqGb24mafqq
t7MFpSFvunInPbMZQ5SJEIKehMW1JYd9rtExDccmcPtQG9pSRNWyNJ86re2hHcGaILUXI0rslVto
Ms7yoL+xpNJW1Avm+VNhyCelJUm+K71luS5Vq7/+eR/9cH85+bgABODi0vglbzhVGDKt0paF0bXH
SlRpFmIWXk5YdY/5DB7J8ZLY0NcccaPFdyHTzH7xlrjdgl1r2XUPzdhNRAxLel9WcnbmtLXS9yDm
8zQck7m/ZGRqXdaLaJ9LMTqRDpDkU9GlDVTywVKfRnjJ5WbDMz5kbh689yhE9BEWGhMoT9sr/pKO
nmUYB5SmH02pMuadN6n8azYr7VwZ9IN+drISlJOsBVMiWpi/+K5Bg1MgxLqjXZjBu1MrruEOknYV
GmPbjvwKLMMQB0QRYTPzavWDq01KhRZN/iCyjarZV5jGqagMKtQlkBFJ3jWPUWTcdNLEWMfSX9Rc
IpYDFri+5ZXw4LZbcvgQkySs5TAwoYetSmHgg1U59SfFBwhRvXfdyz9/9V+DMJQ06p9NjBZxuNPi
sh2a3EuGoD3qs6ntjaBOrlJjfFeYB+5Sf/GuvQLizZ+f+WtwpDWOdwiDWlqdDEQ+BkdkbzoVjH1z
NOhaxxJDrb1Z2d5O76bl8c+P+jWxoKrbuohwsRhAnxKXuxHhk8bI5VEYMAddox92wTyvZ0LwliJ9
3C88ZWtXGtsi8pyPL0QD2VFOKuVxRkom7nX/Lh00uRMJELVULZ9rSZHhjMW8+/Pb/aZ0ZS5lUT8j
ZkWf+zQeL4bdZnCy+mNP2vFN91b91mv09HbxEKpoVs24bwtV7lyCX1y4hf+JXmnwFxZQ3kXWVcmZ
C/23P4cjw6B2m6X9cqOrUZE9lq46AgidD3ZWHU08wcLEGaa3pU3Z47q/PPiNUe87x7MO87qMD1VS
6Fdmm9VnEtvffHpo/4g5IW606R+cZHtuDg/YnvUeejwkFWyp01ivx3NYr9/Eig20BOiAjYzu/Gmt
JYUP5SkbpyP6OcYthrjLO4qAJM2obavd5qWGnpImEIBp7P6q4rcuOzSZ0iyS+jBACNdLLiJXL0Ds
+drQ+Zew+VUVpkm2vg9l3w+x40KMi1whUzdeFxMrGF1bqtgHPW3GZjq2xUVXdc57kikjMpVWBdG6
dPk5Eusp6ASQGQIs0N10jHVhb7gnme1g+KMtsmU+gmdNDubYc2ti8iIvZbpigxPUBzxS+xu+yNNa
j/lTVZvtoYHxFKZMxfaVyBdaFrK5mpN63ONRb1xNImli8MDzmYLiN6IXbCBENWiXQcI0T8mnwWK4
GZT3+Sh0b3ku5TxGwEbLMsw206auzzX8NvSLNQeuabBXcIGbtcveb5sr6YngzkwD9QKm/JxL9mns
29ZwOxscWbB02CZ/DBXtOKS949bLUdapCFuZjdeDubkoDEu6/3N0+N2j2I/wXACCbS7NHx8lNLz2
EM1djkMmkWXQHRlNVlIdBivtzgTA01tkeyvmHsgTcuI26fCPj9IV4D0H8shxuxmj0Uv74zIlfiRy
Od7WZeHf4k8sz+TYp4XW9lBYmAhTMPKAYHPyUCOQQ+Z6Iw+VdgmCfrbCzp613SjoR+kyPddi/iW8
8cAN1kLVjkIScJSTKhWNyFL1g9KPVR8se4vkZI4ckaU37djZsVkk8qBvw4R1duiHjMbT2DXDEwo8
we1Ui+7MFv/Nmm8Upk0Nflv2U0750AYaZ8vWj7Qri2jMMPFt6DmE01QZe9mZ886Zp+XMmv8uBmzi
9eAnwVLAs96i7k+NEr+zrcJs/fXoJJp2vQZOHRZ2JjEoEurQwyzbIavVHNuuLvf6WuhH/FadmF5S
ez1M6lZj3HHtdLb+MLSautT0dr0h029i6Wr/WESBRIJdz6iSgSf9lhPABSpIjJa9Zj12aVY9581g
btlVsO/Gvj1z1Lat9nMCwM4gyyB3ttgatJNPdkZjzARguzSOtjesl0wplstyQePDKSG0iGXUqTGa
eTcnhTqTv53eciTqjFiQZkEYi9Hf6UsCJdHpPQfr0R0X/Up15nKPuM+3P0eSX18PjjlxyyfHYaD0
o4X000dfkNSjxC31Y90WVTzyn19q3a7CwG6KvdW381Unq/FTJdR4JsP5gVb9uLIwfqnVt2wRuYhT
fZEFn1Ugjshbtau9xMrX7M8VgHGYI9gaIQFpZ0UXr+uqf6t7QeasmmGeYoWAB5JNeuXtmGHqetT6
I8SrdU7bJ7NPnYuZ0X8XNZhUYUmVB58sr4GivtbL+vdswiSLWsiPyINmwyMyFS+Os5b3fgdyYc82
EDDlIVP+ba9Ocx2AJUHYYFM+DgdnCOCt6JN5l/RF9joILbvsMmAOkc208VktuGnCtWvnuzLw4KpY
oFfkmez6R9/kw5IhMbHRK0HaYWZJFXNyRMtxG8q5xVPe6/IaFpc+xLnTzDfekpUCjTbEFe80BhgV
VD+7eqg8vPuiJqmQaLEQfRqiea1w3LQlWPkwUVqNGZctv2nVkG/zW2hkyKxkWjjXdR3n9TgHuDBO
VXOtKQWCYplFDn6ukuPnFSUVsQ9M5UBuSoQKDSwbs4jWT3/BUAVdNruW+ZkW66+iT9D7jQ0siMcL
DcVTQfxGq6ZmspR88qw0vW7bargwnLzJoly4tSAYNU0WVukgP1Hh5BcCRTscVga3WSJbapoMG5gn
2NkuqVWE1lqOFwLS0a4cJV8XqQvDieEy4K0mkckNvaBo2tjXpvTNZkSldn5X5PtxpY0SJbXX3RWT
Qbuxcldb7Q3dsM/U7VsY+/i56fsx7QWoxh1IKPj4uRlltGMh/OZpHGW3R4qPkMOXS6+wvrAP7JJm
Vzl+f6GL1FYheER5JgT90tImzCLCDnGYpsrmtHFyEdsoEveDn41PgVNMF0VTyV3jqeIC3qMTr8IZ
LrWpQOfXN7mXS6uJpsbNH1KvWg5/jlO/6sogA/SvWRVojA2J9XEtRn3O0Khr5iccmtWLZ0w+4DmV
OgW0Tj8vI9E6jJJmszW/rvpKjSS8QtzV2HmNCP6V6qGyRi/Si6X810f6X9Dm/2FE+dNH+sWU6dO3
oRs+QDa3P/9vyCbATEYhgJ0Q9cBuabPS+7cT0/Z/mF9tlS05y48t9R/IJmZLgIGx6uVv4EYB04Gv
/B/MJv/T2ShpAJUYlTs/Dv8/AG2e4IWBCnOmtpoHPAXJDunWxw0FU6VMIYsn91yMpHgpMjJ9/wZa
ZLloffOCXEgLUZXdFGwFBNy/Ok0eNR3PXuWh8Kwwx+212Xs2/ChJs/kya4YiYr6JNe/4jjPZ24+l
/d9dxi6jevn/Q4M346XXv76V3+rvH/caf+s/2HTPBUn+Q7Rrg5FDNfqfzeb8l8/3Q/6JCTfzCLbh
fzabGQAqhpZG7WtsUXYDqv1nrznmf4EuJO/aGuIMspkn/YOtdlJdbDoj1E+k1vxbP9AlJ1vNpEu4
jBBJXkpv9pEYEcuXiYQTcgmmupqrzK9ur7BBd8tyvE2SzPsMtCL9NimHS8gJiuHlpxW8/9cN8jP8
l7f+6V7Zfg/JA3ofJJUor8Df+Lj1szVNmCNn9otRjf71lGXyCt/OMpoL8xzSYXu1/7nCeBQaCd6W
sTigd3jeyRVG52AhVZvz1zY5+NXlihy67zrUxIiekDVjAVRm59QTf/tMIHN45rApwF1+fD3lBEuN
KnT+2sMBaw7AwaJ8J+Jzkvcnl+O/3+2n55xU4Y43jtMglvxV7ee43osrsZOX3/RQi88Ngk5Ak78+
6qQ2k6DiS4ux6asXopIUutDaklCPs+hdxhdTaIXw++M/b5KTiRD6Gbwaawi43tz4Uae8m5ImR9Ll
ufk2MBcBe1375qXIO7uNXUaT7sHTu1bEXjU6u8RotTYCSdKIeIRlGkSmIDGJEF8Ta9RaDQzbjvlj
Eo1O56Ykp5TOUdDrhRUJc6rMfQJaTkZ5ikVZmGpFcWd5dUK9PTX+m68mUALUIrMTWotR1fGaCXK5
rnXcl6Qa3Qv0PsaasUzQruEMe+7QZ+toRQMHSIZlYhYrWPx+MHfl7BnvbdOXoCOtXn3vm8zFXoQp
Ubeb/TwpUE5LmLjOepOgyVcuc9gTX47z4hotiqD1gq/YmhU+WuZu1YYWEvzBIUusNYiqlpkW7tED
TTrBbRAgvADkPzZUnffXljRaxgiVkd/0gepEpDQbo+Ox0uUcwdVvHcZDGfDGtcfleMqDDRgx56Te
a5WYfQTAqStjMajq8wLc6p8N0H987C1CbmRQQqJ+imIJ0gDz5qpb31JjVYfOqCneh0U7k8WdBh5a
SOTXdKzoKIFgOe1bLRa5Y6sn+lvrtVUERScLM5xso6CT/Zla6ZfT+eNZxDh/SxioL0+CLqaKeZf1
pfGmT8RAHtYCXR1HowbL1OslEylXVo/ZnGZHVwXJX2XLhDIcUI5+HbzEsHd/Pk6/eXUXGIRPGARI
DAXiY1Dqu04QkhdevRbuHhWUaZ8Yqr3oFm89o+b0Mf5tVCsuQT5jAOoO/N0p4iX1k1yYQ129EB3L
fZH1WjTkfhEtSyYim0Fj5LkzNFWUF24gzVdP/+RNt8dvDybxs7mUAZ+chHz600NvGJX1gjZaHWLR
R5d8xrPeQbz2THPmpEWyPQpxbTII8JpwS05bCP6EkXROovkis8G6n5g37/1RnqMbkAj8dIf9eCHa
uawogyZqkFMYTS8sc/FU6740MkUp3nO7WxOp+ChZs+U6QHDky58X8KQnQ6lHE3mbTSJTRor8Q8z2
p54MOrVDkEyeek1aZgmuuRrRYLvTXuVyjVPMI75aclbf8Cpaz6wnU+7Td2XH/HA5Jveh+Xrq8qVa
v6zw7ba+jVlevFXG6ouD5mBQEGaqG+sbuhqgORLNHfywhqFe7NAGqs1I+FkbhPWaWvJQubJknmt4
VbcfJw/kCaU3+GAfu+Bd42C3dTmYauXWzJP6bUbRqYinln4ylhLgDOisLS56G3Unbm1cuS6n3iZt
EAax+kAGl39f6RwNUW4LmV3WHvqFh3RxjAU9HcWiZbklLnyHO2lHa1Wbw9Wa5meYK7k8ZEHqTaHb
acknli8pDrlMC3+/2l4ZHKvRs29NlHrAmBcCmZK1dqccuQlLm9qdjSzDd7TK6pZEpvLGy9oaGxUu
zazuEPxpi6jvJqc9TPri6PsAnZog3lDUz7Pd+k8oq/OH88Esm6iomCVFAqsM4LcrktPc7cZ84Xgi
y6PFTwL7tkl6Wi+ZEC5Wbo3prbcDM6H8wqpBL9+nLT6yF6VR6S4al854xyEYyyhxjbK4kHaXXsHm
h18PtyRPD1A6KofT14NP8Y201COr1bsknvV2cg4tMPwgDDBV4JOZZW3cB3W2qQ8BT+0OXt/SCdes
GYD9ilQK0Aa+ywLXYZroN3m++LvfLOBplejc97Y0ul2QwqIhxLgGF7rOdG6zSdAnFIpNhaG6U6Al
LyZiT5HY4nl1hf+5KKoKZkVt+gIoCeoz9Pzd4AgoenquGn0pI7otzgPiRl3F4C2oyrCZHBSRVOLZ
X8YV9ajY6oM8XvKVqaReDrmMPajI0J5dhFTCqTTL9NpooUsAPk68/rJMg3yMV6+spxB2TDUccrdK
nwcZyC/duor3YgmEdSWtXF5PDH+TXVH2jb8bh0n7Ps7zJuZl0Yje6VkTPK2dmf49V9hM7BKJjkkU
zL3FftbalBs9t9LnVqW2EToAvj3EuMziXvNsNUTrxME2ps5bd8xy3IOw+vXZtZXC6VcNDfHamNEo
b3Uz2w/KQpMYkhuaoyPzrOAbjhTe85T05tXMnJTWptdMWaShA9dG/TIxI67hA+zQ2Uqi3oXNAZdo
lfmxTCmIX8nf/Ox7QbrlfwKQkN6JodaenL43uCj1pZhuatPM8xsdDxZ1nTkTpDy/h4YT1kugXwut
q1GKnM252FeBN427VSVtDvEhn47CLfV8F6jZvq0m3X9C/zd4aYEC4S5quMXXpgMuGxYWKMnQXBPt
s8z9hoxJ6eVdthhGj6RP7T/kqAT8hSFd8LeVK+NLj+TTHDpOJ8zLTlv5C87culufj2I+LhDk/rwW
JUjvzrPtB4N/sqITXM+7gc7RFFmlRJCJHz/LHZM80YTBZLd3juj6W3sWdcECyoGUtCzldzSfJmeX
+05J2T8ES2j1owtVExiL1Q0J4l9J5QGb7cwHBr/Z8yir4bisVgMJxxPjZ63389dUTQ6vkgbI7aM8
iMklHwsEbumjLOrriRs7TmEABBq88RaQHkx+TZs07ALHgqUa6rHrQjHa/fs4oR4ZBv6ou6FeON5b
W0BsCxEK0LBW6Ffmn0vS93973jjFUhVLAhFQK2+ZvqjHDI33FMz1Mt0nBrMTwC4loo6FU9f36ZAi
fVTkHl+iLo3+wWqWFHysVWRzyFoiaVdro/i+OECgiIW1F2DXPZCtCyV0GWEzYN1Lh5AWT/jUfxV6
QdWK4wn816pwaTkXul1GJQojyyfYWgYtW2w4kxDcKwLq4I7NC2ci2bwJqrknLzaNfIrRagumK6KV
acVg8ZtuB+CknKNE5m27G8t5cMJ6btwv7gxAI2TYrN1JMo9sV1nV0EZaUa4oWWV1+VIUpv3ECAQT
zl7rSkxUS2NZY3xYgheFRHC/C3o8i6M+D1DZzUs0N4H+DLAAGDmuREX8Zu7kuunW9P0sJkafMCnC
TAosW+ayTsd4xOVijoWRLAS4qu8RTVtbj1kC7g/IY82pjo4FgMir3Fraeje1Zv4Ee7Rqdggba99L
oyGd6LWpUkCmKkTYVjEN7KMGy4bYNpXRsX5uBgSucYc+StegakK9qisnGt1hsHZZW+rI8in5Mtca
xFrfWarLaVi6BVpD15n7MvVa/9JqqpF4CQVPAV0y2NQ1fQcVgnVLnf3MMLKNE+HT25qHLsjDXHMD
CLfj4n5Gz1C8VzU4PGTfU3Vt5m32uS6A3BaOniKclyXdDZ2U1omWYdgSPxTe8D0jH5tDu+vliENg
0aO6peXJwzA6/Z1VlHTrLaSW/qZDsuo4ECfeq1kgZrKDZbV+G6F9rfupWmZYt2J88uexBduudcsQ
t6YUd15mu99rMog+tABU+THDKuOhSHv3vV+T9e/KEsve1xJiYOlKiYSH8t0qNoHBI0iGrtNRryZh
HOA/Uuk5fTBiNDgtbb8zzQ64spDagjjs6L8uTU4BaOvFdCwzdHJ3vAVTAKIIpTHVJ5hb3KzeBeoE
SShRV6vDpZz6t3xY+jtVN2jqavBf0h0+Z8nbLOeFJXNmqUe2V49xXS9SYcvRie+aV6rvquLPhlTo
xd+kzcu1KHN7p5qHmlFdGTUy8es95HDnSz9pHVfr6uXOQZneXEbrqKH7DTrFu3UY2ac7B108ZAuJ
TDeDj3xBqK1Mr4gReE+GPQjXzz5Su++TNIzHzB88yDpuIqFU2z37A8nX1wJE39PEHKiIK2/pP/co
/Uiwf3qjYu7L9BXNu+Ill73Lrizc6hu5Uv5eAU0meDG1QxxHDfm9swg8fSVKtMW+QTja5BOMwRcj
RyfUquY53XEn5jYajtZ8WaX9dAMJ9TlwZHPX1CJ7hlxn2OHUqLXbM9TzVvS5LPtVlnUxRlI0Qbqv
9Wn4vNS+l8YzSWfCTEubav6cTzQQnJU0NIx5RtdOdkpFVp5nt+bgBBXjRmOqdnIupCCwEaoyI0Nk
DGgjQpsjBP0ru5fmskMfYqbFM7e52rFzZ3WRarp5US35ELEbk1u4JtgkczzUoylrskhndoiEmT2F
IknrcGVg9To248BFbVSzHbfVOONOVrrzF5uzWkSWSVua80kUNvMlv4GXpMMQU4YfCxccYgSNM1Og
nMWix+6shLzKO1HuE3gbYDZVWSV3eKxV31q9cZF/nEfLZ6ha+maorwlLkE6JnNENqgUNj2oy56aG
55jVwyExrGrcmYOXW2QNWssNMA7Bl7SWzT1sK3UL2BcWBeO9Hi+jQhvNVyF6wI9Z77o3tY1dyIAu
N9LrszlNRyC+rRlpTYP/iuF3+AnZ5BghrY/8YostJRlxC4zUUc1UHxIQO8d8lFsrp4BTeRhMSQjR
p9Xto7LtnIlWuzGtezBS3lu9LOW9Giw4mjnX+6WW+SPRhJLqwV0x57rSu9F/ShJHictFVn0bD2ud
2dfmhpRZdqLN2ySPW2+Q/QP250Ufita2xV7TAPIeiqohVhlTm7xnBVSViI6AdYd2ZoH8HxIO/YWp
vP6u7ApTXdomoROOqk7PppaIo0aGvZjrbtG6FDbC6s51aKqlv6cnNup7D6G6665fjK9VUwXvektI
iAzR6NUOmmnRhYNOHhIJdNvWaCorqKeeXSNI2mfFeIu7DlcDJBI0Fk13ze5k4BWhlqz1tJ8ZuZKo
d127xC5D7T50qka7U0pf573c9Fm4Tfzxu59PUH8N7AnqTfFUGy4wf5lC1O5wq66BLSPIRHuzDtvF
rl+NDjHZROjtpUMJ5+7lKPPPvhhWJN3WjJCpKF/uJYwWlAnHxcoiL1i8v4Iftg5lXedfKPySO1KZ
Alq72XYXdl4zchk69PhKohaxWFj6W9CIBZnXrvgsOWpgXBAuh8nku5/ZFP6bW3g3a7ZB/T7bM7ss
zH3Xf6KIhf2fTN04XXMhD9/M2hzK0AGXcud36DGEbpJqWVy2ZfNsEtKS20UlRZZFNpaE6AGkExY7
pq7Es+iNrLsZ2ypDQG7cXmx2yz69qobBvPOT1GuuU3Da/M1+9r5q9Plwg6NA1lkGJ70SKIq2MQGo
+T50FRcArjOYwWnjlKEjRf9/pKEngiTsUmf8ktJAeTPzGayFRwnr4JAhlqu0l/2z2wj2XmFlln0Y
zQYjJYO2VZymG5A+Rf6bUFb0yUMV4BAEWL1NYmSmvWu8r1CfTFRXPayZDjsMV/dX3Z4QxE3cUgPY
UXMOlSi6Z2rz9Flr2vrVkfaAsW05PY+JsroQAQLtpi2Ltrkf/WEEBg1GsZO0dc3hzjLc9WiPYwXm
00MBg8TAeRkXDyxdkKRux+dXcxZunvX9m5j7+n1JvCC5oseR6Ne6ZgJ2VKCPAJ8HefGVH9F9qbTR
fczndv7siIVA5GE5dlNYGqaQtbcE9EwdlHsGsPrfvGRpHiqcEvkyVep3sYmhmXuZell6qBqBSZKr
cEDwgQjMIFjW5R0a5ZsuCAFwZKz8eqDRTY5Q+2s85ESUsPYzippFWb0dLv3qPHXtQCs3a0SwVwYM
VlRlvTQAb2J6ddymVctebRZ9DetiEpT5qdV/7ekPMWKYRGPfuhmmVAfUHlJ1Y/vCa3dFXtB2m+Zg
/pJ71qCBUvGrGmne1ivjfln76jo13dbdIdLleDt/6MbP3szoP0QlceovRwbX5hexQtAIrS4T6Ln6
U+3ujKIe/87q0bL3ud7U2T7VvMxFcLRfc0AxNIwunQS1MDuhs4tDht482T5jqHvBol04om67SzFl
w3DRcGUUSChMg4FDTFdfOU07GBd63eAmwsU7FvtUuvUArXxOWpIlv/UiKmbuPsvMJ2ffmLmT7Y3V
ntWVmK01303Ssmqymlmvr9CWCIrXVatlF+WVvThI74oO5WFfzvgdV0YlgdokSfFI+6G2n7PFoRvP
WnjrBZ/Em/altn3sBL8mrrfcTO+VsrDgmvFyNKJZr8ZjC8ToKyXS3IW4mpbPKcxD8jydF9snLVVO
kJP7RGNFZzIuQL/dlrNuJ/ybvawOXjpD1Q/EwrCiJPHbEoumeSxSlX8Z2VF5NLheztgFITZOQps1
/QVyapTaSTeRWxlysCUC0tnyVCM0gnkWTZmHHLxhHepaK78YpT2IKCnZD9dgvbcS0yoq59oskxb9
hqJ2vvpgmqdoGp3mWJWL7uyYI0Dn+r/0+k0HnIv1Mrhu81cbZMjUZXpmMS79f1PV38wEf2mlepjR
osLvgm8C5m5tjcGfmo5JVTS0F13/Jasy46bJZ+MLXcbiTIPxt08B1rYN/7cm9dZq/ekp6zrLRa0L
jiClO+0A0vm7pjTOvMov/drtVRhdoU1AFxW6x8eHFKVLE4h+8cuMpEM8+lZy0fw3aWe23DayZdEv
ygjMwysAkpol27Js8QVByzbmeUrg63vB96FNUi2Gb79URIWrnASQSGSes/faJonxeHfYGA/pJa3+
Wb2W8diKIxREpIMe+aSdSjxD3xNbH74ubgdy0oBI10+Jco+rr9wSo/ASO8m8FXJJL/Q4zi9UIxmG
hgJbZu7lKUqlnXojsfqs3Lt2X+6w9ba3go2M3xYL1vZs6D99PEeOexgUwvmggmHAUUJTEGv1aQ8j
xQM0cS7c525dBzxIsZJG6qB2MB//f4Yive34GdqVOc2RrlNBKUR1q1V8Wa24b8mxEfUFVMHZnEQh
wDRh46MgLUN2fDyUGHu293ZU7gGbu2yH8+ZxNsvh+V8viLQktHtYkBkFOdXxKFSb+lAueblXYMVg
AcD8ZgDcH6j3Xrh1713P3yOdvGNSkkHrKmW5F07UX+vUMQPdrX9/fDlnU2+VVSDVoc1EiwKp9vHl
NJPiKFgjyn0+Rdm2rRyiSiOteZ2bTn+YnEVcfzzeqeqfuYf+C7HoHzcsSX4nTwl+fI79r+n286ra
jERdFj5eSPMLHPk8IMajvipl9BySz/eED1BuRauTt4oaxPq0WL3lmeHUfJdGr1zotp2/FLx+8N9c
lCR8Vf70If9a0tQ5aseat25vskDvOpXO2oDd/Hqph7eP78E7DxYeKK8f6GEOkdbJFGrpjvBlls2+
n9rCtystI1FADy8sKu9dD4lTvObo/qh8r7/ir+vJe8JbJ6Po92nuapSaip9LLgo/pvl9YaQTXcy6
npC3x1q9BgsYIJZOF04Oh/YUdd0+F2O4KYZKu6KIXz5yrFGvRAO4ALpSfN9Bn3/BiYhApp/q+0Xt
tF/mGEUX1oHTOOL151BAWDUPCMNY3rTjK5e1sQxOOU97sOMpRFh75Hjkxqm1y9mHgA7noKVtQq3B
YtXQ7gisrqtd7J9O9DSNlfHdCvsGYLoBPJe0LlfiSKO4ENIccefrUsO25GdWqZKZmA/RVd3oxb2w
y+hnrhfi0TGnegkWgqG/ErdeOZ7bUpj1Z/LOP418Ax5FFpL69fGUeudh8wzwEqw465UsfHzJdtUg
Co/VYa9zxN+zx2zuR0sttkZjXop5emcoqPJoCqHPgAL9c/f/mlcYemCeLGG/z0mHxb/LXhV58re0
acvtxxd11sNEYLA+QhWPPiOeGXGEGWEWL5c9bZXNIixnwxZUbjJ1+mWlSUoy7qUA4rNrwyIAS1hn
z4GS7Mw+JfNUsAKqXJtNCl5l5uoXdrjw/OkYXX18ce8NxRx11qtDSfFHtfPXbRwdTZR5E417Z6C2
EybZtCWoRfUdDRvvx0Odv59c1rpZs9msscA5J0uBPVO2C2tn2BthvOC2Riypdqb08QwsfrWM8aZu
cJaifn6VnDC/i5zThEhiM1ASab1c+DU6c/F/pWSsFvwaIPL4U3A9uQjBj+fqnBe1IpJ63Kec77wR
vfCVHF1IYBqNHIoFzucwnUNS5lrrsz3WyoYTt/nSFoVC6cPdpVqnvH78k957FqtWhqTDdQ+mnNwf
YXcTRXt93A+DktyRKaFs4sFsbqgvX5phpwm269WT3s4yCQl1vRcnqorSqqdx0ga5F7Y1Rx4tdgJ0
KDWhY186e35EN8vhxxk0+eLALMs9PTfdXWtWtOJh+0wPsPHl4nXaTF3fHnNUWIrdlb+N+E8tkeP8
DWU1zpgtN+qHRb3iRZ2EeMnTWHn++Latt+XkQTKvbCA9CnhrPurHD1KTYPTyRJf7aSlLoG4jEStO
WF5Yzk9x8H/uGM9GQdLEafdsGcgrTuJzUc77Uo3bjWhs62GpF3Lm9br4HOPg85uit724aNQHO03a
J6KQuWOz7DdQcKKt3RfDLUI344rzl7zwGp/tn1ZyJRGZYHzoqgBSO74HqtZmfbKk816q5uCxhSg2
cRO9NiHvWDxO1YV1/r1bjmlCc7gTeEj+WF3/WjVcOgtrQ3/e0z6g/RjKdFNH8pJX6p2LQiJDrQn1
Cm6B04W31ftQSbR62QtLWaufCc6AOdGxzSziXuvU/+KqVgck/ghWXj4gJyuCNgikHm417ydLETdk
ftI0J9xv88/TFRE7/qTV/wUv+GRbUNQRzPGonSH6LDycfBQ/iqq6RCY4hQgzXS206OhVUUYw1grY
/nvfJU1tcho3Vfdharc3Q4PBFadPSHXVoKtTUEDb9e1QrIwwTDmdEe4rCpgeHJf8LjHLhqITUoKZ
mtW97sDuFE7CbthVb4eM7mM5peWFKXw+p9glAryhog4kE9Xg8Q+2CrMuQ6Gq+zqLkm3dFARXDUZ8
4TU+X2MZhZtjrIgf/N4nO5RWOPpgkci9T0s33KWjUgRzGzaB20/6hQs6n74I51hljfUzwyu5/pS/
XpJU0XuX4C5z75gU2zHaa/hdW+veNRp5Q3tcDz6eWGf7FOYsQykWLwxLwSlPdyYHGWGR4u65bnVH
tjtmYZAvFmmoS6NSH0/mHfC5+vvHw55aabiZ8NHZblOA4WMCIur4OgF/UVVue7FHGKVdsSr04qFu
YHveVszuB4Hn6L6asxoMDFLZjmZybH4PtaJJ/cUS7r4zaE77ZONQBv34p51PqfWXreUMk+MU6vzj
XxZPlluRYRjue/QjX3i146+FnWQXRnnnvkNW4LRv4Wni83PyQod4hELRp2KfTXjaYC02gRWpDf25
uG0eEitJdjqu3gtL8DujMrV4kny+kSqeal/VRg8JYKOTwhZfXEdkaP/KCPt5TfM+3qlDaW4yN88u
OInPpzTCSNhBCod0jFyrQefvKd3NzeJiIS0OLbvfazeVdHzzlkJ5V8W7VJmHl39+gO5qzsLgg+Cf
B3k8XqMJBSSOLA/MMbaIfNfuE8R1F9aE82kCaA9tK5MEFyCGwONR6Pw1Wttb9cEyl5+4NLtA6YpL
H7PThYcDsMUpkJeTMuLqNj4ehAaSViNrMg91aN+zMFm3drzoXmxW5u7fbpqu4lrhAMGmnk02rLrj
kUqdYmvNPvVQ9E5zCwzE8GUUhY8fj3IauAJv78/s46THMkcd72R5s1WBRmxgLiwJ1NzN0JIq9rC4
iyZ3QpX6IyHD6T0tApfog9YqHoTSztcu8bzjrWuOZusJKvIo8nttC5paJ5YxV0sdBUzs7qSrpvWu
TJSu95IJCX0gKnX85C6O+9IqQmWzWbS5xpkWbPeFF+t0jv+5LuY2bwx5vudC7zGrBk723L5J3eBC
rzZYBJubfjEekQpcItyczr2T0U7R+Qgk3bB0GW3o1TzQe3yQlR1mF67pbPKtz2r9FLHvwPx5yuNg
v9GrcHOKQ5Nmws9zHcuziwc0n8ZfH0+L85HYfa468dXrRAX7ZDGMuyFaFkL8DlHOs5uExaGu5my+
YDoI/nkoAzupTt4v2zAe1/E8L8oGfWouk0OpSO02ryY6Sg3+YVZ468ISf3Z0ZTOIlwEHC19zlr/T
JWJK87gbSyM7lIBrcIoYfVCh7UfqC14rMA08zuxoasUz5jL8NeqlDPRWn+7iOQbwldLdubC5OJ83
xz/o5OJFBKCws5XsUNFWuzbVQlxFOejOCxf+3jDGul5RmYX7aK9fob/2MK3qFGNb69khaSMlaN1C
eXL0qfrx8ZNcdwh/n+C4uxZgXdbfdQPB+fdklCpBNzb1cIlGBVBGrgx3lEbkLdJ491tf6Jwz4eBs
lrlG1hrG6YU+xOmndB3eoRDAYqkAgDg9Z9jGUMRo9aoDvTD7LsXs5bGsDDvdnJMAzni8Jy/1v7iz
R4Oe7JpCLW5Q4znVoc+GYmdFMNEGZxwvTJOzzRnXRvER8yHXxZpmndxa05Lo3MOqPsRZHX+v0Bsg
V2vI95zVYVPnKKNi1aDHzjwddpElLB9IoFt5qDsWf2Htp7RmupuPn/f5EgstTecr9R+n5CkEI4Xm
HpHH2x4MZNh3ubDNF2eNHNNp3t0PfXQpzO+d8aAsUJVU1h0qJJTj+ZXlg52AEu4O1NSWR4lm/6lp
bOlFTqnc1wakj4+v79QMzLcRj7JBW4avIxoA+2RAvW4qW0cdegjtVjW3aVGYmpd0kJ68fnTiN6Bt
zou7KOJnn8EbSlBRX8VdRwQvYZ/FQyuZrUHDt/PaZJsMBs6aXCVo8Gwp3lBlZsFfltvbti4Jejek
Y/+2ejQaF74a77z8dEkoDLIC4Lg8racbxLnmat91BzcfVEQpTndbqWF44Wadj8IZFd2bxo6FBqt5
Ur4ZkoleQLz0B7Po5AYOhoKCoPnHzECeCKMAyAarrFMoOsW7Jflk9QbyuoO1dLmvOlkWID3W/3W5
xC2s4YJ1aIkZa4TU8UTrWPKTRM+WQ8GRb6skS7hBx5pceH3OlkudN5lvHovmetpb/cl/L8qrt6JV
oJoc6HOIbhPHBq4SPU/VDeCM9j7VpXKNam7KN8j3STq23fzCjvnsheIXIMrEKbXukZjgx7+ArB3O
O7oyHvpYGLfzOM2okkd0T4VEZLEKzj9+oY5XaL67NFJ0mGkah2Sm5OlMVMth6MjVXejW1d/QXVa1
Zw2LRF1t6lcgV9JNnKzRLR+P+odW87/fpf8My5pBORZ34XlVDXlKP9Smuuz7Wa8+F3bVw+iZRsSy
GZGrqr/YdnJj2xEBKoYej8q1hSGbXVxKGvKFt+R4X/Xnp5jwpDBqr+RNIHLHd1xL0HqVBrWwfnEK
JNTl4qsJBbFausM/dSD/DMW1cpzH2arQ2TgZqkc7m5ethaEDS8uuwnqCOicOr1B8XjqgnyyUf8bi
lMBs5lQJWvoUSqyHosgJ7Vb2bp1Etm8uc/ZUpSHiVrbmY7KZtKh9HgnUqAP2e66J8neMdH/O8uaO
MOjQCEB6DVcI+rCR6FGt6KBlyuaxNN1QPLlRBuDVTMSzUOmOeyWz69kxmu7rxxPl+IX8z1WwruDI
16kenrEf5sRqISkrTE+4kXD2nV59NNSu9xu4Wp8XOSl3WFmaH4VejvdzapcXzmLvTI5VSLHWSVl9
aLwdT45k7kRu6cuyH1WrCzqB2ixhw4QhgySRjy/13aH4uKF+Z7E+29+Psux7OLnK3khwbg+OAGIV
5u2122HY+Hgoh1998vbxEV27qGtN2zolaui5NuslySH7AqVnkKB8+tWFmeZDzWxhiVHc6Bvh3sTk
vf9TmeM/z3Ol1LmUIVlgtZMFtqpTe6zweexl3rRvKV+ODf+1sVZD4+sl79JLrev37irVDX09WlDo
PmthVGVs5kA49wqOxwDnkHNDGroTxKbaXni7j5fu9dpWCy8fdQdsA+2f07kyqmSAJ42+NwqWVB8k
W7rV3ab5jgEdN1MSl/G3j5/jiXX6P0NC0aDAwi6f+3oyJK7PPhyTRdk7aTva29Ex6maDBSr+PLnd
tC9ljdA5yZLs02jo9R1rbnlnm1HqN/yNF74k55OKXAVADlDY2BDzwh6/KkgrR/Z7a/0XrUOC1AgA
VQJcNPc16hfYItP8OWklOsuy1t4+vhHHO50/92Etm/HtXIkZZ8qgRVSwpHtd3xOANJIjGeaB4iIR
/niU87lkgOenL8NUguNwihkFxLHEeA3dvSYax1ekq5HcMB6iuc8uTKXzkVCoMGdZvdnO0008vpea
7KaetS490O1VAzU1iq3ZigHCVdJfOsec3zu2vArRjCgqgLydls9i2vPN4PbZoY7c8jWTtNaQT2qb
KEL9245Rda9iRdtgqjVexGQZLPs9VK2iROiJ08S3B7TAiWgu7YTeuQcG0iXCEHB004Nb//yvA/Ii
mhoWq50fJidNA7dLBr+au2inJXRHP36w790COgmkhZMiBepo/fO/hkJnLGMTWjz8OlnslKWsNlVs
qNcfj3K+1QLQ+Yd8D8QPLNrJy9qHHaAD8qoOwPv0u5Y6D/1dZcIiYyZ4AaT9it6hDz4e9J1Lszmg
cUiDpQ2eZH1r/7o0nHpmbC/roJOp+7bU0+uxVo0Lo7zzrNiTrzgD3n/+eXJpdqwIKee04QyQhyTH
g5tUhNC2ZRamFzbIfxquxx8vcFVkMdHGZ5PM2nd8RRaKp6FdBirXih3he3J7682JRHyrh5l8ZKY3
NN0ts8dJpZrAFHLUsYkHRtu2/MmJrSuOwVaG9yIXwEGmUaftXi/YQNn9Ypgp7Vz1Jn3pnjUZt9lW
SS31xkwUQOEAxokZUrGTkFQjbWYlBWHld4nnwfGkzM2vkpJD7TWsPZi31vOQ19s6rgrEwN+B+w2v
RW3yG5FFDH4Lj+sZQer4cxgy6rV6lpZ14Gq0H65RUYofi1LUhlfUtbFVFBiMPuWEEeswIblvbaVw
mQlioMJD9z0tHhky2m1n4yCnexCmP+2xIQpLlLp8mqaS+lkVtpUMnE7FKdkDWYTBlramuCV6JFL8
osqUGO+OAkIrxWIsfC3rtbeI+tznPorl78rE60wPJsTuLu28OZiLA06g7RXnR6lD9fURoFf3VulI
1Sv6rKA2bvdpGYx5ihG1XPQCp51cTMvXcCtghUMd0m8KZ6V94MNzXkYAnpcqme9sg5n0NgsbDVvq
eqcbuFxqI9OibA8E2VSkDKG4uM30+VdCgMpT7a5e40TIq0Qd0GRoBPI0oVE/t4Y5bOFhxEGj9tl2
Hszq2mD9v1662Nl0JTWHSOnlDQdAPJN1rl3DQjAufATeeXUpKSukv4F8BqB6chSMMQNKjQSRQzm1
NQeyFom0VambjxeId15djvCIkwlTQ+RwypGAfTlZs+zyQzPgPiUx0A3mZUStH83mfzEUX1Dd/pNu
QPv8+M2NDH3CNq6zohNDflVYkRWoee9eQyOaLxww31lrwXitREYa0ev6dzxUqOPgG828OIhYw3JK
e4OvR9SWt6NYmthr+9D93Ndy/vzvN/PPaQu9DBWR09UWcgVoIjssD4NJiAaJvkQGT6HuL4kTX9iM
nO82Keqy3WR60JFGzXF8hapepq603PJQ6cQj2suY+HEcZ1eTMcA0ndp0+/GlvXNkJxR8pZEh4kBB
e4o0FeRbTkaer4h7Aw9MQ0U8S8kC7bSRoplih99EDt+/ZVNwAzA/2Rh0oy98qM+Og5QLiEdimgKB
BrR7si/Sh1mG1LF4rCkmop6u1r1u9uFDIdTkEQhxuC34iR7Wi2zTzLq88Jk7m1Uc27kDHM8g1dGU
Xt+lvz6mhp1GED0KlWq62n1nEv9SDaOCQp2m1zWyrit36qoLz/n8kvnWwfWi7cj+mmre8ZjlUrop
30HtEHULXHS8vo1XK2QJEOLYPWX5hMG9G4p7u2m7jbN0/2YEYWvNNbN34MYz+qrSOh5/svIY3b2u
HYyw7YPZNORdupiXdqF/JNF/f9XZ4yIXpLHFZEZ4f/rmTBTJEYgV5oFKbKd6UUlSK2bDzr2t6igf
VpyFyAMDqdx3o8NzBrEjAmyicDyv/LjK+odYONZr75Lr4lckfqhBoc+VhsNnNIlKmSblMxgQ53ao
9OF+LMNw02PKIN4kxxFa0TFd3T3hb3vOqrewJMShtroiDVRmm+53zZzGAegc9QqXdG2R3jpiHon0
cXkV2qTFWL5DrNgSCv+bDkEG3WyuLY1vAQb76oQtboKQVMorKFbOtTqPnbJTrRG4TMkHOfIUYOYj
SaeVanomlqQG3RBm8E1vxOadnkTj5KGWrB+rqtAMry1L5UEMJr9eplK/iUyjeJNZYkAjY+L6RRlj
PF1gwPYetpRx3+EJ26E1Ae0XykLMl5aGda05fni4alhmV0Inn9rT4E8Z4fhtpDQOSxuGM4ihsQD2
WhkWGzHVumYngohRnarkCSSzO17j5MT5SfK6bvt9GxdJAKg7+aQLYb/UGjVYb5K28Xkm0+FB5Z4M
N2XuigsvFlLj059tYPSg8GeSs6nQazn5wOLkV6esxomqY3PGgTuk4yuB763r2ZBqoSpTHsGUuhIH
NL1xCZ4NVeU5XtLqYKQyp5c1Qp8LLDsKjR1pQN0d0ef9DzKGxBd3EGZ7I0sNdIOqD8ROJW4rb3sh
+8UvKyWxd+MwwhbJQyd9w6BtLd7Q4Jvwytpxf4z9pP2wchyuXgsDI/SW0JbhVuZThhBmGrFig5gB
zVZpJdYpFzSQuQXBnSa+mnf1G5wd0QZZRUCzNY1y3qGFNtTN5BLS5NuiNqFIK2HmfoHYVc6UfBxg
XCHxkF/gjEnTT9qpeuTIFd2nqMEHT+2q5dUN5XyrOUkR+nHdRfdD1gMQcWeBk0Jps+UTifCZCKKs
FlfDZAFbh42S3kfKIMMgBlNfeYkD7yNQs8H9blUDGIO+y7NN0s/OjzyqlvsCk6C2BWAlOnKaJjrQ
raE8SrOfX6lP4vgfFZMVj/xj+5eRDdjEWIDDT2VWOCMasCpzb/u8ivZVBzrJSwk4JoXNDdljZ/EE
d0RvU88y+vazWRW16yuEjqLbywfzLZuWJuTmV2a9wespoAaRJvJM4mml3CutdO1gGaawukFtEebb
DtT5L9LcJvEyC9TFQayoUROkTS/n+7wh3c4HzD8eZF3V8wNQZpF+wjcepnurDk2BiKwZJvyraiK6
z7oS5g6UgTSq0qthGeUI47qcrfx+ihWEEQg0hXVl0ykWftVG1dcUh1zn1UQUGUEaZUpH45yihEc0
07CjZw8Bg+NACB1otupfttX330hd5n9RzXieVshS9xzqVre1CPfSt0sYdneFELGCWzbVVjpz3Nxw
llMzr4uGEOLhPLLBKBrNTR9msqIJy6g7ddpVfUauhT2kw9WkdzWRyllbj5tQOPEaPyrm7LZwlPwX
VQbrbjZSAsHiUDPBzkyqdU8RrX0z9M5ofPoB1i28sxRLngwBDcoaCgioHphXCFQSCW5HIYs9JqJR
va7nUaepSd14uaZdVyo3g5HOYkN9RruzOxkbQSEaEK7GgAD0GkpR8zmSoyiv4QHX2R0BrW7y2E66
jfyfSsa1OnTVDTbSsoFQLpb8LY5D+8EJHZLCap0YagwietR6al3Y91yhvmzFXLJQhaPVPIDNFL+H
vkaUTX6tDjlJFiEMhDwN7ycDLMiNrNQoukJH7F6pMZsjn9med77S65UWZPo0aFs5SfJ3jNrKE79T
w67YqtUIoYD2I47/tHIKm5CXeNCv0KVBBQuVCBfsMvHyIPHvwB9U/HCvcmT9ZkNTQJyo0fLbajzi
7y7+XpK3o3yEwKYl0edR6YvGa6iMvtJPDs2NKmQ2b7I4DK97QB+2B+IlfxvVBn2+FseLEhDUxno1
ZVq50Vx+R1C7UXJrJvw+wGNqlnix3cRvepeY+m49OJL/XtTWpygDLXYDIrO6pYuAhx89E36dNcTX
5DMpZsifxmKvK6SWf7VDDtteBzrqeeH7+rsZsrb3gAtGqK9h1LigxOZkH3YOsDHsvG7t1fEik50z
qNE3ubToCbTR6SwWpl7VfD3MOfiTU2fcDwoIS69tl8QIGmoU9Yroik1O4gTYbK1hpvnVQ0Ill7DL
ODaEULEiTqja8oy6x0WGHjb9y2xU9W+nK/U9izgMqUqPjG9ZOjc/6qZnX2aJJOXO6nZc7ea2tg88
3KX2696WfO2qOHsWdaIWARuLgUwkrQfKVhir9DfmKtm/96q60ZMWIKqRxLL2zDghqI8SQT56fFTU
JCjHieKqCvPAJzynUkhXr8Ts2YObQ0ct6C0Hy+TouyriNOY3rRJ+1SqrK+maiPQrXmzz62z1TUV1
okvIZoch9Eq9LXICTbrZ4yQL7oTpNupdq4v+Doia9iUtSwtfPyBuD9rHcOeQaxP5aiWSH6wZRuF3
LqZ/T4d6z+oWLsYDEQDgCMJ5hr7EHpKySu/U4AW5VJfaBZgfShphZV9ZMw2JwAiVlK+drsQCvJXV
O940JMY2y2vO52XF+urNdaG8GknuvtAMLmKIi81gsvVK7aueDHC+C7Wq/Y7Tzsr9VsmSt4pougLD
f5rfGn2+DICLKgUMiawmLYAoJV/bbowndtBVk26rcs6gbWYAoaBNDMC2yizRP7Gpg/BVE9bw3Zpn
MV3n0zSUvlE1kebNrZsbXg1FoFgN0jWnsCnizerKBUSYosfDvilF8dYkZMBfwepSdumcgFfEOj7f
6GORWGDnoOt4WpH3L6YR9fsalMiTO6lxczUYgxEFKfKeZ6N06s8Io+qnkmjADPt8zV4w58C9LUOt
UjxM9tmj5Yg3q9H7kv5DwWI6STEQ6JwnI087lY66kaorQGBVqiuvqUGTlVOC3L1lT6JQOEvG5Cfk
vAIkFgXTaBcOWpnCGKwN/SsLt5GC01o0sBA0EDh29nr5ZFOt1rH+z4ux6+aMVseUDxPrhZXov0qy
z7THPNLD+6QnlMNLWL8Hr8NV9pUFnQ+M7FIDvl+fqZ9np3AT1Iup+ZWah2LfJo5TZjsViEju0c8K
nS8la+3kwwmZ5teJHf/g6XK2h93QAe7ZUsbtBjotdAMJNjP42E8zyIsJjGS/Y6vB21SBF5lv3HRR
wr1B7Wm5zmK1rn6UigUST1maZdgOTmQdWkeks2fJJf6sG40GSmjqSGIeOPt9o+cKdliicRc3FrDR
l5gsEepsBIR6SjyPVmA4stq7iZrDHIMfNm0gTWh4aCqH/yPmCOTTKUqLT1Kd4+khD9va/M3zG5TX
LES/BO4yUZSbhnUm2vRuq+V3MasG6OYeDFTRtFNxJcy0aG/0XMbRdiJjznqpobfegTC3nhPVGPQt
bX/1N3iGuQ0sgmGyoGcqdkEx4TDadoM+ZIHMK6OmfTQ0Cx41fbh1864Vm3CCZJZCy+xXLEo9BArF
qCTAxddX6N0rg3qaK5rXUUWVithRGeW9puaL/TQbZOztqkVrZWAnzhT5Dm+wEtCokikrl0a2id5n
068hnW3hIx2r9oUaivp6Llo2EEsyKI+RovZ3k+3GIO2MonjTe2vmizE3WbY15jyL7uBjJGScUswM
1JCDHFZ6+Ehbe6Ss6odDhX2IWqbyhF53YqPu2N3L2MdTc80pBrgOl138rGvFfmArIcRWYGGfva7t
7ckfSzXRfJPV6Mk0wULugMuN9qaLekv35qztfnFQVp5h6fQH1mlRbSsFX4VrTEWEtMjSrjNVGLM/
EgLzTYRi6bjvnCW2LZd2l3JWZdmYY0KPnbG1O4+/sfsklbThyFE0ot6BnmkfrLZR5FaqHNgCvdDm
ziO5SAlv60yt7wrkGWRkTBFx7sVEnvBGTfPiPi8Q4ntKY2k/ZNzwDR9tkEF+ODbqJuoEYvYKWvfW
iBbF8PphTMpXdmDpxpFd5eMmgz9cm/g44BeB4fLdqOHLps0zX960XSK/GwuQ8LGWdUHUFFWLUMLV
G3+EdcapwsqijFzyYkkAJkJS2OFzm9qd0mnKzs6h79zVFStPlrSqcpctqvZUuENj+kYbkeo5rA1O
DjuKsIKcnM+9NBX5XVHnrASyKpHwVm3ntkHVCZtYLUeYoW+Oq4tToxtwN1j8i1clNJR4s4zpLes0
47frLO7n2ZzU9DoXFsg6Qco1h7ki/K40w/JYpMKAOdor5mEEFWkAXxVOtWXNlWgy00LtH0jGNNsH
rZbLmxk2VXvTzhPY73BcYc0QbDmO89X5PemtNW7G2a0Vvy9Wzp7mzMaXvJQpkWhM02kzdfMM9dyc
F8vTgPO6dw7MqyUYh2aagonMsId8wCWLV3zi66eiPpJ+UhKac2XZZfxdsGH/YYfR0vvANxWc3qCm
ePV1QY8w1Yr4F7jaQn/uJd0D7EbddI9wdh6vQpemxo5KqPzdQF9je1pK88eak1oHFQRqM6ityIWI
vlKvUi9H7fqcgyWL/aqmN8XSRdwB95YDJxebtIcqzZyY44qWlHQfMvnTBUYOUSuF578ZxGA8cl60
Z87HlCb4+Bj2M05xB0uDpkUAfyiO9j59R2A8FXYLGLYiTB/gdNriGixAAQsRZKR606rFHAW5PlJv
10U8fE2mlaRoWIWNHTnMiq2e0nJeWzI0WbABYr+KzKT1TQOGzZVQx1LfaBOdWhzMBShFGHfJU1e3
6z1oTfVFyoTWCV/F4SDjaX6gfTw9Jmkxh9cG/v2GXVctHsCDRMQS6dX4igGIHNpYyuqehJoCIBqS
bHQpUtffxjjpwht3WRBeznZnXTWF3fxaQoinGw33pvCGxYiLwCWm6RkgYnsb69SlvMqC2+XlRPh+
gaA7YIzt+5lKpnCV7io30858BIphQ+CcqoKjOHKCq1GTbH9p5hq3+M+gk4Y61H2/aGfYisagpPfz
ohoH2do2JoFM5fsJKio2fC3mFOnZ0uwmb7DG/nVZKvz6lW0XHCXjxLmVwDXCW003KHsMbKsUT8ZW
97ymRnxdgLXfuXo9xZuuImEgMFPbfgxjw3pIk3r5WXSiN3z+ruZ3nGfWz6lh8+y53K89cMEOKm1i
awfcpJnGkLFMvbDK9e9U8aIv2QiFicN5oo3eyPa/Awbn1k8NvFdMXcR3Zhx4iQVg6YHuvekVQ5IC
yOtkABqGC0k9YwhZR2q+ymwKuvLOQtUMWJB0gG6nW23/vZVp8vtCWXwtOR/VvpBdaJQmkf8ja6Fp
y5//VROuM1a6MurLn6xI3hD9JnR4C4l1cZ7LimNsyXpcXlfpjyz5rEKPuzD6aY8I+c7R6CclLLWs
XcW2h/InR6n7GXLsW/XFuO+/W59YHmvVT4ZdbQf97uNhT2vSp6Oe9B5K3akjQzBqrmO2Wcw3CJU3
QrSebGHemhtrNvyhGy/0z8+qjCfXuv6qv+50ZgGvCvuJa4WxZtvc3xdgMzm3vYfUGhoXeg3rg/u/
HywFwuPhwJwqShZykZbUgjwv/Fn5TYA0OMT4Ql/s4wujQ3080iSoK2njWP6UYnykg8BIum85Iycb
MFf9VnOfP35+H88aJu/xgHUJib0jyOZnndEC526WydPHI5x2FY9nyJkYyCzrSAAgLX9SVvNWG5t4
m+SFMc7Kt+t8QIyDUhbdCuLA46ugF2/S41PLn+V1tzMCeyeu/y1sA/bFyRAnN0oundk7Uit/IiPf
tMXPWL2kTzuxEZwPcdLfwUn4P+ydR3PdSJa2/8pE71EBbybi2wDX0F2QFKvkNghJlOBtwv/674Gq
Z5oXvEEEaz29LLaYzERmnpPnvEZBb4hZ8Pglyhaqi4X9x3rX7Ocb5zF8mL3on5zeF+u27I4X58iA
NCsQ3S+eI7vDIPpYd9Qcj3pZHLPwqpA+QdzaOEoX99uLEVd9M7WZRGOljGjCJAowyBNb/d6Lh/XF
CKtbmNIx+QCVy2dZkg+6pF+baDMHwU0qNuAnr9qg6y2xunEDyL+x1U3FM2SKawCh3mQ1ZDTZrmtO
yGh7siIOSfGzUTaFlS5eEwC0EDFaAMTGar9Tp58resHFs/UEjuMm/xjflNgsuOlRf6Iqk+6SE2L0
T9Pd5G45KF288F8MvToH9GQmM1bt4rl3vnXjX7wBw6HZ2dqzHPpSFh117es/uD9eDLg6FeCaC21q
rOI558Q57Ue4/R7azRv78vLHfDHM6ijM9HKtHJkvrhDl8OHhATHsHdI/G8Nc3P4vRlltfygakdZR
L3vOLSwdyGjj+PD2cm1tjdX2VyddAkHPclWo2LZ7qkPKIlPhjRhrbdGrLl67L2azOgCSnuKwpDBW
aXvWwfhqfUXEON9YMuXVKJg80wtmnysOPmPm6svUcxnq6jwqz6o5Dg9gvpCO7VF6n81k3k3RAq2t
2/BEL1LDcanIPPLy9HuCXv+uG3Ug64nIRzd3TH3XlFLvYWyrAwyt7I0/VF124lma4CgyWje/vdi5
GRfjupe3qaZ2lZyKOvgOYBTQA0/LMfUsfK4i/GatON61tWb/ypeSgVt1CcoXUBAwLuk1YT0qo6Mh
K2vMxa0zBfP3FGIAsIpBG1qXfKetbgB5WPil2A7F807CrjxfEAhur842FGANnd5AheX29na6HJQW
YMki+bUwNM4nZdU0s/MlfNvJFRrrRuma38SX8C/nkerwdVT62MNsRcJXX3yV3qnnY+ZJ3saKRhaU
2wnPlK9zcD+xcBVt9nDLMu03g/Xsq60GW90vwNDRTMpJ7vJvsR/fpI/2tfkAdM+iqnKHB1qIjvXP
fCN2vJ0UoZRxPsNA6YUBQoQ8b3qanU9V5SE89vaXu3hRv3iNrHbjVIokp41MpAVY50rKo8Q+lNqH
tOm/6LQLiu6bE/34Peb/OV7+CyrWi+V/5av6ELc/oOcW/0WP8VvxLM5tL/mn/2N7qep/LBcR2F/e
iaCn+Cp/e6xK4OT/QFgE9jg4P53rjj3xv76X2h9cBdx/SFGqCM0siHpRdm30//4lqcYfKH0pPDgX
ogEgjvfYXi6n+T+HwUCiwQLLBB9DN4DuKmvFRtNp66rvitk3xlJC3a+jmx+GuHbE6S6U0LZ9sUgP
f//il6aWK8r3Mh7gLYgS1HYRboCkdH4OGj0fY8WJVF8qsKiSIz3bq3EZUV5E+GlQv8pKRk01aJOj
FDzk+WcprKmh1eqWVfFvMaWziaOHCTWKmhowJ4vK7PkfUs45OoWiLP1Ki+iFUqoIihiV4HyMbmvx
TeRFcNRi+kOlHllXTWP8CsXwVCCIskPY3PCBXjx2pVMcc2340ypFjNq1rnxQ9eCqRcb5EALB2dUN
Isk9uMddG/YgSL+oZoUqdTyUG9cLcKn1h4S1D5McfDQgHJA+qydrBaE6x6pCPVG6CyMPSGuHG84P
A6B5LA66etPJV3p2o6fXYXto2qtMPMa0iR+c6jrpXAv9LMkzf5Y3eUqX9AhoXNj7Wd03kUtMY76U
311xKk9TeZfEB7vgcYq3LurfSOrvjH14bdY7ID0h/vCOS5kJNrRZHNRnI3VT6QAGaPaHBC20q+iT
8hUx+MnC8+pGmU4I+FCaLzMPebTio4laklb+KJQbE7S2db3Ue4sd2sCdZ1WUE3dOv3MAUOXwuo9a
c8ijXYdBk7Wzht1oHDJkG/EW1z3kwIm/1YfuAXMCk5fuY/WX9UX7goM4wmwWLTaAV5jEHHLxiYcw
rlSgeejhS3f9wTx+D/e0KSXLVT6Vj9Inhy4CgBHzMOaHQEJ47AfyYz1lrOg0a177AyxAjWsmwINb
rFm+1vKV4YCrcSfDTXMawa6huOopOVnXxs56gj8C7Dn4KayDjQ46XeTb8DtfzXgSzCq5miyvJjH4
E7/QY3DUj2jA0E0/xZ9mBNJxOqmvsfhx7oePh+Dk3HW3gT9ZrvFnedsesrvxswMu5lQUHnLqcEfD
7zPWWd500xyM6+AD/UoKb2nkjdWJ7HAcj9pDL4HPch3aRG5673yhWnw3f8m/FyfbOObVLhm98BB4
6nH4lQRu8JjdDZ5z51xHe3kncPD2qq/TtX0YP4Ze4+FDg8epRV/NBWqboasODgBoilf9Sn45UEt/
gThK5Ove9owbfEcO5e1Azx7FkgdkTcodC/qlONIgu67bHT257qB46XN6XX6ekqPzwb6bj86p36OS
87P3M995BCQlTV7mz984tgiS473euwYa9w/KvngsHvXUc7odIKU4xYsOcKxnyjQ6/r7W/i8M/osI
9OKGfx0Gv1Xdt/9a7J+PWI/8/HYWBpd/+m+nccP5Q4fBqSDY9dtqnGv/307juvzHInfngAAFjIfu
3X+CID+BmbPQZoiF0MyJUv+JgoryxwI3RPp2UTaTESt9Txhc0q//RAPbgpMDaptaFb+QN9la0wor
Algs6LfeCSi82C9orfSrUHT16sXiXAh/5yna72EMEMQYrC4+y0Tc86CTB3MpAdGz76S2yv7SZN4z
etOWPpIDxacQOu0nfD7Ua1RY5U91ZJrvYhUsw1M6cGBeIpSkIqpFUvHyvYJnSiOMwghPhYx/rJLa
+S4fhw9vz/H1UjpEeIf0BFYkqo6rUm0kW6DwlDA6IZYZeCB8sMWi0biRSJyHu7+nYiHQDUsOXRwg
6aupzFMYOFMcnWSwU65EjxWPyxlkjZ3Lu/dPCFi7vHAJLFRrV5E17Wq2Ne4qJ2x+uh8OXfwDOkkA
798/DFopPHqBpaJrvPo4bWQbE/4+0Wns83YPu07G2C1tN5CvK9ro74VbhJyR3EWYFhz96pUQ96Kk
NyZHJ4TbiAFYDYJikjNyLvXnIEZUPgVavFrX2YcB+ZJdP84l5U/Tef9ehO686NuhXbuwCs4/YE+C
G0hwsk6RQNU0snMD6x8r26glnae3f8+WrJuJcpPwJl5+/qLeSU+SN7mmRqc6lZ8HhMpcx6weDSwV
8bgZzffvFIR22CdcVWRoa2E1GrhKEzsmsRrsDqFcEy7qG/XGC/3C1odwJ8OjZutzklcrh/JFT4Wz
SU7aPAaIemXkmfn0c5CBHb5zS+oo9yAiAL57MUVe00PztFEykDH5qYXMB5CezUNDWSgbN8arj6Sz
ESg9w9E2OGVrK/igtfPUtipujBk4uBnm6bMZVgD/utx+pLq7RYF/dUMxng2vig+EDoO+Hm9SNDE0
IopPeAOnuyjB81XS7Hz/3sWDVIUMA2qkSDNDZD3fejU4qNoGHHcaVUO5xl60p6WeahujvD7Pi3QW
+w2wNkHSMFe3U7kQKhoryOEs6IXbjLoMHqAen+OidA5RG6r3ULoeNbsWv6q+Ke/pNhVgRsstIsDr
RTUgiljqQgRfbq/V9RUb2VQq0NxPeqRPKCxLz4EUj+89YJSj5EXZgiI4rNY1NzoTatnVmMWeHDDD
+6BoYA9YPDze++XOR1lNBU+xQGTaFJ1aNcVGU9XRNBrwtnl7lFfHmJCyHC7yDp5usGvO94czIWoi
K2V+yiVVxzNuQPc3kro9TS97o1t2eSi6wbwLyZnWdUq5tAe7tOT8NOWK+aQhqhK4aj20H9OFOLkR
x5br5yyV0oli3IC6stQvoOGdz2tuBA5RVlWe0BJ8GOEeXNejruJ4NXmK3HtZjSCpXQxbmlyv9x/D
Gqwj3GBukXUhAweNsW9DsBm2EkKCy+PABZCYvvujMQpOAGgzciGy3c8nZ0dFUgGhLU8oedmV16sY
jN3WILDpBbVtHF6/vUcurCXayRxhaPqUKtY8eAz+ZkFtuzpBO1ZsXItxTcJjtAMhYs+2H1qz/TxJ
nXkaK4S4Nj7k62uZZIScW9bgrKuE6fO5ho2ll9po1aeyhW23wxHaCl00bJIvUZRpX/Goxn/h7fm+
2qhkPjqPAMLaoiRMaessXKspnoB1mItTCEjFRQabHqiTgGENFGND3eXVfmEoEhBFJ6wtolKr2WFt
kFhmVbYnQ5XVX/oQK34lCyoA754R+Q1X1mL9g3nFKgoAQQWMU2T9ae6U/hb1+fyQdyK8DtGM+/z2
UK++F5kHrxNSOs74Yv1zvnilkzY6GPHu1NgAPTM+0s2Av6Y321J7pSutvZHBXfhYVLt4fZGwKkjA
LSv8IrcKy5YmvCO6k6QyIUw22l2x2GPhEmddvT21V+dgmRraDFS2wBnzfDkfiq3XjHLadSeyIeUb
RniwDsI+vxsxHvOLucGhtnQwfraAgJ3eHvrCPmEtuVWgQy78z1XndZ5VqCFC6U5DWuBRoGvK10KL
Zv/tUc4bIOSpywRfjLL6dmaNUXGHD8lJA+Xe6ZhhqwiqXGGrFPyZJNmA0mcyvDeP/D0mefYiY6ih
PHS+qFqhVeDUGXOwU2uH2ObnOlk0+IMpPLw9u4s7Ba07qpIGKtrG6kloqnPYa63VnZwqB/anoTYv
8BfBZ0XZSkMuDsX9TDmdujmU3fNJodw39hPQ8NOM2cu1ArD9sxzI800s9GLjm61q2b8/GsEY5UOQ
9wjPrKVShWr2QwhkDU/wGuvwyrQTf5bM9AZOSXiC+aYWV+OConRTkIowBcJc/QlXt7ivUXp+xGEy
2xKov7Bbbc4/onxojJDdrg5KJWNWTCBED2sAojsHg36j93GwEZYujQL7HHQZ72FqzqvvOcez1M4t
o8x9hhd63Y2HlDR0//auuXCf8a6nSEJ5h0C0lsWG/9J2k2oMJ3Ug1MaEwKPcJKC4laz+3AmRvPs+
oxEAiBNpOqpJvEfOt84wOREQRnmGSWuoXsKH8iwh1R5o5Wr33qmxaXSyCASyEaZaa6ZMwirKOdPl
UyI3XFuYkasKXDPqGTupHqzAy5IRPMnbg76+RBcxVhIJJFTo6/6Wnn55X1t5UKtK6Jz0bnQmyJ2G
iI/ouqEzNmt2UO1F3xb9Q4ZbSXnKFnmijT/g9SXHKw/vPSIGCBbUPM8XGAt7GWP5WDrhemvfDFal
3E+5JI74PSIjkAi4pLtEBLG+Me7r7Yo6M09YtMC4x621riJSBAGhuVxcny17D8kXymQZRBsx6vUo
S3SgorHYjKGcvPz8xfLKajCNZmkHpyDFD33SIYZbcblVjKJcyO85y68RYEDaAkMHDgXqfqtQYVSS
nvGh1fu6Z8EeR2uU9L2wB8N+RMQJcsdSLIX7Xs/KfBdCH9Fv8gY8KpRYNE/yQ1JXee9h6CmGPfbr
stmCh87sEh2YAJCCDzeEwoimD7J0jYBco+2MJokg3WshJA6j64OPkllIlGsmTc+u0iqo1F3TSyUf
UkFmww3qqhYgMWJl3OnyALnVccrE+Nokcz55VZDPn7JCjdMHJI84Y2pcCfO2CEQMciMc8bR9UuIO
SLoM1dI4YLrSJd/wVB7ag9bTXnuIaJM692liiF+GaJR+cc2WojvcuCr9Wi0cHBW7LKzq3YysU+vq
tZnJVxrAfFBSeic+h/lsWTuoqXZ4Z9u4b9AG0XLaVUKjVxFloC/vIO9Ud7I8Zh/b1mq0fUKlKv7T
nIyYmELG/G3UIK75USqq+D6CXDTt42K2vwrKS58knN6z4+ykbXQQ5lCGxzkdgu5TltapdAdtP7Gu
RxsxC0TQJ1wzHpNBMWq6JIj23c84Hg8HvOysb8CwcROP8sKmAVJAU9sFY2fPV7VVgaysMwxwd3HS
o2HQ4wPfXvd6Eudu0QyJfQhUaXyS+oU7Ucl18rmB+xrhH27l5V5ANF16UBruq/BN4m9VJIN7qGWj
iLyWiu61hP8w+gdCwC6uIBUmbp4G4nswqOaHdhgpEJJO9vGd3OrlIkWu045pEbL0bIiKsRe3vBiO
QRRM+W42pUo/SUVvDId0tmC2uY4gT9xHFCys+xwGA4qOmFJZ34mHcMyk1OrCBBqgUdv7ypohzJaS
U36HRIDlEfB9vMphJXQHXeBq+Jg2sTrCPcll9etIWS76OVsOjhlSbNjlMQvkTOzhVFd4CIVm1B3m
EVLuwTKSTL4OVCrYB2FASPZsJ7WMyKVol868waE83dA9FuZ12uKxrqGjb3d0kRzY+bsCXA+sphTs
+k7MQz15IsUM/dbMLKyQe1zwuq/TpNTi4AyDFh/iFE/gPWDuargRUKeEcCfNGItb2xjoutWSsTAw
emhst40osvRkmFKrPA+BmItqj65MVJ06NKag3gm7h5YK5ki9bpGxjY9GElTSN7PPAeVUaNL2u1KV
y+zYi9iBaBFm5iPdhAjOBhxhRV40DQAvmrTgMU/KqrI5zl3QVtdxyj92p8SOs/3ctDjhVi0M9Bsi
pW7uTLSC6Jzyagr2A87nD2ZYDJgcDzQ57kXTtCkSzJVqfw6zLM17l/ZDU3ycld4MnmelLcLPE3az
AyjxDEejXSHLedRdV3NqYgIt2aMmvlVZbbQfUk77dCdVvHKOqZVT/24rrW0DN4mwNW52czSUz3Ff
LLQv6DGw6lEELgphRjezoU1XWjr8CgMJDhT1NrgP8K3arrppClX5CfXuS9tY96ETQdWtjKdpoBkq
QZf2RGPIe8sQ+S/RjcWhxZ5851CPd7FuRmEmVCYEt5ruKFrhQ7n6VAidrRSHsVcl6n0bSzot2DlN
/ppIUdyY2vpN11XH3IzE3gmoNst4OriYi1R+gPLEwZl13U3qqTwkpd65Kh5YrgJv6zHB9GRXzZi0
Z3F9H1d663WDJV3ZKO35QUzZTpqMX6huDIiFmKekCTukKQwJXmCpX2eqc68VQbHvhzG8mhXt+4RP
1S61pDu0ctCIKYrqYFDROrYwpneIpPiwRjC+z6Sg/2xq7ZUF3fNgt7H2ZzeUd06fzPtxqoNr6OvJ
FQktqiWQt+CyJLuuLZTj1Ke3shFYy3+GBSTm5ohci7jPCri2UIuivW4W1UlX8q9abih03KfH2pJD
T+oNcRjjoL6lyBF+DoYk3RXj9FkoKuU2VR7cmYc5fMmsODYQdBHo/QmIBb5hEFzprRlMtPirelQE
3QngJldKp0EowxNj4jVIA28on6o2rCVMxNuufBjyxJmvsJrWs0fdbAzHk+pYkW64J9H6NTPwGVcN
FCrDM5vILu/LKRiKH+NczOPD1BTWomrXQLD3Ejkuhp9TM5X9rzSe1P6Dk5Zh6yeJPlOFp0qiHasG
xtXPXJXzqSWOGfP851TMAfQhGY+B/qbGCK35kZWj3DzIZV7EO5kTnewFQkvOTT51YFLwdMo+SEJD
LSQbZm06KkmX51dKovBkA/tuGAdYrWH5K0cooVO8iFib2DD1qZJ1nj6M2l0QWvoPBSSi8y3gkg73
poD6tjcLdCPcsrAVEBmQulrtKgEsM+1SThTM+Coy1MwbsdaErGaP5uc+g6ZwR/SyAteOkijdSWqY
+qUYnWZPkcoGgS9652Me5TYBF9H5Z8dB6dO1W2keb51cQHsbSzMHTTMOtrGnLJHrV5HSO7LbGjNq
HE6Eh5DbqnLEa6mQ9V9Fi/uuO+RGrbgdGWm2H7Ik/kpI18BcOwZa5pXURTcRXGHI37UG3EOd7Cw/
INEtP4zQlxwPZROdmXalpP+JVHH0o86HdAZNTFS5qxWnIAxCE0x39tB2st8aBVp2dhEXYse6kLxN
9qhXPAPC6hm0UABZKu/mykUgjf7YKEF+eijGfG6ukJ2KlcIbpTptDwFuK9OxCWYnumvGCK6mC9FK
Qz2phU22j0orN3e5uuDE7ZHKryc3mgZArzcbjALbGsECN89GB3GXJFFgzXV1QgDDzMt4rCEyhV6I
F9GHyqHkQ2SGjXYfYT4+IttsCP1DV9hh89DUWcJ9GaPcuEu0AVgM17oofQdNC27rBsLyTjdqs76K
lUEJjoMFMf7GaqJeesxhlGVuXssVYBbDxE+Nfiv8hEE4bhKOXbzPSPK/kuXL+U3NkeRBr2pJ+9xF
cn0Ha6u3aqjYyCAdCRZG4rVdmvYjOodx13rBHBjFEaxSa3plHyGgk/akoF7fl7LqEoARCCIyF9VC
5SJPl1C4jQ7wQAboobgiwqsSdWvKt7TIhsl1JFokh4ab69fUq0l8zf89fgp10X4UTTU2UMrGJZeI
EKBNPRvllMDTxxJmTxob7BpDb3LpQ6HVtbO3pom4UIdBj8SPUMBseoSWStyORVY9G0uieQ1bxypw
H4kSGi5jWBnDTuWYDse6VLTppMhjWB6qudDmY0AXtzuqeQ+XGrta9AiAuqb5rhkQX7l2Win6GFt5
Ay6lLK0nlKdi263R6S9RtAic5zhW1ARmsjrw8dqAlnNTzeE3yiZ1cTWR0xeHLFnUKrSwTZqNyuWr
1xoFN5wkQEnz2ljE387fMyIaY1uJ+8gvsOnwk7IquVuU4p5Ahg2w2k6Tq3fDltb/q/rN71FxcyL5
o/m4bqGS1KdNOXWRbxHGrhujiPdJDPGvLqGYvf0eflVfWIYCW0mBgcriK5V0iueKUrVzhEKPgMkr
yelpQise+Bi2Ol6jlvEGSO/VC5EBKZrgP60idAbK5HxFrRC3HaNUI3/MNetzaBvKl9TRy42yycVR
6Nii2AeuXbGX7/ryHVqPXTWiQOJDz6/FlWRUZnDvTLMcbVT1Lg20lH8hYS1uiGsJrd7Ue+jPbezX
hlZfq9gv77Upad5bpWTReFbbIEpQ68Ld8Xw6VSsiCWhz7INdCa8c4AjoMiTFycoQcn3/hli8/mil
UqigB3E+VAa7m2M8xL4hNx/azOGaKBbUo959oc37+e3BLm30paINj+239J12PlhSRlZjY4XjFyLT
7+VwqH/MYmzgiKhbhfqLH4p6lmwpy+datzqKrMhKrc0oTipaSJBt+kB8lBwr6v98e04XB6L4SveP
a4NS/fmcMj2OC43M3A+CouWpgQvuRw3Fl/YfbPEFMwCSiXKyveDMXm7xjKigF1KS+CjXdp+syRwx
jpqr7J3mmUDOgEtRzVm8IUBOrakQc424CsJfsY9SULcLIwWRVMuOnt67anRZFwlutOiWr7Qqi4k2
moimderbzTjeZXUv3+Vmmm0Af17vN0gHVIuQ31yYyvqqMJ71tGVkp7dOXZkh4Q1gxiMJquHPZuq7
P8/5UKsKlSyyHu2ByTpZQ6ecarmw72lObXFGLmw2Ug8AYEsplbLt6gDZYZXXejE4pyqRUMdCVxgR
E6fdKHW/XjZgBvQ/2QPsNnXdVu5R+NGVrAn9Cq0gb0KDkSe/XksjpH0n+fjenYDaJoHPAZsCrHFd
ILV6S8W2yll4daHc3BdgBTGf70x94+a+ENrPxlmFiNmccyeS8shvUcty+0LaK+KnZJXgwANjPiA/
ucUav7SMwEPomuMRu1wO5yc2HVELXBJwH2GMrENfeshvoF2r8dVgTP8mpfwY/zv8WV5AWV7YGTqQ
PHY5XVdg/ssf8yICTuqQSGkoR36cW7hGo+JskSWP1a+3v9brOVEuBlqGail+ThApzoeh+Ck7Ddmq
L8Is+TLHfX0wupK3foZmzEZo2hprKQq/mFJiZzaCR3Pq97E6P4ItxaJFyMOeaku4EXBfr95SVkau
HkF34CLKaqiOal8QIo7ht7kWfKQwoBzor1rvbbbA8Vu6dLSp+E6vmhG5WWl6E+eJ36exsPaKOTjd
hwZUW+85eGJpG8f44qT4VEB8DXAp68tCDpTQMjqNLGIYqAiMuO+0Srdlg7HkImeleRvAFyGWyLQg
v36Ljr74SupS7zc6Am2AaCGPQSAkNZeS0V81sl3edfaQ3CEhIPkIV45UP5DXDDaS2gsbBbFTwG0Y
YdCydlZfzxAJdaCpTnxLUDLnyTYHsdeVSflJCdGs3r19BJbf9mrCGF8uXQ8StLWYgB7qyIFITeKj
OCUOvIJocpoIOel6mtyYSdfehoVQrxqHju/bI1/4oDayI7R0yHCX/50fCKTKYifLo8RPpgxSSK3E
+25Qp41demkUuJtg2sAyma/wN4Y9pjJKuokfg338ZMoJEi78x3jLdngJ8et1xPDLXJaRlud64wSU
OgJjZB0lbZifzFavnhKUZT0z4NVVUf913n+fICfNLQm0HsCxvvxBL3Zqbk3DHOIo5lcC4O1kS/0h
E9j+tBDPNtKb5Uu8mhuXsLlEUfhfqwS+KKDnJ3oQ+2kougNnIgRDeqp6Vf6IeF+/S+Z+q+F36RD8
/mBkVeaCKj2f3UA1PouRYvSNXtEPMLmKG0saJbfRLLFxW146AXQzF+1qbl0YZedDNXELbmPkHsO+
I3syI6xQ6lbKb4a2kHe9YiSG2wSVcyNSq9+/fQQuznIhSjNVyiHWKqMbKYvrGHIl/qiY4qvmtAnM
AYF1Ks0FCHQbR+HiFsUDHcIz9ws33PlEoyivJ5sxfLtDZjqotGoXzQgSF71S3OLSpX95e3YXt82L
8VbbJsdrOZWpe/n5gKJMYmU/w05K3XxMkhsaV/mdkmb5BqLj0orCugRFiJo1T83VimpFFg0OYkM+
gt7TbZBE9uD2UVd8CSI4nBt3529G3vpgvBxttXUoO9HdStTEVxpR6bsR33GX5l/wkHTJeCySIqKn
SCF4au0OhXJLKz5BH9nKLFZ8b15qxCrayeRJWHhiObSq8zhBNDtDbBGJh4GKZ4Gk7nOdRtST8C+h
YtuXIT5OhUnTkBZWOTw2hho8dHEVXuUVljJjI8/7yCyMauOKv7QDVAwjCGNcVPpaXcm2xWAGiYzo
sNJF+7RMBnEolJQCMTiGLj0OhfWdYF9tVGkubgIE7wG18TC31+AWoAlB0HU0wjuDXk9ZaB/nJJD3
dWZKG3fHpejCe4wsa4HZg7A8P1K1LTWB3XJ3aONC6w+KZGdOvXx4+yBduqEobtG2/Z2arPECbYm2
veimxC8Bzvgyel5PyPqLOxXNwg+z1TqY5+jtlYKpwwbE8uJK4q/It7MpeTmrI6w3qVyJQkn81EmN
vSPQ0QnVXrtZvAQ39sryq9ZnCUCJqpnoMOjOGkxNAOti0vDUn8fmZ+6wVVtRzz9FralfqP1Nxyiy
py+lXeY/6XmKDYzgxTOkkf5AIQPQbfwmG78Ip5kc1vwkSP2GN8FRkrApukErHrNAdayap7SK209W
jhmdWw/K85gbX6ai1w+V3WlPOK/T/Y2MYd64QS99eNgoBhgRcFpY6Z1vr3SaGkrHpEhyqVE8bRRl
PgQVlrDqMPWU6rLiK10F8UFCVW5jQS4ODWKL2IuTKiqj50MPWto7pQwcziqDwfKiBPcMF+VAAAtN
Lg/FTtIMGr+KnFrlDuVKp9s4WpfuDkzhVJBcGqDRddIhaUHEY0Akvjqnyn0NtOIveEbJSRmlcCfk
yDg6Ua+9T4no76sULD8cFkqIy5k+n7ZTYwklG1XiZ5iKhq5R6ojU08uT7nsq5ddaoWyJ81w6YkgE
MDSr/drCNZyiMaWjlfiNhveVN+RQ0nfZiECma8UZ2ndv3yWXllXHNxLiEU95Mo/zCfZzIOd25hCy
osZmnKH+LtIQ3I4TxdEBGUvnV8RL6+Pbo15KPWAu8GxbIJ2muopQsGY65IQJBB1uBq07hxlSiCo9
1+NClOwOWqeIv94e8tK68jJFG5ZHEYacq2xnbJNySmCC+t2oFfdWFI7TrmrCHpZ2oKeP/2AwrNPA
bcMT4tl2vqpxaM/tVLQ87o0m+2h0oAMP5Rhn3xHOooH+9mCvUavEewbDtNuEgYlv5floo1OI2rFZ
TVHyjpGSdKAXj50KHdnZMxVsFjJdeYxlgdBeokY4Qlm0f0Jhla6EK9o/uLgB5REhQE1RbFjtqKVM
hY14ntJ77dIvQd62flpGFCfJd2xfS8f6Hou0wHRRa67uDJsmwMZf8JpBtSwIdxWEXCIVd/j5guA/
1tQG8l1+kwrdcxQhj3dzb0wYOsTzPY4cUuwBO3lolVa/k2JLQbZCWYS1BwSO3/44l+5NENL0gXiS
UahdTsKLONKHSVRjNZD6iR7ZBwpXKGPoc1jfdpU9Hboucn7oY56dqrI0t/bF8t3XIXRhB4OVUPH1
XueBoummMMOhwy9y0Kkut5b+uUUc+rPUGknjmZNASbPvItudh6rFvKSoRzT8axjVGxnLpVuG1xRV
DJggbNTVnkiGPEvTuUt9pZuA98UN/SUPvx5a0PNExf+AbH7wS5Iyed7I/S6NbNGgQxUES5hXjYWW
eRUS99mC8VFQtqgKOULUttU/oM4r4x0G+ggxjHbaKplfum9gFi8tz8U6bO1CqY9OOemDROQwyuxO
GevB0+Wi/tCrsbXx7rg0R7icbDESM6aqnu8xzGZQkEfNw4fqrB2CEbl4ilrmNbhf6Vbk0cek6OWN
db08vf+Mucp0hWEDC6yK1JepjN0OU/gBLEFxG5RVfv32CboUK6ha0rO26OFBwj2fXQnEr5ZBG/hB
WVujO6jpNB9rnM5xKlELfCSGTmo2sp2LYy522xRwAHSvL5DA0aAnTVXqDwXteFdvZ2zYOOEwp1LN
2Ze9tRX2L90TJJRLcmWzY9Y1WmwqujrV1NQfY3BrAV6RsacWQX2lqql5O1gxeseCKLmTnGar+XZx
/5BRUVZZsm1t+fmLOyrqQW/1KvtHCpubUg58MxkhdZjdoxQHYjflW3WOiw9ldCP+d8TVBV042HLa
Y5L6hQp+Vif12omqDvYAypsbS7Q4CFjFlxz/iqPa9vMxxr9h40q69FRDI4gWINQKAI+rXJqaLWDY
im2l5oVxjB25cm0z6DdqLBc/q+ngZrCgEqg6ni9thk31XOMX7UeFlR4MavsYk5k2Qkx9dNcDWT/0
7bRoe01gb98+NxdP6IuhV1/VRA8UBWuFZgbdYcl1sH77q7bBPLqytYCI3x7t4nIu6gPLoQFAsPqi
YSz6RhdZ5k8S5lau3fdkVlU9jFvVjUvTAii3IOVBKWCleb6iOBbQD4iXh5ldKaWbmMbYAv5VcgoK
jQwm/u15XRyObHwh+5kUp1e3T6VWGOKENjvVpOPgxkVWfwIEK35JZtBl/2BP8rZbWtNLp0ZbpY3Z
mERSMUtcdV1W7QR4fW8ux2hjT16cks3txq6nfbImy8MMEGXoxJnf0tOQPR2fJPWoFVH7NAjLFhsJ
0KWrlFQQRjwcJvx9V8mpJOiSO12T+Vj1pU+tjvdXoznRZ+RZdNsTlBD+QZWJB9tvjMnvt+oq2QgK
pUDhYs58w5Iscvy8OvZOCxYxA5ruldGkP9SBmK7evVEcOK48ZijA2wSO833ZGph+aQXJlj5rAQJN
lpbRPASfhhy+UDfeF5cyXAiuvx/jNkH/lc+rJQdmg0UH5YkC3kZvipsYr8zreiqmoxni/YphWI49
Rc3y/n/OzmtHbqNr11dEgDmcdpogDUfZlk4I25KZM4vp6v+n5gP2FslGE234QDYMqLqKFVZ4g9Wo
9UkxW+fPTGuLnd105ft6tG3YSRZUTvKQ5bztNlAybtDMT3pzrJ5EE4AoDHIVrGgTz8aXrmjaH7eX
+sp7he6QLM/D6mJbrc5kU0BY6OeBmI46699aGcJZaWL1nKu98QrlK7gAgEcp//aoV244ypaSr8rZ
RC18dTjbqPJwi1T5wMU8KacmcjowkoPupufbA12rPXHDwWWmyCPldlaxFSRERymLJvfHZjLTs9Z4
NOBsvcy+zl1JugykP3lM+vqY9FZyJmzIT1Edwq5GfeUlyNr60S5G5cPtX3XtO8uumcUpJsZcU67m
xsMvY0pyH/CTdu7qHrE/RSvrB4g0KuZtbvX99oDXggQEEWXxzySR3pAx9WDoeuxHMp8IKDh2Recd
50qfYDqog2RVqMeUBrCAAgMqVmXFvqhKWuxM+9pe46ok9KQfwyOwetfoLwEP8jjWlFXnL7gl/eUq
2fSomL3zuQKvf2G77ektyJ20ytsQz5Ldehzmoc+vnrgxzUxloOvsu5iefhKhas/vKsr3DQYE2P4g
VPRHSktqAukj8ExH5cqYv91e/Gtfm3CQUja8Qpr6qzu0GiCWWCOnetQmXACqoTCtk0V6+Mtpir57
582YaO+8FNeW2qSyR54GqGmjZdU0RmSnpp35rZL1X/VkVp5yNTFfnKmvTl2mKo8RdMDL7YleHZRy
PaVmGs/oKC2vr3G0JqPpwtx39L48Q+BSHtQphmecqfUjxIXu+5CiuHp70JVg7VtZkVImp0iig6CM
roPPrAuyTrFyH8eT8g+KvTGAcWf41szl8KAauMO78YQRhjUfFDMITzbKTkdaOtWTNnfR2W1K86Gs
IO/t/C55s6x3nqVLgTZCbko4q5snwP+NO1vN/cKFQtArnXcCljdgAQQm4Kho8L4CA5ZQH6N7beot
TVDU/2CABseyRhVRU6Nk5129thNJS8ikCSEQpFn9pCmZKhx569ynzewMh7GHisrqCElCjNWGV6af
Cm1nIa6dQNl2kNk0f67rFRrGfoHt6bmvTJV2sVArffKAzDxB4a8voyVtX1zFPvY5BtYHuHvT3ga5
ti0tnlOa84QTm5Qsi4eoKOg6+7aJ2MRpEPTpDr1hQCMAz45k4hRZL2wuTAwr/JwGCt825MsDl0pz
bJS0fk7aZvo3GgFN4ePhlj+DLqwgLelD9vP2ppF7dblnOHUyw5HdRoznV68xAkGNmQRARJHOHsQR
toT21cgac945qduwFaav7GdyM1LkXHcg0mRET0X21rqaqt3Ef1o8gpUon7XMga5496xgCgISlNuO
wVbbrp6FB13BBsybmTZGYFFZ46oQxvVwd1jBuiEohWitDB7XuA2jKnITmVq68CnYTSMo8xPiCntS
dPKZWn0kXUWjlx0N5ZTO5PKaU3SjZbaUF2iAlzHwL7dyT8BIYoF2rRF9y5VCml22gFUOteql/V+3
l3N7oHjNUEWXqQ3h8Rq/gXKwBTQsTn2QVki1wlyaz4Xeq+GfldJU1CKhHv+DF1jM09J1bXselBLV
1Ns/Ynuo5JP6hi/VJARY/sjf6hx1REciVobUd+IpO+No1A004eMy5cRoE4in2uWw1Jn+/fa42yuM
Bw3wgQRRc0bWoZMTxmFJqEJa14x6gOptNIfnsXVzjJxzhj9FvVndjwhlUJCuJjkXn32NfCiQhaz0
kS/emNn8k3LgfHR6q38wM6N+T2Ie/1l7+D/cPVPA7zToaLRIMaxV2KAooV0JQdHTNgePOi/hO5og
WQHt0hi9GCpUpro7X/XKvSDjUSJFhLXBiK7unyTKojydKbHMKnTsk8h7bH2y2qiNg5sr4sv9M6Sp
IdGUXHimoa72ENWAMnBzkkt7MKAKF/CbZndUvrpth/OjknbKzgVxZX50IKUpgcX1CrhrOWIJlMKu
vCDzNb1T7ae5U2v8J2m/VN/Qe2jufm4dEiqw4gh1UG5dd/hnMxHWpBuFb2RzeVLRWPD7vIGeRinr
waRL8fXu9aQor5JPAJWjPi3P7G9nEsm0tHDdDCZsYmePc2cY2Dzo068Cx7vx2MFl3bsKr9wC4CaA
5Ut0l058vRwRgxMtiWdR+BArdOVUjcFrgHDHIce49tHqhYdpJgLjO7v0yitJeYALmAIvAJ11LwY+
TAR4di58LiD9qwJh7m+Mz6an26t5dRRksBACBUm/UVXSmtAUCfB8vxzL8hwZbX90lWEvTLxyn7F2
UHdYPwnHW+1I1FuL2qzHEmgG+fAFX+PZOwyxleiXWXcj/dLqE1awt6e2HRT8K4xAdJVITOCiLD+b
EYUYbrZe4UddbH1yotn8jHF28WuOAutzVgp7z1Viu5YwlMj4AIlKmPuappQUUo9WNUpf2LZyFhX0
8KDvlJ0+yrVpeQRQoNpxFCAZWE6rCE0ziWyXUXIHZqKewQLPES53WhTX21k3LreX8eqsJIwDCIgM
OFbfLpkCp3NRCfBtZTBeog4yplFOO8/A9ojx95vy9SGvAnq+uiQ7RaHL1qS1P2RF8lwEc3YOwr7n
nc114LZtPP4ZhG6g7WyR7U0ph6V0guIzzJh1r7XCajcbDa/yEVDpX60w0Z5pjSMIYNteqpzuXkhg
RuhEGaBhAIasFjIW5HB6GNV+Y/f/iCoXD1N4v84NSpLsPHnSPGQZ1rujhho+ef3Q+ImoC+NA6bv+
c2qp/J1vT+bKLiS09pAcBXe6VWObgsIMMwpaPo6e8aGvnPBZc/V/9awq/FGp9qDe2+G4ganh68Bs
AZOtL5CpNBHdSOfBj8rw+1i7zlFR24+2hYZ8l017JMBt7Pt237/FYNSF13pveVcXKtoWo4+9uQ1e
LcD3HnfyLj3zfHvviz6PPJS86rw+D4U37LXht4eByxL6FL09HlYqOssT7hZA+4u0njjhCEAXbvNH
p83fQvBUx9oaXotKrS93fk0eNaCOEudCgYHEbDmisAzoFrWnvEQYEp+a0TwrOrIWUeHyvs3avRHD
22gOxw6UA+u7usE0tYWDVmnKS5zp6iMJWgcFLe7mRx58uzoE3A87I27OOQVnAr63RFCn2bRa0XgU
apnVZJxIuc32CZsTBTPYQHd+Nmo0WjtnY3NjMhrvtkyamByx9HI1acIaoCgke6afygNOIcpHU0x7
gMNrc5Ja+YifcyDwn1qOMg5NaHALxP4wzsh7uJN2cnPcxZWsGO4NEpiQpL5x3qUw/vpSySIrKdBK
xqK3HKtnkDzZedJwQb69CeVHWGScjILQpsznCHw2FFVu+6C30GLyBeWVLyWAUTRc44RiYpeHQfH3
UMSpmmE4EmrhO2EEY3lw0kb39pTtri0scSzNLpYPmb7VwkaKGoTpCKaekmNQnoVel+0JmQerf0k8
e8+x6dpmAZ5JPMs9SllR/prfwlmv7S3hWD3ZfAHQWlfVEsuwsui6ndfn2qx4ESSAjkiMlsRynKGZ
8gmcDYCazElQ3xWx+zPGnfeoBSjX/KfBwI5QgCO1W+Ongy7QYHQwGCDQnqoBrmZn1AKaT3OOrdjO
I75dQS4RjNeAa0sfpQ3iUg3HPAopuPdTZZ5jxDxwNJi9e7tWb2vH0w0cUL4JqwhlQM+nsweFHmhe
ezC6rKaLkaAwkn+gpsevup0nd586vhbPHX0yKiDaOvDKKyRTqI/lPt0KyQManEK5dHmJBtjtg7d5
XJkajVY03gkaYPHLBf5tC/ZJEURWQ+2yybq+PqiVlmMH09vldHL6KsbHp5Z1jtuDbh45BuWM8b1I
VJnm6pTZ2FNrcZ2Hfliaih9L304FjS2UX5r8ca7a73obGTtR5pWJ0mvCiAsV7CttsoQWSRKD/PXN
ZMTWvKnM76VXD594OZKTEqD8uDPJ7aFjR0pPERquIKDX1gOVW3rjONCgSEdqHyevdNp/FDWcvjTK
hDrM7RXdzo5eCB0YmBzEtOSMy89Yl6oZ2eDm/HxUlPKo641anYZqUmo0eJwISSorr/c8OLafEfkC
EDES5k2etRYbTTwzs+28w4ZntrBbnUckwrLJ7D7phI+HLhlDxNBErO28Fdszb6KVy3mn0UeEtAY/
oWImkBij7eANM5hULwGeOTrN3WER7EyYveRasrO6Vse1C+B4s0MHM3XmX1ihx/9mRSG+ubjLA0al
hf759hdcbRd6xKR0qDpKFDCM8/WJn0FDtopeji/cqcFRk/07F2UlLD2dPZXt1QLKodiROu0rYK8O
DJvlZlEBT6mVa08vBersn5u4tKmozvFO3HVtFBoxeOnwiym3rQ55N6MTVXTT+KKaLfUS3p9zYhrZ
zsY35d37W+QgJyMPNFVisCmQQVdvqBUMY1NGFj5iBLnp0dCSWj8XXoOUY1xzVk5e3zrj0amd6d+w
06vyANTFfh+SHBr+gC7jdy0snU+l2tXjuS1yQz/YXTaWR9NuY+XMHFQFizPETg4t7pTiaVCRGHs2
y0TpXtqeE3Ish7zOLnSfzeFBn4wyuqhZkNuvohnq/qSbkffLc3Jzov0ykPodJtMJw/eJ7bTRS1q5
bXH2qqkZjqHaqKyUSfL2qAK7mZ4Kr86/pmnk4E7XVMZ43x5/Wzug/ET9VLg4UqtPNOtahUiTq77U
omifgqzyzlqeobXmJdLyutbvIwTJ8SiaA++hJUOuv67KaHmqmEo+aC/GUJtHzaisswQ3HsRsJHv7
YrstXE0n3OHVlh6Kqz1OZ6K3cVXVXtS06w4iBPUwt+He6ykXaLX5XEDjdBvZgojLrhbQdFCnS5vR
eMHCREFhsRmDy+C02jnUUuWoT+LfLtHs8jL1UOhu3xdXjhcLKQMsB/DSpu1vKEOfx2M2vtRWkZ8K
pQg/qnrm7OyQ1RXPF6OsCeaKwh3NEEqRy6vCQD/THhE+eUFp64sdI6I1uuqhLqJfIbIyhynYy2y2
0zJ1Th4tQgmgoIW7HFApxGA3haK9JMgGPrZJ8XUyqz1K3NVB3gQ9KJLIsG45iFe2oktsvBLDDgi/
CLXown0xn25/oe2NTm0ck3pkgVEoMdb61V1WdYZC7/wFEERQXvpqbq0D4Grq46jR7rIJr3wqimiQ
4lEfBpi7npTjdHUwBb35Mkae9l2gXPhkQIt/BrEQvtRQ8y9jOiU7b/GVOYKHZdg3Z3L6ksuVVCyt
nRDqM19IipWfptsEX+chhuCFf0p9XxTOXgTUzWkzpWsPnapVu8gaJi1uEtd8QSQMbXPFSk9mFcEu
QwLwFNCU2zlhq5jqf+PJBpzUUqAuInfRb6FxmttDGFCQeUmCFHPJwMqPztiiIVn24oC05Pjx9n7Z
fkAZEb/5fWDeQONxOV5cxhAH0cp4IRZ2+mMwGVX35OBQ3jxpXuvU71p4OoD1szy1dmLV7T1mGTTX
4DRghyELM8uhO5UQb5g16yVGkvQYjGrwN0BowFLgpB7GJpw+mbAZj6PW74mIXVlkiSoFmksFAJao
sRw5oaMdTi5aQfRTBxwfgw5BySlATRYpvKIY7bs/KlUTbmqLRoR8HVabCN3uuoIIS7XLCQs8OvP0
IZ3j6GjEWdrjHTn1/97+qtu7hvHQPCcRBkBLKrCc4OTNeNzGnfLC6puHrsOZc3TrvfbDGuLJZmUY
KFRyYvQ9NjpF42ymTmorL5aCN62Zzqe2r/4aLPVfqzPCgxt3n+PIbU+OOr0OmvXoJuO4s4lWNZz/
/QSoKxxSZsu9t5wpuHEAn0Q2vjBtEZ3sMbCHz2lJMoB0pOd26MGiK4DFqZdGwS+haahGOipiijv3
7vYcAYKkEUPORVpLF335O2ZTr6M0TkPfqwPvMDWi0ujT42hrVxBwqwTmohmN+Ive/tDb6UvHQ5Iv
KpUkRWt5/d7xRhqleeyX9mQ/Qg5op7NZ5ZV6aCPdnlC3VO2/DH2yrEM1G93XQqvNX7d/wnav0cqg
sGrIRhSP9eoYO06jOvEAPC1CZOqlTbUE89x62NnR2yNLLUmW/rFZYsOtMVbJ6ARpBl7YLxRdPQzJ
8EzvCAvdXnkGR7BXK7gyJ65EKqnEAya5xOrAcll1dRJ2uY+VTvE9NQrz7HrJ8Hh75d6ykWUkx6TA
TyKcqKHyta67R2iJm7OulH6cuLOtH2pWTzohUxh9EEKLf5WFqc4nrxgq5EcVRNGH5xBFjOHkFqhV
2pXaO0c7xzHpMzJv3s+QLol20Dzgx8ekVevyNGleaDxx4zjJDnfj2hJRbeb1pW0gWwfLDZ8nwikL
4eV+ogn7SPNfOTolCr+3l2j71ANwkk6KEI7AG2+KlSMONZMXFL6DXxm+nq59GoLMPlbAoC+3h9pM
iKIe6C1gvIScpHar+EwEs10VTlD6nebFx6GPlKOLUOxOM3VzTzAKZ4U9RQ5E/291X5VBIgotGyoO
bB5fsOomlGgmWzkEAWY7B8Dw/UXYerSz1a5MTupZAOGySVrZbsuvZRhDZqNkUvud3c3HVhGwbk1t
PN+9hORX5MP441K1XJcsM2zW0wkTBH8ItP7YtV1I2lnFp9ujbPYEInXylqUTyHuKb8pyLqi7W3Ed
D8wFCeDHebKTl4zQ5kTlZ6/puB0KgaS3WBOeLrS31bKNM1YwvTdXuMS39kMrTAd7axvaohLd/YAQ
AEE9gZ5B9U4i4JazohKT4vye1L7QRv0Pvk2KCgrWg+eknsb4UA8iQPZm1u+Nb+Ww+Hfh5/iGJFzN
UO2SQo+qpvYT3YBQ100JMu7B/D1Io/zi5ZlyJ1sJVicDAloglCbX2hTP466WlYii9lU3qx5dUNoP
UZp2Z5E6d7b93oZiMSX2k44xVcPlko6WJsys0Rgq1qpHNUGqs41NcU6pDb1LkHL9eHtjbg8ZmioE
Q1TuyPCwf1mOZzpV4imBUfvAk+1zmVvFJdeUO0Gm/5sVFUKOAJB/SijLUaxamHHWe7WPBKl6Cl0t
P2SDPV8sfap24tarE6IMSZsMG1vIbMuhHC21h252a3+2tOAvkFbDh7ab5p07fnslsmy/jbL6TLS8
8E5AesmHJoIJu+1049FI9AZfDHCtPxVr+EfYffL1P3wsVOnlXcUnWyd2tVNYGsTuxp9DN3wepOK6
gaHF/SvIdgfEQh6JxsLaxtkyu0CJGrvxBdK+HOUEO5Uonu6+EYlIJLRZSo9BO1y9xQFi/HXjstHb
IEmPJvKxvluH47ODPcGH28t25UbESZwGmuQd80Ss9jjAxRDi2lz7Ye+Fn7NmVp8mLXoXTnG/82Rd
HYmaAnBYib1dl3JjynZW0Tk16p2qOLmtGx+0KHGPU0x/4fakruxz6YnFvQtaRsK3l/ucMKYz+jxp
/G4MlWNe6cVFD41P/2EQKpGymkD3dR3B5qot7DYqGl+TmX2Xz8Ohm7S9w7SJk992AqGvZItQhFzd
502Pzn4lejYcJ/WprtD5rycsTAjW6qcwL/bcp699JV0CZWQUi4OtPNy/1SucmKqWJyZmFQdjQhw4
CeVSKHH3KnqrFDt74tqHAjkIGk2KiFCwW45mQDUN8mluoH8b1UMcqpgPW3j/3P5S1+f0/0ZZY8MC
D2oaGquN38Zxc6LMXxzrBG+aMgp/3R7p2nzoIBDEEJgZYACW84GD2M0UJhu/UeL+KRlm8xi2Y3D+
D6OQIfKR2H4byHOoFyVChF7jV0jbnRpt+kfLcZX4D4NIsRy6IUTs60g9bupBCYe09QM9wll46IaH
aLLuD9IJnnn5+DggBDfYX5QHXU+4ZesDmHB/aEZveU8mRp36w3+YDQRYyXHjLV8ntVhRdfYc5C1K
sc08H7x0VO1DUxT1nnTq1R0ArPaNU0YzRO7F385P51kdhK6YZcun6URq4BwwKLs7n+XOlpAFQPaI
Y/HmLUfJhDXGvYm0HF5XxjmoWsyjHKAYdy8aOZoU1UGKCh6DvhqlBxttNTYCdlmvHZMkVk5GJe6/
4QhGwJNIdz3552qUsE9sLEQtWANYUXzQ41j9Byac8TGcu/Rp5BL66/asZDy1SNIpKzEf+nyUu6iq
rx5Xt+hLZ3QBY89OpYrHMupq5fMQTWJ+CYaprF+KMQjsS+zg1v1II7oL7w7RqRxSCTaIkaRU+2rC
Q86Sj2Zf+WnTUqKNwlD7VWW4Sh5hhyl/IjAk9m7A7StC1sOIUi+ZPbMOKEwvwStrMjlmRDDiWBSK
mV/AMcwPhoUZysHR83yvHLwdU+peSdA2lRsipdVJUAVE0QSYnB9O6hCdPDWr7T+y2ejDr4rZKMZf
VZqEO0UM+Xcuv+1yTPmbfjt9YTv0IzXfzu+Eqr9PKY6d7Cjv/pxSYtDb22h70OV1wlVPx11aM6++
ouvOramg8ejD2FJOYwOKOqvDaueBvLaIbFW03KmVUfNZTSjuta5X21r4k5F+y81WHLDQei9m/Ukk
5V5we231pNstPW7ox8h5LlevLLU5paQrfIzm2mcExf4G2Tw9uDPG5LcXbzOSvL3Y0XAQaGvxxCxH
Ugwqf1U3dr5bVsopQS0UQpLRHuJ5anaG2nwn7i1eZNDSJuHMhnuRT3UZ2/g8+0GB6leaeOKUdNXe
AbsyIaJAAODArCR6enUht/XYazHGZiifxLV+CLv455gGOYbnFvbjdy8e1XEbwAJnmUbnak+YOGbX
g6v3gJDsEpZ6BVcVCyRPq441zpV7U9vcl2+IetBxZCPy/ljtCuImq2lzc/B1d+AZEEANiyNuGXbz
iBuZRdt4avHRolXXf6tJ+cROILJdWgJRqcbJO0Sxa4MdnXDv4BOrvp1l8bmn1HJstUA8DLO1p7ew
yVypELMxIepxtum7roJtwE1zVA+5AcoXk1G86EqyEze5YM1s+nrWOH9nRhDf2/2kYcbdzJskpZ9J
nZdnwQ3Hmk5u4/jChRvxQAcotB7QZNew8e2VaU95aXseqLoiv8zeoVtGD3Q53DiIPg270oXc3KvH
LtLsg6rv3o7bjyZNT2jCw5Hj7K3TFsVA38wzktnPIqjlp8bt2J1O17oFzo8Ih+0ccnm8Fvc+wrD0
rWjGQSmQZN3lpCotkQYNk+FjRW6eohLIkz25zUW3RhVX6Vo/tiKmn0wR+LGt9b23YLNvEB1808+m
Gcgts5a3sSMwHLlwZh+Rtya8uEPDEK3Rdtk72lyNhbEojpTYTuI3c7l9GWxOJ0MDGgGbQu2ZNMpY
ztzUIvw1g1JDpdytqkvSG5F28aoo0s+c1H488exa7tGKxmw+V0pr3im2IxFTIOlYfXDX0hlmlTDW
NlFUqfWmn8y4z1mp537QImKpaGi1z3ix7jVZNp8a2BmYHHIF/qETurppO5F78TzbFhwppXnUlSC1
n6zSymhT8kae0yLGuG+oHaARZqfjfGaSKRvn26u+OUTyR0hTccnWcgiNl6uugJLIpyy1KDAgvMOV
lD3PhaXv9BY2hwgKAPLR5CvUWHVgmctR8raa3d5FHG2ItPJ5mJz0VFH3Pwlr14b+6lCy3Qp0nkvW
Wx0gOiUkLZob+JbXmdOlw0MmP4ZYD85HU6AHe7h3/aQNF5BhXrE3HvpyZo5RO/nYd44/elV4sEOk
lus4rnaSvk3wJMXtSPZAllJF2UhjV7pHsyl1Hb+nTvfquI3+jwOQ5aka8Cb38kL9cXtW20VkU5At
g7tkIflwy1llvWLMnXA9P5rcFBoKcghHGrrZRxvZtXtvPF4niu6yWy+5/Gsvkka3Mmw+28CHS1+g
sq5MzUmpmuqstqaFXSgWv0AlFTfXz5oS2Rni9+a8s75X5kvziY6nlH2XzZvlfJPKcumnsGlKNN8f
S02IU5yX7rl3xLRTin/jji9ueIPol5o1rzNtZzDRy7FsI5NsiyF9bQKt7g4R/sfVQ8KHN15TtRbN
2Y65cE/YKeKZ0hApdBe1aRrzoeqnSXnkRszIBaywhYkxSH/QxIiS6SsaL0VzUZJ4CA560dnpu2Y2
mv7kxp71b9PWVnkorV6bMJLN8r4/2HWFCHWUeob41kyxySgIojenRGSiO01ZUiLQNHGazEMaNtAq
YXkVwZfUNIPhUU1LNzw0XCjKYdDs9mGiQB0ckRUyjYfU7MZXLe/s4WPg2UHwlAjgcu+1QambFy2s
m+bUehV6GmMRm8ZToVtlgsuo2eUA6DIz/wN+2zRfGrMJxuOUzGP+RTiQcx+aUA3Dc6J37XxSLfKi
g5vZ41/ouxTJUTU4EOc4zxEIrBKIu2c3D0f3MLizUX9MW73H5rmxLeURVeGgP3LOhvDCuqrmeU6R
6/koClp37UGbpsG7qLHTNn9EIkW2+5CRjRlIiNR1Z742ylB/F3yv/mvSN27+Y9SFyD8ocUMdOKzC
NPgy1jikYSofjFHw7BpxIT4Eo65OnzyjbCcwKbEWPs1Do1WHCnmq6gGAk0X8S+RpfwQ465aPt8/z
9v6gtkstD9w2jUlimeWeA3va4hSYp6+Em8aPoa7nb5GByYJRuflFUatiJxLcvuVkrzS48FykN4MG
6HK8YtRmhJj66rUcMuudxovdnwLkzf+g+Bw9D3RqX4Be9b/aURt3EudtBEPziZQM+3BeK2gVy6ED
w2ynXpH3v53pJ5yOyi+NijjvuRAKtjtmW3gWNeek//P2Em8fUkrnTBfFLbaOsebVIRERN/ggJa9K
nQzYIk+DeYjc2i52kojtp6TxgJorCvY08ugAL+dXl6mpCh611yHtOIN9qWf/ZvCFv3E4gBk1mWZV
59tT296ODMmMmB6VTcDryyGNSMfgrTbSVyWdS/2iY7eenQsYw/17ZCNmd2ezbleSLAjFSKmTJuG8
q8cnLqnhuCraCTnq1uesn7RLkN9LiSfaAwYAiEZGnPyLtzoSxTiEM2TIwE8Ns3uogE5+KsXcP6pI
4p1TIBLi7kiBAflgUlBENgpW4aVuJmaCaUzgw6rTH7wEewvMou70aJTTgm0JiIPH7E2Za/mtcipU
hW3HyavHKXs15sg+Okro7HwieX6Xb5hL3i6VSmGZSXet5ShpFuYYCZv1awGDtX+sigwRWkQ8Zkx+
JsMpHyaEPrrnQYN89jDTXdpBzm+3COOTI0gMBN2WteNl78QETKVRvUaYXJxbbDEPlR62O/t+OwrK
IbCPqW2yF0k1l7PMrTavMpENrxQWxccqN/tzEul7XfMro8hJsJ7A/YBcyf//W6UvC/WZqoE9vJp6
MT2jdR0ccgozO1/s2iiI28v0Sg6yhrQGKUV828rG1zd4Z50r8a+xquY9fZDtVUHNgbuCkJE9jlz5
cjIFkDEYQf34mjTFuyhQnGPahQnWOZBqbl9Kb+6Pyz0ood1k5KQuoIPX1Zw5NmujMZLpFRfXuQCJ
H0afanvCUNvJZr049fowux+qNmzUM/GHVX8YU7vTDgNUleGvMFeon9XDXISHxBKKe7YCZ3hvDaFi
/fQizGB2NtOVlZEcI2I+aMP83tWtpjhZqBH1TK8EQLISmamPo9aJV9chmrm9NNsnAv0/4ksOBieU
RsTyI4SG2osZWt0rEW3fHFp4w49FNPQ/S9qvXxR7aNrL7RGvTY6Ih/QOCSEeiVW5yQjSZkitZH7t
U9E/Q1fMjxP1xZM7O9rOOl7ZyB5ZpOTmI7MDgmY5uaBJldDs0vxVnVTtsQvn6AjhNd1Zwm0UQQTB
HYryPZVQUq/lKE6sGrMCmfZV1L141BOz+gZj0jor1AUPHmqWp0yIaaedcm1qQLClZDpyRZvUVSrC
h6PXMWgFEb+Ki/yoUyPdOzhXPhZIDCpaCKfwmK8jlbDpRaIkRfEaV5QTPBoZD2CRiuOgGukHc5qr
HwIhgPwAaWx4CJrheVTN4YeZhNlzhk/jO7rnzTksgbnZZr6nbrFZA4qVUlxZYkYg473Ju/52GyKt
POmTI7TXPi8oElhue1AVR3+6vV+3o8gSOtBQ0D3ULNcnhK4cBLMQI95oArM7x6l2dsHd72zVtVIl
R096iQHop5gkkairXZSQ85ap3gk/0/PJPngmkekvJB5E+z6crVp9KQQp7SMt6QlK3uy41UOmuLP7
XIdFqB8DkSTdGSf2eTyM9tBTPpmnfE/YbbMdpKoScTe7nKIj6M/lVrc1moSiaYSvK3p9SGIDnB2i
PgdFT/WdrbdddkkzoMQG9p9a8bqWCoqABAwet08npTn2TlQ+GEnqne79uPLIMoIcRIrZLCeUITaM
b3nd+6PZgjHx9OiB6ml+bzgnGcYSlwPSmHLh2pxYNdNWA0uv+rNia89ln+YnVUzKzhbaXOVvo8AG
oU6IO+Uay1zDaQMn3zAKScxBJNbfwpgfyxrjGTsI9wxbt1uBIhYbgf6EbNKty3TWkJB8ZoZGrdsL
4oORQgex2jqk0p0Zf9z+SlfHkr1y6UuFrcnqbJRBC4UTuUtfKRLUxZvIPJYK74ZnU/C9PdR22zEt
aamDahkw1nVCgV9eJhBh0PyhC+2jpobBKZ7rvS7x5sngU4H9hUCMAgmX+OrVndNs6PSZxcNTrjwN
opiozwjlc2dA3WmMsrpodrxHArs6NSq3qswEt9nuaLtRS+lQ8+dpai9GQU0wSsVeie7qKIQUcEjA
N/POL0+UJrqwjUpT8yPDzo+iLep3hgj3jC2ujwKEBnFySdpY1cPtbpzGGjwnvladdQySpH5SlHaP
YXV1FHje3EIQKDboytSKkOicXPZd46Dfn3Av152yBwW5uhngb0nqCynzGoyYT2lh9yROPi5S81HP
41dbDb5kpfElKauXvgjus+rkpWHz/f/x1mX8SE0s/HH4QknV/ShCrE6EF1YnqxB7aPBN10KOROJF
z5tK0saap0U+WZiTovnGgBlnr7uPcVg8OhFCIEY9f63n8kcggo/4PdypIPE2R1YTJiz1Abqa8sv+
Fhq0WWN1Scz+QAgheNBFP4Ex9orHjBrTvfEsk5TwKsA1pBcUwJdDpR3bYp7ZJJHw9CNG2e6h9Ayq
kUO3l8dc249cuADBeUaISFb3oErBuaVdq2Pr6eFK6OXKsw2L+uH2FXjttrUpxUkYHOW/NTQpHk1h
TSgx+03guGdseH4FwCNObpjuNdnXhmp8JhBBFLbp6wIpoWmxXDvIHG0ViHL2CyON0C8dwR5NlX7M
Sqd4GLCzeBVzNL6IXusvldYFF+qd1WPRhQNlUGdPSWm7vIDEiSOR4yAag6S1/DV5YUyWOZuzP1rh
dCwyD7HtuTDuDmxIRMFgScwO/du1CRC9nyZEZlT3C5b1FHb9D2us9+QJtlPhWmQ/IrpDA2GjgknL
N6WKa0x+qFTKRQt7fNDcztzZKZuIA+kSsBi0uyXhnMd5uWBBEAkt8iLHj2v7/eRaLz1UzkOEfBft
573NspmSRbcFWWoYkmCCgGQsB/NG5ET7pLV8JLXM05Cb2N7kxp7k5rVRoFVKiCHdHb7RchSAv33i
jb3lW41VH2y99y5mKvb40VdHoSoLbxU4AgiP5Siu2wDGgSfgQ3OPIQ0rBg73YfD59kG+MorUppCP
JLIANMyWo1TALswZkqgfGuV8wgheO/edMp5uj7K5LmjJwYVBplfitTch9Dh5XTsqiYtCVtt9rjO6
RrGRdv+giyJ2js61odB2gqDJ55EQzeWE3BhB54Yf4ueiLw7lrPcPjkmTMfaS5t4uNLMC0CQdUImJ
yH6XQ1EXzVCSyuk0Kml0wn8V7REVffI2n/dgYVc+E4ZHkhVKf51ttxoqLssuV1qamqGK4asINPGi
ud1076svJwR7iCI5iQ6d2uWEmoh6X2zETMgzv8fYQj8ZwkN2wB3vrR5K4QaQSVjIEWsicLAcqOjQ
cYnDPHw1UBs6u5X+T4ko3U5GBRGPv2ZR0iMToBJP7kY9b8vAUgtiKd0Wrj80zVSeKt0NP9T41I1H
Qa/MBOasl//H3Jk0t41t2fqv3Mg5stA3FXXvAABJtSYlW+4mCNlWou+bA+DXvw+6WVUmqEc+zd4g
M6xQc4iD0+y99lprW3su0zrzoykV4ed4Kkf7waJHpHoTUkoQX7JYTovNVNSYq5mEj5VHkVH9UDXp
EHxRhKhmN9I6CqClIg2GqyaDqV1XhmQ3Lo0CkKq4ndmONEzGc7jY0fg0bf3cmabMLW05lHyVHjmj
l5pExNugy1rTVdRE6JtSHoW2zR3R1VtHaUW+C+mOON70g23WO8cK8m2MnZg1udRPRvVxystZfIXs
RoHVrEf7Jkwjvb7ChNWJroWTln9l7MEXAlhN2c4iscM7p4j0eLsYzPedO+qzHPuigs/yOI7E7Q9B
qkfRbhJKA0YjxVNzpwrboN0BqCxtYpUiG12tDZzvZd6z4AlQHRnJPx0g3Lgs8o9mBAHUGytdTd0S
s+Dijqt8bLa1nsyPctZa31JFZCWfNqsif5wl/butAx5s7KmY1Y/moBndVUxDXNVD+iWpLu4QNebG
VlCZ6saEwVD9avM+fYApoijYgBB6bYvOoFVu3tBBa58o+JzdTE0lxG5sabe0TRNk4VcB2SEGEBij
DQ8iVoZvEigvXBnuQiPznEgK9Bfgx1D2zHnMpr9o1GapXkIrks4rxrxqvcxMAutxJsRytvWgV4NX
5MM87AylMJKrzrRG5Ph5OQnpnisRPaPe6OGhZIriH44lgnQjg5pF29pOta+RUeiah7gvqzaOSHPr
QU6nDLX3EESPoZCczKvMtpKwXZLr2h+sRMgsjH5QfTFGEb1E0W7rt2k6pMpNLoIpJlGcnOTQoVKe
rvSmSGeXlyFRhm+t2vZyBP6TR7E/if6ap7CzPSds8p9B2BaPZkjXMdcg1mq9KhTJYz9po/wpm3vt
fpLHjM7HrDTFwY/MlBNvKgyp9GmnWs7XXSfnnW+2ACQPxqxnid9FuhTvFT2Tkl1CbhnuYImY0WaW
SlvdTFHXw8pYXsOXulJadQtAoBqenCSi2o5lUsk7OCK96impFdUuBW9n3FEfSiY3irP5OyZ+5rC0
/GA/uXod6Jkf4zPzfVDoVuS3cCIqF9H+qPq2ViuGX9ES3tg0XSubL4pS57IXaY2aws9w1EOtybF5
UOSyLVMXRVb7NWXfKp5ppKEKeyxTum3Z6vLP8zfj6cHO8QJTjNIy6rkTfLKvwxhwVaGSLopHur1G
TxLOm4/vHIRbHBBdAWCyKDutKTHUl/t4SOdiP8iUkpsWp3VLlYR3fpSTm9cEUVpc8ZEqwxVdAxaK
kIXIpLLZh0BY286p4isjltTPTYel7/mhTmZtCVZoYQGJiTCZ/PH4/qDziBGpbdvsjaozr6JB5J42
KJr/zlEo1lH8RNNI6rZwKI9HQfYfUA4Yun3qDLbh50LIt8bojO9s+42CCCU0KDUvCVoFkOnxOGqr
jVOFzguTSKSMVRoNuQtBMXmijqBvRtg429Dsi/DC4y2J0/HtSL0L8x3ogksrn7XaIoujMegEkXlt
DcG1Zf1IFEEHsbBFAJsWVOSjznTVppferdGBH4gUm+I1RsV48ayeN5SxTJor0/xQVMq405eWafgO
fTz/8k6fjqiMxPQ1RDdgCR5PaqPNWr44dn3Q7EDampKu3SbU4nyjsvVtlqq3WYxxi9MK7d2xDfEg
qSGukwQIxDnHA2t9zc2idc4HUTN/IYyr25aGaBdiz9O0Cso5mQ7ZDnnVSac/cpC6FqbkfGj6IHlw
UivZKnolfekiytZ4BMxP56fzZLxlxy31XjwPiKbWVeWiowRMM/hmX4MJ3KDuaFDfkvEjw9jSBODX
+dFO9zcEPvB8ThFyU7Kf4zmsJSeQM5H0e6cUE958ZunKoVxvzo9yWk9ZkE78ZlHeLuYna4Yugkqr
Dzm29pOUF8JVpIIGWnUVIjQPEkXt3dTW7GjTpnmf/1KcafFxTaUASl0qyvauyNJy3GY1wvH71MqM
3qWje3Cpind6rPIhgdG5GReq1VqjqVT84ShwxJ7TVyZqaRI/IRR2o3681Df2jaFI8KguEf0z9+uy
axiyYqNR7ve5MQ0+vnTpE66Z2m1VSv2F2uSbQ4Eww1qkYojU//gNS1E9OSLS+30Th6PlcdAB6Rhh
2BMryk1tbi+86uVMOTrsAFGW4tzSKIbkQ18+z29g31RlnaxOlth3vMV8j3RToj3WnBk4Qtq0dvPa
nl+7LozGUt1SG+T6ydbp2Qu7sUos7L+VOLyiIzoVE6FE8SUs5iRT4eNB2uYeYBku7WaPP54tpK6D
lz/sLUmJPU0kxK2U0e5i1aHkZNTIM0fpUoXhjV0GIIkKCMk5wJq6fKjf5iTScPmYKLzuuSD6yKXj
jXEImJMLc3/6qpe9zIpaZIynGfmU4buZ5vO4V3tKwp4mlfOeNqxO7PfTrIcXQoM3Rvu36sVa6MYn
cOGUx7MCdjbvEUhOV3HcQ2IN4vgOLdCP82vq9J0tSklg1iVbxpRqdcM4JY1t8ykY95xW0gNejaFx
DWau+kVua/kWO5h68rJUNJH37oEptoMic3S9+tkev7fMCqGcwFTdAz9UPpC65EaKJPxedsq9UtfZ
lVji+fODnl4A0MwIugDLl9vbWh3J1owpdzmE077IJucxHubwtpAMB7u+eLhr8xRH+fMDvvEiASdJ
0Dki6PO6dk9V9L4lMywYkMm/D60ETxM8wZ+CoIt354c63Qhc2OCUvEiwfmddpzSLQNFmK5/2rWxH
t2qS4kKYx5c6Jbw1g0QE6IVxMz2F2kpdCxWys2mvB9H02TLi1g8VI9vJfRL4PQ7ZF0htb0wg7SPx
EFPZCazUVSDSzWaLjUQh75XMMenJWvXc1DSzS5rxUuOcNyaQobC5WfzUF8rg8YqkFc9Qxm0t77VQ
BBsszfUrXUvejYgC5LDbgCqpGXJWrh5Iy7MsKjC83hui069T4Uz3YDmXfB7eeBY8/sBbOYhhBq2r
u6JoW8rTjbJvLdgSadaNKEvH3D+/5F47oR1fSDwB6C4GsBz8FA+Pp0xYcSjZViDvB2qGmh9UGuS5
EuAFE8FylH9Iow2lvYN1/DA1Ue1sof63YQhqVEnO1dTIauqpgTN+nqxxmp9VUWTWppCt3vBoDyrs
faMWcubJJhTDmzRomp9WEJvdTVnHg/1ELlrJeIvFVCo1I4qS7RQN0jvbw5OeUb1Y2jTDpmM618yJ
Dne2bChqZa/nsfWBeA5f/7SKF1aionw5P6Fv7K5F7MgWJi8E1VstjrHJOUQSWdlnpYxuWzFgxbpo
67QDQHHTbposUc0LQfjpUuFOpLAMGrb0oFtXSe0O+7JxLOgbI6XqTrVjeEyz3l5YKssnP14poNnI
qJnGRa6rrp4sVZWhSDFp2DtmOfzIjHbYsnC1x2IG15rGxvyi09f7Wplk/QL3/fQEITOFSEqijQ8F
58jxGu0DDcpQxBrFRKO6y5pJ+dynMPzFBIh5/vW9MZUMRR0YjAL505rOyIXTSW3JUIGWiXuNpXIT
q711fX6U0yubiABkAkUpBwg+YMcPZHV4VtMGXtsD/DZ+YQhjm4+FfT+qTfgxjc3sl0Pv+O35QU8f
DUduXNXgsKL8hPp7PChOy1lTFqq2pwrjeGaTxp9tJzLeHVAvTCjeEpbwlNHXHdKmKtGnktZRe5o6
xnd05mWr28K8N2vrEvf3dFkAu0A65ZAkqObfxw+Uj5ZTSRRB944c/Whmp7uW+2raiqi9VM9745TE
jQ7CNPUp7Ao5MI+HikwAZr3WjD309FSipzECv2STJhg/XSs6/R79WBcV6iOaKik3ZjTPrV+bdbmX
ndpuNmo8VtOXOB4dnEoHfalwjbqcXIXWEB/qKQ0nf2qk+hc9n8P4wYInEl6pWGzkG7OQ4wiJkk3D
Z6XPY8eFs1IHyJ+ydroU6iwTdrzD2eDo8PCIYw2QYB8/Jf7sRSDsUts3bfxX2dWaZ+n9dRUgAFLj
9nkaouspbehpJl0IYd9YmouKBxCBkGQhhB0PbGbtLEC91b3mlObdrEvSc2Y0yoUN8MrDWz0flXYu
ATxZGGcN1w04sjSz3Rh7JFG2B/5vfMhss/fDpOseFKtt9zIuvrvJ6EtvnER1oO1A7Jdmd6lP3OnK
XdoWc6cTVFKOVJbz4beMhySuj7EhsPcWbSdc0ErJa8a6BL2f0817d/2i/Fs2Ixfg4rZ1PFRnlmEe
UEvb65IdbzSaW1AVoTRyfpQ3HghKMTkj0CENO9bc22lOq0qyM4OQCAw8N+JwN6gzHbEj1s75oU6v
IWup4hO4LojoST0ac7fU6avW2CuhJflT2HdPppIOXtjYIB+KHaEIHJUp8Uctqy7ov07XKWMDknNw
s1qBoo4nU2RyFcsqYydx7PhzrGUkO2rsn3/CNyeTfgYIb4HE8ao+HsUaMjrWtIOxj+eq34U07b2L
SMS2NKO/lAuc7ngeyFqI4EurBphjx0PVjTTSUlU29hOUTLxDuSMenThvv0QsWz/VtPxX1iT91wCM
M3TD0HQuOZi+9bBLg15WDWWHk/tCj/VoYO0Y+wqlw8dRioZ7vBbDL2ZuXMIq39j/XLmY9bFAYWKf
9CopGx2rikA19xj6DNZVMA+S5aa16aCOtJLE8konEp/LNm5ygtcxG3ay08b1vdkodJyqIWQVFzK+
t+afgJlbjAyeOHW1oPR0snAAbcy9HrYT2GKWU3adPlVtvdFL03DbQPnROuFWKbN3G/3ClUc3CW1E
AYaCmX/86mdanoilQ82e0Nn2hlgOYKSHzS5uuv7CU771jhffFe5Qph8VwPFQLYUT4OHI2g/FqLpw
msy91Jl4lKSB/nh+75zStHgsjGtYUEQgoD2rsTpBT/Y6FBbrqRskH+mbeEmyGpfGXMrnB6G00+Ra
c5/tJ5HGo4/KNki3Xdn1j22Sm+NOS9XoElKyDHp88SwpPYEXKAIQ4ppHNRRh19ZlZO+F3OgfyiEf
7kfYZJ/OP/sbo5DjYOCIH+rSImr1Rs04rNCQ9M7eEv0I56Roy++DYU4XDuA33uaiY0AIRZbNy1rR
jswysvpZym1ulDyFdjRNj8JQxFaJTP3CEy0Bx2reOAaXKSNGxkh5dU9aiT5b/SDb+8zuhqfBiIJb
6HWUb61MdmU96D+/ewYxsoEOjHyEaqe+OnkLqaxVMC17b1pB5lZdhrLX7i41RH9rAl8LGIvNJvfy
agL7odVCx06dfZoX/Saw+95TSivHkFe+1N7qjSXxqliDFLRYi609Vw0jtEKrzpx9O9aTL7qq8nC8
u2Qz8NYoS7cFeHzMGl5Yx/s7appx7EF/9kZH75MOcz0/Aea5evfLodKE3fXCkaUOsTorRyUqqNak
4YFb0dgVpehdWQsuiVveeBbIVKwC1hvnxzo0M/ETxmYDS6hKaJnXx1Z6nXJCXsLETqIY9umryS9l
Y4KzdYNUOxGKldNS96Dndj/7E4fW/KSkbQEu1o2Sfd1z1xZ+gmeT6tWtKiPeNTuY3dlo6+0DLubq
+EjTTMgXAANN5hGc0317sZmQEtfgmPsWy5iuuDU9bB2fdk8O/077QrrKAsCqe9sWJYQO2Sqoq8SG
kT81GJkcOs6WmIa7Zie7Ti+w4cJdYcp+lHTsbO5LC0sFVwnD7LHo0376JAo88lNXNRNd93gErb2t
mgBOkBZKMQ4L9PN03FQ1kp8ipb/oY5wYXXnVqKVqbHScjcTtiKeV5coKSPE30cjxjGeVMpm3kh4r
1j52srK+jmmkECBDEThLFerkUDSd23ly6YYxVK6ERWna+CF8Qf2H0tGL5+WdC8+CWvwKsHPonfpr
DYQAuIVM9r4nAPBNLQ/9LsdG/vwoJ2fdMgrCHhRyS4CyDsVaSVJUJFH23i775GDSrsjNh1C/zbRx
3AQia7+eH+9koS+e+wa1b4AV9D7rY9zRa6fku8o+6eNyW6tY1kaNbrz7qRa9IUEmuAPQtrk6GgxE
GzLGE+q+Ca3GL62k2qJIk26NapSuDbW+pDo+nUVyyEXdDDta4dJd9t3vmVUiS73ZtNqe/kv6gf53
TuRGcLU/h4Emha7c09D5/DwuT3B0RwGHQVpebAsWIu4anJpap6tSbSCEa/Lc8g2rql90MUXVziw4
fne1IY3GlqYLo3kBanm1+1sNjSwHRiu85gVaX11XsAmXnnSOs8/bsZ8+VKOT/UytIv3aWCINt1aq
9t9pN0QlL0vHcMTh0cFdpXeC/qXq8la6djJaR7mamUmOz5q04Q1qVJ+fItNu1R0JYzP7caxbiCjr
sau+aVYeYiTXJ5PhVWnTx5sStKfx+9gou49OYJp/BepgfUFcqg1uPOFQ6MowEZ+HltLt9vzEn8TO
VCpNPGUQ7C/Z2NoIOcw6qrczbgBNlYjHJg37D4kjDE4dU5J+mLP8VNiDP2Gr/7Mph/bb+dFPLvEF
uiOaA+mB4k1Md7zQmggqF54Kzl5K0ngnukZpqBirYepNXZpeAEBPbgubGAjEbjGGXzTQqxcdCK0r
2qZ19k4IiVGQLrnoVr+bY667hVTvikJ9CG2O//PPeHJEkBOitIaVA28FCdiy2X7bTIPWIEEBmNqr
at5tuxaVWR4iF3nvKAAhMB9AQknrzZOZbKxcNtI4OYi47L8KqcxcfIzVz+dHOX1fjIJaQoFowZOs
gV2jnmnolRbJoR2kdGflinxXjHO6Bdy6lFmdnEGk7AwESABYAJC2PoMc0eYYrAG5ZA59JMzx25iG
lhcgxu/6Ibpw/pw+GPrWBdbihlKxW1iNFkbFWIZVFR4aMVQe2AE15qzSPih5/+5mhAAfMLOBxnko
8CT1eD3k44g/Ht0rDslYUt6pm3w7ZPjBnH9Tp6uOp8A+EVgCHJJ88XgUCZiuVIuaO7AJMo+II7ou
k9DZnR/ljWlbciUuJyrYANXL6fLb2q4jq7RSEaVMW6qFflU61Xd7RsjrJm0Ryf750U4uCcol3LE8
kYU7MLWM49GMIBZmLrjXZSOcXSPHU82ppZ9NNdxKyVDu4JJeclx84wG5A+Gb4ziz3L2rIXtOJHNO
u/QAwb26DoyOotfUSRm7qwuGC6fhG+/MWeomXPSLBvGVAf/bbEbWGOpyWGEXVbbhvYMt9adEz8vN
+Vl8axTKrir3+2L4tJ7FQZ0AozI7P2ASi6lW2zmbwZkuvau3RlkKrzhWsq1Ao4/fVRQmSoFlQX5Q
ezvYokwxn8PISL6/91mwkdIhSC0W5IDAq1HMlnYYmgjygxmMKa1E6J6WdlhTnh/l9OJgFIOXgkwM
I8v1jp0teVbLtigOZabNuxw918aZ0nmLl1R3rUvq6NY4h992dW5eIsCcLnltcSLgQCIXWaQcx9MY
CKWCOR3lh1KxBvGoNrmZfEAVo46HhiSy+DSpVf/DrAIjebfF+2svBg3/FOqFYFvLR/ttNbZV1iqJ
aMtDFpnC9srKoQUd7XXfv8Wom1MOIijiDeJNdDxOFk+BNdtheQgGnFrQCeSekWN75mSm9e5DcTFb
4P7i5sKxdR1laklewj3vykNRzf0WXMQ8lElXXogoTxHSxdMBcRQmN0QvMGyOnyhuE62XpKw8DEkq
rsxUT7eRJQU7srB4o4rK9PMcLjDIuO2NtJzaDLbQPxSceReO59M7FL0+W52K9lK7WK8e9nYGQmmV
h4omOztRF6abi6jYaFIT+EpKBe38Rjnd9IyHWh/AEND9hP9e1pNRG2FSHYIyThBp1RPdhItLIetb
T0U6y4W9mIGclGALNdM5vvrqgK4n9GbNSbzCCVCTqkG1yWe5vTr/VG/sQQSCkLlJUKA3rrMhkpa5
mRqrOrBVNI/rSdvEFLa3Tga/0Z4BFSAHh8/nB31jKokPFrRzUTyB3x2vIc7tAH/FxZcoUB0vwAfT
8FQiWPvCK3tjMgG1AK/Rb9Gcac20UOBqj8Yk14eyK+S/YrMoH/PULD639PbbqFX8blYqIjGEWtyl
cJnwxFvFJbbaCE5suzrAztVuFjftrTrqppdo+tfzM7icG0d5HSNxroBEcnwRsa7C/aapoXyGPBkA
jLZpw6wePMzC0FjVaoqFSZzl8pM5odl2hqi7bpKqvPAJ3lg44MhI1WChcYKuEb22V+thnpP2wBlX
ahvO60bdaIro8xunVKr6GlcD6bEoZaO8kA28KpePHx7WDLVRLo8lBFybp0dRnEAH6o1DVtNCw+KC
Mir8U/E9qMIbrD/r+Nqp4ETdRXibN39V1jhbO1nkSfuxsGbEc25amrP5l2K2ZX0rjZoz7bpRrdtF
mSQX1+df1XoRosdgKfCOFmrFkqIdL/ZewLQeZiU7DFbR+sOc3oRScCj08Atl4/dmSstgcG9AiZZs
8MRiVVXKXrHmpDhEZavQ7DUbaL8qvzd9YRRcmzmkFhYTudLqkdqsUru86JoDjQtNzzAkZ8dSezKc
qvQgSXQX7pz1Yl+Gg6xHCk9mQXlumeHfLutKh7Rp21N7iCvJ2nU6d0zmDMoGXdjgCXvMdu0k7E3T
mKGnTnV04RRZn1YMjyqPIInwiHt87XeTdVXbEXh1B02i7YyWKeFWMhHYnV8mp6Owj19NHjgVOZJX
Z4fZ4vyrzWF/wKDGvq+RvOVXY16LSxHya0Xk992jonJXAEOwQwAqN9dxgtlmUuH0vTgADNFAR9WS
0d61zizfYDU7F9vMnpNvuiHVykPU4DUx+yiXcI6FFNBhk2TLfVuDYKioe7MqjD8lgybPO9R5yejZ
g8BdZhowmkEo6iSJ26emPe/CIDd/pJacf4oDsAk3b6KEJst26HydsIFF1SBLT5rZmsk7gyIeFtiA
vBeu1tJycFVI0VIEi2NdjIfSkb6rgx7tojIxL+zwE3XGMorNKYh7AEOxzY8XqFaHqp3H1QQmOyjK
phmNTndr+G6TP0sFhk/OOIKHSWPnYNQbjmFxyDR2/y4xQrvd0uI6wYulAUZ0R2xtJJ8akybemRot
bRdYyWxbarqgKKtsr6ptAdw3V4fBsQm2c8X6IOU9NfvXdfwfP8f/DF9KsgB49kX7r//i659lNSF6
iLrVl//aVy/Fx655eenun6v/Wn71f370+Bf/dR+DrLXlX936p45+ib//9/j+c/d89MWm6OJueuhf
munxpe2z7nUAPunyk/+v3/zHy+tf+TRVL//842fZc3Tx10K0v3/8/a3rX//8AwD1ty29/P2/v/nh
Oef3Ds/Zc3/y8y/PbcevavqfcNEp5LziSwQ+f/xDvPz7O8qflA5eM0kDpGGR7hUlQsN//mH/ubCQ
gDmglWnARaRHbdkv31H/BAwG+sDBTSdw4wf++O/HPnpB//vC/lFgxFzGRdfyd49iCfJKaD9AUUTg
C0x9AogPKkb4ZWlNd9A6Op82DK0b6Ta1EyXG+bmaOrfS6GAdwzX7bX7+/iC/D7ysuP89iZaBDYYm
DIQ2tzTDWB15chVODsLq5s6O5tQdzMREcqEWV8oovc+V4O+hiH+oZGBTzB10vEOHrKY5lCiauzJA
pJx2g7kdDTO+8ED6cpysnginYGioi7UuUedyyP92U8VhG/Y0a+jvbAT4rtzY0baVjeyJtqDDTRfL
YmukmaJuumYE6VMTLBULNNyDK9e20bjj1KFIr5RC82e1bnbSrAadZyplVbrqbKn7WuuRMgtdrr+V
cXrPgut7t+im6UkZpvZLOtTi1xBH0jdL0jLXmGvHcOMxGT4MjVQCKI3R9Jjkqvqk96L+1oWKdRtG
4w+jTeQHOqkJXx3GHpJPINeFG2j5+N2ZFel9oPHry1iiBiJzMmM8slfJt6q0uYoGt7tLhdVvHVHm
ftCPlzohHcdd/x6F7cP64j8YAqt3YSYyjBlht3fGHH0eal/rP9AYptppZnCJEvxKGVm9d/B9fMYX
ciJK0WWl//be2z4cY6MK2jsk7dt6kj01zP060LYJupr+Z5hsK9WgYx1KdWyHJqPZ9kNH1CK7docX
UQOQ9JzKyXVcly+hpG8iYQPF7LV2dIX6wWgd3IQmLxKab+Sfbfr19HXuipnoR7tTmsMQ38idV7WP
gZy4kfxdj78kw01belnhSRgeRJa8CVN1Qx8gz076rTQkbjLvlKjCXfFLG+yTcnqg4S+tIu8SYpwx
eZjMl6D7PM3JrYgfOZW2mXIT0Iq1wtjLmjxhbjU73KiD4J/Plpbtsca4KvrHJmn886fEW5uK+wr7
JmBDEv11Rx+avtDurVXauzKKlR1fbk27kLdJWrzEaTnBEVLiOzOcn/O6lHbW7FCm7Ibok5KmH+Ki
krdGEEl+HgXmbdnkws0D2cV/9iu11u2gv3BjN14GXuLnQ9E8JK0cH9K4TD1H0j92ljJjDqBpntKO
sWcL5VdWGd11ahnDrVMO1r2pt/VSYVH8Bg3QRy01q+t0jAVvqph2alFFF6KN14ThZLGBJi0WZOD6
9go2g1IsV0lvdndGa2s+Wol4y4E03czVbHh6oQ1/OWLkDLeywcXWUPuKW4J6XWCO4IbCMb0hMGs3
VhLFN+BceRJxoqvIg+PhCNF7AYfN1Ri0/OU+zTe6TuH8/At9DbrWD4Dgmd59OC1yja3CJamPjIiJ
7e5yrOK9pAtrrw0dc9dVk75pbVHsMntKb4nsR7dS+i9oVacL4NEbVw/0kMXVHTQaiHWVP4tCH+RU
Tfs7yYYHFThScovFu7GzjeCSzdmbQ3G3LvoZgtD1nVDoUV23c9/fOXWDM4g+KZtcTeVvEYWeSzP7
1liItsjM0I4uPNvjc0hWOrs1oL7eZZXcfcjt3PbBBbUHMXTilsnQ3DSabc8STXoXKXK1qVUckTHG
mPCxq+F49qW5VbukReCfqxdKlK+J0vF7R/fC1QgDmP+fiFBCC9+XFp+Zu7AJ1E0L8uoaphzBZ2kr
G5cP2o5ZoY3HR6d9DepY81GXBldGIcS2UGZzZ2ZivgJ7pEvfPMj0QZwu2bSehkIAfK85Axnn4ud2
PH96EEaw1bTqrhw7sKKiKTdROmY35twUO2uK0usEJ487hWLru9I/bisgFFzU4C4RN6BiXaXUdSgr
vRUVxS2CFXtjTWnlhxQX3pUOLaMQ5RFVLq0aoHSsGy9Vg1MN9Zjot7ncjFs5j5l7q5C25zf4yc0L
KoApEykz4R1H9mpzmaFsztk0zLf5pOy0qmmu+lkGjVCsGr+Xvx0L35Vw/F/TiKPU42xa8v9lwkGY
+h//HdmfJBz3z00bPWfZP67b7Ln41R7nHvzq37mHpfyJlgf6NMk+Xn1LhvF37mHKfy4M+WVBoDYA
WPif3EPR/zQptxOVLwpD/NTZCX8nH/qfSwoJZoxHOLAfBmbvST6O1wpbDDGJQm0V+HnhaqyNkYWS
Z7mQ4/yxGeXGU2rFnWX74yBMzY3G2r5w7B/v73+PRr196fhlLFrd1c1jJqEYM6nKH+mRnW7zB3UO
90JLkNF396UWxS7Yf3z120t5I8t5Y0xOfnQITDFpzlrcmidBpPb5mD4Ok7UfY4fbtRt3VRtv5KG0
drGa3sbOJQHqG9P6WoMnowSGPpnWwRycvlSy7FGdjflq6OzrbnS+dJKNmYh5yZieq4Vz8X9PduYV
v1CwfED9ZV655o7PTWL9wk4y2XyE4DlscaDRYt9Of8mjq4whNvy/YpjqRfG1Dz8qCXSyD3a314or
I3WbwJNDX+28WXl2ZnfRF0e/7PCXXT6NNV2IDvJw3Q1/afq1nWxoz9RF2yz5pLd7M7rNUOgYm3jw
rMhr8p3dfpu70C1CotrGUz/1zXUb+fpd8lBGm0n7NZWf9OFjVODxvJ+tbzSXm6udbe8C41GzsFx7
kPVH20jcVglB0VVINA+dLO0wzOutq3g3qldSSD9HGIbaox1cazvrRqNKH+Uu1mzO5/nZjPzc6Dzu
i/ib/iX9oVZeKh1m42cm5fexWXnIZOvyIBCf6fmLLX+b7I+G/VxT3ZwG8rjqQa1/wEP32zKhq8fL
EHxH4+cWjhv221a7HsoCl/IMt9mvwfwQFD5GbLKAy9kPPDH40vTVSjJX0b5I8W0z3pjmzE1ZuY5y
K1e49bjtoYiR4qJB88ow9EJny1rALLdJb/XAt8S3XvJMfYfXW1xeQ+k6vxFWcd+/Vwk329Iy9pXJ
uALj6iRswpwI9FHEee2ZZqDTlGgKfOSgEQsh0Ld2G2t3hajhIUj1p7LTL+l8T/YFm2EpqkPchRB2
grJOVgf1ajL1x85+7qYu8jrRzp5ZCccFHVEvxGNvjQavYmnSAUeKouHxtjAkHPBLCCOPWe88BVEV
uZbZw68ekruxiboLo50cNDBIXh24Ca6wSlowpt+T0EBYg9RrY/ZpJO51gT19vbOerCq47kR+azrx
09QUlwDWV7bz0dZnVBgQFGOoCUB9XaW+UxDS+iy10k/NZHzrrKsoR7TtdORYsZ3WG4WAyW0ic8Sb
RlzB5GUtV9GnOB8eTFHYbtvb2nXepeWGUg61iuTx/KJ7LQMffT4wNLr60jcK2/0F+jmelVg10CCo
ofOxqO6tfsfbtjSvs68M1XfI6mJXl6+m9ErZjtey2FQBrnVuVG2kl5RF6EAHdQeodB+7q0Tykm1+
39wqN/W1cWMBebs9qWbtOfdmzzN6/GDTuPyeIvwaYbeHGRAwDLbGW9lNQIRlV/ol3bU35ZVRueaH
9kf4MbpRb5vv2U24jXb4EWxU+MuSq1qukvjBo/Ht/Gy8HsSnswFnl9AMwv/6Agwr6nlTnTof7Scx
edpPUq8EFxm2QAPo5wV/WbflU9a56iG7ZSLoHRDIfoUTouPSQLL5TIseqfbqj9W9uE1eyh88h1W5
wAnnP+drC5tzn3MFEdHvTgBvRM7H5Lq60ycXjkZ0/X/YO68dubFsTb9KY66HB/TmcujCR4ZJqxtC
KSnpvefTzxfqM0ApsqHEuZ+CUOqS1AoGyb33Wv/6TeOXu3ItrAu20Q+Je/uaHhc/OA+v0kOxn7e9
Z9gBsVbyioF5cIg21po5hHxRNsotBNiPy7XVe2XmCrWbRS5Wjku6T1THnJ66yC0Ue6ztqbO11uEE
G0w7BYexjbWxCzbjSTpPF+S0nWFXQC+1O4GsRW7drzLdVpYHddotmt8GB6s8zdiSlW9ddylqR2ls
9TU7Bnbpq2vSDs/VoXzAEKG8Nodk9VXl/bu0vr9vIMUImwA6b3K5P9/2FOlFTjqZeY2fxa30IG2W
h2TfHvOjZWtr4UV9bu383Ne8rXaa2uFka/hjtg6+wIJEJ+6M3/LJAzUyS6edNs14ahqCOVCE4MXn
8P/LmlVPexL79MpRTRSaa45O3LtzQuvsBJXdF6hmPSly2n2y01K3+Ma5g/G2EG3rikXnZ9/qq7Dt
N+ZL8k1/kQ7DkRy+EwePQgTHmRlSTnIhm8e1F21NvVrDJtJc1kNdrhXVFUqCHomNdq3BI/9K7Ow8
spMvNJzKrU3+fBepWvCsUW7WT3/exTmhxsmpea7BITjEz/1W2URPgVO52b6OHHHyBNEuSz9qHSRq
8Mzyg77p/WxX7OJV7VrncjN5sq/6YmHLL+Dn2eGrWEOmSnfXCHpBO0fDCAXNwtLnbt+t1JLIgKCe
z5m5ivNVKW0TyyYuWWc9hpnM/r9Lq8BuLS8PN2G4reJNZpz14ZwUG9HaoqtoqzfVejK7bYsPW3jQ
ZkdU3DlYJ7FT/6hMPxxs6EPdx/wQBS6KduVcdHYj2rJkqz/T2ra+I4H5kHWvL5/C+dVsHqTJ4/cB
GbPZTiI84x2z9zTDGUc8Z/2mdGP5upRuW7vzuC2TIxOFJnODeJVFPqZVnVFQ20QOeci2pWCPsR3E
J3i4RGEel/RQ1asouW2yVH9xYthLcezU2OkNy5WLJ10hW8VlYQ5Q102/7laAnskFi9D+nVG4ol/T
fpfIfpmeB2Glz+8ztaJeoCWB764Xdm0oXoq3VIPnd6byFbkYtYRVAGgzJk6Q2wJ7pKI5vKJFlEJa
x3qHGELN1dvQJt3Xbox9Pl2M6DT0h9aM/cF8jo1HfF/sPOFufWVieV9cIEDSwbBY6lBtaaHulnqQ
yy1O/ZF4IT8UB98p2QT6rHh1ILfobIwvTo5PnwZgx8gJ1g5WjEyx7ooLMU9UnZFDcwGg+dk2lG5K
mibMLQzUE9WXUNH9CmR+AggCheHWHt5oiX+uQEYlegv5JLwmel7bvVSjMiiKH4wTbnX+lohY0YmN
TTEMyj7EahZSh6suYUNIrLFtSuWrHJD7Ee+NP0QvRaNKacX8/J7IJ4yJGos4zl0IWH5pxkjzKRzB
WPV9qPQQZsNg1SkcqkKOxaGAhbxx1vQypxsRz8aMZcDfD8j7Wo/LoazBC5OqC7qYdVdZsjdNIaaR
y4WUqpWKNTm5bR3+xDgwM7Bxl7wM7Bvn64tz+U98EW8V7WbBTvkA7QYa/j0ldYqVzkB8JF76uGo9
MW1FZ5DCFutk3rz/6Te8ze2pUlAfc+PvEVohzNQoxK/50hFSYpeB100MJpnlRHSW3xQl0d1UUv2/
fyjF+f22iryAlKZbvh77PoPyP1+8qZErpakq+ZKmuJI4ebKJ1J9WpjhpeVwyUlPWvXU0wu+4KNvK
YDFGYVMQj6Z40KzUrso3rX5Uu0tQPRfiaZp2xXSdq+e5fa873pLpGmX7sXuP9Z3a7amW02KHhZc5
r4v6MC9rqBGSypgmoolr7VjNnVcEQ10+OMnGqNepXLL50eGZDwtEgmXdJPZUnY2YVX8q+oOmr3Px
TazZwFXhWC9rdT6kwkdJz7FgV9zKsY3DqMHRq77q4aW3Lkb5XBt0QmuDCzEfhNCXlR9Z+azNXjkd
29Ad9TVn3GCcM3Fjabsmd6XiwzIS6oG9bpHhx5fOXQFvsHiwB3LSZnsRPEt4MZMneTnK0YUO29Dd
gO8UcxeFraz+CvqVNnyXSoIyznH9mNHe4veUSKtorNxh3iTcK4GDtnENYR8zIaty6D1m4CragTSG
/kdUCuQmf5ck7qn2jQgFfKHtSl9lkhO1WHifi5lmZ93ctImbCq6fuqF/1o3HoX+M+KNxqjuNcm1n
ZzKfe8uXFE9W1mAUcUDjfNur28pTmH195X3z6dSmLLuxdPHTAn1lPf35etVxMYZkuKiXKA4zGnZC
harK7OyCSE971oTGiaXqK2bwp2oa0geJO3AF2Ej52PtaIVrCm9xbVC6L/rMYYN8sRIF4Yh3aZrlL
649WOMIRUxlw9eFZ6bYhvqnFSgoOav3c5T4bSju9CaafGYd8OuAtGsv4p2tnk1ZAO8/StyB0VNWu
wBMoGpvtmDFutBt9OyOmURNmENzZeVuX/mC5w1Y29oWdK09UdcspCBzdOltD74mRfRtwhv6g+DJi
TsFpzS2JD3YlbgtxO7W/wsJXNa/LvPJnoK9E7p24tc5Dejguit2MD1HyWs6arWWNXcf4JPQYxZwr
o7SN5tlQtuHgxM1DpvjGZBfxFw5bWAh82jpgsiMh+j1WAvG761nMFj/WuVDkS6xsmfJSLQz7bINR
pZc548eA7/5hGezmVTXw6XGCGbMM+xbCNARncdlOZW3jla44k3Goon2mvt/+IyQhLM6fGUrlg5sV
9lK5soL5moOdu3Cdj+WyTYxDVBweSrC21BH7gqpZ3aiczcr8axrwhVNee5NbUPITc41NLlU+0jsr
+2bF3+fkYIH5QMIluTa+RlC4p7XwXp2k9oB3ihTuwsEt9Odgfhr6wTFDzM3n76F6VqqBRulAHr2g
P1SKrVAHiFLu5CMbQvMwz99NJl6lSMN0EWJ02P1+cMvaCbqLKIDZlQ5GrYUpQ5NyQ82GZdboq0ix
8/Cx1Uov6N8lZqiJkNpa80hs1e2WzfSDfboWOQaag0xzndDDxzasvzqdbN1w52dp38uHWlnJo62L
RzW+NN9HvAtPI0LmpbdN4ZDpqh3WD1pwDJLRjXHCb34q7G3RQe6nddxhtz9q+6I5tdqzFAbrNKQd
rx7qzvuukeqj9e/lpO3xh9vgSmqbU21XE37Ubm78EvXIrvPKbpcIO45V0eDJWvtG9wN5pZEH7Os+
CcG3VijAImkhGaBhz0xnW1Af82obzJuJ4MceXK/vT6GCS47+XmU/NeVRtsmzF6aVljL/pmZeJ7cE
KM4Cyny/NO0nHuaq+PYsvwuVHyHjCHxRdJOL8NSLrvQT/oFJ81L7kMqs0rFSKGqHNFpxHgzn7jgt
tMA+VhjQU50kW+HhlPiBsSrF2C5zr063c+ZWT126A1b1kQct3gRTrbKVcCO6aMlWI4a4RAx5YXuI
ey8yfH1tua3H/hC9pTgBfgt3ll8e0+/CqY7sXLKHy+T1m3EN2aR96MFS9Y0B7nKJvoWFPQm2uK6v
ccLVzSpnmRNvql3yotpi4MznRnXVl69y2++Gk7fSBr/Qm6Dgpmmgg77DiUpq+TwlMOKSNJDDh7gS
7QlSNQ1iZOuKigWsZHmJWMgsUHCtMOtd1NE78hVUm8CgI/47T61g7Fsx/YL++qkWBj+E5/yb7A2F
6d76irFxHgsQZC5JlPVOqMmlmxbDV86inypKvjoRY7BxdBXK5D2FRenioDaTWbwk+DbbldY/i5F4
IqqeJn/53onLaUysL/ZMnIru90ywSkDLWywmd54Zwp/nISwhQU6SWbrk8EsXRzTcXFwDRMULO4Ff
Fy7496SgJlkX8jERVhHv6fKcsceCwlcb85cUu+9sP1V3gyz6bGdIlzDBmwsKVF0703CMNfaM3Rz9
6vXTMv6S8lej3YnZ+9CfEBCWyXMxfCymz2h8SByYILht1YLNpCFNXBwqqTklUHjbqH3egSTyi9lp
ZgidXkkllWzjZlMY7gRzqney2GHFjMilZ5vJQ5RtTWBlH1LGWt4BaKwpRM6tRzPpgBe6QFcryZ+d
2hv81guP5jn4Vn4ET+lH9Vp6mlvumKPw55ga+bWne8Nb+pK/S2/1TtrI3+azwM/aaSQwCBqRyBiF
gGeXH0W4XiQ/XS6DsJ6LjWLsp/FcrExlXeXvQ/pjznER3IkDNKCDmDx040ZoCxuraKhn60G7JvVe
LF9zt6j3LPBF9uN6K6U7CxAn3GTxulB8K13BzeDAJkMaDjb/Hi7iY/1GjEX+NgNzl/jC2QzzBJUt
0CZ+xXiL3/9eq9Pofn55YL8wsL8hIJ+7kbmDzWhm/XKJJFep15O+TpK9qvrS5AeWR1HJr6u6K8cb
RnC2WDm82Oo3q3Yb1Ruqx8J478sjWLy5HDoKa5I5pNUQ21XkRYuvxXZI+5bYYeW0l+xNeK1ypzy2
DsU1CEFm69cu8EbJTXJPfgiu86sOsXD2y9LWzurr8Cx9RJfiOedtOIf7as0FbetD5Kf8Bda3bHQn
1OD74KH3DY9r3BTP1XfteVgRNlbYguakV7b7D0iBsK1AlYmUjiW3r+yYC1xHD8Y6q2zxO4oCY61v
KvLzpEeMmvxqG30rIH6pdua1m+4DJJCDU7LbN+2QcmkH5aB5liN4+Spd6W7rh3vd5jBxRB/hX2oL
3xMAGhZU4ijfwFrEa7APHsURvAPUR/wpb8JVAsaTQCSz60O5HY/KeljrP1t2a6/05Xf5JdlhAaKd
kWSojzV8q1fWVFF5yeKmqTfOWw0MVfKWYi0ysxp+VsZ5Hjazco2qZaVNeyvyk9bh97AHuR0KhW1c
xLfiJT3ob/1IFKwdHvKnurb5YVQePxB86cJaL31SUKTObnUnSh3M8kY+blxbt1CgnTkcylEErXtt
5y1qAYP9/X1YGyszd7oF1N4boxWck+EMD056Gn9qv4aD3DHFsBv+JtPOmVGmHgiSMKwb3clCJyDG
L1212krujmkGG9M3VJc/DHesUO3oV4T0ntS1xJkS15xdsfcDbRtYbpPsSDbSJD9QNpLkm+U2Gs8p
EGu41vsPNaaeuiqMiId1XK9a9UAmmNI+jLQmidd1Lr/YGzaJyWXpdiNbnQ3vKyXdD6s5m3CA2WJ8
xyTyi97/MwRCqOFt0oMqTWXec6/4UbUmR7iVL5e8NwgQGFnhQTxldjow70CJt+3Si9Tsdbk/FaUH
S1F2Bf5x0O4D8SrpFyjtJ0SKy+HYIA0OtQtZuncHdqM0EwY/kXSRXq3Cmj1Rw7qoKhlrTOYX5xSj
vk9bDcQZKgPrlqIGNHAHtolZoJBZVC2Xyc3X9bY/TvvxGUKlb3njiaUR18RMOXm07afHKnWQQklA
xE/ySX2cE9s8gZInwwmLsQTEXKAfoRP2sepsC0eOV2Zkmz+WJ+igjvY9JyFGs/XOyQw7IwrM9Fve
7ZNseHn3kLXOOHhGfjug+sSbSrehLets8ZR83Bb6w/zWD2sleQzV4zx4CtvzaT5VO/mtWYebfN95
yzZcxSvrkq4Er9vNJ9VNV2CrL/y5B7b35+L7uK+Osj+yLylHqIF1cjR4JQO3TTxtIeJiO8erLj0s
3WlKD7nKdbjqaUocEF+1vm2HgcL4yxOMs8SRIzmqwbNxxpPwdNsbD+KJyw+/Ef4VPokn5mviq/Ih
sEdmO3BiI7SDt2VxmcPQELHH6Cfloru6WzqSrfnLnvrWV23OW1f2lw9kKaJlC0/FO0JJ4q643vRp
ZN2Zdv2LG33batbLVn+NLm1px4/lI62QsK3OWc0CHYrbqWn9tE6j4KgSFDSbX2/fBzYtRkkpDYbd
f5Recagf4ldgk6157LfWWr8kv0LO53Hb7LNH7ce8lQ/pOxJitl3jBCjMz8K0TZ4UhbGyq/a00HYn
7TTltlQhkGXDuQ12ZnscLVfw03KbDet5wgv33HenWD2Eqh/DEdZdQXEryY9NNh22BzcTVla7shRX
6NdLvCI/DBUOKIZaOfo3AGu9ZeN289bREt4WO32xCvvGLBBs3Zu7U9UfZHk99748X2T1kLZOpDst
37vYC/0h6/DcQ7ejHaz4GSVd0NrGFxTA/7BmmVRAQrr5UCCSvBusmD3ZEsHULZdlyasHQYmL3ZBL
kx0Mk+rVnTb/j/cIyNh4dMGEvOUj3Q+nk1Kfk3EU0gtBN7rTxSY7ZlNvSzH9OZvCV0zP39nG/5wb
3cAdag4YdujF2CfudgkrqRSy0sz0krRB5ZJY/67JRX9SyMlCMfUDDlwQz3RJUVcisodxEU0FHO2C
IxUnYKfLUdtzWunWLKwQBREJasG8tsL2x99Lp/vHwJ0HDbqh65g9oxa8AznrCRVBl+TxpVqsktFO
z2uq651Ls+Mso9xv/v5xv4Uc/7wvt89DsMpM8kaDwPTkzyo/rax8qdosvpjxMu6yet5PSWD6aRu1
mActP2qdjmpOlNibzYVBS2QaPtBw4ZRq1uyGhp6R79PYQqIGa/zXemC9ytgTOvrFGfebevzHlWL0
gYEXnDdEOfQmd3emzYUapzBlucrfej5PsuFQZ4/Cg7rSrsHK3OZeeWZeGl3DbflLeWGrZygaf8tS
R8jBa+0GLnZyUksf2x3gmgwCRH/MAVxiX4j9NHUpSbTAlYF+pJjz/9qrR3VYW5c82YXSrggcjWzb
CkmrkzQ2GT8KxlB4by6eZg7YVG0IMeobigif0ac1Ul+7dX4oZMDbsxBcRsr9xItrD0yAQmTe8T8V
wY7fS28+IxmoDQQ9t10CJGNQgEicmHKJWo7z6KVj94NjZTjI26PEbSgC8XAav7jFv0kv97cY7Qdj
nd/GYurdHpDqkgH8monXpWr2yJZSVzEmzckiDspKmGSbVft9KDg/q5TqKhcfVCn4SMiF3DAUOf39
1bzH7HSiSYjcuiWIYheCwuDPN5NWONJZssVVlmOJKU72oKrjsAriH4QqUbU+zUO5TsbJ+oILdY8D
//5c1FZsTsQ5Yczz5+cWCkmAehsX18ES/E6C1FVNyWLHemDnciwDZuntFwOVT4uer3pzyKRhYsKB
N/KfHymoUtdKSp1fkzIZvMbYzShhaPKo5pM89f9+X//Dh90WEj5rcI3xsLzDubES0+JK07ivSf0a
RwUFtmL+KqX+ac7iryrT++KMvx4QAWoD5eDtWLmrBBUCEQG3w/EaLCmQW9FSa8uMbP7+lX4fFn++
uNhcgaMzGrppke+1pAlK0laq9eGKCz9gVolO5jFK7FG3xYXlT9HnmDS98drMThqJKaKHz7QGobV4
6uNNWeyS6CJYD9W0qzQvCValpTla5meaJ+dobL1+csf6qDSPVetmeLm3q0lwLXXdpm4XI2LZdRJ5
aZvC2oWqh1KiWdZW4FkaI2pX+qCdZGpNxgiVI8m+8WP+KD0bE7EanhI71ZHai9/PnlPEZqVdR55U
Ozi1yYPTd07JyDA7IuPvYkTHx8TAIv/WxKMdMgUHU/em9mvFw6su2XX5WgxW6bgaDsXqq0zkexSK
R3njy+EzzfZgfhJLqKKQE5gp9lcxXRxLHx6Y8dmLJU/O0DWvvVY+4Mr01Y5023H+fLD4eTJn5jW6
vaz34R+FERFJghLhimghoQ2c3Dk3Ig8tLdyuoVVdRPdAQsO0LoQu9Oqy+mq8/Plr30zAFCjaaJRV
4/ex9A/9mBguROZqU3HNBPU5i/PYadQocJK6qL0ukWU3KT8Iecy++OafVylbMHzMW5Ij5Ov7OMe2
x6s/HqrmOmOIuO3MlQAXT4s0J5dCYfX35fOJ/QmmSA2AHkBHhXBzCrzbfzqxD8am5MNG81qL0hon
04SRwEc0nkqhwKVTwo5ssRghZVX5RSH4Hz4d5unNZggWIK3rvQC05LyPCpKBr0IhWswsFhfL5YPS
a7WrxfFh3o91kjAEDJ+ZzL3+/at/vs1Y8qF1xCAPBTZb75/fXFbjKhzMorm2ebvDqfUmorfYL3rd
nqz2y33q09vMpwGL4ax0Y/XfA9nWKDZQ/LT2CrWiWwNkjd1mQgVo97L+rNycqxGlzQyYU/OL1+kT
FxQKON+SRwyQCytFkf/8ohHfxhAqJmA5CVVy2oiPEXzoor/2nbArGnwBB5mR9NQZAmJIDIJgiJoo
ize6FULBrDLR7xbRN0ZVv7bM2f/+GD6V51webikKpz2DfcId7g77pMoEyLiheJlrkoTDaf6Ihrr1
9bJqbTlluk8xYEBdZ5Rpofqhr6aJrqOXLpYZdqm56ndmX3q5TrlXKRdsa3qvyWG8VckXl/rpjYGu
ilkBJkksTCr1uysdCMzRp0KvrlYFf3tpmZhYVS1hlZP+II+w++LBfTpAb5xsDBZ5QSV8me5jTq22
b6UCedaVhCYFSjm8lSzosy/WoPZpn8VyAgoNuA2DAJi4d8X1qDVK2cpZfK0hq8V2bslvijRd2mjZ
RHVc7nUVtlo4LwyB1bra6RrXYQmZcph6/SEQQ+uEehs/xgV6z2Ro24Fwy2NFDvwuxSrZ1pdX1cwZ
7TaJ/mBFAryhpSdBXP5hQuQVouDdCiNhw2WAlgIKy9l0tGoNtJvcNofMINgGIoVKpwpbIQ3Ki5Vj
r6x0PIBlUVeVIbbnHnQ06MzhvBhehnnRBVrBjGHxyajJuO/iL8rTz50TtwwaIvoYjicOpzueTxsT
O9e3WXJdujxxQkJ1nEGsS9fIpNIRFyC/OOmCbd+nJzbzR8Q/o92J1i+xEw9YRnnKpA4vRCo4SwMO
0MhW46OZVr8oje4kqaQS3C6TS7zZ998SGu8Wfi0XYW+ZRXzVRiFeKeOgPEhdKXjh0MlYCvI69UEJ
m6CiJSoBThWmi2LD2o/6WnArRUpdoR1gA+ILvaRLvFnwqMwNHOhStV8RZNPuVSHcdYEkr/++KXw6
eXkR0QPgsHBz2WPF/bllKX3RCJE2Djdel7VSeDX2TNjsUITAbiJNtzOT7Nj/+WeyTeKTSRQXVNK7
zxxlDZ6uOTQXOel+LFn7K4+ylyxIN7kZcBQy/RLEyP/7Z0r3xm08I6p+PuzGqCN76f5cIKmjkXUy
4i5F7CoFuuWrYZGGMj0XBdm/vR1Kr1p+QI3U1dtch7kDQzO2uSt0qiHuvrUXxwR8oOqZc0dEmRGb
ravQr7Uz7IJgscMFQob8bnSQgN91rGZLZdcA+6EAkoeHAVvaTF0nBansF3k6DnB8qnQdzKcuc43Z
K1I6Ttqh5zarnaF6yqX3sfZahni9tlEt34o+IP9mEfigvgrA1XP1SS/X5kuhu2Pxqii7EbnNzRHb
aU+a6fUz8zBoPwxLdU/vnd9mNNOHUF1ItbDz2i0mVNwHVX8wmqcAFE9/UTPVM9MH/Fns5kIAzlD6
VUjsDnjsca7c2bSFN/Zexl6xtgkMHzkjiwq76LRAYsGhDh1yJVVfbM6fzwKLNhTfKNShcDDvqZCZ
OI9zr+Pl3ioK/IkJiDOIjyHk2nIc0i9ezX+7ffxRDPOa3FaCxZmAyci9BDbW8lyMa3W89Ko/yudS
t4PloW15eGLtaK2nZcAF2qthfreqQ8BDLINr1L1G/bZV3hT1l6T+mkaAruoUVr8y4RAFdr14avqy
9HggM3HbBSKTmCfJfJrnHpPilxD/+q63bMyh/ZhhmZA4XcBcA2rFAHNkTDdBfxmjQymvQvO1tyBK
VT/ltsEdDxSDJ9T2sSNhHdTVFe/zixVs56ixNTQ9o645cwG6Dp4ytd1miARPGYkVcUZodOrYA6CM
QHPAy2nnzgMkCSZqVomqIcEpfwaZFFVYwvgY5aEtKL8k7WcsVHYhnazXiZaqQf0lQOcvwAzC17rM
VwOXPoNqN/yujJBpDERQ1me4MbYYE+DScqakjLmHN+0bAoIRRL6xk+cBylLmyOa5qS5J+lNlhJzK
FqjAxkQgbYWPVniOm7dSv4jwZqLXEgaPvqvJpVmQFUF3y5NLwMWo1sYqV331BokKMvPkZgocCt7Y
fkWkuAk7HTy63piyvTyXnHxOENmW5YC2ME3rn+QP6TpFLnNwSYXile5l9AqqY3DBkddXZ+HMbHB4
V3bYdYDSx6uycNTGI9UePIqE3BbUBg6b7Jbw+TgqRTc130f5WbC8MkT3zl/jDuS/pl6oODh16f3K
SNaE5lh0yME2hsw4frNagMmNbGzq2U8af7xp8mbcUQTMKW6/PM0P2HFxh/n16UWMZqZyb335NjHN
hYs7Rq7xPP5cSCeKvd5cITFkTNvIj1a6xS64kLdh9xqam2z5ZgzfF95MEwmLSdFxm1j3kZeyj/Ge
MBu1VmXvKaZrTjtY8WyF/CiGfSNcU/hR6YbObCKzMoM+sM97L6mOOnSRon1Pb1PlyU7bTSGdVS5e
qH4O0nnIrsF0TRg5tqQbTDuz2eic62X6VESHIjgq0koOV1G+VcNVkOzTfptk27q/NfnKsoYjWSwP
UrHTJbdQ/Vy7zOMLcj5leOozP9/05cNsribVr+LHJkUgeJH6U8/4P3ghfsFepo1meZa5h86ea2uM
djCDiCBDbXXGkl/5jKm3M/9uIzHgwtHpYYFO0fephi0J3O3m4bIwBoxhmGZJZxuY1fizJF6TJBs3
S62PD2pXq3abh5htk5MVYHa5ikSwlLqXQYfT6ZYOAW+uTimCjUHpHEPPYTPkAYMUu7eGRzMpHrvg
NsWVSy8zRDgQNzpYAWWry6NpVU8hOMyAEcjQckxllpg6WvSCy4BkV0Zew5nFPJFiRK87J850WJ9L
uUoHCFpfnMGfCmAqI3SHt26QNCdsIv8sNoQKox0pErKrHIjjSY8Gt1YKV1aDwV4GicN4QNJihu9T
3+IeJIZfpSxJn54JF3BTCd4UkLce/HaB/8AZtF4ajEXTsistnLoPqxOYwOxXnfoRtxAIuw47oawB
Im7maXSKdPmJdJzJU8WL/vd7cXv6f7wdtyvBLUdmCIRf/W+U+B9XMi5ZZGW4k1yXTHwLtYWze6bv
Kil4VzqWNxb7+t8/8XdZ9ekjdWJ7IPJrNIF3bXiRK4QIyioAaDt2rlkWo9Olxg+lssxTrobIJ3p5
ozdFDiu2DbxAbR6aSX5UOAy3tTnD69PzpxCPT+SDc0MJVAxO16S2Jf8yJg4tNNDTF3fpN7frz2tG
a3Dz/6L0h5l2X1jHSxCnc1ynkOF4PwapiFbDJMrOGPSDK41x51XZsNhySNOkw9nF9To8dRAtQoaO
fZENvhpa0moWxX4l96qt1bgCpSSH+GHQ6r5WlNbKNG5KmDyBktF27aqVKn09l3CvMNr8MRdGu5+l
fDXO8v/QRpsHcXOIZ5Mgaw0xx72NeztXU1CqS3qVkVbYWDU9ziRefvHUPxX4dx9y99SDUEtlOQ2g
07Qi4w7Cs/1YairYNPxLNdH9GaGMgU4GIJvhCKa31mvdPxRTVvmJQdwSARiORDzJZKISGgeIX8ye
HBFCg7vgyU4Ry8kwoWDK8aGFwW+uKzVEnFAJhm+5PF3lq1L+8yq+QeoyWBbhbBAX71ZxFZs6DjqL
cNE76E24Pi9eLQ5ABGY4bqKKpuWWV9eHe226gbxh2CCuNXVoWqP5xQt678V6e4bML3Qok7dBxicX
5s5Sg5k2Sbj0dbbSOmVY1R13UVjUTanJSBVk8lYXuHlqisevNCsPVtxRJKCW8EKNIkzLmbckxld0
xv94YUSQ3XzGQDexqvhzqyuqsUiyphEutTUvTheOF2WpN9QHmcvehgS46N6GPnCngGeYR8JOBE1w
jBmu1EDkIU500bXMp9cvXsdbb3e3oFnNMiuZ50ZLf9f7NT1ej3NYhdcsMIvjQj+rK/0qyMxxtxTB
Rg9wr6pSM3QmdRIdlT/l6G2l7zRN8hJhN5V7hVmpKpLSFLZdTq2gfxRWNPv1XIhEkpb/ftn+v7vK
/6IT/sez++Sucv2OW+K/1r+yX8X3//2v/9P++FW0GEL+C6eVfz02cdt9L/718/u/nL6Ivv/TeeX3
X/tv5xVB/S88vJmA0U5BVCJdjZX8b+sVAYMVbFRo/8FM8BT/7cry376PgvFfukq6Ew4ryLww2dWp
E/7bfEVQxf/CM0ujIdQYlfBW/z97mNO/37J/W3H+Z+PHO1AcRpOpybdZIF7umK9A6fpzjSxTPsV5
GW3FNBoyvzVIp8ncAlVpsW4KacifmO9V5XuYqhNS0khQGkp/qafMSmQjgq3/jxv839f3Tz/Iu/KE
mQ/qQtYFXxqpyg1N+vN6/i9759UjxZKu678yOveJ0kS628qyXe1NdcNNChpIG+n9r99PNrAXVTDU
4UhbOiPtWbMQsLo7siLDfOY1mJCOiePCMk2xiwDDU7bE7l1cyMrwLGPMo1elqx0kQHJTdoAW6sl0
6+1QT4ZCIczGVFpZDdakk7NW7jnsykkBxaJt4ZJ+49k+q7y6aF4fP13gytQlAG0XOS0ZMPOFbEuC
/8YOMQQm0FUA2oT0bcD3znAUDh0zdcrbOEsHd437wQyICgJHPYOpOakRAlKY9Q3ApVHVVucKwXxd
/BRK6fQ/MwSJL6rMTPNxNamtGC4VLHBpIZc4B2OeVln6RCLbqklWHjj9RLdLNDeyHU/rYt9yPKNX
xgmspZshZCessY4fpZbaz0Sk6dAtkyqOQGVXndmCMPK1Uf1uHPM/cM485pL/n+rFHgk9/Vs5qP8P
RZ7ox/+0S345hh7z5MuJruzbd3w/YehmvUPMmTgAQ3XdpPXyzwlj6+8Q+zKBNQDofzsrfijLKs47
9phB7XF2PEIGad75P04Y9x2tSA4mUgTaUCpgnb84Yt5q+v/cd3AqaAkR4tN7w8sQkIU4WZzQGcbJ
KtQHXbszypssWPrrOLsb9X2u7/tgZ6j3RXAJbWrhQ/23rgu5quP1dCHcRfXsJt4EFcq9aLNNXlwE
LGh/WARfQbcCcXukNJAvic66+NYerqGhtukyEDcy9AYMS6yZh+32m2BcDcZlibYyLEBrQocsJtdY
sFtj/yms3quRJwuv3ECqajrnUbGKZQODUosvzOw2ij4o2nsruxlUPGu2dXmT6jcZHEMVqLtjXWnJ
IRDUwJAuGsV2BMQYPHTDAk70orypywsO8b87JL/PKLcMr5xWDa6nxzPaq3qTO6FUH+rIfDG7IFri
rGPvjcn+YA8t7QuXpqqy7p+RmzavbGPslnEPpOinVfi7s3p+cccvdu5W08wEMcXtdeq0k2W1Uxi1
mB6SUD9orebcm4Ea7an5mlH8gkf8R6sQT1IdFKpa1QbNSt0zjXR8wD11Sbb79OfnOQ7zmRVSSJYX
fSVnfh5xklrnuaMHo+H0D5Veqeu2iNx1PYmXxhg3MrYuZtO6HYC979JX/wPH1n+a+Bwz8tMb+M25
lM2uH9+Es2d17Lev/+9TyXhH1wq9M9ITiOKzIPqPuMfmfKFoAAaUs4dmES/yR9yjme/mr+YgI3Dn
Xpul63+cSrp4h2LhrGvk/Dix/uJYOsGyc06SqSA+PYM1IXyrpw1WGzM5M4wG82lwcvdSNHm9c2Op
LLMYXrTJlbdFojN7RPQacYc8QbRNZPqww+mu8si18DNsJmTCQq2aVj9N42821rxQf95XxGHk+Qbq
HuRVKK2dbG85FGoQRErz5KthRa+RDkNpldotwKNkXSkiXf95vNN9/DbefHlohoHWyWlJKOzAu01j
0D2hEtuu0r6AHxzX2rnj4rj0xc/lY4HQImpC5w86/0k1MPSLRPOzsHsqbEggmeLmUJtCR0Gqx+3v
MbhF4Cd2kITVLWPZ2HXnKWXV3v75s85zdzS3SH5hsA1CDBQ/BYeTCC5KYlH7rpMfFFMZt7WuKy9j
CbcRndT2eazUBtykbG/1MldhGQJj//PwJ/E2k0BrnWIXt+t8KVOFOj66FWHWk5bPLbcGirmfA/Vv
9cG5NdRGu85Nu1u2ZqzvjbIeruNBvLTEXWdexC+vGyVI8s7Z7AtOIVDA40fImkSZ6jRoDpWu+7Bh
qLE2lW2dGWX+IMcTzSjs31mLlh1GmnIUkg5D3JdaODSH0jKqnR4l8IdCLJmrWAnPDHWCJ50nFSNm
pCjYxdBSgHsfjzUVXa/hMToeRq02ISk0ybWSw6xRSSUuOt0Mw0VehJBEGuXF6mEZp6C4tpGSRc9+
4OvSi4z0nO/qcXXz2zNxGWk26QKVGvOkbS+oKseyrfqDZSgfWpBJdLazbTyYd8hPLsKoOAf6+XXC
yeAAsVFI43yExXk8CbqDz7FVpOMhH2KQhOhbLAMcOhAnjOwzq/iXociByBhJhnA64r49WUFNaY41
iUZ3SFu4zjKCzj5hMgQluP47OV6mkaEo3zkcHWSqlJmOP1VWlHER+n17aJVMrgfbVS781qo8vzLN
+3y01JVmVzb2zvKc+sjvPiSVuRnYALAUKOLxyHHThoVIquGAUr3YohauIPOTp2thjufcOX858PmQ
AA9QaCC9nBWnjocasOeM3EkfDr7wL+06ecG+Pl0MdoQCam18+vMR9MvCnBNY0gH2CVctk3o8mF3o
qIJ3fntIhgLqPHFV5iU4PmyLURaXU6TIfZvBkvjrUbF6oFLI2csdo5+8x2qaEurIoXqYEul/SnqE
fKIKnEikK1ulnaXGR8X4+ucx52k7OoIIMCgqg+XH9JT6+cmO4ClE17mleugCdB/c3ieX4Ads/3oU
CjSkUIixg6V8U974KffOup7iT+NPB6sO3VVo1s3CMQZ//edR3hpDJx+GeTNJxmZ4LJHL8Wvzcdjq
CrOzDnHhXEkYkEUA4bcpMN9CV6FaaQbSixgMxNswPQyYtsXqiMzsiDYC4cNw+PPj/GZzzJEC5edZ
DIkY7vhpSiMsMACU1sGBI1BDwpjyYaljHfTnYX77qWesNQUXA8u9U5D8mNhoANKcP6D5A16rR/l0
H105D71YGSCxFvqufEWEMfgMy8k/h9D/3Yf8efCTnYIlZerKqrYOmXsl2kvbvg7CM7TCX4egtkce
R+aCrBQ8nON57IwsU1Mlbp6R5k836YRZrkxsRPtTM/nrdcoiZeMTV8KU4XfHQym9FCJMWvdQ9la/
SnTKazCOijMttjd5weN1qr/5u84rgwhenNx7mh1XEd1H9+A4XZ7AV8mbL0GfQmvxYxAVSz8Ht7Gw
8qlEIyaVm6Jpwq9llgIeCLQhtr28FOK92kqXzoFvhckSOFT2WZoZ0rlZo0EO8tHTpzruJFGzCc3U
9iGYJylKc0Yz7kVRdrfgaiHOOPCZwPsKKPGtkqvbICpZK7WYlUkNlCW/Ojm1zzMH3a+HDp/fIMiE
jk5n8y3t+Ok4MLWkpBPX24esTvNVIX2D3ml9zsnplzAWbA5nN3kCQN8ZMX78MjP85irdqd3DONs0
JL6Gpo/f5LZ+obsRHaBSjM1l2yPZEPvJrMFap/KvAKrzzUxH/606zWMAqT3JUiaKivhhKMHB7HV3
N9CwXupqkmyVPs9WSQgi4s9nwa8Ti7QspVf8LiBmUSY+/sh0CUupVU1yUKsgWdoT8m+WhE7151F+
nVhGmUtmVMTmttHJhtQHzR9ivU4OITc1WDejMHFwKRGB6TvzNgu6ah9kdGmMcgDWGATFmQPht+PP
aSloRFLgtwPxp+WDgq5IJztLDrigRNdF071XSrhdUU6QY0kFecNhQGfHyJWXMtTONchPCtzzS+Xj
Q0Ow6Jeh9XcqxjGkvaOEoRUfUpjrPdLXXK/V3sZmkgraWDzGYYDazggwBR5n5lnllG7LURNn1tZv
3vVsZg+UHNAb9KHTt+AXwiwU3gJMwmkzRA3o7DavN39+178dhc6zRowDO/GXMtoUuGVps6LysqHm
mA7DRaHG54QMfzsK563Lre3OTLPjdZv2EhNnJ0kOVgOZsO/DAoK0XZ85d98Im8fn7hzLaQ5Ey28t
iuNhWr/DsLtT48OoJA4SxHl9pZgVqg9BbXptJG8n2sL6wh2F+5z3ZXiVSlc+4TeuvqoucuS57w8r
I0P+1x66r7baAp4eehuonTJl41ctUfSNGAxcusymGldplKC65iNZ4HcaoLs/v5nf7AI+DKSU+dPM
6frxh9GHgA6q38YHOdFTbm32OkbCYMsUDXjWqAtP8fNPMtPvim48h8096UG9bQLIgAgrEjjy1k5T
t1zCUy3Iuw9ZWpkr5g5coVJou0qFepkUWrwZjcHe9mWrrkuzN6/zzh/vB1+N1kHih/8PewFW8dzH
pjMmTufCovLj9jKLD26q2jusiXKYWSI7sxfmGf1l+RAbvI1Die0kVu5ce6iabooOk9Mnnp8MyLG6
gdxFUk67KTeHM+P9ZpJnEXimGOYUrbDTsJmefcVyreqD23fvCxuVkzzUzUWvWeNuGgzrRWu6l06g
P9jlfbzTWhW1DrWr90aVJ6s/L7dfqjIzGogIjDDTmaH2c9Xx5/5ZGEmgaWPWUMnXtRKNqaa+IFGS
q8Ctww2rvn5m4nCdCgQg0CKcKUKlembR/1KRnJ+Cu5yeLNUZ8t2TVV8qvOfEsJu5ZODQySibZ8LT
YNerQBB7FZqxzCBliUpm6xEXuU9Na4yPvqJ/yVys/8bmHlsx90zBzJ4Dtp9WBnfBXF+huzjLFhJv
nAZ0ee9koNK7F5vb/jJoi/jFqmvAzj68WlTJbAcdzLqCPrIApmxeBU5avljlKBoEzCf00MbUSK/L
rPU/hFozK7fZqXll2aFRL7oebh0aZ6kFwyLotEcpMMBbKGOY3zQ4yIAqB6v3gnZ7Oyymps8eS5yF
0VA3zPS27mvtjnIb6MkIxs6jXhfGAFu6RDawyoPyQxCl4StqgOIxlXmMjMVUA+MdSNMA4RYTWETd
9Mv7rleyD5mstMPouGh6my0uYwth+LRxwRSHH3W1mUA8h4m7zwcru4LBFrziqpVxKyHF9cmY8JXI
tdD4DKsJvYc4kfono3MitNKsQXzS3KC8E5OKRm+R0SJZFIVKMDuxlpC2NMLXwrUlQkM9wblhtjPS
0XWrR6XOQR/LuHAnwIoTaph5WMTv1Uz631KD/21h0JJgE/17/5zHtvuYtsc9DL7hv3sY7ru5owpS
cIYjvDUqvtvm2NY71cK7jFsdiupbz/VHC8MEukELHrN0ylVcYHN17EcLQ1Pf4ZkzxwE630YE+TeN
1bcS6k87k6AFvy5OzlmMh+RRnCQBtS2KxizMBugvoGYJRWA/GICLTdmKbdTWzi6rB7mxgiq/1Tuj
uBCFX6zT0Zpua2Po9m2SpJDus00QQAl08jK5dN2mfNS0Ibu0M2I+C++WrajqaR9pk4oCoFn76J+j
QosrSXUmhDnOhecUn3gXsV8K45TnuReOD2FVVCZ+IIZ4MEEnLgOZOavYcV6xN1F2P73k229T9DPK
ZK5O/DNx30eakRI0Aai4nZLdWlm7cV+05oMuoV6H4eBw5SCnl5mFBFAfWldFO5ueuqk2nTnkf/Mh
GZG8aXaypnV7UjgJnSIfHKn6D2aEfj3K48E+9QVAXNMaz9xqvwzFInNIYfiMONxB9zmez5h107md
LB+V3mrW4Wh9lFaoYkGsmWfenDHH40cTSq8KqyiWIQAeQMUnNxeoISuQ1lg+Jra6lkG9o268dqbm
MivVVTnINS5SC9PYZUHideKZE/pOy3UvRvHC/4hsJrU1r1Lqbdg3F6O8VSsoAp3YSUE5JH0w2/Bp
MNFEkrPkWb1HtmRfdYBcQ9QrW107c+PND3v8YYArGHPgCUiaROwkYHeGMbZCPU1wj+wR+FOByw5+
pi/k2OReJJRzRa5fViOM6FnqnAIQ3RJWxvF7KnrUJGPKFI+Ae6zN5A+Q+pUBKSTpZ7ti6N27RLFB
TlZnV8hxasI+YOS5B8rOA8VJkf14ZDuOB2i3XJ2tTUkoKDIUnnRfntltpzhMhiGLQ6ychhs0O9We
H+OnnFYrNBr+yHo8tr6GlIYSJltBD2qTSBtdOiddwoarF34AxSGoQI7WfmgtKlFjTCIrkuA2M1YK
Rppt+fEvzwEkJ10bQD4YmllB/eQALYYybfPYD54iP8g9P23aG1uDfOcXcHE0iG2rTkOwwQa29eeB
T7I1Zn5OCC2iPf6lWzMDgI6mpJlwPbTM6qkRkH8gHNGjQm6hz+7KenyujO4xTsfRswNXneOnTw0O
Wb2BEKQUPnKE7W3YEz6BVP2YN8UmafUvgWY0C2q1n3KI7WLOmgtydiQe//zkJ6EyTz5jFR1WLAUu
mjOnUDMFqLwIqMk+laZ+5WPJ2KfFMnfc69rFDyYTnjkbGCviWfuuIfS/Ucr/of5gMa8sByzkXWqm
Fgnxv49anrKo+fL5Xw/Nx+ZL/a+riMjjXzdtk45RFvzOCfC3P/57jGOb7zjp8N+e8w0gWoLN+cMa
0HpngdBgX1Br+gaf/h7j6M47oiGORotABjO9uYv9I8RR3wFIJ5HhCJ3BpSQO9t8EOSdJERR4goLZ
l5CQAKAYudnxTtFbeEFdZAXvyw7qcFeF5r1Wx9cFMYlSll960GL5ND344zBuEgcvWSFXjVNWC+gS
/arKjM8/TfVvYoc5Ffzndvj+PPCcaeTPdcgZvPLzzu0ruOHj2AXvZVKUayWw0Kmff0lQT10qCe5W
slWf/zzmyaabYcCzLAiNFgIkrLZOr4ja0DNlVCLjcbSUvalVKyn76hCMYbloqjBdVeUgvKwETFBm
IY2oc16Cx/UYQRhL/kfRfu49QUM5LQvKMGuZ0sG5n8xx4SLzH5aQhgQ+V5ayUxGcR0zduIYeMp25
O34dmKoZhXSuY7qw/HM821UdhEBKDONetxQUXm2ka3og2gvD7x7cul/XwnowtWJb5uL9mTl/E7P8
502zgnnBQMp4zyA2ZhbB8dhxJ0yywlDeJYtkgajg4urqw24nPdsLNlTbL81rd2VeN1tnae2sXYR+
dbVHw/paWeFPsXQ9d4WsOn8/f12xrbbZtlncVtuG37orfaffNgv8OvjC1857vbWWiKG+r/buSixt
/nP8qX8/YsHFQY7tFGn1rlhp19N1cOk+DXfopcSL8VbfdQvFg1PndQt7Va1eb/mhr68Nvx28dsk8
edHyzly2Hsq9a1owHl2SlbFATXJVLdWNuslX6qZbV2v5Nd4hNLPsPXfrbs1lvMm34J4QFJw+q9fa
jvrWzXCj7HGRW9mX+pWyVTeIqKJcjBIbP43q2NvPd1bmTlkbC3c73YprYzf/pHbhe1+3+3yBWLpn
L+fHcJflttzX29R7kAtyaw97pQ3KZztUtDfuY73tF+e8B9+gPb+8TyTdXCp7tIVPS1wRQnp+aSrp
3Xp584hD27708k1w132KoHc3i9BBYGOFaBs2XttghRLXSlsgl7SettEq3/ClKwKS9ZfN9cUItrPy
HsZFvw2WUIkX/MUqXiXLkadOmfJs/vdq1Lx+cReiWbfAmSV7cm/RhI3487LfKstgnXnz9263f164
b2nfyefEhNNGyACS/3ykH6/bQsieUrAhAZq4AcT13rkYujKGFJxt+gi9vXyMZ+cBh6iiKS+//YJu
adjKcPf2p3rs39PqqDeljBoIkpSfomzsPG0osErrcorCllaqO1/rvUof8ou3XzSkDEId0p7dskPJ
qQnibI4GtpFAuKq/8bNYvfDZeBfoGX7/Jcvn0o8f2Mt//u7t61AodM6kKW/exiczA7WAlI97jcvr
NBD1p2yIR7TN78ilLxShXIosvI+b8NKRX5SmedB8c4ky3bWhaFe6OQGvddYzYyhw4cWVno7Tgvo5
CPGnFP2jHWcf89y9K+0IbWx338rmuQVB7Nd0qbNPkejfw87Z5nCpzbFCzLO9dnNrE2kHR5sc+vXu
Lfppm7IYUFSdwo2FYSoS75dDk6xxGlr1wl/l4Q3JMIq/xcpH8Su3UbC0um2KtjUoj6UQzT42oxsj
RR2xTO/pJj/0GHb1WA7+eVGd3EBvhyHFcJDcb50SiIjHi0rGTuvqugzv1ISrponpUdO5oUX0VQWq
t6cTq5m3NOrXlO67M4MfJ0jzG+OFcQPOovwul8FJCODgxjAOjeavUJMbvNLtIy+e+mIhKgNRxLpp
7gsRQtamefznT318+7yFTdx9OIUSmmn0OE92ktlXTj1ABb6Ja/1LIl0MErsSeZIAtW/aKou4MUyk
yajlueAlN38e/BetIsBHLi5LFINRfSE2PMkRCtFirNmaiKprCZKtIriPpZPstRaGveor6ZpqPv5s
Zn6VF/kumqL2KjHxV9HkPqSbgLxH9lGIKVsGzZRi9Fe8FnFRP0q7is/YExzPE7WFtyclIaB1Ci1G
P4mJMoemREr88Nhq0XsgVaiHqRjfRYa9h1H1vk1MWL2wSdMpPYeFf6Pc/LOnSUdI0oEyupzqBuJO
p/quWi8rR8dj9S7N2mXa9/6q6KbdGi5QATWuQn+v1QNKCcmEB2IUAlezkXTM0pY+7qzNULbuJa70
2wA31n0ntBdnzPq7pterTVUhj/v2RyvH6dAUCEtnIzzFRh2f2kCm14ap3jiliO/spvCfRHM9yX68
jIML1w67B0rClRcWWCzGYlSX4WDGXt1n3cUE6mOJSGFzbwf+tWp15hLk+tPb+vmrdOn/gijznwZK
nwPuf58abb5Qe48oA/yDSp+/4VuyI6x3pBB0d9Cgo78PXutHrgOlTtXmvPYHspz/8j3XEQZsO44g
VNvovhH18+O+5zpCe0dxjTIvgBeBFCAAs78ApPMonKH/LGVKP9RjqP9Q5Zmza0QCTs7YMnZtyGXV
anKaMtmkY0z63tuFdYhMUCvrsPXV2iuDzrDWlqiGJ71LnY888bDznRyh6o52C66eYSswrIEE115Q
u47TfZ0Y7ovpt2iMNo2EUuNEbmJuqMb1iKRMXXcz6HZdEhPo5FjU75wPTWoZ7aJ21RHFbbf0rzLH
rRHc6Jtw9rzLldwDqITtRqL2w2XTaIa/cOAFeoENYeym7/x4G3Wqe9lY6XgdgKf+KMy4/JoX2ezp
E6ofp2kEYAFYKHmfu1lq4HKQ9gj9p6F6HSH68L4pO/vJzWQfbUJ6MTnuHCFOm9YYYIDg98KuF30q
JwK2QNYf0Q/WPoeZ1NDdniL5rDfcZQt1DAw6Vc0k8ZTRutJfOmGNX6gGa//FDK1pn6FEa+0U2n5c
zemNLiosa9rerS70UMhkI+tMua5SE0q1m8fx5zBOFEB1QowXlVVQnlG7xrawiR3rFFsd+nqeqTeY
DYlK6bol8Lk6WjR+ZtBSUsDSruLUMJAWyNqCfiIqsJzeUdChe9vqH0SdaVjRW2l1B7UimBVI8OGI
G8rESzURnJ6l3jg3VWLg350GTjh5pazR/RwEVoArRRHVs5Gb7ifoCwl6LkZCt6mWvfaxo3NeeUFI
J2+ZzGXWLqwca+sjLQQYqohhTGl61qD9UIrSWdiynW6tmsIBbamxL7ZOLOJ6EdgJqiNKn+nbDul9
fWmpPRbsOQHNk8zw9KYvH9uB52I+lSycRhuJg+0sUjbt4GImJYRilxdlXSD7k5oq+WOZ5SVaKzkC
dB6g1ELfNiUuRYNwEaOgxuB0q9ANG6zEogpVdTeu9Aenx1EqG5oQZZXJofE+ELtHemaMUERZY5An
xhrblrp7GpJqwhzejkfeudtK62IKs7j1YqqUH9NghPnl25a9L53Wr1aj5eTS0x1/JqVbpi1XpiyQ
TqX55lzZU24lnuhtZ1zoECAROEoVC4tgu56mbVxig70QEbDkbe4gMYjoEGoQoK8THLVGoQ0fsmZw
3xeKjnuyaJyU+alFDU/VHTt+n/bjWh0r91M1NfykskUOKRyL6moyMgr2kRar20Z2ON72cc62Naxh
hnNYITKllIvHr8nA5Wu3E5caqmkNbcgYFchdiOu36bkqJ8RiUsvqq0aD1vBiUHXJUkOGbG6wUyFd
pIaSpyBFfPPZlnmWeIYYYpAPriiZTCGqQ51F6deUdukHWTclXslV4X9pigIbLnZgf212+hQv0wJE
hdfWOa6tgCiQnE7cKiUHjLTw2Ulcvfd6o7Q0zx5CNfCA/7Wtl0RaMNFviVG9hbQVIwatOZNKeThD
ZDeZF4+XmXFtX2B1WuoL0YQi9Iykw3yiELTNN6arTLfU7gkOSzOUcqk6jVShvRaoeNuOQm0b0p6t
7qza6eNNQxqAnW8KpnedT7ner0cl4GiyaFkb29FNEDqjo85xaASiosJClRZVNlFAFJyKXqnw2CII
XvslWdZa7RLxkpsVPlWOM0QHp8ndz7mvti9ZQ8dg2atR3W0s1URnIm+b5tEdRosoNu0Sa9sWjZ6t
jLGtsQNRYrvHYEgLCk4e1YhfeZyh3UWWjIY1jqjiw+AKLFD44O19aCdBuJKF0vXbKm8nYxOkk9bc
iypkhSjKaFq3dOdJJMxmQsEtA66YrPu+xmPRBuXyWYmt2ovt0l3H0kKBuAju3NgYOIXLNsZIMbdl
gj1Zsc3IqhemT2RXTRHvFfwh78900Q4yY39hmXITDbm4nPLsKu5JDErp70zevYO+v5OPtzThVm4w
oo2s9QtNttdJgFwJ+1gW3Y0o1de6iO5Uk/qOEWsXSdVujJaCmu/3i9CSzbZL+qXhoHv0FmyDyDFc
NMkKJHsiMHh1Zb5glvp5rLOHITHYpQVxsP5RC267prySyYi31Lg16nBXN/iJk9CNnWQ/ZJ6G4PcQ
jStZhi9V5yjLxizLrV31j23m4w0fR8PWsHDdyrL7TiqcbaWJNKZzlYWG7qWluVLxCLPbV0dGuGR2
gE1dRktVFP0rVOZ637lwjfjZHI1w3aQq2N6YjgcqhwriRX2Co/WUpPjtjBfRVCQXojaUCyhIj1Du
5cIU9RJDk3zbJ1s9l2zVsdolAcJ2YeZsq0CuU6e7r6m1d5Z74VIJy50YJ8bh09Sp6K729rjj+5/9
KniuY0GXJRMPaRJddHa4dxLjMulG1KCdCZt7ddx05QC4QuXHFhj8henwaipxtpJdWLteb2odXTwg
OxmWGZlkp1bNShH6GgYZe3Tax5gxppm27zWsxGWGtpIpblpkjb2KIwfm+W6WnIE165QvlQKFN06+
5JaLdEm6bWN9q47OoahnYPJE5DyS7RwmVXiqVdzUOuWYCHDF5MgrDiOU6wcZrcIhzrFqArIUZmhd
5/QeGm2OZNLmNcr1+6qUIGnYjV47qUubpKnMy8dOj184Tz3a++FOAUXWoZhLaJRzCES4PokSGPWa
2OehtPN9WaYf9TR8HlD9fK1yTXscsnDdmviVofjgohyCLo/iDFc1GJ1l7IbIFebDXRfyMxGXSlZ5
W+IIpii62MMIenUESkG53WlXvaaNi2Z4EQVGAW5sfWG4Zewk12FUYSnWdKaLiY9PjCa1qxhbWCP0
y41DvLHUC+XzhJwbIierKZ38C72oioda2MQm+uR1wyxgeitiRLwz4z5WkS5K3RYzP91Cq1HtxPu2
6qbLKQmWSUlRMC3hDWfjnS76tYyRf8t0zAcc3iE9nVuZFWRD11XQBTu6WdfZhPyt0uyqNHOZ+ejT
FIVXE3YjExwLYwiuFcvcNaN1azexR4QRYQ+sLpFfetBN3NPCHvMWK1iFwsYqEH3bWfY/WKD8gINk
2ehLkfv6oknktmkxG1eSq7EK9kli3eqavM8AfNc2JgocqYHq3upcNCa5eaJp8L/9ZOuWLDa3hPa9
xIljYaQfwgTPpqp+Isp4oYmycMPXrHAuRXoXjddKW7Gc84d2NC4sn9ePMS1RoOJFSOgYuJ0ZwdTf
tsEhxd3N1qhzVjgwuJ+VvLkcUQunrOhfgRTcq028VlKK8M7ok3V+6TUDaw+hrcowwVMmHJAtVDjY
kaDCV6Bqt/gmr+KsU5fdPBReAB98N78VMDu0jW+g1wz6dhkklrvu+uTGRN8nda11WvuczPr0mpQj
su6JOS01XbSLsSIaUafmc1YjjwGLcxlPaDX0mUDlTV73Zo0VcZUtk5TjpI5eZA+7lI+GSmefILFm
lh+JrXGiyD8OulKUnqWOEIQsFNQ+kN/i/BZMqv3ZwCRG6/0yJC9oGvRbFVWvQVU5aoazeluNWGPJ
5AMSa7hWxFbqxNi+Y5YX1Y2KI15u9ahn+a0C0YEOzaIu2gj/i76WXhdFAhd2S4rXyozlR01IDIxA
U/jFyrJ9q0JSUkoqbMiXEWtlWVQtUfPRtqbV4e3iDhZXYoPkygKgS70vHKnh9DPUxgUZTPuFuU26
nW75drS0Ih8JvKFwrLs4kPJramrw930V6UX4vcj2qU7ZB4thCLKDmpLMXyoD8dWN5UfNrQ3XLQQv
3ImHQg80B3KhK1LyeymwrhiH4jNbCxnhoUohokv01iB5ZojzLgaHD7Ys7Aa8jsbVcNf3el1jWNaM
N6lSYNUKxN01sT6SQ7/l6lEdpIoCkH+9iHlAiV56eqEWluBadPQ5snRT3brIk0h57qdcuSYyGct9
MlrJStaj/VkDRmcBOGtR4EWhbPr090WGfyu1cSTI8Z9WZ4AY+6dCw31b18d1hrdv+IEcs5x3SPzZ
P+PDvndV3XezDBCUMBiFEJvmGvX3SoOjvYNNiWA7+DEVMY+5FftPpQE+DWVIiqFAKKi0/k2l4aSY
i9g/NRASHB3sGI3VX2wssgGBV81K4ifA4QizppGOamhYs/l8vxLDophCFN+KEsWfuEgGawF0Fih5
ZyHO/dOkne2mfnsSwCc2PD0IejzNccmjifrCUcoBm6wW8a0lFQ6cZCOq4RitVS9uh6d8JOrqTL1S
myvGP1VamAC43/AK4H+jAm+f9jPrhqwwGuz0Kcmi4qbMB7ySC1Uau6rPpxiHdKFEi5BiL0XmprQ2
lVPYV45Ng8RrC2SQsxFW7Zkq9xu14+ShEIKiPUE5CQSAfVLvjX1X69WgKJ4KmYWwoSqnXdq10dqL
uhZOTc+1RVi5UVI7WBbZWGF36cR6skrTXHnEhTj+XFJheJVKg5yzwd0qPMKWdkM/oj+DST9hXM/v
zUb4aZ5AICww2E56o2USwGMvw/EBaE2JJl5IK4PGcNSlC7tqavKTKJi1Wf2UOxkEsal4vWumX0Wn
SISa1Xrcj0WeH8gy9PHM2z3Gb317Nkr2dMsBNTmgm47XVJlQrzNad3hoRjoT/oREu16bEeWQrJA7
kxk9x6j/7YhwW6kfUrzjf8cjZsKtu0xph4c08iU3aRv+F2fn1SM10u7xT2TJOdx2nmGAgWG6YW8s
YHcdyrlcTp/+/Mx7pJd2z2mLI3G1i6iucoUn/EOIhWVhoCpXJgVunYOF/+n9k/P2mGCrULCwuRoW
NXclutzsvGF4SQzd/gyocvwq2qq/GCOutRx6+9/7483/3vXuhDRIL5yCOxA14ADXc0RIwG/5jsOL
PTmPCEWAikso7b2alachKWxpEjGdQD7XZNwf/3xomgzYZnDPzKC866HnQN8XjRxfikrIk/IJe4PJ
dX6WlS4PQjn2g95FcwHKbv9TQ+dhelsebZ7UctLcw0hFzOr2KGstRs6N0PclIxv5JD6RVYIraUbD
2GmRaa1s2zfGogA8l39n77EbDkJUoVKY2yNqOsqQX43Bb9+FntaqHchxe41W/8buYTD40ZDOAfIs
/UjA9VAfNILxRVS+8jetLxvjIc+VIk/QVfy+Eaglne5/xjfHBCCKsAvkRW6N68Xs204LcKNngpHz
c2h8xNqpgGF+VYrGxsa9lVW7uz/kW2vqUJwH60vX6UaA2EgosCZpwzSTtiFYKz8W1MLPQOt+3B9o
vu8WGwWxmv8OtDiNfkP7MvCn8YXrOZmrkOk2aEYTg5fcew17PzrVTur8vD/ozYICGAVfBV7aA6mC
Men1gjp1NvlZ4g1fnCaBPxPEPU23UAROfUjKCkIs2Yz1v1yB//NILOAFiBOgNIaCC1c/NGLcHgiT
fgdAybqakIXzqtd0KK1q007KS/ZDkBE9JNSRn4GRZ1gEm+TzMBSlBg64NvSHwjRVcKR5jiTWZFw8
t2ouUTx5z3ZdyIPJe/9U90g+t5T+vI4WeghFRG3zwR1BmlDJxuMWzZZk50QJRp/K7kIs+OxwOFEu
rZutG8vCBRqZRkDZAeA/W1Hs96cyCptzl2Qk6zw6/VfScyv8G4OnaPpepITqZTf6TwPweAocfRqD
eahMf417veBV/lo0zFzoMOF7BMrPW3wqu+q8cKzd6rVxNJixcZRa3sZEXR7/76ZTORG6o1E8sKbu
x9C6+Vmj44B2h6CXcGooJa/ZHC73Ds0vej8uhV0T+C844OuvqFcVxVA/bF+NokcXLUFQ7IA6D6Q/
7H0ngbpa068cxpuoax6T4HXGGs/kTnexc6Ih6Ou+LLvXvjAoYSbjmFOJ7+wM+5x+gtLvGaL7GwtN
Wgq1L/X3UdD3w2GqOludBmMqqQl5KBPlK0/p8paYfxfIS+BlAIMoRM7//zd88lD1rWuFffXqtV3+
PppUeKLXRz2aBw1Hwj87tAyGwgdoOjJKmvtLDEqjYhdnUE0irBlbP8JQ+T9telQU09q2hy/v+X2+
cvEuLyeGdOzZc2cGe8M+Wbxi0mpJRKjovmq5NW0bBB7PAC31g5RZ/xPwsSjfZS4suxUq87yFfr8T
kYehos1un0NEbo3Fns8Rp3PLzta+WEhSyyMNOe+jpXz5DY2AAdYXlz7XVUGFLZ1SfH7ur/MCGMCR
48rFiApNHFAJgAcXqUUTJlgFjZ33Rc/o42+cwc+Gb1Majc7OaVyvfZVWQG067x22XBm+otGgOadx
jIW+Ne1WfM8jKwmOPXxs/zg6sXzxR0DZO2FKQ+4R2zGLbTv2drFD9dDEkZzairudpPKbk01bACdh
uwWjOBxjkgXT2YeVVNrGEEavdkNFdnjwlB68+mOip8D+iybZNJGRUlHtYgyZS3YCtW+F9n+PSFF4
rDI0wd4PA2pZH40chx/SOL/6p0/H0X4ZJd3YT44cbcbtmrHVqQWVImreuyFyXH/fX9yb22O2raEj
DowEnjgBxPWJSXTl1T706S+okRfto4czz5dmKPJ3lZlU7j5o2Cgr3/NmEyNYBEeC7UTaSlaxzDjM
qSzDpC5fhyKp3U2bxvbHdsZx7PPIjXD9CJHQ+GxERrkmvfLmyJxVWrVIdaDafD1Z5YSToYVd8cqr
h3UtSpYbvTWhCmBQ+qFIR2ypsxCs5P0lXgCfCbJnPDjqb3Pc+csk9HpYT0geYl4/epjKcA+NNJxL
MBle8Fh3VHYOyFD03davJ/MwpJr+zq8mmvIqsGX86BCDJY/InCFZr3dJ+z3XunItuFqui8NYkH44
4WTT/NrF+aYlr5fWUGqvSrgNrteFWX1PVdKU+3C0h++DM4Yv9RjQUrm/Msvr+te4SBMQ0oH5IbS7
Xpi46bBLG4oICbewesWqzNrldG4+JV285mBxUyn5z1gz/FlHuhnw6PVYY2/4VW1o2mszQDxqZVt9
70I932uJaWwro06sfe7nuHhSDdTTB3ID96F1PLol9+e8vEvn3wE+hDwEvBNv9mL3C3vUvDQYwtex
G3zrNKXZ9DWTebEvq55WHzRpO0HcXU3mE43CVdba8rzzVpnMH/qvreMe8Qu58tsLORm+qLwQRjwk
dz3FIFqnW1+G/SXtPUzVA1ML93864XlELm6eYyo1+mLCEdQ5VwticQ7rXj2iHF/t+rzvP+SZj2xr
Q0l+o0dzK6Mt3DVdiHnj/v5wzbP1APyhVYgYhvsrjvlttlDevb7N0IWoowyMNG2dpxL3soNvt6mz
0Zu+w5HTcj56XtnsTcNdQyrfbvBfwmr2LNCnw31YXDgiHkMfMWl0Zbuxf6cZpXd0CqfcC3A9a8/k
7caCjgiVleSIKBBW6vUGl8BdE9qcSEZN4FG62Mm/wSvFVdptxLHojOkbWiHjXmszsZaD3t4fDM0b
MuMHZ0nCxSemKaaZ+hCIsz+5eNc0QfqCQmC9r63ceZxkUF9CzQgO9/fVGzsZkVg4bxRnQSAv5YmG
Ic+Uhnjd2aZdVG2CATb9JjHAvGyTJMU0xrAHI145vW/MdE7sfaCkKCJCKrheZA1wFK97mZ/zIHEf
WzW1X9hZE9GsSFxSHtQO2onW8v2pvrGN0OjC2w7vQOa6zPHTNggnZU3F2TfzRy/xsVvqqa7szT7s
1xTs3jgylGd+6dvD8bvdshOHFX2S/IyMSPdXHg7B3rBjgA8irR5ivzbfVdSlvkV+ZbzPqm7tq749
PEQkJJdIiZdUVxY/0jCd4KsqBO3fDarxCyxcGqq4uSq9z/WIhmpsgF/YxSSsu5pW3Zrg5VsfmbIG
bHGItTBuF09FmwxUq0NRnENpxmf+htwJrwno7+rlDBCmZz9opfzD2hh3FQwVsIJQg4jElpjBKk+C
pq+S4jyNbnRygwGz56LRJWLZEhDSULb1FnPLPt7WJFj3N9hbZ4nUySUGAM1/gwknY00Fh7U4e6Oh
6Vt0nwboEHL4J0SZKoOWNdZrV+NNIk3leRYu5ehShCCLXAQdceeXMbqI6QUg1Qj1pG/S9JiASty3
iOxIcMZZ/xxFhvZhAOHWHQmgnUcPqFu6ZfuAhby/BLcBwvx7PJKMmaJEWLXIrdAWHbumjZML8C8r
n7EWXXhMOCrcLXaVTNuYPGjYB6JKvL0+tGm1a7CdVduEapi/8kFujsEsufqfQMWc+ymLxQHNFvod
BsbEiXAxxrz0nuK+CsOjSodxOLZSr+WxaKoGRSDXTNOHwtP+X7+BajCtKh5wIOjXd501Zl1qZHly
aSSN6Z69c9KqJPsuRPcdPTLvNUGwA7GLEOxiVIs1k8ubU8gS0NHi2eZM4Oi9eM9oe/cl/oTRBYyK
t+e81Ommpga0AxIXfDNQNXoyKcqvhKQ3pQ3EiuglzTGDQV2FFP961mXdgS9PG+0MjBzFupFGzzap
SOMy9NheUTXx9nhZjI9RrLdPNrZ1p3YUw2c/0vuPPRtzpZb81kaApjeX6vlFvDjXP2cgIWmKyYuQ
FewM2HqFZewwhsFY2YKDs7Hy0XuKQtGcyhGlT87tmoT1TVjBesy9iblNRH64TL4NZxBgy6b4Itwk
+oLkcHDWgsJ+yjw7e3U12zV3SVJnP4dJ9Of7R/LmVmJoKKuzQQop0A1hdDLHKcMvMLoYgyxPbWFL
vkRNMalOxkenq/zj/fHe2HGko/SsqIliw7BMESzwcJ3hasmFCKt/UXrWkoqZiNMlDiB/J7Sf44jd
cH/QNybJ3kZnZM4OqW0sEnDhi3YA/5leAqj7H9Gw5VqpDfdl1OXHZtLClWT0rTmCfzfnaAJG7pI6
N5IauKBcxSXVIv/J0rVpa1J1wPk07oItftr5wTKzYOVyvQlgsLfiLadmxXmexZ2vd7FW9UkQIvN4
Kay8OuhFHBwsYFxHIxTUW+4v6FszDLw5EJ1V1IgQr8eyleSxAUl57jxQ8gPF6pfKGJ1tB8rzJDtH
kNTq8af7g75xSpCOnVuURIZzE/x60Cl2NUsHVHjWlAanLgpSccGb1NtFmdPtiNatDtghLhle6nor
b8UbLymxKFVYF88uiEbLhh7AMd1MUVw5R8B/ig1uxDYYuKwx420ljfAvlxRgF2dOhgM38WsLSDv3
KcMOOGmLNutXjtHNx57t7djRRKqIgxChX69FTOA4VoghnV2pAdIdHT/dAJoFAJO1AA9WPvfN+ZlH
m32QqSCwr93F+WlMMxJS6fHZ15JgH3a5fqxDgclIAdYmrsbg5f6XXhtv8SqGZj20Qyfjs4pE8s/k
hRK1h7rDNBXVnh8Jauzm/2OGNoEoKR1/KDhfr6eOblTUSDs+J3X1PdLUeICnIL7IFEZAXBXJ1z+f
4Nzbc2aFOmBp8/n6LWemKZymlBvTs97KBABykD/mXtQctJCu+ZaA0E8f7o94u2FIHzG+4YGjtmws
dayRBOgpw1Xp2dXVtKkD8L6bVKf00VVwIVZW8+Z6mI2fINPO0qCzOcNiNf28oCaZo67op9x1Wqrh
uF50oOJ2Q5OP0873kJs34lauqZ7ebhwGnuEW1CS4KqzFHWiMpnCk6yRnpPS7bjtWQabtNDsRxr5D
tPsVCOlUrazszbU0T5Z2ItooHBA0ra+/pQ50Y/JDJc4tkNjXMFHVtHHGIPjgaYP/JZyy8e/QakBd
2lksupV74DaipspFI5VC6ywqiyrU9ehlCwpQE5Y4E9yEf8HuE5/yPLaio5aHzo+ywbdjR3ndfLa8
mNxdjnLYm4WsV37HG9sLbBRV2DmwBy+xCCTDEDq0kl56pjE1dfsmdUS010U/0qTTvC/39/JNvDbP
mXh1jiA9/abE3PCYyqDSxJn3IOS+LQb5oxmp2/rUrRBipGSAlXpb/VUUUUibQFTifP8XvLHPyJ1/
BeyUVpE+uF51mJGTLyZqTqmplPkJTG58FBGtoe3Y9dFBn7LM+NMgdS5n8gTNmvBs7mWZy6CpMSDk
B8a7Vo3c1VFA/dpFIOtF01ps3RsZ/IxGr1XHVFlRy2uwqq05z+qq0sdP4L2fwVYk7jRDr2edDSLQ
nFzLzjWeINqmQvH7fQdv66dOWRklBsfv/QumkP9rqfh/N9HfHJckZVaoBxCxONWiKQngmjA753aa
/sIAm+OpVna+8lXfmB8tVzITyhFUbpfXlqsC5eY5GNYgkdZXp/XzB6MA2Sx9bK5YjujjkLnjyl15
mwzRemMfk/7p3JiUoK5XtTYGJ+rDND+j4DhE30UIvv3YRaaiAKVZ0QuhZGPvdJ519UNXdj/RFGsK
PB2MTj3IoW6nvVb3aAXc3+JvnGgkyuy5GY/CDq2V65/lwnKK8iDMz4ZVg9+t4DxuaIv43bvRKpph
+8ejQTAE5Mnyz0pby2vMBuqg0GI4l7FU9acoqz1vQ83TE387oWknK3f2G5ObwYNEMoBLUbdYnF96
Yk2pYzh/dtsWlyDNIsfaUu+S/6Id5n67Pzf7dvuyfuxdcDwopi5NdAyp4EAiHn9GPs+aYGeqYngM
00K83h/nzUnhH04yj9gix/T6i2mpWaZcDeV5rET1zQg0D065pEteGt3KDfzGmwctjfoN2oPIjC83
B7RsNfZuU5xdf1Ld1jbq7h00UuMEZ53cXbrGl94s0kM2WWrFvfGNq3fWUaf67lC/xJrnepaFmWOn
YI0Azevc1Te2i6GUJkIPnkCUvKg2nVa25hu3ArfdvEuIfmnOLwYcYCLZVuaVZ0+PzM8B6kXQjxzj
FE2ZeI9NUx3t6UcB5bz/Nd+aJ8JJYE1I72fniOt5Gm3dJqNVV+fCHCEXlCrZV5Yod9YIQ9bVprWM
4mY8vuesWUR74Zfiy2L3ZCM8ZqydjDM2TgNeg6UE3GLTed9kVEm3MmmNtX7hzYZlyPmsU4KiaIOY
+vUUNdunzO7W5jmaovQQZ6P8KOIWbdd8kICp76/nbaREQ5CmDahInCPQ+1i8IpnVlsC8DfOcGqN8
8Yq6f/Z7F8/pPAeCtO1F5dSnzjDSg5Fp2ZPh1t4DaIH+T7fT3JfkKqACRvxA6HY9aYu2Y84rZJ07
MrdTMNnDxdFca8PNWjz40jlC60qbtcnPk7t6uudRgYPOVlboQy1FuousL0cocuZ58FV2SeMuPQ6+
9J7VKE0BGGOof+gDesAD4r2XompSPBI9972vh842nGq3hS8TD//c/yS3W46nj5gGmNNcD1rW3Uoh
JDbrjnXWiiz50ckkC6Ga9IG5J9qJ8hMkZsAf98e83XOMidcG2lygy8xlm6clWU+RJbbOVeF739Oy
zD/UvRh2nR2b+/tD3dz7rDkVPfrAIA9RsZ1/ym9Jntml0/yA2udu6O0WR+2oyHZNr6XH++PcXFCM
M9duuRIJDu1lNTXylW7XY+RAvcmqJ9r69l9RVzRo2Rvyb8fBW2KjLGvtCXjr481yjJAyqFyCp7ye
nauNQyn4RecWk1x3o5xOhASdTdfRX/e+DiqYipVd/Na3o8eMFuwsq3gDw23amjZG1FhnaAj2kxZ5
dn3M+gGDwbLz25X45/br0TFhYkQJXE6Mdj2/sqV1DufKOjeJZWofvAbc2b5tpO7+vP/5bt5SsibA
GXxBWjW2u0SIAiMHMDM5zjmx9CgEBTXn44EI9c8xd9mh8GPT3fUWLI8Bh7psZZPebh5G517EOmCO
hLzFNKkaVkWsXOdcJcZwlFqVnZoeSm9ZTNDdJIAVWPNjfbg/59vNcz2qeb24maiTLDM1RtXH7iWe
guKhVLYNL8N0/k3rcVo5Im+tMVEs1y1hOqJIi1k2rZEilV+6Z22Ysn0GF2xPKRE9BTeS740ejYE0
NMiOg0T9P2bKXCkOeNz1nJTrmaZdVE2DmtxzpDvZ3sts2J0xQsbNvgyU/ByPEcS5P1/cubNFrY7w
9qbE3g1ekERN5p7rTEBmDCC026oAhg+k0AUfK9z6x/0R39pENBl1IkK6e5yb60lqIxBFgVrRua1c
/9I1g4n5XFKjb5JGZuvsjbykqdvKDm3Klcm+PTTDgprE3mRZfRmYUe2MtnMGjR9vnCJsnmPR0D1s
GkM+aBAozxEYff90f8bz7Xb1nkJwoNwyF5t8Dq6zuNvFOPoFUmj5pasj/eTogwsJsi3/8Wmp4cae
5Q6pY+/tXAP+bB64f7qfARFSh0aWTccn9KbmpLpWd4dBqy4qiTDWsWV7MRJD7flvyDQgtv9qNKP1
zkOQcWXkm/We+Q8emFxaGyz4sgxhlYMjPa2vL2mUFltLQrOu+648Wn2SPNhTFT0medasPNpvrDbI
JrBBmN0CtV22G+qq8iHdyeYSN3B2ZreCJydMm2PS0RQOssTYu1is7ZthrD/bfautnOHb0JHu+dwd
pFcJpIvPfr2/qyJygkJYzcWdlKk2+BYE/7igcqePujVO9tEjWMo3ketoktAlKYqTZrTCfRBjqK3c
1zdvID+FLw6PaYYQ3FhZVYOw+QACh424kGqDedbGnsbke2r0zsoLuJBdZr7zWDQXgJVR1wO2eD3t
qEFhKZSI5GRpXAXbiLD2Zew9ZewLdHqemlFpERKQerhvIcEXqBxOlMtrXc7lpziBGmlDopVb4WLr
s+Xug1oyaRmeSH6qec9W7GjhQciufyxa2dAD7JnU+65PVbv181p4ELfF9JJJNAjvH9/bXUz4bdL0
prIxV6kXFxZWGX3dylBezKx1dlMZlht4480uibXmoVXVB8K66v39MW/ePFYTDzL6V9DJ6JwtAiYQ
keAwvai92BlK3oFSw2EYaCVNUyP3ul/9eWl4HnAG6s+UBSDlizsKaFHQhE7XXhxl2pdK0nvk7tcO
kaejmdEgSrPtVJ3u8R0p8m3sW6qYhTg+35/2G0vNjGedO3oBs8/D9SbqOhmWg16pC7Cm+CO/9JvK
EiRh7SHf66oxT2FrrmG5bp572L9Iec7X86yft4T5DFEKdWyw1SWrgxCzJo40EBIHGQw16vZj7+X+
0TIFwkGUnL7en+8vltv10zAXe0i1+IMRqrP8zmYlUQLvsgvF6fi1F3p+8odGeYgNRwVsYSTLD2U0
oGiEVED/NBhB81fcGvG/WlN13YNCngTaXKeVf/dDMnxMwzA7IJGBbKyh0DionuPyoGtmcILijkCm
Aum98qbeXrfMgHwF7Dg3PHfe9ScTo941eZZkF0eM6bcWatZTm1UxOkJIAuy1zMh2hqKvACU4xibG
Mh/uL+EbJwXiCy0VKhLgyJekj6ANZRnpZX6pfCt+rns9/hBrRv2Qmy3CK1HlrZSUfikuLj4Z7iMk
5FQEAbAuP5nKRKY63ygu9NCbJ2l64lR2eAQm7jQhGYwn4scgiOIvtYnS1ybsRjxzCt+JPwlYqx8y
1OBexqkZ1KZPbdjGk1fjTCOmHdD7YJc5GCuCV9Q+0cIUalPKTInt4EzhqbHM/MWCILb1xslFS87i
eUvy2n4SIiaRur+s5hzlLqdJ94/sFzIyLbLFURy0wGriyswvATBkd2OHo9fvKrdBf7Z1ZP8XmObg
IVACLyLadFa0b9pJVA+DmxTWYUxjv93mXZX8kFOlfQ2m2G4O8NJsZzNUlDxmnMyYIFTWWI+gdWog
ZObsDWJiH71SQ/lFmF7OhM9EGWWGy9DYvN6hNS2epsx6QdSTNM3eNlNr61VxXmxNasan0QvKcQd3
3PlAKyONN4pexUNuReGXyCnHT7K3+++WTu9s54ZBJrCYm9yDqWvZto7zf+8v+69Y8L8/1kaRG0Q2
jd4Zf0Lfc9mrD60y1kcO60yat6ODKnRgrJFKG/V1sNsqQ4gQ3YD2UMJQbJ51KjDuZ4i0aXpCvy0Y
nxuEhGG0xdD0/JxMUOTdCauHttxkYwsgqQob/ZMog/KM3aBv8+1w50KITiQOkrhu6H6yYycMD7g+
azHUj6LwG/TPHa0c5EGKkSlv9RSn731dm+ozCodzAmpq+rNfNPJnoLfa+FxpQYpqDmD5bYfKHlpj
ZeLaR7yaen0b2sr5aihrNh5M8UHb6T04QESOquy9A3422YgkwduKMgh3cKFmVJWbeLE8pIkjPmuR
bUp+QldlB90EHvSg8yZl9sGVI0uVaUGNsg73UIQQ3srHuToS//k2vBE8FZSCeKOWG0krOpM181I8
sSPKbmPfNBhtTVXwLhdGs4p8uz6C83j0zajR0FnhD6/d9cYNk0jS1WztdJMiL2JvTBo9cpfilNb/
0M3cbDZTm9Txu7Iox+znFEjjS1f18uvYS7bAmCCwu7IC15c9v4i7frbuDFB5noXbF79IRhosr6hA
u0umlAh2tlaaO1VOmrl1Uqufjh6qSHLvZ4FER6kuhnJfgFVY+xm/oIa/nxKgsTPrl1bYDBxA2uN6
ZVy3UMSGIcqDcYic5q5M8L79KAqRAKCJ214/2KEW1iBvDF28GyLX+kc3snpnDJrpboSozOm7FXWY
vLLlMd04IuoYI7YgfBryfxutFXqf7dbq45c+nMbwp9NRZHa2utn2zhru9rp2NMd3HHSUTnnnKcoZ
v/KJ3yp/eurHtKOdKt4kiV/+NZFP5Xs3trJ0JTG6finngQjxWDPiDEptN6w9p7BCdkeIRGfsQYTd
1sIYvQ/QAyloFzlCbciQAeFfuX6vc5Bfo87ZB6Xk+eoFOHj9qXK/r6vCjQmffDNCW01U48Fyy3BH
wtCsJNo3M3RAE1BiZI5EkLi/XI8V0ZXJTJ7nGIZzNlQ7wxJmCBy06PzHsW4d812rMHkNVk7FddTK
FJHQpt9DpZykkwLuYlgU4X0rl1DlNti3uNvBkOI5D1Nkv4oglGdjbOShzd3q+59dR/OwME9dOiIm
As3LWuBkIohcgqFmWH2a6q3h9MN75fuVgnVR2j/vj3YdJs+TpGxCSYxCuE4FeYnFxMvV7KbJSyO4
4kKdmqbyjiGl4qMWZsGzBLa8z11reoxZ4JUtRO7Oh7s67wRbmEjqcBPnYHP5YcNQ1GZSW+wfGQ5k
2FsBF6/4LEHiiu8ZNFkZYMbO7z76zoSSSywi0WBy3WlZ0W5ERc2NYqlsXfgnSCK447M3pB02Ap0l
XUD8KjM/Qit1EeyCjNOmwyYgVJ4+9SVFzSPJkZ9/KqcCcTK3N0aEgFXY1+PnisrKtDFD8HyfprBL
pn8tIGFOf9KlK0ZUfXpPn15r8OjdP5FeT9ErsUSHrl1K20a8t/vEtD8kSEfWn7CZdIdtZEYlcPo+
syLvHWIrIzoHvdH7IUpvWTl+kFGJB8uAIk0zHqIpMSe1VUaRmKBHS+TrHwI7yu1qo1IvyF7jKUMa
d+bjG8Ou8gjBNrDgh+mr8s0k20Ud1KeNLarIRQjQU7HmP1RZ1qfv2ki34g9NR9nqCBEst0/8G1Ew
HWJtKMNuKxg5/ZEhpRM+oQDeZDtBUsfVQcFb88sPsZf6af7AzvUGgsbBGYJdO3W5w6sea5pAONwz
Q2ef1WY+WM+5MdSj/W9huUXfnOoqz9AiKK0iGM19odl17G2VBfHR3ERjN6J0mOSa/0+g5YF6NZte
INDqOpUHCQQCQ/VDc6rK3CZxUde4Vw4ybvfI/2jyHyIbr90RPcfpP0GQZcWjZiFwgB9GntYmMmRF
5dabJJricucZ+oCVO7Q0ITZ2L1W5NVO/yC62OSGt1rhG2T+aQECCUx/1OYKHUdV2D3HRadoHaF0R
r49WBFCb0fAbi2dil+pfgIN+8DlqtD52UTvC0PwrsoJRzJuOeiWah2IY9fdEhYn5eSxIed51wyhL
oLnmiBQwgG/n0W8dwqNdgtvl8IqI7XCKKLyIQ1XaI7/LEJkHKDtPqfDEXtF8SfTcCPYlBp+AUzIt
Uu70wy80rLg3AN5UuUkzv7TFsTekVbRPksTbcI+gGA3Mp4JexBNu75Fj7CetlYj/yWJ617t+Zx0H
mYvsgZYAxogIS7SJ8qNHP9Icr97DqLTTL5SBc3VGFniClVE3qR4/DJbUYraub+TDQZhWVtnIoujJ
5JFW9FZ9QXDe1h9Lqr9uvumC0J0Q1x0yp+w3yi5ov2wUmgJo90HY63eNNdrpA1D8Cq+WqnJnXo4m
dPPZd0dWFvm4erJ/mJC/kwc+LnU/OzRafZdHjcDQXTgEpDpKCOlfg4mr38FBw1J9QM2kKp6m0TfG
926u0L1FH1Pr6q0w+xp34lDvhqex9Iz46PeeEb03HD9Kzh61CqHed2le+XKPHXXZjls2hz08VIne
hv6PrEGlE9hfKxJzMzVpNmBvAiOS9NEfwiB+lZ2dJCfXlhXUzByREPehE56wooM/FG1jfmzGTEO1
Us9br/xUoogrtV0mLW4KBCINO/s2onvXXpSW+8kmmTRDP+ee0tU7T8/L4UFrrDZ8r4Vx+9mm0Wj/
HKHUZmsP4vV1PdMO6VGBcaR9QsSBQNL1OxwW9BE1P/QO9Ui3BMFj+SDzsqYGUOPQOnjdygNxO55p
Ae7DaG5mzMPsvB4vpTVnqG4MDgL63amIS3mifV9ufItLepqsNVPG67dwnh/KHjMbhZID4TDi9FfN
Wi10uw7FpuBQidLfshupzsXdhPZ0KJ8Q/TE2ZR76Ozr15UoMt4CW/xp6RhLOdUgybMdexBqqJK7I
zIkETcWw0QVXxbAdhyx8p+txfdHdbnzIqF8426qBixSleZ8f0jqVYueWxRrO8CZ2nauTcIjBwKFZ
cFNrNyJLS5B8Dv+lNWU9psowHxwoZCvx1fXnJfTw+LdnFA8EbQrNy1KEN0u6UAGp/23KPDM2opbx
uCsz4spjbWUKrfcwDb2VPbVMdbBEA4DleoDtINrQvbj+xi6uZ1WJmuS/Naes26LBU4hjY+rpcCBH
77sHkYg23LaUPchPw7F98MNUH7/ej7pupz6TWmeVCxpmDgCf618xOG4dUteaA58YNXXrWA1Rg7RL
kflW874mP4zyjVVbVr0y/eUWn6kLBuBNbi6T0+zMX/63rASm22iatW2fLBzikO2LMY8++qYyPhfc
jvGxlNh/ILbaYZuDrq91uj/v66xh3uZ0t8lTkMKgLG0uUZx07l1lO4l3GNH+OWWWWT9GZh9/CAsC
pZXt9cZYFHboWcw6kFCbFmucme1kpaSp8Gz84Cki0toMjiOeK7o2+z+dlsms2E7sZcB3S7m1TOld
Pzq1hs185GFlNsCajEqtTjY6EOSVSuX8u/8bNP+6Knhg8W2ZFc/QPltkXqOJMopTRNER9pz/kDYC
PWEbqIdZqXCL4LfubjAPXdNae2NU0NakJbSwDSqk1vXGiRAXklQ2tAP0lvZTaZr9g+uOamcOuvmS
ab7YGlqHpNb9hV103Zgs8ELg3YY7o0tuCU0+VghWCCHwWHqT0I952vUE9uaIWArCxi6K05EWRluU
jtSErGOVl1s56l6/CfQmpQV1/+fcbClKI5A1+E00IHmVFlsqUl0YoSQrYIcaWr+tVNZkZ/onHWD/
OllDn9ws+a+LioR3bvLypeez/NtZTRvM300FTN/3mw47LJHXW1o9/dYeRb7zkaP/W7mJn61cEdd3
E0uOGzEJKLcSbxG52WJYu0PcM65DeQQSpb+kltl/1gvZI5SiEOOhduOujXh9J/8akT4y9SceQOwD
l7UEXRiapQj/jlFv7M0mjz4WiPofC7OtLmzqr6adFp/zNhqeIsK5T/e/6fJG5DNS9OI4UZLjcloC
EPFn07PaDdsjZE/xXWQG5aKklF8y28Q5scBhoNcqbzegdLDSW13o1czzBl/OC0soRbkLZbjrD4xX
lRbF3dAdOxVNx8Rv8XMY8uBnM3XDw5jYObIhrdgGRpXss071JxfjlaOAuoTnGuB7U2GXokKaTStb
4Gafs40QeeVTwvjiqlns87JyeRzaZjwiNNttA0dVR01O37u8W7s5b1afkWxqHEBGENCioX29BE5S
ozYgp/H4P5ydV3PbSLqGfxGqkMMtSIASKcvy2B7bc4NyRI6N1Pj154HOxTFBlVA6tbuzUztbbqLj
F95QpJ1+mCtdxW5E9Pd5ZinfegVRXfQYbV+hZyreemkz9CqruFJuybm2lY/ajKvOXDx5oqpGjEeT
dBU+j797zO2v1/fY85m5urMRHFy5OUAdPchl25U2FTGv5qraiRkQAQLcK1Kkq08Vgv33bYGlRK0j
cK27bfw4e1KDeJ7ZB1ft1I8NMgXhUrRfzFJvDjGJGp45WolDQ578rhR779a5XpFnHCZPNF0KwB3U
T57FDP+6dYDetgzkZkcrhdd1LhQgDv8pSrEqJUGAfu80jvinHFW7xiNFTurOqmyH52oFm7myqXhO
UYbdnIl8cuexcKwlnND7v6+UpvpgteN3vGLHExWE4iCSyTtXStqHr6/R9W3LG7MOTKfTRNIOfMnz
Yf3ru61SzLmNv0qIzk31q1DyqTwmTqfOh9JwELBqTXv8N4XD//n1ca+v23XcNaGC9IDKH/zULWJf
0/M6djqphkPq6ieK7vqxqmf9VCQ1K40S8dsaq/87HvBnDjbJFVW/6xPXSGOm2EMp3YrQ+nUWd3oH
79w8dUv2I9Fmded6fenzUIFyMQWk9UWYdD2cYjQ42bitGtpm7b2vaAxaB/xrLNT+64aymx2ZO4/0
iyNSrtXQ+WT7GusO+2sh697wUo3oPZxMLMBxNdBPwJ67AAPcDFS5Wb+Nc/08oaybRjirr+Sd9ff8
NV5hKqOYoa+HlokDToy6xT8T/8txtKX7/xgKaD7q0bxV0LA2hwNkCeGzHi0h2nfI6UupYBNYz26Q
R3O012Bd/7D/u7P+d2NyO6JgvJq83RA4e22KJeh8Lcym2XoQVuI+2G3X+BXVun9ePwO3Q62FYI4e
cS0P4VbHu5xse5kySw310XMCL/FyX7Wi9nMu2r0+/+0xX0krFpc+LKPbWKP38KfKNFsNc1s0gWUO
JuoimYvBBtm+aqGHxv2Sh2//vhXvw8qxRGi/XG+RwUZnFnSyGrp16qBvE5n1p9nEc/SeuKjce9hu
r1DkPJBM4rUBEW5tX2+d7v2YjKkepo4ytO8Rw2qln1a9m/UYLAijPRaJHs0+NlkWenNT1xfpzge/
MMtcp1Q0+d5nTa7rD7ZyXZHLOGihviiC9hwWFFVTNGFLIeDQZLi/mQiyvSkxWjcsCjfPLTcE0NA+
XPuufx1EZylK3ZoYtLXR111LAPcxbYeLTB0MRQxULMtBdm8+ktQxOPgUqHg1EXi8HpTJHQBLzkaY
ZvbXUS2mUJPYXlmlu6db9NKcroES25d+ibNtGyuI4gwYjhmhahCM6+g43pM3ESMW+XJCGgfnFaWx
dgpTL5xMF9FEmLarFBfZ+/XnIXWGCPMiDF4nmQAexuxtaJf8Tqw2Tq8fknWmru8blkxdCfErZo1S
wWYog0KuYkstRE1OPySpYjxOTjo9RLOS/FPouAK9Pt4Ln8YOXYn3AEhAdm5CzxKlVQVuD3u0xlhL
W/r5yUzKXzm6A3evj7RO0vbLOP4oR3AmgShvJ7Ftpjwf5BI2Xtp/VYcK2x+1qPbo/bfDUHmgakcn
DWUrRL2uJ9BbRImgaqyFQk1MSdeEEtNBr3Xjy+ufc3u/UFdBuIwgiSISb8P1OC7eeQrOWFqoFi57
gosoXCgD/1ITnN7GaMRJHXuZMMP2aycvud0ijIyLAgIGK8t+Kx21uIjq1f2ihaM5KWHVGn9cegMP
yqh/o45oH1//zpdGozJJgxIc34qDu/7OirxBi+kIhbNRtWRczhAH2GJ2B6MonDPaOI5444hrdR2c
5CpAsXLUvM0RiJQ2qst46WmP4Yk1etrvQXfOsw0Rjjb0HgttewAYjWedwhigl5XBo2++TytHD1hk
HwzKqN63xIQIBtRR4aMYme3xdraT+TwYkS5wPg3plC2D0iJVrZOewZpBT05646nHvBwQNh/j+aA2
tb1z5q5rCmtlmY/jXl4NZagyb9n5bqrS3h3NPpi13rqv4kZ+GLwCt3I5lNmF8cS7aOmie13Y1lf+
rn3j7bKOj6ofapQUrlbZ8OvJFTmh04ToRdDHxXygnpqFkv4uOjDdsrNrbtYRCAaclhX7AR7jRl5+
9sYI/IPRBJOw5bcxA6b51LSDyM522uRPrx+KlwaDoM6DRwWMk7g5/AaINUNLTcKkpsoukZtXgVfT
IUW3uXn7d1FuXEsRFpsTI43rKZyNaDBb22yCRUtwkSi8eMRqL6oRDga6Xf335g/joebw8fYw2hbf
nw92BBCMswe2NAnJktx/89bLjn2C/9/rQ21fcooqvAar/tVafaDSdv1hiJAMRRs5WFdFfX+2hX1P
amEGQNVJi6SRHZpm2ePZPhMp/36EGJTCJXEvFTa2y/ZuiV09i2jRQ04QrXxSLLYJWtldf7fgtXCO
0Pa8ODqSrSDg1OhAqQ6DR0XDNWzs5+ojpmziHrdl3PfePBf2KmVB6ruyd27Kb17eV5pDLx+9rCpE
Vs0Df2nWMoiBrtzZZZeGXWPGe8zqmyXgj0NScMWjr2nblgzWg9E1QIpMAWgJCdYPUKHZYcIKZmu5
V/uOooPW72TeN0dnHXOFGbISZAJbwkEUz8qc5PUUmLLI/6TG4IWCeOF+NWV562Zeh0JnEsjt2kDd
RhxGNtSJJdMpmExL8bFywL52LNp7vNjzHTlNk816ta8YityeQwrdjEto/eq/ou50Wdqlte0pEKZi
PmZO1xxUNZp2jsxLc0fWRgi1pojA+65Hgezf6/rgTIFjtON51vMW5V2hFL5Q2r1s7aW9gcAIthNU
Ptd3+Hosw+oHo8WDPtBb3Th61tL6LWCdD0mTRuhuTPgJDkP11stuvb5XNN36eaSJa9D19zRGmBFr
2TAHQ5bER7OvizPXjww0tA7CNx65dShgp1CgaS7cVPj0RvbV4FLKnXRp/II8MZeHzKgizP3S/lNt
qvMpIi398fqoL6zgMwwSvNlaXrvpPCZq0hmdNgWpNf4xhlp7GMCuUFwz5U7J6eWRQEUi40tJZCto
aZYVZW3L4JylanyHzi43iifwBaV/vnN7bUNhblI+6v+G2tzkTpQokVnJKXCR+37I8Ppu/BEnxYOd
Gz1wsCh5UsY4OyhdPe0EOBvwHBHOOjbWdiAjqdWzba53TJe5qdMMyxQg0zmt/qTTvRfHyVPhzHhF
kC+NtV+lwvqnRtBu8bG78p7UMZrfq6ITFx6K7F56UXPM61LQCW7ogJPKqsrOFL1wP9Bq553jAUdD
Y7vuEcmjZ1JlDLBs/KNVhfw04kGxcz3cRJfMBc8p0A0AmyTkxvVcoIaNQ7vHkovRyc8Nt2/odpHx
4I6JEaC/p+2UGm6iy3U824I7tiYHN+wUIFUNl+rIeC1mvqKno20MZhpS+deOrjsI3IDn+CAmAP9F
M1en18/SCzcUw5O9EolRcngm7f11WQzmkg9RCpCttefindZqo3oSNn66yKsvLjLOxfC+t3rLfBt9
7XnLEc7Sd16xIbQINtOswbQfVbZcAT7jSEbrXkTv4Gm/0j3H3N1rBrywx6GpQFtbn2mIY1uhl1GA
aFxsbQwaLIUjPxF29ptKp/UJNsTc+2PRmaEEg/trzKbx2HRp3B4V1Wx/11JD2lhNmh5qRVT0wajO
ae2Dj66PsTu7319fkNsrh81AkqhyW1Lg26bEoh5LatEj1qsjSWkDY0YLrE6rtQP0XSPaicFvd/sa
R9A7pBCEsdxWTIjDZtgN8LbAyFXcv+tk+QY/g1sm6hO+VtF2LtSXxjPpUTprwEqnYnO6tAZFn3Fx
x2CM8xErWltGxee6SOEKiiHzAGSxTvXOoC9MKVQjknwK0LCbt6rIvUlLfVCzIcDmPD8ttNe+YF/Q
fI/0GKuw15fv9o5aCdz8GyjSKiy0uUpB0ElXqoUMkmQQv/XRNMALO9OX10fZqnxxfK6H2cyjMKdu
stNFBrhUW0fh9MlXrVOzltRG1/+0BqTqd5pRa2CalXH4AjzUOFYAcIM6F8aJiaYp/vpPuplkYrdV
dYdpphxOSfT6QOPhC5aNOAEjK5EcS1BPd3USqb4k0wxeH+pmE1HWh6dFokpZ2iO4uh4qbmOcrvPO
Cut0HJ7AlJlBXGKyrSJ53mJkPcw7D+QLA2qqRf5IA8NwqINfD5hM+dAnaP2ECOpUD5CcrX8NF06P
6yXWu2RAmXHnpbt5FAir6KjxF6pwGjN7PSCZW9FXMsNcJlLr93oa2/+oRm78iU1YKH4JLpSinEr7
5BwPHoxQkSrLzk+4iUfW0dFO49KE2MZbeP0TCPY8o8hHPYyrpP1W0cR8VCkOfFVFX8tDPmeYZg04
ZHeZ3u7s7tutxFziLE0Hk7oASlnXQzvJNJiRLfWQlsrKabI8EViGNdzHpTTfaIIL8HONy0GMAA1C
5WyrQtgYTmEhNKCHuLZXRxTOlH+Y0T+ljFe3uyG7KybtjapBz2PSM+BogvCCfb+ZW6tRm4mnSA/r
Rir4RStiOraFcKyvOOap7s5T+8JmAga6CpiundObwvtsILNoTr0Rkr2mR1OX82Vp3eZYo5P/0Wim
LlTjHOnFlexXqHr9+/XTenMjrlJRlEJWmCCgtu3hibMFJ4ym0MLFzstzNDjR/eJl/c6dsIF3MY3E
EGxWlpE+EYC2zaWggtUsu2o0Q2VWoy/tXE33IjWjr6IsYvvYDxEZXp6IIgmKxZqbQy318T+qzs6e
McML3wsdFvESGrlrYWvzQ1YXLdHQGwtnrDb/bUGb3Y+FaHdy5dsraQUacTusDqKUBjdXkt1hUVqR
mYVFl/4xUbOIfdVjZUGMlw+RCzL+zavI82nT5MfbgNBzc70buY0IFIZrIdHCT8j9+tFS3L2+ze3B
59BT1101QdDX2WoaCIUXY+mFGZrSig91W+MAXVbiztP7fOe5upk/KgzYJPAtQBwJCJ3rO6av8Isz
4CmG6QRW249joEF25VZPmqg/RFk+Hl+fv5tPYzw2Jd5GKGyTZ23Hc/S0d5ZeY3sm0WcVXByWSmYl
jmbXGXvidOsfdlVIYbBVadN5LqsCv77+OMUpzVpkmRZKvUIjA3PXz2WxAEtG9ulMdkYjvl7eKGwI
+JgOwJrB8m7RDNhyX8tB6WAy8IWAO5sHbGbUi1071onr1Q5sT8hjb+0r0a1vweZT6fav2kSAafjP
Jt7qlcZzlopPRcU0ftJ0pTuYqdFhwmylfpYoalCXy+yPmlmHg1pb565y957KF9Z2PRJrP55SPdDS
6+lWqylWFLthbcvEClp1HME4LIVfJNFep/HmckGHiX4tCZu1Emy3sNFmUPSog6sS6pGXv5tmGV+W
DArX65v1hf1DnMyxoLzo0AncvE/K7FWuLbiy2zoxwySNskMOhjRU1NS8xHZpXiBw7DX6X5rF524V
4GAwKdtM1B6cJXVcVnJmpQ9DURVn8CkpeFhYPK9/3wuHH8iLg2QfHXDcrzbnw40wcBQ0H4hVM/XY
otd6wBZTHLGqSBGC0/da3y/NJ68BkS5QWIpym8NvRDBMVohc2NW5/l7va1oQlRYFwGK9g4GgiT/Y
eRa+/pEvzictTqq3nAsu7+tdWerSRvrMA3Tqqtiw9HnnJ7riBSrstZ2hXphP6iWr7Qy2aQDuNocQ
wPKsj12ih1ah4ArXFIQ0Pugc7xtUS/MYW0638/y9MKOMuPJ4+dcKl9p8nJ0tUxsRtU1xPB+RFlqA
NuvOCQJh96DL5D+J8vROFvDChK4yzrQWQJlCLt8c88RpF3tglbnCi/hgj2YWTo6b+HaGwerra3cT
fGO7R9iPBjogcWZ0cwAbdTb13ItwjIHHGeZGUx+xd0KttSm6lbu3hMJdmiDCN3fnaLz0kStEnEIJ
KSYV/+uJNTtXVulQAmpKo/IImLD3hVmTYGGw/f/YNRQe1tCNyOLGPcsb3N42cqBamCWAZ2rn5ZAN
Y/leT9CK1ZV+r8z50qehnIkoCxI+8Mw3ByIHmR0PkgsmXjeOLYFORGZU3oFw+PX68r04Em050hce
JsLe60nMaCQ4al7xUYms9F8TVsv2B01JVM2Xerx8fX2029NHKszzwwO0ojW2D++ydLqRe1zUDXlz
qJheHqSkjCfULoqzWtCHfH28269b5Saokdormd1UN/PYAyJAzqEywyFRrTuzANaQ6Ev7n+1GyT+v
D7Uhs7E1wF6uhWlKRStZ5Fkd6a/yJMUD2KLpYAIxNZ3qsTGjpPtpT05RCD9Ona49obuQxaHVQ199
tDs9z8vDPOjl+Klx4Uvf6ZNjvblmylSTFcN9em7Cba3fG1q7ba3kFIbjKLJan1cxj3/MtrmUR0uO
cRlQTwfA6Yw4Rdy/PiMvLDZ5MR3OFboCqHn9539NCNLQjTZHoxXGOTQGnhFXP1eJ7oawgNuDA+z4
8PqAt1fR8y1Lh5PAzkJO/XrAIl0mwpDKCwdR5+Egx/QrPmfVPQVCNchaRbwrjSjyp2isd+742z4z
55SKOLhbgNTY8G6+NXF6/O2GGSxn0qiRb8VWfxhbAIBZOTTflxFh6bKCmppalf2gzgCO27GpT/Uy
T59Mp52D0lv0nR15O/+UuChfrpmXR3y9yYNGmN9GateERmadXCxdDEEuu+qS1PXy2FjuTunypeGA
zIH5pzkDl2Y9i38tNyC+0s4A6oYKrYCPrb4agWbumKO744xL0BamV+y8PbfHm1rImlqCLiWe3lZf
WEx8IiFrhkaOJqBfihp+tUjsOhw1L95DnNxWMoF/ED1jHYn7E6i9zYOzrH4vZsyrKkTaHU23mX1b
DPo/c79UR1uM/dFakO5DBrL8wQ36Fb0M51DO9FSt2q53vn0N/K6zCexYASdydYNTBBp5Pd1lDv5y
0DqdnkvZn4rekzmao31S7xyq22VlHHY1aS76Pei4Xo+jCn0ci4QKV1rJ5FOpOunFLrTyUgIk9K3C
/fH6GX7hs8AmAIleq9+r8OX1cCK3qzgxQZbmM3OMioP16Ca1+vT6KC9sHL6GZ2HNqOETbvZq4/aI
01YqVa0iMz/1c7KaV+XTdBkqtFv91wdbV2KzUpS0SIaw6AYatSWQyzaXJMERNUKRJN8TxbO+w0KK
l3tKwshmNlY/K6e0Q7tiZ+le+EoqklyHvOsrAFO/nstec/o1YlvTomW4WEhmpL4ihhayoKJ+fv0j
X9gmjEVnjtR2jXY329HVKBPMJjUtSyblOeGyxP8GOQQYIEmQOHmyg0B+cby1Dcwycvi3L7twbfTc
HRulrBw5uSJzi7NDwHLvtrl51Kn+BP+P7yN3JwpcQdZbfiBhbWd3vTRDXCkxrtdB0NZ4LxzyNRmT
kd3vvSjr4lztGvpZHG6Cl1W1n7bj9eIZuUwMt3XNsO0Wpwubqnc+KuncAsuInmUzhaP5AE/M2Fca
MSRHpxDeaZG0g9VKA67Z7F45N/uJnwS6nQuXXYUn8vb+A3raWaCtw4oUkF66LoNqBqhRODLfie1v
lpehVvTbau1NpXT7diVZt6R0Rs0QicDmMW6G+ZQsM+atGfyFEe7zzna6uXYYD6DZWqi0uX+2ZEwr
jSJE4gwz7PUOjqEo6XX7i9T6PfffmznkFiBPApMG1Iay4eZRzs1ydpox108czSzsZzM7Sa9D97/T
v7y+Y28+CXAZ9w4LRccUG41NNDS7Csa+4L1PBpyWj2wa6wxDIdmhc96Owh9NX3y9YNSVznW9TZE6
0QF2Y96g1YpRBmmeYZnnR3MxC3fnHr2dOq5FMnHoufYqkrl5iRajMHt8it1TBLPpJz0m+y6qJMJY
uTq9GbiLoDYwOcAbNCKgyG0+q3C0zqqN1j2luUkLSe36I8JIxkNk9JdCVaLHt64VeSxoslU7lch1
uysQx8xzu8Ny1LTlHFD7XC5Rayp3r4/yDCv8+06BTr5yGlbGHRUzuEDXizXaDjjguq+Pk4IovG9o
XVF197CcB/voZY0ej/44WM70jhPClOqQOqITvdLEOENMsAuUCHPd4w0RTuFPXVX0hyJHdRMbDSG7
EMVv7b92sMrfCZ6CH6dmcd9DADaerCg3C+LhQn4GPztcotzWP07z0Kt+PFSudoD0r6doiMbWz2zu
mwHhZFt9N7vq/D2ZdLQfW6rDF7y4S/Po6DKnsdjp3nKmjsX9l5sNtoiVIyPDtyEvfognHcqGp0Pf
fFTrsR8fosYx5qAucvuXZwg4xnpiJp+irpi+l/qSAJdwKJA8xMJE6ojLp+3vIquPH2s0mvtwKB1l
DG2rTZcjYLayhi4Zl60f52rmBPakx9qT2zXi1zTUZXWiy+sGEQo2iGZZ8zL9MmLYlMd45jSCTTTS
aTjIzspL89DhjFccCzObywZXyQlFgcxGaDy/06xsMAy/d+Muqo66lw/l+0oUcRLEXWxFvw1zHrKA
kANFy1TFLPm+b+bFPbhJ2WpY2ZpK1zJ55kDtgEA0bcPSmLwSGVmcsSMl9ESSzfd11c/z77JprZbi
m+GNXESDlF/GyDHyxXdcr/PwRhghjO3sxc3z9oysIFemQw0X+rbJUHWL1iRjHKRxVp+yxuyPJciR
wk9icwkHOhM+7oIpXNiqDrrejXbG3z4whPKEfqu+AtwK4vn1svkrWxkXUUsox1kQ2XN97h3xPRpX
8RVXaUNHr/tPO5+7HY/WP3cWz9lKgKfJuImPLD1KigUpsTPu300UYvVSduEydzpKpRVtwuOSlOl0
b+qNbt07onX7AJku/TIv6uCdnNnSrZNjZukSjlGL7njbdqrrY84Nc18XmKl/rUXiJD4It1l9V+NM
En1E7wbOlIHqaPso51g901k1Wh8JLf6qcAo+lATg45c+dnA40ttJ74+2k1OvsIx8dvxO2D1aYOWk
Re/Lsa7FEc3OKvcnJyYGoolRdd8EaCQHlQYloSMLA+9To8Pef5+DYn/QlKat/fW5/YHlxGgGXZtl
1aOHxINxmno10e70TM//aGaWW5WvtiRXPvdF5j1Njt78I/CQ+MZKlfZBQ67vXaaJdHznWMoSTBMm
UR8nRLvUC791Tn/kFt2bf2OMh5eHfpFARyKjdWrUFUoHxGWVwzlGSgDY+awJMT2lM2qwJ6l4dQG1
fDbeebUm018GjhwnMtloOOb0YDwzsGiHKX420IxODrYFg9K3tazr5DFPu1L/2vZxOzd3U5okzZ2L
km2KcGgWa6C1EDNDD36yF+uMIHCtHMfOa+MnQ2bq/BF9Qe1XT0CnXSiZaTFqOI1Ha9TVizKIPAQC
D2aHNtnX13ciSdvm6K2iLaRXFARQ56XOv9n6IkknSk1ufUZPSWvFoaWK44QwiDnwiVLXce9bHPsu
RGzD/lTM0fzHi7kWnpoq4lHPa5DCvuh0kGU9hZ3hbnGq9IfqVsljXPOEB+VooquHZn5jBikHIjZ8
tIag6qJFKHUfD0m9es8enzKkOlWUXxu5aD3rpdb106jEU/MBeLVShpZbRnWgqpOVHqq2MlDKjyf0
1R7GztFQEZcqCigHNalAcdZQS/N3SpmlaVC1pYvfBnKHifvFlMJcvuEb5lpf9a6of7giMRDhQ2VL
3LtpDNh/QHQLTTruA7149CQKib9TGXkNF5EtMvnY20WtneWQD0FZLXoWeknhdR3TZBgp8v5GIf6j
s+ccZNFgyzniGdCfsyWxmpL7zJKRL6O2TY/pMtaYGCZZHIUZBcBHU689gWhiVUXfbLscbb8ygQbd
p4NTyzCLTSnfRUXcAHpjM/aHKDWycyQ6ZeDlLC0hPyB75g2+rs6LE1opVJHcogbzoZum6k56yZwf
wNIN6r2s0DC7KAT3H3CyTNzcd7t5EjySeieVQ9I5ffY5xyj969KV0YB8asfpQ1dGaZPuWBZ48xxV
I1XkMSqa3Do6tWspB/oa+IwchM4r51eAqtxVp0yWC5CNsRkn307qVH2PJXfk/HQWQ1nuMmnUZdAn
3TCpPljPrPhAyGL9O7eVyD9Rd16OSqVl7tnK3Phnh53oP80Qj9o906/KY4vW5dee8xPfofPEImcg
r1vlGFmLfjLULHP8ya6h26MtZXyNhJFayOoO6ZGn02hPKYp/8nuFfYb2XiC3Ir83njBYJk2fi8c5
Twp0vNto/hQPrpMddLWfjsCJacv2Y1HdxbjDJUc5NQhK+VGaWFC2UcrSfZzkq+JzpcjoP1PBnvo9
pnELC54h4R7CuS7vrEmR+idnyWT6IJBbo2LUjHX6KTJEmemnqYBqd+917P7B79Le6NojlZ+8DBZz
quQnVC+t3yb/EGyIuYB49Q10UQvp4wXei1MV88zdxa2WRHYgzU6Yhyxrluy7s9C9+TJFkakQltvo
PVwSV8nMc7IkrhOi4m48dIojpjvZQPZ9l3itY1yWSCk1DLWzZqQpjQCpj+3r7AV6PejFL9pno3fh
z7IIUyNjaALVaZ3TYMsYmcU4TWYD0KSSLoca6oTnG7kQzX+jhr5ZIISt/1Qj+gA/x6ZJxTEplz7+
oAxG96+pYWjjV/ZsyJOcdLM+eE2SXvCLyOW7DsrUTOmJ1yUoek25p5qhEPaN4yotP7SeN2S+RP00
VFcaw3ywpzL5CnejqN9lUzl8biuUvf8QfRkVImNR3ZzRe5s0f8YM+lesJtmelMDNkw8slouW7jco
HwqVmxwiMwd9VFqhnpV8LoqTtkRy8XOHztzsZ5bQtEM/dIryce9+317vDEtVhJAGWXSM3jZVn1gC
MUjmxjrnhIvVB7dbkFI/UBLpfhp6ktiPVjcuEXI/QA4CZejK+YR+PLeZOSvW8uTNSKD5bj4tfywp
F+sg6mrs0f630P88LUokfkyTGPPJ76dJxWiz0twH03Na/ViOwzDmO2XlrRfLWnykwANic71NbXg9
15GaSS6Wz7TXz66GvUowGPVQ3KPdhmkJIu05AXMt0u9FVbufzcpqy6AtncZ5ck1pkAPM9D0elCpO
1TWp0czWr+k/R/+QXmXJAphGx4CwrEojQO2l1r6IvM/OZt1o1sfKzM0vrtVrva+lqIve281Q7iHe
nmEQf+dkNN1WhjnxKMSNWwqM1wNSjWJjPE9gopqwqFT13WCTQzd9V73PpJp7QW8OWep78RwlAL3F
t05WtXGUSNaeFVd+w1nL/A0argBRWsrxszmMv9xo0vfYpTeBAz8VAKIO+5lXm5LmZiXot3aOkNN5
sqVsJswPRFb7cdbQivZnNpQ4uGmm4jwwzXW4QuDeKuPCZCHZvva1AdFQC1iP3F9RuzkkdEEjWz33
VDs/077qAxzwSmRUM56cOS6JXV8/Ts+2iNfro4L8R8QC30qkOrZVBz61b1ylss/APDIV8EVT10d3
JLm4OI2RuY8gs1HMHePUPSs6RRDpd1J3loM2OHmk+8bQec6HfBRL6eeiKMZPWWa7GVhVC/m6eRpS
/UAEWzza/F3z2BV0p3a+YVuARt4LJyMK3c/F7huNgaGIndwyZvccC3e6bwiI3lOB9x66dnZ+D/gy
Hvg/VHsllNtRKb9SDcaqlvKsuz23njG0kT5Q+G0KJ7NOXdZ50109OaP7FBeySD7lntG7D66G8PNe
jLvuxKtFo9+FWitAFsJcNDI2+wTHKoWqUFNeRK56D5hzozvcQ06KP6Q0RJ+Utp0aP2sNU/gaWvj6
+wQdTis0YxkhhNYhiXvH4qWPMsvGrvJl21nFaS714usc65BAjKyBeUB+U/0RfKOBdmrUeDt0xvV9
uP6IFcxMxxKK4TPI+nqzx0Ikg65WytmxB6Qj0/j7ZPXyN2+J9cRbGAdSS4b3aFdavyWKojuFvWfF
oM3wIEesNVvgPUEE8Xp4fUybCn3t/DIuRqsdEy+eHoq+tanTEHqUxznN0b6e8QhuPzoUSltefks8
IaxuzYeoyUvnm4HnSBzoDgFudBiXMip/uOWQvpNO5NZhvpByHuq5dsTsJ0DTlKDgju6kb6Lp3T/h
iWU9IPyIm9ZsYoEAm6WBI+lXSWP+Mi3FJBOdJQI2ca/ZfYCkehJf6FV5+mWQ+uT6UuSN8q3pSZWz
e9OYbPdAscpTccvTsPWBKBMJ9bRzX9xuPTDogLWo8QLz5b+up62aFo+SmJpdJjueF9/wZH/WxDI9
UjuvT9QBsotHV9xXtfhXM7vaGVJR//31H7HdOTyS6E8Ae6CICcZpW6j36iaNI3sYL1VHD+i+iIhF
fM64hpHJOFLVNIzMVo+m1k1GqFi1ml7MtFaL8M0/g174ytfjInABIFxPxbwsk+YWSX/JHdkZwWQ7
82FAvn4+WHpSan7ipn1gxbnybpzLwpdjUe9s4ueyyt+bmJkA46lSdgGFCORxsxqdl1CMS5P2gvVF
7J5WLYbFF6OLhujSD1h/pNE8tg+kWN0Ps+1dHd1/s37M+3noFlzfWyQvihgRimbsFREOXTp2x05r
7bz3e1WX/Z07qkMWwjMWD/WiVvP3iDX2zuNUu5fKjFAcUpyiOQsv7hDkd7u2sUMLw48TvPShCl6f
8W2JnM+l/75+KI/rqrl0PeOTphtLrDj1RXHtn7PqKuMxS/IvSds35uH1oW664etY1A+AFrC+dPw2
Y2VZ7xZY29SXcVJ+zhDPTD8qSpx3xlamp2agKuqnneHUYVf15ecpSpIjTunDNypy4z2QuN2ztw24
uehV+ipsffAmhCibSFFS0Jw6mXUXBeBreuj7MfYROm77g2pRwjzoIl32uLDPGIPrHbaqTRGVsL+5
PLbhNteJrc5tP1wQsnPJiqyiMe7GWhfj3ZT3qGmadVuO6UWoGGF9lJAGm/ctHhfHXBZ98XVJKFB9
9Sh0vE8TD1fByiu6C5md7lAa7bThFzrx0xw69lJEp4y6fe8vduykxyrPM/vbiMsJb5ZRpZP1CMEl
nz7A9+LRJa/tvypmnSpZ2KItVB/Gkasah85cxdxjZzNsQ0OmHoQV0s7QAFcA52YzNFOkmFU81hfD
NvpHmVhqDNhE4Kmr0ZZ0Ef/KtfjYWaJdcEHqm5/QOmY31LJskgdXsD/PsCLUYwrKI0Ury07+LZq4
lnfz8j+cnVdv3Eizhn8RAeZwS06SNLKCw8i+IWzvfmQz5yb5689DLQ7goQYz2PWFb2yghx2qq6ve
oCnJppp0426wQvzhbvzwZU+slg+2CS+MheBCP04/PzFdQdc/lmXz4Dhs3qe25FJ/FDGFYU1Db/cB
Xxnrkzo3VrhX9MyKn5TBTNugN+wUnXQ8epzTjV+0jLj6RbRXF2VQTvCiyH7+i/QGG/QUCARR06ge
RnsAPNljLKFp5VNfu/GzlF74THqv3zWWVSe+Wo1GtWBYx1PUgJa8MUUXThWCCu4CNFkwyGtczxjn
oZR9Zjy01JAp9cy29B2tmPdmTZN/Vuk93xjxA0EGMN0CmKVBSmBZFBvPp6Dsh0wLFbV7MOQQNYGs
nGIMjC4X6obFzKvCb0ypt69awn/a4jxrUzSiXATQJs0M68aKfJwAPp8fgQoD9KAPv0Y6Zhipld08
YD9qi7tspvO1USNzsH85kRTVpsVURLm7vg3WZooqc4CshAXWCIQT9O7VxtSTFDMPo+oeCqrcxiNW
CyGuCEMCyJZ+gQifq9RUWh8AWJ4HYTbbvyuWSR6BAMWfPAVn1L9wuam/ITEepzjADPGuR/5EvVdH
L1P2nOS29Ms4n+RDZWTDj0SHj7MVk6Lswik1ihsdzg/wyOV76LCjMbOsLZz48zVNkwyRT8XtuC6y
tP3SebX2lGR23fojVlGJn4bJLO4h8Q9PDf6uxYvRSRxnUbRP4m+kkcWN1OBDjsS7gIi9CCYhTgvG
9vz3mBFiU2g+p8eUWW5SEoE5nQNUmVuDJkjHa9CvIqf8pguMXDaYE2k0AZQ5N24APd4TwrPzbr2z
+njWLr0oWujnP6S1Gm9GOiw5JqE51qjhl7KVb6VV6l5QQOynbzk5TWceREu1xy9a2ribudC642RG
ffcg3aaz4g2grDjUArB+rpr5Su9pjRaURq66f6PQOVKkj8Ly6FR4blB9ipBZtbFzbP66vm2XWTv7
GPCeEF4hoC7eUbBrzz8mpu8kuyjUj16LHsBJLbEq0StuLVxhhirpg7iaQms3N3NXfL0+9DuOaj32
wm3RzOXk8APOx1YHj2Zy35oPdKPMsQiKacRrSI0F2TCdTLwjviSoHMX8FroElm+0aTaIIAtl07Z+
jVUSmlxaEgL86OzojSyPSwznbtfaCSNOjM1gdelD3quj+6rTugvwLbEV1ZdalisPXVjU33W3L1+V
jg4sOl9e1xyVUKhZ6Yf6lMNvblLj8yi6vPXjfhwxufIK46nDAUnZZ30yRUfKkM29G9P92dITjrrA
GLD92jpQsuy3vO2nYodM2fhIf7so912KB/cOQGI1ftWpt37rBjrrm44O3m/FmVXnWLZmrAVJW7q/
XYFCyH2eN8NfeThxYQAIb20fIS8j35cIE49721Gqh6y0aNt3uW7uWzzo6gNtlUzfOCGuAotTHtzL
Y2U7LblMy/t1Z2fW5D0oi/D/XtaOdpdWHpbncW8O0/bGCn/YXAs2gjzA406gErgE6j+qPzmyPobe
z/GR6lclN7AC+oOJ6p+9B0o4HzrEZG6E/o+HE1YKAyJ6xxP4434u8gZRMCLQsS6F2f/lDVL/AfTS
Hfaw16MKrhEyXUFXh5j5+B55WUAVlYYul3JiSTK1guZADLxo9iUsv+g+TYU27eeotMaNmZS6TW3e
E98mBQPWT1bkls6hr02MRK9P3TuZf3U4uMUXbZ+lkPUBDJyrkwUaSImPelN1yZ3skqLSeISCa/MR
MUvuYl2G4t6r+9JLcKkuYz0PmsYZcXdwOtLXIQ2PALI6fVu6XZmguwnM6YSUufdkJcOC+TP1jMRS
6lmUfgKHNn2pK+pO28Yzs51nEOXvQXWkn/Hb0oo9Rwa+xmzZzZxuxhavKB/HbBq3uBOFOq5+rZlZ
foipn4vnme4lIE6uT8mHlBXIlw6vaqGu0IZYX7A9Ail11HnegyNz+XcFQGdvYwX2Nmtm+KwqrJY/
GBK/yjEuvFvLsTx9z5cDSSzK2lyGtCCw2zvfyp4z4UGW2+6DzEM8f/0ukVYbIPRR/HLiMom+8qjN
HNoSnvYzcjpLfG15S9i/LFfiCilMdxoCW9G1n9SAuq7xURObngwZOYN2ryWYF3/lcYgAtZ+5aOiP
Aa1I5RuHdKZga4V59CmsY1Vs6Ea7ELrnZpA7Ydap9y3SYu/JDWejZVcT5BrsYChyKnR8yk8gT0pU
UMem/jVqY0nn7/qSvM/5alqghXDcQFyRlK+nZUZ2Vbcr1XoYe0wteOPQHvU+aVbdb8d8rtud4dTD
3soT7GtiS8nfTIVYWfoATOq5ogbdJt7fdRPb4l6NYyH8AoUQ5bvX1HSKkhzvsp3Ds0nfaFWtjkmQ
Y+PVv46NW3fKtgSFQAZS6BB5fS3PuGwtNzHrvdkszq6hHD37h5VjJvZZq0e3fHRTTE03Tpu0rKDl
4hscjIkw7xpDKerP4EgL4zkF9zUcO2TZsMuIx7kKpCYmawsupxTSzytd2+i9Oxf7plgExOicM62m
MzgvTc4D8pPnpMlrUTh12PujPSE05rZVHZ7KRE0WEcmplih4uKmZvNmhwYu35eQoX7vanB+MrsAZ
0OeW8A441fJjMWLDhs9HYb75nxCpS3ezEkr07fo6fnwUgzrk+WKBzAc4/kGcUWQqoOa+1x6yqhU5
ulCN+5N0NcLYtUXD97eG1Gbsd1o4b4GGTWI7wQuR28HhAGx6rMgijMDDqdUfp2ZItafGwRDqJWk6
42sEFHdpR+W0zn6UyGo5n6M45aq1VFkb3OpzPLxVbebEv+sYVdZiebt5W69uTS/wuoTb343m8bNX
55qguZXkuyom9byBL7oQXfhNMMNtpLJwRV3dVYCb3MzNvenBVkK3vUevs382FNPoHzlzuvpgNgOo
Gm/oRfuYdOos5I0f8DETA+xH3YtS4IItXBvmSPq1MMoH7aG31TZ6TDs1emzMvhsCLQvVeDth7JY/
AKyam9311V8y+fNDTAK2lKEWXX/an6tMP85KdkdfJkd61jLdzp1SvIx6BnNVtSrnRiT90D97bzI4
vE+BkbHf1gqWnaU2BpIJ7oMW5Zi3B6EbGdEhRMkGVSBDFuVbX4OFDqQhqzSgmqxYBEJF0Xa52ulu
u8n6qZUP9ZSMexein+mrc5QML0VVZPod21XmOEIiJB7dmKaPC8SuWFCmCzmAZ+Wyg/7IZlQtdZNY
DMpDNgpX29PWVHPfmeGCvZYWAO7WtoZvWr+wOP/1+iARx1TRw+NvY50nY2IxKl0ijm6M9N6XGQ0v
/avaRwD1fHJga7hlefbxLIDBoCpJFqXy1NJWdeBoHPo6TkRy7FDzQTFBBZa4GUihw2eyaVc8uWqo
VX7btfGvHhJR+3L9g5ezttqQqMJjQw49jwromnXIC8tJwFR6DzX+2/djONvkak6qvvSIIz3qWYjV
/fURVyY3FJxtQOsEdWvpcoIhXn2y6Xq4Mqn4ng5Sc6gy4401vIghR4NOUcumfsuiTrRBOjYCiBD9
qS7AvzR2n7Voyr/bkRaFYNYG0HWf82EC5qGrU27fKl5eSG8tkJSQaKmcQhJZS/SrinQqz26iY+2F
5I7+pAzp/BvIa/9JmSiH+E0uZlBzheH4aRZXTwvza8FidaH2FBdVV0Q7wDtKd7Q7ymu+reex8skr
MlsEzVS67UEZDeuXEmoKjuI9a1DsIicfohvVhY9nCUFHogq8bqIOjc7zs1T0dTW3Shofy1HT7hPU
XEH0qiJWDiLONMzZFUC/2WLlXVS3uqvvDKjz7UWZBmnwxboFes+aIRWXceNqinAeZJKMb5ZbtOQP
tV3oje9UMiJ6zB1unGbbheEiQoRISmCogLN8KoqoJg7JhPTFBLqt4fZGJ/3nbGZ58zUBFTF/A07d
T9tWEV75va4n42DZ6RCFoC/i5SnfRdTYt55LySYY57xINyV4qHbbSgTLj7WW98XvplYq0TzFuJm3
zTZWhqSI/Am7R8UL5GAXznE0nMr6MgB7vqNlVJm7NqeN5hO0+YgZ1mDrA08ofnJMe14yloczdJSO
yg9pqNGY7bAINYhe1w/RhwoN54Z6Pin6otLhrgOkkzhVi1EydQ57VmWQujoo/EZX8lMU0ZEP6i6m
OLxDqA1xKVE6xc+k1Eylv1GJu7C3rIXU68AXg7+11ihNQZ0t9YDo6BIt8w2WA7wM3HiGIU3PQ+7n
1nY3SHyBBbv+/RcGXugodA2WvgI763xT0y7nKRKBe4d11aek8GC4mwE7X8VTGsWn7pccad7eehe9
Szqt9jPJt+VAdwcg/YHL6sQ5WewQzg8udCPHCQAC2s1uAviQ+WXmDn+rY5WEPs6wmncfmu782HRF
0W3DVpqKb/cmyCopEvchSSZ3O5DlOUtJTwt3iCkJEcyql4P9U2nQnxBHoyPQtvnUPpK4au4hpBQx
PcTelNgPw4Q/1c9sAnv8SXEogr/OtZn+HEbsrXHpkpEdWCGwOrntXVCt9qY107AYNpSob2Ff3i+p
81lZ4DkktNxhdJn11XXd6bniGIXqPVhamWh3eGY5zcbo0mJ6rYuy+MaJJUXIk8j7wrug/A7icXBH
tLKSuXUo3FpxsS+KRPlrRETzFs/9wq8j/BhoKyHOubTj1kXEoVGsOHSz45j1c4gEalLJ+M7UBG8M
b05dZx9pZfsoYwS/v+rViGWwD2tAoDA+an38xcup326odAvz5zAhKXnLn+jjZqb2S6qjLiItCw/y
fDN3izzraOTVcbBkcq+6SVhvmob6SnSHLXUy7dFqQZvClH1SNDdyxI/3//KchEOyOJ/CYF3dDnLq
5nQAzAogvXX/BxVFAmFvxKFJqVH6ml0J80aK9bHaDeOeci4JuLugp9ddQd1JKpTH9fxojXZCDp6F
wj54oXT3jSheNHwb/5fSRPFBEE1f7EaizVFLr3xR6R5WNwLYBwjTMuXU8UiScTj8WGFOo9Gt9Kzt
jsk8KJMI9KFShw2lNhdp/skaNfPZosHx1AOQUQLAqlb20s/1ALVG5JMyKyA+RjcGv622wv1cl3Iw
bX92w0752maKGb4QhZT4rp2zuTosQLD4GX/52r6VMtsfVpIgDHgdMBF93iWDPd9FGZdmbtSiPUaF
myY/EsOIi1c7HlwAp4mn35vOJEpwi8RLcBX0KzdDlQn5DbmndCdsBew+V5dWpwHeemEBmoviT0BM
db6HmpMXn7GyKV5VMRHos2wOf4TpgPF2XZpVtimr3P2KH0aJRI02Ee4TwwydPeq+WYL7KII8ZkYb
yjTlvVWmwgiUOBwNXMYT0oNu08H/yg9hH+bubpa6Ff2wIVUNGxOLb2ubllpJxziMedrOegtpB7vT
Pv8UWZmB33zpmT9CmWjKfTfqdvuqZCM68Wlhd74eN/g2gyTRxaGzGtHAWQOTetezL2tfk2bX+ZUa
CW+L24vU72xQDeEhHjVah1amk9YBbnAQZuq8ef6J2aJFxQ21kSqqfAScdDvI7NTNUx/UcqacbACi
oBBjowEw9S8vPLQUlyccWTPieABHzlcXVT7bglQSHRW70PpfsTW4AUKOEvaZ7JWN12M0H2GbYGyv
j/uBEcHRWEI7TQOH0jJB4nzgLq7ohbh2dJzmWDpBaSnxobWlXv8PQLZo70WtVc6hAaBXBhOh5Jcl
C/s79oRpg6fNmHrT98jiBeVR0h1owftSlEV/l9rAmu8jU0OZwu/AvP2KuUJuMaE/AjEcFMJoqwFR
xLTsQxKvj+ls5HqRHD2F4sdeSyZng++T+ckxmvBItwZ0JgIjaOSEmcz2OQWUODATzfCphTkA4wFU
3ig+fIx//KaFn6vSNQWpuaZLR7zruibL8yN7Ht94nAdMDB60snGObRQJJYCgwT0NicDYtVHd/Cqc
0PsOxB8ivmKUsv92fYmXEH92eztkcDgskSotL9A1PiHqHLIYrBiOpl2VlAGSHMJC3DrunYpo+Y0y
5jvMZj0azx6gc7ix0LFY3cYZyUKW4m5+VFK3ikEK1XCWQP2r6ZYCnGkEFC1FSjZlZk08BFMvmYKN
mwFmM/08UurhWROWXTyQaEegIgAIe4C2TEoVEp3raM7jG0fgwxMd7vO7PzaVCEriaxclEAd06Xpp
HZ3RLO77tHQ+u1k3Nb5ul/1nhDXG1Ec2T3kqhti50QF917s8my5or0jFLSgDkEvcUufHD3UjEHyz
ZxzZMG6R3imtVn3rTBXl3wCbDmgKnWPEFh29ahK5vrVEm1ihP04NlBYn0QbXB2Ni9T63rKr6MVyA
X3HnTuVjlcm0eTHVpJ32pT7ht06HsNCDBmjUi6yHkRIzuEEjDlzF6+d0q7WpmD6rqmK6v1OtSf82
00LA9NLFgNdzbkxxoNNF/yKqyRn9aRKWs0Xup082UI0676FQRzxNd3JoMabyzYg+Y1Caem0lGyKM
om0mFS3c73pfNkeZxHUk/QwGpNEHEXDvl9HQMvfWblynXkQGogKq6daiFv/B69eQEw5t6lzcI16V
fe6YsOcKm3DYN7Oj7q2p6F9dIaDXWQu/ikfXw2T1+U6GTnlQK1hrhGuMgs1Gu5eqNR6TXpPEDhcq
0/VD+uGHmijZA3xA+nxp4a5dM2MQYslg5M19PaPW5GaZ+Kukun2YakXZVjrywlmq3AgMF8YEmohC
MEVaamLrhjU1g1KGrSLvs3pQD2KshiBU9SLAIEseNLIRXxjOcGPHr6MRoeEdFa2RlFEeXgtQV0kF
4tet+0NhzvkXywmd1I/pFiBgplLCv7EBlqToz+P1PhqhCBkoysAfJP2czlNo4an9oYKVTeGrECp8
mdapNpM2xuxPbzBugYY+TCtfuJREADSw6aAMnB/pSB9kXUMcOfSZZ53wSsL/qXKjtPhkjkkH401p
si95R4p1Yw9dmlouQt5nSwOCx9D5wNhCeQhdaf2h7Npm40irnHdu2orWB0Lh3MK4f5haqq/0UheQ
9tIcXuPMG1yMRMFj9y43UUkdUzvZenmn7xD++dVU5PfXD8h7reFsKRnPQ3KWq3VRXfggtp17sveK
2T40IOcyKFf1FPV9YBYiT57rRDNl4PSzPT/ZYqrum1Sp7GMGb6F6rvOGh3Y9a9EPCBO62DS5okAd
7gzQIolHaN/odmJ9d7VM/VkT0DCCmcwy2diyTL4UKLSmW+47zzsIt9Bf5BQj45sW+lgei8az5cET
WR5/9XBHsOJd0YVTrW/ZcGb4W8BU1H7G9IEl21xiZSeDWu277HdD3WnK/TqyhnKTJ1YdbzIa0hmo
TRF2Qd3n/W89rHXxoCpYJO1gfzjRKeWd298h8VVtauiS0R0s1KEOsFRBM7ogyOpHSQK8RT0VJHpT
G4MdQHgdyhq0g6Hx8kGFzLwvpqjoF+WzofniJF56S0z6wt5YUKjUjMDNIWy7utUUzeQNlGTx3VRG
2vxFjxPNL9Nc/VuOzdx/yib0sW5sj/VBp49NERc1KGrPIPZXsDlPDKR5Vibu0kbLPjm9q6GXjSfW
D3yjxS1rrXXGALfin74FKjVw295bgH+0L/Ky7CgcTMB7YOgbFBOoF4KOHTduiKKBEjXVtmhdlQeX
kle3zsHHDwVdhH4nqSsAsLX+qiUkuqhJb3HIxxDYBf7pkVYZj+asD7+vz+nSDFmduMWv3gU3SXqi
rxHVeOfNPNIa+8DzQfq1XiawESA1/lszBqYTkS1CJsQVKCtrnVfNQwQZjIl7iKJKMU+DOkjrPm9M
tb8VIT+EZkCluJkg2QJemVCyipBC6GDbYewcetwCn2i+ylc1cjUkNYpqRrEio1nmySH7d00YNiT3
wNLVB5sFnHF9uY+j4yAN46SQd+vmOyg19xMFi3k/C0PqhxyNCOdGTrv60A8jrkpOsytAS7h2+taW
6vQ8geIIPKWOXprQNQNjWspydj7F++sbZnUu/hkVYCEXIC9Ymq/nF1A+KoOLgkb2RoGoe8msxP5s
GAUJjOwXqtc8EcfczFb3RpOU1en64KuY88/gFNeodXHfo3F9PrhTW2mbtlH+lrTNdCwzo3BfXLcK
j6HShsVd1TQySm4cxovTjFEoiQyfhGrp+ZgAJcBbdGr2hp5C5vozxMy/YCYKlBtSz59iTe4KqUEV
uv6pF+aZKuziqeFBkiLGng87FIVdIciSvtn1+JqHSrUZXFxsqbQOWr4dAbufUq3kUTBBuvNuRNpV
VFjmeSkBL5k1TRjINueDT7BpRQJf/S3T6/iuLvWxuy/hefSH6x95YW4R5l/ks8ktFu2Q83Fszr/O
MHykYucwVGOEmMce5Rkph+7b0uLZF6klv18fdZVD/fN1IHXxPnao1a4bD24/FmNYOMkbm3ws/Tjj
Nn9URIVni1l2VXzD9OHiZC4ZMa188FBrZPBYptboKRWRgeLPxtMS6xQbMb2t61914WzwunxPSOEi
fYiwgza345DX2Rsi1lniU8VHuKQDd+Yk5hT7UY09+O76kJeWj64RhDAo2SSKy7//cUcCMzAoyKnp
m5CmLl5R95GNrzASRo+yMssfbh3hZaTUSDncqHlfmlS04zggpKXIsK/CUNQ26VziAfUWVhNaOskY
VzUwhmj4Dzv0z3FWOxR9zxkGp5W9GU5UB2NXR59T2dbbHjuoQx4LgLBlJH5dn9eLH2ciz0WNiRTA
Wx0/sDWznAwje3N4WQxP9JD04cWOUeL7L+PAeeDp9K6adb5+iB85+QiC7m3E5kbdyBZoyGsJXtu7
sVEuftCCfEOuGzrV+oPQn7Q7wAn5G2hha58WFuxOy+uxjb/+QRc3JK8x2gD0JiBTn38QzNEwpIZe
vNmZE33NSy/WUBYxvMzXktbR78kYWo08HzTifzh95Br/P/I6XSSGDdA3GTltO/VJczLg9IQeWqlT
kbu/2i75lyYP71GM9y42dWidkeWuD58qkpkYXbzRtp39EDTAY9eM+YsaT9E2z0AX2lhApzdm+FLs
RPuZB9pCCOOBfz7DAthdJduieAvTBDWfVJ2rXwiJVW8IpiQ3ctNLEe3PsVZnPB3hLyi9YDWF0X3z
lK4GRFOX1mEEefIy5G39en373BpwtX1gACNzCnrgLXczsAqpwut3S5W++qy1uvm9LiRUtP8wJIUE
0MSo3eJMej6fsR5neiU4gqXMzH3aU4p6dBMvjoI5c618MzuJXf87Mch/dg5wMq5dEn5cg8/HDL0s
Tdumz94qMbd1gKWiLbaICyg3pvPSaYR79v/jrM+EVSQ1QjdZ9qbM8U9F4lUljdh4EW5quV8KPHPF
XShC51bCdnGL/jHsKnp2apPHg9Nmb0NfwQ5YRJY8P6zLEkxtOOLneH0FLw3H9QcwiC4LF9FqNuMu
GaZZiPytwu1ol3aTdUdmGMGQzcWX60NdmlBkpait0XSl0rmE2T/uW67DKkpjlfRXN8ffkOja+8LQ
hxwUdLS33fowJKK/sYiXzgThBbgXf9BcWc2mnSMsZMVcgNIoEH+2cq+6Q2kGNBC6C8WuK+rmhg3n
mh73vj8hQFA8xMcGZIh+/plTapcQT0yuJbeLfzrZuG+G4U4ZSgSoWmD70VQBxPfQE+n8RnGrbke/
qlf/Q6QzbFr61O2RW1jLiGHV01i54SZvSjT0pa/SnXiIHJkgQehW1S0djotLS3vAxJxvwcKsdpGV
KI4ewfB9CyGY3s2oqlv+aKOZbuezGlRZ7Z5G+lE3IuylexmVJa492mRw+VcR1kw7V05QOciEYzXo
u2loN61AXmdzfeNeOiMkMmTAi0UWDKbzFc0qJPrQgEnBs+vdQz+GVY8n11xrvpfX4Y3wdnkwWGcL
Um6pz54PNtBdKxZ8zZvdzeZPJcyUe7WM7K+oxfXb69916XCAgQZdyEOCyuVqqM6Y7IL6CauGeGwS
zB5/jTFO7C1+MuPes4b6xopd2ifmUnFDzAfOqro6jnVequj9xelb3zUG5cZylL8moLSu3+Os1W2U
phmbfTfP2q1M+NK0chyoOS+iSzQyzqfVbcOaC1Ej2U/oZwWTwA11hqopNyBjnBtp97rF+B4DUHWh
KkJPkx26+k5uRLRvUwjkNMOaoDJRM6VU1u1Kpzb2SlIoG4JAbwa9PUEq6Ht7CERsu88oS9YPYCAs
PXAnRyDnF0bzt1Sp7bvrS79uAf/zC+33sg+oW1Lo8/mY2sWQN+QXUhKWR6zLnEOuNPPf2DOJ/2mp
lj4pjWW8DB6cBuhiWtcHFe8+fRd78sZvuXSMeT6DHEMSBlDuamkWoSqtpGb3lpVtvrBegUMEpVTb
W+5CF/fAHwOtVyXRoTLRYH5DLg9JwGpGD00fkIy965HnTG6criX6/FGbfJ9hgMaLlRhXHr3/8xlW
WwuFNgTP3+hdiTIANqIoQDag5wf9WLnPpQD4XwPmQwRXaYPr67ss33pwd3HeApxIeFwLmnZjO8iw
m52TbhdKstU7z/00uZn+u0VMsXruShTnPleJPiV7t0LS/1up2bX+9fqPuDDfpPicAepPeK6sYQY9
ILem5bedLL2L0o2XZT2V2s4qvlWlHt/q61+Yb64A2pPcdpRG1m/qbACyRRnNO6mIOn2uR61EGayu
vXlnoaUoNs5S8N4UkYT3ibBv/B/uQDpbiE1A4Fu69atbQh+tOEpr0ztpHUXkDeRzwiv81dp7maCS
AtoRcfRq0dEubtxPl8KNzoVBTxYfA/iQq8McJlpXJ33jnuzB1rxg6AEz7ZFa9Z6rvGrtXeMNUfE6
K61HuPOkciKDNl8MVbbhFopWs0AlBzkeI5O6QDBXU288TmPRJm/XN8TlH+ouEZizTsRb7oc/U8CG
glYj9PDkgZMq91TpkhTeyTA9FyZXOPg3kEwgBnQrcLtx7u9C1SvlHq7YSCu+QmNiH6E9akQ+5kTO
nt3g7mmJJTdyuEsbl4oQjm5cwXQXVvPZRHUnw0p1T1LJh53phf0RXmj52wglAOvrc3LhSqQbSimI
TIY4vK6vpZmiRGqehydjqES9wUIWlcWqltqDMhQRKLC6lbEZVEjqiRuN7gtBYjmd4C65FXkMrz4T
LZqRhrTunaDtZfam78LsXma01X2zULPmqUUT6X8ZKciPttKy1zFTtOTw77/+Xf+e5sMCR1qF5Azd
VFutQ+8UDal1SpHo3NVggMyvfThnma8PiftjCmVq3V0f90LqQ2ZM489Ca5diwOrTdZqLTaZr4cmV
iWw3OvduESRppua7aE7FPqdEXtz41ksBCvTOQpxcOlbrzG42U9EOVRjSIoVYcl8Nmukn6SIkMPGk
3WpujIAKZjUyeqfJfb/+xZf2NEgTGgHvFhnWKtkDn1ZosTYopyRX9Glj0xGm4au7tZEcBrNrbtHB
16Dn5f5DKYVZBmtAQFx7FcqB3QM0JKRc3Gr43teuc4fddqkhAz2qr0NdTp+TbppRAhD1AcEZPTlA
HKgUP68x6fKTolS3yOKqNwral1Ifml20YSDfGR8vZnAGnTJUhnKyIrjdUTMPjylzo/qWoMm+gdaT
fyohFYDTK7IW7W9i/nMWD5mxF9kyXdcX5sJWpF1BI5rbC2WkNeELKXfbllOlnJA6GFCD96zE/Hte
QImw2qpmQ/I+6je2/4WtyEtcM0wMPHjZrDP/fGF0dCLyTj16svdloatVUIXovm08u06rrQnxud1T
AIHK0kuRhd+uf/OFlI/PpZZK9VuFebZs1j/uAS2j64wKoHNSZJp/n2qvCrG9GeQtP49Lc0vnYiEA
oVjzgVumZZFeQ57xTpnIc8cvJk09OjHczn2LXuq9J8theLn+aRfiubHod1MtxpfbXJOdRg0qNhq+
3smLwGolEBvjfSf01K/yRYwZTrNQgzJCpfVGFnDxW5cHI4d8QZQva/7HnFo9PBAP9aFTGyPVgox9
7fi6Hpp7+HDO10GLmlvWSRdHpPxOOMN5Bm7D+YiDIpupFUV4yuLEu1eEHn2fDG3GcnFI1U3VC/yB
r0/uhSDGTcUzfOl9cUGvroumL4s4DjvvlBJMURYcsgfAf1/SZuy/Xh/p0g4lkyRycSRReF/tUBDH
KMfLyT1NjQk3zuE1HihymvX/sGqYOaNEDKDf+hAlhwhlGCVXEEKv225vdnqo+Bh+JK/IH+fZrigV
7cf1L7s0hxwIzVmIj8t9dL5qNowSUVL+PrWlWXsbRIQtO1BSDInuIRWI7t/XM/Be9JhGaoxLNep8
uBGifxIKjwJQkkfozJSISOQxDCOKOs0tO7RLq8aNjpskTBIw46vBEq3KQbkI7+SyGbcWjZo8wHpg
bv7Dqv05zqrGZwz1iCrT7J2QlZevGarc6a40MGlBmtnywsDVu/yvf71sS8dl8TRm35Oznc+jNuGV
OOGpflJ0/acZpt5pNuZTk9b2y/WBLhUwGQmGOPoXNqn2KjfKC6C7wuA14blmus+7Rn2cpYgc31Ia
WFJKN2wzCwatXyrCPVkS9KyOltzf13/GheBiUhEgW7EWVOS6YNPxlEOedmTfACDbooipfZWyiwPG
yz9pVSFvfPaFY8FDmWIp1Ro0vdZOuWVczaIPPeWURwkJ+OxGL2kYay91rnv9jdf5hW265J2LZA1c
YxTIz9fSS+swR8giPCnzwhEJPfB4O1UsVdN/PYmoebnAIBfCBrWI84F0gTjJwks5mW7bjoGuYZIA
a9hS2oNFiar9qiVy1m88Ky4kF4SM5bgbIAZo750P6nh5GDXdHNEUso3ic1xE7hYB/8G5s2Q7Gxtt
GvT4sYojkR3ysb61cS7ld4wPpBbpFh5W6/07o/+JdnIYvTn4UAwYnBe9hx/SEHmBm4bei2ZF+h1l
CYE9ANxkPx2z4jvalNmwj70hD28s9oWNDNiPNIuji464uTq4NggRvXCU6A17BoNSwOhsaawWfo5G
oRsk1qx9ub7o77jWVfGH7BtxQrIBrsm1ukUMSnzGMoIFwC/HuaMuYr3lPILqwyS1GJjtaBde9Oyg
xRBu4qpKzLchGwY03GccP3bqSFkIM4Uu9hrfnTXxqS/mqvMlHbFm59mmFFstN9G8C2Zuf3kauUEf
E7dVtCe3FZ3jc7Oo/8fZeSzHjSxr+IkQAW+2aN9NihQpkdRsEBqJKriCLdinvx90FlfsZrBDExOz
0oyqUSYrK/M32VfAjoMd4pFse5sKWIe48dJINf9+/LXvhSsk2j2ULIIF0XWuFDRpZdy3XSpehoY8
Oc6L9sEVrp1u7MmX9sbNBliyaopeJsvfilj2NFxKkDJ/n1KDksFTgJyai845W2YBowSGbac9ly6Z
NIp1qg7GO4lJ15exL7zPEgbbYcxd7wZh9GscqfeCF88svLZBrLPxz0I2cPGoTwLmIA2M9ilKkiY0
vQLT1YyK6+bjCV/+rvPdxd1Aiglrh3N+9qFJZ4wwJqbouWiQNApNXUTNKurNrsL0ZLj1lFj0dhL8
ALCZGPQh7EhXrwEy38my6TYTPYmiJq2Bs5qxZbZdM6nlcWnHyDXjQ2iJx6iI9QculHxYd1aubifl
jPLXx1//3kyTWyzNICaAsubb4IY8Ag43noqeIduXG7f1hQi5IbB1jJ159/FY59yx5QkN0RtcFE0E
JBTOCzR17QQ1GAUSbD15cZs8uYuEyA/4tsMc0yYMYNwhHe+NMlHZ1veVOW9sjMlmJKii1IOO3ozV
ldLYe896pEZ+C/nRML4AahXp5Bhxb1JHcP3kpkP7+95EpWLnT4YMQfoVj147AfHT3fQulo71hARd
vcUUBzuHCCIRahuivCaV8d52YFFcqhj0XEls365KF1DA6Ho/eq5M6ftb12oLfV9mA1wK+NKLlJqn
QQ6kZ3sluL8/cODQJCCnxrDs7cDCQyizspX2nOR+HK/QSu/u9BhLPDTk2ng1ayDANuVQtv6VU/je
reIvPBWHpit4lrOB43hwhJqs4Bnj+3kNlh7KfscGwV7kYGEzemXZ3x0OkQfyQkDzfOzb78TJabG5
j9n2QSO/usjFjWGVauZq9My5PXITJ/0V1ZD34gyBlEyexjJgsrMjjg32UAVpx5r2ZlOjAOpGoQ4j
KPsEELrPwqa2pbW2si7/2thtsbUhlT1+fADfO+x8LaRNcicoWkse98eTurSMqW1GN3jGGHze9yRt
aiM772eXxlAiPh7rvaxpuTZIWKhXOOdloCSjsu+OfK6DSP3ex9MrC7mUx59SB1pjJLnQPruziljs
CuTp7uPR3/lSCpPgP6hOulwiZweoNQArNIh2PatS4PZkVl69cwb1HYscnLH+w1gUHdCKXPi8+tms
ymyOO6WEeJllAxsC6U8z9PIc4XXHHuq/z4CXbgMZCB04qq7Lxv5jCbteH6FaJ8kLwvrp5wWOhtuX
zG/7Ao1KUyuv9dTf2bW/m6ogL5DkuUB/VH6FUmhfJy8dFqio9KXJqG2HBrrtjSumuVs73uT+q8vZ
PjrGHMenUe/i7j/M8FKUWWoX8CPO1TD8QWho7QHHcLWlzQ4QrvwyAP58sVvduhIZzsWUlksKOsv/
D3a2dVTvWGD4zOQltvPgRwI+Wd/J1Oh2zYTDGil3hzQyVzn0VYe3+KMqexus8pg2aRqmESqmIdeg
+93XkCBeGXYHr/XvNxx9nOV6AMCBhfDbPWBlNhD/mF846fY4H7Mm9m2I1grtO4rh8zW59XdiJX2c
gJwUX5WlsvN2uDKpHUB3AcM10jW3uak3xXaUHurBOaCfGJZzdy0JXs7MWVK2wGDRivJopJD6vx0T
bqYQIFLES2EGoKyQ9nfchypb1ARzlQzlHsqKFhzUFLQ3hQzcFD0BbxFh6yIxHnRyBspbdQYwCfma
6qff2YNxBfP8XoihJrNcWBTvKBi+/YloJHZyAi/3Emdul6LNinVvKaNqr+Fpek3Q5N3Blj4wKM8F
lXQ2HyK2PNm6WvJioIMh7tpZU2o7571Uu7mOi18fb7D3Zn9pJCDCTjPJDM4u47pH0yIeRfoi6yLO
104LdvFB+tN8LUy/lxHSkCTP5y0JM/X8QQ9C3RlNKbMXp9a8ZJVR8v5euION+Rt0/XoF+kkNKwju
6A8n6XiI8MLZgG0tV4Pj1Hu8gvvtx9/+3m5HBwkpgN9khPOWbq6qLrYGPX3x/0mTpj86hVZ/MqI4
QVE5tdtr8fzd5x51UnQkfo93LvjU2q2w3MJNXtAsMPrDlGKavO2sUUPx2Y1PNdWW6H6wMrFyXWV4
e14gQRJK1MTj/xBlkc1Deh+N2gXh8XZDL3cJmUuevuCxXU+hHsUpyt+99dOhkbr6+1mmZAv3H6w0
OdjZfkYaJJiVzFJoPE6qh+3oSRQbUB+zQh0bFHtFSnTNLOedjIRCKoH9tyT8xV4bDTWbRimTFwwy
guI2iMZM7YzBcG670hAotiDxNO2Qgp0QNyvGwry21u9tLQ4wVUi6w1gbnGWA0EU63KQJagg10xpX
GFQm60VR2tgkvajSEIUI4xoB773IAT71t1ML1c9zOSJNc7tI5zi/WKXWPw3V9NAXqEkjL9DLl48X
9b2hqL2Q2EH+J1adbaCGNBoYYRu/xPU4p0e31XFktfGrkgVyk/uPB3uvLAYqhgcD9DOe778P1h+Z
0DBWHdwraoGIh5eKCk7J5VBY+nyMVR5rIa0Ien4VvoP6jqaZOKL2kFagAh3cutOWr7iSOby3vOxo
+KkkZzzlzy6ExOoKr8Qt/gV+s3cUM3kR4tpesqkmJBdRZKjl/cdzsMTh81uSAgnnh1yXoc82VKWa
FP+WRrxIM2uclVYMhbWapjIpbyrNEata8/t83aI4Wl+JFe+PTFvwfyOfU9H1CJN6xCPYyr7fWRt6
uk7/UGdtAIB91LxbGcjZhYxbztdMh94dGY1ZEm3QUWBa3kYp28Zli+tEvEzQmD6DN4yOfitKhMT4
o7AH8eMfUaOvX/9+qn8jPJeUBErr2eKiibKUIFUMNtdQ234C2JcQuPdY88ZPfTWMamVraTZv/sOw
NAc5UHDyzPNXVJ0hNDIKiq3w2K3HqLX9xzaf62OtD7m1zWSWR6HItfbam+a9sgjRgnt9CdIAnJaz
/sfpKhmY+zbRnjvdGKaTX0TiYOiy7VdCV97DXNVylftJ450A2GLb6XlrrWYzrIymm6dtoFfmVwWw
WvyHrIseDk1w9j0uM2epiTVXJHcNG0+NMTw6LlY0xgsRpS/QptFd+Hj63zvSlOTQNgbHudBc386C
OzYAvl1bvIh8MOxV2Xtjv64b2ENeb3TrPK2uVSPf294IWVD4hFmPVsiSmv0x7xSY4C3pefLiZaJ8
GJE9w+WyGn+ZMuvtcOYFv9a1q33Gd7/TpgoKuHKJ4Ge7e6T0pVKsXF6Qpp5f6OV0+v0Q1Nb8EAFp
atZ2a1zttr93W5DRUnuhSMB1eDa39mQ3OPb1yYvKAkxG09atqc77FWIo0u/+biF1f4Hxw+oGkoat
DrWPt9OKKFrsONUc7D0JD3XrUfSztoGJ9FHeYs67cpVqyis31NkH/h6TLUOtCNAqRPuz6Iz8MJS3
NNL2pH8p1VtwYaGy0Yv/NMnu75rgjAUEy3JhojAgYHTz7fdBxa5zyjsBVgt6+2MYZbTpsD2xwtib
9Cu3zuV3ATxnIlk0huUR+nYsSbzxoV7ERz9aDl8/YhVu4abQrFXFffPXK0eziQo1EZ/+G7fy29EW
uWQXP5ToUOWBvc+Dqb3X06lezx2gVNOU7ZVb/J2vo+GO8CYZOVN6fr+YCOPaWSDcAy3h4KmHq1DR
+4hQwu0K9+tfhRdWjQ4L1jWcAWpVtHzefpthIuQyd7NzKGrnKfFr455btT2iMzGsGmfodx8PtyzM
H+nC/4ZjJnlOU3q68CnNlOjQL9UdFDu0eQ0s3w41Ry83VpcZUBa1aZ9INa9FF+S7KLDk9uPhzzO2
3+MDXPr91EHh4vwOlVgPe5rK/cOAH8S32K/zkyhG/ZsubfnN7zW1d8rAzLDNLPwbaevTLsJK6Uht
Sb/yU5Yk4XwmeLqTFoOtADZydlwcS9YJlX7vUODGsMYgcfqBhBYdBuSP70Af01WuMBDYZ6i4v348
C+/tL46NR3uL8qhzrp06kzi2MJjdg4YMzFGRYm2SWCaPXllfUxNZts/5V1LKZ5OBo6DufBaAZBBl
SAcwVFXY1Rbv33Jd+4UfakM37NwpuBZkz+6u3+tLr5B5XRBqNFXebmc4N42TTQbb2ZhsKxzqtD35
JRpXRqvjYzlFgKOZ1WvlsMvPpICwwO8IS3RMz2sjXdGgcgaV8OAl3GC90cjQnTv88qxWX6GPbfxd
7stncm3RKUJ0FbgRT8q3nxnMie1qYsAiMLfHlRoScx1QrH+IoiJywjoS+b3WmWRKf7txGJbUB+Vd
vpRs5O2wooj0Jd7aBMI+2Rmidg6AIGhIF+Y1yMzlQkISYsMsvgpLffHseKRdErW9kvZhqhv9Vxv5
zXOU0kClReLOY8j9M99SIyivEdMuxgXM+zutp+PLK/2359YfyQ+aynWE309wcOMivq1NhAJXhRY4
N0pOxo02BggsUfy+ck9f7J9lVLqu7FuGJLV8O7GeLGUr6bYdkD317oWnkEU0qyH9btvUoEKZ2f6V
ES9iAMpPOpuVcYk/BP63I47C9yPwwc4h9SYTZ7RCxvtk0iPELyr9WhryP+7T2zjwdjnPii2yNExc
3lqEsl1reJBOgSNq1bhIvxkSHeBwbAK0U2ywDM6nspSV/q8n4/ZQE5zUQS/6McLbJXGQIurNAVkv
awrcZmXOqHpjkWPOedgWqZw20lHNg1eY5Xe/cuxvIvWgo6E9r3/h6h5b4Dpi0nACE4NxSDBr7u51
C5fmzUwnqn420UCdbgZYW/49rEGRb7w4qJy9PdVFs54wtzVfKtwr+pXtszePs1l6+dbqO71c9001
908tbTfrkQsOeHYt8X0K9QYL1LDglfS1tIvC3IFcMdNNaRjiqSgNTaxNmXSfKqsokOflgz/1iWtU
9zb8sYOWjmMeJgnqBdRn7PoxJ/X67pnSe1R2BA+U7EHbD42wfpmYnv0L76PVgJCYRRlqtpakYZWj
NR0qqyJWdLqttnHVZfUG4fikO4quxV1zlqb7yXclWkyNIac7L9HFg87G/1aQKn6jIDfpoWc3wTGN
HOBiFk5C5QpBYl9+NYwi68MhG+wXBMKbGF8mY6432Iora+d3xXjqEAhCkN/Ozc2g1Y6xni1HDSH/
X3fC+sNHols2QWj1ZV6dEm8KojyMM6u/9fqgrsO0xXPu1o+qMl11yApjA+nGpnsbpwPTOuPr89jV
jYh2ss/i22ZAuj/U/Wr4kQnHuTEKu+/QRRPaj9Sjpx9Sncq/iXwhoYNfamr9s5ZX2Cg4uczz+0Ud
Rvs3s+r52ErhB/8OQSbT7RibtVz3PYTj1VBXI8DcqtVvDFcforCdplqGQo0jUnjOZNR3hbc0YKRZ
5fbWcEtu2AY23s6JAyO4E3D7nVVf089aYdwjst2AS8G4SnyR6D8qo0+rW/p8GBrUSAS4v1ps0EHo
4YOJ87lU1rwRlnR+wQND2Za40dx4LdI8VihVazh3kTNWWei7c5ltPdgIazTZou4J6sk4GStbWfaN
Qv+m7ULAEfWAJds0aq8SStdnG1vF+TsSHOVUbGTUyX8rS0/VN3OKtO/VAP9tVTuN0TdhFWEUS/1K
zSjX1UllFqEoARIr7BdhGj7WtAqKdabhb33ypqIUY5i5+pQRtZNMX8FFbSEvxFmmPXIa++YhN8v+
OCCFjTlL3Dbej0yZmrct5t5rtvhB0mMJucAROEo1EYfZFKgY/rVyfugDidw+VzDQBrw9F59UYT4q
Fwv3/YjY+X3adIZHHVCr6lWZTPlrUyNZsfb7qtY2qEXVPb+tzdUzosaDOgrcm/ZepmLkQCcHR2tR
lkO9LxB5mldciEMVVrhbTKeculr700tgo/7sNbuq7uOsghW/AgnfV3tfOaWzsmXXHArcm+pdARR/
CrFrwDVCCyjuryOlOdUNMHs7v8uGMUdv2rKmn+jVB+M6TwjbCFBPCVXEFmOIDTNrtveYWtn+Gv0Z
47lphuI+cTQXCFbjI1s0maWTrDozSzkY7dw9Fq4+fkb8ugR0FldtJ27bxXoRCUCFeLJhNbH5yvaP
/VMmdO/WFyVWkG5fJsEhbU3xtYhnww0HT/AfBNbQhmC2hc9as1W2OHbkx8auK+y2aGiepLYYHtHO
z+WqbbUm2+S4+KbrSdX6E6U4rUFOJu1RG03GLg9zL5EH32osa61wSkVoaZ6BklTt4sNYYwpk39S1
cP8p5Ojf2XpH0aOF1auFU2736cbrmYd/G6A6AiHyTvSrsS9HlN4Rp8auxR0jK2y8uhXbymk6sUL7
KBlWAhc5M6zjIX3VKLL9GnIR/Du6evzFbazaWS2v2zKsjGD82Xcp0cdC6foEuzl+mN0Su5g+GAgc
MB2DJ03rrfxgxnpa05t15kPKNq1CIyqj51HkdR46fpf8M2aefuvVBWbQ2lx1t7GZ+WIVz1PXb/xO
Gw9B0JYvuYaPUDhMgARCX2nqSWA09avRzBZxbret600kK7uD5eolP/EVK5KwKb0ysKg25gQhDGi0
eFf19rydK0MFu7HJ82mtml4zVmOns0hzq7K7OB79ZEW2NX028VGLw6lzuvwuiLPxSVki/5wmUTJv
NSgr5R0tZQ1Ko60FVLlImqP2MGKk8ktNi9MlXfA6+5yPs3Oa1ODhHa9NxT9VpMZveows21ZHJtPc
Ikff3MQ0FL1wyJX9qUXMwQiHzq1R3msaR+xqY3ZvvMLQgCyMZfElb4X2ihSvUR/G2RuQzqxbVsXG
7oZnt+Hnq07Frlxh/F7m27oUWh9GqsIweYjw7NhbPZMbZkky3CKlaUM2smx52zuDiyV7peP/AAbs
6GZcEGu3tVN5aKJ6aA8Wrz+1SVXa6ZumDDTMGNMuy1Z52tY3VtLnzSpzk7hdJ2Wu8OFokWkK3QQ0
8K2DqdodyFyrXqd60eprvZU2vCNkVG7yQATj1i8L17qxkcj+mTaRwRWHfwf2QYNUadglVvsAsNKj
sOcnebpBUq977fB9/qYsFD830pzVnlctENdA0tgPo9jJPssE1YRwyvS8Dw0t61C3D1isXTL03UPm
z9hJkgIad1NZeeRZCc/cIDO9+a7IbX8IMbEEUwlsFgmbsSWF4cYpSiBdGPUhVZQZyiMMBcYPz06K
Aa+dQd0qzW++Q64cshsLquurIakmhXOJA9CjLvNUsKaF/2xhe96ujEH2r6lmjNmhA9NV7E2jisSJ
/8IKVpXWxqBazbi788ckS09+3A4/vV4Y9Sp2a0c9QTaGNoWul96tUFa3jL2b/PZnnGkv3Ca2ocxd
MvvqwYm7NOEDeReuWytC/CuJoiY6ZGBuPk1d5VbHuMkM+vPkwdbrWBUq2fmzGWXrunL7TVACjF+X
uAy99twnSAr4I44igxiFfetkg4vCtgD6G9jt0IS1W5vpmv3cBysHUKwPo1Lv48NYSpjfmo7IQNh0
ep2cOoCqNm4bVlTs82yINyhuw7bNvdZ6SuJ6LjcKn0DMVOnVq20QzNMjTg9jvUtG0siNaRYuJSfy
NFQdtNFBTSAIsgct0QZrK1Ap91fV7Pn3KX64Ew5VhnFbBVYpjq1Ra2NoTYad7btM+K9xUAwdnZCm
d7dyLOhcSyg/NferbzbrrOpYdRhWhTpCKJXIxSqjiJ9reuVNWEadsdOLOdXX7kSCtwYcs3wPCjdk
7ZVryNsIC4hoV1cYmIdJGSXpAYkFk4M4YIcXUnPErQFCIgAJLGXi8oGqiDEcYza9jqBuHX3x5lhr
oDgJ6tklZro/cTnMHozRIRV0PG6b42Di/tANOQcgyyLUcXOXFcoiSq0h2WmXb9pAaBZiUCORCGQZ
KV1eY6wS2lOUAbH2Ojb92k3GXl82dSoxBRRiU9h+rD8mY+kZ98FsZG3oI9JTh3qghjycnDg7ZeM8
+utxbrM7tzTL5iSlqWhoEThwrysV57et5lF9cVQXtGs/rvgF3uzIr4XEafuLXhnRAE6yUBwAs0sD
oEtaGcnQamPjwOu+A5U2lpUa78xBs7OD6UwyAO+dyJgAHlcLJwsVyxDNEbwwF6lnsmzPxDcmDFDy
fi59BD6odPi9WBt9npbbHP/4YNPWnfY5C0pp/ePH/M1hlZjNUsqvXW1d0TrT7lVlG6QGRK5q7TcQ
fcK6M2V5i/p9S5oic+2hBjP4xW+CPDk5dacydOORYdYaRfz2SU7HVaaporwxZ9PMDrbd61ZoBCUr
V9K06T6h6uwFq7RQ1XBrt5J0hkJjqlHaz0i9HFEX3iOND+3b0hOI/pmHuvmkMIpRO62tdf8Kc+ri
db88rulj+Tx9DV7AZwUMJ6MW0ylhH0TfHuc+V4+mUZurqNPsrS6nX22vmbuPaya/iyLnT1/6NjTb
gXpSPVne/n9UFAYHW1rMda0Dil9eemOV/WitJQm8t47iqcXpLvZz/FfjpjaPUUwYCquhN/cZ3CBz
i38lkm0uOcnXTMQi3ghCuBdSz01+0mVgFVxDxDd6A9N5bYrE/WIHnV3c4IBj/KDAVmzNiS7Vredk
LJ6acLVZd30neTBrPDYfKi9NzJM5DnK8aQbMUDaTnfdMRpulKxovxZ0/9ATFUMMTdvwnqyrgfuXs
27/AcUT2wZCx/1VHWBf11Xp0ngGIWFZYcIX8Sogo1i5wIy3ZKnvWcl5ffpWcRjoV9aowW5iwEx4y
08ou88YPFRwKf4cfc6WOiYe/7WGKE11tKQ/Np8kdzGJr4P5rbOLJzb5Ogd/FXystmuSaJyGyyHaX
WWk4Tyq60m24KNUCiEdwBGlbWhuUSs52DTW1dvAqKz5qQWE/DK0132QyMWU4zEhRRYHwfkyqbHbx
2H35ePNcVmlohBl0jvSFhQA8/u3eQVhD4GVapsdAuUffk9Ernj3B1jKGpLpS27soQcFs+Z90Jn0q
BC/O+m84Fo66U2TuYUyMJJwUZw8Z+WlVNdL7EkX5lTl9pxLPeFQvaYoBW0Wb+e2n4Xle0QuInIML
rm9vJnN6r82DP6/zxp2ezAbXRW/06pMJhWwO+8gjB+z6yj7qiTa/fjzNFwvsAis0uLkQbDAQ2j77
dtJCM1CF5xxwgO73TdWZ23T07RBcWl7zki+bf9rO/DeNo8hb//3QNLdZXzAbi57a22kwKlHSLtTd
A41I8jqeL1tSBThB9ElIVSFavXhM08nLtGsws/eWgDYATEBoVItS3dkSWHbtCwl29kBLJFqbBRCV
kNAQVevK1xAnyuK0Ww2UV4zQANnJ3duOiOArbs1PuBzk45Xo/M4WpNfPP3D3UXU/V4+1oJX3ApDJ
YZp7YDNDEdRrbdT0YzfmVUIlLR37zV9PP0PicUgffylsnzUS2wCHHnQHnYPTSXOddLHYDQ7WAHFi
x0fTmMYdNIuAt4YtHz4e+Z2rCDEUiE2cbQjYvxfnj2sBeDhmRCOdikApf5tHIv1O5bVHPzrQDl1N
jRtbrFn+/XZbgH6A3jh6HLrlJPwxqmVCJFzqZ1iXwaj/jlC0FW97M8hWg+kN5ZpyiljZ3ZDhPTDN
wTVjuncO2tKwhebEdU7n62z4SRtn5XUaH52N7bYA+Xnyx2m4rwflFas2bqIfIinbfUEWL69cxJet
R3gHAc3iRRGCvOosihcjpVQKHO4h66g0hGlNUFrxUMdNPWgh4oWp38nVCCAFM4nevcVF4hrk8CKc
u5xkc7EnIdLy79mBK7veCtrYdw74p5tbOdXigJfqTeYV8xXC6OXZ9gDKL5JJSCfhgWKcZR2tN1St
ORNXOmq6/dYqcC3ghkQ/EeCmndc3vcxhazZYsHpbKFFp/Tmg1h5v5yz1b4be6K+15s5R7dCfeRET
Z/luCkIE/bd7z5V5YeA07R/iqnZ2ZkMSH9pk/Ts3D+bT6EdNeozpRt97ea3yU6djTXSyC9eeTnI2
5RqBGSoWmZE0G022V/GgFweS9v6CsKFlQAPRs89alYEPgMj0u/SIKBL1WDfttzRF67UhPPN1tstN
j0xSc+XWvTgQv1FkYF4o1OPhct6vnMHe0n/IsqMDjDAOG1eYnxovq0+Az/P50OaJ0VFDmdJ4L/Q0
df82HDA87R+QiwbSPcY58tfRa5M718afclAugd03ENSl8UZ5KTfqfQrBAcCIE/UbTbj948cR8PLb
sfD8nYyjc4FMw9kWZeUHc6YTfYDbjOWcWcF2MwPeoqIVw1HXuvLQuGqoV7Xe6b8+HvvCRZ1LD3wo
JEAyb4M+31k0sHgWTcBsk4M+FdPXXGTw8HVDjby8UtrVCEQF1c1Y1KBL2liq6AkDQxALAD7BBysX
iO7ahnZRIMsL4Tn/bvhjZZ5ayvj6LpONtXe7bHz5+Edf3I/LbbEoktG3Q3fIOztAEPQ1an92RcoU
3bgUKV4mzNa2ptP87MfAvmY4cBGtluEc5ofXC/9aZwfC6Efas0hHHXKBtY1NYfUXdMgMhVejvSbR
e3n4GItOElsRPCcDvo0NOmaQ6VjW1UHYSfuQdQqtHl2zXPyeDZhxm75pxaciksPnj6f0Mk4yo+CI
aLwuwgzUId8O3OE5RGTsjUMTyH48UlU1N8oq+tuE1OtbHfNshXSTFKEX5DIKU3QFX5uyp+AMtkH8
LfAHugP4MFhOVP0RRT2bhWrSKLSo2joYcAOfW1qmd7YlrOAgA7svrsAYL6YchTJyLCqASL2DgD/7
cuy4Bgc9KOdAcctEiTlTjbFP2Hj+QcODwcCgq8mi1VTj43iFh3ixkVGb4Um1GFlA5uEXvJ30WpV1
AlmsP8zumJsoZo3VrVXQmyrN/s6tvCvyVBcbeRluQRWi28AT7jzPFZoCRop846FJ3WFdqSm9bwim
u3HIr+VXl5OKjg64mgULR//vHH/u2I3EQL7oD2aipztpm9EmzcATSUGpEy8+85M0hPrrlaSYQXWZ
VUQc+SJvBgriKcQq+kPQFYO/jgs371d9rtPpoXFp53sx1/VrWiPtf/j4+FyEcBjCRE8EVJChwfvs
fMNSrfH8LJgPQMiiZ3sW5mfKtaazsaJeb49T4uHIihEnrNYkiBJz+/Hwl7O9UFZIJghSiJBeqGFK
6JW8TuwDXsdBHSod9lVu5+VRDZm5yVr5WhuRCj8e9HI3gXIEGrsgmmCxnteQ4BdoC2HbOZRJlR1z
w+mt1Uz23Kw06kvR/uPRLo7KordB1gj8ecFUXlSPgpiGgOE1p6quBhkCxKWDJQS8mMgthlcqu8zw
Xw9pmCj0ojOC0gUgnLenMyliX/n5oE5A9Aw6nUNO7y1PSRDcAErWsRK1uvKVS6x5UyODZ2djl41+
JdIDSMW8HRIzsiJiI3UnPfKFsYuVp7pDpWgYvn78beegctD6vLaXgGfBQ4EicXapNbT+3TTVx1Na
gws7JFqLomhC6Tb5KdrRffSddpyC1Yy8abZqi8T/prN/5S39lPSeLu2Q/CgLD1U13S294Uo2eLnY
IN1JQSHxkp5csCq11utHU3T6qZIUJ0MTz7vQBEfwGYOlYS/b6UoR5uL4IhAMygmdaqafrPcsDuOE
DN9gDGje5uPoHVtvtj9h3fprNIx4JyLX6D6ntaXv035Idx8vxMUpClB7gDjGWxTion6e+BqQ7REh
8qwTLta924XSsgAoO2PkyhtMTOMrM3u5wZZPBU7rAU4mUpx96awsjGmjojxZftnYT5pX6vlW5sqp
ruzkyynlZW3hjkivDTa2vfz5Hw9sv3Doy7padcrJaJJpo6qyH8JZ77Jn6Uz+eNAAXjWfpYcM6g83
sstvH8/r+fgBZHco78iPAihD+nnZYn+M3ydCb7gKIUELTX6zMtPGwNkxN6nZtXIVNWX6fTCjeWdr
fS7WH499Ho5/j71UF7j/4PCdK4hgz4HplsnYJbcrfNm4PtICoaOIeM6LGmTxNMbN+PzxoOdnZhmU
HcyjEjgxz4izCg6HPfWnvElOqBn4NKDAND3Aecf7UY0o36b016+xkc8Jk9yzEGG4dHjKw1jg5fZ2
koE8YkMk5vSEW3q8aas4Ogx1pu4tL1Frd3TzPUa91arLosJYNQrAmte5wZXZfmell1oCMHjEFNjZ
1tsfkYJrQcdWJicrFtYzgrrGnVaO8uSjONevnCgdj4GnDWsnAP768Zxf+IcvE8BDBDAoyQ6KEmfx
ugXBY8yWSk8x3cR8j/MS7XdH0MyCCCOqr00OnoveWzPSHa7m+VBNsRatMqHROFdDj0VmY07bbgJd
BV7fWo9ycPcVgO0TrYT0e9/G10iIPF2YkD8vGX60tXBoiDocUVLCtxPWFTw43aaYj80QpJ/ccWBy
tAHoaiiD2DeB2BfW0cHhOF0Ba8nH+zQV4lfbYfkQIqpceF8bLpQvkDLbV2Bdw1drTES+11LT1ULT
5bK4CUAtJt9KOeTjNgrKJLqRlpg2bU+z+Qa8jRRPcW3HryMeWcHGg2b8ZCnV99toMpv9RDsX1Hcl
tF9xFY3GbU07O57o1KRVfUeDorvB7bOZi5DqXZGu27br2i8TPfpsO9Z15QjgfrNu7qAW2AYroTvy
uyxrY0NU1eJ/6rme2k+o43ZQ5LB2MFdQ/K173M/68mupHNGG2mR0AkUOq3X0PRz/8jXWPePOiOfu
n2I03ALvUrP/Kmg/xSHc0fGXGoxKA9GJbN4hcy1eigEhrw9tWyUnrY4ce9Pl3rAtI4dKE95Z8da0
Yj86BohkezdjbkRZDLCmz7+UgF7Su8ZQ+rC3Oqf5NEBgBZbgdbGzH5xZxTu/pNOzSpvR0zZJ83+U
nVlv20YXhn8RAQ6XIXlLarEkK44T21luiCRNuW/Dnb/+e9jvJpYMC0GLIiiKUhzOnDnLuzRZcVZ5
Fh6g/lWT7+GM0z/OsplEICom2mSDwOGQH27baNM4U51uk4h+wCbRi/F57FAfebASgehPVS4Rci/u
IE+zZTdhYPc9TWEvWbpDVrfons/VNJyQ2EgGv0Lg/3vp9HjJG0YzZZuUiWe/ifCk/2bEWNj56dgx
2LNhsP/sNewn/ATo2G93RBflw5CZSvO73DA+eQgzUNbi0z2fa+JE6VcwNJ0gWyZwKsXcmSeJcbvu
w0JU7TZhRvBdemH7OMZLhsid5cztfokSJw6Y4cemr/Wmt3NGAzEGEVpsEaD3swIJ12Y7xv/QtyJ2
mhFktN/1HeQqVdyNRaNHWzIbvGFF2XT/DHPU/NL12k63AzP5/KPlhHV2v7ihJfbaYDcC4nJj0pfp
pfuy9PZSH7wBqAuM3LF/TJbcFPd0EfNfzhT3ur8sBpOTfTrULXuNgvCzG2E7/btvpqg+1Z3XgQns
zeI78A43+hfUQ5w92mPhTP/aTPqybYk2fLgpllqGd2bUoJtm91kJQIHu1B758JAqdTLnj72ZFsnW
MpuoO8weQpXbNFpAiRacgXqTWU0LBTacMG9tK6LkYbIG2uygDnTxiYOrwW6ccuAbzoA6epCbo/WL
ceyYb6JhRTxlSWkZ/tLnXfcMEMr44saEvY/tmHbbtsp18ZTEPVizULia3MygkOXXFKVtSunZAtB1
NKLF+gfPJ/YDaB9dBU62FI/LksjnIo/ibNPHuv1MK27Kng3qt/y5tJyp9bHV6dsDrnLmvBsiLVda
4FrVKGDMgIUbNtm4eOUPwnX7gznh8r0Uqf6PnhSM0IYY6M33rs0UhjWqdfeICnlY1JlhM+xDMYY9
0AR84DeTDQIb0sLAf2h5XaSOoqUX44dFq3/Ks2ltD06dfT/qBbQ1NJnsZtOqIixPDabGS2ANkUIz
qTVFkDp6YgboVfQPU9vQ2m50tRTfNCYpAEHxL+Z82EPTBZwHVd8zQw37rd44oR3ok6T3ZkADPOKi
y21icjH8gFteRz4ofIm9D5XeSfTWpLZLNTr2LixrG/qlwF9lW6VL+LVN5lEFNDbRTAMKV30drLlu
giEZ1dfZqzm0IfXsFxOt5m9pD2X3jNGOt5Lg7f6oqTDce5WloZwftX1xR8eowjwRxRHnWC9Gku1B
mJLdFLVWG1OQUp0C+ezq9JOIy9k6VnidxwdDhv2hsZe+eqwZYdeGrwDYCxwM3OTsWVk/H3su9qNG
t11sShWWcrti4l8wdKjjDana6PphK0aNiFyZ3+JCNNEe7aa22FOxpc7GBZyiB/GUtNaDFK0WRv4M
pkPPfG8oq89ewfX2xUpyo/xY963THpWrgAmltVEXDw1xR0O5oo5+hy2aOQaYbmOwth2utNPGHDvg
xzNQSCyymcO7X70IRXuEx5Ml0OdV9TlUhhAbYLiy2OQRAPoDcHZ3vEtiy8QQWWgd+Km0p/fzMHdd
WH1oUzmMJ1pfCxjqYnWlTv0qKdvu26jHdXIYPaO9z10vy+4LJNaOhR7n+qfBm9D0kVYp/KQxtH4z
yw7lsQV9hoMpetyzqe+N4lAPQ5cGMM9Hb2NTt3yeIuU9W8VoWXeqQnngS0hKOn5cwWTfCCDVz86M
tTMmXWZ+jGdhqK82XY5xG+cLwUgLtUKgCdVY2RPoLdEcezeM9w1miMlWT+1I/KB00LYsXFPdr6yY
g9YX+GwXuawGBaqwNmwwQMnitLAfk6XeT9hDYhGVTzgs3S/GHDkflq4c1e9exs7vOK+qakcXzOru
9KXr/pnbCDxwVdcSlEFopYyCBQPgarPiKAA1UVnsF7tQ6ied0rHeSDe3fnsVPyXABCsWOzDiwtpM
MrLFrzqWorzHw7EJwd0Dys6/YH5Wpwfco0X8b9iHhoViZ1h+mXJob3dRsqgocPNiuBN8Q/eAbrL9
kgt6k/22mHV6AnSA45Njz5O9VaXSzLtZcxorGBPLyE+2isYfiZMM3Sa1NV2Dni3z6GT1Th4FXpRY
zn04uPo+ga+a76qySPRnfdK9/cxYp/IBnWAZ4JhgT35Czm2ioKwaC6yVMzshqhidKfc596nYrZ9T
BlMbokbSdp22ryxgcnAt6Hp9IEJFSFtEUbWNh46OXKHNS4bCbtx2clMLTa/3keUWL7g1gcqstd4K
UYkwufCbJk93oGoM5KyS0oj3zjLN6Y4ccQCQmHTs3UFE9Xwu0Tnw0LCOVL8VUR71G9l1Nr5c4xxh
0ZUAWVCicdLtWHn5zwawi9jl3gBwsUtyZ+da8UAa41YhGZrXgNo1Ne8Z1y+n/emkVaJl5NR6/69T
OUDFqi6FnjjoCf3DITbc9KysRRidDz88RW6/zu3D7LjJJg+LxN5qy2TivWqWcvbF6LR2UNa1iZ2u
VDPoNydDz9NHJSL5nkRpTq4bj9NDRgu1DWxgkf0mKd3B/UA/po0fcJhK+8/zoJX7wvYWUrpVmHWv
dS2SmJuqimagc03rLjB0ai+btQ7tC+F8hM+T1WeV0DH5RAcpfanpo5R3k6c6sq3aNprNaNbzV60a
wLj7tcwLIxgYmSNh1OqDs1FJbmsoMJJtVI0NTG3AKnQIRteOJ98FJlaXft7E2vjLSFCA9526Mq0t
mxuQmmsUM41Jetnwuc1Cfs+QOFfbsEnHjEhFa28zGU4r75pElqeo01rkKkazPSembOUHB7V1fAJ1
4ML1qUo4nFupgQsOYvKyPoi0VIC2zi2TScXoeuUZpHmtaLyGWpMGFclxcT86FryVCXQ2IAug1mvG
TZP/sQEqZJM8WkgOrZjfhsgsi2IGRK3ap0mVdrYRlVtG2wTNcdqpU9k/yCXV5l/jolX5BlrKeGj0
TIG2K/TJO0dhvoxtYHITGB9rb2wfFz3qs3voFZ6CWtB6eA3DJKp0/X4pRPxdanasDmHvzcQtOiPG
J83tssWHbkHuCRO1jbati83W4Edurjm+VzXgBnJEKMwdN2pfbFykP4pN1+ZltJoA5XcytB3jHOuD
/RMgfs14HUmseK9l+XCXmN5U+6nKsszvVoXO+3EZNTMA65+ozSpMX+yKhHwNv7QwfOLRhQy6Zl6q
Y9IoOe7ZRI0NfSmd9CBsPTN7mHNEqPZ2Kwo6hnXcBMYwDd6HoU9Il6w4LsVLsayY0XzGIO0Yh2qO
n6esb9stANv6TkZ5om9FNlHgIX/doa6QAb7c2FWlM2lmFKSFiW83XlMRyRqvDAYtdQpSkS4bf7oa
CQlSYK49bSMUUvUN5DK79m2Ia/OBfMTo7paVUL00nlS+pEsfgoBllojsr9l5bIW2NLYt2maBjTuY
e0ZB2Fq2rDL85FhXVBpdvcgnFM/IPlceSnRCB7RtYBtJuE19N0H7yYspIVhV0XbM3SV+soY23KF+
jR/Lph899eKEWL4cG6tKnkQyO/M2n+HGdn6XQnj3jbpPq+2UlPkUDAoHl7sW8SObwTwNwxONJq0g
2VHA+gHX9nYcrJJFeC4k0v4WLjM4z9BYNHcLNpTM2Z7Leir8oVs6myJSS0QQZ8QIlEpMO8/up0Q6
7VmTRnV2jakw7qLWdS1OMpzO1gdh2I3+GE86362Ys2AYVPhVIn+X+xL+2WbJqQp9CbqkCepxKpG4
iUFWbTPcz7/PvdXxDiaOZFsykJDVB3AtX+I2qsHHynHIjlzp7lYzp6XciK7yfisiSBaCgpCd+tVl
VfqtKXRrekHsC0qeHsIxLMfE/AUPpJnPTguadT+KMvoem8swH3WUUWefA5l1j22oumNhKVFt4rEw
x7usM4ydqHEJBS0cN/hHVE5UYf+bLWW6R+k+tjeRPVdcZGbSg4WgG6i5T4hKD+o4Un/9aJZI/Fsn
Ei5J7lrK2ps933biIiu23mTry6bsTW2Qfm0mTROjsN5CAyI/BwZptPD8UA+eykeEwjN9ByA0X44l
HeZu5yxVPW0oauwxAAtSPc9FA2gUbIX04FA2GZFUtxfri5Om+bSdB5R5twLgudg0ZmIEPQP54kuV
8RK7IjY0+dkAu9w+Nzjyyk2yFIW1iRY7tnazk7iObyX24gYGFLTle9jKafrAJTx2GyJ3gTkqzWkq
X1sHYYaj4DQRMFPHAI+z5NnR6vj5cEWIYlEQpfSK91lWytZPU7Dd/gLOJLb8psiK8sNYRmIkSUTU
c0uho1c+iaA1nvtMtY/wRNp0L2Vp2PuVZ3AcJYArX+QFtB07ReN8v4gy0UF9lHp9zjg8P1RCoNiY
Xpi6u7QZ0hkSQZNkyTY042L64Mmmc164aIXzHCWCdB8lnEb9EKHdph8byMLi3m3puQbK0ZvlDPFJ
gP+e50Lfmk7j/SSyco+VFWblfkMvgSKtmYFqqxZWzDbvtSbZTWmkf2mBbOqB6mMA1GHRDaBd5zH6
LaO006njpNbh3yUStIJvdBmve7qmjQbMqhbm8gf3op+txJKxx3R1ErmRDw94BkQESzcH0w+fst4r
h37Ep4Kd296932S8fjIoB52mPbBo8EuXnHpppq2Ll1N+Miu93KmmJBBpGhxQ38Fwct9WTT4cU0tJ
88b86woTwLgNGjLCUvwTqJi46G52yN7gcsOTQYWQwlFp5xp9r9pgJh5FWM1Ip/gZTRkEDgMVB18q
QwY9TZZ/BELkN4bXb/4ahoDA5kBGMsa9aFu2zmSPlq1lp2JVo+a6X5YjLcMcRfC+rp9x+oq605wp
hlYwP76nTkxLAPgKNDoBC+P9j3LVdCZ48DeZOTmXLS7ViLRpzmMP68H7ZLDzFyNf0kMrEFogiuWQ
f7J6ujM6B2JFZXbb9x991eg3wUiB0mQyqa84soume8MB7S1QKEcnq4qvRq/CnWaZMD8sczhBvryl
h371qmx8THDBo2B5B1XrYlIo4iZaSnPOjiNCh0E8jvaD3VTivPAb2QJrL2rsvnAY41tf/Grn8+RV
j0UgTw7H91KTZcJkvFWWlx/bCUT7Nptdhc6u3c8TDExgDLVrQGaEv6vVgRtPZbwZZjKcnVOimjLr
Cn6QnPvZ26pswLwx1SZ92WdEJ2tnmiqngAwhF92ailziK2mvWxYzmBVXCornEk+iM/PpvMYKj/hT
NrswnMWG0UlF19JU2DQ3zmYgS94TTWjgDl3yt9uDxxOmbGCl1H74fr3u7qdh3o74xdBlM7NyX5XA
1zJRcMu5bvxlULF343lvfSQAlhj9gXsAOXSxHesldFSpLflxJjWQJCKjIT9BmHT1ddjhtL8Kphsx
ZXQq6xvgzrcezdiUmICYAO33ddj5x4yvXuYsrLooZxJf6B/YikUSmGKanzWKhTSA8/5vpMc33efW
FXw1P2FbglS02JL0yOWlCUkRohGg3LmgOaPPpm+OWYVEfZl+iquxJG8DKraXykkSCGSG+yErBq7L
WrPkL6mYkL0fDa7DIr+G0GwAIGSso196LtkGYFB3kfmxa7UY+NKqNzX0ufmEo7Q0fPgCxpoXe8uL
no2p4UPdbtMARuiSPpix1d2Abr0VLRASRR3KXse/l/QJWY/9oBd6ceyK8Xci2wErZEXmXIXwuPsI
apVj0E/TY4MU9/2lWC+Ai++yuvowdIUida2PnYPJ1xWF5lGL0aOVsahmvxmdn1ZbRc/vP+o/kbLL
Z9kejXyoD4BuLk8ZqWQJeyirwArExcE0c83e4OiXPM5xVlVP7aSqbzMIevdzP8ju2dTMilQSNNve
I62yRr/uRPRV6+ghnKzcNQxkAtLK9hNPNb9HOTjPvRlnYqeLUZ8/v//j31onSDTI9CCH5hEKXh+b
vFm6IcnQIBkpgJ7aJnpJZ9WfTVTwb8xH33wSI1mg1y6j8EsZW6YWDbaLUX2MNN3YLTJyaGrHqt4W
dTRmu/df642dRwjirQgEXBiXijVe29JAN0V9hEhuUmE7xTgdQOtEH0ZNCSZhg1l8noWwajj2hTve
2PhvvCugCvrAXMuIWV0CHpCIQHteZvWxa4r0oY8L+bFd2vGb0Efz7m/flAetivq4M9AQuFRq1io1
WO1cDscIot0m62AHaSVkAmUa+RmV2fisd8tzb0S3wCprQH216xF1ItCQjnK7cMdd7JymHHQnpPHH
eACDDuwKgGpD1rJuLOVVXAesD3HY5mBRaJmXGvOdm8jE0FV/XJxcbKcORnyJl+YeWTQt6JRq76ao
+fL+ml7d2hY3CdBzPLXB4nCuXx8K2SJZXku7PjLbTmCHdnmzreiuPukTbA1Kk8r5WNXKZhKEUUrq
Zyrv/nn/J7zx2qRYgGVcEjzyuouf0NIqi2kXeYcIdUjGXAie+cJYllPqriCsCtywn/flcGM3XX9U
SW6HHyFUFJ58KTipl1lqj+TzxwqGeuyLQcsezY5B8ftvd31RsXdIlHVAXfDcgNm/XmEtqen9Q849
xh7As2dkSiDEIp5eVS9q8cTkz0maMGnzEqFh3WCU3W6kAol8F1po1d3VPYy8T+//qOuvvsJEVw8O
klV0L9e1+SODUPXsoaOkDUfswyff6OwGerCVTQeiTGninjZlv8M0HLeg0eqD2QEgev8HXC8+PwAy
DkA3lgUC1usfoPX01XvMrI5Cj8x/zFkze1/LreWvT5S7GkEDp4ZuI6+sKnI5YqdZO8NxWHUpcjN/
gR3kbhna1/duB6ZubdAe3n+1/6u9vQ4XYK8svrjACdo0Liu2pO5o6UoDNDmcy5PLPdcFfAy990Wz
9pU00HxPtW7nbiDbaO5OUMRh4wMonjehbUaGP7Fdkw92osXHcrDCGaZ9PqFPgvMcqV7Wts6mEFOo
B/Q16a/g2xSCMYCVa5GGtXB8HEeln3XkcqpgKjpx6ladB2g0kzsUfryE+UOhhrj+nLmzB+ubpvSq
J9v1T5EnS/5XVBL1ZwYDip7omCTWk8U0sH/gQLl3ZTJn4rsAveH9XgbRZsGkMSvf9skwynt0mNHF
UJNUkilJwxgrkbFebOmodWwyreq+dGFUv6Bd4dXHxq7MH4ahtzONq7JBPpv4IMqNXEHyQd1ANwDI
2ef7eqq78gs5qPa7ZBLl3a18GVpeLEvlh25Hi2Qopn/javLukdlifMre61zmpM7i7Qe9p2hjGDbc
e1NiKB+UkXq20jl7ygYnnZC7CD1gBUNrD4yHVTbtK+h5T8g5MICjn8f5oLnWA/YCLxp/WYwpNPYM
x9Lpd5Yi5rCdJn3I6U8x2D9YYEV/5K09MqdXjqmdGc8Nn1O6vs23ZPSGjyHU6HCjLJvB8OAs0fJQ
uzVa76ahnPGjUceZ5gNATj6HlJdZgIp4nm3BJDXuAYUwOCpNWoBkb5MxBnBlJ4X6l0VifNDUZVwG
fequ+hWF434P87y/5Qh6xZ2hGWS5fEXqrBVUaV9UxgttdkmuqY4uLgUvKJlEMZIbdDr9tGjNrwZj
6DnQUiRQzmbuTEYYyBKh+YCJiv6Az2UE/Cjs+gmSEaDgXdHx9oc0Xkz0yiQlDUMhz6yXW4F4bdtc
HMv110Knpa8D5XVNpP4IepmbRMOsJ+3R6Rm6SyhkA9zetGIQ3vfPYeJMnyi1K9CuqvjQQn25Y8Qv
jl2m3O82pibz3+btLCMGF2K9gCxSmot7D+nGsugMqZguw+ZOQ4tW0qyN9gajovnGZXcNWeTVVwmC
9f25hPR1cf54eejHTOCdsj1yvPlQ3D9oc1RW6/2CLTl8LASjY+VSNDt5VXyKpybehTnosL/NjOHT
4Agq6KqtNctl6epROPZD2EINaGe5B8UxnAvVJtvcrMSNR131i1ZUJC0UOlXk4ZAxXr+xQY+MlGNE
vFUZzWOeleAWhggdfD+v4kYEQx3XX98P/VeZDEN16goWGUYZ9en6k/5Y5LwuHfhqRnO0RGw/IgpU
HQo91c5GVSy/NS1i/J3V2a19fVWXr2x9yyAHBwQKtPniLk2H0ig9RJlOoOqAgTDIld8XOHv0s2Xa
/YLXjQyWnditwgrImn+OaKLFmBR3eLmAT9Jv3LlX6w4yFA1UF0oKp/dKB3rJu5asyrFPbbSYh4WC
ZdfllrYRRq8xA4C+8P6ir8f21bEGZO3SLbP/45aSVLxe9GWQjrJUbJ3UYNtb7oPxV5obSuwWmBnV
Vnfb9DGKkzpFLzRDeej9p1998vXp/7lCrdkkrlivn27NbTxhiGOdQptD3MMbgUapxpOybQaotMmL
j5ZXabfUg99YZBfUm4FxDUU/RnmvH2tjluwOvWucQLd4QSGQwX/JSRR/5XFU6i+pNLxP77/oVcoo
KX8g++CmBtIUMNnrJ84xpDjNC8XJSWbjBXVN1DiAH+zb2TF/QUXBonkGusdwxjL2Fq2++gZp7I3v
7Dn/mW1AEKQGvGjwRWOb0Vk0xUklUfW1mHrzs0YzcwPCXrvLikk/5DJqzqiXds2Nj7y+2+stZjN2
EyDMaQXTc7s410bfFfxLT5yyuZtbH5rT8mQoj2FeRFf2BpvrOlSDaoUUAfWC5+Ecd7HSuF+NFf4C
4sRhXdvrWrXNGr0z/Jgcd1MS1+40ry5/N8y2P0ORMcbDZEzpXy/3619x8c7WkLThMuoCfF8YfbEr
SchE2sgEZxZOyzdGC1ZQF1Gk/Mgro1uKsW+tOAhu4bHrOGGXazAXjM/LiRXHvs8JGkb0wMYMTb9b
ldqTG5/3emch/w9tYYVFUwSbF3djVMhClw0ahjHCZibEcxcUUlVEBygLMgEkYnW/Qi1bknMeVv0t
Hub1UaZnB9UK8imlin7ZXDDTeK7gEsmTtoQgOyPGnfNm7hOEWGsnwUzYsG/0j998IgAqtuzqE3PJ
03ABoHoVvdOTWRb1NofEjBynXorH2lMSzK9h3L0fO974mtT3tJi4kddR4hpE/7gXrV6EmIWMzqkR
uXcyl9EstoWWhTqgx6658bA3viamYTATSPFo2lxOLKWm2zDWHeOUSek9TGYmPzNJXo7GsGBMrZdj
7Xd2lqA0Fjo3Sr+r9yS1glQmyWvgGVw1cMaBYbUqluqUVpHV7vRs0smMs6WuNo7RgEN6f1mvviOd
b3YsAcGQbOBLMXtMAnpSG73hTbN6hUImB/i+2SlpzPiQgxn625V1AGdL9BtIcITk5nn9GaVKHaD0
mTrZKHjt6oaTiXZPF8QQjraiysSXTIuTZ5EP5uP7b3q9sMBNVn+CdShLXLzYQN6g2YNtzOqERYjx
qMvFfMi0IgtSoCr1jXzi6kbnLV2yNyKvue6ii2fFBZHdSyx1YtroHrCEzY6K2xxU3FD6C6KGjW+k
za0u7hvf0kPgBpFCiaUUf71eW4S7iqKMJiQECogYAZq+2pNCqPLzAERiC7yyv7F5rq8ZqKsQp5id
EAqgxa1r/sehXOLElZomupMWWvkncB2h+iV1ZJLZsrKkzYe4pZW+hLZdfGuLMFUHJOHD2KMvlVRM
dv72C5uUQJLsFdoj3ciLXwNulKMVu/NJoamN/NjKZormX6Rtt+LtdUPOgb9L6UrGjBQLH/n1i1dd
0ccK/fhTRA+hOBgLyhbpoIfN3hgxtfTLiS75ZjIjZ9ss2H0+6QvpDECwyppnH9pXnT6///JXIYtf
BHNNgH9GiAPY3+tfVKO4ZsXAbk/11EUu2iOizdHJpUQ6gfI1yiAGjJUEUVwm3b6k8naf3v8B13ue
QEnUYozpkHpc5tAzxooRw7PpZIGyeZlcfMQCphi5vFuaxLB2CUzR8bvduebNZsJ6uf6RW3Hpob2w
KsOAblineebrdydgdTb1QvQApLRZTrnDJ3BOgPTAU/gajIumDIqxirIfU49m+DaKlgqwPfho77OR
WkbvMQloEENcX80RNyL65Wbhk6ymiKTZuIbzGy8J/ZNIlWsN4fgQIUJttUiCaBSOfhIDfb1zK218
QGUJRR1a81OEi94S0uDN/QVySnXQurjrUbAYi+XW8b3YMqwWW4YEiYhB0oChyetlC5fS0+A4QbSh
kTf7Iy3sFiewHvi5ks54GmZ7PtsCXtauHmbUc97fMNfrQojS7f+qeNLxK7PslumqYF2M+8Y16z1u
SZ7kMkDf6ddQOtHeQEMn33lznmWFn4uxrBHYSPV543XhFAizvinfs56RP/cRC+JQnaCCwHVocKxf
L0iZZ1oYa6l5nwMov0NOCv/IGKzwrevhog5i4XECYlKCXg1R5OrSzTtvRi+8du6dXIOdAKp9wvPN
zhCvzkt4qNsBq0EZlMnSFf68yDAJmql1ir+Ll///Gevsgo7DG4TmnsF2Y1aae5/ZQFb9QuNH+2ib
twNi0Ngb3Hjc9XbjrZldIFDCiBGs2evV9XJ8FcJJuve9ZaBmnM2iOlhaCPGrirOgyZNp42hCInwc
D+6Nm+qtZ9tkx7wrgmB0F14/O+mbop6G3L3XqPTTQ0nrijlUOBqHOFORdodeT+T5cTKXn1co2y0c
0EVsXFcanAF8OMYIJHWXY2ML1uAwU5Dea21hH61oKDdELHu3aKIN1Dxrd22c3EoH3nhnNKhQyWLO
ydUgL9IBQcC3M73z7inH02aTQ45HmLyv5420kvQUtQC8I5iKj6YahXHjcL/1xlS7oM0QuKAzefFw
KI6oUdJsuueY1ltn8PK7OQ3Ns9TFl7aMhy0ddHd3I6BcnSuEdgwmnyQRlL587ddfGWRfNC1IO5/1
LDKRjcfo1v1p6qF4qmwLuVKoIF7hJ2IY5FOpZ3P0dVI1E0rmMMnHws3tz3Cu8vzTsgxY4uR2NEMF
mSenjL4g1xSqGtrQIvrA0+vV1Gm1DHn/DdaI+2cAWifTRAQPPyU8sRn7vH4BNeC27aJ+eg84vtrO
XirSwPSUd+71ZNZuPOzyE/0nRkqBzJ0J2AoZhdcP0w0U0UpaYqcIBscWPSYo1qIaj6iWLVAiU/Gp
H+xbbZDrT4T4z1rXeKh2rroRrx86xUuOJVUsz72TCrRlatE6GDbAS9YDJzWL+qkrTL1jKBVODLtQ
cejA6re9iZvH+2t9eTx4aYxUqLM4ICy6s/7SP3LXyptgN9DnP89QCWDeetqCNheKwyhco0M/7uvG
Gdu7uQSn/N1Iag9Q+vu/4L/B+KvPvbLI6WF7VHo6PYqL/YqoVAm1s9HvPcDI0YaPXEd3Swoa0U/7
xtE22HVmp3TW9ehA31Y8Y9dAmPRns43sl7EC4W0GmcdE74MKCQHojJaVswSt3nghiv4xNgnoIDZG
+QA4W07QBXjQUx3FsdzmAn59QP8oNh+LcFzs/TQN01e7Fv10cMJe17HnUP2wj+yiGraRFZvojBs6
tt2k+PHOsuBYBl3uYVTlmkveKr8MB0NvGNAV7gYiQNn51A/IIptFz+J5eJQwsoS9VvsMFLNso9mt
A/lmMG3w9tY45uIx16PpoCJ0gh+E2RpqC9HbtDa4fvXOt3Rclic9BrmG1DGGRnfvf4+rA4FpGXH6
vxLKY0p9cUnA+HFi7MTj+wjyq9jZxtA8RI2pfWihQmzsAquoO5LJW13Ri7KN00esWrcg2ENGvs66
Uf/YiHgQjEVr1969i2lMUGlZe2jLincs50k+ZpAe/nKCwhNJ+OhcrAGYROdSsbT0UlPLjNS770vb
3YQObZseD4INGScEw/cX9SrL42G2Q2/B4+VcoFMXYSabGI+1qo7P4N4WgSR1ApotZphs+gujzZme
nF65myadu5Xh4sCUdbpZzzaJHcen9RTnN07+9YLzi0A6MUZe1+DSGx0jMMbf0RidS1fZP2fo6c+U
6BPzpBWli2fBrfHCVVhfl4Cw58IR4y6+hLWS7U0JHlrRubLN7mTw2B0jzeQox8m+ce9ePQrZFvDm
q1fn2ve9DCl9PITUWdK4V2AaP/RGMn1A3iqBBYVfz/tf9jKUozRJK465AWUww7jLbHlAd6AH0CRP
uZdghNO1jbcduhAJYtyquszXaizQRs3ofWXF0zevnJ2P7/+Cy3ydWg9oBuRdOi0AQeTF1ppG1deN
yvuzHiPtvMlb08vvo2Yu5h/vP8hYc9NXkZonIS7ouf/vCdoXF3MTZbLJoJpTDiHYGLSLiezEGJvh
pi5C8+NcYc3jN7OoY4o4OFxBNGJUsOPepQfut0kutSfRy1qdC2MQ1BZ5P8LFsCpIvm5qM6OHECa9
l456vfRNAC0vYeSZg3MjD77a+rwHqkmIkNL0A+l88R5CqZ7WbNSe6Y50x75Fl0NliTiGhun922MW
s31/4d54HpfbCron0jBEvbjhxIDjrpBxe+6HpQpyKyx+cFMZMxTB4mNRV/JGCL/a/nSi0fJZIUmI
6pD4vo6lqJzYA+lod3bRKTm2icSNaJLZ8oPKr396/92urov1WVwXIPo420xOXz8LHIyXuq3bnfVG
GWeRTtoOh9zwhKehsWt7G7fjeJpvfMCrh65a7tgP2EDVPZ55UUStRkojLEr9HDnLEmAGkm2lMWZ7
0dfg64D4OMGQVdkNX96rg7Y+lawN3RtaSwynX78qXl0GnN1OP9diAVGo2cn8DZRhfHh/Ra++Hsgp
oALsllWclAD9+jE1MzLL1Gxxdv4zozJKqziRv8pHY3TE3+5MnrVuSDr8vBU9vNfPsnTyywRy4XlK
rPLIGUCvfWW32cl/tj2yrF/+/uXWnqEBXBC85GV2UesJfbB0gNs6t57us3sh/eKoFKOjHf2PtPNa
jhvn1vYVsYo5nLKDcrAsWy2fsCzPDEkwgAlMV78falf92011qcv+55ua70AHaIDAwsJabxjO7ZN3
fPBRxOJJz03AFc8CgYhcnfTJL+vMm5zsfo5i7L5EQ3l4OwZC0e5d7D/murYC5G6c5rus3OwAAAj+
NSqPWFTJAOFJjWqjvjHjsXuyQCpVmwLrkwdMafIhpM7maT96Kr0thouyyn+1Y8FWnBov73+QuKGK
s89VBceyz1XxHXM//wmND3JELDLA/0OnTasXQLHafE7Qca3RxBMK+TK2xcIjYbXXiX3UJCN4hti4
w4lCbwPeEI0/DxuX59qE813iY0MyBPYDtbYYfksc24/CqqCRC5vcnw4pNprXDcY/5lWWYna2MYTj
jWFRZC1mji3l641f41TyXQ5FkZS7hi76cFvk/Qh5Gt0b/HhCJzWlepI4oI2vZMJGuo3abtTORLtV
MEC0EsFZcD9ARvCOpWB1vIc5lGVKkzc95GbSmuiJePOXiAYAXmUQ9/N9jjgM+typNPXt55t5Fdff
R15eLrSM6FnzSDwe2UJiFpVtLzkgsRH9xDbRv/WHrLfQgUcjCufGcyLXq9DwvwOSQaIZZpBtrPtU
kZabkRRWcpCI30CBj/xWv85Im7tdn7UiPZMiLjn3b6dnGc7jebi0NxC3pn5xPL+lIIm4LP71CR5l
7W1LO73atF48+ZuimNvpXqnMbAE6RSm6Ilo2VfvPF/jEfLldKBzBX+CdvFZHs+Z5lvRy04NKqM2g
uDJszM7x/4F2IL9+PtSJb0lNjC205HLcK6v3hzFNbZ7ZhTiMNgL323m2IQLQqk56KPUjZscDqVt9
ZgOd2LqgqlzqgHQrAKqvNpCrEMgoWzs90BIztuh4JQGvXcP7L8AI76aJc7y7jbk6FxZXF9n/flcg
bPQL+AfI+vF39RBqog+o+S9DG3UUhLK66b900L6yMwiMk/MDFc0M0ZclRT4eaHLxlYqbMXghG4nM
TZ7jArvJ0JaMtrh0tvkXiBbIZGgNZoeHP/+enEtC/0I3gFt2PLSdIF2iT3nw4seDvHUr2973oupu
htw2t52hncMgnlpTysdEIDqd7KDVVMlS0DqZO//FgeM9XBlOVm8dDwHOM9Yea/H/94/HkUArkNxu
AfofT8yxO/SbcuW/4AQ2XCGjnWzKWRtQLIHbYOEA92wC/Ewv4kbumnzQ/qGzjCdQ7HZue0lltnmW
s9fVe6msc2qGp+IF7yHa9SSSH1sZNc0ZNarWf4kxItCv69wW8aUJkk89i6xH2w9Wn3qi8W/VFzak
5/hM5nTqDC/MMbglS/K7FhT2+t5JeV1HL15d+LT3WuAfQRXtqSA4yGNE85+loe+fghYrLE0iB1Jw
q0/RoP5hFS3jteRyb3plmRDG0EfIhm1azRp85s4vhpsR+5H0y+fb+9R2g6LGI2a5eT7UE6KJh41u
FNpL5Nk4BFpajQ0mMrDtr78YhzsOyjDQHqjKx7stsjxZLPWgFwuJwsusIrXBjJXjfuYZfSrS2zoy
VjQwfY8W1PE4MgECJx0teOnaqtsUaBndgAxt972S6bfPp3R6KHqYFnR4sobl779VmoAKa7JYhqL8
k132hf6WRc3wrWq5S/9iJIR+Fol2AHXr8G6qwhVmnUYvBV3ObVbKPmyqXr9lD0dnrupTk6KHCSZo
+VSkfMeTqjOnnwuXo2ek7hyibVJMWy8FxB7GaNh8/Xxep8I6WQjIXLq6MEbXKwhR0oIcpr24CS7M
aEAOc4pgUD+XmwzR8KtgRlLjOrBm+e3zgZcDtU5ISKqRUIAhh1756mlkYRxQOV0aH9LGa35yPqqv
uae/Vcqkv7NIIyJdm2D2lFb1bYcM/5l05MS88bsDs7lUKeGmrs470nBT1cV9fOiKoPxKF4uH7dQH
Fc+zPv/h1kH6Fe2/7g/x10uYQaiJi4VyrMlVupp1hl7OFPtZcsg9v3wtVI134NA6UejiYvFE1iDO
BJcTcZSEC/gV3Wjce9f7tou8uke0krwWiMD3ek6iR6ixX41CoR9CbI83n3/Wj8HsHT2yZEHvLOzV
4a9zx8cJQvdfeK+Jp8iwua9Iwqyfnw/z4fMtHVcPC44FWL68mI/PiCXQRUGrqTq0bpN/DUrDR1xr
9AAheBMVSV1aPvJnBQil/79xV6kBJQwxGshgHPLY4VKIPOeLPwzyotDKYScwiVcYFp+jdX/4hstk
fZQPACYtlgKrQfORjYmGYHXA8K3eoqBnb7OmIo3FtOopwKn0T2Pd0sSBfuEtLIwlhh8vrjHoLcWv
uDq4tHT7y9rH8zzsOrfSHnBCTvM/PYrLcBi4EICoKVMnOR4OU2JpekNWH7AWr7dZguOWtKbyMmuc
5kJWtrtBe9M7cy4+biCOPzBi4jOcVHPdwJ4wFy1sZ5QH38GbdTSDGyxUWxisQyE2RS20hTLQnMGY
fojsNHFpTC6kO7p0HzQshkiidmx68mAEg+5tE8fonvJpQYDU3dlX0MnBgAjwKRfQ3loqJqucqS8A
ZRxq8p3vSOFWX8DOehsoDvp45sr/cOqXif021vL33+7hPvWbwUTm6pBPLspfiMXYqFNlY2afGejj
UWAgl4SQRI0FXL8izbkSjTMO1cGrKv/LkKlyn85utom82LwWmNufSdFPbRM6/mCxcEkhPVtdjyO3
QRPjVXzo0F+5Qq5dXFleOUHZz3nVebLVvtTpOVGXD7n3e6///wZdBTcDZ52gRoDxUDRyvmVn4Dvo
pWOf7fypKb/jrBS/JQFtpb5wojOB9dSuWTDJKGlACKOufvwlrbL0R29gbGWV7Yxyk99vxx4NDaSC
rXMy9ae2DfAkGna8sqDMrSYa+TkMVUAcB0er6y/ZqE0I/8kS5bzPo/bJBUWhg0YV/W+qD8eTMjXL
0+ZWlYd5wuc5KGA1AhX6t9Gjt1F68PKUdJAU16vynBfMhyxn+ZT/b2QMhY5HxjnTjCPVlIeG/fq9
8l2cX+ZC35sqri4BpgXPswWLMyz9Mo82gAa058+nfurA0M5Ccddg90IrPv4BthqCqkotebAH58aE
n3APTKXdmRQxuTDN8kxd/cR5MRYTEcqzpDfmusyEzCXu9XZeHiKJml6lj8UcKr8xQ4JH9uzpDTZ6
IvL2fzzJpckN8o/mL33g1YWFi0VXBsovD8PQLWL5MrowEr28jsYGg6FsdOdzqI8TO5fP6qHnCfob
18jl778FPGxnmnbJHA9l1WU7HBwgRtKgzM+5GJ04jkfjrOKPdIZyRLm6PExIO/Ub3VLNRa960wuz
juLH58t4YrPy2Oa78TFocK9zRVWkJAQpOlKtVS1cQBWoK0M17a9IjvEBO0TsOcJF2QrlZsTj/KdF
RCm4+PxHnNiw/Ih3BQLiOx6sxyvbqNpIKf7yLctoorSUzRdxF/mXJCTzxdzl5evn451cYbIrGlAg
yj4kO8rQ6nborfJQoZC70zqiXNjmgXk5ox9enkkfT04O0CB4fR14yzqTM52adnIEU2ueUkTGEzk/
IdusXzXYnt9nUx6fOY4nJ8cLa4EoLQplq2hueAiyDTOTQ5awuR2VrbUA5oak3GrpGFhnjuGpw0+P
gvKgz1HkdXP86dzK9Bpkb+SB0zEiRVj4IYJQ+hfDV+qRS31GIbD1/vvz72cDuvVwTCa+rt1TYxfN
CjeZOCG24d8FlaGH1iAcrAiK4erzoU59PUBeOEEjX4N/6Gp+hrREPUxJccDfvhxxsRCpdi1HZUx3
5Mhj9EPHMl37Q6glTUoah8hl0B9dkIfrVqUjceYo66g4iErXn7Ec9q2LDkvkN6M2/ec6yu4kaAHt
zE49cWViPrUgSt5rK+tyr4emNoaNbXHQozb9FogJJzFlVmgHDKkBDr90giRMJt+Ulwmkk+RMnndy
K7ke6AQqkIvR1/FWoteD/rOmF4c8l6ipRtHihlFHfqhhyLdTyYzcNIya6kzp5dQXRsCPRSYQEHtW
YR1wd5dUaOQuO7i4iix/xvu2rC5FbTqQ0Ohyfr6jTk2TNjSxgAYQbmbL33+7RtCTsEoE58sDDL78
VcuMettoQ/Y4611/5XS9Pm4yM/5D0uj7jmIPwwfjNQl8eLW4vqZHlvLd/IAKQbqJplLbkgbFL4be
jvtxUNpOWbD7si7Jvv7FfMHtUa0DreXrq+usnBs3j1o7P9R95921pdGhDuHURVhVoHihiVXbwKma
M+TrE/ca0QVJtGVU5AvXV0qPzKiGK81hSfYugQANTwPkim05Wbi4pW3lDmGGaixk0iBynpKm994+
n/eJdIE9TMJAsQte2pokNme9AZWGX1Bi7iqu075IHuif+OP+83FOxHvGWd4pC/ONp+bxfsJSxG5q
T2aHOvb8ZqPySamrZsbNG2MYWWaXfzEc3ALKyTgB0J85Ho4ajEk53hUHMPLsJCm7xLxFsRciBiJv
+Yw47ecDnohK7Nv/G3D5+2/nZR7QtpsEzX1FpN22WDmh/qgF7UvV8Ahs+hY8I7LNb1k9zI+fD30i
NDA0Aqi0UcE0rq9ur5Fmlnl1drDizrdDVyk/25ezqb7XwRD8k4nCObNpTgQHRlwYWWgBQQJbre7g
u2Nnt3Z2aOomedCtxLN36SjznymVif+g3IAEkG5/zhXu1Gn5fdjVGqu+LjXD1jIMLpqfspLeTWmD
bQ1xcah/VlFz4/vqweladV3qqax3f7HMlKNBdUH/JVE6/sJtOZmR2fGF574Cze4VN3URTz873Z4u
7M4b/rjUtVALIe7zOOTf9Q42pwGpPYzdD67q3hAlnkhRYuOg9YZzDgp/cu/S5CMGLYiO9SPFUCoq
Axw8DqiiX0d1VVxbsEdU2Gqxuki7FC5DkUQ++pWD8Tez/G3o1ScNaj9LgWXnB6MRfRYisuztAs12
XlC7GM+MdWrXLiQotNCByVFbO/6ADqxAoCS2OMhC9e1GzGiOXJvIErf7RvPgpWlmHYV9bTjz5edb
51Two9AFhAwdJDSBV1unhP7TockvuEy96WbEmTr0sSn+ZatWnckTTg5FDkhqxt75wM+LEjNSBsSq
g1NqzZVfz+1VjwPml7wd+6e/mBVt1EXZlBr+OunUJJAnnM7BM7mFuAAFCCguU/Z96nGR/MVQAOIW
wC1cMXe1gN7MxgUuSsCZ675HuHiy925iKzzfc0+OfxHLvd9GW22UboII7gsjO5hJBVBLVXAK7oxo
sDcpNMYQZzKspY3W9C4qpy3PCDmsib5LDsRpX8iVi08vR/94m85BpOlxz+iFIiEMvWTI221rmhDh
fUi3XgiczrylDOd8LVL4AZvZK9pr+HQoOv/5qkMzJeRBpVr4lMe/xKzVZAi0qw7F0A77Psm8Gxrz
zc51Mi37m7EQdeCNpkP2XT+WXJgKXm1oOVcKsoVpASdmU6WttRlr8NRnPvCpNQaHgzLk0sBfGhjH
M8udttKmUooDfdNuCkvLyIbdpM9q1+eNQrnfNdSwwTTRna6NzpBIxydatQX1VX/5fI1PBCXeh8Re
2GMIxKwVuuNAJGObt+KQyty7LdMByRtsIEMn+hXhxsk3L/Ct+nzMEwkDze93IWTuMerHx7OnE+bO
UwXAqx7G7s1ZcMN7rylS7xWtoRrIXeqX2Z/fnovIkM8rlYPKLX48ZmdKeLHzmB58VYrraB6lonky
jJfwl/T7uNe18syOOjXL5WkKbh2NaShexyM6eaQnoxuJA3KcSEmZmn8FZjl/hH+AkJ+Ise/7fFlP
pNLv0pGLm/iCCF1NEXlxqXs9A0IlQ2C+M0eUYIzB0M8s5aktYy5K0tSmocut61CtEbtjjITQwV80
ME3RVvVVIe0hvhloccYXdeVTW4zG3hv/dGRODK2pBb9GmQhUw/GS4r+1iGnE4oB+0OICSd082cjY
qvJN7mdxskH0IW82TlB6/3y+th/mvOwbrjU6HXDIaFYfjwxoV9fMLlCH2KA9vvEMkSk6024yY5Lj
jtYGkcFuP/VwPD8f+MN9ysBL1WjRz+fisVcDi9JHPmEshoMnu+ZOStRsVTfb+EsWw48/HWqpvqEk
RJPDWKTmjuc4plODUU7iHTJkc18KTPOe0jhKNkGPVctfDEVLmIgDwIFTcjxU3QxQrQ3hHRStz2En
scbB4gL+9Q2qz+cUzz4cxGVaVMHImsHdgJs6HqwSCGLNws5fkXZPdjE6Y//Zgzu9JK0uvy377Fw+
+3GzvFOtFvA+VakPHsNzZcGQ67LydUicYmc3LSjhuQgK2DPV/GOwEFzGIPacwe+pafKOB5aG0Da6
w6vPF0WdiwRSU7zWyPJsy1LXdDh5Zo7DlltcombeGdvPv+LpEfFoWhAyi/vGamE5iYJmeP5aVPMQ
jqPy7wpPxaDeRbmvJKoYn4/34Z3AhyRvRoSXJEX/wMKYLGTTtdEvXkcYujs0j2Ai6c74jW6L2jfI
SkKKzEbBwyGIgjPncBVcuTB4xcOoAY8McvPDk7MoBR5qTOxrZTThXM5YkJ5J0tfsOVIcci5KFPgD
LLqTa42G2pk05baW8dMY62kvm6p7pdT3w5xm/Wbkkftaja22z/ys+0bdob0VCteuwu2eP1/ld2H+
3/BH/A7gfgCvecsDcCTeHn9WRIRBiuhz/cMx4TJVoaXleNmCplfdjUIKCnSHnOGV7xxaSdM+yERs
taEXtWJ4wOBsti9j5Uv1q+swINkWXeBjKuU2b3jI4WW5gFHG/kpDFKa8BNsa9PfN4Lb/gtV1XpTW
6W1o2EV/b1WuSn+dmdoSV46nhpL7wlCCx0OoW8edzu2GKo2M9Mc4AHe+B+nQ/RBYOI8haS/Y+snD
2zbrhO9gQFbb1q52Rz23diWGV/PNpFeG8eghs4tiR+INqCKWIp42ZrF4NuK8mUX3BpBqeSViih5X
1uiJ6KoqzML4go9ZdO+58F/PICdWh5C7HuAEB35RFYTtuUbKzgD6Igyupp9AjeWTqYJUhTg8e/B3
g3jvlv2ZkqFlLrfs0SJi1gFwAqgfBVKSx3U8TZG9QYBT++HkaeVcaO3EQywEGF+713MxYudS93YQ
bzxgMcZdo/x2i0owTlFOJA0Yb1Rrin0jYv+HniSagYDuhFcP8C+kIPDWq5K90JKmfCraDH/SQc7x
g6Mg2dw6fmd5wG2CobxIsEorX1obCcubJqrsuX6Yx66qu7uumHA9xdvXf5pFMMjLTKrCoYUttKoI
0X4c+wu6Mc21LsoCF7F8NNLH2YiHuxJnHj/0NCXeXEQapo20m/nZLj1P37Zaz5nMvbzei2ka+8tu
USS7kLB82s2Yx/JW5nktxF7BHlfXoz8v9rWDNUXuveyL/FdGWawPPTNq6h0iv2X6c7Kn1A/bLPfE
Ji8y7LhHnINssXfzIUq/wgPJX4OJJbspaZQja+cUubir8CM1FcUCm9Z82Dm1o91YaGv9wEnDSnZW
HeQPdTMrLKijSLgXThELrPnQVsHB2E+NatuZ4CZ3c98M1c5nY+Ptlo/BE74MZhXqg9MGeCHq+JxN
DiI2mzFurWabVdaEE1gWq/Sq0ajTiETM2lPLZRZdShiuRQj8akyeg3qo/F0JE9Dftgp0622p61Ve
hpiKB3DLjUxPN2BxR++mt6Xh0Txoo3JT15FANHka/e8WZVL3xpvMoH7m9WSre0c6pQ0GYM6uTVxi
y69Vwpm9xUt0vNedRiEe4CRpEBY1VqRXdW+OARcgelg7G6HY4kJTgSdQijAz976Cxgq6F1/0+bJN
8SQMOz8BxV7MpbxEC0K7SRUNuQ2Mp6H8EVdJrDYj1/yb77YwmGtXVo+Ez2XVhB2PO3idyXRjdU2e
33tymP+JMR5XV1EnPYTphUSDJsOktEFiLqxwFfY33FkYXMSoHhT3SCZqRh5aGcG12mpFksR3NolJ
9GwI38AUuI4D487WG628igrZjND4Fd5Wz3FRaPF+7Osx+Wn0bl0+tLqXd3Lbdnlk7gZYXKoKPcxS
0eTSEpWY4WC0njRRR0oL56sO9NC9KSQQqyu0h2IkDJHx6DccPdU9676G48/enC2rivFp1bw+HAoX
t55hcEeI44hqIqaycdFZER2Wmn4avDSRmSVb050wM8aRjGbnlMT6tyRu9KeZ5mAcYsgQiKuU0Gzs
u0I3/438oLmx8U61toOVTf3O7BvdQiQCUYafyP5YwFEQ4xbfhqp37m3NSupbR3E34V6mmzTB/Vhv
rjGqDUbkus2u2faBCzhnQEJXfxJYTPyrgLo697rOu2iisueGI1LTcO+FcDBw8xMj1BvPfXMxb3qp
RSMMtndi4Mo7zcLZRJU15GGgeW0byhzp6o2Jz5OgBtNKlD0N39znNnozAI5m3AvbaVa/8KzHMrVF
ce6xBbjoh4kr/fESVwg0hvo2jsbQweOwuEanskb2L4EXOFu4oG+brkP6I0A1tEN7UBNK35FUyWIb
D4P/AIFOq8PWdktja0eOTC4sW5h2tkscDEP3zazX2VUPcwlRnzbPA+cVzmDxK+ptznWu8jbZuk3Q
2w/oR3fqOm/MyL6tWjRAir3QZ9u9TpsoeXFyMbXbfLacZO80pl1uME53njH/FcMWWWuv90NncHos
B2qfd/TGxHbtIUYSvTvkAcilDW0iU4RxrS+zk1WP6GoEinlPFmDOu0oRor7I3uwv9QG73I3TwCXZ
FGNSzDftkEfqYW6TaifzKNMPDc2j/7je7PhbXE7TfjTaUv/VeW5sbpx2BuqFHFjeXjjVXD7qAQoZ
mG01YvFAtVW1n2g59ZvKre0R+y8QjaGHG2CFqyLIx8ucLkmyLSPbeynBeEw3Q+f3+RZ1GFtdKaSb
HgEipGijz11X3qJ1lvu7Cmqke4WBOPvZKKTpoiSmy+bJTkv87cAy9e4u0ksw6W2FxtFt31u8Wbft
gA/021SoPL3XtXr2ytAZER6+jZdCKmiAxcIh4M5Qm4jXTPWixFDJ9MIDMYnpKzbfc3EmpV21M2j8
wQADX4paETc5TkTHeR7N88XOFcK0iJ22v5Rxlz/XtRGrh8iKOOM+14gRctu44152HWYxBWLg6kxS
v3rgLr+CCh95C0hCvNPWbD+r69HiTlzjZ2TlaRoS9A/YsGclFJP838/Tvw+pEkPxdqcCjnQgL+ol
x/+tRwZ5QSRxV5k/iYrloZ26+MZL0uYHtqlTf1FhcpzsPx9x9WJhctjwAWxHaXd5x6/LBplI+ozE
NnkLcjtxQs2rhnujL4zbTvM51VWNAIasEMkdO6M683k/Luxi10Gx4v1N6KwBdqUz0BlqNPHWddVY
b7LJTV/xSR+37pjn594My9Id54QAhd97cgCFEPRelfTaJvYd+lPiZ5x02pOAE4WYv1VJuTXgM/jY
rFPIvSiR5QweiiKf612td3UPJXcmKcO2DmYBnLL6KgKU/2yDBu4p83ZB/1+Eb5e0t42Rq/T7oCW6
vodnUuhXeEC1/9Sl6+bETb+QNzMgx/6SXK+0zmBdP2wcBCbxTOJpxmHksbuqO/VidNtKTM7PmWy5
WW5zI37MsGi6wRSlYdPWSja7z7fOh8/HmBjF0VJFuGTB2R5vViR1fHT4Ku/ncmupEH7EkF7j8Nmg
wx/E6pxAoLN+GrE4lEaWuj8s2MBb19biYS4LRD71n6PAE35fVUapHketHeYbh4fMsHMw94TVw9fD
w8vM/R+gM3pzQ3MGttSkIVaUY+ggnPxrUlu81S9gks7NvVmVyrjMp9gNnuaaFD0NhUbGV4aVZSXV
v+lUoRka6j3shDGUKtLTbxU3WbyLsrkt7gOc5YuNCXQx25nKNF71xBmM0LXrGuxkRReNR04l2mtZ
JIufcVM5zWNcwslGftUalUTpFiWjjeY2muZvGmuIxFVhAyoNZRqhWDJB2tR2npk5ot90bm94e5M+
/YwRt9162CcTLCiQ74re6Ue5VbIraaJFourbJ3vmCnsJorgo37ykcdo/rF0RqxaiIM87xBjAEaxD
VqoqkQ7NML3SL8Ddey7xc0WJ9R5l7Tc55NqZPtf6SkC7B9m+d6UX5NVoaR1vug4+vYEMl/6qSd4K
e3fK4v2EftCjnjt5fKH7c781feTlwiyx6jhsXZnZZzb++rDxGxx0NtC1Wd623EzHv2GIdS3Og9J8
hbNvbTwfX5USkcyQCr5NygGV7Uwx8kPh5X1EDjboCaBNVAaOR8wqQzm1aM1XzyarSDuf90TSpPtB
oqylDe580cb4TaCm+l1LNXFjKDtGFyA3ztwWJ2YOi+7dHRK6PX2H499ROEnBAc+t16hL0ysd5tXO
7pvpC8Ar/UZ1ajhXcfpw5gHwU+Phglokm7gtjgdsJk8NzuDar5MI2n+8LnfvA9497g10Gk8PU5xh
gm2HzXt+gQCZxhO30ZqdMnvcVqIBfNoerEV0pqCxqp7SLFncxXA0XdAkJsrYxz8qxvhCQXWzX4EB
JRuzLJ2dL2ulh3NfDj8KiRbBfm6sSH/5POCum3LvA9PBhG7DrYnQ0CrittkEvo3I+JrgjPEdjElT
YLrTVpd10lnBLpHJNG+zSCSvWSCbF7qnYgfxFs37z3/IiW0Ao4KXLYIzC6lytQB2kEqsxkbnVbW9
/yga09tEQeLif13VHkmnLzN18fmQqzxlQV1AMgAsuugcUxtb4sJvmRE6M9DiK8QHpyypv9rCrXXe
H7pxWQe42u7zWo+by8hbtIUb3s/zmY2/uuveQR8WUvpgC/kNH+Cx2Dn5sYqq6I56o8S9zVTRsOkX
MwxEHvEo+dPJUpRHTgMHkGWR14Tm2vAW+xpp3pFfl5tJ5cnOs5NiH2givXT8DGonHP5tk2fNmfC6
3mJMFMFHuLIWXDWywfUJd9XUxkA0zTu3i8VNM9bplZkn7qYTVJ/DpB6KbVV15l1X69alO0Hdw7Ch
PdefWG0wfgUVvOV/NlJ08B+WsPDb1y4TXdhK9PZthCfFQ6ty8SVK6atHmaSYic+WcWbFV0d6aQ6g
dffesVvAwfoqwPaB9Ho5deldUGTzv3UjXofF+DYbu2hT5J0NFkb4Z4Lbhz1F3oQcFYjVpc/OpXY8
SaK4FidtJO4GCtY3sRrdt0C5P9IgOGe5/WE5GQmUAokT+B26Z6vDM1Gv0ptBz+7mTAq8i42oqrdW
OUwu2jCx+jGBnT3X6z01O7KBd0D5wpBfxQhF8tHEEQjnXHTl1RwrDdccSqV4m2nxmeT+5FgcGIrm
Sw9ybeTbJ37bJkAL78ZolKEfG8ZPSxvKN6tMIV59fjZPjUVZHgwKWsl8u9VaSkYvYtvIOJsVgj2N
Y20jX1dXwuDe/XyoU5/NpvyyAKmJtutp2UnPxRgVOUEH7RFTKf0uHYS4cAT+JDsRG905S+SPx4Bo
Q8RhTJIbakPHW9KyROxhk5LdUXQV32FX+t99xG0iMkyKaAgS0kWju0yV8fOZfgw77FCOIN1xGldA
m5el+O3AT3qe53S1+IJBn/wsHXK2Pm9LTOqF3+2rafJ+uFpgpJtC2POPEoDRdxPT6DPfdpVcEgX4
Fe/8J7r4PMBX6Y3KHaef5pQFV/r4qLPyTlL/k8VjD83Dl02Ymd1sbfGMocrGC2D/+Sp8+N4IBZPs
LOZpC0Vy3a2cvTHQ/HyYHuwul/0NwE2729V48tUOKqt6HhPxeyfyt58P+w5G/e1pTHUFBi+hwWNU
iizrx2PXpTWPkrR58LK09t2wrLXsq2WhnDRu6qbq0UsQCRIbO9puxpOxWJvdyIha/8bVCtfYTJEv
/sGbUcLj7uUQ8FZCg3q49gonn269CMF92gqeejvzu5cAefy7/5fBtahYUiBaO2YPlK9jq6/VfWro
8VZOk8JpIOllKJPSwtK+xWrQa7XoJgkM7WuayeBCBCa6FgOFP32j2zJ57qIuPrOL1tIwsINh7LKP
F7rigshbbeaZqkAktb6/71Nc68OxzPNkk3ea+4BMQ4dGlN013+hWIowS+iNOmV3l2u12bBtfbIy0
qsYvGaxKfmFqBuLBGIVmnImYH3Y6lMKF6UPZx+P/17ztVCpb6p3I7vVprPxNYpnoQypH3Bct3stb
KYbW3lN983FA96OmvXATR57T7PwQbaiMcgWiDEqtayE6HR9635FDLfKmu3cL6s40ANI3R9R6u/MR
BXimWdlvS9ubXz7fNh+njhQjmAfyd54UHwwQOkc1Ta+53b1sWrUf66i/cifqJ2GH7r2XmhvpFGKr
TXCUK9frz8T0E6ObRDjYnEsqC+XxeM4yQmZV6YG6jwMdpddu0NUegcXBvEhRkol/9jLpHhHMXZoa
PU0vHGGQoj0DqfsQaADDk7jzQrJIpz94Hch4sb02gu7e1Nxo72vAEtjG0z8+Ijqb2tSa18+X/MR4
iyEUBrLQgnD4WR2IxlNz7tIKeGgjqVNKnBqbDluZVY9Gkct/3WiqsovPh3ynyB8Fh0WVifImpc3F
TnCdf0y+kAiwq/IhJs31QSNFU6yFJJWapYWlilBpcq2k4dghJqDvilFz1Z7Ut6lkqJCt+O6Ysdnf
WpmyUnxI7TrRz4HFPqQSkElQ4V+4QwSJj2mZHJLArIf0wWynorgf2ymOwrJR0fcsGqd6//mKfNx5
CBewyktF/V0s93jnMbyAfV9XDwEkeMyZtSHhv85LLMrma935r2gCW/S+e/d6qlP9XA3jHTN5/EFI
mJaXG8eOQvparaYRRSMaf0geJLaoD1k/WhYgQ02mj2AQ6+guGe1JfU+Q8Sm3nspEdU9pGimCmuD+
2jbZFF3SavC/E9Do66k5CmJcxXiO7XMdrYRwafIb296vhBtWo8CJ1qGZOF74mSkfmXtJFjoDkg4B
VVn2fck+v0OUUnwpaGoYoUrT8kvnz2ZwUeMn1my9kW7xtq2zstxFkhpxTD2wxWgyB+384raR9lXI
1BRfktjr3iIsI+Zn1xKGHcZxwM6ZF0zXVqsz8xlke/QdAGZgXbvzOImdl3tR/i9VhLa6yQyQpt/K
VO+mTWDljbV1EjuOtu1s9vV10dn5sAebwcNHm9yahhHiluO1GLzGvqlBQL6OVlulG2f0QLJrmOda
V70QU/PAFpIGDdjZKsAoBDn6Klrcek/5oFeJ9ue7i+cq4Cfk7Pzl4jveXVwmZZOUIoVd0g3XUyPH
ZxPTu9vIzxSnz27rf7UMABHanwadeAtU+h9faVT3kcYCdMkv0Nc4RD3TFaebLAZpT/UEAiB5TpKi
2zaeDj2/ReBvk2q6fW+nSJEBczqnQvnxfC0iPcRUajMod6zFcPMGDL6HMOR9RKe/2QsZzGYY+IOT
b8z/Ie1MehvHlij9iwhwHrbUZHlI2U670vaGSDud5OU8T7++P/r1IkUJItyNh3obo+qKd4w4ceIc
OxrpqnVKSEkvod0Udw3u8fHaqewxWpiGL/Tp+JzZk4saaDl37eTYfbwSUJeHMXNUcRDpOFouVp5C
/mnTD3rbdW1luwoA+S3vsvUCIVS6TtMsfsGO0IeMwuNv/orDPA+fFGr55qsR1/jOhXGFTOFCxn36
JtDUwv++5EDA9GdvQlUUI/kFovYKZkTXgxp65SpIeJpcKWi5qXm2so/LN+AcRiUws6lkwpGbmv95
e2djigQrH8dp00NbjUq3kYDGn4RdpeUGAgza/3Fg4MXtRkolwucxcDRg/VTq7jpI/pTAJM2PjIWn
8evBP1quKUyECwCYCsYFR/F4uYwxNVWpS5T7Mitj50fuwW64H0jiKbzKYdWt2ypwTDdOdSd4GAxa
Y+6sKB9wYZKzFsy5DIP4SYc93q1kKpUh5X8JWQNQ2TT6D6ZPl+/gG3XOU583APQZeuQ/SmWQ+8eh
gQu1zWmakheCnDkBCzEg4kquA5l3jf+bP/ha0USw2HXtHkfxcS8P/vhhN1mq/YRd5O+0unDCXwLR
TW/lBJ1wrp3EqOK9Xjf1L80ssngd4P13a+qxrv8qYygVVgdcscPDrZFulTRqk2fHEGJ4TCxo66uS
hvFfkEpEuwDRKFM4drQ6iAtAp4RLzsuFM9WsrhaYXRpaSdwcZAotKvYWWkZ5Us4y/7HtKku4ySg5
wVUijA5X87ih0zoevJ+jr/vaBiQ2moqZJsSZyzv55K7ht1AmhrSP4vdk1nC8aUQQtk2atP0hTTJL
uZICzf8xiiK79pA3XUVpDMfW0wRsU6vtn8bOFgs5zsnp5QcwNqUIYNnTSwYOf4YMttMf9AYXQxfT
Ev1PYpbCWHWKn/2U62CJWnsKEVBqnMAymEyU4iE/HH+zFjiEjXgIHeREaO9y114Pox9uJwsPNyQt
d9zejrxipVhedl+R6N4BnSzpXZ3mytOvoE13ggonLuNs5vteLbSapOQQqWOouk1R6PVaSnv1Whod
FNlaKVX6vdyi4Jwh4pTeaL0ditFtiwRxiojLWfnVS6MW3hlm3eprqatEsVZQBOrczqgs+loGZYmB
eXrx8avBUVEKJGPmApwi0X/gFaWCe93gFX+oqhxnzVht33k/knGTNer4w6vHD4sfGa3ltrQ2UiX1
/Qpu2YOUmVK8APWc7hxUU9EGIeqGA4xc0fFP0YXuN3k0TWCuW9sgtP/oWa0+yXju/ojiKncW3pmT
wgFE4S8BbqjuKt1Ts+dwFJbcq7U9HLjOS0Twq/E+r2x9ZwvV/xk0o+GOvcP5sJrSeLl8Sk/y26kp
ggM6aQuDqn3t6H9mHci+BMZuTdhCbf1f60WVQJIbXeENQs3SvVbFf0XmNP9dHvXMBNOrDsse4VVC
oXmGid9l7+SVYR1sO0HzRRJBtG0tc3xN6iq8awrx9/J4J1kM8AERPd1SMG3Jq2dXZGW1ZQXrwTiM
o8FNWKj9U1OXzWqycf/2tXc81Cx5Hs2olGxKTwczTehZt4MSixTZyOp1UATd1nMssYucJN70Wh8e
Qs1Y6nU5Da4m5h9gBckzlxB43fHu9bM4SkLPkQ+9TmPuHmJdXl2VXomyeeMU5ZWdCj3YmKGdfDiN
kr/WdhmEu7gu9B8thaN3bWzDhwL3pmaFVanYplEwLBVPTrfd1NBPZXqi6E+V+ePfSP8zeiZGoB5y
qavXttw3a9ksu6fOG/rmTpWolXp+pWYLfbWn+w41MPw8puIocNy8hIKsdl+GBOgHPILllWdbaJTj
+vaQAbRegTMsqQzrpxtv4nejdsTFBo41j+acSvR6nrfWYeBaVXaYZjqa60WxCSVM9mPrGppA3TAB
Zo8UUmcO29qvHIkHWdQYU2j0yq9CYXjtDmNl5UAS1Xe32thI2D8NuvyZq8Iedlad1leNIg/eyrey
IoJS2CPGu/JUOVxnqhY7m5Fc2tg1tYJjlSrQiwBG0u3IRRF/QAjfs0af9lTJiB6MxtB3Xmk3wQvd
L91P8MAyfRvolP1P10aJi4Eyju22Iu/2Qd0O3nUJ24fu0iJ9EE3VeLcdWXLmllhr+3RldrXx+d3T
TPcB5WXQwakXcZ5FGVWVwRRSrENNuSxYe6jUSZt00puEoNkgHn55uC++xnGAxXioqCAICDaEK9Hx
Zq19TZLaSjYOSoPI6UrLdIK/iMqEWyIPv7OgsY47BcWlxCX7b7ON1nJb73MEt68CYan1W5clRCBh
NiYppN/aXDdYjKGD72Dvti2tSAHVqyjKL9xF5345se0U6aKGwrsyu4ySvEx7v4vqg+f7Fj80UaEW
j5V+sABMjSdfb6SVGveS+jeJmmgTUb2y75WiTpGRSwNN2dDNFu3KHKxgJclNRnO/HKtW81tysmxV
qajK/WTG/XGpunwaPFJZBqOm0utMiv6zC9uPRGMWOGEcOBIjrrwwV+TU0q4rZCbd0pFgpvfFGzSL
aMsT8u1KK0kpmwvmH2YYhNaz2wmzIlpnu6Y+DDycD4rjBW/ZYFmbTgh9NyKV9l9ZtW337SiA9qhJ
phCl0qkNZRYFSIgLjK1lZYeqhzOzlrXEW1u5rV3RseSte7us6j3XY3KV+EjhLwx+5macupWmiBm8
GZ3y4z2e6ZkhbCMuD0kaq1dy0WdiJdseYSso5Evqy9Hvy6fqzAsAP4k3CnFd5EfmW5Nus8xMhrA9
ZIVWoQGJBpyyT5rERw896FYB8hxkCkn0fHnY01CLZESeLJ9taEr6XCWjjopxtIOmO9jkSfELPwCb
S8vCLW/d+VVe/SmBXYy7dDTS7KflDfXC3XV2/KkJlg+kvjGPcnGMSonCsuZAb0CFpIzApLjRaJ7a
DU7pxew4c5Bdaahsscskg0aqy99/btonhgorTCWT1/d4nbUOx8hYidpDqKIG5ep1KOytbrfeg5aq
rQuLWgL87qWlprEz+2uKMQERJq1hZA2Px6XO5bT54PDdY9Ht1U6YvhvImfyORBS3aec5SyHGmctP
n9RwCa11+roINI+HTM1IK9i93aG3UTe9Tnst/csdH2vryDKj6qbBc+1PNFUQdwqU+4+utCDZl0Xf
opQptaZ+o3VqJO2ktJTwFvXNKAces8zE1U1w+12t2+FzmbTCXFijr6jg+MHhl084EEA4+escpuvU
UM1o7BsPoSK6B3WAzbbOq9inlA+n/Lb3o/A+8EGnV6NuJ8FGMolv12Pb1uVNFQRw7cNAyUw362Up
Qvu3lwt3cCgJr4Rd5M5Vnif0XYDO5tpNqiA89JI3ZtStsri3/spjrfwajZ7zJ4ChnZ2WdRkdZKOP
w/LlzXi6KRCAQ1GF1wnzIWzpjleojy0lRzq1PrBVw6uSR+nZJ/m8S0JVrDkV7f7yeKdVT1CsqTEb
mjx0BZ704wFrBYENRy7bg2IXUYx0aNqHVILNgmYPzW6SZs81qEc4gtmj/hY0orvhLAXOxvDTIFyr
qYEnqCEK7ZeaKY14UMzRfL/8G0/nZCKrcR9+SY2i63D8E6VEDcO+0seD6gSK5jbYiOIY5YjrlvR4
G4UyNniXRzy9EhgRXJpyMOeTO/F4xLLPnbGTuvFQ62XodnqsXvu99OTZORdUJjfyR8pNtLs86LnP
JPkj4p7gTiLy40Ezu01sGnXkQ4YRBm1mKDlHfRm82LF81fVW+XR5uOmsH58oYJl/hptdPx31Sc/0
OvnQDkngok9Qv9Eo/5KEg/p8eaTTyAUiETRjgANQDHUenEa2Tv9hmcuHPBmqrdV2qNECPRnxezXZ
IUHPqHqKWppeYRs20oe8En3UO0uK2Wc+mLSarQ6ggInmPMNuROJYQ+AZB0sZytGlVK9CA/TlTYU/
2cKxOrOWUyTO1Q4zjyt3+i3/YAg6XaQZ5GLSkzYedzAqBt3VjRg327Iy9+Q8yTc5vuRwBmZ+FIe/
6jgkAccjBl6p4zLcKwelkNLHkJaTndPrfbzyk8Zfj121FK2cmc4JmSJCAkIgKJ1dHKVfKRVsLfWQ
tmM/bvQEHSro3LqDqrNKB9hCnjpdfLPtaiC2wMoZhCknhWEM0VSnLR3lkKE+/p5IqFjv8Bos1QUQ
/DQaoRLFGwk/ng4iPBWO51EK8hHOUKQeUD1pVgrKiaQDRrdNMFZekVXJe8XSwzXupMDIl8/JmU3D
CSGhQm0FPpc9W8LW17S+AJk9RHERXQet8PaaB/GkKZJmnSbqImt0+pb5nEIEZuMQxLBZZ0soCrBF
PP5UHIppg+2DsN9lTtXcprEf3Cpe6KwcOPoPCHSqd5KHgI4om2ETIxoZLnz6mQuXdgRsYCdui+LM
UWKS7CLVwk458CTHP8dSif6kRP9XNMKiGZQqiT6uFUm1pYVzem4TA07TETPBbicwY9Plg5CLQjlQ
9NV2Tme3goZzbiBT85YUKc+ORQcCQ7GvqLge7yzwJz3K+PvByIr2Db+D8ieugPChUb5bUm08O9ZE
oyDXhZo2x7szKfQDtee7ci3p/7Sej+EsOW2r/84adIsXzsy51dOogSFmIfNwzcFaJdSdsQRIPYS1
6VzpA+3iephWW6eSx1dq/aNLx983jYimC29ilUMH+trCc+AKl4qmaWgkPAjNJOzwI/k6QfQuWVF3
oYB6+Wiem099KmLgDQReOt+fdWXng0ed45BFY5jfyKh5bDQbaWdfSLGxMJ3n7gGqwCAUZJ3cQLNj
mXV203VRyFVuGiHyfTj7yiTajvpWFJ20blqxqEB5bgWJN7kCJh898IXjvTkGSaBniC8cLAlDEGFl
WupmyN2tlZCirlJq1pYt/U2RxGkJYZGBJPFAUlmY18MGq2y6ZtS5f0SuvvJsx8pvsBQ8EdEo0B8u
L+GZWaXZiceYDiAbpsO0xP88ybRYt844mOCrooz3Xdp+5lVnrOsYgJz9GWlLnnZn5pQBp44TjgQB
7GwZcRvKewGmdTC1XG4+2qp1uiswSKPZsac90G8Vc891bfj+uKC1d25oYg8LsSX4/czs8beK2Agb
Uw+1g2RJ+T3krSTaWdqArRucteiNDKlLV2OCStrCfXpuknHXQwoX0ATAfTbJph/VacAdfhglM1qX
lZU0G0WM3t3o28VBbuKsXAD0zpxMomWsDxCTR+FzLifq06kqa5WmHoCNpXuhWd5kaNGG0TbC9iFa
mNgzJTkT6RrQXMgaEDXmdbBeyfHb1eXkfizJBu3AScy1ldTABqmEaZdqiC0ShzQZ10l9jQmGL34E
ueRfg6coj5c39ClXjnYmAi/y+KkNgV6E41W2tdiPKgXlN+GbrHXW1pruCtR4H7Ny7G94Vep9FQ75
XTOYnbeykMZam3lf/oE2CWYdxlK2omEoXOizOo2gwJgBNkibCNW4wo5/loJ6RmMZdXnv0QoSucLL
CSvgat1CAAIPVjvpZwS1yhUDLusLidvX3Xgc0rD5yGanjh9OnTYf3EG/TVR6zabPP/GphIAfGMZt
kQbWLlCi5DEt03ZTq2LSE/bL647mzIWL5vTw2Qiow/6fHN5oEpnOyD8XDdB4iYK53d8T0IRofAgo
cD3wyEOtmKiC2GqiuVUho2RweT+cnj32I+AsbCYqXDQfHI+LLUbchk7e3Q+e1n6OtlPvaQmqpGfY
+zzBhu5b/rdfKgimE2mE0A01wjliqQ9J6Sd1YB8SX9kFZaSqblWH2cbQEMlJxuKbVjlToYo0UmZX
0TACYDdb3WAUXe01snUgT84+WxwrwUdN71eHdOjPy7N5errQ04XfQ/xEczYv7exJ1BOfxzaNyh9G
k4z7Ru/TfVNkVrRxusS71mOvO7QBQhpBHWnlquh89dnQ6gBJYQM35UAbsg8RKVm9sMNP8iAaLqCe
opLIOnMHzV4VtfSKGsZL+SNp1OKzd+SeVidqGdnV5e8/2U0Oaq2ksMgLoPxGd8XxbqodkeqK1ww/
aOqwu52eBpwYvSZFNyo//fRH09z+/404m3A0hWp9yHt8kWnUwNYWmaIrz6+rWwEdZieEurs83vzl
4HxOFSD4BXDKJ++B4y8szEqip0kkdznSgHueZe0u07yDEkTf7gz8Gmoy5pxEJi1gzOOh4iIZUj9P
kjthedS49CTrYPjF2QscWoy+7dr8rWRZOqwixf+mbx9sLhqDkKKhW4C89sRGs6mMXu0aO77re2pS
Ii5MugDxCfFNKt2om9vaZ1on9uvlyZ1dglPPK7EWfDcL2I74bnZSkaGVpbGXzddciL9hp2c39G2M
0SqB4AdHF2JFDN/k/vKgsz37v0HZrjoFUL54LjXQKmhRyVwIr23fyVe6HKgTSDv2jygb6q5t0BK0
cOdOT+w/z83/RiRintSiQRvmgLqDuErc5qnxmpbVWG5SgKUb0+ys0Y0sxfuBMD/NLFpotN0qp461
kkttWAhJZs/t10/gUyd5ZTxnTspUjVbUclzx0TI20DvegOoaKnm26lHXWcsRnpMQr9L10BvpwhUx
5wt+DU2gR5wJbMFzP9vWExwNd8u3X0XvRd1dmLIjHoNYN5ABjwy12fRpzwVKe4K2GszG1jYUPKhk
kegHPzL2ZbBPwk66ak2vGf+WiCs0wpWRmxRbkEGl/+j1rm5CN60D5XHEV8te5Z1s3eIJV+Wb7+4d
AmZAFwojFIV5zo6PaFFmjWRlMdOYo90QGk0dunDbY2SynSj6oSAlv3CTn+6drxCdKxzyNRVd7XhE
09c9pUac8LXtcJsbdal+6aUaukOQJNdOrCpXlSYPu5yaIVSUMlh4u2fXH4vHEYX0wdtNpwWh0vHw
cobxEqJI5iute81OtaHj+IHTb/2gX2rDnkfN01hTH+vUM0TsTEZyPFaAjB41pdx8NbsyFm5jNP2+
dpQmcLOCRwX6fxMjX9Yod5aTpc5VzXHbqJ3W4bcg8sxfuPlPLyd+Do8nfXPEEgQuxz8nqj29jQfF
fC0GtX0I6GPYBPkQb62ADuURS9GdFevlwlVxZr6/JpzQkCzl5A3obQnbzbw2X9EGsXZmJnfvoWWh
Bk53jf49xd3/zTeVelzFQPcALo4/EG1ArSrDyHylkhX+1w0hpBN1CPdwBdLt5XNzev1Ma8sDOkk9
THHv8VCFgx6/xMq/xmZbuxD8kaT2VbqVaXcXhi+t/LFJIO77YmH/nh+YWOirYAaIdzxwoCEGpreG
+QoX01n3ok2vLCex3DSlcoBD66btyt+eoSQL9+28YsbkEoYyKMpLQAn6PMUw2kZQACviN73Hov4J
YxlHoVTmK88alaHYzQxkPrdDonX6tkj0wlqztyJlHaIym9zogVKz4bsc+cCq1cKNJtWttnC1nDlw
9KQi7TKZpxCfz2vqIquzKEt67S3I6zfPi6Ot0YbBSotjdR35Bj7r6Dyu9GrM6dWlSFD1Pl2WaLZ9
LztnrqgNUEkjNcDp+qQ1txYyrTdBS5cShlUozrf9fVW00u+hM6Sl3O/0VGN9QXyDpBJQJMnX8YbA
WShPTKR3XiFS1zeeopV7LzBC3JZk6b9RqSO36sulU30aciAQykkDPCYHIgg4HjQcfSsezVa8laqG
aiXqy6+NZ0UVajp6s87Lpv9z+bydGxAM0kT4YNIbm3fPokfVBb4uh29tZQy/cG6pNk6pyjucrIaX
ppbfLw83p05+rSClEDzJyKcnreLjD8R01coby/LfCmHn5s8sidR8pdRAuzdxIIOW52jiSbH6hxqe
d1NqSYBAqFUruxyxk01rVhEWGp1o4q3R1WH7kuNxujAlZxZ+Kn5xj0+QA5Hn8U8cnH7QhFfZr9TA
cvjbBF5hX8fIoEXdh57QyASbkwfm8syc3udU+IgXUNDiH+rFx6NKVVyM2mAyqjYKdOoj9XZ0euNF
lsJqKbU/vevYW1M9EXkaMKS5iRcQcxgH2hi+yZYIV0WVtbukpHmOjnr/xgzk5nFQmnwFHPRNeyuW
n9Fw0ALUR0iFfPP4K/M68KquCeK3ccwszUWePl11FUofbpTowcJtcWazMRrNJ7TzTLIx9mwlJbo2
moFS5VtGm726Suuiz1e5nibFvRRaab3Ra+j5az/2fGUTR51t/e7bqD/kiO96rqF68l+5KW3rZsjb
YtgEsWOHT1FdsU+/ufiT2oKKeTbMKQpW8/RGTN0d9KAH72Lg0VllTRmviZIHbwNBbEk4+2T1p0jF
lklrwOcxapq9dGOUlEYXOsF7onrRbWtG8Q6OOALJTI/bZpL2XJriFspYufDEntw1kz4YO4D4VAGf
n0udBGmPRBoNQ79D3offaLONN21Lm3seF/1vhDushSN1fjzQTOJwgJ55DRv9M4ikfaT+9qokvVJj
R/rV0oa/SZsmKlxfkeMF3ZxzAwKYUbiisMNTObu96eaEv+j1+u9Bzu3fY9ub92mMLKpciXSttXq6
tMGnS+EoX+R6MsEaMOucCswndRZFDkralKUPOykbc00nfU3GowZiX0Jooe2kDOL2PVYGy5D2AZBe
9ogVTl3/TLWh8LdtgeGbsksj+u4Wcmfi8flvg15K/yJv2VfFcB7XVLIflnWftB9IRASSuVadKiCS
wsRFWKuuT23Du7UR7dr5yF2MB71EBhQ92IrkTgqNgCY4X03Wemmn1rpXjKT7UeeNLdyUwhNs+9Tq
0n2Pdg46hzjsytdkyIpxNVZCF1floMjttpPbRHoB4YPGhUKdFm/spg4+NGKFwCV2JjrvWkWkj1Gc
VDh0YP2Z0pZr5lpZFG6KZPAzwr3S8OIEtfWqGSTGdwqtK6/kJ2H8Meqt32xCJ0XXAaXq+D2opyJ+
nlr2Lyl3gmrn+IUPZND2Q3BfqCVQRZ1r/KsrQyYZ8dY28rfdnm5HQzxaYdg8epBo+isp9ZKftI5h
aC3RKyrWQ2ih/ypFfX4zqLTJjE5VK29DMjqlm0X0IhxatB9vTNgvwh1RkYk3kM3M5LnSe1ne232F
yYE7VpbUrSu6k28degPsa923tca1fKmsN0lcRrGrihyY1zaGoPisEiTDVlWhlHSvjWr2GGJEq6PO
LKL41h4Ailg+x3s2rKZKt5WSDegImZH+a6C9W1qLDE+o3dRuf+slCRIGorOy8skshkDuNo1e5FG6
MT0YKMFVhieKve3xMnoZpVDWP6KgDbutSJD32zqFpP3VhTdmCQ52toNSotlB5+wWbouTa3HSMaP9
mmCPrgmuqeOnSXF8WSS5PHxwRdS7IO6ardBrfztl1S4EfIsubpq0ZNEtVYFORqb0A39ShzUB5MIz
cDxyZuIJnQyt/sfs5KTcqg2GcuupbeoBSmf2XEKgBWpD9g6qYB34EYqRl5+fE+iAwAMaE8geeiW0
U8xehCHphZEkqf+3HnrTf9Ds2n6ROmUkEEvKA2bDYXgD+l5uwqBJnnmdhoWL7CTkmqr8wMK0TEMl
BWs7ngF0VpWUxCV6J7xXdsJOdH+dp0OquRjX/5DSEXUS9N7zJbeM+YUNmkhFioCbkHsKumfZZmzD
3MxL2XwfJJSpi3Eo9rmK2kmsp/2jYxTmUuSlzy5Fioew5PDnhkwxyT7MXogm9kfbQ+HnnZ4Pa0Q8
vo1daXqjF9wP5tEkIBDUOHqyJqjdpKh3PKGyJOUjr6zzDlIkXL2v2icj85NPNW8MZeHgnE7i1ONL
PEn0MjVnTn//p0ClDro3CLXz3mmIHa/Caqyv6WaUV4RP6NC3ZbYw3rwoh0zRpDEAJ8KkJDcVxI8H
jG0Rx8LJHNSKjeDBap32AJVyWLdyV+8HWSA+6OVgBkmZ63utyH+rdS5dXT4yJynx14/AzI84ip2L
KPTxjyhbJUcZLHbek6JRy7VnjrYriPCep46d626w9U1ghtFH1/vepxqM3SE2UjlxjUS2t5d/y/z+
+N9PoZ0CSiSY8bxCGk9EvbFunffcsRtz77RtWrptM9oodXetyl2iFCO6s1n4oND9/XB59NMtzWpM
nUL/d/TZRBh9phvNqHjvRZeKtVnZg7/SAntx2c9uMzrLuCEnDGLusjdoat85dcWEx2r0U3cwYzPH
2tjxNHY3pnDGhbrzufEQLYcfiMwbXiyzOylrbXNwnMF+7ztDe1KT3l47w4Deo+Tob3VRioVtfe7I
TgJ9MNbgj0EUPt5Q7WTh0ie+8x77pXGv9qX/mgZ2vx/1MF5yETz3behTADXA7KT8NztBEa3/VqkK
xkJdjnJ6Y8Y3CLLYoyvFkpPu0tjQnr+9TRCJpu0Gl2zksObTqStpZ0th5r1LHk1eqwrZUn8rRzzl
C4/ZmdPAQNOiQRaA/zZL+vIEIEPPR++9kvNslaWegxx2Lm1M0XhXajnEqyLzyqcwRM/q8ieeWcEp
y4BOCn0VXHq2gmrdjUIvSudd0dD02Y3yGNL+p+vjRu7xXVgADudvJqdenVgRCC/jfQuccrxfTKHW
Uqz40nusS3o1AbL0kFaqGXx4uRQTRdSJ62uO93L5I89sHS55nL+nrgIoFtPf/7nte6R5QJgNptcr
fRzGs/aKVLHfSz02V0aE9sH3x4PkDUduqtVDSDgej2JgGdN3Kb1PwtjXEnZs6zbDPm8j2SK81ZmF
JY2ic8s4kUeJg3iiea+PR6TsFDoe3vXvfjEG/ho7VW8lqWaYruhQ8BY+78ztOTWgoHVIrkQSN1tF
qMBBlQet957qeaOiIKzjK6D04zdbEKY3c5JZI9+nCY3tMjvxcJ0LLRot791K/GY/qt2wieJIXBeN
7N1axRjvy2H0Fh7Jc1vUICwA1IY2BfRzPJN95mVOVDX+h0SmsNLjstvEXmpeBYFSXDV5o9/RXRvu
Lm+Y00Hp+gLM5HN5JLhNjwftvFYWnmz6H40I8EVNjKKlQuQ39dbu/eI2VUsnd7H/1deXxz1dScad
IiBwLZqhzNm4INZl7wcWZyKqtdItWAhCEiCjv5fHOd2eXKB0EDKdDjtnjkubTWgmtOcGH31nObew
8AY37CzzUVclZ/P9odBThT+OaBvFvdnTnviCbpgmEAzVJbeDpIZPQdJCTsPD/NvXCjLDdCiBdCF8
ye1yvGp+UQUVfFm+ytHSuwT1iX0/KByFNri1gyrbXv6yM5sEU3YeB+5Q7jJjtli6l0MlFBi3VXJl
QFDt6xdH0uJ94oQCswQN4lGStQsv/PQf/RetYRKpoED+oXQBzDf/RhoEylRPM/Ehy1230wBd1poO
e0sMkfYDhLnGYLJX/0Pdu984kbzUgHpu4xBaTFDYpAlgz+41TxSDVWj0HYLOtXueyXClW2n8aI2t
2F+e3tNHggsHJJtGHc4Cu/V4NQ2aj4zRLJKPqo+1YoNWSxbd23Uqqc8gVPWDnyPSFCxcpecGBQvj
oJFMEtrM1jTJowjvoiz7UDrcXWU/cx7AhbTboU+DK7jR/cLtdmY8cIJJLlolipLngUbqmGOJ7n32
oZUWNCZZFZ2bd1W97oZO/xsCEy+8+KcLOL2CFKQA+gA153gm3Z9I/jZ9/CEP6ri1M996boVmrCql
RWTs8gqeGYucDpKPpdOkDVp8vIKEEVnQdXn0IXlUCp6GCHmLjed4ibTP8Il6+uZoUx5H3yDKNFP5
dz6Vdqn6eaeJ+qPPLPkN8aTGVQhQeXwlrf1/GIvMDIbEBHUAhh1/GbYBuSmPovnQ5MyAJWDG3oY3
EWevCpWU9eUPO7lnSMLBZqfciC8jTzwerNVp7y88tf9w+qq61Txhroq8Mw59G+5bJ9xA6I4Wzt70
+49uGRXJS0TTqe5wDJy5FUeW2x4NN6H6gRYe4UttpYW8UcEKF/K+kx3COCZFJC5r3NRhhR9/mhO1
VUuepn7U1Cg6t1dN/zrovbZexbKzFAVO83T8UVOKPYkW0e8HRjV7iZTKwOysceI/Mbw6FNpS4xlu
XLga6XDF+QN9fBwMnY0fqemfyyt4gjaglURbGlgDzy2nfB6hab2pJU3Zln+BTM3fokzyGzKr4bEI
sZmLS7/7Ax1fegp1pb/WdbSyVYTWFuZ6zh4FoZqkZoA6YJGiZDpn14hUon0fSeFPCKalshlNhPJQ
bW/8AlxsaPC1F7LyIjnaqD9LehJAihs05SrpjDICM07U33WE7dE+lpVM3i7M0HzHTd5cPGe0mpEl
Q4Gcvd2agLRdx4b6iRiO9tjqnvZbgmn1AuJdJqtYwcewBz3aFGSiN0WYttbKMSRlMrPMpmBCb/9D
Oqf/hf1Ws6SuOtduY+YQJuPZRXyJnYpvzPE2VUo7rltlVD/lsnbuBJWnF8WQ4sJVK1s7dJhDdq6D
aIzldsD1iUt1IgjWbZl3V7Ue4J0aIPpqLKzn/OmYfhSJMJEAWc1k03v8o6yWOLGNTOVzHOL+0yiU
7C/KEMNaZ9Ue1Sha6nc/s384oGDUiF/AZqdp9XjAHke5JFB66zPMSjlwMXWvDZRsktotgso/ZFWe
yrdWgDCCHoeNvc54qh+9VG9djCGTP+lAPLMN1BpN5Mub53QmgH6nZJ0EaOr/nM2EHWeoQzaK9ydq
jN9SZKKHMaQtiqFWml8lYfl5ebj5fQzSS20deQq2GgnJHKv0nKbCA0v1P30eAXeUIwoiUiHdlDnS
H6gLttd6Zweby4POL6+vQdFaBuG3FBPk93jy8UkMMBdk0GyEslprgb6j5OXgBJkp95ONxa43KmVf
+Vi5Xh75zOxyR4NrA3RDlZp30nVjUBhGI/mfA6aIr3ltZ+sgFNqN3vQReifB1eXhTmZ3UlmmhRdp
OTIvc97WRqQkCxGG4ScHp0Letc3Sj17DTARv9gTPgBKHLtfQ26U8c/4U0YDFrH6luBORfw4IK8qo
NJotok+8UMwNXmvZ2kfrw1jJJu/ed3csg1HanDR/WE5CiOPVzEtLbe20iT6hVkya0JiZSptYA/3A
eEnaIKdT5t8Mxvg+cHy43lNTKbHE7A7TrCSkUN4mn/R2pQiN2fYNNrDefhRQWC8v4ZmpZCgIuDw0
qHbOBbNRu9DzSM6TzyBWxSZBMn/bB6qa4kcJQLDwXSfbc/oujahv6lDWTlw0QCHxy5DK9BP2YrAS
Ua9dNRSjdsPQSvdJNi6BLWfHw4wE5gsYyIn4tFzDakLwI/sUoeFjBZ5nRb2X1d648UsUGNw817UF
6uTJ2Z8+kdMwXTfwQ+dLFwXU5KXISj5NRCcevLDIN2WGNnXZRBBu5Eqtbwv0LLeCsHApaDqzljwv
tHawd6bEb/r7P1DdgBB36OPx+Rk0fYaPHeX+q6roQkGlOzEXCv5n5pbBSEu4x4nl5y3CaaqJJNaq
7HNMI+3/kHYmS27jTLu+IkZwHrakpJKKrsFT2e0Nw912cx7B+er/B+6zsFiKYvg7i+6NHYYAAolE
5jsca9MejkAK57sRZdlgwnNxJ9bcHI+bk9apxJJtF7bU9SFpyrn+OXSZfaYgkR/WtSufubiqs+Ca
32kHvF5M6NxS+xV8NIo3W+Hydi6deCq1/OfqTOqHNh7aAwXm5ZlC/h52/HXKSRKFqZ1UD5KZp7q5
MLQGfCfJEtrgiMm4frXqBWbbrv3FEyiNuyg7H9pMbUFOjcaTjeziSYxru9NCfL3A/AhJaUFEALX4
bQuRquSiZkvN4XRW3GbwDApqszJ+OHOTnwVWSTuR58Z4qLpLhJhO7YCK7/VujYxhbHplrX6Kxfwu
hrY/xwYXV7M6h5Sn0ulP4xzQMDqxlCWlXNVWRGTQxyE3ImX4aeRm9Jiqq4Lyi5deTLhufz6S1DqT
jBn0mreXU+ot2tIr3fgzmvTm3YrozHEa4/RUJm139/ZQcl/89koC1oXeMuhYIAyIHpDqXC/hsgo8
2tG3+TeuavOuQVDwKDR3CrRSiS5NjFRI6VoxWlAIW6suqL+3h9/m2v+NL8FlRDyDVFt+4t8CzgRk
c+qTXvsX6oNpHnu31V969JzvqhhqtFga9Z0aR3+pke6eQXADwrHX9WQi7vek9uVe+NuEXvlrqJbQ
A+K1T36wfaDSugUyrfX6v0hNOQf8rKFg2FVkfMgjw70TkYnjdSkgUGV5N+4kCfJG3nwJZPU4wnTG
CRfbyqk9G06lx5XxbzLTcIqHen3RM0fZKQht0/r/pignSD6C7+sWylf2FDGrSjP+7cH8XLRCMfxK
eKXw9a5LTupi6X6VKe5lWeb1IRPKozHnwyV1+ktRT81H8NNdvDPzbWOc3/Sr1M99x3uV5H1z67jz
gIFRaRr/2nr9XdRldEblyTpxR/41OJnb+VpuJ+vBi8b0Q7uk0ETSASDWSlLz9nbcROz/fgg3BPwI
KpG8n693Y9NWyGLphfkvMMf0KLzMvqTJMJ6U0VSObw+1jdhyLEBfzFZq10me5/VYw+SlOhlOIuXh
XWxsyOjCcerjb3MRi8sq1vRgCSQHy9FrD7MSUdAG9fP3279CRsjrTQeFnI4n9yGQEf67/hFa7Nb4
DMCh9c1MePeD671vOjRI/FYb2o9ZZ2IvK8oh3/vicnLbcdmCUk+HdAMGxfW4CzLgSm7iGO/PRvqI
m3hUwBFH0FJvleVfUczu0VLS+DvycBV8hqJoLxY6LMHglKIN0lFt7idBs20nu7wRjvg93NoUoqUg
zRbm7OVWYntFV+BFyY9/wAcmuViL4vpD7sxBUkXz/YyzPb7xhX0a9dmBZSfMcFkr/YjQvPvy9ud5
vR8RY5Yi8uxFKBTb1LpHcMhGrj+LEQA3Acp4ZvTER8Fn2Kz32Cyv4g8lF5SUpPqvlE4wNoewqepJ
UYQzxvSGYMWDLp+9w9iU8Z4G/as9x0C/lEwQwOJ1sn0NOVOLj8+ozrGvRuUKmzkSpn4o+nRt3ldE
Z9sH/dfH94OOTfxO+PsFGL7aeAxOzimrnPRUCLTXGy9q7WRqVoONF0G1Wk4rFU89TIomfk5Lw5r9
wnV6FRw7wMjDgpeWd69FUfoVxhQqs20W23jLVTg++no+lbxYZ428KsN7Qk3N57pU0hrnpaxHBiGC
cn/ssKJPvyOGUSvv7a5JqnsrU0YVN+gUZKRhqws5vDZXXdv4ETzWdA5MI3b/HtOp+io1UXKQlE5n
DMdo7VyjPlCwWuE2dVjKf317s934LugP0bSDtWMjwrkJSFS/W6OYDS32be6DSyWi8sEw2zJIkqb6
xqN1/ipct9tjMby6c8l0YJJIEASlAJ48119ktOoiMkWpIz0J3UlcprZeugDHEUMLC1Sai3t4XVMY
Z2VTHlsaNnuX/iaLRExHqvhQmaaLCI92ixKyoaRBRZqMxO9Bxy0+IN2emju8AzWovWr42zZjayf6
v5o0Y2INgbE8WZ4sUV9PGlT7rAkcpZARtOof9djFiJi5Hk3mybvX59m8s2AinOx5tXdOwI3Z8kKQ
eltU4qGNbCIvT7nc8nKdVtrSpWenj9v8HOv6Gn/oU0OY72oy9nLnXfBqZ9HPp3BGIZ5lJpBtkjwN
SeNsoKiZgRY2TUwfcrsPtM7SSr+c4iZQGsV76ADbRDv3zK9a4NVx5/UFXlOyEEG9QE++XucFc1av
NAzoML069tX9zNNXdEEzGFrxpUfCEzS0OWj92Z1zM+0D1C614d1sp9Xw4FQTqcCJ1z9G7B2SXE/D
sCoJWkQ6kPlSKYfmgMSFeZeQWMM5bMQqsd1pGWdY982x8yNBU3w4mKTy6sXBIjNKAov+YhR6PadZ
95XK0VI/7xUh1evQd3u0cwpCh8ISHWYLADL3JJy3FwrQLVqr7Dr+B2B5ixvOyfVV3mj6l8kbDpb+
WZo7lcvHtwPJZouRv5JFS+ERWjyarO5dLzon1PQaJSkeln5VQ712v2imSEDBrfCmm3xntM3m+m80
NhXS8VQQQY1sRssU3dGtvnywwXJWfoxOs+4v2PJEx0aLu0A0sXm/tuROO5vr9cDyJUgLAwCX7PJs
ptkmUZHm5lw+ZFGy3MdZ/XkY2pVEuoy0M5Wp9Clrij/sIDNb6rKwXSWag4fhNliVZD6RVcXVQ+y6
S0lmZHjiVKTmPB0qKzKwBJxEvZMV3ZooVzWCVSCDHUCA1ys8tnGkZ2paPVCA0E5GIbyzSukGqFia
PYuFXg2S9HuDbnbqr4mCpAL/QMSQEPfrQeNkXFC6b6qHdjHEcUxXzTzG8cCbhGLmnj3DJvdB8Foi
kWlbgwWgrLgtt4s2jaAdWHQDwRwaUk49yvyiVOc/FddlIO5XRoL7DYp8CwFuDS0qxlJguQ5F8xgt
pvkBg/LRl85fT73b1zuRd3sUf40nS6XyTYv2wWYVp0zXlKlxvGNWN85JVOzMqkY5Di7JHKBguTPc
9qP9Go6VlDBremfbwoWGoLSbKLp3LNym/ZZCDzvCN0+hRmTtzj1245Ph/Mm86NKBgtvKMdPebYAT
mpgolLV1qGO9DyqaTTsPws09zcYAHALIAJqriRjnFmFrUfqMjGr2jjOu5n5s1vbRTDBa0LWqPNkK
Gl+1N613SPPoOxnC6/kxMqBXWZ4BULGV4kzGHK6dPXrHMaOPZmvTgLFfvIfZ2BtlUzbUY4+q5NB7
R+KYFlqTZp8SG/+BP7sQfq0iqwekAetS0p3rs5xPmtFURudBo+M9OayTGcR1spxcqx+OKQDtnYB1
a1YwFqksQ8yhkrPpECK50HYmPnpHsTrZKaWlheZXoZ/+fFZkjOxzOjrwkjejqJHadH0Zu8dude1z
bht0STu9co5rbSxHG/3qvWbEq3lR4wSDJtWgeJ+BC7teR9VZIab1Wn5aR7d+6O2lfUiUaK+/+uoQ
Y80lK1C/QhVbfvO14lyzeyPHIatd9ZZ+GHfo3FXZ0V3aP2UjggTRmYl005UQPtxDrmek2A1vTh2j
IR7z2ecCv6A7yxuUNSjJXb7BnO6fif/p0RBuQn4OiPipt4X9My7FgEURgqzmzl7dXnbyFwGEQfic
NaaKvZl9sxaYEERTfoKNV15KQ5A08mw70C1Fad5etXvIK95OMLu15L8PukmQ8zSuuwZf8hMat92p
17roECn4TY8ZRt5v79qbQ8EEUyEwMbut2rrVsbpKwlBmUqeoMeGGill3v1Tn0c2qvb7ErdFoJZGZ
kfrLksn19x2ifFCMAfEHV6RJwfHgqATkU8I+QZJp92hxr647Pp6spSGtQn4EgON6uBEjkqUvq/zU
1kr6qKIfFqgr/p1ZmdSnMnP2CIA3p0fBVqovkaVsgVOxlUWjqXMLLGargwmd5qOROtWhjcnK3v5u
r24iiXiQkEFSMI7+FqOs8ziOK2+MjmblxO5nSKhmebZoFnYXk5qFERQYkqAbROqIHdDYThiUvf0L
bkwWGBEaS9SkZMNlk2irWm/ETjYoRz2arB9RZ2faYS6N5jmy0ro+vD3YjS9JpZVpqvj+Uh80rr+k
Gq8T95JKJpHXs30wqhQjnt5p4O5maNN6SJh1a/Ontz21UCgKoLY4HKT1mxlWBdwEB4btaZlKJwAA
1x+aSR9OK4i9Z/bscOjjLgnWvNkrgW+/Lk2z/04JUnB0Qra9pR65nHVYjSEsYeGud9Jr4hsUf/GY
uva4HDDDFF5g62UXZnmClOLbi739srJlR+cBIDUVaaqNmyjcZU7sRPiHhmpJgSfAmbL9B68TxLIG
bU8YZtNwwjadsdDmxLpdghu3j4k09UReimQMYzHqyRGmqqkhMAyNEkCE3h+8Ns+yD64dT5ce7Krz
jpTB+0P5JfkjaLUATCAA8lTd5qlGohR57mVTOKpOfY48PX7vZYv7Af0Z7/2KBtbJKnXvw9urvN3S
jITOFu83ubkkAvJ6S/f8mtVpxBwmrTp3P0Wde4V68grN6I9Kpq3994owkjz//426CYlunhg6+s1T
OHXZmr9oq1NYhwn8n/UFWg4RkWf19OntMV/vJ4oLVHd5UBEreKhez1RVamvURbGEFZUN90iffxwP
OKahBOemYtqTwLuxsL9qaUBQIBXy2r8ebmyseqombwlxZrPvRquPP+cm9/a46EkTDEuW7qVI2yRB
bhraJVKJGzYn7eDrERVYOa2bpGuorUQK39L6CRkjGPYXNVYV+zxyHTz21Fp31CK2nTI2ruyQUTTk
0QM4awspwEmhs6J0mcI+1pTPbhcNg5+WqaMdurV61t3WOWsjTi3PkYjs7NSh9fQ5UiynuGRm3O/5
VL6OWmRuRA7QkvAhwFVcL4M3IoZSjckMQnOI/8IyLb7Pa/XnMNXKRw6V84QWcvaB62qvZPs6iMiU
USpmSKQKiPPrgddsoA2ktFMYUWg76akRH2LVs18aq9feVUmSvZ9Gt3gwo1U8KZpd7mku3Zw4GsMA
I6V/0hbgG40j1UuHz0Bda8QswEZVQbQIKvjx2NlrkMRp8dIabfHTXkT98vbpurH5JJaMghNNShD3
mziCOF48RDOTL5JVOWJLkz903qw7/rCMMAmsXmAPqHY7T/ubo2K/Sn+Ixw5tu+sln8Fto+TsTCEo
//S4ADsNHWqiB13Nm853jb66I2buOYNtu6Ryw1M2lorXpryitM2wOXIlVo+/YuhG6voXQkvqwWoz
miyanXjPZTSnx7Ge45OVW0+KzPw0DOru/ocFpx/ClcWbnIfR9dQhGBI1UcQPlSQav3sZmmaJmoAM
6ErlQ5Sk7YdeSbzT24Nu33q/Jg6SRr5DpB/PZlCVNjeKYe7Mhd/ZdwpV7kaqUEY/3h7m1mclrXSk
/oxsjW3WF30LKUddoNWNNBnRy1ly31UVtQlmHVZ8YIhce1owHm523lk37ghZTqQzwMNPttuvF9UE
xUyPvWQXO01ziso+ep7a7lOF7s7Ozr11WBmH7jaZOg0mudK/QUx4IqqDDt80bOigfRLtsnzW69w9
K3GhTyfHWYanGIYfby/d0HcC9o1ZctdjVwgxlFC5/YrRivMlNdslpOHi+RygKdRHANX3xgpP7fz2
t7wRFanOSjKhJFlwZq4naiSFu8apWEINYULeII0BEr3XLzyxh7sxLX/Q9wZjMWefTCNr/nl78Bsb
6VcRXIqSULXaFqZtHvHrqCFQAVZ3iU7klEOlIpnTRnEwL4OXvKvGdFAPzkSfdyd/vfGFgbiiG6Rx
OsGsbyLiYKB35uYz1zHeNYqPwVyyvkPwMw2RJaG20GW4UQPlVFs/Q6VR2Rl+KxomgxRhETtSXtV4
n24XfjDzaCo6ha/suSMjVXAVDrFhjeKh0tMVvTJlKeokaOE0VchROrF6qVYtaw4UIGw9KLMsaY+m
1KT/plZF2oZ5WtQHGuCOOu782BtxhS4mCt7gHMCwbTOItXU91Hj1OVS7afnqmpEZOCoMi51hbuRk
LqBg0kDOHXngplQ1WkVvaUm5hJQWMueorWp5NI3BG/zILrMK+Pqg7rzebmx/kOs8+ylr0KzeyqX3
edxkmb6sIQhkHbvGbhwf18xRHyvUrp/6Xosruq2NaC+5WvTQclTcRd4+BDeOOzZlQMikWpmsGl+f
QLOsPKW3MpWfMIqTUPMh/RRhFdj6iTUWxR9WjeS2I3JC60N9GS7cJoRmi9e7nVoig2jXy0NjDJhJ
L3C5tUsVo5q2E0ZvHXBSHvv/jfZKcEep0yJKKzV0jXi6y1xz/pDirvCiGoN6nt0ZyrSXLzuvl1vf
1EEgl8DN64lXxfWCgimaa61M1DDDSSMQnWfeCwScfa3Ry+NsJ3gK6Qp+827aPEUG+mRvf89bc6Z7
LB2xfhWvN8Mnk5OoWaRpIUVI559yWJ13dIaS+6LRtDogw05QllqkA8fb4946PaQaHB6KEa8Lva6i
o9mEXkyIsNgUpX5drcXw2HFTi1MZuegmB3rjpNG/bw97K46C/ZDAABAgSOperzbN8SrVFQ5mouTG
QTMS46O7qF2gKYl9wAwhO3bogvmgRIodqPStPE+26mUqIAv22y6updLtyCaBvB/lqzQY5NER1AU6
zflUeDkS3NkIceuvfiin5F2sgSVW81lHWtyItD+2JZNnWIIRYYiQEiGyeb0QZmVygMZmDZOqQ40t
x5usjSYgE2ozHZap6/1JHbu7aTK9y5B15QEBZZToDGhgb3+RWw8+WN9SIkDWo19BI1Hkj9Hy5ZdU
yth+Xwa7+Y4zoRIIqD/ndJmNg6PY8BDcoaOKvqZLfe/1lFG0KeZEvv1jbpwGgFO0VZAsAL+yRSwm
3ICZO+l8o3LpzxaVuSPRZp0OMG6bRz1Xa2xZq6TdOYQ3diVkCKIcqDyg7e4mqBZwhyu660u4eIpQ
wY3UyxjkVHbiY227lZUHlcDm0EXe+wClkqrhzrxvRHVqkNLpgpoV9J3NDzAU6tvDwmsfeLt5aqK1
9TsXeJZbOtpOkL05V8pi1E5ksfeX3v1vuapZz91I6487DMvfcBFI9LmcyMafCHgPuqi1wRdLlpfv
gbAY7d3bH/jmKQRTwDEkiaOtJX/eb8MrYMCFAsAsHLUxDUZzsR41Lc9r30V87H5W6vZg63bzZJUm
T+yZ2rpvSWmc/2HBpd8q7z2JCd5eo4Vat5ol5KY3Nbz3qiVFSXcBmDylys6Ub6RDEstPdxealPQ1
uZ6xgT/NgFiXGvLY0t+3diGOeoqM3tsLe+MauxplE0/itgOW0TNKbxfal34uoq8VHMcTVNP+COLI
/ehUUXFx7LY7GFh1fHl7+O3BBWvMFuUfRCOY22yr9kUmmFqzuy4hlHzvwXWK9mveztkXdSkR89Ub
3av8QRjmTn6ynTXKdRCn6IzwrADmtm3+lPR80KROnNBIyjULYpA6nm+gKXGXl30zHBY7bSi0Nu3H
tnfH7lDkVL92TDu3Z1f+Bpl+QgGXrhzbmOVpk/CWXEOP181G9yB7puZB6zJQHkUunD2VrNcrTTfT
RUhGAvjli+96OxWePmdthPwvGqDF57LM2gC+QBnaqze9B06qH53U/UM1PRJeBqW2zFrzmeEoXA8a
u0OGQnHlhjn4o8Br3MXy+753PtYm3hcrQvLi+KcbCmQqZBGcG6Q8yVa4pm0Eny5p3HCJljxQh354
n8xqF0IcFemhU0T9UfOmas/F4cbqUm6Fr05jnwtoW6yA71tbZpG4gEF166IZv1RaR9N7PySDfiir
xQkWpBL3wtE2RrC+Emwl28ISLL8F0dRGYatj6rGHGnvI/cxJPO9Q2iYWOm8v643NykBSWRLgCULy
8s9/C79mN0R9HBdQNR0KMFXuDac2snQkZta9kHBzKMARBAVbig9vGrOibs3UmzI3tNYheRAdtI+s
b5tg0uN6Z7PcGor7jIcx3UMIopvrU+Df62Rt4oUISbYPSChPJ2BQ1pdpdPaM37Z5s/xS1B/okUp8
BA2e6wXkUeitCi7LIQTm8albHY6f7kXhFMXJs2hm7/L2B7u1MyBpIfxOdVmiQK7Hm7UanVOn00JQ
tf1X0a/5P5GejDsLeGvbA6Ok6UsBClrY5nxrFHEQ+ev10HVqjMaXUgiQJk5vXRoIgdGdYUXV3YgW
3x4840YAh7dMNQm8ya8y3fX0nEhgpAHpLWz0Xlt9bBWXexMHtDPaGloUAEDU70og7O+g4CZKEFll
shdQtwmR/KJ067g/IA2wBJsnSV2xd7zY1sNpaJGsW02nPnRFXZy6ch6HwLWLhiwhSwtEjKFA7hzI
WysvOeKooqCgRRJ6vQAT4aA1kVUOnUTgHojw63msOCCpknQflxReiMAf+PDnm0pGVjnpX/KH14OC
vVEoZyVaaBh9eUhp2/2d9nX719ujvMr1WFmcwCgt49wEd/tVk66qXXxnUj3EriS7r2jSHO1e4LOm
9PqRHrsDtE1pHtsY5euilwRSkXp7BJcbC4wgKyJegOwIA1u0jW5Vrr5CGQ9nOP5mfMRVW5hBl+NO
HmAeMuf9caR/FetBPVackeDtRbixu6ABUxem+Y2+1ZZ4lhrjMNpCNcNhiuOHtHS1T3HdO6ekHoo+
WNa5/AkrTzm47rBXlb4RqqgpyOI+UVF+iOuvzH1SiyVvzTBNoUCf06EekGXKde+rIWarSY5tP6l6
vBNKbsRiGGx8c7AxDLu1N4ji1lMnvTfDGW2WY2St4gPkBBcrOMM+v722N4IH7xjeMtCp4JduERzO
WiDQ1DR6qBhZVZ/6Tp/sA0SHxrQA2I5lFSQ8KKynCQn19GOLP/Slmhpvj210I0RLipt05YBy8Wqd
S2TuyY48Hcdkr/D8PkXp3HWwg9rZSje+J5r6fEkI++ilbY+Tu0y6K0yEMvrUi/+tKUh1/mq14hgL
hNSHBFO0t9f3xtEhFaHgiYAZ+dA2Nq3uShzUK0kaVNfvxZTTBhTr+3Rs3DvQxdO7NfPKnXLcrUlK
piDXuBx4i3cyoUCjJ5EYYSGw2Xan0QRvBCZWswbzyMN4DwR+czwavOwgHuDUP64PSWYWZK9jZ4Rp
hqa9E5lzkKpdFbRGWdyRwAyXt9f0RjyguIGOp/RIgBAtf89vCRiOcXo2rI0dFtGo17VPzdib/0qS
xR2OeFFrc3yOhEezN2owKJhPU6GWeyDPG4GZqj/4Kk+qN9HglR/+tx/R507dJH1hh25rug1WN6WW
NJ+ncnBIMTpkst9ZGeIe+rH3sir7BHBkwXlF6DUSaEWE3d3OJfh6UXg2mUD4uAmxRtmSomevcfKl
bu2wosJeHONaDPc5hoJBbJj5+9zJ+/euyL0X16j+h+ufsaXIqWxXkAls1mJGkRre1mCGU4E3RsBd
4uY+3GiMPxS1bsZ3k9unY0D5DdqaAOv+8+0N8TpestmlaZyExEohxOtvsep9raVKZIZjOtamv1bl
dIcuLyLvrWoUOxf/64gpB0PTSAJhwVPIH/P7h890bkKzskKnSpejmyXVKW8T52xM4iMJSPTiWZnx
VBlJdbcOI+Kyb8/15vCsMeVOU5agNmuNtGWD5ilsVsZb3oFIo5NWWtGHKdGWA+bzzWMyAIc9TE7R
zL4peAHv7LSbqw0NUK4CkXrbm/JgtjrO6nAd4y3waVGLD0KfMHGb572DfmskKFBkPkBXyN43B71b
6wwmqGuGSpuci9iO/olTUz2Z45z8YUUPfIhETCC6KmU5gENdf1Su27ZSjM4CquKJ5hlyKjYkJ1AD
5fxcJkOMXBiuxd5X8JxqHK7zUL68/VlvThWKpVTUhYS3xaqkRp4VVmtbYb5ORtgVYv6gJu3gJ62z
R+V8fdfKhh+IbnomWFJtWd05oqRDPXpWqCAc0aL9YQDdjm2j+vL2lF5fC2gSU9GhLs6t/upOXxWz
b8ymdULey8lJc+f3o4jGxM8j1fDraN0rZN1aQmpnqEQR/ii2yD//7WDGDXdhOzAero3L7Auoqavf
T1V1tseq2dkw8pj9RlkkyjI5DI9kEYBLaNs5VdoGbWUglGHtFvaLHXtTF3qrPZQ/Fnc2u+/6ZBSj
30V9be7cfreWlQADX1I20in1X0/T7YfJUvPIDjuVlrnvWgpup7VlBUpZIEuu1fnff/4dSZWkui2d
FsLr9YCd0WL6Gbt2aLZuAwezMIrON/sifhq70puO0KX2amW3VhdEEduHtBs40+ZTju3oGuOi2GT8
TfvcjtV4TpzWfrKaoTivaayKALOI6s+fsUDFENDVkfcAibKNbMTNHItjdpDTmU3Qg4rkwYp9zrss
bbKDZvXLcpwiZf04D+qeK+GNz4qwCg1iD50zEqlNqUevdcVIk9QNqwiX12QtlCPKfulpatUoAElf
7WyjG6cF+gQ6+kjKwDTeRrxBV2uhqYxHUde6ANBz341DXX6bENnaqe7emprURIQexcq+qu46M49Y
E43icLEb46iOhXoEcGMGa6GNsIucPWLRzfGoPJKeoVpBS+p6w2YjbrVORAGy6sf2Mk+K97jaZfP3
qi7isczHPVj4raWklmxQAIGRA9XterzUGXHrVhZbSmBWBzH33Mbon32ejUXZg/e/ajWS3nFHcfdL
qWkovJujkVUlTlte7IXR2FqnvkyVT6WbrUdRtcsps7ouMBUjJ8piQXPQCmpSvoO76ReKssbO2+Z1
yslPkR0/tg+X5hZYaqfk2PRBPK4rJQ0gHyVfqsXSxuOa9sXF1hbjxTTbuD51UV59fzsobRVyZJoL
qUvqEaHZhTSpvOV+i/Z658b6pAgvLFYd95W6qoSPbrr4jokf3juzWY4X0yuHoxLVyuBbtTPSBoMI
XhwWc3S/VF1SPTmKu3eOCVOb6KWj0wJCn4eXFA6QJcHrnxa3TZPXnTIea00HIFRbeW4ElMf6Pkjy
GF1wGweu4jAui/Mexz699/tumekeIj8h7kZl6qqDpXjDZ4yNLOM4JOAAAs8YeFcZyGp2B1vrzPsI
mSvruFppZgRIEURfEqWnygXvZFlfZJ/njNyYogSTFWXGEmR9ps99kGWePZhBaeqFNgRzNGB1hkZP
qWVrgO5viiXmqlb5F7pd3fg9VvU2PSG7aBpn+CtZIvwms63oRRn0rteRADGceQrcQlni1J/drpt+
wuVnkc/2gl01IiF9OU2fTLOL04c5ndzhlKxcan9RWqiXpyatq/RiNKbifcUwwXHPWAvRRPQFV4A2
+l47RuKuhhvYweZcY6+8b7pixNsMiY/4YquNifLNiBzAs+W2IF7zZhibIEnj2V59C15W87UFHGLA
BsnXn0OqLgUK1OaaNZel0+Fu4QPTpXcinlp08N1mNJ+SGF+HcAGxm97ppijcACGG0ll9qM7luW08
tbhUME7nz0Az5jKotKKLjkhS2OZXgZZifk5xwKuOxhDhn9vHPNdOSici99iXSK4GtH/i9tDZsS7e
T4Omrz8iCkrGgzJZ2vwADRivQd+zlrJ7VGaodf7o0o98HmzElX5YSpenJzfL0uShH/BRO825ovbv
nbgq1rvcdthvUPklm0orIRGEoNvGeL4Af129oCuQ7Pna13E9/6StPWu2T9TOe7Q7+lL8s0a0lpvD
1EsXtuME39oM6jb3OFmasbZF4btJFSel7xitMejBTI8txhyphrP1GVuSiJ4O12NfP3jF0kTYhPPs
6/3CqGMl8z0lMd13q13RXsP+rZ/OOqQh/tpaYCmXBnSE7CR9iNbe6R5SBQpaETQ2br3aIW0rbT3P
9LMKjUlw7h9jQzbcA6+H3Y5f8bik7ReYZG15j8eGqZwolw9tcfQKRKHunCXTJ0jORpbMaUCZ1UXX
WlvaKZngCK8g6w5lxyEtEdmKGvu+8hzIxCtNkvqSo+foPWtNamR2oA1akT6OURyLH3G05mkwq1km
NByhykGIYFoFoB/Ta+38q61ECoHJmyaWOKAvkaQIttUJ/brDYK1adbSydV6PlQIi1Z8HxXO+KyWk
P/CJWv3QjUtW+5GW954v6UblSy6UeTj2TSOaB+zjTArcGGHlL9RkXOUSl1HfnNaW5p4eGHpi648O
Lc71EI0I97wbLLu1Lovr8JQ6FDUAkjt9icr2G8LvWnRflba7fpyKsZ2xS1wEwl3ZtObxjybtBmA9
qhalHvls1qo4mOiKaos76PcVqCck4ZTaX9dVjYhV7hA3ZyQMnQGJmCErHmakMJdnrHuEmEC7xpEX
ok1mrT6uVY75I691Ea++mk1j5qeGp0g46uio0Y/ILJXlu9HUTfeixcnc3Hd5n+Qf4jRG9xwqTqx8
c6g6mdTdS6rfrbea3nPUqYN6n8CoXMNMsYWuX5J6caLGFzXNg4Me9w5g0xJDwxqJV5ygvyVGq8T/
pMPYWSCEaF0eEx0llLu8adQWux2Mtu75uF3zT4PURPdgz5aCnrJtIkpU+k2UJNPfQ1zl6wlqmJsV
vjZY43iOJwQpuGbcXvtHCpDHsd/Nnrp8UKKOv4SsbZSfO32xnVNOtS5+alAwHh+1pFXGi9qIcn5h
gzh2gAhAOwR2Z4rmbrS1uT0n+qgm5wWfy+I+q7p5/HupsYhfw66PaT3ZY6Fll76vpyhMl7QZCVKN
QkNIj7tU+z4CYBCXzG2r4TT3ajR/rxoulMAFjNQX0oqxH9ejEXfZjBRI4wrxsnp4gfVB1JowN9Q4
MdVv0EIb675KlmXpTwX+VuNX3eiQf5hcLgXtxLVTDndeY3uN8Kk8w7hOIFz0ToCBXYb8UjRNzZk7
sG0/IYxRi68g5dSlPtpDJNpvM4pLA5fFLCoEaVzwS82TrqXWcsldIGiPjo0E2Bn6fRSd6fvOlRck
fWzXl1IdUuXC2I79ccWwIf2cxJzqC4IrznxuFD0FYm5ZNYaaheml71ARinpepsItvlu2Yk/hQB8E
OWyzzxfrhQ5AXnxdimay9QMXwRKdSwuoQs2lmQvtLm+tZZj8RZoq3Q1AfvoP1JjN+kDGXlOb7Bqr
sRsfmBqvFa8FKPi8UNeujlWGN2/ml1ZZu7421anznDVk0Q9tVq7lMR9xSOh9EMtxeiihXCtBpbi2
GPx+Jg31B4RF6nOyDB2XRQt8N+Db4vE9lqlpn2Ok81aphub+H0fn1SQnEgThX0QE3rxiZma9k1Yr
vRAyu5imgQYa07/+vrkXxUVIOrEzdFdVZlZmcpf09lAXwjqG+mcQDslx64X75G/F7slou0X4HpNF
js1R81qtiasLUmj05F2mKSqTdJ8XNorSToWjS0Ym57R/jPyt/q5tFMP32vildV5N3zR1gWK4icbU
6LAxv8W8jd3XPCmbJxxAupPno5qUeR9a7LLabGRiNtnhy5LecfcXvlNPz8n+ZJbEO04dRqHS+eNZ
ZlV+Rp3cy7cS24KTkZa62hIRI37u2Ut0H3HXroc7uDMWXHN2PsomS5zrJ9KhoPzHrUTqyjLILsfX
gKVMIjZId++N6dRzqyy+qmPr+i5DXmMHxJQnwVdXi+YtwmkRT8GJtNZbrdeZ/gyjuTuxH+Vf1cyw
8NZI21AcdWSNmQt/9zNo4xifvLGPxbmb46k/617QgNt4YLDnXLnqxGJnIE96LHHRK9VYJzyrdvrH
DVfriH8NufP5GK7mleO6rP+aWOsgJayW4HivrN4n77CRNVbR6pCiqrs3z6tKUic6s7UFIhAs0HEq
sq95opRbcdJHpHBKIhm6ujiWRrmpGsrorez67W33vHJ/Viq2kp9lLzA5Ymc4fPUBkK1XCyPp7a+S
MnxzBmf1Mtq+8vkwAV/n7q2Bc2fbUv8TLMCJrPNH/21eBu95cgyOaUnvJuru2AaRH9dFoBt7IDU4
HYnjaXPpLBhL1bgj09q5FYDxUR3OcOa2rYLL6M67n7IVMb+NsAANRYGP6XMiP2vKIucwRx6Hpa7y
wR/rt5I42T5zIku+NYMa/4k4XsqzS5bs8cvIyOv+HUZ2XXZgZsXbjJmcTehtgPqnqDeYy180mDp5
sYQatvfFnYMF5W61y4vBNqfPbGm18p4+aQTJnnF9SieKuaJfL1X0Qnlr7NsNctLPk/jwdTpNe2yf
Gl5Xg0t61UZfJdothrOE8fBcoV0Zz6qlW862YygFmoDV18/uBIV4r51x2z58C9oqHQe9EaJbxVVy
EQOkAU2Uqapzq8PKC3Il3ZDXB9P1qCDLILr19yOkW8ahLrlfV203Z8evrLChvUvCIdVrYL92gkSC
1u7lmgc8yTfhWclSUMJ8Nw3jdT2eTHk4CVOUT5vQc78dSZMbzA3GLOiUErk41rW+hV6Wdd4qZ8Zu
Oq6i8TKwX578pHzKoGipUtYZMm3H5NvY9mTl28BCGFx1LPuz8OK5fKwn4VU/RDRFfbGN9uyd2823
h+yog2A64VrTbA/zMWkYpbGfh9+gJppcuEhQ4irSXeqfqjWDe3PVADYsKWx7gqfw5g0/PH8Nz6oc
J6Q/0js01mViF3WRbGGzPTNZRFvuLSJukWoqx9y4I4ujTItrKUR5Zw9xW3GsvTa65QZB6poGUzyF
WSuUPlVI+dc83BI58om6C9y3u8sy98l6jkhcIlv5bFjUWlI/roT8QSCDt56k7Y0mj/Suj1zEQ7mm
R0L41s1umO4Lt5vGLm9HwTqiJ4Lq+Ga2KbI/9NgNR9YPQdfbHCFarOrCXHXsyzcDioqQAoV2siHt
nZ1F6tRqw6pr7oJyjxz1bK0epXbDCZMJFGA+hI/o1ti+JWrY8fNSqTnGr3+oq4gGllXwe2VWBz8u
rqIm6/19/GwW4SkWBgkffAglWVCPzM69/6fmG5W5JmKA9211Fma4yuefmpMemamz6/DtKFGf5q3W
DEEYB3cfMSJ5zt5keR+H7zX7jaPKDrLGrTfvxqn0Mt2OrleFWR0fok8be07ewqgJvgsvPH4F9LJ2
uqu1W9JeH9hml0ALBGFDs0yZCI8q/t31OKJnloZzYSO1M2k3j8K78Uznv0jmLYCS2UnUzdFbajhf
M4nDFOOQI87HaZiXtCFvPMnLONllbu3HHmfDOKxPWjjIhJx6R9nQtaW73InBP7gPWBFLW/DJNj8c
otjTIbTs4LI3ovKyehj9DxCPpDkNTbx4WSXHXmUKa52xaM2IhsuL68hP90TUfdrHMjzOriUpc0ay
JzvPPQlhvrvEX8k6X7NCsQhOI78Ov+wpqf5gNGlkhkPg9OQlE1HnETG9D4F1VSbYXbBG9BxJaxVj
4lcEf49V8LFBCGNYvMo1qz2tjixMVvlLRJ1fZ2PDNZAjGieFux/ba/gA0XAqiwcUxC7+lQGKTxCV
fCGqu0mjpPKd1MNr4c/V6lWlApJ5J2xkmL6FE8MJWbl72Ba76CILhVzUiWxje5Sd202LMbesZba4
SyP90m9ySrISFOPeWncwmlVqZy6Uf1T9jaHJtFKPCJyaH/AodTa4k8TQz+jeyRqGkzrbhol0l87a
66d+t48pDZXezXllBnkKRX2VnJfBvp5YrtdYw5TNcu9ELdu3u6/NB4vAzH1bqQzogNqnOa2wCfmm
3XYYsi3yxV/Gs4EtYWs6pst+PXv3q5paJ3NU06xpiXf5nibH7DzHnhHYI9jJ+mz5vtB5cxyh5iDF
8f2GG80DaxMdwyoX5MblO49f7tyGdlFOuhuxVrKG8yK5o3PUUi22taLDq5Qkd1yHu4qxOLX2BObU
JH2/pHM4uV8EI3kyc2ZsVDLesm7KVjEsrz5P5hRovaq6WGy8ofO6ObDUE4AWmOA2Wn4be+J203gf
qQ71TEOfV2Hj/JUeUaa5HhynzVuAR56lakNKM0KqZ+3tZAv0oVX/HtylF6z1CttKGWhRuwe623I6
ShLVDcPJA1IrUNB4awMGup2NhwLzqnDNvVqwMhJHS/hjGxiyl7jCXJYLY3mHJ++D1AuM53I7G2/H
K89GX7m1SAPLfcaqLJkXvuB2jmlwYlMzEzheq0s+42sH5+6VX+fDEv6LrOuKqnSPJnNFpD7H7eDc
2M67qOf4OtkGf8amdX7tIt7yZDqw1bHLvn3UK2ALt0kZf1MVnpunyQspuDWKH5UqdDdgIIPxPpYy
cTpWKYKRsRzs4MIxI8089hQ2mfM2717aesqP8t415CXb5SYLzJlGtvw9nOpShEv1ljumGjo+HcpE
Ou+OU7IHJ312evsjpAeNoiG4CurDLS2VWNlDrRzSGaOxJTmtDwYpc6eP7cewmXHBDTrbVSmS6cTN
qrBN/vne0LDLxsX30bh10KRhGeG5GE3r8EL/swgAHOn06REOLHm6dAPbC+LFEoHAwWMpTq7KvMXr
+lwuh0XTM45qy6Km2/2nsETRyyfiuCe2+0G4HGkHZR40ffOHjsFl80Zp6982zCIo9m4K33qKsswI
thyZr+24/rLbZVgK4Kfjl3QHPeRSM7WlS81mWmYwJ53fEC5X8qmOln1+HGxP3UZr2Lw17RTrdKid
9kFTpPuTiZH53naL4iF7HTkD7IIux6LqZflFnsPSZu0+dgHNvQfz6NPHXwRgYpSJrmEPj4XwsEx5
t3ANlgAS9Qk5WzecfHCn4wR+yNAyhJ2djmo21PVhxRzU9y2xkPHDDm9BczG1dx04c1PYMCrJN3s1
JbhmuHUMirL9ODarISELv0tm/nGRonC13b6EDenwNy4nZstYjO31386yUUYP3eTre0cB8d+Umh2E
S9mYtrtJ6AXGvKQrehs90wK74NKEyKJ3FagwU/KSqWOOmNFH1384YNMd7E3xeEBrjeXrudrnEKvk
Vdf8kSXyqxt6kd3OYmmZPbU9HDIyCFO4Jqc/2voyYjHsZnETLDZfjM/vdnpbx1PnYTv9YBHnsOSr
73OCXS1b+2K3iACbaQzFebCXtoUGQXOUsfJoJxkT+dqkEOz1fJZKE2LeJ9MWfERBG60nrF6rIOsW
3coUOHRZ/o7NHkAoWMyeWVvFkcz7OMBDMzVx38S8APbgXOHg/5smbb4ZZhrxEhN++458rRmzcQz5
p/plqeeHugVdJ6hAW28LCK+bqklODQzUOkRDthrLYRlrKMMv3x0pcD3uLzJVTcII3Gt34Nwj7SH+
h6loz4w7uzdjsih17pFdvFdoLmW2VqxzKzcYzKkM9PQ+iUQQd8Wb1uYd8x7h8Kigw4JKD2ToDXMd
FX4koydpkTmSBfW22CcRdtx2XPdjESWNJTKoheMVp/X4w66suL2NK6OdZ1cpSX/j0rwVbCfPpMWR
hOs9XFFblRNcZMxNhCDrtWFnYyb7sEYyKiSH8uSYtQwzjrTesqRm9r1hCaV8Vjb2woUeA+eVmptU
eSnt/mPedKBSc7VtuWtsHfgF6CqjT7J53msHWtqko9NbfwQxhH2KNjcoWaDWI3BEU/Gb1Vi7XqZD
X934LRv2WeVL/cV3b31qnfRjKugHvvC7ZLjph9aQmTP5O1yEqpqrbxQcwilpyTssFrEmVdH22xBn
XTR3fwfPjHMx4nhC/TXH+jgsgffHvw4+6WwYH84MA7KCKO6G2z5m1s6PmGDgfBtX/bORQ/g7hA/8
KkkM+l0lFo6AZWlNTmob390LigtdVTtLwLBZYshyLwJ5FHJc5yEX4AH8zEx16RiI46lbZ6LwlvYI
Xvhuo4PD7PfvvooGgeNJfXW2rdfgXTLsOFk8Gu3TvoaRzng2OZwqkk3BDeeY8lVi0tFjdGzqvdDc
0A/XU/kdA6xyymK2zWRRQmWYUwjQ86b26OqSEGzfp3hv9rwR0qjL4e76DR1LX+f+tJhnNVPhirgf
tLlrAIWPgjGLr6vBwCHJ5GpBBbmN6Cs+9tVvsxAnhClbSuVt2QhE0hdTaAM4JBolWRrsXc2oFgvD
51z3YZOZxTePEtNowZxVkQEmtjZRQAWE7eXRpOK87VZMd0IMGE9gCW518u15/+tQ08OiOmR1s2IT
JvJ+hxyBmJvxxNnKGvQD7/z6pP2eT7DHt3ZIB9XUb3oIwdR5d/uPwdl3eqUt3EQmMXkc00UP/bNR
jVK5cq32O1S73WSw3OazXBmM8qrrpiAbRRO/7YNS0VkZVf5KBqu73axp0fdV6Nc3TVDPIe29s31v
g21xM5JXuh1qaemPnL2idjsvTd3eCKOi5BSXIjJZAHNkMdkt9S1Yy7akAdTtrfLRiKfuZKYtW+25
vkNUIqasC91yzAWF5pZpWOE4EE3ekst5lCqbDgQnmcKE/oq6JYPNDgG4JhDqOkDlikqzU6tM9X3G
qEkVAbwT/RidWJuLylre6KeHNV29tQGirIXLwjcr519eGbMiLNzBPPCDm/ohIHhzu22OlVHflUH1
O8aHyUqnFRA683mlHuIBbWqmE3f4OR4xCHrckJSZtqrTH2Y6rDI9ZKzKTINNHKeK5bl3e2fH04aV
+1nWofXdr+zyNwEOc0zfI8CqD5OwqAv8KlI2hAf7dvKqYctcpw7uPHrSNfP8o/9upqr82rmBj5Qh
Wjz57JGSplypQac7RqtOVtmO9bPdLdEXImEEzJBRm7YgJ7OH3/OG3U1l2cddJrV1FegJF/hJjAke
RyvxxTLfVrYIC38xDa3eMQZhGuoRd54hqaImZ4Vcz3nsxZCJjMacj72dSDKzrKCXKStPas23KWAW
sKf68G4DrSwnW/UMQjT6a/8cedt143ZfVJxiIyb/tXvSo0kq5f4RreNWnY4gsdYcvGgtbyxSytxH
C/Fod6pCwF7KdRPdY4y9uUA4svlwNB6GNL7uIEELmBPTYVfHenL8zmG1K7SplOPqcDYidSj6zmNv
fngjr9+J1MtFpYPp689YxcbAeC0N/9sqqv3cgi7l70t3iy8NE0180kENgrY7jXdO/Lqrz1YHuXCe
xn5cHxe2SaPU7TdAQHiPlTl5opMt2BxSMXEMsm2Y37ijT+i+yu1SOotW9CGu863do9qcwa5pZGdZ
byKP8K7ZnwhgGDk5nQS2vb7or2w6TX2xdtvkUCSquus48Kq2QAITsxE2GIbbeG4WMpAIXlDLaRi1
r7JDx6NIQRAS+0JmTvCDO5WXMwYI4O3rtupIvVAHFgWepoS19Om4G8W0gFBu1nKkFohVky6wfOD0
Vbu3uAgucZJtdtiozG1r+seEYblLyz7BdG8Amf7hclrLfJ9c8iaGXSdtyqvHr6pyxK0kq+XNDBbH
Gckb6OPam+sCl7+3vw8oHLqaHtlCUVeH61xa5xrDZ2Ec9tuTCaa03t5pk9uRVd9GuO/8WOoaFbMT
T8wJqEuSrmjDbRlp65FcoHOzMeAW69pYGcxC8M5ybrtm2BcIk2vt+h+9qnbMbZQXP2DQSONuO9t0
D38xVGdIQ0fexlFQigdLHnP1jS0zZV0Qm1DyHbIWIP5H5/iZNFrBiUksF+4C1bTLD96I2U2nYME4
o6VzAJsv3a3N+jhcIfw86RGGXI8R133UrPGp2kpILivwXglyrN1i33uLPy3CxsYauhpo0G22UR+u
ArvjcQOAke8cw1qKtEw293joeqeVbxs1/72siOR9wz6QjxxLrFgWMLzDH3/yZnnisfaapTz81p/m
hY2+n2J3FvVQIuvW582t5yJe6e4vQy8piaMhYDT1Jz/8tQ8eiVKV5NBdBhzXvYu9EaP65iNfMPlx
SH8u5jicuJTxjTm4BhfzYjdSHhe0QPBGqXGmOjj3AFcOOSQQOvfHCPKQ+rSsy8sgd34VIN+GoRzb
p+DGhVGPProIQQobS8m6P4/7whe6q9hdwEvbYHhr59qSmVk91d6tLRPNafSsKHk2a7hapyUc1rHA
RVEOd3Vsmyn1XCjUS2B6e4VqJoQ7G3p/G+7rpmPr9fohbXd9YoLw24ZV/f7o8IZV9DKQecGbCebN
CQqkj5NqC79hMKaZNFI+iH08/vaHpG4RfyIvU+yW7xu4E6tH6w4X5nU6jlKlJ8K3SlFNf/QK7VfA
jYlfBoFQXbhB05FaEx49+8ZL3T2uQXjIm8rSOgMOWjNl1y8M1ERArOKJevNehnGZJeE0/ek2Pd1w
owUfTcS+eF6OW/PLsHNnPTqbz7A7swHAiYl/C4xy36Mt+CFw6cB6rBu/V2tMKk/NSO9JzcWV+2Lo
z81Ude/OsvvhyR67Baig3n9F/p4k1Kqu1P86zxGPoT0B5gk6EJ36ShnrVidNPGTocsBC22nCuGZZ
g+TT6AWqgm3y5lKpIHlEbQFwVZZV9Fd5fuWfqP6J/zpEx+iearq1PZdtJbBetEWYBmsTupcqcM0Z
0ty7A+8C1/MH+eoiRT2Bb8R9Sp75+td3cTefkUZw3/jtUkzx2K6nrR+W/eQ1iWueWolvUB1gEVLA
+PeFHdRYsrE+FuQxUwlETtQGv9u+BgaI9fV6qaqj/AONPf6O2+MJoXnS5yIiKCLVU0Kmy+qyXpfO
Vo/CzFJuVEzVAjg6N+Whc7Mt63n2W3/KwsWWy9ntqFFpraPGznl1kiHldp06GklGi2U3JOzgccCw
QOCEflnLbb6ZGzZ8GZoS8YsGQT6idLUZwcIpuEy8kx7TmPbQZo6ViE9d19RfuHWFQN1Mcz89/JQc
xrP4+DtUKD2zrRybz6jmSwkCUy8v7JtGKfI5UUO+6f6xDfaoO63rMHkf6oj7z23cBWCzvYBMR0t9
/MA5t2I8MFcAKHBs617IZEo+DhRA3mNLrvBHbSbdgzTK3bqUne5ahDlTsnGtoF5JTWBtUS6VxemP
Fxe+cEJNfPZKE5UnZUfN9KCsbguh++rgs44H+x+S2GpO2ca37deDroj1Ha/Z2rejs1mdlPEaf1qm
5OSUeyuKvt/n+hxsEczrRBN2j6RK3KKxcvA7qVBz+HxXFjzGPhcLYY/jK68gAyARm8I52Ys9b1kT
tmoqNppflbOUNCyfy0igGlocl2Jjcf87F4c9JiBNBciWe7Al6/0x7crhn1MJ8nEKdHVu2pisHKaW
paZH74P5VDtBtWUIhPqkzzokICIvI4dMhS7ZaeEnE/JUYcn010XIzk46Ochw25g5xutS9Tznphaj
lZHuOv4IO0Q06db4Gn8RZdo4XXVVIm5IrnFIHkYXCc2NTzGIrTqa0wmtP2KwjbiW22pykj3dxzH4
tJa1nx8Pa6W58w0ukUhR7CQV2JL+9Sy9DNnsT/uSW6ZCPrPFiFbzo186Ky2PdtS3nTGHe7pOBoBf
Nm9RuIG4p1RdvywWArVpFPaoAZwZjSqgHVB+JEubIDnydUPjaAGkZL0OUby0qIsYpA8FlTF2cz3d
hkNtwkvEzt+SL8FUHTddJfy6aPhhgtO6+/EK6RP0NZGHbfBQ7233Mtb79IOBpmTgtuz+tSqd4IZa
s9h5YrRiEjX9FarXnXUzSVPJlE3roS3KZupfD2jcP+1+JI/+6I0bfczUfC20lADOMLADIYcQ+gDd
ZnUv0eHReyFve2rtY/20rUas6Y54zkulSuRdO7TLjQJoxIEFruvamTpTasvO/WRolwgPPVd+GyIp
2nxSDtSbmKvOSUVY2VHmxMv+s6vlfkO9N3cRCD3cJuF7Xc7t9FIZm/+COtlYqbacOO/i7sCGeav5
4KPSRs4WOiTlpdAfR0JKpT/dum23vfu4xAfZUJbDXjTb0d3uMHPDLY6jnY8jt6UDlhpV++xWm1jv
VgKEvpoeGWXKVj7etC4EmJcevjO9H+4Qnma2fFATuDhrnno66qvRVdMymlhqjoBMRNmli0loxt29
Gb8HcSs/uQ8RgIiqq5/t2K6La6k3eay9uPyMkQSe4riEaG2doEMtosrpvcQFAzKWxjg+B0kZdLmQ
PXcBlRyTQrdGQMSh6a4xc/tBjdj9adPENrAdixij2k4rmv37xOzUF9Dqbs5wOzZNgcQD2tga1qV7
Fa3T//QlCEW2+Y70/vdc6+6joZKwWq4exyNvareGRENfWcD9LN155udEcroEgUxBm/oe/p7XuAim
uiEPKVQ+/ILXMjTsBhfss2KM6B+XRNvbTQlYBEmq9Fmpo32doctFsdRV2711pWCfqeVx6R0kPyLh
RBAgVcU61mVpykXwReB2eUsWzbBkgRE++KKFSuF+rhiVcupf5ZwNtnNM28FmIVmQvQveF1qdfRGI
7pn9DxxrssXFLidd2q7XeRcty79diKrkoeOuK4D5ketqhp8/YTTUbg5FHNQZSkLPzjq7jH4HwY4Z
ww5xne+VYtl+EEl9imQY3Xf+Nv3lU7U+7fEYx0IxhNoXr48iqDMklLBTZUUTGrXupFEYtsP8B4k1
EzsCcveBRF7zbeY4DVlTWuvdQS++F07f2n/wNd/uD/y26vNm2fHrxrKJn7pdp6dLqA3dbCAX4WYc
lLZjaRe3wsyTK8ZYCypSkCxVDjQKAzZNDAhl9G6CA9hmcVcvufhjOZbPc+dXzc2BoCPMIn/dJK5V
kaczSzSBe2qs0aYAaEfrXBl8dWHNu8Q+H2EIxzc53fxosAtSmXBIweQNRZ0fpKUdbdAFU5KsZ7/c
9/KyuROKp6UdmCDGmIZEtHHr3TAEscqmOe1Bxl25WSyyA/+dTNd6j/iGIhBx3LFxcns2gKuAsTpK
q2C3R3rxfq9/1E0TW78MA1R1HgDFuow3dFidFPal324okMGao1EFz9uRHkX5Vg8osn28qaITiZU2
BpBbEG6XDb8fmYXCNZRsVHIV7/RIORlCaf9OELV+tsHidjxCOQdnhyEkuv5NanN7cBzf4FJbnU1W
GfM3VcVNjdDGfm2qcEOgzApUm/oW3MoezfKjLdGWPWCbW9Unb+v3H0IsU5MR5Bt6J1LnaCqPvue8
aD3tXAFJJJyb2aJen0WD4+69D/ZlnZi/IsIOobOiMz0WKGYLiGdf2GGxrFxt63TnLZpQh77kHohj
wcdrWerf2oWhPsfNUvp0II0wXDiWP92HO19eJlWzviwSNSe4UDB5aTJdZfYWtG5/CkrTVk+m85Yk
D7Xn61NIjYi+3GiM3lmJLffTDocZ3bZJPP/xONfgH9IFkRtDwrFSG8AWnzxZoVYxUy8zmqfpwRnt
9q51Zv8krHV7SMbawVyAkvA4kGTwHYnkHBamY6UBUWA8ew8a6cPG3Ox5L2PkmyqbFN6lt6Xa/G/B
pJIn6atD5HD9ciucNejfWAL05F2F/GMFWyYREvlLaV10ooBVwn1w7SKCcmSm8dv3Q1eL+S7bIRQX
w0/8yEqowMgtRBBztoQ73rMPhNRFrWxIXHUiraJss6lLUQ+rMEfluRHbui0+va4JGIwjb2bd3PKx
5kCZ6EuYpKRcQNGwQiW6sqy+cIhMjnPEztGRt4mZ/qKKRQtcg20vUBu+OW3sYhdOU5e32OEuY7F6
e/P9mEPetSub+XocFXM7pOpVPl7Vi50ta9P83C1g3zSkDiN0LX91co7uIar3F6Qoxz92oiL2DIC5
QWgQueJeUgs53K+Nj+6l31a/IO+3fdejAwyzUQlzG9HtkY4wO6/oZPTffUU5yWDQRs9eWK9l2tdY
lF0x/fFOV3t8O9dD8m2AMn4kGab7nBPNNDVjnXLbKhE8N+66Pg2Toz/skZTNlFtje1I8HED/GHQ/
WkVTb5ZA7+kyTv6nNJxUZFt4vYkqkHdSGZu+izW83E/s/UFJGyqRWiKDqN9xX5eh+etogPdxvYrz
l0B+LDHTz9F29DUdlJdbhXamYn8vrsBx0ehQncTej2fjRP3nuHfezVIG4c2s7f777MzOXeXPFjSq
z0gU9GOdJwNUXzC7DwgodcEcvb0gPf1X94S24nqekNyMM5HVOXQWODOhZJGluXR18pv9Oyw+2iv/
NKqzHY3LEzq48Pv1QJ+FC6Vn7Tz2Zvzm0nvVco77+L4aAcBd//BTrHwhmAPV/UTImzzC/Z6SpHvp
u9iF3qTWZkNCUuJ6zHfkiJ96W/9CofAp9YYUoT/uBiSKKb+7A2OF+/08zsO3csI4M2tGlDjb92a0
GK9w+9TZEo/rkKOUC7/H1wysIohmL+uZNR8I543QiI/L9C8MjRuehNNFD0SYq5ttDsl01XJSKOHj
AfFIsz6yt87bDWaA2jvu9Xwywzroom7FgZnN6ERZGIvgY3GN9WJYAH2fYpZC6qGangarr/5t6MVp
rXBx+B1K3/6hGSh+WZPlf+st6TzBZg/P9tzJW1VZ25zbtfBOFbXi3hlWWSQA0Xew+nTJRBvLrwGZ
JUKbYa/T2B/DQqMcgn93k8djCa5Ko3UpwFm7X45AG5V2idPedvDF5xiNNIQZbuvvYX/Evxeq/q0L
XfqVSBRH0aMDT6LQ8mswa/ocdUIpsT/gWtl/r5yFLj5W6g6ojLV1WZnxzS0X+3fA5klBGwB5uyrw
usS4P63JRypqhFvoefK/x5yVi9jWBjpjBchsxFtF3X4mTZX/lfUfR+e1JKmuRNEvUgTevFZRtr2d
6X4hxpzBCwRCIL7+rrrPJ850dxVImbnX3jnG3u8qvZku1rCA9wvtlTO3RT305ATqnlbuEXEt/kyL
rbunRO55o6HSn90maH9wOcdId7l3dQShn0AQNu/ZSVc5p3VJ2jtHQmYDDgmJvOJ2628/EOXLGuHL
aataPMayWV+3evTWnT8p72gGr/oWJve/qmVUK4aL0V4o1oTBOhLkb2QHdF8rcT5Aw25Q/TeWuc+/
X+QVoxFlvG8GAvoVQ9IArWIjnrm1b/l3agTyZwhwlghQYxfpxe0CwSwyxcDEMUJojU0KbANm4X0r
evwxg+yqw9Ir/wGYcrjT4JF3HgAHi0/l9rSSG1buwfNckYWLBIRMSo66lj7ywKiwf06HxqLoM0H8
yIupemkQvUFLHbEybi764nu2uZzxW4EQ6U30f8t5KrIJNC7ZRTpMaRrCiq0Ubl1aBTEYhA8pZeTj
IDS2pAj/1x90FQhEP0i2j16mePpTHF4Yx6KbE+sKFjqZX862IoTv5s0r1ZlKxA1efO1U3pUWjPHQ
lgox/9d3anF2DNacT79UUwQrjo39KzcQ8OdGFUv3Z2R7cP3E0eX7901rO4cuL8nHA83KFu6TWTTv
4I9hC5HSSLc7AJcsdaamdtjooGTkEj+0DWNR7tdNNmHPX7Q03hWPR2MvNBgaeu+2ihOjz9onC9dB
0MPR02KKLnkdlW31h4hKILs9sn21HatY5fGzTvLEeyg6iOhDGBbJBSPM9pdM7IqFx7aby3NJA9A/
y45K4QgMtK7OsRzdLtkeexGpeDhONBd1cZpiBnTVLlFmMDjw0sFWb0oB4xouO70lXxK9IaIvQnvH
0OAP1mJSCMGUp5M/AnFUmOY2Fof2FqnhABebQC3oLVeYhAXkhHPf9kCLLJpDgaGZ7VngOg0g3WhJ
ar9C1q1F5i9R6T5KhKXk7HWTzvkk0W7UH840j9npsinX6AuL7XvnRzdtRpwgzyo97xIDuutTr+cz
W7KcZErsxOYxWmTnGCfVUrzPIuYeTmZSJh+hYMaZEcbkOw27QHEMfERuO8uLwVgXo4FQZl8DCIGU
DnZdln1QeDlx5y0c5qEC8mvuyyDWecbfXU0OopmXrD/5Lkqo+2hZf834a513O3Iwfk+x0620A7Zm
0rcrpqJzvsjD9gia2ShUm5do1u74OCDgehec0713IjBjBIwPRrQYnoFmwAfFuuXqMRqQ8GAgJ8c/
BCg18antc6n/RZFsJoQZgOM3TAy5/NH7s4vsvHgeAxF/VZSnphrc6nHtML0yJ2eljLev8B3lp22N
VkQ1ejJuCt8Rmjq3AzbNioR0ozsHUCPfsHckfnUUnl/5P0tdxeIBgdPy9Y6TmOxjjqKVvGNkwU/g
yLIn3nbr0/q5hRSOwR6ln58xT8b5jjB5u106ix/vaUqrKUfcj33aiU3wQ9nlu3IYnUUy2xXgyZm0
9jLjD0DITBr7sH5iewcH8JY4IBQyGkJmPmwsG8cnURpGH7tCqKZI9xqdIgxP/IVpfHaduIFMxok8
txes6zNqcTwine+ipS8KgpzomMOfTpvM7q+gjnJMIYvGo3LASTzkSJyYn25RQfmYzqe+oOg5DPyK
nsvW9ynQJ9+yU9O/cJYnVNVzNTIbkt7g+9+DI3hG4qkRntjfCHmKXYFXSxmysnLqVXw14XqfGya1
O0420Wc532c8Q/vdhh97X8gB/oIRfO5+1k7vq+cQQqh+yt0EHZyt5u34b47DUF6pM+MRd1IJqg0P
FNTF1dUEuZ8QJ7T4BWSSj/9G1YfsRvcY0B6gesuch7aw6jTH89Ldk6wgUqbrdTqctVqluRMyZ6u1
GwOA7tMl8INvXKZBfSA2f1mea/glcZyYAOJhldiudzZOGInhPkaxLiVNONO/Qm0HUXhDxFPqkbKT
OU25eJlbtzz8x4QJd/GDGlErid4tVt+5hqmq5uXIdeIhGIxVXIk7FtuahGOA1Q8I2Q2p6lwXkYRn
p8hZl5ZeTs7jXRCYdEBknXQdZCoOhNVMR7R138SK3ICqRBP+Fm34QoBtXd88iMbK+BS2aEAfy9qx
oQ0jA//9JgfDEawjPq+7BSzI3DBkW+9ZCqjUF+7ierkUveuHHHO4WHuS6MIaM0M66Ppg+VBme85D
cmvfetUjJ3h+H9R3fT44cMF+4TDxPyRMgdWTjuu6/h7cuuBdpbf3tjbrY6yx+ZGCp/P0ca7dfhgu
EltRN55aPhI7fEaa+fyXg1fFswxlee+f+ySc2ujDy338zLuSZQxR5lZzUtFBFapNrnIo5D/DUZLu
RWvq9BgW2mBYhsV3tlO++s1yTyQ51teNDso8x7bn3q7IoXmJF+PSAPlNt+6Xlhgf3ozJ96bfPUnr
Lu7EEFEhOlY9O0Oe5rQfm27PBFTU93HIhvqveOvZ/clSo1ke5RCywGE3cBaXDvZ0LHcXFQVpft/F
kcsMomWFXnAVeK3bg8+ByUkLx5jeWQb+/QVUYUawVp7sH5Q3NM015opFvFkQN/od2MCS8jBti3uM
JJPYc+uvbFbED+OPxQ9fNEV/ZiaZCu9sXDv47sdoOHD/lLHflz9kQ3KXD39ar5HeoTNuE/QSu6rk
zkxNBA1Ua5iglY0M5SE0zBM82sZl0tfJTxlMHRa2Nw33UrsYbMhEauJpP5GJWr3IBGFa7tpk7YGM
kQDbnRVjlf4aCQmcCobxoqxKwgLJyD4GYx0s3oGA/sg3T0k4y+2Co3qQv/FDIHDwV/jiZRiYct67
CfB0mQ2ioD/rlnXOXzFqaxYMLEwp8h3eYIDm3mMX9h3Pl98gEW1FWGAOzcV6GqlY/4ZbpPQ10Dnh
E8JEMwpJrNLhbXPKdPxZCjCCgHOtSYcrApAWjCARxPoRt0eQ09c0fE5lViYL8ia1jor2a5E0zYnm
fMD20IZd+6clOKx8jgi56P5BSaryn7/cdnjuJk0cOUQ78JqlRKschVFLhXg28Qz6mfCKLmT8Wpni
E09DW19msNT+KYI/KF9aF5/VcauDWF4WW2tqoI3Ep/biV9RS6y7GRYilM9lCB8kYtO6XkZpLiWg9
Tc1jlmnozLEdtKjxiuvUmlMZOm7RZ7VBGzhj20SEz29b2u6cuYnkQXWj+5+Vbdu8gOWHk4FJ5d27
dvBb19pjMEppjv33Zz+nSf4HKn1exK6dIagzBQUWJ1mUD/Hw21mbfLNnWxTx/BlK8ivkrvQIctoV
pJSQ6YKGw+A+MUUTEt0bJvRXq7dGcaa6wpjjgNSqvrqR4TpuSMddf4BYGIm5gvvHffdBariZRFD1
YyYDcLNHFrUmqFzWdYqTQxgY9EswLILZkdvkR25/DlbDsBx1KlECSdFo1M5j69U3UAxJ1EdAd1bv
4nrrWJ9yCqb53MeU9zUlYN2Ir43RBiRrVTnpj2DuCWzYM47M9bqb46Bu/1LSF4C6xM3SpYTor/m9
9XWsSOVguPqK5DP7+xpWm4oLzVQ+FwBX9rOA+SKjQnBdZ30iouAP94tyTgueMqJV84oBtikJAKh2
vgpzdazSylOP2CxFdUi0HYK/eezEZtoHThcsx5q0rpqaBF555RcsovEXwyqWBAckXdV7VwRMgHY4
7fDe2rD14LqLSpAfMCcoGMIxmiC5SZqBpdO5nMJbuVwMHyI2K5B9OFd1d9Sjjst/Ouc4gxAt1nZ5
x26d2BNnPDnmNDxrQcA4BaJ784xhZAQOpCXx3MGXv+0m88XJhtZQS8yj4QWJpLHxOzn3S30PXIOL
uzY3HmCM56o7V/3swJywW4N0Bj01vn0PNHvubtJENNxhI6aFEnFt65UiEt/WN1ki43hSIb6zs07X
ttc8yYNY34iUQLE7DnZiEGNDg6voJKl6yowtqp5rj2KBKD41SUGDy1e9hKcunCPoScAlz8dHNq05
QHxvC4x1S+614T2f+2Yf57X0h2OgjUl/40HlxMqcRGt2oRSVZ98Htt1+QX8FX0PgrtxiAzBRdV/P
IcO/A1gpSQyhN7vlnetJgeGL57we4UU0M6eMRUXtdq/L0Zt+UH5O6oe3YL9mRzBX1XLfOgLDJ4VY
PGZ2xizeXnje5ZRklqoKF62JuUAFLZTRybvT4K1ITko0cwEtmtcbi6haSUZ4MqTrdFTNZPWb53d6
WYBJl1IGiA0DtOalKWGLpvOEK6zWxBRtc//kxrzZkrH+tPEIDyOhC28w96J83miX7XcDkSJ+hSTL
rb+bggWNl56DtdogSx03/cXH2tuTHSP4J8ySa11kTjfoFbxOJbTQjgns9oe8MqxNFGsm8HhT4xQm
HPGrrIS/C7Wm4ec5VEaoHZkXgUhRG6Gyub25cCN1vxFZPI0HxotxL+EZJhP5WRCuKNXngFK8/mCX
Qg9JDt0Qrn/TrRjtH0YAjv6DUBd5rzOO1fhfOTeL95+zqsk0O0TQoPUeWsjpZTrkjjTypJxq4v2e
ltTECZdUsegwc9eeBIl9DOSJm6V1dNWeWub7xDB4eNjPqOtVcFpNIZOXvjCuuSPSVOnXRg5J+Dgq
kcvXEUm1/ql6UK5juWzp8OigvkU7XwQ1O3do7atfIcP+/BKCS3OPcIu6mWFpdrV3yoBVjC6ST/Cx
Me+PXh1LzUraiS9v/wKa9v1qbOKPN2TSsqBr5ApB4Ox9E3R3eeFs7Y8wbMP0FQ8bfn365MaTmTtw
Ip/TvI7cs2KiFRzinhPoTvNcqBNhTz5kz+AQGpyU7KPI7IrH/Epyh7PcQgU2epCQGIaVQ8mqwH+G
w9mCc+QS8VTxofjzrE9jksLJIHMvG86d0MbV1fCARVGGaSDuLshQytvInQ6Y5MzFVolDh1gTau5c
6DGVsa2jBPfqw0SMv8mH6dp5v2CWJI3fKrEGd8PiylVkG7rV/1u1FfsxfG+N7xL37xbWdged6Yv/
Fp9yZGCXZJSvJ7DJpXoMFVYb1lpvfnks2qkIzzpgVFUSO0FvcZ3WDVMXvvR+vuGoEcbrB741x9IV
u90AArAUyrvgvJbBUW6i0xQf3Ybpv8exljxQg0n32eCSs+MB+72DP4CTdX7QtYrksVTrHA6QI6kT
/aJUL8kRw/VLSzZ1kdwjabMokx50nsUXDUS48kQDK637IABlnzJQy4K07grjhqnv07WsJM25bLT/
JZhNBS+q4cC6lCuSxp2E/cUUyJ1lSCZpXDebZJSUzA7rQtbXGWW0JqNo4zBj85pipk08jCqPG/9j
+mLKyI6niYir6X0EGLmdb70fR5+dpX3/j6CEZPiYI9li3sq9NcZuJ5FMPzHQOCSXRLCzn6ZP/fGo
Kpn2XyAClu6Z4t6p/iyDY4YXQEdBIYclkdcY2sIzL8KSXIxu5pZbBl7Zdi9JN9+QFVe5lP9jMuOQ
NFG7iHiX9ipX0X3Zt8D0YwHGcdx0beaTJdalOgSEXIRkMozwFvdNEeP6TYN17d76IBjSp6HZUBsX
PfO3LgnVm5uxxG1efi4lH+9A7RNy9p66mjnTtWUW3hxCPvs03TdrkQanIk7Gr+lm/sfTmVrQEeO7
y69k1qQ3XhnzITDRy5HiQj3N0sD7eMD5950nQcUsnh5voOb30Bnqz400goWKDVi2obCPIDjh1HKM
g7ARg/hqyTLV70hRWn6gEaOH7vp5KpcHyINlu/1gRqb9kuI08aRmgl25qbTjk1uORRMfbNq7DJ1z
7bMaBHwVD4uRjo+HXXnaPnJv9ohQQuPnAK/sm8mUiOtlQE9QN+HUwQv7YAM1g63qMU8DJfYYQPX4
a7XTNpzhtPtqX1QRgQcJ5Q5kUVUsBICya2YOw2S3MotHWFFpso4PQem36cc69CkUbzAkTrDj+CoV
/YdHNs+O2dga4n1JFL9ygqs0q/C8JR+bxFmPtbLKOdYOlVuzOWkMe419vFexwFAWFq7cst7J2yR4
LFyPyuPSBIpdzZHqPTs8w9zMZfhKY+Wzq5otrHHwXqeOv1zWsSVweuHznfAC2zRm0FRX/pFQPMd7
aTtZ6ZfQMvH+0GQluD+dBNHzmBNM0t7hHSa/1TimT/JdVIZ5RJRCPCSPy6yb7tpUU48ltKgCtric
ShssLE8cfZL2a5BcW0LW9rcNpWjhXt3R2oeyrfV3n84DH0bputclSUX1hANuoBUce0qZTGICkSdh
BgThHTAipr4sKkqEf5S6klyCDuqixNTRjDFtKzaCfNwOKL6MTxOYffowUUXBeCDDyaRPDHW76sxp
gwLFwE94yVc/UPX+tKPyGBvy6cH5YzxkJIbr1w0+ZmEpl3fY1kG5iF9krowEFDv8yrRe9cVgNg2y
mntK1fuqkAw0Y5Yuea9tDpmk97Gsi+1LE31BEBw7oXr4BCDvnEfLD+RsDqmCKQUELGvXOxAOBCXX
OSaZnjdUKOb9QCopyJmYybmMbQFcThJFW529SuuufLjF3IyHdtws5NJEGyafGoYCTnWZb3VZRSGB
CVBms9E9TBKsZjQnxTVaDL3f47Ck2BMg7EM9/6MTxh25R+W5kVYyqtv1bVxcIsCObGB35R1dv3X+
2yaVKp/VfWPpiaMXrM3MgqC55xPdNjSHDH9ubl/aoXS6VwJdkmi5xJsfDO0Vl4muHzHk1Mee5rv5
jwE6EyZkKqA7je2U8BDPnd/dJZppXwe9/FkxhHFfFtvyylwiiU9O31d/ywL+dLet4ezHjF2dSXS7
jePLP4o53X4EvBR/c0NEExuDiBPb0VL6d02wjss/ynv3uQhkhYA5l6mbhTP2JAxPyntaJ2ZUx1bk
ZXMRiSePXWtLH2fmOr0Y94ZxACqb+NtlptqTLLIQIQMpBEi5YFCu30YSBuVjyS3c/Db4OB2Xrjwt
DUMnb/KXD87ZOPF3TtRH9nM0lgpjR6vktsee0dwNQ/Xm7XEa8CPiUNxGs3dHd6LxCcytI0ClYFsz
/h/o2VIBK3krnnI4azD548QVTxRGXEzxCxeP87ttS4hvTD7+dQnjsj9BN9OYG6LAPJ7Rno52Pzce
jvcSz1fOsKdCSvc7u3kZGp38z3iSzPsYLOodUMcHbCD21Ps5dQlrNdoezuwczoNqrnUifZe087Tz
DnKa6vm+glxULyEr0PwfALc6+FF0wew95QnDjDvBTtPxrgIyIBWmjTpv/MEIMwgv5GG112FSK/P2
SKYprA2xrqc0LwnO5Y8VzaVu81wDoRZ95P+GzJOjsx9rguAuMDhxfSz9Da9W5DqpeJyq1jDt7iwd
zw6JN9k+yybslgfAIUIglv+nw5OrXT4HoKEkTLQ63a5pJyL9JbgtE025yFCTqYos+Rnsu3FnEDfy
tQzICdIcmoJRBU8g78pL4zBr3agddFVJhrBpF68Hvrg17bBEQEkg5/Vtlzb7MNgacC/i15iQguXm
0vzwGZgG0GYJ83u3mURwRxkVOXcF7N18J7A/BXChTd/MP4IwVOLqpFD5jN/D1YN6Sycznj2G+OEv
kSri31iYEC4X3TS4TIe0b56ATFdJxeXHzcENRwoG6pqFUyVZtohMF0JjGhj3KOWcqlz+ZboagOS6
W4PhkLRyjY4tU+rgzSP0ENNgjaF1yOBC9C+a5nXJErpwDKT1Yt9WUddMUL3FJ1ypAI189NSy9TdT
RvTM6nFjDm1XFMthQnKsn5d8Sf3M4UYvH21rb+aDpf6u8Oc8FqCIOPBccOdD1Ib2VdUw1fe+IIDr
buWIRNRqRu/a4l2iRKboYFS+xVikXhjS4d4kocnxT8rDKQ1ozsT8efSb/NJy5GFFmqHin7h7qmmX
cJAl5xvuEuyIlxhcnoQEo1gwRxGGprha9BOwbOP/WciTKHCKBqz3EZCsdsTEZdQEZEw0WqkIJg5a
YJKRSEAtQ2ZiA1UvC0mmerTLgW29LCQoHNp9TsYlIIR2X4+ONiRXCJFSX/fuP87TFhhJYZrr5LWo
gFeDE8axcs5cpmHbYVptETDW9LrfyWq9Ydqvieq/yPDEOFzFc5fcdhtqkfKQMsHAHYaxdQBkHEpz
Zeliy5eee0SlnLZQxhHJ7X0p+vO2Oq19IbQD9xS99WQ/bAlSTBKNrAP71PeN/0/5fv8fHlAnPKVh
Ujz6OSXmoa5mqipH0qPQKtMSgoNPbFTGBVbpnyHYqjkWFFuXuKhIjNa5aAmc2Cqf340UhdvMuot0
c8wRfl/B4GvMWriG74kM7HGLw2i7R/4O/xVrl/zlul5TnWu+nO7YjmPITIFERruLKVLElX98PdYi
3qq3IVz/b+GiHLvmDgtgMyIOkHxpWnlxmStFiBVL+cdvI/Mec8L9EV6Q2PtK6Xh81L2jPviLpuCr
6Jpp/h2WjIAYautGnt3KjP2lbEeUUdUPRX5APyYPpUgnfAiuxfyOKtI3h4F0CZDzsurmFw+E3Z4F
o2miS9y2Ke55tORv1h+30XEbq/x1ZhToZ0NAdX3oAKEMTwFWS8YFYZlkxJ+CUhdsFIFeGSfHkb9s
o8Niz8NNVVTRGqqDx/qF5ncjW0KkGGzlU4shWoZe7WUOqjJQegpHicNMtSY6E0VcELiR1JSFuAcG
XiR7YLNYP+xRYlSXrYYZ+beogmG9eIqIkGfHKXJ7S4VioSro9tDGhDQolwJzUwCsu9qZUOB2KT67
+jA3lYA4IwYufCxQGP9jXifCvzNJpj/Hya3qN3RgyI8YufkRfZCg2GRbvAtaGbd8oRwrzkw5k7+M
ntprKkjowoURlAPG9Th+KejF62M0LYSx4Pd0yVomDrgjMIDl0ft2JLaOYBbM03Cz+DOefFytjAFz
VRE20Gwo7Nyrg7c3qPzqA6/oeMoZeltKrIY4DUIJB+cxJyenvvRpCFCc+8UWXlXK648O7yZPhWNk
v9cr+sqViaFpqagGYvlM74I1Dlw0GbZOPRA+YJdHDxrT7Hsiv1wwqSR+W2jHhuPIA/NPEJ56Sx7o
LT0qLKpzTJu8y0/llDiXbmhVcM/IEj/l1NxiXmityveGkQ8Zf3QL3p7Q1eRkERgZ74eti+NbsLLw
QclYPTksRG73rP+SfxceHDRZw9LwiCkeiyIQ2AVLSjqE251bSTdiIgL8kTUybthbbNIpPlMJIIya
pXFAzJCP2GW1bOMrpwHw7laV05qRXbTBVqI8++nJarU9yjgcnnW+BO0puiniEaJNfIrWYSKhNcUL
UN31rOgK/KPki2rOyCAFTTK9lntQYgrj8ZoMjF3cT3cQoVYHzIQlLADOku57mSO3vm8m7LonqrZO
s3A1yv9aFLa7fHaT4aSXmnQ7H6PBzxIOHKGUnvkzIseD1o/yiZ0YEfeEOK+ECOtfpsU6c6LS3GRW
1CFHIWN5LOBFE3m8YtTOwV1BbqFz2Bh02V9EnyDq/7aql1innbwrWwIGh9xhDSo23KQAklDJncP/
GXfvKG8DN02sODJAQzjBqxd3th1ypltWbgE71Jf5ai3cclF0n+2Ubud+cufiZ+tsOTGKHoFI5liN
Vo44KyBzs3mJCKCYPNf1d55v0kcSdWfUJAUmcgS7RTMSQhAjlLi8b1DXI9uTcJg2mKO5vjZw+lXP
P6vVbVdSgfq1yXwCwtIDuj8pvePiEZfDE3J1sF+OZ8OuysfEVvGaxZ01LJApzVy5r6weMc3fVSmF
gpAnA6E9hMu4/g+gKVYeHDxao/7ijTHRUlr26ZdCeUkPjOSYglft4M3nodPYwpO8mK8Yz8LkT2KJ
efjJGW/Le0ImxmxN4cRRU+b1UvFRMhjpEvKh4TOqv14TsWiaWzS06A9qeaKHX+V7S8bcv2nG74cP
eWiJG/DYX7irJjk1XaaqBYYYR5At7gPQT8Y59ULEh9fB51w8QuTJOak6256WJl3Do+3H1r5VHgtC
EVLTZLgqckxLACEvV6dk7EKctQNj3V29gdAyCybvtWEkiaJxHpZyhb9KCJMoQOfrI8AO3Wa8rO1L
hCQ+ZJX2muG4lt5MAErbcHcWSbrMD+tQD9eBZx1vWbyJUzfclufNUjkvuapFcqj9cL7f1ObCfW+8
2XctJCkO6V7Nl9rHep8V3twA/NsKDDTPXSTQHbu+BsBCHU/3K6ZzOqhNjPeyUHjmpKFgex+JIC1P
nqGR2cU2rMPvTuOw2jUM/P9yxRbPyYTj/oRVrH4RiwjIPbiJRcydx3UEZkKDFztyO9CmFncNv+Po
5lDhWaFzx1VIuorCWZpZV5XPI4EE/P/GFD8mlsctGT4Kt/1mzj77O0DA7ZEUI13smR7F8KVM7sjh
akOQ8TT2AiBejaXo6GLAHvaJNeI7moReQStcWri5JsINm73+vVqDQesWzwCRFLGzjY1xmMm7il7Z
ZSvgx9rHmtAP14e1IrV4+Y6YrFZPbe0UMxZlQZghR2Y36ud+HD1M7viM6lPpRNSxszDYD1jkJdER
NlaLjOuEbWBNCY7GXtdVp7H3h/lBUenOZ9UsxW9TcwgzWXXW98KaxT/MdiO+qUK9UxkDIWoa0rMd
tW/ZAHMmKNwwrS/r+T0tqjA6dv6yzMelXtSfMqXQvjXF+lXWIhxwgwrMdfQPPkk6YLML3uEt+NEC
9beHprF+s1vLmoc4aLn4d3Tyy8+0GGKZtVL6dUbIg0HrGrzkJLe+wgA4VPddYdsPTcQEUKSUzTdg
YdHeDWTffroeuTl3xBX5L+j87SeROhtqnldM1yQxM45yQBy4t80umCfzdfPbR/i05D8U1SK+BMS8
LVf4ul49plEoL/M0wJASEJF+YLQmRN202Kghr+rBPgZdgaW+apDgSmNq/4CoMB9ACi1+MDW3jHRY
+jTcYrpyYF6Ci9L/ImM6uxwD+nlzrIcQ5SH3yN8+DiwoyPeETqTXJgdkyfAlNsu5MX50IRBRn4gs
1JgNljKF1F4oTh7xUnbOoeqtwMU9sLsC8xsQugdee6r8kk05GtaOzm+zDWdPEzvRkSCy7cPNa088
lD1i1S3yfMSDSDIAL3BOPPaiqy/0V4dH1g4mjR/bqM7FK9IU6lGyhqO+OpHyp8uqinY8VoDfYleL
NP1eVU70REvFR9ju6mG/iqa1cM64Iel+U4kg8q6aJER0F2sc/sRcXifcHhPAhNOQ0pxNc+zmPci4
hWOKfBujG26xlF025CRpEzJe6PnL9VLajV0+lfrDsAOM2a+rx2zWIq5e2xscvNMyFeqpGdkZddIt
ywkvWECFPenaiYkFMwpwZ1MN/ew0MbvYb4B2NI7stxrvZ5NI+Wci4eBp0XTd9/lIRCzIKVw+g5iA
WPCdnupI3jPhJ0iMXDujoCYcDv/F4njM+m2rX5ogbv/k/I1vU02zg6efD5KhpTHvxIHqkYFju6H/
xpaQfTLOkQeGEP7bH2TMKLwYGplV8ZYM58jCbHGsNal7HeM0vq6T9T/DpOoeWVdMkI4L0vZZOh4J
XEHskUzKEHN9s5RP5L1gKJ8eoCbRzIsVghMT+uz2mVsKGf/aFrZjXNk2mJSnaqInp8tkNpwN5NVh
GhakIBKDwnFTa6wYey8gy3UXE3/zgXbLF1xbmXMulGbVR6rLNsma0PgEGfei/jmF0fJBbDkzxIGI
t09Yiby5Z5WdmL6iImY5nmPK8cjMonUeCVwOH6SP3IBSWdV/rFPI+3Jsx/q/yfOdkZ0sjKUp9BPS
TVnqgGhFPUxYpTFWo3AtwaZ+LljhsK50fG9nUP36Q7MkofnQelMPCepv9ysJg1A9w0Mt/zQpffW+
dTf3m2pqkFcyqccOFmJpfg+haJ67yWkA9CKPJDnbOCmguqvt8uCFDt4hOhomJzp1xvElLUPExphv
+96auvoz+7kjfjtYYzEoxqONjzwWOb0M7VebuV6MDwiJMDivE6OAC+k2JnjZEIjVTzqNtf9HKlO4
3rVO6SUvMTZ5PwPgX5ur23f6r3FTZzjNS9r2d+yHbFFyqhB1Ui5gZzuVqNUwu7OTky1exHBpp0Ox
qbd2CLr0Gf7WW/mJ0vmvb6o0uHph4jn8WDO/9rrNl+tUdSbGAeG6E/GusLnPtCZt/j5gR8j3Bkx9
PYykwb6u0IA9isM8XdKakftbTx4vqzX8OTw1ciL+m/KegCXcCDVgxBeUWhQ+JP/j6DyWJFWyIPpF
mEEAEbBNLUrrehusWqFVQBDA18/J2Y21Tb+uykTE9et+HNBuvpki/J6UiNGxcCpjjJcE7Yq4PAxu
hCcsZjuzDcBC72GM08Bp8sDxn7SlVPAuWQT+UECAZt6yBENVrG08P2dLSocXJ/dx2i5+Hn6Xs/ba
dNumXm03dZfUOLNDMHdYVPqMYA9nAgiIOvH/Bi2Kwb2L8eoTwF7hHhP2EgpokBhfQss7aiezVqx0
iXTF+CeEhcamL0aYAUXLh72v+Zrx1gy5h7KyDm24ywu2zHdZj64nwtoEX2rsjf8r4vB5HuhDQAWk
lKb87QeLP2w557SkCrghcEMkY3xBafCY6te6u8tHGiZ3pOASsKotQ9U2o9eBrWYx6O8m8DLW9a0O
Q4LDqv8Vlw1MCL0GOmchNeL1h967/nESnwECCnTwZ60JZ9yn1izsuKIyYQXQMtH0gxFMakzC7YYC
D05rgHcxDUy6chhamwkYHdRNxbVUBdXwSLUKeg1721Rtw9IugEsHah01tnMNGKmkVoQpq70xBvFC
nXBDJGhiBsOEl4PbY/PUyWFLVW3TI+B44p0DuwS87zeAxMoSEIufhWYjeCv98xZM5cBwdfubfoCU
jgomCp7ECTLdxp2S8YmQp+HlzfsxgxMZ2TeLy+Q3hHfgDHE+2YXJwQUH5voTTudwCeeTx9l43iDD
EO7swTQ9D7hXsQpWIFM2PYYhfwcC0nxn5QpCtES4olklqGVxn68KUoYimICrN5zar3Vg335zFylY
UrZ+qdbFHLli4O+AOHCeeywzCee1or/4ceySogwdARy4NME/P3ZRNRzfrw75Ujq/sNdj8gp1XDya
ueMZl0Du6hB/K/2B0QIerCqoHkMKFcO27G6SsUfM4ZYOARe6i/1ZfHQic1+HemqbPfto/NelqQXf
xDTNf9BJ6veQ3F8IgYtNzUbUvqFwB+EEBhWgvRrqmwxJpdbrd1v21a9Vigx4KDsauvHqgBBbMo4J
wl0pJQI60urG86P6JbMKE1Jl8dvyq03y9wJC9cSXJpdtBrSjJ/aW587BzWRHHfhy89rWZdY99XUn
UvKcOXoDTreR+pIlhrtLQexabT2mszfTyP6JN2cFjzDkgU58saHHXmK6/qhdi2d+ztr109QSDyB3
Zp1t1SSjx9ybOCcwaBtykMJZqo3xBB5RwJoteJ2ETN0hIegSbalwrj0GhAIBHO9/9zENYv0BGVAo
8pmYp1P2hbDkwyn7dxuPIdSv7vyqVBlCb8NrxSmOz5sjW4r0uTS0egStcYi1LcSSXQo0HnuhZtC6
4Hmjzc1teaRlpomJ1Gqy7AViSL4tuJ/P4Oyi/rJUbIM3GRgL4rFZhL3VEnP5tqK0eOAhvj5PpWCt
VDVJ9LsiOwuyRJLzPahORh/eUqObVxxhX5A4+Z8YWW99NfnAjemMplP7tVWgPQYge+teREn1nKde
9tOZG2iQgJ1zaHjtZFvdDVxdwG+SB+nVxIc5PLAr5IPgZbwkMWdplcZzu53z2yRSNw2HpErINt23
kz+g+RV5j5eCqrB3zKUs24nA3JLXS6zPk4czZDfiM/jrrE76l+IfLVjkR+KcyHr9nHgOmm08VOpr
nh2dsXPK83eywParqkMRkfoKzGMEG8ndtr4FtTe5vLU2OZPsazx4CfqtNKCC2GAz8/sFjnV0CFyI
xKjK8FKoof2MF0StS8KH9xsXIdgQ2HFM+GuZqYvCxZofqhYYAh6A0ewbk6hHGS6O2Q9hnd2JeuaR
7M9JkYHmCLvHaWii30vO7XIgkBE7GyqTRL2HFcl+cWJLgQzN8pf2AckYunYzOycTztbfhaGGqcou
yvvjZcrD0BfM4XDKzZA8l7UPBWPysV3uZlDF7bZtRwuESuduUG2sLwQXi2uDCwEz5ydGfYo5gs/l
A58la+uBBsgzmy9+A/I/qTk0lDcxYg1zd20L5O5dFPsLf4LS/+on7NL6DRsejyMjXH6y7eSmyaeg
/9TenZ85CdyEDsTWZ4E5Sh2iATY/USAkE/1UaZyxGwqUuHubtYcxwZI5ja5pmEe/XKHxfPut7v/Z
CeMBjSCtHen5HOF4/l49QCjBpvY6HT3cYACY0bisWjxvKNQ+Rn4MHY04WlDe5qsiAqDJHlOoMAMi
wrhEnUySn7BWd0gJeBimkeJXl5PulwoXJPrDwhAZnqCjstFkoQZumEU2r5w+i+YT62biVu2kl1NB
DwJHQ1VmdHXFRLDDzO9/ci11tI8yr4Kp3MvsV8eD6UdBDWZtP7ZxxoCdodrNzUhAVSNP/onjTq7J
ts56NbaXVft+dEYH7ojXxrhq+fh1qE1wN/Eiqv/SxrMw1I6DaG4NUPo2yUBtq5koutjE/ykPv9gO
TTYNiZexkTmKrsnu/BrX8fZ2mAPQX80E0RYyAAQ4Kz0U2zVHcjBV5hHx9xP7w0o6wHngdc18t8Az
jyHFC6rk+XDb2uIaAtE69S8hIYtekuxRVHvknNzJLadINGezav1eugV/j/aJpXvMZ/SQjaqc6CdO
gFhxKiNisGmwXJdPNi0HCljKpPylUFzjk1Fj9O7oyC7YDSVpGr9uzb9+CciI1cAi+WIcSLyUQjPU
78HyRfoYD337hmtRhxvDsRdKRaNqqnFSPav3kULDNwuqGy+BHw/LyZt9MNYpHTrLMSZH3e3DtnHr
3ahG/4GVjxl5FCC7RhvyWmV/tZ7Ox18pW1b3r4NdXfCWGCrwOuS8j9af5VNqEVw/u9yydS58t7Pn
toxq8t+Q0tpqi5aVVz+Gdec47JqMeDFniiUlfbvxyPs5d8w23FyYpNWfyYwQ//hVnOoub1Y/hsMy
hGyTk6IPr0OEA5MOpTwpNmMQdjRJAXEaxCNV9xwDO3j/K/zNTGKE88uywAFi7bJl65bB4sIZUs/7
zq0SDaRblL595NGS1X9D9tz6FKDb0vNhEPU3QIPS5pU4e7u8eIVcXhYcrChV8xRxg7cSWCHXam6B
wK+FeF0R3zNe4/GUvYNyjufPbCim9s71RiHuM5q/edwVRQA7gbhAcjVY+WgzqonD7ZUknUTYuPz/
/qnQjwgJBYCjrij1rqO5m6NqyIJlg9SeDI+R0cty6qtWX3m986ohb2enPyhitBmF2I/wHCwJ/jLT
CP2eLkWj7m0ZxuHONfzEn5Up2uCLEKmnnhUoVz5tHMmoroCx8A5RhGUeeYi3HK2JeOINpenCPVhj
0iOn8VxtKyvYs3P5mXZTY+QdfrCEo4OCNcLymCwW7Q5GD8zItJqn/p2wFNyLNNKJeWAj0Ib71iCx
f5uVe6TiOwPbe8DSUOXP4MVYkATSVB94Jnu5GfvFPmaDBWjUrNOKQxR8qzr5VdjNV3a6vfhoh26d
dk6oJcUkrL2JcNvE9Yp/7Apm/6yJXIxPA3133UfrSy4TpBRUjxBDNhf9H8taFzuRqnFjrN6ggIca
rPa0YlrcOgwlDW0KsOcDkjNsj7orAyljV43RJ3imjEJH7z5sLjKvODGS70jIzH0BZThB+2LIvcCg
0erBYEAZ7iq2tUekj6bBhI934UyyBGbP6iFK/oK9GbLMwfcsnHM+ObJ448CITx4Of6XdaVsX5Fje
IqWb4I0MmA89EBmOBB8+SGc7wKsgMEgC2QVtDjLgLccKIY8c990TzogqemP3RwWXh60y33VyEU+2
zrPlFMI6uLM29d6SuCSA6BAW2JemyS9h4yK9sbJIoankNYeleOTS387+VN3N/S1QIg2rs+faYZV+
GYnfkOclLULUYFqA8eAqHJ3ziiUyI8XogiJ89IeUokh/HezywBYJpyaF3rn/X+mxtP3mnirCPT5P
HB9MKiGvcFNh4fyPonh8lwpFgeq2SumppqN+QbDgkKsIRWxUwLv5ItC4+vumZXlPMCwZ7/vYiTEE
ujD3FIG0mHiqZntPAAGKdBazDh7xSt37fty/4XFqfphhVfIT82v+GDUgaJZClCxS8rX5R8xNR8hl
lWCFNM9zlp3nNs2eMWGv6W6EdjBsDVRXYCVsD+4RezV7Ob6lvNr2org9jkLCXNveqcUuLIK+fkmW
bvAOwVozp44z1lVoKXZdqPty1WMY1WF0KOMGoSCMMhYRzTRD70jqPt4F7JS46vLctruJ97HzEaLo
yq9xdN5TAjdkKVrnGCheFUHDJ7yhB0JE9xS6rBPKjd/yWtfkiwRH1rhzioc2mFdCxmOZs53UPQu1
aFHz3ShopeaYBrmczo24Nt1KeiFq79vK1e9Lr7sbvW313KcCsdi51xDRgydA+WVwNNzt+hgt3HEf
reB4tRk98HIw5uKpPBZjGH9nWaT+RjiIORCs8fSnrGVNt8NgOggE8Ntf9Shrujap2mlw4zTzB3Mt
lo4ln7y7oMEpRaGXzTiM9CS1TgkCJslr2kmys9eFsIQwSJAiXXPKFo45CYwfhW9heb0hDZbHGM8p
ZNOene6+XvI030qMhcWxcvucZs+6/13FldsyZzsdvkkntv4p5bDW7kM8/nd9zFZ/h7DuWjTFTliI
qqS9sTmX1eO09CELJMAo7gcAHCB0wKkZASdVi/VuXgvYvJ4fd+ZUy6HrD4uL5o43pxfVlpJXzzmV
ZLcZ0P0CJBfQgVFuaWJ0EQQVIaddwhbsOeQcCUAU1PEw4F01Odfh4jTLZ/D/cpmin3OStoKWt3sc
9vOZk1CQ3QvRdl9MpvVwFJ4MYSAMBh57KrJhR0qrI5QDMO3gy8YeHEUnyIbq3GU+1EOs83OdY3kH
fOLFCJ7cNIh80qr5mLBeqh88TgjrNQzlFO7HRIlbrUc+Fe1JhFnwlJgp6L7DnNZoukKWwRxZ5qqP
hM4w4GsV605S2REMNjjytBPkwhkt45IQIA0UJ6pA9pLjdpylsnsOFq86B7LKHai2/rAePMSx7klO
6/A3xvbKBmNZIq++Dm267Iy4oa9Rl9bd5KDVXxFr2W44LfmGpwkaPz035C2eKhF1+cHjwHErLmmL
4KvHM0/4fM6dH893ibex6AnqPWY84+fbCdZEdWL7sL6sIu3j+ShIIwUcsInoC74O67OY91fHueJo
wh5S1wlHzVQ6rGFB6JH61GVx4HHiPGFg7LxtO5K0jinzK2W9j2Sgpm2TsVHAXK19JlPTmP+WISqv
4YxPaxsjvcdHaXzZA0sC5SM5SipOuNullpo3OGkAdWaY9mas/ZIXgW2gE7MRWcEOrKwzZRZjfW3k
XDqfGRbEqzaVmrcSPM5yoDiQ3tPewTbAiZKTMByjdfxcyQTVB5x4EJFHA5EI+3D7zAPOfaURJFmf
da844LHabBvOSjORs6q7IZfDsHYAIVTjFz11eDo8bEQYYpvkPcEI9x+7RFHwHc4IGHijhH9q66h+
9Pqg/WmbGyxk7UEk93G8+HeFM/DyH1cxg1EqWvdad95iftVuHnfPLvnFAwfmjpl+CWXz5nV1mF4U
e+7q4iKUHYPc1zgq5ka4zx3bQywfnhQ/gXe7UvJIWGr+2rAFe+JHpDwXWId2L2kiSTiZGA/t2/PS
brd2KVBveiHpCmKF4Gevyzwlwa7GDaF2M99Cub+hUwMe8TR3HpigloY3/aiLF724k3sMDH2bGwgY
iCys1UBoTMIlp4NkbpzkyC5Zsjcc0kSFx2TqzG0XMvjrS5Dp+Q/FFvJvz5HoDghkhj9BUFZ9HLSa
1ne85Jw2Qm9O/mjTpeO99pzkiQcOQCx8yyMUMR9S68YfOeWf/18J8uXahRckFnidiN+jSql6dnvy
JHvA5Dw56y5rnB9nINgrhC6jxzLLww+yHq37zW61iV5sw3MSJyWvQpfe5LULt17oruO3P0+uw9Lo
5nzYZVkfJZhBSC5vLBMABvk66/Q5h8Or3rDoBJCw2Ik638MaBFfIVouGF1h4pKXi0gAdN6EPLt3l
D6CnhmR1gFY1F+up1O4I+ld3OP2G9J6vqPom0VnSsTF0aqLdoR3uzQDBE6RtN03X0cvokNtkfp1y
Q/OVNz8pupD8CrphEAwOTUkjF5IrVnVmIr4Ww/fLCQ+CVsCzp6Z2OwIncEf2D0rMSI7lP1AHccQz
wE2ms9bR3JwqhV33EMDl1JeME154cv0wua+YJNenoFvxfAxqnVP6QTKRnpmCMWNvXPaUyaW/VW8/
YSlY16Obh537aHyY4zVsNJwAXg3GSle94ZTa8NsSfyxjET43fqkvt4zsum9vCwJgGf6ThFv1Vyxo
absJkxRmYWrEdwQAvQupYMkOro3SdHgrJztMv0enHpoR35dWy0sbZZWz13a+XehCSEYHTlJvqSgp
gt5YLqQfFnKO+L4ZHPw98MPEf/JsbuJz3DGs3de1kpeVJovwDnMlqmDELT5+ImKa6hhXvjNvsyEe
4cAsetiBTqnG/YBowds0uqVgt5UM5PyzJMkAjpjLdx7XbaxW++7A7fYfQyhebJ+pk0bu33WLQwb+
NrPdY2rX/QNaohwOLUMFJoysYnDHz1jOP+PSGIRF3dnfhe2S5Smc5p7s9jjF9OTwvCXZFtpwekZJ
8Tzsdzd7Fa+c7AHkpapR4BDU2OXTobUV4WKbZ/o5h+qYTewTt5bKkItbj5J6CzvyFC3zomt30PrU
4y2Ry7hEHWOwkbNXO08NFWTLJvQHmlXGHtziwbWkwQF+0f++s6GTvlL5IbwLBl/Fr2HSqT5oKAJv
cw9PfwswXVGXMk8Z27d5Uqk61LnnXChOwrIiCng8ezahnKa6MfL6bUGTJyGcAmcTfRxF4dUL0ODU
1bsVgI48+Khuv9y4WBLWEfHwgBx082YCn92lhLFXPo0ZPB+5D04gNjPQwBAs6uaAAMOGHaj4DXQm
qI3cqhG0uN93s6Z4xu/sDlG3fUoL4tjbPhmYFDC4a2oQboXAiwdfbhuNzuSy1RvD36qrTfs+EvwW
j2x8XbHtZerh/IRPeI/tsLxq4Irrdi3IlVGKVhf2Qq9e8dcDCpQeUkhnV1/pPAV74Pfze1P0Du7m
MXauBSVK8i53/TW+5HnYVvCxgvlvLDqTf/Iom57rOFfthVUtUdmNYkH2XMTefAMTuxYlMZqwkPp0
WNJbPncMF5aNKUKUxzHHMyMBWmqrx33SZu0XGcS1euTbbJoLETp62ZYc+tmZHSKZAi5zf/lTcOTh
nWHkUG+J9QmKCQQS9o4XDet5p0ssrdwNDUQcqJMqpGykxNbeEb+PNp4hWhXByXXx2ObtpYIdDcIH
NeykehonQAciZu0MVqhyv7IwfVkxBqoTW0I5v1ejIoMyAG446UCX6RYn+61ykt6b9mVMse/I2NbO
azSTrOTxxrLvCfkgeHZadIGnlE+IdvQsQeIJyK8elVPgUe3YeP20NQ3Dm85qg7VABfPRWer8nrW9
CI4FT5CLdWeb4QyBvfkQB6GhKIUHcOETfQ2j5pHcrHuUlNhAqGwbPRyWDD//K+vK9I3e1KY7NWXk
HG09Uj7i9pG+lBF64/PMurP4ISVvwNpFcs3/6MKh/xQMKBc+C1K//5xwbFyU07tUZM6E1qfeSes7
uxLK3cy69MEaK3L124jQc3dZDDBstmBxWB2UcWZAOwttDfyJBazj8XvuHCodUCUmtmnUqITp4wTx
br5A8oG/ngH3/Afr0GBlYq/3wvef8ftFKlf70odEgJ1grMxnVSUtcWrFzlBQSYwCyb6l2fM61MFx
5K1DMIceJ2+jlwruKEkLc1c37KqeXE0ICu2C+DAFqHm7t30BZpAFyMrx161GSiztkKz7xFpIuSGS
jLoLgJc+ZROVddsuy8rPsY4K/xDRMp9Tpr6Gj0vjjcmemFIfEla8MbdXVjnPeGhYcKDp+rghCi/+
jwwSvBs4ImP/0CKKqw22mu4/EHQZylNyAxsWHOVYjE0EaBxZFfTzFYx4m3CBkvAcWxcroXCL7rnl
VOaeGBTEZzgYj/VwEdkTdaPN+jS7mLOwoGHFJky9uteiA7xNv0YXxS+ZqiO9X0WhkYVH8Q9F1DLe
ceX94UhtL/hEMSC7PIsho0za/XfzPlM4SYuif+llZ54jcEbh1nEs7h/MacRGF3q+bjDsnkoiU1Z/
vCHHwL7lZBcdILYEyZuJhuziQbSs/hJf8sHNkX4VGPnyoYc/aFHm6ef2Z3c6GvAT80fAMOv+STy/
z08RdidEQfLLEPK95m1KQuwza5CnxH/TnurPHeuyabzCw4gAyZMm2q/A90kqNMHyOsAB4aQVZ0v8
TfWfArAj4AACNmmyBzoVFm7pxcd7lDlK5FAq55zixRwr6TWJ8uLfoCQWMwn4bESUiQqPjMKtWpPs
OociNen0ddbrdGcXlsXblg7aZOuO9UJDIjmzR8G7ZngLmyhpN0M/NvmxmZwAIkQ8pw+s1PjFhTZ0
6TVeK67xCAJwo5OVyIDFwMpzCq/LL07YJuUfDtDdN9pQeXhSFbCPkxmc/tgGhPSPtBLcToYOi/Zz
X/fladYY/LdLpVYyfamnr3Bk51+Ye+qKvghOWg9LboJklw1tBKrYYH/fwT4MSaNKWAd47GlsOLk6
WlLaB4KEKj6vLpN/yEU8MkCFmHjHxOz8YItmesxaF3JjEgSm/iiXZGXNFJJcf2Wuh5TqKEbGLQ4J
rGOiUOJEY55ZDnJtZXexVRa2dxz1Zv6Pwgn/QdcbAVYNQh2TOIrAe8ka+21Kmr4/Ux9IaG6BNZYg
pfOBfURj7r9BWY/YEEtiVWBpUgFuo8AnuBLC0CfUjW78SqNOKXn1OSYv3806a+c807x5P8iaJBJK
Y/AhMbHIbT4ENGuBMFjpXLBOO+AAlFmHJ5DqSzgAbqzlkfsnC442LqH2FXh23gZNG9kJ4nkGj04X
RtyaDAIAsO6AoMeijqFdTCWjoReb0iHrMJtbasiN9oHul0dIQiLAHBsPt7mLNPVeFH4yHUAcUAuD
AR8Mdzu5kd7QJQuClBeuuaO98sazwpzLbLLMDowmv1h3rBGM3sV20Z+TpcKJMwx+tD0KFuGDSAnz
Djp3pGaSMeDb6JZlcoeXmMc6pDUXHz8tVZuEcSamUXkYXyBaUUXBTOqQWnNFd9GDlfrOZRi+wRVH
ZY+e2/QP3KbZel3KKfivcEqmdko5hvWuLBb3Z6CHqNsma6feB1s2TOVE+Ski5UmabYlP1wsLfsaB
PchG+c5wnFKbUPhOT6GIGz/MpTtG90NleUFDzfDeM9vHDyjVZc47L6vQyRtr7xrR0gUFNmU66BUy
2n1p8/xx9myUbvtWU63nFKbJLrx4yseasZXmR0/F0f2MzEpS2x/9fwXwjaOnlhK7PsjIAyqIIy8A
MGceFiLJnniZuXbDIlt6e7vmWDCzFtacwAnD5dT3zhdpfvE7qnraNAkq90faf6q/nXDaX81IVxom
pAQhnkm2KBogs6n3FFJXCWAoEA5OTPh6DMNiQaXYDt6IDT3xBta6iT9S1Nqi3t5NdLeJLTc1EKix
W3HzbRQX77JL1yU02y4A2rPzrFMeWoQ8f1t3uR88s0UvzX6muem2gp90sl9XyN6YVZ26u+fQQMnf
ZqLA8JULpqHoEPWSKcpPxg9ZthzF3IIWKRLfMaZRb+Km2DcRnvQd8AOC4gMh37+BmKL3kmMtZcxz
1v2CK4lbRMx2MfedbUX/6bPx2ytdmRDJ0GFxArJ9/KTBAz6TxMr46HYZpnWqmXHsQNb6rKl+irck
LwBH5DztQzZV03gJ62h2d6XwWZCU1DY/LQFi92koxnk82yGPXiAaoBsEqBYxP7qhYDjnM6deCZrO
hj4KpvwmTqhMJBCaRaeoDxVWHkHo8kwzOF5kGGSCZj8aIz98ZgjnFxbjBCyX1fp+Dm2aPvuTwlKN
bveF0QfDTxiSqtyjPGUs2dMqaIbPsE3i9cy0ZibIom0MST1KVvek+aTRvyn/c2/QpLB6oXhjeVyM
YkzJyJudibil9aGjILN9YNUVXQHvhlx0kswOxIUWzPRKTU11rSGzecdE/x/HPkcRYNIW9v1IJdY+
XpNAH/MAqsd/mPTFo505FO48GjDMVmjAXZy+FlgbWwwgGd0ks+1UpTcdwIHySExwIgcZOp7g5RV4
FbUD/vo8CV+h/pZ2eK7Bt6EYjyERro/QpQbgp4ZQIa8xWFlYYrFKjdc9RVmApXrHv9YsDq/r0kO6
QPP0WYbyQrQgkKKKpuMVzAAXdj6h7XuYa14hKtj2YGcbPXOwDNr9uM7NtRsqd9qFXkB0vV05kHwx
FmXpka3BhBReiuES+0Dzdhw2/HhfjXJ4bxbDeNBlrgU6tOThqVVoznuhhfxDRtjwcDS8PjZd04jP
YhLRFfRk8RW1dFpsaGQx1ONp2f+02mWi7lvaFWi+xTGzCVmQMeF4Y/iElzOhHE+1Q7Qf9dC0ZB7b
8uxjsjGnpW3n4Ig8Q1EQR0gWt3OJ0fpIQUP7vVLZ6Xy57kK1ugMUr2KeSaYTZaXzU0zGF4OF05ft
j+Pg0t3GUA84w8oWKyGdew7SR6Zr/z8otmt5HukPuB/gq8wbkSzjP6AWhdytgU9adpUEuk/UTli5
Rz1r68tk11tyAf4SrlVK32LWe+TY8bqFw2/lpeGvrOtJekfOWK2k62h7zqaGqAQh1So7Z43nPBNu
12TSIiwXd9QxJO6V83mCE3oRvQ2PLZ1Z6ZlO3moHXxK7xhbwUVKf4hgeydX6CxQacAQY2QIE7S0T
TZ1d2dwuz0nORXoizbnwbpYZBZ865BWKpQ+MzoGTPfa4Vdk+fCUVR0tnnZrM35M+IkWAUdVayBgB
xUuA1Zhc8gH9HAC6b7J8r8ZKUpYBpmiZbyME8RIoJXr9iidjw7PjVkP+uyxLEopOrQVdK9D38fJt
OD+unOz5e2D2DmxYS+3tCvIc/p5WKOr2ZBsw0NaMcyscCNKBFEXxH96Rq8KxDx9i3HPaj/8abKQj
7uOeRVAbMC5sQsZ+dBxdpZ+p3yBpPkrWMMkr9XDELGE0xuQ2uUkwwlyXauj8v5xC1uIw8YL621J9
892NdGaf46gHZmVZ0KwYGwRbE67AJr6QrtAXSgjS5NL1g/c6xrLmtmRb4R0q4lT2QlXE/I8SZvd3
gwpU3W6YKtqTvZEsQceoW3faBciNl9AZHqC1WeddTCShkiVHZUBvLH0G5TTHsoU6Vpq3Gr6Me5+k
aNl/upJ2gOOCJZHPFIpV8MUFSPZiOwB6Sk4ZX774peXoeuclx82HvtXNTnVSyndLsqsi+McQ3ePf
n/mKLsksKY7dOV4w4o8MUOH+OGHBATzi3qMbIRm0ewaARZ7YwcqbnLyFi/KSEHYl0SEwj/JEEsDn
k9ANOkVxK27rrUyQcs1OzMBiIaeAOWET5zshrzHj8xJyk8yR9x1IZufKOy9b92kMa30PdUPKF8/r
2TuTdpnygzvxEz/gjsacZYdQn6XjSP+8qrBCkwskSa0JUJfPLOOE/SHtVfXAdZpQaDah0gM9LuHP
qLGW+xw4VsBHyjJ5vrgZJjw04jBS7zURBzhxlVY+C+LWfLl5J356vDPx20A4EQ4+C8JLbAdDua4s
1AvPeYdCs8UitYImaO6mLqB3s19rrPoAbOLTwJKKGntv9K8GbPB85IjJsN05UYS6SKyl3oXRHIQH
LAaq+vQLVh/nzHIkf4szCCYbM6aZvKdZAhM0RGmZ4y4oapm9IsmGDO8lQoE8jj3QbqTd+saliEPw
rJDSFbub3Zo6zKwb1VNi+orBKqgfVjBV+QElLfnVtDBKiSxiRzvUI5WY29qzLKQYkajtm1U3fznr
NH9lykrn1IWdCu7R1IjyYaUsdxpGyZ/GdAF2Rln44FwHz3M2NdFui7dQIjSteBXKzTK5ROYLY2a7
r+m5iamxCrrmFLRrHO1BdNLPApqrIxg+UYV0SU0ZvdFW2z0gqLEwiW9u/B0A9aGiCwinNe+dzv9W
Ba3tGw7RC6DQJMTAuBI/oJkscOncidwk/I8jBc+ZoeF8dhQLMsYmweaA4bai0+hYxwFd86Q+4Z+K
MbRPOLKj6l0h5t16hI248mstPs9LTCS7MonBbvo+4N646pbqOya9voAd6PLJeZFDg/klN5BXiP7i
4viA4ivhCxLnwYdvMQ3IvTbFkF8Tip2x5jpBVl6XzgbN9yop7/vhh9LJTxeKXnk/zcBG9UREPY0P
rT/4D2PEVEMOPEud7VRCurjwFlpBUnIw5N/0ZOO8FACsEG3Wrl/HV9u6bYkn3IAhuBigZfJgQoSx
C/sKs/xkopy+bnhT+DN2nVAjk8TdwW7IAoQcr06zM9Fq5YAF7hTe0DGd3KujXRltZyoIuztZTdQr
xghzyMp5kDaWBjSeqLAtwNFlW6/U0cNtF4OXqchrcJMGytcGu6+6FiJJKRIHc4MZngpxJmUsUlBf
bzNNO62qOM5RXQR7KnC4peQA+QWcYiunV9TnCODQEvPEh2ni2O2c4mTDARsHvNvaMU1+k2uZ4udO
8z6+K+dV8vlI/m78WEizDG8U4uniWeLauXl2jJdwlqAsh0gzK85zAwwLPh+4PgL3xZJLMFcklQ9q
jgVDBCT7DrNfniTHVmYQ+zfezOdEsCIHrbru6tnXgpZwFTSfjL/zsyv9xoNOm5NOQDaTF5f1ksNo
7wTY5VUpXqngXinsshU0jz15xpqLnYctMZu8a49G9r16D+KcWZMV5Xogm032oQcENGIGZ3/DTsqy
28+VUO88dPGIEyeW3GVaGToRwW/9N0zqfxyd2XLjthZFv4hVIAlweBU1WpLt9ux+Ydlth/MATiD5
9XfpvqWSdGJLJHCGvdd2flIYc6iNOECBk4YMkRBfCPGeMo4llxIdIfnkolV/56wgupoChXh4ek/S
JuOWNB6AJ1yij2iDiPNy7dp90IuniFWDQU4V2fQ+p9tGx2B98KJ3QCCcIszEbkHsdEs+8ZQ4rFBb
X1g/s12pUVoXB49BB+Kw5P+5yJD88IqMnSPu5OyEOUx6j4jmrqK+YW04EFM6dLP8izYFhAl7NIyH
S8C0HvyqVuU5rDq1dxldkO2iS2/eUlA6nLcE0qE39/KZVdw4Iv/iVGqhteOZYCTNpR1HoDaS32wQ
mtTFZoI3Ha7uz5gRxZeUcfZNZwTrAmXiD0hZAh5sjOMnt2KAtiGFPLe+OZ0R+Mc9D+GO0pH8z9Ky
fYRmJUjCS9NIIHXSHXV9zGa0skjjoJffpzThfysmWPnW7/z8RbTyYR7nsHzo8tm5+P5YzNHSKZeg
mMWH7RgulnCP2psl/A+WhEzKYUFkHBEoOJ/p3gdvz8Z1zaCsjxQ/Zbnk1KdVT9UF+m81NZ7Miq4S
dBGyQLj2dfHHb50pu47OWvyz10bau6rC8DDym1k0QxFd/fpdLCgLD9XqtnOEZpX87WSkU7yzGQj2
Ue3bebuxCq9BCFFX4r2bCvOube3rfRUYO9x1uW255yYJ4w+eiUkfgJuq5H0qoXRHvtUzNvf9xbtW
C53GNkAFSFb03CZkPenYWbh3Y+clDAwJdW04rNNbpw1cThMqcWmIOam20EuIB2Uc5s7bxpbpW70I
/FhuATsDAxJbx3A7h6jwIjH3fXXFcdJQ59Y1Wp7FXsRZLIrE6hY7KsSMIBkFGri8oiJ8EdgBxdOE
MSs7k5LW1n8Zpg/AorsUA9XCkzjH5RP9cPIBk4+RGwYtJl2jHycyUomwMCgmFRrgatsTPoD0rvGA
y0Vd2ljDZa39sY0WuqHseVK64xCbfRVuQ4RnuAsnhn+wznCqzIiPOx2XkkN9FBjmemvkZ7wpT7Cq
MHaFD8UDPtl9cqibHktsW1ZtCEgdYFPLckMnORO1vMXVo1vDyLLOvBH5r7ECG9E43jxajbJ37UYc
UlJNzHrFipyyptUWHvzu0Wkzbe/px9rmbanFSnyX67ZDuC+yuMdc7qUYl3sP4/NT1cqRDxbcHCQK
pMcjFkxW3OFy162IG/czmTnVVQe1513ybOB8PNuJbIhXQb8dTDDuOOckMIRWjQeW9eP4zXZqVh8x
e9P8rUsrFM7koABQiOyeZNtt3rVrfRGM8NGYVcx1YYcF8QBDSvtY5icG6+XBrvnjz2mJCwruGgsM
5LvtqKy7fGR6fVhFlWaPukTBuWEMoPmXKmNSyHYJIQIo4afuMthzOX/mSeOQwmYtkvAGUdZR2Mr+
TCCNXJ8F8Dn3rp1KiFGWvUz+aaQ9njcZhSkZoqRUMHmovYUiWGrYTAfDUuEfXZHBMVD4NtIzSkv0
VVzSNWigBJYQ/RVI0buOResYxaPrrHTNcLa3NthP8AieMPV2aFAWb0PHGssnkRP81220R4LutVu4
uBCBDVCcriwlvPEpd9y+viI4WPo3ZeiJmXgWSbJV1oyX0EWeC9DEa4Z/g3LX9B4rvXOp7bF7Qfwt
qqOrHZBhHhYRwRihIdNmcakPy9phQtTYtWA/lOnhks8jcOTSxDMKFD3dMGEN9KjPOkczizmoCL4L
3i+zgzbqlUS0UIhuhhS6GAJVEYJF54uR/sHVIVrvDD6vd1zCtWcJR61YRui4SESF34xHKcxCMhe5
Byna2MqY9jo3Ds17rSFMk7c7oygsCGEJT8Ugx+DDZpj73qAHRgmDNOealnm23lvTJKq/cEe67JEY
BE4C9v5mRSTelaH/PNK96S0ABvPV9BaFfKOoTI6o5OMPFMPtCYQZWnzUcoKXnibrMlUabeNwK9TI
dmQO9cIaQvtnKLu4DQSSTDsyerbn44jawNnpyh68x5SHF5tYCfbj3hoJetjOXHvfQYfI/uB4akzx
RTJy3HR24OVbu27L8I4nWj8qsH+30AbTfrIvKbut8ugQwIv0y93M9y0ioxg3XzRqA7QcAGmHc9e2
yToe1bja1c+qgsW64//gV8+ZredH4l9ncbEcod6pDGVVEuE85zA4QTagOInavA/s97mS81Ic+C6K
hPU0pkLFvJGc079t6o4xYTZ+/paxYCVrreDlw8x3o6o/s8YMU5biYT28xnmSdPjunQ5rJXy80t4r
KrTyylI6jv/y8q4uhFzW/CgadJqILX3nzcw/VIbMZFxPnV/BBnDy/GsooHjezkr6olw5zg2AUijf
2TpBybhvLOMeZeWYZVI/G/6yPBWKU5gzlHm0fGnWYb5Lwxwug+ZuIfMmb/Attx4gecjB6vaoFbn3
RXMm+/cKu+kdT5hBWz8F+LWc1qM9JFZdgv5NIBN/485S8ugHOUH1Kbj79r1kn9ISO8W3jsN/sZGf
abiDewft+LsiM/4egQN5gQCwerMnbswZkF7E7cyAxK8GBleBfIMb6ZHbVk6W+4pyXzYHgxzJPhU3
LBDlFJlGT57C5TOaYSqPJUT0dJcru8UNimTubNI2CYlWwnuxc238gJQuVnwS7YzzqF/z4puXvPtr
8L6DmPWE+8FWiXC6BVRieEg9h+RmdmvtR+3HNjm2U5+8rboaH2FPMc9u8EAgeiNdGt9HI6f6m6os
NL+F5XK/tIpszG0ydtl8h+WkeqrDMfgvhUliCGZ3TIBENgCXladDXUQIxuf1zZ+lc+oJSXMjy6Xz
iwbmtC2LHa6iA2vWGIFwPYJOyWoln5ugWwo8WGCqOru8VUytXbmsM2656ijR85khIlmjp2CYENtU
7VRV+2yYvW5rqMzIgwTTTqww8mNCf+eWZXIaJg3CmS5jogmzEokjtZndEVsyOvuRrHJrVyilrk5h
jShBVjd/4HphPz+FjgNgvvMV6/xm9rQfZRan055olTk4xLN/A4ZD3M6H97i4IYjKLkg61DwCe2af
mP6rsDNYbAFUIWzARCRMuBJ6pqmOW73UyHV4zynk5MZgXwEli2na6Z/MGCIS2KDAX53rhMH4vzWD
Hx51RlpFVC1MeMAkEJBTgXpLnm0Q7qjyRLi8se+jggYMaEGJBNYOtDSzG4S9vrF++1xnZ1k1YXHX
rEmbHi0vqa91QXo2VkA9Tc5mzlaXAG/JrGc7YTP7nPHNJXeZB6bvjcohP4+iq/ObsTZsroY4CfFv
UQ55VLh3Yzg8ltN98NgA606wLuiIqbKCeeTlyZtrY7k56MpBf3mC9l3NnxOOAUStswrLw8g87Qls
YPAzIe5DnT9Vtvw08TDOV7J/yPNENQvFGUB/QyjYgDV/E6ROy/7Rrv/hvQiu5OUia3Dxfjz7xiGE
GCWFFA+BxShMn+xVrGw9obKM97WtBsJkRFfZj2qdM/eguI1CBOKWLLp2P05FaTTSdKIURohiyAqp
4GsViOUcUvn5cMpsX04bMNGFRbPCYp8lohbBD16pQPJDEAJ9RKUz+WQeI9jdVFnP+AGXo4GRI/oF
E3Vm99Dt68UDLSXplvDhVXhgqDznS9gSz72XRgR34Cbi78mHs7kdS9ttP6gjp5xge86KLwdyxhts
k5GskKT+9bvJHGo5u28YNfzflBuZ/AubjgDnOHldpJ3fhygODAMaAHnYVaAo0F9Py3EWOQy/llSQ
N5TaHPrY7LiNdSzYj/jaYUqTGk/FZ9jB61+0KusXZk33L6xjfhknYNnDXA+j3d5HWHTL18GKl5Hw
sh7XkZIhwmWCoSmkFPwgJ9pe+eTDcD4SzzHe/IM05w9Mk3PvEU1VLRC/UHHpq8ocb72AMLSWLR5C
H5c5uSoAAe0bjKur6ZJ4t31ogR1qq+pbt57pTy3UJogHvpuX5xjIlQWlmayUJyX4U/kmRqvJiBgF
Psdni9z2CtW1wGw4df7T2g5EbyDez4ixHnG78TYQi5xxhb66rbB+sMfb7tEHWib+zOkQc3ujMSBJ
Bbdas+3cqsrvb5r3V94SQmb6vFwi2Di5w4J2KY6OrQs41kVMZtc/HC5IQofYkceRrBTWprmcL16Y
9/KUk8wJqI2aH8Q9RiQiV7KQZX7zZpV5RSOW0TUTaItNfudOFQk8cpycARhbatq/c+d0/tbV9rAe
WOcWy13AXIuNPBjm+gd1ccgHkfN+N5+VB13wgNvANftbYtDypgprGqK8uAFBQV4QMcKyS8fhk5vz
nlO5Sg8nGaZ/yEuEq0Vd0RJZu8lRsGxEY+nwIUkop+68sOo1dF6U6PH+dp1DiCmJ13LkcNO8urbz
UrNES9mNLn0duaStO9FKSuf0XFLJp3vgWuKpSeBxbsTtW2bcWQ3ZAdNPETLiaDhRy2Qw6ItMJS5C
BNWR7EkCLGiRVn2E5oN8IKe0/8wXH4tDyEl7nNC+8vsiSnuEUuPF3wDJMhw1iacpeeKOfECWTsuV
rQZxFnGqLICYkwLfFXDkvhpnQYo3Spst6uy5HfjGwVp2wnG1+5gu08ptg78fiRCq6pchdRb8iWum
r5Pgeg6d1oT7VNpMpljT1iv631ISeosSpHuin+iw9uIu+g0q7eozwQOGAIM5Gy+895WPWle0L8g1
SP9G5UH/0lmFiaEULmO6GxulHnK2hytQTWykWafX74b3PaG7GoEdM6xXNl5O1n/gUQDdxrAU8MOS
X+AfceKwGYcuA4hP0/4hxHJDJz+4nDr1qacLm3Yd+OV63LNSyZwd36uNBT41ARuncnTXnWa+E/bb
rmH/4h3QegycjyKDU2k/OUVOl6c7ZVmHoXGX7qCcnk/Bydgw8CgmqEZyaxGvo1SmpNmy0Ce0gpnT
VmRZ7P/Oa9nGREMR5YH8TEPTq4Fjo7wyc88rxmS1fELOuCz3eYvpimcZtm0zTi2XKfEJV1akIwPR
kdPtADZBfbH6YCg901cPB13DoT8hpER3lRVwFiKFf+PlZg9LuZ8tjXminvprblHgvoyMmo+dNTsD
s+FkoGocSgcJIMkHCf4hVA7DnbG4MLZYYzg6CWGrkzuPEFwI9n2QPDBrBwxkcO+YnR/IdX6d8oEg
FcqGFGZdQkrlR1CI8hom0A2IZcZPg40bgfjgyohhKcd5bOngWyIzAZOnUfZue+bljBjqdPyzJj2x
J0wegjviOMhkbIs4OduFFYRvWozjsSQYpNh4wYRggniwBY1ZSHYU/aDpVinqAyBPx1zYyab+E0Qk
sL5M6YP7yhakVzU41n7XjK57i6zSyEjczAtHr0pnQEcqpAu3ELQa1FauPLbpAtp1VEQQUADVQbCn
fhnNQ0tU0q6kQfd3CXgO99IHYad3HekmcjONQAr2Re5QcU2ErOWnGVbar05mdHeYFKFvEhb4X7cS
KndMPR/WNxwXYlaOrKSy9aQnA6UwyynYeZMl6eqws7rkMLDPYdHra67o+xaVie/ybfTtdCyKvv/b
5/Og0DkR+nyL+gbywL3djX3WXnDU6mA6ekT09XeFcEobdQ/X6YetWzwJlYFEhFBLV3w1xpnZd2qc
jBHyd6iOHW3Ml/bbYkKHsOhlQq4J9OUzFmVzgDFWiTeJRLx4guoRd/czdCwiWmH3gx0ExOjdglOz
GPOdw0Ka2eIKfwEVG07ijWbQlj97lY8mwSdcO2Cdn1IR59TuuJeKpPfucVIQDsQG4EZuWUkcWqLG
6dkyFMXU39wsVUHQXVYwUNSrA1mjj2vrpDNeVmZBJbNz4u0G8m/Q7nL8sy8vFxa28U6WQU0bxVMp
43zvpERfQm0ZYRA/FZWwwxuWxernpxDhPuILrdpq2BQEWy7JngajlHq7Lk34V1llkW61ba39a0uc
W7Et0SnfY0SbnzMrzs0GFyyDnpkuPoh6cMbXmoHkU9VRKLOx7M2dG7hoNxV2/qfESjK6GUNS+54o
zfzkI6VeDi34Wvlp0a3nBLegCcqjycoTmH9rVgKr7Kd+/VylQZ4b8XKX0HWFY1o0tcDJvodsrG6h
WKHx9L3LeIv7kAEoyvZAFWXMEhWh6TJsqrhF5SL8DEibTBkR348+opNzAFqOPWEVo5rcctcpuSeo
2wqIuCCjvLnnAIwlUs9EsZXEXg9tC904aJSDZMgWqCO4KhChW/q3ZnQ2DmtIcO6o27LyX+CiTeO0
5FxGnU8AF1S1gjxHhIrUAal1sfTsLNexTlT7wzBwZnoT28LD0t44mX2ogSKh3SuxuWObBwe9BsMO
UX6RfDV2EDo7OadzcnYAsIzEXdpzGq8fM9fVT4pGbqaM6kX5h8QXXArbFt3ITLHbl/Z9noU3RxXN
71tX4d57Yhvpyo/WHSzQHo6c7OzSiLVTu3kG8rJDRFyMv5IeQsasWlOIGd3E5avu2eaqCoVjEwO3
pdJx04eAjHQbnVOWd1jwymXq7vF4TsWOc7CsH8BGSRSGcO+SS6YQdDx2Ng32dzz30KB2di/nmJUy
Ys8UBz1LGu+fopxwboLguPxwudlwfoxMse5CAYj5Y8GwhzC+6luRsXdr2BUZw2qv3TpYucMdRT5E
HP6LMIi/wnlcveRFYnpgqciKJfMPDQvn6buXgd3h101ba2+azrMPgR6omVdYgSl8Ip/gjW2PTiwk
ESuIjcBKXVFiRY5FsArb79RvLmjDw4TEtWyVLFzQukzJqbc7JaB5ac8s3w1hwv5hkh4rUjC9+JU/
i5y6GTmmkybbSTbtguTShNVlLrTTEJ6e0kFPMWSQb9so6DaGUdSAHIJLIH6ABMLtgJPPZpUVpsI6
Mvu1520KeNzf+1ML6gVac9A6hzVfu/keMK0vmbjBzUEGJObwdWbkUe76Klz8w4jzpt+3KLbzOarU
UBF7D/9GPBMoRNwmwymnOwm37UkbzmRRcuZh9HHBmjTxxOAZ/qTlEx8+05thsVidDLogEiGU+iH1
DYhcKA17UIO6Lo4V6AfZYMvgMCRSbfJt3lryhHKxWdiYt5/FMAzei6eRzxLC1HlkFRmfKMyoyU3q
9hjM6WjZHzMJC9utn2M44W+yrfiux6WoIzx4vdnMSSzkZxGkXZ6eeW98F7N0gVof50DNifqPZ62i
w16Jn7kmootBmXms1DdBrj3ImJ0kw4Ft2Az1CYgRhgMa5pbfpePe/pgZfbgX1hWF+PVq5Pboc2cL
pDEKahkQMFEwDIVkTKK5J9DSg3L05dFtk9FFd7iwUbirPAatRyOD7GaBFC6HOvEh5GDhqEGYNzDy
jxT6jr8lZdz0g+iBqR+xRk4wkpCiQadIsC09N54x1tNAMAZNlTQ889LWnudhCmetfvXBkcvHwAWr
M8LZhfKEPbRJx6eR6kuHdwyze+hxEVbQDCZPjQe4zO59MEImvwdY2Jhg30Be03qHGdipwC7WwhdB
BEof8/RCHoJB0h7k67Qv6twvP2PKgOkc8OANB1N35FVUSZgZtuh1Hx6n2R7MoRU2qXxWL2EYMbXA
/WrsZSFx6UYePTHtHya0wSnizq6vHJhhJghIVU9AgO2q0ZtPJa0VElE+pGpbIWJjj4xYgXlZXmZP
yGc1Y341FaQdabqGaMEc0W7rmpJ/a5lwoDJifEGzltYk1iGndja9uwzpkXmNWo4+iz+xZaMl0FPk
aXgUBC1/c8gzY6xyT14adyDYFq3Fuy6FM+5EVdQGr3iPpUviIGGkpGJEBFgQGIu2czqdiI2Kf/vG
JWK5VXHQ/6IZUeqLzsZu+UqQxUUe2hZ1JHBZmz9I6ojCGWcX5EKT95W/Z6wHF7nQvRU1xK2x7XMn
a2KXx4HUb1uMfgb3CZHK30VgmjOCkRzKXrHSRNkU7dRDpZpxfiQODrcATCkucl1k577vmvAMiWFq
sDiXiNsSguydHZspKjU/SYgx8fOMB8u3mhxJZzOrlTMRnCP63iD9sIYmW48VHMeeZ9uu4zOHANqp
YQqGfylLxxdRipmNLzY05PN2QzlcS9QfjKYoE5iJ069tgiJo1GbGQwdpYvF4BywwqEQuhV7414Yc
oB4XlzpkR3HjoT+hP0nvSJzxpwf043l26kM1iLM/l4vakRaRvvaTDAIkwbSAV5jm+i0PUFx+eXXC
UK5WMLa2yF/cZN8WtvU3CVT5O2Azr/k27P51tNYFnxU5gFVkkH99Q5DB9082LxuENr5lck6e0E/4
lCvntJLm9q9MvLaB7wR1HJFfu2akCCbGYcuXm3MPkfN3mBCGQSgNw/UPWVrpQwMGajnEVaV0xIL3
FmjTCL/Z+SQ8EzzT+fUR6XEqt3bbhJoRKMrHP4PDqmk/dERVPawDg/1nllUkc/D5pA2nLZFJG/YF
6kCHBEIv7Ys3uAruf6rJ8iM6a9D3uLmyF6nHRN/lngsPg+wdWOleYIn7JZmwAxM3Wj1NQk7NvvIW
OyB1KZTE64G/1RvpZf2zrueC2TSH0T5H8VwfgqxJHgLJZvs4uQy7iOIpQ7yqE/GRO6vXHkQpmcZi
4/rMnx/SujIe+PFR4njoh4B5TJJbkWdn+BIEM1b/xIhlPvmWjZppNL6kS6gTHD/kQut7WL1E8Fie
jw3VRjtEcC1+GaIpQs861F1MUkaBUKBg+CwROeE0ZA1N2Kj12AQzpEJgN7m7QamWINXE/nQ7rXG6
7bXHa/wVJ7jbtn5sqSdkR4Dsx9okf3Ql8h9p5eJSMyVnDvd/cpcVKrT8xbreDkQM+SgVq2WAyz7k
TNJA9NYXBbsC0djQC1aYuL9DcpFgnBU3kuFwBkDgo0HrV24br6jMP9umBPZJNwC94TfZaSKe4DZm
whKIPnCS5HVZazVshdfq5YzgPWkvKNbwScx5+knRt3gEe7XJy4gBRN0ZlZKChd2heK+tof3OCZT/
yUFv2ne3dOcXq0OHGbFkrO80v1K2TfGXM62xyeB4aew+fEs4R5/UXLQl8i8OX4EwvxMvFZjd9kRC
z7Rn7cenHMQ+4YRuq0zko0jvqW2Ayc4AoeNvplYuag7QZeVBqNx1jkIH2b9ViPUnYLdECuO45ocQ
qi1WPasUwZFKb2FLGfLbk1otEvyrvDohPa4w/rZC+0HcV6L6ywBdULIc50lhbNIocJ6yYGRGKtN6
Z8bJB8qF+v6K0mpITnyDLiBnG0H0thaqYM/RhjR0s1XEgLuHsrfPA8bGbDO6M2Yrbt76fukyM+FZ
MDaoIseut+4Kcueyrp1+G4Ni/MD8CGMntIKi2PkJZWQ0DvatQcyS9q9mFgQIJWPG9llbU//TrQI3
fjgYApLQiuRecC6d2pu+seMxnQVI7H0nZuGlHB2p5w27PfFLFOryy6K1Hi96jdFobrw6Tv7ZKHgK
4HVr7x6DjPTvTQOFh9MUibyzR1se1NdRB6re93R1buT6WnXPsorZgxN1F+7dLh3J/SDe9fbSdsOL
SUCz7Nii3viCaCgITaJsJ1UNKAzNbl6nLjYkdG6RGSQuiiRNnU+PbbC69CSEzS81lmpIN25aEeWL
ZgkHtDXB+nFjyz4FY1gS8VJ0VMXeEKv6jKqM3FAoFM2/3FoZRmfU9c9BI4sP7GXJdwwcz+zqhbsb
MUdIYzpMPnb3THYPcUuRGCXpBEm9GbrkE9w2niRYTh6buSbWzIISdngbn7FajNBmHbfKd8nHIryq
rKJCYv0n9N6/BRVKSz6h/WHf6GWEM89EdgePle25P1AEJuDnsnO/yhQ5yREPBg2x26D1IQBs8Xce
EUf1g4uXpOD+zkRxbwvce/cm69QNjQoUAWdVgOV8W6pgPUFin+EWVjMcRVGFrbvNZhsTTGuKXm6d
Xo/wMpEXDkc9NTO0MxAb9sEOEQjyU1UEGg3wSbYpXmOxwfIRjH9MR8ezCTr8q3dNr/JjPdIknBed
aqDhHQOAzUr/o3apNea0CrVeTnQUEoUw8a6edW8k3gz/KGJ6nh2uU3d6ZyqaioeqZY3wH14bzNu7
0W8hkO4nFNZZcmX3R7D0gT2D2w+73MdoSvvhTCrncy6SZ2sWKoPQFMZjd6lH5b5yiPv+TqVp3keL
XyafPTaK/mddMF3LHaPcwY48g6GbEG/pVl86Lb3zOOApwHOCkqAiGArh8bZY5Kiv6PCWfj+apUFP
iCLGmreKSizmaXcsrJE6ZnL3xIoXm4QCoKs3xVI6IeAG3+nePeCvzQFrbtvcL9hFLbyUMRDoCC5X
nT6SBpY5DL5XZjaIbhYUxexNQT1gOiclBxSZV0aFJVdzNhyM2XHlgEbmRZRggjEZjdEJ+chALyn9
6RY+4IUcGvjgymhVYn5N17CTWID7qtujKrKrnY0g8UklOM+2fkWmENMUq3zNSQ1wrnHrUbwyj0Bt
ymC/k68M5cbfkBeYWjlQEzGBs8e1jCHIEywDCbONeGpux7/f6OrgtWryj63NZJmlFlybI7sdJ/kh
8gstJAxD6e2bNkX97eP6TY+k6iwue3PZifqs0nEYf7jgnewKKYLPK8fFdyPrNPLZudXrTwghkvgZ
9NRtobisEmJBufBY72828nRvVvhf3HFJ4BylStBcUsWO7/6SLtkhSRAub3Q/4zSjIUfHTisvmKuk
Ns2LR8kIrsYrgyrKA2reqEagZD8penpWCxXx6vlDGuBa5QaAK1Ws4J4pikBBQnQIAhVAK2qXR6oe
h6yAAFTUFeKj+u2hdiwXphhB/zLZgiA4RuIa/ZBv+aeqgJz0x2SUvh8tNgrv6CbMhlBQ1QY/erpO
myVR1viepipo7hqDnjZisNoKJka6Cx/cZu7Fjjml4G4gsrL5z7HZCO5RrynAp2mdMgF1gXs+I3qf
ytOUGiZmjGNClE8Jyk75x0V/+jliEnOvHUnGw96OKTAAKzh4gJaCr2s/keZ+Q0h0s9ERjr+UVO2u
Q3PyjwEJZnCSA+QFLeBsA5An3gBVqhW36UtbBcsXdcUy/dEhoc7EFhlbHRDAOfiIrFYG1QYBet1e
E9rm/EyCg5/ftw27n20I1ZCNNQaQmtkO+nIXFyfeQKD8jgtylfl3AJwJOVarQ+IDsLD1lwbhy9D9
mSsV5y9jMWWI/vlaOLSWnF0810wYW4+ZZ/td90KnYYgjTeykYgFlrQPhFFrGg/fe4lqZIVuMGNn5
J4Ebvg9BuPQ/eUgbfcQdNaojgzo7e+fKs61HBuYmfpJJrvsjZQxpg2b2XYzkrs2VUqle1o8z0ux0
d1v52EehMMLtvAzhFj0122xWTYJckljiQY8rRXFKmdMTPQv+wurQHMk9o2lDhe0QcBTctQkunJ2n
sr76B6UA2MWc+tmHliY5dVZrMSPxbMch4COeXh2PQQeaOW3mkz3lGMVkYrx/cd6vfdQxlyaRqLC4
RP1wcu49bIcxAe08q9vbDebdhq7ee+jAG2LeDTyK/V8DqwaVEETOure74zqJ8Yaw0risRIjak43N
UrSQBgL4pF0drHexj7+JkdcMSFJPgdBQAw0ZPT1joSQqBvQpXRnMf606K/8saZimuKlShWATJTY4
Z0B573PL/YhPskteRQoIhuG8sa4WzgfsSz0vVIQej2oezZqcbrG82Rty6+G/zLSIkSwU+CyU20zx
R8BmME+3MjjmFIA/uLHxJSvExDErZAyAWxWP+CNRf6NMrs0avBdekTdbjdr+A1k/u73Mmw3Zs5gP
P5HUOIQIka9y8hSRdruJufjbsN5WPL1TLfcdD+kV0CFzzbJogvEd1mj5ta5Of+OsmdiKUn90/8AP
Mk/GiYdPcizr/5xeFt8xGbR3jmNGyI4tuvzNzGWO9w1l0RezUYRX3aK7dtcBZ7B2YVXmH+FYw8Wz
kT9/ZpjXni2k8SnqZtQnW4OP8b5KCdHahF2D/AqyW/evL6hWNth8m1cMFc5rKFznvyLL/p/gNI5+
tAZVhzh79LQAh2kXxAUiPmZ5l9T2lkeNc3FGeVpsWSJX5wBhJjgkoo/1BgEjoGUDw7Tm0NOYGhep
STTCM8keI48510hKYW9UBR7OIUfmnLdrvuCi0CnatU3QCzoCuj2rxOYnm/862fZeRMJm90ud1WQ7
x9R+RgFTg/LMa8c/D2gOBfYqySI8aFp+V03gTUZb4YflneeWA24jzquRACl0q4FAooJcMY+nA4dB
9WsmLb8tw3l7o4RX1t3Yevqfz4YvRMJX1aTBhszjd4kFDms3rlLfD64dPHPnJN6RdD4yHRZksxAy
aj6nzci5SvdmZX536piAwvybkvK50z1BlQ73NSm/DTvbnc3G5T/Zj9aLQRB8XHXrPABaviF3YDX1
rMyKFL0JV3tkwtypDlmc4Exb0jI4d+UavtagMcZoBO6AuLFpcI1kDkUKIhA8vyELwUcLzYw+mSpw
nqZpSP/o2OYuTCShWpAIkvne7qcaWgdKcneTQiw74/Rbv8VEdR6lLvnXG2+mC2fBamOzldM8vxmx
AM+kGWXtycq6Q5zt1oyE07A6KbROUzR2avjDVk2/5MnSXPOayKwNkhkGZ6r3+z8lKEjGNIk//2cX
OdIRFmHewS2GstkPgszyvWWRSh8hOyfUMtDz+hdPlX4OuimhHrEFdhInwOO3p24i5Zz3vpkiYVFO
7WqVrSYyWQDzCi2d2DDjKx6DJslph1bCVIHmq2yLsTF/CmlsfarGuPoKhUQUPsYJADoeBYKzWnqy
pxAGED+HjY9nxxJBn8ObTSFak8pi1La2xWsXLuhUKsuoS9LatbMPKZ30xu9zTtCkY5JElhAH6yYE
WfbRzbOPJdnjAaBsiHk2uNEQCHE4QGwf28x+JCCRgwpMl/2FkBJ1aboa79AvQ/mhRqf8AOdSfw6D
i7CSD0JeWDjkL3HtQYgeasb1p6nKq0M5wwDczuy1P5Hh0CLFvkbKb9b/UXYmy3EjWRb9lbJaN6wd
gLsDaOvqRcycGaQ4iBsYRUmY5xlf3we5SgbTSFOZVS6ktEQEAnB//t695yKConiIqXsdq4DHaaE2
Dw+wHxiON5he+zOZc352fQTfQJ8m5lw1byPQprKkHujp1nOadwSMYw6PhEwms/NGwHs9ADdT9XPG
cfPe1gZJzBhAXOxAlX2ccAuNWwMn1ksahv3N4GLdo762FFVbn8l5EWLRBgM0lz4YAqXXCkOpQBMZ
BN6wod3TxFuBCAghZ0MjeNV03gJlZ9pCO6dwzEeXF5iBus6TaaXbkCD6IZmQuwi6fQenAXu8TRPk
AFvUE6CgSTxOnhSRYGI1JwOB50nduBDn+pDQiKrxOYhVMvG4GYHZ3iKMKccNVPw4+B43of07Quqk
V2i4GvrraYsJIwuL1wiAw4WIhiUSYDBhFnPsCFziVqb8CRqwOd3YvluzQAhspLU52O1ZHXAT16A8
MgBGVgXvM+bkUhzyOl6El5ApoEFVtQi2BkDm/gKAJcNEWaPwpFthqms9N97v1sube7V8aiR2gwl3
uA6geE+Zifodux4ejF4tktekhlToxWV1n4yZ88Orm4FtlEUQ9yqEkO0kLAlriV7opewk8E1OaAB8
XFBqBEhCYETxzFSOQY1lZSOBCGDleBMxF0LXqdI9McbFEkzCi3bomK6BXBoo37cRMSXFCrYCMV6c
jjHgmhyGSH+zGivCryiC85yFiK4xETK/jZ5Nb20AfWHeoSED4YPJJ4nKKSZ1zkoAiK6E12BAgqdb
PrTABuGQMTq/ZCjMHEuIntOdMIf8KSUyNwa6X/iPKPVxe/rBYO/Llsklvw42c5O0wiVJc3QX23XO
6c0qs+91muXhBSWEvHGduUIWXsbhD5zJxUPmZjSgS18G2XkAeIPWvCHoEUTMkppd3bvFvU9wDgV0
Eqgric0JKs+oh+9B0LJPM+WQ9SY0rcDZ9pp0+5WwshJhDz3rzcCoy131MRZJlPpNfWNz9MWyr4zq
B686MRla+8XvEdsPKbNoLFCqyi5+dT2M1XbHWXKXixA8FNa89uiRQkSzMS7yMxTsZU8HyiGMbCk7
aXc4o/WUwp5nIsKweLE4k04DxdLNz9IgXAYATYJgsMM7TIwBA1j2oypEbmvbI48pP2h+PcLhfgvA
F5GBM1dRtQ7bJHhs0JOOvLl5e+0W2WgwxuBtXVlJh30lteuW4APP/8UTTkMHAHFOez0W9yyN2X0w
53W+UW0zvZh4L46MHFq1psFeQQAHk3Xtz+2iXSDJ7slxpuGM/Fop1rwEYsFU+TA1zKBPAngl4/xs
onW+wg6Is0J08DW4fYLGm6P6EqE+EdQDsNEQ9CM3g/P+NJogvQSTVcqWxFDFJvUM+8rkaSTCJcrc
CzLB8Srxc1rFxq5tZofTaFOOtcROirUx1BZDbOoTvEDm7A3bOjF0vUWlzd0H7uk8pjKiaxui7qHz
UZX2oTGWr1ZmZvWkLZcDXDb2dDJaFM/HKVu8UpS37iaHuh8vrR58sRVFLcahVHIw63ANHGpsN+S4
RH3/QNRhfs/Ru/8xhnGCr6ghPceg2VCuc7qWbCYEjYt1MGfmHoQXGV+NFdgltVKePKJZrx8bgHwx
2+NiZYiMiZG1B+MbTENMzJfdR85vVhXX2WA+ibEOp+3wGgLLeppLBrArbdPH3RIiF+lD5eIs2wdU
rTeN23H4Qh4eI/4a0ujRltgXIHQSV38eNkZ+h7AwRKyDbx6jlp+P38OSamsd5vQqNyAczTOWLo70
DSqUdGOgFxgOeAmCa9xczLVseh/AGiP2HfLKMhWvMRtqD2t+FLRrm1k37PSgGH5kKTOfHdaoZmuS
KMCcsEJtQ8Ozro0NY/w+vKPDHFBwlYWxGbFCiut2jJmIe3mK0GxyGdSeteSOfsPQ2xzgCAoGhDN6
Rwa2DFmZYVtxt4272YfIwCNhbwD02N87owUnWZNL2Z6FLh733fK4KG4vb9GWcTYoDo6gQCwRDtZE
dRmOrnYGvmeOUISETyAGySIfi4oCK3UlyAhXknmASok0WGarjYCM6BXD3jWHqltTfrJ34FOu7hwi
zIJdZerxpYnGBQRTWziGGbpKJAzoPUjzarvilW6rhGZg4UNZGeiNH2I4N8BjTJL1VlWO+nIjkwRE
jxAR6pAa0Db0uqgwX9sS9vQak751M4MhQiejBiKlekRbxLO2ksXb9RbabBMmw3xmjnHU7PJMp0/u
NIVqVQLfQoFBwZAe2qb0yJbGyufvifDiIEL/EIJpzeHmd9zFmCCtFjnXWWY4DRBDahm6j3KQ/iGg
WYLjfSQVGwxRejVPvTQwvQV9/k07pKJs8E343nXM+vzShUPItKioXHNT5f7AAZaU3x+0BkCQdGNT
0lZimmcfQcaU9QbDZXwbJbU9oGvgLzeC2CneC7wkJHG7VDkbWxnh8ywzZN9BZAe3aZ/b7ZbQJ7nv
HUHU0qiS7oqCb4z2FofKaCXZiARvfwdkpzES8w3uU/xqdiBg1nVp5PU38O3uMRMds8VhtmqxVx3S
UITLNcc7pggRWG/AVHR5rCp+xXea/8JdbhbrVPiYNgikNOetIXVoYOnC3sGyHhl0VTipAOCjugvJ
wuw3bJg1pQzAr+c+ceH31V2rX6We3RpzjG2ixAzCJbNad/3B75RECUmyXb5zKXl/2bQgg02MkJwK
E1/LLX4hNlxVMLjDhdX+cmnS1DQlLAfGErY4f98LbPfQKlT2iGSI4V3ZtHJLSwVJCD09jnIpAIZv
dNzKy4q2HCartM6HbxmcQ2eFIod5C+IcspbRMVs0JmMnXij+BJIGmYoOjVCZw1OcTbDwabh2P2ek
VfG2qRFZbMzUmZ4TVvefOcvR/QSZNlrnSs9bl0Mn2PwiUI92F+cXoiHgZCMLmzm6rYqXzLHR0YCW
Km/hnYU3s+1KnAZdOv2mTzv+EvhZvlNKlucuHdd4U0L+A2Yl22ybAiF9DPmB7xhTIRVKOpr7UVjA
s6+8XCIqz5Zem1d2zcgYJyONCjdPcs0bBuqIYrcfSkjwBD53P6m+6KLyUpZxekQ1E2pEqm7RWzQj
WJ43Zjh1LCLCUr1372FGy3dt2GtnZZnTkOC3qYXj96vMZRLdrWdznNrLKLEKJsworZoX4gG4TU7C
lJkWdxMJ+ywA398xvCmmCukRjWUm7fls0fNam0bGDDji+VzSNVo72rekCI5MuyfBm1KZgZdIdj3E
sGdD0+ENZPAHVaRNPHu8tYhRxUyhWMGqW99yLMY3wAU0sWyxTrvg0dKmyNx1x2+OBbSKFXkAoLOg
W97HREXDzh9Kp7sg0c6TO9lNsdprcg7zN0ytlgMwwiqbATRjWegtZAfYiee2B7CV2j8wO1j0YWpq
bLy0Pcf2KnQ7p8kPrkcUk77AsM8IYhuFbsQNGe0SEM+2SbBHyC2EwhG6Skic3UrQ4RfLyYEzPqa+
kVLNM+bbFHx/tkfzzfAOsieLZCZbNnx2qMY5j4kVNNajmReEUaB2IoYVp9WCCBvgt8dkks9wdMgL
XochnnWYCxbLD/af8Cn2AI+t4hphKpVFlJuYaLWyOaFT620kQabXCm19weAfsUjasD6tMGAbLzUt
t99ayvqRbm7drGNYAxRUGfkt6zby1RNjbYJ9usIyEeEpotA3UYGDZiMCN7XXfa/r34tmmGiAQcYL
DaVWGPHRspOAntiQSOGSS85j4/Tb1TiticfORmZC6PqpfPA0JFuMWOKAptBSNCHK+qrsDDWtgIB7
P5x0mHYA4OnPk7TRoj3qWvpojrSRxQ1dG30f0ei/BOTnRdsxt3M6T6CfCSJjMqYOfA6m764hxXzA
MUWVDzeYoqwcK8juwaw6yT8N90pmuGLoHSoHGdDcYjkcNdXqGjCoX28BIREbXyjCRqI+957prSNg
wQub6XPNEB9NZZOggPTazLgTWtKhUXZc/Q6t3J7W2axUd+HGtXVPzYd2K/AojFezIFB0O0hULyul
4C1JIez4jEgUDCVlzkhljfsR/VFkuSS729JwqvN2eUQ2Mb4ZYy+GcY4AS5mEhvh+7ARrcs1imB/m
7D5oTrOMU1FSWETq9RZOMMSfRIxUCRnrw4RCbGSQRQ1n0fYpSxzgLA/EonEARuENjiAnT6QLa1cf
mjpvz2O/CfQm6q2hX7vKN19JsvL4t8HtqFWcF/4PtETNk4cslCIVl8Uvx7bqV3SOg7fmaMOTXVot
DPkRnO0qamGabvC2ySdP0P/d5fSpj0jG6DDx3ZJDh8j+CHlp/KFyu7yyNDG3u4gpjr8lwUZ6W5R2
NjumvRCP7JrJ9UZaOI/XCmkzowhf1+masA36aiBePbECwAW0wO39iXFpHP/M05zI1rzJjWtYTylI
OEfU53mSg112tFvts4hcxzMPz/2FaOvk2QlZkIkOhS+4AXiACBF5Mwoms9XSWflzlD2h8jAx+sHo
+hFGyYQS0CH2Fj+K06zUFETRitYwZ5/AZ1qz4naw8zd0RR90aA3frbktbn3FD0WHMacJkRvg7EkW
s6HoToN4jTOVM6jvorvEXHqsUWZPPex1l+dNEkWH/26kbcNpDxcBxSuOACcY4ldRwHI1k6jHtGBA
csD4NEdP3mQ6ehOiJvR2JSPqckVBwKwA1rLCpWeyWcM9H0JIEeRuYf3FP0egmzO8cfibCE+uxvaC
35FTeWz60XLqoh+36liKYFyCEHIXqILzXXly8SXPGTgazl45gjhiKm44Yo3FBkOB6g70Jutq3WlT
3cLxGV8xMNavMSeWN6a5QceBbx6fU8zFd0xA22do3vX9CLq8XNF5ga9j2ppvDBuSG/FfWN8QyVPp
byuwpeWhEk4IWaP2gAnuupJR0HmEsJ/UKo2RwNr++1///X//+zb+T/CruC3SiUH7v/Iuuy2ivG3+
82/5738xV1j+9Oznf/7t2EoIqaSHrtKh5YkIlb9/e72L8oB/2fyvUERhUzeMmks7a696CPmlH/a3
n19EfbwIfhHXIlvFtNCw2e8v0nPreNw0+Vp6otNJEMb8DY1oi6bHo6G1+uOrudT0pquAO9l8sfdX
41HAbeg6aN8E9eQW0xUs+MnyunObgcPvzy/28f6ZivmC62gPdR7hju8vlsDHZ5BO/hfysxqjEvme
rFGG/fz5ZT7eQWWiTBVUb5Z00PK9v0yJrgoalCfBj2Eru4LQocOnATm+PkzS9f37zy9nLv+9vz0W
0vMch5wvW+HaUhaIxvfXm+gkdgTt6WMO7hzjAaCthlIu6OgArkbVVMOe4Szq7szs+4qgB2uiDPc6
P/1hMJ+yts6oQpZ5lr6+ZwhDQjZAoDwAEtLLkoVZx3EFUgGrDzv1/otPb3749K70NK+fJaVD8vvy
o/3toZ5IOEVGNusjVMiM3AIbEtAkJSuZjMOrudDZC4jCJRUzZrtg70qhjZTDcymtuDn//MN8vJM8
ap5rCs60WlFNv/8s3URJzUggvMsDpyG6Sgaagm00X4Y6dIBR4TMSDHouPr+q/nAHPK7F/3jjiLlU
y/P0tzuQx2A4u6Hvj+6Q+z9Ja8q+sZQyGlnM4jSGejlMl59f0vx417mma1nStHkRTLX8/d+vmS25
s50Qx4nfxjtD6zsBCCWim8l57hNeNGwR6Oo9G3NGs9YbdVp+N4jFnTeTNwQ1aLcWiNcXq4H38U5o
k3Rm27M1Ggsl3n+qckZ4PPYNGC3iclsnBfHFw3E2WLFUa4a0OfBCyUoEwje3D+HERrz+4sYsP/Hf
XiaWWMHCgNQXRYv0lH26RjgtSJnJN485RwmOumUf6T3n49l4tkkEvJ3bfMjp7Pcg55twakLyhsSQ
nefgr0RybocJtkIOciqDFMNyJDeff0B18ozyAVko4C6wvXmeyQd9f4/qovadBE/1MRgqc47PdaeB
QtHQCMlHHXA4GZeynvrxbA5dnLrM22bHXMe19vRRuIMH5rlWCaOCHIIHvo6c1MZ7asmgucA4Dqid
dtfwu4btTEZqZTDRXzfTkAENjCEGcVjvYqiqE7FU/khudN3ek0sathVOiZLTIOlMhtturMAwD4SA
qGE3mpQlN2QYl8mOwywFJcq+fjq6wI8GOFJt2G7rfgiHbZyiSTkv/AgtBqLK4ZvqIZVvCfxkZr4O
OV+31x0rrzyWyV9D3tSIB31Lvi48y5yz4ryGSUQUmoWMbW/MiTDu+FTps0mjaGnCBxxvVDpE/WHA
Fpqdd9V4PRsw2G5RuWHi/eJxPn3Llt/KlMKTwiFqULN5v/+tyKoROZhN8ziAt7yEm8wgY4nsILsV
LMU6lyR0bHCm4DOg5eFDzxyqCVWis1MRPIZvnz86y5Px/tG2eGrYbW1PodJQJyttWwwygI5S3bWz
fzM0Y3jwMJyvh7SRIy998tuVObTP3i++WG3+8cJKWSaFhbesJ+9vgzHIErRRWd9B5AoPIibl3skb
Gm+lld3G0GeeaRTxhzUq4sPn39lcloyTL83i6vA2m8pxcZO/vzaSMJ6FcQrvSJgMvQ0VMaG5Y4l5
D6Ezkg6EnKn9LepNpAhkmd0NqLyfUo+jzucf5OM9sKUlhGWZSinhucsm8LcFF5oOatnCwMHi8KRL
37RWZppNlxks0z1JANFrLHS4BrpsPH5+5Y8LhtRsK9rj1pPMZJ2saPAJZjikhXHEzTfGO6jf4XTJ
UTqWGymtaWPqFoBNgVL/y8X0r2/1/u7zXZGfCBNGIO75k21GROnYoHtN7ziKOmQh9TbepN0IrM1M
4dkA62UYlLLXI54lDCn0ZD7fj6Pq6lU74SgKN8giYyRrRm/pAya/wT9aLHfj77Emyij+NWVwsK+m
3q+s/RBnQ7hvA8tjKApCjnTRsgsZ/od4cFe6JBuPAXdtWsca2ddFQdwwURgNbyFDlUhckVNicaIW
gjkSkUTISjA2EsxGH7ev8VyFmIIwshRQOIMapAPe96RrvlGYFbf4MucXnxXQP6oCE/t+HE2atT1+
DG9XSRE3+8YBPYTDQnM+D3UnnLcZ02vGgASPzbnSCgQEXBIG8KMdxvqWeWh2mcdDZ+wn4EDo+8Cj
oK2duWHteQ2ujGwqWH7dxultl1jnxtK0togCqe5Dg17xLaH1bXaBz5TwG1osbhKsCtX7xC5iYoii
y2bMxmTn1KN7BykCdqoT+vUTfqgxxtsIM/e70pl6gdMGuoBpVEPquJPrfRcx90fpCpYNpgeEmV1r
ieHgZsiXHgc51QckwjFqUs3hGYMjJd4Kx9UUbnVsJjhYSQ5sagsXaCPjnzWDHULEgBx7+T6YKlm9
uEPg6Nvawgd068QN2mu7CBXZyBNk9G1DRQTy1aTHWR2qIRdXzOWcuNrNw4wotSY4x11jFOKVHgt8
ot9rbQ7FpYM24cIkaF3/GqbMhfaVDY9WMY0MvxWtl01A/BgRHVk5bLG/WoiCMLEdktHhkLRG6Rw2
ayZ4k7EW6eyeh7ipp70a3OKFeAFUOAPmsSctVAqL09CAOjWkCpKB5sCqp70eLBE/A3eNvT2Q1XLC
OFwhVq4Ll8yI2FUhgJ5pGJjnoFr10rPJHlNxRs+7/1GlWUBTDO44hksJcOqhGfRsX3a4/J1daCH+
hffV9k5GonNsLfmWsr8wncyR9+1kAuVdAOlmtJGZp6cbHoQ0e23wM/vX/mgVw5mBYBMiO1btcu8w
PcLiaQ5JdpEnUau+KRkE/eVcCdWs+jG03mYwJLxcA62Pi8HKMC+vAWBUuBtDMANLUmS5zxw02d+M
ajbmYKc5uJ4hoUWFsVuKGiqqzBEPo1G6ISBqXS5hL74qdrHbWGN2DeF1KA2U1lNtIxhNmiNm0zi9
tchAIZw8yQz/5k8XSXy3DPUowmF1W+JkkRyRjuSNjto7n8HSpukKdxuXobicRBE+4K5Pzmn4yj/d
kHnpKHVhYKDhch15sjclzkRWVyn8uyTV3Q4IevTNjd3iDXwTCY4F77N5gXED52zr0Rj6/Bt/3JCU
wkDKiQNVFx30k1o7cwXRj6j8jjzMM/3Xzh07lKy0wm3m9pGW+xCpSH9tM8Aswk2D7D88fP4R/mFz
Vo5lSlCBIEAQK53cAN1kUGbHKLqjH0hpBA8guWk84plkVqEywMd1UGDuDxBknePoGc3WQCf/xQn0
5PhFkcZLSTsFALDH3uydFGkj/rjUMwkwS1UG6wDJaDQFe96v0d0GA4ekM/pV2vmiHvinq9IkpyKi
SaCt0zKeOGp8x0TJ3zlChMcCBcKv1gfmopGK3uCxMe0/L0a1cFxBHWSymbj2SfnXly0h5nZe3DXk
MeUHAx/ciCUCXF5dFYUDsTl03eupGh6xGsb7HnUuLlCqOeTbZNt+/tN/fPq0cLWm98PDR1NmKVr+
Vg6BCJy90jTLu6Eu0pcGyPElMFgF0W8uL9BTzFi6A1aFYTS6L966j/UQBYnWUtFWsDH/nrzqjONK
ypKquLO7Jr7uO1tsxkF1r6PjwhpMFWdb/GF3n3/fjz83CkDGtHQLedSlOCmEUK8bdTGV8V3fVcFt
GYEaXyEjY9wwRvDCOEeJLx6wv77HSe1lS8petBwsLx9ecOKGqBZohx6TiNkTDV8Q2OtQu2gfiNpM
THR+BM/NJCjau7YiBJv12w89MnlN0ygvS5dJ4T5og6I6Z2Zsxwtkn00ZwtIMbjxDTMXiQiAqwRuT
7f2cHAhSCR6VMSqIi8F/gcggqqnl/nThsnhjLIdFWvL7qdOGEfTgAttZH9+j6U/nDeKs6sBcV+3N
kow3x4uKZuXQIhIbkZPM9/nveNKh4GFdenqsWlQUznKseP/cMlbEuDyW6b1U4YCEX/DIUCldijGF
VgcIGUVbYt/YyFHOjSg27z+//F8tync/qmUurTL+KTAX0vB7f316xOBzeFju/kInr404xZhSuL36
NXpE3tG3kkg4hNPs40rn3+CqYmVwWRgeJj/PVi38ssfPP9KH14m1C1Dh0o3Qy/55+mQnOPyNlMy0
OInSOztzjINwbbLGLNgPhzjp/ct+Jrfm86t+eJ8Y9vLqQppg8m7R/3x/H2bPBiwXSHlX+YbvXkw4
dy/9Kiu2VlF5CdEnRvf2+RVPurr88parl9uLRN30pHmyTeA8Q16Pg/kOmVr2rakIsnTQLO/ByNpf
PGQfb6ltm8rmqK7ZmC3vZKUO0MT1mGaDexxN9VMxWN/RGGsIsjbC787vkq02yvhPD+lUsZLN2BKK
hZnGxfs7Wg8mo7IWv2zU2MEFZzZ3LchLoszzkX5WjnNR5ZR9K97s/osG6Mdby5XRmTsskDRJTlfk
2RqLMUm78L6gN0MmSgDd1+zr4AZQC+7cz39HkB98k/fvkI1rDZU1G69Ynt3337TgYeYMFTl3lB9V
fcSEMVRUWzMW5i28dNn8QhXs99/QWwhkTYGZ0XakBGd0XXRjLwAkeCj/m7Y18522SuMnnAlC1Zoo
ym4H8iD9nd2Re41ZCY0IDbhqDM8rN2lskhuEQ1Jf0wFFJkJoAWi3SASjxbWQ1WfDAJjnlmrc7N6Q
VnjpdaLcSnDKgqs03mDII5muNewSyevQkDttc6p+LLMoeyArMiRYNIqg78yYcclXgWn+ZrIgJJtC
x3WAbqWxe0AkeXLd1J3rbyisBdFeYV7/ArcxQTnomrK9QhJpfI+V7LtrMxmbx7AujGc375q3FHBh
vA3GZr7VKvNJGOyRNl4Ku1N3cszmt4Eu3H2Y1QRzJD2tZcSFI2P6yLKgHDLpCq8G24r81SBA1Z+3
WVzcdb7ZtWd53sxqUzCZWJdAHdxzxPxEDzGQR6kgQcFnaLLHmRzHCaKx4WJBfQSijECrC5ryN/pA
7MuYbOpmn7piCO9zTu7GL8RnVXE7dUm8oawsxp3ylnx3nzbLJXAiDMI0dtvf/F9aR4rM4c3T6JO2
siUNAHma6B+MAafhUwEvlAw/9oVz4jRtdxsNfhdvptDsvmMFrIptXM95s6KB16C/pCVrr0q0UhTO
/LneWPgUgKJbSVFoMgwDBpukVlnerctpady5opjqS0nvInpQTUx+xpIyNeIhCmwsuyO12iokpstZ
K1moQ13kIFLpOBbFqsNoIvcqyrLuqpronUCRghj66Kgq8c/J38QzSYCpH8Hl5bzllS+ZtSh9FQ6b
x86Z/GSDaK3b9wTZ2ffAkxrJ3D6t4x3B5CjnqU8n/BqWxwHVsPx5RKNRuM807z39hiwSDUAL9/2h
YnCOF5qwyvhCmTpfiC0mnoHM7bLiLA/96JU0bwOfZhAZHOX7RUS86cshfgvYpkhu6qqXLM2zmrDP
Mt8NXggROY4C96qtZ/JqK59M6mfa30W5oXU3OUsYEdwLh+cfruPkTdFTj17sJ4t/2xw7fM7XCNhI
WyjDjKFBx+LW4TBtmYpBgjefYYW24hb4iGZu70Ra37k+Tf/LFLr05VD3njhwGGQVoSeQoHMkTjes
JhQ5URXdYBgbx523CN0ein78C6HkyHBY8VEngao1Y4SEPcbI7d3YDygrfUjY/QGrhIFZo0/QUzpO
wydqgOaqqzis22dUZ93bDHPzZ2rycCNCiaF5Nr3XvGBWHaNLws3i4mycctwt8wQuR0bxCHCiAUh9
Jkbf6KnG8uhZdUTK/PRrt5W0BDpoRlYXW2+VbEf/kJQdKX5pRuW9GUiaiJBwMRc8A4+XkpFCYKQ8
hh4g1HVi10P75jdIZM77tgrm+7hT2AzxX7d0D5U2kn2FvB9rR1uqx5HnUSFrYbc4JJMxMl4kkw1J
SNgnu7iMonItymAEYEdlDpRuROi3Eb3ryzOcjzFEIQdDIncQChpEo8zy6eClkblp/VpeO/PooBGO
sdREO8pVTaNQpuWz9MxoWHXKHwq0UQ5Re99n/vtES+E03eUUEOqhtf2uu+p92mnrzHTzej9mGsOg
DCz9iFsQH5Qv6/qq4652alMt0cwXdon1Ymf1NClW0jDjbDcqwC8AvRkjJDJHUu7WHGDvPN1VLMwe
aTp6PaJ0Lje4eAy4RMXkbfkPWNVeF23xK5mi4Rf6+PzBhk3YHXqPHwiJCAK2Q1AJMmAFAiia8Y5q
XsvettS1sCMSPi3CzciZs0s7PJ9agb2QViHYw001loW1J3Ygco8Qe+rfBfYtssXTwvhl1DLoL7rO
U9W2Iosx/KJMMT8Ww6BQtbsUgMzuOc2+30idsmxLsGGYpQApAL8bcvcsrEwOVMmcOHC/VNno33B5
ohuaXYZxHti8jcB5a8ZP6LBwqiZxQl5HxJO0VZXMfi0GWvrAg49jQ3mAR/ZxVA+XzgQJ+IuP/7HK
cl0mfZStYJtMyztpgATaaUiNDev7hZNQsl913nZMiT43tOgNVMFhvyGAD9Tu5wXIx7tGwWp5Dk15
howfhkJeLQxuXFve22jZ2dpxS2b7tiP7dDWTWcCK25I2ghhsGp6HpKuGxUkVjF98io8FNKWzpZYi
mpoWhtv7366iEZtCYivuZ3K8flRcl3zZEItOFxbG2hpncfb51/54uyXj5mUkxoCXE/9JfSntQXI3
J/sONUAAbkPF5UZIF/+ympo7MorBXgVFN/zx9+SyDs0dWm3OAkh8/z3nGiUwTFT7bjEYo8KECcyW
4l4n6Zxda13c//m35CxES9hVBMmddtVw8E+5bTX2neHq5gV3+xIAi8qIgCtavgtM7FBVIv3Tbgoz
fK2Y7jhMbBSOuPdfsighk8Z9mN6T4gCVOfAqyJBF1t+Q6Ir91pgAWLdM11bKa9zii/fo4/PsmqZl
8yBjEXI/yE+iTOR0znr3rhtKpJVaMlUhzylC4aXAO3SJRCI901xcl+bsPwF6R3n8+V3/h49g04ii
wUIzk2PoydkMyUA9kviS37djQpIpdjw6R2RWIY4nq5UROWjXAPbOM05mEnLSRPXXn3+Cj68TSyFj
PZRZAj7a6emJTq6A2+Y09xxz7IUOMyxBZqY8x7uf3zVWnT/84QU9QZfa4UeXbGCsqe9/8ko0uBPI
lbo3Mc9dVYOYNkMk1TmTnercjt3+iwP3x14tjUP0EIqmztIyPW1YOoXGr5coUjULglSYIP0VCOwh
HFl1hhEQN4sv+WGYXeeb1B0gW/TDxQ0+Zqm+OC5+bIIsH4XvzSLCe41b9v13d1TZ2lXc+/cy74ad
TWLSNTb7ch3xJDaMVfNoB+nI2AyB8L+nFmDVyKztF3Tq5l0J6NH74vH7hw+kaOEuwjJ+C6bNJyfK
yWYM5LK+fYMPrAglqsLvHZ4CQNBqysM1sWrRpkLJRHvMmqfzIMCKvElIGX5SVil+tD2Aqs8fjw9v
hKdojZma3j6/FQ3P97cI+axX1WYIJKvCIbeCYeC+ojweXmQ4q0sWi+dJgV0qOiHOkojc5i9uyen7
YLLWW9Qn7nJ5xcL0/voehHOVdshujSoqw/PEh9t565REXx/wbYPNd0oV6i9ewtMthovyVgCBt5Vm
rmKd/Ax5kEdZnLrubQKZ/2fbcmreN/yptbcEe8BWj4BpdmQ6VvUXy/5pO5v1z6IxhPzOsujQny5A
SEyRrOE5PiJj8X4QQ0XUaTGbuEwsb/C2ao6N7ziUDcLJNfrWs89/7A86k0WoibZBIClFAIi44/3d
RrGHpUyp4Fjk1fg6WobeEpiblWsbj8v3NHDaPVEjxpFM2RgbZ9JBSO7nlUsB/lXv6sM6wWehuc5U
A0Yq6jJ5sjAZlS8btA7p0cyi6dwFroWb3YoPAK3mC5A+qIA7zwuI9GVr3vvunDz29ezbhy/uyXKd
v3d5uDxNWk+jLOW20Lt/f09wNNjdQLP4SCBpflZPU3Yt69HhHIhE6a1OXPPVkWNzj6zf+EWDMthi
Uf9ikf74WGj6WoIXka4W86WTe+ElYFLjtFfHrmfEudY5DtkNpwTxUAucaptQEl0DdZbkwRUul+4r
wfDHF4LN0JE0LtH8UExZ7+9Bl84toFkxHlvbzo6JOWa72VlSIX3cx6k9GGfcoq/q6uXGvr/xKCgd
diQTKSMtvZO3EPag3ZckSh+bdgbeov2cpL4hVcYZnZ34i3XuwzrDZbi3FD8IXHgFTta5CNVATYKW
eSSVDc+YpoW7CrPG/x2RZbcLbOn+YbWzfC+JpAPFmM34wTq5YJONDbYzJF1ynj2IHHN+pUOU8dfI
LvoznuPkkUm22tLDBYLnzmnobj9/sv/pK7OqU+g4wlbqdOeXBSzSmujKIy6zgJwtv+6n6wCm987P
I9M8SxnhpV+Mxz88yHxrBXeUDj/fmSPf+wcpQl+SNckkjiroUOMrHBYHWisd3H63d+xLukj4+jPf
ByRb+OHPz7/xck/fPVG2WPYSlnSaLRTWJ6+RbiveGUBNR/Y0wnsqO6yfSumIHQCYrD2we8X7PKRL
NYaZQ4KT33+xwH54pJcPwOAOIxZvMVrr91+fYUMpJsPCI878p91IEgrlGS4qY1V7PnENn3/dv45C
J9+XMxkLl8XXZjB98n2bMLfoIXneMY89BFpV1WMX3EDNHy6RIrSkxDYJ/urM/3/OzqO5bWRdw78I
VchhyyBSwZJJSSPaG5Q99iADjRx+/X3ad2OCLKJ0qs7xxlNudqPDF94QItCG+wSwzALREuUnYBLD
oGLddca+RXx8iy5VlNy1EFShfHRmCHgJsQlRZ4/Q3lWBmF1hhXf0ymBXFbFFliQcRK2EjqUKEmrT
iL6DDaIVukuUgcaFekxJPBKis2GOubjcDpYM+hvPbF6iboibpVjPuPz2dNtIGrlL6PWZs51XdxFW
H5NvH9JxoOTUFYfYMAdzhfWGucHXmnA+jFLnscU9d4sGW78z8Wz/gYD6ePICbFrAjqpLP+ribUEM
XyI35G40dBo15/shNPXOCo1kOmg5xe4dPLDKe4K8hxc4fOlcwQgoFVQZO630tqLRM2UXcItFx1gT
ubKwXS4ueX6Mi5YUzGhV9/Q5uhLsW1hN2D0cdD0PcdkrQn8TjcPYrR1NWFtXVsfixDc2t3fptWE9
+DsUEYh53HnMkYrAaU290A4ovarWPeIDNlj1IqRqXZaiU55qYFF3ddk0C42qK4eR94xbQL5oZJzy
7/+CDgyVpYfg+tQDYLTkP7tysSioFIQBY2T3yoVZ/iFrzM4i6EUGJL8lsp+/ZtSNcg8jD/Xgwxn5
FoARQgWJvAzh9TINNyAFpvgR+D5OJajlYOcY9DQsNKRL7jUwxk/Q78fua9Sp9qmDswi5XZngxg5B
pW4qu4nHbS/oRry2ALTDdRNWkbMpXKfcR5OFoW2RiNzbmD1WTfux6iT2XRsb9CNCw4MxdvuTXrnl
SV9kYwxGAM2t2VnT8JRpq24wDiL2AjRskGizjRIrLdDgYk+JGWeOiQ7vf0oemvvbY//pn84Xmpa6
XGRieHueQ5ng5pK69vWD5oE8oWrqJX65rt2pq+5HgNLGK9Id/Q6jekP9QvEw/+JRwcIHi3T1MQgn
d0SYremlRqhiZV/gJfYvSZK7+sKOuPL8Ur+S1QZ6tDSNZm+BhrkGPuoEANXoqP9AbsfbK6mHdp0h
/ptvKreKXm8vzeVnATpLu99QAYqB6JiNmCF+oGVppR90W52Clxax+/dQV9JxMzid1pBcqdo3sPZh
cG84tfnP7dEvH1/KKhTP+JOnF8rI+XEbm84A58fb10qqUI1uyb+Ob3XI44LOUkrsy6nteBhtUR+v
Fbwpbw9/udwa2hBUmDl6xFuevIb+Ou3M0uRynYxDIKJm2yF9iVlKpqM+kkQavQazmRbiq8v7hcBV
owPv/YF4zNvDAChbxBzBzfhRAMUhcUyagLg4OGt8XPWvt6d3eYsyGLQfMhQWGdPb8+mNI+rbtcit
QzOGmCMNTqP8Ry8FKoBtqMOXUU3Ct6xpPh/QQCJxNf7nkC668zmypLGSsdcwXFGSn4riUl0H2eI8
YMWArfTn5yghM0AZNOliMttBOq0a5KIZTCAAgz73oCgHu/PVFxCogViHpEL4yeNyc3vYy0yUPStL
3PJNtO2LAr8eRkCgCt88IDKC1fxoQnKDvoJijhVhG57nWf2rpglLhVaJtvlkBVuSI/3b//IzHJmK
GgYBuzb7xGhdIV2kOOahMxQNoJCR3NlQIgDjBLnyiIsDPO94FP+OYeQ+13XhU5WJll7ryxIBHSUu
V252jqlN7fB8o9lW2SA/Ymt8hLrFzXKkG76jxRR4W+5b4KZdFdpfp2Swc4JCHKqgFiOfwoUSplIr
pxwPt9flysEGSaXB1gF4Cxhv9oNQKMhTJNNN1OmT6EGtovAOhoouhZiTpwZ17IV7+/JYg5dSiZpB
2vKeuzLQ/OsiCWPC3cRq/a9TycO8qqtMfKgp+jE5MqjVwh1yeWlKRC8Tg6flWqjbnA/m+UkIS1kk
B21AgPqlqZAW3pE5dhvk6kLsTtE7dzZ5WJbfbHtKT57agQL59LkjQaTvweUN0vKiYtsYo6UU1lgc
irbOfvJ7WpzuEF9ZJ0XmTjvfD/THBAGxhXj04sNyT7PbJc6UXJES7fncNR6lLuhpgSQDyt13HkRK
Co+AaBtp1yNtJj+5kUw6LURcNJdIyQGTno9XwHgbp0j3sabAVOq+Mdr8zRSiToEQBCh7J+YwLfBE
L6fIkCyoa3Kl0VyaDZnDkQO34HqH2mpEe194VrQrU8dDic3Khx5zQHT8F5b1osjM8bVkidHiEqWw
O49EQzvFmLfIgmOKohvKSJOaVydpnTK9DfVgxpjOaF79oJde+sWhEjBuRy+AawahJRvuy6bEGa9D
5V1ZOFgXe50+P4RJFd1hTKouk+NwtATJl3fInKZ9T6o+OwGEcOnF11FtvnQYj/8o+7BND7gt5ltY
99FCPnblc1DvRVtSpdpGaWQWIHVaVqJ9PQbHLlb6Bz2I9G/YFhQQvHDTRR4tDcyFPXcRkjFnWk0S
tA4VGYjt+Z7DCQOvcpbjAPFoUh4LI83uU+G6nOYB4Qqk7YW5wQwLyUiyC+gjt7f8xV1mUlKn/QGZ
jOSPxtP58LiPNskACuUYlg2meT2yWrsaKbFwZ3WIn90e7HKuNtcm86SUT3F9noF3RhMhWVUmx1hR
mntB2e9tskrjOxntyQNPdQcEFY9oGvR0sG8PffmEy28KyhaoLd3qi+zfKMCqI8DN2DSM/wEfb+40
nMDum16pvtmhVYDziqJ14ysVUmN59N8AomPhsF85eBI4T0uBAqoEm5rnq427hYL3duccjHqAy7MS
RtO8RkOgWC8ulnHTCnYR0UtEvRm+PYh1f28qOcpHWtnHaMTpof5USTnuhW3/p59xljLB4oSqboFl
h0lwEeDkTaHnnZt4RHE87dtGU6xyA1LN6VZppY4R5DkX/SsRBioaMXaNaiJU8xqZsCoI9i6kZnAw
GPLGuO+4SNVhLJJ9qKPrGg9wCBQTeMwIfDwGE3vXOt7wH/DC7msD/Wo6onAusKm01VJsQ9HEPxe+
vCyhzOdGQ9XTuF/xEbNnix7HyaQ5TccJo21SbaPAcNa4cgb3DdcM9eQogCenmbQ46MY+pqM+7ian
Sp4cJJcXTttFjM4y80PQKLBNWhv2LAVpeXYcm6oi0rKGle3hiwb/YONXOdta7QOpbOWidRlgg/16
exGuDMyjRkMZWC65yJywiwBnW/hcQQfPqjQIzXoanCJwfN0OPs2wpgDVvYVBqEwLx+7yeiEigwZv
0csxmPisvPVHKwjebHBsGkvLII9p5RqUdamtLOT0FkrLl5GppKcCcgbLTZKnzjM8V1RN3kG8ObYY
9/0OfadOdk0XG81Lj3CdtR3po0vGtK00T1mDf94rqCMkkQ0tQQivVktl4Vxdu3VIV+RzJjHR1JnO
D7yCfKpZdnZ4jNDXfBe85s9todKi0Qwpc9hEJTqyyXCfZaj6g/LthhVeRc3u9tf/A8GZHYE/7SNa
DoCUSP3PfwbWCQAbcNQ79Eqbi3szUnBmhb+ow6AH8jJts6jogJ2hFAjSsHOsU2DVIAMFLujtfiiU
3H/38YfDbspMx99Db0CPdb3SedHRmPg6aWGIU0unduXaH4f8dYR8aK1dbMSbZ+ArCP21ZhZ8mYIw
/e20BB7wi3PjqfIAQd8FiRFHr66K3O5asWt87uDujwzuJvAv4An49oOGtvrWaoOousMYA/Ugv4xd
bWcVjYJ7owu9yPKhp1HYUn1vQ4e4iP6NtbDcV4AakPxFOzFe1+jcIMGNLpB7x45F+9Jzx0R7bL0e
80Xi2/xrOcbd+NTA3O6RiVfC8gExGdX4YVgpukyI/enjdkDCApZp6OLv40bl9IIao/FdeLnmrVAl
i95vf7w/Wd3840EU4eUA6wS03Tj/eHiepxYS//6hMfPx15j35bQLXcXGuBVsMRLmUByxbhobZG6z
2s3anzpP2R+JIzS6k7qpMPjtyubZBMmMGKJbtP8C2CyjNcbvtVi44v7IWsx+LgUIl36tTBj4yec/
N8qHDvk1TzmEU551m6DFqXddBP6I/we17vCx07u0fAmaWnV3Cs2xCg57TyZTZxh7rQQQYpKqqjfQ
I1eGVjW3bO1236Z1DB4dVcefk6+yD4xUFT+0Pk5eHUzJUDKKJhV7ugaIzraY9OzFEr0NdDOxLQau
sxgfwQ6vBHZ5lyAg7NHDvE9L1mslwm4stw1SSEvnX2ey88UA50KOiGaAfPvPF0OlIIMUgOcfooyi
3A8eOni5qwI8aLCqmlGYpxyzbzzz+jFXn52q8R5wwVOKByDwao+Ge9eIh4Kqz1IOexnoSha/CfEJ
jRK4irOL2W4cE1UmIz8mId4kL9jnTN9is+qi5wri2p4eTb3wDl+OSDWWshuBPcpT9rx2Ew4GBkOJ
lx2joNZVGO86AU3mdNUqqMcD3kXJwttzbUBa5lx34CioRcu//ytNx+9Bc3S/FkeE+t09LyDs5bFN
o1/Cx/htp9a+qPe3z+rlM+vASLIobtLmu6w8p4GSeZPWiiOkmxov5cz5VqfGhMsKts1rA4G+clXB
418Y9jJvIr4hZ+UPoLMXYUVW4ERtRU5+7D28F5/xoeuKdewN5S84/CDxddOdcATuIfevJkvp7Hhl
QSNoP7/gnHiyNwh1AMm82Z7qHIwcKiKYI5gZeNyImW65D8NvtukjzlAWYiGcvvKBDUq59M3oV7n0
sM8/cDMEvQLsoToWMOp3WeF/97AJfAKNXe+Q9QmPtz/ulcecqdHBYdsAy7vQl8rp0PfjaJRHH/Ie
hk4jFiX4IWD4SZBsjHcV8Ua4JcbR9Eeg3qjjWl2BHas2IPq5kCpfm7tH1QsPD4R7kCA7nzueBAm0
yq46Br7f7wJ9Ek9GohkTIIniBYMAOnW3Z/+HD3h+lTlsa2JITjEwlHnRoI5j06M+nx/tyERLyg8x
HKZANnj7SeAlj6qnFGcc64ChVWj3ETjRoHhRwdTlCJMbfYPLZOlCKlFzxYAApeFB7QHvRLfHTEix
S8MUmzrIMY5S2wmrspZrBIlHtzUgxhRJdxeiHotTrgtBY6PE2Lt99QZsnW9P9MoZZv9S4fNMwF/A
FM9X1jNjxRjsJj2WVZu+qRiv3aUYWjCg0T8IMSX3vHv3t8e8khjSDiH/kqGi7XKHnA+a6Vh3Vv7k
HE0wsEc+Z7VBUdb4XvaVvrOVOv7QQ3yvQq9lpYPAFg8l1FodoUTUPZH50cZPny26RDpcdt4sCTSd
7a/RayIHyyDnGERakuPfg4xfhk7FsEW2U38SCaivhYW/3NKynKyC/3cA38KrOF+DMML2L+4S55h2
uJHCRgLszCKM71GsJhqqpdWwEFpdZieMaCAkJAt+Ekx+PmIPv9hNG0ZM/Gn6hi+XuU6nSRpFlHm3
vf2Jaejzr50dIIifNPvl+8e1xTzPR/OtpCTICz1uaWdqf4RmU3cYicRpGv+kDIPX710whSiElkUT
6Ujb9AkEDtScAvOdk516J7BXSq2uOFGYnoLRVaAcYuaR7q3CTjHXrWgq0yCOO3dTJL0b/MBbAJEs
C9VPax0jgFfthzAPHgYVzZ4n1W2It+AeDfB9st58CxojMJ8lZyFZCek+z0JocYvdI3GeRkyii5E4
H5SOlm4QflTGB6is+hc9yGqrXQNvUKGqmVark1GOnv6ukKPxEIhwAM6KCy6KQSZiVVZm+HdQyBFO
tNQKv2UF74gPpzO6ZxnQJ/vKjq07SFdhsynRVMg3PecxpU0eeEjBKCpI4XWPwI/63pZGo64SQk5/
LfpqOrhK6WGaYnndz9BECWrjWgXejU2vvmqDpY34n+Rm59/HcSH8JzvEh48gXrMOmevXOdC5VPuw
8qQeV2Wh+V/jYujNTTYZdbXB81r/TTxqGf/kHMPiEblthM26ZCp/ouBZ/ahayme7VtXqR86zoqxi
PcBHI0lwIn+rChquRt+mJySUykNkBuWIHGriHxEFtuDYiSRZZx1lug2u6/Uj+OMiXkfl4Bxt2G7/
YAHSvSVO4v/bJZ6Wrqi+57jm6EFwEl7m/aY0qflbCB9l8JoXtDnXWUIegP8EXM019PYmfc5xHe6f
Y7yEfjqNQxY1ajHl39JAtHylpBB1V2GrI1kxUi8Um8ir1QZWVl7/xLGkch9DLYzx68RoJcJgKfLw
pMvR0P/iTn7jHRwI81D41cx+dPWxf6fcibVHbXq4m8Ke9dYVerVIrFYhCq9jNJYHe8pxEQAgFzSr
OLaFIDmTFwAGmjWGLErrfUd6ofjRCr1PnplUuEEc3223U++HDz70Mn1l9mrbv44uLpYb/F/HYVv5
Sflb+IBHCffUfsLN0mnT95buoQ63EKPVtdnVmvOGqKX/s8ceRXltKWzj2a4mmF86ovXDXZgh8UZB
ZuwqNGSLccIhPsMKBtcECzMhQbftR9XQDsF/CKHvbYyikjxeAdp5UdRgvdDSbkeHZgg1cjFPQBnB
1xkbi1gtoebYeqeduhyC4DdNlKb+EkDxaF8Nlv9EBafofpohDpSYbHu1XtyHQdo/qZ1WFd8xxiva
A63YCVRHX6ExhCRn7fzb1kHc/1eHkWk/1wBGp7vMzPJxJdD5fyjUyBtWiKIKg08EtNdKau9FYNpg
PWKBrA6PbdpJG4oKlco1wstkTRsfgu0z2EAre+A/TLcNnNTBXgNFpDyZEitJhgSxwh73Py36J7OS
EI0dVTT36VTiBDQ1zYhJEuAbhI0DHAYwnzJL5wjoLMAMR0lqd4NDENYQTVX2LxU2g9o96Y+ys7vY
8jBUFRiNNog/Qfxtx6i7y70GMSG9TEfQ+oFbB/f25I3TW2cKr3pmvn7xHsfxQDaZVgDJtFK3v5pN
E2hbM2uy340C33rhqbwIGHi1gXFIUANtd5rg5/e6QblEINw4HtVAtw4+SF3sh9l/qFAj2fxgTqYW
7fzUT5YADRfPF40qFzQuvRwpN+PIv/8rwVFNL3A7EryjnebKL9T/3xpKFtFGRzOjXgj/Lh5nCzYQ
aSLdP5m/zQWGVBPBAis13GOeY4heiCnDDz41ypU/WtZRb6pxIcC9jLZpSNCmkjMzwMbNWV4TlaXU
LnX411AitiBp1edoKPJfbWhrz1pVDw+qXRs7bbI6PMAQQMceqDNPt1/teWZFkxvICrVLbnXZNJPL
8tcS41vf45HlZK/6aBT6yhB0wbS2iH6iNh/fVWpMKjUh9DLALO6BO1ZYCizUEC5XXvUg31O7tinM
O3NN3qzQYuRq1fRVE23p36mxPvxWcHgJcP/i4X1AtEtfyCcvC6kSiEdAyoxJaMl3zqeNaEtbm9wS
x9qIilVqwY2OcWL7UtYlsQFyO+K5R4TT3Yx1Wv8UhS/N/0wE5rF/wCrz9je4XAAyeDg65DoEo95c
7zDG+ikL9Hw4YnVqIT2g4cClNI2Jzn/jHLxGCRbgHlfOFT1A8juwQqAK5sooeaQ6U9oa49ES6bTq
y9DaZ0bS/zM2hb9E+JlfHnKD0eCnHCJhl0g9n6+0HbsK9ohB8dpalR5sPKPxAFuWqFd5Ttw8hW1V
ofFdZL9vr6nLP/t3LMqw5h9sEuBTatNzseywF4hFVrp4dSGI+i9+nrOfOIj1x2SEwU4EXRFsspx8
64sB6/7j9ujzBZajS+YmBxv4Gz3f+aQtbKXAKr5SBIJSleWFc0hSvbu36w5O9+3B5tsHgRtKXAi8
EJHDpzJmQb4zJagPJInzqveNdDwwvXAFbhFJLvpo+k8zwOR7YciLdhqtfNJy1HXAesIqm9dA4Wb3
RVh55Rsm4TAkVpk6WgaCAbkTE5aVWbAHHdlr/xTqQKxOPD95GwAzxs8i0Gl9Vm6Ad81QJ86EDZeq
4n05xG5857NIT5bh2zywBsZtCNm6wxcy7A4He2kGssbxpe9+qUowfCAQrn1L22GwX28v6OWWZXIw
tUmc6OKyuOdfr439qCeXad6aYMiOEqv4VJEfvCXNMK6VobYfMecI/7s96AWokwHpIKFzDPqLm/AC
utgGrpjcvHhDprMS66zycbRsnSh4DKzWse5DRC83aDllwV02Vpbz4CLitBe1Uhk76CmdWGl2O4od
6eywx3Y6HfY6Jj/D8fbvlI/9+cGSQGIuKqJbSEvzYn1kAYhB2VN/xS5WQCugVtLsDMwWFy7FyyPE
OB7LSg5OqXGOG9eaAl1L2vqvXVnH410+Ob8sEGdY6nYqTY7PT4rLkPlI7SLew/MvDtsQ5zEUhl6V
XEHiIQny8N5BXGJceHeuTervcWYZcutqcdqrMFHJBUpMOD1wCNg016Mv7dABkt2e1rXhIIIgGUcW
cdn0RuPAEYM7Ga8R3W9CNhE9WlaU/qtiA71UG73cFxS+ITHKe5ch59CHKM4bJ4x0Mg0/6b9hLI6n
SUdV8/2zU6KqL8ni8nxKptb5lypLVa9ieshvwVBip6W1zcSzSa9NOt7oP28PdvGIUAvk0QLSobHV
vDljykYDWnORK3oziqTFHjLLvZ8kftB33NYcn0CJRW9WFIv/JtM1+4UDcHELycEBIJrkTMhtznGn
gAWMKaEe8UbWhMCOp9eZsclROsKvOUj9XSOS/F7z7WmhVHdt0kgtEgEDhiM+mN1+kYtVb+1U8VvY
VD6tHAjyW6zsg7cJvcG3IpFpfd+qNqYvVml/+jEDwEAZBcSYCYyEn3D+fR0kYdBsKtO3LKZYavRJ
vsbzSvlh1qW4b8N6qSZ3cUTkeITWbFrAvdY8twHb6YcZsMI3eAiu8hDiPiruBvweQM8k+egtPJwX
pwRLDQm9QsAUqiH66+fT0+3K0Qm9EMyqgiajcpKZv7xJLClWXFAxaMZLtJ1kUkL2M+YhJY5WiPKW
2fjmRpRHvqOgaTibqcQ2dhNXXfvFTqmk7fXW9vytQeOKGmtvl2W5yy1vfEidyMIwyu7raY/CfGNv
GkuM7haBuroPyXrHanoo7TKt3lwXa5dCVSsNLQ6lxSupm5Akq3SFrB7nYzL6ZqcnaUSJRuQ2+rBV
/COM6mCJ2nPxITFF4cVwiOglSGLeK6mI5JzGD9u3yVYc0BiDc9KQadqVdlst5MOXQ1lEsmwYGeFd
Yh4w/At6i/DnDRpK8xaGiafjbF0fEcKx2rvbV9BlpPWHzaVKaA7oLkrV5zsGvG1E6qhXb+2E8PHO
H+p0j16wh6eYHzXVf9g2YUwKvmWydqHRilcQ/xN182mg2KH5dVYA252mMN+otaMcRjUrMVYq6wHQ
QBdgvB2bwfRvHGAKBuG61f+ziNb29A5Gcac0UuEqVsK6fCkhM2YLeJaLq0ZyQz1CVnJQwuSLzI9+
bIJBe/umOXWHfw7MYshfov066FXxMeoOuvdISO6Qe9cWbteLoFl+PY2qBiA9yYGfHUTNy8rAR7vo
TYTU8tYa0u/lCl02s11XkVrWuyzEnGlh0IsrXZ5GmocQhzigAKXOv2VbujyS2E29aaXWDju8QHMw
KfjSGxvCtf45h4l9h4XZp58SxqV9iHgy0QBknNmjWVUWnldG1b3paGrjSY+W3QOqsvcu/JxvHfkx
GoK2vlRRuTgmMjpEqZh2reoQwc2CnS5Exb+xfOUtb6lp4qUFjGPldUqa3fm9k4rt7ZNykdPTs3QA
j0ipQkginJjz1QVrBKotH8P3Eaz6Y1TSitbCPn6i0vclqoqdbUbaC/7v9TOFOmvfMuXnsurrT35k
muOAsxykklQQUe68tICDpsQdVeLDTjXlNCIt86xQyFsbfuRsQ79O9sLys4Vr4qKY9GdUFpsWpgOu
dw68G3ScjQUgzw/Qj+n9UBrKvjOi9jHuNRvRwXz6J+Es7ktutIchSLN1NBbxt9tfYL69+Q1kMEyc
7AAKx/yDN0OGg7raVh/UrlqUHy2BWrCbfuNWGp4N0FUbUq4lNfL5HSIHBX7n8O0BNltzSLtmph62
2+T1Hd2fbT/6w4YO8Xgfhvo7KibTvYW+1ypHiXPhO89vECn9iSYypUKa1HLe59vNKyy11eqi/2Bx
+/sGJdB7f1CV7SDUH5lw60+GZXI4tJCp0FFIIRaVp+2vQp0exDXu2kP34VG73jt2DD1ydLEYdkJj
g/JhjIaAnh16Dzfk25/14mAxNBkpzAxSU6Dj80KlGk8aziDN+CGgED+0E16ajmKixF+m2rvqq8md
gABJp4L2H6+FO27qsNf3g/LpK+XPL+G94K2H0wqy53wRwmFCt7Zvhg9/GPXfMKndvYVD7kddltbC
rP8Upv5OdOVYMjCkePT/lY7zsZIuUuzUqscPrxtwyTCiaWoBWAU1MPnJcfGaFKlprYCDRMDiLDH9
bDtNE6umG/j4YeGF75VmY3/d+nH5Ygh68rDBB0N5QDw1+25ZaarRQMPUDfrQ2OBtjTPZ++1PN7+C
5Ryo95DRckhcwArnc3BdLCL0xho+WFMcd0ehKdI9gCqB6RvV99uDXR4IMiVJ85TNZjgm84+DfOjU
eI6GA3zkH0ONNtV2wsSz3XQ4RRnbEqesJU0LecjOPxKi+Lj7Uf8i8WT08wlaQUeXxmi1jwxa61o3
FAQTGycYAeKqtPOqUNvlpQ9SAzGhYN2ARP366UnDR5SERFaYxr4M+P86lqnk09WYoXz0gSRk6Xbx
lGWjuuqFav8XATo93h7v8o5FhQ7/AxoxfFBzrqmh+1WJfretfyiN629tJ6E9x6BbMNbenRKIYIM0
qbaQtVz5slIuSKZH6IeQHJ5P0g5rV4nMRv8QUVXtaIWl9xlqEs/W1IgtltVLEMvLbQukWJYY2bkg
ny4ekgbKyIQq+gfezcmpnuoGmCy5+GEcOktb3V7Ra1vIlGLOcttypcgH5q8vaE8TjWYEhz+cHBWo
vWg9iZnvvKpace/7Yls0XY+/XR+XW2yInK9ZpCzqQ1581j8dLmJRhyRGeiyc/wgAzSJEqNv+qPSS
aMysJpxsyHPWVlCoqIbVmXjmyIkvt+d+8XgyLEJ/kq+sytBh9qhkiuX2llWaH/mEuqqtdVIdFtEp
nG0V68Opuu7RqaELuIBL97eHvthTUoKOxMUAK4IU+zxa40QrCjGo9SHyKP6eYmr14I2+czCFnm/7
CFXb/2E86nvQ0AzEWdzZCrt414xSbfHDjM2ca9sZsGnU4zh6drsi3FVlutS9vPymQAVhEyISwAUB
o/X8m6KAKzSfs/oBibd/l53eF6PT7DtFq8pNikLxe5Xl9lIefGVUAmHIRAZJhuw9nI+aZFOfVm2o
fIyR8+6FiEcVmtZusBgmzSkb43emNvUSWO/iwHIFox2AnCLOzNzHs30EGDo1O3j2H27aZT9EY/MO
GqV47zrHeb/9HS+3rByKTJg4k+janN1FbqKaFQg85cO3I/VR9KHYGUNonirMMF97E9uoroFnRIyK
UvH/MDSyC/Tq4CiTSJ0vbdGJFmPfMDgZY5CMxxTK3tGzsmD6kao5AgxINlt3ZJYoKua9Rrv29vBX
TgysaImS57KSr8358COy5fTyqvBkxqL4z83H9gEnqvIwanhxEny50WevfVJFhJu4IEjiYM7NBjRx
kek9oYcnQB8IaHR6+N4PovlWIyUNxgIU9e0JXtlFZG90goGRkcHM2S1pUxnZFBjeB64j2IojWIMb
o9ImKO5lJlfQwnpeG046mEoUIBeCPdu0nY1h52g4/kedG8nWKunmrVTdV/c6NltL4ihXPh7dOW4f
oHggIOcfD8LjiBDRFJwGzSi1PbQQ865pJGjIUhXd2ti1KO8/vZyyIajJUIw2iqWf7xeR2IIANgI+
ZeEwvjXCTnmFNzIMaz8qf90e69r0ABCQgSOFwnrOTmUozRkcitWnKvHEJtZo7+YVZt7N2MR3MAN+
/w/DsY4UNaRLojm7zBWYpNbItX0q2ymuVnXcmA96XDV3gWZNCs51w1Ir5eoEUSFGixg6MbKJ54tJ
i7UFKpiGp1QvkmYNMCHqHuoYl/INovVxspmsBI7N7Wle2aGSrijTHeAZvJbng3YA/CaUUpUPvEsU
9UtJFSNf9yIamzsKoNbSk3zl6eBy4/BRQ4WePK8hIDlXhxlSOSc/KppwDQBOye+gMCm7CWk88UXU
3Zckz5csLy9nCbyIeE+efeCq85dZy6qI7DmLTi79+mmFZBkCW5jhfJjauHQMr47F3U2TiuzOmsMC
0GBCbrsvoxMdPv3eyhvjDuBF+0UxUWT67MdjWtyeFiJ40OP+mNP+FVdWDewwQ1RMywZbuhkKVd/i
R2IfPBVI66d3yvlg8tX8azC1F+BCVTc8CQA95apwurFZBbodK3s3zu2Fi/pyozAafFpDJXSUdOPz
0SpFaz3FYGrC60ykmgM3XTsgY/JVmLjF81S54yPu1Obbp1eUCggVCGnKBbtndgYBjYS0rOzoFMVd
tNfS1jsNrlFs1VBZ5NZc2SgUPMi0HEo7FuWG8ykKu9HtPtSjE35O+bsnwFSmvoP2eVykS4D8q2MR
yaAESbPRm8sGlfqI2Go/hacRnZkn5FmULymoFUCK9VImd20oeNBSip43namdT8srx1RojhKephAC
1qqsa0CkVtvXwZqHwVlSybq8NWVRFii4SsxN4Xu2UQDiilZHuP5UIezz1e6L9z60lb2ttdpb1Lft
8fYGkf/cWTVAPq5/DTeb3WjjfBkEcXjCpwZkOWjtjMen773vbm2XL14g1OKt7oXlrhJ+0Pb26AuT
nWc0StRSugOierK7qKMeoGNuQvT0VQG2vfbx/1p/fjyuTV54SeSg4Hz+LXPfd3uT9+/kVW7/mOBl
8Bq4GCB4yWj9qIbMWiroX5ugDuoDL0R6Ufz/fECMO3F+VjkT2NX4r+qg518KG1WiBrzs/WTjgXN7
gtc+p01vCKQJDWGQkufjeWZrlMi4EfBSUDZwAkIa7ks7hmW/zQE7T3uvLVUHnsAwxWuYPc1Cn+/a
fGGyo4tLvEZkI6/Bvy7VTnEaekTyBhdmDwZcED+NTvmR5Wrxi9VQ9rfne+1wohdKFQIYKt0h+fd/
jZemSmSEtR+dEETsjmnfUuswcC25t4MJA6P/YTB8DTgyVLGh658PNrhelwyYNp0Kxa/bl6rpynsd
01TxPGBgt9Douywhe7oFjAJqFY+GlJg6Hy0rDa1vAy8+ZYVI/XVqVhl0hyGyVrSQpgaNvzL97sIb
WOuhJBY6WQ+lWteSp4FE7P721K88XwCLqWiz1gA75pz9PM/TDtFJDo5W2NYLuk5DDQ3F9+56n529
0ro2jPaU1sSS/s4FDYrAikCORwo4DpDfOfcKtevISNsmOcU5zJVNiZ/Ju2n71dquEw8RCe59/pSN
a7xuCvEBFxp3oKGxvOdxarsvjS6WPAnkh55dmiAfKDrJCEI2GM4/jSEyR4K541OOaiFWuzFlsBXc
2WB3e9WvnCZ8zfEVB9BCnfiPQ8pfuzsYsGmzQgScdFMMJOgqxpnwGdJg5Y7Z9Lsta+dwe8Qr9we3
IokHXSFQV/Myop7wvFtWmJ3SIPMfx9GOBgCFMKdX+DL+ikpPOda+VsNpd51PYpr5zuSvtCIJMsH1
XaQLdoioyWRmJ6PLTyUsE1rMdlRuglTJD2NoL97NV74ikEHK0ECpiVfm8AeUCeqs7TxWN87afouz
H5u3hDbVLNwbVz4jxDkJmsYIhZt5dini+hKYaiiyk0hMFYh2XbUbs4pcdB6sssA+rV5q1V+7PIBB
UWKCqyhB0vI7/7Vz2tiwqrScslMV+TokVEhlYz3pv6kuBg9oBmB6axjNekL/0FrLvtwavwA8uTRl
fL+9o67cHMhnUXaSWbVNAHX+S7pSD7CSCvNTWOmeQqkUQcuo4Gyt7No5AasGJGYk6vb2qPMlxy8B
2BA3J7nuH8DJ+ahFEbUO1dLxA05VvRv5b+7jqOXuFH3320k8NA8+PyAIO3ps3FEEQrMrYarQQFaY
KX01w30c4qC5L/ALH+C4dO2TNnjRJyN7OUMyedk/kXng3Nw4a5Igw4JK/zAQ78z3ISiK33prKfWm
Tqalzp78SH9feHIw+npEfxSgwQvM3iI87zD7Qun4w5+SFLM7w83qo4Jbevh/nJ3XjtxIsoafiAC9
uS3bRi0/Kko3hGYk0buk59OfL/sA53SxiSJagwVmdzTYqEymiYz4zcGoi2zeOIXWvh7wd1pxXDYs
xMVkdrrbGvBI5ks1iVZ7gpeXZ+/MURjf5iScjvU0iY28Sf4/LgfIVUvNB60xbvZFxLqPNG8s2vkC
+GvGlpiuhlCt4nEA6hHty5kXvKoN+XeqNjMG9ZKcdnv9LLeJnGHckqg+y7yJ9OJ6wdZWhep1lWgX
nbJUvtM73ficW/TilNAz/+2VLvnYm1725XbU5RH4v1F5lmLqQ3l0uTnDubN6oGnaRa1rrdghTOHp
sNAs83A7zsoHlRBX+QglnXlVyptwvXTjKlYveCCazdlqG9EfutGc43Oc6OrXXgdKd/qLmLIIK3eH
ilzi9YxiM++Gqlfql1wvvQ7UdUIXfjekuCM/dAEFvh1VuVL5fjvqK1QJU8p8AjgAK8WcLgFaxtwP
FL4G45I0c/kxUs38oAZVV+xrknD+a3Q0BzP5rPUIhh7FOMyPmS7sjeRxZb/SG3+u9oPGB8l8PfbE
aLQurTuTsrCTCZhQdnCvQs53dlZmb6F3ljmDHDFa8pIXI/1yljX+2RwxgcCu5ZIG0+whjqPUh2rU
H1svFdpxxBQq2TWGU76DhbtVY1xZwJwP7BjQHQ6n7qK+EVe5V9GnNi/9ZHT5wbBGVF88XKXvb3/W
lQXM1Q0jh7IG33aZjBeZXvN4MUywQpbwHjCCAVfYRIHpD9OcfKc9Vm8JeKxOK6wK8iEe6N5SJkak
Cq3wOGBowxBO5yasoFK0SEuYuwDO97t29jIkh0Yz8DN8kTZeyisHooT2g0iiEEd3YbGCwnEuaDqM
XC9QS35WoLYQcytyPT3FUTw8jAperPdYRw6fLSgfzS6xoGFuXOIrZ6JNjxmOIeRWRNDkx3+RxETB
WPWdlWqXTA2T9BGLhArIbDZp43vUZFPtnp2tPmoiUuONs2N19NTrYHyhngKN8zpyHFa1U4FOuFQi
0tP3SjDmSIG5iXo0sh6pZrCBuCnGaVFaB4t/ud5BRdD8t685mh//9yP06x+h6PEQzVqlX2pVaz8A
Wsm/55RIjnZhNXsefsbGGl+bboRydbYRIOhXne3aiWYI5Z5+0RXQGNzMWX+gA6p/BWzpJRgNQODd
CzMOt5we1wJzqZAiU7hHi3Gxidspa12tT41LVIrmZ2ShUPAU5VB+TzH0YaCPU+L+wGFU+/z2Ceaq
l65ywP9IExcTPDQ4ilSmcaHO3ODnaXinoNNgeOv2HB8RyJ/PtwOuDRRgp2RHYIMNfuA6YE8bAjhI
Y17cUmvepd7QP5VOmbiQyVM3PylFEYX7kNqVeHt2AR4NhxWCy+K6PN5e7CQ0I9zCEaVxUTBlPBWu
+t8Qiv69XuSVuqvioBRotOnYO/zFeBGGATxACYyNfB02N8deQwzcuLBPq48OWhRf+ryn5xPURv8n
SC0D0+sEda6N4a5dfyBh5COSEwxM6XXcGkClEpCQXOzZoLdWTb01nrKwGhTYupXzN+eU9ICkVEM7
n57+dTirzaDfR3xWG3ryJUX48uM8TW6wK5DgYauKyDiWkcTT3p7etUuJiw8BOA5JiR+7jjvraVQC
1TQvVdvNZwWziHBvek1nIzbgFcNhzCjnbNwLa0sYoh/5FFc6OE55cr5YSVlhTqMlcvOixub7tgr1
S1t3xpknpSX72x1itcr0/fY41y55XrMUoMC8k58vYirA0Qw0KIwL/LkkRPEnyk6w6BNz49RfWza8
VQGC8GhErm4xn44KrbjqHWBNteL8VqJSz/bz0AMWNSe1HTeiyV+9eHLIJw7oMKoPQAAXmwONprjT
7Ma+FJoVPOpVh7FlOZZPtRC+UiXZWeNMdB80qAl48QTVRviVD8k5BKKeC45K+NJdFwhR6yjYLl6Q
xxjts9IH0tpdMYeLKMZZ3NmKUNODictathF5ZeCsWdSywOLBJFr2iQK8Duw+c4lswQDDr9o4BIke
tzuMCf6QaECfD6G8org7lmWxG8vYVN9+MDkUMSlkgoHkRbJYUUnVJCWqSs6ltNXk3OcaDp7KSHsj
8qwZi9zRbE50UrONzWO//uQ0q8AjQ7jhjfyqbevS62sr17nUg6HGx9oykGfUau+PgomrvqvswfiL
uZYALnnsS4y/XAUvtutkzCqfOXYunTKEXbfPxiT6t+qSXDpjd4FyMrD7wFDInEtn18G0+ir4J2+1
a2SWYTNw5cnXGGI4i6U+6vqkTiJxLonAf31uB3un1CP6MlaC1E1GvXHjAlib6JcB9ethWyWSQdkU
2Je5cjxxVJGMsB8CsCawgUGQ7bQkVOrj7VNq5fSQJGTSVBJnif28jil0+EFZUfNxiwjVGpSQtUd6
TWj8mWHbbaAQV45EoLM0lJlZHptL9Jihj1mHhJ51CVNhosBKodbcFS5SsW8fFO8rYGOI6gEeWXy5
gidGQsLC287R67lEnLroP0VjlfbHeDQmcfmbcHQZOB2oQy8XiqlmTYCwknUpp6jrHmJc7pp9UNm0
PZO6cDeaVSsvLFlpgQrBZQZ8anneY56rcspbFxtxJHUP3yc91kqVfRZ5lF8sr1M/uND/HqJebEEO
V0ODtZdsKs7gJajCLjLKA4NtXkZuWnDshtrcm5i+J/c6cCOBzH6PQl4fTfEvhf+9Rd5eW6uA3KXj
GVfQK3HI2BN9k7atczGiLN2hL5b8UPva3E+1IzbQ3q/vGSkjz90NgEQq5y1WkJ6NDda1mn4J1FAM
e/xKql+RNdrTCdM4qzui8YuntFoX9GJvL6bXhwAGd4yP+5XyKGWQ6w2p6PMYeXZqXdRES861FoT5
AeqcqX9pEFu9G8JMU3/fDvl6XgkptS5BdaJYtyxcagYUucHqQejWefcuVEwc2GuesHtViaOt3vLr
MwD8tSpbGKT0NBcWl5jqzahgZrF9Qdkz/k9zJg2xuMyruzffWsRB9wU2HB+RHPd6Hke91ezQJY7l
zqI4IZsRz4dkchTrbBulc0hRL3c37q2VVSPFdehkAuGiaSD3z4t7y+0cu7FS4V3otxr1qalLWlJJ
ndgSp9MEj5Xbu78bRFG2KpWvkxPev1RbeAgjscPauQ7MJE50dEGMBmVpeftR7cMTItRxfEJYyviJ
lvJ8mAYNniN+vB0ycGOXbjVbVxbuy9+wbEzVepOZRRjGfmGp6QdMRuLkmFZ5WR7criv35jS3wZuP
QvnsB9kuy+6SgXg9bHdw2w4h5tDnypmjRyMye2Nfx16KKKfbF49IJeM4mEx5+y1I2m7j2H99Gsro
pqQhyhLbEoAdTzyZYTqGPrbO2teJCkCwJ5Owv4rWBHEzFslHstPySxzC53/zjmW3khxR++cVtWxs
G3VjZ5lpK5eROsyjqdTTQ546ypcWNND5dqi1z4oEA0hIclgW1+IkzNImm4sxDf1SG8RuKIfwo5cE
06Gbsy/66Flfb4db2UKIYOMnylMGlaSlfCgoGDXvp1S5ZEWETwQSxON0zJn8+Gg2WjIiNj2BRAud
0d7o5K4cTGBQ6KPQ0JDquIvsq+nCScHSIPIps0/2Ke2H0DmjLWj9xYRS+8U2VlowI69yvWh7o0pK
hJhiH1WX/Mwlg5idBlErw9UPtV8sJqLj7Tld+4RcKXTC6K1i17rYJiLvYy8ZjdhvoSwOpxh4QHH2
kJaJ7uAQOOI+L+360+2Ya9+R1hC5O91cXizyN704CvM0QEwYHS1fbw3n3YCgOV6AAS65JfqKdmeJ
Y2Pm9sbUyoFcP07BenDyIqchmZPLgpEyQy7R0T7wIziwI/IZZXmvx7g8NwLC4u0BrsZCSIYnPvA6
yuzXA0wozCFcr4GZz4b6o5qq1T4Y8sbDf3VQi42Bra1N0i6+HowPMPPGdbDC0UKclKLYT/U2/6lq
KOSd2yyui8PbBwVGhByd2YN7sLjAmmgWjZHm3iWLnf6UlqUT7DF2CY17a5ob5+vbo7E06BTI7gQF
8+tRGbjkxpqiepfeHVTniPxPVOzMVi3iY5MY0a/b0dbmkHcs7XWGBhxE/vmLFTkGlRNlZBoXi+b+
ezTbAQABiRLp8XactWuBi/gZbsWxuUySJXnLTbssuND0wBnFC534iT6J+zRrgFjzHborPTioTMQ/
w9FT3+qyxqECo8LixUq5FlLoYlJVtUcMd66VSzp7br5TjKY/InmAxmvTQ0sfvfrEFMdntedoP+ZF
U/xze/xrOx9uAMAYsKAUPha5iBZGaYVWr3LB+zV4CmC1PaW8Wd4V1pzRdrBpConc2NiNKw1MAOWA
JNHVg+iBD9X115WGEGoZxN5FCyeRPmG+FOwaR4+Mc0bBRt8FBSpb7i7pZ11/pF2Wvw+soMG0QJ2b
37cn4NnMbXkMSfdP3g88Byn+Xf+WkIprX3llcMmzjGNIMN13UOarYN9nWJOqvYf6hZa2h8yarLMC
Ijjf8yzVjgFNs2mPaXp6qK1ii3Wzdg0gg81uQ3IHZNbiEMGrwJppAQYQqkp8otEXqYd79D5jCN5T
2N0pme7c356K1ZBscRPbCPk8XnyVXFO6UC9N5zK2s4lcq1G3T/w8VDDxqzZIzaLc+nY75POpsZh9
QDvPwDvAq7ylrme/quOswEbEpoxeudolUr1mOrEyFO1EaVk0OxgWurErEyUX2GQ3qXW0Zn1ojnbY
0KlLZ0yNAk+N23NaRsU9PgRj4RtKN1iH27905aDg50l6G295uW2vf2jslF5gWGFAI6dCjNib8s7b
T7ynL22vK8mwq5CrPVpG5lofrarBnfN2/JWPwxVJDRcJBzbPMtUa5yl1GwX7pGlsEM6Ive6AcXSx
NxGsBcSGiczGJl15pQCpkqQhbCVw/VwsQKfRWlUf1eDSgR7M/zWLqvf1cgju6qlWvacEClH+GQaa
ZX/UEn3w9vUcbt1wK6cTPUeenXT9yWaX2BFUj5weiXTlArAiiA514ank6jUY7l+DdKjbp4WNW5w1
hWJTt0TW0pYrE6krilIcjVIN9vqDazqKp5jUhX4y9v3R7cJkX6mBdcKcXPHuHCt1/tQQk943ZiHO
atFGyXG2hXK8/dlXZ+DFr1gsu75phqZvYMOhA9sMd5kB6gEnGWMWn+w4Hn8Ps5mQrCXC3OI1yvG9
Gj9wOjS/6MO+qjVmQQ7HIjWUiz5JFYlqMo1PbDnMcCjXp+fbw1zbXZy9LG/k46QwzfVkW7Gl1iIc
Ir+Hyq5+VvVCV3ajBvX40Jtp+Gg2rZv+RkxhOBdV0egb4dc2F008+uASPQio7zq8M6O4Woo69AMB
Mc6r8uTDXBT199QrxBdIXoW9sZvXNhfdAYk6ln6Ey2cF/SsvHEonBDs5uMNhJhM61mabGIdWcRXz
PJuKMx76xJ2SfVtic7EvCjTCNxBpa58YjDkvUilwS5nyethzXXVaOVeh79D+uhsMLzgYU2MdarvY
AvCsh6LpBQgMYYblTlbwRjeY5tDHlCT9hg4Z7yYdQ6ud1vbOFiN4LRjkAFCL4H3J7havYEPjjLRb
yNZwOscnhRdUhhZKXaH0ocXWlrviajQOZA4jFi5/Xc9iq3nD3Lh1cIlqoSkHOzWi6TQoTTgfG9a0
c7q9VdbWKhRyhC3k6QxW/jqc3uA/U8o3t1XT6BgcPT2kVeV+nKIBC79g2uoArw3PozwvQaDUr5fV
i1itQxzWKuVidnawqzyHUmrWh8VXDzW7LVDxyr5w8c9DzBw8ErTpxXFnCro4CqS5i9Pk0Z5xzg/Q
8sv7bq7umqn3vhZG7JyMVBkwUS+RndjYlyuDlWhtHOrRSuJvi29ZwUQM6AeEfqtNyV3TTe0jRnPa
rjbrYIuF9QpATRZBMMSh4OuBwVqyDixhOG3edgo3bCmK906oOL/mxCjig+v29TEfEhHv51TFVrmb
Z7Xc166XZ6g+1g5mHU31ZuqS/EE0K+mbQoYwycuvl1aAru6I/A1Lq9KGcyYcAwlhZMh31dh2Dxpz
sIWtW/vefGvyXKk492q+8c1WBL6ouW/q/Z/Qyef8EMi+5r7h7LtzZiX+EDhBdgwCw70Txlb4tc8t
i7BSrOpZbuN6wKGem1oWB8DzrcT4kbkDqIpoNn8WHPy/bm/b1VAA9Ck/SOXQJZDCdsKuMTyR+F0c
KcGelx+8TJp2Q7Ub1azeKI+t3KdgNZC5kA4pvB8WFxoy08mIZTe86LkzMKqqrFz9aCNvO/wj5tjx
9rPX9/l/gaY1Z2ToPHOjoLRySCF4xnuKthPliSVHqwL1hBqqm/jYdEzhLqLj/ccEovvVMRqrP+X2
GG01vlcnGPokBko03V/BNKmHapRalMQ3C3sa9/ZoORkZW5/NH4Jk1DZUldaiIZVGnRVfXRLERXYc
tCDF8S9OYZGMQV5Ij5jZ+ZDnbq7/Gw+DuVE7Xw8ni0kOrgsUkq8XatblVUTVJfFLE+rKbuCULA5t
U853tVNGb2/dSSnp/4+2OIUD3QtKLYwT32jzdP401bMIHmM8wn+5bTQd374xnvkTlCGYzeXQrCSe
zV6BZ46wf9B+HpMscfdzB1H5k956gbXxrFnbGRRVecTJMwfT7+uZzNu6VCYxxT5Q2z7fWTgr7PTC
1spdboR2cg4H1yuNnZ73zS9axUP7FzsDYihLRsqG8rq5jl+hKVaGlYN+UiOcn40zOWctGdJjqTTG
p7igWbwx4LWlAwBHllgp7qLscx2wNe0upsya+oMm1PngpUpu7/Qo6gd81WvnrQRGeYdIq22DOg3l
5OUd0uNp2VagFHw7wqx11whNevKpTr5v3UFsYNDlZC3eKKCoIB/xQuFYXTZ+p6BtijZLMt/rBrd+
xDB6Nh6HodlSCF05zjxgRHStJMAEIPr1HOIuGfaiNnI/yEc7O2mxaSXjLh7EdLJqZZ4fSiczt0qT
q0FpE9IEQH8KxP910MGInLqXpMRuDAqKYaMZ4VnXjUNzaMvUsE8ardIt2uHKaoHVSw0IyBjqW8uH
SUhZ29JrNfUVS0TQVDA67YCK1nhlxwcrKtA3vL39V0fJXSV5a2SzS/bypIsxnJsy9a16Gr57xXg3
hbpR7atay9sjQK5267Enc7jlogFmQjWFLyq1ia/nVWtDlOvxe/LnvCw+mzOn7X6MZ7vbWzWn7JOH
dSs2nWrn5G+/lek1058DusPVuNQOn0cbdbigynxqSHl9sqp2OjopAuJP2L+l9T4adcRBd2EVqO5e
KHnvfrs92WtfVzMp9kr8NWAt+ecvquqUEHs1C+3c1/O0/OX2nvJk94Yd7KXB0vntsZDT5cEgMxAw
BNexPIUmbhwIeJZhbb2LtaL4h6dREOwStf15O9TaMQBrQrZBaC6TTl6HUsyWVAQYlF8EIQZY+YTW
4LFxSK1ux1mbPnjZ9K9JjjG2WBylpbD1wWydwg8j1/q36/CdtJuuOJRJAS/6L2Lhd0EBTtb9loJa
edbaiDR4ue82VnaXAJ77CMvfcXassC205Oq4OD3p4so6+PK9HHZUYLvCzPw6hQpxn6ZDc24Ljogz
xIfi6+2BrW0/0gtJhqXc/spWB6utCDIoTNW0T2wgoIhkuWqYfUiHwgQfOI6/hWmM97eDro6QcjoO
BeT7lPqvV4hw0rnsMha+QDr7XdZm3a/JEv10sFrF2kJ+rh1pvMzRC+Bdhx/84orPRxM6rsrKT7Ii
c86iMHK82TTRYzCKSDlSEIXabSmSr42QR7pO3kZ6w817PUKPDjxikLBxXVWU8Q5tVNzAjMl9rELH
2jjHVmORTIAuRaGQDXcdi/KfrQdzkPueNQzF3nbL5FhaA+wC7OXfqqdBQgEDFQYWQ5OYvUWw2HRi
18am1De6xspPRl9nOa0IIY5IFEXuA2/iLdmetQ/4MuRitbggJiqoOYWfN4rdvYszo/8Bc0HUmMWq
3eeh7t7OJWaQLBWVQ9mlKrDISpO67Zsha0sfo85w30Te+D5QYi3Z9Wh73GOXWHy5vSFWh8hDiUOM
Bz8ardef0JqbuUITr/QjJ8rPeDHh4Ity3x7zwOaR62neOM624i2+4oANX2aGRekP0FBbRshHpPRo
/ib3LjD6rNyN2ubanUDZnmojsDKYxYuzempYLmEjSt9Rc5EfhI2L6L4p3Xp/eyLX9gIZgoSggJvg
79cTWY2d1wGsZiJFV3/PNBS+mzAvP7WT92Y8LjLP8oAGSyT52ItIcwtIT8MFz4cflujHrC2inzWC
lVsp4NqnokpBeoQrJPfcYvUXYYH8JueHnzgi/JSXdfAlmZvuTuvHz0UtjI3DZCvc4kMNllKD0UtK
X7iSiNXj5rIrC6mIPCIkUB1sp/mLJye4WOkVzurn2y1SE/Jmb+50s0D/CFGyg5M4xskOclF/wQwN
d7nbK2RtJT7LJNBEAl2zpJ5FcEvwExpKoEqW8zFRuljs0rqyNq64lYctqbn034GqCoRyOY/Si7aZ
rMLvAEQFWKFGanfOKrs+V7xc3rUWmMa9CKJSfSpm3DhvD3LtK76MvrjzVKeR6YpLajQb6qcQP5rm
lOda6e1SxxvVg1cBxb8dcm1e5YSCsQFViH7J9c4rBN7DeaIV/tjlyXDWFW2oT0WvOn8Vh5cfNBrI
BctGYN3mFPR5Kvi5VijVf16sDdVHj/KPshFodQ5pI9AHR0yVJXM9oMQZp3KOO3ZCHecKTrDiAZNY
MMyF8z4qMTs83p7A9XiQyiS+Dd0b+ecvXgOimgOFV2Dpm2PQ17tsCMrDFCK4K+q2s/eR5YmNrbC6
RjHsAqKN4gLtuuuIRY17fN0opY/0rnhwy7nZF+BE/sy0Bc/s1uYTvBF8EnRuvttjXcs6sbz4v8iL
LS/aYjCGLK38uUncozIO012mNFj9NEV0xqCivHhVoGwMdzUoUsOI4sva9vKcKUO7CiP8lP2ABvW4
U0TgIg7i4llPKnNQOca7PWJhW1fS6saAsiFxtmC2lxKHVTpUdMpDDhyX3skZqVbHPc4NFsB/Macv
4iy+pjerVCQSm6RlqI923cf/wSPT3B0K2XVwjEGsPKVh2767HXXtwgWkwv2EJiX59SJqbE5dpc7y
/TDnCiY0Y1eop9oYK+NdrCbWtHGsroYzAJnKyj1PlsWm5NXQdKPwUt+0Ul35F05Dlz6pnVXZ6MjR
Ld5y61j7eKDrINBKEOgriaLWHLl7o7bw3UxQqNO0jISwFp69RRRe2/30ByhmMTbsMOXifbH7bQ0Z
IpQMMt9J8ZVtSzR07kqb/XCq3KoJj8Iyurvbn241pHz5oTUlVZgWV9SsT4Y6eW3uQ9DIow+eVRn5
n77U2uYhbIEV7tHFNcRGfrEG8JJdZ7AYHiSjV3RSeui1o8bItSZiDq2fzRzp5YlsKtd+a2Zfzvhg
Zpl+RqbJVj9kQ6ZhlqmJ1sBrqzaHqNs55eiIs6ixuH43kez9c3tW1lYY71K0sCQvnSL49YdoWjtE
ZStghVXh/AVzs7nfTUk23Ye55325HWvtRKIvBIKTr0C9ZLGaef22RWwomd+V5SQOahRVwxe9NZMA
V9sk3ntp8sN159zeiLu2qqUxAuR7wIavABZRS1G4RtPM70WXed8cz2yVeK+poxg3Iq2tMZkCQbi0
gZ8vS1zFKFolqabcx5q5DA44iU9/4Nurj20aFD+sRpvOt6d0bWjUhGGvgAHgRbW4WZwMm+Z2ilnU
St6On6J2FtlZlG6xZRe1tk7k5sFQDbjyK8wIN5g1pwWv0jbNDHS/NRF3d646dc2piSZsz2+Pa3Ui
scRiq4JSQZXpelnmVY82iJ2VftGO4znGHfDRnSHp7OI2dpx9Eo1j8DdTiZSMbL5TylrC0EUKsEzV
lcLXEpgwx7kM6IaYXVb+/ouhwe2QCR1rcllbQ0FwLLKWx6+ttHg44vgNDTdGdmLY6+0Y2QdcMzed
zOU6WJad5WTSgUHW/FU5P09xq5wGg3TVAUxqqQlen9hENgdndqd039ORQ1UxCO7yJK0+Ulet/r09
6rW9j1obxVgeq7xUFx8UjD2nOx0DX0VUJN4FrapVpzRpwx91UgG3Uhu7Tg4Qee1vtwOvrSQE/xg4
nk8cc4sdkkyoBmBnx5VWKuqRZF03d3bfevaBZnDzTwOCbd5IElbHSsIF8xBtcLAy14tXrSoDdxsl
99vCGZJT6rWO96BgLy5+KskcASUVLXyDXZ516VaSux6bk0Bi2TgRFvNcZ5U1aLDK/dmgIhBaSe48
gkuV6Bw3K76PbtQYu94ASbfRDVs7IGgq0POXljdgaheDtqfGnpSGijtq0z1yEGkzPro2B99nb56S
aKtEvQZgkbavaE2DZQPEvviwVYPmgJsm1N3FoH2zxujeHHSq7mo3hu8iR6Q/RNJHDwkCfN/0tAjf
cTHlX7Rusj7dXmGvp/xZ8/rZEJbn4LK8q8Vj6cyABn1EU+tTZijOo9uin7SrRRKIHQZZ4Jkbb2w+
3o77emUT91kciusGxe1FQoOxlBX3mE75htNXZz0zg+TIxrXafRZ3s/zUVXp/O+QKdl7GtKXgPffc
q4RUxUGyh8+f8NJuU2fX4xl/p1MUHf6R4t9iR2vJdh7G2Guy0xSkv3gmNF6Ip8pYaRup1esjjZ/C
AwCJB5oGrxiUjtO2qoUXtp/UvGzmuBh/V0M8xw95DVb5GIz22J4VdEt4ISi5u7fa1HTOG/MhU5br
c5UfgfUwWjdUiam7X6/6mNJAgUJq7DsJGayuiLL9rzA6ZBjTxj46cZw9wbUEtMYinvzYHviHKI8m
B14pzRxu3JqvswHkCyGVSjowx87y4Kn0uRWo5KPkPbp2zVOo0vITtTwA4rfHvRoInNpz25Sy4GLv
lZMKbgn6hl9HSptB9Uvj4ZShxLaFq9kItLw2hC5sq05qAhlefRdTpEiOTmnF1caHXNtLoHYAD1Df
5Eki//zFe8QVqpqm7hj7TYppCsJ5VMvP5qw4w6m2rax4n2ZqvcUBlotjuXi4kijdSvFfuCjXQWta
tUoRop0dlkMZPYK+G//1tCx8P5bFmJ1BVUQIlg9zfy6m2k43vuHKASpbNlSn0fVBsmOpdKPHVqcZ
Nb4Hbd+V3xwjGt71URtapzHkHbPLmsgw34dlYs/HhGqtudPGfrCLnRu42m983tu3GjFQIFFRwUHM
g84j/1lcIa2JPk2A9amfDFbxLVNnQa8FhtLRztlHb1/BOlwGeOwSarTM1CPA5I02J6nfDm0wPqGF
pRf3sxCjt1X8WVvC0FRllR6u6mugZdwHaRs1jCo07elQgZxt/2StUm11VV7fwMiXAqbmk0pXxqVp
WZLpTe0oKeAePXuvjlH5Xenb/6Z5cv7mnIFeSwtfboRX7hxZoNB/g/Xv8zOGDBcZr0NThr5As4E8
WzvjEYiTUo9SjnxpH5jb4OALh20ZR5EzffbKIYt/Ch1/9R0UvSp+n7pRH+z0Qa27c6+04QekVwJ7
f3utrF3wL3+Ffr1PVaNXdSATid+2jXrXu5k7nXMS50M7CPPByiz9EWRFt2UmuhZWHg7PumbI/MqF
9eJMSmjiWl0VJb4TDUV6CMPQvC8g0H4FZwU3CWnTQMHGtZmV0+3xri0kPGbAHIGBljr314HjbkAz
pNYTPwYf/wiYkvxFd4bJ3lsjmcHfRKOO/lyCAI67yFi9aLKtZBgTv4cDd6yn0fvixdVECW+Mv9we
2Npy4nQHsyXx+fSXrgdW9kVtWhXWE6MdBQC8dZyrdjrJcLIPm9DS941jAMKtUrzJd6HonL2qRab7
+favWJteS2LhpPiitLa6/hVC67q5N4vIdwMrpCs/xlr1qczjwdkZfQkF+na4tasN8TR614hb8BxZ
DFqHp97iXYUNDIWe372lfhs63ESSuLX/AdOdbIRbH93/h1us2rA2Jw0dWsjOtpGK41gD+P1UzTPw
Ch638dYttrZJnktKEjUuc57rycyb1tWFVoa+3Zll9i7XMdJJKZqpbXwWiaf8cIJ6sI6RIuwtgbHV
kVKiANDB/fGqdMY1OI3QooDrW/bwucd6CmYe6joHt1Ddv8j1MScH0Ez7lTtr8RHbaQB7K4gV1dqw
d0PNeqyrTt0B048OkTM6b25gS7oF0jw85SwkBhcJHrouU2GnSujPplmMhyi3Q++gzF24ccCvzSHJ
O+V0ChPcJ4uSoDO04O3Rfvabto4/JELksuiipJg+tDoa0RvDWtsLlF6k4iwaeFQ8r1eLl/d50NWk
6yP9p2k3zqb1U5lK4+hiQ/ttHpGC3d/efasDfAY04vqN5NNiOxgpxVAMf6WTQtifsj7yqr2Slu0f
SjJBe/iLYDSWZVeNC3NJZKuCKCwdIP5+pBsiP9qTWk47PVaydlci/r2RQK5OJhAqCPn0sV+hNe0G
FRMRO5E/0KJ4it2metJAbB5A4STWPlZjcsXb41uLSPkRZBMHms6r9/rzabBzpqTjfeOUdfEBp9k/
FobCn4oadwMNHcON6dwIt7yZhG0rHdp82KFY5XAo5pFnnB2mR97H8Z+ZasLvvxme5MJZQLRfNSi7
UVNmxcCIKUod+xdAuCdrsrV4X3T2hG2Q1f/FUS2tyCTYViK3FodKbeP5p9FY8Hu70KZ9hTbMV1Sz
Au9Mpr8lvrv22GELWCSM9JaozVx/OyTKm2GgYuFnWq0edWp+dxUw+0c7UnFNcI2mvEew0NvNta78
fPu8UvyESIzKMnnrYtmUg5epoldSf2qN75kyqoiyYtn9aGqj/tSGana5HW/tTqLWycRywlBrXcRL
07yxCmWEnuHY9W9Kq21xyMu0OPZ2adyRznp3XiD0+Xg77NpRQ8mLv0BswghcfM7GyWG2OR1Aym7U
78eBQtRe2JCYiqRS8o29sRqMZ4Zk7CNEuBQDbJ0ybkI1ykCp9Y0PA5odYjl9dxSO2W0pia4HA0FJ
y5De69KOJlPjok3wRvfTEKpE03r5J1fJaBg1VvQ3CcUz5A9ZCtD9S4ZjPob53Ast9Uelq+c7x03n
n3YVFR9jOPa7dkqdeaf3ob7FeF4sGpJSnoiMEPFIxDiAiF/vj7QbWgN0qn4xvii7AP4xqM0P3saO
X5xor4IsVmYb2ZlnKWjaWmm5M7R9qDyI+N7d4ttujGVZtbGdMRWV8jyW8M75rH6Z7rdGIn/pi9rJ
ciRLrakytKxKz/BY15199E5rUYg82P+FX9t/9I10fXFwvYqkX3+YetQjRxVE0j6kD3a1QwPiKXpw
xUaisDVni92rO5iAlLgLXoKn4pAc1C/DvbaRRG6FWOQiMfDxQAli/WLv6715CHbRcevp+CzTceu7
yK384tEa60FsVDXDqH/W7+vzKT5SuOr+gexk/4pxx/G9+/Cg3Lc15KeN7OC5GnArtlz9L2LjwV6n
7cD4kvAszDsQZ1P+UW3anVAsZIZ3uBO/t9wjEkUAJXeKVe9q9V5RH+fmxG8+8Exw7a/UahveKm86
ml+tIfllXvwytVHCBGVa/RI5/+bDp6b43okvt0Osbgi6isDvDBxTl4QdPer0IS4JEaS7r/mD9sP7
ER7CU3l3O8zqGnoRZrEbyimJvSglTPknvSv/m3zlfqunvRVisRMUu2oNHpD6pTuGR7lMp121cXtt
hVjshNZQdG3OZIj/4e5LluNGmjRfhfZfuttsoB/7MtZdZgIymdxFkRS1XGBgEgIC+76Njdlc5iH6
3Kf/MLc5zq3eZJ5kvsgkVAQyK5NkwkbqUpmVFUtSRMDDw8PD/fPPz5IL54w/TU/9492CGodX13v+
TFKjk5C5YqJkIubgPgBUWl0Aht+mevYAmsFSMPxH9mH3hPu+aaT9uaOxaAkD7Y+/d+fMvXAWLfZt
/qpl88YJe/ZNdA3P9FjxOTdhPHyT+S254BfxN/m69vTmrMqOi3v3E7gMiy/unkjtvu8aXYyFD3pY
l2DOtjWYz3I6YxJDu5M/HSa90c0YJU6QagGkV8+bk7XS7fOAt16+qL0CoAHO4UYgBpCkLkStGf9Z
yc5i5lYVb6W6Q3z/6+4v2TfNSLfZ2DEDr8M0iTvXpIXnnyWJQcTF7lk21BuMqQBSogyH8sCiOGLk
zxdKBmQaYvRftVwFFxuyoOVHU+XbasH4pisex1Hsu8dwn8gJA/6oaAYiuuI7AZsz3I6o1l7n4yNG
Ck+U5qMowoGm4oaa2eINKniFyX1V/aDWfbaJPmRMwswkPhX0UumaPZ4UleLzk4D5kC0CNw+IIlYM
tcP5us7DcnzN/eZIoYaGNR4JSkMxlXaPWR+5vvguVOkiwgTeUDiHG0Q4qL70HE/kza9Vzqupayga
W7JnZcx0KmcoSZzvY/keqw8mxFQ07IMpgVkd7WvguApxsiD5JqQhXvEuH7GGyhSxruC9rSdekeyj
oRsfcMRjcGVJ4AuljUrwNByKsvAAzOiIQKycZ8h55/rkAwqzzEsJ/L8furiLL4LI1PZkjzf2D0Rj
MmW4pKysKnR5OGkoBGzDdJljmSj9maeNHC8cz9vXTGJj95AbgUNPc0ygfdVWh+iZvQSZiFKDwSOy
MgbNF422qeJbDZQH4NhhULG0+0hufhLQJkgjAuAD3QPWZ/hJagKyADAAhFYiR+VFhlQnIiPSPsGN
3WEIC4FWCvVHxAcvlZHgWLOrcwbMTZ84rksWCSNLl5VCuBOlFYtZRWRwBomOHxmBFyZ3uz9wjD5A
e1REsEGxQKM/OHjjh7XEBn7KuI76KUWLDKLHfqNmltKwpXgZxW4JwKqaERQ4pB1HorusjCJew1Pf
8RnbD/DH9gh8lVEbGAHgt4AoBIEjaukRAB5pLq5CU8lQWXRfMIxXeobp50q0kMqiQulK5yjKOaDf
IjdDE7UsN5D+gyPAitC820zovMQWGZC8mAb4j4lf6OghmSBrrwW5nJ+FfC4lM7B5FlVotA6po5NW
zD2xMXbLdOO449kJ7iWgR/AvFTIdKk0aaHEb1b74qa1k5goJTNKeVy1vfs4AUa2Os4qP033NCzYO
PGX1QtQAx4+WzY9DQRmU11XlUP2UcBAaslCmDnSjcsYAHXpqdnJ6KcZKerr7Q+leDPdqFTyAyUZv
bFBmUEE8O4p8o/qm78Xmp4SvOnmeeWIezNGrSJBOurJQlUVQg7rplIQVGx3LTNc4C75D7nzPS2Dz
+MiA/dEmqagMUzca11X0CSaCbOeTmCpRd1MzhSbodZbLwqlbpFo667I6jecxi7QtOrYmkvlxtxw2
TBJESRlngN4BdArY66EcWC8RJcLy8X3ntxRymHpNcyylZuvqiDM6+4zSxnSQNXpjQLlQGErJEobT
qU4GZIyg+PdBB4ZLvcojx9eBkdUK0CeWxR4LsSFdSk9C8zFgcgfb7riev/abzJHckvmElgTtx6AU
SiMJhGiR+E6tA0BaztrAa2ZiFO4DrG7aJmDuYO3X/yDoNzpITcRKZiYG2b3gZsxVBvT0hVh52lXc
lpKBjxbPwZbLf+RM0b0SOfc7zxXhHp9s41zhNqO9CEC2gToeZFWGstak0BcZJ4UnjovG09FW2p8n
fO0/1sBTnImp85UgZzDfrU9jkQMEBtAfUJ1AHKEUcczhig431JsopXuEAKPr3Cnjj3VYi9VHcFR2
32teKeRZKHWpd2Wi/dq+Rlgbs4MOE7AKOj9Ev9HnIZKT1Ad2v7mXY0W9MAMSlQ95wmtA1Apexupo
fNaEC1xN9SJuA/Rp3P3xG7sO7BludfidNFaIy2kkcrNyGpnIpL2v8TDiDNfj1bPIV0v/TKiCptLj
ImivQBmY3HogYj+LqpY8CLHZ7Ku/G5txug5UNQCHBlALapVGp5qRuFpry5S9T/PCbHU4CEmGwtoi
yE4L9AIOgIoMkz2Iz805EfoFQS2mBXAHJmWobiV4ajNG5JN7zXOAhRAr7UOXaks19JlZZeLo7Zb1
WLtBeQCYJ9pv4sGxpZLCl4qOz/Mku/fAIWWA6KW+7HLSHTOa5vB6CkXXfTfMH3fPSjfw+bWB6jQQ
hIGUjTZKxF0/OtYOWrglICiU7oUyKoUZeoN5nyWxBTnz6+fB4UG7FkwG9qORMENQyJCMaALsZMWQ
MxTHBYoR8lkm7plobJDxQajhhS2GjwY7OQY+5SgNFoKg5O4dH10tfc6M57Xa8rrLmvs4ZDYPJ6UH
B7EKLZAEnQs/VBCt9CLRzD3uXoqE+AKsocp5WaOZjy9BRUGD7s0KsLw8BJX2yrJ9dJwBOhVFhSjB
QMoJ0IDhzFwOosC85Nl7wDqU4whkcuxZCo9D1VNflu/QSbXYQ8m1eRjgSNHcJFSUdhujYn/mXtR+
xPp5xTr3CoDPx6asFMcaF2lztXVZgD/Tbk/ifOM08CixWxFMgnkEZAgj2ToRW4VtVHb3Hpq4LbIW
IaWo7lyDxRlB7Q4rz5O4/PJKHQVYEekePJhwnYPuY4TUQbe2yFWzqLv3Y435gDoQ8VjI23jPhbJx
4ugsSEtKyCyDpFQdmTLTUXy0Riq6e41rihl6lIl67rv7ODkAEx6fbAQJqJqA8wAPXnSrHO6YVEVd
CYY18slkMqY4N7OWQb23EKf+QyOnJGd112e5WNKFsgLiWRc8gibvXVZJIdE9BrQIj63p5e2JXAfo
cARb64bgl4kadEQMmJDXHpAGUVpf1xq0M/mCDqOoczUYV64zTUeOrGRwRTey3BlCV5vhh1yIS1RC
RQ1qshZZ4pYIcgF3yXJGDQix5KOHZgF0lNEoShKeg6YnlNDQuhMQ9V3kOZTENbyiE2RE2lVge07b
rkzRksdEB0W1Mni0duhiQwjEpJJOykCJGWXWxnzKybqbAusB9hOB9o+vakAHLjSvBgsEkG0Ancz8
0GtSfy6lueqfKwWquL+gqXUc36IZmEu8U9VHDVdk1DJrklBvo6Z1XD3heFpA45ZZmDIA1CaBZJic
EFd45zCFTABdkdL0FFENzvvceXyGTniumeDVqnd14qJlJu3PqJyELPoJfChys8gWeNWp/ndWgMuR
4JWZVswHU2pLhDyzPPOOs4YjZGkCdxDNSZDx3ImnJZ2CkRrs4VmNG8Q8xsNb9r7HTeGjcNMN6hrE
S10l3wudlqW6gDrL8LhBj3T2WnVEt7jgHdQFpnouJKXv6Kh9ioq56BWcSnRFBHn/VcGZAXr5oU0O
SDsDH7V+J44jFNWNmAHp/ZU0sPdzrdEC6drPykL7yoIFyW0Mzgu5tDPAqwdkD5Qkip1TjmdiO0jA
BKXHKd+QuRkItXQsoXZDWmhaxLCzls+b/BadPvNogR5ijLsAJoK0p66coJ1tAgiLN6vQZhWlPSrj
iEZt1kF9XjpCJi5YLdFqI0uFIp6JZpVkZx5uXfXWV5lS/dKarZZ1hlcBmTBvmCB2UJZUutKCpCzl
QwVbc3UMfwyUapKa840RdGqGakGMTWYVyukc39CI5zpEF924BrEuL6PeOIOygzl+XqUyeo/pmqkV
7TXjMkx3hmyUU3yoq5InXys+F6VFDQLU4lNXBUJ4DurXpkaRjF93luNxYjh3iqREc7uYBdWAryPw
lrN3rkibJgEx5crqXFSSAswzBcBSx7LcKOElk1WgSzNEGX3uRd1ByQ+LxhFBS3nd1VIkpi4EZp7d
YQlqfdrg1Qq+o7TSUCoEIqDwBn32usRG17DAPy0xrnTdqiheRTM1VWo5HRUnILEDHDOL9TrtxDY2
El8BH7rBBlyWf209eMXhDFsH6li96JQ4uUpEVylaHdSflfktxZJCR2fElpjSLMhFoj3UaWQ2llih
xs3VHcEp2uMQLW25S89HZ4LTnKtASmPESeEVjVG1kdbZLKNwMaeTyPE6Sc8UqcSdykUOw51UlZNF
j5EoxaQ48XkPkpih1Z1cPqJjjkrmkas42sPum2LjNkRfWhAJgOcM7zDESEfeDD7DQ7O5gLnjghzs
cQIbioIRAF19KQcEpoaNErLnQhz7NUB0ofwCBhuvPxS4jQMZbSa0dQrasq8emOuKmenwWnZcMkRo
lnIDsM333V849m1E6hECigB3W6DIrtFdGHmop9UyP8N0taYZaASUubbfCJF67mcVrA3vewrIMouu
K/KFy0sN93X3CjY+GIV0IHgCRRfuS0r4NLq/FNSZweQEnxNO8D9rLrqgNKyaf+TFlGle6TSCcYyD
Z4qyEuBzgQoc3ckCIBegjlS8z2XgKScgdG34GaLRRaW7qLbZRyGwIVvMRisx8JgHTyZ6ow+/jBdb
Rm5gbj9zdaw1hmbm2k3tSsV1TcJwITAR/xUOrs/PEtS/ft4t1Y28Bj4VIQS4Cyx4MPDYGH0qESWE
ZOAffgaltXmXyB4CF8dakboAQUcMWm6iz3LgawZgg/wyzlrQFuuCm4QAC/Od2HAfK8Vkmj3R6nGn
CjyxUP2P2ghgw3Co4LcPRZKHhHNiJ2PvSe1XAlm4UsSaEfgr4JNcw1qB8/K4aBFcQCjH6xREEUFS
pX5xIiUEc3NegQfCyE02IBAn+kw6JwgFRrIzyxVqXYSkZoPXnke8hhHLB6E+kEiouR+54BoTt45g
RvyXJudiGXj51OdP6kSDDwTfyN331th4icMrBWYO5cIU+ogACFWqZw44SaGJpJXYL6GH/iFXCLrz
zcwEriw5Jk0acqGOjuBMuOB5pvA4XYEJcq4dVEsKx5mkePv6S23oMC3KRlEX2mZTrr5xOWSTsrxT
gD0MTKumMucCv9ELNa4WksflM75zq2Ozk1KjYfxoT2Zqwy4gXYRekBL4N+BJb8DAsPkMSVQAsPEg
g6cpdK6LdoIoQmz0CqxE4SujACBbhQONf2GjwQ88BteFRZ13IZzeL0qn+KcA+ZNTlPwxN8QtvFO5
5INXglgwH+3bA3MPM4SAx+gkRAzYEUz03PzCFTEKHkO5Cu8LEprZDOS6fKbnnZQluhCa4h7s8KZc
8fhBXA9BTMh1A4SGzjs5NfXNF1Rdst5ZCnB5dOmSqPNmSuR1++pptyg0vdIoKyJgw2hAMoqcRkiL
hXVVZ18YBU/PO+Ih7TLLUzWKQTXriN4ZYgNsa8SNBAcjDIsCMO1Cq4ihxsTfF54YX+h49AENjgcT
Qi+IH6tUOM9OV+iHaO1coUUGHobcrJVk8zQXrsDRjioKsznZbYM3JY13BUDMiBmLKs7Q6GZrTN5V
wSalfVHbLP0UJzV37SVyGcCn6pyb3XNtAJbwYbQPHOrvANZE6mz0ZaYcoRa8zJgvYRE5eFEpEqOA
wjcPcg35zzgJwvYjyhuV8ELyS5Yx0rTUgvskRRLvIhEYxymQ9uHVuEAOWIhF7jjBA4S98NvEDc5C
gNTaL6UG9/2T26j17e7FjwSFolOWprtp7gmWD9Hf4a50guc0cKfjm7r0hFNUqQYnhcbCCzcbf0/0
bTQVembgLkRYHUxCwHsj7zGcqnDCtFMilkOPVEC+z6B66VcVr033nON9eR930eZs6PcqIfCGjpU0
STLaFCHM2FxG0cFnlAJIn12C/muuzEjzFL0m9tgvKqPnAT6kZzEVEt20JRh6dowcuVZqRTYzZelz
kQYcfeY5M5J2+UkYpN2sc3JR96A1p7jVvbnTifFrr0lMv2KORcwK+YNxOrWUAEXySap+NvHQIUhF
aZEPD6Nw8cR3gIzes40b5xgobxhQJAmA2Ue0cSTYUmAKxJJYZqlKZWGIVScYXuk4ZxBBPk/9yNsD
3hnPB60BlRgS4MjsU9bAkRfgE1NrtZrlHypevkZjCecs8+Xyro7Dz3hq7QO0b8xGS5yQChCAoKcs
r6OgWJLXqPGWuWapFCwS+l3GFtkMvbPIglcSkszbWK33hRrH4SpgYFBGiuQ+beNH05rDgxFURVaX
fscuNc2MrtFjLDovPWVfaeyWL0PYG6RlsIloVz7OM6CbAYlENWaXTGlW91IlNfMCNfazuBW9QOeZ
1H6VZQEjNuoCUOGJSlKg2PEfw68qO09rksT0lyg8ZvVUc4N5VbWhXnnpPraMzU9D+gabhuOOuDS8
xeFUiHBBtlmAuvlGRi+rpAObnsZdJvBPL9smql75lMGLDTUISHfjjQGCyXH8Gz6yl7Zy1z40Ndq4
5I1aHDuiExhyLEevvMfAcoL9hiRp6gBOy0g1Gs8XfQi3WeZKGS9cNexOCcODnAIUMPe792tDiNgo
VGqCrhZ3NG6EkfdrJrzcCp1ULttCC76oZX6moplkondC4Z5kjnyzezrqZD03mqhPwfFC2BSBbtzT
Y6WX2A7AB400S0dJlC8SOpwiONewYBlB0WQTzUvExDyd4pleWTCGyhgUOaNeDH8X7iaQdENtEeuE
bTs1CpdajAtVh5No6h0e2UZTVcwreWMxGewJkuRIYcN6QTmHk2VyWonofdvCnsjaCXglq+8Kijc/
q4EpfSqdeJ/92kAwo7YPCVx4P5Avwgvjr0PsDF2NTJN5QMsEtXmQgZvrThnFIyZngJLNRGcsBb34
En7eZXmAlowNaRIjSknsnrboUlmxekWgjHpSgoJkVlQEZEK6J9WRV5x7uBd4nWMJy5R6FAkmWguV
ougpwOoEaHqos+DHQmZGTN2kututMGP9pCAT0MLgBkCaHEXwo2A7m3Nh2MqR8701ufYmRmj0JNDa
dN7wsv9V4tp9BBXUaDxXUBn9qUAgSyvHYcfgHA13ji0TxuRBF/vNjDsPHNEqJUDs/IWPtNq+t/n4
BkDHOIQJQJwM/giAD+SRBxETnAEQDCkPvClWsp2wmteCRx99MplgVjqIURw7HbhgjnlPwm1oVKCz
ktDAIcVV7RpaUYEPCh2PiSd4sxxAMfGi08SsBHGMrwb7VHojvoGaJFpigjgCZU/ZqNrDzelWAdoA
LEtRK2ob7V5Lcxa1lU/7ZSBIzKCcP2d9u3IYAb1nC7FwPjrgekBE04eH7CwiXPfhPr9kZFAQ64Ff
SXlUcLhRnjn2EyRTZNCbgCtuYoZpZrxQacctiNJPwYRRGn5OFITQXG2+WynHT6zVrGitjaJovDI0
aMpQS0IHBD1yIBU3aDIZHate7Z4EkZaexTxiK5lUV+dwIKpjEVbbQNGf8CE2zX1o99HJoGsACgqO
J/CIOCHsSHtKtctiU9TSm6T2E/TbU01ONcKyVRdKlqtXhUP2NivaImwEDcHYASQSzQaPpgQ4uE6a
mEtv/LIVrqO6SRZM5TdfXEcrZqoKk9OZ4isbX6y+E3BhIA8odHCDWpIBPWZShHV2A4ax6NRFEmTB
cim5ZEhkGipNJDCxV+/Z4ZEZWE2KyCXsuIwAGjBXww1OJTVBcKfIb1B9lxkSUusGWqd3MzENmT2X
/fhgredCzTTllgRxwtiPCTwmQ/qEz27cmJGj0xLxCVaPglg0z7suz53jSAyROcQx8LibjPPEduaa
fObposrwhc5lnJPueVyMLNP6fUhvaNhAxMTGBZ5s7RagxojiGxIQ55LRuGpexns58kcvqNUslJ4D
EqD+x5hVoeAILEKaRDdN3LqXZZwvKTfqbcE67szR0L4dTGTFAkQW6QkAk992n+HxDtMnMGLFID2C
xPHv0RH2GEfxKkckN0yneR9xdTKGFnfVmQQq48XuqbZIk2IH6e1MgV7jlvFINzUBI4XxDVOVAlJJ
TfGBDzTf2j3LFmlSDAjiEcC3gh1w5MkFoW+yOWGSG59DXV7gspkBVhyw1WmuMq9KMT2pWhFJ6VRF
h7EwUeQ9R2ZsjwSaVkWlLI2n4poY39RB6teCUtbFDYre3A+smVB2ToGwwawV+ORbhC7E+y5Qegqf
XdZQIAoGxUMYJCuANYwJMYDhSHw35cubqmaYc3SSbJx53TH5I0A+kTMDkpi7isyiXILouD4NkdVa
lpobLjlQhDwE+Iwnbrm/L5v/6tjx9Xru/Ld/xc/LOGkz4rjF6MffPiR2dFtktl1cWsm/0r/6448O
/+Jvl2SZxXn8vRj/qcFfwvhP88+swhr8MI8KUrQfSztrb+y8DIrdv7teKT6EDnQdo/b1Lt4Y4kV/
aPUhfzrQkb1a112b2P/2t2VcRgVdn0Pi6G9Pv3X6+G9/Q0jwmYL/WNLqa3aNEFj46PIRQ4vsO4Rd
wCOEhMHqF1Q+iCPn6bcZ4R26jeKlhjz5+hfO+N8HIvozIez+vl7Wa634sfKBMHd9wVo8VAb0LsCK
RgO9QgSMIL5DUyaRtoRbywBCfS4DGb+PpyJiYiDror/gQP9aMqD5x4NkIMrvwJkLrBjFvj37dv4d
0o54riPA+fTrV/t0pAQO/XboOA/sGJyy9fZCoZ6JgOPfrfddXf8udVR/rd2n7PIH7b7MvwMmHWwi
rLT+RlwSzyTAaNAO5PURqsW7hf7C7/9aIkBNzIEyEPCNiAAAQkgfBfTXQAbIwL/DDQfYJpygX+vb
abndQdvPcLgEVr/oxj7feEl4t95xIA5/0Y1X4EMd9PUS/w65fYpHHJo+CRYRyHLkwNbqQBXi19p4
mpk56NNF7R3ADUB69Lc7LrZn289JUAsce/B+rHf/l7N8eOwdKAJoOBiA8Q4HY/Tq18j/gWUEGhao
lCfL+OuZvlV+4CA1ELR34BuUVjiX1UYP1QAY/nd45yGzg3TS6tfa23jmUf+5D/iCP/TDWzZcEjyu
nGli58888r1/oPf+Ngd45ivLSJ0jBEITRYgmI9mHfsODv0h97fVUf/jevw1c79Uj4tlv9o+K1bxP
f/3pgzeXMpir/8r+f54QO7OyJVoor9z+p2VfWSFc9IUdZw6xnvv9KrT0j3VsPBB+aMOuYW/KPB+O
uoJpHzrs3e//J/NJa/cLXD1TaDxm98DbxPbjmbEpzOHz4fW//0wvELoAXrHfiOdbiSfFH4veowk7
/mz+c9TGsCLrcaA11E/844PepjULPMqjwIoe+6Ho/tLY1qEDX9oNWcb9OKuHHYX/HTrsrYUn+tE1
jldmH2HZR5ckLW1ccv3QK/2klNOHzvQpIoX9eHRbWIWd98OtRqcJ3ENHNzBAZgVH70M7I8vBtiJu
TbObfzoDFvMig2BYGXl4sK2BaPDsx8NARZR6z/g/7wADEAPAJHJ2CFSgyp6iZP6Cx/lp46OjWyuM
B/tPMyt/ujkv3HvdzsJyaC1oZuLQYW/jIEZ/vKPTnJqMwamgvGSHDm/Eyzg/+udz20ZtqfMv26ah
IdxDp7mKs8K1s+joEicEVnXbPBTucug8Rhz7W8ee4BuOiUf6FVKjREEKh6732H6E1/KH0TuKv8O8
Ih4b2SPPYqf9eKGKHmd2tHSPaAB5c/wJpP80/m1crjebXhbvowJeWUGWRxdj/aVYxUMFuCitsB+F
bgoM18FjnthW9vikResLbzmL0Ue3/3+DQwjq2MNnPEdt7AMCyv1I9EsA2eh/3BrCftmF5GYkL0Ir
f/qcfsT1BBOs/MqujwwrsB/jaOgJA2nbT/b25V+R0u5HWS2Z5scOVZl7KyqtouwHWo87gX9xZZXZ
cNQpziwV8DfbGvuLeEz2H/B28V6TYmkRWOUtlwuedxNMYCWldUQ/YVGSyB7euRQEeOheXkMwQ5lr
0uGj4pLKXSsItsqFBrEOXfbapT6xAzuy/svR+3xpRznyUitjc0dPrBUdPVpHRoku1P1sVE/x6u5/
fPuu38W+PZIast5TjBs5w9XSuvVDRXVXVlYw2GKAsA4f9jO2l+QrgR+XRRkNF05ZZQ5d+IaTCULe
w0dF76sksbPih0fYD0nVA6QIKKnTwJ2sASCDUkKaij70OwaPMjgnUZwdfSjB+wF/cdsBwaSYGeQ8
wC6qQADgMbFvET/v4UOJ3/+KkYv3wYM1upAnUOn30WOcZYOjMoEP/L7MCzwKeiVZ3ccTXA26HTik
HDiHFK966HHQ4xyCXRmOEzvrbKBkydh6TDALLHRWDhxN2qTs4MWXgUMfYP1IVNb7A4trXMCuQOjM
jkIr858PSyGQhy73NIMYhnEyeQKFm+cwn0MhTOGsGp29dEfDTuCMHJONYOEUZv3YymJ7m/2mleeH
btxxZkVLux+HahmFVxw66oI8IH6H52Q/FB2YFjwdPDCgS1Fut/1Iq3EneA8vEBKyouGwU8gBAeSh
dGnfxkOFYGQxXqAD0wC4wuHjnpRwC7OBEAASOnzc0+WGcUAOdoJxCysYrpbCYw6V7pmdjRQMNTwT
DIuHwqXV2sOAMwVYHLrgCwvVFUNtECeQ7gUp3HLsmqAa+vAF3wZxZfnjJU8g4wsCu17ghVbYZChn
cQo5l40dPsRl5vQioNYHVTv9j29/6F3GwSNk0g+0GneKIOslgmGjPBOlKzhU4y6pbe+HWS1WnmD3
rmwai9yInaOks5/q7QJGVLu2hrZiiqsZ8dmR17PimD1UvteIwZeOFfTfvRLxFHnHmxi33PDgAfLU
T/N28dITbY8Hppyoh0ridmU1Mzxl+7GoLMA42v94wJoTZEv7YdajTnCSbxEDeUBQejDwJNmlGgmI
4XqneCTd1qTo1qduuOQJDvQnP4OIB84l8Cj9NG/fuac4xznCGo/x8NlIIVKH6tw9nKsl9M4AVL4f
baUftM/VoYPDIuOCsp1sqNBTvGpu7exhdLanCMIj4myvkl2jXDn6ik5jmAsXjtFyS14C3f4muKzO
UTFRDaSNkBuoGCdwbH//n9T8b3uaAV6GuL8GlD0osGlt9v7pfl5oDaBI6N9LQEHAa0U4ARsYnyEg
KF4CV7HnzwygZj8JNPT++xhdsqovHx7xp09+Yd72Rw515B5tpiJeOe4oxwxegQ39fd2I8zKLk4Ft
XkdYRxbudYOuwANbYTsr3NlBY6+Cjxa6bvdGeGWTAQc6UBCrHPi2NaMUX9uwcK+Txwd6EoYr3gbg
OUgu16jNcsZRMlD/o5SJFiqirzaKjkE72Itty72bv1C7oTPWSBG3AU1Hn1P+Uc710ol0PDCAQ9iE
lykgSKD86xwIESX011zRHw8P7Bumu7TzOIkLKxxuFQid0QkZjRllFmXbqLffGXB76bddWo6b2Q/9
dlAtRosE0HEDz4X2LaiepQ09+98+YLd+QNyQ1t36sqK14ACDg/6Bsm2hBnOng7P+vp93S61M3ksu
qWcK8J/iEnJc2AiaSO73nKqE0P+wRQFeeFrfw69/sIg3HHiCQMj7LBw/9nZZlxcuV7ciJ7Ae7dzt
P31l4CcQxGVr0aTHYNgpFuyW402b4FkK3prIJs/XKkywVsNC5OpxaN6mCBLeZoSixWjp+doK0z2b
4hEGaPowVzdFBO8Etb5H5/Rft+9vnq8YxLb9j28/b6fIuW6A9cDiOMnIw63juAmOxZmVDE3Dqq7w
Ty/TFx7j8zZz2m5szrgpYCtr7/I8zkbwpCnAK2svcMvYEyjGudVZvrspkgnO9YUV417+4+jhudn/
+HZFxmvcijeOCG1IcqhyIPrhxCMXHkx2EwwMzCephqUIHGVcO3jFgK21I58XlBmHD3xlJ6MA7xQo
5WsrQyhlOxxuijqqa+RtNhR5isTuNcrhgJdCeGGgz7s94ReapFsECq0EZqPftZVjQZmvD9WOO9ci
4wwAT1kFDh7Y8simpEFzP8XQpB7afVAUTjBsmfnULRxrB1hjDx/8U/dgbxHHFKm3e2IX0RCZDoqY
w5f8AVCpuDo6LQA1To7+fjQv4iwuyqdgYT8+1UTKvTzBBjxNeA6EZO6SDFP2/0m2TaqAqKpfxduv
itsENRFBuy0Eiof6FL7PJXl8RAB6buVFv9yVjwnmtl27BCvyItj9k9RuXeIjABBBaj/+cw21fj4p
GiAhDrARbyr/CHC8cFYkUK3WwgZlJPi//+Pfc5/+tMha1DBiBSfWA/J0/a4N7CHCXTIoxvpFvX3j
7kgYZ8yFjVR5PxgVK+WDWPFqHWrAbm08Cvxe3fO/z4iF/oMFvupjGT1aw3i8Ah4KZQJtnMX+YwwB
3lk+npEktJ5/GggtEDOaYPPOrRJFIAMIHUdJhcAh3s/39n25tpiAMEug05g8L/vxVmZiPccEe4+k
qrNl5Als0IWVFIDjbxl87yXw8wJLNOj/F4wrBQ6KZwcnYAL1fE/998GgExwotEnK4ZIMhqUM84fa
IB3uyCCoNoX7pOM+jx5Jvzp6MqfwcAzXenw+5hR58hs7KR8CxNFRqogA8JFBX1+DSaawuXYYL+EE
YJr9802ggYhk2Vk8LGmnrUAOVRYDtbsg1+sHovsqTYCM+VHKvso1Rj9kNJhngpeIYSX20b2dPQ6u
851Znxf6KjOPAPQ2rHiUJ4BZzJ02KZ6LYYpX9TxFwWAMuxdsqWPbX96yHz8/zwioGgemagqQxbxw
SZwMzfUUHtEdjv0Csd/hyFMUDC7gpA6MK2W+PvQQLpAKGch2M7lbvtrZ3lLQOAXmzfj9fxf20eM/
nVYxGYYW0E3kcFGc21E7EMWWjP/rZXFBHsZeAaiSD18tHhIxWuj2A6381SmeKVjvSApTcBxc4p3l
WPlymBPiprhGAPGOi+GbCi1Qerm8/V1AX4z1wOtAJ6FJhh0NOsEpvsRFuhzDjic4Epco2yYFKQeX
NOjaphADHXkM1eCmuOYu447aX/Dw9MtcHY4pqqOuCFz8wahTXBmrUYf3BTp499O8XYPXZpjRSZ6P
C8EnUOSb3/9RRiPCYG6KYpsbvEzGXDETuLG3drt07SCwB8qMhqKHC/oJ0LQBbkOPyQkGp+DV4Qt/
1ZL00Jv/lpJWWUcXNlKo/SrpQUGPmf7Ht6veLcJpo6wTT1usHLxosAgNfCBgaA4f9S4evtLQaOfw
QW9//4/46C4Of//HqiD2Ovv9f0VLMgQAgm7+8InucAxH+TLAXycY14q6sYEGj+XhA39yNg74FMgI
xAl8QBiOjq184BaBfvXwNYMrkYx8en6KNOoccRhAfEm/wtUJnOKC/bbxBuGnSD98I+GD9VAPLYY8
gbatbejtxvmeohZJR3LmDs7cIEwKJrde6G+3c+8f2iF0iDbGBvSCNrcEmB6Gev976ufFYdd4279g
JDZz6EUzfNjuTF69MDKjA0oxqvycoiRDz6xuqJxTXEAGEvyDczrF89CglHsjQzhF8na+LC0QaPQn
kprBKfg5n1jX4AmPwhxTmJVjK/D/tBxlgntyUQJGOYxI7IQpv1CJb/HyQv59oBrcTqD1CwemUBin
HBV9TkFkd22PycMmeDN/ysrxYvkpTsg9/PUOHLCDjQPku1ftP7tsft41AHy/9lfMx/XsioOdkPaT
8f68naBcu3/JraA0RuMH4RTVygCofo+Dnta0P2Kr2wPVkmAWRvdG1B6iB+2qT+Tu5+fP2/dtxUOH
umXPv4baHHDPP/9fczhIRU+Ev+O3JqRC31ZK9Nf7ym01Pn+9r9xWqfUX/MotZWJ/va+kPVkPJ/p7
blz225t13pc+UX605OgFu4tMTbdcynDw3NDTvjq77fr+HLPRJiNGuSlgawtUIaCiMiNJv0J6MXG0
x8uhCz4FiVg/ymrQKYKrp3lm2YMYCZp79rP8mdu6X7hYa9qPslrrFCwaZ3E2igRPQo5wXtYWGWAk
uCnCRBc2KCeHyXuUOvdCebtoP4Bcph9lJdopInEfUd48eIhzUxCH31rlIzl6n1mj4AE/BUf4Lfp8
Drx8NOnt5fJ26X5at9ygaz6ah4Ry0Q9zR/wEcc/PAAQfoRJzgG5FGfThy/9qozqgH4ZqBz8F7+RV
fASl+6f8aFyFAdKNfrK3i3xB6Z2ObsuHR5Q1gCticBRF6MoEhwb5kodt8HnaiYxDe97Dv+L9Q3l0
WeYDjXwafQIZ/beb+e385n4+++9HVHlo54gN/Yd7BpJhARFoFV3m0A78V44/rDvM9Nf/yiegGvQr
NssCcS7pBpGzKWyAEaOG5+hm1HhnkvRSgIYuQTUOrSoTqCG6SxQ2srwDLd9kXSlfjR5DzfAjpb3o
z+HqYtsftdnviFxBwKsI5WDknc2NXhz5REB1IAiO9qPf7eU9d5jnT6/x/z8P8R9dl/5TnLn3Wfkw
lO0+ye5XBbAGEUR/V5l53coexs2JppjBKUkwPB1TFEDS1eI4D0/HBBgWilvF6wpqPBh6Cj/KsFq4
DNuu3CnKCY2RdkwB0pvFIXLywz5oU2TP+3G3o9KnqJ5GA71xX74pPBoY+0e0tSuH8JVNsqY3WHu8
t0h/3NamXuh/fLsfeQY9Hu0fN8VNje4nFK0xxhZOUbdAeQpzCska+LzoGH24NK7B4V3E1MEYAmOm
8NjX7VrOSVGsO4Zc2RUZWpApSm3Xs1yUy9Ezbwq6QjSVicij9bi6DO7iB3B79SJfvZqmYIy+AzZp
LR8Deomuclu6CvGbBHOvP05rQd0TUMyjMSXlSqR1SGursFHqPwWyW6cA4dw9uifoIrvVyOMp0svz
7Qf60+3OGfY6W/tdAh3MzaOyAn4KP9mALwt2j14EK5WaAjV8aw29Il6ZIBoB4obiaI5sHUBp5fAY
T4FIXmsnXJjC/f0fgR22z6UiTcFQv/qASwszDGMfgGRNUe20/oD1LXD0z+tWDv/y/CME8LrtxZW9
0fPf9teGfazpn1gGaNH32/8DAAD//w==</cx:binary>
              </cx:geoCache>
            </cx:geography>
          </cx:layoutPr>
        </cx:series>
      </cx:plotAreaRegion>
    </cx:plotArea>
    <cx:legend pos="r" align="min" overlay="0">
      <cx:txPr>
        <a:bodyPr spcFirstLastPara="1" vertOverflow="ellipsis" horzOverflow="overflow" wrap="square" lIns="0" tIns="0" rIns="0" bIns="0" anchor="ctr" anchorCtr="1"/>
        <a:lstStyle/>
        <a:p>
          <a:pPr algn="ctr" rtl="0">
            <a:defRPr/>
          </a:pPr>
          <a:endParaRPr lang="en-US" sz="900" b="0" i="0" u="none" strike="noStrike" baseline="0">
            <a:solidFill>
              <a:sysClr val="windowText" lastClr="000000">
                <a:lumMod val="65000"/>
                <a:lumOff val="35000"/>
              </a:sysClr>
            </a:solidFill>
            <a:latin typeface="Aptos Narrow" panose="02110004020202020204"/>
          </a:endParaRPr>
        </a:p>
      </cx:txPr>
    </cx:legend>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3C4A9A-F744-4794-9477-A7BA5476B281}" type="datetimeFigureOut">
              <a:rPr lang="en-GB" smtClean="0"/>
              <a:t>12/05/2025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F35722-FDFF-454B-9971-FA3F54B3B93F}" type="slidenum">
              <a:rPr lang="en-GB" smtClean="0"/>
              <a:t>‹#›</a:t>
            </a:fld>
            <a:endParaRPr lang="en-GB"/>
          </a:p>
        </p:txBody>
      </p:sp>
    </p:spTree>
    <p:extLst>
      <p:ext uri="{BB962C8B-B14F-4D97-AF65-F5344CB8AC3E}">
        <p14:creationId xmlns:p14="http://schemas.microsoft.com/office/powerpoint/2010/main" val="3398917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FF35722-FDFF-454B-9971-FA3F54B3B93F}" type="slidenum">
              <a:rPr lang="en-GB" smtClean="0"/>
              <a:t>4</a:t>
            </a:fld>
            <a:endParaRPr lang="en-GB"/>
          </a:p>
        </p:txBody>
      </p:sp>
    </p:spTree>
    <p:extLst>
      <p:ext uri="{BB962C8B-B14F-4D97-AF65-F5344CB8AC3E}">
        <p14:creationId xmlns:p14="http://schemas.microsoft.com/office/powerpoint/2010/main" val="249012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78778-F67D-5E90-61DC-87D492FA31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E32685-E2EA-B2A5-086C-03FC9691A9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0190E3-CDC7-996C-3FD6-791544846FF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BEE7056-817D-AB88-BC6A-114B1A360A06}"/>
              </a:ext>
            </a:extLst>
          </p:cNvPr>
          <p:cNvSpPr>
            <a:spLocks noGrp="1"/>
          </p:cNvSpPr>
          <p:nvPr>
            <p:ph type="sldNum" sz="quarter" idx="5"/>
          </p:nvPr>
        </p:nvSpPr>
        <p:spPr/>
        <p:txBody>
          <a:bodyPr/>
          <a:lstStyle/>
          <a:p>
            <a:fld id="{8FF35722-FDFF-454B-9971-FA3F54B3B93F}" type="slidenum">
              <a:rPr lang="en-GB" smtClean="0"/>
              <a:t>25</a:t>
            </a:fld>
            <a:endParaRPr lang="en-GB"/>
          </a:p>
        </p:txBody>
      </p:sp>
    </p:spTree>
    <p:extLst>
      <p:ext uri="{BB962C8B-B14F-4D97-AF65-F5344CB8AC3E}">
        <p14:creationId xmlns:p14="http://schemas.microsoft.com/office/powerpoint/2010/main" val="3886054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Nothing has come out more recent</a:t>
            </a:r>
          </a:p>
        </p:txBody>
      </p:sp>
      <p:sp>
        <p:nvSpPr>
          <p:cNvPr id="4" name="Slide Number Placeholder 3"/>
          <p:cNvSpPr>
            <a:spLocks noGrp="1"/>
          </p:cNvSpPr>
          <p:nvPr>
            <p:ph type="sldNum" sz="quarter" idx="5"/>
          </p:nvPr>
        </p:nvSpPr>
        <p:spPr/>
        <p:txBody>
          <a:bodyPr/>
          <a:lstStyle/>
          <a:p>
            <a:fld id="{8FF35722-FDFF-454B-9971-FA3F54B3B93F}" type="slidenum">
              <a:rPr lang="en-GB" smtClean="0"/>
              <a:t>27</a:t>
            </a:fld>
            <a:endParaRPr lang="en-GB"/>
          </a:p>
        </p:txBody>
      </p:sp>
    </p:spTree>
    <p:extLst>
      <p:ext uri="{BB962C8B-B14F-4D97-AF65-F5344CB8AC3E}">
        <p14:creationId xmlns:p14="http://schemas.microsoft.com/office/powerpoint/2010/main" val="2424499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FF35722-FDFF-454B-9971-FA3F54B3B93F}" type="slidenum">
              <a:rPr lang="en-GB" smtClean="0"/>
              <a:t>30</a:t>
            </a:fld>
            <a:endParaRPr lang="en-GB"/>
          </a:p>
        </p:txBody>
      </p:sp>
    </p:spTree>
    <p:extLst>
      <p:ext uri="{BB962C8B-B14F-4D97-AF65-F5344CB8AC3E}">
        <p14:creationId xmlns:p14="http://schemas.microsoft.com/office/powerpoint/2010/main" val="3624456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FF35722-FDFF-454B-9971-FA3F54B3B93F}" type="slidenum">
              <a:rPr lang="en-GB" smtClean="0"/>
              <a:t>33</a:t>
            </a:fld>
            <a:endParaRPr lang="en-GB"/>
          </a:p>
        </p:txBody>
      </p:sp>
    </p:spTree>
    <p:extLst>
      <p:ext uri="{BB962C8B-B14F-4D97-AF65-F5344CB8AC3E}">
        <p14:creationId xmlns:p14="http://schemas.microsoft.com/office/powerpoint/2010/main" val="2453850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5B02-C1F4-80CB-6610-81E32204FE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5E5FDB-6A74-C8AF-2B35-4B4346184B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019FC9-FE70-58F9-AC0E-66E0176F7DD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1B4FA20-50E9-B073-380D-F0F7AC94E552}"/>
              </a:ext>
            </a:extLst>
          </p:cNvPr>
          <p:cNvSpPr>
            <a:spLocks noGrp="1"/>
          </p:cNvSpPr>
          <p:nvPr>
            <p:ph type="sldNum" sz="quarter" idx="5"/>
          </p:nvPr>
        </p:nvSpPr>
        <p:spPr/>
        <p:txBody>
          <a:bodyPr/>
          <a:lstStyle/>
          <a:p>
            <a:fld id="{8FF35722-FDFF-454B-9971-FA3F54B3B93F}" type="slidenum">
              <a:rPr lang="en-GB" smtClean="0"/>
              <a:t>35</a:t>
            </a:fld>
            <a:endParaRPr lang="en-GB"/>
          </a:p>
        </p:txBody>
      </p:sp>
    </p:spTree>
    <p:extLst>
      <p:ext uri="{BB962C8B-B14F-4D97-AF65-F5344CB8AC3E}">
        <p14:creationId xmlns:p14="http://schemas.microsoft.com/office/powerpoint/2010/main" val="4054083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A6EF8-A76F-4E77-AC66-D0872ADF64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FC7ECE-EB94-6E60-E45B-4FCF4ACA89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B22C06-1D10-6A8D-6671-0D7C3E8D716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D842D00-522C-5C04-A2A7-7AF8FDED7316}"/>
              </a:ext>
            </a:extLst>
          </p:cNvPr>
          <p:cNvSpPr>
            <a:spLocks noGrp="1"/>
          </p:cNvSpPr>
          <p:nvPr>
            <p:ph type="sldNum" sz="quarter" idx="5"/>
          </p:nvPr>
        </p:nvSpPr>
        <p:spPr/>
        <p:txBody>
          <a:bodyPr/>
          <a:lstStyle/>
          <a:p>
            <a:fld id="{8FF35722-FDFF-454B-9971-FA3F54B3B93F}" type="slidenum">
              <a:rPr lang="en-GB" smtClean="0"/>
              <a:t>50</a:t>
            </a:fld>
            <a:endParaRPr lang="en-GB"/>
          </a:p>
        </p:txBody>
      </p:sp>
    </p:spTree>
    <p:extLst>
      <p:ext uri="{BB962C8B-B14F-4D97-AF65-F5344CB8AC3E}">
        <p14:creationId xmlns:p14="http://schemas.microsoft.com/office/powerpoint/2010/main" val="2549771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FF35722-FDFF-454B-9971-FA3F54B3B93F}" type="slidenum">
              <a:rPr lang="en-GB" smtClean="0"/>
              <a:t>7</a:t>
            </a:fld>
            <a:endParaRPr lang="en-GB"/>
          </a:p>
        </p:txBody>
      </p:sp>
    </p:spTree>
    <p:extLst>
      <p:ext uri="{BB962C8B-B14F-4D97-AF65-F5344CB8AC3E}">
        <p14:creationId xmlns:p14="http://schemas.microsoft.com/office/powerpoint/2010/main" val="4202603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5AF17-AD6B-F222-0B39-C01B437330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5530CE-1F1C-7F0B-4C5E-544FC47DCF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41BAB0-5B91-D5A3-DA65-3AAAC1E8062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35CC69C-9169-7E6B-F0EA-32AA8FF84A44}"/>
              </a:ext>
            </a:extLst>
          </p:cNvPr>
          <p:cNvSpPr>
            <a:spLocks noGrp="1"/>
          </p:cNvSpPr>
          <p:nvPr>
            <p:ph type="sldNum" sz="quarter" idx="5"/>
          </p:nvPr>
        </p:nvSpPr>
        <p:spPr/>
        <p:txBody>
          <a:bodyPr/>
          <a:lstStyle/>
          <a:p>
            <a:fld id="{8FF35722-FDFF-454B-9971-FA3F54B3B93F}" type="slidenum">
              <a:rPr lang="en-GB" smtClean="0"/>
              <a:t>9</a:t>
            </a:fld>
            <a:endParaRPr lang="en-GB"/>
          </a:p>
        </p:txBody>
      </p:sp>
    </p:spTree>
    <p:extLst>
      <p:ext uri="{BB962C8B-B14F-4D97-AF65-F5344CB8AC3E}">
        <p14:creationId xmlns:p14="http://schemas.microsoft.com/office/powerpoint/2010/main" val="16980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Lato Light" panose="020F0502020204030203" pitchFamily="34" charset="0"/>
                <a:ea typeface="Lato Light" panose="020F0502020204030203" pitchFamily="34" charset="0"/>
                <a:cs typeface="Lato Light" panose="020F0502020204030203" pitchFamily="34" charset="0"/>
              </a:rPr>
              <a:t>A total of 77,800 names were gathered during the research, reflecting varying activity levels. Among them, 3,815 demonstrated significant engagement, earning the title of “Key Opinion Leaders”.</a:t>
            </a:r>
            <a:endParaRPr lang="en-GB" sz="1200">
              <a:latin typeface="Lato Light" panose="020F0502020204030203" pitchFamily="34" charset="0"/>
              <a:ea typeface="Lato Light" panose="020F0502020204030203" pitchFamily="34" charset="0"/>
              <a:cs typeface="Lato Light" panose="020F0502020204030203" pitchFamily="34" charset="0"/>
            </a:endParaRPr>
          </a:p>
        </p:txBody>
      </p:sp>
      <p:sp>
        <p:nvSpPr>
          <p:cNvPr id="4" name="Slide Number Placeholder 3"/>
          <p:cNvSpPr>
            <a:spLocks noGrp="1"/>
          </p:cNvSpPr>
          <p:nvPr>
            <p:ph type="sldNum" sz="quarter" idx="5"/>
          </p:nvPr>
        </p:nvSpPr>
        <p:spPr/>
        <p:txBody>
          <a:bodyPr/>
          <a:lstStyle/>
          <a:p>
            <a:fld id="{8FF35722-FDFF-454B-9971-FA3F54B3B93F}" type="slidenum">
              <a:rPr lang="en-GB" smtClean="0"/>
              <a:t>11</a:t>
            </a:fld>
            <a:endParaRPr lang="en-GB"/>
          </a:p>
        </p:txBody>
      </p:sp>
    </p:spTree>
    <p:extLst>
      <p:ext uri="{BB962C8B-B14F-4D97-AF65-F5344CB8AC3E}">
        <p14:creationId xmlns:p14="http://schemas.microsoft.com/office/powerpoint/2010/main" val="2552508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Lato Light" panose="020F0502020204030203" pitchFamily="34" charset="0"/>
                <a:ea typeface="Lato Light" panose="020F0502020204030203" pitchFamily="34" charset="0"/>
                <a:cs typeface="Lato Light" panose="020F0502020204030203" pitchFamily="34" charset="0"/>
              </a:rPr>
              <a:t>KOLs constitute a larger proportion of all stakeholders identified in health economics, clinical trials, clinical terms, and treatment-related terms. In other areas, stakeholder names were recorded, but these instances were often isolated, preventing them from being classified as KOLs.</a:t>
            </a:r>
            <a:endParaRPr lang="en-GB" sz="1200">
              <a:latin typeface="Lato Light" panose="020F0502020204030203" pitchFamily="34" charset="0"/>
              <a:ea typeface="Lato Light" panose="020F0502020204030203" pitchFamily="34" charset="0"/>
              <a:cs typeface="Lato Light" panose="020F0502020204030203" pitchFamily="34" charset="0"/>
            </a:endParaRPr>
          </a:p>
        </p:txBody>
      </p:sp>
      <p:sp>
        <p:nvSpPr>
          <p:cNvPr id="4" name="Slide Number Placeholder 3"/>
          <p:cNvSpPr>
            <a:spLocks noGrp="1"/>
          </p:cNvSpPr>
          <p:nvPr>
            <p:ph type="sldNum" sz="quarter" idx="5"/>
          </p:nvPr>
        </p:nvSpPr>
        <p:spPr/>
        <p:txBody>
          <a:bodyPr/>
          <a:lstStyle/>
          <a:p>
            <a:fld id="{8FF35722-FDFF-454B-9971-FA3F54B3B93F}" type="slidenum">
              <a:rPr lang="en-GB" smtClean="0"/>
              <a:t>13</a:t>
            </a:fld>
            <a:endParaRPr lang="en-GB"/>
          </a:p>
        </p:txBody>
      </p:sp>
    </p:spTree>
    <p:extLst>
      <p:ext uri="{BB962C8B-B14F-4D97-AF65-F5344CB8AC3E}">
        <p14:creationId xmlns:p14="http://schemas.microsoft.com/office/powerpoint/2010/main" val="2156009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FF35722-FDFF-454B-9971-FA3F54B3B93F}" type="slidenum">
              <a:rPr lang="en-GB" smtClean="0"/>
              <a:t>14</a:t>
            </a:fld>
            <a:endParaRPr lang="en-GB"/>
          </a:p>
        </p:txBody>
      </p:sp>
    </p:spTree>
    <p:extLst>
      <p:ext uri="{BB962C8B-B14F-4D97-AF65-F5344CB8AC3E}">
        <p14:creationId xmlns:p14="http://schemas.microsoft.com/office/powerpoint/2010/main" val="332068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FF35722-FDFF-454B-9971-FA3F54B3B93F}" type="slidenum">
              <a:rPr lang="en-GB" smtClean="0"/>
              <a:t>15</a:t>
            </a:fld>
            <a:endParaRPr lang="en-GB"/>
          </a:p>
        </p:txBody>
      </p:sp>
    </p:spTree>
    <p:extLst>
      <p:ext uri="{BB962C8B-B14F-4D97-AF65-F5344CB8AC3E}">
        <p14:creationId xmlns:p14="http://schemas.microsoft.com/office/powerpoint/2010/main" val="2841451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46FD1-74ED-B611-674B-A43DCF6B16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697DF8-B7A1-FB44-ABE4-AED9F69B49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D3C1A6-C972-656B-608A-41F513C21956}"/>
              </a:ext>
            </a:extLst>
          </p:cNvPr>
          <p:cNvSpPr>
            <a:spLocks noGrp="1"/>
          </p:cNvSpPr>
          <p:nvPr>
            <p:ph type="body" idx="1"/>
          </p:nvPr>
        </p:nvSpPr>
        <p:spPr/>
        <p:txBody>
          <a:bodyPr/>
          <a:lstStyle/>
          <a:p>
            <a:r>
              <a:rPr lang="en-GB"/>
              <a:t>*Add statistics here</a:t>
            </a:r>
          </a:p>
        </p:txBody>
      </p:sp>
      <p:sp>
        <p:nvSpPr>
          <p:cNvPr id="4" name="Slide Number Placeholder 3">
            <a:extLst>
              <a:ext uri="{FF2B5EF4-FFF2-40B4-BE49-F238E27FC236}">
                <a16:creationId xmlns:a16="http://schemas.microsoft.com/office/drawing/2014/main" id="{12207649-B4A1-2ECB-C2EC-2B5A2AB6E57B}"/>
              </a:ext>
            </a:extLst>
          </p:cNvPr>
          <p:cNvSpPr>
            <a:spLocks noGrp="1"/>
          </p:cNvSpPr>
          <p:nvPr>
            <p:ph type="sldNum" sz="quarter" idx="5"/>
          </p:nvPr>
        </p:nvSpPr>
        <p:spPr/>
        <p:txBody>
          <a:bodyPr/>
          <a:lstStyle/>
          <a:p>
            <a:fld id="{8FF35722-FDFF-454B-9971-FA3F54B3B93F}" type="slidenum">
              <a:rPr lang="en-GB" smtClean="0"/>
              <a:t>16</a:t>
            </a:fld>
            <a:endParaRPr lang="en-GB"/>
          </a:p>
        </p:txBody>
      </p:sp>
    </p:spTree>
    <p:extLst>
      <p:ext uri="{BB962C8B-B14F-4D97-AF65-F5344CB8AC3E}">
        <p14:creationId xmlns:p14="http://schemas.microsoft.com/office/powerpoint/2010/main" val="215237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2101E-84B0-D9CC-675B-52E6791258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CA2F5A-48EF-CDB2-D89D-C5ACFA92ED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D24EA8-95FF-55D4-443B-F495E90142D3}"/>
              </a:ext>
            </a:extLst>
          </p:cNvPr>
          <p:cNvSpPr>
            <a:spLocks noGrp="1"/>
          </p:cNvSpPr>
          <p:nvPr>
            <p:ph type="body" idx="1"/>
          </p:nvPr>
        </p:nvSpPr>
        <p:spPr/>
        <p:txBody>
          <a:bodyPr/>
          <a:lstStyle/>
          <a:p>
            <a:r>
              <a:rPr lang="en-GB"/>
              <a:t>*Add statistics here</a:t>
            </a:r>
          </a:p>
        </p:txBody>
      </p:sp>
      <p:sp>
        <p:nvSpPr>
          <p:cNvPr id="4" name="Slide Number Placeholder 3">
            <a:extLst>
              <a:ext uri="{FF2B5EF4-FFF2-40B4-BE49-F238E27FC236}">
                <a16:creationId xmlns:a16="http://schemas.microsoft.com/office/drawing/2014/main" id="{E538214D-93FD-FFE4-69E9-9B3F46CF6368}"/>
              </a:ext>
            </a:extLst>
          </p:cNvPr>
          <p:cNvSpPr>
            <a:spLocks noGrp="1"/>
          </p:cNvSpPr>
          <p:nvPr>
            <p:ph type="sldNum" sz="quarter" idx="5"/>
          </p:nvPr>
        </p:nvSpPr>
        <p:spPr/>
        <p:txBody>
          <a:bodyPr/>
          <a:lstStyle/>
          <a:p>
            <a:fld id="{8FF35722-FDFF-454B-9971-FA3F54B3B93F}" type="slidenum">
              <a:rPr lang="en-GB" smtClean="0"/>
              <a:t>17</a:t>
            </a:fld>
            <a:endParaRPr lang="en-GB"/>
          </a:p>
        </p:txBody>
      </p:sp>
    </p:spTree>
    <p:extLst>
      <p:ext uri="{BB962C8B-B14F-4D97-AF65-F5344CB8AC3E}">
        <p14:creationId xmlns:p14="http://schemas.microsoft.com/office/powerpoint/2010/main" val="21755521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right)">
    <p:bg>
      <p:bgPr>
        <a:solidFill>
          <a:srgbClr val="EB5B1D"/>
        </a:solidFill>
        <a:effectLst/>
      </p:bgPr>
    </p:bg>
    <p:spTree>
      <p:nvGrpSpPr>
        <p:cNvPr id="1" name=""/>
        <p:cNvGrpSpPr/>
        <p:nvPr/>
      </p:nvGrpSpPr>
      <p:grpSpPr>
        <a:xfrm>
          <a:off x="0" y="0"/>
          <a:ext cx="0" cy="0"/>
          <a:chOff x="0" y="0"/>
          <a:chExt cx="0" cy="0"/>
        </a:xfrm>
      </p:grpSpPr>
      <p:sp>
        <p:nvSpPr>
          <p:cNvPr id="7" name="Orange Rectangle">
            <a:extLst>
              <a:ext uri="{FF2B5EF4-FFF2-40B4-BE49-F238E27FC236}">
                <a16:creationId xmlns:a16="http://schemas.microsoft.com/office/drawing/2014/main" id="{D3602FD7-E097-C552-8AA3-E839757F786B}"/>
              </a:ext>
              <a:ext uri="{C183D7F6-B498-43B3-948B-1728B52AA6E4}">
                <adec:decorative xmlns:adec="http://schemas.microsoft.com/office/drawing/2017/decorative" val="1"/>
              </a:ext>
            </a:extLst>
          </p:cNvPr>
          <p:cNvSpPr/>
          <p:nvPr userDrawn="1"/>
        </p:nvSpPr>
        <p:spPr bwMode="gray">
          <a:xfrm>
            <a:off x="0" y="5706000"/>
            <a:ext cx="9360000" cy="115200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 name="Title 1">
            <a:extLst>
              <a:ext uri="{FF2B5EF4-FFF2-40B4-BE49-F238E27FC236}">
                <a16:creationId xmlns:a16="http://schemas.microsoft.com/office/drawing/2014/main" id="{BFD74D0A-7183-BF8A-8164-B163A08663DE}"/>
              </a:ext>
            </a:extLst>
          </p:cNvPr>
          <p:cNvSpPr>
            <a:spLocks noGrp="1"/>
          </p:cNvSpPr>
          <p:nvPr>
            <p:ph type="ctrTitle"/>
          </p:nvPr>
        </p:nvSpPr>
        <p:spPr>
          <a:xfrm>
            <a:off x="478800" y="1214192"/>
            <a:ext cx="9144000" cy="2387600"/>
          </a:xfrm>
          <a:prstGeom prst="rect">
            <a:avLst/>
          </a:prstGeom>
        </p:spPr>
        <p:txBody>
          <a:bodyPr anchor="b">
            <a:normAutofit/>
          </a:bodyPr>
          <a:lstStyle>
            <a:lvl1pPr algn="l">
              <a:defRPr sz="4800">
                <a:solidFill>
                  <a:srgbClr val="FFFFFF"/>
                </a:solidFill>
                <a:latin typeface="+mj-lt"/>
              </a:defRPr>
            </a:lvl1pPr>
          </a:lstStyle>
          <a:p>
            <a:endParaRPr lang="en-GB"/>
          </a:p>
        </p:txBody>
      </p:sp>
      <p:sp>
        <p:nvSpPr>
          <p:cNvPr id="14" name="Subtitle">
            <a:extLst>
              <a:ext uri="{FF2B5EF4-FFF2-40B4-BE49-F238E27FC236}">
                <a16:creationId xmlns:a16="http://schemas.microsoft.com/office/drawing/2014/main" id="{91FC3716-5408-8ED9-20E3-A8EC0FCE205F}"/>
              </a:ext>
            </a:extLst>
          </p:cNvPr>
          <p:cNvSpPr>
            <a:spLocks noGrp="1"/>
          </p:cNvSpPr>
          <p:nvPr>
            <p:ph type="subTitle" idx="1" hasCustomPrompt="1"/>
          </p:nvPr>
        </p:nvSpPr>
        <p:spPr bwMode="gray">
          <a:xfrm>
            <a:off x="479425" y="4437120"/>
            <a:ext cx="8281375" cy="936000"/>
          </a:xfrm>
        </p:spPr>
        <p:txBody>
          <a:bodyPr/>
          <a:lstStyle>
            <a:lvl1pPr marL="0" indent="0" algn="l">
              <a:lnSpc>
                <a:spcPct val="100000"/>
              </a:lnSpc>
              <a:spcBef>
                <a:spcPts val="0"/>
              </a:spcBef>
              <a:spcAft>
                <a:spcPts val="2400"/>
              </a:spcAft>
              <a:buFont typeface="Arial" panose="020B0604020202020204" pitchFamily="34" charset="0"/>
              <a:buNone/>
              <a:defRPr sz="2400" b="1">
                <a:solidFill>
                  <a:schemeClr val="bg1"/>
                </a:solidFill>
                <a:latin typeface="Lato" panose="020F0502020204030203" pitchFamily="34" charset="0"/>
              </a:defRPr>
            </a:lvl1pPr>
            <a:lvl2pPr marL="0" indent="0" algn="l">
              <a:lnSpc>
                <a:spcPct val="100000"/>
              </a:lnSpc>
              <a:spcBef>
                <a:spcPts val="0"/>
              </a:spcBef>
              <a:spcAft>
                <a:spcPts val="0"/>
              </a:spcAft>
              <a:buFont typeface="Arial" panose="020B0604020202020204" pitchFamily="34" charset="0"/>
              <a:buNone/>
              <a:defRPr sz="1600" b="0">
                <a:solidFill>
                  <a:schemeClr val="bg1"/>
                </a:solidFill>
                <a:latin typeface="Lato" panose="020F0502020204030203" pitchFamily="34" charset="0"/>
              </a:defRPr>
            </a:lvl2pPr>
            <a:lvl3pPr marL="0" indent="0" algn="l">
              <a:lnSpc>
                <a:spcPct val="100000"/>
              </a:lnSpc>
              <a:spcBef>
                <a:spcPts val="0"/>
              </a:spcBef>
              <a:spcAft>
                <a:spcPts val="0"/>
              </a:spcAft>
              <a:buFont typeface="Arial" panose="020B0604020202020204" pitchFamily="34" charset="0"/>
              <a:buNone/>
              <a:defRPr sz="1600" b="0">
                <a:solidFill>
                  <a:schemeClr val="bg1"/>
                </a:solidFill>
              </a:defRPr>
            </a:lvl3pPr>
            <a:lvl4pPr marL="0" indent="0" algn="l">
              <a:lnSpc>
                <a:spcPct val="100000"/>
              </a:lnSpc>
              <a:spcBef>
                <a:spcPts val="0"/>
              </a:spcBef>
              <a:spcAft>
                <a:spcPts val="0"/>
              </a:spcAft>
              <a:buFont typeface="Arial" panose="020B0604020202020204" pitchFamily="34" charset="0"/>
              <a:buNone/>
              <a:defRPr sz="1600" b="0">
                <a:solidFill>
                  <a:schemeClr val="bg1"/>
                </a:solidFill>
              </a:defRPr>
            </a:lvl4pPr>
            <a:lvl5pPr marL="0" indent="0" algn="l">
              <a:lnSpc>
                <a:spcPct val="100000"/>
              </a:lnSpc>
              <a:spcBef>
                <a:spcPts val="0"/>
              </a:spcBef>
              <a:spcAft>
                <a:spcPts val="0"/>
              </a:spcAft>
              <a:buFont typeface="Arial" panose="020B0604020202020204" pitchFamily="34" charset="0"/>
              <a:buNone/>
              <a:defRPr sz="1600" b="0">
                <a:solidFill>
                  <a:schemeClr val="bg1"/>
                </a:solidFill>
              </a:defRPr>
            </a:lvl5pPr>
            <a:lvl6pPr marL="0" indent="0" algn="l">
              <a:lnSpc>
                <a:spcPct val="100000"/>
              </a:lnSpc>
              <a:spcBef>
                <a:spcPts val="0"/>
              </a:spcBef>
              <a:spcAft>
                <a:spcPts val="0"/>
              </a:spcAft>
              <a:buFont typeface="Arial" panose="020B0604020202020204" pitchFamily="34" charset="0"/>
              <a:buNone/>
              <a:defRPr sz="1600" b="0">
                <a:solidFill>
                  <a:schemeClr val="bg1"/>
                </a:solidFill>
              </a:defRPr>
            </a:lvl6pPr>
            <a:lvl7pPr marL="0" indent="0" algn="l">
              <a:lnSpc>
                <a:spcPct val="100000"/>
              </a:lnSpc>
              <a:spcBef>
                <a:spcPts val="0"/>
              </a:spcBef>
              <a:spcAft>
                <a:spcPts val="0"/>
              </a:spcAft>
              <a:buFont typeface="Arial" panose="020B0604020202020204" pitchFamily="34" charset="0"/>
              <a:buNone/>
              <a:defRPr sz="1600" b="0">
                <a:solidFill>
                  <a:schemeClr val="bg1"/>
                </a:solidFill>
              </a:defRPr>
            </a:lvl7pPr>
            <a:lvl8pPr marL="0" indent="0" algn="l">
              <a:lnSpc>
                <a:spcPct val="100000"/>
              </a:lnSpc>
              <a:spcBef>
                <a:spcPts val="0"/>
              </a:spcBef>
              <a:spcAft>
                <a:spcPts val="0"/>
              </a:spcAft>
              <a:buFont typeface="Arial" panose="020B0604020202020204" pitchFamily="34" charset="0"/>
              <a:buNone/>
              <a:defRPr sz="1600" b="0">
                <a:solidFill>
                  <a:schemeClr val="bg1"/>
                </a:solidFill>
              </a:defRPr>
            </a:lvl8pPr>
            <a:lvl9pPr marL="0" indent="0" algn="l">
              <a:lnSpc>
                <a:spcPct val="100000"/>
              </a:lnSpc>
              <a:spcBef>
                <a:spcPts val="0"/>
              </a:spcBef>
              <a:spcAft>
                <a:spcPts val="0"/>
              </a:spcAft>
              <a:buFont typeface="Arial" panose="020B0604020202020204" pitchFamily="34" charset="0"/>
              <a:buNone/>
              <a:defRPr sz="1600" b="0">
                <a:solidFill>
                  <a:schemeClr val="bg1"/>
                </a:solidFill>
              </a:defRPr>
            </a:lvl9pPr>
          </a:lstStyle>
          <a:p>
            <a:r>
              <a:rPr lang="en-US"/>
              <a:t>Subtitle of the presentation</a:t>
            </a:r>
          </a:p>
          <a:p>
            <a:pPr lvl="1"/>
            <a:r>
              <a:rPr lang="en-US"/>
              <a:t>Author | Date | Place</a:t>
            </a:r>
          </a:p>
        </p:txBody>
      </p:sp>
      <p:pic>
        <p:nvPicPr>
          <p:cNvPr id="3" name="Pi Logo White">
            <a:extLst>
              <a:ext uri="{FF2B5EF4-FFF2-40B4-BE49-F238E27FC236}">
                <a16:creationId xmlns:a16="http://schemas.microsoft.com/office/drawing/2014/main" id="{3C788DD2-6BF3-3240-7121-344247F6FDBF}"/>
              </a:ext>
              <a:ext uri="{C183D7F6-B498-43B3-948B-1728B52AA6E4}">
                <adec:decorative xmlns:adec="http://schemas.microsoft.com/office/drawing/2017/decorative" val="1"/>
              </a:ext>
            </a:extLst>
          </p:cNvPr>
          <p:cNvPicPr/>
          <p:nvPr userDrawn="1"/>
        </p:nvPicPr>
        <p:blipFill>
          <a:blip r:embed="rId2">
            <a:extLst>
              <a:ext uri="{28A0092B-C50C-407E-A947-70E740481C1C}">
                <a14:useLocalDpi xmlns:a14="http://schemas.microsoft.com/office/drawing/2010/main" val="0"/>
              </a:ext>
            </a:extLst>
          </a:blip>
          <a:srcRect/>
          <a:stretch/>
        </p:blipFill>
        <p:spPr bwMode="gray">
          <a:xfrm>
            <a:off x="486474" y="487243"/>
            <a:ext cx="1629851" cy="302946"/>
          </a:xfrm>
          <a:prstGeom prst="rect">
            <a:avLst/>
          </a:prstGeom>
        </p:spPr>
      </p:pic>
    </p:spTree>
    <p:extLst>
      <p:ext uri="{BB962C8B-B14F-4D97-AF65-F5344CB8AC3E}">
        <p14:creationId xmlns:p14="http://schemas.microsoft.com/office/powerpoint/2010/main" val="326728500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Divider (Blue)">
    <p:bg>
      <p:bgPr>
        <a:solidFill>
          <a:srgbClr val="BFDBF7"/>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BFDB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ubtitle">
            <a:extLst>
              <a:ext uri="{FF2B5EF4-FFF2-40B4-BE49-F238E27FC236}">
                <a16:creationId xmlns:a16="http://schemas.microsoft.com/office/drawing/2014/main" id="{4D136734-CCAE-F33D-C3A6-686F4E73EB82}"/>
              </a:ext>
            </a:extLst>
          </p:cNvPr>
          <p:cNvSpPr>
            <a:spLocks noGrp="1"/>
          </p:cNvSpPr>
          <p:nvPr>
            <p:ph type="subTitle" idx="14" hasCustomPrompt="1"/>
          </p:nvPr>
        </p:nvSpPr>
        <p:spPr bwMode="gray">
          <a:xfrm>
            <a:off x="479424" y="3573016"/>
            <a:ext cx="7632701" cy="792088"/>
          </a:xfrm>
        </p:spPr>
        <p:txBody>
          <a:bodyPr/>
          <a:lstStyle>
            <a:lvl1pPr marL="0" indent="0" algn="l">
              <a:lnSpc>
                <a:spcPct val="140000"/>
              </a:lnSpc>
              <a:spcBef>
                <a:spcPts val="0"/>
              </a:spcBef>
              <a:spcAft>
                <a:spcPts val="0"/>
              </a:spcAft>
              <a:buFont typeface="Arial" panose="020B0604020202020204" pitchFamily="34" charset="0"/>
              <a:buNone/>
              <a:defRPr sz="1600" b="0">
                <a:solidFill>
                  <a:srgbClr val="1E1E1C"/>
                </a:solidFill>
                <a:latin typeface="Lato" panose="020F0502020204030203" pitchFamily="34" charset="0"/>
              </a:defRPr>
            </a:lvl1pPr>
            <a:lvl2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2pPr>
            <a:lvl3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3pPr>
            <a:lvl4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4pPr>
            <a:lvl5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5pPr>
            <a:lvl6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6pPr>
            <a:lvl7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7pPr>
            <a:lvl8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8pPr>
            <a:lvl9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9pPr>
          </a:lstStyle>
          <a:p>
            <a:r>
              <a:rPr lang="en-US"/>
              <a:t>Optional short description</a:t>
            </a:r>
          </a:p>
        </p:txBody>
      </p:sp>
      <p:pic>
        <p:nvPicPr>
          <p:cNvPr id="8" name="Pi Logo Black">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bwMode="gray">
          <a:xfrm>
            <a:off x="485686" y="6247189"/>
            <a:ext cx="1626596" cy="302341"/>
          </a:xfrm>
          <a:prstGeom prst="rect">
            <a:avLst/>
          </a:prstGeom>
        </p:spPr>
      </p:pic>
      <p:sp>
        <p:nvSpPr>
          <p:cNvPr id="2" name="Title">
            <a:extLst>
              <a:ext uri="{FF2B5EF4-FFF2-40B4-BE49-F238E27FC236}">
                <a16:creationId xmlns:a16="http://schemas.microsoft.com/office/drawing/2014/main" id="{44FCF8E3-CA48-251D-809C-7C39A023E9D3}"/>
              </a:ext>
            </a:extLst>
          </p:cNvPr>
          <p:cNvSpPr>
            <a:spLocks noGrp="1"/>
          </p:cNvSpPr>
          <p:nvPr>
            <p:ph type="title" hasCustomPrompt="1"/>
          </p:nvPr>
        </p:nvSpPr>
        <p:spPr bwMode="gray">
          <a:xfrm>
            <a:off x="479424" y="1412874"/>
            <a:ext cx="8604286" cy="1799861"/>
          </a:xfrm>
        </p:spPr>
        <p:txBody>
          <a:bodyPr anchor="b">
            <a:normAutofit/>
          </a:bodyPr>
          <a:lstStyle>
            <a:lvl1pPr>
              <a:defRPr sz="4800">
                <a:solidFill>
                  <a:schemeClr val="tx1"/>
                </a:solidFill>
                <a:latin typeface="+mj-lt"/>
              </a:defRPr>
            </a:lvl1pPr>
          </a:lstStyle>
          <a:p>
            <a:r>
              <a:rPr lang="en-US"/>
              <a:t>Name of the current chapter</a:t>
            </a:r>
          </a:p>
        </p:txBody>
      </p:sp>
    </p:spTree>
    <p:extLst>
      <p:ext uri="{BB962C8B-B14F-4D97-AF65-F5344CB8AC3E}">
        <p14:creationId xmlns:p14="http://schemas.microsoft.com/office/powerpoint/2010/main" val="1783017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Divider with Image (Orange)">
    <p:bg>
      <p:bgPr>
        <a:solidFill>
          <a:srgbClr val="EB5B1D"/>
        </a:solidFill>
        <a:effectLst/>
      </p:bgPr>
    </p:bg>
    <p:spTree>
      <p:nvGrpSpPr>
        <p:cNvPr id="1" name=""/>
        <p:cNvGrpSpPr/>
        <p:nvPr/>
      </p:nvGrpSpPr>
      <p:grpSpPr>
        <a:xfrm>
          <a:off x="0" y="0"/>
          <a:ext cx="0" cy="0"/>
          <a:chOff x="0" y="0"/>
          <a:chExt cx="0" cy="0"/>
        </a:xfrm>
      </p:grpSpPr>
      <p:sp>
        <p:nvSpPr>
          <p:cNvPr id="7" name="Image">
            <a:extLst>
              <a:ext uri="{FF2B5EF4-FFF2-40B4-BE49-F238E27FC236}">
                <a16:creationId xmlns:a16="http://schemas.microsoft.com/office/drawing/2014/main" id="{21B7A803-DF46-4F43-E8AE-FFDD96D64C24}"/>
              </a:ext>
            </a:extLst>
          </p:cNvPr>
          <p:cNvSpPr>
            <a:spLocks noGrp="1"/>
          </p:cNvSpPr>
          <p:nvPr>
            <p:ph type="pic" sz="quarter" idx="14" hasCustomPrompt="1"/>
          </p:nvPr>
        </p:nvSpPr>
        <p:spPr bwMode="gray">
          <a:xfrm>
            <a:off x="6096000" y="0"/>
            <a:ext cx="6096000"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5" name="Rectangle 4">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EB5B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Black">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12" name="Title">
            <a:extLst>
              <a:ext uri="{FF2B5EF4-FFF2-40B4-BE49-F238E27FC236}">
                <a16:creationId xmlns:a16="http://schemas.microsoft.com/office/drawing/2014/main" id="{6EC48695-E160-4949-777D-65F23CBA1773}"/>
              </a:ext>
            </a:extLst>
          </p:cNvPr>
          <p:cNvSpPr>
            <a:spLocks noGrp="1"/>
          </p:cNvSpPr>
          <p:nvPr>
            <p:ph type="title" hasCustomPrompt="1"/>
          </p:nvPr>
        </p:nvSpPr>
        <p:spPr bwMode="gray">
          <a:xfrm>
            <a:off x="479424" y="1412874"/>
            <a:ext cx="5329239" cy="1799861"/>
          </a:xfrm>
        </p:spPr>
        <p:txBody>
          <a:bodyPr anchor="b">
            <a:normAutofit/>
          </a:bodyPr>
          <a:lstStyle>
            <a:lvl1pPr>
              <a:defRPr sz="4800">
                <a:solidFill>
                  <a:schemeClr val="bg1"/>
                </a:solidFill>
                <a:latin typeface="+mj-lt"/>
              </a:defRPr>
            </a:lvl1pPr>
          </a:lstStyle>
          <a:p>
            <a:r>
              <a:rPr lang="en-US"/>
              <a:t>Name of the current chapter</a:t>
            </a:r>
          </a:p>
        </p:txBody>
      </p:sp>
      <p:sp>
        <p:nvSpPr>
          <p:cNvPr id="13" name="Sub Title">
            <a:extLst>
              <a:ext uri="{FF2B5EF4-FFF2-40B4-BE49-F238E27FC236}">
                <a16:creationId xmlns:a16="http://schemas.microsoft.com/office/drawing/2014/main" id="{D9C345D3-CAF7-1802-E7AB-EF7B297BEF7A}"/>
              </a:ext>
            </a:extLst>
          </p:cNvPr>
          <p:cNvSpPr>
            <a:spLocks noGrp="1"/>
          </p:cNvSpPr>
          <p:nvPr>
            <p:ph type="subTitle" idx="15" hasCustomPrompt="1"/>
          </p:nvPr>
        </p:nvSpPr>
        <p:spPr bwMode="gray">
          <a:xfrm>
            <a:off x="479424" y="3573016"/>
            <a:ext cx="5329239" cy="792088"/>
          </a:xfrm>
        </p:spPr>
        <p:txBody>
          <a:bodyPr/>
          <a:lstStyle>
            <a:lvl1pPr marL="0" indent="0" algn="l">
              <a:lnSpc>
                <a:spcPct val="140000"/>
              </a:lnSpc>
              <a:spcBef>
                <a:spcPts val="0"/>
              </a:spcBef>
              <a:spcAft>
                <a:spcPts val="0"/>
              </a:spcAft>
              <a:buFont typeface="Arial" panose="020B0604020202020204" pitchFamily="34" charset="0"/>
              <a:buNone/>
              <a:defRPr sz="1600" b="0">
                <a:solidFill>
                  <a:schemeClr val="bg1"/>
                </a:solidFill>
                <a:latin typeface="Lato" panose="020F0502020204030203" pitchFamily="34" charset="0"/>
              </a:defRPr>
            </a:lvl1pPr>
            <a:lvl2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2pPr>
            <a:lvl3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3pPr>
            <a:lvl4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4pPr>
            <a:lvl5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5pPr>
            <a:lvl6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6pPr>
            <a:lvl7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7pPr>
            <a:lvl8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8pPr>
            <a:lvl9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9pPr>
          </a:lstStyle>
          <a:p>
            <a:r>
              <a:rPr lang="en-US"/>
              <a:t>Optional short description</a:t>
            </a:r>
          </a:p>
        </p:txBody>
      </p:sp>
    </p:spTree>
    <p:extLst>
      <p:ext uri="{BB962C8B-B14F-4D97-AF65-F5344CB8AC3E}">
        <p14:creationId xmlns:p14="http://schemas.microsoft.com/office/powerpoint/2010/main" val="3669027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Divider with Image (Dark)">
    <p:bg>
      <p:bgPr>
        <a:solidFill>
          <a:srgbClr val="1E1E1C"/>
        </a:solidFill>
        <a:effectLst/>
      </p:bgPr>
    </p:bg>
    <p:spTree>
      <p:nvGrpSpPr>
        <p:cNvPr id="1" name=""/>
        <p:cNvGrpSpPr/>
        <p:nvPr/>
      </p:nvGrpSpPr>
      <p:grpSpPr>
        <a:xfrm>
          <a:off x="0" y="0"/>
          <a:ext cx="0" cy="0"/>
          <a:chOff x="0" y="0"/>
          <a:chExt cx="0" cy="0"/>
        </a:xfrm>
      </p:grpSpPr>
      <p:sp>
        <p:nvSpPr>
          <p:cNvPr id="7" name="Image">
            <a:extLst>
              <a:ext uri="{FF2B5EF4-FFF2-40B4-BE49-F238E27FC236}">
                <a16:creationId xmlns:a16="http://schemas.microsoft.com/office/drawing/2014/main" id="{21B7A803-DF46-4F43-E8AE-FFDD96D64C24}"/>
              </a:ext>
            </a:extLst>
          </p:cNvPr>
          <p:cNvSpPr>
            <a:spLocks noGrp="1"/>
          </p:cNvSpPr>
          <p:nvPr>
            <p:ph type="pic" sz="quarter" idx="14" hasCustomPrompt="1"/>
          </p:nvPr>
        </p:nvSpPr>
        <p:spPr bwMode="gray">
          <a:xfrm>
            <a:off x="6096000" y="0"/>
            <a:ext cx="6096000"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5" name="Rectangle 4">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Black">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12" name="Title">
            <a:extLst>
              <a:ext uri="{FF2B5EF4-FFF2-40B4-BE49-F238E27FC236}">
                <a16:creationId xmlns:a16="http://schemas.microsoft.com/office/drawing/2014/main" id="{6EC48695-E160-4949-777D-65F23CBA1773}"/>
              </a:ext>
            </a:extLst>
          </p:cNvPr>
          <p:cNvSpPr>
            <a:spLocks noGrp="1"/>
          </p:cNvSpPr>
          <p:nvPr>
            <p:ph type="title" hasCustomPrompt="1"/>
          </p:nvPr>
        </p:nvSpPr>
        <p:spPr bwMode="gray">
          <a:xfrm>
            <a:off x="479424" y="1412874"/>
            <a:ext cx="5329239" cy="1799861"/>
          </a:xfrm>
        </p:spPr>
        <p:txBody>
          <a:bodyPr anchor="b">
            <a:normAutofit/>
          </a:bodyPr>
          <a:lstStyle>
            <a:lvl1pPr>
              <a:defRPr sz="4800">
                <a:solidFill>
                  <a:schemeClr val="bg1"/>
                </a:solidFill>
                <a:latin typeface="+mj-lt"/>
              </a:defRPr>
            </a:lvl1pPr>
          </a:lstStyle>
          <a:p>
            <a:r>
              <a:rPr lang="en-US"/>
              <a:t>Name of the current chapter</a:t>
            </a:r>
          </a:p>
        </p:txBody>
      </p:sp>
      <p:sp>
        <p:nvSpPr>
          <p:cNvPr id="13" name="Sub Title">
            <a:extLst>
              <a:ext uri="{FF2B5EF4-FFF2-40B4-BE49-F238E27FC236}">
                <a16:creationId xmlns:a16="http://schemas.microsoft.com/office/drawing/2014/main" id="{D9C345D3-CAF7-1802-E7AB-EF7B297BEF7A}"/>
              </a:ext>
            </a:extLst>
          </p:cNvPr>
          <p:cNvSpPr>
            <a:spLocks noGrp="1"/>
          </p:cNvSpPr>
          <p:nvPr>
            <p:ph type="subTitle" idx="15" hasCustomPrompt="1"/>
          </p:nvPr>
        </p:nvSpPr>
        <p:spPr bwMode="gray">
          <a:xfrm>
            <a:off x="479424" y="3573016"/>
            <a:ext cx="5329239" cy="792088"/>
          </a:xfrm>
        </p:spPr>
        <p:txBody>
          <a:bodyPr/>
          <a:lstStyle>
            <a:lvl1pPr marL="0" indent="0" algn="l">
              <a:lnSpc>
                <a:spcPct val="140000"/>
              </a:lnSpc>
              <a:spcBef>
                <a:spcPts val="0"/>
              </a:spcBef>
              <a:spcAft>
                <a:spcPts val="0"/>
              </a:spcAft>
              <a:buFont typeface="Arial" panose="020B0604020202020204" pitchFamily="34" charset="0"/>
              <a:buNone/>
              <a:defRPr sz="1600" b="0">
                <a:solidFill>
                  <a:schemeClr val="bg1"/>
                </a:solidFill>
                <a:latin typeface="Lato" panose="020F0502020204030203" pitchFamily="34" charset="0"/>
              </a:defRPr>
            </a:lvl1pPr>
            <a:lvl2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2pPr>
            <a:lvl3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3pPr>
            <a:lvl4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4pPr>
            <a:lvl5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5pPr>
            <a:lvl6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6pPr>
            <a:lvl7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7pPr>
            <a:lvl8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8pPr>
            <a:lvl9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9pPr>
          </a:lstStyle>
          <a:p>
            <a:r>
              <a:rPr lang="en-US"/>
              <a:t>Optional short description</a:t>
            </a:r>
          </a:p>
        </p:txBody>
      </p:sp>
    </p:spTree>
    <p:extLst>
      <p:ext uri="{BB962C8B-B14F-4D97-AF65-F5344CB8AC3E}">
        <p14:creationId xmlns:p14="http://schemas.microsoft.com/office/powerpoint/2010/main" val="1140660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ntent">
    <p:bg>
      <p:bgRef idx="1001">
        <a:schemeClr val="bg1"/>
      </p:bgRef>
    </p:bg>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Black" hidden="1">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11" name="Footer/Source">
            <a:extLst>
              <a:ext uri="{FF2B5EF4-FFF2-40B4-BE49-F238E27FC236}">
                <a16:creationId xmlns:a16="http://schemas.microsoft.com/office/drawing/2014/main" id="{30D23485-1050-ADBA-AAF7-F45240721C20}"/>
              </a:ext>
            </a:extLst>
          </p:cNvPr>
          <p:cNvSpPr>
            <a:spLocks noGrp="1"/>
          </p:cNvSpPr>
          <p:nvPr>
            <p:ph type="body" sz="quarter" idx="13" hasCustomPrompt="1"/>
          </p:nvPr>
        </p:nvSpPr>
        <p:spPr bwMode="gray">
          <a:xfrm>
            <a:off x="480000" y="5805280"/>
            <a:ext cx="547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rgbClr val="1E1E1C"/>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7" name="Text BOX">
            <a:extLst>
              <a:ext uri="{FF2B5EF4-FFF2-40B4-BE49-F238E27FC236}">
                <a16:creationId xmlns:a16="http://schemas.microsoft.com/office/drawing/2014/main" id="{44C9F73C-19E5-55FC-BB2B-B901C15DF200}"/>
              </a:ext>
            </a:extLst>
          </p:cNvPr>
          <p:cNvSpPr>
            <a:spLocks noGrp="1"/>
          </p:cNvSpPr>
          <p:nvPr>
            <p:ph idx="1" hasCustomPrompt="1"/>
          </p:nvPr>
        </p:nvSpPr>
        <p:spPr bwMode="gray">
          <a:xfrm>
            <a:off x="479424" y="1412876"/>
            <a:ext cx="11233151" cy="4392000"/>
          </a:xfrm>
        </p:spPr>
        <p:txBody>
          <a:bodyPr/>
          <a:lstStyle>
            <a:lvl1pPr>
              <a:buClr>
                <a:schemeClr val="tx2"/>
              </a:buClr>
              <a:defRPr>
                <a:solidFill>
                  <a:srgbClr val="1E1E1C"/>
                </a:solidFill>
                <a:latin typeface="+mn-lt"/>
              </a:defRPr>
            </a:lvl1pPr>
            <a:lvl2pPr>
              <a:buClr>
                <a:schemeClr val="tx2"/>
              </a:buClr>
              <a:defRPr>
                <a:solidFill>
                  <a:srgbClr val="1E1E1C"/>
                </a:solidFill>
                <a:latin typeface="+mn-lt"/>
              </a:defRPr>
            </a:lvl2pPr>
            <a:lvl3pPr>
              <a:buClr>
                <a:schemeClr val="tx2"/>
              </a:buClr>
              <a:defRPr>
                <a:solidFill>
                  <a:srgbClr val="1E1E1C"/>
                </a:solidFill>
                <a:latin typeface="+mn-lt"/>
              </a:defRPr>
            </a:lvl3pPr>
            <a:lvl4pPr>
              <a:buClr>
                <a:schemeClr val="tx2"/>
              </a:buClr>
              <a:defRPr>
                <a:solidFill>
                  <a:srgbClr val="1E1E1C"/>
                </a:solidFill>
                <a:latin typeface="+mn-lt"/>
              </a:defRPr>
            </a:lvl4pPr>
            <a:lvl5pPr>
              <a:buClr>
                <a:schemeClr val="tx2"/>
              </a:buClr>
              <a:defRPr>
                <a:solidFill>
                  <a:srgbClr val="1E1E1C"/>
                </a:solidFill>
                <a:latin typeface="+mn-lt"/>
              </a:defRPr>
            </a:lvl5pPr>
            <a:lvl6pPr>
              <a:buClr>
                <a:schemeClr val="tx2"/>
              </a:buClr>
              <a:defRPr>
                <a:solidFill>
                  <a:srgbClr val="1E1E1C"/>
                </a:solidFill>
                <a:latin typeface="+mn-lt"/>
              </a:defRPr>
            </a:lvl6pPr>
            <a:lvl7pPr>
              <a:buClr>
                <a:schemeClr val="tx2"/>
              </a:buClr>
              <a:defRPr>
                <a:solidFill>
                  <a:srgbClr val="1E1E1C"/>
                </a:solidFill>
                <a:latin typeface="+mn-lt"/>
              </a:defRPr>
            </a:lvl7pPr>
            <a:lvl8pPr>
              <a:buClr>
                <a:schemeClr val="tx2"/>
              </a:buClr>
              <a:defRPr>
                <a:solidFill>
                  <a:srgbClr val="1E1E1C"/>
                </a:solidFill>
                <a:latin typeface="+mn-lt"/>
              </a:defRPr>
            </a:lvl8pPr>
            <a:lvl9pPr>
              <a:buClr>
                <a:schemeClr val="tx2"/>
              </a:buClr>
              <a:defRPr>
                <a:solidFill>
                  <a:srgbClr val="1E1E1C"/>
                </a:solidFill>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Title">
            <a:extLst>
              <a:ext uri="{FF2B5EF4-FFF2-40B4-BE49-F238E27FC236}">
                <a16:creationId xmlns:a16="http://schemas.microsoft.com/office/drawing/2014/main" id="{EE3E4B19-4636-3A63-4DAB-78F3C6B8D467}"/>
              </a:ext>
            </a:extLst>
          </p:cNvPr>
          <p:cNvSpPr>
            <a:spLocks noGrp="1"/>
          </p:cNvSpPr>
          <p:nvPr>
            <p:ph type="title"/>
          </p:nvPr>
        </p:nvSpPr>
        <p:spPr bwMode="gray">
          <a:xfrm>
            <a:off x="479425" y="225425"/>
            <a:ext cx="11233150" cy="720000"/>
          </a:xfrm>
        </p:spPr>
        <p:txBody>
          <a:bodyPr/>
          <a:lstStyle>
            <a:lvl1pPr>
              <a:defRPr>
                <a:solidFill>
                  <a:srgbClr val="1E1E1C"/>
                </a:solidFill>
                <a:latin typeface="+mj-lt"/>
              </a:defRPr>
            </a:lvl1pPr>
          </a:lstStyle>
          <a:p>
            <a:endParaRPr lang="en-US"/>
          </a:p>
        </p:txBody>
      </p:sp>
    </p:spTree>
    <p:extLst>
      <p:ext uri="{BB962C8B-B14F-4D97-AF65-F5344CB8AC3E}">
        <p14:creationId xmlns:p14="http://schemas.microsoft.com/office/powerpoint/2010/main" val="406847584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ntent (Dark)">
    <p:bg>
      <p:bgPr>
        <a:solidFill>
          <a:srgbClr val="1E1E1C"/>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Black">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11" name="Footnote/ Source">
            <a:extLst>
              <a:ext uri="{FF2B5EF4-FFF2-40B4-BE49-F238E27FC236}">
                <a16:creationId xmlns:a16="http://schemas.microsoft.com/office/drawing/2014/main" id="{30D23485-1050-ADBA-AAF7-F45240721C20}"/>
              </a:ext>
            </a:extLst>
          </p:cNvPr>
          <p:cNvSpPr>
            <a:spLocks noGrp="1"/>
          </p:cNvSpPr>
          <p:nvPr>
            <p:ph type="body" sz="quarter" idx="13" hasCustomPrompt="1"/>
          </p:nvPr>
        </p:nvSpPr>
        <p:spPr bwMode="gray">
          <a:xfrm>
            <a:off x="480000" y="5805280"/>
            <a:ext cx="547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7" name="Text BOX">
            <a:extLst>
              <a:ext uri="{FF2B5EF4-FFF2-40B4-BE49-F238E27FC236}">
                <a16:creationId xmlns:a16="http://schemas.microsoft.com/office/drawing/2014/main" id="{44C9F73C-19E5-55FC-BB2B-B901C15DF200}"/>
              </a:ext>
            </a:extLst>
          </p:cNvPr>
          <p:cNvSpPr>
            <a:spLocks noGrp="1"/>
          </p:cNvSpPr>
          <p:nvPr>
            <p:ph idx="1" hasCustomPrompt="1"/>
          </p:nvPr>
        </p:nvSpPr>
        <p:spPr bwMode="gray">
          <a:xfrm>
            <a:off x="479424" y="1412876"/>
            <a:ext cx="11233151" cy="4392000"/>
          </a:xfrm>
        </p:spPr>
        <p:txBody>
          <a:bodyPr/>
          <a:lstStyle>
            <a:lvl1pPr>
              <a:buClr>
                <a:schemeClr val="tx2"/>
              </a:buClr>
              <a:defRPr>
                <a:solidFill>
                  <a:schemeClr val="bg1"/>
                </a:solidFill>
              </a:defRPr>
            </a:lvl1pPr>
            <a:lvl2pPr>
              <a:buClr>
                <a:schemeClr val="tx2"/>
              </a:buClr>
              <a:defRPr>
                <a:solidFill>
                  <a:schemeClr val="bg1"/>
                </a:solidFill>
              </a:defRPr>
            </a:lvl2pPr>
            <a:lvl3pPr>
              <a:buClr>
                <a:schemeClr val="tx2"/>
              </a:buClr>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vl6pPr>
              <a:buClr>
                <a:schemeClr val="tx2"/>
              </a:buClr>
              <a:defRPr>
                <a:solidFill>
                  <a:schemeClr val="bg1"/>
                </a:solidFill>
              </a:defRPr>
            </a:lvl6pPr>
            <a:lvl7pPr>
              <a:buClr>
                <a:schemeClr val="tx2"/>
              </a:buClr>
              <a:defRPr>
                <a:solidFill>
                  <a:schemeClr val="bg1"/>
                </a:solidFill>
              </a:defRPr>
            </a:lvl7pPr>
            <a:lvl8pPr>
              <a:buClr>
                <a:schemeClr val="tx2"/>
              </a:buClr>
              <a:defRPr>
                <a:solidFill>
                  <a:schemeClr val="bg1"/>
                </a:solidFill>
              </a:defRPr>
            </a:lvl8pPr>
            <a:lvl9pPr>
              <a:buClr>
                <a:schemeClr val="tx2"/>
              </a:buClr>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Title">
            <a:extLst>
              <a:ext uri="{FF2B5EF4-FFF2-40B4-BE49-F238E27FC236}">
                <a16:creationId xmlns:a16="http://schemas.microsoft.com/office/drawing/2014/main" id="{4C5952D1-13D9-8D60-2B6D-68DE880645BF}"/>
              </a:ext>
            </a:extLst>
          </p:cNvPr>
          <p:cNvSpPr>
            <a:spLocks noGrp="1"/>
          </p:cNvSpPr>
          <p:nvPr>
            <p:ph type="title"/>
          </p:nvPr>
        </p:nvSpPr>
        <p:spPr bwMode="gray">
          <a:xfrm>
            <a:off x="491732" y="225425"/>
            <a:ext cx="11233151" cy="720000"/>
          </a:xfrm>
        </p:spPr>
        <p:txBody>
          <a:bodyPr/>
          <a:lstStyle>
            <a:lvl1pPr>
              <a:defRPr>
                <a:solidFill>
                  <a:schemeClr val="bg1"/>
                </a:solidFill>
                <a:latin typeface="+mj-lt"/>
              </a:defRPr>
            </a:lvl1pPr>
          </a:lstStyle>
          <a:p>
            <a:endParaRPr lang="en-US"/>
          </a:p>
        </p:txBody>
      </p:sp>
    </p:spTree>
    <p:extLst>
      <p:ext uri="{BB962C8B-B14F-4D97-AF65-F5344CB8AC3E}">
        <p14:creationId xmlns:p14="http://schemas.microsoft.com/office/powerpoint/2010/main" val="1137979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Half Image">
    <p:bg>
      <p:bgRef idx="1001">
        <a:schemeClr val="bg1"/>
      </p:bgRef>
    </p:bg>
    <p:spTree>
      <p:nvGrpSpPr>
        <p:cNvPr id="1" name=""/>
        <p:cNvGrpSpPr/>
        <p:nvPr/>
      </p:nvGrpSpPr>
      <p:grpSpPr>
        <a:xfrm>
          <a:off x="0" y="0"/>
          <a:ext cx="0" cy="0"/>
          <a:chOff x="0" y="0"/>
          <a:chExt cx="0" cy="0"/>
        </a:xfrm>
      </p:grpSpPr>
      <p:sp>
        <p:nvSpPr>
          <p:cNvPr id="6" name="Image">
            <a:extLst>
              <a:ext uri="{FF2B5EF4-FFF2-40B4-BE49-F238E27FC236}">
                <a16:creationId xmlns:a16="http://schemas.microsoft.com/office/drawing/2014/main" id="{E1D82F29-0F62-7F7B-7C3B-8311FE849E51}"/>
              </a:ext>
            </a:extLst>
          </p:cNvPr>
          <p:cNvSpPr>
            <a:spLocks noGrp="1"/>
          </p:cNvSpPr>
          <p:nvPr>
            <p:ph type="pic" sz="quarter" idx="12" hasCustomPrompt="1"/>
          </p:nvPr>
        </p:nvSpPr>
        <p:spPr bwMode="gray">
          <a:xfrm>
            <a:off x="0" y="0"/>
            <a:ext cx="5951536"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box">
            <a:extLst>
              <a:ext uri="{FF2B5EF4-FFF2-40B4-BE49-F238E27FC236}">
                <a16:creationId xmlns:a16="http://schemas.microsoft.com/office/drawing/2014/main" id="{59734D68-2852-E13D-F9A9-CAA5AE7631FD}"/>
              </a:ext>
            </a:extLst>
          </p:cNvPr>
          <p:cNvSpPr>
            <a:spLocks noGrp="1"/>
          </p:cNvSpPr>
          <p:nvPr>
            <p:ph idx="1" hasCustomPrompt="1"/>
          </p:nvPr>
        </p:nvSpPr>
        <p:spPr bwMode="gray">
          <a:xfrm>
            <a:off x="6240464" y="1413280"/>
            <a:ext cx="5472113" cy="4392000"/>
          </a:xfrm>
        </p:spPr>
        <p:txBody>
          <a:bodyPr/>
          <a:lstStyle>
            <a:lvl1pPr>
              <a:buClr>
                <a:schemeClr val="tx2"/>
              </a:buClr>
              <a:defRPr>
                <a:solidFill>
                  <a:srgbClr val="1E1E1C"/>
                </a:solidFill>
                <a:latin typeface="+mn-lt"/>
              </a:defRPr>
            </a:lvl1pPr>
            <a:lvl2pPr>
              <a:buClr>
                <a:schemeClr val="tx2"/>
              </a:buClr>
              <a:defRPr>
                <a:solidFill>
                  <a:srgbClr val="1E1E1C"/>
                </a:solidFill>
              </a:defRPr>
            </a:lvl2pPr>
            <a:lvl3pPr>
              <a:buClr>
                <a:schemeClr val="tx2"/>
              </a:buClr>
              <a:defRPr>
                <a:solidFill>
                  <a:srgbClr val="1E1E1C"/>
                </a:solidFill>
              </a:defRPr>
            </a:lvl3pPr>
            <a:lvl4pPr>
              <a:buClr>
                <a:schemeClr val="tx2"/>
              </a:buClr>
              <a:defRPr>
                <a:solidFill>
                  <a:srgbClr val="1E1E1C"/>
                </a:solidFill>
              </a:defRPr>
            </a:lvl4pPr>
            <a:lvl5pPr>
              <a:buClr>
                <a:schemeClr val="tx2"/>
              </a:buClr>
              <a:defRPr>
                <a:solidFill>
                  <a:srgbClr val="1E1E1C"/>
                </a:solidFill>
              </a:defRPr>
            </a:lvl5pPr>
            <a:lvl6pPr>
              <a:buClr>
                <a:schemeClr val="tx2"/>
              </a:buClr>
              <a:defRPr>
                <a:solidFill>
                  <a:srgbClr val="1E1E1C"/>
                </a:solidFill>
              </a:defRPr>
            </a:lvl6pPr>
            <a:lvl7pPr>
              <a:buClr>
                <a:schemeClr val="tx2"/>
              </a:buClr>
              <a:defRPr>
                <a:solidFill>
                  <a:srgbClr val="1E1E1C"/>
                </a:solidFill>
              </a:defRPr>
            </a:lvl7pPr>
            <a:lvl8pPr>
              <a:buClr>
                <a:schemeClr val="tx2"/>
              </a:buClr>
              <a:defRPr>
                <a:solidFill>
                  <a:srgbClr val="1E1E1C"/>
                </a:solidFill>
              </a:defRPr>
            </a:lvl8pPr>
            <a:lvl9pPr>
              <a:buClr>
                <a:schemeClr val="tx2"/>
              </a:buClr>
              <a:defRPr>
                <a:solidFill>
                  <a:srgbClr val="1E1E1C"/>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Footnote/ Source">
            <a:extLst>
              <a:ext uri="{FF2B5EF4-FFF2-40B4-BE49-F238E27FC236}">
                <a16:creationId xmlns:a16="http://schemas.microsoft.com/office/drawing/2014/main" id="{30D23485-1050-ADBA-AAF7-F45240721C20}"/>
              </a:ext>
            </a:extLst>
          </p:cNvPr>
          <p:cNvSpPr>
            <a:spLocks noGrp="1"/>
          </p:cNvSpPr>
          <p:nvPr>
            <p:ph type="body" sz="quarter" idx="13" hasCustomPrompt="1"/>
          </p:nvPr>
        </p:nvSpPr>
        <p:spPr bwMode="gray">
          <a:xfrm>
            <a:off x="6240577" y="5805280"/>
            <a:ext cx="547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rgbClr val="1E1E1C"/>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8" name="Title">
            <a:extLst>
              <a:ext uri="{FF2B5EF4-FFF2-40B4-BE49-F238E27FC236}">
                <a16:creationId xmlns:a16="http://schemas.microsoft.com/office/drawing/2014/main" id="{2CE31E1A-26BA-F943-6E8E-EA212A5D60FA}"/>
              </a:ext>
            </a:extLst>
          </p:cNvPr>
          <p:cNvSpPr>
            <a:spLocks noGrp="1"/>
          </p:cNvSpPr>
          <p:nvPr>
            <p:ph type="title"/>
          </p:nvPr>
        </p:nvSpPr>
        <p:spPr bwMode="gray">
          <a:xfrm>
            <a:off x="6240464" y="225425"/>
            <a:ext cx="5460808" cy="720000"/>
          </a:xfrm>
        </p:spPr>
        <p:txBody>
          <a:bodyPr/>
          <a:lstStyle>
            <a:lvl1pPr>
              <a:defRPr>
                <a:solidFill>
                  <a:schemeClr val="tx1"/>
                </a:solidFill>
                <a:latin typeface="+mj-lt"/>
              </a:defRPr>
            </a:lvl1pPr>
          </a:lstStyle>
          <a:p>
            <a:endParaRPr lang="en-US"/>
          </a:p>
        </p:txBody>
      </p:sp>
      <p:pic>
        <p:nvPicPr>
          <p:cNvPr id="7" name="Pi Logo White" hidden="1">
            <a:extLst>
              <a:ext uri="{FF2B5EF4-FFF2-40B4-BE49-F238E27FC236}">
                <a16:creationId xmlns:a16="http://schemas.microsoft.com/office/drawing/2014/main" id="{E1510EC5-D125-CF3B-B75E-E1384D84EED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Tree>
    <p:extLst>
      <p:ext uri="{BB962C8B-B14F-4D97-AF65-F5344CB8AC3E}">
        <p14:creationId xmlns:p14="http://schemas.microsoft.com/office/powerpoint/2010/main" val="249163322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 GRID image with text BOX black">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box">
            <a:extLst>
              <a:ext uri="{FF2B5EF4-FFF2-40B4-BE49-F238E27FC236}">
                <a16:creationId xmlns:a16="http://schemas.microsoft.com/office/drawing/2014/main" id="{59734D68-2852-E13D-F9A9-CAA5AE7631FD}"/>
              </a:ext>
            </a:extLst>
          </p:cNvPr>
          <p:cNvSpPr>
            <a:spLocks noGrp="1"/>
          </p:cNvSpPr>
          <p:nvPr>
            <p:ph idx="1" hasCustomPrompt="1"/>
          </p:nvPr>
        </p:nvSpPr>
        <p:spPr bwMode="gray">
          <a:xfrm>
            <a:off x="6249526" y="1413280"/>
            <a:ext cx="5463051" cy="4392000"/>
          </a:xfrm>
        </p:spPr>
        <p:txBody>
          <a:bodyPr/>
          <a:lstStyle>
            <a:lvl1pPr>
              <a:buClr>
                <a:schemeClr val="tx2"/>
              </a:buClr>
              <a:defRPr>
                <a:solidFill>
                  <a:srgbClr val="1E1E1C"/>
                </a:solidFill>
                <a:latin typeface="+mn-lt"/>
              </a:defRPr>
            </a:lvl1pPr>
            <a:lvl2pPr>
              <a:buClr>
                <a:schemeClr val="tx2"/>
              </a:buClr>
              <a:defRPr>
                <a:solidFill>
                  <a:srgbClr val="1E1E1C"/>
                </a:solidFill>
              </a:defRPr>
            </a:lvl2pPr>
            <a:lvl3pPr>
              <a:buClr>
                <a:schemeClr val="tx2"/>
              </a:buClr>
              <a:defRPr>
                <a:solidFill>
                  <a:srgbClr val="1E1E1C"/>
                </a:solidFill>
              </a:defRPr>
            </a:lvl3pPr>
            <a:lvl4pPr>
              <a:buClr>
                <a:schemeClr val="tx2"/>
              </a:buClr>
              <a:defRPr>
                <a:solidFill>
                  <a:srgbClr val="1E1E1C"/>
                </a:solidFill>
              </a:defRPr>
            </a:lvl4pPr>
            <a:lvl5pPr>
              <a:buClr>
                <a:schemeClr val="tx2"/>
              </a:buClr>
              <a:defRPr>
                <a:solidFill>
                  <a:srgbClr val="1E1E1C"/>
                </a:solidFill>
              </a:defRPr>
            </a:lvl5pPr>
            <a:lvl6pPr>
              <a:buClr>
                <a:schemeClr val="tx2"/>
              </a:buClr>
              <a:defRPr>
                <a:solidFill>
                  <a:srgbClr val="1E1E1C"/>
                </a:solidFill>
              </a:defRPr>
            </a:lvl6pPr>
            <a:lvl7pPr>
              <a:buClr>
                <a:schemeClr val="tx2"/>
              </a:buClr>
              <a:defRPr>
                <a:solidFill>
                  <a:srgbClr val="1E1E1C"/>
                </a:solidFill>
              </a:defRPr>
            </a:lvl7pPr>
            <a:lvl8pPr>
              <a:buClr>
                <a:schemeClr val="tx2"/>
              </a:buClr>
              <a:defRPr>
                <a:solidFill>
                  <a:srgbClr val="1E1E1C"/>
                </a:solidFill>
              </a:defRPr>
            </a:lvl8pPr>
            <a:lvl9pPr>
              <a:buClr>
                <a:schemeClr val="tx2"/>
              </a:buClr>
              <a:defRPr>
                <a:solidFill>
                  <a:srgbClr val="1E1E1C"/>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Footnote/ Source">
            <a:extLst>
              <a:ext uri="{FF2B5EF4-FFF2-40B4-BE49-F238E27FC236}">
                <a16:creationId xmlns:a16="http://schemas.microsoft.com/office/drawing/2014/main" id="{30D23485-1050-ADBA-AAF7-F45240721C20}"/>
              </a:ext>
            </a:extLst>
          </p:cNvPr>
          <p:cNvSpPr>
            <a:spLocks noGrp="1"/>
          </p:cNvSpPr>
          <p:nvPr>
            <p:ph type="body" sz="quarter" idx="13" hasCustomPrompt="1"/>
          </p:nvPr>
        </p:nvSpPr>
        <p:spPr bwMode="gray">
          <a:xfrm>
            <a:off x="6240577" y="5805280"/>
            <a:ext cx="547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rgbClr val="1E1E1C"/>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2" name="Logo Placeholder" descr="Person and child sitting together" hidden="1">
            <a:extLst>
              <a:ext uri="{FF2B5EF4-FFF2-40B4-BE49-F238E27FC236}">
                <a16:creationId xmlns:a16="http://schemas.microsoft.com/office/drawing/2014/main" id="{F299AD56-05FC-AA8C-66D7-3C2C19A7F092}"/>
              </a:ext>
            </a:extLst>
          </p:cNvPr>
          <p:cNvSpPr>
            <a:spLocks noGrp="1"/>
          </p:cNvSpPr>
          <p:nvPr>
            <p:ph type="body" sz="quarter" idx="14" hasCustomPrompt="1"/>
          </p:nvPr>
        </p:nvSpPr>
        <p:spPr>
          <a:xfrm>
            <a:off x="484163" y="6246097"/>
            <a:ext cx="1639888" cy="302341"/>
          </a:xfrm>
          <a:blipFill dpi="0" rotWithShape="1">
            <a:blip r:embed="rId2">
              <a:extLst>
                <a:ext uri="{28A0092B-C50C-407E-A947-70E740481C1C}">
                  <a14:useLocalDpi xmlns:a14="http://schemas.microsoft.com/office/drawing/2010/main" val="0"/>
                </a:ext>
              </a:extLst>
            </a:blip>
            <a:srcRect/>
            <a:stretch>
              <a:fillRect/>
            </a:stretch>
          </a:blipFill>
        </p:spPr>
        <p:txBody>
          <a:bodyPr/>
          <a:lstStyle/>
          <a:p>
            <a:pPr lvl="0"/>
            <a:r>
              <a:rPr lang="en-GB"/>
              <a:t> </a:t>
            </a:r>
          </a:p>
        </p:txBody>
      </p:sp>
      <p:sp>
        <p:nvSpPr>
          <p:cNvPr id="8" name="Title">
            <a:extLst>
              <a:ext uri="{FF2B5EF4-FFF2-40B4-BE49-F238E27FC236}">
                <a16:creationId xmlns:a16="http://schemas.microsoft.com/office/drawing/2014/main" id="{2CE31E1A-26BA-F943-6E8E-EA212A5D60FA}"/>
              </a:ext>
            </a:extLst>
          </p:cNvPr>
          <p:cNvSpPr>
            <a:spLocks noGrp="1"/>
          </p:cNvSpPr>
          <p:nvPr>
            <p:ph type="title"/>
          </p:nvPr>
        </p:nvSpPr>
        <p:spPr bwMode="gray">
          <a:xfrm>
            <a:off x="6249526" y="225425"/>
            <a:ext cx="5451746" cy="720000"/>
          </a:xfrm>
        </p:spPr>
        <p:txBody>
          <a:bodyPr/>
          <a:lstStyle>
            <a:lvl1pPr>
              <a:defRPr>
                <a:solidFill>
                  <a:schemeClr val="tx1"/>
                </a:solidFill>
                <a:latin typeface="+mj-lt"/>
              </a:defRPr>
            </a:lvl1pPr>
          </a:lstStyle>
          <a:p>
            <a:endParaRPr lang="en-US"/>
          </a:p>
        </p:txBody>
      </p:sp>
      <p:pic>
        <p:nvPicPr>
          <p:cNvPr id="7" name="Pi Logo White">
            <a:extLst>
              <a:ext uri="{FF2B5EF4-FFF2-40B4-BE49-F238E27FC236}">
                <a16:creationId xmlns:a16="http://schemas.microsoft.com/office/drawing/2014/main" id="{E1510EC5-D125-CF3B-B75E-E1384D84EED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graphicFrame>
        <p:nvGraphicFramePr>
          <p:cNvPr id="35" name="Table 34" hidden="1">
            <a:extLst>
              <a:ext uri="{FF2B5EF4-FFF2-40B4-BE49-F238E27FC236}">
                <a16:creationId xmlns:a16="http://schemas.microsoft.com/office/drawing/2014/main" id="{28DBC127-590A-9BEB-F935-1F762B821C34}"/>
              </a:ext>
            </a:extLst>
          </p:cNvPr>
          <p:cNvGraphicFramePr>
            <a:graphicFrameLocks noGrp="1"/>
          </p:cNvGraphicFramePr>
          <p:nvPr userDrawn="1">
            <p:extLst>
              <p:ext uri="{D42A27DB-BD31-4B8C-83A1-F6EECF244321}">
                <p14:modId xmlns:p14="http://schemas.microsoft.com/office/powerpoint/2010/main" val="100904412"/>
              </p:ext>
            </p:extLst>
          </p:nvPr>
        </p:nvGraphicFramePr>
        <p:xfrm>
          <a:off x="479423" y="225425"/>
          <a:ext cx="5761041" cy="5724525"/>
        </p:xfrm>
        <a:graphic>
          <a:graphicData uri="http://schemas.openxmlformats.org/drawingml/2006/table">
            <a:tbl>
              <a:tblPr firstRow="1" bandRow="1">
                <a:tableStyleId>{5C22544A-7EE6-4342-B048-85BDC9FD1C3A}</a:tableStyleId>
              </a:tblPr>
              <a:tblGrid>
                <a:gridCol w="1920347">
                  <a:extLst>
                    <a:ext uri="{9D8B030D-6E8A-4147-A177-3AD203B41FA5}">
                      <a16:colId xmlns:a16="http://schemas.microsoft.com/office/drawing/2014/main" val="4157300124"/>
                    </a:ext>
                  </a:extLst>
                </a:gridCol>
                <a:gridCol w="1920347">
                  <a:extLst>
                    <a:ext uri="{9D8B030D-6E8A-4147-A177-3AD203B41FA5}">
                      <a16:colId xmlns:a16="http://schemas.microsoft.com/office/drawing/2014/main" val="3193243773"/>
                    </a:ext>
                  </a:extLst>
                </a:gridCol>
                <a:gridCol w="1920347">
                  <a:extLst>
                    <a:ext uri="{9D8B030D-6E8A-4147-A177-3AD203B41FA5}">
                      <a16:colId xmlns:a16="http://schemas.microsoft.com/office/drawing/2014/main" val="3832022318"/>
                    </a:ext>
                  </a:extLst>
                </a:gridCol>
              </a:tblGrid>
              <a:tr h="1908175">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85539050"/>
                  </a:ext>
                </a:extLst>
              </a:tr>
              <a:tr h="1908175">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123557677"/>
                  </a:ext>
                </a:extLst>
              </a:tr>
              <a:tr h="1908175">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248115163"/>
                  </a:ext>
                </a:extLst>
              </a:tr>
            </a:tbl>
          </a:graphicData>
        </a:graphic>
      </p:graphicFrame>
      <p:sp>
        <p:nvSpPr>
          <p:cNvPr id="37" name="Picture Placeholder 36">
            <a:extLst>
              <a:ext uri="{FF2B5EF4-FFF2-40B4-BE49-F238E27FC236}">
                <a16:creationId xmlns:a16="http://schemas.microsoft.com/office/drawing/2014/main" id="{7792FA4B-5CCA-4BA1-A552-98ED36740496}"/>
              </a:ext>
            </a:extLst>
          </p:cNvPr>
          <p:cNvSpPr>
            <a:spLocks noGrp="1"/>
          </p:cNvSpPr>
          <p:nvPr>
            <p:ph type="pic" sz="quarter" idx="15"/>
          </p:nvPr>
        </p:nvSpPr>
        <p:spPr>
          <a:xfrm>
            <a:off x="479310" y="225424"/>
            <a:ext cx="1914343" cy="1880961"/>
          </a:xfrm>
        </p:spPr>
        <p:txBody>
          <a:bodyPr/>
          <a:lstStyle/>
          <a:p>
            <a:endParaRPr lang="en-GB"/>
          </a:p>
        </p:txBody>
      </p:sp>
      <p:sp>
        <p:nvSpPr>
          <p:cNvPr id="40" name="Picture Placeholder 36">
            <a:extLst>
              <a:ext uri="{FF2B5EF4-FFF2-40B4-BE49-F238E27FC236}">
                <a16:creationId xmlns:a16="http://schemas.microsoft.com/office/drawing/2014/main" id="{ABB21EF9-3865-3E2C-A65B-CDF00476C643}"/>
              </a:ext>
            </a:extLst>
          </p:cNvPr>
          <p:cNvSpPr>
            <a:spLocks noGrp="1"/>
          </p:cNvSpPr>
          <p:nvPr>
            <p:ph type="pic" sz="quarter" idx="18"/>
          </p:nvPr>
        </p:nvSpPr>
        <p:spPr>
          <a:xfrm>
            <a:off x="479310" y="2106385"/>
            <a:ext cx="1914343" cy="1880961"/>
          </a:xfrm>
        </p:spPr>
        <p:txBody>
          <a:bodyPr/>
          <a:lstStyle/>
          <a:p>
            <a:endParaRPr lang="en-GB"/>
          </a:p>
        </p:txBody>
      </p:sp>
      <p:sp>
        <p:nvSpPr>
          <p:cNvPr id="43" name="Picture Placeholder 36">
            <a:extLst>
              <a:ext uri="{FF2B5EF4-FFF2-40B4-BE49-F238E27FC236}">
                <a16:creationId xmlns:a16="http://schemas.microsoft.com/office/drawing/2014/main" id="{5938CF18-D5CB-AEF9-76AD-8F81E458A9F5}"/>
              </a:ext>
            </a:extLst>
          </p:cNvPr>
          <p:cNvSpPr>
            <a:spLocks noGrp="1"/>
          </p:cNvSpPr>
          <p:nvPr>
            <p:ph type="pic" sz="quarter" idx="21"/>
          </p:nvPr>
        </p:nvSpPr>
        <p:spPr>
          <a:xfrm>
            <a:off x="479310" y="3987393"/>
            <a:ext cx="1914343" cy="1880961"/>
          </a:xfrm>
        </p:spPr>
        <p:txBody>
          <a:bodyPr/>
          <a:lstStyle/>
          <a:p>
            <a:endParaRPr lang="en-GB"/>
          </a:p>
        </p:txBody>
      </p:sp>
      <p:sp>
        <p:nvSpPr>
          <p:cNvPr id="46" name="Picture Placeholder 36">
            <a:extLst>
              <a:ext uri="{FF2B5EF4-FFF2-40B4-BE49-F238E27FC236}">
                <a16:creationId xmlns:a16="http://schemas.microsoft.com/office/drawing/2014/main" id="{0593C8F2-6544-9A67-F6D6-064853F0C3B8}"/>
              </a:ext>
            </a:extLst>
          </p:cNvPr>
          <p:cNvSpPr>
            <a:spLocks noGrp="1"/>
          </p:cNvSpPr>
          <p:nvPr>
            <p:ph type="pic" sz="quarter" idx="22"/>
          </p:nvPr>
        </p:nvSpPr>
        <p:spPr>
          <a:xfrm>
            <a:off x="2402659" y="228012"/>
            <a:ext cx="1914343" cy="1880961"/>
          </a:xfrm>
        </p:spPr>
        <p:txBody>
          <a:bodyPr/>
          <a:lstStyle/>
          <a:p>
            <a:endParaRPr lang="en-GB"/>
          </a:p>
        </p:txBody>
      </p:sp>
      <p:sp>
        <p:nvSpPr>
          <p:cNvPr id="47" name="Picture Placeholder 36">
            <a:extLst>
              <a:ext uri="{FF2B5EF4-FFF2-40B4-BE49-F238E27FC236}">
                <a16:creationId xmlns:a16="http://schemas.microsoft.com/office/drawing/2014/main" id="{1B587DE6-99C6-02F1-5845-858F6EE3091B}"/>
              </a:ext>
            </a:extLst>
          </p:cNvPr>
          <p:cNvSpPr>
            <a:spLocks noGrp="1"/>
          </p:cNvSpPr>
          <p:nvPr>
            <p:ph type="pic" sz="quarter" idx="23"/>
          </p:nvPr>
        </p:nvSpPr>
        <p:spPr>
          <a:xfrm>
            <a:off x="2402659" y="2108973"/>
            <a:ext cx="1914343" cy="1880961"/>
          </a:xfrm>
        </p:spPr>
        <p:txBody>
          <a:bodyPr/>
          <a:lstStyle/>
          <a:p>
            <a:endParaRPr lang="en-GB"/>
          </a:p>
        </p:txBody>
      </p:sp>
      <p:sp>
        <p:nvSpPr>
          <p:cNvPr id="48" name="Picture Placeholder 36">
            <a:extLst>
              <a:ext uri="{FF2B5EF4-FFF2-40B4-BE49-F238E27FC236}">
                <a16:creationId xmlns:a16="http://schemas.microsoft.com/office/drawing/2014/main" id="{A7B682B4-E93A-910C-E9F0-387273172F0E}"/>
              </a:ext>
            </a:extLst>
          </p:cNvPr>
          <p:cNvSpPr>
            <a:spLocks noGrp="1"/>
          </p:cNvSpPr>
          <p:nvPr>
            <p:ph type="pic" sz="quarter" idx="24"/>
          </p:nvPr>
        </p:nvSpPr>
        <p:spPr>
          <a:xfrm>
            <a:off x="2402659" y="3989981"/>
            <a:ext cx="1914343" cy="1880961"/>
          </a:xfrm>
        </p:spPr>
        <p:txBody>
          <a:bodyPr/>
          <a:lstStyle/>
          <a:p>
            <a:endParaRPr lang="en-GB"/>
          </a:p>
        </p:txBody>
      </p:sp>
      <p:sp>
        <p:nvSpPr>
          <p:cNvPr id="49" name="Picture Placeholder 36">
            <a:extLst>
              <a:ext uri="{FF2B5EF4-FFF2-40B4-BE49-F238E27FC236}">
                <a16:creationId xmlns:a16="http://schemas.microsoft.com/office/drawing/2014/main" id="{C619EF04-D8B1-EEA8-EB6A-3BAB68FED781}"/>
              </a:ext>
            </a:extLst>
          </p:cNvPr>
          <p:cNvSpPr>
            <a:spLocks noGrp="1"/>
          </p:cNvSpPr>
          <p:nvPr>
            <p:ph type="pic" sz="quarter" idx="25"/>
          </p:nvPr>
        </p:nvSpPr>
        <p:spPr>
          <a:xfrm>
            <a:off x="4326177" y="225424"/>
            <a:ext cx="1914343" cy="1880961"/>
          </a:xfrm>
        </p:spPr>
        <p:txBody>
          <a:bodyPr/>
          <a:lstStyle/>
          <a:p>
            <a:endParaRPr lang="en-GB"/>
          </a:p>
        </p:txBody>
      </p:sp>
      <p:sp>
        <p:nvSpPr>
          <p:cNvPr id="50" name="Picture Placeholder 36">
            <a:extLst>
              <a:ext uri="{FF2B5EF4-FFF2-40B4-BE49-F238E27FC236}">
                <a16:creationId xmlns:a16="http://schemas.microsoft.com/office/drawing/2014/main" id="{95BE1389-28AB-787C-D428-3965F090656B}"/>
              </a:ext>
            </a:extLst>
          </p:cNvPr>
          <p:cNvSpPr>
            <a:spLocks noGrp="1"/>
          </p:cNvSpPr>
          <p:nvPr>
            <p:ph type="pic" sz="quarter" idx="26"/>
          </p:nvPr>
        </p:nvSpPr>
        <p:spPr>
          <a:xfrm>
            <a:off x="4326177" y="2106385"/>
            <a:ext cx="1914343" cy="1880961"/>
          </a:xfrm>
        </p:spPr>
        <p:txBody>
          <a:bodyPr/>
          <a:lstStyle/>
          <a:p>
            <a:endParaRPr lang="en-GB"/>
          </a:p>
        </p:txBody>
      </p:sp>
      <p:sp>
        <p:nvSpPr>
          <p:cNvPr id="51" name="Picture Placeholder 36">
            <a:extLst>
              <a:ext uri="{FF2B5EF4-FFF2-40B4-BE49-F238E27FC236}">
                <a16:creationId xmlns:a16="http://schemas.microsoft.com/office/drawing/2014/main" id="{E575FEF4-4E45-4219-634F-9E0B44B20621}"/>
              </a:ext>
            </a:extLst>
          </p:cNvPr>
          <p:cNvSpPr>
            <a:spLocks noGrp="1"/>
          </p:cNvSpPr>
          <p:nvPr>
            <p:ph type="pic" sz="quarter" idx="27"/>
          </p:nvPr>
        </p:nvSpPr>
        <p:spPr>
          <a:xfrm>
            <a:off x="4326177" y="3987393"/>
            <a:ext cx="1914343" cy="1880961"/>
          </a:xfrm>
        </p:spPr>
        <p:txBody>
          <a:bodyPr/>
          <a:lstStyle/>
          <a:p>
            <a:endParaRPr lang="en-GB"/>
          </a:p>
        </p:txBody>
      </p:sp>
    </p:spTree>
    <p:extLst>
      <p:ext uri="{BB962C8B-B14F-4D97-AF65-F5344CB8AC3E}">
        <p14:creationId xmlns:p14="http://schemas.microsoft.com/office/powerpoint/2010/main" val="31020540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GRID image with text BOX">
    <p:bg>
      <p:bgRef idx="1001">
        <a:schemeClr val="bg1"/>
      </p:bgRef>
    </p:bg>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box">
            <a:extLst>
              <a:ext uri="{FF2B5EF4-FFF2-40B4-BE49-F238E27FC236}">
                <a16:creationId xmlns:a16="http://schemas.microsoft.com/office/drawing/2014/main" id="{59734D68-2852-E13D-F9A9-CAA5AE7631FD}"/>
              </a:ext>
            </a:extLst>
          </p:cNvPr>
          <p:cNvSpPr>
            <a:spLocks noGrp="1"/>
          </p:cNvSpPr>
          <p:nvPr>
            <p:ph idx="1" hasCustomPrompt="1"/>
          </p:nvPr>
        </p:nvSpPr>
        <p:spPr bwMode="gray">
          <a:xfrm>
            <a:off x="6249526" y="1413280"/>
            <a:ext cx="5463051" cy="4392000"/>
          </a:xfrm>
        </p:spPr>
        <p:txBody>
          <a:bodyPr/>
          <a:lstStyle>
            <a:lvl1pPr>
              <a:buClr>
                <a:schemeClr val="tx2"/>
              </a:buClr>
              <a:defRPr>
                <a:solidFill>
                  <a:srgbClr val="1E1E1C"/>
                </a:solidFill>
                <a:latin typeface="+mn-lt"/>
              </a:defRPr>
            </a:lvl1pPr>
            <a:lvl2pPr>
              <a:buClr>
                <a:schemeClr val="tx2"/>
              </a:buClr>
              <a:defRPr>
                <a:solidFill>
                  <a:srgbClr val="1E1E1C"/>
                </a:solidFill>
              </a:defRPr>
            </a:lvl2pPr>
            <a:lvl3pPr>
              <a:buClr>
                <a:schemeClr val="tx2"/>
              </a:buClr>
              <a:defRPr>
                <a:solidFill>
                  <a:srgbClr val="1E1E1C"/>
                </a:solidFill>
              </a:defRPr>
            </a:lvl3pPr>
            <a:lvl4pPr>
              <a:buClr>
                <a:schemeClr val="tx2"/>
              </a:buClr>
              <a:defRPr>
                <a:solidFill>
                  <a:srgbClr val="1E1E1C"/>
                </a:solidFill>
              </a:defRPr>
            </a:lvl4pPr>
            <a:lvl5pPr>
              <a:buClr>
                <a:schemeClr val="tx2"/>
              </a:buClr>
              <a:defRPr>
                <a:solidFill>
                  <a:srgbClr val="1E1E1C"/>
                </a:solidFill>
              </a:defRPr>
            </a:lvl5pPr>
            <a:lvl6pPr>
              <a:buClr>
                <a:schemeClr val="tx2"/>
              </a:buClr>
              <a:defRPr>
                <a:solidFill>
                  <a:srgbClr val="1E1E1C"/>
                </a:solidFill>
              </a:defRPr>
            </a:lvl6pPr>
            <a:lvl7pPr>
              <a:buClr>
                <a:schemeClr val="tx2"/>
              </a:buClr>
              <a:defRPr>
                <a:solidFill>
                  <a:srgbClr val="1E1E1C"/>
                </a:solidFill>
              </a:defRPr>
            </a:lvl7pPr>
            <a:lvl8pPr>
              <a:buClr>
                <a:schemeClr val="tx2"/>
              </a:buClr>
              <a:defRPr>
                <a:solidFill>
                  <a:srgbClr val="1E1E1C"/>
                </a:solidFill>
              </a:defRPr>
            </a:lvl8pPr>
            <a:lvl9pPr>
              <a:buClr>
                <a:schemeClr val="tx2"/>
              </a:buClr>
              <a:defRPr>
                <a:solidFill>
                  <a:srgbClr val="1E1E1C"/>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Footnote/ Source">
            <a:extLst>
              <a:ext uri="{FF2B5EF4-FFF2-40B4-BE49-F238E27FC236}">
                <a16:creationId xmlns:a16="http://schemas.microsoft.com/office/drawing/2014/main" id="{30D23485-1050-ADBA-AAF7-F45240721C20}"/>
              </a:ext>
            </a:extLst>
          </p:cNvPr>
          <p:cNvSpPr>
            <a:spLocks noGrp="1"/>
          </p:cNvSpPr>
          <p:nvPr>
            <p:ph type="body" sz="quarter" idx="13" hasCustomPrompt="1"/>
          </p:nvPr>
        </p:nvSpPr>
        <p:spPr bwMode="gray">
          <a:xfrm>
            <a:off x="6240577" y="5805280"/>
            <a:ext cx="547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rgbClr val="1E1E1C"/>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2" name="Logo Placeholder" descr="Person and child sitting together" hidden="1">
            <a:extLst>
              <a:ext uri="{FF2B5EF4-FFF2-40B4-BE49-F238E27FC236}">
                <a16:creationId xmlns:a16="http://schemas.microsoft.com/office/drawing/2014/main" id="{F299AD56-05FC-AA8C-66D7-3C2C19A7F092}"/>
              </a:ext>
            </a:extLst>
          </p:cNvPr>
          <p:cNvSpPr>
            <a:spLocks noGrp="1"/>
          </p:cNvSpPr>
          <p:nvPr>
            <p:ph type="body" sz="quarter" idx="14" hasCustomPrompt="1"/>
          </p:nvPr>
        </p:nvSpPr>
        <p:spPr>
          <a:xfrm>
            <a:off x="484163" y="6246097"/>
            <a:ext cx="1639888" cy="302341"/>
          </a:xfrm>
          <a:blipFill dpi="0" rotWithShape="1">
            <a:blip r:embed="rId2">
              <a:extLst>
                <a:ext uri="{28A0092B-C50C-407E-A947-70E740481C1C}">
                  <a14:useLocalDpi xmlns:a14="http://schemas.microsoft.com/office/drawing/2010/main" val="0"/>
                </a:ext>
              </a:extLst>
            </a:blip>
            <a:srcRect/>
            <a:stretch>
              <a:fillRect/>
            </a:stretch>
          </a:blipFill>
        </p:spPr>
        <p:txBody>
          <a:bodyPr/>
          <a:lstStyle/>
          <a:p>
            <a:pPr lvl="0"/>
            <a:r>
              <a:rPr lang="en-GB"/>
              <a:t> </a:t>
            </a:r>
          </a:p>
        </p:txBody>
      </p:sp>
      <p:sp>
        <p:nvSpPr>
          <p:cNvPr id="8" name="Title">
            <a:extLst>
              <a:ext uri="{FF2B5EF4-FFF2-40B4-BE49-F238E27FC236}">
                <a16:creationId xmlns:a16="http://schemas.microsoft.com/office/drawing/2014/main" id="{2CE31E1A-26BA-F943-6E8E-EA212A5D60FA}"/>
              </a:ext>
            </a:extLst>
          </p:cNvPr>
          <p:cNvSpPr>
            <a:spLocks noGrp="1"/>
          </p:cNvSpPr>
          <p:nvPr>
            <p:ph type="title"/>
          </p:nvPr>
        </p:nvSpPr>
        <p:spPr bwMode="gray">
          <a:xfrm>
            <a:off x="6249526" y="225425"/>
            <a:ext cx="5451746" cy="720000"/>
          </a:xfrm>
        </p:spPr>
        <p:txBody>
          <a:bodyPr/>
          <a:lstStyle>
            <a:lvl1pPr>
              <a:defRPr>
                <a:solidFill>
                  <a:schemeClr val="tx1"/>
                </a:solidFill>
                <a:latin typeface="+mj-lt"/>
              </a:defRPr>
            </a:lvl1pPr>
          </a:lstStyle>
          <a:p>
            <a:endParaRPr lang="en-US"/>
          </a:p>
        </p:txBody>
      </p:sp>
      <p:pic>
        <p:nvPicPr>
          <p:cNvPr id="7" name="Pi Logo White" hidden="1">
            <a:extLst>
              <a:ext uri="{FF2B5EF4-FFF2-40B4-BE49-F238E27FC236}">
                <a16:creationId xmlns:a16="http://schemas.microsoft.com/office/drawing/2014/main" id="{E1510EC5-D125-CF3B-B75E-E1384D84EED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graphicFrame>
        <p:nvGraphicFramePr>
          <p:cNvPr id="35" name="Table 34" hidden="1">
            <a:extLst>
              <a:ext uri="{FF2B5EF4-FFF2-40B4-BE49-F238E27FC236}">
                <a16:creationId xmlns:a16="http://schemas.microsoft.com/office/drawing/2014/main" id="{28DBC127-590A-9BEB-F935-1F762B821C34}"/>
              </a:ext>
            </a:extLst>
          </p:cNvPr>
          <p:cNvGraphicFramePr>
            <a:graphicFrameLocks noGrp="1"/>
          </p:cNvGraphicFramePr>
          <p:nvPr userDrawn="1">
            <p:extLst>
              <p:ext uri="{D42A27DB-BD31-4B8C-83A1-F6EECF244321}">
                <p14:modId xmlns:p14="http://schemas.microsoft.com/office/powerpoint/2010/main" val="395520396"/>
              </p:ext>
            </p:extLst>
          </p:nvPr>
        </p:nvGraphicFramePr>
        <p:xfrm>
          <a:off x="479423" y="225425"/>
          <a:ext cx="5761041" cy="5724525"/>
        </p:xfrm>
        <a:graphic>
          <a:graphicData uri="http://schemas.openxmlformats.org/drawingml/2006/table">
            <a:tbl>
              <a:tblPr firstRow="1" bandRow="1">
                <a:tableStyleId>{5C22544A-7EE6-4342-B048-85BDC9FD1C3A}</a:tableStyleId>
              </a:tblPr>
              <a:tblGrid>
                <a:gridCol w="1920347">
                  <a:extLst>
                    <a:ext uri="{9D8B030D-6E8A-4147-A177-3AD203B41FA5}">
                      <a16:colId xmlns:a16="http://schemas.microsoft.com/office/drawing/2014/main" val="4157300124"/>
                    </a:ext>
                  </a:extLst>
                </a:gridCol>
                <a:gridCol w="1920347">
                  <a:extLst>
                    <a:ext uri="{9D8B030D-6E8A-4147-A177-3AD203B41FA5}">
                      <a16:colId xmlns:a16="http://schemas.microsoft.com/office/drawing/2014/main" val="3193243773"/>
                    </a:ext>
                  </a:extLst>
                </a:gridCol>
                <a:gridCol w="1920347">
                  <a:extLst>
                    <a:ext uri="{9D8B030D-6E8A-4147-A177-3AD203B41FA5}">
                      <a16:colId xmlns:a16="http://schemas.microsoft.com/office/drawing/2014/main" val="3832022318"/>
                    </a:ext>
                  </a:extLst>
                </a:gridCol>
              </a:tblGrid>
              <a:tr h="1908175">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85539050"/>
                  </a:ext>
                </a:extLst>
              </a:tr>
              <a:tr h="1908175">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123557677"/>
                  </a:ext>
                </a:extLst>
              </a:tr>
              <a:tr h="1908175">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248115163"/>
                  </a:ext>
                </a:extLst>
              </a:tr>
            </a:tbl>
          </a:graphicData>
        </a:graphic>
      </p:graphicFrame>
      <p:sp>
        <p:nvSpPr>
          <p:cNvPr id="37" name="Picture Placeholder 36">
            <a:extLst>
              <a:ext uri="{FF2B5EF4-FFF2-40B4-BE49-F238E27FC236}">
                <a16:creationId xmlns:a16="http://schemas.microsoft.com/office/drawing/2014/main" id="{7792FA4B-5CCA-4BA1-A552-98ED36740496}"/>
              </a:ext>
            </a:extLst>
          </p:cNvPr>
          <p:cNvSpPr>
            <a:spLocks noGrp="1"/>
          </p:cNvSpPr>
          <p:nvPr>
            <p:ph type="pic" sz="quarter" idx="15"/>
          </p:nvPr>
        </p:nvSpPr>
        <p:spPr>
          <a:xfrm>
            <a:off x="479310" y="225424"/>
            <a:ext cx="1914343" cy="1880961"/>
          </a:xfrm>
        </p:spPr>
        <p:txBody>
          <a:bodyPr/>
          <a:lstStyle/>
          <a:p>
            <a:endParaRPr lang="en-GB"/>
          </a:p>
        </p:txBody>
      </p:sp>
      <p:sp>
        <p:nvSpPr>
          <p:cNvPr id="40" name="Picture Placeholder 36">
            <a:extLst>
              <a:ext uri="{FF2B5EF4-FFF2-40B4-BE49-F238E27FC236}">
                <a16:creationId xmlns:a16="http://schemas.microsoft.com/office/drawing/2014/main" id="{ABB21EF9-3865-3E2C-A65B-CDF00476C643}"/>
              </a:ext>
            </a:extLst>
          </p:cNvPr>
          <p:cNvSpPr>
            <a:spLocks noGrp="1"/>
          </p:cNvSpPr>
          <p:nvPr>
            <p:ph type="pic" sz="quarter" idx="18"/>
          </p:nvPr>
        </p:nvSpPr>
        <p:spPr>
          <a:xfrm>
            <a:off x="479310" y="2106385"/>
            <a:ext cx="1914343" cy="1880961"/>
          </a:xfrm>
        </p:spPr>
        <p:txBody>
          <a:bodyPr/>
          <a:lstStyle/>
          <a:p>
            <a:endParaRPr lang="en-GB"/>
          </a:p>
        </p:txBody>
      </p:sp>
      <p:sp>
        <p:nvSpPr>
          <p:cNvPr id="43" name="Picture Placeholder 36">
            <a:extLst>
              <a:ext uri="{FF2B5EF4-FFF2-40B4-BE49-F238E27FC236}">
                <a16:creationId xmlns:a16="http://schemas.microsoft.com/office/drawing/2014/main" id="{5938CF18-D5CB-AEF9-76AD-8F81E458A9F5}"/>
              </a:ext>
            </a:extLst>
          </p:cNvPr>
          <p:cNvSpPr>
            <a:spLocks noGrp="1"/>
          </p:cNvSpPr>
          <p:nvPr>
            <p:ph type="pic" sz="quarter" idx="21"/>
          </p:nvPr>
        </p:nvSpPr>
        <p:spPr>
          <a:xfrm>
            <a:off x="479310" y="3987393"/>
            <a:ext cx="1914343" cy="1880961"/>
          </a:xfrm>
        </p:spPr>
        <p:txBody>
          <a:bodyPr/>
          <a:lstStyle/>
          <a:p>
            <a:endParaRPr lang="en-GB"/>
          </a:p>
        </p:txBody>
      </p:sp>
      <p:sp>
        <p:nvSpPr>
          <p:cNvPr id="46" name="Picture Placeholder 36">
            <a:extLst>
              <a:ext uri="{FF2B5EF4-FFF2-40B4-BE49-F238E27FC236}">
                <a16:creationId xmlns:a16="http://schemas.microsoft.com/office/drawing/2014/main" id="{0593C8F2-6544-9A67-F6D6-064853F0C3B8}"/>
              </a:ext>
            </a:extLst>
          </p:cNvPr>
          <p:cNvSpPr>
            <a:spLocks noGrp="1"/>
          </p:cNvSpPr>
          <p:nvPr>
            <p:ph type="pic" sz="quarter" idx="22"/>
          </p:nvPr>
        </p:nvSpPr>
        <p:spPr>
          <a:xfrm>
            <a:off x="2402659" y="228012"/>
            <a:ext cx="1914343" cy="1880961"/>
          </a:xfrm>
        </p:spPr>
        <p:txBody>
          <a:bodyPr/>
          <a:lstStyle/>
          <a:p>
            <a:endParaRPr lang="en-GB"/>
          </a:p>
        </p:txBody>
      </p:sp>
      <p:sp>
        <p:nvSpPr>
          <p:cNvPr id="47" name="Picture Placeholder 36">
            <a:extLst>
              <a:ext uri="{FF2B5EF4-FFF2-40B4-BE49-F238E27FC236}">
                <a16:creationId xmlns:a16="http://schemas.microsoft.com/office/drawing/2014/main" id="{1B587DE6-99C6-02F1-5845-858F6EE3091B}"/>
              </a:ext>
            </a:extLst>
          </p:cNvPr>
          <p:cNvSpPr>
            <a:spLocks noGrp="1"/>
          </p:cNvSpPr>
          <p:nvPr>
            <p:ph type="pic" sz="quarter" idx="23"/>
          </p:nvPr>
        </p:nvSpPr>
        <p:spPr>
          <a:xfrm>
            <a:off x="2402659" y="2108973"/>
            <a:ext cx="1914343" cy="1880961"/>
          </a:xfrm>
        </p:spPr>
        <p:txBody>
          <a:bodyPr/>
          <a:lstStyle/>
          <a:p>
            <a:endParaRPr lang="en-GB"/>
          </a:p>
        </p:txBody>
      </p:sp>
      <p:sp>
        <p:nvSpPr>
          <p:cNvPr id="48" name="Picture Placeholder 36">
            <a:extLst>
              <a:ext uri="{FF2B5EF4-FFF2-40B4-BE49-F238E27FC236}">
                <a16:creationId xmlns:a16="http://schemas.microsoft.com/office/drawing/2014/main" id="{A7B682B4-E93A-910C-E9F0-387273172F0E}"/>
              </a:ext>
            </a:extLst>
          </p:cNvPr>
          <p:cNvSpPr>
            <a:spLocks noGrp="1"/>
          </p:cNvSpPr>
          <p:nvPr>
            <p:ph type="pic" sz="quarter" idx="24"/>
          </p:nvPr>
        </p:nvSpPr>
        <p:spPr>
          <a:xfrm>
            <a:off x="2402659" y="3989981"/>
            <a:ext cx="1914343" cy="1880961"/>
          </a:xfrm>
        </p:spPr>
        <p:txBody>
          <a:bodyPr/>
          <a:lstStyle/>
          <a:p>
            <a:endParaRPr lang="en-GB"/>
          </a:p>
        </p:txBody>
      </p:sp>
      <p:sp>
        <p:nvSpPr>
          <p:cNvPr id="49" name="Picture Placeholder 36">
            <a:extLst>
              <a:ext uri="{FF2B5EF4-FFF2-40B4-BE49-F238E27FC236}">
                <a16:creationId xmlns:a16="http://schemas.microsoft.com/office/drawing/2014/main" id="{C619EF04-D8B1-EEA8-EB6A-3BAB68FED781}"/>
              </a:ext>
            </a:extLst>
          </p:cNvPr>
          <p:cNvSpPr>
            <a:spLocks noGrp="1"/>
          </p:cNvSpPr>
          <p:nvPr>
            <p:ph type="pic" sz="quarter" idx="25"/>
          </p:nvPr>
        </p:nvSpPr>
        <p:spPr>
          <a:xfrm>
            <a:off x="4326177" y="225424"/>
            <a:ext cx="1914343" cy="1880961"/>
          </a:xfrm>
        </p:spPr>
        <p:txBody>
          <a:bodyPr/>
          <a:lstStyle/>
          <a:p>
            <a:endParaRPr lang="en-GB"/>
          </a:p>
        </p:txBody>
      </p:sp>
      <p:sp>
        <p:nvSpPr>
          <p:cNvPr id="50" name="Picture Placeholder 36">
            <a:extLst>
              <a:ext uri="{FF2B5EF4-FFF2-40B4-BE49-F238E27FC236}">
                <a16:creationId xmlns:a16="http://schemas.microsoft.com/office/drawing/2014/main" id="{95BE1389-28AB-787C-D428-3965F090656B}"/>
              </a:ext>
            </a:extLst>
          </p:cNvPr>
          <p:cNvSpPr>
            <a:spLocks noGrp="1"/>
          </p:cNvSpPr>
          <p:nvPr>
            <p:ph type="pic" sz="quarter" idx="26"/>
          </p:nvPr>
        </p:nvSpPr>
        <p:spPr>
          <a:xfrm>
            <a:off x="4326177" y="2106385"/>
            <a:ext cx="1914343" cy="1880961"/>
          </a:xfrm>
        </p:spPr>
        <p:txBody>
          <a:bodyPr/>
          <a:lstStyle/>
          <a:p>
            <a:endParaRPr lang="en-GB"/>
          </a:p>
        </p:txBody>
      </p:sp>
      <p:sp>
        <p:nvSpPr>
          <p:cNvPr id="51" name="Picture Placeholder 36">
            <a:extLst>
              <a:ext uri="{FF2B5EF4-FFF2-40B4-BE49-F238E27FC236}">
                <a16:creationId xmlns:a16="http://schemas.microsoft.com/office/drawing/2014/main" id="{E575FEF4-4E45-4219-634F-9E0B44B20621}"/>
              </a:ext>
            </a:extLst>
          </p:cNvPr>
          <p:cNvSpPr>
            <a:spLocks noGrp="1"/>
          </p:cNvSpPr>
          <p:nvPr>
            <p:ph type="pic" sz="quarter" idx="27"/>
          </p:nvPr>
        </p:nvSpPr>
        <p:spPr>
          <a:xfrm>
            <a:off x="4326177" y="3987393"/>
            <a:ext cx="1914343" cy="1880961"/>
          </a:xfrm>
        </p:spPr>
        <p:txBody>
          <a:bodyPr/>
          <a:lstStyle/>
          <a:p>
            <a:endParaRPr lang="en-GB"/>
          </a:p>
        </p:txBody>
      </p:sp>
    </p:spTree>
    <p:extLst>
      <p:ext uri="{BB962C8B-B14F-4D97-AF65-F5344CB8AC3E}">
        <p14:creationId xmlns:p14="http://schemas.microsoft.com/office/powerpoint/2010/main" val="293785923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Half Image (Dark)">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 Logo Black">
            <a:extLst>
              <a:ext uri="{FF2B5EF4-FFF2-40B4-BE49-F238E27FC236}">
                <a16:creationId xmlns:a16="http://schemas.microsoft.com/office/drawing/2014/main" id="{82C25CBA-B5FA-886A-87D8-3E0A8B80DCC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6" name="Image">
            <a:extLst>
              <a:ext uri="{FF2B5EF4-FFF2-40B4-BE49-F238E27FC236}">
                <a16:creationId xmlns:a16="http://schemas.microsoft.com/office/drawing/2014/main" id="{E1D82F29-0F62-7F7B-7C3B-8311FE849E51}"/>
              </a:ext>
            </a:extLst>
          </p:cNvPr>
          <p:cNvSpPr>
            <a:spLocks noGrp="1"/>
          </p:cNvSpPr>
          <p:nvPr>
            <p:ph type="pic" sz="quarter" idx="12" hasCustomPrompt="1"/>
          </p:nvPr>
        </p:nvSpPr>
        <p:spPr bwMode="gray">
          <a:xfrm>
            <a:off x="0" y="0"/>
            <a:ext cx="5951536" cy="6858000"/>
          </a:xfrm>
          <a:solidFill>
            <a:srgbClr val="1E1E1C"/>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0" name="Text box">
            <a:extLst>
              <a:ext uri="{FF2B5EF4-FFF2-40B4-BE49-F238E27FC236}">
                <a16:creationId xmlns:a16="http://schemas.microsoft.com/office/drawing/2014/main" id="{59734D68-2852-E13D-F9A9-CAA5AE7631FD}"/>
              </a:ext>
            </a:extLst>
          </p:cNvPr>
          <p:cNvSpPr>
            <a:spLocks noGrp="1"/>
          </p:cNvSpPr>
          <p:nvPr>
            <p:ph idx="1" hasCustomPrompt="1"/>
          </p:nvPr>
        </p:nvSpPr>
        <p:spPr bwMode="gray">
          <a:xfrm>
            <a:off x="6240464" y="1413280"/>
            <a:ext cx="5472113" cy="4392000"/>
          </a:xfrm>
        </p:spPr>
        <p:txBody>
          <a:bodyPr/>
          <a:lstStyle>
            <a:lvl1pPr>
              <a:buClr>
                <a:schemeClr val="tx2"/>
              </a:buClr>
              <a:defRPr>
                <a:solidFill>
                  <a:schemeClr val="tx1"/>
                </a:solidFill>
                <a:latin typeface="+mn-lt"/>
              </a:defRPr>
            </a:lvl1pPr>
            <a:lvl2pPr>
              <a:buClr>
                <a:schemeClr val="tx2"/>
              </a:buClr>
              <a:defRPr>
                <a:solidFill>
                  <a:schemeClr val="tx1"/>
                </a:solidFill>
                <a:latin typeface="+mn-lt"/>
              </a:defRPr>
            </a:lvl2pPr>
            <a:lvl3pPr>
              <a:buClr>
                <a:schemeClr val="tx2"/>
              </a:buClr>
              <a:defRPr>
                <a:solidFill>
                  <a:schemeClr val="tx1"/>
                </a:solidFill>
                <a:latin typeface="+mn-lt"/>
              </a:defRPr>
            </a:lvl3pPr>
            <a:lvl4pPr>
              <a:buClr>
                <a:schemeClr val="tx2"/>
              </a:buClr>
              <a:defRPr>
                <a:solidFill>
                  <a:schemeClr val="tx1"/>
                </a:solidFill>
                <a:latin typeface="+mn-lt"/>
              </a:defRPr>
            </a:lvl4pPr>
            <a:lvl5pPr>
              <a:buClr>
                <a:schemeClr val="tx2"/>
              </a:buClr>
              <a:defRPr>
                <a:solidFill>
                  <a:schemeClr val="tx1"/>
                </a:solidFill>
                <a:latin typeface="+mn-lt"/>
              </a:defRPr>
            </a:lvl5pPr>
            <a:lvl6pPr>
              <a:buClr>
                <a:schemeClr val="tx2"/>
              </a:buClr>
              <a:defRPr>
                <a:solidFill>
                  <a:schemeClr val="tx1"/>
                </a:solidFill>
                <a:latin typeface="+mn-lt"/>
              </a:defRPr>
            </a:lvl6pPr>
            <a:lvl7pPr>
              <a:buClr>
                <a:schemeClr val="tx2"/>
              </a:buClr>
              <a:defRPr>
                <a:solidFill>
                  <a:schemeClr val="tx1"/>
                </a:solidFill>
                <a:latin typeface="+mn-lt"/>
              </a:defRPr>
            </a:lvl7pPr>
            <a:lvl8pPr>
              <a:buClr>
                <a:schemeClr val="tx2"/>
              </a:buClr>
              <a:defRPr>
                <a:solidFill>
                  <a:schemeClr val="tx1"/>
                </a:solidFill>
                <a:latin typeface="+mn-lt"/>
              </a:defRPr>
            </a:lvl8pPr>
            <a:lvl9pPr>
              <a:buClr>
                <a:schemeClr val="tx2"/>
              </a:buClr>
              <a:defRPr>
                <a:solidFill>
                  <a:schemeClr val="tx1"/>
                </a:solidFill>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Footnote/ Source">
            <a:extLst>
              <a:ext uri="{FF2B5EF4-FFF2-40B4-BE49-F238E27FC236}">
                <a16:creationId xmlns:a16="http://schemas.microsoft.com/office/drawing/2014/main" id="{30D23485-1050-ADBA-AAF7-F45240721C20}"/>
              </a:ext>
            </a:extLst>
          </p:cNvPr>
          <p:cNvSpPr>
            <a:spLocks noGrp="1"/>
          </p:cNvSpPr>
          <p:nvPr>
            <p:ph type="body" sz="quarter" idx="13" hasCustomPrompt="1"/>
          </p:nvPr>
        </p:nvSpPr>
        <p:spPr bwMode="gray">
          <a:xfrm>
            <a:off x="6240577" y="5805280"/>
            <a:ext cx="547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tx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7" name="Title">
            <a:extLst>
              <a:ext uri="{FF2B5EF4-FFF2-40B4-BE49-F238E27FC236}">
                <a16:creationId xmlns:a16="http://schemas.microsoft.com/office/drawing/2014/main" id="{26C31F3C-04DD-10FA-E7BD-AE594E64684C}"/>
              </a:ext>
            </a:extLst>
          </p:cNvPr>
          <p:cNvSpPr>
            <a:spLocks noGrp="1"/>
          </p:cNvSpPr>
          <p:nvPr>
            <p:ph type="title"/>
          </p:nvPr>
        </p:nvSpPr>
        <p:spPr bwMode="gray">
          <a:xfrm>
            <a:off x="6240464" y="225425"/>
            <a:ext cx="5460808" cy="720000"/>
          </a:xfrm>
        </p:spPr>
        <p:txBody>
          <a:bodyPr/>
          <a:lstStyle>
            <a:lvl1pPr>
              <a:defRPr>
                <a:solidFill>
                  <a:schemeClr val="tx1"/>
                </a:solidFill>
                <a:latin typeface="+mj-lt"/>
              </a:defRPr>
            </a:lvl1pPr>
          </a:lstStyle>
          <a:p>
            <a:endParaRPr lang="en-US"/>
          </a:p>
        </p:txBody>
      </p:sp>
    </p:spTree>
    <p:extLst>
      <p:ext uri="{BB962C8B-B14F-4D97-AF65-F5344CB8AC3E}">
        <p14:creationId xmlns:p14="http://schemas.microsoft.com/office/powerpoint/2010/main" val="397038207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Half Image (Dark) (R)">
    <p:bg>
      <p:bgRef idx="1001">
        <a:schemeClr val="bg1"/>
      </p:bgRef>
    </p:bg>
    <p:spTree>
      <p:nvGrpSpPr>
        <p:cNvPr id="1" name=""/>
        <p:cNvGrpSpPr/>
        <p:nvPr/>
      </p:nvGrpSpPr>
      <p:grpSpPr>
        <a:xfrm>
          <a:off x="0" y="0"/>
          <a:ext cx="0" cy="0"/>
          <a:chOff x="0" y="0"/>
          <a:chExt cx="0" cy="0"/>
        </a:xfrm>
      </p:grpSpPr>
      <p:sp>
        <p:nvSpPr>
          <p:cNvPr id="6" name="Image">
            <a:extLst>
              <a:ext uri="{FF2B5EF4-FFF2-40B4-BE49-F238E27FC236}">
                <a16:creationId xmlns:a16="http://schemas.microsoft.com/office/drawing/2014/main" id="{E1D82F29-0F62-7F7B-7C3B-8311FE849E51}"/>
              </a:ext>
            </a:extLst>
          </p:cNvPr>
          <p:cNvSpPr>
            <a:spLocks noGrp="1"/>
          </p:cNvSpPr>
          <p:nvPr>
            <p:ph type="pic" sz="quarter" idx="12" hasCustomPrompt="1"/>
          </p:nvPr>
        </p:nvSpPr>
        <p:spPr bwMode="gray">
          <a:xfrm>
            <a:off x="6240463" y="0"/>
            <a:ext cx="5951536" cy="6858000"/>
          </a:xfrm>
          <a:solidFill>
            <a:srgbClr val="1E1E1C"/>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5" name="Rectangle 4">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Black">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10" name="Text box">
            <a:extLst>
              <a:ext uri="{FF2B5EF4-FFF2-40B4-BE49-F238E27FC236}">
                <a16:creationId xmlns:a16="http://schemas.microsoft.com/office/drawing/2014/main" id="{59734D68-2852-E13D-F9A9-CAA5AE7631FD}"/>
              </a:ext>
            </a:extLst>
          </p:cNvPr>
          <p:cNvSpPr>
            <a:spLocks noGrp="1"/>
          </p:cNvSpPr>
          <p:nvPr>
            <p:ph idx="1" hasCustomPrompt="1"/>
          </p:nvPr>
        </p:nvSpPr>
        <p:spPr bwMode="gray">
          <a:xfrm>
            <a:off x="479424" y="1412876"/>
            <a:ext cx="5472113" cy="4392000"/>
          </a:xfrm>
        </p:spPr>
        <p:txBody>
          <a:bodyPr/>
          <a:lstStyle>
            <a:lvl1pPr>
              <a:buClr>
                <a:schemeClr val="tx2"/>
              </a:buClr>
              <a:defRPr>
                <a:solidFill>
                  <a:schemeClr val="tx1"/>
                </a:solidFill>
                <a:latin typeface="+mn-lt"/>
              </a:defRPr>
            </a:lvl1pPr>
            <a:lvl2pPr>
              <a:buClr>
                <a:schemeClr val="tx2"/>
              </a:buClr>
              <a:defRPr>
                <a:solidFill>
                  <a:schemeClr val="tx1"/>
                </a:solidFill>
                <a:latin typeface="+mn-lt"/>
              </a:defRPr>
            </a:lvl2pPr>
            <a:lvl3pPr>
              <a:buClr>
                <a:schemeClr val="tx2"/>
              </a:buClr>
              <a:defRPr>
                <a:solidFill>
                  <a:schemeClr val="tx1"/>
                </a:solidFill>
                <a:latin typeface="+mn-lt"/>
              </a:defRPr>
            </a:lvl3pPr>
            <a:lvl4pPr>
              <a:buClr>
                <a:schemeClr val="tx2"/>
              </a:buClr>
              <a:defRPr>
                <a:solidFill>
                  <a:schemeClr val="tx1"/>
                </a:solidFill>
                <a:latin typeface="+mn-lt"/>
              </a:defRPr>
            </a:lvl4pPr>
            <a:lvl5pPr>
              <a:buClr>
                <a:schemeClr val="tx2"/>
              </a:buClr>
              <a:defRPr>
                <a:solidFill>
                  <a:schemeClr val="tx1"/>
                </a:solidFill>
                <a:latin typeface="+mn-lt"/>
              </a:defRPr>
            </a:lvl5pPr>
            <a:lvl6pPr>
              <a:buClr>
                <a:schemeClr val="tx2"/>
              </a:buClr>
              <a:defRPr>
                <a:solidFill>
                  <a:schemeClr val="tx1"/>
                </a:solidFill>
                <a:latin typeface="+mn-lt"/>
              </a:defRPr>
            </a:lvl6pPr>
            <a:lvl7pPr>
              <a:buClr>
                <a:schemeClr val="tx2"/>
              </a:buClr>
              <a:defRPr>
                <a:solidFill>
                  <a:schemeClr val="tx1"/>
                </a:solidFill>
                <a:latin typeface="+mn-lt"/>
              </a:defRPr>
            </a:lvl7pPr>
            <a:lvl8pPr>
              <a:buClr>
                <a:schemeClr val="tx2"/>
              </a:buClr>
              <a:defRPr>
                <a:solidFill>
                  <a:schemeClr val="tx1"/>
                </a:solidFill>
                <a:latin typeface="+mn-lt"/>
              </a:defRPr>
            </a:lvl8pPr>
            <a:lvl9pPr>
              <a:buClr>
                <a:schemeClr val="tx2"/>
              </a:buClr>
              <a:defRPr>
                <a:solidFill>
                  <a:schemeClr val="tx1"/>
                </a:solidFill>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Footnote/ Source">
            <a:extLst>
              <a:ext uri="{FF2B5EF4-FFF2-40B4-BE49-F238E27FC236}">
                <a16:creationId xmlns:a16="http://schemas.microsoft.com/office/drawing/2014/main" id="{30D23485-1050-ADBA-AAF7-F45240721C20}"/>
              </a:ext>
            </a:extLst>
          </p:cNvPr>
          <p:cNvSpPr>
            <a:spLocks noGrp="1"/>
          </p:cNvSpPr>
          <p:nvPr>
            <p:ph type="body" sz="quarter" idx="13" hasCustomPrompt="1"/>
          </p:nvPr>
        </p:nvSpPr>
        <p:spPr bwMode="gray">
          <a:xfrm>
            <a:off x="480000" y="5805280"/>
            <a:ext cx="547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tx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2" name="Title">
            <a:extLst>
              <a:ext uri="{FF2B5EF4-FFF2-40B4-BE49-F238E27FC236}">
                <a16:creationId xmlns:a16="http://schemas.microsoft.com/office/drawing/2014/main" id="{A5BA420C-6A00-B9DC-DABF-B92B57DDBCD8}"/>
              </a:ext>
            </a:extLst>
          </p:cNvPr>
          <p:cNvSpPr>
            <a:spLocks noGrp="1"/>
          </p:cNvSpPr>
          <p:nvPr>
            <p:ph type="title"/>
          </p:nvPr>
        </p:nvSpPr>
        <p:spPr bwMode="gray">
          <a:xfrm>
            <a:off x="479423" y="225425"/>
            <a:ext cx="11233151" cy="720000"/>
          </a:xfrm>
        </p:spPr>
        <p:txBody>
          <a:bodyPr/>
          <a:lstStyle>
            <a:lvl1pPr>
              <a:defRPr>
                <a:solidFill>
                  <a:schemeClr val="tx1"/>
                </a:solidFill>
                <a:latin typeface="+mj-lt"/>
              </a:defRPr>
            </a:lvl1pPr>
          </a:lstStyle>
          <a:p>
            <a:endParaRPr lang="en-US"/>
          </a:p>
        </p:txBody>
      </p:sp>
    </p:spTree>
    <p:extLst>
      <p:ext uri="{BB962C8B-B14F-4D97-AF65-F5344CB8AC3E}">
        <p14:creationId xmlns:p14="http://schemas.microsoft.com/office/powerpoint/2010/main" val="140034571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Bright)">
    <p:bg>
      <p:bgPr>
        <a:solidFill>
          <a:srgbClr val="EB5B1D"/>
        </a:solidFill>
        <a:effectLst/>
      </p:bgPr>
    </p:bg>
    <p:spTree>
      <p:nvGrpSpPr>
        <p:cNvPr id="1" name=""/>
        <p:cNvGrpSpPr/>
        <p:nvPr/>
      </p:nvGrpSpPr>
      <p:grpSpPr>
        <a:xfrm>
          <a:off x="0" y="0"/>
          <a:ext cx="0" cy="0"/>
          <a:chOff x="0" y="0"/>
          <a:chExt cx="0" cy="0"/>
        </a:xfrm>
      </p:grpSpPr>
      <p:sp>
        <p:nvSpPr>
          <p:cNvPr id="7" name="Orange Rectangle">
            <a:extLst>
              <a:ext uri="{FF2B5EF4-FFF2-40B4-BE49-F238E27FC236}">
                <a16:creationId xmlns:a16="http://schemas.microsoft.com/office/drawing/2014/main" id="{D3602FD7-E097-C552-8AA3-E839757F786B}"/>
              </a:ext>
              <a:ext uri="{C183D7F6-B498-43B3-948B-1728B52AA6E4}">
                <adec:decorative xmlns:adec="http://schemas.microsoft.com/office/drawing/2017/decorative" val="1"/>
              </a:ext>
            </a:extLst>
          </p:cNvPr>
          <p:cNvSpPr/>
          <p:nvPr userDrawn="1"/>
        </p:nvSpPr>
        <p:spPr bwMode="gray">
          <a:xfrm>
            <a:off x="0" y="5706000"/>
            <a:ext cx="9360000" cy="115200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 name="Title 1">
            <a:extLst>
              <a:ext uri="{FF2B5EF4-FFF2-40B4-BE49-F238E27FC236}">
                <a16:creationId xmlns:a16="http://schemas.microsoft.com/office/drawing/2014/main" id="{BFD74D0A-7183-BF8A-8164-B163A08663DE}"/>
              </a:ext>
            </a:extLst>
          </p:cNvPr>
          <p:cNvSpPr>
            <a:spLocks noGrp="1"/>
          </p:cNvSpPr>
          <p:nvPr>
            <p:ph type="ctrTitle" hasCustomPrompt="1"/>
          </p:nvPr>
        </p:nvSpPr>
        <p:spPr>
          <a:xfrm>
            <a:off x="478800" y="2286000"/>
            <a:ext cx="9144000" cy="1483112"/>
          </a:xfrm>
          <a:prstGeom prst="rect">
            <a:avLst/>
          </a:prstGeom>
        </p:spPr>
        <p:txBody>
          <a:bodyPr anchor="b">
            <a:normAutofit/>
          </a:bodyPr>
          <a:lstStyle>
            <a:lvl1pPr algn="l">
              <a:defRPr sz="4800">
                <a:solidFill>
                  <a:srgbClr val="FFFFFF"/>
                </a:solidFill>
                <a:latin typeface="+mj-lt"/>
              </a:defRPr>
            </a:lvl1pPr>
          </a:lstStyle>
          <a:p>
            <a:r>
              <a:rPr lang="en-GB"/>
              <a:t>Thank You!</a:t>
            </a:r>
          </a:p>
        </p:txBody>
      </p:sp>
      <p:cxnSp>
        <p:nvCxnSpPr>
          <p:cNvPr id="6" name="Straight Connector 5">
            <a:extLst>
              <a:ext uri="{FF2B5EF4-FFF2-40B4-BE49-F238E27FC236}">
                <a16:creationId xmlns:a16="http://schemas.microsoft.com/office/drawing/2014/main" id="{3E06D55C-4F5E-64A3-1D98-66DAC98E2564}"/>
              </a:ext>
            </a:extLst>
          </p:cNvPr>
          <p:cNvCxnSpPr>
            <a:cxnSpLocks/>
          </p:cNvCxnSpPr>
          <p:nvPr userDrawn="1"/>
        </p:nvCxnSpPr>
        <p:spPr>
          <a:xfrm>
            <a:off x="9695945" y="2401735"/>
            <a:ext cx="0" cy="2054530"/>
          </a:xfrm>
          <a:prstGeom prst="line">
            <a:avLst/>
          </a:prstGeom>
          <a:ln w="38100">
            <a:solidFill>
              <a:srgbClr val="FFFFFF"/>
            </a:solidFill>
          </a:ln>
        </p:spPr>
        <p:style>
          <a:lnRef idx="2">
            <a:schemeClr val="accent1"/>
          </a:lnRef>
          <a:fillRef idx="0">
            <a:schemeClr val="accent1"/>
          </a:fillRef>
          <a:effectRef idx="1">
            <a:schemeClr val="accent1"/>
          </a:effectRef>
          <a:fontRef idx="minor">
            <a:schemeClr val="tx1"/>
          </a:fontRef>
        </p:style>
      </p:cxnSp>
      <p:sp>
        <p:nvSpPr>
          <p:cNvPr id="11" name="Picture">
            <a:extLst>
              <a:ext uri="{FF2B5EF4-FFF2-40B4-BE49-F238E27FC236}">
                <a16:creationId xmlns:a16="http://schemas.microsoft.com/office/drawing/2014/main" id="{A7D036B3-B119-9360-C7A7-498DA2C38849}"/>
              </a:ext>
            </a:extLst>
          </p:cNvPr>
          <p:cNvSpPr>
            <a:spLocks noGrp="1"/>
          </p:cNvSpPr>
          <p:nvPr>
            <p:ph type="pic" sz="quarter" idx="25" hasCustomPrompt="1"/>
          </p:nvPr>
        </p:nvSpPr>
        <p:spPr bwMode="gray">
          <a:xfrm>
            <a:off x="8260786" y="2841934"/>
            <a:ext cx="1190116" cy="1174132"/>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 </a:t>
            </a:r>
          </a:p>
        </p:txBody>
      </p:sp>
      <p:pic>
        <p:nvPicPr>
          <p:cNvPr id="16" name="Graphic 15">
            <a:extLst>
              <a:ext uri="{FF2B5EF4-FFF2-40B4-BE49-F238E27FC236}">
                <a16:creationId xmlns:a16="http://schemas.microsoft.com/office/drawing/2014/main" id="{D1494945-B085-FEB5-CCE5-7993EADA3E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40989" y="2841932"/>
            <a:ext cx="1174133" cy="1174133"/>
          </a:xfrm>
          <a:prstGeom prst="rect">
            <a:avLst/>
          </a:prstGeom>
        </p:spPr>
      </p:pic>
    </p:spTree>
    <p:extLst>
      <p:ext uri="{BB962C8B-B14F-4D97-AF65-F5344CB8AC3E}">
        <p14:creationId xmlns:p14="http://schemas.microsoft.com/office/powerpoint/2010/main" val="4084778433"/>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Half Image (R)">
    <p:bg>
      <p:bgRef idx="1001">
        <a:schemeClr val="bg1"/>
      </p:bgRef>
    </p:bg>
    <p:spTree>
      <p:nvGrpSpPr>
        <p:cNvPr id="1" name=""/>
        <p:cNvGrpSpPr/>
        <p:nvPr/>
      </p:nvGrpSpPr>
      <p:grpSpPr>
        <a:xfrm>
          <a:off x="0" y="0"/>
          <a:ext cx="0" cy="0"/>
          <a:chOff x="0" y="0"/>
          <a:chExt cx="0" cy="0"/>
        </a:xfrm>
      </p:grpSpPr>
      <p:sp>
        <p:nvSpPr>
          <p:cNvPr id="6" name="Image">
            <a:extLst>
              <a:ext uri="{FF2B5EF4-FFF2-40B4-BE49-F238E27FC236}">
                <a16:creationId xmlns:a16="http://schemas.microsoft.com/office/drawing/2014/main" id="{E1D82F29-0F62-7F7B-7C3B-8311FE849E51}"/>
              </a:ext>
            </a:extLst>
          </p:cNvPr>
          <p:cNvSpPr>
            <a:spLocks noGrp="1"/>
          </p:cNvSpPr>
          <p:nvPr>
            <p:ph type="pic" sz="quarter" idx="12" hasCustomPrompt="1"/>
          </p:nvPr>
        </p:nvSpPr>
        <p:spPr bwMode="gray">
          <a:xfrm>
            <a:off x="6240463" y="0"/>
            <a:ext cx="5951536"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Black" hidden="1">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10" name="Text box">
            <a:extLst>
              <a:ext uri="{FF2B5EF4-FFF2-40B4-BE49-F238E27FC236}">
                <a16:creationId xmlns:a16="http://schemas.microsoft.com/office/drawing/2014/main" id="{59734D68-2852-E13D-F9A9-CAA5AE7631FD}"/>
              </a:ext>
            </a:extLst>
          </p:cNvPr>
          <p:cNvSpPr>
            <a:spLocks noGrp="1"/>
          </p:cNvSpPr>
          <p:nvPr>
            <p:ph idx="1" hasCustomPrompt="1"/>
          </p:nvPr>
        </p:nvSpPr>
        <p:spPr bwMode="gray">
          <a:xfrm>
            <a:off x="479424" y="1412876"/>
            <a:ext cx="5472113" cy="4392000"/>
          </a:xfrm>
        </p:spPr>
        <p:txBody>
          <a:bodyPr/>
          <a:lstStyle>
            <a:lvl1pPr>
              <a:buClr>
                <a:schemeClr val="tx2"/>
              </a:buClr>
              <a:defRPr>
                <a:solidFill>
                  <a:srgbClr val="1E1E1C"/>
                </a:solidFill>
                <a:latin typeface="+mn-lt"/>
              </a:defRPr>
            </a:lvl1pPr>
            <a:lvl2pPr>
              <a:buClr>
                <a:schemeClr val="tx2"/>
              </a:buClr>
              <a:defRPr>
                <a:solidFill>
                  <a:srgbClr val="1E1E1C"/>
                </a:solidFill>
                <a:latin typeface="+mn-lt"/>
              </a:defRPr>
            </a:lvl2pPr>
            <a:lvl3pPr>
              <a:buClr>
                <a:schemeClr val="tx2"/>
              </a:buClr>
              <a:defRPr>
                <a:solidFill>
                  <a:srgbClr val="1E1E1C"/>
                </a:solidFill>
                <a:latin typeface="+mn-lt"/>
              </a:defRPr>
            </a:lvl3pPr>
            <a:lvl4pPr>
              <a:buClr>
                <a:schemeClr val="tx2"/>
              </a:buClr>
              <a:defRPr>
                <a:solidFill>
                  <a:srgbClr val="1E1E1C"/>
                </a:solidFill>
                <a:latin typeface="+mn-lt"/>
              </a:defRPr>
            </a:lvl4pPr>
            <a:lvl5pPr>
              <a:buClr>
                <a:schemeClr val="tx2"/>
              </a:buClr>
              <a:defRPr>
                <a:solidFill>
                  <a:srgbClr val="1E1E1C"/>
                </a:solidFill>
                <a:latin typeface="+mn-lt"/>
              </a:defRPr>
            </a:lvl5pPr>
            <a:lvl6pPr>
              <a:buClr>
                <a:schemeClr val="tx2"/>
              </a:buClr>
              <a:defRPr>
                <a:solidFill>
                  <a:srgbClr val="1E1E1C"/>
                </a:solidFill>
                <a:latin typeface="+mn-lt"/>
              </a:defRPr>
            </a:lvl6pPr>
            <a:lvl7pPr>
              <a:buClr>
                <a:schemeClr val="tx2"/>
              </a:buClr>
              <a:defRPr>
                <a:solidFill>
                  <a:srgbClr val="1E1E1C"/>
                </a:solidFill>
                <a:latin typeface="+mn-lt"/>
              </a:defRPr>
            </a:lvl7pPr>
            <a:lvl8pPr>
              <a:buClr>
                <a:schemeClr val="tx2"/>
              </a:buClr>
              <a:defRPr>
                <a:solidFill>
                  <a:srgbClr val="1E1E1C"/>
                </a:solidFill>
                <a:latin typeface="+mn-lt"/>
              </a:defRPr>
            </a:lvl8pPr>
            <a:lvl9pPr>
              <a:buClr>
                <a:schemeClr val="tx2"/>
              </a:buClr>
              <a:defRPr>
                <a:solidFill>
                  <a:srgbClr val="1E1E1C"/>
                </a:solidFill>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Footnote/ Source">
            <a:extLst>
              <a:ext uri="{FF2B5EF4-FFF2-40B4-BE49-F238E27FC236}">
                <a16:creationId xmlns:a16="http://schemas.microsoft.com/office/drawing/2014/main" id="{30D23485-1050-ADBA-AAF7-F45240721C20}"/>
              </a:ext>
            </a:extLst>
          </p:cNvPr>
          <p:cNvSpPr>
            <a:spLocks noGrp="1"/>
          </p:cNvSpPr>
          <p:nvPr>
            <p:ph type="body" sz="quarter" idx="13" hasCustomPrompt="1"/>
          </p:nvPr>
        </p:nvSpPr>
        <p:spPr bwMode="gray">
          <a:xfrm>
            <a:off x="480000" y="5805280"/>
            <a:ext cx="547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rgbClr val="1E1E1C"/>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2" name="Title">
            <a:extLst>
              <a:ext uri="{FF2B5EF4-FFF2-40B4-BE49-F238E27FC236}">
                <a16:creationId xmlns:a16="http://schemas.microsoft.com/office/drawing/2014/main" id="{1DB1233A-87D2-B44B-A751-8D48E6AC477A}"/>
              </a:ext>
            </a:extLst>
          </p:cNvPr>
          <p:cNvSpPr>
            <a:spLocks noGrp="1"/>
          </p:cNvSpPr>
          <p:nvPr>
            <p:ph type="title"/>
          </p:nvPr>
        </p:nvSpPr>
        <p:spPr bwMode="gray">
          <a:xfrm>
            <a:off x="479423" y="225425"/>
            <a:ext cx="11233151" cy="720000"/>
          </a:xfrm>
        </p:spPr>
        <p:txBody>
          <a:bodyPr/>
          <a:lstStyle>
            <a:lvl1pPr>
              <a:defRPr>
                <a:solidFill>
                  <a:schemeClr val="tx1"/>
                </a:solidFill>
                <a:latin typeface="+mj-lt"/>
              </a:defRPr>
            </a:lvl1pPr>
          </a:lstStyle>
          <a:p>
            <a:endParaRPr lang="en-US"/>
          </a:p>
        </p:txBody>
      </p:sp>
    </p:spTree>
    <p:extLst>
      <p:ext uri="{BB962C8B-B14F-4D97-AF65-F5344CB8AC3E}">
        <p14:creationId xmlns:p14="http://schemas.microsoft.com/office/powerpoint/2010/main" val="239748179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Content Grey Column (L)">
    <p:bg>
      <p:bgRef idx="1001">
        <a:schemeClr val="bg1"/>
      </p:bgRef>
    </p:bg>
    <p:spTree>
      <p:nvGrpSpPr>
        <p:cNvPr id="1" name=""/>
        <p:cNvGrpSpPr/>
        <p:nvPr/>
      </p:nvGrpSpPr>
      <p:grpSpPr>
        <a:xfrm>
          <a:off x="0" y="0"/>
          <a:ext cx="0" cy="0"/>
          <a:chOff x="0" y="0"/>
          <a:chExt cx="0" cy="0"/>
        </a:xfrm>
      </p:grpSpPr>
      <p:sp>
        <p:nvSpPr>
          <p:cNvPr id="4" name="Rectangle GREY">
            <a:extLst>
              <a:ext uri="{FF2B5EF4-FFF2-40B4-BE49-F238E27FC236}">
                <a16:creationId xmlns:a16="http://schemas.microsoft.com/office/drawing/2014/main" id="{9BE531C0-9E1B-B614-9791-D42981D7472D}"/>
              </a:ext>
              <a:ext uri="{C183D7F6-B498-43B3-948B-1728B52AA6E4}">
                <adec:decorative xmlns:adec="http://schemas.microsoft.com/office/drawing/2017/decorative" val="1"/>
              </a:ext>
            </a:extLst>
          </p:cNvPr>
          <p:cNvSpPr/>
          <p:nvPr userDrawn="1"/>
        </p:nvSpPr>
        <p:spPr bwMode="gray">
          <a:xfrm>
            <a:off x="0" y="0"/>
            <a:ext cx="3574800" cy="6858000"/>
          </a:xfrm>
          <a:prstGeom prst="rect">
            <a:avLst/>
          </a:prstGeom>
          <a:solidFill>
            <a:srgbClr val="E5E3D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BOX Left">
            <a:extLst>
              <a:ext uri="{FF2B5EF4-FFF2-40B4-BE49-F238E27FC236}">
                <a16:creationId xmlns:a16="http://schemas.microsoft.com/office/drawing/2014/main" id="{C821E538-21FA-0437-83FF-416C2BBF0590}"/>
              </a:ext>
            </a:extLst>
          </p:cNvPr>
          <p:cNvSpPr>
            <a:spLocks noGrp="1"/>
          </p:cNvSpPr>
          <p:nvPr>
            <p:ph idx="16" hasCustomPrompt="1"/>
          </p:nvPr>
        </p:nvSpPr>
        <p:spPr bwMode="gray">
          <a:xfrm>
            <a:off x="479376" y="476670"/>
            <a:ext cx="2808000" cy="5472000"/>
          </a:xfrm>
          <a:noFill/>
        </p:spPr>
        <p:txBody>
          <a:bodyPr lIns="0" tIns="0" rIns="0"/>
          <a:lstStyle>
            <a:lvl1pPr>
              <a:defRPr sz="1200">
                <a:solidFill>
                  <a:schemeClr val="bg2"/>
                </a:solidFill>
                <a:latin typeface="+mn-lt"/>
              </a:defRPr>
            </a:lvl1pPr>
            <a:lvl2pPr>
              <a:defRPr sz="1200">
                <a:solidFill>
                  <a:schemeClr val="bg2"/>
                </a:solidFill>
                <a:latin typeface="+mn-lt"/>
              </a:defRPr>
            </a:lvl2pPr>
            <a:lvl3pPr>
              <a:defRPr sz="1200">
                <a:solidFill>
                  <a:schemeClr val="bg2"/>
                </a:solidFill>
                <a:latin typeface="+mn-lt"/>
              </a:defRPr>
            </a:lvl3pPr>
            <a:lvl4pPr>
              <a:defRPr sz="1200">
                <a:solidFill>
                  <a:schemeClr val="bg2"/>
                </a:solidFill>
                <a:latin typeface="+mn-lt"/>
              </a:defRPr>
            </a:lvl4pPr>
            <a:lvl5pPr marL="792000" indent="-216000">
              <a:defRPr sz="1200">
                <a:solidFill>
                  <a:schemeClr val="bg2"/>
                </a:solidFill>
                <a:latin typeface="+mn-lt"/>
              </a:defRPr>
            </a:lvl5pPr>
            <a:lvl6pPr marL="792000" indent="-216000">
              <a:defRPr sz="1200">
                <a:solidFill>
                  <a:schemeClr val="bg2"/>
                </a:solidFill>
                <a:latin typeface="+mn-lt"/>
              </a:defRPr>
            </a:lvl6pPr>
            <a:lvl7pPr marL="792000" indent="-216000">
              <a:defRPr sz="1200">
                <a:solidFill>
                  <a:schemeClr val="bg2"/>
                </a:solidFill>
                <a:latin typeface="+mn-lt"/>
              </a:defRPr>
            </a:lvl7pPr>
            <a:lvl8pPr marL="792000" indent="-216000">
              <a:defRPr sz="1200">
                <a:solidFill>
                  <a:schemeClr val="bg2"/>
                </a:solidFill>
                <a:latin typeface="+mn-lt"/>
              </a:defRPr>
            </a:lvl8pPr>
            <a:lvl9pPr marL="792000" indent="-216000">
              <a:defRPr sz="1200">
                <a:solidFill>
                  <a:schemeClr val="bg2"/>
                </a:solidFill>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7" name="Pi Logo BLACK">
            <a:extLst>
              <a:ext uri="{FF2B5EF4-FFF2-40B4-BE49-F238E27FC236}">
                <a16:creationId xmlns:a16="http://schemas.microsoft.com/office/drawing/2014/main" id="{FE880EF8-38D2-9CD7-DA7B-DC3BA9AB27FD}"/>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bwMode="gray">
          <a:xfrm>
            <a:off x="485686" y="6247189"/>
            <a:ext cx="1626596" cy="302341"/>
          </a:xfrm>
          <a:prstGeom prst="rect">
            <a:avLst/>
          </a:prstGeom>
        </p:spPr>
      </p:pic>
      <p:sp>
        <p:nvSpPr>
          <p:cNvPr id="9" name="Text BOX">
            <a:extLst>
              <a:ext uri="{FF2B5EF4-FFF2-40B4-BE49-F238E27FC236}">
                <a16:creationId xmlns:a16="http://schemas.microsoft.com/office/drawing/2014/main" id="{C57BB714-2DD8-E3D7-186F-9F7B993EE7BD}"/>
              </a:ext>
            </a:extLst>
          </p:cNvPr>
          <p:cNvSpPr>
            <a:spLocks noGrp="1"/>
          </p:cNvSpPr>
          <p:nvPr>
            <p:ph idx="1" hasCustomPrompt="1"/>
          </p:nvPr>
        </p:nvSpPr>
        <p:spPr bwMode="gray">
          <a:xfrm>
            <a:off x="4008437" y="1412874"/>
            <a:ext cx="7704138" cy="4392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Footnote/Source">
            <a:extLst>
              <a:ext uri="{FF2B5EF4-FFF2-40B4-BE49-F238E27FC236}">
                <a16:creationId xmlns:a16="http://schemas.microsoft.com/office/drawing/2014/main" id="{686AB8B8-A4C6-83B1-A67D-C3CF4678F1C6}"/>
              </a:ext>
            </a:extLst>
          </p:cNvPr>
          <p:cNvSpPr>
            <a:spLocks noGrp="1"/>
          </p:cNvSpPr>
          <p:nvPr>
            <p:ph type="body" sz="quarter" idx="13" hasCustomPrompt="1"/>
          </p:nvPr>
        </p:nvSpPr>
        <p:spPr bwMode="gray">
          <a:xfrm>
            <a:off x="4008437" y="5805280"/>
            <a:ext cx="7704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3" name="Logo Placeholder" descr="Person and child sitting together">
            <a:extLst>
              <a:ext uri="{FF2B5EF4-FFF2-40B4-BE49-F238E27FC236}">
                <a16:creationId xmlns:a16="http://schemas.microsoft.com/office/drawing/2014/main" id="{4477BAF4-6528-8A80-9C35-CE9F26FF9D8C}"/>
              </a:ext>
            </a:extLst>
          </p:cNvPr>
          <p:cNvSpPr>
            <a:spLocks noGrp="1"/>
          </p:cNvSpPr>
          <p:nvPr>
            <p:ph type="body" sz="quarter" idx="14" hasCustomPrompt="1"/>
          </p:nvPr>
        </p:nvSpPr>
        <p:spPr>
          <a:xfrm>
            <a:off x="484163" y="6246097"/>
            <a:ext cx="1639888" cy="302341"/>
          </a:xfrm>
          <a:blipFill dpi="0" rotWithShape="1">
            <a:blip r:embed="rId3">
              <a:extLst>
                <a:ext uri="{28A0092B-C50C-407E-A947-70E740481C1C}">
                  <a14:useLocalDpi xmlns:a14="http://schemas.microsoft.com/office/drawing/2010/main" val="0"/>
                </a:ext>
              </a:extLst>
            </a:blip>
            <a:srcRect/>
            <a:stretch>
              <a:fillRect/>
            </a:stretch>
          </a:blipFill>
        </p:spPr>
        <p:txBody>
          <a:bodyPr/>
          <a:lstStyle/>
          <a:p>
            <a:pPr lvl="0"/>
            <a:r>
              <a:rPr lang="en-GB"/>
              <a:t> </a:t>
            </a:r>
          </a:p>
        </p:txBody>
      </p:sp>
      <p:sp>
        <p:nvSpPr>
          <p:cNvPr id="2" name="Title">
            <a:extLst>
              <a:ext uri="{FF2B5EF4-FFF2-40B4-BE49-F238E27FC236}">
                <a16:creationId xmlns:a16="http://schemas.microsoft.com/office/drawing/2014/main" id="{605E23CF-ACCC-1E76-3795-9B177ED67426}"/>
              </a:ext>
            </a:extLst>
          </p:cNvPr>
          <p:cNvSpPr>
            <a:spLocks noGrp="1"/>
          </p:cNvSpPr>
          <p:nvPr>
            <p:ph type="title"/>
          </p:nvPr>
        </p:nvSpPr>
        <p:spPr bwMode="gray">
          <a:xfrm>
            <a:off x="4008436" y="225425"/>
            <a:ext cx="7704138" cy="720000"/>
          </a:xfrm>
        </p:spPr>
        <p:txBody>
          <a:bodyPr/>
          <a:lstStyle>
            <a:lvl1pPr>
              <a:defRPr>
                <a:solidFill>
                  <a:schemeClr val="tx1"/>
                </a:solidFill>
                <a:latin typeface="+mj-lt"/>
              </a:defRPr>
            </a:lvl1pPr>
          </a:lstStyle>
          <a:p>
            <a:endParaRPr lang="en-US"/>
          </a:p>
        </p:txBody>
      </p:sp>
    </p:spTree>
    <p:extLst>
      <p:ext uri="{BB962C8B-B14F-4D97-AF65-F5344CB8AC3E}">
        <p14:creationId xmlns:p14="http://schemas.microsoft.com/office/powerpoint/2010/main" val="121554306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ntent Grey Column (R)">
    <p:bg>
      <p:bgRef idx="1001">
        <a:schemeClr val="bg1"/>
      </p:bgRef>
    </p:bg>
    <p:spTree>
      <p:nvGrpSpPr>
        <p:cNvPr id="1" name=""/>
        <p:cNvGrpSpPr/>
        <p:nvPr/>
      </p:nvGrpSpPr>
      <p:grpSpPr>
        <a:xfrm>
          <a:off x="0" y="0"/>
          <a:ext cx="0" cy="0"/>
          <a:chOff x="0" y="0"/>
          <a:chExt cx="0" cy="0"/>
        </a:xfrm>
      </p:grpSpPr>
      <p:sp>
        <p:nvSpPr>
          <p:cNvPr id="2" name="Rectangle Right">
            <a:extLst>
              <a:ext uri="{FF2B5EF4-FFF2-40B4-BE49-F238E27FC236}">
                <a16:creationId xmlns:a16="http://schemas.microsoft.com/office/drawing/2014/main" id="{B72FEC39-171A-E87D-9B51-554A6C8B3312}"/>
              </a:ext>
              <a:ext uri="{C183D7F6-B498-43B3-948B-1728B52AA6E4}">
                <adec:decorative xmlns:adec="http://schemas.microsoft.com/office/drawing/2017/decorative" val="1"/>
              </a:ext>
            </a:extLst>
          </p:cNvPr>
          <p:cNvSpPr/>
          <p:nvPr userDrawn="1"/>
        </p:nvSpPr>
        <p:spPr bwMode="gray">
          <a:xfrm>
            <a:off x="8617200" y="0"/>
            <a:ext cx="3574800" cy="6858000"/>
          </a:xfrm>
          <a:prstGeom prst="rect">
            <a:avLst/>
          </a:prstGeom>
          <a:solidFill>
            <a:srgbClr val="E5E3D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BOX Centre">
            <a:extLst>
              <a:ext uri="{FF2B5EF4-FFF2-40B4-BE49-F238E27FC236}">
                <a16:creationId xmlns:a16="http://schemas.microsoft.com/office/drawing/2014/main" id="{EE93CC2D-614F-15C5-01E7-47611B3440FD}"/>
              </a:ext>
            </a:extLst>
          </p:cNvPr>
          <p:cNvSpPr>
            <a:spLocks noGrp="1"/>
          </p:cNvSpPr>
          <p:nvPr>
            <p:ph idx="1" hasCustomPrompt="1"/>
          </p:nvPr>
        </p:nvSpPr>
        <p:spPr bwMode="gray">
          <a:xfrm>
            <a:off x="479425" y="1412874"/>
            <a:ext cx="7380288" cy="4392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3" name="Footnote/Source">
            <a:extLst>
              <a:ext uri="{FF2B5EF4-FFF2-40B4-BE49-F238E27FC236}">
                <a16:creationId xmlns:a16="http://schemas.microsoft.com/office/drawing/2014/main" id="{E845FB42-7B96-6F96-989A-2AA0B5DE3025}"/>
              </a:ext>
            </a:extLst>
          </p:cNvPr>
          <p:cNvSpPr>
            <a:spLocks noGrp="1"/>
          </p:cNvSpPr>
          <p:nvPr>
            <p:ph type="body" sz="quarter" idx="13" hasCustomPrompt="1"/>
          </p:nvPr>
        </p:nvSpPr>
        <p:spPr bwMode="gray">
          <a:xfrm>
            <a:off x="480000" y="5805280"/>
            <a:ext cx="7380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14" name="Text BOX Right">
            <a:extLst>
              <a:ext uri="{FF2B5EF4-FFF2-40B4-BE49-F238E27FC236}">
                <a16:creationId xmlns:a16="http://schemas.microsoft.com/office/drawing/2014/main" id="{E197815E-2AA9-1AD8-254D-DFBCFACC4881}"/>
              </a:ext>
            </a:extLst>
          </p:cNvPr>
          <p:cNvSpPr>
            <a:spLocks noGrp="1"/>
          </p:cNvSpPr>
          <p:nvPr>
            <p:ph idx="16" hasCustomPrompt="1"/>
          </p:nvPr>
        </p:nvSpPr>
        <p:spPr bwMode="gray">
          <a:xfrm>
            <a:off x="8904624" y="476670"/>
            <a:ext cx="2808000" cy="5472000"/>
          </a:xfrm>
          <a:noFill/>
        </p:spPr>
        <p:txBody>
          <a:bodyPr lIns="0" tIns="0" rIns="0"/>
          <a:lstStyle>
            <a:lvl1pPr>
              <a:defRPr sz="1200">
                <a:solidFill>
                  <a:schemeClr val="bg2"/>
                </a:solidFill>
                <a:latin typeface="+mn-lt"/>
              </a:defRPr>
            </a:lvl1pPr>
            <a:lvl2pPr>
              <a:defRPr sz="1200">
                <a:solidFill>
                  <a:schemeClr val="bg2"/>
                </a:solidFill>
                <a:latin typeface="+mn-lt"/>
              </a:defRPr>
            </a:lvl2pPr>
            <a:lvl3pPr>
              <a:defRPr sz="1200">
                <a:solidFill>
                  <a:schemeClr val="bg2"/>
                </a:solidFill>
                <a:latin typeface="+mn-lt"/>
              </a:defRPr>
            </a:lvl3pPr>
            <a:lvl4pPr>
              <a:defRPr sz="1200">
                <a:solidFill>
                  <a:schemeClr val="bg2"/>
                </a:solidFill>
                <a:latin typeface="+mn-lt"/>
              </a:defRPr>
            </a:lvl4pPr>
            <a:lvl5pPr marL="792000" indent="-216000">
              <a:defRPr sz="1200">
                <a:solidFill>
                  <a:schemeClr val="bg2"/>
                </a:solidFill>
                <a:latin typeface="+mn-lt"/>
              </a:defRPr>
            </a:lvl5pPr>
            <a:lvl6pPr marL="792000" indent="-216000">
              <a:defRPr sz="1200">
                <a:solidFill>
                  <a:schemeClr val="bg2"/>
                </a:solidFill>
                <a:latin typeface="+mn-lt"/>
              </a:defRPr>
            </a:lvl6pPr>
            <a:lvl7pPr marL="792000" indent="-216000">
              <a:defRPr sz="1200">
                <a:solidFill>
                  <a:schemeClr val="bg2"/>
                </a:solidFill>
                <a:latin typeface="+mn-lt"/>
              </a:defRPr>
            </a:lvl7pPr>
            <a:lvl8pPr marL="792000" indent="-216000">
              <a:defRPr sz="1200">
                <a:solidFill>
                  <a:schemeClr val="bg2"/>
                </a:solidFill>
                <a:latin typeface="+mn-lt"/>
              </a:defRPr>
            </a:lvl8pPr>
            <a:lvl9pPr marL="792000" indent="-216000">
              <a:defRPr sz="1200">
                <a:solidFill>
                  <a:schemeClr val="bg2"/>
                </a:solidFill>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Title">
            <a:extLst>
              <a:ext uri="{FF2B5EF4-FFF2-40B4-BE49-F238E27FC236}">
                <a16:creationId xmlns:a16="http://schemas.microsoft.com/office/drawing/2014/main" id="{25C0B27C-675F-B395-3A0F-C8077D51C075}"/>
              </a:ext>
            </a:extLst>
          </p:cNvPr>
          <p:cNvSpPr>
            <a:spLocks noGrp="1"/>
          </p:cNvSpPr>
          <p:nvPr>
            <p:ph type="title"/>
          </p:nvPr>
        </p:nvSpPr>
        <p:spPr bwMode="gray">
          <a:xfrm>
            <a:off x="479423" y="225425"/>
            <a:ext cx="8137777" cy="720000"/>
          </a:xfrm>
        </p:spPr>
        <p:txBody>
          <a:bodyPr/>
          <a:lstStyle>
            <a:lvl1pPr>
              <a:defRPr>
                <a:solidFill>
                  <a:schemeClr val="tx1"/>
                </a:solidFill>
                <a:latin typeface="+mj-lt"/>
              </a:defRPr>
            </a:lvl1pPr>
          </a:lstStyle>
          <a:p>
            <a:endParaRPr lang="en-US"/>
          </a:p>
        </p:txBody>
      </p:sp>
    </p:spTree>
    <p:extLst>
      <p:ext uri="{BB962C8B-B14F-4D97-AF65-F5344CB8AC3E}">
        <p14:creationId xmlns:p14="http://schemas.microsoft.com/office/powerpoint/2010/main" val="308452023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ne Content Dark Column (L)">
    <p:bg>
      <p:bgRef idx="1001">
        <a:schemeClr val="bg1"/>
      </p:bgRef>
    </p:bg>
    <p:spTree>
      <p:nvGrpSpPr>
        <p:cNvPr id="1" name=""/>
        <p:cNvGrpSpPr/>
        <p:nvPr/>
      </p:nvGrpSpPr>
      <p:grpSpPr>
        <a:xfrm>
          <a:off x="0" y="0"/>
          <a:ext cx="0" cy="0"/>
          <a:chOff x="0" y="0"/>
          <a:chExt cx="0" cy="0"/>
        </a:xfrm>
      </p:grpSpPr>
      <p:sp>
        <p:nvSpPr>
          <p:cNvPr id="4" name="Rectangle LEFT">
            <a:extLst>
              <a:ext uri="{FF2B5EF4-FFF2-40B4-BE49-F238E27FC236}">
                <a16:creationId xmlns:a16="http://schemas.microsoft.com/office/drawing/2014/main" id="{45CDBF88-6146-4E96-6D0C-6D0A94D9C374}"/>
              </a:ext>
              <a:ext uri="{C183D7F6-B498-43B3-948B-1728B52AA6E4}">
                <adec:decorative xmlns:adec="http://schemas.microsoft.com/office/drawing/2017/decorative" val="1"/>
              </a:ext>
            </a:extLst>
          </p:cNvPr>
          <p:cNvSpPr/>
          <p:nvPr userDrawn="1"/>
        </p:nvSpPr>
        <p:spPr bwMode="ltGray">
          <a:xfrm>
            <a:off x="0" y="0"/>
            <a:ext cx="3574800" cy="6858000"/>
          </a:xfrm>
          <a:prstGeom prst="rect">
            <a:avLst/>
          </a:prstGeom>
          <a:solidFill>
            <a:srgbClr val="1E1E1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White">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6" name="Footnote/Source">
            <a:extLst>
              <a:ext uri="{FF2B5EF4-FFF2-40B4-BE49-F238E27FC236}">
                <a16:creationId xmlns:a16="http://schemas.microsoft.com/office/drawing/2014/main" id="{961C2A1E-D021-3574-D810-6D58D2AFAA79}"/>
              </a:ext>
            </a:extLst>
          </p:cNvPr>
          <p:cNvSpPr>
            <a:spLocks noGrp="1"/>
          </p:cNvSpPr>
          <p:nvPr>
            <p:ph type="body" sz="quarter" idx="13" hasCustomPrompt="1"/>
          </p:nvPr>
        </p:nvSpPr>
        <p:spPr bwMode="gray">
          <a:xfrm>
            <a:off x="4008437" y="5805280"/>
            <a:ext cx="7704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7" name="Text BOX LEFT">
            <a:extLst>
              <a:ext uri="{FF2B5EF4-FFF2-40B4-BE49-F238E27FC236}">
                <a16:creationId xmlns:a16="http://schemas.microsoft.com/office/drawing/2014/main" id="{235680E6-B530-BB0A-3083-929161448F8E}"/>
              </a:ext>
            </a:extLst>
          </p:cNvPr>
          <p:cNvSpPr>
            <a:spLocks noGrp="1"/>
          </p:cNvSpPr>
          <p:nvPr>
            <p:ph idx="16" hasCustomPrompt="1"/>
          </p:nvPr>
        </p:nvSpPr>
        <p:spPr bwMode="white">
          <a:xfrm>
            <a:off x="479376" y="476670"/>
            <a:ext cx="2808000" cy="5472000"/>
          </a:xfrm>
          <a:noFill/>
        </p:spPr>
        <p:txBody>
          <a:bodyPr lIns="0" tIns="0" rIns="0"/>
          <a:lstStyle>
            <a:lvl1pPr>
              <a:defRPr sz="1200">
                <a:solidFill>
                  <a:schemeClr val="bg1"/>
                </a:solidFill>
                <a:latin typeface="+mn-lt"/>
              </a:defRPr>
            </a:lvl1pPr>
            <a:lvl2pPr>
              <a:defRPr sz="1200">
                <a:solidFill>
                  <a:schemeClr val="bg1"/>
                </a:solidFill>
                <a:latin typeface="+mn-lt"/>
              </a:defRPr>
            </a:lvl2pPr>
            <a:lvl3pPr>
              <a:defRPr sz="1200">
                <a:solidFill>
                  <a:schemeClr val="bg1"/>
                </a:solidFill>
                <a:latin typeface="+mn-lt"/>
              </a:defRPr>
            </a:lvl3pPr>
            <a:lvl4pPr>
              <a:defRPr sz="1200">
                <a:solidFill>
                  <a:schemeClr val="bg1"/>
                </a:solidFill>
                <a:latin typeface="+mn-lt"/>
              </a:defRPr>
            </a:lvl4pPr>
            <a:lvl5pPr marL="792000" indent="-216000">
              <a:defRPr sz="1200">
                <a:solidFill>
                  <a:schemeClr val="bg1"/>
                </a:solidFill>
                <a:latin typeface="+mn-lt"/>
              </a:defRPr>
            </a:lvl5pPr>
            <a:lvl6pPr marL="792000" indent="-216000">
              <a:defRPr sz="1200">
                <a:solidFill>
                  <a:schemeClr val="bg1"/>
                </a:solidFill>
                <a:latin typeface="+mn-lt"/>
              </a:defRPr>
            </a:lvl6pPr>
            <a:lvl7pPr marL="792000" indent="-216000">
              <a:defRPr sz="1200">
                <a:solidFill>
                  <a:schemeClr val="bg1"/>
                </a:solidFill>
                <a:latin typeface="+mn-lt"/>
              </a:defRPr>
            </a:lvl7pPr>
            <a:lvl8pPr marL="792000" indent="-216000">
              <a:defRPr sz="1200">
                <a:solidFill>
                  <a:schemeClr val="bg1"/>
                </a:solidFill>
                <a:latin typeface="+mn-lt"/>
              </a:defRPr>
            </a:lvl8pPr>
            <a:lvl9pPr marL="792000" indent="-216000">
              <a:defRPr sz="1200">
                <a:solidFill>
                  <a:schemeClr val="bg1"/>
                </a:solidFill>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Text BOX">
            <a:extLst>
              <a:ext uri="{FF2B5EF4-FFF2-40B4-BE49-F238E27FC236}">
                <a16:creationId xmlns:a16="http://schemas.microsoft.com/office/drawing/2014/main" id="{4233422B-AF92-2D04-2B22-0C9F6827F06A}"/>
              </a:ext>
            </a:extLst>
          </p:cNvPr>
          <p:cNvSpPr>
            <a:spLocks noGrp="1"/>
          </p:cNvSpPr>
          <p:nvPr>
            <p:ph idx="1" hasCustomPrompt="1"/>
          </p:nvPr>
        </p:nvSpPr>
        <p:spPr bwMode="gray">
          <a:xfrm>
            <a:off x="4008437" y="1412874"/>
            <a:ext cx="7704138" cy="4392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Title">
            <a:extLst>
              <a:ext uri="{FF2B5EF4-FFF2-40B4-BE49-F238E27FC236}">
                <a16:creationId xmlns:a16="http://schemas.microsoft.com/office/drawing/2014/main" id="{5978E152-FA0E-F33B-00BD-E1DD2898D57C}"/>
              </a:ext>
            </a:extLst>
          </p:cNvPr>
          <p:cNvSpPr>
            <a:spLocks noGrp="1"/>
          </p:cNvSpPr>
          <p:nvPr>
            <p:ph type="title"/>
          </p:nvPr>
        </p:nvSpPr>
        <p:spPr bwMode="gray">
          <a:xfrm>
            <a:off x="4008436" y="225425"/>
            <a:ext cx="7704138" cy="720000"/>
          </a:xfrm>
        </p:spPr>
        <p:txBody>
          <a:bodyPr/>
          <a:lstStyle>
            <a:lvl1pPr>
              <a:defRPr>
                <a:solidFill>
                  <a:schemeClr val="tx1"/>
                </a:solidFill>
                <a:latin typeface="+mj-lt"/>
              </a:defRPr>
            </a:lvl1pPr>
          </a:lstStyle>
          <a:p>
            <a:endParaRPr lang="en-US"/>
          </a:p>
        </p:txBody>
      </p:sp>
    </p:spTree>
    <p:extLst>
      <p:ext uri="{BB962C8B-B14F-4D97-AF65-F5344CB8AC3E}">
        <p14:creationId xmlns:p14="http://schemas.microsoft.com/office/powerpoint/2010/main" val="353435973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ne Content Dark Column (R)">
    <p:bg>
      <p:bgRef idx="1001">
        <a:schemeClr val="bg1"/>
      </p:bgRef>
    </p:bg>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Black" hidden="1">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3" name="Text BOX">
            <a:extLst>
              <a:ext uri="{FF2B5EF4-FFF2-40B4-BE49-F238E27FC236}">
                <a16:creationId xmlns:a16="http://schemas.microsoft.com/office/drawing/2014/main" id="{F940568F-4401-C24D-DA75-CB33FB90F9A0}"/>
              </a:ext>
            </a:extLst>
          </p:cNvPr>
          <p:cNvSpPr>
            <a:spLocks noGrp="1"/>
          </p:cNvSpPr>
          <p:nvPr>
            <p:ph idx="1" hasCustomPrompt="1"/>
          </p:nvPr>
        </p:nvSpPr>
        <p:spPr bwMode="gray">
          <a:xfrm>
            <a:off x="479712" y="1412875"/>
            <a:ext cx="7380288" cy="4392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3" name="Black Box">
            <a:extLst>
              <a:ext uri="{FF2B5EF4-FFF2-40B4-BE49-F238E27FC236}">
                <a16:creationId xmlns:a16="http://schemas.microsoft.com/office/drawing/2014/main" id="{98CCDAF0-DB53-CFD0-5139-A8E13EDFE422}"/>
              </a:ext>
              <a:ext uri="{C183D7F6-B498-43B3-948B-1728B52AA6E4}">
                <adec:decorative xmlns:adec="http://schemas.microsoft.com/office/drawing/2017/decorative" val="1"/>
              </a:ext>
            </a:extLst>
          </p:cNvPr>
          <p:cNvSpPr/>
          <p:nvPr userDrawn="1"/>
        </p:nvSpPr>
        <p:spPr bwMode="ltGray">
          <a:xfrm>
            <a:off x="8617200" y="0"/>
            <a:ext cx="3574800" cy="6858000"/>
          </a:xfrm>
          <a:prstGeom prst="rect">
            <a:avLst/>
          </a:prstGeom>
          <a:solidFill>
            <a:srgbClr val="1E1E1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4" name="Text BOX right">
            <a:extLst>
              <a:ext uri="{FF2B5EF4-FFF2-40B4-BE49-F238E27FC236}">
                <a16:creationId xmlns:a16="http://schemas.microsoft.com/office/drawing/2014/main" id="{37B18390-A608-76F5-17A9-90963B130103}"/>
              </a:ext>
            </a:extLst>
          </p:cNvPr>
          <p:cNvSpPr>
            <a:spLocks noGrp="1"/>
          </p:cNvSpPr>
          <p:nvPr>
            <p:ph idx="17" hasCustomPrompt="1"/>
          </p:nvPr>
        </p:nvSpPr>
        <p:spPr bwMode="white">
          <a:xfrm>
            <a:off x="8904624" y="476670"/>
            <a:ext cx="2808000" cy="5472000"/>
          </a:xfrm>
          <a:noFill/>
        </p:spPr>
        <p:txBody>
          <a:bodyPr lIns="0" tIns="0" rIns="0"/>
          <a:lstStyle>
            <a:lvl1pPr>
              <a:defRPr sz="1200">
                <a:solidFill>
                  <a:schemeClr val="bg1"/>
                </a:solidFill>
                <a:latin typeface="+mn-lt"/>
              </a:defRPr>
            </a:lvl1pPr>
            <a:lvl2pPr>
              <a:defRPr sz="1200">
                <a:solidFill>
                  <a:schemeClr val="bg1"/>
                </a:solidFill>
              </a:defRPr>
            </a:lvl2pPr>
            <a:lvl3pPr>
              <a:defRPr sz="1200">
                <a:solidFill>
                  <a:schemeClr val="bg1"/>
                </a:solidFill>
              </a:defRPr>
            </a:lvl3pPr>
            <a:lvl4pPr>
              <a:defRPr sz="1200">
                <a:solidFill>
                  <a:schemeClr val="bg1"/>
                </a:solidFill>
              </a:defRPr>
            </a:lvl4pPr>
            <a:lvl5pPr marL="792000" indent="-216000">
              <a:defRPr sz="1200">
                <a:solidFill>
                  <a:schemeClr val="bg1"/>
                </a:solidFill>
              </a:defRPr>
            </a:lvl5pPr>
            <a:lvl6pPr marL="792000" indent="-216000">
              <a:defRPr sz="1200">
                <a:solidFill>
                  <a:schemeClr val="bg1"/>
                </a:solidFill>
              </a:defRPr>
            </a:lvl6pPr>
            <a:lvl7pPr marL="792000" indent="-216000">
              <a:defRPr sz="1200">
                <a:solidFill>
                  <a:schemeClr val="bg1"/>
                </a:solidFill>
              </a:defRPr>
            </a:lvl7pPr>
            <a:lvl8pPr marL="792000" indent="-216000">
              <a:defRPr sz="1200">
                <a:solidFill>
                  <a:schemeClr val="bg1"/>
                </a:solidFill>
              </a:defRPr>
            </a:lvl8pPr>
            <a:lvl9pPr marL="792000" indent="-216000">
              <a:defRPr sz="1200">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7" name="Footnote/Source">
            <a:extLst>
              <a:ext uri="{FF2B5EF4-FFF2-40B4-BE49-F238E27FC236}">
                <a16:creationId xmlns:a16="http://schemas.microsoft.com/office/drawing/2014/main" id="{B882251D-8173-53EB-3FFD-1D3E47F58474}"/>
              </a:ext>
            </a:extLst>
          </p:cNvPr>
          <p:cNvSpPr>
            <a:spLocks noGrp="1"/>
          </p:cNvSpPr>
          <p:nvPr>
            <p:ph type="body" sz="quarter" idx="13" hasCustomPrompt="1"/>
          </p:nvPr>
        </p:nvSpPr>
        <p:spPr bwMode="gray">
          <a:xfrm>
            <a:off x="480000" y="5805280"/>
            <a:ext cx="7380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4" name="Title">
            <a:extLst>
              <a:ext uri="{FF2B5EF4-FFF2-40B4-BE49-F238E27FC236}">
                <a16:creationId xmlns:a16="http://schemas.microsoft.com/office/drawing/2014/main" id="{5EBCD575-7B7C-E9AC-93BB-631521D7B16C}"/>
              </a:ext>
            </a:extLst>
          </p:cNvPr>
          <p:cNvSpPr>
            <a:spLocks noGrp="1"/>
          </p:cNvSpPr>
          <p:nvPr>
            <p:ph type="title"/>
          </p:nvPr>
        </p:nvSpPr>
        <p:spPr bwMode="gray">
          <a:xfrm>
            <a:off x="479423" y="225425"/>
            <a:ext cx="8137777" cy="720000"/>
          </a:xfrm>
        </p:spPr>
        <p:txBody>
          <a:bodyPr/>
          <a:lstStyle>
            <a:lvl1pPr>
              <a:defRPr>
                <a:solidFill>
                  <a:schemeClr val="tx1"/>
                </a:solidFill>
                <a:latin typeface="+mj-lt"/>
              </a:defRPr>
            </a:lvl1pPr>
          </a:lstStyle>
          <a:p>
            <a:endParaRPr lang="en-US"/>
          </a:p>
        </p:txBody>
      </p:sp>
    </p:spTree>
    <p:extLst>
      <p:ext uri="{BB962C8B-B14F-4D97-AF65-F5344CB8AC3E}">
        <p14:creationId xmlns:p14="http://schemas.microsoft.com/office/powerpoint/2010/main" val="60200989"/>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e Content Orange Column (L)">
    <p:bg>
      <p:bgRef idx="1001">
        <a:schemeClr val="bg1"/>
      </p:bgRef>
    </p:bg>
    <p:spTree>
      <p:nvGrpSpPr>
        <p:cNvPr id="1" name=""/>
        <p:cNvGrpSpPr/>
        <p:nvPr/>
      </p:nvGrpSpPr>
      <p:grpSpPr>
        <a:xfrm>
          <a:off x="0" y="0"/>
          <a:ext cx="0" cy="0"/>
          <a:chOff x="0" y="0"/>
          <a:chExt cx="0" cy="0"/>
        </a:xfrm>
      </p:grpSpPr>
      <p:sp>
        <p:nvSpPr>
          <p:cNvPr id="4" name="Rectangle LEFT">
            <a:extLst>
              <a:ext uri="{FF2B5EF4-FFF2-40B4-BE49-F238E27FC236}">
                <a16:creationId xmlns:a16="http://schemas.microsoft.com/office/drawing/2014/main" id="{45CDBF88-6146-4E96-6D0C-6D0A94D9C374}"/>
              </a:ext>
              <a:ext uri="{C183D7F6-B498-43B3-948B-1728B52AA6E4}">
                <adec:decorative xmlns:adec="http://schemas.microsoft.com/office/drawing/2017/decorative" val="1"/>
              </a:ext>
            </a:extLst>
          </p:cNvPr>
          <p:cNvSpPr/>
          <p:nvPr userDrawn="1"/>
        </p:nvSpPr>
        <p:spPr bwMode="ltGray">
          <a:xfrm>
            <a:off x="0" y="0"/>
            <a:ext cx="3574800" cy="6858000"/>
          </a:xfrm>
          <a:prstGeom prst="rect">
            <a:avLst/>
          </a:prstGeom>
          <a:solidFill>
            <a:srgbClr val="EB5B1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White">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6" name="Footnote/Source">
            <a:extLst>
              <a:ext uri="{FF2B5EF4-FFF2-40B4-BE49-F238E27FC236}">
                <a16:creationId xmlns:a16="http://schemas.microsoft.com/office/drawing/2014/main" id="{961C2A1E-D021-3574-D810-6D58D2AFAA79}"/>
              </a:ext>
            </a:extLst>
          </p:cNvPr>
          <p:cNvSpPr>
            <a:spLocks noGrp="1"/>
          </p:cNvSpPr>
          <p:nvPr>
            <p:ph type="body" sz="quarter" idx="13" hasCustomPrompt="1"/>
          </p:nvPr>
        </p:nvSpPr>
        <p:spPr bwMode="gray">
          <a:xfrm>
            <a:off x="4008437" y="5805280"/>
            <a:ext cx="7704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7" name="Text BOX LEFT">
            <a:extLst>
              <a:ext uri="{FF2B5EF4-FFF2-40B4-BE49-F238E27FC236}">
                <a16:creationId xmlns:a16="http://schemas.microsoft.com/office/drawing/2014/main" id="{235680E6-B530-BB0A-3083-929161448F8E}"/>
              </a:ext>
            </a:extLst>
          </p:cNvPr>
          <p:cNvSpPr>
            <a:spLocks noGrp="1"/>
          </p:cNvSpPr>
          <p:nvPr>
            <p:ph idx="16" hasCustomPrompt="1"/>
          </p:nvPr>
        </p:nvSpPr>
        <p:spPr bwMode="white">
          <a:xfrm>
            <a:off x="479376" y="476670"/>
            <a:ext cx="2808000" cy="5472000"/>
          </a:xfrm>
          <a:noFill/>
        </p:spPr>
        <p:txBody>
          <a:bodyPr lIns="0" tIns="0" rIns="0"/>
          <a:lstStyle>
            <a:lvl1pPr>
              <a:defRPr sz="1200">
                <a:solidFill>
                  <a:schemeClr val="bg1"/>
                </a:solidFill>
                <a:latin typeface="+mn-lt"/>
              </a:defRPr>
            </a:lvl1pPr>
            <a:lvl2pPr>
              <a:defRPr sz="1200">
                <a:solidFill>
                  <a:schemeClr val="bg1"/>
                </a:solidFill>
                <a:latin typeface="+mn-lt"/>
              </a:defRPr>
            </a:lvl2pPr>
            <a:lvl3pPr>
              <a:defRPr sz="1200">
                <a:solidFill>
                  <a:schemeClr val="bg1"/>
                </a:solidFill>
                <a:latin typeface="+mn-lt"/>
              </a:defRPr>
            </a:lvl3pPr>
            <a:lvl4pPr>
              <a:defRPr sz="1200">
                <a:solidFill>
                  <a:schemeClr val="bg1"/>
                </a:solidFill>
                <a:latin typeface="+mn-lt"/>
              </a:defRPr>
            </a:lvl4pPr>
            <a:lvl5pPr marL="792000" indent="-216000">
              <a:defRPr sz="1200">
                <a:solidFill>
                  <a:schemeClr val="bg1"/>
                </a:solidFill>
                <a:latin typeface="+mn-lt"/>
              </a:defRPr>
            </a:lvl5pPr>
            <a:lvl6pPr marL="792000" indent="-216000">
              <a:defRPr sz="1200">
                <a:solidFill>
                  <a:schemeClr val="bg1"/>
                </a:solidFill>
                <a:latin typeface="+mn-lt"/>
              </a:defRPr>
            </a:lvl6pPr>
            <a:lvl7pPr marL="792000" indent="-216000">
              <a:defRPr sz="1200">
                <a:solidFill>
                  <a:schemeClr val="bg1"/>
                </a:solidFill>
                <a:latin typeface="+mn-lt"/>
              </a:defRPr>
            </a:lvl7pPr>
            <a:lvl8pPr marL="792000" indent="-216000">
              <a:defRPr sz="1200">
                <a:solidFill>
                  <a:schemeClr val="bg1"/>
                </a:solidFill>
                <a:latin typeface="+mn-lt"/>
              </a:defRPr>
            </a:lvl8pPr>
            <a:lvl9pPr marL="792000" indent="-216000">
              <a:defRPr sz="1200">
                <a:solidFill>
                  <a:schemeClr val="bg1"/>
                </a:solidFill>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Text BOX">
            <a:extLst>
              <a:ext uri="{FF2B5EF4-FFF2-40B4-BE49-F238E27FC236}">
                <a16:creationId xmlns:a16="http://schemas.microsoft.com/office/drawing/2014/main" id="{4233422B-AF92-2D04-2B22-0C9F6827F06A}"/>
              </a:ext>
            </a:extLst>
          </p:cNvPr>
          <p:cNvSpPr>
            <a:spLocks noGrp="1"/>
          </p:cNvSpPr>
          <p:nvPr>
            <p:ph idx="1" hasCustomPrompt="1"/>
          </p:nvPr>
        </p:nvSpPr>
        <p:spPr bwMode="gray">
          <a:xfrm>
            <a:off x="4008437" y="1412874"/>
            <a:ext cx="7704138" cy="4392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Title">
            <a:extLst>
              <a:ext uri="{FF2B5EF4-FFF2-40B4-BE49-F238E27FC236}">
                <a16:creationId xmlns:a16="http://schemas.microsoft.com/office/drawing/2014/main" id="{5978E152-FA0E-F33B-00BD-E1DD2898D57C}"/>
              </a:ext>
            </a:extLst>
          </p:cNvPr>
          <p:cNvSpPr>
            <a:spLocks noGrp="1"/>
          </p:cNvSpPr>
          <p:nvPr>
            <p:ph type="title"/>
          </p:nvPr>
        </p:nvSpPr>
        <p:spPr bwMode="gray">
          <a:xfrm>
            <a:off x="4008436" y="225425"/>
            <a:ext cx="7704138" cy="720000"/>
          </a:xfrm>
        </p:spPr>
        <p:txBody>
          <a:bodyPr/>
          <a:lstStyle>
            <a:lvl1pPr>
              <a:defRPr>
                <a:solidFill>
                  <a:schemeClr val="tx1"/>
                </a:solidFill>
                <a:latin typeface="+mj-lt"/>
              </a:defRPr>
            </a:lvl1pPr>
          </a:lstStyle>
          <a:p>
            <a:endParaRPr lang="en-US"/>
          </a:p>
        </p:txBody>
      </p:sp>
    </p:spTree>
    <p:extLst>
      <p:ext uri="{BB962C8B-B14F-4D97-AF65-F5344CB8AC3E}">
        <p14:creationId xmlns:p14="http://schemas.microsoft.com/office/powerpoint/2010/main" val="277739889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One Content Orange Column (L)">
    <p:bg>
      <p:bgRef idx="1001">
        <a:schemeClr val="bg1"/>
      </p:bgRef>
    </p:bg>
    <p:spTree>
      <p:nvGrpSpPr>
        <p:cNvPr id="1" name=""/>
        <p:cNvGrpSpPr/>
        <p:nvPr/>
      </p:nvGrpSpPr>
      <p:grpSpPr>
        <a:xfrm>
          <a:off x="0" y="0"/>
          <a:ext cx="0" cy="0"/>
          <a:chOff x="0" y="0"/>
          <a:chExt cx="0" cy="0"/>
        </a:xfrm>
      </p:grpSpPr>
      <p:sp>
        <p:nvSpPr>
          <p:cNvPr id="3" name="Rectangle LEFT">
            <a:extLst>
              <a:ext uri="{FF2B5EF4-FFF2-40B4-BE49-F238E27FC236}">
                <a16:creationId xmlns:a16="http://schemas.microsoft.com/office/drawing/2014/main" id="{BCA6C4A4-B282-06BF-FB32-D2FFA53AD286}"/>
              </a:ext>
            </a:extLst>
          </p:cNvPr>
          <p:cNvSpPr/>
          <p:nvPr userDrawn="1"/>
        </p:nvSpPr>
        <p:spPr>
          <a:xfrm>
            <a:off x="0" y="-1"/>
            <a:ext cx="3574800" cy="6858001"/>
          </a:xfrm>
          <a:prstGeom prst="rect">
            <a:avLst/>
          </a:prstGeom>
          <a:solidFill>
            <a:srgbClr val="BFDB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ootnote/Source">
            <a:extLst>
              <a:ext uri="{FF2B5EF4-FFF2-40B4-BE49-F238E27FC236}">
                <a16:creationId xmlns:a16="http://schemas.microsoft.com/office/drawing/2014/main" id="{961C2A1E-D021-3574-D810-6D58D2AFAA79}"/>
              </a:ext>
            </a:extLst>
          </p:cNvPr>
          <p:cNvSpPr>
            <a:spLocks noGrp="1"/>
          </p:cNvSpPr>
          <p:nvPr>
            <p:ph type="body" sz="quarter" idx="13" hasCustomPrompt="1"/>
          </p:nvPr>
        </p:nvSpPr>
        <p:spPr bwMode="gray">
          <a:xfrm>
            <a:off x="4008437" y="5805280"/>
            <a:ext cx="7704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7" name="Text BOX LEFT">
            <a:extLst>
              <a:ext uri="{FF2B5EF4-FFF2-40B4-BE49-F238E27FC236}">
                <a16:creationId xmlns:a16="http://schemas.microsoft.com/office/drawing/2014/main" id="{235680E6-B530-BB0A-3083-929161448F8E}"/>
              </a:ext>
            </a:extLst>
          </p:cNvPr>
          <p:cNvSpPr>
            <a:spLocks noGrp="1"/>
          </p:cNvSpPr>
          <p:nvPr>
            <p:ph idx="16" hasCustomPrompt="1"/>
          </p:nvPr>
        </p:nvSpPr>
        <p:spPr bwMode="white">
          <a:xfrm>
            <a:off x="479376" y="476670"/>
            <a:ext cx="2808000" cy="5472000"/>
          </a:xfrm>
          <a:noFill/>
        </p:spPr>
        <p:txBody>
          <a:bodyPr lIns="0" tIns="0" rIns="0"/>
          <a:lstStyle>
            <a:lvl1pPr>
              <a:defRPr sz="1200">
                <a:solidFill>
                  <a:schemeClr val="bg1"/>
                </a:solidFill>
                <a:latin typeface="+mn-lt"/>
              </a:defRPr>
            </a:lvl1pPr>
            <a:lvl2pPr>
              <a:defRPr sz="1200">
                <a:solidFill>
                  <a:schemeClr val="bg1"/>
                </a:solidFill>
                <a:latin typeface="+mn-lt"/>
              </a:defRPr>
            </a:lvl2pPr>
            <a:lvl3pPr>
              <a:defRPr sz="1200">
                <a:solidFill>
                  <a:schemeClr val="bg1"/>
                </a:solidFill>
                <a:latin typeface="+mn-lt"/>
              </a:defRPr>
            </a:lvl3pPr>
            <a:lvl4pPr>
              <a:defRPr sz="1200">
                <a:solidFill>
                  <a:schemeClr val="bg1"/>
                </a:solidFill>
                <a:latin typeface="+mn-lt"/>
              </a:defRPr>
            </a:lvl4pPr>
            <a:lvl5pPr marL="792000" indent="-216000">
              <a:defRPr sz="1200">
                <a:solidFill>
                  <a:schemeClr val="bg1"/>
                </a:solidFill>
                <a:latin typeface="+mn-lt"/>
              </a:defRPr>
            </a:lvl5pPr>
            <a:lvl6pPr marL="792000" indent="-216000">
              <a:defRPr sz="1200">
                <a:solidFill>
                  <a:schemeClr val="bg1"/>
                </a:solidFill>
                <a:latin typeface="+mn-lt"/>
              </a:defRPr>
            </a:lvl6pPr>
            <a:lvl7pPr marL="792000" indent="-216000">
              <a:defRPr sz="1200">
                <a:solidFill>
                  <a:schemeClr val="bg1"/>
                </a:solidFill>
                <a:latin typeface="+mn-lt"/>
              </a:defRPr>
            </a:lvl7pPr>
            <a:lvl8pPr marL="792000" indent="-216000">
              <a:defRPr sz="1200">
                <a:solidFill>
                  <a:schemeClr val="bg1"/>
                </a:solidFill>
                <a:latin typeface="+mn-lt"/>
              </a:defRPr>
            </a:lvl8pPr>
            <a:lvl9pPr marL="792000" indent="-216000">
              <a:defRPr sz="1200">
                <a:solidFill>
                  <a:schemeClr val="bg1"/>
                </a:solidFill>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Text BOX">
            <a:extLst>
              <a:ext uri="{FF2B5EF4-FFF2-40B4-BE49-F238E27FC236}">
                <a16:creationId xmlns:a16="http://schemas.microsoft.com/office/drawing/2014/main" id="{4233422B-AF92-2D04-2B22-0C9F6827F06A}"/>
              </a:ext>
            </a:extLst>
          </p:cNvPr>
          <p:cNvSpPr>
            <a:spLocks noGrp="1"/>
          </p:cNvSpPr>
          <p:nvPr>
            <p:ph idx="1" hasCustomPrompt="1"/>
          </p:nvPr>
        </p:nvSpPr>
        <p:spPr bwMode="gray">
          <a:xfrm>
            <a:off x="4008437" y="1412874"/>
            <a:ext cx="7704138" cy="4392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Title">
            <a:extLst>
              <a:ext uri="{FF2B5EF4-FFF2-40B4-BE49-F238E27FC236}">
                <a16:creationId xmlns:a16="http://schemas.microsoft.com/office/drawing/2014/main" id="{5978E152-FA0E-F33B-00BD-E1DD2898D57C}"/>
              </a:ext>
            </a:extLst>
          </p:cNvPr>
          <p:cNvSpPr>
            <a:spLocks noGrp="1"/>
          </p:cNvSpPr>
          <p:nvPr>
            <p:ph type="title"/>
          </p:nvPr>
        </p:nvSpPr>
        <p:spPr bwMode="gray">
          <a:xfrm>
            <a:off x="4008436" y="225425"/>
            <a:ext cx="7704138" cy="720000"/>
          </a:xfrm>
        </p:spPr>
        <p:txBody>
          <a:bodyPr/>
          <a:lstStyle>
            <a:lvl1pPr>
              <a:defRPr>
                <a:solidFill>
                  <a:schemeClr val="tx1"/>
                </a:solidFill>
                <a:latin typeface="+mj-lt"/>
              </a:defRPr>
            </a:lvl1pPr>
          </a:lstStyle>
          <a:p>
            <a:endParaRPr lang="en-US"/>
          </a:p>
        </p:txBody>
      </p:sp>
      <p:pic>
        <p:nvPicPr>
          <p:cNvPr id="4" name="Pi Logo Black">
            <a:extLst>
              <a:ext uri="{FF2B5EF4-FFF2-40B4-BE49-F238E27FC236}">
                <a16:creationId xmlns:a16="http://schemas.microsoft.com/office/drawing/2014/main" id="{992BA9FE-0E43-1E03-5629-37A2F39EFAF5}"/>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bwMode="gray">
          <a:xfrm>
            <a:off x="485686" y="6247189"/>
            <a:ext cx="1626596" cy="302341"/>
          </a:xfrm>
          <a:prstGeom prst="rect">
            <a:avLst/>
          </a:prstGeom>
        </p:spPr>
      </p:pic>
    </p:spTree>
    <p:extLst>
      <p:ext uri="{BB962C8B-B14F-4D97-AF65-F5344CB8AC3E}">
        <p14:creationId xmlns:p14="http://schemas.microsoft.com/office/powerpoint/2010/main" val="353143001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One Content Orange Column (R)">
    <p:bg>
      <p:bgRef idx="1001">
        <a:schemeClr val="bg1"/>
      </p:bgRef>
    </p:bg>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Black" hidden="1">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3" name="Text BOX">
            <a:extLst>
              <a:ext uri="{FF2B5EF4-FFF2-40B4-BE49-F238E27FC236}">
                <a16:creationId xmlns:a16="http://schemas.microsoft.com/office/drawing/2014/main" id="{F940568F-4401-C24D-DA75-CB33FB90F9A0}"/>
              </a:ext>
            </a:extLst>
          </p:cNvPr>
          <p:cNvSpPr>
            <a:spLocks noGrp="1"/>
          </p:cNvSpPr>
          <p:nvPr>
            <p:ph idx="1" hasCustomPrompt="1"/>
          </p:nvPr>
        </p:nvSpPr>
        <p:spPr bwMode="gray">
          <a:xfrm>
            <a:off x="479425" y="1412874"/>
            <a:ext cx="7380288" cy="4392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3" name="Black Box">
            <a:extLst>
              <a:ext uri="{FF2B5EF4-FFF2-40B4-BE49-F238E27FC236}">
                <a16:creationId xmlns:a16="http://schemas.microsoft.com/office/drawing/2014/main" id="{98CCDAF0-DB53-CFD0-5139-A8E13EDFE422}"/>
              </a:ext>
              <a:ext uri="{C183D7F6-B498-43B3-948B-1728B52AA6E4}">
                <adec:decorative xmlns:adec="http://schemas.microsoft.com/office/drawing/2017/decorative" val="1"/>
              </a:ext>
            </a:extLst>
          </p:cNvPr>
          <p:cNvSpPr/>
          <p:nvPr userDrawn="1"/>
        </p:nvSpPr>
        <p:spPr bwMode="ltGray">
          <a:xfrm>
            <a:off x="8617200" y="0"/>
            <a:ext cx="3574800" cy="6858000"/>
          </a:xfrm>
          <a:prstGeom prst="rect">
            <a:avLst/>
          </a:prstGeom>
          <a:solidFill>
            <a:srgbClr val="EB5B1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4" name="Text BOX right">
            <a:extLst>
              <a:ext uri="{FF2B5EF4-FFF2-40B4-BE49-F238E27FC236}">
                <a16:creationId xmlns:a16="http://schemas.microsoft.com/office/drawing/2014/main" id="{37B18390-A608-76F5-17A9-90963B130103}"/>
              </a:ext>
            </a:extLst>
          </p:cNvPr>
          <p:cNvSpPr>
            <a:spLocks noGrp="1"/>
          </p:cNvSpPr>
          <p:nvPr>
            <p:ph idx="17" hasCustomPrompt="1"/>
          </p:nvPr>
        </p:nvSpPr>
        <p:spPr bwMode="white">
          <a:xfrm>
            <a:off x="8904624" y="476670"/>
            <a:ext cx="2808000" cy="5472000"/>
          </a:xfrm>
          <a:noFill/>
        </p:spPr>
        <p:txBody>
          <a:bodyPr lIns="0" tIns="0" rIns="0"/>
          <a:lstStyle>
            <a:lvl1pPr>
              <a:defRPr sz="1200">
                <a:solidFill>
                  <a:schemeClr val="bg1"/>
                </a:solidFill>
                <a:latin typeface="+mn-lt"/>
              </a:defRPr>
            </a:lvl1pPr>
            <a:lvl2pPr>
              <a:defRPr sz="1200">
                <a:solidFill>
                  <a:schemeClr val="bg1"/>
                </a:solidFill>
              </a:defRPr>
            </a:lvl2pPr>
            <a:lvl3pPr>
              <a:defRPr sz="1200">
                <a:solidFill>
                  <a:schemeClr val="bg1"/>
                </a:solidFill>
              </a:defRPr>
            </a:lvl3pPr>
            <a:lvl4pPr>
              <a:defRPr sz="1200">
                <a:solidFill>
                  <a:schemeClr val="bg1"/>
                </a:solidFill>
              </a:defRPr>
            </a:lvl4pPr>
            <a:lvl5pPr marL="792000" indent="-216000">
              <a:defRPr sz="1200">
                <a:solidFill>
                  <a:schemeClr val="bg1"/>
                </a:solidFill>
              </a:defRPr>
            </a:lvl5pPr>
            <a:lvl6pPr marL="792000" indent="-216000">
              <a:defRPr sz="1200">
                <a:solidFill>
                  <a:schemeClr val="bg1"/>
                </a:solidFill>
              </a:defRPr>
            </a:lvl6pPr>
            <a:lvl7pPr marL="792000" indent="-216000">
              <a:defRPr sz="1200">
                <a:solidFill>
                  <a:schemeClr val="bg1"/>
                </a:solidFill>
              </a:defRPr>
            </a:lvl7pPr>
            <a:lvl8pPr marL="792000" indent="-216000">
              <a:defRPr sz="1200">
                <a:solidFill>
                  <a:schemeClr val="bg1"/>
                </a:solidFill>
              </a:defRPr>
            </a:lvl8pPr>
            <a:lvl9pPr marL="792000" indent="-216000">
              <a:defRPr sz="1200">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7" name="Footnote/Source">
            <a:extLst>
              <a:ext uri="{FF2B5EF4-FFF2-40B4-BE49-F238E27FC236}">
                <a16:creationId xmlns:a16="http://schemas.microsoft.com/office/drawing/2014/main" id="{B882251D-8173-53EB-3FFD-1D3E47F58474}"/>
              </a:ext>
            </a:extLst>
          </p:cNvPr>
          <p:cNvSpPr>
            <a:spLocks noGrp="1"/>
          </p:cNvSpPr>
          <p:nvPr>
            <p:ph type="body" sz="quarter" idx="13" hasCustomPrompt="1"/>
          </p:nvPr>
        </p:nvSpPr>
        <p:spPr bwMode="gray">
          <a:xfrm>
            <a:off x="480000" y="5805280"/>
            <a:ext cx="7380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4" name="Title">
            <a:extLst>
              <a:ext uri="{FF2B5EF4-FFF2-40B4-BE49-F238E27FC236}">
                <a16:creationId xmlns:a16="http://schemas.microsoft.com/office/drawing/2014/main" id="{5EBCD575-7B7C-E9AC-93BB-631521D7B16C}"/>
              </a:ext>
            </a:extLst>
          </p:cNvPr>
          <p:cNvSpPr>
            <a:spLocks noGrp="1"/>
          </p:cNvSpPr>
          <p:nvPr>
            <p:ph type="title"/>
          </p:nvPr>
        </p:nvSpPr>
        <p:spPr bwMode="gray">
          <a:xfrm>
            <a:off x="479423" y="225425"/>
            <a:ext cx="8137777" cy="720000"/>
          </a:xfrm>
        </p:spPr>
        <p:txBody>
          <a:bodyPr/>
          <a:lstStyle>
            <a:lvl1pPr>
              <a:defRPr>
                <a:solidFill>
                  <a:schemeClr val="tx1"/>
                </a:solidFill>
                <a:latin typeface="+mj-lt"/>
              </a:defRPr>
            </a:lvl1pPr>
          </a:lstStyle>
          <a:p>
            <a:endParaRPr lang="en-US"/>
          </a:p>
        </p:txBody>
      </p:sp>
    </p:spTree>
    <p:extLst>
      <p:ext uri="{BB962C8B-B14F-4D97-AF65-F5344CB8AC3E}">
        <p14:creationId xmlns:p14="http://schemas.microsoft.com/office/powerpoint/2010/main" val="30973565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ne Content Orange Column (R)">
    <p:bg>
      <p:bgRef idx="1001">
        <a:schemeClr val="bg1"/>
      </p:bgRef>
    </p:bg>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Black" hidden="1">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3" name="Text BOX">
            <a:extLst>
              <a:ext uri="{FF2B5EF4-FFF2-40B4-BE49-F238E27FC236}">
                <a16:creationId xmlns:a16="http://schemas.microsoft.com/office/drawing/2014/main" id="{F940568F-4401-C24D-DA75-CB33FB90F9A0}"/>
              </a:ext>
            </a:extLst>
          </p:cNvPr>
          <p:cNvSpPr>
            <a:spLocks noGrp="1"/>
          </p:cNvSpPr>
          <p:nvPr>
            <p:ph idx="1" hasCustomPrompt="1"/>
          </p:nvPr>
        </p:nvSpPr>
        <p:spPr bwMode="gray">
          <a:xfrm>
            <a:off x="479425" y="1412874"/>
            <a:ext cx="7380288" cy="4392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3" name="Black Box">
            <a:extLst>
              <a:ext uri="{FF2B5EF4-FFF2-40B4-BE49-F238E27FC236}">
                <a16:creationId xmlns:a16="http://schemas.microsoft.com/office/drawing/2014/main" id="{98CCDAF0-DB53-CFD0-5139-A8E13EDFE422}"/>
              </a:ext>
              <a:ext uri="{C183D7F6-B498-43B3-948B-1728B52AA6E4}">
                <adec:decorative xmlns:adec="http://schemas.microsoft.com/office/drawing/2017/decorative" val="1"/>
              </a:ext>
            </a:extLst>
          </p:cNvPr>
          <p:cNvSpPr/>
          <p:nvPr userDrawn="1"/>
        </p:nvSpPr>
        <p:spPr bwMode="ltGray">
          <a:xfrm>
            <a:off x="8617200" y="0"/>
            <a:ext cx="3574800" cy="6858000"/>
          </a:xfrm>
          <a:prstGeom prst="rect">
            <a:avLst/>
          </a:prstGeom>
          <a:solidFill>
            <a:srgbClr val="EB5B1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 name="Rectangle LEFT">
            <a:extLst>
              <a:ext uri="{FF2B5EF4-FFF2-40B4-BE49-F238E27FC236}">
                <a16:creationId xmlns:a16="http://schemas.microsoft.com/office/drawing/2014/main" id="{604FC7D0-652A-20A0-3332-9E9F5CD21D53}"/>
              </a:ext>
            </a:extLst>
          </p:cNvPr>
          <p:cNvSpPr/>
          <p:nvPr userDrawn="1"/>
        </p:nvSpPr>
        <p:spPr>
          <a:xfrm>
            <a:off x="8617200" y="0"/>
            <a:ext cx="3574800" cy="6858001"/>
          </a:xfrm>
          <a:prstGeom prst="rect">
            <a:avLst/>
          </a:prstGeom>
          <a:solidFill>
            <a:srgbClr val="BFDB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BOX right">
            <a:extLst>
              <a:ext uri="{FF2B5EF4-FFF2-40B4-BE49-F238E27FC236}">
                <a16:creationId xmlns:a16="http://schemas.microsoft.com/office/drawing/2014/main" id="{37B18390-A608-76F5-17A9-90963B130103}"/>
              </a:ext>
            </a:extLst>
          </p:cNvPr>
          <p:cNvSpPr>
            <a:spLocks noGrp="1"/>
          </p:cNvSpPr>
          <p:nvPr>
            <p:ph idx="17" hasCustomPrompt="1"/>
          </p:nvPr>
        </p:nvSpPr>
        <p:spPr bwMode="white">
          <a:xfrm>
            <a:off x="8904624" y="476670"/>
            <a:ext cx="2808000" cy="5472000"/>
          </a:xfrm>
          <a:noFill/>
        </p:spPr>
        <p:txBody>
          <a:bodyPr lIns="0" tIns="0" rIns="0"/>
          <a:lstStyle>
            <a:lvl1pPr>
              <a:defRPr sz="1200">
                <a:solidFill>
                  <a:schemeClr val="bg1"/>
                </a:solidFill>
                <a:latin typeface="+mn-lt"/>
              </a:defRPr>
            </a:lvl1pPr>
            <a:lvl2pPr>
              <a:defRPr sz="1200">
                <a:solidFill>
                  <a:schemeClr val="bg1"/>
                </a:solidFill>
              </a:defRPr>
            </a:lvl2pPr>
            <a:lvl3pPr>
              <a:defRPr sz="1200">
                <a:solidFill>
                  <a:schemeClr val="bg1"/>
                </a:solidFill>
              </a:defRPr>
            </a:lvl3pPr>
            <a:lvl4pPr>
              <a:defRPr sz="1200">
                <a:solidFill>
                  <a:schemeClr val="bg1"/>
                </a:solidFill>
              </a:defRPr>
            </a:lvl4pPr>
            <a:lvl5pPr marL="792000" indent="-216000">
              <a:defRPr sz="1200">
                <a:solidFill>
                  <a:schemeClr val="bg1"/>
                </a:solidFill>
              </a:defRPr>
            </a:lvl5pPr>
            <a:lvl6pPr marL="792000" indent="-216000">
              <a:defRPr sz="1200">
                <a:solidFill>
                  <a:schemeClr val="bg1"/>
                </a:solidFill>
              </a:defRPr>
            </a:lvl6pPr>
            <a:lvl7pPr marL="792000" indent="-216000">
              <a:defRPr sz="1200">
                <a:solidFill>
                  <a:schemeClr val="bg1"/>
                </a:solidFill>
              </a:defRPr>
            </a:lvl7pPr>
            <a:lvl8pPr marL="792000" indent="-216000">
              <a:defRPr sz="1200">
                <a:solidFill>
                  <a:schemeClr val="bg1"/>
                </a:solidFill>
              </a:defRPr>
            </a:lvl8pPr>
            <a:lvl9pPr marL="792000" indent="-216000">
              <a:defRPr sz="1200">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7" name="Footnote/Source">
            <a:extLst>
              <a:ext uri="{FF2B5EF4-FFF2-40B4-BE49-F238E27FC236}">
                <a16:creationId xmlns:a16="http://schemas.microsoft.com/office/drawing/2014/main" id="{B882251D-8173-53EB-3FFD-1D3E47F58474}"/>
              </a:ext>
            </a:extLst>
          </p:cNvPr>
          <p:cNvSpPr>
            <a:spLocks noGrp="1"/>
          </p:cNvSpPr>
          <p:nvPr>
            <p:ph type="body" sz="quarter" idx="13" hasCustomPrompt="1"/>
          </p:nvPr>
        </p:nvSpPr>
        <p:spPr bwMode="gray">
          <a:xfrm>
            <a:off x="480000" y="5805280"/>
            <a:ext cx="7380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4" name="Title">
            <a:extLst>
              <a:ext uri="{FF2B5EF4-FFF2-40B4-BE49-F238E27FC236}">
                <a16:creationId xmlns:a16="http://schemas.microsoft.com/office/drawing/2014/main" id="{5EBCD575-7B7C-E9AC-93BB-631521D7B16C}"/>
              </a:ext>
            </a:extLst>
          </p:cNvPr>
          <p:cNvSpPr>
            <a:spLocks noGrp="1"/>
          </p:cNvSpPr>
          <p:nvPr>
            <p:ph type="title"/>
          </p:nvPr>
        </p:nvSpPr>
        <p:spPr bwMode="gray">
          <a:xfrm>
            <a:off x="479423" y="225425"/>
            <a:ext cx="8137777" cy="720000"/>
          </a:xfrm>
        </p:spPr>
        <p:txBody>
          <a:bodyPr/>
          <a:lstStyle>
            <a:lvl1pPr>
              <a:defRPr>
                <a:solidFill>
                  <a:schemeClr val="tx1"/>
                </a:solidFill>
                <a:latin typeface="+mj-lt"/>
              </a:defRPr>
            </a:lvl1pPr>
          </a:lstStyle>
          <a:p>
            <a:endParaRPr lang="en-US"/>
          </a:p>
        </p:txBody>
      </p:sp>
    </p:spTree>
    <p:extLst>
      <p:ext uri="{BB962C8B-B14F-4D97-AF65-F5344CB8AC3E}">
        <p14:creationId xmlns:p14="http://schemas.microsoft.com/office/powerpoint/2010/main" val="2289172253"/>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Black" hidden="1">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6" name="Footnote/Source">
            <a:extLst>
              <a:ext uri="{FF2B5EF4-FFF2-40B4-BE49-F238E27FC236}">
                <a16:creationId xmlns:a16="http://schemas.microsoft.com/office/drawing/2014/main" id="{5A64C92E-05AF-A3F9-84DB-15FCBE28BAFF}"/>
              </a:ext>
            </a:extLst>
          </p:cNvPr>
          <p:cNvSpPr>
            <a:spLocks noGrp="1"/>
          </p:cNvSpPr>
          <p:nvPr>
            <p:ph type="body" sz="quarter" idx="13" hasCustomPrompt="1"/>
          </p:nvPr>
        </p:nvSpPr>
        <p:spPr bwMode="gray">
          <a:xfrm>
            <a:off x="480000"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7" name="Text BOX LEFT">
            <a:extLst>
              <a:ext uri="{FF2B5EF4-FFF2-40B4-BE49-F238E27FC236}">
                <a16:creationId xmlns:a16="http://schemas.microsoft.com/office/drawing/2014/main" id="{47DB5F10-6892-FD58-99EC-6E891EE71A72}"/>
              </a:ext>
            </a:extLst>
          </p:cNvPr>
          <p:cNvSpPr>
            <a:spLocks noGrp="1"/>
          </p:cNvSpPr>
          <p:nvPr>
            <p:ph idx="1" hasCustomPrompt="1"/>
          </p:nvPr>
        </p:nvSpPr>
        <p:spPr bwMode="gray">
          <a:xfrm>
            <a:off x="479425" y="1412876"/>
            <a:ext cx="5472114" cy="4392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9" name="Text BOX RIGHT">
            <a:extLst>
              <a:ext uri="{FF2B5EF4-FFF2-40B4-BE49-F238E27FC236}">
                <a16:creationId xmlns:a16="http://schemas.microsoft.com/office/drawing/2014/main" id="{199705E7-C098-40E7-8E59-54DFBF572D9A}"/>
              </a:ext>
            </a:extLst>
          </p:cNvPr>
          <p:cNvSpPr>
            <a:spLocks noGrp="1"/>
          </p:cNvSpPr>
          <p:nvPr>
            <p:ph idx="17" hasCustomPrompt="1"/>
          </p:nvPr>
        </p:nvSpPr>
        <p:spPr bwMode="gray">
          <a:xfrm>
            <a:off x="6240461" y="1412876"/>
            <a:ext cx="5472114" cy="4392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2" name="Title">
            <a:extLst>
              <a:ext uri="{FF2B5EF4-FFF2-40B4-BE49-F238E27FC236}">
                <a16:creationId xmlns:a16="http://schemas.microsoft.com/office/drawing/2014/main" id="{9354C147-3D73-38EF-30B6-2870CEA6ACF7}"/>
              </a:ext>
            </a:extLst>
          </p:cNvPr>
          <p:cNvSpPr>
            <a:spLocks noGrp="1"/>
          </p:cNvSpPr>
          <p:nvPr>
            <p:ph type="title"/>
          </p:nvPr>
        </p:nvSpPr>
        <p:spPr bwMode="gray">
          <a:xfrm>
            <a:off x="479425" y="225425"/>
            <a:ext cx="11233151" cy="720000"/>
          </a:xfrm>
        </p:spPr>
        <p:txBody>
          <a:bodyPr/>
          <a:lstStyle>
            <a:lvl1pPr>
              <a:defRPr>
                <a:solidFill>
                  <a:srgbClr val="1E1E1C"/>
                </a:solidFill>
                <a:latin typeface="+mj-lt"/>
              </a:defRPr>
            </a:lvl1pPr>
          </a:lstStyle>
          <a:p>
            <a:endParaRPr lang="en-US"/>
          </a:p>
        </p:txBody>
      </p:sp>
    </p:spTree>
    <p:extLst>
      <p:ext uri="{BB962C8B-B14F-4D97-AF65-F5344CB8AC3E}">
        <p14:creationId xmlns:p14="http://schemas.microsoft.com/office/powerpoint/2010/main" val="394625209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Br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74D0A-7183-BF8A-8164-B163A08663DE}"/>
              </a:ext>
            </a:extLst>
          </p:cNvPr>
          <p:cNvSpPr>
            <a:spLocks noGrp="1"/>
          </p:cNvSpPr>
          <p:nvPr>
            <p:ph type="ctrTitle" hasCustomPrompt="1"/>
          </p:nvPr>
        </p:nvSpPr>
        <p:spPr>
          <a:xfrm>
            <a:off x="478800" y="2286000"/>
            <a:ext cx="3725210" cy="1483112"/>
          </a:xfrm>
          <a:prstGeom prst="rect">
            <a:avLst/>
          </a:prstGeom>
        </p:spPr>
        <p:txBody>
          <a:bodyPr anchor="b">
            <a:normAutofit/>
          </a:bodyPr>
          <a:lstStyle>
            <a:lvl1pPr algn="l">
              <a:defRPr sz="4800">
                <a:solidFill>
                  <a:srgbClr val="FFFFFF"/>
                </a:solidFill>
                <a:latin typeface="+mj-lt"/>
              </a:defRPr>
            </a:lvl1pPr>
          </a:lstStyle>
          <a:p>
            <a:r>
              <a:rPr lang="en-GB"/>
              <a:t>Thank You!</a:t>
            </a:r>
          </a:p>
        </p:txBody>
      </p:sp>
      <p:sp>
        <p:nvSpPr>
          <p:cNvPr id="5" name="Footer Placeholder 4">
            <a:extLst>
              <a:ext uri="{FF2B5EF4-FFF2-40B4-BE49-F238E27FC236}">
                <a16:creationId xmlns:a16="http://schemas.microsoft.com/office/drawing/2014/main" id="{B4D90B47-EB02-4484-A998-BC620B84F65C}"/>
              </a:ext>
            </a:extLst>
          </p:cNvPr>
          <p:cNvSpPr>
            <a:spLocks noGrp="1"/>
          </p:cNvSpPr>
          <p:nvPr>
            <p:ph type="ftr" sz="quarter" idx="11"/>
          </p:nvPr>
        </p:nvSpPr>
        <p:spPr>
          <a:xfrm>
            <a:off x="1049903" y="5037663"/>
            <a:ext cx="4114800" cy="365125"/>
          </a:xfrm>
          <a:prstGeom prst="rect">
            <a:avLst/>
          </a:prstGeom>
        </p:spPr>
        <p:txBody>
          <a:bodyPr/>
          <a:lstStyle>
            <a:lvl1pPr>
              <a:defRPr>
                <a:solidFill>
                  <a:schemeClr val="bg1"/>
                </a:solidFill>
              </a:defRPr>
            </a:lvl1pPr>
          </a:lstStyle>
          <a:p>
            <a:pPr algn="l"/>
            <a:r>
              <a:rPr lang="en-GB"/>
              <a:t>Presentation title    |    ONLY FOR INTERNAL USE   |    MAP MONITOR ENGAGE</a:t>
            </a:r>
          </a:p>
        </p:txBody>
      </p:sp>
      <p:cxnSp>
        <p:nvCxnSpPr>
          <p:cNvPr id="6" name="Straight Connector 5">
            <a:extLst>
              <a:ext uri="{FF2B5EF4-FFF2-40B4-BE49-F238E27FC236}">
                <a16:creationId xmlns:a16="http://schemas.microsoft.com/office/drawing/2014/main" id="{3E06D55C-4F5E-64A3-1D98-66DAC98E2564}"/>
              </a:ext>
            </a:extLst>
          </p:cNvPr>
          <p:cNvCxnSpPr>
            <a:cxnSpLocks/>
          </p:cNvCxnSpPr>
          <p:nvPr userDrawn="1"/>
        </p:nvCxnSpPr>
        <p:spPr>
          <a:xfrm>
            <a:off x="9695945" y="2401735"/>
            <a:ext cx="0" cy="2054530"/>
          </a:xfrm>
          <a:prstGeom prst="line">
            <a:avLst/>
          </a:prstGeom>
          <a:ln w="38100">
            <a:solidFill>
              <a:srgbClr val="FFFFFF"/>
            </a:solidFill>
          </a:ln>
        </p:spPr>
        <p:style>
          <a:lnRef idx="2">
            <a:schemeClr val="accent1"/>
          </a:lnRef>
          <a:fillRef idx="0">
            <a:schemeClr val="accent1"/>
          </a:fillRef>
          <a:effectRef idx="1">
            <a:schemeClr val="accent1"/>
          </a:effectRef>
          <a:fontRef idx="minor">
            <a:schemeClr val="tx1"/>
          </a:fontRef>
        </p:style>
      </p:cxnSp>
      <p:sp>
        <p:nvSpPr>
          <p:cNvPr id="11" name="Picture">
            <a:extLst>
              <a:ext uri="{FF2B5EF4-FFF2-40B4-BE49-F238E27FC236}">
                <a16:creationId xmlns:a16="http://schemas.microsoft.com/office/drawing/2014/main" id="{A7D036B3-B119-9360-C7A7-498DA2C38849}"/>
              </a:ext>
            </a:extLst>
          </p:cNvPr>
          <p:cNvSpPr>
            <a:spLocks noGrp="1"/>
          </p:cNvSpPr>
          <p:nvPr>
            <p:ph type="pic" sz="quarter" idx="25" hasCustomPrompt="1"/>
          </p:nvPr>
        </p:nvSpPr>
        <p:spPr bwMode="gray">
          <a:xfrm>
            <a:off x="8260786" y="2841934"/>
            <a:ext cx="1190116" cy="1174132"/>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 </a:t>
            </a:r>
          </a:p>
        </p:txBody>
      </p:sp>
      <p:pic>
        <p:nvPicPr>
          <p:cNvPr id="16" name="Graphic 15">
            <a:extLst>
              <a:ext uri="{FF2B5EF4-FFF2-40B4-BE49-F238E27FC236}">
                <a16:creationId xmlns:a16="http://schemas.microsoft.com/office/drawing/2014/main" id="{D1494945-B085-FEB5-CCE5-7993EADA3E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40989" y="2841932"/>
            <a:ext cx="1174133" cy="1174133"/>
          </a:xfrm>
          <a:prstGeom prst="rect">
            <a:avLst/>
          </a:prstGeom>
        </p:spPr>
      </p:pic>
      <p:pic>
        <p:nvPicPr>
          <p:cNvPr id="4" name="Pi Logo Black">
            <a:extLst>
              <a:ext uri="{FF2B5EF4-FFF2-40B4-BE49-F238E27FC236}">
                <a16:creationId xmlns:a16="http://schemas.microsoft.com/office/drawing/2014/main" id="{65D5DEF7-1A0B-36AE-6947-8CC1DEFECB8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Tree>
    <p:extLst>
      <p:ext uri="{BB962C8B-B14F-4D97-AF65-F5344CB8AC3E}">
        <p14:creationId xmlns:p14="http://schemas.microsoft.com/office/powerpoint/2010/main" val="29881152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Dark)">
    <p:bg>
      <p:bgPr>
        <a:solidFill>
          <a:srgbClr val="1E1E1C"/>
        </a:solidFill>
        <a:effectLst/>
      </p:bgPr>
    </p:bg>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Black" hidden="1">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6" name="Footnote/Source">
            <a:extLst>
              <a:ext uri="{FF2B5EF4-FFF2-40B4-BE49-F238E27FC236}">
                <a16:creationId xmlns:a16="http://schemas.microsoft.com/office/drawing/2014/main" id="{5A64C92E-05AF-A3F9-84DB-15FCBE28BAFF}"/>
              </a:ext>
            </a:extLst>
          </p:cNvPr>
          <p:cNvSpPr>
            <a:spLocks noGrp="1"/>
          </p:cNvSpPr>
          <p:nvPr>
            <p:ph type="body" sz="quarter" idx="13" hasCustomPrompt="1"/>
          </p:nvPr>
        </p:nvSpPr>
        <p:spPr bwMode="gray">
          <a:xfrm>
            <a:off x="480000"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rgbClr val="FFFFFF"/>
                </a:solidFill>
              </a:defRPr>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7" name="Text BOX LEFT">
            <a:extLst>
              <a:ext uri="{FF2B5EF4-FFF2-40B4-BE49-F238E27FC236}">
                <a16:creationId xmlns:a16="http://schemas.microsoft.com/office/drawing/2014/main" id="{47DB5F10-6892-FD58-99EC-6E891EE71A72}"/>
              </a:ext>
            </a:extLst>
          </p:cNvPr>
          <p:cNvSpPr>
            <a:spLocks noGrp="1"/>
          </p:cNvSpPr>
          <p:nvPr>
            <p:ph idx="1" hasCustomPrompt="1"/>
          </p:nvPr>
        </p:nvSpPr>
        <p:spPr bwMode="gray">
          <a:xfrm>
            <a:off x="479425" y="1412876"/>
            <a:ext cx="5472114" cy="4392000"/>
          </a:xfrm>
        </p:spPr>
        <p:txBody>
          <a:bodyPr/>
          <a:lstStyle>
            <a:lvl1pPr>
              <a:defRPr>
                <a:solidFill>
                  <a:srgbClr val="FFFFFF"/>
                </a:solidFill>
                <a:latin typeface="+mn-lt"/>
              </a:defRPr>
            </a:lvl1pPr>
            <a:lvl2pPr>
              <a:defRPr>
                <a:solidFill>
                  <a:srgbClr val="FFFFFF"/>
                </a:solidFill>
                <a:latin typeface="+mn-lt"/>
              </a:defRPr>
            </a:lvl2pPr>
            <a:lvl3pPr>
              <a:defRPr>
                <a:solidFill>
                  <a:srgbClr val="FFFFFF"/>
                </a:solidFill>
                <a:latin typeface="+mn-lt"/>
              </a:defRPr>
            </a:lvl3pPr>
            <a:lvl4pPr>
              <a:defRPr>
                <a:solidFill>
                  <a:srgbClr val="FFFFFF"/>
                </a:solidFill>
                <a:latin typeface="+mn-lt"/>
              </a:defRPr>
            </a:lvl4pPr>
            <a:lvl5pPr>
              <a:defRPr>
                <a:solidFill>
                  <a:srgbClr val="FFFFFF"/>
                </a:solidFill>
                <a:latin typeface="+mn-lt"/>
              </a:defRPr>
            </a:lvl5pPr>
            <a:lvl6pPr>
              <a:defRPr>
                <a:solidFill>
                  <a:srgbClr val="FFFFFF"/>
                </a:solidFill>
                <a:latin typeface="+mn-lt"/>
              </a:defRPr>
            </a:lvl6pPr>
            <a:lvl7pPr>
              <a:defRPr>
                <a:solidFill>
                  <a:srgbClr val="FFFFFF"/>
                </a:solidFill>
                <a:latin typeface="+mn-lt"/>
              </a:defRPr>
            </a:lvl7pPr>
            <a:lvl8pPr>
              <a:defRPr>
                <a:solidFill>
                  <a:srgbClr val="FFFFFF"/>
                </a:solidFill>
                <a:latin typeface="+mn-lt"/>
              </a:defRPr>
            </a:lvl8pPr>
            <a:lvl9pPr>
              <a:defRPr>
                <a:solidFill>
                  <a:srgbClr val="FFFFFF"/>
                </a:solidFill>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9" name="Text BOX RIGHT">
            <a:extLst>
              <a:ext uri="{FF2B5EF4-FFF2-40B4-BE49-F238E27FC236}">
                <a16:creationId xmlns:a16="http://schemas.microsoft.com/office/drawing/2014/main" id="{199705E7-C098-40E7-8E59-54DFBF572D9A}"/>
              </a:ext>
            </a:extLst>
          </p:cNvPr>
          <p:cNvSpPr>
            <a:spLocks noGrp="1"/>
          </p:cNvSpPr>
          <p:nvPr>
            <p:ph idx="17" hasCustomPrompt="1"/>
          </p:nvPr>
        </p:nvSpPr>
        <p:spPr bwMode="gray">
          <a:xfrm>
            <a:off x="6240461" y="1412876"/>
            <a:ext cx="5472114" cy="4392000"/>
          </a:xfrm>
        </p:spPr>
        <p:txBody>
          <a:bodyPr/>
          <a:lstStyle>
            <a:lvl1pPr>
              <a:defRPr>
                <a:solidFill>
                  <a:srgbClr val="FFFFFF"/>
                </a:solidFill>
                <a:latin typeface="+mn-lt"/>
              </a:defRPr>
            </a:lvl1pPr>
            <a:lvl2pPr>
              <a:defRPr>
                <a:solidFill>
                  <a:srgbClr val="FFFFFF"/>
                </a:solidFill>
                <a:latin typeface="+mn-lt"/>
              </a:defRPr>
            </a:lvl2pPr>
            <a:lvl3pPr>
              <a:defRPr>
                <a:solidFill>
                  <a:srgbClr val="FFFFFF"/>
                </a:solidFill>
                <a:latin typeface="+mn-lt"/>
              </a:defRPr>
            </a:lvl3pPr>
            <a:lvl4pPr>
              <a:defRPr>
                <a:solidFill>
                  <a:srgbClr val="FFFFFF"/>
                </a:solidFill>
                <a:latin typeface="+mn-lt"/>
              </a:defRPr>
            </a:lvl4pPr>
            <a:lvl5pPr>
              <a:defRPr>
                <a:solidFill>
                  <a:srgbClr val="FFFFFF"/>
                </a:solidFill>
                <a:latin typeface="+mn-lt"/>
              </a:defRPr>
            </a:lvl5pPr>
            <a:lvl6pPr>
              <a:defRPr>
                <a:solidFill>
                  <a:srgbClr val="FFFFFF"/>
                </a:solidFill>
                <a:latin typeface="+mn-lt"/>
              </a:defRPr>
            </a:lvl6pPr>
            <a:lvl7pPr>
              <a:defRPr>
                <a:solidFill>
                  <a:srgbClr val="FFFFFF"/>
                </a:solidFill>
                <a:latin typeface="+mn-lt"/>
              </a:defRPr>
            </a:lvl7pPr>
            <a:lvl8pPr>
              <a:defRPr>
                <a:solidFill>
                  <a:srgbClr val="FFFFFF"/>
                </a:solidFill>
                <a:latin typeface="+mn-lt"/>
              </a:defRPr>
            </a:lvl8pPr>
            <a:lvl9pPr>
              <a:defRPr>
                <a:solidFill>
                  <a:srgbClr val="FFFFFF"/>
                </a:solidFill>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Rectangle LEFT">
            <a:extLst>
              <a:ext uri="{FF2B5EF4-FFF2-40B4-BE49-F238E27FC236}">
                <a16:creationId xmlns:a16="http://schemas.microsoft.com/office/drawing/2014/main" id="{9C989963-14AD-80C5-403A-8DDEEB262D05}"/>
              </a:ext>
              <a:ext uri="{C183D7F6-B498-43B3-948B-1728B52AA6E4}">
                <adec:decorative xmlns:adec="http://schemas.microsoft.com/office/drawing/2017/decorative" val="1"/>
              </a:ext>
            </a:extLst>
          </p:cNvPr>
          <p:cNvSpPr/>
          <p:nvPr userDrawn="1"/>
        </p:nvSpPr>
        <p:spPr bwMode="ltGray">
          <a:xfrm>
            <a:off x="0" y="6020752"/>
            <a:ext cx="3574800" cy="837248"/>
          </a:xfrm>
          <a:prstGeom prst="rect">
            <a:avLst/>
          </a:prstGeom>
          <a:solidFill>
            <a:srgbClr val="1E1E1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pic>
        <p:nvPicPr>
          <p:cNvPr id="3" name="Pi Logo White">
            <a:extLst>
              <a:ext uri="{FF2B5EF4-FFF2-40B4-BE49-F238E27FC236}">
                <a16:creationId xmlns:a16="http://schemas.microsoft.com/office/drawing/2014/main" id="{C0E672AF-5827-1D2E-CF6E-01F76E35A90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4" name="Title">
            <a:extLst>
              <a:ext uri="{FF2B5EF4-FFF2-40B4-BE49-F238E27FC236}">
                <a16:creationId xmlns:a16="http://schemas.microsoft.com/office/drawing/2014/main" id="{D5AC1CED-10C9-A728-6E74-3A2A14E0B2BE}"/>
              </a:ext>
            </a:extLst>
          </p:cNvPr>
          <p:cNvSpPr>
            <a:spLocks noGrp="1"/>
          </p:cNvSpPr>
          <p:nvPr>
            <p:ph type="title"/>
          </p:nvPr>
        </p:nvSpPr>
        <p:spPr bwMode="gray">
          <a:xfrm>
            <a:off x="479423" y="225425"/>
            <a:ext cx="11233151" cy="720000"/>
          </a:xfrm>
        </p:spPr>
        <p:txBody>
          <a:bodyPr/>
          <a:lstStyle>
            <a:lvl1pPr>
              <a:defRPr>
                <a:solidFill>
                  <a:schemeClr val="bg1"/>
                </a:solidFill>
                <a:latin typeface="+mj-lt"/>
              </a:defRPr>
            </a:lvl1pPr>
          </a:lstStyle>
          <a:p>
            <a:endParaRPr lang="en-US"/>
          </a:p>
        </p:txBody>
      </p:sp>
    </p:spTree>
    <p:extLst>
      <p:ext uri="{BB962C8B-B14F-4D97-AF65-F5344CB8AC3E}">
        <p14:creationId xmlns:p14="http://schemas.microsoft.com/office/powerpoint/2010/main" val="238371834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BOX Content">
    <p:bg>
      <p:bgRef idx="1001">
        <a:schemeClr val="bg1"/>
      </p:bgRef>
    </p:bg>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Black" hidden="1">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14" name="Title">
            <a:extLst>
              <a:ext uri="{FF2B5EF4-FFF2-40B4-BE49-F238E27FC236}">
                <a16:creationId xmlns:a16="http://schemas.microsoft.com/office/drawing/2014/main" id="{513A82B0-2B93-C160-F122-8CB8CE8AC43F}"/>
              </a:ext>
            </a:extLst>
          </p:cNvPr>
          <p:cNvSpPr>
            <a:spLocks noGrp="1"/>
          </p:cNvSpPr>
          <p:nvPr>
            <p:ph type="title"/>
          </p:nvPr>
        </p:nvSpPr>
        <p:spPr bwMode="gray">
          <a:xfrm>
            <a:off x="479424" y="225425"/>
            <a:ext cx="11233151" cy="720000"/>
          </a:xfrm>
        </p:spPr>
        <p:txBody>
          <a:bodyPr/>
          <a:lstStyle>
            <a:lvl1pPr>
              <a:defRPr>
                <a:solidFill>
                  <a:srgbClr val="1E1E1C"/>
                </a:solidFill>
                <a:latin typeface="+mj-lt"/>
              </a:defRPr>
            </a:lvl1pPr>
          </a:lstStyle>
          <a:p>
            <a:endParaRPr lang="en-US"/>
          </a:p>
        </p:txBody>
      </p:sp>
      <p:sp>
        <p:nvSpPr>
          <p:cNvPr id="2" name="Text BOX LEFT">
            <a:extLst>
              <a:ext uri="{FF2B5EF4-FFF2-40B4-BE49-F238E27FC236}">
                <a16:creationId xmlns:a16="http://schemas.microsoft.com/office/drawing/2014/main" id="{6DC075A9-D4E8-0E82-9CEA-E5EA01663C4F}"/>
              </a:ext>
            </a:extLst>
          </p:cNvPr>
          <p:cNvSpPr>
            <a:spLocks noGrp="1"/>
          </p:cNvSpPr>
          <p:nvPr>
            <p:ph idx="1" hasCustomPrompt="1"/>
          </p:nvPr>
        </p:nvSpPr>
        <p:spPr bwMode="gray">
          <a:xfrm>
            <a:off x="479834" y="1413222"/>
            <a:ext cx="3563938" cy="4392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3" name="Text BOX MIDDLE">
            <a:extLst>
              <a:ext uri="{FF2B5EF4-FFF2-40B4-BE49-F238E27FC236}">
                <a16:creationId xmlns:a16="http://schemas.microsoft.com/office/drawing/2014/main" id="{C19FA0EE-BF50-9E43-720E-4C46D2C5EC8E}"/>
              </a:ext>
            </a:extLst>
          </p:cNvPr>
          <p:cNvSpPr>
            <a:spLocks noGrp="1"/>
          </p:cNvSpPr>
          <p:nvPr>
            <p:ph idx="17" hasCustomPrompt="1"/>
          </p:nvPr>
        </p:nvSpPr>
        <p:spPr bwMode="gray">
          <a:xfrm>
            <a:off x="4332288" y="1412876"/>
            <a:ext cx="3527425" cy="4392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4" name="Text BOX RIGHT">
            <a:extLst>
              <a:ext uri="{FF2B5EF4-FFF2-40B4-BE49-F238E27FC236}">
                <a16:creationId xmlns:a16="http://schemas.microsoft.com/office/drawing/2014/main" id="{12B9E8FC-E6EE-3110-8578-A7F8EE84B625}"/>
              </a:ext>
            </a:extLst>
          </p:cNvPr>
          <p:cNvSpPr>
            <a:spLocks noGrp="1"/>
          </p:cNvSpPr>
          <p:nvPr>
            <p:ph idx="18" hasCustomPrompt="1"/>
          </p:nvPr>
        </p:nvSpPr>
        <p:spPr bwMode="gray">
          <a:xfrm>
            <a:off x="8148638" y="1412876"/>
            <a:ext cx="3563937" cy="4392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6" name="Footnote/Source">
            <a:extLst>
              <a:ext uri="{FF2B5EF4-FFF2-40B4-BE49-F238E27FC236}">
                <a16:creationId xmlns:a16="http://schemas.microsoft.com/office/drawing/2014/main" id="{5A64C92E-05AF-A3F9-84DB-15FCBE28BAFF}"/>
              </a:ext>
            </a:extLst>
          </p:cNvPr>
          <p:cNvSpPr>
            <a:spLocks noGrp="1"/>
          </p:cNvSpPr>
          <p:nvPr>
            <p:ph type="body" sz="quarter" idx="13" hasCustomPrompt="1"/>
          </p:nvPr>
        </p:nvSpPr>
        <p:spPr bwMode="gray">
          <a:xfrm>
            <a:off x="480000"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Tree>
    <p:extLst>
      <p:ext uri="{BB962C8B-B14F-4D97-AF65-F5344CB8AC3E}">
        <p14:creationId xmlns:p14="http://schemas.microsoft.com/office/powerpoint/2010/main" val="3366009745"/>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BOX Content (Dark)">
    <p:bg>
      <p:bgPr>
        <a:solidFill>
          <a:srgbClr val="1E1E1C"/>
        </a:solidFill>
        <a:effectLst/>
      </p:bgPr>
    </p:bg>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Black" hidden="1">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14" name="Title">
            <a:extLst>
              <a:ext uri="{FF2B5EF4-FFF2-40B4-BE49-F238E27FC236}">
                <a16:creationId xmlns:a16="http://schemas.microsoft.com/office/drawing/2014/main" id="{513A82B0-2B93-C160-F122-8CB8CE8AC43F}"/>
              </a:ext>
            </a:extLst>
          </p:cNvPr>
          <p:cNvSpPr>
            <a:spLocks noGrp="1"/>
          </p:cNvSpPr>
          <p:nvPr>
            <p:ph type="title"/>
          </p:nvPr>
        </p:nvSpPr>
        <p:spPr bwMode="gray">
          <a:xfrm>
            <a:off x="479424" y="225425"/>
            <a:ext cx="11233151" cy="720000"/>
          </a:xfrm>
        </p:spPr>
        <p:txBody>
          <a:bodyPr/>
          <a:lstStyle>
            <a:lvl1pPr>
              <a:defRPr>
                <a:solidFill>
                  <a:srgbClr val="FFFFFF"/>
                </a:solidFill>
                <a:latin typeface="+mj-lt"/>
              </a:defRPr>
            </a:lvl1pPr>
          </a:lstStyle>
          <a:p>
            <a:endParaRPr lang="en-US"/>
          </a:p>
        </p:txBody>
      </p:sp>
      <p:sp>
        <p:nvSpPr>
          <p:cNvPr id="2" name="Text BOX LEFT">
            <a:extLst>
              <a:ext uri="{FF2B5EF4-FFF2-40B4-BE49-F238E27FC236}">
                <a16:creationId xmlns:a16="http://schemas.microsoft.com/office/drawing/2014/main" id="{6DC075A9-D4E8-0E82-9CEA-E5EA01663C4F}"/>
              </a:ext>
            </a:extLst>
          </p:cNvPr>
          <p:cNvSpPr>
            <a:spLocks noGrp="1"/>
          </p:cNvSpPr>
          <p:nvPr>
            <p:ph idx="1" hasCustomPrompt="1"/>
          </p:nvPr>
        </p:nvSpPr>
        <p:spPr bwMode="gray">
          <a:xfrm>
            <a:off x="479834" y="1413222"/>
            <a:ext cx="3563938" cy="4392000"/>
          </a:xfrm>
        </p:spPr>
        <p:txBody>
          <a:bodyPr/>
          <a:lstStyle>
            <a:lvl1pPr>
              <a:defRPr>
                <a:solidFill>
                  <a:srgbClr val="FFFFFF"/>
                </a:solidFill>
                <a:latin typeface="+mn-lt"/>
              </a:defRPr>
            </a:lvl1pPr>
            <a:lvl2pPr>
              <a:defRPr>
                <a:solidFill>
                  <a:srgbClr val="FFFFFF"/>
                </a:solidFill>
                <a:latin typeface="+mn-lt"/>
              </a:defRPr>
            </a:lvl2pPr>
            <a:lvl3pPr>
              <a:defRPr>
                <a:solidFill>
                  <a:srgbClr val="FFFFFF"/>
                </a:solidFill>
                <a:latin typeface="+mn-lt"/>
              </a:defRPr>
            </a:lvl3pPr>
            <a:lvl4pPr>
              <a:defRPr>
                <a:solidFill>
                  <a:srgbClr val="FFFFFF"/>
                </a:solidFill>
                <a:latin typeface="+mn-lt"/>
              </a:defRPr>
            </a:lvl4pPr>
            <a:lvl5pPr>
              <a:defRPr>
                <a:solidFill>
                  <a:srgbClr val="FFFFFF"/>
                </a:solidFill>
                <a:latin typeface="+mn-lt"/>
              </a:defRPr>
            </a:lvl5pPr>
            <a:lvl6pPr>
              <a:defRPr>
                <a:solidFill>
                  <a:srgbClr val="FFFFFF"/>
                </a:solidFill>
                <a:latin typeface="+mn-lt"/>
              </a:defRPr>
            </a:lvl6pPr>
            <a:lvl7pPr>
              <a:defRPr>
                <a:solidFill>
                  <a:srgbClr val="FFFFFF"/>
                </a:solidFill>
                <a:latin typeface="+mn-lt"/>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3" name="Text BOX MIDDLE">
            <a:extLst>
              <a:ext uri="{FF2B5EF4-FFF2-40B4-BE49-F238E27FC236}">
                <a16:creationId xmlns:a16="http://schemas.microsoft.com/office/drawing/2014/main" id="{C19FA0EE-BF50-9E43-720E-4C46D2C5EC8E}"/>
              </a:ext>
            </a:extLst>
          </p:cNvPr>
          <p:cNvSpPr>
            <a:spLocks noGrp="1"/>
          </p:cNvSpPr>
          <p:nvPr>
            <p:ph idx="17" hasCustomPrompt="1"/>
          </p:nvPr>
        </p:nvSpPr>
        <p:spPr bwMode="gray">
          <a:xfrm>
            <a:off x="4332288" y="1412876"/>
            <a:ext cx="3527425" cy="4392000"/>
          </a:xfrm>
        </p:spPr>
        <p:txBody>
          <a:bodyPr/>
          <a:lstStyle>
            <a:lvl1pPr>
              <a:defRPr>
                <a:solidFill>
                  <a:srgbClr val="FFFFFF"/>
                </a:solidFill>
                <a:latin typeface="+mn-lt"/>
              </a:defRPr>
            </a:lvl1pPr>
            <a:lvl2pPr>
              <a:defRPr>
                <a:solidFill>
                  <a:srgbClr val="FFFFFF"/>
                </a:solidFill>
                <a:latin typeface="+mn-lt"/>
              </a:defRPr>
            </a:lvl2pPr>
            <a:lvl3pPr>
              <a:defRPr>
                <a:solidFill>
                  <a:srgbClr val="FFFFFF"/>
                </a:solidFill>
                <a:latin typeface="+mn-lt"/>
              </a:defRPr>
            </a:lvl3pPr>
            <a:lvl4pPr>
              <a:defRPr>
                <a:solidFill>
                  <a:srgbClr val="FFFFFF"/>
                </a:solidFill>
                <a:latin typeface="+mn-lt"/>
              </a:defRPr>
            </a:lvl4pPr>
            <a:lvl5pPr>
              <a:defRPr>
                <a:solidFill>
                  <a:srgbClr val="FFFFFF"/>
                </a:solidFill>
                <a:latin typeface="+mn-lt"/>
              </a:defRPr>
            </a:lvl5pPr>
            <a:lvl6pPr>
              <a:defRPr>
                <a:solidFill>
                  <a:srgbClr val="FFFFFF"/>
                </a:solidFill>
                <a:latin typeface="+mn-lt"/>
              </a:defRPr>
            </a:lvl6pPr>
            <a:lvl7pPr>
              <a:defRPr>
                <a:solidFill>
                  <a:srgbClr val="FFFFFF"/>
                </a:solidFill>
                <a:latin typeface="+mn-lt"/>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4" name="Text BOX RIGHT">
            <a:extLst>
              <a:ext uri="{FF2B5EF4-FFF2-40B4-BE49-F238E27FC236}">
                <a16:creationId xmlns:a16="http://schemas.microsoft.com/office/drawing/2014/main" id="{12B9E8FC-E6EE-3110-8578-A7F8EE84B625}"/>
              </a:ext>
            </a:extLst>
          </p:cNvPr>
          <p:cNvSpPr>
            <a:spLocks noGrp="1"/>
          </p:cNvSpPr>
          <p:nvPr>
            <p:ph idx="18" hasCustomPrompt="1"/>
          </p:nvPr>
        </p:nvSpPr>
        <p:spPr bwMode="gray">
          <a:xfrm>
            <a:off x="8148638" y="1412876"/>
            <a:ext cx="3563937" cy="4392000"/>
          </a:xfrm>
        </p:spPr>
        <p:txBody>
          <a:bodyPr/>
          <a:lstStyle>
            <a:lvl1pPr>
              <a:defRPr>
                <a:solidFill>
                  <a:srgbClr val="FFFFFF"/>
                </a:solidFill>
                <a:latin typeface="+mn-lt"/>
              </a:defRPr>
            </a:lvl1pPr>
            <a:lvl2pPr>
              <a:defRPr>
                <a:solidFill>
                  <a:srgbClr val="FFFFFF"/>
                </a:solidFill>
                <a:latin typeface="+mn-lt"/>
              </a:defRPr>
            </a:lvl2pPr>
            <a:lvl3pPr>
              <a:defRPr>
                <a:solidFill>
                  <a:srgbClr val="FFFFFF"/>
                </a:solidFill>
                <a:latin typeface="+mn-lt"/>
              </a:defRPr>
            </a:lvl3pPr>
            <a:lvl4pPr>
              <a:defRPr>
                <a:solidFill>
                  <a:srgbClr val="FFFFFF"/>
                </a:solidFill>
                <a:latin typeface="+mn-lt"/>
              </a:defRPr>
            </a:lvl4pPr>
            <a:lvl5pPr>
              <a:defRPr>
                <a:solidFill>
                  <a:srgbClr val="FFFFFF"/>
                </a:solidFill>
                <a:latin typeface="+mn-lt"/>
              </a:defRPr>
            </a:lvl5pPr>
            <a:lvl6pPr>
              <a:defRPr>
                <a:solidFill>
                  <a:srgbClr val="FFFFFF"/>
                </a:solidFill>
                <a:latin typeface="+mn-lt"/>
              </a:defRPr>
            </a:lvl6pPr>
            <a:lvl7pPr>
              <a:defRPr>
                <a:solidFill>
                  <a:srgbClr val="FFFFFF"/>
                </a:solidFill>
                <a:latin typeface="+mn-lt"/>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6" name="Footnote/Source">
            <a:extLst>
              <a:ext uri="{FF2B5EF4-FFF2-40B4-BE49-F238E27FC236}">
                <a16:creationId xmlns:a16="http://schemas.microsoft.com/office/drawing/2014/main" id="{5A64C92E-05AF-A3F9-84DB-15FCBE28BAFF}"/>
              </a:ext>
            </a:extLst>
          </p:cNvPr>
          <p:cNvSpPr>
            <a:spLocks noGrp="1"/>
          </p:cNvSpPr>
          <p:nvPr>
            <p:ph type="body" sz="quarter" idx="13" hasCustomPrompt="1"/>
          </p:nvPr>
        </p:nvSpPr>
        <p:spPr bwMode="gray">
          <a:xfrm>
            <a:off x="480000"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rgbClr val="FFFFFF"/>
                </a:solidFill>
              </a:defRPr>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7" name="Rectangle LEFT">
            <a:extLst>
              <a:ext uri="{FF2B5EF4-FFF2-40B4-BE49-F238E27FC236}">
                <a16:creationId xmlns:a16="http://schemas.microsoft.com/office/drawing/2014/main" id="{21E242DF-3494-B839-F45C-159E12C2D44C}"/>
              </a:ext>
              <a:ext uri="{C183D7F6-B498-43B3-948B-1728B52AA6E4}">
                <adec:decorative xmlns:adec="http://schemas.microsoft.com/office/drawing/2017/decorative" val="1"/>
              </a:ext>
            </a:extLst>
          </p:cNvPr>
          <p:cNvSpPr/>
          <p:nvPr userDrawn="1"/>
        </p:nvSpPr>
        <p:spPr bwMode="ltGray">
          <a:xfrm>
            <a:off x="0" y="6138000"/>
            <a:ext cx="3574800" cy="720000"/>
          </a:xfrm>
          <a:prstGeom prst="rect">
            <a:avLst/>
          </a:prstGeom>
          <a:solidFill>
            <a:srgbClr val="1E1E1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pic>
        <p:nvPicPr>
          <p:cNvPr id="9" name="Pi Logo White">
            <a:extLst>
              <a:ext uri="{FF2B5EF4-FFF2-40B4-BE49-F238E27FC236}">
                <a16:creationId xmlns:a16="http://schemas.microsoft.com/office/drawing/2014/main" id="{F804ACB0-3B59-23EC-A7E7-4C9EC22A305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Tree>
    <p:extLst>
      <p:ext uri="{BB962C8B-B14F-4D97-AF65-F5344CB8AC3E}">
        <p14:creationId xmlns:p14="http://schemas.microsoft.com/office/powerpoint/2010/main" val="4285843716"/>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 Profile Slide variation 2">
    <p:bg>
      <p:bgRef idx="1001">
        <a:schemeClr val="bg1"/>
      </p:bgRef>
    </p:bg>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Black" hidden="1">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2" name="Text BOX LEFT">
            <a:extLst>
              <a:ext uri="{FF2B5EF4-FFF2-40B4-BE49-F238E27FC236}">
                <a16:creationId xmlns:a16="http://schemas.microsoft.com/office/drawing/2014/main" id="{6DC075A9-D4E8-0E82-9CEA-E5EA01663C4F}"/>
              </a:ext>
            </a:extLst>
          </p:cNvPr>
          <p:cNvSpPr>
            <a:spLocks noGrp="1"/>
          </p:cNvSpPr>
          <p:nvPr>
            <p:ph idx="1" hasCustomPrompt="1"/>
          </p:nvPr>
        </p:nvSpPr>
        <p:spPr bwMode="gray">
          <a:xfrm>
            <a:off x="479835" y="3643943"/>
            <a:ext cx="2048372" cy="1417577"/>
          </a:xfrm>
        </p:spPr>
        <p:txBody>
          <a:bodyPr/>
          <a:lstStyle>
            <a:lvl1pPr>
              <a:defRPr>
                <a:latin typeface="+mn-lt"/>
              </a:defRPr>
            </a:lvl1pPr>
            <a:lvl2pPr>
              <a:defRPr>
                <a:latin typeface="+mn-lt"/>
              </a:defRPr>
            </a:lvl2pPr>
            <a:lvl3pPr>
              <a:defRPr>
                <a:latin typeface="+mn-lt"/>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endParaRPr lang="en-US"/>
          </a:p>
        </p:txBody>
      </p:sp>
      <p:sp>
        <p:nvSpPr>
          <p:cNvPr id="6" name="Footnote/Source">
            <a:extLst>
              <a:ext uri="{FF2B5EF4-FFF2-40B4-BE49-F238E27FC236}">
                <a16:creationId xmlns:a16="http://schemas.microsoft.com/office/drawing/2014/main" id="{5A64C92E-05AF-A3F9-84DB-15FCBE28BAFF}"/>
              </a:ext>
            </a:extLst>
          </p:cNvPr>
          <p:cNvSpPr>
            <a:spLocks noGrp="1"/>
          </p:cNvSpPr>
          <p:nvPr>
            <p:ph type="body" sz="quarter" idx="13" hasCustomPrompt="1"/>
          </p:nvPr>
        </p:nvSpPr>
        <p:spPr bwMode="gray">
          <a:xfrm>
            <a:off x="480000"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20" name="Picture">
            <a:extLst>
              <a:ext uri="{FF2B5EF4-FFF2-40B4-BE49-F238E27FC236}">
                <a16:creationId xmlns:a16="http://schemas.microsoft.com/office/drawing/2014/main" id="{A62ACE62-A7F2-9E8A-70F3-AA664E013181}"/>
              </a:ext>
            </a:extLst>
          </p:cNvPr>
          <p:cNvSpPr>
            <a:spLocks noGrp="1"/>
          </p:cNvSpPr>
          <p:nvPr>
            <p:ph type="pic" sz="quarter" idx="10" hasCustomPrompt="1"/>
          </p:nvPr>
        </p:nvSpPr>
        <p:spPr bwMode="gray">
          <a:xfrm>
            <a:off x="860156" y="2364213"/>
            <a:ext cx="1287731" cy="102716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7" name="Title">
            <a:extLst>
              <a:ext uri="{FF2B5EF4-FFF2-40B4-BE49-F238E27FC236}">
                <a16:creationId xmlns:a16="http://schemas.microsoft.com/office/drawing/2014/main" id="{B646ECA0-86EF-662D-987F-63C7879D70BE}"/>
              </a:ext>
            </a:extLst>
          </p:cNvPr>
          <p:cNvSpPr>
            <a:spLocks noGrp="1"/>
          </p:cNvSpPr>
          <p:nvPr>
            <p:ph type="title"/>
          </p:nvPr>
        </p:nvSpPr>
        <p:spPr bwMode="gray">
          <a:xfrm>
            <a:off x="479423" y="225425"/>
            <a:ext cx="11233151" cy="720000"/>
          </a:xfrm>
        </p:spPr>
        <p:txBody>
          <a:bodyPr/>
          <a:lstStyle>
            <a:lvl1pPr>
              <a:defRPr>
                <a:solidFill>
                  <a:schemeClr val="tx1"/>
                </a:solidFill>
                <a:latin typeface="+mj-lt"/>
              </a:defRPr>
            </a:lvl1pPr>
          </a:lstStyle>
          <a:p>
            <a:endParaRPr lang="en-US"/>
          </a:p>
        </p:txBody>
      </p:sp>
      <p:sp>
        <p:nvSpPr>
          <p:cNvPr id="15" name="Picture">
            <a:extLst>
              <a:ext uri="{FF2B5EF4-FFF2-40B4-BE49-F238E27FC236}">
                <a16:creationId xmlns:a16="http://schemas.microsoft.com/office/drawing/2014/main" id="{69CF780D-01D6-AD9F-3580-FEFA73406ABA}"/>
              </a:ext>
            </a:extLst>
          </p:cNvPr>
          <p:cNvSpPr>
            <a:spLocks noGrp="1"/>
          </p:cNvSpPr>
          <p:nvPr>
            <p:ph type="pic" sz="quarter" idx="18" hasCustomPrompt="1"/>
          </p:nvPr>
        </p:nvSpPr>
        <p:spPr bwMode="gray">
          <a:xfrm>
            <a:off x="3120252" y="2364213"/>
            <a:ext cx="1287731" cy="102716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9" name="Text BOX LEFT">
            <a:extLst>
              <a:ext uri="{FF2B5EF4-FFF2-40B4-BE49-F238E27FC236}">
                <a16:creationId xmlns:a16="http://schemas.microsoft.com/office/drawing/2014/main" id="{C41E1C98-EAEA-EF9F-FFE2-69A9A06C94F2}"/>
              </a:ext>
            </a:extLst>
          </p:cNvPr>
          <p:cNvSpPr>
            <a:spLocks noGrp="1"/>
          </p:cNvSpPr>
          <p:nvPr>
            <p:ph idx="19" hasCustomPrompt="1"/>
          </p:nvPr>
        </p:nvSpPr>
        <p:spPr bwMode="gray">
          <a:xfrm>
            <a:off x="2739931" y="3643943"/>
            <a:ext cx="2048372" cy="1417577"/>
          </a:xfrm>
        </p:spPr>
        <p:txBody>
          <a:bodyPr/>
          <a:lstStyle>
            <a:lvl1pPr>
              <a:defRPr>
                <a:latin typeface="+mn-lt"/>
              </a:defRPr>
            </a:lvl1pPr>
            <a:lvl2pPr>
              <a:defRPr>
                <a:latin typeface="+mn-lt"/>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p:txBody>
      </p:sp>
      <p:sp>
        <p:nvSpPr>
          <p:cNvPr id="22" name="Text BOX LEFT">
            <a:extLst>
              <a:ext uri="{FF2B5EF4-FFF2-40B4-BE49-F238E27FC236}">
                <a16:creationId xmlns:a16="http://schemas.microsoft.com/office/drawing/2014/main" id="{80429D52-4FBC-DCC9-59B1-18937E2A140C}"/>
              </a:ext>
            </a:extLst>
          </p:cNvPr>
          <p:cNvSpPr>
            <a:spLocks noGrp="1"/>
          </p:cNvSpPr>
          <p:nvPr>
            <p:ph idx="20" hasCustomPrompt="1"/>
          </p:nvPr>
        </p:nvSpPr>
        <p:spPr bwMode="gray">
          <a:xfrm>
            <a:off x="5000027" y="3643943"/>
            <a:ext cx="2048372" cy="1417577"/>
          </a:xfrm>
        </p:spPr>
        <p:txBody>
          <a:bodyPr/>
          <a:lstStyle>
            <a:lvl1pPr>
              <a:defRPr>
                <a:latin typeface="+mn-lt"/>
              </a:defRPr>
            </a:lvl1pPr>
            <a:lvl2pPr>
              <a:defRPr>
                <a:latin typeface="+mn-lt"/>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p:txBody>
      </p:sp>
      <p:sp>
        <p:nvSpPr>
          <p:cNvPr id="23" name="Text BOX LEFT">
            <a:extLst>
              <a:ext uri="{FF2B5EF4-FFF2-40B4-BE49-F238E27FC236}">
                <a16:creationId xmlns:a16="http://schemas.microsoft.com/office/drawing/2014/main" id="{D70F419E-AB90-B4CD-1025-6F6221271CF3}"/>
              </a:ext>
            </a:extLst>
          </p:cNvPr>
          <p:cNvSpPr>
            <a:spLocks noGrp="1"/>
          </p:cNvSpPr>
          <p:nvPr>
            <p:ph idx="21" hasCustomPrompt="1"/>
          </p:nvPr>
        </p:nvSpPr>
        <p:spPr bwMode="gray">
          <a:xfrm>
            <a:off x="7260123" y="3643943"/>
            <a:ext cx="2048372" cy="1417577"/>
          </a:xfrm>
        </p:spPr>
        <p:txBody>
          <a:bodyPr/>
          <a:lstStyle>
            <a:lvl1pPr>
              <a:defRPr>
                <a:latin typeface="+mn-lt"/>
              </a:defRPr>
            </a:lvl1pPr>
            <a:lvl2pPr>
              <a:defRPr>
                <a:latin typeface="+mn-lt"/>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p:txBody>
      </p:sp>
      <p:sp>
        <p:nvSpPr>
          <p:cNvPr id="24" name="Text BOX LEFT">
            <a:extLst>
              <a:ext uri="{FF2B5EF4-FFF2-40B4-BE49-F238E27FC236}">
                <a16:creationId xmlns:a16="http://schemas.microsoft.com/office/drawing/2014/main" id="{503BA269-A6CA-3C3B-B39F-FFAAC25075AE}"/>
              </a:ext>
            </a:extLst>
          </p:cNvPr>
          <p:cNvSpPr>
            <a:spLocks noGrp="1"/>
          </p:cNvSpPr>
          <p:nvPr>
            <p:ph idx="22" hasCustomPrompt="1"/>
          </p:nvPr>
        </p:nvSpPr>
        <p:spPr bwMode="gray">
          <a:xfrm>
            <a:off x="9520220" y="3643944"/>
            <a:ext cx="2048372" cy="1442528"/>
          </a:xfrm>
        </p:spPr>
        <p:txBody>
          <a:bodyPr/>
          <a:lstStyle>
            <a:lvl1pPr>
              <a:defRPr>
                <a:latin typeface="+mn-lt"/>
              </a:defRPr>
            </a:lvl1pPr>
            <a:lvl2pPr>
              <a:defRPr>
                <a:latin typeface="+mn-lt"/>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p:txBody>
      </p:sp>
      <p:sp>
        <p:nvSpPr>
          <p:cNvPr id="25" name="Picture">
            <a:extLst>
              <a:ext uri="{FF2B5EF4-FFF2-40B4-BE49-F238E27FC236}">
                <a16:creationId xmlns:a16="http://schemas.microsoft.com/office/drawing/2014/main" id="{43FDE642-1F06-F5C9-D18A-F135D55BC9AF}"/>
              </a:ext>
            </a:extLst>
          </p:cNvPr>
          <p:cNvSpPr>
            <a:spLocks noGrp="1"/>
          </p:cNvSpPr>
          <p:nvPr>
            <p:ph type="pic" sz="quarter" idx="23" hasCustomPrompt="1"/>
          </p:nvPr>
        </p:nvSpPr>
        <p:spPr bwMode="gray">
          <a:xfrm>
            <a:off x="5380347" y="2364213"/>
            <a:ext cx="1287731" cy="102716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26" name="Picture">
            <a:extLst>
              <a:ext uri="{FF2B5EF4-FFF2-40B4-BE49-F238E27FC236}">
                <a16:creationId xmlns:a16="http://schemas.microsoft.com/office/drawing/2014/main" id="{03D36038-353B-371D-C478-6C2BA3AEC870}"/>
              </a:ext>
            </a:extLst>
          </p:cNvPr>
          <p:cNvSpPr>
            <a:spLocks noGrp="1"/>
          </p:cNvSpPr>
          <p:nvPr>
            <p:ph type="pic" sz="quarter" idx="24" hasCustomPrompt="1"/>
          </p:nvPr>
        </p:nvSpPr>
        <p:spPr bwMode="gray">
          <a:xfrm>
            <a:off x="7640443" y="2364213"/>
            <a:ext cx="1287731" cy="102716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27" name="Picture">
            <a:extLst>
              <a:ext uri="{FF2B5EF4-FFF2-40B4-BE49-F238E27FC236}">
                <a16:creationId xmlns:a16="http://schemas.microsoft.com/office/drawing/2014/main" id="{64746149-3423-CAC1-9275-5FFCEFC2B276}"/>
              </a:ext>
            </a:extLst>
          </p:cNvPr>
          <p:cNvSpPr>
            <a:spLocks noGrp="1"/>
          </p:cNvSpPr>
          <p:nvPr>
            <p:ph type="pic" sz="quarter" idx="25" hasCustomPrompt="1"/>
          </p:nvPr>
        </p:nvSpPr>
        <p:spPr bwMode="gray">
          <a:xfrm>
            <a:off x="9900538" y="2364213"/>
            <a:ext cx="1287731" cy="102716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3" name="Text BOX LEFT">
            <a:extLst>
              <a:ext uri="{FF2B5EF4-FFF2-40B4-BE49-F238E27FC236}">
                <a16:creationId xmlns:a16="http://schemas.microsoft.com/office/drawing/2014/main" id="{3E3F4432-16BD-7CDC-A60A-FCD4EE9251C0}"/>
              </a:ext>
            </a:extLst>
          </p:cNvPr>
          <p:cNvSpPr>
            <a:spLocks noGrp="1"/>
          </p:cNvSpPr>
          <p:nvPr>
            <p:ph idx="26" hasCustomPrompt="1"/>
          </p:nvPr>
        </p:nvSpPr>
        <p:spPr bwMode="gray">
          <a:xfrm>
            <a:off x="479835" y="1699490"/>
            <a:ext cx="2048372" cy="505278"/>
          </a:xfrm>
        </p:spPr>
        <p:txBody>
          <a:bodyPr/>
          <a:lstStyle>
            <a:lvl1pPr>
              <a:defRPr>
                <a:latin typeface="+mn-lt"/>
              </a:defRPr>
            </a:lvl1pPr>
            <a:lvl2pPr marL="457200" indent="0">
              <a:buNone/>
              <a:defRPr>
                <a:latin typeface="+mn-lt"/>
              </a:defRPr>
            </a:lvl2pPr>
            <a:lvl3pPr>
              <a:defRPr>
                <a:latin typeface="+mn-lt"/>
              </a:defRPr>
            </a:lvl3pPr>
            <a:lvl4pPr>
              <a:defRPr/>
            </a:lvl4pPr>
            <a:lvl5pPr>
              <a:defRPr/>
            </a:lvl5pPr>
            <a:lvl6pPr>
              <a:defRPr/>
            </a:lvl6pPr>
            <a:lvl7pPr>
              <a:defRPr/>
            </a:lvl7pPr>
            <a:lvl8pPr>
              <a:defRPr/>
            </a:lvl8pPr>
            <a:lvl9pPr>
              <a:defRPr/>
            </a:lvl9pPr>
          </a:lstStyle>
          <a:p>
            <a:pPr lvl="0"/>
            <a:r>
              <a:rPr lang="en-US"/>
              <a:t>Edit text by clicking. Use the "In</a:t>
            </a:r>
          </a:p>
          <a:p>
            <a:pPr lvl="2"/>
            <a:endParaRPr lang="en-US"/>
          </a:p>
        </p:txBody>
      </p:sp>
      <p:sp>
        <p:nvSpPr>
          <p:cNvPr id="4" name="Text BOX LEFT">
            <a:extLst>
              <a:ext uri="{FF2B5EF4-FFF2-40B4-BE49-F238E27FC236}">
                <a16:creationId xmlns:a16="http://schemas.microsoft.com/office/drawing/2014/main" id="{E61BD73B-4343-7C99-4953-F7BF5FB391B5}"/>
              </a:ext>
            </a:extLst>
          </p:cNvPr>
          <p:cNvSpPr>
            <a:spLocks noGrp="1"/>
          </p:cNvSpPr>
          <p:nvPr>
            <p:ph idx="27" hasCustomPrompt="1"/>
          </p:nvPr>
        </p:nvSpPr>
        <p:spPr bwMode="gray">
          <a:xfrm>
            <a:off x="2739931" y="1699490"/>
            <a:ext cx="2048372" cy="505278"/>
          </a:xfrm>
        </p:spPr>
        <p:txBody>
          <a:bodyPr/>
          <a:lstStyle>
            <a:lvl1pPr>
              <a:defRPr>
                <a:latin typeface="+mn-lt"/>
              </a:defRPr>
            </a:lvl1pPr>
            <a:lvl2pPr marL="457200" indent="0">
              <a:buNone/>
              <a:defRPr>
                <a:latin typeface="+mn-lt"/>
              </a:defRPr>
            </a:lvl2pPr>
            <a:lvl3pPr>
              <a:defRPr>
                <a:latin typeface="+mn-lt"/>
              </a:defRPr>
            </a:lvl3pPr>
            <a:lvl4pPr>
              <a:defRPr/>
            </a:lvl4pPr>
            <a:lvl5pPr>
              <a:defRPr/>
            </a:lvl5pPr>
            <a:lvl6pPr>
              <a:defRPr/>
            </a:lvl6pPr>
            <a:lvl7pPr>
              <a:defRPr/>
            </a:lvl7pPr>
            <a:lvl8pPr>
              <a:defRPr/>
            </a:lvl8pPr>
            <a:lvl9pPr>
              <a:defRPr/>
            </a:lvl9pPr>
          </a:lstStyle>
          <a:p>
            <a:pPr lvl="0"/>
            <a:r>
              <a:rPr lang="en-US"/>
              <a:t>Edit text by clicking. Use the "In</a:t>
            </a:r>
          </a:p>
          <a:p>
            <a:pPr lvl="2"/>
            <a:endParaRPr lang="en-US"/>
          </a:p>
        </p:txBody>
      </p:sp>
      <p:sp>
        <p:nvSpPr>
          <p:cNvPr id="9" name="Text BOX LEFT">
            <a:extLst>
              <a:ext uri="{FF2B5EF4-FFF2-40B4-BE49-F238E27FC236}">
                <a16:creationId xmlns:a16="http://schemas.microsoft.com/office/drawing/2014/main" id="{8798428A-D6DE-9D4A-4E51-AC2EF1C91640}"/>
              </a:ext>
            </a:extLst>
          </p:cNvPr>
          <p:cNvSpPr>
            <a:spLocks noGrp="1"/>
          </p:cNvSpPr>
          <p:nvPr>
            <p:ph idx="28" hasCustomPrompt="1"/>
          </p:nvPr>
        </p:nvSpPr>
        <p:spPr bwMode="gray">
          <a:xfrm>
            <a:off x="5000027" y="1697266"/>
            <a:ext cx="2048372" cy="505278"/>
          </a:xfrm>
        </p:spPr>
        <p:txBody>
          <a:bodyPr/>
          <a:lstStyle>
            <a:lvl1pPr>
              <a:defRPr>
                <a:latin typeface="+mn-lt"/>
              </a:defRPr>
            </a:lvl1pPr>
            <a:lvl2pPr marL="457200" indent="0">
              <a:buNone/>
              <a:defRPr>
                <a:latin typeface="+mn-lt"/>
              </a:defRPr>
            </a:lvl2pPr>
            <a:lvl3pPr>
              <a:defRPr>
                <a:latin typeface="+mn-lt"/>
              </a:defRPr>
            </a:lvl3pPr>
            <a:lvl4pPr>
              <a:defRPr/>
            </a:lvl4pPr>
            <a:lvl5pPr>
              <a:defRPr/>
            </a:lvl5pPr>
            <a:lvl6pPr>
              <a:defRPr/>
            </a:lvl6pPr>
            <a:lvl7pPr>
              <a:defRPr/>
            </a:lvl7pPr>
            <a:lvl8pPr>
              <a:defRPr/>
            </a:lvl8pPr>
            <a:lvl9pPr>
              <a:defRPr/>
            </a:lvl9pPr>
          </a:lstStyle>
          <a:p>
            <a:pPr lvl="0"/>
            <a:r>
              <a:rPr lang="en-US"/>
              <a:t>Edit text by clicking. Use the "In</a:t>
            </a:r>
          </a:p>
          <a:p>
            <a:pPr lvl="2"/>
            <a:endParaRPr lang="en-US"/>
          </a:p>
        </p:txBody>
      </p:sp>
      <p:sp>
        <p:nvSpPr>
          <p:cNvPr id="12" name="Text BOX LEFT">
            <a:extLst>
              <a:ext uri="{FF2B5EF4-FFF2-40B4-BE49-F238E27FC236}">
                <a16:creationId xmlns:a16="http://schemas.microsoft.com/office/drawing/2014/main" id="{C442F113-57A8-55F0-37E1-CB8BEC601E6F}"/>
              </a:ext>
            </a:extLst>
          </p:cNvPr>
          <p:cNvSpPr>
            <a:spLocks noGrp="1"/>
          </p:cNvSpPr>
          <p:nvPr>
            <p:ph idx="29" hasCustomPrompt="1"/>
          </p:nvPr>
        </p:nvSpPr>
        <p:spPr bwMode="gray">
          <a:xfrm>
            <a:off x="7260122" y="1711966"/>
            <a:ext cx="2048372" cy="505278"/>
          </a:xfrm>
        </p:spPr>
        <p:txBody>
          <a:bodyPr/>
          <a:lstStyle>
            <a:lvl1pPr>
              <a:defRPr>
                <a:latin typeface="+mn-lt"/>
              </a:defRPr>
            </a:lvl1pPr>
            <a:lvl2pPr marL="457200" indent="0">
              <a:buNone/>
              <a:defRPr>
                <a:latin typeface="+mn-lt"/>
              </a:defRPr>
            </a:lvl2pPr>
            <a:lvl3pPr>
              <a:defRPr>
                <a:latin typeface="+mn-lt"/>
              </a:defRPr>
            </a:lvl3pPr>
            <a:lvl4pPr>
              <a:defRPr/>
            </a:lvl4pPr>
            <a:lvl5pPr>
              <a:defRPr/>
            </a:lvl5pPr>
            <a:lvl6pPr>
              <a:defRPr/>
            </a:lvl6pPr>
            <a:lvl7pPr>
              <a:defRPr/>
            </a:lvl7pPr>
            <a:lvl8pPr>
              <a:defRPr/>
            </a:lvl8pPr>
            <a:lvl9pPr>
              <a:defRPr/>
            </a:lvl9pPr>
          </a:lstStyle>
          <a:p>
            <a:pPr lvl="0"/>
            <a:r>
              <a:rPr lang="en-US"/>
              <a:t>Edit text by clicking. Use the "In</a:t>
            </a:r>
          </a:p>
          <a:p>
            <a:pPr lvl="2"/>
            <a:endParaRPr lang="en-US"/>
          </a:p>
        </p:txBody>
      </p:sp>
      <p:sp>
        <p:nvSpPr>
          <p:cNvPr id="13" name="Text BOX LEFT">
            <a:extLst>
              <a:ext uri="{FF2B5EF4-FFF2-40B4-BE49-F238E27FC236}">
                <a16:creationId xmlns:a16="http://schemas.microsoft.com/office/drawing/2014/main" id="{FCB2BD75-5449-2209-DEB5-CBBA010D4C20}"/>
              </a:ext>
            </a:extLst>
          </p:cNvPr>
          <p:cNvSpPr>
            <a:spLocks noGrp="1"/>
          </p:cNvSpPr>
          <p:nvPr>
            <p:ph idx="30" hasCustomPrompt="1"/>
          </p:nvPr>
        </p:nvSpPr>
        <p:spPr bwMode="gray">
          <a:xfrm>
            <a:off x="9520217" y="1711966"/>
            <a:ext cx="2048372" cy="505278"/>
          </a:xfrm>
        </p:spPr>
        <p:txBody>
          <a:bodyPr/>
          <a:lstStyle>
            <a:lvl1pPr>
              <a:defRPr>
                <a:latin typeface="+mn-lt"/>
              </a:defRPr>
            </a:lvl1pPr>
            <a:lvl2pPr marL="457200" indent="0">
              <a:buNone/>
              <a:defRPr>
                <a:latin typeface="+mn-lt"/>
              </a:defRPr>
            </a:lvl2pPr>
            <a:lvl3pPr>
              <a:defRPr>
                <a:latin typeface="+mn-lt"/>
              </a:defRPr>
            </a:lvl3pPr>
            <a:lvl4pPr>
              <a:defRPr/>
            </a:lvl4pPr>
            <a:lvl5pPr>
              <a:defRPr/>
            </a:lvl5pPr>
            <a:lvl6pPr>
              <a:defRPr/>
            </a:lvl6pPr>
            <a:lvl7pPr>
              <a:defRPr/>
            </a:lvl7pPr>
            <a:lvl8pPr>
              <a:defRPr/>
            </a:lvl8pPr>
            <a:lvl9pPr>
              <a:defRPr/>
            </a:lvl9pPr>
          </a:lstStyle>
          <a:p>
            <a:pPr lvl="0"/>
            <a:r>
              <a:rPr lang="en-US"/>
              <a:t>Edit text by clicking. Use the "In</a:t>
            </a:r>
          </a:p>
          <a:p>
            <a:pPr lvl="2"/>
            <a:endParaRPr lang="en-US"/>
          </a:p>
        </p:txBody>
      </p:sp>
      <p:sp>
        <p:nvSpPr>
          <p:cNvPr id="16" name="Text BOX LEFT">
            <a:extLst>
              <a:ext uri="{FF2B5EF4-FFF2-40B4-BE49-F238E27FC236}">
                <a16:creationId xmlns:a16="http://schemas.microsoft.com/office/drawing/2014/main" id="{D493B0BC-54E8-5384-A702-22793CD925F5}"/>
              </a:ext>
            </a:extLst>
          </p:cNvPr>
          <p:cNvSpPr>
            <a:spLocks noGrp="1"/>
          </p:cNvSpPr>
          <p:nvPr>
            <p:ph idx="31" hasCustomPrompt="1"/>
          </p:nvPr>
        </p:nvSpPr>
        <p:spPr bwMode="gray">
          <a:xfrm>
            <a:off x="473218" y="941642"/>
            <a:ext cx="11231999" cy="458068"/>
          </a:xfrm>
        </p:spPr>
        <p:txBody>
          <a:bodyPr/>
          <a:lstStyle>
            <a:lvl1pPr>
              <a:defRPr>
                <a:latin typeface="+mn-lt"/>
              </a:defRPr>
            </a:lvl1pPr>
            <a:lvl2pPr marL="457200" indent="0">
              <a:buNone/>
              <a:defRPr>
                <a:latin typeface="+mn-lt"/>
              </a:defRPr>
            </a:lvl2pPr>
            <a:lvl3pPr>
              <a:defRPr>
                <a:latin typeface="+mn-lt"/>
              </a:defRPr>
            </a:lvl3pPr>
            <a:lvl4pPr>
              <a:defRPr/>
            </a:lvl4pPr>
            <a:lvl5pPr>
              <a:defRPr/>
            </a:lvl5pPr>
            <a:lvl6pPr>
              <a:defRPr/>
            </a:lvl6pPr>
            <a:lvl7pPr>
              <a:defRPr/>
            </a:lvl7pPr>
            <a:lvl8pPr>
              <a:defRPr/>
            </a:lvl8pPr>
            <a:lvl9pPr>
              <a:defRPr/>
            </a:lvl9pPr>
          </a:lstStyle>
          <a:p>
            <a:pPr lvl="0"/>
            <a:r>
              <a:rPr lang="en-US"/>
              <a:t>Edit text by clicking. Use the "In</a:t>
            </a:r>
          </a:p>
          <a:p>
            <a:pPr lvl="2"/>
            <a:endParaRPr lang="en-US"/>
          </a:p>
        </p:txBody>
      </p:sp>
    </p:spTree>
    <p:extLst>
      <p:ext uri="{BB962C8B-B14F-4D97-AF65-F5344CB8AC3E}">
        <p14:creationId xmlns:p14="http://schemas.microsoft.com/office/powerpoint/2010/main" val="1241948254"/>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Profile Slide variation 3">
    <p:bg>
      <p:bgRef idx="1001">
        <a:schemeClr val="bg1"/>
      </p:bgRef>
    </p:bg>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Black" hidden="1">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2" name="Text BOX LEFT">
            <a:extLst>
              <a:ext uri="{FF2B5EF4-FFF2-40B4-BE49-F238E27FC236}">
                <a16:creationId xmlns:a16="http://schemas.microsoft.com/office/drawing/2014/main" id="{6DC075A9-D4E8-0E82-9CEA-E5EA01663C4F}"/>
              </a:ext>
            </a:extLst>
          </p:cNvPr>
          <p:cNvSpPr>
            <a:spLocks noGrp="1"/>
          </p:cNvSpPr>
          <p:nvPr>
            <p:ph idx="1" hasCustomPrompt="1"/>
          </p:nvPr>
        </p:nvSpPr>
        <p:spPr bwMode="gray">
          <a:xfrm>
            <a:off x="479835" y="3643943"/>
            <a:ext cx="2048372" cy="1417577"/>
          </a:xfrm>
        </p:spPr>
        <p:txBody>
          <a:bodyPr/>
          <a:lstStyle>
            <a:lvl1pPr>
              <a:defRPr>
                <a:latin typeface="+mn-lt"/>
              </a:defRPr>
            </a:lvl1pPr>
            <a:lvl2pPr>
              <a:defRPr>
                <a:latin typeface="+mn-lt"/>
              </a:defRPr>
            </a:lvl2pPr>
            <a:lvl3pPr>
              <a:defRPr>
                <a:latin typeface="+mn-lt"/>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endParaRPr lang="en-US"/>
          </a:p>
        </p:txBody>
      </p:sp>
      <p:sp>
        <p:nvSpPr>
          <p:cNvPr id="6" name="Footnote/Source">
            <a:extLst>
              <a:ext uri="{FF2B5EF4-FFF2-40B4-BE49-F238E27FC236}">
                <a16:creationId xmlns:a16="http://schemas.microsoft.com/office/drawing/2014/main" id="{5A64C92E-05AF-A3F9-84DB-15FCBE28BAFF}"/>
              </a:ext>
            </a:extLst>
          </p:cNvPr>
          <p:cNvSpPr>
            <a:spLocks noGrp="1"/>
          </p:cNvSpPr>
          <p:nvPr>
            <p:ph type="body" sz="quarter" idx="13" hasCustomPrompt="1"/>
          </p:nvPr>
        </p:nvSpPr>
        <p:spPr bwMode="gray">
          <a:xfrm>
            <a:off x="480000"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20" name="Picture">
            <a:extLst>
              <a:ext uri="{FF2B5EF4-FFF2-40B4-BE49-F238E27FC236}">
                <a16:creationId xmlns:a16="http://schemas.microsoft.com/office/drawing/2014/main" id="{A62ACE62-A7F2-9E8A-70F3-AA664E013181}"/>
              </a:ext>
            </a:extLst>
          </p:cNvPr>
          <p:cNvSpPr>
            <a:spLocks noGrp="1"/>
          </p:cNvSpPr>
          <p:nvPr>
            <p:ph type="pic" sz="quarter" idx="10" hasCustomPrompt="1"/>
          </p:nvPr>
        </p:nvSpPr>
        <p:spPr bwMode="gray">
          <a:xfrm>
            <a:off x="860156" y="2364213"/>
            <a:ext cx="1287731" cy="102716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7" name="Title">
            <a:extLst>
              <a:ext uri="{FF2B5EF4-FFF2-40B4-BE49-F238E27FC236}">
                <a16:creationId xmlns:a16="http://schemas.microsoft.com/office/drawing/2014/main" id="{B646ECA0-86EF-662D-987F-63C7879D70BE}"/>
              </a:ext>
            </a:extLst>
          </p:cNvPr>
          <p:cNvSpPr>
            <a:spLocks noGrp="1"/>
          </p:cNvSpPr>
          <p:nvPr>
            <p:ph type="title"/>
          </p:nvPr>
        </p:nvSpPr>
        <p:spPr bwMode="gray">
          <a:xfrm>
            <a:off x="479423" y="225425"/>
            <a:ext cx="11233151" cy="720000"/>
          </a:xfrm>
        </p:spPr>
        <p:txBody>
          <a:bodyPr/>
          <a:lstStyle>
            <a:lvl1pPr>
              <a:tabLst>
                <a:tab pos="4664075" algn="l"/>
              </a:tabLst>
              <a:defRPr>
                <a:solidFill>
                  <a:schemeClr val="tx1"/>
                </a:solidFill>
                <a:latin typeface="+mj-lt"/>
              </a:defRPr>
            </a:lvl1pPr>
          </a:lstStyle>
          <a:p>
            <a:endParaRPr lang="en-US"/>
          </a:p>
        </p:txBody>
      </p:sp>
      <p:sp>
        <p:nvSpPr>
          <p:cNvPr id="15" name="Picture">
            <a:extLst>
              <a:ext uri="{FF2B5EF4-FFF2-40B4-BE49-F238E27FC236}">
                <a16:creationId xmlns:a16="http://schemas.microsoft.com/office/drawing/2014/main" id="{69CF780D-01D6-AD9F-3580-FEFA73406ABA}"/>
              </a:ext>
            </a:extLst>
          </p:cNvPr>
          <p:cNvSpPr>
            <a:spLocks noGrp="1"/>
          </p:cNvSpPr>
          <p:nvPr>
            <p:ph type="pic" sz="quarter" idx="18" hasCustomPrompt="1"/>
          </p:nvPr>
        </p:nvSpPr>
        <p:spPr bwMode="gray">
          <a:xfrm>
            <a:off x="3920737" y="2364213"/>
            <a:ext cx="1287731" cy="102716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9" name="Text BOX LEFT">
            <a:extLst>
              <a:ext uri="{FF2B5EF4-FFF2-40B4-BE49-F238E27FC236}">
                <a16:creationId xmlns:a16="http://schemas.microsoft.com/office/drawing/2014/main" id="{C41E1C98-EAEA-EF9F-FFE2-69A9A06C94F2}"/>
              </a:ext>
            </a:extLst>
          </p:cNvPr>
          <p:cNvSpPr>
            <a:spLocks noGrp="1"/>
          </p:cNvSpPr>
          <p:nvPr>
            <p:ph idx="19" hasCustomPrompt="1"/>
          </p:nvPr>
        </p:nvSpPr>
        <p:spPr bwMode="gray">
          <a:xfrm>
            <a:off x="3540416" y="3643943"/>
            <a:ext cx="2048372" cy="1417577"/>
          </a:xfrm>
        </p:spPr>
        <p:txBody>
          <a:bodyPr/>
          <a:lstStyle>
            <a:lvl1pPr>
              <a:defRPr>
                <a:latin typeface="+mn-lt"/>
              </a:defRPr>
            </a:lvl1pPr>
            <a:lvl2pPr>
              <a:defRPr>
                <a:latin typeface="+mn-lt"/>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p:txBody>
      </p:sp>
      <p:sp>
        <p:nvSpPr>
          <p:cNvPr id="22" name="Text BOX LEFT">
            <a:extLst>
              <a:ext uri="{FF2B5EF4-FFF2-40B4-BE49-F238E27FC236}">
                <a16:creationId xmlns:a16="http://schemas.microsoft.com/office/drawing/2014/main" id="{80429D52-4FBC-DCC9-59B1-18937E2A140C}"/>
              </a:ext>
            </a:extLst>
          </p:cNvPr>
          <p:cNvSpPr>
            <a:spLocks noGrp="1"/>
          </p:cNvSpPr>
          <p:nvPr>
            <p:ph idx="20" hasCustomPrompt="1"/>
          </p:nvPr>
        </p:nvSpPr>
        <p:spPr bwMode="gray">
          <a:xfrm>
            <a:off x="6600997" y="3643943"/>
            <a:ext cx="2048372" cy="1417577"/>
          </a:xfrm>
        </p:spPr>
        <p:txBody>
          <a:bodyPr/>
          <a:lstStyle>
            <a:lvl1pPr>
              <a:defRPr>
                <a:latin typeface="+mn-lt"/>
              </a:defRPr>
            </a:lvl1pPr>
            <a:lvl2pPr>
              <a:defRPr>
                <a:latin typeface="+mn-lt"/>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p:txBody>
      </p:sp>
      <p:sp>
        <p:nvSpPr>
          <p:cNvPr id="23" name="Text BOX LEFT">
            <a:extLst>
              <a:ext uri="{FF2B5EF4-FFF2-40B4-BE49-F238E27FC236}">
                <a16:creationId xmlns:a16="http://schemas.microsoft.com/office/drawing/2014/main" id="{D70F419E-AB90-B4CD-1025-6F6221271CF3}"/>
              </a:ext>
            </a:extLst>
          </p:cNvPr>
          <p:cNvSpPr>
            <a:spLocks noGrp="1"/>
          </p:cNvSpPr>
          <p:nvPr>
            <p:ph idx="21" hasCustomPrompt="1"/>
          </p:nvPr>
        </p:nvSpPr>
        <p:spPr bwMode="gray">
          <a:xfrm>
            <a:off x="9661579" y="3643943"/>
            <a:ext cx="2048372" cy="1417577"/>
          </a:xfrm>
        </p:spPr>
        <p:txBody>
          <a:bodyPr/>
          <a:lstStyle>
            <a:lvl1pPr>
              <a:defRPr>
                <a:latin typeface="+mn-lt"/>
              </a:defRPr>
            </a:lvl1pPr>
            <a:lvl2pPr>
              <a:defRPr>
                <a:latin typeface="+mn-lt"/>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p:txBody>
      </p:sp>
      <p:sp>
        <p:nvSpPr>
          <p:cNvPr id="25" name="Picture">
            <a:extLst>
              <a:ext uri="{FF2B5EF4-FFF2-40B4-BE49-F238E27FC236}">
                <a16:creationId xmlns:a16="http://schemas.microsoft.com/office/drawing/2014/main" id="{43FDE642-1F06-F5C9-D18A-F135D55BC9AF}"/>
              </a:ext>
            </a:extLst>
          </p:cNvPr>
          <p:cNvSpPr>
            <a:spLocks noGrp="1"/>
          </p:cNvSpPr>
          <p:nvPr>
            <p:ph type="pic" sz="quarter" idx="23" hasCustomPrompt="1"/>
          </p:nvPr>
        </p:nvSpPr>
        <p:spPr bwMode="gray">
          <a:xfrm>
            <a:off x="6981318" y="2364213"/>
            <a:ext cx="1287731" cy="102716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26" name="Picture">
            <a:extLst>
              <a:ext uri="{FF2B5EF4-FFF2-40B4-BE49-F238E27FC236}">
                <a16:creationId xmlns:a16="http://schemas.microsoft.com/office/drawing/2014/main" id="{03D36038-353B-371D-C478-6C2BA3AEC870}"/>
              </a:ext>
            </a:extLst>
          </p:cNvPr>
          <p:cNvSpPr>
            <a:spLocks noGrp="1"/>
          </p:cNvSpPr>
          <p:nvPr>
            <p:ph type="pic" sz="quarter" idx="24" hasCustomPrompt="1"/>
          </p:nvPr>
        </p:nvSpPr>
        <p:spPr bwMode="gray">
          <a:xfrm>
            <a:off x="10041900" y="2364213"/>
            <a:ext cx="1287731" cy="102716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3" name="Text BOX LEFT">
            <a:extLst>
              <a:ext uri="{FF2B5EF4-FFF2-40B4-BE49-F238E27FC236}">
                <a16:creationId xmlns:a16="http://schemas.microsoft.com/office/drawing/2014/main" id="{3E3F4432-16BD-7CDC-A60A-FCD4EE9251C0}"/>
              </a:ext>
            </a:extLst>
          </p:cNvPr>
          <p:cNvSpPr>
            <a:spLocks noGrp="1"/>
          </p:cNvSpPr>
          <p:nvPr>
            <p:ph idx="26" hasCustomPrompt="1"/>
          </p:nvPr>
        </p:nvSpPr>
        <p:spPr bwMode="gray">
          <a:xfrm>
            <a:off x="479835" y="1699490"/>
            <a:ext cx="2048372" cy="505278"/>
          </a:xfrm>
        </p:spPr>
        <p:txBody>
          <a:bodyPr/>
          <a:lstStyle>
            <a:lvl1pPr>
              <a:defRPr>
                <a:latin typeface="+mn-lt"/>
              </a:defRPr>
            </a:lvl1pPr>
            <a:lvl2pPr marL="457200" indent="0">
              <a:buNone/>
              <a:defRPr>
                <a:latin typeface="+mn-lt"/>
              </a:defRPr>
            </a:lvl2pPr>
            <a:lvl3pPr>
              <a:defRPr>
                <a:latin typeface="+mn-lt"/>
              </a:defRPr>
            </a:lvl3pPr>
            <a:lvl4pPr>
              <a:defRPr/>
            </a:lvl4pPr>
            <a:lvl5pPr>
              <a:defRPr/>
            </a:lvl5pPr>
            <a:lvl6pPr>
              <a:defRPr/>
            </a:lvl6pPr>
            <a:lvl7pPr>
              <a:defRPr/>
            </a:lvl7pPr>
            <a:lvl8pPr>
              <a:defRPr/>
            </a:lvl8pPr>
            <a:lvl9pPr>
              <a:defRPr/>
            </a:lvl9pPr>
          </a:lstStyle>
          <a:p>
            <a:pPr lvl="0"/>
            <a:r>
              <a:rPr lang="en-US"/>
              <a:t>Edit text by clicking. Use the "In</a:t>
            </a:r>
          </a:p>
          <a:p>
            <a:pPr lvl="2"/>
            <a:endParaRPr lang="en-US"/>
          </a:p>
        </p:txBody>
      </p:sp>
      <p:sp>
        <p:nvSpPr>
          <p:cNvPr id="4" name="Text BOX LEFT">
            <a:extLst>
              <a:ext uri="{FF2B5EF4-FFF2-40B4-BE49-F238E27FC236}">
                <a16:creationId xmlns:a16="http://schemas.microsoft.com/office/drawing/2014/main" id="{E61BD73B-4343-7C99-4953-F7BF5FB391B5}"/>
              </a:ext>
            </a:extLst>
          </p:cNvPr>
          <p:cNvSpPr>
            <a:spLocks noGrp="1"/>
          </p:cNvSpPr>
          <p:nvPr>
            <p:ph idx="27" hasCustomPrompt="1"/>
          </p:nvPr>
        </p:nvSpPr>
        <p:spPr bwMode="gray">
          <a:xfrm>
            <a:off x="3540416" y="1699490"/>
            <a:ext cx="2048372" cy="505278"/>
          </a:xfrm>
        </p:spPr>
        <p:txBody>
          <a:bodyPr/>
          <a:lstStyle>
            <a:lvl1pPr>
              <a:defRPr>
                <a:latin typeface="+mn-lt"/>
              </a:defRPr>
            </a:lvl1pPr>
            <a:lvl2pPr marL="457200" indent="0">
              <a:buNone/>
              <a:defRPr>
                <a:latin typeface="+mn-lt"/>
              </a:defRPr>
            </a:lvl2pPr>
            <a:lvl3pPr>
              <a:defRPr>
                <a:latin typeface="+mn-lt"/>
              </a:defRPr>
            </a:lvl3pPr>
            <a:lvl4pPr>
              <a:defRPr/>
            </a:lvl4pPr>
            <a:lvl5pPr>
              <a:defRPr/>
            </a:lvl5pPr>
            <a:lvl6pPr>
              <a:defRPr/>
            </a:lvl6pPr>
            <a:lvl7pPr>
              <a:defRPr/>
            </a:lvl7pPr>
            <a:lvl8pPr>
              <a:defRPr/>
            </a:lvl8pPr>
            <a:lvl9pPr>
              <a:defRPr/>
            </a:lvl9pPr>
          </a:lstStyle>
          <a:p>
            <a:pPr lvl="0"/>
            <a:r>
              <a:rPr lang="en-US"/>
              <a:t>Edit text by clicking. Use the "In</a:t>
            </a:r>
          </a:p>
          <a:p>
            <a:pPr lvl="2"/>
            <a:endParaRPr lang="en-US"/>
          </a:p>
        </p:txBody>
      </p:sp>
      <p:sp>
        <p:nvSpPr>
          <p:cNvPr id="9" name="Text BOX LEFT">
            <a:extLst>
              <a:ext uri="{FF2B5EF4-FFF2-40B4-BE49-F238E27FC236}">
                <a16:creationId xmlns:a16="http://schemas.microsoft.com/office/drawing/2014/main" id="{8798428A-D6DE-9D4A-4E51-AC2EF1C91640}"/>
              </a:ext>
            </a:extLst>
          </p:cNvPr>
          <p:cNvSpPr>
            <a:spLocks noGrp="1"/>
          </p:cNvSpPr>
          <p:nvPr>
            <p:ph idx="28" hasCustomPrompt="1"/>
          </p:nvPr>
        </p:nvSpPr>
        <p:spPr bwMode="gray">
          <a:xfrm>
            <a:off x="6600997" y="1697266"/>
            <a:ext cx="2048372" cy="505278"/>
          </a:xfrm>
        </p:spPr>
        <p:txBody>
          <a:bodyPr/>
          <a:lstStyle>
            <a:lvl1pPr>
              <a:defRPr>
                <a:latin typeface="+mn-lt"/>
              </a:defRPr>
            </a:lvl1pPr>
            <a:lvl2pPr marL="457200" indent="0">
              <a:buNone/>
              <a:defRPr>
                <a:latin typeface="+mn-lt"/>
              </a:defRPr>
            </a:lvl2pPr>
            <a:lvl3pPr>
              <a:defRPr>
                <a:latin typeface="+mn-lt"/>
              </a:defRPr>
            </a:lvl3pPr>
            <a:lvl4pPr>
              <a:defRPr/>
            </a:lvl4pPr>
            <a:lvl5pPr>
              <a:defRPr/>
            </a:lvl5pPr>
            <a:lvl6pPr>
              <a:defRPr/>
            </a:lvl6pPr>
            <a:lvl7pPr>
              <a:defRPr/>
            </a:lvl7pPr>
            <a:lvl8pPr>
              <a:defRPr/>
            </a:lvl8pPr>
            <a:lvl9pPr>
              <a:defRPr/>
            </a:lvl9pPr>
          </a:lstStyle>
          <a:p>
            <a:pPr lvl="0"/>
            <a:r>
              <a:rPr lang="en-US"/>
              <a:t>Edit text by clicking. Use the "In</a:t>
            </a:r>
          </a:p>
          <a:p>
            <a:pPr lvl="2"/>
            <a:endParaRPr lang="en-US"/>
          </a:p>
        </p:txBody>
      </p:sp>
      <p:sp>
        <p:nvSpPr>
          <p:cNvPr id="12" name="Text BOX LEFT">
            <a:extLst>
              <a:ext uri="{FF2B5EF4-FFF2-40B4-BE49-F238E27FC236}">
                <a16:creationId xmlns:a16="http://schemas.microsoft.com/office/drawing/2014/main" id="{C442F113-57A8-55F0-37E1-CB8BEC601E6F}"/>
              </a:ext>
            </a:extLst>
          </p:cNvPr>
          <p:cNvSpPr>
            <a:spLocks noGrp="1"/>
          </p:cNvSpPr>
          <p:nvPr>
            <p:ph idx="29" hasCustomPrompt="1"/>
          </p:nvPr>
        </p:nvSpPr>
        <p:spPr bwMode="gray">
          <a:xfrm>
            <a:off x="9661579" y="1711966"/>
            <a:ext cx="2048372" cy="505278"/>
          </a:xfrm>
        </p:spPr>
        <p:txBody>
          <a:bodyPr/>
          <a:lstStyle>
            <a:lvl1pPr>
              <a:defRPr>
                <a:latin typeface="+mn-lt"/>
              </a:defRPr>
            </a:lvl1pPr>
            <a:lvl2pPr marL="457200" indent="0">
              <a:buNone/>
              <a:defRPr>
                <a:latin typeface="+mn-lt"/>
              </a:defRPr>
            </a:lvl2pPr>
            <a:lvl3pPr>
              <a:defRPr>
                <a:latin typeface="+mn-lt"/>
              </a:defRPr>
            </a:lvl3pPr>
            <a:lvl4pPr>
              <a:defRPr/>
            </a:lvl4pPr>
            <a:lvl5pPr>
              <a:defRPr/>
            </a:lvl5pPr>
            <a:lvl6pPr>
              <a:defRPr/>
            </a:lvl6pPr>
            <a:lvl7pPr>
              <a:defRPr/>
            </a:lvl7pPr>
            <a:lvl8pPr>
              <a:defRPr/>
            </a:lvl8pPr>
            <a:lvl9pPr>
              <a:defRPr/>
            </a:lvl9pPr>
          </a:lstStyle>
          <a:p>
            <a:pPr lvl="0"/>
            <a:r>
              <a:rPr lang="en-US"/>
              <a:t>Edit text by clicking. Use the "In</a:t>
            </a:r>
          </a:p>
          <a:p>
            <a:pPr lvl="2"/>
            <a:endParaRPr lang="en-US"/>
          </a:p>
        </p:txBody>
      </p:sp>
      <p:sp>
        <p:nvSpPr>
          <p:cNvPr id="16" name="Text BOX LEFT">
            <a:extLst>
              <a:ext uri="{FF2B5EF4-FFF2-40B4-BE49-F238E27FC236}">
                <a16:creationId xmlns:a16="http://schemas.microsoft.com/office/drawing/2014/main" id="{D493B0BC-54E8-5384-A702-22793CD925F5}"/>
              </a:ext>
            </a:extLst>
          </p:cNvPr>
          <p:cNvSpPr>
            <a:spLocks noGrp="1"/>
          </p:cNvSpPr>
          <p:nvPr>
            <p:ph idx="31" hasCustomPrompt="1"/>
          </p:nvPr>
        </p:nvSpPr>
        <p:spPr bwMode="gray">
          <a:xfrm>
            <a:off x="473218" y="941642"/>
            <a:ext cx="11231999" cy="458068"/>
          </a:xfrm>
        </p:spPr>
        <p:txBody>
          <a:bodyPr/>
          <a:lstStyle>
            <a:lvl1pPr>
              <a:defRPr>
                <a:latin typeface="+mn-lt"/>
              </a:defRPr>
            </a:lvl1pPr>
            <a:lvl2pPr marL="457200" indent="0">
              <a:buNone/>
              <a:defRPr>
                <a:latin typeface="+mn-lt"/>
              </a:defRPr>
            </a:lvl2pPr>
            <a:lvl3pPr>
              <a:defRPr>
                <a:latin typeface="+mn-lt"/>
              </a:defRPr>
            </a:lvl3pPr>
            <a:lvl4pPr>
              <a:defRPr/>
            </a:lvl4pPr>
            <a:lvl5pPr>
              <a:defRPr/>
            </a:lvl5pPr>
            <a:lvl6pPr>
              <a:defRPr/>
            </a:lvl6pPr>
            <a:lvl7pPr>
              <a:defRPr/>
            </a:lvl7pPr>
            <a:lvl8pPr>
              <a:defRPr/>
            </a:lvl8pPr>
            <a:lvl9pPr>
              <a:defRPr/>
            </a:lvl9pPr>
          </a:lstStyle>
          <a:p>
            <a:pPr lvl="0"/>
            <a:r>
              <a:rPr lang="en-US"/>
              <a:t>Edit text by clicking. Use the "In</a:t>
            </a:r>
          </a:p>
          <a:p>
            <a:pPr lvl="2"/>
            <a:endParaRPr lang="en-US"/>
          </a:p>
        </p:txBody>
      </p:sp>
    </p:spTree>
    <p:extLst>
      <p:ext uri="{BB962C8B-B14F-4D97-AF65-F5344CB8AC3E}">
        <p14:creationId xmlns:p14="http://schemas.microsoft.com/office/powerpoint/2010/main" val="402870724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4 Profile Slide">
    <p:bg>
      <p:bgRef idx="1001">
        <a:schemeClr val="bg1"/>
      </p:bgRef>
    </p:bg>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Black" hidden="1">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2" name="Text BOX LEFT">
            <a:extLst>
              <a:ext uri="{FF2B5EF4-FFF2-40B4-BE49-F238E27FC236}">
                <a16:creationId xmlns:a16="http://schemas.microsoft.com/office/drawing/2014/main" id="{6DC075A9-D4E8-0E82-9CEA-E5EA01663C4F}"/>
              </a:ext>
            </a:extLst>
          </p:cNvPr>
          <p:cNvSpPr>
            <a:spLocks noGrp="1"/>
          </p:cNvSpPr>
          <p:nvPr>
            <p:ph idx="1" hasCustomPrompt="1"/>
          </p:nvPr>
        </p:nvSpPr>
        <p:spPr bwMode="gray">
          <a:xfrm>
            <a:off x="479835" y="2692605"/>
            <a:ext cx="2048372" cy="3103119"/>
          </a:xfrm>
        </p:spPr>
        <p:txBody>
          <a:bodyPr/>
          <a:lstStyle>
            <a:lvl1pPr>
              <a:defRPr>
                <a:latin typeface="+mn-lt"/>
              </a:defRPr>
            </a:lvl1pPr>
            <a:lvl2pPr>
              <a:defRPr>
                <a:latin typeface="+mn-lt"/>
              </a:defRPr>
            </a:lvl2pPr>
            <a:lvl3pPr>
              <a:defRPr>
                <a:latin typeface="+mn-lt"/>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endParaRPr lang="en-US"/>
          </a:p>
        </p:txBody>
      </p:sp>
      <p:sp>
        <p:nvSpPr>
          <p:cNvPr id="6" name="Footnote/Source">
            <a:extLst>
              <a:ext uri="{FF2B5EF4-FFF2-40B4-BE49-F238E27FC236}">
                <a16:creationId xmlns:a16="http://schemas.microsoft.com/office/drawing/2014/main" id="{5A64C92E-05AF-A3F9-84DB-15FCBE28BAFF}"/>
              </a:ext>
            </a:extLst>
          </p:cNvPr>
          <p:cNvSpPr>
            <a:spLocks noGrp="1"/>
          </p:cNvSpPr>
          <p:nvPr>
            <p:ph type="body" sz="quarter" idx="13" hasCustomPrompt="1"/>
          </p:nvPr>
        </p:nvSpPr>
        <p:spPr bwMode="gray">
          <a:xfrm>
            <a:off x="480000"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20" name="Picture">
            <a:extLst>
              <a:ext uri="{FF2B5EF4-FFF2-40B4-BE49-F238E27FC236}">
                <a16:creationId xmlns:a16="http://schemas.microsoft.com/office/drawing/2014/main" id="{A62ACE62-A7F2-9E8A-70F3-AA664E013181}"/>
              </a:ext>
            </a:extLst>
          </p:cNvPr>
          <p:cNvSpPr>
            <a:spLocks noGrp="1"/>
          </p:cNvSpPr>
          <p:nvPr>
            <p:ph type="pic" sz="quarter" idx="10" hasCustomPrompt="1"/>
          </p:nvPr>
        </p:nvSpPr>
        <p:spPr bwMode="gray">
          <a:xfrm>
            <a:off x="860156" y="1412875"/>
            <a:ext cx="1287731" cy="102716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7" name="Title">
            <a:extLst>
              <a:ext uri="{FF2B5EF4-FFF2-40B4-BE49-F238E27FC236}">
                <a16:creationId xmlns:a16="http://schemas.microsoft.com/office/drawing/2014/main" id="{B646ECA0-86EF-662D-987F-63C7879D70BE}"/>
              </a:ext>
            </a:extLst>
          </p:cNvPr>
          <p:cNvSpPr>
            <a:spLocks noGrp="1"/>
          </p:cNvSpPr>
          <p:nvPr>
            <p:ph type="title"/>
          </p:nvPr>
        </p:nvSpPr>
        <p:spPr bwMode="gray">
          <a:xfrm>
            <a:off x="479423" y="225425"/>
            <a:ext cx="11233151" cy="720000"/>
          </a:xfrm>
        </p:spPr>
        <p:txBody>
          <a:bodyPr/>
          <a:lstStyle>
            <a:lvl1pPr>
              <a:defRPr>
                <a:solidFill>
                  <a:schemeClr val="tx1"/>
                </a:solidFill>
                <a:latin typeface="+mj-lt"/>
              </a:defRPr>
            </a:lvl1pPr>
          </a:lstStyle>
          <a:p>
            <a:endParaRPr lang="en-US"/>
          </a:p>
        </p:txBody>
      </p:sp>
      <p:sp>
        <p:nvSpPr>
          <p:cNvPr id="15" name="Picture">
            <a:extLst>
              <a:ext uri="{FF2B5EF4-FFF2-40B4-BE49-F238E27FC236}">
                <a16:creationId xmlns:a16="http://schemas.microsoft.com/office/drawing/2014/main" id="{69CF780D-01D6-AD9F-3580-FEFA73406ABA}"/>
              </a:ext>
            </a:extLst>
          </p:cNvPr>
          <p:cNvSpPr>
            <a:spLocks noGrp="1"/>
          </p:cNvSpPr>
          <p:nvPr>
            <p:ph type="pic" sz="quarter" idx="18" hasCustomPrompt="1"/>
          </p:nvPr>
        </p:nvSpPr>
        <p:spPr bwMode="gray">
          <a:xfrm>
            <a:off x="3120252" y="1412875"/>
            <a:ext cx="1287731" cy="102716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9" name="Text BOX LEFT">
            <a:extLst>
              <a:ext uri="{FF2B5EF4-FFF2-40B4-BE49-F238E27FC236}">
                <a16:creationId xmlns:a16="http://schemas.microsoft.com/office/drawing/2014/main" id="{C41E1C98-EAEA-EF9F-FFE2-69A9A06C94F2}"/>
              </a:ext>
            </a:extLst>
          </p:cNvPr>
          <p:cNvSpPr>
            <a:spLocks noGrp="1"/>
          </p:cNvSpPr>
          <p:nvPr>
            <p:ph idx="19" hasCustomPrompt="1"/>
          </p:nvPr>
        </p:nvSpPr>
        <p:spPr bwMode="gray">
          <a:xfrm>
            <a:off x="2739931" y="2692605"/>
            <a:ext cx="2048372" cy="3103119"/>
          </a:xfrm>
        </p:spPr>
        <p:txBody>
          <a:bodyPr/>
          <a:lstStyle>
            <a:lvl1pPr>
              <a:defRPr>
                <a:latin typeface="+mn-lt"/>
              </a:defRPr>
            </a:lvl1pPr>
            <a:lvl2pPr>
              <a:defRPr>
                <a:latin typeface="+mn-lt"/>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p:txBody>
      </p:sp>
      <p:sp>
        <p:nvSpPr>
          <p:cNvPr id="22" name="Text BOX LEFT">
            <a:extLst>
              <a:ext uri="{FF2B5EF4-FFF2-40B4-BE49-F238E27FC236}">
                <a16:creationId xmlns:a16="http://schemas.microsoft.com/office/drawing/2014/main" id="{80429D52-4FBC-DCC9-59B1-18937E2A140C}"/>
              </a:ext>
            </a:extLst>
          </p:cNvPr>
          <p:cNvSpPr>
            <a:spLocks noGrp="1"/>
          </p:cNvSpPr>
          <p:nvPr>
            <p:ph idx="20" hasCustomPrompt="1"/>
          </p:nvPr>
        </p:nvSpPr>
        <p:spPr bwMode="gray">
          <a:xfrm>
            <a:off x="5000027" y="2692605"/>
            <a:ext cx="2048372" cy="3103119"/>
          </a:xfrm>
        </p:spPr>
        <p:txBody>
          <a:bodyPr/>
          <a:lstStyle>
            <a:lvl1pPr>
              <a:defRPr>
                <a:latin typeface="+mn-lt"/>
              </a:defRPr>
            </a:lvl1pPr>
            <a:lvl2pPr>
              <a:defRPr>
                <a:latin typeface="+mn-lt"/>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p:txBody>
      </p:sp>
      <p:sp>
        <p:nvSpPr>
          <p:cNvPr id="23" name="Text BOX LEFT">
            <a:extLst>
              <a:ext uri="{FF2B5EF4-FFF2-40B4-BE49-F238E27FC236}">
                <a16:creationId xmlns:a16="http://schemas.microsoft.com/office/drawing/2014/main" id="{D70F419E-AB90-B4CD-1025-6F6221271CF3}"/>
              </a:ext>
            </a:extLst>
          </p:cNvPr>
          <p:cNvSpPr>
            <a:spLocks noGrp="1"/>
          </p:cNvSpPr>
          <p:nvPr>
            <p:ph idx="21" hasCustomPrompt="1"/>
          </p:nvPr>
        </p:nvSpPr>
        <p:spPr bwMode="gray">
          <a:xfrm>
            <a:off x="7260123" y="2692605"/>
            <a:ext cx="2048372" cy="3103119"/>
          </a:xfrm>
        </p:spPr>
        <p:txBody>
          <a:bodyPr/>
          <a:lstStyle>
            <a:lvl1pPr>
              <a:defRPr>
                <a:latin typeface="+mn-lt"/>
              </a:defRPr>
            </a:lvl1pPr>
            <a:lvl2pPr>
              <a:defRPr>
                <a:latin typeface="+mn-lt"/>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p:txBody>
      </p:sp>
      <p:sp>
        <p:nvSpPr>
          <p:cNvPr id="24" name="Text BOX LEFT">
            <a:extLst>
              <a:ext uri="{FF2B5EF4-FFF2-40B4-BE49-F238E27FC236}">
                <a16:creationId xmlns:a16="http://schemas.microsoft.com/office/drawing/2014/main" id="{503BA269-A6CA-3C3B-B39F-FFAAC25075AE}"/>
              </a:ext>
            </a:extLst>
          </p:cNvPr>
          <p:cNvSpPr>
            <a:spLocks noGrp="1"/>
          </p:cNvSpPr>
          <p:nvPr>
            <p:ph idx="22" hasCustomPrompt="1"/>
          </p:nvPr>
        </p:nvSpPr>
        <p:spPr bwMode="gray">
          <a:xfrm>
            <a:off x="9520220" y="2692605"/>
            <a:ext cx="2048372" cy="3103119"/>
          </a:xfrm>
        </p:spPr>
        <p:txBody>
          <a:bodyPr/>
          <a:lstStyle>
            <a:lvl1pPr>
              <a:defRPr>
                <a:latin typeface="+mn-lt"/>
              </a:defRPr>
            </a:lvl1pPr>
            <a:lvl2pPr>
              <a:defRPr>
                <a:latin typeface="+mn-lt"/>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p:txBody>
      </p:sp>
      <p:sp>
        <p:nvSpPr>
          <p:cNvPr id="25" name="Picture">
            <a:extLst>
              <a:ext uri="{FF2B5EF4-FFF2-40B4-BE49-F238E27FC236}">
                <a16:creationId xmlns:a16="http://schemas.microsoft.com/office/drawing/2014/main" id="{43FDE642-1F06-F5C9-D18A-F135D55BC9AF}"/>
              </a:ext>
            </a:extLst>
          </p:cNvPr>
          <p:cNvSpPr>
            <a:spLocks noGrp="1"/>
          </p:cNvSpPr>
          <p:nvPr>
            <p:ph type="pic" sz="quarter" idx="23" hasCustomPrompt="1"/>
          </p:nvPr>
        </p:nvSpPr>
        <p:spPr bwMode="gray">
          <a:xfrm>
            <a:off x="5380347" y="1412875"/>
            <a:ext cx="1287731" cy="102716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26" name="Picture">
            <a:extLst>
              <a:ext uri="{FF2B5EF4-FFF2-40B4-BE49-F238E27FC236}">
                <a16:creationId xmlns:a16="http://schemas.microsoft.com/office/drawing/2014/main" id="{03D36038-353B-371D-C478-6C2BA3AEC870}"/>
              </a:ext>
            </a:extLst>
          </p:cNvPr>
          <p:cNvSpPr>
            <a:spLocks noGrp="1"/>
          </p:cNvSpPr>
          <p:nvPr>
            <p:ph type="pic" sz="quarter" idx="24" hasCustomPrompt="1"/>
          </p:nvPr>
        </p:nvSpPr>
        <p:spPr bwMode="gray">
          <a:xfrm>
            <a:off x="7640443" y="1412875"/>
            <a:ext cx="1287731" cy="102716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27" name="Picture">
            <a:extLst>
              <a:ext uri="{FF2B5EF4-FFF2-40B4-BE49-F238E27FC236}">
                <a16:creationId xmlns:a16="http://schemas.microsoft.com/office/drawing/2014/main" id="{64746149-3423-CAC1-9275-5FFCEFC2B276}"/>
              </a:ext>
            </a:extLst>
          </p:cNvPr>
          <p:cNvSpPr>
            <a:spLocks noGrp="1"/>
          </p:cNvSpPr>
          <p:nvPr>
            <p:ph type="pic" sz="quarter" idx="25" hasCustomPrompt="1"/>
          </p:nvPr>
        </p:nvSpPr>
        <p:spPr bwMode="gray">
          <a:xfrm>
            <a:off x="9900538" y="1412875"/>
            <a:ext cx="1287731" cy="102716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Tree>
    <p:extLst>
      <p:ext uri="{BB962C8B-B14F-4D97-AF65-F5344CB8AC3E}">
        <p14:creationId xmlns:p14="http://schemas.microsoft.com/office/powerpoint/2010/main" val="4120029302"/>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Profile Slide">
    <p:bg>
      <p:bgRef idx="1001">
        <a:schemeClr val="bg1"/>
      </p:bgRef>
    </p:bg>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Black" hidden="1">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2" name="Text BOX LEFT">
            <a:extLst>
              <a:ext uri="{FF2B5EF4-FFF2-40B4-BE49-F238E27FC236}">
                <a16:creationId xmlns:a16="http://schemas.microsoft.com/office/drawing/2014/main" id="{6DC075A9-D4E8-0E82-9CEA-E5EA01663C4F}"/>
              </a:ext>
            </a:extLst>
          </p:cNvPr>
          <p:cNvSpPr>
            <a:spLocks noGrp="1"/>
          </p:cNvSpPr>
          <p:nvPr>
            <p:ph idx="1" hasCustomPrompt="1"/>
          </p:nvPr>
        </p:nvSpPr>
        <p:spPr bwMode="gray">
          <a:xfrm>
            <a:off x="479834" y="2702102"/>
            <a:ext cx="2427753" cy="3103119"/>
          </a:xfrm>
        </p:spPr>
        <p:txBody>
          <a:bodyPr/>
          <a:lstStyle>
            <a:lvl1pPr>
              <a:defRPr>
                <a:latin typeface="+mn-lt"/>
              </a:defRPr>
            </a:lvl1pPr>
            <a:lvl2pPr>
              <a:defRPr>
                <a:latin typeface="+mn-lt"/>
              </a:defRPr>
            </a:lvl2pPr>
            <a:lvl3pPr>
              <a:defRPr>
                <a:latin typeface="+mn-lt"/>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p:txBody>
      </p:sp>
      <p:sp>
        <p:nvSpPr>
          <p:cNvPr id="6" name="Footnote/Source">
            <a:extLst>
              <a:ext uri="{FF2B5EF4-FFF2-40B4-BE49-F238E27FC236}">
                <a16:creationId xmlns:a16="http://schemas.microsoft.com/office/drawing/2014/main" id="{5A64C92E-05AF-A3F9-84DB-15FCBE28BAFF}"/>
              </a:ext>
            </a:extLst>
          </p:cNvPr>
          <p:cNvSpPr>
            <a:spLocks noGrp="1"/>
          </p:cNvSpPr>
          <p:nvPr>
            <p:ph type="body" sz="quarter" idx="13" hasCustomPrompt="1"/>
          </p:nvPr>
        </p:nvSpPr>
        <p:spPr bwMode="gray">
          <a:xfrm>
            <a:off x="480000"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9" name="Text BOX LEFT">
            <a:extLst>
              <a:ext uri="{FF2B5EF4-FFF2-40B4-BE49-F238E27FC236}">
                <a16:creationId xmlns:a16="http://schemas.microsoft.com/office/drawing/2014/main" id="{C0C41ECF-5421-6519-2C3C-34488D032920}"/>
              </a:ext>
            </a:extLst>
          </p:cNvPr>
          <p:cNvSpPr>
            <a:spLocks noGrp="1"/>
          </p:cNvSpPr>
          <p:nvPr>
            <p:ph idx="17" hasCustomPrompt="1"/>
          </p:nvPr>
        </p:nvSpPr>
        <p:spPr bwMode="gray">
          <a:xfrm>
            <a:off x="3414638" y="2702102"/>
            <a:ext cx="2427753" cy="3103119"/>
          </a:xfrm>
        </p:spPr>
        <p:txBody>
          <a:bodyPr/>
          <a:lstStyle>
            <a:lvl1pPr>
              <a:defRPr>
                <a:latin typeface="+mn-lt"/>
              </a:defRPr>
            </a:lvl1pPr>
            <a:lvl2pPr>
              <a:defRPr>
                <a:latin typeface="+mn-lt"/>
              </a:defRPr>
            </a:lvl2pPr>
            <a:lvl3pPr>
              <a:defRPr>
                <a:latin typeface="+mn-lt"/>
              </a:defRPr>
            </a:lvl3pPr>
            <a:lvl4pPr>
              <a:defRPr>
                <a:latin typeface="+mn-lt"/>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endParaRPr lang="en-US"/>
          </a:p>
        </p:txBody>
      </p:sp>
      <p:sp>
        <p:nvSpPr>
          <p:cNvPr id="12" name="Text BOX LEFT">
            <a:extLst>
              <a:ext uri="{FF2B5EF4-FFF2-40B4-BE49-F238E27FC236}">
                <a16:creationId xmlns:a16="http://schemas.microsoft.com/office/drawing/2014/main" id="{A793E954-DFB3-7271-FC03-BF12484F5B72}"/>
              </a:ext>
            </a:extLst>
          </p:cNvPr>
          <p:cNvSpPr>
            <a:spLocks noGrp="1"/>
          </p:cNvSpPr>
          <p:nvPr>
            <p:ph idx="18" hasCustomPrompt="1"/>
          </p:nvPr>
        </p:nvSpPr>
        <p:spPr bwMode="gray">
          <a:xfrm>
            <a:off x="6349442" y="2702102"/>
            <a:ext cx="2427753" cy="3103119"/>
          </a:xfrm>
        </p:spPr>
        <p:txBody>
          <a:bodyPr/>
          <a:lstStyle>
            <a:lvl1pPr>
              <a:defRPr>
                <a:latin typeface="+mn-lt"/>
              </a:defRPr>
            </a:lvl1pPr>
            <a:lvl2pPr>
              <a:defRPr>
                <a:latin typeface="+mn-lt"/>
              </a:defRPr>
            </a:lvl2pPr>
            <a:lvl3pPr>
              <a:defRPr>
                <a:latin typeface="+mn-lt"/>
              </a:defRPr>
            </a:lvl3pPr>
            <a:lvl4pPr marL="1371600" indent="0">
              <a:buNone/>
              <a:defRPr>
                <a:latin typeface="+mn-lt"/>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p:txBody>
      </p:sp>
      <p:sp>
        <p:nvSpPr>
          <p:cNvPr id="13" name="Text BOX LEFT">
            <a:extLst>
              <a:ext uri="{FF2B5EF4-FFF2-40B4-BE49-F238E27FC236}">
                <a16:creationId xmlns:a16="http://schemas.microsoft.com/office/drawing/2014/main" id="{8A122283-E06C-A1A0-49F2-1B1C9FF2282B}"/>
              </a:ext>
            </a:extLst>
          </p:cNvPr>
          <p:cNvSpPr>
            <a:spLocks noGrp="1"/>
          </p:cNvSpPr>
          <p:nvPr>
            <p:ph idx="19" hasCustomPrompt="1"/>
          </p:nvPr>
        </p:nvSpPr>
        <p:spPr bwMode="gray">
          <a:xfrm>
            <a:off x="9284247" y="2702102"/>
            <a:ext cx="2427753" cy="3103119"/>
          </a:xfrm>
        </p:spPr>
        <p:txBody>
          <a:bodyPr/>
          <a:lstStyle>
            <a:lvl1pPr>
              <a:defRPr>
                <a:latin typeface="+mn-lt"/>
              </a:defRPr>
            </a:lvl1pPr>
            <a:lvl2pPr>
              <a:defRPr>
                <a:latin typeface="+mn-lt"/>
              </a:defRPr>
            </a:lvl2pPr>
            <a:lvl3pPr>
              <a:defRPr>
                <a:latin typeface="+mn-lt"/>
              </a:defRPr>
            </a:lvl3pPr>
            <a:lvl4pPr marL="1371600" indent="0">
              <a:buNone/>
              <a:defRPr>
                <a:latin typeface="+mn-lt"/>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p:txBody>
      </p:sp>
      <p:sp>
        <p:nvSpPr>
          <p:cNvPr id="20" name="Picture">
            <a:extLst>
              <a:ext uri="{FF2B5EF4-FFF2-40B4-BE49-F238E27FC236}">
                <a16:creationId xmlns:a16="http://schemas.microsoft.com/office/drawing/2014/main" id="{A62ACE62-A7F2-9E8A-70F3-AA664E013181}"/>
              </a:ext>
            </a:extLst>
          </p:cNvPr>
          <p:cNvSpPr>
            <a:spLocks noGrp="1"/>
          </p:cNvSpPr>
          <p:nvPr>
            <p:ph type="pic" sz="quarter" idx="10" hasCustomPrompt="1"/>
          </p:nvPr>
        </p:nvSpPr>
        <p:spPr bwMode="gray">
          <a:xfrm>
            <a:off x="1049844" y="1420516"/>
            <a:ext cx="1287731" cy="102716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21" name="Picture">
            <a:extLst>
              <a:ext uri="{FF2B5EF4-FFF2-40B4-BE49-F238E27FC236}">
                <a16:creationId xmlns:a16="http://schemas.microsoft.com/office/drawing/2014/main" id="{083899FA-AB42-1DF4-371B-BCF14AA17DD8}"/>
              </a:ext>
            </a:extLst>
          </p:cNvPr>
          <p:cNvSpPr>
            <a:spLocks noGrp="1"/>
          </p:cNvSpPr>
          <p:nvPr>
            <p:ph type="pic" sz="quarter" idx="20" hasCustomPrompt="1"/>
          </p:nvPr>
        </p:nvSpPr>
        <p:spPr bwMode="gray">
          <a:xfrm>
            <a:off x="3984648" y="1420516"/>
            <a:ext cx="1287731" cy="102716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3" name="Picture">
            <a:extLst>
              <a:ext uri="{FF2B5EF4-FFF2-40B4-BE49-F238E27FC236}">
                <a16:creationId xmlns:a16="http://schemas.microsoft.com/office/drawing/2014/main" id="{1BFE9923-96C5-1941-AD3F-DB35FDDAA9C7}"/>
              </a:ext>
            </a:extLst>
          </p:cNvPr>
          <p:cNvSpPr>
            <a:spLocks noGrp="1"/>
          </p:cNvSpPr>
          <p:nvPr>
            <p:ph type="pic" sz="quarter" idx="21" hasCustomPrompt="1"/>
          </p:nvPr>
        </p:nvSpPr>
        <p:spPr bwMode="gray">
          <a:xfrm>
            <a:off x="6919452" y="1420516"/>
            <a:ext cx="1287731" cy="102716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4" name="Picture">
            <a:extLst>
              <a:ext uri="{FF2B5EF4-FFF2-40B4-BE49-F238E27FC236}">
                <a16:creationId xmlns:a16="http://schemas.microsoft.com/office/drawing/2014/main" id="{6ED94B8A-DBB6-03EC-25FB-8EDD367ECB30}"/>
              </a:ext>
            </a:extLst>
          </p:cNvPr>
          <p:cNvSpPr>
            <a:spLocks noGrp="1"/>
          </p:cNvSpPr>
          <p:nvPr>
            <p:ph type="pic" sz="quarter" idx="22" hasCustomPrompt="1"/>
          </p:nvPr>
        </p:nvSpPr>
        <p:spPr bwMode="gray">
          <a:xfrm>
            <a:off x="9854425" y="1420516"/>
            <a:ext cx="1287731" cy="102716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7" name="Title">
            <a:extLst>
              <a:ext uri="{FF2B5EF4-FFF2-40B4-BE49-F238E27FC236}">
                <a16:creationId xmlns:a16="http://schemas.microsoft.com/office/drawing/2014/main" id="{B646ECA0-86EF-662D-987F-63C7879D70BE}"/>
              </a:ext>
            </a:extLst>
          </p:cNvPr>
          <p:cNvSpPr>
            <a:spLocks noGrp="1"/>
          </p:cNvSpPr>
          <p:nvPr>
            <p:ph type="title"/>
          </p:nvPr>
        </p:nvSpPr>
        <p:spPr bwMode="gray">
          <a:xfrm>
            <a:off x="479423" y="225425"/>
            <a:ext cx="11233151" cy="720000"/>
          </a:xfrm>
        </p:spPr>
        <p:txBody>
          <a:bodyPr/>
          <a:lstStyle>
            <a:lvl1pPr>
              <a:defRPr>
                <a:solidFill>
                  <a:schemeClr val="tx1"/>
                </a:solidFill>
                <a:latin typeface="+mj-lt"/>
              </a:defRPr>
            </a:lvl1pPr>
          </a:lstStyle>
          <a:p>
            <a:endParaRPr lang="en-US"/>
          </a:p>
        </p:txBody>
      </p:sp>
    </p:spTree>
    <p:extLst>
      <p:ext uri="{BB962C8B-B14F-4D97-AF65-F5344CB8AC3E}">
        <p14:creationId xmlns:p14="http://schemas.microsoft.com/office/powerpoint/2010/main" val="63082856"/>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Profile Slide Dark">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Black">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2" name="Text BOX LEFT">
            <a:extLst>
              <a:ext uri="{FF2B5EF4-FFF2-40B4-BE49-F238E27FC236}">
                <a16:creationId xmlns:a16="http://schemas.microsoft.com/office/drawing/2014/main" id="{6DC075A9-D4E8-0E82-9CEA-E5EA01663C4F}"/>
              </a:ext>
            </a:extLst>
          </p:cNvPr>
          <p:cNvSpPr>
            <a:spLocks noGrp="1"/>
          </p:cNvSpPr>
          <p:nvPr>
            <p:ph idx="1" hasCustomPrompt="1"/>
          </p:nvPr>
        </p:nvSpPr>
        <p:spPr bwMode="gray">
          <a:xfrm>
            <a:off x="479834" y="2702102"/>
            <a:ext cx="2427753" cy="3103119"/>
          </a:xfr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defRPr>
            </a:lvl5pPr>
            <a:lvl6pPr>
              <a:defRPr>
                <a:solidFill>
                  <a:schemeClr val="tx1"/>
                </a:solidFill>
              </a:defRPr>
            </a:lvl6pPr>
            <a:lvl7pPr>
              <a:defRPr>
                <a:solidFill>
                  <a:schemeClr val="tx1"/>
                </a:solidFill>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endParaRPr lang="en-US"/>
          </a:p>
        </p:txBody>
      </p:sp>
      <p:sp>
        <p:nvSpPr>
          <p:cNvPr id="6" name="Footnote/Source">
            <a:extLst>
              <a:ext uri="{FF2B5EF4-FFF2-40B4-BE49-F238E27FC236}">
                <a16:creationId xmlns:a16="http://schemas.microsoft.com/office/drawing/2014/main" id="{5A64C92E-05AF-A3F9-84DB-15FCBE28BAFF}"/>
              </a:ext>
            </a:extLst>
          </p:cNvPr>
          <p:cNvSpPr>
            <a:spLocks noGrp="1"/>
          </p:cNvSpPr>
          <p:nvPr>
            <p:ph type="body" sz="quarter" idx="13" hasCustomPrompt="1"/>
          </p:nvPr>
        </p:nvSpPr>
        <p:spPr bwMode="gray">
          <a:xfrm>
            <a:off x="480000"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9" name="Text BOX LEFT">
            <a:extLst>
              <a:ext uri="{FF2B5EF4-FFF2-40B4-BE49-F238E27FC236}">
                <a16:creationId xmlns:a16="http://schemas.microsoft.com/office/drawing/2014/main" id="{C0C41ECF-5421-6519-2C3C-34488D032920}"/>
              </a:ext>
            </a:extLst>
          </p:cNvPr>
          <p:cNvSpPr>
            <a:spLocks noGrp="1"/>
          </p:cNvSpPr>
          <p:nvPr>
            <p:ph idx="17" hasCustomPrompt="1"/>
          </p:nvPr>
        </p:nvSpPr>
        <p:spPr bwMode="gray">
          <a:xfrm>
            <a:off x="3414638" y="2702102"/>
            <a:ext cx="2427753" cy="3103119"/>
          </a:xfr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defRPr>
            </a:lvl5pPr>
            <a:lvl6pPr>
              <a:defRPr>
                <a:solidFill>
                  <a:schemeClr val="tx1"/>
                </a:solidFill>
              </a:defRPr>
            </a:lvl6pPr>
            <a:lvl7pPr>
              <a:defRPr>
                <a:solidFill>
                  <a:schemeClr val="tx1"/>
                </a:solidFill>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endParaRPr lang="en-US"/>
          </a:p>
        </p:txBody>
      </p:sp>
      <p:sp>
        <p:nvSpPr>
          <p:cNvPr id="12" name="Text BOX LEFT">
            <a:extLst>
              <a:ext uri="{FF2B5EF4-FFF2-40B4-BE49-F238E27FC236}">
                <a16:creationId xmlns:a16="http://schemas.microsoft.com/office/drawing/2014/main" id="{A793E954-DFB3-7271-FC03-BF12484F5B72}"/>
              </a:ext>
            </a:extLst>
          </p:cNvPr>
          <p:cNvSpPr>
            <a:spLocks noGrp="1"/>
          </p:cNvSpPr>
          <p:nvPr>
            <p:ph idx="18" hasCustomPrompt="1"/>
          </p:nvPr>
        </p:nvSpPr>
        <p:spPr bwMode="gray">
          <a:xfrm>
            <a:off x="6349442" y="2702102"/>
            <a:ext cx="2427753" cy="3103119"/>
          </a:xfr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defRPr>
            </a:lvl5pPr>
            <a:lvl6pPr>
              <a:defRPr>
                <a:solidFill>
                  <a:schemeClr val="tx1"/>
                </a:solidFill>
              </a:defRPr>
            </a:lvl6pPr>
            <a:lvl7pPr>
              <a:defRPr>
                <a:solidFill>
                  <a:schemeClr val="tx1"/>
                </a:solidFill>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endParaRPr lang="en-US"/>
          </a:p>
        </p:txBody>
      </p:sp>
      <p:sp>
        <p:nvSpPr>
          <p:cNvPr id="13" name="Text BOX LEFT">
            <a:extLst>
              <a:ext uri="{FF2B5EF4-FFF2-40B4-BE49-F238E27FC236}">
                <a16:creationId xmlns:a16="http://schemas.microsoft.com/office/drawing/2014/main" id="{8A122283-E06C-A1A0-49F2-1B1C9FF2282B}"/>
              </a:ext>
            </a:extLst>
          </p:cNvPr>
          <p:cNvSpPr>
            <a:spLocks noGrp="1"/>
          </p:cNvSpPr>
          <p:nvPr>
            <p:ph idx="19" hasCustomPrompt="1"/>
          </p:nvPr>
        </p:nvSpPr>
        <p:spPr bwMode="gray">
          <a:xfrm>
            <a:off x="9284247" y="2702102"/>
            <a:ext cx="2427753" cy="3103119"/>
          </a:xfr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defRPr>
            </a:lvl5pPr>
            <a:lvl6pPr>
              <a:defRPr>
                <a:solidFill>
                  <a:schemeClr val="tx1"/>
                </a:solidFill>
              </a:defRPr>
            </a:lvl6pPr>
            <a:lvl7pPr>
              <a:defRPr>
                <a:solidFill>
                  <a:schemeClr val="tx1"/>
                </a:solidFill>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endParaRPr lang="en-US"/>
          </a:p>
        </p:txBody>
      </p:sp>
      <p:sp>
        <p:nvSpPr>
          <p:cNvPr id="20" name="Picture">
            <a:extLst>
              <a:ext uri="{FF2B5EF4-FFF2-40B4-BE49-F238E27FC236}">
                <a16:creationId xmlns:a16="http://schemas.microsoft.com/office/drawing/2014/main" id="{A62ACE62-A7F2-9E8A-70F3-AA664E013181}"/>
              </a:ext>
            </a:extLst>
          </p:cNvPr>
          <p:cNvSpPr>
            <a:spLocks noGrp="1"/>
          </p:cNvSpPr>
          <p:nvPr>
            <p:ph type="pic" sz="quarter" idx="10" hasCustomPrompt="1"/>
          </p:nvPr>
        </p:nvSpPr>
        <p:spPr bwMode="gray">
          <a:xfrm>
            <a:off x="1049844" y="1420516"/>
            <a:ext cx="1287731" cy="102716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21" name="Picture">
            <a:extLst>
              <a:ext uri="{FF2B5EF4-FFF2-40B4-BE49-F238E27FC236}">
                <a16:creationId xmlns:a16="http://schemas.microsoft.com/office/drawing/2014/main" id="{083899FA-AB42-1DF4-371B-BCF14AA17DD8}"/>
              </a:ext>
            </a:extLst>
          </p:cNvPr>
          <p:cNvSpPr>
            <a:spLocks noGrp="1"/>
          </p:cNvSpPr>
          <p:nvPr>
            <p:ph type="pic" sz="quarter" idx="20" hasCustomPrompt="1"/>
          </p:nvPr>
        </p:nvSpPr>
        <p:spPr bwMode="gray">
          <a:xfrm>
            <a:off x="3984648" y="1420516"/>
            <a:ext cx="1287731" cy="102716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3" name="Picture">
            <a:extLst>
              <a:ext uri="{FF2B5EF4-FFF2-40B4-BE49-F238E27FC236}">
                <a16:creationId xmlns:a16="http://schemas.microsoft.com/office/drawing/2014/main" id="{1BFE9923-96C5-1941-AD3F-DB35FDDAA9C7}"/>
              </a:ext>
            </a:extLst>
          </p:cNvPr>
          <p:cNvSpPr>
            <a:spLocks noGrp="1"/>
          </p:cNvSpPr>
          <p:nvPr>
            <p:ph type="pic" sz="quarter" idx="21" hasCustomPrompt="1"/>
          </p:nvPr>
        </p:nvSpPr>
        <p:spPr bwMode="gray">
          <a:xfrm>
            <a:off x="6919452" y="1420516"/>
            <a:ext cx="1287731" cy="102716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4" name="Picture">
            <a:extLst>
              <a:ext uri="{FF2B5EF4-FFF2-40B4-BE49-F238E27FC236}">
                <a16:creationId xmlns:a16="http://schemas.microsoft.com/office/drawing/2014/main" id="{6ED94B8A-DBB6-03EC-25FB-8EDD367ECB30}"/>
              </a:ext>
            </a:extLst>
          </p:cNvPr>
          <p:cNvSpPr>
            <a:spLocks noGrp="1"/>
          </p:cNvSpPr>
          <p:nvPr>
            <p:ph type="pic" sz="quarter" idx="22" hasCustomPrompt="1"/>
          </p:nvPr>
        </p:nvSpPr>
        <p:spPr bwMode="gray">
          <a:xfrm>
            <a:off x="9854425" y="1420516"/>
            <a:ext cx="1287731" cy="102716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7" name="Title">
            <a:extLst>
              <a:ext uri="{FF2B5EF4-FFF2-40B4-BE49-F238E27FC236}">
                <a16:creationId xmlns:a16="http://schemas.microsoft.com/office/drawing/2014/main" id="{724C0783-964F-3052-864A-2BCE036D3B73}"/>
              </a:ext>
            </a:extLst>
          </p:cNvPr>
          <p:cNvSpPr>
            <a:spLocks noGrp="1"/>
          </p:cNvSpPr>
          <p:nvPr>
            <p:ph type="title"/>
          </p:nvPr>
        </p:nvSpPr>
        <p:spPr bwMode="gray">
          <a:xfrm>
            <a:off x="491732" y="225425"/>
            <a:ext cx="11233151" cy="720000"/>
          </a:xfrm>
        </p:spPr>
        <p:txBody>
          <a:bodyPr/>
          <a:lstStyle>
            <a:lvl1pPr>
              <a:defRPr>
                <a:solidFill>
                  <a:schemeClr val="tx1"/>
                </a:solidFill>
                <a:latin typeface="+mj-lt"/>
              </a:defRPr>
            </a:lvl1pPr>
          </a:lstStyle>
          <a:p>
            <a:endParaRPr lang="en-US"/>
          </a:p>
        </p:txBody>
      </p:sp>
    </p:spTree>
    <p:extLst>
      <p:ext uri="{BB962C8B-B14F-4D97-AF65-F5344CB8AC3E}">
        <p14:creationId xmlns:p14="http://schemas.microsoft.com/office/powerpoint/2010/main" val="4063986315"/>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BOX Content">
    <p:bg>
      <p:bgRef idx="1001">
        <a:schemeClr val="bg1"/>
      </p:bgRef>
    </p:bg>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Black" hidden="1">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2" name="Text BOX LEFT">
            <a:extLst>
              <a:ext uri="{FF2B5EF4-FFF2-40B4-BE49-F238E27FC236}">
                <a16:creationId xmlns:a16="http://schemas.microsoft.com/office/drawing/2014/main" id="{6DC075A9-D4E8-0E82-9CEA-E5EA01663C4F}"/>
              </a:ext>
            </a:extLst>
          </p:cNvPr>
          <p:cNvSpPr>
            <a:spLocks noGrp="1"/>
          </p:cNvSpPr>
          <p:nvPr>
            <p:ph idx="1" hasCustomPrompt="1"/>
          </p:nvPr>
        </p:nvSpPr>
        <p:spPr bwMode="gray">
          <a:xfrm>
            <a:off x="479834" y="1762891"/>
            <a:ext cx="2427753" cy="3472988"/>
          </a:xfrm>
        </p:spPr>
        <p:txBody>
          <a:bodyPr/>
          <a:lstStyle>
            <a:lvl1pPr>
              <a:defRPr>
                <a:latin typeface="+mn-lt"/>
              </a:defRPr>
            </a:lvl1pPr>
            <a:lvl2pPr>
              <a:defRPr>
                <a:latin typeface="+mn-lt"/>
              </a:defRPr>
            </a:lvl2pPr>
            <a:lvl3pPr>
              <a:defRPr>
                <a:latin typeface="+mn-lt"/>
              </a:defRPr>
            </a:lvl3pPr>
            <a:lvl4pPr>
              <a:defRPr>
                <a:latin typeface="+mn-lt"/>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endParaRPr lang="en-US"/>
          </a:p>
        </p:txBody>
      </p:sp>
      <p:sp>
        <p:nvSpPr>
          <p:cNvPr id="6" name="Footnote/Source">
            <a:extLst>
              <a:ext uri="{FF2B5EF4-FFF2-40B4-BE49-F238E27FC236}">
                <a16:creationId xmlns:a16="http://schemas.microsoft.com/office/drawing/2014/main" id="{5A64C92E-05AF-A3F9-84DB-15FCBE28BAFF}"/>
              </a:ext>
            </a:extLst>
          </p:cNvPr>
          <p:cNvSpPr>
            <a:spLocks noGrp="1"/>
          </p:cNvSpPr>
          <p:nvPr>
            <p:ph type="body" sz="quarter" idx="13" hasCustomPrompt="1"/>
          </p:nvPr>
        </p:nvSpPr>
        <p:spPr bwMode="gray">
          <a:xfrm>
            <a:off x="480000"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9" name="Text BOX LEFT">
            <a:extLst>
              <a:ext uri="{FF2B5EF4-FFF2-40B4-BE49-F238E27FC236}">
                <a16:creationId xmlns:a16="http://schemas.microsoft.com/office/drawing/2014/main" id="{C0C41ECF-5421-6519-2C3C-34488D032920}"/>
              </a:ext>
            </a:extLst>
          </p:cNvPr>
          <p:cNvSpPr>
            <a:spLocks noGrp="1"/>
          </p:cNvSpPr>
          <p:nvPr>
            <p:ph idx="17" hasCustomPrompt="1"/>
          </p:nvPr>
        </p:nvSpPr>
        <p:spPr bwMode="gray">
          <a:xfrm>
            <a:off x="3414638" y="1762891"/>
            <a:ext cx="2427753" cy="3472988"/>
          </a:xfrm>
        </p:spPr>
        <p:txBody>
          <a:bodyPr/>
          <a:lstStyle>
            <a:lvl1pPr>
              <a:defRPr>
                <a:latin typeface="+mn-lt"/>
              </a:defRPr>
            </a:lvl1pPr>
            <a:lvl2pPr>
              <a:defRPr>
                <a:latin typeface="+mn-lt"/>
              </a:defRPr>
            </a:lvl2pPr>
            <a:lvl3pPr>
              <a:defRPr>
                <a:latin typeface="+mn-lt"/>
              </a:defRPr>
            </a:lvl3pPr>
            <a:lvl4pPr>
              <a:defRPr>
                <a:latin typeface="+mn-lt"/>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endParaRPr lang="en-US"/>
          </a:p>
        </p:txBody>
      </p:sp>
      <p:sp>
        <p:nvSpPr>
          <p:cNvPr id="12" name="Text BOX LEFT">
            <a:extLst>
              <a:ext uri="{FF2B5EF4-FFF2-40B4-BE49-F238E27FC236}">
                <a16:creationId xmlns:a16="http://schemas.microsoft.com/office/drawing/2014/main" id="{A793E954-DFB3-7271-FC03-BF12484F5B72}"/>
              </a:ext>
            </a:extLst>
          </p:cNvPr>
          <p:cNvSpPr>
            <a:spLocks noGrp="1"/>
          </p:cNvSpPr>
          <p:nvPr>
            <p:ph idx="18" hasCustomPrompt="1"/>
          </p:nvPr>
        </p:nvSpPr>
        <p:spPr bwMode="gray">
          <a:xfrm>
            <a:off x="6349442" y="1762891"/>
            <a:ext cx="2427753" cy="3472988"/>
          </a:xfrm>
        </p:spPr>
        <p:txBody>
          <a:bodyPr/>
          <a:lstStyle>
            <a:lvl1pPr>
              <a:defRPr>
                <a:latin typeface="+mn-lt"/>
              </a:defRPr>
            </a:lvl1pPr>
            <a:lvl2pPr>
              <a:defRPr>
                <a:latin typeface="+mn-lt"/>
              </a:defRPr>
            </a:lvl2pPr>
            <a:lvl3pPr>
              <a:defRPr>
                <a:latin typeface="+mn-lt"/>
              </a:defRPr>
            </a:lvl3pPr>
            <a:lvl4pPr>
              <a:defRPr>
                <a:latin typeface="+mn-lt"/>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endParaRPr lang="en-US"/>
          </a:p>
        </p:txBody>
      </p:sp>
      <p:sp>
        <p:nvSpPr>
          <p:cNvPr id="13" name="Text BOX LEFT">
            <a:extLst>
              <a:ext uri="{FF2B5EF4-FFF2-40B4-BE49-F238E27FC236}">
                <a16:creationId xmlns:a16="http://schemas.microsoft.com/office/drawing/2014/main" id="{8A122283-E06C-A1A0-49F2-1B1C9FF2282B}"/>
              </a:ext>
            </a:extLst>
          </p:cNvPr>
          <p:cNvSpPr>
            <a:spLocks noGrp="1"/>
          </p:cNvSpPr>
          <p:nvPr>
            <p:ph idx="19" hasCustomPrompt="1"/>
          </p:nvPr>
        </p:nvSpPr>
        <p:spPr bwMode="gray">
          <a:xfrm>
            <a:off x="9284247" y="1762891"/>
            <a:ext cx="2427753" cy="3472988"/>
          </a:xfrm>
        </p:spPr>
        <p:txBody>
          <a:bodyPr/>
          <a:lstStyle>
            <a:lvl1pPr>
              <a:defRPr>
                <a:latin typeface="+mn-lt"/>
              </a:defRPr>
            </a:lvl1pPr>
            <a:lvl2pPr>
              <a:defRPr>
                <a:latin typeface="+mn-lt"/>
              </a:defRPr>
            </a:lvl2pPr>
            <a:lvl3pPr>
              <a:defRPr>
                <a:latin typeface="+mn-lt"/>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p:txBody>
      </p:sp>
      <p:sp>
        <p:nvSpPr>
          <p:cNvPr id="4" name="Title">
            <a:extLst>
              <a:ext uri="{FF2B5EF4-FFF2-40B4-BE49-F238E27FC236}">
                <a16:creationId xmlns:a16="http://schemas.microsoft.com/office/drawing/2014/main" id="{6A837C51-59CA-FBFA-88F2-514F5FAC48A1}"/>
              </a:ext>
            </a:extLst>
          </p:cNvPr>
          <p:cNvSpPr>
            <a:spLocks noGrp="1"/>
          </p:cNvSpPr>
          <p:nvPr>
            <p:ph type="title"/>
          </p:nvPr>
        </p:nvSpPr>
        <p:spPr bwMode="gray">
          <a:xfrm>
            <a:off x="479425" y="225425"/>
            <a:ext cx="11233150" cy="720000"/>
          </a:xfrm>
        </p:spPr>
        <p:txBody>
          <a:bodyPr/>
          <a:lstStyle>
            <a:lvl1pPr>
              <a:defRPr>
                <a:solidFill>
                  <a:srgbClr val="1E1E1C"/>
                </a:solidFill>
                <a:latin typeface="+mj-lt"/>
              </a:defRPr>
            </a:lvl1pPr>
          </a:lstStyle>
          <a:p>
            <a:endParaRPr lang="en-US"/>
          </a:p>
        </p:txBody>
      </p:sp>
    </p:spTree>
    <p:extLst>
      <p:ext uri="{BB962C8B-B14F-4D97-AF65-F5344CB8AC3E}">
        <p14:creationId xmlns:p14="http://schemas.microsoft.com/office/powerpoint/2010/main" val="960633603"/>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BOX Content Dark">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Black">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2" name="Text BOX LEFT">
            <a:extLst>
              <a:ext uri="{FF2B5EF4-FFF2-40B4-BE49-F238E27FC236}">
                <a16:creationId xmlns:a16="http://schemas.microsoft.com/office/drawing/2014/main" id="{6DC075A9-D4E8-0E82-9CEA-E5EA01663C4F}"/>
              </a:ext>
            </a:extLst>
          </p:cNvPr>
          <p:cNvSpPr>
            <a:spLocks noGrp="1"/>
          </p:cNvSpPr>
          <p:nvPr>
            <p:ph idx="1" hasCustomPrompt="1"/>
          </p:nvPr>
        </p:nvSpPr>
        <p:spPr bwMode="gray">
          <a:xfrm>
            <a:off x="479834" y="1762891"/>
            <a:ext cx="2427753" cy="3472988"/>
          </a:xfr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p:txBody>
      </p:sp>
      <p:sp>
        <p:nvSpPr>
          <p:cNvPr id="6" name="Footnote/Source">
            <a:extLst>
              <a:ext uri="{FF2B5EF4-FFF2-40B4-BE49-F238E27FC236}">
                <a16:creationId xmlns:a16="http://schemas.microsoft.com/office/drawing/2014/main" id="{5A64C92E-05AF-A3F9-84DB-15FCBE28BAFF}"/>
              </a:ext>
            </a:extLst>
          </p:cNvPr>
          <p:cNvSpPr>
            <a:spLocks noGrp="1"/>
          </p:cNvSpPr>
          <p:nvPr>
            <p:ph type="body" sz="quarter" idx="13" hasCustomPrompt="1"/>
          </p:nvPr>
        </p:nvSpPr>
        <p:spPr bwMode="gray">
          <a:xfrm>
            <a:off x="480000"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tx1"/>
                </a:solidFill>
              </a:defRPr>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9" name="Text BOX LEFT">
            <a:extLst>
              <a:ext uri="{FF2B5EF4-FFF2-40B4-BE49-F238E27FC236}">
                <a16:creationId xmlns:a16="http://schemas.microsoft.com/office/drawing/2014/main" id="{C0C41ECF-5421-6519-2C3C-34488D032920}"/>
              </a:ext>
            </a:extLst>
          </p:cNvPr>
          <p:cNvSpPr>
            <a:spLocks noGrp="1"/>
          </p:cNvSpPr>
          <p:nvPr>
            <p:ph idx="17" hasCustomPrompt="1"/>
          </p:nvPr>
        </p:nvSpPr>
        <p:spPr bwMode="gray">
          <a:xfrm>
            <a:off x="3414638" y="1762891"/>
            <a:ext cx="2427753" cy="3472988"/>
          </a:xfr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p:txBody>
      </p:sp>
      <p:sp>
        <p:nvSpPr>
          <p:cNvPr id="12" name="Text BOX LEFT">
            <a:extLst>
              <a:ext uri="{FF2B5EF4-FFF2-40B4-BE49-F238E27FC236}">
                <a16:creationId xmlns:a16="http://schemas.microsoft.com/office/drawing/2014/main" id="{A793E954-DFB3-7271-FC03-BF12484F5B72}"/>
              </a:ext>
            </a:extLst>
          </p:cNvPr>
          <p:cNvSpPr>
            <a:spLocks noGrp="1"/>
          </p:cNvSpPr>
          <p:nvPr>
            <p:ph idx="18" hasCustomPrompt="1"/>
          </p:nvPr>
        </p:nvSpPr>
        <p:spPr bwMode="gray">
          <a:xfrm>
            <a:off x="6349442" y="1762891"/>
            <a:ext cx="2427753" cy="3472988"/>
          </a:xfr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defRPr>
            </a:lvl5pPr>
            <a:lvl6pPr>
              <a:defRPr>
                <a:solidFill>
                  <a:schemeClr val="tx1"/>
                </a:solidFill>
              </a:defRPr>
            </a:lvl6pPr>
            <a:lvl7pPr>
              <a:defRPr>
                <a:solidFill>
                  <a:schemeClr val="tx1"/>
                </a:solidFill>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endParaRPr lang="en-US"/>
          </a:p>
        </p:txBody>
      </p:sp>
      <p:sp>
        <p:nvSpPr>
          <p:cNvPr id="13" name="Text BOX LEFT">
            <a:extLst>
              <a:ext uri="{FF2B5EF4-FFF2-40B4-BE49-F238E27FC236}">
                <a16:creationId xmlns:a16="http://schemas.microsoft.com/office/drawing/2014/main" id="{8A122283-E06C-A1A0-49F2-1B1C9FF2282B}"/>
              </a:ext>
            </a:extLst>
          </p:cNvPr>
          <p:cNvSpPr>
            <a:spLocks noGrp="1"/>
          </p:cNvSpPr>
          <p:nvPr>
            <p:ph idx="19" hasCustomPrompt="1"/>
          </p:nvPr>
        </p:nvSpPr>
        <p:spPr bwMode="gray">
          <a:xfrm>
            <a:off x="9284247" y="1762891"/>
            <a:ext cx="2427753" cy="3472988"/>
          </a:xfr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defRPr>
            </a:lvl5pPr>
            <a:lvl6pPr>
              <a:defRPr>
                <a:solidFill>
                  <a:schemeClr val="tx1"/>
                </a:solidFill>
              </a:defRPr>
            </a:lvl6pPr>
            <a:lvl7pPr>
              <a:defRPr>
                <a:solidFill>
                  <a:schemeClr val="tx1"/>
                </a:solidFill>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endParaRPr lang="en-US"/>
          </a:p>
        </p:txBody>
      </p:sp>
      <p:sp>
        <p:nvSpPr>
          <p:cNvPr id="4" name="Title">
            <a:extLst>
              <a:ext uri="{FF2B5EF4-FFF2-40B4-BE49-F238E27FC236}">
                <a16:creationId xmlns:a16="http://schemas.microsoft.com/office/drawing/2014/main" id="{8EF0AD0E-5E02-171E-B266-6FBF7E1D4584}"/>
              </a:ext>
            </a:extLst>
          </p:cNvPr>
          <p:cNvSpPr>
            <a:spLocks noGrp="1"/>
          </p:cNvSpPr>
          <p:nvPr>
            <p:ph type="title"/>
          </p:nvPr>
        </p:nvSpPr>
        <p:spPr bwMode="gray">
          <a:xfrm>
            <a:off x="479425" y="225425"/>
            <a:ext cx="11233150" cy="720000"/>
          </a:xfrm>
        </p:spPr>
        <p:txBody>
          <a:bodyPr/>
          <a:lstStyle>
            <a:lvl1pPr>
              <a:defRPr>
                <a:solidFill>
                  <a:schemeClr val="tx1"/>
                </a:solidFill>
                <a:latin typeface="+mj-lt"/>
              </a:defRPr>
            </a:lvl1pPr>
          </a:lstStyle>
          <a:p>
            <a:endParaRPr lang="en-US"/>
          </a:p>
        </p:txBody>
      </p:sp>
    </p:spTree>
    <p:extLst>
      <p:ext uri="{BB962C8B-B14F-4D97-AF65-F5344CB8AC3E}">
        <p14:creationId xmlns:p14="http://schemas.microsoft.com/office/powerpoint/2010/main" val="407239528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1E1E1C"/>
        </a:solidFill>
        <a:effectLst/>
      </p:bgPr>
    </p:bg>
    <p:spTree>
      <p:nvGrpSpPr>
        <p:cNvPr id="1" name=""/>
        <p:cNvGrpSpPr/>
        <p:nvPr/>
      </p:nvGrpSpPr>
      <p:grpSpPr>
        <a:xfrm>
          <a:off x="0" y="0"/>
          <a:ext cx="0" cy="0"/>
          <a:chOff x="0" y="0"/>
          <a:chExt cx="0" cy="0"/>
        </a:xfrm>
      </p:grpSpPr>
      <p:sp>
        <p:nvSpPr>
          <p:cNvPr id="7" name="Orange Rectangle">
            <a:extLst>
              <a:ext uri="{FF2B5EF4-FFF2-40B4-BE49-F238E27FC236}">
                <a16:creationId xmlns:a16="http://schemas.microsoft.com/office/drawing/2014/main" id="{D3602FD7-E097-C552-8AA3-E839757F786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bwMode="gray">
          <a:xfrm>
            <a:off x="0" y="5706000"/>
            <a:ext cx="9360000" cy="1152000"/>
          </a:xfrm>
          <a:prstGeom prst="rect">
            <a:avLst/>
          </a:prstGeom>
          <a:solidFill>
            <a:srgbClr val="1E1E1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 name="Title 1">
            <a:extLst>
              <a:ext uri="{FF2B5EF4-FFF2-40B4-BE49-F238E27FC236}">
                <a16:creationId xmlns:a16="http://schemas.microsoft.com/office/drawing/2014/main" id="{BFD74D0A-7183-BF8A-8164-B163A08663DE}"/>
              </a:ext>
            </a:extLst>
          </p:cNvPr>
          <p:cNvSpPr>
            <a:spLocks noGrp="1"/>
          </p:cNvSpPr>
          <p:nvPr>
            <p:ph type="ctrTitle"/>
          </p:nvPr>
        </p:nvSpPr>
        <p:spPr>
          <a:xfrm>
            <a:off x="478800" y="1214192"/>
            <a:ext cx="9144000" cy="2387600"/>
          </a:xfrm>
          <a:prstGeom prst="rect">
            <a:avLst/>
          </a:prstGeom>
        </p:spPr>
        <p:txBody>
          <a:bodyPr anchor="b">
            <a:normAutofit/>
          </a:bodyPr>
          <a:lstStyle>
            <a:lvl1pPr algn="l">
              <a:defRPr sz="4800">
                <a:solidFill>
                  <a:srgbClr val="FFFFFF"/>
                </a:solidFill>
                <a:latin typeface="+mj-lt"/>
              </a:defRPr>
            </a:lvl1pPr>
          </a:lstStyle>
          <a:p>
            <a:endParaRPr lang="en-GB"/>
          </a:p>
        </p:txBody>
      </p:sp>
      <p:pic>
        <p:nvPicPr>
          <p:cNvPr id="8" name="Pi Logo White">
            <a:extLst>
              <a:ext uri="{FF2B5EF4-FFF2-40B4-BE49-F238E27FC236}">
                <a16:creationId xmlns:a16="http://schemas.microsoft.com/office/drawing/2014/main" id="{19F1ABBD-F554-6485-C69D-FA51D190B9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bwMode="gray">
          <a:xfrm>
            <a:off x="486474" y="487243"/>
            <a:ext cx="1629851" cy="302946"/>
          </a:xfrm>
          <a:prstGeom prst="rect">
            <a:avLst/>
          </a:prstGeom>
        </p:spPr>
      </p:pic>
      <p:sp>
        <p:nvSpPr>
          <p:cNvPr id="4" name="Subtitle">
            <a:extLst>
              <a:ext uri="{FF2B5EF4-FFF2-40B4-BE49-F238E27FC236}">
                <a16:creationId xmlns:a16="http://schemas.microsoft.com/office/drawing/2014/main" id="{08006DA3-90B2-ABB7-BFA1-4009929C993E}"/>
              </a:ext>
            </a:extLst>
          </p:cNvPr>
          <p:cNvSpPr>
            <a:spLocks noGrp="1"/>
          </p:cNvSpPr>
          <p:nvPr>
            <p:ph type="subTitle" idx="1" hasCustomPrompt="1"/>
          </p:nvPr>
        </p:nvSpPr>
        <p:spPr bwMode="gray">
          <a:xfrm>
            <a:off x="479425" y="4437120"/>
            <a:ext cx="8281375" cy="936000"/>
          </a:xfrm>
        </p:spPr>
        <p:txBody>
          <a:bodyPr/>
          <a:lstStyle>
            <a:lvl1pPr marL="0" indent="0" algn="l">
              <a:lnSpc>
                <a:spcPct val="100000"/>
              </a:lnSpc>
              <a:spcBef>
                <a:spcPts val="0"/>
              </a:spcBef>
              <a:spcAft>
                <a:spcPts val="2400"/>
              </a:spcAft>
              <a:buFont typeface="Arial" panose="020B0604020202020204" pitchFamily="34" charset="0"/>
              <a:buNone/>
              <a:defRPr sz="2400" b="1">
                <a:solidFill>
                  <a:schemeClr val="bg1"/>
                </a:solidFill>
                <a:latin typeface="Lato" panose="020F0502020204030203" pitchFamily="34" charset="0"/>
              </a:defRPr>
            </a:lvl1pPr>
            <a:lvl2pPr marL="0" indent="0" algn="l">
              <a:lnSpc>
                <a:spcPct val="100000"/>
              </a:lnSpc>
              <a:spcBef>
                <a:spcPts val="0"/>
              </a:spcBef>
              <a:spcAft>
                <a:spcPts val="0"/>
              </a:spcAft>
              <a:buFont typeface="Arial" panose="020B0604020202020204" pitchFamily="34" charset="0"/>
              <a:buNone/>
              <a:defRPr sz="1600" b="0">
                <a:solidFill>
                  <a:schemeClr val="bg1"/>
                </a:solidFill>
                <a:latin typeface="Lato" panose="020F0502020204030203" pitchFamily="34" charset="0"/>
              </a:defRPr>
            </a:lvl2pPr>
            <a:lvl3pPr marL="0" indent="0" algn="l">
              <a:lnSpc>
                <a:spcPct val="100000"/>
              </a:lnSpc>
              <a:spcBef>
                <a:spcPts val="0"/>
              </a:spcBef>
              <a:spcAft>
                <a:spcPts val="0"/>
              </a:spcAft>
              <a:buFont typeface="Arial" panose="020B0604020202020204" pitchFamily="34" charset="0"/>
              <a:buNone/>
              <a:defRPr sz="1600" b="0">
                <a:solidFill>
                  <a:schemeClr val="bg1"/>
                </a:solidFill>
              </a:defRPr>
            </a:lvl3pPr>
            <a:lvl4pPr marL="0" indent="0" algn="l">
              <a:lnSpc>
                <a:spcPct val="100000"/>
              </a:lnSpc>
              <a:spcBef>
                <a:spcPts val="0"/>
              </a:spcBef>
              <a:spcAft>
                <a:spcPts val="0"/>
              </a:spcAft>
              <a:buFont typeface="Arial" panose="020B0604020202020204" pitchFamily="34" charset="0"/>
              <a:buNone/>
              <a:defRPr sz="1600" b="0">
                <a:solidFill>
                  <a:schemeClr val="bg1"/>
                </a:solidFill>
              </a:defRPr>
            </a:lvl4pPr>
            <a:lvl5pPr marL="0" indent="0" algn="l">
              <a:lnSpc>
                <a:spcPct val="100000"/>
              </a:lnSpc>
              <a:spcBef>
                <a:spcPts val="0"/>
              </a:spcBef>
              <a:spcAft>
                <a:spcPts val="0"/>
              </a:spcAft>
              <a:buFont typeface="Arial" panose="020B0604020202020204" pitchFamily="34" charset="0"/>
              <a:buNone/>
              <a:defRPr sz="1600" b="0">
                <a:solidFill>
                  <a:schemeClr val="bg1"/>
                </a:solidFill>
              </a:defRPr>
            </a:lvl5pPr>
            <a:lvl6pPr marL="0" indent="0" algn="l">
              <a:lnSpc>
                <a:spcPct val="100000"/>
              </a:lnSpc>
              <a:spcBef>
                <a:spcPts val="0"/>
              </a:spcBef>
              <a:spcAft>
                <a:spcPts val="0"/>
              </a:spcAft>
              <a:buFont typeface="Arial" panose="020B0604020202020204" pitchFamily="34" charset="0"/>
              <a:buNone/>
              <a:defRPr sz="1600" b="0">
                <a:solidFill>
                  <a:schemeClr val="bg1"/>
                </a:solidFill>
              </a:defRPr>
            </a:lvl6pPr>
            <a:lvl7pPr marL="0" indent="0" algn="l">
              <a:lnSpc>
                <a:spcPct val="100000"/>
              </a:lnSpc>
              <a:spcBef>
                <a:spcPts val="0"/>
              </a:spcBef>
              <a:spcAft>
                <a:spcPts val="0"/>
              </a:spcAft>
              <a:buFont typeface="Arial" panose="020B0604020202020204" pitchFamily="34" charset="0"/>
              <a:buNone/>
              <a:defRPr sz="1600" b="0">
                <a:solidFill>
                  <a:schemeClr val="bg1"/>
                </a:solidFill>
              </a:defRPr>
            </a:lvl7pPr>
            <a:lvl8pPr marL="0" indent="0" algn="l">
              <a:lnSpc>
                <a:spcPct val="100000"/>
              </a:lnSpc>
              <a:spcBef>
                <a:spcPts val="0"/>
              </a:spcBef>
              <a:spcAft>
                <a:spcPts val="0"/>
              </a:spcAft>
              <a:buFont typeface="Arial" panose="020B0604020202020204" pitchFamily="34" charset="0"/>
              <a:buNone/>
              <a:defRPr sz="1600" b="0">
                <a:solidFill>
                  <a:schemeClr val="bg1"/>
                </a:solidFill>
              </a:defRPr>
            </a:lvl8pPr>
            <a:lvl9pPr marL="0" indent="0" algn="l">
              <a:lnSpc>
                <a:spcPct val="100000"/>
              </a:lnSpc>
              <a:spcBef>
                <a:spcPts val="0"/>
              </a:spcBef>
              <a:spcAft>
                <a:spcPts val="0"/>
              </a:spcAft>
              <a:buFont typeface="Arial" panose="020B0604020202020204" pitchFamily="34" charset="0"/>
              <a:buNone/>
              <a:defRPr sz="1600" b="0">
                <a:solidFill>
                  <a:schemeClr val="bg1"/>
                </a:solidFill>
              </a:defRPr>
            </a:lvl9pPr>
          </a:lstStyle>
          <a:p>
            <a:r>
              <a:rPr lang="en-US"/>
              <a:t>Subtitle of the presentation</a:t>
            </a:r>
          </a:p>
          <a:p>
            <a:pPr lvl="1"/>
            <a:r>
              <a:rPr lang="en-US"/>
              <a:t>Author | Date | Place</a:t>
            </a:r>
          </a:p>
        </p:txBody>
      </p:sp>
    </p:spTree>
    <p:extLst>
      <p:ext uri="{BB962C8B-B14F-4D97-AF65-F5344CB8AC3E}">
        <p14:creationId xmlns:p14="http://schemas.microsoft.com/office/powerpoint/2010/main" val="1480281688"/>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ne Content Large image ">
    <p:bg>
      <p:bgRef idx="1001">
        <a:schemeClr val="bg1"/>
      </p:bgRef>
    </p:bg>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Black" hidden="1">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15" name="Text BOX LEFT">
            <a:extLst>
              <a:ext uri="{FF2B5EF4-FFF2-40B4-BE49-F238E27FC236}">
                <a16:creationId xmlns:a16="http://schemas.microsoft.com/office/drawing/2014/main" id="{AEF297DF-F2B8-C737-79B5-83CA93539071}"/>
              </a:ext>
            </a:extLst>
          </p:cNvPr>
          <p:cNvSpPr>
            <a:spLocks noGrp="1"/>
          </p:cNvSpPr>
          <p:nvPr>
            <p:ph idx="1" hasCustomPrompt="1"/>
          </p:nvPr>
        </p:nvSpPr>
        <p:spPr bwMode="gray">
          <a:xfrm>
            <a:off x="479425" y="1412876"/>
            <a:ext cx="3563938" cy="4392000"/>
          </a:xfrm>
        </p:spPr>
        <p:txBody>
          <a:bodyPr/>
          <a:lstStyle>
            <a:lvl1pPr>
              <a:defRPr>
                <a:latin typeface="+mn-lt"/>
              </a:defRPr>
            </a:lvl1pPr>
            <a:lvl2pPr>
              <a:defRPr>
                <a:latin typeface="+mn-lt"/>
              </a:defRPr>
            </a:lvl2pPr>
            <a:lvl3pPr>
              <a:defRPr>
                <a:latin typeface="+mn-lt"/>
              </a:defRPr>
            </a:lvl3pPr>
            <a:lvl4pPr>
              <a:defRPr>
                <a:latin typeface="+mn-lt"/>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p:txBody>
      </p:sp>
      <p:sp>
        <p:nvSpPr>
          <p:cNvPr id="17" name="Footnote/Source">
            <a:extLst>
              <a:ext uri="{FF2B5EF4-FFF2-40B4-BE49-F238E27FC236}">
                <a16:creationId xmlns:a16="http://schemas.microsoft.com/office/drawing/2014/main" id="{6AA06D98-25A1-041E-2BDB-B6080063763F}"/>
              </a:ext>
            </a:extLst>
          </p:cNvPr>
          <p:cNvSpPr>
            <a:spLocks noGrp="1"/>
          </p:cNvSpPr>
          <p:nvPr>
            <p:ph type="body" sz="quarter" idx="13" hasCustomPrompt="1"/>
          </p:nvPr>
        </p:nvSpPr>
        <p:spPr bwMode="gray">
          <a:xfrm>
            <a:off x="480000" y="5805280"/>
            <a:ext cx="3564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4" name="Content Placeholder 3">
            <a:extLst>
              <a:ext uri="{FF2B5EF4-FFF2-40B4-BE49-F238E27FC236}">
                <a16:creationId xmlns:a16="http://schemas.microsoft.com/office/drawing/2014/main" id="{EA07F7BB-24A8-F952-DA43-5C285C3DA55C}"/>
              </a:ext>
            </a:extLst>
          </p:cNvPr>
          <p:cNvSpPr>
            <a:spLocks noGrp="1"/>
          </p:cNvSpPr>
          <p:nvPr>
            <p:ph sz="quarter" idx="17"/>
          </p:nvPr>
        </p:nvSpPr>
        <p:spPr>
          <a:xfrm>
            <a:off x="4321175" y="1412875"/>
            <a:ext cx="7391400" cy="453707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a:extLst>
              <a:ext uri="{FF2B5EF4-FFF2-40B4-BE49-F238E27FC236}">
                <a16:creationId xmlns:a16="http://schemas.microsoft.com/office/drawing/2014/main" id="{5DF7E3F2-6628-8CE5-E1C0-1AAF04DA42D8}"/>
              </a:ext>
            </a:extLst>
          </p:cNvPr>
          <p:cNvSpPr>
            <a:spLocks noGrp="1"/>
          </p:cNvSpPr>
          <p:nvPr>
            <p:ph type="title"/>
          </p:nvPr>
        </p:nvSpPr>
        <p:spPr bwMode="gray">
          <a:xfrm>
            <a:off x="479423" y="225425"/>
            <a:ext cx="11233151" cy="720000"/>
          </a:xfrm>
        </p:spPr>
        <p:txBody>
          <a:bodyPr/>
          <a:lstStyle>
            <a:lvl1pPr>
              <a:defRPr>
                <a:solidFill>
                  <a:schemeClr val="tx1"/>
                </a:solidFill>
                <a:latin typeface="+mj-lt"/>
              </a:defRPr>
            </a:lvl1pPr>
          </a:lstStyle>
          <a:p>
            <a:endParaRPr lang="en-US"/>
          </a:p>
        </p:txBody>
      </p:sp>
    </p:spTree>
    <p:extLst>
      <p:ext uri="{BB962C8B-B14F-4D97-AF65-F5344CB8AC3E}">
        <p14:creationId xmlns:p14="http://schemas.microsoft.com/office/powerpoint/2010/main" val="1399047911"/>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ne Content 1/2 Image (L) (Dark)">
    <p:bg>
      <p:bgRef idx="1001">
        <a:schemeClr val="bg1"/>
      </p:bgRef>
    </p:bg>
    <p:spTree>
      <p:nvGrpSpPr>
        <p:cNvPr id="1" name=""/>
        <p:cNvGrpSpPr/>
        <p:nvPr/>
      </p:nvGrpSpPr>
      <p:grpSpPr>
        <a:xfrm>
          <a:off x="0" y="0"/>
          <a:ext cx="0" cy="0"/>
          <a:chOff x="0" y="0"/>
          <a:chExt cx="0" cy="0"/>
        </a:xfrm>
      </p:grpSpPr>
      <p:sp>
        <p:nvSpPr>
          <p:cNvPr id="2" name="Image">
            <a:extLst>
              <a:ext uri="{FF2B5EF4-FFF2-40B4-BE49-F238E27FC236}">
                <a16:creationId xmlns:a16="http://schemas.microsoft.com/office/drawing/2014/main" id="{8E88DB83-D7EE-ADBE-6837-3582F3D1B219}"/>
              </a:ext>
            </a:extLst>
          </p:cNvPr>
          <p:cNvSpPr>
            <a:spLocks noGrp="1"/>
          </p:cNvSpPr>
          <p:nvPr>
            <p:ph type="pic" sz="quarter" idx="14" hasCustomPrompt="1"/>
          </p:nvPr>
        </p:nvSpPr>
        <p:spPr bwMode="gray">
          <a:xfrm>
            <a:off x="0" y="0"/>
            <a:ext cx="4043361"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3" name="Footnote/Source">
            <a:extLst>
              <a:ext uri="{FF2B5EF4-FFF2-40B4-BE49-F238E27FC236}">
                <a16:creationId xmlns:a16="http://schemas.microsoft.com/office/drawing/2014/main" id="{6E33574A-FF00-B2A0-828F-22F297F7AE53}"/>
              </a:ext>
            </a:extLst>
          </p:cNvPr>
          <p:cNvSpPr>
            <a:spLocks noGrp="1"/>
          </p:cNvSpPr>
          <p:nvPr>
            <p:ph type="body" sz="quarter" idx="13" hasCustomPrompt="1"/>
          </p:nvPr>
        </p:nvSpPr>
        <p:spPr bwMode="gray">
          <a:xfrm>
            <a:off x="4501034" y="5805264"/>
            <a:ext cx="7200238"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tx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box">
            <a:extLst>
              <a:ext uri="{FF2B5EF4-FFF2-40B4-BE49-F238E27FC236}">
                <a16:creationId xmlns:a16="http://schemas.microsoft.com/office/drawing/2014/main" id="{01ED7671-C874-9149-A396-1C5BE9976D4C}"/>
              </a:ext>
            </a:extLst>
          </p:cNvPr>
          <p:cNvSpPr>
            <a:spLocks noGrp="1"/>
          </p:cNvSpPr>
          <p:nvPr>
            <p:ph idx="1" hasCustomPrompt="1"/>
          </p:nvPr>
        </p:nvSpPr>
        <p:spPr bwMode="gray">
          <a:xfrm>
            <a:off x="4501034" y="1412876"/>
            <a:ext cx="7200238" cy="4392000"/>
          </a:xfrm>
        </p:spPr>
        <p:txBody>
          <a:bodyPr/>
          <a:lstStyle>
            <a:lvl1pPr>
              <a:buClr>
                <a:schemeClr val="tx2"/>
              </a:buClr>
              <a:defRPr>
                <a:solidFill>
                  <a:schemeClr val="tx1"/>
                </a:solidFill>
                <a:latin typeface="+mn-lt"/>
              </a:defRPr>
            </a:lvl1pPr>
            <a:lvl2pPr>
              <a:buClr>
                <a:schemeClr val="tx2"/>
              </a:buClr>
              <a:defRPr>
                <a:solidFill>
                  <a:schemeClr val="tx1"/>
                </a:solidFill>
                <a:latin typeface="+mn-lt"/>
              </a:defRPr>
            </a:lvl2pPr>
            <a:lvl3pPr>
              <a:buClr>
                <a:schemeClr val="tx2"/>
              </a:buClr>
              <a:defRPr>
                <a:solidFill>
                  <a:schemeClr val="tx1"/>
                </a:solidFill>
                <a:latin typeface="+mn-lt"/>
              </a:defRPr>
            </a:lvl3pPr>
            <a:lvl4pPr>
              <a:buClr>
                <a:schemeClr val="tx2"/>
              </a:buClr>
              <a:defRPr>
                <a:solidFill>
                  <a:schemeClr val="tx1"/>
                </a:solidFill>
                <a:latin typeface="+mn-lt"/>
              </a:defRPr>
            </a:lvl4pPr>
            <a:lvl5pPr>
              <a:buClr>
                <a:schemeClr val="tx2"/>
              </a:buClr>
              <a:defRPr>
                <a:solidFill>
                  <a:schemeClr val="tx1"/>
                </a:solidFill>
                <a:latin typeface="+mn-lt"/>
              </a:defRPr>
            </a:lvl5pPr>
            <a:lvl6pPr>
              <a:buClr>
                <a:schemeClr val="tx2"/>
              </a:buClr>
              <a:defRPr>
                <a:solidFill>
                  <a:schemeClr val="tx1"/>
                </a:solidFill>
                <a:latin typeface="+mn-lt"/>
              </a:defRPr>
            </a:lvl6pPr>
            <a:lvl7pPr>
              <a:buClr>
                <a:schemeClr val="tx2"/>
              </a:buClr>
              <a:defRPr>
                <a:solidFill>
                  <a:schemeClr val="tx1"/>
                </a:solidFill>
                <a:latin typeface="+mn-lt"/>
              </a:defRPr>
            </a:lvl7pPr>
            <a:lvl8pPr>
              <a:buClr>
                <a:schemeClr val="tx2"/>
              </a:buClr>
              <a:defRPr>
                <a:solidFill>
                  <a:schemeClr val="tx1"/>
                </a:solidFill>
                <a:latin typeface="+mn-lt"/>
              </a:defRPr>
            </a:lvl8pPr>
            <a:lvl9pPr>
              <a:buClr>
                <a:schemeClr val="tx2"/>
              </a:buClr>
              <a:defRPr>
                <a:solidFill>
                  <a:schemeClr val="tx1"/>
                </a:solidFill>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Title">
            <a:extLst>
              <a:ext uri="{FF2B5EF4-FFF2-40B4-BE49-F238E27FC236}">
                <a16:creationId xmlns:a16="http://schemas.microsoft.com/office/drawing/2014/main" id="{098C18BA-9E1C-8F78-6E6B-E6BEEBB7BE48}"/>
              </a:ext>
            </a:extLst>
          </p:cNvPr>
          <p:cNvSpPr>
            <a:spLocks noGrp="1"/>
          </p:cNvSpPr>
          <p:nvPr>
            <p:ph type="title"/>
          </p:nvPr>
        </p:nvSpPr>
        <p:spPr bwMode="gray">
          <a:xfrm>
            <a:off x="4501034" y="225425"/>
            <a:ext cx="7211540" cy="720000"/>
          </a:xfrm>
        </p:spPr>
        <p:txBody>
          <a:bodyPr/>
          <a:lstStyle>
            <a:lvl1pPr>
              <a:defRPr>
                <a:solidFill>
                  <a:schemeClr val="tx1"/>
                </a:solidFill>
                <a:latin typeface="+mj-lt"/>
              </a:defRPr>
            </a:lvl1pPr>
          </a:lstStyle>
          <a:p>
            <a:endParaRPr lang="en-US"/>
          </a:p>
        </p:txBody>
      </p:sp>
    </p:spTree>
    <p:extLst>
      <p:ext uri="{BB962C8B-B14F-4D97-AF65-F5344CB8AC3E}">
        <p14:creationId xmlns:p14="http://schemas.microsoft.com/office/powerpoint/2010/main" val="1946394469"/>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ne Content 1/3 Image (R) (Dark)">
    <p:bg>
      <p:bgPr>
        <a:solidFill>
          <a:srgbClr val="1E1E1C"/>
        </a:solidFill>
        <a:effectLst/>
      </p:bgPr>
    </p:bg>
    <p:spTree>
      <p:nvGrpSpPr>
        <p:cNvPr id="1" name=""/>
        <p:cNvGrpSpPr/>
        <p:nvPr/>
      </p:nvGrpSpPr>
      <p:grpSpPr>
        <a:xfrm>
          <a:off x="0" y="0"/>
          <a:ext cx="0" cy="0"/>
          <a:chOff x="0" y="0"/>
          <a:chExt cx="0" cy="0"/>
        </a:xfrm>
      </p:grpSpPr>
      <p:sp>
        <p:nvSpPr>
          <p:cNvPr id="2" name="Image">
            <a:extLst>
              <a:ext uri="{FF2B5EF4-FFF2-40B4-BE49-F238E27FC236}">
                <a16:creationId xmlns:a16="http://schemas.microsoft.com/office/drawing/2014/main" id="{8E88DB83-D7EE-ADBE-6837-3582F3D1B219}"/>
              </a:ext>
            </a:extLst>
          </p:cNvPr>
          <p:cNvSpPr>
            <a:spLocks noGrp="1" noRot="1" noMove="1" noResize="1" noEditPoints="1" noAdjustHandles="1" noChangeArrowheads="1" noChangeShapeType="1"/>
          </p:cNvSpPr>
          <p:nvPr>
            <p:ph type="pic" sz="quarter" idx="14" hasCustomPrompt="1"/>
          </p:nvPr>
        </p:nvSpPr>
        <p:spPr bwMode="gray">
          <a:xfrm>
            <a:off x="8148637" y="0"/>
            <a:ext cx="4043361"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3" name="Footnote/Source">
            <a:extLst>
              <a:ext uri="{FF2B5EF4-FFF2-40B4-BE49-F238E27FC236}">
                <a16:creationId xmlns:a16="http://schemas.microsoft.com/office/drawing/2014/main" id="{6E33574A-FF00-B2A0-828F-22F297F7AE53}"/>
              </a:ext>
            </a:extLst>
          </p:cNvPr>
          <p:cNvSpPr>
            <a:spLocks noGrp="1"/>
          </p:cNvSpPr>
          <p:nvPr>
            <p:ph type="body" sz="quarter" idx="13" hasCustomPrompt="1"/>
          </p:nvPr>
        </p:nvSpPr>
        <p:spPr bwMode="gray">
          <a:xfrm>
            <a:off x="479999" y="5805264"/>
            <a:ext cx="7379713"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5" name="Rectangle 4">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Black">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12" name="text box">
            <a:extLst>
              <a:ext uri="{FF2B5EF4-FFF2-40B4-BE49-F238E27FC236}">
                <a16:creationId xmlns:a16="http://schemas.microsoft.com/office/drawing/2014/main" id="{01ED7671-C874-9149-A396-1C5BE9976D4C}"/>
              </a:ext>
            </a:extLst>
          </p:cNvPr>
          <p:cNvSpPr>
            <a:spLocks noGrp="1"/>
          </p:cNvSpPr>
          <p:nvPr>
            <p:ph idx="1" hasCustomPrompt="1"/>
          </p:nvPr>
        </p:nvSpPr>
        <p:spPr bwMode="gray">
          <a:xfrm>
            <a:off x="479424" y="1412876"/>
            <a:ext cx="7380289" cy="4392000"/>
          </a:xfrm>
        </p:spPr>
        <p:txBody>
          <a:bodyPr/>
          <a:lstStyle>
            <a:lvl1pPr>
              <a:buClr>
                <a:schemeClr val="tx2"/>
              </a:buClr>
              <a:defRPr>
                <a:solidFill>
                  <a:schemeClr val="bg1"/>
                </a:solidFill>
                <a:latin typeface="+mn-lt"/>
              </a:defRPr>
            </a:lvl1pPr>
            <a:lvl2pPr>
              <a:buClr>
                <a:schemeClr val="tx2"/>
              </a:buClr>
              <a:defRPr>
                <a:solidFill>
                  <a:schemeClr val="bg1"/>
                </a:solidFill>
                <a:latin typeface="+mn-lt"/>
              </a:defRPr>
            </a:lvl2pPr>
            <a:lvl3pPr>
              <a:buClr>
                <a:schemeClr val="tx2"/>
              </a:buClr>
              <a:defRPr>
                <a:solidFill>
                  <a:schemeClr val="bg1"/>
                </a:solidFill>
                <a:latin typeface="+mn-lt"/>
              </a:defRPr>
            </a:lvl3pPr>
            <a:lvl4pPr>
              <a:buClr>
                <a:schemeClr val="tx2"/>
              </a:buClr>
              <a:defRPr>
                <a:solidFill>
                  <a:schemeClr val="bg1"/>
                </a:solidFill>
                <a:latin typeface="+mn-lt"/>
              </a:defRPr>
            </a:lvl4pPr>
            <a:lvl5pPr>
              <a:buClr>
                <a:schemeClr val="tx2"/>
              </a:buClr>
              <a:defRPr>
                <a:solidFill>
                  <a:schemeClr val="bg1"/>
                </a:solidFill>
                <a:latin typeface="+mn-lt"/>
              </a:defRPr>
            </a:lvl5pPr>
            <a:lvl6pPr>
              <a:buClr>
                <a:schemeClr val="tx2"/>
              </a:buClr>
              <a:defRPr>
                <a:solidFill>
                  <a:schemeClr val="bg1"/>
                </a:solidFill>
                <a:latin typeface="+mn-lt"/>
              </a:defRPr>
            </a:lvl6pPr>
            <a:lvl7pPr>
              <a:buClr>
                <a:schemeClr val="tx2"/>
              </a:buClr>
              <a:defRPr>
                <a:solidFill>
                  <a:schemeClr val="bg1"/>
                </a:solidFill>
                <a:latin typeface="+mn-lt"/>
              </a:defRPr>
            </a:lvl7pPr>
            <a:lvl8pPr>
              <a:buClr>
                <a:schemeClr val="tx2"/>
              </a:buClr>
              <a:defRPr>
                <a:solidFill>
                  <a:schemeClr val="bg1"/>
                </a:solidFill>
                <a:latin typeface="+mn-lt"/>
              </a:defRPr>
            </a:lvl8pPr>
            <a:lvl9pPr>
              <a:buClr>
                <a:schemeClr val="tx2"/>
              </a:buClr>
              <a:defRPr>
                <a:solidFill>
                  <a:schemeClr val="bg1"/>
                </a:solidFill>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Title">
            <a:extLst>
              <a:ext uri="{FF2B5EF4-FFF2-40B4-BE49-F238E27FC236}">
                <a16:creationId xmlns:a16="http://schemas.microsoft.com/office/drawing/2014/main" id="{C8BF56F8-B7BF-E813-F9CF-B6F37354527A}"/>
              </a:ext>
            </a:extLst>
          </p:cNvPr>
          <p:cNvSpPr>
            <a:spLocks noGrp="1"/>
          </p:cNvSpPr>
          <p:nvPr>
            <p:ph type="title"/>
          </p:nvPr>
        </p:nvSpPr>
        <p:spPr bwMode="gray">
          <a:xfrm>
            <a:off x="479424" y="225425"/>
            <a:ext cx="7669214" cy="720000"/>
          </a:xfrm>
        </p:spPr>
        <p:txBody>
          <a:bodyPr/>
          <a:lstStyle>
            <a:lvl1pPr>
              <a:defRPr>
                <a:solidFill>
                  <a:schemeClr val="bg1"/>
                </a:solidFill>
                <a:latin typeface="+mj-lt"/>
              </a:defRPr>
            </a:lvl1pPr>
          </a:lstStyle>
          <a:p>
            <a:endParaRPr lang="en-US"/>
          </a:p>
        </p:txBody>
      </p:sp>
    </p:spTree>
    <p:extLst>
      <p:ext uri="{BB962C8B-B14F-4D97-AF65-F5344CB8AC3E}">
        <p14:creationId xmlns:p14="http://schemas.microsoft.com/office/powerpoint/2010/main" val="21086773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ne Content 1/2 Image (R) (Dark)">
    <p:bg>
      <p:bgPr>
        <a:solidFill>
          <a:srgbClr val="1E1E1C"/>
        </a:solidFill>
        <a:effectLst/>
      </p:bgPr>
    </p:bg>
    <p:spTree>
      <p:nvGrpSpPr>
        <p:cNvPr id="1" name=""/>
        <p:cNvGrpSpPr/>
        <p:nvPr/>
      </p:nvGrpSpPr>
      <p:grpSpPr>
        <a:xfrm>
          <a:off x="0" y="0"/>
          <a:ext cx="0" cy="0"/>
          <a:chOff x="0" y="0"/>
          <a:chExt cx="0" cy="0"/>
        </a:xfrm>
      </p:grpSpPr>
      <p:sp>
        <p:nvSpPr>
          <p:cNvPr id="6" name="Image">
            <a:extLst>
              <a:ext uri="{FF2B5EF4-FFF2-40B4-BE49-F238E27FC236}">
                <a16:creationId xmlns:a16="http://schemas.microsoft.com/office/drawing/2014/main" id="{E1D82F29-0F62-7F7B-7C3B-8311FE849E51}"/>
              </a:ext>
            </a:extLst>
          </p:cNvPr>
          <p:cNvSpPr>
            <a:spLocks noGrp="1"/>
          </p:cNvSpPr>
          <p:nvPr>
            <p:ph type="pic" sz="quarter" idx="12" hasCustomPrompt="1"/>
          </p:nvPr>
        </p:nvSpPr>
        <p:spPr bwMode="gray">
          <a:xfrm>
            <a:off x="6240463" y="0"/>
            <a:ext cx="5951536"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5" name="Rectangle 4">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White">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10" name="Text BOX">
            <a:extLst>
              <a:ext uri="{FF2B5EF4-FFF2-40B4-BE49-F238E27FC236}">
                <a16:creationId xmlns:a16="http://schemas.microsoft.com/office/drawing/2014/main" id="{59734D68-2852-E13D-F9A9-CAA5AE7631FD}"/>
              </a:ext>
            </a:extLst>
          </p:cNvPr>
          <p:cNvSpPr>
            <a:spLocks noGrp="1"/>
          </p:cNvSpPr>
          <p:nvPr>
            <p:ph idx="1" hasCustomPrompt="1"/>
          </p:nvPr>
        </p:nvSpPr>
        <p:spPr bwMode="gray">
          <a:xfrm>
            <a:off x="479424" y="1412876"/>
            <a:ext cx="5472113" cy="4392000"/>
          </a:xfrm>
        </p:spPr>
        <p:txBody>
          <a:bodyPr/>
          <a:lstStyle>
            <a:lvl1pPr>
              <a:buClr>
                <a:schemeClr val="tx2"/>
              </a:buClr>
              <a:defRPr>
                <a:solidFill>
                  <a:schemeClr val="bg1"/>
                </a:solidFill>
                <a:latin typeface="+mn-lt"/>
              </a:defRPr>
            </a:lvl1pPr>
            <a:lvl2pPr>
              <a:buClr>
                <a:schemeClr val="tx2"/>
              </a:buClr>
              <a:defRPr>
                <a:solidFill>
                  <a:schemeClr val="bg1"/>
                </a:solidFill>
                <a:latin typeface="+mn-lt"/>
              </a:defRPr>
            </a:lvl2pPr>
            <a:lvl3pPr>
              <a:buClr>
                <a:schemeClr val="tx2"/>
              </a:buClr>
              <a:defRPr>
                <a:solidFill>
                  <a:schemeClr val="bg1"/>
                </a:solidFill>
                <a:latin typeface="+mn-lt"/>
              </a:defRPr>
            </a:lvl3pPr>
            <a:lvl4pPr>
              <a:buClr>
                <a:schemeClr val="tx2"/>
              </a:buClr>
              <a:defRPr>
                <a:solidFill>
                  <a:schemeClr val="bg1"/>
                </a:solidFill>
                <a:latin typeface="+mn-lt"/>
              </a:defRPr>
            </a:lvl4pPr>
            <a:lvl5pPr>
              <a:buClr>
                <a:schemeClr val="tx2"/>
              </a:buClr>
              <a:defRPr>
                <a:solidFill>
                  <a:schemeClr val="bg1"/>
                </a:solidFill>
                <a:latin typeface="+mn-lt"/>
              </a:defRPr>
            </a:lvl5pPr>
            <a:lvl6pPr>
              <a:buClr>
                <a:schemeClr val="tx2"/>
              </a:buClr>
              <a:defRPr>
                <a:solidFill>
                  <a:schemeClr val="bg1"/>
                </a:solidFill>
                <a:latin typeface="+mn-lt"/>
              </a:defRPr>
            </a:lvl6pPr>
            <a:lvl7pPr>
              <a:buClr>
                <a:schemeClr val="tx2"/>
              </a:buClr>
              <a:defRPr>
                <a:solidFill>
                  <a:schemeClr val="bg1"/>
                </a:solidFill>
                <a:latin typeface="+mn-lt"/>
              </a:defRPr>
            </a:lvl7pPr>
            <a:lvl8pPr>
              <a:buClr>
                <a:schemeClr val="tx2"/>
              </a:buClr>
              <a:defRPr>
                <a:solidFill>
                  <a:schemeClr val="bg1"/>
                </a:solidFill>
                <a:latin typeface="+mn-lt"/>
              </a:defRPr>
            </a:lvl8pPr>
            <a:lvl9pPr>
              <a:buClr>
                <a:schemeClr val="tx2"/>
              </a:buClr>
              <a:defRPr>
                <a:solidFill>
                  <a:schemeClr val="bg1"/>
                </a:solidFill>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Footnote/ Source">
            <a:extLst>
              <a:ext uri="{FF2B5EF4-FFF2-40B4-BE49-F238E27FC236}">
                <a16:creationId xmlns:a16="http://schemas.microsoft.com/office/drawing/2014/main" id="{30D23485-1050-ADBA-AAF7-F45240721C20}"/>
              </a:ext>
            </a:extLst>
          </p:cNvPr>
          <p:cNvSpPr>
            <a:spLocks noGrp="1"/>
          </p:cNvSpPr>
          <p:nvPr>
            <p:ph type="body" sz="quarter" idx="13" hasCustomPrompt="1"/>
          </p:nvPr>
        </p:nvSpPr>
        <p:spPr bwMode="gray">
          <a:xfrm>
            <a:off x="480000" y="5805280"/>
            <a:ext cx="547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7" name="Title">
            <a:extLst>
              <a:ext uri="{FF2B5EF4-FFF2-40B4-BE49-F238E27FC236}">
                <a16:creationId xmlns:a16="http://schemas.microsoft.com/office/drawing/2014/main" id="{01407060-6EAB-F122-179D-41BF90D4C7EE}"/>
              </a:ext>
            </a:extLst>
          </p:cNvPr>
          <p:cNvSpPr>
            <a:spLocks noGrp="1"/>
          </p:cNvSpPr>
          <p:nvPr>
            <p:ph type="title"/>
          </p:nvPr>
        </p:nvSpPr>
        <p:spPr bwMode="gray">
          <a:xfrm>
            <a:off x="479424" y="225425"/>
            <a:ext cx="5761040" cy="720000"/>
          </a:xfrm>
        </p:spPr>
        <p:txBody>
          <a:bodyPr/>
          <a:lstStyle>
            <a:lvl1pPr>
              <a:defRPr>
                <a:solidFill>
                  <a:schemeClr val="bg1"/>
                </a:solidFill>
                <a:latin typeface="+mj-lt"/>
              </a:defRPr>
            </a:lvl1pPr>
          </a:lstStyle>
          <a:p>
            <a:endParaRPr lang="en-US"/>
          </a:p>
        </p:txBody>
      </p:sp>
    </p:spTree>
    <p:extLst>
      <p:ext uri="{BB962C8B-B14F-4D97-AF65-F5344CB8AC3E}">
        <p14:creationId xmlns:p14="http://schemas.microsoft.com/office/powerpoint/2010/main" val="25525691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ne Content with Image Slice (R)">
    <p:bg>
      <p:bgRef idx="1001">
        <a:schemeClr val="bg1"/>
      </p:bgRef>
    </p:bg>
    <p:spTree>
      <p:nvGrpSpPr>
        <p:cNvPr id="1" name=""/>
        <p:cNvGrpSpPr/>
        <p:nvPr/>
      </p:nvGrpSpPr>
      <p:grpSpPr>
        <a:xfrm>
          <a:off x="0" y="0"/>
          <a:ext cx="0" cy="0"/>
          <a:chOff x="0" y="0"/>
          <a:chExt cx="0" cy="0"/>
        </a:xfrm>
      </p:grpSpPr>
      <p:sp>
        <p:nvSpPr>
          <p:cNvPr id="6" name="Image">
            <a:extLst>
              <a:ext uri="{FF2B5EF4-FFF2-40B4-BE49-F238E27FC236}">
                <a16:creationId xmlns:a16="http://schemas.microsoft.com/office/drawing/2014/main" id="{6F15896E-BF74-3BE4-0982-00A263BAB92C}"/>
              </a:ext>
            </a:extLst>
          </p:cNvPr>
          <p:cNvSpPr>
            <a:spLocks noGrp="1"/>
          </p:cNvSpPr>
          <p:nvPr>
            <p:ph type="pic" sz="quarter" idx="12" hasCustomPrompt="1"/>
          </p:nvPr>
        </p:nvSpPr>
        <p:spPr bwMode="gray">
          <a:xfrm>
            <a:off x="10164762" y="0"/>
            <a:ext cx="2027238"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Box">
            <a:extLst>
              <a:ext uri="{FF2B5EF4-FFF2-40B4-BE49-F238E27FC236}">
                <a16:creationId xmlns:a16="http://schemas.microsoft.com/office/drawing/2014/main" id="{E9CCAA76-9A1E-A062-2A07-8A5F2ABCEEC9}"/>
              </a:ext>
            </a:extLst>
          </p:cNvPr>
          <p:cNvSpPr>
            <a:spLocks noGrp="1"/>
          </p:cNvSpPr>
          <p:nvPr>
            <p:ph idx="1" hasCustomPrompt="1"/>
          </p:nvPr>
        </p:nvSpPr>
        <p:spPr bwMode="gray">
          <a:xfrm>
            <a:off x="491732" y="1412876"/>
            <a:ext cx="9396414" cy="4392000"/>
          </a:xfrm>
        </p:spPr>
        <p:txBody>
          <a:bodyPr/>
          <a:lstStyle>
            <a:lvl1pPr>
              <a:buClr>
                <a:schemeClr val="tx2"/>
              </a:buClr>
              <a:defRPr sz="1400">
                <a:solidFill>
                  <a:srgbClr val="1E1E1C"/>
                </a:solidFill>
                <a:latin typeface="+mn-lt"/>
              </a:defRPr>
            </a:lvl1pPr>
            <a:lvl2pPr marL="457200" indent="0">
              <a:buClr>
                <a:schemeClr val="tx2"/>
              </a:buClr>
              <a:buFont typeface="Arial" panose="020B0604020202020204" pitchFamily="34" charset="0"/>
              <a:buNone/>
              <a:defRPr sz="1400">
                <a:solidFill>
                  <a:srgbClr val="1E1E1C"/>
                </a:solidFill>
              </a:defRPr>
            </a:lvl2pPr>
            <a:lvl3pPr marL="914400" indent="0">
              <a:buClr>
                <a:schemeClr val="tx2"/>
              </a:buClr>
              <a:buFont typeface="Arial" panose="020B0604020202020204" pitchFamily="34" charset="0"/>
              <a:buNone/>
              <a:defRPr sz="1400">
                <a:solidFill>
                  <a:srgbClr val="1E1E1C"/>
                </a:solidFill>
              </a:defRPr>
            </a:lvl3pPr>
            <a:lvl4pPr marL="1371600" indent="0">
              <a:buClr>
                <a:schemeClr val="tx2"/>
              </a:buClr>
              <a:buFont typeface="Arial" panose="020B0604020202020204" pitchFamily="34" charset="0"/>
              <a:buNone/>
              <a:defRPr sz="1400">
                <a:solidFill>
                  <a:srgbClr val="1E1E1C"/>
                </a:solidFill>
              </a:defRPr>
            </a:lvl4pPr>
            <a:lvl5pPr marL="1828800" indent="0">
              <a:buClr>
                <a:schemeClr val="tx2"/>
              </a:buClr>
              <a:buFont typeface="Arial" panose="020B0604020202020204" pitchFamily="34" charset="0"/>
              <a:buNone/>
              <a:defRPr sz="1400">
                <a:solidFill>
                  <a:srgbClr val="1E1E1C"/>
                </a:solidFill>
              </a:defRPr>
            </a:lvl5pPr>
            <a:lvl6pPr marL="2286000" indent="0">
              <a:buClr>
                <a:schemeClr val="tx2"/>
              </a:buClr>
              <a:buFont typeface="Arial" panose="020B0604020202020204" pitchFamily="34" charset="0"/>
              <a:buNone/>
              <a:defRPr>
                <a:solidFill>
                  <a:schemeClr val="bg1"/>
                </a:solidFill>
              </a:defRPr>
            </a:lvl6pPr>
            <a:lvl7pPr marL="2743200" indent="0">
              <a:buClr>
                <a:schemeClr val="tx2"/>
              </a:buClr>
              <a:buFont typeface="Arial" panose="020B0604020202020204" pitchFamily="34" charset="0"/>
              <a:buNone/>
              <a:defRPr>
                <a:solidFill>
                  <a:schemeClr val="bg1"/>
                </a:solidFill>
              </a:defRPr>
            </a:lvl7pPr>
            <a:lvl8pPr marL="3200400" indent="0">
              <a:buClr>
                <a:schemeClr val="tx2"/>
              </a:buClr>
              <a:buFont typeface="Arial" panose="020B0604020202020204" pitchFamily="34" charset="0"/>
              <a:buNone/>
              <a:defRPr>
                <a:solidFill>
                  <a:schemeClr val="bg1"/>
                </a:solidFill>
              </a:defRPr>
            </a:lvl8pPr>
            <a:lvl9pPr marL="3657600" indent="0">
              <a:buClr>
                <a:schemeClr val="tx2"/>
              </a:buClr>
              <a:buFont typeface="Arial" panose="020B0604020202020204" pitchFamily="34" charset="0"/>
              <a:buNone/>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0"/>
            <a:r>
              <a:rPr lang="en-US"/>
              <a:t>Second level</a:t>
            </a:r>
          </a:p>
          <a:p>
            <a:pPr lvl="1"/>
            <a:r>
              <a:rPr lang="en-US"/>
              <a:t>Third level</a:t>
            </a:r>
          </a:p>
          <a:p>
            <a:pPr lvl="2"/>
            <a:r>
              <a:rPr lang="en-US"/>
              <a:t>Fourth level</a:t>
            </a:r>
          </a:p>
          <a:p>
            <a:pPr lvl="0"/>
            <a:r>
              <a:rPr lang="en-US"/>
              <a:t>Fifth level</a:t>
            </a:r>
          </a:p>
          <a:p>
            <a:pPr lvl="1"/>
            <a:r>
              <a:rPr lang="en-US"/>
              <a:t>Sixth level</a:t>
            </a:r>
          </a:p>
          <a:p>
            <a:pPr lvl="2"/>
            <a:r>
              <a:rPr lang="en-US"/>
              <a:t>Seventh level</a:t>
            </a:r>
          </a:p>
          <a:p>
            <a:pPr lvl="3"/>
            <a:r>
              <a:rPr lang="en-US"/>
              <a:t>Eighth level</a:t>
            </a:r>
          </a:p>
          <a:p>
            <a:pPr lvl="4"/>
            <a:r>
              <a:rPr lang="en-US"/>
              <a:t>Ninth level</a:t>
            </a:r>
          </a:p>
        </p:txBody>
      </p:sp>
      <p:sp>
        <p:nvSpPr>
          <p:cNvPr id="11" name="FootNote/Source">
            <a:extLst>
              <a:ext uri="{FF2B5EF4-FFF2-40B4-BE49-F238E27FC236}">
                <a16:creationId xmlns:a16="http://schemas.microsoft.com/office/drawing/2014/main" id="{4E74AE48-D9B6-EAED-E769-23112BB5D3C4}"/>
              </a:ext>
            </a:extLst>
          </p:cNvPr>
          <p:cNvSpPr>
            <a:spLocks noGrp="1"/>
          </p:cNvSpPr>
          <p:nvPr>
            <p:ph type="body" sz="quarter" idx="13" hasCustomPrompt="1"/>
          </p:nvPr>
        </p:nvSpPr>
        <p:spPr bwMode="gray">
          <a:xfrm>
            <a:off x="491732" y="5805280"/>
            <a:ext cx="9396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rgbClr val="1E1E1C"/>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Clr>
                <a:schemeClr val="tx2"/>
              </a:buClr>
              <a:buNone/>
              <a:defRPr sz="800" b="0">
                <a:solidFill>
                  <a:schemeClr val="bg1"/>
                </a:solidFill>
              </a:defRPr>
            </a:lvl9pPr>
          </a:lstStyle>
          <a:p>
            <a:pPr lvl="0"/>
            <a:r>
              <a:rPr lang="en-US"/>
              <a:t>Footnote/Source</a:t>
            </a:r>
          </a:p>
        </p:txBody>
      </p:sp>
      <p:sp>
        <p:nvSpPr>
          <p:cNvPr id="7" name="Title">
            <a:extLst>
              <a:ext uri="{FF2B5EF4-FFF2-40B4-BE49-F238E27FC236}">
                <a16:creationId xmlns:a16="http://schemas.microsoft.com/office/drawing/2014/main" id="{2C7E2D72-12F8-AEF1-9917-E3C4BB689E3D}"/>
              </a:ext>
            </a:extLst>
          </p:cNvPr>
          <p:cNvSpPr>
            <a:spLocks noGrp="1"/>
          </p:cNvSpPr>
          <p:nvPr>
            <p:ph type="title"/>
          </p:nvPr>
        </p:nvSpPr>
        <p:spPr bwMode="gray">
          <a:xfrm>
            <a:off x="479423" y="225425"/>
            <a:ext cx="9408309" cy="720000"/>
          </a:xfrm>
        </p:spPr>
        <p:txBody>
          <a:bodyPr/>
          <a:lstStyle>
            <a:lvl1pPr>
              <a:defRPr>
                <a:solidFill>
                  <a:schemeClr val="tx1"/>
                </a:solidFill>
                <a:latin typeface="+mj-lt"/>
              </a:defRPr>
            </a:lvl1pPr>
          </a:lstStyle>
          <a:p>
            <a:endParaRPr lang="en-US"/>
          </a:p>
        </p:txBody>
      </p:sp>
    </p:spTree>
    <p:extLst>
      <p:ext uri="{BB962C8B-B14F-4D97-AF65-F5344CB8AC3E}">
        <p14:creationId xmlns:p14="http://schemas.microsoft.com/office/powerpoint/2010/main" val="516990307"/>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ne Content with Image Slice (L)">
    <p:bg>
      <p:bgRef idx="1001">
        <a:schemeClr val="bg1"/>
      </p:bgRef>
    </p:bg>
    <p:spTree>
      <p:nvGrpSpPr>
        <p:cNvPr id="1" name=""/>
        <p:cNvGrpSpPr/>
        <p:nvPr/>
      </p:nvGrpSpPr>
      <p:grpSpPr>
        <a:xfrm>
          <a:off x="0" y="0"/>
          <a:ext cx="0" cy="0"/>
          <a:chOff x="0" y="0"/>
          <a:chExt cx="0" cy="0"/>
        </a:xfrm>
      </p:grpSpPr>
      <p:sp>
        <p:nvSpPr>
          <p:cNvPr id="6" name="Image">
            <a:extLst>
              <a:ext uri="{FF2B5EF4-FFF2-40B4-BE49-F238E27FC236}">
                <a16:creationId xmlns:a16="http://schemas.microsoft.com/office/drawing/2014/main" id="{6F15896E-BF74-3BE4-0982-00A263BAB92C}"/>
              </a:ext>
            </a:extLst>
          </p:cNvPr>
          <p:cNvSpPr>
            <a:spLocks noGrp="1"/>
          </p:cNvSpPr>
          <p:nvPr>
            <p:ph type="pic" sz="quarter" idx="12" hasCustomPrompt="1"/>
          </p:nvPr>
        </p:nvSpPr>
        <p:spPr bwMode="gray">
          <a:xfrm>
            <a:off x="0" y="0"/>
            <a:ext cx="2027238"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Box">
            <a:extLst>
              <a:ext uri="{FF2B5EF4-FFF2-40B4-BE49-F238E27FC236}">
                <a16:creationId xmlns:a16="http://schemas.microsoft.com/office/drawing/2014/main" id="{E9CCAA76-9A1E-A062-2A07-8A5F2ABCEEC9}"/>
              </a:ext>
            </a:extLst>
          </p:cNvPr>
          <p:cNvSpPr>
            <a:spLocks noGrp="1"/>
          </p:cNvSpPr>
          <p:nvPr>
            <p:ph idx="1" hasCustomPrompt="1"/>
          </p:nvPr>
        </p:nvSpPr>
        <p:spPr bwMode="gray">
          <a:xfrm>
            <a:off x="2316209" y="1412876"/>
            <a:ext cx="9396414" cy="4392000"/>
          </a:xfrm>
        </p:spPr>
        <p:txBody>
          <a:bodyPr/>
          <a:lstStyle>
            <a:lvl1pPr>
              <a:buClr>
                <a:schemeClr val="tx2"/>
              </a:buClr>
              <a:defRPr sz="1400">
                <a:solidFill>
                  <a:srgbClr val="1E1E1C"/>
                </a:solidFill>
                <a:latin typeface="+mn-lt"/>
              </a:defRPr>
            </a:lvl1pPr>
            <a:lvl2pPr marL="457200" indent="0">
              <a:buClr>
                <a:schemeClr val="tx2"/>
              </a:buClr>
              <a:buFont typeface="Arial" panose="020B0604020202020204" pitchFamily="34" charset="0"/>
              <a:buNone/>
              <a:defRPr sz="1400">
                <a:solidFill>
                  <a:srgbClr val="1E1E1C"/>
                </a:solidFill>
              </a:defRPr>
            </a:lvl2pPr>
            <a:lvl3pPr marL="914400" indent="0">
              <a:buClr>
                <a:schemeClr val="tx2"/>
              </a:buClr>
              <a:buFont typeface="Arial" panose="020B0604020202020204" pitchFamily="34" charset="0"/>
              <a:buNone/>
              <a:defRPr sz="1400">
                <a:solidFill>
                  <a:srgbClr val="1E1E1C"/>
                </a:solidFill>
              </a:defRPr>
            </a:lvl3pPr>
            <a:lvl4pPr marL="1371600" indent="0">
              <a:buClr>
                <a:schemeClr val="tx2"/>
              </a:buClr>
              <a:buFont typeface="Arial" panose="020B0604020202020204" pitchFamily="34" charset="0"/>
              <a:buNone/>
              <a:defRPr sz="1400">
                <a:solidFill>
                  <a:srgbClr val="1E1E1C"/>
                </a:solidFill>
              </a:defRPr>
            </a:lvl4pPr>
            <a:lvl5pPr marL="1828800" indent="0">
              <a:buClr>
                <a:schemeClr val="tx2"/>
              </a:buClr>
              <a:buFont typeface="Arial" panose="020B0604020202020204" pitchFamily="34" charset="0"/>
              <a:buNone/>
              <a:defRPr sz="1400">
                <a:solidFill>
                  <a:srgbClr val="1E1E1C"/>
                </a:solidFill>
              </a:defRPr>
            </a:lvl5pPr>
            <a:lvl6pPr marL="2286000" indent="0">
              <a:buClr>
                <a:schemeClr val="tx2"/>
              </a:buClr>
              <a:buFont typeface="Arial" panose="020B0604020202020204" pitchFamily="34" charset="0"/>
              <a:buNone/>
              <a:defRPr>
                <a:solidFill>
                  <a:schemeClr val="bg1"/>
                </a:solidFill>
              </a:defRPr>
            </a:lvl6pPr>
            <a:lvl7pPr marL="2743200" indent="0">
              <a:buClr>
                <a:schemeClr val="tx2"/>
              </a:buClr>
              <a:buFont typeface="Arial" panose="020B0604020202020204" pitchFamily="34" charset="0"/>
              <a:buNone/>
              <a:defRPr>
                <a:solidFill>
                  <a:schemeClr val="bg1"/>
                </a:solidFill>
              </a:defRPr>
            </a:lvl7pPr>
            <a:lvl8pPr marL="3200400" indent="0">
              <a:buClr>
                <a:schemeClr val="tx2"/>
              </a:buClr>
              <a:buFont typeface="Arial" panose="020B0604020202020204" pitchFamily="34" charset="0"/>
              <a:buNone/>
              <a:defRPr>
                <a:solidFill>
                  <a:schemeClr val="bg1"/>
                </a:solidFill>
              </a:defRPr>
            </a:lvl8pPr>
            <a:lvl9pPr marL="3657600" indent="0">
              <a:buClr>
                <a:schemeClr val="tx2"/>
              </a:buClr>
              <a:buFont typeface="Arial" panose="020B0604020202020204" pitchFamily="34" charset="0"/>
              <a:buNone/>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0"/>
            <a:r>
              <a:rPr lang="en-US"/>
              <a:t>Second level</a:t>
            </a:r>
          </a:p>
          <a:p>
            <a:pPr lvl="1"/>
            <a:r>
              <a:rPr lang="en-US"/>
              <a:t>Third level</a:t>
            </a:r>
          </a:p>
          <a:p>
            <a:pPr lvl="2"/>
            <a:r>
              <a:rPr lang="en-US"/>
              <a:t>Fourth level</a:t>
            </a:r>
          </a:p>
          <a:p>
            <a:pPr lvl="0"/>
            <a:r>
              <a:rPr lang="en-US"/>
              <a:t>Fifth level</a:t>
            </a:r>
          </a:p>
          <a:p>
            <a:pPr lvl="1"/>
            <a:r>
              <a:rPr lang="en-US"/>
              <a:t>Sixth level</a:t>
            </a:r>
          </a:p>
          <a:p>
            <a:pPr lvl="2"/>
            <a:r>
              <a:rPr lang="en-US"/>
              <a:t>Seventh level</a:t>
            </a:r>
          </a:p>
          <a:p>
            <a:pPr lvl="3"/>
            <a:r>
              <a:rPr lang="en-US"/>
              <a:t>Eighth level</a:t>
            </a:r>
          </a:p>
          <a:p>
            <a:pPr lvl="4"/>
            <a:r>
              <a:rPr lang="en-US"/>
              <a:t>Ninth level</a:t>
            </a:r>
          </a:p>
        </p:txBody>
      </p:sp>
      <p:sp>
        <p:nvSpPr>
          <p:cNvPr id="11" name="FootNote/Source">
            <a:extLst>
              <a:ext uri="{FF2B5EF4-FFF2-40B4-BE49-F238E27FC236}">
                <a16:creationId xmlns:a16="http://schemas.microsoft.com/office/drawing/2014/main" id="{4E74AE48-D9B6-EAED-E769-23112BB5D3C4}"/>
              </a:ext>
            </a:extLst>
          </p:cNvPr>
          <p:cNvSpPr>
            <a:spLocks noGrp="1"/>
          </p:cNvSpPr>
          <p:nvPr>
            <p:ph type="body" sz="quarter" idx="13" hasCustomPrompt="1"/>
          </p:nvPr>
        </p:nvSpPr>
        <p:spPr bwMode="gray">
          <a:xfrm>
            <a:off x="2316783" y="5805280"/>
            <a:ext cx="9396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rgbClr val="1E1E1C"/>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Clr>
                <a:schemeClr val="tx2"/>
              </a:buClr>
              <a:buNone/>
              <a:defRPr sz="800" b="0">
                <a:solidFill>
                  <a:schemeClr val="bg1"/>
                </a:solidFill>
              </a:defRPr>
            </a:lvl9pPr>
          </a:lstStyle>
          <a:p>
            <a:pPr lvl="0"/>
            <a:r>
              <a:rPr lang="en-US"/>
              <a:t>Footnote/Source</a:t>
            </a:r>
          </a:p>
        </p:txBody>
      </p:sp>
      <p:sp>
        <p:nvSpPr>
          <p:cNvPr id="9" name="Title">
            <a:extLst>
              <a:ext uri="{FF2B5EF4-FFF2-40B4-BE49-F238E27FC236}">
                <a16:creationId xmlns:a16="http://schemas.microsoft.com/office/drawing/2014/main" id="{442D3387-1D60-8D39-867F-84E251A8ECAA}"/>
              </a:ext>
            </a:extLst>
          </p:cNvPr>
          <p:cNvSpPr>
            <a:spLocks noGrp="1"/>
          </p:cNvSpPr>
          <p:nvPr>
            <p:ph type="title"/>
          </p:nvPr>
        </p:nvSpPr>
        <p:spPr bwMode="gray">
          <a:xfrm>
            <a:off x="2316160" y="225425"/>
            <a:ext cx="9396414" cy="720000"/>
          </a:xfrm>
        </p:spPr>
        <p:txBody>
          <a:bodyPr/>
          <a:lstStyle>
            <a:lvl1pPr>
              <a:defRPr>
                <a:solidFill>
                  <a:schemeClr val="tx1"/>
                </a:solidFill>
                <a:latin typeface="+mj-lt"/>
              </a:defRPr>
            </a:lvl1pPr>
          </a:lstStyle>
          <a:p>
            <a:endParaRPr lang="en-US"/>
          </a:p>
        </p:txBody>
      </p:sp>
    </p:spTree>
    <p:extLst>
      <p:ext uri="{BB962C8B-B14F-4D97-AF65-F5344CB8AC3E}">
        <p14:creationId xmlns:p14="http://schemas.microsoft.com/office/powerpoint/2010/main" val="3356265250"/>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ne Content with Image Slice (Dark) (R)">
    <p:bg>
      <p:bgPr>
        <a:solidFill>
          <a:srgbClr val="1E1E1C"/>
        </a:solidFill>
        <a:effectLst/>
      </p:bgPr>
    </p:bg>
    <p:spTree>
      <p:nvGrpSpPr>
        <p:cNvPr id="1" name=""/>
        <p:cNvGrpSpPr/>
        <p:nvPr/>
      </p:nvGrpSpPr>
      <p:grpSpPr>
        <a:xfrm>
          <a:off x="0" y="0"/>
          <a:ext cx="0" cy="0"/>
          <a:chOff x="0" y="0"/>
          <a:chExt cx="0" cy="0"/>
        </a:xfrm>
      </p:grpSpPr>
      <p:sp>
        <p:nvSpPr>
          <p:cNvPr id="6" name="Image">
            <a:extLst>
              <a:ext uri="{FF2B5EF4-FFF2-40B4-BE49-F238E27FC236}">
                <a16:creationId xmlns:a16="http://schemas.microsoft.com/office/drawing/2014/main" id="{6F15896E-BF74-3BE4-0982-00A263BAB92C}"/>
              </a:ext>
            </a:extLst>
          </p:cNvPr>
          <p:cNvSpPr>
            <a:spLocks noGrp="1"/>
          </p:cNvSpPr>
          <p:nvPr>
            <p:ph type="pic" sz="quarter" idx="12" hasCustomPrompt="1"/>
          </p:nvPr>
        </p:nvSpPr>
        <p:spPr bwMode="gray">
          <a:xfrm>
            <a:off x="0" y="0"/>
            <a:ext cx="2027238"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Box">
            <a:extLst>
              <a:ext uri="{FF2B5EF4-FFF2-40B4-BE49-F238E27FC236}">
                <a16:creationId xmlns:a16="http://schemas.microsoft.com/office/drawing/2014/main" id="{E9CCAA76-9A1E-A062-2A07-8A5F2ABCEEC9}"/>
              </a:ext>
            </a:extLst>
          </p:cNvPr>
          <p:cNvSpPr>
            <a:spLocks noGrp="1"/>
          </p:cNvSpPr>
          <p:nvPr>
            <p:ph idx="1" hasCustomPrompt="1"/>
          </p:nvPr>
        </p:nvSpPr>
        <p:spPr bwMode="gray">
          <a:xfrm>
            <a:off x="2316209" y="1412876"/>
            <a:ext cx="9396414" cy="4392000"/>
          </a:xfrm>
        </p:spPr>
        <p:txBody>
          <a:bodyPr/>
          <a:lstStyle>
            <a:lvl1pPr>
              <a:buClr>
                <a:schemeClr val="tx2"/>
              </a:buClr>
              <a:defRPr sz="1400">
                <a:solidFill>
                  <a:schemeClr val="bg1"/>
                </a:solidFill>
                <a:latin typeface="+mn-lt"/>
              </a:defRPr>
            </a:lvl1pPr>
            <a:lvl2pPr marL="457200" indent="0">
              <a:buClr>
                <a:schemeClr val="tx2"/>
              </a:buClr>
              <a:buFont typeface="Arial" panose="020B0604020202020204" pitchFamily="34" charset="0"/>
              <a:buNone/>
              <a:defRPr sz="1400">
                <a:solidFill>
                  <a:schemeClr val="bg1"/>
                </a:solidFill>
              </a:defRPr>
            </a:lvl2pPr>
            <a:lvl3pPr marL="914400" indent="0">
              <a:buClr>
                <a:schemeClr val="tx2"/>
              </a:buClr>
              <a:buFont typeface="Arial" panose="020B0604020202020204" pitchFamily="34" charset="0"/>
              <a:buNone/>
              <a:defRPr sz="1400">
                <a:solidFill>
                  <a:schemeClr val="bg1"/>
                </a:solidFill>
              </a:defRPr>
            </a:lvl3pPr>
            <a:lvl4pPr marL="1371600" indent="0">
              <a:buClr>
                <a:schemeClr val="tx2"/>
              </a:buClr>
              <a:buFont typeface="Arial" panose="020B0604020202020204" pitchFamily="34" charset="0"/>
              <a:buNone/>
              <a:defRPr sz="1400">
                <a:solidFill>
                  <a:schemeClr val="bg1"/>
                </a:solidFill>
              </a:defRPr>
            </a:lvl4pPr>
            <a:lvl5pPr marL="1828800" indent="0">
              <a:buClr>
                <a:schemeClr val="tx2"/>
              </a:buClr>
              <a:buFont typeface="Arial" panose="020B0604020202020204" pitchFamily="34" charset="0"/>
              <a:buNone/>
              <a:defRPr sz="1400">
                <a:solidFill>
                  <a:schemeClr val="bg1"/>
                </a:solidFill>
              </a:defRPr>
            </a:lvl5pPr>
            <a:lvl6pPr marL="2286000" indent="0">
              <a:buClr>
                <a:schemeClr val="tx2"/>
              </a:buClr>
              <a:buFont typeface="Arial" panose="020B0604020202020204" pitchFamily="34" charset="0"/>
              <a:buNone/>
              <a:defRPr>
                <a:solidFill>
                  <a:schemeClr val="bg1"/>
                </a:solidFill>
              </a:defRPr>
            </a:lvl6pPr>
            <a:lvl7pPr marL="2743200" indent="0">
              <a:buClr>
                <a:schemeClr val="tx2"/>
              </a:buClr>
              <a:buFont typeface="Arial" panose="020B0604020202020204" pitchFamily="34" charset="0"/>
              <a:buNone/>
              <a:defRPr>
                <a:solidFill>
                  <a:schemeClr val="bg1"/>
                </a:solidFill>
              </a:defRPr>
            </a:lvl7pPr>
            <a:lvl8pPr marL="3200400" indent="0">
              <a:buClr>
                <a:schemeClr val="tx2"/>
              </a:buClr>
              <a:buFont typeface="Arial" panose="020B0604020202020204" pitchFamily="34" charset="0"/>
              <a:buNone/>
              <a:defRPr>
                <a:solidFill>
                  <a:schemeClr val="bg1"/>
                </a:solidFill>
              </a:defRPr>
            </a:lvl8pPr>
            <a:lvl9pPr marL="3657600" indent="0">
              <a:buClr>
                <a:schemeClr val="tx2"/>
              </a:buClr>
              <a:buFont typeface="Arial" panose="020B0604020202020204" pitchFamily="34" charset="0"/>
              <a:buNone/>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0"/>
            <a:r>
              <a:rPr lang="en-US"/>
              <a:t>Second level</a:t>
            </a:r>
          </a:p>
          <a:p>
            <a:pPr lvl="1"/>
            <a:r>
              <a:rPr lang="en-US"/>
              <a:t>Third level</a:t>
            </a:r>
          </a:p>
          <a:p>
            <a:pPr lvl="2"/>
            <a:r>
              <a:rPr lang="en-US"/>
              <a:t>Fourth level</a:t>
            </a:r>
          </a:p>
          <a:p>
            <a:pPr lvl="0"/>
            <a:r>
              <a:rPr lang="en-US"/>
              <a:t>Fifth level</a:t>
            </a:r>
          </a:p>
          <a:p>
            <a:pPr lvl="1"/>
            <a:r>
              <a:rPr lang="en-US"/>
              <a:t>Sixth level</a:t>
            </a:r>
          </a:p>
          <a:p>
            <a:pPr lvl="2"/>
            <a:r>
              <a:rPr lang="en-US"/>
              <a:t>Seventh level</a:t>
            </a:r>
          </a:p>
          <a:p>
            <a:pPr lvl="3"/>
            <a:r>
              <a:rPr lang="en-US"/>
              <a:t>Eighth level</a:t>
            </a:r>
          </a:p>
          <a:p>
            <a:pPr lvl="4"/>
            <a:r>
              <a:rPr lang="en-US"/>
              <a:t>Ninth level</a:t>
            </a:r>
          </a:p>
        </p:txBody>
      </p:sp>
      <p:sp>
        <p:nvSpPr>
          <p:cNvPr id="11" name="FootNote/Source">
            <a:extLst>
              <a:ext uri="{FF2B5EF4-FFF2-40B4-BE49-F238E27FC236}">
                <a16:creationId xmlns:a16="http://schemas.microsoft.com/office/drawing/2014/main" id="{4E74AE48-D9B6-EAED-E769-23112BB5D3C4}"/>
              </a:ext>
            </a:extLst>
          </p:cNvPr>
          <p:cNvSpPr>
            <a:spLocks noGrp="1"/>
          </p:cNvSpPr>
          <p:nvPr>
            <p:ph type="body" sz="quarter" idx="13" hasCustomPrompt="1"/>
          </p:nvPr>
        </p:nvSpPr>
        <p:spPr bwMode="gray">
          <a:xfrm>
            <a:off x="2316783" y="5805280"/>
            <a:ext cx="9396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Clr>
                <a:schemeClr val="tx2"/>
              </a:buClr>
              <a:buNone/>
              <a:defRPr sz="800" b="0">
                <a:solidFill>
                  <a:schemeClr val="bg1"/>
                </a:solidFill>
              </a:defRPr>
            </a:lvl9pPr>
          </a:lstStyle>
          <a:p>
            <a:pPr lvl="0"/>
            <a:r>
              <a:rPr lang="en-US"/>
              <a:t>Footnote/Source</a:t>
            </a:r>
          </a:p>
        </p:txBody>
      </p:sp>
      <p:sp>
        <p:nvSpPr>
          <p:cNvPr id="9" name="Title">
            <a:extLst>
              <a:ext uri="{FF2B5EF4-FFF2-40B4-BE49-F238E27FC236}">
                <a16:creationId xmlns:a16="http://schemas.microsoft.com/office/drawing/2014/main" id="{0CAA731D-0386-081A-FE00-A4030113E2B0}"/>
              </a:ext>
            </a:extLst>
          </p:cNvPr>
          <p:cNvSpPr>
            <a:spLocks noGrp="1"/>
          </p:cNvSpPr>
          <p:nvPr>
            <p:ph type="title"/>
          </p:nvPr>
        </p:nvSpPr>
        <p:spPr bwMode="gray">
          <a:xfrm>
            <a:off x="2316160" y="225425"/>
            <a:ext cx="9396414" cy="720000"/>
          </a:xfrm>
        </p:spPr>
        <p:txBody>
          <a:bodyPr/>
          <a:lstStyle>
            <a:lvl1pPr>
              <a:defRPr>
                <a:solidFill>
                  <a:schemeClr val="bg1"/>
                </a:solidFill>
                <a:latin typeface="+mj-lt"/>
              </a:defRPr>
            </a:lvl1pPr>
          </a:lstStyle>
          <a:p>
            <a:endParaRPr lang="en-US"/>
          </a:p>
        </p:txBody>
      </p:sp>
    </p:spTree>
    <p:extLst>
      <p:ext uri="{BB962C8B-B14F-4D97-AF65-F5344CB8AC3E}">
        <p14:creationId xmlns:p14="http://schemas.microsoft.com/office/powerpoint/2010/main" val="4977985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with Image Slice (R)">
    <p:bg>
      <p:bgRef idx="1001">
        <a:schemeClr val="bg1"/>
      </p:bgRef>
    </p:bg>
    <p:spTree>
      <p:nvGrpSpPr>
        <p:cNvPr id="1" name=""/>
        <p:cNvGrpSpPr/>
        <p:nvPr/>
      </p:nvGrpSpPr>
      <p:grpSpPr>
        <a:xfrm>
          <a:off x="0" y="0"/>
          <a:ext cx="0" cy="0"/>
          <a:chOff x="0" y="0"/>
          <a:chExt cx="0" cy="0"/>
        </a:xfrm>
      </p:grpSpPr>
      <p:sp>
        <p:nvSpPr>
          <p:cNvPr id="6" name="Image">
            <a:extLst>
              <a:ext uri="{FF2B5EF4-FFF2-40B4-BE49-F238E27FC236}">
                <a16:creationId xmlns:a16="http://schemas.microsoft.com/office/drawing/2014/main" id="{6F15896E-BF74-3BE4-0982-00A263BAB92C}"/>
              </a:ext>
            </a:extLst>
          </p:cNvPr>
          <p:cNvSpPr>
            <a:spLocks noGrp="1"/>
          </p:cNvSpPr>
          <p:nvPr>
            <p:ph type="pic" sz="quarter" idx="12" hasCustomPrompt="1"/>
          </p:nvPr>
        </p:nvSpPr>
        <p:spPr bwMode="gray">
          <a:xfrm>
            <a:off x="10164761" y="0"/>
            <a:ext cx="2027238"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Box">
            <a:extLst>
              <a:ext uri="{FF2B5EF4-FFF2-40B4-BE49-F238E27FC236}">
                <a16:creationId xmlns:a16="http://schemas.microsoft.com/office/drawing/2014/main" id="{E9CCAA76-9A1E-A062-2A07-8A5F2ABCEEC9}"/>
              </a:ext>
            </a:extLst>
          </p:cNvPr>
          <p:cNvSpPr>
            <a:spLocks noGrp="1"/>
          </p:cNvSpPr>
          <p:nvPr>
            <p:ph idx="1" hasCustomPrompt="1"/>
          </p:nvPr>
        </p:nvSpPr>
        <p:spPr bwMode="gray">
          <a:xfrm>
            <a:off x="478801" y="1413280"/>
            <a:ext cx="4543534" cy="4392000"/>
          </a:xfrm>
        </p:spPr>
        <p:txBody>
          <a:bodyPr/>
          <a:lstStyle>
            <a:lvl1pPr>
              <a:buClr>
                <a:schemeClr val="tx2"/>
              </a:buClr>
              <a:defRPr sz="1400">
                <a:solidFill>
                  <a:schemeClr val="tx1"/>
                </a:solidFill>
                <a:latin typeface="+mn-lt"/>
              </a:defRPr>
            </a:lvl1pPr>
            <a:lvl2pPr marL="457200" indent="0">
              <a:buClr>
                <a:schemeClr val="tx2"/>
              </a:buClr>
              <a:buFont typeface="Arial" panose="020B0604020202020204" pitchFamily="34" charset="0"/>
              <a:buNone/>
              <a:defRPr sz="1400">
                <a:solidFill>
                  <a:schemeClr val="tx1"/>
                </a:solidFill>
              </a:defRPr>
            </a:lvl2pPr>
            <a:lvl3pPr marL="914400" indent="0">
              <a:buClr>
                <a:schemeClr val="tx2"/>
              </a:buClr>
              <a:buFont typeface="Arial" panose="020B0604020202020204" pitchFamily="34" charset="0"/>
              <a:buNone/>
              <a:defRPr sz="1400">
                <a:solidFill>
                  <a:schemeClr val="tx1"/>
                </a:solidFill>
              </a:defRPr>
            </a:lvl3pPr>
            <a:lvl4pPr marL="1371600" indent="0">
              <a:buClr>
                <a:schemeClr val="tx2"/>
              </a:buClr>
              <a:buFont typeface="Arial" panose="020B0604020202020204" pitchFamily="34" charset="0"/>
              <a:buNone/>
              <a:defRPr sz="1400">
                <a:solidFill>
                  <a:schemeClr val="tx1"/>
                </a:solidFill>
              </a:defRPr>
            </a:lvl4pPr>
            <a:lvl5pPr marL="1828800" indent="0">
              <a:buClr>
                <a:schemeClr val="tx2"/>
              </a:buClr>
              <a:buFont typeface="Arial" panose="020B0604020202020204" pitchFamily="34" charset="0"/>
              <a:buNone/>
              <a:defRPr sz="1400">
                <a:solidFill>
                  <a:schemeClr val="tx1"/>
                </a:solidFill>
              </a:defRPr>
            </a:lvl5pPr>
            <a:lvl6pPr marL="2286000" indent="0">
              <a:buClr>
                <a:schemeClr val="tx2"/>
              </a:buClr>
              <a:buFont typeface="Arial" panose="020B0604020202020204" pitchFamily="34" charset="0"/>
              <a:buNone/>
              <a:defRPr>
                <a:solidFill>
                  <a:schemeClr val="bg1"/>
                </a:solidFill>
              </a:defRPr>
            </a:lvl6pPr>
            <a:lvl7pPr marL="2743200" indent="0">
              <a:buClr>
                <a:schemeClr val="tx2"/>
              </a:buClr>
              <a:buFont typeface="Arial" panose="020B0604020202020204" pitchFamily="34" charset="0"/>
              <a:buNone/>
              <a:defRPr>
                <a:solidFill>
                  <a:schemeClr val="bg1"/>
                </a:solidFill>
              </a:defRPr>
            </a:lvl7pPr>
            <a:lvl8pPr marL="3200400" indent="0">
              <a:buClr>
                <a:schemeClr val="tx2"/>
              </a:buClr>
              <a:buFont typeface="Arial" panose="020B0604020202020204" pitchFamily="34" charset="0"/>
              <a:buNone/>
              <a:defRPr>
                <a:solidFill>
                  <a:schemeClr val="bg1"/>
                </a:solidFill>
              </a:defRPr>
            </a:lvl8pPr>
            <a:lvl9pPr marL="3657600" indent="0">
              <a:buClr>
                <a:schemeClr val="tx2"/>
              </a:buClr>
              <a:buFont typeface="Arial" panose="020B0604020202020204" pitchFamily="34" charset="0"/>
              <a:buNone/>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0"/>
            <a:r>
              <a:rPr lang="en-US"/>
              <a:t>Second level</a:t>
            </a:r>
          </a:p>
          <a:p>
            <a:pPr lvl="1"/>
            <a:r>
              <a:rPr lang="en-US"/>
              <a:t>Third level</a:t>
            </a:r>
          </a:p>
          <a:p>
            <a:pPr lvl="2"/>
            <a:r>
              <a:rPr lang="en-US"/>
              <a:t>Fourth level</a:t>
            </a:r>
          </a:p>
          <a:p>
            <a:pPr lvl="0"/>
            <a:r>
              <a:rPr lang="en-US"/>
              <a:t>Fifth level</a:t>
            </a:r>
          </a:p>
          <a:p>
            <a:pPr lvl="1"/>
            <a:r>
              <a:rPr lang="en-US"/>
              <a:t>Sixth level</a:t>
            </a:r>
          </a:p>
          <a:p>
            <a:pPr lvl="2"/>
            <a:r>
              <a:rPr lang="en-US"/>
              <a:t>Seventh level</a:t>
            </a:r>
          </a:p>
          <a:p>
            <a:pPr lvl="3"/>
            <a:r>
              <a:rPr lang="en-US"/>
              <a:t>Eighth level</a:t>
            </a:r>
          </a:p>
          <a:p>
            <a:pPr lvl="4"/>
            <a:r>
              <a:rPr lang="en-US"/>
              <a:t>Ninth level</a:t>
            </a:r>
          </a:p>
        </p:txBody>
      </p:sp>
      <p:sp>
        <p:nvSpPr>
          <p:cNvPr id="11" name="FootNote/Source">
            <a:extLst>
              <a:ext uri="{FF2B5EF4-FFF2-40B4-BE49-F238E27FC236}">
                <a16:creationId xmlns:a16="http://schemas.microsoft.com/office/drawing/2014/main" id="{4E74AE48-D9B6-EAED-E769-23112BB5D3C4}"/>
              </a:ext>
            </a:extLst>
          </p:cNvPr>
          <p:cNvSpPr>
            <a:spLocks noGrp="1"/>
          </p:cNvSpPr>
          <p:nvPr>
            <p:ph type="body" sz="quarter" idx="13" hasCustomPrompt="1"/>
          </p:nvPr>
        </p:nvSpPr>
        <p:spPr bwMode="gray">
          <a:xfrm>
            <a:off x="478801" y="5805280"/>
            <a:ext cx="9396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rgbClr val="1E1E1C"/>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Clr>
                <a:schemeClr val="tx2"/>
              </a:buClr>
              <a:buNone/>
              <a:defRPr sz="800" b="0">
                <a:solidFill>
                  <a:schemeClr val="bg1"/>
                </a:solidFill>
              </a:defRPr>
            </a:lvl9pPr>
          </a:lstStyle>
          <a:p>
            <a:pPr lvl="0"/>
            <a:r>
              <a:rPr lang="en-US"/>
              <a:t>Footnote/Source</a:t>
            </a:r>
          </a:p>
        </p:txBody>
      </p:sp>
      <p:sp>
        <p:nvSpPr>
          <p:cNvPr id="13" name="Text Box">
            <a:extLst>
              <a:ext uri="{FF2B5EF4-FFF2-40B4-BE49-F238E27FC236}">
                <a16:creationId xmlns:a16="http://schemas.microsoft.com/office/drawing/2014/main" id="{E2039665-2A0A-B25F-048C-E2C0637E9DAD}"/>
              </a:ext>
            </a:extLst>
          </p:cNvPr>
          <p:cNvSpPr>
            <a:spLocks noGrp="1"/>
          </p:cNvSpPr>
          <p:nvPr>
            <p:ph idx="14" hasCustomPrompt="1"/>
          </p:nvPr>
        </p:nvSpPr>
        <p:spPr bwMode="gray">
          <a:xfrm>
            <a:off x="5331686" y="1413280"/>
            <a:ext cx="4532180" cy="4392000"/>
          </a:xfrm>
        </p:spPr>
        <p:txBody>
          <a:bodyPr/>
          <a:lstStyle>
            <a:lvl1pPr>
              <a:buClr>
                <a:schemeClr val="tx2"/>
              </a:buClr>
              <a:defRPr sz="1400">
                <a:solidFill>
                  <a:schemeClr val="tx1"/>
                </a:solidFill>
                <a:latin typeface="+mn-lt"/>
              </a:defRPr>
            </a:lvl1pPr>
            <a:lvl2pPr marL="457200" indent="0">
              <a:buClr>
                <a:schemeClr val="tx2"/>
              </a:buClr>
              <a:buFont typeface="Arial" panose="020B0604020202020204" pitchFamily="34" charset="0"/>
              <a:buNone/>
              <a:defRPr sz="1400">
                <a:solidFill>
                  <a:schemeClr val="tx1"/>
                </a:solidFill>
              </a:defRPr>
            </a:lvl2pPr>
            <a:lvl3pPr marL="914400" indent="0">
              <a:buClr>
                <a:schemeClr val="tx2"/>
              </a:buClr>
              <a:buFont typeface="Arial" panose="020B0604020202020204" pitchFamily="34" charset="0"/>
              <a:buNone/>
              <a:defRPr sz="1400">
                <a:solidFill>
                  <a:schemeClr val="tx1"/>
                </a:solidFill>
              </a:defRPr>
            </a:lvl3pPr>
            <a:lvl4pPr marL="1371600" indent="0">
              <a:buClr>
                <a:schemeClr val="tx2"/>
              </a:buClr>
              <a:buFont typeface="Arial" panose="020B0604020202020204" pitchFamily="34" charset="0"/>
              <a:buNone/>
              <a:defRPr sz="1400">
                <a:solidFill>
                  <a:schemeClr val="tx1"/>
                </a:solidFill>
              </a:defRPr>
            </a:lvl4pPr>
            <a:lvl5pPr marL="1828800" indent="0">
              <a:buClr>
                <a:schemeClr val="tx2"/>
              </a:buClr>
              <a:buFont typeface="Arial" panose="020B0604020202020204" pitchFamily="34" charset="0"/>
              <a:buNone/>
              <a:defRPr sz="1400">
                <a:solidFill>
                  <a:schemeClr val="tx1"/>
                </a:solidFill>
              </a:defRPr>
            </a:lvl5pPr>
            <a:lvl6pPr marL="2286000" indent="0">
              <a:buClr>
                <a:schemeClr val="tx2"/>
              </a:buClr>
              <a:buFont typeface="Arial" panose="020B0604020202020204" pitchFamily="34" charset="0"/>
              <a:buNone/>
              <a:defRPr>
                <a:solidFill>
                  <a:schemeClr val="bg1"/>
                </a:solidFill>
              </a:defRPr>
            </a:lvl6pPr>
            <a:lvl7pPr marL="2743200" indent="0">
              <a:buClr>
                <a:schemeClr val="tx2"/>
              </a:buClr>
              <a:buFont typeface="Arial" panose="020B0604020202020204" pitchFamily="34" charset="0"/>
              <a:buNone/>
              <a:defRPr>
                <a:solidFill>
                  <a:schemeClr val="bg1"/>
                </a:solidFill>
              </a:defRPr>
            </a:lvl7pPr>
            <a:lvl8pPr marL="3200400" indent="0">
              <a:buClr>
                <a:schemeClr val="tx2"/>
              </a:buClr>
              <a:buFont typeface="Arial" panose="020B0604020202020204" pitchFamily="34" charset="0"/>
              <a:buNone/>
              <a:defRPr>
                <a:solidFill>
                  <a:schemeClr val="bg1"/>
                </a:solidFill>
              </a:defRPr>
            </a:lvl8pPr>
            <a:lvl9pPr marL="3657600" indent="0">
              <a:buClr>
                <a:schemeClr val="tx2"/>
              </a:buClr>
              <a:buFont typeface="Arial" panose="020B0604020202020204" pitchFamily="34" charset="0"/>
              <a:buNone/>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0"/>
            <a:r>
              <a:rPr lang="en-US"/>
              <a:t>Second level</a:t>
            </a:r>
          </a:p>
          <a:p>
            <a:pPr lvl="1"/>
            <a:r>
              <a:rPr lang="en-US"/>
              <a:t>Third level</a:t>
            </a:r>
          </a:p>
          <a:p>
            <a:pPr lvl="2"/>
            <a:r>
              <a:rPr lang="en-US"/>
              <a:t>Fourth level</a:t>
            </a:r>
          </a:p>
          <a:p>
            <a:pPr lvl="0"/>
            <a:r>
              <a:rPr lang="en-US"/>
              <a:t>Fifth level</a:t>
            </a:r>
          </a:p>
          <a:p>
            <a:pPr lvl="1"/>
            <a:r>
              <a:rPr lang="en-US"/>
              <a:t>Sixth level</a:t>
            </a:r>
          </a:p>
          <a:p>
            <a:pPr lvl="2"/>
            <a:r>
              <a:rPr lang="en-US"/>
              <a:t>Seventh level</a:t>
            </a:r>
          </a:p>
          <a:p>
            <a:pPr lvl="3"/>
            <a:r>
              <a:rPr lang="en-US"/>
              <a:t>Eighth level</a:t>
            </a:r>
          </a:p>
          <a:p>
            <a:pPr lvl="4"/>
            <a:r>
              <a:rPr lang="en-US"/>
              <a:t>Ninth level</a:t>
            </a:r>
          </a:p>
        </p:txBody>
      </p:sp>
      <p:sp>
        <p:nvSpPr>
          <p:cNvPr id="8" name="Title">
            <a:extLst>
              <a:ext uri="{FF2B5EF4-FFF2-40B4-BE49-F238E27FC236}">
                <a16:creationId xmlns:a16="http://schemas.microsoft.com/office/drawing/2014/main" id="{153F2070-DA64-FDEA-1CEB-E4FCA257E487}"/>
              </a:ext>
            </a:extLst>
          </p:cNvPr>
          <p:cNvSpPr>
            <a:spLocks noGrp="1"/>
          </p:cNvSpPr>
          <p:nvPr>
            <p:ph type="title"/>
          </p:nvPr>
        </p:nvSpPr>
        <p:spPr bwMode="gray">
          <a:xfrm>
            <a:off x="479424" y="225425"/>
            <a:ext cx="9395378" cy="720000"/>
          </a:xfrm>
        </p:spPr>
        <p:txBody>
          <a:bodyPr/>
          <a:lstStyle>
            <a:lvl1pPr>
              <a:defRPr>
                <a:solidFill>
                  <a:schemeClr val="tx1"/>
                </a:solidFill>
                <a:latin typeface="+mj-lt"/>
              </a:defRPr>
            </a:lvl1pPr>
          </a:lstStyle>
          <a:p>
            <a:endParaRPr lang="en-US"/>
          </a:p>
        </p:txBody>
      </p:sp>
    </p:spTree>
    <p:extLst>
      <p:ext uri="{BB962C8B-B14F-4D97-AF65-F5344CB8AC3E}">
        <p14:creationId xmlns:p14="http://schemas.microsoft.com/office/powerpoint/2010/main" val="273552113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with Image Slice (L)">
    <p:bg>
      <p:bgRef idx="1001">
        <a:schemeClr val="bg1"/>
      </p:bgRef>
    </p:bg>
    <p:spTree>
      <p:nvGrpSpPr>
        <p:cNvPr id="1" name=""/>
        <p:cNvGrpSpPr/>
        <p:nvPr/>
      </p:nvGrpSpPr>
      <p:grpSpPr>
        <a:xfrm>
          <a:off x="0" y="0"/>
          <a:ext cx="0" cy="0"/>
          <a:chOff x="0" y="0"/>
          <a:chExt cx="0" cy="0"/>
        </a:xfrm>
      </p:grpSpPr>
      <p:sp>
        <p:nvSpPr>
          <p:cNvPr id="6" name="Image">
            <a:extLst>
              <a:ext uri="{FF2B5EF4-FFF2-40B4-BE49-F238E27FC236}">
                <a16:creationId xmlns:a16="http://schemas.microsoft.com/office/drawing/2014/main" id="{6F15896E-BF74-3BE4-0982-00A263BAB92C}"/>
              </a:ext>
            </a:extLst>
          </p:cNvPr>
          <p:cNvSpPr>
            <a:spLocks noGrp="1"/>
          </p:cNvSpPr>
          <p:nvPr>
            <p:ph type="pic" sz="quarter" idx="12" hasCustomPrompt="1"/>
          </p:nvPr>
        </p:nvSpPr>
        <p:spPr bwMode="gray">
          <a:xfrm>
            <a:off x="0" y="0"/>
            <a:ext cx="2027238"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Box">
            <a:extLst>
              <a:ext uri="{FF2B5EF4-FFF2-40B4-BE49-F238E27FC236}">
                <a16:creationId xmlns:a16="http://schemas.microsoft.com/office/drawing/2014/main" id="{E9CCAA76-9A1E-A062-2A07-8A5F2ABCEEC9}"/>
              </a:ext>
            </a:extLst>
          </p:cNvPr>
          <p:cNvSpPr>
            <a:spLocks noGrp="1"/>
          </p:cNvSpPr>
          <p:nvPr>
            <p:ph idx="1" hasCustomPrompt="1"/>
          </p:nvPr>
        </p:nvSpPr>
        <p:spPr bwMode="gray">
          <a:xfrm>
            <a:off x="2316208" y="1412876"/>
            <a:ext cx="4543534" cy="4392000"/>
          </a:xfrm>
        </p:spPr>
        <p:txBody>
          <a:bodyPr/>
          <a:lstStyle>
            <a:lvl1pPr>
              <a:buClr>
                <a:schemeClr val="tx2"/>
              </a:buClr>
              <a:defRPr sz="1400">
                <a:solidFill>
                  <a:schemeClr val="tx1"/>
                </a:solidFill>
                <a:latin typeface="+mn-lt"/>
              </a:defRPr>
            </a:lvl1pPr>
            <a:lvl2pPr marL="457200" indent="0">
              <a:buClr>
                <a:schemeClr val="tx2"/>
              </a:buClr>
              <a:buFont typeface="Arial" panose="020B0604020202020204" pitchFamily="34" charset="0"/>
              <a:buNone/>
              <a:defRPr sz="1400">
                <a:solidFill>
                  <a:schemeClr val="tx1"/>
                </a:solidFill>
              </a:defRPr>
            </a:lvl2pPr>
            <a:lvl3pPr marL="914400" indent="0">
              <a:buClr>
                <a:schemeClr val="tx2"/>
              </a:buClr>
              <a:buFont typeface="Arial" panose="020B0604020202020204" pitchFamily="34" charset="0"/>
              <a:buNone/>
              <a:defRPr sz="1400">
                <a:solidFill>
                  <a:schemeClr val="tx1"/>
                </a:solidFill>
              </a:defRPr>
            </a:lvl3pPr>
            <a:lvl4pPr marL="1371600" indent="0">
              <a:buClr>
                <a:schemeClr val="tx2"/>
              </a:buClr>
              <a:buFont typeface="Arial" panose="020B0604020202020204" pitchFamily="34" charset="0"/>
              <a:buNone/>
              <a:defRPr sz="1400">
                <a:solidFill>
                  <a:schemeClr val="tx1"/>
                </a:solidFill>
              </a:defRPr>
            </a:lvl4pPr>
            <a:lvl5pPr marL="1828800" indent="0">
              <a:buClr>
                <a:schemeClr val="tx2"/>
              </a:buClr>
              <a:buFont typeface="Arial" panose="020B0604020202020204" pitchFamily="34" charset="0"/>
              <a:buNone/>
              <a:defRPr sz="1400">
                <a:solidFill>
                  <a:schemeClr val="tx1"/>
                </a:solidFill>
              </a:defRPr>
            </a:lvl5pPr>
            <a:lvl6pPr marL="2286000" indent="0">
              <a:buClr>
                <a:schemeClr val="tx2"/>
              </a:buClr>
              <a:buFont typeface="Arial" panose="020B0604020202020204" pitchFamily="34" charset="0"/>
              <a:buNone/>
              <a:defRPr>
                <a:solidFill>
                  <a:schemeClr val="bg1"/>
                </a:solidFill>
              </a:defRPr>
            </a:lvl6pPr>
            <a:lvl7pPr marL="2743200" indent="0">
              <a:buClr>
                <a:schemeClr val="tx2"/>
              </a:buClr>
              <a:buFont typeface="Arial" panose="020B0604020202020204" pitchFamily="34" charset="0"/>
              <a:buNone/>
              <a:defRPr>
                <a:solidFill>
                  <a:schemeClr val="bg1"/>
                </a:solidFill>
              </a:defRPr>
            </a:lvl7pPr>
            <a:lvl8pPr marL="3200400" indent="0">
              <a:buClr>
                <a:schemeClr val="tx2"/>
              </a:buClr>
              <a:buFont typeface="Arial" panose="020B0604020202020204" pitchFamily="34" charset="0"/>
              <a:buNone/>
              <a:defRPr>
                <a:solidFill>
                  <a:schemeClr val="bg1"/>
                </a:solidFill>
              </a:defRPr>
            </a:lvl8pPr>
            <a:lvl9pPr marL="3657600" indent="0">
              <a:buClr>
                <a:schemeClr val="tx2"/>
              </a:buClr>
              <a:buFont typeface="Arial" panose="020B0604020202020204" pitchFamily="34" charset="0"/>
              <a:buNone/>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0"/>
            <a:r>
              <a:rPr lang="en-US"/>
              <a:t>Second level</a:t>
            </a:r>
          </a:p>
          <a:p>
            <a:pPr lvl="1"/>
            <a:r>
              <a:rPr lang="en-US"/>
              <a:t>Third level</a:t>
            </a:r>
          </a:p>
          <a:p>
            <a:pPr lvl="2"/>
            <a:r>
              <a:rPr lang="en-US"/>
              <a:t>Fourth level</a:t>
            </a:r>
          </a:p>
          <a:p>
            <a:pPr lvl="0"/>
            <a:r>
              <a:rPr lang="en-US"/>
              <a:t>Fifth level</a:t>
            </a:r>
          </a:p>
          <a:p>
            <a:pPr lvl="1"/>
            <a:r>
              <a:rPr lang="en-US"/>
              <a:t>Sixth level</a:t>
            </a:r>
          </a:p>
          <a:p>
            <a:pPr lvl="2"/>
            <a:r>
              <a:rPr lang="en-US"/>
              <a:t>Seventh level</a:t>
            </a:r>
          </a:p>
          <a:p>
            <a:pPr lvl="3"/>
            <a:r>
              <a:rPr lang="en-US"/>
              <a:t>Eighth level</a:t>
            </a:r>
          </a:p>
          <a:p>
            <a:pPr lvl="4"/>
            <a:r>
              <a:rPr lang="en-US"/>
              <a:t>Ninth level</a:t>
            </a:r>
          </a:p>
        </p:txBody>
      </p:sp>
      <p:sp>
        <p:nvSpPr>
          <p:cNvPr id="11" name="FootNote/Source">
            <a:extLst>
              <a:ext uri="{FF2B5EF4-FFF2-40B4-BE49-F238E27FC236}">
                <a16:creationId xmlns:a16="http://schemas.microsoft.com/office/drawing/2014/main" id="{4E74AE48-D9B6-EAED-E769-23112BB5D3C4}"/>
              </a:ext>
            </a:extLst>
          </p:cNvPr>
          <p:cNvSpPr>
            <a:spLocks noGrp="1"/>
          </p:cNvSpPr>
          <p:nvPr>
            <p:ph type="body" sz="quarter" idx="13" hasCustomPrompt="1"/>
          </p:nvPr>
        </p:nvSpPr>
        <p:spPr bwMode="gray">
          <a:xfrm>
            <a:off x="2316783" y="5805280"/>
            <a:ext cx="9396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Clr>
                <a:schemeClr val="tx2"/>
              </a:buClr>
              <a:buNone/>
              <a:defRPr sz="800" b="0">
                <a:solidFill>
                  <a:schemeClr val="bg1"/>
                </a:solidFill>
              </a:defRPr>
            </a:lvl9pPr>
          </a:lstStyle>
          <a:p>
            <a:pPr lvl="0"/>
            <a:r>
              <a:rPr lang="en-US"/>
              <a:t>Footnote/Source</a:t>
            </a:r>
          </a:p>
        </p:txBody>
      </p:sp>
      <p:sp>
        <p:nvSpPr>
          <p:cNvPr id="13" name="Text Box">
            <a:extLst>
              <a:ext uri="{FF2B5EF4-FFF2-40B4-BE49-F238E27FC236}">
                <a16:creationId xmlns:a16="http://schemas.microsoft.com/office/drawing/2014/main" id="{E2039665-2A0A-B25F-048C-E2C0637E9DAD}"/>
              </a:ext>
            </a:extLst>
          </p:cNvPr>
          <p:cNvSpPr>
            <a:spLocks noGrp="1"/>
          </p:cNvSpPr>
          <p:nvPr>
            <p:ph idx="14" hasCustomPrompt="1"/>
          </p:nvPr>
        </p:nvSpPr>
        <p:spPr bwMode="gray">
          <a:xfrm>
            <a:off x="7169093" y="1412876"/>
            <a:ext cx="4532180" cy="4392000"/>
          </a:xfrm>
        </p:spPr>
        <p:txBody>
          <a:bodyPr/>
          <a:lstStyle>
            <a:lvl1pPr>
              <a:buClr>
                <a:schemeClr val="tx2"/>
              </a:buClr>
              <a:defRPr sz="1400">
                <a:solidFill>
                  <a:schemeClr val="tx1"/>
                </a:solidFill>
                <a:latin typeface="+mn-lt"/>
              </a:defRPr>
            </a:lvl1pPr>
            <a:lvl2pPr marL="457200" indent="0">
              <a:buClr>
                <a:schemeClr val="tx2"/>
              </a:buClr>
              <a:buFont typeface="Arial" panose="020B0604020202020204" pitchFamily="34" charset="0"/>
              <a:buNone/>
              <a:defRPr sz="1400">
                <a:solidFill>
                  <a:schemeClr val="tx1"/>
                </a:solidFill>
              </a:defRPr>
            </a:lvl2pPr>
            <a:lvl3pPr marL="914400" indent="0">
              <a:buClr>
                <a:schemeClr val="tx2"/>
              </a:buClr>
              <a:buFont typeface="Arial" panose="020B0604020202020204" pitchFamily="34" charset="0"/>
              <a:buNone/>
              <a:defRPr sz="1400">
                <a:solidFill>
                  <a:schemeClr val="tx1"/>
                </a:solidFill>
              </a:defRPr>
            </a:lvl3pPr>
            <a:lvl4pPr marL="1371600" indent="0">
              <a:buClr>
                <a:schemeClr val="tx2"/>
              </a:buClr>
              <a:buFont typeface="Arial" panose="020B0604020202020204" pitchFamily="34" charset="0"/>
              <a:buNone/>
              <a:defRPr sz="1400">
                <a:solidFill>
                  <a:schemeClr val="tx1"/>
                </a:solidFill>
              </a:defRPr>
            </a:lvl4pPr>
            <a:lvl5pPr marL="1828800" indent="0">
              <a:buClr>
                <a:schemeClr val="tx2"/>
              </a:buClr>
              <a:buFont typeface="Arial" panose="020B0604020202020204" pitchFamily="34" charset="0"/>
              <a:buNone/>
              <a:defRPr sz="1400">
                <a:solidFill>
                  <a:schemeClr val="tx1"/>
                </a:solidFill>
              </a:defRPr>
            </a:lvl5pPr>
            <a:lvl6pPr marL="2286000" indent="0">
              <a:buClr>
                <a:schemeClr val="tx2"/>
              </a:buClr>
              <a:buFont typeface="Arial" panose="020B0604020202020204" pitchFamily="34" charset="0"/>
              <a:buNone/>
              <a:defRPr>
                <a:solidFill>
                  <a:schemeClr val="bg1"/>
                </a:solidFill>
              </a:defRPr>
            </a:lvl6pPr>
            <a:lvl7pPr marL="2743200" indent="0">
              <a:buClr>
                <a:schemeClr val="tx2"/>
              </a:buClr>
              <a:buFont typeface="Arial" panose="020B0604020202020204" pitchFamily="34" charset="0"/>
              <a:buNone/>
              <a:defRPr>
                <a:solidFill>
                  <a:schemeClr val="bg1"/>
                </a:solidFill>
              </a:defRPr>
            </a:lvl7pPr>
            <a:lvl8pPr marL="3200400" indent="0">
              <a:buClr>
                <a:schemeClr val="tx2"/>
              </a:buClr>
              <a:buFont typeface="Arial" panose="020B0604020202020204" pitchFamily="34" charset="0"/>
              <a:buNone/>
              <a:defRPr>
                <a:solidFill>
                  <a:schemeClr val="bg1"/>
                </a:solidFill>
              </a:defRPr>
            </a:lvl8pPr>
            <a:lvl9pPr marL="3657600" indent="0">
              <a:buClr>
                <a:schemeClr val="tx2"/>
              </a:buClr>
              <a:buFont typeface="Arial" panose="020B0604020202020204" pitchFamily="34" charset="0"/>
              <a:buNone/>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0"/>
            <a:r>
              <a:rPr lang="en-US"/>
              <a:t>Second level</a:t>
            </a:r>
          </a:p>
          <a:p>
            <a:pPr lvl="1"/>
            <a:r>
              <a:rPr lang="en-US"/>
              <a:t>Third level</a:t>
            </a:r>
          </a:p>
          <a:p>
            <a:pPr lvl="2"/>
            <a:r>
              <a:rPr lang="en-US"/>
              <a:t>Fourth level</a:t>
            </a:r>
          </a:p>
          <a:p>
            <a:pPr lvl="0"/>
            <a:r>
              <a:rPr lang="en-US"/>
              <a:t>Fifth level</a:t>
            </a:r>
          </a:p>
          <a:p>
            <a:pPr lvl="1"/>
            <a:r>
              <a:rPr lang="en-US"/>
              <a:t>Sixth level</a:t>
            </a:r>
          </a:p>
          <a:p>
            <a:pPr lvl="2"/>
            <a:r>
              <a:rPr lang="en-US"/>
              <a:t>Seventh level</a:t>
            </a:r>
          </a:p>
          <a:p>
            <a:pPr lvl="3"/>
            <a:r>
              <a:rPr lang="en-US"/>
              <a:t>Eighth level</a:t>
            </a:r>
          </a:p>
          <a:p>
            <a:pPr lvl="4"/>
            <a:r>
              <a:rPr lang="en-US"/>
              <a:t>Ninth level</a:t>
            </a:r>
          </a:p>
        </p:txBody>
      </p:sp>
      <p:sp>
        <p:nvSpPr>
          <p:cNvPr id="9" name="Title">
            <a:extLst>
              <a:ext uri="{FF2B5EF4-FFF2-40B4-BE49-F238E27FC236}">
                <a16:creationId xmlns:a16="http://schemas.microsoft.com/office/drawing/2014/main" id="{F074E145-AD7E-685C-AA16-04FC904A3EF7}"/>
              </a:ext>
            </a:extLst>
          </p:cNvPr>
          <p:cNvSpPr>
            <a:spLocks noGrp="1"/>
          </p:cNvSpPr>
          <p:nvPr>
            <p:ph type="title"/>
          </p:nvPr>
        </p:nvSpPr>
        <p:spPr bwMode="gray">
          <a:xfrm>
            <a:off x="2316208" y="225425"/>
            <a:ext cx="9396366" cy="720000"/>
          </a:xfrm>
        </p:spPr>
        <p:txBody>
          <a:bodyPr/>
          <a:lstStyle>
            <a:lvl1pPr>
              <a:defRPr>
                <a:solidFill>
                  <a:schemeClr val="tx1"/>
                </a:solidFill>
                <a:latin typeface="+mj-lt"/>
              </a:defRPr>
            </a:lvl1pPr>
          </a:lstStyle>
          <a:p>
            <a:endParaRPr lang="en-US"/>
          </a:p>
        </p:txBody>
      </p:sp>
    </p:spTree>
    <p:extLst>
      <p:ext uri="{BB962C8B-B14F-4D97-AF65-F5344CB8AC3E}">
        <p14:creationId xmlns:p14="http://schemas.microsoft.com/office/powerpoint/2010/main" val="99691298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with Image Slice (Dark) (R)">
    <p:bg>
      <p:bgPr>
        <a:solidFill>
          <a:srgbClr val="1E1E1C"/>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3C49C-EB90-A06B-C474-4A296EAD71A6}"/>
              </a:ext>
            </a:extLst>
          </p:cNvPr>
          <p:cNvSpPr/>
          <p:nvPr userDrawn="1"/>
        </p:nvSpPr>
        <p:spPr>
          <a:xfrm>
            <a:off x="362139" y="6165410"/>
            <a:ext cx="1548142" cy="455481"/>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mage">
            <a:extLst>
              <a:ext uri="{FF2B5EF4-FFF2-40B4-BE49-F238E27FC236}">
                <a16:creationId xmlns:a16="http://schemas.microsoft.com/office/drawing/2014/main" id="{6F15896E-BF74-3BE4-0982-00A263BAB92C}"/>
              </a:ext>
            </a:extLst>
          </p:cNvPr>
          <p:cNvSpPr>
            <a:spLocks noGrp="1"/>
          </p:cNvSpPr>
          <p:nvPr>
            <p:ph type="pic" sz="quarter" idx="12" hasCustomPrompt="1"/>
          </p:nvPr>
        </p:nvSpPr>
        <p:spPr bwMode="gray">
          <a:xfrm>
            <a:off x="10164761" y="0"/>
            <a:ext cx="2027238"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Box">
            <a:extLst>
              <a:ext uri="{FF2B5EF4-FFF2-40B4-BE49-F238E27FC236}">
                <a16:creationId xmlns:a16="http://schemas.microsoft.com/office/drawing/2014/main" id="{E9CCAA76-9A1E-A062-2A07-8A5F2ABCEEC9}"/>
              </a:ext>
            </a:extLst>
          </p:cNvPr>
          <p:cNvSpPr>
            <a:spLocks noGrp="1"/>
          </p:cNvSpPr>
          <p:nvPr>
            <p:ph idx="1" hasCustomPrompt="1"/>
          </p:nvPr>
        </p:nvSpPr>
        <p:spPr bwMode="gray">
          <a:xfrm>
            <a:off x="478801" y="1413280"/>
            <a:ext cx="4543534" cy="4392000"/>
          </a:xfrm>
        </p:spPr>
        <p:txBody>
          <a:bodyPr/>
          <a:lstStyle>
            <a:lvl1pPr>
              <a:buClr>
                <a:schemeClr val="tx2"/>
              </a:buClr>
              <a:defRPr sz="1400">
                <a:solidFill>
                  <a:schemeClr val="bg1"/>
                </a:solidFill>
                <a:latin typeface="+mn-lt"/>
              </a:defRPr>
            </a:lvl1pPr>
            <a:lvl2pPr marL="457200" indent="0">
              <a:buClr>
                <a:schemeClr val="tx2"/>
              </a:buClr>
              <a:buFont typeface="Arial" panose="020B0604020202020204" pitchFamily="34" charset="0"/>
              <a:buNone/>
              <a:defRPr sz="1400">
                <a:solidFill>
                  <a:schemeClr val="bg1"/>
                </a:solidFill>
              </a:defRPr>
            </a:lvl2pPr>
            <a:lvl3pPr marL="914400" indent="0">
              <a:buClr>
                <a:schemeClr val="tx2"/>
              </a:buClr>
              <a:buFont typeface="Arial" panose="020B0604020202020204" pitchFamily="34" charset="0"/>
              <a:buNone/>
              <a:defRPr sz="1400">
                <a:solidFill>
                  <a:schemeClr val="bg1"/>
                </a:solidFill>
              </a:defRPr>
            </a:lvl3pPr>
            <a:lvl4pPr marL="1371600" indent="0">
              <a:buClr>
                <a:schemeClr val="tx2"/>
              </a:buClr>
              <a:buFont typeface="Arial" panose="020B0604020202020204" pitchFamily="34" charset="0"/>
              <a:buNone/>
              <a:defRPr sz="1400">
                <a:solidFill>
                  <a:schemeClr val="bg1"/>
                </a:solidFill>
              </a:defRPr>
            </a:lvl4pPr>
            <a:lvl5pPr marL="1828800" indent="0">
              <a:buClr>
                <a:schemeClr val="tx2"/>
              </a:buClr>
              <a:buFont typeface="Arial" panose="020B0604020202020204" pitchFamily="34" charset="0"/>
              <a:buNone/>
              <a:defRPr sz="1400">
                <a:solidFill>
                  <a:schemeClr val="bg1"/>
                </a:solidFill>
              </a:defRPr>
            </a:lvl5pPr>
            <a:lvl6pPr marL="2286000" indent="0">
              <a:buClr>
                <a:schemeClr val="tx2"/>
              </a:buClr>
              <a:buFont typeface="Arial" panose="020B0604020202020204" pitchFamily="34" charset="0"/>
              <a:buNone/>
              <a:defRPr>
                <a:solidFill>
                  <a:schemeClr val="bg1"/>
                </a:solidFill>
              </a:defRPr>
            </a:lvl6pPr>
            <a:lvl7pPr marL="2743200" indent="0">
              <a:buClr>
                <a:schemeClr val="tx2"/>
              </a:buClr>
              <a:buFont typeface="Arial" panose="020B0604020202020204" pitchFamily="34" charset="0"/>
              <a:buNone/>
              <a:defRPr>
                <a:solidFill>
                  <a:schemeClr val="bg1"/>
                </a:solidFill>
              </a:defRPr>
            </a:lvl7pPr>
            <a:lvl8pPr marL="3200400" indent="0">
              <a:buClr>
                <a:schemeClr val="tx2"/>
              </a:buClr>
              <a:buFont typeface="Arial" panose="020B0604020202020204" pitchFamily="34" charset="0"/>
              <a:buNone/>
              <a:defRPr>
                <a:solidFill>
                  <a:schemeClr val="bg1"/>
                </a:solidFill>
              </a:defRPr>
            </a:lvl8pPr>
            <a:lvl9pPr marL="3657600" indent="0">
              <a:buClr>
                <a:schemeClr val="tx2"/>
              </a:buClr>
              <a:buFont typeface="Arial" panose="020B0604020202020204" pitchFamily="34" charset="0"/>
              <a:buNone/>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0"/>
            <a:r>
              <a:rPr lang="en-US"/>
              <a:t>Second level</a:t>
            </a:r>
          </a:p>
          <a:p>
            <a:pPr lvl="1"/>
            <a:r>
              <a:rPr lang="en-US"/>
              <a:t>Third level</a:t>
            </a:r>
          </a:p>
          <a:p>
            <a:pPr lvl="2"/>
            <a:r>
              <a:rPr lang="en-US"/>
              <a:t>Fourth level</a:t>
            </a:r>
          </a:p>
          <a:p>
            <a:pPr lvl="0"/>
            <a:r>
              <a:rPr lang="en-US"/>
              <a:t>Fifth level</a:t>
            </a:r>
          </a:p>
          <a:p>
            <a:pPr lvl="1"/>
            <a:r>
              <a:rPr lang="en-US"/>
              <a:t>Sixth level</a:t>
            </a:r>
          </a:p>
          <a:p>
            <a:pPr lvl="2"/>
            <a:r>
              <a:rPr lang="en-US"/>
              <a:t>Seventh level</a:t>
            </a:r>
          </a:p>
          <a:p>
            <a:pPr lvl="3"/>
            <a:r>
              <a:rPr lang="en-US"/>
              <a:t>Eighth level</a:t>
            </a:r>
          </a:p>
          <a:p>
            <a:pPr lvl="4"/>
            <a:r>
              <a:rPr lang="en-US"/>
              <a:t>Ninth level</a:t>
            </a:r>
          </a:p>
        </p:txBody>
      </p:sp>
      <p:sp>
        <p:nvSpPr>
          <p:cNvPr id="11" name="FootNote/Source">
            <a:extLst>
              <a:ext uri="{FF2B5EF4-FFF2-40B4-BE49-F238E27FC236}">
                <a16:creationId xmlns:a16="http://schemas.microsoft.com/office/drawing/2014/main" id="{4E74AE48-D9B6-EAED-E769-23112BB5D3C4}"/>
              </a:ext>
            </a:extLst>
          </p:cNvPr>
          <p:cNvSpPr>
            <a:spLocks noGrp="1"/>
          </p:cNvSpPr>
          <p:nvPr>
            <p:ph type="body" sz="quarter" idx="13" hasCustomPrompt="1"/>
          </p:nvPr>
        </p:nvSpPr>
        <p:spPr bwMode="gray">
          <a:xfrm>
            <a:off x="478801" y="5805280"/>
            <a:ext cx="9396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Clr>
                <a:schemeClr val="tx2"/>
              </a:buClr>
              <a:buNone/>
              <a:defRPr sz="800" b="0">
                <a:solidFill>
                  <a:schemeClr val="bg1"/>
                </a:solidFill>
              </a:defRPr>
            </a:lvl9pPr>
          </a:lstStyle>
          <a:p>
            <a:pPr lvl="0"/>
            <a:r>
              <a:rPr lang="en-US"/>
              <a:t>Footnote/Source</a:t>
            </a:r>
          </a:p>
        </p:txBody>
      </p:sp>
      <p:sp>
        <p:nvSpPr>
          <p:cNvPr id="13" name="Text Box">
            <a:extLst>
              <a:ext uri="{FF2B5EF4-FFF2-40B4-BE49-F238E27FC236}">
                <a16:creationId xmlns:a16="http://schemas.microsoft.com/office/drawing/2014/main" id="{E2039665-2A0A-B25F-048C-E2C0637E9DAD}"/>
              </a:ext>
            </a:extLst>
          </p:cNvPr>
          <p:cNvSpPr>
            <a:spLocks noGrp="1"/>
          </p:cNvSpPr>
          <p:nvPr>
            <p:ph idx="14" hasCustomPrompt="1"/>
          </p:nvPr>
        </p:nvSpPr>
        <p:spPr bwMode="gray">
          <a:xfrm>
            <a:off x="5331686" y="1413280"/>
            <a:ext cx="4532180" cy="4392000"/>
          </a:xfrm>
        </p:spPr>
        <p:txBody>
          <a:bodyPr/>
          <a:lstStyle>
            <a:lvl1pPr>
              <a:buClr>
                <a:schemeClr val="tx2"/>
              </a:buClr>
              <a:defRPr sz="1400">
                <a:solidFill>
                  <a:schemeClr val="bg1"/>
                </a:solidFill>
                <a:latin typeface="+mn-lt"/>
              </a:defRPr>
            </a:lvl1pPr>
            <a:lvl2pPr marL="457200" indent="0">
              <a:buClr>
                <a:schemeClr val="tx2"/>
              </a:buClr>
              <a:buFont typeface="Arial" panose="020B0604020202020204" pitchFamily="34" charset="0"/>
              <a:buNone/>
              <a:defRPr sz="1400">
                <a:solidFill>
                  <a:schemeClr val="bg1"/>
                </a:solidFill>
              </a:defRPr>
            </a:lvl2pPr>
            <a:lvl3pPr marL="914400" indent="0">
              <a:buClr>
                <a:schemeClr val="tx2"/>
              </a:buClr>
              <a:buFont typeface="Arial" panose="020B0604020202020204" pitchFamily="34" charset="0"/>
              <a:buNone/>
              <a:defRPr sz="1400">
                <a:solidFill>
                  <a:schemeClr val="bg1"/>
                </a:solidFill>
              </a:defRPr>
            </a:lvl3pPr>
            <a:lvl4pPr marL="1371600" indent="0">
              <a:buClr>
                <a:schemeClr val="tx2"/>
              </a:buClr>
              <a:buFont typeface="Arial" panose="020B0604020202020204" pitchFamily="34" charset="0"/>
              <a:buNone/>
              <a:defRPr sz="1400">
                <a:solidFill>
                  <a:schemeClr val="bg1"/>
                </a:solidFill>
              </a:defRPr>
            </a:lvl4pPr>
            <a:lvl5pPr marL="1828800" indent="0">
              <a:buClr>
                <a:schemeClr val="tx2"/>
              </a:buClr>
              <a:buFont typeface="Arial" panose="020B0604020202020204" pitchFamily="34" charset="0"/>
              <a:buNone/>
              <a:defRPr sz="1400">
                <a:solidFill>
                  <a:schemeClr val="bg1"/>
                </a:solidFill>
              </a:defRPr>
            </a:lvl5pPr>
            <a:lvl6pPr marL="2286000" indent="0">
              <a:buClr>
                <a:schemeClr val="tx2"/>
              </a:buClr>
              <a:buFont typeface="Arial" panose="020B0604020202020204" pitchFamily="34" charset="0"/>
              <a:buNone/>
              <a:defRPr>
                <a:solidFill>
                  <a:schemeClr val="bg1"/>
                </a:solidFill>
              </a:defRPr>
            </a:lvl6pPr>
            <a:lvl7pPr marL="2743200" indent="0">
              <a:buClr>
                <a:schemeClr val="tx2"/>
              </a:buClr>
              <a:buFont typeface="Arial" panose="020B0604020202020204" pitchFamily="34" charset="0"/>
              <a:buNone/>
              <a:defRPr>
                <a:solidFill>
                  <a:schemeClr val="bg1"/>
                </a:solidFill>
              </a:defRPr>
            </a:lvl7pPr>
            <a:lvl8pPr marL="3200400" indent="0">
              <a:buClr>
                <a:schemeClr val="tx2"/>
              </a:buClr>
              <a:buFont typeface="Arial" panose="020B0604020202020204" pitchFamily="34" charset="0"/>
              <a:buNone/>
              <a:defRPr>
                <a:solidFill>
                  <a:schemeClr val="bg1"/>
                </a:solidFill>
              </a:defRPr>
            </a:lvl8pPr>
            <a:lvl9pPr marL="3657600" indent="0">
              <a:buClr>
                <a:schemeClr val="tx2"/>
              </a:buClr>
              <a:buFont typeface="Arial" panose="020B0604020202020204" pitchFamily="34" charset="0"/>
              <a:buNone/>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0"/>
            <a:r>
              <a:rPr lang="en-US"/>
              <a:t>Second level</a:t>
            </a:r>
          </a:p>
          <a:p>
            <a:pPr lvl="1"/>
            <a:r>
              <a:rPr lang="en-US"/>
              <a:t>Third level</a:t>
            </a:r>
          </a:p>
          <a:p>
            <a:pPr lvl="2"/>
            <a:r>
              <a:rPr lang="en-US"/>
              <a:t>Fourth level</a:t>
            </a:r>
          </a:p>
          <a:p>
            <a:pPr lvl="0"/>
            <a:r>
              <a:rPr lang="en-US"/>
              <a:t>Fifth level</a:t>
            </a:r>
          </a:p>
          <a:p>
            <a:pPr lvl="1"/>
            <a:r>
              <a:rPr lang="en-US"/>
              <a:t>Sixth level</a:t>
            </a:r>
          </a:p>
          <a:p>
            <a:pPr lvl="2"/>
            <a:r>
              <a:rPr lang="en-US"/>
              <a:t>Seventh level</a:t>
            </a:r>
          </a:p>
          <a:p>
            <a:pPr lvl="3"/>
            <a:r>
              <a:rPr lang="en-US"/>
              <a:t>Eighth level</a:t>
            </a:r>
          </a:p>
          <a:p>
            <a:pPr lvl="4"/>
            <a:r>
              <a:rPr lang="en-US"/>
              <a:t>Ninth level</a:t>
            </a:r>
          </a:p>
        </p:txBody>
      </p:sp>
      <p:pic>
        <p:nvPicPr>
          <p:cNvPr id="2" name="Pi Logo WHITE">
            <a:extLst>
              <a:ext uri="{FF2B5EF4-FFF2-40B4-BE49-F238E27FC236}">
                <a16:creationId xmlns:a16="http://schemas.microsoft.com/office/drawing/2014/main" id="{0B6702D1-F29D-962B-0785-2CB6397B4F03}"/>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bwMode="gray">
          <a:xfrm>
            <a:off x="479424" y="6247189"/>
            <a:ext cx="1639121" cy="302341"/>
          </a:xfrm>
          <a:prstGeom prst="rect">
            <a:avLst/>
          </a:prstGeom>
        </p:spPr>
      </p:pic>
      <p:sp>
        <p:nvSpPr>
          <p:cNvPr id="12" name="Title">
            <a:extLst>
              <a:ext uri="{FF2B5EF4-FFF2-40B4-BE49-F238E27FC236}">
                <a16:creationId xmlns:a16="http://schemas.microsoft.com/office/drawing/2014/main" id="{AFCA0692-DBE1-EC64-9547-338DF7855DCE}"/>
              </a:ext>
            </a:extLst>
          </p:cNvPr>
          <p:cNvSpPr>
            <a:spLocks noGrp="1"/>
          </p:cNvSpPr>
          <p:nvPr>
            <p:ph type="title"/>
          </p:nvPr>
        </p:nvSpPr>
        <p:spPr bwMode="gray">
          <a:xfrm>
            <a:off x="479424" y="225425"/>
            <a:ext cx="9685338" cy="720000"/>
          </a:xfrm>
        </p:spPr>
        <p:txBody>
          <a:bodyPr/>
          <a:lstStyle>
            <a:lvl1pPr>
              <a:defRPr>
                <a:solidFill>
                  <a:schemeClr val="bg1"/>
                </a:solidFill>
                <a:latin typeface="+mj-lt"/>
              </a:defRPr>
            </a:lvl1pPr>
          </a:lstStyle>
          <a:p>
            <a:endParaRPr lang="en-US"/>
          </a:p>
        </p:txBody>
      </p:sp>
    </p:spTree>
    <p:extLst>
      <p:ext uri="{BB962C8B-B14F-4D97-AF65-F5344CB8AC3E}">
        <p14:creationId xmlns:p14="http://schemas.microsoft.com/office/powerpoint/2010/main" val="88132237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Image (small dark)">
    <p:bg>
      <p:bgPr>
        <a:solidFill>
          <a:srgbClr val="1E1E1C"/>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88A54C-75C5-141C-1907-D213B7ACD916}"/>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702BCC8E-16F2-0ADD-C8F0-E3B0D1050227}"/>
              </a:ext>
            </a:extLst>
          </p:cNvPr>
          <p:cNvSpPr>
            <a:spLocks noGrp="1"/>
          </p:cNvSpPr>
          <p:nvPr>
            <p:ph type="sldNum" sz="quarter" idx="11"/>
          </p:nvPr>
        </p:nvSpPr>
        <p:spPr>
          <a:xfrm>
            <a:off x="11353800" y="6255766"/>
            <a:ext cx="347472" cy="365125"/>
          </a:xfrm>
          <a:prstGeom prst="rect">
            <a:avLst/>
          </a:prstGeom>
        </p:spPr>
        <p:txBody>
          <a:bodyPr/>
          <a:lstStyle/>
          <a:p>
            <a:fld id="{55F9AA65-4F6A-40E9-9C00-3F2BC996F7D7}" type="slidenum">
              <a:rPr lang="en-GB" smtClean="0"/>
              <a:pPr/>
              <a:t>‹#›</a:t>
            </a:fld>
            <a:endParaRPr lang="en-GB"/>
          </a:p>
        </p:txBody>
      </p:sp>
      <p:sp>
        <p:nvSpPr>
          <p:cNvPr id="5" name="Image Place Holder">
            <a:extLst>
              <a:ext uri="{FF2B5EF4-FFF2-40B4-BE49-F238E27FC236}">
                <a16:creationId xmlns:a16="http://schemas.microsoft.com/office/drawing/2014/main" id="{3C27336A-BCDE-862C-2B2D-7AD942B049C9}"/>
              </a:ext>
            </a:extLst>
          </p:cNvPr>
          <p:cNvSpPr>
            <a:spLocks noGrp="1"/>
          </p:cNvSpPr>
          <p:nvPr>
            <p:ph type="pic" sz="quarter" idx="12" hasCustomPrompt="1"/>
          </p:nvPr>
        </p:nvSpPr>
        <p:spPr bwMode="gray">
          <a:xfrm>
            <a:off x="8156448" y="0"/>
            <a:ext cx="4035552" cy="6858000"/>
          </a:xfrm>
          <a:solidFill>
            <a:srgbClr val="E5E3DE"/>
          </a:solidFill>
        </p:spPr>
        <p:txBody>
          <a:bodyPr tIns="720000" anchor="ctr" anchorCtr="0"/>
          <a:lstStyle>
            <a:lvl1pPr marL="0" indent="0" algn="ctr">
              <a:spcBef>
                <a:spcPts val="0"/>
              </a:spcBef>
              <a:spcAft>
                <a:spcPts val="0"/>
              </a:spcAft>
              <a:buFontTx/>
              <a:buNone/>
              <a:tabLst/>
              <a:defRPr sz="1200" b="0"/>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r>
              <a:rPr lang="en-US"/>
              <a:t>Add picture</a:t>
            </a:r>
          </a:p>
        </p:txBody>
      </p:sp>
      <p:sp>
        <p:nvSpPr>
          <p:cNvPr id="6" name="Title">
            <a:extLst>
              <a:ext uri="{FF2B5EF4-FFF2-40B4-BE49-F238E27FC236}">
                <a16:creationId xmlns:a16="http://schemas.microsoft.com/office/drawing/2014/main" id="{54ADA409-7872-A641-9ADF-B4374F7CD0F6}"/>
              </a:ext>
            </a:extLst>
          </p:cNvPr>
          <p:cNvSpPr>
            <a:spLocks noGrp="1"/>
          </p:cNvSpPr>
          <p:nvPr>
            <p:ph type="ctrTitle"/>
          </p:nvPr>
        </p:nvSpPr>
        <p:spPr>
          <a:xfrm>
            <a:off x="478799" y="1214192"/>
            <a:ext cx="7380913" cy="2387600"/>
          </a:xfrm>
          <a:prstGeom prst="rect">
            <a:avLst/>
          </a:prstGeom>
        </p:spPr>
        <p:txBody>
          <a:bodyPr anchor="b">
            <a:normAutofit/>
          </a:bodyPr>
          <a:lstStyle>
            <a:lvl1pPr algn="l">
              <a:defRPr sz="4800">
                <a:solidFill>
                  <a:srgbClr val="FFFFFF"/>
                </a:solidFill>
                <a:latin typeface="+mj-lt"/>
              </a:defRPr>
            </a:lvl1pPr>
          </a:lstStyle>
          <a:p>
            <a:endParaRPr lang="en-GB"/>
          </a:p>
        </p:txBody>
      </p:sp>
      <p:pic>
        <p:nvPicPr>
          <p:cNvPr id="8" name="Pi Logo White">
            <a:extLst>
              <a:ext uri="{FF2B5EF4-FFF2-40B4-BE49-F238E27FC236}">
                <a16:creationId xmlns:a16="http://schemas.microsoft.com/office/drawing/2014/main" id="{3BF145BB-57A9-EC2B-CA75-C9B478E2F9C8}"/>
              </a:ext>
              <a:ext uri="{C183D7F6-B498-43B3-948B-1728B52AA6E4}">
                <adec:decorative xmlns:adec="http://schemas.microsoft.com/office/drawing/2017/decorative" val="1"/>
              </a:ext>
            </a:extLst>
          </p:cNvPr>
          <p:cNvPicPr/>
          <p:nvPr userDrawn="1"/>
        </p:nvPicPr>
        <p:blipFill>
          <a:blip r:embed="rId2">
            <a:extLst>
              <a:ext uri="{28A0092B-C50C-407E-A947-70E740481C1C}">
                <a14:useLocalDpi xmlns:a14="http://schemas.microsoft.com/office/drawing/2010/main" val="0"/>
              </a:ext>
            </a:extLst>
          </a:blip>
          <a:srcRect/>
          <a:stretch/>
        </p:blipFill>
        <p:spPr bwMode="gray">
          <a:xfrm>
            <a:off x="486474" y="487243"/>
            <a:ext cx="1629851" cy="302946"/>
          </a:xfrm>
          <a:prstGeom prst="rect">
            <a:avLst/>
          </a:prstGeom>
        </p:spPr>
      </p:pic>
      <p:sp>
        <p:nvSpPr>
          <p:cNvPr id="9" name="Subtitle">
            <a:extLst>
              <a:ext uri="{FF2B5EF4-FFF2-40B4-BE49-F238E27FC236}">
                <a16:creationId xmlns:a16="http://schemas.microsoft.com/office/drawing/2014/main" id="{978D4074-9997-682C-1590-2947CA3C12B3}"/>
              </a:ext>
            </a:extLst>
          </p:cNvPr>
          <p:cNvSpPr>
            <a:spLocks noGrp="1"/>
          </p:cNvSpPr>
          <p:nvPr>
            <p:ph type="subTitle" idx="1" hasCustomPrompt="1"/>
          </p:nvPr>
        </p:nvSpPr>
        <p:spPr bwMode="gray">
          <a:xfrm>
            <a:off x="479425" y="4437120"/>
            <a:ext cx="7356983" cy="936000"/>
          </a:xfrm>
        </p:spPr>
        <p:txBody>
          <a:bodyPr/>
          <a:lstStyle>
            <a:lvl1pPr marL="0" indent="0" algn="l">
              <a:lnSpc>
                <a:spcPct val="100000"/>
              </a:lnSpc>
              <a:spcBef>
                <a:spcPts val="0"/>
              </a:spcBef>
              <a:spcAft>
                <a:spcPts val="2400"/>
              </a:spcAft>
              <a:buFont typeface="Arial" panose="020B0604020202020204" pitchFamily="34" charset="0"/>
              <a:buNone/>
              <a:defRPr sz="2400" b="1">
                <a:solidFill>
                  <a:schemeClr val="bg1"/>
                </a:solidFill>
                <a:latin typeface="+mj-lt"/>
              </a:defRPr>
            </a:lvl1pPr>
            <a:lvl2pPr marL="0" indent="0" algn="l">
              <a:lnSpc>
                <a:spcPct val="100000"/>
              </a:lnSpc>
              <a:spcBef>
                <a:spcPts val="0"/>
              </a:spcBef>
              <a:spcAft>
                <a:spcPts val="0"/>
              </a:spcAft>
              <a:buFont typeface="Arial" panose="020B0604020202020204" pitchFamily="34" charset="0"/>
              <a:buNone/>
              <a:defRPr sz="1600" b="0">
                <a:solidFill>
                  <a:schemeClr val="bg1"/>
                </a:solidFill>
                <a:latin typeface="Lato" panose="020F0502020204030203" pitchFamily="34" charset="0"/>
              </a:defRPr>
            </a:lvl2pPr>
            <a:lvl3pPr marL="0" indent="0" algn="l">
              <a:lnSpc>
                <a:spcPct val="100000"/>
              </a:lnSpc>
              <a:spcBef>
                <a:spcPts val="0"/>
              </a:spcBef>
              <a:spcAft>
                <a:spcPts val="0"/>
              </a:spcAft>
              <a:buFont typeface="Arial" panose="020B0604020202020204" pitchFamily="34" charset="0"/>
              <a:buNone/>
              <a:defRPr sz="1600" b="0">
                <a:solidFill>
                  <a:schemeClr val="bg1"/>
                </a:solidFill>
              </a:defRPr>
            </a:lvl3pPr>
            <a:lvl4pPr marL="0" indent="0" algn="l">
              <a:lnSpc>
                <a:spcPct val="100000"/>
              </a:lnSpc>
              <a:spcBef>
                <a:spcPts val="0"/>
              </a:spcBef>
              <a:spcAft>
                <a:spcPts val="0"/>
              </a:spcAft>
              <a:buFont typeface="Arial" panose="020B0604020202020204" pitchFamily="34" charset="0"/>
              <a:buNone/>
              <a:defRPr sz="1600" b="0">
                <a:solidFill>
                  <a:schemeClr val="bg1"/>
                </a:solidFill>
              </a:defRPr>
            </a:lvl4pPr>
            <a:lvl5pPr marL="0" indent="0" algn="l">
              <a:lnSpc>
                <a:spcPct val="100000"/>
              </a:lnSpc>
              <a:spcBef>
                <a:spcPts val="0"/>
              </a:spcBef>
              <a:spcAft>
                <a:spcPts val="0"/>
              </a:spcAft>
              <a:buFont typeface="Arial" panose="020B0604020202020204" pitchFamily="34" charset="0"/>
              <a:buNone/>
              <a:defRPr sz="1600" b="0">
                <a:solidFill>
                  <a:schemeClr val="bg1"/>
                </a:solidFill>
              </a:defRPr>
            </a:lvl5pPr>
            <a:lvl6pPr marL="0" indent="0" algn="l">
              <a:lnSpc>
                <a:spcPct val="100000"/>
              </a:lnSpc>
              <a:spcBef>
                <a:spcPts val="0"/>
              </a:spcBef>
              <a:spcAft>
                <a:spcPts val="0"/>
              </a:spcAft>
              <a:buFont typeface="Arial" panose="020B0604020202020204" pitchFamily="34" charset="0"/>
              <a:buNone/>
              <a:defRPr sz="1600" b="0">
                <a:solidFill>
                  <a:schemeClr val="bg1"/>
                </a:solidFill>
              </a:defRPr>
            </a:lvl6pPr>
            <a:lvl7pPr marL="0" indent="0" algn="l">
              <a:lnSpc>
                <a:spcPct val="100000"/>
              </a:lnSpc>
              <a:spcBef>
                <a:spcPts val="0"/>
              </a:spcBef>
              <a:spcAft>
                <a:spcPts val="0"/>
              </a:spcAft>
              <a:buFont typeface="Arial" panose="020B0604020202020204" pitchFamily="34" charset="0"/>
              <a:buNone/>
              <a:defRPr sz="1600" b="0">
                <a:solidFill>
                  <a:schemeClr val="bg1"/>
                </a:solidFill>
              </a:defRPr>
            </a:lvl7pPr>
            <a:lvl8pPr marL="0" indent="0" algn="l">
              <a:lnSpc>
                <a:spcPct val="100000"/>
              </a:lnSpc>
              <a:spcBef>
                <a:spcPts val="0"/>
              </a:spcBef>
              <a:spcAft>
                <a:spcPts val="0"/>
              </a:spcAft>
              <a:buFont typeface="Arial" panose="020B0604020202020204" pitchFamily="34" charset="0"/>
              <a:buNone/>
              <a:defRPr sz="1600" b="0">
                <a:solidFill>
                  <a:schemeClr val="bg1"/>
                </a:solidFill>
              </a:defRPr>
            </a:lvl8pPr>
            <a:lvl9pPr marL="0" indent="0" algn="l">
              <a:lnSpc>
                <a:spcPct val="100000"/>
              </a:lnSpc>
              <a:spcBef>
                <a:spcPts val="0"/>
              </a:spcBef>
              <a:spcAft>
                <a:spcPts val="0"/>
              </a:spcAft>
              <a:buFont typeface="Arial" panose="020B0604020202020204" pitchFamily="34" charset="0"/>
              <a:buNone/>
              <a:defRPr sz="1600" b="0">
                <a:solidFill>
                  <a:schemeClr val="bg1"/>
                </a:solidFill>
              </a:defRPr>
            </a:lvl9pPr>
          </a:lstStyle>
          <a:p>
            <a:r>
              <a:rPr lang="en-US"/>
              <a:t>Subtitle of the presentation</a:t>
            </a:r>
          </a:p>
          <a:p>
            <a:pPr lvl="1"/>
            <a:r>
              <a:rPr lang="en-US"/>
              <a:t>Author | Date | Place</a:t>
            </a:r>
          </a:p>
        </p:txBody>
      </p:sp>
    </p:spTree>
    <p:extLst>
      <p:ext uri="{BB962C8B-B14F-4D97-AF65-F5344CB8AC3E}">
        <p14:creationId xmlns:p14="http://schemas.microsoft.com/office/powerpoint/2010/main" val="2094490200"/>
      </p:ext>
    </p:extLst>
  </p:cSld>
  <p:clrMapOvr>
    <a:masterClrMapping/>
  </p:clrMapOvr>
  <p:extLst>
    <p:ext uri="{DCECCB84-F9BA-43D5-87BE-67443E8EF086}">
      <p15:sldGuideLst xmlns:p15="http://schemas.microsoft.com/office/powerpoint/2012/main">
        <p15:guide id="1" pos="5133" userDrawn="1">
          <p15:clr>
            <a:srgbClr val="FBAE40"/>
          </p15:clr>
        </p15:guide>
        <p15:guide id="2" pos="4951"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with Image Slice (Dark) (L)">
    <p:bg>
      <p:bgPr>
        <a:solidFill>
          <a:srgbClr val="1E1E1C"/>
        </a:solidFill>
        <a:effectLst/>
      </p:bgPr>
    </p:bg>
    <p:spTree>
      <p:nvGrpSpPr>
        <p:cNvPr id="1" name=""/>
        <p:cNvGrpSpPr/>
        <p:nvPr/>
      </p:nvGrpSpPr>
      <p:grpSpPr>
        <a:xfrm>
          <a:off x="0" y="0"/>
          <a:ext cx="0" cy="0"/>
          <a:chOff x="0" y="0"/>
          <a:chExt cx="0" cy="0"/>
        </a:xfrm>
      </p:grpSpPr>
      <p:sp>
        <p:nvSpPr>
          <p:cNvPr id="6" name="Image">
            <a:extLst>
              <a:ext uri="{FF2B5EF4-FFF2-40B4-BE49-F238E27FC236}">
                <a16:creationId xmlns:a16="http://schemas.microsoft.com/office/drawing/2014/main" id="{6F15896E-BF74-3BE4-0982-00A263BAB92C}"/>
              </a:ext>
            </a:extLst>
          </p:cNvPr>
          <p:cNvSpPr>
            <a:spLocks noGrp="1"/>
          </p:cNvSpPr>
          <p:nvPr>
            <p:ph type="pic" sz="quarter" idx="12" hasCustomPrompt="1"/>
          </p:nvPr>
        </p:nvSpPr>
        <p:spPr bwMode="gray">
          <a:xfrm>
            <a:off x="0" y="0"/>
            <a:ext cx="2027238"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Box">
            <a:extLst>
              <a:ext uri="{FF2B5EF4-FFF2-40B4-BE49-F238E27FC236}">
                <a16:creationId xmlns:a16="http://schemas.microsoft.com/office/drawing/2014/main" id="{E9CCAA76-9A1E-A062-2A07-8A5F2ABCEEC9}"/>
              </a:ext>
            </a:extLst>
          </p:cNvPr>
          <p:cNvSpPr>
            <a:spLocks noGrp="1"/>
          </p:cNvSpPr>
          <p:nvPr>
            <p:ph idx="1" hasCustomPrompt="1"/>
          </p:nvPr>
        </p:nvSpPr>
        <p:spPr bwMode="gray">
          <a:xfrm>
            <a:off x="2316208" y="1412876"/>
            <a:ext cx="4543534" cy="4392000"/>
          </a:xfrm>
        </p:spPr>
        <p:txBody>
          <a:bodyPr/>
          <a:lstStyle>
            <a:lvl1pPr>
              <a:buClr>
                <a:schemeClr val="tx2"/>
              </a:buClr>
              <a:defRPr sz="1400">
                <a:solidFill>
                  <a:schemeClr val="bg1"/>
                </a:solidFill>
                <a:latin typeface="+mn-lt"/>
              </a:defRPr>
            </a:lvl1pPr>
            <a:lvl2pPr marL="457200" indent="0">
              <a:buClr>
                <a:schemeClr val="tx2"/>
              </a:buClr>
              <a:buFont typeface="Arial" panose="020B0604020202020204" pitchFamily="34" charset="0"/>
              <a:buNone/>
              <a:defRPr sz="1400">
                <a:solidFill>
                  <a:schemeClr val="bg1"/>
                </a:solidFill>
              </a:defRPr>
            </a:lvl2pPr>
            <a:lvl3pPr marL="914400" indent="0">
              <a:buClr>
                <a:schemeClr val="tx2"/>
              </a:buClr>
              <a:buFont typeface="Arial" panose="020B0604020202020204" pitchFamily="34" charset="0"/>
              <a:buNone/>
              <a:defRPr sz="1400">
                <a:solidFill>
                  <a:schemeClr val="bg1"/>
                </a:solidFill>
              </a:defRPr>
            </a:lvl3pPr>
            <a:lvl4pPr marL="1371600" indent="0">
              <a:buClr>
                <a:schemeClr val="tx2"/>
              </a:buClr>
              <a:buFont typeface="Arial" panose="020B0604020202020204" pitchFamily="34" charset="0"/>
              <a:buNone/>
              <a:defRPr sz="1400">
                <a:solidFill>
                  <a:schemeClr val="bg1"/>
                </a:solidFill>
              </a:defRPr>
            </a:lvl4pPr>
            <a:lvl5pPr marL="1828800" indent="0">
              <a:buClr>
                <a:schemeClr val="tx2"/>
              </a:buClr>
              <a:buFont typeface="Arial" panose="020B0604020202020204" pitchFamily="34" charset="0"/>
              <a:buNone/>
              <a:defRPr sz="1400">
                <a:solidFill>
                  <a:schemeClr val="bg1"/>
                </a:solidFill>
              </a:defRPr>
            </a:lvl5pPr>
            <a:lvl6pPr marL="2286000" indent="0">
              <a:buClr>
                <a:schemeClr val="tx2"/>
              </a:buClr>
              <a:buFont typeface="Arial" panose="020B0604020202020204" pitchFamily="34" charset="0"/>
              <a:buNone/>
              <a:defRPr>
                <a:solidFill>
                  <a:schemeClr val="bg1"/>
                </a:solidFill>
              </a:defRPr>
            </a:lvl6pPr>
            <a:lvl7pPr marL="2743200" indent="0">
              <a:buClr>
                <a:schemeClr val="tx2"/>
              </a:buClr>
              <a:buFont typeface="Arial" panose="020B0604020202020204" pitchFamily="34" charset="0"/>
              <a:buNone/>
              <a:defRPr>
                <a:solidFill>
                  <a:schemeClr val="bg1"/>
                </a:solidFill>
              </a:defRPr>
            </a:lvl7pPr>
            <a:lvl8pPr marL="3200400" indent="0">
              <a:buClr>
                <a:schemeClr val="tx2"/>
              </a:buClr>
              <a:buFont typeface="Arial" panose="020B0604020202020204" pitchFamily="34" charset="0"/>
              <a:buNone/>
              <a:defRPr>
                <a:solidFill>
                  <a:schemeClr val="bg1"/>
                </a:solidFill>
              </a:defRPr>
            </a:lvl8pPr>
            <a:lvl9pPr marL="3657600" indent="0">
              <a:buClr>
                <a:schemeClr val="tx2"/>
              </a:buClr>
              <a:buFont typeface="Arial" panose="020B0604020202020204" pitchFamily="34" charset="0"/>
              <a:buNone/>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0"/>
            <a:r>
              <a:rPr lang="en-US"/>
              <a:t>Second level</a:t>
            </a:r>
          </a:p>
          <a:p>
            <a:pPr lvl="1"/>
            <a:r>
              <a:rPr lang="en-US"/>
              <a:t>Third level</a:t>
            </a:r>
          </a:p>
          <a:p>
            <a:pPr lvl="2"/>
            <a:r>
              <a:rPr lang="en-US"/>
              <a:t>Fourth level</a:t>
            </a:r>
          </a:p>
          <a:p>
            <a:pPr lvl="0"/>
            <a:r>
              <a:rPr lang="en-US"/>
              <a:t>Fifth level</a:t>
            </a:r>
          </a:p>
          <a:p>
            <a:pPr lvl="1"/>
            <a:r>
              <a:rPr lang="en-US"/>
              <a:t>Sixth level</a:t>
            </a:r>
          </a:p>
          <a:p>
            <a:pPr lvl="2"/>
            <a:r>
              <a:rPr lang="en-US"/>
              <a:t>Seventh level</a:t>
            </a:r>
          </a:p>
          <a:p>
            <a:pPr lvl="3"/>
            <a:r>
              <a:rPr lang="en-US"/>
              <a:t>Eighth level</a:t>
            </a:r>
          </a:p>
          <a:p>
            <a:pPr lvl="4"/>
            <a:r>
              <a:rPr lang="en-US"/>
              <a:t>Ninth level</a:t>
            </a:r>
          </a:p>
        </p:txBody>
      </p:sp>
      <p:sp>
        <p:nvSpPr>
          <p:cNvPr id="11" name="FootNote/Source">
            <a:extLst>
              <a:ext uri="{FF2B5EF4-FFF2-40B4-BE49-F238E27FC236}">
                <a16:creationId xmlns:a16="http://schemas.microsoft.com/office/drawing/2014/main" id="{4E74AE48-D9B6-EAED-E769-23112BB5D3C4}"/>
              </a:ext>
            </a:extLst>
          </p:cNvPr>
          <p:cNvSpPr>
            <a:spLocks noGrp="1"/>
          </p:cNvSpPr>
          <p:nvPr>
            <p:ph type="body" sz="quarter" idx="13" hasCustomPrompt="1"/>
          </p:nvPr>
        </p:nvSpPr>
        <p:spPr bwMode="gray">
          <a:xfrm>
            <a:off x="2316783" y="5805280"/>
            <a:ext cx="9396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Clr>
                <a:schemeClr val="tx2"/>
              </a:buClr>
              <a:buNone/>
              <a:defRPr sz="800" b="0">
                <a:solidFill>
                  <a:schemeClr val="bg1"/>
                </a:solidFill>
              </a:defRPr>
            </a:lvl9pPr>
          </a:lstStyle>
          <a:p>
            <a:pPr lvl="0"/>
            <a:r>
              <a:rPr lang="en-US"/>
              <a:t>Footnote/Source</a:t>
            </a:r>
          </a:p>
        </p:txBody>
      </p:sp>
      <p:sp>
        <p:nvSpPr>
          <p:cNvPr id="13" name="Text Box">
            <a:extLst>
              <a:ext uri="{FF2B5EF4-FFF2-40B4-BE49-F238E27FC236}">
                <a16:creationId xmlns:a16="http://schemas.microsoft.com/office/drawing/2014/main" id="{E2039665-2A0A-B25F-048C-E2C0637E9DAD}"/>
              </a:ext>
            </a:extLst>
          </p:cNvPr>
          <p:cNvSpPr>
            <a:spLocks noGrp="1"/>
          </p:cNvSpPr>
          <p:nvPr>
            <p:ph idx="14" hasCustomPrompt="1"/>
          </p:nvPr>
        </p:nvSpPr>
        <p:spPr bwMode="gray">
          <a:xfrm>
            <a:off x="7169093" y="1412876"/>
            <a:ext cx="4532180" cy="4392000"/>
          </a:xfrm>
        </p:spPr>
        <p:txBody>
          <a:bodyPr/>
          <a:lstStyle>
            <a:lvl1pPr>
              <a:buClr>
                <a:schemeClr val="tx2"/>
              </a:buClr>
              <a:defRPr sz="1400">
                <a:solidFill>
                  <a:schemeClr val="bg1"/>
                </a:solidFill>
                <a:latin typeface="+mn-lt"/>
              </a:defRPr>
            </a:lvl1pPr>
            <a:lvl2pPr marL="457200" indent="0">
              <a:buClr>
                <a:schemeClr val="tx2"/>
              </a:buClr>
              <a:buFont typeface="Arial" panose="020B0604020202020204" pitchFamily="34" charset="0"/>
              <a:buNone/>
              <a:defRPr sz="1400">
                <a:solidFill>
                  <a:schemeClr val="bg1"/>
                </a:solidFill>
              </a:defRPr>
            </a:lvl2pPr>
            <a:lvl3pPr marL="914400" indent="0">
              <a:buClr>
                <a:schemeClr val="tx2"/>
              </a:buClr>
              <a:buFont typeface="Arial" panose="020B0604020202020204" pitchFamily="34" charset="0"/>
              <a:buNone/>
              <a:defRPr sz="1400">
                <a:solidFill>
                  <a:schemeClr val="bg1"/>
                </a:solidFill>
              </a:defRPr>
            </a:lvl3pPr>
            <a:lvl4pPr marL="1371600" indent="0">
              <a:buClr>
                <a:schemeClr val="tx2"/>
              </a:buClr>
              <a:buFont typeface="Arial" panose="020B0604020202020204" pitchFamily="34" charset="0"/>
              <a:buNone/>
              <a:defRPr sz="1400">
                <a:solidFill>
                  <a:schemeClr val="bg1"/>
                </a:solidFill>
              </a:defRPr>
            </a:lvl4pPr>
            <a:lvl5pPr marL="1828800" indent="0">
              <a:buClr>
                <a:schemeClr val="tx2"/>
              </a:buClr>
              <a:buFont typeface="Arial" panose="020B0604020202020204" pitchFamily="34" charset="0"/>
              <a:buNone/>
              <a:defRPr sz="1400">
                <a:solidFill>
                  <a:schemeClr val="bg1"/>
                </a:solidFill>
              </a:defRPr>
            </a:lvl5pPr>
            <a:lvl6pPr marL="2286000" indent="0">
              <a:buClr>
                <a:schemeClr val="tx2"/>
              </a:buClr>
              <a:buFont typeface="Arial" panose="020B0604020202020204" pitchFamily="34" charset="0"/>
              <a:buNone/>
              <a:defRPr>
                <a:solidFill>
                  <a:schemeClr val="bg1"/>
                </a:solidFill>
              </a:defRPr>
            </a:lvl6pPr>
            <a:lvl7pPr marL="2743200" indent="0">
              <a:buClr>
                <a:schemeClr val="tx2"/>
              </a:buClr>
              <a:buFont typeface="Arial" panose="020B0604020202020204" pitchFamily="34" charset="0"/>
              <a:buNone/>
              <a:defRPr>
                <a:solidFill>
                  <a:schemeClr val="bg1"/>
                </a:solidFill>
              </a:defRPr>
            </a:lvl7pPr>
            <a:lvl8pPr marL="3200400" indent="0">
              <a:buClr>
                <a:schemeClr val="tx2"/>
              </a:buClr>
              <a:buFont typeface="Arial" panose="020B0604020202020204" pitchFamily="34" charset="0"/>
              <a:buNone/>
              <a:defRPr>
                <a:solidFill>
                  <a:schemeClr val="bg1"/>
                </a:solidFill>
              </a:defRPr>
            </a:lvl8pPr>
            <a:lvl9pPr marL="3657600" indent="0">
              <a:buClr>
                <a:schemeClr val="tx2"/>
              </a:buClr>
              <a:buFont typeface="Arial" panose="020B0604020202020204" pitchFamily="34" charset="0"/>
              <a:buNone/>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0"/>
            <a:r>
              <a:rPr lang="en-US"/>
              <a:t>Second level</a:t>
            </a:r>
          </a:p>
          <a:p>
            <a:pPr lvl="1"/>
            <a:r>
              <a:rPr lang="en-US"/>
              <a:t>Third level</a:t>
            </a:r>
          </a:p>
          <a:p>
            <a:pPr lvl="2"/>
            <a:r>
              <a:rPr lang="en-US"/>
              <a:t>Fourth level</a:t>
            </a:r>
          </a:p>
          <a:p>
            <a:pPr lvl="0"/>
            <a:r>
              <a:rPr lang="en-US"/>
              <a:t>Fifth level</a:t>
            </a:r>
          </a:p>
          <a:p>
            <a:pPr lvl="1"/>
            <a:r>
              <a:rPr lang="en-US"/>
              <a:t>Sixth level</a:t>
            </a:r>
          </a:p>
          <a:p>
            <a:pPr lvl="2"/>
            <a:r>
              <a:rPr lang="en-US"/>
              <a:t>Seventh level</a:t>
            </a:r>
          </a:p>
          <a:p>
            <a:pPr lvl="3"/>
            <a:r>
              <a:rPr lang="en-US"/>
              <a:t>Eighth level</a:t>
            </a:r>
          </a:p>
          <a:p>
            <a:pPr lvl="4"/>
            <a:r>
              <a:rPr lang="en-US"/>
              <a:t>Ninth level</a:t>
            </a:r>
          </a:p>
        </p:txBody>
      </p:sp>
      <p:sp>
        <p:nvSpPr>
          <p:cNvPr id="9" name="Title">
            <a:extLst>
              <a:ext uri="{FF2B5EF4-FFF2-40B4-BE49-F238E27FC236}">
                <a16:creationId xmlns:a16="http://schemas.microsoft.com/office/drawing/2014/main" id="{1A211846-6F24-41CC-65E7-DC0B6827C8EF}"/>
              </a:ext>
            </a:extLst>
          </p:cNvPr>
          <p:cNvSpPr>
            <a:spLocks noGrp="1"/>
          </p:cNvSpPr>
          <p:nvPr>
            <p:ph type="title"/>
          </p:nvPr>
        </p:nvSpPr>
        <p:spPr bwMode="gray">
          <a:xfrm>
            <a:off x="2316208" y="225425"/>
            <a:ext cx="9396366" cy="720000"/>
          </a:xfrm>
        </p:spPr>
        <p:txBody>
          <a:bodyPr/>
          <a:lstStyle>
            <a:lvl1pPr>
              <a:defRPr>
                <a:solidFill>
                  <a:schemeClr val="bg1"/>
                </a:solidFill>
                <a:latin typeface="+mj-lt"/>
              </a:defRPr>
            </a:lvl1pPr>
          </a:lstStyle>
          <a:p>
            <a:endParaRPr lang="en-US"/>
          </a:p>
        </p:txBody>
      </p:sp>
    </p:spTree>
    <p:extLst>
      <p:ext uri="{BB962C8B-B14F-4D97-AF65-F5344CB8AC3E}">
        <p14:creationId xmlns:p14="http://schemas.microsoft.com/office/powerpoint/2010/main" val="1315386723"/>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ey Message Orange">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771AE2-F5C2-FB10-6B67-F991F497B96C}"/>
              </a:ext>
            </a:extLst>
          </p:cNvPr>
          <p:cNvSpPr/>
          <p:nvPr userDrawn="1"/>
        </p:nvSpPr>
        <p:spPr>
          <a:xfrm>
            <a:off x="285750" y="6103620"/>
            <a:ext cx="1954530" cy="617220"/>
          </a:xfrm>
          <a:prstGeom prst="rect">
            <a:avLst/>
          </a:prstGeom>
          <a:solidFill>
            <a:srgbClr val="EB5B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sp>
        <p:nvSpPr>
          <p:cNvPr id="2" name="Footnote/Source">
            <a:extLst>
              <a:ext uri="{FF2B5EF4-FFF2-40B4-BE49-F238E27FC236}">
                <a16:creationId xmlns:a16="http://schemas.microsoft.com/office/drawing/2014/main" id="{C6E698E7-5EC3-E30D-514C-5307DDB043F3}"/>
              </a:ext>
            </a:extLst>
          </p:cNvPr>
          <p:cNvSpPr>
            <a:spLocks noGrp="1"/>
          </p:cNvSpPr>
          <p:nvPr>
            <p:ph type="body" sz="quarter" idx="13" hasCustomPrompt="1"/>
          </p:nvPr>
        </p:nvSpPr>
        <p:spPr bwMode="gray">
          <a:xfrm>
            <a:off x="479998"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4" name="Text">
            <a:extLst>
              <a:ext uri="{FF2B5EF4-FFF2-40B4-BE49-F238E27FC236}">
                <a16:creationId xmlns:a16="http://schemas.microsoft.com/office/drawing/2014/main" id="{86944C19-DCC9-DF30-4E95-A29D43178B23}"/>
              </a:ext>
            </a:extLst>
          </p:cNvPr>
          <p:cNvSpPr>
            <a:spLocks noGrp="1"/>
          </p:cNvSpPr>
          <p:nvPr>
            <p:ph type="body" sz="quarter" idx="18" hasCustomPrompt="1"/>
          </p:nvPr>
        </p:nvSpPr>
        <p:spPr bwMode="gray">
          <a:xfrm>
            <a:off x="479376" y="1412874"/>
            <a:ext cx="11233149" cy="4392000"/>
          </a:xfrm>
        </p:spPr>
        <p:txBody>
          <a:bodyPr/>
          <a:lstStyle>
            <a:lvl1pPr marL="0" indent="0">
              <a:lnSpc>
                <a:spcPct val="120000"/>
              </a:lnSpc>
              <a:spcAft>
                <a:spcPts val="0"/>
              </a:spcAft>
              <a:buNone/>
              <a:defRPr sz="4000" b="1">
                <a:solidFill>
                  <a:schemeClr val="tx1"/>
                </a:solidFill>
                <a:latin typeface="+mj-lt"/>
              </a:defRPr>
            </a:lvl1pPr>
            <a:lvl2pPr marL="0" indent="0">
              <a:lnSpc>
                <a:spcPct val="120000"/>
              </a:lnSpc>
              <a:spcAft>
                <a:spcPts val="0"/>
              </a:spcAft>
              <a:buNone/>
              <a:defRPr sz="4000" b="1">
                <a:solidFill>
                  <a:srgbClr val="1E1E1C"/>
                </a:solidFill>
                <a:latin typeface="+mj-lt"/>
              </a:defRPr>
            </a:lvl2pPr>
            <a:lvl3pPr marL="0" indent="0">
              <a:lnSpc>
                <a:spcPct val="120000"/>
              </a:lnSpc>
              <a:spcAft>
                <a:spcPts val="0"/>
              </a:spcAft>
              <a:buNone/>
              <a:defRPr sz="4000" b="1">
                <a:solidFill>
                  <a:schemeClr val="tx2"/>
                </a:solidFill>
                <a:latin typeface="+mj-lt"/>
              </a:defRPr>
            </a:lvl3pPr>
            <a:lvl4pPr marL="0" indent="0">
              <a:lnSpc>
                <a:spcPct val="120000"/>
              </a:lnSpc>
              <a:spcAft>
                <a:spcPts val="0"/>
              </a:spcAft>
              <a:buNone/>
              <a:defRPr sz="4000" b="1">
                <a:solidFill>
                  <a:schemeClr val="tx2"/>
                </a:solidFill>
                <a:latin typeface="+mj-lt"/>
              </a:defRPr>
            </a:lvl4pPr>
            <a:lvl5pPr marL="0" indent="0">
              <a:lnSpc>
                <a:spcPct val="120000"/>
              </a:lnSpc>
              <a:spcAft>
                <a:spcPts val="0"/>
              </a:spcAft>
              <a:buNone/>
              <a:defRPr sz="4000" b="1">
                <a:solidFill>
                  <a:schemeClr val="tx2"/>
                </a:solidFill>
                <a:latin typeface="+mj-lt"/>
              </a:defRPr>
            </a:lvl5pPr>
            <a:lvl6pPr marL="0" indent="0">
              <a:lnSpc>
                <a:spcPct val="120000"/>
              </a:lnSpc>
              <a:spcAft>
                <a:spcPts val="0"/>
              </a:spcAft>
              <a:buNone/>
              <a:defRPr sz="4000" b="1">
                <a:solidFill>
                  <a:schemeClr val="tx2"/>
                </a:solidFill>
                <a:latin typeface="+mj-lt"/>
              </a:defRPr>
            </a:lvl6pPr>
            <a:lvl7pPr marL="0" indent="0">
              <a:lnSpc>
                <a:spcPct val="120000"/>
              </a:lnSpc>
              <a:spcAft>
                <a:spcPts val="0"/>
              </a:spcAft>
              <a:buNone/>
              <a:defRPr sz="4000" b="1">
                <a:solidFill>
                  <a:schemeClr val="tx2"/>
                </a:solidFill>
                <a:latin typeface="+mj-lt"/>
              </a:defRPr>
            </a:lvl7pPr>
            <a:lvl8pPr marL="0" indent="0">
              <a:lnSpc>
                <a:spcPct val="120000"/>
              </a:lnSpc>
              <a:spcAft>
                <a:spcPts val="0"/>
              </a:spcAft>
              <a:buNone/>
              <a:defRPr sz="4000" b="1">
                <a:solidFill>
                  <a:schemeClr val="tx2"/>
                </a:solidFill>
                <a:latin typeface="+mj-lt"/>
              </a:defRPr>
            </a:lvl8pPr>
            <a:lvl9pPr marL="0" indent="0">
              <a:lnSpc>
                <a:spcPct val="120000"/>
              </a:lnSpc>
              <a:spcAft>
                <a:spcPts val="0"/>
              </a:spcAft>
              <a:buNone/>
              <a:defRPr sz="4000" b="1">
                <a:solidFill>
                  <a:schemeClr val="tx2"/>
                </a:solidFill>
                <a:latin typeface="+mj-lt"/>
              </a:defRPr>
            </a:lvl9pPr>
          </a:lstStyle>
          <a:p>
            <a:pPr lvl="0"/>
            <a:r>
              <a:rPr lang="en-US"/>
              <a:t>Edit text by clicking. Use the "Increase/decrease list level" buttons on the Start tab to switch between the set up text levels.</a:t>
            </a:r>
          </a:p>
          <a:p>
            <a:pPr lvl="1"/>
            <a:r>
              <a:rPr lang="en-US"/>
              <a:t>Second level</a:t>
            </a:r>
          </a:p>
        </p:txBody>
      </p:sp>
      <p:pic>
        <p:nvPicPr>
          <p:cNvPr id="3" name="Pi Logo Black">
            <a:extLst>
              <a:ext uri="{FF2B5EF4-FFF2-40B4-BE49-F238E27FC236}">
                <a16:creationId xmlns:a16="http://schemas.microsoft.com/office/drawing/2014/main" id="{8504E48F-EA7D-9225-6026-404CFFE6F41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Tree>
    <p:extLst>
      <p:ext uri="{BB962C8B-B14F-4D97-AF65-F5344CB8AC3E}">
        <p14:creationId xmlns:p14="http://schemas.microsoft.com/office/powerpoint/2010/main" val="185175098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749">
          <p15:clr>
            <a:srgbClr val="FBAE40"/>
          </p15:clr>
        </p15:guide>
        <p15:guide id="3" pos="393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ey Message (Dark)">
    <p:bg>
      <p:bgPr>
        <a:solidFill>
          <a:srgbClr val="1E1E1C"/>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FC5AB2-27AA-F9AA-DAE7-F9D8F8A4C7D4}"/>
              </a:ext>
            </a:extLst>
          </p:cNvPr>
          <p:cNvSpPr/>
          <p:nvPr userDrawn="1"/>
        </p:nvSpPr>
        <p:spPr>
          <a:xfrm>
            <a:off x="403859" y="6120882"/>
            <a:ext cx="1614503" cy="737118"/>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mage">
            <a:extLst>
              <a:ext uri="{FF2B5EF4-FFF2-40B4-BE49-F238E27FC236}">
                <a16:creationId xmlns:a16="http://schemas.microsoft.com/office/drawing/2014/main" id="{69B5A0E1-1265-F663-117D-124C7CC0F496}"/>
              </a:ext>
            </a:extLst>
          </p:cNvPr>
          <p:cNvSpPr>
            <a:spLocks noGrp="1"/>
          </p:cNvSpPr>
          <p:nvPr>
            <p:ph type="pic" sz="quarter" idx="19" hasCustomPrompt="1"/>
          </p:nvPr>
        </p:nvSpPr>
        <p:spPr bwMode="ltGray">
          <a:xfrm>
            <a:off x="-50" y="0"/>
            <a:ext cx="12192000" cy="6858000"/>
          </a:xfrm>
          <a:solidFill>
            <a:srgbClr val="1E1E1C"/>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0" name="Footnote/Source">
            <a:extLst>
              <a:ext uri="{FF2B5EF4-FFF2-40B4-BE49-F238E27FC236}">
                <a16:creationId xmlns:a16="http://schemas.microsoft.com/office/drawing/2014/main" id="{8D85527C-99B6-BADE-A863-17F1996DA1F1}"/>
              </a:ext>
            </a:extLst>
          </p:cNvPr>
          <p:cNvSpPr>
            <a:spLocks noGrp="1"/>
          </p:cNvSpPr>
          <p:nvPr>
            <p:ph type="body" sz="quarter" idx="13" hasCustomPrompt="1"/>
          </p:nvPr>
        </p:nvSpPr>
        <p:spPr bwMode="gray">
          <a:xfrm>
            <a:off x="480000" y="5805264"/>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pic>
        <p:nvPicPr>
          <p:cNvPr id="8" name="Pi Logo Black">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6" name="Text">
            <a:extLst>
              <a:ext uri="{FF2B5EF4-FFF2-40B4-BE49-F238E27FC236}">
                <a16:creationId xmlns:a16="http://schemas.microsoft.com/office/drawing/2014/main" id="{9DA0E6B7-3D37-7C89-13C3-1C3D4B6F7E92}"/>
              </a:ext>
            </a:extLst>
          </p:cNvPr>
          <p:cNvSpPr>
            <a:spLocks noGrp="1"/>
          </p:cNvSpPr>
          <p:nvPr>
            <p:ph type="body" sz="quarter" idx="18" hasCustomPrompt="1"/>
          </p:nvPr>
        </p:nvSpPr>
        <p:spPr bwMode="gray">
          <a:xfrm>
            <a:off x="479376" y="1412874"/>
            <a:ext cx="11233149" cy="4392000"/>
          </a:xfrm>
        </p:spPr>
        <p:txBody>
          <a:bodyPr/>
          <a:lstStyle>
            <a:lvl1pPr marL="0" indent="0">
              <a:lnSpc>
                <a:spcPct val="120000"/>
              </a:lnSpc>
              <a:spcAft>
                <a:spcPts val="0"/>
              </a:spcAft>
              <a:buNone/>
              <a:defRPr sz="4000" b="1">
                <a:solidFill>
                  <a:schemeClr val="bg1"/>
                </a:solidFill>
                <a:latin typeface="+mj-lt"/>
              </a:defRPr>
            </a:lvl1pPr>
            <a:lvl2pPr marL="0" indent="0">
              <a:lnSpc>
                <a:spcPct val="120000"/>
              </a:lnSpc>
              <a:spcAft>
                <a:spcPts val="0"/>
              </a:spcAft>
              <a:buNone/>
              <a:defRPr sz="4000" b="1">
                <a:solidFill>
                  <a:schemeClr val="tx2"/>
                </a:solidFill>
                <a:latin typeface="+mj-lt"/>
              </a:defRPr>
            </a:lvl2pPr>
            <a:lvl3pPr marL="0" indent="0">
              <a:lnSpc>
                <a:spcPct val="120000"/>
              </a:lnSpc>
              <a:spcAft>
                <a:spcPts val="0"/>
              </a:spcAft>
              <a:buNone/>
              <a:defRPr sz="4000" b="1">
                <a:solidFill>
                  <a:schemeClr val="tx2"/>
                </a:solidFill>
                <a:latin typeface="+mj-lt"/>
              </a:defRPr>
            </a:lvl3pPr>
            <a:lvl4pPr marL="0" indent="0">
              <a:lnSpc>
                <a:spcPct val="120000"/>
              </a:lnSpc>
              <a:spcAft>
                <a:spcPts val="0"/>
              </a:spcAft>
              <a:buNone/>
              <a:defRPr sz="4000" b="1">
                <a:solidFill>
                  <a:schemeClr val="tx2"/>
                </a:solidFill>
                <a:latin typeface="+mj-lt"/>
              </a:defRPr>
            </a:lvl4pPr>
            <a:lvl5pPr marL="0" indent="0">
              <a:lnSpc>
                <a:spcPct val="120000"/>
              </a:lnSpc>
              <a:spcAft>
                <a:spcPts val="0"/>
              </a:spcAft>
              <a:buNone/>
              <a:defRPr sz="4000" b="1">
                <a:solidFill>
                  <a:schemeClr val="tx2"/>
                </a:solidFill>
                <a:latin typeface="+mj-lt"/>
              </a:defRPr>
            </a:lvl5pPr>
            <a:lvl6pPr marL="0" indent="0">
              <a:lnSpc>
                <a:spcPct val="120000"/>
              </a:lnSpc>
              <a:spcAft>
                <a:spcPts val="0"/>
              </a:spcAft>
              <a:buNone/>
              <a:defRPr sz="4000" b="1">
                <a:solidFill>
                  <a:schemeClr val="tx2"/>
                </a:solidFill>
                <a:latin typeface="+mj-lt"/>
              </a:defRPr>
            </a:lvl6pPr>
            <a:lvl7pPr marL="0" indent="0">
              <a:lnSpc>
                <a:spcPct val="120000"/>
              </a:lnSpc>
              <a:spcAft>
                <a:spcPts val="0"/>
              </a:spcAft>
              <a:buNone/>
              <a:defRPr sz="4000" b="1">
                <a:solidFill>
                  <a:schemeClr val="tx2"/>
                </a:solidFill>
                <a:latin typeface="+mj-lt"/>
              </a:defRPr>
            </a:lvl7pPr>
            <a:lvl8pPr marL="0" indent="0">
              <a:lnSpc>
                <a:spcPct val="120000"/>
              </a:lnSpc>
              <a:spcAft>
                <a:spcPts val="0"/>
              </a:spcAft>
              <a:buNone/>
              <a:defRPr sz="4000" b="1">
                <a:solidFill>
                  <a:schemeClr val="tx2"/>
                </a:solidFill>
                <a:latin typeface="+mj-lt"/>
              </a:defRPr>
            </a:lvl8pPr>
            <a:lvl9pPr marL="0" indent="0">
              <a:lnSpc>
                <a:spcPct val="120000"/>
              </a:lnSpc>
              <a:spcAft>
                <a:spcPts val="0"/>
              </a:spcAft>
              <a:buNone/>
              <a:defRPr sz="4000" b="1">
                <a:solidFill>
                  <a:schemeClr val="tx2"/>
                </a:solidFill>
                <a:latin typeface="+mj-lt"/>
              </a:defRPr>
            </a:lvl9pPr>
          </a:lstStyle>
          <a:p>
            <a:pPr lvl="0"/>
            <a:r>
              <a:rPr lang="en-US"/>
              <a:t>Edit text by clicking. Use the "Increase/decrease list level" buttons on the Start tab to switch between the set up text levels.</a:t>
            </a:r>
          </a:p>
          <a:p>
            <a:pPr lvl="1"/>
            <a:r>
              <a:rPr lang="en-US"/>
              <a:t>Second level</a:t>
            </a:r>
          </a:p>
        </p:txBody>
      </p:sp>
    </p:spTree>
    <p:extLst>
      <p:ext uri="{BB962C8B-B14F-4D97-AF65-F5344CB8AC3E}">
        <p14:creationId xmlns:p14="http://schemas.microsoft.com/office/powerpoint/2010/main" val="9153210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ey Message (Blue)">
    <p:bg>
      <p:bgPr>
        <a:solidFill>
          <a:srgbClr val="BFDBF7"/>
        </a:solidFill>
        <a:effectLst/>
      </p:bgPr>
    </p:bg>
    <p:spTree>
      <p:nvGrpSpPr>
        <p:cNvPr id="1" name=""/>
        <p:cNvGrpSpPr/>
        <p:nvPr/>
      </p:nvGrpSpPr>
      <p:grpSpPr>
        <a:xfrm>
          <a:off x="0" y="0"/>
          <a:ext cx="0" cy="0"/>
          <a:chOff x="0" y="0"/>
          <a:chExt cx="0" cy="0"/>
        </a:xfrm>
      </p:grpSpPr>
      <p:sp>
        <p:nvSpPr>
          <p:cNvPr id="2" name="Footnote/Source">
            <a:extLst>
              <a:ext uri="{FF2B5EF4-FFF2-40B4-BE49-F238E27FC236}">
                <a16:creationId xmlns:a16="http://schemas.microsoft.com/office/drawing/2014/main" id="{C6E698E7-5EC3-E30D-514C-5307DDB043F3}"/>
              </a:ext>
            </a:extLst>
          </p:cNvPr>
          <p:cNvSpPr>
            <a:spLocks noGrp="1"/>
          </p:cNvSpPr>
          <p:nvPr>
            <p:ph type="body" sz="quarter" idx="13" hasCustomPrompt="1"/>
          </p:nvPr>
        </p:nvSpPr>
        <p:spPr bwMode="gray">
          <a:xfrm>
            <a:off x="479998"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4" name="Text">
            <a:extLst>
              <a:ext uri="{FF2B5EF4-FFF2-40B4-BE49-F238E27FC236}">
                <a16:creationId xmlns:a16="http://schemas.microsoft.com/office/drawing/2014/main" id="{86944C19-DCC9-DF30-4E95-A29D43178B23}"/>
              </a:ext>
            </a:extLst>
          </p:cNvPr>
          <p:cNvSpPr>
            <a:spLocks noGrp="1"/>
          </p:cNvSpPr>
          <p:nvPr>
            <p:ph type="body" sz="quarter" idx="18" hasCustomPrompt="1"/>
          </p:nvPr>
        </p:nvSpPr>
        <p:spPr bwMode="gray">
          <a:xfrm>
            <a:off x="479376" y="1412874"/>
            <a:ext cx="11233149" cy="4392000"/>
          </a:xfrm>
        </p:spPr>
        <p:txBody>
          <a:bodyPr/>
          <a:lstStyle>
            <a:lvl1pPr marL="0" indent="0">
              <a:lnSpc>
                <a:spcPct val="120000"/>
              </a:lnSpc>
              <a:spcAft>
                <a:spcPts val="0"/>
              </a:spcAft>
              <a:buNone/>
              <a:defRPr sz="4000" b="1">
                <a:solidFill>
                  <a:srgbClr val="1E1E1C"/>
                </a:solidFill>
                <a:latin typeface="+mj-lt"/>
              </a:defRPr>
            </a:lvl1pPr>
            <a:lvl2pPr marL="0" indent="0">
              <a:lnSpc>
                <a:spcPct val="120000"/>
              </a:lnSpc>
              <a:spcAft>
                <a:spcPts val="0"/>
              </a:spcAft>
              <a:buNone/>
              <a:defRPr sz="4000" b="1">
                <a:solidFill>
                  <a:srgbClr val="EB5B1D"/>
                </a:solidFill>
                <a:latin typeface="+mj-lt"/>
              </a:defRPr>
            </a:lvl2pPr>
            <a:lvl3pPr marL="0" indent="0">
              <a:lnSpc>
                <a:spcPct val="120000"/>
              </a:lnSpc>
              <a:spcAft>
                <a:spcPts val="0"/>
              </a:spcAft>
              <a:buNone/>
              <a:defRPr sz="4000" b="1">
                <a:solidFill>
                  <a:schemeClr val="tx2"/>
                </a:solidFill>
                <a:latin typeface="+mj-lt"/>
              </a:defRPr>
            </a:lvl3pPr>
            <a:lvl4pPr marL="0" indent="0">
              <a:lnSpc>
                <a:spcPct val="120000"/>
              </a:lnSpc>
              <a:spcAft>
                <a:spcPts val="0"/>
              </a:spcAft>
              <a:buNone/>
              <a:defRPr sz="4000" b="1">
                <a:solidFill>
                  <a:schemeClr val="tx2"/>
                </a:solidFill>
                <a:latin typeface="+mj-lt"/>
              </a:defRPr>
            </a:lvl4pPr>
            <a:lvl5pPr marL="0" indent="0">
              <a:lnSpc>
                <a:spcPct val="120000"/>
              </a:lnSpc>
              <a:spcAft>
                <a:spcPts val="0"/>
              </a:spcAft>
              <a:buNone/>
              <a:defRPr sz="4000" b="1">
                <a:solidFill>
                  <a:schemeClr val="tx2"/>
                </a:solidFill>
                <a:latin typeface="+mj-lt"/>
              </a:defRPr>
            </a:lvl5pPr>
            <a:lvl6pPr marL="0" indent="0">
              <a:lnSpc>
                <a:spcPct val="120000"/>
              </a:lnSpc>
              <a:spcAft>
                <a:spcPts val="0"/>
              </a:spcAft>
              <a:buNone/>
              <a:defRPr sz="4000" b="1">
                <a:solidFill>
                  <a:schemeClr val="tx2"/>
                </a:solidFill>
                <a:latin typeface="+mj-lt"/>
              </a:defRPr>
            </a:lvl6pPr>
            <a:lvl7pPr marL="0" indent="0">
              <a:lnSpc>
                <a:spcPct val="120000"/>
              </a:lnSpc>
              <a:spcAft>
                <a:spcPts val="0"/>
              </a:spcAft>
              <a:buNone/>
              <a:defRPr sz="4000" b="1">
                <a:solidFill>
                  <a:schemeClr val="tx2"/>
                </a:solidFill>
                <a:latin typeface="+mj-lt"/>
              </a:defRPr>
            </a:lvl7pPr>
            <a:lvl8pPr marL="0" indent="0">
              <a:lnSpc>
                <a:spcPct val="120000"/>
              </a:lnSpc>
              <a:spcAft>
                <a:spcPts val="0"/>
              </a:spcAft>
              <a:buNone/>
              <a:defRPr sz="4000" b="1">
                <a:solidFill>
                  <a:schemeClr val="tx2"/>
                </a:solidFill>
                <a:latin typeface="+mj-lt"/>
              </a:defRPr>
            </a:lvl8pPr>
            <a:lvl9pPr marL="0" indent="0">
              <a:lnSpc>
                <a:spcPct val="120000"/>
              </a:lnSpc>
              <a:spcAft>
                <a:spcPts val="0"/>
              </a:spcAft>
              <a:buNone/>
              <a:defRPr sz="4000" b="1">
                <a:solidFill>
                  <a:schemeClr val="tx2"/>
                </a:solidFill>
                <a:latin typeface="+mj-lt"/>
              </a:defRPr>
            </a:lvl9pPr>
          </a:lstStyle>
          <a:p>
            <a:pPr lvl="0"/>
            <a:r>
              <a:rPr lang="en-US"/>
              <a:t>Edit text by clicking. Use the "Increase/decrease list level" buttons on the Start tab to switch between the set up text levels.</a:t>
            </a:r>
          </a:p>
          <a:p>
            <a:pPr lvl="1"/>
            <a:r>
              <a:rPr lang="en-US"/>
              <a:t>Second level</a:t>
            </a:r>
          </a:p>
        </p:txBody>
      </p:sp>
    </p:spTree>
    <p:extLst>
      <p:ext uri="{BB962C8B-B14F-4D97-AF65-F5344CB8AC3E}">
        <p14:creationId xmlns:p14="http://schemas.microsoft.com/office/powerpoint/2010/main" val="7165302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749">
          <p15:clr>
            <a:srgbClr val="FBAE40"/>
          </p15:clr>
        </p15:guide>
        <p15:guide id="3" pos="393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ey Message 1/2 Image">
    <p:bg>
      <p:bgPr>
        <a:solidFill>
          <a:schemeClr val="tx1"/>
        </a:solidFill>
        <a:effectLst/>
      </p:bgPr>
    </p:bg>
    <p:spTree>
      <p:nvGrpSpPr>
        <p:cNvPr id="1" name=""/>
        <p:cNvGrpSpPr/>
        <p:nvPr/>
      </p:nvGrpSpPr>
      <p:grpSpPr>
        <a:xfrm>
          <a:off x="0" y="0"/>
          <a:ext cx="0" cy="0"/>
          <a:chOff x="0" y="0"/>
          <a:chExt cx="0" cy="0"/>
        </a:xfrm>
      </p:grpSpPr>
      <p:sp>
        <p:nvSpPr>
          <p:cNvPr id="2" name="Image">
            <a:extLst>
              <a:ext uri="{FF2B5EF4-FFF2-40B4-BE49-F238E27FC236}">
                <a16:creationId xmlns:a16="http://schemas.microsoft.com/office/drawing/2014/main" id="{E9A0D0FD-004B-72B6-975D-B7A1FCEE819D}"/>
              </a:ext>
            </a:extLst>
          </p:cNvPr>
          <p:cNvSpPr>
            <a:spLocks noGrp="1"/>
          </p:cNvSpPr>
          <p:nvPr>
            <p:ph type="pic" sz="quarter" idx="10" hasCustomPrompt="1"/>
          </p:nvPr>
        </p:nvSpPr>
        <p:spPr bwMode="ltGray">
          <a:xfrm>
            <a:off x="1" y="0"/>
            <a:ext cx="6095999" cy="6858000"/>
          </a:xfrm>
          <a:solidFill>
            <a:srgbClr val="1E1E1C"/>
          </a:solidFill>
        </p:spPr>
        <p:txBody>
          <a:bodyPr tIns="108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3" name="Image 2">
            <a:extLst>
              <a:ext uri="{FF2B5EF4-FFF2-40B4-BE49-F238E27FC236}">
                <a16:creationId xmlns:a16="http://schemas.microsoft.com/office/drawing/2014/main" id="{7E396D0D-40C3-3345-A935-B2A6880F28F2}"/>
              </a:ext>
            </a:extLst>
          </p:cNvPr>
          <p:cNvSpPr>
            <a:spLocks noGrp="1"/>
          </p:cNvSpPr>
          <p:nvPr>
            <p:ph type="pic" sz="quarter" idx="21" hasCustomPrompt="1"/>
          </p:nvPr>
        </p:nvSpPr>
        <p:spPr bwMode="ltGray">
          <a:xfrm>
            <a:off x="6096000" y="0"/>
            <a:ext cx="6096000" cy="6858000"/>
          </a:xfrm>
          <a:solidFill>
            <a:srgbClr val="1E1E1C"/>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solidFill>
                  <a:schemeClr val="bg1"/>
                </a:solidFill>
              </a:defRPr>
            </a:lvl2pPr>
            <a:lvl3pPr marL="0" indent="0" algn="ctr">
              <a:spcBef>
                <a:spcPts val="0"/>
              </a:spcBef>
              <a:spcAft>
                <a:spcPts val="0"/>
              </a:spcAft>
              <a:buFontTx/>
              <a:buNone/>
              <a:tabLst/>
              <a:defRPr sz="1200" b="0">
                <a:solidFill>
                  <a:schemeClr val="bg1"/>
                </a:solidFill>
              </a:defRPr>
            </a:lvl3pPr>
            <a:lvl4pPr marL="0" indent="0" algn="ctr">
              <a:spcBef>
                <a:spcPts val="0"/>
              </a:spcBef>
              <a:spcAft>
                <a:spcPts val="0"/>
              </a:spcAft>
              <a:buFontTx/>
              <a:buNone/>
              <a:tabLst/>
              <a:defRPr sz="1200" b="0">
                <a:solidFill>
                  <a:schemeClr val="bg1"/>
                </a:solidFill>
              </a:defRPr>
            </a:lvl4pPr>
            <a:lvl5pPr marL="0" indent="0" algn="ctr">
              <a:spcBef>
                <a:spcPts val="0"/>
              </a:spcBef>
              <a:spcAft>
                <a:spcPts val="0"/>
              </a:spcAft>
              <a:buFontTx/>
              <a:buNone/>
              <a:tabLst/>
              <a:defRPr sz="1200" b="0">
                <a:solidFill>
                  <a:schemeClr val="bg1"/>
                </a:solidFill>
              </a:defRPr>
            </a:lvl5pPr>
            <a:lvl6pPr marL="0" indent="0" algn="ctr">
              <a:spcBef>
                <a:spcPts val="0"/>
              </a:spcBef>
              <a:spcAft>
                <a:spcPts val="0"/>
              </a:spcAft>
              <a:buFontTx/>
              <a:buNone/>
              <a:tabLst/>
              <a:defRPr sz="1200" b="0">
                <a:solidFill>
                  <a:schemeClr val="bg1"/>
                </a:solidFill>
              </a:defRPr>
            </a:lvl6pPr>
            <a:lvl7pPr marL="0" indent="0" algn="ctr">
              <a:spcBef>
                <a:spcPts val="0"/>
              </a:spcBef>
              <a:spcAft>
                <a:spcPts val="0"/>
              </a:spcAft>
              <a:buFontTx/>
              <a:buNone/>
              <a:tabLst/>
              <a:defRPr sz="1200" b="0">
                <a:solidFill>
                  <a:schemeClr val="bg1"/>
                </a:solidFill>
              </a:defRPr>
            </a:lvl7pPr>
            <a:lvl8pPr marL="0" indent="0" algn="ctr">
              <a:spcBef>
                <a:spcPts val="0"/>
              </a:spcBef>
              <a:spcAft>
                <a:spcPts val="0"/>
              </a:spcAft>
              <a:buFontTx/>
              <a:buNone/>
              <a:tabLst/>
              <a:defRPr sz="1200" b="0">
                <a:solidFill>
                  <a:schemeClr val="bg1"/>
                </a:solidFill>
              </a:defRPr>
            </a:lvl8pPr>
            <a:lvl9pPr marL="0" indent="0" algn="ctr">
              <a:spcBef>
                <a:spcPts val="0"/>
              </a:spcBef>
              <a:spcAft>
                <a:spcPts val="0"/>
              </a:spcAft>
              <a:buFontTx/>
              <a:buNone/>
              <a:tabLst/>
              <a:defRPr sz="1200" b="0">
                <a:solidFill>
                  <a:schemeClr val="bg1"/>
                </a:solidFill>
              </a:defRPr>
            </a:lvl9pPr>
          </a:lstStyle>
          <a:p>
            <a:pPr lvl="0"/>
            <a:r>
              <a:rPr lang="en-US"/>
              <a:t>Add picture</a:t>
            </a:r>
          </a:p>
        </p:txBody>
      </p:sp>
      <p:pic>
        <p:nvPicPr>
          <p:cNvPr id="11" name="Pi Logo WHITE">
            <a:extLst>
              <a:ext uri="{FF2B5EF4-FFF2-40B4-BE49-F238E27FC236}">
                <a16:creationId xmlns:a16="http://schemas.microsoft.com/office/drawing/2014/main" id="{DDDD749F-9DDD-E037-EAC8-E4DD736CF8A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bwMode="gray">
          <a:xfrm>
            <a:off x="479424" y="6247189"/>
            <a:ext cx="1639121" cy="302341"/>
          </a:xfrm>
          <a:prstGeom prst="rect">
            <a:avLst/>
          </a:prstGeom>
        </p:spPr>
      </p:pic>
      <p:sp>
        <p:nvSpPr>
          <p:cNvPr id="7" name="Text">
            <a:extLst>
              <a:ext uri="{FF2B5EF4-FFF2-40B4-BE49-F238E27FC236}">
                <a16:creationId xmlns:a16="http://schemas.microsoft.com/office/drawing/2014/main" id="{23785968-9213-2612-3F8D-89FD7A90769B}"/>
              </a:ext>
            </a:extLst>
          </p:cNvPr>
          <p:cNvSpPr>
            <a:spLocks noGrp="1"/>
          </p:cNvSpPr>
          <p:nvPr>
            <p:ph type="body" sz="quarter" idx="18" hasCustomPrompt="1"/>
          </p:nvPr>
        </p:nvSpPr>
        <p:spPr bwMode="gray">
          <a:xfrm>
            <a:off x="479425" y="1413280"/>
            <a:ext cx="5472113" cy="4392000"/>
          </a:xfrm>
        </p:spPr>
        <p:txBody>
          <a:bodyPr/>
          <a:lstStyle>
            <a:lvl1pPr marL="0" indent="0">
              <a:lnSpc>
                <a:spcPct val="120000"/>
              </a:lnSpc>
              <a:spcAft>
                <a:spcPts val="0"/>
              </a:spcAft>
              <a:buNone/>
              <a:defRPr sz="3200" b="1">
                <a:solidFill>
                  <a:schemeClr val="bg1"/>
                </a:solidFill>
                <a:latin typeface="+mj-lt"/>
              </a:defRPr>
            </a:lvl1pPr>
            <a:lvl2pPr marL="0" indent="0">
              <a:lnSpc>
                <a:spcPct val="120000"/>
              </a:lnSpc>
              <a:spcAft>
                <a:spcPts val="0"/>
              </a:spcAft>
              <a:buNone/>
              <a:defRPr sz="3200" b="1">
                <a:solidFill>
                  <a:schemeClr val="tx2"/>
                </a:solidFill>
                <a:latin typeface="+mj-lt"/>
              </a:defRPr>
            </a:lvl2pPr>
            <a:lvl3pPr marL="0" indent="0">
              <a:lnSpc>
                <a:spcPct val="120000"/>
              </a:lnSpc>
              <a:spcAft>
                <a:spcPts val="0"/>
              </a:spcAft>
              <a:buNone/>
              <a:defRPr sz="3200" b="1">
                <a:solidFill>
                  <a:schemeClr val="tx2"/>
                </a:solidFill>
                <a:latin typeface="+mj-lt"/>
              </a:defRPr>
            </a:lvl3pPr>
            <a:lvl4pPr marL="0" indent="0">
              <a:lnSpc>
                <a:spcPct val="120000"/>
              </a:lnSpc>
              <a:spcAft>
                <a:spcPts val="0"/>
              </a:spcAft>
              <a:buNone/>
              <a:defRPr sz="3200" b="1">
                <a:solidFill>
                  <a:schemeClr val="tx2"/>
                </a:solidFill>
                <a:latin typeface="+mj-lt"/>
              </a:defRPr>
            </a:lvl4pPr>
            <a:lvl5pPr marL="0" indent="0">
              <a:lnSpc>
                <a:spcPct val="120000"/>
              </a:lnSpc>
              <a:spcAft>
                <a:spcPts val="0"/>
              </a:spcAft>
              <a:buNone/>
              <a:defRPr sz="3200" b="1">
                <a:solidFill>
                  <a:schemeClr val="tx2"/>
                </a:solidFill>
                <a:latin typeface="+mj-lt"/>
              </a:defRPr>
            </a:lvl5pPr>
            <a:lvl6pPr marL="0" indent="0">
              <a:lnSpc>
                <a:spcPct val="120000"/>
              </a:lnSpc>
              <a:spcAft>
                <a:spcPts val="0"/>
              </a:spcAft>
              <a:buNone/>
              <a:defRPr sz="3200" b="1">
                <a:solidFill>
                  <a:schemeClr val="tx2"/>
                </a:solidFill>
                <a:latin typeface="+mj-lt"/>
              </a:defRPr>
            </a:lvl6pPr>
            <a:lvl7pPr marL="0" indent="0">
              <a:lnSpc>
                <a:spcPct val="120000"/>
              </a:lnSpc>
              <a:spcAft>
                <a:spcPts val="0"/>
              </a:spcAft>
              <a:buNone/>
              <a:defRPr sz="3200" b="1">
                <a:solidFill>
                  <a:schemeClr val="tx2"/>
                </a:solidFill>
                <a:latin typeface="+mj-lt"/>
              </a:defRPr>
            </a:lvl7pPr>
            <a:lvl8pPr marL="0" indent="0">
              <a:lnSpc>
                <a:spcPct val="120000"/>
              </a:lnSpc>
              <a:spcAft>
                <a:spcPts val="0"/>
              </a:spcAft>
              <a:buNone/>
              <a:defRPr sz="3200" b="1">
                <a:solidFill>
                  <a:schemeClr val="tx2"/>
                </a:solidFill>
                <a:latin typeface="+mj-lt"/>
              </a:defRPr>
            </a:lvl8pPr>
            <a:lvl9pPr marL="0" indent="0">
              <a:lnSpc>
                <a:spcPct val="120000"/>
              </a:lnSpc>
              <a:spcAft>
                <a:spcPts val="0"/>
              </a:spcAft>
              <a:buNone/>
              <a:defRPr sz="3200" b="1">
                <a:solidFill>
                  <a:schemeClr val="tx2"/>
                </a:solidFill>
                <a:latin typeface="+mj-lt"/>
              </a:defRPr>
            </a:lvl9pPr>
          </a:lstStyle>
          <a:p>
            <a:pPr lvl="0"/>
            <a:r>
              <a:rPr lang="en-US"/>
              <a:t>Edit text by clicking. Use the "Increase/decrease list level" buttons on the Start tab to switch between the set up text levels.</a:t>
            </a:r>
          </a:p>
          <a:p>
            <a:pPr lvl="1"/>
            <a:r>
              <a:rPr lang="en-US"/>
              <a:t>Second level</a:t>
            </a:r>
          </a:p>
        </p:txBody>
      </p:sp>
      <p:sp>
        <p:nvSpPr>
          <p:cNvPr id="8" name="Footnote/Source">
            <a:extLst>
              <a:ext uri="{FF2B5EF4-FFF2-40B4-BE49-F238E27FC236}">
                <a16:creationId xmlns:a16="http://schemas.microsoft.com/office/drawing/2014/main" id="{F969FFBC-DDEA-8C21-15CE-A414B17D1603}"/>
              </a:ext>
            </a:extLst>
          </p:cNvPr>
          <p:cNvSpPr>
            <a:spLocks noGrp="1"/>
          </p:cNvSpPr>
          <p:nvPr>
            <p:ph type="body" sz="quarter" idx="13" hasCustomPrompt="1"/>
          </p:nvPr>
        </p:nvSpPr>
        <p:spPr bwMode="gray">
          <a:xfrm>
            <a:off x="480000" y="5805264"/>
            <a:ext cx="547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Tree>
    <p:extLst>
      <p:ext uri="{BB962C8B-B14F-4D97-AF65-F5344CB8AC3E}">
        <p14:creationId xmlns:p14="http://schemas.microsoft.com/office/powerpoint/2010/main" val="3090191386"/>
      </p:ext>
    </p:extLst>
  </p:cSld>
  <p:clrMapOvr>
    <a:masterClrMapping/>
  </p:clrMapOvr>
  <p:extLst>
    <p:ext uri="{DCECCB84-F9BA-43D5-87BE-67443E8EF086}">
      <p15:sldGuideLst xmlns:p15="http://schemas.microsoft.com/office/powerpoint/2012/main">
        <p15:guide id="1" orient="horz" pos="2160">
          <p15:clr>
            <a:srgbClr val="FBAE40"/>
          </p15:clr>
        </p15:guide>
        <p15:guide id="2" pos="3749">
          <p15:clr>
            <a:srgbClr val="FBAE40"/>
          </p15:clr>
        </p15:guide>
        <p15:guide id="3" pos="393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ey Message 1/3 Image">
    <p:bg>
      <p:bgPr>
        <a:solidFill>
          <a:schemeClr val="tx1"/>
        </a:solidFill>
        <a:effectLst/>
      </p:bgPr>
    </p:bg>
    <p:spTree>
      <p:nvGrpSpPr>
        <p:cNvPr id="1" name=""/>
        <p:cNvGrpSpPr/>
        <p:nvPr/>
      </p:nvGrpSpPr>
      <p:grpSpPr>
        <a:xfrm>
          <a:off x="0" y="0"/>
          <a:ext cx="0" cy="0"/>
          <a:chOff x="0" y="0"/>
          <a:chExt cx="0" cy="0"/>
        </a:xfrm>
      </p:grpSpPr>
      <p:sp>
        <p:nvSpPr>
          <p:cNvPr id="17" name="Big Image">
            <a:extLst>
              <a:ext uri="{FF2B5EF4-FFF2-40B4-BE49-F238E27FC236}">
                <a16:creationId xmlns:a16="http://schemas.microsoft.com/office/drawing/2014/main" id="{A194E7D4-CDAB-304A-1B30-777C9C0CB118}"/>
              </a:ext>
            </a:extLst>
          </p:cNvPr>
          <p:cNvSpPr>
            <a:spLocks noGrp="1"/>
          </p:cNvSpPr>
          <p:nvPr>
            <p:ph type="pic" sz="quarter" idx="10" hasCustomPrompt="1"/>
          </p:nvPr>
        </p:nvSpPr>
        <p:spPr bwMode="ltGray">
          <a:xfrm>
            <a:off x="0" y="0"/>
            <a:ext cx="8148637" cy="6858000"/>
          </a:xfrm>
          <a:solidFill>
            <a:srgbClr val="1E1E1C"/>
          </a:solidFill>
        </p:spPr>
        <p:txBody>
          <a:bodyPr tIns="108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r>
              <a:rPr lang="en-US"/>
              <a:t>Add picture</a:t>
            </a:r>
          </a:p>
        </p:txBody>
      </p:sp>
      <p:sp>
        <p:nvSpPr>
          <p:cNvPr id="16" name="Image">
            <a:extLst>
              <a:ext uri="{FF2B5EF4-FFF2-40B4-BE49-F238E27FC236}">
                <a16:creationId xmlns:a16="http://schemas.microsoft.com/office/drawing/2014/main" id="{55562D0D-92CF-7D3E-3B86-D48477CFD9EB}"/>
              </a:ext>
            </a:extLst>
          </p:cNvPr>
          <p:cNvSpPr>
            <a:spLocks noGrp="1" noRot="1" noMove="1" noResize="1" noEditPoints="1" noAdjustHandles="1" noChangeArrowheads="1" noChangeShapeType="1"/>
          </p:cNvSpPr>
          <p:nvPr>
            <p:ph type="pic" sz="quarter" idx="23" hasCustomPrompt="1"/>
          </p:nvPr>
        </p:nvSpPr>
        <p:spPr bwMode="ltGray">
          <a:xfrm>
            <a:off x="8148638" y="0"/>
            <a:ext cx="4043362" cy="6858000"/>
          </a:xfrm>
          <a:solidFill>
            <a:srgbClr val="1E1E1C"/>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solidFill>
                  <a:schemeClr val="bg1"/>
                </a:solidFill>
              </a:defRPr>
            </a:lvl2pPr>
            <a:lvl3pPr marL="0" indent="0" algn="ctr">
              <a:spcBef>
                <a:spcPts val="0"/>
              </a:spcBef>
              <a:spcAft>
                <a:spcPts val="0"/>
              </a:spcAft>
              <a:buFontTx/>
              <a:buNone/>
              <a:tabLst/>
              <a:defRPr sz="1200" b="0">
                <a:solidFill>
                  <a:schemeClr val="bg1"/>
                </a:solidFill>
              </a:defRPr>
            </a:lvl3pPr>
            <a:lvl4pPr marL="0" indent="0" algn="ctr">
              <a:spcBef>
                <a:spcPts val="0"/>
              </a:spcBef>
              <a:spcAft>
                <a:spcPts val="0"/>
              </a:spcAft>
              <a:buFontTx/>
              <a:buNone/>
              <a:tabLst/>
              <a:defRPr sz="1200" b="0">
                <a:solidFill>
                  <a:schemeClr val="bg1"/>
                </a:solidFill>
              </a:defRPr>
            </a:lvl4pPr>
            <a:lvl5pPr marL="0" indent="0" algn="ctr">
              <a:spcBef>
                <a:spcPts val="0"/>
              </a:spcBef>
              <a:spcAft>
                <a:spcPts val="0"/>
              </a:spcAft>
              <a:buFontTx/>
              <a:buNone/>
              <a:tabLst/>
              <a:defRPr sz="1200" b="0">
                <a:solidFill>
                  <a:schemeClr val="bg1"/>
                </a:solidFill>
              </a:defRPr>
            </a:lvl5pPr>
            <a:lvl6pPr marL="0" indent="0" algn="ctr">
              <a:spcBef>
                <a:spcPts val="0"/>
              </a:spcBef>
              <a:spcAft>
                <a:spcPts val="0"/>
              </a:spcAft>
              <a:buFontTx/>
              <a:buNone/>
              <a:tabLst/>
              <a:defRPr sz="1200" b="0">
                <a:solidFill>
                  <a:schemeClr val="bg1"/>
                </a:solidFill>
              </a:defRPr>
            </a:lvl6pPr>
            <a:lvl7pPr marL="0" indent="0" algn="ctr">
              <a:spcBef>
                <a:spcPts val="0"/>
              </a:spcBef>
              <a:spcAft>
                <a:spcPts val="0"/>
              </a:spcAft>
              <a:buFontTx/>
              <a:buNone/>
              <a:tabLst/>
              <a:defRPr sz="1200" b="0">
                <a:solidFill>
                  <a:schemeClr val="bg1"/>
                </a:solidFill>
              </a:defRPr>
            </a:lvl7pPr>
            <a:lvl8pPr marL="0" indent="0" algn="ctr">
              <a:spcBef>
                <a:spcPts val="0"/>
              </a:spcBef>
              <a:spcAft>
                <a:spcPts val="0"/>
              </a:spcAft>
              <a:buFontTx/>
              <a:buNone/>
              <a:tabLst/>
              <a:defRPr sz="1200" b="0">
                <a:solidFill>
                  <a:schemeClr val="bg1"/>
                </a:solidFill>
              </a:defRPr>
            </a:lvl8pPr>
            <a:lvl9pPr marL="0" indent="0" algn="ctr">
              <a:spcBef>
                <a:spcPts val="0"/>
              </a:spcBef>
              <a:spcAft>
                <a:spcPts val="0"/>
              </a:spcAft>
              <a:buFontTx/>
              <a:buNone/>
              <a:tabLst/>
              <a:defRPr sz="1200" b="0">
                <a:solidFill>
                  <a:schemeClr val="bg1"/>
                </a:solidFill>
              </a:defRPr>
            </a:lvl9pPr>
          </a:lstStyle>
          <a:p>
            <a:pPr lvl="0"/>
            <a:r>
              <a:rPr lang="en-US"/>
              <a:t>Add picture</a:t>
            </a:r>
          </a:p>
        </p:txBody>
      </p:sp>
      <p:pic>
        <p:nvPicPr>
          <p:cNvPr id="11" name="Pi Logo WHITE">
            <a:extLst>
              <a:ext uri="{FF2B5EF4-FFF2-40B4-BE49-F238E27FC236}">
                <a16:creationId xmlns:a16="http://schemas.microsoft.com/office/drawing/2014/main" id="{DDDD749F-9DDD-E037-EAC8-E4DD736CF8A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bwMode="gray">
          <a:xfrm>
            <a:off x="479424" y="6247189"/>
            <a:ext cx="1639121" cy="302341"/>
          </a:xfrm>
          <a:prstGeom prst="rect">
            <a:avLst/>
          </a:prstGeom>
        </p:spPr>
      </p:pic>
      <p:sp>
        <p:nvSpPr>
          <p:cNvPr id="4" name="Footnote/Source">
            <a:extLst>
              <a:ext uri="{FF2B5EF4-FFF2-40B4-BE49-F238E27FC236}">
                <a16:creationId xmlns:a16="http://schemas.microsoft.com/office/drawing/2014/main" id="{E4EF744C-CF26-21B6-220A-61414BA96D80}"/>
              </a:ext>
            </a:extLst>
          </p:cNvPr>
          <p:cNvSpPr>
            <a:spLocks noGrp="1"/>
          </p:cNvSpPr>
          <p:nvPr>
            <p:ph type="body" sz="quarter" idx="13" hasCustomPrompt="1"/>
          </p:nvPr>
        </p:nvSpPr>
        <p:spPr bwMode="gray">
          <a:xfrm>
            <a:off x="479998"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14" name="Text">
            <a:extLst>
              <a:ext uri="{FF2B5EF4-FFF2-40B4-BE49-F238E27FC236}">
                <a16:creationId xmlns:a16="http://schemas.microsoft.com/office/drawing/2014/main" id="{1227019F-F9F3-73B3-B9D2-62C6D06BBB9B}"/>
              </a:ext>
            </a:extLst>
          </p:cNvPr>
          <p:cNvSpPr>
            <a:spLocks noGrp="1"/>
          </p:cNvSpPr>
          <p:nvPr>
            <p:ph type="body" sz="quarter" idx="22" hasCustomPrompt="1"/>
          </p:nvPr>
        </p:nvSpPr>
        <p:spPr bwMode="gray">
          <a:xfrm>
            <a:off x="479425" y="1412874"/>
            <a:ext cx="7380288" cy="4392000"/>
          </a:xfrm>
        </p:spPr>
        <p:txBody>
          <a:bodyPr/>
          <a:lstStyle>
            <a:lvl1pPr marL="0" indent="0">
              <a:lnSpc>
                <a:spcPct val="120000"/>
              </a:lnSpc>
              <a:spcAft>
                <a:spcPts val="0"/>
              </a:spcAft>
              <a:buNone/>
              <a:defRPr sz="3200" b="1">
                <a:solidFill>
                  <a:schemeClr val="bg1"/>
                </a:solidFill>
                <a:latin typeface="+mj-lt"/>
              </a:defRPr>
            </a:lvl1pPr>
            <a:lvl2pPr marL="0" indent="0">
              <a:lnSpc>
                <a:spcPct val="120000"/>
              </a:lnSpc>
              <a:spcAft>
                <a:spcPts val="0"/>
              </a:spcAft>
              <a:buNone/>
              <a:defRPr sz="3200" b="1">
                <a:solidFill>
                  <a:schemeClr val="tx2"/>
                </a:solidFill>
                <a:latin typeface="+mj-lt"/>
              </a:defRPr>
            </a:lvl2pPr>
            <a:lvl3pPr marL="0" indent="0">
              <a:lnSpc>
                <a:spcPct val="120000"/>
              </a:lnSpc>
              <a:spcAft>
                <a:spcPts val="0"/>
              </a:spcAft>
              <a:buNone/>
              <a:defRPr sz="3200" b="1">
                <a:solidFill>
                  <a:schemeClr val="tx2"/>
                </a:solidFill>
                <a:latin typeface="+mj-lt"/>
              </a:defRPr>
            </a:lvl3pPr>
            <a:lvl4pPr marL="0" indent="0">
              <a:lnSpc>
                <a:spcPct val="120000"/>
              </a:lnSpc>
              <a:spcAft>
                <a:spcPts val="0"/>
              </a:spcAft>
              <a:buNone/>
              <a:defRPr sz="3200" b="1">
                <a:solidFill>
                  <a:schemeClr val="tx2"/>
                </a:solidFill>
                <a:latin typeface="+mj-lt"/>
              </a:defRPr>
            </a:lvl4pPr>
            <a:lvl5pPr marL="0" indent="0">
              <a:lnSpc>
                <a:spcPct val="120000"/>
              </a:lnSpc>
              <a:spcAft>
                <a:spcPts val="0"/>
              </a:spcAft>
              <a:buNone/>
              <a:defRPr sz="3200" b="1">
                <a:solidFill>
                  <a:schemeClr val="tx2"/>
                </a:solidFill>
                <a:latin typeface="+mj-lt"/>
              </a:defRPr>
            </a:lvl5pPr>
            <a:lvl6pPr marL="0" indent="0">
              <a:lnSpc>
                <a:spcPct val="120000"/>
              </a:lnSpc>
              <a:spcAft>
                <a:spcPts val="0"/>
              </a:spcAft>
              <a:buNone/>
              <a:defRPr sz="3200" b="1">
                <a:solidFill>
                  <a:schemeClr val="tx2"/>
                </a:solidFill>
                <a:latin typeface="+mj-lt"/>
              </a:defRPr>
            </a:lvl6pPr>
            <a:lvl7pPr marL="0" indent="0">
              <a:lnSpc>
                <a:spcPct val="120000"/>
              </a:lnSpc>
              <a:spcAft>
                <a:spcPts val="0"/>
              </a:spcAft>
              <a:buNone/>
              <a:defRPr sz="3200" b="1">
                <a:solidFill>
                  <a:schemeClr val="tx2"/>
                </a:solidFill>
                <a:latin typeface="+mj-lt"/>
              </a:defRPr>
            </a:lvl7pPr>
            <a:lvl8pPr marL="0" indent="0">
              <a:lnSpc>
                <a:spcPct val="120000"/>
              </a:lnSpc>
              <a:spcAft>
                <a:spcPts val="0"/>
              </a:spcAft>
              <a:buNone/>
              <a:defRPr sz="3200" b="1">
                <a:solidFill>
                  <a:schemeClr val="tx2"/>
                </a:solidFill>
                <a:latin typeface="+mj-lt"/>
              </a:defRPr>
            </a:lvl8pPr>
            <a:lvl9pPr marL="0" indent="0">
              <a:lnSpc>
                <a:spcPct val="120000"/>
              </a:lnSpc>
              <a:spcAft>
                <a:spcPts val="0"/>
              </a:spcAft>
              <a:buNone/>
              <a:defRPr sz="3200" b="1">
                <a:solidFill>
                  <a:schemeClr val="tx2"/>
                </a:solidFill>
                <a:latin typeface="+mj-lt"/>
              </a:defRPr>
            </a:lvl9pPr>
          </a:lstStyle>
          <a:p>
            <a:pPr lvl="0"/>
            <a:r>
              <a:rPr lang="en-US"/>
              <a:t>Edit text by clicking. Use the "Increase/decrease list level" buttons on the Start tab to switch between the set up text levels.</a:t>
            </a:r>
          </a:p>
          <a:p>
            <a:pPr lvl="1"/>
            <a:r>
              <a:rPr lang="en-US"/>
              <a:t>Second level</a:t>
            </a:r>
          </a:p>
        </p:txBody>
      </p:sp>
      <p:sp>
        <p:nvSpPr>
          <p:cNvPr id="2" name="Footer Placeholder 4">
            <a:extLst>
              <a:ext uri="{FF2B5EF4-FFF2-40B4-BE49-F238E27FC236}">
                <a16:creationId xmlns:a16="http://schemas.microsoft.com/office/drawing/2014/main" id="{A36E547D-825D-B1D2-FC95-BAE484C57993}"/>
              </a:ext>
            </a:extLst>
          </p:cNvPr>
          <p:cNvSpPr txBox="1">
            <a:spLocks/>
          </p:cNvSpPr>
          <p:nvPr userDrawn="1"/>
        </p:nvSpPr>
        <p:spPr>
          <a:xfrm>
            <a:off x="7227570" y="6255766"/>
            <a:ext cx="4114800"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bg1"/>
                </a:solidFill>
              </a:rPr>
              <a:t>Presentation Title | ONLY FOR INTERNAL USE</a:t>
            </a:r>
          </a:p>
        </p:txBody>
      </p:sp>
    </p:spTree>
    <p:extLst>
      <p:ext uri="{BB962C8B-B14F-4D97-AF65-F5344CB8AC3E}">
        <p14:creationId xmlns:p14="http://schemas.microsoft.com/office/powerpoint/2010/main" val="2286817724"/>
      </p:ext>
    </p:extLst>
  </p:cSld>
  <p:clrMapOvr>
    <a:masterClrMapping/>
  </p:clrMapOvr>
  <p:extLst>
    <p:ext uri="{DCECCB84-F9BA-43D5-87BE-67443E8EF086}">
      <p15:sldGuideLst xmlns:p15="http://schemas.microsoft.com/office/powerpoint/2012/main">
        <p15:guide id="1" orient="horz" pos="2160">
          <p15:clr>
            <a:srgbClr val="FBAE40"/>
          </p15:clr>
        </p15:guide>
        <p15:guide id="2" pos="3749">
          <p15:clr>
            <a:srgbClr val="FBAE40"/>
          </p15:clr>
        </p15:guide>
        <p15:guide id="3" pos="393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Key Message 1/5 Image">
    <p:bg>
      <p:bgPr>
        <a:solidFill>
          <a:schemeClr val="tx1"/>
        </a:solidFill>
        <a:effectLst/>
      </p:bgPr>
    </p:bg>
    <p:spTree>
      <p:nvGrpSpPr>
        <p:cNvPr id="1" name=""/>
        <p:cNvGrpSpPr/>
        <p:nvPr/>
      </p:nvGrpSpPr>
      <p:grpSpPr>
        <a:xfrm>
          <a:off x="0" y="0"/>
          <a:ext cx="0" cy="0"/>
          <a:chOff x="0" y="0"/>
          <a:chExt cx="0" cy="0"/>
        </a:xfrm>
      </p:grpSpPr>
      <p:sp>
        <p:nvSpPr>
          <p:cNvPr id="13" name="Background Image">
            <a:extLst>
              <a:ext uri="{FF2B5EF4-FFF2-40B4-BE49-F238E27FC236}">
                <a16:creationId xmlns:a16="http://schemas.microsoft.com/office/drawing/2014/main" id="{5127E118-6669-ABB1-D276-CF9654B42366}"/>
              </a:ext>
            </a:extLst>
          </p:cNvPr>
          <p:cNvSpPr>
            <a:spLocks noGrp="1"/>
          </p:cNvSpPr>
          <p:nvPr>
            <p:ph type="pic" sz="quarter" idx="10" hasCustomPrompt="1"/>
          </p:nvPr>
        </p:nvSpPr>
        <p:spPr bwMode="ltGray">
          <a:xfrm>
            <a:off x="1" y="0"/>
            <a:ext cx="10164762" cy="6858000"/>
          </a:xfrm>
          <a:solidFill>
            <a:srgbClr val="1E1E1C"/>
          </a:solidFill>
        </p:spPr>
        <p:txBody>
          <a:bodyPr tIns="108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r>
              <a:rPr lang="en-US"/>
              <a:t>Add picture</a:t>
            </a:r>
          </a:p>
        </p:txBody>
      </p:sp>
      <p:sp>
        <p:nvSpPr>
          <p:cNvPr id="6" name="Slide Number Placeholder 5">
            <a:extLst>
              <a:ext uri="{FF2B5EF4-FFF2-40B4-BE49-F238E27FC236}">
                <a16:creationId xmlns:a16="http://schemas.microsoft.com/office/drawing/2014/main" id="{9B1ED0B4-0AB1-C52C-D8B7-C1F3D2A2C4B6}"/>
              </a:ext>
            </a:extLst>
          </p:cNvPr>
          <p:cNvSpPr>
            <a:spLocks noGrp="1"/>
          </p:cNvSpPr>
          <p:nvPr>
            <p:ph type="sldNum" sz="quarter" idx="12"/>
          </p:nvPr>
        </p:nvSpPr>
        <p:spPr>
          <a:xfrm>
            <a:off x="11353800" y="6255766"/>
            <a:ext cx="347472" cy="365125"/>
          </a:xfrm>
          <a:prstGeom prst="rect">
            <a:avLst/>
          </a:prstGeom>
        </p:spPr>
        <p:txBody>
          <a:bodyPr/>
          <a:lstStyle/>
          <a:p>
            <a:fld id="{55F9AA65-4F6A-40E9-9C00-3F2BC996F7D7}" type="slidenum">
              <a:rPr lang="en-GB" smtClean="0"/>
              <a:t>‹#›</a:t>
            </a:fld>
            <a:endParaRPr lang="en-GB"/>
          </a:p>
        </p:txBody>
      </p:sp>
      <p:pic>
        <p:nvPicPr>
          <p:cNvPr id="11" name="Pi Logo WHITE">
            <a:extLst>
              <a:ext uri="{FF2B5EF4-FFF2-40B4-BE49-F238E27FC236}">
                <a16:creationId xmlns:a16="http://schemas.microsoft.com/office/drawing/2014/main" id="{DDDD749F-9DDD-E037-EAC8-E4DD736CF8A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bwMode="gray">
          <a:xfrm>
            <a:off x="479424" y="6247189"/>
            <a:ext cx="1639121" cy="302341"/>
          </a:xfrm>
          <a:prstGeom prst="rect">
            <a:avLst/>
          </a:prstGeom>
        </p:spPr>
      </p:pic>
      <p:sp>
        <p:nvSpPr>
          <p:cNvPr id="4" name="Footnote/Source">
            <a:extLst>
              <a:ext uri="{FF2B5EF4-FFF2-40B4-BE49-F238E27FC236}">
                <a16:creationId xmlns:a16="http://schemas.microsoft.com/office/drawing/2014/main" id="{E4EF744C-CF26-21B6-220A-61414BA96D80}"/>
              </a:ext>
            </a:extLst>
          </p:cNvPr>
          <p:cNvSpPr>
            <a:spLocks noGrp="1"/>
          </p:cNvSpPr>
          <p:nvPr>
            <p:ph type="body" sz="quarter" idx="13" hasCustomPrompt="1"/>
          </p:nvPr>
        </p:nvSpPr>
        <p:spPr bwMode="gray">
          <a:xfrm>
            <a:off x="479998"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7" name="Text">
            <a:extLst>
              <a:ext uri="{FF2B5EF4-FFF2-40B4-BE49-F238E27FC236}">
                <a16:creationId xmlns:a16="http://schemas.microsoft.com/office/drawing/2014/main" id="{A5D9A51E-97EB-EB7B-12E1-71BD10024045}"/>
              </a:ext>
            </a:extLst>
          </p:cNvPr>
          <p:cNvSpPr>
            <a:spLocks noGrp="1"/>
          </p:cNvSpPr>
          <p:nvPr>
            <p:ph type="body" sz="quarter" idx="18" hasCustomPrompt="1"/>
          </p:nvPr>
        </p:nvSpPr>
        <p:spPr bwMode="gray">
          <a:xfrm>
            <a:off x="479424" y="1412874"/>
            <a:ext cx="9396413" cy="4392000"/>
          </a:xfrm>
        </p:spPr>
        <p:txBody>
          <a:bodyPr/>
          <a:lstStyle>
            <a:lvl1pPr marL="0" indent="0">
              <a:lnSpc>
                <a:spcPct val="120000"/>
              </a:lnSpc>
              <a:spcAft>
                <a:spcPts val="0"/>
              </a:spcAft>
              <a:buNone/>
              <a:defRPr sz="3200" b="1">
                <a:solidFill>
                  <a:schemeClr val="bg1"/>
                </a:solidFill>
                <a:latin typeface="+mj-lt"/>
              </a:defRPr>
            </a:lvl1pPr>
            <a:lvl2pPr marL="0" indent="0">
              <a:lnSpc>
                <a:spcPct val="120000"/>
              </a:lnSpc>
              <a:spcAft>
                <a:spcPts val="0"/>
              </a:spcAft>
              <a:buNone/>
              <a:defRPr sz="3200" b="1">
                <a:solidFill>
                  <a:schemeClr val="tx2"/>
                </a:solidFill>
                <a:latin typeface="+mj-lt"/>
              </a:defRPr>
            </a:lvl2pPr>
            <a:lvl3pPr marL="0" indent="0">
              <a:lnSpc>
                <a:spcPct val="120000"/>
              </a:lnSpc>
              <a:spcAft>
                <a:spcPts val="0"/>
              </a:spcAft>
              <a:buNone/>
              <a:defRPr sz="3200" b="1">
                <a:solidFill>
                  <a:schemeClr val="tx2"/>
                </a:solidFill>
                <a:latin typeface="+mj-lt"/>
              </a:defRPr>
            </a:lvl3pPr>
            <a:lvl4pPr marL="0" indent="0">
              <a:lnSpc>
                <a:spcPct val="120000"/>
              </a:lnSpc>
              <a:spcAft>
                <a:spcPts val="0"/>
              </a:spcAft>
              <a:buNone/>
              <a:defRPr sz="3200" b="1">
                <a:solidFill>
                  <a:schemeClr val="tx2"/>
                </a:solidFill>
                <a:latin typeface="+mj-lt"/>
              </a:defRPr>
            </a:lvl4pPr>
            <a:lvl5pPr marL="0" indent="0">
              <a:lnSpc>
                <a:spcPct val="120000"/>
              </a:lnSpc>
              <a:spcAft>
                <a:spcPts val="0"/>
              </a:spcAft>
              <a:buNone/>
              <a:defRPr sz="3200" b="1">
                <a:solidFill>
                  <a:schemeClr val="tx2"/>
                </a:solidFill>
                <a:latin typeface="+mj-lt"/>
              </a:defRPr>
            </a:lvl5pPr>
            <a:lvl6pPr marL="0" indent="0">
              <a:lnSpc>
                <a:spcPct val="120000"/>
              </a:lnSpc>
              <a:spcAft>
                <a:spcPts val="0"/>
              </a:spcAft>
              <a:buNone/>
              <a:defRPr sz="3200" b="1">
                <a:solidFill>
                  <a:schemeClr val="tx2"/>
                </a:solidFill>
                <a:latin typeface="+mj-lt"/>
              </a:defRPr>
            </a:lvl6pPr>
            <a:lvl7pPr marL="0" indent="0">
              <a:lnSpc>
                <a:spcPct val="120000"/>
              </a:lnSpc>
              <a:spcAft>
                <a:spcPts val="0"/>
              </a:spcAft>
              <a:buNone/>
              <a:defRPr sz="3200" b="1">
                <a:solidFill>
                  <a:schemeClr val="tx2"/>
                </a:solidFill>
                <a:latin typeface="+mj-lt"/>
              </a:defRPr>
            </a:lvl7pPr>
            <a:lvl8pPr marL="0" indent="0">
              <a:lnSpc>
                <a:spcPct val="120000"/>
              </a:lnSpc>
              <a:spcAft>
                <a:spcPts val="0"/>
              </a:spcAft>
              <a:buNone/>
              <a:defRPr sz="3200" b="1">
                <a:solidFill>
                  <a:schemeClr val="tx2"/>
                </a:solidFill>
                <a:latin typeface="+mj-lt"/>
              </a:defRPr>
            </a:lvl8pPr>
            <a:lvl9pPr marL="0" indent="0">
              <a:lnSpc>
                <a:spcPct val="120000"/>
              </a:lnSpc>
              <a:spcAft>
                <a:spcPts val="0"/>
              </a:spcAft>
              <a:buNone/>
              <a:defRPr sz="3200" b="1">
                <a:solidFill>
                  <a:schemeClr val="tx2"/>
                </a:solidFill>
                <a:latin typeface="+mj-lt"/>
              </a:defRPr>
            </a:lvl9pPr>
          </a:lstStyle>
          <a:p>
            <a:pPr lvl="0"/>
            <a:r>
              <a:rPr lang="en-US"/>
              <a:t>Edit text by clicking. Use the "Increase/decrease list level" buttons on the Start tab to switch between the set up text levels.</a:t>
            </a:r>
          </a:p>
          <a:p>
            <a:pPr lvl="1"/>
            <a:r>
              <a:rPr lang="en-US"/>
              <a:t>Second level</a:t>
            </a:r>
          </a:p>
        </p:txBody>
      </p:sp>
      <p:sp>
        <p:nvSpPr>
          <p:cNvPr id="9" name="image">
            <a:extLst>
              <a:ext uri="{FF2B5EF4-FFF2-40B4-BE49-F238E27FC236}">
                <a16:creationId xmlns:a16="http://schemas.microsoft.com/office/drawing/2014/main" id="{823F4DC1-E4EC-49E9-DC0F-F2FA8717CB2D}"/>
              </a:ext>
            </a:extLst>
          </p:cNvPr>
          <p:cNvSpPr>
            <a:spLocks noGrp="1"/>
          </p:cNvSpPr>
          <p:nvPr>
            <p:ph type="pic" sz="quarter" idx="21" hasCustomPrompt="1"/>
          </p:nvPr>
        </p:nvSpPr>
        <p:spPr bwMode="ltGray">
          <a:xfrm>
            <a:off x="10164763" y="0"/>
            <a:ext cx="2027236" cy="6858000"/>
          </a:xfrm>
          <a:solidFill>
            <a:srgbClr val="1E1E1C"/>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solidFill>
                  <a:schemeClr val="bg1"/>
                </a:solidFill>
              </a:defRPr>
            </a:lvl2pPr>
            <a:lvl3pPr marL="0" indent="0" algn="ctr">
              <a:spcBef>
                <a:spcPts val="0"/>
              </a:spcBef>
              <a:spcAft>
                <a:spcPts val="0"/>
              </a:spcAft>
              <a:buFontTx/>
              <a:buNone/>
              <a:tabLst/>
              <a:defRPr sz="1200" b="0">
                <a:solidFill>
                  <a:schemeClr val="bg1"/>
                </a:solidFill>
              </a:defRPr>
            </a:lvl3pPr>
            <a:lvl4pPr marL="0" indent="0" algn="ctr">
              <a:spcBef>
                <a:spcPts val="0"/>
              </a:spcBef>
              <a:spcAft>
                <a:spcPts val="0"/>
              </a:spcAft>
              <a:buFontTx/>
              <a:buNone/>
              <a:tabLst/>
              <a:defRPr sz="1200" b="0">
                <a:solidFill>
                  <a:schemeClr val="bg1"/>
                </a:solidFill>
              </a:defRPr>
            </a:lvl4pPr>
            <a:lvl5pPr marL="0" indent="0" algn="ctr">
              <a:spcBef>
                <a:spcPts val="0"/>
              </a:spcBef>
              <a:spcAft>
                <a:spcPts val="0"/>
              </a:spcAft>
              <a:buFontTx/>
              <a:buNone/>
              <a:tabLst/>
              <a:defRPr sz="1200" b="0">
                <a:solidFill>
                  <a:schemeClr val="bg1"/>
                </a:solidFill>
              </a:defRPr>
            </a:lvl5pPr>
            <a:lvl6pPr marL="0" indent="0" algn="ctr">
              <a:spcBef>
                <a:spcPts val="0"/>
              </a:spcBef>
              <a:spcAft>
                <a:spcPts val="0"/>
              </a:spcAft>
              <a:buFontTx/>
              <a:buNone/>
              <a:tabLst/>
              <a:defRPr sz="1200" b="0">
                <a:solidFill>
                  <a:schemeClr val="bg1"/>
                </a:solidFill>
              </a:defRPr>
            </a:lvl6pPr>
            <a:lvl7pPr marL="0" indent="0" algn="ctr">
              <a:spcBef>
                <a:spcPts val="0"/>
              </a:spcBef>
              <a:spcAft>
                <a:spcPts val="0"/>
              </a:spcAft>
              <a:buFontTx/>
              <a:buNone/>
              <a:tabLst/>
              <a:defRPr sz="1200" b="0">
                <a:solidFill>
                  <a:schemeClr val="bg1"/>
                </a:solidFill>
              </a:defRPr>
            </a:lvl7pPr>
            <a:lvl8pPr marL="0" indent="0" algn="ctr">
              <a:spcBef>
                <a:spcPts val="0"/>
              </a:spcBef>
              <a:spcAft>
                <a:spcPts val="0"/>
              </a:spcAft>
              <a:buFontTx/>
              <a:buNone/>
              <a:tabLst/>
              <a:defRPr sz="1200" b="0">
                <a:solidFill>
                  <a:schemeClr val="bg1"/>
                </a:solidFill>
              </a:defRPr>
            </a:lvl8pPr>
            <a:lvl9pPr marL="0" indent="0" algn="ctr">
              <a:spcBef>
                <a:spcPts val="0"/>
              </a:spcBef>
              <a:spcAft>
                <a:spcPts val="0"/>
              </a:spcAft>
              <a:buFontTx/>
              <a:buNone/>
              <a:tabLst/>
              <a:defRPr sz="1200" b="0">
                <a:solidFill>
                  <a:schemeClr val="bg1"/>
                </a:solidFill>
              </a:defRPr>
            </a:lvl9pPr>
          </a:lstStyle>
          <a:p>
            <a:pPr lvl="0"/>
            <a:r>
              <a:rPr lang="en-US"/>
              <a:t>Add picture</a:t>
            </a:r>
          </a:p>
        </p:txBody>
      </p:sp>
    </p:spTree>
    <p:extLst>
      <p:ext uri="{BB962C8B-B14F-4D97-AF65-F5344CB8AC3E}">
        <p14:creationId xmlns:p14="http://schemas.microsoft.com/office/powerpoint/2010/main" val="4051519985"/>
      </p:ext>
    </p:extLst>
  </p:cSld>
  <p:clrMapOvr>
    <a:masterClrMapping/>
  </p:clrMapOvr>
  <p:extLst>
    <p:ext uri="{DCECCB84-F9BA-43D5-87BE-67443E8EF086}">
      <p15:sldGuideLst xmlns:p15="http://schemas.microsoft.com/office/powerpoint/2012/main">
        <p15:guide id="1" orient="horz" pos="2160">
          <p15:clr>
            <a:srgbClr val="FBAE40"/>
          </p15:clr>
        </p15:guide>
        <p15:guide id="2" pos="3749">
          <p15:clr>
            <a:srgbClr val="FBAE40"/>
          </p15:clr>
        </p15:guide>
        <p15:guide id="3" pos="393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2" name="Footnote/Source">
            <a:extLst>
              <a:ext uri="{FF2B5EF4-FFF2-40B4-BE49-F238E27FC236}">
                <a16:creationId xmlns:a16="http://schemas.microsoft.com/office/drawing/2014/main" id="{C6E698E7-5EC3-E30D-514C-5307DDB043F3}"/>
              </a:ext>
            </a:extLst>
          </p:cNvPr>
          <p:cNvSpPr>
            <a:spLocks noGrp="1"/>
          </p:cNvSpPr>
          <p:nvPr>
            <p:ph type="body" sz="quarter" idx="13" hasCustomPrompt="1"/>
          </p:nvPr>
        </p:nvSpPr>
        <p:spPr bwMode="gray">
          <a:xfrm>
            <a:off x="479998"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3" name="Title">
            <a:extLst>
              <a:ext uri="{FF2B5EF4-FFF2-40B4-BE49-F238E27FC236}">
                <a16:creationId xmlns:a16="http://schemas.microsoft.com/office/drawing/2014/main" id="{B403DDE7-F09A-FACF-46EF-52CC7B6387BC}"/>
              </a:ext>
            </a:extLst>
          </p:cNvPr>
          <p:cNvSpPr>
            <a:spLocks noGrp="1"/>
          </p:cNvSpPr>
          <p:nvPr>
            <p:ph type="title"/>
          </p:nvPr>
        </p:nvSpPr>
        <p:spPr bwMode="gray">
          <a:xfrm>
            <a:off x="479423" y="225425"/>
            <a:ext cx="11233151" cy="720000"/>
          </a:xfrm>
        </p:spPr>
        <p:txBody>
          <a:bodyPr/>
          <a:lstStyle>
            <a:lvl1pPr>
              <a:defRPr>
                <a:solidFill>
                  <a:schemeClr val="tx1"/>
                </a:solidFill>
                <a:latin typeface="+mj-lt"/>
              </a:defRPr>
            </a:lvl1pPr>
          </a:lstStyle>
          <a:p>
            <a:endParaRPr lang="en-US"/>
          </a:p>
        </p:txBody>
      </p:sp>
    </p:spTree>
    <p:extLst>
      <p:ext uri="{BB962C8B-B14F-4D97-AF65-F5344CB8AC3E}">
        <p14:creationId xmlns:p14="http://schemas.microsoft.com/office/powerpoint/2010/main" val="150988465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749">
          <p15:clr>
            <a:srgbClr val="FBAE40"/>
          </p15:clr>
        </p15:guide>
        <p15:guide id="3" pos="393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act Layout (White)">
    <p:bg>
      <p:bgRef idx="1001">
        <a:schemeClr val="bg1"/>
      </p:bgRef>
    </p:bg>
    <p:spTree>
      <p:nvGrpSpPr>
        <p:cNvPr id="1" name=""/>
        <p:cNvGrpSpPr/>
        <p:nvPr/>
      </p:nvGrpSpPr>
      <p:grpSpPr>
        <a:xfrm>
          <a:off x="0" y="0"/>
          <a:ext cx="0" cy="0"/>
          <a:chOff x="0" y="0"/>
          <a:chExt cx="0" cy="0"/>
        </a:xfrm>
      </p:grpSpPr>
      <p:sp>
        <p:nvSpPr>
          <p:cNvPr id="2" name="Logo Cover" hidden="1">
            <a:extLst>
              <a:ext uri="{FF2B5EF4-FFF2-40B4-BE49-F238E27FC236}">
                <a16:creationId xmlns:a16="http://schemas.microsoft.com/office/drawing/2014/main" id="{52855B35-0471-33CE-F4A0-5FEC1C3B41DC}"/>
              </a:ext>
            </a:extLst>
          </p:cNvPr>
          <p:cNvSpPr>
            <a:spLocks noGrp="1" noRot="1" noMove="1" noResize="1" noEditPoints="1" noAdjustHandles="1" noChangeArrowheads="1" noChangeShapeType="1"/>
          </p:cNvSpPr>
          <p:nvPr userDrawn="1"/>
        </p:nvSpPr>
        <p:spPr>
          <a:xfrm>
            <a:off x="338328" y="6108192"/>
            <a:ext cx="1780217" cy="512699"/>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1FBBA2EE-8333-DD4E-0604-A06A871D2D87}"/>
              </a:ext>
            </a:extLst>
          </p:cNvPr>
          <p:cNvSpPr>
            <a:spLocks noGrp="1"/>
          </p:cNvSpPr>
          <p:nvPr>
            <p:ph type="body" sz="quarter" idx="13"/>
          </p:nvPr>
        </p:nvSpPr>
        <p:spPr>
          <a:xfrm>
            <a:off x="479425" y="4429125"/>
            <a:ext cx="5472113" cy="1520825"/>
          </a:xfrm>
        </p:spPr>
        <p:txBody>
          <a:bodyPr/>
          <a:lstStyle>
            <a:lvl1pPr>
              <a:defRPr>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a:p>
        </p:txBody>
      </p:sp>
      <p:sp>
        <p:nvSpPr>
          <p:cNvPr id="3" name="Text Placeholder 9">
            <a:extLst>
              <a:ext uri="{FF2B5EF4-FFF2-40B4-BE49-F238E27FC236}">
                <a16:creationId xmlns:a16="http://schemas.microsoft.com/office/drawing/2014/main" id="{541F6E5F-8E11-6637-3B63-469811F9FDA0}"/>
              </a:ext>
            </a:extLst>
          </p:cNvPr>
          <p:cNvSpPr>
            <a:spLocks noGrp="1"/>
          </p:cNvSpPr>
          <p:nvPr>
            <p:ph type="body" sz="quarter" idx="14"/>
          </p:nvPr>
        </p:nvSpPr>
        <p:spPr>
          <a:xfrm>
            <a:off x="6240464" y="4429125"/>
            <a:ext cx="5472113" cy="1520825"/>
          </a:xfrm>
        </p:spPr>
        <p:txBody>
          <a:bodyPr/>
          <a:lstStyle>
            <a:lvl1pPr>
              <a:defRPr>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a:p>
        </p:txBody>
      </p:sp>
      <p:sp>
        <p:nvSpPr>
          <p:cNvPr id="8" name="Picture Placeholder 7">
            <a:extLst>
              <a:ext uri="{FF2B5EF4-FFF2-40B4-BE49-F238E27FC236}">
                <a16:creationId xmlns:a16="http://schemas.microsoft.com/office/drawing/2014/main" id="{BEDBD53D-8811-9535-B8FF-E14B207B6350}"/>
              </a:ext>
            </a:extLst>
          </p:cNvPr>
          <p:cNvSpPr>
            <a:spLocks noGrp="1"/>
          </p:cNvSpPr>
          <p:nvPr>
            <p:ph type="pic" sz="quarter" idx="15"/>
          </p:nvPr>
        </p:nvSpPr>
        <p:spPr>
          <a:xfrm>
            <a:off x="0" y="0"/>
            <a:ext cx="12192000" cy="3429000"/>
          </a:xfrm>
        </p:spPr>
        <p:txBody>
          <a:bodyPr/>
          <a:lstStyle/>
          <a:p>
            <a:endParaRPr lang="en-GB"/>
          </a:p>
        </p:txBody>
      </p:sp>
      <p:pic>
        <p:nvPicPr>
          <p:cNvPr id="11" name="Pi Logo WHITE" hidden="1">
            <a:extLst>
              <a:ext uri="{FF2B5EF4-FFF2-40B4-BE49-F238E27FC236}">
                <a16:creationId xmlns:a16="http://schemas.microsoft.com/office/drawing/2014/main" id="{DDDD749F-9DDD-E037-EAC8-E4DD736CF8A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bwMode="gray">
          <a:xfrm>
            <a:off x="479424" y="6247189"/>
            <a:ext cx="1639121" cy="302341"/>
          </a:xfrm>
          <a:prstGeom prst="rect">
            <a:avLst/>
          </a:prstGeom>
        </p:spPr>
      </p:pic>
    </p:spTree>
    <p:extLst>
      <p:ext uri="{BB962C8B-B14F-4D97-AF65-F5344CB8AC3E}">
        <p14:creationId xmlns:p14="http://schemas.microsoft.com/office/powerpoint/2010/main" val="275837484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749">
          <p15:clr>
            <a:srgbClr val="FBAE40"/>
          </p15:clr>
        </p15:guide>
        <p15:guide id="3" pos="393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mpty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91141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0" userDrawn="1">
          <p15:clr>
            <a:srgbClr val="FBAE40"/>
          </p15:clr>
        </p15:guide>
        <p15:guide id="2" pos="4543" userDrawn="1">
          <p15:clr>
            <a:srgbClr val="FBAE40"/>
          </p15:clr>
        </p15:guide>
        <p15:guide id="3" pos="5246" userDrawn="1">
          <p15:clr>
            <a:srgbClr val="FBAE40"/>
          </p15:clr>
        </p15:guide>
        <p15:guide id="4" pos="5972" userDrawn="1">
          <p15:clr>
            <a:srgbClr val="FBAE40"/>
          </p15:clr>
        </p15:guide>
        <p15:guide id="5" pos="6675" userDrawn="1">
          <p15:clr>
            <a:srgbClr val="FBAE40"/>
          </p15:clr>
        </p15:guide>
        <p15:guide id="6" pos="3137" userDrawn="1">
          <p15:clr>
            <a:srgbClr val="FBAE40"/>
          </p15:clr>
        </p15:guide>
        <p15:guide id="7" pos="2434" userDrawn="1">
          <p15:clr>
            <a:srgbClr val="FBAE40"/>
          </p15:clr>
        </p15:guide>
        <p15:guide id="8" pos="1708" userDrawn="1">
          <p15:clr>
            <a:srgbClr val="FBAE40"/>
          </p15:clr>
        </p15:guide>
        <p15:guide id="9" pos="1005" userDrawn="1">
          <p15:clr>
            <a:srgbClr val="FBAE40"/>
          </p15:clr>
        </p15:guide>
        <p15:guide id="10" orient="horz" pos="1616" userDrawn="1">
          <p15:clr>
            <a:srgbClr val="FBAE40"/>
          </p15:clr>
        </p15:guide>
        <p15:guide id="11" orient="horz" pos="2319" userDrawn="1">
          <p15:clr>
            <a:srgbClr val="FBAE40"/>
          </p15:clr>
        </p15:guide>
        <p15:guide id="12" orient="horz" pos="304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Image (small orange)">
    <p:bg>
      <p:bgPr>
        <a:solidFill>
          <a:srgbClr val="EB5B1D"/>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88A54C-75C5-141C-1907-D213B7ACD916}"/>
              </a:ext>
            </a:extLst>
          </p:cNvPr>
          <p:cNvSpPr/>
          <p:nvPr userDrawn="1"/>
        </p:nvSpPr>
        <p:spPr>
          <a:xfrm>
            <a:off x="195943" y="6055567"/>
            <a:ext cx="2080726" cy="802433"/>
          </a:xfrm>
          <a:prstGeom prst="rect">
            <a:avLst/>
          </a:prstGeom>
          <a:solidFill>
            <a:srgbClr val="EB5B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702BCC8E-16F2-0ADD-C8F0-E3B0D1050227}"/>
              </a:ext>
            </a:extLst>
          </p:cNvPr>
          <p:cNvSpPr>
            <a:spLocks noGrp="1"/>
          </p:cNvSpPr>
          <p:nvPr>
            <p:ph type="sldNum" sz="quarter" idx="11"/>
          </p:nvPr>
        </p:nvSpPr>
        <p:spPr>
          <a:xfrm>
            <a:off x="11353800" y="6255766"/>
            <a:ext cx="347472" cy="365125"/>
          </a:xfrm>
          <a:prstGeom prst="rect">
            <a:avLst/>
          </a:prstGeom>
        </p:spPr>
        <p:txBody>
          <a:bodyPr/>
          <a:lstStyle/>
          <a:p>
            <a:fld id="{55F9AA65-4F6A-40E9-9C00-3F2BC996F7D7}" type="slidenum">
              <a:rPr lang="en-GB" smtClean="0"/>
              <a:pPr/>
              <a:t>‹#›</a:t>
            </a:fld>
            <a:endParaRPr lang="en-GB"/>
          </a:p>
        </p:txBody>
      </p:sp>
      <p:sp>
        <p:nvSpPr>
          <p:cNvPr id="5" name="Image Place Holder">
            <a:extLst>
              <a:ext uri="{FF2B5EF4-FFF2-40B4-BE49-F238E27FC236}">
                <a16:creationId xmlns:a16="http://schemas.microsoft.com/office/drawing/2014/main" id="{3C27336A-BCDE-862C-2B2D-7AD942B049C9}"/>
              </a:ext>
            </a:extLst>
          </p:cNvPr>
          <p:cNvSpPr>
            <a:spLocks noGrp="1"/>
          </p:cNvSpPr>
          <p:nvPr>
            <p:ph type="pic" sz="quarter" idx="12" hasCustomPrompt="1"/>
          </p:nvPr>
        </p:nvSpPr>
        <p:spPr bwMode="gray">
          <a:xfrm>
            <a:off x="8156448" y="0"/>
            <a:ext cx="4035552" cy="6858000"/>
          </a:xfrm>
          <a:solidFill>
            <a:srgbClr val="E5E3DE"/>
          </a:solidFill>
        </p:spPr>
        <p:txBody>
          <a:bodyPr tIns="720000" anchor="ctr" anchorCtr="0"/>
          <a:lstStyle>
            <a:lvl1pPr marL="0" indent="0" algn="ctr">
              <a:spcBef>
                <a:spcPts val="0"/>
              </a:spcBef>
              <a:spcAft>
                <a:spcPts val="0"/>
              </a:spcAft>
              <a:buFontTx/>
              <a:buNone/>
              <a:tabLst/>
              <a:defRPr sz="1200" b="0"/>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r>
              <a:rPr lang="en-US"/>
              <a:t>Add picture</a:t>
            </a:r>
          </a:p>
        </p:txBody>
      </p:sp>
      <p:sp>
        <p:nvSpPr>
          <p:cNvPr id="6" name="Title 1">
            <a:extLst>
              <a:ext uri="{FF2B5EF4-FFF2-40B4-BE49-F238E27FC236}">
                <a16:creationId xmlns:a16="http://schemas.microsoft.com/office/drawing/2014/main" id="{54ADA409-7872-A641-9ADF-B4374F7CD0F6}"/>
              </a:ext>
            </a:extLst>
          </p:cNvPr>
          <p:cNvSpPr>
            <a:spLocks noGrp="1"/>
          </p:cNvSpPr>
          <p:nvPr>
            <p:ph type="ctrTitle"/>
          </p:nvPr>
        </p:nvSpPr>
        <p:spPr>
          <a:xfrm>
            <a:off x="478799" y="1214192"/>
            <a:ext cx="7380913" cy="2387600"/>
          </a:xfrm>
          <a:prstGeom prst="rect">
            <a:avLst/>
          </a:prstGeom>
        </p:spPr>
        <p:txBody>
          <a:bodyPr anchor="b">
            <a:normAutofit/>
          </a:bodyPr>
          <a:lstStyle>
            <a:lvl1pPr algn="l">
              <a:defRPr sz="4800">
                <a:solidFill>
                  <a:srgbClr val="FFFFFF"/>
                </a:solidFill>
                <a:latin typeface="+mj-lt"/>
              </a:defRPr>
            </a:lvl1pPr>
          </a:lstStyle>
          <a:p>
            <a:endParaRPr lang="en-GB"/>
          </a:p>
        </p:txBody>
      </p:sp>
      <p:pic>
        <p:nvPicPr>
          <p:cNvPr id="8" name="Pi Logo White">
            <a:extLst>
              <a:ext uri="{FF2B5EF4-FFF2-40B4-BE49-F238E27FC236}">
                <a16:creationId xmlns:a16="http://schemas.microsoft.com/office/drawing/2014/main" id="{3BF145BB-57A9-EC2B-CA75-C9B478E2F9C8}"/>
              </a:ext>
              <a:ext uri="{C183D7F6-B498-43B3-948B-1728B52AA6E4}">
                <adec:decorative xmlns:adec="http://schemas.microsoft.com/office/drawing/2017/decorative" val="1"/>
              </a:ext>
            </a:extLst>
          </p:cNvPr>
          <p:cNvPicPr/>
          <p:nvPr userDrawn="1"/>
        </p:nvPicPr>
        <p:blipFill>
          <a:blip r:embed="rId2">
            <a:extLst>
              <a:ext uri="{28A0092B-C50C-407E-A947-70E740481C1C}">
                <a14:useLocalDpi xmlns:a14="http://schemas.microsoft.com/office/drawing/2010/main" val="0"/>
              </a:ext>
            </a:extLst>
          </a:blip>
          <a:srcRect/>
          <a:stretch/>
        </p:blipFill>
        <p:spPr bwMode="gray">
          <a:xfrm>
            <a:off x="486474" y="487243"/>
            <a:ext cx="1629851" cy="302946"/>
          </a:xfrm>
          <a:prstGeom prst="rect">
            <a:avLst/>
          </a:prstGeom>
        </p:spPr>
      </p:pic>
      <p:sp>
        <p:nvSpPr>
          <p:cNvPr id="9" name="Subtitle">
            <a:extLst>
              <a:ext uri="{FF2B5EF4-FFF2-40B4-BE49-F238E27FC236}">
                <a16:creationId xmlns:a16="http://schemas.microsoft.com/office/drawing/2014/main" id="{978D4074-9997-682C-1590-2947CA3C12B3}"/>
              </a:ext>
            </a:extLst>
          </p:cNvPr>
          <p:cNvSpPr>
            <a:spLocks noGrp="1"/>
          </p:cNvSpPr>
          <p:nvPr>
            <p:ph type="subTitle" idx="1" hasCustomPrompt="1"/>
          </p:nvPr>
        </p:nvSpPr>
        <p:spPr bwMode="gray">
          <a:xfrm>
            <a:off x="479425" y="4437120"/>
            <a:ext cx="7356983" cy="936000"/>
          </a:xfrm>
        </p:spPr>
        <p:txBody>
          <a:bodyPr/>
          <a:lstStyle>
            <a:lvl1pPr marL="0" indent="0" algn="l">
              <a:lnSpc>
                <a:spcPct val="100000"/>
              </a:lnSpc>
              <a:spcBef>
                <a:spcPts val="0"/>
              </a:spcBef>
              <a:spcAft>
                <a:spcPts val="2400"/>
              </a:spcAft>
              <a:buFont typeface="Arial" panose="020B0604020202020204" pitchFamily="34" charset="0"/>
              <a:buNone/>
              <a:defRPr sz="2400" b="1">
                <a:solidFill>
                  <a:schemeClr val="bg1"/>
                </a:solidFill>
                <a:latin typeface="+mj-lt"/>
              </a:defRPr>
            </a:lvl1pPr>
            <a:lvl2pPr marL="0" indent="0" algn="l">
              <a:lnSpc>
                <a:spcPct val="100000"/>
              </a:lnSpc>
              <a:spcBef>
                <a:spcPts val="0"/>
              </a:spcBef>
              <a:spcAft>
                <a:spcPts val="0"/>
              </a:spcAft>
              <a:buFont typeface="Arial" panose="020B0604020202020204" pitchFamily="34" charset="0"/>
              <a:buNone/>
              <a:defRPr sz="1600" b="0">
                <a:solidFill>
                  <a:schemeClr val="bg1"/>
                </a:solidFill>
                <a:latin typeface="Lato" panose="020F0502020204030203" pitchFamily="34" charset="0"/>
              </a:defRPr>
            </a:lvl2pPr>
            <a:lvl3pPr marL="0" indent="0" algn="l">
              <a:lnSpc>
                <a:spcPct val="100000"/>
              </a:lnSpc>
              <a:spcBef>
                <a:spcPts val="0"/>
              </a:spcBef>
              <a:spcAft>
                <a:spcPts val="0"/>
              </a:spcAft>
              <a:buFont typeface="Arial" panose="020B0604020202020204" pitchFamily="34" charset="0"/>
              <a:buNone/>
              <a:defRPr sz="1600" b="0">
                <a:solidFill>
                  <a:schemeClr val="bg1"/>
                </a:solidFill>
              </a:defRPr>
            </a:lvl3pPr>
            <a:lvl4pPr marL="0" indent="0" algn="l">
              <a:lnSpc>
                <a:spcPct val="100000"/>
              </a:lnSpc>
              <a:spcBef>
                <a:spcPts val="0"/>
              </a:spcBef>
              <a:spcAft>
                <a:spcPts val="0"/>
              </a:spcAft>
              <a:buFont typeface="Arial" panose="020B0604020202020204" pitchFamily="34" charset="0"/>
              <a:buNone/>
              <a:defRPr sz="1600" b="0">
                <a:solidFill>
                  <a:schemeClr val="bg1"/>
                </a:solidFill>
              </a:defRPr>
            </a:lvl4pPr>
            <a:lvl5pPr marL="0" indent="0" algn="l">
              <a:lnSpc>
                <a:spcPct val="100000"/>
              </a:lnSpc>
              <a:spcBef>
                <a:spcPts val="0"/>
              </a:spcBef>
              <a:spcAft>
                <a:spcPts val="0"/>
              </a:spcAft>
              <a:buFont typeface="Arial" panose="020B0604020202020204" pitchFamily="34" charset="0"/>
              <a:buNone/>
              <a:defRPr sz="1600" b="0">
                <a:solidFill>
                  <a:schemeClr val="bg1"/>
                </a:solidFill>
              </a:defRPr>
            </a:lvl5pPr>
            <a:lvl6pPr marL="0" indent="0" algn="l">
              <a:lnSpc>
                <a:spcPct val="100000"/>
              </a:lnSpc>
              <a:spcBef>
                <a:spcPts val="0"/>
              </a:spcBef>
              <a:spcAft>
                <a:spcPts val="0"/>
              </a:spcAft>
              <a:buFont typeface="Arial" panose="020B0604020202020204" pitchFamily="34" charset="0"/>
              <a:buNone/>
              <a:defRPr sz="1600" b="0">
                <a:solidFill>
                  <a:schemeClr val="bg1"/>
                </a:solidFill>
              </a:defRPr>
            </a:lvl6pPr>
            <a:lvl7pPr marL="0" indent="0" algn="l">
              <a:lnSpc>
                <a:spcPct val="100000"/>
              </a:lnSpc>
              <a:spcBef>
                <a:spcPts val="0"/>
              </a:spcBef>
              <a:spcAft>
                <a:spcPts val="0"/>
              </a:spcAft>
              <a:buFont typeface="Arial" panose="020B0604020202020204" pitchFamily="34" charset="0"/>
              <a:buNone/>
              <a:defRPr sz="1600" b="0">
                <a:solidFill>
                  <a:schemeClr val="bg1"/>
                </a:solidFill>
              </a:defRPr>
            </a:lvl7pPr>
            <a:lvl8pPr marL="0" indent="0" algn="l">
              <a:lnSpc>
                <a:spcPct val="100000"/>
              </a:lnSpc>
              <a:spcBef>
                <a:spcPts val="0"/>
              </a:spcBef>
              <a:spcAft>
                <a:spcPts val="0"/>
              </a:spcAft>
              <a:buFont typeface="Arial" panose="020B0604020202020204" pitchFamily="34" charset="0"/>
              <a:buNone/>
              <a:defRPr sz="1600" b="0">
                <a:solidFill>
                  <a:schemeClr val="bg1"/>
                </a:solidFill>
              </a:defRPr>
            </a:lvl8pPr>
            <a:lvl9pPr marL="0" indent="0" algn="l">
              <a:lnSpc>
                <a:spcPct val="100000"/>
              </a:lnSpc>
              <a:spcBef>
                <a:spcPts val="0"/>
              </a:spcBef>
              <a:spcAft>
                <a:spcPts val="0"/>
              </a:spcAft>
              <a:buFont typeface="Arial" panose="020B0604020202020204" pitchFamily="34" charset="0"/>
              <a:buNone/>
              <a:defRPr sz="1600" b="0">
                <a:solidFill>
                  <a:schemeClr val="bg1"/>
                </a:solidFill>
              </a:defRPr>
            </a:lvl9pPr>
          </a:lstStyle>
          <a:p>
            <a:r>
              <a:rPr lang="en-US"/>
              <a:t>Subtitle of the presentation</a:t>
            </a:r>
          </a:p>
          <a:p>
            <a:pPr lvl="1"/>
            <a:r>
              <a:rPr lang="en-US"/>
              <a:t>Author | Date | Place</a:t>
            </a:r>
          </a:p>
        </p:txBody>
      </p:sp>
    </p:spTree>
    <p:extLst>
      <p:ext uri="{BB962C8B-B14F-4D97-AF65-F5344CB8AC3E}">
        <p14:creationId xmlns:p14="http://schemas.microsoft.com/office/powerpoint/2010/main" val="2057323563"/>
      </p:ext>
    </p:extLst>
  </p:cSld>
  <p:clrMapOvr>
    <a:masterClrMapping/>
  </p:clrMapOvr>
  <p:extLst>
    <p:ext uri="{DCECCB84-F9BA-43D5-87BE-67443E8EF086}">
      <p15:sldGuideLst xmlns:p15="http://schemas.microsoft.com/office/powerpoint/2012/main">
        <p15:guide id="1" pos="5133" userDrawn="1">
          <p15:clr>
            <a:srgbClr val="FBAE40"/>
          </p15:clr>
        </p15:guide>
        <p15:guide id="2" pos="4951"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act Layout">
    <p:bg>
      <p:bgPr>
        <a:solidFill>
          <a:schemeClr val="tx1"/>
        </a:solidFill>
        <a:effectLst/>
      </p:bgPr>
    </p:bg>
    <p:spTree>
      <p:nvGrpSpPr>
        <p:cNvPr id="1" name=""/>
        <p:cNvGrpSpPr/>
        <p:nvPr/>
      </p:nvGrpSpPr>
      <p:grpSpPr>
        <a:xfrm>
          <a:off x="0" y="0"/>
          <a:ext cx="0" cy="0"/>
          <a:chOff x="0" y="0"/>
          <a:chExt cx="0" cy="0"/>
        </a:xfrm>
      </p:grpSpPr>
      <p:sp>
        <p:nvSpPr>
          <p:cNvPr id="2" name="Logo Cover">
            <a:extLst>
              <a:ext uri="{FF2B5EF4-FFF2-40B4-BE49-F238E27FC236}">
                <a16:creationId xmlns:a16="http://schemas.microsoft.com/office/drawing/2014/main" id="{52855B35-0471-33CE-F4A0-5FEC1C3B41DC}"/>
              </a:ext>
            </a:extLst>
          </p:cNvPr>
          <p:cNvSpPr>
            <a:spLocks/>
          </p:cNvSpPr>
          <p:nvPr userDrawn="1"/>
        </p:nvSpPr>
        <p:spPr>
          <a:xfrm>
            <a:off x="338328" y="6108192"/>
            <a:ext cx="1780217" cy="512699"/>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1FBBA2EE-8333-DD4E-0604-A06A871D2D87}"/>
              </a:ext>
            </a:extLst>
          </p:cNvPr>
          <p:cNvSpPr>
            <a:spLocks noGrp="1"/>
          </p:cNvSpPr>
          <p:nvPr>
            <p:ph type="body" sz="quarter" idx="13"/>
          </p:nvPr>
        </p:nvSpPr>
        <p:spPr>
          <a:xfrm>
            <a:off x="479425" y="4429125"/>
            <a:ext cx="5472113" cy="1520825"/>
          </a:xfrm>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a:p>
        </p:txBody>
      </p:sp>
      <p:sp>
        <p:nvSpPr>
          <p:cNvPr id="3" name="Text Placeholder 9">
            <a:extLst>
              <a:ext uri="{FF2B5EF4-FFF2-40B4-BE49-F238E27FC236}">
                <a16:creationId xmlns:a16="http://schemas.microsoft.com/office/drawing/2014/main" id="{541F6E5F-8E11-6637-3B63-469811F9FDA0}"/>
              </a:ext>
            </a:extLst>
          </p:cNvPr>
          <p:cNvSpPr>
            <a:spLocks noGrp="1"/>
          </p:cNvSpPr>
          <p:nvPr>
            <p:ph type="body" sz="quarter" idx="14"/>
          </p:nvPr>
        </p:nvSpPr>
        <p:spPr>
          <a:xfrm>
            <a:off x="6240464" y="4429125"/>
            <a:ext cx="5472113" cy="1520825"/>
          </a:xfrm>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a:p>
        </p:txBody>
      </p:sp>
      <p:sp>
        <p:nvSpPr>
          <p:cNvPr id="8" name="Picture Placeholder 7">
            <a:extLst>
              <a:ext uri="{FF2B5EF4-FFF2-40B4-BE49-F238E27FC236}">
                <a16:creationId xmlns:a16="http://schemas.microsoft.com/office/drawing/2014/main" id="{BEDBD53D-8811-9535-B8FF-E14B207B6350}"/>
              </a:ext>
            </a:extLst>
          </p:cNvPr>
          <p:cNvSpPr>
            <a:spLocks noGrp="1"/>
          </p:cNvSpPr>
          <p:nvPr>
            <p:ph type="pic" sz="quarter" idx="15"/>
          </p:nvPr>
        </p:nvSpPr>
        <p:spPr>
          <a:xfrm>
            <a:off x="0" y="0"/>
            <a:ext cx="12192000" cy="3429000"/>
          </a:xfrm>
        </p:spPr>
        <p:txBody>
          <a:bodyPr/>
          <a:lstStyle/>
          <a:p>
            <a:endParaRPr lang="en-GB"/>
          </a:p>
        </p:txBody>
      </p:sp>
      <p:pic>
        <p:nvPicPr>
          <p:cNvPr id="11" name="Pi Logo WHITE">
            <a:extLst>
              <a:ext uri="{FF2B5EF4-FFF2-40B4-BE49-F238E27FC236}">
                <a16:creationId xmlns:a16="http://schemas.microsoft.com/office/drawing/2014/main" id="{DDDD749F-9DDD-E037-EAC8-E4DD736CF8A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bwMode="gray">
          <a:xfrm>
            <a:off x="479424" y="6247189"/>
            <a:ext cx="1639121" cy="302341"/>
          </a:xfrm>
          <a:prstGeom prst="rect">
            <a:avLst/>
          </a:prstGeom>
        </p:spPr>
      </p:pic>
    </p:spTree>
    <p:extLst>
      <p:ext uri="{BB962C8B-B14F-4D97-AF65-F5344CB8AC3E}">
        <p14:creationId xmlns:p14="http://schemas.microsoft.com/office/powerpoint/2010/main" val="19475825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749" userDrawn="1">
          <p15:clr>
            <a:srgbClr val="FBAE40"/>
          </p15:clr>
        </p15:guide>
        <p15:guide id="3" pos="3931"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sclaimer (Bright)">
    <p:bg>
      <p:bgRef idx="1001">
        <a:schemeClr val="bg1"/>
      </p:bgRef>
    </p:bg>
    <p:spTree>
      <p:nvGrpSpPr>
        <p:cNvPr id="1" name=""/>
        <p:cNvGrpSpPr/>
        <p:nvPr/>
      </p:nvGrpSpPr>
      <p:grpSpPr>
        <a:xfrm>
          <a:off x="0" y="0"/>
          <a:ext cx="0" cy="0"/>
          <a:chOff x="0" y="0"/>
          <a:chExt cx="0" cy="0"/>
        </a:xfrm>
      </p:grpSpPr>
      <p:sp>
        <p:nvSpPr>
          <p:cNvPr id="4" name="Disclaimer">
            <a:extLst>
              <a:ext uri="{FF2B5EF4-FFF2-40B4-BE49-F238E27FC236}">
                <a16:creationId xmlns:a16="http://schemas.microsoft.com/office/drawing/2014/main" id="{ABC8BB1C-C086-1403-59AB-31274D2F656F}"/>
              </a:ext>
            </a:extLst>
          </p:cNvPr>
          <p:cNvSpPr/>
          <p:nvPr userDrawn="1"/>
        </p:nvSpPr>
        <p:spPr bwMode="gray">
          <a:xfrm>
            <a:off x="479425" y="234710"/>
            <a:ext cx="11233150" cy="72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en-US" sz="2500" b="1">
                <a:solidFill>
                  <a:schemeClr val="bg2"/>
                </a:solidFill>
                <a:latin typeface="+mj-lt"/>
              </a:rPr>
              <a:t>Disclaimer</a:t>
            </a:r>
          </a:p>
        </p:txBody>
      </p:sp>
      <p:sp>
        <p:nvSpPr>
          <p:cNvPr id="7" name="All rights reserved">
            <a:extLst>
              <a:ext uri="{FF2B5EF4-FFF2-40B4-BE49-F238E27FC236}">
                <a16:creationId xmlns:a16="http://schemas.microsoft.com/office/drawing/2014/main" id="{EB758E23-E9C8-04F9-46D7-9B5CE3818665}"/>
              </a:ext>
            </a:extLst>
          </p:cNvPr>
          <p:cNvSpPr txBox="1">
            <a:spLocks/>
          </p:cNvSpPr>
          <p:nvPr userDrawn="1"/>
        </p:nvSpPr>
        <p:spPr bwMode="gray">
          <a:xfrm>
            <a:off x="475503" y="1412875"/>
            <a:ext cx="5436555" cy="180020"/>
          </a:xfrm>
          <a:prstGeom prst="rect">
            <a:avLst/>
          </a:prstGeom>
        </p:spPr>
        <p:txBody>
          <a:bodyPr vert="horz" lIns="0" tIns="0" rIns="0" bIns="0" rtlCol="0" anchor="b" anchorCtr="0">
            <a:noAutofit/>
          </a:bodyPr>
          <a:lstStyle>
            <a:lvl1pPr marL="216000" indent="-216000" algn="l" defTabSz="914400" rtl="0" eaLnBrk="1" latinLnBrk="0" hangingPunct="1">
              <a:lnSpc>
                <a:spcPct val="11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lgn="l">
              <a:buFont typeface="Arial" panose="020B0604020202020204" pitchFamily="34" charset="0"/>
              <a:buNone/>
            </a:pPr>
            <a:r>
              <a:rPr lang="en-US" sz="900"/>
              <a:t>© </a:t>
            </a:r>
            <a:fld id="{2F99CDBD-C73A-474F-91D2-EC8081FF32A1}" type="datetimeyyyy">
              <a:rPr lang="en-US" sz="900" smtClean="0"/>
              <a:t>2025</a:t>
            </a:fld>
            <a:r>
              <a:rPr lang="en-US" sz="900"/>
              <a:t> Pi Healthcare LTD. All rights reserved.</a:t>
            </a:r>
          </a:p>
        </p:txBody>
      </p:sp>
      <p:sp>
        <p:nvSpPr>
          <p:cNvPr id="9" name="Text">
            <a:extLst>
              <a:ext uri="{FF2B5EF4-FFF2-40B4-BE49-F238E27FC236}">
                <a16:creationId xmlns:a16="http://schemas.microsoft.com/office/drawing/2014/main" id="{82FA0C16-E313-7A7A-6B50-6D1ABB1BC1F7}"/>
              </a:ext>
            </a:extLst>
          </p:cNvPr>
          <p:cNvSpPr txBox="1">
            <a:spLocks/>
          </p:cNvSpPr>
          <p:nvPr userDrawn="1"/>
        </p:nvSpPr>
        <p:spPr bwMode="gray">
          <a:xfrm>
            <a:off x="479425" y="1916832"/>
            <a:ext cx="5472113" cy="1340805"/>
          </a:xfrm>
          <a:prstGeom prst="rect">
            <a:avLst/>
          </a:prstGeom>
        </p:spPr>
        <p:txBody>
          <a:bodyPr vert="horz" lIns="0" tIns="0" rIns="0" bIns="0" numCol="1" spcCol="288000" rtlCol="0">
            <a:noAutofit/>
          </a:bodyPr>
          <a:lstStyle>
            <a:lvl1pPr marL="216000" indent="-216000" algn="l" defTabSz="914400" rtl="0" eaLnBrk="1" latinLnBrk="0" hangingPunct="1">
              <a:lnSpc>
                <a:spcPct val="11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lgn="l">
              <a:spcAft>
                <a:spcPts val="1200"/>
              </a:spcAft>
              <a:buFont typeface="Arial" panose="020B0604020202020204" pitchFamily="34" charset="0"/>
              <a:buNone/>
            </a:pPr>
            <a:r>
              <a:rPr lang="en-US" sz="1400"/>
              <a:t>This presentation and its contents are property of Pi Healthcare and are, inter alia, protected by copyright law. Complete or partial passing on to third parties as well as copying, reproduction, publication or any other use by third parties is not permitted.</a:t>
            </a:r>
          </a:p>
        </p:txBody>
      </p:sp>
    </p:spTree>
    <p:extLst>
      <p:ext uri="{BB962C8B-B14F-4D97-AF65-F5344CB8AC3E}">
        <p14:creationId xmlns:p14="http://schemas.microsoft.com/office/powerpoint/2010/main" val="29920729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749">
          <p15:clr>
            <a:srgbClr val="FBAE40"/>
          </p15:clr>
        </p15:guide>
        <p15:guide id="3" pos="393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sclaimer (Black)">
    <p:bg>
      <p:bgRef idx="1001">
        <a:schemeClr val="bg1"/>
      </p:bgRef>
    </p:bg>
    <p:spTree>
      <p:nvGrpSpPr>
        <p:cNvPr id="1" name=""/>
        <p:cNvGrpSpPr/>
        <p:nvPr/>
      </p:nvGrpSpPr>
      <p:grpSpPr>
        <a:xfrm>
          <a:off x="0" y="0"/>
          <a:ext cx="0" cy="0"/>
          <a:chOff x="0" y="0"/>
          <a:chExt cx="0" cy="0"/>
        </a:xfrm>
      </p:grpSpPr>
      <p:sp>
        <p:nvSpPr>
          <p:cNvPr id="4" name="Disclaimer">
            <a:extLst>
              <a:ext uri="{FF2B5EF4-FFF2-40B4-BE49-F238E27FC236}">
                <a16:creationId xmlns:a16="http://schemas.microsoft.com/office/drawing/2014/main" id="{ABC8BB1C-C086-1403-59AB-31274D2F656F}"/>
              </a:ext>
            </a:extLst>
          </p:cNvPr>
          <p:cNvSpPr/>
          <p:nvPr userDrawn="1"/>
        </p:nvSpPr>
        <p:spPr bwMode="gray">
          <a:xfrm>
            <a:off x="479425" y="228873"/>
            <a:ext cx="11233150" cy="72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en-US" sz="2500" b="1">
                <a:solidFill>
                  <a:srgbClr val="FFFFFF"/>
                </a:solidFill>
                <a:latin typeface="+mj-lt"/>
              </a:rPr>
              <a:t>Disclaimer</a:t>
            </a:r>
          </a:p>
        </p:txBody>
      </p:sp>
      <p:sp>
        <p:nvSpPr>
          <p:cNvPr id="7" name="All rights reserved">
            <a:extLst>
              <a:ext uri="{FF2B5EF4-FFF2-40B4-BE49-F238E27FC236}">
                <a16:creationId xmlns:a16="http://schemas.microsoft.com/office/drawing/2014/main" id="{EB758E23-E9C8-04F9-46D7-9B5CE3818665}"/>
              </a:ext>
            </a:extLst>
          </p:cNvPr>
          <p:cNvSpPr txBox="1">
            <a:spLocks/>
          </p:cNvSpPr>
          <p:nvPr userDrawn="1"/>
        </p:nvSpPr>
        <p:spPr bwMode="gray">
          <a:xfrm>
            <a:off x="475503" y="1412875"/>
            <a:ext cx="5436555" cy="180020"/>
          </a:xfrm>
          <a:prstGeom prst="rect">
            <a:avLst/>
          </a:prstGeom>
        </p:spPr>
        <p:txBody>
          <a:bodyPr vert="horz" lIns="0" tIns="0" rIns="0" bIns="0" rtlCol="0" anchor="b" anchorCtr="0">
            <a:noAutofit/>
          </a:bodyPr>
          <a:lstStyle>
            <a:lvl1pPr marL="216000" indent="-216000" algn="l" defTabSz="914400" rtl="0" eaLnBrk="1" latinLnBrk="0" hangingPunct="1">
              <a:lnSpc>
                <a:spcPct val="11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lgn="l">
              <a:buFont typeface="Arial" panose="020B0604020202020204" pitchFamily="34" charset="0"/>
              <a:buNone/>
            </a:pPr>
            <a:r>
              <a:rPr lang="en-US" sz="900"/>
              <a:t>© </a:t>
            </a:r>
            <a:fld id="{2F99CDBD-C73A-474F-91D2-EC8081FF32A1}" type="datetimeyyyy">
              <a:rPr lang="en-US" sz="900" smtClean="0"/>
              <a:t>2025</a:t>
            </a:fld>
            <a:r>
              <a:rPr lang="en-US" sz="900"/>
              <a:t> Pi Healthcare LTD. All rights reserved.</a:t>
            </a:r>
          </a:p>
        </p:txBody>
      </p:sp>
      <p:sp>
        <p:nvSpPr>
          <p:cNvPr id="9" name="Text">
            <a:extLst>
              <a:ext uri="{FF2B5EF4-FFF2-40B4-BE49-F238E27FC236}">
                <a16:creationId xmlns:a16="http://schemas.microsoft.com/office/drawing/2014/main" id="{82FA0C16-E313-7A7A-6B50-6D1ABB1BC1F7}"/>
              </a:ext>
            </a:extLst>
          </p:cNvPr>
          <p:cNvSpPr txBox="1">
            <a:spLocks/>
          </p:cNvSpPr>
          <p:nvPr userDrawn="1"/>
        </p:nvSpPr>
        <p:spPr bwMode="gray">
          <a:xfrm>
            <a:off x="479425" y="1916832"/>
            <a:ext cx="5472113" cy="1340805"/>
          </a:xfrm>
          <a:prstGeom prst="rect">
            <a:avLst/>
          </a:prstGeom>
        </p:spPr>
        <p:txBody>
          <a:bodyPr vert="horz" lIns="0" tIns="0" rIns="0" bIns="0" numCol="1" spcCol="288000" rtlCol="0">
            <a:noAutofit/>
          </a:bodyPr>
          <a:lstStyle>
            <a:lvl1pPr marL="216000" indent="-216000" algn="l" defTabSz="914400" rtl="0" eaLnBrk="1" latinLnBrk="0" hangingPunct="1">
              <a:lnSpc>
                <a:spcPct val="11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lgn="l">
              <a:spcAft>
                <a:spcPts val="1200"/>
              </a:spcAft>
              <a:buFont typeface="Arial" panose="020B0604020202020204" pitchFamily="34" charset="0"/>
              <a:buNone/>
            </a:pPr>
            <a:r>
              <a:rPr lang="en-US" sz="1400"/>
              <a:t>This presentation and its contents are property of Pi Healthcare and are, inter alia, protected by copyright law. Complete or partial passing on to third parties as well as copying, reproduction, publication or any other use by third parties is not permitted.</a:t>
            </a:r>
          </a:p>
        </p:txBody>
      </p:sp>
      <p:sp>
        <p:nvSpPr>
          <p:cNvPr id="2" name="Logo Cover">
            <a:extLst>
              <a:ext uri="{FF2B5EF4-FFF2-40B4-BE49-F238E27FC236}">
                <a16:creationId xmlns:a16="http://schemas.microsoft.com/office/drawing/2014/main" id="{BB7C0C30-B2C1-636D-F91E-0D3C2357C62C}"/>
              </a:ext>
            </a:extLst>
          </p:cNvPr>
          <p:cNvSpPr>
            <a:spLocks/>
          </p:cNvSpPr>
          <p:nvPr userDrawn="1"/>
        </p:nvSpPr>
        <p:spPr>
          <a:xfrm>
            <a:off x="338328" y="6108192"/>
            <a:ext cx="1780217" cy="512699"/>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 Logo WHITE">
            <a:extLst>
              <a:ext uri="{FF2B5EF4-FFF2-40B4-BE49-F238E27FC236}">
                <a16:creationId xmlns:a16="http://schemas.microsoft.com/office/drawing/2014/main" id="{1867E00E-BFC5-3322-769E-4EFAA5AD0EDD}"/>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bwMode="gray">
          <a:xfrm>
            <a:off x="479424" y="6247189"/>
            <a:ext cx="1639121" cy="302341"/>
          </a:xfrm>
          <a:prstGeom prst="rect">
            <a:avLst/>
          </a:prstGeom>
        </p:spPr>
      </p:pic>
    </p:spTree>
    <p:extLst>
      <p:ext uri="{BB962C8B-B14F-4D97-AF65-F5344CB8AC3E}">
        <p14:creationId xmlns:p14="http://schemas.microsoft.com/office/powerpoint/2010/main" val="265088376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749">
          <p15:clr>
            <a:srgbClr val="FBAE40"/>
          </p15:clr>
        </p15:guide>
        <p15:guide id="3" pos="393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ookend Slide (Dark)">
    <p:bg>
      <p:bgRef idx="1001">
        <a:schemeClr val="bg1"/>
      </p:bgRef>
    </p:bg>
    <p:spTree>
      <p:nvGrpSpPr>
        <p:cNvPr id="1" name=""/>
        <p:cNvGrpSpPr/>
        <p:nvPr/>
      </p:nvGrpSpPr>
      <p:grpSpPr>
        <a:xfrm>
          <a:off x="0" y="0"/>
          <a:ext cx="0" cy="0"/>
          <a:chOff x="0" y="0"/>
          <a:chExt cx="0" cy="0"/>
        </a:xfrm>
      </p:grpSpPr>
      <p:sp>
        <p:nvSpPr>
          <p:cNvPr id="2" name="Logo Cover">
            <a:extLst>
              <a:ext uri="{FF2B5EF4-FFF2-40B4-BE49-F238E27FC236}">
                <a16:creationId xmlns:a16="http://schemas.microsoft.com/office/drawing/2014/main" id="{BB7C0C30-B2C1-636D-F91E-0D3C2357C62C}"/>
              </a:ext>
            </a:extLst>
          </p:cNvPr>
          <p:cNvSpPr>
            <a:spLocks/>
          </p:cNvSpPr>
          <p:nvPr userDrawn="1"/>
        </p:nvSpPr>
        <p:spPr>
          <a:xfrm>
            <a:off x="338328" y="6108192"/>
            <a:ext cx="1780217" cy="512699"/>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 Logo WHITE">
            <a:extLst>
              <a:ext uri="{FF2B5EF4-FFF2-40B4-BE49-F238E27FC236}">
                <a16:creationId xmlns:a16="http://schemas.microsoft.com/office/drawing/2014/main" id="{1867E00E-BFC5-3322-769E-4EFAA5AD0EDD}"/>
              </a:ext>
              <a:ext uri="{C183D7F6-B498-43B3-948B-1728B52AA6E4}">
                <adec:decorative xmlns:adec="http://schemas.microsoft.com/office/drawing/2017/decorative" val="1"/>
              </a:ext>
            </a:extLst>
          </p:cNvPr>
          <p:cNvPicPr>
            <a:picLocks noChangeAspect="1"/>
          </p:cNvPicPr>
          <p:nvPr userDrawn="1"/>
        </p:nvPicPr>
        <p:blipFill rotWithShape="1">
          <a:blip r:embed="rId2"/>
          <a:srcRect l="-309" r="20440"/>
          <a:stretch/>
        </p:blipFill>
        <p:spPr bwMode="gray">
          <a:xfrm>
            <a:off x="3355674" y="2682607"/>
            <a:ext cx="4968815" cy="1147522"/>
          </a:xfrm>
          <a:prstGeom prst="rect">
            <a:avLst/>
          </a:prstGeom>
        </p:spPr>
      </p:pic>
    </p:spTree>
    <p:extLst>
      <p:ext uri="{BB962C8B-B14F-4D97-AF65-F5344CB8AC3E}">
        <p14:creationId xmlns:p14="http://schemas.microsoft.com/office/powerpoint/2010/main" val="383597999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749">
          <p15:clr>
            <a:srgbClr val="FBAE40"/>
          </p15:clr>
        </p15:guide>
        <p15:guide id="3" pos="393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ookend (Orange)">
    <p:bg>
      <p:bgPr>
        <a:solidFill>
          <a:srgbClr val="EB5B1D"/>
        </a:solidFill>
        <a:effectLst/>
      </p:bgPr>
    </p:bg>
    <p:spTree>
      <p:nvGrpSpPr>
        <p:cNvPr id="1" name=""/>
        <p:cNvGrpSpPr/>
        <p:nvPr/>
      </p:nvGrpSpPr>
      <p:grpSpPr>
        <a:xfrm>
          <a:off x="0" y="0"/>
          <a:ext cx="0" cy="0"/>
          <a:chOff x="0" y="0"/>
          <a:chExt cx="0" cy="0"/>
        </a:xfrm>
      </p:grpSpPr>
      <p:sp>
        <p:nvSpPr>
          <p:cNvPr id="2" name="Logo Cover">
            <a:extLst>
              <a:ext uri="{FF2B5EF4-FFF2-40B4-BE49-F238E27FC236}">
                <a16:creationId xmlns:a16="http://schemas.microsoft.com/office/drawing/2014/main" id="{BB7C0C30-B2C1-636D-F91E-0D3C2357C62C}"/>
              </a:ext>
            </a:extLst>
          </p:cNvPr>
          <p:cNvSpPr>
            <a:spLocks/>
          </p:cNvSpPr>
          <p:nvPr userDrawn="1"/>
        </p:nvSpPr>
        <p:spPr>
          <a:xfrm>
            <a:off x="338328" y="6108192"/>
            <a:ext cx="1780217" cy="512699"/>
          </a:xfrm>
          <a:prstGeom prst="rect">
            <a:avLst/>
          </a:prstGeom>
          <a:solidFill>
            <a:srgbClr val="EB5B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 Logo WHITE">
            <a:extLst>
              <a:ext uri="{FF2B5EF4-FFF2-40B4-BE49-F238E27FC236}">
                <a16:creationId xmlns:a16="http://schemas.microsoft.com/office/drawing/2014/main" id="{1867E00E-BFC5-3322-769E-4EFAA5AD0EDD}"/>
              </a:ext>
              <a:ext uri="{C183D7F6-B498-43B3-948B-1728B52AA6E4}">
                <adec:decorative xmlns:adec="http://schemas.microsoft.com/office/drawing/2017/decorative" val="1"/>
              </a:ext>
            </a:extLst>
          </p:cNvPr>
          <p:cNvPicPr>
            <a:picLocks noChangeAspect="1"/>
          </p:cNvPicPr>
          <p:nvPr userDrawn="1"/>
        </p:nvPicPr>
        <p:blipFill rotWithShape="1">
          <a:blip r:embed="rId2"/>
          <a:srcRect l="-309" r="20440"/>
          <a:stretch/>
        </p:blipFill>
        <p:spPr bwMode="gray">
          <a:xfrm>
            <a:off x="3355674" y="2682607"/>
            <a:ext cx="4968815" cy="1147522"/>
          </a:xfrm>
          <a:prstGeom prst="rect">
            <a:avLst/>
          </a:prstGeom>
        </p:spPr>
      </p:pic>
    </p:spTree>
    <p:extLst>
      <p:ext uri="{BB962C8B-B14F-4D97-AF65-F5344CB8AC3E}">
        <p14:creationId xmlns:p14="http://schemas.microsoft.com/office/powerpoint/2010/main" val="31530202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749">
          <p15:clr>
            <a:srgbClr val="FBAE40"/>
          </p15:clr>
        </p15:guide>
        <p15:guide id="3" pos="393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E2D6D0-E677-422F-9105-2790621B2A77}"/>
              </a:ext>
            </a:extLst>
          </p:cNvPr>
          <p:cNvSpPr>
            <a:spLocks noGrp="1"/>
          </p:cNvSpPr>
          <p:nvPr>
            <p:ph type="dt" sz="half" idx="10"/>
          </p:nvPr>
        </p:nvSpPr>
        <p:spPr/>
        <p:txBody>
          <a:bodyPr/>
          <a:lstStyle/>
          <a:p>
            <a:endParaRPr lang="en-GB"/>
          </a:p>
        </p:txBody>
      </p:sp>
      <p:sp>
        <p:nvSpPr>
          <p:cNvPr id="4" name="Slide Number Placeholder 3">
            <a:extLst>
              <a:ext uri="{FF2B5EF4-FFF2-40B4-BE49-F238E27FC236}">
                <a16:creationId xmlns:a16="http://schemas.microsoft.com/office/drawing/2014/main" id="{3A1683A7-C464-4D22-BF8D-FEDEFB4B6A02}"/>
              </a:ext>
            </a:extLst>
          </p:cNvPr>
          <p:cNvSpPr>
            <a:spLocks noGrp="1"/>
          </p:cNvSpPr>
          <p:nvPr>
            <p:ph type="sldNum" sz="quarter" idx="12"/>
          </p:nvPr>
        </p:nvSpPr>
        <p:spPr/>
        <p:txBody>
          <a:bodyPr/>
          <a:lstStyle/>
          <a:p>
            <a:fld id="{64E389C2-8C07-41E6-82E3-7839361EF798}" type="slidenum">
              <a:rPr lang="en-GB" smtClean="0"/>
              <a:t>‹#›</a:t>
            </a:fld>
            <a:endParaRPr lang="en-GB"/>
          </a:p>
        </p:txBody>
      </p:sp>
    </p:spTree>
    <p:extLst>
      <p:ext uri="{BB962C8B-B14F-4D97-AF65-F5344CB8AC3E}">
        <p14:creationId xmlns:p14="http://schemas.microsoft.com/office/powerpoint/2010/main" val="8002419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B4B68-0655-41AB-AF97-258D80E8C5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EBB2638-C4A0-4FB0-B321-D6577AD94936}"/>
              </a:ext>
            </a:extLst>
          </p:cNvPr>
          <p:cNvSpPr>
            <a:spLocks noGrp="1"/>
          </p:cNvSpPr>
          <p:nvPr>
            <p:ph type="dt" sz="half" idx="10"/>
          </p:nvPr>
        </p:nvSpPr>
        <p:spPr/>
        <p:txBody>
          <a:bodyPr/>
          <a:lstStyle/>
          <a:p>
            <a:fld id="{24A75753-6B61-4F9D-B655-50DA92196F58}" type="datetimeFigureOut">
              <a:rPr lang="en-GB" smtClean="0"/>
              <a:t>12/05/2025</a:t>
            </a:fld>
            <a:endParaRPr lang="en-GB"/>
          </a:p>
        </p:txBody>
      </p:sp>
      <p:sp>
        <p:nvSpPr>
          <p:cNvPr id="5" name="Slide Number Placeholder 4">
            <a:extLst>
              <a:ext uri="{FF2B5EF4-FFF2-40B4-BE49-F238E27FC236}">
                <a16:creationId xmlns:a16="http://schemas.microsoft.com/office/drawing/2014/main" id="{59C91B32-0015-44CA-9660-AC88B5FAB876}"/>
              </a:ext>
            </a:extLst>
          </p:cNvPr>
          <p:cNvSpPr>
            <a:spLocks noGrp="1"/>
          </p:cNvSpPr>
          <p:nvPr>
            <p:ph type="sldNum" sz="quarter" idx="12"/>
          </p:nvPr>
        </p:nvSpPr>
        <p:spPr/>
        <p:txBody>
          <a:bodyPr/>
          <a:lstStyle/>
          <a:p>
            <a:fld id="{64E389C2-8C07-41E6-82E3-7839361EF798}" type="slidenum">
              <a:rPr lang="en-GB" smtClean="0"/>
              <a:t>‹#›</a:t>
            </a:fld>
            <a:endParaRPr lang="en-GB"/>
          </a:p>
        </p:txBody>
      </p:sp>
    </p:spTree>
    <p:extLst>
      <p:ext uri="{BB962C8B-B14F-4D97-AF65-F5344CB8AC3E}">
        <p14:creationId xmlns:p14="http://schemas.microsoft.com/office/powerpoint/2010/main" val="34294091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Heading, sub-heading and content">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7D21CE83-406F-442D-8365-1BA16E2B1824}"/>
              </a:ext>
            </a:extLst>
          </p:cNvPr>
          <p:cNvSpPr>
            <a:spLocks noGrp="1"/>
          </p:cNvSpPr>
          <p:nvPr>
            <p:ph type="title" hasCustomPrompt="1"/>
          </p:nvPr>
        </p:nvSpPr>
        <p:spPr>
          <a:xfrm>
            <a:off x="648000" y="648001"/>
            <a:ext cx="10896000" cy="538378"/>
          </a:xfrm>
        </p:spPr>
        <p:txBody>
          <a:bodyPr anchor="t"/>
          <a:lstStyle>
            <a:lvl1pPr>
              <a:defRPr>
                <a:solidFill>
                  <a:schemeClr val="tx2"/>
                </a:solidFill>
              </a:defRPr>
            </a:lvl1pPr>
          </a:lstStyle>
          <a:p>
            <a:r>
              <a:rPr lang="en-US"/>
              <a:t>Insert heading</a:t>
            </a:r>
          </a:p>
        </p:txBody>
      </p:sp>
      <p:sp>
        <p:nvSpPr>
          <p:cNvPr id="11" name="Subtitle 2">
            <a:extLst>
              <a:ext uri="{FF2B5EF4-FFF2-40B4-BE49-F238E27FC236}">
                <a16:creationId xmlns:a16="http://schemas.microsoft.com/office/drawing/2014/main" id="{C12D8FA9-0A7C-405C-8329-D492551DE396}"/>
              </a:ext>
            </a:extLst>
          </p:cNvPr>
          <p:cNvSpPr>
            <a:spLocks noGrp="1"/>
          </p:cNvSpPr>
          <p:nvPr>
            <p:ph type="subTitle" idx="19" hasCustomPrompt="1"/>
          </p:nvPr>
        </p:nvSpPr>
        <p:spPr>
          <a:xfrm>
            <a:off x="648000" y="1209239"/>
            <a:ext cx="10896000" cy="506743"/>
          </a:xfrm>
        </p:spPr>
        <p:txBody>
          <a:bodyPr/>
          <a:lstStyle>
            <a:lvl1pPr marL="0" indent="0" algn="l">
              <a:spcBef>
                <a:spcPts val="0"/>
              </a:spcBef>
              <a:buFont typeface="Arial" panose="020B0604020202020204" pitchFamily="34" charset="0"/>
              <a:buChar char="​"/>
              <a:defRPr sz="2100"/>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en-US"/>
              <a:t>Insert sub-heading</a:t>
            </a:r>
          </a:p>
        </p:txBody>
      </p:sp>
      <p:sp>
        <p:nvSpPr>
          <p:cNvPr id="3" name="Content Placeholder 2"/>
          <p:cNvSpPr>
            <a:spLocks noGrp="1"/>
          </p:cNvSpPr>
          <p:nvPr>
            <p:ph idx="1" hasCustomPrompt="1"/>
          </p:nvPr>
        </p:nvSpPr>
        <p:spPr>
          <a:xfrm>
            <a:off x="648000" y="2093495"/>
            <a:ext cx="10895998" cy="3898781"/>
          </a:xfrm>
        </p:spPr>
        <p:txBody>
          <a:bodyPr/>
          <a:lstStyle>
            <a:lvl1pPr>
              <a:defRPr/>
            </a:lvl1pPr>
          </a:lstStyle>
          <a:p>
            <a:pPr lvl="0"/>
            <a:r>
              <a:rPr lang="en-US" noProof="0"/>
              <a:t>Click to add content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Date Placeholder 7">
            <a:extLst>
              <a:ext uri="{FF2B5EF4-FFF2-40B4-BE49-F238E27FC236}">
                <a16:creationId xmlns:a16="http://schemas.microsoft.com/office/drawing/2014/main" id="{1745E6D3-BC1F-4EC9-AD5C-E8310FA65E84}"/>
              </a:ext>
            </a:extLst>
          </p:cNvPr>
          <p:cNvSpPr>
            <a:spLocks noGrp="1"/>
          </p:cNvSpPr>
          <p:nvPr>
            <p:ph type="dt" sz="half" idx="20"/>
          </p:nvPr>
        </p:nvSpPr>
        <p:spPr/>
        <p:txBody>
          <a:bodyPr/>
          <a:lstStyle/>
          <a:p>
            <a:fld id="{404A733E-26BD-430C-84C4-F6CBF0BA3FDF}" type="datetime3">
              <a:rPr lang="en-US" smtClean="0"/>
              <a:t>12 May 2025</a:t>
            </a:fld>
            <a:endParaRPr lang="en-US"/>
          </a:p>
        </p:txBody>
      </p:sp>
      <p:sp>
        <p:nvSpPr>
          <p:cNvPr id="10" name="Slide Number Placeholder 9">
            <a:extLst>
              <a:ext uri="{FF2B5EF4-FFF2-40B4-BE49-F238E27FC236}">
                <a16:creationId xmlns:a16="http://schemas.microsoft.com/office/drawing/2014/main" id="{BE3CFC13-418F-45B7-A3ED-16FF9D306933}"/>
              </a:ext>
            </a:extLst>
          </p:cNvPr>
          <p:cNvSpPr>
            <a:spLocks noGrp="1"/>
          </p:cNvSpPr>
          <p:nvPr>
            <p:ph type="sldNum" sz="quarter" idx="22"/>
          </p:nvPr>
        </p:nvSpPr>
        <p:spPr/>
        <p:txBody>
          <a:bodyPr/>
          <a:lstStyle/>
          <a:p>
            <a:fld id="{24C8C45C-947F-4981-8B3F-4F32E973C901}" type="slidenum">
              <a:rPr lang="en-US" smtClean="0"/>
              <a:pPr/>
              <a:t>‹#›</a:t>
            </a:fld>
            <a:endParaRPr lang="en-US"/>
          </a:p>
        </p:txBody>
      </p:sp>
    </p:spTree>
    <p:extLst>
      <p:ext uri="{BB962C8B-B14F-4D97-AF65-F5344CB8AC3E}">
        <p14:creationId xmlns:p14="http://schemas.microsoft.com/office/powerpoint/2010/main" val="145194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Slide">
    <p:bg>
      <p:bgRef idx="1001">
        <a:schemeClr val="bg1"/>
      </p:bgRef>
    </p:bg>
    <p:spTree>
      <p:nvGrpSpPr>
        <p:cNvPr id="1" name=""/>
        <p:cNvGrpSpPr/>
        <p:nvPr/>
      </p:nvGrpSpPr>
      <p:grpSpPr>
        <a:xfrm>
          <a:off x="0" y="0"/>
          <a:ext cx="0" cy="0"/>
          <a:chOff x="0" y="0"/>
          <a:chExt cx="0" cy="0"/>
        </a:xfrm>
      </p:grpSpPr>
      <p:pic>
        <p:nvPicPr>
          <p:cNvPr id="26" name="Logo White" hidden="1">
            <a:extLst>
              <a:ext uri="{FF2B5EF4-FFF2-40B4-BE49-F238E27FC236}">
                <a16:creationId xmlns:a16="http://schemas.microsoft.com/office/drawing/2014/main" id="{55E80C37-3265-3EBD-0A84-98DE3C1C2C4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bwMode="gray">
          <a:xfrm>
            <a:off x="479424" y="6247189"/>
            <a:ext cx="1639121" cy="302341"/>
          </a:xfrm>
          <a:prstGeom prst="rect">
            <a:avLst/>
          </a:prstGeom>
        </p:spPr>
      </p:pic>
      <p:sp>
        <p:nvSpPr>
          <p:cNvPr id="2" name="Title">
            <a:extLst>
              <a:ext uri="{FF2B5EF4-FFF2-40B4-BE49-F238E27FC236}">
                <a16:creationId xmlns:a16="http://schemas.microsoft.com/office/drawing/2014/main" id="{ADACB642-C21F-6E15-76B3-DC3A301F81F7}"/>
              </a:ext>
            </a:extLst>
          </p:cNvPr>
          <p:cNvSpPr>
            <a:spLocks noGrp="1"/>
          </p:cNvSpPr>
          <p:nvPr>
            <p:ph type="title" hasCustomPrompt="1"/>
          </p:nvPr>
        </p:nvSpPr>
        <p:spPr bwMode="gray">
          <a:xfrm>
            <a:off x="479424" y="235464"/>
            <a:ext cx="11233151" cy="720000"/>
          </a:xfrm>
        </p:spPr>
        <p:txBody>
          <a:bodyPr/>
          <a:lstStyle>
            <a:lvl1pPr>
              <a:defRPr>
                <a:solidFill>
                  <a:schemeClr val="tx1"/>
                </a:solidFill>
                <a:latin typeface="+mj-lt"/>
              </a:defRPr>
            </a:lvl1pPr>
          </a:lstStyle>
          <a:p>
            <a:r>
              <a:rPr lang="en-US"/>
              <a:t>Add agenda title</a:t>
            </a:r>
          </a:p>
        </p:txBody>
      </p:sp>
      <p:sp>
        <p:nvSpPr>
          <p:cNvPr id="3" name="Number">
            <a:extLst>
              <a:ext uri="{FF2B5EF4-FFF2-40B4-BE49-F238E27FC236}">
                <a16:creationId xmlns:a16="http://schemas.microsoft.com/office/drawing/2014/main" id="{86FAB4C5-575C-E2DA-66D6-3C5B609BDB39}"/>
              </a:ext>
            </a:extLst>
          </p:cNvPr>
          <p:cNvSpPr>
            <a:spLocks noGrp="1"/>
          </p:cNvSpPr>
          <p:nvPr>
            <p:ph type="body" sz="quarter" idx="48" hasCustomPrompt="1"/>
          </p:nvPr>
        </p:nvSpPr>
        <p:spPr bwMode="white">
          <a:xfrm>
            <a:off x="479480" y="1412776"/>
            <a:ext cx="792000" cy="540000"/>
          </a:xfrm>
          <a:noFill/>
          <a:effectLst/>
        </p:spPr>
        <p:txBody>
          <a:bodyPr wrap="none" rIns="0" bIns="72000" anchor="ctr" anchorCtr="0"/>
          <a:lstStyle>
            <a:lvl1pPr marL="0" indent="0" algn="l">
              <a:buFontTx/>
              <a:buNone/>
              <a:defRPr sz="4400" b="1">
                <a:solidFill>
                  <a:srgbClr val="EB5B1D"/>
                </a:solidFill>
                <a:latin typeface="Lato" panose="020F0502020204030203" pitchFamily="34" charset="0"/>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11" name="Number">
            <a:extLst>
              <a:ext uri="{FF2B5EF4-FFF2-40B4-BE49-F238E27FC236}">
                <a16:creationId xmlns:a16="http://schemas.microsoft.com/office/drawing/2014/main" id="{4B93A517-9619-BC3E-69D5-1C5F8877C765}"/>
              </a:ext>
            </a:extLst>
          </p:cNvPr>
          <p:cNvSpPr>
            <a:spLocks noGrp="1"/>
          </p:cNvSpPr>
          <p:nvPr>
            <p:ph type="body" sz="quarter" idx="18" hasCustomPrompt="1"/>
          </p:nvPr>
        </p:nvSpPr>
        <p:spPr bwMode="gray">
          <a:xfrm>
            <a:off x="1485714" y="1412776"/>
            <a:ext cx="4464000" cy="864000"/>
          </a:xfrm>
        </p:spPr>
        <p:txBody>
          <a:bodyPr/>
          <a:lstStyle>
            <a:lvl1pPr marL="0" indent="0">
              <a:spcAft>
                <a:spcPts val="0"/>
              </a:spcAft>
              <a:buFontTx/>
              <a:buNone/>
              <a:defRPr sz="1600" b="1">
                <a:solidFill>
                  <a:schemeClr val="tx1"/>
                </a:solidFill>
              </a:defRPr>
            </a:lvl1pPr>
            <a:lvl2pPr marL="0" indent="0">
              <a:spcAft>
                <a:spcPts val="0"/>
              </a:spcAft>
              <a:buFontTx/>
              <a:buNone/>
              <a:defRPr sz="1600">
                <a:solidFill>
                  <a:schemeClr val="tx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12" name="Number">
            <a:extLst>
              <a:ext uri="{FF2B5EF4-FFF2-40B4-BE49-F238E27FC236}">
                <a16:creationId xmlns:a16="http://schemas.microsoft.com/office/drawing/2014/main" id="{EDE32A79-81AA-750B-901F-E4BE87D57F10}"/>
              </a:ext>
            </a:extLst>
          </p:cNvPr>
          <p:cNvSpPr>
            <a:spLocks noGrp="1"/>
          </p:cNvSpPr>
          <p:nvPr>
            <p:ph type="body" sz="quarter" idx="30" hasCustomPrompt="1"/>
          </p:nvPr>
        </p:nvSpPr>
        <p:spPr bwMode="white">
          <a:xfrm>
            <a:off x="479480" y="2529950"/>
            <a:ext cx="792000" cy="540000"/>
          </a:xfrm>
          <a:noFill/>
          <a:effectLst/>
        </p:spPr>
        <p:txBody>
          <a:bodyPr wrap="none" rIns="0" bIns="72000" anchor="ctr" anchorCtr="0"/>
          <a:lstStyle>
            <a:lvl1pPr marL="0" indent="0" algn="l">
              <a:buFontTx/>
              <a:buNone/>
              <a:defRPr sz="4400" b="1">
                <a:solidFill>
                  <a:srgbClr val="EB5B1D"/>
                </a:solidFill>
                <a:latin typeface="Lato" panose="020F0502020204030203" pitchFamily="34" charset="0"/>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13" name="Number">
            <a:extLst>
              <a:ext uri="{FF2B5EF4-FFF2-40B4-BE49-F238E27FC236}">
                <a16:creationId xmlns:a16="http://schemas.microsoft.com/office/drawing/2014/main" id="{7BC9D86A-3E2C-6586-B75D-17CBCE0D1FCA}"/>
              </a:ext>
            </a:extLst>
          </p:cNvPr>
          <p:cNvSpPr>
            <a:spLocks noGrp="1"/>
          </p:cNvSpPr>
          <p:nvPr>
            <p:ph type="body" sz="quarter" idx="31" hasCustomPrompt="1"/>
          </p:nvPr>
        </p:nvSpPr>
        <p:spPr bwMode="white">
          <a:xfrm>
            <a:off x="479376" y="3646074"/>
            <a:ext cx="792000" cy="540000"/>
          </a:xfrm>
          <a:noFill/>
          <a:effectLst/>
        </p:spPr>
        <p:txBody>
          <a:bodyPr wrap="none" rIns="0" bIns="72000" anchor="ctr" anchorCtr="0"/>
          <a:lstStyle>
            <a:lvl1pPr marL="0" indent="0" algn="l">
              <a:buFontTx/>
              <a:buNone/>
              <a:defRPr sz="4400" b="1">
                <a:solidFill>
                  <a:srgbClr val="EB5B1D"/>
                </a:solidFill>
                <a:latin typeface="Lato" panose="020F0502020204030203" pitchFamily="34" charset="0"/>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14" name="Number">
            <a:extLst>
              <a:ext uri="{FF2B5EF4-FFF2-40B4-BE49-F238E27FC236}">
                <a16:creationId xmlns:a16="http://schemas.microsoft.com/office/drawing/2014/main" id="{B09270FA-7FAA-E83B-9807-103835AAB0E2}"/>
              </a:ext>
            </a:extLst>
          </p:cNvPr>
          <p:cNvSpPr>
            <a:spLocks noGrp="1"/>
          </p:cNvSpPr>
          <p:nvPr>
            <p:ph type="body" sz="quarter" idx="32" hasCustomPrompt="1"/>
          </p:nvPr>
        </p:nvSpPr>
        <p:spPr bwMode="white">
          <a:xfrm>
            <a:off x="479376" y="4762198"/>
            <a:ext cx="792000" cy="540000"/>
          </a:xfrm>
          <a:noFill/>
          <a:effectLst/>
        </p:spPr>
        <p:txBody>
          <a:bodyPr wrap="none" rIns="0" bIns="72000" anchor="ctr" anchorCtr="0"/>
          <a:lstStyle>
            <a:lvl1pPr marL="0" indent="0" algn="l">
              <a:buFontTx/>
              <a:buNone/>
              <a:defRPr sz="4400" b="1">
                <a:solidFill>
                  <a:srgbClr val="EB5B1D"/>
                </a:solidFill>
                <a:latin typeface="Lato" panose="020F0502020204030203" pitchFamily="34" charset="0"/>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15" name="Number">
            <a:extLst>
              <a:ext uri="{FF2B5EF4-FFF2-40B4-BE49-F238E27FC236}">
                <a16:creationId xmlns:a16="http://schemas.microsoft.com/office/drawing/2014/main" id="{B9C41529-7BA0-C5D5-23F9-E6272B17CCAF}"/>
              </a:ext>
            </a:extLst>
          </p:cNvPr>
          <p:cNvSpPr>
            <a:spLocks noGrp="1"/>
          </p:cNvSpPr>
          <p:nvPr>
            <p:ph type="body" sz="quarter" idx="34" hasCustomPrompt="1"/>
          </p:nvPr>
        </p:nvSpPr>
        <p:spPr bwMode="white">
          <a:xfrm>
            <a:off x="6252635" y="1412776"/>
            <a:ext cx="792000" cy="540000"/>
          </a:xfrm>
          <a:noFill/>
          <a:effectLst/>
        </p:spPr>
        <p:txBody>
          <a:bodyPr wrap="none" rIns="0" bIns="72000" anchor="ctr" anchorCtr="0"/>
          <a:lstStyle>
            <a:lvl1pPr marL="0" indent="0" algn="l">
              <a:buFontTx/>
              <a:buNone/>
              <a:defRPr sz="4400" b="1">
                <a:solidFill>
                  <a:srgbClr val="EB5B1D"/>
                </a:solidFill>
                <a:latin typeface="Lato" panose="020F0502020204030203" pitchFamily="34" charset="0"/>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16" name="Number">
            <a:extLst>
              <a:ext uri="{FF2B5EF4-FFF2-40B4-BE49-F238E27FC236}">
                <a16:creationId xmlns:a16="http://schemas.microsoft.com/office/drawing/2014/main" id="{DA2C77F9-BD3A-BE74-1677-6902DC06F000}"/>
              </a:ext>
            </a:extLst>
          </p:cNvPr>
          <p:cNvSpPr>
            <a:spLocks noGrp="1"/>
          </p:cNvSpPr>
          <p:nvPr>
            <p:ph type="body" sz="quarter" idx="38" hasCustomPrompt="1"/>
          </p:nvPr>
        </p:nvSpPr>
        <p:spPr bwMode="white">
          <a:xfrm>
            <a:off x="6252531" y="2529950"/>
            <a:ext cx="792000" cy="540000"/>
          </a:xfrm>
          <a:noFill/>
          <a:effectLst/>
        </p:spPr>
        <p:txBody>
          <a:bodyPr wrap="none" rIns="0" bIns="72000" anchor="ctr" anchorCtr="0"/>
          <a:lstStyle>
            <a:lvl1pPr marL="0" indent="0" algn="l">
              <a:buFontTx/>
              <a:buNone/>
              <a:defRPr sz="4400" b="1">
                <a:solidFill>
                  <a:srgbClr val="EB5B1D"/>
                </a:solidFill>
                <a:latin typeface="Lato" panose="020F0502020204030203" pitchFamily="34" charset="0"/>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17" name="Number">
            <a:extLst>
              <a:ext uri="{FF2B5EF4-FFF2-40B4-BE49-F238E27FC236}">
                <a16:creationId xmlns:a16="http://schemas.microsoft.com/office/drawing/2014/main" id="{6838D8DE-6DF3-6DCC-73C1-E5F2B923B904}"/>
              </a:ext>
            </a:extLst>
          </p:cNvPr>
          <p:cNvSpPr>
            <a:spLocks noGrp="1"/>
          </p:cNvSpPr>
          <p:nvPr>
            <p:ph type="body" sz="quarter" idx="39" hasCustomPrompt="1"/>
          </p:nvPr>
        </p:nvSpPr>
        <p:spPr bwMode="white">
          <a:xfrm>
            <a:off x="6252427" y="3646074"/>
            <a:ext cx="792000" cy="540000"/>
          </a:xfrm>
          <a:noFill/>
          <a:effectLst/>
        </p:spPr>
        <p:txBody>
          <a:bodyPr wrap="none" rIns="0" bIns="72000" anchor="ctr" anchorCtr="0"/>
          <a:lstStyle>
            <a:lvl1pPr marL="0" indent="0" algn="l">
              <a:buFontTx/>
              <a:buNone/>
              <a:defRPr sz="4400" b="1">
                <a:solidFill>
                  <a:srgbClr val="EB5B1D"/>
                </a:solidFill>
                <a:latin typeface="Lato" panose="020F0502020204030203" pitchFamily="34" charset="0"/>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18" name="Number">
            <a:extLst>
              <a:ext uri="{FF2B5EF4-FFF2-40B4-BE49-F238E27FC236}">
                <a16:creationId xmlns:a16="http://schemas.microsoft.com/office/drawing/2014/main" id="{AFF262B2-E8F9-7B0C-F5A3-8CA562E7CB0A}"/>
              </a:ext>
            </a:extLst>
          </p:cNvPr>
          <p:cNvSpPr>
            <a:spLocks noGrp="1"/>
          </p:cNvSpPr>
          <p:nvPr>
            <p:ph type="body" sz="quarter" idx="40" hasCustomPrompt="1"/>
          </p:nvPr>
        </p:nvSpPr>
        <p:spPr bwMode="white">
          <a:xfrm>
            <a:off x="6252427" y="4762198"/>
            <a:ext cx="792000" cy="540000"/>
          </a:xfrm>
          <a:noFill/>
          <a:effectLst/>
        </p:spPr>
        <p:txBody>
          <a:bodyPr wrap="none" rIns="0" bIns="72000" anchor="ctr" anchorCtr="0"/>
          <a:lstStyle>
            <a:lvl1pPr marL="0" indent="0" algn="l">
              <a:buFontTx/>
              <a:buNone/>
              <a:defRPr sz="4400" b="1">
                <a:solidFill>
                  <a:srgbClr val="EB5B1D"/>
                </a:solidFill>
                <a:latin typeface="Lato" panose="020F0502020204030203" pitchFamily="34" charset="0"/>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19" name="Text">
            <a:extLst>
              <a:ext uri="{FF2B5EF4-FFF2-40B4-BE49-F238E27FC236}">
                <a16:creationId xmlns:a16="http://schemas.microsoft.com/office/drawing/2014/main" id="{E30A9916-3EFE-012E-8E2F-0BBF648824F4}"/>
              </a:ext>
            </a:extLst>
          </p:cNvPr>
          <p:cNvSpPr>
            <a:spLocks noGrp="1"/>
          </p:cNvSpPr>
          <p:nvPr>
            <p:ph type="body" sz="quarter" idx="41" hasCustomPrompt="1"/>
          </p:nvPr>
        </p:nvSpPr>
        <p:spPr bwMode="gray">
          <a:xfrm>
            <a:off x="1485714" y="2529314"/>
            <a:ext cx="4464000" cy="864000"/>
          </a:xfrm>
        </p:spPr>
        <p:txBody>
          <a:bodyPr/>
          <a:lstStyle>
            <a:lvl1pPr marL="0" indent="0">
              <a:spcAft>
                <a:spcPts val="0"/>
              </a:spcAft>
              <a:buFontTx/>
              <a:buNone/>
              <a:defRPr sz="1600" b="1">
                <a:solidFill>
                  <a:schemeClr val="tx1"/>
                </a:solidFill>
              </a:defRPr>
            </a:lvl1pPr>
            <a:lvl2pPr marL="0" indent="0">
              <a:spcAft>
                <a:spcPts val="0"/>
              </a:spcAft>
              <a:buFontTx/>
              <a:buNone/>
              <a:defRPr sz="1600">
                <a:solidFill>
                  <a:schemeClr val="tx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20" name="Text">
            <a:extLst>
              <a:ext uri="{FF2B5EF4-FFF2-40B4-BE49-F238E27FC236}">
                <a16:creationId xmlns:a16="http://schemas.microsoft.com/office/drawing/2014/main" id="{472B79BF-4E37-1A9F-9CF9-487A1824A1C1}"/>
              </a:ext>
            </a:extLst>
          </p:cNvPr>
          <p:cNvSpPr>
            <a:spLocks noGrp="1"/>
          </p:cNvSpPr>
          <p:nvPr>
            <p:ph type="body" sz="quarter" idx="42" hasCustomPrompt="1"/>
          </p:nvPr>
        </p:nvSpPr>
        <p:spPr bwMode="gray">
          <a:xfrm>
            <a:off x="1485714" y="3645279"/>
            <a:ext cx="4464000" cy="864000"/>
          </a:xfrm>
        </p:spPr>
        <p:txBody>
          <a:bodyPr/>
          <a:lstStyle>
            <a:lvl1pPr marL="0" indent="0">
              <a:spcAft>
                <a:spcPts val="0"/>
              </a:spcAft>
              <a:buFontTx/>
              <a:buNone/>
              <a:defRPr sz="1600" b="1">
                <a:solidFill>
                  <a:schemeClr val="tx1"/>
                </a:solidFill>
              </a:defRPr>
            </a:lvl1pPr>
            <a:lvl2pPr marL="0" indent="0">
              <a:spcAft>
                <a:spcPts val="0"/>
              </a:spcAft>
              <a:buFontTx/>
              <a:buNone/>
              <a:defRPr sz="1600">
                <a:solidFill>
                  <a:schemeClr val="tx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21" name="Text">
            <a:extLst>
              <a:ext uri="{FF2B5EF4-FFF2-40B4-BE49-F238E27FC236}">
                <a16:creationId xmlns:a16="http://schemas.microsoft.com/office/drawing/2014/main" id="{3C104D96-76F2-E49D-FB08-E9E1AD0D7896}"/>
              </a:ext>
            </a:extLst>
          </p:cNvPr>
          <p:cNvSpPr>
            <a:spLocks noGrp="1"/>
          </p:cNvSpPr>
          <p:nvPr>
            <p:ph type="body" sz="quarter" idx="43" hasCustomPrompt="1"/>
          </p:nvPr>
        </p:nvSpPr>
        <p:spPr bwMode="gray">
          <a:xfrm>
            <a:off x="1485714" y="4761244"/>
            <a:ext cx="4464000" cy="864000"/>
          </a:xfrm>
        </p:spPr>
        <p:txBody>
          <a:bodyPr/>
          <a:lstStyle>
            <a:lvl1pPr marL="0" indent="0">
              <a:spcAft>
                <a:spcPts val="0"/>
              </a:spcAft>
              <a:buFontTx/>
              <a:buNone/>
              <a:defRPr sz="1600" b="1">
                <a:solidFill>
                  <a:schemeClr val="tx1"/>
                </a:solidFill>
              </a:defRPr>
            </a:lvl1pPr>
            <a:lvl2pPr marL="0" indent="0">
              <a:spcAft>
                <a:spcPts val="0"/>
              </a:spcAft>
              <a:buFontTx/>
              <a:buNone/>
              <a:defRPr sz="1600">
                <a:solidFill>
                  <a:schemeClr val="tx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22" name="Text">
            <a:extLst>
              <a:ext uri="{FF2B5EF4-FFF2-40B4-BE49-F238E27FC236}">
                <a16:creationId xmlns:a16="http://schemas.microsoft.com/office/drawing/2014/main" id="{53CB53CC-3552-AEF2-40A8-7DD02083C13D}"/>
              </a:ext>
            </a:extLst>
          </p:cNvPr>
          <p:cNvSpPr>
            <a:spLocks noGrp="1"/>
          </p:cNvSpPr>
          <p:nvPr>
            <p:ph type="body" sz="quarter" idx="44" hasCustomPrompt="1"/>
          </p:nvPr>
        </p:nvSpPr>
        <p:spPr bwMode="gray">
          <a:xfrm>
            <a:off x="7248624" y="1412776"/>
            <a:ext cx="4464000" cy="864000"/>
          </a:xfrm>
        </p:spPr>
        <p:txBody>
          <a:bodyPr/>
          <a:lstStyle>
            <a:lvl1pPr marL="0" indent="0">
              <a:spcAft>
                <a:spcPts val="0"/>
              </a:spcAft>
              <a:buFontTx/>
              <a:buNone/>
              <a:defRPr sz="1600" b="1">
                <a:solidFill>
                  <a:schemeClr val="tx1"/>
                </a:solidFill>
              </a:defRPr>
            </a:lvl1pPr>
            <a:lvl2pPr marL="0" indent="0">
              <a:spcAft>
                <a:spcPts val="0"/>
              </a:spcAft>
              <a:buFontTx/>
              <a:buNone/>
              <a:defRPr sz="1600">
                <a:solidFill>
                  <a:schemeClr val="tx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23" name="Text">
            <a:extLst>
              <a:ext uri="{FF2B5EF4-FFF2-40B4-BE49-F238E27FC236}">
                <a16:creationId xmlns:a16="http://schemas.microsoft.com/office/drawing/2014/main" id="{49784D3E-D708-9393-9630-594ED22D87A0}"/>
              </a:ext>
            </a:extLst>
          </p:cNvPr>
          <p:cNvSpPr>
            <a:spLocks noGrp="1"/>
          </p:cNvSpPr>
          <p:nvPr>
            <p:ph type="body" sz="quarter" idx="45" hasCustomPrompt="1"/>
          </p:nvPr>
        </p:nvSpPr>
        <p:spPr bwMode="gray">
          <a:xfrm>
            <a:off x="7248624" y="2529314"/>
            <a:ext cx="4464000" cy="864000"/>
          </a:xfrm>
        </p:spPr>
        <p:txBody>
          <a:bodyPr/>
          <a:lstStyle>
            <a:lvl1pPr marL="0" indent="0">
              <a:spcAft>
                <a:spcPts val="0"/>
              </a:spcAft>
              <a:buFontTx/>
              <a:buNone/>
              <a:defRPr sz="1600" b="1">
                <a:solidFill>
                  <a:schemeClr val="tx1"/>
                </a:solidFill>
              </a:defRPr>
            </a:lvl1pPr>
            <a:lvl2pPr marL="0" indent="0">
              <a:spcAft>
                <a:spcPts val="0"/>
              </a:spcAft>
              <a:buFontTx/>
              <a:buNone/>
              <a:defRPr sz="1600">
                <a:solidFill>
                  <a:schemeClr val="tx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24" name="Text">
            <a:extLst>
              <a:ext uri="{FF2B5EF4-FFF2-40B4-BE49-F238E27FC236}">
                <a16:creationId xmlns:a16="http://schemas.microsoft.com/office/drawing/2014/main" id="{DBEA4B49-B56F-D328-FFF7-7B6F7BD7F623}"/>
              </a:ext>
            </a:extLst>
          </p:cNvPr>
          <p:cNvSpPr>
            <a:spLocks noGrp="1"/>
          </p:cNvSpPr>
          <p:nvPr>
            <p:ph type="body" sz="quarter" idx="46" hasCustomPrompt="1"/>
          </p:nvPr>
        </p:nvSpPr>
        <p:spPr bwMode="gray">
          <a:xfrm>
            <a:off x="7248624" y="3645279"/>
            <a:ext cx="4464000" cy="864000"/>
          </a:xfrm>
        </p:spPr>
        <p:txBody>
          <a:bodyPr/>
          <a:lstStyle>
            <a:lvl1pPr marL="0" indent="0">
              <a:spcAft>
                <a:spcPts val="0"/>
              </a:spcAft>
              <a:buFontTx/>
              <a:buNone/>
              <a:defRPr sz="1600" b="1">
                <a:solidFill>
                  <a:schemeClr val="tx1"/>
                </a:solidFill>
              </a:defRPr>
            </a:lvl1pPr>
            <a:lvl2pPr marL="0" indent="0">
              <a:spcAft>
                <a:spcPts val="0"/>
              </a:spcAft>
              <a:buFontTx/>
              <a:buNone/>
              <a:defRPr sz="1600">
                <a:solidFill>
                  <a:schemeClr val="tx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25" name="Text">
            <a:extLst>
              <a:ext uri="{FF2B5EF4-FFF2-40B4-BE49-F238E27FC236}">
                <a16:creationId xmlns:a16="http://schemas.microsoft.com/office/drawing/2014/main" id="{FC59FDDC-BEB5-36F3-052D-F9D0C6B383DC}"/>
              </a:ext>
            </a:extLst>
          </p:cNvPr>
          <p:cNvSpPr>
            <a:spLocks noGrp="1"/>
          </p:cNvSpPr>
          <p:nvPr>
            <p:ph type="body" sz="quarter" idx="47" hasCustomPrompt="1"/>
          </p:nvPr>
        </p:nvSpPr>
        <p:spPr bwMode="gray">
          <a:xfrm>
            <a:off x="7248624" y="4761244"/>
            <a:ext cx="4464000" cy="864000"/>
          </a:xfrm>
        </p:spPr>
        <p:txBody>
          <a:bodyPr/>
          <a:lstStyle>
            <a:lvl1pPr marL="0" indent="0">
              <a:spcAft>
                <a:spcPts val="0"/>
              </a:spcAft>
              <a:buFontTx/>
              <a:buNone/>
              <a:defRPr sz="1600" b="1">
                <a:solidFill>
                  <a:schemeClr val="tx1"/>
                </a:solidFill>
              </a:defRPr>
            </a:lvl1pPr>
            <a:lvl2pPr marL="0" indent="0">
              <a:spcAft>
                <a:spcPts val="0"/>
              </a:spcAft>
              <a:buFontTx/>
              <a:buNone/>
              <a:defRPr sz="1600">
                <a:solidFill>
                  <a:schemeClr val="tx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6" name="Rectangle 5">
            <a:extLst>
              <a:ext uri="{FF2B5EF4-FFF2-40B4-BE49-F238E27FC236}">
                <a16:creationId xmlns:a16="http://schemas.microsoft.com/office/drawing/2014/main" id="{4D90351A-D478-2B5B-FBFB-2C2C4B86A7DD}"/>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 Logo Black">
            <a:extLst>
              <a:ext uri="{FF2B5EF4-FFF2-40B4-BE49-F238E27FC236}">
                <a16:creationId xmlns:a16="http://schemas.microsoft.com/office/drawing/2014/main" id="{02E4EAAB-BDCF-7CB7-D8E6-7906FC1EDFC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Tree>
    <p:extLst>
      <p:ext uri="{BB962C8B-B14F-4D97-AF65-F5344CB8AC3E}">
        <p14:creationId xmlns:p14="http://schemas.microsoft.com/office/powerpoint/2010/main" val="427200659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133">
          <p15:clr>
            <a:srgbClr val="FBAE40"/>
          </p15:clr>
        </p15:guide>
        <p15:guide id="2" pos="495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Divider (Orange)">
    <p:bg>
      <p:bgPr>
        <a:solidFill>
          <a:srgbClr val="EB5B1D"/>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EB5B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ubtitle">
            <a:extLst>
              <a:ext uri="{FF2B5EF4-FFF2-40B4-BE49-F238E27FC236}">
                <a16:creationId xmlns:a16="http://schemas.microsoft.com/office/drawing/2014/main" id="{4D136734-CCAE-F33D-C3A6-686F4E73EB82}"/>
              </a:ext>
            </a:extLst>
          </p:cNvPr>
          <p:cNvSpPr>
            <a:spLocks noGrp="1"/>
          </p:cNvSpPr>
          <p:nvPr>
            <p:ph type="subTitle" idx="14" hasCustomPrompt="1"/>
          </p:nvPr>
        </p:nvSpPr>
        <p:spPr bwMode="gray">
          <a:xfrm>
            <a:off x="479424" y="3573016"/>
            <a:ext cx="7632701" cy="792088"/>
          </a:xfrm>
        </p:spPr>
        <p:txBody>
          <a:bodyPr/>
          <a:lstStyle>
            <a:lvl1pPr marL="0" indent="0" algn="l">
              <a:lnSpc>
                <a:spcPct val="140000"/>
              </a:lnSpc>
              <a:spcBef>
                <a:spcPts val="0"/>
              </a:spcBef>
              <a:spcAft>
                <a:spcPts val="0"/>
              </a:spcAft>
              <a:buFont typeface="Arial" panose="020B0604020202020204" pitchFamily="34" charset="0"/>
              <a:buNone/>
              <a:defRPr sz="1600" b="0">
                <a:solidFill>
                  <a:schemeClr val="bg1"/>
                </a:solidFill>
                <a:latin typeface="Lato" panose="020F0502020204030203" pitchFamily="34" charset="0"/>
              </a:defRPr>
            </a:lvl1pPr>
            <a:lvl2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2pPr>
            <a:lvl3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3pPr>
            <a:lvl4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4pPr>
            <a:lvl5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5pPr>
            <a:lvl6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6pPr>
            <a:lvl7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7pPr>
            <a:lvl8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8pPr>
            <a:lvl9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9pPr>
          </a:lstStyle>
          <a:p>
            <a:r>
              <a:rPr lang="en-US"/>
              <a:t>Optional short description</a:t>
            </a:r>
          </a:p>
        </p:txBody>
      </p:sp>
      <p:sp>
        <p:nvSpPr>
          <p:cNvPr id="2" name="Title">
            <a:extLst>
              <a:ext uri="{FF2B5EF4-FFF2-40B4-BE49-F238E27FC236}">
                <a16:creationId xmlns:a16="http://schemas.microsoft.com/office/drawing/2014/main" id="{44FCF8E3-CA48-251D-809C-7C39A023E9D3}"/>
              </a:ext>
            </a:extLst>
          </p:cNvPr>
          <p:cNvSpPr>
            <a:spLocks noGrp="1"/>
          </p:cNvSpPr>
          <p:nvPr>
            <p:ph type="title" hasCustomPrompt="1"/>
          </p:nvPr>
        </p:nvSpPr>
        <p:spPr bwMode="gray">
          <a:xfrm>
            <a:off x="479424" y="1412874"/>
            <a:ext cx="8111917" cy="1799861"/>
          </a:xfrm>
        </p:spPr>
        <p:txBody>
          <a:bodyPr anchor="b">
            <a:normAutofit/>
          </a:bodyPr>
          <a:lstStyle>
            <a:lvl1pPr>
              <a:defRPr sz="4800">
                <a:solidFill>
                  <a:schemeClr val="bg1"/>
                </a:solidFill>
                <a:latin typeface="+mj-lt"/>
              </a:defRPr>
            </a:lvl1pPr>
          </a:lstStyle>
          <a:p>
            <a:r>
              <a:rPr lang="en-US"/>
              <a:t>Name of the current chapter</a:t>
            </a:r>
          </a:p>
        </p:txBody>
      </p:sp>
      <p:pic>
        <p:nvPicPr>
          <p:cNvPr id="3" name="Pi Logo Black">
            <a:extLst>
              <a:ext uri="{FF2B5EF4-FFF2-40B4-BE49-F238E27FC236}">
                <a16:creationId xmlns:a16="http://schemas.microsoft.com/office/drawing/2014/main" id="{5EE100D8-E569-5B62-E676-76FC75D296E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Tree>
    <p:extLst>
      <p:ext uri="{BB962C8B-B14F-4D97-AF65-F5344CB8AC3E}">
        <p14:creationId xmlns:p14="http://schemas.microsoft.com/office/powerpoint/2010/main" val="786601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Divider (Dark)">
    <p:bg>
      <p:bgPr>
        <a:solidFill>
          <a:srgbClr val="1E1E1C"/>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ubtitle">
            <a:extLst>
              <a:ext uri="{FF2B5EF4-FFF2-40B4-BE49-F238E27FC236}">
                <a16:creationId xmlns:a16="http://schemas.microsoft.com/office/drawing/2014/main" id="{4D136734-CCAE-F33D-C3A6-686F4E73EB82}"/>
              </a:ext>
            </a:extLst>
          </p:cNvPr>
          <p:cNvSpPr>
            <a:spLocks noGrp="1"/>
          </p:cNvSpPr>
          <p:nvPr>
            <p:ph type="subTitle" idx="14" hasCustomPrompt="1"/>
          </p:nvPr>
        </p:nvSpPr>
        <p:spPr bwMode="gray">
          <a:xfrm>
            <a:off x="479424" y="3573016"/>
            <a:ext cx="7632701" cy="792088"/>
          </a:xfrm>
        </p:spPr>
        <p:txBody>
          <a:bodyPr/>
          <a:lstStyle>
            <a:lvl1pPr marL="0" indent="0" algn="l">
              <a:lnSpc>
                <a:spcPct val="140000"/>
              </a:lnSpc>
              <a:spcBef>
                <a:spcPts val="0"/>
              </a:spcBef>
              <a:spcAft>
                <a:spcPts val="0"/>
              </a:spcAft>
              <a:buFont typeface="Arial" panose="020B0604020202020204" pitchFamily="34" charset="0"/>
              <a:buNone/>
              <a:defRPr sz="1600" b="0">
                <a:solidFill>
                  <a:srgbClr val="FFFFFF"/>
                </a:solidFill>
                <a:latin typeface="Lato" panose="020F0502020204030203" pitchFamily="34" charset="0"/>
              </a:defRPr>
            </a:lvl1pPr>
            <a:lvl2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2pPr>
            <a:lvl3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3pPr>
            <a:lvl4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4pPr>
            <a:lvl5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5pPr>
            <a:lvl6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6pPr>
            <a:lvl7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7pPr>
            <a:lvl8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8pPr>
            <a:lvl9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9pPr>
          </a:lstStyle>
          <a:p>
            <a:r>
              <a:rPr lang="en-US"/>
              <a:t>Optional short description</a:t>
            </a:r>
          </a:p>
        </p:txBody>
      </p:sp>
      <p:pic>
        <p:nvPicPr>
          <p:cNvPr id="8" name="Pi Logo Black">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2" name="Title">
            <a:extLst>
              <a:ext uri="{FF2B5EF4-FFF2-40B4-BE49-F238E27FC236}">
                <a16:creationId xmlns:a16="http://schemas.microsoft.com/office/drawing/2014/main" id="{AE7CE2A5-D4F1-8ACE-215D-FC8D27E19AEB}"/>
              </a:ext>
            </a:extLst>
          </p:cNvPr>
          <p:cNvSpPr>
            <a:spLocks noGrp="1"/>
          </p:cNvSpPr>
          <p:nvPr>
            <p:ph type="title" hasCustomPrompt="1"/>
          </p:nvPr>
        </p:nvSpPr>
        <p:spPr bwMode="gray">
          <a:xfrm>
            <a:off x="479424" y="1412874"/>
            <a:ext cx="9468444" cy="1799861"/>
          </a:xfrm>
        </p:spPr>
        <p:txBody>
          <a:bodyPr anchor="b">
            <a:normAutofit/>
          </a:bodyPr>
          <a:lstStyle>
            <a:lvl1pPr>
              <a:defRPr sz="4800">
                <a:solidFill>
                  <a:schemeClr val="bg1"/>
                </a:solidFill>
                <a:latin typeface="+mj-lt"/>
              </a:defRPr>
            </a:lvl1pPr>
          </a:lstStyle>
          <a:p>
            <a:r>
              <a:rPr lang="en-US"/>
              <a:t>Name of the current chapter</a:t>
            </a:r>
          </a:p>
        </p:txBody>
      </p:sp>
    </p:spTree>
    <p:extLst>
      <p:ext uri="{BB962C8B-B14F-4D97-AF65-F5344CB8AC3E}">
        <p14:creationId xmlns:p14="http://schemas.microsoft.com/office/powerpoint/2010/main" val="2949836289"/>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Left Margin Marks">
            <a:extLst>
              <a:ext uri="{FF2B5EF4-FFF2-40B4-BE49-F238E27FC236}">
                <a16:creationId xmlns:a16="http://schemas.microsoft.com/office/drawing/2014/main" id="{8353D856-1429-2A30-1A47-7E5109DB8052}"/>
              </a:ext>
            </a:extLst>
          </p:cNvPr>
          <p:cNvGrpSpPr>
            <a:grpSpLocks noGrp="1" noUngrp="1" noRot="1" noMove="1" noResize="1"/>
          </p:cNvGrpSpPr>
          <p:nvPr userDrawn="1"/>
        </p:nvGrpSpPr>
        <p:grpSpPr bwMode="gray">
          <a:xfrm>
            <a:off x="-168688" y="1413000"/>
            <a:ext cx="72000" cy="4536000"/>
            <a:chOff x="-456728" y="1628800"/>
            <a:chExt cx="216000" cy="4536504"/>
          </a:xfrm>
        </p:grpSpPr>
        <p:cxnSp>
          <p:nvCxnSpPr>
            <p:cNvPr id="8" name="Notch 10">
              <a:extLst>
                <a:ext uri="{FF2B5EF4-FFF2-40B4-BE49-F238E27FC236}">
                  <a16:creationId xmlns:a16="http://schemas.microsoft.com/office/drawing/2014/main" id="{24D2E380-3E02-A39D-2DB0-B4CDEB423B7B}"/>
                </a:ext>
              </a:extLst>
            </p:cNvPr>
            <p:cNvCxnSpPr>
              <a:cxnSpLocks noGrp="1" noRot="1" noMove="1" noResize="1" noEditPoints="1" noAdjustHandles="1" noChangeArrowheads="1" noChangeShapeType="1"/>
            </p:cNvCxnSpPr>
            <p:nvPr userDrawn="1"/>
          </p:nvCxnSpPr>
          <p:spPr bwMode="gray">
            <a:xfrm>
              <a:off x="-456728" y="1628800"/>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Notch 9">
              <a:extLst>
                <a:ext uri="{FF2B5EF4-FFF2-40B4-BE49-F238E27FC236}">
                  <a16:creationId xmlns:a16="http://schemas.microsoft.com/office/drawing/2014/main" id="{158BB758-57C3-5AB8-C210-1AC35D6776F4}"/>
                </a:ext>
              </a:extLst>
            </p:cNvPr>
            <p:cNvCxnSpPr>
              <a:cxnSpLocks noGrp="1" noRot="1" noMove="1" noResize="1" noEditPoints="1" noAdjustHandles="1" noChangeArrowheads="1" noChangeShapeType="1"/>
            </p:cNvCxnSpPr>
            <p:nvPr userDrawn="1"/>
          </p:nvCxnSpPr>
          <p:spPr bwMode="gray">
            <a:xfrm>
              <a:off x="-456728" y="6165304"/>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Top Margin Marks">
            <a:extLst>
              <a:ext uri="{FF2B5EF4-FFF2-40B4-BE49-F238E27FC236}">
                <a16:creationId xmlns:a16="http://schemas.microsoft.com/office/drawing/2014/main" id="{B815F39B-DC82-31E1-78A3-6CEDD6BAB8DC}"/>
              </a:ext>
            </a:extLst>
          </p:cNvPr>
          <p:cNvGrpSpPr>
            <a:grpSpLocks noGrp="1" noUngrp="1" noRot="1" noMove="1" noResize="1"/>
          </p:cNvGrpSpPr>
          <p:nvPr userDrawn="1"/>
        </p:nvGrpSpPr>
        <p:grpSpPr bwMode="gray">
          <a:xfrm>
            <a:off x="480000" y="-171400"/>
            <a:ext cx="11232624" cy="72000"/>
            <a:chOff x="480000" y="-171400"/>
            <a:chExt cx="11232624" cy="72000"/>
          </a:xfrm>
        </p:grpSpPr>
        <p:cxnSp>
          <p:nvCxnSpPr>
            <p:cNvPr id="11" name="Notch 8">
              <a:extLst>
                <a:ext uri="{FF2B5EF4-FFF2-40B4-BE49-F238E27FC236}">
                  <a16:creationId xmlns:a16="http://schemas.microsoft.com/office/drawing/2014/main" id="{13012680-157F-BE48-EAAD-E30FB017F118}"/>
                </a:ext>
              </a:extLst>
            </p:cNvPr>
            <p:cNvCxnSpPr>
              <a:cxnSpLocks noGrp="1" noRot="1" noMove="1" noResize="1" noEditPoints="1" noAdjustHandles="1" noChangeArrowheads="1" noChangeShapeType="1"/>
            </p:cNvCxnSpPr>
            <p:nvPr userDrawn="1"/>
          </p:nvCxnSpPr>
          <p:spPr bwMode="gray">
            <a:xfrm>
              <a:off x="480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Notch 7">
              <a:extLst>
                <a:ext uri="{FF2B5EF4-FFF2-40B4-BE49-F238E27FC236}">
                  <a16:creationId xmlns:a16="http://schemas.microsoft.com/office/drawing/2014/main" id="{A66377F7-D95A-A382-4338-33153AF12BCD}"/>
                </a:ext>
              </a:extLst>
            </p:cNvPr>
            <p:cNvCxnSpPr>
              <a:cxnSpLocks noGrp="1" noRot="1" noMove="1" noResize="1" noEditPoints="1" noAdjustHandles="1" noChangeArrowheads="1" noChangeShapeType="1"/>
            </p:cNvCxnSpPr>
            <p:nvPr userDrawn="1"/>
          </p:nvCxnSpPr>
          <p:spPr bwMode="gray">
            <a:xfrm>
              <a:off x="4043376"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Notch 6">
              <a:extLst>
                <a:ext uri="{FF2B5EF4-FFF2-40B4-BE49-F238E27FC236}">
                  <a16:creationId xmlns:a16="http://schemas.microsoft.com/office/drawing/2014/main" id="{3D46C62A-64F0-E2F0-3C26-A95A6655523E}"/>
                </a:ext>
              </a:extLst>
            </p:cNvPr>
            <p:cNvCxnSpPr>
              <a:cxnSpLocks noGrp="1" noRot="1" noMove="1" noResize="1" noEditPoints="1" noAdjustHandles="1" noChangeArrowheads="1" noChangeShapeType="1"/>
            </p:cNvCxnSpPr>
            <p:nvPr userDrawn="1"/>
          </p:nvCxnSpPr>
          <p:spPr bwMode="gray">
            <a:xfrm>
              <a:off x="4331688"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Notch 5">
              <a:extLst>
                <a:ext uri="{FF2B5EF4-FFF2-40B4-BE49-F238E27FC236}">
                  <a16:creationId xmlns:a16="http://schemas.microsoft.com/office/drawing/2014/main" id="{69A7C144-746C-2114-EED4-E833FEEB0DD9}"/>
                </a:ext>
              </a:extLst>
            </p:cNvPr>
            <p:cNvCxnSpPr>
              <a:cxnSpLocks noGrp="1" noRot="1" noMove="1" noResize="1" noEditPoints="1" noAdjustHandles="1" noChangeArrowheads="1" noChangeShapeType="1"/>
            </p:cNvCxnSpPr>
            <p:nvPr userDrawn="1"/>
          </p:nvCxnSpPr>
          <p:spPr bwMode="gray">
            <a:xfrm>
              <a:off x="5952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Notch 4">
              <a:extLst>
                <a:ext uri="{FF2B5EF4-FFF2-40B4-BE49-F238E27FC236}">
                  <a16:creationId xmlns:a16="http://schemas.microsoft.com/office/drawing/2014/main" id="{3550BEBB-FE78-2732-FCBC-13BFD378C3FA}"/>
                </a:ext>
              </a:extLst>
            </p:cNvPr>
            <p:cNvCxnSpPr>
              <a:cxnSpLocks noGrp="1" noRot="1" noMove="1" noResize="1" noEditPoints="1" noAdjustHandles="1" noChangeArrowheads="1" noChangeShapeType="1"/>
            </p:cNvCxnSpPr>
            <p:nvPr userDrawn="1"/>
          </p:nvCxnSpPr>
          <p:spPr bwMode="gray">
            <a:xfrm>
              <a:off x="6240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Notch 3">
              <a:extLst>
                <a:ext uri="{FF2B5EF4-FFF2-40B4-BE49-F238E27FC236}">
                  <a16:creationId xmlns:a16="http://schemas.microsoft.com/office/drawing/2014/main" id="{ABCD3F96-98C9-F137-0729-51A7F5E00C68}"/>
                </a:ext>
              </a:extLst>
            </p:cNvPr>
            <p:cNvCxnSpPr>
              <a:cxnSpLocks noGrp="1" noRot="1" noMove="1" noResize="1" noEditPoints="1" noAdjustHandles="1" noChangeArrowheads="1" noChangeShapeType="1"/>
            </p:cNvCxnSpPr>
            <p:nvPr userDrawn="1"/>
          </p:nvCxnSpPr>
          <p:spPr bwMode="gray">
            <a:xfrm>
              <a:off x="7859688"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Notch 2">
              <a:extLst>
                <a:ext uri="{FF2B5EF4-FFF2-40B4-BE49-F238E27FC236}">
                  <a16:creationId xmlns:a16="http://schemas.microsoft.com/office/drawing/2014/main" id="{F58AC84B-0DD4-1F5C-A9E5-EA8AC0BBC5E1}"/>
                </a:ext>
              </a:extLst>
            </p:cNvPr>
            <p:cNvCxnSpPr>
              <a:cxnSpLocks noGrp="1" noRot="1" noMove="1" noResize="1" noEditPoints="1" noAdjustHandles="1" noChangeArrowheads="1" noChangeShapeType="1"/>
            </p:cNvCxnSpPr>
            <p:nvPr userDrawn="1"/>
          </p:nvCxnSpPr>
          <p:spPr bwMode="gray">
            <a:xfrm>
              <a:off x="8148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Notch 1">
              <a:extLst>
                <a:ext uri="{FF2B5EF4-FFF2-40B4-BE49-F238E27FC236}">
                  <a16:creationId xmlns:a16="http://schemas.microsoft.com/office/drawing/2014/main" id="{1D9B3A04-8EB5-9C08-0230-544BAE8AAD47}"/>
                </a:ext>
              </a:extLst>
            </p:cNvPr>
            <p:cNvCxnSpPr>
              <a:cxnSpLocks noGrp="1" noRot="1" noMove="1" noResize="1" noEditPoints="1" noAdjustHandles="1" noChangeArrowheads="1" noChangeShapeType="1"/>
            </p:cNvCxnSpPr>
            <p:nvPr userDrawn="1"/>
          </p:nvCxnSpPr>
          <p:spPr bwMode="gray">
            <a:xfrm>
              <a:off x="11712624"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itle Placeholder 20">
            <a:extLst>
              <a:ext uri="{FF2B5EF4-FFF2-40B4-BE49-F238E27FC236}">
                <a16:creationId xmlns:a16="http://schemas.microsoft.com/office/drawing/2014/main" id="{42B90938-CD2A-FEB7-92DD-887CE719F7C9}"/>
              </a:ext>
            </a:extLst>
          </p:cNvPr>
          <p:cNvSpPr>
            <a:spLocks noGrp="1"/>
          </p:cNvSpPr>
          <p:nvPr>
            <p:ph type="title"/>
          </p:nvPr>
        </p:nvSpPr>
        <p:spPr>
          <a:xfrm>
            <a:off x="479424" y="237109"/>
            <a:ext cx="10515600" cy="695334"/>
          </a:xfrm>
          <a:prstGeom prst="rect">
            <a:avLst/>
          </a:prstGeom>
        </p:spPr>
        <p:txBody>
          <a:bodyPr vert="horz" lIns="91440" tIns="45720" rIns="91440" bIns="45720" rtlCol="0" anchor="ctr">
            <a:normAutofit/>
          </a:bodyPr>
          <a:lstStyle/>
          <a:p>
            <a:endParaRPr lang="en-GB"/>
          </a:p>
        </p:txBody>
      </p:sp>
      <p:sp>
        <p:nvSpPr>
          <p:cNvPr id="23" name="Text Placeholder 22">
            <a:extLst>
              <a:ext uri="{FF2B5EF4-FFF2-40B4-BE49-F238E27FC236}">
                <a16:creationId xmlns:a16="http://schemas.microsoft.com/office/drawing/2014/main" id="{F5F225BB-B402-61F0-2897-8A597B476C06}"/>
              </a:ext>
            </a:extLst>
          </p:cNvPr>
          <p:cNvSpPr>
            <a:spLocks noGrp="1"/>
          </p:cNvSpPr>
          <p:nvPr>
            <p:ph type="body" idx="1"/>
          </p:nvPr>
        </p:nvSpPr>
        <p:spPr>
          <a:xfrm>
            <a:off x="485520" y="1413000"/>
            <a:ext cx="11227053" cy="4536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pic>
        <p:nvPicPr>
          <p:cNvPr id="2" name="Pi Logo">
            <a:extLst>
              <a:ext uri="{FF2B5EF4-FFF2-40B4-BE49-F238E27FC236}">
                <a16:creationId xmlns:a16="http://schemas.microsoft.com/office/drawing/2014/main" id="{44E8223C-49C1-49CD-9D51-4C053ECE626D}"/>
              </a:ext>
              <a:ext uri="{C183D7F6-B498-43B3-948B-1728B52AA6E4}">
                <adec:decorative xmlns:adec="http://schemas.microsoft.com/office/drawing/2017/decorative" val="1"/>
              </a:ext>
            </a:extLst>
          </p:cNvPr>
          <p:cNvPicPr>
            <a:picLocks noChangeAspect="1"/>
          </p:cNvPicPr>
          <p:nvPr userDrawn="1"/>
        </p:nvPicPr>
        <p:blipFill>
          <a:blip r:embed="rId69"/>
          <a:srcRect/>
          <a:stretch/>
        </p:blipFill>
        <p:spPr bwMode="gray">
          <a:xfrm>
            <a:off x="479424" y="6246835"/>
            <a:ext cx="1639121" cy="303049"/>
          </a:xfrm>
          <a:prstGeom prst="rect">
            <a:avLst/>
          </a:prstGeom>
        </p:spPr>
      </p:pic>
    </p:spTree>
    <p:extLst>
      <p:ext uri="{BB962C8B-B14F-4D97-AF65-F5344CB8AC3E}">
        <p14:creationId xmlns:p14="http://schemas.microsoft.com/office/powerpoint/2010/main" val="1966432300"/>
      </p:ext>
    </p:extLst>
  </p:cSld>
  <p:clrMap bg1="lt1" tx1="dk1" bg2="lt2" tx2="dk2" accent1="accent1" accent2="accent2" accent3="accent3" accent4="accent4" accent5="accent5" accent6="accent6" hlink="hlink" folHlink="folHlink"/>
  <p:sldLayoutIdLst>
    <p:sldLayoutId id="2147483649" r:id="rId1"/>
    <p:sldLayoutId id="2147483717" r:id="rId2"/>
    <p:sldLayoutId id="2147483718" r:id="rId3"/>
    <p:sldLayoutId id="2147483655" r:id="rId4"/>
    <p:sldLayoutId id="2147483659" r:id="rId5"/>
    <p:sldLayoutId id="2147483660" r:id="rId6"/>
    <p:sldLayoutId id="2147483683" r:id="rId7"/>
    <p:sldLayoutId id="2147483661" r:id="rId8"/>
    <p:sldLayoutId id="2147483663" r:id="rId9"/>
    <p:sldLayoutId id="2147483666" r:id="rId10"/>
    <p:sldLayoutId id="2147483691" r:id="rId11"/>
    <p:sldLayoutId id="2147483682" r:id="rId12"/>
    <p:sldLayoutId id="2147483681" r:id="rId13"/>
    <p:sldLayoutId id="2147483680" r:id="rId14"/>
    <p:sldLayoutId id="2147483687" r:id="rId15"/>
    <p:sldLayoutId id="2147483723" r:id="rId16"/>
    <p:sldLayoutId id="2147483721" r:id="rId17"/>
    <p:sldLayoutId id="2147483688" r:id="rId18"/>
    <p:sldLayoutId id="2147483689" r:id="rId19"/>
    <p:sldLayoutId id="2147483673" r:id="rId20"/>
    <p:sldLayoutId id="2147483679" r:id="rId21"/>
    <p:sldLayoutId id="2147483678" r:id="rId22"/>
    <p:sldLayoutId id="2147483677" r:id="rId23"/>
    <p:sldLayoutId id="2147483676" r:id="rId24"/>
    <p:sldLayoutId id="2147483712" r:id="rId25"/>
    <p:sldLayoutId id="2147483724" r:id="rId26"/>
    <p:sldLayoutId id="2147483725" r:id="rId27"/>
    <p:sldLayoutId id="2147483713" r:id="rId28"/>
    <p:sldLayoutId id="2147483675" r:id="rId29"/>
    <p:sldLayoutId id="2147483705" r:id="rId30"/>
    <p:sldLayoutId id="2147483674" r:id="rId31"/>
    <p:sldLayoutId id="2147483706" r:id="rId32"/>
    <p:sldLayoutId id="2147483719" r:id="rId33"/>
    <p:sldLayoutId id="2147483720" r:id="rId34"/>
    <p:sldLayoutId id="2147483714" r:id="rId35"/>
    <p:sldLayoutId id="2147483707" r:id="rId36"/>
    <p:sldLayoutId id="2147483711" r:id="rId37"/>
    <p:sldLayoutId id="2147483708" r:id="rId38"/>
    <p:sldLayoutId id="2147483710" r:id="rId39"/>
    <p:sldLayoutId id="2147483672" r:id="rId40"/>
    <p:sldLayoutId id="2147483694" r:id="rId41"/>
    <p:sldLayoutId id="2147483667" r:id="rId42"/>
    <p:sldLayoutId id="2147483668" r:id="rId43"/>
    <p:sldLayoutId id="2147483695" r:id="rId44"/>
    <p:sldLayoutId id="2147483671" r:id="rId45"/>
    <p:sldLayoutId id="2147483665" r:id="rId46"/>
    <p:sldLayoutId id="2147483698" r:id="rId47"/>
    <p:sldLayoutId id="2147483704" r:id="rId48"/>
    <p:sldLayoutId id="2147483670" r:id="rId49"/>
    <p:sldLayoutId id="2147483669" r:id="rId50"/>
    <p:sldLayoutId id="2147483699" r:id="rId51"/>
    <p:sldLayoutId id="2147483664" r:id="rId52"/>
    <p:sldLayoutId id="2147483662" r:id="rId53"/>
    <p:sldLayoutId id="2147483658" r:id="rId54"/>
    <p:sldLayoutId id="2147483654" r:id="rId55"/>
    <p:sldLayoutId id="2147483656" r:id="rId56"/>
    <p:sldLayoutId id="2147483652" r:id="rId57"/>
    <p:sldLayoutId id="2147483702" r:id="rId58"/>
    <p:sldLayoutId id="2147483653" r:id="rId59"/>
    <p:sldLayoutId id="2147483650" r:id="rId60"/>
    <p:sldLayoutId id="2147483703" r:id="rId61"/>
    <p:sldLayoutId id="2147483651" r:id="rId62"/>
    <p:sldLayoutId id="2147483715" r:id="rId63"/>
    <p:sldLayoutId id="2147483716" r:id="rId64"/>
    <p:sldLayoutId id="2147483726" r:id="rId65"/>
    <p:sldLayoutId id="2147483728" r:id="rId66"/>
    <p:sldLayoutId id="2147483729" r:id="rId67"/>
  </p:sldLayoutIdLst>
  <p:hf sldNum="0" hdr="0" dt="0"/>
  <p:txStyles>
    <p:titleStyle>
      <a:lvl1pPr algn="l" defTabSz="914400" rtl="0" eaLnBrk="1" latinLnBrk="0" hangingPunct="1">
        <a:lnSpc>
          <a:spcPct val="90000"/>
        </a:lnSpc>
        <a:spcBef>
          <a:spcPct val="0"/>
        </a:spcBef>
        <a:buNone/>
        <a:defRPr sz="2500" b="1" kern="1200">
          <a:solidFill>
            <a:srgbClr val="1E1E1C"/>
          </a:solidFill>
          <a:latin typeface="Lato" panose="020F0502020204030203"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1E1E1C"/>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rgbClr val="1E1E1C"/>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E1E1C"/>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E1E1C"/>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48" userDrawn="1">
          <p15:clr>
            <a:srgbClr val="F26B43"/>
          </p15:clr>
        </p15:guide>
        <p15:guide id="2" pos="302" userDrawn="1">
          <p15:clr>
            <a:srgbClr val="F26B43"/>
          </p15:clr>
        </p15:guide>
        <p15:guide id="3" orient="horz" pos="890" userDrawn="1">
          <p15:clr>
            <a:srgbClr val="F26B43"/>
          </p15:clr>
        </p15:guide>
        <p15:guide id="4" pos="7378" userDrawn="1">
          <p15:clr>
            <a:srgbClr val="F26B43"/>
          </p15:clr>
        </p15:guide>
        <p15:guide id="5" orient="horz" pos="1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sv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51.sv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s>
</file>

<file path=ppt/slides/_rels/slide12.xml.rels><?xml version="1.0" encoding="UTF-8" standalone="yes"?>
<Relationships xmlns="http://schemas.openxmlformats.org/package/2006/relationships"><Relationship Id="rId3" Type="http://schemas.openxmlformats.org/officeDocument/2006/relationships/image" Target="../media/image59.svg"/><Relationship Id="rId7" Type="http://schemas.openxmlformats.org/officeDocument/2006/relationships/image" Target="../media/image63.svg"/><Relationship Id="rId2" Type="http://schemas.openxmlformats.org/officeDocument/2006/relationships/image" Target="../media/image58.png"/><Relationship Id="rId1" Type="http://schemas.openxmlformats.org/officeDocument/2006/relationships/slideLayout" Target="../slideLayouts/slideLayout13.xm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s>
</file>

<file path=ppt/slides/_rels/slide13.xml.rels><?xml version="1.0" encoding="UTF-8" standalone="yes"?>
<Relationships xmlns="http://schemas.openxmlformats.org/package/2006/relationships"><Relationship Id="rId13" Type="http://schemas.openxmlformats.org/officeDocument/2006/relationships/image" Target="../media/image30.png"/><Relationship Id="rId18" Type="http://schemas.openxmlformats.org/officeDocument/2006/relationships/image" Target="../media/image75.svg"/><Relationship Id="rId26" Type="http://schemas.openxmlformats.org/officeDocument/2006/relationships/image" Target="../media/image81.svg"/><Relationship Id="rId39" Type="http://schemas.openxmlformats.org/officeDocument/2006/relationships/image" Target="../media/image91.png"/><Relationship Id="rId21" Type="http://schemas.openxmlformats.org/officeDocument/2006/relationships/image" Target="../media/image34.png"/><Relationship Id="rId34" Type="http://schemas.openxmlformats.org/officeDocument/2006/relationships/image" Target="../media/image87.svg"/><Relationship Id="rId42" Type="http://schemas.openxmlformats.org/officeDocument/2006/relationships/image" Target="../media/image93.svg"/><Relationship Id="rId7" Type="http://schemas.openxmlformats.org/officeDocument/2006/relationships/image" Target="../media/image67.png"/><Relationship Id="rId2" Type="http://schemas.openxmlformats.org/officeDocument/2006/relationships/notesSlide" Target="../notesSlides/notesSlide5.xml"/><Relationship Id="rId16" Type="http://schemas.openxmlformats.org/officeDocument/2006/relationships/image" Target="../media/image74.svg"/><Relationship Id="rId29" Type="http://schemas.openxmlformats.org/officeDocument/2006/relationships/image" Target="../media/image38.png"/><Relationship Id="rId1" Type="http://schemas.openxmlformats.org/officeDocument/2006/relationships/slideLayout" Target="../slideLayouts/slideLayout13.xml"/><Relationship Id="rId6" Type="http://schemas.openxmlformats.org/officeDocument/2006/relationships/image" Target="../media/image66.svg"/><Relationship Id="rId11" Type="http://schemas.openxmlformats.org/officeDocument/2006/relationships/image" Target="../media/image70.png"/><Relationship Id="rId24" Type="http://schemas.openxmlformats.org/officeDocument/2006/relationships/image" Target="../media/image80.svg"/><Relationship Id="rId32" Type="http://schemas.openxmlformats.org/officeDocument/2006/relationships/image" Target="../media/image86.svg"/><Relationship Id="rId37" Type="http://schemas.openxmlformats.org/officeDocument/2006/relationships/image" Target="../media/image42.png"/><Relationship Id="rId40" Type="http://schemas.openxmlformats.org/officeDocument/2006/relationships/image" Target="../media/image92.svg"/><Relationship Id="rId45" Type="http://schemas.openxmlformats.org/officeDocument/2006/relationships/image" Target="../media/image46.png"/><Relationship Id="rId5" Type="http://schemas.openxmlformats.org/officeDocument/2006/relationships/image" Target="../media/image26.png"/><Relationship Id="rId15" Type="http://schemas.openxmlformats.org/officeDocument/2006/relationships/image" Target="../media/image73.png"/><Relationship Id="rId23" Type="http://schemas.openxmlformats.org/officeDocument/2006/relationships/image" Target="../media/image79.png"/><Relationship Id="rId28" Type="http://schemas.openxmlformats.org/officeDocument/2006/relationships/image" Target="../media/image83.svg"/><Relationship Id="rId36" Type="http://schemas.openxmlformats.org/officeDocument/2006/relationships/image" Target="../media/image89.svg"/><Relationship Id="rId10" Type="http://schemas.openxmlformats.org/officeDocument/2006/relationships/image" Target="../media/image69.svg"/><Relationship Id="rId19" Type="http://schemas.openxmlformats.org/officeDocument/2006/relationships/image" Target="../media/image76.png"/><Relationship Id="rId31" Type="http://schemas.openxmlformats.org/officeDocument/2006/relationships/image" Target="../media/image85.png"/><Relationship Id="rId44" Type="http://schemas.openxmlformats.org/officeDocument/2006/relationships/image" Target="../media/image95.svg"/><Relationship Id="rId4" Type="http://schemas.openxmlformats.org/officeDocument/2006/relationships/image" Target="../media/image65.svg"/><Relationship Id="rId9" Type="http://schemas.openxmlformats.org/officeDocument/2006/relationships/image" Target="../media/image28.png"/><Relationship Id="rId14" Type="http://schemas.openxmlformats.org/officeDocument/2006/relationships/image" Target="../media/image72.svg"/><Relationship Id="rId22" Type="http://schemas.openxmlformats.org/officeDocument/2006/relationships/image" Target="../media/image78.svg"/><Relationship Id="rId27" Type="http://schemas.openxmlformats.org/officeDocument/2006/relationships/image" Target="../media/image82.png"/><Relationship Id="rId30" Type="http://schemas.openxmlformats.org/officeDocument/2006/relationships/image" Target="../media/image84.svg"/><Relationship Id="rId35" Type="http://schemas.openxmlformats.org/officeDocument/2006/relationships/image" Target="../media/image88.png"/><Relationship Id="rId43" Type="http://schemas.openxmlformats.org/officeDocument/2006/relationships/image" Target="../media/image94.png"/><Relationship Id="rId8" Type="http://schemas.openxmlformats.org/officeDocument/2006/relationships/image" Target="../media/image68.svg"/><Relationship Id="rId3" Type="http://schemas.openxmlformats.org/officeDocument/2006/relationships/image" Target="../media/image64.png"/><Relationship Id="rId12" Type="http://schemas.openxmlformats.org/officeDocument/2006/relationships/image" Target="../media/image71.svg"/><Relationship Id="rId17" Type="http://schemas.openxmlformats.org/officeDocument/2006/relationships/image" Target="../media/image32.png"/><Relationship Id="rId25" Type="http://schemas.openxmlformats.org/officeDocument/2006/relationships/image" Target="../media/image36.png"/><Relationship Id="rId33" Type="http://schemas.openxmlformats.org/officeDocument/2006/relationships/image" Target="../media/image40.png"/><Relationship Id="rId38" Type="http://schemas.openxmlformats.org/officeDocument/2006/relationships/image" Target="../media/image90.svg"/><Relationship Id="rId46" Type="http://schemas.openxmlformats.org/officeDocument/2006/relationships/image" Target="../media/image47.svg"/><Relationship Id="rId20" Type="http://schemas.openxmlformats.org/officeDocument/2006/relationships/image" Target="../media/image77.svg"/><Relationship Id="rId41"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101.sv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99.svg"/><Relationship Id="rId5" Type="http://schemas.openxmlformats.org/officeDocument/2006/relationships/image" Target="../media/image98.png"/><Relationship Id="rId10" Type="http://schemas.openxmlformats.org/officeDocument/2006/relationships/image" Target="../media/image103.svg"/><Relationship Id="rId4" Type="http://schemas.openxmlformats.org/officeDocument/2006/relationships/image" Target="../media/image97.svg"/><Relationship Id="rId9" Type="http://schemas.openxmlformats.org/officeDocument/2006/relationships/image" Target="../media/image102.png"/></Relationships>
</file>

<file path=ppt/slides/_rels/slide15.xml.rels><?xml version="1.0" encoding="UTF-8" standalone="yes"?>
<Relationships xmlns="http://schemas.openxmlformats.org/package/2006/relationships"><Relationship Id="rId8" Type="http://schemas.openxmlformats.org/officeDocument/2006/relationships/image" Target="../media/image109.svg"/><Relationship Id="rId3" Type="http://schemas.openxmlformats.org/officeDocument/2006/relationships/image" Target="../media/image104.png"/><Relationship Id="rId7" Type="http://schemas.openxmlformats.org/officeDocument/2006/relationships/image" Target="../media/image108.png"/><Relationship Id="rId12" Type="http://schemas.openxmlformats.org/officeDocument/2006/relationships/image" Target="../media/image113.sv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07.svg"/><Relationship Id="rId11" Type="http://schemas.openxmlformats.org/officeDocument/2006/relationships/image" Target="../media/image112.png"/><Relationship Id="rId5" Type="http://schemas.openxmlformats.org/officeDocument/2006/relationships/image" Target="../media/image106.png"/><Relationship Id="rId10" Type="http://schemas.openxmlformats.org/officeDocument/2006/relationships/image" Target="../media/image111.svg"/><Relationship Id="rId4" Type="http://schemas.openxmlformats.org/officeDocument/2006/relationships/image" Target="../media/image105.svg"/><Relationship Id="rId9" Type="http://schemas.openxmlformats.org/officeDocument/2006/relationships/image" Target="../media/image110.png"/></Relationships>
</file>

<file path=ppt/slides/_rels/slide16.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14.png"/></Relationships>
</file>

<file path=ppt/slides/_rels/slide17.xml.rels><?xml version="1.0" encoding="UTF-8" standalone="yes"?>
<Relationships xmlns="http://schemas.openxmlformats.org/package/2006/relationships"><Relationship Id="rId3" Type="http://schemas.microsoft.com/office/2014/relationships/chartEx" Target="../charts/chartEx2.xm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121.svg"/><Relationship Id="rId13" Type="http://schemas.openxmlformats.org/officeDocument/2006/relationships/image" Target="../media/image126.png"/><Relationship Id="rId3" Type="http://schemas.openxmlformats.org/officeDocument/2006/relationships/image" Target="../media/image117.svg"/><Relationship Id="rId7" Type="http://schemas.openxmlformats.org/officeDocument/2006/relationships/image" Target="../media/image120.png"/><Relationship Id="rId12" Type="http://schemas.openxmlformats.org/officeDocument/2006/relationships/image" Target="../media/image125.svg"/><Relationship Id="rId2" Type="http://schemas.openxmlformats.org/officeDocument/2006/relationships/image" Target="../media/image116.png"/><Relationship Id="rId1" Type="http://schemas.openxmlformats.org/officeDocument/2006/relationships/slideLayout" Target="../slideLayouts/slideLayout13.xml"/><Relationship Id="rId6" Type="http://schemas.openxmlformats.org/officeDocument/2006/relationships/chart" Target="../charts/chart2.xml"/><Relationship Id="rId11" Type="http://schemas.openxmlformats.org/officeDocument/2006/relationships/image" Target="../media/image124.png"/><Relationship Id="rId5" Type="http://schemas.openxmlformats.org/officeDocument/2006/relationships/image" Target="../media/image119.svg"/><Relationship Id="rId10" Type="http://schemas.openxmlformats.org/officeDocument/2006/relationships/image" Target="../media/image123.svg"/><Relationship Id="rId4" Type="http://schemas.openxmlformats.org/officeDocument/2006/relationships/image" Target="../media/image118.png"/><Relationship Id="rId9" Type="http://schemas.openxmlformats.org/officeDocument/2006/relationships/image" Target="../media/image122.png"/><Relationship Id="rId14" Type="http://schemas.openxmlformats.org/officeDocument/2006/relationships/image" Target="../media/image127.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8" Type="http://schemas.openxmlformats.org/officeDocument/2006/relationships/image" Target="../media/image133.svg"/><Relationship Id="rId3" Type="http://schemas.openxmlformats.org/officeDocument/2006/relationships/image" Target="../media/image129.svg"/><Relationship Id="rId7" Type="http://schemas.openxmlformats.org/officeDocument/2006/relationships/image" Target="../media/image132.png"/><Relationship Id="rId2" Type="http://schemas.openxmlformats.org/officeDocument/2006/relationships/image" Target="../media/image128.png"/><Relationship Id="rId1" Type="http://schemas.openxmlformats.org/officeDocument/2006/relationships/slideLayout" Target="../slideLayouts/slideLayout13.xml"/><Relationship Id="rId6" Type="http://schemas.openxmlformats.org/officeDocument/2006/relationships/image" Target="../media/image131.svg"/><Relationship Id="rId5" Type="http://schemas.openxmlformats.org/officeDocument/2006/relationships/image" Target="../media/image130.png"/><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135.svg"/><Relationship Id="rId7" Type="http://schemas.openxmlformats.org/officeDocument/2006/relationships/image" Target="../media/image139.svg"/><Relationship Id="rId2" Type="http://schemas.openxmlformats.org/officeDocument/2006/relationships/image" Target="../media/image134.png"/><Relationship Id="rId1" Type="http://schemas.openxmlformats.org/officeDocument/2006/relationships/slideLayout" Target="../slideLayouts/slideLayout13.xml"/><Relationship Id="rId6" Type="http://schemas.openxmlformats.org/officeDocument/2006/relationships/image" Target="../media/image138.png"/><Relationship Id="rId5" Type="http://schemas.openxmlformats.org/officeDocument/2006/relationships/image" Target="../media/image137.svg"/><Relationship Id="rId10" Type="http://schemas.openxmlformats.org/officeDocument/2006/relationships/image" Target="../media/image141.svg"/><Relationship Id="rId4" Type="http://schemas.openxmlformats.org/officeDocument/2006/relationships/image" Target="../media/image136.png"/><Relationship Id="rId9" Type="http://schemas.openxmlformats.org/officeDocument/2006/relationships/image" Target="../media/image140.png"/></Relationships>
</file>

<file path=ppt/slides/_rels/slide22.xml.rels><?xml version="1.0" encoding="UTF-8" standalone="yes"?>
<Relationships xmlns="http://schemas.openxmlformats.org/package/2006/relationships"><Relationship Id="rId3" Type="http://schemas.openxmlformats.org/officeDocument/2006/relationships/image" Target="../media/image143.svg"/><Relationship Id="rId7" Type="http://schemas.openxmlformats.org/officeDocument/2006/relationships/image" Target="../media/image147.svg"/><Relationship Id="rId2" Type="http://schemas.openxmlformats.org/officeDocument/2006/relationships/image" Target="../media/image142.png"/><Relationship Id="rId1" Type="http://schemas.openxmlformats.org/officeDocument/2006/relationships/slideLayout" Target="../slideLayouts/slideLayout13.xml"/><Relationship Id="rId6" Type="http://schemas.openxmlformats.org/officeDocument/2006/relationships/image" Target="../media/image146.png"/><Relationship Id="rId5" Type="http://schemas.openxmlformats.org/officeDocument/2006/relationships/image" Target="../media/image145.svg"/><Relationship Id="rId4" Type="http://schemas.openxmlformats.org/officeDocument/2006/relationships/image" Target="../media/image144.png"/></Relationships>
</file>

<file path=ppt/slides/_rels/slide23.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chart" Target="../charts/chart5.xml"/><Relationship Id="rId1" Type="http://schemas.openxmlformats.org/officeDocument/2006/relationships/slideLayout" Target="../slideLayouts/slideLayout13.xml"/><Relationship Id="rId4" Type="http://schemas.openxmlformats.org/officeDocument/2006/relationships/image" Target="../media/image149.svg"/></Relationships>
</file>

<file path=ppt/slides/_rels/slide24.xml.rels><?xml version="1.0" encoding="UTF-8" standalone="yes"?>
<Relationships xmlns="http://schemas.openxmlformats.org/package/2006/relationships"><Relationship Id="rId8" Type="http://schemas.openxmlformats.org/officeDocument/2006/relationships/image" Target="../media/image152.png"/><Relationship Id="rId3" Type="http://schemas.openxmlformats.org/officeDocument/2006/relationships/image" Target="../media/image151.svg"/><Relationship Id="rId7" Type="http://schemas.openxmlformats.org/officeDocument/2006/relationships/image" Target="../media/image57.svg"/><Relationship Id="rId12" Type="http://schemas.openxmlformats.org/officeDocument/2006/relationships/chart" Target="../charts/chart8.xml"/><Relationship Id="rId2" Type="http://schemas.openxmlformats.org/officeDocument/2006/relationships/image" Target="../media/image150.png"/><Relationship Id="rId1" Type="http://schemas.openxmlformats.org/officeDocument/2006/relationships/slideLayout" Target="../slideLayouts/slideLayout13.xml"/><Relationship Id="rId6" Type="http://schemas.openxmlformats.org/officeDocument/2006/relationships/image" Target="../media/image56.png"/><Relationship Id="rId11" Type="http://schemas.openxmlformats.org/officeDocument/2006/relationships/chart" Target="../charts/chart7.xml"/><Relationship Id="rId5" Type="http://schemas.openxmlformats.org/officeDocument/2006/relationships/image" Target="../media/image55.svg"/><Relationship Id="rId10" Type="http://schemas.openxmlformats.org/officeDocument/2006/relationships/chart" Target="../charts/chart6.xml"/><Relationship Id="rId4" Type="http://schemas.openxmlformats.org/officeDocument/2006/relationships/image" Target="../media/image54.png"/><Relationship Id="rId9" Type="http://schemas.openxmlformats.org/officeDocument/2006/relationships/image" Target="../media/image153.svg"/></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158.png"/><Relationship Id="rId3" Type="http://schemas.openxmlformats.org/officeDocument/2006/relationships/image" Target="../media/image29.svg"/><Relationship Id="rId7" Type="http://schemas.openxmlformats.org/officeDocument/2006/relationships/image" Target="../media/image157.svg"/><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156.png"/><Relationship Id="rId11" Type="http://schemas.openxmlformats.org/officeDocument/2006/relationships/image" Target="../media/image161.svg"/><Relationship Id="rId5" Type="http://schemas.openxmlformats.org/officeDocument/2006/relationships/image" Target="../media/image155.svg"/><Relationship Id="rId10" Type="http://schemas.openxmlformats.org/officeDocument/2006/relationships/image" Target="../media/image160.png"/><Relationship Id="rId4" Type="http://schemas.openxmlformats.org/officeDocument/2006/relationships/image" Target="../media/image154.png"/><Relationship Id="rId9" Type="http://schemas.openxmlformats.org/officeDocument/2006/relationships/image" Target="../media/image159.svg"/></Relationships>
</file>

<file path=ppt/slides/_rels/slide29.xml.rels><?xml version="1.0" encoding="UTF-8" standalone="yes"?>
<Relationships xmlns="http://schemas.openxmlformats.org/package/2006/relationships"><Relationship Id="rId8" Type="http://schemas.openxmlformats.org/officeDocument/2006/relationships/image" Target="../media/image158.png"/><Relationship Id="rId3" Type="http://schemas.openxmlformats.org/officeDocument/2006/relationships/image" Target="../media/image47.svg"/><Relationship Id="rId7" Type="http://schemas.openxmlformats.org/officeDocument/2006/relationships/image" Target="../media/image157.svg"/><Relationship Id="rId2" Type="http://schemas.openxmlformats.org/officeDocument/2006/relationships/image" Target="../media/image46.png"/><Relationship Id="rId1" Type="http://schemas.openxmlformats.org/officeDocument/2006/relationships/slideLayout" Target="../slideLayouts/slideLayout13.xml"/><Relationship Id="rId6" Type="http://schemas.openxmlformats.org/officeDocument/2006/relationships/image" Target="../media/image156.png"/><Relationship Id="rId11" Type="http://schemas.openxmlformats.org/officeDocument/2006/relationships/image" Target="../media/image161.svg"/><Relationship Id="rId5" Type="http://schemas.openxmlformats.org/officeDocument/2006/relationships/image" Target="../media/image155.svg"/><Relationship Id="rId10" Type="http://schemas.openxmlformats.org/officeDocument/2006/relationships/image" Target="../media/image160.png"/><Relationship Id="rId4" Type="http://schemas.openxmlformats.org/officeDocument/2006/relationships/image" Target="../media/image154.png"/><Relationship Id="rId9" Type="http://schemas.openxmlformats.org/officeDocument/2006/relationships/image" Target="../media/image159.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image" Target="../media/image168.png"/><Relationship Id="rId3" Type="http://schemas.openxmlformats.org/officeDocument/2006/relationships/image" Target="../media/image163.svg"/><Relationship Id="rId7" Type="http://schemas.openxmlformats.org/officeDocument/2006/relationships/image" Target="../media/image167.svg"/><Relationship Id="rId2" Type="http://schemas.openxmlformats.org/officeDocument/2006/relationships/image" Target="../media/image162.png"/><Relationship Id="rId1" Type="http://schemas.openxmlformats.org/officeDocument/2006/relationships/slideLayout" Target="../slideLayouts/slideLayout13.xml"/><Relationship Id="rId6" Type="http://schemas.openxmlformats.org/officeDocument/2006/relationships/image" Target="../media/image166.png"/><Relationship Id="rId5" Type="http://schemas.openxmlformats.org/officeDocument/2006/relationships/image" Target="../media/image165.svg"/><Relationship Id="rId10" Type="http://schemas.openxmlformats.org/officeDocument/2006/relationships/chart" Target="../charts/chart13.xml"/><Relationship Id="rId4" Type="http://schemas.openxmlformats.org/officeDocument/2006/relationships/image" Target="../media/image164.png"/><Relationship Id="rId9" Type="http://schemas.openxmlformats.org/officeDocument/2006/relationships/image" Target="../media/image169.svg"/></Relationships>
</file>

<file path=ppt/slides/_rels/slide35.xml.rels><?xml version="1.0" encoding="UTF-8" standalone="yes"?>
<Relationships xmlns="http://schemas.openxmlformats.org/package/2006/relationships"><Relationship Id="rId8" Type="http://schemas.openxmlformats.org/officeDocument/2006/relationships/image" Target="../media/image175.svg"/><Relationship Id="rId3" Type="http://schemas.openxmlformats.org/officeDocument/2006/relationships/image" Target="../media/image170.png"/><Relationship Id="rId7" Type="http://schemas.openxmlformats.org/officeDocument/2006/relationships/image" Target="../media/image174.png"/><Relationship Id="rId2" Type="http://schemas.openxmlformats.org/officeDocument/2006/relationships/notesSlide" Target="../notesSlides/notesSlide14.xml"/><Relationship Id="rId1" Type="http://schemas.openxmlformats.org/officeDocument/2006/relationships/slideLayout" Target="../slideLayouts/slideLayout65.xml"/><Relationship Id="rId6" Type="http://schemas.openxmlformats.org/officeDocument/2006/relationships/image" Target="../media/image173.svg"/><Relationship Id="rId5" Type="http://schemas.openxmlformats.org/officeDocument/2006/relationships/image" Target="../media/image172.png"/><Relationship Id="rId10" Type="http://schemas.openxmlformats.org/officeDocument/2006/relationships/image" Target="../media/image177.svg"/><Relationship Id="rId4" Type="http://schemas.openxmlformats.org/officeDocument/2006/relationships/image" Target="../media/image171.svg"/><Relationship Id="rId9" Type="http://schemas.openxmlformats.org/officeDocument/2006/relationships/image" Target="../media/image17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8" Type="http://schemas.openxmlformats.org/officeDocument/2006/relationships/image" Target="../media/image182.png"/><Relationship Id="rId3" Type="http://schemas.openxmlformats.org/officeDocument/2006/relationships/image" Target="../media/image165.svg"/><Relationship Id="rId7" Type="http://schemas.openxmlformats.org/officeDocument/2006/relationships/image" Target="../media/image181.svg"/><Relationship Id="rId2" Type="http://schemas.openxmlformats.org/officeDocument/2006/relationships/image" Target="../media/image164.png"/><Relationship Id="rId1" Type="http://schemas.openxmlformats.org/officeDocument/2006/relationships/slideLayout" Target="../slideLayouts/slideLayout13.xml"/><Relationship Id="rId6" Type="http://schemas.openxmlformats.org/officeDocument/2006/relationships/image" Target="../media/image180.png"/><Relationship Id="rId5" Type="http://schemas.openxmlformats.org/officeDocument/2006/relationships/image" Target="../media/image179.svg"/><Relationship Id="rId10" Type="http://schemas.openxmlformats.org/officeDocument/2006/relationships/chart" Target="../charts/chart14.xml"/><Relationship Id="rId4" Type="http://schemas.openxmlformats.org/officeDocument/2006/relationships/image" Target="../media/image178.png"/><Relationship Id="rId9" Type="http://schemas.openxmlformats.org/officeDocument/2006/relationships/image" Target="../media/image183.svg"/></Relationships>
</file>

<file path=ppt/slides/_rels/slide38.xml.rels><?xml version="1.0" encoding="UTF-8" standalone="yes"?>
<Relationships xmlns="http://schemas.openxmlformats.org/package/2006/relationships"><Relationship Id="rId3" Type="http://schemas.openxmlformats.org/officeDocument/2006/relationships/image" Target="../media/image149.svg"/><Relationship Id="rId2" Type="http://schemas.openxmlformats.org/officeDocument/2006/relationships/image" Target="../media/image148.png"/><Relationship Id="rId1" Type="http://schemas.openxmlformats.org/officeDocument/2006/relationships/slideLayout" Target="../slideLayouts/slideLayout13.xml"/><Relationship Id="rId6" Type="http://schemas.openxmlformats.org/officeDocument/2006/relationships/chart" Target="../charts/chart15.xml"/><Relationship Id="rId5" Type="http://schemas.openxmlformats.org/officeDocument/2006/relationships/image" Target="../media/image185.svg"/><Relationship Id="rId4" Type="http://schemas.openxmlformats.org/officeDocument/2006/relationships/image" Target="../media/image184.png"/></Relationships>
</file>

<file path=ppt/slides/_rels/slide39.xml.rels><?xml version="1.0" encoding="UTF-8" standalone="yes"?>
<Relationships xmlns="http://schemas.openxmlformats.org/package/2006/relationships"><Relationship Id="rId3" Type="http://schemas.openxmlformats.org/officeDocument/2006/relationships/image" Target="../media/image149.svg"/><Relationship Id="rId2" Type="http://schemas.openxmlformats.org/officeDocument/2006/relationships/image" Target="../media/image148.png"/><Relationship Id="rId1" Type="http://schemas.openxmlformats.org/officeDocument/2006/relationships/slideLayout" Target="../slideLayouts/slideLayout13.xml"/><Relationship Id="rId5" Type="http://schemas.openxmlformats.org/officeDocument/2006/relationships/chart" Target="../charts/chart17.xml"/><Relationship Id="rId4" Type="http://schemas.openxmlformats.org/officeDocument/2006/relationships/chart" Target="../charts/chart16.xml"/></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5.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40.xml.rels><?xml version="1.0" encoding="UTF-8" standalone="yes"?>
<Relationships xmlns="http://schemas.openxmlformats.org/package/2006/relationships"><Relationship Id="rId3" Type="http://schemas.openxmlformats.org/officeDocument/2006/relationships/image" Target="../media/image149.svg"/><Relationship Id="rId2" Type="http://schemas.openxmlformats.org/officeDocument/2006/relationships/image" Target="../media/image148.png"/><Relationship Id="rId1" Type="http://schemas.openxmlformats.org/officeDocument/2006/relationships/slideLayout" Target="../slideLayouts/slideLayout13.xml"/><Relationship Id="rId5" Type="http://schemas.openxmlformats.org/officeDocument/2006/relationships/chart" Target="../charts/chart19.xml"/><Relationship Id="rId4" Type="http://schemas.openxmlformats.org/officeDocument/2006/relationships/chart" Target="../charts/chart18.xml"/></Relationships>
</file>

<file path=ppt/slides/_rels/slide41.xml.rels><?xml version="1.0" encoding="UTF-8" standalone="yes"?>
<Relationships xmlns="http://schemas.openxmlformats.org/package/2006/relationships"><Relationship Id="rId3" Type="http://schemas.openxmlformats.org/officeDocument/2006/relationships/image" Target="../media/image187.svg"/><Relationship Id="rId2" Type="http://schemas.openxmlformats.org/officeDocument/2006/relationships/image" Target="../media/image186.png"/><Relationship Id="rId1" Type="http://schemas.openxmlformats.org/officeDocument/2006/relationships/slideLayout" Target="../slideLayouts/slideLayout13.xml"/><Relationship Id="rId5" Type="http://schemas.openxmlformats.org/officeDocument/2006/relationships/chart" Target="../charts/chart21.xml"/><Relationship Id="rId4" Type="http://schemas.openxmlformats.org/officeDocument/2006/relationships/chart" Target="../charts/chart20.xml"/></Relationships>
</file>

<file path=ppt/slides/_rels/slide42.xml.rels><?xml version="1.0" encoding="UTF-8" standalone="yes"?>
<Relationships xmlns="http://schemas.openxmlformats.org/package/2006/relationships"><Relationship Id="rId3" Type="http://schemas.openxmlformats.org/officeDocument/2006/relationships/image" Target="../media/image149.svg"/><Relationship Id="rId2" Type="http://schemas.openxmlformats.org/officeDocument/2006/relationships/image" Target="../media/image148.png"/><Relationship Id="rId1" Type="http://schemas.openxmlformats.org/officeDocument/2006/relationships/slideLayout" Target="../slideLayouts/slideLayout13.xml"/><Relationship Id="rId5" Type="http://schemas.openxmlformats.org/officeDocument/2006/relationships/chart" Target="../charts/chart23.xml"/><Relationship Id="rId4" Type="http://schemas.openxmlformats.org/officeDocument/2006/relationships/chart" Target="../charts/chart22.xml"/></Relationships>
</file>

<file path=ppt/slides/_rels/slide43.xml.rels><?xml version="1.0" encoding="UTF-8" standalone="yes"?>
<Relationships xmlns="http://schemas.openxmlformats.org/package/2006/relationships"><Relationship Id="rId3" Type="http://schemas.openxmlformats.org/officeDocument/2006/relationships/image" Target="../media/image149.svg"/><Relationship Id="rId2" Type="http://schemas.openxmlformats.org/officeDocument/2006/relationships/image" Target="../media/image148.png"/><Relationship Id="rId1" Type="http://schemas.openxmlformats.org/officeDocument/2006/relationships/slideLayout" Target="../slideLayouts/slideLayout13.xml"/><Relationship Id="rId4" Type="http://schemas.openxmlformats.org/officeDocument/2006/relationships/chart" Target="../charts/chart24.xml"/></Relationships>
</file>

<file path=ppt/slides/_rels/slide44.xml.rels><?xml version="1.0" encoding="UTF-8" standalone="yes"?>
<Relationships xmlns="http://schemas.openxmlformats.org/package/2006/relationships"><Relationship Id="rId3" Type="http://schemas.openxmlformats.org/officeDocument/2006/relationships/image" Target="../media/image149.svg"/><Relationship Id="rId2" Type="http://schemas.openxmlformats.org/officeDocument/2006/relationships/image" Target="../media/image148.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49.svg"/><Relationship Id="rId2" Type="http://schemas.openxmlformats.org/officeDocument/2006/relationships/image" Target="../media/image148.png"/><Relationship Id="rId1" Type="http://schemas.openxmlformats.org/officeDocument/2006/relationships/slideLayout" Target="../slideLayouts/slideLayout13.xml"/><Relationship Id="rId5" Type="http://schemas.openxmlformats.org/officeDocument/2006/relationships/image" Target="../media/image189.svg"/><Relationship Id="rId4" Type="http://schemas.openxmlformats.org/officeDocument/2006/relationships/image" Target="../media/image18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183.svg"/><Relationship Id="rId7" Type="http://schemas.openxmlformats.org/officeDocument/2006/relationships/image" Target="../media/image193.svg"/><Relationship Id="rId2" Type="http://schemas.openxmlformats.org/officeDocument/2006/relationships/image" Target="../media/image182.png"/><Relationship Id="rId1" Type="http://schemas.openxmlformats.org/officeDocument/2006/relationships/slideLayout" Target="../slideLayouts/slideLayout66.xml"/><Relationship Id="rId6" Type="http://schemas.openxmlformats.org/officeDocument/2006/relationships/image" Target="../media/image192.png"/><Relationship Id="rId5" Type="http://schemas.openxmlformats.org/officeDocument/2006/relationships/image" Target="../media/image191.svg"/><Relationship Id="rId4" Type="http://schemas.openxmlformats.org/officeDocument/2006/relationships/image" Target="../media/image19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50.xml.rels><?xml version="1.0" encoding="UTF-8" standalone="yes"?>
<Relationships xmlns="http://schemas.openxmlformats.org/package/2006/relationships"><Relationship Id="rId8" Type="http://schemas.openxmlformats.org/officeDocument/2006/relationships/image" Target="../media/image199.svg"/><Relationship Id="rId13" Type="http://schemas.openxmlformats.org/officeDocument/2006/relationships/image" Target="../media/image204.svg"/><Relationship Id="rId3" Type="http://schemas.openxmlformats.org/officeDocument/2006/relationships/image" Target="../media/image194.png"/><Relationship Id="rId7" Type="http://schemas.openxmlformats.org/officeDocument/2006/relationships/image" Target="../media/image198.png"/><Relationship Id="rId12" Type="http://schemas.openxmlformats.org/officeDocument/2006/relationships/image" Target="../media/image203.jpeg"/><Relationship Id="rId17" Type="http://schemas.openxmlformats.org/officeDocument/2006/relationships/image" Target="../media/image208.svg"/><Relationship Id="rId2" Type="http://schemas.openxmlformats.org/officeDocument/2006/relationships/notesSlide" Target="../notesSlides/notesSlide15.xml"/><Relationship Id="rId16" Type="http://schemas.openxmlformats.org/officeDocument/2006/relationships/image" Target="../media/image207.png"/><Relationship Id="rId1" Type="http://schemas.openxmlformats.org/officeDocument/2006/relationships/slideLayout" Target="../slideLayouts/slideLayout67.xml"/><Relationship Id="rId6" Type="http://schemas.openxmlformats.org/officeDocument/2006/relationships/image" Target="../media/image197.svg"/><Relationship Id="rId11" Type="http://schemas.openxmlformats.org/officeDocument/2006/relationships/image" Target="../media/image202.png"/><Relationship Id="rId5" Type="http://schemas.openxmlformats.org/officeDocument/2006/relationships/image" Target="../media/image196.svg"/><Relationship Id="rId15" Type="http://schemas.openxmlformats.org/officeDocument/2006/relationships/image" Target="../media/image206.svg"/><Relationship Id="rId10" Type="http://schemas.openxmlformats.org/officeDocument/2006/relationships/image" Target="../media/image201.svg"/><Relationship Id="rId4" Type="http://schemas.openxmlformats.org/officeDocument/2006/relationships/image" Target="../media/image195.svg"/><Relationship Id="rId9" Type="http://schemas.openxmlformats.org/officeDocument/2006/relationships/image" Target="../media/image200.png"/><Relationship Id="rId14" Type="http://schemas.openxmlformats.org/officeDocument/2006/relationships/image" Target="../media/image205.png"/></Relationships>
</file>

<file path=ppt/slides/_rels/slide51.xml.rels><?xml version="1.0" encoding="UTF-8" standalone="yes"?>
<Relationships xmlns="http://schemas.openxmlformats.org/package/2006/relationships"><Relationship Id="rId8" Type="http://schemas.openxmlformats.org/officeDocument/2006/relationships/hyperlink" Target="https://www.pi-healthcare.com/" TargetMode="External"/><Relationship Id="rId13" Type="http://schemas.openxmlformats.org/officeDocument/2006/relationships/image" Target="../media/image215.png"/><Relationship Id="rId3" Type="http://schemas.openxmlformats.org/officeDocument/2006/relationships/image" Target="../media/image210.svg"/><Relationship Id="rId7" Type="http://schemas.openxmlformats.org/officeDocument/2006/relationships/image" Target="../media/image213.png"/><Relationship Id="rId12" Type="http://schemas.openxmlformats.org/officeDocument/2006/relationships/hyperlink" Target="mailto:Sharon@pi-healthcare.com" TargetMode="External"/><Relationship Id="rId2" Type="http://schemas.openxmlformats.org/officeDocument/2006/relationships/image" Target="../media/image209.png"/><Relationship Id="rId1" Type="http://schemas.openxmlformats.org/officeDocument/2006/relationships/slideLayout" Target="../slideLayouts/slideLayout65.xml"/><Relationship Id="rId6" Type="http://schemas.openxmlformats.org/officeDocument/2006/relationships/image" Target="../media/image212.svg"/><Relationship Id="rId11" Type="http://schemas.openxmlformats.org/officeDocument/2006/relationships/hyperlink" Target="mailto:eddy@pi-healthcare.com" TargetMode="External"/><Relationship Id="rId5" Type="http://schemas.openxmlformats.org/officeDocument/2006/relationships/image" Target="../media/image211.png"/><Relationship Id="rId10" Type="http://schemas.openxmlformats.org/officeDocument/2006/relationships/hyperlink" Target="mailto:jo@pi-healthcare.com" TargetMode="External"/><Relationship Id="rId4" Type="http://schemas.openxmlformats.org/officeDocument/2006/relationships/hyperlink" Target="https://www.linkedin.com/company/pihealthcare" TargetMode="External"/><Relationship Id="rId9" Type="http://schemas.openxmlformats.org/officeDocument/2006/relationships/image" Target="../media/image21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18" Type="http://schemas.openxmlformats.org/officeDocument/2006/relationships/image" Target="../media/image41.svg"/><Relationship Id="rId3" Type="http://schemas.openxmlformats.org/officeDocument/2006/relationships/image" Target="../media/image26.png"/><Relationship Id="rId21" Type="http://schemas.openxmlformats.org/officeDocument/2006/relationships/image" Target="../media/image44.png"/><Relationship Id="rId7" Type="http://schemas.openxmlformats.org/officeDocument/2006/relationships/image" Target="../media/image30.png"/><Relationship Id="rId12" Type="http://schemas.openxmlformats.org/officeDocument/2006/relationships/image" Target="../media/image35.svg"/><Relationship Id="rId17" Type="http://schemas.openxmlformats.org/officeDocument/2006/relationships/image" Target="../media/image40.png"/><Relationship Id="rId2" Type="http://schemas.openxmlformats.org/officeDocument/2006/relationships/notesSlide" Target="../notesSlides/notesSlide2.xml"/><Relationship Id="rId16" Type="http://schemas.openxmlformats.org/officeDocument/2006/relationships/image" Target="../media/image39.svg"/><Relationship Id="rId20" Type="http://schemas.openxmlformats.org/officeDocument/2006/relationships/image" Target="../media/image43.svg"/><Relationship Id="rId1" Type="http://schemas.openxmlformats.org/officeDocument/2006/relationships/slideLayout" Target="../slideLayouts/slideLayout13.xml"/><Relationship Id="rId6" Type="http://schemas.openxmlformats.org/officeDocument/2006/relationships/image" Target="../media/image29.svg"/><Relationship Id="rId11" Type="http://schemas.openxmlformats.org/officeDocument/2006/relationships/image" Target="../media/image34.png"/><Relationship Id="rId24" Type="http://schemas.openxmlformats.org/officeDocument/2006/relationships/image" Target="../media/image47.sv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png"/><Relationship Id="rId10" Type="http://schemas.openxmlformats.org/officeDocument/2006/relationships/image" Target="../media/image33.svg"/><Relationship Id="rId19" Type="http://schemas.openxmlformats.org/officeDocument/2006/relationships/image" Target="../media/image42.pn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 Id="rId22" Type="http://schemas.openxmlformats.org/officeDocument/2006/relationships/image" Target="../media/image45.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81E96-5240-FE7A-B158-A9AEA16474F6}"/>
            </a:ext>
          </a:extLst>
        </p:cNvPr>
        <p:cNvGrpSpPr/>
        <p:nvPr/>
      </p:nvGrpSpPr>
      <p:grpSpPr>
        <a:xfrm>
          <a:off x="0" y="0"/>
          <a:ext cx="0" cy="0"/>
          <a:chOff x="0" y="0"/>
          <a:chExt cx="0" cy="0"/>
        </a:xfrm>
      </p:grpSpPr>
      <p:sp>
        <p:nvSpPr>
          <p:cNvPr id="3" name="Title 5">
            <a:extLst>
              <a:ext uri="{FF2B5EF4-FFF2-40B4-BE49-F238E27FC236}">
                <a16:creationId xmlns:a16="http://schemas.microsoft.com/office/drawing/2014/main" id="{B5AAC957-2DA5-FB88-53E7-8E2AE92B99E6}"/>
              </a:ext>
            </a:extLst>
          </p:cNvPr>
          <p:cNvSpPr txBox="1">
            <a:spLocks/>
          </p:cNvSpPr>
          <p:nvPr/>
        </p:nvSpPr>
        <p:spPr>
          <a:xfrm>
            <a:off x="478800" y="1214192"/>
            <a:ext cx="9144000" cy="23876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800" b="1" kern="1200">
                <a:solidFill>
                  <a:srgbClr val="FFFFFF"/>
                </a:solidFill>
                <a:latin typeface="+mj-lt"/>
                <a:ea typeface="+mj-ea"/>
                <a:cs typeface="+mj-cs"/>
              </a:defRPr>
            </a:lvl1pPr>
          </a:lstStyle>
          <a:p>
            <a:r>
              <a:rPr lang="en-GB" sz="4800"/>
              <a:t>KOL Mapping </a:t>
            </a:r>
          </a:p>
          <a:p>
            <a:r>
              <a:rPr lang="en-GB"/>
              <a:t>In-depth Profile</a:t>
            </a:r>
          </a:p>
          <a:p>
            <a:r>
              <a:rPr lang="en-GB" sz="4800"/>
              <a:t>Feedback Meeting Deck</a:t>
            </a:r>
            <a:endParaRPr lang="en-GB"/>
          </a:p>
        </p:txBody>
      </p:sp>
      <p:sp>
        <p:nvSpPr>
          <p:cNvPr id="5" name="Subtitle 6">
            <a:extLst>
              <a:ext uri="{FF2B5EF4-FFF2-40B4-BE49-F238E27FC236}">
                <a16:creationId xmlns:a16="http://schemas.microsoft.com/office/drawing/2014/main" id="{A751F8F1-3760-93A8-BD56-663819C1A03B}"/>
              </a:ext>
            </a:extLst>
          </p:cNvPr>
          <p:cNvSpPr txBox="1">
            <a:spLocks/>
          </p:cNvSpPr>
          <p:nvPr/>
        </p:nvSpPr>
        <p:spPr>
          <a:xfrm>
            <a:off x="479425" y="4437120"/>
            <a:ext cx="8281375" cy="936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1E1E1C"/>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rgbClr val="1E1E1C"/>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E1E1C"/>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E1E1C"/>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solidFill>
                  <a:schemeClr val="bg1"/>
                </a:solidFill>
              </a:rPr>
              <a:t>Pharming</a:t>
            </a:r>
          </a:p>
          <a:p>
            <a:r>
              <a:rPr lang="en-GB" sz="2400">
                <a:solidFill>
                  <a:schemeClr val="bg1"/>
                </a:solidFill>
              </a:rPr>
              <a:t>Primary Immunodeficiency Disorders </a:t>
            </a:r>
          </a:p>
        </p:txBody>
      </p:sp>
      <p:pic>
        <p:nvPicPr>
          <p:cNvPr id="7" name="Picture 6" descr="A blue and black logo&#10;&#10;AI-generated content may be incorrect.">
            <a:extLst>
              <a:ext uri="{FF2B5EF4-FFF2-40B4-BE49-F238E27FC236}">
                <a16:creationId xmlns:a16="http://schemas.microsoft.com/office/drawing/2014/main" id="{226522FA-E217-7282-A67C-56EAA99E81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3732" y="2873527"/>
            <a:ext cx="1140835" cy="1145929"/>
          </a:xfrm>
          <a:prstGeom prst="rect">
            <a:avLst/>
          </a:prstGeom>
        </p:spPr>
      </p:pic>
    </p:spTree>
    <p:extLst>
      <p:ext uri="{BB962C8B-B14F-4D97-AF65-F5344CB8AC3E}">
        <p14:creationId xmlns:p14="http://schemas.microsoft.com/office/powerpoint/2010/main" val="92158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9AB068-1D72-D89F-675D-2F85C8198D04}"/>
              </a:ext>
            </a:extLst>
          </p:cNvPr>
          <p:cNvSpPr>
            <a:spLocks noGrp="1" noRot="1" noMove="1" noResize="1" noEditPoints="1" noAdjustHandles="1" noChangeArrowheads="1" noChangeShapeType="1"/>
          </p:cNvSpPr>
          <p:nvPr>
            <p:ph type="title"/>
          </p:nvPr>
        </p:nvSpPr>
        <p:spPr/>
        <p:txBody>
          <a:bodyPr/>
          <a:lstStyle/>
          <a:p>
            <a:r>
              <a:rPr lang="en-GB"/>
              <a:t>Data Insights</a:t>
            </a:r>
          </a:p>
        </p:txBody>
      </p:sp>
    </p:spTree>
    <p:extLst>
      <p:ext uri="{BB962C8B-B14F-4D97-AF65-F5344CB8AC3E}">
        <p14:creationId xmlns:p14="http://schemas.microsoft.com/office/powerpoint/2010/main" val="4268486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7C25653-56C6-3E7C-62A8-E79748122799}"/>
              </a:ext>
            </a:extLst>
          </p:cNvPr>
          <p:cNvGrpSpPr>
            <a:grpSpLocks noGrp="1" noUngrp="1" noRot="1" noMove="1" noResize="1"/>
          </p:cNvGrpSpPr>
          <p:nvPr/>
        </p:nvGrpSpPr>
        <p:grpSpPr>
          <a:xfrm>
            <a:off x="2980190" y="1800603"/>
            <a:ext cx="6231621" cy="1948544"/>
            <a:chOff x="2980190" y="1800603"/>
            <a:chExt cx="6231621" cy="1948544"/>
          </a:xfrm>
        </p:grpSpPr>
        <p:pic>
          <p:nvPicPr>
            <p:cNvPr id="6" name="Graphic 5" descr="User with solid fill">
              <a:extLst>
                <a:ext uri="{FF2B5EF4-FFF2-40B4-BE49-F238E27FC236}">
                  <a16:creationId xmlns:a16="http://schemas.microsoft.com/office/drawing/2014/main" id="{643B3BAA-978C-EA6A-E88D-D66C8EAB3672}"/>
                </a:ext>
              </a:extLst>
            </p:cNvPr>
            <p:cNvPicPr>
              <a:picLocks noGrp="1" noRot="1" noChangeAspect="1" noMove="1" noResize="1" noEditPoints="1" noAdjustHandles="1" noChangeArrowheads="1" noChangeShapeType="1" noCrop="1"/>
            </p:cNvPicPr>
            <p:nvPr/>
          </p:nvPicPr>
          <p:blipFill>
            <a:blip r:embed="rId3">
              <a:alphaModFix amt="25000"/>
              <a:extLst>
                <a:ext uri="{96DAC541-7B7A-43D3-8B79-37D633B846F1}">
                  <asvg:svgBlip xmlns:asvg="http://schemas.microsoft.com/office/drawing/2016/SVG/main" r:embed="rId4"/>
                </a:ext>
              </a:extLst>
            </a:blip>
            <a:stretch>
              <a:fillRect/>
            </a:stretch>
          </p:blipFill>
          <p:spPr>
            <a:xfrm>
              <a:off x="2980190" y="1800603"/>
              <a:ext cx="383722" cy="383722"/>
            </a:xfrm>
            <a:prstGeom prst="rect">
              <a:avLst/>
            </a:prstGeom>
          </p:spPr>
        </p:pic>
        <p:pic>
          <p:nvPicPr>
            <p:cNvPr id="7" name="Graphic 6" descr="User with solid fill">
              <a:extLst>
                <a:ext uri="{FF2B5EF4-FFF2-40B4-BE49-F238E27FC236}">
                  <a16:creationId xmlns:a16="http://schemas.microsoft.com/office/drawing/2014/main" id="{2748EE98-F698-CABA-41DB-B8F519B0B2FF}"/>
                </a:ext>
              </a:extLst>
            </p:cNvPr>
            <p:cNvPicPr>
              <a:picLocks noGrp="1" noRot="1" noChangeAspect="1" noMove="1" noResize="1" noEditPoints="1" noAdjustHandles="1" noChangeArrowheads="1" noChangeShapeType="1" noCrop="1"/>
            </p:cNvPicPr>
            <p:nvPr/>
          </p:nvPicPr>
          <p:blipFill>
            <a:blip r:embed="rId3">
              <a:alphaModFix amt="25000"/>
              <a:extLst>
                <a:ext uri="{96DAC541-7B7A-43D3-8B79-37D633B846F1}">
                  <asvg:svgBlip xmlns:asvg="http://schemas.microsoft.com/office/drawing/2016/SVG/main" r:embed="rId4"/>
                </a:ext>
              </a:extLst>
            </a:blip>
            <a:stretch>
              <a:fillRect/>
            </a:stretch>
          </p:blipFill>
          <p:spPr>
            <a:xfrm>
              <a:off x="3287974" y="1800603"/>
              <a:ext cx="383722" cy="383722"/>
            </a:xfrm>
            <a:prstGeom prst="rect">
              <a:avLst/>
            </a:prstGeom>
          </p:spPr>
        </p:pic>
        <p:pic>
          <p:nvPicPr>
            <p:cNvPr id="8" name="Graphic 7" descr="User with solid fill">
              <a:extLst>
                <a:ext uri="{FF2B5EF4-FFF2-40B4-BE49-F238E27FC236}">
                  <a16:creationId xmlns:a16="http://schemas.microsoft.com/office/drawing/2014/main" id="{A1750779-908D-D815-F90C-E5DA168D9507}"/>
                </a:ext>
              </a:extLst>
            </p:cNvPr>
            <p:cNvPicPr>
              <a:picLocks noGrp="1" noRot="1" noChangeAspect="1" noMove="1" noResize="1" noEditPoints="1" noAdjustHandles="1" noChangeArrowheads="1" noChangeShapeType="1" noCrop="1"/>
            </p:cNvPicPr>
            <p:nvPr/>
          </p:nvPicPr>
          <p:blipFill>
            <a:blip r:embed="rId3">
              <a:alphaModFix amt="25000"/>
              <a:extLst>
                <a:ext uri="{96DAC541-7B7A-43D3-8B79-37D633B846F1}">
                  <asvg:svgBlip xmlns:asvg="http://schemas.microsoft.com/office/drawing/2016/SVG/main" r:embed="rId4"/>
                </a:ext>
              </a:extLst>
            </a:blip>
            <a:stretch>
              <a:fillRect/>
            </a:stretch>
          </p:blipFill>
          <p:spPr>
            <a:xfrm>
              <a:off x="3595758" y="1800603"/>
              <a:ext cx="383722" cy="383722"/>
            </a:xfrm>
            <a:prstGeom prst="rect">
              <a:avLst/>
            </a:prstGeom>
          </p:spPr>
        </p:pic>
        <p:pic>
          <p:nvPicPr>
            <p:cNvPr id="9" name="Graphic 8" descr="User with solid fill">
              <a:extLst>
                <a:ext uri="{FF2B5EF4-FFF2-40B4-BE49-F238E27FC236}">
                  <a16:creationId xmlns:a16="http://schemas.microsoft.com/office/drawing/2014/main" id="{C4F27B26-5E7C-6F96-566A-2DC7242063E8}"/>
                </a:ext>
              </a:extLst>
            </p:cNvPr>
            <p:cNvPicPr>
              <a:picLocks noGrp="1" noRot="1" noChangeAspect="1" noMove="1" noResize="1" noEditPoints="1" noAdjustHandles="1" noChangeArrowheads="1" noChangeShapeType="1" noCrop="1"/>
            </p:cNvPicPr>
            <p:nvPr/>
          </p:nvPicPr>
          <p:blipFill>
            <a:blip r:embed="rId3">
              <a:alphaModFix amt="25000"/>
              <a:extLst>
                <a:ext uri="{96DAC541-7B7A-43D3-8B79-37D633B846F1}">
                  <asvg:svgBlip xmlns:asvg="http://schemas.microsoft.com/office/drawing/2016/SVG/main" r:embed="rId4"/>
                </a:ext>
              </a:extLst>
            </a:blip>
            <a:stretch>
              <a:fillRect/>
            </a:stretch>
          </p:blipFill>
          <p:spPr>
            <a:xfrm>
              <a:off x="3903542" y="1800603"/>
              <a:ext cx="383722" cy="383722"/>
            </a:xfrm>
            <a:prstGeom prst="rect">
              <a:avLst/>
            </a:prstGeom>
          </p:spPr>
        </p:pic>
        <p:pic>
          <p:nvPicPr>
            <p:cNvPr id="10" name="Graphic 9" descr="User with solid fill">
              <a:extLst>
                <a:ext uri="{FF2B5EF4-FFF2-40B4-BE49-F238E27FC236}">
                  <a16:creationId xmlns:a16="http://schemas.microsoft.com/office/drawing/2014/main" id="{DE94BC94-9882-6DAD-1C65-1E03B424BDF0}"/>
                </a:ext>
              </a:extLst>
            </p:cNvPr>
            <p:cNvPicPr>
              <a:picLocks noGrp="1" noRot="1" noChangeAspect="1" noMove="1" noResize="1" noEditPoints="1" noAdjustHandles="1" noChangeArrowheads="1" noChangeShapeType="1" noCrop="1"/>
            </p:cNvPicPr>
            <p:nvPr/>
          </p:nvPicPr>
          <p:blipFill>
            <a:blip r:embed="rId3">
              <a:alphaModFix amt="25000"/>
              <a:extLst>
                <a:ext uri="{96DAC541-7B7A-43D3-8B79-37D633B846F1}">
                  <asvg:svgBlip xmlns:asvg="http://schemas.microsoft.com/office/drawing/2016/SVG/main" r:embed="rId4"/>
                </a:ext>
              </a:extLst>
            </a:blip>
            <a:stretch>
              <a:fillRect/>
            </a:stretch>
          </p:blipFill>
          <p:spPr>
            <a:xfrm>
              <a:off x="4211326" y="1800603"/>
              <a:ext cx="383722" cy="383722"/>
            </a:xfrm>
            <a:prstGeom prst="rect">
              <a:avLst/>
            </a:prstGeom>
          </p:spPr>
        </p:pic>
        <p:pic>
          <p:nvPicPr>
            <p:cNvPr id="11" name="Graphic 10" descr="User with solid fill">
              <a:extLst>
                <a:ext uri="{FF2B5EF4-FFF2-40B4-BE49-F238E27FC236}">
                  <a16:creationId xmlns:a16="http://schemas.microsoft.com/office/drawing/2014/main" id="{A6896AEE-E6BB-AB95-0518-A7377A1EB317}"/>
                </a:ext>
              </a:extLst>
            </p:cNvPr>
            <p:cNvPicPr>
              <a:picLocks noGrp="1" noRot="1" noChangeAspect="1" noMove="1" noResize="1" noEditPoints="1" noAdjustHandles="1" noChangeArrowheads="1" noChangeShapeType="1" noCrop="1"/>
            </p:cNvPicPr>
            <p:nvPr/>
          </p:nvPicPr>
          <p:blipFill>
            <a:blip r:embed="rId3">
              <a:alphaModFix amt="25000"/>
              <a:extLst>
                <a:ext uri="{96DAC541-7B7A-43D3-8B79-37D633B846F1}">
                  <asvg:svgBlip xmlns:asvg="http://schemas.microsoft.com/office/drawing/2016/SVG/main" r:embed="rId4"/>
                </a:ext>
              </a:extLst>
            </a:blip>
            <a:stretch>
              <a:fillRect/>
            </a:stretch>
          </p:blipFill>
          <p:spPr>
            <a:xfrm>
              <a:off x="4519110" y="1800603"/>
              <a:ext cx="383722" cy="383722"/>
            </a:xfrm>
            <a:prstGeom prst="rect">
              <a:avLst/>
            </a:prstGeom>
          </p:spPr>
        </p:pic>
        <p:pic>
          <p:nvPicPr>
            <p:cNvPr id="12" name="Graphic 11" descr="User with solid fill">
              <a:extLst>
                <a:ext uri="{FF2B5EF4-FFF2-40B4-BE49-F238E27FC236}">
                  <a16:creationId xmlns:a16="http://schemas.microsoft.com/office/drawing/2014/main" id="{B2450628-33B3-5964-94E5-0218EC745903}"/>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4826894" y="1800603"/>
              <a:ext cx="383722" cy="383722"/>
            </a:xfrm>
            <a:prstGeom prst="rect">
              <a:avLst/>
            </a:prstGeom>
          </p:spPr>
        </p:pic>
        <p:pic>
          <p:nvPicPr>
            <p:cNvPr id="24" name="Graphic 23" descr="User with solid fill">
              <a:extLst>
                <a:ext uri="{FF2B5EF4-FFF2-40B4-BE49-F238E27FC236}">
                  <a16:creationId xmlns:a16="http://schemas.microsoft.com/office/drawing/2014/main" id="{1F1CDD6D-3F60-D219-759D-E5FAF7703DAB}"/>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5134678" y="1800603"/>
              <a:ext cx="383722" cy="383722"/>
            </a:xfrm>
            <a:prstGeom prst="rect">
              <a:avLst/>
            </a:prstGeom>
          </p:spPr>
        </p:pic>
        <p:pic>
          <p:nvPicPr>
            <p:cNvPr id="25" name="Graphic 24" descr="User with solid fill">
              <a:extLst>
                <a:ext uri="{FF2B5EF4-FFF2-40B4-BE49-F238E27FC236}">
                  <a16:creationId xmlns:a16="http://schemas.microsoft.com/office/drawing/2014/main" id="{779D7057-67AD-74EE-1A45-6021D6890EB4}"/>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5442462" y="1800603"/>
              <a:ext cx="383722" cy="383722"/>
            </a:xfrm>
            <a:prstGeom prst="rect">
              <a:avLst/>
            </a:prstGeom>
          </p:spPr>
        </p:pic>
        <p:pic>
          <p:nvPicPr>
            <p:cNvPr id="26" name="Graphic 25" descr="User with solid fill">
              <a:extLst>
                <a:ext uri="{FF2B5EF4-FFF2-40B4-BE49-F238E27FC236}">
                  <a16:creationId xmlns:a16="http://schemas.microsoft.com/office/drawing/2014/main" id="{EB0AF07E-C1F5-8030-72AE-73E6ED44A1BA}"/>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5750246" y="1800603"/>
              <a:ext cx="383722" cy="383722"/>
            </a:xfrm>
            <a:prstGeom prst="rect">
              <a:avLst/>
            </a:prstGeom>
          </p:spPr>
        </p:pic>
        <p:pic>
          <p:nvPicPr>
            <p:cNvPr id="27" name="Graphic 26" descr="User with solid fill">
              <a:extLst>
                <a:ext uri="{FF2B5EF4-FFF2-40B4-BE49-F238E27FC236}">
                  <a16:creationId xmlns:a16="http://schemas.microsoft.com/office/drawing/2014/main" id="{E2527FA7-FD9A-0140-BA08-F4DB84175110}"/>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6058030" y="1800603"/>
              <a:ext cx="383722" cy="383722"/>
            </a:xfrm>
            <a:prstGeom prst="rect">
              <a:avLst/>
            </a:prstGeom>
          </p:spPr>
        </p:pic>
        <p:pic>
          <p:nvPicPr>
            <p:cNvPr id="28" name="Graphic 27" descr="User with solid fill">
              <a:extLst>
                <a:ext uri="{FF2B5EF4-FFF2-40B4-BE49-F238E27FC236}">
                  <a16:creationId xmlns:a16="http://schemas.microsoft.com/office/drawing/2014/main" id="{D309C160-84C5-721B-18E8-7CBBDB59413F}"/>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6365814" y="1800603"/>
              <a:ext cx="383722" cy="383722"/>
            </a:xfrm>
            <a:prstGeom prst="rect">
              <a:avLst/>
            </a:prstGeom>
          </p:spPr>
        </p:pic>
        <p:pic>
          <p:nvPicPr>
            <p:cNvPr id="29" name="Graphic 28" descr="User with solid fill">
              <a:extLst>
                <a:ext uri="{FF2B5EF4-FFF2-40B4-BE49-F238E27FC236}">
                  <a16:creationId xmlns:a16="http://schemas.microsoft.com/office/drawing/2014/main" id="{025A8E25-0DA8-C9ED-8BE9-30F584C89482}"/>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6673598" y="1800603"/>
              <a:ext cx="383722" cy="383722"/>
            </a:xfrm>
            <a:prstGeom prst="rect">
              <a:avLst/>
            </a:prstGeom>
          </p:spPr>
        </p:pic>
        <p:pic>
          <p:nvPicPr>
            <p:cNvPr id="30" name="Graphic 29" descr="User with solid fill">
              <a:extLst>
                <a:ext uri="{FF2B5EF4-FFF2-40B4-BE49-F238E27FC236}">
                  <a16:creationId xmlns:a16="http://schemas.microsoft.com/office/drawing/2014/main" id="{6373BF1C-6854-F9B7-F022-2F5A9363B656}"/>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6981382" y="1800603"/>
              <a:ext cx="383722" cy="383722"/>
            </a:xfrm>
            <a:prstGeom prst="rect">
              <a:avLst/>
            </a:prstGeom>
          </p:spPr>
        </p:pic>
        <p:pic>
          <p:nvPicPr>
            <p:cNvPr id="32" name="Graphic 31" descr="User with solid fill">
              <a:extLst>
                <a:ext uri="{FF2B5EF4-FFF2-40B4-BE49-F238E27FC236}">
                  <a16:creationId xmlns:a16="http://schemas.microsoft.com/office/drawing/2014/main" id="{2EEC372A-30BA-70FE-C3D9-1E3C5B9A89FB}"/>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7289166" y="1800603"/>
              <a:ext cx="383722" cy="383722"/>
            </a:xfrm>
            <a:prstGeom prst="rect">
              <a:avLst/>
            </a:prstGeom>
          </p:spPr>
        </p:pic>
        <p:pic>
          <p:nvPicPr>
            <p:cNvPr id="33" name="Graphic 32" descr="User with solid fill">
              <a:extLst>
                <a:ext uri="{FF2B5EF4-FFF2-40B4-BE49-F238E27FC236}">
                  <a16:creationId xmlns:a16="http://schemas.microsoft.com/office/drawing/2014/main" id="{22BB0C40-F68F-A925-AA2B-C2D34049A6F8}"/>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7596950" y="1800603"/>
              <a:ext cx="383722" cy="383722"/>
            </a:xfrm>
            <a:prstGeom prst="rect">
              <a:avLst/>
            </a:prstGeom>
          </p:spPr>
        </p:pic>
        <p:pic>
          <p:nvPicPr>
            <p:cNvPr id="34" name="Graphic 33" descr="User with solid fill">
              <a:extLst>
                <a:ext uri="{FF2B5EF4-FFF2-40B4-BE49-F238E27FC236}">
                  <a16:creationId xmlns:a16="http://schemas.microsoft.com/office/drawing/2014/main" id="{293D434D-4637-E0FF-590B-F8FC69F0665E}"/>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7904734" y="1800603"/>
              <a:ext cx="383722" cy="383722"/>
            </a:xfrm>
            <a:prstGeom prst="rect">
              <a:avLst/>
            </a:prstGeom>
          </p:spPr>
        </p:pic>
        <p:pic>
          <p:nvPicPr>
            <p:cNvPr id="35" name="Graphic 34" descr="User with solid fill">
              <a:extLst>
                <a:ext uri="{FF2B5EF4-FFF2-40B4-BE49-F238E27FC236}">
                  <a16:creationId xmlns:a16="http://schemas.microsoft.com/office/drawing/2014/main" id="{6DE3D6BE-9DCB-93CD-E3DA-67CA85569F5F}"/>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8212518" y="1800603"/>
              <a:ext cx="383722" cy="383722"/>
            </a:xfrm>
            <a:prstGeom prst="rect">
              <a:avLst/>
            </a:prstGeom>
          </p:spPr>
        </p:pic>
        <p:pic>
          <p:nvPicPr>
            <p:cNvPr id="36" name="Graphic 35" descr="User with solid fill">
              <a:extLst>
                <a:ext uri="{FF2B5EF4-FFF2-40B4-BE49-F238E27FC236}">
                  <a16:creationId xmlns:a16="http://schemas.microsoft.com/office/drawing/2014/main" id="{BB4F896E-87C0-375C-2DCB-015BB75DE729}"/>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8520302" y="1800603"/>
              <a:ext cx="383722" cy="383722"/>
            </a:xfrm>
            <a:prstGeom prst="rect">
              <a:avLst/>
            </a:prstGeom>
          </p:spPr>
        </p:pic>
        <p:pic>
          <p:nvPicPr>
            <p:cNvPr id="37" name="Graphic 36" descr="User with solid fill">
              <a:extLst>
                <a:ext uri="{FF2B5EF4-FFF2-40B4-BE49-F238E27FC236}">
                  <a16:creationId xmlns:a16="http://schemas.microsoft.com/office/drawing/2014/main" id="{8B16FA06-307C-680D-5C15-507695A05A38}"/>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8828089" y="1800603"/>
              <a:ext cx="383722" cy="383722"/>
            </a:xfrm>
            <a:prstGeom prst="rect">
              <a:avLst/>
            </a:prstGeom>
          </p:spPr>
        </p:pic>
        <p:pic>
          <p:nvPicPr>
            <p:cNvPr id="58" name="Graphic 57" descr="User with solid fill">
              <a:extLst>
                <a:ext uri="{FF2B5EF4-FFF2-40B4-BE49-F238E27FC236}">
                  <a16:creationId xmlns:a16="http://schemas.microsoft.com/office/drawing/2014/main" id="{4CAC27D6-14F3-B42D-C917-FA7AD77470E3}"/>
                </a:ext>
              </a:extLst>
            </p:cNvPr>
            <p:cNvPicPr>
              <a:picLocks noGrp="1" noRot="1" noChangeAspect="1" noMove="1" noResize="1" noEditPoints="1" noAdjustHandles="1" noChangeArrowheads="1" noChangeShapeType="1" noCrop="1"/>
            </p:cNvPicPr>
            <p:nvPr/>
          </p:nvPicPr>
          <p:blipFill>
            <a:blip r:embed="rId3">
              <a:alphaModFix amt="25000"/>
              <a:extLst>
                <a:ext uri="{96DAC541-7B7A-43D3-8B79-37D633B846F1}">
                  <asvg:svgBlip xmlns:asvg="http://schemas.microsoft.com/office/drawing/2016/SVG/main" r:embed="rId4"/>
                </a:ext>
              </a:extLst>
            </a:blip>
            <a:stretch>
              <a:fillRect/>
            </a:stretch>
          </p:blipFill>
          <p:spPr>
            <a:xfrm>
              <a:off x="2980190" y="2159152"/>
              <a:ext cx="383722" cy="383722"/>
            </a:xfrm>
            <a:prstGeom prst="rect">
              <a:avLst/>
            </a:prstGeom>
          </p:spPr>
        </p:pic>
        <p:pic>
          <p:nvPicPr>
            <p:cNvPr id="59" name="Graphic 58" descr="User with solid fill">
              <a:extLst>
                <a:ext uri="{FF2B5EF4-FFF2-40B4-BE49-F238E27FC236}">
                  <a16:creationId xmlns:a16="http://schemas.microsoft.com/office/drawing/2014/main" id="{1F58C4DB-6E7B-B9E9-52BD-2ACC117BA4D0}"/>
                </a:ext>
              </a:extLst>
            </p:cNvPr>
            <p:cNvPicPr>
              <a:picLocks noGrp="1" noRot="1" noChangeAspect="1" noMove="1" noResize="1" noEditPoints="1" noAdjustHandles="1" noChangeArrowheads="1" noChangeShapeType="1" noCrop="1"/>
            </p:cNvPicPr>
            <p:nvPr/>
          </p:nvPicPr>
          <p:blipFill>
            <a:blip r:embed="rId3">
              <a:alphaModFix amt="25000"/>
              <a:extLst>
                <a:ext uri="{96DAC541-7B7A-43D3-8B79-37D633B846F1}">
                  <asvg:svgBlip xmlns:asvg="http://schemas.microsoft.com/office/drawing/2016/SVG/main" r:embed="rId4"/>
                </a:ext>
              </a:extLst>
            </a:blip>
            <a:stretch>
              <a:fillRect/>
            </a:stretch>
          </p:blipFill>
          <p:spPr>
            <a:xfrm>
              <a:off x="3287974" y="2159152"/>
              <a:ext cx="383722" cy="383722"/>
            </a:xfrm>
            <a:prstGeom prst="rect">
              <a:avLst/>
            </a:prstGeom>
          </p:spPr>
        </p:pic>
        <p:pic>
          <p:nvPicPr>
            <p:cNvPr id="60" name="Graphic 59" descr="User with solid fill">
              <a:extLst>
                <a:ext uri="{FF2B5EF4-FFF2-40B4-BE49-F238E27FC236}">
                  <a16:creationId xmlns:a16="http://schemas.microsoft.com/office/drawing/2014/main" id="{E2B3C15A-0E49-9A20-283A-5CA5BB94E989}"/>
                </a:ext>
              </a:extLst>
            </p:cNvPr>
            <p:cNvPicPr>
              <a:picLocks noGrp="1" noRot="1" noChangeAspect="1" noMove="1" noResize="1" noEditPoints="1" noAdjustHandles="1" noChangeArrowheads="1" noChangeShapeType="1" noCrop="1"/>
            </p:cNvPicPr>
            <p:nvPr/>
          </p:nvPicPr>
          <p:blipFill>
            <a:blip r:embed="rId3">
              <a:alphaModFix amt="25000"/>
              <a:extLst>
                <a:ext uri="{96DAC541-7B7A-43D3-8B79-37D633B846F1}">
                  <asvg:svgBlip xmlns:asvg="http://schemas.microsoft.com/office/drawing/2016/SVG/main" r:embed="rId4"/>
                </a:ext>
              </a:extLst>
            </a:blip>
            <a:stretch>
              <a:fillRect/>
            </a:stretch>
          </p:blipFill>
          <p:spPr>
            <a:xfrm>
              <a:off x="3595758" y="2159152"/>
              <a:ext cx="383722" cy="383722"/>
            </a:xfrm>
            <a:prstGeom prst="rect">
              <a:avLst/>
            </a:prstGeom>
          </p:spPr>
        </p:pic>
        <p:pic>
          <p:nvPicPr>
            <p:cNvPr id="61" name="Graphic 60" descr="User with solid fill">
              <a:extLst>
                <a:ext uri="{FF2B5EF4-FFF2-40B4-BE49-F238E27FC236}">
                  <a16:creationId xmlns:a16="http://schemas.microsoft.com/office/drawing/2014/main" id="{A5B278BF-F7AE-3D47-F5D7-1ADDA3F49528}"/>
                </a:ext>
              </a:extLst>
            </p:cNvPr>
            <p:cNvPicPr>
              <a:picLocks noGrp="1" noRot="1" noChangeAspect="1" noMove="1" noResize="1" noEditPoints="1" noAdjustHandles="1" noChangeArrowheads="1" noChangeShapeType="1" noCrop="1"/>
            </p:cNvPicPr>
            <p:nvPr/>
          </p:nvPicPr>
          <p:blipFill>
            <a:blip r:embed="rId3">
              <a:alphaModFix amt="25000"/>
              <a:extLst>
                <a:ext uri="{96DAC541-7B7A-43D3-8B79-37D633B846F1}">
                  <asvg:svgBlip xmlns:asvg="http://schemas.microsoft.com/office/drawing/2016/SVG/main" r:embed="rId4"/>
                </a:ext>
              </a:extLst>
            </a:blip>
            <a:stretch>
              <a:fillRect/>
            </a:stretch>
          </p:blipFill>
          <p:spPr>
            <a:xfrm>
              <a:off x="3903542" y="2159152"/>
              <a:ext cx="383722" cy="383722"/>
            </a:xfrm>
            <a:prstGeom prst="rect">
              <a:avLst/>
            </a:prstGeom>
          </p:spPr>
        </p:pic>
        <p:pic>
          <p:nvPicPr>
            <p:cNvPr id="62" name="Graphic 61" descr="User with solid fill">
              <a:extLst>
                <a:ext uri="{FF2B5EF4-FFF2-40B4-BE49-F238E27FC236}">
                  <a16:creationId xmlns:a16="http://schemas.microsoft.com/office/drawing/2014/main" id="{0B9B688F-7270-3E59-2014-BB67FE995260}"/>
                </a:ext>
              </a:extLst>
            </p:cNvPr>
            <p:cNvPicPr>
              <a:picLocks noGrp="1" noRot="1" noChangeAspect="1" noMove="1" noResize="1" noEditPoints="1" noAdjustHandles="1" noChangeArrowheads="1" noChangeShapeType="1" noCrop="1"/>
            </p:cNvPicPr>
            <p:nvPr/>
          </p:nvPicPr>
          <p:blipFill>
            <a:blip r:embed="rId3">
              <a:alphaModFix amt="25000"/>
              <a:extLst>
                <a:ext uri="{96DAC541-7B7A-43D3-8B79-37D633B846F1}">
                  <asvg:svgBlip xmlns:asvg="http://schemas.microsoft.com/office/drawing/2016/SVG/main" r:embed="rId4"/>
                </a:ext>
              </a:extLst>
            </a:blip>
            <a:stretch>
              <a:fillRect/>
            </a:stretch>
          </p:blipFill>
          <p:spPr>
            <a:xfrm>
              <a:off x="4211326" y="2159152"/>
              <a:ext cx="383722" cy="383722"/>
            </a:xfrm>
            <a:prstGeom prst="rect">
              <a:avLst/>
            </a:prstGeom>
          </p:spPr>
        </p:pic>
        <p:pic>
          <p:nvPicPr>
            <p:cNvPr id="63" name="Graphic 62" descr="User with solid fill">
              <a:extLst>
                <a:ext uri="{FF2B5EF4-FFF2-40B4-BE49-F238E27FC236}">
                  <a16:creationId xmlns:a16="http://schemas.microsoft.com/office/drawing/2014/main" id="{FF089C0A-F9B2-705A-15A5-5D9A31822E21}"/>
                </a:ext>
              </a:extLst>
            </p:cNvPr>
            <p:cNvPicPr>
              <a:picLocks noGrp="1" noRot="1" noChangeAspect="1" noMove="1" noResize="1" noEditPoints="1" noAdjustHandles="1" noChangeArrowheads="1" noChangeShapeType="1" noCrop="1"/>
            </p:cNvPicPr>
            <p:nvPr/>
          </p:nvPicPr>
          <p:blipFill>
            <a:blip r:embed="rId3">
              <a:alphaModFix amt="25000"/>
              <a:extLst>
                <a:ext uri="{96DAC541-7B7A-43D3-8B79-37D633B846F1}">
                  <asvg:svgBlip xmlns:asvg="http://schemas.microsoft.com/office/drawing/2016/SVG/main" r:embed="rId4"/>
                </a:ext>
              </a:extLst>
            </a:blip>
            <a:stretch>
              <a:fillRect/>
            </a:stretch>
          </p:blipFill>
          <p:spPr>
            <a:xfrm>
              <a:off x="4519110" y="2159152"/>
              <a:ext cx="383722" cy="383722"/>
            </a:xfrm>
            <a:prstGeom prst="rect">
              <a:avLst/>
            </a:prstGeom>
          </p:spPr>
        </p:pic>
        <p:pic>
          <p:nvPicPr>
            <p:cNvPr id="64" name="Graphic 63" descr="User with solid fill">
              <a:extLst>
                <a:ext uri="{FF2B5EF4-FFF2-40B4-BE49-F238E27FC236}">
                  <a16:creationId xmlns:a16="http://schemas.microsoft.com/office/drawing/2014/main" id="{66FC1214-4CEE-9A15-F1EC-B142CABCAD7C}"/>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4826894" y="2159152"/>
              <a:ext cx="383722" cy="383722"/>
            </a:xfrm>
            <a:prstGeom prst="rect">
              <a:avLst/>
            </a:prstGeom>
          </p:spPr>
        </p:pic>
        <p:pic>
          <p:nvPicPr>
            <p:cNvPr id="51" name="Graphic 50" descr="User with solid fill">
              <a:extLst>
                <a:ext uri="{FF2B5EF4-FFF2-40B4-BE49-F238E27FC236}">
                  <a16:creationId xmlns:a16="http://schemas.microsoft.com/office/drawing/2014/main" id="{2135141C-ED65-2E37-A9B0-C4748E5EEEF7}"/>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5134678" y="2159152"/>
              <a:ext cx="383722" cy="383722"/>
            </a:xfrm>
            <a:prstGeom prst="rect">
              <a:avLst/>
            </a:prstGeom>
          </p:spPr>
        </p:pic>
        <p:pic>
          <p:nvPicPr>
            <p:cNvPr id="52" name="Graphic 51" descr="User with solid fill">
              <a:extLst>
                <a:ext uri="{FF2B5EF4-FFF2-40B4-BE49-F238E27FC236}">
                  <a16:creationId xmlns:a16="http://schemas.microsoft.com/office/drawing/2014/main" id="{01CC9858-175E-1396-701B-4B884887AD30}"/>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5442462" y="2159152"/>
              <a:ext cx="383722" cy="383722"/>
            </a:xfrm>
            <a:prstGeom prst="rect">
              <a:avLst/>
            </a:prstGeom>
          </p:spPr>
        </p:pic>
        <p:pic>
          <p:nvPicPr>
            <p:cNvPr id="53" name="Graphic 52" descr="User with solid fill">
              <a:extLst>
                <a:ext uri="{FF2B5EF4-FFF2-40B4-BE49-F238E27FC236}">
                  <a16:creationId xmlns:a16="http://schemas.microsoft.com/office/drawing/2014/main" id="{C50A59A1-5275-69AB-BC13-89F5FFA443B9}"/>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5750246" y="2159152"/>
              <a:ext cx="383722" cy="383722"/>
            </a:xfrm>
            <a:prstGeom prst="rect">
              <a:avLst/>
            </a:prstGeom>
          </p:spPr>
        </p:pic>
        <p:pic>
          <p:nvPicPr>
            <p:cNvPr id="54" name="Graphic 53" descr="User with solid fill">
              <a:extLst>
                <a:ext uri="{FF2B5EF4-FFF2-40B4-BE49-F238E27FC236}">
                  <a16:creationId xmlns:a16="http://schemas.microsoft.com/office/drawing/2014/main" id="{907B18BA-D9DA-9720-9E10-207F8CCC320D}"/>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6058030" y="2159152"/>
              <a:ext cx="383722" cy="383722"/>
            </a:xfrm>
            <a:prstGeom prst="rect">
              <a:avLst/>
            </a:prstGeom>
          </p:spPr>
        </p:pic>
        <p:pic>
          <p:nvPicPr>
            <p:cNvPr id="55" name="Graphic 54" descr="User with solid fill">
              <a:extLst>
                <a:ext uri="{FF2B5EF4-FFF2-40B4-BE49-F238E27FC236}">
                  <a16:creationId xmlns:a16="http://schemas.microsoft.com/office/drawing/2014/main" id="{54137C8F-A208-2034-AB2F-95E770254B71}"/>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6365814" y="2159152"/>
              <a:ext cx="383722" cy="383722"/>
            </a:xfrm>
            <a:prstGeom prst="rect">
              <a:avLst/>
            </a:prstGeom>
          </p:spPr>
        </p:pic>
        <p:pic>
          <p:nvPicPr>
            <p:cNvPr id="56" name="Graphic 55" descr="User with solid fill">
              <a:extLst>
                <a:ext uri="{FF2B5EF4-FFF2-40B4-BE49-F238E27FC236}">
                  <a16:creationId xmlns:a16="http://schemas.microsoft.com/office/drawing/2014/main" id="{5E2D6EE0-B314-5739-4C4E-F12CBA10D102}"/>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6673598" y="2159152"/>
              <a:ext cx="383722" cy="383722"/>
            </a:xfrm>
            <a:prstGeom prst="rect">
              <a:avLst/>
            </a:prstGeom>
          </p:spPr>
        </p:pic>
        <p:pic>
          <p:nvPicPr>
            <p:cNvPr id="57" name="Graphic 56" descr="User with solid fill">
              <a:extLst>
                <a:ext uri="{FF2B5EF4-FFF2-40B4-BE49-F238E27FC236}">
                  <a16:creationId xmlns:a16="http://schemas.microsoft.com/office/drawing/2014/main" id="{55C35F66-7FE9-3285-BAAE-44C4A0429718}"/>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6981382" y="2159152"/>
              <a:ext cx="383722" cy="383722"/>
            </a:xfrm>
            <a:prstGeom prst="rect">
              <a:avLst/>
            </a:prstGeom>
          </p:spPr>
        </p:pic>
        <p:pic>
          <p:nvPicPr>
            <p:cNvPr id="44" name="Graphic 43" descr="User with solid fill">
              <a:extLst>
                <a:ext uri="{FF2B5EF4-FFF2-40B4-BE49-F238E27FC236}">
                  <a16:creationId xmlns:a16="http://schemas.microsoft.com/office/drawing/2014/main" id="{4A87EF12-3B8F-309B-CA3A-806F755091A6}"/>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7289166" y="2159152"/>
              <a:ext cx="383722" cy="383722"/>
            </a:xfrm>
            <a:prstGeom prst="rect">
              <a:avLst/>
            </a:prstGeom>
          </p:spPr>
        </p:pic>
        <p:pic>
          <p:nvPicPr>
            <p:cNvPr id="45" name="Graphic 44" descr="User with solid fill">
              <a:extLst>
                <a:ext uri="{FF2B5EF4-FFF2-40B4-BE49-F238E27FC236}">
                  <a16:creationId xmlns:a16="http://schemas.microsoft.com/office/drawing/2014/main" id="{7E1D9EC0-8190-DFCC-79CC-979DC84DA2FF}"/>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7596950" y="2159152"/>
              <a:ext cx="383722" cy="383722"/>
            </a:xfrm>
            <a:prstGeom prst="rect">
              <a:avLst/>
            </a:prstGeom>
          </p:spPr>
        </p:pic>
        <p:pic>
          <p:nvPicPr>
            <p:cNvPr id="46" name="Graphic 45" descr="User with solid fill">
              <a:extLst>
                <a:ext uri="{FF2B5EF4-FFF2-40B4-BE49-F238E27FC236}">
                  <a16:creationId xmlns:a16="http://schemas.microsoft.com/office/drawing/2014/main" id="{CBA6C19D-5BD6-B703-7C53-8698A4AEC889}"/>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7904734" y="2159152"/>
              <a:ext cx="383722" cy="383722"/>
            </a:xfrm>
            <a:prstGeom prst="rect">
              <a:avLst/>
            </a:prstGeom>
          </p:spPr>
        </p:pic>
        <p:pic>
          <p:nvPicPr>
            <p:cNvPr id="47" name="Graphic 46" descr="User with solid fill">
              <a:extLst>
                <a:ext uri="{FF2B5EF4-FFF2-40B4-BE49-F238E27FC236}">
                  <a16:creationId xmlns:a16="http://schemas.microsoft.com/office/drawing/2014/main" id="{F7F3D170-E734-0EBD-E615-9A29AF26F68C}"/>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8212518" y="2159152"/>
              <a:ext cx="383722" cy="383722"/>
            </a:xfrm>
            <a:prstGeom prst="rect">
              <a:avLst/>
            </a:prstGeom>
          </p:spPr>
        </p:pic>
        <p:pic>
          <p:nvPicPr>
            <p:cNvPr id="48" name="Graphic 47" descr="User with solid fill">
              <a:extLst>
                <a:ext uri="{FF2B5EF4-FFF2-40B4-BE49-F238E27FC236}">
                  <a16:creationId xmlns:a16="http://schemas.microsoft.com/office/drawing/2014/main" id="{C140A18D-D92A-EBEF-2F3C-E8D5F87A81CB}"/>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8520302" y="2159152"/>
              <a:ext cx="383722" cy="383722"/>
            </a:xfrm>
            <a:prstGeom prst="rect">
              <a:avLst/>
            </a:prstGeom>
          </p:spPr>
        </p:pic>
        <p:pic>
          <p:nvPicPr>
            <p:cNvPr id="49" name="Graphic 48" descr="User with solid fill">
              <a:extLst>
                <a:ext uri="{FF2B5EF4-FFF2-40B4-BE49-F238E27FC236}">
                  <a16:creationId xmlns:a16="http://schemas.microsoft.com/office/drawing/2014/main" id="{91DBF193-4A2D-2DAA-E629-64CD501092C0}"/>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8828089" y="2159152"/>
              <a:ext cx="383722" cy="383722"/>
            </a:xfrm>
            <a:prstGeom prst="rect">
              <a:avLst/>
            </a:prstGeom>
          </p:spPr>
        </p:pic>
        <p:pic>
          <p:nvPicPr>
            <p:cNvPr id="83" name="Graphic 82" descr="User with solid fill">
              <a:extLst>
                <a:ext uri="{FF2B5EF4-FFF2-40B4-BE49-F238E27FC236}">
                  <a16:creationId xmlns:a16="http://schemas.microsoft.com/office/drawing/2014/main" id="{3DE0E4E8-7EA5-0A0B-812C-135889EB8C70}"/>
                </a:ext>
              </a:extLst>
            </p:cNvPr>
            <p:cNvPicPr>
              <a:picLocks noGrp="1" noRot="1" noChangeAspect="1" noMove="1" noResize="1" noEditPoints="1" noAdjustHandles="1" noChangeArrowheads="1" noChangeShapeType="1" noCrop="1"/>
            </p:cNvPicPr>
            <p:nvPr/>
          </p:nvPicPr>
          <p:blipFill>
            <a:blip r:embed="rId3">
              <a:alphaModFix amt="25000"/>
              <a:extLst>
                <a:ext uri="{96DAC541-7B7A-43D3-8B79-37D633B846F1}">
                  <asvg:svgBlip xmlns:asvg="http://schemas.microsoft.com/office/drawing/2016/SVG/main" r:embed="rId4"/>
                </a:ext>
              </a:extLst>
            </a:blip>
            <a:stretch>
              <a:fillRect/>
            </a:stretch>
          </p:blipFill>
          <p:spPr>
            <a:xfrm>
              <a:off x="2980190" y="2583015"/>
              <a:ext cx="383722" cy="383722"/>
            </a:xfrm>
            <a:prstGeom prst="rect">
              <a:avLst/>
            </a:prstGeom>
          </p:spPr>
        </p:pic>
        <p:pic>
          <p:nvPicPr>
            <p:cNvPr id="84" name="Graphic 83" descr="User with solid fill">
              <a:extLst>
                <a:ext uri="{FF2B5EF4-FFF2-40B4-BE49-F238E27FC236}">
                  <a16:creationId xmlns:a16="http://schemas.microsoft.com/office/drawing/2014/main" id="{B9E64506-8601-26F7-715A-C8607D57CF5A}"/>
                </a:ext>
              </a:extLst>
            </p:cNvPr>
            <p:cNvPicPr>
              <a:picLocks noGrp="1" noRot="1" noChangeAspect="1" noMove="1" noResize="1" noEditPoints="1" noAdjustHandles="1" noChangeArrowheads="1" noChangeShapeType="1" noCrop="1"/>
            </p:cNvPicPr>
            <p:nvPr/>
          </p:nvPicPr>
          <p:blipFill>
            <a:blip r:embed="rId3">
              <a:alphaModFix amt="25000"/>
              <a:extLst>
                <a:ext uri="{96DAC541-7B7A-43D3-8B79-37D633B846F1}">
                  <asvg:svgBlip xmlns:asvg="http://schemas.microsoft.com/office/drawing/2016/SVG/main" r:embed="rId4"/>
                </a:ext>
              </a:extLst>
            </a:blip>
            <a:stretch>
              <a:fillRect/>
            </a:stretch>
          </p:blipFill>
          <p:spPr>
            <a:xfrm>
              <a:off x="3287974" y="2583015"/>
              <a:ext cx="383722" cy="383722"/>
            </a:xfrm>
            <a:prstGeom prst="rect">
              <a:avLst/>
            </a:prstGeom>
          </p:spPr>
        </p:pic>
        <p:pic>
          <p:nvPicPr>
            <p:cNvPr id="85" name="Graphic 84" descr="User with solid fill">
              <a:extLst>
                <a:ext uri="{FF2B5EF4-FFF2-40B4-BE49-F238E27FC236}">
                  <a16:creationId xmlns:a16="http://schemas.microsoft.com/office/drawing/2014/main" id="{DFA9A3FA-476B-570C-AB49-1933CD1B9DD4}"/>
                </a:ext>
              </a:extLst>
            </p:cNvPr>
            <p:cNvPicPr>
              <a:picLocks noGrp="1" noRot="1" noChangeAspect="1" noMove="1" noResize="1" noEditPoints="1" noAdjustHandles="1" noChangeArrowheads="1" noChangeShapeType="1" noCrop="1"/>
            </p:cNvPicPr>
            <p:nvPr/>
          </p:nvPicPr>
          <p:blipFill>
            <a:blip r:embed="rId3">
              <a:alphaModFix amt="25000"/>
              <a:extLst>
                <a:ext uri="{96DAC541-7B7A-43D3-8B79-37D633B846F1}">
                  <asvg:svgBlip xmlns:asvg="http://schemas.microsoft.com/office/drawing/2016/SVG/main" r:embed="rId4"/>
                </a:ext>
              </a:extLst>
            </a:blip>
            <a:stretch>
              <a:fillRect/>
            </a:stretch>
          </p:blipFill>
          <p:spPr>
            <a:xfrm>
              <a:off x="3595758" y="2583015"/>
              <a:ext cx="383722" cy="383722"/>
            </a:xfrm>
            <a:prstGeom prst="rect">
              <a:avLst/>
            </a:prstGeom>
          </p:spPr>
        </p:pic>
        <p:pic>
          <p:nvPicPr>
            <p:cNvPr id="86" name="Graphic 85" descr="User with solid fill">
              <a:extLst>
                <a:ext uri="{FF2B5EF4-FFF2-40B4-BE49-F238E27FC236}">
                  <a16:creationId xmlns:a16="http://schemas.microsoft.com/office/drawing/2014/main" id="{1F7C2424-B796-7242-C1D9-312D5DAAAB0F}"/>
                </a:ext>
              </a:extLst>
            </p:cNvPr>
            <p:cNvPicPr>
              <a:picLocks noGrp="1" noRot="1" noChangeAspect="1" noMove="1" noResize="1" noEditPoints="1" noAdjustHandles="1" noChangeArrowheads="1" noChangeShapeType="1" noCrop="1"/>
            </p:cNvPicPr>
            <p:nvPr/>
          </p:nvPicPr>
          <p:blipFill>
            <a:blip r:embed="rId3">
              <a:alphaModFix amt="25000"/>
              <a:extLst>
                <a:ext uri="{96DAC541-7B7A-43D3-8B79-37D633B846F1}">
                  <asvg:svgBlip xmlns:asvg="http://schemas.microsoft.com/office/drawing/2016/SVG/main" r:embed="rId4"/>
                </a:ext>
              </a:extLst>
            </a:blip>
            <a:stretch>
              <a:fillRect/>
            </a:stretch>
          </p:blipFill>
          <p:spPr>
            <a:xfrm>
              <a:off x="3903542" y="2583015"/>
              <a:ext cx="383722" cy="383722"/>
            </a:xfrm>
            <a:prstGeom prst="rect">
              <a:avLst/>
            </a:prstGeom>
          </p:spPr>
        </p:pic>
        <p:pic>
          <p:nvPicPr>
            <p:cNvPr id="87" name="Graphic 86" descr="User with solid fill">
              <a:extLst>
                <a:ext uri="{FF2B5EF4-FFF2-40B4-BE49-F238E27FC236}">
                  <a16:creationId xmlns:a16="http://schemas.microsoft.com/office/drawing/2014/main" id="{1640EB6D-0361-543F-1426-0CE234F6308B}"/>
                </a:ext>
              </a:extLst>
            </p:cNvPr>
            <p:cNvPicPr>
              <a:picLocks noGrp="1" noRot="1" noChangeAspect="1" noMove="1" noResize="1" noEditPoints="1" noAdjustHandles="1" noChangeArrowheads="1" noChangeShapeType="1" noCrop="1"/>
            </p:cNvPicPr>
            <p:nvPr/>
          </p:nvPicPr>
          <p:blipFill>
            <a:blip r:embed="rId3">
              <a:alphaModFix amt="25000"/>
              <a:extLst>
                <a:ext uri="{96DAC541-7B7A-43D3-8B79-37D633B846F1}">
                  <asvg:svgBlip xmlns:asvg="http://schemas.microsoft.com/office/drawing/2016/SVG/main" r:embed="rId4"/>
                </a:ext>
              </a:extLst>
            </a:blip>
            <a:stretch>
              <a:fillRect/>
            </a:stretch>
          </p:blipFill>
          <p:spPr>
            <a:xfrm>
              <a:off x="4211326" y="2583015"/>
              <a:ext cx="383722" cy="383722"/>
            </a:xfrm>
            <a:prstGeom prst="rect">
              <a:avLst/>
            </a:prstGeom>
          </p:spPr>
        </p:pic>
        <p:pic>
          <p:nvPicPr>
            <p:cNvPr id="88" name="Graphic 87" descr="User with solid fill">
              <a:extLst>
                <a:ext uri="{FF2B5EF4-FFF2-40B4-BE49-F238E27FC236}">
                  <a16:creationId xmlns:a16="http://schemas.microsoft.com/office/drawing/2014/main" id="{4B8E342C-0B48-5A5D-AC52-8FF429B18B76}"/>
                </a:ext>
              </a:extLst>
            </p:cNvPr>
            <p:cNvPicPr>
              <a:picLocks noGrp="1" noRot="1" noChangeAspect="1" noMove="1" noResize="1" noEditPoints="1" noAdjustHandles="1" noChangeArrowheads="1" noChangeShapeType="1" noCrop="1"/>
            </p:cNvPicPr>
            <p:nvPr/>
          </p:nvPicPr>
          <p:blipFill>
            <a:blip r:embed="rId3">
              <a:alphaModFix amt="25000"/>
              <a:extLst>
                <a:ext uri="{96DAC541-7B7A-43D3-8B79-37D633B846F1}">
                  <asvg:svgBlip xmlns:asvg="http://schemas.microsoft.com/office/drawing/2016/SVG/main" r:embed="rId4"/>
                </a:ext>
              </a:extLst>
            </a:blip>
            <a:stretch>
              <a:fillRect/>
            </a:stretch>
          </p:blipFill>
          <p:spPr>
            <a:xfrm>
              <a:off x="4519110" y="2583015"/>
              <a:ext cx="383722" cy="383722"/>
            </a:xfrm>
            <a:prstGeom prst="rect">
              <a:avLst/>
            </a:prstGeom>
          </p:spPr>
        </p:pic>
        <p:pic>
          <p:nvPicPr>
            <p:cNvPr id="89" name="Graphic 88" descr="User with solid fill">
              <a:extLst>
                <a:ext uri="{FF2B5EF4-FFF2-40B4-BE49-F238E27FC236}">
                  <a16:creationId xmlns:a16="http://schemas.microsoft.com/office/drawing/2014/main" id="{7D650D0C-0875-3195-BFCD-4168CB3EED86}"/>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4826894" y="2583015"/>
              <a:ext cx="383722" cy="383722"/>
            </a:xfrm>
            <a:prstGeom prst="rect">
              <a:avLst/>
            </a:prstGeom>
          </p:spPr>
        </p:pic>
        <p:pic>
          <p:nvPicPr>
            <p:cNvPr id="76" name="Graphic 75" descr="User with solid fill">
              <a:extLst>
                <a:ext uri="{FF2B5EF4-FFF2-40B4-BE49-F238E27FC236}">
                  <a16:creationId xmlns:a16="http://schemas.microsoft.com/office/drawing/2014/main" id="{06432445-CBCF-A9E9-29AE-64A9FDD85321}"/>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5134678" y="2583015"/>
              <a:ext cx="383722" cy="383722"/>
            </a:xfrm>
            <a:prstGeom prst="rect">
              <a:avLst/>
            </a:prstGeom>
          </p:spPr>
        </p:pic>
        <p:pic>
          <p:nvPicPr>
            <p:cNvPr id="77" name="Graphic 76" descr="User with solid fill">
              <a:extLst>
                <a:ext uri="{FF2B5EF4-FFF2-40B4-BE49-F238E27FC236}">
                  <a16:creationId xmlns:a16="http://schemas.microsoft.com/office/drawing/2014/main" id="{BBBE177A-C6F9-534A-13C0-E717CCB905D4}"/>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5442462" y="2583015"/>
              <a:ext cx="383722" cy="383722"/>
            </a:xfrm>
            <a:prstGeom prst="rect">
              <a:avLst/>
            </a:prstGeom>
          </p:spPr>
        </p:pic>
        <p:pic>
          <p:nvPicPr>
            <p:cNvPr id="78" name="Graphic 77" descr="User with solid fill">
              <a:extLst>
                <a:ext uri="{FF2B5EF4-FFF2-40B4-BE49-F238E27FC236}">
                  <a16:creationId xmlns:a16="http://schemas.microsoft.com/office/drawing/2014/main" id="{94C6644C-3E44-49E2-340F-FCDC8DB092BB}"/>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5750246" y="2583015"/>
              <a:ext cx="383722" cy="383722"/>
            </a:xfrm>
            <a:prstGeom prst="rect">
              <a:avLst/>
            </a:prstGeom>
          </p:spPr>
        </p:pic>
        <p:pic>
          <p:nvPicPr>
            <p:cNvPr id="79" name="Graphic 78" descr="User with solid fill">
              <a:extLst>
                <a:ext uri="{FF2B5EF4-FFF2-40B4-BE49-F238E27FC236}">
                  <a16:creationId xmlns:a16="http://schemas.microsoft.com/office/drawing/2014/main" id="{6262B19C-FA7A-F2BF-6B93-4C77F2E4460B}"/>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6058030" y="2583015"/>
              <a:ext cx="383722" cy="383722"/>
            </a:xfrm>
            <a:prstGeom prst="rect">
              <a:avLst/>
            </a:prstGeom>
          </p:spPr>
        </p:pic>
        <p:pic>
          <p:nvPicPr>
            <p:cNvPr id="80" name="Graphic 79" descr="User with solid fill">
              <a:extLst>
                <a:ext uri="{FF2B5EF4-FFF2-40B4-BE49-F238E27FC236}">
                  <a16:creationId xmlns:a16="http://schemas.microsoft.com/office/drawing/2014/main" id="{3F5AC447-F56A-5DD6-4FFF-94CA857B8CEA}"/>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6365814" y="2583015"/>
              <a:ext cx="383722" cy="383722"/>
            </a:xfrm>
            <a:prstGeom prst="rect">
              <a:avLst/>
            </a:prstGeom>
          </p:spPr>
        </p:pic>
        <p:pic>
          <p:nvPicPr>
            <p:cNvPr id="81" name="Graphic 80" descr="User with solid fill">
              <a:extLst>
                <a:ext uri="{FF2B5EF4-FFF2-40B4-BE49-F238E27FC236}">
                  <a16:creationId xmlns:a16="http://schemas.microsoft.com/office/drawing/2014/main" id="{0FC210A7-101C-7592-FF9D-5B2AE6F27C02}"/>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6673598" y="2583015"/>
              <a:ext cx="383722" cy="383722"/>
            </a:xfrm>
            <a:prstGeom prst="rect">
              <a:avLst/>
            </a:prstGeom>
          </p:spPr>
        </p:pic>
        <p:pic>
          <p:nvPicPr>
            <p:cNvPr id="82" name="Graphic 81" descr="User with solid fill">
              <a:extLst>
                <a:ext uri="{FF2B5EF4-FFF2-40B4-BE49-F238E27FC236}">
                  <a16:creationId xmlns:a16="http://schemas.microsoft.com/office/drawing/2014/main" id="{3F05808D-729C-382A-3594-830331219CA0}"/>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6981382" y="2583015"/>
              <a:ext cx="383722" cy="383722"/>
            </a:xfrm>
            <a:prstGeom prst="rect">
              <a:avLst/>
            </a:prstGeom>
          </p:spPr>
        </p:pic>
        <p:pic>
          <p:nvPicPr>
            <p:cNvPr id="69" name="Graphic 68" descr="User with solid fill">
              <a:extLst>
                <a:ext uri="{FF2B5EF4-FFF2-40B4-BE49-F238E27FC236}">
                  <a16:creationId xmlns:a16="http://schemas.microsoft.com/office/drawing/2014/main" id="{8F4FC89F-7A3C-628C-F2FD-69E4C3ED71FA}"/>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7289166" y="2583015"/>
              <a:ext cx="383722" cy="383722"/>
            </a:xfrm>
            <a:prstGeom prst="rect">
              <a:avLst/>
            </a:prstGeom>
          </p:spPr>
        </p:pic>
        <p:pic>
          <p:nvPicPr>
            <p:cNvPr id="70" name="Graphic 69" descr="User with solid fill">
              <a:extLst>
                <a:ext uri="{FF2B5EF4-FFF2-40B4-BE49-F238E27FC236}">
                  <a16:creationId xmlns:a16="http://schemas.microsoft.com/office/drawing/2014/main" id="{BA45017F-DED6-ABBD-78B5-1FAD46346848}"/>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7596950" y="2583015"/>
              <a:ext cx="383722" cy="383722"/>
            </a:xfrm>
            <a:prstGeom prst="rect">
              <a:avLst/>
            </a:prstGeom>
          </p:spPr>
        </p:pic>
        <p:pic>
          <p:nvPicPr>
            <p:cNvPr id="71" name="Graphic 70" descr="User with solid fill">
              <a:extLst>
                <a:ext uri="{FF2B5EF4-FFF2-40B4-BE49-F238E27FC236}">
                  <a16:creationId xmlns:a16="http://schemas.microsoft.com/office/drawing/2014/main" id="{610E4348-8430-830B-6857-B452F45421E7}"/>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7904734" y="2583015"/>
              <a:ext cx="383722" cy="383722"/>
            </a:xfrm>
            <a:prstGeom prst="rect">
              <a:avLst/>
            </a:prstGeom>
          </p:spPr>
        </p:pic>
        <p:pic>
          <p:nvPicPr>
            <p:cNvPr id="72" name="Graphic 71" descr="User with solid fill">
              <a:extLst>
                <a:ext uri="{FF2B5EF4-FFF2-40B4-BE49-F238E27FC236}">
                  <a16:creationId xmlns:a16="http://schemas.microsoft.com/office/drawing/2014/main" id="{4C9B0493-15C5-AB89-044E-9B6BB8398AEB}"/>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8212518" y="2583015"/>
              <a:ext cx="383722" cy="383722"/>
            </a:xfrm>
            <a:prstGeom prst="rect">
              <a:avLst/>
            </a:prstGeom>
          </p:spPr>
        </p:pic>
        <p:pic>
          <p:nvPicPr>
            <p:cNvPr id="73" name="Graphic 72" descr="User with solid fill">
              <a:extLst>
                <a:ext uri="{FF2B5EF4-FFF2-40B4-BE49-F238E27FC236}">
                  <a16:creationId xmlns:a16="http://schemas.microsoft.com/office/drawing/2014/main" id="{3E6300CF-4C3A-E64D-8D76-F0A0076C6882}"/>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8520302" y="2583015"/>
              <a:ext cx="383722" cy="383722"/>
            </a:xfrm>
            <a:prstGeom prst="rect">
              <a:avLst/>
            </a:prstGeom>
          </p:spPr>
        </p:pic>
        <p:pic>
          <p:nvPicPr>
            <p:cNvPr id="74" name="Graphic 73" descr="User with solid fill">
              <a:extLst>
                <a:ext uri="{FF2B5EF4-FFF2-40B4-BE49-F238E27FC236}">
                  <a16:creationId xmlns:a16="http://schemas.microsoft.com/office/drawing/2014/main" id="{B3EFE72C-7D22-3FA3-1E59-D3BBDFA2AA28}"/>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8828089" y="2583015"/>
              <a:ext cx="383722" cy="383722"/>
            </a:xfrm>
            <a:prstGeom prst="rect">
              <a:avLst/>
            </a:prstGeom>
          </p:spPr>
        </p:pic>
        <p:pic>
          <p:nvPicPr>
            <p:cNvPr id="108" name="Graphic 107" descr="User with solid fill">
              <a:extLst>
                <a:ext uri="{FF2B5EF4-FFF2-40B4-BE49-F238E27FC236}">
                  <a16:creationId xmlns:a16="http://schemas.microsoft.com/office/drawing/2014/main" id="{03503790-A210-ABB0-F0AD-36AE3F621D4A}"/>
                </a:ext>
              </a:extLst>
            </p:cNvPr>
            <p:cNvPicPr>
              <a:picLocks noGrp="1" noRot="1" noChangeAspect="1" noMove="1" noResize="1" noEditPoints="1" noAdjustHandles="1" noChangeArrowheads="1" noChangeShapeType="1" noCrop="1"/>
            </p:cNvPicPr>
            <p:nvPr/>
          </p:nvPicPr>
          <p:blipFill>
            <a:blip r:embed="rId7">
              <a:alphaModFix amt="25000"/>
              <a:extLst>
                <a:ext uri="{96DAC541-7B7A-43D3-8B79-37D633B846F1}">
                  <asvg:svgBlip xmlns:asvg="http://schemas.microsoft.com/office/drawing/2016/SVG/main" r:embed="rId8"/>
                </a:ext>
              </a:extLst>
            </a:blip>
            <a:stretch>
              <a:fillRect/>
            </a:stretch>
          </p:blipFill>
          <p:spPr>
            <a:xfrm>
              <a:off x="2980190" y="2974221"/>
              <a:ext cx="383722" cy="383722"/>
            </a:xfrm>
            <a:prstGeom prst="rect">
              <a:avLst/>
            </a:prstGeom>
          </p:spPr>
        </p:pic>
        <p:pic>
          <p:nvPicPr>
            <p:cNvPr id="109" name="Graphic 108" descr="User with solid fill">
              <a:extLst>
                <a:ext uri="{FF2B5EF4-FFF2-40B4-BE49-F238E27FC236}">
                  <a16:creationId xmlns:a16="http://schemas.microsoft.com/office/drawing/2014/main" id="{4EFAC816-ABD3-725C-CAF1-5B8D475C8886}"/>
                </a:ext>
              </a:extLst>
            </p:cNvPr>
            <p:cNvPicPr>
              <a:picLocks noGrp="1" noRot="1" noChangeAspect="1" noMove="1" noResize="1" noEditPoints="1" noAdjustHandles="1" noChangeArrowheads="1" noChangeShapeType="1" noCrop="1"/>
            </p:cNvPicPr>
            <p:nvPr/>
          </p:nvPicPr>
          <p:blipFill>
            <a:blip r:embed="rId7">
              <a:alphaModFix amt="25000"/>
              <a:extLst>
                <a:ext uri="{96DAC541-7B7A-43D3-8B79-37D633B846F1}">
                  <asvg:svgBlip xmlns:asvg="http://schemas.microsoft.com/office/drawing/2016/SVG/main" r:embed="rId8"/>
                </a:ext>
              </a:extLst>
            </a:blip>
            <a:stretch>
              <a:fillRect/>
            </a:stretch>
          </p:blipFill>
          <p:spPr>
            <a:xfrm>
              <a:off x="3287974" y="2974221"/>
              <a:ext cx="383722" cy="383722"/>
            </a:xfrm>
            <a:prstGeom prst="rect">
              <a:avLst/>
            </a:prstGeom>
          </p:spPr>
        </p:pic>
        <p:pic>
          <p:nvPicPr>
            <p:cNvPr id="110" name="Graphic 109" descr="User with solid fill">
              <a:extLst>
                <a:ext uri="{FF2B5EF4-FFF2-40B4-BE49-F238E27FC236}">
                  <a16:creationId xmlns:a16="http://schemas.microsoft.com/office/drawing/2014/main" id="{074EA30C-BD50-9E15-98BA-D2D5D655C46A}"/>
                </a:ext>
              </a:extLst>
            </p:cNvPr>
            <p:cNvPicPr>
              <a:picLocks noGrp="1" noRot="1" noChangeAspect="1" noMove="1" noResize="1" noEditPoints="1" noAdjustHandles="1" noChangeArrowheads="1" noChangeShapeType="1" noCrop="1"/>
            </p:cNvPicPr>
            <p:nvPr/>
          </p:nvPicPr>
          <p:blipFill>
            <a:blip r:embed="rId7">
              <a:alphaModFix amt="25000"/>
              <a:extLst>
                <a:ext uri="{96DAC541-7B7A-43D3-8B79-37D633B846F1}">
                  <asvg:svgBlip xmlns:asvg="http://schemas.microsoft.com/office/drawing/2016/SVG/main" r:embed="rId8"/>
                </a:ext>
              </a:extLst>
            </a:blip>
            <a:stretch>
              <a:fillRect/>
            </a:stretch>
          </p:blipFill>
          <p:spPr>
            <a:xfrm>
              <a:off x="3595758" y="2974221"/>
              <a:ext cx="383722" cy="383722"/>
            </a:xfrm>
            <a:prstGeom prst="rect">
              <a:avLst/>
            </a:prstGeom>
          </p:spPr>
        </p:pic>
        <p:pic>
          <p:nvPicPr>
            <p:cNvPr id="111" name="Graphic 110" descr="User with solid fill">
              <a:extLst>
                <a:ext uri="{FF2B5EF4-FFF2-40B4-BE49-F238E27FC236}">
                  <a16:creationId xmlns:a16="http://schemas.microsoft.com/office/drawing/2014/main" id="{91EE5B37-A0BC-2FCF-7334-A7AEF53D4272}"/>
                </a:ext>
              </a:extLst>
            </p:cNvPr>
            <p:cNvPicPr>
              <a:picLocks noGrp="1" noRot="1" noChangeAspect="1" noMove="1" noResize="1" noEditPoints="1" noAdjustHandles="1" noChangeArrowheads="1" noChangeShapeType="1" noCrop="1"/>
            </p:cNvPicPr>
            <p:nvPr/>
          </p:nvPicPr>
          <p:blipFill>
            <a:blip r:embed="rId7">
              <a:alphaModFix amt="25000"/>
              <a:extLst>
                <a:ext uri="{96DAC541-7B7A-43D3-8B79-37D633B846F1}">
                  <asvg:svgBlip xmlns:asvg="http://schemas.microsoft.com/office/drawing/2016/SVG/main" r:embed="rId8"/>
                </a:ext>
              </a:extLst>
            </a:blip>
            <a:stretch>
              <a:fillRect/>
            </a:stretch>
          </p:blipFill>
          <p:spPr>
            <a:xfrm>
              <a:off x="3903542" y="2974221"/>
              <a:ext cx="383722" cy="383722"/>
            </a:xfrm>
            <a:prstGeom prst="rect">
              <a:avLst/>
            </a:prstGeom>
          </p:spPr>
        </p:pic>
        <p:pic>
          <p:nvPicPr>
            <p:cNvPr id="112" name="Graphic 111" descr="User with solid fill">
              <a:extLst>
                <a:ext uri="{FF2B5EF4-FFF2-40B4-BE49-F238E27FC236}">
                  <a16:creationId xmlns:a16="http://schemas.microsoft.com/office/drawing/2014/main" id="{E905A62F-913B-F783-CD68-74909C0A53A2}"/>
                </a:ext>
              </a:extLst>
            </p:cNvPr>
            <p:cNvPicPr>
              <a:picLocks noGrp="1" noRot="1" noChangeAspect="1" noMove="1" noResize="1" noEditPoints="1" noAdjustHandles="1" noChangeArrowheads="1" noChangeShapeType="1" noCrop="1"/>
            </p:cNvPicPr>
            <p:nvPr/>
          </p:nvPicPr>
          <p:blipFill>
            <a:blip r:embed="rId7">
              <a:alphaModFix amt="25000"/>
              <a:extLst>
                <a:ext uri="{96DAC541-7B7A-43D3-8B79-37D633B846F1}">
                  <asvg:svgBlip xmlns:asvg="http://schemas.microsoft.com/office/drawing/2016/SVG/main" r:embed="rId8"/>
                </a:ext>
              </a:extLst>
            </a:blip>
            <a:stretch>
              <a:fillRect/>
            </a:stretch>
          </p:blipFill>
          <p:spPr>
            <a:xfrm>
              <a:off x="4211326" y="2974221"/>
              <a:ext cx="383722" cy="383722"/>
            </a:xfrm>
            <a:prstGeom prst="rect">
              <a:avLst/>
            </a:prstGeom>
          </p:spPr>
        </p:pic>
        <p:pic>
          <p:nvPicPr>
            <p:cNvPr id="113" name="Graphic 112" descr="User with solid fill">
              <a:extLst>
                <a:ext uri="{FF2B5EF4-FFF2-40B4-BE49-F238E27FC236}">
                  <a16:creationId xmlns:a16="http://schemas.microsoft.com/office/drawing/2014/main" id="{20295808-3A44-E4AD-ECA2-F2839985859B}"/>
                </a:ext>
              </a:extLst>
            </p:cNvPr>
            <p:cNvPicPr>
              <a:picLocks noGrp="1" noRot="1" noChangeAspect="1" noMove="1" noResize="1" noEditPoints="1" noAdjustHandles="1" noChangeArrowheads="1" noChangeShapeType="1" noCrop="1"/>
            </p:cNvPicPr>
            <p:nvPr/>
          </p:nvPicPr>
          <p:blipFill>
            <a:blip r:embed="rId7">
              <a:alphaModFix amt="25000"/>
              <a:extLst>
                <a:ext uri="{96DAC541-7B7A-43D3-8B79-37D633B846F1}">
                  <asvg:svgBlip xmlns:asvg="http://schemas.microsoft.com/office/drawing/2016/SVG/main" r:embed="rId8"/>
                </a:ext>
              </a:extLst>
            </a:blip>
            <a:stretch>
              <a:fillRect/>
            </a:stretch>
          </p:blipFill>
          <p:spPr>
            <a:xfrm>
              <a:off x="4519110" y="2974221"/>
              <a:ext cx="383722" cy="383722"/>
            </a:xfrm>
            <a:prstGeom prst="rect">
              <a:avLst/>
            </a:prstGeom>
          </p:spPr>
        </p:pic>
        <p:pic>
          <p:nvPicPr>
            <p:cNvPr id="114" name="Graphic 113" descr="User with solid fill">
              <a:extLst>
                <a:ext uri="{FF2B5EF4-FFF2-40B4-BE49-F238E27FC236}">
                  <a16:creationId xmlns:a16="http://schemas.microsoft.com/office/drawing/2014/main" id="{8F648C07-246C-F0C4-ADA0-8EEEBF1438B7}"/>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4826894" y="2974221"/>
              <a:ext cx="383722" cy="383722"/>
            </a:xfrm>
            <a:prstGeom prst="rect">
              <a:avLst/>
            </a:prstGeom>
          </p:spPr>
        </p:pic>
        <p:pic>
          <p:nvPicPr>
            <p:cNvPr id="101" name="Graphic 100" descr="User with solid fill">
              <a:extLst>
                <a:ext uri="{FF2B5EF4-FFF2-40B4-BE49-F238E27FC236}">
                  <a16:creationId xmlns:a16="http://schemas.microsoft.com/office/drawing/2014/main" id="{154B455F-81C5-1D6C-B652-4718D8FD62FA}"/>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5134678" y="2974221"/>
              <a:ext cx="383722" cy="383722"/>
            </a:xfrm>
            <a:prstGeom prst="rect">
              <a:avLst/>
            </a:prstGeom>
          </p:spPr>
        </p:pic>
        <p:pic>
          <p:nvPicPr>
            <p:cNvPr id="102" name="Graphic 101" descr="User with solid fill">
              <a:extLst>
                <a:ext uri="{FF2B5EF4-FFF2-40B4-BE49-F238E27FC236}">
                  <a16:creationId xmlns:a16="http://schemas.microsoft.com/office/drawing/2014/main" id="{7ABF1481-C11D-F4C5-770D-0053210867A8}"/>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5442462" y="2974221"/>
              <a:ext cx="383722" cy="383722"/>
            </a:xfrm>
            <a:prstGeom prst="rect">
              <a:avLst/>
            </a:prstGeom>
          </p:spPr>
        </p:pic>
        <p:pic>
          <p:nvPicPr>
            <p:cNvPr id="103" name="Graphic 102" descr="User with solid fill">
              <a:extLst>
                <a:ext uri="{FF2B5EF4-FFF2-40B4-BE49-F238E27FC236}">
                  <a16:creationId xmlns:a16="http://schemas.microsoft.com/office/drawing/2014/main" id="{101DEFB0-470F-B84A-CE69-8D6BA4C26BE4}"/>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5750246" y="2974221"/>
              <a:ext cx="383722" cy="383722"/>
            </a:xfrm>
            <a:prstGeom prst="rect">
              <a:avLst/>
            </a:prstGeom>
          </p:spPr>
        </p:pic>
        <p:pic>
          <p:nvPicPr>
            <p:cNvPr id="104" name="Graphic 103" descr="User with solid fill">
              <a:extLst>
                <a:ext uri="{FF2B5EF4-FFF2-40B4-BE49-F238E27FC236}">
                  <a16:creationId xmlns:a16="http://schemas.microsoft.com/office/drawing/2014/main" id="{A0807A34-FAA8-1FAE-9526-591632E2EF61}"/>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6058030" y="2974221"/>
              <a:ext cx="383722" cy="383722"/>
            </a:xfrm>
            <a:prstGeom prst="rect">
              <a:avLst/>
            </a:prstGeom>
          </p:spPr>
        </p:pic>
        <p:pic>
          <p:nvPicPr>
            <p:cNvPr id="105" name="Graphic 104" descr="User with solid fill">
              <a:extLst>
                <a:ext uri="{FF2B5EF4-FFF2-40B4-BE49-F238E27FC236}">
                  <a16:creationId xmlns:a16="http://schemas.microsoft.com/office/drawing/2014/main" id="{49A6D2E7-44F6-FF93-CC57-90DBCFCFB8CB}"/>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6365814" y="2974221"/>
              <a:ext cx="383722" cy="383722"/>
            </a:xfrm>
            <a:prstGeom prst="rect">
              <a:avLst/>
            </a:prstGeom>
          </p:spPr>
        </p:pic>
        <p:pic>
          <p:nvPicPr>
            <p:cNvPr id="106" name="Graphic 105" descr="User with solid fill">
              <a:extLst>
                <a:ext uri="{FF2B5EF4-FFF2-40B4-BE49-F238E27FC236}">
                  <a16:creationId xmlns:a16="http://schemas.microsoft.com/office/drawing/2014/main" id="{E8672D7B-41AF-D00C-C8E4-41220FFAE7E2}"/>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6673598" y="2974221"/>
              <a:ext cx="383722" cy="383722"/>
            </a:xfrm>
            <a:prstGeom prst="rect">
              <a:avLst/>
            </a:prstGeom>
          </p:spPr>
        </p:pic>
        <p:pic>
          <p:nvPicPr>
            <p:cNvPr id="107" name="Graphic 106" descr="User with solid fill">
              <a:extLst>
                <a:ext uri="{FF2B5EF4-FFF2-40B4-BE49-F238E27FC236}">
                  <a16:creationId xmlns:a16="http://schemas.microsoft.com/office/drawing/2014/main" id="{0BE2848C-3430-2375-2AB5-E2D732271BD4}"/>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6981382" y="2974221"/>
              <a:ext cx="383722" cy="383722"/>
            </a:xfrm>
            <a:prstGeom prst="rect">
              <a:avLst/>
            </a:prstGeom>
          </p:spPr>
        </p:pic>
        <p:pic>
          <p:nvPicPr>
            <p:cNvPr id="94" name="Graphic 93" descr="User with solid fill">
              <a:extLst>
                <a:ext uri="{FF2B5EF4-FFF2-40B4-BE49-F238E27FC236}">
                  <a16:creationId xmlns:a16="http://schemas.microsoft.com/office/drawing/2014/main" id="{4147CCED-9498-96BC-6467-9C8435EE08C7}"/>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7289166" y="2974221"/>
              <a:ext cx="383722" cy="383722"/>
            </a:xfrm>
            <a:prstGeom prst="rect">
              <a:avLst/>
            </a:prstGeom>
          </p:spPr>
        </p:pic>
        <p:pic>
          <p:nvPicPr>
            <p:cNvPr id="95" name="Graphic 94" descr="User with solid fill">
              <a:extLst>
                <a:ext uri="{FF2B5EF4-FFF2-40B4-BE49-F238E27FC236}">
                  <a16:creationId xmlns:a16="http://schemas.microsoft.com/office/drawing/2014/main" id="{9E797FD2-B899-F1AA-6A0E-52034B5F6D65}"/>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7596950" y="2974221"/>
              <a:ext cx="383722" cy="383722"/>
            </a:xfrm>
            <a:prstGeom prst="rect">
              <a:avLst/>
            </a:prstGeom>
          </p:spPr>
        </p:pic>
        <p:pic>
          <p:nvPicPr>
            <p:cNvPr id="96" name="Graphic 95" descr="User with solid fill">
              <a:extLst>
                <a:ext uri="{FF2B5EF4-FFF2-40B4-BE49-F238E27FC236}">
                  <a16:creationId xmlns:a16="http://schemas.microsoft.com/office/drawing/2014/main" id="{6DBD4452-0420-4E3D-37E9-87D2888716E3}"/>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7904734" y="2974221"/>
              <a:ext cx="383722" cy="383722"/>
            </a:xfrm>
            <a:prstGeom prst="rect">
              <a:avLst/>
            </a:prstGeom>
          </p:spPr>
        </p:pic>
        <p:pic>
          <p:nvPicPr>
            <p:cNvPr id="97" name="Graphic 96" descr="User with solid fill">
              <a:extLst>
                <a:ext uri="{FF2B5EF4-FFF2-40B4-BE49-F238E27FC236}">
                  <a16:creationId xmlns:a16="http://schemas.microsoft.com/office/drawing/2014/main" id="{21AB4AEE-831E-34EC-34EC-11A99E162023}"/>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8212518" y="2974221"/>
              <a:ext cx="383722" cy="383722"/>
            </a:xfrm>
            <a:prstGeom prst="rect">
              <a:avLst/>
            </a:prstGeom>
          </p:spPr>
        </p:pic>
        <p:pic>
          <p:nvPicPr>
            <p:cNvPr id="98" name="Graphic 97" descr="User with solid fill">
              <a:extLst>
                <a:ext uri="{FF2B5EF4-FFF2-40B4-BE49-F238E27FC236}">
                  <a16:creationId xmlns:a16="http://schemas.microsoft.com/office/drawing/2014/main" id="{4ACD5171-6BCA-A483-DD3C-4B1AEA4A4993}"/>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8520302" y="2974221"/>
              <a:ext cx="383722" cy="383722"/>
            </a:xfrm>
            <a:prstGeom prst="rect">
              <a:avLst/>
            </a:prstGeom>
          </p:spPr>
        </p:pic>
        <p:pic>
          <p:nvPicPr>
            <p:cNvPr id="99" name="Graphic 98" descr="User with solid fill">
              <a:extLst>
                <a:ext uri="{FF2B5EF4-FFF2-40B4-BE49-F238E27FC236}">
                  <a16:creationId xmlns:a16="http://schemas.microsoft.com/office/drawing/2014/main" id="{8C899192-68BC-D7F4-EDFD-C7DE5A4A6A34}"/>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8828089" y="2974221"/>
              <a:ext cx="383722" cy="383722"/>
            </a:xfrm>
            <a:prstGeom prst="rect">
              <a:avLst/>
            </a:prstGeom>
          </p:spPr>
        </p:pic>
        <p:pic>
          <p:nvPicPr>
            <p:cNvPr id="133" name="Graphic 132" descr="User Crown Female with solid fill">
              <a:extLst>
                <a:ext uri="{FF2B5EF4-FFF2-40B4-BE49-F238E27FC236}">
                  <a16:creationId xmlns:a16="http://schemas.microsoft.com/office/drawing/2014/main" id="{47F68937-DD29-6BD8-566F-6D5A1BFD5192}"/>
                </a:ext>
              </a:extLst>
            </p:cNvPr>
            <p:cNvPicPr>
              <a:picLocks noGrp="1" noRot="1" noChangeAspect="1" noMove="1" noResize="1" noEditPoints="1" noAdjustHandles="1" noChangeArrowheads="1" noChangeShapeType="1" noCrop="1"/>
            </p:cNvPicPr>
            <p:nvPr/>
          </p:nvPicPr>
          <p:blipFill>
            <a:blip r:embed="rId9">
              <a:extLst>
                <a:ext uri="{96DAC541-7B7A-43D3-8B79-37D633B846F1}">
                  <asvg:svgBlip xmlns:asvg="http://schemas.microsoft.com/office/drawing/2016/SVG/main" r:embed="rId10"/>
                </a:ext>
              </a:extLst>
            </a:blip>
            <a:srcRect/>
            <a:stretch/>
          </p:blipFill>
          <p:spPr>
            <a:xfrm>
              <a:off x="2980190" y="3365425"/>
              <a:ext cx="383722" cy="383722"/>
            </a:xfrm>
            <a:prstGeom prst="rect">
              <a:avLst/>
            </a:prstGeom>
          </p:spPr>
        </p:pic>
        <p:pic>
          <p:nvPicPr>
            <p:cNvPr id="134" name="Graphic 133" descr="User Crown Male with solid fill">
              <a:extLst>
                <a:ext uri="{FF2B5EF4-FFF2-40B4-BE49-F238E27FC236}">
                  <a16:creationId xmlns:a16="http://schemas.microsoft.com/office/drawing/2014/main" id="{2D835438-C9EF-49ED-4EB6-E9D1397E8B20}"/>
                </a:ext>
              </a:extLst>
            </p:cNvPr>
            <p:cNvPicPr>
              <a:picLocks noGrp="1" noRot="1" noChangeAspect="1" noMove="1" noResize="1" noEditPoints="1" noAdjustHandles="1" noChangeArrowheads="1" noChangeShapeType="1" noCrop="1"/>
            </p:cNvPicPr>
            <p:nvPr/>
          </p:nvPicPr>
          <p:blipFill>
            <a:blip r:embed="rId11">
              <a:extLst>
                <a:ext uri="{96DAC541-7B7A-43D3-8B79-37D633B846F1}">
                  <asvg:svgBlip xmlns:asvg="http://schemas.microsoft.com/office/drawing/2016/SVG/main" r:embed="rId12"/>
                </a:ext>
              </a:extLst>
            </a:blip>
            <a:srcRect/>
            <a:stretch/>
          </p:blipFill>
          <p:spPr>
            <a:xfrm>
              <a:off x="3287974" y="3365425"/>
              <a:ext cx="383722" cy="383722"/>
            </a:xfrm>
            <a:prstGeom prst="rect">
              <a:avLst/>
            </a:prstGeom>
          </p:spPr>
        </p:pic>
        <p:pic>
          <p:nvPicPr>
            <p:cNvPr id="135" name="Graphic 134" descr="User Crown Female with solid fill">
              <a:extLst>
                <a:ext uri="{FF2B5EF4-FFF2-40B4-BE49-F238E27FC236}">
                  <a16:creationId xmlns:a16="http://schemas.microsoft.com/office/drawing/2014/main" id="{2217BA58-432B-9E7B-AA81-CDDE1E307B5C}"/>
                </a:ext>
              </a:extLst>
            </p:cNvPr>
            <p:cNvPicPr>
              <a:picLocks noGrp="1" noRot="1" noChangeAspect="1" noMove="1" noResize="1" noEditPoints="1" noAdjustHandles="1" noChangeArrowheads="1" noChangeShapeType="1" noCrop="1"/>
            </p:cNvPicPr>
            <p:nvPr/>
          </p:nvPicPr>
          <p:blipFill>
            <a:blip r:embed="rId9">
              <a:extLst>
                <a:ext uri="{96DAC541-7B7A-43D3-8B79-37D633B846F1}">
                  <asvg:svgBlip xmlns:asvg="http://schemas.microsoft.com/office/drawing/2016/SVG/main" r:embed="rId10"/>
                </a:ext>
              </a:extLst>
            </a:blip>
            <a:srcRect/>
            <a:stretch/>
          </p:blipFill>
          <p:spPr>
            <a:xfrm>
              <a:off x="3595758" y="3365425"/>
              <a:ext cx="383722" cy="383722"/>
            </a:xfrm>
            <a:prstGeom prst="rect">
              <a:avLst/>
            </a:prstGeom>
          </p:spPr>
        </p:pic>
        <p:pic>
          <p:nvPicPr>
            <p:cNvPr id="136" name="Graphic 135" descr="User Crown Male with solid fill">
              <a:extLst>
                <a:ext uri="{FF2B5EF4-FFF2-40B4-BE49-F238E27FC236}">
                  <a16:creationId xmlns:a16="http://schemas.microsoft.com/office/drawing/2014/main" id="{CDF08105-B327-E28D-9519-634D792E2E86}"/>
                </a:ext>
              </a:extLst>
            </p:cNvPr>
            <p:cNvPicPr>
              <a:picLocks noGrp="1" noRot="1" noChangeAspect="1" noMove="1" noResize="1" noEditPoints="1" noAdjustHandles="1" noChangeArrowheads="1" noChangeShapeType="1" noCrop="1"/>
            </p:cNvPicPr>
            <p:nvPr/>
          </p:nvPicPr>
          <p:blipFill>
            <a:blip r:embed="rId11">
              <a:extLst>
                <a:ext uri="{96DAC541-7B7A-43D3-8B79-37D633B846F1}">
                  <asvg:svgBlip xmlns:asvg="http://schemas.microsoft.com/office/drawing/2016/SVG/main" r:embed="rId12"/>
                </a:ext>
              </a:extLst>
            </a:blip>
            <a:srcRect/>
            <a:stretch/>
          </p:blipFill>
          <p:spPr>
            <a:xfrm>
              <a:off x="3903542" y="3365425"/>
              <a:ext cx="383722" cy="383722"/>
            </a:xfrm>
            <a:prstGeom prst="rect">
              <a:avLst/>
            </a:prstGeom>
          </p:spPr>
        </p:pic>
        <p:pic>
          <p:nvPicPr>
            <p:cNvPr id="137" name="Graphic 136" descr="User Crown Female with solid fill">
              <a:extLst>
                <a:ext uri="{FF2B5EF4-FFF2-40B4-BE49-F238E27FC236}">
                  <a16:creationId xmlns:a16="http://schemas.microsoft.com/office/drawing/2014/main" id="{524232A7-6A71-9243-8A16-6B29640ECF99}"/>
                </a:ext>
              </a:extLst>
            </p:cNvPr>
            <p:cNvPicPr>
              <a:picLocks noGrp="1" noRot="1" noChangeAspect="1" noMove="1" noResize="1" noEditPoints="1" noAdjustHandles="1" noChangeArrowheads="1" noChangeShapeType="1" noCrop="1"/>
            </p:cNvPicPr>
            <p:nvPr/>
          </p:nvPicPr>
          <p:blipFill>
            <a:blip r:embed="rId9">
              <a:extLst>
                <a:ext uri="{96DAC541-7B7A-43D3-8B79-37D633B846F1}">
                  <asvg:svgBlip xmlns:asvg="http://schemas.microsoft.com/office/drawing/2016/SVG/main" r:embed="rId10"/>
                </a:ext>
              </a:extLst>
            </a:blip>
            <a:srcRect/>
            <a:stretch/>
          </p:blipFill>
          <p:spPr>
            <a:xfrm>
              <a:off x="4211326" y="3365425"/>
              <a:ext cx="383722" cy="383722"/>
            </a:xfrm>
            <a:prstGeom prst="rect">
              <a:avLst/>
            </a:prstGeom>
          </p:spPr>
        </p:pic>
        <p:pic>
          <p:nvPicPr>
            <p:cNvPr id="138" name="Graphic 137" descr="User with solid fill">
              <a:extLst>
                <a:ext uri="{FF2B5EF4-FFF2-40B4-BE49-F238E27FC236}">
                  <a16:creationId xmlns:a16="http://schemas.microsoft.com/office/drawing/2014/main" id="{835FBD1F-C360-7554-B087-78DB3637B72A}"/>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4519110" y="3365425"/>
              <a:ext cx="383722" cy="383722"/>
            </a:xfrm>
            <a:prstGeom prst="rect">
              <a:avLst/>
            </a:prstGeom>
          </p:spPr>
        </p:pic>
        <p:pic>
          <p:nvPicPr>
            <p:cNvPr id="139" name="Graphic 138" descr="User with solid fill">
              <a:extLst>
                <a:ext uri="{FF2B5EF4-FFF2-40B4-BE49-F238E27FC236}">
                  <a16:creationId xmlns:a16="http://schemas.microsoft.com/office/drawing/2014/main" id="{874383CD-175F-3379-0692-1A2396FE535F}"/>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4826894" y="3365425"/>
              <a:ext cx="383722" cy="383722"/>
            </a:xfrm>
            <a:prstGeom prst="rect">
              <a:avLst/>
            </a:prstGeom>
          </p:spPr>
        </p:pic>
        <p:pic>
          <p:nvPicPr>
            <p:cNvPr id="126" name="Graphic 125" descr="User with solid fill">
              <a:extLst>
                <a:ext uri="{FF2B5EF4-FFF2-40B4-BE49-F238E27FC236}">
                  <a16:creationId xmlns:a16="http://schemas.microsoft.com/office/drawing/2014/main" id="{4C8E314F-FFBA-5BC0-8C6D-C0D1C0B3C18B}"/>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5134678" y="3365425"/>
              <a:ext cx="383722" cy="383722"/>
            </a:xfrm>
            <a:prstGeom prst="rect">
              <a:avLst/>
            </a:prstGeom>
          </p:spPr>
        </p:pic>
        <p:pic>
          <p:nvPicPr>
            <p:cNvPr id="127" name="Graphic 126" descr="User with solid fill">
              <a:extLst>
                <a:ext uri="{FF2B5EF4-FFF2-40B4-BE49-F238E27FC236}">
                  <a16:creationId xmlns:a16="http://schemas.microsoft.com/office/drawing/2014/main" id="{E70175CA-F7D5-8339-6CDE-6BBEDC3D20E8}"/>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5442462" y="3365425"/>
              <a:ext cx="383722" cy="383722"/>
            </a:xfrm>
            <a:prstGeom prst="rect">
              <a:avLst/>
            </a:prstGeom>
          </p:spPr>
        </p:pic>
        <p:pic>
          <p:nvPicPr>
            <p:cNvPr id="128" name="Graphic 127" descr="User with solid fill">
              <a:extLst>
                <a:ext uri="{FF2B5EF4-FFF2-40B4-BE49-F238E27FC236}">
                  <a16:creationId xmlns:a16="http://schemas.microsoft.com/office/drawing/2014/main" id="{B4526A91-508A-2C3C-F7A3-D00E5A60BAE3}"/>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5750246" y="3365425"/>
              <a:ext cx="383722" cy="383722"/>
            </a:xfrm>
            <a:prstGeom prst="rect">
              <a:avLst/>
            </a:prstGeom>
          </p:spPr>
        </p:pic>
        <p:pic>
          <p:nvPicPr>
            <p:cNvPr id="129" name="Graphic 128" descr="User with solid fill">
              <a:extLst>
                <a:ext uri="{FF2B5EF4-FFF2-40B4-BE49-F238E27FC236}">
                  <a16:creationId xmlns:a16="http://schemas.microsoft.com/office/drawing/2014/main" id="{CBA210DD-FBC3-6182-2BC4-40A04A72673F}"/>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6058030" y="3365425"/>
              <a:ext cx="383722" cy="383722"/>
            </a:xfrm>
            <a:prstGeom prst="rect">
              <a:avLst/>
            </a:prstGeom>
          </p:spPr>
        </p:pic>
        <p:pic>
          <p:nvPicPr>
            <p:cNvPr id="130" name="Graphic 129" descr="User with solid fill">
              <a:extLst>
                <a:ext uri="{FF2B5EF4-FFF2-40B4-BE49-F238E27FC236}">
                  <a16:creationId xmlns:a16="http://schemas.microsoft.com/office/drawing/2014/main" id="{7948CD89-8B2A-9C51-F758-3FF96D02EBFE}"/>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6365814" y="3365425"/>
              <a:ext cx="383722" cy="383722"/>
            </a:xfrm>
            <a:prstGeom prst="rect">
              <a:avLst/>
            </a:prstGeom>
          </p:spPr>
        </p:pic>
        <p:pic>
          <p:nvPicPr>
            <p:cNvPr id="131" name="Graphic 130" descr="User with solid fill">
              <a:extLst>
                <a:ext uri="{FF2B5EF4-FFF2-40B4-BE49-F238E27FC236}">
                  <a16:creationId xmlns:a16="http://schemas.microsoft.com/office/drawing/2014/main" id="{0CEC46D5-382A-D3E6-D085-5FAF7F3AF6D0}"/>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6673598" y="3365425"/>
              <a:ext cx="383722" cy="383722"/>
            </a:xfrm>
            <a:prstGeom prst="rect">
              <a:avLst/>
            </a:prstGeom>
          </p:spPr>
        </p:pic>
        <p:pic>
          <p:nvPicPr>
            <p:cNvPr id="132" name="Graphic 131" descr="User with solid fill">
              <a:extLst>
                <a:ext uri="{FF2B5EF4-FFF2-40B4-BE49-F238E27FC236}">
                  <a16:creationId xmlns:a16="http://schemas.microsoft.com/office/drawing/2014/main" id="{7401EC83-7327-89E4-D38F-500A70437D78}"/>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6981382" y="3365425"/>
              <a:ext cx="383722" cy="383722"/>
            </a:xfrm>
            <a:prstGeom prst="rect">
              <a:avLst/>
            </a:prstGeom>
          </p:spPr>
        </p:pic>
        <p:pic>
          <p:nvPicPr>
            <p:cNvPr id="119" name="Graphic 118" descr="User with solid fill">
              <a:extLst>
                <a:ext uri="{FF2B5EF4-FFF2-40B4-BE49-F238E27FC236}">
                  <a16:creationId xmlns:a16="http://schemas.microsoft.com/office/drawing/2014/main" id="{38A69E34-D5E9-7D5D-ADCA-4ECD2602A7AD}"/>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7289166" y="3365425"/>
              <a:ext cx="383722" cy="383722"/>
            </a:xfrm>
            <a:prstGeom prst="rect">
              <a:avLst/>
            </a:prstGeom>
          </p:spPr>
        </p:pic>
        <p:pic>
          <p:nvPicPr>
            <p:cNvPr id="120" name="Graphic 119" descr="User with solid fill">
              <a:extLst>
                <a:ext uri="{FF2B5EF4-FFF2-40B4-BE49-F238E27FC236}">
                  <a16:creationId xmlns:a16="http://schemas.microsoft.com/office/drawing/2014/main" id="{0457CB87-7A85-5BD4-A47B-EC6F25309529}"/>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7596950" y="3365425"/>
              <a:ext cx="383722" cy="383722"/>
            </a:xfrm>
            <a:prstGeom prst="rect">
              <a:avLst/>
            </a:prstGeom>
          </p:spPr>
        </p:pic>
        <p:pic>
          <p:nvPicPr>
            <p:cNvPr id="121" name="Graphic 120" descr="User with solid fill">
              <a:extLst>
                <a:ext uri="{FF2B5EF4-FFF2-40B4-BE49-F238E27FC236}">
                  <a16:creationId xmlns:a16="http://schemas.microsoft.com/office/drawing/2014/main" id="{0990FAF2-A9E9-8822-351B-54BD6EA40138}"/>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7904734" y="3365425"/>
              <a:ext cx="383722" cy="383722"/>
            </a:xfrm>
            <a:prstGeom prst="rect">
              <a:avLst/>
            </a:prstGeom>
          </p:spPr>
        </p:pic>
        <p:pic>
          <p:nvPicPr>
            <p:cNvPr id="122" name="Graphic 121" descr="User with solid fill">
              <a:extLst>
                <a:ext uri="{FF2B5EF4-FFF2-40B4-BE49-F238E27FC236}">
                  <a16:creationId xmlns:a16="http://schemas.microsoft.com/office/drawing/2014/main" id="{CDA45ADE-5D9F-C5F1-4DE7-80829BD597B0}"/>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8212518" y="3365425"/>
              <a:ext cx="383722" cy="383722"/>
            </a:xfrm>
            <a:prstGeom prst="rect">
              <a:avLst/>
            </a:prstGeom>
          </p:spPr>
        </p:pic>
        <p:pic>
          <p:nvPicPr>
            <p:cNvPr id="123" name="Graphic 122" descr="User with solid fill">
              <a:extLst>
                <a:ext uri="{FF2B5EF4-FFF2-40B4-BE49-F238E27FC236}">
                  <a16:creationId xmlns:a16="http://schemas.microsoft.com/office/drawing/2014/main" id="{1D5E43DE-D4E2-04C2-81BC-FCAFFAB2FA15}"/>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8520302" y="3365425"/>
              <a:ext cx="383722" cy="383722"/>
            </a:xfrm>
            <a:prstGeom prst="rect">
              <a:avLst/>
            </a:prstGeom>
          </p:spPr>
        </p:pic>
        <p:pic>
          <p:nvPicPr>
            <p:cNvPr id="124" name="Graphic 123" descr="User with solid fill">
              <a:extLst>
                <a:ext uri="{FF2B5EF4-FFF2-40B4-BE49-F238E27FC236}">
                  <a16:creationId xmlns:a16="http://schemas.microsoft.com/office/drawing/2014/main" id="{CE17CD80-44EF-EC57-7AB1-52AF1DE6B9A5}"/>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8828089" y="3365425"/>
              <a:ext cx="383722" cy="383722"/>
            </a:xfrm>
            <a:prstGeom prst="rect">
              <a:avLst/>
            </a:prstGeom>
          </p:spPr>
        </p:pic>
      </p:grpSp>
      <p:grpSp>
        <p:nvGrpSpPr>
          <p:cNvPr id="2" name="Group 1">
            <a:extLst>
              <a:ext uri="{FF2B5EF4-FFF2-40B4-BE49-F238E27FC236}">
                <a16:creationId xmlns:a16="http://schemas.microsoft.com/office/drawing/2014/main" id="{3ECEAE08-3AB8-AE35-7FFB-B887DC35DD87}"/>
              </a:ext>
            </a:extLst>
          </p:cNvPr>
          <p:cNvGrpSpPr>
            <a:grpSpLocks noGrp="1" noUngrp="1" noRot="1" noMove="1" noResize="1"/>
          </p:cNvGrpSpPr>
          <p:nvPr/>
        </p:nvGrpSpPr>
        <p:grpSpPr>
          <a:xfrm>
            <a:off x="3201477" y="3891264"/>
            <a:ext cx="5789047" cy="2067616"/>
            <a:chOff x="3231128" y="3891264"/>
            <a:chExt cx="5789047" cy="2067616"/>
          </a:xfrm>
        </p:grpSpPr>
        <p:sp>
          <p:nvSpPr>
            <p:cNvPr id="166" name="TextBox 165">
              <a:extLst>
                <a:ext uri="{FF2B5EF4-FFF2-40B4-BE49-F238E27FC236}">
                  <a16:creationId xmlns:a16="http://schemas.microsoft.com/office/drawing/2014/main" id="{E0A51C09-1AF5-331C-BE43-47748BA52511}"/>
                </a:ext>
              </a:extLst>
            </p:cNvPr>
            <p:cNvSpPr txBox="1">
              <a:spLocks noGrp="1" noRot="1" noMove="1" noResize="1" noEditPoints="1" noAdjustHandles="1" noChangeArrowheads="1" noChangeShapeType="1"/>
            </p:cNvSpPr>
            <p:nvPr/>
          </p:nvSpPr>
          <p:spPr>
            <a:xfrm>
              <a:off x="3231128" y="3891264"/>
              <a:ext cx="2034681" cy="1631216"/>
            </a:xfrm>
            <a:prstGeom prst="rect">
              <a:avLst/>
            </a:prstGeom>
            <a:noFill/>
          </p:spPr>
          <p:txBody>
            <a:bodyPr wrap="square" rtlCol="0">
              <a:spAutoFit/>
            </a:bodyPr>
            <a:lstStyle/>
            <a:p>
              <a:r>
                <a:rPr lang="en-US" sz="10000" b="1">
                  <a:solidFill>
                    <a:schemeClr val="tx2"/>
                  </a:solidFill>
                  <a:latin typeface="Lato ExtraBold" panose="020F0502020204030204" pitchFamily="34" charset="0"/>
                </a:rPr>
                <a:t>5%</a:t>
              </a:r>
              <a:endParaRPr lang="en-GB" sz="10000" b="1">
                <a:solidFill>
                  <a:schemeClr val="tx2"/>
                </a:solidFill>
                <a:latin typeface="Lato ExtraBold" panose="020F0502020204030204" pitchFamily="34" charset="0"/>
              </a:endParaRPr>
            </a:p>
          </p:txBody>
        </p:sp>
        <p:sp>
          <p:nvSpPr>
            <p:cNvPr id="167" name="TextBox 166">
              <a:extLst>
                <a:ext uri="{FF2B5EF4-FFF2-40B4-BE49-F238E27FC236}">
                  <a16:creationId xmlns:a16="http://schemas.microsoft.com/office/drawing/2014/main" id="{949A2A03-E121-8985-9520-AD66542E613E}"/>
                </a:ext>
              </a:extLst>
            </p:cNvPr>
            <p:cNvSpPr txBox="1">
              <a:spLocks noGrp="1" noRot="1" noMove="1" noResize="1" noEditPoints="1" noAdjustHandles="1" noChangeArrowheads="1" noChangeShapeType="1"/>
            </p:cNvSpPr>
            <p:nvPr/>
          </p:nvSpPr>
          <p:spPr>
            <a:xfrm>
              <a:off x="5195023" y="4039043"/>
              <a:ext cx="2929802" cy="584775"/>
            </a:xfrm>
            <a:prstGeom prst="rect">
              <a:avLst/>
            </a:prstGeom>
            <a:noFill/>
          </p:spPr>
          <p:txBody>
            <a:bodyPr wrap="square" rtlCol="0">
              <a:spAutoFit/>
            </a:bodyPr>
            <a:lstStyle/>
            <a:p>
              <a:r>
                <a:rPr lang="en-US" sz="1600" b="1"/>
                <a:t>OF STAKEHOLDERS ARE KEY OPINION LEADERS</a:t>
              </a:r>
              <a:endParaRPr lang="en-GB" sz="1600" b="1"/>
            </a:p>
          </p:txBody>
        </p:sp>
        <p:sp>
          <p:nvSpPr>
            <p:cNvPr id="169" name="TextBox 168">
              <a:extLst>
                <a:ext uri="{FF2B5EF4-FFF2-40B4-BE49-F238E27FC236}">
                  <a16:creationId xmlns:a16="http://schemas.microsoft.com/office/drawing/2014/main" id="{28715890-F49B-362F-5A99-521BC1DE158F}"/>
                </a:ext>
              </a:extLst>
            </p:cNvPr>
            <p:cNvSpPr txBox="1">
              <a:spLocks noGrp="1" noRot="1" noMove="1" noResize="1" noEditPoints="1" noAdjustHandles="1" noChangeArrowheads="1" noChangeShapeType="1"/>
            </p:cNvSpPr>
            <p:nvPr/>
          </p:nvSpPr>
          <p:spPr>
            <a:xfrm>
              <a:off x="5179725" y="4573885"/>
              <a:ext cx="3840450" cy="1384995"/>
            </a:xfrm>
            <a:prstGeom prst="rect">
              <a:avLst/>
            </a:prstGeom>
            <a:noFill/>
          </p:spPr>
          <p:txBody>
            <a:bodyPr wrap="square" rtlCol="0">
              <a:spAutoFit/>
            </a:bodyPr>
            <a:lstStyle/>
            <a:p>
              <a:r>
                <a:rPr lang="en-US" sz="1200">
                  <a:solidFill>
                    <a:schemeClr val="tx2"/>
                  </a:solidFill>
                  <a:latin typeface="Lato Light" panose="020F0502020204030203" pitchFamily="34" charset="0"/>
                  <a:ea typeface="Lato Light" panose="020F0502020204030203" pitchFamily="34" charset="0"/>
                  <a:cs typeface="Lato Light" panose="020F0502020204030203" pitchFamily="34" charset="0"/>
                </a:rPr>
                <a:t>2,908</a:t>
              </a:r>
              <a:r>
                <a:rPr lang="en-US" sz="1200">
                  <a:latin typeface="Lato Light" panose="020F0502020204030203" pitchFamily="34" charset="0"/>
                  <a:ea typeface="Lato Light" panose="020F0502020204030203" pitchFamily="34" charset="0"/>
                  <a:cs typeface="Lato Light" panose="020F0502020204030203" pitchFamily="34" charset="0"/>
                </a:rPr>
                <a:t> stakeholders demonstrated significant engagement, earning the title of “Key Opinion Leaders”.</a:t>
              </a:r>
              <a:r>
                <a:rPr lang="en-GB" sz="1200">
                  <a:latin typeface="Lato Light" panose="020F0502020204030203" pitchFamily="34" charset="0"/>
                  <a:ea typeface="Lato Light" panose="020F0502020204030203" pitchFamily="34" charset="0"/>
                  <a:cs typeface="Lato Light" panose="020F0502020204030203" pitchFamily="34" charset="0"/>
                </a:rPr>
                <a:t> We identified a total of 52,145 individuals during the research, reflecting varying activity levels.</a:t>
              </a:r>
            </a:p>
            <a:p>
              <a:endParaRPr lang="en-GB" sz="1200">
                <a:latin typeface="Lato Light" panose="020F0502020204030203" pitchFamily="34" charset="0"/>
                <a:ea typeface="Lato Light" panose="020F0502020204030203" pitchFamily="34" charset="0"/>
                <a:cs typeface="Lato Light" panose="020F0502020204030203" pitchFamily="34" charset="0"/>
              </a:endParaRPr>
            </a:p>
            <a:p>
              <a:r>
                <a:rPr lang="en-GB" sz="1200">
                  <a:latin typeface="Lato Light" panose="020F0502020204030203" pitchFamily="34" charset="0"/>
                  <a:ea typeface="Lato Light" panose="020F0502020204030203" pitchFamily="34" charset="0"/>
                  <a:cs typeface="Lato Light" panose="020F0502020204030203" pitchFamily="34" charset="0"/>
                </a:rPr>
                <a:t>Of these KOLs, 49 individuals were thoroughly researched for their corresponding In-Depth Profiles.</a:t>
              </a:r>
              <a:endParaRPr lang="en-US" sz="1200">
                <a:latin typeface="Lato Light" panose="020F0502020204030203" pitchFamily="34" charset="0"/>
                <a:ea typeface="Lato Light" panose="020F0502020204030203" pitchFamily="34" charset="0"/>
                <a:cs typeface="Lato Light" panose="020F0502020204030203" pitchFamily="34" charset="0"/>
              </a:endParaRPr>
            </a:p>
          </p:txBody>
        </p:sp>
      </p:grpSp>
      <p:sp>
        <p:nvSpPr>
          <p:cNvPr id="175" name="Title 174">
            <a:extLst>
              <a:ext uri="{FF2B5EF4-FFF2-40B4-BE49-F238E27FC236}">
                <a16:creationId xmlns:a16="http://schemas.microsoft.com/office/drawing/2014/main" id="{1C51A694-27AB-1349-084D-3799E1A449BF}"/>
              </a:ext>
            </a:extLst>
          </p:cNvPr>
          <p:cNvSpPr txBox="1">
            <a:spLocks noGrp="1" noRot="1" noMove="1" noResize="1" noEditPoints="1" noAdjustHandles="1" noChangeArrowheads="1" noChangeShapeType="1"/>
          </p:cNvSpPr>
          <p:nvPr>
            <p:ph type="title" idx="4294967295"/>
          </p:nvPr>
        </p:nvSpPr>
        <p:spPr>
          <a:xfrm>
            <a:off x="479425" y="201362"/>
            <a:ext cx="5268979"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chemeClr val="tx1"/>
                </a:solidFill>
                <a:effectLst/>
                <a:uLnTx/>
                <a:uFillTx/>
                <a:latin typeface="Lato ExtraBold" panose="020F0502020204030203" pitchFamily="34" charset="0"/>
                <a:ea typeface="Lato ExtraBold" panose="020F0502020204030203" pitchFamily="34" charset="0"/>
                <a:cs typeface="Lato ExtraBold" panose="020F0502020204030203" pitchFamily="34" charset="0"/>
              </a:rPr>
              <a:t>KEY OPINION LEADERS</a:t>
            </a:r>
            <a:endParaRPr kumimoji="0" lang="en-GB" sz="2800" b="1" i="0" u="none" strike="noStrike" kern="1200" cap="none" spc="0" normalizeH="0" baseline="0" noProof="0">
              <a:ln>
                <a:noFill/>
              </a:ln>
              <a:solidFill>
                <a:schemeClr val="tx1"/>
              </a:solidFill>
              <a:effectLst/>
              <a:uLnTx/>
              <a:uFillTx/>
              <a:latin typeface="Lato ExtraBold" panose="020F0502020204030203" pitchFamily="34" charset="0"/>
              <a:ea typeface="Lato ExtraBold" panose="020F0502020204030203" pitchFamily="34" charset="0"/>
              <a:cs typeface="Lato ExtraBold" panose="020F0502020204030203" pitchFamily="34" charset="0"/>
            </a:endParaRPr>
          </a:p>
        </p:txBody>
      </p:sp>
    </p:spTree>
    <p:extLst>
      <p:ext uri="{BB962C8B-B14F-4D97-AF65-F5344CB8AC3E}">
        <p14:creationId xmlns:p14="http://schemas.microsoft.com/office/powerpoint/2010/main" val="1394266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87966F-48C3-D35A-0BB8-5A99AAF39AD2}"/>
              </a:ext>
            </a:extLst>
          </p:cNvPr>
          <p:cNvSpPr>
            <a:spLocks noGrp="1" noRot="1" noMove="1" noResize="1" noEditPoints="1" noAdjustHandles="1" noChangeArrowheads="1" noChangeShapeType="1"/>
          </p:cNvSpPr>
          <p:nvPr>
            <p:ph type="title"/>
          </p:nvPr>
        </p:nvSpPr>
        <p:spPr/>
        <p:txBody>
          <a:bodyPr>
            <a:normAutofit/>
          </a:bodyPr>
          <a:lstStyle/>
          <a:p>
            <a:r>
              <a:rPr lang="en-US" sz="2800">
                <a:latin typeface="Lato ExtraBold" panose="020F0502020204030203" pitchFamily="34" charset="0"/>
                <a:ea typeface="Lato ExtraBold" panose="020F0502020204030203" pitchFamily="34" charset="0"/>
                <a:cs typeface="Lato ExtraBold" panose="020F0502020204030203" pitchFamily="34" charset="0"/>
              </a:rPr>
              <a:t>KOL DISTRIBUTION</a:t>
            </a:r>
            <a:endParaRPr lang="en-GB" sz="2800">
              <a:latin typeface="Lato ExtraBold" panose="020F0502020204030203" pitchFamily="34" charset="0"/>
              <a:ea typeface="Lato ExtraBold" panose="020F0502020204030203" pitchFamily="34" charset="0"/>
              <a:cs typeface="Lato ExtraBold" panose="020F0502020204030203" pitchFamily="34" charset="0"/>
            </a:endParaRPr>
          </a:p>
        </p:txBody>
      </p:sp>
      <p:grpSp>
        <p:nvGrpSpPr>
          <p:cNvPr id="39" name="Group 38">
            <a:extLst>
              <a:ext uri="{FF2B5EF4-FFF2-40B4-BE49-F238E27FC236}">
                <a16:creationId xmlns:a16="http://schemas.microsoft.com/office/drawing/2014/main" id="{FA18EEC6-51AA-9396-97D7-3FBDFDCD70E1}"/>
              </a:ext>
            </a:extLst>
          </p:cNvPr>
          <p:cNvGrpSpPr>
            <a:grpSpLocks noGrp="1" noUngrp="1" noRot="1" noMove="1" noResize="1"/>
          </p:cNvGrpSpPr>
          <p:nvPr/>
        </p:nvGrpSpPr>
        <p:grpSpPr>
          <a:xfrm>
            <a:off x="2363788" y="1279525"/>
            <a:ext cx="7531100" cy="4687479"/>
            <a:chOff x="2363788" y="1279525"/>
            <a:chExt cx="7531100" cy="4687479"/>
          </a:xfrm>
        </p:grpSpPr>
        <p:sp>
          <p:nvSpPr>
            <p:cNvPr id="6" name="Freeform 6">
              <a:extLst>
                <a:ext uri="{FF2B5EF4-FFF2-40B4-BE49-F238E27FC236}">
                  <a16:creationId xmlns:a16="http://schemas.microsoft.com/office/drawing/2014/main" id="{BEADDA4F-7A31-A240-3068-B94F04605005}"/>
                </a:ext>
              </a:extLst>
            </p:cNvPr>
            <p:cNvSpPr>
              <a:spLocks noGrp="1" noRot="1" noMove="1" noResize="1" noEditPoints="1" noAdjustHandles="1" noChangeArrowheads="1" noChangeShapeType="1"/>
            </p:cNvSpPr>
            <p:nvPr/>
          </p:nvSpPr>
          <p:spPr bwMode="auto">
            <a:xfrm flipH="1">
              <a:off x="8012067" y="5269478"/>
              <a:ext cx="1882821" cy="694350"/>
            </a:xfrm>
            <a:custGeom>
              <a:avLst/>
              <a:gdLst>
                <a:gd name="T0" fmla="*/ 0 w 508"/>
                <a:gd name="T1" fmla="*/ 2147483647 h 198"/>
                <a:gd name="T2" fmla="*/ 2147483647 w 508"/>
                <a:gd name="T3" fmla="*/ 2147483647 h 198"/>
                <a:gd name="T4" fmla="*/ 2147483647 w 508"/>
                <a:gd name="T5" fmla="*/ 0 h 198"/>
                <a:gd name="T6" fmla="*/ 0 w 508"/>
                <a:gd name="T7" fmla="*/ 2147483647 h 198"/>
                <a:gd name="T8" fmla="*/ 0 60000 65536"/>
                <a:gd name="T9" fmla="*/ 0 60000 65536"/>
                <a:gd name="T10" fmla="*/ 0 60000 65536"/>
                <a:gd name="T11" fmla="*/ 0 60000 65536"/>
                <a:gd name="T12" fmla="*/ 0 w 508"/>
                <a:gd name="T13" fmla="*/ 0 h 198"/>
                <a:gd name="T14" fmla="*/ 508 w 508"/>
                <a:gd name="T15" fmla="*/ 198 h 198"/>
              </a:gdLst>
              <a:ahLst/>
              <a:cxnLst>
                <a:cxn ang="T8">
                  <a:pos x="T0" y="T1"/>
                </a:cxn>
                <a:cxn ang="T9">
                  <a:pos x="T2" y="T3"/>
                </a:cxn>
                <a:cxn ang="T10">
                  <a:pos x="T4" y="T5"/>
                </a:cxn>
                <a:cxn ang="T11">
                  <a:pos x="T6" y="T7"/>
                </a:cxn>
              </a:cxnLst>
              <a:rect l="T12" t="T13" r="T14" b="T15"/>
              <a:pathLst>
                <a:path w="508" h="198">
                  <a:moveTo>
                    <a:pt x="0" y="198"/>
                  </a:moveTo>
                  <a:cubicBezTo>
                    <a:pt x="508" y="198"/>
                    <a:pt x="508" y="198"/>
                    <a:pt x="508" y="198"/>
                  </a:cubicBezTo>
                  <a:cubicBezTo>
                    <a:pt x="508" y="0"/>
                    <a:pt x="508" y="0"/>
                    <a:pt x="508" y="0"/>
                  </a:cubicBezTo>
                  <a:cubicBezTo>
                    <a:pt x="275" y="154"/>
                    <a:pt x="19" y="195"/>
                    <a:pt x="0" y="198"/>
                  </a:cubicBezTo>
                  <a:close/>
                </a:path>
              </a:pathLst>
            </a:custGeom>
            <a:solidFill>
              <a:schemeClr val="tx2">
                <a:lumMod val="75000"/>
              </a:schemeClr>
            </a:solidFill>
            <a:ln>
              <a:noFill/>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7" name="Freeform 7">
              <a:extLst>
                <a:ext uri="{FF2B5EF4-FFF2-40B4-BE49-F238E27FC236}">
                  <a16:creationId xmlns:a16="http://schemas.microsoft.com/office/drawing/2014/main" id="{B862C61B-5885-0789-67E2-637029A983BE}"/>
                </a:ext>
              </a:extLst>
            </p:cNvPr>
            <p:cNvSpPr>
              <a:spLocks noGrp="1" noRot="1" noMove="1" noResize="1" noEditPoints="1" noAdjustHandles="1" noChangeArrowheads="1" noChangeShapeType="1"/>
            </p:cNvSpPr>
            <p:nvPr/>
          </p:nvSpPr>
          <p:spPr bwMode="auto">
            <a:xfrm flipH="1">
              <a:off x="2363788" y="3358813"/>
              <a:ext cx="1882820" cy="2608191"/>
            </a:xfrm>
            <a:custGeom>
              <a:avLst/>
              <a:gdLst>
                <a:gd name="T0" fmla="*/ 0 w 508"/>
                <a:gd name="T1" fmla="*/ 0 h 744"/>
                <a:gd name="T2" fmla="*/ 0 w 508"/>
                <a:gd name="T3" fmla="*/ 2147483647 h 744"/>
                <a:gd name="T4" fmla="*/ 2147483647 w 508"/>
                <a:gd name="T5" fmla="*/ 2147483647 h 744"/>
                <a:gd name="T6" fmla="*/ 2147483647 w 508"/>
                <a:gd name="T7" fmla="*/ 2147483647 h 744"/>
                <a:gd name="T8" fmla="*/ 2147483647 w 508"/>
                <a:gd name="T9" fmla="*/ 2147483647 h 744"/>
                <a:gd name="T10" fmla="*/ 0 w 508"/>
                <a:gd name="T11" fmla="*/ 0 h 744"/>
                <a:gd name="T12" fmla="*/ 0 60000 65536"/>
                <a:gd name="T13" fmla="*/ 0 60000 65536"/>
                <a:gd name="T14" fmla="*/ 0 60000 65536"/>
                <a:gd name="T15" fmla="*/ 0 60000 65536"/>
                <a:gd name="T16" fmla="*/ 0 60000 65536"/>
                <a:gd name="T17" fmla="*/ 0 60000 65536"/>
                <a:gd name="T18" fmla="*/ 0 w 508"/>
                <a:gd name="T19" fmla="*/ 0 h 744"/>
                <a:gd name="T20" fmla="*/ 508 w 508"/>
                <a:gd name="T21" fmla="*/ 744 h 744"/>
              </a:gdLst>
              <a:ahLst/>
              <a:cxnLst>
                <a:cxn ang="T12">
                  <a:pos x="T0" y="T1"/>
                </a:cxn>
                <a:cxn ang="T13">
                  <a:pos x="T2" y="T3"/>
                </a:cxn>
                <a:cxn ang="T14">
                  <a:pos x="T4" y="T5"/>
                </a:cxn>
                <a:cxn ang="T15">
                  <a:pos x="T6" y="T7"/>
                </a:cxn>
                <a:cxn ang="T16">
                  <a:pos x="T8" y="T9"/>
                </a:cxn>
                <a:cxn ang="T17">
                  <a:pos x="T10" y="T11"/>
                </a:cxn>
              </a:cxnLst>
              <a:rect l="T18" t="T19" r="T20" b="T21"/>
              <a:pathLst>
                <a:path w="508" h="744">
                  <a:moveTo>
                    <a:pt x="0" y="0"/>
                  </a:moveTo>
                  <a:cubicBezTo>
                    <a:pt x="0" y="744"/>
                    <a:pt x="0" y="744"/>
                    <a:pt x="0" y="744"/>
                  </a:cubicBezTo>
                  <a:cubicBezTo>
                    <a:pt x="508" y="744"/>
                    <a:pt x="508" y="744"/>
                    <a:pt x="508" y="744"/>
                  </a:cubicBezTo>
                  <a:cubicBezTo>
                    <a:pt x="507" y="326"/>
                    <a:pt x="507" y="326"/>
                    <a:pt x="507" y="326"/>
                  </a:cubicBezTo>
                  <a:cubicBezTo>
                    <a:pt x="507" y="326"/>
                    <a:pt x="351" y="277"/>
                    <a:pt x="268" y="223"/>
                  </a:cubicBezTo>
                  <a:cubicBezTo>
                    <a:pt x="208" y="183"/>
                    <a:pt x="77" y="67"/>
                    <a:pt x="0" y="0"/>
                  </a:cubicBezTo>
                  <a:close/>
                </a:path>
              </a:pathLst>
            </a:custGeom>
            <a:solidFill>
              <a:schemeClr val="tx2">
                <a:lumMod val="20000"/>
                <a:lumOff val="80000"/>
              </a:schemeClr>
            </a:solidFill>
            <a:ln>
              <a:noFill/>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8" name="Freeform 8">
              <a:extLst>
                <a:ext uri="{FF2B5EF4-FFF2-40B4-BE49-F238E27FC236}">
                  <a16:creationId xmlns:a16="http://schemas.microsoft.com/office/drawing/2014/main" id="{19737321-281A-D935-9460-37354E9C2659}"/>
                </a:ext>
              </a:extLst>
            </p:cNvPr>
            <p:cNvSpPr>
              <a:spLocks noGrp="1" noRot="1" noMove="1" noResize="1" noEditPoints="1" noAdjustHandles="1" noChangeArrowheads="1" noChangeShapeType="1"/>
            </p:cNvSpPr>
            <p:nvPr/>
          </p:nvSpPr>
          <p:spPr bwMode="auto">
            <a:xfrm flipH="1">
              <a:off x="4248150" y="2807418"/>
              <a:ext cx="1882820" cy="3159586"/>
            </a:xfrm>
            <a:custGeom>
              <a:avLst/>
              <a:gdLst>
                <a:gd name="T0" fmla="*/ 0 w 508"/>
                <a:gd name="T1" fmla="*/ 2147483647 h 901"/>
                <a:gd name="T2" fmla="*/ 2147483647 w 508"/>
                <a:gd name="T3" fmla="*/ 2147483647 h 901"/>
                <a:gd name="T4" fmla="*/ 2147483647 w 508"/>
                <a:gd name="T5" fmla="*/ 2147483647 h 901"/>
                <a:gd name="T6" fmla="*/ 2147483647 w 508"/>
                <a:gd name="T7" fmla="*/ 2147483647 h 901"/>
                <a:gd name="T8" fmla="*/ 2147483647 w 508"/>
                <a:gd name="T9" fmla="*/ 2147483647 h 901"/>
                <a:gd name="T10" fmla="*/ 2147483647 w 508"/>
                <a:gd name="T11" fmla="*/ 2147483647 h 901"/>
                <a:gd name="T12" fmla="*/ 0 w 508"/>
                <a:gd name="T13" fmla="*/ 2147483647 h 901"/>
                <a:gd name="T14" fmla="*/ 0 w 508"/>
                <a:gd name="T15" fmla="*/ 2147483647 h 901"/>
                <a:gd name="T16" fmla="*/ 0 60000 65536"/>
                <a:gd name="T17" fmla="*/ 0 60000 65536"/>
                <a:gd name="T18" fmla="*/ 0 60000 65536"/>
                <a:gd name="T19" fmla="*/ 0 60000 65536"/>
                <a:gd name="T20" fmla="*/ 0 60000 65536"/>
                <a:gd name="T21" fmla="*/ 0 60000 65536"/>
                <a:gd name="T22" fmla="*/ 0 60000 65536"/>
                <a:gd name="T23" fmla="*/ 0 60000 65536"/>
                <a:gd name="T24" fmla="*/ 0 w 508"/>
                <a:gd name="T25" fmla="*/ 0 h 901"/>
                <a:gd name="T26" fmla="*/ 508 w 508"/>
                <a:gd name="T27" fmla="*/ 901 h 9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8" h="901">
                  <a:moveTo>
                    <a:pt x="0" y="901"/>
                  </a:moveTo>
                  <a:cubicBezTo>
                    <a:pt x="508" y="901"/>
                    <a:pt x="508" y="901"/>
                    <a:pt x="508" y="901"/>
                  </a:cubicBezTo>
                  <a:cubicBezTo>
                    <a:pt x="508" y="156"/>
                    <a:pt x="508" y="156"/>
                    <a:pt x="508" y="156"/>
                  </a:cubicBezTo>
                  <a:cubicBezTo>
                    <a:pt x="479" y="131"/>
                    <a:pt x="458" y="113"/>
                    <a:pt x="452" y="107"/>
                  </a:cubicBezTo>
                  <a:cubicBezTo>
                    <a:pt x="423" y="79"/>
                    <a:pt x="326" y="13"/>
                    <a:pt x="258" y="13"/>
                  </a:cubicBezTo>
                  <a:cubicBezTo>
                    <a:pt x="243" y="13"/>
                    <a:pt x="180" y="0"/>
                    <a:pt x="81" y="91"/>
                  </a:cubicBezTo>
                  <a:cubicBezTo>
                    <a:pt x="55" y="116"/>
                    <a:pt x="29" y="145"/>
                    <a:pt x="0" y="179"/>
                  </a:cubicBezTo>
                  <a:lnTo>
                    <a:pt x="0" y="901"/>
                  </a:lnTo>
                  <a:close/>
                </a:path>
              </a:pathLst>
            </a:custGeom>
            <a:solidFill>
              <a:schemeClr val="tx2">
                <a:lumMod val="60000"/>
                <a:lumOff val="40000"/>
              </a:schemeClr>
            </a:solidFill>
            <a:ln>
              <a:noFill/>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9" name="Freeform 9">
              <a:extLst>
                <a:ext uri="{FF2B5EF4-FFF2-40B4-BE49-F238E27FC236}">
                  <a16:creationId xmlns:a16="http://schemas.microsoft.com/office/drawing/2014/main" id="{33AC84AA-4C85-7722-8288-6B32D80C027F}"/>
                </a:ext>
              </a:extLst>
            </p:cNvPr>
            <p:cNvSpPr>
              <a:spLocks noGrp="1" noRot="1" noMove="1" noResize="1" noEditPoints="1" noAdjustHandles="1" noChangeArrowheads="1" noChangeShapeType="1"/>
            </p:cNvSpPr>
            <p:nvPr/>
          </p:nvSpPr>
          <p:spPr bwMode="auto">
            <a:xfrm flipH="1">
              <a:off x="6130970" y="3439044"/>
              <a:ext cx="1884362" cy="2527960"/>
            </a:xfrm>
            <a:custGeom>
              <a:avLst/>
              <a:gdLst>
                <a:gd name="T0" fmla="*/ 0 w 508"/>
                <a:gd name="T1" fmla="*/ 523 h 721"/>
                <a:gd name="T2" fmla="*/ 0 w 508"/>
                <a:gd name="T3" fmla="*/ 721 h 721"/>
                <a:gd name="T4" fmla="*/ 508 w 508"/>
                <a:gd name="T5" fmla="*/ 721 h 721"/>
                <a:gd name="T6" fmla="*/ 508 w 508"/>
                <a:gd name="T7" fmla="*/ 0 h 721"/>
                <a:gd name="T8" fmla="*/ 150 w 508"/>
                <a:gd name="T9" fmla="*/ 402 h 721"/>
                <a:gd name="T10" fmla="*/ 0 w 508"/>
                <a:gd name="T11" fmla="*/ 523 h 721"/>
                <a:gd name="T12" fmla="*/ 0 60000 65536"/>
                <a:gd name="T13" fmla="*/ 0 60000 65536"/>
                <a:gd name="T14" fmla="*/ 0 60000 65536"/>
                <a:gd name="T15" fmla="*/ 0 60000 65536"/>
                <a:gd name="T16" fmla="*/ 0 60000 65536"/>
                <a:gd name="T17" fmla="*/ 0 60000 65536"/>
                <a:gd name="T18" fmla="*/ 0 w 508"/>
                <a:gd name="T19" fmla="*/ 0 h 721"/>
                <a:gd name="T20" fmla="*/ 508 w 508"/>
                <a:gd name="T21" fmla="*/ 721 h 721"/>
              </a:gdLst>
              <a:ahLst/>
              <a:cxnLst>
                <a:cxn ang="T12">
                  <a:pos x="T0" y="T1"/>
                </a:cxn>
                <a:cxn ang="T13">
                  <a:pos x="T2" y="T3"/>
                </a:cxn>
                <a:cxn ang="T14">
                  <a:pos x="T4" y="T5"/>
                </a:cxn>
                <a:cxn ang="T15">
                  <a:pos x="T6" y="T7"/>
                </a:cxn>
                <a:cxn ang="T16">
                  <a:pos x="T8" y="T9"/>
                </a:cxn>
                <a:cxn ang="T17">
                  <a:pos x="T10" y="T11"/>
                </a:cxn>
              </a:cxnLst>
              <a:rect l="T18" t="T19" r="T20" b="T21"/>
              <a:pathLst>
                <a:path w="508" h="721">
                  <a:moveTo>
                    <a:pt x="0" y="523"/>
                  </a:moveTo>
                  <a:cubicBezTo>
                    <a:pt x="0" y="721"/>
                    <a:pt x="0" y="721"/>
                    <a:pt x="0" y="721"/>
                  </a:cubicBezTo>
                  <a:cubicBezTo>
                    <a:pt x="508" y="721"/>
                    <a:pt x="508" y="721"/>
                    <a:pt x="508" y="721"/>
                  </a:cubicBezTo>
                  <a:cubicBezTo>
                    <a:pt x="508" y="0"/>
                    <a:pt x="508" y="0"/>
                    <a:pt x="508" y="0"/>
                  </a:cubicBezTo>
                  <a:cubicBezTo>
                    <a:pt x="429" y="92"/>
                    <a:pt x="330" y="222"/>
                    <a:pt x="150" y="402"/>
                  </a:cubicBezTo>
                  <a:cubicBezTo>
                    <a:pt x="103" y="448"/>
                    <a:pt x="52" y="489"/>
                    <a:pt x="0" y="523"/>
                  </a:cubicBezTo>
                  <a:close/>
                </a:path>
              </a:pathLst>
            </a:custGeom>
            <a:solidFill>
              <a:schemeClr val="tx2"/>
            </a:solidFill>
            <a:ln w="9">
              <a:no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14" name="Ellipse 53">
              <a:extLst>
                <a:ext uri="{FF2B5EF4-FFF2-40B4-BE49-F238E27FC236}">
                  <a16:creationId xmlns:a16="http://schemas.microsoft.com/office/drawing/2014/main" id="{FB0AADE6-3457-AFD2-7B24-73FEF7D73D82}"/>
                </a:ext>
              </a:extLst>
            </p:cNvPr>
            <p:cNvSpPr>
              <a:spLocks noGrp="1" noRot="1" noMove="1" noResize="1" noEditPoints="1" noAdjustHandles="1" noChangeArrowheads="1" noChangeShapeType="1"/>
            </p:cNvSpPr>
            <p:nvPr/>
          </p:nvSpPr>
          <p:spPr bwMode="auto">
            <a:xfrm flipH="1">
              <a:off x="8533213" y="5436029"/>
              <a:ext cx="524533" cy="496194"/>
            </a:xfrm>
            <a:prstGeom prst="ellipse">
              <a:avLst/>
            </a:prstGeom>
            <a:solidFill>
              <a:schemeClr val="bg1"/>
            </a:solidFill>
            <a:ln w="9525">
              <a:solidFill>
                <a:schemeClr val="accent1"/>
              </a:solidFill>
              <a:round/>
              <a:headEnd/>
              <a:tailEnd/>
            </a:ln>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377" eaLnBrk="1" hangingPunct="1"/>
              <a:endParaRPr lang="nb-NO" altLang="en-US" sz="1800">
                <a:solidFill>
                  <a:srgbClr val="FFFFFF"/>
                </a:solidFill>
                <a:latin typeface="Calibri" panose="020F0502020204030204" pitchFamily="34" charset="0"/>
              </a:endParaRPr>
            </a:p>
          </p:txBody>
        </p:sp>
        <p:cxnSp>
          <p:nvCxnSpPr>
            <p:cNvPr id="15" name="Straight Connector 14">
              <a:extLst>
                <a:ext uri="{FF2B5EF4-FFF2-40B4-BE49-F238E27FC236}">
                  <a16:creationId xmlns:a16="http://schemas.microsoft.com/office/drawing/2014/main" id="{3BA3431B-E89C-7501-9736-FE547AF5CDAA}"/>
                </a:ext>
              </a:extLst>
            </p:cNvPr>
            <p:cNvCxnSpPr>
              <a:cxnSpLocks noGrp="1" noRot="1" noMove="1" noResize="1" noEditPoints="1" noAdjustHandles="1" noChangeArrowheads="1" noChangeShapeType="1"/>
              <a:stCxn id="14" idx="0"/>
            </p:cNvCxnSpPr>
            <p:nvPr/>
          </p:nvCxnSpPr>
          <p:spPr bwMode="auto">
            <a:xfrm flipH="1" flipV="1">
              <a:off x="8770224" y="2289036"/>
              <a:ext cx="25255" cy="3146993"/>
            </a:xfrm>
            <a:prstGeom prst="line">
              <a:avLst/>
            </a:prstGeom>
            <a:noFill/>
            <a:ln w="25400">
              <a:solidFill>
                <a:schemeClr val="tx1">
                  <a:lumMod val="75000"/>
                  <a:lumOff val="25000"/>
                </a:schemeClr>
              </a:solidFill>
              <a:prstDash val="sysDot"/>
              <a:round/>
              <a:headEnd/>
              <a:tailEnd/>
            </a:ln>
            <a:effectLst/>
          </p:spPr>
        </p:cxnSp>
        <p:cxnSp>
          <p:nvCxnSpPr>
            <p:cNvPr id="16" name="Straight Connector 15">
              <a:extLst>
                <a:ext uri="{FF2B5EF4-FFF2-40B4-BE49-F238E27FC236}">
                  <a16:creationId xmlns:a16="http://schemas.microsoft.com/office/drawing/2014/main" id="{3D92552E-637B-6149-4F76-1496E13257D8}"/>
                </a:ext>
              </a:extLst>
            </p:cNvPr>
            <p:cNvCxnSpPr>
              <a:cxnSpLocks noGrp="1" noRot="1" noMove="1" noResize="1" noEditPoints="1" noAdjustHandles="1" noChangeArrowheads="1" noChangeShapeType="1"/>
              <a:stCxn id="28" idx="0"/>
            </p:cNvCxnSpPr>
            <p:nvPr/>
          </p:nvCxnSpPr>
          <p:spPr bwMode="auto">
            <a:xfrm flipH="1" flipV="1">
              <a:off x="7015429" y="2289036"/>
              <a:ext cx="12883" cy="2560587"/>
            </a:xfrm>
            <a:prstGeom prst="line">
              <a:avLst/>
            </a:prstGeom>
            <a:noFill/>
            <a:ln w="25400">
              <a:solidFill>
                <a:schemeClr val="tx1">
                  <a:lumMod val="75000"/>
                  <a:lumOff val="25000"/>
                </a:schemeClr>
              </a:solidFill>
              <a:prstDash val="sysDot"/>
              <a:round/>
              <a:headEnd/>
              <a:tailEnd/>
            </a:ln>
            <a:effectLst/>
          </p:spPr>
        </p:cxnSp>
        <p:cxnSp>
          <p:nvCxnSpPr>
            <p:cNvPr id="17" name="Straight Connector 16">
              <a:extLst>
                <a:ext uri="{FF2B5EF4-FFF2-40B4-BE49-F238E27FC236}">
                  <a16:creationId xmlns:a16="http://schemas.microsoft.com/office/drawing/2014/main" id="{FF9AF234-F25A-11E5-D85B-4549E064A1F5}"/>
                </a:ext>
              </a:extLst>
            </p:cNvPr>
            <p:cNvCxnSpPr>
              <a:cxnSpLocks noGrp="1" noRot="1" noMove="1" noResize="1" noEditPoints="1" noAdjustHandles="1" noChangeArrowheads="1" noChangeShapeType="1"/>
              <a:stCxn id="30" idx="0"/>
              <a:endCxn id="35" idx="4"/>
            </p:cNvCxnSpPr>
            <p:nvPr/>
          </p:nvCxnSpPr>
          <p:spPr bwMode="auto">
            <a:xfrm flipH="1" flipV="1">
              <a:off x="5189560" y="2244034"/>
              <a:ext cx="34574" cy="1953207"/>
            </a:xfrm>
            <a:prstGeom prst="line">
              <a:avLst/>
            </a:prstGeom>
            <a:noFill/>
            <a:ln w="25400">
              <a:solidFill>
                <a:schemeClr val="tx1">
                  <a:lumMod val="75000"/>
                  <a:lumOff val="25000"/>
                </a:schemeClr>
              </a:solidFill>
              <a:prstDash val="sysDot"/>
              <a:round/>
              <a:headEnd/>
              <a:tailEnd/>
            </a:ln>
            <a:effectLst/>
          </p:spPr>
        </p:cxnSp>
        <p:cxnSp>
          <p:nvCxnSpPr>
            <p:cNvPr id="18" name="Straight Connector 17">
              <a:extLst>
                <a:ext uri="{FF2B5EF4-FFF2-40B4-BE49-F238E27FC236}">
                  <a16:creationId xmlns:a16="http://schemas.microsoft.com/office/drawing/2014/main" id="{BDFD078A-DC85-2181-9BA4-C2EDF8346913}"/>
                </a:ext>
              </a:extLst>
            </p:cNvPr>
            <p:cNvCxnSpPr>
              <a:cxnSpLocks noGrp="1" noRot="1" noMove="1" noResize="1" noEditPoints="1" noAdjustHandles="1" noChangeArrowheads="1" noChangeShapeType="1"/>
              <a:stCxn id="32" idx="0"/>
            </p:cNvCxnSpPr>
            <p:nvPr/>
          </p:nvCxnSpPr>
          <p:spPr bwMode="auto">
            <a:xfrm flipH="1" flipV="1">
              <a:off x="3212779" y="2289036"/>
              <a:ext cx="12883" cy="2560587"/>
            </a:xfrm>
            <a:prstGeom prst="line">
              <a:avLst/>
            </a:prstGeom>
            <a:noFill/>
            <a:ln w="25400">
              <a:solidFill>
                <a:schemeClr val="tx1">
                  <a:lumMod val="75000"/>
                  <a:lumOff val="25000"/>
                </a:schemeClr>
              </a:solidFill>
              <a:prstDash val="sysDot"/>
              <a:round/>
              <a:headEnd/>
              <a:tailEnd/>
            </a:ln>
            <a:effectLst/>
          </p:spPr>
        </p:cxnSp>
        <p:sp>
          <p:nvSpPr>
            <p:cNvPr id="19" name="Rektangel 91">
              <a:extLst>
                <a:ext uri="{FF2B5EF4-FFF2-40B4-BE49-F238E27FC236}">
                  <a16:creationId xmlns:a16="http://schemas.microsoft.com/office/drawing/2014/main" id="{BA43359D-AB7B-6F83-2F7A-0ABD2377E96A}"/>
                </a:ext>
              </a:extLst>
            </p:cNvPr>
            <p:cNvSpPr>
              <a:spLocks noGrp="1" noRot="1" noMove="1" noResize="1" noEditPoints="1" noAdjustHandles="1" noChangeArrowheads="1" noChangeShapeType="1"/>
            </p:cNvSpPr>
            <p:nvPr/>
          </p:nvSpPr>
          <p:spPr bwMode="auto">
            <a:xfrm flipH="1">
              <a:off x="7943338" y="1540559"/>
              <a:ext cx="17631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801688"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0" algn="ctr"/>
              <a:r>
                <a:rPr lang="en-US" sz="1200" b="1">
                  <a:latin typeface="Lato Light" panose="020F0502020204030203" pitchFamily="34" charset="0"/>
                  <a:ea typeface="Lato Light" panose="020F0502020204030203" pitchFamily="34" charset="0"/>
                  <a:cs typeface="Lato Light" panose="020F0502020204030203" pitchFamily="34" charset="0"/>
                </a:rPr>
                <a:t>33 KOLs </a:t>
              </a:r>
              <a:r>
                <a:rPr lang="en-US" sz="1200">
                  <a:latin typeface="Lato Light" panose="020F0502020204030203" pitchFamily="34" charset="0"/>
                  <a:ea typeface="Lato Light" panose="020F0502020204030203" pitchFamily="34" charset="0"/>
                  <a:cs typeface="Lato Light" panose="020F0502020204030203" pitchFamily="34" charset="0"/>
                </a:rPr>
                <a:t>scored over 4x the average.</a:t>
              </a:r>
              <a:endParaRPr lang="en-IN" sz="1200">
                <a:latin typeface="Lato Light" panose="020F0502020204030203" pitchFamily="34" charset="0"/>
                <a:ea typeface="Lato Light" panose="020F0502020204030203" pitchFamily="34" charset="0"/>
                <a:cs typeface="Lato Light" panose="020F0502020204030203" pitchFamily="34" charset="0"/>
              </a:endParaRPr>
            </a:p>
          </p:txBody>
        </p:sp>
        <p:sp>
          <p:nvSpPr>
            <p:cNvPr id="20" name="Rektangel 91">
              <a:extLst>
                <a:ext uri="{FF2B5EF4-FFF2-40B4-BE49-F238E27FC236}">
                  <a16:creationId xmlns:a16="http://schemas.microsoft.com/office/drawing/2014/main" id="{40A109CC-26F9-9686-4167-378C03469CEE}"/>
                </a:ext>
              </a:extLst>
            </p:cNvPr>
            <p:cNvSpPr>
              <a:spLocks noGrp="1" noRot="1" noMove="1" noResize="1" noEditPoints="1" noAdjustHandles="1" noChangeArrowheads="1" noChangeShapeType="1"/>
            </p:cNvSpPr>
            <p:nvPr/>
          </p:nvSpPr>
          <p:spPr bwMode="auto">
            <a:xfrm flipH="1">
              <a:off x="6203928" y="1540559"/>
              <a:ext cx="17631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801688"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0" algn="ctr"/>
              <a:r>
                <a:rPr lang="en-US" sz="1200">
                  <a:latin typeface="Lato Light" panose="020F0502020204030203" pitchFamily="34" charset="0"/>
                  <a:ea typeface="Lato Light" panose="020F0502020204030203" pitchFamily="34" charset="0"/>
                  <a:cs typeface="Lato Light" panose="020F0502020204030203" pitchFamily="34" charset="0"/>
                </a:rPr>
                <a:t>309 KOLs scored above the average.</a:t>
              </a:r>
              <a:endParaRPr lang="en-IN" sz="1200">
                <a:latin typeface="Lato Light" panose="020F0502020204030203" pitchFamily="34" charset="0"/>
                <a:ea typeface="Lato Light" panose="020F0502020204030203" pitchFamily="34" charset="0"/>
                <a:cs typeface="Lato Light" panose="020F0502020204030203" pitchFamily="34" charset="0"/>
              </a:endParaRPr>
            </a:p>
          </p:txBody>
        </p:sp>
        <p:sp>
          <p:nvSpPr>
            <p:cNvPr id="21" name="Rektangel 91">
              <a:extLst>
                <a:ext uri="{FF2B5EF4-FFF2-40B4-BE49-F238E27FC236}">
                  <a16:creationId xmlns:a16="http://schemas.microsoft.com/office/drawing/2014/main" id="{93365E88-82DA-ED16-B094-CA1D4B578D61}"/>
                </a:ext>
              </a:extLst>
            </p:cNvPr>
            <p:cNvSpPr>
              <a:spLocks/>
            </p:cNvSpPr>
            <p:nvPr/>
          </p:nvSpPr>
          <p:spPr bwMode="auto">
            <a:xfrm flipH="1">
              <a:off x="4233119" y="1540559"/>
              <a:ext cx="20085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801688"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0" algn="ctr"/>
              <a:r>
                <a:rPr lang="en-US" sz="1200">
                  <a:latin typeface="Lato Light" panose="020F0502020204030203" pitchFamily="34" charset="0"/>
                  <a:ea typeface="Lato Light" panose="020F0502020204030203" pitchFamily="34" charset="0"/>
                  <a:cs typeface="Lato Light" panose="020F0502020204030203" pitchFamily="34" charset="0"/>
                </a:rPr>
                <a:t>1,001 amount of KOLs scored between 20 and 40.</a:t>
              </a:r>
              <a:endParaRPr lang="en-IN" sz="1200">
                <a:latin typeface="Lato Light" panose="020F0502020204030203" pitchFamily="34" charset="0"/>
                <a:ea typeface="Lato Light" panose="020F0502020204030203" pitchFamily="34" charset="0"/>
                <a:cs typeface="Lato Light" panose="020F0502020204030203" pitchFamily="34" charset="0"/>
              </a:endParaRPr>
            </a:p>
          </p:txBody>
        </p:sp>
        <p:sp>
          <p:nvSpPr>
            <p:cNvPr id="22" name="Rektangel 91">
              <a:extLst>
                <a:ext uri="{FF2B5EF4-FFF2-40B4-BE49-F238E27FC236}">
                  <a16:creationId xmlns:a16="http://schemas.microsoft.com/office/drawing/2014/main" id="{E00737A9-0062-7D42-49F5-FFCC1937A85B}"/>
                </a:ext>
              </a:extLst>
            </p:cNvPr>
            <p:cNvSpPr>
              <a:spLocks noGrp="1" noRot="1" noMove="1" noResize="1" noEditPoints="1" noAdjustHandles="1" noChangeArrowheads="1" noChangeShapeType="1"/>
            </p:cNvSpPr>
            <p:nvPr/>
          </p:nvSpPr>
          <p:spPr bwMode="auto">
            <a:xfrm flipH="1">
              <a:off x="2423639" y="1540559"/>
              <a:ext cx="17631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801688"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0" algn="ctr"/>
              <a:r>
                <a:rPr lang="en-US" sz="1200">
                  <a:latin typeface="Lato Light" panose="020F0502020204030203" pitchFamily="34" charset="0"/>
                  <a:ea typeface="Lato Light" panose="020F0502020204030203" pitchFamily="34" charset="0"/>
                  <a:cs typeface="Lato Light" panose="020F0502020204030203" pitchFamily="34" charset="0"/>
                </a:rPr>
                <a:t>KOLs mostly scored in a couple of activities.</a:t>
              </a:r>
              <a:endParaRPr lang="en-IN" sz="1200">
                <a:latin typeface="Lato Light" panose="020F0502020204030203" pitchFamily="34" charset="0"/>
                <a:ea typeface="Lato Light" panose="020F0502020204030203" pitchFamily="34" charset="0"/>
                <a:cs typeface="Lato Light" panose="020F0502020204030203" pitchFamily="34" charset="0"/>
              </a:endParaRPr>
            </a:p>
          </p:txBody>
        </p:sp>
        <p:sp>
          <p:nvSpPr>
            <p:cNvPr id="23" name="Rektangel 91">
              <a:extLst>
                <a:ext uri="{FF2B5EF4-FFF2-40B4-BE49-F238E27FC236}">
                  <a16:creationId xmlns:a16="http://schemas.microsoft.com/office/drawing/2014/main" id="{349D86DC-DC65-0B53-B8AF-59FDF9A16208}"/>
                </a:ext>
              </a:extLst>
            </p:cNvPr>
            <p:cNvSpPr>
              <a:spLocks noGrp="1" noRot="1" noMove="1" noResize="1" noEditPoints="1" noAdjustHandles="1" noChangeArrowheads="1" noChangeShapeType="1"/>
            </p:cNvSpPr>
            <p:nvPr/>
          </p:nvSpPr>
          <p:spPr bwMode="auto">
            <a:xfrm flipH="1">
              <a:off x="7943338" y="1279525"/>
              <a:ext cx="17631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801688"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0" algn="ctr"/>
              <a:r>
                <a:rPr lang="en-US" sz="1400" b="1">
                  <a:latin typeface="+mj-lt"/>
                </a:rPr>
                <a:t>Leading Activity</a:t>
              </a:r>
              <a:endParaRPr lang="en-US" altLang="en-US" sz="800" b="1" noProof="1">
                <a:latin typeface="+mj-lt"/>
              </a:endParaRPr>
            </a:p>
          </p:txBody>
        </p:sp>
        <p:sp>
          <p:nvSpPr>
            <p:cNvPr id="24" name="Rektangel 91">
              <a:extLst>
                <a:ext uri="{FF2B5EF4-FFF2-40B4-BE49-F238E27FC236}">
                  <a16:creationId xmlns:a16="http://schemas.microsoft.com/office/drawing/2014/main" id="{85EE3392-CA7F-4D97-CE27-EF6367D28980}"/>
                </a:ext>
              </a:extLst>
            </p:cNvPr>
            <p:cNvSpPr>
              <a:spLocks noGrp="1" noRot="1" noMove="1" noResize="1" noEditPoints="1" noAdjustHandles="1" noChangeArrowheads="1" noChangeShapeType="1"/>
            </p:cNvSpPr>
            <p:nvPr/>
          </p:nvSpPr>
          <p:spPr bwMode="auto">
            <a:xfrm flipH="1">
              <a:off x="6203928" y="1279525"/>
              <a:ext cx="17631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801688"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0" algn="ctr"/>
              <a:r>
                <a:rPr lang="en-US" altLang="en-US" sz="1400" b="1" noProof="1">
                  <a:latin typeface="+mj-lt"/>
                </a:rPr>
                <a:t>High Activity</a:t>
              </a:r>
              <a:endParaRPr lang="en-US" altLang="en-US" sz="800" b="1" noProof="1">
                <a:latin typeface="+mj-lt"/>
              </a:endParaRPr>
            </a:p>
          </p:txBody>
        </p:sp>
        <p:sp>
          <p:nvSpPr>
            <p:cNvPr id="25" name="Rektangel 91">
              <a:extLst>
                <a:ext uri="{FF2B5EF4-FFF2-40B4-BE49-F238E27FC236}">
                  <a16:creationId xmlns:a16="http://schemas.microsoft.com/office/drawing/2014/main" id="{5BDC7A54-E545-F5A4-4327-972DBF0F39F7}"/>
                </a:ext>
              </a:extLst>
            </p:cNvPr>
            <p:cNvSpPr>
              <a:spLocks noGrp="1" noRot="1" noMove="1" noResize="1" noEditPoints="1" noAdjustHandles="1" noChangeArrowheads="1" noChangeShapeType="1"/>
            </p:cNvSpPr>
            <p:nvPr/>
          </p:nvSpPr>
          <p:spPr bwMode="auto">
            <a:xfrm flipH="1">
              <a:off x="4369392" y="1279525"/>
              <a:ext cx="17631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801688"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0" algn="ctr"/>
              <a:r>
                <a:rPr lang="en-US" sz="1400" b="1">
                  <a:latin typeface="+mj-lt"/>
                </a:rPr>
                <a:t>Average Activity</a:t>
              </a:r>
              <a:endParaRPr lang="en-US" altLang="en-US" sz="800" b="1" noProof="1">
                <a:latin typeface="+mj-lt"/>
              </a:endParaRPr>
            </a:p>
          </p:txBody>
        </p:sp>
        <p:sp>
          <p:nvSpPr>
            <p:cNvPr id="26" name="Rektangel 91">
              <a:extLst>
                <a:ext uri="{FF2B5EF4-FFF2-40B4-BE49-F238E27FC236}">
                  <a16:creationId xmlns:a16="http://schemas.microsoft.com/office/drawing/2014/main" id="{66B1D65A-E9A8-5DA1-369A-9529DB19DB1C}"/>
                </a:ext>
              </a:extLst>
            </p:cNvPr>
            <p:cNvSpPr>
              <a:spLocks noGrp="1" noRot="1" noMove="1" noResize="1" noEditPoints="1" noAdjustHandles="1" noChangeArrowheads="1" noChangeShapeType="1"/>
            </p:cNvSpPr>
            <p:nvPr/>
          </p:nvSpPr>
          <p:spPr bwMode="auto">
            <a:xfrm flipH="1">
              <a:off x="2423639" y="1279525"/>
              <a:ext cx="17631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801688"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0" algn="ctr"/>
              <a:r>
                <a:rPr lang="en-US" sz="1400" b="1">
                  <a:latin typeface="+mj-lt"/>
                </a:rPr>
                <a:t>Limited Activity</a:t>
              </a:r>
              <a:endParaRPr lang="en-US" altLang="en-US" sz="800" b="1" noProof="1">
                <a:latin typeface="+mj-lt"/>
              </a:endParaRPr>
            </a:p>
          </p:txBody>
        </p:sp>
        <p:sp>
          <p:nvSpPr>
            <p:cNvPr id="28" name="Ellipse 53">
              <a:extLst>
                <a:ext uri="{FF2B5EF4-FFF2-40B4-BE49-F238E27FC236}">
                  <a16:creationId xmlns:a16="http://schemas.microsoft.com/office/drawing/2014/main" id="{93D78D11-4043-A04B-734B-D71B5B24919A}"/>
                </a:ext>
              </a:extLst>
            </p:cNvPr>
            <p:cNvSpPr>
              <a:spLocks noGrp="1" noRot="1" noMove="1" noResize="1" noEditPoints="1" noAdjustHandles="1" noChangeArrowheads="1" noChangeShapeType="1"/>
            </p:cNvSpPr>
            <p:nvPr/>
          </p:nvSpPr>
          <p:spPr bwMode="auto">
            <a:xfrm flipH="1">
              <a:off x="6766045" y="4849623"/>
              <a:ext cx="524533" cy="496194"/>
            </a:xfrm>
            <a:prstGeom prst="ellipse">
              <a:avLst/>
            </a:prstGeom>
            <a:solidFill>
              <a:schemeClr val="bg1"/>
            </a:solidFill>
            <a:ln w="9525">
              <a:noFill/>
              <a:round/>
              <a:headEnd/>
              <a:tailEnd/>
            </a:ln>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377" eaLnBrk="1" hangingPunct="1"/>
              <a:endParaRPr lang="nb-NO" altLang="en-US" sz="1800">
                <a:latin typeface="Calibri" panose="020F0502020204030204" pitchFamily="34" charset="0"/>
              </a:endParaRPr>
            </a:p>
          </p:txBody>
        </p:sp>
        <p:sp>
          <p:nvSpPr>
            <p:cNvPr id="30" name="Ellipse 53">
              <a:extLst>
                <a:ext uri="{FF2B5EF4-FFF2-40B4-BE49-F238E27FC236}">
                  <a16:creationId xmlns:a16="http://schemas.microsoft.com/office/drawing/2014/main" id="{1E506278-9FDF-106D-AB96-49B51D157EBF}"/>
                </a:ext>
              </a:extLst>
            </p:cNvPr>
            <p:cNvSpPr>
              <a:spLocks noGrp="1" noRot="1" noMove="1" noResize="1" noEditPoints="1" noAdjustHandles="1" noChangeArrowheads="1" noChangeShapeType="1"/>
            </p:cNvSpPr>
            <p:nvPr/>
          </p:nvSpPr>
          <p:spPr bwMode="auto">
            <a:xfrm flipH="1">
              <a:off x="4961868" y="4197241"/>
              <a:ext cx="524533" cy="496194"/>
            </a:xfrm>
            <a:prstGeom prst="ellipse">
              <a:avLst/>
            </a:prstGeom>
            <a:solidFill>
              <a:schemeClr val="bg1"/>
            </a:solidFill>
            <a:ln w="9525">
              <a:noFill/>
              <a:round/>
              <a:headEnd/>
              <a:tailEnd/>
            </a:ln>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377" eaLnBrk="1" hangingPunct="1"/>
              <a:endParaRPr lang="nb-NO" altLang="en-US" sz="1200">
                <a:solidFill>
                  <a:schemeClr val="tx2">
                    <a:lumMod val="60000"/>
                    <a:lumOff val="40000"/>
                  </a:schemeClr>
                </a:solidFill>
                <a:latin typeface="+mj-lt"/>
              </a:endParaRPr>
            </a:p>
          </p:txBody>
        </p:sp>
        <p:sp>
          <p:nvSpPr>
            <p:cNvPr id="32" name="Ellipse 53">
              <a:extLst>
                <a:ext uri="{FF2B5EF4-FFF2-40B4-BE49-F238E27FC236}">
                  <a16:creationId xmlns:a16="http://schemas.microsoft.com/office/drawing/2014/main" id="{D0706831-8482-9B80-943E-E6B06558D331}"/>
                </a:ext>
              </a:extLst>
            </p:cNvPr>
            <p:cNvSpPr>
              <a:spLocks noGrp="1" noRot="1" noMove="1" noResize="1" noEditPoints="1" noAdjustHandles="1" noChangeArrowheads="1" noChangeShapeType="1"/>
            </p:cNvSpPr>
            <p:nvPr/>
          </p:nvSpPr>
          <p:spPr bwMode="auto">
            <a:xfrm flipH="1">
              <a:off x="2963396" y="4849623"/>
              <a:ext cx="524533" cy="496194"/>
            </a:xfrm>
            <a:prstGeom prst="ellipse">
              <a:avLst/>
            </a:prstGeom>
            <a:solidFill>
              <a:schemeClr val="bg1"/>
            </a:solidFill>
            <a:ln w="9525">
              <a:noFill/>
              <a:round/>
              <a:headEnd/>
              <a:tailEnd/>
            </a:ln>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377" eaLnBrk="1" hangingPunct="1"/>
              <a:endParaRPr lang="nb-NO" altLang="en-US" sz="1800">
                <a:solidFill>
                  <a:srgbClr val="FFFFFF"/>
                </a:solidFill>
                <a:latin typeface="Calibri" panose="020F0502020204030204" pitchFamily="34" charset="0"/>
              </a:endParaRPr>
            </a:p>
          </p:txBody>
        </p:sp>
        <p:sp>
          <p:nvSpPr>
            <p:cNvPr id="34" name="Oval 33">
              <a:extLst>
                <a:ext uri="{FF2B5EF4-FFF2-40B4-BE49-F238E27FC236}">
                  <a16:creationId xmlns:a16="http://schemas.microsoft.com/office/drawing/2014/main" id="{EC415E41-1520-7AB9-9973-B6D1766D6746}"/>
                </a:ext>
              </a:extLst>
            </p:cNvPr>
            <p:cNvSpPr>
              <a:spLocks noGrp="1" noRot="1" noMove="1" noResize="1" noEditPoints="1" noAdjustHandles="1" noChangeArrowheads="1" noChangeShapeType="1"/>
            </p:cNvSpPr>
            <p:nvPr/>
          </p:nvSpPr>
          <p:spPr>
            <a:xfrm flipH="1">
              <a:off x="3129260" y="2120810"/>
              <a:ext cx="167039" cy="158014"/>
            </a:xfrm>
            <a:prstGeom prst="ellipse">
              <a:avLst/>
            </a:prstGeom>
            <a:solidFill>
              <a:schemeClr val="tx2">
                <a:lumMod val="20000"/>
                <a:lumOff val="80000"/>
              </a:schemeClr>
            </a:solidFill>
            <a:ln>
              <a:noFill/>
            </a:ln>
          </p:spPr>
          <p:txBody>
            <a:bodyPr/>
            <a:lstStyle/>
            <a:p>
              <a:endParaRPr lang="en-IN">
                <a:solidFill>
                  <a:schemeClr val="tx1">
                    <a:lumMod val="75000"/>
                    <a:lumOff val="25000"/>
                  </a:schemeClr>
                </a:solidFill>
                <a:latin typeface="Calibri" panose="020F0502020204030204" pitchFamily="34" charset="0"/>
                <a:ea typeface="ＭＳ Ｐゴシック" panose="020B0600070205080204" pitchFamily="34" charset="-128"/>
              </a:endParaRPr>
            </a:p>
          </p:txBody>
        </p:sp>
        <p:sp>
          <p:nvSpPr>
            <p:cNvPr id="35" name="Oval 34">
              <a:extLst>
                <a:ext uri="{FF2B5EF4-FFF2-40B4-BE49-F238E27FC236}">
                  <a16:creationId xmlns:a16="http://schemas.microsoft.com/office/drawing/2014/main" id="{02EEC4AB-F264-2E1C-6896-5C3551DB9C34}"/>
                </a:ext>
              </a:extLst>
            </p:cNvPr>
            <p:cNvSpPr>
              <a:spLocks noGrp="1" noRot="1" noMove="1" noResize="1" noEditPoints="1" noAdjustHandles="1" noChangeArrowheads="1" noChangeShapeType="1"/>
            </p:cNvSpPr>
            <p:nvPr/>
          </p:nvSpPr>
          <p:spPr>
            <a:xfrm flipH="1">
              <a:off x="5106041" y="2086020"/>
              <a:ext cx="167039" cy="158014"/>
            </a:xfrm>
            <a:prstGeom prst="ellipse">
              <a:avLst/>
            </a:prstGeom>
            <a:solidFill>
              <a:schemeClr val="tx2">
                <a:lumMod val="60000"/>
                <a:lumOff val="40000"/>
              </a:schemeClr>
            </a:solidFill>
            <a:ln>
              <a:noFill/>
            </a:ln>
          </p:spPr>
          <p:txBody>
            <a:bodyPr/>
            <a:lstStyle/>
            <a:p>
              <a:endParaRPr lang="en-IN">
                <a:solidFill>
                  <a:schemeClr val="tx1">
                    <a:lumMod val="75000"/>
                    <a:lumOff val="25000"/>
                  </a:schemeClr>
                </a:solidFill>
                <a:latin typeface="Calibri" panose="020F0502020204030204" pitchFamily="34" charset="0"/>
                <a:ea typeface="ＭＳ Ｐゴシック" panose="020B0600070205080204" pitchFamily="34" charset="-128"/>
              </a:endParaRPr>
            </a:p>
          </p:txBody>
        </p:sp>
        <p:sp>
          <p:nvSpPr>
            <p:cNvPr id="36" name="Oval 35">
              <a:extLst>
                <a:ext uri="{FF2B5EF4-FFF2-40B4-BE49-F238E27FC236}">
                  <a16:creationId xmlns:a16="http://schemas.microsoft.com/office/drawing/2014/main" id="{A241F23E-E14A-EE81-6295-74AC98DF88D3}"/>
                </a:ext>
              </a:extLst>
            </p:cNvPr>
            <p:cNvSpPr>
              <a:spLocks noGrp="1" noRot="1" noMove="1" noResize="1" noEditPoints="1" noAdjustHandles="1" noChangeArrowheads="1" noChangeShapeType="1"/>
            </p:cNvSpPr>
            <p:nvPr/>
          </p:nvSpPr>
          <p:spPr>
            <a:xfrm flipH="1">
              <a:off x="6944792" y="2120810"/>
              <a:ext cx="167039" cy="158014"/>
            </a:xfrm>
            <a:prstGeom prst="ellipse">
              <a:avLst/>
            </a:prstGeom>
            <a:solidFill>
              <a:schemeClr val="tx2"/>
            </a:solidFill>
            <a:ln w="9">
              <a:noFill/>
              <a:miter lim="800000"/>
              <a:headEnd/>
              <a:tailEnd/>
            </a:ln>
          </p:spPr>
          <p:txBody>
            <a:bodyPr/>
            <a:lstStyle/>
            <a:p>
              <a:endParaRPr lang="en-IN">
                <a:solidFill>
                  <a:schemeClr val="tx1">
                    <a:lumMod val="75000"/>
                    <a:lumOff val="25000"/>
                  </a:schemeClr>
                </a:solidFill>
                <a:latin typeface="Calibri" panose="020F0502020204030204" pitchFamily="34" charset="0"/>
                <a:ea typeface="ＭＳ Ｐゴシック" panose="020B0600070205080204" pitchFamily="34" charset="-128"/>
              </a:endParaRPr>
            </a:p>
          </p:txBody>
        </p:sp>
        <p:sp>
          <p:nvSpPr>
            <p:cNvPr id="37" name="Oval 36">
              <a:extLst>
                <a:ext uri="{FF2B5EF4-FFF2-40B4-BE49-F238E27FC236}">
                  <a16:creationId xmlns:a16="http://schemas.microsoft.com/office/drawing/2014/main" id="{927C9F7B-A69C-1BA4-4408-792E2C18C95A}"/>
                </a:ext>
              </a:extLst>
            </p:cNvPr>
            <p:cNvSpPr>
              <a:spLocks noGrp="1" noRot="1" noMove="1" noResize="1" noEditPoints="1" noAdjustHandles="1" noChangeArrowheads="1" noChangeShapeType="1"/>
            </p:cNvSpPr>
            <p:nvPr/>
          </p:nvSpPr>
          <p:spPr>
            <a:xfrm flipH="1">
              <a:off x="8686705" y="2109471"/>
              <a:ext cx="167039" cy="158014"/>
            </a:xfrm>
            <a:prstGeom prst="ellipse">
              <a:avLst/>
            </a:prstGeom>
            <a:solidFill>
              <a:schemeClr val="tx2">
                <a:lumMod val="75000"/>
              </a:schemeClr>
            </a:solidFill>
            <a:ln>
              <a:noFill/>
            </a:ln>
          </p:spPr>
          <p:txBody>
            <a:bodyPr/>
            <a:lstStyle/>
            <a:p>
              <a:endParaRPr lang="en-IN">
                <a:solidFill>
                  <a:schemeClr val="tx1">
                    <a:lumMod val="75000"/>
                    <a:lumOff val="25000"/>
                  </a:schemeClr>
                </a:solidFill>
                <a:latin typeface="Calibri" panose="020F0502020204030204" pitchFamily="34" charset="0"/>
                <a:ea typeface="ＭＳ Ｐゴシック" panose="020B0600070205080204" pitchFamily="34" charset="-128"/>
              </a:endParaRPr>
            </a:p>
          </p:txBody>
        </p:sp>
        <p:pic>
          <p:nvPicPr>
            <p:cNvPr id="40" name="Graphic 39">
              <a:extLst>
                <a:ext uri="{FF2B5EF4-FFF2-40B4-BE49-F238E27FC236}">
                  <a16:creationId xmlns:a16="http://schemas.microsoft.com/office/drawing/2014/main" id="{F14E77F5-60A9-E880-F7B7-A318E44838E3}"/>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rcRect/>
            <a:stretch/>
          </p:blipFill>
          <p:spPr>
            <a:xfrm>
              <a:off x="3045662" y="4894238"/>
              <a:ext cx="360000" cy="360000"/>
            </a:xfrm>
            <a:prstGeom prst="rect">
              <a:avLst/>
            </a:prstGeom>
          </p:spPr>
        </p:pic>
        <p:pic>
          <p:nvPicPr>
            <p:cNvPr id="44" name="Graphic 43" descr="Crown with solid fill">
              <a:extLst>
                <a:ext uri="{FF2B5EF4-FFF2-40B4-BE49-F238E27FC236}">
                  <a16:creationId xmlns:a16="http://schemas.microsoft.com/office/drawing/2014/main" id="{F7D6EB81-50C5-44D1-3CEF-C04061FA4192}"/>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8615479" y="5498140"/>
              <a:ext cx="360000" cy="360000"/>
            </a:xfrm>
            <a:prstGeom prst="rect">
              <a:avLst/>
            </a:prstGeom>
          </p:spPr>
        </p:pic>
        <p:pic>
          <p:nvPicPr>
            <p:cNvPr id="46" name="Graphic 45" descr="User Crown Male with solid fill">
              <a:extLst>
                <a:ext uri="{FF2B5EF4-FFF2-40B4-BE49-F238E27FC236}">
                  <a16:creationId xmlns:a16="http://schemas.microsoft.com/office/drawing/2014/main" id="{8B65BA96-64AE-6357-06D4-8C6CE02F1280}"/>
                </a:ext>
              </a:extLst>
            </p:cNvPr>
            <p:cNvPicPr>
              <a:picLocks noGrp="1" noRot="1" noChangeAspect="1" noMove="1" noResize="1" noEditPoints="1" noAdjustHandles="1" noChangeArrowheads="1" noChangeShapeType="1" noCrop="1"/>
            </p:cNvPicPr>
            <p:nvPr/>
          </p:nvPicPr>
          <p:blipFill>
            <a:blip r:embed="rId6">
              <a:extLst>
                <a:ext uri="{96DAC541-7B7A-43D3-8B79-37D633B846F1}">
                  <asvg:svgBlip xmlns:asvg="http://schemas.microsoft.com/office/drawing/2016/SVG/main" r:embed="rId7"/>
                </a:ext>
              </a:extLst>
            </a:blip>
            <a:stretch>
              <a:fillRect/>
            </a:stretch>
          </p:blipFill>
          <p:spPr>
            <a:xfrm>
              <a:off x="6852459" y="4932602"/>
              <a:ext cx="360000" cy="360000"/>
            </a:xfrm>
            <a:prstGeom prst="rect">
              <a:avLst/>
            </a:prstGeom>
          </p:spPr>
        </p:pic>
      </p:grpSp>
      <p:sp>
        <p:nvSpPr>
          <p:cNvPr id="3" name="TextBox 2">
            <a:extLst>
              <a:ext uri="{FF2B5EF4-FFF2-40B4-BE49-F238E27FC236}">
                <a16:creationId xmlns:a16="http://schemas.microsoft.com/office/drawing/2014/main" id="{58EED0B2-2D1C-8B69-C847-451E617FF305}"/>
              </a:ext>
            </a:extLst>
          </p:cNvPr>
          <p:cNvSpPr txBox="1">
            <a:spLocks noGrp="1" noRot="1" noMove="1" noResize="1" noEditPoints="1" noAdjustHandles="1" noChangeArrowheads="1" noChangeShapeType="1"/>
          </p:cNvSpPr>
          <p:nvPr/>
        </p:nvSpPr>
        <p:spPr>
          <a:xfrm>
            <a:off x="4846464" y="4260672"/>
            <a:ext cx="755339" cy="369332"/>
          </a:xfrm>
          <a:prstGeom prst="rect">
            <a:avLst/>
          </a:prstGeom>
          <a:noFill/>
        </p:spPr>
        <p:txBody>
          <a:bodyPr wrap="square" rtlCol="0" anchor="ctr">
            <a:spAutoFit/>
          </a:bodyPr>
          <a:lstStyle/>
          <a:p>
            <a:pPr algn="ctr"/>
            <a:r>
              <a:rPr lang="en-GB">
                <a:solidFill>
                  <a:schemeClr val="accent2">
                    <a:lumMod val="75000"/>
                  </a:schemeClr>
                </a:solidFill>
                <a:latin typeface="Lato ExtraBold" panose="020F0502020204030203" pitchFamily="34" charset="0"/>
                <a:ea typeface="Lato ExtraBold" panose="020F0502020204030203" pitchFamily="34" charset="0"/>
                <a:cs typeface="Lato ExtraBold" panose="020F0502020204030203" pitchFamily="34" charset="0"/>
              </a:rPr>
              <a:t>23</a:t>
            </a:r>
          </a:p>
        </p:txBody>
      </p:sp>
      <p:sp>
        <p:nvSpPr>
          <p:cNvPr id="2" name="TextBox 1">
            <a:extLst>
              <a:ext uri="{FF2B5EF4-FFF2-40B4-BE49-F238E27FC236}">
                <a16:creationId xmlns:a16="http://schemas.microsoft.com/office/drawing/2014/main" id="{EE99A34F-441F-1FA7-1109-D55CF21B3004}"/>
              </a:ext>
            </a:extLst>
          </p:cNvPr>
          <p:cNvSpPr txBox="1"/>
          <p:nvPr/>
        </p:nvSpPr>
        <p:spPr>
          <a:xfrm>
            <a:off x="9813200" y="5517768"/>
            <a:ext cx="1147460" cy="461665"/>
          </a:xfrm>
          <a:prstGeom prst="rect">
            <a:avLst/>
          </a:prstGeom>
          <a:noFill/>
        </p:spPr>
        <p:txBody>
          <a:bodyPr wrap="square" rtlCol="0">
            <a:spAutoFit/>
          </a:bodyPr>
          <a:lstStyle/>
          <a:p>
            <a:pPr algn="ctr"/>
            <a:r>
              <a:rPr lang="en-GB" sz="1400" b="1">
                <a:solidFill>
                  <a:schemeClr val="tx2">
                    <a:lumMod val="75000"/>
                  </a:schemeClr>
                </a:solidFill>
              </a:rPr>
              <a:t>204</a:t>
            </a:r>
          </a:p>
          <a:p>
            <a:pPr algn="ctr"/>
            <a:r>
              <a:rPr lang="en-GB" sz="1000" b="1">
                <a:solidFill>
                  <a:schemeClr val="tx2">
                    <a:lumMod val="75000"/>
                  </a:schemeClr>
                </a:solidFill>
              </a:rPr>
              <a:t>Highest Score</a:t>
            </a:r>
          </a:p>
        </p:txBody>
      </p:sp>
    </p:spTree>
    <p:extLst>
      <p:ext uri="{BB962C8B-B14F-4D97-AF65-F5344CB8AC3E}">
        <p14:creationId xmlns:p14="http://schemas.microsoft.com/office/powerpoint/2010/main" val="877879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B22AA-A85C-4377-6AE9-AE4A662CFCCA}"/>
            </a:ext>
          </a:extLst>
        </p:cNvPr>
        <p:cNvGrpSpPr/>
        <p:nvPr/>
      </p:nvGrpSpPr>
      <p:grpSpPr>
        <a:xfrm>
          <a:off x="0" y="0"/>
          <a:ext cx="0" cy="0"/>
          <a:chOff x="0" y="0"/>
          <a:chExt cx="0" cy="0"/>
        </a:xfrm>
      </p:grpSpPr>
      <p:sp>
        <p:nvSpPr>
          <p:cNvPr id="52" name="TextBox 51">
            <a:extLst>
              <a:ext uri="{FF2B5EF4-FFF2-40B4-BE49-F238E27FC236}">
                <a16:creationId xmlns:a16="http://schemas.microsoft.com/office/drawing/2014/main" id="{63F9E5F2-3D6F-1214-E7C2-939E3B8813E4}"/>
              </a:ext>
            </a:extLst>
          </p:cNvPr>
          <p:cNvSpPr txBox="1">
            <a:spLocks/>
          </p:cNvSpPr>
          <p:nvPr/>
        </p:nvSpPr>
        <p:spPr>
          <a:xfrm>
            <a:off x="3947856" y="4610085"/>
            <a:ext cx="4296288" cy="276999"/>
          </a:xfrm>
          <a:prstGeom prst="rect">
            <a:avLst/>
          </a:prstGeom>
          <a:noFill/>
        </p:spPr>
        <p:txBody>
          <a:bodyPr wrap="square" rtlCol="0">
            <a:spAutoFit/>
          </a:bodyPr>
          <a:lstStyle/>
          <a:p>
            <a:pPr algn="ctr"/>
            <a:r>
              <a:rPr lang="en-US" sz="1200">
                <a:latin typeface="Lato Light" panose="020F0502020204030203" pitchFamily="34" charset="0"/>
                <a:ea typeface="Lato Light" panose="020F0502020204030203" pitchFamily="34" charset="0"/>
                <a:cs typeface="Lato Light" panose="020F0502020204030203" pitchFamily="34" charset="0"/>
              </a:rPr>
              <a:t>Relative amount of KOL involvement within each parameter.</a:t>
            </a:r>
            <a:endParaRPr lang="en-GB" sz="1200">
              <a:latin typeface="Lato Light" panose="020F0502020204030203" pitchFamily="34" charset="0"/>
              <a:ea typeface="Lato Light" panose="020F0502020204030203" pitchFamily="34" charset="0"/>
              <a:cs typeface="Lato Light" panose="020F0502020204030203" pitchFamily="34" charset="0"/>
            </a:endParaRPr>
          </a:p>
        </p:txBody>
      </p:sp>
      <p:sp>
        <p:nvSpPr>
          <p:cNvPr id="21" name="Title 20">
            <a:extLst>
              <a:ext uri="{FF2B5EF4-FFF2-40B4-BE49-F238E27FC236}">
                <a16:creationId xmlns:a16="http://schemas.microsoft.com/office/drawing/2014/main" id="{89F35AB9-094B-2961-3548-B808C64C46FB}"/>
              </a:ext>
            </a:extLst>
          </p:cNvPr>
          <p:cNvSpPr txBox="1">
            <a:spLocks noGrp="1"/>
          </p:cNvSpPr>
          <p:nvPr>
            <p:ph type="title" idx="4294967295"/>
          </p:nvPr>
        </p:nvSpPr>
        <p:spPr>
          <a:xfrm>
            <a:off x="479425" y="201362"/>
            <a:ext cx="5268979"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chemeClr val="tx1"/>
                </a:solidFill>
                <a:effectLst/>
                <a:uLnTx/>
                <a:uFillTx/>
                <a:latin typeface="Lato ExtraBold" panose="020F0502020204030203" pitchFamily="34" charset="0"/>
                <a:ea typeface="Lato ExtraBold" panose="020F0502020204030203" pitchFamily="34" charset="0"/>
                <a:cs typeface="Lato ExtraBold" panose="020F0502020204030203" pitchFamily="34" charset="0"/>
              </a:rPr>
              <a:t>PARAMETER INVOLVEMENT</a:t>
            </a:r>
            <a:endParaRPr kumimoji="0" lang="en-GB" sz="2800" b="1" i="0" u="none" strike="noStrike" kern="1200" cap="none" spc="0" normalizeH="0" baseline="0" noProof="0">
              <a:ln>
                <a:noFill/>
              </a:ln>
              <a:solidFill>
                <a:schemeClr val="tx1"/>
              </a:solidFill>
              <a:effectLst/>
              <a:uLnTx/>
              <a:uFillTx/>
              <a:latin typeface="Lato ExtraBold" panose="020F0502020204030203" pitchFamily="34" charset="0"/>
              <a:ea typeface="Lato ExtraBold" panose="020F0502020204030203" pitchFamily="34" charset="0"/>
              <a:cs typeface="Lato ExtraBold" panose="020F0502020204030203" pitchFamily="34" charset="0"/>
            </a:endParaRPr>
          </a:p>
        </p:txBody>
      </p:sp>
      <p:grpSp>
        <p:nvGrpSpPr>
          <p:cNvPr id="96" name="Group 95">
            <a:extLst>
              <a:ext uri="{FF2B5EF4-FFF2-40B4-BE49-F238E27FC236}">
                <a16:creationId xmlns:a16="http://schemas.microsoft.com/office/drawing/2014/main" id="{6362CF2C-6293-E0EA-D64F-03DD179B28FC}"/>
              </a:ext>
            </a:extLst>
          </p:cNvPr>
          <p:cNvGrpSpPr>
            <a:grpSpLocks/>
          </p:cNvGrpSpPr>
          <p:nvPr/>
        </p:nvGrpSpPr>
        <p:grpSpPr>
          <a:xfrm>
            <a:off x="1884592" y="2406370"/>
            <a:ext cx="946295" cy="1836455"/>
            <a:chOff x="857020" y="2293992"/>
            <a:chExt cx="946295" cy="1836455"/>
          </a:xfrm>
        </p:grpSpPr>
        <p:grpSp>
          <p:nvGrpSpPr>
            <p:cNvPr id="85" name="Group 84">
              <a:extLst>
                <a:ext uri="{FF2B5EF4-FFF2-40B4-BE49-F238E27FC236}">
                  <a16:creationId xmlns:a16="http://schemas.microsoft.com/office/drawing/2014/main" id="{8A7505C9-FD56-6D95-DA84-A7391F4B43EB}"/>
                </a:ext>
              </a:extLst>
            </p:cNvPr>
            <p:cNvGrpSpPr>
              <a:grpSpLocks/>
            </p:cNvGrpSpPr>
            <p:nvPr/>
          </p:nvGrpSpPr>
          <p:grpSpPr>
            <a:xfrm>
              <a:off x="970167" y="3018309"/>
              <a:ext cx="720000" cy="720000"/>
              <a:chOff x="1027719" y="3094508"/>
              <a:chExt cx="720000" cy="720000"/>
            </a:xfrm>
          </p:grpSpPr>
          <p:pic>
            <p:nvPicPr>
              <p:cNvPr id="6" name="Graphic 5" descr="Head with gears with solid fill">
                <a:extLst>
                  <a:ext uri="{FF2B5EF4-FFF2-40B4-BE49-F238E27FC236}">
                    <a16:creationId xmlns:a16="http://schemas.microsoft.com/office/drawing/2014/main" id="{F127D992-DAD2-2F90-B940-54F2560523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7719" y="3094508"/>
                <a:ext cx="720000" cy="720000"/>
              </a:xfrm>
              <a:prstGeom prst="rect">
                <a:avLst/>
              </a:prstGeom>
            </p:spPr>
          </p:pic>
          <p:pic>
            <p:nvPicPr>
              <p:cNvPr id="27" name="Graphic 26" descr="Head with gears with solid fill">
                <a:extLst>
                  <a:ext uri="{FF2B5EF4-FFF2-40B4-BE49-F238E27FC236}">
                    <a16:creationId xmlns:a16="http://schemas.microsoft.com/office/drawing/2014/main" id="{534F89B6-ACCC-841A-0074-A0C9E12AD4B3}"/>
                  </a:ext>
                </a:extLst>
              </p:cNvPr>
              <p:cNvPicPr>
                <a:picLocks noChangeAspect="1"/>
              </p:cNvPicPr>
              <p:nvPr/>
            </p:nvPicPr>
            <p:blipFill>
              <a:blip r:embed="rId5">
                <a:extLst>
                  <a:ext uri="{96DAC541-7B7A-43D3-8B79-37D633B846F1}">
                    <asvg:svgBlip xmlns:asvg="http://schemas.microsoft.com/office/drawing/2016/SVG/main" r:embed="rId6"/>
                  </a:ext>
                </a:extLst>
              </a:blip>
              <a:srcRect t="31714" b="2"/>
              <a:stretch/>
            </p:blipFill>
            <p:spPr>
              <a:xfrm>
                <a:off x="1027719" y="3322846"/>
                <a:ext cx="720000" cy="491662"/>
              </a:xfrm>
              <a:prstGeom prst="rect">
                <a:avLst/>
              </a:prstGeom>
            </p:spPr>
          </p:pic>
        </p:grpSp>
        <p:sp>
          <p:nvSpPr>
            <p:cNvPr id="43" name="TextBox 42">
              <a:extLst>
                <a:ext uri="{FF2B5EF4-FFF2-40B4-BE49-F238E27FC236}">
                  <a16:creationId xmlns:a16="http://schemas.microsoft.com/office/drawing/2014/main" id="{6FE4176A-BF2C-BF2E-8AFC-3FEB95D172BF}"/>
                </a:ext>
              </a:extLst>
            </p:cNvPr>
            <p:cNvSpPr txBox="1">
              <a:spLocks/>
            </p:cNvSpPr>
            <p:nvPr/>
          </p:nvSpPr>
          <p:spPr>
            <a:xfrm>
              <a:off x="857020" y="2293992"/>
              <a:ext cx="946295" cy="646331"/>
            </a:xfrm>
            <a:prstGeom prst="rect">
              <a:avLst/>
            </a:prstGeom>
            <a:noFill/>
          </p:spPr>
          <p:txBody>
            <a:bodyPr wrap="square" rtlCol="0">
              <a:spAutoFit/>
            </a:bodyPr>
            <a:lstStyle/>
            <a:p>
              <a:pPr algn="ctr"/>
              <a:r>
                <a:rPr lang="en-GB" sz="1200">
                  <a:solidFill>
                    <a:schemeClr val="tx1">
                      <a:lumMod val="90000"/>
                      <a:lumOff val="10000"/>
                    </a:schemeClr>
                  </a:solidFill>
                </a:rPr>
                <a:t>Health Economist Terms</a:t>
              </a:r>
            </a:p>
          </p:txBody>
        </p:sp>
        <p:sp>
          <p:nvSpPr>
            <p:cNvPr id="2" name="TextBox 1">
              <a:extLst>
                <a:ext uri="{FF2B5EF4-FFF2-40B4-BE49-F238E27FC236}">
                  <a16:creationId xmlns:a16="http://schemas.microsoft.com/office/drawing/2014/main" id="{905A8385-C0ED-E202-B86F-4B7F1FB52F73}"/>
                </a:ext>
              </a:extLst>
            </p:cNvPr>
            <p:cNvSpPr txBox="1">
              <a:spLocks/>
            </p:cNvSpPr>
            <p:nvPr/>
          </p:nvSpPr>
          <p:spPr>
            <a:xfrm>
              <a:off x="963455" y="3761115"/>
              <a:ext cx="733425" cy="369332"/>
            </a:xfrm>
            <a:prstGeom prst="rect">
              <a:avLst/>
            </a:prstGeom>
            <a:noFill/>
          </p:spPr>
          <p:txBody>
            <a:bodyPr wrap="square" rtlCol="0">
              <a:spAutoFit/>
            </a:bodyPr>
            <a:lstStyle/>
            <a:p>
              <a:pPr algn="ctr"/>
              <a:r>
                <a:rPr lang="en-GB">
                  <a:solidFill>
                    <a:schemeClr val="tx2"/>
                  </a:solidFill>
                  <a:latin typeface="Lato Black" panose="020F0502020204030203" pitchFamily="34" charset="0"/>
                  <a:ea typeface="Lato Black" panose="020F0502020204030203" pitchFamily="34" charset="0"/>
                  <a:cs typeface="Lato Black" panose="020F0502020204030203" pitchFamily="34" charset="0"/>
                </a:rPr>
                <a:t>73</a:t>
              </a:r>
              <a:r>
                <a:rPr lang="en-GB" sz="1400">
                  <a:solidFill>
                    <a:schemeClr val="tx2"/>
                  </a:solidFill>
                  <a:latin typeface="Lato Black" panose="020F0502020204030203" pitchFamily="34" charset="0"/>
                  <a:ea typeface="Lato Black" panose="020F0502020204030203" pitchFamily="34" charset="0"/>
                  <a:cs typeface="Lato Black" panose="020F0502020204030203" pitchFamily="34" charset="0"/>
                </a:rPr>
                <a:t>%</a:t>
              </a:r>
              <a:endParaRPr lang="en-GB">
                <a:solidFill>
                  <a:schemeClr val="tx2"/>
                </a:solidFill>
                <a:latin typeface="Lato Black" panose="020F0502020204030203" pitchFamily="34" charset="0"/>
                <a:ea typeface="Lato Black" panose="020F0502020204030203" pitchFamily="34" charset="0"/>
                <a:cs typeface="Lato Black" panose="020F0502020204030203" pitchFamily="34" charset="0"/>
              </a:endParaRPr>
            </a:p>
          </p:txBody>
        </p:sp>
      </p:grpSp>
      <p:grpSp>
        <p:nvGrpSpPr>
          <p:cNvPr id="101" name="Group 100">
            <a:extLst>
              <a:ext uri="{FF2B5EF4-FFF2-40B4-BE49-F238E27FC236}">
                <a16:creationId xmlns:a16="http://schemas.microsoft.com/office/drawing/2014/main" id="{AC0F7AAE-A0AD-3BBA-F4C5-FED54972A4DD}"/>
              </a:ext>
            </a:extLst>
          </p:cNvPr>
          <p:cNvGrpSpPr>
            <a:grpSpLocks/>
          </p:cNvGrpSpPr>
          <p:nvPr/>
        </p:nvGrpSpPr>
        <p:grpSpPr>
          <a:xfrm>
            <a:off x="7417072" y="2591036"/>
            <a:ext cx="1080000" cy="1651789"/>
            <a:chOff x="7344760" y="2448586"/>
            <a:chExt cx="1080000" cy="1651789"/>
          </a:xfrm>
        </p:grpSpPr>
        <p:grpSp>
          <p:nvGrpSpPr>
            <p:cNvPr id="89" name="Group 88">
              <a:extLst>
                <a:ext uri="{FF2B5EF4-FFF2-40B4-BE49-F238E27FC236}">
                  <a16:creationId xmlns:a16="http://schemas.microsoft.com/office/drawing/2014/main" id="{ED3E45B0-6CC0-13E3-82B0-A1BA23AD8520}"/>
                </a:ext>
              </a:extLst>
            </p:cNvPr>
            <p:cNvGrpSpPr>
              <a:grpSpLocks/>
            </p:cNvGrpSpPr>
            <p:nvPr/>
          </p:nvGrpSpPr>
          <p:grpSpPr>
            <a:xfrm>
              <a:off x="7344760" y="2778965"/>
              <a:ext cx="1080000" cy="1080000"/>
              <a:chOff x="7344760" y="2752774"/>
              <a:chExt cx="1080000" cy="1080000"/>
            </a:xfrm>
          </p:grpSpPr>
          <p:pic>
            <p:nvPicPr>
              <p:cNvPr id="10" name="Graphic 9" descr="Group success with solid fill">
                <a:extLst>
                  <a:ext uri="{FF2B5EF4-FFF2-40B4-BE49-F238E27FC236}">
                    <a16:creationId xmlns:a16="http://schemas.microsoft.com/office/drawing/2014/main" id="{BE33CD16-AA00-C657-4379-704EC646519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44760" y="2752774"/>
                <a:ext cx="1080000" cy="1080000"/>
              </a:xfrm>
              <a:prstGeom prst="rect">
                <a:avLst/>
              </a:prstGeom>
            </p:spPr>
          </p:pic>
          <p:pic>
            <p:nvPicPr>
              <p:cNvPr id="29" name="Graphic 28" descr="Group success with solid fill">
                <a:extLst>
                  <a:ext uri="{FF2B5EF4-FFF2-40B4-BE49-F238E27FC236}">
                    <a16:creationId xmlns:a16="http://schemas.microsoft.com/office/drawing/2014/main" id="{F649798E-CA66-DBD1-7ABD-A2445CD06967}"/>
                  </a:ext>
                </a:extLst>
              </p:cNvPr>
              <p:cNvPicPr>
                <a:picLocks noChangeAspect="1"/>
              </p:cNvPicPr>
              <p:nvPr/>
            </p:nvPicPr>
            <p:blipFill>
              <a:blip r:embed="rId9">
                <a:extLst>
                  <a:ext uri="{96DAC541-7B7A-43D3-8B79-37D633B846F1}">
                    <asvg:svgBlip xmlns:asvg="http://schemas.microsoft.com/office/drawing/2016/SVG/main" r:embed="rId10"/>
                  </a:ext>
                </a:extLst>
              </a:blip>
              <a:srcRect t="71298"/>
              <a:stretch/>
            </p:blipFill>
            <p:spPr>
              <a:xfrm>
                <a:off x="7344760" y="3522802"/>
                <a:ext cx="1080000" cy="309972"/>
              </a:xfrm>
              <a:prstGeom prst="rect">
                <a:avLst/>
              </a:prstGeom>
            </p:spPr>
          </p:pic>
        </p:grpSp>
        <p:sp>
          <p:nvSpPr>
            <p:cNvPr id="41" name="TextBox 40">
              <a:extLst>
                <a:ext uri="{FF2B5EF4-FFF2-40B4-BE49-F238E27FC236}">
                  <a16:creationId xmlns:a16="http://schemas.microsoft.com/office/drawing/2014/main" id="{A18C6FF2-20EC-AED1-F892-18398CE90CCE}"/>
                </a:ext>
              </a:extLst>
            </p:cNvPr>
            <p:cNvSpPr txBox="1">
              <a:spLocks/>
            </p:cNvSpPr>
            <p:nvPr/>
          </p:nvSpPr>
          <p:spPr>
            <a:xfrm>
              <a:off x="7523253" y="2448586"/>
              <a:ext cx="723014" cy="461665"/>
            </a:xfrm>
            <a:prstGeom prst="rect">
              <a:avLst/>
            </a:prstGeom>
            <a:noFill/>
          </p:spPr>
          <p:txBody>
            <a:bodyPr wrap="square" rtlCol="0">
              <a:spAutoFit/>
            </a:bodyPr>
            <a:lstStyle/>
            <a:p>
              <a:pPr algn="ctr"/>
              <a:r>
                <a:rPr lang="en-GB" sz="1200">
                  <a:solidFill>
                    <a:schemeClr val="tx1">
                      <a:lumMod val="90000"/>
                      <a:lumOff val="10000"/>
                    </a:schemeClr>
                  </a:solidFill>
                </a:rPr>
                <a:t>Patient </a:t>
              </a:r>
              <a:br>
                <a:rPr lang="en-GB" sz="1200">
                  <a:solidFill>
                    <a:schemeClr val="tx1">
                      <a:lumMod val="90000"/>
                      <a:lumOff val="10000"/>
                    </a:schemeClr>
                  </a:solidFill>
                </a:rPr>
              </a:br>
              <a:r>
                <a:rPr lang="en-GB" sz="1200">
                  <a:solidFill>
                    <a:schemeClr val="tx1">
                      <a:lumMod val="90000"/>
                      <a:lumOff val="10000"/>
                    </a:schemeClr>
                  </a:solidFill>
                </a:rPr>
                <a:t>Orgs.</a:t>
              </a:r>
            </a:p>
          </p:txBody>
        </p:sp>
        <p:sp>
          <p:nvSpPr>
            <p:cNvPr id="4" name="TextBox 3">
              <a:extLst>
                <a:ext uri="{FF2B5EF4-FFF2-40B4-BE49-F238E27FC236}">
                  <a16:creationId xmlns:a16="http://schemas.microsoft.com/office/drawing/2014/main" id="{7D72FDA7-FC4A-09AA-B631-5AC8852AD256}"/>
                </a:ext>
              </a:extLst>
            </p:cNvPr>
            <p:cNvSpPr txBox="1">
              <a:spLocks/>
            </p:cNvSpPr>
            <p:nvPr/>
          </p:nvSpPr>
          <p:spPr>
            <a:xfrm>
              <a:off x="7518048" y="3731043"/>
              <a:ext cx="733425" cy="369332"/>
            </a:xfrm>
            <a:prstGeom prst="rect">
              <a:avLst/>
            </a:prstGeom>
            <a:noFill/>
          </p:spPr>
          <p:txBody>
            <a:bodyPr wrap="square" rtlCol="0">
              <a:spAutoFit/>
            </a:bodyPr>
            <a:lstStyle/>
            <a:p>
              <a:pPr algn="ctr"/>
              <a:r>
                <a:rPr lang="en-GB">
                  <a:solidFill>
                    <a:schemeClr val="tx2"/>
                  </a:solidFill>
                  <a:latin typeface="Lato Black" panose="020F0502020204030203" pitchFamily="34" charset="0"/>
                  <a:ea typeface="Lato Black" panose="020F0502020204030203" pitchFamily="34" charset="0"/>
                  <a:cs typeface="Lato Black" panose="020F0502020204030203" pitchFamily="34" charset="0"/>
                </a:rPr>
                <a:t>17</a:t>
              </a:r>
              <a:r>
                <a:rPr lang="en-GB" sz="1400">
                  <a:solidFill>
                    <a:schemeClr val="tx2"/>
                  </a:solidFill>
                  <a:latin typeface="Lato Black" panose="020F0502020204030203" pitchFamily="34" charset="0"/>
                  <a:ea typeface="Lato Black" panose="020F0502020204030203" pitchFamily="34" charset="0"/>
                  <a:cs typeface="Lato Black" panose="020F0502020204030203" pitchFamily="34" charset="0"/>
                </a:rPr>
                <a:t>%</a:t>
              </a:r>
              <a:endParaRPr lang="en-GB">
                <a:solidFill>
                  <a:schemeClr val="tx2"/>
                </a:solidFill>
                <a:latin typeface="Lato Black" panose="020F0502020204030203" pitchFamily="34" charset="0"/>
                <a:ea typeface="Lato Black" panose="020F0502020204030203" pitchFamily="34" charset="0"/>
                <a:cs typeface="Lato Black" panose="020F0502020204030203" pitchFamily="34" charset="0"/>
              </a:endParaRPr>
            </a:p>
          </p:txBody>
        </p:sp>
      </p:grpSp>
      <p:grpSp>
        <p:nvGrpSpPr>
          <p:cNvPr id="104" name="Group 103">
            <a:extLst>
              <a:ext uri="{FF2B5EF4-FFF2-40B4-BE49-F238E27FC236}">
                <a16:creationId xmlns:a16="http://schemas.microsoft.com/office/drawing/2014/main" id="{E15CBE5F-A406-E9D9-2970-0EC6FD1DA160}"/>
              </a:ext>
            </a:extLst>
          </p:cNvPr>
          <p:cNvGrpSpPr>
            <a:grpSpLocks/>
          </p:cNvGrpSpPr>
          <p:nvPr/>
        </p:nvGrpSpPr>
        <p:grpSpPr>
          <a:xfrm>
            <a:off x="10373838" y="2591036"/>
            <a:ext cx="828000" cy="1651789"/>
            <a:chOff x="10866899" y="2448586"/>
            <a:chExt cx="828000" cy="1651789"/>
          </a:xfrm>
        </p:grpSpPr>
        <p:grpSp>
          <p:nvGrpSpPr>
            <p:cNvPr id="92" name="Group 91">
              <a:extLst>
                <a:ext uri="{FF2B5EF4-FFF2-40B4-BE49-F238E27FC236}">
                  <a16:creationId xmlns:a16="http://schemas.microsoft.com/office/drawing/2014/main" id="{23B65725-56F3-109E-3E85-62E935AF6ECB}"/>
                </a:ext>
              </a:extLst>
            </p:cNvPr>
            <p:cNvGrpSpPr>
              <a:grpSpLocks/>
            </p:cNvGrpSpPr>
            <p:nvPr/>
          </p:nvGrpSpPr>
          <p:grpSpPr>
            <a:xfrm>
              <a:off x="10866899" y="2915178"/>
              <a:ext cx="828000" cy="828000"/>
              <a:chOff x="10866899" y="2886606"/>
              <a:chExt cx="828000" cy="828000"/>
            </a:xfrm>
          </p:grpSpPr>
          <p:pic>
            <p:nvPicPr>
              <p:cNvPr id="14" name="Graphic 13" descr="Board Of Directors with solid fill">
                <a:extLst>
                  <a:ext uri="{FF2B5EF4-FFF2-40B4-BE49-F238E27FC236}">
                    <a16:creationId xmlns:a16="http://schemas.microsoft.com/office/drawing/2014/main" id="{13447244-8911-4EDD-FAE8-14A39A4E5CA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866899" y="2886606"/>
                <a:ext cx="828000" cy="828000"/>
              </a:xfrm>
              <a:prstGeom prst="rect">
                <a:avLst/>
              </a:prstGeom>
            </p:spPr>
          </p:pic>
          <p:pic>
            <p:nvPicPr>
              <p:cNvPr id="31" name="Graphic 30" descr="Board Of Directors with solid fill">
                <a:extLst>
                  <a:ext uri="{FF2B5EF4-FFF2-40B4-BE49-F238E27FC236}">
                    <a16:creationId xmlns:a16="http://schemas.microsoft.com/office/drawing/2014/main" id="{31CBBF38-061B-C5B7-E56C-DA08F05954EB}"/>
                  </a:ext>
                </a:extLst>
              </p:cNvPr>
              <p:cNvPicPr>
                <a:picLocks noChangeAspect="1"/>
              </p:cNvPicPr>
              <p:nvPr/>
            </p:nvPicPr>
            <p:blipFill>
              <a:blip r:embed="rId13">
                <a:extLst>
                  <a:ext uri="{96DAC541-7B7A-43D3-8B79-37D633B846F1}">
                    <asvg:svgBlip xmlns:asvg="http://schemas.microsoft.com/office/drawing/2016/SVG/main" r:embed="rId14"/>
                  </a:ext>
                </a:extLst>
              </a:blip>
              <a:srcRect t="85018"/>
              <a:stretch/>
            </p:blipFill>
            <p:spPr>
              <a:xfrm>
                <a:off x="10866899" y="3590556"/>
                <a:ext cx="828000" cy="124050"/>
              </a:xfrm>
              <a:prstGeom prst="rect">
                <a:avLst/>
              </a:prstGeom>
            </p:spPr>
          </p:pic>
        </p:grpSp>
        <p:sp>
          <p:nvSpPr>
            <p:cNvPr id="38" name="TextBox 37">
              <a:extLst>
                <a:ext uri="{FF2B5EF4-FFF2-40B4-BE49-F238E27FC236}">
                  <a16:creationId xmlns:a16="http://schemas.microsoft.com/office/drawing/2014/main" id="{34E0EED9-86CE-BEBA-3013-F1AA55794481}"/>
                </a:ext>
              </a:extLst>
            </p:cNvPr>
            <p:cNvSpPr txBox="1">
              <a:spLocks/>
            </p:cNvSpPr>
            <p:nvPr/>
          </p:nvSpPr>
          <p:spPr>
            <a:xfrm>
              <a:off x="10919392" y="2448586"/>
              <a:ext cx="723014" cy="461665"/>
            </a:xfrm>
            <a:prstGeom prst="rect">
              <a:avLst/>
            </a:prstGeom>
            <a:noFill/>
          </p:spPr>
          <p:txBody>
            <a:bodyPr wrap="square" rtlCol="0">
              <a:spAutoFit/>
            </a:bodyPr>
            <a:lstStyle/>
            <a:p>
              <a:pPr algn="ctr"/>
              <a:r>
                <a:rPr lang="en-GB" sz="1200">
                  <a:solidFill>
                    <a:schemeClr val="tx1">
                      <a:lumMod val="90000"/>
                      <a:lumOff val="10000"/>
                    </a:schemeClr>
                  </a:solidFill>
                </a:rPr>
                <a:t>Payor Groups</a:t>
              </a:r>
            </a:p>
          </p:txBody>
        </p:sp>
        <p:sp>
          <p:nvSpPr>
            <p:cNvPr id="7" name="TextBox 6">
              <a:extLst>
                <a:ext uri="{FF2B5EF4-FFF2-40B4-BE49-F238E27FC236}">
                  <a16:creationId xmlns:a16="http://schemas.microsoft.com/office/drawing/2014/main" id="{1B8B8051-D37C-402D-2B58-3F317C7551C0}"/>
                </a:ext>
              </a:extLst>
            </p:cNvPr>
            <p:cNvSpPr txBox="1">
              <a:spLocks/>
            </p:cNvSpPr>
            <p:nvPr/>
          </p:nvSpPr>
          <p:spPr>
            <a:xfrm>
              <a:off x="10914187" y="3731043"/>
              <a:ext cx="733425" cy="369332"/>
            </a:xfrm>
            <a:prstGeom prst="rect">
              <a:avLst/>
            </a:prstGeom>
            <a:noFill/>
          </p:spPr>
          <p:txBody>
            <a:bodyPr wrap="square" rtlCol="0">
              <a:spAutoFit/>
            </a:bodyPr>
            <a:lstStyle/>
            <a:p>
              <a:pPr algn="ctr"/>
              <a:r>
                <a:rPr lang="en-GB">
                  <a:solidFill>
                    <a:schemeClr val="tx2"/>
                  </a:solidFill>
                  <a:latin typeface="Lato Black" panose="020F0502020204030203" pitchFamily="34" charset="0"/>
                  <a:ea typeface="Lato Black" panose="020F0502020204030203" pitchFamily="34" charset="0"/>
                  <a:cs typeface="Lato Black" panose="020F0502020204030203" pitchFamily="34" charset="0"/>
                </a:rPr>
                <a:t>0.3</a:t>
              </a:r>
              <a:r>
                <a:rPr lang="en-GB" sz="1400">
                  <a:solidFill>
                    <a:schemeClr val="tx2"/>
                  </a:solidFill>
                  <a:latin typeface="Lato Black" panose="020F0502020204030203" pitchFamily="34" charset="0"/>
                  <a:ea typeface="Lato Black" panose="020F0502020204030203" pitchFamily="34" charset="0"/>
                  <a:cs typeface="Lato Black" panose="020F0502020204030203" pitchFamily="34" charset="0"/>
                </a:rPr>
                <a:t>%</a:t>
              </a:r>
              <a:endParaRPr lang="en-GB">
                <a:solidFill>
                  <a:schemeClr val="tx2"/>
                </a:solidFill>
                <a:latin typeface="Lato Black" panose="020F0502020204030203" pitchFamily="34" charset="0"/>
                <a:ea typeface="Lato Black" panose="020F0502020204030203" pitchFamily="34" charset="0"/>
                <a:cs typeface="Lato Black" panose="020F0502020204030203" pitchFamily="34" charset="0"/>
              </a:endParaRPr>
            </a:p>
          </p:txBody>
        </p:sp>
      </p:grpSp>
      <p:grpSp>
        <p:nvGrpSpPr>
          <p:cNvPr id="94" name="Group 93">
            <a:extLst>
              <a:ext uri="{FF2B5EF4-FFF2-40B4-BE49-F238E27FC236}">
                <a16:creationId xmlns:a16="http://schemas.microsoft.com/office/drawing/2014/main" id="{F686EF3D-3C2B-CE3A-BB53-113FEBFE7AD3}"/>
              </a:ext>
            </a:extLst>
          </p:cNvPr>
          <p:cNvGrpSpPr>
            <a:grpSpLocks/>
          </p:cNvGrpSpPr>
          <p:nvPr/>
        </p:nvGrpSpPr>
        <p:grpSpPr>
          <a:xfrm>
            <a:off x="996735" y="2591036"/>
            <a:ext cx="900222" cy="1651789"/>
            <a:chOff x="100261" y="2448586"/>
            <a:chExt cx="900222" cy="1651789"/>
          </a:xfrm>
        </p:grpSpPr>
        <p:grpSp>
          <p:nvGrpSpPr>
            <p:cNvPr id="83" name="Group 82">
              <a:extLst>
                <a:ext uri="{FF2B5EF4-FFF2-40B4-BE49-F238E27FC236}">
                  <a16:creationId xmlns:a16="http://schemas.microsoft.com/office/drawing/2014/main" id="{EFD62C84-6237-4BEB-3F83-B62A3FA5A419}"/>
                </a:ext>
              </a:extLst>
            </p:cNvPr>
            <p:cNvGrpSpPr>
              <a:grpSpLocks/>
            </p:cNvGrpSpPr>
            <p:nvPr/>
          </p:nvGrpSpPr>
          <p:grpSpPr>
            <a:xfrm>
              <a:off x="154372" y="2980738"/>
              <a:ext cx="792000" cy="792000"/>
              <a:chOff x="223897" y="2980738"/>
              <a:chExt cx="792000" cy="792000"/>
            </a:xfrm>
          </p:grpSpPr>
          <p:pic>
            <p:nvPicPr>
              <p:cNvPr id="16" name="Graphic 15" descr="Medicine with solid fill">
                <a:extLst>
                  <a:ext uri="{FF2B5EF4-FFF2-40B4-BE49-F238E27FC236}">
                    <a16:creationId xmlns:a16="http://schemas.microsoft.com/office/drawing/2014/main" id="{09F1706F-91E6-0657-14E3-E019403E355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23897" y="2980738"/>
                <a:ext cx="792000" cy="792000"/>
              </a:xfrm>
              <a:prstGeom prst="rect">
                <a:avLst/>
              </a:prstGeom>
            </p:spPr>
          </p:pic>
          <p:pic>
            <p:nvPicPr>
              <p:cNvPr id="32" name="Graphic 31" descr="Medicine with solid fill">
                <a:extLst>
                  <a:ext uri="{FF2B5EF4-FFF2-40B4-BE49-F238E27FC236}">
                    <a16:creationId xmlns:a16="http://schemas.microsoft.com/office/drawing/2014/main" id="{91A4ABB6-6D81-18B4-A12B-C9D9C3955979}"/>
                  </a:ext>
                </a:extLst>
              </p:cNvPr>
              <p:cNvPicPr>
                <a:picLocks noChangeAspect="1"/>
              </p:cNvPicPr>
              <p:nvPr/>
            </p:nvPicPr>
            <p:blipFill>
              <a:blip r:embed="rId17">
                <a:extLst>
                  <a:ext uri="{96DAC541-7B7A-43D3-8B79-37D633B846F1}">
                    <asvg:svgBlip xmlns:asvg="http://schemas.microsoft.com/office/drawing/2016/SVG/main" r:embed="rId18"/>
                  </a:ext>
                </a:extLst>
              </a:blip>
              <a:srcRect t="26632" b="-2"/>
              <a:stretch/>
            </p:blipFill>
            <p:spPr>
              <a:xfrm>
                <a:off x="223897" y="3191657"/>
                <a:ext cx="792000" cy="581081"/>
              </a:xfrm>
              <a:prstGeom prst="rect">
                <a:avLst/>
              </a:prstGeom>
            </p:spPr>
          </p:pic>
        </p:grpSp>
        <p:sp>
          <p:nvSpPr>
            <p:cNvPr id="39" name="TextBox 38">
              <a:extLst>
                <a:ext uri="{FF2B5EF4-FFF2-40B4-BE49-F238E27FC236}">
                  <a16:creationId xmlns:a16="http://schemas.microsoft.com/office/drawing/2014/main" id="{E76F6101-9DE2-21EC-44D0-477ED73CF98A}"/>
                </a:ext>
              </a:extLst>
            </p:cNvPr>
            <p:cNvSpPr txBox="1">
              <a:spLocks/>
            </p:cNvSpPr>
            <p:nvPr/>
          </p:nvSpPr>
          <p:spPr>
            <a:xfrm>
              <a:off x="100261" y="2448586"/>
              <a:ext cx="900222" cy="461665"/>
            </a:xfrm>
            <a:prstGeom prst="rect">
              <a:avLst/>
            </a:prstGeom>
            <a:noFill/>
          </p:spPr>
          <p:txBody>
            <a:bodyPr wrap="square" rtlCol="0">
              <a:spAutoFit/>
            </a:bodyPr>
            <a:lstStyle/>
            <a:p>
              <a:pPr algn="ctr"/>
              <a:r>
                <a:rPr lang="en-GB" sz="1200">
                  <a:solidFill>
                    <a:schemeClr val="tx1">
                      <a:lumMod val="90000"/>
                      <a:lumOff val="10000"/>
                    </a:schemeClr>
                  </a:solidFill>
                </a:rPr>
                <a:t>Treatment Terms</a:t>
              </a:r>
            </a:p>
          </p:txBody>
        </p:sp>
        <p:sp>
          <p:nvSpPr>
            <p:cNvPr id="9" name="TextBox 8">
              <a:extLst>
                <a:ext uri="{FF2B5EF4-FFF2-40B4-BE49-F238E27FC236}">
                  <a16:creationId xmlns:a16="http://schemas.microsoft.com/office/drawing/2014/main" id="{5900D65A-FA15-417E-61B2-C7AFEB25E168}"/>
                </a:ext>
              </a:extLst>
            </p:cNvPr>
            <p:cNvSpPr txBox="1">
              <a:spLocks/>
            </p:cNvSpPr>
            <p:nvPr/>
          </p:nvSpPr>
          <p:spPr>
            <a:xfrm>
              <a:off x="183660" y="3731043"/>
              <a:ext cx="733425" cy="369332"/>
            </a:xfrm>
            <a:prstGeom prst="rect">
              <a:avLst/>
            </a:prstGeom>
            <a:noFill/>
          </p:spPr>
          <p:txBody>
            <a:bodyPr wrap="square" rtlCol="0">
              <a:spAutoFit/>
            </a:bodyPr>
            <a:lstStyle/>
            <a:p>
              <a:pPr algn="ctr"/>
              <a:r>
                <a:rPr lang="en-GB">
                  <a:solidFill>
                    <a:schemeClr val="tx2"/>
                  </a:solidFill>
                  <a:latin typeface="Lato Black" panose="020F0502020204030203" pitchFamily="34" charset="0"/>
                  <a:ea typeface="Lato Black" panose="020F0502020204030203" pitchFamily="34" charset="0"/>
                  <a:cs typeface="Lato Black" panose="020F0502020204030203" pitchFamily="34" charset="0"/>
                </a:rPr>
                <a:t>76</a:t>
              </a:r>
              <a:r>
                <a:rPr lang="en-GB" sz="1400">
                  <a:solidFill>
                    <a:schemeClr val="tx2"/>
                  </a:solidFill>
                  <a:latin typeface="Lato Black" panose="020F0502020204030203" pitchFamily="34" charset="0"/>
                  <a:ea typeface="Lato Black" panose="020F0502020204030203" pitchFamily="34" charset="0"/>
                  <a:cs typeface="Lato Black" panose="020F0502020204030203" pitchFamily="34" charset="0"/>
                </a:rPr>
                <a:t>%</a:t>
              </a:r>
              <a:endParaRPr lang="en-GB">
                <a:solidFill>
                  <a:schemeClr val="tx2"/>
                </a:solidFill>
                <a:latin typeface="Lato Black" panose="020F0502020204030203" pitchFamily="34" charset="0"/>
                <a:ea typeface="Lato Black" panose="020F0502020204030203" pitchFamily="34" charset="0"/>
                <a:cs typeface="Lato Black" panose="020F0502020204030203" pitchFamily="34" charset="0"/>
              </a:endParaRPr>
            </a:p>
          </p:txBody>
        </p:sp>
      </p:grpSp>
      <p:grpSp>
        <p:nvGrpSpPr>
          <p:cNvPr id="99" name="Group 98">
            <a:extLst>
              <a:ext uri="{FF2B5EF4-FFF2-40B4-BE49-F238E27FC236}">
                <a16:creationId xmlns:a16="http://schemas.microsoft.com/office/drawing/2014/main" id="{3CFA1617-FB55-F4ED-59BD-BCA8C33B1B37}"/>
              </a:ext>
            </a:extLst>
          </p:cNvPr>
          <p:cNvGrpSpPr>
            <a:grpSpLocks/>
          </p:cNvGrpSpPr>
          <p:nvPr/>
        </p:nvGrpSpPr>
        <p:grpSpPr>
          <a:xfrm>
            <a:off x="6415801" y="2775702"/>
            <a:ext cx="1013636" cy="1467123"/>
            <a:chOff x="5819341" y="2625202"/>
            <a:chExt cx="1013636" cy="1467123"/>
          </a:xfrm>
        </p:grpSpPr>
        <p:sp>
          <p:nvSpPr>
            <p:cNvPr id="48" name="TextBox 47">
              <a:extLst>
                <a:ext uri="{FF2B5EF4-FFF2-40B4-BE49-F238E27FC236}">
                  <a16:creationId xmlns:a16="http://schemas.microsoft.com/office/drawing/2014/main" id="{71C8A72D-F0C3-D90D-0C0F-6D8442CAFC13}"/>
                </a:ext>
              </a:extLst>
            </p:cNvPr>
            <p:cNvSpPr txBox="1">
              <a:spLocks/>
            </p:cNvSpPr>
            <p:nvPr/>
          </p:nvSpPr>
          <p:spPr>
            <a:xfrm>
              <a:off x="5819341" y="2625202"/>
              <a:ext cx="1013636" cy="276999"/>
            </a:xfrm>
            <a:prstGeom prst="rect">
              <a:avLst/>
            </a:prstGeom>
            <a:noFill/>
          </p:spPr>
          <p:txBody>
            <a:bodyPr wrap="square" rtlCol="0">
              <a:spAutoFit/>
            </a:bodyPr>
            <a:lstStyle/>
            <a:p>
              <a:pPr algn="ctr"/>
              <a:r>
                <a:rPr lang="en-GB" sz="1200">
                  <a:solidFill>
                    <a:schemeClr val="tx1">
                      <a:lumMod val="90000"/>
                      <a:lumOff val="10000"/>
                    </a:schemeClr>
                  </a:solidFill>
                </a:rPr>
                <a:t>Congresses</a:t>
              </a:r>
            </a:p>
          </p:txBody>
        </p:sp>
        <p:grpSp>
          <p:nvGrpSpPr>
            <p:cNvPr id="93" name="Group 92">
              <a:extLst>
                <a:ext uri="{FF2B5EF4-FFF2-40B4-BE49-F238E27FC236}">
                  <a16:creationId xmlns:a16="http://schemas.microsoft.com/office/drawing/2014/main" id="{442EB1DC-D521-F35E-00C5-5BEC7A9294F1}"/>
                </a:ext>
              </a:extLst>
            </p:cNvPr>
            <p:cNvGrpSpPr>
              <a:grpSpLocks/>
            </p:cNvGrpSpPr>
            <p:nvPr/>
          </p:nvGrpSpPr>
          <p:grpSpPr>
            <a:xfrm>
              <a:off x="5966159" y="2932273"/>
              <a:ext cx="720000" cy="720000"/>
              <a:chOff x="5876886" y="2896556"/>
              <a:chExt cx="720000" cy="720000"/>
            </a:xfrm>
          </p:grpSpPr>
          <p:pic>
            <p:nvPicPr>
              <p:cNvPr id="18" name="Graphic 17" descr="Lecturer with solid fill">
                <a:extLst>
                  <a:ext uri="{FF2B5EF4-FFF2-40B4-BE49-F238E27FC236}">
                    <a16:creationId xmlns:a16="http://schemas.microsoft.com/office/drawing/2014/main" id="{E7890048-96F1-B005-6FEB-8236778241DC}"/>
                  </a:ext>
                </a:extLst>
              </p:cNvPr>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5876886" y="2896556"/>
                <a:ext cx="720000" cy="720000"/>
              </a:xfrm>
              <a:prstGeom prst="rect">
                <a:avLst/>
              </a:prstGeom>
            </p:spPr>
          </p:pic>
          <p:pic>
            <p:nvPicPr>
              <p:cNvPr id="49" name="Graphic 48" descr="Lecturer with solid fill">
                <a:extLst>
                  <a:ext uri="{FF2B5EF4-FFF2-40B4-BE49-F238E27FC236}">
                    <a16:creationId xmlns:a16="http://schemas.microsoft.com/office/drawing/2014/main" id="{8AED782D-4F7B-4B42-C21D-BFE6D142B45F}"/>
                  </a:ext>
                </a:extLst>
              </p:cNvPr>
              <p:cNvPicPr>
                <a:picLocks noChangeAspect="1"/>
              </p:cNvPicPr>
              <p:nvPr/>
            </p:nvPicPr>
            <p:blipFill>
              <a:blip r:embed="rId21">
                <a:extLst>
                  <a:ext uri="{96DAC541-7B7A-43D3-8B79-37D633B846F1}">
                    <asvg:svgBlip xmlns:asvg="http://schemas.microsoft.com/office/drawing/2016/SVG/main" r:embed="rId22"/>
                  </a:ext>
                </a:extLst>
              </a:blip>
              <a:srcRect t="74092" b="-1"/>
              <a:stretch/>
            </p:blipFill>
            <p:spPr>
              <a:xfrm>
                <a:off x="5876886" y="3430018"/>
                <a:ext cx="720000" cy="186538"/>
              </a:xfrm>
              <a:prstGeom prst="rect">
                <a:avLst/>
              </a:prstGeom>
            </p:spPr>
          </p:pic>
        </p:grpSp>
        <p:sp>
          <p:nvSpPr>
            <p:cNvPr id="11" name="TextBox 10">
              <a:extLst>
                <a:ext uri="{FF2B5EF4-FFF2-40B4-BE49-F238E27FC236}">
                  <a16:creationId xmlns:a16="http://schemas.microsoft.com/office/drawing/2014/main" id="{1707BBC9-E217-1D2D-F577-2C7B8D9176AD}"/>
                </a:ext>
              </a:extLst>
            </p:cNvPr>
            <p:cNvSpPr txBox="1">
              <a:spLocks/>
            </p:cNvSpPr>
            <p:nvPr/>
          </p:nvSpPr>
          <p:spPr>
            <a:xfrm>
              <a:off x="5959447" y="3722993"/>
              <a:ext cx="733425" cy="369332"/>
            </a:xfrm>
            <a:prstGeom prst="rect">
              <a:avLst/>
            </a:prstGeom>
            <a:noFill/>
          </p:spPr>
          <p:txBody>
            <a:bodyPr wrap="square" rtlCol="0">
              <a:spAutoFit/>
            </a:bodyPr>
            <a:lstStyle/>
            <a:p>
              <a:pPr algn="ctr"/>
              <a:r>
                <a:rPr lang="en-GB">
                  <a:solidFill>
                    <a:schemeClr val="tx2"/>
                  </a:solidFill>
                  <a:latin typeface="Lato Black" panose="020F0502020204030203" pitchFamily="34" charset="0"/>
                  <a:ea typeface="Lato Black" panose="020F0502020204030203" pitchFamily="34" charset="0"/>
                  <a:cs typeface="Lato Black" panose="020F0502020204030203" pitchFamily="34" charset="0"/>
                </a:rPr>
                <a:t>24</a:t>
              </a:r>
              <a:r>
                <a:rPr lang="en-GB" sz="1400">
                  <a:solidFill>
                    <a:schemeClr val="tx2"/>
                  </a:solidFill>
                  <a:latin typeface="Lato Black" panose="020F0502020204030203" pitchFamily="34" charset="0"/>
                  <a:ea typeface="Lato Black" panose="020F0502020204030203" pitchFamily="34" charset="0"/>
                  <a:cs typeface="Lato Black" panose="020F0502020204030203" pitchFamily="34" charset="0"/>
                </a:rPr>
                <a:t>%</a:t>
              </a:r>
              <a:endParaRPr lang="en-GB">
                <a:solidFill>
                  <a:schemeClr val="tx2"/>
                </a:solidFill>
                <a:latin typeface="Lato Black" panose="020F0502020204030203" pitchFamily="34" charset="0"/>
                <a:ea typeface="Lato Black" panose="020F0502020204030203" pitchFamily="34" charset="0"/>
                <a:cs typeface="Lato Black" panose="020F0502020204030203" pitchFamily="34" charset="0"/>
              </a:endParaRPr>
            </a:p>
          </p:txBody>
        </p:sp>
      </p:grpSp>
      <p:grpSp>
        <p:nvGrpSpPr>
          <p:cNvPr id="103" name="Group 102">
            <a:extLst>
              <a:ext uri="{FF2B5EF4-FFF2-40B4-BE49-F238E27FC236}">
                <a16:creationId xmlns:a16="http://schemas.microsoft.com/office/drawing/2014/main" id="{5F912174-16F4-08F7-47F8-7FAE10C08348}"/>
              </a:ext>
            </a:extLst>
          </p:cNvPr>
          <p:cNvGrpSpPr>
            <a:grpSpLocks/>
          </p:cNvGrpSpPr>
          <p:nvPr/>
        </p:nvGrpSpPr>
        <p:grpSpPr>
          <a:xfrm>
            <a:off x="9372564" y="2591036"/>
            <a:ext cx="1013636" cy="1651789"/>
            <a:chOff x="9633579" y="2448586"/>
            <a:chExt cx="1013636" cy="1651789"/>
          </a:xfrm>
        </p:grpSpPr>
        <p:grpSp>
          <p:nvGrpSpPr>
            <p:cNvPr id="91" name="Group 90">
              <a:extLst>
                <a:ext uri="{FF2B5EF4-FFF2-40B4-BE49-F238E27FC236}">
                  <a16:creationId xmlns:a16="http://schemas.microsoft.com/office/drawing/2014/main" id="{96D79D15-C198-B479-A994-6553CC812288}"/>
                </a:ext>
              </a:extLst>
            </p:cNvPr>
            <p:cNvGrpSpPr>
              <a:grpSpLocks/>
            </p:cNvGrpSpPr>
            <p:nvPr/>
          </p:nvGrpSpPr>
          <p:grpSpPr>
            <a:xfrm>
              <a:off x="9744397" y="2908035"/>
              <a:ext cx="792000" cy="792000"/>
              <a:chOff x="9738321" y="2886606"/>
              <a:chExt cx="792000" cy="792000"/>
            </a:xfrm>
          </p:grpSpPr>
          <p:pic>
            <p:nvPicPr>
              <p:cNvPr id="20" name="Graphic 19" descr="Clipboard Badge with solid fill">
                <a:extLst>
                  <a:ext uri="{FF2B5EF4-FFF2-40B4-BE49-F238E27FC236}">
                    <a16:creationId xmlns:a16="http://schemas.microsoft.com/office/drawing/2014/main" id="{334A89E9-9532-8152-8F5B-D6E19FDDDF9E}"/>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9738321" y="2886606"/>
                <a:ext cx="792000" cy="792000"/>
              </a:xfrm>
              <a:prstGeom prst="rect">
                <a:avLst/>
              </a:prstGeom>
            </p:spPr>
          </p:pic>
          <p:pic>
            <p:nvPicPr>
              <p:cNvPr id="34" name="Graphic 33" descr="Clipboard Badge with solid fill">
                <a:extLst>
                  <a:ext uri="{FF2B5EF4-FFF2-40B4-BE49-F238E27FC236}">
                    <a16:creationId xmlns:a16="http://schemas.microsoft.com/office/drawing/2014/main" id="{3F2F28FB-855E-52F5-34E2-B3D1065B9759}"/>
                  </a:ext>
                </a:extLst>
              </p:cNvPr>
              <p:cNvPicPr>
                <a:picLocks noChangeAspect="1"/>
              </p:cNvPicPr>
              <p:nvPr/>
            </p:nvPicPr>
            <p:blipFill>
              <a:blip r:embed="rId25">
                <a:extLst>
                  <a:ext uri="{96DAC541-7B7A-43D3-8B79-37D633B846F1}">
                    <asvg:svgBlip xmlns:asvg="http://schemas.microsoft.com/office/drawing/2016/SVG/main" r:embed="rId26"/>
                  </a:ext>
                </a:extLst>
              </a:blip>
              <a:srcRect t="87742"/>
              <a:stretch/>
            </p:blipFill>
            <p:spPr>
              <a:xfrm>
                <a:off x="9738321" y="3581523"/>
                <a:ext cx="792000" cy="97083"/>
              </a:xfrm>
              <a:prstGeom prst="rect">
                <a:avLst/>
              </a:prstGeom>
            </p:spPr>
          </p:pic>
        </p:grpSp>
        <p:sp>
          <p:nvSpPr>
            <p:cNvPr id="47" name="TextBox 46">
              <a:extLst>
                <a:ext uri="{FF2B5EF4-FFF2-40B4-BE49-F238E27FC236}">
                  <a16:creationId xmlns:a16="http://schemas.microsoft.com/office/drawing/2014/main" id="{95E63815-D122-4208-8709-C14A5167933D}"/>
                </a:ext>
              </a:extLst>
            </p:cNvPr>
            <p:cNvSpPr txBox="1">
              <a:spLocks/>
            </p:cNvSpPr>
            <p:nvPr/>
          </p:nvSpPr>
          <p:spPr>
            <a:xfrm>
              <a:off x="9633579" y="2448586"/>
              <a:ext cx="1013636" cy="461665"/>
            </a:xfrm>
            <a:prstGeom prst="rect">
              <a:avLst/>
            </a:prstGeom>
            <a:noFill/>
          </p:spPr>
          <p:txBody>
            <a:bodyPr wrap="square" rtlCol="0">
              <a:spAutoFit/>
            </a:bodyPr>
            <a:lstStyle/>
            <a:p>
              <a:pPr algn="ctr"/>
              <a:r>
                <a:rPr lang="en-GB" sz="1200">
                  <a:solidFill>
                    <a:schemeClr val="tx1">
                      <a:lumMod val="90000"/>
                      <a:lumOff val="10000"/>
                    </a:schemeClr>
                  </a:solidFill>
                </a:rPr>
                <a:t>Regulatory Agencies</a:t>
              </a:r>
            </a:p>
          </p:txBody>
        </p:sp>
        <p:sp>
          <p:nvSpPr>
            <p:cNvPr id="13" name="TextBox 12">
              <a:extLst>
                <a:ext uri="{FF2B5EF4-FFF2-40B4-BE49-F238E27FC236}">
                  <a16:creationId xmlns:a16="http://schemas.microsoft.com/office/drawing/2014/main" id="{2093884D-76D7-57F4-885D-9AF5CFB4DC2E}"/>
                </a:ext>
              </a:extLst>
            </p:cNvPr>
            <p:cNvSpPr txBox="1">
              <a:spLocks/>
            </p:cNvSpPr>
            <p:nvPr/>
          </p:nvSpPr>
          <p:spPr>
            <a:xfrm>
              <a:off x="9773685" y="3731043"/>
              <a:ext cx="73342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solidFill>
                    <a:srgbClr val="EB5B1D"/>
                  </a:solidFill>
                  <a:latin typeface="Lato Black" panose="020F0502020204030203" pitchFamily="34" charset="0"/>
                  <a:ea typeface="Lato Black" panose="020F0502020204030203" pitchFamily="34" charset="0"/>
                  <a:cs typeface="Lato Black" panose="020F0502020204030203" pitchFamily="34" charset="0"/>
                </a:rPr>
                <a:t>1.6</a:t>
              </a:r>
              <a:r>
                <a:rPr kumimoji="0" lang="en-GB" sz="1400" b="0" i="0" u="none" strike="noStrike" kern="1200" cap="none" spc="0" normalizeH="0" baseline="0" noProof="0">
                  <a:ln>
                    <a:noFill/>
                  </a:ln>
                  <a:solidFill>
                    <a:srgbClr val="EB5B1D"/>
                  </a:solidFill>
                  <a:effectLst/>
                  <a:uLnTx/>
                  <a:uFillTx/>
                  <a:latin typeface="Lato Black" panose="020F0502020204030203" pitchFamily="34" charset="0"/>
                  <a:ea typeface="Lato Black" panose="020F0502020204030203" pitchFamily="34" charset="0"/>
                  <a:cs typeface="Lato Black" panose="020F0502020204030203" pitchFamily="34" charset="0"/>
                </a:rPr>
                <a:t>%</a:t>
              </a:r>
              <a:endParaRPr kumimoji="0" lang="en-GB" sz="1800" b="0" i="0" u="none" strike="noStrike" kern="1200" cap="none" spc="0" normalizeH="0" baseline="0" noProof="0">
                <a:ln>
                  <a:noFill/>
                </a:ln>
                <a:solidFill>
                  <a:srgbClr val="EB5B1D"/>
                </a:solidFill>
                <a:effectLst/>
                <a:uLnTx/>
                <a:uFillTx/>
                <a:latin typeface="Lato Black" panose="020F0502020204030203" pitchFamily="34" charset="0"/>
                <a:ea typeface="Lato Black" panose="020F0502020204030203" pitchFamily="34" charset="0"/>
                <a:cs typeface="Lato Black" panose="020F0502020204030203" pitchFamily="34" charset="0"/>
              </a:endParaRPr>
            </a:p>
          </p:txBody>
        </p:sp>
      </p:grpSp>
      <p:grpSp>
        <p:nvGrpSpPr>
          <p:cNvPr id="102" name="Group 101">
            <a:extLst>
              <a:ext uri="{FF2B5EF4-FFF2-40B4-BE49-F238E27FC236}">
                <a16:creationId xmlns:a16="http://schemas.microsoft.com/office/drawing/2014/main" id="{CCE70181-45D3-FD05-BBE3-FBA8B264D63D}"/>
              </a:ext>
            </a:extLst>
          </p:cNvPr>
          <p:cNvGrpSpPr>
            <a:grpSpLocks/>
          </p:cNvGrpSpPr>
          <p:nvPr/>
        </p:nvGrpSpPr>
        <p:grpSpPr>
          <a:xfrm>
            <a:off x="8484707" y="2775702"/>
            <a:ext cx="900222" cy="1467123"/>
            <a:chOff x="8662049" y="2633252"/>
            <a:chExt cx="900222" cy="1467123"/>
          </a:xfrm>
        </p:grpSpPr>
        <p:grpSp>
          <p:nvGrpSpPr>
            <p:cNvPr id="90" name="Group 89">
              <a:extLst>
                <a:ext uri="{FF2B5EF4-FFF2-40B4-BE49-F238E27FC236}">
                  <a16:creationId xmlns:a16="http://schemas.microsoft.com/office/drawing/2014/main" id="{D804514A-93A0-4EAB-18ED-885C1491A6D3}"/>
                </a:ext>
              </a:extLst>
            </p:cNvPr>
            <p:cNvGrpSpPr>
              <a:grpSpLocks/>
            </p:cNvGrpSpPr>
            <p:nvPr/>
          </p:nvGrpSpPr>
          <p:grpSpPr>
            <a:xfrm>
              <a:off x="8716160" y="2928035"/>
              <a:ext cx="792000" cy="792000"/>
              <a:chOff x="8681936" y="2908987"/>
              <a:chExt cx="792000" cy="792000"/>
            </a:xfrm>
          </p:grpSpPr>
          <p:pic>
            <p:nvPicPr>
              <p:cNvPr id="22" name="Graphic 21" descr="Books with solid fill">
                <a:extLst>
                  <a:ext uri="{FF2B5EF4-FFF2-40B4-BE49-F238E27FC236}">
                    <a16:creationId xmlns:a16="http://schemas.microsoft.com/office/drawing/2014/main" id="{76A91D67-B201-C6FF-762D-3AA7414A0695}"/>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8681936" y="2908987"/>
                <a:ext cx="792000" cy="792000"/>
              </a:xfrm>
              <a:prstGeom prst="rect">
                <a:avLst/>
              </a:prstGeom>
            </p:spPr>
          </p:pic>
          <p:pic>
            <p:nvPicPr>
              <p:cNvPr id="35" name="Graphic 34" descr="Books with solid fill">
                <a:extLst>
                  <a:ext uri="{FF2B5EF4-FFF2-40B4-BE49-F238E27FC236}">
                    <a16:creationId xmlns:a16="http://schemas.microsoft.com/office/drawing/2014/main" id="{370E7375-3B2B-764B-1BF8-06C6A8826B03}"/>
                  </a:ext>
                </a:extLst>
              </p:cNvPr>
              <p:cNvPicPr>
                <a:picLocks noChangeAspect="1"/>
              </p:cNvPicPr>
              <p:nvPr/>
            </p:nvPicPr>
            <p:blipFill>
              <a:blip r:embed="rId29">
                <a:extLst>
                  <a:ext uri="{96DAC541-7B7A-43D3-8B79-37D633B846F1}">
                    <asvg:svgBlip xmlns:asvg="http://schemas.microsoft.com/office/drawing/2016/SVG/main" r:embed="rId30"/>
                  </a:ext>
                </a:extLst>
              </a:blip>
              <a:srcRect t="82294"/>
              <a:stretch/>
            </p:blipFill>
            <p:spPr>
              <a:xfrm>
                <a:off x="8681936" y="3560757"/>
                <a:ext cx="792000" cy="140230"/>
              </a:xfrm>
              <a:prstGeom prst="rect">
                <a:avLst/>
              </a:prstGeom>
            </p:spPr>
          </p:pic>
        </p:grpSp>
        <p:sp>
          <p:nvSpPr>
            <p:cNvPr id="46" name="TextBox 45">
              <a:extLst>
                <a:ext uri="{FF2B5EF4-FFF2-40B4-BE49-F238E27FC236}">
                  <a16:creationId xmlns:a16="http://schemas.microsoft.com/office/drawing/2014/main" id="{1DF440FB-F752-5CC6-018A-1ED112FFE211}"/>
                </a:ext>
              </a:extLst>
            </p:cNvPr>
            <p:cNvSpPr txBox="1">
              <a:spLocks/>
            </p:cNvSpPr>
            <p:nvPr/>
          </p:nvSpPr>
          <p:spPr>
            <a:xfrm>
              <a:off x="8662049" y="2633252"/>
              <a:ext cx="900222" cy="276999"/>
            </a:xfrm>
            <a:prstGeom prst="rect">
              <a:avLst/>
            </a:prstGeom>
            <a:noFill/>
          </p:spPr>
          <p:txBody>
            <a:bodyPr wrap="square" rtlCol="0">
              <a:spAutoFit/>
            </a:bodyPr>
            <a:lstStyle/>
            <a:p>
              <a:pPr algn="ctr"/>
              <a:r>
                <a:rPr lang="en-GB" sz="1200">
                  <a:solidFill>
                    <a:schemeClr val="tx1">
                      <a:lumMod val="90000"/>
                      <a:lumOff val="10000"/>
                    </a:schemeClr>
                  </a:solidFill>
                </a:rPr>
                <a:t>Journals</a:t>
              </a:r>
            </a:p>
          </p:txBody>
        </p:sp>
        <p:sp>
          <p:nvSpPr>
            <p:cNvPr id="15" name="TextBox 14">
              <a:extLst>
                <a:ext uri="{FF2B5EF4-FFF2-40B4-BE49-F238E27FC236}">
                  <a16:creationId xmlns:a16="http://schemas.microsoft.com/office/drawing/2014/main" id="{FF96A3FD-880B-1074-4842-DBEE54152CF6}"/>
                </a:ext>
              </a:extLst>
            </p:cNvPr>
            <p:cNvSpPr txBox="1">
              <a:spLocks/>
            </p:cNvSpPr>
            <p:nvPr/>
          </p:nvSpPr>
          <p:spPr>
            <a:xfrm>
              <a:off x="8745448" y="3731043"/>
              <a:ext cx="733425" cy="369332"/>
            </a:xfrm>
            <a:prstGeom prst="rect">
              <a:avLst/>
            </a:prstGeom>
            <a:noFill/>
          </p:spPr>
          <p:txBody>
            <a:bodyPr wrap="square" rtlCol="0">
              <a:spAutoFit/>
            </a:bodyPr>
            <a:lstStyle/>
            <a:p>
              <a:pPr algn="ctr"/>
              <a:r>
                <a:rPr lang="en-GB">
                  <a:solidFill>
                    <a:schemeClr val="tx2"/>
                  </a:solidFill>
                  <a:latin typeface="Lato Black" panose="020F0502020204030203" pitchFamily="34" charset="0"/>
                  <a:ea typeface="Lato Black" panose="020F0502020204030203" pitchFamily="34" charset="0"/>
                  <a:cs typeface="Lato Black" panose="020F0502020204030203" pitchFamily="34" charset="0"/>
                </a:rPr>
                <a:t>10</a:t>
              </a:r>
              <a:r>
                <a:rPr lang="en-GB" sz="1400">
                  <a:solidFill>
                    <a:schemeClr val="tx2"/>
                  </a:solidFill>
                  <a:latin typeface="Lato Black" panose="020F0502020204030203" pitchFamily="34" charset="0"/>
                  <a:ea typeface="Lato Black" panose="020F0502020204030203" pitchFamily="34" charset="0"/>
                  <a:cs typeface="Lato Black" panose="020F0502020204030203" pitchFamily="34" charset="0"/>
                </a:rPr>
                <a:t>%</a:t>
              </a:r>
              <a:endParaRPr lang="en-GB">
                <a:solidFill>
                  <a:schemeClr val="tx2"/>
                </a:solidFill>
                <a:latin typeface="Lato Black" panose="020F0502020204030203" pitchFamily="34" charset="0"/>
                <a:ea typeface="Lato Black" panose="020F0502020204030203" pitchFamily="34" charset="0"/>
                <a:cs typeface="Lato Black" panose="020F0502020204030203" pitchFamily="34" charset="0"/>
              </a:endParaRPr>
            </a:p>
          </p:txBody>
        </p:sp>
      </p:grpSp>
      <p:grpSp>
        <p:nvGrpSpPr>
          <p:cNvPr id="98" name="Group 97">
            <a:extLst>
              <a:ext uri="{FF2B5EF4-FFF2-40B4-BE49-F238E27FC236}">
                <a16:creationId xmlns:a16="http://schemas.microsoft.com/office/drawing/2014/main" id="{44364362-BCE4-73BF-66AE-C503AF46767F}"/>
              </a:ext>
            </a:extLst>
          </p:cNvPr>
          <p:cNvGrpSpPr>
            <a:grpSpLocks/>
          </p:cNvGrpSpPr>
          <p:nvPr/>
        </p:nvGrpSpPr>
        <p:grpSpPr>
          <a:xfrm>
            <a:off x="4640309" y="2591036"/>
            <a:ext cx="900222" cy="1651789"/>
            <a:chOff x="4031984" y="2448586"/>
            <a:chExt cx="900222" cy="1651789"/>
          </a:xfrm>
        </p:grpSpPr>
        <p:grpSp>
          <p:nvGrpSpPr>
            <p:cNvPr id="87" name="Group 86">
              <a:extLst>
                <a:ext uri="{FF2B5EF4-FFF2-40B4-BE49-F238E27FC236}">
                  <a16:creationId xmlns:a16="http://schemas.microsoft.com/office/drawing/2014/main" id="{CF3205D2-769A-6E44-D0FD-8CBAA6AF5AB2}"/>
                </a:ext>
              </a:extLst>
            </p:cNvPr>
            <p:cNvGrpSpPr>
              <a:grpSpLocks/>
            </p:cNvGrpSpPr>
            <p:nvPr/>
          </p:nvGrpSpPr>
          <p:grpSpPr>
            <a:xfrm>
              <a:off x="4086095" y="2932494"/>
              <a:ext cx="792000" cy="792000"/>
              <a:chOff x="4079280" y="2896774"/>
              <a:chExt cx="792000" cy="792000"/>
            </a:xfrm>
          </p:grpSpPr>
          <p:pic>
            <p:nvPicPr>
              <p:cNvPr id="24" name="Graphic 23" descr="Test tubes with solid fill">
                <a:extLst>
                  <a:ext uri="{FF2B5EF4-FFF2-40B4-BE49-F238E27FC236}">
                    <a16:creationId xmlns:a16="http://schemas.microsoft.com/office/drawing/2014/main" id="{01AA0548-19BC-772C-28AD-D8E435553051}"/>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4079280" y="2896774"/>
                <a:ext cx="792000" cy="792000"/>
              </a:xfrm>
              <a:prstGeom prst="rect">
                <a:avLst/>
              </a:prstGeom>
            </p:spPr>
          </p:pic>
          <p:pic>
            <p:nvPicPr>
              <p:cNvPr id="36" name="Graphic 35" descr="Test tubes with solid fill">
                <a:extLst>
                  <a:ext uri="{FF2B5EF4-FFF2-40B4-BE49-F238E27FC236}">
                    <a16:creationId xmlns:a16="http://schemas.microsoft.com/office/drawing/2014/main" id="{2A8DB9A3-CB8C-8F20-49F0-797C0AF7BB5D}"/>
                  </a:ext>
                </a:extLst>
              </p:cNvPr>
              <p:cNvPicPr>
                <a:picLocks noChangeAspect="1"/>
              </p:cNvPicPr>
              <p:nvPr/>
            </p:nvPicPr>
            <p:blipFill>
              <a:blip r:embed="rId33">
                <a:extLst>
                  <a:ext uri="{96DAC541-7B7A-43D3-8B79-37D633B846F1}">
                    <asvg:svgBlip xmlns:asvg="http://schemas.microsoft.com/office/drawing/2016/SVG/main" r:embed="rId34"/>
                  </a:ext>
                </a:extLst>
              </a:blip>
              <a:srcRect t="51955" b="1"/>
              <a:stretch/>
            </p:blipFill>
            <p:spPr>
              <a:xfrm>
                <a:off x="4079280" y="3308273"/>
                <a:ext cx="792000" cy="380501"/>
              </a:xfrm>
              <a:prstGeom prst="rect">
                <a:avLst/>
              </a:prstGeom>
            </p:spPr>
          </p:pic>
        </p:grpSp>
        <p:sp>
          <p:nvSpPr>
            <p:cNvPr id="44" name="TextBox 43">
              <a:extLst>
                <a:ext uri="{FF2B5EF4-FFF2-40B4-BE49-F238E27FC236}">
                  <a16:creationId xmlns:a16="http://schemas.microsoft.com/office/drawing/2014/main" id="{137A717E-B9EE-F794-2E0F-1417000A2D7F}"/>
                </a:ext>
              </a:extLst>
            </p:cNvPr>
            <p:cNvSpPr txBox="1">
              <a:spLocks/>
            </p:cNvSpPr>
            <p:nvPr/>
          </p:nvSpPr>
          <p:spPr>
            <a:xfrm>
              <a:off x="4031984" y="2448586"/>
              <a:ext cx="900222" cy="461665"/>
            </a:xfrm>
            <a:prstGeom prst="rect">
              <a:avLst/>
            </a:prstGeom>
            <a:noFill/>
          </p:spPr>
          <p:txBody>
            <a:bodyPr wrap="square" rtlCol="0">
              <a:spAutoFit/>
            </a:bodyPr>
            <a:lstStyle/>
            <a:p>
              <a:pPr algn="ctr"/>
              <a:r>
                <a:rPr lang="en-GB" sz="1200">
                  <a:solidFill>
                    <a:schemeClr val="tx1">
                      <a:lumMod val="90000"/>
                      <a:lumOff val="10000"/>
                    </a:schemeClr>
                  </a:solidFill>
                </a:rPr>
                <a:t>Clinical Trials</a:t>
              </a:r>
            </a:p>
          </p:txBody>
        </p:sp>
        <p:sp>
          <p:nvSpPr>
            <p:cNvPr id="17" name="TextBox 16">
              <a:extLst>
                <a:ext uri="{FF2B5EF4-FFF2-40B4-BE49-F238E27FC236}">
                  <a16:creationId xmlns:a16="http://schemas.microsoft.com/office/drawing/2014/main" id="{D41C557C-2831-19EF-6AF6-527865A938B8}"/>
                </a:ext>
              </a:extLst>
            </p:cNvPr>
            <p:cNvSpPr txBox="1">
              <a:spLocks/>
            </p:cNvSpPr>
            <p:nvPr/>
          </p:nvSpPr>
          <p:spPr>
            <a:xfrm>
              <a:off x="4115383" y="3731043"/>
              <a:ext cx="733425" cy="369332"/>
            </a:xfrm>
            <a:prstGeom prst="rect">
              <a:avLst/>
            </a:prstGeom>
            <a:noFill/>
          </p:spPr>
          <p:txBody>
            <a:bodyPr wrap="square" rtlCol="0">
              <a:spAutoFit/>
            </a:bodyPr>
            <a:lstStyle/>
            <a:p>
              <a:pPr algn="ctr"/>
              <a:r>
                <a:rPr lang="en-GB">
                  <a:solidFill>
                    <a:schemeClr val="tx2"/>
                  </a:solidFill>
                  <a:latin typeface="Lato Black" panose="020F0502020204030203" pitchFamily="34" charset="0"/>
                  <a:ea typeface="Lato Black" panose="020F0502020204030203" pitchFamily="34" charset="0"/>
                  <a:cs typeface="Lato Black" panose="020F0502020204030203" pitchFamily="34" charset="0"/>
                </a:rPr>
                <a:t>41</a:t>
              </a:r>
              <a:r>
                <a:rPr lang="en-GB" sz="1400">
                  <a:solidFill>
                    <a:schemeClr val="tx2"/>
                  </a:solidFill>
                  <a:latin typeface="Lato Black" panose="020F0502020204030203" pitchFamily="34" charset="0"/>
                  <a:ea typeface="Lato Black" panose="020F0502020204030203" pitchFamily="34" charset="0"/>
                  <a:cs typeface="Lato Black" panose="020F0502020204030203" pitchFamily="34" charset="0"/>
                </a:rPr>
                <a:t>%</a:t>
              </a:r>
              <a:endParaRPr lang="en-GB">
                <a:solidFill>
                  <a:schemeClr val="tx2"/>
                </a:solidFill>
                <a:latin typeface="Lato Black" panose="020F0502020204030203" pitchFamily="34" charset="0"/>
                <a:ea typeface="Lato Black" panose="020F0502020204030203" pitchFamily="34" charset="0"/>
                <a:cs typeface="Lato Black" panose="020F0502020204030203" pitchFamily="34" charset="0"/>
              </a:endParaRPr>
            </a:p>
          </p:txBody>
        </p:sp>
      </p:grpSp>
      <p:grpSp>
        <p:nvGrpSpPr>
          <p:cNvPr id="95" name="Group 94">
            <a:extLst>
              <a:ext uri="{FF2B5EF4-FFF2-40B4-BE49-F238E27FC236}">
                <a16:creationId xmlns:a16="http://schemas.microsoft.com/office/drawing/2014/main" id="{73AC184E-CDEB-C982-A446-D0C6B3B8E20F}"/>
              </a:ext>
            </a:extLst>
          </p:cNvPr>
          <p:cNvGrpSpPr>
            <a:grpSpLocks/>
          </p:cNvGrpSpPr>
          <p:nvPr/>
        </p:nvGrpSpPr>
        <p:grpSpPr>
          <a:xfrm>
            <a:off x="2818522" y="2591036"/>
            <a:ext cx="900222" cy="1651789"/>
            <a:chOff x="1940874" y="2478658"/>
            <a:chExt cx="900222" cy="1651789"/>
          </a:xfrm>
        </p:grpSpPr>
        <p:grpSp>
          <p:nvGrpSpPr>
            <p:cNvPr id="84" name="Group 83">
              <a:extLst>
                <a:ext uri="{FF2B5EF4-FFF2-40B4-BE49-F238E27FC236}">
                  <a16:creationId xmlns:a16="http://schemas.microsoft.com/office/drawing/2014/main" id="{8C749960-A928-4AF8-E3DF-429C60822B01}"/>
                </a:ext>
              </a:extLst>
            </p:cNvPr>
            <p:cNvGrpSpPr>
              <a:grpSpLocks/>
            </p:cNvGrpSpPr>
            <p:nvPr/>
          </p:nvGrpSpPr>
          <p:grpSpPr>
            <a:xfrm>
              <a:off x="2012985" y="2954774"/>
              <a:ext cx="756000" cy="756000"/>
              <a:chOff x="1912824" y="2916678"/>
              <a:chExt cx="756000" cy="756000"/>
            </a:xfrm>
          </p:grpSpPr>
          <p:pic>
            <p:nvPicPr>
              <p:cNvPr id="26" name="Graphic 25" descr="Microscope with solid fill">
                <a:extLst>
                  <a:ext uri="{FF2B5EF4-FFF2-40B4-BE49-F238E27FC236}">
                    <a16:creationId xmlns:a16="http://schemas.microsoft.com/office/drawing/2014/main" id="{46BEC16A-8805-51F2-DB65-C74E2C7F6CFE}"/>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912824" y="2916678"/>
                <a:ext cx="756000" cy="756000"/>
              </a:xfrm>
              <a:prstGeom prst="rect">
                <a:avLst/>
              </a:prstGeom>
            </p:spPr>
          </p:pic>
          <p:pic>
            <p:nvPicPr>
              <p:cNvPr id="37" name="Graphic 36" descr="Microscope with solid fill">
                <a:extLst>
                  <a:ext uri="{FF2B5EF4-FFF2-40B4-BE49-F238E27FC236}">
                    <a16:creationId xmlns:a16="http://schemas.microsoft.com/office/drawing/2014/main" id="{2D993971-B932-7F8B-97DE-FCA2BDDCDD34}"/>
                  </a:ext>
                </a:extLst>
              </p:cNvPr>
              <p:cNvPicPr>
                <a:picLocks noChangeAspect="1"/>
              </p:cNvPicPr>
              <p:nvPr/>
            </p:nvPicPr>
            <p:blipFill>
              <a:blip r:embed="rId37">
                <a:extLst>
                  <a:ext uri="{96DAC541-7B7A-43D3-8B79-37D633B846F1}">
                    <asvg:svgBlip xmlns:asvg="http://schemas.microsoft.com/office/drawing/2016/SVG/main" r:embed="rId38"/>
                  </a:ext>
                </a:extLst>
              </a:blip>
              <a:srcRect t="37350"/>
              <a:stretch/>
            </p:blipFill>
            <p:spPr>
              <a:xfrm>
                <a:off x="1912824" y="3199042"/>
                <a:ext cx="756000" cy="473636"/>
              </a:xfrm>
              <a:prstGeom prst="rect">
                <a:avLst/>
              </a:prstGeom>
            </p:spPr>
          </p:pic>
        </p:grpSp>
        <p:sp>
          <p:nvSpPr>
            <p:cNvPr id="45" name="TextBox 44">
              <a:extLst>
                <a:ext uri="{FF2B5EF4-FFF2-40B4-BE49-F238E27FC236}">
                  <a16:creationId xmlns:a16="http://schemas.microsoft.com/office/drawing/2014/main" id="{1C4E7F86-E897-964D-A86E-84A08E7CFD2F}"/>
                </a:ext>
              </a:extLst>
            </p:cNvPr>
            <p:cNvSpPr txBox="1">
              <a:spLocks/>
            </p:cNvSpPr>
            <p:nvPr/>
          </p:nvSpPr>
          <p:spPr>
            <a:xfrm>
              <a:off x="1940874" y="2478658"/>
              <a:ext cx="900222" cy="461665"/>
            </a:xfrm>
            <a:prstGeom prst="rect">
              <a:avLst/>
            </a:prstGeom>
            <a:noFill/>
          </p:spPr>
          <p:txBody>
            <a:bodyPr wrap="square" rtlCol="0">
              <a:spAutoFit/>
            </a:bodyPr>
            <a:lstStyle/>
            <a:p>
              <a:pPr algn="ctr"/>
              <a:r>
                <a:rPr lang="en-GB" sz="1200">
                  <a:solidFill>
                    <a:schemeClr val="tx1">
                      <a:lumMod val="90000"/>
                      <a:lumOff val="10000"/>
                    </a:schemeClr>
                  </a:solidFill>
                </a:rPr>
                <a:t>Clinical Terms</a:t>
              </a:r>
            </a:p>
          </p:txBody>
        </p:sp>
        <p:sp>
          <p:nvSpPr>
            <p:cNvPr id="19" name="TextBox 18">
              <a:extLst>
                <a:ext uri="{FF2B5EF4-FFF2-40B4-BE49-F238E27FC236}">
                  <a16:creationId xmlns:a16="http://schemas.microsoft.com/office/drawing/2014/main" id="{C03471A2-D8A7-F563-335C-0EA768F88F5E}"/>
                </a:ext>
              </a:extLst>
            </p:cNvPr>
            <p:cNvSpPr txBox="1">
              <a:spLocks/>
            </p:cNvSpPr>
            <p:nvPr/>
          </p:nvSpPr>
          <p:spPr>
            <a:xfrm>
              <a:off x="2024273" y="3761115"/>
              <a:ext cx="733425" cy="369332"/>
            </a:xfrm>
            <a:prstGeom prst="rect">
              <a:avLst/>
            </a:prstGeom>
            <a:noFill/>
          </p:spPr>
          <p:txBody>
            <a:bodyPr wrap="square" rtlCol="0">
              <a:spAutoFit/>
            </a:bodyPr>
            <a:lstStyle/>
            <a:p>
              <a:pPr algn="ctr"/>
              <a:r>
                <a:rPr lang="en-GB">
                  <a:solidFill>
                    <a:schemeClr val="tx2"/>
                  </a:solidFill>
                  <a:latin typeface="Lato Black" panose="020F0502020204030203" pitchFamily="34" charset="0"/>
                  <a:ea typeface="Lato Black" panose="020F0502020204030203" pitchFamily="34" charset="0"/>
                  <a:cs typeface="Lato Black" panose="020F0502020204030203" pitchFamily="34" charset="0"/>
                </a:rPr>
                <a:t>65</a:t>
              </a:r>
              <a:r>
                <a:rPr lang="en-GB" sz="1400">
                  <a:solidFill>
                    <a:schemeClr val="tx2"/>
                  </a:solidFill>
                  <a:latin typeface="Lato Black" panose="020F0502020204030203" pitchFamily="34" charset="0"/>
                  <a:ea typeface="Lato Black" panose="020F0502020204030203" pitchFamily="34" charset="0"/>
                  <a:cs typeface="Lato Black" panose="020F0502020204030203" pitchFamily="34" charset="0"/>
                </a:rPr>
                <a:t>%</a:t>
              </a:r>
              <a:endParaRPr lang="en-GB">
                <a:solidFill>
                  <a:schemeClr val="tx2"/>
                </a:solidFill>
                <a:latin typeface="Lato Black" panose="020F0502020204030203" pitchFamily="34" charset="0"/>
                <a:ea typeface="Lato Black" panose="020F0502020204030203" pitchFamily="34" charset="0"/>
                <a:cs typeface="Lato Black" panose="020F0502020204030203" pitchFamily="34" charset="0"/>
              </a:endParaRPr>
            </a:p>
          </p:txBody>
        </p:sp>
      </p:grpSp>
      <p:grpSp>
        <p:nvGrpSpPr>
          <p:cNvPr id="97" name="Group 96">
            <a:extLst>
              <a:ext uri="{FF2B5EF4-FFF2-40B4-BE49-F238E27FC236}">
                <a16:creationId xmlns:a16="http://schemas.microsoft.com/office/drawing/2014/main" id="{F8E0C0F8-6F3C-5FE3-D3C4-5D13C62209F9}"/>
              </a:ext>
            </a:extLst>
          </p:cNvPr>
          <p:cNvGrpSpPr>
            <a:grpSpLocks/>
          </p:cNvGrpSpPr>
          <p:nvPr/>
        </p:nvGrpSpPr>
        <p:grpSpPr>
          <a:xfrm>
            <a:off x="3706379" y="2775702"/>
            <a:ext cx="946295" cy="1467123"/>
            <a:chOff x="2823214" y="2633252"/>
            <a:chExt cx="946295" cy="1467123"/>
          </a:xfrm>
        </p:grpSpPr>
        <p:sp>
          <p:nvSpPr>
            <p:cNvPr id="42" name="TextBox 41">
              <a:extLst>
                <a:ext uri="{FF2B5EF4-FFF2-40B4-BE49-F238E27FC236}">
                  <a16:creationId xmlns:a16="http://schemas.microsoft.com/office/drawing/2014/main" id="{F8406A6F-79A3-BC22-3174-42F81FABF0FB}"/>
                </a:ext>
              </a:extLst>
            </p:cNvPr>
            <p:cNvSpPr txBox="1">
              <a:spLocks/>
            </p:cNvSpPr>
            <p:nvPr/>
          </p:nvSpPr>
          <p:spPr>
            <a:xfrm>
              <a:off x="2823214" y="2633252"/>
              <a:ext cx="946295" cy="276999"/>
            </a:xfrm>
            <a:prstGeom prst="rect">
              <a:avLst/>
            </a:prstGeom>
            <a:noFill/>
          </p:spPr>
          <p:txBody>
            <a:bodyPr wrap="square" rtlCol="0">
              <a:spAutoFit/>
            </a:bodyPr>
            <a:lstStyle/>
            <a:p>
              <a:pPr algn="ctr"/>
              <a:r>
                <a:rPr lang="en-GB" sz="1200">
                  <a:solidFill>
                    <a:schemeClr val="tx1">
                      <a:lumMod val="90000"/>
                      <a:lumOff val="10000"/>
                    </a:schemeClr>
                  </a:solidFill>
                </a:rPr>
                <a:t>Guidelines</a:t>
              </a:r>
            </a:p>
          </p:txBody>
        </p:sp>
        <p:sp>
          <p:nvSpPr>
            <p:cNvPr id="3" name="TextBox 2">
              <a:extLst>
                <a:ext uri="{FF2B5EF4-FFF2-40B4-BE49-F238E27FC236}">
                  <a16:creationId xmlns:a16="http://schemas.microsoft.com/office/drawing/2014/main" id="{A2FDB662-910F-F071-DD6C-298AEBF2E1A0}"/>
                </a:ext>
              </a:extLst>
            </p:cNvPr>
            <p:cNvSpPr txBox="1">
              <a:spLocks/>
            </p:cNvSpPr>
            <p:nvPr/>
          </p:nvSpPr>
          <p:spPr>
            <a:xfrm>
              <a:off x="2929649" y="3731043"/>
              <a:ext cx="733425" cy="369332"/>
            </a:xfrm>
            <a:prstGeom prst="rect">
              <a:avLst/>
            </a:prstGeom>
            <a:noFill/>
          </p:spPr>
          <p:txBody>
            <a:bodyPr wrap="square" rtlCol="0">
              <a:spAutoFit/>
            </a:bodyPr>
            <a:lstStyle/>
            <a:p>
              <a:pPr algn="ctr"/>
              <a:r>
                <a:rPr lang="en-GB">
                  <a:solidFill>
                    <a:schemeClr val="tx2"/>
                  </a:solidFill>
                  <a:latin typeface="Lato Black" panose="020F0502020204030203" pitchFamily="34" charset="0"/>
                  <a:ea typeface="Lato Black" panose="020F0502020204030203" pitchFamily="34" charset="0"/>
                  <a:cs typeface="Lato Black" panose="020F0502020204030203" pitchFamily="34" charset="0"/>
                </a:rPr>
                <a:t>42</a:t>
              </a:r>
              <a:r>
                <a:rPr lang="en-GB" sz="1400">
                  <a:solidFill>
                    <a:schemeClr val="tx2"/>
                  </a:solidFill>
                  <a:latin typeface="Lato Black" panose="020F0502020204030203" pitchFamily="34" charset="0"/>
                  <a:ea typeface="Lato Black" panose="020F0502020204030203" pitchFamily="34" charset="0"/>
                  <a:cs typeface="Lato Black" panose="020F0502020204030203" pitchFamily="34" charset="0"/>
                </a:rPr>
                <a:t>%</a:t>
              </a:r>
              <a:endParaRPr lang="en-GB">
                <a:solidFill>
                  <a:schemeClr val="tx2"/>
                </a:solidFill>
                <a:latin typeface="Lato Black" panose="020F0502020204030203" pitchFamily="34" charset="0"/>
                <a:ea typeface="Lato Black" panose="020F0502020204030203" pitchFamily="34" charset="0"/>
                <a:cs typeface="Lato Black" panose="020F0502020204030203" pitchFamily="34" charset="0"/>
              </a:endParaRPr>
            </a:p>
          </p:txBody>
        </p:sp>
        <p:grpSp>
          <p:nvGrpSpPr>
            <p:cNvPr id="86" name="Group 85">
              <a:extLst>
                <a:ext uri="{FF2B5EF4-FFF2-40B4-BE49-F238E27FC236}">
                  <a16:creationId xmlns:a16="http://schemas.microsoft.com/office/drawing/2014/main" id="{E28BF4A2-7A9A-16DB-7D20-CCE0B9724036}"/>
                </a:ext>
              </a:extLst>
            </p:cNvPr>
            <p:cNvGrpSpPr>
              <a:grpSpLocks/>
            </p:cNvGrpSpPr>
            <p:nvPr/>
          </p:nvGrpSpPr>
          <p:grpSpPr>
            <a:xfrm>
              <a:off x="2936361" y="2974404"/>
              <a:ext cx="720000" cy="720000"/>
              <a:chOff x="2820267" y="2941070"/>
              <a:chExt cx="720000" cy="720000"/>
            </a:xfrm>
          </p:grpSpPr>
          <p:pic>
            <p:nvPicPr>
              <p:cNvPr id="68" name="Graphic 67" descr="Contract with solid fill">
                <a:extLst>
                  <a:ext uri="{FF2B5EF4-FFF2-40B4-BE49-F238E27FC236}">
                    <a16:creationId xmlns:a16="http://schemas.microsoft.com/office/drawing/2014/main" id="{BA9565C8-9B2C-F8A5-DE84-01D84405AE47}"/>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2820267" y="2941070"/>
                <a:ext cx="720000" cy="720000"/>
              </a:xfrm>
              <a:prstGeom prst="rect">
                <a:avLst/>
              </a:prstGeom>
            </p:spPr>
          </p:pic>
          <p:pic>
            <p:nvPicPr>
              <p:cNvPr id="79" name="Graphic 78" descr="Contract with solid fill">
                <a:extLst>
                  <a:ext uri="{FF2B5EF4-FFF2-40B4-BE49-F238E27FC236}">
                    <a16:creationId xmlns:a16="http://schemas.microsoft.com/office/drawing/2014/main" id="{9E48DAAF-A106-C700-7B18-3FA5F5CB2A12}"/>
                  </a:ext>
                </a:extLst>
              </p:cNvPr>
              <p:cNvPicPr>
                <a:picLocks noChangeAspect="1"/>
              </p:cNvPicPr>
              <p:nvPr/>
            </p:nvPicPr>
            <p:blipFill>
              <a:blip r:embed="rId41">
                <a:extLst>
                  <a:ext uri="{96DAC541-7B7A-43D3-8B79-37D633B846F1}">
                    <asvg:svgBlip xmlns:asvg="http://schemas.microsoft.com/office/drawing/2016/SVG/main" r:embed="rId42"/>
                  </a:ext>
                </a:extLst>
              </a:blip>
              <a:srcRect t="48704"/>
              <a:stretch/>
            </p:blipFill>
            <p:spPr>
              <a:xfrm>
                <a:off x="2820267" y="3291738"/>
                <a:ext cx="720000" cy="369332"/>
              </a:xfrm>
              <a:prstGeom prst="rect">
                <a:avLst/>
              </a:prstGeom>
            </p:spPr>
          </p:pic>
        </p:grpSp>
      </p:grpSp>
      <p:grpSp>
        <p:nvGrpSpPr>
          <p:cNvPr id="100" name="Group 99">
            <a:extLst>
              <a:ext uri="{FF2B5EF4-FFF2-40B4-BE49-F238E27FC236}">
                <a16:creationId xmlns:a16="http://schemas.microsoft.com/office/drawing/2014/main" id="{DA3125EA-095D-2C99-6780-BC94C4ECF5B8}"/>
              </a:ext>
            </a:extLst>
          </p:cNvPr>
          <p:cNvGrpSpPr>
            <a:grpSpLocks/>
          </p:cNvGrpSpPr>
          <p:nvPr/>
        </p:nvGrpSpPr>
        <p:grpSpPr>
          <a:xfrm>
            <a:off x="5528166" y="2591036"/>
            <a:ext cx="900000" cy="1651789"/>
            <a:chOff x="5107361" y="2448586"/>
            <a:chExt cx="900000" cy="1651789"/>
          </a:xfrm>
        </p:grpSpPr>
        <p:sp>
          <p:nvSpPr>
            <p:cNvPr id="40" name="TextBox 39">
              <a:extLst>
                <a:ext uri="{FF2B5EF4-FFF2-40B4-BE49-F238E27FC236}">
                  <a16:creationId xmlns:a16="http://schemas.microsoft.com/office/drawing/2014/main" id="{43ECCE29-5A58-1687-249E-1197A9A63075}"/>
                </a:ext>
              </a:extLst>
            </p:cNvPr>
            <p:cNvSpPr txBox="1">
              <a:spLocks/>
            </p:cNvSpPr>
            <p:nvPr/>
          </p:nvSpPr>
          <p:spPr>
            <a:xfrm>
              <a:off x="5195854" y="2448586"/>
              <a:ext cx="723014" cy="461665"/>
            </a:xfrm>
            <a:prstGeom prst="rect">
              <a:avLst/>
            </a:prstGeom>
            <a:noFill/>
          </p:spPr>
          <p:txBody>
            <a:bodyPr wrap="square" rtlCol="0">
              <a:spAutoFit/>
            </a:bodyPr>
            <a:lstStyle/>
            <a:p>
              <a:pPr algn="ctr"/>
              <a:r>
                <a:rPr lang="en-GB" sz="1200">
                  <a:solidFill>
                    <a:schemeClr val="tx1">
                      <a:lumMod val="90000"/>
                      <a:lumOff val="10000"/>
                    </a:schemeClr>
                  </a:solidFill>
                </a:rPr>
                <a:t>Prof. </a:t>
              </a:r>
              <a:br>
                <a:rPr lang="en-GB" sz="1200">
                  <a:solidFill>
                    <a:schemeClr val="tx1">
                      <a:lumMod val="90000"/>
                      <a:lumOff val="10000"/>
                    </a:schemeClr>
                  </a:solidFill>
                </a:rPr>
              </a:br>
              <a:r>
                <a:rPr lang="en-GB" sz="1200">
                  <a:solidFill>
                    <a:schemeClr val="tx1">
                      <a:lumMod val="90000"/>
                      <a:lumOff val="10000"/>
                    </a:schemeClr>
                  </a:solidFill>
                </a:rPr>
                <a:t>Orgs.</a:t>
              </a:r>
            </a:p>
          </p:txBody>
        </p:sp>
        <p:sp>
          <p:nvSpPr>
            <p:cNvPr id="5" name="TextBox 4">
              <a:extLst>
                <a:ext uri="{FF2B5EF4-FFF2-40B4-BE49-F238E27FC236}">
                  <a16:creationId xmlns:a16="http://schemas.microsoft.com/office/drawing/2014/main" id="{741F6D48-0E84-8CA3-51A9-E38B6FBECFC1}"/>
                </a:ext>
              </a:extLst>
            </p:cNvPr>
            <p:cNvSpPr txBox="1">
              <a:spLocks/>
            </p:cNvSpPr>
            <p:nvPr/>
          </p:nvSpPr>
          <p:spPr>
            <a:xfrm>
              <a:off x="5190649" y="3731043"/>
              <a:ext cx="733425" cy="369332"/>
            </a:xfrm>
            <a:prstGeom prst="rect">
              <a:avLst/>
            </a:prstGeom>
            <a:noFill/>
          </p:spPr>
          <p:txBody>
            <a:bodyPr wrap="square" rtlCol="0">
              <a:spAutoFit/>
            </a:bodyPr>
            <a:lstStyle/>
            <a:p>
              <a:pPr algn="ctr"/>
              <a:r>
                <a:rPr lang="en-GB">
                  <a:solidFill>
                    <a:schemeClr val="tx2"/>
                  </a:solidFill>
                  <a:latin typeface="Lato Black" panose="020F0502020204030203" pitchFamily="34" charset="0"/>
                  <a:ea typeface="Lato Black" panose="020F0502020204030203" pitchFamily="34" charset="0"/>
                  <a:cs typeface="Lato Black" panose="020F0502020204030203" pitchFamily="34" charset="0"/>
                </a:rPr>
                <a:t>31</a:t>
              </a:r>
              <a:r>
                <a:rPr lang="en-GB" sz="1400">
                  <a:solidFill>
                    <a:schemeClr val="tx2"/>
                  </a:solidFill>
                  <a:latin typeface="Lato Black" panose="020F0502020204030203" pitchFamily="34" charset="0"/>
                  <a:ea typeface="Lato Black" panose="020F0502020204030203" pitchFamily="34" charset="0"/>
                  <a:cs typeface="Lato Black" panose="020F0502020204030203" pitchFamily="34" charset="0"/>
                </a:rPr>
                <a:t>%</a:t>
              </a:r>
              <a:endParaRPr lang="en-GB">
                <a:solidFill>
                  <a:schemeClr val="tx2"/>
                </a:solidFill>
                <a:latin typeface="Lato Black" panose="020F0502020204030203" pitchFamily="34" charset="0"/>
                <a:ea typeface="Lato Black" panose="020F0502020204030203" pitchFamily="34" charset="0"/>
                <a:cs typeface="Lato Black" panose="020F0502020204030203" pitchFamily="34" charset="0"/>
              </a:endParaRPr>
            </a:p>
          </p:txBody>
        </p:sp>
        <p:grpSp>
          <p:nvGrpSpPr>
            <p:cNvPr id="88" name="Group 87">
              <a:extLst>
                <a:ext uri="{FF2B5EF4-FFF2-40B4-BE49-F238E27FC236}">
                  <a16:creationId xmlns:a16="http://schemas.microsoft.com/office/drawing/2014/main" id="{7A0628F6-06A2-E94B-AE62-5D304B2F48FB}"/>
                </a:ext>
              </a:extLst>
            </p:cNvPr>
            <p:cNvGrpSpPr>
              <a:grpSpLocks/>
            </p:cNvGrpSpPr>
            <p:nvPr/>
          </p:nvGrpSpPr>
          <p:grpSpPr>
            <a:xfrm>
              <a:off x="5107361" y="2865017"/>
              <a:ext cx="900000" cy="900000"/>
              <a:chOff x="5107361" y="2815010"/>
              <a:chExt cx="900000" cy="900000"/>
            </a:xfrm>
          </p:grpSpPr>
          <p:pic>
            <p:nvPicPr>
              <p:cNvPr id="81" name="Graphic 80" descr="Employee badge with solid fill">
                <a:extLst>
                  <a:ext uri="{FF2B5EF4-FFF2-40B4-BE49-F238E27FC236}">
                    <a16:creationId xmlns:a16="http://schemas.microsoft.com/office/drawing/2014/main" id="{9B6A4299-1C1A-DD94-12B9-D32D4F10B382}"/>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5107361" y="2815010"/>
                <a:ext cx="900000" cy="900000"/>
              </a:xfrm>
              <a:prstGeom prst="rect">
                <a:avLst/>
              </a:prstGeom>
            </p:spPr>
          </p:pic>
          <p:pic>
            <p:nvPicPr>
              <p:cNvPr id="82" name="Graphic 81" descr="Employee badge with solid fill">
                <a:extLst>
                  <a:ext uri="{FF2B5EF4-FFF2-40B4-BE49-F238E27FC236}">
                    <a16:creationId xmlns:a16="http://schemas.microsoft.com/office/drawing/2014/main" id="{645264B1-27CA-5446-6D94-6F2089843061}"/>
                  </a:ext>
                </a:extLst>
              </p:cNvPr>
              <p:cNvPicPr>
                <a:picLocks noChangeAspect="1"/>
              </p:cNvPicPr>
              <p:nvPr/>
            </p:nvPicPr>
            <p:blipFill>
              <a:blip r:embed="rId45">
                <a:extLst>
                  <a:ext uri="{96DAC541-7B7A-43D3-8B79-37D633B846F1}">
                    <asvg:svgBlip xmlns:asvg="http://schemas.microsoft.com/office/drawing/2016/SVG/main" r:embed="rId46"/>
                  </a:ext>
                </a:extLst>
              </a:blip>
              <a:srcRect t="58964"/>
              <a:stretch/>
            </p:blipFill>
            <p:spPr>
              <a:xfrm>
                <a:off x="5107361" y="3345678"/>
                <a:ext cx="900000" cy="369332"/>
              </a:xfrm>
              <a:prstGeom prst="rect">
                <a:avLst/>
              </a:prstGeom>
            </p:spPr>
          </p:pic>
        </p:grpSp>
      </p:grpSp>
      <p:sp>
        <p:nvSpPr>
          <p:cNvPr id="12" name="Left Brace 11">
            <a:extLst>
              <a:ext uri="{FF2B5EF4-FFF2-40B4-BE49-F238E27FC236}">
                <a16:creationId xmlns:a16="http://schemas.microsoft.com/office/drawing/2014/main" id="{7E9377B0-B42F-9DF9-10D9-3570DBB1C556}"/>
              </a:ext>
            </a:extLst>
          </p:cNvPr>
          <p:cNvSpPr>
            <a:spLocks/>
          </p:cNvSpPr>
          <p:nvPr/>
        </p:nvSpPr>
        <p:spPr>
          <a:xfrm rot="5400000">
            <a:off x="2125536" y="853866"/>
            <a:ext cx="452039" cy="2709644"/>
          </a:xfrm>
          <a:prstGeom prst="leftBrace">
            <a:avLst/>
          </a:prstGeom>
          <a:noFill/>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3" name="TextBox 22">
            <a:extLst>
              <a:ext uri="{FF2B5EF4-FFF2-40B4-BE49-F238E27FC236}">
                <a16:creationId xmlns:a16="http://schemas.microsoft.com/office/drawing/2014/main" id="{75A7CE96-6540-9587-6459-CA8A6E0E3D3D}"/>
              </a:ext>
            </a:extLst>
          </p:cNvPr>
          <p:cNvSpPr txBox="1">
            <a:spLocks/>
          </p:cNvSpPr>
          <p:nvPr/>
        </p:nvSpPr>
        <p:spPr>
          <a:xfrm>
            <a:off x="1676400" y="1617078"/>
            <a:ext cx="1676400" cy="380037"/>
          </a:xfrm>
          <a:prstGeom prst="rect">
            <a:avLst/>
          </a:prstGeom>
          <a:noFill/>
        </p:spPr>
        <p:txBody>
          <a:bodyPr wrap="square" rtlCol="0">
            <a:spAutoFit/>
          </a:bodyPr>
          <a:lstStyle/>
          <a:p>
            <a:r>
              <a:rPr lang="en-GB"/>
              <a:t>Publications</a:t>
            </a:r>
          </a:p>
        </p:txBody>
      </p:sp>
    </p:spTree>
    <p:extLst>
      <p:ext uri="{BB962C8B-B14F-4D97-AF65-F5344CB8AC3E}">
        <p14:creationId xmlns:p14="http://schemas.microsoft.com/office/powerpoint/2010/main" val="2479774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74F0451-CD4B-4AD4-7C44-4CB4E4AC3DEA}"/>
              </a:ext>
            </a:extLst>
          </p:cNvPr>
          <p:cNvGrpSpPr>
            <a:grpSpLocks noGrp="1" noUngrp="1" noRot="1" noMove="1" noResize="1"/>
          </p:cNvGrpSpPr>
          <p:nvPr/>
        </p:nvGrpSpPr>
        <p:grpSpPr>
          <a:xfrm>
            <a:off x="1082840" y="1385242"/>
            <a:ext cx="9853018" cy="3426602"/>
            <a:chOff x="1082840" y="1385242"/>
            <a:chExt cx="9853018" cy="3426602"/>
          </a:xfrm>
        </p:grpSpPr>
        <p:pic>
          <p:nvPicPr>
            <p:cNvPr id="6" name="Graphic 5" descr="Man with solid fill">
              <a:extLst>
                <a:ext uri="{FF2B5EF4-FFF2-40B4-BE49-F238E27FC236}">
                  <a16:creationId xmlns:a16="http://schemas.microsoft.com/office/drawing/2014/main" id="{D275FD80-F73B-65BD-4560-445BAAF26EBE}"/>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rcRect l="20646" r="19312"/>
            <a:stretch/>
          </p:blipFill>
          <p:spPr>
            <a:xfrm>
              <a:off x="6027818" y="1385242"/>
              <a:ext cx="2057400" cy="3426602"/>
            </a:xfrm>
            <a:prstGeom prst="rect">
              <a:avLst/>
            </a:prstGeom>
          </p:spPr>
        </p:pic>
        <p:pic>
          <p:nvPicPr>
            <p:cNvPr id="8" name="Graphic 7" descr="Woman with solid fill">
              <a:extLst>
                <a:ext uri="{FF2B5EF4-FFF2-40B4-BE49-F238E27FC236}">
                  <a16:creationId xmlns:a16="http://schemas.microsoft.com/office/drawing/2014/main" id="{A322E9BD-F3DF-B42C-674C-AFF24A3C2B50}"/>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rcRect l="21887" r="22636"/>
            <a:stretch/>
          </p:blipFill>
          <p:spPr>
            <a:xfrm>
              <a:off x="4150891" y="1385242"/>
              <a:ext cx="1900991" cy="3426602"/>
            </a:xfrm>
            <a:prstGeom prst="rect">
              <a:avLst/>
            </a:prstGeom>
          </p:spPr>
        </p:pic>
        <p:pic>
          <p:nvPicPr>
            <p:cNvPr id="9" name="Graphic 8" descr="Man with solid fill">
              <a:extLst>
                <a:ext uri="{FF2B5EF4-FFF2-40B4-BE49-F238E27FC236}">
                  <a16:creationId xmlns:a16="http://schemas.microsoft.com/office/drawing/2014/main" id="{631AA988-8D99-AE47-0464-31A224D4C637}"/>
                </a:ext>
              </a:extLst>
            </p:cNvPr>
            <p:cNvPicPr>
              <a:picLocks noGrp="1" noRot="1" noChangeAspec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rcRect l="20646" t="45831" r="19312"/>
            <a:stretch/>
          </p:blipFill>
          <p:spPr>
            <a:xfrm>
              <a:off x="6027888" y="2952963"/>
              <a:ext cx="2057400" cy="1856153"/>
            </a:xfrm>
            <a:prstGeom prst="rect">
              <a:avLst/>
            </a:prstGeom>
          </p:spPr>
        </p:pic>
        <p:pic>
          <p:nvPicPr>
            <p:cNvPr id="10" name="Graphic 9" descr="Woman with solid fill">
              <a:extLst>
                <a:ext uri="{FF2B5EF4-FFF2-40B4-BE49-F238E27FC236}">
                  <a16:creationId xmlns:a16="http://schemas.microsoft.com/office/drawing/2014/main" id="{891EADB1-D1BD-2CB2-D58D-0873BEC1FDF7}"/>
                </a:ext>
              </a:extLst>
            </p:cNvPr>
            <p:cNvPicPr>
              <a:picLocks noGrp="1" noRot="1" noChangeAspect="1" noMove="1" noResize="1" noEditPoints="1" noAdjustHandles="1" noChangeArrowheads="1" noChangeShapeType="1" noCrop="1"/>
            </p:cNvPicPr>
            <p:nvPr/>
          </p:nvPicPr>
          <p:blipFill>
            <a:blip r:embed="rId9">
              <a:extLst>
                <a:ext uri="{96DAC541-7B7A-43D3-8B79-37D633B846F1}">
                  <asvg:svgBlip xmlns:asvg="http://schemas.microsoft.com/office/drawing/2016/SVG/main" r:embed="rId10"/>
                </a:ext>
              </a:extLst>
            </a:blip>
            <a:srcRect l="21887" t="57267" r="22636"/>
            <a:stretch/>
          </p:blipFill>
          <p:spPr>
            <a:xfrm>
              <a:off x="4150961" y="3344849"/>
              <a:ext cx="1900991" cy="1464268"/>
            </a:xfrm>
            <a:prstGeom prst="rect">
              <a:avLst/>
            </a:prstGeom>
          </p:spPr>
        </p:pic>
        <p:sp>
          <p:nvSpPr>
            <p:cNvPr id="11" name="TextBox 10">
              <a:extLst>
                <a:ext uri="{FF2B5EF4-FFF2-40B4-BE49-F238E27FC236}">
                  <a16:creationId xmlns:a16="http://schemas.microsoft.com/office/drawing/2014/main" id="{C495EEE4-04B3-F920-A601-04B10D468F54}"/>
                </a:ext>
              </a:extLst>
            </p:cNvPr>
            <p:cNvSpPr txBox="1">
              <a:spLocks noGrp="1" noRot="1" noMove="1" noResize="1" noEditPoints="1" noAdjustHandles="1" noChangeArrowheads="1" noChangeShapeType="1"/>
            </p:cNvSpPr>
            <p:nvPr/>
          </p:nvSpPr>
          <p:spPr>
            <a:xfrm>
              <a:off x="1297225" y="2068572"/>
              <a:ext cx="2829604" cy="1107996"/>
            </a:xfrm>
            <a:prstGeom prst="rect">
              <a:avLst/>
            </a:prstGeom>
            <a:noFill/>
          </p:spPr>
          <p:txBody>
            <a:bodyPr wrap="square" rtlCol="0">
              <a:spAutoFit/>
            </a:bodyPr>
            <a:lstStyle/>
            <a:p>
              <a:pPr algn="r"/>
              <a:r>
                <a:rPr lang="en-US" sz="6600" b="1">
                  <a:solidFill>
                    <a:schemeClr val="tx2"/>
                  </a:solidFill>
                  <a:latin typeface="Lato ExtraBold" panose="020F0502020204030204" pitchFamily="34" charset="0"/>
                </a:rPr>
                <a:t>41%</a:t>
              </a:r>
              <a:endParaRPr lang="en-GB" sz="6600" b="1">
                <a:solidFill>
                  <a:schemeClr val="tx2"/>
                </a:solidFill>
                <a:latin typeface="Lato ExtraBold" panose="020F0502020204030204" pitchFamily="34" charset="0"/>
              </a:endParaRPr>
            </a:p>
          </p:txBody>
        </p:sp>
        <p:sp>
          <p:nvSpPr>
            <p:cNvPr id="12" name="TextBox 11">
              <a:extLst>
                <a:ext uri="{FF2B5EF4-FFF2-40B4-BE49-F238E27FC236}">
                  <a16:creationId xmlns:a16="http://schemas.microsoft.com/office/drawing/2014/main" id="{D6189E88-B545-882F-88B6-B61E0EA9EFA1}"/>
                </a:ext>
              </a:extLst>
            </p:cNvPr>
            <p:cNvSpPr txBox="1">
              <a:spLocks noGrp="1" noRot="1" noMove="1" noResize="1" noEditPoints="1" noAdjustHandles="1" noChangeArrowheads="1" noChangeShapeType="1"/>
            </p:cNvSpPr>
            <p:nvPr/>
          </p:nvSpPr>
          <p:spPr>
            <a:xfrm>
              <a:off x="1082840" y="3022469"/>
              <a:ext cx="3011048" cy="400110"/>
            </a:xfrm>
            <a:prstGeom prst="rect">
              <a:avLst/>
            </a:prstGeom>
            <a:noFill/>
          </p:spPr>
          <p:txBody>
            <a:bodyPr wrap="square" rtlCol="0">
              <a:spAutoFit/>
            </a:bodyPr>
            <a:lstStyle/>
            <a:p>
              <a:pPr algn="r"/>
              <a:r>
                <a:rPr lang="en-US" sz="2000" b="1"/>
                <a:t>FEMALE</a:t>
              </a:r>
              <a:endParaRPr lang="en-GB" sz="2000" b="1"/>
            </a:p>
          </p:txBody>
        </p:sp>
        <p:sp>
          <p:nvSpPr>
            <p:cNvPr id="14" name="TextBox 13">
              <a:extLst>
                <a:ext uri="{FF2B5EF4-FFF2-40B4-BE49-F238E27FC236}">
                  <a16:creationId xmlns:a16="http://schemas.microsoft.com/office/drawing/2014/main" id="{FB18A773-428A-9D4D-9ED6-CB3AA3224452}"/>
                </a:ext>
              </a:extLst>
            </p:cNvPr>
            <p:cNvSpPr txBox="1">
              <a:spLocks noGrp="1" noRot="1" noMove="1" noResize="1" noEditPoints="1" noAdjustHandles="1" noChangeArrowheads="1" noChangeShapeType="1"/>
            </p:cNvSpPr>
            <p:nvPr/>
          </p:nvSpPr>
          <p:spPr>
            <a:xfrm>
              <a:off x="7924810" y="2068572"/>
              <a:ext cx="2829604" cy="1107996"/>
            </a:xfrm>
            <a:prstGeom prst="rect">
              <a:avLst/>
            </a:prstGeom>
            <a:noFill/>
          </p:spPr>
          <p:txBody>
            <a:bodyPr wrap="square" rtlCol="0">
              <a:spAutoFit/>
            </a:bodyPr>
            <a:lstStyle/>
            <a:p>
              <a:r>
                <a:rPr lang="en-US" sz="6600" b="1">
                  <a:solidFill>
                    <a:schemeClr val="accent6">
                      <a:lumMod val="50000"/>
                    </a:schemeClr>
                  </a:solidFill>
                  <a:latin typeface="Lato ExtraBold" panose="020F0502020204030204" pitchFamily="34" charset="0"/>
                </a:rPr>
                <a:t>59%</a:t>
              </a:r>
              <a:endParaRPr lang="en-GB" sz="6600" b="1">
                <a:solidFill>
                  <a:schemeClr val="accent6">
                    <a:lumMod val="50000"/>
                  </a:schemeClr>
                </a:solidFill>
                <a:latin typeface="Lato ExtraBold" panose="020F0502020204030204" pitchFamily="34" charset="0"/>
              </a:endParaRPr>
            </a:p>
          </p:txBody>
        </p:sp>
        <p:sp>
          <p:nvSpPr>
            <p:cNvPr id="15" name="TextBox 14">
              <a:extLst>
                <a:ext uri="{FF2B5EF4-FFF2-40B4-BE49-F238E27FC236}">
                  <a16:creationId xmlns:a16="http://schemas.microsoft.com/office/drawing/2014/main" id="{F6BC92F7-E191-01CF-FD9D-CA74FEE80DC8}"/>
                </a:ext>
              </a:extLst>
            </p:cNvPr>
            <p:cNvSpPr txBox="1">
              <a:spLocks noGrp="1" noRot="1" noMove="1" noResize="1" noEditPoints="1" noAdjustHandles="1" noChangeArrowheads="1" noChangeShapeType="1"/>
            </p:cNvSpPr>
            <p:nvPr/>
          </p:nvSpPr>
          <p:spPr>
            <a:xfrm>
              <a:off x="7924810" y="3022469"/>
              <a:ext cx="3011048" cy="400110"/>
            </a:xfrm>
            <a:prstGeom prst="rect">
              <a:avLst/>
            </a:prstGeom>
            <a:noFill/>
          </p:spPr>
          <p:txBody>
            <a:bodyPr wrap="square" rtlCol="0">
              <a:spAutoFit/>
            </a:bodyPr>
            <a:lstStyle/>
            <a:p>
              <a:r>
                <a:rPr lang="en-US" sz="2000" b="1"/>
                <a:t>MALE</a:t>
              </a:r>
              <a:endParaRPr lang="en-GB" sz="2000" b="1"/>
            </a:p>
          </p:txBody>
        </p:sp>
      </p:grpSp>
      <p:sp>
        <p:nvSpPr>
          <p:cNvPr id="17" name="Title 16">
            <a:extLst>
              <a:ext uri="{FF2B5EF4-FFF2-40B4-BE49-F238E27FC236}">
                <a16:creationId xmlns:a16="http://schemas.microsoft.com/office/drawing/2014/main" id="{B6025FD7-DBAD-23D9-4137-0AF123C789F4}"/>
              </a:ext>
            </a:extLst>
          </p:cNvPr>
          <p:cNvSpPr txBox="1">
            <a:spLocks noGrp="1" noRot="1" noMove="1" noResize="1" noEditPoints="1" noAdjustHandles="1" noChangeArrowheads="1" noChangeShapeType="1"/>
          </p:cNvSpPr>
          <p:nvPr>
            <p:ph type="title" idx="4294967295"/>
          </p:nvPr>
        </p:nvSpPr>
        <p:spPr>
          <a:xfrm>
            <a:off x="479425" y="225425"/>
            <a:ext cx="5268979"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chemeClr val="tx1"/>
                </a:solidFill>
                <a:effectLst/>
                <a:uLnTx/>
                <a:uFillTx/>
                <a:latin typeface="Lato ExtraBold" panose="020F0502020204030203" pitchFamily="34" charset="0"/>
                <a:ea typeface="Lato ExtraBold" panose="020F0502020204030203" pitchFamily="34" charset="0"/>
                <a:cs typeface="Lato ExtraBold" panose="020F0502020204030203" pitchFamily="34" charset="0"/>
              </a:rPr>
              <a:t>EQUALITY</a:t>
            </a:r>
            <a:endParaRPr kumimoji="0" lang="en-GB" sz="2800" b="1" i="0" u="none" strike="noStrike" kern="1200" cap="none" spc="0" normalizeH="0" baseline="0" noProof="0">
              <a:ln>
                <a:noFill/>
              </a:ln>
              <a:solidFill>
                <a:schemeClr val="tx1"/>
              </a:solidFill>
              <a:effectLst/>
              <a:uLnTx/>
              <a:uFillTx/>
              <a:latin typeface="Lato ExtraBold" panose="020F0502020204030203" pitchFamily="34" charset="0"/>
              <a:ea typeface="Lato ExtraBold" panose="020F0502020204030203" pitchFamily="34" charset="0"/>
              <a:cs typeface="Lato ExtraBold" panose="020F0502020204030203" pitchFamily="34" charset="0"/>
            </a:endParaRPr>
          </a:p>
        </p:txBody>
      </p:sp>
    </p:spTree>
    <p:extLst>
      <p:ext uri="{BB962C8B-B14F-4D97-AF65-F5344CB8AC3E}">
        <p14:creationId xmlns:p14="http://schemas.microsoft.com/office/powerpoint/2010/main" val="3999949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le 140">
            <a:extLst>
              <a:ext uri="{FF2B5EF4-FFF2-40B4-BE49-F238E27FC236}">
                <a16:creationId xmlns:a16="http://schemas.microsoft.com/office/drawing/2014/main" id="{A833E45D-5AAB-FA9D-E1F5-2588F18BF8E7}"/>
              </a:ext>
            </a:extLst>
          </p:cNvPr>
          <p:cNvSpPr txBox="1">
            <a:spLocks noGrp="1" noRot="1" noMove="1" noResize="1" noEditPoints="1" noAdjustHandles="1" noChangeArrowheads="1" noChangeShapeType="1"/>
          </p:cNvSpPr>
          <p:nvPr>
            <p:ph type="title" idx="4294967295"/>
          </p:nvPr>
        </p:nvSpPr>
        <p:spPr>
          <a:xfrm>
            <a:off x="508000" y="225425"/>
            <a:ext cx="5788309"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chemeClr val="tx1"/>
                </a:solidFill>
                <a:effectLst/>
                <a:uLnTx/>
                <a:uFillTx/>
                <a:latin typeface="Lato ExtraBold" panose="020F0502020204030203" pitchFamily="34" charset="0"/>
                <a:ea typeface="Lato ExtraBold" panose="020F0502020204030203" pitchFamily="34" charset="0"/>
                <a:cs typeface="Lato ExtraBold" panose="020F0502020204030203" pitchFamily="34" charset="0"/>
              </a:rPr>
              <a:t>SPECIALTY</a:t>
            </a:r>
            <a:endParaRPr kumimoji="0" lang="en-GB" sz="2800" b="1" i="0" u="none" strike="noStrike" kern="1200" cap="none" spc="0" normalizeH="0" baseline="0" noProof="0">
              <a:ln>
                <a:noFill/>
              </a:ln>
              <a:solidFill>
                <a:schemeClr val="tx1"/>
              </a:solidFill>
              <a:effectLst/>
              <a:uLnTx/>
              <a:uFillTx/>
              <a:latin typeface="Lato ExtraBold" panose="020F0502020204030203" pitchFamily="34" charset="0"/>
              <a:ea typeface="Lato ExtraBold" panose="020F0502020204030203" pitchFamily="34" charset="0"/>
              <a:cs typeface="Lato ExtraBold" panose="020F0502020204030203" pitchFamily="34" charset="0"/>
            </a:endParaRPr>
          </a:p>
        </p:txBody>
      </p:sp>
      <p:grpSp>
        <p:nvGrpSpPr>
          <p:cNvPr id="4" name="Group 3">
            <a:extLst>
              <a:ext uri="{FF2B5EF4-FFF2-40B4-BE49-F238E27FC236}">
                <a16:creationId xmlns:a16="http://schemas.microsoft.com/office/drawing/2014/main" id="{E674AF74-EDC6-B24A-BF13-3B01AAF6FC06}"/>
              </a:ext>
            </a:extLst>
          </p:cNvPr>
          <p:cNvGrpSpPr>
            <a:grpSpLocks noGrp="1" noUngrp="1" noRot="1" noMove="1" noResize="1"/>
          </p:cNvGrpSpPr>
          <p:nvPr/>
        </p:nvGrpSpPr>
        <p:grpSpPr>
          <a:xfrm>
            <a:off x="-363139" y="1675547"/>
            <a:ext cx="11837982" cy="3996263"/>
            <a:chOff x="-363139" y="1675547"/>
            <a:chExt cx="11837982" cy="3996263"/>
          </a:xfrm>
        </p:grpSpPr>
        <p:sp>
          <p:nvSpPr>
            <p:cNvPr id="50" name="TextBox 49">
              <a:extLst>
                <a:ext uri="{FF2B5EF4-FFF2-40B4-BE49-F238E27FC236}">
                  <a16:creationId xmlns:a16="http://schemas.microsoft.com/office/drawing/2014/main" id="{F440CF7E-DAA2-F900-6A83-2A0927DF2DA3}"/>
                </a:ext>
              </a:extLst>
            </p:cNvPr>
            <p:cNvSpPr txBox="1">
              <a:spLocks noGrp="1" noRot="1" noMove="1" noResize="1" noEditPoints="1" noAdjustHandles="1" noChangeArrowheads="1" noChangeShapeType="1"/>
            </p:cNvSpPr>
            <p:nvPr/>
          </p:nvSpPr>
          <p:spPr>
            <a:xfrm>
              <a:off x="-363139" y="1675547"/>
              <a:ext cx="2829604" cy="923330"/>
            </a:xfrm>
            <a:prstGeom prst="rect">
              <a:avLst/>
            </a:prstGeom>
            <a:noFill/>
          </p:spPr>
          <p:txBody>
            <a:bodyPr wrap="square" rtlCol="0">
              <a:spAutoFit/>
            </a:bodyPr>
            <a:lstStyle/>
            <a:p>
              <a:pPr algn="r"/>
              <a:r>
                <a:rPr lang="en-US" sz="5400" b="1">
                  <a:solidFill>
                    <a:schemeClr val="tx2"/>
                  </a:solidFill>
                  <a:latin typeface="Lato Black" panose="020F0502020204030203" pitchFamily="34" charset="0"/>
                  <a:ea typeface="Lato Black" panose="020F0502020204030203" pitchFamily="34" charset="0"/>
                  <a:cs typeface="Lato Black" panose="020F0502020204030203" pitchFamily="34" charset="0"/>
                </a:rPr>
                <a:t>40</a:t>
              </a:r>
              <a:r>
                <a:rPr lang="en-US" sz="3500" b="1">
                  <a:solidFill>
                    <a:schemeClr val="tx2"/>
                  </a:solidFill>
                  <a:latin typeface="Lato SemiBold" panose="020F0502020204030203" pitchFamily="34" charset="0"/>
                  <a:ea typeface="Lato SemiBold" panose="020F0502020204030203" pitchFamily="34" charset="0"/>
                  <a:cs typeface="Lato SemiBold" panose="020F0502020204030203" pitchFamily="34" charset="0"/>
                </a:rPr>
                <a:t>%</a:t>
              </a:r>
              <a:endParaRPr lang="en-GB" sz="3500" b="1">
                <a:solidFill>
                  <a:schemeClr val="tx2"/>
                </a:solidFill>
                <a:latin typeface="Lato SemiBold" panose="020F0502020204030203" pitchFamily="34" charset="0"/>
                <a:ea typeface="Lato SemiBold" panose="020F0502020204030203" pitchFamily="34" charset="0"/>
                <a:cs typeface="Lato SemiBold" panose="020F0502020204030203" pitchFamily="34" charset="0"/>
              </a:endParaRPr>
            </a:p>
          </p:txBody>
        </p:sp>
        <p:pic>
          <p:nvPicPr>
            <p:cNvPr id="74" name="Graphic 73" descr="User with solid fill">
              <a:extLst>
                <a:ext uri="{FF2B5EF4-FFF2-40B4-BE49-F238E27FC236}">
                  <a16:creationId xmlns:a16="http://schemas.microsoft.com/office/drawing/2014/main" id="{8278DC2F-60D1-AEAA-3C90-E904255435A5}"/>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rcRect/>
            <a:stretch/>
          </p:blipFill>
          <p:spPr>
            <a:xfrm>
              <a:off x="2763246" y="4343400"/>
              <a:ext cx="720000" cy="720000"/>
            </a:xfrm>
            <a:prstGeom prst="rect">
              <a:avLst/>
            </a:prstGeom>
          </p:spPr>
        </p:pic>
        <p:pic>
          <p:nvPicPr>
            <p:cNvPr id="75" name="Graphic 74" descr="User with solid fill">
              <a:extLst>
                <a:ext uri="{FF2B5EF4-FFF2-40B4-BE49-F238E27FC236}">
                  <a16:creationId xmlns:a16="http://schemas.microsoft.com/office/drawing/2014/main" id="{F31EC314-922D-BBB4-CEF1-27A286AB24A1}"/>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rcRect/>
            <a:stretch/>
          </p:blipFill>
          <p:spPr>
            <a:xfrm>
              <a:off x="3809870" y="4343400"/>
              <a:ext cx="720000" cy="720000"/>
            </a:xfrm>
            <a:prstGeom prst="rect">
              <a:avLst/>
            </a:prstGeom>
          </p:spPr>
        </p:pic>
        <p:pic>
          <p:nvPicPr>
            <p:cNvPr id="76" name="Graphic 75" descr="User with solid fill">
              <a:extLst>
                <a:ext uri="{FF2B5EF4-FFF2-40B4-BE49-F238E27FC236}">
                  <a16:creationId xmlns:a16="http://schemas.microsoft.com/office/drawing/2014/main" id="{95405D55-0C8C-FC25-BEAF-BBC0C7BC1B6A}"/>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rcRect/>
            <a:stretch/>
          </p:blipFill>
          <p:spPr>
            <a:xfrm>
              <a:off x="4333182" y="4343400"/>
              <a:ext cx="720000" cy="720000"/>
            </a:xfrm>
            <a:prstGeom prst="rect">
              <a:avLst/>
            </a:prstGeom>
          </p:spPr>
        </p:pic>
        <p:pic>
          <p:nvPicPr>
            <p:cNvPr id="77" name="Graphic 76" descr="User with solid fill">
              <a:extLst>
                <a:ext uri="{FF2B5EF4-FFF2-40B4-BE49-F238E27FC236}">
                  <a16:creationId xmlns:a16="http://schemas.microsoft.com/office/drawing/2014/main" id="{6FA2EB3D-EE3C-27F5-F64F-5A476046340C}"/>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rcRect/>
            <a:stretch/>
          </p:blipFill>
          <p:spPr>
            <a:xfrm>
              <a:off x="4856494" y="4343400"/>
              <a:ext cx="720000" cy="720000"/>
            </a:xfrm>
            <a:prstGeom prst="rect">
              <a:avLst/>
            </a:prstGeom>
          </p:spPr>
        </p:pic>
        <p:pic>
          <p:nvPicPr>
            <p:cNvPr id="78" name="Graphic 77" descr="User with solid fill">
              <a:extLst>
                <a:ext uri="{FF2B5EF4-FFF2-40B4-BE49-F238E27FC236}">
                  <a16:creationId xmlns:a16="http://schemas.microsoft.com/office/drawing/2014/main" id="{AD4045E6-612A-156E-3CF1-39938F7ED343}"/>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rcRect/>
            <a:stretch/>
          </p:blipFill>
          <p:spPr>
            <a:xfrm>
              <a:off x="5379806" y="4343400"/>
              <a:ext cx="720000" cy="720000"/>
            </a:xfrm>
            <a:prstGeom prst="rect">
              <a:avLst/>
            </a:prstGeom>
          </p:spPr>
        </p:pic>
        <p:pic>
          <p:nvPicPr>
            <p:cNvPr id="79" name="Graphic 78" descr="User with solid fill">
              <a:extLst>
                <a:ext uri="{FF2B5EF4-FFF2-40B4-BE49-F238E27FC236}">
                  <a16:creationId xmlns:a16="http://schemas.microsoft.com/office/drawing/2014/main" id="{8D490E5B-3274-CBB1-3835-9E628E261D2F}"/>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rcRect/>
            <a:stretch/>
          </p:blipFill>
          <p:spPr>
            <a:xfrm>
              <a:off x="5903118" y="4343400"/>
              <a:ext cx="720000" cy="720000"/>
            </a:xfrm>
            <a:prstGeom prst="rect">
              <a:avLst/>
            </a:prstGeom>
          </p:spPr>
        </p:pic>
        <p:pic>
          <p:nvPicPr>
            <p:cNvPr id="80" name="Graphic 79" descr="User with solid fill">
              <a:extLst>
                <a:ext uri="{FF2B5EF4-FFF2-40B4-BE49-F238E27FC236}">
                  <a16:creationId xmlns:a16="http://schemas.microsoft.com/office/drawing/2014/main" id="{4E4BFF05-6B84-19CD-B010-D25A791981AA}"/>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rcRect/>
            <a:stretch/>
          </p:blipFill>
          <p:spPr>
            <a:xfrm>
              <a:off x="6426430" y="4343400"/>
              <a:ext cx="720000" cy="720000"/>
            </a:xfrm>
            <a:prstGeom prst="rect">
              <a:avLst/>
            </a:prstGeom>
          </p:spPr>
        </p:pic>
        <p:pic>
          <p:nvPicPr>
            <p:cNvPr id="81" name="Graphic 80" descr="User with solid fill">
              <a:extLst>
                <a:ext uri="{FF2B5EF4-FFF2-40B4-BE49-F238E27FC236}">
                  <a16:creationId xmlns:a16="http://schemas.microsoft.com/office/drawing/2014/main" id="{14DC8C0D-486E-C188-15AB-1718C8DACB35}"/>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rcRect/>
            <a:stretch/>
          </p:blipFill>
          <p:spPr>
            <a:xfrm>
              <a:off x="6949742" y="4343400"/>
              <a:ext cx="720000" cy="720000"/>
            </a:xfrm>
            <a:prstGeom prst="rect">
              <a:avLst/>
            </a:prstGeom>
          </p:spPr>
        </p:pic>
        <p:pic>
          <p:nvPicPr>
            <p:cNvPr id="82" name="Graphic 81" descr="User with solid fill">
              <a:extLst>
                <a:ext uri="{FF2B5EF4-FFF2-40B4-BE49-F238E27FC236}">
                  <a16:creationId xmlns:a16="http://schemas.microsoft.com/office/drawing/2014/main" id="{D0A62E7A-4078-009A-7379-CC5E2299742E}"/>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rcRect/>
            <a:stretch/>
          </p:blipFill>
          <p:spPr>
            <a:xfrm>
              <a:off x="7473058" y="4331369"/>
              <a:ext cx="720000" cy="720000"/>
            </a:xfrm>
            <a:prstGeom prst="rect">
              <a:avLst/>
            </a:prstGeom>
          </p:spPr>
        </p:pic>
        <p:pic>
          <p:nvPicPr>
            <p:cNvPr id="83" name="Graphic 82" descr="User with solid fill">
              <a:extLst>
                <a:ext uri="{FF2B5EF4-FFF2-40B4-BE49-F238E27FC236}">
                  <a16:creationId xmlns:a16="http://schemas.microsoft.com/office/drawing/2014/main" id="{13981FEC-E2DB-FECB-6B22-E902416FBC68}"/>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rcRect/>
            <a:stretch/>
          </p:blipFill>
          <p:spPr>
            <a:xfrm>
              <a:off x="3286558" y="4343400"/>
              <a:ext cx="720000" cy="720000"/>
            </a:xfrm>
            <a:prstGeom prst="rect">
              <a:avLst/>
            </a:prstGeom>
          </p:spPr>
        </p:pic>
        <p:pic>
          <p:nvPicPr>
            <p:cNvPr id="84" name="Graphic 83" descr="User with solid fill">
              <a:extLst>
                <a:ext uri="{FF2B5EF4-FFF2-40B4-BE49-F238E27FC236}">
                  <a16:creationId xmlns:a16="http://schemas.microsoft.com/office/drawing/2014/main" id="{DDC4052C-9EA3-740A-6344-80BD3EEC3907}"/>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751214" y="3549315"/>
              <a:ext cx="720000" cy="720000"/>
            </a:xfrm>
            <a:prstGeom prst="rect">
              <a:avLst/>
            </a:prstGeom>
          </p:spPr>
        </p:pic>
        <p:pic>
          <p:nvPicPr>
            <p:cNvPr id="85" name="Graphic 84" descr="User with solid fill">
              <a:extLst>
                <a:ext uri="{FF2B5EF4-FFF2-40B4-BE49-F238E27FC236}">
                  <a16:creationId xmlns:a16="http://schemas.microsoft.com/office/drawing/2014/main" id="{AFB70A1D-9EA7-EBDF-74AA-5BF3CD4B16C6}"/>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rcRect/>
            <a:stretch/>
          </p:blipFill>
          <p:spPr>
            <a:xfrm>
              <a:off x="3797838" y="3549315"/>
              <a:ext cx="720000" cy="720000"/>
            </a:xfrm>
            <a:prstGeom prst="rect">
              <a:avLst/>
            </a:prstGeom>
          </p:spPr>
        </p:pic>
        <p:pic>
          <p:nvPicPr>
            <p:cNvPr id="86" name="Graphic 85" descr="User with solid fill">
              <a:extLst>
                <a:ext uri="{FF2B5EF4-FFF2-40B4-BE49-F238E27FC236}">
                  <a16:creationId xmlns:a16="http://schemas.microsoft.com/office/drawing/2014/main" id="{AA1B9BB0-13A9-56A9-40A3-92D6DF8F7999}"/>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rcRect/>
            <a:stretch/>
          </p:blipFill>
          <p:spPr>
            <a:xfrm>
              <a:off x="4321150" y="3549315"/>
              <a:ext cx="720000" cy="720000"/>
            </a:xfrm>
            <a:prstGeom prst="rect">
              <a:avLst/>
            </a:prstGeom>
          </p:spPr>
        </p:pic>
        <p:pic>
          <p:nvPicPr>
            <p:cNvPr id="87" name="Graphic 86" descr="User with solid fill">
              <a:extLst>
                <a:ext uri="{FF2B5EF4-FFF2-40B4-BE49-F238E27FC236}">
                  <a16:creationId xmlns:a16="http://schemas.microsoft.com/office/drawing/2014/main" id="{E1D6FDE2-6D42-DFD3-E4D3-9E15FC203927}"/>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rcRect/>
            <a:stretch/>
          </p:blipFill>
          <p:spPr>
            <a:xfrm>
              <a:off x="4844462" y="3549315"/>
              <a:ext cx="720000" cy="720000"/>
            </a:xfrm>
            <a:prstGeom prst="rect">
              <a:avLst/>
            </a:prstGeom>
          </p:spPr>
        </p:pic>
        <p:pic>
          <p:nvPicPr>
            <p:cNvPr id="88" name="Graphic 87" descr="User with solid fill">
              <a:extLst>
                <a:ext uri="{FF2B5EF4-FFF2-40B4-BE49-F238E27FC236}">
                  <a16:creationId xmlns:a16="http://schemas.microsoft.com/office/drawing/2014/main" id="{C458CD36-44FC-DECC-FB2C-231524A40920}"/>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rcRect/>
            <a:stretch/>
          </p:blipFill>
          <p:spPr>
            <a:xfrm>
              <a:off x="5367774" y="3549315"/>
              <a:ext cx="720000" cy="720000"/>
            </a:xfrm>
            <a:prstGeom prst="rect">
              <a:avLst/>
            </a:prstGeom>
          </p:spPr>
        </p:pic>
        <p:pic>
          <p:nvPicPr>
            <p:cNvPr id="89" name="Graphic 88" descr="User with solid fill">
              <a:extLst>
                <a:ext uri="{FF2B5EF4-FFF2-40B4-BE49-F238E27FC236}">
                  <a16:creationId xmlns:a16="http://schemas.microsoft.com/office/drawing/2014/main" id="{2DCEC40A-736F-B82E-E9A3-F3BC687060E6}"/>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rcRect/>
            <a:stretch/>
          </p:blipFill>
          <p:spPr>
            <a:xfrm>
              <a:off x="5891086" y="3549315"/>
              <a:ext cx="720000" cy="720000"/>
            </a:xfrm>
            <a:prstGeom prst="rect">
              <a:avLst/>
            </a:prstGeom>
          </p:spPr>
        </p:pic>
        <p:pic>
          <p:nvPicPr>
            <p:cNvPr id="90" name="Graphic 89" descr="User with solid fill">
              <a:extLst>
                <a:ext uri="{FF2B5EF4-FFF2-40B4-BE49-F238E27FC236}">
                  <a16:creationId xmlns:a16="http://schemas.microsoft.com/office/drawing/2014/main" id="{CAA8732C-7ADD-101E-B4B7-827641581F93}"/>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rcRect/>
            <a:stretch/>
          </p:blipFill>
          <p:spPr>
            <a:xfrm>
              <a:off x="6414398" y="3549315"/>
              <a:ext cx="720000" cy="720000"/>
            </a:xfrm>
            <a:prstGeom prst="rect">
              <a:avLst/>
            </a:prstGeom>
          </p:spPr>
        </p:pic>
        <p:pic>
          <p:nvPicPr>
            <p:cNvPr id="91" name="Graphic 90" descr="User with solid fill">
              <a:extLst>
                <a:ext uri="{FF2B5EF4-FFF2-40B4-BE49-F238E27FC236}">
                  <a16:creationId xmlns:a16="http://schemas.microsoft.com/office/drawing/2014/main" id="{3A1FCFDE-2075-F277-CA89-5A854993D623}"/>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rcRect/>
            <a:stretch/>
          </p:blipFill>
          <p:spPr>
            <a:xfrm>
              <a:off x="6937710" y="3549315"/>
              <a:ext cx="720000" cy="720000"/>
            </a:xfrm>
            <a:prstGeom prst="rect">
              <a:avLst/>
            </a:prstGeom>
          </p:spPr>
        </p:pic>
        <p:pic>
          <p:nvPicPr>
            <p:cNvPr id="92" name="Graphic 91" descr="User with solid fill">
              <a:extLst>
                <a:ext uri="{FF2B5EF4-FFF2-40B4-BE49-F238E27FC236}">
                  <a16:creationId xmlns:a16="http://schemas.microsoft.com/office/drawing/2014/main" id="{25E7D255-293C-8BDC-E005-2EDAC1C01B16}"/>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rcRect/>
            <a:stretch/>
          </p:blipFill>
          <p:spPr>
            <a:xfrm>
              <a:off x="7461026" y="3537284"/>
              <a:ext cx="720000" cy="720000"/>
            </a:xfrm>
            <a:prstGeom prst="rect">
              <a:avLst/>
            </a:prstGeom>
          </p:spPr>
        </p:pic>
        <p:pic>
          <p:nvPicPr>
            <p:cNvPr id="93" name="Graphic 92" descr="User with solid fill">
              <a:extLst>
                <a:ext uri="{FF2B5EF4-FFF2-40B4-BE49-F238E27FC236}">
                  <a16:creationId xmlns:a16="http://schemas.microsoft.com/office/drawing/2014/main" id="{49116EC9-B64A-6AED-7F3C-BDF0B5C65704}"/>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rcRect/>
            <a:stretch/>
          </p:blipFill>
          <p:spPr>
            <a:xfrm>
              <a:off x="3274526" y="3549315"/>
              <a:ext cx="720000" cy="720000"/>
            </a:xfrm>
            <a:prstGeom prst="rect">
              <a:avLst/>
            </a:prstGeom>
          </p:spPr>
        </p:pic>
        <p:pic>
          <p:nvPicPr>
            <p:cNvPr id="94" name="Graphic 93" descr="User with solid fill">
              <a:extLst>
                <a:ext uri="{FF2B5EF4-FFF2-40B4-BE49-F238E27FC236}">
                  <a16:creationId xmlns:a16="http://schemas.microsoft.com/office/drawing/2014/main" id="{7EAB1C28-6FA4-14B0-E585-715FFB425451}"/>
                </a:ext>
              </a:extLst>
            </p:cNvPr>
            <p:cNvPicPr>
              <a:picLocks noGrp="1" noRot="1" noChangeAspec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rcRect/>
            <a:stretch/>
          </p:blipFill>
          <p:spPr>
            <a:xfrm>
              <a:off x="2739183" y="2695073"/>
              <a:ext cx="720000" cy="720000"/>
            </a:xfrm>
            <a:prstGeom prst="rect">
              <a:avLst/>
            </a:prstGeom>
          </p:spPr>
        </p:pic>
        <p:pic>
          <p:nvPicPr>
            <p:cNvPr id="95" name="Graphic 94" descr="User with solid fill">
              <a:extLst>
                <a:ext uri="{FF2B5EF4-FFF2-40B4-BE49-F238E27FC236}">
                  <a16:creationId xmlns:a16="http://schemas.microsoft.com/office/drawing/2014/main" id="{8047E067-B4AE-0B33-705B-679F44C6FD4E}"/>
                </a:ext>
              </a:extLst>
            </p:cNvPr>
            <p:cNvPicPr>
              <a:picLocks noGrp="1" noRot="1" noChangeAspec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rcRect/>
            <a:stretch/>
          </p:blipFill>
          <p:spPr>
            <a:xfrm>
              <a:off x="3785807" y="2695073"/>
              <a:ext cx="720000" cy="720000"/>
            </a:xfrm>
            <a:prstGeom prst="rect">
              <a:avLst/>
            </a:prstGeom>
          </p:spPr>
        </p:pic>
        <p:pic>
          <p:nvPicPr>
            <p:cNvPr id="96" name="Graphic 95" descr="User with solid fill">
              <a:extLst>
                <a:ext uri="{FF2B5EF4-FFF2-40B4-BE49-F238E27FC236}">
                  <a16:creationId xmlns:a16="http://schemas.microsoft.com/office/drawing/2014/main" id="{0E85E50E-DF77-8A14-2E73-2A5BD93FC962}"/>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rcRect/>
            <a:stretch/>
          </p:blipFill>
          <p:spPr>
            <a:xfrm>
              <a:off x="4309119" y="2695073"/>
              <a:ext cx="720000" cy="720000"/>
            </a:xfrm>
            <a:prstGeom prst="rect">
              <a:avLst/>
            </a:prstGeom>
          </p:spPr>
        </p:pic>
        <p:pic>
          <p:nvPicPr>
            <p:cNvPr id="97" name="Graphic 96" descr="User with solid fill">
              <a:extLst>
                <a:ext uri="{FF2B5EF4-FFF2-40B4-BE49-F238E27FC236}">
                  <a16:creationId xmlns:a16="http://schemas.microsoft.com/office/drawing/2014/main" id="{828E567D-95FA-82E7-3820-D3ACBFB04A54}"/>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rcRect/>
            <a:stretch/>
          </p:blipFill>
          <p:spPr>
            <a:xfrm>
              <a:off x="4832431" y="2695073"/>
              <a:ext cx="720000" cy="720000"/>
            </a:xfrm>
            <a:prstGeom prst="rect">
              <a:avLst/>
            </a:prstGeom>
          </p:spPr>
        </p:pic>
        <p:pic>
          <p:nvPicPr>
            <p:cNvPr id="98" name="Graphic 97" descr="User with solid fill">
              <a:extLst>
                <a:ext uri="{FF2B5EF4-FFF2-40B4-BE49-F238E27FC236}">
                  <a16:creationId xmlns:a16="http://schemas.microsoft.com/office/drawing/2014/main" id="{CDE4B388-B743-F067-46A1-4D817DCF5B7C}"/>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rcRect/>
            <a:stretch/>
          </p:blipFill>
          <p:spPr>
            <a:xfrm>
              <a:off x="5355743" y="2695073"/>
              <a:ext cx="720000" cy="720000"/>
            </a:xfrm>
            <a:prstGeom prst="rect">
              <a:avLst/>
            </a:prstGeom>
          </p:spPr>
        </p:pic>
        <p:pic>
          <p:nvPicPr>
            <p:cNvPr id="99" name="Graphic 98" descr="User with solid fill">
              <a:extLst>
                <a:ext uri="{FF2B5EF4-FFF2-40B4-BE49-F238E27FC236}">
                  <a16:creationId xmlns:a16="http://schemas.microsoft.com/office/drawing/2014/main" id="{1226F03F-270C-5016-2200-C4FBAFCB7FF0}"/>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rcRect/>
            <a:stretch/>
          </p:blipFill>
          <p:spPr>
            <a:xfrm>
              <a:off x="5879055" y="2695073"/>
              <a:ext cx="720000" cy="720000"/>
            </a:xfrm>
            <a:prstGeom prst="rect">
              <a:avLst/>
            </a:prstGeom>
          </p:spPr>
        </p:pic>
        <p:pic>
          <p:nvPicPr>
            <p:cNvPr id="100" name="Graphic 99" descr="User with solid fill">
              <a:extLst>
                <a:ext uri="{FF2B5EF4-FFF2-40B4-BE49-F238E27FC236}">
                  <a16:creationId xmlns:a16="http://schemas.microsoft.com/office/drawing/2014/main" id="{AE8FE584-41D2-22F1-4E59-B6A18FD02CD7}"/>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rcRect/>
            <a:stretch/>
          </p:blipFill>
          <p:spPr>
            <a:xfrm>
              <a:off x="6402367" y="2695073"/>
              <a:ext cx="720000" cy="720000"/>
            </a:xfrm>
            <a:prstGeom prst="rect">
              <a:avLst/>
            </a:prstGeom>
          </p:spPr>
        </p:pic>
        <p:pic>
          <p:nvPicPr>
            <p:cNvPr id="101" name="Graphic 100" descr="User with solid fill">
              <a:extLst>
                <a:ext uri="{FF2B5EF4-FFF2-40B4-BE49-F238E27FC236}">
                  <a16:creationId xmlns:a16="http://schemas.microsoft.com/office/drawing/2014/main" id="{B17789CC-3CEC-C0A4-DDEA-07C527B14750}"/>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rcRect/>
            <a:stretch/>
          </p:blipFill>
          <p:spPr>
            <a:xfrm>
              <a:off x="6925679" y="2695073"/>
              <a:ext cx="720000" cy="720000"/>
            </a:xfrm>
            <a:prstGeom prst="rect">
              <a:avLst/>
            </a:prstGeom>
          </p:spPr>
        </p:pic>
        <p:pic>
          <p:nvPicPr>
            <p:cNvPr id="102" name="Graphic 101" descr="User with solid fill">
              <a:extLst>
                <a:ext uri="{FF2B5EF4-FFF2-40B4-BE49-F238E27FC236}">
                  <a16:creationId xmlns:a16="http://schemas.microsoft.com/office/drawing/2014/main" id="{5A6E3081-6AF2-084F-6D70-D3F798EDA49A}"/>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rcRect/>
            <a:stretch/>
          </p:blipFill>
          <p:spPr>
            <a:xfrm>
              <a:off x="7448995" y="2683042"/>
              <a:ext cx="720000" cy="720000"/>
            </a:xfrm>
            <a:prstGeom prst="rect">
              <a:avLst/>
            </a:prstGeom>
          </p:spPr>
        </p:pic>
        <p:pic>
          <p:nvPicPr>
            <p:cNvPr id="103" name="Graphic 102" descr="User with solid fill">
              <a:extLst>
                <a:ext uri="{FF2B5EF4-FFF2-40B4-BE49-F238E27FC236}">
                  <a16:creationId xmlns:a16="http://schemas.microsoft.com/office/drawing/2014/main" id="{6B8FCAAA-9BC5-F3E6-3AA8-713F21FCB9E9}"/>
                </a:ext>
              </a:extLst>
            </p:cNvPr>
            <p:cNvPicPr>
              <a:picLocks noGrp="1" noRot="1" noChangeAspec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rcRect/>
            <a:stretch/>
          </p:blipFill>
          <p:spPr>
            <a:xfrm>
              <a:off x="3262495" y="2695073"/>
              <a:ext cx="720000" cy="720000"/>
            </a:xfrm>
            <a:prstGeom prst="rect">
              <a:avLst/>
            </a:prstGeom>
          </p:spPr>
        </p:pic>
        <p:pic>
          <p:nvPicPr>
            <p:cNvPr id="104" name="Graphic 103" descr="User with solid fill">
              <a:extLst>
                <a:ext uri="{FF2B5EF4-FFF2-40B4-BE49-F238E27FC236}">
                  <a16:creationId xmlns:a16="http://schemas.microsoft.com/office/drawing/2014/main" id="{769EBA57-B145-48EC-4C07-FC00CCF55623}"/>
                </a:ext>
              </a:extLst>
            </p:cNvPr>
            <p:cNvPicPr>
              <a:picLocks noGrp="1" noRot="1" noChangeAspect="1" noMove="1" noResize="1" noEditPoints="1" noAdjustHandles="1" noChangeArrowheads="1" noChangeShapeType="1" noCrop="1"/>
            </p:cNvPicPr>
            <p:nvPr/>
          </p:nvPicPr>
          <p:blipFill>
            <a:blip r:embed="rId9">
              <a:extLst>
                <a:ext uri="{96DAC541-7B7A-43D3-8B79-37D633B846F1}">
                  <asvg:svgBlip xmlns:asvg="http://schemas.microsoft.com/office/drawing/2016/SVG/main" r:embed="rId10"/>
                </a:ext>
              </a:extLst>
            </a:blip>
            <a:srcRect/>
            <a:stretch/>
          </p:blipFill>
          <p:spPr>
            <a:xfrm>
              <a:off x="2811372" y="1780673"/>
              <a:ext cx="720000" cy="720000"/>
            </a:xfrm>
            <a:prstGeom prst="rect">
              <a:avLst/>
            </a:prstGeom>
          </p:spPr>
        </p:pic>
        <p:pic>
          <p:nvPicPr>
            <p:cNvPr id="105" name="Graphic 104" descr="User with solid fill">
              <a:extLst>
                <a:ext uri="{FF2B5EF4-FFF2-40B4-BE49-F238E27FC236}">
                  <a16:creationId xmlns:a16="http://schemas.microsoft.com/office/drawing/2014/main" id="{51FDA8F3-2FE8-46E6-DE2C-0969276B647F}"/>
                </a:ext>
              </a:extLst>
            </p:cNvPr>
            <p:cNvPicPr>
              <a:picLocks noGrp="1" noRot="1" noChangeAspect="1" noMove="1" noResize="1" noEditPoints="1" noAdjustHandles="1" noChangeArrowheads="1" noChangeShapeType="1" noCrop="1"/>
            </p:cNvPicPr>
            <p:nvPr/>
          </p:nvPicPr>
          <p:blipFill>
            <a:blip r:embed="rId9">
              <a:extLst>
                <a:ext uri="{96DAC541-7B7A-43D3-8B79-37D633B846F1}">
                  <asvg:svgBlip xmlns:asvg="http://schemas.microsoft.com/office/drawing/2016/SVG/main" r:embed="rId10"/>
                </a:ext>
              </a:extLst>
            </a:blip>
            <a:srcRect/>
            <a:stretch/>
          </p:blipFill>
          <p:spPr>
            <a:xfrm>
              <a:off x="3857996" y="1780673"/>
              <a:ext cx="720000" cy="720000"/>
            </a:xfrm>
            <a:prstGeom prst="rect">
              <a:avLst/>
            </a:prstGeom>
          </p:spPr>
        </p:pic>
        <p:pic>
          <p:nvPicPr>
            <p:cNvPr id="106" name="Graphic 105" descr="User with solid fill">
              <a:extLst>
                <a:ext uri="{FF2B5EF4-FFF2-40B4-BE49-F238E27FC236}">
                  <a16:creationId xmlns:a16="http://schemas.microsoft.com/office/drawing/2014/main" id="{44E55CEF-BCBB-D550-144F-458B3EB4F8B2}"/>
                </a:ext>
              </a:extLst>
            </p:cNvPr>
            <p:cNvPicPr>
              <a:picLocks noGrp="1" noRot="1" noChangeAspect="1" noMove="1" noResize="1" noEditPoints="1" noAdjustHandles="1" noChangeArrowheads="1" noChangeShapeType="1" noCrop="1"/>
            </p:cNvPicPr>
            <p:nvPr/>
          </p:nvPicPr>
          <p:blipFill>
            <a:blip r:embed="rId9">
              <a:extLst>
                <a:ext uri="{96DAC541-7B7A-43D3-8B79-37D633B846F1}">
                  <asvg:svgBlip xmlns:asvg="http://schemas.microsoft.com/office/drawing/2016/SVG/main" r:embed="rId10"/>
                </a:ext>
              </a:extLst>
            </a:blip>
            <a:srcRect/>
            <a:stretch/>
          </p:blipFill>
          <p:spPr>
            <a:xfrm>
              <a:off x="4381308" y="1780673"/>
              <a:ext cx="720000" cy="720000"/>
            </a:xfrm>
            <a:prstGeom prst="rect">
              <a:avLst/>
            </a:prstGeom>
          </p:spPr>
        </p:pic>
        <p:pic>
          <p:nvPicPr>
            <p:cNvPr id="109" name="Graphic 108" descr="User with solid fill">
              <a:extLst>
                <a:ext uri="{FF2B5EF4-FFF2-40B4-BE49-F238E27FC236}">
                  <a16:creationId xmlns:a16="http://schemas.microsoft.com/office/drawing/2014/main" id="{B50164E0-2976-6866-3DBB-0C4F0C880CC3}"/>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rcRect/>
            <a:stretch/>
          </p:blipFill>
          <p:spPr>
            <a:xfrm>
              <a:off x="5951244" y="1780673"/>
              <a:ext cx="720000" cy="720000"/>
            </a:xfrm>
            <a:prstGeom prst="rect">
              <a:avLst/>
            </a:prstGeom>
          </p:spPr>
        </p:pic>
        <p:pic>
          <p:nvPicPr>
            <p:cNvPr id="110" name="Graphic 109" descr="User with solid fill">
              <a:extLst>
                <a:ext uri="{FF2B5EF4-FFF2-40B4-BE49-F238E27FC236}">
                  <a16:creationId xmlns:a16="http://schemas.microsoft.com/office/drawing/2014/main" id="{9E822211-444C-E35A-68C2-F7F5E5D4EE9B}"/>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rcRect/>
            <a:stretch/>
          </p:blipFill>
          <p:spPr>
            <a:xfrm>
              <a:off x="6474556" y="1780673"/>
              <a:ext cx="720000" cy="720000"/>
            </a:xfrm>
            <a:prstGeom prst="rect">
              <a:avLst/>
            </a:prstGeom>
          </p:spPr>
        </p:pic>
        <p:pic>
          <p:nvPicPr>
            <p:cNvPr id="111" name="Graphic 110" descr="User with solid fill">
              <a:extLst>
                <a:ext uri="{FF2B5EF4-FFF2-40B4-BE49-F238E27FC236}">
                  <a16:creationId xmlns:a16="http://schemas.microsoft.com/office/drawing/2014/main" id="{F22A4EBD-4BAD-7AF8-44B3-7B0A87393CD6}"/>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rcRect/>
            <a:stretch/>
          </p:blipFill>
          <p:spPr>
            <a:xfrm>
              <a:off x="6997868" y="1780673"/>
              <a:ext cx="720000" cy="720000"/>
            </a:xfrm>
            <a:prstGeom prst="rect">
              <a:avLst/>
            </a:prstGeom>
          </p:spPr>
        </p:pic>
        <p:pic>
          <p:nvPicPr>
            <p:cNvPr id="112" name="Graphic 111" descr="User with solid fill">
              <a:extLst>
                <a:ext uri="{FF2B5EF4-FFF2-40B4-BE49-F238E27FC236}">
                  <a16:creationId xmlns:a16="http://schemas.microsoft.com/office/drawing/2014/main" id="{D18D465F-6DD1-49A8-8A60-901E87D3612B}"/>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rcRect/>
            <a:stretch/>
          </p:blipFill>
          <p:spPr>
            <a:xfrm>
              <a:off x="7521184" y="1768642"/>
              <a:ext cx="720000" cy="720000"/>
            </a:xfrm>
            <a:prstGeom prst="rect">
              <a:avLst/>
            </a:prstGeom>
          </p:spPr>
        </p:pic>
        <p:pic>
          <p:nvPicPr>
            <p:cNvPr id="113" name="Graphic 112" descr="User with solid fill">
              <a:extLst>
                <a:ext uri="{FF2B5EF4-FFF2-40B4-BE49-F238E27FC236}">
                  <a16:creationId xmlns:a16="http://schemas.microsoft.com/office/drawing/2014/main" id="{1BFD8764-04B2-6799-D4B5-8B920887DAC3}"/>
                </a:ext>
              </a:extLst>
            </p:cNvPr>
            <p:cNvPicPr>
              <a:picLocks noGrp="1" noRot="1" noChangeAspect="1" noMove="1" noResize="1" noEditPoints="1" noAdjustHandles="1" noChangeArrowheads="1" noChangeShapeType="1" noCrop="1"/>
            </p:cNvPicPr>
            <p:nvPr/>
          </p:nvPicPr>
          <p:blipFill>
            <a:blip r:embed="rId9">
              <a:extLst>
                <a:ext uri="{96DAC541-7B7A-43D3-8B79-37D633B846F1}">
                  <asvg:svgBlip xmlns:asvg="http://schemas.microsoft.com/office/drawing/2016/SVG/main" r:embed="rId10"/>
                </a:ext>
              </a:extLst>
            </a:blip>
            <a:srcRect/>
            <a:stretch/>
          </p:blipFill>
          <p:spPr>
            <a:xfrm>
              <a:off x="3334684" y="1780673"/>
              <a:ext cx="720000" cy="720000"/>
            </a:xfrm>
            <a:prstGeom prst="rect">
              <a:avLst/>
            </a:prstGeom>
          </p:spPr>
        </p:pic>
        <p:sp>
          <p:nvSpPr>
            <p:cNvPr id="114" name="TextBox 113">
              <a:extLst>
                <a:ext uri="{FF2B5EF4-FFF2-40B4-BE49-F238E27FC236}">
                  <a16:creationId xmlns:a16="http://schemas.microsoft.com/office/drawing/2014/main" id="{238E0DA9-F166-C6C8-5144-23E2B16D9263}"/>
                </a:ext>
              </a:extLst>
            </p:cNvPr>
            <p:cNvSpPr txBox="1">
              <a:spLocks noGrp="1" noRot="1" noMove="1" noResize="1" noEditPoints="1" noAdjustHandles="1" noChangeArrowheads="1" noChangeShapeType="1"/>
            </p:cNvSpPr>
            <p:nvPr/>
          </p:nvSpPr>
          <p:spPr>
            <a:xfrm>
              <a:off x="-302981" y="2565884"/>
              <a:ext cx="2829604" cy="923330"/>
            </a:xfrm>
            <a:prstGeom prst="rect">
              <a:avLst/>
            </a:prstGeom>
            <a:noFill/>
          </p:spPr>
          <p:txBody>
            <a:bodyPr wrap="square" rtlCol="0">
              <a:spAutoFit/>
            </a:bodyPr>
            <a:lstStyle/>
            <a:p>
              <a:pPr algn="r"/>
              <a:r>
                <a:rPr lang="en-US" sz="5400" b="1">
                  <a:solidFill>
                    <a:schemeClr val="accent6">
                      <a:lumMod val="50000"/>
                    </a:schemeClr>
                  </a:solidFill>
                  <a:latin typeface="Lato Black" panose="020F0502020204030203" pitchFamily="34" charset="0"/>
                  <a:ea typeface="Lato Black" panose="020F0502020204030203" pitchFamily="34" charset="0"/>
                  <a:cs typeface="Lato Black" panose="020F0502020204030203" pitchFamily="34" charset="0"/>
                </a:rPr>
                <a:t>32</a:t>
              </a:r>
              <a:r>
                <a:rPr lang="en-US" sz="3500" b="1">
                  <a:solidFill>
                    <a:schemeClr val="accent6">
                      <a:lumMod val="50000"/>
                    </a:schemeClr>
                  </a:solidFill>
                  <a:latin typeface="Lato SemiBold" panose="020F0502020204030203" pitchFamily="34" charset="0"/>
                  <a:ea typeface="Lato SemiBold" panose="020F0502020204030203" pitchFamily="34" charset="0"/>
                  <a:cs typeface="Lato SemiBold" panose="020F0502020204030203" pitchFamily="34" charset="0"/>
                </a:rPr>
                <a:t>%</a:t>
              </a:r>
              <a:endParaRPr lang="en-GB" sz="3500" b="1">
                <a:solidFill>
                  <a:schemeClr val="accent6">
                    <a:lumMod val="50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15" name="TextBox 114">
              <a:extLst>
                <a:ext uri="{FF2B5EF4-FFF2-40B4-BE49-F238E27FC236}">
                  <a16:creationId xmlns:a16="http://schemas.microsoft.com/office/drawing/2014/main" id="{710A1466-A445-8938-E61A-DA48FE38FB7A}"/>
                </a:ext>
              </a:extLst>
            </p:cNvPr>
            <p:cNvSpPr txBox="1">
              <a:spLocks noGrp="1" noRot="1" noMove="1" noResize="1" noEditPoints="1" noAdjustHandles="1" noChangeArrowheads="1" noChangeShapeType="1"/>
            </p:cNvSpPr>
            <p:nvPr/>
          </p:nvSpPr>
          <p:spPr>
            <a:xfrm>
              <a:off x="-302981" y="3420126"/>
              <a:ext cx="2829604" cy="923330"/>
            </a:xfrm>
            <a:prstGeom prst="rect">
              <a:avLst/>
            </a:prstGeom>
            <a:noFill/>
          </p:spPr>
          <p:txBody>
            <a:bodyPr wrap="square" rtlCol="0">
              <a:spAutoFit/>
            </a:bodyPr>
            <a:lstStyle/>
            <a:p>
              <a:pPr algn="r"/>
              <a:r>
                <a:rPr lang="en-US" sz="5400" b="1">
                  <a:solidFill>
                    <a:srgbClr val="873AC0"/>
                  </a:solidFill>
                  <a:latin typeface="Lato Black" panose="020F0502020204030203" pitchFamily="34" charset="0"/>
                  <a:ea typeface="Lato Black" panose="020F0502020204030203" pitchFamily="34" charset="0"/>
                  <a:cs typeface="Lato Black" panose="020F0502020204030203" pitchFamily="34" charset="0"/>
                </a:rPr>
                <a:t>21</a:t>
              </a:r>
              <a:r>
                <a:rPr lang="en-US" sz="3500" b="1">
                  <a:solidFill>
                    <a:srgbClr val="873AC0"/>
                  </a:solidFill>
                  <a:latin typeface="Lato SemiBold" panose="020F0502020204030203" pitchFamily="34" charset="0"/>
                  <a:ea typeface="Lato SemiBold" panose="020F0502020204030203" pitchFamily="34" charset="0"/>
                  <a:cs typeface="Lato SemiBold" panose="020F0502020204030203" pitchFamily="34" charset="0"/>
                </a:rPr>
                <a:t>%</a:t>
              </a:r>
              <a:endParaRPr lang="en-GB" sz="3500" b="1">
                <a:solidFill>
                  <a:srgbClr val="873AC0"/>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16" name="TextBox 115">
              <a:extLst>
                <a:ext uri="{FF2B5EF4-FFF2-40B4-BE49-F238E27FC236}">
                  <a16:creationId xmlns:a16="http://schemas.microsoft.com/office/drawing/2014/main" id="{35CE667D-A7ED-344F-C47B-E00E15F50BD5}"/>
                </a:ext>
              </a:extLst>
            </p:cNvPr>
            <p:cNvSpPr txBox="1">
              <a:spLocks noGrp="1" noRot="1" noMove="1" noResize="1" noEditPoints="1" noAdjustHandles="1" noChangeArrowheads="1" noChangeShapeType="1"/>
            </p:cNvSpPr>
            <p:nvPr/>
          </p:nvSpPr>
          <p:spPr>
            <a:xfrm>
              <a:off x="-302981" y="4262336"/>
              <a:ext cx="2829604" cy="923330"/>
            </a:xfrm>
            <a:prstGeom prst="rect">
              <a:avLst/>
            </a:prstGeom>
            <a:noFill/>
          </p:spPr>
          <p:txBody>
            <a:bodyPr wrap="square" rtlCol="0">
              <a:spAutoFit/>
            </a:bodyPr>
            <a:lstStyle/>
            <a:p>
              <a:pPr algn="r"/>
              <a:r>
                <a:rPr lang="en-US" sz="5400" b="1">
                  <a:solidFill>
                    <a:schemeClr val="accent4">
                      <a:lumMod val="75000"/>
                    </a:schemeClr>
                  </a:solidFill>
                  <a:latin typeface="Lato Black" panose="020F0502020204030203" pitchFamily="34" charset="0"/>
                  <a:ea typeface="Lato Black" panose="020F0502020204030203" pitchFamily="34" charset="0"/>
                  <a:cs typeface="Lato Black" panose="020F0502020204030203" pitchFamily="34" charset="0"/>
                </a:rPr>
                <a:t>7</a:t>
              </a:r>
              <a:r>
                <a:rPr lang="en-US" sz="3500" b="1">
                  <a:solidFill>
                    <a:schemeClr val="accent4">
                      <a:lumMod val="75000"/>
                    </a:schemeClr>
                  </a:solidFill>
                  <a:latin typeface="Lato SemiBold" panose="020F0502020204030203" pitchFamily="34" charset="0"/>
                  <a:ea typeface="Lato SemiBold" panose="020F0502020204030203" pitchFamily="34" charset="0"/>
                  <a:cs typeface="Lato SemiBold" panose="020F0502020204030203" pitchFamily="34" charset="0"/>
                </a:rPr>
                <a:t>%</a:t>
              </a:r>
              <a:endParaRPr lang="en-GB" sz="3500" b="1">
                <a:solidFill>
                  <a:schemeClr val="accent4">
                    <a:lumMod val="7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21" name="TextBox 120">
              <a:extLst>
                <a:ext uri="{FF2B5EF4-FFF2-40B4-BE49-F238E27FC236}">
                  <a16:creationId xmlns:a16="http://schemas.microsoft.com/office/drawing/2014/main" id="{5307E5E7-BF02-92DB-D74B-876D29292223}"/>
                </a:ext>
              </a:extLst>
            </p:cNvPr>
            <p:cNvSpPr txBox="1">
              <a:spLocks noGrp="1" noRot="1" noMove="1" noResize="1" noEditPoints="1" noAdjustHandles="1" noChangeArrowheads="1" noChangeShapeType="1"/>
            </p:cNvSpPr>
            <p:nvPr/>
          </p:nvSpPr>
          <p:spPr>
            <a:xfrm>
              <a:off x="8285752" y="1759153"/>
              <a:ext cx="3011048" cy="400110"/>
            </a:xfrm>
            <a:prstGeom prst="rect">
              <a:avLst/>
            </a:prstGeom>
            <a:noFill/>
          </p:spPr>
          <p:txBody>
            <a:bodyPr wrap="square" rtlCol="0">
              <a:spAutoFit/>
            </a:bodyPr>
            <a:lstStyle/>
            <a:p>
              <a:r>
                <a:rPr lang="en-US" sz="2000" b="1"/>
                <a:t>Immunology</a:t>
              </a:r>
              <a:endParaRPr lang="en-GB" sz="2000" b="1"/>
            </a:p>
          </p:txBody>
        </p:sp>
        <p:sp>
          <p:nvSpPr>
            <p:cNvPr id="122" name="TextBox 121">
              <a:extLst>
                <a:ext uri="{FF2B5EF4-FFF2-40B4-BE49-F238E27FC236}">
                  <a16:creationId xmlns:a16="http://schemas.microsoft.com/office/drawing/2014/main" id="{E969DC8E-0BCA-0C45-5EA4-B89A5A2F36AC}"/>
                </a:ext>
              </a:extLst>
            </p:cNvPr>
            <p:cNvSpPr txBox="1">
              <a:spLocks noGrp="1" noRot="1" noMove="1" noResize="1" noEditPoints="1" noAdjustHandles="1" noChangeArrowheads="1" noChangeShapeType="1"/>
            </p:cNvSpPr>
            <p:nvPr/>
          </p:nvSpPr>
          <p:spPr>
            <a:xfrm>
              <a:off x="8309815" y="2073919"/>
              <a:ext cx="3165028" cy="461665"/>
            </a:xfrm>
            <a:prstGeom prst="rect">
              <a:avLst/>
            </a:prstGeom>
            <a:noFill/>
          </p:spPr>
          <p:txBody>
            <a:bodyPr wrap="square" rtlCol="0">
              <a:spAutoFit/>
            </a:bodyPr>
            <a:lstStyle/>
            <a:p>
              <a:r>
                <a:rPr lang="en-US" sz="1200">
                  <a:latin typeface="Lato Light" panose="020F0502020204030203" pitchFamily="34" charset="0"/>
                  <a:ea typeface="Lato Light" panose="020F0502020204030203" pitchFamily="34" charset="0"/>
                  <a:cs typeface="Lato Light" panose="020F0502020204030203" pitchFamily="34" charset="0"/>
                </a:rPr>
                <a:t>Of the 114 specialties identified, 1,160 identified as Immunologists.</a:t>
              </a:r>
              <a:endParaRPr lang="en-GB" sz="1200">
                <a:latin typeface="Lato Light" panose="020F0502020204030203" pitchFamily="34" charset="0"/>
                <a:ea typeface="Lato Light" panose="020F0502020204030203" pitchFamily="34" charset="0"/>
                <a:cs typeface="Lato Light" panose="020F0502020204030203" pitchFamily="34" charset="0"/>
              </a:endParaRPr>
            </a:p>
          </p:txBody>
        </p:sp>
        <p:sp>
          <p:nvSpPr>
            <p:cNvPr id="131" name="TextBox 130">
              <a:extLst>
                <a:ext uri="{FF2B5EF4-FFF2-40B4-BE49-F238E27FC236}">
                  <a16:creationId xmlns:a16="http://schemas.microsoft.com/office/drawing/2014/main" id="{ED1F94E1-0C70-E5B6-DB79-17FB7EFBDDF6}"/>
                </a:ext>
              </a:extLst>
            </p:cNvPr>
            <p:cNvSpPr txBox="1">
              <a:spLocks noGrp="1" noRot="1" noMove="1" noResize="1" noEditPoints="1" noAdjustHandles="1" noChangeArrowheads="1" noChangeShapeType="1"/>
            </p:cNvSpPr>
            <p:nvPr/>
          </p:nvSpPr>
          <p:spPr>
            <a:xfrm>
              <a:off x="8273720" y="2633448"/>
              <a:ext cx="3011048" cy="400110"/>
            </a:xfrm>
            <a:prstGeom prst="rect">
              <a:avLst/>
            </a:prstGeom>
            <a:noFill/>
          </p:spPr>
          <p:txBody>
            <a:bodyPr wrap="square" rtlCol="0">
              <a:spAutoFit/>
            </a:bodyPr>
            <a:lstStyle/>
            <a:p>
              <a:r>
                <a:rPr lang="en-US" sz="2000" b="1"/>
                <a:t>Other</a:t>
              </a:r>
              <a:endParaRPr lang="en-GB" sz="2000" b="1"/>
            </a:p>
          </p:txBody>
        </p:sp>
        <p:sp>
          <p:nvSpPr>
            <p:cNvPr id="132" name="TextBox 131">
              <a:extLst>
                <a:ext uri="{FF2B5EF4-FFF2-40B4-BE49-F238E27FC236}">
                  <a16:creationId xmlns:a16="http://schemas.microsoft.com/office/drawing/2014/main" id="{17638276-ED36-99AA-6F6F-5591596670B2}"/>
                </a:ext>
              </a:extLst>
            </p:cNvPr>
            <p:cNvSpPr txBox="1">
              <a:spLocks noGrp="1" noRot="1" noMove="1" noResize="1" noEditPoints="1" noAdjustHandles="1" noChangeArrowheads="1" noChangeShapeType="1"/>
            </p:cNvSpPr>
            <p:nvPr/>
          </p:nvSpPr>
          <p:spPr>
            <a:xfrm>
              <a:off x="8297783" y="2948214"/>
              <a:ext cx="3165028" cy="461665"/>
            </a:xfrm>
            <a:prstGeom prst="rect">
              <a:avLst/>
            </a:prstGeom>
            <a:noFill/>
          </p:spPr>
          <p:txBody>
            <a:bodyPr wrap="square" rtlCol="0">
              <a:spAutoFit/>
            </a:bodyPr>
            <a:lstStyle/>
            <a:p>
              <a:r>
                <a:rPr lang="en-US" sz="1200">
                  <a:latin typeface="Lato Light" panose="020F0502020204030203" pitchFamily="34" charset="0"/>
                  <a:ea typeface="Lato Light" panose="020F0502020204030203" pitchFamily="34" charset="0"/>
                  <a:cs typeface="Lato Light" panose="020F0502020204030203" pitchFamily="34" charset="0"/>
                </a:rPr>
                <a:t>Including Allergology (164) and Rheumatology (18).</a:t>
              </a:r>
              <a:endParaRPr lang="en-GB" sz="1200">
                <a:latin typeface="Lato Light" panose="020F0502020204030203" pitchFamily="34" charset="0"/>
                <a:ea typeface="Lato Light" panose="020F0502020204030203" pitchFamily="34" charset="0"/>
                <a:cs typeface="Lato Light" panose="020F0502020204030203" pitchFamily="34" charset="0"/>
              </a:endParaRPr>
            </a:p>
          </p:txBody>
        </p:sp>
        <p:sp>
          <p:nvSpPr>
            <p:cNvPr id="134" name="TextBox 133">
              <a:extLst>
                <a:ext uri="{FF2B5EF4-FFF2-40B4-BE49-F238E27FC236}">
                  <a16:creationId xmlns:a16="http://schemas.microsoft.com/office/drawing/2014/main" id="{118C60CF-486F-0783-9054-20EDB4CBA343}"/>
                </a:ext>
              </a:extLst>
            </p:cNvPr>
            <p:cNvSpPr txBox="1">
              <a:spLocks noGrp="1" noRot="1" noMove="1" noResize="1" noEditPoints="1" noAdjustHandles="1" noChangeArrowheads="1" noChangeShapeType="1"/>
            </p:cNvSpPr>
            <p:nvPr/>
          </p:nvSpPr>
          <p:spPr>
            <a:xfrm>
              <a:off x="8273720" y="3507743"/>
              <a:ext cx="3011048" cy="400110"/>
            </a:xfrm>
            <a:prstGeom prst="rect">
              <a:avLst/>
            </a:prstGeom>
            <a:noFill/>
          </p:spPr>
          <p:txBody>
            <a:bodyPr wrap="square" rtlCol="0">
              <a:spAutoFit/>
            </a:bodyPr>
            <a:lstStyle/>
            <a:p>
              <a:r>
                <a:rPr lang="en-US" sz="2000" b="1"/>
                <a:t>Allergy &amp; Immunology</a:t>
              </a:r>
              <a:endParaRPr lang="en-GB" sz="2000" b="1"/>
            </a:p>
          </p:txBody>
        </p:sp>
        <p:sp>
          <p:nvSpPr>
            <p:cNvPr id="135" name="TextBox 134">
              <a:extLst>
                <a:ext uri="{FF2B5EF4-FFF2-40B4-BE49-F238E27FC236}">
                  <a16:creationId xmlns:a16="http://schemas.microsoft.com/office/drawing/2014/main" id="{7BDCCD9F-9913-16AB-31FC-2B86374FB68B}"/>
                </a:ext>
              </a:extLst>
            </p:cNvPr>
            <p:cNvSpPr txBox="1">
              <a:spLocks noGrp="1" noRot="1" noMove="1" noResize="1" noEditPoints="1" noAdjustHandles="1" noChangeArrowheads="1" noChangeShapeType="1"/>
            </p:cNvSpPr>
            <p:nvPr/>
          </p:nvSpPr>
          <p:spPr>
            <a:xfrm>
              <a:off x="8297784" y="3822509"/>
              <a:ext cx="2576694" cy="461665"/>
            </a:xfrm>
            <a:prstGeom prst="rect">
              <a:avLst/>
            </a:prstGeom>
            <a:noFill/>
          </p:spPr>
          <p:txBody>
            <a:bodyPr wrap="square" rtlCol="0">
              <a:spAutoFit/>
            </a:bodyPr>
            <a:lstStyle/>
            <a:p>
              <a:r>
                <a:rPr lang="en-US" sz="1200">
                  <a:latin typeface="Lato Light" panose="020F0502020204030203" pitchFamily="34" charset="0"/>
                  <a:ea typeface="Lato Light" panose="020F0502020204030203" pitchFamily="34" charset="0"/>
                  <a:cs typeface="Lato Light" panose="020F0502020204030203" pitchFamily="34" charset="0"/>
                </a:rPr>
                <a:t>Allergy &amp; Immunology was the named specialty of 598 KOLs.</a:t>
              </a:r>
              <a:endParaRPr lang="en-GB" sz="1200">
                <a:latin typeface="Lato Light" panose="020F0502020204030203" pitchFamily="34" charset="0"/>
                <a:ea typeface="Lato Light" panose="020F0502020204030203" pitchFamily="34" charset="0"/>
                <a:cs typeface="Lato Light" panose="020F0502020204030203" pitchFamily="34" charset="0"/>
              </a:endParaRPr>
            </a:p>
          </p:txBody>
        </p:sp>
        <p:sp>
          <p:nvSpPr>
            <p:cNvPr id="137" name="TextBox 136">
              <a:extLst>
                <a:ext uri="{FF2B5EF4-FFF2-40B4-BE49-F238E27FC236}">
                  <a16:creationId xmlns:a16="http://schemas.microsoft.com/office/drawing/2014/main" id="{9194C189-5F80-143C-74B2-E0CAE9E18380}"/>
                </a:ext>
              </a:extLst>
            </p:cNvPr>
            <p:cNvSpPr txBox="1">
              <a:spLocks noGrp="1" noRot="1" noMove="1" noResize="1" noEditPoints="1" noAdjustHandles="1" noChangeArrowheads="1" noChangeShapeType="1"/>
            </p:cNvSpPr>
            <p:nvPr/>
          </p:nvSpPr>
          <p:spPr>
            <a:xfrm>
              <a:off x="8249657" y="4382037"/>
              <a:ext cx="3011048" cy="400110"/>
            </a:xfrm>
            <a:prstGeom prst="rect">
              <a:avLst/>
            </a:prstGeom>
            <a:noFill/>
          </p:spPr>
          <p:txBody>
            <a:bodyPr wrap="square" rtlCol="0">
              <a:spAutoFit/>
            </a:bodyPr>
            <a:lstStyle/>
            <a:p>
              <a:r>
                <a:rPr lang="en-US" sz="2000" b="1"/>
                <a:t>Pediatrics</a:t>
              </a:r>
              <a:endParaRPr lang="en-GB" sz="2000" b="1"/>
            </a:p>
          </p:txBody>
        </p:sp>
        <p:sp>
          <p:nvSpPr>
            <p:cNvPr id="138" name="TextBox 137">
              <a:extLst>
                <a:ext uri="{FF2B5EF4-FFF2-40B4-BE49-F238E27FC236}">
                  <a16:creationId xmlns:a16="http://schemas.microsoft.com/office/drawing/2014/main" id="{52DC00C2-AECB-BE9E-1229-96C5B6D3F454}"/>
                </a:ext>
              </a:extLst>
            </p:cNvPr>
            <p:cNvSpPr txBox="1">
              <a:spLocks noGrp="1" noRot="1" noMove="1" noResize="1" noEditPoints="1" noAdjustHandles="1" noChangeArrowheads="1" noChangeShapeType="1"/>
            </p:cNvSpPr>
            <p:nvPr/>
          </p:nvSpPr>
          <p:spPr>
            <a:xfrm>
              <a:off x="8273720" y="4696803"/>
              <a:ext cx="3165028" cy="461665"/>
            </a:xfrm>
            <a:prstGeom prst="rect">
              <a:avLst/>
            </a:prstGeom>
            <a:noFill/>
          </p:spPr>
          <p:txBody>
            <a:bodyPr wrap="square" rtlCol="0">
              <a:spAutoFit/>
            </a:bodyPr>
            <a:lstStyle/>
            <a:p>
              <a:r>
                <a:rPr lang="en-US" sz="1200">
                  <a:latin typeface="Lato Light" panose="020F0502020204030203" pitchFamily="34" charset="0"/>
                  <a:ea typeface="Lato Light" panose="020F0502020204030203" pitchFamily="34" charset="0"/>
                  <a:cs typeface="Lato Light" panose="020F0502020204030203" pitchFamily="34" charset="0"/>
                </a:rPr>
                <a:t>Pediatrics was the named specialty of 208 KOLs.</a:t>
              </a:r>
              <a:endParaRPr lang="en-GB" sz="1200">
                <a:latin typeface="Lato Light" panose="020F0502020204030203" pitchFamily="34" charset="0"/>
                <a:ea typeface="Lato Light" panose="020F0502020204030203" pitchFamily="34" charset="0"/>
                <a:cs typeface="Lato Light" panose="020F0502020204030203" pitchFamily="34" charset="0"/>
              </a:endParaRPr>
            </a:p>
          </p:txBody>
        </p:sp>
        <p:sp>
          <p:nvSpPr>
            <p:cNvPr id="2" name="TextBox 1">
              <a:extLst>
                <a:ext uri="{FF2B5EF4-FFF2-40B4-BE49-F238E27FC236}">
                  <a16:creationId xmlns:a16="http://schemas.microsoft.com/office/drawing/2014/main" id="{AF8A3703-73CF-B1CF-8DF0-AD9663AC2095}"/>
                </a:ext>
              </a:extLst>
            </p:cNvPr>
            <p:cNvSpPr txBox="1">
              <a:spLocks noGrp="1" noRot="1" noMove="1" noResize="1" noEditPoints="1" noAdjustHandles="1" noChangeArrowheads="1" noChangeShapeType="1"/>
            </p:cNvSpPr>
            <p:nvPr/>
          </p:nvSpPr>
          <p:spPr>
            <a:xfrm>
              <a:off x="4648200" y="5410200"/>
              <a:ext cx="3124200" cy="261610"/>
            </a:xfrm>
            <a:prstGeom prst="rect">
              <a:avLst/>
            </a:prstGeom>
            <a:noFill/>
          </p:spPr>
          <p:txBody>
            <a:bodyPr wrap="square" rtlCol="0">
              <a:spAutoFit/>
            </a:bodyPr>
            <a:lstStyle/>
            <a:p>
              <a:r>
                <a:rPr lang="en-US" sz="1100">
                  <a:latin typeface="+mj-lt"/>
                </a:rPr>
                <a:t>Specialty had no overall impact on score. </a:t>
              </a:r>
            </a:p>
          </p:txBody>
        </p:sp>
        <p:pic>
          <p:nvPicPr>
            <p:cNvPr id="3" name="Graphic 2" descr="User with solid fill">
              <a:extLst>
                <a:ext uri="{FF2B5EF4-FFF2-40B4-BE49-F238E27FC236}">
                  <a16:creationId xmlns:a16="http://schemas.microsoft.com/office/drawing/2014/main" id="{2E0D1F0A-5192-241F-891F-B8568582271F}"/>
                </a:ext>
              </a:extLst>
            </p:cNvPr>
            <p:cNvPicPr>
              <a:picLocks noChangeAspect="1"/>
            </p:cNvPicPr>
            <p:nvPr/>
          </p:nvPicPr>
          <p:blipFill>
            <a:blip r:embed="rId11">
              <a:extLst>
                <a:ext uri="{96DAC541-7B7A-43D3-8B79-37D633B846F1}">
                  <asvg:svgBlip xmlns:asvg="http://schemas.microsoft.com/office/drawing/2016/SVG/main" r:embed="rId12"/>
                </a:ext>
              </a:extLst>
            </a:blip>
            <a:srcRect r="38522"/>
            <a:stretch/>
          </p:blipFill>
          <p:spPr>
            <a:xfrm>
              <a:off x="2763246" y="4343400"/>
              <a:ext cx="442646" cy="720000"/>
            </a:xfrm>
            <a:prstGeom prst="rect">
              <a:avLst/>
            </a:prstGeom>
          </p:spPr>
        </p:pic>
      </p:grpSp>
      <p:pic>
        <p:nvPicPr>
          <p:cNvPr id="5" name="Graphic 4" descr="User with solid fill">
            <a:extLst>
              <a:ext uri="{FF2B5EF4-FFF2-40B4-BE49-F238E27FC236}">
                <a16:creationId xmlns:a16="http://schemas.microsoft.com/office/drawing/2014/main" id="{C5ED16E2-6454-D1EC-B5C1-E669EE003423}"/>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281113" y="3549315"/>
            <a:ext cx="720000" cy="720000"/>
          </a:xfrm>
          <a:prstGeom prst="rect">
            <a:avLst/>
          </a:prstGeom>
        </p:spPr>
      </p:pic>
      <p:pic>
        <p:nvPicPr>
          <p:cNvPr id="6" name="Graphic 5" descr="User with solid fill">
            <a:extLst>
              <a:ext uri="{FF2B5EF4-FFF2-40B4-BE49-F238E27FC236}">
                <a16:creationId xmlns:a16="http://schemas.microsoft.com/office/drawing/2014/main" id="{1938F9CB-020F-F84F-19AF-D56FB0C491A4}"/>
              </a:ext>
            </a:extLst>
          </p:cNvPr>
          <p:cNvPicPr/>
          <p:nvPr/>
        </p:nvPicPr>
        <p:blipFill>
          <a:blip r:embed="rId3">
            <a:extLst>
              <a:ext uri="{96DAC541-7B7A-43D3-8B79-37D633B846F1}">
                <asvg:svgBlip xmlns:asvg="http://schemas.microsoft.com/office/drawing/2016/SVG/main" r:embed="rId4"/>
              </a:ext>
            </a:extLst>
          </a:blip>
          <a:srcRect/>
          <a:stretch/>
        </p:blipFill>
        <p:spPr>
          <a:xfrm>
            <a:off x="5427928" y="1775786"/>
            <a:ext cx="720000" cy="720000"/>
          </a:xfrm>
          <a:prstGeom prst="rect">
            <a:avLst/>
          </a:prstGeom>
        </p:spPr>
      </p:pic>
      <p:pic>
        <p:nvPicPr>
          <p:cNvPr id="7" name="Graphic 6" descr="User with solid fill">
            <a:extLst>
              <a:ext uri="{FF2B5EF4-FFF2-40B4-BE49-F238E27FC236}">
                <a16:creationId xmlns:a16="http://schemas.microsoft.com/office/drawing/2014/main" id="{0BB34C22-6CD1-2AE0-74D2-384C744A209D}"/>
              </a:ext>
            </a:extLst>
          </p:cNvPr>
          <p:cNvPicPr/>
          <p:nvPr/>
        </p:nvPicPr>
        <p:blipFill>
          <a:blip r:embed="rId3">
            <a:extLst>
              <a:ext uri="{96DAC541-7B7A-43D3-8B79-37D633B846F1}">
                <asvg:svgBlip xmlns:asvg="http://schemas.microsoft.com/office/drawing/2016/SVG/main" r:embed="rId4"/>
              </a:ext>
            </a:extLst>
          </a:blip>
          <a:srcRect/>
          <a:stretch/>
        </p:blipFill>
        <p:spPr>
          <a:xfrm>
            <a:off x="4904616" y="1775786"/>
            <a:ext cx="720000" cy="720000"/>
          </a:xfrm>
          <a:prstGeom prst="rect">
            <a:avLst/>
          </a:prstGeom>
        </p:spPr>
      </p:pic>
    </p:spTree>
    <p:extLst>
      <p:ext uri="{BB962C8B-B14F-4D97-AF65-F5344CB8AC3E}">
        <p14:creationId xmlns:p14="http://schemas.microsoft.com/office/powerpoint/2010/main" val="3117911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BEFDE-D3F1-4B37-3F89-17542951DA1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D30B3D1-222A-E923-09F0-ABA2895451FF}"/>
              </a:ext>
            </a:extLst>
          </p:cNvPr>
          <p:cNvSpPr txBox="1">
            <a:spLocks/>
          </p:cNvSpPr>
          <p:nvPr/>
        </p:nvSpPr>
        <p:spPr>
          <a:xfrm>
            <a:off x="471058" y="1696603"/>
            <a:ext cx="2780145" cy="1246495"/>
          </a:xfrm>
          <a:prstGeom prst="rect">
            <a:avLst/>
          </a:prstGeom>
          <a:noFill/>
        </p:spPr>
        <p:txBody>
          <a:bodyPr wrap="square" rtlCol="0">
            <a:spAutoFit/>
          </a:bodyPr>
          <a:lstStyle/>
          <a:p>
            <a:r>
              <a:rPr lang="en-US" sz="7200" b="1">
                <a:solidFill>
                  <a:schemeClr val="tx2"/>
                </a:solidFill>
                <a:latin typeface="Lato ExtraBold" panose="020F0502020204030204" pitchFamily="34" charset="0"/>
              </a:rPr>
              <a:t>28%</a:t>
            </a:r>
            <a:endParaRPr lang="en-GB" sz="7200" b="1">
              <a:solidFill>
                <a:schemeClr val="tx2"/>
              </a:solidFill>
              <a:latin typeface="Lato ExtraBold" panose="020F0502020204030204" pitchFamily="34" charset="0"/>
            </a:endParaRPr>
          </a:p>
        </p:txBody>
      </p:sp>
      <p:sp>
        <p:nvSpPr>
          <p:cNvPr id="24" name="TextBox 23">
            <a:extLst>
              <a:ext uri="{FF2B5EF4-FFF2-40B4-BE49-F238E27FC236}">
                <a16:creationId xmlns:a16="http://schemas.microsoft.com/office/drawing/2014/main" id="{5B2888BF-28BC-7713-936B-24B849DA1ABB}"/>
              </a:ext>
            </a:extLst>
          </p:cNvPr>
          <p:cNvSpPr txBox="1">
            <a:spLocks/>
          </p:cNvSpPr>
          <p:nvPr/>
        </p:nvSpPr>
        <p:spPr>
          <a:xfrm>
            <a:off x="473934" y="2758782"/>
            <a:ext cx="1973991" cy="923330"/>
          </a:xfrm>
          <a:prstGeom prst="rect">
            <a:avLst/>
          </a:prstGeom>
          <a:noFill/>
        </p:spPr>
        <p:txBody>
          <a:bodyPr wrap="square" rtlCol="0">
            <a:spAutoFit/>
          </a:bodyPr>
          <a:lstStyle/>
          <a:p>
            <a:r>
              <a:rPr lang="en-US" b="1"/>
              <a:t>OF KOLS ARE BASED IN THE USA.</a:t>
            </a:r>
            <a:endParaRPr lang="en-GB" b="1"/>
          </a:p>
        </p:txBody>
      </p:sp>
      <p:sp>
        <p:nvSpPr>
          <p:cNvPr id="25" name="TextBox 24">
            <a:extLst>
              <a:ext uri="{FF2B5EF4-FFF2-40B4-BE49-F238E27FC236}">
                <a16:creationId xmlns:a16="http://schemas.microsoft.com/office/drawing/2014/main" id="{F8B1CAD1-4D1C-7497-0A5C-D5090247D10F}"/>
              </a:ext>
            </a:extLst>
          </p:cNvPr>
          <p:cNvSpPr txBox="1">
            <a:spLocks/>
          </p:cNvSpPr>
          <p:nvPr/>
        </p:nvSpPr>
        <p:spPr>
          <a:xfrm>
            <a:off x="458636" y="3617474"/>
            <a:ext cx="2075014" cy="1615827"/>
          </a:xfrm>
          <a:prstGeom prst="rect">
            <a:avLst/>
          </a:prstGeom>
          <a:noFill/>
        </p:spPr>
        <p:txBody>
          <a:bodyPr wrap="square" rtlCol="0">
            <a:spAutoFit/>
          </a:bodyPr>
          <a:lstStyle/>
          <a:p>
            <a:r>
              <a:rPr lang="en-GB" sz="1100">
                <a:latin typeface="Lato Light" panose="020F0502020204030203" pitchFamily="34" charset="0"/>
                <a:ea typeface="Lato Light" panose="020F0502020204030203" pitchFamily="34" charset="0"/>
                <a:cs typeface="Lato Light" panose="020F0502020204030203" pitchFamily="34" charset="0"/>
              </a:rPr>
              <a:t>We’ve identified 2,446 KOLs across 15 focus countries. The USA leads with 685 KOLs, more than double Japan’s 255.</a:t>
            </a:r>
          </a:p>
          <a:p>
            <a:r>
              <a:rPr lang="en-GB" sz="1100">
                <a:latin typeface="Lato Light" panose="020F0502020204030203" pitchFamily="34" charset="0"/>
                <a:ea typeface="Lato Light" panose="020F0502020204030203" pitchFamily="34" charset="0"/>
                <a:cs typeface="Lato Light" panose="020F0502020204030203" pitchFamily="34" charset="0"/>
              </a:rPr>
              <a:t>These 15 countries account for 13 of the top 15 global markets by KOL numbers, with Saudi Arabia and Colombia ranking lower.</a:t>
            </a:r>
          </a:p>
        </p:txBody>
      </p:sp>
      <p:sp>
        <p:nvSpPr>
          <p:cNvPr id="28" name="Title 27">
            <a:extLst>
              <a:ext uri="{FF2B5EF4-FFF2-40B4-BE49-F238E27FC236}">
                <a16:creationId xmlns:a16="http://schemas.microsoft.com/office/drawing/2014/main" id="{33E09214-61B1-3019-5D92-716BB7377394}"/>
              </a:ext>
            </a:extLst>
          </p:cNvPr>
          <p:cNvSpPr txBox="1">
            <a:spLocks noGrp="1"/>
          </p:cNvSpPr>
          <p:nvPr>
            <p:ph type="title" idx="4294967295"/>
          </p:nvPr>
        </p:nvSpPr>
        <p:spPr>
          <a:xfrm>
            <a:off x="479425" y="225425"/>
            <a:ext cx="5788309"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MARKETS OF FOCUS</a:t>
            </a:r>
            <a:endParaRPr kumimoji="0" lang="en-GB" sz="2800" b="1" i="0" u="none" strike="noStrike" kern="1200" cap="none" spc="0" normalizeH="0" baseline="0" noProof="0">
              <a:ln>
                <a:noFill/>
              </a:ln>
              <a:solidFill>
                <a:schemeClr val="tx1"/>
              </a:solidFill>
              <a:effectLst/>
              <a:uLnTx/>
              <a:uFillTx/>
              <a:latin typeface="Lato ExtraBold" panose="020F0502020204030203" pitchFamily="34" charset="0"/>
              <a:ea typeface="Lato ExtraBold" panose="020F0502020204030203" pitchFamily="34" charset="0"/>
              <a:cs typeface="Lato ExtraBold" panose="020F0502020204030203" pitchFamily="34" charset="0"/>
            </a:endParaRPr>
          </a:p>
        </p:txBody>
      </p:sp>
      <mc:AlternateContent xmlns:mc="http://schemas.openxmlformats.org/markup-compatibility/2006" xmlns:cx4="http://schemas.microsoft.com/office/drawing/2016/5/10/chartex">
        <mc:Choice Requires="cx4">
          <p:graphicFrame>
            <p:nvGraphicFramePr>
              <p:cNvPr id="5" name="Content Placeholder 6">
                <a:extLst>
                  <a:ext uri="{FF2B5EF4-FFF2-40B4-BE49-F238E27FC236}">
                    <a16:creationId xmlns:a16="http://schemas.microsoft.com/office/drawing/2014/main" id="{5A5D83BD-2529-83A1-4342-BC03E80CB94B}"/>
                  </a:ext>
                </a:extLst>
              </p:cNvPr>
              <p:cNvGraphicFramePr>
                <a:graphicFrameLocks noGrp="1"/>
              </p:cNvGraphicFramePr>
              <p:nvPr>
                <p:ph idx="1"/>
                <p:extLst>
                  <p:ext uri="{D42A27DB-BD31-4B8C-83A1-F6EECF244321}">
                    <p14:modId xmlns:p14="http://schemas.microsoft.com/office/powerpoint/2010/main" val="2361696049"/>
                  </p:ext>
                </p:extLst>
              </p:nvPr>
            </p:nvGraphicFramePr>
            <p:xfrm>
              <a:off x="2159910" y="1147387"/>
              <a:ext cx="9392400" cy="5163952"/>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5" name="Content Placeholder 6">
                <a:extLst>
                  <a:ext uri="{FF2B5EF4-FFF2-40B4-BE49-F238E27FC236}">
                    <a16:creationId xmlns:a16="http://schemas.microsoft.com/office/drawing/2014/main" id="{5A5D83BD-2529-83A1-4342-BC03E80CB94B}"/>
                  </a:ext>
                </a:extLst>
              </p:cNvPr>
              <p:cNvPicPr>
                <a:picLocks noGrp="1" noRot="1" noChangeAspect="1" noMove="1" noResize="1" noEditPoints="1" noAdjustHandles="1" noChangeArrowheads="1" noChangeShapeType="1"/>
              </p:cNvPicPr>
              <p:nvPr/>
            </p:nvPicPr>
            <p:blipFill>
              <a:blip r:embed="rId4"/>
              <a:stretch>
                <a:fillRect/>
              </a:stretch>
            </p:blipFill>
            <p:spPr>
              <a:xfrm>
                <a:off x="2159910" y="1147387"/>
                <a:ext cx="9392400" cy="5163952"/>
              </a:xfrm>
              <a:prstGeom prst="rect">
                <a:avLst/>
              </a:prstGeom>
            </p:spPr>
          </p:pic>
        </mc:Fallback>
      </mc:AlternateContent>
      <p:sp>
        <p:nvSpPr>
          <p:cNvPr id="3" name="TextBox 2">
            <a:extLst>
              <a:ext uri="{FF2B5EF4-FFF2-40B4-BE49-F238E27FC236}">
                <a16:creationId xmlns:a16="http://schemas.microsoft.com/office/drawing/2014/main" id="{3CA65FE0-D5FC-C75A-6D3C-D4F84FD323CE}"/>
              </a:ext>
            </a:extLst>
          </p:cNvPr>
          <p:cNvSpPr txBox="1"/>
          <p:nvPr/>
        </p:nvSpPr>
        <p:spPr>
          <a:xfrm>
            <a:off x="479426" y="624167"/>
            <a:ext cx="1680484" cy="307777"/>
          </a:xfrm>
          <a:prstGeom prst="rect">
            <a:avLst/>
          </a:prstGeom>
          <a:noFill/>
        </p:spPr>
        <p:txBody>
          <a:bodyPr wrap="square" rtlCol="0">
            <a:spAutoFit/>
          </a:bodyPr>
          <a:lstStyle/>
          <a:p>
            <a:r>
              <a:rPr lang="en-GB" sz="1400">
                <a:solidFill>
                  <a:schemeClr val="tx2"/>
                </a:solidFill>
              </a:rPr>
              <a:t>FULL DATASET</a:t>
            </a:r>
          </a:p>
        </p:txBody>
      </p:sp>
    </p:spTree>
    <p:extLst>
      <p:ext uri="{BB962C8B-B14F-4D97-AF65-F5344CB8AC3E}">
        <p14:creationId xmlns:p14="http://schemas.microsoft.com/office/powerpoint/2010/main" val="2161646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797A2-39EC-FEB5-DB31-33847C190C57}"/>
            </a:ext>
          </a:extLst>
        </p:cNvPr>
        <p:cNvGrpSpPr/>
        <p:nvPr/>
      </p:nvGrpSpPr>
      <p:grpSpPr>
        <a:xfrm>
          <a:off x="0" y="0"/>
          <a:ext cx="0" cy="0"/>
          <a:chOff x="0" y="0"/>
          <a:chExt cx="0" cy="0"/>
        </a:xfrm>
      </p:grpSpPr>
      <p:sp>
        <p:nvSpPr>
          <p:cNvPr id="28" name="Title 27">
            <a:extLst>
              <a:ext uri="{FF2B5EF4-FFF2-40B4-BE49-F238E27FC236}">
                <a16:creationId xmlns:a16="http://schemas.microsoft.com/office/drawing/2014/main" id="{8AF230C3-D960-DB77-0630-A013F966674E}"/>
              </a:ext>
            </a:extLst>
          </p:cNvPr>
          <p:cNvSpPr txBox="1">
            <a:spLocks noGrp="1"/>
          </p:cNvSpPr>
          <p:nvPr>
            <p:ph type="title" idx="4294967295"/>
          </p:nvPr>
        </p:nvSpPr>
        <p:spPr>
          <a:xfrm>
            <a:off x="479425" y="225425"/>
            <a:ext cx="625475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IN-DEPTH PROFILE DISTRIBUTION</a:t>
            </a:r>
            <a:endParaRPr kumimoji="0" lang="en-GB" sz="2800" b="1" i="0" u="none" strike="noStrike" kern="1200" cap="none" spc="0" normalizeH="0" baseline="0" noProof="0">
              <a:ln>
                <a:noFill/>
              </a:ln>
              <a:solidFill>
                <a:schemeClr val="tx1"/>
              </a:solidFill>
              <a:effectLst/>
              <a:uLnTx/>
              <a:uFillTx/>
              <a:latin typeface="Lato ExtraBold" panose="020F0502020204030203" pitchFamily="34" charset="0"/>
              <a:ea typeface="Lato ExtraBold" panose="020F0502020204030203" pitchFamily="34" charset="0"/>
              <a:cs typeface="Lato ExtraBold" panose="020F0502020204030203" pitchFamily="34" charset="0"/>
            </a:endParaRPr>
          </a:p>
        </p:txBody>
      </p:sp>
      <mc:AlternateContent xmlns:mc="http://schemas.openxmlformats.org/markup-compatibility/2006" xmlns:cx4="http://schemas.microsoft.com/office/drawing/2016/5/10/chartex">
        <mc:Choice Requires="cx4">
          <p:graphicFrame>
            <p:nvGraphicFramePr>
              <p:cNvPr id="5" name="Chart 4">
                <a:extLst>
                  <a:ext uri="{FF2B5EF4-FFF2-40B4-BE49-F238E27FC236}">
                    <a16:creationId xmlns:a16="http://schemas.microsoft.com/office/drawing/2014/main" id="{0D8D9E47-BBD3-A76F-506A-57E1FAD0F560}"/>
                  </a:ext>
                </a:extLst>
              </p:cNvPr>
              <p:cNvGraphicFramePr/>
              <p:nvPr>
                <p:extLst>
                  <p:ext uri="{D42A27DB-BD31-4B8C-83A1-F6EECF244321}">
                    <p14:modId xmlns:p14="http://schemas.microsoft.com/office/powerpoint/2010/main" val="3646883144"/>
                  </p:ext>
                </p:extLst>
              </p:nvPr>
            </p:nvGraphicFramePr>
            <p:xfrm>
              <a:off x="2421493" y="1164293"/>
              <a:ext cx="9068031" cy="5088726"/>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5" name="Chart 4">
                <a:extLst>
                  <a:ext uri="{FF2B5EF4-FFF2-40B4-BE49-F238E27FC236}">
                    <a16:creationId xmlns:a16="http://schemas.microsoft.com/office/drawing/2014/main" id="{0D8D9E47-BBD3-A76F-506A-57E1FAD0F560}"/>
                  </a:ext>
                </a:extLst>
              </p:cNvPr>
              <p:cNvPicPr>
                <a:picLocks noGrp="1" noRot="1" noChangeAspect="1" noMove="1" noResize="1" noEditPoints="1" noAdjustHandles="1" noChangeArrowheads="1" noChangeShapeType="1"/>
              </p:cNvPicPr>
              <p:nvPr/>
            </p:nvPicPr>
            <p:blipFill>
              <a:blip r:embed="rId4"/>
              <a:stretch>
                <a:fillRect/>
              </a:stretch>
            </p:blipFill>
            <p:spPr>
              <a:xfrm>
                <a:off x="2421493" y="1164293"/>
                <a:ext cx="9068031" cy="5088726"/>
              </a:xfrm>
              <a:prstGeom prst="rect">
                <a:avLst/>
              </a:prstGeom>
            </p:spPr>
          </p:pic>
        </mc:Fallback>
      </mc:AlternateContent>
      <p:sp>
        <p:nvSpPr>
          <p:cNvPr id="17" name="TextBox 16">
            <a:extLst>
              <a:ext uri="{FF2B5EF4-FFF2-40B4-BE49-F238E27FC236}">
                <a16:creationId xmlns:a16="http://schemas.microsoft.com/office/drawing/2014/main" id="{7C77AB70-CAFA-CD91-F6F0-803580A27DB2}"/>
              </a:ext>
            </a:extLst>
          </p:cNvPr>
          <p:cNvSpPr txBox="1"/>
          <p:nvPr/>
        </p:nvSpPr>
        <p:spPr>
          <a:xfrm>
            <a:off x="702476" y="1906367"/>
            <a:ext cx="2640799" cy="3604577"/>
          </a:xfrm>
          <a:prstGeom prst="rect">
            <a:avLst/>
          </a:prstGeom>
          <a:noFill/>
        </p:spPr>
        <p:txBody>
          <a:bodyPr wrap="square">
            <a:spAutoFit/>
          </a:bodyPr>
          <a:lstStyle/>
          <a:p>
            <a:pPr>
              <a:lnSpc>
                <a:spcPct val="150000"/>
              </a:lnSpc>
            </a:pPr>
            <a:r>
              <a:rPr lang="en-GB" sz="1400" b="1"/>
              <a:t>Argentina - </a:t>
            </a:r>
            <a:r>
              <a:rPr lang="en-GB" sz="1400" b="1">
                <a:solidFill>
                  <a:schemeClr val="tx2"/>
                </a:solidFill>
              </a:rPr>
              <a:t>5</a:t>
            </a:r>
          </a:p>
          <a:p>
            <a:pPr>
              <a:lnSpc>
                <a:spcPct val="150000"/>
              </a:lnSpc>
            </a:pPr>
            <a:r>
              <a:rPr lang="en-GB" sz="1400" b="1"/>
              <a:t>Brazil - </a:t>
            </a:r>
            <a:r>
              <a:rPr lang="en-GB" sz="1400" b="1">
                <a:solidFill>
                  <a:schemeClr val="tx2"/>
                </a:solidFill>
              </a:rPr>
              <a:t>6</a:t>
            </a:r>
          </a:p>
          <a:p>
            <a:pPr>
              <a:lnSpc>
                <a:spcPct val="150000"/>
              </a:lnSpc>
            </a:pPr>
            <a:r>
              <a:rPr lang="en-GB" sz="1400" b="1"/>
              <a:t>Canada - </a:t>
            </a:r>
            <a:r>
              <a:rPr lang="en-GB" sz="1400" b="1">
                <a:solidFill>
                  <a:schemeClr val="tx2"/>
                </a:solidFill>
              </a:rPr>
              <a:t>2</a:t>
            </a:r>
          </a:p>
          <a:p>
            <a:pPr>
              <a:lnSpc>
                <a:spcPct val="150000"/>
              </a:lnSpc>
            </a:pPr>
            <a:r>
              <a:rPr lang="en-GB" sz="1400" b="1"/>
              <a:t>Czechia - </a:t>
            </a:r>
            <a:r>
              <a:rPr lang="en-GB" sz="1400" b="1">
                <a:solidFill>
                  <a:schemeClr val="tx2"/>
                </a:solidFill>
              </a:rPr>
              <a:t>1</a:t>
            </a:r>
          </a:p>
          <a:p>
            <a:pPr>
              <a:lnSpc>
                <a:spcPct val="150000"/>
              </a:lnSpc>
            </a:pPr>
            <a:r>
              <a:rPr lang="en-GB" sz="1400" b="1"/>
              <a:t>France - </a:t>
            </a:r>
            <a:r>
              <a:rPr lang="en-GB" sz="1400" b="1">
                <a:solidFill>
                  <a:schemeClr val="tx2"/>
                </a:solidFill>
              </a:rPr>
              <a:t>5</a:t>
            </a:r>
          </a:p>
          <a:p>
            <a:pPr>
              <a:lnSpc>
                <a:spcPct val="150000"/>
              </a:lnSpc>
            </a:pPr>
            <a:r>
              <a:rPr lang="en-GB" sz="1400" b="1"/>
              <a:t>Italy - </a:t>
            </a:r>
            <a:r>
              <a:rPr lang="en-GB" sz="1400" b="1">
                <a:solidFill>
                  <a:schemeClr val="tx2"/>
                </a:solidFill>
              </a:rPr>
              <a:t>5</a:t>
            </a:r>
          </a:p>
          <a:p>
            <a:pPr>
              <a:lnSpc>
                <a:spcPct val="150000"/>
              </a:lnSpc>
            </a:pPr>
            <a:r>
              <a:rPr lang="en-GB" sz="1400" b="1"/>
              <a:t>Japan - </a:t>
            </a:r>
            <a:r>
              <a:rPr lang="en-GB" sz="1400" b="1">
                <a:solidFill>
                  <a:schemeClr val="tx2"/>
                </a:solidFill>
              </a:rPr>
              <a:t>5</a:t>
            </a:r>
          </a:p>
          <a:p>
            <a:pPr>
              <a:lnSpc>
                <a:spcPct val="150000"/>
              </a:lnSpc>
            </a:pPr>
            <a:r>
              <a:rPr lang="en-GB" sz="1400" b="1"/>
              <a:t>Spain - </a:t>
            </a:r>
            <a:r>
              <a:rPr lang="en-GB" sz="1400" b="1">
                <a:solidFill>
                  <a:schemeClr val="tx2"/>
                </a:solidFill>
              </a:rPr>
              <a:t>4</a:t>
            </a:r>
          </a:p>
          <a:p>
            <a:pPr>
              <a:lnSpc>
                <a:spcPct val="150000"/>
              </a:lnSpc>
            </a:pPr>
            <a:r>
              <a:rPr lang="en-GB" sz="1400" b="1"/>
              <a:t>The Netherlands - </a:t>
            </a:r>
            <a:r>
              <a:rPr lang="en-GB" sz="1400" b="1">
                <a:solidFill>
                  <a:schemeClr val="tx2"/>
                </a:solidFill>
              </a:rPr>
              <a:t>1</a:t>
            </a:r>
          </a:p>
          <a:p>
            <a:pPr>
              <a:lnSpc>
                <a:spcPct val="150000"/>
              </a:lnSpc>
            </a:pPr>
            <a:r>
              <a:rPr lang="en-GB" sz="1400" b="1"/>
              <a:t>United Kingdom - </a:t>
            </a:r>
            <a:r>
              <a:rPr lang="en-GB" sz="1400" b="1">
                <a:solidFill>
                  <a:schemeClr val="tx2"/>
                </a:solidFill>
              </a:rPr>
              <a:t>5</a:t>
            </a:r>
          </a:p>
          <a:p>
            <a:pPr>
              <a:lnSpc>
                <a:spcPct val="150000"/>
              </a:lnSpc>
            </a:pPr>
            <a:r>
              <a:rPr lang="en-GB" sz="1400" b="1"/>
              <a:t>United States of America - </a:t>
            </a:r>
            <a:r>
              <a:rPr lang="en-GB" sz="1400" b="1">
                <a:solidFill>
                  <a:schemeClr val="tx2"/>
                </a:solidFill>
              </a:rPr>
              <a:t>10</a:t>
            </a:r>
          </a:p>
        </p:txBody>
      </p:sp>
      <p:sp>
        <p:nvSpPr>
          <p:cNvPr id="2" name="TextBox 1">
            <a:extLst>
              <a:ext uri="{FF2B5EF4-FFF2-40B4-BE49-F238E27FC236}">
                <a16:creationId xmlns:a16="http://schemas.microsoft.com/office/drawing/2014/main" id="{5C419AB5-DF14-6ADC-F9F2-8D05FFCA5869}"/>
              </a:ext>
            </a:extLst>
          </p:cNvPr>
          <p:cNvSpPr txBox="1"/>
          <p:nvPr/>
        </p:nvSpPr>
        <p:spPr>
          <a:xfrm>
            <a:off x="8637416" y="6362313"/>
            <a:ext cx="3307379" cy="338554"/>
          </a:xfrm>
          <a:prstGeom prst="rect">
            <a:avLst/>
          </a:prstGeom>
          <a:noFill/>
        </p:spPr>
        <p:txBody>
          <a:bodyPr wrap="square" rtlCol="0">
            <a:spAutoFit/>
          </a:bodyPr>
          <a:lstStyle/>
          <a:p>
            <a:r>
              <a:rPr lang="en-GB" sz="800">
                <a:solidFill>
                  <a:schemeClr val="tx2"/>
                </a:solidFill>
              </a:rPr>
              <a:t>Argentina</a:t>
            </a:r>
            <a:r>
              <a:rPr lang="en-GB" sz="800"/>
              <a:t>, Australia, </a:t>
            </a:r>
            <a:r>
              <a:rPr lang="en-GB" sz="800">
                <a:solidFill>
                  <a:schemeClr val="tx2"/>
                </a:solidFill>
              </a:rPr>
              <a:t>Brazil</a:t>
            </a:r>
            <a:r>
              <a:rPr lang="en-GB" sz="800"/>
              <a:t>, </a:t>
            </a:r>
            <a:r>
              <a:rPr lang="en-GB" sz="800">
                <a:solidFill>
                  <a:schemeClr val="tx2"/>
                </a:solidFill>
              </a:rPr>
              <a:t>Canada</a:t>
            </a:r>
            <a:r>
              <a:rPr lang="en-GB" sz="800"/>
              <a:t>, Colombia, </a:t>
            </a:r>
            <a:r>
              <a:rPr lang="en-GB" sz="800">
                <a:solidFill>
                  <a:schemeClr val="tx2"/>
                </a:solidFill>
              </a:rPr>
              <a:t>France</a:t>
            </a:r>
            <a:r>
              <a:rPr lang="en-GB" sz="800"/>
              <a:t>, Germany, </a:t>
            </a:r>
            <a:r>
              <a:rPr lang="en-GB" sz="800">
                <a:solidFill>
                  <a:schemeClr val="tx2"/>
                </a:solidFill>
              </a:rPr>
              <a:t>Italy</a:t>
            </a:r>
            <a:r>
              <a:rPr lang="en-GB" sz="800"/>
              <a:t>, </a:t>
            </a:r>
            <a:r>
              <a:rPr lang="en-GB" sz="800">
                <a:solidFill>
                  <a:schemeClr val="tx2"/>
                </a:solidFill>
              </a:rPr>
              <a:t>Japan</a:t>
            </a:r>
            <a:r>
              <a:rPr lang="en-GB" sz="800"/>
              <a:t>, Saudi Arabia, South Korea, </a:t>
            </a:r>
            <a:r>
              <a:rPr lang="en-GB" sz="800">
                <a:solidFill>
                  <a:schemeClr val="tx2"/>
                </a:solidFill>
              </a:rPr>
              <a:t>Spain</a:t>
            </a:r>
            <a:r>
              <a:rPr lang="en-GB" sz="800"/>
              <a:t>, </a:t>
            </a:r>
            <a:r>
              <a:rPr lang="en-GB" sz="800">
                <a:ea typeface="Lato Light" panose="020F0502020204030203" pitchFamily="34" charset="0"/>
                <a:cs typeface="Lato Light" panose="020F0502020204030203" pitchFamily="34" charset="0"/>
              </a:rPr>
              <a:t>Türkiye, </a:t>
            </a:r>
            <a:r>
              <a:rPr lang="en-GB" sz="800">
                <a:solidFill>
                  <a:schemeClr val="tx2"/>
                </a:solidFill>
                <a:ea typeface="Lato Light" panose="020F0502020204030203" pitchFamily="34" charset="0"/>
                <a:cs typeface="Lato Light" panose="020F0502020204030203" pitchFamily="34" charset="0"/>
              </a:rPr>
              <a:t>UK</a:t>
            </a:r>
            <a:r>
              <a:rPr lang="en-GB" sz="800">
                <a:ea typeface="Lato Light" panose="020F0502020204030203" pitchFamily="34" charset="0"/>
                <a:cs typeface="Lato Light" panose="020F0502020204030203" pitchFamily="34" charset="0"/>
              </a:rPr>
              <a:t>, </a:t>
            </a:r>
            <a:r>
              <a:rPr lang="en-GB" sz="800">
                <a:solidFill>
                  <a:schemeClr val="tx2"/>
                </a:solidFill>
                <a:ea typeface="Lato Light" panose="020F0502020204030203" pitchFamily="34" charset="0"/>
                <a:cs typeface="Lato Light" panose="020F0502020204030203" pitchFamily="34" charset="0"/>
              </a:rPr>
              <a:t>USA</a:t>
            </a:r>
            <a:endParaRPr lang="en-GB" sz="800">
              <a:solidFill>
                <a:schemeClr val="tx2"/>
              </a:solidFill>
            </a:endParaRPr>
          </a:p>
        </p:txBody>
      </p:sp>
    </p:spTree>
    <p:extLst>
      <p:ext uri="{BB962C8B-B14F-4D97-AF65-F5344CB8AC3E}">
        <p14:creationId xmlns:p14="http://schemas.microsoft.com/office/powerpoint/2010/main" val="194338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7FEDD6-B116-B8CE-AA5C-550D06ED0F82}"/>
              </a:ext>
            </a:extLst>
          </p:cNvPr>
          <p:cNvSpPr>
            <a:spLocks noGrp="1" noRot="1" noMove="1" noResize="1" noEditPoints="1" noAdjustHandles="1" noChangeArrowheads="1" noChangeShapeType="1"/>
          </p:cNvSpPr>
          <p:nvPr>
            <p:ph type="title"/>
          </p:nvPr>
        </p:nvSpPr>
        <p:spPr/>
        <p:txBody>
          <a:bodyPr/>
          <a:lstStyle/>
          <a:p>
            <a:r>
              <a:rPr lang="en-GB"/>
              <a:t>Parameter Insights</a:t>
            </a:r>
          </a:p>
        </p:txBody>
      </p:sp>
    </p:spTree>
    <p:extLst>
      <p:ext uri="{BB962C8B-B14F-4D97-AF65-F5344CB8AC3E}">
        <p14:creationId xmlns:p14="http://schemas.microsoft.com/office/powerpoint/2010/main" val="1123864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D1ED0D-2D84-55BD-1198-C8C7D1225809}"/>
              </a:ext>
            </a:extLst>
          </p:cNvPr>
          <p:cNvSpPr>
            <a:spLocks noGrp="1"/>
          </p:cNvSpPr>
          <p:nvPr>
            <p:ph type="title"/>
          </p:nvPr>
        </p:nvSpPr>
        <p:spPr/>
        <p:txBody>
          <a:bodyPr/>
          <a:lstStyle/>
          <a:p>
            <a:r>
              <a:rPr lang="en-GB"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CLINICAL TERMS</a:t>
            </a:r>
            <a:endParaRPr lang="en-GB">
              <a:solidFill>
                <a:schemeClr val="tx1"/>
              </a:solidFill>
            </a:endParaRPr>
          </a:p>
        </p:txBody>
      </p:sp>
      <p:grpSp>
        <p:nvGrpSpPr>
          <p:cNvPr id="56" name="Group 55">
            <a:extLst>
              <a:ext uri="{FF2B5EF4-FFF2-40B4-BE49-F238E27FC236}">
                <a16:creationId xmlns:a16="http://schemas.microsoft.com/office/drawing/2014/main" id="{9106D033-FE05-ADBB-93A2-46F55367C2F7}"/>
              </a:ext>
            </a:extLst>
          </p:cNvPr>
          <p:cNvGrpSpPr>
            <a:grpSpLocks/>
          </p:cNvGrpSpPr>
          <p:nvPr/>
        </p:nvGrpSpPr>
        <p:grpSpPr>
          <a:xfrm>
            <a:off x="6164562" y="3869009"/>
            <a:ext cx="4998737" cy="1935709"/>
            <a:chOff x="6164562" y="3869009"/>
            <a:chExt cx="4998737" cy="1935709"/>
          </a:xfrm>
        </p:grpSpPr>
        <p:sp>
          <p:nvSpPr>
            <p:cNvPr id="33" name="TextBox 32">
              <a:extLst>
                <a:ext uri="{FF2B5EF4-FFF2-40B4-BE49-F238E27FC236}">
                  <a16:creationId xmlns:a16="http://schemas.microsoft.com/office/drawing/2014/main" id="{D1E87636-51E8-578D-5F46-F6D8DB5ADD53}"/>
                </a:ext>
              </a:extLst>
            </p:cNvPr>
            <p:cNvSpPr txBox="1">
              <a:spLocks/>
            </p:cNvSpPr>
            <p:nvPr/>
          </p:nvSpPr>
          <p:spPr>
            <a:xfrm>
              <a:off x="6164562" y="3869009"/>
              <a:ext cx="4770138" cy="812530"/>
            </a:xfrm>
            <a:prstGeom prst="rect">
              <a:avLst/>
            </a:prstGeom>
            <a:noFill/>
          </p:spPr>
          <p:txBody>
            <a:bodyPr wrap="square" rtlCol="0">
              <a:spAutoFit/>
            </a:bodyPr>
            <a:lstStyle/>
            <a:p>
              <a:pPr defTabSz="1219170">
                <a:spcBef>
                  <a:spcPct val="20000"/>
                </a:spcBef>
                <a:defRPr/>
              </a:pPr>
              <a:r>
                <a:rPr lang="en-US" sz="1600" b="1">
                  <a:solidFill>
                    <a:schemeClr val="tx1">
                      <a:lumMod val="95000"/>
                      <a:lumOff val="5000"/>
                    </a:schemeClr>
                  </a:solidFill>
                  <a:latin typeface="+mj-lt"/>
                  <a:ea typeface="Lato Light" panose="020F0502020204030203" pitchFamily="34" charset="0"/>
                  <a:cs typeface="Lato Light" panose="020F0502020204030203" pitchFamily="34" charset="0"/>
                </a:rPr>
                <a:t>Key Opinion Leaders</a:t>
              </a:r>
              <a:endParaRPr lang="en-US" sz="1400" b="1">
                <a:solidFill>
                  <a:srgbClr val="4D4D4D"/>
                </a:solidFill>
                <a:latin typeface="Lato Light" panose="020F0502020204030203" pitchFamily="34" charset="0"/>
                <a:ea typeface="Lato Light" panose="020F0502020204030203" pitchFamily="34" charset="0"/>
                <a:cs typeface="Lato Light" panose="020F0502020204030203" pitchFamily="34" charset="0"/>
              </a:endParaRPr>
            </a:p>
            <a:p>
              <a:pPr defTabSz="1219170">
                <a:spcBef>
                  <a:spcPct val="20000"/>
                </a:spcBef>
                <a:defRPr/>
              </a:pPr>
              <a:r>
                <a:rPr lang="en-US" sz="140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2,895 KOLs scored using clinical </a:t>
              </a:r>
              <a:r>
                <a:rPr lang="en-US" sz="1400" err="1">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MeSH</a:t>
              </a:r>
              <a:r>
                <a:rPr lang="en-US" sz="140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 terms while 1,015 additional stakeholders were also captured. </a:t>
              </a:r>
            </a:p>
          </p:txBody>
        </p:sp>
        <p:sp>
          <p:nvSpPr>
            <p:cNvPr id="34" name="TextBox 33">
              <a:extLst>
                <a:ext uri="{FF2B5EF4-FFF2-40B4-BE49-F238E27FC236}">
                  <a16:creationId xmlns:a16="http://schemas.microsoft.com/office/drawing/2014/main" id="{8620D507-B674-1652-5273-1B25DBFAB497}"/>
                </a:ext>
              </a:extLst>
            </p:cNvPr>
            <p:cNvSpPr txBox="1">
              <a:spLocks/>
            </p:cNvSpPr>
            <p:nvPr/>
          </p:nvSpPr>
          <p:spPr>
            <a:xfrm>
              <a:off x="6164562" y="4992188"/>
              <a:ext cx="4998737" cy="812530"/>
            </a:xfrm>
            <a:prstGeom prst="rect">
              <a:avLst/>
            </a:prstGeom>
            <a:noFill/>
          </p:spPr>
          <p:txBody>
            <a:bodyPr wrap="square" rtlCol="0">
              <a:spAutoFit/>
            </a:bodyPr>
            <a:lstStyle/>
            <a:p>
              <a:pPr defTabSz="1219170">
                <a:spcBef>
                  <a:spcPct val="20000"/>
                </a:spcBef>
                <a:defRPr/>
              </a:pPr>
              <a:r>
                <a:rPr lang="en-US" sz="1600" b="1">
                  <a:solidFill>
                    <a:schemeClr val="tx1">
                      <a:lumMod val="95000"/>
                      <a:lumOff val="5000"/>
                    </a:schemeClr>
                  </a:solidFill>
                  <a:latin typeface="+mj-lt"/>
                  <a:ea typeface="Lato Light" panose="020F0502020204030203" pitchFamily="34" charset="0"/>
                  <a:cs typeface="Lato Light" panose="020F0502020204030203" pitchFamily="34" charset="0"/>
                </a:rPr>
                <a:t>Specialty</a:t>
              </a:r>
            </a:p>
            <a:p>
              <a:pPr defTabSz="1219170">
                <a:spcBef>
                  <a:spcPct val="20000"/>
                </a:spcBef>
                <a:defRPr/>
              </a:pPr>
              <a:r>
                <a:rPr lang="en-US" sz="140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57% of KOLs publishing in “PIDs” state their specialty as Immunology. </a:t>
              </a:r>
            </a:p>
          </p:txBody>
        </p:sp>
      </p:grpSp>
      <p:grpSp>
        <p:nvGrpSpPr>
          <p:cNvPr id="54" name="Group 53">
            <a:extLst>
              <a:ext uri="{FF2B5EF4-FFF2-40B4-BE49-F238E27FC236}">
                <a16:creationId xmlns:a16="http://schemas.microsoft.com/office/drawing/2014/main" id="{C3D85C84-0411-8264-9205-F0E8DAC69D7E}"/>
              </a:ext>
            </a:extLst>
          </p:cNvPr>
          <p:cNvGrpSpPr>
            <a:grpSpLocks/>
          </p:cNvGrpSpPr>
          <p:nvPr/>
        </p:nvGrpSpPr>
        <p:grpSpPr>
          <a:xfrm>
            <a:off x="6153613" y="1543944"/>
            <a:ext cx="2419200" cy="1980306"/>
            <a:chOff x="6153613" y="1543944"/>
            <a:chExt cx="2419200" cy="1980306"/>
          </a:xfrm>
        </p:grpSpPr>
        <p:sp>
          <p:nvSpPr>
            <p:cNvPr id="6" name="Google Shape;48;p15">
              <a:extLst>
                <a:ext uri="{FF2B5EF4-FFF2-40B4-BE49-F238E27FC236}">
                  <a16:creationId xmlns:a16="http://schemas.microsoft.com/office/drawing/2014/main" id="{98131217-AED0-5696-4736-783D525F51B7}"/>
                </a:ext>
                <a:ext uri="{C183D7F6-B498-43B3-948B-1728B52AA6E4}">
                  <adec:decorative xmlns:adec="http://schemas.microsoft.com/office/drawing/2017/decorative" val="1"/>
                </a:ext>
              </a:extLst>
            </p:cNvPr>
            <p:cNvSpPr>
              <a:spLocks/>
            </p:cNvSpPr>
            <p:nvPr/>
          </p:nvSpPr>
          <p:spPr>
            <a:xfrm>
              <a:off x="6153613" y="1979850"/>
              <a:ext cx="2419200" cy="1544400"/>
            </a:xfrm>
            <a:prstGeom prst="roundRect">
              <a:avLst>
                <a:gd name="adj" fmla="val 11451"/>
              </a:avLst>
            </a:prstGeom>
            <a:solidFill>
              <a:srgbClr val="107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9;p15">
              <a:extLst>
                <a:ext uri="{FF2B5EF4-FFF2-40B4-BE49-F238E27FC236}">
                  <a16:creationId xmlns:a16="http://schemas.microsoft.com/office/drawing/2014/main" id="{7E259418-0431-B856-2075-D9980D8D3FCF}"/>
                </a:ext>
                <a:ext uri="{C183D7F6-B498-43B3-948B-1728B52AA6E4}">
                  <adec:decorative xmlns:adec="http://schemas.microsoft.com/office/drawing/2017/decorative" val="1"/>
                </a:ext>
              </a:extLst>
            </p:cNvPr>
            <p:cNvSpPr>
              <a:spLocks/>
            </p:cNvSpPr>
            <p:nvPr/>
          </p:nvSpPr>
          <p:spPr>
            <a:xfrm>
              <a:off x="7424668" y="1543944"/>
              <a:ext cx="860448" cy="860448"/>
            </a:xfrm>
            <a:prstGeom prst="ellipse">
              <a:avLst/>
            </a:prstGeom>
            <a:solidFill>
              <a:srgbClr val="107A40"/>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7;p15">
              <a:extLst>
                <a:ext uri="{FF2B5EF4-FFF2-40B4-BE49-F238E27FC236}">
                  <a16:creationId xmlns:a16="http://schemas.microsoft.com/office/drawing/2014/main" id="{A1C305D6-E613-FAA4-87D9-EB63CBC4C201}"/>
                </a:ext>
              </a:extLst>
            </p:cNvPr>
            <p:cNvSpPr txBox="1">
              <a:spLocks/>
            </p:cNvSpPr>
            <p:nvPr/>
          </p:nvSpPr>
          <p:spPr>
            <a:xfrm>
              <a:off x="6283361" y="2132988"/>
              <a:ext cx="858705" cy="31992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2200">
                  <a:solidFill>
                    <a:schemeClr val="lt1"/>
                  </a:solidFill>
                  <a:latin typeface="+mj-lt"/>
                  <a:ea typeface="Fira Sans Extra Condensed Medium"/>
                  <a:cs typeface="Fira Sans Extra Condensed Medium"/>
                  <a:sym typeface="Fira Sans Extra Condensed Medium"/>
                </a:rPr>
                <a:t>22%</a:t>
              </a:r>
              <a:endParaRPr sz="2200">
                <a:solidFill>
                  <a:schemeClr val="lt1"/>
                </a:solidFill>
                <a:latin typeface="+mj-lt"/>
                <a:ea typeface="Fira Sans Extra Condensed Medium"/>
                <a:cs typeface="Fira Sans Extra Condensed Medium"/>
                <a:sym typeface="Fira Sans Extra Condensed Medium"/>
              </a:endParaRPr>
            </a:p>
          </p:txBody>
        </p:sp>
        <p:sp>
          <p:nvSpPr>
            <p:cNvPr id="16" name="Google Shape;58;p15">
              <a:extLst>
                <a:ext uri="{FF2B5EF4-FFF2-40B4-BE49-F238E27FC236}">
                  <a16:creationId xmlns:a16="http://schemas.microsoft.com/office/drawing/2014/main" id="{0B4C0085-3567-49D3-A559-13E32647C3C1}"/>
                </a:ext>
              </a:extLst>
            </p:cNvPr>
            <p:cNvSpPr txBox="1">
              <a:spLocks/>
            </p:cNvSpPr>
            <p:nvPr/>
          </p:nvSpPr>
          <p:spPr>
            <a:xfrm>
              <a:off x="6283359" y="2472618"/>
              <a:ext cx="1931533" cy="858705"/>
            </a:xfrm>
            <a:prstGeom prst="rect">
              <a:avLst/>
            </a:prstGeom>
            <a:noFill/>
            <a:ln>
              <a:noFill/>
            </a:ln>
          </p:spPr>
          <p:txBody>
            <a:bodyPr spcFirstLastPara="1" wrap="square" lIns="91425" tIns="45700" rIns="91425" bIns="45700" anchor="ctr" anchorCtr="0">
              <a:noAutofit/>
            </a:bodyPr>
            <a:lstStyle/>
            <a:p>
              <a:r>
                <a:rPr lang="en-US" sz="1200">
                  <a:solidFill>
                    <a:schemeClr val="bg1"/>
                  </a:solidFill>
                  <a:latin typeface="Lato" panose="020F0502020204030203" pitchFamily="34" charset="0"/>
                  <a:ea typeface="Lato" panose="020F0502020204030203" pitchFamily="34" charset="0"/>
                  <a:cs typeface="Lato" panose="020F0502020204030203" pitchFamily="34" charset="0"/>
                </a:rPr>
                <a:t>of all individuals had published using the term “</a:t>
              </a:r>
              <a:r>
                <a:rPr lang="en-US" sz="1400" b="1">
                  <a:solidFill>
                    <a:schemeClr val="bg1"/>
                  </a:solidFill>
                  <a:latin typeface="Lato" panose="020F0502020204030203" pitchFamily="34" charset="0"/>
                  <a:ea typeface="Lato" panose="020F0502020204030203" pitchFamily="34" charset="0"/>
                  <a:cs typeface="Lato" panose="020F0502020204030203" pitchFamily="34" charset="0"/>
                </a:rPr>
                <a:t>CVID</a:t>
              </a:r>
              <a:r>
                <a:rPr lang="en-US" sz="1200">
                  <a:solidFill>
                    <a:schemeClr val="bg1"/>
                  </a:solidFill>
                  <a:latin typeface="Lato" panose="020F0502020204030203" pitchFamily="34" charset="0"/>
                  <a:ea typeface="Lato" panose="020F0502020204030203" pitchFamily="34" charset="0"/>
                  <a:cs typeface="Lato" panose="020F0502020204030203" pitchFamily="34" charset="0"/>
                </a:rPr>
                <a:t>”.</a:t>
              </a:r>
            </a:p>
          </p:txBody>
        </p:sp>
      </p:grpSp>
      <p:grpSp>
        <p:nvGrpSpPr>
          <p:cNvPr id="53" name="Group 52">
            <a:extLst>
              <a:ext uri="{FF2B5EF4-FFF2-40B4-BE49-F238E27FC236}">
                <a16:creationId xmlns:a16="http://schemas.microsoft.com/office/drawing/2014/main" id="{EBC00440-3BCA-2211-8AEB-15C0367A3C76}"/>
              </a:ext>
            </a:extLst>
          </p:cNvPr>
          <p:cNvGrpSpPr>
            <a:grpSpLocks/>
          </p:cNvGrpSpPr>
          <p:nvPr/>
        </p:nvGrpSpPr>
        <p:grpSpPr>
          <a:xfrm>
            <a:off x="8627447" y="1533992"/>
            <a:ext cx="2419200" cy="2002688"/>
            <a:chOff x="8627447" y="1533992"/>
            <a:chExt cx="2419200" cy="2002688"/>
          </a:xfrm>
        </p:grpSpPr>
        <p:sp>
          <p:nvSpPr>
            <p:cNvPr id="19" name="Google Shape;61;p15">
              <a:extLst>
                <a:ext uri="{FF2B5EF4-FFF2-40B4-BE49-F238E27FC236}">
                  <a16:creationId xmlns:a16="http://schemas.microsoft.com/office/drawing/2014/main" id="{C67B1FE0-E0E3-6F13-870F-A4C968133CEC}"/>
                </a:ext>
              </a:extLst>
            </p:cNvPr>
            <p:cNvSpPr txBox="1">
              <a:spLocks/>
            </p:cNvSpPr>
            <p:nvPr/>
          </p:nvSpPr>
          <p:spPr>
            <a:xfrm>
              <a:off x="8785491" y="2143124"/>
              <a:ext cx="785520" cy="31992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2200">
                  <a:solidFill>
                    <a:schemeClr val="lt1"/>
                  </a:solidFill>
                  <a:latin typeface="+mj-lt"/>
                  <a:ea typeface="Fira Sans Extra Condensed Medium"/>
                  <a:cs typeface="Fira Sans Extra Condensed Medium"/>
                  <a:sym typeface="Fira Sans Extra Condensed Medium"/>
                </a:rPr>
                <a:t>33%</a:t>
              </a:r>
              <a:endParaRPr sz="2200">
                <a:solidFill>
                  <a:schemeClr val="lt1"/>
                </a:solidFill>
                <a:latin typeface="+mj-lt"/>
                <a:ea typeface="Fira Sans Extra Condensed Medium"/>
                <a:cs typeface="Fira Sans Extra Condensed Medium"/>
                <a:sym typeface="Fira Sans Extra Condensed Medium"/>
              </a:endParaRPr>
            </a:p>
          </p:txBody>
        </p:sp>
        <p:pic>
          <p:nvPicPr>
            <p:cNvPr id="36" name="Graphic 35" descr="Badge Follow outline">
              <a:extLst>
                <a:ext uri="{FF2B5EF4-FFF2-40B4-BE49-F238E27FC236}">
                  <a16:creationId xmlns:a16="http://schemas.microsoft.com/office/drawing/2014/main" id="{480787D7-6E7C-92D6-D38D-0F11AE9B52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3512" y="1624287"/>
              <a:ext cx="720000" cy="720000"/>
            </a:xfrm>
            <a:prstGeom prst="rect">
              <a:avLst/>
            </a:prstGeom>
          </p:spPr>
        </p:pic>
        <p:sp>
          <p:nvSpPr>
            <p:cNvPr id="27" name="Google Shape;54;p15">
              <a:extLst>
                <a:ext uri="{FF2B5EF4-FFF2-40B4-BE49-F238E27FC236}">
                  <a16:creationId xmlns:a16="http://schemas.microsoft.com/office/drawing/2014/main" id="{6873C76C-CE38-75F4-A536-392464FBF4F0}"/>
                </a:ext>
                <a:ext uri="{C183D7F6-B498-43B3-948B-1728B52AA6E4}">
                  <adec:decorative xmlns:adec="http://schemas.microsoft.com/office/drawing/2017/decorative" val="1"/>
                </a:ext>
              </a:extLst>
            </p:cNvPr>
            <p:cNvSpPr>
              <a:spLocks/>
            </p:cNvSpPr>
            <p:nvPr/>
          </p:nvSpPr>
          <p:spPr>
            <a:xfrm>
              <a:off x="8627447" y="1992280"/>
              <a:ext cx="2419200" cy="1544400"/>
            </a:xfrm>
            <a:prstGeom prst="roundRect">
              <a:avLst>
                <a:gd name="adj" fmla="val 1145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75000"/>
                  </a:schemeClr>
                </a:solidFill>
              </a:endParaRPr>
            </a:p>
          </p:txBody>
        </p:sp>
        <p:sp>
          <p:nvSpPr>
            <p:cNvPr id="28" name="Google Shape;55;p15">
              <a:extLst>
                <a:ext uri="{FF2B5EF4-FFF2-40B4-BE49-F238E27FC236}">
                  <a16:creationId xmlns:a16="http://schemas.microsoft.com/office/drawing/2014/main" id="{19E50C60-42FB-7CE8-F79B-13315CF9BCEA}"/>
                </a:ext>
              </a:extLst>
            </p:cNvPr>
            <p:cNvSpPr txBox="1">
              <a:spLocks/>
            </p:cNvSpPr>
            <p:nvPr/>
          </p:nvSpPr>
          <p:spPr>
            <a:xfrm>
              <a:off x="8824480" y="2147142"/>
              <a:ext cx="839189" cy="31992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2200">
                  <a:solidFill>
                    <a:schemeClr val="lt1"/>
                  </a:solidFill>
                  <a:latin typeface="+mj-lt"/>
                  <a:ea typeface="Fira Sans Extra Condensed Medium"/>
                  <a:cs typeface="Fira Sans Extra Condensed Medium"/>
                  <a:sym typeface="Fira Sans Extra Condensed Medium"/>
                </a:rPr>
                <a:t>41%</a:t>
              </a:r>
              <a:endParaRPr sz="2200">
                <a:solidFill>
                  <a:schemeClr val="lt1"/>
                </a:solidFill>
                <a:latin typeface="+mj-lt"/>
                <a:ea typeface="Fira Sans Extra Condensed Medium"/>
                <a:cs typeface="Fira Sans Extra Condensed Medium"/>
                <a:sym typeface="Fira Sans Extra Condensed Medium"/>
              </a:endParaRPr>
            </a:p>
          </p:txBody>
        </p:sp>
        <p:sp>
          <p:nvSpPr>
            <p:cNvPr id="29" name="Google Shape;56;p15">
              <a:extLst>
                <a:ext uri="{FF2B5EF4-FFF2-40B4-BE49-F238E27FC236}">
                  <a16:creationId xmlns:a16="http://schemas.microsoft.com/office/drawing/2014/main" id="{4DCC7747-C889-2F18-798F-92612570B59E}"/>
                </a:ext>
              </a:extLst>
            </p:cNvPr>
            <p:cNvSpPr txBox="1">
              <a:spLocks/>
            </p:cNvSpPr>
            <p:nvPr/>
          </p:nvSpPr>
          <p:spPr>
            <a:xfrm>
              <a:off x="8824479" y="2486772"/>
              <a:ext cx="1992159" cy="858705"/>
            </a:xfrm>
            <a:prstGeom prst="rect">
              <a:avLst/>
            </a:prstGeom>
            <a:noFill/>
            <a:ln>
              <a:noFill/>
            </a:ln>
          </p:spPr>
          <p:txBody>
            <a:bodyPr spcFirstLastPara="1" wrap="square" lIns="91425" tIns="45700" rIns="91425" bIns="45700" anchor="ctr" anchorCtr="0">
              <a:noAutofit/>
            </a:bodyPr>
            <a:lstStyle/>
            <a:p>
              <a:r>
                <a:rPr lang="en-US" sz="1200">
                  <a:solidFill>
                    <a:schemeClr val="bg1"/>
                  </a:solidFill>
                  <a:latin typeface="Lato" panose="020F0502020204030203" pitchFamily="34" charset="0"/>
                  <a:ea typeface="Lato" panose="020F0502020204030203" pitchFamily="34" charset="0"/>
                  <a:cs typeface="Lato" panose="020F0502020204030203" pitchFamily="34" charset="0"/>
                </a:rPr>
                <a:t>of all individuals had published using the term “</a:t>
              </a:r>
              <a:r>
                <a:rPr lang="en-US" sz="1400" b="1">
                  <a:solidFill>
                    <a:schemeClr val="bg1"/>
                  </a:solidFill>
                  <a:latin typeface="Lato" panose="020F0502020204030203" pitchFamily="34" charset="0"/>
                  <a:ea typeface="Lato" panose="020F0502020204030203" pitchFamily="34" charset="0"/>
                  <a:cs typeface="Lato" panose="020F0502020204030203" pitchFamily="34" charset="0"/>
                </a:rPr>
                <a:t>Primary Immunodeficiencies</a:t>
              </a:r>
              <a:r>
                <a:rPr lang="en-US" sz="1200">
                  <a:solidFill>
                    <a:schemeClr val="bg1"/>
                  </a:solidFill>
                  <a:latin typeface="Lato" panose="020F0502020204030203" pitchFamily="34" charset="0"/>
                  <a:ea typeface="Lato" panose="020F0502020204030203" pitchFamily="34" charset="0"/>
                  <a:cs typeface="Lato" panose="020F0502020204030203" pitchFamily="34" charset="0"/>
                </a:rPr>
                <a:t>”.</a:t>
              </a:r>
            </a:p>
          </p:txBody>
        </p:sp>
        <p:sp>
          <p:nvSpPr>
            <p:cNvPr id="31" name="Google Shape;82;p15">
              <a:extLst>
                <a:ext uri="{FF2B5EF4-FFF2-40B4-BE49-F238E27FC236}">
                  <a16:creationId xmlns:a16="http://schemas.microsoft.com/office/drawing/2014/main" id="{7C2A96CB-1016-981B-C697-C41277CF78E7}"/>
                </a:ext>
                <a:ext uri="{C183D7F6-B498-43B3-948B-1728B52AA6E4}">
                  <adec:decorative xmlns:adec="http://schemas.microsoft.com/office/drawing/2017/decorative" val="1"/>
                </a:ext>
              </a:extLst>
            </p:cNvPr>
            <p:cNvSpPr>
              <a:spLocks/>
            </p:cNvSpPr>
            <p:nvPr/>
          </p:nvSpPr>
          <p:spPr>
            <a:xfrm>
              <a:off x="9975264" y="1533992"/>
              <a:ext cx="858705" cy="858705"/>
            </a:xfrm>
            <a:prstGeom prst="ellipse">
              <a:avLst/>
            </a:pr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75000"/>
                  </a:schemeClr>
                </a:solidFill>
              </a:endParaRPr>
            </a:p>
          </p:txBody>
        </p:sp>
      </p:grpSp>
      <p:grpSp>
        <p:nvGrpSpPr>
          <p:cNvPr id="39" name="Group 38">
            <a:extLst>
              <a:ext uri="{FF2B5EF4-FFF2-40B4-BE49-F238E27FC236}">
                <a16:creationId xmlns:a16="http://schemas.microsoft.com/office/drawing/2014/main" id="{49E1C019-C064-7D93-B525-B68DFE8B302F}"/>
              </a:ext>
            </a:extLst>
          </p:cNvPr>
          <p:cNvGrpSpPr>
            <a:grpSpLocks/>
          </p:cNvGrpSpPr>
          <p:nvPr/>
        </p:nvGrpSpPr>
        <p:grpSpPr>
          <a:xfrm>
            <a:off x="3671274" y="1554080"/>
            <a:ext cx="2419200" cy="1978582"/>
            <a:chOff x="6158967" y="1554080"/>
            <a:chExt cx="2419200" cy="1978582"/>
          </a:xfrm>
        </p:grpSpPr>
        <p:sp>
          <p:nvSpPr>
            <p:cNvPr id="41" name="Google Shape;50;p15">
              <a:extLst>
                <a:ext uri="{FF2B5EF4-FFF2-40B4-BE49-F238E27FC236}">
                  <a16:creationId xmlns:a16="http://schemas.microsoft.com/office/drawing/2014/main" id="{DFF1BB26-7E56-90EB-FB69-8BE285130C99}"/>
                </a:ext>
              </a:extLst>
            </p:cNvPr>
            <p:cNvSpPr>
              <a:spLocks/>
            </p:cNvSpPr>
            <p:nvPr/>
          </p:nvSpPr>
          <p:spPr>
            <a:xfrm>
              <a:off x="6158967" y="1988262"/>
              <a:ext cx="2419200" cy="1544400"/>
            </a:xfrm>
            <a:prstGeom prst="roundRect">
              <a:avLst>
                <a:gd name="adj" fmla="val 11451"/>
              </a:avLst>
            </a:prstGeom>
            <a:solidFill>
              <a:srgbClr val="873A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1;p15">
              <a:extLst>
                <a:ext uri="{FF2B5EF4-FFF2-40B4-BE49-F238E27FC236}">
                  <a16:creationId xmlns:a16="http://schemas.microsoft.com/office/drawing/2014/main" id="{291A33F7-5884-ECAB-F91C-059CA876434A}"/>
                </a:ext>
              </a:extLst>
            </p:cNvPr>
            <p:cNvSpPr>
              <a:spLocks/>
            </p:cNvSpPr>
            <p:nvPr/>
          </p:nvSpPr>
          <p:spPr>
            <a:xfrm>
              <a:off x="7497309" y="1554080"/>
              <a:ext cx="860448" cy="860448"/>
            </a:xfrm>
            <a:prstGeom prst="ellipse">
              <a:avLst/>
            </a:prstGeom>
            <a:solidFill>
              <a:srgbClr val="873AC0"/>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9;p15">
              <a:extLst>
                <a:ext uri="{FF2B5EF4-FFF2-40B4-BE49-F238E27FC236}">
                  <a16:creationId xmlns:a16="http://schemas.microsoft.com/office/drawing/2014/main" id="{C5D3BE81-6823-AFCC-36CF-3AEA8497115F}"/>
                </a:ext>
              </a:extLst>
            </p:cNvPr>
            <p:cNvSpPr txBox="1">
              <a:spLocks/>
            </p:cNvSpPr>
            <p:nvPr/>
          </p:nvSpPr>
          <p:spPr>
            <a:xfrm>
              <a:off x="6356001" y="2143124"/>
              <a:ext cx="860448" cy="31992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2200">
                  <a:solidFill>
                    <a:schemeClr val="lt1"/>
                  </a:solidFill>
                  <a:latin typeface="+mj-lt"/>
                  <a:ea typeface="Fira Sans Extra Condensed Medium"/>
                  <a:cs typeface="Fira Sans Extra Condensed Medium"/>
                  <a:sym typeface="Fira Sans Extra Condensed Medium"/>
                </a:rPr>
                <a:t>9%</a:t>
              </a:r>
              <a:endParaRPr sz="2200">
                <a:solidFill>
                  <a:schemeClr val="lt1"/>
                </a:solidFill>
                <a:latin typeface="+mj-lt"/>
                <a:ea typeface="Fira Sans Extra Condensed Medium"/>
                <a:cs typeface="Fira Sans Extra Condensed Medium"/>
                <a:sym typeface="Fira Sans Extra Condensed Medium"/>
              </a:endParaRPr>
            </a:p>
          </p:txBody>
        </p:sp>
        <p:sp>
          <p:nvSpPr>
            <p:cNvPr id="44" name="Google Shape;60;p15">
              <a:extLst>
                <a:ext uri="{FF2B5EF4-FFF2-40B4-BE49-F238E27FC236}">
                  <a16:creationId xmlns:a16="http://schemas.microsoft.com/office/drawing/2014/main" id="{50718CBD-7535-72E0-2347-305BCB559ED8}"/>
                </a:ext>
              </a:extLst>
            </p:cNvPr>
            <p:cNvSpPr txBox="1">
              <a:spLocks/>
            </p:cNvSpPr>
            <p:nvPr/>
          </p:nvSpPr>
          <p:spPr>
            <a:xfrm>
              <a:off x="6257925" y="2482754"/>
              <a:ext cx="2099832" cy="858705"/>
            </a:xfrm>
            <a:prstGeom prst="rect">
              <a:avLst/>
            </a:prstGeom>
            <a:noFill/>
            <a:ln>
              <a:noFill/>
            </a:ln>
          </p:spPr>
          <p:txBody>
            <a:bodyPr spcFirstLastPara="1" wrap="square" lIns="91425" tIns="45700" rIns="91425" bIns="45700" anchor="ctr" anchorCtr="0">
              <a:noAutofit/>
            </a:bodyPr>
            <a:lstStyle/>
            <a:p>
              <a:r>
                <a:rPr lang="en-US" sz="1200">
                  <a:solidFill>
                    <a:schemeClr val="bg1"/>
                  </a:solidFill>
                  <a:latin typeface="Lato" panose="020F0502020204030203" pitchFamily="34" charset="0"/>
                  <a:ea typeface="Lato" panose="020F0502020204030203" pitchFamily="34" charset="0"/>
                  <a:cs typeface="Lato" panose="020F0502020204030203" pitchFamily="34" charset="0"/>
                </a:rPr>
                <a:t>of all individuals had published using the term</a:t>
              </a:r>
            </a:p>
            <a:p>
              <a:r>
                <a:rPr lang="en-US" sz="1200">
                  <a:solidFill>
                    <a:schemeClr val="bg1"/>
                  </a:solidFill>
                  <a:latin typeface="Lato" panose="020F0502020204030203" pitchFamily="34" charset="0"/>
                  <a:ea typeface="Lato" panose="020F0502020204030203" pitchFamily="34" charset="0"/>
                  <a:cs typeface="Lato" panose="020F0502020204030203" pitchFamily="34" charset="0"/>
                </a:rPr>
                <a:t>“</a:t>
              </a:r>
              <a:r>
                <a:rPr lang="en-US" sz="1400" b="1">
                  <a:solidFill>
                    <a:schemeClr val="bg1"/>
                  </a:solidFill>
                  <a:latin typeface="Lato" panose="020F0502020204030203" pitchFamily="34" charset="0"/>
                  <a:ea typeface="Lato" panose="020F0502020204030203" pitchFamily="34" charset="0"/>
                  <a:cs typeface="Lato" panose="020F0502020204030203" pitchFamily="34" charset="0"/>
                </a:rPr>
                <a:t>ALPS</a:t>
              </a:r>
              <a:r>
                <a:rPr lang="en-US" sz="1200">
                  <a:solidFill>
                    <a:schemeClr val="bg1"/>
                  </a:solidFill>
                  <a:latin typeface="Lato" panose="020F0502020204030203" pitchFamily="34" charset="0"/>
                  <a:ea typeface="Lato" panose="020F0502020204030203" pitchFamily="34" charset="0"/>
                  <a:cs typeface="Lato" panose="020F0502020204030203" pitchFamily="34" charset="0"/>
                </a:rPr>
                <a:t>”.</a:t>
              </a:r>
            </a:p>
          </p:txBody>
        </p:sp>
      </p:grpSp>
      <p:grpSp>
        <p:nvGrpSpPr>
          <p:cNvPr id="55" name="Group 54">
            <a:extLst>
              <a:ext uri="{FF2B5EF4-FFF2-40B4-BE49-F238E27FC236}">
                <a16:creationId xmlns:a16="http://schemas.microsoft.com/office/drawing/2014/main" id="{B555DBFF-82F5-4F9C-5877-4C122B9CA652}"/>
              </a:ext>
            </a:extLst>
          </p:cNvPr>
          <p:cNvGrpSpPr>
            <a:grpSpLocks/>
          </p:cNvGrpSpPr>
          <p:nvPr/>
        </p:nvGrpSpPr>
        <p:grpSpPr>
          <a:xfrm>
            <a:off x="1202595" y="1554080"/>
            <a:ext cx="2419200" cy="1978582"/>
            <a:chOff x="1202595" y="1554080"/>
            <a:chExt cx="2419200" cy="1978582"/>
          </a:xfrm>
        </p:grpSpPr>
        <p:pic>
          <p:nvPicPr>
            <p:cNvPr id="38" name="Graphic 37" descr="Brain outline">
              <a:extLst>
                <a:ext uri="{FF2B5EF4-FFF2-40B4-BE49-F238E27FC236}">
                  <a16:creationId xmlns:a16="http://schemas.microsoft.com/office/drawing/2014/main" id="{6979622F-32D4-D0F6-0C62-49F4524C4E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51192" y="1610744"/>
              <a:ext cx="720000" cy="720000"/>
            </a:xfrm>
            <a:prstGeom prst="rect">
              <a:avLst/>
            </a:prstGeom>
          </p:spPr>
        </p:pic>
        <p:grpSp>
          <p:nvGrpSpPr>
            <p:cNvPr id="47" name="Group 46">
              <a:extLst>
                <a:ext uri="{FF2B5EF4-FFF2-40B4-BE49-F238E27FC236}">
                  <a16:creationId xmlns:a16="http://schemas.microsoft.com/office/drawing/2014/main" id="{064E5390-B5F8-9ECF-1FBC-7F68B5912C77}"/>
                </a:ext>
              </a:extLst>
            </p:cNvPr>
            <p:cNvGrpSpPr>
              <a:grpSpLocks/>
            </p:cNvGrpSpPr>
            <p:nvPr/>
          </p:nvGrpSpPr>
          <p:grpSpPr>
            <a:xfrm>
              <a:off x="1202595" y="1554080"/>
              <a:ext cx="2419200" cy="1978582"/>
              <a:chOff x="8612724" y="1554080"/>
              <a:chExt cx="2419200" cy="1978582"/>
            </a:xfrm>
          </p:grpSpPr>
          <p:sp>
            <p:nvSpPr>
              <p:cNvPr id="48" name="Google Shape;52;p15">
                <a:extLst>
                  <a:ext uri="{FF2B5EF4-FFF2-40B4-BE49-F238E27FC236}">
                    <a16:creationId xmlns:a16="http://schemas.microsoft.com/office/drawing/2014/main" id="{B6322B7A-63F7-AC9E-764B-B765AFB715D9}"/>
                  </a:ext>
                </a:extLst>
              </p:cNvPr>
              <p:cNvSpPr>
                <a:spLocks/>
              </p:cNvSpPr>
              <p:nvPr/>
            </p:nvSpPr>
            <p:spPr>
              <a:xfrm>
                <a:off x="8612724" y="1988262"/>
                <a:ext cx="2419200" cy="1544400"/>
              </a:xfrm>
              <a:prstGeom prst="roundRect">
                <a:avLst>
                  <a:gd name="adj" fmla="val 11451"/>
                </a:avLst>
              </a:pr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49" name="Google Shape;53;p15">
                <a:extLst>
                  <a:ext uri="{FF2B5EF4-FFF2-40B4-BE49-F238E27FC236}">
                    <a16:creationId xmlns:a16="http://schemas.microsoft.com/office/drawing/2014/main" id="{0A248338-9766-5583-426B-D439BCDE44CE}"/>
                  </a:ext>
                </a:extLst>
              </p:cNvPr>
              <p:cNvSpPr>
                <a:spLocks/>
              </p:cNvSpPr>
              <p:nvPr/>
            </p:nvSpPr>
            <p:spPr>
              <a:xfrm>
                <a:off x="9951065" y="1554080"/>
                <a:ext cx="860448" cy="860448"/>
              </a:xfrm>
              <a:prstGeom prst="ellipse">
                <a:avLst/>
              </a:prstGeom>
              <a:solidFill>
                <a:schemeClr val="accent6">
                  <a:lumMod val="50000"/>
                </a:schemeClr>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1;p15">
                <a:extLst>
                  <a:ext uri="{FF2B5EF4-FFF2-40B4-BE49-F238E27FC236}">
                    <a16:creationId xmlns:a16="http://schemas.microsoft.com/office/drawing/2014/main" id="{EA3FB328-02DA-0AFF-CCD7-CD84AFF50FC3}"/>
                  </a:ext>
                </a:extLst>
              </p:cNvPr>
              <p:cNvSpPr txBox="1">
                <a:spLocks/>
              </p:cNvSpPr>
              <p:nvPr/>
            </p:nvSpPr>
            <p:spPr>
              <a:xfrm>
                <a:off x="8785491" y="2143124"/>
                <a:ext cx="785520" cy="31992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2200">
                    <a:solidFill>
                      <a:schemeClr val="lt1"/>
                    </a:solidFill>
                    <a:latin typeface="+mj-lt"/>
                    <a:ea typeface="Fira Sans Extra Condensed Medium"/>
                    <a:cs typeface="Fira Sans Extra Condensed Medium"/>
                    <a:sym typeface="Fira Sans Extra Condensed Medium"/>
                  </a:rPr>
                  <a:t>9%</a:t>
                </a:r>
                <a:endParaRPr sz="2200">
                  <a:solidFill>
                    <a:schemeClr val="lt1"/>
                  </a:solidFill>
                  <a:latin typeface="+mj-lt"/>
                  <a:ea typeface="Fira Sans Extra Condensed Medium"/>
                  <a:cs typeface="Fira Sans Extra Condensed Medium"/>
                  <a:sym typeface="Fira Sans Extra Condensed Medium"/>
                </a:endParaRPr>
              </a:p>
            </p:txBody>
          </p:sp>
          <p:sp>
            <p:nvSpPr>
              <p:cNvPr id="51" name="Google Shape;62;p15">
                <a:extLst>
                  <a:ext uri="{FF2B5EF4-FFF2-40B4-BE49-F238E27FC236}">
                    <a16:creationId xmlns:a16="http://schemas.microsoft.com/office/drawing/2014/main" id="{9D2642EF-2C21-3A78-AA5B-231E027EADD5}"/>
                  </a:ext>
                </a:extLst>
              </p:cNvPr>
              <p:cNvSpPr txBox="1">
                <a:spLocks/>
              </p:cNvSpPr>
              <p:nvPr/>
            </p:nvSpPr>
            <p:spPr>
              <a:xfrm>
                <a:off x="8785490" y="2482754"/>
                <a:ext cx="2026023" cy="858705"/>
              </a:xfrm>
              <a:prstGeom prst="rect">
                <a:avLst/>
              </a:prstGeom>
              <a:noFill/>
              <a:ln>
                <a:noFill/>
              </a:ln>
            </p:spPr>
            <p:txBody>
              <a:bodyPr spcFirstLastPara="1" wrap="square" lIns="91425" tIns="45700" rIns="91425" bIns="45700" anchor="ctr" anchorCtr="0">
                <a:noAutofit/>
              </a:bodyPr>
              <a:lstStyle/>
              <a:p>
                <a:r>
                  <a:rPr lang="en-US" sz="1200">
                    <a:solidFill>
                      <a:schemeClr val="bg1"/>
                    </a:solidFill>
                    <a:latin typeface="Lato" panose="020F0502020204030203" pitchFamily="34" charset="0"/>
                    <a:ea typeface="Lato" panose="020F0502020204030203" pitchFamily="34" charset="0"/>
                    <a:cs typeface="Lato" panose="020F0502020204030203" pitchFamily="34" charset="0"/>
                  </a:rPr>
                  <a:t>of all individuals had published using the term</a:t>
                </a:r>
              </a:p>
              <a:p>
                <a:r>
                  <a:rPr lang="en-US" sz="1200">
                    <a:solidFill>
                      <a:schemeClr val="bg1"/>
                    </a:solidFill>
                    <a:latin typeface="Lato" panose="020F0502020204030203" pitchFamily="34" charset="0"/>
                    <a:ea typeface="Lato" panose="020F0502020204030203" pitchFamily="34" charset="0"/>
                    <a:cs typeface="Lato" panose="020F0502020204030203" pitchFamily="34" charset="0"/>
                  </a:rPr>
                  <a:t>“</a:t>
                </a:r>
                <a:r>
                  <a:rPr lang="en-US" sz="1400" b="1">
                    <a:solidFill>
                      <a:schemeClr val="bg1"/>
                    </a:solidFill>
                    <a:latin typeface="Lato" panose="020F0502020204030203" pitchFamily="34" charset="0"/>
                    <a:ea typeface="Lato" panose="020F0502020204030203" pitchFamily="34" charset="0"/>
                    <a:cs typeface="Lato" panose="020F0502020204030203" pitchFamily="34" charset="0"/>
                  </a:rPr>
                  <a:t>APDS</a:t>
                </a:r>
                <a:r>
                  <a:rPr lang="en-US" sz="1200">
                    <a:solidFill>
                      <a:schemeClr val="bg1"/>
                    </a:solidFill>
                    <a:latin typeface="Lato" panose="020F0502020204030203" pitchFamily="34" charset="0"/>
                    <a:ea typeface="Lato" panose="020F0502020204030203" pitchFamily="34" charset="0"/>
                    <a:cs typeface="Lato" panose="020F0502020204030203" pitchFamily="34" charset="0"/>
                  </a:rPr>
                  <a:t>”.</a:t>
                </a:r>
              </a:p>
            </p:txBody>
          </p:sp>
        </p:grpSp>
      </p:grpSp>
      <p:graphicFrame>
        <p:nvGraphicFramePr>
          <p:cNvPr id="3" name="Chart 2">
            <a:extLst>
              <a:ext uri="{FF2B5EF4-FFF2-40B4-BE49-F238E27FC236}">
                <a16:creationId xmlns:a16="http://schemas.microsoft.com/office/drawing/2014/main" id="{5E8CC2FA-79DA-EE57-A4CB-70FA8B7BE18C}"/>
              </a:ext>
            </a:extLst>
          </p:cNvPr>
          <p:cNvGraphicFramePr>
            <a:graphicFrameLocks/>
          </p:cNvGraphicFramePr>
          <p:nvPr>
            <p:extLst>
              <p:ext uri="{D42A27DB-BD31-4B8C-83A1-F6EECF244321}">
                <p14:modId xmlns:p14="http://schemas.microsoft.com/office/powerpoint/2010/main" val="2294489180"/>
              </p:ext>
            </p:extLst>
          </p:nvPr>
        </p:nvGraphicFramePr>
        <p:xfrm>
          <a:off x="1145353" y="3457365"/>
          <a:ext cx="4338640" cy="2637370"/>
        </p:xfrm>
        <a:graphic>
          <a:graphicData uri="http://schemas.openxmlformats.org/drawingml/2006/chart">
            <c:chart xmlns:c="http://schemas.openxmlformats.org/drawingml/2006/chart" xmlns:r="http://schemas.openxmlformats.org/officeDocument/2006/relationships" r:id="rId6"/>
          </a:graphicData>
        </a:graphic>
      </p:graphicFrame>
      <p:pic>
        <p:nvPicPr>
          <p:cNvPr id="8" name="Graphic 7" descr="Lungs with virus outline">
            <a:extLst>
              <a:ext uri="{FF2B5EF4-FFF2-40B4-BE49-F238E27FC236}">
                <a16:creationId xmlns:a16="http://schemas.microsoft.com/office/drawing/2014/main" id="{668E0179-2ACC-E68F-CB9A-E773DB20B19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43509" y="1676023"/>
            <a:ext cx="607654" cy="607654"/>
          </a:xfrm>
          <a:prstGeom prst="rect">
            <a:avLst/>
          </a:prstGeom>
        </p:spPr>
      </p:pic>
      <p:pic>
        <p:nvPicPr>
          <p:cNvPr id="10" name="Graphic 9" descr="Germ with solid fill">
            <a:extLst>
              <a:ext uri="{FF2B5EF4-FFF2-40B4-BE49-F238E27FC236}">
                <a16:creationId xmlns:a16="http://schemas.microsoft.com/office/drawing/2014/main" id="{93790693-A335-6B6C-41B8-F1226113C6B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08295" y="1656334"/>
            <a:ext cx="635217" cy="635217"/>
          </a:xfrm>
          <a:prstGeom prst="rect">
            <a:avLst/>
          </a:prstGeom>
        </p:spPr>
      </p:pic>
      <p:pic>
        <p:nvPicPr>
          <p:cNvPr id="12" name="Graphic 11" descr="Cough outline">
            <a:extLst>
              <a:ext uri="{FF2B5EF4-FFF2-40B4-BE49-F238E27FC236}">
                <a16:creationId xmlns:a16="http://schemas.microsoft.com/office/drawing/2014/main" id="{99ACAE76-5FAD-9831-6032-B8D2DA8E43F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566466" y="1676553"/>
            <a:ext cx="600146" cy="600146"/>
          </a:xfrm>
          <a:prstGeom prst="rect">
            <a:avLst/>
          </a:prstGeom>
        </p:spPr>
      </p:pic>
      <p:pic>
        <p:nvPicPr>
          <p:cNvPr id="14" name="Graphic 13" descr="Pandemic flattening curve bar graph outline">
            <a:extLst>
              <a:ext uri="{FF2B5EF4-FFF2-40B4-BE49-F238E27FC236}">
                <a16:creationId xmlns:a16="http://schemas.microsoft.com/office/drawing/2014/main" id="{D9DD3304-ED91-C525-35B3-5B054DC9406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685350" y="1679079"/>
            <a:ext cx="609591" cy="609591"/>
          </a:xfrm>
          <a:prstGeom prst="rect">
            <a:avLst/>
          </a:prstGeom>
        </p:spPr>
      </p:pic>
    </p:spTree>
    <p:extLst>
      <p:ext uri="{BB962C8B-B14F-4D97-AF65-F5344CB8AC3E}">
        <p14:creationId xmlns:p14="http://schemas.microsoft.com/office/powerpoint/2010/main" val="2578775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Google Shape;1368;p27">
            <a:extLst>
              <a:ext uri="{FF2B5EF4-FFF2-40B4-BE49-F238E27FC236}">
                <a16:creationId xmlns:a16="http://schemas.microsoft.com/office/drawing/2014/main" id="{FA58AF14-7C76-9DF8-C1C0-E99C905F3305}"/>
              </a:ext>
              <a:ext uri="{C183D7F6-B498-43B3-948B-1728B52AA6E4}">
                <adec:decorative xmlns:adec="http://schemas.microsoft.com/office/drawing/2017/decorative" val="1"/>
              </a:ext>
            </a:extLst>
          </p:cNvPr>
          <p:cNvSpPr>
            <a:spLocks/>
          </p:cNvSpPr>
          <p:nvPr/>
        </p:nvSpPr>
        <p:spPr>
          <a:xfrm flipH="1">
            <a:off x="1791372" y="1410825"/>
            <a:ext cx="4001470" cy="880500"/>
          </a:xfrm>
          <a:prstGeom prst="roundRect">
            <a:avLst/>
          </a:prstGeom>
          <a:solidFill>
            <a:schemeClr val="l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38" name="Google Shape;1368;p27">
            <a:extLst>
              <a:ext uri="{FF2B5EF4-FFF2-40B4-BE49-F238E27FC236}">
                <a16:creationId xmlns:a16="http://schemas.microsoft.com/office/drawing/2014/main" id="{82B279EA-9409-894B-9606-549D49993688}"/>
              </a:ext>
              <a:ext uri="{C183D7F6-B498-43B3-948B-1728B52AA6E4}">
                <adec:decorative xmlns:adec="http://schemas.microsoft.com/office/drawing/2017/decorative" val="1"/>
              </a:ext>
            </a:extLst>
          </p:cNvPr>
          <p:cNvSpPr>
            <a:spLocks/>
          </p:cNvSpPr>
          <p:nvPr/>
        </p:nvSpPr>
        <p:spPr>
          <a:xfrm flipH="1">
            <a:off x="1791372" y="2592986"/>
            <a:ext cx="4001470" cy="880500"/>
          </a:xfrm>
          <a:prstGeom prst="roundRect">
            <a:avLst/>
          </a:prstGeom>
          <a:solidFill>
            <a:schemeClr val="l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1" name="Title 1">
            <a:extLst>
              <a:ext uri="{FF2B5EF4-FFF2-40B4-BE49-F238E27FC236}">
                <a16:creationId xmlns:a16="http://schemas.microsoft.com/office/drawing/2014/main" id="{E7E73A9E-C34C-364C-DF3C-4ED8945020BA}"/>
              </a:ext>
              <a:ext uri="{C183D7F6-B498-43B3-948B-1728B52AA6E4}">
                <adec:decorative xmlns:adec="http://schemas.microsoft.com/office/drawing/2017/decorative" val="1"/>
              </a:ext>
            </a:extLst>
          </p:cNvPr>
          <p:cNvSpPr txBox="1">
            <a:spLocks noGrp="1"/>
          </p:cNvSpPr>
          <p:nvPr>
            <p:ph type="title" idx="4294967295"/>
          </p:nvPr>
        </p:nvSpPr>
        <p:spPr>
          <a:xfrm>
            <a:off x="479424" y="235464"/>
            <a:ext cx="11233151" cy="720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500" b="1" kern="1200">
                <a:solidFill>
                  <a:srgbClr val="1E1E1C"/>
                </a:solidFill>
                <a:latin typeface="Lato" panose="020F050202020403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chemeClr val="tx1"/>
                </a:solidFill>
                <a:effectLst/>
                <a:uLnTx/>
                <a:uFillTx/>
                <a:latin typeface="Lato ExtraBold" panose="020F0502020204030203" pitchFamily="34" charset="0"/>
                <a:ea typeface="Lato ExtraBold" panose="020F0502020204030203" pitchFamily="34" charset="0"/>
                <a:cs typeface="Lato ExtraBold" panose="020F0502020204030203" pitchFamily="34" charset="0"/>
              </a:rPr>
              <a:t>PRESENTATION CONTENTS</a:t>
            </a:r>
          </a:p>
        </p:txBody>
      </p:sp>
      <p:grpSp>
        <p:nvGrpSpPr>
          <p:cNvPr id="97" name="Group 96">
            <a:extLst>
              <a:ext uri="{FF2B5EF4-FFF2-40B4-BE49-F238E27FC236}">
                <a16:creationId xmlns:a16="http://schemas.microsoft.com/office/drawing/2014/main" id="{9E1A3BD0-3829-C7F2-A199-9F56324FE857}"/>
              </a:ext>
              <a:ext uri="{C183D7F6-B498-43B3-948B-1728B52AA6E4}">
                <adec:decorative xmlns:adec="http://schemas.microsoft.com/office/drawing/2017/decorative" val="0"/>
              </a:ext>
            </a:extLst>
          </p:cNvPr>
          <p:cNvGrpSpPr>
            <a:grpSpLocks/>
          </p:cNvGrpSpPr>
          <p:nvPr/>
        </p:nvGrpSpPr>
        <p:grpSpPr>
          <a:xfrm>
            <a:off x="669857" y="2599298"/>
            <a:ext cx="4970585" cy="867919"/>
            <a:chOff x="669857" y="2599298"/>
            <a:chExt cx="4970585" cy="867919"/>
          </a:xfrm>
        </p:grpSpPr>
        <p:sp>
          <p:nvSpPr>
            <p:cNvPr id="39" name="Google Shape;1369;p27">
              <a:extLst>
                <a:ext uri="{FF2B5EF4-FFF2-40B4-BE49-F238E27FC236}">
                  <a16:creationId xmlns:a16="http://schemas.microsoft.com/office/drawing/2014/main" id="{CFE9CE0D-0BFD-0249-E031-2D0027D0DAD7}"/>
                </a:ext>
              </a:extLst>
            </p:cNvPr>
            <p:cNvSpPr>
              <a:spLocks/>
            </p:cNvSpPr>
            <p:nvPr/>
          </p:nvSpPr>
          <p:spPr>
            <a:xfrm flipH="1">
              <a:off x="669857" y="2599298"/>
              <a:ext cx="901590" cy="867919"/>
            </a:xfrm>
            <a:prstGeom prst="roundRect">
              <a:avLst>
                <a:gd name="adj" fmla="val 16667"/>
              </a:avLst>
            </a:prstGeom>
            <a:solidFill>
              <a:schemeClr val="tx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chemeClr val="bg1"/>
                  </a:solidFill>
                  <a:latin typeface="Lato ExtraBold" panose="020F0502020204030203" pitchFamily="34" charset="0"/>
                  <a:ea typeface="Lato ExtraBold" panose="020F0502020204030203" pitchFamily="34" charset="0"/>
                  <a:cs typeface="Lato ExtraBold" panose="020F0502020204030203" pitchFamily="34" charset="0"/>
                  <a:sym typeface="Fira Sans Extra Condensed SemiBold"/>
                </a:rPr>
                <a:t>02</a:t>
              </a:r>
              <a:endParaRPr sz="3000" b="1">
                <a:solidFill>
                  <a:schemeClr val="bg1"/>
                </a:solidFill>
                <a:latin typeface="Lato ExtraBold" panose="020F0502020204030203" pitchFamily="34" charset="0"/>
                <a:ea typeface="Lato ExtraBold" panose="020F0502020204030203" pitchFamily="34" charset="0"/>
                <a:cs typeface="Lato ExtraBold" panose="020F0502020204030203" pitchFamily="34" charset="0"/>
                <a:sym typeface="Fira Sans Extra Condensed SemiBold"/>
              </a:endParaRPr>
            </a:p>
          </p:txBody>
        </p:sp>
        <p:cxnSp>
          <p:nvCxnSpPr>
            <p:cNvPr id="40" name="Google Shape;1372;p27">
              <a:extLst>
                <a:ext uri="{FF2B5EF4-FFF2-40B4-BE49-F238E27FC236}">
                  <a16:creationId xmlns:a16="http://schemas.microsoft.com/office/drawing/2014/main" id="{136761E0-E1B9-755F-0B97-0AFACC3D2C38}"/>
                </a:ext>
              </a:extLst>
            </p:cNvPr>
            <p:cNvCxnSpPr>
              <a:cxnSpLocks/>
              <a:endCxn id="39" idx="1"/>
            </p:cNvCxnSpPr>
            <p:nvPr/>
          </p:nvCxnSpPr>
          <p:spPr>
            <a:xfrm flipH="1">
              <a:off x="1571447" y="3033236"/>
              <a:ext cx="219925" cy="22"/>
            </a:xfrm>
            <a:prstGeom prst="straightConnector1">
              <a:avLst/>
            </a:prstGeom>
            <a:noFill/>
            <a:ln w="19050" cap="flat" cmpd="sng">
              <a:solidFill>
                <a:schemeClr val="dk1"/>
              </a:solidFill>
              <a:prstDash val="solid"/>
              <a:round/>
              <a:headEnd type="none" w="med" len="med"/>
              <a:tailEnd type="none" w="med" len="med"/>
            </a:ln>
          </p:spPr>
        </p:cxnSp>
        <p:sp>
          <p:nvSpPr>
            <p:cNvPr id="37" name="TextBox 36">
              <a:extLst>
                <a:ext uri="{FF2B5EF4-FFF2-40B4-BE49-F238E27FC236}">
                  <a16:creationId xmlns:a16="http://schemas.microsoft.com/office/drawing/2014/main" id="{91A65200-0684-C9D2-B492-80A9583ABE2D}"/>
                </a:ext>
              </a:extLst>
            </p:cNvPr>
            <p:cNvSpPr txBox="1">
              <a:spLocks/>
            </p:cNvSpPr>
            <p:nvPr/>
          </p:nvSpPr>
          <p:spPr>
            <a:xfrm>
              <a:off x="1863660" y="2671598"/>
              <a:ext cx="3776782" cy="723275"/>
            </a:xfrm>
            <a:prstGeom prst="rect">
              <a:avLst/>
            </a:prstGeom>
            <a:noFill/>
          </p:spPr>
          <p:txBody>
            <a:bodyPr wrap="square">
              <a:spAutoFit/>
            </a:bodyPr>
            <a:lstStyle/>
            <a:p>
              <a:pPr>
                <a:spcBef>
                  <a:spcPts val="600"/>
                </a:spcBef>
              </a:pPr>
              <a:r>
                <a:rPr lang="en-US" sz="1200" b="1">
                  <a:latin typeface="Lato ExtraBold" panose="020F0502020204030203" pitchFamily="34" charset="0"/>
                  <a:ea typeface="Lato ExtraBold" panose="020F0502020204030203" pitchFamily="34" charset="0"/>
                  <a:cs typeface="Lato ExtraBold" panose="020F0502020204030203" pitchFamily="34" charset="0"/>
                </a:rPr>
                <a:t>Desk Research</a:t>
              </a:r>
            </a:p>
            <a:p>
              <a:pPr>
                <a:spcBef>
                  <a:spcPts val="600"/>
                </a:spcBef>
              </a:pPr>
              <a:r>
                <a:rPr lang="en-GB" sz="1200">
                  <a:latin typeface="Lato Light" panose="020F0502020204030203" pitchFamily="34" charset="0"/>
                  <a:ea typeface="Lato Light" panose="020F0502020204030203" pitchFamily="34" charset="0"/>
                  <a:cs typeface="Lato Light" panose="020F0502020204030203" pitchFamily="34" charset="0"/>
                </a:rPr>
                <a:t>An overview of the parameters included within the mapping and the distribution of activity level.</a:t>
              </a:r>
              <a:endParaRPr lang="en-US" sz="1200">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96" name="Group 95">
            <a:extLst>
              <a:ext uri="{FF2B5EF4-FFF2-40B4-BE49-F238E27FC236}">
                <a16:creationId xmlns:a16="http://schemas.microsoft.com/office/drawing/2014/main" id="{B2D0D83D-7FF8-1543-F6C6-9E4C97E7D082}"/>
              </a:ext>
              <a:ext uri="{C183D7F6-B498-43B3-948B-1728B52AA6E4}">
                <adec:decorative xmlns:adec="http://schemas.microsoft.com/office/drawing/2017/decorative" val="0"/>
              </a:ext>
            </a:extLst>
          </p:cNvPr>
          <p:cNvGrpSpPr>
            <a:grpSpLocks/>
          </p:cNvGrpSpPr>
          <p:nvPr/>
        </p:nvGrpSpPr>
        <p:grpSpPr>
          <a:xfrm>
            <a:off x="669857" y="3761368"/>
            <a:ext cx="5122985" cy="880500"/>
            <a:chOff x="669857" y="3761368"/>
            <a:chExt cx="5122985" cy="880500"/>
          </a:xfrm>
        </p:grpSpPr>
        <p:sp>
          <p:nvSpPr>
            <p:cNvPr id="33" name="Google Shape;1368;p27">
              <a:extLst>
                <a:ext uri="{FF2B5EF4-FFF2-40B4-BE49-F238E27FC236}">
                  <a16:creationId xmlns:a16="http://schemas.microsoft.com/office/drawing/2014/main" id="{9893E5B4-CA6C-D551-8D11-E9EBF660A73A}"/>
                </a:ext>
              </a:extLst>
            </p:cNvPr>
            <p:cNvSpPr>
              <a:spLocks/>
            </p:cNvSpPr>
            <p:nvPr/>
          </p:nvSpPr>
          <p:spPr>
            <a:xfrm flipH="1">
              <a:off x="1791372" y="3761368"/>
              <a:ext cx="4001470" cy="880500"/>
            </a:xfrm>
            <a:prstGeom prst="roundRect">
              <a:avLst/>
            </a:prstGeom>
            <a:solidFill>
              <a:schemeClr val="l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34" name="Google Shape;1369;p27">
              <a:extLst>
                <a:ext uri="{FF2B5EF4-FFF2-40B4-BE49-F238E27FC236}">
                  <a16:creationId xmlns:a16="http://schemas.microsoft.com/office/drawing/2014/main" id="{C98F7F89-EDC5-D93F-5494-29044465359C}"/>
                </a:ext>
              </a:extLst>
            </p:cNvPr>
            <p:cNvSpPr>
              <a:spLocks/>
            </p:cNvSpPr>
            <p:nvPr/>
          </p:nvSpPr>
          <p:spPr>
            <a:xfrm flipH="1">
              <a:off x="669857" y="3767680"/>
              <a:ext cx="901590" cy="867919"/>
            </a:xfrm>
            <a:prstGeom prst="roundRect">
              <a:avLst>
                <a:gd name="adj" fmla="val 16667"/>
              </a:avLst>
            </a:prstGeom>
            <a:solidFill>
              <a:schemeClr val="tx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rgbClr val="FFFFFF"/>
                  </a:solidFill>
                  <a:latin typeface="Lato ExtraBold" panose="020F0502020204030203" pitchFamily="34" charset="0"/>
                  <a:ea typeface="Lato ExtraBold" panose="020F0502020204030203" pitchFamily="34" charset="0"/>
                  <a:cs typeface="Lato ExtraBold" panose="020F0502020204030203" pitchFamily="34" charset="0"/>
                  <a:sym typeface="Fira Sans Extra Condensed SemiBold"/>
                </a:rPr>
                <a:t>03</a:t>
              </a:r>
              <a:endParaRPr sz="3000" b="1">
                <a:solidFill>
                  <a:srgbClr val="FFFFFF"/>
                </a:solidFill>
                <a:latin typeface="Lato ExtraBold" panose="020F0502020204030203" pitchFamily="34" charset="0"/>
                <a:ea typeface="Lato ExtraBold" panose="020F0502020204030203" pitchFamily="34" charset="0"/>
                <a:cs typeface="Lato ExtraBold" panose="020F0502020204030203" pitchFamily="34" charset="0"/>
                <a:sym typeface="Fira Sans Extra Condensed SemiBold"/>
              </a:endParaRPr>
            </a:p>
          </p:txBody>
        </p:sp>
        <p:cxnSp>
          <p:nvCxnSpPr>
            <p:cNvPr id="35" name="Google Shape;1372;p27">
              <a:extLst>
                <a:ext uri="{FF2B5EF4-FFF2-40B4-BE49-F238E27FC236}">
                  <a16:creationId xmlns:a16="http://schemas.microsoft.com/office/drawing/2014/main" id="{65F29901-79CC-B540-D678-744E589044F3}"/>
                </a:ext>
              </a:extLst>
            </p:cNvPr>
            <p:cNvCxnSpPr>
              <a:cxnSpLocks/>
              <a:endCxn id="34" idx="1"/>
            </p:cNvCxnSpPr>
            <p:nvPr/>
          </p:nvCxnSpPr>
          <p:spPr>
            <a:xfrm flipH="1">
              <a:off x="1571447" y="4201618"/>
              <a:ext cx="219925" cy="22"/>
            </a:xfrm>
            <a:prstGeom prst="straightConnector1">
              <a:avLst/>
            </a:prstGeom>
            <a:noFill/>
            <a:ln w="19050" cap="flat" cmpd="sng">
              <a:solidFill>
                <a:schemeClr val="dk1"/>
              </a:solidFill>
              <a:prstDash val="solid"/>
              <a:round/>
              <a:headEnd type="none" w="med" len="med"/>
              <a:tailEnd type="none" w="med" len="med"/>
            </a:ln>
          </p:spPr>
        </p:cxnSp>
        <p:sp>
          <p:nvSpPr>
            <p:cNvPr id="32" name="TextBox 31">
              <a:extLst>
                <a:ext uri="{FF2B5EF4-FFF2-40B4-BE49-F238E27FC236}">
                  <a16:creationId xmlns:a16="http://schemas.microsoft.com/office/drawing/2014/main" id="{DA9466CA-4D33-E6DF-C594-ED42452EE92B}"/>
                </a:ext>
              </a:extLst>
            </p:cNvPr>
            <p:cNvSpPr txBox="1">
              <a:spLocks/>
            </p:cNvSpPr>
            <p:nvPr/>
          </p:nvSpPr>
          <p:spPr>
            <a:xfrm>
              <a:off x="1863660" y="3839980"/>
              <a:ext cx="3776782" cy="723275"/>
            </a:xfrm>
            <a:prstGeom prst="rect">
              <a:avLst/>
            </a:prstGeom>
            <a:noFill/>
          </p:spPr>
          <p:txBody>
            <a:bodyPr wrap="square">
              <a:spAutoFit/>
            </a:bodyPr>
            <a:lstStyle/>
            <a:p>
              <a:pPr>
                <a:spcBef>
                  <a:spcPts val="600"/>
                </a:spcBef>
              </a:pPr>
              <a:r>
                <a:rPr lang="en-US" sz="1200" b="1">
                  <a:latin typeface="Lato ExtraBold" panose="020F0502020204030203" pitchFamily="34" charset="0"/>
                  <a:ea typeface="Lato ExtraBold" panose="020F0502020204030203" pitchFamily="34" charset="0"/>
                  <a:cs typeface="Lato ExtraBold" panose="020F0502020204030203" pitchFamily="34" charset="0"/>
                </a:rPr>
                <a:t>Data Insights</a:t>
              </a:r>
            </a:p>
            <a:p>
              <a:pPr>
                <a:spcBef>
                  <a:spcPts val="600"/>
                </a:spcBef>
              </a:pPr>
              <a:r>
                <a:rPr lang="en-GB" sz="1200">
                  <a:latin typeface="Lato Light" panose="020F0502020204030203" pitchFamily="34" charset="0"/>
                  <a:ea typeface="Lato Light" panose="020F0502020204030203" pitchFamily="34" charset="0"/>
                  <a:cs typeface="Lato Light" panose="020F0502020204030203" pitchFamily="34" charset="0"/>
                </a:rPr>
                <a:t>Topline insights form the mapping, highlighting key statistical information.</a:t>
              </a:r>
              <a:endParaRPr lang="en-US" sz="1200">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95" name="Group 94">
            <a:extLst>
              <a:ext uri="{FF2B5EF4-FFF2-40B4-BE49-F238E27FC236}">
                <a16:creationId xmlns:a16="http://schemas.microsoft.com/office/drawing/2014/main" id="{33C55030-E847-D6A8-F6CA-EA4EC8486BAD}"/>
              </a:ext>
              <a:ext uri="{C183D7F6-B498-43B3-948B-1728B52AA6E4}">
                <adec:decorative xmlns:adec="http://schemas.microsoft.com/office/drawing/2017/decorative" val="0"/>
              </a:ext>
            </a:extLst>
          </p:cNvPr>
          <p:cNvGrpSpPr>
            <a:grpSpLocks/>
          </p:cNvGrpSpPr>
          <p:nvPr/>
        </p:nvGrpSpPr>
        <p:grpSpPr>
          <a:xfrm>
            <a:off x="669857" y="4929750"/>
            <a:ext cx="5122985" cy="880500"/>
            <a:chOff x="669857" y="4929750"/>
            <a:chExt cx="5122985" cy="880500"/>
          </a:xfrm>
        </p:grpSpPr>
        <p:sp>
          <p:nvSpPr>
            <p:cNvPr id="28" name="Google Shape;1368;p27">
              <a:extLst>
                <a:ext uri="{FF2B5EF4-FFF2-40B4-BE49-F238E27FC236}">
                  <a16:creationId xmlns:a16="http://schemas.microsoft.com/office/drawing/2014/main" id="{6C01306F-BC7B-B277-A44E-1AC7FF479829}"/>
                </a:ext>
              </a:extLst>
            </p:cNvPr>
            <p:cNvSpPr>
              <a:spLocks/>
            </p:cNvSpPr>
            <p:nvPr/>
          </p:nvSpPr>
          <p:spPr>
            <a:xfrm flipH="1">
              <a:off x="1791372" y="4929750"/>
              <a:ext cx="4001470" cy="880500"/>
            </a:xfrm>
            <a:prstGeom prst="roundRect">
              <a:avLst/>
            </a:prstGeom>
            <a:solidFill>
              <a:schemeClr val="l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29" name="Google Shape;1369;p27">
              <a:extLst>
                <a:ext uri="{FF2B5EF4-FFF2-40B4-BE49-F238E27FC236}">
                  <a16:creationId xmlns:a16="http://schemas.microsoft.com/office/drawing/2014/main" id="{CF57507C-9374-20FE-525B-C99A7AF2CDDC}"/>
                </a:ext>
              </a:extLst>
            </p:cNvPr>
            <p:cNvSpPr>
              <a:spLocks/>
            </p:cNvSpPr>
            <p:nvPr/>
          </p:nvSpPr>
          <p:spPr>
            <a:xfrm flipH="1">
              <a:off x="669857" y="4936041"/>
              <a:ext cx="901590" cy="867919"/>
            </a:xfrm>
            <a:prstGeom prst="roundRect">
              <a:avLst>
                <a:gd name="adj" fmla="val 16667"/>
              </a:avLst>
            </a:prstGeom>
            <a:solidFill>
              <a:schemeClr val="tx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rgbClr val="FFFFFF"/>
                  </a:solidFill>
                  <a:latin typeface="Lato ExtraBold" panose="020F0502020204030203" pitchFamily="34" charset="0"/>
                  <a:ea typeface="Lato ExtraBold" panose="020F0502020204030203" pitchFamily="34" charset="0"/>
                  <a:cs typeface="Lato ExtraBold" panose="020F0502020204030203" pitchFamily="34" charset="0"/>
                  <a:sym typeface="Fira Sans Extra Condensed SemiBold"/>
                </a:rPr>
                <a:t>04</a:t>
              </a:r>
              <a:endParaRPr sz="3000" b="1">
                <a:solidFill>
                  <a:srgbClr val="FFFFFF"/>
                </a:solidFill>
                <a:latin typeface="Lato ExtraBold" panose="020F0502020204030203" pitchFamily="34" charset="0"/>
                <a:ea typeface="Lato ExtraBold" panose="020F0502020204030203" pitchFamily="34" charset="0"/>
                <a:cs typeface="Lato ExtraBold" panose="020F0502020204030203" pitchFamily="34" charset="0"/>
                <a:sym typeface="Fira Sans Extra Condensed SemiBold"/>
              </a:endParaRPr>
            </a:p>
          </p:txBody>
        </p:sp>
        <p:cxnSp>
          <p:nvCxnSpPr>
            <p:cNvPr id="30" name="Google Shape;1372;p27">
              <a:extLst>
                <a:ext uri="{FF2B5EF4-FFF2-40B4-BE49-F238E27FC236}">
                  <a16:creationId xmlns:a16="http://schemas.microsoft.com/office/drawing/2014/main" id="{48A72EF3-DADB-DB9D-D889-19FD409738D9}"/>
                </a:ext>
              </a:extLst>
            </p:cNvPr>
            <p:cNvCxnSpPr>
              <a:cxnSpLocks/>
              <a:endCxn id="29" idx="1"/>
            </p:cNvCxnSpPr>
            <p:nvPr/>
          </p:nvCxnSpPr>
          <p:spPr>
            <a:xfrm flipH="1">
              <a:off x="1571447" y="5370000"/>
              <a:ext cx="219925" cy="1"/>
            </a:xfrm>
            <a:prstGeom prst="straightConnector1">
              <a:avLst/>
            </a:prstGeom>
            <a:noFill/>
            <a:ln w="19050" cap="flat" cmpd="sng">
              <a:solidFill>
                <a:schemeClr val="dk1"/>
              </a:solidFill>
              <a:prstDash val="solid"/>
              <a:round/>
              <a:headEnd type="none" w="med" len="med"/>
              <a:tailEnd type="none" w="med" len="med"/>
            </a:ln>
          </p:spPr>
        </p:cxnSp>
        <p:sp>
          <p:nvSpPr>
            <p:cNvPr id="27" name="TextBox 26">
              <a:extLst>
                <a:ext uri="{FF2B5EF4-FFF2-40B4-BE49-F238E27FC236}">
                  <a16:creationId xmlns:a16="http://schemas.microsoft.com/office/drawing/2014/main" id="{F3F2A560-DAF7-5E03-DD23-C78B1B1AB713}"/>
                </a:ext>
              </a:extLst>
            </p:cNvPr>
            <p:cNvSpPr txBox="1">
              <a:spLocks/>
            </p:cNvSpPr>
            <p:nvPr/>
          </p:nvSpPr>
          <p:spPr>
            <a:xfrm>
              <a:off x="1863660" y="5008362"/>
              <a:ext cx="3776782" cy="723275"/>
            </a:xfrm>
            <a:prstGeom prst="rect">
              <a:avLst/>
            </a:prstGeom>
            <a:noFill/>
          </p:spPr>
          <p:txBody>
            <a:bodyPr wrap="square">
              <a:spAutoFit/>
            </a:bodyPr>
            <a:lstStyle/>
            <a:p>
              <a:pPr>
                <a:spcBef>
                  <a:spcPts val="600"/>
                </a:spcBef>
              </a:pPr>
              <a:r>
                <a:rPr lang="en-US" sz="1200" b="1">
                  <a:latin typeface="Lato ExtraBold" panose="020F0502020204030203" pitchFamily="34" charset="0"/>
                  <a:ea typeface="Lato ExtraBold" panose="020F0502020204030203" pitchFamily="34" charset="0"/>
                  <a:cs typeface="Lato ExtraBold" panose="020F0502020204030203" pitchFamily="34" charset="0"/>
                </a:rPr>
                <a:t>Parameter Insights</a:t>
              </a:r>
            </a:p>
            <a:p>
              <a:pPr>
                <a:spcBef>
                  <a:spcPts val="600"/>
                </a:spcBef>
              </a:pPr>
              <a:r>
                <a:rPr lang="en-GB" sz="1200">
                  <a:latin typeface="Lato Light" panose="020F0502020204030203" pitchFamily="34" charset="0"/>
                  <a:ea typeface="Lato Light" panose="020F0502020204030203" pitchFamily="34" charset="0"/>
                  <a:cs typeface="Lato Light" panose="020F0502020204030203" pitchFamily="34" charset="0"/>
                </a:rPr>
                <a:t>Overviews for each of the mapped parameters from the data, showcasing key information. </a:t>
              </a:r>
              <a:endParaRPr lang="en-US" sz="1200">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5" name="Group 4">
            <a:extLst>
              <a:ext uri="{FF2B5EF4-FFF2-40B4-BE49-F238E27FC236}">
                <a16:creationId xmlns:a16="http://schemas.microsoft.com/office/drawing/2014/main" id="{1F18620F-6F76-CD75-D7D8-BEA0E4DE0F64}"/>
              </a:ext>
              <a:ext uri="{C183D7F6-B498-43B3-948B-1728B52AA6E4}">
                <adec:decorative xmlns:adec="http://schemas.microsoft.com/office/drawing/2017/decorative" val="0"/>
              </a:ext>
            </a:extLst>
          </p:cNvPr>
          <p:cNvGrpSpPr>
            <a:grpSpLocks/>
          </p:cNvGrpSpPr>
          <p:nvPr/>
        </p:nvGrpSpPr>
        <p:grpSpPr>
          <a:xfrm>
            <a:off x="6464627" y="2583800"/>
            <a:ext cx="5122985" cy="880500"/>
            <a:chOff x="1406769" y="1240083"/>
            <a:chExt cx="5122985" cy="880500"/>
          </a:xfrm>
        </p:grpSpPr>
        <p:grpSp>
          <p:nvGrpSpPr>
            <p:cNvPr id="18" name="Group 17">
              <a:extLst>
                <a:ext uri="{FF2B5EF4-FFF2-40B4-BE49-F238E27FC236}">
                  <a16:creationId xmlns:a16="http://schemas.microsoft.com/office/drawing/2014/main" id="{4E1C5DB4-68EF-52EC-9573-50C45122C9F5}"/>
                </a:ext>
              </a:extLst>
            </p:cNvPr>
            <p:cNvGrpSpPr>
              <a:grpSpLocks/>
            </p:cNvGrpSpPr>
            <p:nvPr/>
          </p:nvGrpSpPr>
          <p:grpSpPr>
            <a:xfrm>
              <a:off x="1406769" y="1240083"/>
              <a:ext cx="5122985" cy="880500"/>
              <a:chOff x="4970585" y="982175"/>
              <a:chExt cx="5122985" cy="880500"/>
            </a:xfrm>
          </p:grpSpPr>
          <p:sp>
            <p:nvSpPr>
              <p:cNvPr id="20" name="Google Shape;1368;p27">
                <a:extLst>
                  <a:ext uri="{FF2B5EF4-FFF2-40B4-BE49-F238E27FC236}">
                    <a16:creationId xmlns:a16="http://schemas.microsoft.com/office/drawing/2014/main" id="{1B235D0B-04E3-F64A-341C-FACFC19AB4CD}"/>
                  </a:ext>
                </a:extLst>
              </p:cNvPr>
              <p:cNvSpPr>
                <a:spLocks/>
              </p:cNvSpPr>
              <p:nvPr/>
            </p:nvSpPr>
            <p:spPr>
              <a:xfrm flipH="1">
                <a:off x="6092100" y="982175"/>
                <a:ext cx="4001470" cy="880500"/>
              </a:xfrm>
              <a:prstGeom prst="roundRect">
                <a:avLst/>
              </a:prstGeom>
              <a:solidFill>
                <a:schemeClr val="l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21" name="Google Shape;1369;p27">
                <a:extLst>
                  <a:ext uri="{FF2B5EF4-FFF2-40B4-BE49-F238E27FC236}">
                    <a16:creationId xmlns:a16="http://schemas.microsoft.com/office/drawing/2014/main" id="{0F789965-87A0-47A1-FA7B-D58518BEB65E}"/>
                  </a:ext>
                </a:extLst>
              </p:cNvPr>
              <p:cNvSpPr>
                <a:spLocks/>
              </p:cNvSpPr>
              <p:nvPr/>
            </p:nvSpPr>
            <p:spPr>
              <a:xfrm flipH="1">
                <a:off x="4970585" y="988487"/>
                <a:ext cx="901590" cy="867919"/>
              </a:xfrm>
              <a:prstGeom prst="roundRect">
                <a:avLst>
                  <a:gd name="adj" fmla="val 16667"/>
                </a:avLst>
              </a:prstGeom>
              <a:solidFill>
                <a:schemeClr val="tx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rgbClr val="FFFFFF"/>
                    </a:solidFill>
                    <a:latin typeface="Lato ExtraBold" panose="020F0502020204030203" pitchFamily="34" charset="0"/>
                    <a:ea typeface="Lato ExtraBold" panose="020F0502020204030203" pitchFamily="34" charset="0"/>
                    <a:cs typeface="Lato ExtraBold" panose="020F0502020204030203" pitchFamily="34" charset="0"/>
                    <a:sym typeface="Fira Sans Extra Condensed SemiBold"/>
                  </a:rPr>
                  <a:t>06</a:t>
                </a:r>
                <a:endParaRPr sz="3000" b="1">
                  <a:solidFill>
                    <a:srgbClr val="FFFFFF"/>
                  </a:solidFill>
                  <a:latin typeface="Lato ExtraBold" panose="020F0502020204030203" pitchFamily="34" charset="0"/>
                  <a:ea typeface="Lato ExtraBold" panose="020F0502020204030203" pitchFamily="34" charset="0"/>
                  <a:cs typeface="Lato ExtraBold" panose="020F0502020204030203" pitchFamily="34" charset="0"/>
                  <a:sym typeface="Fira Sans Extra Condensed SemiBold"/>
                </a:endParaRPr>
              </a:p>
            </p:txBody>
          </p:sp>
          <p:cxnSp>
            <p:nvCxnSpPr>
              <p:cNvPr id="22" name="Google Shape;1372;p27">
                <a:extLst>
                  <a:ext uri="{FF2B5EF4-FFF2-40B4-BE49-F238E27FC236}">
                    <a16:creationId xmlns:a16="http://schemas.microsoft.com/office/drawing/2014/main" id="{CDC8C9D3-6EF0-583D-AA59-E65D110CB010}"/>
                  </a:ext>
                </a:extLst>
              </p:cNvPr>
              <p:cNvCxnSpPr>
                <a:cxnSpLocks/>
                <a:endCxn id="21" idx="1"/>
              </p:cNvCxnSpPr>
              <p:nvPr/>
            </p:nvCxnSpPr>
            <p:spPr>
              <a:xfrm flipH="1">
                <a:off x="5872175" y="1422425"/>
                <a:ext cx="219925" cy="22"/>
              </a:xfrm>
              <a:prstGeom prst="straightConnector1">
                <a:avLst/>
              </a:prstGeom>
              <a:noFill/>
              <a:ln w="19050" cap="flat" cmpd="sng">
                <a:solidFill>
                  <a:schemeClr val="dk1"/>
                </a:solidFill>
                <a:prstDash val="solid"/>
                <a:round/>
                <a:headEnd type="none" w="med" len="med"/>
                <a:tailEnd type="none" w="med" len="med"/>
              </a:ln>
            </p:spPr>
          </p:cxnSp>
        </p:grpSp>
        <p:sp>
          <p:nvSpPr>
            <p:cNvPr id="19" name="TextBox 18">
              <a:extLst>
                <a:ext uri="{FF2B5EF4-FFF2-40B4-BE49-F238E27FC236}">
                  <a16:creationId xmlns:a16="http://schemas.microsoft.com/office/drawing/2014/main" id="{822A154F-7451-02AF-47E1-516B5926C947}"/>
                </a:ext>
              </a:extLst>
            </p:cNvPr>
            <p:cNvSpPr txBox="1">
              <a:spLocks/>
            </p:cNvSpPr>
            <p:nvPr/>
          </p:nvSpPr>
          <p:spPr>
            <a:xfrm>
              <a:off x="2600572" y="1318695"/>
              <a:ext cx="3776782" cy="723275"/>
            </a:xfrm>
            <a:prstGeom prst="rect">
              <a:avLst/>
            </a:prstGeom>
            <a:noFill/>
          </p:spPr>
          <p:txBody>
            <a:bodyPr wrap="square">
              <a:spAutoFit/>
            </a:bodyPr>
            <a:lstStyle/>
            <a:p>
              <a:pPr>
                <a:spcBef>
                  <a:spcPts val="600"/>
                </a:spcBef>
              </a:pPr>
              <a:r>
                <a:rPr lang="en-US" sz="1200" b="1">
                  <a:latin typeface="Lato ExtraBold" panose="020F0502020204030203" pitchFamily="34" charset="0"/>
                  <a:ea typeface="Lato ExtraBold" panose="020F0502020204030203" pitchFamily="34" charset="0"/>
                  <a:cs typeface="Lato ExtraBold" panose="020F0502020204030203" pitchFamily="34" charset="0"/>
                </a:rPr>
                <a:t>Deliverables</a:t>
              </a:r>
            </a:p>
            <a:p>
              <a:pPr>
                <a:spcBef>
                  <a:spcPts val="600"/>
                </a:spcBef>
              </a:pPr>
              <a:r>
                <a:rPr lang="en-GB" sz="1200">
                  <a:latin typeface="Lato Light" panose="020F0502020204030203" pitchFamily="34" charset="0"/>
                  <a:ea typeface="Lato Light" panose="020F0502020204030203" pitchFamily="34" charset="0"/>
                  <a:cs typeface="Lato Light" panose="020F0502020204030203" pitchFamily="34" charset="0"/>
                </a:rPr>
                <a:t>Listing the deliverables that will be shared following the meeting.</a:t>
              </a:r>
              <a:endParaRPr lang="en-US" sz="1200">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6" name="Group 5">
            <a:extLst>
              <a:ext uri="{FF2B5EF4-FFF2-40B4-BE49-F238E27FC236}">
                <a16:creationId xmlns:a16="http://schemas.microsoft.com/office/drawing/2014/main" id="{5F64E0ED-CB8F-CF3E-08EA-AD7276BC648D}"/>
              </a:ext>
              <a:ext uri="{C183D7F6-B498-43B3-948B-1728B52AA6E4}">
                <adec:decorative xmlns:adec="http://schemas.microsoft.com/office/drawing/2017/decorative" val="0"/>
              </a:ext>
            </a:extLst>
          </p:cNvPr>
          <p:cNvGrpSpPr>
            <a:grpSpLocks/>
          </p:cNvGrpSpPr>
          <p:nvPr/>
        </p:nvGrpSpPr>
        <p:grpSpPr>
          <a:xfrm>
            <a:off x="6464627" y="3756775"/>
            <a:ext cx="5122985" cy="880500"/>
            <a:chOff x="1406769" y="1240083"/>
            <a:chExt cx="5122985" cy="880500"/>
          </a:xfrm>
        </p:grpSpPr>
        <p:grpSp>
          <p:nvGrpSpPr>
            <p:cNvPr id="13" name="Group 12">
              <a:extLst>
                <a:ext uri="{FF2B5EF4-FFF2-40B4-BE49-F238E27FC236}">
                  <a16:creationId xmlns:a16="http://schemas.microsoft.com/office/drawing/2014/main" id="{2C98D868-AE28-F8E9-88BC-5900AFE860BA}"/>
                </a:ext>
              </a:extLst>
            </p:cNvPr>
            <p:cNvGrpSpPr>
              <a:grpSpLocks/>
            </p:cNvGrpSpPr>
            <p:nvPr/>
          </p:nvGrpSpPr>
          <p:grpSpPr>
            <a:xfrm>
              <a:off x="1406769" y="1240083"/>
              <a:ext cx="5122985" cy="880500"/>
              <a:chOff x="4970585" y="982175"/>
              <a:chExt cx="5122985" cy="880500"/>
            </a:xfrm>
          </p:grpSpPr>
          <p:sp>
            <p:nvSpPr>
              <p:cNvPr id="15" name="Google Shape;1368;p27">
                <a:extLst>
                  <a:ext uri="{FF2B5EF4-FFF2-40B4-BE49-F238E27FC236}">
                    <a16:creationId xmlns:a16="http://schemas.microsoft.com/office/drawing/2014/main" id="{0C7E7191-7488-DA55-DAB2-634E3398BDD3}"/>
                  </a:ext>
                </a:extLst>
              </p:cNvPr>
              <p:cNvSpPr>
                <a:spLocks/>
              </p:cNvSpPr>
              <p:nvPr/>
            </p:nvSpPr>
            <p:spPr>
              <a:xfrm flipH="1">
                <a:off x="6092100" y="982175"/>
                <a:ext cx="4001470" cy="880500"/>
              </a:xfrm>
              <a:prstGeom prst="roundRect">
                <a:avLst/>
              </a:prstGeom>
              <a:solidFill>
                <a:schemeClr val="l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16" name="Google Shape;1369;p27">
                <a:extLst>
                  <a:ext uri="{FF2B5EF4-FFF2-40B4-BE49-F238E27FC236}">
                    <a16:creationId xmlns:a16="http://schemas.microsoft.com/office/drawing/2014/main" id="{1FE1E508-C435-DC25-EC21-7FA84C3FF0F9}"/>
                  </a:ext>
                </a:extLst>
              </p:cNvPr>
              <p:cNvSpPr>
                <a:spLocks/>
              </p:cNvSpPr>
              <p:nvPr/>
            </p:nvSpPr>
            <p:spPr>
              <a:xfrm flipH="1">
                <a:off x="4970585" y="988487"/>
                <a:ext cx="901590" cy="867919"/>
              </a:xfrm>
              <a:prstGeom prst="roundRect">
                <a:avLst>
                  <a:gd name="adj" fmla="val 16667"/>
                </a:avLst>
              </a:prstGeom>
              <a:solidFill>
                <a:schemeClr val="tx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rgbClr val="FFFFFF"/>
                    </a:solidFill>
                    <a:latin typeface="Lato ExtraBold" panose="020F0502020204030203" pitchFamily="34" charset="0"/>
                    <a:ea typeface="Lato ExtraBold" panose="020F0502020204030203" pitchFamily="34" charset="0"/>
                    <a:cs typeface="Lato ExtraBold" panose="020F0502020204030203" pitchFamily="34" charset="0"/>
                    <a:sym typeface="Fira Sans Extra Condensed SemiBold"/>
                  </a:rPr>
                  <a:t>07</a:t>
                </a:r>
                <a:endParaRPr sz="3000" b="1">
                  <a:solidFill>
                    <a:srgbClr val="FFFFFF"/>
                  </a:solidFill>
                  <a:latin typeface="Lato ExtraBold" panose="020F0502020204030203" pitchFamily="34" charset="0"/>
                  <a:ea typeface="Lato ExtraBold" panose="020F0502020204030203" pitchFamily="34" charset="0"/>
                  <a:cs typeface="Lato ExtraBold" panose="020F0502020204030203" pitchFamily="34" charset="0"/>
                  <a:sym typeface="Fira Sans Extra Condensed SemiBold"/>
                </a:endParaRPr>
              </a:p>
            </p:txBody>
          </p:sp>
          <p:cxnSp>
            <p:nvCxnSpPr>
              <p:cNvPr id="17" name="Google Shape;1372;p27">
                <a:extLst>
                  <a:ext uri="{FF2B5EF4-FFF2-40B4-BE49-F238E27FC236}">
                    <a16:creationId xmlns:a16="http://schemas.microsoft.com/office/drawing/2014/main" id="{9954A91D-1027-66AD-822E-232A49CE1D18}"/>
                  </a:ext>
                </a:extLst>
              </p:cNvPr>
              <p:cNvCxnSpPr>
                <a:cxnSpLocks/>
                <a:endCxn id="16" idx="1"/>
              </p:cNvCxnSpPr>
              <p:nvPr/>
            </p:nvCxnSpPr>
            <p:spPr>
              <a:xfrm flipH="1">
                <a:off x="5872175" y="1422425"/>
                <a:ext cx="219925" cy="22"/>
              </a:xfrm>
              <a:prstGeom prst="straightConnector1">
                <a:avLst/>
              </a:prstGeom>
              <a:noFill/>
              <a:ln w="19050" cap="flat" cmpd="sng">
                <a:solidFill>
                  <a:schemeClr val="dk1"/>
                </a:solidFill>
                <a:prstDash val="solid"/>
                <a:round/>
                <a:headEnd type="none" w="med" len="med"/>
                <a:tailEnd type="none" w="med" len="med"/>
              </a:ln>
            </p:spPr>
          </p:cxnSp>
        </p:grpSp>
        <p:sp>
          <p:nvSpPr>
            <p:cNvPr id="14" name="TextBox 13">
              <a:extLst>
                <a:ext uri="{FF2B5EF4-FFF2-40B4-BE49-F238E27FC236}">
                  <a16:creationId xmlns:a16="http://schemas.microsoft.com/office/drawing/2014/main" id="{D0EF2D7E-C8BA-F45D-5096-93B52B0EB25A}"/>
                </a:ext>
              </a:extLst>
            </p:cNvPr>
            <p:cNvSpPr txBox="1">
              <a:spLocks/>
            </p:cNvSpPr>
            <p:nvPr/>
          </p:nvSpPr>
          <p:spPr>
            <a:xfrm>
              <a:off x="2600571" y="1318695"/>
              <a:ext cx="3863713" cy="723275"/>
            </a:xfrm>
            <a:prstGeom prst="rect">
              <a:avLst/>
            </a:prstGeom>
            <a:noFill/>
          </p:spPr>
          <p:txBody>
            <a:bodyPr wrap="square">
              <a:spAutoFit/>
            </a:bodyPr>
            <a:lstStyle/>
            <a:p>
              <a:pPr>
                <a:spcBef>
                  <a:spcPts val="600"/>
                </a:spcBef>
              </a:pPr>
              <a:r>
                <a:rPr lang="en-US" sz="1200" b="1" dirty="0">
                  <a:latin typeface="Lato ExtraBold" panose="020F0502020204030203" pitchFamily="34" charset="0"/>
                  <a:ea typeface="Lato ExtraBold" panose="020F0502020204030203" pitchFamily="34" charset="0"/>
                  <a:cs typeface="Lato ExtraBold" panose="020F0502020204030203" pitchFamily="34" charset="0"/>
                </a:rPr>
                <a:t>Timeline &amp; Next Steps</a:t>
              </a:r>
            </a:p>
            <a:p>
              <a:pPr>
                <a:spcBef>
                  <a:spcPts val="600"/>
                </a:spcBef>
              </a:pPr>
              <a:r>
                <a:rPr lang="en-GB" sz="1200" dirty="0">
                  <a:latin typeface="Lato Light" panose="020F0502020204030203" pitchFamily="34" charset="0"/>
                  <a:ea typeface="Lato Light" panose="020F0502020204030203" pitchFamily="34" charset="0"/>
                  <a:cs typeface="Lato Light" panose="020F0502020204030203" pitchFamily="34" charset="0"/>
                </a:rPr>
                <a:t>A timeline for the project and the remaining next steps for both Pharming &amp; Pi Healthcare.</a:t>
              </a:r>
              <a:endParaRPr lang="en-US" sz="1200" dirty="0">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7" name="Group 6">
            <a:extLst>
              <a:ext uri="{FF2B5EF4-FFF2-40B4-BE49-F238E27FC236}">
                <a16:creationId xmlns:a16="http://schemas.microsoft.com/office/drawing/2014/main" id="{5AAF7326-190F-0236-0420-F12B6BD28B8B}"/>
              </a:ext>
              <a:ext uri="{C183D7F6-B498-43B3-948B-1728B52AA6E4}">
                <adec:decorative xmlns:adec="http://schemas.microsoft.com/office/drawing/2017/decorative" val="0"/>
              </a:ext>
            </a:extLst>
          </p:cNvPr>
          <p:cNvGrpSpPr>
            <a:grpSpLocks/>
          </p:cNvGrpSpPr>
          <p:nvPr/>
        </p:nvGrpSpPr>
        <p:grpSpPr>
          <a:xfrm>
            <a:off x="6464627" y="4929750"/>
            <a:ext cx="5122985" cy="880500"/>
            <a:chOff x="1406769" y="1240083"/>
            <a:chExt cx="5122985" cy="880500"/>
          </a:xfrm>
        </p:grpSpPr>
        <p:grpSp>
          <p:nvGrpSpPr>
            <p:cNvPr id="8" name="Group 7">
              <a:extLst>
                <a:ext uri="{FF2B5EF4-FFF2-40B4-BE49-F238E27FC236}">
                  <a16:creationId xmlns:a16="http://schemas.microsoft.com/office/drawing/2014/main" id="{4D27F550-CAD1-0B85-C1AE-0DF5757DF119}"/>
                </a:ext>
              </a:extLst>
            </p:cNvPr>
            <p:cNvGrpSpPr>
              <a:grpSpLocks/>
            </p:cNvGrpSpPr>
            <p:nvPr/>
          </p:nvGrpSpPr>
          <p:grpSpPr>
            <a:xfrm>
              <a:off x="1406769" y="1240083"/>
              <a:ext cx="5122985" cy="880500"/>
              <a:chOff x="4970585" y="982175"/>
              <a:chExt cx="5122985" cy="880500"/>
            </a:xfrm>
          </p:grpSpPr>
          <p:sp>
            <p:nvSpPr>
              <p:cNvPr id="10" name="Google Shape;1368;p27">
                <a:extLst>
                  <a:ext uri="{FF2B5EF4-FFF2-40B4-BE49-F238E27FC236}">
                    <a16:creationId xmlns:a16="http://schemas.microsoft.com/office/drawing/2014/main" id="{0FB681DC-7BD3-7C01-CFCC-A87051EF8AE5}"/>
                  </a:ext>
                </a:extLst>
              </p:cNvPr>
              <p:cNvSpPr>
                <a:spLocks/>
              </p:cNvSpPr>
              <p:nvPr/>
            </p:nvSpPr>
            <p:spPr>
              <a:xfrm flipH="1">
                <a:off x="6092100" y="982175"/>
                <a:ext cx="4001470" cy="880500"/>
              </a:xfrm>
              <a:prstGeom prst="roundRect">
                <a:avLst/>
              </a:prstGeom>
              <a:solidFill>
                <a:schemeClr val="l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11" name="Google Shape;1369;p27">
                <a:extLst>
                  <a:ext uri="{FF2B5EF4-FFF2-40B4-BE49-F238E27FC236}">
                    <a16:creationId xmlns:a16="http://schemas.microsoft.com/office/drawing/2014/main" id="{BB52B172-1B8A-2835-75D0-404F1DC156E6}"/>
                  </a:ext>
                </a:extLst>
              </p:cNvPr>
              <p:cNvSpPr>
                <a:spLocks/>
              </p:cNvSpPr>
              <p:nvPr/>
            </p:nvSpPr>
            <p:spPr>
              <a:xfrm flipH="1">
                <a:off x="4970585" y="988466"/>
                <a:ext cx="901590" cy="867919"/>
              </a:xfrm>
              <a:prstGeom prst="roundRect">
                <a:avLst>
                  <a:gd name="adj" fmla="val 16667"/>
                </a:avLst>
              </a:prstGeom>
              <a:solidFill>
                <a:schemeClr val="tx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rgbClr val="FFFFFF"/>
                    </a:solidFill>
                    <a:latin typeface="Lato ExtraBold" panose="020F0502020204030203" pitchFamily="34" charset="0"/>
                    <a:ea typeface="Lato ExtraBold" panose="020F0502020204030203" pitchFamily="34" charset="0"/>
                    <a:cs typeface="Lato ExtraBold" panose="020F0502020204030203" pitchFamily="34" charset="0"/>
                    <a:sym typeface="Fira Sans Extra Condensed SemiBold"/>
                  </a:rPr>
                  <a:t>08</a:t>
                </a:r>
                <a:endParaRPr sz="3000" b="1">
                  <a:solidFill>
                    <a:srgbClr val="FFFFFF"/>
                  </a:solidFill>
                  <a:latin typeface="Lato ExtraBold" panose="020F0502020204030203" pitchFamily="34" charset="0"/>
                  <a:ea typeface="Lato ExtraBold" panose="020F0502020204030203" pitchFamily="34" charset="0"/>
                  <a:cs typeface="Lato ExtraBold" panose="020F0502020204030203" pitchFamily="34" charset="0"/>
                  <a:sym typeface="Fira Sans Extra Condensed SemiBold"/>
                </a:endParaRPr>
              </a:p>
            </p:txBody>
          </p:sp>
          <p:cxnSp>
            <p:nvCxnSpPr>
              <p:cNvPr id="12" name="Google Shape;1372;p27">
                <a:extLst>
                  <a:ext uri="{FF2B5EF4-FFF2-40B4-BE49-F238E27FC236}">
                    <a16:creationId xmlns:a16="http://schemas.microsoft.com/office/drawing/2014/main" id="{E18AC9A1-6A6A-AF9D-BEA1-E5DFBCBA7E24}"/>
                  </a:ext>
                </a:extLst>
              </p:cNvPr>
              <p:cNvCxnSpPr>
                <a:cxnSpLocks/>
                <a:endCxn id="11" idx="1"/>
              </p:cNvCxnSpPr>
              <p:nvPr/>
            </p:nvCxnSpPr>
            <p:spPr>
              <a:xfrm flipH="1">
                <a:off x="5872175" y="1422425"/>
                <a:ext cx="219925" cy="1"/>
              </a:xfrm>
              <a:prstGeom prst="straightConnector1">
                <a:avLst/>
              </a:prstGeom>
              <a:noFill/>
              <a:ln w="19050" cap="flat" cmpd="sng">
                <a:solidFill>
                  <a:schemeClr val="dk1"/>
                </a:solidFill>
                <a:prstDash val="solid"/>
                <a:round/>
                <a:headEnd type="none" w="med" len="med"/>
                <a:tailEnd type="none" w="med" len="med"/>
              </a:ln>
            </p:spPr>
          </p:cxnSp>
        </p:grpSp>
        <p:sp>
          <p:nvSpPr>
            <p:cNvPr id="9" name="TextBox 8">
              <a:extLst>
                <a:ext uri="{FF2B5EF4-FFF2-40B4-BE49-F238E27FC236}">
                  <a16:creationId xmlns:a16="http://schemas.microsoft.com/office/drawing/2014/main" id="{AD10517C-7225-5B62-254D-D1F0644E6B75}"/>
                </a:ext>
              </a:extLst>
            </p:cNvPr>
            <p:cNvSpPr txBox="1">
              <a:spLocks/>
            </p:cNvSpPr>
            <p:nvPr/>
          </p:nvSpPr>
          <p:spPr>
            <a:xfrm>
              <a:off x="2600572" y="1318695"/>
              <a:ext cx="3776782" cy="723275"/>
            </a:xfrm>
            <a:prstGeom prst="rect">
              <a:avLst/>
            </a:prstGeom>
            <a:noFill/>
          </p:spPr>
          <p:txBody>
            <a:bodyPr wrap="square">
              <a:spAutoFit/>
            </a:bodyPr>
            <a:lstStyle/>
            <a:p>
              <a:pPr>
                <a:spcBef>
                  <a:spcPts val="600"/>
                </a:spcBef>
              </a:pPr>
              <a:r>
                <a:rPr lang="en-US" sz="1200" b="1">
                  <a:latin typeface="Lato ExtraBold" panose="020F0502020204030203" pitchFamily="34" charset="0"/>
                  <a:ea typeface="Lato ExtraBold" panose="020F0502020204030203" pitchFamily="34" charset="0"/>
                  <a:cs typeface="Lato ExtraBold" panose="020F0502020204030203" pitchFamily="34" charset="0"/>
                </a:rPr>
                <a:t>Contacts</a:t>
              </a:r>
            </a:p>
            <a:p>
              <a:pPr>
                <a:spcBef>
                  <a:spcPts val="600"/>
                </a:spcBef>
              </a:pPr>
              <a:r>
                <a:rPr lang="en-GB" sz="1200">
                  <a:latin typeface="Lato Light" panose="020F0502020204030203" pitchFamily="34" charset="0"/>
                  <a:ea typeface="Lato Light" panose="020F0502020204030203" pitchFamily="34" charset="0"/>
                  <a:cs typeface="Lato Light" panose="020F0502020204030203" pitchFamily="34" charset="0"/>
                </a:rPr>
                <a:t>Contact details for Pi Healthcare if further information about the project is required.</a:t>
              </a:r>
              <a:endParaRPr lang="en-US" sz="1200">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98" name="Group 97">
            <a:extLst>
              <a:ext uri="{FF2B5EF4-FFF2-40B4-BE49-F238E27FC236}">
                <a16:creationId xmlns:a16="http://schemas.microsoft.com/office/drawing/2014/main" id="{5DE73C42-E898-A993-8CB4-49462EAA1511}"/>
              </a:ext>
              <a:ext uri="{C183D7F6-B498-43B3-948B-1728B52AA6E4}">
                <adec:decorative xmlns:adec="http://schemas.microsoft.com/office/drawing/2017/decorative" val="0"/>
              </a:ext>
            </a:extLst>
          </p:cNvPr>
          <p:cNvGrpSpPr>
            <a:grpSpLocks/>
          </p:cNvGrpSpPr>
          <p:nvPr/>
        </p:nvGrpSpPr>
        <p:grpSpPr>
          <a:xfrm>
            <a:off x="669857" y="1417137"/>
            <a:ext cx="4970585" cy="867919"/>
            <a:chOff x="669857" y="1417137"/>
            <a:chExt cx="4970585" cy="867919"/>
          </a:xfrm>
        </p:grpSpPr>
        <p:sp>
          <p:nvSpPr>
            <p:cNvPr id="42" name="Google Shape;1369;p27">
              <a:extLst>
                <a:ext uri="{FF2B5EF4-FFF2-40B4-BE49-F238E27FC236}">
                  <a16:creationId xmlns:a16="http://schemas.microsoft.com/office/drawing/2014/main" id="{9CEF1234-6CB6-2AC9-55FE-9DAB3E651F44}"/>
                </a:ext>
              </a:extLst>
            </p:cNvPr>
            <p:cNvSpPr>
              <a:spLocks/>
            </p:cNvSpPr>
            <p:nvPr/>
          </p:nvSpPr>
          <p:spPr>
            <a:xfrm flipH="1">
              <a:off x="669857" y="1417137"/>
              <a:ext cx="901590" cy="867919"/>
            </a:xfrm>
            <a:prstGeom prst="roundRect">
              <a:avLst>
                <a:gd name="adj" fmla="val 16667"/>
              </a:avLst>
            </a:prstGeom>
            <a:solidFill>
              <a:schemeClr val="tx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rgbClr val="FFFFFF"/>
                  </a:solidFill>
                  <a:latin typeface="Lato ExtraBold" panose="020F0502020204030203" pitchFamily="34" charset="0"/>
                  <a:ea typeface="Lato ExtraBold" panose="020F0502020204030203" pitchFamily="34" charset="0"/>
                  <a:cs typeface="Lato ExtraBold" panose="020F0502020204030203" pitchFamily="34" charset="0"/>
                  <a:sym typeface="Fira Sans Extra Condensed SemiBold"/>
                </a:rPr>
                <a:t>01</a:t>
              </a:r>
              <a:endParaRPr sz="3000" b="1">
                <a:solidFill>
                  <a:srgbClr val="FFFFFF"/>
                </a:solidFill>
                <a:latin typeface="Lato ExtraBold" panose="020F0502020204030203" pitchFamily="34" charset="0"/>
                <a:ea typeface="Lato ExtraBold" panose="020F0502020204030203" pitchFamily="34" charset="0"/>
                <a:cs typeface="Lato ExtraBold" panose="020F0502020204030203" pitchFamily="34" charset="0"/>
                <a:sym typeface="Fira Sans Extra Condensed SemiBold"/>
              </a:endParaRPr>
            </a:p>
          </p:txBody>
        </p:sp>
        <p:cxnSp>
          <p:nvCxnSpPr>
            <p:cNvPr id="43" name="Google Shape;1372;p27">
              <a:extLst>
                <a:ext uri="{FF2B5EF4-FFF2-40B4-BE49-F238E27FC236}">
                  <a16:creationId xmlns:a16="http://schemas.microsoft.com/office/drawing/2014/main" id="{9C657F60-1F6C-F044-93CC-41E88A7D3380}"/>
                </a:ext>
              </a:extLst>
            </p:cNvPr>
            <p:cNvCxnSpPr>
              <a:cxnSpLocks/>
              <a:endCxn id="42" idx="1"/>
            </p:cNvCxnSpPr>
            <p:nvPr/>
          </p:nvCxnSpPr>
          <p:spPr>
            <a:xfrm flipH="1">
              <a:off x="1571447" y="1851075"/>
              <a:ext cx="219925" cy="22"/>
            </a:xfrm>
            <a:prstGeom prst="straightConnector1">
              <a:avLst/>
            </a:prstGeom>
            <a:noFill/>
            <a:ln w="19050" cap="flat" cmpd="sng">
              <a:solidFill>
                <a:schemeClr val="dk1"/>
              </a:solidFill>
              <a:prstDash val="solid"/>
              <a:round/>
              <a:headEnd type="none" w="med" len="med"/>
              <a:tailEnd type="none" w="med" len="med"/>
            </a:ln>
          </p:spPr>
        </p:cxnSp>
        <p:sp>
          <p:nvSpPr>
            <p:cNvPr id="44" name="TextBox 43" descr="Project Introduction&#10;An introduction to the project, discussing the objectives and key questions.&#10;">
              <a:extLst>
                <a:ext uri="{FF2B5EF4-FFF2-40B4-BE49-F238E27FC236}">
                  <a16:creationId xmlns:a16="http://schemas.microsoft.com/office/drawing/2014/main" id="{BD834755-FD31-3EB0-F446-7C3E4AE5B408}"/>
                </a:ext>
              </a:extLst>
            </p:cNvPr>
            <p:cNvSpPr txBox="1">
              <a:spLocks/>
            </p:cNvSpPr>
            <p:nvPr/>
          </p:nvSpPr>
          <p:spPr>
            <a:xfrm>
              <a:off x="1863660" y="1489437"/>
              <a:ext cx="3776782" cy="723275"/>
            </a:xfrm>
            <a:prstGeom prst="rect">
              <a:avLst/>
            </a:prstGeom>
            <a:noFill/>
          </p:spPr>
          <p:txBody>
            <a:bodyPr wrap="square">
              <a:spAutoFit/>
            </a:bodyPr>
            <a:lstStyle/>
            <a:p>
              <a:pPr>
                <a:spcBef>
                  <a:spcPts val="600"/>
                </a:spcBef>
              </a:pPr>
              <a:r>
                <a:rPr lang="en-US" sz="1200" b="1">
                  <a:latin typeface="Lato ExtraBold" panose="020F0502020204030203" pitchFamily="34" charset="0"/>
                  <a:ea typeface="Lato ExtraBold" panose="020F0502020204030203" pitchFamily="34" charset="0"/>
                  <a:cs typeface="Lato ExtraBold" panose="020F0502020204030203" pitchFamily="34" charset="0"/>
                </a:rPr>
                <a:t>Project Introduction</a:t>
              </a:r>
            </a:p>
            <a:p>
              <a:pPr>
                <a:spcBef>
                  <a:spcPts val="600"/>
                </a:spcBef>
              </a:pPr>
              <a:r>
                <a:rPr lang="en-GB" sz="1200">
                  <a:latin typeface="Lato Light" panose="020F0502020204030203" pitchFamily="34" charset="0"/>
                  <a:ea typeface="Lato Light" panose="020F0502020204030203" pitchFamily="34" charset="0"/>
                  <a:cs typeface="Lato Light" panose="020F0502020204030203" pitchFamily="34" charset="0"/>
                </a:rPr>
                <a:t>An introduction to the project, discussing the objectives and key questions.</a:t>
              </a:r>
              <a:endParaRPr lang="en-US" sz="1200">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50" name="Group 49">
            <a:extLst>
              <a:ext uri="{FF2B5EF4-FFF2-40B4-BE49-F238E27FC236}">
                <a16:creationId xmlns:a16="http://schemas.microsoft.com/office/drawing/2014/main" id="{523C6339-D786-9004-52D9-7432A8831CCC}"/>
              </a:ext>
              <a:ext uri="{C183D7F6-B498-43B3-948B-1728B52AA6E4}">
                <adec:decorative xmlns:adec="http://schemas.microsoft.com/office/drawing/2017/decorative" val="0"/>
              </a:ext>
            </a:extLst>
          </p:cNvPr>
          <p:cNvGrpSpPr>
            <a:grpSpLocks/>
          </p:cNvGrpSpPr>
          <p:nvPr/>
        </p:nvGrpSpPr>
        <p:grpSpPr>
          <a:xfrm>
            <a:off x="6464627" y="1410825"/>
            <a:ext cx="5122985" cy="880500"/>
            <a:chOff x="6729100" y="1097897"/>
            <a:chExt cx="5122985" cy="880500"/>
          </a:xfrm>
        </p:grpSpPr>
        <p:sp>
          <p:nvSpPr>
            <p:cNvPr id="45" name="Google Shape;1368;p27">
              <a:extLst>
                <a:ext uri="{FF2B5EF4-FFF2-40B4-BE49-F238E27FC236}">
                  <a16:creationId xmlns:a16="http://schemas.microsoft.com/office/drawing/2014/main" id="{660EE7DD-1437-272D-4003-D7EB4EF950FE}"/>
                </a:ext>
              </a:extLst>
            </p:cNvPr>
            <p:cNvSpPr>
              <a:spLocks/>
            </p:cNvSpPr>
            <p:nvPr/>
          </p:nvSpPr>
          <p:spPr>
            <a:xfrm flipH="1">
              <a:off x="7850615" y="1097897"/>
              <a:ext cx="4001470" cy="880500"/>
            </a:xfrm>
            <a:prstGeom prst="roundRect">
              <a:avLst/>
            </a:prstGeom>
            <a:solidFill>
              <a:schemeClr val="l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6" name="Google Shape;1369;p27">
              <a:extLst>
                <a:ext uri="{FF2B5EF4-FFF2-40B4-BE49-F238E27FC236}">
                  <a16:creationId xmlns:a16="http://schemas.microsoft.com/office/drawing/2014/main" id="{CDE5A85D-2BC4-7EE0-B292-F0416628839F}"/>
                </a:ext>
              </a:extLst>
            </p:cNvPr>
            <p:cNvSpPr>
              <a:spLocks/>
            </p:cNvSpPr>
            <p:nvPr/>
          </p:nvSpPr>
          <p:spPr>
            <a:xfrm flipH="1">
              <a:off x="6729100" y="1104209"/>
              <a:ext cx="901590" cy="867919"/>
            </a:xfrm>
            <a:prstGeom prst="roundRect">
              <a:avLst>
                <a:gd name="adj" fmla="val 16667"/>
              </a:avLst>
            </a:prstGeom>
            <a:solidFill>
              <a:schemeClr val="tx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rgbClr val="FFFFFF"/>
                  </a:solidFill>
                  <a:latin typeface="Lato ExtraBold" panose="020F0502020204030203" pitchFamily="34" charset="0"/>
                  <a:ea typeface="Lato ExtraBold" panose="020F0502020204030203" pitchFamily="34" charset="0"/>
                  <a:cs typeface="Lato ExtraBold" panose="020F0502020204030203" pitchFamily="34" charset="0"/>
                  <a:sym typeface="Fira Sans Extra Condensed SemiBold"/>
                </a:rPr>
                <a:t>05</a:t>
              </a:r>
              <a:endParaRPr sz="3000" b="1">
                <a:solidFill>
                  <a:srgbClr val="FFFFFF"/>
                </a:solidFill>
                <a:latin typeface="Lato ExtraBold" panose="020F0502020204030203" pitchFamily="34" charset="0"/>
                <a:ea typeface="Lato ExtraBold" panose="020F0502020204030203" pitchFamily="34" charset="0"/>
                <a:cs typeface="Lato ExtraBold" panose="020F0502020204030203" pitchFamily="34" charset="0"/>
                <a:sym typeface="Fira Sans Extra Condensed SemiBold"/>
              </a:endParaRPr>
            </a:p>
          </p:txBody>
        </p:sp>
        <p:cxnSp>
          <p:nvCxnSpPr>
            <p:cNvPr id="47" name="Google Shape;1372;p27">
              <a:extLst>
                <a:ext uri="{FF2B5EF4-FFF2-40B4-BE49-F238E27FC236}">
                  <a16:creationId xmlns:a16="http://schemas.microsoft.com/office/drawing/2014/main" id="{481875BF-5EAC-E213-15CE-974218D3ADCE}"/>
                </a:ext>
              </a:extLst>
            </p:cNvPr>
            <p:cNvCxnSpPr>
              <a:cxnSpLocks/>
              <a:endCxn id="46" idx="1"/>
            </p:cNvCxnSpPr>
            <p:nvPr/>
          </p:nvCxnSpPr>
          <p:spPr>
            <a:xfrm flipH="1">
              <a:off x="7630690" y="1538147"/>
              <a:ext cx="219925" cy="22"/>
            </a:xfrm>
            <a:prstGeom prst="straightConnector1">
              <a:avLst/>
            </a:prstGeom>
            <a:noFill/>
            <a:ln w="19050" cap="flat" cmpd="sng">
              <a:solidFill>
                <a:schemeClr val="dk1"/>
              </a:solidFill>
              <a:prstDash val="solid"/>
              <a:round/>
              <a:headEnd type="none" w="med" len="med"/>
              <a:tailEnd type="none" w="med" len="med"/>
            </a:ln>
          </p:spPr>
        </p:cxnSp>
        <p:sp>
          <p:nvSpPr>
            <p:cNvPr id="48" name="TextBox 47">
              <a:extLst>
                <a:ext uri="{FF2B5EF4-FFF2-40B4-BE49-F238E27FC236}">
                  <a16:creationId xmlns:a16="http://schemas.microsoft.com/office/drawing/2014/main" id="{BC9D1893-F3A6-5968-C60E-39C2FAA307D7}"/>
                </a:ext>
              </a:extLst>
            </p:cNvPr>
            <p:cNvSpPr txBox="1">
              <a:spLocks/>
            </p:cNvSpPr>
            <p:nvPr/>
          </p:nvSpPr>
          <p:spPr>
            <a:xfrm>
              <a:off x="7922903" y="1176509"/>
              <a:ext cx="3776782" cy="723275"/>
            </a:xfrm>
            <a:prstGeom prst="rect">
              <a:avLst/>
            </a:prstGeom>
            <a:noFill/>
          </p:spPr>
          <p:txBody>
            <a:bodyPr wrap="square">
              <a:spAutoFit/>
            </a:bodyPr>
            <a:lstStyle/>
            <a:p>
              <a:pPr>
                <a:spcBef>
                  <a:spcPts val="600"/>
                </a:spcBef>
              </a:pPr>
              <a:r>
                <a:rPr lang="en-US" sz="1200" b="1">
                  <a:latin typeface="Lato ExtraBold" panose="020F0502020204030203" pitchFamily="34" charset="0"/>
                  <a:ea typeface="Lato ExtraBold" panose="020F0502020204030203" pitchFamily="34" charset="0"/>
                  <a:cs typeface="Lato ExtraBold" panose="020F0502020204030203" pitchFamily="34" charset="0"/>
                </a:rPr>
                <a:t>In-depth Profiles</a:t>
              </a:r>
            </a:p>
            <a:p>
              <a:pPr>
                <a:spcBef>
                  <a:spcPts val="600"/>
                </a:spcBef>
              </a:pPr>
              <a:r>
                <a:rPr lang="en-GB" sz="1200">
                  <a:latin typeface="Lato Light" panose="020F0502020204030203" pitchFamily="34" charset="0"/>
                  <a:ea typeface="Lato Light" panose="020F0502020204030203" pitchFamily="34" charset="0"/>
                  <a:cs typeface="Lato Light" panose="020F0502020204030203" pitchFamily="34" charset="0"/>
                </a:rPr>
                <a:t>Data summary of the KOLs who have in-depth profiles.</a:t>
              </a:r>
              <a:endParaRPr lang="en-US" sz="1200">
                <a:latin typeface="Lato Light" panose="020F0502020204030203" pitchFamily="34" charset="0"/>
                <a:ea typeface="Lato Light" panose="020F0502020204030203" pitchFamily="34" charset="0"/>
                <a:cs typeface="Lato Light" panose="020F0502020204030203" pitchFamily="34" charset="0"/>
              </a:endParaRPr>
            </a:p>
          </p:txBody>
        </p:sp>
      </p:grpSp>
    </p:spTree>
    <p:extLst>
      <p:ext uri="{BB962C8B-B14F-4D97-AF65-F5344CB8AC3E}">
        <p14:creationId xmlns:p14="http://schemas.microsoft.com/office/powerpoint/2010/main" val="3257059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343AD-C85C-C074-68C0-ED935BF2A9E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35A9B45-7608-148C-D357-61A7ED2D6E74}"/>
              </a:ext>
            </a:extLst>
          </p:cNvPr>
          <p:cNvSpPr>
            <a:spLocks noGrp="1"/>
          </p:cNvSpPr>
          <p:nvPr>
            <p:ph type="title"/>
          </p:nvPr>
        </p:nvSpPr>
        <p:spPr/>
        <p:txBody>
          <a:bodyPr/>
          <a:lstStyle/>
          <a:p>
            <a:r>
              <a:rPr lang="en-GB"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TREATMENT TERMS</a:t>
            </a:r>
            <a:endParaRPr lang="en-GB">
              <a:solidFill>
                <a:schemeClr val="tx1"/>
              </a:solidFill>
            </a:endParaRPr>
          </a:p>
        </p:txBody>
      </p:sp>
      <p:grpSp>
        <p:nvGrpSpPr>
          <p:cNvPr id="25" name="Group 24">
            <a:extLst>
              <a:ext uri="{FF2B5EF4-FFF2-40B4-BE49-F238E27FC236}">
                <a16:creationId xmlns:a16="http://schemas.microsoft.com/office/drawing/2014/main" id="{17C5C8EB-5102-CE2B-DC33-B6529CDC03AA}"/>
              </a:ext>
            </a:extLst>
          </p:cNvPr>
          <p:cNvGrpSpPr>
            <a:grpSpLocks/>
          </p:cNvGrpSpPr>
          <p:nvPr/>
        </p:nvGrpSpPr>
        <p:grpSpPr>
          <a:xfrm>
            <a:off x="6164562" y="3869009"/>
            <a:ext cx="4998737" cy="1935709"/>
            <a:chOff x="6164562" y="3869009"/>
            <a:chExt cx="4998737" cy="1935709"/>
          </a:xfrm>
        </p:grpSpPr>
        <p:sp>
          <p:nvSpPr>
            <p:cNvPr id="2" name="TextBox 1">
              <a:extLst>
                <a:ext uri="{FF2B5EF4-FFF2-40B4-BE49-F238E27FC236}">
                  <a16:creationId xmlns:a16="http://schemas.microsoft.com/office/drawing/2014/main" id="{5C41499D-7909-8FED-A9EF-0602B9FBE819}"/>
                </a:ext>
              </a:extLst>
            </p:cNvPr>
            <p:cNvSpPr txBox="1">
              <a:spLocks/>
            </p:cNvSpPr>
            <p:nvPr/>
          </p:nvSpPr>
          <p:spPr>
            <a:xfrm>
              <a:off x="6164562" y="3869009"/>
              <a:ext cx="4770138" cy="812530"/>
            </a:xfrm>
            <a:prstGeom prst="rect">
              <a:avLst/>
            </a:prstGeom>
            <a:noFill/>
          </p:spPr>
          <p:txBody>
            <a:bodyPr wrap="square" rtlCol="0">
              <a:spAutoFit/>
            </a:bodyPr>
            <a:lstStyle/>
            <a:p>
              <a:pPr defTabSz="1219170">
                <a:spcBef>
                  <a:spcPct val="20000"/>
                </a:spcBef>
                <a:defRPr/>
              </a:pPr>
              <a:r>
                <a:rPr lang="en-US" sz="1600" b="1">
                  <a:solidFill>
                    <a:schemeClr val="tx1">
                      <a:lumMod val="95000"/>
                      <a:lumOff val="5000"/>
                    </a:schemeClr>
                  </a:solidFill>
                  <a:latin typeface="+mj-lt"/>
                  <a:ea typeface="Lato Light" panose="020F0502020204030203" pitchFamily="34" charset="0"/>
                  <a:cs typeface="Lato Light" panose="020F0502020204030203" pitchFamily="34" charset="0"/>
                </a:rPr>
                <a:t>Key Opinion Leaders</a:t>
              </a:r>
              <a:endParaRPr lang="en-US" sz="1400" b="1">
                <a:solidFill>
                  <a:srgbClr val="4D4D4D"/>
                </a:solidFill>
                <a:latin typeface="Lato Light" panose="020F0502020204030203" pitchFamily="34" charset="0"/>
                <a:ea typeface="Lato Light" panose="020F0502020204030203" pitchFamily="34" charset="0"/>
                <a:cs typeface="Lato Light" panose="020F0502020204030203" pitchFamily="34" charset="0"/>
              </a:endParaRPr>
            </a:p>
            <a:p>
              <a:pPr defTabSz="1219170">
                <a:spcBef>
                  <a:spcPct val="20000"/>
                </a:spcBef>
                <a:defRPr/>
              </a:pPr>
              <a:r>
                <a:rPr lang="en-US" sz="140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1,452 KOLs scored using clinical </a:t>
              </a:r>
              <a:r>
                <a:rPr lang="en-US" sz="1400" err="1">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MeSH</a:t>
              </a:r>
              <a:r>
                <a:rPr lang="en-US" sz="140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 terms while 469 additional stakeholders were also captured. </a:t>
              </a:r>
            </a:p>
          </p:txBody>
        </p:sp>
        <p:sp>
          <p:nvSpPr>
            <p:cNvPr id="45" name="TextBox 44">
              <a:extLst>
                <a:ext uri="{FF2B5EF4-FFF2-40B4-BE49-F238E27FC236}">
                  <a16:creationId xmlns:a16="http://schemas.microsoft.com/office/drawing/2014/main" id="{9314C7EC-C805-DA72-FC49-63E16F68F906}"/>
                </a:ext>
              </a:extLst>
            </p:cNvPr>
            <p:cNvSpPr txBox="1">
              <a:spLocks/>
            </p:cNvSpPr>
            <p:nvPr/>
          </p:nvSpPr>
          <p:spPr>
            <a:xfrm>
              <a:off x="6164562" y="4992188"/>
              <a:ext cx="4998737" cy="812530"/>
            </a:xfrm>
            <a:prstGeom prst="rect">
              <a:avLst/>
            </a:prstGeom>
            <a:noFill/>
          </p:spPr>
          <p:txBody>
            <a:bodyPr wrap="square" rtlCol="0">
              <a:spAutoFit/>
            </a:bodyPr>
            <a:lstStyle/>
            <a:p>
              <a:pPr defTabSz="1219170">
                <a:spcBef>
                  <a:spcPct val="20000"/>
                </a:spcBef>
                <a:defRPr/>
              </a:pPr>
              <a:r>
                <a:rPr lang="en-US" sz="1600" b="1">
                  <a:solidFill>
                    <a:schemeClr val="tx1">
                      <a:lumMod val="95000"/>
                      <a:lumOff val="5000"/>
                    </a:schemeClr>
                  </a:solidFill>
                  <a:latin typeface="+mj-lt"/>
                  <a:ea typeface="Lato Light" panose="020F0502020204030203" pitchFamily="34" charset="0"/>
                  <a:cs typeface="Lato Light" panose="020F0502020204030203" pitchFamily="34" charset="0"/>
                </a:rPr>
                <a:t>Specialty</a:t>
              </a:r>
            </a:p>
            <a:p>
              <a:pPr defTabSz="1219170">
                <a:spcBef>
                  <a:spcPct val="20000"/>
                </a:spcBef>
                <a:defRPr/>
              </a:pPr>
              <a:r>
                <a:rPr lang="en-US" sz="140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19% of KOLs publishing in “Leniolisib” state their specialty as Immunology. </a:t>
              </a:r>
            </a:p>
          </p:txBody>
        </p:sp>
      </p:grpSp>
      <p:grpSp>
        <p:nvGrpSpPr>
          <p:cNvPr id="24" name="Group 23">
            <a:extLst>
              <a:ext uri="{FF2B5EF4-FFF2-40B4-BE49-F238E27FC236}">
                <a16:creationId xmlns:a16="http://schemas.microsoft.com/office/drawing/2014/main" id="{03D676BA-942B-E961-7D69-31A6048011FF}"/>
              </a:ext>
            </a:extLst>
          </p:cNvPr>
          <p:cNvGrpSpPr>
            <a:grpSpLocks/>
          </p:cNvGrpSpPr>
          <p:nvPr/>
        </p:nvGrpSpPr>
        <p:grpSpPr>
          <a:xfrm>
            <a:off x="1251455" y="1554080"/>
            <a:ext cx="9780469" cy="1978582"/>
            <a:chOff x="1251455" y="1554080"/>
            <a:chExt cx="9780469" cy="1978582"/>
          </a:xfrm>
        </p:grpSpPr>
        <p:grpSp>
          <p:nvGrpSpPr>
            <p:cNvPr id="21" name="Group 20">
              <a:extLst>
                <a:ext uri="{FF2B5EF4-FFF2-40B4-BE49-F238E27FC236}">
                  <a16:creationId xmlns:a16="http://schemas.microsoft.com/office/drawing/2014/main" id="{1F84887F-154B-1D44-D689-67C7252E8266}"/>
                </a:ext>
              </a:extLst>
            </p:cNvPr>
            <p:cNvGrpSpPr>
              <a:grpSpLocks/>
            </p:cNvGrpSpPr>
            <p:nvPr/>
          </p:nvGrpSpPr>
          <p:grpSpPr>
            <a:xfrm>
              <a:off x="3705211" y="1554080"/>
              <a:ext cx="2419200" cy="1978582"/>
              <a:chOff x="3705211" y="1554080"/>
              <a:chExt cx="2419200" cy="1978582"/>
            </a:xfrm>
          </p:grpSpPr>
          <p:sp>
            <p:nvSpPr>
              <p:cNvPr id="6" name="Google Shape;48;p15">
                <a:extLst>
                  <a:ext uri="{FF2B5EF4-FFF2-40B4-BE49-F238E27FC236}">
                    <a16:creationId xmlns:a16="http://schemas.microsoft.com/office/drawing/2014/main" id="{499CDB8D-2405-8A7A-9B51-83ADBE63148E}"/>
                  </a:ext>
                  <a:ext uri="{C183D7F6-B498-43B3-948B-1728B52AA6E4}">
                    <adec:decorative xmlns:adec="http://schemas.microsoft.com/office/drawing/2017/decorative" val="1"/>
                  </a:ext>
                </a:extLst>
              </p:cNvPr>
              <p:cNvSpPr>
                <a:spLocks/>
              </p:cNvSpPr>
              <p:nvPr/>
            </p:nvSpPr>
            <p:spPr>
              <a:xfrm>
                <a:off x="3705211" y="1988262"/>
                <a:ext cx="2419200" cy="1544400"/>
              </a:xfrm>
              <a:prstGeom prst="roundRect">
                <a:avLst>
                  <a:gd name="adj" fmla="val 11451"/>
                </a:avLst>
              </a:prstGeom>
              <a:solidFill>
                <a:srgbClr val="107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9;p15">
                <a:extLst>
                  <a:ext uri="{FF2B5EF4-FFF2-40B4-BE49-F238E27FC236}">
                    <a16:creationId xmlns:a16="http://schemas.microsoft.com/office/drawing/2014/main" id="{89B39A0F-DA66-2C0B-4BB0-99E74A4164BB}"/>
                  </a:ext>
                  <a:ext uri="{C183D7F6-B498-43B3-948B-1728B52AA6E4}">
                    <adec:decorative xmlns:adec="http://schemas.microsoft.com/office/drawing/2017/decorative" val="1"/>
                  </a:ext>
                </a:extLst>
              </p:cNvPr>
              <p:cNvSpPr>
                <a:spLocks/>
              </p:cNvSpPr>
              <p:nvPr/>
            </p:nvSpPr>
            <p:spPr>
              <a:xfrm>
                <a:off x="5043552" y="1554080"/>
                <a:ext cx="860448" cy="860448"/>
              </a:xfrm>
              <a:prstGeom prst="ellipse">
                <a:avLst/>
              </a:prstGeom>
              <a:solidFill>
                <a:srgbClr val="107A40"/>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7;p15">
                <a:extLst>
                  <a:ext uri="{FF2B5EF4-FFF2-40B4-BE49-F238E27FC236}">
                    <a16:creationId xmlns:a16="http://schemas.microsoft.com/office/drawing/2014/main" id="{7323F77D-B86A-49FD-8FFB-E8620705BF21}"/>
                  </a:ext>
                </a:extLst>
              </p:cNvPr>
              <p:cNvSpPr txBox="1">
                <a:spLocks/>
              </p:cNvSpPr>
              <p:nvPr/>
            </p:nvSpPr>
            <p:spPr>
              <a:xfrm>
                <a:off x="3902245" y="2143124"/>
                <a:ext cx="858705" cy="31992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2200">
                    <a:solidFill>
                      <a:schemeClr val="lt1"/>
                    </a:solidFill>
                    <a:latin typeface="+mj-lt"/>
                    <a:ea typeface="Fira Sans Extra Condensed Medium"/>
                    <a:cs typeface="Fira Sans Extra Condensed Medium"/>
                    <a:sym typeface="Fira Sans Extra Condensed Medium"/>
                  </a:rPr>
                  <a:t>14%</a:t>
                </a:r>
                <a:endParaRPr sz="2200">
                  <a:solidFill>
                    <a:schemeClr val="lt1"/>
                  </a:solidFill>
                  <a:latin typeface="+mj-lt"/>
                  <a:ea typeface="Fira Sans Extra Condensed Medium"/>
                  <a:cs typeface="Fira Sans Extra Condensed Medium"/>
                  <a:sym typeface="Fira Sans Extra Condensed Medium"/>
                </a:endParaRPr>
              </a:p>
            </p:txBody>
          </p:sp>
          <p:sp>
            <p:nvSpPr>
              <p:cNvPr id="16" name="Google Shape;58;p15">
                <a:extLst>
                  <a:ext uri="{FF2B5EF4-FFF2-40B4-BE49-F238E27FC236}">
                    <a16:creationId xmlns:a16="http://schemas.microsoft.com/office/drawing/2014/main" id="{AE2F8752-CB59-C3C3-5E6B-A95FD913EAEE}"/>
                  </a:ext>
                </a:extLst>
              </p:cNvPr>
              <p:cNvSpPr txBox="1">
                <a:spLocks/>
              </p:cNvSpPr>
              <p:nvPr/>
            </p:nvSpPr>
            <p:spPr>
              <a:xfrm>
                <a:off x="3902243" y="2482754"/>
                <a:ext cx="1948685" cy="858705"/>
              </a:xfrm>
              <a:prstGeom prst="rect">
                <a:avLst/>
              </a:prstGeom>
              <a:noFill/>
              <a:ln>
                <a:noFill/>
              </a:ln>
            </p:spPr>
            <p:txBody>
              <a:bodyPr spcFirstLastPara="1" wrap="square" lIns="91425" tIns="45700" rIns="91425" bIns="45700" anchor="ctr" anchorCtr="0">
                <a:noAutofit/>
              </a:bodyPr>
              <a:lstStyle/>
              <a:p>
                <a:r>
                  <a:rPr lang="en-US" sz="1200">
                    <a:solidFill>
                      <a:schemeClr val="bg1"/>
                    </a:solidFill>
                    <a:latin typeface="Lato" panose="020F0502020204030203" pitchFamily="34" charset="0"/>
                    <a:ea typeface="Lato" panose="020F0502020204030203" pitchFamily="34" charset="0"/>
                    <a:cs typeface="Lato" panose="020F0502020204030203" pitchFamily="34" charset="0"/>
                  </a:rPr>
                  <a:t>of all individuals had published using the term</a:t>
                </a:r>
              </a:p>
              <a:p>
                <a:r>
                  <a:rPr lang="en-US" sz="1200">
                    <a:solidFill>
                      <a:schemeClr val="bg1"/>
                    </a:solidFill>
                    <a:latin typeface="Lato" panose="020F0502020204030203" pitchFamily="34" charset="0"/>
                    <a:ea typeface="Lato" panose="020F0502020204030203" pitchFamily="34" charset="0"/>
                    <a:cs typeface="Lato" panose="020F0502020204030203" pitchFamily="34" charset="0"/>
                  </a:rPr>
                  <a:t>“</a:t>
                </a:r>
                <a:r>
                  <a:rPr lang="en-US" sz="1400" b="1">
                    <a:solidFill>
                      <a:schemeClr val="bg1"/>
                    </a:solidFill>
                    <a:latin typeface="Lato" panose="020F0502020204030203" pitchFamily="34" charset="0"/>
                    <a:ea typeface="Lato" panose="020F0502020204030203" pitchFamily="34" charset="0"/>
                    <a:cs typeface="Lato" panose="020F0502020204030203" pitchFamily="34" charset="0"/>
                  </a:rPr>
                  <a:t>Ig Replacement Therapy</a:t>
                </a:r>
                <a:r>
                  <a:rPr lang="en-US" sz="1200">
                    <a:solidFill>
                      <a:schemeClr val="bg1"/>
                    </a:solidFill>
                    <a:latin typeface="Lato" panose="020F0502020204030203" pitchFamily="34" charset="0"/>
                    <a:ea typeface="Lato" panose="020F0502020204030203" pitchFamily="34" charset="0"/>
                    <a:cs typeface="Lato" panose="020F0502020204030203" pitchFamily="34" charset="0"/>
                  </a:rPr>
                  <a:t>”.</a:t>
                </a:r>
              </a:p>
            </p:txBody>
          </p:sp>
        </p:grpSp>
        <p:grpSp>
          <p:nvGrpSpPr>
            <p:cNvPr id="3" name="Group 2">
              <a:extLst>
                <a:ext uri="{FF2B5EF4-FFF2-40B4-BE49-F238E27FC236}">
                  <a16:creationId xmlns:a16="http://schemas.microsoft.com/office/drawing/2014/main" id="{D1C3B71F-16F4-C194-281A-4C5FFA3CDA23}"/>
                </a:ext>
              </a:extLst>
            </p:cNvPr>
            <p:cNvGrpSpPr>
              <a:grpSpLocks/>
            </p:cNvGrpSpPr>
            <p:nvPr/>
          </p:nvGrpSpPr>
          <p:grpSpPr>
            <a:xfrm>
              <a:off x="8612724" y="1554080"/>
              <a:ext cx="2419200" cy="1978582"/>
              <a:chOff x="8612724" y="1554080"/>
              <a:chExt cx="2419200" cy="1978582"/>
            </a:xfrm>
          </p:grpSpPr>
          <p:sp>
            <p:nvSpPr>
              <p:cNvPr id="10" name="Google Shape;52;p15">
                <a:extLst>
                  <a:ext uri="{FF2B5EF4-FFF2-40B4-BE49-F238E27FC236}">
                    <a16:creationId xmlns:a16="http://schemas.microsoft.com/office/drawing/2014/main" id="{572C08A7-7964-FE43-85DD-6E5A1F81E4F4}"/>
                  </a:ext>
                  <a:ext uri="{C183D7F6-B498-43B3-948B-1728B52AA6E4}">
                    <adec:decorative xmlns:adec="http://schemas.microsoft.com/office/drawing/2017/decorative" val="1"/>
                  </a:ext>
                </a:extLst>
              </p:cNvPr>
              <p:cNvSpPr>
                <a:spLocks/>
              </p:cNvSpPr>
              <p:nvPr/>
            </p:nvSpPr>
            <p:spPr>
              <a:xfrm>
                <a:off x="8612724" y="1988262"/>
                <a:ext cx="2419200" cy="1544400"/>
              </a:xfrm>
              <a:prstGeom prst="roundRect">
                <a:avLst>
                  <a:gd name="adj" fmla="val 11451"/>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1" name="Google Shape;53;p15">
                <a:extLst>
                  <a:ext uri="{FF2B5EF4-FFF2-40B4-BE49-F238E27FC236}">
                    <a16:creationId xmlns:a16="http://schemas.microsoft.com/office/drawing/2014/main" id="{106F484F-55CD-4777-E426-D6B4F4E76EB4}"/>
                  </a:ext>
                  <a:ext uri="{C183D7F6-B498-43B3-948B-1728B52AA6E4}">
                    <adec:decorative xmlns:adec="http://schemas.microsoft.com/office/drawing/2017/decorative" val="1"/>
                  </a:ext>
                </a:extLst>
              </p:cNvPr>
              <p:cNvSpPr>
                <a:spLocks/>
              </p:cNvSpPr>
              <p:nvPr/>
            </p:nvSpPr>
            <p:spPr>
              <a:xfrm>
                <a:off x="9951065" y="1554080"/>
                <a:ext cx="860448" cy="860448"/>
              </a:xfrm>
              <a:prstGeom prst="ellipse">
                <a:avLst/>
              </a:prstGeom>
              <a:solidFill>
                <a:schemeClr val="tx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p15">
                <a:extLst>
                  <a:ext uri="{FF2B5EF4-FFF2-40B4-BE49-F238E27FC236}">
                    <a16:creationId xmlns:a16="http://schemas.microsoft.com/office/drawing/2014/main" id="{4A941721-3B62-FD20-FE57-C683F8BA16D7}"/>
                  </a:ext>
                </a:extLst>
              </p:cNvPr>
              <p:cNvSpPr txBox="1">
                <a:spLocks/>
              </p:cNvSpPr>
              <p:nvPr/>
            </p:nvSpPr>
            <p:spPr>
              <a:xfrm>
                <a:off x="8785491" y="2143124"/>
                <a:ext cx="785520" cy="31992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2200">
                    <a:solidFill>
                      <a:schemeClr val="lt1"/>
                    </a:solidFill>
                    <a:latin typeface="+mj-lt"/>
                    <a:ea typeface="Fira Sans Extra Condensed Medium"/>
                    <a:cs typeface="Fira Sans Extra Condensed Medium"/>
                    <a:sym typeface="Fira Sans Extra Condensed Medium"/>
                  </a:rPr>
                  <a:t>2%</a:t>
                </a:r>
              </a:p>
            </p:txBody>
          </p:sp>
          <p:sp>
            <p:nvSpPr>
              <p:cNvPr id="20" name="Google Shape;62;p15">
                <a:extLst>
                  <a:ext uri="{FF2B5EF4-FFF2-40B4-BE49-F238E27FC236}">
                    <a16:creationId xmlns:a16="http://schemas.microsoft.com/office/drawing/2014/main" id="{8815F87B-A605-004C-311E-1B78074E5D57}"/>
                  </a:ext>
                </a:extLst>
              </p:cNvPr>
              <p:cNvSpPr txBox="1">
                <a:spLocks/>
              </p:cNvSpPr>
              <p:nvPr/>
            </p:nvSpPr>
            <p:spPr>
              <a:xfrm>
                <a:off x="8785490" y="2369561"/>
                <a:ext cx="2026023" cy="858705"/>
              </a:xfrm>
              <a:prstGeom prst="rect">
                <a:avLst/>
              </a:prstGeom>
              <a:noFill/>
              <a:ln>
                <a:noFill/>
              </a:ln>
            </p:spPr>
            <p:txBody>
              <a:bodyPr spcFirstLastPara="1" wrap="square" lIns="91425" tIns="45700" rIns="91425" bIns="45700" anchor="ctr" anchorCtr="0">
                <a:noAutofit/>
              </a:bodyPr>
              <a:lstStyle/>
              <a:p>
                <a:r>
                  <a:rPr lang="en-US" sz="1200">
                    <a:solidFill>
                      <a:schemeClr val="bg1"/>
                    </a:solidFill>
                    <a:latin typeface="Lato" panose="020F0502020204030203" pitchFamily="34" charset="0"/>
                    <a:ea typeface="Lato" panose="020F0502020204030203" pitchFamily="34" charset="0"/>
                    <a:cs typeface="Lato" panose="020F0502020204030203" pitchFamily="34" charset="0"/>
                  </a:rPr>
                  <a:t>of all individuals had published using the term</a:t>
                </a:r>
              </a:p>
              <a:p>
                <a:r>
                  <a:rPr lang="en-US" sz="1200">
                    <a:solidFill>
                      <a:schemeClr val="bg1"/>
                    </a:solidFill>
                    <a:latin typeface="Lato" panose="020F0502020204030203" pitchFamily="34" charset="0"/>
                    <a:ea typeface="Lato" panose="020F0502020204030203" pitchFamily="34" charset="0"/>
                    <a:cs typeface="Lato" panose="020F0502020204030203" pitchFamily="34" charset="0"/>
                  </a:rPr>
                  <a:t>“</a:t>
                </a:r>
                <a:r>
                  <a:rPr lang="en-US" sz="1400" b="1">
                    <a:solidFill>
                      <a:schemeClr val="bg1"/>
                    </a:solidFill>
                    <a:latin typeface="Lato" panose="020F0502020204030203" pitchFamily="34" charset="0"/>
                    <a:ea typeface="Lato" panose="020F0502020204030203" pitchFamily="34" charset="0"/>
                    <a:cs typeface="Lato" panose="020F0502020204030203" pitchFamily="34" charset="0"/>
                  </a:rPr>
                  <a:t>Rituximab</a:t>
                </a:r>
                <a:r>
                  <a:rPr lang="en-US" sz="1200">
                    <a:solidFill>
                      <a:schemeClr val="bg1"/>
                    </a:solidFill>
                    <a:latin typeface="Lato" panose="020F0502020204030203" pitchFamily="34" charset="0"/>
                    <a:ea typeface="Lato" panose="020F0502020204030203" pitchFamily="34" charset="0"/>
                    <a:cs typeface="Lato" panose="020F0502020204030203" pitchFamily="34" charset="0"/>
                  </a:rPr>
                  <a:t>”.</a:t>
                </a:r>
              </a:p>
            </p:txBody>
          </p:sp>
        </p:grpSp>
        <p:grpSp>
          <p:nvGrpSpPr>
            <p:cNvPr id="5" name="Group 4">
              <a:extLst>
                <a:ext uri="{FF2B5EF4-FFF2-40B4-BE49-F238E27FC236}">
                  <a16:creationId xmlns:a16="http://schemas.microsoft.com/office/drawing/2014/main" id="{155CD82D-77E9-62E4-44DA-E66AEF529BC1}"/>
                </a:ext>
              </a:extLst>
            </p:cNvPr>
            <p:cNvGrpSpPr>
              <a:grpSpLocks/>
            </p:cNvGrpSpPr>
            <p:nvPr/>
          </p:nvGrpSpPr>
          <p:grpSpPr>
            <a:xfrm>
              <a:off x="6158967" y="1554080"/>
              <a:ext cx="2419200" cy="1978582"/>
              <a:chOff x="6158967" y="1554080"/>
              <a:chExt cx="2419200" cy="1978582"/>
            </a:xfrm>
          </p:grpSpPr>
          <p:sp>
            <p:nvSpPr>
              <p:cNvPr id="8" name="Google Shape;50;p15">
                <a:extLst>
                  <a:ext uri="{FF2B5EF4-FFF2-40B4-BE49-F238E27FC236}">
                    <a16:creationId xmlns:a16="http://schemas.microsoft.com/office/drawing/2014/main" id="{68903981-4697-DFD3-A77D-1083F65AFA2D}"/>
                  </a:ext>
                  <a:ext uri="{C183D7F6-B498-43B3-948B-1728B52AA6E4}">
                    <adec:decorative xmlns:adec="http://schemas.microsoft.com/office/drawing/2017/decorative" val="1"/>
                  </a:ext>
                </a:extLst>
              </p:cNvPr>
              <p:cNvSpPr>
                <a:spLocks/>
              </p:cNvSpPr>
              <p:nvPr/>
            </p:nvSpPr>
            <p:spPr>
              <a:xfrm>
                <a:off x="6158967" y="1988262"/>
                <a:ext cx="2419200" cy="1544400"/>
              </a:xfrm>
              <a:prstGeom prst="roundRect">
                <a:avLst>
                  <a:gd name="adj" fmla="val 11451"/>
                </a:avLst>
              </a:pr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1;p15">
                <a:extLst>
                  <a:ext uri="{FF2B5EF4-FFF2-40B4-BE49-F238E27FC236}">
                    <a16:creationId xmlns:a16="http://schemas.microsoft.com/office/drawing/2014/main" id="{2ECDF7F9-FCE4-6648-787B-27663582901D}"/>
                  </a:ext>
                  <a:ext uri="{C183D7F6-B498-43B3-948B-1728B52AA6E4}">
                    <adec:decorative xmlns:adec="http://schemas.microsoft.com/office/drawing/2017/decorative" val="1"/>
                  </a:ext>
                </a:extLst>
              </p:cNvPr>
              <p:cNvSpPr>
                <a:spLocks/>
              </p:cNvSpPr>
              <p:nvPr/>
            </p:nvSpPr>
            <p:spPr>
              <a:xfrm>
                <a:off x="7497309" y="1554080"/>
                <a:ext cx="860448" cy="860448"/>
              </a:xfrm>
              <a:prstGeom prst="ellipse">
                <a:avLst/>
              </a:prstGeom>
              <a:solidFill>
                <a:schemeClr val="accent6">
                  <a:lumMod val="50000"/>
                </a:schemeClr>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9;p15">
                <a:extLst>
                  <a:ext uri="{FF2B5EF4-FFF2-40B4-BE49-F238E27FC236}">
                    <a16:creationId xmlns:a16="http://schemas.microsoft.com/office/drawing/2014/main" id="{42405D2D-CEDC-1295-6B5D-FB32DE7358D2}"/>
                  </a:ext>
                </a:extLst>
              </p:cNvPr>
              <p:cNvSpPr txBox="1">
                <a:spLocks/>
              </p:cNvSpPr>
              <p:nvPr/>
            </p:nvSpPr>
            <p:spPr>
              <a:xfrm>
                <a:off x="6356001" y="2143124"/>
                <a:ext cx="860448" cy="31992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2200">
                    <a:solidFill>
                      <a:schemeClr val="lt1"/>
                    </a:solidFill>
                    <a:latin typeface="+mj-lt"/>
                    <a:ea typeface="Fira Sans Extra Condensed Medium"/>
                    <a:cs typeface="Fira Sans Extra Condensed Medium"/>
                    <a:sym typeface="Fira Sans Extra Condensed Medium"/>
                  </a:rPr>
                  <a:t>8%</a:t>
                </a:r>
              </a:p>
            </p:txBody>
          </p:sp>
          <p:sp>
            <p:nvSpPr>
              <p:cNvPr id="18" name="Google Shape;60;p15">
                <a:extLst>
                  <a:ext uri="{FF2B5EF4-FFF2-40B4-BE49-F238E27FC236}">
                    <a16:creationId xmlns:a16="http://schemas.microsoft.com/office/drawing/2014/main" id="{F43E4210-2630-9661-A44A-DDB57D12D595}"/>
                  </a:ext>
                </a:extLst>
              </p:cNvPr>
              <p:cNvSpPr txBox="1">
                <a:spLocks/>
              </p:cNvSpPr>
              <p:nvPr/>
            </p:nvSpPr>
            <p:spPr>
              <a:xfrm>
                <a:off x="6323697" y="2369562"/>
                <a:ext cx="2001758" cy="858705"/>
              </a:xfrm>
              <a:prstGeom prst="rect">
                <a:avLst/>
              </a:prstGeom>
              <a:noFill/>
              <a:ln>
                <a:noFill/>
              </a:ln>
            </p:spPr>
            <p:txBody>
              <a:bodyPr spcFirstLastPara="1" wrap="square" lIns="91425" tIns="45700" rIns="91425" bIns="45700" anchor="ctr" anchorCtr="0">
                <a:noAutofit/>
              </a:bodyPr>
              <a:lstStyle/>
              <a:p>
                <a:r>
                  <a:rPr lang="en-US" sz="1200">
                    <a:solidFill>
                      <a:schemeClr val="bg1"/>
                    </a:solidFill>
                    <a:latin typeface="Lato" panose="020F0502020204030203" pitchFamily="34" charset="0"/>
                    <a:ea typeface="Lato" panose="020F0502020204030203" pitchFamily="34" charset="0"/>
                    <a:cs typeface="Lato" panose="020F0502020204030203" pitchFamily="34" charset="0"/>
                  </a:rPr>
                  <a:t>of all individuals had published using the term</a:t>
                </a:r>
              </a:p>
              <a:p>
                <a:r>
                  <a:rPr lang="en-US" sz="1200">
                    <a:solidFill>
                      <a:schemeClr val="bg1"/>
                    </a:solidFill>
                    <a:latin typeface="Lato" panose="020F0502020204030203" pitchFamily="34" charset="0"/>
                    <a:ea typeface="Lato" panose="020F0502020204030203" pitchFamily="34" charset="0"/>
                    <a:cs typeface="Lato" panose="020F0502020204030203" pitchFamily="34" charset="0"/>
                  </a:rPr>
                  <a:t>“</a:t>
                </a:r>
                <a:r>
                  <a:rPr lang="en-US" sz="1400" b="1">
                    <a:solidFill>
                      <a:schemeClr val="bg1"/>
                    </a:solidFill>
                    <a:latin typeface="Lato" panose="020F0502020204030203" pitchFamily="34" charset="0"/>
                    <a:ea typeface="Lato" panose="020F0502020204030203" pitchFamily="34" charset="0"/>
                    <a:cs typeface="Lato" panose="020F0502020204030203" pitchFamily="34" charset="0"/>
                  </a:rPr>
                  <a:t>Leniolisib</a:t>
                </a:r>
                <a:r>
                  <a:rPr lang="en-US" sz="1200">
                    <a:solidFill>
                      <a:schemeClr val="bg1"/>
                    </a:solidFill>
                    <a:latin typeface="Lato" panose="020F0502020204030203" pitchFamily="34" charset="0"/>
                    <a:ea typeface="Lato" panose="020F0502020204030203" pitchFamily="34" charset="0"/>
                    <a:cs typeface="Lato" panose="020F0502020204030203" pitchFamily="34" charset="0"/>
                  </a:rPr>
                  <a:t>”.</a:t>
                </a:r>
              </a:p>
            </p:txBody>
          </p:sp>
        </p:grpSp>
        <p:grpSp>
          <p:nvGrpSpPr>
            <p:cNvPr id="23" name="Group 22">
              <a:extLst>
                <a:ext uri="{FF2B5EF4-FFF2-40B4-BE49-F238E27FC236}">
                  <a16:creationId xmlns:a16="http://schemas.microsoft.com/office/drawing/2014/main" id="{50734B0A-9E7D-BE57-EE3B-FD668D5FD95A}"/>
                </a:ext>
              </a:extLst>
            </p:cNvPr>
            <p:cNvGrpSpPr>
              <a:grpSpLocks/>
            </p:cNvGrpSpPr>
            <p:nvPr/>
          </p:nvGrpSpPr>
          <p:grpSpPr>
            <a:xfrm>
              <a:off x="1251455" y="1554935"/>
              <a:ext cx="2419200" cy="1977727"/>
              <a:chOff x="1251455" y="1554935"/>
              <a:chExt cx="2419200" cy="1977727"/>
            </a:xfrm>
          </p:grpSpPr>
          <p:sp>
            <p:nvSpPr>
              <p:cNvPr id="12" name="Google Shape;54;p15">
                <a:extLst>
                  <a:ext uri="{FF2B5EF4-FFF2-40B4-BE49-F238E27FC236}">
                    <a16:creationId xmlns:a16="http://schemas.microsoft.com/office/drawing/2014/main" id="{90F0B82E-3A79-C81C-B65C-FCA397D1DEE9}"/>
                  </a:ext>
                  <a:ext uri="{C183D7F6-B498-43B3-948B-1728B52AA6E4}">
                    <adec:decorative xmlns:adec="http://schemas.microsoft.com/office/drawing/2017/decorative" val="1"/>
                  </a:ext>
                </a:extLst>
              </p:cNvPr>
              <p:cNvSpPr>
                <a:spLocks/>
              </p:cNvSpPr>
              <p:nvPr/>
            </p:nvSpPr>
            <p:spPr>
              <a:xfrm>
                <a:off x="1251455" y="1988262"/>
                <a:ext cx="2419200" cy="1544400"/>
              </a:xfrm>
              <a:prstGeom prst="roundRect">
                <a:avLst>
                  <a:gd name="adj" fmla="val 11451"/>
                </a:avLst>
              </a:prstGeom>
              <a:solidFill>
                <a:srgbClr val="873A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90000"/>
                    </a:schemeClr>
                  </a:solidFill>
                </a:endParaRPr>
              </a:p>
            </p:txBody>
          </p:sp>
          <p:sp>
            <p:nvSpPr>
              <p:cNvPr id="13" name="Google Shape;55;p15">
                <a:extLst>
                  <a:ext uri="{FF2B5EF4-FFF2-40B4-BE49-F238E27FC236}">
                    <a16:creationId xmlns:a16="http://schemas.microsoft.com/office/drawing/2014/main" id="{A3A3A2FC-9D46-28AE-6126-D87579004C1A}"/>
                  </a:ext>
                </a:extLst>
              </p:cNvPr>
              <p:cNvSpPr txBox="1">
                <a:spLocks/>
              </p:cNvSpPr>
              <p:nvPr/>
            </p:nvSpPr>
            <p:spPr>
              <a:xfrm>
                <a:off x="1448488" y="2143124"/>
                <a:ext cx="839189" cy="31992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2200">
                    <a:solidFill>
                      <a:schemeClr val="lt1"/>
                    </a:solidFill>
                    <a:latin typeface="+mj-lt"/>
                    <a:ea typeface="Fira Sans Extra Condensed Medium"/>
                    <a:cs typeface="Fira Sans Extra Condensed Medium"/>
                    <a:sym typeface="Fira Sans Extra Condensed Medium"/>
                  </a:rPr>
                  <a:t>35%</a:t>
                </a:r>
                <a:endParaRPr sz="2200">
                  <a:solidFill>
                    <a:schemeClr val="lt1"/>
                  </a:solidFill>
                  <a:latin typeface="+mj-lt"/>
                  <a:ea typeface="Fira Sans Extra Condensed Medium"/>
                  <a:cs typeface="Fira Sans Extra Condensed Medium"/>
                  <a:sym typeface="Fira Sans Extra Condensed Medium"/>
                </a:endParaRPr>
              </a:p>
            </p:txBody>
          </p:sp>
          <p:sp>
            <p:nvSpPr>
              <p:cNvPr id="14" name="Google Shape;56;p15">
                <a:extLst>
                  <a:ext uri="{FF2B5EF4-FFF2-40B4-BE49-F238E27FC236}">
                    <a16:creationId xmlns:a16="http://schemas.microsoft.com/office/drawing/2014/main" id="{0B947327-72EC-F4B1-A6FD-011BB842C9ED}"/>
                  </a:ext>
                </a:extLst>
              </p:cNvPr>
              <p:cNvSpPr txBox="1">
                <a:spLocks/>
              </p:cNvSpPr>
              <p:nvPr/>
            </p:nvSpPr>
            <p:spPr>
              <a:xfrm>
                <a:off x="1448488" y="2482754"/>
                <a:ext cx="2036310" cy="858705"/>
              </a:xfrm>
              <a:prstGeom prst="rect">
                <a:avLst/>
              </a:prstGeom>
              <a:noFill/>
              <a:ln>
                <a:noFill/>
              </a:ln>
            </p:spPr>
            <p:txBody>
              <a:bodyPr spcFirstLastPara="1" wrap="square" lIns="91425" tIns="45700" rIns="91425" bIns="45700" anchor="ctr" anchorCtr="0">
                <a:noAutofit/>
              </a:bodyPr>
              <a:lstStyle/>
              <a:p>
                <a:r>
                  <a:rPr lang="en-US" sz="1200">
                    <a:solidFill>
                      <a:schemeClr val="bg1"/>
                    </a:solidFill>
                    <a:latin typeface="Lato" panose="020F0502020204030203" pitchFamily="34" charset="0"/>
                    <a:ea typeface="Lato" panose="020F0502020204030203" pitchFamily="34" charset="0"/>
                    <a:cs typeface="Lato" panose="020F0502020204030203" pitchFamily="34" charset="0"/>
                  </a:rPr>
                  <a:t>of all individuals had published using the term</a:t>
                </a:r>
              </a:p>
              <a:p>
                <a:r>
                  <a:rPr lang="en-US" sz="1200">
                    <a:solidFill>
                      <a:schemeClr val="bg1"/>
                    </a:solidFill>
                    <a:latin typeface="Lato" panose="020F0502020204030203" pitchFamily="34" charset="0"/>
                    <a:ea typeface="Lato" panose="020F0502020204030203" pitchFamily="34" charset="0"/>
                    <a:cs typeface="Lato" panose="020F0502020204030203" pitchFamily="34" charset="0"/>
                  </a:rPr>
                  <a:t>“</a:t>
                </a:r>
                <a:r>
                  <a:rPr lang="en-US" sz="1400" b="1">
                    <a:solidFill>
                      <a:schemeClr val="bg1"/>
                    </a:solidFill>
                    <a:latin typeface="Lato" panose="020F0502020204030203" pitchFamily="34" charset="0"/>
                    <a:ea typeface="Lato" panose="020F0502020204030203" pitchFamily="34" charset="0"/>
                    <a:cs typeface="Lato" panose="020F0502020204030203" pitchFamily="34" charset="0"/>
                  </a:rPr>
                  <a:t>Hematopoietic Stem Cell Transplantation</a:t>
                </a:r>
                <a:r>
                  <a:rPr lang="en-US" sz="1200">
                    <a:solidFill>
                      <a:schemeClr val="bg1"/>
                    </a:solidFill>
                    <a:latin typeface="Lato" panose="020F0502020204030203" pitchFamily="34" charset="0"/>
                    <a:ea typeface="Lato" panose="020F0502020204030203" pitchFamily="34" charset="0"/>
                    <a:cs typeface="Lato" panose="020F0502020204030203" pitchFamily="34" charset="0"/>
                  </a:rPr>
                  <a:t>”.</a:t>
                </a:r>
              </a:p>
            </p:txBody>
          </p:sp>
          <p:sp>
            <p:nvSpPr>
              <p:cNvPr id="22" name="Google Shape;82;p15">
                <a:extLst>
                  <a:ext uri="{FF2B5EF4-FFF2-40B4-BE49-F238E27FC236}">
                    <a16:creationId xmlns:a16="http://schemas.microsoft.com/office/drawing/2014/main" id="{A738ADF3-6CAC-39CC-C783-B880FD7B5268}"/>
                  </a:ext>
                  <a:ext uri="{C183D7F6-B498-43B3-948B-1728B52AA6E4}">
                    <adec:decorative xmlns:adec="http://schemas.microsoft.com/office/drawing/2017/decorative" val="1"/>
                  </a:ext>
                </a:extLst>
              </p:cNvPr>
              <p:cNvSpPr>
                <a:spLocks/>
              </p:cNvSpPr>
              <p:nvPr/>
            </p:nvSpPr>
            <p:spPr>
              <a:xfrm>
                <a:off x="2590651" y="1554935"/>
                <a:ext cx="858705" cy="858705"/>
              </a:xfrm>
              <a:prstGeom prst="ellipse">
                <a:avLst/>
              </a:prstGeom>
              <a:solidFill>
                <a:srgbClr val="873AC0"/>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90000"/>
                    </a:schemeClr>
                  </a:solidFill>
                </a:endParaRPr>
              </a:p>
            </p:txBody>
          </p:sp>
          <p:pic>
            <p:nvPicPr>
              <p:cNvPr id="38" name="Graphic 37">
                <a:extLst>
                  <a:ext uri="{FF2B5EF4-FFF2-40B4-BE49-F238E27FC236}">
                    <a16:creationId xmlns:a16="http://schemas.microsoft.com/office/drawing/2014/main" id="{E73FE604-6812-76F9-BA97-CEF3DB2CDA4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729908" y="1624287"/>
                <a:ext cx="667264" cy="667264"/>
              </a:xfrm>
              <a:prstGeom prst="rect">
                <a:avLst/>
              </a:prstGeom>
            </p:spPr>
          </p:pic>
        </p:grpSp>
      </p:grpSp>
      <p:graphicFrame>
        <p:nvGraphicFramePr>
          <p:cNvPr id="26" name="Chart 25">
            <a:extLst>
              <a:ext uri="{FF2B5EF4-FFF2-40B4-BE49-F238E27FC236}">
                <a16:creationId xmlns:a16="http://schemas.microsoft.com/office/drawing/2014/main" id="{A49B3EE3-60FE-4B47-A74C-40A759F815FD}"/>
              </a:ext>
            </a:extLst>
          </p:cNvPr>
          <p:cNvGraphicFramePr>
            <a:graphicFrameLocks/>
          </p:cNvGraphicFramePr>
          <p:nvPr>
            <p:extLst>
              <p:ext uri="{D42A27DB-BD31-4B8C-83A1-F6EECF244321}">
                <p14:modId xmlns:p14="http://schemas.microsoft.com/office/powerpoint/2010/main" val="1693520380"/>
              </p:ext>
            </p:extLst>
          </p:nvPr>
        </p:nvGraphicFramePr>
        <p:xfrm>
          <a:off x="1160076" y="3532662"/>
          <a:ext cx="5616388" cy="2747010"/>
        </p:xfrm>
        <a:graphic>
          <a:graphicData uri="http://schemas.openxmlformats.org/drawingml/2006/chart">
            <c:chart xmlns:c="http://schemas.openxmlformats.org/drawingml/2006/chart" xmlns:r="http://schemas.openxmlformats.org/officeDocument/2006/relationships" r:id="rId4"/>
          </a:graphicData>
        </a:graphic>
      </p:graphicFrame>
      <p:pic>
        <p:nvPicPr>
          <p:cNvPr id="29" name="Graphic 28" descr="IV outline">
            <a:extLst>
              <a:ext uri="{FF2B5EF4-FFF2-40B4-BE49-F238E27FC236}">
                <a16:creationId xmlns:a16="http://schemas.microsoft.com/office/drawing/2014/main" id="{35AED69E-897F-59B8-55E8-05EDA8B030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52872" y="1654448"/>
            <a:ext cx="667627" cy="667627"/>
          </a:xfrm>
          <a:prstGeom prst="rect">
            <a:avLst/>
          </a:prstGeom>
        </p:spPr>
      </p:pic>
      <p:pic>
        <p:nvPicPr>
          <p:cNvPr id="30" name="Graphic 29">
            <a:extLst>
              <a:ext uri="{FF2B5EF4-FFF2-40B4-BE49-F238E27FC236}">
                <a16:creationId xmlns:a16="http://schemas.microsoft.com/office/drawing/2014/main" id="{94C5B747-7A3D-1409-2AE4-6345CDEA9C8E}"/>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625651" y="1673733"/>
            <a:ext cx="668554" cy="668554"/>
          </a:xfrm>
          <a:prstGeom prst="rect">
            <a:avLst/>
          </a:prstGeom>
        </p:spPr>
      </p:pic>
      <p:pic>
        <p:nvPicPr>
          <p:cNvPr id="31" name="Graphic 30">
            <a:extLst>
              <a:ext uri="{FF2B5EF4-FFF2-40B4-BE49-F238E27FC236}">
                <a16:creationId xmlns:a16="http://schemas.microsoft.com/office/drawing/2014/main" id="{EEA71ABC-D22D-38EF-528E-C9D806DCE4A0}"/>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0074958" y="1646027"/>
            <a:ext cx="668554" cy="668554"/>
          </a:xfrm>
          <a:prstGeom prst="rect">
            <a:avLst/>
          </a:prstGeom>
        </p:spPr>
      </p:pic>
    </p:spTree>
    <p:extLst>
      <p:ext uri="{BB962C8B-B14F-4D97-AF65-F5344CB8AC3E}">
        <p14:creationId xmlns:p14="http://schemas.microsoft.com/office/powerpoint/2010/main" val="3856331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E17D3-CCF6-0372-30A9-EEF3B597317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EA2D037-FC97-9D2D-CA43-4316AC7106E7}"/>
              </a:ext>
            </a:extLst>
          </p:cNvPr>
          <p:cNvSpPr>
            <a:spLocks noGrp="1" noRot="1" noMove="1" noResize="1" noEditPoints="1" noAdjustHandles="1" noChangeArrowheads="1" noChangeShapeType="1"/>
          </p:cNvSpPr>
          <p:nvPr>
            <p:ph type="title"/>
          </p:nvPr>
        </p:nvSpPr>
        <p:spPr/>
        <p:txBody>
          <a:bodyPr>
            <a:normAutofit/>
          </a:bodyPr>
          <a:lstStyle/>
          <a:p>
            <a:r>
              <a:rPr lang="en-GB"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HEALTH ECONOMIST TERMS</a:t>
            </a:r>
            <a:endParaRPr lang="en-GB">
              <a:solidFill>
                <a:schemeClr val="tx1"/>
              </a:solidFill>
            </a:endParaRPr>
          </a:p>
        </p:txBody>
      </p:sp>
      <p:grpSp>
        <p:nvGrpSpPr>
          <p:cNvPr id="27" name="Group 26">
            <a:extLst>
              <a:ext uri="{FF2B5EF4-FFF2-40B4-BE49-F238E27FC236}">
                <a16:creationId xmlns:a16="http://schemas.microsoft.com/office/drawing/2014/main" id="{7BAB521F-66FD-EE1B-9E00-ED1C6D2449DD}"/>
              </a:ext>
            </a:extLst>
          </p:cNvPr>
          <p:cNvGrpSpPr>
            <a:grpSpLocks/>
          </p:cNvGrpSpPr>
          <p:nvPr/>
        </p:nvGrpSpPr>
        <p:grpSpPr>
          <a:xfrm>
            <a:off x="1251455" y="1554080"/>
            <a:ext cx="9780469" cy="1978582"/>
            <a:chOff x="1251455" y="1554080"/>
            <a:chExt cx="9780469" cy="1978582"/>
          </a:xfrm>
        </p:grpSpPr>
        <p:grpSp>
          <p:nvGrpSpPr>
            <p:cNvPr id="23" name="Group 22">
              <a:extLst>
                <a:ext uri="{FF2B5EF4-FFF2-40B4-BE49-F238E27FC236}">
                  <a16:creationId xmlns:a16="http://schemas.microsoft.com/office/drawing/2014/main" id="{DFC03833-4422-A48C-293F-EC5F64FB2D85}"/>
                </a:ext>
              </a:extLst>
            </p:cNvPr>
            <p:cNvGrpSpPr>
              <a:grpSpLocks/>
            </p:cNvGrpSpPr>
            <p:nvPr/>
          </p:nvGrpSpPr>
          <p:grpSpPr>
            <a:xfrm>
              <a:off x="6158967" y="1554080"/>
              <a:ext cx="2419200" cy="1978582"/>
              <a:chOff x="6158967" y="1554080"/>
              <a:chExt cx="2419200" cy="1978582"/>
            </a:xfrm>
          </p:grpSpPr>
          <p:sp>
            <p:nvSpPr>
              <p:cNvPr id="8" name="Google Shape;50;p15">
                <a:extLst>
                  <a:ext uri="{FF2B5EF4-FFF2-40B4-BE49-F238E27FC236}">
                    <a16:creationId xmlns:a16="http://schemas.microsoft.com/office/drawing/2014/main" id="{C86A1E34-B536-DD30-2B0F-A8D1A72BB2BD}"/>
                  </a:ext>
                  <a:ext uri="{C183D7F6-B498-43B3-948B-1728B52AA6E4}">
                    <adec:decorative xmlns:adec="http://schemas.microsoft.com/office/drawing/2017/decorative" val="1"/>
                  </a:ext>
                </a:extLst>
              </p:cNvPr>
              <p:cNvSpPr>
                <a:spLocks/>
              </p:cNvSpPr>
              <p:nvPr/>
            </p:nvSpPr>
            <p:spPr>
              <a:xfrm>
                <a:off x="6158967" y="1988262"/>
                <a:ext cx="2419200" cy="1544400"/>
              </a:xfrm>
              <a:prstGeom prst="roundRect">
                <a:avLst>
                  <a:gd name="adj" fmla="val 11451"/>
                </a:avLst>
              </a:pr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1;p15">
                <a:extLst>
                  <a:ext uri="{FF2B5EF4-FFF2-40B4-BE49-F238E27FC236}">
                    <a16:creationId xmlns:a16="http://schemas.microsoft.com/office/drawing/2014/main" id="{3FDF189B-AE69-05FB-7E2B-B39F463BD07F}"/>
                  </a:ext>
                  <a:ext uri="{C183D7F6-B498-43B3-948B-1728B52AA6E4}">
                    <adec:decorative xmlns:adec="http://schemas.microsoft.com/office/drawing/2017/decorative" val="1"/>
                  </a:ext>
                </a:extLst>
              </p:cNvPr>
              <p:cNvSpPr>
                <a:spLocks/>
              </p:cNvSpPr>
              <p:nvPr/>
            </p:nvSpPr>
            <p:spPr>
              <a:xfrm>
                <a:off x="7497309" y="1554080"/>
                <a:ext cx="860448" cy="860448"/>
              </a:xfrm>
              <a:prstGeom prst="ellipse">
                <a:avLst/>
              </a:prstGeom>
              <a:solidFill>
                <a:schemeClr val="accent6">
                  <a:lumMod val="50000"/>
                </a:schemeClr>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9;p15">
                <a:extLst>
                  <a:ext uri="{FF2B5EF4-FFF2-40B4-BE49-F238E27FC236}">
                    <a16:creationId xmlns:a16="http://schemas.microsoft.com/office/drawing/2014/main" id="{8798BAC4-15D6-8DDA-C333-7A0B0736AD86}"/>
                  </a:ext>
                </a:extLst>
              </p:cNvPr>
              <p:cNvSpPr txBox="1">
                <a:spLocks/>
              </p:cNvSpPr>
              <p:nvPr/>
            </p:nvSpPr>
            <p:spPr>
              <a:xfrm>
                <a:off x="6356001" y="2143124"/>
                <a:ext cx="860448" cy="31992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2200">
                    <a:solidFill>
                      <a:schemeClr val="lt1"/>
                    </a:solidFill>
                    <a:latin typeface="+mj-lt"/>
                    <a:ea typeface="Fira Sans Extra Condensed Medium"/>
                    <a:cs typeface="Fira Sans Extra Condensed Medium"/>
                    <a:sym typeface="Fira Sans Extra Condensed Medium"/>
                  </a:rPr>
                  <a:t>17%</a:t>
                </a:r>
                <a:endParaRPr sz="2200">
                  <a:solidFill>
                    <a:schemeClr val="lt1"/>
                  </a:solidFill>
                  <a:latin typeface="+mj-lt"/>
                  <a:ea typeface="Fira Sans Extra Condensed Medium"/>
                  <a:cs typeface="Fira Sans Extra Condensed Medium"/>
                  <a:sym typeface="Fira Sans Extra Condensed Medium"/>
                </a:endParaRPr>
              </a:p>
            </p:txBody>
          </p:sp>
          <p:sp>
            <p:nvSpPr>
              <p:cNvPr id="18" name="Google Shape;60;p15">
                <a:extLst>
                  <a:ext uri="{FF2B5EF4-FFF2-40B4-BE49-F238E27FC236}">
                    <a16:creationId xmlns:a16="http://schemas.microsoft.com/office/drawing/2014/main" id="{6683BA41-4DE6-8B3C-4BB4-0E2F81D24F23}"/>
                  </a:ext>
                </a:extLst>
              </p:cNvPr>
              <p:cNvSpPr txBox="1">
                <a:spLocks/>
              </p:cNvSpPr>
              <p:nvPr/>
            </p:nvSpPr>
            <p:spPr>
              <a:xfrm>
                <a:off x="6356000" y="2482754"/>
                <a:ext cx="2001757" cy="858705"/>
              </a:xfrm>
              <a:prstGeom prst="rect">
                <a:avLst/>
              </a:prstGeom>
              <a:noFill/>
              <a:ln>
                <a:noFill/>
              </a:ln>
            </p:spPr>
            <p:txBody>
              <a:bodyPr spcFirstLastPara="1" wrap="square" lIns="91425" tIns="45700" rIns="91425" bIns="45700" anchor="ctr" anchorCtr="0">
                <a:noAutofit/>
              </a:bodyPr>
              <a:lstStyle/>
              <a:p>
                <a:r>
                  <a:rPr lang="en-US" sz="1200">
                    <a:solidFill>
                      <a:schemeClr val="bg1"/>
                    </a:solidFill>
                    <a:latin typeface="Lato" panose="020F0502020204030203" pitchFamily="34" charset="0"/>
                    <a:ea typeface="Lato" panose="020F0502020204030203" pitchFamily="34" charset="0"/>
                    <a:cs typeface="Lato" panose="020F0502020204030203" pitchFamily="34" charset="0"/>
                  </a:rPr>
                  <a:t>of all individuals had published using the term</a:t>
                </a:r>
              </a:p>
              <a:p>
                <a:r>
                  <a:rPr lang="en-US" sz="1200">
                    <a:solidFill>
                      <a:schemeClr val="bg1"/>
                    </a:solidFill>
                    <a:latin typeface="Lato" panose="020F0502020204030203" pitchFamily="34" charset="0"/>
                    <a:ea typeface="Lato" panose="020F0502020204030203" pitchFamily="34" charset="0"/>
                    <a:cs typeface="Lato" panose="020F0502020204030203" pitchFamily="34" charset="0"/>
                  </a:rPr>
                  <a:t>“</a:t>
                </a:r>
                <a:r>
                  <a:rPr lang="en-US" sz="1400" b="1">
                    <a:solidFill>
                      <a:schemeClr val="bg1"/>
                    </a:solidFill>
                    <a:latin typeface="Lato" panose="020F0502020204030203" pitchFamily="34" charset="0"/>
                    <a:ea typeface="Lato" panose="020F0502020204030203" pitchFamily="34" charset="0"/>
                    <a:cs typeface="Lato" panose="020F0502020204030203" pitchFamily="34" charset="0"/>
                  </a:rPr>
                  <a:t>Quality of Life</a:t>
                </a:r>
                <a:r>
                  <a:rPr lang="en-US" sz="1200">
                    <a:solidFill>
                      <a:schemeClr val="bg1"/>
                    </a:solidFill>
                    <a:latin typeface="Lato" panose="020F0502020204030203" pitchFamily="34" charset="0"/>
                    <a:ea typeface="Lato" panose="020F0502020204030203" pitchFamily="34" charset="0"/>
                    <a:cs typeface="Lato" panose="020F0502020204030203" pitchFamily="34" charset="0"/>
                  </a:rPr>
                  <a:t>”.</a:t>
                </a:r>
              </a:p>
            </p:txBody>
          </p:sp>
        </p:grpSp>
        <p:grpSp>
          <p:nvGrpSpPr>
            <p:cNvPr id="24" name="Group 23">
              <a:extLst>
                <a:ext uri="{FF2B5EF4-FFF2-40B4-BE49-F238E27FC236}">
                  <a16:creationId xmlns:a16="http://schemas.microsoft.com/office/drawing/2014/main" id="{A98C531C-DDF4-6D8A-85CB-67E5EDD12E3B}"/>
                </a:ext>
              </a:extLst>
            </p:cNvPr>
            <p:cNvGrpSpPr>
              <a:grpSpLocks/>
            </p:cNvGrpSpPr>
            <p:nvPr/>
          </p:nvGrpSpPr>
          <p:grpSpPr>
            <a:xfrm>
              <a:off x="3705211" y="1554080"/>
              <a:ext cx="2419200" cy="1978582"/>
              <a:chOff x="3705211" y="1554080"/>
              <a:chExt cx="2419200" cy="1978582"/>
            </a:xfrm>
          </p:grpSpPr>
          <p:sp>
            <p:nvSpPr>
              <p:cNvPr id="6" name="Google Shape;48;p15">
                <a:extLst>
                  <a:ext uri="{FF2B5EF4-FFF2-40B4-BE49-F238E27FC236}">
                    <a16:creationId xmlns:a16="http://schemas.microsoft.com/office/drawing/2014/main" id="{B7CADB72-1A4B-1C80-5BEC-BC5DAFED8489}"/>
                  </a:ext>
                  <a:ext uri="{C183D7F6-B498-43B3-948B-1728B52AA6E4}">
                    <adec:decorative xmlns:adec="http://schemas.microsoft.com/office/drawing/2017/decorative" val="1"/>
                  </a:ext>
                </a:extLst>
              </p:cNvPr>
              <p:cNvSpPr>
                <a:spLocks/>
              </p:cNvSpPr>
              <p:nvPr/>
            </p:nvSpPr>
            <p:spPr>
              <a:xfrm>
                <a:off x="3705211" y="1988262"/>
                <a:ext cx="2419200" cy="1544400"/>
              </a:xfrm>
              <a:prstGeom prst="roundRect">
                <a:avLst>
                  <a:gd name="adj" fmla="val 1145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9;p15">
                <a:extLst>
                  <a:ext uri="{FF2B5EF4-FFF2-40B4-BE49-F238E27FC236}">
                    <a16:creationId xmlns:a16="http://schemas.microsoft.com/office/drawing/2014/main" id="{FD4D82D0-4474-30DF-8D7F-14DC484B9536}"/>
                  </a:ext>
                  <a:ext uri="{C183D7F6-B498-43B3-948B-1728B52AA6E4}">
                    <adec:decorative xmlns:adec="http://schemas.microsoft.com/office/drawing/2017/decorative" val="1"/>
                  </a:ext>
                </a:extLst>
              </p:cNvPr>
              <p:cNvSpPr>
                <a:spLocks/>
              </p:cNvSpPr>
              <p:nvPr/>
            </p:nvSpPr>
            <p:spPr>
              <a:xfrm>
                <a:off x="5043552" y="1554080"/>
                <a:ext cx="860448" cy="860448"/>
              </a:xfrm>
              <a:prstGeom prst="ellipse">
                <a:avLst/>
              </a:pr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7;p15">
                <a:extLst>
                  <a:ext uri="{FF2B5EF4-FFF2-40B4-BE49-F238E27FC236}">
                    <a16:creationId xmlns:a16="http://schemas.microsoft.com/office/drawing/2014/main" id="{E6FA27FD-79AB-9D65-BE7D-68201BC7798A}"/>
                  </a:ext>
                </a:extLst>
              </p:cNvPr>
              <p:cNvSpPr txBox="1">
                <a:spLocks/>
              </p:cNvSpPr>
              <p:nvPr/>
            </p:nvSpPr>
            <p:spPr>
              <a:xfrm>
                <a:off x="3902245" y="2143124"/>
                <a:ext cx="858705" cy="31992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2200">
                    <a:solidFill>
                      <a:schemeClr val="lt1"/>
                    </a:solidFill>
                    <a:latin typeface="+mj-lt"/>
                    <a:ea typeface="Fira Sans Extra Condensed Medium"/>
                    <a:cs typeface="Fira Sans Extra Condensed Medium"/>
                    <a:sym typeface="Fira Sans Extra Condensed Medium"/>
                  </a:rPr>
                  <a:t>10%</a:t>
                </a:r>
                <a:endParaRPr sz="2200">
                  <a:solidFill>
                    <a:schemeClr val="lt1"/>
                  </a:solidFill>
                  <a:latin typeface="+mj-lt"/>
                  <a:ea typeface="Fira Sans Extra Condensed Medium"/>
                  <a:cs typeface="Fira Sans Extra Condensed Medium"/>
                  <a:sym typeface="Fira Sans Extra Condensed Medium"/>
                </a:endParaRPr>
              </a:p>
            </p:txBody>
          </p:sp>
          <p:sp>
            <p:nvSpPr>
              <p:cNvPr id="16" name="Google Shape;58;p15">
                <a:extLst>
                  <a:ext uri="{FF2B5EF4-FFF2-40B4-BE49-F238E27FC236}">
                    <a16:creationId xmlns:a16="http://schemas.microsoft.com/office/drawing/2014/main" id="{DD03A9F1-5247-C423-B328-C13BBBA0F202}"/>
                  </a:ext>
                </a:extLst>
              </p:cNvPr>
              <p:cNvSpPr txBox="1">
                <a:spLocks/>
              </p:cNvSpPr>
              <p:nvPr/>
            </p:nvSpPr>
            <p:spPr>
              <a:xfrm>
                <a:off x="3902243" y="2482754"/>
                <a:ext cx="2001757" cy="858705"/>
              </a:xfrm>
              <a:prstGeom prst="rect">
                <a:avLst/>
              </a:prstGeom>
              <a:noFill/>
              <a:ln>
                <a:noFill/>
              </a:ln>
            </p:spPr>
            <p:txBody>
              <a:bodyPr spcFirstLastPara="1" wrap="square" lIns="91425" tIns="45700" rIns="91425" bIns="45700" anchor="ctr" anchorCtr="0">
                <a:noAutofit/>
              </a:bodyPr>
              <a:lstStyle/>
              <a:p>
                <a:r>
                  <a:rPr lang="en-US" sz="1200">
                    <a:solidFill>
                      <a:schemeClr val="bg1"/>
                    </a:solidFill>
                    <a:latin typeface="Lato" panose="020F0502020204030203" pitchFamily="34" charset="0"/>
                    <a:ea typeface="Lato" panose="020F0502020204030203" pitchFamily="34" charset="0"/>
                    <a:cs typeface="Lato" panose="020F0502020204030203" pitchFamily="34" charset="0"/>
                  </a:rPr>
                  <a:t>of all individuals had published using the term</a:t>
                </a:r>
              </a:p>
              <a:p>
                <a:r>
                  <a:rPr lang="en-US" sz="1200">
                    <a:solidFill>
                      <a:schemeClr val="bg1"/>
                    </a:solidFill>
                    <a:latin typeface="Lato" panose="020F0502020204030203" pitchFamily="34" charset="0"/>
                    <a:ea typeface="Lato" panose="020F0502020204030203" pitchFamily="34" charset="0"/>
                    <a:cs typeface="Lato" panose="020F0502020204030203" pitchFamily="34" charset="0"/>
                  </a:rPr>
                  <a:t>“</a:t>
                </a:r>
                <a:r>
                  <a:rPr lang="en-US" sz="1400" b="1">
                    <a:solidFill>
                      <a:schemeClr val="bg1"/>
                    </a:solidFill>
                    <a:latin typeface="Lato" panose="020F0502020204030203" pitchFamily="34" charset="0"/>
                    <a:ea typeface="Lato" panose="020F0502020204030203" pitchFamily="34" charset="0"/>
                    <a:cs typeface="Lato" panose="020F0502020204030203" pitchFamily="34" charset="0"/>
                  </a:rPr>
                  <a:t>Clinical Outcomes</a:t>
                </a:r>
                <a:r>
                  <a:rPr lang="en-US" sz="1200">
                    <a:solidFill>
                      <a:schemeClr val="bg1"/>
                    </a:solidFill>
                    <a:latin typeface="Lato" panose="020F0502020204030203" pitchFamily="34" charset="0"/>
                    <a:ea typeface="Lato" panose="020F0502020204030203" pitchFamily="34" charset="0"/>
                    <a:cs typeface="Lato" panose="020F0502020204030203" pitchFamily="34" charset="0"/>
                  </a:rPr>
                  <a:t>”.</a:t>
                </a:r>
              </a:p>
            </p:txBody>
          </p:sp>
          <p:pic>
            <p:nvPicPr>
              <p:cNvPr id="77" name="Graphic 76" descr="Clipboard Mixed outline">
                <a:extLst>
                  <a:ext uri="{FF2B5EF4-FFF2-40B4-BE49-F238E27FC236}">
                    <a16:creationId xmlns:a16="http://schemas.microsoft.com/office/drawing/2014/main" id="{33217814-4E9C-06D5-FF08-33544071CE5F}"/>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5129798" y="1624287"/>
                <a:ext cx="720000" cy="720000"/>
              </a:xfrm>
              <a:prstGeom prst="rect">
                <a:avLst/>
              </a:prstGeom>
            </p:spPr>
          </p:pic>
        </p:grpSp>
        <p:grpSp>
          <p:nvGrpSpPr>
            <p:cNvPr id="25" name="Group 24">
              <a:extLst>
                <a:ext uri="{FF2B5EF4-FFF2-40B4-BE49-F238E27FC236}">
                  <a16:creationId xmlns:a16="http://schemas.microsoft.com/office/drawing/2014/main" id="{AD295216-E284-82CD-4D1D-08674434B993}"/>
                </a:ext>
              </a:extLst>
            </p:cNvPr>
            <p:cNvGrpSpPr>
              <a:grpSpLocks/>
            </p:cNvGrpSpPr>
            <p:nvPr/>
          </p:nvGrpSpPr>
          <p:grpSpPr>
            <a:xfrm>
              <a:off x="1251455" y="1554935"/>
              <a:ext cx="2419200" cy="1977727"/>
              <a:chOff x="1251455" y="1554935"/>
              <a:chExt cx="2419200" cy="1977727"/>
            </a:xfrm>
          </p:grpSpPr>
          <p:sp>
            <p:nvSpPr>
              <p:cNvPr id="12" name="Google Shape;54;p15">
                <a:extLst>
                  <a:ext uri="{FF2B5EF4-FFF2-40B4-BE49-F238E27FC236}">
                    <a16:creationId xmlns:a16="http://schemas.microsoft.com/office/drawing/2014/main" id="{51E87759-3B98-BB6F-DE07-1A4A5B343402}"/>
                  </a:ext>
                  <a:ext uri="{C183D7F6-B498-43B3-948B-1728B52AA6E4}">
                    <adec:decorative xmlns:adec="http://schemas.microsoft.com/office/drawing/2017/decorative" val="1"/>
                  </a:ext>
                </a:extLst>
              </p:cNvPr>
              <p:cNvSpPr>
                <a:spLocks/>
              </p:cNvSpPr>
              <p:nvPr/>
            </p:nvSpPr>
            <p:spPr>
              <a:xfrm>
                <a:off x="1251455" y="1988262"/>
                <a:ext cx="2419200" cy="1544400"/>
              </a:xfrm>
              <a:prstGeom prst="roundRect">
                <a:avLst>
                  <a:gd name="adj" fmla="val 11451"/>
                </a:avLst>
              </a:prstGeom>
              <a:solidFill>
                <a:srgbClr val="873A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5;p15">
                <a:extLst>
                  <a:ext uri="{FF2B5EF4-FFF2-40B4-BE49-F238E27FC236}">
                    <a16:creationId xmlns:a16="http://schemas.microsoft.com/office/drawing/2014/main" id="{3511C738-CF4B-578F-33E4-1D08E08225C3}"/>
                  </a:ext>
                </a:extLst>
              </p:cNvPr>
              <p:cNvSpPr txBox="1">
                <a:spLocks/>
              </p:cNvSpPr>
              <p:nvPr/>
            </p:nvSpPr>
            <p:spPr>
              <a:xfrm>
                <a:off x="1448488" y="2143124"/>
                <a:ext cx="839189" cy="31992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2200">
                    <a:solidFill>
                      <a:schemeClr val="lt1"/>
                    </a:solidFill>
                    <a:latin typeface="+mj-lt"/>
                    <a:ea typeface="Fira Sans Extra Condensed Medium"/>
                    <a:cs typeface="Fira Sans Extra Condensed Medium"/>
                    <a:sym typeface="Fira Sans Extra Condensed Medium"/>
                  </a:rPr>
                  <a:t>4%</a:t>
                </a:r>
                <a:endParaRPr sz="2200">
                  <a:solidFill>
                    <a:schemeClr val="lt1"/>
                  </a:solidFill>
                  <a:latin typeface="+mj-lt"/>
                  <a:ea typeface="Fira Sans Extra Condensed Medium"/>
                  <a:cs typeface="Fira Sans Extra Condensed Medium"/>
                  <a:sym typeface="Fira Sans Extra Condensed Medium"/>
                </a:endParaRPr>
              </a:p>
            </p:txBody>
          </p:sp>
          <p:sp>
            <p:nvSpPr>
              <p:cNvPr id="14" name="Google Shape;56;p15">
                <a:extLst>
                  <a:ext uri="{FF2B5EF4-FFF2-40B4-BE49-F238E27FC236}">
                    <a16:creationId xmlns:a16="http://schemas.microsoft.com/office/drawing/2014/main" id="{977438F7-A836-BA44-214E-DEE8D05B4543}"/>
                  </a:ext>
                </a:extLst>
              </p:cNvPr>
              <p:cNvSpPr txBox="1">
                <a:spLocks/>
              </p:cNvSpPr>
              <p:nvPr/>
            </p:nvSpPr>
            <p:spPr>
              <a:xfrm>
                <a:off x="1448488" y="2482754"/>
                <a:ext cx="2000868" cy="858705"/>
              </a:xfrm>
              <a:prstGeom prst="rect">
                <a:avLst/>
              </a:prstGeom>
              <a:noFill/>
              <a:ln>
                <a:noFill/>
              </a:ln>
            </p:spPr>
            <p:txBody>
              <a:bodyPr spcFirstLastPara="1" wrap="square" lIns="91425" tIns="45700" rIns="91425" bIns="45700" anchor="ctr" anchorCtr="0">
                <a:noAutofit/>
              </a:bodyPr>
              <a:lstStyle/>
              <a:p>
                <a:r>
                  <a:rPr lang="en-US" sz="1200">
                    <a:solidFill>
                      <a:schemeClr val="bg1"/>
                    </a:solidFill>
                    <a:latin typeface="Lato" panose="020F0502020204030203" pitchFamily="34" charset="0"/>
                    <a:ea typeface="Lato" panose="020F0502020204030203" pitchFamily="34" charset="0"/>
                    <a:cs typeface="Lato" panose="020F0502020204030203" pitchFamily="34" charset="0"/>
                  </a:rPr>
                  <a:t>of all individuals had published using the term</a:t>
                </a:r>
              </a:p>
              <a:p>
                <a:r>
                  <a:rPr lang="en-US" sz="1200">
                    <a:solidFill>
                      <a:schemeClr val="bg1"/>
                    </a:solidFill>
                    <a:latin typeface="Lato" panose="020F0502020204030203" pitchFamily="34" charset="0"/>
                    <a:ea typeface="Lato" panose="020F0502020204030203" pitchFamily="34" charset="0"/>
                    <a:cs typeface="Lato" panose="020F0502020204030203" pitchFamily="34" charset="0"/>
                  </a:rPr>
                  <a:t>“</a:t>
                </a:r>
                <a:r>
                  <a:rPr lang="en-US" sz="1400" b="1">
                    <a:solidFill>
                      <a:schemeClr val="bg1"/>
                    </a:solidFill>
                    <a:latin typeface="Lato" panose="020F0502020204030203" pitchFamily="34" charset="0"/>
                    <a:ea typeface="Lato" panose="020F0502020204030203" pitchFamily="34" charset="0"/>
                    <a:cs typeface="Lato" panose="020F0502020204030203" pitchFamily="34" charset="0"/>
                  </a:rPr>
                  <a:t>Health-Related Quality of Life</a:t>
                </a:r>
                <a:r>
                  <a:rPr lang="en-US" sz="1200">
                    <a:solidFill>
                      <a:schemeClr val="bg1"/>
                    </a:solidFill>
                    <a:latin typeface="Lato" panose="020F0502020204030203" pitchFamily="34" charset="0"/>
                    <a:ea typeface="Lato" panose="020F0502020204030203" pitchFamily="34" charset="0"/>
                    <a:cs typeface="Lato" panose="020F0502020204030203" pitchFamily="34" charset="0"/>
                  </a:rPr>
                  <a:t>”.</a:t>
                </a:r>
              </a:p>
            </p:txBody>
          </p:sp>
          <p:sp>
            <p:nvSpPr>
              <p:cNvPr id="22" name="Google Shape;82;p15">
                <a:extLst>
                  <a:ext uri="{FF2B5EF4-FFF2-40B4-BE49-F238E27FC236}">
                    <a16:creationId xmlns:a16="http://schemas.microsoft.com/office/drawing/2014/main" id="{D2821188-DAC2-B1F3-3508-9C2E638A1650}"/>
                  </a:ext>
                  <a:ext uri="{C183D7F6-B498-43B3-948B-1728B52AA6E4}">
                    <adec:decorative xmlns:adec="http://schemas.microsoft.com/office/drawing/2017/decorative" val="1"/>
                  </a:ext>
                </a:extLst>
              </p:cNvPr>
              <p:cNvSpPr>
                <a:spLocks/>
              </p:cNvSpPr>
              <p:nvPr/>
            </p:nvSpPr>
            <p:spPr>
              <a:xfrm>
                <a:off x="2590651" y="1554935"/>
                <a:ext cx="858705" cy="858705"/>
              </a:xfrm>
              <a:prstGeom prst="ellipse">
                <a:avLst/>
              </a:prstGeom>
              <a:solidFill>
                <a:srgbClr val="873AC0"/>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9" name="Graphic 78" descr="Upward trend outline">
                <a:extLst>
                  <a:ext uri="{FF2B5EF4-FFF2-40B4-BE49-F238E27FC236}">
                    <a16:creationId xmlns:a16="http://schemas.microsoft.com/office/drawing/2014/main" id="{C73ED68E-AC2C-0542-BED7-8CC8B70E11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60003" y="1624287"/>
                <a:ext cx="720000" cy="720000"/>
              </a:xfrm>
              <a:prstGeom prst="rect">
                <a:avLst/>
              </a:prstGeom>
            </p:spPr>
          </p:pic>
        </p:grpSp>
        <p:grpSp>
          <p:nvGrpSpPr>
            <p:cNvPr id="3" name="Group 2">
              <a:extLst>
                <a:ext uri="{FF2B5EF4-FFF2-40B4-BE49-F238E27FC236}">
                  <a16:creationId xmlns:a16="http://schemas.microsoft.com/office/drawing/2014/main" id="{6E1837FB-097D-C627-169A-28032C93F190}"/>
                </a:ext>
              </a:extLst>
            </p:cNvPr>
            <p:cNvGrpSpPr>
              <a:grpSpLocks/>
            </p:cNvGrpSpPr>
            <p:nvPr/>
          </p:nvGrpSpPr>
          <p:grpSpPr>
            <a:xfrm>
              <a:off x="8612724" y="1554080"/>
              <a:ext cx="2419200" cy="1978582"/>
              <a:chOff x="8612724" y="1554080"/>
              <a:chExt cx="2419200" cy="1978582"/>
            </a:xfrm>
          </p:grpSpPr>
          <p:sp>
            <p:nvSpPr>
              <p:cNvPr id="10" name="Google Shape;52;p15">
                <a:extLst>
                  <a:ext uri="{FF2B5EF4-FFF2-40B4-BE49-F238E27FC236}">
                    <a16:creationId xmlns:a16="http://schemas.microsoft.com/office/drawing/2014/main" id="{1B750517-6B16-0386-D369-0051F1F7D03A}"/>
                  </a:ext>
                  <a:ext uri="{C183D7F6-B498-43B3-948B-1728B52AA6E4}">
                    <adec:decorative xmlns:adec="http://schemas.microsoft.com/office/drawing/2017/decorative" val="1"/>
                  </a:ext>
                </a:extLst>
              </p:cNvPr>
              <p:cNvSpPr>
                <a:spLocks/>
              </p:cNvSpPr>
              <p:nvPr/>
            </p:nvSpPr>
            <p:spPr>
              <a:xfrm>
                <a:off x="8612724" y="1988262"/>
                <a:ext cx="2419200" cy="1544400"/>
              </a:xfrm>
              <a:prstGeom prst="roundRect">
                <a:avLst>
                  <a:gd name="adj" fmla="val 11451"/>
                </a:avLst>
              </a:prstGeom>
              <a:solidFill>
                <a:srgbClr val="107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1" name="Google Shape;53;p15">
                <a:extLst>
                  <a:ext uri="{FF2B5EF4-FFF2-40B4-BE49-F238E27FC236}">
                    <a16:creationId xmlns:a16="http://schemas.microsoft.com/office/drawing/2014/main" id="{8778B39E-C2ED-F664-E17E-CC64475AE542}"/>
                  </a:ext>
                  <a:ext uri="{C183D7F6-B498-43B3-948B-1728B52AA6E4}">
                    <adec:decorative xmlns:adec="http://schemas.microsoft.com/office/drawing/2017/decorative" val="1"/>
                  </a:ext>
                </a:extLst>
              </p:cNvPr>
              <p:cNvSpPr>
                <a:spLocks/>
              </p:cNvSpPr>
              <p:nvPr/>
            </p:nvSpPr>
            <p:spPr>
              <a:xfrm>
                <a:off x="9951065" y="1554080"/>
                <a:ext cx="860448" cy="860448"/>
              </a:xfrm>
              <a:prstGeom prst="ellipse">
                <a:avLst/>
              </a:prstGeom>
              <a:solidFill>
                <a:srgbClr val="107A40"/>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p15">
                <a:extLst>
                  <a:ext uri="{FF2B5EF4-FFF2-40B4-BE49-F238E27FC236}">
                    <a16:creationId xmlns:a16="http://schemas.microsoft.com/office/drawing/2014/main" id="{B1B19B5E-1BF5-CE80-75B3-BDA550751499}"/>
                  </a:ext>
                </a:extLst>
              </p:cNvPr>
              <p:cNvSpPr txBox="1">
                <a:spLocks/>
              </p:cNvSpPr>
              <p:nvPr/>
            </p:nvSpPr>
            <p:spPr>
              <a:xfrm>
                <a:off x="8785491" y="2143124"/>
                <a:ext cx="785520" cy="31992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2200">
                    <a:solidFill>
                      <a:schemeClr val="lt1"/>
                    </a:solidFill>
                    <a:latin typeface="+mj-lt"/>
                    <a:ea typeface="Fira Sans Extra Condensed Medium"/>
                    <a:cs typeface="Fira Sans Extra Condensed Medium"/>
                    <a:sym typeface="Fira Sans Extra Condensed Medium"/>
                  </a:rPr>
                  <a:t>40%</a:t>
                </a:r>
                <a:endParaRPr sz="2200">
                  <a:solidFill>
                    <a:schemeClr val="lt1"/>
                  </a:solidFill>
                  <a:latin typeface="+mj-lt"/>
                  <a:ea typeface="Fira Sans Extra Condensed Medium"/>
                  <a:cs typeface="Fira Sans Extra Condensed Medium"/>
                  <a:sym typeface="Fira Sans Extra Condensed Medium"/>
                </a:endParaRPr>
              </a:p>
            </p:txBody>
          </p:sp>
          <p:sp>
            <p:nvSpPr>
              <p:cNvPr id="20" name="Google Shape;62;p15">
                <a:extLst>
                  <a:ext uri="{FF2B5EF4-FFF2-40B4-BE49-F238E27FC236}">
                    <a16:creationId xmlns:a16="http://schemas.microsoft.com/office/drawing/2014/main" id="{60FEBE2B-7B8A-6FA5-4F0B-2EC21C8903D1}"/>
                  </a:ext>
                </a:extLst>
              </p:cNvPr>
              <p:cNvSpPr txBox="1">
                <a:spLocks/>
              </p:cNvSpPr>
              <p:nvPr/>
            </p:nvSpPr>
            <p:spPr>
              <a:xfrm>
                <a:off x="8785490" y="2482754"/>
                <a:ext cx="2026024" cy="858705"/>
              </a:xfrm>
              <a:prstGeom prst="rect">
                <a:avLst/>
              </a:prstGeom>
              <a:noFill/>
              <a:ln>
                <a:noFill/>
              </a:ln>
            </p:spPr>
            <p:txBody>
              <a:bodyPr spcFirstLastPara="1" wrap="square" lIns="91425" tIns="45700" rIns="91425" bIns="45700" anchor="ctr" anchorCtr="0">
                <a:noAutofit/>
              </a:bodyPr>
              <a:lstStyle/>
              <a:p>
                <a:r>
                  <a:rPr lang="en-US" sz="1200">
                    <a:solidFill>
                      <a:schemeClr val="bg1"/>
                    </a:solidFill>
                    <a:latin typeface="Lato" panose="020F0502020204030203" pitchFamily="34" charset="0"/>
                    <a:ea typeface="Lato" panose="020F0502020204030203" pitchFamily="34" charset="0"/>
                    <a:cs typeface="Lato" panose="020F0502020204030203" pitchFamily="34" charset="0"/>
                  </a:rPr>
                  <a:t>of all individuals had published using the term</a:t>
                </a:r>
              </a:p>
              <a:p>
                <a:r>
                  <a:rPr lang="en-US" sz="1200">
                    <a:solidFill>
                      <a:schemeClr val="bg1"/>
                    </a:solidFill>
                    <a:latin typeface="Lato" panose="020F0502020204030203" pitchFamily="34" charset="0"/>
                    <a:ea typeface="Lato" panose="020F0502020204030203" pitchFamily="34" charset="0"/>
                    <a:cs typeface="Lato" panose="020F0502020204030203" pitchFamily="34" charset="0"/>
                  </a:rPr>
                  <a:t>“</a:t>
                </a:r>
                <a:r>
                  <a:rPr lang="en-US" sz="1400" b="1">
                    <a:solidFill>
                      <a:schemeClr val="bg1"/>
                    </a:solidFill>
                    <a:latin typeface="Lato" panose="020F0502020204030203" pitchFamily="34" charset="0"/>
                    <a:ea typeface="Lato" panose="020F0502020204030203" pitchFamily="34" charset="0"/>
                    <a:cs typeface="Lato" panose="020F0502020204030203" pitchFamily="34" charset="0"/>
                  </a:rPr>
                  <a:t>Epidemiology</a:t>
                </a:r>
                <a:r>
                  <a:rPr lang="en-US" sz="1200">
                    <a:solidFill>
                      <a:schemeClr val="bg1"/>
                    </a:solidFill>
                    <a:latin typeface="Lato" panose="020F0502020204030203" pitchFamily="34" charset="0"/>
                    <a:ea typeface="Lato" panose="020F0502020204030203" pitchFamily="34" charset="0"/>
                    <a:cs typeface="Lato" panose="020F0502020204030203" pitchFamily="34" charset="0"/>
                  </a:rPr>
                  <a:t>”.</a:t>
                </a:r>
              </a:p>
            </p:txBody>
          </p:sp>
          <p:pic>
            <p:nvPicPr>
              <p:cNvPr id="83" name="Graphic 82" descr="Cycle with people outline">
                <a:extLst>
                  <a:ext uri="{FF2B5EF4-FFF2-40B4-BE49-F238E27FC236}">
                    <a16:creationId xmlns:a16="http://schemas.microsoft.com/office/drawing/2014/main" id="{B755317C-AF96-6F86-9C17-B8AD47C9B12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21289" y="1623376"/>
                <a:ext cx="720000" cy="720000"/>
              </a:xfrm>
              <a:prstGeom prst="rect">
                <a:avLst/>
              </a:prstGeom>
            </p:spPr>
          </p:pic>
        </p:grpSp>
      </p:grpSp>
      <p:grpSp>
        <p:nvGrpSpPr>
          <p:cNvPr id="26" name="Group 25">
            <a:extLst>
              <a:ext uri="{FF2B5EF4-FFF2-40B4-BE49-F238E27FC236}">
                <a16:creationId xmlns:a16="http://schemas.microsoft.com/office/drawing/2014/main" id="{291EA17E-0959-6767-59D4-76AE67F4E230}"/>
              </a:ext>
            </a:extLst>
          </p:cNvPr>
          <p:cNvGrpSpPr>
            <a:grpSpLocks/>
          </p:cNvGrpSpPr>
          <p:nvPr/>
        </p:nvGrpSpPr>
        <p:grpSpPr>
          <a:xfrm>
            <a:off x="6266121" y="3939294"/>
            <a:ext cx="4998737" cy="1430956"/>
            <a:chOff x="6164562" y="3869009"/>
            <a:chExt cx="4998737" cy="1430956"/>
          </a:xfrm>
        </p:grpSpPr>
        <p:sp>
          <p:nvSpPr>
            <p:cNvPr id="2" name="TextBox 1">
              <a:extLst>
                <a:ext uri="{FF2B5EF4-FFF2-40B4-BE49-F238E27FC236}">
                  <a16:creationId xmlns:a16="http://schemas.microsoft.com/office/drawing/2014/main" id="{9F125908-0CBD-57FF-124F-87E725E0B630}"/>
                </a:ext>
              </a:extLst>
            </p:cNvPr>
            <p:cNvSpPr txBox="1">
              <a:spLocks/>
            </p:cNvSpPr>
            <p:nvPr/>
          </p:nvSpPr>
          <p:spPr>
            <a:xfrm>
              <a:off x="6164562" y="3869009"/>
              <a:ext cx="4770138" cy="812530"/>
            </a:xfrm>
            <a:prstGeom prst="rect">
              <a:avLst/>
            </a:prstGeom>
            <a:noFill/>
          </p:spPr>
          <p:txBody>
            <a:bodyPr wrap="square" rtlCol="0">
              <a:spAutoFit/>
            </a:bodyPr>
            <a:lstStyle/>
            <a:p>
              <a:pPr defTabSz="1219170">
                <a:spcBef>
                  <a:spcPct val="20000"/>
                </a:spcBef>
                <a:defRPr/>
              </a:pPr>
              <a:r>
                <a:rPr lang="en-US" sz="1600" b="1">
                  <a:solidFill>
                    <a:schemeClr val="tx1">
                      <a:lumMod val="95000"/>
                      <a:lumOff val="5000"/>
                    </a:schemeClr>
                  </a:solidFill>
                  <a:latin typeface="+mj-lt"/>
                  <a:ea typeface="Lato Light" panose="020F0502020204030203" pitchFamily="34" charset="0"/>
                  <a:cs typeface="Lato Light" panose="020F0502020204030203" pitchFamily="34" charset="0"/>
                </a:rPr>
                <a:t>Key Opinion Leaders</a:t>
              </a:r>
              <a:endParaRPr lang="en-US" sz="1400" b="1">
                <a:solidFill>
                  <a:srgbClr val="4D4D4D"/>
                </a:solidFill>
                <a:latin typeface="Lato Light" panose="020F0502020204030203" pitchFamily="34" charset="0"/>
                <a:ea typeface="Lato Light" panose="020F0502020204030203" pitchFamily="34" charset="0"/>
                <a:cs typeface="Lato Light" panose="020F0502020204030203" pitchFamily="34" charset="0"/>
              </a:endParaRPr>
            </a:p>
            <a:p>
              <a:pPr defTabSz="1219170">
                <a:spcBef>
                  <a:spcPct val="20000"/>
                </a:spcBef>
                <a:defRPr/>
              </a:pPr>
              <a:r>
                <a:rPr lang="en-US" sz="140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1,126 KOLs scored using clinical </a:t>
              </a:r>
              <a:r>
                <a:rPr lang="en-US" sz="1400" err="1">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MeSH</a:t>
              </a:r>
              <a:r>
                <a:rPr lang="en-US" sz="140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 terms while 410 additional stakeholders were also captured. </a:t>
              </a:r>
            </a:p>
          </p:txBody>
        </p:sp>
        <p:sp>
          <p:nvSpPr>
            <p:cNvPr id="45" name="TextBox 44">
              <a:extLst>
                <a:ext uri="{FF2B5EF4-FFF2-40B4-BE49-F238E27FC236}">
                  <a16:creationId xmlns:a16="http://schemas.microsoft.com/office/drawing/2014/main" id="{25F3A216-3863-9897-8CA5-50EB19883A51}"/>
                </a:ext>
              </a:extLst>
            </p:cNvPr>
            <p:cNvSpPr txBox="1">
              <a:spLocks/>
            </p:cNvSpPr>
            <p:nvPr/>
          </p:nvSpPr>
          <p:spPr>
            <a:xfrm>
              <a:off x="6164562" y="4992188"/>
              <a:ext cx="4998737" cy="307777"/>
            </a:xfrm>
            <a:prstGeom prst="rect">
              <a:avLst/>
            </a:prstGeom>
            <a:noFill/>
          </p:spPr>
          <p:txBody>
            <a:bodyPr wrap="square" rtlCol="0">
              <a:spAutoFit/>
            </a:bodyPr>
            <a:lstStyle/>
            <a:p>
              <a:pPr defTabSz="1219170">
                <a:spcBef>
                  <a:spcPct val="20000"/>
                </a:spcBef>
                <a:defRPr/>
              </a:pPr>
              <a:endParaRPr lang="en-US" sz="140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p:txBody>
        </p:sp>
      </p:grpSp>
      <p:graphicFrame>
        <p:nvGraphicFramePr>
          <p:cNvPr id="5" name="Chart 4">
            <a:extLst>
              <a:ext uri="{FF2B5EF4-FFF2-40B4-BE49-F238E27FC236}">
                <a16:creationId xmlns:a16="http://schemas.microsoft.com/office/drawing/2014/main" id="{A60CE611-0745-410E-B792-42C5B5D717A6}"/>
              </a:ext>
            </a:extLst>
          </p:cNvPr>
          <p:cNvGraphicFramePr>
            <a:graphicFrameLocks/>
          </p:cNvGraphicFramePr>
          <p:nvPr>
            <p:extLst>
              <p:ext uri="{D42A27DB-BD31-4B8C-83A1-F6EECF244321}">
                <p14:modId xmlns:p14="http://schemas.microsoft.com/office/powerpoint/2010/main" val="3053319714"/>
              </p:ext>
            </p:extLst>
          </p:nvPr>
        </p:nvGraphicFramePr>
        <p:xfrm>
          <a:off x="1251454" y="3429000"/>
          <a:ext cx="5014667" cy="2500571"/>
        </p:xfrm>
        <a:graphic>
          <a:graphicData uri="http://schemas.openxmlformats.org/drawingml/2006/chart">
            <c:chart xmlns:c="http://schemas.openxmlformats.org/drawingml/2006/chart" xmlns:r="http://schemas.openxmlformats.org/officeDocument/2006/relationships" r:id="rId8"/>
          </a:graphicData>
        </a:graphic>
      </p:graphicFrame>
      <p:sp>
        <p:nvSpPr>
          <p:cNvPr id="28" name="TextBox 27">
            <a:extLst>
              <a:ext uri="{FF2B5EF4-FFF2-40B4-BE49-F238E27FC236}">
                <a16:creationId xmlns:a16="http://schemas.microsoft.com/office/drawing/2014/main" id="{3B4B2227-B6BF-9E26-E78E-9E38BD56825B}"/>
              </a:ext>
            </a:extLst>
          </p:cNvPr>
          <p:cNvSpPr txBox="1">
            <a:spLocks/>
          </p:cNvSpPr>
          <p:nvPr/>
        </p:nvSpPr>
        <p:spPr>
          <a:xfrm>
            <a:off x="6286121" y="4897655"/>
            <a:ext cx="4998737" cy="812530"/>
          </a:xfrm>
          <a:prstGeom prst="rect">
            <a:avLst/>
          </a:prstGeom>
          <a:noFill/>
        </p:spPr>
        <p:txBody>
          <a:bodyPr wrap="square" rtlCol="0">
            <a:spAutoFit/>
          </a:bodyPr>
          <a:lstStyle/>
          <a:p>
            <a:pPr defTabSz="1219170">
              <a:spcBef>
                <a:spcPct val="20000"/>
              </a:spcBef>
              <a:defRPr/>
            </a:pPr>
            <a:r>
              <a:rPr lang="en-US" sz="1600" b="1">
                <a:solidFill>
                  <a:schemeClr val="tx1">
                    <a:lumMod val="95000"/>
                    <a:lumOff val="5000"/>
                  </a:schemeClr>
                </a:solidFill>
                <a:latin typeface="+mj-lt"/>
                <a:ea typeface="Lato Light" panose="020F0502020204030203" pitchFamily="34" charset="0"/>
                <a:cs typeface="Lato Light" panose="020F0502020204030203" pitchFamily="34" charset="0"/>
              </a:rPr>
              <a:t>Specialty</a:t>
            </a:r>
          </a:p>
          <a:p>
            <a:pPr defTabSz="1219170">
              <a:spcBef>
                <a:spcPct val="20000"/>
              </a:spcBef>
              <a:defRPr/>
            </a:pPr>
            <a:r>
              <a:rPr lang="en-US" sz="140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19% of KOLs publishing in “Quality of Life” state their specialty as Immunology. </a:t>
            </a:r>
          </a:p>
        </p:txBody>
      </p:sp>
      <p:pic>
        <p:nvPicPr>
          <p:cNvPr id="30" name="Graphic 29" descr="Heart with pulse outline">
            <a:extLst>
              <a:ext uri="{FF2B5EF4-FFF2-40B4-BE49-F238E27FC236}">
                <a16:creationId xmlns:a16="http://schemas.microsoft.com/office/drawing/2014/main" id="{430B33E8-D32A-7E81-1180-CE71409256A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88016" y="1667352"/>
            <a:ext cx="701034" cy="701034"/>
          </a:xfrm>
          <a:prstGeom prst="rect">
            <a:avLst/>
          </a:prstGeom>
        </p:spPr>
      </p:pic>
    </p:spTree>
    <p:extLst>
      <p:ext uri="{BB962C8B-B14F-4D97-AF65-F5344CB8AC3E}">
        <p14:creationId xmlns:p14="http://schemas.microsoft.com/office/powerpoint/2010/main" val="2392418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C01AD-3E41-8D8F-AEF1-F46E4EF7D45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8A22469-BDC4-DDD3-B08C-22F4F2825D97}"/>
              </a:ext>
            </a:extLst>
          </p:cNvPr>
          <p:cNvSpPr>
            <a:spLocks noGrp="1" noRot="1" noMove="1" noResize="1" noEditPoints="1" noAdjustHandles="1" noChangeArrowheads="1" noChangeShapeType="1"/>
          </p:cNvSpPr>
          <p:nvPr>
            <p:ph type="title"/>
          </p:nvPr>
        </p:nvSpPr>
        <p:spPr/>
        <p:txBody>
          <a:bodyPr>
            <a:normAutofit/>
          </a:bodyPr>
          <a:lstStyle/>
          <a:p>
            <a:r>
              <a:rPr lang="en-GB"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CLINICAL TRIALS</a:t>
            </a:r>
          </a:p>
        </p:txBody>
      </p:sp>
      <p:grpSp>
        <p:nvGrpSpPr>
          <p:cNvPr id="11" name="Group 10">
            <a:extLst>
              <a:ext uri="{FF2B5EF4-FFF2-40B4-BE49-F238E27FC236}">
                <a16:creationId xmlns:a16="http://schemas.microsoft.com/office/drawing/2014/main" id="{AE75B2DE-0067-2B28-BB07-CF360D422891}"/>
              </a:ext>
            </a:extLst>
          </p:cNvPr>
          <p:cNvGrpSpPr>
            <a:grpSpLocks noGrp="1" noUngrp="1" noRot="1" noMove="1" noResize="1"/>
          </p:cNvGrpSpPr>
          <p:nvPr/>
        </p:nvGrpSpPr>
        <p:grpSpPr>
          <a:xfrm>
            <a:off x="1226110" y="1315818"/>
            <a:ext cx="9739780" cy="4384338"/>
            <a:chOff x="1226110" y="1315818"/>
            <a:chExt cx="9739780" cy="4384338"/>
          </a:xfrm>
        </p:grpSpPr>
        <p:grpSp>
          <p:nvGrpSpPr>
            <p:cNvPr id="13" name="Google Shape;1121;p38">
              <a:extLst>
                <a:ext uri="{FF2B5EF4-FFF2-40B4-BE49-F238E27FC236}">
                  <a16:creationId xmlns:a16="http://schemas.microsoft.com/office/drawing/2014/main" id="{F14A51A5-CD2E-5A05-1BB0-EA15631A2E46}"/>
                </a:ext>
              </a:extLst>
            </p:cNvPr>
            <p:cNvGrpSpPr>
              <a:grpSpLocks noGrp="1" noUngrp="1" noRot="1" noMove="1" noResize="1"/>
            </p:cNvGrpSpPr>
            <p:nvPr/>
          </p:nvGrpSpPr>
          <p:grpSpPr>
            <a:xfrm>
              <a:off x="6234019" y="1315818"/>
              <a:ext cx="2217048" cy="4384338"/>
              <a:chOff x="4672087" y="1392018"/>
              <a:chExt cx="1546782" cy="3058846"/>
            </a:xfrm>
          </p:grpSpPr>
          <p:sp>
            <p:nvSpPr>
              <p:cNvPr id="31" name="Google Shape;1122;p38">
                <a:extLst>
                  <a:ext uri="{FF2B5EF4-FFF2-40B4-BE49-F238E27FC236}">
                    <a16:creationId xmlns:a16="http://schemas.microsoft.com/office/drawing/2014/main" id="{8B96CD25-2506-2931-9BBD-09DF98FDA7B5}"/>
                  </a:ext>
                </a:extLst>
              </p:cNvPr>
              <p:cNvSpPr>
                <a:spLocks noGrp="1" noRot="1" noMove="1" noResize="1" noEditPoints="1" noAdjustHandles="1" noChangeArrowheads="1" noChangeShapeType="1"/>
              </p:cNvSpPr>
              <p:nvPr/>
            </p:nvSpPr>
            <p:spPr>
              <a:xfrm>
                <a:off x="4774316" y="1494247"/>
                <a:ext cx="1229466" cy="2854373"/>
              </a:xfrm>
              <a:custGeom>
                <a:avLst/>
                <a:gdLst/>
                <a:ahLst/>
                <a:cxnLst/>
                <a:rect l="l" t="t" r="r" b="b"/>
                <a:pathLst>
                  <a:path w="84210" h="195505" extrusionOk="0">
                    <a:moveTo>
                      <a:pt x="42105" y="1"/>
                    </a:moveTo>
                    <a:cubicBezTo>
                      <a:pt x="18889" y="1"/>
                      <a:pt x="1" y="18888"/>
                      <a:pt x="1" y="42104"/>
                    </a:cubicBezTo>
                    <a:lnTo>
                      <a:pt x="1" y="153401"/>
                    </a:lnTo>
                    <a:cubicBezTo>
                      <a:pt x="1" y="176617"/>
                      <a:pt x="18889" y="195505"/>
                      <a:pt x="42105" y="195505"/>
                    </a:cubicBezTo>
                    <a:cubicBezTo>
                      <a:pt x="65321" y="195505"/>
                      <a:pt x="84209" y="176618"/>
                      <a:pt x="84209" y="153401"/>
                    </a:cubicBezTo>
                    <a:lnTo>
                      <a:pt x="84209" y="42104"/>
                    </a:lnTo>
                    <a:cubicBezTo>
                      <a:pt x="84209" y="18888"/>
                      <a:pt x="65321" y="1"/>
                      <a:pt x="42105"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grpSp>
            <p:nvGrpSpPr>
              <p:cNvPr id="32" name="Google Shape;1123;p38">
                <a:extLst>
                  <a:ext uri="{FF2B5EF4-FFF2-40B4-BE49-F238E27FC236}">
                    <a16:creationId xmlns:a16="http://schemas.microsoft.com/office/drawing/2014/main" id="{011143B4-23B7-A86B-5B73-DD15D1794A1B}"/>
                  </a:ext>
                </a:extLst>
              </p:cNvPr>
              <p:cNvGrpSpPr>
                <a:grpSpLocks noGrp="1" noUngrp="1" noRot="1" noMove="1" noResize="1"/>
              </p:cNvGrpSpPr>
              <p:nvPr/>
            </p:nvGrpSpPr>
            <p:grpSpPr>
              <a:xfrm>
                <a:off x="4672087" y="1392018"/>
                <a:ext cx="1478877" cy="3058846"/>
                <a:chOff x="4672087" y="1392018"/>
                <a:chExt cx="1478877" cy="3058846"/>
              </a:xfrm>
            </p:grpSpPr>
            <p:sp>
              <p:nvSpPr>
                <p:cNvPr id="43" name="Google Shape;1124;p38">
                  <a:extLst>
                    <a:ext uri="{FF2B5EF4-FFF2-40B4-BE49-F238E27FC236}">
                      <a16:creationId xmlns:a16="http://schemas.microsoft.com/office/drawing/2014/main" id="{A64B5398-2284-7306-35FD-A61961EB7681}"/>
                    </a:ext>
                  </a:extLst>
                </p:cNvPr>
                <p:cNvSpPr>
                  <a:spLocks noGrp="1" noRot="1" noMove="1" noResize="1" noEditPoints="1" noAdjustHandles="1" noChangeArrowheads="1" noChangeShapeType="1"/>
                </p:cNvSpPr>
                <p:nvPr/>
              </p:nvSpPr>
              <p:spPr>
                <a:xfrm>
                  <a:off x="4672087" y="1392018"/>
                  <a:ext cx="1433924" cy="3058846"/>
                </a:xfrm>
                <a:custGeom>
                  <a:avLst/>
                  <a:gdLst/>
                  <a:ahLst/>
                  <a:cxnLst/>
                  <a:rect l="l" t="t" r="r" b="b"/>
                  <a:pathLst>
                    <a:path w="98214" h="209510" extrusionOk="0">
                      <a:moveTo>
                        <a:pt x="49107" y="0"/>
                      </a:moveTo>
                      <a:cubicBezTo>
                        <a:pt x="22030" y="0"/>
                        <a:pt x="0" y="22029"/>
                        <a:pt x="0" y="49106"/>
                      </a:cubicBezTo>
                      <a:lnTo>
                        <a:pt x="0" y="160403"/>
                      </a:lnTo>
                      <a:cubicBezTo>
                        <a:pt x="0" y="187480"/>
                        <a:pt x="22030" y="209509"/>
                        <a:pt x="49107" y="209509"/>
                      </a:cubicBezTo>
                      <a:cubicBezTo>
                        <a:pt x="76185" y="209509"/>
                        <a:pt x="98214" y="187480"/>
                        <a:pt x="98214" y="160403"/>
                      </a:cubicBezTo>
                      <a:lnTo>
                        <a:pt x="98214" y="105856"/>
                      </a:lnTo>
                      <a:cubicBezTo>
                        <a:pt x="98214" y="105394"/>
                        <a:pt x="97840" y="105020"/>
                        <a:pt x="97378" y="105020"/>
                      </a:cubicBezTo>
                      <a:cubicBezTo>
                        <a:pt x="96917" y="105020"/>
                        <a:pt x="96543" y="105394"/>
                        <a:pt x="96543" y="105856"/>
                      </a:cubicBezTo>
                      <a:lnTo>
                        <a:pt x="96543" y="160403"/>
                      </a:lnTo>
                      <a:cubicBezTo>
                        <a:pt x="96543" y="186559"/>
                        <a:pt x="75263" y="207838"/>
                        <a:pt x="49107" y="207838"/>
                      </a:cubicBezTo>
                      <a:cubicBezTo>
                        <a:pt x="22951" y="207838"/>
                        <a:pt x="1671" y="186560"/>
                        <a:pt x="1671" y="160403"/>
                      </a:cubicBezTo>
                      <a:lnTo>
                        <a:pt x="1671" y="49106"/>
                      </a:lnTo>
                      <a:cubicBezTo>
                        <a:pt x="1671" y="22951"/>
                        <a:pt x="22952" y="1671"/>
                        <a:pt x="49107" y="1671"/>
                      </a:cubicBezTo>
                      <a:cubicBezTo>
                        <a:pt x="75263" y="1671"/>
                        <a:pt x="96543" y="22951"/>
                        <a:pt x="96543" y="49106"/>
                      </a:cubicBezTo>
                      <a:cubicBezTo>
                        <a:pt x="96543" y="49567"/>
                        <a:pt x="96917" y="49942"/>
                        <a:pt x="97378" y="49942"/>
                      </a:cubicBezTo>
                      <a:cubicBezTo>
                        <a:pt x="97840" y="49942"/>
                        <a:pt x="98214" y="49567"/>
                        <a:pt x="98214" y="49106"/>
                      </a:cubicBezTo>
                      <a:cubicBezTo>
                        <a:pt x="98214" y="22029"/>
                        <a:pt x="76185" y="0"/>
                        <a:pt x="49107" y="0"/>
                      </a:cubicBezTo>
                      <a:close/>
                    </a:path>
                  </a:pathLst>
                </a:custGeom>
                <a:solidFill>
                  <a:srgbClr val="107A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4" name="Google Shape;1125;p38">
                  <a:extLst>
                    <a:ext uri="{FF2B5EF4-FFF2-40B4-BE49-F238E27FC236}">
                      <a16:creationId xmlns:a16="http://schemas.microsoft.com/office/drawing/2014/main" id="{2F04658A-7EB4-DD34-30C5-82815C6F1E54}"/>
                    </a:ext>
                  </a:extLst>
                </p:cNvPr>
                <p:cNvSpPr>
                  <a:spLocks noGrp="1" noRot="1" noMove="1" noResize="1" noEditPoints="1" noAdjustHandles="1" noChangeArrowheads="1" noChangeShapeType="1"/>
                </p:cNvSpPr>
                <p:nvPr/>
              </p:nvSpPr>
              <p:spPr>
                <a:xfrm>
                  <a:off x="6041698" y="2068378"/>
                  <a:ext cx="109266" cy="109281"/>
                </a:xfrm>
                <a:custGeom>
                  <a:avLst/>
                  <a:gdLst/>
                  <a:ahLst/>
                  <a:cxnLst/>
                  <a:rect l="l" t="t" r="r" b="b"/>
                  <a:pathLst>
                    <a:path w="7484" h="7485" extrusionOk="0">
                      <a:moveTo>
                        <a:pt x="3742" y="0"/>
                      </a:moveTo>
                      <a:cubicBezTo>
                        <a:pt x="1675" y="0"/>
                        <a:pt x="1" y="1676"/>
                        <a:pt x="1" y="3742"/>
                      </a:cubicBezTo>
                      <a:cubicBezTo>
                        <a:pt x="1" y="5809"/>
                        <a:pt x="1677" y="7484"/>
                        <a:pt x="3742" y="7484"/>
                      </a:cubicBezTo>
                      <a:cubicBezTo>
                        <a:pt x="5808" y="7484"/>
                        <a:pt x="7484" y="5809"/>
                        <a:pt x="7484" y="3742"/>
                      </a:cubicBezTo>
                      <a:cubicBezTo>
                        <a:pt x="7484" y="1676"/>
                        <a:pt x="5809" y="0"/>
                        <a:pt x="3742" y="0"/>
                      </a:cubicBezTo>
                      <a:close/>
                    </a:path>
                  </a:pathLst>
                </a:custGeom>
                <a:solidFill>
                  <a:srgbClr val="107A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grpSp>
          <p:grpSp>
            <p:nvGrpSpPr>
              <p:cNvPr id="33" name="Google Shape;1126;p38">
                <a:extLst>
                  <a:ext uri="{FF2B5EF4-FFF2-40B4-BE49-F238E27FC236}">
                    <a16:creationId xmlns:a16="http://schemas.microsoft.com/office/drawing/2014/main" id="{49A2EF70-3275-8ABF-D2DD-21384A0814E2}"/>
                  </a:ext>
                </a:extLst>
              </p:cNvPr>
              <p:cNvGrpSpPr>
                <a:grpSpLocks noGrp="1" noUngrp="1" noRot="1" noMove="1" noResize="1"/>
              </p:cNvGrpSpPr>
              <p:nvPr/>
            </p:nvGrpSpPr>
            <p:grpSpPr>
              <a:xfrm>
                <a:off x="4858645" y="1565247"/>
                <a:ext cx="1360224" cy="1166555"/>
                <a:chOff x="4858645" y="1565247"/>
                <a:chExt cx="1360224" cy="1166555"/>
              </a:xfrm>
            </p:grpSpPr>
            <p:sp>
              <p:nvSpPr>
                <p:cNvPr id="41" name="Google Shape;1127;p38">
                  <a:extLst>
                    <a:ext uri="{FF2B5EF4-FFF2-40B4-BE49-F238E27FC236}">
                      <a16:creationId xmlns:a16="http://schemas.microsoft.com/office/drawing/2014/main" id="{FE53CA2C-7AB0-844E-7EA6-EF5EBC7B5779}"/>
                    </a:ext>
                  </a:extLst>
                </p:cNvPr>
                <p:cNvSpPr>
                  <a:spLocks noGrp="1" noRot="1" noMove="1" noResize="1" noEditPoints="1" noAdjustHandles="1" noChangeArrowheads="1" noChangeShapeType="1"/>
                </p:cNvSpPr>
                <p:nvPr/>
              </p:nvSpPr>
              <p:spPr>
                <a:xfrm>
                  <a:off x="4858645" y="1565247"/>
                  <a:ext cx="1352646" cy="1060778"/>
                </a:xfrm>
                <a:custGeom>
                  <a:avLst/>
                  <a:gdLst/>
                  <a:ahLst/>
                  <a:cxnLst/>
                  <a:rect l="l" t="t" r="r" b="b"/>
                  <a:pathLst>
                    <a:path w="92647" h="72656" extrusionOk="0">
                      <a:moveTo>
                        <a:pt x="36329" y="0"/>
                      </a:moveTo>
                      <a:cubicBezTo>
                        <a:pt x="16297" y="0"/>
                        <a:pt x="0" y="16296"/>
                        <a:pt x="0" y="36328"/>
                      </a:cubicBezTo>
                      <a:cubicBezTo>
                        <a:pt x="0" y="56360"/>
                        <a:pt x="16299" y="72656"/>
                        <a:pt x="36329" y="72656"/>
                      </a:cubicBezTo>
                      <a:lnTo>
                        <a:pt x="91812" y="72656"/>
                      </a:lnTo>
                      <a:cubicBezTo>
                        <a:pt x="92273" y="72656"/>
                        <a:pt x="92647" y="72282"/>
                        <a:pt x="92647" y="71820"/>
                      </a:cubicBezTo>
                      <a:cubicBezTo>
                        <a:pt x="92647" y="71359"/>
                        <a:pt x="92273" y="70985"/>
                        <a:pt x="91812" y="70985"/>
                      </a:cubicBezTo>
                      <a:lnTo>
                        <a:pt x="36329" y="70985"/>
                      </a:lnTo>
                      <a:cubicBezTo>
                        <a:pt x="17219" y="70985"/>
                        <a:pt x="1672" y="55438"/>
                        <a:pt x="1672" y="36328"/>
                      </a:cubicBezTo>
                      <a:cubicBezTo>
                        <a:pt x="1672" y="17217"/>
                        <a:pt x="17219" y="1672"/>
                        <a:pt x="36328" y="1672"/>
                      </a:cubicBezTo>
                      <a:cubicBezTo>
                        <a:pt x="55439" y="1672"/>
                        <a:pt x="70985" y="17217"/>
                        <a:pt x="70985" y="36328"/>
                      </a:cubicBezTo>
                      <a:cubicBezTo>
                        <a:pt x="70985" y="36788"/>
                        <a:pt x="71360" y="37163"/>
                        <a:pt x="71820" y="37163"/>
                      </a:cubicBezTo>
                      <a:cubicBezTo>
                        <a:pt x="72283" y="37163"/>
                        <a:pt x="72657" y="36788"/>
                        <a:pt x="72657" y="36328"/>
                      </a:cubicBezTo>
                      <a:cubicBezTo>
                        <a:pt x="72657" y="16297"/>
                        <a:pt x="56360" y="0"/>
                        <a:pt x="36329" y="0"/>
                      </a:cubicBezTo>
                      <a:close/>
                    </a:path>
                  </a:pathLst>
                </a:custGeom>
                <a:solidFill>
                  <a:srgbClr val="107A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2" name="Google Shape;1128;p38">
                  <a:extLst>
                    <a:ext uri="{FF2B5EF4-FFF2-40B4-BE49-F238E27FC236}">
                      <a16:creationId xmlns:a16="http://schemas.microsoft.com/office/drawing/2014/main" id="{898AF459-279E-8775-FE39-BACD280BBCC0}"/>
                    </a:ext>
                  </a:extLst>
                </p:cNvPr>
                <p:cNvSpPr>
                  <a:spLocks noGrp="1" noRot="1" noMove="1" noResize="1" noEditPoints="1" noAdjustHandles="1" noChangeArrowheads="1" noChangeShapeType="1"/>
                </p:cNvSpPr>
                <p:nvPr/>
              </p:nvSpPr>
              <p:spPr>
                <a:xfrm>
                  <a:off x="6090068" y="2503414"/>
                  <a:ext cx="128801" cy="228388"/>
                </a:xfrm>
                <a:custGeom>
                  <a:avLst/>
                  <a:gdLst/>
                  <a:ahLst/>
                  <a:cxnLst/>
                  <a:rect l="l" t="t" r="r" b="b"/>
                  <a:pathLst>
                    <a:path w="8822" h="15643" extrusionOk="0">
                      <a:moveTo>
                        <a:pt x="919" y="1"/>
                      </a:moveTo>
                      <a:cubicBezTo>
                        <a:pt x="705" y="1"/>
                        <a:pt x="491" y="82"/>
                        <a:pt x="328" y="246"/>
                      </a:cubicBezTo>
                      <a:cubicBezTo>
                        <a:pt x="1" y="572"/>
                        <a:pt x="1" y="1101"/>
                        <a:pt x="328" y="1427"/>
                      </a:cubicBezTo>
                      <a:lnTo>
                        <a:pt x="6723" y="7822"/>
                      </a:lnTo>
                      <a:lnTo>
                        <a:pt x="328" y="14217"/>
                      </a:lnTo>
                      <a:cubicBezTo>
                        <a:pt x="89" y="14456"/>
                        <a:pt x="17" y="14816"/>
                        <a:pt x="146" y="15128"/>
                      </a:cubicBezTo>
                      <a:cubicBezTo>
                        <a:pt x="276" y="15440"/>
                        <a:pt x="581" y="15643"/>
                        <a:pt x="919" y="15643"/>
                      </a:cubicBezTo>
                      <a:cubicBezTo>
                        <a:pt x="1140" y="15643"/>
                        <a:pt x="1353" y="15555"/>
                        <a:pt x="1510" y="15398"/>
                      </a:cubicBezTo>
                      <a:lnTo>
                        <a:pt x="8495" y="8413"/>
                      </a:lnTo>
                      <a:cubicBezTo>
                        <a:pt x="8821" y="8087"/>
                        <a:pt x="8821" y="7557"/>
                        <a:pt x="8495" y="7232"/>
                      </a:cubicBezTo>
                      <a:lnTo>
                        <a:pt x="1510" y="246"/>
                      </a:lnTo>
                      <a:cubicBezTo>
                        <a:pt x="1347" y="82"/>
                        <a:pt x="1133" y="1"/>
                        <a:pt x="919" y="1"/>
                      </a:cubicBezTo>
                      <a:close/>
                    </a:path>
                  </a:pathLst>
                </a:custGeom>
                <a:solidFill>
                  <a:srgbClr val="107A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grpSp>
          <p:sp>
            <p:nvSpPr>
              <p:cNvPr id="34" name="Google Shape;1129;p38">
                <a:extLst>
                  <a:ext uri="{FF2B5EF4-FFF2-40B4-BE49-F238E27FC236}">
                    <a16:creationId xmlns:a16="http://schemas.microsoft.com/office/drawing/2014/main" id="{827281C8-67C1-D9FF-D084-54AA9A72CB07}"/>
                  </a:ext>
                </a:extLst>
              </p:cNvPr>
              <p:cNvSpPr txBox="1">
                <a:spLocks noGrp="1" noRot="1" noMove="1" noResize="1" noEditPoints="1" noAdjustHandles="1" noChangeArrowheads="1" noChangeShapeType="1"/>
              </p:cNvSpPr>
              <p:nvPr/>
            </p:nvSpPr>
            <p:spPr>
              <a:xfrm>
                <a:off x="4906049" y="2925500"/>
                <a:ext cx="1005196" cy="281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rgbClr val="107A40"/>
                    </a:solidFill>
                    <a:latin typeface="Lato ExtraBold" panose="020F0502020204030203" pitchFamily="34" charset="0"/>
                    <a:ea typeface="Lato ExtraBold" panose="020F0502020204030203" pitchFamily="34" charset="0"/>
                    <a:cs typeface="Lato ExtraBold" panose="020F0502020204030203" pitchFamily="34" charset="0"/>
                  </a:rPr>
                  <a:t>94 PRINCIPAL INVESTIGATORS</a:t>
                </a:r>
                <a:endParaRPr kumimoji="0" lang="en-US" sz="1200" b="1" i="0" u="none" strike="noStrike" kern="1200" cap="none" spc="0" normalizeH="0" baseline="0" noProof="0">
                  <a:ln>
                    <a:noFill/>
                  </a:ln>
                  <a:solidFill>
                    <a:srgbClr val="107A40"/>
                  </a:solidFill>
                  <a:effectLst/>
                  <a:uLnTx/>
                  <a:uFillTx/>
                  <a:latin typeface="Lato ExtraBold" panose="020F0502020204030203" pitchFamily="34" charset="0"/>
                  <a:ea typeface="Lato ExtraBold" panose="020F0502020204030203" pitchFamily="34" charset="0"/>
                  <a:cs typeface="Lato ExtraBold" panose="020F0502020204030203" pitchFamily="34" charset="0"/>
                </a:endParaRPr>
              </a:p>
            </p:txBody>
          </p:sp>
          <p:sp>
            <p:nvSpPr>
              <p:cNvPr id="35" name="Google Shape;1130;p38">
                <a:extLst>
                  <a:ext uri="{FF2B5EF4-FFF2-40B4-BE49-F238E27FC236}">
                    <a16:creationId xmlns:a16="http://schemas.microsoft.com/office/drawing/2014/main" id="{BCF07DF6-CCBF-E720-D438-617A14A18597}"/>
                  </a:ext>
                </a:extLst>
              </p:cNvPr>
              <p:cNvSpPr txBox="1">
                <a:spLocks noGrp="1" noRot="1" noMove="1" noResize="1" noEditPoints="1" noAdjustHandles="1" noChangeArrowheads="1" noChangeShapeType="1"/>
              </p:cNvSpPr>
              <p:nvPr/>
            </p:nvSpPr>
            <p:spPr>
              <a:xfrm>
                <a:off x="4869449" y="3213263"/>
                <a:ext cx="1039200" cy="7926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In terms of the other roles 450 stakeholders were </a:t>
                </a:r>
                <a:r>
                  <a:rPr lang="en-US" sz="1100">
                    <a:latin typeface="Lato Light" panose="020F0502020204030203" pitchFamily="34" charset="0"/>
                    <a:ea typeface="Lato Light" panose="020F0502020204030203" pitchFamily="34" charset="0"/>
                    <a:cs typeface="Lato Light" panose="020F0502020204030203" pitchFamily="34" charset="0"/>
                  </a:rPr>
                  <a:t>m</a:t>
                </a:r>
                <a:r>
                  <a:rPr kumimoji="0" lang="en-US" sz="1100" b="0" i="0" u="none" strike="noStrike" kern="1200" cap="none" spc="0" normalizeH="0" baseline="0" noProof="0" err="1">
                    <a:ln>
                      <a:noFill/>
                    </a:ln>
                    <a:effectLst/>
                    <a:uLnTx/>
                    <a:uFillTx/>
                    <a:latin typeface="Lato Light" panose="020F0502020204030203" pitchFamily="34" charset="0"/>
                    <a:ea typeface="Lato Light" panose="020F0502020204030203" pitchFamily="34" charset="0"/>
                    <a:cs typeface="Lato Light" panose="020F0502020204030203" pitchFamily="34" charset="0"/>
                  </a:rPr>
                  <a:t>iddle</a:t>
                </a:r>
                <a:r>
                  <a:rPr kumimoji="0" lang="en-US" sz="1100" b="0"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 authors and 35 were first authors. </a:t>
                </a:r>
              </a:p>
            </p:txBody>
          </p:sp>
          <p:grpSp>
            <p:nvGrpSpPr>
              <p:cNvPr id="36" name="Google Shape;1131;p38">
                <a:extLst>
                  <a:ext uri="{FF2B5EF4-FFF2-40B4-BE49-F238E27FC236}">
                    <a16:creationId xmlns:a16="http://schemas.microsoft.com/office/drawing/2014/main" id="{C66D4894-DA14-A161-E486-DBC17C5A5E7C}"/>
                  </a:ext>
                </a:extLst>
              </p:cNvPr>
              <p:cNvGrpSpPr>
                <a:grpSpLocks noGrp="1" noUngrp="1" noRot="1" noMove="1" noResize="1"/>
              </p:cNvGrpSpPr>
              <p:nvPr/>
            </p:nvGrpSpPr>
            <p:grpSpPr>
              <a:xfrm>
                <a:off x="5171431" y="1950197"/>
                <a:ext cx="435506" cy="396639"/>
                <a:chOff x="-40378075" y="3267450"/>
                <a:chExt cx="317425" cy="289075"/>
              </a:xfrm>
            </p:grpSpPr>
            <p:sp>
              <p:nvSpPr>
                <p:cNvPr id="37" name="Google Shape;1132;p38">
                  <a:extLst>
                    <a:ext uri="{FF2B5EF4-FFF2-40B4-BE49-F238E27FC236}">
                      <a16:creationId xmlns:a16="http://schemas.microsoft.com/office/drawing/2014/main" id="{694D6750-A355-3AD7-ABC3-732B760BFBB4}"/>
                    </a:ext>
                  </a:extLst>
                </p:cNvPr>
                <p:cNvSpPr>
                  <a:spLocks noGrp="1" noRot="1" noMove="1" noResize="1" noEditPoints="1" noAdjustHandles="1" noChangeArrowheads="1" noChangeShapeType="1"/>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rgbClr val="107A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8" name="Google Shape;1133;p38">
                  <a:extLst>
                    <a:ext uri="{FF2B5EF4-FFF2-40B4-BE49-F238E27FC236}">
                      <a16:creationId xmlns:a16="http://schemas.microsoft.com/office/drawing/2014/main" id="{3C2C1534-5677-FF2F-E097-701FD2081FF5}"/>
                    </a:ext>
                  </a:extLst>
                </p:cNvPr>
                <p:cNvSpPr>
                  <a:spLocks noGrp="1" noRot="1" noMove="1" noResize="1" noEditPoints="1" noAdjustHandles="1" noChangeArrowheads="1" noChangeShapeType="1"/>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solidFill>
                  <a:srgbClr val="107A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9" name="Google Shape;1134;p38">
                  <a:extLst>
                    <a:ext uri="{FF2B5EF4-FFF2-40B4-BE49-F238E27FC236}">
                      <a16:creationId xmlns:a16="http://schemas.microsoft.com/office/drawing/2014/main" id="{19167ADC-7E57-AF1B-F453-7EE6EE161270}"/>
                    </a:ext>
                  </a:extLst>
                </p:cNvPr>
                <p:cNvSpPr>
                  <a:spLocks noGrp="1" noRot="1" noMove="1" noResize="1" noEditPoints="1" noAdjustHandles="1" noChangeArrowheads="1" noChangeShapeType="1"/>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solidFill>
                  <a:srgbClr val="107A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0" name="Google Shape;1135;p38">
                  <a:extLst>
                    <a:ext uri="{FF2B5EF4-FFF2-40B4-BE49-F238E27FC236}">
                      <a16:creationId xmlns:a16="http://schemas.microsoft.com/office/drawing/2014/main" id="{7FB0FEE4-63B4-EF46-4AEA-D44DC185867D}"/>
                    </a:ext>
                  </a:extLst>
                </p:cNvPr>
                <p:cNvSpPr>
                  <a:spLocks noGrp="1" noRot="1" noMove="1" noResize="1" noEditPoints="1" noAdjustHandles="1" noChangeArrowheads="1" noChangeShapeType="1"/>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rgbClr val="107A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grpSp>
        </p:grpSp>
        <p:grpSp>
          <p:nvGrpSpPr>
            <p:cNvPr id="2" name="Group 1">
              <a:extLst>
                <a:ext uri="{FF2B5EF4-FFF2-40B4-BE49-F238E27FC236}">
                  <a16:creationId xmlns:a16="http://schemas.microsoft.com/office/drawing/2014/main" id="{CD7772F9-1E82-48D7-89F8-93E85BD134CD}"/>
                </a:ext>
              </a:extLst>
            </p:cNvPr>
            <p:cNvGrpSpPr>
              <a:grpSpLocks noGrp="1" noUngrp="1" noRot="1" noMove="1" noResize="1"/>
            </p:cNvGrpSpPr>
            <p:nvPr/>
          </p:nvGrpSpPr>
          <p:grpSpPr>
            <a:xfrm>
              <a:off x="1226110" y="1315818"/>
              <a:ext cx="2217048" cy="4384338"/>
              <a:chOff x="1226110" y="1315818"/>
              <a:chExt cx="2217048" cy="4384338"/>
            </a:xfrm>
          </p:grpSpPr>
          <p:sp>
            <p:nvSpPr>
              <p:cNvPr id="45" name="Google Shape;1108;p38">
                <a:extLst>
                  <a:ext uri="{FF2B5EF4-FFF2-40B4-BE49-F238E27FC236}">
                    <a16:creationId xmlns:a16="http://schemas.microsoft.com/office/drawing/2014/main" id="{0D55A861-99AD-E7A6-0086-276719A4574D}"/>
                  </a:ext>
                </a:extLst>
              </p:cNvPr>
              <p:cNvSpPr>
                <a:spLocks noGrp="1" noRot="1" noMove="1" noResize="1" noEditPoints="1" noAdjustHandles="1" noChangeArrowheads="1" noChangeShapeType="1"/>
              </p:cNvSpPr>
              <p:nvPr/>
            </p:nvSpPr>
            <p:spPr>
              <a:xfrm>
                <a:off x="1372638" y="1462346"/>
                <a:ext cx="1762230" cy="4091261"/>
              </a:xfrm>
              <a:custGeom>
                <a:avLst/>
                <a:gdLst/>
                <a:ahLst/>
                <a:cxnLst/>
                <a:rect l="l" t="t" r="r" b="b"/>
                <a:pathLst>
                  <a:path w="84210" h="195505" extrusionOk="0">
                    <a:moveTo>
                      <a:pt x="42105" y="1"/>
                    </a:moveTo>
                    <a:cubicBezTo>
                      <a:pt x="18889" y="1"/>
                      <a:pt x="1" y="18888"/>
                      <a:pt x="1" y="42104"/>
                    </a:cubicBezTo>
                    <a:lnTo>
                      <a:pt x="1" y="153401"/>
                    </a:lnTo>
                    <a:cubicBezTo>
                      <a:pt x="1" y="176617"/>
                      <a:pt x="18889" y="195505"/>
                      <a:pt x="42105" y="195505"/>
                    </a:cubicBezTo>
                    <a:cubicBezTo>
                      <a:pt x="65321" y="195505"/>
                      <a:pt x="84209" y="176618"/>
                      <a:pt x="84209" y="153401"/>
                    </a:cubicBezTo>
                    <a:lnTo>
                      <a:pt x="84209" y="42104"/>
                    </a:lnTo>
                    <a:cubicBezTo>
                      <a:pt x="84209" y="18888"/>
                      <a:pt x="65321" y="1"/>
                      <a:pt x="42105"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grpSp>
            <p:nvGrpSpPr>
              <p:cNvPr id="46" name="Google Shape;1109;p38">
                <a:extLst>
                  <a:ext uri="{FF2B5EF4-FFF2-40B4-BE49-F238E27FC236}">
                    <a16:creationId xmlns:a16="http://schemas.microsoft.com/office/drawing/2014/main" id="{54D09CC5-760B-09F2-360E-9C25B8A28894}"/>
                  </a:ext>
                </a:extLst>
              </p:cNvPr>
              <p:cNvGrpSpPr>
                <a:grpSpLocks noGrp="1" noUngrp="1" noRot="1" noMove="1" noResize="1"/>
              </p:cNvGrpSpPr>
              <p:nvPr/>
            </p:nvGrpSpPr>
            <p:grpSpPr>
              <a:xfrm>
                <a:off x="1226110" y="1315818"/>
                <a:ext cx="2119718" cy="4384338"/>
                <a:chOff x="1178187" y="1392018"/>
                <a:chExt cx="1478877" cy="3058846"/>
              </a:xfrm>
            </p:grpSpPr>
            <p:sp>
              <p:nvSpPr>
                <p:cNvPr id="56" name="Google Shape;1110;p38">
                  <a:extLst>
                    <a:ext uri="{FF2B5EF4-FFF2-40B4-BE49-F238E27FC236}">
                      <a16:creationId xmlns:a16="http://schemas.microsoft.com/office/drawing/2014/main" id="{17654EAC-08C2-64DA-CB1F-22B32821FD55}"/>
                    </a:ext>
                  </a:extLst>
                </p:cNvPr>
                <p:cNvSpPr>
                  <a:spLocks noGrp="1" noRot="1" noMove="1" noResize="1" noEditPoints="1" noAdjustHandles="1" noChangeArrowheads="1" noChangeShapeType="1"/>
                </p:cNvSpPr>
                <p:nvPr/>
              </p:nvSpPr>
              <p:spPr>
                <a:xfrm>
                  <a:off x="1178187" y="1392018"/>
                  <a:ext cx="1433924" cy="3058846"/>
                </a:xfrm>
                <a:custGeom>
                  <a:avLst/>
                  <a:gdLst/>
                  <a:ahLst/>
                  <a:cxnLst/>
                  <a:rect l="l" t="t" r="r" b="b"/>
                  <a:pathLst>
                    <a:path w="98214" h="209510" extrusionOk="0">
                      <a:moveTo>
                        <a:pt x="49107" y="0"/>
                      </a:moveTo>
                      <a:cubicBezTo>
                        <a:pt x="22030" y="0"/>
                        <a:pt x="0" y="22029"/>
                        <a:pt x="0" y="49106"/>
                      </a:cubicBezTo>
                      <a:lnTo>
                        <a:pt x="0" y="160403"/>
                      </a:lnTo>
                      <a:cubicBezTo>
                        <a:pt x="0" y="187480"/>
                        <a:pt x="22030" y="209509"/>
                        <a:pt x="49107" y="209509"/>
                      </a:cubicBezTo>
                      <a:cubicBezTo>
                        <a:pt x="76185" y="209509"/>
                        <a:pt x="98214" y="187480"/>
                        <a:pt x="98214" y="160403"/>
                      </a:cubicBezTo>
                      <a:lnTo>
                        <a:pt x="98214" y="105856"/>
                      </a:lnTo>
                      <a:cubicBezTo>
                        <a:pt x="98214" y="105394"/>
                        <a:pt x="97840" y="105020"/>
                        <a:pt x="97378" y="105020"/>
                      </a:cubicBezTo>
                      <a:cubicBezTo>
                        <a:pt x="96917" y="105020"/>
                        <a:pt x="96543" y="105394"/>
                        <a:pt x="96543" y="105856"/>
                      </a:cubicBezTo>
                      <a:lnTo>
                        <a:pt x="96543" y="160403"/>
                      </a:lnTo>
                      <a:cubicBezTo>
                        <a:pt x="96543" y="186559"/>
                        <a:pt x="75263" y="207838"/>
                        <a:pt x="49107" y="207838"/>
                      </a:cubicBezTo>
                      <a:cubicBezTo>
                        <a:pt x="22951" y="207838"/>
                        <a:pt x="1671" y="186560"/>
                        <a:pt x="1671" y="160403"/>
                      </a:cubicBezTo>
                      <a:lnTo>
                        <a:pt x="1671" y="49106"/>
                      </a:lnTo>
                      <a:cubicBezTo>
                        <a:pt x="1671" y="22951"/>
                        <a:pt x="22952" y="1671"/>
                        <a:pt x="49107" y="1671"/>
                      </a:cubicBezTo>
                      <a:cubicBezTo>
                        <a:pt x="75263" y="1671"/>
                        <a:pt x="96543" y="22951"/>
                        <a:pt x="96543" y="49106"/>
                      </a:cubicBezTo>
                      <a:cubicBezTo>
                        <a:pt x="96543" y="49567"/>
                        <a:pt x="96917" y="49942"/>
                        <a:pt x="97378" y="49942"/>
                      </a:cubicBezTo>
                      <a:cubicBezTo>
                        <a:pt x="97840" y="49942"/>
                        <a:pt x="98214" y="49567"/>
                        <a:pt x="98214" y="49106"/>
                      </a:cubicBezTo>
                      <a:cubicBezTo>
                        <a:pt x="98214" y="22029"/>
                        <a:pt x="76185" y="0"/>
                        <a:pt x="49107" y="0"/>
                      </a:cubicBezTo>
                      <a:close/>
                    </a:path>
                  </a:pathLst>
                </a:custGeom>
                <a:solidFill>
                  <a:schemeClr val="accent6">
                    <a:lumMod val="5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7" name="Google Shape;1111;p38">
                  <a:extLst>
                    <a:ext uri="{FF2B5EF4-FFF2-40B4-BE49-F238E27FC236}">
                      <a16:creationId xmlns:a16="http://schemas.microsoft.com/office/drawing/2014/main" id="{FF4F4E5B-8B52-56C2-9F0E-EEC827D88CB6}"/>
                    </a:ext>
                  </a:extLst>
                </p:cNvPr>
                <p:cNvSpPr>
                  <a:spLocks noGrp="1" noRot="1" noMove="1" noResize="1" noEditPoints="1" noAdjustHandles="1" noChangeArrowheads="1" noChangeShapeType="1"/>
                </p:cNvSpPr>
                <p:nvPr/>
              </p:nvSpPr>
              <p:spPr>
                <a:xfrm>
                  <a:off x="2547798" y="2068378"/>
                  <a:ext cx="109266" cy="109281"/>
                </a:xfrm>
                <a:custGeom>
                  <a:avLst/>
                  <a:gdLst/>
                  <a:ahLst/>
                  <a:cxnLst/>
                  <a:rect l="l" t="t" r="r" b="b"/>
                  <a:pathLst>
                    <a:path w="7484" h="7485" extrusionOk="0">
                      <a:moveTo>
                        <a:pt x="3742" y="0"/>
                      </a:moveTo>
                      <a:cubicBezTo>
                        <a:pt x="1675" y="0"/>
                        <a:pt x="1" y="1676"/>
                        <a:pt x="1" y="3742"/>
                      </a:cubicBezTo>
                      <a:cubicBezTo>
                        <a:pt x="1" y="5809"/>
                        <a:pt x="1677" y="7484"/>
                        <a:pt x="3742" y="7484"/>
                      </a:cubicBezTo>
                      <a:cubicBezTo>
                        <a:pt x="5808" y="7484"/>
                        <a:pt x="7484" y="5809"/>
                        <a:pt x="7484" y="3742"/>
                      </a:cubicBezTo>
                      <a:cubicBezTo>
                        <a:pt x="7484" y="1676"/>
                        <a:pt x="5809" y="0"/>
                        <a:pt x="3742" y="0"/>
                      </a:cubicBezTo>
                      <a:close/>
                    </a:path>
                  </a:pathLst>
                </a:custGeom>
                <a:solidFill>
                  <a:schemeClr val="accent6">
                    <a:lumMod val="5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grpSp>
          <p:grpSp>
            <p:nvGrpSpPr>
              <p:cNvPr id="47" name="Google Shape;1112;p38">
                <a:extLst>
                  <a:ext uri="{FF2B5EF4-FFF2-40B4-BE49-F238E27FC236}">
                    <a16:creationId xmlns:a16="http://schemas.microsoft.com/office/drawing/2014/main" id="{4509C1FE-D963-01F8-7FF4-1BD3C6C54441}"/>
                  </a:ext>
                </a:extLst>
              </p:cNvPr>
              <p:cNvGrpSpPr>
                <a:grpSpLocks noGrp="1" noUngrp="1" noRot="1" noMove="1" noResize="1"/>
              </p:cNvGrpSpPr>
              <p:nvPr/>
            </p:nvGrpSpPr>
            <p:grpSpPr>
              <a:xfrm>
                <a:off x="1493509" y="1564112"/>
                <a:ext cx="1949649" cy="1672059"/>
                <a:chOff x="1364745" y="1565247"/>
                <a:chExt cx="1360224" cy="1166555"/>
              </a:xfrm>
            </p:grpSpPr>
            <p:sp>
              <p:nvSpPr>
                <p:cNvPr id="54" name="Google Shape;1113;p38">
                  <a:extLst>
                    <a:ext uri="{FF2B5EF4-FFF2-40B4-BE49-F238E27FC236}">
                      <a16:creationId xmlns:a16="http://schemas.microsoft.com/office/drawing/2014/main" id="{517B8D63-8B0C-7AC2-964C-8F8EB3E97B1B}"/>
                    </a:ext>
                  </a:extLst>
                </p:cNvPr>
                <p:cNvSpPr>
                  <a:spLocks noGrp="1" noRot="1" noMove="1" noResize="1" noEditPoints="1" noAdjustHandles="1" noChangeArrowheads="1" noChangeShapeType="1"/>
                </p:cNvSpPr>
                <p:nvPr/>
              </p:nvSpPr>
              <p:spPr>
                <a:xfrm>
                  <a:off x="1364745" y="1565247"/>
                  <a:ext cx="1352646" cy="1060778"/>
                </a:xfrm>
                <a:custGeom>
                  <a:avLst/>
                  <a:gdLst/>
                  <a:ahLst/>
                  <a:cxnLst/>
                  <a:rect l="l" t="t" r="r" b="b"/>
                  <a:pathLst>
                    <a:path w="92647" h="72656" extrusionOk="0">
                      <a:moveTo>
                        <a:pt x="36329" y="0"/>
                      </a:moveTo>
                      <a:cubicBezTo>
                        <a:pt x="16297" y="0"/>
                        <a:pt x="0" y="16296"/>
                        <a:pt x="0" y="36328"/>
                      </a:cubicBezTo>
                      <a:cubicBezTo>
                        <a:pt x="0" y="56360"/>
                        <a:pt x="16299" y="72656"/>
                        <a:pt x="36329" y="72656"/>
                      </a:cubicBezTo>
                      <a:lnTo>
                        <a:pt x="91812" y="72656"/>
                      </a:lnTo>
                      <a:cubicBezTo>
                        <a:pt x="92273" y="72656"/>
                        <a:pt x="92647" y="72282"/>
                        <a:pt x="92647" y="71820"/>
                      </a:cubicBezTo>
                      <a:cubicBezTo>
                        <a:pt x="92647" y="71359"/>
                        <a:pt x="92273" y="70985"/>
                        <a:pt x="91812" y="70985"/>
                      </a:cubicBezTo>
                      <a:lnTo>
                        <a:pt x="36329" y="70985"/>
                      </a:lnTo>
                      <a:cubicBezTo>
                        <a:pt x="17219" y="70985"/>
                        <a:pt x="1672" y="55438"/>
                        <a:pt x="1672" y="36328"/>
                      </a:cubicBezTo>
                      <a:cubicBezTo>
                        <a:pt x="1672" y="17217"/>
                        <a:pt x="17219" y="1672"/>
                        <a:pt x="36328" y="1672"/>
                      </a:cubicBezTo>
                      <a:cubicBezTo>
                        <a:pt x="55439" y="1672"/>
                        <a:pt x="70985" y="17217"/>
                        <a:pt x="70985" y="36328"/>
                      </a:cubicBezTo>
                      <a:cubicBezTo>
                        <a:pt x="70985" y="36788"/>
                        <a:pt x="71360" y="37163"/>
                        <a:pt x="71820" y="37163"/>
                      </a:cubicBezTo>
                      <a:cubicBezTo>
                        <a:pt x="72283" y="37163"/>
                        <a:pt x="72657" y="36788"/>
                        <a:pt x="72657" y="36328"/>
                      </a:cubicBezTo>
                      <a:cubicBezTo>
                        <a:pt x="72657" y="16297"/>
                        <a:pt x="56360" y="0"/>
                        <a:pt x="36329" y="0"/>
                      </a:cubicBezTo>
                      <a:close/>
                    </a:path>
                  </a:pathLst>
                </a:custGeom>
                <a:solidFill>
                  <a:schemeClr val="accent6">
                    <a:lumMod val="5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5" name="Google Shape;1114;p38">
                  <a:extLst>
                    <a:ext uri="{FF2B5EF4-FFF2-40B4-BE49-F238E27FC236}">
                      <a16:creationId xmlns:a16="http://schemas.microsoft.com/office/drawing/2014/main" id="{EC2D5C9F-F377-CD59-3075-FA8181689CE4}"/>
                    </a:ext>
                  </a:extLst>
                </p:cNvPr>
                <p:cNvSpPr>
                  <a:spLocks noGrp="1" noRot="1" noMove="1" noResize="1" noEditPoints="1" noAdjustHandles="1" noChangeArrowheads="1" noChangeShapeType="1"/>
                </p:cNvSpPr>
                <p:nvPr/>
              </p:nvSpPr>
              <p:spPr>
                <a:xfrm>
                  <a:off x="2596168" y="2503414"/>
                  <a:ext cx="128801" cy="228388"/>
                </a:xfrm>
                <a:custGeom>
                  <a:avLst/>
                  <a:gdLst/>
                  <a:ahLst/>
                  <a:cxnLst/>
                  <a:rect l="l" t="t" r="r" b="b"/>
                  <a:pathLst>
                    <a:path w="8822" h="15643" extrusionOk="0">
                      <a:moveTo>
                        <a:pt x="919" y="1"/>
                      </a:moveTo>
                      <a:cubicBezTo>
                        <a:pt x="705" y="1"/>
                        <a:pt x="491" y="82"/>
                        <a:pt x="328" y="246"/>
                      </a:cubicBezTo>
                      <a:cubicBezTo>
                        <a:pt x="1" y="572"/>
                        <a:pt x="1" y="1101"/>
                        <a:pt x="328" y="1427"/>
                      </a:cubicBezTo>
                      <a:lnTo>
                        <a:pt x="6723" y="7822"/>
                      </a:lnTo>
                      <a:lnTo>
                        <a:pt x="328" y="14217"/>
                      </a:lnTo>
                      <a:cubicBezTo>
                        <a:pt x="89" y="14456"/>
                        <a:pt x="17" y="14816"/>
                        <a:pt x="146" y="15128"/>
                      </a:cubicBezTo>
                      <a:cubicBezTo>
                        <a:pt x="276" y="15440"/>
                        <a:pt x="581" y="15643"/>
                        <a:pt x="919" y="15643"/>
                      </a:cubicBezTo>
                      <a:cubicBezTo>
                        <a:pt x="1140" y="15643"/>
                        <a:pt x="1353" y="15555"/>
                        <a:pt x="1510" y="15398"/>
                      </a:cubicBezTo>
                      <a:lnTo>
                        <a:pt x="8495" y="8413"/>
                      </a:lnTo>
                      <a:cubicBezTo>
                        <a:pt x="8821" y="8087"/>
                        <a:pt x="8821" y="7557"/>
                        <a:pt x="8495" y="7232"/>
                      </a:cubicBezTo>
                      <a:lnTo>
                        <a:pt x="1510" y="246"/>
                      </a:lnTo>
                      <a:cubicBezTo>
                        <a:pt x="1347" y="82"/>
                        <a:pt x="1133" y="1"/>
                        <a:pt x="919" y="1"/>
                      </a:cubicBezTo>
                      <a:close/>
                    </a:path>
                  </a:pathLst>
                </a:custGeom>
                <a:solidFill>
                  <a:schemeClr val="accent6">
                    <a:lumMod val="5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grpSp>
          <p:sp>
            <p:nvSpPr>
              <p:cNvPr id="48" name="Google Shape;1115;p38">
                <a:extLst>
                  <a:ext uri="{FF2B5EF4-FFF2-40B4-BE49-F238E27FC236}">
                    <a16:creationId xmlns:a16="http://schemas.microsoft.com/office/drawing/2014/main" id="{2B59E7DE-FF9D-CB6B-F652-56305A7F1527}"/>
                  </a:ext>
                </a:extLst>
              </p:cNvPr>
              <p:cNvSpPr txBox="1">
                <a:spLocks noGrp="1" noRot="1" noMove="1" noResize="1" noEditPoints="1" noAdjustHandles="1" noChangeArrowheads="1" noChangeShapeType="1"/>
              </p:cNvSpPr>
              <p:nvPr/>
            </p:nvSpPr>
            <p:spPr>
              <a:xfrm>
                <a:off x="1561455" y="3513805"/>
                <a:ext cx="1384596" cy="403769"/>
              </a:xfrm>
              <a:prstGeom prst="rect">
                <a:avLst/>
              </a:prstGeom>
              <a:noFill/>
              <a:ln>
                <a:noFill/>
              </a:ln>
            </p:spPr>
            <p:txBody>
              <a:bodyPr spcFirstLastPara="1" wrap="square" lIns="91425" tIns="91425" rIns="91425" bIns="91425" anchor="ctr" anchorCtr="0">
                <a:noAutofit/>
              </a:bodyPr>
              <a:lstStyle/>
              <a:p>
                <a:r>
                  <a:rPr lang="en-US" sz="1600" b="1">
                    <a:solidFill>
                      <a:schemeClr val="accent6">
                        <a:lumMod val="50000"/>
                      </a:schemeClr>
                    </a:solidFill>
                    <a:latin typeface="Lato ExtraBold" panose="020F0502020204030203" pitchFamily="34" charset="0"/>
                    <a:ea typeface="Lato ExtraBold" panose="020F0502020204030203" pitchFamily="34" charset="0"/>
                    <a:cs typeface="Lato ExtraBold" panose="020F0502020204030203" pitchFamily="34" charset="0"/>
                  </a:rPr>
                  <a:t>119 TRIALS</a:t>
                </a:r>
                <a:endParaRPr lang="en-GB" sz="1600" b="1">
                  <a:solidFill>
                    <a:schemeClr val="accent6">
                      <a:lumMod val="50000"/>
                    </a:schemeClr>
                  </a:solidFill>
                  <a:latin typeface="Lato ExtraBold" panose="020F0502020204030203" pitchFamily="34" charset="0"/>
                  <a:ea typeface="Lato ExtraBold" panose="020F0502020204030203" pitchFamily="34" charset="0"/>
                  <a:cs typeface="Lato ExtraBold" panose="020F0502020204030203" pitchFamily="34" charset="0"/>
                </a:endParaRPr>
              </a:p>
            </p:txBody>
          </p:sp>
          <p:sp>
            <p:nvSpPr>
              <p:cNvPr id="49" name="Google Shape;1116;p38">
                <a:extLst>
                  <a:ext uri="{FF2B5EF4-FFF2-40B4-BE49-F238E27FC236}">
                    <a16:creationId xmlns:a16="http://schemas.microsoft.com/office/drawing/2014/main" id="{0F54D24C-4C37-FC95-01A3-71A06DC0A8BF}"/>
                  </a:ext>
                </a:extLst>
              </p:cNvPr>
              <p:cNvSpPr txBox="1">
                <a:spLocks noGrp="1" noRot="1" noMove="1" noResize="1" noEditPoints="1" noAdjustHandles="1" noChangeArrowheads="1" noChangeShapeType="1"/>
              </p:cNvSpPr>
              <p:nvPr/>
            </p:nvSpPr>
            <p:spPr>
              <a:xfrm>
                <a:off x="1508995" y="3926264"/>
                <a:ext cx="1489516" cy="1136058"/>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31 Clinical trials on APDS, CVIDs, ALPS </a:t>
                </a:r>
                <a:r>
                  <a:rPr kumimoji="0" lang="en-US" sz="1100" b="0" i="0" u="none" strike="noStrike" kern="1200" cap="none" spc="0" normalizeH="0" baseline="0" noProof="0" err="1">
                    <a:ln>
                      <a:noFill/>
                    </a:ln>
                    <a:effectLst/>
                    <a:uLnTx/>
                    <a:uFillTx/>
                    <a:latin typeface="Lato Light" panose="020F0502020204030203" pitchFamily="34" charset="0"/>
                    <a:ea typeface="Lato Light" panose="020F0502020204030203" pitchFamily="34" charset="0"/>
                    <a:cs typeface="Lato Light" panose="020F0502020204030203" pitchFamily="34" charset="0"/>
                  </a:rPr>
                  <a:t>etc</a:t>
                </a:r>
                <a:r>
                  <a:rPr lang="en-US" sz="1100">
                    <a:latin typeface="Lato Light" panose="020F0502020204030203" pitchFamily="34" charset="0"/>
                    <a:ea typeface="Lato Light" panose="020F0502020204030203" pitchFamily="34" charset="0"/>
                    <a:cs typeface="Lato Light" panose="020F0502020204030203" pitchFamily="34" charset="0"/>
                  </a:rPr>
                  <a:t>. As well as</a:t>
                </a:r>
                <a:r>
                  <a:rPr kumimoji="0" lang="en-US" sz="1100" b="0"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 24 trials on CIDs and Primary </a:t>
                </a:r>
                <a:r>
                  <a:rPr lang="en-US" sz="1100">
                    <a:latin typeface="Lato Light" panose="020F0502020204030203" pitchFamily="34" charset="0"/>
                    <a:ea typeface="Lato Light" panose="020F0502020204030203" pitchFamily="34" charset="0"/>
                    <a:cs typeface="Lato Light" panose="020F0502020204030203" pitchFamily="34" charset="0"/>
                  </a:rPr>
                  <a:t>A</a:t>
                </a:r>
                <a:r>
                  <a:rPr kumimoji="0" lang="en-US" sz="1100" b="0" i="0" u="none" strike="noStrike" kern="1200" cap="none" spc="0" normalizeH="0" baseline="0" noProof="0" err="1">
                    <a:ln>
                      <a:noFill/>
                    </a:ln>
                    <a:effectLst/>
                    <a:uLnTx/>
                    <a:uFillTx/>
                    <a:latin typeface="Lato Light" panose="020F0502020204030203" pitchFamily="34" charset="0"/>
                    <a:ea typeface="Lato Light" panose="020F0502020204030203" pitchFamily="34" charset="0"/>
                    <a:cs typeface="Lato Light" panose="020F0502020204030203" pitchFamily="34" charset="0"/>
                  </a:rPr>
                  <a:t>ntibody</a:t>
                </a:r>
                <a:r>
                  <a:rPr kumimoji="0" lang="en-US" sz="1100" b="0"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 Deficiencies.</a:t>
                </a:r>
              </a:p>
            </p:txBody>
          </p:sp>
        </p:grpSp>
        <p:grpSp>
          <p:nvGrpSpPr>
            <p:cNvPr id="5" name="Group 4">
              <a:extLst>
                <a:ext uri="{FF2B5EF4-FFF2-40B4-BE49-F238E27FC236}">
                  <a16:creationId xmlns:a16="http://schemas.microsoft.com/office/drawing/2014/main" id="{CDA2AC92-1650-BB0E-969A-2C8FC9920481}"/>
                </a:ext>
              </a:extLst>
            </p:cNvPr>
            <p:cNvGrpSpPr>
              <a:grpSpLocks noGrp="1" noUngrp="1" noRot="1" noMove="1" noResize="1"/>
            </p:cNvGrpSpPr>
            <p:nvPr/>
          </p:nvGrpSpPr>
          <p:grpSpPr>
            <a:xfrm>
              <a:off x="8737984" y="1315818"/>
              <a:ext cx="2227906" cy="4384338"/>
              <a:chOff x="8737984" y="1315818"/>
              <a:chExt cx="2227906" cy="4384338"/>
            </a:xfrm>
          </p:grpSpPr>
          <p:sp>
            <p:nvSpPr>
              <p:cNvPr id="6" name="Google Shape;1094;p38">
                <a:extLst>
                  <a:ext uri="{FF2B5EF4-FFF2-40B4-BE49-F238E27FC236}">
                    <a16:creationId xmlns:a16="http://schemas.microsoft.com/office/drawing/2014/main" id="{E81E037A-7385-2C5C-EA4B-758A106EFEF2}"/>
                  </a:ext>
                </a:extLst>
              </p:cNvPr>
              <p:cNvSpPr>
                <a:spLocks noGrp="1" noRot="1" noMove="1" noResize="1" noEditPoints="1" noAdjustHandles="1" noChangeArrowheads="1" noChangeShapeType="1"/>
              </p:cNvSpPr>
              <p:nvPr/>
            </p:nvSpPr>
            <p:spPr>
              <a:xfrm>
                <a:off x="8884510" y="1462346"/>
                <a:ext cx="1762232" cy="4091261"/>
              </a:xfrm>
              <a:custGeom>
                <a:avLst/>
                <a:gdLst/>
                <a:ahLst/>
                <a:cxnLst/>
                <a:rect l="l" t="t" r="r" b="b"/>
                <a:pathLst>
                  <a:path w="84210" h="195505" extrusionOk="0">
                    <a:moveTo>
                      <a:pt x="42105" y="1"/>
                    </a:moveTo>
                    <a:cubicBezTo>
                      <a:pt x="18889" y="1"/>
                      <a:pt x="1" y="18888"/>
                      <a:pt x="1" y="42104"/>
                    </a:cubicBezTo>
                    <a:lnTo>
                      <a:pt x="1" y="153401"/>
                    </a:lnTo>
                    <a:cubicBezTo>
                      <a:pt x="1" y="176617"/>
                      <a:pt x="18889" y="195505"/>
                      <a:pt x="42105" y="195505"/>
                    </a:cubicBezTo>
                    <a:cubicBezTo>
                      <a:pt x="65321" y="195505"/>
                      <a:pt x="84209" y="176618"/>
                      <a:pt x="84209" y="153401"/>
                    </a:cubicBezTo>
                    <a:lnTo>
                      <a:pt x="84209" y="42104"/>
                    </a:lnTo>
                    <a:cubicBezTo>
                      <a:pt x="84209" y="18888"/>
                      <a:pt x="65321" y="1"/>
                      <a:pt x="42105"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grpSp>
            <p:nvGrpSpPr>
              <p:cNvPr id="7" name="Google Shape;1095;p38">
                <a:extLst>
                  <a:ext uri="{FF2B5EF4-FFF2-40B4-BE49-F238E27FC236}">
                    <a16:creationId xmlns:a16="http://schemas.microsoft.com/office/drawing/2014/main" id="{FEB8DB95-5485-F848-BF91-FA38DBFA00DD}"/>
                  </a:ext>
                </a:extLst>
              </p:cNvPr>
              <p:cNvGrpSpPr>
                <a:grpSpLocks noGrp="1" noUngrp="1" noRot="1" noMove="1" noResize="1"/>
              </p:cNvGrpSpPr>
              <p:nvPr/>
            </p:nvGrpSpPr>
            <p:grpSpPr>
              <a:xfrm>
                <a:off x="8737984" y="1315818"/>
                <a:ext cx="2119721" cy="4384338"/>
                <a:chOff x="6419037" y="1392018"/>
                <a:chExt cx="1478877" cy="3058846"/>
              </a:xfrm>
              <a:solidFill>
                <a:schemeClr val="accent2"/>
              </a:solidFill>
            </p:grpSpPr>
            <p:sp>
              <p:nvSpPr>
                <p:cNvPr id="63" name="Google Shape;1096;p38">
                  <a:extLst>
                    <a:ext uri="{FF2B5EF4-FFF2-40B4-BE49-F238E27FC236}">
                      <a16:creationId xmlns:a16="http://schemas.microsoft.com/office/drawing/2014/main" id="{D1A577F0-1394-9640-01B8-790E8CBC6FBF}"/>
                    </a:ext>
                  </a:extLst>
                </p:cNvPr>
                <p:cNvSpPr>
                  <a:spLocks noGrp="1" noRot="1" noMove="1" noResize="1" noEditPoints="1" noAdjustHandles="1" noChangeArrowheads="1" noChangeShapeType="1"/>
                </p:cNvSpPr>
                <p:nvPr/>
              </p:nvSpPr>
              <p:spPr>
                <a:xfrm>
                  <a:off x="6419037" y="1392018"/>
                  <a:ext cx="1433924" cy="3058846"/>
                </a:xfrm>
                <a:custGeom>
                  <a:avLst/>
                  <a:gdLst/>
                  <a:ahLst/>
                  <a:cxnLst/>
                  <a:rect l="l" t="t" r="r" b="b"/>
                  <a:pathLst>
                    <a:path w="98214" h="209510" extrusionOk="0">
                      <a:moveTo>
                        <a:pt x="49107" y="0"/>
                      </a:moveTo>
                      <a:cubicBezTo>
                        <a:pt x="22030" y="0"/>
                        <a:pt x="0" y="22029"/>
                        <a:pt x="0" y="49106"/>
                      </a:cubicBezTo>
                      <a:lnTo>
                        <a:pt x="0" y="160403"/>
                      </a:lnTo>
                      <a:cubicBezTo>
                        <a:pt x="0" y="187480"/>
                        <a:pt x="22030" y="209509"/>
                        <a:pt x="49107" y="209509"/>
                      </a:cubicBezTo>
                      <a:cubicBezTo>
                        <a:pt x="76185" y="209509"/>
                        <a:pt x="98214" y="187480"/>
                        <a:pt x="98214" y="160403"/>
                      </a:cubicBezTo>
                      <a:lnTo>
                        <a:pt x="98214" y="105856"/>
                      </a:lnTo>
                      <a:cubicBezTo>
                        <a:pt x="98214" y="105394"/>
                        <a:pt x="97840" y="105020"/>
                        <a:pt x="97378" y="105020"/>
                      </a:cubicBezTo>
                      <a:cubicBezTo>
                        <a:pt x="96917" y="105020"/>
                        <a:pt x="96543" y="105394"/>
                        <a:pt x="96543" y="105856"/>
                      </a:cubicBezTo>
                      <a:lnTo>
                        <a:pt x="96543" y="160403"/>
                      </a:lnTo>
                      <a:cubicBezTo>
                        <a:pt x="96543" y="186559"/>
                        <a:pt x="75263" y="207838"/>
                        <a:pt x="49107" y="207838"/>
                      </a:cubicBezTo>
                      <a:cubicBezTo>
                        <a:pt x="22951" y="207838"/>
                        <a:pt x="1671" y="186560"/>
                        <a:pt x="1671" y="160403"/>
                      </a:cubicBezTo>
                      <a:lnTo>
                        <a:pt x="1671" y="49106"/>
                      </a:lnTo>
                      <a:cubicBezTo>
                        <a:pt x="1671" y="22951"/>
                        <a:pt x="22952" y="1671"/>
                        <a:pt x="49107" y="1671"/>
                      </a:cubicBezTo>
                      <a:cubicBezTo>
                        <a:pt x="75263" y="1671"/>
                        <a:pt x="96543" y="22951"/>
                        <a:pt x="96543" y="49106"/>
                      </a:cubicBezTo>
                      <a:cubicBezTo>
                        <a:pt x="96543" y="49567"/>
                        <a:pt x="96917" y="49942"/>
                        <a:pt x="97378" y="49942"/>
                      </a:cubicBezTo>
                      <a:cubicBezTo>
                        <a:pt x="97840" y="49942"/>
                        <a:pt x="98214" y="49567"/>
                        <a:pt x="98214" y="49106"/>
                      </a:cubicBezTo>
                      <a:cubicBezTo>
                        <a:pt x="98214" y="22029"/>
                        <a:pt x="76185" y="0"/>
                        <a:pt x="49107" y="0"/>
                      </a:cubicBezTo>
                      <a:close/>
                    </a:path>
                  </a:pathLst>
                </a:custGeom>
                <a:solidFill>
                  <a:srgbClr val="873A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4" name="Google Shape;1097;p38">
                  <a:extLst>
                    <a:ext uri="{FF2B5EF4-FFF2-40B4-BE49-F238E27FC236}">
                      <a16:creationId xmlns:a16="http://schemas.microsoft.com/office/drawing/2014/main" id="{FCE5CA6D-D18A-2393-3218-72CF40C5B0D9}"/>
                    </a:ext>
                  </a:extLst>
                </p:cNvPr>
                <p:cNvSpPr>
                  <a:spLocks noGrp="1" noRot="1" noMove="1" noResize="1" noEditPoints="1" noAdjustHandles="1" noChangeArrowheads="1" noChangeShapeType="1"/>
                </p:cNvSpPr>
                <p:nvPr/>
              </p:nvSpPr>
              <p:spPr>
                <a:xfrm>
                  <a:off x="7788648" y="2068378"/>
                  <a:ext cx="109266" cy="109281"/>
                </a:xfrm>
                <a:custGeom>
                  <a:avLst/>
                  <a:gdLst/>
                  <a:ahLst/>
                  <a:cxnLst/>
                  <a:rect l="l" t="t" r="r" b="b"/>
                  <a:pathLst>
                    <a:path w="7484" h="7485" extrusionOk="0">
                      <a:moveTo>
                        <a:pt x="3742" y="0"/>
                      </a:moveTo>
                      <a:cubicBezTo>
                        <a:pt x="1675" y="0"/>
                        <a:pt x="1" y="1676"/>
                        <a:pt x="1" y="3742"/>
                      </a:cubicBezTo>
                      <a:cubicBezTo>
                        <a:pt x="1" y="5809"/>
                        <a:pt x="1677" y="7484"/>
                        <a:pt x="3742" y="7484"/>
                      </a:cubicBezTo>
                      <a:cubicBezTo>
                        <a:pt x="5808" y="7484"/>
                        <a:pt x="7484" y="5809"/>
                        <a:pt x="7484" y="3742"/>
                      </a:cubicBezTo>
                      <a:cubicBezTo>
                        <a:pt x="7484" y="1676"/>
                        <a:pt x="5809" y="0"/>
                        <a:pt x="3742" y="0"/>
                      </a:cubicBezTo>
                      <a:close/>
                    </a:path>
                  </a:pathLst>
                </a:custGeom>
                <a:solidFill>
                  <a:srgbClr val="873A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grpSp>
          <p:sp>
            <p:nvSpPr>
              <p:cNvPr id="8" name="Google Shape;1098;p38">
                <a:extLst>
                  <a:ext uri="{FF2B5EF4-FFF2-40B4-BE49-F238E27FC236}">
                    <a16:creationId xmlns:a16="http://schemas.microsoft.com/office/drawing/2014/main" id="{E89B4CC0-B980-E903-AE3E-4E1786DC2227}"/>
                  </a:ext>
                </a:extLst>
              </p:cNvPr>
              <p:cNvSpPr txBox="1">
                <a:spLocks noGrp="1" noRot="1" noMove="1" noResize="1" noEditPoints="1" noAdjustHandles="1" noChangeArrowheads="1" noChangeShapeType="1"/>
              </p:cNvSpPr>
              <p:nvPr/>
            </p:nvSpPr>
            <p:spPr>
              <a:xfrm>
                <a:off x="9073327" y="3513805"/>
                <a:ext cx="1384598" cy="403769"/>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873AC0"/>
                    </a:solidFill>
                    <a:effectLst/>
                    <a:uLnTx/>
                    <a:uFillTx/>
                    <a:latin typeface="Lato ExtraBold" panose="020F0502020204030203" pitchFamily="34" charset="0"/>
                    <a:ea typeface="Lato ExtraBold" panose="020F0502020204030203" pitchFamily="34" charset="0"/>
                    <a:cs typeface="Lato ExtraBold" panose="020F0502020204030203" pitchFamily="34" charset="0"/>
                  </a:rPr>
                  <a:t>6 LENIOLISIB TRIALS</a:t>
                </a:r>
              </a:p>
            </p:txBody>
          </p:sp>
          <p:sp>
            <p:nvSpPr>
              <p:cNvPr id="9" name="Google Shape;1099;p38">
                <a:extLst>
                  <a:ext uri="{FF2B5EF4-FFF2-40B4-BE49-F238E27FC236}">
                    <a16:creationId xmlns:a16="http://schemas.microsoft.com/office/drawing/2014/main" id="{71552B0D-C840-B9B2-F5AC-2FB2B88B220E}"/>
                  </a:ext>
                </a:extLst>
              </p:cNvPr>
              <p:cNvSpPr txBox="1">
                <a:spLocks noGrp="1" noRot="1" noMove="1" noResize="1" noEditPoints="1" noAdjustHandles="1" noChangeArrowheads="1" noChangeShapeType="1"/>
              </p:cNvSpPr>
              <p:nvPr/>
            </p:nvSpPr>
            <p:spPr>
              <a:xfrm>
                <a:off x="9020867" y="3926264"/>
                <a:ext cx="1489518" cy="1136058"/>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Primarily include KOLs from the USA, however 2 KOLs from Germany were also active in these trials.</a:t>
                </a:r>
              </a:p>
            </p:txBody>
          </p:sp>
          <p:grpSp>
            <p:nvGrpSpPr>
              <p:cNvPr id="10" name="Google Shape;1100;p38">
                <a:extLst>
                  <a:ext uri="{FF2B5EF4-FFF2-40B4-BE49-F238E27FC236}">
                    <a16:creationId xmlns:a16="http://schemas.microsoft.com/office/drawing/2014/main" id="{4982B3E6-F44C-0F64-6E8D-CEA118D30891}"/>
                  </a:ext>
                </a:extLst>
              </p:cNvPr>
              <p:cNvGrpSpPr>
                <a:grpSpLocks noGrp="1" noUngrp="1" noRot="1" noMove="1" noResize="1"/>
              </p:cNvGrpSpPr>
              <p:nvPr/>
            </p:nvGrpSpPr>
            <p:grpSpPr>
              <a:xfrm>
                <a:off x="9005381" y="1564112"/>
                <a:ext cx="1960509" cy="1672059"/>
                <a:chOff x="6605595" y="1565247"/>
                <a:chExt cx="1367799" cy="1166555"/>
              </a:xfrm>
              <a:solidFill>
                <a:schemeClr val="accent2"/>
              </a:solidFill>
            </p:grpSpPr>
            <p:sp>
              <p:nvSpPr>
                <p:cNvPr id="61" name="Google Shape;1101;p38">
                  <a:extLst>
                    <a:ext uri="{FF2B5EF4-FFF2-40B4-BE49-F238E27FC236}">
                      <a16:creationId xmlns:a16="http://schemas.microsoft.com/office/drawing/2014/main" id="{DA7D891D-400C-11B8-40E8-27CE09F378CC}"/>
                    </a:ext>
                  </a:extLst>
                </p:cNvPr>
                <p:cNvSpPr>
                  <a:spLocks noGrp="1" noRot="1" noMove="1" noResize="1" noEditPoints="1" noAdjustHandles="1" noChangeArrowheads="1" noChangeShapeType="1"/>
                </p:cNvSpPr>
                <p:nvPr/>
              </p:nvSpPr>
              <p:spPr>
                <a:xfrm>
                  <a:off x="6605595" y="1565247"/>
                  <a:ext cx="1352646" cy="1060778"/>
                </a:xfrm>
                <a:custGeom>
                  <a:avLst/>
                  <a:gdLst/>
                  <a:ahLst/>
                  <a:cxnLst/>
                  <a:rect l="l" t="t" r="r" b="b"/>
                  <a:pathLst>
                    <a:path w="92647" h="72656" extrusionOk="0">
                      <a:moveTo>
                        <a:pt x="36329" y="0"/>
                      </a:moveTo>
                      <a:cubicBezTo>
                        <a:pt x="16297" y="0"/>
                        <a:pt x="0" y="16296"/>
                        <a:pt x="0" y="36328"/>
                      </a:cubicBezTo>
                      <a:cubicBezTo>
                        <a:pt x="0" y="56360"/>
                        <a:pt x="16299" y="72656"/>
                        <a:pt x="36329" y="72656"/>
                      </a:cubicBezTo>
                      <a:lnTo>
                        <a:pt x="91812" y="72656"/>
                      </a:lnTo>
                      <a:cubicBezTo>
                        <a:pt x="92273" y="72656"/>
                        <a:pt x="92647" y="72282"/>
                        <a:pt x="92647" y="71820"/>
                      </a:cubicBezTo>
                      <a:cubicBezTo>
                        <a:pt x="92647" y="71359"/>
                        <a:pt x="92273" y="70985"/>
                        <a:pt x="91812" y="70985"/>
                      </a:cubicBezTo>
                      <a:lnTo>
                        <a:pt x="36329" y="70985"/>
                      </a:lnTo>
                      <a:cubicBezTo>
                        <a:pt x="17219" y="70985"/>
                        <a:pt x="1672" y="55438"/>
                        <a:pt x="1672" y="36328"/>
                      </a:cubicBezTo>
                      <a:cubicBezTo>
                        <a:pt x="1672" y="17217"/>
                        <a:pt x="17219" y="1672"/>
                        <a:pt x="36328" y="1672"/>
                      </a:cubicBezTo>
                      <a:cubicBezTo>
                        <a:pt x="55439" y="1672"/>
                        <a:pt x="70985" y="17217"/>
                        <a:pt x="70985" y="36328"/>
                      </a:cubicBezTo>
                      <a:cubicBezTo>
                        <a:pt x="70985" y="36788"/>
                        <a:pt x="71360" y="37163"/>
                        <a:pt x="71820" y="37163"/>
                      </a:cubicBezTo>
                      <a:cubicBezTo>
                        <a:pt x="72283" y="37163"/>
                        <a:pt x="72657" y="36788"/>
                        <a:pt x="72657" y="36328"/>
                      </a:cubicBezTo>
                      <a:cubicBezTo>
                        <a:pt x="72657" y="16297"/>
                        <a:pt x="56360" y="0"/>
                        <a:pt x="36329" y="0"/>
                      </a:cubicBezTo>
                      <a:close/>
                    </a:path>
                  </a:pathLst>
                </a:custGeom>
                <a:solidFill>
                  <a:srgbClr val="873A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2" name="Google Shape;1102;p38">
                  <a:extLst>
                    <a:ext uri="{FF2B5EF4-FFF2-40B4-BE49-F238E27FC236}">
                      <a16:creationId xmlns:a16="http://schemas.microsoft.com/office/drawing/2014/main" id="{F0C70AA2-76E7-5A7A-3D54-A94C5F2E3CCF}"/>
                    </a:ext>
                  </a:extLst>
                </p:cNvPr>
                <p:cNvSpPr>
                  <a:spLocks noGrp="1" noRot="1" noMove="1" noResize="1" noEditPoints="1" noAdjustHandles="1" noChangeArrowheads="1" noChangeShapeType="1"/>
                </p:cNvSpPr>
                <p:nvPr/>
              </p:nvSpPr>
              <p:spPr>
                <a:xfrm>
                  <a:off x="7844593" y="2503414"/>
                  <a:ext cx="128801" cy="228388"/>
                </a:xfrm>
                <a:custGeom>
                  <a:avLst/>
                  <a:gdLst/>
                  <a:ahLst/>
                  <a:cxnLst/>
                  <a:rect l="l" t="t" r="r" b="b"/>
                  <a:pathLst>
                    <a:path w="8822" h="15643" extrusionOk="0">
                      <a:moveTo>
                        <a:pt x="919" y="1"/>
                      </a:moveTo>
                      <a:cubicBezTo>
                        <a:pt x="705" y="1"/>
                        <a:pt x="491" y="82"/>
                        <a:pt x="328" y="246"/>
                      </a:cubicBezTo>
                      <a:cubicBezTo>
                        <a:pt x="1" y="572"/>
                        <a:pt x="1" y="1101"/>
                        <a:pt x="328" y="1427"/>
                      </a:cubicBezTo>
                      <a:lnTo>
                        <a:pt x="6723" y="7822"/>
                      </a:lnTo>
                      <a:lnTo>
                        <a:pt x="328" y="14217"/>
                      </a:lnTo>
                      <a:cubicBezTo>
                        <a:pt x="89" y="14456"/>
                        <a:pt x="17" y="14816"/>
                        <a:pt x="146" y="15128"/>
                      </a:cubicBezTo>
                      <a:cubicBezTo>
                        <a:pt x="276" y="15440"/>
                        <a:pt x="581" y="15643"/>
                        <a:pt x="919" y="15643"/>
                      </a:cubicBezTo>
                      <a:cubicBezTo>
                        <a:pt x="1140" y="15643"/>
                        <a:pt x="1353" y="15555"/>
                        <a:pt x="1510" y="15398"/>
                      </a:cubicBezTo>
                      <a:lnTo>
                        <a:pt x="8495" y="8413"/>
                      </a:lnTo>
                      <a:cubicBezTo>
                        <a:pt x="8821" y="8087"/>
                        <a:pt x="8821" y="7557"/>
                        <a:pt x="8495" y="7232"/>
                      </a:cubicBezTo>
                      <a:lnTo>
                        <a:pt x="1510" y="246"/>
                      </a:lnTo>
                      <a:cubicBezTo>
                        <a:pt x="1347" y="82"/>
                        <a:pt x="1133" y="1"/>
                        <a:pt x="919" y="1"/>
                      </a:cubicBezTo>
                      <a:close/>
                    </a:path>
                  </a:pathLst>
                </a:custGeom>
                <a:solidFill>
                  <a:srgbClr val="873A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grpSp>
          <p:pic>
            <p:nvPicPr>
              <p:cNvPr id="73" name="Graphic 72" descr="Medicine with solid fill">
                <a:extLst>
                  <a:ext uri="{FF2B5EF4-FFF2-40B4-BE49-F238E27FC236}">
                    <a16:creationId xmlns:a16="http://schemas.microsoft.com/office/drawing/2014/main" id="{212C15E1-61AE-C200-D689-D764BEC3FC77}"/>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9378696" y="1920240"/>
                <a:ext cx="905256" cy="905256"/>
              </a:xfrm>
              <a:prstGeom prst="rect">
                <a:avLst/>
              </a:prstGeom>
            </p:spPr>
          </p:pic>
        </p:grpSp>
        <p:grpSp>
          <p:nvGrpSpPr>
            <p:cNvPr id="3" name="Group 2">
              <a:extLst>
                <a:ext uri="{FF2B5EF4-FFF2-40B4-BE49-F238E27FC236}">
                  <a16:creationId xmlns:a16="http://schemas.microsoft.com/office/drawing/2014/main" id="{41F430CF-27F7-5109-2593-69D8F5EDB37D}"/>
                </a:ext>
              </a:extLst>
            </p:cNvPr>
            <p:cNvGrpSpPr>
              <a:grpSpLocks noGrp="1" noUngrp="1" noRot="1" noMove="1" noResize="1"/>
            </p:cNvGrpSpPr>
            <p:nvPr/>
          </p:nvGrpSpPr>
          <p:grpSpPr>
            <a:xfrm>
              <a:off x="3730069" y="1315818"/>
              <a:ext cx="2217049" cy="4384338"/>
              <a:chOff x="3730069" y="1315818"/>
              <a:chExt cx="2217049" cy="4384338"/>
            </a:xfrm>
          </p:grpSpPr>
          <p:sp>
            <p:nvSpPr>
              <p:cNvPr id="14" name="Google Shape;1137;p38">
                <a:extLst>
                  <a:ext uri="{FF2B5EF4-FFF2-40B4-BE49-F238E27FC236}">
                    <a16:creationId xmlns:a16="http://schemas.microsoft.com/office/drawing/2014/main" id="{84005D8A-BD24-3B9C-3D90-1C512B892632}"/>
                  </a:ext>
                </a:extLst>
              </p:cNvPr>
              <p:cNvSpPr>
                <a:spLocks noGrp="1" noRot="1" noMove="1" noResize="1" noEditPoints="1" noAdjustHandles="1" noChangeArrowheads="1" noChangeShapeType="1"/>
              </p:cNvSpPr>
              <p:nvPr/>
            </p:nvSpPr>
            <p:spPr>
              <a:xfrm>
                <a:off x="3876596" y="1462346"/>
                <a:ext cx="1762231" cy="4091261"/>
              </a:xfrm>
              <a:custGeom>
                <a:avLst/>
                <a:gdLst/>
                <a:ahLst/>
                <a:cxnLst/>
                <a:rect l="l" t="t" r="r" b="b"/>
                <a:pathLst>
                  <a:path w="84210" h="195505" extrusionOk="0">
                    <a:moveTo>
                      <a:pt x="42105" y="1"/>
                    </a:moveTo>
                    <a:cubicBezTo>
                      <a:pt x="18889" y="1"/>
                      <a:pt x="1" y="18888"/>
                      <a:pt x="1" y="42104"/>
                    </a:cubicBezTo>
                    <a:lnTo>
                      <a:pt x="1" y="153401"/>
                    </a:lnTo>
                    <a:cubicBezTo>
                      <a:pt x="1" y="176617"/>
                      <a:pt x="18889" y="195505"/>
                      <a:pt x="42105" y="195505"/>
                    </a:cubicBezTo>
                    <a:cubicBezTo>
                      <a:pt x="65321" y="195505"/>
                      <a:pt x="84209" y="176618"/>
                      <a:pt x="84209" y="153401"/>
                    </a:cubicBezTo>
                    <a:lnTo>
                      <a:pt x="84209" y="42104"/>
                    </a:lnTo>
                    <a:cubicBezTo>
                      <a:pt x="84209" y="18888"/>
                      <a:pt x="65321" y="1"/>
                      <a:pt x="42105"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9" name="Google Shape;1139;p38">
                <a:extLst>
                  <a:ext uri="{FF2B5EF4-FFF2-40B4-BE49-F238E27FC236}">
                    <a16:creationId xmlns:a16="http://schemas.microsoft.com/office/drawing/2014/main" id="{37807AAD-21A2-50B3-D496-3D8247C42549}"/>
                  </a:ext>
                </a:extLst>
              </p:cNvPr>
              <p:cNvSpPr>
                <a:spLocks noGrp="1" noRot="1" noMove="1" noResize="1" noEditPoints="1" noAdjustHandles="1" noChangeArrowheads="1" noChangeShapeType="1"/>
              </p:cNvSpPr>
              <p:nvPr/>
            </p:nvSpPr>
            <p:spPr>
              <a:xfrm>
                <a:off x="3730069" y="1315818"/>
                <a:ext cx="2055287" cy="4384338"/>
              </a:xfrm>
              <a:custGeom>
                <a:avLst/>
                <a:gdLst/>
                <a:ahLst/>
                <a:cxnLst/>
                <a:rect l="l" t="t" r="r" b="b"/>
                <a:pathLst>
                  <a:path w="98214" h="209510" extrusionOk="0">
                    <a:moveTo>
                      <a:pt x="49107" y="0"/>
                    </a:moveTo>
                    <a:cubicBezTo>
                      <a:pt x="22030" y="0"/>
                      <a:pt x="0" y="22029"/>
                      <a:pt x="0" y="49106"/>
                    </a:cubicBezTo>
                    <a:lnTo>
                      <a:pt x="0" y="160403"/>
                    </a:lnTo>
                    <a:cubicBezTo>
                      <a:pt x="0" y="187480"/>
                      <a:pt x="22030" y="209509"/>
                      <a:pt x="49107" y="209509"/>
                    </a:cubicBezTo>
                    <a:cubicBezTo>
                      <a:pt x="76185" y="209509"/>
                      <a:pt x="98214" y="187480"/>
                      <a:pt x="98214" y="160403"/>
                    </a:cubicBezTo>
                    <a:lnTo>
                      <a:pt x="98214" y="105856"/>
                    </a:lnTo>
                    <a:cubicBezTo>
                      <a:pt x="98214" y="105394"/>
                      <a:pt x="97840" y="105020"/>
                      <a:pt x="97378" y="105020"/>
                    </a:cubicBezTo>
                    <a:cubicBezTo>
                      <a:pt x="96917" y="105020"/>
                      <a:pt x="96543" y="105394"/>
                      <a:pt x="96543" y="105856"/>
                    </a:cubicBezTo>
                    <a:lnTo>
                      <a:pt x="96543" y="160403"/>
                    </a:lnTo>
                    <a:cubicBezTo>
                      <a:pt x="96543" y="186559"/>
                      <a:pt x="75263" y="207838"/>
                      <a:pt x="49107" y="207838"/>
                    </a:cubicBezTo>
                    <a:cubicBezTo>
                      <a:pt x="22951" y="207838"/>
                      <a:pt x="1671" y="186560"/>
                      <a:pt x="1671" y="160403"/>
                    </a:cubicBezTo>
                    <a:lnTo>
                      <a:pt x="1671" y="49106"/>
                    </a:lnTo>
                    <a:cubicBezTo>
                      <a:pt x="1671" y="22951"/>
                      <a:pt x="22952" y="1671"/>
                      <a:pt x="49107" y="1671"/>
                    </a:cubicBezTo>
                    <a:cubicBezTo>
                      <a:pt x="75263" y="1671"/>
                      <a:pt x="96543" y="22951"/>
                      <a:pt x="96543" y="49106"/>
                    </a:cubicBezTo>
                    <a:cubicBezTo>
                      <a:pt x="96543" y="49567"/>
                      <a:pt x="96917" y="49942"/>
                      <a:pt x="97378" y="49942"/>
                    </a:cubicBezTo>
                    <a:cubicBezTo>
                      <a:pt x="97840" y="49942"/>
                      <a:pt x="98214" y="49567"/>
                      <a:pt x="98214" y="49106"/>
                    </a:cubicBezTo>
                    <a:cubicBezTo>
                      <a:pt x="98214" y="22029"/>
                      <a:pt x="76185" y="0"/>
                      <a:pt x="4910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0" name="Google Shape;1140;p38">
                <a:extLst>
                  <a:ext uri="{FF2B5EF4-FFF2-40B4-BE49-F238E27FC236}">
                    <a16:creationId xmlns:a16="http://schemas.microsoft.com/office/drawing/2014/main" id="{B03A7242-F965-06D1-4300-68641ECE2B1E}"/>
                  </a:ext>
                </a:extLst>
              </p:cNvPr>
              <p:cNvSpPr>
                <a:spLocks noGrp="1" noRot="1" noMove="1" noResize="1" noEditPoints="1" noAdjustHandles="1" noChangeArrowheads="1" noChangeShapeType="1"/>
              </p:cNvSpPr>
              <p:nvPr/>
            </p:nvSpPr>
            <p:spPr>
              <a:xfrm>
                <a:off x="5693175" y="2285266"/>
                <a:ext cx="156614" cy="156636"/>
              </a:xfrm>
              <a:custGeom>
                <a:avLst/>
                <a:gdLst/>
                <a:ahLst/>
                <a:cxnLst/>
                <a:rect l="l" t="t" r="r" b="b"/>
                <a:pathLst>
                  <a:path w="7484" h="7485" extrusionOk="0">
                    <a:moveTo>
                      <a:pt x="3742" y="0"/>
                    </a:moveTo>
                    <a:cubicBezTo>
                      <a:pt x="1675" y="0"/>
                      <a:pt x="1" y="1676"/>
                      <a:pt x="1" y="3742"/>
                    </a:cubicBezTo>
                    <a:cubicBezTo>
                      <a:pt x="1" y="5809"/>
                      <a:pt x="1677" y="7484"/>
                      <a:pt x="3742" y="7484"/>
                    </a:cubicBezTo>
                    <a:cubicBezTo>
                      <a:pt x="5808" y="7484"/>
                      <a:pt x="7484" y="5809"/>
                      <a:pt x="7484" y="3742"/>
                    </a:cubicBezTo>
                    <a:cubicBezTo>
                      <a:pt x="7484" y="1676"/>
                      <a:pt x="5809" y="0"/>
                      <a:pt x="37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grpSp>
            <p:nvGrpSpPr>
              <p:cNvPr id="16" name="Google Shape;1141;p38">
                <a:extLst>
                  <a:ext uri="{FF2B5EF4-FFF2-40B4-BE49-F238E27FC236}">
                    <a16:creationId xmlns:a16="http://schemas.microsoft.com/office/drawing/2014/main" id="{168D34E9-0040-6F5A-B1A0-FEB9FDDD1A95}"/>
                  </a:ext>
                </a:extLst>
              </p:cNvPr>
              <p:cNvGrpSpPr>
                <a:grpSpLocks noGrp="1" noUngrp="1" noRot="1" noMove="1" noResize="1"/>
              </p:cNvGrpSpPr>
              <p:nvPr/>
            </p:nvGrpSpPr>
            <p:grpSpPr>
              <a:xfrm>
                <a:off x="3997467" y="1564112"/>
                <a:ext cx="1949651" cy="1672059"/>
                <a:chOff x="3111695" y="1565247"/>
                <a:chExt cx="1360224" cy="1166555"/>
              </a:xfrm>
            </p:grpSpPr>
            <p:sp>
              <p:nvSpPr>
                <p:cNvPr id="27" name="Google Shape;1142;p38">
                  <a:extLst>
                    <a:ext uri="{FF2B5EF4-FFF2-40B4-BE49-F238E27FC236}">
                      <a16:creationId xmlns:a16="http://schemas.microsoft.com/office/drawing/2014/main" id="{52FECC26-1D38-CB8B-7E3F-0916CA2F2CA2}"/>
                    </a:ext>
                  </a:extLst>
                </p:cNvPr>
                <p:cNvSpPr>
                  <a:spLocks noGrp="1" noRot="1" noMove="1" noResize="1" noEditPoints="1" noAdjustHandles="1" noChangeArrowheads="1" noChangeShapeType="1"/>
                </p:cNvSpPr>
                <p:nvPr/>
              </p:nvSpPr>
              <p:spPr>
                <a:xfrm>
                  <a:off x="3111695" y="1565247"/>
                  <a:ext cx="1352646" cy="1060778"/>
                </a:xfrm>
                <a:custGeom>
                  <a:avLst/>
                  <a:gdLst/>
                  <a:ahLst/>
                  <a:cxnLst/>
                  <a:rect l="l" t="t" r="r" b="b"/>
                  <a:pathLst>
                    <a:path w="92647" h="72656" extrusionOk="0">
                      <a:moveTo>
                        <a:pt x="36329" y="0"/>
                      </a:moveTo>
                      <a:cubicBezTo>
                        <a:pt x="16297" y="0"/>
                        <a:pt x="0" y="16296"/>
                        <a:pt x="0" y="36328"/>
                      </a:cubicBezTo>
                      <a:cubicBezTo>
                        <a:pt x="0" y="56360"/>
                        <a:pt x="16299" y="72656"/>
                        <a:pt x="36329" y="72656"/>
                      </a:cubicBezTo>
                      <a:lnTo>
                        <a:pt x="91812" y="72656"/>
                      </a:lnTo>
                      <a:cubicBezTo>
                        <a:pt x="92273" y="72656"/>
                        <a:pt x="92647" y="72282"/>
                        <a:pt x="92647" y="71820"/>
                      </a:cubicBezTo>
                      <a:cubicBezTo>
                        <a:pt x="92647" y="71359"/>
                        <a:pt x="92273" y="70985"/>
                        <a:pt x="91812" y="70985"/>
                      </a:cubicBezTo>
                      <a:lnTo>
                        <a:pt x="36329" y="70985"/>
                      </a:lnTo>
                      <a:cubicBezTo>
                        <a:pt x="17219" y="70985"/>
                        <a:pt x="1672" y="55438"/>
                        <a:pt x="1672" y="36328"/>
                      </a:cubicBezTo>
                      <a:cubicBezTo>
                        <a:pt x="1672" y="17217"/>
                        <a:pt x="17219" y="1672"/>
                        <a:pt x="36328" y="1672"/>
                      </a:cubicBezTo>
                      <a:cubicBezTo>
                        <a:pt x="55439" y="1672"/>
                        <a:pt x="70985" y="17217"/>
                        <a:pt x="70985" y="36328"/>
                      </a:cubicBezTo>
                      <a:cubicBezTo>
                        <a:pt x="70985" y="36788"/>
                        <a:pt x="71360" y="37163"/>
                        <a:pt x="71820" y="37163"/>
                      </a:cubicBezTo>
                      <a:cubicBezTo>
                        <a:pt x="72283" y="37163"/>
                        <a:pt x="72657" y="36788"/>
                        <a:pt x="72657" y="36328"/>
                      </a:cubicBezTo>
                      <a:cubicBezTo>
                        <a:pt x="72657" y="16297"/>
                        <a:pt x="56360" y="0"/>
                        <a:pt x="3632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8" name="Google Shape;1143;p38">
                  <a:extLst>
                    <a:ext uri="{FF2B5EF4-FFF2-40B4-BE49-F238E27FC236}">
                      <a16:creationId xmlns:a16="http://schemas.microsoft.com/office/drawing/2014/main" id="{6BA760B2-E756-C3EF-5710-E4F90EEE992D}"/>
                    </a:ext>
                  </a:extLst>
                </p:cNvPr>
                <p:cNvSpPr>
                  <a:spLocks noGrp="1" noRot="1" noMove="1" noResize="1" noEditPoints="1" noAdjustHandles="1" noChangeArrowheads="1" noChangeShapeType="1"/>
                </p:cNvSpPr>
                <p:nvPr/>
              </p:nvSpPr>
              <p:spPr>
                <a:xfrm>
                  <a:off x="4343118" y="2503414"/>
                  <a:ext cx="128801" cy="228388"/>
                </a:xfrm>
                <a:custGeom>
                  <a:avLst/>
                  <a:gdLst/>
                  <a:ahLst/>
                  <a:cxnLst/>
                  <a:rect l="l" t="t" r="r" b="b"/>
                  <a:pathLst>
                    <a:path w="8822" h="15643" extrusionOk="0">
                      <a:moveTo>
                        <a:pt x="919" y="1"/>
                      </a:moveTo>
                      <a:cubicBezTo>
                        <a:pt x="705" y="1"/>
                        <a:pt x="491" y="82"/>
                        <a:pt x="328" y="246"/>
                      </a:cubicBezTo>
                      <a:cubicBezTo>
                        <a:pt x="1" y="572"/>
                        <a:pt x="1" y="1101"/>
                        <a:pt x="328" y="1427"/>
                      </a:cubicBezTo>
                      <a:lnTo>
                        <a:pt x="6723" y="7822"/>
                      </a:lnTo>
                      <a:lnTo>
                        <a:pt x="328" y="14217"/>
                      </a:lnTo>
                      <a:cubicBezTo>
                        <a:pt x="89" y="14456"/>
                        <a:pt x="17" y="14816"/>
                        <a:pt x="146" y="15128"/>
                      </a:cubicBezTo>
                      <a:cubicBezTo>
                        <a:pt x="276" y="15440"/>
                        <a:pt x="581" y="15643"/>
                        <a:pt x="919" y="15643"/>
                      </a:cubicBezTo>
                      <a:cubicBezTo>
                        <a:pt x="1140" y="15643"/>
                        <a:pt x="1353" y="15555"/>
                        <a:pt x="1510" y="15398"/>
                      </a:cubicBezTo>
                      <a:lnTo>
                        <a:pt x="8495" y="8413"/>
                      </a:lnTo>
                      <a:cubicBezTo>
                        <a:pt x="8821" y="8087"/>
                        <a:pt x="8821" y="7557"/>
                        <a:pt x="8495" y="7232"/>
                      </a:cubicBezTo>
                      <a:lnTo>
                        <a:pt x="1510" y="246"/>
                      </a:lnTo>
                      <a:cubicBezTo>
                        <a:pt x="1347" y="82"/>
                        <a:pt x="1133" y="1"/>
                        <a:pt x="9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grpSp>
          <p:sp>
            <p:nvSpPr>
              <p:cNvPr id="17" name="Google Shape;1144;p38">
                <a:extLst>
                  <a:ext uri="{FF2B5EF4-FFF2-40B4-BE49-F238E27FC236}">
                    <a16:creationId xmlns:a16="http://schemas.microsoft.com/office/drawing/2014/main" id="{DB98C71A-B4B8-1BB1-A92D-44C7591A0955}"/>
                  </a:ext>
                </a:extLst>
              </p:cNvPr>
              <p:cNvSpPr txBox="1">
                <a:spLocks noGrp="1" noRot="1" noMove="1" noResize="1" noEditPoints="1" noAdjustHandles="1" noChangeArrowheads="1" noChangeShapeType="1"/>
              </p:cNvSpPr>
              <p:nvPr/>
            </p:nvSpPr>
            <p:spPr>
              <a:xfrm>
                <a:off x="4065413" y="3513805"/>
                <a:ext cx="1384597" cy="403769"/>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2"/>
                    </a:solidFill>
                    <a:latin typeface="Lato ExtraBold" panose="020F0502020204030203" pitchFamily="34" charset="0"/>
                    <a:ea typeface="Lato ExtraBold" panose="020F0502020204030203" pitchFamily="34" charset="0"/>
                    <a:cs typeface="Lato ExtraBold" panose="020F0502020204030203" pitchFamily="34" charset="0"/>
                  </a:rPr>
                  <a:t>311 KOLS</a:t>
                </a:r>
                <a:endParaRPr kumimoji="0" lang="en-US" sz="1600" b="1" i="0" u="none" strike="noStrike" kern="1200" cap="none" spc="0" normalizeH="0" baseline="0" noProof="0">
                  <a:ln>
                    <a:noFill/>
                  </a:ln>
                  <a:solidFill>
                    <a:schemeClr val="tx2"/>
                  </a:solidFill>
                  <a:effectLst/>
                  <a:uLnTx/>
                  <a:uFillTx/>
                  <a:latin typeface="Lato ExtraBold" panose="020F0502020204030203" pitchFamily="34" charset="0"/>
                  <a:ea typeface="Lato ExtraBold" panose="020F0502020204030203" pitchFamily="34" charset="0"/>
                  <a:cs typeface="Lato ExtraBold" panose="020F0502020204030203" pitchFamily="34" charset="0"/>
                </a:endParaRPr>
              </a:p>
            </p:txBody>
          </p:sp>
          <p:sp>
            <p:nvSpPr>
              <p:cNvPr id="18" name="Google Shape;1145;p38">
                <a:extLst>
                  <a:ext uri="{FF2B5EF4-FFF2-40B4-BE49-F238E27FC236}">
                    <a16:creationId xmlns:a16="http://schemas.microsoft.com/office/drawing/2014/main" id="{EBEF4D5D-23D9-C05C-EEFA-E1B34CE642B2}"/>
                  </a:ext>
                </a:extLst>
              </p:cNvPr>
              <p:cNvSpPr txBox="1">
                <a:spLocks noGrp="1" noRot="1" noMove="1" noResize="1" noEditPoints="1" noAdjustHandles="1" noChangeArrowheads="1" noChangeShapeType="1"/>
              </p:cNvSpPr>
              <p:nvPr/>
            </p:nvSpPr>
            <p:spPr>
              <a:xfrm>
                <a:off x="4012953" y="3926264"/>
                <a:ext cx="1489517" cy="1136058"/>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A total of 4,085 stakeholders were identified. </a:t>
                </a:r>
              </a:p>
            </p:txBody>
          </p:sp>
          <p:pic>
            <p:nvPicPr>
              <p:cNvPr id="77" name="Graphic 76" descr="User Crown Female with solid fill">
                <a:extLst>
                  <a:ext uri="{FF2B5EF4-FFF2-40B4-BE49-F238E27FC236}">
                    <a16:creationId xmlns:a16="http://schemas.microsoft.com/office/drawing/2014/main" id="{79DB3B64-3678-606C-7041-9796C58E401F}"/>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4349496" y="1962912"/>
                <a:ext cx="853440" cy="853440"/>
              </a:xfrm>
              <a:prstGeom prst="rect">
                <a:avLst/>
              </a:prstGeom>
            </p:spPr>
          </p:pic>
        </p:grpSp>
      </p:grpSp>
      <p:pic>
        <p:nvPicPr>
          <p:cNvPr id="12" name="Graphic 11" descr="Test tubes with solid fill">
            <a:extLst>
              <a:ext uri="{FF2B5EF4-FFF2-40B4-BE49-F238E27FC236}">
                <a16:creationId xmlns:a16="http://schemas.microsoft.com/office/drawing/2014/main" id="{FD6E2527-FB5E-2BA4-649B-DA8A9C889CA2}"/>
              </a:ext>
            </a:extLst>
          </p:cNvPr>
          <p:cNvPicPr/>
          <p:nvPr/>
        </p:nvPicPr>
        <p:blipFill>
          <a:blip r:embed="rId6">
            <a:extLst>
              <a:ext uri="{96DAC541-7B7A-43D3-8B79-37D633B846F1}">
                <asvg:svgBlip xmlns:asvg="http://schemas.microsoft.com/office/drawing/2016/SVG/main" r:embed="rId7"/>
              </a:ext>
            </a:extLst>
          </a:blip>
          <a:stretch>
            <a:fillRect/>
          </a:stretch>
        </p:blipFill>
        <p:spPr>
          <a:xfrm>
            <a:off x="1852325" y="1976868"/>
            <a:ext cx="792000" cy="792000"/>
          </a:xfrm>
          <a:prstGeom prst="rect">
            <a:avLst/>
          </a:prstGeom>
        </p:spPr>
      </p:pic>
    </p:spTree>
    <p:extLst>
      <p:ext uri="{BB962C8B-B14F-4D97-AF65-F5344CB8AC3E}">
        <p14:creationId xmlns:p14="http://schemas.microsoft.com/office/powerpoint/2010/main" val="1724687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20442-1525-870C-B2AC-FF4A7DCDBEF9}"/>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E0A590FB-87D3-43C5-C294-D77FBA50F04F}"/>
              </a:ext>
            </a:extLst>
          </p:cNvPr>
          <p:cNvGraphicFramePr>
            <a:graphicFrameLocks/>
          </p:cNvGraphicFramePr>
          <p:nvPr>
            <p:extLst>
              <p:ext uri="{D42A27DB-BD31-4B8C-83A1-F6EECF244321}">
                <p14:modId xmlns:p14="http://schemas.microsoft.com/office/powerpoint/2010/main" val="3273493357"/>
              </p:ext>
            </p:extLst>
          </p:nvPr>
        </p:nvGraphicFramePr>
        <p:xfrm>
          <a:off x="5473776" y="3333485"/>
          <a:ext cx="4572000" cy="272415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a:extLst>
              <a:ext uri="{FF2B5EF4-FFF2-40B4-BE49-F238E27FC236}">
                <a16:creationId xmlns:a16="http://schemas.microsoft.com/office/drawing/2014/main" id="{47E92522-B2C4-DD72-0831-FC9868D74376}"/>
              </a:ext>
            </a:extLst>
          </p:cNvPr>
          <p:cNvSpPr>
            <a:spLocks noGrp="1" noRot="1" noMove="1" noResize="1" noEditPoints="1" noAdjustHandles="1" noChangeArrowheads="1" noChangeShapeType="1"/>
          </p:cNvSpPr>
          <p:nvPr>
            <p:ph type="title"/>
          </p:nvPr>
        </p:nvSpPr>
        <p:spPr/>
        <p:txBody>
          <a:bodyPr>
            <a:normAutofit/>
          </a:bodyPr>
          <a:lstStyle/>
          <a:p>
            <a:r>
              <a:rPr lang="en-GB"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CLINICAL TRIALS: KEY PEOPLE</a:t>
            </a:r>
            <a:endParaRPr lang="en-GB">
              <a:solidFill>
                <a:schemeClr val="tx1"/>
              </a:solidFill>
            </a:endParaRPr>
          </a:p>
        </p:txBody>
      </p:sp>
      <p:grpSp>
        <p:nvGrpSpPr>
          <p:cNvPr id="42" name="Group 41">
            <a:extLst>
              <a:ext uri="{FF2B5EF4-FFF2-40B4-BE49-F238E27FC236}">
                <a16:creationId xmlns:a16="http://schemas.microsoft.com/office/drawing/2014/main" id="{42E3BAA3-8F9A-54C5-EDD0-7ED247213EA0}"/>
              </a:ext>
            </a:extLst>
          </p:cNvPr>
          <p:cNvGrpSpPr>
            <a:grpSpLocks/>
          </p:cNvGrpSpPr>
          <p:nvPr/>
        </p:nvGrpSpPr>
        <p:grpSpPr>
          <a:xfrm>
            <a:off x="2335512" y="3990166"/>
            <a:ext cx="5592021" cy="1224773"/>
            <a:chOff x="2335512" y="3990166"/>
            <a:chExt cx="5592021" cy="1224773"/>
          </a:xfrm>
        </p:grpSpPr>
        <p:sp>
          <p:nvSpPr>
            <p:cNvPr id="33" name="TextBox 32">
              <a:extLst>
                <a:ext uri="{FF2B5EF4-FFF2-40B4-BE49-F238E27FC236}">
                  <a16:creationId xmlns:a16="http://schemas.microsoft.com/office/drawing/2014/main" id="{8506E5BE-43AA-4B37-9615-7BA34FB49659}"/>
                </a:ext>
              </a:extLst>
            </p:cNvPr>
            <p:cNvSpPr txBox="1">
              <a:spLocks/>
            </p:cNvSpPr>
            <p:nvPr/>
          </p:nvSpPr>
          <p:spPr>
            <a:xfrm>
              <a:off x="2335512" y="4402409"/>
              <a:ext cx="2552173" cy="812530"/>
            </a:xfrm>
            <a:prstGeom prst="rect">
              <a:avLst/>
            </a:prstGeom>
            <a:noFill/>
          </p:spPr>
          <p:txBody>
            <a:bodyPr wrap="square" rtlCol="0">
              <a:spAutoFit/>
            </a:bodyPr>
            <a:lstStyle/>
            <a:p>
              <a:pPr defTabSz="1219170">
                <a:spcBef>
                  <a:spcPct val="20000"/>
                </a:spcBef>
                <a:defRPr/>
              </a:pPr>
              <a:r>
                <a:rPr lang="en-US" sz="1600" b="1">
                  <a:latin typeface="+mj-lt"/>
                  <a:ea typeface="Lato Light" panose="020F0502020204030203" pitchFamily="34" charset="0"/>
                  <a:cs typeface="Lato Light" panose="020F0502020204030203" pitchFamily="34" charset="0"/>
                </a:rPr>
                <a:t>Level of Influence</a:t>
              </a:r>
            </a:p>
            <a:p>
              <a:pPr defTabSz="1219170">
                <a:spcBef>
                  <a:spcPct val="20000"/>
                </a:spcBef>
                <a:defRPr/>
              </a:pPr>
              <a:r>
                <a:rPr lang="en-US" sz="1400">
                  <a:latin typeface="Lato Light" panose="020F0502020204030203" pitchFamily="34" charset="0"/>
                  <a:ea typeface="Lato Light" panose="020F0502020204030203" pitchFamily="34" charset="0"/>
                  <a:cs typeface="Lato Light" panose="020F0502020204030203" pitchFamily="34" charset="0"/>
                </a:rPr>
                <a:t>KOLs highest roles have been captured within the data.</a:t>
              </a:r>
            </a:p>
          </p:txBody>
        </p:sp>
        <p:sp>
          <p:nvSpPr>
            <p:cNvPr id="46" name="TextBox 45">
              <a:extLst>
                <a:ext uri="{FF2B5EF4-FFF2-40B4-BE49-F238E27FC236}">
                  <a16:creationId xmlns:a16="http://schemas.microsoft.com/office/drawing/2014/main" id="{78FA5DD9-7D7C-A617-EAF5-23CE75764034}"/>
                </a:ext>
              </a:extLst>
            </p:cNvPr>
            <p:cNvSpPr txBox="1">
              <a:spLocks/>
            </p:cNvSpPr>
            <p:nvPr/>
          </p:nvSpPr>
          <p:spPr>
            <a:xfrm>
              <a:off x="5152322" y="4667631"/>
              <a:ext cx="797052" cy="461665"/>
            </a:xfrm>
            <a:prstGeom prst="rect">
              <a:avLst/>
            </a:prstGeom>
            <a:noFill/>
          </p:spPr>
          <p:txBody>
            <a:bodyPr wrap="square" rtlCol="0">
              <a:spAutoFit/>
            </a:bodyPr>
            <a:lstStyle/>
            <a:p>
              <a:r>
                <a:rPr lang="en-GB" sz="1200">
                  <a:latin typeface="Lato Light" panose="020F0502020204030203" pitchFamily="34" charset="0"/>
                  <a:ea typeface="Lato Light" panose="020F0502020204030203" pitchFamily="34" charset="0"/>
                  <a:cs typeface="Lato Light" panose="020F0502020204030203" pitchFamily="34" charset="0"/>
                </a:rPr>
                <a:t>Number of Trials</a:t>
              </a:r>
            </a:p>
          </p:txBody>
        </p:sp>
        <p:sp>
          <p:nvSpPr>
            <p:cNvPr id="47" name="TextBox 46">
              <a:extLst>
                <a:ext uri="{FF2B5EF4-FFF2-40B4-BE49-F238E27FC236}">
                  <a16:creationId xmlns:a16="http://schemas.microsoft.com/office/drawing/2014/main" id="{7ECD3991-65BE-A718-C69C-C9ADCD6F9D9D}"/>
                </a:ext>
              </a:extLst>
            </p:cNvPr>
            <p:cNvSpPr txBox="1">
              <a:spLocks/>
            </p:cNvSpPr>
            <p:nvPr/>
          </p:nvSpPr>
          <p:spPr>
            <a:xfrm>
              <a:off x="6289233" y="3990166"/>
              <a:ext cx="1638300" cy="276999"/>
            </a:xfrm>
            <a:prstGeom prst="rect">
              <a:avLst/>
            </a:prstGeom>
            <a:noFill/>
          </p:spPr>
          <p:txBody>
            <a:bodyPr wrap="square" rtlCol="0">
              <a:spAutoFit/>
            </a:bodyPr>
            <a:lstStyle/>
            <a:p>
              <a:r>
                <a:rPr lang="en-GB" sz="1200">
                  <a:latin typeface="Lato Light" panose="020F0502020204030203" pitchFamily="34" charset="0"/>
                  <a:ea typeface="Lato Light" panose="020F0502020204030203" pitchFamily="34" charset="0"/>
                  <a:cs typeface="Lato Light" panose="020F0502020204030203" pitchFamily="34" charset="0"/>
                </a:rPr>
                <a:t>PI Count</a:t>
              </a:r>
            </a:p>
          </p:txBody>
        </p:sp>
      </p:grpSp>
      <p:grpSp>
        <p:nvGrpSpPr>
          <p:cNvPr id="40" name="Group 39">
            <a:extLst>
              <a:ext uri="{FF2B5EF4-FFF2-40B4-BE49-F238E27FC236}">
                <a16:creationId xmlns:a16="http://schemas.microsoft.com/office/drawing/2014/main" id="{39B815A6-D604-F42C-3D55-8041FC409EF1}"/>
              </a:ext>
            </a:extLst>
          </p:cNvPr>
          <p:cNvGrpSpPr>
            <a:grpSpLocks/>
          </p:cNvGrpSpPr>
          <p:nvPr/>
        </p:nvGrpSpPr>
        <p:grpSpPr>
          <a:xfrm>
            <a:off x="1080006" y="1554935"/>
            <a:ext cx="2417225" cy="1978840"/>
            <a:chOff x="1080006" y="1554935"/>
            <a:chExt cx="2417225" cy="1978840"/>
          </a:xfrm>
        </p:grpSpPr>
        <p:sp>
          <p:nvSpPr>
            <p:cNvPr id="12" name="Google Shape;54;p15">
              <a:extLst>
                <a:ext uri="{FF2B5EF4-FFF2-40B4-BE49-F238E27FC236}">
                  <a16:creationId xmlns:a16="http://schemas.microsoft.com/office/drawing/2014/main" id="{F204789C-C135-D2DD-7F33-BFCB1181176D}"/>
                </a:ext>
              </a:extLst>
            </p:cNvPr>
            <p:cNvSpPr>
              <a:spLocks/>
            </p:cNvSpPr>
            <p:nvPr/>
          </p:nvSpPr>
          <p:spPr>
            <a:xfrm>
              <a:off x="1080006" y="1988263"/>
              <a:ext cx="2417225" cy="1545512"/>
            </a:xfrm>
            <a:prstGeom prst="roundRect">
              <a:avLst>
                <a:gd name="adj" fmla="val 11451"/>
              </a:avLst>
            </a:prstGeom>
            <a:solidFill>
              <a:srgbClr val="107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5;p15">
              <a:extLst>
                <a:ext uri="{FF2B5EF4-FFF2-40B4-BE49-F238E27FC236}">
                  <a16:creationId xmlns:a16="http://schemas.microsoft.com/office/drawing/2014/main" id="{7DE2526E-4BDF-F198-ACF1-D53F4386A195}"/>
                </a:ext>
              </a:extLst>
            </p:cNvPr>
            <p:cNvSpPr txBox="1">
              <a:spLocks/>
            </p:cNvSpPr>
            <p:nvPr/>
          </p:nvSpPr>
          <p:spPr>
            <a:xfrm>
              <a:off x="1162050" y="2143124"/>
              <a:ext cx="1125627" cy="31992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a:solidFill>
                    <a:schemeClr val="lt1"/>
                  </a:solidFill>
                  <a:latin typeface="+mj-lt"/>
                  <a:ea typeface="Fira Sans Extra Condensed Medium"/>
                  <a:cs typeface="Fira Sans Extra Condensed Medium"/>
                  <a:sym typeface="Fira Sans Extra Condensed Medium"/>
                </a:rPr>
                <a:t>Klaus </a:t>
              </a:r>
              <a:r>
                <a:rPr lang="en-GB" sz="1600" err="1">
                  <a:solidFill>
                    <a:schemeClr val="lt1"/>
                  </a:solidFill>
                  <a:latin typeface="+mj-lt"/>
                  <a:ea typeface="Fira Sans Extra Condensed Medium"/>
                  <a:cs typeface="Fira Sans Extra Condensed Medium"/>
                  <a:sym typeface="Fira Sans Extra Condensed Medium"/>
                </a:rPr>
                <a:t>Warnatz</a:t>
              </a:r>
              <a:endParaRPr lang="en-GB" sz="1600">
                <a:solidFill>
                  <a:schemeClr val="lt1"/>
                </a:solidFill>
                <a:latin typeface="+mj-lt"/>
                <a:ea typeface="Fira Sans Extra Condensed Medium"/>
                <a:cs typeface="Fira Sans Extra Condensed Medium"/>
                <a:sym typeface="Fira Sans Extra Condensed Medium"/>
              </a:endParaRPr>
            </a:p>
          </p:txBody>
        </p:sp>
        <p:sp>
          <p:nvSpPr>
            <p:cNvPr id="14" name="Google Shape;56;p15">
              <a:extLst>
                <a:ext uri="{FF2B5EF4-FFF2-40B4-BE49-F238E27FC236}">
                  <a16:creationId xmlns:a16="http://schemas.microsoft.com/office/drawing/2014/main" id="{2D8F7A1D-7256-02C7-A7C3-2178E80FFD3C}"/>
                </a:ext>
              </a:extLst>
            </p:cNvPr>
            <p:cNvSpPr txBox="1">
              <a:spLocks/>
            </p:cNvSpPr>
            <p:nvPr/>
          </p:nvSpPr>
          <p:spPr>
            <a:xfrm>
              <a:off x="1123951" y="2568479"/>
              <a:ext cx="2305050" cy="858705"/>
            </a:xfrm>
            <a:prstGeom prst="rect">
              <a:avLst/>
            </a:prstGeom>
            <a:noFill/>
            <a:ln>
              <a:noFill/>
            </a:ln>
          </p:spPr>
          <p:txBody>
            <a:bodyPr spcFirstLastPara="1" wrap="square" lIns="91425" tIns="45700" rIns="91425" bIns="45700" anchor="ctr" anchorCtr="0">
              <a:noAutofit/>
            </a:bodyPr>
            <a:lstStyle/>
            <a:p>
              <a:r>
                <a:rPr lang="en-US" sz="1200" i="1">
                  <a:solidFill>
                    <a:schemeClr val="bg1"/>
                  </a:solidFill>
                  <a:latin typeface="Lato Light" panose="020F0502020204030203" pitchFamily="34" charset="0"/>
                  <a:ea typeface="Lato Light" panose="020F0502020204030203" pitchFamily="34" charset="0"/>
                  <a:cs typeface="Lato Light" panose="020F0502020204030203" pitchFamily="34" charset="0"/>
                </a:rPr>
                <a:t>Germany</a:t>
              </a:r>
            </a:p>
            <a:p>
              <a:r>
                <a:rPr lang="en-US" sz="1200">
                  <a:solidFill>
                    <a:schemeClr val="bg1"/>
                  </a:solidFill>
                  <a:latin typeface="Lato Light" panose="020F0502020204030203" pitchFamily="34" charset="0"/>
                  <a:ea typeface="Lato Light" panose="020F0502020204030203" pitchFamily="34" charset="0"/>
                  <a:cs typeface="Lato Light" panose="020F0502020204030203" pitchFamily="34" charset="0"/>
                </a:rPr>
                <a:t>Participated in the most clinical trials across the data (7) and has been PI for 6 of these.</a:t>
              </a:r>
            </a:p>
          </p:txBody>
        </p:sp>
        <p:sp>
          <p:nvSpPr>
            <p:cNvPr id="22" name="Google Shape;82;p15">
              <a:extLst>
                <a:ext uri="{FF2B5EF4-FFF2-40B4-BE49-F238E27FC236}">
                  <a16:creationId xmlns:a16="http://schemas.microsoft.com/office/drawing/2014/main" id="{C4669014-38BF-842A-2EE1-B7D807F124BF}"/>
                </a:ext>
              </a:extLst>
            </p:cNvPr>
            <p:cNvSpPr>
              <a:spLocks/>
            </p:cNvSpPr>
            <p:nvPr/>
          </p:nvSpPr>
          <p:spPr>
            <a:xfrm>
              <a:off x="2590651" y="1554935"/>
              <a:ext cx="858705" cy="858705"/>
            </a:xfrm>
            <a:prstGeom prst="ellipse">
              <a:avLst/>
            </a:prstGeom>
            <a:solidFill>
              <a:srgbClr val="107A40"/>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Graphic 20" descr="User Crown Male outline">
              <a:extLst>
                <a:ext uri="{FF2B5EF4-FFF2-40B4-BE49-F238E27FC236}">
                  <a16:creationId xmlns:a16="http://schemas.microsoft.com/office/drawing/2014/main" id="{AF3AFCD5-8B43-2EA5-6AE4-6D69397B05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60003" y="1624287"/>
              <a:ext cx="720000" cy="720000"/>
            </a:xfrm>
            <a:prstGeom prst="rect">
              <a:avLst/>
            </a:prstGeom>
          </p:spPr>
        </p:pic>
      </p:grpSp>
      <p:grpSp>
        <p:nvGrpSpPr>
          <p:cNvPr id="39" name="Group 38">
            <a:extLst>
              <a:ext uri="{FF2B5EF4-FFF2-40B4-BE49-F238E27FC236}">
                <a16:creationId xmlns:a16="http://schemas.microsoft.com/office/drawing/2014/main" id="{27DE8977-50AD-574E-A41D-C204E68975BA}"/>
              </a:ext>
            </a:extLst>
          </p:cNvPr>
          <p:cNvGrpSpPr>
            <a:grpSpLocks/>
          </p:cNvGrpSpPr>
          <p:nvPr/>
        </p:nvGrpSpPr>
        <p:grpSpPr>
          <a:xfrm>
            <a:off x="3533762" y="1554080"/>
            <a:ext cx="2417225" cy="1979695"/>
            <a:chOff x="3533762" y="1554080"/>
            <a:chExt cx="2417225" cy="1979695"/>
          </a:xfrm>
          <a:solidFill>
            <a:srgbClr val="873AC0"/>
          </a:solidFill>
        </p:grpSpPr>
        <p:sp>
          <p:nvSpPr>
            <p:cNvPr id="6" name="Google Shape;48;p15">
              <a:extLst>
                <a:ext uri="{FF2B5EF4-FFF2-40B4-BE49-F238E27FC236}">
                  <a16:creationId xmlns:a16="http://schemas.microsoft.com/office/drawing/2014/main" id="{58C45E5F-0F25-0B98-70CF-D9E3FF17D4E3}"/>
                </a:ext>
              </a:extLst>
            </p:cNvPr>
            <p:cNvSpPr>
              <a:spLocks/>
            </p:cNvSpPr>
            <p:nvPr/>
          </p:nvSpPr>
          <p:spPr>
            <a:xfrm>
              <a:off x="3533762" y="1988263"/>
              <a:ext cx="2417225" cy="1545512"/>
            </a:xfrm>
            <a:prstGeom prst="roundRect">
              <a:avLst>
                <a:gd name="adj" fmla="val 11451"/>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9;p15">
              <a:extLst>
                <a:ext uri="{FF2B5EF4-FFF2-40B4-BE49-F238E27FC236}">
                  <a16:creationId xmlns:a16="http://schemas.microsoft.com/office/drawing/2014/main" id="{38064CCC-E310-D29D-7AEF-4C81758E12AB}"/>
                </a:ext>
              </a:extLst>
            </p:cNvPr>
            <p:cNvSpPr>
              <a:spLocks/>
            </p:cNvSpPr>
            <p:nvPr/>
          </p:nvSpPr>
          <p:spPr>
            <a:xfrm>
              <a:off x="5043552" y="1554080"/>
              <a:ext cx="860448" cy="860448"/>
            </a:xfrm>
            <a:prstGeom prst="ellipse">
              <a:avLst/>
            </a:prstGeom>
            <a:grp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7;p15">
              <a:extLst>
                <a:ext uri="{FF2B5EF4-FFF2-40B4-BE49-F238E27FC236}">
                  <a16:creationId xmlns:a16="http://schemas.microsoft.com/office/drawing/2014/main" id="{3A5635ED-E14D-2539-917F-3F36AC0EEE62}"/>
                </a:ext>
              </a:extLst>
            </p:cNvPr>
            <p:cNvSpPr txBox="1">
              <a:spLocks/>
            </p:cNvSpPr>
            <p:nvPr/>
          </p:nvSpPr>
          <p:spPr>
            <a:xfrm>
              <a:off x="3609147" y="2143124"/>
              <a:ext cx="1264866" cy="319923"/>
            </a:xfrm>
            <a:prstGeom prst="rect">
              <a:avLst/>
            </a:pr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a:solidFill>
                    <a:schemeClr val="lt1"/>
                  </a:solidFill>
                  <a:latin typeface="+mj-lt"/>
                  <a:ea typeface="Fira Sans Extra Condensed Medium"/>
                  <a:cs typeface="Fira Sans Extra Condensed Medium"/>
                  <a:sym typeface="Fira Sans Extra Condensed Medium"/>
                </a:rPr>
                <a:t>Mikhail A </a:t>
              </a:r>
              <a:r>
                <a:rPr lang="en-GB" sz="1600" err="1">
                  <a:solidFill>
                    <a:schemeClr val="lt1"/>
                  </a:solidFill>
                  <a:latin typeface="+mj-lt"/>
                  <a:ea typeface="Fira Sans Extra Condensed Medium"/>
                  <a:cs typeface="Fira Sans Extra Condensed Medium"/>
                  <a:sym typeface="Fira Sans Extra Condensed Medium"/>
                </a:rPr>
                <a:t>Rojavin</a:t>
              </a:r>
              <a:endParaRPr lang="en-GB" sz="1600">
                <a:solidFill>
                  <a:schemeClr val="lt1"/>
                </a:solidFill>
                <a:latin typeface="+mj-lt"/>
                <a:ea typeface="Fira Sans Extra Condensed Medium"/>
                <a:cs typeface="Fira Sans Extra Condensed Medium"/>
                <a:sym typeface="Fira Sans Extra Condensed Medium"/>
              </a:endParaRPr>
            </a:p>
          </p:txBody>
        </p:sp>
        <p:sp>
          <p:nvSpPr>
            <p:cNvPr id="16" name="Google Shape;58;p15">
              <a:extLst>
                <a:ext uri="{FF2B5EF4-FFF2-40B4-BE49-F238E27FC236}">
                  <a16:creationId xmlns:a16="http://schemas.microsoft.com/office/drawing/2014/main" id="{75C9BEEF-27AD-D384-8A61-DA41F5029FD9}"/>
                </a:ext>
              </a:extLst>
            </p:cNvPr>
            <p:cNvSpPr txBox="1">
              <a:spLocks/>
            </p:cNvSpPr>
            <p:nvPr/>
          </p:nvSpPr>
          <p:spPr>
            <a:xfrm>
              <a:off x="3635004" y="2485068"/>
              <a:ext cx="2031832" cy="858705"/>
            </a:xfrm>
            <a:prstGeom prst="rect">
              <a:avLst/>
            </a:prstGeom>
            <a:noFill/>
            <a:ln>
              <a:noFill/>
            </a:ln>
          </p:spPr>
          <p:txBody>
            <a:bodyPr spcFirstLastPara="1" wrap="square" lIns="91425" tIns="45700" rIns="91425" bIns="45700" anchor="ctr" anchorCtr="0">
              <a:noAutofit/>
            </a:bodyPr>
            <a:lstStyle/>
            <a:p>
              <a:r>
                <a:rPr lang="en-US" sz="1200" i="1">
                  <a:solidFill>
                    <a:schemeClr val="bg1"/>
                  </a:solidFill>
                  <a:latin typeface="Lato Light" panose="020F0502020204030203" pitchFamily="34" charset="0"/>
                  <a:ea typeface="Lato Light" panose="020F0502020204030203" pitchFamily="34" charset="0"/>
                  <a:cs typeface="Lato Light" panose="020F0502020204030203" pitchFamily="34" charset="0"/>
                </a:rPr>
                <a:t>United States of America</a:t>
              </a:r>
            </a:p>
            <a:p>
              <a:r>
                <a:rPr lang="en-US" sz="1200">
                  <a:solidFill>
                    <a:schemeClr val="bg1"/>
                  </a:solidFill>
                  <a:latin typeface="Lato Light" panose="020F0502020204030203" pitchFamily="34" charset="0"/>
                  <a:ea typeface="Lato Light" panose="020F0502020204030203" pitchFamily="34" charset="0"/>
                  <a:cs typeface="Lato Light" panose="020F0502020204030203" pitchFamily="34" charset="0"/>
                </a:rPr>
                <a:t>Participated in 6 trials and was PI in 1 of them. </a:t>
              </a:r>
            </a:p>
          </p:txBody>
        </p:sp>
        <p:pic>
          <p:nvPicPr>
            <p:cNvPr id="34" name="Graphic 33" descr="User Crown Male outline">
              <a:extLst>
                <a:ext uri="{FF2B5EF4-FFF2-40B4-BE49-F238E27FC236}">
                  <a16:creationId xmlns:a16="http://schemas.microsoft.com/office/drawing/2014/main" id="{0A9E640D-B8DE-34A3-397C-112D50DD54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13776" y="1628759"/>
              <a:ext cx="720000" cy="720000"/>
            </a:xfrm>
            <a:prstGeom prst="rect">
              <a:avLst/>
            </a:prstGeom>
          </p:spPr>
        </p:pic>
      </p:grpSp>
      <p:grpSp>
        <p:nvGrpSpPr>
          <p:cNvPr id="38" name="Group 37">
            <a:extLst>
              <a:ext uri="{FF2B5EF4-FFF2-40B4-BE49-F238E27FC236}">
                <a16:creationId xmlns:a16="http://schemas.microsoft.com/office/drawing/2014/main" id="{30257B8A-A460-C92F-DD61-E7911AD68219}"/>
              </a:ext>
            </a:extLst>
          </p:cNvPr>
          <p:cNvGrpSpPr>
            <a:grpSpLocks/>
          </p:cNvGrpSpPr>
          <p:nvPr/>
        </p:nvGrpSpPr>
        <p:grpSpPr>
          <a:xfrm>
            <a:off x="5987518" y="1554080"/>
            <a:ext cx="2417225" cy="1979695"/>
            <a:chOff x="5987518" y="1554080"/>
            <a:chExt cx="2417225" cy="1979695"/>
          </a:xfrm>
          <a:solidFill>
            <a:schemeClr val="accent2"/>
          </a:solidFill>
        </p:grpSpPr>
        <p:sp>
          <p:nvSpPr>
            <p:cNvPr id="8" name="Google Shape;50;p15">
              <a:extLst>
                <a:ext uri="{FF2B5EF4-FFF2-40B4-BE49-F238E27FC236}">
                  <a16:creationId xmlns:a16="http://schemas.microsoft.com/office/drawing/2014/main" id="{EDCE8C71-6657-01CC-B5C3-718C3938753D}"/>
                </a:ext>
              </a:extLst>
            </p:cNvPr>
            <p:cNvSpPr>
              <a:spLocks/>
            </p:cNvSpPr>
            <p:nvPr/>
          </p:nvSpPr>
          <p:spPr>
            <a:xfrm>
              <a:off x="5987518" y="1988263"/>
              <a:ext cx="2417225" cy="1545512"/>
            </a:xfrm>
            <a:prstGeom prst="roundRect">
              <a:avLst>
                <a:gd name="adj" fmla="val 11451"/>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1;p15">
              <a:extLst>
                <a:ext uri="{FF2B5EF4-FFF2-40B4-BE49-F238E27FC236}">
                  <a16:creationId xmlns:a16="http://schemas.microsoft.com/office/drawing/2014/main" id="{6ABD4888-4493-931A-1B29-2A687F572C88}"/>
                </a:ext>
              </a:extLst>
            </p:cNvPr>
            <p:cNvSpPr>
              <a:spLocks/>
            </p:cNvSpPr>
            <p:nvPr/>
          </p:nvSpPr>
          <p:spPr>
            <a:xfrm>
              <a:off x="7497309" y="1554080"/>
              <a:ext cx="860448" cy="860448"/>
            </a:xfrm>
            <a:prstGeom prst="ellipse">
              <a:avLst/>
            </a:prstGeom>
            <a:grp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9;p15">
              <a:extLst>
                <a:ext uri="{FF2B5EF4-FFF2-40B4-BE49-F238E27FC236}">
                  <a16:creationId xmlns:a16="http://schemas.microsoft.com/office/drawing/2014/main" id="{C6856130-4073-FC1C-C6F4-83D317D3A3AD}"/>
                </a:ext>
              </a:extLst>
            </p:cNvPr>
            <p:cNvSpPr txBox="1">
              <a:spLocks/>
            </p:cNvSpPr>
            <p:nvPr/>
          </p:nvSpPr>
          <p:spPr>
            <a:xfrm>
              <a:off x="6062307" y="2143124"/>
              <a:ext cx="1154142" cy="319923"/>
            </a:xfrm>
            <a:prstGeom prst="rect">
              <a:avLst/>
            </a:pr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sz="1600">
                <a:solidFill>
                  <a:schemeClr val="lt1"/>
                </a:solidFill>
                <a:latin typeface="+mj-lt"/>
                <a:ea typeface="Fira Sans Extra Condensed Medium"/>
                <a:cs typeface="Fira Sans Extra Condensed Medium"/>
                <a:sym typeface="Fira Sans Extra Condensed Medium"/>
              </a:endParaRPr>
            </a:p>
          </p:txBody>
        </p:sp>
        <p:sp>
          <p:nvSpPr>
            <p:cNvPr id="18" name="Google Shape;60;p15">
              <a:extLst>
                <a:ext uri="{FF2B5EF4-FFF2-40B4-BE49-F238E27FC236}">
                  <a16:creationId xmlns:a16="http://schemas.microsoft.com/office/drawing/2014/main" id="{06163A2B-B791-9D36-5E90-326D510AE4E4}"/>
                </a:ext>
              </a:extLst>
            </p:cNvPr>
            <p:cNvSpPr txBox="1">
              <a:spLocks/>
            </p:cNvSpPr>
            <p:nvPr/>
          </p:nvSpPr>
          <p:spPr>
            <a:xfrm>
              <a:off x="6051200" y="2444654"/>
              <a:ext cx="2083150" cy="858705"/>
            </a:xfrm>
            <a:prstGeom prst="rect">
              <a:avLst/>
            </a:prstGeom>
            <a:grpFill/>
            <a:ln>
              <a:noFill/>
            </a:ln>
          </p:spPr>
          <p:txBody>
            <a:bodyPr spcFirstLastPara="1" wrap="square" lIns="91425" tIns="45700" rIns="91425" bIns="45700" anchor="ctr" anchorCtr="0">
              <a:noAutofit/>
            </a:bodyPr>
            <a:lstStyle/>
            <a:p>
              <a:endParaRPr lang="en-US" sz="120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pic>
          <p:nvPicPr>
            <p:cNvPr id="35" name="Graphic 34" descr="User Crown Male outline">
              <a:extLst>
                <a:ext uri="{FF2B5EF4-FFF2-40B4-BE49-F238E27FC236}">
                  <a16:creationId xmlns:a16="http://schemas.microsoft.com/office/drawing/2014/main" id="{1FAF9F5E-9534-BEEF-2397-E6676C146B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67533" y="1624287"/>
              <a:ext cx="720000" cy="720000"/>
            </a:xfrm>
            <a:prstGeom prst="rect">
              <a:avLst/>
            </a:prstGeom>
          </p:spPr>
        </p:pic>
      </p:grpSp>
      <p:grpSp>
        <p:nvGrpSpPr>
          <p:cNvPr id="37" name="Group 36">
            <a:extLst>
              <a:ext uri="{FF2B5EF4-FFF2-40B4-BE49-F238E27FC236}">
                <a16:creationId xmlns:a16="http://schemas.microsoft.com/office/drawing/2014/main" id="{F3D9C8C2-21B4-0925-12BF-69FC655C20BC}"/>
              </a:ext>
            </a:extLst>
          </p:cNvPr>
          <p:cNvGrpSpPr>
            <a:grpSpLocks/>
          </p:cNvGrpSpPr>
          <p:nvPr/>
        </p:nvGrpSpPr>
        <p:grpSpPr>
          <a:xfrm>
            <a:off x="8441275" y="1554080"/>
            <a:ext cx="2417225" cy="1979695"/>
            <a:chOff x="8441275" y="1554080"/>
            <a:chExt cx="2417225" cy="1979695"/>
          </a:xfrm>
        </p:grpSpPr>
        <p:sp>
          <p:nvSpPr>
            <p:cNvPr id="10" name="Google Shape;52;p15">
              <a:extLst>
                <a:ext uri="{FF2B5EF4-FFF2-40B4-BE49-F238E27FC236}">
                  <a16:creationId xmlns:a16="http://schemas.microsoft.com/office/drawing/2014/main" id="{72641ABB-F415-4A9A-7151-12D429CC8EBF}"/>
                </a:ext>
              </a:extLst>
            </p:cNvPr>
            <p:cNvSpPr>
              <a:spLocks/>
            </p:cNvSpPr>
            <p:nvPr/>
          </p:nvSpPr>
          <p:spPr>
            <a:xfrm>
              <a:off x="8441275" y="1988263"/>
              <a:ext cx="2417225" cy="1545512"/>
            </a:xfrm>
            <a:prstGeom prst="roundRect">
              <a:avLst>
                <a:gd name="adj" fmla="val 11451"/>
              </a:avLst>
            </a:pr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90000"/>
                  </a:schemeClr>
                </a:solidFill>
              </a:endParaRPr>
            </a:p>
          </p:txBody>
        </p:sp>
        <p:sp>
          <p:nvSpPr>
            <p:cNvPr id="11" name="Google Shape;53;p15">
              <a:extLst>
                <a:ext uri="{FF2B5EF4-FFF2-40B4-BE49-F238E27FC236}">
                  <a16:creationId xmlns:a16="http://schemas.microsoft.com/office/drawing/2014/main" id="{27ACEB06-9A4B-6106-6895-74144180F963}"/>
                </a:ext>
              </a:extLst>
            </p:cNvPr>
            <p:cNvSpPr>
              <a:spLocks/>
            </p:cNvSpPr>
            <p:nvPr/>
          </p:nvSpPr>
          <p:spPr>
            <a:xfrm>
              <a:off x="9951065" y="1554080"/>
              <a:ext cx="860448" cy="860448"/>
            </a:xfrm>
            <a:prstGeom prst="ellipse">
              <a:avLst/>
            </a:prstGeom>
            <a:solidFill>
              <a:schemeClr val="accent6">
                <a:lumMod val="50000"/>
              </a:schemeClr>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90000"/>
                  </a:schemeClr>
                </a:solidFill>
              </a:endParaRPr>
            </a:p>
          </p:txBody>
        </p:sp>
        <p:sp>
          <p:nvSpPr>
            <p:cNvPr id="19" name="Google Shape;61;p15">
              <a:extLst>
                <a:ext uri="{FF2B5EF4-FFF2-40B4-BE49-F238E27FC236}">
                  <a16:creationId xmlns:a16="http://schemas.microsoft.com/office/drawing/2014/main" id="{CE228A26-6581-4D69-157D-38A1BA811FB3}"/>
                </a:ext>
              </a:extLst>
            </p:cNvPr>
            <p:cNvSpPr txBox="1">
              <a:spLocks/>
            </p:cNvSpPr>
            <p:nvPr/>
          </p:nvSpPr>
          <p:spPr>
            <a:xfrm>
              <a:off x="8517372" y="2143124"/>
              <a:ext cx="1053639" cy="31992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err="1">
                  <a:solidFill>
                    <a:schemeClr val="lt1"/>
                  </a:solidFill>
                  <a:latin typeface="+mj-lt"/>
                  <a:ea typeface="Fira Sans Extra Condensed Medium"/>
                  <a:cs typeface="Fira Sans Extra Condensed Medium"/>
                  <a:sym typeface="Fira Sans Extra Condensed Medium"/>
                </a:rPr>
                <a:t>Gülbu</a:t>
              </a:r>
              <a:r>
                <a:rPr lang="en-GB" sz="1600">
                  <a:solidFill>
                    <a:schemeClr val="lt1"/>
                  </a:solidFill>
                  <a:latin typeface="+mj-lt"/>
                  <a:ea typeface="Fira Sans Extra Condensed Medium"/>
                  <a:cs typeface="Fira Sans Extra Condensed Medium"/>
                  <a:sym typeface="Fira Sans Extra Condensed Medium"/>
                </a:rPr>
                <a:t> Uzel</a:t>
              </a:r>
            </a:p>
          </p:txBody>
        </p:sp>
        <p:sp>
          <p:nvSpPr>
            <p:cNvPr id="20" name="Google Shape;62;p15">
              <a:extLst>
                <a:ext uri="{FF2B5EF4-FFF2-40B4-BE49-F238E27FC236}">
                  <a16:creationId xmlns:a16="http://schemas.microsoft.com/office/drawing/2014/main" id="{A30FC853-C417-CA8B-80BA-8F0BA193D39C}"/>
                </a:ext>
              </a:extLst>
            </p:cNvPr>
            <p:cNvSpPr txBox="1">
              <a:spLocks/>
            </p:cNvSpPr>
            <p:nvPr/>
          </p:nvSpPr>
          <p:spPr>
            <a:xfrm>
              <a:off x="8480690" y="2444654"/>
              <a:ext cx="2053960" cy="858705"/>
            </a:xfrm>
            <a:prstGeom prst="rect">
              <a:avLst/>
            </a:prstGeom>
            <a:noFill/>
            <a:ln>
              <a:noFill/>
            </a:ln>
          </p:spPr>
          <p:txBody>
            <a:bodyPr spcFirstLastPara="1" wrap="square" lIns="91425" tIns="45700" rIns="91425" bIns="45700" anchor="ctr" anchorCtr="0">
              <a:noAutofit/>
            </a:bodyPr>
            <a:lstStyle/>
            <a:p>
              <a:r>
                <a:rPr lang="en-US" sz="1200" i="1">
                  <a:solidFill>
                    <a:schemeClr val="bg1"/>
                  </a:solidFill>
                  <a:latin typeface="Lato Light" panose="020F0502020204030203" pitchFamily="34" charset="0"/>
                  <a:ea typeface="Lato Light" panose="020F0502020204030203" pitchFamily="34" charset="0"/>
                  <a:cs typeface="Lato Light" panose="020F0502020204030203" pitchFamily="34" charset="0"/>
                </a:rPr>
                <a:t>United States of America</a:t>
              </a:r>
            </a:p>
            <a:p>
              <a:r>
                <a:rPr lang="en-US" sz="1200">
                  <a:solidFill>
                    <a:schemeClr val="bg1"/>
                  </a:solidFill>
                  <a:latin typeface="Lato Light" panose="020F0502020204030203" pitchFamily="34" charset="0"/>
                  <a:ea typeface="Lato Light" panose="020F0502020204030203" pitchFamily="34" charset="0"/>
                  <a:cs typeface="Lato Light" panose="020F0502020204030203" pitchFamily="34" charset="0"/>
                </a:rPr>
                <a:t>Participated in 4 trials and was PI in 1 of them.</a:t>
              </a:r>
            </a:p>
          </p:txBody>
        </p:sp>
        <p:pic>
          <p:nvPicPr>
            <p:cNvPr id="36" name="Graphic 35" descr="User Crown Male outline">
              <a:extLst>
                <a:ext uri="{FF2B5EF4-FFF2-40B4-BE49-F238E27FC236}">
                  <a16:creationId xmlns:a16="http://schemas.microsoft.com/office/drawing/2014/main" id="{F2F64A7C-641D-F8A8-F2E1-53F6BFD8BA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21289" y="1624287"/>
              <a:ext cx="720000" cy="720000"/>
            </a:xfrm>
            <a:prstGeom prst="rect">
              <a:avLst/>
            </a:prstGeom>
          </p:spPr>
        </p:pic>
      </p:grpSp>
      <p:sp>
        <p:nvSpPr>
          <p:cNvPr id="5" name="Google Shape;57;p15">
            <a:extLst>
              <a:ext uri="{FF2B5EF4-FFF2-40B4-BE49-F238E27FC236}">
                <a16:creationId xmlns:a16="http://schemas.microsoft.com/office/drawing/2014/main" id="{1CF406A7-2D08-956B-55D1-3B8339AB6F06}"/>
              </a:ext>
            </a:extLst>
          </p:cNvPr>
          <p:cNvSpPr txBox="1">
            <a:spLocks/>
          </p:cNvSpPr>
          <p:nvPr/>
        </p:nvSpPr>
        <p:spPr>
          <a:xfrm>
            <a:off x="6086956" y="2173250"/>
            <a:ext cx="1284098" cy="31992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a:solidFill>
                  <a:schemeClr val="lt1"/>
                </a:solidFill>
                <a:latin typeface="+mj-lt"/>
                <a:ea typeface="Fira Sans Extra Condensed Medium"/>
                <a:cs typeface="Fira Sans Extra Condensed Medium"/>
                <a:sym typeface="Fira Sans Extra Condensed Medium"/>
              </a:rPr>
              <a:t>Richard L Wasserman</a:t>
            </a:r>
          </a:p>
        </p:txBody>
      </p:sp>
      <p:sp>
        <p:nvSpPr>
          <p:cNvPr id="23" name="Google Shape;58;p15">
            <a:extLst>
              <a:ext uri="{FF2B5EF4-FFF2-40B4-BE49-F238E27FC236}">
                <a16:creationId xmlns:a16="http://schemas.microsoft.com/office/drawing/2014/main" id="{3C7B1535-D53E-8804-A516-A6738365D697}"/>
              </a:ext>
            </a:extLst>
          </p:cNvPr>
          <p:cNvSpPr txBox="1">
            <a:spLocks/>
          </p:cNvSpPr>
          <p:nvPr/>
        </p:nvSpPr>
        <p:spPr>
          <a:xfrm>
            <a:off x="6102518" y="2485923"/>
            <a:ext cx="2031832" cy="858705"/>
          </a:xfrm>
          <a:prstGeom prst="rect">
            <a:avLst/>
          </a:prstGeom>
          <a:noFill/>
          <a:ln>
            <a:noFill/>
          </a:ln>
        </p:spPr>
        <p:txBody>
          <a:bodyPr spcFirstLastPara="1" wrap="square" lIns="91425" tIns="45700" rIns="91425" bIns="45700" anchor="ctr" anchorCtr="0">
            <a:noAutofit/>
          </a:bodyPr>
          <a:lstStyle/>
          <a:p>
            <a:r>
              <a:rPr lang="en-US" sz="1200" i="1">
                <a:solidFill>
                  <a:schemeClr val="bg1"/>
                </a:solidFill>
                <a:latin typeface="Lato Light" panose="020F0502020204030203" pitchFamily="34" charset="0"/>
                <a:ea typeface="Lato Light" panose="020F0502020204030203" pitchFamily="34" charset="0"/>
                <a:cs typeface="Lato Light" panose="020F0502020204030203" pitchFamily="34" charset="0"/>
              </a:rPr>
              <a:t>United States of America</a:t>
            </a:r>
          </a:p>
          <a:p>
            <a:r>
              <a:rPr lang="en-US" sz="1200">
                <a:solidFill>
                  <a:schemeClr val="bg1"/>
                </a:solidFill>
                <a:latin typeface="Lato Light" panose="020F0502020204030203" pitchFamily="34" charset="0"/>
                <a:ea typeface="Lato Light" panose="020F0502020204030203" pitchFamily="34" charset="0"/>
                <a:cs typeface="Lato Light" panose="020F0502020204030203" pitchFamily="34" charset="0"/>
              </a:rPr>
              <a:t>Participated in 4 trials and was PI in 3 of them.</a:t>
            </a:r>
          </a:p>
        </p:txBody>
      </p:sp>
    </p:spTree>
    <p:extLst>
      <p:ext uri="{BB962C8B-B14F-4D97-AF65-F5344CB8AC3E}">
        <p14:creationId xmlns:p14="http://schemas.microsoft.com/office/powerpoint/2010/main" val="3281277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67D09-46AA-91BB-C315-23273F332D3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54E4AEC-3B63-7575-E5EA-E9608A425BAC}"/>
              </a:ext>
            </a:extLst>
          </p:cNvPr>
          <p:cNvSpPr>
            <a:spLocks noGrp="1" noRot="1" noMove="1" noResize="1" noEditPoints="1" noAdjustHandles="1" noChangeArrowheads="1" noChangeShapeType="1"/>
          </p:cNvSpPr>
          <p:nvPr>
            <p:ph type="title"/>
          </p:nvPr>
        </p:nvSpPr>
        <p:spPr/>
        <p:txBody>
          <a:bodyPr>
            <a:normAutofit/>
          </a:bodyPr>
          <a:lstStyle/>
          <a:p>
            <a:r>
              <a:rPr lang="en-US"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CONGRESS</a:t>
            </a:r>
            <a:endParaRPr lang="en-GB"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endParaRPr>
          </a:p>
        </p:txBody>
      </p:sp>
      <p:grpSp>
        <p:nvGrpSpPr>
          <p:cNvPr id="628" name="Group 627">
            <a:extLst>
              <a:ext uri="{FF2B5EF4-FFF2-40B4-BE49-F238E27FC236}">
                <a16:creationId xmlns:a16="http://schemas.microsoft.com/office/drawing/2014/main" id="{80011D94-DDE9-3FA3-6690-9D38F0937FB4}"/>
              </a:ext>
            </a:extLst>
          </p:cNvPr>
          <p:cNvGrpSpPr>
            <a:grpSpLocks/>
          </p:cNvGrpSpPr>
          <p:nvPr/>
        </p:nvGrpSpPr>
        <p:grpSpPr>
          <a:xfrm>
            <a:off x="1705364" y="1420622"/>
            <a:ext cx="4390636" cy="4681728"/>
            <a:chOff x="1705364" y="1420622"/>
            <a:chExt cx="4390636" cy="4681728"/>
          </a:xfrm>
        </p:grpSpPr>
        <p:grpSp>
          <p:nvGrpSpPr>
            <p:cNvPr id="625" name="Group 624">
              <a:extLst>
                <a:ext uri="{FF2B5EF4-FFF2-40B4-BE49-F238E27FC236}">
                  <a16:creationId xmlns:a16="http://schemas.microsoft.com/office/drawing/2014/main" id="{E9940602-0E81-C927-2403-CCF996265B26}"/>
                </a:ext>
              </a:extLst>
            </p:cNvPr>
            <p:cNvGrpSpPr>
              <a:grpSpLocks/>
            </p:cNvGrpSpPr>
            <p:nvPr/>
          </p:nvGrpSpPr>
          <p:grpSpPr>
            <a:xfrm>
              <a:off x="1752989" y="1420622"/>
              <a:ext cx="4331899" cy="1264396"/>
              <a:chOff x="1752989" y="1420622"/>
              <a:chExt cx="4331899" cy="1264396"/>
            </a:xfrm>
          </p:grpSpPr>
          <p:sp>
            <p:nvSpPr>
              <p:cNvPr id="31" name="TextBox 30">
                <a:extLst>
                  <a:ext uri="{FF2B5EF4-FFF2-40B4-BE49-F238E27FC236}">
                    <a16:creationId xmlns:a16="http://schemas.microsoft.com/office/drawing/2014/main" id="{D00D13A4-C05E-9FD0-3CE6-D88F69ADD3A0}"/>
                  </a:ext>
                </a:extLst>
              </p:cNvPr>
              <p:cNvSpPr txBox="1">
                <a:spLocks/>
              </p:cNvSpPr>
              <p:nvPr/>
            </p:nvSpPr>
            <p:spPr>
              <a:xfrm>
                <a:off x="1828071" y="2038687"/>
                <a:ext cx="4200369" cy="646331"/>
              </a:xfrm>
              <a:prstGeom prst="rect">
                <a:avLst/>
              </a:prstGeom>
              <a:noFill/>
            </p:spPr>
            <p:txBody>
              <a:bodyPr wrap="square" rtlCol="0">
                <a:spAutoFit/>
              </a:bodyPr>
              <a:lstStyle/>
              <a:p>
                <a:r>
                  <a:rPr lang="en-US" sz="1200">
                    <a:latin typeface="Lato Light" panose="020F0502020204030203" pitchFamily="34" charset="0"/>
                    <a:ea typeface="Lato Light" panose="020F0502020204030203" pitchFamily="34" charset="0"/>
                    <a:cs typeface="Lato Light" panose="020F0502020204030203" pitchFamily="34" charset="0"/>
                  </a:rPr>
                  <a:t>22% of congresses included in the data were international.</a:t>
                </a:r>
              </a:p>
              <a:p>
                <a:r>
                  <a:rPr lang="en-US" sz="1200">
                    <a:latin typeface="Lato Light" panose="020F0502020204030203" pitchFamily="34" charset="0"/>
                    <a:ea typeface="Lato Light" panose="020F0502020204030203" pitchFamily="34" charset="0"/>
                    <a:cs typeface="Lato Light" panose="020F0502020204030203" pitchFamily="34" charset="0"/>
                  </a:rPr>
                  <a:t>KOL engagement at an international level was higher than regional with 896 out of 2,895 engaging in some way. </a:t>
                </a:r>
              </a:p>
            </p:txBody>
          </p:sp>
          <p:sp>
            <p:nvSpPr>
              <p:cNvPr id="32" name="TextBox 31">
                <a:extLst>
                  <a:ext uri="{FF2B5EF4-FFF2-40B4-BE49-F238E27FC236}">
                    <a16:creationId xmlns:a16="http://schemas.microsoft.com/office/drawing/2014/main" id="{075B6AA5-18C4-A568-AC6F-26581BF22B2C}"/>
                  </a:ext>
                </a:extLst>
              </p:cNvPr>
              <p:cNvSpPr txBox="1">
                <a:spLocks/>
              </p:cNvSpPr>
              <p:nvPr/>
            </p:nvSpPr>
            <p:spPr>
              <a:xfrm>
                <a:off x="1828072" y="1792573"/>
                <a:ext cx="4200364" cy="307777"/>
              </a:xfrm>
              <a:prstGeom prst="rect">
                <a:avLst/>
              </a:prstGeom>
              <a:noFill/>
              <a:ln>
                <a:noFill/>
              </a:ln>
            </p:spPr>
            <p:txBody>
              <a:bodyPr wrap="square" rtlCol="0">
                <a:spAutoFit/>
              </a:bodyPr>
              <a:lstStyle/>
              <a:p>
                <a:pPr lvl="0"/>
                <a:r>
                  <a:rPr lang="en-US" sz="1400" b="1">
                    <a:latin typeface="Lato ExtraBold" panose="020F0502020204030203" pitchFamily="34" charset="0"/>
                    <a:ea typeface="Lato ExtraBold" panose="020F0502020204030203" pitchFamily="34" charset="0"/>
                    <a:cs typeface="Lato ExtraBold" panose="020F0502020204030203" pitchFamily="34" charset="0"/>
                  </a:rPr>
                  <a:t>International</a:t>
                </a:r>
              </a:p>
            </p:txBody>
          </p:sp>
          <p:grpSp>
            <p:nvGrpSpPr>
              <p:cNvPr id="93" name="Group 92">
                <a:extLst>
                  <a:ext uri="{FF2B5EF4-FFF2-40B4-BE49-F238E27FC236}">
                    <a16:creationId xmlns:a16="http://schemas.microsoft.com/office/drawing/2014/main" id="{C4991F69-1DD2-2824-DCA3-C6F598B4E3FA}"/>
                  </a:ext>
                </a:extLst>
              </p:cNvPr>
              <p:cNvGrpSpPr>
                <a:grpSpLocks/>
              </p:cNvGrpSpPr>
              <p:nvPr/>
            </p:nvGrpSpPr>
            <p:grpSpPr>
              <a:xfrm>
                <a:off x="1752989" y="1420622"/>
                <a:ext cx="4331899" cy="383722"/>
                <a:chOff x="1800614" y="4276598"/>
                <a:chExt cx="4331899" cy="383722"/>
              </a:xfrm>
            </p:grpSpPr>
            <p:pic>
              <p:nvPicPr>
                <p:cNvPr id="94" name="Graphic 93" descr="User with solid fill">
                  <a:extLst>
                    <a:ext uri="{FF2B5EF4-FFF2-40B4-BE49-F238E27FC236}">
                      <a16:creationId xmlns:a16="http://schemas.microsoft.com/office/drawing/2014/main" id="{668331B8-4F4A-B1B3-5595-7FB5570CDB9C}"/>
                    </a:ext>
                  </a:extLst>
                </p:cNvPr>
                <p:cNvPicPr>
                  <a:picLocks noChangeAspect="1"/>
                </p:cNvPicPr>
                <p:nvPr/>
              </p:nvPicPr>
              <p:blipFill>
                <a:blip r:embed="rId2">
                  <a:alphaModFix/>
                  <a:extLst>
                    <a:ext uri="{96DAC541-7B7A-43D3-8B79-37D633B846F1}">
                      <asvg:svgBlip xmlns:asvg="http://schemas.microsoft.com/office/drawing/2016/SVG/main" r:embed="rId3"/>
                    </a:ext>
                  </a:extLst>
                </a:blip>
                <a:stretch>
                  <a:fillRect/>
                </a:stretch>
              </p:blipFill>
              <p:spPr>
                <a:xfrm>
                  <a:off x="4432730" y="4276598"/>
                  <a:ext cx="383722" cy="383722"/>
                </a:xfrm>
                <a:prstGeom prst="rect">
                  <a:avLst/>
                </a:prstGeom>
              </p:spPr>
            </p:pic>
            <p:pic>
              <p:nvPicPr>
                <p:cNvPr id="95" name="Graphic 94" descr="User with solid fill">
                  <a:extLst>
                    <a:ext uri="{FF2B5EF4-FFF2-40B4-BE49-F238E27FC236}">
                      <a16:creationId xmlns:a16="http://schemas.microsoft.com/office/drawing/2014/main" id="{A8EB326A-A56F-B5B3-A677-55830CBF77E8}"/>
                    </a:ext>
                  </a:extLst>
                </p:cNvPr>
                <p:cNvPicPr>
                  <a:picLocks noChangeAspect="1"/>
                </p:cNvPicPr>
                <p:nvPr/>
              </p:nvPicPr>
              <p:blipFill>
                <a:blip r:embed="rId2">
                  <a:alphaModFix/>
                  <a:extLst>
                    <a:ext uri="{96DAC541-7B7A-43D3-8B79-37D633B846F1}">
                      <asvg:svgBlip xmlns:asvg="http://schemas.microsoft.com/office/drawing/2016/SVG/main" r:embed="rId3"/>
                    </a:ext>
                  </a:extLst>
                </a:blip>
                <a:stretch>
                  <a:fillRect/>
                </a:stretch>
              </p:blipFill>
              <p:spPr>
                <a:xfrm>
                  <a:off x="4871416" y="4276598"/>
                  <a:ext cx="383722" cy="383722"/>
                </a:xfrm>
                <a:prstGeom prst="rect">
                  <a:avLst/>
                </a:prstGeom>
              </p:spPr>
            </p:pic>
            <p:pic>
              <p:nvPicPr>
                <p:cNvPr id="96" name="Graphic 95" descr="User with solid fill">
                  <a:extLst>
                    <a:ext uri="{FF2B5EF4-FFF2-40B4-BE49-F238E27FC236}">
                      <a16:creationId xmlns:a16="http://schemas.microsoft.com/office/drawing/2014/main" id="{071F359E-9AF9-B18B-A37C-F565C65CBAC1}"/>
                    </a:ext>
                  </a:extLst>
                </p:cNvPr>
                <p:cNvPicPr>
                  <a:picLocks noChangeAspect="1"/>
                </p:cNvPicPr>
                <p:nvPr/>
              </p:nvPicPr>
              <p:blipFill>
                <a:blip r:embed="rId2">
                  <a:alphaModFix/>
                  <a:extLst>
                    <a:ext uri="{96DAC541-7B7A-43D3-8B79-37D633B846F1}">
                      <asvg:svgBlip xmlns:asvg="http://schemas.microsoft.com/office/drawing/2016/SVG/main" r:embed="rId3"/>
                    </a:ext>
                  </a:extLst>
                </a:blip>
                <a:stretch>
                  <a:fillRect/>
                </a:stretch>
              </p:blipFill>
              <p:spPr>
                <a:xfrm>
                  <a:off x="5310102" y="4276598"/>
                  <a:ext cx="383722" cy="383722"/>
                </a:xfrm>
                <a:prstGeom prst="rect">
                  <a:avLst/>
                </a:prstGeom>
              </p:spPr>
            </p:pic>
            <p:pic>
              <p:nvPicPr>
                <p:cNvPr id="97" name="Graphic 96" descr="User with solid fill">
                  <a:extLst>
                    <a:ext uri="{FF2B5EF4-FFF2-40B4-BE49-F238E27FC236}">
                      <a16:creationId xmlns:a16="http://schemas.microsoft.com/office/drawing/2014/main" id="{AA054CBF-DF69-D034-16F9-DAE8A2468E3C}"/>
                    </a:ext>
                  </a:extLst>
                </p:cNvPr>
                <p:cNvPicPr>
                  <a:picLocks noChangeAspect="1"/>
                </p:cNvPicPr>
                <p:nvPr/>
              </p:nvPicPr>
              <p:blipFill>
                <a:blip r:embed="rId2">
                  <a:alphaModFix/>
                  <a:extLst>
                    <a:ext uri="{96DAC541-7B7A-43D3-8B79-37D633B846F1}">
                      <asvg:svgBlip xmlns:asvg="http://schemas.microsoft.com/office/drawing/2016/SVG/main" r:embed="rId3"/>
                    </a:ext>
                  </a:extLst>
                </a:blip>
                <a:stretch>
                  <a:fillRect/>
                </a:stretch>
              </p:blipFill>
              <p:spPr>
                <a:xfrm>
                  <a:off x="5748791" y="4276598"/>
                  <a:ext cx="383722" cy="383722"/>
                </a:xfrm>
                <a:prstGeom prst="rect">
                  <a:avLst/>
                </a:prstGeom>
              </p:spPr>
            </p:pic>
            <p:pic>
              <p:nvPicPr>
                <p:cNvPr id="98" name="Graphic 97" descr="User Crown Female with solid fill">
                  <a:extLst>
                    <a:ext uri="{FF2B5EF4-FFF2-40B4-BE49-F238E27FC236}">
                      <a16:creationId xmlns:a16="http://schemas.microsoft.com/office/drawing/2014/main" id="{2846CA49-0A18-B0D9-1CCF-C4E5F49068F8}"/>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800614" y="4276598"/>
                  <a:ext cx="383722" cy="383722"/>
                </a:xfrm>
                <a:prstGeom prst="rect">
                  <a:avLst/>
                </a:prstGeom>
              </p:spPr>
            </p:pic>
            <p:pic>
              <p:nvPicPr>
                <p:cNvPr id="99" name="Graphic 98" descr="User Crown Male with solid fill">
                  <a:extLst>
                    <a:ext uri="{FF2B5EF4-FFF2-40B4-BE49-F238E27FC236}">
                      <a16:creationId xmlns:a16="http://schemas.microsoft.com/office/drawing/2014/main" id="{9F6AE4A7-9D16-B7A5-7ACC-307D09AB8F09}"/>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2239300" y="4276598"/>
                  <a:ext cx="383722" cy="383722"/>
                </a:xfrm>
                <a:prstGeom prst="rect">
                  <a:avLst/>
                </a:prstGeom>
              </p:spPr>
            </p:pic>
            <p:pic>
              <p:nvPicPr>
                <p:cNvPr id="101" name="Graphic 100">
                  <a:extLst>
                    <a:ext uri="{FF2B5EF4-FFF2-40B4-BE49-F238E27FC236}">
                      <a16:creationId xmlns:a16="http://schemas.microsoft.com/office/drawing/2014/main" id="{A387F175-A2BD-5B34-F0DC-0A9E7BF37C39}"/>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3116672" y="4276598"/>
                  <a:ext cx="383722" cy="383722"/>
                </a:xfrm>
                <a:prstGeom prst="rect">
                  <a:avLst/>
                </a:prstGeom>
              </p:spPr>
            </p:pic>
            <p:pic>
              <p:nvPicPr>
                <p:cNvPr id="102" name="Graphic 101">
                  <a:extLst>
                    <a:ext uri="{FF2B5EF4-FFF2-40B4-BE49-F238E27FC236}">
                      <a16:creationId xmlns:a16="http://schemas.microsoft.com/office/drawing/2014/main" id="{5F15BE32-8B9F-60C6-E292-7CB7225935F3}"/>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3555358" y="4276598"/>
                  <a:ext cx="383722" cy="383722"/>
                </a:xfrm>
                <a:prstGeom prst="rect">
                  <a:avLst/>
                </a:prstGeom>
              </p:spPr>
            </p:pic>
            <p:pic>
              <p:nvPicPr>
                <p:cNvPr id="103" name="Graphic 102" descr="User with solid fill">
                  <a:extLst>
                    <a:ext uri="{FF2B5EF4-FFF2-40B4-BE49-F238E27FC236}">
                      <a16:creationId xmlns:a16="http://schemas.microsoft.com/office/drawing/2014/main" id="{EC171649-3247-161C-D544-59EF1F0049E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94044" y="4276598"/>
                  <a:ext cx="383722" cy="383722"/>
                </a:xfrm>
                <a:prstGeom prst="rect">
                  <a:avLst/>
                </a:prstGeom>
              </p:spPr>
            </p:pic>
          </p:grpSp>
        </p:grpSp>
        <p:grpSp>
          <p:nvGrpSpPr>
            <p:cNvPr id="626" name="Group 625">
              <a:extLst>
                <a:ext uri="{FF2B5EF4-FFF2-40B4-BE49-F238E27FC236}">
                  <a16:creationId xmlns:a16="http://schemas.microsoft.com/office/drawing/2014/main" id="{1EDA204C-D3B8-4422-C917-9DAF9322D460}"/>
                </a:ext>
              </a:extLst>
            </p:cNvPr>
            <p:cNvGrpSpPr>
              <a:grpSpLocks/>
            </p:cNvGrpSpPr>
            <p:nvPr/>
          </p:nvGrpSpPr>
          <p:grpSpPr>
            <a:xfrm>
              <a:off x="1752989" y="2944622"/>
              <a:ext cx="4331899" cy="1264396"/>
              <a:chOff x="1752989" y="2944622"/>
              <a:chExt cx="4331899" cy="1264396"/>
            </a:xfrm>
          </p:grpSpPr>
          <p:sp>
            <p:nvSpPr>
              <p:cNvPr id="124" name="TextBox 123">
                <a:extLst>
                  <a:ext uri="{FF2B5EF4-FFF2-40B4-BE49-F238E27FC236}">
                    <a16:creationId xmlns:a16="http://schemas.microsoft.com/office/drawing/2014/main" id="{E1AF00C0-CAEB-625C-2390-86C73EBE1982}"/>
                  </a:ext>
                </a:extLst>
              </p:cNvPr>
              <p:cNvSpPr txBox="1">
                <a:spLocks/>
              </p:cNvSpPr>
              <p:nvPr/>
            </p:nvSpPr>
            <p:spPr>
              <a:xfrm>
                <a:off x="1828071" y="3562687"/>
                <a:ext cx="4200369" cy="646331"/>
              </a:xfrm>
              <a:prstGeom prst="rect">
                <a:avLst/>
              </a:prstGeom>
              <a:noFill/>
            </p:spPr>
            <p:txBody>
              <a:bodyPr wrap="square" rtlCol="0">
                <a:spAutoFit/>
              </a:bodyPr>
              <a:lstStyle/>
              <a:p>
                <a:r>
                  <a:rPr lang="en-US" sz="1200">
                    <a:latin typeface="Lato Light" panose="020F0502020204030203" pitchFamily="34" charset="0"/>
                    <a:ea typeface="Lato Light" panose="020F0502020204030203" pitchFamily="34" charset="0"/>
                    <a:cs typeface="Lato Light" panose="020F0502020204030203" pitchFamily="34" charset="0"/>
                  </a:rPr>
                  <a:t>9% of congresses included in the data were regional.</a:t>
                </a:r>
              </a:p>
              <a:p>
                <a:r>
                  <a:rPr lang="en-US" sz="1200">
                    <a:latin typeface="Lato Light" panose="020F0502020204030203" pitchFamily="34" charset="0"/>
                    <a:ea typeface="Lato Light" panose="020F0502020204030203" pitchFamily="34" charset="0"/>
                    <a:cs typeface="Lato Light" panose="020F0502020204030203" pitchFamily="34" charset="0"/>
                  </a:rPr>
                  <a:t>KOL engagement at a regional level was lower with 548 out of 2,895 engaging in some way. </a:t>
                </a:r>
              </a:p>
            </p:txBody>
          </p:sp>
          <p:sp>
            <p:nvSpPr>
              <p:cNvPr id="125" name="TextBox 124">
                <a:extLst>
                  <a:ext uri="{FF2B5EF4-FFF2-40B4-BE49-F238E27FC236}">
                    <a16:creationId xmlns:a16="http://schemas.microsoft.com/office/drawing/2014/main" id="{AC9E847E-9980-04F5-865B-9FCE73A60908}"/>
                  </a:ext>
                </a:extLst>
              </p:cNvPr>
              <p:cNvSpPr txBox="1">
                <a:spLocks/>
              </p:cNvSpPr>
              <p:nvPr/>
            </p:nvSpPr>
            <p:spPr>
              <a:xfrm>
                <a:off x="1828072" y="3316573"/>
                <a:ext cx="4200364" cy="307777"/>
              </a:xfrm>
              <a:prstGeom prst="rect">
                <a:avLst/>
              </a:prstGeom>
              <a:noFill/>
              <a:ln>
                <a:noFill/>
              </a:ln>
            </p:spPr>
            <p:txBody>
              <a:bodyPr wrap="square" rtlCol="0">
                <a:spAutoFit/>
              </a:bodyPr>
              <a:lstStyle/>
              <a:p>
                <a:pPr lvl="0"/>
                <a:r>
                  <a:rPr lang="en-US" sz="1400" b="1">
                    <a:latin typeface="Lato ExtraBold" panose="020F0502020204030203" pitchFamily="34" charset="0"/>
                    <a:ea typeface="Lato ExtraBold" panose="020F0502020204030203" pitchFamily="34" charset="0"/>
                    <a:cs typeface="Lato ExtraBold" panose="020F0502020204030203" pitchFamily="34" charset="0"/>
                  </a:rPr>
                  <a:t>Regional</a:t>
                </a:r>
              </a:p>
            </p:txBody>
          </p:sp>
          <p:grpSp>
            <p:nvGrpSpPr>
              <p:cNvPr id="126" name="Group 125">
                <a:extLst>
                  <a:ext uri="{FF2B5EF4-FFF2-40B4-BE49-F238E27FC236}">
                    <a16:creationId xmlns:a16="http://schemas.microsoft.com/office/drawing/2014/main" id="{9230D8AD-F1DC-7DBA-0B1B-C43EA6EFA550}"/>
                  </a:ext>
                </a:extLst>
              </p:cNvPr>
              <p:cNvGrpSpPr>
                <a:grpSpLocks/>
              </p:cNvGrpSpPr>
              <p:nvPr/>
            </p:nvGrpSpPr>
            <p:grpSpPr>
              <a:xfrm>
                <a:off x="1752989" y="2944622"/>
                <a:ext cx="4331899" cy="383722"/>
                <a:chOff x="1800614" y="4276598"/>
                <a:chExt cx="4331899" cy="383722"/>
              </a:xfrm>
            </p:grpSpPr>
            <p:pic>
              <p:nvPicPr>
                <p:cNvPr id="127" name="Graphic 126" descr="User with solid fill">
                  <a:extLst>
                    <a:ext uri="{FF2B5EF4-FFF2-40B4-BE49-F238E27FC236}">
                      <a16:creationId xmlns:a16="http://schemas.microsoft.com/office/drawing/2014/main" id="{10DB8FD4-A21B-64A6-0657-27FEAE46146A}"/>
                    </a:ext>
                  </a:extLst>
                </p:cNvPr>
                <p:cNvPicPr>
                  <a:picLocks noChangeAspect="1"/>
                </p:cNvPicPr>
                <p:nvPr/>
              </p:nvPicPr>
              <p:blipFill>
                <a:blip r:embed="rId8">
                  <a:alphaModFix/>
                  <a:extLst>
                    <a:ext uri="{96DAC541-7B7A-43D3-8B79-37D633B846F1}">
                      <asvg:svgBlip xmlns:asvg="http://schemas.microsoft.com/office/drawing/2016/SVG/main" r:embed="rId9"/>
                    </a:ext>
                  </a:extLst>
                </a:blip>
                <a:stretch>
                  <a:fillRect/>
                </a:stretch>
              </p:blipFill>
              <p:spPr>
                <a:xfrm>
                  <a:off x="4432730" y="4276598"/>
                  <a:ext cx="383722" cy="383722"/>
                </a:xfrm>
                <a:prstGeom prst="rect">
                  <a:avLst/>
                </a:prstGeom>
              </p:spPr>
            </p:pic>
            <p:pic>
              <p:nvPicPr>
                <p:cNvPr id="128" name="Graphic 127" descr="User with solid fill">
                  <a:extLst>
                    <a:ext uri="{FF2B5EF4-FFF2-40B4-BE49-F238E27FC236}">
                      <a16:creationId xmlns:a16="http://schemas.microsoft.com/office/drawing/2014/main" id="{454DB393-0137-D67A-5205-79C5D4B00D70}"/>
                    </a:ext>
                  </a:extLst>
                </p:cNvPr>
                <p:cNvPicPr>
                  <a:picLocks noChangeAspect="1"/>
                </p:cNvPicPr>
                <p:nvPr/>
              </p:nvPicPr>
              <p:blipFill>
                <a:blip r:embed="rId8">
                  <a:alphaModFix/>
                  <a:extLst>
                    <a:ext uri="{96DAC541-7B7A-43D3-8B79-37D633B846F1}">
                      <asvg:svgBlip xmlns:asvg="http://schemas.microsoft.com/office/drawing/2016/SVG/main" r:embed="rId9"/>
                    </a:ext>
                  </a:extLst>
                </a:blip>
                <a:stretch>
                  <a:fillRect/>
                </a:stretch>
              </p:blipFill>
              <p:spPr>
                <a:xfrm>
                  <a:off x="4871416" y="4276598"/>
                  <a:ext cx="383722" cy="383722"/>
                </a:xfrm>
                <a:prstGeom prst="rect">
                  <a:avLst/>
                </a:prstGeom>
              </p:spPr>
            </p:pic>
            <p:pic>
              <p:nvPicPr>
                <p:cNvPr id="129" name="Graphic 128" descr="User with solid fill">
                  <a:extLst>
                    <a:ext uri="{FF2B5EF4-FFF2-40B4-BE49-F238E27FC236}">
                      <a16:creationId xmlns:a16="http://schemas.microsoft.com/office/drawing/2014/main" id="{0BA2A7EC-2EA1-7AF6-9C2D-EAED3737CFB5}"/>
                    </a:ext>
                  </a:extLst>
                </p:cNvPr>
                <p:cNvPicPr>
                  <a:picLocks noChangeAspect="1"/>
                </p:cNvPicPr>
                <p:nvPr/>
              </p:nvPicPr>
              <p:blipFill>
                <a:blip r:embed="rId8">
                  <a:alphaModFix/>
                  <a:extLst>
                    <a:ext uri="{96DAC541-7B7A-43D3-8B79-37D633B846F1}">
                      <asvg:svgBlip xmlns:asvg="http://schemas.microsoft.com/office/drawing/2016/SVG/main" r:embed="rId9"/>
                    </a:ext>
                  </a:extLst>
                </a:blip>
                <a:stretch>
                  <a:fillRect/>
                </a:stretch>
              </p:blipFill>
              <p:spPr>
                <a:xfrm>
                  <a:off x="5310102" y="4276598"/>
                  <a:ext cx="383722" cy="383722"/>
                </a:xfrm>
                <a:prstGeom prst="rect">
                  <a:avLst/>
                </a:prstGeom>
              </p:spPr>
            </p:pic>
            <p:pic>
              <p:nvPicPr>
                <p:cNvPr id="130" name="Graphic 129" descr="User with solid fill">
                  <a:extLst>
                    <a:ext uri="{FF2B5EF4-FFF2-40B4-BE49-F238E27FC236}">
                      <a16:creationId xmlns:a16="http://schemas.microsoft.com/office/drawing/2014/main" id="{5F522AB6-213A-269C-5095-0E95666C24D9}"/>
                    </a:ext>
                  </a:extLst>
                </p:cNvPr>
                <p:cNvPicPr>
                  <a:picLocks noChangeAspect="1"/>
                </p:cNvPicPr>
                <p:nvPr/>
              </p:nvPicPr>
              <p:blipFill>
                <a:blip r:embed="rId8">
                  <a:alphaModFix/>
                  <a:extLst>
                    <a:ext uri="{96DAC541-7B7A-43D3-8B79-37D633B846F1}">
                      <asvg:svgBlip xmlns:asvg="http://schemas.microsoft.com/office/drawing/2016/SVG/main" r:embed="rId9"/>
                    </a:ext>
                  </a:extLst>
                </a:blip>
                <a:stretch>
                  <a:fillRect/>
                </a:stretch>
              </p:blipFill>
              <p:spPr>
                <a:xfrm>
                  <a:off x="5748791" y="4276598"/>
                  <a:ext cx="383722" cy="383722"/>
                </a:xfrm>
                <a:prstGeom prst="rect">
                  <a:avLst/>
                </a:prstGeom>
              </p:spPr>
            </p:pic>
            <p:pic>
              <p:nvPicPr>
                <p:cNvPr id="131" name="Graphic 130">
                  <a:extLst>
                    <a:ext uri="{FF2B5EF4-FFF2-40B4-BE49-F238E27FC236}">
                      <a16:creationId xmlns:a16="http://schemas.microsoft.com/office/drawing/2014/main" id="{B24998F2-87ED-7BD2-6682-343C4416ACAD}"/>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800614" y="4276598"/>
                  <a:ext cx="383722" cy="383722"/>
                </a:xfrm>
                <a:prstGeom prst="rect">
                  <a:avLst/>
                </a:prstGeom>
              </p:spPr>
            </p:pic>
            <p:pic>
              <p:nvPicPr>
                <p:cNvPr id="132" name="Graphic 131">
                  <a:extLst>
                    <a:ext uri="{FF2B5EF4-FFF2-40B4-BE49-F238E27FC236}">
                      <a16:creationId xmlns:a16="http://schemas.microsoft.com/office/drawing/2014/main" id="{4E45F403-CBD3-7A55-D63A-35B8B49F64E0}"/>
                    </a:ext>
                  </a:extLst>
                </p:cNvPr>
                <p:cNvPicPr>
                  <a:picLocks noChangeAspect="1"/>
                </p:cNvPicPr>
                <p:nvPr/>
              </p:nvPicPr>
              <p:blipFill>
                <a:blip r:embed="rId8">
                  <a:alphaModFix/>
                  <a:extLst>
                    <a:ext uri="{96DAC541-7B7A-43D3-8B79-37D633B846F1}">
                      <asvg:svgBlip xmlns:asvg="http://schemas.microsoft.com/office/drawing/2016/SVG/main" r:embed="rId9"/>
                    </a:ext>
                  </a:extLst>
                </a:blip>
                <a:srcRect/>
                <a:stretch/>
              </p:blipFill>
              <p:spPr>
                <a:xfrm>
                  <a:off x="2239300" y="4276598"/>
                  <a:ext cx="383722" cy="383722"/>
                </a:xfrm>
                <a:prstGeom prst="rect">
                  <a:avLst/>
                </a:prstGeom>
              </p:spPr>
            </p:pic>
            <p:pic>
              <p:nvPicPr>
                <p:cNvPr id="133" name="Graphic 132" descr="User with solid fill">
                  <a:extLst>
                    <a:ext uri="{FF2B5EF4-FFF2-40B4-BE49-F238E27FC236}">
                      <a16:creationId xmlns:a16="http://schemas.microsoft.com/office/drawing/2014/main" id="{7F3E9A93-15E9-876F-024D-57D75B26904D}"/>
                    </a:ext>
                  </a:extLst>
                </p:cNvPr>
                <p:cNvPicPr>
                  <a:picLocks noChangeAspect="1"/>
                </p:cNvPicPr>
                <p:nvPr/>
              </p:nvPicPr>
              <p:blipFill>
                <a:blip r:embed="rId8">
                  <a:alphaModFix/>
                  <a:extLst>
                    <a:ext uri="{96DAC541-7B7A-43D3-8B79-37D633B846F1}">
                      <asvg:svgBlip xmlns:asvg="http://schemas.microsoft.com/office/drawing/2016/SVG/main" r:embed="rId9"/>
                    </a:ext>
                  </a:extLst>
                </a:blip>
                <a:srcRect/>
                <a:stretch/>
              </p:blipFill>
              <p:spPr>
                <a:xfrm>
                  <a:off x="2677986" y="4276598"/>
                  <a:ext cx="383722" cy="383722"/>
                </a:xfrm>
                <a:prstGeom prst="rect">
                  <a:avLst/>
                </a:prstGeom>
              </p:spPr>
            </p:pic>
            <p:pic>
              <p:nvPicPr>
                <p:cNvPr id="134" name="Graphic 133" descr="User with solid fill">
                  <a:extLst>
                    <a:ext uri="{FF2B5EF4-FFF2-40B4-BE49-F238E27FC236}">
                      <a16:creationId xmlns:a16="http://schemas.microsoft.com/office/drawing/2014/main" id="{DEED14E1-4CDF-927C-8DB0-331269E5D50C}"/>
                    </a:ext>
                  </a:extLst>
                </p:cNvPr>
                <p:cNvPicPr>
                  <a:picLocks noChangeAspect="1"/>
                </p:cNvPicPr>
                <p:nvPr/>
              </p:nvPicPr>
              <p:blipFill>
                <a:blip r:embed="rId8">
                  <a:alphaModFix/>
                  <a:extLst>
                    <a:ext uri="{96DAC541-7B7A-43D3-8B79-37D633B846F1}">
                      <asvg:svgBlip xmlns:asvg="http://schemas.microsoft.com/office/drawing/2016/SVG/main" r:embed="rId9"/>
                    </a:ext>
                  </a:extLst>
                </a:blip>
                <a:srcRect/>
                <a:stretch/>
              </p:blipFill>
              <p:spPr>
                <a:xfrm>
                  <a:off x="3116672" y="4276598"/>
                  <a:ext cx="383722" cy="383722"/>
                </a:xfrm>
                <a:prstGeom prst="rect">
                  <a:avLst/>
                </a:prstGeom>
              </p:spPr>
            </p:pic>
            <p:pic>
              <p:nvPicPr>
                <p:cNvPr id="135" name="Graphic 134" descr="User with solid fill">
                  <a:extLst>
                    <a:ext uri="{FF2B5EF4-FFF2-40B4-BE49-F238E27FC236}">
                      <a16:creationId xmlns:a16="http://schemas.microsoft.com/office/drawing/2014/main" id="{5C1ACBE7-93C4-8EA4-0E4B-03BBF15A65B8}"/>
                    </a:ext>
                  </a:extLst>
                </p:cNvPr>
                <p:cNvPicPr>
                  <a:picLocks noChangeAspect="1"/>
                </p:cNvPicPr>
                <p:nvPr/>
              </p:nvPicPr>
              <p:blipFill>
                <a:blip r:embed="rId8">
                  <a:alphaModFix/>
                  <a:extLst>
                    <a:ext uri="{96DAC541-7B7A-43D3-8B79-37D633B846F1}">
                      <asvg:svgBlip xmlns:asvg="http://schemas.microsoft.com/office/drawing/2016/SVG/main" r:embed="rId9"/>
                    </a:ext>
                  </a:extLst>
                </a:blip>
                <a:srcRect/>
                <a:stretch/>
              </p:blipFill>
              <p:spPr>
                <a:xfrm>
                  <a:off x="3555358" y="4276598"/>
                  <a:ext cx="383722" cy="383722"/>
                </a:xfrm>
                <a:prstGeom prst="rect">
                  <a:avLst/>
                </a:prstGeom>
              </p:spPr>
            </p:pic>
            <p:pic>
              <p:nvPicPr>
                <p:cNvPr id="136" name="Graphic 135" descr="User with solid fill">
                  <a:extLst>
                    <a:ext uri="{FF2B5EF4-FFF2-40B4-BE49-F238E27FC236}">
                      <a16:creationId xmlns:a16="http://schemas.microsoft.com/office/drawing/2014/main" id="{9841BA57-D593-F1AC-802A-EF481F3B5685}"/>
                    </a:ext>
                  </a:extLst>
                </p:cNvPr>
                <p:cNvPicPr>
                  <a:picLocks noChangeAspect="1"/>
                </p:cNvPicPr>
                <p:nvPr/>
              </p:nvPicPr>
              <p:blipFill>
                <a:blip r:embed="rId8">
                  <a:alphaModFix/>
                  <a:extLst>
                    <a:ext uri="{96DAC541-7B7A-43D3-8B79-37D633B846F1}">
                      <asvg:svgBlip xmlns:asvg="http://schemas.microsoft.com/office/drawing/2016/SVG/main" r:embed="rId9"/>
                    </a:ext>
                  </a:extLst>
                </a:blip>
                <a:stretch>
                  <a:fillRect/>
                </a:stretch>
              </p:blipFill>
              <p:spPr>
                <a:xfrm>
                  <a:off x="3994044" y="4276598"/>
                  <a:ext cx="383722" cy="383722"/>
                </a:xfrm>
                <a:prstGeom prst="rect">
                  <a:avLst/>
                </a:prstGeom>
              </p:spPr>
            </p:pic>
          </p:grpSp>
        </p:grpSp>
        <p:grpSp>
          <p:nvGrpSpPr>
            <p:cNvPr id="627" name="Group 626">
              <a:extLst>
                <a:ext uri="{FF2B5EF4-FFF2-40B4-BE49-F238E27FC236}">
                  <a16:creationId xmlns:a16="http://schemas.microsoft.com/office/drawing/2014/main" id="{8C8F8318-6120-66F9-2854-00865D17976E}"/>
                </a:ext>
              </a:extLst>
            </p:cNvPr>
            <p:cNvGrpSpPr>
              <a:grpSpLocks/>
            </p:cNvGrpSpPr>
            <p:nvPr/>
          </p:nvGrpSpPr>
          <p:grpSpPr>
            <a:xfrm>
              <a:off x="1705364" y="4468622"/>
              <a:ext cx="4390636" cy="1633728"/>
              <a:chOff x="1705364" y="4468622"/>
              <a:chExt cx="4390636" cy="1633728"/>
            </a:xfrm>
          </p:grpSpPr>
          <p:sp>
            <p:nvSpPr>
              <p:cNvPr id="139" name="TextBox 138">
                <a:extLst>
                  <a:ext uri="{FF2B5EF4-FFF2-40B4-BE49-F238E27FC236}">
                    <a16:creationId xmlns:a16="http://schemas.microsoft.com/office/drawing/2014/main" id="{5274A55E-143A-2A07-E4C5-9CF39E1203D7}"/>
                  </a:ext>
                </a:extLst>
              </p:cNvPr>
              <p:cNvSpPr txBox="1">
                <a:spLocks/>
              </p:cNvSpPr>
              <p:nvPr/>
            </p:nvSpPr>
            <p:spPr>
              <a:xfrm>
                <a:off x="1780446" y="5086687"/>
                <a:ext cx="4315554" cy="1015663"/>
              </a:xfrm>
              <a:prstGeom prst="rect">
                <a:avLst/>
              </a:prstGeom>
              <a:noFill/>
            </p:spPr>
            <p:txBody>
              <a:bodyPr wrap="square" rtlCol="0">
                <a:spAutoFit/>
              </a:bodyPr>
              <a:lstStyle/>
              <a:p>
                <a:r>
                  <a:rPr lang="en-US" sz="1200">
                    <a:latin typeface="Lato Light" panose="020F0502020204030203" pitchFamily="34" charset="0"/>
                    <a:ea typeface="Lato Light" panose="020F0502020204030203" pitchFamily="34" charset="0"/>
                    <a:cs typeface="Lato Light" panose="020F0502020204030203" pitchFamily="34" charset="0"/>
                  </a:rPr>
                  <a:t>64% of congresses included in the data were national within one of the markets of focus. </a:t>
                </a:r>
              </a:p>
              <a:p>
                <a:r>
                  <a:rPr lang="en-US" sz="1200">
                    <a:latin typeface="Lato Light" panose="020F0502020204030203" pitchFamily="34" charset="0"/>
                    <a:ea typeface="Lato Light" panose="020F0502020204030203" pitchFamily="34" charset="0"/>
                    <a:cs typeface="Lato Light" panose="020F0502020204030203" pitchFamily="34" charset="0"/>
                  </a:rPr>
                  <a:t>KOL engagement was highest at a national level with 1,512 out of 2,895 engaging in some way. </a:t>
                </a:r>
              </a:p>
              <a:p>
                <a:r>
                  <a:rPr lang="en-US" sz="1200" b="1">
                    <a:latin typeface="Lato Light" panose="020F0502020204030203" pitchFamily="34" charset="0"/>
                    <a:ea typeface="Lato Light" panose="020F0502020204030203" pitchFamily="34" charset="0"/>
                    <a:cs typeface="Lato Light" panose="020F0502020204030203" pitchFamily="34" charset="0"/>
                  </a:rPr>
                  <a:t>USA</a:t>
                </a:r>
                <a:r>
                  <a:rPr lang="en-US" sz="1200">
                    <a:latin typeface="Lato Light" panose="020F0502020204030203" pitchFamily="34" charset="0"/>
                    <a:ea typeface="Lato Light" panose="020F0502020204030203" pitchFamily="34" charset="0"/>
                    <a:cs typeface="Lato Light" panose="020F0502020204030203" pitchFamily="34" charset="0"/>
                  </a:rPr>
                  <a:t> had the highest engagement across the dataset with 13%.</a:t>
                </a:r>
              </a:p>
            </p:txBody>
          </p:sp>
          <p:sp>
            <p:nvSpPr>
              <p:cNvPr id="140" name="TextBox 139">
                <a:extLst>
                  <a:ext uri="{FF2B5EF4-FFF2-40B4-BE49-F238E27FC236}">
                    <a16:creationId xmlns:a16="http://schemas.microsoft.com/office/drawing/2014/main" id="{8074D8D1-39C6-C65B-E4B2-4AEC14F9ED00}"/>
                  </a:ext>
                </a:extLst>
              </p:cNvPr>
              <p:cNvSpPr txBox="1">
                <a:spLocks/>
              </p:cNvSpPr>
              <p:nvPr/>
            </p:nvSpPr>
            <p:spPr>
              <a:xfrm>
                <a:off x="1780447" y="4840573"/>
                <a:ext cx="4200364" cy="307777"/>
              </a:xfrm>
              <a:prstGeom prst="rect">
                <a:avLst/>
              </a:prstGeom>
              <a:noFill/>
              <a:ln>
                <a:noFill/>
              </a:ln>
            </p:spPr>
            <p:txBody>
              <a:bodyPr wrap="square" rtlCol="0">
                <a:spAutoFit/>
              </a:bodyPr>
              <a:lstStyle/>
              <a:p>
                <a:pPr lvl="0"/>
                <a:r>
                  <a:rPr lang="en-US" sz="1400" b="1">
                    <a:latin typeface="Lato ExtraBold" panose="020F0502020204030203" pitchFamily="34" charset="0"/>
                    <a:ea typeface="Lato ExtraBold" panose="020F0502020204030203" pitchFamily="34" charset="0"/>
                    <a:cs typeface="Lato ExtraBold" panose="020F0502020204030203" pitchFamily="34" charset="0"/>
                  </a:rPr>
                  <a:t>National</a:t>
                </a:r>
              </a:p>
            </p:txBody>
          </p:sp>
          <p:grpSp>
            <p:nvGrpSpPr>
              <p:cNvPr id="141" name="Group 140">
                <a:extLst>
                  <a:ext uri="{FF2B5EF4-FFF2-40B4-BE49-F238E27FC236}">
                    <a16:creationId xmlns:a16="http://schemas.microsoft.com/office/drawing/2014/main" id="{C7C3109A-174A-79CD-D519-D1F29813D78E}"/>
                  </a:ext>
                </a:extLst>
              </p:cNvPr>
              <p:cNvGrpSpPr>
                <a:grpSpLocks/>
              </p:cNvGrpSpPr>
              <p:nvPr/>
            </p:nvGrpSpPr>
            <p:grpSpPr>
              <a:xfrm>
                <a:off x="1705364" y="4468622"/>
                <a:ext cx="4331899" cy="383722"/>
                <a:chOff x="1800614" y="4276598"/>
                <a:chExt cx="4331899" cy="383722"/>
              </a:xfrm>
            </p:grpSpPr>
            <p:pic>
              <p:nvPicPr>
                <p:cNvPr id="142" name="Graphic 141" descr="User with solid fill">
                  <a:extLst>
                    <a:ext uri="{FF2B5EF4-FFF2-40B4-BE49-F238E27FC236}">
                      <a16:creationId xmlns:a16="http://schemas.microsoft.com/office/drawing/2014/main" id="{8669532B-269C-D512-8ADF-90B40B6B2A62}"/>
                    </a:ext>
                  </a:extLst>
                </p:cNvPr>
                <p:cNvPicPr>
                  <a:picLocks noChangeAspect="1"/>
                </p:cNvPicPr>
                <p:nvPr/>
              </p:nvPicPr>
              <p:blipFill>
                <a:blip r:embed="rId8">
                  <a:alphaModFix/>
                  <a:extLst>
                    <a:ext uri="{96DAC541-7B7A-43D3-8B79-37D633B846F1}">
                      <asvg:svgBlip xmlns:asvg="http://schemas.microsoft.com/office/drawing/2016/SVG/main" r:embed="rId9"/>
                    </a:ext>
                  </a:extLst>
                </a:blip>
                <a:stretch>
                  <a:fillRect/>
                </a:stretch>
              </p:blipFill>
              <p:spPr>
                <a:xfrm>
                  <a:off x="4432730" y="4276598"/>
                  <a:ext cx="383722" cy="383722"/>
                </a:xfrm>
                <a:prstGeom prst="rect">
                  <a:avLst/>
                </a:prstGeom>
              </p:spPr>
            </p:pic>
            <p:pic>
              <p:nvPicPr>
                <p:cNvPr id="143" name="Graphic 142" descr="User with solid fill">
                  <a:extLst>
                    <a:ext uri="{FF2B5EF4-FFF2-40B4-BE49-F238E27FC236}">
                      <a16:creationId xmlns:a16="http://schemas.microsoft.com/office/drawing/2014/main" id="{71334151-14C4-45E4-04BC-EE13424951DC}"/>
                    </a:ext>
                  </a:extLst>
                </p:cNvPr>
                <p:cNvPicPr>
                  <a:picLocks noChangeAspect="1"/>
                </p:cNvPicPr>
                <p:nvPr/>
              </p:nvPicPr>
              <p:blipFill>
                <a:blip r:embed="rId8">
                  <a:alphaModFix/>
                  <a:extLst>
                    <a:ext uri="{96DAC541-7B7A-43D3-8B79-37D633B846F1}">
                      <asvg:svgBlip xmlns:asvg="http://schemas.microsoft.com/office/drawing/2016/SVG/main" r:embed="rId9"/>
                    </a:ext>
                  </a:extLst>
                </a:blip>
                <a:stretch>
                  <a:fillRect/>
                </a:stretch>
              </p:blipFill>
              <p:spPr>
                <a:xfrm>
                  <a:off x="4871416" y="4276598"/>
                  <a:ext cx="383722" cy="383722"/>
                </a:xfrm>
                <a:prstGeom prst="rect">
                  <a:avLst/>
                </a:prstGeom>
              </p:spPr>
            </p:pic>
            <p:pic>
              <p:nvPicPr>
                <p:cNvPr id="144" name="Graphic 143" descr="User with solid fill">
                  <a:extLst>
                    <a:ext uri="{FF2B5EF4-FFF2-40B4-BE49-F238E27FC236}">
                      <a16:creationId xmlns:a16="http://schemas.microsoft.com/office/drawing/2014/main" id="{5CAE9ED7-326F-B85F-1520-1338156ADD08}"/>
                    </a:ext>
                  </a:extLst>
                </p:cNvPr>
                <p:cNvPicPr>
                  <a:picLocks noChangeAspect="1"/>
                </p:cNvPicPr>
                <p:nvPr/>
              </p:nvPicPr>
              <p:blipFill>
                <a:blip r:embed="rId8">
                  <a:alphaModFix/>
                  <a:extLst>
                    <a:ext uri="{96DAC541-7B7A-43D3-8B79-37D633B846F1}">
                      <asvg:svgBlip xmlns:asvg="http://schemas.microsoft.com/office/drawing/2016/SVG/main" r:embed="rId9"/>
                    </a:ext>
                  </a:extLst>
                </a:blip>
                <a:stretch>
                  <a:fillRect/>
                </a:stretch>
              </p:blipFill>
              <p:spPr>
                <a:xfrm>
                  <a:off x="5310102" y="4276598"/>
                  <a:ext cx="383722" cy="383722"/>
                </a:xfrm>
                <a:prstGeom prst="rect">
                  <a:avLst/>
                </a:prstGeom>
              </p:spPr>
            </p:pic>
            <p:pic>
              <p:nvPicPr>
                <p:cNvPr id="145" name="Graphic 144" descr="User with solid fill">
                  <a:extLst>
                    <a:ext uri="{FF2B5EF4-FFF2-40B4-BE49-F238E27FC236}">
                      <a16:creationId xmlns:a16="http://schemas.microsoft.com/office/drawing/2014/main" id="{D09B299A-99C8-759F-7800-1B7B3F812415}"/>
                    </a:ext>
                  </a:extLst>
                </p:cNvPr>
                <p:cNvPicPr>
                  <a:picLocks noChangeAspect="1"/>
                </p:cNvPicPr>
                <p:nvPr/>
              </p:nvPicPr>
              <p:blipFill>
                <a:blip r:embed="rId8">
                  <a:alphaModFix/>
                  <a:extLst>
                    <a:ext uri="{96DAC541-7B7A-43D3-8B79-37D633B846F1}">
                      <asvg:svgBlip xmlns:asvg="http://schemas.microsoft.com/office/drawing/2016/SVG/main" r:embed="rId9"/>
                    </a:ext>
                  </a:extLst>
                </a:blip>
                <a:stretch>
                  <a:fillRect/>
                </a:stretch>
              </p:blipFill>
              <p:spPr>
                <a:xfrm>
                  <a:off x="5748791" y="4276598"/>
                  <a:ext cx="383722" cy="383722"/>
                </a:xfrm>
                <a:prstGeom prst="rect">
                  <a:avLst/>
                </a:prstGeom>
              </p:spPr>
            </p:pic>
            <p:pic>
              <p:nvPicPr>
                <p:cNvPr id="146" name="Graphic 145" descr="User Crown Female with solid fill">
                  <a:extLst>
                    <a:ext uri="{FF2B5EF4-FFF2-40B4-BE49-F238E27FC236}">
                      <a16:creationId xmlns:a16="http://schemas.microsoft.com/office/drawing/2014/main" id="{B6E29DB6-9C2D-E628-51A7-EE4E9FC4019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800614" y="4276598"/>
                  <a:ext cx="383722" cy="383722"/>
                </a:xfrm>
                <a:prstGeom prst="rect">
                  <a:avLst/>
                </a:prstGeom>
              </p:spPr>
            </p:pic>
            <p:pic>
              <p:nvPicPr>
                <p:cNvPr id="147" name="Graphic 146" descr="User Crown Male with solid fill">
                  <a:extLst>
                    <a:ext uri="{FF2B5EF4-FFF2-40B4-BE49-F238E27FC236}">
                      <a16:creationId xmlns:a16="http://schemas.microsoft.com/office/drawing/2014/main" id="{A0FBFFC3-699A-0183-0FBA-AA2A60AD00A0}"/>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2239300" y="4276598"/>
                  <a:ext cx="383722" cy="383722"/>
                </a:xfrm>
                <a:prstGeom prst="rect">
                  <a:avLst/>
                </a:prstGeom>
              </p:spPr>
            </p:pic>
            <p:pic>
              <p:nvPicPr>
                <p:cNvPr id="148" name="Graphic 147" descr="User Crown Female with solid fill">
                  <a:extLst>
                    <a:ext uri="{FF2B5EF4-FFF2-40B4-BE49-F238E27FC236}">
                      <a16:creationId xmlns:a16="http://schemas.microsoft.com/office/drawing/2014/main" id="{C0128D98-8669-C88F-3957-72FA62A60879}"/>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677986" y="4276598"/>
                  <a:ext cx="383722" cy="383722"/>
                </a:xfrm>
                <a:prstGeom prst="rect">
                  <a:avLst/>
                </a:prstGeom>
              </p:spPr>
            </p:pic>
            <p:pic>
              <p:nvPicPr>
                <p:cNvPr id="149" name="Graphic 148" descr="User Crown Male with solid fill">
                  <a:extLst>
                    <a:ext uri="{FF2B5EF4-FFF2-40B4-BE49-F238E27FC236}">
                      <a16:creationId xmlns:a16="http://schemas.microsoft.com/office/drawing/2014/main" id="{C6E26FDF-E3FC-2997-EB16-66E7FDC07E74}"/>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116672" y="4276598"/>
                  <a:ext cx="383722" cy="383722"/>
                </a:xfrm>
                <a:prstGeom prst="rect">
                  <a:avLst/>
                </a:prstGeom>
              </p:spPr>
            </p:pic>
            <p:pic>
              <p:nvPicPr>
                <p:cNvPr id="150" name="Graphic 149">
                  <a:extLst>
                    <a:ext uri="{FF2B5EF4-FFF2-40B4-BE49-F238E27FC236}">
                      <a16:creationId xmlns:a16="http://schemas.microsoft.com/office/drawing/2014/main" id="{01B446D8-3879-3234-5346-980A79A2EDAD}"/>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555358" y="4276598"/>
                  <a:ext cx="383722" cy="383722"/>
                </a:xfrm>
                <a:prstGeom prst="rect">
                  <a:avLst/>
                </a:prstGeom>
              </p:spPr>
            </p:pic>
            <p:pic>
              <p:nvPicPr>
                <p:cNvPr id="151" name="Graphic 150">
                  <a:extLst>
                    <a:ext uri="{FF2B5EF4-FFF2-40B4-BE49-F238E27FC236}">
                      <a16:creationId xmlns:a16="http://schemas.microsoft.com/office/drawing/2014/main" id="{F601C981-FA61-0A02-7EF1-9AA2B9BD81D8}"/>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994044" y="4276598"/>
                  <a:ext cx="383722" cy="383722"/>
                </a:xfrm>
                <a:prstGeom prst="rect">
                  <a:avLst/>
                </a:prstGeom>
              </p:spPr>
            </p:pic>
          </p:grpSp>
        </p:grpSp>
      </p:grpSp>
      <p:grpSp>
        <p:nvGrpSpPr>
          <p:cNvPr id="3" name="Group 2">
            <a:extLst>
              <a:ext uri="{FF2B5EF4-FFF2-40B4-BE49-F238E27FC236}">
                <a16:creationId xmlns:a16="http://schemas.microsoft.com/office/drawing/2014/main" id="{2CE087D5-4127-049C-0807-024406F5E103}"/>
              </a:ext>
            </a:extLst>
          </p:cNvPr>
          <p:cNvGrpSpPr/>
          <p:nvPr/>
        </p:nvGrpSpPr>
        <p:grpSpPr>
          <a:xfrm>
            <a:off x="10660983" y="4388578"/>
            <a:ext cx="950801" cy="922146"/>
            <a:chOff x="17313474" y="8259388"/>
            <a:chExt cx="3349052" cy="2754834"/>
          </a:xfrm>
          <a:solidFill>
            <a:schemeClr val="accent5">
              <a:lumMod val="60000"/>
              <a:lumOff val="40000"/>
            </a:schemeClr>
          </a:solidFill>
        </p:grpSpPr>
        <p:sp>
          <p:nvSpPr>
            <p:cNvPr id="1129" name="Freeform 403">
              <a:extLst>
                <a:ext uri="{FF2B5EF4-FFF2-40B4-BE49-F238E27FC236}">
                  <a16:creationId xmlns:a16="http://schemas.microsoft.com/office/drawing/2014/main" id="{C2E88DDE-11C5-9612-B1CB-CEF535612A98}"/>
                </a:ext>
              </a:extLst>
            </p:cNvPr>
            <p:cNvSpPr/>
            <p:nvPr/>
          </p:nvSpPr>
          <p:spPr bwMode="auto">
            <a:xfrm>
              <a:off x="17313474" y="8845757"/>
              <a:ext cx="2084011" cy="1648471"/>
            </a:xfrm>
            <a:custGeom>
              <a:avLst/>
              <a:gdLst>
                <a:gd name="T0" fmla="*/ 96 w 204"/>
                <a:gd name="T1" fmla="*/ 3 h 152"/>
                <a:gd name="T2" fmla="*/ 97 w 204"/>
                <a:gd name="T3" fmla="*/ 7 h 152"/>
                <a:gd name="T4" fmla="*/ 86 w 204"/>
                <a:gd name="T5" fmla="*/ 13 h 152"/>
                <a:gd name="T6" fmla="*/ 76 w 204"/>
                <a:gd name="T7" fmla="*/ 24 h 152"/>
                <a:gd name="T8" fmla="*/ 71 w 204"/>
                <a:gd name="T9" fmla="*/ 15 h 152"/>
                <a:gd name="T10" fmla="*/ 65 w 204"/>
                <a:gd name="T11" fmla="*/ 19 h 152"/>
                <a:gd name="T12" fmla="*/ 62 w 204"/>
                <a:gd name="T13" fmla="*/ 22 h 152"/>
                <a:gd name="T14" fmla="*/ 59 w 204"/>
                <a:gd name="T15" fmla="*/ 26 h 152"/>
                <a:gd name="T16" fmla="*/ 55 w 204"/>
                <a:gd name="T17" fmla="*/ 33 h 152"/>
                <a:gd name="T18" fmla="*/ 51 w 204"/>
                <a:gd name="T19" fmla="*/ 30 h 152"/>
                <a:gd name="T20" fmla="*/ 47 w 204"/>
                <a:gd name="T21" fmla="*/ 38 h 152"/>
                <a:gd name="T22" fmla="*/ 24 w 204"/>
                <a:gd name="T23" fmla="*/ 50 h 152"/>
                <a:gd name="T24" fmla="*/ 7 w 204"/>
                <a:gd name="T25" fmla="*/ 60 h 152"/>
                <a:gd name="T26" fmla="*/ 3 w 204"/>
                <a:gd name="T27" fmla="*/ 68 h 152"/>
                <a:gd name="T28" fmla="*/ 4 w 204"/>
                <a:gd name="T29" fmla="*/ 82 h 152"/>
                <a:gd name="T30" fmla="*/ 7 w 204"/>
                <a:gd name="T31" fmla="*/ 91 h 152"/>
                <a:gd name="T32" fmla="*/ 13 w 204"/>
                <a:gd name="T33" fmla="*/ 106 h 152"/>
                <a:gd name="T34" fmla="*/ 11 w 204"/>
                <a:gd name="T35" fmla="*/ 121 h 152"/>
                <a:gd name="T36" fmla="*/ 30 w 204"/>
                <a:gd name="T37" fmla="*/ 125 h 152"/>
                <a:gd name="T38" fmla="*/ 54 w 204"/>
                <a:gd name="T39" fmla="*/ 121 h 152"/>
                <a:gd name="T40" fmla="*/ 73 w 204"/>
                <a:gd name="T41" fmla="*/ 112 h 152"/>
                <a:gd name="T42" fmla="*/ 96 w 204"/>
                <a:gd name="T43" fmla="*/ 111 h 152"/>
                <a:gd name="T44" fmla="*/ 111 w 204"/>
                <a:gd name="T45" fmla="*/ 121 h 152"/>
                <a:gd name="T46" fmla="*/ 116 w 204"/>
                <a:gd name="T47" fmla="*/ 125 h 152"/>
                <a:gd name="T48" fmla="*/ 125 w 204"/>
                <a:gd name="T49" fmla="*/ 120 h 152"/>
                <a:gd name="T50" fmla="*/ 122 w 204"/>
                <a:gd name="T51" fmla="*/ 129 h 152"/>
                <a:gd name="T52" fmla="*/ 131 w 204"/>
                <a:gd name="T53" fmla="*/ 132 h 152"/>
                <a:gd name="T54" fmla="*/ 145 w 204"/>
                <a:gd name="T55" fmla="*/ 147 h 152"/>
                <a:gd name="T56" fmla="*/ 161 w 204"/>
                <a:gd name="T57" fmla="*/ 145 h 152"/>
                <a:gd name="T58" fmla="*/ 165 w 204"/>
                <a:gd name="T59" fmla="*/ 149 h 152"/>
                <a:gd name="T60" fmla="*/ 174 w 204"/>
                <a:gd name="T61" fmla="*/ 145 h 152"/>
                <a:gd name="T62" fmla="*/ 194 w 204"/>
                <a:gd name="T63" fmla="*/ 118 h 152"/>
                <a:gd name="T64" fmla="*/ 200 w 204"/>
                <a:gd name="T65" fmla="*/ 108 h 152"/>
                <a:gd name="T66" fmla="*/ 202 w 204"/>
                <a:gd name="T67" fmla="*/ 96 h 152"/>
                <a:gd name="T68" fmla="*/ 201 w 204"/>
                <a:gd name="T69" fmla="*/ 83 h 152"/>
                <a:gd name="T70" fmla="*/ 196 w 204"/>
                <a:gd name="T71" fmla="*/ 70 h 152"/>
                <a:gd name="T72" fmla="*/ 184 w 204"/>
                <a:gd name="T73" fmla="*/ 59 h 152"/>
                <a:gd name="T74" fmla="*/ 180 w 204"/>
                <a:gd name="T75" fmla="*/ 50 h 152"/>
                <a:gd name="T76" fmla="*/ 166 w 204"/>
                <a:gd name="T77" fmla="*/ 36 h 152"/>
                <a:gd name="T78" fmla="*/ 161 w 204"/>
                <a:gd name="T79" fmla="*/ 20 h 152"/>
                <a:gd name="T80" fmla="*/ 152 w 204"/>
                <a:gd name="T81" fmla="*/ 8 h 152"/>
                <a:gd name="T82" fmla="*/ 145 w 204"/>
                <a:gd name="T83" fmla="*/ 6 h 152"/>
                <a:gd name="T84" fmla="*/ 143 w 204"/>
                <a:gd name="T85" fmla="*/ 16 h 152"/>
                <a:gd name="T86" fmla="*/ 130 w 204"/>
                <a:gd name="T87" fmla="*/ 31 h 152"/>
                <a:gd name="T88" fmla="*/ 115 w 204"/>
                <a:gd name="T89" fmla="*/ 17 h 152"/>
                <a:gd name="T90" fmla="*/ 118 w 204"/>
                <a:gd name="T91" fmla="*/ 11 h 152"/>
                <a:gd name="T92" fmla="*/ 117 w 204"/>
                <a:gd name="T93" fmla="*/ 8 h 152"/>
                <a:gd name="T94" fmla="*/ 109 w 204"/>
                <a:gd name="T95"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52">
                  <a:moveTo>
                    <a:pt x="101" y="4"/>
                  </a:moveTo>
                  <a:cubicBezTo>
                    <a:pt x="99" y="4"/>
                    <a:pt x="98" y="2"/>
                    <a:pt x="96" y="2"/>
                  </a:cubicBezTo>
                  <a:cubicBezTo>
                    <a:pt x="95" y="1"/>
                    <a:pt x="95" y="2"/>
                    <a:pt x="96" y="3"/>
                  </a:cubicBezTo>
                  <a:cubicBezTo>
                    <a:pt x="96" y="4"/>
                    <a:pt x="98" y="3"/>
                    <a:pt x="98" y="3"/>
                  </a:cubicBezTo>
                  <a:cubicBezTo>
                    <a:pt x="99" y="4"/>
                    <a:pt x="98" y="6"/>
                    <a:pt x="99" y="6"/>
                  </a:cubicBezTo>
                  <a:cubicBezTo>
                    <a:pt x="99" y="7"/>
                    <a:pt x="98" y="7"/>
                    <a:pt x="97" y="7"/>
                  </a:cubicBezTo>
                  <a:cubicBezTo>
                    <a:pt x="96" y="8"/>
                    <a:pt x="95" y="8"/>
                    <a:pt x="94" y="8"/>
                  </a:cubicBezTo>
                  <a:cubicBezTo>
                    <a:pt x="92" y="7"/>
                    <a:pt x="92" y="8"/>
                    <a:pt x="90" y="8"/>
                  </a:cubicBezTo>
                  <a:cubicBezTo>
                    <a:pt x="87" y="9"/>
                    <a:pt x="88" y="12"/>
                    <a:pt x="86" y="13"/>
                  </a:cubicBezTo>
                  <a:cubicBezTo>
                    <a:pt x="84" y="15"/>
                    <a:pt x="83" y="18"/>
                    <a:pt x="84" y="20"/>
                  </a:cubicBezTo>
                  <a:cubicBezTo>
                    <a:pt x="86" y="23"/>
                    <a:pt x="81" y="21"/>
                    <a:pt x="80" y="21"/>
                  </a:cubicBezTo>
                  <a:cubicBezTo>
                    <a:pt x="79" y="21"/>
                    <a:pt x="76" y="24"/>
                    <a:pt x="76" y="24"/>
                  </a:cubicBezTo>
                  <a:cubicBezTo>
                    <a:pt x="76" y="24"/>
                    <a:pt x="75" y="19"/>
                    <a:pt x="74" y="18"/>
                  </a:cubicBezTo>
                  <a:cubicBezTo>
                    <a:pt x="74" y="17"/>
                    <a:pt x="73" y="17"/>
                    <a:pt x="72" y="17"/>
                  </a:cubicBezTo>
                  <a:cubicBezTo>
                    <a:pt x="71" y="16"/>
                    <a:pt x="71" y="16"/>
                    <a:pt x="71" y="15"/>
                  </a:cubicBezTo>
                  <a:cubicBezTo>
                    <a:pt x="70" y="14"/>
                    <a:pt x="70" y="16"/>
                    <a:pt x="70" y="17"/>
                  </a:cubicBezTo>
                  <a:cubicBezTo>
                    <a:pt x="69" y="17"/>
                    <a:pt x="68" y="17"/>
                    <a:pt x="68" y="16"/>
                  </a:cubicBezTo>
                  <a:cubicBezTo>
                    <a:pt x="66" y="16"/>
                    <a:pt x="67" y="20"/>
                    <a:pt x="65" y="19"/>
                  </a:cubicBezTo>
                  <a:cubicBezTo>
                    <a:pt x="65" y="19"/>
                    <a:pt x="64" y="18"/>
                    <a:pt x="64" y="18"/>
                  </a:cubicBezTo>
                  <a:cubicBezTo>
                    <a:pt x="63" y="19"/>
                    <a:pt x="63" y="19"/>
                    <a:pt x="63" y="19"/>
                  </a:cubicBezTo>
                  <a:cubicBezTo>
                    <a:pt x="60" y="18"/>
                    <a:pt x="62" y="22"/>
                    <a:pt x="62" y="22"/>
                  </a:cubicBezTo>
                  <a:cubicBezTo>
                    <a:pt x="62" y="22"/>
                    <a:pt x="60" y="22"/>
                    <a:pt x="60" y="22"/>
                  </a:cubicBezTo>
                  <a:cubicBezTo>
                    <a:pt x="60" y="23"/>
                    <a:pt x="61" y="23"/>
                    <a:pt x="61" y="23"/>
                  </a:cubicBezTo>
                  <a:cubicBezTo>
                    <a:pt x="60" y="25"/>
                    <a:pt x="59" y="23"/>
                    <a:pt x="59" y="26"/>
                  </a:cubicBezTo>
                  <a:cubicBezTo>
                    <a:pt x="59" y="27"/>
                    <a:pt x="60" y="27"/>
                    <a:pt x="60" y="28"/>
                  </a:cubicBezTo>
                  <a:cubicBezTo>
                    <a:pt x="60" y="30"/>
                    <a:pt x="53" y="26"/>
                    <a:pt x="53" y="29"/>
                  </a:cubicBezTo>
                  <a:cubicBezTo>
                    <a:pt x="53" y="30"/>
                    <a:pt x="57" y="32"/>
                    <a:pt x="55" y="33"/>
                  </a:cubicBezTo>
                  <a:cubicBezTo>
                    <a:pt x="54" y="33"/>
                    <a:pt x="54" y="32"/>
                    <a:pt x="54" y="33"/>
                  </a:cubicBezTo>
                  <a:cubicBezTo>
                    <a:pt x="53" y="34"/>
                    <a:pt x="53" y="34"/>
                    <a:pt x="52" y="33"/>
                  </a:cubicBezTo>
                  <a:cubicBezTo>
                    <a:pt x="51" y="33"/>
                    <a:pt x="52" y="31"/>
                    <a:pt x="51" y="30"/>
                  </a:cubicBezTo>
                  <a:cubicBezTo>
                    <a:pt x="50" y="28"/>
                    <a:pt x="48" y="32"/>
                    <a:pt x="47" y="33"/>
                  </a:cubicBezTo>
                  <a:cubicBezTo>
                    <a:pt x="47" y="34"/>
                    <a:pt x="46" y="35"/>
                    <a:pt x="46" y="36"/>
                  </a:cubicBezTo>
                  <a:cubicBezTo>
                    <a:pt x="46" y="36"/>
                    <a:pt x="47" y="37"/>
                    <a:pt x="47" y="38"/>
                  </a:cubicBezTo>
                  <a:cubicBezTo>
                    <a:pt x="47" y="38"/>
                    <a:pt x="45" y="40"/>
                    <a:pt x="44" y="41"/>
                  </a:cubicBezTo>
                  <a:cubicBezTo>
                    <a:pt x="41" y="44"/>
                    <a:pt x="38" y="46"/>
                    <a:pt x="34" y="47"/>
                  </a:cubicBezTo>
                  <a:cubicBezTo>
                    <a:pt x="31" y="47"/>
                    <a:pt x="28" y="49"/>
                    <a:pt x="24" y="50"/>
                  </a:cubicBezTo>
                  <a:cubicBezTo>
                    <a:pt x="21" y="51"/>
                    <a:pt x="18" y="51"/>
                    <a:pt x="15" y="53"/>
                  </a:cubicBezTo>
                  <a:cubicBezTo>
                    <a:pt x="13" y="55"/>
                    <a:pt x="12" y="55"/>
                    <a:pt x="10" y="56"/>
                  </a:cubicBezTo>
                  <a:cubicBezTo>
                    <a:pt x="9" y="57"/>
                    <a:pt x="7" y="60"/>
                    <a:pt x="7" y="60"/>
                  </a:cubicBezTo>
                  <a:cubicBezTo>
                    <a:pt x="6" y="60"/>
                    <a:pt x="7" y="57"/>
                    <a:pt x="7" y="56"/>
                  </a:cubicBezTo>
                  <a:cubicBezTo>
                    <a:pt x="5" y="56"/>
                    <a:pt x="4" y="61"/>
                    <a:pt x="4" y="61"/>
                  </a:cubicBezTo>
                  <a:cubicBezTo>
                    <a:pt x="5" y="64"/>
                    <a:pt x="3" y="65"/>
                    <a:pt x="3" y="68"/>
                  </a:cubicBezTo>
                  <a:cubicBezTo>
                    <a:pt x="3" y="69"/>
                    <a:pt x="8" y="80"/>
                    <a:pt x="6" y="81"/>
                  </a:cubicBezTo>
                  <a:cubicBezTo>
                    <a:pt x="6" y="81"/>
                    <a:pt x="3" y="77"/>
                    <a:pt x="3" y="77"/>
                  </a:cubicBezTo>
                  <a:cubicBezTo>
                    <a:pt x="3" y="78"/>
                    <a:pt x="6" y="81"/>
                    <a:pt x="4" y="82"/>
                  </a:cubicBezTo>
                  <a:cubicBezTo>
                    <a:pt x="2" y="82"/>
                    <a:pt x="2" y="77"/>
                    <a:pt x="0" y="77"/>
                  </a:cubicBezTo>
                  <a:cubicBezTo>
                    <a:pt x="0" y="77"/>
                    <a:pt x="6" y="85"/>
                    <a:pt x="6" y="86"/>
                  </a:cubicBezTo>
                  <a:cubicBezTo>
                    <a:pt x="7" y="87"/>
                    <a:pt x="6" y="89"/>
                    <a:pt x="7" y="91"/>
                  </a:cubicBezTo>
                  <a:cubicBezTo>
                    <a:pt x="8" y="93"/>
                    <a:pt x="9" y="94"/>
                    <a:pt x="10" y="96"/>
                  </a:cubicBezTo>
                  <a:cubicBezTo>
                    <a:pt x="11" y="97"/>
                    <a:pt x="11" y="100"/>
                    <a:pt x="11" y="101"/>
                  </a:cubicBezTo>
                  <a:cubicBezTo>
                    <a:pt x="11" y="103"/>
                    <a:pt x="12" y="105"/>
                    <a:pt x="13" y="106"/>
                  </a:cubicBezTo>
                  <a:cubicBezTo>
                    <a:pt x="14" y="109"/>
                    <a:pt x="14" y="110"/>
                    <a:pt x="14" y="113"/>
                  </a:cubicBezTo>
                  <a:cubicBezTo>
                    <a:pt x="14" y="114"/>
                    <a:pt x="14" y="119"/>
                    <a:pt x="14" y="119"/>
                  </a:cubicBezTo>
                  <a:cubicBezTo>
                    <a:pt x="13" y="120"/>
                    <a:pt x="12" y="120"/>
                    <a:pt x="11" y="121"/>
                  </a:cubicBezTo>
                  <a:cubicBezTo>
                    <a:pt x="10" y="124"/>
                    <a:pt x="12" y="124"/>
                    <a:pt x="13" y="125"/>
                  </a:cubicBezTo>
                  <a:cubicBezTo>
                    <a:pt x="17" y="127"/>
                    <a:pt x="20" y="129"/>
                    <a:pt x="25" y="128"/>
                  </a:cubicBezTo>
                  <a:cubicBezTo>
                    <a:pt x="27" y="127"/>
                    <a:pt x="29" y="126"/>
                    <a:pt x="30" y="125"/>
                  </a:cubicBezTo>
                  <a:cubicBezTo>
                    <a:pt x="33" y="124"/>
                    <a:pt x="32" y="125"/>
                    <a:pt x="33" y="123"/>
                  </a:cubicBezTo>
                  <a:cubicBezTo>
                    <a:pt x="35" y="121"/>
                    <a:pt x="42" y="121"/>
                    <a:pt x="44" y="122"/>
                  </a:cubicBezTo>
                  <a:cubicBezTo>
                    <a:pt x="47" y="122"/>
                    <a:pt x="52" y="124"/>
                    <a:pt x="54" y="121"/>
                  </a:cubicBezTo>
                  <a:cubicBezTo>
                    <a:pt x="55" y="120"/>
                    <a:pt x="55" y="118"/>
                    <a:pt x="57" y="117"/>
                  </a:cubicBezTo>
                  <a:cubicBezTo>
                    <a:pt x="59" y="116"/>
                    <a:pt x="61" y="115"/>
                    <a:pt x="63" y="114"/>
                  </a:cubicBezTo>
                  <a:cubicBezTo>
                    <a:pt x="66" y="112"/>
                    <a:pt x="70" y="114"/>
                    <a:pt x="73" y="112"/>
                  </a:cubicBezTo>
                  <a:cubicBezTo>
                    <a:pt x="78" y="110"/>
                    <a:pt x="82" y="110"/>
                    <a:pt x="88" y="109"/>
                  </a:cubicBezTo>
                  <a:cubicBezTo>
                    <a:pt x="89" y="109"/>
                    <a:pt x="90" y="108"/>
                    <a:pt x="92" y="108"/>
                  </a:cubicBezTo>
                  <a:cubicBezTo>
                    <a:pt x="93" y="109"/>
                    <a:pt x="95" y="110"/>
                    <a:pt x="96" y="111"/>
                  </a:cubicBezTo>
                  <a:cubicBezTo>
                    <a:pt x="97" y="111"/>
                    <a:pt x="107" y="113"/>
                    <a:pt x="107" y="114"/>
                  </a:cubicBezTo>
                  <a:cubicBezTo>
                    <a:pt x="106" y="115"/>
                    <a:pt x="105" y="118"/>
                    <a:pt x="107" y="117"/>
                  </a:cubicBezTo>
                  <a:cubicBezTo>
                    <a:pt x="108" y="117"/>
                    <a:pt x="110" y="120"/>
                    <a:pt x="111" y="121"/>
                  </a:cubicBezTo>
                  <a:cubicBezTo>
                    <a:pt x="112" y="122"/>
                    <a:pt x="112" y="123"/>
                    <a:pt x="112" y="125"/>
                  </a:cubicBezTo>
                  <a:cubicBezTo>
                    <a:pt x="113" y="126"/>
                    <a:pt x="115" y="128"/>
                    <a:pt x="115" y="128"/>
                  </a:cubicBezTo>
                  <a:cubicBezTo>
                    <a:pt x="115" y="127"/>
                    <a:pt x="114" y="126"/>
                    <a:pt x="116" y="125"/>
                  </a:cubicBezTo>
                  <a:cubicBezTo>
                    <a:pt x="117" y="124"/>
                    <a:pt x="118" y="123"/>
                    <a:pt x="120" y="122"/>
                  </a:cubicBezTo>
                  <a:cubicBezTo>
                    <a:pt x="121" y="121"/>
                    <a:pt x="126" y="116"/>
                    <a:pt x="125" y="115"/>
                  </a:cubicBezTo>
                  <a:cubicBezTo>
                    <a:pt x="126" y="117"/>
                    <a:pt x="125" y="118"/>
                    <a:pt x="125" y="120"/>
                  </a:cubicBezTo>
                  <a:cubicBezTo>
                    <a:pt x="126" y="121"/>
                    <a:pt x="124" y="122"/>
                    <a:pt x="124" y="122"/>
                  </a:cubicBezTo>
                  <a:cubicBezTo>
                    <a:pt x="123" y="124"/>
                    <a:pt x="123" y="125"/>
                    <a:pt x="123" y="126"/>
                  </a:cubicBezTo>
                  <a:cubicBezTo>
                    <a:pt x="123" y="128"/>
                    <a:pt x="119" y="129"/>
                    <a:pt x="122" y="129"/>
                  </a:cubicBezTo>
                  <a:cubicBezTo>
                    <a:pt x="126" y="129"/>
                    <a:pt x="124" y="125"/>
                    <a:pt x="125" y="123"/>
                  </a:cubicBezTo>
                  <a:cubicBezTo>
                    <a:pt x="125" y="123"/>
                    <a:pt x="129" y="127"/>
                    <a:pt x="128" y="129"/>
                  </a:cubicBezTo>
                  <a:cubicBezTo>
                    <a:pt x="125" y="133"/>
                    <a:pt x="129" y="130"/>
                    <a:pt x="131" y="132"/>
                  </a:cubicBezTo>
                  <a:cubicBezTo>
                    <a:pt x="134" y="135"/>
                    <a:pt x="134" y="136"/>
                    <a:pt x="134" y="139"/>
                  </a:cubicBezTo>
                  <a:cubicBezTo>
                    <a:pt x="133" y="142"/>
                    <a:pt x="137" y="145"/>
                    <a:pt x="139" y="145"/>
                  </a:cubicBezTo>
                  <a:cubicBezTo>
                    <a:pt x="141" y="146"/>
                    <a:pt x="143" y="147"/>
                    <a:pt x="145" y="147"/>
                  </a:cubicBezTo>
                  <a:cubicBezTo>
                    <a:pt x="147" y="147"/>
                    <a:pt x="151" y="152"/>
                    <a:pt x="153" y="151"/>
                  </a:cubicBezTo>
                  <a:cubicBezTo>
                    <a:pt x="155" y="150"/>
                    <a:pt x="157" y="149"/>
                    <a:pt x="158" y="147"/>
                  </a:cubicBezTo>
                  <a:cubicBezTo>
                    <a:pt x="158" y="147"/>
                    <a:pt x="160" y="144"/>
                    <a:pt x="161" y="145"/>
                  </a:cubicBezTo>
                  <a:cubicBezTo>
                    <a:pt x="161" y="146"/>
                    <a:pt x="159" y="147"/>
                    <a:pt x="160" y="148"/>
                  </a:cubicBezTo>
                  <a:cubicBezTo>
                    <a:pt x="161" y="149"/>
                    <a:pt x="161" y="146"/>
                    <a:pt x="162" y="146"/>
                  </a:cubicBezTo>
                  <a:cubicBezTo>
                    <a:pt x="162" y="146"/>
                    <a:pt x="164" y="149"/>
                    <a:pt x="165" y="149"/>
                  </a:cubicBezTo>
                  <a:cubicBezTo>
                    <a:pt x="165" y="150"/>
                    <a:pt x="167" y="152"/>
                    <a:pt x="168" y="152"/>
                  </a:cubicBezTo>
                  <a:cubicBezTo>
                    <a:pt x="167" y="152"/>
                    <a:pt x="170" y="149"/>
                    <a:pt x="170" y="149"/>
                  </a:cubicBezTo>
                  <a:cubicBezTo>
                    <a:pt x="172" y="148"/>
                    <a:pt x="173" y="146"/>
                    <a:pt x="174" y="145"/>
                  </a:cubicBezTo>
                  <a:cubicBezTo>
                    <a:pt x="177" y="144"/>
                    <a:pt x="185" y="146"/>
                    <a:pt x="185" y="142"/>
                  </a:cubicBezTo>
                  <a:cubicBezTo>
                    <a:pt x="186" y="137"/>
                    <a:pt x="187" y="134"/>
                    <a:pt x="188" y="130"/>
                  </a:cubicBezTo>
                  <a:cubicBezTo>
                    <a:pt x="190" y="126"/>
                    <a:pt x="191" y="122"/>
                    <a:pt x="194" y="118"/>
                  </a:cubicBezTo>
                  <a:cubicBezTo>
                    <a:pt x="195" y="117"/>
                    <a:pt x="197" y="116"/>
                    <a:pt x="198" y="114"/>
                  </a:cubicBezTo>
                  <a:cubicBezTo>
                    <a:pt x="198" y="113"/>
                    <a:pt x="198" y="113"/>
                    <a:pt x="198" y="112"/>
                  </a:cubicBezTo>
                  <a:cubicBezTo>
                    <a:pt x="199" y="111"/>
                    <a:pt x="200" y="110"/>
                    <a:pt x="200" y="108"/>
                  </a:cubicBezTo>
                  <a:cubicBezTo>
                    <a:pt x="201" y="106"/>
                    <a:pt x="200" y="104"/>
                    <a:pt x="201" y="102"/>
                  </a:cubicBezTo>
                  <a:cubicBezTo>
                    <a:pt x="201" y="101"/>
                    <a:pt x="202" y="100"/>
                    <a:pt x="202" y="99"/>
                  </a:cubicBezTo>
                  <a:cubicBezTo>
                    <a:pt x="203" y="98"/>
                    <a:pt x="201" y="97"/>
                    <a:pt x="202" y="96"/>
                  </a:cubicBezTo>
                  <a:cubicBezTo>
                    <a:pt x="203" y="95"/>
                    <a:pt x="204" y="92"/>
                    <a:pt x="203" y="91"/>
                  </a:cubicBezTo>
                  <a:cubicBezTo>
                    <a:pt x="203" y="89"/>
                    <a:pt x="202" y="88"/>
                    <a:pt x="202" y="87"/>
                  </a:cubicBezTo>
                  <a:cubicBezTo>
                    <a:pt x="201" y="86"/>
                    <a:pt x="201" y="84"/>
                    <a:pt x="201" y="83"/>
                  </a:cubicBezTo>
                  <a:cubicBezTo>
                    <a:pt x="200" y="79"/>
                    <a:pt x="203" y="77"/>
                    <a:pt x="202" y="73"/>
                  </a:cubicBezTo>
                  <a:cubicBezTo>
                    <a:pt x="202" y="74"/>
                    <a:pt x="201" y="76"/>
                    <a:pt x="200" y="76"/>
                  </a:cubicBezTo>
                  <a:cubicBezTo>
                    <a:pt x="198" y="76"/>
                    <a:pt x="197" y="72"/>
                    <a:pt x="196" y="70"/>
                  </a:cubicBezTo>
                  <a:cubicBezTo>
                    <a:pt x="194" y="67"/>
                    <a:pt x="190" y="67"/>
                    <a:pt x="190" y="62"/>
                  </a:cubicBezTo>
                  <a:cubicBezTo>
                    <a:pt x="189" y="60"/>
                    <a:pt x="188" y="60"/>
                    <a:pt x="187" y="59"/>
                  </a:cubicBezTo>
                  <a:cubicBezTo>
                    <a:pt x="185" y="58"/>
                    <a:pt x="185" y="61"/>
                    <a:pt x="184" y="59"/>
                  </a:cubicBezTo>
                  <a:cubicBezTo>
                    <a:pt x="184" y="56"/>
                    <a:pt x="183" y="55"/>
                    <a:pt x="181" y="53"/>
                  </a:cubicBezTo>
                  <a:cubicBezTo>
                    <a:pt x="181" y="53"/>
                    <a:pt x="180" y="52"/>
                    <a:pt x="180" y="51"/>
                  </a:cubicBezTo>
                  <a:cubicBezTo>
                    <a:pt x="179" y="51"/>
                    <a:pt x="180" y="49"/>
                    <a:pt x="180" y="50"/>
                  </a:cubicBezTo>
                  <a:cubicBezTo>
                    <a:pt x="178" y="48"/>
                    <a:pt x="176" y="47"/>
                    <a:pt x="174" y="46"/>
                  </a:cubicBezTo>
                  <a:cubicBezTo>
                    <a:pt x="172" y="44"/>
                    <a:pt x="169" y="45"/>
                    <a:pt x="168" y="43"/>
                  </a:cubicBezTo>
                  <a:cubicBezTo>
                    <a:pt x="166" y="41"/>
                    <a:pt x="167" y="37"/>
                    <a:pt x="166" y="36"/>
                  </a:cubicBezTo>
                  <a:cubicBezTo>
                    <a:pt x="166" y="34"/>
                    <a:pt x="166" y="32"/>
                    <a:pt x="165" y="31"/>
                  </a:cubicBezTo>
                  <a:cubicBezTo>
                    <a:pt x="164" y="30"/>
                    <a:pt x="163" y="30"/>
                    <a:pt x="163" y="28"/>
                  </a:cubicBezTo>
                  <a:cubicBezTo>
                    <a:pt x="163" y="26"/>
                    <a:pt x="163" y="23"/>
                    <a:pt x="161" y="20"/>
                  </a:cubicBezTo>
                  <a:cubicBezTo>
                    <a:pt x="160" y="20"/>
                    <a:pt x="158" y="17"/>
                    <a:pt x="158" y="18"/>
                  </a:cubicBezTo>
                  <a:cubicBezTo>
                    <a:pt x="156" y="18"/>
                    <a:pt x="156" y="19"/>
                    <a:pt x="155" y="17"/>
                  </a:cubicBezTo>
                  <a:cubicBezTo>
                    <a:pt x="153" y="15"/>
                    <a:pt x="154" y="11"/>
                    <a:pt x="152" y="8"/>
                  </a:cubicBezTo>
                  <a:cubicBezTo>
                    <a:pt x="152" y="7"/>
                    <a:pt x="148" y="0"/>
                    <a:pt x="148" y="0"/>
                  </a:cubicBezTo>
                  <a:cubicBezTo>
                    <a:pt x="147" y="0"/>
                    <a:pt x="147" y="2"/>
                    <a:pt x="147" y="3"/>
                  </a:cubicBezTo>
                  <a:cubicBezTo>
                    <a:pt x="147" y="4"/>
                    <a:pt x="146" y="5"/>
                    <a:pt x="145" y="6"/>
                  </a:cubicBezTo>
                  <a:cubicBezTo>
                    <a:pt x="145" y="6"/>
                    <a:pt x="143" y="8"/>
                    <a:pt x="144" y="9"/>
                  </a:cubicBezTo>
                  <a:cubicBezTo>
                    <a:pt x="144" y="9"/>
                    <a:pt x="146" y="9"/>
                    <a:pt x="145" y="10"/>
                  </a:cubicBezTo>
                  <a:cubicBezTo>
                    <a:pt x="144" y="10"/>
                    <a:pt x="143" y="15"/>
                    <a:pt x="143" y="16"/>
                  </a:cubicBezTo>
                  <a:cubicBezTo>
                    <a:pt x="144" y="18"/>
                    <a:pt x="144" y="20"/>
                    <a:pt x="144" y="22"/>
                  </a:cubicBezTo>
                  <a:cubicBezTo>
                    <a:pt x="143" y="26"/>
                    <a:pt x="143" y="36"/>
                    <a:pt x="137" y="36"/>
                  </a:cubicBezTo>
                  <a:cubicBezTo>
                    <a:pt x="133" y="36"/>
                    <a:pt x="133" y="32"/>
                    <a:pt x="130" y="31"/>
                  </a:cubicBezTo>
                  <a:cubicBezTo>
                    <a:pt x="128" y="30"/>
                    <a:pt x="126" y="30"/>
                    <a:pt x="124" y="28"/>
                  </a:cubicBezTo>
                  <a:cubicBezTo>
                    <a:pt x="123" y="27"/>
                    <a:pt x="112" y="21"/>
                    <a:pt x="113" y="20"/>
                  </a:cubicBezTo>
                  <a:cubicBezTo>
                    <a:pt x="113" y="19"/>
                    <a:pt x="114" y="18"/>
                    <a:pt x="115" y="17"/>
                  </a:cubicBezTo>
                  <a:cubicBezTo>
                    <a:pt x="115" y="16"/>
                    <a:pt x="117" y="16"/>
                    <a:pt x="117" y="15"/>
                  </a:cubicBezTo>
                  <a:cubicBezTo>
                    <a:pt x="117" y="15"/>
                    <a:pt x="116" y="14"/>
                    <a:pt x="116" y="13"/>
                  </a:cubicBezTo>
                  <a:cubicBezTo>
                    <a:pt x="117" y="12"/>
                    <a:pt x="117" y="12"/>
                    <a:pt x="118" y="11"/>
                  </a:cubicBezTo>
                  <a:cubicBezTo>
                    <a:pt x="118" y="10"/>
                    <a:pt x="120" y="9"/>
                    <a:pt x="121" y="8"/>
                  </a:cubicBezTo>
                  <a:cubicBezTo>
                    <a:pt x="121" y="7"/>
                    <a:pt x="119" y="5"/>
                    <a:pt x="118" y="6"/>
                  </a:cubicBezTo>
                  <a:cubicBezTo>
                    <a:pt x="118" y="6"/>
                    <a:pt x="117" y="8"/>
                    <a:pt x="117" y="8"/>
                  </a:cubicBezTo>
                  <a:cubicBezTo>
                    <a:pt x="116" y="7"/>
                    <a:pt x="116" y="7"/>
                    <a:pt x="115" y="6"/>
                  </a:cubicBezTo>
                  <a:cubicBezTo>
                    <a:pt x="115" y="5"/>
                    <a:pt x="113" y="7"/>
                    <a:pt x="112" y="7"/>
                  </a:cubicBezTo>
                  <a:cubicBezTo>
                    <a:pt x="111" y="8"/>
                    <a:pt x="110" y="7"/>
                    <a:pt x="109" y="7"/>
                  </a:cubicBezTo>
                  <a:cubicBezTo>
                    <a:pt x="107" y="6"/>
                    <a:pt x="104" y="5"/>
                    <a:pt x="101" y="4"/>
                  </a:cubicBezTo>
                  <a:cubicBezTo>
                    <a:pt x="99" y="4"/>
                    <a:pt x="103" y="5"/>
                    <a:pt x="101"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30" name="Freeform 470">
              <a:extLst>
                <a:ext uri="{FF2B5EF4-FFF2-40B4-BE49-F238E27FC236}">
                  <a16:creationId xmlns:a16="http://schemas.microsoft.com/office/drawing/2014/main" id="{D6E4169E-3D33-F68A-A74F-F48F64F71991}"/>
                </a:ext>
              </a:extLst>
            </p:cNvPr>
            <p:cNvSpPr/>
            <p:nvPr/>
          </p:nvSpPr>
          <p:spPr bwMode="auto">
            <a:xfrm>
              <a:off x="18212596" y="8259388"/>
              <a:ext cx="48790" cy="22128"/>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31" name="Freeform 471">
              <a:extLst>
                <a:ext uri="{FF2B5EF4-FFF2-40B4-BE49-F238E27FC236}">
                  <a16:creationId xmlns:a16="http://schemas.microsoft.com/office/drawing/2014/main" id="{833ECEA1-50F1-E255-6CCF-569AFC5BC2D1}"/>
                </a:ext>
              </a:extLst>
            </p:cNvPr>
            <p:cNvSpPr/>
            <p:nvPr/>
          </p:nvSpPr>
          <p:spPr bwMode="auto">
            <a:xfrm>
              <a:off x="18223051" y="8270449"/>
              <a:ext cx="191674" cy="121701"/>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32" name="Freeform 472">
              <a:extLst>
                <a:ext uri="{FF2B5EF4-FFF2-40B4-BE49-F238E27FC236}">
                  <a16:creationId xmlns:a16="http://schemas.microsoft.com/office/drawing/2014/main" id="{879526D0-7307-2F2C-DDC1-7C1EDD5155A7}"/>
                </a:ext>
              </a:extLst>
            </p:cNvPr>
            <p:cNvSpPr/>
            <p:nvPr/>
          </p:nvSpPr>
          <p:spPr bwMode="auto">
            <a:xfrm>
              <a:off x="19132628" y="8476972"/>
              <a:ext cx="212583" cy="129075"/>
            </a:xfrm>
            <a:custGeom>
              <a:avLst/>
              <a:gdLst>
                <a:gd name="T0" fmla="*/ 0 w 21"/>
                <a:gd name="T1" fmla="*/ 8 h 12"/>
                <a:gd name="T2" fmla="*/ 6 w 21"/>
                <a:gd name="T3" fmla="*/ 8 h 12"/>
                <a:gd name="T4" fmla="*/ 9 w 21"/>
                <a:gd name="T5" fmla="*/ 7 h 12"/>
                <a:gd name="T6" fmla="*/ 13 w 21"/>
                <a:gd name="T7" fmla="*/ 7 h 12"/>
                <a:gd name="T8" fmla="*/ 14 w 21"/>
                <a:gd name="T9" fmla="*/ 5 h 12"/>
                <a:gd name="T10" fmla="*/ 17 w 21"/>
                <a:gd name="T11" fmla="*/ 3 h 12"/>
                <a:gd name="T12" fmla="*/ 20 w 21"/>
                <a:gd name="T13" fmla="*/ 4 h 12"/>
                <a:gd name="T14" fmla="*/ 18 w 21"/>
                <a:gd name="T15" fmla="*/ 7 h 12"/>
                <a:gd name="T16" fmla="*/ 11 w 21"/>
                <a:gd name="T17" fmla="*/ 11 h 12"/>
                <a:gd name="T18" fmla="*/ 0 w 21"/>
                <a:gd name="T19" fmla="*/ 8 h 12"/>
                <a:gd name="T20" fmla="*/ 0 w 21"/>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0" y="8"/>
                  </a:moveTo>
                  <a:cubicBezTo>
                    <a:pt x="1" y="7"/>
                    <a:pt x="5" y="8"/>
                    <a:pt x="6" y="8"/>
                  </a:cubicBezTo>
                  <a:cubicBezTo>
                    <a:pt x="7" y="8"/>
                    <a:pt x="8" y="6"/>
                    <a:pt x="9" y="7"/>
                  </a:cubicBezTo>
                  <a:cubicBezTo>
                    <a:pt x="10" y="8"/>
                    <a:pt x="12" y="8"/>
                    <a:pt x="13" y="7"/>
                  </a:cubicBezTo>
                  <a:cubicBezTo>
                    <a:pt x="13" y="6"/>
                    <a:pt x="14" y="5"/>
                    <a:pt x="14" y="5"/>
                  </a:cubicBezTo>
                  <a:cubicBezTo>
                    <a:pt x="15" y="5"/>
                    <a:pt x="17" y="5"/>
                    <a:pt x="17" y="3"/>
                  </a:cubicBezTo>
                  <a:cubicBezTo>
                    <a:pt x="17" y="0"/>
                    <a:pt x="21" y="2"/>
                    <a:pt x="20" y="4"/>
                  </a:cubicBezTo>
                  <a:cubicBezTo>
                    <a:pt x="19" y="5"/>
                    <a:pt x="18" y="7"/>
                    <a:pt x="18" y="7"/>
                  </a:cubicBezTo>
                  <a:cubicBezTo>
                    <a:pt x="15" y="8"/>
                    <a:pt x="14" y="10"/>
                    <a:pt x="11" y="11"/>
                  </a:cubicBezTo>
                  <a:cubicBezTo>
                    <a:pt x="9" y="12"/>
                    <a:pt x="0" y="11"/>
                    <a:pt x="0" y="8"/>
                  </a:cubicBezTo>
                  <a:cubicBezTo>
                    <a:pt x="0" y="7"/>
                    <a:pt x="0" y="10"/>
                    <a:pt x="0" y="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33" name="Freeform 473">
              <a:extLst>
                <a:ext uri="{FF2B5EF4-FFF2-40B4-BE49-F238E27FC236}">
                  <a16:creationId xmlns:a16="http://schemas.microsoft.com/office/drawing/2014/main" id="{4C394B62-1798-2B45-2D7D-D19B17449365}"/>
                </a:ext>
              </a:extLst>
            </p:cNvPr>
            <p:cNvSpPr/>
            <p:nvPr/>
          </p:nvSpPr>
          <p:spPr bwMode="auto">
            <a:xfrm>
              <a:off x="19439307" y="8543352"/>
              <a:ext cx="90610" cy="118010"/>
            </a:xfrm>
            <a:custGeom>
              <a:avLst/>
              <a:gdLst>
                <a:gd name="T0" fmla="*/ 1 w 9"/>
                <a:gd name="T1" fmla="*/ 0 h 11"/>
                <a:gd name="T2" fmla="*/ 8 w 9"/>
                <a:gd name="T3" fmla="*/ 8 h 11"/>
                <a:gd name="T4" fmla="*/ 5 w 9"/>
                <a:gd name="T5" fmla="*/ 4 h 11"/>
                <a:gd name="T6" fmla="*/ 1 w 9"/>
                <a:gd name="T7" fmla="*/ 0 h 11"/>
                <a:gd name="T8" fmla="*/ 1 w 9"/>
                <a:gd name="T9" fmla="*/ 0 h 11"/>
              </a:gdLst>
              <a:ahLst/>
              <a:cxnLst>
                <a:cxn ang="0">
                  <a:pos x="T0" y="T1"/>
                </a:cxn>
                <a:cxn ang="0">
                  <a:pos x="T2" y="T3"/>
                </a:cxn>
                <a:cxn ang="0">
                  <a:pos x="T4" y="T5"/>
                </a:cxn>
                <a:cxn ang="0">
                  <a:pos x="T6" y="T7"/>
                </a:cxn>
                <a:cxn ang="0">
                  <a:pos x="T8" y="T9"/>
                </a:cxn>
              </a:cxnLst>
              <a:rect l="0" t="0" r="r" b="b"/>
              <a:pathLst>
                <a:path w="9" h="11">
                  <a:moveTo>
                    <a:pt x="1" y="0"/>
                  </a:moveTo>
                  <a:cubicBezTo>
                    <a:pt x="0" y="1"/>
                    <a:pt x="5" y="11"/>
                    <a:pt x="8" y="8"/>
                  </a:cubicBezTo>
                  <a:cubicBezTo>
                    <a:pt x="9" y="6"/>
                    <a:pt x="6" y="4"/>
                    <a:pt x="5" y="4"/>
                  </a:cubicBezTo>
                  <a:cubicBezTo>
                    <a:pt x="4" y="3"/>
                    <a:pt x="1" y="0"/>
                    <a:pt x="1" y="0"/>
                  </a:cubicBezTo>
                  <a:cubicBezTo>
                    <a:pt x="0" y="1"/>
                    <a:pt x="2" y="0"/>
                    <a:pt x="1"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34" name="Freeform 474">
              <a:extLst>
                <a:ext uri="{FF2B5EF4-FFF2-40B4-BE49-F238E27FC236}">
                  <a16:creationId xmlns:a16="http://schemas.microsoft.com/office/drawing/2014/main" id="{7B594E9A-D10E-F1C6-30A1-2395D30CC4B6}"/>
                </a:ext>
              </a:extLst>
            </p:cNvPr>
            <p:cNvSpPr/>
            <p:nvPr/>
          </p:nvSpPr>
          <p:spPr bwMode="auto">
            <a:xfrm>
              <a:off x="19704162" y="8760939"/>
              <a:ext cx="59243" cy="62692"/>
            </a:xfrm>
            <a:custGeom>
              <a:avLst/>
              <a:gdLst>
                <a:gd name="T0" fmla="*/ 6 w 6"/>
                <a:gd name="T1" fmla="*/ 4 h 6"/>
                <a:gd name="T2" fmla="*/ 1 w 6"/>
                <a:gd name="T3" fmla="*/ 2 h 6"/>
                <a:gd name="T4" fmla="*/ 6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6" y="2"/>
                    <a:pt x="0" y="0"/>
                    <a:pt x="1" y="2"/>
                  </a:cubicBezTo>
                  <a:cubicBezTo>
                    <a:pt x="1" y="3"/>
                    <a:pt x="6" y="5"/>
                    <a:pt x="6" y="4"/>
                  </a:cubicBezTo>
                  <a:cubicBezTo>
                    <a:pt x="6" y="3"/>
                    <a:pt x="6" y="6"/>
                    <a:pt x="6"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35" name="Freeform 475">
              <a:extLst>
                <a:ext uri="{FF2B5EF4-FFF2-40B4-BE49-F238E27FC236}">
                  <a16:creationId xmlns:a16="http://schemas.microsoft.com/office/drawing/2014/main" id="{3CE8D240-BE9E-4175-BA76-118096B5EA41}"/>
                </a:ext>
              </a:extLst>
            </p:cNvPr>
            <p:cNvSpPr/>
            <p:nvPr/>
          </p:nvSpPr>
          <p:spPr bwMode="auto">
            <a:xfrm>
              <a:off x="19641433" y="8661365"/>
              <a:ext cx="94095" cy="66379"/>
            </a:xfrm>
            <a:custGeom>
              <a:avLst/>
              <a:gdLst>
                <a:gd name="T0" fmla="*/ 8 w 9"/>
                <a:gd name="T1" fmla="*/ 6 h 6"/>
                <a:gd name="T2" fmla="*/ 0 w 9"/>
                <a:gd name="T3" fmla="*/ 1 h 6"/>
                <a:gd name="T4" fmla="*/ 3 w 9"/>
                <a:gd name="T5" fmla="*/ 4 h 6"/>
                <a:gd name="T6" fmla="*/ 8 w 9"/>
                <a:gd name="T7" fmla="*/ 6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6" y="5"/>
                    <a:pt x="3" y="0"/>
                    <a:pt x="0" y="1"/>
                  </a:cubicBezTo>
                  <a:cubicBezTo>
                    <a:pt x="0" y="2"/>
                    <a:pt x="3" y="3"/>
                    <a:pt x="3" y="4"/>
                  </a:cubicBezTo>
                  <a:cubicBezTo>
                    <a:pt x="5" y="4"/>
                    <a:pt x="6" y="5"/>
                    <a:pt x="8" y="6"/>
                  </a:cubicBezTo>
                  <a:cubicBezTo>
                    <a:pt x="9" y="6"/>
                    <a:pt x="6" y="5"/>
                    <a:pt x="8"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36" name="Freeform 476">
              <a:extLst>
                <a:ext uri="{FF2B5EF4-FFF2-40B4-BE49-F238E27FC236}">
                  <a16:creationId xmlns:a16="http://schemas.microsoft.com/office/drawing/2014/main" id="{4C4AD3DA-453A-A14E-3F62-E44CEDC8AC28}"/>
                </a:ext>
              </a:extLst>
            </p:cNvPr>
            <p:cNvSpPr/>
            <p:nvPr/>
          </p:nvSpPr>
          <p:spPr bwMode="auto">
            <a:xfrm>
              <a:off x="19550823" y="8617109"/>
              <a:ext cx="41820" cy="55320"/>
            </a:xfrm>
            <a:custGeom>
              <a:avLst/>
              <a:gdLst>
                <a:gd name="T0" fmla="*/ 4 w 4"/>
                <a:gd name="T1" fmla="*/ 4 h 5"/>
                <a:gd name="T2" fmla="*/ 0 w 4"/>
                <a:gd name="T3" fmla="*/ 0 h 5"/>
                <a:gd name="T4" fmla="*/ 4 w 4"/>
                <a:gd name="T5" fmla="*/ 4 h 5"/>
              </a:gdLst>
              <a:ahLst/>
              <a:cxnLst>
                <a:cxn ang="0">
                  <a:pos x="T0" y="T1"/>
                </a:cxn>
                <a:cxn ang="0">
                  <a:pos x="T2" y="T3"/>
                </a:cxn>
                <a:cxn ang="0">
                  <a:pos x="T4" y="T5"/>
                </a:cxn>
              </a:cxnLst>
              <a:rect l="0" t="0" r="r" b="b"/>
              <a:pathLst>
                <a:path w="4" h="5">
                  <a:moveTo>
                    <a:pt x="4" y="4"/>
                  </a:moveTo>
                  <a:cubicBezTo>
                    <a:pt x="4" y="2"/>
                    <a:pt x="0" y="0"/>
                    <a:pt x="0" y="0"/>
                  </a:cubicBezTo>
                  <a:cubicBezTo>
                    <a:pt x="0" y="1"/>
                    <a:pt x="4" y="5"/>
                    <a:pt x="4"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37" name="Freeform 477">
              <a:extLst>
                <a:ext uri="{FF2B5EF4-FFF2-40B4-BE49-F238E27FC236}">
                  <a16:creationId xmlns:a16="http://schemas.microsoft.com/office/drawing/2014/main" id="{D6B1ED0B-3061-874E-8A5D-096A20FF797C}"/>
                </a:ext>
              </a:extLst>
            </p:cNvPr>
            <p:cNvSpPr/>
            <p:nvPr/>
          </p:nvSpPr>
          <p:spPr bwMode="auto">
            <a:xfrm>
              <a:off x="19927199" y="9376809"/>
              <a:ext cx="163792" cy="129075"/>
            </a:xfrm>
            <a:custGeom>
              <a:avLst/>
              <a:gdLst>
                <a:gd name="T0" fmla="*/ 15 w 16"/>
                <a:gd name="T1" fmla="*/ 11 h 12"/>
                <a:gd name="T2" fmla="*/ 2 w 16"/>
                <a:gd name="T3" fmla="*/ 0 h 12"/>
                <a:gd name="T4" fmla="*/ 15 w 16"/>
                <a:gd name="T5" fmla="*/ 11 h 12"/>
              </a:gdLst>
              <a:ahLst/>
              <a:cxnLst>
                <a:cxn ang="0">
                  <a:pos x="T0" y="T1"/>
                </a:cxn>
                <a:cxn ang="0">
                  <a:pos x="T2" y="T3"/>
                </a:cxn>
                <a:cxn ang="0">
                  <a:pos x="T4" y="T5"/>
                </a:cxn>
              </a:cxnLst>
              <a:rect l="0" t="0" r="r" b="b"/>
              <a:pathLst>
                <a:path w="16" h="12">
                  <a:moveTo>
                    <a:pt x="15" y="11"/>
                  </a:moveTo>
                  <a:cubicBezTo>
                    <a:pt x="16" y="12"/>
                    <a:pt x="3" y="0"/>
                    <a:pt x="2" y="0"/>
                  </a:cubicBezTo>
                  <a:cubicBezTo>
                    <a:pt x="0" y="0"/>
                    <a:pt x="7" y="9"/>
                    <a:pt x="15" y="1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38" name="Freeform 478">
              <a:extLst>
                <a:ext uri="{FF2B5EF4-FFF2-40B4-BE49-F238E27FC236}">
                  <a16:creationId xmlns:a16="http://schemas.microsoft.com/office/drawing/2014/main" id="{40B57986-C32E-DD9B-EFDA-66C89B8122E6}"/>
                </a:ext>
              </a:extLst>
            </p:cNvPr>
            <p:cNvSpPr/>
            <p:nvPr/>
          </p:nvSpPr>
          <p:spPr bwMode="auto">
            <a:xfrm>
              <a:off x="20366305" y="10199201"/>
              <a:ext cx="115005" cy="151203"/>
            </a:xfrm>
            <a:custGeom>
              <a:avLst/>
              <a:gdLst>
                <a:gd name="T0" fmla="*/ 11 w 11"/>
                <a:gd name="T1" fmla="*/ 14 h 14"/>
                <a:gd name="T2" fmla="*/ 9 w 11"/>
                <a:gd name="T3" fmla="*/ 10 h 14"/>
                <a:gd name="T4" fmla="*/ 9 w 11"/>
                <a:gd name="T5" fmla="*/ 7 h 14"/>
                <a:gd name="T6" fmla="*/ 0 w 11"/>
                <a:gd name="T7" fmla="*/ 0 h 14"/>
                <a:gd name="T8" fmla="*/ 3 w 11"/>
                <a:gd name="T9" fmla="*/ 4 h 14"/>
                <a:gd name="T10" fmla="*/ 5 w 11"/>
                <a:gd name="T11" fmla="*/ 8 h 14"/>
                <a:gd name="T12" fmla="*/ 8 w 11"/>
                <a:gd name="T13" fmla="*/ 11 h 14"/>
                <a:gd name="T14" fmla="*/ 11 w 1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11" y="14"/>
                  </a:moveTo>
                  <a:cubicBezTo>
                    <a:pt x="10" y="12"/>
                    <a:pt x="11" y="11"/>
                    <a:pt x="9" y="10"/>
                  </a:cubicBezTo>
                  <a:cubicBezTo>
                    <a:pt x="8" y="8"/>
                    <a:pt x="9" y="8"/>
                    <a:pt x="9" y="7"/>
                  </a:cubicBezTo>
                  <a:cubicBezTo>
                    <a:pt x="8" y="5"/>
                    <a:pt x="0" y="1"/>
                    <a:pt x="0" y="0"/>
                  </a:cubicBezTo>
                  <a:cubicBezTo>
                    <a:pt x="0" y="1"/>
                    <a:pt x="3" y="3"/>
                    <a:pt x="3" y="4"/>
                  </a:cubicBezTo>
                  <a:cubicBezTo>
                    <a:pt x="4" y="6"/>
                    <a:pt x="4" y="7"/>
                    <a:pt x="5" y="8"/>
                  </a:cubicBezTo>
                  <a:cubicBezTo>
                    <a:pt x="6" y="9"/>
                    <a:pt x="9" y="10"/>
                    <a:pt x="8" y="11"/>
                  </a:cubicBezTo>
                  <a:cubicBezTo>
                    <a:pt x="8" y="13"/>
                    <a:pt x="9" y="13"/>
                    <a:pt x="11" y="1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39" name="Freeform 479">
              <a:extLst>
                <a:ext uri="{FF2B5EF4-FFF2-40B4-BE49-F238E27FC236}">
                  <a16:creationId xmlns:a16="http://schemas.microsoft.com/office/drawing/2014/main" id="{9E97459F-950B-B222-3A8A-50CBC541F7A3}"/>
                </a:ext>
              </a:extLst>
            </p:cNvPr>
            <p:cNvSpPr/>
            <p:nvPr/>
          </p:nvSpPr>
          <p:spPr bwMode="auto">
            <a:xfrm>
              <a:off x="20397671" y="10339341"/>
              <a:ext cx="264855" cy="328220"/>
            </a:xfrm>
            <a:custGeom>
              <a:avLst/>
              <a:gdLst>
                <a:gd name="T0" fmla="*/ 8 w 26"/>
                <a:gd name="T1" fmla="*/ 2 h 30"/>
                <a:gd name="T2" fmla="*/ 7 w 26"/>
                <a:gd name="T3" fmla="*/ 11 h 30"/>
                <a:gd name="T4" fmla="*/ 5 w 26"/>
                <a:gd name="T5" fmla="*/ 18 h 30"/>
                <a:gd name="T6" fmla="*/ 9 w 26"/>
                <a:gd name="T7" fmla="*/ 25 h 30"/>
                <a:gd name="T8" fmla="*/ 14 w 26"/>
                <a:gd name="T9" fmla="*/ 26 h 30"/>
                <a:gd name="T10" fmla="*/ 17 w 26"/>
                <a:gd name="T11" fmla="*/ 22 h 30"/>
                <a:gd name="T12" fmla="*/ 18 w 26"/>
                <a:gd name="T13" fmla="*/ 16 h 30"/>
                <a:gd name="T14" fmla="*/ 22 w 26"/>
                <a:gd name="T15" fmla="*/ 14 h 30"/>
                <a:gd name="T16" fmla="*/ 26 w 26"/>
                <a:gd name="T17" fmla="*/ 10 h 30"/>
                <a:gd name="T18" fmla="*/ 25 w 26"/>
                <a:gd name="T19" fmla="*/ 6 h 30"/>
                <a:gd name="T20" fmla="*/ 20 w 26"/>
                <a:gd name="T21" fmla="*/ 8 h 30"/>
                <a:gd name="T22" fmla="*/ 14 w 26"/>
                <a:gd name="T23" fmla="*/ 5 h 30"/>
                <a:gd name="T24" fmla="*/ 11 w 26"/>
                <a:gd name="T25" fmla="*/ 0 h 30"/>
                <a:gd name="T26" fmla="*/ 11 w 26"/>
                <a:gd name="T27" fmla="*/ 3 h 30"/>
                <a:gd name="T28" fmla="*/ 8 w 26"/>
                <a:gd name="T29" fmla="*/ 2 h 30"/>
                <a:gd name="T30" fmla="*/ 8 w 26"/>
                <a:gd name="T3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0">
                  <a:moveTo>
                    <a:pt x="8" y="2"/>
                  </a:moveTo>
                  <a:cubicBezTo>
                    <a:pt x="7" y="2"/>
                    <a:pt x="7" y="9"/>
                    <a:pt x="7" y="11"/>
                  </a:cubicBezTo>
                  <a:cubicBezTo>
                    <a:pt x="6" y="13"/>
                    <a:pt x="0" y="16"/>
                    <a:pt x="5" y="18"/>
                  </a:cubicBezTo>
                  <a:cubicBezTo>
                    <a:pt x="8" y="19"/>
                    <a:pt x="11" y="21"/>
                    <a:pt x="9" y="25"/>
                  </a:cubicBezTo>
                  <a:cubicBezTo>
                    <a:pt x="6" y="30"/>
                    <a:pt x="11" y="29"/>
                    <a:pt x="14" y="26"/>
                  </a:cubicBezTo>
                  <a:cubicBezTo>
                    <a:pt x="15" y="25"/>
                    <a:pt x="16" y="23"/>
                    <a:pt x="17" y="22"/>
                  </a:cubicBezTo>
                  <a:cubicBezTo>
                    <a:pt x="19" y="19"/>
                    <a:pt x="18" y="19"/>
                    <a:pt x="18" y="16"/>
                  </a:cubicBezTo>
                  <a:cubicBezTo>
                    <a:pt x="19" y="14"/>
                    <a:pt x="21" y="14"/>
                    <a:pt x="22" y="14"/>
                  </a:cubicBezTo>
                  <a:cubicBezTo>
                    <a:pt x="23" y="15"/>
                    <a:pt x="25" y="11"/>
                    <a:pt x="26" y="10"/>
                  </a:cubicBezTo>
                  <a:cubicBezTo>
                    <a:pt x="26" y="9"/>
                    <a:pt x="26" y="6"/>
                    <a:pt x="25" y="6"/>
                  </a:cubicBezTo>
                  <a:cubicBezTo>
                    <a:pt x="23" y="6"/>
                    <a:pt x="21" y="8"/>
                    <a:pt x="20" y="8"/>
                  </a:cubicBezTo>
                  <a:cubicBezTo>
                    <a:pt x="18" y="8"/>
                    <a:pt x="15" y="7"/>
                    <a:pt x="14" y="5"/>
                  </a:cubicBezTo>
                  <a:cubicBezTo>
                    <a:pt x="13" y="4"/>
                    <a:pt x="13" y="0"/>
                    <a:pt x="11" y="0"/>
                  </a:cubicBezTo>
                  <a:cubicBezTo>
                    <a:pt x="11" y="0"/>
                    <a:pt x="11" y="3"/>
                    <a:pt x="11" y="3"/>
                  </a:cubicBezTo>
                  <a:cubicBezTo>
                    <a:pt x="10" y="3"/>
                    <a:pt x="9" y="1"/>
                    <a:pt x="8" y="2"/>
                  </a:cubicBezTo>
                  <a:cubicBezTo>
                    <a:pt x="7" y="2"/>
                    <a:pt x="9" y="1"/>
                    <a:pt x="8"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40" name="Freeform 480">
              <a:extLst>
                <a:ext uri="{FF2B5EF4-FFF2-40B4-BE49-F238E27FC236}">
                  <a16:creationId xmlns:a16="http://schemas.microsoft.com/office/drawing/2014/main" id="{E503C819-FDBB-9C31-E1F7-38EC3A047F37}"/>
                </a:ext>
              </a:extLst>
            </p:cNvPr>
            <p:cNvSpPr/>
            <p:nvPr/>
          </p:nvSpPr>
          <p:spPr bwMode="auto">
            <a:xfrm>
              <a:off x="20049176" y="10579051"/>
              <a:ext cx="400771" cy="413040"/>
            </a:xfrm>
            <a:custGeom>
              <a:avLst/>
              <a:gdLst>
                <a:gd name="T0" fmla="*/ 33 w 39"/>
                <a:gd name="T1" fmla="*/ 4 h 38"/>
                <a:gd name="T2" fmla="*/ 30 w 39"/>
                <a:gd name="T3" fmla="*/ 1 h 38"/>
                <a:gd name="T4" fmla="*/ 26 w 39"/>
                <a:gd name="T5" fmla="*/ 8 h 38"/>
                <a:gd name="T6" fmla="*/ 22 w 39"/>
                <a:gd name="T7" fmla="*/ 13 h 38"/>
                <a:gd name="T8" fmla="*/ 15 w 39"/>
                <a:gd name="T9" fmla="*/ 18 h 38"/>
                <a:gd name="T10" fmla="*/ 9 w 39"/>
                <a:gd name="T11" fmla="*/ 22 h 38"/>
                <a:gd name="T12" fmla="*/ 4 w 39"/>
                <a:gd name="T13" fmla="*/ 27 h 38"/>
                <a:gd name="T14" fmla="*/ 2 w 39"/>
                <a:gd name="T15" fmla="*/ 33 h 38"/>
                <a:gd name="T16" fmla="*/ 1 w 39"/>
                <a:gd name="T17" fmla="*/ 34 h 38"/>
                <a:gd name="T18" fmla="*/ 3 w 39"/>
                <a:gd name="T19" fmla="*/ 35 h 38"/>
                <a:gd name="T20" fmla="*/ 10 w 39"/>
                <a:gd name="T21" fmla="*/ 37 h 38"/>
                <a:gd name="T22" fmla="*/ 19 w 39"/>
                <a:gd name="T23" fmla="*/ 34 h 38"/>
                <a:gd name="T24" fmla="*/ 22 w 39"/>
                <a:gd name="T25" fmla="*/ 27 h 38"/>
                <a:gd name="T26" fmla="*/ 27 w 39"/>
                <a:gd name="T27" fmla="*/ 22 h 38"/>
                <a:gd name="T28" fmla="*/ 29 w 39"/>
                <a:gd name="T29" fmla="*/ 21 h 38"/>
                <a:gd name="T30" fmla="*/ 33 w 39"/>
                <a:gd name="T31" fmla="*/ 21 h 38"/>
                <a:gd name="T32" fmla="*/ 32 w 39"/>
                <a:gd name="T33" fmla="*/ 19 h 38"/>
                <a:gd name="T34" fmla="*/ 32 w 39"/>
                <a:gd name="T35" fmla="*/ 17 h 38"/>
                <a:gd name="T36" fmla="*/ 38 w 39"/>
                <a:gd name="T37" fmla="*/ 9 h 38"/>
                <a:gd name="T38" fmla="*/ 38 w 39"/>
                <a:gd name="T39" fmla="*/ 6 h 38"/>
                <a:gd name="T40" fmla="*/ 38 w 39"/>
                <a:gd name="T41" fmla="*/ 4 h 38"/>
                <a:gd name="T42" fmla="*/ 37 w 39"/>
                <a:gd name="T43" fmla="*/ 4 h 38"/>
                <a:gd name="T44" fmla="*/ 37 w 39"/>
                <a:gd name="T45" fmla="*/ 2 h 38"/>
                <a:gd name="T46" fmla="*/ 33 w 39"/>
                <a:gd name="T4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38">
                  <a:moveTo>
                    <a:pt x="33" y="4"/>
                  </a:moveTo>
                  <a:cubicBezTo>
                    <a:pt x="33" y="4"/>
                    <a:pt x="32" y="0"/>
                    <a:pt x="30" y="1"/>
                  </a:cubicBezTo>
                  <a:cubicBezTo>
                    <a:pt x="27" y="3"/>
                    <a:pt x="28" y="5"/>
                    <a:pt x="26" y="8"/>
                  </a:cubicBezTo>
                  <a:cubicBezTo>
                    <a:pt x="25" y="9"/>
                    <a:pt x="24" y="12"/>
                    <a:pt x="22" y="13"/>
                  </a:cubicBezTo>
                  <a:cubicBezTo>
                    <a:pt x="20" y="16"/>
                    <a:pt x="18" y="17"/>
                    <a:pt x="15" y="18"/>
                  </a:cubicBezTo>
                  <a:cubicBezTo>
                    <a:pt x="13" y="19"/>
                    <a:pt x="12" y="21"/>
                    <a:pt x="9" y="22"/>
                  </a:cubicBezTo>
                  <a:cubicBezTo>
                    <a:pt x="7" y="23"/>
                    <a:pt x="7" y="27"/>
                    <a:pt x="4" y="27"/>
                  </a:cubicBezTo>
                  <a:cubicBezTo>
                    <a:pt x="0" y="28"/>
                    <a:pt x="4" y="31"/>
                    <a:pt x="2" y="33"/>
                  </a:cubicBezTo>
                  <a:cubicBezTo>
                    <a:pt x="1" y="33"/>
                    <a:pt x="0" y="33"/>
                    <a:pt x="1" y="34"/>
                  </a:cubicBezTo>
                  <a:cubicBezTo>
                    <a:pt x="1" y="35"/>
                    <a:pt x="1" y="35"/>
                    <a:pt x="3" y="35"/>
                  </a:cubicBezTo>
                  <a:cubicBezTo>
                    <a:pt x="5" y="35"/>
                    <a:pt x="8" y="37"/>
                    <a:pt x="10" y="37"/>
                  </a:cubicBezTo>
                  <a:cubicBezTo>
                    <a:pt x="14" y="38"/>
                    <a:pt x="16" y="36"/>
                    <a:pt x="19" y="34"/>
                  </a:cubicBezTo>
                  <a:cubicBezTo>
                    <a:pt x="21" y="32"/>
                    <a:pt x="22" y="30"/>
                    <a:pt x="22" y="27"/>
                  </a:cubicBezTo>
                  <a:cubicBezTo>
                    <a:pt x="23" y="24"/>
                    <a:pt x="24" y="24"/>
                    <a:pt x="27" y="22"/>
                  </a:cubicBezTo>
                  <a:cubicBezTo>
                    <a:pt x="28" y="22"/>
                    <a:pt x="28" y="21"/>
                    <a:pt x="29" y="21"/>
                  </a:cubicBezTo>
                  <a:cubicBezTo>
                    <a:pt x="30" y="21"/>
                    <a:pt x="31" y="21"/>
                    <a:pt x="33" y="21"/>
                  </a:cubicBezTo>
                  <a:cubicBezTo>
                    <a:pt x="34" y="20"/>
                    <a:pt x="33" y="19"/>
                    <a:pt x="32" y="19"/>
                  </a:cubicBezTo>
                  <a:cubicBezTo>
                    <a:pt x="31" y="18"/>
                    <a:pt x="31" y="18"/>
                    <a:pt x="32" y="17"/>
                  </a:cubicBezTo>
                  <a:cubicBezTo>
                    <a:pt x="34" y="14"/>
                    <a:pt x="36" y="12"/>
                    <a:pt x="38" y="9"/>
                  </a:cubicBezTo>
                  <a:cubicBezTo>
                    <a:pt x="38" y="8"/>
                    <a:pt x="38" y="7"/>
                    <a:pt x="38" y="6"/>
                  </a:cubicBezTo>
                  <a:cubicBezTo>
                    <a:pt x="38" y="5"/>
                    <a:pt x="38" y="5"/>
                    <a:pt x="38" y="4"/>
                  </a:cubicBezTo>
                  <a:cubicBezTo>
                    <a:pt x="39" y="3"/>
                    <a:pt x="37" y="4"/>
                    <a:pt x="37" y="4"/>
                  </a:cubicBezTo>
                  <a:cubicBezTo>
                    <a:pt x="37" y="3"/>
                    <a:pt x="37" y="3"/>
                    <a:pt x="37" y="2"/>
                  </a:cubicBezTo>
                  <a:cubicBezTo>
                    <a:pt x="36" y="3"/>
                    <a:pt x="35" y="5"/>
                    <a:pt x="3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41" name="Freeform 481">
              <a:extLst>
                <a:ext uri="{FF2B5EF4-FFF2-40B4-BE49-F238E27FC236}">
                  <a16:creationId xmlns:a16="http://schemas.microsoft.com/office/drawing/2014/main" id="{47784D3D-C993-24E5-E7DB-D48BE9005ACE}"/>
                </a:ext>
              </a:extLst>
            </p:cNvPr>
            <p:cNvSpPr/>
            <p:nvPr/>
          </p:nvSpPr>
          <p:spPr bwMode="auto">
            <a:xfrm>
              <a:off x="20111903" y="10992094"/>
              <a:ext cx="20911" cy="22128"/>
            </a:xfrm>
            <a:custGeom>
              <a:avLst/>
              <a:gdLst>
                <a:gd name="T0" fmla="*/ 2 w 2"/>
                <a:gd name="T1" fmla="*/ 2 h 2"/>
                <a:gd name="T2" fmla="*/ 1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1" y="1"/>
                    <a:pt x="1" y="0"/>
                  </a:cubicBezTo>
                  <a:cubicBezTo>
                    <a:pt x="0" y="1"/>
                    <a:pt x="0" y="1"/>
                    <a:pt x="0" y="2"/>
                  </a:cubicBezTo>
                  <a:cubicBezTo>
                    <a:pt x="1" y="2"/>
                    <a:pt x="2" y="2"/>
                    <a:pt x="2"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42" name="Freeform 482">
              <a:extLst>
                <a:ext uri="{FF2B5EF4-FFF2-40B4-BE49-F238E27FC236}">
                  <a16:creationId xmlns:a16="http://schemas.microsoft.com/office/drawing/2014/main" id="{28136DA4-65AF-590A-A56A-7C32040B0EDC}"/>
                </a:ext>
              </a:extLst>
            </p:cNvPr>
            <p:cNvSpPr/>
            <p:nvPr/>
          </p:nvSpPr>
          <p:spPr bwMode="auto">
            <a:xfrm>
              <a:off x="18937470" y="10590116"/>
              <a:ext cx="195161" cy="195458"/>
            </a:xfrm>
            <a:custGeom>
              <a:avLst/>
              <a:gdLst>
                <a:gd name="T0" fmla="*/ 0 w 19"/>
                <a:gd name="T1" fmla="*/ 2 h 18"/>
                <a:gd name="T2" fmla="*/ 2 w 19"/>
                <a:gd name="T3" fmla="*/ 7 h 18"/>
                <a:gd name="T4" fmla="*/ 4 w 19"/>
                <a:gd name="T5" fmla="*/ 10 h 18"/>
                <a:gd name="T6" fmla="*/ 3 w 19"/>
                <a:gd name="T7" fmla="*/ 12 h 18"/>
                <a:gd name="T8" fmla="*/ 9 w 19"/>
                <a:gd name="T9" fmla="*/ 18 h 18"/>
                <a:gd name="T10" fmla="*/ 12 w 19"/>
                <a:gd name="T11" fmla="*/ 15 h 18"/>
                <a:gd name="T12" fmla="*/ 13 w 19"/>
                <a:gd name="T13" fmla="*/ 17 h 18"/>
                <a:gd name="T14" fmla="*/ 14 w 19"/>
                <a:gd name="T15" fmla="*/ 14 h 18"/>
                <a:gd name="T16" fmla="*/ 16 w 19"/>
                <a:gd name="T17" fmla="*/ 15 h 18"/>
                <a:gd name="T18" fmla="*/ 18 w 19"/>
                <a:gd name="T19" fmla="*/ 7 h 18"/>
                <a:gd name="T20" fmla="*/ 16 w 19"/>
                <a:gd name="T21" fmla="*/ 1 h 18"/>
                <a:gd name="T22" fmla="*/ 7 w 19"/>
                <a:gd name="T23" fmla="*/ 3 h 18"/>
                <a:gd name="T24" fmla="*/ 0 w 19"/>
                <a:gd name="T25" fmla="*/ 2 h 18"/>
                <a:gd name="T26" fmla="*/ 0 w 19"/>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0" y="2"/>
                  </a:moveTo>
                  <a:cubicBezTo>
                    <a:pt x="0" y="3"/>
                    <a:pt x="2" y="6"/>
                    <a:pt x="2" y="7"/>
                  </a:cubicBezTo>
                  <a:cubicBezTo>
                    <a:pt x="3" y="8"/>
                    <a:pt x="4" y="9"/>
                    <a:pt x="4" y="10"/>
                  </a:cubicBezTo>
                  <a:cubicBezTo>
                    <a:pt x="4" y="11"/>
                    <a:pt x="3" y="11"/>
                    <a:pt x="3" y="12"/>
                  </a:cubicBezTo>
                  <a:cubicBezTo>
                    <a:pt x="4" y="15"/>
                    <a:pt x="7" y="17"/>
                    <a:pt x="9" y="18"/>
                  </a:cubicBezTo>
                  <a:cubicBezTo>
                    <a:pt x="11" y="18"/>
                    <a:pt x="11" y="16"/>
                    <a:pt x="12" y="15"/>
                  </a:cubicBezTo>
                  <a:cubicBezTo>
                    <a:pt x="12" y="15"/>
                    <a:pt x="13" y="17"/>
                    <a:pt x="13" y="17"/>
                  </a:cubicBezTo>
                  <a:cubicBezTo>
                    <a:pt x="13" y="16"/>
                    <a:pt x="13" y="14"/>
                    <a:pt x="14" y="14"/>
                  </a:cubicBezTo>
                  <a:cubicBezTo>
                    <a:pt x="15" y="13"/>
                    <a:pt x="15" y="15"/>
                    <a:pt x="16" y="15"/>
                  </a:cubicBezTo>
                  <a:cubicBezTo>
                    <a:pt x="15" y="15"/>
                    <a:pt x="18" y="8"/>
                    <a:pt x="18" y="7"/>
                  </a:cubicBezTo>
                  <a:cubicBezTo>
                    <a:pt x="18" y="6"/>
                    <a:pt x="19" y="0"/>
                    <a:pt x="16" y="1"/>
                  </a:cubicBezTo>
                  <a:cubicBezTo>
                    <a:pt x="13" y="2"/>
                    <a:pt x="10" y="4"/>
                    <a:pt x="7" y="3"/>
                  </a:cubicBezTo>
                  <a:cubicBezTo>
                    <a:pt x="6" y="3"/>
                    <a:pt x="1" y="0"/>
                    <a:pt x="0" y="2"/>
                  </a:cubicBezTo>
                  <a:cubicBezTo>
                    <a:pt x="0" y="3"/>
                    <a:pt x="1" y="0"/>
                    <a:pt x="0"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43" name="Freeform 483">
              <a:extLst>
                <a:ext uri="{FF2B5EF4-FFF2-40B4-BE49-F238E27FC236}">
                  <a16:creationId xmlns:a16="http://schemas.microsoft.com/office/drawing/2014/main" id="{D96E7BB9-D824-84E3-B1A6-49ED3DCA8CA9}"/>
                </a:ext>
              </a:extLst>
            </p:cNvPr>
            <p:cNvSpPr/>
            <p:nvPr/>
          </p:nvSpPr>
          <p:spPr bwMode="auto">
            <a:xfrm>
              <a:off x="19090808" y="10534799"/>
              <a:ext cx="31364" cy="55320"/>
            </a:xfrm>
            <a:custGeom>
              <a:avLst/>
              <a:gdLst>
                <a:gd name="T0" fmla="*/ 3 w 3"/>
                <a:gd name="T1" fmla="*/ 4 h 5"/>
                <a:gd name="T2" fmla="*/ 1 w 3"/>
                <a:gd name="T3" fmla="*/ 0 h 5"/>
                <a:gd name="T4" fmla="*/ 3 w 3"/>
                <a:gd name="T5" fmla="*/ 4 h 5"/>
              </a:gdLst>
              <a:ahLst/>
              <a:cxnLst>
                <a:cxn ang="0">
                  <a:pos x="T0" y="T1"/>
                </a:cxn>
                <a:cxn ang="0">
                  <a:pos x="T2" y="T3"/>
                </a:cxn>
                <a:cxn ang="0">
                  <a:pos x="T4" y="T5"/>
                </a:cxn>
              </a:cxnLst>
              <a:rect l="0" t="0" r="r" b="b"/>
              <a:pathLst>
                <a:path w="3" h="5">
                  <a:moveTo>
                    <a:pt x="3" y="4"/>
                  </a:moveTo>
                  <a:cubicBezTo>
                    <a:pt x="3" y="5"/>
                    <a:pt x="0" y="1"/>
                    <a:pt x="1" y="0"/>
                  </a:cubicBezTo>
                  <a:cubicBezTo>
                    <a:pt x="2" y="0"/>
                    <a:pt x="3" y="1"/>
                    <a:pt x="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44" name="Freeform 484">
              <a:extLst>
                <a:ext uri="{FF2B5EF4-FFF2-40B4-BE49-F238E27FC236}">
                  <a16:creationId xmlns:a16="http://schemas.microsoft.com/office/drawing/2014/main" id="{30591337-4AA6-FA51-8A90-D9FA9D6A5238}"/>
                </a:ext>
              </a:extLst>
            </p:cNvPr>
            <p:cNvSpPr/>
            <p:nvPr/>
          </p:nvSpPr>
          <p:spPr bwMode="auto">
            <a:xfrm>
              <a:off x="18885195" y="10534799"/>
              <a:ext cx="20911" cy="22128"/>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0"/>
                    <a:pt x="1" y="0"/>
                  </a:cubicBezTo>
                  <a:cubicBezTo>
                    <a:pt x="2" y="0"/>
                    <a:pt x="2" y="2"/>
                    <a:pt x="1"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45" name="Freeform 610">
              <a:extLst>
                <a:ext uri="{FF2B5EF4-FFF2-40B4-BE49-F238E27FC236}">
                  <a16:creationId xmlns:a16="http://schemas.microsoft.com/office/drawing/2014/main" id="{2A32BB25-6C29-6DBE-2113-95A6F4939796}"/>
                </a:ext>
              </a:extLst>
            </p:cNvPr>
            <p:cNvSpPr/>
            <p:nvPr/>
          </p:nvSpPr>
          <p:spPr bwMode="auto">
            <a:xfrm>
              <a:off x="18191684" y="8358957"/>
              <a:ext cx="20911" cy="11065"/>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46" name="Freeform 612">
              <a:extLst>
                <a:ext uri="{FF2B5EF4-FFF2-40B4-BE49-F238E27FC236}">
                  <a16:creationId xmlns:a16="http://schemas.microsoft.com/office/drawing/2014/main" id="{C2CC6CA1-F657-8ACA-47FE-90C8BD47F17C}"/>
                </a:ext>
              </a:extLst>
            </p:cNvPr>
            <p:cNvSpPr/>
            <p:nvPr/>
          </p:nvSpPr>
          <p:spPr bwMode="auto">
            <a:xfrm>
              <a:off x="18519271" y="10265581"/>
              <a:ext cx="69700" cy="55320"/>
            </a:xfrm>
            <a:custGeom>
              <a:avLst/>
              <a:gdLst>
                <a:gd name="T0" fmla="*/ 6 w 7"/>
                <a:gd name="T1" fmla="*/ 2 h 5"/>
                <a:gd name="T2" fmla="*/ 1 w 7"/>
                <a:gd name="T3" fmla="*/ 2 h 5"/>
                <a:gd name="T4" fmla="*/ 6 w 7"/>
                <a:gd name="T5" fmla="*/ 2 h 5"/>
              </a:gdLst>
              <a:ahLst/>
              <a:cxnLst>
                <a:cxn ang="0">
                  <a:pos x="T0" y="T1"/>
                </a:cxn>
                <a:cxn ang="0">
                  <a:pos x="T2" y="T3"/>
                </a:cxn>
                <a:cxn ang="0">
                  <a:pos x="T4" y="T5"/>
                </a:cxn>
              </a:cxnLst>
              <a:rect l="0" t="0" r="r" b="b"/>
              <a:pathLst>
                <a:path w="7" h="5">
                  <a:moveTo>
                    <a:pt x="6" y="2"/>
                  </a:moveTo>
                  <a:cubicBezTo>
                    <a:pt x="7" y="0"/>
                    <a:pt x="0" y="1"/>
                    <a:pt x="1" y="2"/>
                  </a:cubicBezTo>
                  <a:cubicBezTo>
                    <a:pt x="1" y="3"/>
                    <a:pt x="5" y="5"/>
                    <a:pt x="6"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47" name="Freeform 707">
              <a:extLst>
                <a:ext uri="{FF2B5EF4-FFF2-40B4-BE49-F238E27FC236}">
                  <a16:creationId xmlns:a16="http://schemas.microsoft.com/office/drawing/2014/main" id="{E13771F0-2E56-3DC1-9A02-DE95AFADE830}"/>
                </a:ext>
              </a:extLst>
            </p:cNvPr>
            <p:cNvSpPr/>
            <p:nvPr/>
          </p:nvSpPr>
          <p:spPr bwMode="auto">
            <a:xfrm>
              <a:off x="18292746" y="8336829"/>
              <a:ext cx="460016" cy="413040"/>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48" name="Freeform 708">
              <a:extLst>
                <a:ext uri="{FF2B5EF4-FFF2-40B4-BE49-F238E27FC236}">
                  <a16:creationId xmlns:a16="http://schemas.microsoft.com/office/drawing/2014/main" id="{396A51DB-A9B3-1746-597E-FEC6170BE9D8}"/>
                </a:ext>
              </a:extLst>
            </p:cNvPr>
            <p:cNvSpPr/>
            <p:nvPr/>
          </p:nvSpPr>
          <p:spPr bwMode="auto">
            <a:xfrm>
              <a:off x="18742308" y="8403216"/>
              <a:ext cx="522745" cy="442543"/>
            </a:xfrm>
            <a:custGeom>
              <a:avLst/>
              <a:gdLst>
                <a:gd name="T0" fmla="*/ 50 w 51"/>
                <a:gd name="T1" fmla="*/ 39 h 41"/>
                <a:gd name="T2" fmla="*/ 45 w 51"/>
                <a:gd name="T3" fmla="*/ 37 h 41"/>
                <a:gd name="T4" fmla="*/ 47 w 51"/>
                <a:gd name="T5" fmla="*/ 36 h 41"/>
                <a:gd name="T6" fmla="*/ 42 w 51"/>
                <a:gd name="T7" fmla="*/ 34 h 41"/>
                <a:gd name="T8" fmla="*/ 38 w 51"/>
                <a:gd name="T9" fmla="*/ 30 h 41"/>
                <a:gd name="T10" fmla="*/ 37 w 51"/>
                <a:gd name="T11" fmla="*/ 28 h 41"/>
                <a:gd name="T12" fmla="*/ 34 w 51"/>
                <a:gd name="T13" fmla="*/ 26 h 41"/>
                <a:gd name="T14" fmla="*/ 29 w 51"/>
                <a:gd name="T15" fmla="*/ 21 h 41"/>
                <a:gd name="T16" fmla="*/ 34 w 51"/>
                <a:gd name="T17" fmla="*/ 21 h 41"/>
                <a:gd name="T18" fmla="*/ 34 w 51"/>
                <a:gd name="T19" fmla="*/ 18 h 41"/>
                <a:gd name="T20" fmla="*/ 31 w 51"/>
                <a:gd name="T21" fmla="*/ 17 h 41"/>
                <a:gd name="T22" fmla="*/ 25 w 51"/>
                <a:gd name="T23" fmla="*/ 12 h 41"/>
                <a:gd name="T24" fmla="*/ 19 w 51"/>
                <a:gd name="T25" fmla="*/ 7 h 41"/>
                <a:gd name="T26" fmla="*/ 16 w 51"/>
                <a:gd name="T27" fmla="*/ 6 h 41"/>
                <a:gd name="T28" fmla="*/ 13 w 51"/>
                <a:gd name="T29" fmla="*/ 4 h 41"/>
                <a:gd name="T30" fmla="*/ 8 w 51"/>
                <a:gd name="T31" fmla="*/ 2 h 41"/>
                <a:gd name="T32" fmla="*/ 1 w 51"/>
                <a:gd name="T33" fmla="*/ 0 h 41"/>
                <a:gd name="T34" fmla="*/ 1 w 51"/>
                <a:gd name="T35" fmla="*/ 10 h 41"/>
                <a:gd name="T36" fmla="*/ 1 w 51"/>
                <a:gd name="T37" fmla="*/ 20 h 41"/>
                <a:gd name="T38" fmla="*/ 1 w 51"/>
                <a:gd name="T39" fmla="*/ 25 h 41"/>
                <a:gd name="T40" fmla="*/ 1 w 51"/>
                <a:gd name="T41" fmla="*/ 30 h 41"/>
                <a:gd name="T42" fmla="*/ 4 w 51"/>
                <a:gd name="T43" fmla="*/ 33 h 41"/>
                <a:gd name="T44" fmla="*/ 13 w 51"/>
                <a:gd name="T45" fmla="*/ 31 h 41"/>
                <a:gd name="T46" fmla="*/ 9 w 51"/>
                <a:gd name="T47" fmla="*/ 28 h 41"/>
                <a:gd name="T48" fmla="*/ 14 w 51"/>
                <a:gd name="T49" fmla="*/ 30 h 41"/>
                <a:gd name="T50" fmla="*/ 13 w 51"/>
                <a:gd name="T51" fmla="*/ 26 h 41"/>
                <a:gd name="T52" fmla="*/ 15 w 51"/>
                <a:gd name="T53" fmla="*/ 27 h 41"/>
                <a:gd name="T54" fmla="*/ 18 w 51"/>
                <a:gd name="T55" fmla="*/ 25 h 41"/>
                <a:gd name="T56" fmla="*/ 26 w 51"/>
                <a:gd name="T57" fmla="*/ 27 h 41"/>
                <a:gd name="T58" fmla="*/ 31 w 51"/>
                <a:gd name="T59" fmla="*/ 33 h 41"/>
                <a:gd name="T60" fmla="*/ 36 w 51"/>
                <a:gd name="T61" fmla="*/ 38 h 41"/>
                <a:gd name="T62" fmla="*/ 45 w 51"/>
                <a:gd name="T63" fmla="*/ 40 h 41"/>
                <a:gd name="T64" fmla="*/ 48 w 51"/>
                <a:gd name="T65" fmla="*/ 40 h 41"/>
                <a:gd name="T66" fmla="*/ 50 w 51"/>
                <a:gd name="T67" fmla="*/ 39 h 41"/>
                <a:gd name="T68" fmla="*/ 50 w 51"/>
                <a:gd name="T6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1">
                  <a:moveTo>
                    <a:pt x="50" y="39"/>
                  </a:moveTo>
                  <a:cubicBezTo>
                    <a:pt x="48" y="38"/>
                    <a:pt x="46" y="38"/>
                    <a:pt x="45" y="37"/>
                  </a:cubicBezTo>
                  <a:cubicBezTo>
                    <a:pt x="44" y="36"/>
                    <a:pt x="46" y="35"/>
                    <a:pt x="47" y="36"/>
                  </a:cubicBezTo>
                  <a:cubicBezTo>
                    <a:pt x="45" y="35"/>
                    <a:pt x="42" y="36"/>
                    <a:pt x="42" y="34"/>
                  </a:cubicBezTo>
                  <a:cubicBezTo>
                    <a:pt x="42" y="32"/>
                    <a:pt x="39" y="32"/>
                    <a:pt x="38" y="30"/>
                  </a:cubicBezTo>
                  <a:cubicBezTo>
                    <a:pt x="37" y="29"/>
                    <a:pt x="38" y="29"/>
                    <a:pt x="37" y="28"/>
                  </a:cubicBezTo>
                  <a:cubicBezTo>
                    <a:pt x="36" y="27"/>
                    <a:pt x="35" y="27"/>
                    <a:pt x="34" y="26"/>
                  </a:cubicBezTo>
                  <a:cubicBezTo>
                    <a:pt x="34" y="26"/>
                    <a:pt x="30" y="21"/>
                    <a:pt x="29" y="21"/>
                  </a:cubicBezTo>
                  <a:cubicBezTo>
                    <a:pt x="30" y="20"/>
                    <a:pt x="33" y="21"/>
                    <a:pt x="34" y="21"/>
                  </a:cubicBezTo>
                  <a:cubicBezTo>
                    <a:pt x="36" y="21"/>
                    <a:pt x="35" y="20"/>
                    <a:pt x="34" y="18"/>
                  </a:cubicBezTo>
                  <a:cubicBezTo>
                    <a:pt x="34" y="17"/>
                    <a:pt x="32" y="17"/>
                    <a:pt x="31" y="17"/>
                  </a:cubicBezTo>
                  <a:cubicBezTo>
                    <a:pt x="28" y="15"/>
                    <a:pt x="26" y="14"/>
                    <a:pt x="25" y="12"/>
                  </a:cubicBezTo>
                  <a:cubicBezTo>
                    <a:pt x="24" y="10"/>
                    <a:pt x="21" y="8"/>
                    <a:pt x="19" y="7"/>
                  </a:cubicBezTo>
                  <a:cubicBezTo>
                    <a:pt x="18" y="6"/>
                    <a:pt x="17" y="6"/>
                    <a:pt x="16" y="6"/>
                  </a:cubicBezTo>
                  <a:cubicBezTo>
                    <a:pt x="15" y="6"/>
                    <a:pt x="14" y="4"/>
                    <a:pt x="13" y="4"/>
                  </a:cubicBezTo>
                  <a:cubicBezTo>
                    <a:pt x="12" y="3"/>
                    <a:pt x="10" y="3"/>
                    <a:pt x="8" y="2"/>
                  </a:cubicBezTo>
                  <a:cubicBezTo>
                    <a:pt x="6" y="2"/>
                    <a:pt x="4" y="0"/>
                    <a:pt x="1" y="0"/>
                  </a:cubicBezTo>
                  <a:cubicBezTo>
                    <a:pt x="1" y="3"/>
                    <a:pt x="1" y="7"/>
                    <a:pt x="1" y="10"/>
                  </a:cubicBezTo>
                  <a:cubicBezTo>
                    <a:pt x="1" y="13"/>
                    <a:pt x="2" y="17"/>
                    <a:pt x="1" y="20"/>
                  </a:cubicBezTo>
                  <a:cubicBezTo>
                    <a:pt x="0" y="21"/>
                    <a:pt x="1" y="23"/>
                    <a:pt x="1" y="25"/>
                  </a:cubicBezTo>
                  <a:cubicBezTo>
                    <a:pt x="1" y="27"/>
                    <a:pt x="1" y="28"/>
                    <a:pt x="1" y="30"/>
                  </a:cubicBezTo>
                  <a:cubicBezTo>
                    <a:pt x="1" y="33"/>
                    <a:pt x="2" y="33"/>
                    <a:pt x="4" y="33"/>
                  </a:cubicBezTo>
                  <a:cubicBezTo>
                    <a:pt x="7" y="33"/>
                    <a:pt x="10" y="33"/>
                    <a:pt x="13" y="31"/>
                  </a:cubicBezTo>
                  <a:cubicBezTo>
                    <a:pt x="14" y="31"/>
                    <a:pt x="9" y="28"/>
                    <a:pt x="9" y="28"/>
                  </a:cubicBezTo>
                  <a:cubicBezTo>
                    <a:pt x="10" y="28"/>
                    <a:pt x="14" y="31"/>
                    <a:pt x="14" y="30"/>
                  </a:cubicBezTo>
                  <a:cubicBezTo>
                    <a:pt x="14" y="29"/>
                    <a:pt x="13" y="28"/>
                    <a:pt x="13" y="26"/>
                  </a:cubicBezTo>
                  <a:cubicBezTo>
                    <a:pt x="13" y="26"/>
                    <a:pt x="16" y="28"/>
                    <a:pt x="15" y="27"/>
                  </a:cubicBezTo>
                  <a:cubicBezTo>
                    <a:pt x="15" y="25"/>
                    <a:pt x="17" y="25"/>
                    <a:pt x="18" y="25"/>
                  </a:cubicBezTo>
                  <a:cubicBezTo>
                    <a:pt x="19" y="25"/>
                    <a:pt x="26" y="28"/>
                    <a:pt x="26" y="27"/>
                  </a:cubicBezTo>
                  <a:cubicBezTo>
                    <a:pt x="26" y="29"/>
                    <a:pt x="30" y="31"/>
                    <a:pt x="31" y="33"/>
                  </a:cubicBezTo>
                  <a:cubicBezTo>
                    <a:pt x="32" y="35"/>
                    <a:pt x="34" y="38"/>
                    <a:pt x="36" y="38"/>
                  </a:cubicBezTo>
                  <a:cubicBezTo>
                    <a:pt x="39" y="38"/>
                    <a:pt x="42" y="39"/>
                    <a:pt x="45" y="40"/>
                  </a:cubicBezTo>
                  <a:cubicBezTo>
                    <a:pt x="46" y="40"/>
                    <a:pt x="48" y="41"/>
                    <a:pt x="48" y="40"/>
                  </a:cubicBezTo>
                  <a:cubicBezTo>
                    <a:pt x="48" y="39"/>
                    <a:pt x="51" y="39"/>
                    <a:pt x="50" y="39"/>
                  </a:cubicBezTo>
                  <a:cubicBezTo>
                    <a:pt x="49" y="38"/>
                    <a:pt x="51" y="39"/>
                    <a:pt x="50" y="3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grpSp>
      <p:sp>
        <p:nvSpPr>
          <p:cNvPr id="36" name="Freeform 404">
            <a:extLst>
              <a:ext uri="{FF2B5EF4-FFF2-40B4-BE49-F238E27FC236}">
                <a16:creationId xmlns:a16="http://schemas.microsoft.com/office/drawing/2014/main" id="{A8932B59-263C-C6D8-5480-A9D4CDC49ACA}"/>
              </a:ext>
            </a:extLst>
          </p:cNvPr>
          <p:cNvSpPr/>
          <p:nvPr/>
        </p:nvSpPr>
        <p:spPr bwMode="auto">
          <a:xfrm>
            <a:off x="8970117" y="3177590"/>
            <a:ext cx="115758" cy="218500"/>
          </a:xfrm>
          <a:custGeom>
            <a:avLst/>
            <a:gdLst>
              <a:gd name="T0" fmla="*/ 7 w 40"/>
              <a:gd name="T1" fmla="*/ 0 h 60"/>
              <a:gd name="T2" fmla="*/ 4 w 40"/>
              <a:gd name="T3" fmla="*/ 3 h 60"/>
              <a:gd name="T4" fmla="*/ 2 w 40"/>
              <a:gd name="T5" fmla="*/ 8 h 60"/>
              <a:gd name="T6" fmla="*/ 5 w 40"/>
              <a:gd name="T7" fmla="*/ 14 h 60"/>
              <a:gd name="T8" fmla="*/ 3 w 40"/>
              <a:gd name="T9" fmla="*/ 18 h 60"/>
              <a:gd name="T10" fmla="*/ 3 w 40"/>
              <a:gd name="T11" fmla="*/ 19 h 60"/>
              <a:gd name="T12" fmla="*/ 2 w 40"/>
              <a:gd name="T13" fmla="*/ 23 h 60"/>
              <a:gd name="T14" fmla="*/ 5 w 40"/>
              <a:gd name="T15" fmla="*/ 23 h 60"/>
              <a:gd name="T16" fmla="*/ 7 w 40"/>
              <a:gd name="T17" fmla="*/ 19 h 60"/>
              <a:gd name="T18" fmla="*/ 7 w 40"/>
              <a:gd name="T19" fmla="*/ 23 h 60"/>
              <a:gd name="T20" fmla="*/ 11 w 40"/>
              <a:gd name="T21" fmla="*/ 27 h 60"/>
              <a:gd name="T22" fmla="*/ 14 w 40"/>
              <a:gd name="T23" fmla="*/ 30 h 60"/>
              <a:gd name="T24" fmla="*/ 16 w 40"/>
              <a:gd name="T25" fmla="*/ 36 h 60"/>
              <a:gd name="T26" fmla="*/ 8 w 40"/>
              <a:gd name="T27" fmla="*/ 39 h 60"/>
              <a:gd name="T28" fmla="*/ 9 w 40"/>
              <a:gd name="T29" fmla="*/ 42 h 60"/>
              <a:gd name="T30" fmla="*/ 5 w 40"/>
              <a:gd name="T31" fmla="*/ 47 h 60"/>
              <a:gd name="T32" fmla="*/ 9 w 40"/>
              <a:gd name="T33" fmla="*/ 48 h 60"/>
              <a:gd name="T34" fmla="*/ 18 w 40"/>
              <a:gd name="T35" fmla="*/ 48 h 60"/>
              <a:gd name="T36" fmla="*/ 10 w 40"/>
              <a:gd name="T37" fmla="*/ 52 h 60"/>
              <a:gd name="T38" fmla="*/ 7 w 40"/>
              <a:gd name="T39" fmla="*/ 55 h 60"/>
              <a:gd name="T40" fmla="*/ 3 w 40"/>
              <a:gd name="T41" fmla="*/ 59 h 60"/>
              <a:gd name="T42" fmla="*/ 5 w 40"/>
              <a:gd name="T43" fmla="*/ 60 h 60"/>
              <a:gd name="T44" fmla="*/ 12 w 40"/>
              <a:gd name="T45" fmla="*/ 57 h 60"/>
              <a:gd name="T46" fmla="*/ 19 w 40"/>
              <a:gd name="T47" fmla="*/ 55 h 60"/>
              <a:gd name="T48" fmla="*/ 27 w 40"/>
              <a:gd name="T49" fmla="*/ 54 h 60"/>
              <a:gd name="T50" fmla="*/ 38 w 40"/>
              <a:gd name="T51" fmla="*/ 51 h 60"/>
              <a:gd name="T52" fmla="*/ 38 w 40"/>
              <a:gd name="T53" fmla="*/ 46 h 60"/>
              <a:gd name="T54" fmla="*/ 32 w 40"/>
              <a:gd name="T55" fmla="*/ 41 h 60"/>
              <a:gd name="T56" fmla="*/ 31 w 40"/>
              <a:gd name="T57" fmla="*/ 36 h 60"/>
              <a:gd name="T58" fmla="*/ 30 w 40"/>
              <a:gd name="T59" fmla="*/ 34 h 60"/>
              <a:gd name="T60" fmla="*/ 23 w 40"/>
              <a:gd name="T61" fmla="*/ 25 h 60"/>
              <a:gd name="T62" fmla="*/ 12 w 40"/>
              <a:gd name="T63" fmla="*/ 18 h 60"/>
              <a:gd name="T64" fmla="*/ 14 w 40"/>
              <a:gd name="T65" fmla="*/ 16 h 60"/>
              <a:gd name="T66" fmla="*/ 21 w 40"/>
              <a:gd name="T67" fmla="*/ 8 h 60"/>
              <a:gd name="T68" fmla="*/ 9 w 40"/>
              <a:gd name="T69" fmla="*/ 7 h 60"/>
              <a:gd name="T70" fmla="*/ 9 w 40"/>
              <a:gd name="T71" fmla="*/ 6 h 60"/>
              <a:gd name="T72" fmla="*/ 15 w 4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60">
                <a:moveTo>
                  <a:pt x="15" y="0"/>
                </a:moveTo>
                <a:cubicBezTo>
                  <a:pt x="12" y="0"/>
                  <a:pt x="10" y="1"/>
                  <a:pt x="7" y="0"/>
                </a:cubicBezTo>
                <a:cubicBezTo>
                  <a:pt x="6" y="0"/>
                  <a:pt x="5" y="0"/>
                  <a:pt x="5" y="1"/>
                </a:cubicBezTo>
                <a:cubicBezTo>
                  <a:pt x="6" y="3"/>
                  <a:pt x="5" y="2"/>
                  <a:pt x="4" y="3"/>
                </a:cubicBezTo>
                <a:cubicBezTo>
                  <a:pt x="5" y="2"/>
                  <a:pt x="5" y="4"/>
                  <a:pt x="5" y="4"/>
                </a:cubicBezTo>
                <a:cubicBezTo>
                  <a:pt x="4" y="6"/>
                  <a:pt x="1" y="5"/>
                  <a:pt x="2" y="8"/>
                </a:cubicBezTo>
                <a:cubicBezTo>
                  <a:pt x="4" y="10"/>
                  <a:pt x="3" y="11"/>
                  <a:pt x="2" y="13"/>
                </a:cubicBezTo>
                <a:cubicBezTo>
                  <a:pt x="2" y="15"/>
                  <a:pt x="4" y="15"/>
                  <a:pt x="5" y="14"/>
                </a:cubicBezTo>
                <a:cubicBezTo>
                  <a:pt x="4" y="15"/>
                  <a:pt x="5" y="15"/>
                  <a:pt x="5" y="16"/>
                </a:cubicBezTo>
                <a:cubicBezTo>
                  <a:pt x="5" y="15"/>
                  <a:pt x="3" y="18"/>
                  <a:pt x="3" y="18"/>
                </a:cubicBezTo>
                <a:cubicBezTo>
                  <a:pt x="2" y="18"/>
                  <a:pt x="0" y="18"/>
                  <a:pt x="0" y="20"/>
                </a:cubicBezTo>
                <a:cubicBezTo>
                  <a:pt x="1" y="20"/>
                  <a:pt x="2" y="18"/>
                  <a:pt x="3" y="19"/>
                </a:cubicBezTo>
                <a:cubicBezTo>
                  <a:pt x="3" y="20"/>
                  <a:pt x="3" y="21"/>
                  <a:pt x="3" y="21"/>
                </a:cubicBezTo>
                <a:cubicBezTo>
                  <a:pt x="2" y="22"/>
                  <a:pt x="2" y="23"/>
                  <a:pt x="2" y="23"/>
                </a:cubicBezTo>
                <a:cubicBezTo>
                  <a:pt x="2" y="24"/>
                  <a:pt x="3" y="22"/>
                  <a:pt x="4" y="22"/>
                </a:cubicBezTo>
                <a:cubicBezTo>
                  <a:pt x="4" y="21"/>
                  <a:pt x="5" y="23"/>
                  <a:pt x="5" y="23"/>
                </a:cubicBezTo>
                <a:cubicBezTo>
                  <a:pt x="6" y="23"/>
                  <a:pt x="5" y="19"/>
                  <a:pt x="4" y="19"/>
                </a:cubicBezTo>
                <a:cubicBezTo>
                  <a:pt x="5" y="19"/>
                  <a:pt x="7" y="20"/>
                  <a:pt x="7" y="19"/>
                </a:cubicBezTo>
                <a:cubicBezTo>
                  <a:pt x="7" y="19"/>
                  <a:pt x="6" y="20"/>
                  <a:pt x="6" y="20"/>
                </a:cubicBezTo>
                <a:cubicBezTo>
                  <a:pt x="6" y="21"/>
                  <a:pt x="7" y="22"/>
                  <a:pt x="7" y="23"/>
                </a:cubicBezTo>
                <a:cubicBezTo>
                  <a:pt x="7" y="24"/>
                  <a:pt x="4" y="27"/>
                  <a:pt x="7" y="27"/>
                </a:cubicBezTo>
                <a:cubicBezTo>
                  <a:pt x="7" y="27"/>
                  <a:pt x="10" y="27"/>
                  <a:pt x="11" y="27"/>
                </a:cubicBezTo>
                <a:cubicBezTo>
                  <a:pt x="12" y="26"/>
                  <a:pt x="15" y="26"/>
                  <a:pt x="15" y="26"/>
                </a:cubicBezTo>
                <a:cubicBezTo>
                  <a:pt x="14" y="28"/>
                  <a:pt x="13" y="28"/>
                  <a:pt x="14" y="30"/>
                </a:cubicBezTo>
                <a:cubicBezTo>
                  <a:pt x="15" y="33"/>
                  <a:pt x="15" y="31"/>
                  <a:pt x="16" y="32"/>
                </a:cubicBezTo>
                <a:cubicBezTo>
                  <a:pt x="16" y="33"/>
                  <a:pt x="15" y="35"/>
                  <a:pt x="16" y="36"/>
                </a:cubicBezTo>
                <a:cubicBezTo>
                  <a:pt x="17" y="38"/>
                  <a:pt x="14" y="38"/>
                  <a:pt x="13" y="38"/>
                </a:cubicBezTo>
                <a:cubicBezTo>
                  <a:pt x="11" y="39"/>
                  <a:pt x="10" y="37"/>
                  <a:pt x="8" y="39"/>
                </a:cubicBezTo>
                <a:cubicBezTo>
                  <a:pt x="7" y="41"/>
                  <a:pt x="12" y="40"/>
                  <a:pt x="11" y="41"/>
                </a:cubicBezTo>
                <a:cubicBezTo>
                  <a:pt x="11" y="41"/>
                  <a:pt x="9" y="42"/>
                  <a:pt x="9" y="42"/>
                </a:cubicBezTo>
                <a:cubicBezTo>
                  <a:pt x="9" y="43"/>
                  <a:pt x="10" y="43"/>
                  <a:pt x="9" y="44"/>
                </a:cubicBezTo>
                <a:cubicBezTo>
                  <a:pt x="8" y="45"/>
                  <a:pt x="7" y="46"/>
                  <a:pt x="5" y="47"/>
                </a:cubicBezTo>
                <a:cubicBezTo>
                  <a:pt x="4" y="48"/>
                  <a:pt x="6" y="49"/>
                  <a:pt x="6" y="49"/>
                </a:cubicBezTo>
                <a:cubicBezTo>
                  <a:pt x="7" y="49"/>
                  <a:pt x="9" y="48"/>
                  <a:pt x="9" y="48"/>
                </a:cubicBezTo>
                <a:cubicBezTo>
                  <a:pt x="9" y="49"/>
                  <a:pt x="12" y="49"/>
                  <a:pt x="13" y="50"/>
                </a:cubicBezTo>
                <a:cubicBezTo>
                  <a:pt x="15" y="50"/>
                  <a:pt x="17" y="48"/>
                  <a:pt x="18" y="48"/>
                </a:cubicBezTo>
                <a:cubicBezTo>
                  <a:pt x="18" y="48"/>
                  <a:pt x="16" y="53"/>
                  <a:pt x="13" y="52"/>
                </a:cubicBezTo>
                <a:cubicBezTo>
                  <a:pt x="12" y="51"/>
                  <a:pt x="11" y="52"/>
                  <a:pt x="10" y="52"/>
                </a:cubicBezTo>
                <a:cubicBezTo>
                  <a:pt x="8" y="52"/>
                  <a:pt x="9" y="51"/>
                  <a:pt x="8" y="51"/>
                </a:cubicBezTo>
                <a:cubicBezTo>
                  <a:pt x="8" y="51"/>
                  <a:pt x="8" y="54"/>
                  <a:pt x="7" y="55"/>
                </a:cubicBezTo>
                <a:cubicBezTo>
                  <a:pt x="7" y="55"/>
                  <a:pt x="6" y="56"/>
                  <a:pt x="5" y="57"/>
                </a:cubicBezTo>
                <a:cubicBezTo>
                  <a:pt x="5" y="57"/>
                  <a:pt x="3" y="58"/>
                  <a:pt x="3" y="59"/>
                </a:cubicBezTo>
                <a:cubicBezTo>
                  <a:pt x="3" y="59"/>
                  <a:pt x="5" y="59"/>
                  <a:pt x="5" y="59"/>
                </a:cubicBezTo>
                <a:cubicBezTo>
                  <a:pt x="5" y="59"/>
                  <a:pt x="4" y="59"/>
                  <a:pt x="5" y="60"/>
                </a:cubicBezTo>
                <a:cubicBezTo>
                  <a:pt x="5" y="60"/>
                  <a:pt x="7" y="57"/>
                  <a:pt x="8" y="57"/>
                </a:cubicBezTo>
                <a:cubicBezTo>
                  <a:pt x="9" y="57"/>
                  <a:pt x="11" y="58"/>
                  <a:pt x="12" y="57"/>
                </a:cubicBezTo>
                <a:cubicBezTo>
                  <a:pt x="14" y="57"/>
                  <a:pt x="13" y="55"/>
                  <a:pt x="15" y="55"/>
                </a:cubicBezTo>
                <a:cubicBezTo>
                  <a:pt x="16" y="54"/>
                  <a:pt x="17" y="55"/>
                  <a:pt x="19" y="55"/>
                </a:cubicBezTo>
                <a:cubicBezTo>
                  <a:pt x="20" y="56"/>
                  <a:pt x="21" y="54"/>
                  <a:pt x="23" y="55"/>
                </a:cubicBezTo>
                <a:cubicBezTo>
                  <a:pt x="24" y="56"/>
                  <a:pt x="26" y="55"/>
                  <a:pt x="27" y="54"/>
                </a:cubicBezTo>
                <a:cubicBezTo>
                  <a:pt x="29" y="54"/>
                  <a:pt x="32" y="54"/>
                  <a:pt x="34" y="54"/>
                </a:cubicBezTo>
                <a:cubicBezTo>
                  <a:pt x="34" y="54"/>
                  <a:pt x="38" y="51"/>
                  <a:pt x="38" y="51"/>
                </a:cubicBezTo>
                <a:cubicBezTo>
                  <a:pt x="37" y="50"/>
                  <a:pt x="33" y="51"/>
                  <a:pt x="33" y="50"/>
                </a:cubicBezTo>
                <a:cubicBezTo>
                  <a:pt x="33" y="49"/>
                  <a:pt x="37" y="46"/>
                  <a:pt x="38" y="46"/>
                </a:cubicBezTo>
                <a:cubicBezTo>
                  <a:pt x="39" y="44"/>
                  <a:pt x="40" y="40"/>
                  <a:pt x="36" y="40"/>
                </a:cubicBezTo>
                <a:cubicBezTo>
                  <a:pt x="35" y="40"/>
                  <a:pt x="33" y="41"/>
                  <a:pt x="32" y="41"/>
                </a:cubicBezTo>
                <a:cubicBezTo>
                  <a:pt x="30" y="40"/>
                  <a:pt x="32" y="40"/>
                  <a:pt x="32" y="39"/>
                </a:cubicBezTo>
                <a:cubicBezTo>
                  <a:pt x="32" y="38"/>
                  <a:pt x="32" y="37"/>
                  <a:pt x="31" y="36"/>
                </a:cubicBezTo>
                <a:cubicBezTo>
                  <a:pt x="31" y="36"/>
                  <a:pt x="27" y="35"/>
                  <a:pt x="28" y="34"/>
                </a:cubicBezTo>
                <a:cubicBezTo>
                  <a:pt x="28" y="34"/>
                  <a:pt x="30" y="35"/>
                  <a:pt x="30" y="34"/>
                </a:cubicBezTo>
                <a:cubicBezTo>
                  <a:pt x="31" y="33"/>
                  <a:pt x="30" y="32"/>
                  <a:pt x="29" y="31"/>
                </a:cubicBezTo>
                <a:cubicBezTo>
                  <a:pt x="26" y="29"/>
                  <a:pt x="25" y="29"/>
                  <a:pt x="23" y="25"/>
                </a:cubicBezTo>
                <a:cubicBezTo>
                  <a:pt x="22" y="23"/>
                  <a:pt x="21" y="21"/>
                  <a:pt x="18" y="19"/>
                </a:cubicBezTo>
                <a:cubicBezTo>
                  <a:pt x="17" y="18"/>
                  <a:pt x="13" y="20"/>
                  <a:pt x="12" y="18"/>
                </a:cubicBezTo>
                <a:cubicBezTo>
                  <a:pt x="12" y="18"/>
                  <a:pt x="18" y="17"/>
                  <a:pt x="17" y="16"/>
                </a:cubicBezTo>
                <a:cubicBezTo>
                  <a:pt x="17" y="16"/>
                  <a:pt x="15" y="17"/>
                  <a:pt x="14" y="16"/>
                </a:cubicBezTo>
                <a:cubicBezTo>
                  <a:pt x="14" y="16"/>
                  <a:pt x="18" y="15"/>
                  <a:pt x="18" y="15"/>
                </a:cubicBezTo>
                <a:cubicBezTo>
                  <a:pt x="19" y="14"/>
                  <a:pt x="22" y="9"/>
                  <a:pt x="21" y="8"/>
                </a:cubicBezTo>
                <a:cubicBezTo>
                  <a:pt x="20" y="6"/>
                  <a:pt x="17" y="6"/>
                  <a:pt x="15" y="6"/>
                </a:cubicBezTo>
                <a:cubicBezTo>
                  <a:pt x="14" y="7"/>
                  <a:pt x="9" y="7"/>
                  <a:pt x="9" y="7"/>
                </a:cubicBezTo>
                <a:cubicBezTo>
                  <a:pt x="9" y="7"/>
                  <a:pt x="11" y="6"/>
                  <a:pt x="11" y="6"/>
                </a:cubicBezTo>
                <a:cubicBezTo>
                  <a:pt x="11" y="6"/>
                  <a:pt x="9" y="5"/>
                  <a:pt x="9" y="6"/>
                </a:cubicBezTo>
                <a:cubicBezTo>
                  <a:pt x="9" y="5"/>
                  <a:pt x="18" y="1"/>
                  <a:pt x="15" y="0"/>
                </a:cubicBezTo>
                <a:cubicBezTo>
                  <a:pt x="14" y="0"/>
                  <a:pt x="17" y="1"/>
                  <a:pt x="15"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7" name="Freeform 406">
            <a:extLst>
              <a:ext uri="{FF2B5EF4-FFF2-40B4-BE49-F238E27FC236}">
                <a16:creationId xmlns:a16="http://schemas.microsoft.com/office/drawing/2014/main" id="{732A8D7F-8017-17D4-CE7D-6735896A66D2}"/>
              </a:ext>
            </a:extLst>
          </p:cNvPr>
          <p:cNvSpPr/>
          <p:nvPr/>
        </p:nvSpPr>
        <p:spPr bwMode="auto">
          <a:xfrm>
            <a:off x="9799222" y="2601095"/>
            <a:ext cx="261198" cy="224673"/>
          </a:xfrm>
          <a:custGeom>
            <a:avLst/>
            <a:gdLst>
              <a:gd name="T0" fmla="*/ 77 w 90"/>
              <a:gd name="T1" fmla="*/ 2 h 62"/>
              <a:gd name="T2" fmla="*/ 66 w 90"/>
              <a:gd name="T3" fmla="*/ 6 h 62"/>
              <a:gd name="T4" fmla="*/ 51 w 90"/>
              <a:gd name="T5" fmla="*/ 8 h 62"/>
              <a:gd name="T6" fmla="*/ 48 w 90"/>
              <a:gd name="T7" fmla="*/ 9 h 62"/>
              <a:gd name="T8" fmla="*/ 39 w 90"/>
              <a:gd name="T9" fmla="*/ 11 h 62"/>
              <a:gd name="T10" fmla="*/ 32 w 90"/>
              <a:gd name="T11" fmla="*/ 14 h 62"/>
              <a:gd name="T12" fmla="*/ 26 w 90"/>
              <a:gd name="T13" fmla="*/ 19 h 62"/>
              <a:gd name="T14" fmla="*/ 26 w 90"/>
              <a:gd name="T15" fmla="*/ 21 h 62"/>
              <a:gd name="T16" fmla="*/ 27 w 90"/>
              <a:gd name="T17" fmla="*/ 23 h 62"/>
              <a:gd name="T18" fmla="*/ 23 w 90"/>
              <a:gd name="T19" fmla="*/ 25 h 62"/>
              <a:gd name="T20" fmla="*/ 21 w 90"/>
              <a:gd name="T21" fmla="*/ 28 h 62"/>
              <a:gd name="T22" fmla="*/ 21 w 90"/>
              <a:gd name="T23" fmla="*/ 29 h 62"/>
              <a:gd name="T24" fmla="*/ 14 w 90"/>
              <a:gd name="T25" fmla="*/ 31 h 62"/>
              <a:gd name="T26" fmla="*/ 19 w 90"/>
              <a:gd name="T27" fmla="*/ 34 h 62"/>
              <a:gd name="T28" fmla="*/ 9 w 90"/>
              <a:gd name="T29" fmla="*/ 38 h 62"/>
              <a:gd name="T30" fmla="*/ 6 w 90"/>
              <a:gd name="T31" fmla="*/ 41 h 62"/>
              <a:gd name="T32" fmla="*/ 5 w 90"/>
              <a:gd name="T33" fmla="*/ 47 h 62"/>
              <a:gd name="T34" fmla="*/ 4 w 90"/>
              <a:gd name="T35" fmla="*/ 53 h 62"/>
              <a:gd name="T36" fmla="*/ 12 w 90"/>
              <a:gd name="T37" fmla="*/ 55 h 62"/>
              <a:gd name="T38" fmla="*/ 12 w 90"/>
              <a:gd name="T39" fmla="*/ 56 h 62"/>
              <a:gd name="T40" fmla="*/ 16 w 90"/>
              <a:gd name="T41" fmla="*/ 62 h 62"/>
              <a:gd name="T42" fmla="*/ 26 w 90"/>
              <a:gd name="T43" fmla="*/ 61 h 62"/>
              <a:gd name="T44" fmla="*/ 26 w 90"/>
              <a:gd name="T45" fmla="*/ 59 h 62"/>
              <a:gd name="T46" fmla="*/ 20 w 90"/>
              <a:gd name="T47" fmla="*/ 48 h 62"/>
              <a:gd name="T48" fmla="*/ 20 w 90"/>
              <a:gd name="T49" fmla="*/ 42 h 62"/>
              <a:gd name="T50" fmla="*/ 22 w 90"/>
              <a:gd name="T51" fmla="*/ 40 h 62"/>
              <a:gd name="T52" fmla="*/ 21 w 90"/>
              <a:gd name="T53" fmla="*/ 36 h 62"/>
              <a:gd name="T54" fmla="*/ 27 w 90"/>
              <a:gd name="T55" fmla="*/ 34 h 62"/>
              <a:gd name="T56" fmla="*/ 27 w 90"/>
              <a:gd name="T57" fmla="*/ 32 h 62"/>
              <a:gd name="T58" fmla="*/ 32 w 90"/>
              <a:gd name="T59" fmla="*/ 31 h 62"/>
              <a:gd name="T60" fmla="*/ 35 w 90"/>
              <a:gd name="T61" fmla="*/ 29 h 62"/>
              <a:gd name="T62" fmla="*/ 35 w 90"/>
              <a:gd name="T63" fmla="*/ 26 h 62"/>
              <a:gd name="T64" fmla="*/ 42 w 90"/>
              <a:gd name="T65" fmla="*/ 24 h 62"/>
              <a:gd name="T66" fmla="*/ 45 w 90"/>
              <a:gd name="T67" fmla="*/ 22 h 62"/>
              <a:gd name="T68" fmla="*/ 58 w 90"/>
              <a:gd name="T69" fmla="*/ 15 h 62"/>
              <a:gd name="T70" fmla="*/ 81 w 90"/>
              <a:gd name="T71" fmla="*/ 8 h 62"/>
              <a:gd name="T72" fmla="*/ 84 w 90"/>
              <a:gd name="T73"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62">
                <a:moveTo>
                  <a:pt x="84" y="1"/>
                </a:moveTo>
                <a:cubicBezTo>
                  <a:pt x="81" y="1"/>
                  <a:pt x="80" y="0"/>
                  <a:pt x="77" y="2"/>
                </a:cubicBezTo>
                <a:cubicBezTo>
                  <a:pt x="76" y="2"/>
                  <a:pt x="72" y="3"/>
                  <a:pt x="73" y="4"/>
                </a:cubicBezTo>
                <a:cubicBezTo>
                  <a:pt x="72" y="4"/>
                  <a:pt x="68" y="6"/>
                  <a:pt x="66" y="6"/>
                </a:cubicBezTo>
                <a:cubicBezTo>
                  <a:pt x="64" y="6"/>
                  <a:pt x="61" y="7"/>
                  <a:pt x="59" y="8"/>
                </a:cubicBezTo>
                <a:cubicBezTo>
                  <a:pt x="56" y="8"/>
                  <a:pt x="54" y="8"/>
                  <a:pt x="51" y="8"/>
                </a:cubicBezTo>
                <a:cubicBezTo>
                  <a:pt x="51" y="8"/>
                  <a:pt x="45" y="8"/>
                  <a:pt x="46" y="9"/>
                </a:cubicBezTo>
                <a:cubicBezTo>
                  <a:pt x="46" y="9"/>
                  <a:pt x="48" y="9"/>
                  <a:pt x="48" y="9"/>
                </a:cubicBezTo>
                <a:cubicBezTo>
                  <a:pt x="47" y="10"/>
                  <a:pt x="45" y="10"/>
                  <a:pt x="44" y="11"/>
                </a:cubicBezTo>
                <a:cubicBezTo>
                  <a:pt x="43" y="11"/>
                  <a:pt x="41" y="11"/>
                  <a:pt x="39" y="11"/>
                </a:cubicBezTo>
                <a:cubicBezTo>
                  <a:pt x="38" y="11"/>
                  <a:pt x="38" y="11"/>
                  <a:pt x="36" y="12"/>
                </a:cubicBezTo>
                <a:cubicBezTo>
                  <a:pt x="35" y="15"/>
                  <a:pt x="34" y="14"/>
                  <a:pt x="32" y="14"/>
                </a:cubicBezTo>
                <a:cubicBezTo>
                  <a:pt x="30" y="15"/>
                  <a:pt x="31" y="17"/>
                  <a:pt x="28" y="17"/>
                </a:cubicBezTo>
                <a:cubicBezTo>
                  <a:pt x="26" y="17"/>
                  <a:pt x="27" y="19"/>
                  <a:pt x="26" y="19"/>
                </a:cubicBezTo>
                <a:cubicBezTo>
                  <a:pt x="25" y="20"/>
                  <a:pt x="22" y="18"/>
                  <a:pt x="23" y="19"/>
                </a:cubicBezTo>
                <a:cubicBezTo>
                  <a:pt x="23" y="20"/>
                  <a:pt x="26" y="21"/>
                  <a:pt x="26" y="21"/>
                </a:cubicBezTo>
                <a:cubicBezTo>
                  <a:pt x="26" y="21"/>
                  <a:pt x="22" y="22"/>
                  <a:pt x="22" y="22"/>
                </a:cubicBezTo>
                <a:cubicBezTo>
                  <a:pt x="22" y="23"/>
                  <a:pt x="27" y="23"/>
                  <a:pt x="27" y="23"/>
                </a:cubicBezTo>
                <a:cubicBezTo>
                  <a:pt x="27" y="24"/>
                  <a:pt x="20" y="24"/>
                  <a:pt x="21" y="25"/>
                </a:cubicBezTo>
                <a:cubicBezTo>
                  <a:pt x="21" y="24"/>
                  <a:pt x="23" y="25"/>
                  <a:pt x="23" y="25"/>
                </a:cubicBezTo>
                <a:cubicBezTo>
                  <a:pt x="21" y="26"/>
                  <a:pt x="20" y="25"/>
                  <a:pt x="20" y="26"/>
                </a:cubicBezTo>
                <a:cubicBezTo>
                  <a:pt x="19" y="27"/>
                  <a:pt x="21" y="28"/>
                  <a:pt x="21" y="28"/>
                </a:cubicBezTo>
                <a:cubicBezTo>
                  <a:pt x="20" y="28"/>
                  <a:pt x="19" y="28"/>
                  <a:pt x="18" y="28"/>
                </a:cubicBezTo>
                <a:cubicBezTo>
                  <a:pt x="18" y="28"/>
                  <a:pt x="20" y="29"/>
                  <a:pt x="21" y="29"/>
                </a:cubicBezTo>
                <a:cubicBezTo>
                  <a:pt x="19" y="29"/>
                  <a:pt x="18" y="29"/>
                  <a:pt x="17" y="30"/>
                </a:cubicBezTo>
                <a:cubicBezTo>
                  <a:pt x="16" y="31"/>
                  <a:pt x="15" y="31"/>
                  <a:pt x="14" y="31"/>
                </a:cubicBezTo>
                <a:cubicBezTo>
                  <a:pt x="12" y="32"/>
                  <a:pt x="12" y="33"/>
                  <a:pt x="14" y="33"/>
                </a:cubicBezTo>
                <a:cubicBezTo>
                  <a:pt x="15" y="33"/>
                  <a:pt x="18" y="34"/>
                  <a:pt x="19" y="34"/>
                </a:cubicBezTo>
                <a:cubicBezTo>
                  <a:pt x="17" y="35"/>
                  <a:pt x="15" y="33"/>
                  <a:pt x="15" y="36"/>
                </a:cubicBezTo>
                <a:cubicBezTo>
                  <a:pt x="15" y="37"/>
                  <a:pt x="10" y="37"/>
                  <a:pt x="9" y="38"/>
                </a:cubicBezTo>
                <a:cubicBezTo>
                  <a:pt x="8" y="39"/>
                  <a:pt x="9" y="39"/>
                  <a:pt x="9" y="40"/>
                </a:cubicBezTo>
                <a:cubicBezTo>
                  <a:pt x="9" y="40"/>
                  <a:pt x="6" y="41"/>
                  <a:pt x="6" y="41"/>
                </a:cubicBezTo>
                <a:cubicBezTo>
                  <a:pt x="2" y="42"/>
                  <a:pt x="7" y="42"/>
                  <a:pt x="7" y="43"/>
                </a:cubicBezTo>
                <a:cubicBezTo>
                  <a:pt x="8" y="44"/>
                  <a:pt x="5" y="47"/>
                  <a:pt x="5" y="47"/>
                </a:cubicBezTo>
                <a:cubicBezTo>
                  <a:pt x="3" y="49"/>
                  <a:pt x="0" y="47"/>
                  <a:pt x="0" y="51"/>
                </a:cubicBezTo>
                <a:cubicBezTo>
                  <a:pt x="0" y="55"/>
                  <a:pt x="2" y="53"/>
                  <a:pt x="4" y="53"/>
                </a:cubicBezTo>
                <a:cubicBezTo>
                  <a:pt x="6" y="54"/>
                  <a:pt x="7" y="55"/>
                  <a:pt x="9" y="54"/>
                </a:cubicBezTo>
                <a:cubicBezTo>
                  <a:pt x="9" y="54"/>
                  <a:pt x="11" y="56"/>
                  <a:pt x="12" y="55"/>
                </a:cubicBezTo>
                <a:cubicBezTo>
                  <a:pt x="12" y="55"/>
                  <a:pt x="10" y="55"/>
                  <a:pt x="10" y="56"/>
                </a:cubicBezTo>
                <a:cubicBezTo>
                  <a:pt x="11" y="56"/>
                  <a:pt x="12" y="56"/>
                  <a:pt x="12" y="56"/>
                </a:cubicBezTo>
                <a:cubicBezTo>
                  <a:pt x="12" y="56"/>
                  <a:pt x="10" y="60"/>
                  <a:pt x="10" y="60"/>
                </a:cubicBezTo>
                <a:cubicBezTo>
                  <a:pt x="12" y="61"/>
                  <a:pt x="14" y="61"/>
                  <a:pt x="16" y="62"/>
                </a:cubicBezTo>
                <a:cubicBezTo>
                  <a:pt x="19" y="62"/>
                  <a:pt x="20" y="62"/>
                  <a:pt x="23" y="62"/>
                </a:cubicBezTo>
                <a:cubicBezTo>
                  <a:pt x="24" y="61"/>
                  <a:pt x="25" y="61"/>
                  <a:pt x="26" y="61"/>
                </a:cubicBezTo>
                <a:cubicBezTo>
                  <a:pt x="27" y="62"/>
                  <a:pt x="28" y="62"/>
                  <a:pt x="30" y="62"/>
                </a:cubicBezTo>
                <a:cubicBezTo>
                  <a:pt x="31" y="62"/>
                  <a:pt x="27" y="59"/>
                  <a:pt x="26" y="59"/>
                </a:cubicBezTo>
                <a:cubicBezTo>
                  <a:pt x="24" y="57"/>
                  <a:pt x="23" y="55"/>
                  <a:pt x="22" y="53"/>
                </a:cubicBezTo>
                <a:cubicBezTo>
                  <a:pt x="20" y="51"/>
                  <a:pt x="21" y="50"/>
                  <a:pt x="20" y="48"/>
                </a:cubicBezTo>
                <a:cubicBezTo>
                  <a:pt x="19" y="45"/>
                  <a:pt x="18" y="45"/>
                  <a:pt x="20" y="43"/>
                </a:cubicBezTo>
                <a:cubicBezTo>
                  <a:pt x="21" y="43"/>
                  <a:pt x="20" y="43"/>
                  <a:pt x="20" y="42"/>
                </a:cubicBezTo>
                <a:cubicBezTo>
                  <a:pt x="21" y="41"/>
                  <a:pt x="24" y="42"/>
                  <a:pt x="24" y="41"/>
                </a:cubicBezTo>
                <a:cubicBezTo>
                  <a:pt x="24" y="41"/>
                  <a:pt x="22" y="40"/>
                  <a:pt x="22" y="40"/>
                </a:cubicBezTo>
                <a:cubicBezTo>
                  <a:pt x="23" y="39"/>
                  <a:pt x="26" y="40"/>
                  <a:pt x="26" y="39"/>
                </a:cubicBezTo>
                <a:cubicBezTo>
                  <a:pt x="26" y="38"/>
                  <a:pt x="21" y="37"/>
                  <a:pt x="21" y="36"/>
                </a:cubicBezTo>
                <a:cubicBezTo>
                  <a:pt x="21" y="36"/>
                  <a:pt x="29" y="37"/>
                  <a:pt x="29" y="37"/>
                </a:cubicBezTo>
                <a:cubicBezTo>
                  <a:pt x="29" y="36"/>
                  <a:pt x="27" y="35"/>
                  <a:pt x="27" y="34"/>
                </a:cubicBezTo>
                <a:cubicBezTo>
                  <a:pt x="27" y="33"/>
                  <a:pt x="30" y="35"/>
                  <a:pt x="31" y="34"/>
                </a:cubicBezTo>
                <a:cubicBezTo>
                  <a:pt x="31" y="33"/>
                  <a:pt x="27" y="31"/>
                  <a:pt x="27" y="32"/>
                </a:cubicBezTo>
                <a:cubicBezTo>
                  <a:pt x="27" y="31"/>
                  <a:pt x="31" y="33"/>
                  <a:pt x="32" y="32"/>
                </a:cubicBezTo>
                <a:cubicBezTo>
                  <a:pt x="32" y="32"/>
                  <a:pt x="33" y="31"/>
                  <a:pt x="32" y="31"/>
                </a:cubicBezTo>
                <a:cubicBezTo>
                  <a:pt x="32" y="31"/>
                  <a:pt x="30" y="29"/>
                  <a:pt x="30" y="29"/>
                </a:cubicBezTo>
                <a:cubicBezTo>
                  <a:pt x="32" y="29"/>
                  <a:pt x="33" y="30"/>
                  <a:pt x="35" y="29"/>
                </a:cubicBezTo>
                <a:cubicBezTo>
                  <a:pt x="35" y="28"/>
                  <a:pt x="37" y="27"/>
                  <a:pt x="37" y="27"/>
                </a:cubicBezTo>
                <a:cubicBezTo>
                  <a:pt x="37" y="26"/>
                  <a:pt x="35" y="26"/>
                  <a:pt x="35" y="26"/>
                </a:cubicBezTo>
                <a:cubicBezTo>
                  <a:pt x="36" y="26"/>
                  <a:pt x="39" y="26"/>
                  <a:pt x="39" y="24"/>
                </a:cubicBezTo>
                <a:cubicBezTo>
                  <a:pt x="39" y="22"/>
                  <a:pt x="41" y="25"/>
                  <a:pt x="42" y="24"/>
                </a:cubicBezTo>
                <a:cubicBezTo>
                  <a:pt x="42" y="24"/>
                  <a:pt x="41" y="23"/>
                  <a:pt x="41" y="23"/>
                </a:cubicBezTo>
                <a:cubicBezTo>
                  <a:pt x="42" y="22"/>
                  <a:pt x="45" y="23"/>
                  <a:pt x="45" y="22"/>
                </a:cubicBezTo>
                <a:cubicBezTo>
                  <a:pt x="46" y="21"/>
                  <a:pt x="45" y="20"/>
                  <a:pt x="44" y="20"/>
                </a:cubicBezTo>
                <a:cubicBezTo>
                  <a:pt x="49" y="18"/>
                  <a:pt x="53" y="16"/>
                  <a:pt x="58" y="15"/>
                </a:cubicBezTo>
                <a:cubicBezTo>
                  <a:pt x="61" y="14"/>
                  <a:pt x="65" y="13"/>
                  <a:pt x="68" y="12"/>
                </a:cubicBezTo>
                <a:cubicBezTo>
                  <a:pt x="73" y="11"/>
                  <a:pt x="77" y="10"/>
                  <a:pt x="81" y="8"/>
                </a:cubicBezTo>
                <a:cubicBezTo>
                  <a:pt x="83" y="8"/>
                  <a:pt x="86" y="6"/>
                  <a:pt x="88" y="4"/>
                </a:cubicBezTo>
                <a:cubicBezTo>
                  <a:pt x="90" y="2"/>
                  <a:pt x="86" y="1"/>
                  <a:pt x="84" y="1"/>
                </a:cubicBezTo>
                <a:cubicBezTo>
                  <a:pt x="82" y="1"/>
                  <a:pt x="86" y="1"/>
                  <a:pt x="84"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8" name="Freeform 407">
            <a:extLst>
              <a:ext uri="{FF2B5EF4-FFF2-40B4-BE49-F238E27FC236}">
                <a16:creationId xmlns:a16="http://schemas.microsoft.com/office/drawing/2014/main" id="{2EE9E67F-37DB-E0A7-507E-39B1C0FE7ECA}"/>
              </a:ext>
            </a:extLst>
          </p:cNvPr>
          <p:cNvSpPr/>
          <p:nvPr/>
        </p:nvSpPr>
        <p:spPr bwMode="auto">
          <a:xfrm>
            <a:off x="10469039" y="2507276"/>
            <a:ext cx="93003" cy="58020"/>
          </a:xfrm>
          <a:custGeom>
            <a:avLst/>
            <a:gdLst>
              <a:gd name="T0" fmla="*/ 16 w 32"/>
              <a:gd name="T1" fmla="*/ 6 h 16"/>
              <a:gd name="T2" fmla="*/ 19 w 32"/>
              <a:gd name="T3" fmla="*/ 1 h 16"/>
              <a:gd name="T4" fmla="*/ 16 w 32"/>
              <a:gd name="T5" fmla="*/ 0 h 16"/>
              <a:gd name="T6" fmla="*/ 15 w 32"/>
              <a:gd name="T7" fmla="*/ 2 h 16"/>
              <a:gd name="T8" fmla="*/ 10 w 32"/>
              <a:gd name="T9" fmla="*/ 2 h 16"/>
              <a:gd name="T10" fmla="*/ 9 w 32"/>
              <a:gd name="T11" fmla="*/ 4 h 16"/>
              <a:gd name="T12" fmla="*/ 12 w 32"/>
              <a:gd name="T13" fmla="*/ 4 h 16"/>
              <a:gd name="T14" fmla="*/ 10 w 32"/>
              <a:gd name="T15" fmla="*/ 8 h 16"/>
              <a:gd name="T16" fmla="*/ 5 w 32"/>
              <a:gd name="T17" fmla="*/ 10 h 16"/>
              <a:gd name="T18" fmla="*/ 1 w 32"/>
              <a:gd name="T19" fmla="*/ 15 h 16"/>
              <a:gd name="T20" fmla="*/ 8 w 32"/>
              <a:gd name="T21" fmla="*/ 15 h 16"/>
              <a:gd name="T22" fmla="*/ 17 w 32"/>
              <a:gd name="T23" fmla="*/ 14 h 16"/>
              <a:gd name="T24" fmla="*/ 28 w 32"/>
              <a:gd name="T25" fmla="*/ 12 h 16"/>
              <a:gd name="T26" fmla="*/ 29 w 32"/>
              <a:gd name="T27" fmla="*/ 7 h 16"/>
              <a:gd name="T28" fmla="*/ 22 w 32"/>
              <a:gd name="T29" fmla="*/ 3 h 16"/>
              <a:gd name="T30" fmla="*/ 16 w 32"/>
              <a:gd name="T31" fmla="*/ 6 h 16"/>
              <a:gd name="T32" fmla="*/ 16 w 32"/>
              <a:gd name="T3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6">
                <a:moveTo>
                  <a:pt x="16" y="6"/>
                </a:moveTo>
                <a:cubicBezTo>
                  <a:pt x="16" y="6"/>
                  <a:pt x="19" y="2"/>
                  <a:pt x="19" y="1"/>
                </a:cubicBezTo>
                <a:cubicBezTo>
                  <a:pt x="18" y="0"/>
                  <a:pt x="17" y="0"/>
                  <a:pt x="16" y="0"/>
                </a:cubicBezTo>
                <a:cubicBezTo>
                  <a:pt x="15" y="0"/>
                  <a:pt x="15" y="2"/>
                  <a:pt x="15" y="2"/>
                </a:cubicBezTo>
                <a:cubicBezTo>
                  <a:pt x="13" y="2"/>
                  <a:pt x="12" y="0"/>
                  <a:pt x="10" y="2"/>
                </a:cubicBezTo>
                <a:cubicBezTo>
                  <a:pt x="10" y="2"/>
                  <a:pt x="8" y="3"/>
                  <a:pt x="9" y="4"/>
                </a:cubicBezTo>
                <a:cubicBezTo>
                  <a:pt x="10" y="4"/>
                  <a:pt x="11" y="5"/>
                  <a:pt x="12" y="4"/>
                </a:cubicBezTo>
                <a:cubicBezTo>
                  <a:pt x="10" y="5"/>
                  <a:pt x="5" y="6"/>
                  <a:pt x="10" y="8"/>
                </a:cubicBezTo>
                <a:cubicBezTo>
                  <a:pt x="7" y="7"/>
                  <a:pt x="6" y="8"/>
                  <a:pt x="5" y="10"/>
                </a:cubicBezTo>
                <a:cubicBezTo>
                  <a:pt x="4" y="11"/>
                  <a:pt x="0" y="15"/>
                  <a:pt x="1" y="15"/>
                </a:cubicBezTo>
                <a:cubicBezTo>
                  <a:pt x="3" y="16"/>
                  <a:pt x="6" y="16"/>
                  <a:pt x="8" y="15"/>
                </a:cubicBezTo>
                <a:cubicBezTo>
                  <a:pt x="11" y="13"/>
                  <a:pt x="14" y="13"/>
                  <a:pt x="17" y="14"/>
                </a:cubicBezTo>
                <a:cubicBezTo>
                  <a:pt x="21" y="14"/>
                  <a:pt x="24" y="13"/>
                  <a:pt x="28" y="12"/>
                </a:cubicBezTo>
                <a:cubicBezTo>
                  <a:pt x="30" y="11"/>
                  <a:pt x="32" y="8"/>
                  <a:pt x="29" y="7"/>
                </a:cubicBezTo>
                <a:cubicBezTo>
                  <a:pt x="27" y="6"/>
                  <a:pt x="24" y="2"/>
                  <a:pt x="22" y="3"/>
                </a:cubicBezTo>
                <a:cubicBezTo>
                  <a:pt x="20" y="3"/>
                  <a:pt x="18" y="6"/>
                  <a:pt x="16" y="6"/>
                </a:cubicBezTo>
                <a:cubicBezTo>
                  <a:pt x="15" y="6"/>
                  <a:pt x="17" y="6"/>
                  <a:pt x="16" y="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9" name="Freeform 408">
            <a:extLst>
              <a:ext uri="{FF2B5EF4-FFF2-40B4-BE49-F238E27FC236}">
                <a16:creationId xmlns:a16="http://schemas.microsoft.com/office/drawing/2014/main" id="{EE2C33A3-95D9-0E93-8BC9-A792A09D3CA9}"/>
              </a:ext>
            </a:extLst>
          </p:cNvPr>
          <p:cNvSpPr/>
          <p:nvPr/>
        </p:nvSpPr>
        <p:spPr bwMode="auto">
          <a:xfrm>
            <a:off x="10393845" y="2473946"/>
            <a:ext cx="87066" cy="58020"/>
          </a:xfrm>
          <a:custGeom>
            <a:avLst/>
            <a:gdLst>
              <a:gd name="T0" fmla="*/ 26 w 30"/>
              <a:gd name="T1" fmla="*/ 10 h 16"/>
              <a:gd name="T2" fmla="*/ 28 w 30"/>
              <a:gd name="T3" fmla="*/ 7 h 16"/>
              <a:gd name="T4" fmla="*/ 29 w 30"/>
              <a:gd name="T5" fmla="*/ 5 h 16"/>
              <a:gd name="T6" fmla="*/ 26 w 30"/>
              <a:gd name="T7" fmla="*/ 3 h 16"/>
              <a:gd name="T8" fmla="*/ 22 w 30"/>
              <a:gd name="T9" fmla="*/ 3 h 16"/>
              <a:gd name="T10" fmla="*/ 17 w 30"/>
              <a:gd name="T11" fmla="*/ 4 h 16"/>
              <a:gd name="T12" fmla="*/ 18 w 30"/>
              <a:gd name="T13" fmla="*/ 1 h 16"/>
              <a:gd name="T14" fmla="*/ 12 w 30"/>
              <a:gd name="T15" fmla="*/ 1 h 16"/>
              <a:gd name="T16" fmla="*/ 5 w 30"/>
              <a:gd name="T17" fmla="*/ 4 h 16"/>
              <a:gd name="T18" fmla="*/ 7 w 30"/>
              <a:gd name="T19" fmla="*/ 4 h 16"/>
              <a:gd name="T20" fmla="*/ 0 w 30"/>
              <a:gd name="T21" fmla="*/ 8 h 16"/>
              <a:gd name="T22" fmla="*/ 4 w 30"/>
              <a:gd name="T23" fmla="*/ 9 h 16"/>
              <a:gd name="T24" fmla="*/ 7 w 30"/>
              <a:gd name="T25" fmla="*/ 12 h 16"/>
              <a:gd name="T26" fmla="*/ 12 w 30"/>
              <a:gd name="T27" fmla="*/ 13 h 16"/>
              <a:gd name="T28" fmla="*/ 19 w 30"/>
              <a:gd name="T29" fmla="*/ 16 h 16"/>
              <a:gd name="T30" fmla="*/ 28 w 30"/>
              <a:gd name="T31" fmla="*/ 15 h 16"/>
              <a:gd name="T32" fmla="*/ 26 w 30"/>
              <a:gd name="T33" fmla="*/ 10 h 16"/>
              <a:gd name="T34" fmla="*/ 26 w 30"/>
              <a:gd name="T3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6">
                <a:moveTo>
                  <a:pt x="26" y="10"/>
                </a:moveTo>
                <a:cubicBezTo>
                  <a:pt x="29" y="11"/>
                  <a:pt x="27" y="9"/>
                  <a:pt x="28" y="7"/>
                </a:cubicBezTo>
                <a:cubicBezTo>
                  <a:pt x="28" y="6"/>
                  <a:pt x="29" y="6"/>
                  <a:pt x="29" y="5"/>
                </a:cubicBezTo>
                <a:cubicBezTo>
                  <a:pt x="29" y="4"/>
                  <a:pt x="27" y="3"/>
                  <a:pt x="26" y="3"/>
                </a:cubicBezTo>
                <a:cubicBezTo>
                  <a:pt x="25" y="2"/>
                  <a:pt x="23" y="2"/>
                  <a:pt x="22" y="3"/>
                </a:cubicBezTo>
                <a:cubicBezTo>
                  <a:pt x="22" y="3"/>
                  <a:pt x="17" y="4"/>
                  <a:pt x="17" y="4"/>
                </a:cubicBezTo>
                <a:cubicBezTo>
                  <a:pt x="17" y="4"/>
                  <a:pt x="21" y="2"/>
                  <a:pt x="18" y="1"/>
                </a:cubicBezTo>
                <a:cubicBezTo>
                  <a:pt x="16" y="0"/>
                  <a:pt x="14" y="1"/>
                  <a:pt x="12" y="1"/>
                </a:cubicBezTo>
                <a:cubicBezTo>
                  <a:pt x="11" y="1"/>
                  <a:pt x="6" y="2"/>
                  <a:pt x="5" y="4"/>
                </a:cubicBezTo>
                <a:cubicBezTo>
                  <a:pt x="5" y="4"/>
                  <a:pt x="7" y="4"/>
                  <a:pt x="7" y="4"/>
                </a:cubicBezTo>
                <a:cubicBezTo>
                  <a:pt x="7" y="4"/>
                  <a:pt x="0" y="7"/>
                  <a:pt x="0" y="8"/>
                </a:cubicBezTo>
                <a:cubicBezTo>
                  <a:pt x="0" y="8"/>
                  <a:pt x="4" y="9"/>
                  <a:pt x="4" y="9"/>
                </a:cubicBezTo>
                <a:cubicBezTo>
                  <a:pt x="5" y="9"/>
                  <a:pt x="6" y="11"/>
                  <a:pt x="7" y="12"/>
                </a:cubicBezTo>
                <a:cubicBezTo>
                  <a:pt x="9" y="13"/>
                  <a:pt x="10" y="13"/>
                  <a:pt x="12" y="13"/>
                </a:cubicBezTo>
                <a:cubicBezTo>
                  <a:pt x="14" y="14"/>
                  <a:pt x="17" y="16"/>
                  <a:pt x="19" y="16"/>
                </a:cubicBezTo>
                <a:cubicBezTo>
                  <a:pt x="22" y="16"/>
                  <a:pt x="25" y="16"/>
                  <a:pt x="28" y="15"/>
                </a:cubicBezTo>
                <a:cubicBezTo>
                  <a:pt x="30" y="15"/>
                  <a:pt x="26" y="10"/>
                  <a:pt x="26" y="10"/>
                </a:cubicBezTo>
                <a:cubicBezTo>
                  <a:pt x="27" y="10"/>
                  <a:pt x="25" y="10"/>
                  <a:pt x="26" y="1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1" name="Freeform 409">
            <a:extLst>
              <a:ext uri="{FF2B5EF4-FFF2-40B4-BE49-F238E27FC236}">
                <a16:creationId xmlns:a16="http://schemas.microsoft.com/office/drawing/2014/main" id="{B63EA108-086B-A3B1-6B8C-C5C83AD5C29D}"/>
              </a:ext>
            </a:extLst>
          </p:cNvPr>
          <p:cNvSpPr/>
          <p:nvPr/>
        </p:nvSpPr>
        <p:spPr bwMode="auto">
          <a:xfrm>
            <a:off x="10368121" y="2477648"/>
            <a:ext cx="43533" cy="18518"/>
          </a:xfrm>
          <a:custGeom>
            <a:avLst/>
            <a:gdLst>
              <a:gd name="T0" fmla="*/ 9 w 15"/>
              <a:gd name="T1" fmla="*/ 1 h 5"/>
              <a:gd name="T2" fmla="*/ 4 w 15"/>
              <a:gd name="T3" fmla="*/ 1 h 5"/>
              <a:gd name="T4" fmla="*/ 0 w 15"/>
              <a:gd name="T5" fmla="*/ 1 h 5"/>
              <a:gd name="T6" fmla="*/ 1 w 15"/>
              <a:gd name="T7" fmla="*/ 3 h 5"/>
              <a:gd name="T8" fmla="*/ 6 w 15"/>
              <a:gd name="T9" fmla="*/ 5 h 5"/>
              <a:gd name="T10" fmla="*/ 9 w 15"/>
              <a:gd name="T11" fmla="*/ 1 h 5"/>
              <a:gd name="T12" fmla="*/ 9 w 15"/>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9" y="1"/>
                </a:moveTo>
                <a:cubicBezTo>
                  <a:pt x="8" y="1"/>
                  <a:pt x="6" y="1"/>
                  <a:pt x="4" y="1"/>
                </a:cubicBezTo>
                <a:cubicBezTo>
                  <a:pt x="3" y="1"/>
                  <a:pt x="1" y="0"/>
                  <a:pt x="0" y="1"/>
                </a:cubicBezTo>
                <a:cubicBezTo>
                  <a:pt x="0" y="1"/>
                  <a:pt x="0" y="3"/>
                  <a:pt x="1" y="3"/>
                </a:cubicBezTo>
                <a:cubicBezTo>
                  <a:pt x="3" y="4"/>
                  <a:pt x="4" y="5"/>
                  <a:pt x="6" y="5"/>
                </a:cubicBezTo>
                <a:cubicBezTo>
                  <a:pt x="8" y="5"/>
                  <a:pt x="15" y="2"/>
                  <a:pt x="9" y="1"/>
                </a:cubicBezTo>
                <a:cubicBezTo>
                  <a:pt x="8" y="1"/>
                  <a:pt x="10" y="2"/>
                  <a:pt x="9"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2" name="Freeform 410">
            <a:extLst>
              <a:ext uri="{FF2B5EF4-FFF2-40B4-BE49-F238E27FC236}">
                <a16:creationId xmlns:a16="http://schemas.microsoft.com/office/drawing/2014/main" id="{D17EE9D3-D4F5-0FBF-7120-3294AF0DFED7}"/>
              </a:ext>
            </a:extLst>
          </p:cNvPr>
          <p:cNvSpPr/>
          <p:nvPr/>
        </p:nvSpPr>
        <p:spPr bwMode="auto">
          <a:xfrm>
            <a:off x="10376036" y="2427036"/>
            <a:ext cx="73214" cy="58020"/>
          </a:xfrm>
          <a:custGeom>
            <a:avLst/>
            <a:gdLst>
              <a:gd name="T0" fmla="*/ 7 w 25"/>
              <a:gd name="T1" fmla="*/ 15 h 16"/>
              <a:gd name="T2" fmla="*/ 3 w 25"/>
              <a:gd name="T3" fmla="*/ 13 h 16"/>
              <a:gd name="T4" fmla="*/ 4 w 25"/>
              <a:gd name="T5" fmla="*/ 12 h 16"/>
              <a:gd name="T6" fmla="*/ 0 w 25"/>
              <a:gd name="T7" fmla="*/ 12 h 16"/>
              <a:gd name="T8" fmla="*/ 3 w 25"/>
              <a:gd name="T9" fmla="*/ 11 h 16"/>
              <a:gd name="T10" fmla="*/ 2 w 25"/>
              <a:gd name="T11" fmla="*/ 10 h 16"/>
              <a:gd name="T12" fmla="*/ 6 w 25"/>
              <a:gd name="T13" fmla="*/ 6 h 16"/>
              <a:gd name="T14" fmla="*/ 5 w 25"/>
              <a:gd name="T15" fmla="*/ 6 h 16"/>
              <a:gd name="T16" fmla="*/ 11 w 25"/>
              <a:gd name="T17" fmla="*/ 3 h 16"/>
              <a:gd name="T18" fmla="*/ 18 w 25"/>
              <a:gd name="T19" fmla="*/ 0 h 16"/>
              <a:gd name="T20" fmla="*/ 20 w 25"/>
              <a:gd name="T21" fmla="*/ 4 h 16"/>
              <a:gd name="T22" fmla="*/ 25 w 25"/>
              <a:gd name="T23" fmla="*/ 7 h 16"/>
              <a:gd name="T24" fmla="*/ 21 w 25"/>
              <a:gd name="T25" fmla="*/ 9 h 16"/>
              <a:gd name="T26" fmla="*/ 23 w 25"/>
              <a:gd name="T27" fmla="*/ 12 h 16"/>
              <a:gd name="T28" fmla="*/ 19 w 25"/>
              <a:gd name="T29" fmla="*/ 13 h 16"/>
              <a:gd name="T30" fmla="*/ 7 w 25"/>
              <a:gd name="T31" fmla="*/ 15 h 16"/>
              <a:gd name="T32" fmla="*/ 7 w 25"/>
              <a:gd name="T33"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6">
                <a:moveTo>
                  <a:pt x="7" y="15"/>
                </a:moveTo>
                <a:cubicBezTo>
                  <a:pt x="6" y="14"/>
                  <a:pt x="4" y="14"/>
                  <a:pt x="3" y="13"/>
                </a:cubicBezTo>
                <a:cubicBezTo>
                  <a:pt x="2" y="12"/>
                  <a:pt x="4" y="12"/>
                  <a:pt x="4" y="12"/>
                </a:cubicBezTo>
                <a:cubicBezTo>
                  <a:pt x="4" y="12"/>
                  <a:pt x="0" y="13"/>
                  <a:pt x="0" y="12"/>
                </a:cubicBezTo>
                <a:cubicBezTo>
                  <a:pt x="0" y="10"/>
                  <a:pt x="3" y="11"/>
                  <a:pt x="3" y="11"/>
                </a:cubicBezTo>
                <a:cubicBezTo>
                  <a:pt x="3" y="10"/>
                  <a:pt x="2" y="10"/>
                  <a:pt x="2" y="10"/>
                </a:cubicBezTo>
                <a:cubicBezTo>
                  <a:pt x="2" y="10"/>
                  <a:pt x="7" y="7"/>
                  <a:pt x="6" y="6"/>
                </a:cubicBezTo>
                <a:cubicBezTo>
                  <a:pt x="6" y="6"/>
                  <a:pt x="5" y="6"/>
                  <a:pt x="5" y="6"/>
                </a:cubicBezTo>
                <a:cubicBezTo>
                  <a:pt x="6" y="4"/>
                  <a:pt x="9" y="4"/>
                  <a:pt x="11" y="3"/>
                </a:cubicBezTo>
                <a:cubicBezTo>
                  <a:pt x="13" y="2"/>
                  <a:pt x="16" y="1"/>
                  <a:pt x="18" y="0"/>
                </a:cubicBezTo>
                <a:cubicBezTo>
                  <a:pt x="18" y="0"/>
                  <a:pt x="19" y="3"/>
                  <a:pt x="20" y="4"/>
                </a:cubicBezTo>
                <a:cubicBezTo>
                  <a:pt x="20" y="4"/>
                  <a:pt x="25" y="6"/>
                  <a:pt x="25" y="7"/>
                </a:cubicBezTo>
                <a:cubicBezTo>
                  <a:pt x="25" y="8"/>
                  <a:pt x="20" y="7"/>
                  <a:pt x="21" y="9"/>
                </a:cubicBezTo>
                <a:cubicBezTo>
                  <a:pt x="21" y="9"/>
                  <a:pt x="23" y="10"/>
                  <a:pt x="23" y="12"/>
                </a:cubicBezTo>
                <a:cubicBezTo>
                  <a:pt x="22" y="12"/>
                  <a:pt x="20" y="12"/>
                  <a:pt x="19" y="13"/>
                </a:cubicBezTo>
                <a:cubicBezTo>
                  <a:pt x="16" y="14"/>
                  <a:pt x="10" y="16"/>
                  <a:pt x="7" y="15"/>
                </a:cubicBezTo>
                <a:cubicBezTo>
                  <a:pt x="6" y="14"/>
                  <a:pt x="9" y="16"/>
                  <a:pt x="7" y="15"/>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3" name="Freeform 411">
            <a:extLst>
              <a:ext uri="{FF2B5EF4-FFF2-40B4-BE49-F238E27FC236}">
                <a16:creationId xmlns:a16="http://schemas.microsoft.com/office/drawing/2014/main" id="{D673A171-387D-875D-1A80-946E2B1DA886}"/>
              </a:ext>
            </a:extLst>
          </p:cNvPr>
          <p:cNvSpPr/>
          <p:nvPr/>
        </p:nvSpPr>
        <p:spPr bwMode="auto">
          <a:xfrm>
            <a:off x="11147758" y="2655411"/>
            <a:ext cx="73214" cy="29627"/>
          </a:xfrm>
          <a:custGeom>
            <a:avLst/>
            <a:gdLst>
              <a:gd name="T0" fmla="*/ 5 w 25"/>
              <a:gd name="T1" fmla="*/ 3 h 8"/>
              <a:gd name="T2" fmla="*/ 3 w 25"/>
              <a:gd name="T3" fmla="*/ 1 h 8"/>
              <a:gd name="T4" fmla="*/ 1 w 25"/>
              <a:gd name="T5" fmla="*/ 2 h 8"/>
              <a:gd name="T6" fmla="*/ 2 w 25"/>
              <a:gd name="T7" fmla="*/ 4 h 8"/>
              <a:gd name="T8" fmla="*/ 5 w 25"/>
              <a:gd name="T9" fmla="*/ 6 h 8"/>
              <a:gd name="T10" fmla="*/ 16 w 25"/>
              <a:gd name="T11" fmla="*/ 8 h 8"/>
              <a:gd name="T12" fmla="*/ 24 w 25"/>
              <a:gd name="T13" fmla="*/ 5 h 8"/>
              <a:gd name="T14" fmla="*/ 23 w 25"/>
              <a:gd name="T15" fmla="*/ 6 h 8"/>
              <a:gd name="T16" fmla="*/ 20 w 25"/>
              <a:gd name="T17" fmla="*/ 4 h 8"/>
              <a:gd name="T18" fmla="*/ 15 w 25"/>
              <a:gd name="T19" fmla="*/ 4 h 8"/>
              <a:gd name="T20" fmla="*/ 10 w 25"/>
              <a:gd name="T21" fmla="*/ 2 h 8"/>
              <a:gd name="T22" fmla="*/ 5 w 25"/>
              <a:gd name="T2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8">
                <a:moveTo>
                  <a:pt x="5" y="3"/>
                </a:moveTo>
                <a:cubicBezTo>
                  <a:pt x="4" y="3"/>
                  <a:pt x="4" y="1"/>
                  <a:pt x="3" y="1"/>
                </a:cubicBezTo>
                <a:cubicBezTo>
                  <a:pt x="3" y="0"/>
                  <a:pt x="1" y="2"/>
                  <a:pt x="1" y="2"/>
                </a:cubicBezTo>
                <a:cubicBezTo>
                  <a:pt x="0" y="4"/>
                  <a:pt x="1" y="4"/>
                  <a:pt x="2" y="4"/>
                </a:cubicBezTo>
                <a:cubicBezTo>
                  <a:pt x="3" y="4"/>
                  <a:pt x="4" y="6"/>
                  <a:pt x="5" y="6"/>
                </a:cubicBezTo>
                <a:cubicBezTo>
                  <a:pt x="9" y="7"/>
                  <a:pt x="12" y="8"/>
                  <a:pt x="16" y="8"/>
                </a:cubicBezTo>
                <a:cubicBezTo>
                  <a:pt x="17" y="8"/>
                  <a:pt x="25" y="7"/>
                  <a:pt x="24" y="5"/>
                </a:cubicBezTo>
                <a:cubicBezTo>
                  <a:pt x="23" y="5"/>
                  <a:pt x="23" y="6"/>
                  <a:pt x="23" y="6"/>
                </a:cubicBezTo>
                <a:cubicBezTo>
                  <a:pt x="22" y="6"/>
                  <a:pt x="21" y="5"/>
                  <a:pt x="20" y="4"/>
                </a:cubicBezTo>
                <a:cubicBezTo>
                  <a:pt x="19" y="4"/>
                  <a:pt x="17" y="3"/>
                  <a:pt x="15" y="4"/>
                </a:cubicBezTo>
                <a:cubicBezTo>
                  <a:pt x="14" y="4"/>
                  <a:pt x="12" y="2"/>
                  <a:pt x="10" y="2"/>
                </a:cubicBezTo>
                <a:cubicBezTo>
                  <a:pt x="8" y="2"/>
                  <a:pt x="7" y="3"/>
                  <a:pt x="5"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4" name="Freeform 412">
            <a:extLst>
              <a:ext uri="{FF2B5EF4-FFF2-40B4-BE49-F238E27FC236}">
                <a16:creationId xmlns:a16="http://schemas.microsoft.com/office/drawing/2014/main" id="{903B649F-9882-405B-B77F-3A2DB56E7CCA}"/>
              </a:ext>
            </a:extLst>
          </p:cNvPr>
          <p:cNvSpPr/>
          <p:nvPr/>
        </p:nvSpPr>
        <p:spPr bwMode="auto">
          <a:xfrm>
            <a:off x="11054755" y="2713431"/>
            <a:ext cx="61343" cy="29627"/>
          </a:xfrm>
          <a:custGeom>
            <a:avLst/>
            <a:gdLst>
              <a:gd name="T0" fmla="*/ 2 w 21"/>
              <a:gd name="T1" fmla="*/ 6 h 8"/>
              <a:gd name="T2" fmla="*/ 8 w 21"/>
              <a:gd name="T3" fmla="*/ 6 h 8"/>
              <a:gd name="T4" fmla="*/ 14 w 21"/>
              <a:gd name="T5" fmla="*/ 8 h 8"/>
              <a:gd name="T6" fmla="*/ 19 w 21"/>
              <a:gd name="T7" fmla="*/ 7 h 8"/>
              <a:gd name="T8" fmla="*/ 17 w 21"/>
              <a:gd name="T9" fmla="*/ 4 h 8"/>
              <a:gd name="T10" fmla="*/ 7 w 21"/>
              <a:gd name="T11" fmla="*/ 2 h 8"/>
              <a:gd name="T12" fmla="*/ 4 w 21"/>
              <a:gd name="T13" fmla="*/ 5 h 8"/>
              <a:gd name="T14" fmla="*/ 2 w 21"/>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8">
                <a:moveTo>
                  <a:pt x="2" y="6"/>
                </a:moveTo>
                <a:cubicBezTo>
                  <a:pt x="5" y="6"/>
                  <a:pt x="6" y="6"/>
                  <a:pt x="8" y="6"/>
                </a:cubicBezTo>
                <a:cubicBezTo>
                  <a:pt x="10" y="7"/>
                  <a:pt x="12" y="7"/>
                  <a:pt x="14" y="8"/>
                </a:cubicBezTo>
                <a:cubicBezTo>
                  <a:pt x="16" y="8"/>
                  <a:pt x="18" y="8"/>
                  <a:pt x="19" y="7"/>
                </a:cubicBezTo>
                <a:cubicBezTo>
                  <a:pt x="21" y="6"/>
                  <a:pt x="18" y="5"/>
                  <a:pt x="17" y="4"/>
                </a:cubicBezTo>
                <a:cubicBezTo>
                  <a:pt x="14" y="2"/>
                  <a:pt x="11" y="0"/>
                  <a:pt x="7" y="2"/>
                </a:cubicBezTo>
                <a:cubicBezTo>
                  <a:pt x="5" y="3"/>
                  <a:pt x="5" y="4"/>
                  <a:pt x="4" y="5"/>
                </a:cubicBezTo>
                <a:cubicBezTo>
                  <a:pt x="3" y="5"/>
                  <a:pt x="0" y="6"/>
                  <a:pt x="2" y="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8" name="Freeform 413">
            <a:extLst>
              <a:ext uri="{FF2B5EF4-FFF2-40B4-BE49-F238E27FC236}">
                <a16:creationId xmlns:a16="http://schemas.microsoft.com/office/drawing/2014/main" id="{6F45CC99-2BAF-80A7-4C9C-ED40AE8C8B05}"/>
              </a:ext>
            </a:extLst>
          </p:cNvPr>
          <p:cNvSpPr/>
          <p:nvPr/>
        </p:nvSpPr>
        <p:spPr bwMode="auto">
          <a:xfrm>
            <a:off x="11057724" y="2699853"/>
            <a:ext cx="23745" cy="17283"/>
          </a:xfrm>
          <a:custGeom>
            <a:avLst/>
            <a:gdLst>
              <a:gd name="T0" fmla="*/ 3 w 8"/>
              <a:gd name="T1" fmla="*/ 5 h 5"/>
              <a:gd name="T2" fmla="*/ 4 w 8"/>
              <a:gd name="T3" fmla="*/ 1 h 5"/>
              <a:gd name="T4" fmla="*/ 3 w 8"/>
              <a:gd name="T5" fmla="*/ 5 h 5"/>
              <a:gd name="T6" fmla="*/ 3 w 8"/>
              <a:gd name="T7" fmla="*/ 5 h 5"/>
            </a:gdLst>
            <a:ahLst/>
            <a:cxnLst>
              <a:cxn ang="0">
                <a:pos x="T0" y="T1"/>
              </a:cxn>
              <a:cxn ang="0">
                <a:pos x="T2" y="T3"/>
              </a:cxn>
              <a:cxn ang="0">
                <a:pos x="T4" y="T5"/>
              </a:cxn>
              <a:cxn ang="0">
                <a:pos x="T6" y="T7"/>
              </a:cxn>
            </a:cxnLst>
            <a:rect l="0" t="0" r="r" b="b"/>
            <a:pathLst>
              <a:path w="8" h="5">
                <a:moveTo>
                  <a:pt x="3" y="5"/>
                </a:moveTo>
                <a:cubicBezTo>
                  <a:pt x="0" y="5"/>
                  <a:pt x="1" y="0"/>
                  <a:pt x="4" y="1"/>
                </a:cubicBezTo>
                <a:cubicBezTo>
                  <a:pt x="8" y="2"/>
                  <a:pt x="6" y="4"/>
                  <a:pt x="3" y="5"/>
                </a:cubicBezTo>
                <a:cubicBezTo>
                  <a:pt x="1" y="5"/>
                  <a:pt x="5" y="5"/>
                  <a:pt x="3" y="5"/>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9" name="Freeform 414">
            <a:extLst>
              <a:ext uri="{FF2B5EF4-FFF2-40B4-BE49-F238E27FC236}">
                <a16:creationId xmlns:a16="http://schemas.microsoft.com/office/drawing/2014/main" id="{CDCDFEAD-5880-E9FB-9079-2CCCB4732465}"/>
              </a:ext>
            </a:extLst>
          </p:cNvPr>
          <p:cNvSpPr/>
          <p:nvPr/>
        </p:nvSpPr>
        <p:spPr bwMode="auto">
          <a:xfrm>
            <a:off x="10994403" y="2648005"/>
            <a:ext cx="8904" cy="18518"/>
          </a:xfrm>
          <a:custGeom>
            <a:avLst/>
            <a:gdLst>
              <a:gd name="T0" fmla="*/ 1 w 3"/>
              <a:gd name="T1" fmla="*/ 3 h 5"/>
              <a:gd name="T2" fmla="*/ 3 w 3"/>
              <a:gd name="T3" fmla="*/ 1 h 5"/>
              <a:gd name="T4" fmla="*/ 1 w 3"/>
              <a:gd name="T5" fmla="*/ 5 h 5"/>
              <a:gd name="T6" fmla="*/ 1 w 3"/>
              <a:gd name="T7" fmla="*/ 3 h 5"/>
              <a:gd name="T8" fmla="*/ 1 w 3"/>
              <a:gd name="T9" fmla="*/ 3 h 5"/>
            </a:gdLst>
            <a:ahLst/>
            <a:cxnLst>
              <a:cxn ang="0">
                <a:pos x="T0" y="T1"/>
              </a:cxn>
              <a:cxn ang="0">
                <a:pos x="T2" y="T3"/>
              </a:cxn>
              <a:cxn ang="0">
                <a:pos x="T4" y="T5"/>
              </a:cxn>
              <a:cxn ang="0">
                <a:pos x="T6" y="T7"/>
              </a:cxn>
              <a:cxn ang="0">
                <a:pos x="T8" y="T9"/>
              </a:cxn>
            </a:cxnLst>
            <a:rect l="0" t="0" r="r" b="b"/>
            <a:pathLst>
              <a:path w="3" h="5">
                <a:moveTo>
                  <a:pt x="1" y="3"/>
                </a:moveTo>
                <a:cubicBezTo>
                  <a:pt x="0" y="2"/>
                  <a:pt x="2" y="0"/>
                  <a:pt x="3" y="1"/>
                </a:cubicBezTo>
                <a:cubicBezTo>
                  <a:pt x="3" y="2"/>
                  <a:pt x="2" y="5"/>
                  <a:pt x="1" y="5"/>
                </a:cubicBezTo>
                <a:cubicBezTo>
                  <a:pt x="1" y="5"/>
                  <a:pt x="1" y="3"/>
                  <a:pt x="1" y="3"/>
                </a:cubicBezTo>
                <a:cubicBezTo>
                  <a:pt x="0" y="2"/>
                  <a:pt x="1" y="3"/>
                  <a:pt x="1"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0" name="Freeform 415">
            <a:extLst>
              <a:ext uri="{FF2B5EF4-FFF2-40B4-BE49-F238E27FC236}">
                <a16:creationId xmlns:a16="http://schemas.microsoft.com/office/drawing/2014/main" id="{8732579C-B5A2-2D09-3F11-FE97CFA61E4A}"/>
              </a:ext>
            </a:extLst>
          </p:cNvPr>
          <p:cNvSpPr/>
          <p:nvPr/>
        </p:nvSpPr>
        <p:spPr bwMode="auto">
          <a:xfrm>
            <a:off x="10994403" y="2702321"/>
            <a:ext cx="11873" cy="18518"/>
          </a:xfrm>
          <a:custGeom>
            <a:avLst/>
            <a:gdLst>
              <a:gd name="T0" fmla="*/ 4 w 4"/>
              <a:gd name="T1" fmla="*/ 4 h 5"/>
              <a:gd name="T2" fmla="*/ 0 w 4"/>
              <a:gd name="T3" fmla="*/ 1 h 5"/>
              <a:gd name="T4" fmla="*/ 4 w 4"/>
              <a:gd name="T5" fmla="*/ 4 h 5"/>
            </a:gdLst>
            <a:ahLst/>
            <a:cxnLst>
              <a:cxn ang="0">
                <a:pos x="T0" y="T1"/>
              </a:cxn>
              <a:cxn ang="0">
                <a:pos x="T2" y="T3"/>
              </a:cxn>
              <a:cxn ang="0">
                <a:pos x="T4" y="T5"/>
              </a:cxn>
            </a:cxnLst>
            <a:rect l="0" t="0" r="r" b="b"/>
            <a:pathLst>
              <a:path w="4" h="5">
                <a:moveTo>
                  <a:pt x="4" y="4"/>
                </a:moveTo>
                <a:cubicBezTo>
                  <a:pt x="4" y="3"/>
                  <a:pt x="1" y="0"/>
                  <a:pt x="0" y="1"/>
                </a:cubicBezTo>
                <a:cubicBezTo>
                  <a:pt x="0" y="1"/>
                  <a:pt x="3" y="5"/>
                  <a:pt x="4"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1" name="Freeform 416">
            <a:extLst>
              <a:ext uri="{FF2B5EF4-FFF2-40B4-BE49-F238E27FC236}">
                <a16:creationId xmlns:a16="http://schemas.microsoft.com/office/drawing/2014/main" id="{102251ED-737F-D2D0-49A4-FF92C8B38ECA}"/>
              </a:ext>
            </a:extLst>
          </p:cNvPr>
          <p:cNvSpPr/>
          <p:nvPr/>
        </p:nvSpPr>
        <p:spPr bwMode="auto">
          <a:xfrm>
            <a:off x="11014190" y="2634426"/>
            <a:ext cx="122684" cy="58020"/>
          </a:xfrm>
          <a:custGeom>
            <a:avLst/>
            <a:gdLst>
              <a:gd name="T0" fmla="*/ 34 w 42"/>
              <a:gd name="T1" fmla="*/ 4 h 16"/>
              <a:gd name="T2" fmla="*/ 29 w 42"/>
              <a:gd name="T3" fmla="*/ 3 h 16"/>
              <a:gd name="T4" fmla="*/ 23 w 42"/>
              <a:gd name="T5" fmla="*/ 0 h 16"/>
              <a:gd name="T6" fmla="*/ 22 w 42"/>
              <a:gd name="T7" fmla="*/ 2 h 16"/>
              <a:gd name="T8" fmla="*/ 20 w 42"/>
              <a:gd name="T9" fmla="*/ 6 h 16"/>
              <a:gd name="T10" fmla="*/ 11 w 42"/>
              <a:gd name="T11" fmla="*/ 1 h 16"/>
              <a:gd name="T12" fmla="*/ 4 w 42"/>
              <a:gd name="T13" fmla="*/ 3 h 16"/>
              <a:gd name="T14" fmla="*/ 2 w 42"/>
              <a:gd name="T15" fmla="*/ 6 h 16"/>
              <a:gd name="T16" fmla="*/ 1 w 42"/>
              <a:gd name="T17" fmla="*/ 10 h 16"/>
              <a:gd name="T18" fmla="*/ 9 w 42"/>
              <a:gd name="T19" fmla="*/ 14 h 16"/>
              <a:gd name="T20" fmla="*/ 13 w 42"/>
              <a:gd name="T21" fmla="*/ 15 h 16"/>
              <a:gd name="T22" fmla="*/ 15 w 42"/>
              <a:gd name="T23" fmla="*/ 13 h 16"/>
              <a:gd name="T24" fmla="*/ 16 w 42"/>
              <a:gd name="T25" fmla="*/ 14 h 16"/>
              <a:gd name="T26" fmla="*/ 18 w 42"/>
              <a:gd name="T27" fmla="*/ 14 h 16"/>
              <a:gd name="T28" fmla="*/ 25 w 42"/>
              <a:gd name="T29" fmla="*/ 12 h 16"/>
              <a:gd name="T30" fmla="*/ 28 w 42"/>
              <a:gd name="T31" fmla="*/ 14 h 16"/>
              <a:gd name="T32" fmla="*/ 34 w 42"/>
              <a:gd name="T33" fmla="*/ 13 h 16"/>
              <a:gd name="T34" fmla="*/ 33 w 42"/>
              <a:gd name="T35" fmla="*/ 12 h 16"/>
              <a:gd name="T36" fmla="*/ 37 w 42"/>
              <a:gd name="T37" fmla="*/ 12 h 16"/>
              <a:gd name="T38" fmla="*/ 39 w 42"/>
              <a:gd name="T39" fmla="*/ 11 h 16"/>
              <a:gd name="T40" fmla="*/ 40 w 42"/>
              <a:gd name="T41" fmla="*/ 9 h 16"/>
              <a:gd name="T42" fmla="*/ 39 w 42"/>
              <a:gd name="T43" fmla="*/ 9 h 16"/>
              <a:gd name="T44" fmla="*/ 42 w 42"/>
              <a:gd name="T45" fmla="*/ 6 h 16"/>
              <a:gd name="T46" fmla="*/ 34 w 42"/>
              <a:gd name="T47" fmla="*/ 4 h 16"/>
              <a:gd name="T48" fmla="*/ 34 w 42"/>
              <a:gd name="T4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16">
                <a:moveTo>
                  <a:pt x="34" y="4"/>
                </a:moveTo>
                <a:cubicBezTo>
                  <a:pt x="32" y="3"/>
                  <a:pt x="31" y="4"/>
                  <a:pt x="29" y="3"/>
                </a:cubicBezTo>
                <a:cubicBezTo>
                  <a:pt x="29" y="3"/>
                  <a:pt x="24" y="0"/>
                  <a:pt x="23" y="0"/>
                </a:cubicBezTo>
                <a:cubicBezTo>
                  <a:pt x="23" y="0"/>
                  <a:pt x="24" y="1"/>
                  <a:pt x="22" y="2"/>
                </a:cubicBezTo>
                <a:cubicBezTo>
                  <a:pt x="20" y="2"/>
                  <a:pt x="22" y="5"/>
                  <a:pt x="20" y="6"/>
                </a:cubicBezTo>
                <a:cubicBezTo>
                  <a:pt x="19" y="6"/>
                  <a:pt x="12" y="1"/>
                  <a:pt x="11" y="1"/>
                </a:cubicBezTo>
                <a:cubicBezTo>
                  <a:pt x="9" y="0"/>
                  <a:pt x="4" y="1"/>
                  <a:pt x="4" y="3"/>
                </a:cubicBezTo>
                <a:cubicBezTo>
                  <a:pt x="4" y="5"/>
                  <a:pt x="0" y="4"/>
                  <a:pt x="2" y="6"/>
                </a:cubicBezTo>
                <a:cubicBezTo>
                  <a:pt x="3" y="7"/>
                  <a:pt x="0" y="9"/>
                  <a:pt x="1" y="10"/>
                </a:cubicBezTo>
                <a:cubicBezTo>
                  <a:pt x="3" y="12"/>
                  <a:pt x="6" y="13"/>
                  <a:pt x="9" y="14"/>
                </a:cubicBezTo>
                <a:cubicBezTo>
                  <a:pt x="10" y="15"/>
                  <a:pt x="12" y="16"/>
                  <a:pt x="13" y="15"/>
                </a:cubicBezTo>
                <a:cubicBezTo>
                  <a:pt x="14" y="15"/>
                  <a:pt x="14" y="12"/>
                  <a:pt x="15" y="13"/>
                </a:cubicBezTo>
                <a:cubicBezTo>
                  <a:pt x="15" y="13"/>
                  <a:pt x="15" y="14"/>
                  <a:pt x="16" y="14"/>
                </a:cubicBezTo>
                <a:cubicBezTo>
                  <a:pt x="17" y="14"/>
                  <a:pt x="18" y="14"/>
                  <a:pt x="18" y="14"/>
                </a:cubicBezTo>
                <a:cubicBezTo>
                  <a:pt x="20" y="13"/>
                  <a:pt x="22" y="13"/>
                  <a:pt x="25" y="12"/>
                </a:cubicBezTo>
                <a:cubicBezTo>
                  <a:pt x="27" y="12"/>
                  <a:pt x="27" y="14"/>
                  <a:pt x="28" y="14"/>
                </a:cubicBezTo>
                <a:cubicBezTo>
                  <a:pt x="29" y="14"/>
                  <a:pt x="34" y="13"/>
                  <a:pt x="34" y="13"/>
                </a:cubicBezTo>
                <a:cubicBezTo>
                  <a:pt x="34" y="13"/>
                  <a:pt x="33" y="12"/>
                  <a:pt x="33" y="12"/>
                </a:cubicBezTo>
                <a:cubicBezTo>
                  <a:pt x="33" y="11"/>
                  <a:pt x="36" y="12"/>
                  <a:pt x="37" y="12"/>
                </a:cubicBezTo>
                <a:cubicBezTo>
                  <a:pt x="37" y="12"/>
                  <a:pt x="39" y="12"/>
                  <a:pt x="39" y="11"/>
                </a:cubicBezTo>
                <a:cubicBezTo>
                  <a:pt x="39" y="10"/>
                  <a:pt x="40" y="9"/>
                  <a:pt x="40" y="9"/>
                </a:cubicBezTo>
                <a:cubicBezTo>
                  <a:pt x="40" y="9"/>
                  <a:pt x="40" y="9"/>
                  <a:pt x="39" y="9"/>
                </a:cubicBezTo>
                <a:cubicBezTo>
                  <a:pt x="39" y="8"/>
                  <a:pt x="42" y="7"/>
                  <a:pt x="42" y="6"/>
                </a:cubicBezTo>
                <a:cubicBezTo>
                  <a:pt x="41" y="5"/>
                  <a:pt x="36" y="4"/>
                  <a:pt x="34" y="4"/>
                </a:cubicBezTo>
                <a:cubicBezTo>
                  <a:pt x="32" y="3"/>
                  <a:pt x="36" y="4"/>
                  <a:pt x="34"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2" name="Freeform 417">
            <a:extLst>
              <a:ext uri="{FF2B5EF4-FFF2-40B4-BE49-F238E27FC236}">
                <a16:creationId xmlns:a16="http://schemas.microsoft.com/office/drawing/2014/main" id="{10A8A770-83E6-235F-F4F8-8DEC49229ED3}"/>
              </a:ext>
            </a:extLst>
          </p:cNvPr>
          <p:cNvSpPr/>
          <p:nvPr/>
        </p:nvSpPr>
        <p:spPr bwMode="auto">
          <a:xfrm>
            <a:off x="11084438" y="2651709"/>
            <a:ext cx="22756" cy="29627"/>
          </a:xfrm>
          <a:custGeom>
            <a:avLst/>
            <a:gdLst>
              <a:gd name="T0" fmla="*/ 7 w 8"/>
              <a:gd name="T1" fmla="*/ 6 h 8"/>
              <a:gd name="T2" fmla="*/ 4 w 8"/>
              <a:gd name="T3" fmla="*/ 0 h 8"/>
              <a:gd name="T4" fmla="*/ 6 w 8"/>
              <a:gd name="T5" fmla="*/ 2 h 8"/>
              <a:gd name="T6" fmla="*/ 7 w 8"/>
              <a:gd name="T7" fmla="*/ 6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0" y="1"/>
                  <a:pt x="4" y="0"/>
                </a:cubicBezTo>
                <a:cubicBezTo>
                  <a:pt x="5" y="0"/>
                  <a:pt x="8" y="0"/>
                  <a:pt x="6" y="2"/>
                </a:cubicBezTo>
                <a:cubicBezTo>
                  <a:pt x="3" y="4"/>
                  <a:pt x="7" y="4"/>
                  <a:pt x="7" y="6"/>
                </a:cubicBezTo>
                <a:cubicBezTo>
                  <a:pt x="6" y="8"/>
                  <a:pt x="7" y="5"/>
                  <a:pt x="7" y="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4" name="Freeform 418">
            <a:extLst>
              <a:ext uri="{FF2B5EF4-FFF2-40B4-BE49-F238E27FC236}">
                <a16:creationId xmlns:a16="http://schemas.microsoft.com/office/drawing/2014/main" id="{BF716AE0-3D9A-7122-DB75-4C2F6365CE94}"/>
              </a:ext>
            </a:extLst>
          </p:cNvPr>
          <p:cNvSpPr/>
          <p:nvPr/>
        </p:nvSpPr>
        <p:spPr bwMode="auto">
          <a:xfrm>
            <a:off x="11464362" y="2847987"/>
            <a:ext cx="31660" cy="22220"/>
          </a:xfrm>
          <a:custGeom>
            <a:avLst/>
            <a:gdLst>
              <a:gd name="T0" fmla="*/ 3 w 11"/>
              <a:gd name="T1" fmla="*/ 4 h 6"/>
              <a:gd name="T2" fmla="*/ 1 w 11"/>
              <a:gd name="T3" fmla="*/ 1 h 6"/>
              <a:gd name="T4" fmla="*/ 6 w 11"/>
              <a:gd name="T5" fmla="*/ 1 h 6"/>
              <a:gd name="T6" fmla="*/ 3 w 11"/>
              <a:gd name="T7" fmla="*/ 4 h 6"/>
              <a:gd name="T8" fmla="*/ 3 w 11"/>
              <a:gd name="T9" fmla="*/ 4 h 6"/>
            </a:gdLst>
            <a:ahLst/>
            <a:cxnLst>
              <a:cxn ang="0">
                <a:pos x="T0" y="T1"/>
              </a:cxn>
              <a:cxn ang="0">
                <a:pos x="T2" y="T3"/>
              </a:cxn>
              <a:cxn ang="0">
                <a:pos x="T4" y="T5"/>
              </a:cxn>
              <a:cxn ang="0">
                <a:pos x="T6" y="T7"/>
              </a:cxn>
              <a:cxn ang="0">
                <a:pos x="T8" y="T9"/>
              </a:cxn>
            </a:cxnLst>
            <a:rect l="0" t="0" r="r" b="b"/>
            <a:pathLst>
              <a:path w="11" h="6">
                <a:moveTo>
                  <a:pt x="3" y="4"/>
                </a:moveTo>
                <a:cubicBezTo>
                  <a:pt x="1" y="3"/>
                  <a:pt x="0" y="3"/>
                  <a:pt x="1" y="1"/>
                </a:cubicBezTo>
                <a:cubicBezTo>
                  <a:pt x="2" y="0"/>
                  <a:pt x="4" y="1"/>
                  <a:pt x="6" y="1"/>
                </a:cubicBezTo>
                <a:cubicBezTo>
                  <a:pt x="11" y="2"/>
                  <a:pt x="6" y="6"/>
                  <a:pt x="3" y="4"/>
                </a:cubicBezTo>
                <a:cubicBezTo>
                  <a:pt x="2" y="3"/>
                  <a:pt x="4" y="5"/>
                  <a:pt x="3"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5" name="Freeform 419">
            <a:extLst>
              <a:ext uri="{FF2B5EF4-FFF2-40B4-BE49-F238E27FC236}">
                <a16:creationId xmlns:a16="http://schemas.microsoft.com/office/drawing/2014/main" id="{4DA32931-3E8A-4F26-C3A5-FAF021A1D22B}"/>
              </a:ext>
            </a:extLst>
          </p:cNvPr>
          <p:cNvSpPr/>
          <p:nvPr/>
        </p:nvSpPr>
        <p:spPr bwMode="auto">
          <a:xfrm>
            <a:off x="11403019" y="3166480"/>
            <a:ext cx="17808" cy="18518"/>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6" name="Freeform 420">
            <a:extLst>
              <a:ext uri="{FF2B5EF4-FFF2-40B4-BE49-F238E27FC236}">
                <a16:creationId xmlns:a16="http://schemas.microsoft.com/office/drawing/2014/main" id="{0EF36E4C-AF48-F097-684A-C7F0C76AEA06}"/>
              </a:ext>
            </a:extLst>
          </p:cNvPr>
          <p:cNvSpPr/>
          <p:nvPr/>
        </p:nvSpPr>
        <p:spPr bwMode="auto">
          <a:xfrm>
            <a:off x="11017158" y="3272644"/>
            <a:ext cx="14840" cy="9875"/>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7" name="Freeform 421">
            <a:extLst>
              <a:ext uri="{FF2B5EF4-FFF2-40B4-BE49-F238E27FC236}">
                <a16:creationId xmlns:a16="http://schemas.microsoft.com/office/drawing/2014/main" id="{9AE4EB0C-94EA-5DED-CB43-9EE21D092464}"/>
              </a:ext>
            </a:extLst>
          </p:cNvPr>
          <p:cNvSpPr/>
          <p:nvPr/>
        </p:nvSpPr>
        <p:spPr bwMode="auto">
          <a:xfrm>
            <a:off x="11278356" y="3381276"/>
            <a:ext cx="14840" cy="17283"/>
          </a:xfrm>
          <a:custGeom>
            <a:avLst/>
            <a:gdLst>
              <a:gd name="T0" fmla="*/ 5 w 5"/>
              <a:gd name="T1" fmla="*/ 1 h 5"/>
              <a:gd name="T2" fmla="*/ 1 w 5"/>
              <a:gd name="T3" fmla="*/ 5 h 5"/>
              <a:gd name="T4" fmla="*/ 4 w 5"/>
              <a:gd name="T5" fmla="*/ 3 h 5"/>
              <a:gd name="T6" fmla="*/ 5 w 5"/>
              <a:gd name="T7" fmla="*/ 1 h 5"/>
            </a:gdLst>
            <a:ahLst/>
            <a:cxnLst>
              <a:cxn ang="0">
                <a:pos x="T0" y="T1"/>
              </a:cxn>
              <a:cxn ang="0">
                <a:pos x="T2" y="T3"/>
              </a:cxn>
              <a:cxn ang="0">
                <a:pos x="T4" y="T5"/>
              </a:cxn>
              <a:cxn ang="0">
                <a:pos x="T6" y="T7"/>
              </a:cxn>
            </a:cxnLst>
            <a:rect l="0" t="0" r="r" b="b"/>
            <a:pathLst>
              <a:path w="5" h="5">
                <a:moveTo>
                  <a:pt x="5" y="1"/>
                </a:moveTo>
                <a:cubicBezTo>
                  <a:pt x="5" y="1"/>
                  <a:pt x="0" y="5"/>
                  <a:pt x="1" y="5"/>
                </a:cubicBezTo>
                <a:cubicBezTo>
                  <a:pt x="2" y="5"/>
                  <a:pt x="4" y="3"/>
                  <a:pt x="4" y="3"/>
                </a:cubicBezTo>
                <a:cubicBezTo>
                  <a:pt x="5" y="2"/>
                  <a:pt x="5" y="0"/>
                  <a:pt x="5" y="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8" name="Freeform 422">
            <a:extLst>
              <a:ext uri="{FF2B5EF4-FFF2-40B4-BE49-F238E27FC236}">
                <a16:creationId xmlns:a16="http://schemas.microsoft.com/office/drawing/2014/main" id="{DED12EF4-995A-4AA4-0B9F-D8DE47BE513B}"/>
              </a:ext>
            </a:extLst>
          </p:cNvPr>
          <p:cNvSpPr/>
          <p:nvPr/>
        </p:nvSpPr>
        <p:spPr bwMode="auto">
          <a:xfrm>
            <a:off x="11269453" y="3409668"/>
            <a:ext cx="5937" cy="3703"/>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82" name="Freeform 423">
            <a:extLst>
              <a:ext uri="{FF2B5EF4-FFF2-40B4-BE49-F238E27FC236}">
                <a16:creationId xmlns:a16="http://schemas.microsoft.com/office/drawing/2014/main" id="{07021DC0-0FFC-893B-0F61-451687BEDC44}"/>
              </a:ext>
            </a:extLst>
          </p:cNvPr>
          <p:cNvSpPr/>
          <p:nvPr/>
        </p:nvSpPr>
        <p:spPr bwMode="auto">
          <a:xfrm>
            <a:off x="11228887" y="3467688"/>
            <a:ext cx="8904" cy="3703"/>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83" name="Freeform 424">
            <a:extLst>
              <a:ext uri="{FF2B5EF4-FFF2-40B4-BE49-F238E27FC236}">
                <a16:creationId xmlns:a16="http://schemas.microsoft.com/office/drawing/2014/main" id="{E4EC2A6F-8A0C-683E-F063-87C2C04F96BE}"/>
              </a:ext>
            </a:extLst>
          </p:cNvPr>
          <p:cNvSpPr/>
          <p:nvPr/>
        </p:nvSpPr>
        <p:spPr bwMode="auto">
          <a:xfrm>
            <a:off x="11194259" y="3486205"/>
            <a:ext cx="20777" cy="14814"/>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84" name="Freeform 425">
            <a:extLst>
              <a:ext uri="{FF2B5EF4-FFF2-40B4-BE49-F238E27FC236}">
                <a16:creationId xmlns:a16="http://schemas.microsoft.com/office/drawing/2014/main" id="{BF284D00-7107-009B-D3A9-4A433DB9C2BA}"/>
              </a:ext>
            </a:extLst>
          </p:cNvPr>
          <p:cNvSpPr/>
          <p:nvPr/>
        </p:nvSpPr>
        <p:spPr bwMode="auto">
          <a:xfrm>
            <a:off x="11171503" y="3501019"/>
            <a:ext cx="16819" cy="13580"/>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85" name="Freeform 426">
            <a:extLst>
              <a:ext uri="{FF2B5EF4-FFF2-40B4-BE49-F238E27FC236}">
                <a16:creationId xmlns:a16="http://schemas.microsoft.com/office/drawing/2014/main" id="{9A9B9E1F-9C7F-1749-D30D-584DACA56835}"/>
              </a:ext>
            </a:extLst>
          </p:cNvPr>
          <p:cNvSpPr/>
          <p:nvPr/>
        </p:nvSpPr>
        <p:spPr bwMode="auto">
          <a:xfrm>
            <a:off x="11156662" y="3512129"/>
            <a:ext cx="14840" cy="17283"/>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87" name="Freeform 427">
            <a:extLst>
              <a:ext uri="{FF2B5EF4-FFF2-40B4-BE49-F238E27FC236}">
                <a16:creationId xmlns:a16="http://schemas.microsoft.com/office/drawing/2014/main" id="{581BD06D-596B-3900-4794-A760E675B4AB}"/>
              </a:ext>
            </a:extLst>
          </p:cNvPr>
          <p:cNvSpPr/>
          <p:nvPr/>
        </p:nvSpPr>
        <p:spPr bwMode="auto">
          <a:xfrm>
            <a:off x="11153694" y="3536818"/>
            <a:ext cx="2968" cy="370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89" name="Freeform 428">
            <a:extLst>
              <a:ext uri="{FF2B5EF4-FFF2-40B4-BE49-F238E27FC236}">
                <a16:creationId xmlns:a16="http://schemas.microsoft.com/office/drawing/2014/main" id="{4FAC67F1-AC2A-C8D3-8E06-2A669541D91F}"/>
              </a:ext>
            </a:extLst>
          </p:cNvPr>
          <p:cNvSpPr/>
          <p:nvPr/>
        </p:nvSpPr>
        <p:spPr bwMode="auto">
          <a:xfrm>
            <a:off x="11138853" y="3522005"/>
            <a:ext cx="14840" cy="14814"/>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23" name="Freeform 429">
            <a:extLst>
              <a:ext uri="{FF2B5EF4-FFF2-40B4-BE49-F238E27FC236}">
                <a16:creationId xmlns:a16="http://schemas.microsoft.com/office/drawing/2014/main" id="{D13427A5-305F-5844-27EF-9085E97B183C}"/>
              </a:ext>
            </a:extLst>
          </p:cNvPr>
          <p:cNvSpPr/>
          <p:nvPr/>
        </p:nvSpPr>
        <p:spPr bwMode="auto">
          <a:xfrm>
            <a:off x="11031998" y="3656561"/>
            <a:ext cx="5937" cy="11110"/>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grpSp>
        <p:nvGrpSpPr>
          <p:cNvPr id="629" name="Group 628">
            <a:extLst>
              <a:ext uri="{FF2B5EF4-FFF2-40B4-BE49-F238E27FC236}">
                <a16:creationId xmlns:a16="http://schemas.microsoft.com/office/drawing/2014/main" id="{189D2177-0EBA-5323-7C2C-15DE2655A942}"/>
              </a:ext>
            </a:extLst>
          </p:cNvPr>
          <p:cNvGrpSpPr/>
          <p:nvPr/>
        </p:nvGrpSpPr>
        <p:grpSpPr>
          <a:xfrm>
            <a:off x="10925137" y="3501023"/>
            <a:ext cx="216674" cy="256768"/>
            <a:chOff x="5961121" y="2686387"/>
            <a:chExt cx="288233" cy="273757"/>
          </a:xfrm>
          <a:solidFill>
            <a:srgbClr val="BDBDB9"/>
          </a:solidFill>
        </p:grpSpPr>
        <p:sp>
          <p:nvSpPr>
            <p:cNvPr id="1127" name="Freeform 828">
              <a:extLst>
                <a:ext uri="{FF2B5EF4-FFF2-40B4-BE49-F238E27FC236}">
                  <a16:creationId xmlns:a16="http://schemas.microsoft.com/office/drawing/2014/main" id="{5FFF5D5A-B29A-2C8D-3D91-9ECFD9A5AC2A}"/>
                </a:ext>
              </a:extLst>
            </p:cNvPr>
            <p:cNvSpPr/>
            <p:nvPr/>
          </p:nvSpPr>
          <p:spPr bwMode="auto">
            <a:xfrm>
              <a:off x="6130902" y="2686387"/>
              <a:ext cx="118452" cy="10002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28" name="Freeform 829">
              <a:extLst>
                <a:ext uri="{FF2B5EF4-FFF2-40B4-BE49-F238E27FC236}">
                  <a16:creationId xmlns:a16="http://schemas.microsoft.com/office/drawing/2014/main" id="{61EA0752-E174-E3C0-E3AF-D0995C8F6AB8}"/>
                </a:ext>
              </a:extLst>
            </p:cNvPr>
            <p:cNvSpPr/>
            <p:nvPr/>
          </p:nvSpPr>
          <p:spPr bwMode="auto">
            <a:xfrm>
              <a:off x="5961121" y="2778517"/>
              <a:ext cx="215847" cy="181627"/>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grpSp>
      <p:sp>
        <p:nvSpPr>
          <p:cNvPr id="630" name="Freeform 432">
            <a:extLst>
              <a:ext uri="{FF2B5EF4-FFF2-40B4-BE49-F238E27FC236}">
                <a16:creationId xmlns:a16="http://schemas.microsoft.com/office/drawing/2014/main" id="{4C7EE20A-54B8-96EA-58A7-F5EA287160E1}"/>
              </a:ext>
            </a:extLst>
          </p:cNvPr>
          <p:cNvSpPr/>
          <p:nvPr/>
        </p:nvSpPr>
        <p:spPr bwMode="auto">
          <a:xfrm>
            <a:off x="10979561" y="3736800"/>
            <a:ext cx="5937" cy="9875"/>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31" name="Freeform 433">
            <a:extLst>
              <a:ext uri="{FF2B5EF4-FFF2-40B4-BE49-F238E27FC236}">
                <a16:creationId xmlns:a16="http://schemas.microsoft.com/office/drawing/2014/main" id="{16CA31DF-ECF5-FAB0-A5B3-04DEC74C4BAB}"/>
              </a:ext>
            </a:extLst>
          </p:cNvPr>
          <p:cNvSpPr/>
          <p:nvPr/>
        </p:nvSpPr>
        <p:spPr bwMode="auto">
          <a:xfrm>
            <a:off x="10944932" y="3736800"/>
            <a:ext cx="37596" cy="35799"/>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32" name="Freeform 434">
            <a:extLst>
              <a:ext uri="{FF2B5EF4-FFF2-40B4-BE49-F238E27FC236}">
                <a16:creationId xmlns:a16="http://schemas.microsoft.com/office/drawing/2014/main" id="{279E4668-A204-C466-CBD0-38BFA2DC4F2F}"/>
              </a:ext>
            </a:extLst>
          </p:cNvPr>
          <p:cNvSpPr/>
          <p:nvPr/>
        </p:nvSpPr>
        <p:spPr bwMode="auto">
          <a:xfrm>
            <a:off x="10907336" y="3750380"/>
            <a:ext cx="31660" cy="58020"/>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33" name="Freeform 435">
            <a:extLst>
              <a:ext uri="{FF2B5EF4-FFF2-40B4-BE49-F238E27FC236}">
                <a16:creationId xmlns:a16="http://schemas.microsoft.com/office/drawing/2014/main" id="{C9223FC3-2143-694C-48C4-8CA50A1B9093}"/>
              </a:ext>
            </a:extLst>
          </p:cNvPr>
          <p:cNvSpPr/>
          <p:nvPr/>
        </p:nvSpPr>
        <p:spPr bwMode="auto">
          <a:xfrm>
            <a:off x="10875676" y="3892345"/>
            <a:ext cx="10884" cy="11110"/>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34" name="Freeform 436">
            <a:extLst>
              <a:ext uri="{FF2B5EF4-FFF2-40B4-BE49-F238E27FC236}">
                <a16:creationId xmlns:a16="http://schemas.microsoft.com/office/drawing/2014/main" id="{DE2E7A57-7C5E-7234-04F3-EB4668A640C3}"/>
              </a:ext>
            </a:extLst>
          </p:cNvPr>
          <p:cNvSpPr/>
          <p:nvPr/>
        </p:nvSpPr>
        <p:spPr bwMode="auto">
          <a:xfrm>
            <a:off x="10901400" y="3856545"/>
            <a:ext cx="5937" cy="6173"/>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35" name="Freeform 437">
            <a:extLst>
              <a:ext uri="{FF2B5EF4-FFF2-40B4-BE49-F238E27FC236}">
                <a16:creationId xmlns:a16="http://schemas.microsoft.com/office/drawing/2014/main" id="{50F6069B-D160-45CB-F7CC-10E3B0EC8EDB}"/>
              </a:ext>
            </a:extLst>
          </p:cNvPr>
          <p:cNvSpPr/>
          <p:nvPr/>
        </p:nvSpPr>
        <p:spPr bwMode="auto">
          <a:xfrm>
            <a:off x="10823238" y="3931847"/>
            <a:ext cx="5937" cy="3703"/>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36" name="Freeform 438">
            <a:extLst>
              <a:ext uri="{FF2B5EF4-FFF2-40B4-BE49-F238E27FC236}">
                <a16:creationId xmlns:a16="http://schemas.microsoft.com/office/drawing/2014/main" id="{D3745B2D-0579-7617-7364-B24C04CDB96A}"/>
              </a:ext>
            </a:extLst>
          </p:cNvPr>
          <p:cNvSpPr/>
          <p:nvPr/>
        </p:nvSpPr>
        <p:spPr bwMode="auto">
          <a:xfrm>
            <a:off x="10767834" y="3918268"/>
            <a:ext cx="34628" cy="60489"/>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37" name="Freeform 439">
            <a:extLst>
              <a:ext uri="{FF2B5EF4-FFF2-40B4-BE49-F238E27FC236}">
                <a16:creationId xmlns:a16="http://schemas.microsoft.com/office/drawing/2014/main" id="{3D74D01C-F6B3-3797-5B20-8D11E7C48D8D}"/>
              </a:ext>
            </a:extLst>
          </p:cNvPr>
          <p:cNvSpPr/>
          <p:nvPr/>
        </p:nvSpPr>
        <p:spPr bwMode="auto">
          <a:xfrm>
            <a:off x="10596670" y="4019494"/>
            <a:ext cx="40565" cy="35799"/>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38" name="Freeform 440">
            <a:extLst>
              <a:ext uri="{FF2B5EF4-FFF2-40B4-BE49-F238E27FC236}">
                <a16:creationId xmlns:a16="http://schemas.microsoft.com/office/drawing/2014/main" id="{EC9EF529-D886-8D6B-5166-54DE0B21A711}"/>
              </a:ext>
            </a:extLst>
          </p:cNvPr>
          <p:cNvSpPr/>
          <p:nvPr/>
        </p:nvSpPr>
        <p:spPr bwMode="auto">
          <a:xfrm>
            <a:off x="10761897" y="4044183"/>
            <a:ext cx="58374" cy="102460"/>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39" name="Freeform 441">
            <a:extLst>
              <a:ext uri="{FF2B5EF4-FFF2-40B4-BE49-F238E27FC236}">
                <a16:creationId xmlns:a16="http://schemas.microsoft.com/office/drawing/2014/main" id="{9B413858-ADC1-310E-BEA2-B517FE6FEDEA}"/>
              </a:ext>
            </a:extLst>
          </p:cNvPr>
          <p:cNvSpPr/>
          <p:nvPr/>
        </p:nvSpPr>
        <p:spPr bwMode="auto">
          <a:xfrm>
            <a:off x="10811367" y="4131830"/>
            <a:ext cx="17808" cy="28393"/>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98" name="Freeform 442">
            <a:extLst>
              <a:ext uri="{FF2B5EF4-FFF2-40B4-BE49-F238E27FC236}">
                <a16:creationId xmlns:a16="http://schemas.microsoft.com/office/drawing/2014/main" id="{F5CBC381-DD7B-5807-0756-0A7660BCFF20}"/>
              </a:ext>
            </a:extLst>
          </p:cNvPr>
          <p:cNvSpPr/>
          <p:nvPr/>
        </p:nvSpPr>
        <p:spPr bwMode="auto">
          <a:xfrm>
            <a:off x="10823238" y="4156519"/>
            <a:ext cx="28692" cy="48145"/>
          </a:xfrm>
          <a:custGeom>
            <a:avLst/>
            <a:gdLst>
              <a:gd name="T0" fmla="*/ 4 w 10"/>
              <a:gd name="T1" fmla="*/ 0 h 13"/>
              <a:gd name="T2" fmla="*/ 2 w 10"/>
              <a:gd name="T3" fmla="*/ 1 h 13"/>
              <a:gd name="T4" fmla="*/ 4 w 10"/>
              <a:gd name="T5" fmla="*/ 4 h 13"/>
              <a:gd name="T6" fmla="*/ 4 w 10"/>
              <a:gd name="T7" fmla="*/ 9 h 13"/>
              <a:gd name="T8" fmla="*/ 5 w 10"/>
              <a:gd name="T9" fmla="*/ 13 h 13"/>
              <a:gd name="T10" fmla="*/ 5 w 10"/>
              <a:gd name="T11" fmla="*/ 11 h 13"/>
              <a:gd name="T12" fmla="*/ 9 w 10"/>
              <a:gd name="T13" fmla="*/ 8 h 13"/>
              <a:gd name="T14" fmla="*/ 8 w 10"/>
              <a:gd name="T15" fmla="*/ 6 h 13"/>
              <a:gd name="T16" fmla="*/ 9 w 10"/>
              <a:gd name="T17" fmla="*/ 5 h 13"/>
              <a:gd name="T18" fmla="*/ 7 w 10"/>
              <a:gd name="T19" fmla="*/ 1 h 13"/>
              <a:gd name="T20" fmla="*/ 4 w 10"/>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
                <a:moveTo>
                  <a:pt x="4" y="0"/>
                </a:moveTo>
                <a:cubicBezTo>
                  <a:pt x="3" y="0"/>
                  <a:pt x="4" y="0"/>
                  <a:pt x="2" y="1"/>
                </a:cubicBezTo>
                <a:cubicBezTo>
                  <a:pt x="1" y="2"/>
                  <a:pt x="3" y="3"/>
                  <a:pt x="4" y="4"/>
                </a:cubicBezTo>
                <a:cubicBezTo>
                  <a:pt x="5" y="6"/>
                  <a:pt x="0" y="7"/>
                  <a:pt x="4" y="9"/>
                </a:cubicBezTo>
                <a:cubicBezTo>
                  <a:pt x="5" y="10"/>
                  <a:pt x="3" y="12"/>
                  <a:pt x="5" y="13"/>
                </a:cubicBezTo>
                <a:cubicBezTo>
                  <a:pt x="6" y="13"/>
                  <a:pt x="6" y="12"/>
                  <a:pt x="5" y="11"/>
                </a:cubicBezTo>
                <a:cubicBezTo>
                  <a:pt x="3" y="5"/>
                  <a:pt x="9" y="10"/>
                  <a:pt x="9" y="8"/>
                </a:cubicBezTo>
                <a:cubicBezTo>
                  <a:pt x="9" y="7"/>
                  <a:pt x="7" y="6"/>
                  <a:pt x="8" y="6"/>
                </a:cubicBezTo>
                <a:cubicBezTo>
                  <a:pt x="8" y="5"/>
                  <a:pt x="10" y="6"/>
                  <a:pt x="9" y="5"/>
                </a:cubicBezTo>
                <a:cubicBezTo>
                  <a:pt x="8" y="4"/>
                  <a:pt x="6" y="3"/>
                  <a:pt x="7" y="1"/>
                </a:cubicBezTo>
                <a:cubicBezTo>
                  <a:pt x="7" y="0"/>
                  <a:pt x="5" y="0"/>
                  <a:pt x="4"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99" name="Freeform 443">
            <a:extLst>
              <a:ext uri="{FF2B5EF4-FFF2-40B4-BE49-F238E27FC236}">
                <a16:creationId xmlns:a16="http://schemas.microsoft.com/office/drawing/2014/main" id="{01AAC411-344A-4B2F-9FA3-677AA50E32FB}"/>
              </a:ext>
            </a:extLst>
          </p:cNvPr>
          <p:cNvSpPr/>
          <p:nvPr/>
        </p:nvSpPr>
        <p:spPr bwMode="auto">
          <a:xfrm>
            <a:off x="10770800" y="4135534"/>
            <a:ext cx="17808" cy="28393"/>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00" name="Freeform 444">
            <a:extLst>
              <a:ext uri="{FF2B5EF4-FFF2-40B4-BE49-F238E27FC236}">
                <a16:creationId xmlns:a16="http://schemas.microsoft.com/office/drawing/2014/main" id="{4814A86A-E8BA-6255-35FB-B297312F0422}"/>
              </a:ext>
            </a:extLst>
          </p:cNvPr>
          <p:cNvSpPr/>
          <p:nvPr/>
        </p:nvSpPr>
        <p:spPr bwMode="auto">
          <a:xfrm>
            <a:off x="10791578" y="4163926"/>
            <a:ext cx="25724" cy="37034"/>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01" name="Freeform 445">
            <a:extLst>
              <a:ext uri="{FF2B5EF4-FFF2-40B4-BE49-F238E27FC236}">
                <a16:creationId xmlns:a16="http://schemas.microsoft.com/office/drawing/2014/main" id="{0184D6A0-D69A-13A5-A403-CF4D5624E2FB}"/>
              </a:ext>
            </a:extLst>
          </p:cNvPr>
          <p:cNvSpPr/>
          <p:nvPr/>
        </p:nvSpPr>
        <p:spPr bwMode="auto">
          <a:xfrm>
            <a:off x="10797515" y="4186146"/>
            <a:ext cx="19788" cy="39502"/>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02" name="Freeform 446">
            <a:extLst>
              <a:ext uri="{FF2B5EF4-FFF2-40B4-BE49-F238E27FC236}">
                <a16:creationId xmlns:a16="http://schemas.microsoft.com/office/drawing/2014/main" id="{9141A15B-3ED0-F151-6B2B-3E49973C3EB9}"/>
              </a:ext>
            </a:extLst>
          </p:cNvPr>
          <p:cNvSpPr/>
          <p:nvPr/>
        </p:nvSpPr>
        <p:spPr bwMode="auto">
          <a:xfrm>
            <a:off x="10814334" y="4182443"/>
            <a:ext cx="11873" cy="28393"/>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03" name="Freeform 447">
            <a:extLst>
              <a:ext uri="{FF2B5EF4-FFF2-40B4-BE49-F238E27FC236}">
                <a16:creationId xmlns:a16="http://schemas.microsoft.com/office/drawing/2014/main" id="{F3447870-D58C-A09A-84B8-C629FA463C20}"/>
              </a:ext>
            </a:extLst>
          </p:cNvPr>
          <p:cNvSpPr/>
          <p:nvPr/>
        </p:nvSpPr>
        <p:spPr bwMode="auto">
          <a:xfrm>
            <a:off x="10820271" y="4200959"/>
            <a:ext cx="17808" cy="13580"/>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40" name="Freeform 448">
            <a:extLst>
              <a:ext uri="{FF2B5EF4-FFF2-40B4-BE49-F238E27FC236}">
                <a16:creationId xmlns:a16="http://schemas.microsoft.com/office/drawing/2014/main" id="{5FB9F8AD-5B2F-E220-50E6-2B80C1316FD0}"/>
              </a:ext>
            </a:extLst>
          </p:cNvPr>
          <p:cNvSpPr/>
          <p:nvPr/>
        </p:nvSpPr>
        <p:spPr bwMode="auto">
          <a:xfrm>
            <a:off x="10820271" y="4210836"/>
            <a:ext cx="40565" cy="76537"/>
          </a:xfrm>
          <a:custGeom>
            <a:avLst/>
            <a:gdLst>
              <a:gd name="T0" fmla="*/ 10 w 14"/>
              <a:gd name="T1" fmla="*/ 0 h 21"/>
              <a:gd name="T2" fmla="*/ 9 w 14"/>
              <a:gd name="T3" fmla="*/ 2 h 21"/>
              <a:gd name="T4" fmla="*/ 7 w 14"/>
              <a:gd name="T5" fmla="*/ 4 h 21"/>
              <a:gd name="T6" fmla="*/ 3 w 14"/>
              <a:gd name="T7" fmla="*/ 6 h 21"/>
              <a:gd name="T8" fmla="*/ 2 w 14"/>
              <a:gd name="T9" fmla="*/ 11 h 21"/>
              <a:gd name="T10" fmla="*/ 2 w 14"/>
              <a:gd name="T11" fmla="*/ 14 h 21"/>
              <a:gd name="T12" fmla="*/ 3 w 14"/>
              <a:gd name="T13" fmla="*/ 18 h 21"/>
              <a:gd name="T14" fmla="*/ 8 w 14"/>
              <a:gd name="T15" fmla="*/ 19 h 21"/>
              <a:gd name="T16" fmla="*/ 8 w 14"/>
              <a:gd name="T17" fmla="*/ 16 h 21"/>
              <a:gd name="T18" fmla="*/ 10 w 14"/>
              <a:gd name="T19" fmla="*/ 12 h 21"/>
              <a:gd name="T20" fmla="*/ 12 w 14"/>
              <a:gd name="T21" fmla="*/ 17 h 21"/>
              <a:gd name="T22" fmla="*/ 13 w 14"/>
              <a:gd name="T23" fmla="*/ 14 h 21"/>
              <a:gd name="T24" fmla="*/ 13 w 14"/>
              <a:gd name="T25" fmla="*/ 10 h 21"/>
              <a:gd name="T26" fmla="*/ 10 w 14"/>
              <a:gd name="T27" fmla="*/ 0 h 21"/>
              <a:gd name="T28" fmla="*/ 10 w 14"/>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0" y="0"/>
                </a:moveTo>
                <a:cubicBezTo>
                  <a:pt x="9" y="0"/>
                  <a:pt x="9" y="1"/>
                  <a:pt x="9" y="2"/>
                </a:cubicBezTo>
                <a:cubicBezTo>
                  <a:pt x="9" y="3"/>
                  <a:pt x="9" y="3"/>
                  <a:pt x="7" y="4"/>
                </a:cubicBezTo>
                <a:cubicBezTo>
                  <a:pt x="6" y="4"/>
                  <a:pt x="4" y="6"/>
                  <a:pt x="3" y="6"/>
                </a:cubicBezTo>
                <a:cubicBezTo>
                  <a:pt x="1" y="9"/>
                  <a:pt x="0" y="9"/>
                  <a:pt x="2" y="11"/>
                </a:cubicBezTo>
                <a:cubicBezTo>
                  <a:pt x="3" y="12"/>
                  <a:pt x="2" y="13"/>
                  <a:pt x="2" y="14"/>
                </a:cubicBezTo>
                <a:cubicBezTo>
                  <a:pt x="1" y="16"/>
                  <a:pt x="2" y="17"/>
                  <a:pt x="3" y="18"/>
                </a:cubicBezTo>
                <a:cubicBezTo>
                  <a:pt x="5" y="19"/>
                  <a:pt x="7" y="19"/>
                  <a:pt x="8" y="19"/>
                </a:cubicBezTo>
                <a:cubicBezTo>
                  <a:pt x="11" y="21"/>
                  <a:pt x="9" y="18"/>
                  <a:pt x="8" y="16"/>
                </a:cubicBezTo>
                <a:cubicBezTo>
                  <a:pt x="8" y="16"/>
                  <a:pt x="8" y="12"/>
                  <a:pt x="10" y="12"/>
                </a:cubicBezTo>
                <a:cubicBezTo>
                  <a:pt x="11" y="12"/>
                  <a:pt x="11" y="17"/>
                  <a:pt x="12" y="17"/>
                </a:cubicBezTo>
                <a:cubicBezTo>
                  <a:pt x="12" y="17"/>
                  <a:pt x="13" y="14"/>
                  <a:pt x="13" y="14"/>
                </a:cubicBezTo>
                <a:cubicBezTo>
                  <a:pt x="14" y="12"/>
                  <a:pt x="14" y="11"/>
                  <a:pt x="13" y="10"/>
                </a:cubicBezTo>
                <a:cubicBezTo>
                  <a:pt x="13" y="7"/>
                  <a:pt x="13" y="1"/>
                  <a:pt x="10" y="0"/>
                </a:cubicBezTo>
                <a:cubicBezTo>
                  <a:pt x="9" y="0"/>
                  <a:pt x="10" y="1"/>
                  <a:pt x="10"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41" name="Freeform 449">
            <a:extLst>
              <a:ext uri="{FF2B5EF4-FFF2-40B4-BE49-F238E27FC236}">
                <a16:creationId xmlns:a16="http://schemas.microsoft.com/office/drawing/2014/main" id="{57458CA9-A2DC-42F8-44D8-62EFBA7BC640}"/>
              </a:ext>
            </a:extLst>
          </p:cNvPr>
          <p:cNvSpPr/>
          <p:nvPr/>
        </p:nvSpPr>
        <p:spPr bwMode="auto">
          <a:xfrm>
            <a:off x="10794546" y="4225649"/>
            <a:ext cx="34628" cy="37034"/>
          </a:xfrm>
          <a:custGeom>
            <a:avLst/>
            <a:gdLst>
              <a:gd name="T0" fmla="*/ 8 w 12"/>
              <a:gd name="T1" fmla="*/ 1 h 10"/>
              <a:gd name="T2" fmla="*/ 2 w 12"/>
              <a:gd name="T3" fmla="*/ 4 h 10"/>
              <a:gd name="T4" fmla="*/ 0 w 12"/>
              <a:gd name="T5" fmla="*/ 10 h 10"/>
              <a:gd name="T6" fmla="*/ 2 w 12"/>
              <a:gd name="T7" fmla="*/ 6 h 10"/>
              <a:gd name="T8" fmla="*/ 4 w 12"/>
              <a:gd name="T9" fmla="*/ 6 h 10"/>
              <a:gd name="T10" fmla="*/ 6 w 12"/>
              <a:gd name="T11" fmla="*/ 7 h 10"/>
              <a:gd name="T12" fmla="*/ 8 w 12"/>
              <a:gd name="T13" fmla="*/ 7 h 10"/>
              <a:gd name="T14" fmla="*/ 8 w 12"/>
              <a:gd name="T15" fmla="*/ 5 h 10"/>
              <a:gd name="T16" fmla="*/ 8 w 12"/>
              <a:gd name="T17" fmla="*/ 1 h 10"/>
              <a:gd name="T18" fmla="*/ 8 w 12"/>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8" y="1"/>
                </a:moveTo>
                <a:cubicBezTo>
                  <a:pt x="6" y="0"/>
                  <a:pt x="5" y="4"/>
                  <a:pt x="2" y="4"/>
                </a:cubicBezTo>
                <a:cubicBezTo>
                  <a:pt x="0" y="5"/>
                  <a:pt x="0" y="9"/>
                  <a:pt x="0" y="10"/>
                </a:cubicBezTo>
                <a:cubicBezTo>
                  <a:pt x="1" y="9"/>
                  <a:pt x="1" y="7"/>
                  <a:pt x="2" y="6"/>
                </a:cubicBezTo>
                <a:cubicBezTo>
                  <a:pt x="2" y="6"/>
                  <a:pt x="4" y="5"/>
                  <a:pt x="4" y="6"/>
                </a:cubicBezTo>
                <a:cubicBezTo>
                  <a:pt x="4" y="7"/>
                  <a:pt x="6" y="7"/>
                  <a:pt x="6" y="7"/>
                </a:cubicBezTo>
                <a:cubicBezTo>
                  <a:pt x="7" y="7"/>
                  <a:pt x="7" y="8"/>
                  <a:pt x="8" y="7"/>
                </a:cubicBezTo>
                <a:cubicBezTo>
                  <a:pt x="8" y="7"/>
                  <a:pt x="8" y="5"/>
                  <a:pt x="8" y="5"/>
                </a:cubicBezTo>
                <a:cubicBezTo>
                  <a:pt x="9" y="3"/>
                  <a:pt x="11" y="2"/>
                  <a:pt x="8" y="1"/>
                </a:cubicBezTo>
                <a:cubicBezTo>
                  <a:pt x="7" y="1"/>
                  <a:pt x="12" y="3"/>
                  <a:pt x="8"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42" name="Freeform 450">
            <a:extLst>
              <a:ext uri="{FF2B5EF4-FFF2-40B4-BE49-F238E27FC236}">
                <a16:creationId xmlns:a16="http://schemas.microsoft.com/office/drawing/2014/main" id="{35A5CCD1-F022-BEA9-D14C-48C62C029C22}"/>
              </a:ext>
            </a:extLst>
          </p:cNvPr>
          <p:cNvSpPr/>
          <p:nvPr/>
        </p:nvSpPr>
        <p:spPr bwMode="auto">
          <a:xfrm>
            <a:off x="10724300" y="4189850"/>
            <a:ext cx="34628" cy="43206"/>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43" name="Freeform 451">
            <a:extLst>
              <a:ext uri="{FF2B5EF4-FFF2-40B4-BE49-F238E27FC236}">
                <a16:creationId xmlns:a16="http://schemas.microsoft.com/office/drawing/2014/main" id="{38FB7C13-BC7B-0C7B-0801-38E74F8E42C9}"/>
              </a:ext>
            </a:extLst>
          </p:cNvPr>
          <p:cNvSpPr/>
          <p:nvPr/>
        </p:nvSpPr>
        <p:spPr bwMode="auto">
          <a:xfrm>
            <a:off x="10826207" y="4135534"/>
            <a:ext cx="5937" cy="3703"/>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44" name="Freeform 452">
            <a:extLst>
              <a:ext uri="{FF2B5EF4-FFF2-40B4-BE49-F238E27FC236}">
                <a16:creationId xmlns:a16="http://schemas.microsoft.com/office/drawing/2014/main" id="{36A26575-DED8-83D7-C410-6721D699D736}"/>
              </a:ext>
            </a:extLst>
          </p:cNvPr>
          <p:cNvSpPr/>
          <p:nvPr/>
        </p:nvSpPr>
        <p:spPr bwMode="auto">
          <a:xfrm>
            <a:off x="10405717" y="4283669"/>
            <a:ext cx="162260" cy="211094"/>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45" name="Freeform 453">
            <a:extLst>
              <a:ext uri="{FF2B5EF4-FFF2-40B4-BE49-F238E27FC236}">
                <a16:creationId xmlns:a16="http://schemas.microsoft.com/office/drawing/2014/main" id="{C98F82DB-FD78-3E85-7B06-02238E687530}"/>
              </a:ext>
            </a:extLst>
          </p:cNvPr>
          <p:cNvSpPr/>
          <p:nvPr/>
        </p:nvSpPr>
        <p:spPr bwMode="auto">
          <a:xfrm>
            <a:off x="10434409" y="4360207"/>
            <a:ext cx="14840" cy="18518"/>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46" name="Freeform 454">
            <a:extLst>
              <a:ext uri="{FF2B5EF4-FFF2-40B4-BE49-F238E27FC236}">
                <a16:creationId xmlns:a16="http://schemas.microsoft.com/office/drawing/2014/main" id="{500F7021-B013-C22B-CD2D-4B5964782D77}"/>
              </a:ext>
            </a:extLst>
          </p:cNvPr>
          <p:cNvSpPr/>
          <p:nvPr/>
        </p:nvSpPr>
        <p:spPr bwMode="auto">
          <a:xfrm>
            <a:off x="10455187" y="4403413"/>
            <a:ext cx="13851" cy="18518"/>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47" name="Freeform 455">
            <a:extLst>
              <a:ext uri="{FF2B5EF4-FFF2-40B4-BE49-F238E27FC236}">
                <a16:creationId xmlns:a16="http://schemas.microsoft.com/office/drawing/2014/main" id="{3EB2110B-4B08-C646-69FC-485F83A13B9B}"/>
              </a:ext>
            </a:extLst>
          </p:cNvPr>
          <p:cNvSpPr/>
          <p:nvPr/>
        </p:nvSpPr>
        <p:spPr bwMode="auto">
          <a:xfrm>
            <a:off x="10553137" y="4414522"/>
            <a:ext cx="20777" cy="25924"/>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48" name="Freeform 456">
            <a:extLst>
              <a:ext uri="{FF2B5EF4-FFF2-40B4-BE49-F238E27FC236}">
                <a16:creationId xmlns:a16="http://schemas.microsoft.com/office/drawing/2014/main" id="{5C894B54-3BFD-2482-322A-514C8ACF2F90}"/>
              </a:ext>
            </a:extLst>
          </p:cNvPr>
          <p:cNvSpPr/>
          <p:nvPr/>
        </p:nvSpPr>
        <p:spPr bwMode="auto">
          <a:xfrm>
            <a:off x="10585786" y="4433039"/>
            <a:ext cx="10884" cy="13580"/>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49" name="Freeform 457">
            <a:extLst>
              <a:ext uri="{FF2B5EF4-FFF2-40B4-BE49-F238E27FC236}">
                <a16:creationId xmlns:a16="http://schemas.microsoft.com/office/drawing/2014/main" id="{E10F9383-B7B5-7CB9-AC1C-F2CFA4F06BD1}"/>
              </a:ext>
            </a:extLst>
          </p:cNvPr>
          <p:cNvSpPr/>
          <p:nvPr/>
        </p:nvSpPr>
        <p:spPr bwMode="auto">
          <a:xfrm>
            <a:off x="10556104" y="4494763"/>
            <a:ext cx="133567" cy="54316"/>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50" name="Freeform 458">
            <a:extLst>
              <a:ext uri="{FF2B5EF4-FFF2-40B4-BE49-F238E27FC236}">
                <a16:creationId xmlns:a16="http://schemas.microsoft.com/office/drawing/2014/main" id="{07E414BB-4B50-C413-550A-4FE52E460A57}"/>
              </a:ext>
            </a:extLst>
          </p:cNvPr>
          <p:cNvSpPr/>
          <p:nvPr/>
        </p:nvSpPr>
        <p:spPr bwMode="auto">
          <a:xfrm>
            <a:off x="10655043" y="4508341"/>
            <a:ext cx="22756" cy="11110"/>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51" name="Freeform 459">
            <a:extLst>
              <a:ext uri="{FF2B5EF4-FFF2-40B4-BE49-F238E27FC236}">
                <a16:creationId xmlns:a16="http://schemas.microsoft.com/office/drawing/2014/main" id="{A7C0B851-20C8-C7B5-E6AF-60BBBE5EAC52}"/>
              </a:ext>
            </a:extLst>
          </p:cNvPr>
          <p:cNvSpPr/>
          <p:nvPr/>
        </p:nvSpPr>
        <p:spPr bwMode="auto">
          <a:xfrm>
            <a:off x="10686703" y="4534264"/>
            <a:ext cx="17808" cy="14814"/>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52" name="Freeform 460">
            <a:extLst>
              <a:ext uri="{FF2B5EF4-FFF2-40B4-BE49-F238E27FC236}">
                <a16:creationId xmlns:a16="http://schemas.microsoft.com/office/drawing/2014/main" id="{E21D680F-9ABC-5796-1C8E-0995027F49D0}"/>
              </a:ext>
            </a:extLst>
          </p:cNvPr>
          <p:cNvSpPr/>
          <p:nvPr/>
        </p:nvSpPr>
        <p:spPr bwMode="auto">
          <a:xfrm>
            <a:off x="10704512" y="4537967"/>
            <a:ext cx="13851" cy="11110"/>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53" name="Freeform 461">
            <a:extLst>
              <a:ext uri="{FF2B5EF4-FFF2-40B4-BE49-F238E27FC236}">
                <a16:creationId xmlns:a16="http://schemas.microsoft.com/office/drawing/2014/main" id="{A69FE9AB-F4EA-56E3-D33E-4F406601D422}"/>
              </a:ext>
            </a:extLst>
          </p:cNvPr>
          <p:cNvSpPr/>
          <p:nvPr/>
        </p:nvSpPr>
        <p:spPr bwMode="auto">
          <a:xfrm>
            <a:off x="10715395" y="4537967"/>
            <a:ext cx="20777" cy="14814"/>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54" name="Freeform 462">
            <a:extLst>
              <a:ext uri="{FF2B5EF4-FFF2-40B4-BE49-F238E27FC236}">
                <a16:creationId xmlns:a16="http://schemas.microsoft.com/office/drawing/2014/main" id="{BA80D746-8944-69FA-2835-1FE81A81F1D5}"/>
              </a:ext>
            </a:extLst>
          </p:cNvPr>
          <p:cNvSpPr/>
          <p:nvPr/>
        </p:nvSpPr>
        <p:spPr bwMode="auto">
          <a:xfrm>
            <a:off x="10730236" y="4534264"/>
            <a:ext cx="23745" cy="18518"/>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55" name="Freeform 463">
            <a:extLst>
              <a:ext uri="{FF2B5EF4-FFF2-40B4-BE49-F238E27FC236}">
                <a16:creationId xmlns:a16="http://schemas.microsoft.com/office/drawing/2014/main" id="{636A923C-BA59-8F8C-B45E-0931038BF7D2}"/>
              </a:ext>
            </a:extLst>
          </p:cNvPr>
          <p:cNvSpPr/>
          <p:nvPr/>
        </p:nvSpPr>
        <p:spPr bwMode="auto">
          <a:xfrm>
            <a:off x="10761897" y="4537967"/>
            <a:ext cx="35618" cy="14814"/>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56" name="Freeform 464">
            <a:extLst>
              <a:ext uri="{FF2B5EF4-FFF2-40B4-BE49-F238E27FC236}">
                <a16:creationId xmlns:a16="http://schemas.microsoft.com/office/drawing/2014/main" id="{E94DA918-EF04-B633-93A9-F47B86E79943}"/>
              </a:ext>
            </a:extLst>
          </p:cNvPr>
          <p:cNvSpPr/>
          <p:nvPr/>
        </p:nvSpPr>
        <p:spPr bwMode="auto">
          <a:xfrm>
            <a:off x="10751014" y="4558954"/>
            <a:ext cx="31660" cy="22220"/>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57" name="Freeform 465">
            <a:extLst>
              <a:ext uri="{FF2B5EF4-FFF2-40B4-BE49-F238E27FC236}">
                <a16:creationId xmlns:a16="http://schemas.microsoft.com/office/drawing/2014/main" id="{EB98F2A8-C85D-51CA-B885-1FC81DE796C8}"/>
              </a:ext>
            </a:extLst>
          </p:cNvPr>
          <p:cNvSpPr/>
          <p:nvPr/>
        </p:nvSpPr>
        <p:spPr bwMode="auto">
          <a:xfrm>
            <a:off x="10851930" y="4442915"/>
            <a:ext cx="17808" cy="14814"/>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58" name="Freeform 466">
            <a:extLst>
              <a:ext uri="{FF2B5EF4-FFF2-40B4-BE49-F238E27FC236}">
                <a16:creationId xmlns:a16="http://schemas.microsoft.com/office/drawing/2014/main" id="{6514F83C-FE7C-4ADB-AF31-6A1B3612E110}"/>
              </a:ext>
            </a:extLst>
          </p:cNvPr>
          <p:cNvSpPr/>
          <p:nvPr/>
        </p:nvSpPr>
        <p:spPr bwMode="auto">
          <a:xfrm>
            <a:off x="10881612" y="4440447"/>
            <a:ext cx="43533" cy="17283"/>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59" name="Freeform 467">
            <a:extLst>
              <a:ext uri="{FF2B5EF4-FFF2-40B4-BE49-F238E27FC236}">
                <a16:creationId xmlns:a16="http://schemas.microsoft.com/office/drawing/2014/main" id="{91D27830-EEF0-6716-3C25-5C26F6FE216D}"/>
              </a:ext>
            </a:extLst>
          </p:cNvPr>
          <p:cNvSpPr/>
          <p:nvPr/>
        </p:nvSpPr>
        <p:spPr bwMode="auto">
          <a:xfrm>
            <a:off x="10748045" y="4356502"/>
            <a:ext cx="93003" cy="130852"/>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60" name="Freeform 468">
            <a:extLst>
              <a:ext uri="{FF2B5EF4-FFF2-40B4-BE49-F238E27FC236}">
                <a16:creationId xmlns:a16="http://schemas.microsoft.com/office/drawing/2014/main" id="{7D5DADB6-1017-710D-4031-43ACE89686AB}"/>
              </a:ext>
            </a:extLst>
          </p:cNvPr>
          <p:cNvSpPr/>
          <p:nvPr/>
        </p:nvSpPr>
        <p:spPr bwMode="auto">
          <a:xfrm>
            <a:off x="10872708" y="4349095"/>
            <a:ext cx="22756" cy="54316"/>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61" name="Freeform 469">
            <a:extLst>
              <a:ext uri="{FF2B5EF4-FFF2-40B4-BE49-F238E27FC236}">
                <a16:creationId xmlns:a16="http://schemas.microsoft.com/office/drawing/2014/main" id="{D84D5EB4-1F86-9761-80DB-029ABE3733DF}"/>
              </a:ext>
            </a:extLst>
          </p:cNvPr>
          <p:cNvSpPr/>
          <p:nvPr/>
        </p:nvSpPr>
        <p:spPr bwMode="auto">
          <a:xfrm>
            <a:off x="10884581" y="4341689"/>
            <a:ext cx="7915" cy="7407"/>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62" name="Freeform 485">
            <a:extLst>
              <a:ext uri="{FF2B5EF4-FFF2-40B4-BE49-F238E27FC236}">
                <a16:creationId xmlns:a16="http://schemas.microsoft.com/office/drawing/2014/main" id="{91F9700A-BBA1-5AF0-33AF-3A8B9F0888AF}"/>
              </a:ext>
            </a:extLst>
          </p:cNvPr>
          <p:cNvSpPr/>
          <p:nvPr/>
        </p:nvSpPr>
        <p:spPr bwMode="auto">
          <a:xfrm>
            <a:off x="10202893" y="4210836"/>
            <a:ext cx="31660" cy="65427"/>
          </a:xfrm>
          <a:custGeom>
            <a:avLst/>
            <a:gdLst>
              <a:gd name="T0" fmla="*/ 2 w 11"/>
              <a:gd name="T1" fmla="*/ 0 h 18"/>
              <a:gd name="T2" fmla="*/ 1 w 11"/>
              <a:gd name="T3" fmla="*/ 0 h 18"/>
              <a:gd name="T4" fmla="*/ 1 w 11"/>
              <a:gd name="T5" fmla="*/ 3 h 18"/>
              <a:gd name="T6" fmla="*/ 0 w 11"/>
              <a:gd name="T7" fmla="*/ 8 h 18"/>
              <a:gd name="T8" fmla="*/ 4 w 11"/>
              <a:gd name="T9" fmla="*/ 18 h 18"/>
              <a:gd name="T10" fmla="*/ 9 w 11"/>
              <a:gd name="T11" fmla="*/ 15 h 18"/>
              <a:gd name="T12" fmla="*/ 9 w 11"/>
              <a:gd name="T13" fmla="*/ 8 h 18"/>
              <a:gd name="T14" fmla="*/ 2 w 11"/>
              <a:gd name="T15" fmla="*/ 0 h 18"/>
              <a:gd name="T16" fmla="*/ 2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2" y="0"/>
                </a:moveTo>
                <a:cubicBezTo>
                  <a:pt x="2" y="0"/>
                  <a:pt x="2" y="0"/>
                  <a:pt x="1" y="0"/>
                </a:cubicBezTo>
                <a:cubicBezTo>
                  <a:pt x="1" y="0"/>
                  <a:pt x="1" y="3"/>
                  <a:pt x="1" y="3"/>
                </a:cubicBezTo>
                <a:cubicBezTo>
                  <a:pt x="1" y="5"/>
                  <a:pt x="0" y="6"/>
                  <a:pt x="0" y="8"/>
                </a:cubicBezTo>
                <a:cubicBezTo>
                  <a:pt x="0" y="11"/>
                  <a:pt x="0" y="18"/>
                  <a:pt x="4" y="18"/>
                </a:cubicBezTo>
                <a:cubicBezTo>
                  <a:pt x="6" y="18"/>
                  <a:pt x="9" y="17"/>
                  <a:pt x="9" y="15"/>
                </a:cubicBezTo>
                <a:cubicBezTo>
                  <a:pt x="11" y="13"/>
                  <a:pt x="9" y="10"/>
                  <a:pt x="9" y="8"/>
                </a:cubicBezTo>
                <a:cubicBezTo>
                  <a:pt x="7" y="6"/>
                  <a:pt x="5" y="0"/>
                  <a:pt x="2" y="0"/>
                </a:cubicBezTo>
                <a:cubicBezTo>
                  <a:pt x="1" y="0"/>
                  <a:pt x="3" y="0"/>
                  <a:pt x="2"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63" name="Freeform 487">
            <a:extLst>
              <a:ext uri="{FF2B5EF4-FFF2-40B4-BE49-F238E27FC236}">
                <a16:creationId xmlns:a16="http://schemas.microsoft.com/office/drawing/2014/main" id="{71C06C66-7A2D-DF0C-9B25-549B25744F72}"/>
              </a:ext>
            </a:extLst>
          </p:cNvPr>
          <p:cNvSpPr/>
          <p:nvPr/>
        </p:nvSpPr>
        <p:spPr bwMode="auto">
          <a:xfrm>
            <a:off x="9901130" y="2829470"/>
            <a:ext cx="31660" cy="29627"/>
          </a:xfrm>
          <a:custGeom>
            <a:avLst/>
            <a:gdLst>
              <a:gd name="T0" fmla="*/ 9 w 11"/>
              <a:gd name="T1" fmla="*/ 7 h 8"/>
              <a:gd name="T2" fmla="*/ 8 w 11"/>
              <a:gd name="T3" fmla="*/ 4 h 8"/>
              <a:gd name="T4" fmla="*/ 3 w 11"/>
              <a:gd name="T5" fmla="*/ 0 h 8"/>
              <a:gd name="T6" fmla="*/ 1 w 11"/>
              <a:gd name="T7" fmla="*/ 2 h 8"/>
              <a:gd name="T8" fmla="*/ 3 w 11"/>
              <a:gd name="T9" fmla="*/ 5 h 8"/>
              <a:gd name="T10" fmla="*/ 9 w 11"/>
              <a:gd name="T11" fmla="*/ 7 h 8"/>
              <a:gd name="T12" fmla="*/ 9 w 11"/>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9" y="7"/>
                </a:moveTo>
                <a:cubicBezTo>
                  <a:pt x="11" y="8"/>
                  <a:pt x="9" y="5"/>
                  <a:pt x="8" y="4"/>
                </a:cubicBezTo>
                <a:cubicBezTo>
                  <a:pt x="7" y="3"/>
                  <a:pt x="4" y="1"/>
                  <a:pt x="3" y="0"/>
                </a:cubicBezTo>
                <a:cubicBezTo>
                  <a:pt x="2" y="0"/>
                  <a:pt x="1" y="1"/>
                  <a:pt x="1" y="2"/>
                </a:cubicBezTo>
                <a:cubicBezTo>
                  <a:pt x="0" y="3"/>
                  <a:pt x="2" y="4"/>
                  <a:pt x="3" y="5"/>
                </a:cubicBezTo>
                <a:cubicBezTo>
                  <a:pt x="5" y="6"/>
                  <a:pt x="7" y="7"/>
                  <a:pt x="9" y="7"/>
                </a:cubicBezTo>
                <a:cubicBezTo>
                  <a:pt x="10" y="7"/>
                  <a:pt x="7" y="7"/>
                  <a:pt x="9" y="7"/>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64" name="Freeform 488">
            <a:extLst>
              <a:ext uri="{FF2B5EF4-FFF2-40B4-BE49-F238E27FC236}">
                <a16:creationId xmlns:a16="http://schemas.microsoft.com/office/drawing/2014/main" id="{3A62C17E-08E3-08A0-166A-036B627EC36B}"/>
              </a:ext>
            </a:extLst>
          </p:cNvPr>
          <p:cNvSpPr/>
          <p:nvPr/>
        </p:nvSpPr>
        <p:spPr bwMode="auto">
          <a:xfrm>
            <a:off x="9749754" y="2851691"/>
            <a:ext cx="31660" cy="35799"/>
          </a:xfrm>
          <a:custGeom>
            <a:avLst/>
            <a:gdLst>
              <a:gd name="T0" fmla="*/ 10 w 11"/>
              <a:gd name="T1" fmla="*/ 6 h 10"/>
              <a:gd name="T2" fmla="*/ 6 w 11"/>
              <a:gd name="T3" fmla="*/ 10 h 10"/>
              <a:gd name="T4" fmla="*/ 0 w 11"/>
              <a:gd name="T5" fmla="*/ 6 h 10"/>
              <a:gd name="T6" fmla="*/ 10 w 11"/>
              <a:gd name="T7" fmla="*/ 6 h 10"/>
              <a:gd name="T8" fmla="*/ 10 w 11"/>
              <a:gd name="T9" fmla="*/ 6 h 10"/>
            </a:gdLst>
            <a:ahLst/>
            <a:cxnLst>
              <a:cxn ang="0">
                <a:pos x="T0" y="T1"/>
              </a:cxn>
              <a:cxn ang="0">
                <a:pos x="T2" y="T3"/>
              </a:cxn>
              <a:cxn ang="0">
                <a:pos x="T4" y="T5"/>
              </a:cxn>
              <a:cxn ang="0">
                <a:pos x="T6" y="T7"/>
              </a:cxn>
              <a:cxn ang="0">
                <a:pos x="T8" y="T9"/>
              </a:cxn>
            </a:cxnLst>
            <a:rect l="0" t="0" r="r" b="b"/>
            <a:pathLst>
              <a:path w="11" h="10">
                <a:moveTo>
                  <a:pt x="10" y="6"/>
                </a:moveTo>
                <a:cubicBezTo>
                  <a:pt x="10" y="8"/>
                  <a:pt x="7" y="9"/>
                  <a:pt x="6" y="10"/>
                </a:cubicBezTo>
                <a:cubicBezTo>
                  <a:pt x="4" y="10"/>
                  <a:pt x="0" y="9"/>
                  <a:pt x="0" y="6"/>
                </a:cubicBezTo>
                <a:cubicBezTo>
                  <a:pt x="1" y="0"/>
                  <a:pt x="11" y="6"/>
                  <a:pt x="10" y="6"/>
                </a:cubicBezTo>
                <a:cubicBezTo>
                  <a:pt x="10" y="7"/>
                  <a:pt x="11" y="5"/>
                  <a:pt x="10" y="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65" name="Freeform 489">
            <a:extLst>
              <a:ext uri="{FF2B5EF4-FFF2-40B4-BE49-F238E27FC236}">
                <a16:creationId xmlns:a16="http://schemas.microsoft.com/office/drawing/2014/main" id="{4F2747F2-9F66-5434-9FDE-06F4008679A2}"/>
              </a:ext>
            </a:extLst>
          </p:cNvPr>
          <p:cNvSpPr/>
          <p:nvPr/>
        </p:nvSpPr>
        <p:spPr bwMode="auto">
          <a:xfrm>
            <a:off x="10066357" y="2728244"/>
            <a:ext cx="25724" cy="18518"/>
          </a:xfrm>
          <a:custGeom>
            <a:avLst/>
            <a:gdLst>
              <a:gd name="T0" fmla="*/ 9 w 9"/>
              <a:gd name="T1" fmla="*/ 3 h 5"/>
              <a:gd name="T2" fmla="*/ 4 w 9"/>
              <a:gd name="T3" fmla="*/ 5 h 5"/>
              <a:gd name="T4" fmla="*/ 1 w 9"/>
              <a:gd name="T5" fmla="*/ 1 h 5"/>
              <a:gd name="T6" fmla="*/ 6 w 9"/>
              <a:gd name="T7" fmla="*/ 1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7" y="4"/>
                  <a:pt x="6" y="4"/>
                  <a:pt x="4" y="5"/>
                </a:cubicBezTo>
                <a:cubicBezTo>
                  <a:pt x="2" y="5"/>
                  <a:pt x="0" y="3"/>
                  <a:pt x="1" y="1"/>
                </a:cubicBezTo>
                <a:cubicBezTo>
                  <a:pt x="1" y="0"/>
                  <a:pt x="5" y="0"/>
                  <a:pt x="6" y="1"/>
                </a:cubicBezTo>
                <a:cubicBezTo>
                  <a:pt x="7" y="1"/>
                  <a:pt x="8" y="3"/>
                  <a:pt x="9"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66" name="Freeform 490">
            <a:extLst>
              <a:ext uri="{FF2B5EF4-FFF2-40B4-BE49-F238E27FC236}">
                <a16:creationId xmlns:a16="http://schemas.microsoft.com/office/drawing/2014/main" id="{7F2B60F0-38A4-36C8-15F5-67584560CCB6}"/>
              </a:ext>
            </a:extLst>
          </p:cNvPr>
          <p:cNvSpPr/>
          <p:nvPr/>
        </p:nvSpPr>
        <p:spPr bwMode="auto">
          <a:xfrm>
            <a:off x="10646138" y="2692445"/>
            <a:ext cx="28692" cy="17283"/>
          </a:xfrm>
          <a:custGeom>
            <a:avLst/>
            <a:gdLst>
              <a:gd name="T0" fmla="*/ 6 w 10"/>
              <a:gd name="T1" fmla="*/ 5 h 5"/>
              <a:gd name="T2" fmla="*/ 1 w 10"/>
              <a:gd name="T3" fmla="*/ 4 h 5"/>
              <a:gd name="T4" fmla="*/ 4 w 10"/>
              <a:gd name="T5" fmla="*/ 1 h 5"/>
              <a:gd name="T6" fmla="*/ 9 w 10"/>
              <a:gd name="T7" fmla="*/ 1 h 5"/>
              <a:gd name="T8" fmla="*/ 6 w 10"/>
              <a:gd name="T9" fmla="*/ 5 h 5"/>
              <a:gd name="T10" fmla="*/ 6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6" y="5"/>
                </a:moveTo>
                <a:cubicBezTo>
                  <a:pt x="4" y="5"/>
                  <a:pt x="2" y="4"/>
                  <a:pt x="1" y="4"/>
                </a:cubicBezTo>
                <a:cubicBezTo>
                  <a:pt x="0" y="3"/>
                  <a:pt x="3" y="1"/>
                  <a:pt x="4" y="1"/>
                </a:cubicBezTo>
                <a:cubicBezTo>
                  <a:pt x="5" y="0"/>
                  <a:pt x="8" y="0"/>
                  <a:pt x="9" y="1"/>
                </a:cubicBezTo>
                <a:cubicBezTo>
                  <a:pt x="10" y="2"/>
                  <a:pt x="7" y="5"/>
                  <a:pt x="6" y="5"/>
                </a:cubicBezTo>
                <a:cubicBezTo>
                  <a:pt x="4" y="5"/>
                  <a:pt x="6" y="5"/>
                  <a:pt x="6" y="5"/>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67" name="Freeform 491">
            <a:extLst>
              <a:ext uri="{FF2B5EF4-FFF2-40B4-BE49-F238E27FC236}">
                <a16:creationId xmlns:a16="http://schemas.microsoft.com/office/drawing/2014/main" id="{EA219889-8AC4-1BF9-D81A-7DA5C3D0AE83}"/>
              </a:ext>
            </a:extLst>
          </p:cNvPr>
          <p:cNvSpPr/>
          <p:nvPr/>
        </p:nvSpPr>
        <p:spPr bwMode="auto">
          <a:xfrm>
            <a:off x="10353280" y="2430739"/>
            <a:ext cx="17808" cy="7407"/>
          </a:xfrm>
          <a:custGeom>
            <a:avLst/>
            <a:gdLst>
              <a:gd name="T0" fmla="*/ 6 w 6"/>
              <a:gd name="T1" fmla="*/ 1 h 2"/>
              <a:gd name="T2" fmla="*/ 0 w 6"/>
              <a:gd name="T3" fmla="*/ 1 h 2"/>
              <a:gd name="T4" fmla="*/ 6 w 6"/>
              <a:gd name="T5" fmla="*/ 1 h 2"/>
            </a:gdLst>
            <a:ahLst/>
            <a:cxnLst>
              <a:cxn ang="0">
                <a:pos x="T0" y="T1"/>
              </a:cxn>
              <a:cxn ang="0">
                <a:pos x="T2" y="T3"/>
              </a:cxn>
              <a:cxn ang="0">
                <a:pos x="T4" y="T5"/>
              </a:cxn>
            </a:cxnLst>
            <a:rect l="0" t="0" r="r" b="b"/>
            <a:pathLst>
              <a:path w="6" h="2">
                <a:moveTo>
                  <a:pt x="6" y="1"/>
                </a:moveTo>
                <a:cubicBezTo>
                  <a:pt x="6" y="2"/>
                  <a:pt x="0" y="2"/>
                  <a:pt x="0" y="1"/>
                </a:cubicBezTo>
                <a:cubicBezTo>
                  <a:pt x="0" y="0"/>
                  <a:pt x="6" y="0"/>
                  <a:pt x="6"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68" name="Freeform 492">
            <a:extLst>
              <a:ext uri="{FF2B5EF4-FFF2-40B4-BE49-F238E27FC236}">
                <a16:creationId xmlns:a16="http://schemas.microsoft.com/office/drawing/2014/main" id="{92673709-4545-37A0-AFAB-92ECA2C507CA}"/>
              </a:ext>
            </a:extLst>
          </p:cNvPr>
          <p:cNvSpPr/>
          <p:nvPr/>
        </p:nvSpPr>
        <p:spPr bwMode="auto">
          <a:xfrm>
            <a:off x="10191021" y="2743059"/>
            <a:ext cx="16819" cy="14814"/>
          </a:xfrm>
          <a:custGeom>
            <a:avLst/>
            <a:gdLst>
              <a:gd name="T0" fmla="*/ 5 w 6"/>
              <a:gd name="T1" fmla="*/ 4 h 4"/>
              <a:gd name="T2" fmla="*/ 2 w 6"/>
              <a:gd name="T3" fmla="*/ 1 h 4"/>
              <a:gd name="T4" fmla="*/ 5 w 6"/>
              <a:gd name="T5" fmla="*/ 4 h 4"/>
            </a:gdLst>
            <a:ahLst/>
            <a:cxnLst>
              <a:cxn ang="0">
                <a:pos x="T0" y="T1"/>
              </a:cxn>
              <a:cxn ang="0">
                <a:pos x="T2" y="T3"/>
              </a:cxn>
              <a:cxn ang="0">
                <a:pos x="T4" y="T5"/>
              </a:cxn>
            </a:cxnLst>
            <a:rect l="0" t="0" r="r" b="b"/>
            <a:pathLst>
              <a:path w="6" h="4">
                <a:moveTo>
                  <a:pt x="5" y="4"/>
                </a:moveTo>
                <a:cubicBezTo>
                  <a:pt x="4" y="4"/>
                  <a:pt x="0" y="3"/>
                  <a:pt x="2" y="1"/>
                </a:cubicBezTo>
                <a:cubicBezTo>
                  <a:pt x="5" y="0"/>
                  <a:pt x="6" y="4"/>
                  <a:pt x="5"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69" name="Freeform 493">
            <a:extLst>
              <a:ext uri="{FF2B5EF4-FFF2-40B4-BE49-F238E27FC236}">
                <a16:creationId xmlns:a16="http://schemas.microsoft.com/office/drawing/2014/main" id="{BE19DC32-05E1-9711-5728-C8294E4A9A4C}"/>
              </a:ext>
            </a:extLst>
          </p:cNvPr>
          <p:cNvSpPr/>
          <p:nvPr/>
        </p:nvSpPr>
        <p:spPr bwMode="auto">
          <a:xfrm>
            <a:off x="9181845" y="3551632"/>
            <a:ext cx="16819" cy="39502"/>
          </a:xfrm>
          <a:custGeom>
            <a:avLst/>
            <a:gdLst>
              <a:gd name="T0" fmla="*/ 5 w 6"/>
              <a:gd name="T1" fmla="*/ 1 h 11"/>
              <a:gd name="T2" fmla="*/ 5 w 6"/>
              <a:gd name="T3" fmla="*/ 7 h 11"/>
              <a:gd name="T4" fmla="*/ 3 w 6"/>
              <a:gd name="T5" fmla="*/ 10 h 11"/>
              <a:gd name="T6" fmla="*/ 1 w 6"/>
              <a:gd name="T7" fmla="*/ 4 h 11"/>
              <a:gd name="T8" fmla="*/ 5 w 6"/>
              <a:gd name="T9" fmla="*/ 1 h 11"/>
              <a:gd name="T10" fmla="*/ 5 w 6"/>
              <a:gd name="T11" fmla="*/ 1 h 11"/>
            </a:gdLst>
            <a:ahLst/>
            <a:cxnLst>
              <a:cxn ang="0">
                <a:pos x="T0" y="T1"/>
              </a:cxn>
              <a:cxn ang="0">
                <a:pos x="T2" y="T3"/>
              </a:cxn>
              <a:cxn ang="0">
                <a:pos x="T4" y="T5"/>
              </a:cxn>
              <a:cxn ang="0">
                <a:pos x="T6" y="T7"/>
              </a:cxn>
              <a:cxn ang="0">
                <a:pos x="T8" y="T9"/>
              </a:cxn>
              <a:cxn ang="0">
                <a:pos x="T10" y="T11"/>
              </a:cxn>
            </a:cxnLst>
            <a:rect l="0" t="0" r="r" b="b"/>
            <a:pathLst>
              <a:path w="6" h="11">
                <a:moveTo>
                  <a:pt x="5" y="1"/>
                </a:moveTo>
                <a:cubicBezTo>
                  <a:pt x="5" y="3"/>
                  <a:pt x="6" y="5"/>
                  <a:pt x="5" y="7"/>
                </a:cubicBezTo>
                <a:cubicBezTo>
                  <a:pt x="4" y="8"/>
                  <a:pt x="5" y="11"/>
                  <a:pt x="3" y="10"/>
                </a:cubicBezTo>
                <a:cubicBezTo>
                  <a:pt x="1" y="8"/>
                  <a:pt x="0" y="6"/>
                  <a:pt x="1" y="4"/>
                </a:cubicBezTo>
                <a:cubicBezTo>
                  <a:pt x="1" y="3"/>
                  <a:pt x="5" y="0"/>
                  <a:pt x="5" y="1"/>
                </a:cubicBezTo>
                <a:cubicBezTo>
                  <a:pt x="5" y="2"/>
                  <a:pt x="5" y="0"/>
                  <a:pt x="5"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70" name="Freeform 494">
            <a:extLst>
              <a:ext uri="{FF2B5EF4-FFF2-40B4-BE49-F238E27FC236}">
                <a16:creationId xmlns:a16="http://schemas.microsoft.com/office/drawing/2014/main" id="{EE86B253-79ED-D895-8DDB-8F41CFF66A62}"/>
              </a:ext>
            </a:extLst>
          </p:cNvPr>
          <p:cNvSpPr/>
          <p:nvPr/>
        </p:nvSpPr>
        <p:spPr bwMode="auto">
          <a:xfrm>
            <a:off x="9175909" y="3587432"/>
            <a:ext cx="25724" cy="54316"/>
          </a:xfrm>
          <a:custGeom>
            <a:avLst/>
            <a:gdLst>
              <a:gd name="T0" fmla="*/ 7 w 9"/>
              <a:gd name="T1" fmla="*/ 3 h 15"/>
              <a:gd name="T2" fmla="*/ 5 w 9"/>
              <a:gd name="T3" fmla="*/ 2 h 15"/>
              <a:gd name="T4" fmla="*/ 0 w 9"/>
              <a:gd name="T5" fmla="*/ 2 h 15"/>
              <a:gd name="T6" fmla="*/ 1 w 9"/>
              <a:gd name="T7" fmla="*/ 8 h 15"/>
              <a:gd name="T8" fmla="*/ 2 w 9"/>
              <a:gd name="T9" fmla="*/ 13 h 15"/>
              <a:gd name="T10" fmla="*/ 4 w 9"/>
              <a:gd name="T11" fmla="*/ 14 h 15"/>
              <a:gd name="T12" fmla="*/ 8 w 9"/>
              <a:gd name="T13" fmla="*/ 10 h 15"/>
              <a:gd name="T14" fmla="*/ 7 w 9"/>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7" y="3"/>
                </a:moveTo>
                <a:cubicBezTo>
                  <a:pt x="6" y="3"/>
                  <a:pt x="7" y="0"/>
                  <a:pt x="5" y="2"/>
                </a:cubicBezTo>
                <a:cubicBezTo>
                  <a:pt x="2" y="4"/>
                  <a:pt x="3" y="4"/>
                  <a:pt x="0" y="2"/>
                </a:cubicBezTo>
                <a:cubicBezTo>
                  <a:pt x="0" y="2"/>
                  <a:pt x="1" y="8"/>
                  <a:pt x="1" y="8"/>
                </a:cubicBezTo>
                <a:cubicBezTo>
                  <a:pt x="2" y="10"/>
                  <a:pt x="2" y="11"/>
                  <a:pt x="2" y="13"/>
                </a:cubicBezTo>
                <a:cubicBezTo>
                  <a:pt x="2" y="14"/>
                  <a:pt x="2" y="15"/>
                  <a:pt x="4" y="14"/>
                </a:cubicBezTo>
                <a:cubicBezTo>
                  <a:pt x="6" y="13"/>
                  <a:pt x="8" y="13"/>
                  <a:pt x="8" y="10"/>
                </a:cubicBezTo>
                <a:cubicBezTo>
                  <a:pt x="8" y="9"/>
                  <a:pt x="9" y="3"/>
                  <a:pt x="7"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71" name="Freeform 495">
            <a:extLst>
              <a:ext uri="{FF2B5EF4-FFF2-40B4-BE49-F238E27FC236}">
                <a16:creationId xmlns:a16="http://schemas.microsoft.com/office/drawing/2014/main" id="{809EAD6F-09AF-EB93-6C88-0505EFD4B716}"/>
              </a:ext>
            </a:extLst>
          </p:cNvPr>
          <p:cNvSpPr/>
          <p:nvPr/>
        </p:nvSpPr>
        <p:spPr bwMode="auto">
          <a:xfrm>
            <a:off x="9236263" y="3652858"/>
            <a:ext cx="46501" cy="35799"/>
          </a:xfrm>
          <a:custGeom>
            <a:avLst/>
            <a:gdLst>
              <a:gd name="T0" fmla="*/ 5 w 16"/>
              <a:gd name="T1" fmla="*/ 1 h 10"/>
              <a:gd name="T2" fmla="*/ 0 w 16"/>
              <a:gd name="T3" fmla="*/ 2 h 10"/>
              <a:gd name="T4" fmla="*/ 3 w 16"/>
              <a:gd name="T5" fmla="*/ 5 h 10"/>
              <a:gd name="T6" fmla="*/ 8 w 16"/>
              <a:gd name="T7" fmla="*/ 7 h 10"/>
              <a:gd name="T8" fmla="*/ 14 w 16"/>
              <a:gd name="T9" fmla="*/ 8 h 10"/>
              <a:gd name="T10" fmla="*/ 13 w 16"/>
              <a:gd name="T11" fmla="*/ 4 h 10"/>
              <a:gd name="T12" fmla="*/ 15 w 16"/>
              <a:gd name="T13" fmla="*/ 1 h 10"/>
              <a:gd name="T14" fmla="*/ 11 w 16"/>
              <a:gd name="T15" fmla="*/ 1 h 10"/>
              <a:gd name="T16" fmla="*/ 5 w 16"/>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5" y="1"/>
                </a:moveTo>
                <a:cubicBezTo>
                  <a:pt x="4" y="1"/>
                  <a:pt x="1" y="1"/>
                  <a:pt x="0" y="2"/>
                </a:cubicBezTo>
                <a:cubicBezTo>
                  <a:pt x="0" y="3"/>
                  <a:pt x="2" y="4"/>
                  <a:pt x="3" y="5"/>
                </a:cubicBezTo>
                <a:cubicBezTo>
                  <a:pt x="5" y="5"/>
                  <a:pt x="7" y="6"/>
                  <a:pt x="8" y="7"/>
                </a:cubicBezTo>
                <a:cubicBezTo>
                  <a:pt x="10" y="8"/>
                  <a:pt x="12" y="10"/>
                  <a:pt x="14" y="8"/>
                </a:cubicBezTo>
                <a:cubicBezTo>
                  <a:pt x="16" y="7"/>
                  <a:pt x="12" y="6"/>
                  <a:pt x="13" y="4"/>
                </a:cubicBezTo>
                <a:cubicBezTo>
                  <a:pt x="13" y="4"/>
                  <a:pt x="16" y="2"/>
                  <a:pt x="15" y="1"/>
                </a:cubicBezTo>
                <a:cubicBezTo>
                  <a:pt x="15" y="0"/>
                  <a:pt x="11" y="1"/>
                  <a:pt x="11" y="1"/>
                </a:cubicBezTo>
                <a:cubicBezTo>
                  <a:pt x="9" y="2"/>
                  <a:pt x="7" y="1"/>
                  <a:pt x="5"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72" name="Freeform 496">
            <a:extLst>
              <a:ext uri="{FF2B5EF4-FFF2-40B4-BE49-F238E27FC236}">
                <a16:creationId xmlns:a16="http://schemas.microsoft.com/office/drawing/2014/main" id="{76F497EB-3FC7-A20A-FEFA-A5D26A27BEC7}"/>
              </a:ext>
            </a:extLst>
          </p:cNvPr>
          <p:cNvSpPr/>
          <p:nvPr/>
        </p:nvSpPr>
        <p:spPr bwMode="auto">
          <a:xfrm>
            <a:off x="9512300" y="3703471"/>
            <a:ext cx="37596" cy="25924"/>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73" name="Freeform 497">
            <a:extLst>
              <a:ext uri="{FF2B5EF4-FFF2-40B4-BE49-F238E27FC236}">
                <a16:creationId xmlns:a16="http://schemas.microsoft.com/office/drawing/2014/main" id="{8D3D4BA2-B6D4-C75D-A59B-7703203EACB3}"/>
              </a:ext>
            </a:extLst>
          </p:cNvPr>
          <p:cNvSpPr/>
          <p:nvPr/>
        </p:nvSpPr>
        <p:spPr bwMode="auto">
          <a:xfrm>
            <a:off x="9387639" y="3707174"/>
            <a:ext cx="43533" cy="14814"/>
          </a:xfrm>
          <a:custGeom>
            <a:avLst/>
            <a:gdLst>
              <a:gd name="T0" fmla="*/ 8 w 15"/>
              <a:gd name="T1" fmla="*/ 4 h 4"/>
              <a:gd name="T2" fmla="*/ 1 w 15"/>
              <a:gd name="T3" fmla="*/ 1 h 4"/>
              <a:gd name="T4" fmla="*/ 7 w 15"/>
              <a:gd name="T5" fmla="*/ 1 h 4"/>
              <a:gd name="T6" fmla="*/ 15 w 15"/>
              <a:gd name="T7" fmla="*/ 2 h 4"/>
              <a:gd name="T8" fmla="*/ 13 w 15"/>
              <a:gd name="T9" fmla="*/ 3 h 4"/>
              <a:gd name="T10" fmla="*/ 8 w 15"/>
              <a:gd name="T11" fmla="*/ 4 h 4"/>
              <a:gd name="T12" fmla="*/ 8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8" y="4"/>
                </a:moveTo>
                <a:cubicBezTo>
                  <a:pt x="7" y="4"/>
                  <a:pt x="0" y="2"/>
                  <a:pt x="1" y="1"/>
                </a:cubicBezTo>
                <a:cubicBezTo>
                  <a:pt x="1" y="0"/>
                  <a:pt x="7" y="1"/>
                  <a:pt x="7" y="1"/>
                </a:cubicBezTo>
                <a:cubicBezTo>
                  <a:pt x="10" y="2"/>
                  <a:pt x="12" y="2"/>
                  <a:pt x="15" y="2"/>
                </a:cubicBezTo>
                <a:cubicBezTo>
                  <a:pt x="15" y="2"/>
                  <a:pt x="13" y="3"/>
                  <a:pt x="13" y="3"/>
                </a:cubicBezTo>
                <a:cubicBezTo>
                  <a:pt x="12" y="4"/>
                  <a:pt x="10" y="4"/>
                  <a:pt x="8" y="4"/>
                </a:cubicBezTo>
                <a:cubicBezTo>
                  <a:pt x="6" y="4"/>
                  <a:pt x="9" y="4"/>
                  <a:pt x="8"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74" name="Freeform 498">
            <a:extLst>
              <a:ext uri="{FF2B5EF4-FFF2-40B4-BE49-F238E27FC236}">
                <a16:creationId xmlns:a16="http://schemas.microsoft.com/office/drawing/2014/main" id="{AED1D1C1-0A2D-CB3E-A5C8-62C683C8B8EC}"/>
              </a:ext>
            </a:extLst>
          </p:cNvPr>
          <p:cNvSpPr/>
          <p:nvPr/>
        </p:nvSpPr>
        <p:spPr bwMode="auto">
          <a:xfrm>
            <a:off x="9366861" y="3173886"/>
            <a:ext cx="20777" cy="25924"/>
          </a:xfrm>
          <a:custGeom>
            <a:avLst/>
            <a:gdLst>
              <a:gd name="T0" fmla="*/ 1 w 7"/>
              <a:gd name="T1" fmla="*/ 4 h 7"/>
              <a:gd name="T2" fmla="*/ 1 w 7"/>
              <a:gd name="T3" fmla="*/ 1 h 7"/>
              <a:gd name="T4" fmla="*/ 7 w 7"/>
              <a:gd name="T5" fmla="*/ 1 h 7"/>
              <a:gd name="T6" fmla="*/ 1 w 7"/>
              <a:gd name="T7" fmla="*/ 4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3"/>
                  <a:pt x="0" y="1"/>
                  <a:pt x="1" y="1"/>
                </a:cubicBezTo>
                <a:cubicBezTo>
                  <a:pt x="2" y="1"/>
                  <a:pt x="7" y="0"/>
                  <a:pt x="7" y="1"/>
                </a:cubicBezTo>
                <a:cubicBezTo>
                  <a:pt x="7" y="2"/>
                  <a:pt x="2" y="6"/>
                  <a:pt x="1" y="4"/>
                </a:cubicBezTo>
                <a:cubicBezTo>
                  <a:pt x="1" y="1"/>
                  <a:pt x="2" y="7"/>
                  <a:pt x="1"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75" name="Freeform 499">
            <a:extLst>
              <a:ext uri="{FF2B5EF4-FFF2-40B4-BE49-F238E27FC236}">
                <a16:creationId xmlns:a16="http://schemas.microsoft.com/office/drawing/2014/main" id="{4AB87130-FF3C-F58B-09CA-0B2F472D73F3}"/>
              </a:ext>
            </a:extLst>
          </p:cNvPr>
          <p:cNvSpPr/>
          <p:nvPr/>
        </p:nvSpPr>
        <p:spPr bwMode="auto">
          <a:xfrm>
            <a:off x="9369829" y="3164011"/>
            <a:ext cx="14840" cy="9875"/>
          </a:xfrm>
          <a:custGeom>
            <a:avLst/>
            <a:gdLst>
              <a:gd name="T0" fmla="*/ 3 w 5"/>
              <a:gd name="T1" fmla="*/ 2 h 3"/>
              <a:gd name="T2" fmla="*/ 0 w 5"/>
              <a:gd name="T3" fmla="*/ 1 h 3"/>
              <a:gd name="T4" fmla="*/ 4 w 5"/>
              <a:gd name="T5" fmla="*/ 1 h 3"/>
              <a:gd name="T6" fmla="*/ 3 w 5"/>
              <a:gd name="T7" fmla="*/ 2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2" y="2"/>
                  <a:pt x="0" y="1"/>
                  <a:pt x="0" y="1"/>
                </a:cubicBezTo>
                <a:cubicBezTo>
                  <a:pt x="0" y="1"/>
                  <a:pt x="4" y="0"/>
                  <a:pt x="4" y="1"/>
                </a:cubicBezTo>
                <a:cubicBezTo>
                  <a:pt x="5" y="2"/>
                  <a:pt x="4" y="3"/>
                  <a:pt x="3" y="2"/>
                </a:cubicBezTo>
                <a:cubicBezTo>
                  <a:pt x="1" y="2"/>
                  <a:pt x="5" y="3"/>
                  <a:pt x="3"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76" name="Freeform 500">
            <a:extLst>
              <a:ext uri="{FF2B5EF4-FFF2-40B4-BE49-F238E27FC236}">
                <a16:creationId xmlns:a16="http://schemas.microsoft.com/office/drawing/2014/main" id="{0BE25FC4-5B95-DF90-F13D-178AFCC7D785}"/>
              </a:ext>
            </a:extLst>
          </p:cNvPr>
          <p:cNvSpPr/>
          <p:nvPr/>
        </p:nvSpPr>
        <p:spPr bwMode="auto">
          <a:xfrm>
            <a:off x="9309477" y="3188700"/>
            <a:ext cx="16819" cy="35799"/>
          </a:xfrm>
          <a:custGeom>
            <a:avLst/>
            <a:gdLst>
              <a:gd name="T0" fmla="*/ 6 w 6"/>
              <a:gd name="T1" fmla="*/ 2 h 10"/>
              <a:gd name="T2" fmla="*/ 3 w 6"/>
              <a:gd name="T3" fmla="*/ 9 h 10"/>
              <a:gd name="T4" fmla="*/ 6 w 6"/>
              <a:gd name="T5" fmla="*/ 2 h 10"/>
              <a:gd name="T6" fmla="*/ 6 w 6"/>
              <a:gd name="T7" fmla="*/ 2 h 10"/>
            </a:gdLst>
            <a:ahLst/>
            <a:cxnLst>
              <a:cxn ang="0">
                <a:pos x="T0" y="T1"/>
              </a:cxn>
              <a:cxn ang="0">
                <a:pos x="T2" y="T3"/>
              </a:cxn>
              <a:cxn ang="0">
                <a:pos x="T4" y="T5"/>
              </a:cxn>
              <a:cxn ang="0">
                <a:pos x="T6" y="T7"/>
              </a:cxn>
            </a:cxnLst>
            <a:rect l="0" t="0" r="r" b="b"/>
            <a:pathLst>
              <a:path w="6" h="10">
                <a:moveTo>
                  <a:pt x="6" y="2"/>
                </a:moveTo>
                <a:cubicBezTo>
                  <a:pt x="6" y="0"/>
                  <a:pt x="0" y="10"/>
                  <a:pt x="3" y="9"/>
                </a:cubicBezTo>
                <a:cubicBezTo>
                  <a:pt x="4" y="9"/>
                  <a:pt x="6" y="3"/>
                  <a:pt x="6" y="2"/>
                </a:cubicBezTo>
                <a:cubicBezTo>
                  <a:pt x="6" y="1"/>
                  <a:pt x="6" y="3"/>
                  <a:pt x="6"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77" name="Freeform 501">
            <a:extLst>
              <a:ext uri="{FF2B5EF4-FFF2-40B4-BE49-F238E27FC236}">
                <a16:creationId xmlns:a16="http://schemas.microsoft.com/office/drawing/2014/main" id="{6ECDBDBD-4D48-932A-1667-4AF4B5D73C99}"/>
              </a:ext>
            </a:extLst>
          </p:cNvPr>
          <p:cNvSpPr/>
          <p:nvPr/>
        </p:nvSpPr>
        <p:spPr bwMode="auto">
          <a:xfrm>
            <a:off x="9335202" y="3126976"/>
            <a:ext cx="11873" cy="14814"/>
          </a:xfrm>
          <a:custGeom>
            <a:avLst/>
            <a:gdLst>
              <a:gd name="T0" fmla="*/ 3 w 4"/>
              <a:gd name="T1" fmla="*/ 3 h 4"/>
              <a:gd name="T2" fmla="*/ 1 w 4"/>
              <a:gd name="T3" fmla="*/ 1 h 4"/>
              <a:gd name="T4" fmla="*/ 3 w 4"/>
              <a:gd name="T5" fmla="*/ 0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3"/>
                  <a:pt x="0" y="2"/>
                  <a:pt x="1" y="1"/>
                </a:cubicBezTo>
                <a:cubicBezTo>
                  <a:pt x="2" y="1"/>
                  <a:pt x="3" y="0"/>
                  <a:pt x="3" y="0"/>
                </a:cubicBezTo>
                <a:cubicBezTo>
                  <a:pt x="4" y="0"/>
                  <a:pt x="4" y="2"/>
                  <a:pt x="3" y="3"/>
                </a:cubicBezTo>
                <a:cubicBezTo>
                  <a:pt x="2" y="4"/>
                  <a:pt x="4" y="2"/>
                  <a:pt x="3"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78" name="Freeform 502">
            <a:extLst>
              <a:ext uri="{FF2B5EF4-FFF2-40B4-BE49-F238E27FC236}">
                <a16:creationId xmlns:a16="http://schemas.microsoft.com/office/drawing/2014/main" id="{B504957B-D61F-9E49-197F-2AADAADE4847}"/>
              </a:ext>
            </a:extLst>
          </p:cNvPr>
          <p:cNvSpPr/>
          <p:nvPr/>
        </p:nvSpPr>
        <p:spPr bwMode="auto">
          <a:xfrm>
            <a:off x="9219443" y="3239312"/>
            <a:ext cx="16819" cy="33331"/>
          </a:xfrm>
          <a:custGeom>
            <a:avLst/>
            <a:gdLst>
              <a:gd name="T0" fmla="*/ 6 w 6"/>
              <a:gd name="T1" fmla="*/ 2 h 9"/>
              <a:gd name="T2" fmla="*/ 6 w 6"/>
              <a:gd name="T3" fmla="*/ 4 h 9"/>
              <a:gd name="T4" fmla="*/ 5 w 6"/>
              <a:gd name="T5" fmla="*/ 9 h 9"/>
              <a:gd name="T6" fmla="*/ 0 w 6"/>
              <a:gd name="T7" fmla="*/ 3 h 9"/>
              <a:gd name="T8" fmla="*/ 3 w 6"/>
              <a:gd name="T9" fmla="*/ 3 h 9"/>
              <a:gd name="T10" fmla="*/ 6 w 6"/>
              <a:gd name="T11" fmla="*/ 2 h 9"/>
              <a:gd name="T12" fmla="*/ 6 w 6"/>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2"/>
                </a:moveTo>
                <a:cubicBezTo>
                  <a:pt x="6" y="1"/>
                  <a:pt x="6" y="4"/>
                  <a:pt x="6" y="4"/>
                </a:cubicBezTo>
                <a:cubicBezTo>
                  <a:pt x="6" y="6"/>
                  <a:pt x="6" y="8"/>
                  <a:pt x="5" y="9"/>
                </a:cubicBezTo>
                <a:cubicBezTo>
                  <a:pt x="5" y="9"/>
                  <a:pt x="0" y="5"/>
                  <a:pt x="0" y="3"/>
                </a:cubicBezTo>
                <a:cubicBezTo>
                  <a:pt x="0" y="3"/>
                  <a:pt x="2" y="2"/>
                  <a:pt x="3" y="3"/>
                </a:cubicBezTo>
                <a:cubicBezTo>
                  <a:pt x="4" y="4"/>
                  <a:pt x="5" y="4"/>
                  <a:pt x="6" y="2"/>
                </a:cubicBezTo>
                <a:cubicBezTo>
                  <a:pt x="6" y="0"/>
                  <a:pt x="6" y="3"/>
                  <a:pt x="6"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79" name="Freeform 503">
            <a:extLst>
              <a:ext uri="{FF2B5EF4-FFF2-40B4-BE49-F238E27FC236}">
                <a16:creationId xmlns:a16="http://schemas.microsoft.com/office/drawing/2014/main" id="{2F78749E-69EB-EAB9-11A3-596804B1C537}"/>
              </a:ext>
            </a:extLst>
          </p:cNvPr>
          <p:cNvSpPr/>
          <p:nvPr/>
        </p:nvSpPr>
        <p:spPr bwMode="auto">
          <a:xfrm>
            <a:off x="9198666" y="3246719"/>
            <a:ext cx="23745" cy="29627"/>
          </a:xfrm>
          <a:custGeom>
            <a:avLst/>
            <a:gdLst>
              <a:gd name="T0" fmla="*/ 6 w 8"/>
              <a:gd name="T1" fmla="*/ 7 h 8"/>
              <a:gd name="T2" fmla="*/ 1 w 8"/>
              <a:gd name="T3" fmla="*/ 4 h 8"/>
              <a:gd name="T4" fmla="*/ 6 w 8"/>
              <a:gd name="T5" fmla="*/ 7 h 8"/>
              <a:gd name="T6" fmla="*/ 6 w 8"/>
              <a:gd name="T7" fmla="*/ 7 h 8"/>
            </a:gdLst>
            <a:ahLst/>
            <a:cxnLst>
              <a:cxn ang="0">
                <a:pos x="T0" y="T1"/>
              </a:cxn>
              <a:cxn ang="0">
                <a:pos x="T2" y="T3"/>
              </a:cxn>
              <a:cxn ang="0">
                <a:pos x="T4" y="T5"/>
              </a:cxn>
              <a:cxn ang="0">
                <a:pos x="T6" y="T7"/>
              </a:cxn>
            </a:cxnLst>
            <a:rect l="0" t="0" r="r" b="b"/>
            <a:pathLst>
              <a:path w="8" h="8">
                <a:moveTo>
                  <a:pt x="6" y="7"/>
                </a:moveTo>
                <a:cubicBezTo>
                  <a:pt x="5" y="8"/>
                  <a:pt x="0" y="5"/>
                  <a:pt x="1" y="4"/>
                </a:cubicBezTo>
                <a:cubicBezTo>
                  <a:pt x="3" y="0"/>
                  <a:pt x="8" y="5"/>
                  <a:pt x="6" y="7"/>
                </a:cubicBezTo>
                <a:cubicBezTo>
                  <a:pt x="5" y="8"/>
                  <a:pt x="7" y="6"/>
                  <a:pt x="6" y="7"/>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80" name="Freeform 504">
            <a:extLst>
              <a:ext uri="{FF2B5EF4-FFF2-40B4-BE49-F238E27FC236}">
                <a16:creationId xmlns:a16="http://schemas.microsoft.com/office/drawing/2014/main" id="{D5DE85B0-F0F0-8227-4AD0-B075CD7BB152}"/>
              </a:ext>
            </a:extLst>
          </p:cNvPr>
          <p:cNvSpPr/>
          <p:nvPr/>
        </p:nvSpPr>
        <p:spPr bwMode="auto">
          <a:xfrm>
            <a:off x="9094779" y="3620762"/>
            <a:ext cx="13851" cy="13580"/>
          </a:xfrm>
          <a:custGeom>
            <a:avLst/>
            <a:gdLst>
              <a:gd name="T0" fmla="*/ 4 w 5"/>
              <a:gd name="T1" fmla="*/ 2 h 4"/>
              <a:gd name="T2" fmla="*/ 3 w 5"/>
              <a:gd name="T3" fmla="*/ 3 h 4"/>
              <a:gd name="T4" fmla="*/ 0 w 5"/>
              <a:gd name="T5" fmla="*/ 2 h 4"/>
              <a:gd name="T6" fmla="*/ 4 w 5"/>
              <a:gd name="T7" fmla="*/ 0 h 4"/>
              <a:gd name="T8" fmla="*/ 4 w 5"/>
              <a:gd name="T9" fmla="*/ 2 h 4"/>
              <a:gd name="T10" fmla="*/ 4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4" y="2"/>
                </a:moveTo>
                <a:cubicBezTo>
                  <a:pt x="5" y="1"/>
                  <a:pt x="4" y="4"/>
                  <a:pt x="3" y="3"/>
                </a:cubicBezTo>
                <a:cubicBezTo>
                  <a:pt x="3" y="3"/>
                  <a:pt x="0" y="2"/>
                  <a:pt x="0" y="2"/>
                </a:cubicBezTo>
                <a:cubicBezTo>
                  <a:pt x="0" y="2"/>
                  <a:pt x="3" y="0"/>
                  <a:pt x="4" y="0"/>
                </a:cubicBezTo>
                <a:cubicBezTo>
                  <a:pt x="4" y="0"/>
                  <a:pt x="3" y="2"/>
                  <a:pt x="4" y="2"/>
                </a:cubicBezTo>
                <a:cubicBezTo>
                  <a:pt x="5" y="1"/>
                  <a:pt x="3" y="2"/>
                  <a:pt x="4"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81" name="Freeform 505">
            <a:extLst>
              <a:ext uri="{FF2B5EF4-FFF2-40B4-BE49-F238E27FC236}">
                <a16:creationId xmlns:a16="http://schemas.microsoft.com/office/drawing/2014/main" id="{A67EDF54-6A28-BC3C-D5D5-81226DE9A484}"/>
              </a:ext>
            </a:extLst>
          </p:cNvPr>
          <p:cNvSpPr/>
          <p:nvPr/>
        </p:nvSpPr>
        <p:spPr bwMode="auto">
          <a:xfrm>
            <a:off x="8952307" y="3177590"/>
            <a:ext cx="17808" cy="22220"/>
          </a:xfrm>
          <a:custGeom>
            <a:avLst/>
            <a:gdLst>
              <a:gd name="T0" fmla="*/ 5 w 6"/>
              <a:gd name="T1" fmla="*/ 1 h 6"/>
              <a:gd name="T2" fmla="*/ 4 w 6"/>
              <a:gd name="T3" fmla="*/ 5 h 6"/>
              <a:gd name="T4" fmla="*/ 1 w 6"/>
              <a:gd name="T5" fmla="*/ 5 h 6"/>
              <a:gd name="T6" fmla="*/ 5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4" y="3"/>
                  <a:pt x="4" y="5"/>
                </a:cubicBezTo>
                <a:cubicBezTo>
                  <a:pt x="3" y="6"/>
                  <a:pt x="2" y="6"/>
                  <a:pt x="1" y="5"/>
                </a:cubicBezTo>
                <a:cubicBezTo>
                  <a:pt x="0" y="4"/>
                  <a:pt x="5" y="0"/>
                  <a:pt x="5" y="1"/>
                </a:cubicBezTo>
                <a:cubicBezTo>
                  <a:pt x="6" y="2"/>
                  <a:pt x="5" y="0"/>
                  <a:pt x="5"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82" name="Freeform 506">
            <a:extLst>
              <a:ext uri="{FF2B5EF4-FFF2-40B4-BE49-F238E27FC236}">
                <a16:creationId xmlns:a16="http://schemas.microsoft.com/office/drawing/2014/main" id="{5A4845D1-532D-870B-CD5A-532F5CC507FA}"/>
              </a:ext>
            </a:extLst>
          </p:cNvPr>
          <p:cNvSpPr/>
          <p:nvPr/>
        </p:nvSpPr>
        <p:spPr bwMode="auto">
          <a:xfrm>
            <a:off x="8961213" y="3203513"/>
            <a:ext cx="8904" cy="11110"/>
          </a:xfrm>
          <a:custGeom>
            <a:avLst/>
            <a:gdLst>
              <a:gd name="T0" fmla="*/ 3 w 3"/>
              <a:gd name="T1" fmla="*/ 1 h 3"/>
              <a:gd name="T2" fmla="*/ 0 w 3"/>
              <a:gd name="T3" fmla="*/ 2 h 3"/>
              <a:gd name="T4" fmla="*/ 2 w 3"/>
              <a:gd name="T5" fmla="*/ 3 h 3"/>
              <a:gd name="T6" fmla="*/ 3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1"/>
                  <a:pt x="0" y="1"/>
                  <a:pt x="0" y="2"/>
                </a:cubicBezTo>
                <a:cubicBezTo>
                  <a:pt x="0" y="3"/>
                  <a:pt x="2" y="3"/>
                  <a:pt x="2" y="3"/>
                </a:cubicBezTo>
                <a:cubicBezTo>
                  <a:pt x="3" y="3"/>
                  <a:pt x="3" y="0"/>
                  <a:pt x="3" y="1"/>
                </a:cubicBezTo>
                <a:cubicBezTo>
                  <a:pt x="2" y="1"/>
                  <a:pt x="3" y="1"/>
                  <a:pt x="3"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83" name="Freeform 507">
            <a:extLst>
              <a:ext uri="{FF2B5EF4-FFF2-40B4-BE49-F238E27FC236}">
                <a16:creationId xmlns:a16="http://schemas.microsoft.com/office/drawing/2014/main" id="{9E6C5CD4-65A3-DB4A-4144-BC2E862EFCEA}"/>
              </a:ext>
            </a:extLst>
          </p:cNvPr>
          <p:cNvSpPr/>
          <p:nvPr/>
        </p:nvSpPr>
        <p:spPr bwMode="auto">
          <a:xfrm>
            <a:off x="8970117" y="3214624"/>
            <a:ext cx="4947" cy="3703"/>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84" name="Freeform 508">
            <a:extLst>
              <a:ext uri="{FF2B5EF4-FFF2-40B4-BE49-F238E27FC236}">
                <a16:creationId xmlns:a16="http://schemas.microsoft.com/office/drawing/2014/main" id="{46C4AF0F-9372-9432-E26C-6154D7BC4037}"/>
              </a:ext>
            </a:extLst>
          </p:cNvPr>
          <p:cNvSpPr/>
          <p:nvPr/>
        </p:nvSpPr>
        <p:spPr bwMode="auto">
          <a:xfrm>
            <a:off x="8970117" y="3224499"/>
            <a:ext cx="2968" cy="7407"/>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0"/>
                  <a:pt x="1"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85" name="Freeform 509">
            <a:extLst>
              <a:ext uri="{FF2B5EF4-FFF2-40B4-BE49-F238E27FC236}">
                <a16:creationId xmlns:a16="http://schemas.microsoft.com/office/drawing/2014/main" id="{753CB474-3403-2CBB-6AA7-DAAEA77F245B}"/>
              </a:ext>
            </a:extLst>
          </p:cNvPr>
          <p:cNvSpPr/>
          <p:nvPr/>
        </p:nvSpPr>
        <p:spPr bwMode="auto">
          <a:xfrm>
            <a:off x="8970117" y="3231906"/>
            <a:ext cx="4947" cy="3703"/>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86" name="Freeform 510">
            <a:extLst>
              <a:ext uri="{FF2B5EF4-FFF2-40B4-BE49-F238E27FC236}">
                <a16:creationId xmlns:a16="http://schemas.microsoft.com/office/drawing/2014/main" id="{039154F2-D934-01F6-615A-F35A9DEB6B47}"/>
              </a:ext>
            </a:extLst>
          </p:cNvPr>
          <p:cNvSpPr/>
          <p:nvPr/>
        </p:nvSpPr>
        <p:spPr bwMode="auto">
          <a:xfrm>
            <a:off x="8992873" y="3286221"/>
            <a:ext cx="2968" cy="7407"/>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0" y="2"/>
                  <a:pt x="1" y="0"/>
                  <a:pt x="0"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87" name="Freeform 511">
            <a:extLst>
              <a:ext uri="{FF2B5EF4-FFF2-40B4-BE49-F238E27FC236}">
                <a16:creationId xmlns:a16="http://schemas.microsoft.com/office/drawing/2014/main" id="{1B0E7B38-4105-7CB5-E483-102FF8E6730A}"/>
              </a:ext>
            </a:extLst>
          </p:cNvPr>
          <p:cNvSpPr/>
          <p:nvPr/>
        </p:nvSpPr>
        <p:spPr bwMode="auto">
          <a:xfrm>
            <a:off x="9036406" y="3123274"/>
            <a:ext cx="5937" cy="14814"/>
          </a:xfrm>
          <a:custGeom>
            <a:avLst/>
            <a:gdLst>
              <a:gd name="T0" fmla="*/ 1 w 2"/>
              <a:gd name="T1" fmla="*/ 4 h 4"/>
              <a:gd name="T2" fmla="*/ 2 w 2"/>
              <a:gd name="T3" fmla="*/ 1 h 4"/>
              <a:gd name="T4" fmla="*/ 1 w 2"/>
              <a:gd name="T5" fmla="*/ 4 h 4"/>
              <a:gd name="T6" fmla="*/ 1 w 2"/>
              <a:gd name="T7" fmla="*/ 4 h 4"/>
            </a:gdLst>
            <a:ahLst/>
            <a:cxnLst>
              <a:cxn ang="0">
                <a:pos x="T0" y="T1"/>
              </a:cxn>
              <a:cxn ang="0">
                <a:pos x="T2" y="T3"/>
              </a:cxn>
              <a:cxn ang="0">
                <a:pos x="T4" y="T5"/>
              </a:cxn>
              <a:cxn ang="0">
                <a:pos x="T6" y="T7"/>
              </a:cxn>
            </a:cxnLst>
            <a:rect l="0" t="0" r="r" b="b"/>
            <a:pathLst>
              <a:path w="2" h="4">
                <a:moveTo>
                  <a:pt x="1" y="4"/>
                </a:moveTo>
                <a:cubicBezTo>
                  <a:pt x="0" y="3"/>
                  <a:pt x="0" y="1"/>
                  <a:pt x="2" y="1"/>
                </a:cubicBezTo>
                <a:cubicBezTo>
                  <a:pt x="2" y="0"/>
                  <a:pt x="2" y="4"/>
                  <a:pt x="1" y="4"/>
                </a:cubicBezTo>
                <a:cubicBezTo>
                  <a:pt x="0" y="3"/>
                  <a:pt x="1" y="4"/>
                  <a:pt x="1"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88" name="Freeform 611">
            <a:extLst>
              <a:ext uri="{FF2B5EF4-FFF2-40B4-BE49-F238E27FC236}">
                <a16:creationId xmlns:a16="http://schemas.microsoft.com/office/drawing/2014/main" id="{7EF06FDA-A235-8712-CD18-2DC1B67FC83A}"/>
              </a:ext>
            </a:extLst>
          </p:cNvPr>
          <p:cNvSpPr/>
          <p:nvPr/>
        </p:nvSpPr>
        <p:spPr bwMode="auto">
          <a:xfrm>
            <a:off x="10872708" y="4414520"/>
            <a:ext cx="5937" cy="7407"/>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89" name="Rectangle 613">
            <a:extLst>
              <a:ext uri="{FF2B5EF4-FFF2-40B4-BE49-F238E27FC236}">
                <a16:creationId xmlns:a16="http://schemas.microsoft.com/office/drawing/2014/main" id="{B245B583-BEF1-270B-9B16-491AD3B2E0B6}"/>
              </a:ext>
            </a:extLst>
          </p:cNvPr>
          <p:cNvSpPr/>
          <p:nvPr/>
        </p:nvSpPr>
        <p:spPr bwMode="auto">
          <a:xfrm>
            <a:off x="9291668" y="2894898"/>
            <a:ext cx="990" cy="1236"/>
          </a:xfrm>
          <a:prstGeom prst="rect">
            <a:avLst/>
          </a:pr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90" name="Freeform 643">
            <a:extLst>
              <a:ext uri="{FF2B5EF4-FFF2-40B4-BE49-F238E27FC236}">
                <a16:creationId xmlns:a16="http://schemas.microsoft.com/office/drawing/2014/main" id="{A8BDF0A2-0FC5-0365-04E8-61324DA75C6E}"/>
              </a:ext>
            </a:extLst>
          </p:cNvPr>
          <p:cNvSpPr/>
          <p:nvPr/>
        </p:nvSpPr>
        <p:spPr bwMode="auto">
          <a:xfrm>
            <a:off x="10811366" y="4549078"/>
            <a:ext cx="29681" cy="32098"/>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91" name="Freeform 644">
            <a:extLst>
              <a:ext uri="{FF2B5EF4-FFF2-40B4-BE49-F238E27FC236}">
                <a16:creationId xmlns:a16="http://schemas.microsoft.com/office/drawing/2014/main" id="{0BC5D41E-1DD6-3D53-1042-FB60B232DDF5}"/>
              </a:ext>
            </a:extLst>
          </p:cNvPr>
          <p:cNvSpPr/>
          <p:nvPr/>
        </p:nvSpPr>
        <p:spPr bwMode="auto">
          <a:xfrm>
            <a:off x="10835111" y="4541671"/>
            <a:ext cx="37596" cy="17283"/>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92" name="Freeform 645">
            <a:extLst>
              <a:ext uri="{FF2B5EF4-FFF2-40B4-BE49-F238E27FC236}">
                <a16:creationId xmlns:a16="http://schemas.microsoft.com/office/drawing/2014/main" id="{A88ABDB4-9658-BCF1-E3CA-AF116E733EB3}"/>
              </a:ext>
            </a:extLst>
          </p:cNvPr>
          <p:cNvSpPr/>
          <p:nvPr/>
        </p:nvSpPr>
        <p:spPr bwMode="auto">
          <a:xfrm>
            <a:off x="9236262" y="3366462"/>
            <a:ext cx="90035" cy="61724"/>
          </a:xfrm>
          <a:custGeom>
            <a:avLst/>
            <a:gdLst>
              <a:gd name="T0" fmla="*/ 10 w 31"/>
              <a:gd name="T1" fmla="*/ 17 h 17"/>
              <a:gd name="T2" fmla="*/ 13 w 31"/>
              <a:gd name="T3" fmla="*/ 14 h 17"/>
              <a:gd name="T4" fmla="*/ 18 w 31"/>
              <a:gd name="T5" fmla="*/ 16 h 17"/>
              <a:gd name="T6" fmla="*/ 21 w 31"/>
              <a:gd name="T7" fmla="*/ 16 h 17"/>
              <a:gd name="T8" fmla="*/ 23 w 31"/>
              <a:gd name="T9" fmla="*/ 15 h 17"/>
              <a:gd name="T10" fmla="*/ 29 w 31"/>
              <a:gd name="T11" fmla="*/ 11 h 17"/>
              <a:gd name="T12" fmla="*/ 27 w 31"/>
              <a:gd name="T13" fmla="*/ 7 h 17"/>
              <a:gd name="T14" fmla="*/ 21 w 31"/>
              <a:gd name="T15" fmla="*/ 5 h 17"/>
              <a:gd name="T16" fmla="*/ 17 w 31"/>
              <a:gd name="T17" fmla="*/ 3 h 17"/>
              <a:gd name="T18" fmla="*/ 13 w 31"/>
              <a:gd name="T19" fmla="*/ 0 h 17"/>
              <a:gd name="T20" fmla="*/ 11 w 31"/>
              <a:gd name="T21" fmla="*/ 2 h 17"/>
              <a:gd name="T22" fmla="*/ 8 w 31"/>
              <a:gd name="T23" fmla="*/ 2 h 17"/>
              <a:gd name="T24" fmla="*/ 0 w 31"/>
              <a:gd name="T25" fmla="*/ 6 h 17"/>
              <a:gd name="T26" fmla="*/ 2 w 31"/>
              <a:gd name="T27" fmla="*/ 10 h 17"/>
              <a:gd name="T28" fmla="*/ 4 w 31"/>
              <a:gd name="T29" fmla="*/ 13 h 17"/>
              <a:gd name="T30" fmla="*/ 10 w 31"/>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7">
                <a:moveTo>
                  <a:pt x="10" y="17"/>
                </a:moveTo>
                <a:cubicBezTo>
                  <a:pt x="12" y="17"/>
                  <a:pt x="11" y="14"/>
                  <a:pt x="13" y="14"/>
                </a:cubicBezTo>
                <a:cubicBezTo>
                  <a:pt x="15" y="14"/>
                  <a:pt x="16" y="16"/>
                  <a:pt x="18" y="16"/>
                </a:cubicBezTo>
                <a:cubicBezTo>
                  <a:pt x="19" y="16"/>
                  <a:pt x="20" y="16"/>
                  <a:pt x="21" y="16"/>
                </a:cubicBezTo>
                <a:cubicBezTo>
                  <a:pt x="22" y="16"/>
                  <a:pt x="23" y="15"/>
                  <a:pt x="23" y="15"/>
                </a:cubicBezTo>
                <a:cubicBezTo>
                  <a:pt x="26" y="14"/>
                  <a:pt x="27" y="13"/>
                  <a:pt x="29" y="11"/>
                </a:cubicBezTo>
                <a:cubicBezTo>
                  <a:pt x="31" y="9"/>
                  <a:pt x="29" y="8"/>
                  <a:pt x="27" y="7"/>
                </a:cubicBezTo>
                <a:cubicBezTo>
                  <a:pt x="25" y="6"/>
                  <a:pt x="22" y="3"/>
                  <a:pt x="21" y="5"/>
                </a:cubicBezTo>
                <a:cubicBezTo>
                  <a:pt x="19" y="8"/>
                  <a:pt x="18" y="4"/>
                  <a:pt x="17" y="3"/>
                </a:cubicBezTo>
                <a:cubicBezTo>
                  <a:pt x="16" y="2"/>
                  <a:pt x="13" y="3"/>
                  <a:pt x="13" y="0"/>
                </a:cubicBezTo>
                <a:cubicBezTo>
                  <a:pt x="13" y="1"/>
                  <a:pt x="12" y="3"/>
                  <a:pt x="11" y="2"/>
                </a:cubicBezTo>
                <a:cubicBezTo>
                  <a:pt x="9" y="0"/>
                  <a:pt x="9" y="0"/>
                  <a:pt x="8" y="2"/>
                </a:cubicBezTo>
                <a:cubicBezTo>
                  <a:pt x="7" y="3"/>
                  <a:pt x="0" y="5"/>
                  <a:pt x="0" y="6"/>
                </a:cubicBezTo>
                <a:cubicBezTo>
                  <a:pt x="0" y="6"/>
                  <a:pt x="1" y="9"/>
                  <a:pt x="2" y="10"/>
                </a:cubicBezTo>
                <a:cubicBezTo>
                  <a:pt x="2" y="11"/>
                  <a:pt x="3" y="12"/>
                  <a:pt x="4" y="13"/>
                </a:cubicBezTo>
                <a:cubicBezTo>
                  <a:pt x="6" y="14"/>
                  <a:pt x="8" y="17"/>
                  <a:pt x="10" y="17"/>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93" name="Freeform 646">
            <a:extLst>
              <a:ext uri="{FF2B5EF4-FFF2-40B4-BE49-F238E27FC236}">
                <a16:creationId xmlns:a16="http://schemas.microsoft.com/office/drawing/2014/main" id="{66D6C0D6-3CE5-8A88-AFCB-CC7D0742764F}"/>
              </a:ext>
            </a:extLst>
          </p:cNvPr>
          <p:cNvSpPr/>
          <p:nvPr/>
        </p:nvSpPr>
        <p:spPr bwMode="auto">
          <a:xfrm>
            <a:off x="9195697" y="3417075"/>
            <a:ext cx="107842" cy="58020"/>
          </a:xfrm>
          <a:custGeom>
            <a:avLst/>
            <a:gdLst>
              <a:gd name="T0" fmla="*/ 32 w 37"/>
              <a:gd name="T1" fmla="*/ 2 h 16"/>
              <a:gd name="T2" fmla="*/ 27 w 37"/>
              <a:gd name="T3" fmla="*/ 0 h 16"/>
              <a:gd name="T4" fmla="*/ 24 w 37"/>
              <a:gd name="T5" fmla="*/ 3 h 16"/>
              <a:gd name="T6" fmla="*/ 20 w 37"/>
              <a:gd name="T7" fmla="*/ 3 h 16"/>
              <a:gd name="T8" fmla="*/ 17 w 37"/>
              <a:gd name="T9" fmla="*/ 7 h 16"/>
              <a:gd name="T10" fmla="*/ 16 w 37"/>
              <a:gd name="T11" fmla="*/ 9 h 16"/>
              <a:gd name="T12" fmla="*/ 13 w 37"/>
              <a:gd name="T13" fmla="*/ 9 h 16"/>
              <a:gd name="T14" fmla="*/ 9 w 37"/>
              <a:gd name="T15" fmla="*/ 10 h 16"/>
              <a:gd name="T16" fmla="*/ 5 w 37"/>
              <a:gd name="T17" fmla="*/ 11 h 16"/>
              <a:gd name="T18" fmla="*/ 0 w 37"/>
              <a:gd name="T19" fmla="*/ 9 h 16"/>
              <a:gd name="T20" fmla="*/ 4 w 37"/>
              <a:gd name="T21" fmla="*/ 13 h 16"/>
              <a:gd name="T22" fmla="*/ 6 w 37"/>
              <a:gd name="T23" fmla="*/ 13 h 16"/>
              <a:gd name="T24" fmla="*/ 8 w 37"/>
              <a:gd name="T25" fmla="*/ 14 h 16"/>
              <a:gd name="T26" fmla="*/ 12 w 37"/>
              <a:gd name="T27" fmla="*/ 13 h 16"/>
              <a:gd name="T28" fmla="*/ 15 w 37"/>
              <a:gd name="T29" fmla="*/ 15 h 16"/>
              <a:gd name="T30" fmla="*/ 22 w 37"/>
              <a:gd name="T31" fmla="*/ 16 h 16"/>
              <a:gd name="T32" fmla="*/ 29 w 37"/>
              <a:gd name="T33" fmla="*/ 14 h 16"/>
              <a:gd name="T34" fmla="*/ 33 w 37"/>
              <a:gd name="T35" fmla="*/ 12 h 16"/>
              <a:gd name="T36" fmla="*/ 34 w 37"/>
              <a:gd name="T37" fmla="*/ 9 h 16"/>
              <a:gd name="T38" fmla="*/ 36 w 37"/>
              <a:gd name="T39" fmla="*/ 8 h 16"/>
              <a:gd name="T40" fmla="*/ 36 w 37"/>
              <a:gd name="T41" fmla="*/ 2 h 16"/>
              <a:gd name="T42" fmla="*/ 32 w 37"/>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2" y="2"/>
                </a:moveTo>
                <a:cubicBezTo>
                  <a:pt x="30" y="2"/>
                  <a:pt x="28" y="0"/>
                  <a:pt x="27" y="0"/>
                </a:cubicBezTo>
                <a:cubicBezTo>
                  <a:pt x="25" y="0"/>
                  <a:pt x="26" y="3"/>
                  <a:pt x="24" y="3"/>
                </a:cubicBezTo>
                <a:cubicBezTo>
                  <a:pt x="22" y="3"/>
                  <a:pt x="22" y="2"/>
                  <a:pt x="20" y="3"/>
                </a:cubicBezTo>
                <a:cubicBezTo>
                  <a:pt x="20" y="3"/>
                  <a:pt x="16" y="6"/>
                  <a:pt x="17" y="7"/>
                </a:cubicBezTo>
                <a:cubicBezTo>
                  <a:pt x="17" y="8"/>
                  <a:pt x="19" y="10"/>
                  <a:pt x="16" y="9"/>
                </a:cubicBezTo>
                <a:cubicBezTo>
                  <a:pt x="15" y="9"/>
                  <a:pt x="14" y="8"/>
                  <a:pt x="13" y="9"/>
                </a:cubicBezTo>
                <a:cubicBezTo>
                  <a:pt x="12" y="9"/>
                  <a:pt x="10" y="10"/>
                  <a:pt x="9" y="10"/>
                </a:cubicBezTo>
                <a:cubicBezTo>
                  <a:pt x="7" y="10"/>
                  <a:pt x="6" y="8"/>
                  <a:pt x="5" y="11"/>
                </a:cubicBezTo>
                <a:cubicBezTo>
                  <a:pt x="5" y="11"/>
                  <a:pt x="1" y="9"/>
                  <a:pt x="0" y="9"/>
                </a:cubicBezTo>
                <a:cubicBezTo>
                  <a:pt x="0" y="11"/>
                  <a:pt x="1" y="12"/>
                  <a:pt x="4" y="13"/>
                </a:cubicBezTo>
                <a:cubicBezTo>
                  <a:pt x="5" y="13"/>
                  <a:pt x="5" y="13"/>
                  <a:pt x="6" y="13"/>
                </a:cubicBezTo>
                <a:cubicBezTo>
                  <a:pt x="7" y="13"/>
                  <a:pt x="7" y="15"/>
                  <a:pt x="8" y="14"/>
                </a:cubicBezTo>
                <a:cubicBezTo>
                  <a:pt x="10" y="13"/>
                  <a:pt x="10" y="13"/>
                  <a:pt x="12" y="13"/>
                </a:cubicBezTo>
                <a:cubicBezTo>
                  <a:pt x="14" y="13"/>
                  <a:pt x="13" y="14"/>
                  <a:pt x="15" y="15"/>
                </a:cubicBezTo>
                <a:cubicBezTo>
                  <a:pt x="17" y="16"/>
                  <a:pt x="20" y="16"/>
                  <a:pt x="22" y="16"/>
                </a:cubicBezTo>
                <a:cubicBezTo>
                  <a:pt x="25" y="16"/>
                  <a:pt x="26" y="14"/>
                  <a:pt x="29" y="14"/>
                </a:cubicBezTo>
                <a:cubicBezTo>
                  <a:pt x="31" y="14"/>
                  <a:pt x="33" y="13"/>
                  <a:pt x="33" y="12"/>
                </a:cubicBezTo>
                <a:cubicBezTo>
                  <a:pt x="34" y="11"/>
                  <a:pt x="34" y="10"/>
                  <a:pt x="34" y="9"/>
                </a:cubicBezTo>
                <a:cubicBezTo>
                  <a:pt x="34" y="7"/>
                  <a:pt x="35" y="9"/>
                  <a:pt x="36" y="8"/>
                </a:cubicBezTo>
                <a:cubicBezTo>
                  <a:pt x="37" y="6"/>
                  <a:pt x="36" y="3"/>
                  <a:pt x="36" y="2"/>
                </a:cubicBezTo>
                <a:cubicBezTo>
                  <a:pt x="34" y="2"/>
                  <a:pt x="33" y="2"/>
                  <a:pt x="32"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94" name="Freeform 647">
            <a:extLst>
              <a:ext uri="{FF2B5EF4-FFF2-40B4-BE49-F238E27FC236}">
                <a16:creationId xmlns:a16="http://schemas.microsoft.com/office/drawing/2014/main" id="{0F6F8A21-E483-4741-83C1-47C82C91EA87}"/>
              </a:ext>
            </a:extLst>
          </p:cNvPr>
          <p:cNvSpPr/>
          <p:nvPr/>
        </p:nvSpPr>
        <p:spPr bwMode="auto">
          <a:xfrm>
            <a:off x="9158100" y="3460281"/>
            <a:ext cx="165228" cy="199983"/>
          </a:xfrm>
          <a:custGeom>
            <a:avLst/>
            <a:gdLst>
              <a:gd name="T0" fmla="*/ 37 w 57"/>
              <a:gd name="T1" fmla="*/ 10 h 55"/>
              <a:gd name="T2" fmla="*/ 41 w 57"/>
              <a:gd name="T3" fmla="*/ 9 h 55"/>
              <a:gd name="T4" fmla="*/ 43 w 57"/>
              <a:gd name="T5" fmla="*/ 6 h 55"/>
              <a:gd name="T6" fmla="*/ 45 w 57"/>
              <a:gd name="T7" fmla="*/ 4 h 55"/>
              <a:gd name="T8" fmla="*/ 45 w 57"/>
              <a:gd name="T9" fmla="*/ 1 h 55"/>
              <a:gd name="T10" fmla="*/ 41 w 57"/>
              <a:gd name="T11" fmla="*/ 2 h 55"/>
              <a:gd name="T12" fmla="*/ 36 w 57"/>
              <a:gd name="T13" fmla="*/ 4 h 55"/>
              <a:gd name="T14" fmla="*/ 27 w 57"/>
              <a:gd name="T15" fmla="*/ 1 h 55"/>
              <a:gd name="T16" fmla="*/ 22 w 57"/>
              <a:gd name="T17" fmla="*/ 1 h 55"/>
              <a:gd name="T18" fmla="*/ 19 w 57"/>
              <a:gd name="T19" fmla="*/ 1 h 55"/>
              <a:gd name="T20" fmla="*/ 18 w 57"/>
              <a:gd name="T21" fmla="*/ 3 h 55"/>
              <a:gd name="T22" fmla="*/ 17 w 57"/>
              <a:gd name="T23" fmla="*/ 4 h 55"/>
              <a:gd name="T24" fmla="*/ 15 w 57"/>
              <a:gd name="T25" fmla="*/ 5 h 55"/>
              <a:gd name="T26" fmla="*/ 13 w 57"/>
              <a:gd name="T27" fmla="*/ 5 h 55"/>
              <a:gd name="T28" fmla="*/ 12 w 57"/>
              <a:gd name="T29" fmla="*/ 4 h 55"/>
              <a:gd name="T30" fmla="*/ 11 w 57"/>
              <a:gd name="T31" fmla="*/ 8 h 55"/>
              <a:gd name="T32" fmla="*/ 9 w 57"/>
              <a:gd name="T33" fmla="*/ 5 h 55"/>
              <a:gd name="T34" fmla="*/ 5 w 57"/>
              <a:gd name="T35" fmla="*/ 7 h 55"/>
              <a:gd name="T36" fmla="*/ 0 w 57"/>
              <a:gd name="T37" fmla="*/ 7 h 55"/>
              <a:gd name="T38" fmla="*/ 1 w 57"/>
              <a:gd name="T39" fmla="*/ 10 h 55"/>
              <a:gd name="T40" fmla="*/ 0 w 57"/>
              <a:gd name="T41" fmla="*/ 14 h 55"/>
              <a:gd name="T42" fmla="*/ 2 w 57"/>
              <a:gd name="T43" fmla="*/ 18 h 55"/>
              <a:gd name="T44" fmla="*/ 4 w 57"/>
              <a:gd name="T45" fmla="*/ 21 h 55"/>
              <a:gd name="T46" fmla="*/ 12 w 57"/>
              <a:gd name="T47" fmla="*/ 17 h 55"/>
              <a:gd name="T48" fmla="*/ 15 w 57"/>
              <a:gd name="T49" fmla="*/ 19 h 55"/>
              <a:gd name="T50" fmla="*/ 17 w 57"/>
              <a:gd name="T51" fmla="*/ 22 h 55"/>
              <a:gd name="T52" fmla="*/ 18 w 57"/>
              <a:gd name="T53" fmla="*/ 25 h 55"/>
              <a:gd name="T54" fmla="*/ 21 w 57"/>
              <a:gd name="T55" fmla="*/ 28 h 55"/>
              <a:gd name="T56" fmla="*/ 28 w 57"/>
              <a:gd name="T57" fmla="*/ 33 h 55"/>
              <a:gd name="T58" fmla="*/ 33 w 57"/>
              <a:gd name="T59" fmla="*/ 36 h 55"/>
              <a:gd name="T60" fmla="*/ 42 w 57"/>
              <a:gd name="T61" fmla="*/ 42 h 55"/>
              <a:gd name="T62" fmla="*/ 45 w 57"/>
              <a:gd name="T63" fmla="*/ 48 h 55"/>
              <a:gd name="T64" fmla="*/ 43 w 57"/>
              <a:gd name="T65" fmla="*/ 55 h 55"/>
              <a:gd name="T66" fmla="*/ 49 w 57"/>
              <a:gd name="T67" fmla="*/ 48 h 55"/>
              <a:gd name="T68" fmla="*/ 47 w 57"/>
              <a:gd name="T69" fmla="*/ 45 h 55"/>
              <a:gd name="T70" fmla="*/ 50 w 57"/>
              <a:gd name="T71" fmla="*/ 40 h 55"/>
              <a:gd name="T72" fmla="*/ 53 w 57"/>
              <a:gd name="T73" fmla="*/ 41 h 55"/>
              <a:gd name="T74" fmla="*/ 55 w 57"/>
              <a:gd name="T75" fmla="*/ 44 h 55"/>
              <a:gd name="T76" fmla="*/ 53 w 57"/>
              <a:gd name="T77" fmla="*/ 39 h 55"/>
              <a:gd name="T78" fmla="*/ 44 w 57"/>
              <a:gd name="T79" fmla="*/ 35 h 55"/>
              <a:gd name="T80" fmla="*/ 44 w 57"/>
              <a:gd name="T81" fmla="*/ 32 h 55"/>
              <a:gd name="T82" fmla="*/ 39 w 57"/>
              <a:gd name="T83" fmla="*/ 31 h 55"/>
              <a:gd name="T84" fmla="*/ 35 w 57"/>
              <a:gd name="T85" fmla="*/ 26 h 55"/>
              <a:gd name="T86" fmla="*/ 32 w 57"/>
              <a:gd name="T87" fmla="*/ 21 h 55"/>
              <a:gd name="T88" fmla="*/ 27 w 57"/>
              <a:gd name="T89" fmla="*/ 17 h 55"/>
              <a:gd name="T90" fmla="*/ 27 w 57"/>
              <a:gd name="T91" fmla="*/ 15 h 55"/>
              <a:gd name="T92" fmla="*/ 28 w 57"/>
              <a:gd name="T93" fmla="*/ 12 h 55"/>
              <a:gd name="T94" fmla="*/ 30 w 57"/>
              <a:gd name="T95" fmla="*/ 9 h 55"/>
              <a:gd name="T96" fmla="*/ 32 w 57"/>
              <a:gd name="T97" fmla="*/ 8 h 55"/>
              <a:gd name="T98" fmla="*/ 34 w 57"/>
              <a:gd name="T99" fmla="*/ 10 h 55"/>
              <a:gd name="T100" fmla="*/ 37 w 57"/>
              <a:gd name="T101" fmla="*/ 10 h 55"/>
              <a:gd name="T102" fmla="*/ 37 w 57"/>
              <a:gd name="T103"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55">
                <a:moveTo>
                  <a:pt x="37" y="10"/>
                </a:moveTo>
                <a:cubicBezTo>
                  <a:pt x="38" y="9"/>
                  <a:pt x="40" y="10"/>
                  <a:pt x="41" y="9"/>
                </a:cubicBezTo>
                <a:cubicBezTo>
                  <a:pt x="43" y="8"/>
                  <a:pt x="42" y="7"/>
                  <a:pt x="43" y="6"/>
                </a:cubicBezTo>
                <a:cubicBezTo>
                  <a:pt x="43" y="5"/>
                  <a:pt x="44" y="4"/>
                  <a:pt x="45" y="4"/>
                </a:cubicBezTo>
                <a:cubicBezTo>
                  <a:pt x="46" y="3"/>
                  <a:pt x="45" y="3"/>
                  <a:pt x="45" y="1"/>
                </a:cubicBezTo>
                <a:cubicBezTo>
                  <a:pt x="44" y="2"/>
                  <a:pt x="43" y="2"/>
                  <a:pt x="41" y="2"/>
                </a:cubicBezTo>
                <a:cubicBezTo>
                  <a:pt x="39" y="2"/>
                  <a:pt x="37" y="5"/>
                  <a:pt x="36" y="4"/>
                </a:cubicBezTo>
                <a:cubicBezTo>
                  <a:pt x="33" y="3"/>
                  <a:pt x="28" y="4"/>
                  <a:pt x="27" y="1"/>
                </a:cubicBezTo>
                <a:cubicBezTo>
                  <a:pt x="26" y="0"/>
                  <a:pt x="23" y="1"/>
                  <a:pt x="22" y="1"/>
                </a:cubicBezTo>
                <a:cubicBezTo>
                  <a:pt x="20" y="3"/>
                  <a:pt x="20" y="1"/>
                  <a:pt x="19" y="1"/>
                </a:cubicBezTo>
                <a:cubicBezTo>
                  <a:pt x="18" y="1"/>
                  <a:pt x="18" y="3"/>
                  <a:pt x="18" y="3"/>
                </a:cubicBezTo>
                <a:cubicBezTo>
                  <a:pt x="18" y="3"/>
                  <a:pt x="17" y="4"/>
                  <a:pt x="17" y="4"/>
                </a:cubicBezTo>
                <a:cubicBezTo>
                  <a:pt x="17" y="5"/>
                  <a:pt x="16" y="5"/>
                  <a:pt x="15" y="5"/>
                </a:cubicBezTo>
                <a:cubicBezTo>
                  <a:pt x="15" y="5"/>
                  <a:pt x="14" y="5"/>
                  <a:pt x="13" y="5"/>
                </a:cubicBezTo>
                <a:cubicBezTo>
                  <a:pt x="13" y="5"/>
                  <a:pt x="13" y="5"/>
                  <a:pt x="12" y="4"/>
                </a:cubicBezTo>
                <a:cubicBezTo>
                  <a:pt x="12" y="4"/>
                  <a:pt x="11" y="7"/>
                  <a:pt x="11" y="8"/>
                </a:cubicBezTo>
                <a:cubicBezTo>
                  <a:pt x="11" y="9"/>
                  <a:pt x="9" y="6"/>
                  <a:pt x="9" y="5"/>
                </a:cubicBezTo>
                <a:cubicBezTo>
                  <a:pt x="7" y="4"/>
                  <a:pt x="6" y="7"/>
                  <a:pt x="5" y="7"/>
                </a:cubicBezTo>
                <a:cubicBezTo>
                  <a:pt x="3" y="7"/>
                  <a:pt x="1" y="7"/>
                  <a:pt x="0" y="7"/>
                </a:cubicBezTo>
                <a:cubicBezTo>
                  <a:pt x="0" y="8"/>
                  <a:pt x="1" y="9"/>
                  <a:pt x="1" y="10"/>
                </a:cubicBezTo>
                <a:cubicBezTo>
                  <a:pt x="1" y="12"/>
                  <a:pt x="0" y="12"/>
                  <a:pt x="0" y="14"/>
                </a:cubicBezTo>
                <a:cubicBezTo>
                  <a:pt x="0" y="15"/>
                  <a:pt x="0" y="18"/>
                  <a:pt x="2" y="18"/>
                </a:cubicBezTo>
                <a:cubicBezTo>
                  <a:pt x="3" y="19"/>
                  <a:pt x="4" y="18"/>
                  <a:pt x="4" y="21"/>
                </a:cubicBezTo>
                <a:cubicBezTo>
                  <a:pt x="6" y="20"/>
                  <a:pt x="10" y="16"/>
                  <a:pt x="12" y="17"/>
                </a:cubicBezTo>
                <a:cubicBezTo>
                  <a:pt x="13" y="18"/>
                  <a:pt x="14" y="19"/>
                  <a:pt x="15" y="19"/>
                </a:cubicBezTo>
                <a:cubicBezTo>
                  <a:pt x="16" y="19"/>
                  <a:pt x="17" y="21"/>
                  <a:pt x="17" y="22"/>
                </a:cubicBezTo>
                <a:cubicBezTo>
                  <a:pt x="18" y="23"/>
                  <a:pt x="18" y="24"/>
                  <a:pt x="18" y="25"/>
                </a:cubicBezTo>
                <a:cubicBezTo>
                  <a:pt x="19" y="26"/>
                  <a:pt x="20" y="27"/>
                  <a:pt x="21" y="28"/>
                </a:cubicBezTo>
                <a:cubicBezTo>
                  <a:pt x="23" y="29"/>
                  <a:pt x="25" y="31"/>
                  <a:pt x="28" y="33"/>
                </a:cubicBezTo>
                <a:cubicBezTo>
                  <a:pt x="30" y="35"/>
                  <a:pt x="31" y="35"/>
                  <a:pt x="33" y="36"/>
                </a:cubicBezTo>
                <a:cubicBezTo>
                  <a:pt x="36" y="38"/>
                  <a:pt x="38" y="41"/>
                  <a:pt x="42" y="42"/>
                </a:cubicBezTo>
                <a:cubicBezTo>
                  <a:pt x="44" y="43"/>
                  <a:pt x="44" y="46"/>
                  <a:pt x="45" y="48"/>
                </a:cubicBezTo>
                <a:cubicBezTo>
                  <a:pt x="45" y="50"/>
                  <a:pt x="42" y="52"/>
                  <a:pt x="43" y="55"/>
                </a:cubicBezTo>
                <a:cubicBezTo>
                  <a:pt x="43" y="54"/>
                  <a:pt x="49" y="49"/>
                  <a:pt x="49" y="48"/>
                </a:cubicBezTo>
                <a:cubicBezTo>
                  <a:pt x="50" y="47"/>
                  <a:pt x="47" y="45"/>
                  <a:pt x="47" y="45"/>
                </a:cubicBezTo>
                <a:cubicBezTo>
                  <a:pt x="45" y="43"/>
                  <a:pt x="49" y="39"/>
                  <a:pt x="50" y="40"/>
                </a:cubicBezTo>
                <a:cubicBezTo>
                  <a:pt x="51" y="41"/>
                  <a:pt x="52" y="41"/>
                  <a:pt x="53" y="41"/>
                </a:cubicBezTo>
                <a:cubicBezTo>
                  <a:pt x="54" y="42"/>
                  <a:pt x="54" y="43"/>
                  <a:pt x="55" y="44"/>
                </a:cubicBezTo>
                <a:cubicBezTo>
                  <a:pt x="57" y="44"/>
                  <a:pt x="54" y="40"/>
                  <a:pt x="53" y="39"/>
                </a:cubicBezTo>
                <a:cubicBezTo>
                  <a:pt x="51" y="37"/>
                  <a:pt x="47" y="37"/>
                  <a:pt x="44" y="35"/>
                </a:cubicBezTo>
                <a:cubicBezTo>
                  <a:pt x="43" y="34"/>
                  <a:pt x="46" y="32"/>
                  <a:pt x="44" y="32"/>
                </a:cubicBezTo>
                <a:cubicBezTo>
                  <a:pt x="43" y="31"/>
                  <a:pt x="41" y="32"/>
                  <a:pt x="39" y="31"/>
                </a:cubicBezTo>
                <a:cubicBezTo>
                  <a:pt x="37" y="30"/>
                  <a:pt x="36" y="28"/>
                  <a:pt x="35" y="26"/>
                </a:cubicBezTo>
                <a:cubicBezTo>
                  <a:pt x="34" y="24"/>
                  <a:pt x="34" y="22"/>
                  <a:pt x="32" y="21"/>
                </a:cubicBezTo>
                <a:cubicBezTo>
                  <a:pt x="31" y="20"/>
                  <a:pt x="27" y="19"/>
                  <a:pt x="27" y="17"/>
                </a:cubicBezTo>
                <a:cubicBezTo>
                  <a:pt x="27" y="16"/>
                  <a:pt x="27" y="15"/>
                  <a:pt x="27" y="15"/>
                </a:cubicBezTo>
                <a:cubicBezTo>
                  <a:pt x="28" y="13"/>
                  <a:pt x="28" y="13"/>
                  <a:pt x="28" y="12"/>
                </a:cubicBezTo>
                <a:cubicBezTo>
                  <a:pt x="27" y="9"/>
                  <a:pt x="30" y="10"/>
                  <a:pt x="30" y="9"/>
                </a:cubicBezTo>
                <a:cubicBezTo>
                  <a:pt x="31" y="8"/>
                  <a:pt x="32" y="8"/>
                  <a:pt x="32" y="8"/>
                </a:cubicBezTo>
                <a:cubicBezTo>
                  <a:pt x="34" y="8"/>
                  <a:pt x="34" y="9"/>
                  <a:pt x="34" y="10"/>
                </a:cubicBezTo>
                <a:cubicBezTo>
                  <a:pt x="35" y="10"/>
                  <a:pt x="36" y="10"/>
                  <a:pt x="37" y="10"/>
                </a:cubicBezTo>
                <a:cubicBezTo>
                  <a:pt x="37" y="9"/>
                  <a:pt x="36" y="10"/>
                  <a:pt x="37" y="1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95" name="Freeform 648">
            <a:extLst>
              <a:ext uri="{FF2B5EF4-FFF2-40B4-BE49-F238E27FC236}">
                <a16:creationId xmlns:a16="http://schemas.microsoft.com/office/drawing/2014/main" id="{AF50657F-0C1D-2200-E6B3-A5F515E1B470}"/>
              </a:ext>
            </a:extLst>
          </p:cNvPr>
          <p:cNvSpPr/>
          <p:nvPr/>
        </p:nvSpPr>
        <p:spPr bwMode="auto">
          <a:xfrm>
            <a:off x="9254070" y="3471391"/>
            <a:ext cx="78161" cy="91350"/>
          </a:xfrm>
          <a:custGeom>
            <a:avLst/>
            <a:gdLst>
              <a:gd name="T0" fmla="*/ 12 w 27"/>
              <a:gd name="T1" fmla="*/ 10 h 25"/>
              <a:gd name="T2" fmla="*/ 21 w 27"/>
              <a:gd name="T3" fmla="*/ 9 h 25"/>
              <a:gd name="T4" fmla="*/ 27 w 27"/>
              <a:gd name="T5" fmla="*/ 11 h 25"/>
              <a:gd name="T6" fmla="*/ 25 w 27"/>
              <a:gd name="T7" fmla="*/ 4 h 25"/>
              <a:gd name="T8" fmla="*/ 17 w 27"/>
              <a:gd name="T9" fmla="*/ 3 h 25"/>
              <a:gd name="T10" fmla="*/ 13 w 27"/>
              <a:gd name="T11" fmla="*/ 0 h 25"/>
              <a:gd name="T12" fmla="*/ 11 w 27"/>
              <a:gd name="T13" fmla="*/ 2 h 25"/>
              <a:gd name="T14" fmla="*/ 6 w 27"/>
              <a:gd name="T15" fmla="*/ 7 h 25"/>
              <a:gd name="T16" fmla="*/ 1 w 27"/>
              <a:gd name="T17" fmla="*/ 7 h 25"/>
              <a:gd name="T18" fmla="*/ 1 w 27"/>
              <a:gd name="T19" fmla="*/ 11 h 25"/>
              <a:gd name="T20" fmla="*/ 3 w 27"/>
              <a:gd name="T21" fmla="*/ 10 h 25"/>
              <a:gd name="T22" fmla="*/ 4 w 27"/>
              <a:gd name="T23" fmla="*/ 13 h 25"/>
              <a:gd name="T24" fmla="*/ 6 w 27"/>
              <a:gd name="T25" fmla="*/ 10 h 25"/>
              <a:gd name="T26" fmla="*/ 11 w 27"/>
              <a:gd name="T27" fmla="*/ 17 h 25"/>
              <a:gd name="T28" fmla="*/ 23 w 27"/>
              <a:gd name="T29" fmla="*/ 25 h 25"/>
              <a:gd name="T30" fmla="*/ 21 w 27"/>
              <a:gd name="T31" fmla="*/ 22 h 25"/>
              <a:gd name="T32" fmla="*/ 16 w 27"/>
              <a:gd name="T33" fmla="*/ 19 h 25"/>
              <a:gd name="T34" fmla="*/ 12 w 27"/>
              <a:gd name="T3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5">
                <a:moveTo>
                  <a:pt x="12" y="10"/>
                </a:moveTo>
                <a:cubicBezTo>
                  <a:pt x="15" y="10"/>
                  <a:pt x="18" y="8"/>
                  <a:pt x="21" y="9"/>
                </a:cubicBezTo>
                <a:cubicBezTo>
                  <a:pt x="23" y="9"/>
                  <a:pt x="25" y="10"/>
                  <a:pt x="27" y="11"/>
                </a:cubicBezTo>
                <a:cubicBezTo>
                  <a:pt x="26" y="9"/>
                  <a:pt x="26" y="7"/>
                  <a:pt x="25" y="4"/>
                </a:cubicBezTo>
                <a:cubicBezTo>
                  <a:pt x="22" y="6"/>
                  <a:pt x="19" y="4"/>
                  <a:pt x="17" y="3"/>
                </a:cubicBezTo>
                <a:cubicBezTo>
                  <a:pt x="15" y="2"/>
                  <a:pt x="14" y="2"/>
                  <a:pt x="13" y="0"/>
                </a:cubicBezTo>
                <a:cubicBezTo>
                  <a:pt x="13" y="0"/>
                  <a:pt x="11" y="1"/>
                  <a:pt x="11" y="2"/>
                </a:cubicBezTo>
                <a:cubicBezTo>
                  <a:pt x="9" y="3"/>
                  <a:pt x="10" y="8"/>
                  <a:pt x="6" y="7"/>
                </a:cubicBezTo>
                <a:cubicBezTo>
                  <a:pt x="4" y="6"/>
                  <a:pt x="2" y="7"/>
                  <a:pt x="1" y="7"/>
                </a:cubicBezTo>
                <a:cubicBezTo>
                  <a:pt x="0" y="8"/>
                  <a:pt x="1" y="11"/>
                  <a:pt x="1" y="11"/>
                </a:cubicBezTo>
                <a:cubicBezTo>
                  <a:pt x="1" y="11"/>
                  <a:pt x="3" y="10"/>
                  <a:pt x="3" y="10"/>
                </a:cubicBezTo>
                <a:cubicBezTo>
                  <a:pt x="4" y="10"/>
                  <a:pt x="4" y="12"/>
                  <a:pt x="4" y="13"/>
                </a:cubicBezTo>
                <a:cubicBezTo>
                  <a:pt x="4" y="11"/>
                  <a:pt x="5" y="8"/>
                  <a:pt x="6" y="10"/>
                </a:cubicBezTo>
                <a:cubicBezTo>
                  <a:pt x="7" y="13"/>
                  <a:pt x="9" y="15"/>
                  <a:pt x="11" y="17"/>
                </a:cubicBezTo>
                <a:cubicBezTo>
                  <a:pt x="14" y="20"/>
                  <a:pt x="19" y="22"/>
                  <a:pt x="23" y="25"/>
                </a:cubicBezTo>
                <a:cubicBezTo>
                  <a:pt x="23" y="23"/>
                  <a:pt x="23" y="23"/>
                  <a:pt x="21" y="22"/>
                </a:cubicBezTo>
                <a:cubicBezTo>
                  <a:pt x="19" y="21"/>
                  <a:pt x="17" y="20"/>
                  <a:pt x="16" y="19"/>
                </a:cubicBezTo>
                <a:cubicBezTo>
                  <a:pt x="14" y="17"/>
                  <a:pt x="9" y="10"/>
                  <a:pt x="12" y="1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96" name="Freeform 649">
            <a:extLst>
              <a:ext uri="{FF2B5EF4-FFF2-40B4-BE49-F238E27FC236}">
                <a16:creationId xmlns:a16="http://schemas.microsoft.com/office/drawing/2014/main" id="{CA302CC1-E1F0-6A2E-5A10-5B264066EA18}"/>
              </a:ext>
            </a:extLst>
          </p:cNvPr>
          <p:cNvSpPr/>
          <p:nvPr/>
        </p:nvSpPr>
        <p:spPr bwMode="auto">
          <a:xfrm>
            <a:off x="8986936" y="3366462"/>
            <a:ext cx="191941" cy="206156"/>
          </a:xfrm>
          <a:custGeom>
            <a:avLst/>
            <a:gdLst>
              <a:gd name="T0" fmla="*/ 59 w 66"/>
              <a:gd name="T1" fmla="*/ 31 h 57"/>
              <a:gd name="T2" fmla="*/ 56 w 66"/>
              <a:gd name="T3" fmla="*/ 30 h 57"/>
              <a:gd name="T4" fmla="*/ 60 w 66"/>
              <a:gd name="T5" fmla="*/ 24 h 57"/>
              <a:gd name="T6" fmla="*/ 63 w 66"/>
              <a:gd name="T7" fmla="*/ 23 h 57"/>
              <a:gd name="T8" fmla="*/ 65 w 66"/>
              <a:gd name="T9" fmla="*/ 15 h 57"/>
              <a:gd name="T10" fmla="*/ 60 w 66"/>
              <a:gd name="T11" fmla="*/ 13 h 57"/>
              <a:gd name="T12" fmla="*/ 57 w 66"/>
              <a:gd name="T13" fmla="*/ 11 h 57"/>
              <a:gd name="T14" fmla="*/ 55 w 66"/>
              <a:gd name="T15" fmla="*/ 11 h 57"/>
              <a:gd name="T16" fmla="*/ 48 w 66"/>
              <a:gd name="T17" fmla="*/ 7 h 57"/>
              <a:gd name="T18" fmla="*/ 43 w 66"/>
              <a:gd name="T19" fmla="*/ 5 h 57"/>
              <a:gd name="T20" fmla="*/ 38 w 66"/>
              <a:gd name="T21" fmla="*/ 1 h 57"/>
              <a:gd name="T22" fmla="*/ 34 w 66"/>
              <a:gd name="T23" fmla="*/ 1 h 57"/>
              <a:gd name="T24" fmla="*/ 33 w 66"/>
              <a:gd name="T25" fmla="*/ 5 h 57"/>
              <a:gd name="T26" fmla="*/ 30 w 66"/>
              <a:gd name="T27" fmla="*/ 8 h 57"/>
              <a:gd name="T28" fmla="*/ 26 w 66"/>
              <a:gd name="T29" fmla="*/ 10 h 57"/>
              <a:gd name="T30" fmla="*/ 24 w 66"/>
              <a:gd name="T31" fmla="*/ 12 h 57"/>
              <a:gd name="T32" fmla="*/ 20 w 66"/>
              <a:gd name="T33" fmla="*/ 11 h 57"/>
              <a:gd name="T34" fmla="*/ 16 w 66"/>
              <a:gd name="T35" fmla="*/ 10 h 57"/>
              <a:gd name="T36" fmla="*/ 16 w 66"/>
              <a:gd name="T37" fmla="*/ 16 h 57"/>
              <a:gd name="T38" fmla="*/ 9 w 66"/>
              <a:gd name="T39" fmla="*/ 15 h 57"/>
              <a:gd name="T40" fmla="*/ 1 w 66"/>
              <a:gd name="T41" fmla="*/ 17 h 57"/>
              <a:gd name="T42" fmla="*/ 2 w 66"/>
              <a:gd name="T43" fmla="*/ 19 h 57"/>
              <a:gd name="T44" fmla="*/ 4 w 66"/>
              <a:gd name="T45" fmla="*/ 21 h 57"/>
              <a:gd name="T46" fmla="*/ 15 w 66"/>
              <a:gd name="T47" fmla="*/ 25 h 57"/>
              <a:gd name="T48" fmla="*/ 14 w 66"/>
              <a:gd name="T49" fmla="*/ 28 h 57"/>
              <a:gd name="T50" fmla="*/ 19 w 66"/>
              <a:gd name="T51" fmla="*/ 31 h 57"/>
              <a:gd name="T52" fmla="*/ 20 w 66"/>
              <a:gd name="T53" fmla="*/ 35 h 57"/>
              <a:gd name="T54" fmla="*/ 22 w 66"/>
              <a:gd name="T55" fmla="*/ 38 h 57"/>
              <a:gd name="T56" fmla="*/ 19 w 66"/>
              <a:gd name="T57" fmla="*/ 36 h 57"/>
              <a:gd name="T58" fmla="*/ 16 w 66"/>
              <a:gd name="T59" fmla="*/ 49 h 57"/>
              <a:gd name="T60" fmla="*/ 27 w 66"/>
              <a:gd name="T61" fmla="*/ 53 h 57"/>
              <a:gd name="T62" fmla="*/ 30 w 66"/>
              <a:gd name="T63" fmla="*/ 53 h 57"/>
              <a:gd name="T64" fmla="*/ 33 w 66"/>
              <a:gd name="T65" fmla="*/ 55 h 57"/>
              <a:gd name="T66" fmla="*/ 40 w 66"/>
              <a:gd name="T67" fmla="*/ 54 h 57"/>
              <a:gd name="T68" fmla="*/ 47 w 66"/>
              <a:gd name="T69" fmla="*/ 48 h 57"/>
              <a:gd name="T70" fmla="*/ 57 w 66"/>
              <a:gd name="T71" fmla="*/ 50 h 57"/>
              <a:gd name="T72" fmla="*/ 62 w 66"/>
              <a:gd name="T73" fmla="*/ 47 h 57"/>
              <a:gd name="T74" fmla="*/ 62 w 66"/>
              <a:gd name="T75" fmla="*/ 45 h 57"/>
              <a:gd name="T76" fmla="*/ 59 w 66"/>
              <a:gd name="T77" fmla="*/ 38 h 57"/>
              <a:gd name="T78" fmla="*/ 59 w 66"/>
              <a:gd name="T79" fmla="*/ 34 h 57"/>
              <a:gd name="T80" fmla="*/ 59 w 66"/>
              <a:gd name="T81" fmla="*/ 31 h 57"/>
              <a:gd name="T82" fmla="*/ 59 w 66"/>
              <a:gd name="T8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7">
                <a:moveTo>
                  <a:pt x="59" y="31"/>
                </a:moveTo>
                <a:cubicBezTo>
                  <a:pt x="58" y="29"/>
                  <a:pt x="55" y="33"/>
                  <a:pt x="56" y="30"/>
                </a:cubicBezTo>
                <a:cubicBezTo>
                  <a:pt x="56" y="29"/>
                  <a:pt x="59" y="24"/>
                  <a:pt x="60" y="24"/>
                </a:cubicBezTo>
                <a:cubicBezTo>
                  <a:pt x="61" y="23"/>
                  <a:pt x="62" y="25"/>
                  <a:pt x="63" y="23"/>
                </a:cubicBezTo>
                <a:cubicBezTo>
                  <a:pt x="64" y="20"/>
                  <a:pt x="63" y="18"/>
                  <a:pt x="65" y="15"/>
                </a:cubicBezTo>
                <a:cubicBezTo>
                  <a:pt x="66" y="13"/>
                  <a:pt x="61" y="13"/>
                  <a:pt x="60" y="13"/>
                </a:cubicBezTo>
                <a:cubicBezTo>
                  <a:pt x="58" y="13"/>
                  <a:pt x="57" y="12"/>
                  <a:pt x="57" y="11"/>
                </a:cubicBezTo>
                <a:cubicBezTo>
                  <a:pt x="56" y="11"/>
                  <a:pt x="55" y="11"/>
                  <a:pt x="55" y="11"/>
                </a:cubicBezTo>
                <a:cubicBezTo>
                  <a:pt x="53" y="11"/>
                  <a:pt x="48" y="9"/>
                  <a:pt x="48" y="7"/>
                </a:cubicBezTo>
                <a:cubicBezTo>
                  <a:pt x="47" y="10"/>
                  <a:pt x="44" y="5"/>
                  <a:pt x="43" y="5"/>
                </a:cubicBezTo>
                <a:cubicBezTo>
                  <a:pt x="41" y="4"/>
                  <a:pt x="39" y="3"/>
                  <a:pt x="38" y="1"/>
                </a:cubicBezTo>
                <a:cubicBezTo>
                  <a:pt x="37" y="0"/>
                  <a:pt x="35" y="0"/>
                  <a:pt x="34" y="1"/>
                </a:cubicBezTo>
                <a:cubicBezTo>
                  <a:pt x="33" y="2"/>
                  <a:pt x="32" y="4"/>
                  <a:pt x="33" y="5"/>
                </a:cubicBezTo>
                <a:cubicBezTo>
                  <a:pt x="33" y="6"/>
                  <a:pt x="31" y="7"/>
                  <a:pt x="30" y="8"/>
                </a:cubicBezTo>
                <a:cubicBezTo>
                  <a:pt x="29" y="8"/>
                  <a:pt x="27" y="8"/>
                  <a:pt x="26" y="10"/>
                </a:cubicBezTo>
                <a:cubicBezTo>
                  <a:pt x="26" y="11"/>
                  <a:pt x="25" y="12"/>
                  <a:pt x="24" y="12"/>
                </a:cubicBezTo>
                <a:cubicBezTo>
                  <a:pt x="22" y="12"/>
                  <a:pt x="21" y="12"/>
                  <a:pt x="20" y="11"/>
                </a:cubicBezTo>
                <a:cubicBezTo>
                  <a:pt x="18" y="11"/>
                  <a:pt x="18" y="10"/>
                  <a:pt x="16" y="10"/>
                </a:cubicBezTo>
                <a:cubicBezTo>
                  <a:pt x="14" y="9"/>
                  <a:pt x="20" y="16"/>
                  <a:pt x="16" y="16"/>
                </a:cubicBezTo>
                <a:cubicBezTo>
                  <a:pt x="13" y="16"/>
                  <a:pt x="11" y="17"/>
                  <a:pt x="9" y="15"/>
                </a:cubicBezTo>
                <a:cubicBezTo>
                  <a:pt x="8" y="14"/>
                  <a:pt x="1" y="16"/>
                  <a:pt x="1" y="17"/>
                </a:cubicBezTo>
                <a:cubicBezTo>
                  <a:pt x="1" y="18"/>
                  <a:pt x="4" y="18"/>
                  <a:pt x="2" y="19"/>
                </a:cubicBezTo>
                <a:cubicBezTo>
                  <a:pt x="0" y="20"/>
                  <a:pt x="3" y="21"/>
                  <a:pt x="4" y="21"/>
                </a:cubicBezTo>
                <a:cubicBezTo>
                  <a:pt x="6" y="22"/>
                  <a:pt x="15" y="23"/>
                  <a:pt x="15" y="25"/>
                </a:cubicBezTo>
                <a:cubicBezTo>
                  <a:pt x="15" y="26"/>
                  <a:pt x="13" y="26"/>
                  <a:pt x="14" y="28"/>
                </a:cubicBezTo>
                <a:cubicBezTo>
                  <a:pt x="16" y="30"/>
                  <a:pt x="17" y="30"/>
                  <a:pt x="19" y="31"/>
                </a:cubicBezTo>
                <a:cubicBezTo>
                  <a:pt x="21" y="32"/>
                  <a:pt x="18" y="34"/>
                  <a:pt x="20" y="35"/>
                </a:cubicBezTo>
                <a:cubicBezTo>
                  <a:pt x="20" y="35"/>
                  <a:pt x="22" y="38"/>
                  <a:pt x="22" y="38"/>
                </a:cubicBezTo>
                <a:cubicBezTo>
                  <a:pt x="21" y="39"/>
                  <a:pt x="20" y="36"/>
                  <a:pt x="19" y="36"/>
                </a:cubicBezTo>
                <a:cubicBezTo>
                  <a:pt x="18" y="36"/>
                  <a:pt x="19" y="48"/>
                  <a:pt x="16" y="49"/>
                </a:cubicBezTo>
                <a:cubicBezTo>
                  <a:pt x="19" y="51"/>
                  <a:pt x="23" y="54"/>
                  <a:pt x="27" y="53"/>
                </a:cubicBezTo>
                <a:cubicBezTo>
                  <a:pt x="28" y="53"/>
                  <a:pt x="29" y="52"/>
                  <a:pt x="30" y="53"/>
                </a:cubicBezTo>
                <a:cubicBezTo>
                  <a:pt x="31" y="53"/>
                  <a:pt x="32" y="54"/>
                  <a:pt x="33" y="55"/>
                </a:cubicBezTo>
                <a:cubicBezTo>
                  <a:pt x="35" y="56"/>
                  <a:pt x="41" y="57"/>
                  <a:pt x="40" y="54"/>
                </a:cubicBezTo>
                <a:cubicBezTo>
                  <a:pt x="39" y="49"/>
                  <a:pt x="44" y="47"/>
                  <a:pt x="47" y="48"/>
                </a:cubicBezTo>
                <a:cubicBezTo>
                  <a:pt x="51" y="49"/>
                  <a:pt x="53" y="52"/>
                  <a:pt x="57" y="50"/>
                </a:cubicBezTo>
                <a:cubicBezTo>
                  <a:pt x="59" y="49"/>
                  <a:pt x="60" y="48"/>
                  <a:pt x="62" y="47"/>
                </a:cubicBezTo>
                <a:cubicBezTo>
                  <a:pt x="62" y="47"/>
                  <a:pt x="64" y="45"/>
                  <a:pt x="62" y="45"/>
                </a:cubicBezTo>
                <a:cubicBezTo>
                  <a:pt x="60" y="44"/>
                  <a:pt x="58" y="40"/>
                  <a:pt x="59" y="38"/>
                </a:cubicBezTo>
                <a:cubicBezTo>
                  <a:pt x="61" y="36"/>
                  <a:pt x="60" y="36"/>
                  <a:pt x="59" y="34"/>
                </a:cubicBezTo>
                <a:cubicBezTo>
                  <a:pt x="59" y="33"/>
                  <a:pt x="59" y="32"/>
                  <a:pt x="59" y="31"/>
                </a:cubicBezTo>
                <a:cubicBezTo>
                  <a:pt x="58" y="30"/>
                  <a:pt x="59" y="32"/>
                  <a:pt x="59" y="3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97" name="Freeform 650">
            <a:extLst>
              <a:ext uri="{FF2B5EF4-FFF2-40B4-BE49-F238E27FC236}">
                <a16:creationId xmlns:a16="http://schemas.microsoft.com/office/drawing/2014/main" id="{59D1344F-05CA-385C-BACC-C04126595305}"/>
              </a:ext>
            </a:extLst>
          </p:cNvPr>
          <p:cNvSpPr/>
          <p:nvPr/>
        </p:nvSpPr>
        <p:spPr bwMode="auto">
          <a:xfrm>
            <a:off x="9146227" y="3446703"/>
            <a:ext cx="64310" cy="54316"/>
          </a:xfrm>
          <a:custGeom>
            <a:avLst/>
            <a:gdLst>
              <a:gd name="T0" fmla="*/ 17 w 22"/>
              <a:gd name="T1" fmla="*/ 1 h 15"/>
              <a:gd name="T2" fmla="*/ 9 w 22"/>
              <a:gd name="T3" fmla="*/ 1 h 15"/>
              <a:gd name="T4" fmla="*/ 8 w 22"/>
              <a:gd name="T5" fmla="*/ 2 h 15"/>
              <a:gd name="T6" fmla="*/ 5 w 22"/>
              <a:gd name="T7" fmla="*/ 2 h 15"/>
              <a:gd name="T8" fmla="*/ 3 w 22"/>
              <a:gd name="T9" fmla="*/ 5 h 15"/>
              <a:gd name="T10" fmla="*/ 1 w 22"/>
              <a:gd name="T11" fmla="*/ 9 h 15"/>
              <a:gd name="T12" fmla="*/ 4 w 22"/>
              <a:gd name="T13" fmla="*/ 10 h 15"/>
              <a:gd name="T14" fmla="*/ 7 w 22"/>
              <a:gd name="T15" fmla="*/ 11 h 15"/>
              <a:gd name="T16" fmla="*/ 11 w 22"/>
              <a:gd name="T17" fmla="*/ 10 h 15"/>
              <a:gd name="T18" fmla="*/ 13 w 22"/>
              <a:gd name="T19" fmla="*/ 10 h 15"/>
              <a:gd name="T20" fmla="*/ 16 w 22"/>
              <a:gd name="T21" fmla="*/ 8 h 15"/>
              <a:gd name="T22" fmla="*/ 18 w 22"/>
              <a:gd name="T23" fmla="*/ 9 h 15"/>
              <a:gd name="T24" fmla="*/ 21 w 22"/>
              <a:gd name="T25" fmla="*/ 8 h 15"/>
              <a:gd name="T26" fmla="*/ 22 w 22"/>
              <a:gd name="T27" fmla="*/ 5 h 15"/>
              <a:gd name="T28" fmla="*/ 18 w 22"/>
              <a:gd name="T29" fmla="*/ 4 h 15"/>
              <a:gd name="T30" fmla="*/ 17 w 22"/>
              <a:gd name="T3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17" y="1"/>
                </a:moveTo>
                <a:cubicBezTo>
                  <a:pt x="14" y="0"/>
                  <a:pt x="12" y="1"/>
                  <a:pt x="9" y="1"/>
                </a:cubicBezTo>
                <a:cubicBezTo>
                  <a:pt x="7" y="1"/>
                  <a:pt x="9" y="1"/>
                  <a:pt x="8" y="2"/>
                </a:cubicBezTo>
                <a:cubicBezTo>
                  <a:pt x="7" y="2"/>
                  <a:pt x="5" y="2"/>
                  <a:pt x="5" y="2"/>
                </a:cubicBezTo>
                <a:cubicBezTo>
                  <a:pt x="4" y="2"/>
                  <a:pt x="3" y="5"/>
                  <a:pt x="3" y="5"/>
                </a:cubicBezTo>
                <a:cubicBezTo>
                  <a:pt x="2" y="6"/>
                  <a:pt x="0" y="10"/>
                  <a:pt x="1" y="9"/>
                </a:cubicBezTo>
                <a:cubicBezTo>
                  <a:pt x="3" y="9"/>
                  <a:pt x="3" y="8"/>
                  <a:pt x="4" y="10"/>
                </a:cubicBezTo>
                <a:cubicBezTo>
                  <a:pt x="4" y="12"/>
                  <a:pt x="5" y="11"/>
                  <a:pt x="7" y="11"/>
                </a:cubicBezTo>
                <a:cubicBezTo>
                  <a:pt x="8" y="11"/>
                  <a:pt x="10" y="11"/>
                  <a:pt x="11" y="10"/>
                </a:cubicBezTo>
                <a:cubicBezTo>
                  <a:pt x="12" y="8"/>
                  <a:pt x="13" y="9"/>
                  <a:pt x="13" y="10"/>
                </a:cubicBezTo>
                <a:cubicBezTo>
                  <a:pt x="16" y="15"/>
                  <a:pt x="15" y="8"/>
                  <a:pt x="16" y="8"/>
                </a:cubicBezTo>
                <a:cubicBezTo>
                  <a:pt x="17" y="8"/>
                  <a:pt x="17" y="9"/>
                  <a:pt x="18" y="9"/>
                </a:cubicBezTo>
                <a:cubicBezTo>
                  <a:pt x="19" y="9"/>
                  <a:pt x="20" y="9"/>
                  <a:pt x="21" y="8"/>
                </a:cubicBezTo>
                <a:cubicBezTo>
                  <a:pt x="22" y="7"/>
                  <a:pt x="22" y="7"/>
                  <a:pt x="22" y="5"/>
                </a:cubicBezTo>
                <a:cubicBezTo>
                  <a:pt x="22" y="5"/>
                  <a:pt x="19" y="4"/>
                  <a:pt x="18" y="4"/>
                </a:cubicBezTo>
                <a:cubicBezTo>
                  <a:pt x="17" y="3"/>
                  <a:pt x="17" y="2"/>
                  <a:pt x="17"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98" name="Freeform 651">
            <a:extLst>
              <a:ext uri="{FF2B5EF4-FFF2-40B4-BE49-F238E27FC236}">
                <a16:creationId xmlns:a16="http://schemas.microsoft.com/office/drawing/2014/main" id="{65E21440-CA22-23BD-BADF-1156C2793C03}"/>
              </a:ext>
            </a:extLst>
          </p:cNvPr>
          <p:cNvSpPr/>
          <p:nvPr/>
        </p:nvSpPr>
        <p:spPr bwMode="auto">
          <a:xfrm>
            <a:off x="9091811" y="3359055"/>
            <a:ext cx="60353" cy="46910"/>
          </a:xfrm>
          <a:custGeom>
            <a:avLst/>
            <a:gdLst>
              <a:gd name="T0" fmla="*/ 19 w 21"/>
              <a:gd name="T1" fmla="*/ 9 h 13"/>
              <a:gd name="T2" fmla="*/ 20 w 21"/>
              <a:gd name="T3" fmla="*/ 6 h 13"/>
              <a:gd name="T4" fmla="*/ 18 w 21"/>
              <a:gd name="T5" fmla="*/ 3 h 13"/>
              <a:gd name="T6" fmla="*/ 13 w 21"/>
              <a:gd name="T7" fmla="*/ 0 h 13"/>
              <a:gd name="T8" fmla="*/ 8 w 21"/>
              <a:gd name="T9" fmla="*/ 1 h 13"/>
              <a:gd name="T10" fmla="*/ 3 w 21"/>
              <a:gd name="T11" fmla="*/ 1 h 13"/>
              <a:gd name="T12" fmla="*/ 5 w 21"/>
              <a:gd name="T13" fmla="*/ 6 h 13"/>
              <a:gd name="T14" fmla="*/ 10 w 21"/>
              <a:gd name="T15" fmla="*/ 9 h 13"/>
              <a:gd name="T16" fmla="*/ 12 w 21"/>
              <a:gd name="T17" fmla="*/ 9 h 13"/>
              <a:gd name="T18" fmla="*/ 18 w 21"/>
              <a:gd name="T19" fmla="*/ 13 h 13"/>
              <a:gd name="T20" fmla="*/ 19 w 21"/>
              <a:gd name="T21" fmla="*/ 9 h 13"/>
              <a:gd name="T22" fmla="*/ 19 w 21"/>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9" y="9"/>
                </a:moveTo>
                <a:cubicBezTo>
                  <a:pt x="18" y="9"/>
                  <a:pt x="21" y="7"/>
                  <a:pt x="20" y="6"/>
                </a:cubicBezTo>
                <a:cubicBezTo>
                  <a:pt x="20" y="5"/>
                  <a:pt x="19" y="3"/>
                  <a:pt x="18" y="3"/>
                </a:cubicBezTo>
                <a:cubicBezTo>
                  <a:pt x="17" y="2"/>
                  <a:pt x="15" y="0"/>
                  <a:pt x="13" y="0"/>
                </a:cubicBezTo>
                <a:cubicBezTo>
                  <a:pt x="11" y="0"/>
                  <a:pt x="10" y="1"/>
                  <a:pt x="8" y="1"/>
                </a:cubicBezTo>
                <a:cubicBezTo>
                  <a:pt x="6" y="1"/>
                  <a:pt x="5" y="0"/>
                  <a:pt x="3" y="1"/>
                </a:cubicBezTo>
                <a:cubicBezTo>
                  <a:pt x="0" y="3"/>
                  <a:pt x="3" y="5"/>
                  <a:pt x="5" y="6"/>
                </a:cubicBezTo>
                <a:cubicBezTo>
                  <a:pt x="7" y="7"/>
                  <a:pt x="8" y="7"/>
                  <a:pt x="10" y="9"/>
                </a:cubicBezTo>
                <a:cubicBezTo>
                  <a:pt x="10" y="10"/>
                  <a:pt x="12" y="10"/>
                  <a:pt x="12" y="9"/>
                </a:cubicBezTo>
                <a:cubicBezTo>
                  <a:pt x="12" y="10"/>
                  <a:pt x="17" y="13"/>
                  <a:pt x="18" y="13"/>
                </a:cubicBezTo>
                <a:cubicBezTo>
                  <a:pt x="18" y="11"/>
                  <a:pt x="18" y="10"/>
                  <a:pt x="19" y="9"/>
                </a:cubicBezTo>
                <a:cubicBezTo>
                  <a:pt x="19" y="9"/>
                  <a:pt x="17" y="10"/>
                  <a:pt x="19" y="9"/>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99" name="Freeform 652">
            <a:extLst>
              <a:ext uri="{FF2B5EF4-FFF2-40B4-BE49-F238E27FC236}">
                <a16:creationId xmlns:a16="http://schemas.microsoft.com/office/drawing/2014/main" id="{56945CF0-0FCA-EDD9-9159-4156AA60530E}"/>
              </a:ext>
            </a:extLst>
          </p:cNvPr>
          <p:cNvSpPr/>
          <p:nvPr/>
        </p:nvSpPr>
        <p:spPr bwMode="auto">
          <a:xfrm>
            <a:off x="9141281" y="3392386"/>
            <a:ext cx="10884" cy="13580"/>
          </a:xfrm>
          <a:custGeom>
            <a:avLst/>
            <a:gdLst>
              <a:gd name="T0" fmla="*/ 2 w 4"/>
              <a:gd name="T1" fmla="*/ 0 h 4"/>
              <a:gd name="T2" fmla="*/ 1 w 4"/>
              <a:gd name="T3" fmla="*/ 3 h 4"/>
              <a:gd name="T4" fmla="*/ 4 w 4"/>
              <a:gd name="T5" fmla="*/ 4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1" y="2"/>
                  <a:pt x="1" y="3"/>
                </a:cubicBezTo>
                <a:cubicBezTo>
                  <a:pt x="1" y="4"/>
                  <a:pt x="3" y="4"/>
                  <a:pt x="4" y="4"/>
                </a:cubicBezTo>
                <a:cubicBezTo>
                  <a:pt x="4" y="2"/>
                  <a:pt x="4" y="1"/>
                  <a:pt x="2" y="0"/>
                </a:cubicBezTo>
                <a:cubicBezTo>
                  <a:pt x="0" y="1"/>
                  <a:pt x="3" y="1"/>
                  <a:pt x="2"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00" name="Freeform 653">
            <a:extLst>
              <a:ext uri="{FF2B5EF4-FFF2-40B4-BE49-F238E27FC236}">
                <a16:creationId xmlns:a16="http://schemas.microsoft.com/office/drawing/2014/main" id="{69DCF93C-4246-CF6A-B41B-91AB6F1D3CB4}"/>
              </a:ext>
            </a:extLst>
          </p:cNvPr>
          <p:cNvSpPr/>
          <p:nvPr/>
        </p:nvSpPr>
        <p:spPr bwMode="auto">
          <a:xfrm>
            <a:off x="9105663" y="3308442"/>
            <a:ext cx="58375" cy="65427"/>
          </a:xfrm>
          <a:custGeom>
            <a:avLst/>
            <a:gdLst>
              <a:gd name="T0" fmla="*/ 5 w 20"/>
              <a:gd name="T1" fmla="*/ 14 h 18"/>
              <a:gd name="T2" fmla="*/ 14 w 20"/>
              <a:gd name="T3" fmla="*/ 18 h 18"/>
              <a:gd name="T4" fmla="*/ 14 w 20"/>
              <a:gd name="T5" fmla="*/ 13 h 18"/>
              <a:gd name="T6" fmla="*/ 17 w 20"/>
              <a:gd name="T7" fmla="*/ 11 h 18"/>
              <a:gd name="T8" fmla="*/ 18 w 20"/>
              <a:gd name="T9" fmla="*/ 6 h 18"/>
              <a:gd name="T10" fmla="*/ 20 w 20"/>
              <a:gd name="T11" fmla="*/ 5 h 18"/>
              <a:gd name="T12" fmla="*/ 19 w 20"/>
              <a:gd name="T13" fmla="*/ 0 h 18"/>
              <a:gd name="T14" fmla="*/ 15 w 20"/>
              <a:gd name="T15" fmla="*/ 1 h 18"/>
              <a:gd name="T16" fmla="*/ 10 w 20"/>
              <a:gd name="T17" fmla="*/ 3 h 18"/>
              <a:gd name="T18" fmla="*/ 12 w 20"/>
              <a:gd name="T19" fmla="*/ 6 h 18"/>
              <a:gd name="T20" fmla="*/ 10 w 20"/>
              <a:gd name="T21" fmla="*/ 4 h 18"/>
              <a:gd name="T22" fmla="*/ 7 w 20"/>
              <a:gd name="T23" fmla="*/ 6 h 18"/>
              <a:gd name="T24" fmla="*/ 5 w 20"/>
              <a:gd name="T25" fmla="*/ 8 h 18"/>
              <a:gd name="T26" fmla="*/ 5 w 20"/>
              <a:gd name="T27" fmla="*/ 12 h 18"/>
              <a:gd name="T28" fmla="*/ 3 w 20"/>
              <a:gd name="T29" fmla="*/ 12 h 18"/>
              <a:gd name="T30" fmla="*/ 4 w 20"/>
              <a:gd name="T31" fmla="*/ 12 h 18"/>
              <a:gd name="T32" fmla="*/ 3 w 20"/>
              <a:gd name="T33" fmla="*/ 12 h 18"/>
              <a:gd name="T34" fmla="*/ 4 w 20"/>
              <a:gd name="T35" fmla="*/ 14 h 18"/>
              <a:gd name="T36" fmla="*/ 2 w 20"/>
              <a:gd name="T37" fmla="*/ 13 h 18"/>
              <a:gd name="T38" fmla="*/ 3 w 20"/>
              <a:gd name="T39" fmla="*/ 14 h 18"/>
              <a:gd name="T40" fmla="*/ 1 w 20"/>
              <a:gd name="T41" fmla="*/ 14 h 18"/>
              <a:gd name="T42" fmla="*/ 2 w 20"/>
              <a:gd name="T43" fmla="*/ 15 h 18"/>
              <a:gd name="T44" fmla="*/ 0 w 20"/>
              <a:gd name="T45" fmla="*/ 15 h 18"/>
              <a:gd name="T46" fmla="*/ 5 w 20"/>
              <a:gd name="T47" fmla="*/ 14 h 18"/>
              <a:gd name="T48" fmla="*/ 5 w 20"/>
              <a:gd name="T4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18">
                <a:moveTo>
                  <a:pt x="5" y="14"/>
                </a:moveTo>
                <a:cubicBezTo>
                  <a:pt x="7" y="12"/>
                  <a:pt x="13" y="16"/>
                  <a:pt x="14" y="18"/>
                </a:cubicBezTo>
                <a:cubicBezTo>
                  <a:pt x="15" y="16"/>
                  <a:pt x="15" y="14"/>
                  <a:pt x="14" y="13"/>
                </a:cubicBezTo>
                <a:cubicBezTo>
                  <a:pt x="13" y="9"/>
                  <a:pt x="15" y="11"/>
                  <a:pt x="17" y="11"/>
                </a:cubicBezTo>
                <a:cubicBezTo>
                  <a:pt x="19" y="10"/>
                  <a:pt x="19" y="8"/>
                  <a:pt x="18" y="6"/>
                </a:cubicBezTo>
                <a:cubicBezTo>
                  <a:pt x="18" y="6"/>
                  <a:pt x="20" y="5"/>
                  <a:pt x="20" y="5"/>
                </a:cubicBezTo>
                <a:cubicBezTo>
                  <a:pt x="20" y="3"/>
                  <a:pt x="20" y="2"/>
                  <a:pt x="19" y="0"/>
                </a:cubicBezTo>
                <a:cubicBezTo>
                  <a:pt x="19" y="0"/>
                  <a:pt x="15" y="1"/>
                  <a:pt x="15" y="1"/>
                </a:cubicBezTo>
                <a:cubicBezTo>
                  <a:pt x="13" y="1"/>
                  <a:pt x="12" y="1"/>
                  <a:pt x="10" y="3"/>
                </a:cubicBezTo>
                <a:cubicBezTo>
                  <a:pt x="10" y="3"/>
                  <a:pt x="13" y="5"/>
                  <a:pt x="12" y="6"/>
                </a:cubicBezTo>
                <a:cubicBezTo>
                  <a:pt x="10" y="8"/>
                  <a:pt x="9" y="4"/>
                  <a:pt x="10" y="4"/>
                </a:cubicBezTo>
                <a:cubicBezTo>
                  <a:pt x="10" y="4"/>
                  <a:pt x="7" y="5"/>
                  <a:pt x="7" y="6"/>
                </a:cubicBezTo>
                <a:cubicBezTo>
                  <a:pt x="7" y="7"/>
                  <a:pt x="6" y="7"/>
                  <a:pt x="5" y="8"/>
                </a:cubicBezTo>
                <a:cubicBezTo>
                  <a:pt x="5" y="9"/>
                  <a:pt x="3" y="12"/>
                  <a:pt x="5" y="12"/>
                </a:cubicBezTo>
                <a:cubicBezTo>
                  <a:pt x="5" y="12"/>
                  <a:pt x="4" y="12"/>
                  <a:pt x="3" y="12"/>
                </a:cubicBezTo>
                <a:cubicBezTo>
                  <a:pt x="3" y="12"/>
                  <a:pt x="4" y="12"/>
                  <a:pt x="4" y="12"/>
                </a:cubicBezTo>
                <a:cubicBezTo>
                  <a:pt x="4" y="12"/>
                  <a:pt x="3" y="12"/>
                  <a:pt x="3" y="12"/>
                </a:cubicBezTo>
                <a:cubicBezTo>
                  <a:pt x="2" y="13"/>
                  <a:pt x="4" y="14"/>
                  <a:pt x="4" y="14"/>
                </a:cubicBezTo>
                <a:cubicBezTo>
                  <a:pt x="4" y="13"/>
                  <a:pt x="2" y="13"/>
                  <a:pt x="2" y="13"/>
                </a:cubicBezTo>
                <a:cubicBezTo>
                  <a:pt x="2" y="13"/>
                  <a:pt x="3" y="14"/>
                  <a:pt x="3" y="14"/>
                </a:cubicBezTo>
                <a:cubicBezTo>
                  <a:pt x="3" y="14"/>
                  <a:pt x="2" y="13"/>
                  <a:pt x="1" y="14"/>
                </a:cubicBezTo>
                <a:cubicBezTo>
                  <a:pt x="1" y="14"/>
                  <a:pt x="2" y="15"/>
                  <a:pt x="2" y="15"/>
                </a:cubicBezTo>
                <a:cubicBezTo>
                  <a:pt x="2" y="14"/>
                  <a:pt x="1" y="14"/>
                  <a:pt x="0" y="15"/>
                </a:cubicBezTo>
                <a:cubicBezTo>
                  <a:pt x="1" y="15"/>
                  <a:pt x="4" y="16"/>
                  <a:pt x="5" y="14"/>
                </a:cubicBezTo>
                <a:cubicBezTo>
                  <a:pt x="5" y="14"/>
                  <a:pt x="5" y="15"/>
                  <a:pt x="5" y="1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01" name="Freeform 654">
            <a:extLst>
              <a:ext uri="{FF2B5EF4-FFF2-40B4-BE49-F238E27FC236}">
                <a16:creationId xmlns:a16="http://schemas.microsoft.com/office/drawing/2014/main" id="{4E930C45-3FD4-1F6A-75A1-813B4FAE6738}"/>
              </a:ext>
            </a:extLst>
          </p:cNvPr>
          <p:cNvSpPr/>
          <p:nvPr/>
        </p:nvSpPr>
        <p:spPr bwMode="auto">
          <a:xfrm>
            <a:off x="9175909" y="3199809"/>
            <a:ext cx="43533" cy="80240"/>
          </a:xfrm>
          <a:custGeom>
            <a:avLst/>
            <a:gdLst>
              <a:gd name="T0" fmla="*/ 10 w 15"/>
              <a:gd name="T1" fmla="*/ 21 h 22"/>
              <a:gd name="T2" fmla="*/ 8 w 15"/>
              <a:gd name="T3" fmla="*/ 17 h 22"/>
              <a:gd name="T4" fmla="*/ 11 w 15"/>
              <a:gd name="T5" fmla="*/ 12 h 22"/>
              <a:gd name="T6" fmla="*/ 11 w 15"/>
              <a:gd name="T7" fmla="*/ 13 h 22"/>
              <a:gd name="T8" fmla="*/ 15 w 15"/>
              <a:gd name="T9" fmla="*/ 10 h 22"/>
              <a:gd name="T10" fmla="*/ 11 w 15"/>
              <a:gd name="T11" fmla="*/ 7 h 22"/>
              <a:gd name="T12" fmla="*/ 10 w 15"/>
              <a:gd name="T13" fmla="*/ 5 h 22"/>
              <a:gd name="T14" fmla="*/ 12 w 15"/>
              <a:gd name="T15" fmla="*/ 4 h 22"/>
              <a:gd name="T16" fmla="*/ 12 w 15"/>
              <a:gd name="T17" fmla="*/ 1 h 22"/>
              <a:gd name="T18" fmla="*/ 11 w 15"/>
              <a:gd name="T19" fmla="*/ 1 h 22"/>
              <a:gd name="T20" fmla="*/ 7 w 15"/>
              <a:gd name="T21" fmla="*/ 4 h 22"/>
              <a:gd name="T22" fmla="*/ 2 w 15"/>
              <a:gd name="T23" fmla="*/ 5 h 22"/>
              <a:gd name="T24" fmla="*/ 4 w 15"/>
              <a:gd name="T25" fmla="*/ 6 h 22"/>
              <a:gd name="T26" fmla="*/ 6 w 15"/>
              <a:gd name="T27" fmla="*/ 8 h 22"/>
              <a:gd name="T28" fmla="*/ 4 w 15"/>
              <a:gd name="T29" fmla="*/ 8 h 22"/>
              <a:gd name="T30" fmla="*/ 2 w 15"/>
              <a:gd name="T31" fmla="*/ 8 h 22"/>
              <a:gd name="T32" fmla="*/ 0 w 15"/>
              <a:gd name="T33" fmla="*/ 9 h 22"/>
              <a:gd name="T34" fmla="*/ 0 w 15"/>
              <a:gd name="T35" fmla="*/ 14 h 22"/>
              <a:gd name="T36" fmla="*/ 2 w 15"/>
              <a:gd name="T37" fmla="*/ 16 h 22"/>
              <a:gd name="T38" fmla="*/ 2 w 15"/>
              <a:gd name="T39" fmla="*/ 20 h 22"/>
              <a:gd name="T40" fmla="*/ 10 w 15"/>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2">
                <a:moveTo>
                  <a:pt x="10" y="21"/>
                </a:moveTo>
                <a:cubicBezTo>
                  <a:pt x="10" y="20"/>
                  <a:pt x="6" y="18"/>
                  <a:pt x="8" y="17"/>
                </a:cubicBezTo>
                <a:cubicBezTo>
                  <a:pt x="9" y="16"/>
                  <a:pt x="9" y="13"/>
                  <a:pt x="11" y="12"/>
                </a:cubicBezTo>
                <a:cubicBezTo>
                  <a:pt x="11" y="12"/>
                  <a:pt x="11" y="13"/>
                  <a:pt x="11" y="13"/>
                </a:cubicBezTo>
                <a:cubicBezTo>
                  <a:pt x="12" y="13"/>
                  <a:pt x="15" y="11"/>
                  <a:pt x="15" y="10"/>
                </a:cubicBezTo>
                <a:cubicBezTo>
                  <a:pt x="15" y="9"/>
                  <a:pt x="11" y="9"/>
                  <a:pt x="11" y="7"/>
                </a:cubicBezTo>
                <a:cubicBezTo>
                  <a:pt x="11" y="6"/>
                  <a:pt x="10" y="6"/>
                  <a:pt x="10" y="5"/>
                </a:cubicBezTo>
                <a:cubicBezTo>
                  <a:pt x="10" y="4"/>
                  <a:pt x="12" y="5"/>
                  <a:pt x="12" y="4"/>
                </a:cubicBezTo>
                <a:cubicBezTo>
                  <a:pt x="12" y="3"/>
                  <a:pt x="12" y="2"/>
                  <a:pt x="12" y="1"/>
                </a:cubicBezTo>
                <a:cubicBezTo>
                  <a:pt x="12" y="0"/>
                  <a:pt x="12" y="1"/>
                  <a:pt x="11" y="1"/>
                </a:cubicBezTo>
                <a:cubicBezTo>
                  <a:pt x="8" y="1"/>
                  <a:pt x="9" y="2"/>
                  <a:pt x="7" y="4"/>
                </a:cubicBezTo>
                <a:cubicBezTo>
                  <a:pt x="6" y="5"/>
                  <a:pt x="3" y="3"/>
                  <a:pt x="2" y="5"/>
                </a:cubicBezTo>
                <a:cubicBezTo>
                  <a:pt x="0" y="7"/>
                  <a:pt x="3" y="7"/>
                  <a:pt x="4" y="6"/>
                </a:cubicBezTo>
                <a:cubicBezTo>
                  <a:pt x="5" y="5"/>
                  <a:pt x="7" y="6"/>
                  <a:pt x="6" y="8"/>
                </a:cubicBezTo>
                <a:cubicBezTo>
                  <a:pt x="6" y="7"/>
                  <a:pt x="4" y="6"/>
                  <a:pt x="4" y="8"/>
                </a:cubicBezTo>
                <a:cubicBezTo>
                  <a:pt x="3" y="8"/>
                  <a:pt x="2" y="9"/>
                  <a:pt x="2" y="8"/>
                </a:cubicBezTo>
                <a:cubicBezTo>
                  <a:pt x="2" y="9"/>
                  <a:pt x="0" y="7"/>
                  <a:pt x="0" y="9"/>
                </a:cubicBezTo>
                <a:cubicBezTo>
                  <a:pt x="0" y="11"/>
                  <a:pt x="0" y="12"/>
                  <a:pt x="0" y="14"/>
                </a:cubicBezTo>
                <a:cubicBezTo>
                  <a:pt x="1" y="15"/>
                  <a:pt x="2" y="15"/>
                  <a:pt x="2" y="16"/>
                </a:cubicBezTo>
                <a:cubicBezTo>
                  <a:pt x="3" y="18"/>
                  <a:pt x="1" y="19"/>
                  <a:pt x="2" y="20"/>
                </a:cubicBezTo>
                <a:cubicBezTo>
                  <a:pt x="4" y="22"/>
                  <a:pt x="8" y="21"/>
                  <a:pt x="10" y="2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02" name="Freeform 655">
            <a:extLst>
              <a:ext uri="{FF2B5EF4-FFF2-40B4-BE49-F238E27FC236}">
                <a16:creationId xmlns:a16="http://schemas.microsoft.com/office/drawing/2014/main" id="{B18C3142-92CE-E953-080D-01DC5C9CF60B}"/>
              </a:ext>
            </a:extLst>
          </p:cNvPr>
          <p:cNvSpPr/>
          <p:nvPr/>
        </p:nvSpPr>
        <p:spPr bwMode="auto">
          <a:xfrm>
            <a:off x="9144249" y="3272644"/>
            <a:ext cx="129610" cy="187639"/>
          </a:xfrm>
          <a:custGeom>
            <a:avLst/>
            <a:gdLst>
              <a:gd name="T0" fmla="*/ 44 w 45"/>
              <a:gd name="T1" fmla="*/ 24 h 52"/>
              <a:gd name="T2" fmla="*/ 43 w 45"/>
              <a:gd name="T3" fmla="*/ 18 h 52"/>
              <a:gd name="T4" fmla="*/ 42 w 45"/>
              <a:gd name="T5" fmla="*/ 12 h 52"/>
              <a:gd name="T6" fmla="*/ 41 w 45"/>
              <a:gd name="T7" fmla="*/ 7 h 52"/>
              <a:gd name="T8" fmla="*/ 38 w 45"/>
              <a:gd name="T9" fmla="*/ 4 h 52"/>
              <a:gd name="T10" fmla="*/ 38 w 45"/>
              <a:gd name="T11" fmla="*/ 2 h 52"/>
              <a:gd name="T12" fmla="*/ 37 w 45"/>
              <a:gd name="T13" fmla="*/ 5 h 52"/>
              <a:gd name="T14" fmla="*/ 33 w 45"/>
              <a:gd name="T15" fmla="*/ 4 h 52"/>
              <a:gd name="T16" fmla="*/ 25 w 45"/>
              <a:gd name="T17" fmla="*/ 7 h 52"/>
              <a:gd name="T18" fmla="*/ 26 w 45"/>
              <a:gd name="T19" fmla="*/ 4 h 52"/>
              <a:gd name="T20" fmla="*/ 21 w 45"/>
              <a:gd name="T21" fmla="*/ 4 h 52"/>
              <a:gd name="T22" fmla="*/ 20 w 45"/>
              <a:gd name="T23" fmla="*/ 1 h 52"/>
              <a:gd name="T24" fmla="*/ 13 w 45"/>
              <a:gd name="T25" fmla="*/ 0 h 52"/>
              <a:gd name="T26" fmla="*/ 15 w 45"/>
              <a:gd name="T27" fmla="*/ 3 h 52"/>
              <a:gd name="T28" fmla="*/ 15 w 45"/>
              <a:gd name="T29" fmla="*/ 6 h 52"/>
              <a:gd name="T30" fmla="*/ 17 w 45"/>
              <a:gd name="T31" fmla="*/ 7 h 52"/>
              <a:gd name="T32" fmla="*/ 20 w 45"/>
              <a:gd name="T33" fmla="*/ 9 h 52"/>
              <a:gd name="T34" fmla="*/ 15 w 45"/>
              <a:gd name="T35" fmla="*/ 8 h 52"/>
              <a:gd name="T36" fmla="*/ 14 w 45"/>
              <a:gd name="T37" fmla="*/ 8 h 52"/>
              <a:gd name="T38" fmla="*/ 13 w 45"/>
              <a:gd name="T39" fmla="*/ 10 h 52"/>
              <a:gd name="T40" fmla="*/ 6 w 45"/>
              <a:gd name="T41" fmla="*/ 10 h 52"/>
              <a:gd name="T42" fmla="*/ 6 w 45"/>
              <a:gd name="T43" fmla="*/ 15 h 52"/>
              <a:gd name="T44" fmla="*/ 6 w 45"/>
              <a:gd name="T45" fmla="*/ 17 h 52"/>
              <a:gd name="T46" fmla="*/ 1 w 45"/>
              <a:gd name="T47" fmla="*/ 22 h 52"/>
              <a:gd name="T48" fmla="*/ 2 w 45"/>
              <a:gd name="T49" fmla="*/ 26 h 52"/>
              <a:gd name="T50" fmla="*/ 2 w 45"/>
              <a:gd name="T51" fmla="*/ 30 h 52"/>
              <a:gd name="T52" fmla="*/ 1 w 45"/>
              <a:gd name="T53" fmla="*/ 33 h 52"/>
              <a:gd name="T54" fmla="*/ 3 w 45"/>
              <a:gd name="T55" fmla="*/ 37 h 52"/>
              <a:gd name="T56" fmla="*/ 11 w 45"/>
              <a:gd name="T57" fmla="*/ 40 h 52"/>
              <a:gd name="T58" fmla="*/ 9 w 45"/>
              <a:gd name="T59" fmla="*/ 49 h 52"/>
              <a:gd name="T60" fmla="*/ 19 w 45"/>
              <a:gd name="T61" fmla="*/ 49 h 52"/>
              <a:gd name="T62" fmla="*/ 23 w 45"/>
              <a:gd name="T63" fmla="*/ 51 h 52"/>
              <a:gd name="T64" fmla="*/ 26 w 45"/>
              <a:gd name="T65" fmla="*/ 50 h 52"/>
              <a:gd name="T66" fmla="*/ 33 w 45"/>
              <a:gd name="T67" fmla="*/ 49 h 52"/>
              <a:gd name="T68" fmla="*/ 36 w 45"/>
              <a:gd name="T69" fmla="*/ 49 h 52"/>
              <a:gd name="T70" fmla="*/ 36 w 45"/>
              <a:gd name="T71" fmla="*/ 45 h 52"/>
              <a:gd name="T72" fmla="*/ 40 w 45"/>
              <a:gd name="T73" fmla="*/ 43 h 52"/>
              <a:gd name="T74" fmla="*/ 35 w 45"/>
              <a:gd name="T75" fmla="*/ 37 h 52"/>
              <a:gd name="T76" fmla="*/ 32 w 45"/>
              <a:gd name="T77" fmla="*/ 31 h 52"/>
              <a:gd name="T78" fmla="*/ 41 w 45"/>
              <a:gd name="T79" fmla="*/ 26 h 52"/>
              <a:gd name="T80" fmla="*/ 44 w 45"/>
              <a:gd name="T81" fmla="*/ 28 h 52"/>
              <a:gd name="T82" fmla="*/ 44 w 45"/>
              <a:gd name="T83" fmla="*/ 24 h 52"/>
              <a:gd name="T84" fmla="*/ 44 w 45"/>
              <a:gd name="T85"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52">
                <a:moveTo>
                  <a:pt x="44" y="24"/>
                </a:moveTo>
                <a:cubicBezTo>
                  <a:pt x="43" y="22"/>
                  <a:pt x="43" y="20"/>
                  <a:pt x="43" y="18"/>
                </a:cubicBezTo>
                <a:cubicBezTo>
                  <a:pt x="42" y="16"/>
                  <a:pt x="41" y="15"/>
                  <a:pt x="42" y="12"/>
                </a:cubicBezTo>
                <a:cubicBezTo>
                  <a:pt x="43" y="10"/>
                  <a:pt x="42" y="8"/>
                  <a:pt x="41" y="7"/>
                </a:cubicBezTo>
                <a:cubicBezTo>
                  <a:pt x="40" y="6"/>
                  <a:pt x="38" y="5"/>
                  <a:pt x="38" y="4"/>
                </a:cubicBezTo>
                <a:cubicBezTo>
                  <a:pt x="38" y="4"/>
                  <a:pt x="39" y="3"/>
                  <a:pt x="38" y="2"/>
                </a:cubicBezTo>
                <a:cubicBezTo>
                  <a:pt x="37" y="2"/>
                  <a:pt x="37" y="5"/>
                  <a:pt x="37" y="5"/>
                </a:cubicBezTo>
                <a:cubicBezTo>
                  <a:pt x="35" y="5"/>
                  <a:pt x="35" y="4"/>
                  <a:pt x="33" y="4"/>
                </a:cubicBezTo>
                <a:cubicBezTo>
                  <a:pt x="31" y="5"/>
                  <a:pt x="28" y="7"/>
                  <a:pt x="25" y="7"/>
                </a:cubicBezTo>
                <a:cubicBezTo>
                  <a:pt x="24" y="6"/>
                  <a:pt x="26" y="5"/>
                  <a:pt x="26" y="4"/>
                </a:cubicBezTo>
                <a:cubicBezTo>
                  <a:pt x="24" y="4"/>
                  <a:pt x="23" y="5"/>
                  <a:pt x="21" y="4"/>
                </a:cubicBezTo>
                <a:cubicBezTo>
                  <a:pt x="20" y="3"/>
                  <a:pt x="23" y="1"/>
                  <a:pt x="20" y="1"/>
                </a:cubicBezTo>
                <a:cubicBezTo>
                  <a:pt x="18" y="1"/>
                  <a:pt x="16" y="1"/>
                  <a:pt x="13" y="0"/>
                </a:cubicBezTo>
                <a:cubicBezTo>
                  <a:pt x="14" y="1"/>
                  <a:pt x="15" y="1"/>
                  <a:pt x="15" y="3"/>
                </a:cubicBezTo>
                <a:cubicBezTo>
                  <a:pt x="14" y="4"/>
                  <a:pt x="14" y="4"/>
                  <a:pt x="15" y="6"/>
                </a:cubicBezTo>
                <a:cubicBezTo>
                  <a:pt x="15" y="8"/>
                  <a:pt x="15" y="7"/>
                  <a:pt x="17" y="7"/>
                </a:cubicBezTo>
                <a:cubicBezTo>
                  <a:pt x="18" y="7"/>
                  <a:pt x="19" y="8"/>
                  <a:pt x="20" y="9"/>
                </a:cubicBezTo>
                <a:cubicBezTo>
                  <a:pt x="19" y="8"/>
                  <a:pt x="16" y="8"/>
                  <a:pt x="15" y="8"/>
                </a:cubicBezTo>
                <a:cubicBezTo>
                  <a:pt x="15" y="8"/>
                  <a:pt x="14" y="8"/>
                  <a:pt x="14" y="8"/>
                </a:cubicBezTo>
                <a:cubicBezTo>
                  <a:pt x="13" y="9"/>
                  <a:pt x="14" y="10"/>
                  <a:pt x="13" y="10"/>
                </a:cubicBezTo>
                <a:cubicBezTo>
                  <a:pt x="11" y="11"/>
                  <a:pt x="7" y="6"/>
                  <a:pt x="6" y="10"/>
                </a:cubicBezTo>
                <a:cubicBezTo>
                  <a:pt x="7" y="12"/>
                  <a:pt x="8" y="14"/>
                  <a:pt x="6" y="15"/>
                </a:cubicBezTo>
                <a:cubicBezTo>
                  <a:pt x="5" y="17"/>
                  <a:pt x="5" y="15"/>
                  <a:pt x="6" y="17"/>
                </a:cubicBezTo>
                <a:cubicBezTo>
                  <a:pt x="6" y="22"/>
                  <a:pt x="0" y="20"/>
                  <a:pt x="1" y="22"/>
                </a:cubicBezTo>
                <a:cubicBezTo>
                  <a:pt x="1" y="23"/>
                  <a:pt x="2" y="24"/>
                  <a:pt x="2" y="26"/>
                </a:cubicBezTo>
                <a:cubicBezTo>
                  <a:pt x="2" y="28"/>
                  <a:pt x="1" y="28"/>
                  <a:pt x="2" y="30"/>
                </a:cubicBezTo>
                <a:cubicBezTo>
                  <a:pt x="3" y="31"/>
                  <a:pt x="0" y="33"/>
                  <a:pt x="1" y="33"/>
                </a:cubicBezTo>
                <a:cubicBezTo>
                  <a:pt x="3" y="34"/>
                  <a:pt x="2" y="36"/>
                  <a:pt x="3" y="37"/>
                </a:cubicBezTo>
                <a:cubicBezTo>
                  <a:pt x="4" y="40"/>
                  <a:pt x="8" y="39"/>
                  <a:pt x="11" y="40"/>
                </a:cubicBezTo>
                <a:cubicBezTo>
                  <a:pt x="11" y="40"/>
                  <a:pt x="9" y="48"/>
                  <a:pt x="9" y="49"/>
                </a:cubicBezTo>
                <a:cubicBezTo>
                  <a:pt x="13" y="49"/>
                  <a:pt x="15" y="48"/>
                  <a:pt x="19" y="49"/>
                </a:cubicBezTo>
                <a:cubicBezTo>
                  <a:pt x="19" y="49"/>
                  <a:pt x="23" y="52"/>
                  <a:pt x="23" y="51"/>
                </a:cubicBezTo>
                <a:cubicBezTo>
                  <a:pt x="24" y="49"/>
                  <a:pt x="25" y="49"/>
                  <a:pt x="26" y="50"/>
                </a:cubicBezTo>
                <a:cubicBezTo>
                  <a:pt x="27" y="51"/>
                  <a:pt x="32" y="48"/>
                  <a:pt x="33" y="49"/>
                </a:cubicBezTo>
                <a:cubicBezTo>
                  <a:pt x="33" y="49"/>
                  <a:pt x="37" y="50"/>
                  <a:pt x="36" y="49"/>
                </a:cubicBezTo>
                <a:cubicBezTo>
                  <a:pt x="35" y="46"/>
                  <a:pt x="34" y="46"/>
                  <a:pt x="36" y="45"/>
                </a:cubicBezTo>
                <a:cubicBezTo>
                  <a:pt x="38" y="43"/>
                  <a:pt x="38" y="43"/>
                  <a:pt x="40" y="43"/>
                </a:cubicBezTo>
                <a:cubicBezTo>
                  <a:pt x="41" y="42"/>
                  <a:pt x="36" y="38"/>
                  <a:pt x="35" y="37"/>
                </a:cubicBezTo>
                <a:cubicBezTo>
                  <a:pt x="34" y="37"/>
                  <a:pt x="31" y="32"/>
                  <a:pt x="32" y="31"/>
                </a:cubicBezTo>
                <a:cubicBezTo>
                  <a:pt x="36" y="30"/>
                  <a:pt x="38" y="29"/>
                  <a:pt x="41" y="26"/>
                </a:cubicBezTo>
                <a:cubicBezTo>
                  <a:pt x="42" y="25"/>
                  <a:pt x="43" y="29"/>
                  <a:pt x="44" y="28"/>
                </a:cubicBezTo>
                <a:cubicBezTo>
                  <a:pt x="45" y="27"/>
                  <a:pt x="45" y="25"/>
                  <a:pt x="44" y="24"/>
                </a:cubicBezTo>
                <a:cubicBezTo>
                  <a:pt x="44" y="23"/>
                  <a:pt x="44" y="24"/>
                  <a:pt x="44" y="2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03" name="Freeform 656">
            <a:extLst>
              <a:ext uri="{FF2B5EF4-FFF2-40B4-BE49-F238E27FC236}">
                <a16:creationId xmlns:a16="http://schemas.microsoft.com/office/drawing/2014/main" id="{E1834CCF-A717-0B7F-712E-9F63A259A737}"/>
              </a:ext>
            </a:extLst>
          </p:cNvPr>
          <p:cNvSpPr/>
          <p:nvPr/>
        </p:nvSpPr>
        <p:spPr bwMode="auto">
          <a:xfrm>
            <a:off x="9372797" y="3330663"/>
            <a:ext cx="258230" cy="191343"/>
          </a:xfrm>
          <a:custGeom>
            <a:avLst/>
            <a:gdLst>
              <a:gd name="T0" fmla="*/ 0 w 89"/>
              <a:gd name="T1" fmla="*/ 27 h 53"/>
              <a:gd name="T2" fmla="*/ 9 w 89"/>
              <a:gd name="T3" fmla="*/ 30 h 53"/>
              <a:gd name="T4" fmla="*/ 16 w 89"/>
              <a:gd name="T5" fmla="*/ 31 h 53"/>
              <a:gd name="T6" fmla="*/ 22 w 89"/>
              <a:gd name="T7" fmla="*/ 28 h 53"/>
              <a:gd name="T8" fmla="*/ 33 w 89"/>
              <a:gd name="T9" fmla="*/ 30 h 53"/>
              <a:gd name="T10" fmla="*/ 40 w 89"/>
              <a:gd name="T11" fmla="*/ 41 h 53"/>
              <a:gd name="T12" fmla="*/ 44 w 89"/>
              <a:gd name="T13" fmla="*/ 38 h 53"/>
              <a:gd name="T14" fmla="*/ 47 w 89"/>
              <a:gd name="T15" fmla="*/ 41 h 53"/>
              <a:gd name="T16" fmla="*/ 57 w 89"/>
              <a:gd name="T17" fmla="*/ 42 h 53"/>
              <a:gd name="T18" fmla="*/ 51 w 89"/>
              <a:gd name="T19" fmla="*/ 46 h 53"/>
              <a:gd name="T20" fmla="*/ 55 w 89"/>
              <a:gd name="T21" fmla="*/ 49 h 53"/>
              <a:gd name="T22" fmla="*/ 59 w 89"/>
              <a:gd name="T23" fmla="*/ 51 h 53"/>
              <a:gd name="T24" fmla="*/ 67 w 89"/>
              <a:gd name="T25" fmla="*/ 48 h 53"/>
              <a:gd name="T26" fmla="*/ 72 w 89"/>
              <a:gd name="T27" fmla="*/ 46 h 53"/>
              <a:gd name="T28" fmla="*/ 68 w 89"/>
              <a:gd name="T29" fmla="*/ 46 h 53"/>
              <a:gd name="T30" fmla="*/ 63 w 89"/>
              <a:gd name="T31" fmla="*/ 44 h 53"/>
              <a:gd name="T32" fmla="*/ 72 w 89"/>
              <a:gd name="T33" fmla="*/ 38 h 53"/>
              <a:gd name="T34" fmla="*/ 78 w 89"/>
              <a:gd name="T35" fmla="*/ 35 h 53"/>
              <a:gd name="T36" fmla="*/ 84 w 89"/>
              <a:gd name="T37" fmla="*/ 31 h 53"/>
              <a:gd name="T38" fmla="*/ 87 w 89"/>
              <a:gd name="T39" fmla="*/ 28 h 53"/>
              <a:gd name="T40" fmla="*/ 86 w 89"/>
              <a:gd name="T41" fmla="*/ 26 h 53"/>
              <a:gd name="T42" fmla="*/ 88 w 89"/>
              <a:gd name="T43" fmla="*/ 25 h 53"/>
              <a:gd name="T44" fmla="*/ 86 w 89"/>
              <a:gd name="T45" fmla="*/ 24 h 53"/>
              <a:gd name="T46" fmla="*/ 88 w 89"/>
              <a:gd name="T47" fmla="*/ 21 h 53"/>
              <a:gd name="T48" fmla="*/ 85 w 89"/>
              <a:gd name="T49" fmla="*/ 19 h 53"/>
              <a:gd name="T50" fmla="*/ 82 w 89"/>
              <a:gd name="T51" fmla="*/ 18 h 53"/>
              <a:gd name="T52" fmla="*/ 78 w 89"/>
              <a:gd name="T53" fmla="*/ 18 h 53"/>
              <a:gd name="T54" fmla="*/ 75 w 89"/>
              <a:gd name="T55" fmla="*/ 15 h 53"/>
              <a:gd name="T56" fmla="*/ 72 w 89"/>
              <a:gd name="T57" fmla="*/ 17 h 53"/>
              <a:gd name="T58" fmla="*/ 69 w 89"/>
              <a:gd name="T59" fmla="*/ 14 h 53"/>
              <a:gd name="T60" fmla="*/ 65 w 89"/>
              <a:gd name="T61" fmla="*/ 14 h 53"/>
              <a:gd name="T62" fmla="*/ 64 w 89"/>
              <a:gd name="T63" fmla="*/ 10 h 53"/>
              <a:gd name="T64" fmla="*/ 60 w 89"/>
              <a:gd name="T65" fmla="*/ 9 h 53"/>
              <a:gd name="T66" fmla="*/ 60 w 89"/>
              <a:gd name="T67" fmla="*/ 5 h 53"/>
              <a:gd name="T68" fmla="*/ 58 w 89"/>
              <a:gd name="T69" fmla="*/ 2 h 53"/>
              <a:gd name="T70" fmla="*/ 53 w 89"/>
              <a:gd name="T71" fmla="*/ 1 h 53"/>
              <a:gd name="T72" fmla="*/ 47 w 89"/>
              <a:gd name="T73" fmla="*/ 2 h 53"/>
              <a:gd name="T74" fmla="*/ 43 w 89"/>
              <a:gd name="T75" fmla="*/ 3 h 53"/>
              <a:gd name="T76" fmla="*/ 41 w 89"/>
              <a:gd name="T77" fmla="*/ 9 h 53"/>
              <a:gd name="T78" fmla="*/ 38 w 89"/>
              <a:gd name="T79" fmla="*/ 7 h 53"/>
              <a:gd name="T80" fmla="*/ 36 w 89"/>
              <a:gd name="T81" fmla="*/ 8 h 53"/>
              <a:gd name="T82" fmla="*/ 34 w 89"/>
              <a:gd name="T83" fmla="*/ 6 h 53"/>
              <a:gd name="T84" fmla="*/ 31 w 89"/>
              <a:gd name="T85" fmla="*/ 7 h 53"/>
              <a:gd name="T86" fmla="*/ 29 w 89"/>
              <a:gd name="T87" fmla="*/ 6 h 53"/>
              <a:gd name="T88" fmla="*/ 28 w 89"/>
              <a:gd name="T89" fmla="*/ 8 h 53"/>
              <a:gd name="T90" fmla="*/ 21 w 89"/>
              <a:gd name="T91" fmla="*/ 5 h 53"/>
              <a:gd name="T92" fmla="*/ 12 w 89"/>
              <a:gd name="T93" fmla="*/ 4 h 53"/>
              <a:gd name="T94" fmla="*/ 6 w 89"/>
              <a:gd name="T95" fmla="*/ 6 h 53"/>
              <a:gd name="T96" fmla="*/ 9 w 89"/>
              <a:gd name="T97" fmla="*/ 11 h 53"/>
              <a:gd name="T98" fmla="*/ 10 w 89"/>
              <a:gd name="T99" fmla="*/ 14 h 53"/>
              <a:gd name="T100" fmla="*/ 5 w 89"/>
              <a:gd name="T101" fmla="*/ 16 h 53"/>
              <a:gd name="T102" fmla="*/ 2 w 89"/>
              <a:gd name="T103" fmla="*/ 23 h 53"/>
              <a:gd name="T104" fmla="*/ 0 w 89"/>
              <a:gd name="T10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53">
                <a:moveTo>
                  <a:pt x="0" y="27"/>
                </a:moveTo>
                <a:cubicBezTo>
                  <a:pt x="0" y="30"/>
                  <a:pt x="7" y="30"/>
                  <a:pt x="9" y="30"/>
                </a:cubicBezTo>
                <a:cubicBezTo>
                  <a:pt x="11" y="30"/>
                  <a:pt x="13" y="32"/>
                  <a:pt x="16" y="31"/>
                </a:cubicBezTo>
                <a:cubicBezTo>
                  <a:pt x="17" y="29"/>
                  <a:pt x="20" y="28"/>
                  <a:pt x="22" y="28"/>
                </a:cubicBezTo>
                <a:cubicBezTo>
                  <a:pt x="25" y="26"/>
                  <a:pt x="31" y="28"/>
                  <a:pt x="33" y="30"/>
                </a:cubicBezTo>
                <a:cubicBezTo>
                  <a:pt x="36" y="34"/>
                  <a:pt x="37" y="38"/>
                  <a:pt x="40" y="41"/>
                </a:cubicBezTo>
                <a:cubicBezTo>
                  <a:pt x="42" y="40"/>
                  <a:pt x="42" y="39"/>
                  <a:pt x="44" y="38"/>
                </a:cubicBezTo>
                <a:cubicBezTo>
                  <a:pt x="46" y="38"/>
                  <a:pt x="46" y="40"/>
                  <a:pt x="47" y="41"/>
                </a:cubicBezTo>
                <a:cubicBezTo>
                  <a:pt x="48" y="42"/>
                  <a:pt x="57" y="43"/>
                  <a:pt x="57" y="42"/>
                </a:cubicBezTo>
                <a:cubicBezTo>
                  <a:pt x="57" y="43"/>
                  <a:pt x="51" y="45"/>
                  <a:pt x="51" y="46"/>
                </a:cubicBezTo>
                <a:cubicBezTo>
                  <a:pt x="52" y="47"/>
                  <a:pt x="56" y="46"/>
                  <a:pt x="55" y="49"/>
                </a:cubicBezTo>
                <a:cubicBezTo>
                  <a:pt x="54" y="51"/>
                  <a:pt x="57" y="53"/>
                  <a:pt x="59" y="51"/>
                </a:cubicBezTo>
                <a:cubicBezTo>
                  <a:pt x="61" y="50"/>
                  <a:pt x="64" y="48"/>
                  <a:pt x="67" y="48"/>
                </a:cubicBezTo>
                <a:cubicBezTo>
                  <a:pt x="70" y="48"/>
                  <a:pt x="71" y="48"/>
                  <a:pt x="72" y="46"/>
                </a:cubicBezTo>
                <a:cubicBezTo>
                  <a:pt x="72" y="46"/>
                  <a:pt x="69" y="46"/>
                  <a:pt x="68" y="46"/>
                </a:cubicBezTo>
                <a:cubicBezTo>
                  <a:pt x="66" y="46"/>
                  <a:pt x="64" y="47"/>
                  <a:pt x="63" y="44"/>
                </a:cubicBezTo>
                <a:cubicBezTo>
                  <a:pt x="60" y="40"/>
                  <a:pt x="70" y="38"/>
                  <a:pt x="72" y="38"/>
                </a:cubicBezTo>
                <a:cubicBezTo>
                  <a:pt x="74" y="37"/>
                  <a:pt x="76" y="36"/>
                  <a:pt x="78" y="35"/>
                </a:cubicBezTo>
                <a:cubicBezTo>
                  <a:pt x="79" y="33"/>
                  <a:pt x="81" y="31"/>
                  <a:pt x="84" y="31"/>
                </a:cubicBezTo>
                <a:cubicBezTo>
                  <a:pt x="85" y="31"/>
                  <a:pt x="87" y="31"/>
                  <a:pt x="87" y="28"/>
                </a:cubicBezTo>
                <a:cubicBezTo>
                  <a:pt x="87" y="27"/>
                  <a:pt x="86" y="27"/>
                  <a:pt x="86" y="26"/>
                </a:cubicBezTo>
                <a:cubicBezTo>
                  <a:pt x="86" y="25"/>
                  <a:pt x="88" y="25"/>
                  <a:pt x="88" y="25"/>
                </a:cubicBezTo>
                <a:cubicBezTo>
                  <a:pt x="88" y="25"/>
                  <a:pt x="86" y="24"/>
                  <a:pt x="86" y="24"/>
                </a:cubicBezTo>
                <a:cubicBezTo>
                  <a:pt x="86" y="23"/>
                  <a:pt x="89" y="23"/>
                  <a:pt x="88" y="21"/>
                </a:cubicBezTo>
                <a:cubicBezTo>
                  <a:pt x="88" y="21"/>
                  <a:pt x="86" y="20"/>
                  <a:pt x="85" y="19"/>
                </a:cubicBezTo>
                <a:cubicBezTo>
                  <a:pt x="84" y="18"/>
                  <a:pt x="83" y="20"/>
                  <a:pt x="82" y="18"/>
                </a:cubicBezTo>
                <a:cubicBezTo>
                  <a:pt x="81" y="17"/>
                  <a:pt x="80" y="17"/>
                  <a:pt x="78" y="18"/>
                </a:cubicBezTo>
                <a:cubicBezTo>
                  <a:pt x="77" y="18"/>
                  <a:pt x="76" y="15"/>
                  <a:pt x="75" y="15"/>
                </a:cubicBezTo>
                <a:cubicBezTo>
                  <a:pt x="74" y="14"/>
                  <a:pt x="73" y="16"/>
                  <a:pt x="72" y="17"/>
                </a:cubicBezTo>
                <a:cubicBezTo>
                  <a:pt x="71" y="17"/>
                  <a:pt x="70" y="14"/>
                  <a:pt x="69" y="14"/>
                </a:cubicBezTo>
                <a:cubicBezTo>
                  <a:pt x="68" y="14"/>
                  <a:pt x="65" y="15"/>
                  <a:pt x="65" y="14"/>
                </a:cubicBezTo>
                <a:cubicBezTo>
                  <a:pt x="65" y="13"/>
                  <a:pt x="65" y="11"/>
                  <a:pt x="64" y="10"/>
                </a:cubicBezTo>
                <a:cubicBezTo>
                  <a:pt x="63" y="9"/>
                  <a:pt x="61" y="10"/>
                  <a:pt x="60" y="9"/>
                </a:cubicBezTo>
                <a:cubicBezTo>
                  <a:pt x="59" y="8"/>
                  <a:pt x="58" y="6"/>
                  <a:pt x="60" y="5"/>
                </a:cubicBezTo>
                <a:cubicBezTo>
                  <a:pt x="61" y="5"/>
                  <a:pt x="59" y="2"/>
                  <a:pt x="58" y="2"/>
                </a:cubicBezTo>
                <a:cubicBezTo>
                  <a:pt x="57" y="1"/>
                  <a:pt x="54" y="2"/>
                  <a:pt x="53" y="1"/>
                </a:cubicBezTo>
                <a:cubicBezTo>
                  <a:pt x="50" y="0"/>
                  <a:pt x="50" y="6"/>
                  <a:pt x="47" y="2"/>
                </a:cubicBezTo>
                <a:cubicBezTo>
                  <a:pt x="46" y="2"/>
                  <a:pt x="44" y="3"/>
                  <a:pt x="43" y="3"/>
                </a:cubicBezTo>
                <a:cubicBezTo>
                  <a:pt x="41" y="4"/>
                  <a:pt x="42" y="9"/>
                  <a:pt x="41" y="9"/>
                </a:cubicBezTo>
                <a:cubicBezTo>
                  <a:pt x="40" y="9"/>
                  <a:pt x="39" y="7"/>
                  <a:pt x="38" y="7"/>
                </a:cubicBezTo>
                <a:cubicBezTo>
                  <a:pt x="38" y="7"/>
                  <a:pt x="37" y="8"/>
                  <a:pt x="36" y="8"/>
                </a:cubicBezTo>
                <a:cubicBezTo>
                  <a:pt x="35" y="8"/>
                  <a:pt x="34" y="7"/>
                  <a:pt x="34" y="6"/>
                </a:cubicBezTo>
                <a:cubicBezTo>
                  <a:pt x="34" y="5"/>
                  <a:pt x="32" y="7"/>
                  <a:pt x="31" y="7"/>
                </a:cubicBezTo>
                <a:cubicBezTo>
                  <a:pt x="30" y="7"/>
                  <a:pt x="30" y="6"/>
                  <a:pt x="29" y="6"/>
                </a:cubicBezTo>
                <a:cubicBezTo>
                  <a:pt x="28" y="6"/>
                  <a:pt x="28" y="7"/>
                  <a:pt x="28" y="8"/>
                </a:cubicBezTo>
                <a:cubicBezTo>
                  <a:pt x="28" y="8"/>
                  <a:pt x="21" y="5"/>
                  <a:pt x="21" y="5"/>
                </a:cubicBezTo>
                <a:cubicBezTo>
                  <a:pt x="18" y="4"/>
                  <a:pt x="15" y="4"/>
                  <a:pt x="12" y="4"/>
                </a:cubicBezTo>
                <a:cubicBezTo>
                  <a:pt x="10" y="4"/>
                  <a:pt x="9" y="6"/>
                  <a:pt x="6" y="6"/>
                </a:cubicBezTo>
                <a:cubicBezTo>
                  <a:pt x="6" y="9"/>
                  <a:pt x="9" y="9"/>
                  <a:pt x="9" y="11"/>
                </a:cubicBezTo>
                <a:cubicBezTo>
                  <a:pt x="9" y="12"/>
                  <a:pt x="10" y="13"/>
                  <a:pt x="10" y="14"/>
                </a:cubicBezTo>
                <a:cubicBezTo>
                  <a:pt x="9" y="15"/>
                  <a:pt x="6" y="15"/>
                  <a:pt x="5" y="16"/>
                </a:cubicBezTo>
                <a:cubicBezTo>
                  <a:pt x="2" y="18"/>
                  <a:pt x="3" y="20"/>
                  <a:pt x="2" y="23"/>
                </a:cubicBezTo>
                <a:cubicBezTo>
                  <a:pt x="2" y="25"/>
                  <a:pt x="1" y="26"/>
                  <a:pt x="0" y="27"/>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04" name="Freeform 657">
            <a:extLst>
              <a:ext uri="{FF2B5EF4-FFF2-40B4-BE49-F238E27FC236}">
                <a16:creationId xmlns:a16="http://schemas.microsoft.com/office/drawing/2014/main" id="{F7253B13-7137-EDE2-568F-0F23F0A8056A}"/>
              </a:ext>
            </a:extLst>
          </p:cNvPr>
          <p:cNvSpPr/>
          <p:nvPr/>
        </p:nvSpPr>
        <p:spPr bwMode="auto">
          <a:xfrm>
            <a:off x="9291668" y="3402261"/>
            <a:ext cx="87066" cy="44441"/>
          </a:xfrm>
          <a:custGeom>
            <a:avLst/>
            <a:gdLst>
              <a:gd name="T0" fmla="*/ 30 w 30"/>
              <a:gd name="T1" fmla="*/ 4 h 12"/>
              <a:gd name="T2" fmla="*/ 22 w 30"/>
              <a:gd name="T3" fmla="*/ 0 h 12"/>
              <a:gd name="T4" fmla="*/ 17 w 30"/>
              <a:gd name="T5" fmla="*/ 0 h 12"/>
              <a:gd name="T6" fmla="*/ 14 w 30"/>
              <a:gd name="T7" fmla="*/ 1 h 12"/>
              <a:gd name="T8" fmla="*/ 11 w 30"/>
              <a:gd name="T9" fmla="*/ 0 h 12"/>
              <a:gd name="T10" fmla="*/ 8 w 30"/>
              <a:gd name="T11" fmla="*/ 3 h 12"/>
              <a:gd name="T12" fmla="*/ 3 w 30"/>
              <a:gd name="T13" fmla="*/ 9 h 12"/>
              <a:gd name="T14" fmla="*/ 11 w 30"/>
              <a:gd name="T15" fmla="*/ 11 h 12"/>
              <a:gd name="T16" fmla="*/ 13 w 30"/>
              <a:gd name="T17" fmla="*/ 9 h 12"/>
              <a:gd name="T18" fmla="*/ 18 w 30"/>
              <a:gd name="T19" fmla="*/ 9 h 12"/>
              <a:gd name="T20" fmla="*/ 19 w 30"/>
              <a:gd name="T21" fmla="*/ 6 h 12"/>
              <a:gd name="T22" fmla="*/ 24 w 30"/>
              <a:gd name="T23" fmla="*/ 7 h 12"/>
              <a:gd name="T24" fmla="*/ 28 w 30"/>
              <a:gd name="T25" fmla="*/ 7 h 12"/>
              <a:gd name="T26" fmla="*/ 30 w 30"/>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
                <a:moveTo>
                  <a:pt x="30" y="4"/>
                </a:moveTo>
                <a:cubicBezTo>
                  <a:pt x="27" y="2"/>
                  <a:pt x="26" y="0"/>
                  <a:pt x="22" y="0"/>
                </a:cubicBezTo>
                <a:cubicBezTo>
                  <a:pt x="20" y="0"/>
                  <a:pt x="19" y="0"/>
                  <a:pt x="17" y="0"/>
                </a:cubicBezTo>
                <a:cubicBezTo>
                  <a:pt x="15" y="0"/>
                  <a:pt x="15" y="1"/>
                  <a:pt x="14" y="1"/>
                </a:cubicBezTo>
                <a:cubicBezTo>
                  <a:pt x="13" y="1"/>
                  <a:pt x="12" y="0"/>
                  <a:pt x="11" y="0"/>
                </a:cubicBezTo>
                <a:cubicBezTo>
                  <a:pt x="10" y="1"/>
                  <a:pt x="9" y="2"/>
                  <a:pt x="8" y="3"/>
                </a:cubicBezTo>
                <a:cubicBezTo>
                  <a:pt x="6" y="5"/>
                  <a:pt x="0" y="4"/>
                  <a:pt x="3" y="9"/>
                </a:cubicBezTo>
                <a:cubicBezTo>
                  <a:pt x="4" y="11"/>
                  <a:pt x="8" y="12"/>
                  <a:pt x="11" y="11"/>
                </a:cubicBezTo>
                <a:cubicBezTo>
                  <a:pt x="12" y="11"/>
                  <a:pt x="12" y="9"/>
                  <a:pt x="13" y="9"/>
                </a:cubicBezTo>
                <a:cubicBezTo>
                  <a:pt x="15" y="9"/>
                  <a:pt x="17" y="9"/>
                  <a:pt x="18" y="9"/>
                </a:cubicBezTo>
                <a:cubicBezTo>
                  <a:pt x="19" y="9"/>
                  <a:pt x="19" y="7"/>
                  <a:pt x="19" y="6"/>
                </a:cubicBezTo>
                <a:cubicBezTo>
                  <a:pt x="20" y="5"/>
                  <a:pt x="23" y="7"/>
                  <a:pt x="24" y="7"/>
                </a:cubicBezTo>
                <a:cubicBezTo>
                  <a:pt x="25" y="7"/>
                  <a:pt x="27" y="7"/>
                  <a:pt x="28" y="7"/>
                </a:cubicBezTo>
                <a:cubicBezTo>
                  <a:pt x="29" y="7"/>
                  <a:pt x="29" y="5"/>
                  <a:pt x="30"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05" name="Freeform 658">
            <a:extLst>
              <a:ext uri="{FF2B5EF4-FFF2-40B4-BE49-F238E27FC236}">
                <a16:creationId xmlns:a16="http://schemas.microsoft.com/office/drawing/2014/main" id="{EE02E534-A856-DADA-EF4A-059FF1545626}"/>
              </a:ext>
            </a:extLst>
          </p:cNvPr>
          <p:cNvSpPr/>
          <p:nvPr/>
        </p:nvSpPr>
        <p:spPr bwMode="auto">
          <a:xfrm>
            <a:off x="9387638" y="3239312"/>
            <a:ext cx="136536" cy="127151"/>
          </a:xfrm>
          <a:custGeom>
            <a:avLst/>
            <a:gdLst>
              <a:gd name="T0" fmla="*/ 11 w 47"/>
              <a:gd name="T1" fmla="*/ 29 h 35"/>
              <a:gd name="T2" fmla="*/ 18 w 47"/>
              <a:gd name="T3" fmla="*/ 30 h 35"/>
              <a:gd name="T4" fmla="*/ 23 w 47"/>
              <a:gd name="T5" fmla="*/ 33 h 35"/>
              <a:gd name="T6" fmla="*/ 25 w 47"/>
              <a:gd name="T7" fmla="*/ 31 h 35"/>
              <a:gd name="T8" fmla="*/ 29 w 47"/>
              <a:gd name="T9" fmla="*/ 32 h 35"/>
              <a:gd name="T10" fmla="*/ 33 w 47"/>
              <a:gd name="T11" fmla="*/ 32 h 35"/>
              <a:gd name="T12" fmla="*/ 36 w 47"/>
              <a:gd name="T13" fmla="*/ 33 h 35"/>
              <a:gd name="T14" fmla="*/ 38 w 47"/>
              <a:gd name="T15" fmla="*/ 28 h 35"/>
              <a:gd name="T16" fmla="*/ 42 w 47"/>
              <a:gd name="T17" fmla="*/ 27 h 35"/>
              <a:gd name="T18" fmla="*/ 40 w 47"/>
              <a:gd name="T19" fmla="*/ 22 h 35"/>
              <a:gd name="T20" fmla="*/ 44 w 47"/>
              <a:gd name="T21" fmla="*/ 21 h 35"/>
              <a:gd name="T22" fmla="*/ 45 w 47"/>
              <a:gd name="T23" fmla="*/ 17 h 35"/>
              <a:gd name="T24" fmla="*/ 42 w 47"/>
              <a:gd name="T25" fmla="*/ 15 h 35"/>
              <a:gd name="T26" fmla="*/ 39 w 47"/>
              <a:gd name="T27" fmla="*/ 11 h 35"/>
              <a:gd name="T28" fmla="*/ 38 w 47"/>
              <a:gd name="T29" fmla="*/ 6 h 35"/>
              <a:gd name="T30" fmla="*/ 35 w 47"/>
              <a:gd name="T31" fmla="*/ 2 h 35"/>
              <a:gd name="T32" fmla="*/ 33 w 47"/>
              <a:gd name="T33" fmla="*/ 2 h 35"/>
              <a:gd name="T34" fmla="*/ 30 w 47"/>
              <a:gd name="T35" fmla="*/ 1 h 35"/>
              <a:gd name="T36" fmla="*/ 28 w 47"/>
              <a:gd name="T37" fmla="*/ 2 h 35"/>
              <a:gd name="T38" fmla="*/ 25 w 47"/>
              <a:gd name="T39" fmla="*/ 0 h 35"/>
              <a:gd name="T40" fmla="*/ 22 w 47"/>
              <a:gd name="T41" fmla="*/ 2 h 35"/>
              <a:gd name="T42" fmla="*/ 17 w 47"/>
              <a:gd name="T43" fmla="*/ 3 h 35"/>
              <a:gd name="T44" fmla="*/ 17 w 47"/>
              <a:gd name="T45" fmla="*/ 6 h 35"/>
              <a:gd name="T46" fmla="*/ 13 w 47"/>
              <a:gd name="T47" fmla="*/ 9 h 35"/>
              <a:gd name="T48" fmla="*/ 12 w 47"/>
              <a:gd name="T49" fmla="*/ 13 h 35"/>
              <a:gd name="T50" fmla="*/ 8 w 47"/>
              <a:gd name="T51" fmla="*/ 14 h 35"/>
              <a:gd name="T52" fmla="*/ 1 w 47"/>
              <a:gd name="T53" fmla="*/ 16 h 35"/>
              <a:gd name="T54" fmla="*/ 2 w 47"/>
              <a:gd name="T55" fmla="*/ 24 h 35"/>
              <a:gd name="T56" fmla="*/ 1 w 47"/>
              <a:gd name="T57" fmla="*/ 27 h 35"/>
              <a:gd name="T58" fmla="*/ 1 w 47"/>
              <a:gd name="T59" fmla="*/ 31 h 35"/>
              <a:gd name="T60" fmla="*/ 5 w 47"/>
              <a:gd name="T61" fmla="*/ 30 h 35"/>
              <a:gd name="T62" fmla="*/ 11 w 47"/>
              <a:gd name="T6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35">
                <a:moveTo>
                  <a:pt x="11" y="29"/>
                </a:moveTo>
                <a:cubicBezTo>
                  <a:pt x="14" y="29"/>
                  <a:pt x="16" y="30"/>
                  <a:pt x="18" y="30"/>
                </a:cubicBezTo>
                <a:cubicBezTo>
                  <a:pt x="18" y="30"/>
                  <a:pt x="23" y="33"/>
                  <a:pt x="23" y="33"/>
                </a:cubicBezTo>
                <a:cubicBezTo>
                  <a:pt x="23" y="32"/>
                  <a:pt x="24" y="29"/>
                  <a:pt x="25" y="31"/>
                </a:cubicBezTo>
                <a:cubicBezTo>
                  <a:pt x="27" y="34"/>
                  <a:pt x="28" y="29"/>
                  <a:pt x="29" y="32"/>
                </a:cubicBezTo>
                <a:cubicBezTo>
                  <a:pt x="30" y="34"/>
                  <a:pt x="32" y="32"/>
                  <a:pt x="33" y="32"/>
                </a:cubicBezTo>
                <a:cubicBezTo>
                  <a:pt x="34" y="31"/>
                  <a:pt x="36" y="35"/>
                  <a:pt x="36" y="33"/>
                </a:cubicBezTo>
                <a:cubicBezTo>
                  <a:pt x="37" y="31"/>
                  <a:pt x="36" y="29"/>
                  <a:pt x="38" y="28"/>
                </a:cubicBezTo>
                <a:cubicBezTo>
                  <a:pt x="39" y="28"/>
                  <a:pt x="41" y="27"/>
                  <a:pt x="42" y="27"/>
                </a:cubicBezTo>
                <a:cubicBezTo>
                  <a:pt x="41" y="26"/>
                  <a:pt x="40" y="24"/>
                  <a:pt x="40" y="22"/>
                </a:cubicBezTo>
                <a:cubicBezTo>
                  <a:pt x="40" y="20"/>
                  <a:pt x="42" y="22"/>
                  <a:pt x="44" y="21"/>
                </a:cubicBezTo>
                <a:cubicBezTo>
                  <a:pt x="46" y="21"/>
                  <a:pt x="47" y="19"/>
                  <a:pt x="45" y="17"/>
                </a:cubicBezTo>
                <a:cubicBezTo>
                  <a:pt x="44" y="16"/>
                  <a:pt x="43" y="17"/>
                  <a:pt x="42" y="15"/>
                </a:cubicBezTo>
                <a:cubicBezTo>
                  <a:pt x="41" y="14"/>
                  <a:pt x="40" y="13"/>
                  <a:pt x="39" y="11"/>
                </a:cubicBezTo>
                <a:cubicBezTo>
                  <a:pt x="38" y="10"/>
                  <a:pt x="38" y="8"/>
                  <a:pt x="38" y="6"/>
                </a:cubicBezTo>
                <a:cubicBezTo>
                  <a:pt x="39" y="4"/>
                  <a:pt x="36" y="2"/>
                  <a:pt x="35" y="2"/>
                </a:cubicBezTo>
                <a:cubicBezTo>
                  <a:pt x="34" y="1"/>
                  <a:pt x="34" y="2"/>
                  <a:pt x="33" y="2"/>
                </a:cubicBezTo>
                <a:cubicBezTo>
                  <a:pt x="31" y="3"/>
                  <a:pt x="31" y="2"/>
                  <a:pt x="30" y="1"/>
                </a:cubicBezTo>
                <a:cubicBezTo>
                  <a:pt x="29" y="0"/>
                  <a:pt x="29" y="2"/>
                  <a:pt x="28" y="2"/>
                </a:cubicBezTo>
                <a:cubicBezTo>
                  <a:pt x="27" y="2"/>
                  <a:pt x="25" y="0"/>
                  <a:pt x="25" y="0"/>
                </a:cubicBezTo>
                <a:cubicBezTo>
                  <a:pt x="23" y="0"/>
                  <a:pt x="23" y="2"/>
                  <a:pt x="22" y="2"/>
                </a:cubicBezTo>
                <a:cubicBezTo>
                  <a:pt x="20" y="3"/>
                  <a:pt x="19" y="3"/>
                  <a:pt x="17" y="3"/>
                </a:cubicBezTo>
                <a:cubicBezTo>
                  <a:pt x="16" y="4"/>
                  <a:pt x="17" y="6"/>
                  <a:pt x="17" y="6"/>
                </a:cubicBezTo>
                <a:cubicBezTo>
                  <a:pt x="16" y="8"/>
                  <a:pt x="13" y="7"/>
                  <a:pt x="13" y="9"/>
                </a:cubicBezTo>
                <a:cubicBezTo>
                  <a:pt x="12" y="10"/>
                  <a:pt x="12" y="11"/>
                  <a:pt x="12" y="13"/>
                </a:cubicBezTo>
                <a:cubicBezTo>
                  <a:pt x="12" y="14"/>
                  <a:pt x="9" y="14"/>
                  <a:pt x="8" y="14"/>
                </a:cubicBezTo>
                <a:cubicBezTo>
                  <a:pt x="5" y="15"/>
                  <a:pt x="4" y="16"/>
                  <a:pt x="1" y="16"/>
                </a:cubicBezTo>
                <a:cubicBezTo>
                  <a:pt x="2" y="19"/>
                  <a:pt x="5" y="21"/>
                  <a:pt x="2" y="24"/>
                </a:cubicBezTo>
                <a:cubicBezTo>
                  <a:pt x="0" y="25"/>
                  <a:pt x="0" y="26"/>
                  <a:pt x="1" y="27"/>
                </a:cubicBezTo>
                <a:cubicBezTo>
                  <a:pt x="3" y="28"/>
                  <a:pt x="1" y="30"/>
                  <a:pt x="1" y="31"/>
                </a:cubicBezTo>
                <a:cubicBezTo>
                  <a:pt x="3" y="31"/>
                  <a:pt x="4" y="31"/>
                  <a:pt x="5" y="30"/>
                </a:cubicBezTo>
                <a:cubicBezTo>
                  <a:pt x="7" y="29"/>
                  <a:pt x="10" y="29"/>
                  <a:pt x="11" y="29"/>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06" name="Freeform 659">
            <a:extLst>
              <a:ext uri="{FF2B5EF4-FFF2-40B4-BE49-F238E27FC236}">
                <a16:creationId xmlns:a16="http://schemas.microsoft.com/office/drawing/2014/main" id="{E9A50657-CD86-35BF-965B-E33D58A05A25}"/>
              </a:ext>
            </a:extLst>
          </p:cNvPr>
          <p:cNvSpPr/>
          <p:nvPr/>
        </p:nvSpPr>
        <p:spPr bwMode="auto">
          <a:xfrm>
            <a:off x="9355978" y="3231906"/>
            <a:ext cx="84097" cy="69130"/>
          </a:xfrm>
          <a:custGeom>
            <a:avLst/>
            <a:gdLst>
              <a:gd name="T0" fmla="*/ 16 w 29"/>
              <a:gd name="T1" fmla="*/ 18 h 19"/>
              <a:gd name="T2" fmla="*/ 23 w 29"/>
              <a:gd name="T3" fmla="*/ 15 h 19"/>
              <a:gd name="T4" fmla="*/ 23 w 29"/>
              <a:gd name="T5" fmla="*/ 12 h 19"/>
              <a:gd name="T6" fmla="*/ 27 w 29"/>
              <a:gd name="T7" fmla="*/ 9 h 19"/>
              <a:gd name="T8" fmla="*/ 26 w 29"/>
              <a:gd name="T9" fmla="*/ 4 h 19"/>
              <a:gd name="T10" fmla="*/ 19 w 29"/>
              <a:gd name="T11" fmla="*/ 1 h 19"/>
              <a:gd name="T12" fmla="*/ 10 w 29"/>
              <a:gd name="T13" fmla="*/ 1 h 19"/>
              <a:gd name="T14" fmla="*/ 0 w 29"/>
              <a:gd name="T15" fmla="*/ 4 h 19"/>
              <a:gd name="T16" fmla="*/ 1 w 29"/>
              <a:gd name="T17" fmla="*/ 6 h 19"/>
              <a:gd name="T18" fmla="*/ 2 w 29"/>
              <a:gd name="T19" fmla="*/ 9 h 19"/>
              <a:gd name="T20" fmla="*/ 5 w 29"/>
              <a:gd name="T21" fmla="*/ 10 h 19"/>
              <a:gd name="T22" fmla="*/ 9 w 29"/>
              <a:gd name="T23" fmla="*/ 11 h 19"/>
              <a:gd name="T24" fmla="*/ 8 w 29"/>
              <a:gd name="T25" fmla="*/ 15 h 19"/>
              <a:gd name="T26" fmla="*/ 12 w 29"/>
              <a:gd name="T27" fmla="*/ 18 h 19"/>
              <a:gd name="T28" fmla="*/ 16 w 29"/>
              <a:gd name="T29" fmla="*/ 18 h 19"/>
              <a:gd name="T30" fmla="*/ 16 w 29"/>
              <a:gd name="T3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16" y="18"/>
                </a:moveTo>
                <a:cubicBezTo>
                  <a:pt x="18" y="16"/>
                  <a:pt x="21" y="16"/>
                  <a:pt x="23" y="15"/>
                </a:cubicBezTo>
                <a:cubicBezTo>
                  <a:pt x="23" y="14"/>
                  <a:pt x="23" y="13"/>
                  <a:pt x="23" y="12"/>
                </a:cubicBezTo>
                <a:cubicBezTo>
                  <a:pt x="24" y="10"/>
                  <a:pt x="25" y="10"/>
                  <a:pt x="27" y="9"/>
                </a:cubicBezTo>
                <a:cubicBezTo>
                  <a:pt x="29" y="8"/>
                  <a:pt x="28" y="5"/>
                  <a:pt x="26" y="4"/>
                </a:cubicBezTo>
                <a:cubicBezTo>
                  <a:pt x="24" y="3"/>
                  <a:pt x="22" y="2"/>
                  <a:pt x="19" y="1"/>
                </a:cubicBezTo>
                <a:cubicBezTo>
                  <a:pt x="17" y="0"/>
                  <a:pt x="13" y="1"/>
                  <a:pt x="10" y="1"/>
                </a:cubicBezTo>
                <a:cubicBezTo>
                  <a:pt x="8" y="1"/>
                  <a:pt x="0" y="0"/>
                  <a:pt x="0" y="4"/>
                </a:cubicBezTo>
                <a:cubicBezTo>
                  <a:pt x="0" y="4"/>
                  <a:pt x="1" y="5"/>
                  <a:pt x="1" y="6"/>
                </a:cubicBezTo>
                <a:cubicBezTo>
                  <a:pt x="2" y="7"/>
                  <a:pt x="1" y="8"/>
                  <a:pt x="2" y="9"/>
                </a:cubicBezTo>
                <a:cubicBezTo>
                  <a:pt x="3" y="9"/>
                  <a:pt x="4" y="11"/>
                  <a:pt x="5" y="10"/>
                </a:cubicBezTo>
                <a:cubicBezTo>
                  <a:pt x="7" y="10"/>
                  <a:pt x="9" y="9"/>
                  <a:pt x="9" y="11"/>
                </a:cubicBezTo>
                <a:cubicBezTo>
                  <a:pt x="9" y="12"/>
                  <a:pt x="9" y="14"/>
                  <a:pt x="8" y="15"/>
                </a:cubicBezTo>
                <a:cubicBezTo>
                  <a:pt x="11" y="15"/>
                  <a:pt x="11" y="15"/>
                  <a:pt x="12" y="18"/>
                </a:cubicBezTo>
                <a:cubicBezTo>
                  <a:pt x="13" y="18"/>
                  <a:pt x="16" y="18"/>
                  <a:pt x="16" y="18"/>
                </a:cubicBezTo>
                <a:cubicBezTo>
                  <a:pt x="17" y="17"/>
                  <a:pt x="15" y="19"/>
                  <a:pt x="16" y="18"/>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07" name="Freeform 660">
            <a:extLst>
              <a:ext uri="{FF2B5EF4-FFF2-40B4-BE49-F238E27FC236}">
                <a16:creationId xmlns:a16="http://schemas.microsoft.com/office/drawing/2014/main" id="{7B118FCC-DE2E-D236-A64E-4248F309EAE2}"/>
              </a:ext>
            </a:extLst>
          </p:cNvPr>
          <p:cNvSpPr/>
          <p:nvPr/>
        </p:nvSpPr>
        <p:spPr bwMode="auto">
          <a:xfrm>
            <a:off x="9355978" y="3188700"/>
            <a:ext cx="103886" cy="65427"/>
          </a:xfrm>
          <a:custGeom>
            <a:avLst/>
            <a:gdLst>
              <a:gd name="T0" fmla="*/ 11 w 36"/>
              <a:gd name="T1" fmla="*/ 13 h 18"/>
              <a:gd name="T2" fmla="*/ 19 w 36"/>
              <a:gd name="T3" fmla="*/ 12 h 18"/>
              <a:gd name="T4" fmla="*/ 25 w 36"/>
              <a:gd name="T5" fmla="*/ 15 h 18"/>
              <a:gd name="T6" fmla="*/ 29 w 36"/>
              <a:gd name="T7" fmla="*/ 17 h 18"/>
              <a:gd name="T8" fmla="*/ 33 w 36"/>
              <a:gd name="T9" fmla="*/ 16 h 18"/>
              <a:gd name="T10" fmla="*/ 36 w 36"/>
              <a:gd name="T11" fmla="*/ 14 h 18"/>
              <a:gd name="T12" fmla="*/ 34 w 36"/>
              <a:gd name="T13" fmla="*/ 8 h 18"/>
              <a:gd name="T14" fmla="*/ 31 w 36"/>
              <a:gd name="T15" fmla="*/ 4 h 18"/>
              <a:gd name="T16" fmla="*/ 25 w 36"/>
              <a:gd name="T17" fmla="*/ 3 h 18"/>
              <a:gd name="T18" fmla="*/ 18 w 36"/>
              <a:gd name="T19" fmla="*/ 1 h 18"/>
              <a:gd name="T20" fmla="*/ 17 w 36"/>
              <a:gd name="T21" fmla="*/ 5 h 18"/>
              <a:gd name="T22" fmla="*/ 15 w 36"/>
              <a:gd name="T23" fmla="*/ 7 h 18"/>
              <a:gd name="T24" fmla="*/ 8 w 36"/>
              <a:gd name="T25" fmla="*/ 4 h 18"/>
              <a:gd name="T26" fmla="*/ 0 w 36"/>
              <a:gd name="T27" fmla="*/ 15 h 18"/>
              <a:gd name="T28" fmla="*/ 11 w 3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11" y="13"/>
                </a:moveTo>
                <a:cubicBezTo>
                  <a:pt x="14" y="13"/>
                  <a:pt x="16" y="12"/>
                  <a:pt x="19" y="12"/>
                </a:cubicBezTo>
                <a:cubicBezTo>
                  <a:pt x="20" y="12"/>
                  <a:pt x="24" y="14"/>
                  <a:pt x="25" y="15"/>
                </a:cubicBezTo>
                <a:cubicBezTo>
                  <a:pt x="26" y="16"/>
                  <a:pt x="27" y="18"/>
                  <a:pt x="29" y="17"/>
                </a:cubicBezTo>
                <a:cubicBezTo>
                  <a:pt x="30" y="17"/>
                  <a:pt x="31" y="16"/>
                  <a:pt x="33" y="16"/>
                </a:cubicBezTo>
                <a:cubicBezTo>
                  <a:pt x="34" y="16"/>
                  <a:pt x="34" y="14"/>
                  <a:pt x="36" y="14"/>
                </a:cubicBezTo>
                <a:cubicBezTo>
                  <a:pt x="35" y="12"/>
                  <a:pt x="33" y="9"/>
                  <a:pt x="34" y="8"/>
                </a:cubicBezTo>
                <a:cubicBezTo>
                  <a:pt x="35" y="6"/>
                  <a:pt x="32" y="4"/>
                  <a:pt x="31" y="4"/>
                </a:cubicBezTo>
                <a:cubicBezTo>
                  <a:pt x="29" y="3"/>
                  <a:pt x="27" y="5"/>
                  <a:pt x="25" y="3"/>
                </a:cubicBezTo>
                <a:cubicBezTo>
                  <a:pt x="22" y="1"/>
                  <a:pt x="21" y="0"/>
                  <a:pt x="18" y="1"/>
                </a:cubicBezTo>
                <a:cubicBezTo>
                  <a:pt x="16" y="2"/>
                  <a:pt x="17" y="3"/>
                  <a:pt x="17" y="5"/>
                </a:cubicBezTo>
                <a:cubicBezTo>
                  <a:pt x="16" y="6"/>
                  <a:pt x="16" y="7"/>
                  <a:pt x="15" y="7"/>
                </a:cubicBezTo>
                <a:cubicBezTo>
                  <a:pt x="12" y="9"/>
                  <a:pt x="10" y="5"/>
                  <a:pt x="8" y="4"/>
                </a:cubicBezTo>
                <a:cubicBezTo>
                  <a:pt x="3" y="0"/>
                  <a:pt x="0" y="11"/>
                  <a:pt x="0" y="15"/>
                </a:cubicBezTo>
                <a:cubicBezTo>
                  <a:pt x="4" y="13"/>
                  <a:pt x="7" y="13"/>
                  <a:pt x="11" y="1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08" name="Freeform 661">
            <a:extLst>
              <a:ext uri="{FF2B5EF4-FFF2-40B4-BE49-F238E27FC236}">
                <a16:creationId xmlns:a16="http://schemas.microsoft.com/office/drawing/2014/main" id="{26CCA7D8-44D1-3E01-48EB-4C61139D79A0}"/>
              </a:ext>
            </a:extLst>
          </p:cNvPr>
          <p:cNvSpPr/>
          <p:nvPr/>
        </p:nvSpPr>
        <p:spPr bwMode="auto">
          <a:xfrm>
            <a:off x="9387638" y="3149197"/>
            <a:ext cx="69258" cy="54316"/>
          </a:xfrm>
          <a:custGeom>
            <a:avLst/>
            <a:gdLst>
              <a:gd name="T0" fmla="*/ 16 w 24"/>
              <a:gd name="T1" fmla="*/ 15 h 15"/>
              <a:gd name="T2" fmla="*/ 20 w 24"/>
              <a:gd name="T3" fmla="*/ 15 h 15"/>
              <a:gd name="T4" fmla="*/ 22 w 24"/>
              <a:gd name="T5" fmla="*/ 13 h 15"/>
              <a:gd name="T6" fmla="*/ 22 w 24"/>
              <a:gd name="T7" fmla="*/ 10 h 15"/>
              <a:gd name="T8" fmla="*/ 21 w 24"/>
              <a:gd name="T9" fmla="*/ 5 h 15"/>
              <a:gd name="T10" fmla="*/ 24 w 24"/>
              <a:gd name="T11" fmla="*/ 0 h 15"/>
              <a:gd name="T12" fmla="*/ 12 w 24"/>
              <a:gd name="T13" fmla="*/ 0 h 15"/>
              <a:gd name="T14" fmla="*/ 6 w 24"/>
              <a:gd name="T15" fmla="*/ 1 h 15"/>
              <a:gd name="T16" fmla="*/ 0 w 24"/>
              <a:gd name="T17" fmla="*/ 5 h 15"/>
              <a:gd name="T18" fmla="*/ 2 w 24"/>
              <a:gd name="T19" fmla="*/ 6 h 15"/>
              <a:gd name="T20" fmla="*/ 2 w 24"/>
              <a:gd name="T21" fmla="*/ 8 h 15"/>
              <a:gd name="T22" fmla="*/ 7 w 24"/>
              <a:gd name="T23" fmla="*/ 9 h 15"/>
              <a:gd name="T24" fmla="*/ 6 w 24"/>
              <a:gd name="T25" fmla="*/ 13 h 15"/>
              <a:gd name="T26" fmla="*/ 11 w 24"/>
              <a:gd name="T27" fmla="*/ 12 h 15"/>
              <a:gd name="T28" fmla="*/ 16 w 24"/>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5">
                <a:moveTo>
                  <a:pt x="16" y="15"/>
                </a:moveTo>
                <a:cubicBezTo>
                  <a:pt x="17" y="15"/>
                  <a:pt x="19" y="15"/>
                  <a:pt x="20" y="15"/>
                </a:cubicBezTo>
                <a:cubicBezTo>
                  <a:pt x="20" y="14"/>
                  <a:pt x="22" y="14"/>
                  <a:pt x="22" y="13"/>
                </a:cubicBezTo>
                <a:cubicBezTo>
                  <a:pt x="22" y="12"/>
                  <a:pt x="22" y="11"/>
                  <a:pt x="22" y="10"/>
                </a:cubicBezTo>
                <a:cubicBezTo>
                  <a:pt x="21" y="8"/>
                  <a:pt x="20" y="7"/>
                  <a:pt x="21" y="5"/>
                </a:cubicBezTo>
                <a:cubicBezTo>
                  <a:pt x="23" y="4"/>
                  <a:pt x="24" y="2"/>
                  <a:pt x="24" y="0"/>
                </a:cubicBezTo>
                <a:cubicBezTo>
                  <a:pt x="22" y="3"/>
                  <a:pt x="15" y="0"/>
                  <a:pt x="12" y="0"/>
                </a:cubicBezTo>
                <a:cubicBezTo>
                  <a:pt x="10" y="0"/>
                  <a:pt x="8" y="0"/>
                  <a:pt x="6" y="1"/>
                </a:cubicBezTo>
                <a:cubicBezTo>
                  <a:pt x="5" y="1"/>
                  <a:pt x="0" y="5"/>
                  <a:pt x="0" y="5"/>
                </a:cubicBezTo>
                <a:cubicBezTo>
                  <a:pt x="0" y="6"/>
                  <a:pt x="3" y="5"/>
                  <a:pt x="2" y="6"/>
                </a:cubicBezTo>
                <a:cubicBezTo>
                  <a:pt x="2" y="7"/>
                  <a:pt x="2" y="7"/>
                  <a:pt x="2" y="8"/>
                </a:cubicBezTo>
                <a:cubicBezTo>
                  <a:pt x="3" y="10"/>
                  <a:pt x="7" y="9"/>
                  <a:pt x="7" y="9"/>
                </a:cubicBezTo>
                <a:cubicBezTo>
                  <a:pt x="7" y="10"/>
                  <a:pt x="6" y="12"/>
                  <a:pt x="6" y="13"/>
                </a:cubicBezTo>
                <a:cubicBezTo>
                  <a:pt x="7" y="12"/>
                  <a:pt x="9" y="11"/>
                  <a:pt x="11" y="12"/>
                </a:cubicBezTo>
                <a:cubicBezTo>
                  <a:pt x="13" y="13"/>
                  <a:pt x="14" y="15"/>
                  <a:pt x="16" y="15"/>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09" name="Freeform 662">
            <a:extLst>
              <a:ext uri="{FF2B5EF4-FFF2-40B4-BE49-F238E27FC236}">
                <a16:creationId xmlns:a16="http://schemas.microsoft.com/office/drawing/2014/main" id="{4E9C845B-A564-61AF-2B83-CC8C0FCB8B07}"/>
              </a:ext>
            </a:extLst>
          </p:cNvPr>
          <p:cNvSpPr/>
          <p:nvPr/>
        </p:nvSpPr>
        <p:spPr bwMode="auto">
          <a:xfrm>
            <a:off x="9335202" y="3261533"/>
            <a:ext cx="46501" cy="28393"/>
          </a:xfrm>
          <a:custGeom>
            <a:avLst/>
            <a:gdLst>
              <a:gd name="T0" fmla="*/ 16 w 16"/>
              <a:gd name="T1" fmla="*/ 4 h 8"/>
              <a:gd name="T2" fmla="*/ 12 w 16"/>
              <a:gd name="T3" fmla="*/ 2 h 8"/>
              <a:gd name="T4" fmla="*/ 8 w 16"/>
              <a:gd name="T5" fmla="*/ 0 h 8"/>
              <a:gd name="T6" fmla="*/ 7 w 16"/>
              <a:gd name="T7" fmla="*/ 3 h 8"/>
              <a:gd name="T8" fmla="*/ 5 w 16"/>
              <a:gd name="T9" fmla="*/ 2 h 8"/>
              <a:gd name="T10" fmla="*/ 2 w 16"/>
              <a:gd name="T11" fmla="*/ 3 h 8"/>
              <a:gd name="T12" fmla="*/ 0 w 16"/>
              <a:gd name="T13" fmla="*/ 5 h 8"/>
              <a:gd name="T14" fmla="*/ 0 w 16"/>
              <a:gd name="T15" fmla="*/ 6 h 8"/>
              <a:gd name="T16" fmla="*/ 2 w 16"/>
              <a:gd name="T17" fmla="*/ 6 h 8"/>
              <a:gd name="T18" fmla="*/ 8 w 16"/>
              <a:gd name="T19" fmla="*/ 7 h 8"/>
              <a:gd name="T20" fmla="*/ 16 w 1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6" y="4"/>
                </a:moveTo>
                <a:cubicBezTo>
                  <a:pt x="16" y="1"/>
                  <a:pt x="14" y="2"/>
                  <a:pt x="12" y="2"/>
                </a:cubicBezTo>
                <a:cubicBezTo>
                  <a:pt x="11" y="3"/>
                  <a:pt x="10" y="1"/>
                  <a:pt x="8" y="0"/>
                </a:cubicBezTo>
                <a:cubicBezTo>
                  <a:pt x="8" y="1"/>
                  <a:pt x="8" y="2"/>
                  <a:pt x="7" y="3"/>
                </a:cubicBezTo>
                <a:cubicBezTo>
                  <a:pt x="6" y="3"/>
                  <a:pt x="7" y="1"/>
                  <a:pt x="5" y="2"/>
                </a:cubicBezTo>
                <a:cubicBezTo>
                  <a:pt x="4" y="2"/>
                  <a:pt x="2" y="2"/>
                  <a:pt x="2" y="3"/>
                </a:cubicBezTo>
                <a:cubicBezTo>
                  <a:pt x="1" y="5"/>
                  <a:pt x="2" y="6"/>
                  <a:pt x="0" y="5"/>
                </a:cubicBezTo>
                <a:cubicBezTo>
                  <a:pt x="0" y="5"/>
                  <a:pt x="0" y="5"/>
                  <a:pt x="0" y="6"/>
                </a:cubicBezTo>
                <a:cubicBezTo>
                  <a:pt x="0" y="6"/>
                  <a:pt x="1" y="6"/>
                  <a:pt x="2" y="6"/>
                </a:cubicBezTo>
                <a:cubicBezTo>
                  <a:pt x="4" y="7"/>
                  <a:pt x="6" y="7"/>
                  <a:pt x="8" y="7"/>
                </a:cubicBezTo>
                <a:cubicBezTo>
                  <a:pt x="10" y="7"/>
                  <a:pt x="16" y="8"/>
                  <a:pt x="16"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10" name="Freeform 663">
            <a:extLst>
              <a:ext uri="{FF2B5EF4-FFF2-40B4-BE49-F238E27FC236}">
                <a16:creationId xmlns:a16="http://schemas.microsoft.com/office/drawing/2014/main" id="{7B02327A-D2C4-B0CF-895D-E946A36344C4}"/>
              </a:ext>
            </a:extLst>
          </p:cNvPr>
          <p:cNvSpPr/>
          <p:nvPr/>
        </p:nvSpPr>
        <p:spPr bwMode="auto">
          <a:xfrm>
            <a:off x="9262975" y="3268938"/>
            <a:ext cx="138514" cy="151839"/>
          </a:xfrm>
          <a:custGeom>
            <a:avLst/>
            <a:gdLst>
              <a:gd name="T0" fmla="*/ 1 w 48"/>
              <a:gd name="T1" fmla="*/ 12 h 42"/>
              <a:gd name="T2" fmla="*/ 0 w 48"/>
              <a:gd name="T3" fmla="*/ 16 h 42"/>
              <a:gd name="T4" fmla="*/ 2 w 48"/>
              <a:gd name="T5" fmla="*/ 20 h 42"/>
              <a:gd name="T6" fmla="*/ 4 w 48"/>
              <a:gd name="T7" fmla="*/ 27 h 42"/>
              <a:gd name="T8" fmla="*/ 9 w 48"/>
              <a:gd name="T9" fmla="*/ 31 h 42"/>
              <a:gd name="T10" fmla="*/ 10 w 48"/>
              <a:gd name="T11" fmla="*/ 33 h 42"/>
              <a:gd name="T12" fmla="*/ 13 w 48"/>
              <a:gd name="T13" fmla="*/ 32 h 42"/>
              <a:gd name="T14" fmla="*/ 21 w 48"/>
              <a:gd name="T15" fmla="*/ 36 h 42"/>
              <a:gd name="T16" fmla="*/ 25 w 48"/>
              <a:gd name="T17" fmla="*/ 37 h 42"/>
              <a:gd name="T18" fmla="*/ 33 w 48"/>
              <a:gd name="T19" fmla="*/ 37 h 42"/>
              <a:gd name="T20" fmla="*/ 39 w 48"/>
              <a:gd name="T21" fmla="*/ 41 h 42"/>
              <a:gd name="T22" fmla="*/ 41 w 48"/>
              <a:gd name="T23" fmla="*/ 35 h 42"/>
              <a:gd name="T24" fmla="*/ 44 w 48"/>
              <a:gd name="T25" fmla="*/ 32 h 42"/>
              <a:gd name="T26" fmla="*/ 48 w 48"/>
              <a:gd name="T27" fmla="*/ 31 h 42"/>
              <a:gd name="T28" fmla="*/ 45 w 48"/>
              <a:gd name="T29" fmla="*/ 26 h 42"/>
              <a:gd name="T30" fmla="*/ 44 w 48"/>
              <a:gd name="T31" fmla="*/ 19 h 42"/>
              <a:gd name="T32" fmla="*/ 46 w 48"/>
              <a:gd name="T33" fmla="*/ 12 h 42"/>
              <a:gd name="T34" fmla="*/ 44 w 48"/>
              <a:gd name="T35" fmla="*/ 7 h 42"/>
              <a:gd name="T36" fmla="*/ 42 w 48"/>
              <a:gd name="T37" fmla="*/ 5 h 42"/>
              <a:gd name="T38" fmla="*/ 25 w 48"/>
              <a:gd name="T39" fmla="*/ 4 h 42"/>
              <a:gd name="T40" fmla="*/ 20 w 48"/>
              <a:gd name="T41" fmla="*/ 2 h 42"/>
              <a:gd name="T42" fmla="*/ 13 w 48"/>
              <a:gd name="T43" fmla="*/ 4 h 42"/>
              <a:gd name="T44" fmla="*/ 6 w 48"/>
              <a:gd name="T45" fmla="*/ 6 h 42"/>
              <a:gd name="T46" fmla="*/ 2 w 48"/>
              <a:gd name="T47" fmla="*/ 7 h 42"/>
              <a:gd name="T48" fmla="*/ 1 w 48"/>
              <a:gd name="T49" fmla="*/ 9 h 42"/>
              <a:gd name="T50" fmla="*/ 1 w 48"/>
              <a:gd name="T51" fmla="*/ 12 h 42"/>
              <a:gd name="T52" fmla="*/ 1 w 48"/>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1" y="12"/>
                </a:moveTo>
                <a:cubicBezTo>
                  <a:pt x="1" y="13"/>
                  <a:pt x="0" y="15"/>
                  <a:pt x="0" y="16"/>
                </a:cubicBezTo>
                <a:cubicBezTo>
                  <a:pt x="1" y="17"/>
                  <a:pt x="2" y="19"/>
                  <a:pt x="2" y="20"/>
                </a:cubicBezTo>
                <a:cubicBezTo>
                  <a:pt x="2" y="22"/>
                  <a:pt x="3" y="25"/>
                  <a:pt x="4" y="27"/>
                </a:cubicBezTo>
                <a:cubicBezTo>
                  <a:pt x="5" y="30"/>
                  <a:pt x="8" y="29"/>
                  <a:pt x="9" y="31"/>
                </a:cubicBezTo>
                <a:cubicBezTo>
                  <a:pt x="9" y="31"/>
                  <a:pt x="9" y="33"/>
                  <a:pt x="10" y="33"/>
                </a:cubicBezTo>
                <a:cubicBezTo>
                  <a:pt x="11" y="34"/>
                  <a:pt x="12" y="32"/>
                  <a:pt x="13" y="32"/>
                </a:cubicBezTo>
                <a:cubicBezTo>
                  <a:pt x="15" y="31"/>
                  <a:pt x="19" y="35"/>
                  <a:pt x="21" y="36"/>
                </a:cubicBezTo>
                <a:cubicBezTo>
                  <a:pt x="22" y="37"/>
                  <a:pt x="23" y="39"/>
                  <a:pt x="25" y="37"/>
                </a:cubicBezTo>
                <a:cubicBezTo>
                  <a:pt x="26" y="36"/>
                  <a:pt x="31" y="37"/>
                  <a:pt x="33" y="37"/>
                </a:cubicBezTo>
                <a:cubicBezTo>
                  <a:pt x="36" y="37"/>
                  <a:pt x="37" y="39"/>
                  <a:pt x="39" y="41"/>
                </a:cubicBezTo>
                <a:cubicBezTo>
                  <a:pt x="40" y="42"/>
                  <a:pt x="40" y="36"/>
                  <a:pt x="41" y="35"/>
                </a:cubicBezTo>
                <a:cubicBezTo>
                  <a:pt x="42" y="34"/>
                  <a:pt x="43" y="33"/>
                  <a:pt x="44" y="32"/>
                </a:cubicBezTo>
                <a:cubicBezTo>
                  <a:pt x="45" y="32"/>
                  <a:pt x="48" y="32"/>
                  <a:pt x="48" y="31"/>
                </a:cubicBezTo>
                <a:cubicBezTo>
                  <a:pt x="47" y="28"/>
                  <a:pt x="47" y="27"/>
                  <a:pt x="45" y="26"/>
                </a:cubicBezTo>
                <a:cubicBezTo>
                  <a:pt x="43" y="24"/>
                  <a:pt x="46" y="21"/>
                  <a:pt x="44" y="19"/>
                </a:cubicBezTo>
                <a:cubicBezTo>
                  <a:pt x="42" y="18"/>
                  <a:pt x="47" y="14"/>
                  <a:pt x="46" y="12"/>
                </a:cubicBezTo>
                <a:cubicBezTo>
                  <a:pt x="45" y="10"/>
                  <a:pt x="44" y="9"/>
                  <a:pt x="44" y="7"/>
                </a:cubicBezTo>
                <a:cubicBezTo>
                  <a:pt x="44" y="6"/>
                  <a:pt x="44" y="5"/>
                  <a:pt x="42" y="5"/>
                </a:cubicBezTo>
                <a:cubicBezTo>
                  <a:pt x="37" y="3"/>
                  <a:pt x="30" y="6"/>
                  <a:pt x="25" y="4"/>
                </a:cubicBezTo>
                <a:cubicBezTo>
                  <a:pt x="25" y="7"/>
                  <a:pt x="21" y="2"/>
                  <a:pt x="20" y="2"/>
                </a:cubicBezTo>
                <a:cubicBezTo>
                  <a:pt x="17" y="0"/>
                  <a:pt x="15" y="2"/>
                  <a:pt x="13" y="4"/>
                </a:cubicBezTo>
                <a:cubicBezTo>
                  <a:pt x="10" y="5"/>
                  <a:pt x="8" y="6"/>
                  <a:pt x="6" y="6"/>
                </a:cubicBezTo>
                <a:cubicBezTo>
                  <a:pt x="5" y="7"/>
                  <a:pt x="3" y="7"/>
                  <a:pt x="2" y="7"/>
                </a:cubicBezTo>
                <a:cubicBezTo>
                  <a:pt x="1" y="8"/>
                  <a:pt x="3" y="9"/>
                  <a:pt x="1" y="9"/>
                </a:cubicBezTo>
                <a:cubicBezTo>
                  <a:pt x="1" y="10"/>
                  <a:pt x="1" y="11"/>
                  <a:pt x="1" y="12"/>
                </a:cubicBezTo>
                <a:cubicBezTo>
                  <a:pt x="1" y="14"/>
                  <a:pt x="1" y="12"/>
                  <a:pt x="1" y="1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11" name="Freeform 664">
            <a:extLst>
              <a:ext uri="{FF2B5EF4-FFF2-40B4-BE49-F238E27FC236}">
                <a16:creationId xmlns:a16="http://schemas.microsoft.com/office/drawing/2014/main" id="{685AB5D0-A8D8-B803-8910-21606574CB8E}"/>
              </a:ext>
            </a:extLst>
          </p:cNvPr>
          <p:cNvSpPr/>
          <p:nvPr/>
        </p:nvSpPr>
        <p:spPr bwMode="auto">
          <a:xfrm>
            <a:off x="9347072" y="3428186"/>
            <a:ext cx="133567" cy="108633"/>
          </a:xfrm>
          <a:custGeom>
            <a:avLst/>
            <a:gdLst>
              <a:gd name="T0" fmla="*/ 38 w 46"/>
              <a:gd name="T1" fmla="*/ 13 h 30"/>
              <a:gd name="T2" fmla="*/ 35 w 46"/>
              <a:gd name="T3" fmla="*/ 6 h 30"/>
              <a:gd name="T4" fmla="*/ 32 w 46"/>
              <a:gd name="T5" fmla="*/ 0 h 30"/>
              <a:gd name="T6" fmla="*/ 22 w 46"/>
              <a:gd name="T7" fmla="*/ 4 h 30"/>
              <a:gd name="T8" fmla="*/ 18 w 46"/>
              <a:gd name="T9" fmla="*/ 3 h 30"/>
              <a:gd name="T10" fmla="*/ 12 w 46"/>
              <a:gd name="T11" fmla="*/ 3 h 30"/>
              <a:gd name="T12" fmla="*/ 8 w 46"/>
              <a:gd name="T13" fmla="*/ 6 h 30"/>
              <a:gd name="T14" fmla="*/ 4 w 46"/>
              <a:gd name="T15" fmla="*/ 14 h 30"/>
              <a:gd name="T16" fmla="*/ 0 w 46"/>
              <a:gd name="T17" fmla="*/ 15 h 30"/>
              <a:gd name="T18" fmla="*/ 3 w 46"/>
              <a:gd name="T19" fmla="*/ 18 h 30"/>
              <a:gd name="T20" fmla="*/ 5 w 46"/>
              <a:gd name="T21" fmla="*/ 22 h 30"/>
              <a:gd name="T22" fmla="*/ 8 w 46"/>
              <a:gd name="T23" fmla="*/ 24 h 30"/>
              <a:gd name="T24" fmla="*/ 11 w 46"/>
              <a:gd name="T25" fmla="*/ 25 h 30"/>
              <a:gd name="T26" fmla="*/ 11 w 46"/>
              <a:gd name="T27" fmla="*/ 28 h 30"/>
              <a:gd name="T28" fmla="*/ 21 w 46"/>
              <a:gd name="T29" fmla="*/ 30 h 30"/>
              <a:gd name="T30" fmla="*/ 28 w 46"/>
              <a:gd name="T31" fmla="*/ 28 h 30"/>
              <a:gd name="T32" fmla="*/ 40 w 46"/>
              <a:gd name="T33" fmla="*/ 30 h 30"/>
              <a:gd name="T34" fmla="*/ 41 w 46"/>
              <a:gd name="T35" fmla="*/ 23 h 30"/>
              <a:gd name="T36" fmla="*/ 46 w 46"/>
              <a:gd name="T37" fmla="*/ 20 h 30"/>
              <a:gd name="T38" fmla="*/ 39 w 46"/>
              <a:gd name="T39" fmla="*/ 20 h 30"/>
              <a:gd name="T40" fmla="*/ 38 w 46"/>
              <a:gd name="T41" fmla="*/ 13 h 30"/>
              <a:gd name="T42" fmla="*/ 38 w 46"/>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38" y="13"/>
                </a:moveTo>
                <a:cubicBezTo>
                  <a:pt x="39" y="10"/>
                  <a:pt x="36" y="8"/>
                  <a:pt x="35" y="6"/>
                </a:cubicBezTo>
                <a:cubicBezTo>
                  <a:pt x="33" y="5"/>
                  <a:pt x="32" y="2"/>
                  <a:pt x="32" y="0"/>
                </a:cubicBezTo>
                <a:cubicBezTo>
                  <a:pt x="29" y="1"/>
                  <a:pt x="26" y="4"/>
                  <a:pt x="22" y="4"/>
                </a:cubicBezTo>
                <a:cubicBezTo>
                  <a:pt x="21" y="4"/>
                  <a:pt x="19" y="3"/>
                  <a:pt x="18" y="3"/>
                </a:cubicBezTo>
                <a:cubicBezTo>
                  <a:pt x="16" y="3"/>
                  <a:pt x="14" y="3"/>
                  <a:pt x="12" y="3"/>
                </a:cubicBezTo>
                <a:cubicBezTo>
                  <a:pt x="12" y="3"/>
                  <a:pt x="9" y="6"/>
                  <a:pt x="8" y="6"/>
                </a:cubicBezTo>
                <a:cubicBezTo>
                  <a:pt x="7" y="9"/>
                  <a:pt x="5" y="11"/>
                  <a:pt x="4" y="14"/>
                </a:cubicBezTo>
                <a:cubicBezTo>
                  <a:pt x="3" y="14"/>
                  <a:pt x="1" y="14"/>
                  <a:pt x="0" y="15"/>
                </a:cubicBezTo>
                <a:cubicBezTo>
                  <a:pt x="0" y="16"/>
                  <a:pt x="3" y="17"/>
                  <a:pt x="3" y="18"/>
                </a:cubicBezTo>
                <a:cubicBezTo>
                  <a:pt x="3" y="20"/>
                  <a:pt x="4" y="20"/>
                  <a:pt x="5" y="22"/>
                </a:cubicBezTo>
                <a:cubicBezTo>
                  <a:pt x="5" y="24"/>
                  <a:pt x="6" y="24"/>
                  <a:pt x="8" y="24"/>
                </a:cubicBezTo>
                <a:cubicBezTo>
                  <a:pt x="9" y="24"/>
                  <a:pt x="11" y="24"/>
                  <a:pt x="11" y="25"/>
                </a:cubicBezTo>
                <a:cubicBezTo>
                  <a:pt x="11" y="26"/>
                  <a:pt x="11" y="27"/>
                  <a:pt x="11" y="28"/>
                </a:cubicBezTo>
                <a:cubicBezTo>
                  <a:pt x="13" y="30"/>
                  <a:pt x="18" y="30"/>
                  <a:pt x="21" y="30"/>
                </a:cubicBezTo>
                <a:cubicBezTo>
                  <a:pt x="24" y="30"/>
                  <a:pt x="26" y="30"/>
                  <a:pt x="28" y="28"/>
                </a:cubicBezTo>
                <a:cubicBezTo>
                  <a:pt x="32" y="26"/>
                  <a:pt x="36" y="28"/>
                  <a:pt x="40" y="30"/>
                </a:cubicBezTo>
                <a:cubicBezTo>
                  <a:pt x="40" y="28"/>
                  <a:pt x="40" y="25"/>
                  <a:pt x="41" y="23"/>
                </a:cubicBezTo>
                <a:cubicBezTo>
                  <a:pt x="42" y="22"/>
                  <a:pt x="45" y="24"/>
                  <a:pt x="46" y="20"/>
                </a:cubicBezTo>
                <a:cubicBezTo>
                  <a:pt x="43" y="18"/>
                  <a:pt x="42" y="20"/>
                  <a:pt x="39" y="20"/>
                </a:cubicBezTo>
                <a:cubicBezTo>
                  <a:pt x="37" y="19"/>
                  <a:pt x="37" y="14"/>
                  <a:pt x="38" y="13"/>
                </a:cubicBezTo>
                <a:cubicBezTo>
                  <a:pt x="39" y="11"/>
                  <a:pt x="37" y="15"/>
                  <a:pt x="38" y="1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12" name="Freeform 665">
            <a:extLst>
              <a:ext uri="{FF2B5EF4-FFF2-40B4-BE49-F238E27FC236}">
                <a16:creationId xmlns:a16="http://schemas.microsoft.com/office/drawing/2014/main" id="{09D304A4-2116-CC3F-29D4-423EDBC2B72E}"/>
              </a:ext>
            </a:extLst>
          </p:cNvPr>
          <p:cNvSpPr/>
          <p:nvPr/>
        </p:nvSpPr>
        <p:spPr bwMode="auto">
          <a:xfrm>
            <a:off x="9440075" y="3424482"/>
            <a:ext cx="48480" cy="72834"/>
          </a:xfrm>
          <a:custGeom>
            <a:avLst/>
            <a:gdLst>
              <a:gd name="T0" fmla="*/ 14 w 17"/>
              <a:gd name="T1" fmla="*/ 10 h 20"/>
              <a:gd name="T2" fmla="*/ 9 w 17"/>
              <a:gd name="T3" fmla="*/ 3 h 20"/>
              <a:gd name="T4" fmla="*/ 0 w 17"/>
              <a:gd name="T5" fmla="*/ 1 h 20"/>
              <a:gd name="T6" fmla="*/ 5 w 17"/>
              <a:gd name="T7" fmla="*/ 10 h 20"/>
              <a:gd name="T8" fmla="*/ 7 w 17"/>
              <a:gd name="T9" fmla="*/ 20 h 20"/>
              <a:gd name="T10" fmla="*/ 10 w 17"/>
              <a:gd name="T11" fmla="*/ 14 h 20"/>
              <a:gd name="T12" fmla="*/ 14 w 17"/>
              <a:gd name="T13" fmla="*/ 14 h 20"/>
              <a:gd name="T14" fmla="*/ 14 w 17"/>
              <a:gd name="T15" fmla="*/ 10 h 20"/>
              <a:gd name="T16" fmla="*/ 14 w 1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4" y="10"/>
                </a:moveTo>
                <a:cubicBezTo>
                  <a:pt x="12" y="8"/>
                  <a:pt x="11" y="4"/>
                  <a:pt x="9" y="3"/>
                </a:cubicBezTo>
                <a:cubicBezTo>
                  <a:pt x="8" y="3"/>
                  <a:pt x="0" y="0"/>
                  <a:pt x="0" y="1"/>
                </a:cubicBezTo>
                <a:cubicBezTo>
                  <a:pt x="1" y="5"/>
                  <a:pt x="3" y="7"/>
                  <a:pt x="5" y="10"/>
                </a:cubicBezTo>
                <a:cubicBezTo>
                  <a:pt x="7" y="13"/>
                  <a:pt x="4" y="17"/>
                  <a:pt x="7" y="20"/>
                </a:cubicBezTo>
                <a:cubicBezTo>
                  <a:pt x="8" y="19"/>
                  <a:pt x="9" y="16"/>
                  <a:pt x="10" y="14"/>
                </a:cubicBezTo>
                <a:cubicBezTo>
                  <a:pt x="12" y="13"/>
                  <a:pt x="13" y="14"/>
                  <a:pt x="14" y="14"/>
                </a:cubicBezTo>
                <a:cubicBezTo>
                  <a:pt x="17" y="14"/>
                  <a:pt x="14" y="10"/>
                  <a:pt x="14" y="10"/>
                </a:cubicBezTo>
                <a:cubicBezTo>
                  <a:pt x="13" y="9"/>
                  <a:pt x="14" y="10"/>
                  <a:pt x="14" y="1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13" name="Freeform 666">
            <a:extLst>
              <a:ext uri="{FF2B5EF4-FFF2-40B4-BE49-F238E27FC236}">
                <a16:creationId xmlns:a16="http://schemas.microsoft.com/office/drawing/2014/main" id="{B8F7D4E7-11F3-F86D-30E2-FE35CC47EB9B}"/>
              </a:ext>
            </a:extLst>
          </p:cNvPr>
          <p:cNvSpPr/>
          <p:nvPr/>
        </p:nvSpPr>
        <p:spPr bwMode="auto">
          <a:xfrm>
            <a:off x="9459863" y="3463984"/>
            <a:ext cx="28692" cy="37034"/>
          </a:xfrm>
          <a:custGeom>
            <a:avLst/>
            <a:gdLst>
              <a:gd name="T0" fmla="*/ 7 w 10"/>
              <a:gd name="T1" fmla="*/ 9 h 10"/>
              <a:gd name="T2" fmla="*/ 7 w 10"/>
              <a:gd name="T3" fmla="*/ 7 h 10"/>
              <a:gd name="T4" fmla="*/ 10 w 10"/>
              <a:gd name="T5" fmla="*/ 4 h 10"/>
              <a:gd name="T6" fmla="*/ 8 w 10"/>
              <a:gd name="T7" fmla="*/ 1 h 10"/>
              <a:gd name="T8" fmla="*/ 3 w 10"/>
              <a:gd name="T9" fmla="*/ 4 h 10"/>
              <a:gd name="T10" fmla="*/ 0 w 10"/>
              <a:gd name="T11" fmla="*/ 9 h 10"/>
              <a:gd name="T12" fmla="*/ 3 w 10"/>
              <a:gd name="T13" fmla="*/ 9 h 10"/>
              <a:gd name="T14" fmla="*/ 7 w 10"/>
              <a:gd name="T15" fmla="*/ 10 h 10"/>
              <a:gd name="T16" fmla="*/ 7 w 10"/>
              <a:gd name="T17" fmla="*/ 9 h 10"/>
              <a:gd name="T18" fmla="*/ 7 w 10"/>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9"/>
                </a:moveTo>
                <a:cubicBezTo>
                  <a:pt x="6" y="8"/>
                  <a:pt x="6" y="8"/>
                  <a:pt x="7" y="7"/>
                </a:cubicBezTo>
                <a:cubicBezTo>
                  <a:pt x="8" y="6"/>
                  <a:pt x="9" y="5"/>
                  <a:pt x="10" y="4"/>
                </a:cubicBezTo>
                <a:cubicBezTo>
                  <a:pt x="10" y="4"/>
                  <a:pt x="8" y="2"/>
                  <a:pt x="8" y="1"/>
                </a:cubicBezTo>
                <a:cubicBezTo>
                  <a:pt x="8" y="5"/>
                  <a:pt x="3" y="0"/>
                  <a:pt x="3" y="4"/>
                </a:cubicBezTo>
                <a:cubicBezTo>
                  <a:pt x="3" y="6"/>
                  <a:pt x="1" y="8"/>
                  <a:pt x="0" y="9"/>
                </a:cubicBezTo>
                <a:cubicBezTo>
                  <a:pt x="0" y="10"/>
                  <a:pt x="2" y="9"/>
                  <a:pt x="3" y="9"/>
                </a:cubicBezTo>
                <a:cubicBezTo>
                  <a:pt x="5" y="9"/>
                  <a:pt x="6" y="9"/>
                  <a:pt x="7" y="10"/>
                </a:cubicBezTo>
                <a:cubicBezTo>
                  <a:pt x="7" y="10"/>
                  <a:pt x="7" y="9"/>
                  <a:pt x="7" y="9"/>
                </a:cubicBezTo>
                <a:cubicBezTo>
                  <a:pt x="6" y="8"/>
                  <a:pt x="7" y="9"/>
                  <a:pt x="7" y="9"/>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14" name="Freeform 667">
            <a:extLst>
              <a:ext uri="{FF2B5EF4-FFF2-40B4-BE49-F238E27FC236}">
                <a16:creationId xmlns:a16="http://schemas.microsoft.com/office/drawing/2014/main" id="{5E29F13A-E7E1-5EED-4913-D1BA833E1526}"/>
              </a:ext>
            </a:extLst>
          </p:cNvPr>
          <p:cNvSpPr/>
          <p:nvPr/>
        </p:nvSpPr>
        <p:spPr bwMode="auto">
          <a:xfrm>
            <a:off x="9372797" y="3522005"/>
            <a:ext cx="93003" cy="69130"/>
          </a:xfrm>
          <a:custGeom>
            <a:avLst/>
            <a:gdLst>
              <a:gd name="T0" fmla="*/ 17 w 32"/>
              <a:gd name="T1" fmla="*/ 4 h 19"/>
              <a:gd name="T2" fmla="*/ 2 w 32"/>
              <a:gd name="T3" fmla="*/ 0 h 19"/>
              <a:gd name="T4" fmla="*/ 2 w 32"/>
              <a:gd name="T5" fmla="*/ 5 h 19"/>
              <a:gd name="T6" fmla="*/ 3 w 32"/>
              <a:gd name="T7" fmla="*/ 8 h 19"/>
              <a:gd name="T8" fmla="*/ 1 w 32"/>
              <a:gd name="T9" fmla="*/ 11 h 19"/>
              <a:gd name="T10" fmla="*/ 3 w 32"/>
              <a:gd name="T11" fmla="*/ 17 h 19"/>
              <a:gd name="T12" fmla="*/ 9 w 32"/>
              <a:gd name="T13" fmla="*/ 17 h 19"/>
              <a:gd name="T14" fmla="*/ 16 w 32"/>
              <a:gd name="T15" fmla="*/ 18 h 19"/>
              <a:gd name="T16" fmla="*/ 21 w 32"/>
              <a:gd name="T17" fmla="*/ 15 h 19"/>
              <a:gd name="T18" fmla="*/ 28 w 32"/>
              <a:gd name="T19" fmla="*/ 14 h 19"/>
              <a:gd name="T20" fmla="*/ 28 w 32"/>
              <a:gd name="T21" fmla="*/ 8 h 19"/>
              <a:gd name="T22" fmla="*/ 29 w 32"/>
              <a:gd name="T23" fmla="*/ 3 h 19"/>
              <a:gd name="T24" fmla="*/ 21 w 32"/>
              <a:gd name="T25" fmla="*/ 2 h 19"/>
              <a:gd name="T26" fmla="*/ 17 w 32"/>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17" y="4"/>
                </a:moveTo>
                <a:cubicBezTo>
                  <a:pt x="13" y="4"/>
                  <a:pt x="3" y="6"/>
                  <a:pt x="2" y="0"/>
                </a:cubicBezTo>
                <a:cubicBezTo>
                  <a:pt x="1" y="2"/>
                  <a:pt x="0" y="4"/>
                  <a:pt x="2" y="5"/>
                </a:cubicBezTo>
                <a:cubicBezTo>
                  <a:pt x="3" y="6"/>
                  <a:pt x="4" y="7"/>
                  <a:pt x="3" y="8"/>
                </a:cubicBezTo>
                <a:cubicBezTo>
                  <a:pt x="2" y="9"/>
                  <a:pt x="1" y="9"/>
                  <a:pt x="1" y="11"/>
                </a:cubicBezTo>
                <a:cubicBezTo>
                  <a:pt x="2" y="13"/>
                  <a:pt x="3" y="14"/>
                  <a:pt x="3" y="17"/>
                </a:cubicBezTo>
                <a:cubicBezTo>
                  <a:pt x="5" y="17"/>
                  <a:pt x="7" y="17"/>
                  <a:pt x="9" y="17"/>
                </a:cubicBezTo>
                <a:cubicBezTo>
                  <a:pt x="11" y="17"/>
                  <a:pt x="14" y="19"/>
                  <a:pt x="16" y="18"/>
                </a:cubicBezTo>
                <a:cubicBezTo>
                  <a:pt x="18" y="18"/>
                  <a:pt x="20" y="16"/>
                  <a:pt x="21" y="15"/>
                </a:cubicBezTo>
                <a:cubicBezTo>
                  <a:pt x="23" y="13"/>
                  <a:pt x="25" y="14"/>
                  <a:pt x="28" y="14"/>
                </a:cubicBezTo>
                <a:cubicBezTo>
                  <a:pt x="27" y="12"/>
                  <a:pt x="27" y="11"/>
                  <a:pt x="28" y="8"/>
                </a:cubicBezTo>
                <a:cubicBezTo>
                  <a:pt x="29" y="6"/>
                  <a:pt x="32" y="4"/>
                  <a:pt x="29" y="3"/>
                </a:cubicBezTo>
                <a:cubicBezTo>
                  <a:pt x="27" y="2"/>
                  <a:pt x="24" y="1"/>
                  <a:pt x="21" y="2"/>
                </a:cubicBezTo>
                <a:cubicBezTo>
                  <a:pt x="19" y="2"/>
                  <a:pt x="18" y="4"/>
                  <a:pt x="17"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15" name="Freeform 668">
            <a:extLst>
              <a:ext uri="{FF2B5EF4-FFF2-40B4-BE49-F238E27FC236}">
                <a16:creationId xmlns:a16="http://schemas.microsoft.com/office/drawing/2014/main" id="{0E7369D6-543F-CCB4-6A3D-FE2C97AD5EC9}"/>
              </a:ext>
            </a:extLst>
          </p:cNvPr>
          <p:cNvSpPr/>
          <p:nvPr/>
        </p:nvSpPr>
        <p:spPr bwMode="auto">
          <a:xfrm>
            <a:off x="9282763" y="3504722"/>
            <a:ext cx="52438" cy="54316"/>
          </a:xfrm>
          <a:custGeom>
            <a:avLst/>
            <a:gdLst>
              <a:gd name="T0" fmla="*/ 10 w 18"/>
              <a:gd name="T1" fmla="*/ 0 h 15"/>
              <a:gd name="T2" fmla="*/ 1 w 18"/>
              <a:gd name="T3" fmla="*/ 2 h 15"/>
              <a:gd name="T4" fmla="*/ 4 w 18"/>
              <a:gd name="T5" fmla="*/ 8 h 15"/>
              <a:gd name="T6" fmla="*/ 13 w 18"/>
              <a:gd name="T7" fmla="*/ 15 h 15"/>
              <a:gd name="T8" fmla="*/ 15 w 18"/>
              <a:gd name="T9" fmla="*/ 10 h 15"/>
              <a:gd name="T10" fmla="*/ 17 w 18"/>
              <a:gd name="T11" fmla="*/ 6 h 15"/>
              <a:gd name="T12" fmla="*/ 16 w 18"/>
              <a:gd name="T13" fmla="*/ 2 h 15"/>
              <a:gd name="T14" fmla="*/ 10 w 1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0" y="0"/>
                </a:moveTo>
                <a:cubicBezTo>
                  <a:pt x="8" y="0"/>
                  <a:pt x="0" y="0"/>
                  <a:pt x="1" y="2"/>
                </a:cubicBezTo>
                <a:cubicBezTo>
                  <a:pt x="1" y="3"/>
                  <a:pt x="3" y="7"/>
                  <a:pt x="4" y="8"/>
                </a:cubicBezTo>
                <a:cubicBezTo>
                  <a:pt x="6" y="11"/>
                  <a:pt x="10" y="13"/>
                  <a:pt x="13" y="15"/>
                </a:cubicBezTo>
                <a:cubicBezTo>
                  <a:pt x="13" y="13"/>
                  <a:pt x="13" y="11"/>
                  <a:pt x="15" y="10"/>
                </a:cubicBezTo>
                <a:cubicBezTo>
                  <a:pt x="17" y="9"/>
                  <a:pt x="18" y="8"/>
                  <a:pt x="17" y="6"/>
                </a:cubicBezTo>
                <a:cubicBezTo>
                  <a:pt x="17" y="4"/>
                  <a:pt x="17" y="3"/>
                  <a:pt x="16" y="2"/>
                </a:cubicBezTo>
                <a:cubicBezTo>
                  <a:pt x="14" y="1"/>
                  <a:pt x="12" y="0"/>
                  <a:pt x="10"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16" name="Freeform 669">
            <a:extLst>
              <a:ext uri="{FF2B5EF4-FFF2-40B4-BE49-F238E27FC236}">
                <a16:creationId xmlns:a16="http://schemas.microsoft.com/office/drawing/2014/main" id="{7A1B3457-0F19-4921-C469-54C4C3DD5438}"/>
              </a:ext>
            </a:extLst>
          </p:cNvPr>
          <p:cNvSpPr/>
          <p:nvPr/>
        </p:nvSpPr>
        <p:spPr bwMode="auto">
          <a:xfrm>
            <a:off x="9320359" y="3478798"/>
            <a:ext cx="64310" cy="97522"/>
          </a:xfrm>
          <a:custGeom>
            <a:avLst/>
            <a:gdLst>
              <a:gd name="T0" fmla="*/ 21 w 22"/>
              <a:gd name="T1" fmla="*/ 19 h 27"/>
              <a:gd name="T2" fmla="*/ 20 w 22"/>
              <a:gd name="T3" fmla="*/ 17 h 27"/>
              <a:gd name="T4" fmla="*/ 19 w 22"/>
              <a:gd name="T5" fmla="*/ 13 h 27"/>
              <a:gd name="T6" fmla="*/ 15 w 22"/>
              <a:gd name="T7" fmla="*/ 10 h 27"/>
              <a:gd name="T8" fmla="*/ 14 w 22"/>
              <a:gd name="T9" fmla="*/ 8 h 27"/>
              <a:gd name="T10" fmla="*/ 12 w 22"/>
              <a:gd name="T11" fmla="*/ 5 h 27"/>
              <a:gd name="T12" fmla="*/ 5 w 22"/>
              <a:gd name="T13" fmla="*/ 1 h 27"/>
              <a:gd name="T14" fmla="*/ 2 w 22"/>
              <a:gd name="T15" fmla="*/ 4 h 27"/>
              <a:gd name="T16" fmla="*/ 4 w 22"/>
              <a:gd name="T17" fmla="*/ 14 h 27"/>
              <a:gd name="T18" fmla="*/ 1 w 22"/>
              <a:gd name="T19" fmla="*/ 19 h 27"/>
              <a:gd name="T20" fmla="*/ 0 w 22"/>
              <a:gd name="T21" fmla="*/ 23 h 27"/>
              <a:gd name="T22" fmla="*/ 4 w 22"/>
              <a:gd name="T23" fmla="*/ 27 h 27"/>
              <a:gd name="T24" fmla="*/ 6 w 22"/>
              <a:gd name="T25" fmla="*/ 23 h 27"/>
              <a:gd name="T26" fmla="*/ 10 w 22"/>
              <a:gd name="T27" fmla="*/ 26 h 27"/>
              <a:gd name="T28" fmla="*/ 20 w 22"/>
              <a:gd name="T29" fmla="*/ 24 h 27"/>
              <a:gd name="T30" fmla="*/ 21 w 22"/>
              <a:gd name="T31" fmla="*/ 19 h 27"/>
              <a:gd name="T32" fmla="*/ 21 w 22"/>
              <a:gd name="T3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7">
                <a:moveTo>
                  <a:pt x="21" y="19"/>
                </a:moveTo>
                <a:cubicBezTo>
                  <a:pt x="22" y="18"/>
                  <a:pt x="21" y="18"/>
                  <a:pt x="20" y="17"/>
                </a:cubicBezTo>
                <a:cubicBezTo>
                  <a:pt x="19" y="16"/>
                  <a:pt x="19" y="15"/>
                  <a:pt x="19" y="13"/>
                </a:cubicBezTo>
                <a:cubicBezTo>
                  <a:pt x="21" y="10"/>
                  <a:pt x="18" y="10"/>
                  <a:pt x="15" y="10"/>
                </a:cubicBezTo>
                <a:cubicBezTo>
                  <a:pt x="14" y="10"/>
                  <a:pt x="14" y="9"/>
                  <a:pt x="14" y="8"/>
                </a:cubicBezTo>
                <a:cubicBezTo>
                  <a:pt x="13" y="6"/>
                  <a:pt x="12" y="7"/>
                  <a:pt x="12" y="5"/>
                </a:cubicBezTo>
                <a:cubicBezTo>
                  <a:pt x="11" y="2"/>
                  <a:pt x="9" y="0"/>
                  <a:pt x="5" y="1"/>
                </a:cubicBezTo>
                <a:cubicBezTo>
                  <a:pt x="2" y="2"/>
                  <a:pt x="2" y="2"/>
                  <a:pt x="2" y="4"/>
                </a:cubicBezTo>
                <a:cubicBezTo>
                  <a:pt x="3" y="7"/>
                  <a:pt x="4" y="10"/>
                  <a:pt x="4" y="14"/>
                </a:cubicBezTo>
                <a:cubicBezTo>
                  <a:pt x="5" y="17"/>
                  <a:pt x="2" y="16"/>
                  <a:pt x="1" y="19"/>
                </a:cubicBezTo>
                <a:cubicBezTo>
                  <a:pt x="0" y="20"/>
                  <a:pt x="0" y="22"/>
                  <a:pt x="0" y="23"/>
                </a:cubicBezTo>
                <a:cubicBezTo>
                  <a:pt x="0" y="25"/>
                  <a:pt x="3" y="26"/>
                  <a:pt x="4" y="27"/>
                </a:cubicBezTo>
                <a:cubicBezTo>
                  <a:pt x="4" y="26"/>
                  <a:pt x="4" y="23"/>
                  <a:pt x="6" y="23"/>
                </a:cubicBezTo>
                <a:cubicBezTo>
                  <a:pt x="8" y="23"/>
                  <a:pt x="9" y="24"/>
                  <a:pt x="10" y="26"/>
                </a:cubicBezTo>
                <a:cubicBezTo>
                  <a:pt x="11" y="26"/>
                  <a:pt x="18" y="24"/>
                  <a:pt x="20" y="24"/>
                </a:cubicBezTo>
                <a:cubicBezTo>
                  <a:pt x="18" y="22"/>
                  <a:pt x="20" y="21"/>
                  <a:pt x="21" y="19"/>
                </a:cubicBezTo>
                <a:cubicBezTo>
                  <a:pt x="22" y="18"/>
                  <a:pt x="20" y="20"/>
                  <a:pt x="21" y="19"/>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17" name="Freeform 670">
            <a:extLst>
              <a:ext uri="{FF2B5EF4-FFF2-40B4-BE49-F238E27FC236}">
                <a16:creationId xmlns:a16="http://schemas.microsoft.com/office/drawing/2014/main" id="{8027E685-F402-2B41-8480-CD580AC047D4}"/>
              </a:ext>
            </a:extLst>
          </p:cNvPr>
          <p:cNvSpPr/>
          <p:nvPr/>
        </p:nvSpPr>
        <p:spPr bwMode="auto">
          <a:xfrm>
            <a:off x="9285731" y="3420779"/>
            <a:ext cx="101908" cy="69130"/>
          </a:xfrm>
          <a:custGeom>
            <a:avLst/>
            <a:gdLst>
              <a:gd name="T0" fmla="*/ 30 w 35"/>
              <a:gd name="T1" fmla="*/ 3 h 19"/>
              <a:gd name="T2" fmla="*/ 24 w 35"/>
              <a:gd name="T3" fmla="*/ 1 h 19"/>
              <a:gd name="T4" fmla="*/ 19 w 35"/>
              <a:gd name="T5" fmla="*/ 4 h 19"/>
              <a:gd name="T6" fmla="*/ 15 w 35"/>
              <a:gd name="T7" fmla="*/ 4 h 19"/>
              <a:gd name="T8" fmla="*/ 13 w 35"/>
              <a:gd name="T9" fmla="*/ 6 h 19"/>
              <a:gd name="T10" fmla="*/ 5 w 35"/>
              <a:gd name="T11" fmla="*/ 4 h 19"/>
              <a:gd name="T12" fmla="*/ 5 w 35"/>
              <a:gd name="T13" fmla="*/ 7 h 19"/>
              <a:gd name="T14" fmla="*/ 3 w 35"/>
              <a:gd name="T15" fmla="*/ 8 h 19"/>
              <a:gd name="T16" fmla="*/ 3 w 35"/>
              <a:gd name="T17" fmla="*/ 15 h 19"/>
              <a:gd name="T18" fmla="*/ 11 w 35"/>
              <a:gd name="T19" fmla="*/ 19 h 19"/>
              <a:gd name="T20" fmla="*/ 21 w 35"/>
              <a:gd name="T21" fmla="*/ 17 h 19"/>
              <a:gd name="T22" fmla="*/ 25 w 35"/>
              <a:gd name="T23" fmla="*/ 15 h 19"/>
              <a:gd name="T24" fmla="*/ 29 w 35"/>
              <a:gd name="T25" fmla="*/ 9 h 19"/>
              <a:gd name="T26" fmla="*/ 33 w 35"/>
              <a:gd name="T27" fmla="*/ 6 h 19"/>
              <a:gd name="T28" fmla="*/ 30 w 35"/>
              <a:gd name="T29" fmla="*/ 3 h 19"/>
              <a:gd name="T30" fmla="*/ 30 w 35"/>
              <a:gd name="T3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9">
                <a:moveTo>
                  <a:pt x="30" y="3"/>
                </a:moveTo>
                <a:cubicBezTo>
                  <a:pt x="30" y="2"/>
                  <a:pt x="25" y="2"/>
                  <a:pt x="24" y="1"/>
                </a:cubicBezTo>
                <a:cubicBezTo>
                  <a:pt x="20" y="0"/>
                  <a:pt x="22" y="4"/>
                  <a:pt x="19" y="4"/>
                </a:cubicBezTo>
                <a:cubicBezTo>
                  <a:pt x="18" y="3"/>
                  <a:pt x="17" y="4"/>
                  <a:pt x="15" y="4"/>
                </a:cubicBezTo>
                <a:cubicBezTo>
                  <a:pt x="14" y="4"/>
                  <a:pt x="14" y="6"/>
                  <a:pt x="13" y="6"/>
                </a:cubicBezTo>
                <a:cubicBezTo>
                  <a:pt x="9" y="8"/>
                  <a:pt x="7" y="6"/>
                  <a:pt x="5" y="4"/>
                </a:cubicBezTo>
                <a:cubicBezTo>
                  <a:pt x="5" y="5"/>
                  <a:pt x="5" y="6"/>
                  <a:pt x="5" y="7"/>
                </a:cubicBezTo>
                <a:cubicBezTo>
                  <a:pt x="4" y="8"/>
                  <a:pt x="3" y="6"/>
                  <a:pt x="3" y="8"/>
                </a:cubicBezTo>
                <a:cubicBezTo>
                  <a:pt x="3" y="11"/>
                  <a:pt x="0" y="13"/>
                  <a:pt x="3" y="15"/>
                </a:cubicBezTo>
                <a:cubicBezTo>
                  <a:pt x="5" y="17"/>
                  <a:pt x="8" y="19"/>
                  <a:pt x="11" y="19"/>
                </a:cubicBezTo>
                <a:cubicBezTo>
                  <a:pt x="15" y="19"/>
                  <a:pt x="17" y="16"/>
                  <a:pt x="21" y="17"/>
                </a:cubicBezTo>
                <a:cubicBezTo>
                  <a:pt x="21" y="16"/>
                  <a:pt x="24" y="16"/>
                  <a:pt x="25" y="15"/>
                </a:cubicBezTo>
                <a:cubicBezTo>
                  <a:pt x="26" y="13"/>
                  <a:pt x="27" y="11"/>
                  <a:pt x="29" y="9"/>
                </a:cubicBezTo>
                <a:cubicBezTo>
                  <a:pt x="30" y="7"/>
                  <a:pt x="31" y="7"/>
                  <a:pt x="33" y="6"/>
                </a:cubicBezTo>
                <a:cubicBezTo>
                  <a:pt x="35" y="4"/>
                  <a:pt x="30" y="4"/>
                  <a:pt x="30" y="3"/>
                </a:cubicBezTo>
                <a:cubicBezTo>
                  <a:pt x="30" y="3"/>
                  <a:pt x="30" y="4"/>
                  <a:pt x="30"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18" name="Freeform 671">
            <a:extLst>
              <a:ext uri="{FF2B5EF4-FFF2-40B4-BE49-F238E27FC236}">
                <a16:creationId xmlns:a16="http://schemas.microsoft.com/office/drawing/2014/main" id="{80EBC9A6-6A65-E055-05BF-EB13E88550B8}"/>
              </a:ext>
            </a:extLst>
          </p:cNvPr>
          <p:cNvSpPr/>
          <p:nvPr/>
        </p:nvSpPr>
        <p:spPr bwMode="auto">
          <a:xfrm>
            <a:off x="9344104" y="3576321"/>
            <a:ext cx="90035" cy="116040"/>
          </a:xfrm>
          <a:custGeom>
            <a:avLst/>
            <a:gdLst>
              <a:gd name="T0" fmla="*/ 31 w 31"/>
              <a:gd name="T1" fmla="*/ 0 h 32"/>
              <a:gd name="T2" fmla="*/ 23 w 31"/>
              <a:gd name="T3" fmla="*/ 3 h 32"/>
              <a:gd name="T4" fmla="*/ 13 w 31"/>
              <a:gd name="T5" fmla="*/ 2 h 32"/>
              <a:gd name="T6" fmla="*/ 9 w 31"/>
              <a:gd name="T7" fmla="*/ 4 h 32"/>
              <a:gd name="T8" fmla="*/ 6 w 31"/>
              <a:gd name="T9" fmla="*/ 5 h 32"/>
              <a:gd name="T10" fmla="*/ 4 w 31"/>
              <a:gd name="T11" fmla="*/ 8 h 32"/>
              <a:gd name="T12" fmla="*/ 2 w 31"/>
              <a:gd name="T13" fmla="*/ 11 h 32"/>
              <a:gd name="T14" fmla="*/ 2 w 31"/>
              <a:gd name="T15" fmla="*/ 15 h 32"/>
              <a:gd name="T16" fmla="*/ 4 w 31"/>
              <a:gd name="T17" fmla="*/ 17 h 32"/>
              <a:gd name="T18" fmla="*/ 5 w 31"/>
              <a:gd name="T19" fmla="*/ 22 h 32"/>
              <a:gd name="T20" fmla="*/ 6 w 31"/>
              <a:gd name="T21" fmla="*/ 25 h 32"/>
              <a:gd name="T22" fmla="*/ 7 w 31"/>
              <a:gd name="T23" fmla="*/ 28 h 32"/>
              <a:gd name="T24" fmla="*/ 8 w 31"/>
              <a:gd name="T25" fmla="*/ 29 h 32"/>
              <a:gd name="T26" fmla="*/ 10 w 31"/>
              <a:gd name="T27" fmla="*/ 31 h 32"/>
              <a:gd name="T28" fmla="*/ 12 w 31"/>
              <a:gd name="T29" fmla="*/ 30 h 32"/>
              <a:gd name="T30" fmla="*/ 13 w 31"/>
              <a:gd name="T31" fmla="*/ 31 h 32"/>
              <a:gd name="T32" fmla="*/ 13 w 31"/>
              <a:gd name="T33" fmla="*/ 26 h 32"/>
              <a:gd name="T34" fmla="*/ 17 w 31"/>
              <a:gd name="T35" fmla="*/ 26 h 32"/>
              <a:gd name="T36" fmla="*/ 14 w 31"/>
              <a:gd name="T37" fmla="*/ 23 h 32"/>
              <a:gd name="T38" fmla="*/ 17 w 31"/>
              <a:gd name="T39" fmla="*/ 24 h 32"/>
              <a:gd name="T40" fmla="*/ 18 w 31"/>
              <a:gd name="T41" fmla="*/ 22 h 32"/>
              <a:gd name="T42" fmla="*/ 21 w 31"/>
              <a:gd name="T43" fmla="*/ 23 h 32"/>
              <a:gd name="T44" fmla="*/ 19 w 31"/>
              <a:gd name="T45" fmla="*/ 19 h 32"/>
              <a:gd name="T46" fmla="*/ 15 w 31"/>
              <a:gd name="T47" fmla="*/ 17 h 32"/>
              <a:gd name="T48" fmla="*/ 15 w 31"/>
              <a:gd name="T49" fmla="*/ 16 h 32"/>
              <a:gd name="T50" fmla="*/ 11 w 31"/>
              <a:gd name="T51" fmla="*/ 10 h 32"/>
              <a:gd name="T52" fmla="*/ 16 w 31"/>
              <a:gd name="T53" fmla="*/ 11 h 32"/>
              <a:gd name="T54" fmla="*/ 16 w 31"/>
              <a:gd name="T55" fmla="*/ 10 h 32"/>
              <a:gd name="T56" fmla="*/ 18 w 31"/>
              <a:gd name="T57" fmla="*/ 11 h 32"/>
              <a:gd name="T58" fmla="*/ 17 w 31"/>
              <a:gd name="T59" fmla="*/ 9 h 32"/>
              <a:gd name="T60" fmla="*/ 21 w 31"/>
              <a:gd name="T61" fmla="*/ 10 h 32"/>
              <a:gd name="T62" fmla="*/ 17 w 31"/>
              <a:gd name="T63" fmla="*/ 7 h 32"/>
              <a:gd name="T64" fmla="*/ 22 w 31"/>
              <a:gd name="T65" fmla="*/ 5 h 32"/>
              <a:gd name="T66" fmla="*/ 21 w 31"/>
              <a:gd name="T67" fmla="*/ 7 h 32"/>
              <a:gd name="T68" fmla="*/ 25 w 31"/>
              <a:gd name="T69" fmla="*/ 5 h 32"/>
              <a:gd name="T70" fmla="*/ 29 w 31"/>
              <a:gd name="T71" fmla="*/ 7 h 32"/>
              <a:gd name="T72" fmla="*/ 31 w 31"/>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31" y="0"/>
                </a:moveTo>
                <a:cubicBezTo>
                  <a:pt x="28" y="2"/>
                  <a:pt x="27" y="4"/>
                  <a:pt x="23" y="3"/>
                </a:cubicBezTo>
                <a:cubicBezTo>
                  <a:pt x="21" y="2"/>
                  <a:pt x="15" y="1"/>
                  <a:pt x="13" y="2"/>
                </a:cubicBezTo>
                <a:cubicBezTo>
                  <a:pt x="13" y="5"/>
                  <a:pt x="10" y="3"/>
                  <a:pt x="9" y="4"/>
                </a:cubicBezTo>
                <a:cubicBezTo>
                  <a:pt x="8" y="5"/>
                  <a:pt x="7" y="5"/>
                  <a:pt x="6" y="5"/>
                </a:cubicBezTo>
                <a:cubicBezTo>
                  <a:pt x="4" y="6"/>
                  <a:pt x="4" y="7"/>
                  <a:pt x="4" y="8"/>
                </a:cubicBezTo>
                <a:cubicBezTo>
                  <a:pt x="3" y="9"/>
                  <a:pt x="3" y="10"/>
                  <a:pt x="2" y="11"/>
                </a:cubicBezTo>
                <a:cubicBezTo>
                  <a:pt x="0" y="13"/>
                  <a:pt x="0" y="13"/>
                  <a:pt x="2" y="15"/>
                </a:cubicBezTo>
                <a:cubicBezTo>
                  <a:pt x="3" y="16"/>
                  <a:pt x="4" y="16"/>
                  <a:pt x="4" y="17"/>
                </a:cubicBezTo>
                <a:cubicBezTo>
                  <a:pt x="4" y="19"/>
                  <a:pt x="4" y="20"/>
                  <a:pt x="5" y="22"/>
                </a:cubicBezTo>
                <a:cubicBezTo>
                  <a:pt x="5" y="23"/>
                  <a:pt x="5" y="24"/>
                  <a:pt x="6" y="25"/>
                </a:cubicBezTo>
                <a:cubicBezTo>
                  <a:pt x="8" y="26"/>
                  <a:pt x="6" y="27"/>
                  <a:pt x="7" y="28"/>
                </a:cubicBezTo>
                <a:cubicBezTo>
                  <a:pt x="7" y="30"/>
                  <a:pt x="8" y="29"/>
                  <a:pt x="8" y="29"/>
                </a:cubicBezTo>
                <a:cubicBezTo>
                  <a:pt x="10" y="29"/>
                  <a:pt x="10" y="30"/>
                  <a:pt x="10" y="31"/>
                </a:cubicBezTo>
                <a:cubicBezTo>
                  <a:pt x="11" y="31"/>
                  <a:pt x="12" y="30"/>
                  <a:pt x="12" y="30"/>
                </a:cubicBezTo>
                <a:cubicBezTo>
                  <a:pt x="13" y="29"/>
                  <a:pt x="13" y="31"/>
                  <a:pt x="13" y="31"/>
                </a:cubicBezTo>
                <a:cubicBezTo>
                  <a:pt x="14" y="32"/>
                  <a:pt x="13" y="25"/>
                  <a:pt x="13" y="26"/>
                </a:cubicBezTo>
                <a:cubicBezTo>
                  <a:pt x="13" y="25"/>
                  <a:pt x="16" y="26"/>
                  <a:pt x="17" y="26"/>
                </a:cubicBezTo>
                <a:cubicBezTo>
                  <a:pt x="17" y="25"/>
                  <a:pt x="14" y="24"/>
                  <a:pt x="14" y="23"/>
                </a:cubicBezTo>
                <a:cubicBezTo>
                  <a:pt x="15" y="21"/>
                  <a:pt x="17" y="23"/>
                  <a:pt x="17" y="24"/>
                </a:cubicBezTo>
                <a:cubicBezTo>
                  <a:pt x="19" y="25"/>
                  <a:pt x="18" y="23"/>
                  <a:pt x="18" y="22"/>
                </a:cubicBezTo>
                <a:cubicBezTo>
                  <a:pt x="18" y="21"/>
                  <a:pt x="21" y="23"/>
                  <a:pt x="21" y="23"/>
                </a:cubicBezTo>
                <a:cubicBezTo>
                  <a:pt x="21" y="22"/>
                  <a:pt x="19" y="19"/>
                  <a:pt x="19" y="19"/>
                </a:cubicBezTo>
                <a:cubicBezTo>
                  <a:pt x="18" y="18"/>
                  <a:pt x="16" y="18"/>
                  <a:pt x="15" y="17"/>
                </a:cubicBezTo>
                <a:cubicBezTo>
                  <a:pt x="15" y="17"/>
                  <a:pt x="15" y="15"/>
                  <a:pt x="15" y="16"/>
                </a:cubicBezTo>
                <a:cubicBezTo>
                  <a:pt x="14" y="14"/>
                  <a:pt x="11" y="12"/>
                  <a:pt x="11" y="10"/>
                </a:cubicBezTo>
                <a:cubicBezTo>
                  <a:pt x="12" y="6"/>
                  <a:pt x="15" y="10"/>
                  <a:pt x="16" y="11"/>
                </a:cubicBezTo>
                <a:cubicBezTo>
                  <a:pt x="16" y="11"/>
                  <a:pt x="16" y="10"/>
                  <a:pt x="16" y="10"/>
                </a:cubicBezTo>
                <a:cubicBezTo>
                  <a:pt x="17" y="9"/>
                  <a:pt x="18" y="10"/>
                  <a:pt x="18" y="11"/>
                </a:cubicBezTo>
                <a:cubicBezTo>
                  <a:pt x="18" y="11"/>
                  <a:pt x="17" y="9"/>
                  <a:pt x="17" y="9"/>
                </a:cubicBezTo>
                <a:cubicBezTo>
                  <a:pt x="18" y="9"/>
                  <a:pt x="20" y="10"/>
                  <a:pt x="21" y="10"/>
                </a:cubicBezTo>
                <a:cubicBezTo>
                  <a:pt x="21" y="9"/>
                  <a:pt x="17" y="9"/>
                  <a:pt x="17" y="7"/>
                </a:cubicBezTo>
                <a:cubicBezTo>
                  <a:pt x="17" y="7"/>
                  <a:pt x="21" y="5"/>
                  <a:pt x="22" y="5"/>
                </a:cubicBezTo>
                <a:cubicBezTo>
                  <a:pt x="22" y="5"/>
                  <a:pt x="21" y="7"/>
                  <a:pt x="21" y="7"/>
                </a:cubicBezTo>
                <a:cubicBezTo>
                  <a:pt x="21" y="7"/>
                  <a:pt x="24" y="5"/>
                  <a:pt x="25" y="5"/>
                </a:cubicBezTo>
                <a:cubicBezTo>
                  <a:pt x="26" y="5"/>
                  <a:pt x="27" y="6"/>
                  <a:pt x="29" y="7"/>
                </a:cubicBezTo>
                <a:cubicBezTo>
                  <a:pt x="30" y="5"/>
                  <a:pt x="31" y="2"/>
                  <a:pt x="31"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19" name="Freeform 672">
            <a:extLst>
              <a:ext uri="{FF2B5EF4-FFF2-40B4-BE49-F238E27FC236}">
                <a16:creationId xmlns:a16="http://schemas.microsoft.com/office/drawing/2014/main" id="{78505800-6BC6-60DC-C591-CEA7593DC122}"/>
              </a:ext>
            </a:extLst>
          </p:cNvPr>
          <p:cNvSpPr/>
          <p:nvPr/>
        </p:nvSpPr>
        <p:spPr bwMode="auto">
          <a:xfrm>
            <a:off x="9425235" y="3570148"/>
            <a:ext cx="43533" cy="35799"/>
          </a:xfrm>
          <a:custGeom>
            <a:avLst/>
            <a:gdLst>
              <a:gd name="T0" fmla="*/ 15 w 15"/>
              <a:gd name="T1" fmla="*/ 6 h 10"/>
              <a:gd name="T2" fmla="*/ 10 w 15"/>
              <a:gd name="T3" fmla="*/ 1 h 10"/>
              <a:gd name="T4" fmla="*/ 2 w 15"/>
              <a:gd name="T5" fmla="*/ 5 h 10"/>
              <a:gd name="T6" fmla="*/ 1 w 15"/>
              <a:gd name="T7" fmla="*/ 9 h 10"/>
              <a:gd name="T8" fmla="*/ 6 w 15"/>
              <a:gd name="T9" fmla="*/ 9 h 10"/>
              <a:gd name="T10" fmla="*/ 11 w 15"/>
              <a:gd name="T11" fmla="*/ 7 h 10"/>
              <a:gd name="T12" fmla="*/ 15 w 15"/>
              <a:gd name="T13" fmla="*/ 6 h 10"/>
              <a:gd name="T14" fmla="*/ 15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5" y="6"/>
                </a:moveTo>
                <a:cubicBezTo>
                  <a:pt x="13" y="4"/>
                  <a:pt x="10" y="4"/>
                  <a:pt x="10" y="1"/>
                </a:cubicBezTo>
                <a:cubicBezTo>
                  <a:pt x="5" y="0"/>
                  <a:pt x="4" y="0"/>
                  <a:pt x="2" y="5"/>
                </a:cubicBezTo>
                <a:cubicBezTo>
                  <a:pt x="2" y="6"/>
                  <a:pt x="0" y="9"/>
                  <a:pt x="1" y="9"/>
                </a:cubicBezTo>
                <a:cubicBezTo>
                  <a:pt x="3" y="10"/>
                  <a:pt x="5" y="10"/>
                  <a:pt x="6" y="9"/>
                </a:cubicBezTo>
                <a:cubicBezTo>
                  <a:pt x="8" y="8"/>
                  <a:pt x="9" y="7"/>
                  <a:pt x="11" y="7"/>
                </a:cubicBezTo>
                <a:cubicBezTo>
                  <a:pt x="11" y="7"/>
                  <a:pt x="15" y="7"/>
                  <a:pt x="15" y="6"/>
                </a:cubicBezTo>
                <a:cubicBezTo>
                  <a:pt x="14" y="6"/>
                  <a:pt x="15" y="7"/>
                  <a:pt x="15" y="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20" name="Freeform 673">
            <a:extLst>
              <a:ext uri="{FF2B5EF4-FFF2-40B4-BE49-F238E27FC236}">
                <a16:creationId xmlns:a16="http://schemas.microsoft.com/office/drawing/2014/main" id="{C6CFA1EE-34C3-514A-EE3C-52E58B82D1A2}"/>
              </a:ext>
            </a:extLst>
          </p:cNvPr>
          <p:cNvSpPr/>
          <p:nvPr/>
        </p:nvSpPr>
        <p:spPr bwMode="auto">
          <a:xfrm>
            <a:off x="9332233" y="3559039"/>
            <a:ext cx="25724" cy="65427"/>
          </a:xfrm>
          <a:custGeom>
            <a:avLst/>
            <a:gdLst>
              <a:gd name="T0" fmla="*/ 6 w 9"/>
              <a:gd name="T1" fmla="*/ 16 h 18"/>
              <a:gd name="T2" fmla="*/ 7 w 9"/>
              <a:gd name="T3" fmla="*/ 11 h 18"/>
              <a:gd name="T4" fmla="*/ 6 w 9"/>
              <a:gd name="T5" fmla="*/ 6 h 18"/>
              <a:gd name="T6" fmla="*/ 7 w 9"/>
              <a:gd name="T7" fmla="*/ 4 h 18"/>
              <a:gd name="T8" fmla="*/ 3 w 9"/>
              <a:gd name="T9" fmla="*/ 1 h 18"/>
              <a:gd name="T10" fmla="*/ 0 w 9"/>
              <a:gd name="T11" fmla="*/ 9 h 18"/>
              <a:gd name="T12" fmla="*/ 4 w 9"/>
              <a:gd name="T13" fmla="*/ 18 h 18"/>
              <a:gd name="T14" fmla="*/ 6 w 9"/>
              <a:gd name="T15" fmla="*/ 16 h 18"/>
              <a:gd name="T16" fmla="*/ 6 w 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6" y="16"/>
                </a:moveTo>
                <a:cubicBezTo>
                  <a:pt x="7" y="14"/>
                  <a:pt x="9" y="12"/>
                  <a:pt x="7" y="11"/>
                </a:cubicBezTo>
                <a:cubicBezTo>
                  <a:pt x="6" y="10"/>
                  <a:pt x="5" y="8"/>
                  <a:pt x="6" y="6"/>
                </a:cubicBezTo>
                <a:cubicBezTo>
                  <a:pt x="6" y="6"/>
                  <a:pt x="7" y="4"/>
                  <a:pt x="7" y="4"/>
                </a:cubicBezTo>
                <a:cubicBezTo>
                  <a:pt x="6" y="3"/>
                  <a:pt x="4" y="1"/>
                  <a:pt x="3" y="1"/>
                </a:cubicBezTo>
                <a:cubicBezTo>
                  <a:pt x="0" y="0"/>
                  <a:pt x="0" y="7"/>
                  <a:pt x="0" y="9"/>
                </a:cubicBezTo>
                <a:cubicBezTo>
                  <a:pt x="0" y="13"/>
                  <a:pt x="2" y="15"/>
                  <a:pt x="4" y="18"/>
                </a:cubicBezTo>
                <a:cubicBezTo>
                  <a:pt x="5" y="17"/>
                  <a:pt x="6" y="16"/>
                  <a:pt x="6" y="16"/>
                </a:cubicBezTo>
                <a:cubicBezTo>
                  <a:pt x="7" y="14"/>
                  <a:pt x="6" y="16"/>
                  <a:pt x="6" y="1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21" name="Freeform 674">
            <a:extLst>
              <a:ext uri="{FF2B5EF4-FFF2-40B4-BE49-F238E27FC236}">
                <a16:creationId xmlns:a16="http://schemas.microsoft.com/office/drawing/2014/main" id="{2FD722D4-8F39-5B5D-477F-8AFE2816DDFE}"/>
              </a:ext>
            </a:extLst>
          </p:cNvPr>
          <p:cNvSpPr/>
          <p:nvPr/>
        </p:nvSpPr>
        <p:spPr bwMode="auto">
          <a:xfrm>
            <a:off x="9347072" y="3566446"/>
            <a:ext cx="37596" cy="32098"/>
          </a:xfrm>
          <a:custGeom>
            <a:avLst/>
            <a:gdLst>
              <a:gd name="T0" fmla="*/ 11 w 13"/>
              <a:gd name="T1" fmla="*/ 0 h 9"/>
              <a:gd name="T2" fmla="*/ 2 w 13"/>
              <a:gd name="T3" fmla="*/ 2 h 9"/>
              <a:gd name="T4" fmla="*/ 3 w 13"/>
              <a:gd name="T5" fmla="*/ 9 h 9"/>
              <a:gd name="T6" fmla="*/ 7 w 13"/>
              <a:gd name="T7" fmla="*/ 8 h 9"/>
              <a:gd name="T8" fmla="*/ 10 w 13"/>
              <a:gd name="T9" fmla="*/ 7 h 9"/>
              <a:gd name="T10" fmla="*/ 11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1" y="0"/>
                </a:moveTo>
                <a:cubicBezTo>
                  <a:pt x="9" y="0"/>
                  <a:pt x="2" y="0"/>
                  <a:pt x="2" y="2"/>
                </a:cubicBezTo>
                <a:cubicBezTo>
                  <a:pt x="0" y="4"/>
                  <a:pt x="0" y="8"/>
                  <a:pt x="3" y="9"/>
                </a:cubicBezTo>
                <a:cubicBezTo>
                  <a:pt x="4" y="8"/>
                  <a:pt x="6" y="9"/>
                  <a:pt x="7" y="8"/>
                </a:cubicBezTo>
                <a:cubicBezTo>
                  <a:pt x="8" y="8"/>
                  <a:pt x="9" y="6"/>
                  <a:pt x="10" y="7"/>
                </a:cubicBezTo>
                <a:cubicBezTo>
                  <a:pt x="13" y="9"/>
                  <a:pt x="11" y="1"/>
                  <a:pt x="11"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22" name="Freeform 675">
            <a:extLst>
              <a:ext uri="{FF2B5EF4-FFF2-40B4-BE49-F238E27FC236}">
                <a16:creationId xmlns:a16="http://schemas.microsoft.com/office/drawing/2014/main" id="{C894BE5E-9E45-CD0F-3112-4CA9E658B8E5}"/>
              </a:ext>
            </a:extLst>
          </p:cNvPr>
          <p:cNvSpPr/>
          <p:nvPr/>
        </p:nvSpPr>
        <p:spPr bwMode="auto">
          <a:xfrm>
            <a:off x="9665656" y="3587430"/>
            <a:ext cx="55406" cy="58020"/>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23" name="Freeform 676">
            <a:extLst>
              <a:ext uri="{FF2B5EF4-FFF2-40B4-BE49-F238E27FC236}">
                <a16:creationId xmlns:a16="http://schemas.microsoft.com/office/drawing/2014/main" id="{4F267686-24CD-8721-83EB-544D12062547}"/>
              </a:ext>
            </a:extLst>
          </p:cNvPr>
          <p:cNvSpPr/>
          <p:nvPr/>
        </p:nvSpPr>
        <p:spPr bwMode="auto">
          <a:xfrm>
            <a:off x="9686433" y="3617058"/>
            <a:ext cx="286922" cy="303677"/>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24" name="Freeform 677">
            <a:extLst>
              <a:ext uri="{FF2B5EF4-FFF2-40B4-BE49-F238E27FC236}">
                <a16:creationId xmlns:a16="http://schemas.microsoft.com/office/drawing/2014/main" id="{7B5A1759-6416-B82F-7023-DCB5DF49D39A}"/>
              </a:ext>
            </a:extLst>
          </p:cNvPr>
          <p:cNvSpPr/>
          <p:nvPr/>
        </p:nvSpPr>
        <p:spPr bwMode="auto">
          <a:xfrm>
            <a:off x="9692369" y="3620762"/>
            <a:ext cx="22756" cy="20987"/>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25" name="Freeform 678">
            <a:extLst>
              <a:ext uri="{FF2B5EF4-FFF2-40B4-BE49-F238E27FC236}">
                <a16:creationId xmlns:a16="http://schemas.microsoft.com/office/drawing/2014/main" id="{5B8A192C-17DA-4E88-9DF7-0087FAF19C33}"/>
              </a:ext>
            </a:extLst>
          </p:cNvPr>
          <p:cNvSpPr/>
          <p:nvPr/>
        </p:nvSpPr>
        <p:spPr bwMode="auto">
          <a:xfrm>
            <a:off x="9625090" y="3533115"/>
            <a:ext cx="101908" cy="65427"/>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26" name="Freeform 679">
            <a:extLst>
              <a:ext uri="{FF2B5EF4-FFF2-40B4-BE49-F238E27FC236}">
                <a16:creationId xmlns:a16="http://schemas.microsoft.com/office/drawing/2014/main" id="{EC24192B-2C0C-E518-5901-1D2F308F8DD7}"/>
              </a:ext>
            </a:extLst>
          </p:cNvPr>
          <p:cNvSpPr/>
          <p:nvPr/>
        </p:nvSpPr>
        <p:spPr bwMode="auto">
          <a:xfrm>
            <a:off x="9695338" y="3576321"/>
            <a:ext cx="78161" cy="76537"/>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27" name="Freeform 680">
            <a:extLst>
              <a:ext uri="{FF2B5EF4-FFF2-40B4-BE49-F238E27FC236}">
                <a16:creationId xmlns:a16="http://schemas.microsoft.com/office/drawing/2014/main" id="{EE414DB9-1907-E33B-473E-26D51692BDAF}"/>
              </a:ext>
            </a:extLst>
          </p:cNvPr>
          <p:cNvSpPr/>
          <p:nvPr/>
        </p:nvSpPr>
        <p:spPr bwMode="auto">
          <a:xfrm>
            <a:off x="9721061" y="3815808"/>
            <a:ext cx="25724" cy="37034"/>
          </a:xfrm>
          <a:custGeom>
            <a:avLst/>
            <a:gdLst>
              <a:gd name="T0" fmla="*/ 3 w 9"/>
              <a:gd name="T1" fmla="*/ 2 h 10"/>
              <a:gd name="T2" fmla="*/ 0 w 9"/>
              <a:gd name="T3" fmla="*/ 7 h 10"/>
              <a:gd name="T4" fmla="*/ 4 w 9"/>
              <a:gd name="T5" fmla="*/ 8 h 10"/>
              <a:gd name="T6" fmla="*/ 9 w 9"/>
              <a:gd name="T7" fmla="*/ 10 h 10"/>
              <a:gd name="T8" fmla="*/ 7 w 9"/>
              <a:gd name="T9" fmla="*/ 5 h 10"/>
              <a:gd name="T10" fmla="*/ 8 w 9"/>
              <a:gd name="T11" fmla="*/ 3 h 10"/>
              <a:gd name="T12" fmla="*/ 3 w 9"/>
              <a:gd name="T13" fmla="*/ 2 h 10"/>
              <a:gd name="T14" fmla="*/ 3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2"/>
                </a:moveTo>
                <a:cubicBezTo>
                  <a:pt x="1" y="3"/>
                  <a:pt x="0" y="5"/>
                  <a:pt x="0" y="7"/>
                </a:cubicBezTo>
                <a:cubicBezTo>
                  <a:pt x="1" y="7"/>
                  <a:pt x="4" y="7"/>
                  <a:pt x="4" y="8"/>
                </a:cubicBezTo>
                <a:cubicBezTo>
                  <a:pt x="6" y="10"/>
                  <a:pt x="7" y="10"/>
                  <a:pt x="9" y="10"/>
                </a:cubicBezTo>
                <a:cubicBezTo>
                  <a:pt x="9" y="10"/>
                  <a:pt x="7" y="5"/>
                  <a:pt x="7" y="5"/>
                </a:cubicBezTo>
                <a:cubicBezTo>
                  <a:pt x="8" y="5"/>
                  <a:pt x="9" y="5"/>
                  <a:pt x="8" y="3"/>
                </a:cubicBezTo>
                <a:cubicBezTo>
                  <a:pt x="6" y="2"/>
                  <a:pt x="5" y="0"/>
                  <a:pt x="3" y="2"/>
                </a:cubicBezTo>
                <a:cubicBezTo>
                  <a:pt x="1" y="4"/>
                  <a:pt x="4" y="1"/>
                  <a:pt x="3"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28" name="Freeform 681">
            <a:extLst>
              <a:ext uri="{FF2B5EF4-FFF2-40B4-BE49-F238E27FC236}">
                <a16:creationId xmlns:a16="http://schemas.microsoft.com/office/drawing/2014/main" id="{19A618D4-830D-5265-DA1F-AB92E385FB53}"/>
              </a:ext>
            </a:extLst>
          </p:cNvPr>
          <p:cNvSpPr/>
          <p:nvPr/>
        </p:nvSpPr>
        <p:spPr bwMode="auto">
          <a:xfrm>
            <a:off x="9558802" y="3678781"/>
            <a:ext cx="100918" cy="97522"/>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29" name="Freeform 682">
            <a:extLst>
              <a:ext uri="{FF2B5EF4-FFF2-40B4-BE49-F238E27FC236}">
                <a16:creationId xmlns:a16="http://schemas.microsoft.com/office/drawing/2014/main" id="{0ACDE0F8-3BD3-5D01-48A1-626D135C81D5}"/>
              </a:ext>
            </a:extLst>
          </p:cNvPr>
          <p:cNvSpPr/>
          <p:nvPr/>
        </p:nvSpPr>
        <p:spPr bwMode="auto">
          <a:xfrm>
            <a:off x="9605303" y="3671375"/>
            <a:ext cx="144451" cy="170356"/>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30" name="Freeform 683">
            <a:extLst>
              <a:ext uri="{FF2B5EF4-FFF2-40B4-BE49-F238E27FC236}">
                <a16:creationId xmlns:a16="http://schemas.microsoft.com/office/drawing/2014/main" id="{E0F61682-D9A5-3BF5-F2CE-FDE96DDD715F}"/>
              </a:ext>
            </a:extLst>
          </p:cNvPr>
          <p:cNvSpPr/>
          <p:nvPr/>
        </p:nvSpPr>
        <p:spPr bwMode="auto">
          <a:xfrm>
            <a:off x="9422266" y="3572618"/>
            <a:ext cx="275049" cy="130852"/>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31" name="Freeform 684">
            <a:extLst>
              <a:ext uri="{FF2B5EF4-FFF2-40B4-BE49-F238E27FC236}">
                <a16:creationId xmlns:a16="http://schemas.microsoft.com/office/drawing/2014/main" id="{A5BDE5DF-C29B-C596-D886-AE71ABA647CD}"/>
              </a:ext>
            </a:extLst>
          </p:cNvPr>
          <p:cNvSpPr/>
          <p:nvPr/>
        </p:nvSpPr>
        <p:spPr bwMode="auto">
          <a:xfrm>
            <a:off x="9546929" y="3780008"/>
            <a:ext cx="304731" cy="304913"/>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32" name="Freeform 685">
            <a:extLst>
              <a:ext uri="{FF2B5EF4-FFF2-40B4-BE49-F238E27FC236}">
                <a16:creationId xmlns:a16="http://schemas.microsoft.com/office/drawing/2014/main" id="{37BA7E2A-AE9B-F973-24B0-801AE4F80278}"/>
              </a:ext>
            </a:extLst>
          </p:cNvPr>
          <p:cNvSpPr/>
          <p:nvPr/>
        </p:nvSpPr>
        <p:spPr bwMode="auto">
          <a:xfrm>
            <a:off x="9552866" y="3757786"/>
            <a:ext cx="60353" cy="80240"/>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33" name="Freeform 686">
            <a:extLst>
              <a:ext uri="{FF2B5EF4-FFF2-40B4-BE49-F238E27FC236}">
                <a16:creationId xmlns:a16="http://schemas.microsoft.com/office/drawing/2014/main" id="{158882BF-30C4-24B1-AD4E-680072A02E21}"/>
              </a:ext>
            </a:extLst>
          </p:cNvPr>
          <p:cNvSpPr/>
          <p:nvPr/>
        </p:nvSpPr>
        <p:spPr bwMode="auto">
          <a:xfrm>
            <a:off x="9555834" y="3729395"/>
            <a:ext cx="22756" cy="32098"/>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34" name="Freeform 687">
            <a:extLst>
              <a:ext uri="{FF2B5EF4-FFF2-40B4-BE49-F238E27FC236}">
                <a16:creationId xmlns:a16="http://schemas.microsoft.com/office/drawing/2014/main" id="{A6BB8594-D0FF-989E-881A-9C4B246A9AE1}"/>
              </a:ext>
            </a:extLst>
          </p:cNvPr>
          <p:cNvSpPr/>
          <p:nvPr/>
        </p:nvSpPr>
        <p:spPr bwMode="auto">
          <a:xfrm>
            <a:off x="9552866" y="3772601"/>
            <a:ext cx="8905" cy="25924"/>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35" name="Freeform 688">
            <a:extLst>
              <a:ext uri="{FF2B5EF4-FFF2-40B4-BE49-F238E27FC236}">
                <a16:creationId xmlns:a16="http://schemas.microsoft.com/office/drawing/2014/main" id="{ECA0A07A-71A5-C661-9CF9-500C1DD7C56B}"/>
              </a:ext>
            </a:extLst>
          </p:cNvPr>
          <p:cNvSpPr/>
          <p:nvPr/>
        </p:nvSpPr>
        <p:spPr bwMode="auto">
          <a:xfrm>
            <a:off x="9540993" y="3757786"/>
            <a:ext cx="23745" cy="95054"/>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36" name="Freeform 689">
            <a:extLst>
              <a:ext uri="{FF2B5EF4-FFF2-40B4-BE49-F238E27FC236}">
                <a16:creationId xmlns:a16="http://schemas.microsoft.com/office/drawing/2014/main" id="{A94F6DD2-0276-864A-09B5-A74E98973590}"/>
              </a:ext>
            </a:extLst>
          </p:cNvPr>
          <p:cNvSpPr/>
          <p:nvPr/>
        </p:nvSpPr>
        <p:spPr bwMode="auto">
          <a:xfrm>
            <a:off x="9781413" y="3899750"/>
            <a:ext cx="14840" cy="28393"/>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37" name="Freeform 690">
            <a:extLst>
              <a:ext uri="{FF2B5EF4-FFF2-40B4-BE49-F238E27FC236}">
                <a16:creationId xmlns:a16="http://schemas.microsoft.com/office/drawing/2014/main" id="{9C796691-50D2-63A2-4460-DEECA8FAF014}"/>
              </a:ext>
            </a:extLst>
          </p:cNvPr>
          <p:cNvSpPr/>
          <p:nvPr/>
        </p:nvSpPr>
        <p:spPr bwMode="auto">
          <a:xfrm>
            <a:off x="9662688" y="4034307"/>
            <a:ext cx="154344" cy="122212"/>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38" name="Freeform 691">
            <a:extLst>
              <a:ext uri="{FF2B5EF4-FFF2-40B4-BE49-F238E27FC236}">
                <a16:creationId xmlns:a16="http://schemas.microsoft.com/office/drawing/2014/main" id="{D477528D-B3EB-04E2-5E11-F800CA639586}"/>
              </a:ext>
            </a:extLst>
          </p:cNvPr>
          <p:cNvSpPr/>
          <p:nvPr/>
        </p:nvSpPr>
        <p:spPr bwMode="auto">
          <a:xfrm>
            <a:off x="9799222" y="3899750"/>
            <a:ext cx="118726" cy="177763"/>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39" name="Freeform 692">
            <a:extLst>
              <a:ext uri="{FF2B5EF4-FFF2-40B4-BE49-F238E27FC236}">
                <a16:creationId xmlns:a16="http://schemas.microsoft.com/office/drawing/2014/main" id="{02E5C5FF-1701-9B7B-F0E7-BE1627776F7F}"/>
              </a:ext>
            </a:extLst>
          </p:cNvPr>
          <p:cNvSpPr/>
          <p:nvPr/>
        </p:nvSpPr>
        <p:spPr bwMode="auto">
          <a:xfrm>
            <a:off x="10051516" y="3551632"/>
            <a:ext cx="159292" cy="86413"/>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40" name="Freeform 693">
            <a:extLst>
              <a:ext uri="{FF2B5EF4-FFF2-40B4-BE49-F238E27FC236}">
                <a16:creationId xmlns:a16="http://schemas.microsoft.com/office/drawing/2014/main" id="{8DCD5644-234A-8D1A-9357-56C4EA761DB3}"/>
              </a:ext>
            </a:extLst>
          </p:cNvPr>
          <p:cNvSpPr/>
          <p:nvPr/>
        </p:nvSpPr>
        <p:spPr bwMode="auto">
          <a:xfrm>
            <a:off x="9857597" y="3497316"/>
            <a:ext cx="258230" cy="188873"/>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41" name="Freeform 694">
            <a:extLst>
              <a:ext uri="{FF2B5EF4-FFF2-40B4-BE49-F238E27FC236}">
                <a16:creationId xmlns:a16="http://schemas.microsoft.com/office/drawing/2014/main" id="{7F6C7DA2-26F3-1B2D-8D24-9583FB4B5E38}"/>
              </a:ext>
            </a:extLst>
          </p:cNvPr>
          <p:cNvSpPr/>
          <p:nvPr/>
        </p:nvSpPr>
        <p:spPr bwMode="auto">
          <a:xfrm>
            <a:off x="9935759" y="3707174"/>
            <a:ext cx="0" cy="3704"/>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42" name="Freeform 695">
            <a:extLst>
              <a:ext uri="{FF2B5EF4-FFF2-40B4-BE49-F238E27FC236}">
                <a16:creationId xmlns:a16="http://schemas.microsoft.com/office/drawing/2014/main" id="{3B02788C-8D96-8C2B-2053-4967AB89687B}"/>
              </a:ext>
            </a:extLst>
          </p:cNvPr>
          <p:cNvSpPr/>
          <p:nvPr/>
        </p:nvSpPr>
        <p:spPr bwMode="auto">
          <a:xfrm>
            <a:off x="9802191" y="3562742"/>
            <a:ext cx="211728" cy="155542"/>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43" name="Freeform 696">
            <a:extLst>
              <a:ext uri="{FF2B5EF4-FFF2-40B4-BE49-F238E27FC236}">
                <a16:creationId xmlns:a16="http://schemas.microsoft.com/office/drawing/2014/main" id="{993A2AD1-402D-6115-8E28-4290C27DCA2E}"/>
              </a:ext>
            </a:extLst>
          </p:cNvPr>
          <p:cNvSpPr/>
          <p:nvPr/>
        </p:nvSpPr>
        <p:spPr bwMode="auto">
          <a:xfrm>
            <a:off x="10025792" y="3598541"/>
            <a:ext cx="115758" cy="97522"/>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44" name="Freeform 697">
            <a:extLst>
              <a:ext uri="{FF2B5EF4-FFF2-40B4-BE49-F238E27FC236}">
                <a16:creationId xmlns:a16="http://schemas.microsoft.com/office/drawing/2014/main" id="{8D82FEBC-6A32-6DB6-AB48-AF3165BD85B6}"/>
              </a:ext>
            </a:extLst>
          </p:cNvPr>
          <p:cNvSpPr/>
          <p:nvPr/>
        </p:nvSpPr>
        <p:spPr bwMode="auto">
          <a:xfrm>
            <a:off x="9932791" y="3682485"/>
            <a:ext cx="240422" cy="267879"/>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45" name="Freeform 698">
            <a:extLst>
              <a:ext uri="{FF2B5EF4-FFF2-40B4-BE49-F238E27FC236}">
                <a16:creationId xmlns:a16="http://schemas.microsoft.com/office/drawing/2014/main" id="{4E52E212-7291-A031-3EFF-8F0DA4E2A6A7}"/>
              </a:ext>
            </a:extLst>
          </p:cNvPr>
          <p:cNvSpPr/>
          <p:nvPr/>
        </p:nvSpPr>
        <p:spPr bwMode="auto">
          <a:xfrm>
            <a:off x="9920918" y="3649155"/>
            <a:ext cx="217665" cy="192576"/>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46" name="Freeform 699">
            <a:extLst>
              <a:ext uri="{FF2B5EF4-FFF2-40B4-BE49-F238E27FC236}">
                <a16:creationId xmlns:a16="http://schemas.microsoft.com/office/drawing/2014/main" id="{DE035C5A-EAB3-B692-3256-6606F136B0C9}"/>
              </a:ext>
            </a:extLst>
          </p:cNvPr>
          <p:cNvSpPr/>
          <p:nvPr/>
        </p:nvSpPr>
        <p:spPr bwMode="auto">
          <a:xfrm>
            <a:off x="9901130" y="3493612"/>
            <a:ext cx="7915" cy="14814"/>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47" name="Freeform 700">
            <a:extLst>
              <a:ext uri="{FF2B5EF4-FFF2-40B4-BE49-F238E27FC236}">
                <a16:creationId xmlns:a16="http://schemas.microsoft.com/office/drawing/2014/main" id="{3EF0C0D5-3442-0168-C653-D7D8680D235F}"/>
              </a:ext>
            </a:extLst>
          </p:cNvPr>
          <p:cNvSpPr/>
          <p:nvPr/>
        </p:nvSpPr>
        <p:spPr bwMode="auto">
          <a:xfrm>
            <a:off x="9718093" y="3265237"/>
            <a:ext cx="588686" cy="351823"/>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48" name="Freeform 701">
            <a:extLst>
              <a:ext uri="{FF2B5EF4-FFF2-40B4-BE49-F238E27FC236}">
                <a16:creationId xmlns:a16="http://schemas.microsoft.com/office/drawing/2014/main" id="{BDDD63C9-F4F2-434C-A4C4-4ECEB4BB916A}"/>
              </a:ext>
            </a:extLst>
          </p:cNvPr>
          <p:cNvSpPr/>
          <p:nvPr/>
        </p:nvSpPr>
        <p:spPr bwMode="auto">
          <a:xfrm>
            <a:off x="10036676" y="3703471"/>
            <a:ext cx="406638" cy="540695"/>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49" name="Freeform 702">
            <a:extLst>
              <a:ext uri="{FF2B5EF4-FFF2-40B4-BE49-F238E27FC236}">
                <a16:creationId xmlns:a16="http://schemas.microsoft.com/office/drawing/2014/main" id="{4CC153E4-F592-7528-DF03-966FAB5E1199}"/>
              </a:ext>
            </a:extLst>
          </p:cNvPr>
          <p:cNvSpPr/>
          <p:nvPr/>
        </p:nvSpPr>
        <p:spPr bwMode="auto">
          <a:xfrm>
            <a:off x="10371088" y="3852841"/>
            <a:ext cx="118726" cy="355526"/>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50" name="Freeform 703">
            <a:extLst>
              <a:ext uri="{FF2B5EF4-FFF2-40B4-BE49-F238E27FC236}">
                <a16:creationId xmlns:a16="http://schemas.microsoft.com/office/drawing/2014/main" id="{73B25480-646A-8DFD-971E-89B0E49F1341}"/>
              </a:ext>
            </a:extLst>
          </p:cNvPr>
          <p:cNvSpPr/>
          <p:nvPr/>
        </p:nvSpPr>
        <p:spPr bwMode="auto">
          <a:xfrm>
            <a:off x="10315682" y="3896046"/>
            <a:ext cx="66290" cy="101226"/>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51" name="Freeform 704">
            <a:extLst>
              <a:ext uri="{FF2B5EF4-FFF2-40B4-BE49-F238E27FC236}">
                <a16:creationId xmlns:a16="http://schemas.microsoft.com/office/drawing/2014/main" id="{3A1861C0-E3D2-E96C-441A-642F22800026}"/>
              </a:ext>
            </a:extLst>
          </p:cNvPr>
          <p:cNvSpPr/>
          <p:nvPr/>
        </p:nvSpPr>
        <p:spPr bwMode="auto">
          <a:xfrm>
            <a:off x="10440345" y="4008383"/>
            <a:ext cx="121695" cy="278989"/>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52" name="Freeform 705">
            <a:extLst>
              <a:ext uri="{FF2B5EF4-FFF2-40B4-BE49-F238E27FC236}">
                <a16:creationId xmlns:a16="http://schemas.microsoft.com/office/drawing/2014/main" id="{2E0F87AD-277A-D94C-9791-E3BDCE96B49D}"/>
              </a:ext>
            </a:extLst>
          </p:cNvPr>
          <p:cNvSpPr/>
          <p:nvPr/>
        </p:nvSpPr>
        <p:spPr bwMode="auto">
          <a:xfrm>
            <a:off x="10506634" y="3950363"/>
            <a:ext cx="110811" cy="282693"/>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53" name="Freeform 706">
            <a:extLst>
              <a:ext uri="{FF2B5EF4-FFF2-40B4-BE49-F238E27FC236}">
                <a16:creationId xmlns:a16="http://schemas.microsoft.com/office/drawing/2014/main" id="{2EA6CB8C-BE01-2021-E817-E280287CF0E7}"/>
              </a:ext>
            </a:extLst>
          </p:cNvPr>
          <p:cNvSpPr/>
          <p:nvPr/>
        </p:nvSpPr>
        <p:spPr bwMode="auto">
          <a:xfrm>
            <a:off x="10480910" y="3972584"/>
            <a:ext cx="106854" cy="162949"/>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54" name="Freeform 709">
            <a:extLst>
              <a:ext uri="{FF2B5EF4-FFF2-40B4-BE49-F238E27FC236}">
                <a16:creationId xmlns:a16="http://schemas.microsoft.com/office/drawing/2014/main" id="{F3CC7ECC-217E-1EDE-DDBE-668DD2EF6833}"/>
              </a:ext>
            </a:extLst>
          </p:cNvPr>
          <p:cNvSpPr/>
          <p:nvPr/>
        </p:nvSpPr>
        <p:spPr bwMode="auto">
          <a:xfrm>
            <a:off x="10605573" y="4302186"/>
            <a:ext cx="148408" cy="162949"/>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55" name="Freeform 710">
            <a:extLst>
              <a:ext uri="{FF2B5EF4-FFF2-40B4-BE49-F238E27FC236}">
                <a16:creationId xmlns:a16="http://schemas.microsoft.com/office/drawing/2014/main" id="{B6A665FC-5363-D761-1FCC-3051DEB62B9B}"/>
              </a:ext>
            </a:extLst>
          </p:cNvPr>
          <p:cNvSpPr/>
          <p:nvPr/>
        </p:nvSpPr>
        <p:spPr bwMode="auto">
          <a:xfrm>
            <a:off x="10614477" y="4258979"/>
            <a:ext cx="142472" cy="116040"/>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56" name="Freeform 711">
            <a:extLst>
              <a:ext uri="{FF2B5EF4-FFF2-40B4-BE49-F238E27FC236}">
                <a16:creationId xmlns:a16="http://schemas.microsoft.com/office/drawing/2014/main" id="{1448721F-7854-E286-6B3F-5C693599EE36}"/>
              </a:ext>
            </a:extLst>
          </p:cNvPr>
          <p:cNvSpPr/>
          <p:nvPr/>
        </p:nvSpPr>
        <p:spPr bwMode="auto">
          <a:xfrm>
            <a:off x="10324587" y="3856544"/>
            <a:ext cx="49470" cy="35799"/>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57" name="Freeform 712">
            <a:extLst>
              <a:ext uri="{FF2B5EF4-FFF2-40B4-BE49-F238E27FC236}">
                <a16:creationId xmlns:a16="http://schemas.microsoft.com/office/drawing/2014/main" id="{32492C36-F4E9-3235-246A-8E077F3DA64D}"/>
              </a:ext>
            </a:extLst>
          </p:cNvPr>
          <p:cNvSpPr/>
          <p:nvPr/>
        </p:nvSpPr>
        <p:spPr bwMode="auto">
          <a:xfrm>
            <a:off x="10210808" y="3815808"/>
            <a:ext cx="107842" cy="83943"/>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58" name="Freeform 713">
            <a:extLst>
              <a:ext uri="{FF2B5EF4-FFF2-40B4-BE49-F238E27FC236}">
                <a16:creationId xmlns:a16="http://schemas.microsoft.com/office/drawing/2014/main" id="{E1F55195-FBA3-5F00-9723-337DC4FF0E5C}"/>
              </a:ext>
            </a:extLst>
          </p:cNvPr>
          <p:cNvSpPr/>
          <p:nvPr/>
        </p:nvSpPr>
        <p:spPr bwMode="auto">
          <a:xfrm>
            <a:off x="10509602" y="4120719"/>
            <a:ext cx="81129" cy="83943"/>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59" name="Freeform 714">
            <a:extLst>
              <a:ext uri="{FF2B5EF4-FFF2-40B4-BE49-F238E27FC236}">
                <a16:creationId xmlns:a16="http://schemas.microsoft.com/office/drawing/2014/main" id="{88B13873-912D-7235-B4CC-4DD5BEBEAC4F}"/>
              </a:ext>
            </a:extLst>
          </p:cNvPr>
          <p:cNvSpPr/>
          <p:nvPr/>
        </p:nvSpPr>
        <p:spPr bwMode="auto">
          <a:xfrm>
            <a:off x="10477941" y="4268854"/>
            <a:ext cx="64310" cy="95054"/>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60" name="Freeform 715">
            <a:extLst>
              <a:ext uri="{FF2B5EF4-FFF2-40B4-BE49-F238E27FC236}">
                <a16:creationId xmlns:a16="http://schemas.microsoft.com/office/drawing/2014/main" id="{916BB7D9-C62F-110C-E942-A093718C1B96}"/>
              </a:ext>
            </a:extLst>
          </p:cNvPr>
          <p:cNvSpPr/>
          <p:nvPr/>
        </p:nvSpPr>
        <p:spPr bwMode="auto">
          <a:xfrm>
            <a:off x="10115826" y="3308442"/>
            <a:ext cx="869672" cy="707348"/>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61" name="Freeform 716">
            <a:extLst>
              <a:ext uri="{FF2B5EF4-FFF2-40B4-BE49-F238E27FC236}">
                <a16:creationId xmlns:a16="http://schemas.microsoft.com/office/drawing/2014/main" id="{5F9DBAE9-E4F5-7F0C-51BC-504749537FA0}"/>
              </a:ext>
            </a:extLst>
          </p:cNvPr>
          <p:cNvSpPr/>
          <p:nvPr/>
        </p:nvSpPr>
        <p:spPr bwMode="auto">
          <a:xfrm>
            <a:off x="10315682" y="3344243"/>
            <a:ext cx="455117" cy="246892"/>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62" name="Freeform 717">
            <a:extLst>
              <a:ext uri="{FF2B5EF4-FFF2-40B4-BE49-F238E27FC236}">
                <a16:creationId xmlns:a16="http://schemas.microsoft.com/office/drawing/2014/main" id="{84CB0493-F2E6-CD66-6C99-E9AFF048B9AC}"/>
              </a:ext>
            </a:extLst>
          </p:cNvPr>
          <p:cNvSpPr/>
          <p:nvPr/>
        </p:nvSpPr>
        <p:spPr bwMode="auto">
          <a:xfrm>
            <a:off x="9219442" y="2870208"/>
            <a:ext cx="182047" cy="391326"/>
          </a:xfrm>
          <a:custGeom>
            <a:avLst/>
            <a:gdLst>
              <a:gd name="T0" fmla="*/ 61 w 63"/>
              <a:gd name="T1" fmla="*/ 25 h 108"/>
              <a:gd name="T2" fmla="*/ 61 w 63"/>
              <a:gd name="T3" fmla="*/ 20 h 108"/>
              <a:gd name="T4" fmla="*/ 61 w 63"/>
              <a:gd name="T5" fmla="*/ 16 h 108"/>
              <a:gd name="T6" fmla="*/ 60 w 63"/>
              <a:gd name="T7" fmla="*/ 13 h 108"/>
              <a:gd name="T8" fmla="*/ 60 w 63"/>
              <a:gd name="T9" fmla="*/ 11 h 108"/>
              <a:gd name="T10" fmla="*/ 57 w 63"/>
              <a:gd name="T11" fmla="*/ 7 h 108"/>
              <a:gd name="T12" fmla="*/ 51 w 63"/>
              <a:gd name="T13" fmla="*/ 5 h 108"/>
              <a:gd name="T14" fmla="*/ 44 w 63"/>
              <a:gd name="T15" fmla="*/ 1 h 108"/>
              <a:gd name="T16" fmla="*/ 44 w 63"/>
              <a:gd name="T17" fmla="*/ 5 h 108"/>
              <a:gd name="T18" fmla="*/ 34 w 63"/>
              <a:gd name="T19" fmla="*/ 5 h 108"/>
              <a:gd name="T20" fmla="*/ 34 w 63"/>
              <a:gd name="T21" fmla="*/ 10 h 108"/>
              <a:gd name="T22" fmla="*/ 29 w 63"/>
              <a:gd name="T23" fmla="*/ 10 h 108"/>
              <a:gd name="T24" fmla="*/ 27 w 63"/>
              <a:gd name="T25" fmla="*/ 12 h 108"/>
              <a:gd name="T26" fmla="*/ 25 w 63"/>
              <a:gd name="T27" fmla="*/ 15 h 108"/>
              <a:gd name="T28" fmla="*/ 25 w 63"/>
              <a:gd name="T29" fmla="*/ 18 h 108"/>
              <a:gd name="T30" fmla="*/ 24 w 63"/>
              <a:gd name="T31" fmla="*/ 20 h 108"/>
              <a:gd name="T32" fmla="*/ 20 w 63"/>
              <a:gd name="T33" fmla="*/ 25 h 108"/>
              <a:gd name="T34" fmla="*/ 17 w 63"/>
              <a:gd name="T35" fmla="*/ 27 h 108"/>
              <a:gd name="T36" fmla="*/ 16 w 63"/>
              <a:gd name="T37" fmla="*/ 33 h 108"/>
              <a:gd name="T38" fmla="*/ 13 w 63"/>
              <a:gd name="T39" fmla="*/ 38 h 108"/>
              <a:gd name="T40" fmla="*/ 15 w 63"/>
              <a:gd name="T41" fmla="*/ 42 h 108"/>
              <a:gd name="T42" fmla="*/ 9 w 63"/>
              <a:gd name="T43" fmla="*/ 44 h 108"/>
              <a:gd name="T44" fmla="*/ 5 w 63"/>
              <a:gd name="T45" fmla="*/ 51 h 108"/>
              <a:gd name="T46" fmla="*/ 6 w 63"/>
              <a:gd name="T47" fmla="*/ 57 h 108"/>
              <a:gd name="T48" fmla="*/ 8 w 63"/>
              <a:gd name="T49" fmla="*/ 63 h 108"/>
              <a:gd name="T50" fmla="*/ 7 w 63"/>
              <a:gd name="T51" fmla="*/ 67 h 108"/>
              <a:gd name="T52" fmla="*/ 7 w 63"/>
              <a:gd name="T53" fmla="*/ 74 h 108"/>
              <a:gd name="T54" fmla="*/ 4 w 63"/>
              <a:gd name="T55" fmla="*/ 78 h 108"/>
              <a:gd name="T56" fmla="*/ 3 w 63"/>
              <a:gd name="T57" fmla="*/ 83 h 108"/>
              <a:gd name="T58" fmla="*/ 0 w 63"/>
              <a:gd name="T59" fmla="*/ 82 h 108"/>
              <a:gd name="T60" fmla="*/ 4 w 63"/>
              <a:gd name="T61" fmla="*/ 90 h 108"/>
              <a:gd name="T62" fmla="*/ 7 w 63"/>
              <a:gd name="T63" fmla="*/ 97 h 108"/>
              <a:gd name="T64" fmla="*/ 8 w 63"/>
              <a:gd name="T65" fmla="*/ 102 h 108"/>
              <a:gd name="T66" fmla="*/ 10 w 63"/>
              <a:gd name="T67" fmla="*/ 107 h 108"/>
              <a:gd name="T68" fmla="*/ 14 w 63"/>
              <a:gd name="T69" fmla="*/ 108 h 108"/>
              <a:gd name="T70" fmla="*/ 15 w 63"/>
              <a:gd name="T71" fmla="*/ 105 h 108"/>
              <a:gd name="T72" fmla="*/ 24 w 63"/>
              <a:gd name="T73" fmla="*/ 101 h 108"/>
              <a:gd name="T74" fmla="*/ 27 w 63"/>
              <a:gd name="T75" fmla="*/ 92 h 108"/>
              <a:gd name="T76" fmla="*/ 26 w 63"/>
              <a:gd name="T77" fmla="*/ 87 h 108"/>
              <a:gd name="T78" fmla="*/ 28 w 63"/>
              <a:gd name="T79" fmla="*/ 84 h 108"/>
              <a:gd name="T80" fmla="*/ 32 w 63"/>
              <a:gd name="T81" fmla="*/ 82 h 108"/>
              <a:gd name="T82" fmla="*/ 32 w 63"/>
              <a:gd name="T83" fmla="*/ 81 h 108"/>
              <a:gd name="T84" fmla="*/ 35 w 63"/>
              <a:gd name="T85" fmla="*/ 80 h 108"/>
              <a:gd name="T86" fmla="*/ 34 w 63"/>
              <a:gd name="T87" fmla="*/ 78 h 108"/>
              <a:gd name="T88" fmla="*/ 36 w 63"/>
              <a:gd name="T89" fmla="*/ 77 h 108"/>
              <a:gd name="T90" fmla="*/ 35 w 63"/>
              <a:gd name="T91" fmla="*/ 73 h 108"/>
              <a:gd name="T92" fmla="*/ 29 w 63"/>
              <a:gd name="T93" fmla="*/ 66 h 108"/>
              <a:gd name="T94" fmla="*/ 30 w 63"/>
              <a:gd name="T95" fmla="*/ 60 h 108"/>
              <a:gd name="T96" fmla="*/ 30 w 63"/>
              <a:gd name="T97" fmla="*/ 56 h 108"/>
              <a:gd name="T98" fmla="*/ 33 w 63"/>
              <a:gd name="T99" fmla="*/ 53 h 108"/>
              <a:gd name="T100" fmla="*/ 39 w 63"/>
              <a:gd name="T101" fmla="*/ 48 h 108"/>
              <a:gd name="T102" fmla="*/ 49 w 63"/>
              <a:gd name="T103" fmla="*/ 41 h 108"/>
              <a:gd name="T104" fmla="*/ 50 w 63"/>
              <a:gd name="T105" fmla="*/ 35 h 108"/>
              <a:gd name="T106" fmla="*/ 50 w 63"/>
              <a:gd name="T107" fmla="*/ 32 h 108"/>
              <a:gd name="T108" fmla="*/ 54 w 63"/>
              <a:gd name="T109" fmla="*/ 30 h 108"/>
              <a:gd name="T110" fmla="*/ 58 w 63"/>
              <a:gd name="T111" fmla="*/ 29 h 108"/>
              <a:gd name="T112" fmla="*/ 60 w 63"/>
              <a:gd name="T113" fmla="*/ 28 h 108"/>
              <a:gd name="T114" fmla="*/ 63 w 63"/>
              <a:gd name="T115" fmla="*/ 28 h 108"/>
              <a:gd name="T116" fmla="*/ 61 w 63"/>
              <a:gd name="T117" fmla="*/ 25 h 108"/>
              <a:gd name="T118" fmla="*/ 61 w 63"/>
              <a:gd name="T119"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108">
                <a:moveTo>
                  <a:pt x="61" y="25"/>
                </a:moveTo>
                <a:cubicBezTo>
                  <a:pt x="60" y="24"/>
                  <a:pt x="62" y="22"/>
                  <a:pt x="61" y="20"/>
                </a:cubicBezTo>
                <a:cubicBezTo>
                  <a:pt x="60" y="18"/>
                  <a:pt x="61" y="18"/>
                  <a:pt x="61" y="16"/>
                </a:cubicBezTo>
                <a:cubicBezTo>
                  <a:pt x="61" y="15"/>
                  <a:pt x="60" y="14"/>
                  <a:pt x="60" y="13"/>
                </a:cubicBezTo>
                <a:cubicBezTo>
                  <a:pt x="59" y="12"/>
                  <a:pt x="60" y="12"/>
                  <a:pt x="60" y="11"/>
                </a:cubicBezTo>
                <a:cubicBezTo>
                  <a:pt x="59" y="9"/>
                  <a:pt x="59" y="8"/>
                  <a:pt x="57" y="7"/>
                </a:cubicBezTo>
                <a:cubicBezTo>
                  <a:pt x="55" y="6"/>
                  <a:pt x="53" y="6"/>
                  <a:pt x="51" y="5"/>
                </a:cubicBezTo>
                <a:cubicBezTo>
                  <a:pt x="49" y="3"/>
                  <a:pt x="47" y="0"/>
                  <a:pt x="44" y="1"/>
                </a:cubicBezTo>
                <a:cubicBezTo>
                  <a:pt x="43" y="1"/>
                  <a:pt x="44" y="4"/>
                  <a:pt x="44" y="5"/>
                </a:cubicBezTo>
                <a:cubicBezTo>
                  <a:pt x="43" y="8"/>
                  <a:pt x="37" y="6"/>
                  <a:pt x="34" y="5"/>
                </a:cubicBezTo>
                <a:cubicBezTo>
                  <a:pt x="34" y="7"/>
                  <a:pt x="34" y="8"/>
                  <a:pt x="34" y="10"/>
                </a:cubicBezTo>
                <a:cubicBezTo>
                  <a:pt x="33" y="10"/>
                  <a:pt x="31" y="9"/>
                  <a:pt x="29" y="10"/>
                </a:cubicBezTo>
                <a:cubicBezTo>
                  <a:pt x="28" y="10"/>
                  <a:pt x="28" y="11"/>
                  <a:pt x="27" y="12"/>
                </a:cubicBezTo>
                <a:cubicBezTo>
                  <a:pt x="27" y="13"/>
                  <a:pt x="25" y="14"/>
                  <a:pt x="25" y="15"/>
                </a:cubicBezTo>
                <a:cubicBezTo>
                  <a:pt x="24" y="16"/>
                  <a:pt x="26" y="18"/>
                  <a:pt x="25" y="18"/>
                </a:cubicBezTo>
                <a:cubicBezTo>
                  <a:pt x="25" y="19"/>
                  <a:pt x="24" y="19"/>
                  <a:pt x="24" y="20"/>
                </a:cubicBezTo>
                <a:cubicBezTo>
                  <a:pt x="22" y="21"/>
                  <a:pt x="20" y="23"/>
                  <a:pt x="20" y="25"/>
                </a:cubicBezTo>
                <a:cubicBezTo>
                  <a:pt x="20" y="27"/>
                  <a:pt x="18" y="25"/>
                  <a:pt x="17" y="27"/>
                </a:cubicBezTo>
                <a:cubicBezTo>
                  <a:pt x="17" y="29"/>
                  <a:pt x="17" y="31"/>
                  <a:pt x="16" y="33"/>
                </a:cubicBezTo>
                <a:cubicBezTo>
                  <a:pt x="16" y="35"/>
                  <a:pt x="13" y="36"/>
                  <a:pt x="13" y="38"/>
                </a:cubicBezTo>
                <a:cubicBezTo>
                  <a:pt x="13" y="39"/>
                  <a:pt x="16" y="41"/>
                  <a:pt x="15" y="42"/>
                </a:cubicBezTo>
                <a:cubicBezTo>
                  <a:pt x="13" y="44"/>
                  <a:pt x="11" y="43"/>
                  <a:pt x="9" y="44"/>
                </a:cubicBezTo>
                <a:cubicBezTo>
                  <a:pt x="6" y="45"/>
                  <a:pt x="5" y="48"/>
                  <a:pt x="5" y="51"/>
                </a:cubicBezTo>
                <a:cubicBezTo>
                  <a:pt x="6" y="53"/>
                  <a:pt x="6" y="55"/>
                  <a:pt x="6" y="57"/>
                </a:cubicBezTo>
                <a:cubicBezTo>
                  <a:pt x="6" y="60"/>
                  <a:pt x="4" y="61"/>
                  <a:pt x="8" y="63"/>
                </a:cubicBezTo>
                <a:cubicBezTo>
                  <a:pt x="10" y="65"/>
                  <a:pt x="9" y="66"/>
                  <a:pt x="7" y="67"/>
                </a:cubicBezTo>
                <a:cubicBezTo>
                  <a:pt x="6" y="68"/>
                  <a:pt x="8" y="72"/>
                  <a:pt x="7" y="74"/>
                </a:cubicBezTo>
                <a:cubicBezTo>
                  <a:pt x="7" y="76"/>
                  <a:pt x="4" y="76"/>
                  <a:pt x="4" y="78"/>
                </a:cubicBezTo>
                <a:cubicBezTo>
                  <a:pt x="4" y="79"/>
                  <a:pt x="4" y="83"/>
                  <a:pt x="3" y="83"/>
                </a:cubicBezTo>
                <a:cubicBezTo>
                  <a:pt x="3" y="83"/>
                  <a:pt x="1" y="82"/>
                  <a:pt x="0" y="82"/>
                </a:cubicBezTo>
                <a:cubicBezTo>
                  <a:pt x="0" y="86"/>
                  <a:pt x="4" y="87"/>
                  <a:pt x="4" y="90"/>
                </a:cubicBezTo>
                <a:cubicBezTo>
                  <a:pt x="3" y="91"/>
                  <a:pt x="6" y="96"/>
                  <a:pt x="7" y="97"/>
                </a:cubicBezTo>
                <a:cubicBezTo>
                  <a:pt x="9" y="99"/>
                  <a:pt x="8" y="100"/>
                  <a:pt x="8" y="102"/>
                </a:cubicBezTo>
                <a:cubicBezTo>
                  <a:pt x="8" y="103"/>
                  <a:pt x="10" y="105"/>
                  <a:pt x="10" y="107"/>
                </a:cubicBezTo>
                <a:cubicBezTo>
                  <a:pt x="9" y="108"/>
                  <a:pt x="13" y="107"/>
                  <a:pt x="14" y="108"/>
                </a:cubicBezTo>
                <a:cubicBezTo>
                  <a:pt x="16" y="108"/>
                  <a:pt x="15" y="107"/>
                  <a:pt x="15" y="105"/>
                </a:cubicBezTo>
                <a:cubicBezTo>
                  <a:pt x="15" y="100"/>
                  <a:pt x="23" y="104"/>
                  <a:pt x="24" y="101"/>
                </a:cubicBezTo>
                <a:cubicBezTo>
                  <a:pt x="25" y="98"/>
                  <a:pt x="26" y="95"/>
                  <a:pt x="27" y="92"/>
                </a:cubicBezTo>
                <a:cubicBezTo>
                  <a:pt x="27" y="90"/>
                  <a:pt x="27" y="88"/>
                  <a:pt x="26" y="87"/>
                </a:cubicBezTo>
                <a:cubicBezTo>
                  <a:pt x="25" y="85"/>
                  <a:pt x="26" y="85"/>
                  <a:pt x="28" y="84"/>
                </a:cubicBezTo>
                <a:cubicBezTo>
                  <a:pt x="29" y="84"/>
                  <a:pt x="32" y="83"/>
                  <a:pt x="32" y="82"/>
                </a:cubicBezTo>
                <a:cubicBezTo>
                  <a:pt x="32" y="82"/>
                  <a:pt x="32" y="81"/>
                  <a:pt x="32" y="81"/>
                </a:cubicBezTo>
                <a:cubicBezTo>
                  <a:pt x="33" y="81"/>
                  <a:pt x="35" y="81"/>
                  <a:pt x="35" y="80"/>
                </a:cubicBezTo>
                <a:cubicBezTo>
                  <a:pt x="35" y="79"/>
                  <a:pt x="34" y="79"/>
                  <a:pt x="34" y="78"/>
                </a:cubicBezTo>
                <a:cubicBezTo>
                  <a:pt x="35" y="78"/>
                  <a:pt x="36" y="77"/>
                  <a:pt x="36" y="77"/>
                </a:cubicBezTo>
                <a:cubicBezTo>
                  <a:pt x="38" y="75"/>
                  <a:pt x="37" y="74"/>
                  <a:pt x="35" y="73"/>
                </a:cubicBezTo>
                <a:cubicBezTo>
                  <a:pt x="33" y="71"/>
                  <a:pt x="29" y="70"/>
                  <a:pt x="29" y="66"/>
                </a:cubicBezTo>
                <a:cubicBezTo>
                  <a:pt x="29" y="64"/>
                  <a:pt x="29" y="62"/>
                  <a:pt x="30" y="60"/>
                </a:cubicBezTo>
                <a:cubicBezTo>
                  <a:pt x="31" y="58"/>
                  <a:pt x="31" y="58"/>
                  <a:pt x="30" y="56"/>
                </a:cubicBezTo>
                <a:cubicBezTo>
                  <a:pt x="29" y="56"/>
                  <a:pt x="33" y="53"/>
                  <a:pt x="33" y="53"/>
                </a:cubicBezTo>
                <a:cubicBezTo>
                  <a:pt x="35" y="51"/>
                  <a:pt x="36" y="49"/>
                  <a:pt x="39" y="48"/>
                </a:cubicBezTo>
                <a:cubicBezTo>
                  <a:pt x="42" y="47"/>
                  <a:pt x="47" y="44"/>
                  <a:pt x="49" y="41"/>
                </a:cubicBezTo>
                <a:cubicBezTo>
                  <a:pt x="51" y="38"/>
                  <a:pt x="46" y="36"/>
                  <a:pt x="50" y="35"/>
                </a:cubicBezTo>
                <a:cubicBezTo>
                  <a:pt x="52" y="34"/>
                  <a:pt x="51" y="34"/>
                  <a:pt x="50" y="32"/>
                </a:cubicBezTo>
                <a:cubicBezTo>
                  <a:pt x="50" y="31"/>
                  <a:pt x="53" y="30"/>
                  <a:pt x="54" y="30"/>
                </a:cubicBezTo>
                <a:cubicBezTo>
                  <a:pt x="56" y="28"/>
                  <a:pt x="57" y="27"/>
                  <a:pt x="58" y="29"/>
                </a:cubicBezTo>
                <a:cubicBezTo>
                  <a:pt x="59" y="29"/>
                  <a:pt x="60" y="28"/>
                  <a:pt x="60" y="28"/>
                </a:cubicBezTo>
                <a:cubicBezTo>
                  <a:pt x="61" y="28"/>
                  <a:pt x="62" y="28"/>
                  <a:pt x="63" y="28"/>
                </a:cubicBezTo>
                <a:cubicBezTo>
                  <a:pt x="63" y="27"/>
                  <a:pt x="62" y="27"/>
                  <a:pt x="61" y="25"/>
                </a:cubicBezTo>
                <a:cubicBezTo>
                  <a:pt x="60" y="24"/>
                  <a:pt x="61" y="26"/>
                  <a:pt x="61" y="25"/>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63" name="Freeform 718">
            <a:extLst>
              <a:ext uri="{FF2B5EF4-FFF2-40B4-BE49-F238E27FC236}">
                <a16:creationId xmlns:a16="http://schemas.microsoft.com/office/drawing/2014/main" id="{16837EF7-6C79-55C5-4974-3C86409ADC74}"/>
              </a:ext>
            </a:extLst>
          </p:cNvPr>
          <p:cNvSpPr/>
          <p:nvPr/>
        </p:nvSpPr>
        <p:spPr bwMode="auto">
          <a:xfrm>
            <a:off x="9353010" y="2840581"/>
            <a:ext cx="156324" cy="304913"/>
          </a:xfrm>
          <a:custGeom>
            <a:avLst/>
            <a:gdLst>
              <a:gd name="T0" fmla="*/ 53 w 54"/>
              <a:gd name="T1" fmla="*/ 59 h 84"/>
              <a:gd name="T2" fmla="*/ 47 w 54"/>
              <a:gd name="T3" fmla="*/ 55 h 84"/>
              <a:gd name="T4" fmla="*/ 49 w 54"/>
              <a:gd name="T5" fmla="*/ 51 h 84"/>
              <a:gd name="T6" fmla="*/ 44 w 54"/>
              <a:gd name="T7" fmla="*/ 44 h 84"/>
              <a:gd name="T8" fmla="*/ 46 w 54"/>
              <a:gd name="T9" fmla="*/ 43 h 84"/>
              <a:gd name="T10" fmla="*/ 44 w 54"/>
              <a:gd name="T11" fmla="*/ 38 h 84"/>
              <a:gd name="T12" fmla="*/ 45 w 54"/>
              <a:gd name="T13" fmla="*/ 36 h 84"/>
              <a:gd name="T14" fmla="*/ 44 w 54"/>
              <a:gd name="T15" fmla="*/ 32 h 84"/>
              <a:gd name="T16" fmla="*/ 42 w 54"/>
              <a:gd name="T17" fmla="*/ 26 h 84"/>
              <a:gd name="T18" fmla="*/ 45 w 54"/>
              <a:gd name="T19" fmla="*/ 23 h 84"/>
              <a:gd name="T20" fmla="*/ 44 w 54"/>
              <a:gd name="T21" fmla="*/ 19 h 84"/>
              <a:gd name="T22" fmla="*/ 38 w 54"/>
              <a:gd name="T23" fmla="*/ 13 h 84"/>
              <a:gd name="T24" fmla="*/ 40 w 54"/>
              <a:gd name="T25" fmla="*/ 12 h 84"/>
              <a:gd name="T26" fmla="*/ 39 w 54"/>
              <a:gd name="T27" fmla="*/ 10 h 84"/>
              <a:gd name="T28" fmla="*/ 41 w 54"/>
              <a:gd name="T29" fmla="*/ 3 h 84"/>
              <a:gd name="T30" fmla="*/ 37 w 54"/>
              <a:gd name="T31" fmla="*/ 1 h 84"/>
              <a:gd name="T32" fmla="*/ 34 w 54"/>
              <a:gd name="T33" fmla="*/ 0 h 84"/>
              <a:gd name="T34" fmla="*/ 29 w 54"/>
              <a:gd name="T35" fmla="*/ 1 h 84"/>
              <a:gd name="T36" fmla="*/ 25 w 54"/>
              <a:gd name="T37" fmla="*/ 5 h 84"/>
              <a:gd name="T38" fmla="*/ 24 w 54"/>
              <a:gd name="T39" fmla="*/ 10 h 84"/>
              <a:gd name="T40" fmla="*/ 21 w 54"/>
              <a:gd name="T41" fmla="*/ 13 h 84"/>
              <a:gd name="T42" fmla="*/ 17 w 54"/>
              <a:gd name="T43" fmla="*/ 11 h 84"/>
              <a:gd name="T44" fmla="*/ 14 w 54"/>
              <a:gd name="T45" fmla="*/ 12 h 84"/>
              <a:gd name="T46" fmla="*/ 7 w 54"/>
              <a:gd name="T47" fmla="*/ 10 h 84"/>
              <a:gd name="T48" fmla="*/ 4 w 54"/>
              <a:gd name="T49" fmla="*/ 7 h 84"/>
              <a:gd name="T50" fmla="*/ 0 w 54"/>
              <a:gd name="T51" fmla="*/ 9 h 84"/>
              <a:gd name="T52" fmla="*/ 8 w 54"/>
              <a:gd name="T53" fmla="*/ 14 h 84"/>
              <a:gd name="T54" fmla="*/ 12 w 54"/>
              <a:gd name="T55" fmla="*/ 16 h 84"/>
              <a:gd name="T56" fmla="*/ 14 w 54"/>
              <a:gd name="T57" fmla="*/ 19 h 84"/>
              <a:gd name="T58" fmla="*/ 14 w 54"/>
              <a:gd name="T59" fmla="*/ 21 h 84"/>
              <a:gd name="T60" fmla="*/ 15 w 54"/>
              <a:gd name="T61" fmla="*/ 24 h 84"/>
              <a:gd name="T62" fmla="*/ 15 w 54"/>
              <a:gd name="T63" fmla="*/ 27 h 84"/>
              <a:gd name="T64" fmla="*/ 16 w 54"/>
              <a:gd name="T65" fmla="*/ 29 h 84"/>
              <a:gd name="T66" fmla="*/ 15 w 54"/>
              <a:gd name="T67" fmla="*/ 33 h 84"/>
              <a:gd name="T68" fmla="*/ 17 w 54"/>
              <a:gd name="T69" fmla="*/ 36 h 84"/>
              <a:gd name="T70" fmla="*/ 21 w 54"/>
              <a:gd name="T71" fmla="*/ 38 h 84"/>
              <a:gd name="T72" fmla="*/ 22 w 54"/>
              <a:gd name="T73" fmla="*/ 41 h 84"/>
              <a:gd name="T74" fmla="*/ 23 w 54"/>
              <a:gd name="T75" fmla="*/ 44 h 84"/>
              <a:gd name="T76" fmla="*/ 20 w 54"/>
              <a:gd name="T77" fmla="*/ 44 h 84"/>
              <a:gd name="T78" fmla="*/ 16 w 54"/>
              <a:gd name="T79" fmla="*/ 49 h 84"/>
              <a:gd name="T80" fmla="*/ 13 w 54"/>
              <a:gd name="T81" fmla="*/ 51 h 84"/>
              <a:gd name="T82" fmla="*/ 10 w 54"/>
              <a:gd name="T83" fmla="*/ 54 h 84"/>
              <a:gd name="T84" fmla="*/ 4 w 54"/>
              <a:gd name="T85" fmla="*/ 57 h 84"/>
              <a:gd name="T86" fmla="*/ 2 w 54"/>
              <a:gd name="T87" fmla="*/ 62 h 84"/>
              <a:gd name="T88" fmla="*/ 4 w 54"/>
              <a:gd name="T89" fmla="*/ 67 h 84"/>
              <a:gd name="T90" fmla="*/ 4 w 54"/>
              <a:gd name="T91" fmla="*/ 73 h 84"/>
              <a:gd name="T92" fmla="*/ 4 w 54"/>
              <a:gd name="T93" fmla="*/ 78 h 84"/>
              <a:gd name="T94" fmla="*/ 7 w 54"/>
              <a:gd name="T95" fmla="*/ 80 h 84"/>
              <a:gd name="T96" fmla="*/ 5 w 54"/>
              <a:gd name="T97" fmla="*/ 81 h 84"/>
              <a:gd name="T98" fmla="*/ 8 w 54"/>
              <a:gd name="T99" fmla="*/ 79 h 84"/>
              <a:gd name="T100" fmla="*/ 8 w 54"/>
              <a:gd name="T101" fmla="*/ 83 h 84"/>
              <a:gd name="T102" fmla="*/ 11 w 54"/>
              <a:gd name="T103" fmla="*/ 80 h 84"/>
              <a:gd name="T104" fmla="*/ 11 w 54"/>
              <a:gd name="T105" fmla="*/ 83 h 84"/>
              <a:gd name="T106" fmla="*/ 23 w 54"/>
              <a:gd name="T107" fmla="*/ 80 h 84"/>
              <a:gd name="T108" fmla="*/ 36 w 54"/>
              <a:gd name="T109" fmla="*/ 78 h 84"/>
              <a:gd name="T110" fmla="*/ 46 w 54"/>
              <a:gd name="T111" fmla="*/ 68 h 84"/>
              <a:gd name="T112" fmla="*/ 53 w 54"/>
              <a:gd name="T113" fmla="*/ 59 h 84"/>
              <a:gd name="T114" fmla="*/ 53 w 54"/>
              <a:gd name="T11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84">
                <a:moveTo>
                  <a:pt x="53" y="59"/>
                </a:moveTo>
                <a:cubicBezTo>
                  <a:pt x="52" y="57"/>
                  <a:pt x="49" y="56"/>
                  <a:pt x="47" y="55"/>
                </a:cubicBezTo>
                <a:cubicBezTo>
                  <a:pt x="44" y="53"/>
                  <a:pt x="48" y="53"/>
                  <a:pt x="49" y="51"/>
                </a:cubicBezTo>
                <a:cubicBezTo>
                  <a:pt x="49" y="51"/>
                  <a:pt x="45" y="45"/>
                  <a:pt x="44" y="44"/>
                </a:cubicBezTo>
                <a:cubicBezTo>
                  <a:pt x="44" y="44"/>
                  <a:pt x="46" y="43"/>
                  <a:pt x="46" y="43"/>
                </a:cubicBezTo>
                <a:cubicBezTo>
                  <a:pt x="46" y="42"/>
                  <a:pt x="44" y="39"/>
                  <a:pt x="44" y="38"/>
                </a:cubicBezTo>
                <a:cubicBezTo>
                  <a:pt x="44" y="37"/>
                  <a:pt x="45" y="37"/>
                  <a:pt x="45" y="36"/>
                </a:cubicBezTo>
                <a:cubicBezTo>
                  <a:pt x="46" y="35"/>
                  <a:pt x="44" y="33"/>
                  <a:pt x="44" y="32"/>
                </a:cubicBezTo>
                <a:cubicBezTo>
                  <a:pt x="42" y="30"/>
                  <a:pt x="40" y="28"/>
                  <a:pt x="42" y="26"/>
                </a:cubicBezTo>
                <a:cubicBezTo>
                  <a:pt x="43" y="25"/>
                  <a:pt x="45" y="24"/>
                  <a:pt x="45" y="23"/>
                </a:cubicBezTo>
                <a:cubicBezTo>
                  <a:pt x="46" y="21"/>
                  <a:pt x="44" y="20"/>
                  <a:pt x="44" y="19"/>
                </a:cubicBezTo>
                <a:cubicBezTo>
                  <a:pt x="43" y="18"/>
                  <a:pt x="36" y="15"/>
                  <a:pt x="38" y="13"/>
                </a:cubicBezTo>
                <a:cubicBezTo>
                  <a:pt x="38" y="13"/>
                  <a:pt x="40" y="12"/>
                  <a:pt x="40" y="12"/>
                </a:cubicBezTo>
                <a:cubicBezTo>
                  <a:pt x="40" y="12"/>
                  <a:pt x="37" y="10"/>
                  <a:pt x="39" y="10"/>
                </a:cubicBezTo>
                <a:cubicBezTo>
                  <a:pt x="42" y="10"/>
                  <a:pt x="44" y="5"/>
                  <a:pt x="41" y="3"/>
                </a:cubicBezTo>
                <a:cubicBezTo>
                  <a:pt x="40" y="2"/>
                  <a:pt x="38" y="2"/>
                  <a:pt x="37" y="1"/>
                </a:cubicBezTo>
                <a:cubicBezTo>
                  <a:pt x="36" y="0"/>
                  <a:pt x="35" y="0"/>
                  <a:pt x="34" y="0"/>
                </a:cubicBezTo>
                <a:cubicBezTo>
                  <a:pt x="32" y="1"/>
                  <a:pt x="31" y="0"/>
                  <a:pt x="29" y="1"/>
                </a:cubicBezTo>
                <a:cubicBezTo>
                  <a:pt x="28" y="2"/>
                  <a:pt x="26" y="4"/>
                  <a:pt x="25" y="5"/>
                </a:cubicBezTo>
                <a:cubicBezTo>
                  <a:pt x="25" y="6"/>
                  <a:pt x="25" y="10"/>
                  <a:pt x="24" y="10"/>
                </a:cubicBezTo>
                <a:cubicBezTo>
                  <a:pt x="23" y="11"/>
                  <a:pt x="22" y="12"/>
                  <a:pt x="21" y="13"/>
                </a:cubicBezTo>
                <a:cubicBezTo>
                  <a:pt x="20" y="13"/>
                  <a:pt x="18" y="11"/>
                  <a:pt x="17" y="11"/>
                </a:cubicBezTo>
                <a:cubicBezTo>
                  <a:pt x="16" y="11"/>
                  <a:pt x="15" y="12"/>
                  <a:pt x="14" y="12"/>
                </a:cubicBezTo>
                <a:cubicBezTo>
                  <a:pt x="11" y="13"/>
                  <a:pt x="9" y="12"/>
                  <a:pt x="7" y="10"/>
                </a:cubicBezTo>
                <a:cubicBezTo>
                  <a:pt x="7" y="9"/>
                  <a:pt x="5" y="7"/>
                  <a:pt x="4" y="7"/>
                </a:cubicBezTo>
                <a:cubicBezTo>
                  <a:pt x="3" y="7"/>
                  <a:pt x="1" y="9"/>
                  <a:pt x="0" y="9"/>
                </a:cubicBezTo>
                <a:cubicBezTo>
                  <a:pt x="2" y="11"/>
                  <a:pt x="5" y="13"/>
                  <a:pt x="8" y="14"/>
                </a:cubicBezTo>
                <a:cubicBezTo>
                  <a:pt x="9" y="14"/>
                  <a:pt x="11" y="15"/>
                  <a:pt x="12" y="16"/>
                </a:cubicBezTo>
                <a:cubicBezTo>
                  <a:pt x="13" y="17"/>
                  <a:pt x="13" y="18"/>
                  <a:pt x="14" y="19"/>
                </a:cubicBezTo>
                <a:cubicBezTo>
                  <a:pt x="14" y="20"/>
                  <a:pt x="13" y="20"/>
                  <a:pt x="14" y="21"/>
                </a:cubicBezTo>
                <a:cubicBezTo>
                  <a:pt x="14" y="22"/>
                  <a:pt x="16" y="23"/>
                  <a:pt x="15" y="24"/>
                </a:cubicBezTo>
                <a:cubicBezTo>
                  <a:pt x="15" y="25"/>
                  <a:pt x="14" y="26"/>
                  <a:pt x="15" y="27"/>
                </a:cubicBezTo>
                <a:cubicBezTo>
                  <a:pt x="15" y="27"/>
                  <a:pt x="16" y="29"/>
                  <a:pt x="16" y="29"/>
                </a:cubicBezTo>
                <a:cubicBezTo>
                  <a:pt x="15" y="30"/>
                  <a:pt x="15" y="32"/>
                  <a:pt x="15" y="33"/>
                </a:cubicBezTo>
                <a:cubicBezTo>
                  <a:pt x="15" y="33"/>
                  <a:pt x="17" y="36"/>
                  <a:pt x="17" y="36"/>
                </a:cubicBezTo>
                <a:cubicBezTo>
                  <a:pt x="18" y="37"/>
                  <a:pt x="20" y="38"/>
                  <a:pt x="21" y="38"/>
                </a:cubicBezTo>
                <a:cubicBezTo>
                  <a:pt x="22" y="39"/>
                  <a:pt x="22" y="40"/>
                  <a:pt x="22" y="41"/>
                </a:cubicBezTo>
                <a:cubicBezTo>
                  <a:pt x="22" y="42"/>
                  <a:pt x="23" y="43"/>
                  <a:pt x="23" y="44"/>
                </a:cubicBezTo>
                <a:cubicBezTo>
                  <a:pt x="23" y="45"/>
                  <a:pt x="21" y="44"/>
                  <a:pt x="20" y="44"/>
                </a:cubicBezTo>
                <a:cubicBezTo>
                  <a:pt x="19" y="44"/>
                  <a:pt x="16" y="48"/>
                  <a:pt x="16" y="49"/>
                </a:cubicBezTo>
                <a:cubicBezTo>
                  <a:pt x="15" y="50"/>
                  <a:pt x="14" y="50"/>
                  <a:pt x="13" y="51"/>
                </a:cubicBezTo>
                <a:cubicBezTo>
                  <a:pt x="12" y="52"/>
                  <a:pt x="11" y="53"/>
                  <a:pt x="10" y="54"/>
                </a:cubicBezTo>
                <a:cubicBezTo>
                  <a:pt x="9" y="54"/>
                  <a:pt x="4" y="58"/>
                  <a:pt x="4" y="57"/>
                </a:cubicBezTo>
                <a:cubicBezTo>
                  <a:pt x="4" y="59"/>
                  <a:pt x="2" y="60"/>
                  <a:pt x="2" y="62"/>
                </a:cubicBezTo>
                <a:cubicBezTo>
                  <a:pt x="3" y="64"/>
                  <a:pt x="2" y="67"/>
                  <a:pt x="4" y="67"/>
                </a:cubicBezTo>
                <a:cubicBezTo>
                  <a:pt x="5" y="67"/>
                  <a:pt x="4" y="72"/>
                  <a:pt x="4" y="73"/>
                </a:cubicBezTo>
                <a:cubicBezTo>
                  <a:pt x="4" y="75"/>
                  <a:pt x="2" y="77"/>
                  <a:pt x="4" y="78"/>
                </a:cubicBezTo>
                <a:cubicBezTo>
                  <a:pt x="4" y="78"/>
                  <a:pt x="8" y="79"/>
                  <a:pt x="7" y="80"/>
                </a:cubicBezTo>
                <a:cubicBezTo>
                  <a:pt x="7" y="80"/>
                  <a:pt x="5" y="81"/>
                  <a:pt x="5" y="81"/>
                </a:cubicBezTo>
                <a:cubicBezTo>
                  <a:pt x="7" y="81"/>
                  <a:pt x="7" y="79"/>
                  <a:pt x="8" y="79"/>
                </a:cubicBezTo>
                <a:cubicBezTo>
                  <a:pt x="10" y="78"/>
                  <a:pt x="8" y="83"/>
                  <a:pt x="8" y="83"/>
                </a:cubicBezTo>
                <a:cubicBezTo>
                  <a:pt x="8" y="83"/>
                  <a:pt x="11" y="80"/>
                  <a:pt x="11" y="80"/>
                </a:cubicBezTo>
                <a:cubicBezTo>
                  <a:pt x="12" y="79"/>
                  <a:pt x="11" y="83"/>
                  <a:pt x="11" y="83"/>
                </a:cubicBezTo>
                <a:cubicBezTo>
                  <a:pt x="14" y="84"/>
                  <a:pt x="20" y="81"/>
                  <a:pt x="23" y="80"/>
                </a:cubicBezTo>
                <a:cubicBezTo>
                  <a:pt x="27" y="79"/>
                  <a:pt x="31" y="79"/>
                  <a:pt x="36" y="78"/>
                </a:cubicBezTo>
                <a:cubicBezTo>
                  <a:pt x="39" y="74"/>
                  <a:pt x="43" y="71"/>
                  <a:pt x="46" y="68"/>
                </a:cubicBezTo>
                <a:cubicBezTo>
                  <a:pt x="48" y="66"/>
                  <a:pt x="54" y="62"/>
                  <a:pt x="53" y="59"/>
                </a:cubicBezTo>
                <a:cubicBezTo>
                  <a:pt x="52" y="57"/>
                  <a:pt x="54" y="62"/>
                  <a:pt x="53" y="59"/>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64" name="Freeform 719">
            <a:extLst>
              <a:ext uri="{FF2B5EF4-FFF2-40B4-BE49-F238E27FC236}">
                <a16:creationId xmlns:a16="http://schemas.microsoft.com/office/drawing/2014/main" id="{39A2296D-B8AA-35FF-055D-2BB0B7278D19}"/>
              </a:ext>
            </a:extLst>
          </p:cNvPr>
          <p:cNvSpPr/>
          <p:nvPr/>
        </p:nvSpPr>
        <p:spPr bwMode="auto">
          <a:xfrm>
            <a:off x="9129408" y="2804781"/>
            <a:ext cx="371020" cy="387622"/>
          </a:xfrm>
          <a:custGeom>
            <a:avLst/>
            <a:gdLst>
              <a:gd name="T0" fmla="*/ 38 w 128"/>
              <a:gd name="T1" fmla="*/ 87 h 107"/>
              <a:gd name="T2" fmla="*/ 38 w 128"/>
              <a:gd name="T3" fmla="*/ 63 h 107"/>
              <a:gd name="T4" fmla="*/ 47 w 128"/>
              <a:gd name="T5" fmla="*/ 52 h 107"/>
              <a:gd name="T6" fmla="*/ 56 w 128"/>
              <a:gd name="T7" fmla="*/ 34 h 107"/>
              <a:gd name="T8" fmla="*/ 72 w 128"/>
              <a:gd name="T9" fmla="*/ 25 h 107"/>
              <a:gd name="T10" fmla="*/ 86 w 128"/>
              <a:gd name="T11" fmla="*/ 22 h 107"/>
              <a:gd name="T12" fmla="*/ 102 w 128"/>
              <a:gd name="T13" fmla="*/ 20 h 107"/>
              <a:gd name="T14" fmla="*/ 112 w 128"/>
              <a:gd name="T15" fmla="*/ 10 h 107"/>
              <a:gd name="T16" fmla="*/ 120 w 128"/>
              <a:gd name="T17" fmla="*/ 13 h 107"/>
              <a:gd name="T18" fmla="*/ 127 w 128"/>
              <a:gd name="T19" fmla="*/ 6 h 107"/>
              <a:gd name="T20" fmla="*/ 114 w 128"/>
              <a:gd name="T21" fmla="*/ 5 h 107"/>
              <a:gd name="T22" fmla="*/ 116 w 128"/>
              <a:gd name="T23" fmla="*/ 2 h 107"/>
              <a:gd name="T24" fmla="*/ 106 w 128"/>
              <a:gd name="T25" fmla="*/ 3 h 107"/>
              <a:gd name="T26" fmla="*/ 100 w 128"/>
              <a:gd name="T27" fmla="*/ 1 h 107"/>
              <a:gd name="T28" fmla="*/ 95 w 128"/>
              <a:gd name="T29" fmla="*/ 3 h 107"/>
              <a:gd name="T30" fmla="*/ 91 w 128"/>
              <a:gd name="T31" fmla="*/ 6 h 107"/>
              <a:gd name="T32" fmla="*/ 90 w 128"/>
              <a:gd name="T33" fmla="*/ 11 h 107"/>
              <a:gd name="T34" fmla="*/ 84 w 128"/>
              <a:gd name="T35" fmla="*/ 10 h 107"/>
              <a:gd name="T36" fmla="*/ 80 w 128"/>
              <a:gd name="T37" fmla="*/ 13 h 107"/>
              <a:gd name="T38" fmla="*/ 76 w 128"/>
              <a:gd name="T39" fmla="*/ 15 h 107"/>
              <a:gd name="T40" fmla="*/ 72 w 128"/>
              <a:gd name="T41" fmla="*/ 16 h 107"/>
              <a:gd name="T42" fmla="*/ 68 w 128"/>
              <a:gd name="T43" fmla="*/ 10 h 107"/>
              <a:gd name="T44" fmla="*/ 67 w 128"/>
              <a:gd name="T45" fmla="*/ 14 h 107"/>
              <a:gd name="T46" fmla="*/ 65 w 128"/>
              <a:gd name="T47" fmla="*/ 14 h 107"/>
              <a:gd name="T48" fmla="*/ 62 w 128"/>
              <a:gd name="T49" fmla="*/ 18 h 107"/>
              <a:gd name="T50" fmla="*/ 61 w 128"/>
              <a:gd name="T51" fmla="*/ 21 h 107"/>
              <a:gd name="T52" fmla="*/ 57 w 128"/>
              <a:gd name="T53" fmla="*/ 20 h 107"/>
              <a:gd name="T54" fmla="*/ 54 w 128"/>
              <a:gd name="T55" fmla="*/ 20 h 107"/>
              <a:gd name="T56" fmla="*/ 51 w 128"/>
              <a:gd name="T57" fmla="*/ 22 h 107"/>
              <a:gd name="T58" fmla="*/ 49 w 128"/>
              <a:gd name="T59" fmla="*/ 23 h 107"/>
              <a:gd name="T60" fmla="*/ 54 w 128"/>
              <a:gd name="T61" fmla="*/ 25 h 107"/>
              <a:gd name="T62" fmla="*/ 56 w 128"/>
              <a:gd name="T63" fmla="*/ 25 h 107"/>
              <a:gd name="T64" fmla="*/ 57 w 128"/>
              <a:gd name="T65" fmla="*/ 28 h 107"/>
              <a:gd name="T66" fmla="*/ 49 w 128"/>
              <a:gd name="T67" fmla="*/ 31 h 107"/>
              <a:gd name="T68" fmla="*/ 53 w 128"/>
              <a:gd name="T69" fmla="*/ 33 h 107"/>
              <a:gd name="T70" fmla="*/ 49 w 128"/>
              <a:gd name="T71" fmla="*/ 35 h 107"/>
              <a:gd name="T72" fmla="*/ 43 w 128"/>
              <a:gd name="T73" fmla="*/ 40 h 107"/>
              <a:gd name="T74" fmla="*/ 42 w 128"/>
              <a:gd name="T75" fmla="*/ 43 h 107"/>
              <a:gd name="T76" fmla="*/ 39 w 128"/>
              <a:gd name="T77" fmla="*/ 45 h 107"/>
              <a:gd name="T78" fmla="*/ 39 w 128"/>
              <a:gd name="T79" fmla="*/ 49 h 107"/>
              <a:gd name="T80" fmla="*/ 39 w 128"/>
              <a:gd name="T81" fmla="*/ 52 h 107"/>
              <a:gd name="T82" fmla="*/ 35 w 128"/>
              <a:gd name="T83" fmla="*/ 56 h 107"/>
              <a:gd name="T84" fmla="*/ 27 w 128"/>
              <a:gd name="T85" fmla="*/ 62 h 107"/>
              <a:gd name="T86" fmla="*/ 31 w 128"/>
              <a:gd name="T87" fmla="*/ 64 h 107"/>
              <a:gd name="T88" fmla="*/ 28 w 128"/>
              <a:gd name="T89" fmla="*/ 66 h 107"/>
              <a:gd name="T90" fmla="*/ 19 w 128"/>
              <a:gd name="T91" fmla="*/ 68 h 107"/>
              <a:gd name="T92" fmla="*/ 16 w 128"/>
              <a:gd name="T93" fmla="*/ 72 h 107"/>
              <a:gd name="T94" fmla="*/ 10 w 128"/>
              <a:gd name="T95" fmla="*/ 73 h 107"/>
              <a:gd name="T96" fmla="*/ 10 w 128"/>
              <a:gd name="T97" fmla="*/ 74 h 107"/>
              <a:gd name="T98" fmla="*/ 5 w 128"/>
              <a:gd name="T99" fmla="*/ 75 h 107"/>
              <a:gd name="T100" fmla="*/ 4 w 128"/>
              <a:gd name="T101" fmla="*/ 81 h 107"/>
              <a:gd name="T102" fmla="*/ 1 w 128"/>
              <a:gd name="T103" fmla="*/ 86 h 107"/>
              <a:gd name="T104" fmla="*/ 6 w 128"/>
              <a:gd name="T105" fmla="*/ 92 h 107"/>
              <a:gd name="T106" fmla="*/ 7 w 128"/>
              <a:gd name="T107" fmla="*/ 94 h 107"/>
              <a:gd name="T108" fmla="*/ 3 w 128"/>
              <a:gd name="T109" fmla="*/ 93 h 107"/>
              <a:gd name="T110" fmla="*/ 5 w 128"/>
              <a:gd name="T111" fmla="*/ 97 h 107"/>
              <a:gd name="T112" fmla="*/ 5 w 128"/>
              <a:gd name="T113" fmla="*/ 103 h 107"/>
              <a:gd name="T114" fmla="*/ 27 w 128"/>
              <a:gd name="T115" fmla="*/ 99 h 107"/>
              <a:gd name="T116" fmla="*/ 34 w 128"/>
              <a:gd name="T1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07">
                <a:moveTo>
                  <a:pt x="34" y="101"/>
                </a:moveTo>
                <a:cubicBezTo>
                  <a:pt x="34" y="101"/>
                  <a:pt x="35" y="98"/>
                  <a:pt x="35" y="97"/>
                </a:cubicBezTo>
                <a:cubicBezTo>
                  <a:pt x="35" y="95"/>
                  <a:pt x="36" y="94"/>
                  <a:pt x="38" y="93"/>
                </a:cubicBezTo>
                <a:cubicBezTo>
                  <a:pt x="40" y="91"/>
                  <a:pt x="38" y="88"/>
                  <a:pt x="38" y="87"/>
                </a:cubicBezTo>
                <a:cubicBezTo>
                  <a:pt x="38" y="84"/>
                  <a:pt x="42" y="84"/>
                  <a:pt x="39" y="82"/>
                </a:cubicBezTo>
                <a:cubicBezTo>
                  <a:pt x="37" y="80"/>
                  <a:pt x="36" y="80"/>
                  <a:pt x="37" y="77"/>
                </a:cubicBezTo>
                <a:cubicBezTo>
                  <a:pt x="38" y="75"/>
                  <a:pt x="37" y="73"/>
                  <a:pt x="37" y="71"/>
                </a:cubicBezTo>
                <a:cubicBezTo>
                  <a:pt x="36" y="68"/>
                  <a:pt x="35" y="65"/>
                  <a:pt x="38" y="63"/>
                </a:cubicBezTo>
                <a:cubicBezTo>
                  <a:pt x="39" y="62"/>
                  <a:pt x="41" y="62"/>
                  <a:pt x="42" y="61"/>
                </a:cubicBezTo>
                <a:cubicBezTo>
                  <a:pt x="43" y="61"/>
                  <a:pt x="44" y="62"/>
                  <a:pt x="45" y="61"/>
                </a:cubicBezTo>
                <a:cubicBezTo>
                  <a:pt x="46" y="59"/>
                  <a:pt x="45" y="58"/>
                  <a:pt x="44" y="57"/>
                </a:cubicBezTo>
                <a:cubicBezTo>
                  <a:pt x="44" y="55"/>
                  <a:pt x="46" y="54"/>
                  <a:pt x="47" y="52"/>
                </a:cubicBezTo>
                <a:cubicBezTo>
                  <a:pt x="47" y="51"/>
                  <a:pt x="48" y="48"/>
                  <a:pt x="48" y="46"/>
                </a:cubicBezTo>
                <a:cubicBezTo>
                  <a:pt x="48" y="44"/>
                  <a:pt x="52" y="44"/>
                  <a:pt x="51" y="43"/>
                </a:cubicBezTo>
                <a:cubicBezTo>
                  <a:pt x="51" y="41"/>
                  <a:pt x="53" y="40"/>
                  <a:pt x="54" y="38"/>
                </a:cubicBezTo>
                <a:cubicBezTo>
                  <a:pt x="56" y="36"/>
                  <a:pt x="56" y="37"/>
                  <a:pt x="56" y="34"/>
                </a:cubicBezTo>
                <a:cubicBezTo>
                  <a:pt x="55" y="33"/>
                  <a:pt x="59" y="28"/>
                  <a:pt x="60" y="28"/>
                </a:cubicBezTo>
                <a:cubicBezTo>
                  <a:pt x="61" y="27"/>
                  <a:pt x="64" y="28"/>
                  <a:pt x="65" y="28"/>
                </a:cubicBezTo>
                <a:cubicBezTo>
                  <a:pt x="65" y="26"/>
                  <a:pt x="65" y="25"/>
                  <a:pt x="65" y="23"/>
                </a:cubicBezTo>
                <a:cubicBezTo>
                  <a:pt x="68" y="24"/>
                  <a:pt x="70" y="24"/>
                  <a:pt x="72" y="25"/>
                </a:cubicBezTo>
                <a:cubicBezTo>
                  <a:pt x="76" y="25"/>
                  <a:pt x="74" y="21"/>
                  <a:pt x="75" y="19"/>
                </a:cubicBezTo>
                <a:cubicBezTo>
                  <a:pt x="75" y="19"/>
                  <a:pt x="77" y="19"/>
                  <a:pt x="78" y="19"/>
                </a:cubicBezTo>
                <a:cubicBezTo>
                  <a:pt x="79" y="18"/>
                  <a:pt x="81" y="16"/>
                  <a:pt x="82" y="18"/>
                </a:cubicBezTo>
                <a:cubicBezTo>
                  <a:pt x="84" y="19"/>
                  <a:pt x="84" y="21"/>
                  <a:pt x="86" y="22"/>
                </a:cubicBezTo>
                <a:cubicBezTo>
                  <a:pt x="87" y="22"/>
                  <a:pt x="89" y="22"/>
                  <a:pt x="90" y="22"/>
                </a:cubicBezTo>
                <a:cubicBezTo>
                  <a:pt x="91" y="22"/>
                  <a:pt x="92" y="21"/>
                  <a:pt x="94" y="21"/>
                </a:cubicBezTo>
                <a:cubicBezTo>
                  <a:pt x="95" y="21"/>
                  <a:pt x="96" y="23"/>
                  <a:pt x="98" y="23"/>
                </a:cubicBezTo>
                <a:cubicBezTo>
                  <a:pt x="98" y="22"/>
                  <a:pt x="102" y="20"/>
                  <a:pt x="102" y="20"/>
                </a:cubicBezTo>
                <a:cubicBezTo>
                  <a:pt x="102" y="17"/>
                  <a:pt x="102" y="16"/>
                  <a:pt x="103" y="14"/>
                </a:cubicBezTo>
                <a:cubicBezTo>
                  <a:pt x="104" y="13"/>
                  <a:pt x="106" y="11"/>
                  <a:pt x="107" y="11"/>
                </a:cubicBezTo>
                <a:cubicBezTo>
                  <a:pt x="108" y="11"/>
                  <a:pt x="109" y="11"/>
                  <a:pt x="110" y="11"/>
                </a:cubicBezTo>
                <a:cubicBezTo>
                  <a:pt x="111" y="11"/>
                  <a:pt x="111" y="10"/>
                  <a:pt x="112" y="10"/>
                </a:cubicBezTo>
                <a:cubicBezTo>
                  <a:pt x="113" y="10"/>
                  <a:pt x="115" y="12"/>
                  <a:pt x="116" y="12"/>
                </a:cubicBezTo>
                <a:cubicBezTo>
                  <a:pt x="118" y="13"/>
                  <a:pt x="119" y="14"/>
                  <a:pt x="119" y="17"/>
                </a:cubicBezTo>
                <a:cubicBezTo>
                  <a:pt x="121" y="17"/>
                  <a:pt x="126" y="14"/>
                  <a:pt x="124" y="12"/>
                </a:cubicBezTo>
                <a:cubicBezTo>
                  <a:pt x="126" y="13"/>
                  <a:pt x="121" y="13"/>
                  <a:pt x="120" y="13"/>
                </a:cubicBezTo>
                <a:cubicBezTo>
                  <a:pt x="125" y="12"/>
                  <a:pt x="118" y="9"/>
                  <a:pt x="117" y="10"/>
                </a:cubicBezTo>
                <a:cubicBezTo>
                  <a:pt x="118" y="9"/>
                  <a:pt x="119" y="10"/>
                  <a:pt x="119" y="10"/>
                </a:cubicBezTo>
                <a:cubicBezTo>
                  <a:pt x="121" y="10"/>
                  <a:pt x="123" y="10"/>
                  <a:pt x="124" y="9"/>
                </a:cubicBezTo>
                <a:cubicBezTo>
                  <a:pt x="125" y="9"/>
                  <a:pt x="128" y="7"/>
                  <a:pt x="127" y="6"/>
                </a:cubicBezTo>
                <a:cubicBezTo>
                  <a:pt x="125" y="5"/>
                  <a:pt x="122" y="4"/>
                  <a:pt x="119" y="3"/>
                </a:cubicBezTo>
                <a:cubicBezTo>
                  <a:pt x="118" y="2"/>
                  <a:pt x="117" y="4"/>
                  <a:pt x="116" y="5"/>
                </a:cubicBezTo>
                <a:cubicBezTo>
                  <a:pt x="116" y="5"/>
                  <a:pt x="114" y="8"/>
                  <a:pt x="114" y="7"/>
                </a:cubicBezTo>
                <a:cubicBezTo>
                  <a:pt x="114" y="7"/>
                  <a:pt x="114" y="6"/>
                  <a:pt x="114" y="5"/>
                </a:cubicBezTo>
                <a:cubicBezTo>
                  <a:pt x="114" y="5"/>
                  <a:pt x="112" y="5"/>
                  <a:pt x="112" y="5"/>
                </a:cubicBezTo>
                <a:cubicBezTo>
                  <a:pt x="113" y="4"/>
                  <a:pt x="115" y="5"/>
                  <a:pt x="115" y="4"/>
                </a:cubicBezTo>
                <a:cubicBezTo>
                  <a:pt x="115" y="4"/>
                  <a:pt x="112" y="4"/>
                  <a:pt x="112" y="4"/>
                </a:cubicBezTo>
                <a:cubicBezTo>
                  <a:pt x="112" y="3"/>
                  <a:pt x="116" y="3"/>
                  <a:pt x="116" y="2"/>
                </a:cubicBezTo>
                <a:cubicBezTo>
                  <a:pt x="115" y="1"/>
                  <a:pt x="109" y="0"/>
                  <a:pt x="110" y="2"/>
                </a:cubicBezTo>
                <a:cubicBezTo>
                  <a:pt x="111" y="3"/>
                  <a:pt x="111" y="3"/>
                  <a:pt x="110" y="4"/>
                </a:cubicBezTo>
                <a:cubicBezTo>
                  <a:pt x="109" y="5"/>
                  <a:pt x="107" y="7"/>
                  <a:pt x="106" y="7"/>
                </a:cubicBezTo>
                <a:cubicBezTo>
                  <a:pt x="105" y="7"/>
                  <a:pt x="106" y="3"/>
                  <a:pt x="106" y="3"/>
                </a:cubicBezTo>
                <a:cubicBezTo>
                  <a:pt x="106" y="2"/>
                  <a:pt x="101" y="9"/>
                  <a:pt x="100" y="9"/>
                </a:cubicBezTo>
                <a:cubicBezTo>
                  <a:pt x="97" y="9"/>
                  <a:pt x="100" y="5"/>
                  <a:pt x="101" y="4"/>
                </a:cubicBezTo>
                <a:cubicBezTo>
                  <a:pt x="102" y="4"/>
                  <a:pt x="103" y="2"/>
                  <a:pt x="103" y="2"/>
                </a:cubicBezTo>
                <a:cubicBezTo>
                  <a:pt x="102" y="1"/>
                  <a:pt x="100" y="0"/>
                  <a:pt x="100" y="1"/>
                </a:cubicBezTo>
                <a:cubicBezTo>
                  <a:pt x="100" y="1"/>
                  <a:pt x="101" y="2"/>
                  <a:pt x="101" y="2"/>
                </a:cubicBezTo>
                <a:cubicBezTo>
                  <a:pt x="101" y="2"/>
                  <a:pt x="99" y="2"/>
                  <a:pt x="98" y="2"/>
                </a:cubicBezTo>
                <a:cubicBezTo>
                  <a:pt x="97" y="3"/>
                  <a:pt x="98" y="2"/>
                  <a:pt x="97" y="1"/>
                </a:cubicBezTo>
                <a:cubicBezTo>
                  <a:pt x="97" y="1"/>
                  <a:pt x="95" y="3"/>
                  <a:pt x="95" y="3"/>
                </a:cubicBezTo>
                <a:cubicBezTo>
                  <a:pt x="95" y="4"/>
                  <a:pt x="97" y="5"/>
                  <a:pt x="96" y="5"/>
                </a:cubicBezTo>
                <a:cubicBezTo>
                  <a:pt x="95" y="5"/>
                  <a:pt x="95" y="5"/>
                  <a:pt x="95" y="5"/>
                </a:cubicBezTo>
                <a:cubicBezTo>
                  <a:pt x="94" y="5"/>
                  <a:pt x="94" y="6"/>
                  <a:pt x="94" y="7"/>
                </a:cubicBezTo>
                <a:cubicBezTo>
                  <a:pt x="95" y="5"/>
                  <a:pt x="91" y="6"/>
                  <a:pt x="91" y="6"/>
                </a:cubicBezTo>
                <a:cubicBezTo>
                  <a:pt x="91" y="6"/>
                  <a:pt x="93" y="5"/>
                  <a:pt x="93" y="4"/>
                </a:cubicBezTo>
                <a:cubicBezTo>
                  <a:pt x="93" y="5"/>
                  <a:pt x="89" y="6"/>
                  <a:pt x="88" y="6"/>
                </a:cubicBezTo>
                <a:cubicBezTo>
                  <a:pt x="87" y="6"/>
                  <a:pt x="91" y="9"/>
                  <a:pt x="91" y="9"/>
                </a:cubicBezTo>
                <a:cubicBezTo>
                  <a:pt x="91" y="9"/>
                  <a:pt x="90" y="11"/>
                  <a:pt x="90" y="11"/>
                </a:cubicBezTo>
                <a:cubicBezTo>
                  <a:pt x="90" y="11"/>
                  <a:pt x="87" y="8"/>
                  <a:pt x="87" y="8"/>
                </a:cubicBezTo>
                <a:cubicBezTo>
                  <a:pt x="87" y="8"/>
                  <a:pt x="85" y="11"/>
                  <a:pt x="85" y="8"/>
                </a:cubicBezTo>
                <a:cubicBezTo>
                  <a:pt x="84" y="7"/>
                  <a:pt x="81" y="9"/>
                  <a:pt x="80" y="8"/>
                </a:cubicBezTo>
                <a:cubicBezTo>
                  <a:pt x="81" y="9"/>
                  <a:pt x="84" y="9"/>
                  <a:pt x="84" y="10"/>
                </a:cubicBezTo>
                <a:cubicBezTo>
                  <a:pt x="84" y="10"/>
                  <a:pt x="83" y="10"/>
                  <a:pt x="83" y="11"/>
                </a:cubicBezTo>
                <a:cubicBezTo>
                  <a:pt x="83" y="12"/>
                  <a:pt x="84" y="12"/>
                  <a:pt x="84" y="13"/>
                </a:cubicBezTo>
                <a:cubicBezTo>
                  <a:pt x="84" y="13"/>
                  <a:pt x="81" y="12"/>
                  <a:pt x="81" y="11"/>
                </a:cubicBezTo>
                <a:cubicBezTo>
                  <a:pt x="80" y="11"/>
                  <a:pt x="80" y="12"/>
                  <a:pt x="80" y="13"/>
                </a:cubicBezTo>
                <a:cubicBezTo>
                  <a:pt x="79" y="13"/>
                  <a:pt x="79" y="12"/>
                  <a:pt x="79" y="11"/>
                </a:cubicBezTo>
                <a:cubicBezTo>
                  <a:pt x="79" y="11"/>
                  <a:pt x="77" y="13"/>
                  <a:pt x="77" y="13"/>
                </a:cubicBezTo>
                <a:cubicBezTo>
                  <a:pt x="76" y="14"/>
                  <a:pt x="78" y="14"/>
                  <a:pt x="78" y="15"/>
                </a:cubicBezTo>
                <a:cubicBezTo>
                  <a:pt x="78" y="15"/>
                  <a:pt x="76" y="15"/>
                  <a:pt x="76" y="15"/>
                </a:cubicBezTo>
                <a:cubicBezTo>
                  <a:pt x="75" y="14"/>
                  <a:pt x="76" y="13"/>
                  <a:pt x="76" y="12"/>
                </a:cubicBezTo>
                <a:cubicBezTo>
                  <a:pt x="76" y="12"/>
                  <a:pt x="73" y="14"/>
                  <a:pt x="73" y="14"/>
                </a:cubicBezTo>
                <a:cubicBezTo>
                  <a:pt x="73" y="14"/>
                  <a:pt x="73" y="14"/>
                  <a:pt x="74" y="14"/>
                </a:cubicBezTo>
                <a:cubicBezTo>
                  <a:pt x="73" y="14"/>
                  <a:pt x="72" y="16"/>
                  <a:pt x="72" y="16"/>
                </a:cubicBezTo>
                <a:cubicBezTo>
                  <a:pt x="71" y="15"/>
                  <a:pt x="73" y="14"/>
                  <a:pt x="72" y="14"/>
                </a:cubicBezTo>
                <a:cubicBezTo>
                  <a:pt x="71" y="13"/>
                  <a:pt x="70" y="13"/>
                  <a:pt x="70" y="12"/>
                </a:cubicBezTo>
                <a:cubicBezTo>
                  <a:pt x="70" y="12"/>
                  <a:pt x="72" y="12"/>
                  <a:pt x="72" y="12"/>
                </a:cubicBezTo>
                <a:cubicBezTo>
                  <a:pt x="72" y="11"/>
                  <a:pt x="69" y="10"/>
                  <a:pt x="68" y="10"/>
                </a:cubicBezTo>
                <a:cubicBezTo>
                  <a:pt x="68" y="11"/>
                  <a:pt x="69" y="13"/>
                  <a:pt x="69" y="13"/>
                </a:cubicBezTo>
                <a:cubicBezTo>
                  <a:pt x="69" y="13"/>
                  <a:pt x="65" y="14"/>
                  <a:pt x="66" y="14"/>
                </a:cubicBezTo>
                <a:cubicBezTo>
                  <a:pt x="66" y="14"/>
                  <a:pt x="68" y="14"/>
                  <a:pt x="68" y="14"/>
                </a:cubicBezTo>
                <a:cubicBezTo>
                  <a:pt x="68" y="14"/>
                  <a:pt x="67" y="14"/>
                  <a:pt x="67" y="14"/>
                </a:cubicBezTo>
                <a:cubicBezTo>
                  <a:pt x="68" y="16"/>
                  <a:pt x="70" y="14"/>
                  <a:pt x="69" y="14"/>
                </a:cubicBezTo>
                <a:cubicBezTo>
                  <a:pt x="70" y="15"/>
                  <a:pt x="69" y="16"/>
                  <a:pt x="69" y="16"/>
                </a:cubicBezTo>
                <a:cubicBezTo>
                  <a:pt x="69" y="17"/>
                  <a:pt x="67" y="15"/>
                  <a:pt x="67" y="15"/>
                </a:cubicBezTo>
                <a:cubicBezTo>
                  <a:pt x="66" y="15"/>
                  <a:pt x="66" y="14"/>
                  <a:pt x="65" y="14"/>
                </a:cubicBezTo>
                <a:cubicBezTo>
                  <a:pt x="65" y="14"/>
                  <a:pt x="64" y="16"/>
                  <a:pt x="63" y="15"/>
                </a:cubicBezTo>
                <a:cubicBezTo>
                  <a:pt x="63" y="14"/>
                  <a:pt x="60" y="16"/>
                  <a:pt x="60" y="16"/>
                </a:cubicBezTo>
                <a:cubicBezTo>
                  <a:pt x="60" y="16"/>
                  <a:pt x="60" y="19"/>
                  <a:pt x="60" y="19"/>
                </a:cubicBezTo>
                <a:cubicBezTo>
                  <a:pt x="60" y="20"/>
                  <a:pt x="61" y="17"/>
                  <a:pt x="62" y="18"/>
                </a:cubicBezTo>
                <a:cubicBezTo>
                  <a:pt x="62" y="18"/>
                  <a:pt x="64" y="19"/>
                  <a:pt x="64" y="18"/>
                </a:cubicBezTo>
                <a:cubicBezTo>
                  <a:pt x="64" y="19"/>
                  <a:pt x="63" y="19"/>
                  <a:pt x="63" y="20"/>
                </a:cubicBezTo>
                <a:cubicBezTo>
                  <a:pt x="62" y="20"/>
                  <a:pt x="63" y="22"/>
                  <a:pt x="62" y="22"/>
                </a:cubicBezTo>
                <a:cubicBezTo>
                  <a:pt x="62" y="23"/>
                  <a:pt x="61" y="21"/>
                  <a:pt x="61" y="21"/>
                </a:cubicBezTo>
                <a:cubicBezTo>
                  <a:pt x="60" y="21"/>
                  <a:pt x="60" y="23"/>
                  <a:pt x="59" y="23"/>
                </a:cubicBezTo>
                <a:cubicBezTo>
                  <a:pt x="59" y="23"/>
                  <a:pt x="59" y="21"/>
                  <a:pt x="59" y="21"/>
                </a:cubicBezTo>
                <a:cubicBezTo>
                  <a:pt x="58" y="21"/>
                  <a:pt x="58" y="22"/>
                  <a:pt x="57" y="22"/>
                </a:cubicBezTo>
                <a:cubicBezTo>
                  <a:pt x="57" y="22"/>
                  <a:pt x="57" y="20"/>
                  <a:pt x="57" y="20"/>
                </a:cubicBezTo>
                <a:cubicBezTo>
                  <a:pt x="57" y="19"/>
                  <a:pt x="56" y="22"/>
                  <a:pt x="55" y="22"/>
                </a:cubicBezTo>
                <a:cubicBezTo>
                  <a:pt x="53" y="23"/>
                  <a:pt x="56" y="17"/>
                  <a:pt x="56" y="17"/>
                </a:cubicBezTo>
                <a:cubicBezTo>
                  <a:pt x="55" y="17"/>
                  <a:pt x="53" y="18"/>
                  <a:pt x="53" y="18"/>
                </a:cubicBezTo>
                <a:cubicBezTo>
                  <a:pt x="52" y="19"/>
                  <a:pt x="54" y="20"/>
                  <a:pt x="54" y="20"/>
                </a:cubicBezTo>
                <a:cubicBezTo>
                  <a:pt x="53" y="20"/>
                  <a:pt x="53" y="20"/>
                  <a:pt x="52" y="20"/>
                </a:cubicBezTo>
                <a:cubicBezTo>
                  <a:pt x="52" y="20"/>
                  <a:pt x="52" y="21"/>
                  <a:pt x="51" y="22"/>
                </a:cubicBezTo>
                <a:cubicBezTo>
                  <a:pt x="52" y="21"/>
                  <a:pt x="47" y="21"/>
                  <a:pt x="49" y="22"/>
                </a:cubicBezTo>
                <a:cubicBezTo>
                  <a:pt x="49" y="23"/>
                  <a:pt x="51" y="22"/>
                  <a:pt x="51" y="22"/>
                </a:cubicBezTo>
                <a:cubicBezTo>
                  <a:pt x="51" y="22"/>
                  <a:pt x="50" y="23"/>
                  <a:pt x="51" y="23"/>
                </a:cubicBezTo>
                <a:cubicBezTo>
                  <a:pt x="51" y="23"/>
                  <a:pt x="52" y="23"/>
                  <a:pt x="52" y="22"/>
                </a:cubicBezTo>
                <a:cubicBezTo>
                  <a:pt x="52" y="22"/>
                  <a:pt x="52" y="24"/>
                  <a:pt x="51" y="24"/>
                </a:cubicBezTo>
                <a:cubicBezTo>
                  <a:pt x="50" y="24"/>
                  <a:pt x="50" y="23"/>
                  <a:pt x="49" y="23"/>
                </a:cubicBezTo>
                <a:cubicBezTo>
                  <a:pt x="48" y="24"/>
                  <a:pt x="48" y="26"/>
                  <a:pt x="47" y="26"/>
                </a:cubicBezTo>
                <a:cubicBezTo>
                  <a:pt x="47" y="26"/>
                  <a:pt x="44" y="26"/>
                  <a:pt x="44" y="26"/>
                </a:cubicBezTo>
                <a:cubicBezTo>
                  <a:pt x="44" y="29"/>
                  <a:pt x="51" y="25"/>
                  <a:pt x="51" y="25"/>
                </a:cubicBezTo>
                <a:cubicBezTo>
                  <a:pt x="52" y="25"/>
                  <a:pt x="53" y="24"/>
                  <a:pt x="54" y="25"/>
                </a:cubicBezTo>
                <a:cubicBezTo>
                  <a:pt x="56" y="25"/>
                  <a:pt x="55" y="23"/>
                  <a:pt x="54" y="23"/>
                </a:cubicBezTo>
                <a:cubicBezTo>
                  <a:pt x="55" y="23"/>
                  <a:pt x="55" y="23"/>
                  <a:pt x="55" y="23"/>
                </a:cubicBezTo>
                <a:cubicBezTo>
                  <a:pt x="56" y="25"/>
                  <a:pt x="57" y="23"/>
                  <a:pt x="58" y="23"/>
                </a:cubicBezTo>
                <a:cubicBezTo>
                  <a:pt x="57" y="23"/>
                  <a:pt x="57" y="25"/>
                  <a:pt x="56" y="25"/>
                </a:cubicBezTo>
                <a:cubicBezTo>
                  <a:pt x="57" y="25"/>
                  <a:pt x="58" y="25"/>
                  <a:pt x="58" y="25"/>
                </a:cubicBezTo>
                <a:cubicBezTo>
                  <a:pt x="58" y="25"/>
                  <a:pt x="56" y="26"/>
                  <a:pt x="56" y="27"/>
                </a:cubicBezTo>
                <a:cubicBezTo>
                  <a:pt x="56" y="27"/>
                  <a:pt x="61" y="25"/>
                  <a:pt x="61" y="26"/>
                </a:cubicBezTo>
                <a:cubicBezTo>
                  <a:pt x="60" y="27"/>
                  <a:pt x="57" y="26"/>
                  <a:pt x="57" y="28"/>
                </a:cubicBezTo>
                <a:cubicBezTo>
                  <a:pt x="56" y="31"/>
                  <a:pt x="54" y="27"/>
                  <a:pt x="54" y="27"/>
                </a:cubicBezTo>
                <a:cubicBezTo>
                  <a:pt x="54" y="26"/>
                  <a:pt x="54" y="29"/>
                  <a:pt x="54" y="29"/>
                </a:cubicBezTo>
                <a:cubicBezTo>
                  <a:pt x="54" y="29"/>
                  <a:pt x="53" y="27"/>
                  <a:pt x="52" y="27"/>
                </a:cubicBezTo>
                <a:cubicBezTo>
                  <a:pt x="51" y="28"/>
                  <a:pt x="49" y="30"/>
                  <a:pt x="49" y="31"/>
                </a:cubicBezTo>
                <a:cubicBezTo>
                  <a:pt x="49" y="31"/>
                  <a:pt x="51" y="30"/>
                  <a:pt x="51" y="30"/>
                </a:cubicBezTo>
                <a:cubicBezTo>
                  <a:pt x="51" y="31"/>
                  <a:pt x="53" y="30"/>
                  <a:pt x="53" y="31"/>
                </a:cubicBezTo>
                <a:cubicBezTo>
                  <a:pt x="53" y="30"/>
                  <a:pt x="50" y="31"/>
                  <a:pt x="50" y="32"/>
                </a:cubicBezTo>
                <a:cubicBezTo>
                  <a:pt x="51" y="33"/>
                  <a:pt x="54" y="31"/>
                  <a:pt x="53" y="33"/>
                </a:cubicBezTo>
                <a:cubicBezTo>
                  <a:pt x="54" y="31"/>
                  <a:pt x="47" y="34"/>
                  <a:pt x="47" y="34"/>
                </a:cubicBezTo>
                <a:cubicBezTo>
                  <a:pt x="47" y="33"/>
                  <a:pt x="53" y="35"/>
                  <a:pt x="52" y="35"/>
                </a:cubicBezTo>
                <a:cubicBezTo>
                  <a:pt x="51" y="36"/>
                  <a:pt x="50" y="34"/>
                  <a:pt x="49" y="35"/>
                </a:cubicBezTo>
                <a:cubicBezTo>
                  <a:pt x="49" y="35"/>
                  <a:pt x="49" y="35"/>
                  <a:pt x="49" y="35"/>
                </a:cubicBezTo>
                <a:cubicBezTo>
                  <a:pt x="49" y="36"/>
                  <a:pt x="46" y="34"/>
                  <a:pt x="45" y="36"/>
                </a:cubicBezTo>
                <a:cubicBezTo>
                  <a:pt x="45" y="36"/>
                  <a:pt x="48" y="36"/>
                  <a:pt x="48" y="36"/>
                </a:cubicBezTo>
                <a:cubicBezTo>
                  <a:pt x="46" y="38"/>
                  <a:pt x="44" y="36"/>
                  <a:pt x="45" y="39"/>
                </a:cubicBezTo>
                <a:cubicBezTo>
                  <a:pt x="45" y="39"/>
                  <a:pt x="43" y="40"/>
                  <a:pt x="43" y="40"/>
                </a:cubicBezTo>
                <a:cubicBezTo>
                  <a:pt x="42" y="41"/>
                  <a:pt x="42" y="41"/>
                  <a:pt x="42" y="41"/>
                </a:cubicBezTo>
                <a:cubicBezTo>
                  <a:pt x="42" y="42"/>
                  <a:pt x="41" y="42"/>
                  <a:pt x="41" y="42"/>
                </a:cubicBezTo>
                <a:cubicBezTo>
                  <a:pt x="41" y="43"/>
                  <a:pt x="42" y="42"/>
                  <a:pt x="42" y="42"/>
                </a:cubicBezTo>
                <a:cubicBezTo>
                  <a:pt x="43" y="42"/>
                  <a:pt x="42" y="43"/>
                  <a:pt x="42" y="43"/>
                </a:cubicBezTo>
                <a:cubicBezTo>
                  <a:pt x="43" y="43"/>
                  <a:pt x="45" y="44"/>
                  <a:pt x="46" y="43"/>
                </a:cubicBezTo>
                <a:cubicBezTo>
                  <a:pt x="44" y="44"/>
                  <a:pt x="44" y="44"/>
                  <a:pt x="42" y="44"/>
                </a:cubicBezTo>
                <a:cubicBezTo>
                  <a:pt x="41" y="44"/>
                  <a:pt x="38" y="44"/>
                  <a:pt x="38" y="45"/>
                </a:cubicBezTo>
                <a:cubicBezTo>
                  <a:pt x="38" y="45"/>
                  <a:pt x="39" y="45"/>
                  <a:pt x="39" y="45"/>
                </a:cubicBezTo>
                <a:cubicBezTo>
                  <a:pt x="39" y="45"/>
                  <a:pt x="38" y="46"/>
                  <a:pt x="38" y="46"/>
                </a:cubicBezTo>
                <a:cubicBezTo>
                  <a:pt x="38" y="46"/>
                  <a:pt x="40" y="45"/>
                  <a:pt x="40" y="46"/>
                </a:cubicBezTo>
                <a:cubicBezTo>
                  <a:pt x="40" y="46"/>
                  <a:pt x="38" y="48"/>
                  <a:pt x="38" y="48"/>
                </a:cubicBezTo>
                <a:cubicBezTo>
                  <a:pt x="38" y="48"/>
                  <a:pt x="39" y="48"/>
                  <a:pt x="39" y="49"/>
                </a:cubicBezTo>
                <a:cubicBezTo>
                  <a:pt x="39" y="49"/>
                  <a:pt x="37" y="49"/>
                  <a:pt x="37" y="49"/>
                </a:cubicBezTo>
                <a:cubicBezTo>
                  <a:pt x="37" y="49"/>
                  <a:pt x="39" y="50"/>
                  <a:pt x="39" y="50"/>
                </a:cubicBezTo>
                <a:cubicBezTo>
                  <a:pt x="38" y="50"/>
                  <a:pt x="37" y="50"/>
                  <a:pt x="37" y="50"/>
                </a:cubicBezTo>
                <a:cubicBezTo>
                  <a:pt x="37" y="51"/>
                  <a:pt x="38" y="52"/>
                  <a:pt x="39" y="52"/>
                </a:cubicBezTo>
                <a:cubicBezTo>
                  <a:pt x="37" y="52"/>
                  <a:pt x="35" y="52"/>
                  <a:pt x="34" y="54"/>
                </a:cubicBezTo>
                <a:cubicBezTo>
                  <a:pt x="34" y="55"/>
                  <a:pt x="30" y="54"/>
                  <a:pt x="30" y="54"/>
                </a:cubicBezTo>
                <a:cubicBezTo>
                  <a:pt x="30" y="57"/>
                  <a:pt x="36" y="54"/>
                  <a:pt x="37" y="54"/>
                </a:cubicBezTo>
                <a:cubicBezTo>
                  <a:pt x="36" y="54"/>
                  <a:pt x="35" y="56"/>
                  <a:pt x="35" y="56"/>
                </a:cubicBezTo>
                <a:cubicBezTo>
                  <a:pt x="32" y="56"/>
                  <a:pt x="34" y="57"/>
                  <a:pt x="33" y="58"/>
                </a:cubicBezTo>
                <a:cubicBezTo>
                  <a:pt x="32" y="59"/>
                  <a:pt x="30" y="57"/>
                  <a:pt x="29" y="58"/>
                </a:cubicBezTo>
                <a:cubicBezTo>
                  <a:pt x="29" y="59"/>
                  <a:pt x="26" y="61"/>
                  <a:pt x="26" y="61"/>
                </a:cubicBezTo>
                <a:cubicBezTo>
                  <a:pt x="26" y="62"/>
                  <a:pt x="27" y="62"/>
                  <a:pt x="27" y="62"/>
                </a:cubicBezTo>
                <a:cubicBezTo>
                  <a:pt x="27" y="63"/>
                  <a:pt x="24" y="63"/>
                  <a:pt x="24" y="63"/>
                </a:cubicBezTo>
                <a:cubicBezTo>
                  <a:pt x="24" y="63"/>
                  <a:pt x="25" y="64"/>
                  <a:pt x="25" y="65"/>
                </a:cubicBezTo>
                <a:cubicBezTo>
                  <a:pt x="25" y="66"/>
                  <a:pt x="27" y="65"/>
                  <a:pt x="28" y="65"/>
                </a:cubicBezTo>
                <a:cubicBezTo>
                  <a:pt x="29" y="64"/>
                  <a:pt x="30" y="65"/>
                  <a:pt x="31" y="64"/>
                </a:cubicBezTo>
                <a:cubicBezTo>
                  <a:pt x="31" y="64"/>
                  <a:pt x="30" y="63"/>
                  <a:pt x="30" y="62"/>
                </a:cubicBezTo>
                <a:cubicBezTo>
                  <a:pt x="30" y="62"/>
                  <a:pt x="32" y="63"/>
                  <a:pt x="33" y="64"/>
                </a:cubicBezTo>
                <a:cubicBezTo>
                  <a:pt x="33" y="64"/>
                  <a:pt x="30" y="66"/>
                  <a:pt x="30" y="66"/>
                </a:cubicBezTo>
                <a:cubicBezTo>
                  <a:pt x="29" y="66"/>
                  <a:pt x="28" y="67"/>
                  <a:pt x="28" y="66"/>
                </a:cubicBezTo>
                <a:cubicBezTo>
                  <a:pt x="27" y="65"/>
                  <a:pt x="26" y="67"/>
                  <a:pt x="25" y="67"/>
                </a:cubicBezTo>
                <a:cubicBezTo>
                  <a:pt x="24" y="66"/>
                  <a:pt x="24" y="63"/>
                  <a:pt x="23" y="66"/>
                </a:cubicBezTo>
                <a:cubicBezTo>
                  <a:pt x="21" y="70"/>
                  <a:pt x="20" y="65"/>
                  <a:pt x="21" y="65"/>
                </a:cubicBezTo>
                <a:cubicBezTo>
                  <a:pt x="19" y="65"/>
                  <a:pt x="21" y="69"/>
                  <a:pt x="19" y="68"/>
                </a:cubicBezTo>
                <a:cubicBezTo>
                  <a:pt x="15" y="68"/>
                  <a:pt x="18" y="70"/>
                  <a:pt x="17" y="71"/>
                </a:cubicBezTo>
                <a:cubicBezTo>
                  <a:pt x="16" y="71"/>
                  <a:pt x="16" y="69"/>
                  <a:pt x="16" y="69"/>
                </a:cubicBezTo>
                <a:cubicBezTo>
                  <a:pt x="14" y="69"/>
                  <a:pt x="12" y="70"/>
                  <a:pt x="11" y="71"/>
                </a:cubicBezTo>
                <a:cubicBezTo>
                  <a:pt x="11" y="72"/>
                  <a:pt x="15" y="72"/>
                  <a:pt x="16" y="72"/>
                </a:cubicBezTo>
                <a:cubicBezTo>
                  <a:pt x="16" y="72"/>
                  <a:pt x="19" y="71"/>
                  <a:pt x="19" y="71"/>
                </a:cubicBezTo>
                <a:cubicBezTo>
                  <a:pt x="20" y="72"/>
                  <a:pt x="15" y="72"/>
                  <a:pt x="15" y="72"/>
                </a:cubicBezTo>
                <a:cubicBezTo>
                  <a:pt x="14" y="72"/>
                  <a:pt x="14" y="73"/>
                  <a:pt x="13" y="73"/>
                </a:cubicBezTo>
                <a:cubicBezTo>
                  <a:pt x="12" y="73"/>
                  <a:pt x="11" y="73"/>
                  <a:pt x="10" y="73"/>
                </a:cubicBezTo>
                <a:cubicBezTo>
                  <a:pt x="8" y="72"/>
                  <a:pt x="7" y="73"/>
                  <a:pt x="9" y="74"/>
                </a:cubicBezTo>
                <a:cubicBezTo>
                  <a:pt x="10" y="74"/>
                  <a:pt x="12" y="74"/>
                  <a:pt x="12" y="76"/>
                </a:cubicBezTo>
                <a:cubicBezTo>
                  <a:pt x="12" y="76"/>
                  <a:pt x="11" y="78"/>
                  <a:pt x="11" y="77"/>
                </a:cubicBezTo>
                <a:cubicBezTo>
                  <a:pt x="10" y="77"/>
                  <a:pt x="12" y="75"/>
                  <a:pt x="10" y="74"/>
                </a:cubicBezTo>
                <a:cubicBezTo>
                  <a:pt x="7" y="74"/>
                  <a:pt x="9" y="75"/>
                  <a:pt x="8" y="76"/>
                </a:cubicBezTo>
                <a:cubicBezTo>
                  <a:pt x="8" y="76"/>
                  <a:pt x="8" y="73"/>
                  <a:pt x="7" y="73"/>
                </a:cubicBezTo>
                <a:cubicBezTo>
                  <a:pt x="7" y="72"/>
                  <a:pt x="5" y="78"/>
                  <a:pt x="6" y="77"/>
                </a:cubicBezTo>
                <a:cubicBezTo>
                  <a:pt x="5" y="77"/>
                  <a:pt x="5" y="75"/>
                  <a:pt x="5" y="75"/>
                </a:cubicBezTo>
                <a:cubicBezTo>
                  <a:pt x="4" y="75"/>
                  <a:pt x="4" y="77"/>
                  <a:pt x="4" y="77"/>
                </a:cubicBezTo>
                <a:cubicBezTo>
                  <a:pt x="3" y="78"/>
                  <a:pt x="1" y="77"/>
                  <a:pt x="1" y="78"/>
                </a:cubicBezTo>
                <a:cubicBezTo>
                  <a:pt x="1" y="79"/>
                  <a:pt x="0" y="80"/>
                  <a:pt x="1" y="80"/>
                </a:cubicBezTo>
                <a:cubicBezTo>
                  <a:pt x="2" y="80"/>
                  <a:pt x="3" y="80"/>
                  <a:pt x="4" y="81"/>
                </a:cubicBezTo>
                <a:cubicBezTo>
                  <a:pt x="4" y="81"/>
                  <a:pt x="0" y="82"/>
                  <a:pt x="1" y="83"/>
                </a:cubicBezTo>
                <a:cubicBezTo>
                  <a:pt x="1" y="84"/>
                  <a:pt x="3" y="84"/>
                  <a:pt x="3" y="84"/>
                </a:cubicBezTo>
                <a:cubicBezTo>
                  <a:pt x="3" y="84"/>
                  <a:pt x="6" y="83"/>
                  <a:pt x="6" y="84"/>
                </a:cubicBezTo>
                <a:cubicBezTo>
                  <a:pt x="5" y="85"/>
                  <a:pt x="2" y="84"/>
                  <a:pt x="1" y="86"/>
                </a:cubicBezTo>
                <a:cubicBezTo>
                  <a:pt x="0" y="87"/>
                  <a:pt x="6" y="87"/>
                  <a:pt x="4" y="89"/>
                </a:cubicBezTo>
                <a:cubicBezTo>
                  <a:pt x="4" y="89"/>
                  <a:pt x="3" y="87"/>
                  <a:pt x="2" y="88"/>
                </a:cubicBezTo>
                <a:cubicBezTo>
                  <a:pt x="1" y="89"/>
                  <a:pt x="1" y="90"/>
                  <a:pt x="2" y="91"/>
                </a:cubicBezTo>
                <a:cubicBezTo>
                  <a:pt x="3" y="91"/>
                  <a:pt x="5" y="92"/>
                  <a:pt x="6" y="92"/>
                </a:cubicBezTo>
                <a:cubicBezTo>
                  <a:pt x="7" y="91"/>
                  <a:pt x="8" y="89"/>
                  <a:pt x="9" y="90"/>
                </a:cubicBezTo>
                <a:cubicBezTo>
                  <a:pt x="8" y="90"/>
                  <a:pt x="7" y="91"/>
                  <a:pt x="7" y="91"/>
                </a:cubicBezTo>
                <a:cubicBezTo>
                  <a:pt x="7" y="92"/>
                  <a:pt x="6" y="92"/>
                  <a:pt x="5" y="92"/>
                </a:cubicBezTo>
                <a:cubicBezTo>
                  <a:pt x="5" y="92"/>
                  <a:pt x="7" y="93"/>
                  <a:pt x="7" y="94"/>
                </a:cubicBezTo>
                <a:cubicBezTo>
                  <a:pt x="7" y="94"/>
                  <a:pt x="4" y="92"/>
                  <a:pt x="5" y="94"/>
                </a:cubicBezTo>
                <a:cubicBezTo>
                  <a:pt x="5" y="95"/>
                  <a:pt x="8" y="96"/>
                  <a:pt x="8" y="96"/>
                </a:cubicBezTo>
                <a:cubicBezTo>
                  <a:pt x="8" y="97"/>
                  <a:pt x="5" y="95"/>
                  <a:pt x="4" y="96"/>
                </a:cubicBezTo>
                <a:cubicBezTo>
                  <a:pt x="2" y="96"/>
                  <a:pt x="4" y="93"/>
                  <a:pt x="3" y="93"/>
                </a:cubicBezTo>
                <a:cubicBezTo>
                  <a:pt x="3" y="93"/>
                  <a:pt x="1" y="95"/>
                  <a:pt x="2" y="96"/>
                </a:cubicBezTo>
                <a:cubicBezTo>
                  <a:pt x="3" y="96"/>
                  <a:pt x="2" y="98"/>
                  <a:pt x="2" y="98"/>
                </a:cubicBezTo>
                <a:cubicBezTo>
                  <a:pt x="3" y="99"/>
                  <a:pt x="4" y="97"/>
                  <a:pt x="5" y="96"/>
                </a:cubicBezTo>
                <a:cubicBezTo>
                  <a:pt x="5" y="96"/>
                  <a:pt x="5" y="97"/>
                  <a:pt x="5" y="97"/>
                </a:cubicBezTo>
                <a:cubicBezTo>
                  <a:pt x="6" y="97"/>
                  <a:pt x="6" y="96"/>
                  <a:pt x="7" y="96"/>
                </a:cubicBezTo>
                <a:cubicBezTo>
                  <a:pt x="7" y="96"/>
                  <a:pt x="7" y="98"/>
                  <a:pt x="6" y="98"/>
                </a:cubicBezTo>
                <a:cubicBezTo>
                  <a:pt x="4" y="99"/>
                  <a:pt x="8" y="101"/>
                  <a:pt x="8" y="100"/>
                </a:cubicBezTo>
                <a:cubicBezTo>
                  <a:pt x="8" y="102"/>
                  <a:pt x="1" y="100"/>
                  <a:pt x="5" y="103"/>
                </a:cubicBezTo>
                <a:cubicBezTo>
                  <a:pt x="7" y="104"/>
                  <a:pt x="8" y="105"/>
                  <a:pt x="10" y="105"/>
                </a:cubicBezTo>
                <a:cubicBezTo>
                  <a:pt x="10" y="105"/>
                  <a:pt x="13" y="107"/>
                  <a:pt x="14" y="107"/>
                </a:cubicBezTo>
                <a:cubicBezTo>
                  <a:pt x="17" y="107"/>
                  <a:pt x="21" y="104"/>
                  <a:pt x="23" y="102"/>
                </a:cubicBezTo>
                <a:cubicBezTo>
                  <a:pt x="24" y="100"/>
                  <a:pt x="25" y="100"/>
                  <a:pt x="27" y="99"/>
                </a:cubicBezTo>
                <a:cubicBezTo>
                  <a:pt x="28" y="98"/>
                  <a:pt x="28" y="95"/>
                  <a:pt x="29" y="95"/>
                </a:cubicBezTo>
                <a:cubicBezTo>
                  <a:pt x="29" y="95"/>
                  <a:pt x="29" y="98"/>
                  <a:pt x="30" y="98"/>
                </a:cubicBezTo>
                <a:cubicBezTo>
                  <a:pt x="32" y="99"/>
                  <a:pt x="31" y="99"/>
                  <a:pt x="31" y="100"/>
                </a:cubicBezTo>
                <a:cubicBezTo>
                  <a:pt x="32" y="100"/>
                  <a:pt x="33" y="100"/>
                  <a:pt x="34" y="101"/>
                </a:cubicBezTo>
                <a:cubicBezTo>
                  <a:pt x="34" y="102"/>
                  <a:pt x="33" y="100"/>
                  <a:pt x="34" y="10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65" name="Freeform 720">
            <a:extLst>
              <a:ext uri="{FF2B5EF4-FFF2-40B4-BE49-F238E27FC236}">
                <a16:creationId xmlns:a16="http://schemas.microsoft.com/office/drawing/2014/main" id="{CFA4EBAB-8EEE-5998-CD1D-7D2A36D71F03}"/>
              </a:ext>
            </a:extLst>
          </p:cNvPr>
          <p:cNvSpPr/>
          <p:nvPr/>
        </p:nvSpPr>
        <p:spPr bwMode="auto">
          <a:xfrm>
            <a:off x="9445022" y="2572703"/>
            <a:ext cx="2349794" cy="1022137"/>
          </a:xfrm>
          <a:custGeom>
            <a:avLst/>
            <a:gdLst>
              <a:gd name="T0" fmla="*/ 785 w 810"/>
              <a:gd name="T1" fmla="*/ 109 h 282"/>
              <a:gd name="T2" fmla="*/ 725 w 810"/>
              <a:gd name="T3" fmla="*/ 77 h 282"/>
              <a:gd name="T4" fmla="*/ 665 w 810"/>
              <a:gd name="T5" fmla="*/ 80 h 282"/>
              <a:gd name="T6" fmla="*/ 607 w 810"/>
              <a:gd name="T7" fmla="*/ 65 h 282"/>
              <a:gd name="T8" fmla="*/ 578 w 810"/>
              <a:gd name="T9" fmla="*/ 56 h 282"/>
              <a:gd name="T10" fmla="*/ 555 w 810"/>
              <a:gd name="T11" fmla="*/ 61 h 282"/>
              <a:gd name="T12" fmla="*/ 521 w 810"/>
              <a:gd name="T13" fmla="*/ 59 h 282"/>
              <a:gd name="T14" fmla="*/ 495 w 810"/>
              <a:gd name="T15" fmla="*/ 44 h 282"/>
              <a:gd name="T16" fmla="*/ 469 w 810"/>
              <a:gd name="T17" fmla="*/ 49 h 282"/>
              <a:gd name="T18" fmla="*/ 423 w 810"/>
              <a:gd name="T19" fmla="*/ 43 h 282"/>
              <a:gd name="T20" fmla="*/ 383 w 810"/>
              <a:gd name="T21" fmla="*/ 50 h 282"/>
              <a:gd name="T22" fmla="*/ 423 w 810"/>
              <a:gd name="T23" fmla="*/ 17 h 282"/>
              <a:gd name="T24" fmla="*/ 378 w 810"/>
              <a:gd name="T25" fmla="*/ 7 h 282"/>
              <a:gd name="T26" fmla="*/ 355 w 810"/>
              <a:gd name="T27" fmla="*/ 17 h 282"/>
              <a:gd name="T28" fmla="*/ 320 w 810"/>
              <a:gd name="T29" fmla="*/ 22 h 282"/>
              <a:gd name="T30" fmla="*/ 297 w 810"/>
              <a:gd name="T31" fmla="*/ 32 h 282"/>
              <a:gd name="T32" fmla="*/ 269 w 810"/>
              <a:gd name="T33" fmla="*/ 49 h 282"/>
              <a:gd name="T34" fmla="*/ 247 w 810"/>
              <a:gd name="T35" fmla="*/ 58 h 282"/>
              <a:gd name="T36" fmla="*/ 242 w 810"/>
              <a:gd name="T37" fmla="*/ 50 h 282"/>
              <a:gd name="T38" fmla="*/ 259 w 810"/>
              <a:gd name="T39" fmla="*/ 97 h 282"/>
              <a:gd name="T40" fmla="*/ 227 w 810"/>
              <a:gd name="T41" fmla="*/ 107 h 282"/>
              <a:gd name="T42" fmla="*/ 231 w 810"/>
              <a:gd name="T43" fmla="*/ 88 h 282"/>
              <a:gd name="T44" fmla="*/ 206 w 810"/>
              <a:gd name="T45" fmla="*/ 60 h 282"/>
              <a:gd name="T46" fmla="*/ 191 w 810"/>
              <a:gd name="T47" fmla="*/ 83 h 282"/>
              <a:gd name="T48" fmla="*/ 131 w 810"/>
              <a:gd name="T49" fmla="*/ 90 h 282"/>
              <a:gd name="T50" fmla="*/ 92 w 810"/>
              <a:gd name="T51" fmla="*/ 100 h 282"/>
              <a:gd name="T52" fmla="*/ 84 w 810"/>
              <a:gd name="T53" fmla="*/ 107 h 282"/>
              <a:gd name="T54" fmla="*/ 53 w 810"/>
              <a:gd name="T55" fmla="*/ 120 h 282"/>
              <a:gd name="T56" fmla="*/ 31 w 810"/>
              <a:gd name="T57" fmla="*/ 102 h 282"/>
              <a:gd name="T58" fmla="*/ 29 w 810"/>
              <a:gd name="T59" fmla="*/ 84 h 282"/>
              <a:gd name="T60" fmla="*/ 5 w 810"/>
              <a:gd name="T61" fmla="*/ 88 h 282"/>
              <a:gd name="T62" fmla="*/ 7 w 810"/>
              <a:gd name="T63" fmla="*/ 152 h 282"/>
              <a:gd name="T64" fmla="*/ 16 w 810"/>
              <a:gd name="T65" fmla="*/ 187 h 282"/>
              <a:gd name="T66" fmla="*/ 40 w 810"/>
              <a:gd name="T67" fmla="*/ 223 h 282"/>
              <a:gd name="T68" fmla="*/ 53 w 810"/>
              <a:gd name="T69" fmla="*/ 244 h 282"/>
              <a:gd name="T70" fmla="*/ 82 w 810"/>
              <a:gd name="T71" fmla="*/ 272 h 282"/>
              <a:gd name="T72" fmla="*/ 109 w 810"/>
              <a:gd name="T73" fmla="*/ 250 h 282"/>
              <a:gd name="T74" fmla="*/ 108 w 810"/>
              <a:gd name="T75" fmla="*/ 222 h 282"/>
              <a:gd name="T76" fmla="*/ 160 w 810"/>
              <a:gd name="T77" fmla="*/ 223 h 282"/>
              <a:gd name="T78" fmla="*/ 196 w 810"/>
              <a:gd name="T79" fmla="*/ 196 h 282"/>
              <a:gd name="T80" fmla="*/ 252 w 810"/>
              <a:gd name="T81" fmla="*/ 204 h 282"/>
              <a:gd name="T82" fmla="*/ 331 w 810"/>
              <a:gd name="T83" fmla="*/ 226 h 282"/>
              <a:gd name="T84" fmla="*/ 415 w 810"/>
              <a:gd name="T85" fmla="*/ 231 h 282"/>
              <a:gd name="T86" fmla="*/ 483 w 810"/>
              <a:gd name="T87" fmla="*/ 207 h 282"/>
              <a:gd name="T88" fmla="*/ 521 w 810"/>
              <a:gd name="T89" fmla="*/ 258 h 282"/>
              <a:gd name="T90" fmla="*/ 558 w 810"/>
              <a:gd name="T91" fmla="*/ 226 h 282"/>
              <a:gd name="T92" fmla="*/ 543 w 810"/>
              <a:gd name="T93" fmla="*/ 199 h 282"/>
              <a:gd name="T94" fmla="*/ 591 w 810"/>
              <a:gd name="T95" fmla="*/ 162 h 282"/>
              <a:gd name="T96" fmla="*/ 627 w 810"/>
              <a:gd name="T97" fmla="*/ 165 h 282"/>
              <a:gd name="T98" fmla="*/ 657 w 810"/>
              <a:gd name="T99" fmla="*/ 153 h 282"/>
              <a:gd name="T100" fmla="*/ 669 w 810"/>
              <a:gd name="T101" fmla="*/ 154 h 282"/>
              <a:gd name="T102" fmla="*/ 649 w 810"/>
              <a:gd name="T103" fmla="*/ 210 h 282"/>
              <a:gd name="T104" fmla="*/ 667 w 810"/>
              <a:gd name="T105" fmla="*/ 171 h 282"/>
              <a:gd name="T106" fmla="*/ 710 w 810"/>
              <a:gd name="T107" fmla="*/ 156 h 282"/>
              <a:gd name="T108" fmla="*/ 738 w 810"/>
              <a:gd name="T109" fmla="*/ 121 h 282"/>
              <a:gd name="T110" fmla="*/ 765 w 810"/>
              <a:gd name="T111" fmla="*/ 116 h 282"/>
              <a:gd name="T112" fmla="*/ 802 w 810"/>
              <a:gd name="T113" fmla="*/ 115 h 282"/>
              <a:gd name="T114" fmla="*/ 388 w 810"/>
              <a:gd name="T115" fmla="*/ 2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0" h="282">
                <a:moveTo>
                  <a:pt x="808" y="111"/>
                </a:moveTo>
                <a:cubicBezTo>
                  <a:pt x="806" y="109"/>
                  <a:pt x="803" y="108"/>
                  <a:pt x="801" y="106"/>
                </a:cubicBezTo>
                <a:cubicBezTo>
                  <a:pt x="800" y="105"/>
                  <a:pt x="799" y="104"/>
                  <a:pt x="797" y="103"/>
                </a:cubicBezTo>
                <a:cubicBezTo>
                  <a:pt x="796" y="103"/>
                  <a:pt x="794" y="103"/>
                  <a:pt x="793" y="102"/>
                </a:cubicBezTo>
                <a:cubicBezTo>
                  <a:pt x="793" y="103"/>
                  <a:pt x="794" y="103"/>
                  <a:pt x="794" y="103"/>
                </a:cubicBezTo>
                <a:cubicBezTo>
                  <a:pt x="795" y="103"/>
                  <a:pt x="792" y="104"/>
                  <a:pt x="791" y="103"/>
                </a:cubicBezTo>
                <a:cubicBezTo>
                  <a:pt x="791" y="103"/>
                  <a:pt x="792" y="103"/>
                  <a:pt x="792" y="102"/>
                </a:cubicBezTo>
                <a:cubicBezTo>
                  <a:pt x="791" y="101"/>
                  <a:pt x="786" y="103"/>
                  <a:pt x="785" y="102"/>
                </a:cubicBezTo>
                <a:cubicBezTo>
                  <a:pt x="787" y="103"/>
                  <a:pt x="787" y="103"/>
                  <a:pt x="787" y="106"/>
                </a:cubicBezTo>
                <a:cubicBezTo>
                  <a:pt x="786" y="107"/>
                  <a:pt x="788" y="109"/>
                  <a:pt x="788" y="109"/>
                </a:cubicBezTo>
                <a:cubicBezTo>
                  <a:pt x="787" y="109"/>
                  <a:pt x="787" y="108"/>
                  <a:pt x="787" y="108"/>
                </a:cubicBezTo>
                <a:cubicBezTo>
                  <a:pt x="786" y="107"/>
                  <a:pt x="786" y="109"/>
                  <a:pt x="785" y="109"/>
                </a:cubicBezTo>
                <a:cubicBezTo>
                  <a:pt x="785" y="109"/>
                  <a:pt x="783" y="105"/>
                  <a:pt x="783" y="105"/>
                </a:cubicBezTo>
                <a:cubicBezTo>
                  <a:pt x="783" y="104"/>
                  <a:pt x="783" y="104"/>
                  <a:pt x="783" y="104"/>
                </a:cubicBezTo>
                <a:cubicBezTo>
                  <a:pt x="783" y="103"/>
                  <a:pt x="782" y="102"/>
                  <a:pt x="783" y="101"/>
                </a:cubicBezTo>
                <a:cubicBezTo>
                  <a:pt x="784" y="99"/>
                  <a:pt x="782" y="100"/>
                  <a:pt x="781" y="99"/>
                </a:cubicBezTo>
                <a:cubicBezTo>
                  <a:pt x="781" y="98"/>
                  <a:pt x="779" y="97"/>
                  <a:pt x="778" y="97"/>
                </a:cubicBezTo>
                <a:cubicBezTo>
                  <a:pt x="771" y="93"/>
                  <a:pt x="765" y="89"/>
                  <a:pt x="758" y="87"/>
                </a:cubicBezTo>
                <a:cubicBezTo>
                  <a:pt x="756" y="86"/>
                  <a:pt x="755" y="85"/>
                  <a:pt x="754" y="84"/>
                </a:cubicBezTo>
                <a:cubicBezTo>
                  <a:pt x="753" y="83"/>
                  <a:pt x="751" y="82"/>
                  <a:pt x="749" y="82"/>
                </a:cubicBezTo>
                <a:cubicBezTo>
                  <a:pt x="746" y="81"/>
                  <a:pt x="743" y="80"/>
                  <a:pt x="739" y="78"/>
                </a:cubicBezTo>
                <a:cubicBezTo>
                  <a:pt x="736" y="78"/>
                  <a:pt x="732" y="78"/>
                  <a:pt x="730" y="78"/>
                </a:cubicBezTo>
                <a:cubicBezTo>
                  <a:pt x="728" y="78"/>
                  <a:pt x="727" y="78"/>
                  <a:pt x="726" y="78"/>
                </a:cubicBezTo>
                <a:cubicBezTo>
                  <a:pt x="726" y="78"/>
                  <a:pt x="725" y="77"/>
                  <a:pt x="725" y="77"/>
                </a:cubicBezTo>
                <a:cubicBezTo>
                  <a:pt x="724" y="78"/>
                  <a:pt x="724" y="79"/>
                  <a:pt x="723" y="78"/>
                </a:cubicBezTo>
                <a:cubicBezTo>
                  <a:pt x="720" y="78"/>
                  <a:pt x="717" y="77"/>
                  <a:pt x="714" y="76"/>
                </a:cubicBezTo>
                <a:cubicBezTo>
                  <a:pt x="713" y="76"/>
                  <a:pt x="710" y="75"/>
                  <a:pt x="710" y="77"/>
                </a:cubicBezTo>
                <a:cubicBezTo>
                  <a:pt x="709" y="79"/>
                  <a:pt x="708" y="79"/>
                  <a:pt x="710" y="80"/>
                </a:cubicBezTo>
                <a:cubicBezTo>
                  <a:pt x="712" y="82"/>
                  <a:pt x="714" y="86"/>
                  <a:pt x="709" y="87"/>
                </a:cubicBezTo>
                <a:cubicBezTo>
                  <a:pt x="708" y="88"/>
                  <a:pt x="705" y="88"/>
                  <a:pt x="704" y="86"/>
                </a:cubicBezTo>
                <a:cubicBezTo>
                  <a:pt x="703" y="85"/>
                  <a:pt x="703" y="84"/>
                  <a:pt x="700" y="84"/>
                </a:cubicBezTo>
                <a:cubicBezTo>
                  <a:pt x="697" y="83"/>
                  <a:pt x="699" y="82"/>
                  <a:pt x="698" y="81"/>
                </a:cubicBezTo>
                <a:cubicBezTo>
                  <a:pt x="698" y="80"/>
                  <a:pt x="695" y="79"/>
                  <a:pt x="694" y="80"/>
                </a:cubicBezTo>
                <a:cubicBezTo>
                  <a:pt x="691" y="83"/>
                  <a:pt x="686" y="80"/>
                  <a:pt x="682" y="80"/>
                </a:cubicBezTo>
                <a:cubicBezTo>
                  <a:pt x="678" y="80"/>
                  <a:pt x="674" y="79"/>
                  <a:pt x="670" y="79"/>
                </a:cubicBezTo>
                <a:cubicBezTo>
                  <a:pt x="668" y="79"/>
                  <a:pt x="667" y="79"/>
                  <a:pt x="665" y="80"/>
                </a:cubicBezTo>
                <a:cubicBezTo>
                  <a:pt x="663" y="81"/>
                  <a:pt x="664" y="84"/>
                  <a:pt x="664" y="86"/>
                </a:cubicBezTo>
                <a:cubicBezTo>
                  <a:pt x="664" y="86"/>
                  <a:pt x="664" y="86"/>
                  <a:pt x="664" y="86"/>
                </a:cubicBezTo>
                <a:cubicBezTo>
                  <a:pt x="663" y="86"/>
                  <a:pt x="662" y="81"/>
                  <a:pt x="661" y="80"/>
                </a:cubicBezTo>
                <a:cubicBezTo>
                  <a:pt x="660" y="80"/>
                  <a:pt x="656" y="80"/>
                  <a:pt x="655" y="78"/>
                </a:cubicBezTo>
                <a:cubicBezTo>
                  <a:pt x="655" y="75"/>
                  <a:pt x="659" y="74"/>
                  <a:pt x="655" y="71"/>
                </a:cubicBezTo>
                <a:cubicBezTo>
                  <a:pt x="653" y="70"/>
                  <a:pt x="651" y="69"/>
                  <a:pt x="648" y="68"/>
                </a:cubicBezTo>
                <a:cubicBezTo>
                  <a:pt x="642" y="66"/>
                  <a:pt x="635" y="68"/>
                  <a:pt x="629" y="69"/>
                </a:cubicBezTo>
                <a:cubicBezTo>
                  <a:pt x="626" y="69"/>
                  <a:pt x="623" y="69"/>
                  <a:pt x="619" y="69"/>
                </a:cubicBezTo>
                <a:cubicBezTo>
                  <a:pt x="618" y="69"/>
                  <a:pt x="618" y="69"/>
                  <a:pt x="617" y="69"/>
                </a:cubicBezTo>
                <a:cubicBezTo>
                  <a:pt x="615" y="68"/>
                  <a:pt x="617" y="68"/>
                  <a:pt x="618" y="67"/>
                </a:cubicBezTo>
                <a:cubicBezTo>
                  <a:pt x="618" y="66"/>
                  <a:pt x="613" y="65"/>
                  <a:pt x="613" y="65"/>
                </a:cubicBezTo>
                <a:cubicBezTo>
                  <a:pt x="612" y="64"/>
                  <a:pt x="608" y="65"/>
                  <a:pt x="607" y="65"/>
                </a:cubicBezTo>
                <a:cubicBezTo>
                  <a:pt x="607" y="65"/>
                  <a:pt x="611" y="64"/>
                  <a:pt x="610" y="63"/>
                </a:cubicBezTo>
                <a:cubicBezTo>
                  <a:pt x="609" y="63"/>
                  <a:pt x="608" y="64"/>
                  <a:pt x="607" y="64"/>
                </a:cubicBezTo>
                <a:cubicBezTo>
                  <a:pt x="606" y="63"/>
                  <a:pt x="604" y="62"/>
                  <a:pt x="604" y="62"/>
                </a:cubicBezTo>
                <a:cubicBezTo>
                  <a:pt x="603" y="62"/>
                  <a:pt x="600" y="60"/>
                  <a:pt x="602" y="60"/>
                </a:cubicBezTo>
                <a:cubicBezTo>
                  <a:pt x="603" y="60"/>
                  <a:pt x="605" y="60"/>
                  <a:pt x="606" y="60"/>
                </a:cubicBezTo>
                <a:cubicBezTo>
                  <a:pt x="609" y="60"/>
                  <a:pt x="605" y="57"/>
                  <a:pt x="604" y="57"/>
                </a:cubicBezTo>
                <a:cubicBezTo>
                  <a:pt x="602" y="55"/>
                  <a:pt x="597" y="56"/>
                  <a:pt x="594" y="55"/>
                </a:cubicBezTo>
                <a:cubicBezTo>
                  <a:pt x="592" y="55"/>
                  <a:pt x="591" y="57"/>
                  <a:pt x="589" y="59"/>
                </a:cubicBezTo>
                <a:cubicBezTo>
                  <a:pt x="589" y="59"/>
                  <a:pt x="582" y="63"/>
                  <a:pt x="582" y="60"/>
                </a:cubicBezTo>
                <a:cubicBezTo>
                  <a:pt x="583" y="58"/>
                  <a:pt x="584" y="60"/>
                  <a:pt x="586" y="59"/>
                </a:cubicBezTo>
                <a:cubicBezTo>
                  <a:pt x="586" y="59"/>
                  <a:pt x="585" y="56"/>
                  <a:pt x="584" y="56"/>
                </a:cubicBezTo>
                <a:cubicBezTo>
                  <a:pt x="584" y="56"/>
                  <a:pt x="578" y="56"/>
                  <a:pt x="578" y="56"/>
                </a:cubicBezTo>
                <a:cubicBezTo>
                  <a:pt x="579" y="55"/>
                  <a:pt x="581" y="54"/>
                  <a:pt x="583" y="54"/>
                </a:cubicBezTo>
                <a:cubicBezTo>
                  <a:pt x="584" y="55"/>
                  <a:pt x="591" y="55"/>
                  <a:pt x="591" y="55"/>
                </a:cubicBezTo>
                <a:cubicBezTo>
                  <a:pt x="591" y="54"/>
                  <a:pt x="585" y="54"/>
                  <a:pt x="584" y="53"/>
                </a:cubicBezTo>
                <a:cubicBezTo>
                  <a:pt x="582" y="53"/>
                  <a:pt x="580" y="53"/>
                  <a:pt x="578" y="53"/>
                </a:cubicBezTo>
                <a:cubicBezTo>
                  <a:pt x="574" y="52"/>
                  <a:pt x="570" y="52"/>
                  <a:pt x="566" y="51"/>
                </a:cubicBezTo>
                <a:cubicBezTo>
                  <a:pt x="565" y="51"/>
                  <a:pt x="561" y="50"/>
                  <a:pt x="561" y="50"/>
                </a:cubicBezTo>
                <a:cubicBezTo>
                  <a:pt x="561" y="51"/>
                  <a:pt x="562" y="52"/>
                  <a:pt x="561" y="52"/>
                </a:cubicBezTo>
                <a:cubicBezTo>
                  <a:pt x="560" y="53"/>
                  <a:pt x="559" y="53"/>
                  <a:pt x="558" y="53"/>
                </a:cubicBezTo>
                <a:cubicBezTo>
                  <a:pt x="557" y="53"/>
                  <a:pt x="552" y="54"/>
                  <a:pt x="553" y="56"/>
                </a:cubicBezTo>
                <a:cubicBezTo>
                  <a:pt x="554" y="58"/>
                  <a:pt x="556" y="55"/>
                  <a:pt x="557" y="56"/>
                </a:cubicBezTo>
                <a:cubicBezTo>
                  <a:pt x="557" y="56"/>
                  <a:pt x="554" y="57"/>
                  <a:pt x="555" y="59"/>
                </a:cubicBezTo>
                <a:cubicBezTo>
                  <a:pt x="556" y="59"/>
                  <a:pt x="555" y="60"/>
                  <a:pt x="555" y="61"/>
                </a:cubicBezTo>
                <a:cubicBezTo>
                  <a:pt x="556" y="61"/>
                  <a:pt x="557" y="62"/>
                  <a:pt x="557" y="63"/>
                </a:cubicBezTo>
                <a:cubicBezTo>
                  <a:pt x="557" y="63"/>
                  <a:pt x="553" y="63"/>
                  <a:pt x="552" y="63"/>
                </a:cubicBezTo>
                <a:cubicBezTo>
                  <a:pt x="550" y="63"/>
                  <a:pt x="552" y="62"/>
                  <a:pt x="552" y="62"/>
                </a:cubicBezTo>
                <a:cubicBezTo>
                  <a:pt x="551" y="61"/>
                  <a:pt x="548" y="62"/>
                  <a:pt x="548" y="62"/>
                </a:cubicBezTo>
                <a:cubicBezTo>
                  <a:pt x="546" y="63"/>
                  <a:pt x="544" y="62"/>
                  <a:pt x="543" y="62"/>
                </a:cubicBezTo>
                <a:cubicBezTo>
                  <a:pt x="542" y="62"/>
                  <a:pt x="546" y="63"/>
                  <a:pt x="546" y="63"/>
                </a:cubicBezTo>
                <a:cubicBezTo>
                  <a:pt x="549" y="64"/>
                  <a:pt x="546" y="66"/>
                  <a:pt x="545" y="65"/>
                </a:cubicBezTo>
                <a:cubicBezTo>
                  <a:pt x="544" y="65"/>
                  <a:pt x="544" y="64"/>
                  <a:pt x="544" y="63"/>
                </a:cubicBezTo>
                <a:cubicBezTo>
                  <a:pt x="543" y="63"/>
                  <a:pt x="542" y="63"/>
                  <a:pt x="541" y="63"/>
                </a:cubicBezTo>
                <a:cubicBezTo>
                  <a:pt x="539" y="62"/>
                  <a:pt x="537" y="61"/>
                  <a:pt x="534" y="62"/>
                </a:cubicBezTo>
                <a:cubicBezTo>
                  <a:pt x="531" y="62"/>
                  <a:pt x="529" y="65"/>
                  <a:pt x="526" y="63"/>
                </a:cubicBezTo>
                <a:cubicBezTo>
                  <a:pt x="524" y="62"/>
                  <a:pt x="522" y="61"/>
                  <a:pt x="521" y="59"/>
                </a:cubicBezTo>
                <a:cubicBezTo>
                  <a:pt x="520" y="58"/>
                  <a:pt x="518" y="62"/>
                  <a:pt x="517" y="62"/>
                </a:cubicBezTo>
                <a:cubicBezTo>
                  <a:pt x="516" y="64"/>
                  <a:pt x="515" y="70"/>
                  <a:pt x="512" y="69"/>
                </a:cubicBezTo>
                <a:cubicBezTo>
                  <a:pt x="510" y="68"/>
                  <a:pt x="508" y="68"/>
                  <a:pt x="506" y="66"/>
                </a:cubicBezTo>
                <a:cubicBezTo>
                  <a:pt x="505" y="65"/>
                  <a:pt x="503" y="63"/>
                  <a:pt x="502" y="62"/>
                </a:cubicBezTo>
                <a:cubicBezTo>
                  <a:pt x="501" y="60"/>
                  <a:pt x="499" y="59"/>
                  <a:pt x="498" y="58"/>
                </a:cubicBezTo>
                <a:cubicBezTo>
                  <a:pt x="496" y="56"/>
                  <a:pt x="500" y="57"/>
                  <a:pt x="501" y="57"/>
                </a:cubicBezTo>
                <a:cubicBezTo>
                  <a:pt x="502" y="57"/>
                  <a:pt x="504" y="56"/>
                  <a:pt x="504" y="55"/>
                </a:cubicBezTo>
                <a:cubicBezTo>
                  <a:pt x="504" y="55"/>
                  <a:pt x="499" y="52"/>
                  <a:pt x="499" y="52"/>
                </a:cubicBezTo>
                <a:cubicBezTo>
                  <a:pt x="499" y="52"/>
                  <a:pt x="502" y="52"/>
                  <a:pt x="502" y="51"/>
                </a:cubicBezTo>
                <a:cubicBezTo>
                  <a:pt x="501" y="50"/>
                  <a:pt x="499" y="50"/>
                  <a:pt x="499" y="50"/>
                </a:cubicBezTo>
                <a:cubicBezTo>
                  <a:pt x="499" y="48"/>
                  <a:pt x="504" y="47"/>
                  <a:pt x="499" y="46"/>
                </a:cubicBezTo>
                <a:cubicBezTo>
                  <a:pt x="498" y="46"/>
                  <a:pt x="497" y="44"/>
                  <a:pt x="495" y="44"/>
                </a:cubicBezTo>
                <a:cubicBezTo>
                  <a:pt x="494" y="44"/>
                  <a:pt x="492" y="43"/>
                  <a:pt x="491" y="44"/>
                </a:cubicBezTo>
                <a:cubicBezTo>
                  <a:pt x="490" y="44"/>
                  <a:pt x="490" y="45"/>
                  <a:pt x="489" y="45"/>
                </a:cubicBezTo>
                <a:cubicBezTo>
                  <a:pt x="488" y="44"/>
                  <a:pt x="488" y="44"/>
                  <a:pt x="487" y="44"/>
                </a:cubicBezTo>
                <a:cubicBezTo>
                  <a:pt x="486" y="44"/>
                  <a:pt x="484" y="44"/>
                  <a:pt x="483" y="43"/>
                </a:cubicBezTo>
                <a:cubicBezTo>
                  <a:pt x="482" y="43"/>
                  <a:pt x="481" y="43"/>
                  <a:pt x="480" y="41"/>
                </a:cubicBezTo>
                <a:cubicBezTo>
                  <a:pt x="479" y="41"/>
                  <a:pt x="480" y="40"/>
                  <a:pt x="478" y="41"/>
                </a:cubicBezTo>
                <a:cubicBezTo>
                  <a:pt x="478" y="41"/>
                  <a:pt x="477" y="42"/>
                  <a:pt x="476" y="42"/>
                </a:cubicBezTo>
                <a:cubicBezTo>
                  <a:pt x="475" y="42"/>
                  <a:pt x="475" y="41"/>
                  <a:pt x="474" y="42"/>
                </a:cubicBezTo>
                <a:cubicBezTo>
                  <a:pt x="474" y="43"/>
                  <a:pt x="473" y="44"/>
                  <a:pt x="473" y="45"/>
                </a:cubicBezTo>
                <a:cubicBezTo>
                  <a:pt x="473" y="46"/>
                  <a:pt x="475" y="46"/>
                  <a:pt x="474" y="47"/>
                </a:cubicBezTo>
                <a:cubicBezTo>
                  <a:pt x="473" y="48"/>
                  <a:pt x="474" y="48"/>
                  <a:pt x="473" y="48"/>
                </a:cubicBezTo>
                <a:cubicBezTo>
                  <a:pt x="472" y="48"/>
                  <a:pt x="470" y="48"/>
                  <a:pt x="469" y="49"/>
                </a:cubicBezTo>
                <a:cubicBezTo>
                  <a:pt x="470" y="48"/>
                  <a:pt x="473" y="50"/>
                  <a:pt x="473" y="50"/>
                </a:cubicBezTo>
                <a:cubicBezTo>
                  <a:pt x="472" y="51"/>
                  <a:pt x="469" y="49"/>
                  <a:pt x="467" y="49"/>
                </a:cubicBezTo>
                <a:cubicBezTo>
                  <a:pt x="465" y="49"/>
                  <a:pt x="462" y="49"/>
                  <a:pt x="459" y="49"/>
                </a:cubicBezTo>
                <a:cubicBezTo>
                  <a:pt x="458" y="49"/>
                  <a:pt x="458" y="48"/>
                  <a:pt x="457" y="48"/>
                </a:cubicBezTo>
                <a:cubicBezTo>
                  <a:pt x="456" y="47"/>
                  <a:pt x="453" y="48"/>
                  <a:pt x="452" y="48"/>
                </a:cubicBezTo>
                <a:cubicBezTo>
                  <a:pt x="451" y="47"/>
                  <a:pt x="449" y="47"/>
                  <a:pt x="448" y="46"/>
                </a:cubicBezTo>
                <a:cubicBezTo>
                  <a:pt x="448" y="45"/>
                  <a:pt x="450" y="45"/>
                  <a:pt x="450" y="44"/>
                </a:cubicBezTo>
                <a:cubicBezTo>
                  <a:pt x="451" y="43"/>
                  <a:pt x="442" y="43"/>
                  <a:pt x="441" y="43"/>
                </a:cubicBezTo>
                <a:cubicBezTo>
                  <a:pt x="436" y="42"/>
                  <a:pt x="432" y="43"/>
                  <a:pt x="427" y="43"/>
                </a:cubicBezTo>
                <a:cubicBezTo>
                  <a:pt x="424" y="43"/>
                  <a:pt x="425" y="43"/>
                  <a:pt x="426" y="45"/>
                </a:cubicBezTo>
                <a:cubicBezTo>
                  <a:pt x="426" y="46"/>
                  <a:pt x="424" y="45"/>
                  <a:pt x="424" y="45"/>
                </a:cubicBezTo>
                <a:cubicBezTo>
                  <a:pt x="422" y="45"/>
                  <a:pt x="423" y="44"/>
                  <a:pt x="423" y="43"/>
                </a:cubicBezTo>
                <a:cubicBezTo>
                  <a:pt x="423" y="41"/>
                  <a:pt x="422" y="38"/>
                  <a:pt x="420" y="40"/>
                </a:cubicBezTo>
                <a:cubicBezTo>
                  <a:pt x="420" y="42"/>
                  <a:pt x="416" y="42"/>
                  <a:pt x="414" y="41"/>
                </a:cubicBezTo>
                <a:cubicBezTo>
                  <a:pt x="413" y="40"/>
                  <a:pt x="415" y="38"/>
                  <a:pt x="411" y="39"/>
                </a:cubicBezTo>
                <a:cubicBezTo>
                  <a:pt x="410" y="39"/>
                  <a:pt x="409" y="39"/>
                  <a:pt x="408" y="39"/>
                </a:cubicBezTo>
                <a:cubicBezTo>
                  <a:pt x="407" y="38"/>
                  <a:pt x="406" y="39"/>
                  <a:pt x="404" y="40"/>
                </a:cubicBezTo>
                <a:cubicBezTo>
                  <a:pt x="402" y="42"/>
                  <a:pt x="407" y="41"/>
                  <a:pt x="407" y="42"/>
                </a:cubicBezTo>
                <a:cubicBezTo>
                  <a:pt x="407" y="44"/>
                  <a:pt x="403" y="43"/>
                  <a:pt x="402" y="44"/>
                </a:cubicBezTo>
                <a:cubicBezTo>
                  <a:pt x="401" y="45"/>
                  <a:pt x="399" y="45"/>
                  <a:pt x="397" y="46"/>
                </a:cubicBezTo>
                <a:cubicBezTo>
                  <a:pt x="395" y="47"/>
                  <a:pt x="393" y="47"/>
                  <a:pt x="390" y="47"/>
                </a:cubicBezTo>
                <a:cubicBezTo>
                  <a:pt x="388" y="47"/>
                  <a:pt x="388" y="47"/>
                  <a:pt x="387" y="49"/>
                </a:cubicBezTo>
                <a:cubicBezTo>
                  <a:pt x="386" y="50"/>
                  <a:pt x="382" y="51"/>
                  <a:pt x="381" y="51"/>
                </a:cubicBezTo>
                <a:cubicBezTo>
                  <a:pt x="381" y="50"/>
                  <a:pt x="383" y="50"/>
                  <a:pt x="383" y="50"/>
                </a:cubicBezTo>
                <a:cubicBezTo>
                  <a:pt x="385" y="49"/>
                  <a:pt x="385" y="47"/>
                  <a:pt x="386" y="46"/>
                </a:cubicBezTo>
                <a:cubicBezTo>
                  <a:pt x="387" y="44"/>
                  <a:pt x="388" y="46"/>
                  <a:pt x="389" y="45"/>
                </a:cubicBezTo>
                <a:cubicBezTo>
                  <a:pt x="390" y="45"/>
                  <a:pt x="390" y="44"/>
                  <a:pt x="391" y="44"/>
                </a:cubicBezTo>
                <a:cubicBezTo>
                  <a:pt x="394" y="42"/>
                  <a:pt x="398" y="41"/>
                  <a:pt x="401" y="39"/>
                </a:cubicBezTo>
                <a:cubicBezTo>
                  <a:pt x="403" y="38"/>
                  <a:pt x="405" y="37"/>
                  <a:pt x="407" y="36"/>
                </a:cubicBezTo>
                <a:cubicBezTo>
                  <a:pt x="411" y="33"/>
                  <a:pt x="416" y="31"/>
                  <a:pt x="420" y="29"/>
                </a:cubicBezTo>
                <a:cubicBezTo>
                  <a:pt x="423" y="28"/>
                  <a:pt x="426" y="26"/>
                  <a:pt x="423" y="23"/>
                </a:cubicBezTo>
                <a:cubicBezTo>
                  <a:pt x="422" y="22"/>
                  <a:pt x="422" y="24"/>
                  <a:pt x="421" y="23"/>
                </a:cubicBezTo>
                <a:cubicBezTo>
                  <a:pt x="420" y="22"/>
                  <a:pt x="419" y="22"/>
                  <a:pt x="418" y="21"/>
                </a:cubicBezTo>
                <a:cubicBezTo>
                  <a:pt x="418" y="20"/>
                  <a:pt x="423" y="22"/>
                  <a:pt x="423" y="22"/>
                </a:cubicBezTo>
                <a:cubicBezTo>
                  <a:pt x="424" y="22"/>
                  <a:pt x="427" y="22"/>
                  <a:pt x="425" y="20"/>
                </a:cubicBezTo>
                <a:cubicBezTo>
                  <a:pt x="424" y="19"/>
                  <a:pt x="424" y="18"/>
                  <a:pt x="423" y="17"/>
                </a:cubicBezTo>
                <a:cubicBezTo>
                  <a:pt x="422" y="15"/>
                  <a:pt x="421" y="19"/>
                  <a:pt x="420" y="19"/>
                </a:cubicBezTo>
                <a:cubicBezTo>
                  <a:pt x="420" y="18"/>
                  <a:pt x="420" y="17"/>
                  <a:pt x="420" y="17"/>
                </a:cubicBezTo>
                <a:cubicBezTo>
                  <a:pt x="420" y="16"/>
                  <a:pt x="420" y="16"/>
                  <a:pt x="419" y="15"/>
                </a:cubicBezTo>
                <a:cubicBezTo>
                  <a:pt x="419" y="14"/>
                  <a:pt x="417" y="13"/>
                  <a:pt x="416" y="13"/>
                </a:cubicBezTo>
                <a:cubicBezTo>
                  <a:pt x="414" y="12"/>
                  <a:pt x="413" y="12"/>
                  <a:pt x="411" y="11"/>
                </a:cubicBezTo>
                <a:cubicBezTo>
                  <a:pt x="409" y="11"/>
                  <a:pt x="409" y="11"/>
                  <a:pt x="406" y="12"/>
                </a:cubicBezTo>
                <a:cubicBezTo>
                  <a:pt x="404" y="12"/>
                  <a:pt x="397" y="9"/>
                  <a:pt x="396" y="12"/>
                </a:cubicBezTo>
                <a:cubicBezTo>
                  <a:pt x="395" y="13"/>
                  <a:pt x="389" y="14"/>
                  <a:pt x="388" y="13"/>
                </a:cubicBezTo>
                <a:cubicBezTo>
                  <a:pt x="388" y="13"/>
                  <a:pt x="394" y="9"/>
                  <a:pt x="392" y="8"/>
                </a:cubicBezTo>
                <a:cubicBezTo>
                  <a:pt x="392" y="8"/>
                  <a:pt x="385" y="9"/>
                  <a:pt x="384" y="8"/>
                </a:cubicBezTo>
                <a:cubicBezTo>
                  <a:pt x="384" y="7"/>
                  <a:pt x="386" y="7"/>
                  <a:pt x="386" y="7"/>
                </a:cubicBezTo>
                <a:cubicBezTo>
                  <a:pt x="386" y="6"/>
                  <a:pt x="378" y="7"/>
                  <a:pt x="378" y="7"/>
                </a:cubicBezTo>
                <a:cubicBezTo>
                  <a:pt x="379" y="5"/>
                  <a:pt x="383" y="6"/>
                  <a:pt x="384" y="5"/>
                </a:cubicBezTo>
                <a:cubicBezTo>
                  <a:pt x="385" y="4"/>
                  <a:pt x="387" y="5"/>
                  <a:pt x="386" y="4"/>
                </a:cubicBezTo>
                <a:cubicBezTo>
                  <a:pt x="386" y="3"/>
                  <a:pt x="386" y="2"/>
                  <a:pt x="385" y="2"/>
                </a:cubicBezTo>
                <a:cubicBezTo>
                  <a:pt x="382" y="2"/>
                  <a:pt x="381" y="1"/>
                  <a:pt x="378" y="1"/>
                </a:cubicBezTo>
                <a:cubicBezTo>
                  <a:pt x="376" y="0"/>
                  <a:pt x="374" y="1"/>
                  <a:pt x="372" y="2"/>
                </a:cubicBezTo>
                <a:cubicBezTo>
                  <a:pt x="368" y="3"/>
                  <a:pt x="364" y="6"/>
                  <a:pt x="362" y="8"/>
                </a:cubicBezTo>
                <a:cubicBezTo>
                  <a:pt x="361" y="9"/>
                  <a:pt x="361" y="9"/>
                  <a:pt x="362" y="10"/>
                </a:cubicBezTo>
                <a:cubicBezTo>
                  <a:pt x="363" y="10"/>
                  <a:pt x="362" y="11"/>
                  <a:pt x="362" y="12"/>
                </a:cubicBezTo>
                <a:cubicBezTo>
                  <a:pt x="362" y="14"/>
                  <a:pt x="366" y="13"/>
                  <a:pt x="366" y="14"/>
                </a:cubicBezTo>
                <a:cubicBezTo>
                  <a:pt x="366" y="13"/>
                  <a:pt x="361" y="14"/>
                  <a:pt x="360" y="14"/>
                </a:cubicBezTo>
                <a:cubicBezTo>
                  <a:pt x="359" y="14"/>
                  <a:pt x="353" y="13"/>
                  <a:pt x="352" y="14"/>
                </a:cubicBezTo>
                <a:cubicBezTo>
                  <a:pt x="352" y="13"/>
                  <a:pt x="355" y="17"/>
                  <a:pt x="355" y="17"/>
                </a:cubicBezTo>
                <a:cubicBezTo>
                  <a:pt x="356" y="18"/>
                  <a:pt x="351" y="16"/>
                  <a:pt x="350" y="16"/>
                </a:cubicBezTo>
                <a:cubicBezTo>
                  <a:pt x="349" y="16"/>
                  <a:pt x="347" y="17"/>
                  <a:pt x="345" y="18"/>
                </a:cubicBezTo>
                <a:cubicBezTo>
                  <a:pt x="345" y="18"/>
                  <a:pt x="345" y="18"/>
                  <a:pt x="344" y="18"/>
                </a:cubicBezTo>
                <a:cubicBezTo>
                  <a:pt x="342" y="18"/>
                  <a:pt x="344" y="18"/>
                  <a:pt x="343" y="17"/>
                </a:cubicBezTo>
                <a:cubicBezTo>
                  <a:pt x="343" y="18"/>
                  <a:pt x="338" y="20"/>
                  <a:pt x="338" y="20"/>
                </a:cubicBezTo>
                <a:cubicBezTo>
                  <a:pt x="338" y="19"/>
                  <a:pt x="340" y="18"/>
                  <a:pt x="340" y="18"/>
                </a:cubicBezTo>
                <a:cubicBezTo>
                  <a:pt x="340" y="17"/>
                  <a:pt x="335" y="18"/>
                  <a:pt x="334" y="17"/>
                </a:cubicBezTo>
                <a:cubicBezTo>
                  <a:pt x="334" y="17"/>
                  <a:pt x="336" y="16"/>
                  <a:pt x="336" y="16"/>
                </a:cubicBezTo>
                <a:cubicBezTo>
                  <a:pt x="335" y="17"/>
                  <a:pt x="330" y="18"/>
                  <a:pt x="328" y="18"/>
                </a:cubicBezTo>
                <a:cubicBezTo>
                  <a:pt x="323" y="19"/>
                  <a:pt x="329" y="19"/>
                  <a:pt x="330" y="20"/>
                </a:cubicBezTo>
                <a:cubicBezTo>
                  <a:pt x="329" y="19"/>
                  <a:pt x="324" y="21"/>
                  <a:pt x="323" y="21"/>
                </a:cubicBezTo>
                <a:cubicBezTo>
                  <a:pt x="322" y="21"/>
                  <a:pt x="321" y="21"/>
                  <a:pt x="320" y="22"/>
                </a:cubicBezTo>
                <a:cubicBezTo>
                  <a:pt x="319" y="23"/>
                  <a:pt x="317" y="22"/>
                  <a:pt x="315" y="22"/>
                </a:cubicBezTo>
                <a:cubicBezTo>
                  <a:pt x="314" y="22"/>
                  <a:pt x="313" y="24"/>
                  <a:pt x="311" y="24"/>
                </a:cubicBezTo>
                <a:cubicBezTo>
                  <a:pt x="309" y="25"/>
                  <a:pt x="308" y="24"/>
                  <a:pt x="307" y="25"/>
                </a:cubicBezTo>
                <a:cubicBezTo>
                  <a:pt x="306" y="26"/>
                  <a:pt x="305" y="27"/>
                  <a:pt x="304" y="27"/>
                </a:cubicBezTo>
                <a:cubicBezTo>
                  <a:pt x="302" y="27"/>
                  <a:pt x="300" y="27"/>
                  <a:pt x="299" y="27"/>
                </a:cubicBezTo>
                <a:cubicBezTo>
                  <a:pt x="299" y="27"/>
                  <a:pt x="302" y="29"/>
                  <a:pt x="302" y="29"/>
                </a:cubicBezTo>
                <a:cubicBezTo>
                  <a:pt x="301" y="30"/>
                  <a:pt x="295" y="30"/>
                  <a:pt x="295" y="30"/>
                </a:cubicBezTo>
                <a:cubicBezTo>
                  <a:pt x="295" y="30"/>
                  <a:pt x="299" y="30"/>
                  <a:pt x="299" y="30"/>
                </a:cubicBezTo>
                <a:cubicBezTo>
                  <a:pt x="299" y="30"/>
                  <a:pt x="297" y="30"/>
                  <a:pt x="296" y="30"/>
                </a:cubicBezTo>
                <a:cubicBezTo>
                  <a:pt x="297" y="30"/>
                  <a:pt x="299" y="31"/>
                  <a:pt x="299" y="31"/>
                </a:cubicBezTo>
                <a:cubicBezTo>
                  <a:pt x="298" y="31"/>
                  <a:pt x="298" y="31"/>
                  <a:pt x="297" y="31"/>
                </a:cubicBezTo>
                <a:cubicBezTo>
                  <a:pt x="298" y="31"/>
                  <a:pt x="297" y="32"/>
                  <a:pt x="297" y="32"/>
                </a:cubicBezTo>
                <a:cubicBezTo>
                  <a:pt x="297" y="33"/>
                  <a:pt x="294" y="32"/>
                  <a:pt x="294" y="32"/>
                </a:cubicBezTo>
                <a:cubicBezTo>
                  <a:pt x="294" y="33"/>
                  <a:pt x="296" y="33"/>
                  <a:pt x="296" y="34"/>
                </a:cubicBezTo>
                <a:cubicBezTo>
                  <a:pt x="297" y="34"/>
                  <a:pt x="295" y="34"/>
                  <a:pt x="295" y="34"/>
                </a:cubicBezTo>
                <a:cubicBezTo>
                  <a:pt x="295" y="36"/>
                  <a:pt x="299" y="34"/>
                  <a:pt x="298" y="36"/>
                </a:cubicBezTo>
                <a:cubicBezTo>
                  <a:pt x="296" y="38"/>
                  <a:pt x="301" y="39"/>
                  <a:pt x="298" y="40"/>
                </a:cubicBezTo>
                <a:cubicBezTo>
                  <a:pt x="296" y="40"/>
                  <a:pt x="294" y="40"/>
                  <a:pt x="292" y="40"/>
                </a:cubicBezTo>
                <a:cubicBezTo>
                  <a:pt x="291" y="41"/>
                  <a:pt x="291" y="42"/>
                  <a:pt x="289" y="41"/>
                </a:cubicBezTo>
                <a:cubicBezTo>
                  <a:pt x="288" y="41"/>
                  <a:pt x="287" y="41"/>
                  <a:pt x="286" y="41"/>
                </a:cubicBezTo>
                <a:cubicBezTo>
                  <a:pt x="282" y="42"/>
                  <a:pt x="278" y="42"/>
                  <a:pt x="274" y="42"/>
                </a:cubicBezTo>
                <a:cubicBezTo>
                  <a:pt x="272" y="42"/>
                  <a:pt x="270" y="42"/>
                  <a:pt x="269" y="43"/>
                </a:cubicBezTo>
                <a:cubicBezTo>
                  <a:pt x="268" y="44"/>
                  <a:pt x="267" y="45"/>
                  <a:pt x="267" y="46"/>
                </a:cubicBezTo>
                <a:cubicBezTo>
                  <a:pt x="267" y="47"/>
                  <a:pt x="269" y="48"/>
                  <a:pt x="269" y="49"/>
                </a:cubicBezTo>
                <a:cubicBezTo>
                  <a:pt x="268" y="51"/>
                  <a:pt x="268" y="52"/>
                  <a:pt x="269" y="53"/>
                </a:cubicBezTo>
                <a:cubicBezTo>
                  <a:pt x="271" y="55"/>
                  <a:pt x="274" y="54"/>
                  <a:pt x="276" y="56"/>
                </a:cubicBezTo>
                <a:cubicBezTo>
                  <a:pt x="276" y="56"/>
                  <a:pt x="278" y="60"/>
                  <a:pt x="278" y="60"/>
                </a:cubicBezTo>
                <a:cubicBezTo>
                  <a:pt x="274" y="60"/>
                  <a:pt x="273" y="60"/>
                  <a:pt x="270" y="58"/>
                </a:cubicBezTo>
                <a:cubicBezTo>
                  <a:pt x="267" y="56"/>
                  <a:pt x="262" y="54"/>
                  <a:pt x="258" y="54"/>
                </a:cubicBezTo>
                <a:cubicBezTo>
                  <a:pt x="256" y="54"/>
                  <a:pt x="257" y="53"/>
                  <a:pt x="255" y="52"/>
                </a:cubicBezTo>
                <a:cubicBezTo>
                  <a:pt x="254" y="52"/>
                  <a:pt x="250" y="52"/>
                  <a:pt x="250" y="54"/>
                </a:cubicBezTo>
                <a:cubicBezTo>
                  <a:pt x="250" y="55"/>
                  <a:pt x="254" y="55"/>
                  <a:pt x="254" y="55"/>
                </a:cubicBezTo>
                <a:cubicBezTo>
                  <a:pt x="254" y="55"/>
                  <a:pt x="251" y="56"/>
                  <a:pt x="252" y="56"/>
                </a:cubicBezTo>
                <a:cubicBezTo>
                  <a:pt x="254" y="57"/>
                  <a:pt x="255" y="56"/>
                  <a:pt x="256" y="58"/>
                </a:cubicBezTo>
                <a:cubicBezTo>
                  <a:pt x="256" y="60"/>
                  <a:pt x="253" y="59"/>
                  <a:pt x="252" y="59"/>
                </a:cubicBezTo>
                <a:cubicBezTo>
                  <a:pt x="250" y="58"/>
                  <a:pt x="249" y="57"/>
                  <a:pt x="247" y="58"/>
                </a:cubicBezTo>
                <a:cubicBezTo>
                  <a:pt x="245" y="58"/>
                  <a:pt x="246" y="61"/>
                  <a:pt x="247" y="62"/>
                </a:cubicBezTo>
                <a:cubicBezTo>
                  <a:pt x="248" y="63"/>
                  <a:pt x="250" y="63"/>
                  <a:pt x="251" y="63"/>
                </a:cubicBezTo>
                <a:cubicBezTo>
                  <a:pt x="253" y="64"/>
                  <a:pt x="255" y="64"/>
                  <a:pt x="256" y="65"/>
                </a:cubicBezTo>
                <a:cubicBezTo>
                  <a:pt x="257" y="66"/>
                  <a:pt x="257" y="67"/>
                  <a:pt x="257" y="67"/>
                </a:cubicBezTo>
                <a:cubicBezTo>
                  <a:pt x="258" y="67"/>
                  <a:pt x="259" y="67"/>
                  <a:pt x="260" y="67"/>
                </a:cubicBezTo>
                <a:cubicBezTo>
                  <a:pt x="260" y="67"/>
                  <a:pt x="257" y="68"/>
                  <a:pt x="257" y="68"/>
                </a:cubicBezTo>
                <a:cubicBezTo>
                  <a:pt x="255" y="68"/>
                  <a:pt x="255" y="67"/>
                  <a:pt x="254" y="66"/>
                </a:cubicBezTo>
                <a:cubicBezTo>
                  <a:pt x="252" y="65"/>
                  <a:pt x="249" y="65"/>
                  <a:pt x="246" y="65"/>
                </a:cubicBezTo>
                <a:cubicBezTo>
                  <a:pt x="245" y="65"/>
                  <a:pt x="240" y="64"/>
                  <a:pt x="242" y="62"/>
                </a:cubicBezTo>
                <a:cubicBezTo>
                  <a:pt x="243" y="62"/>
                  <a:pt x="242" y="61"/>
                  <a:pt x="242" y="60"/>
                </a:cubicBezTo>
                <a:cubicBezTo>
                  <a:pt x="241" y="59"/>
                  <a:pt x="242" y="58"/>
                  <a:pt x="242" y="57"/>
                </a:cubicBezTo>
                <a:cubicBezTo>
                  <a:pt x="243" y="55"/>
                  <a:pt x="244" y="51"/>
                  <a:pt x="242" y="50"/>
                </a:cubicBezTo>
                <a:cubicBezTo>
                  <a:pt x="238" y="49"/>
                  <a:pt x="241" y="54"/>
                  <a:pt x="240" y="56"/>
                </a:cubicBezTo>
                <a:cubicBezTo>
                  <a:pt x="238" y="58"/>
                  <a:pt x="235" y="59"/>
                  <a:pt x="233" y="61"/>
                </a:cubicBezTo>
                <a:cubicBezTo>
                  <a:pt x="230" y="64"/>
                  <a:pt x="231" y="63"/>
                  <a:pt x="233" y="65"/>
                </a:cubicBezTo>
                <a:cubicBezTo>
                  <a:pt x="234" y="66"/>
                  <a:pt x="237" y="69"/>
                  <a:pt x="237" y="71"/>
                </a:cubicBezTo>
                <a:cubicBezTo>
                  <a:pt x="237" y="71"/>
                  <a:pt x="236" y="73"/>
                  <a:pt x="235" y="73"/>
                </a:cubicBezTo>
                <a:cubicBezTo>
                  <a:pt x="234" y="75"/>
                  <a:pt x="233" y="77"/>
                  <a:pt x="233" y="79"/>
                </a:cubicBezTo>
                <a:cubicBezTo>
                  <a:pt x="233" y="79"/>
                  <a:pt x="234" y="84"/>
                  <a:pt x="235" y="84"/>
                </a:cubicBezTo>
                <a:cubicBezTo>
                  <a:pt x="237" y="84"/>
                  <a:pt x="239" y="84"/>
                  <a:pt x="241" y="83"/>
                </a:cubicBezTo>
                <a:cubicBezTo>
                  <a:pt x="243" y="82"/>
                  <a:pt x="246" y="83"/>
                  <a:pt x="248" y="84"/>
                </a:cubicBezTo>
                <a:cubicBezTo>
                  <a:pt x="251" y="84"/>
                  <a:pt x="253" y="86"/>
                  <a:pt x="254" y="89"/>
                </a:cubicBezTo>
                <a:cubicBezTo>
                  <a:pt x="255" y="91"/>
                  <a:pt x="251" y="94"/>
                  <a:pt x="253" y="95"/>
                </a:cubicBezTo>
                <a:cubicBezTo>
                  <a:pt x="253" y="95"/>
                  <a:pt x="259" y="97"/>
                  <a:pt x="259" y="97"/>
                </a:cubicBezTo>
                <a:cubicBezTo>
                  <a:pt x="259" y="98"/>
                  <a:pt x="252" y="96"/>
                  <a:pt x="251" y="96"/>
                </a:cubicBezTo>
                <a:cubicBezTo>
                  <a:pt x="251" y="96"/>
                  <a:pt x="250" y="93"/>
                  <a:pt x="250" y="93"/>
                </a:cubicBezTo>
                <a:cubicBezTo>
                  <a:pt x="251" y="91"/>
                  <a:pt x="252" y="90"/>
                  <a:pt x="250" y="89"/>
                </a:cubicBezTo>
                <a:cubicBezTo>
                  <a:pt x="248" y="88"/>
                  <a:pt x="249" y="86"/>
                  <a:pt x="247" y="85"/>
                </a:cubicBezTo>
                <a:cubicBezTo>
                  <a:pt x="245" y="85"/>
                  <a:pt x="243" y="86"/>
                  <a:pt x="241" y="86"/>
                </a:cubicBezTo>
                <a:cubicBezTo>
                  <a:pt x="241" y="86"/>
                  <a:pt x="237" y="87"/>
                  <a:pt x="237" y="88"/>
                </a:cubicBezTo>
                <a:cubicBezTo>
                  <a:pt x="238" y="88"/>
                  <a:pt x="239" y="88"/>
                  <a:pt x="238" y="88"/>
                </a:cubicBezTo>
                <a:cubicBezTo>
                  <a:pt x="238" y="89"/>
                  <a:pt x="236" y="90"/>
                  <a:pt x="237" y="91"/>
                </a:cubicBezTo>
                <a:cubicBezTo>
                  <a:pt x="241" y="93"/>
                  <a:pt x="238" y="96"/>
                  <a:pt x="236" y="98"/>
                </a:cubicBezTo>
                <a:cubicBezTo>
                  <a:pt x="235" y="99"/>
                  <a:pt x="234" y="101"/>
                  <a:pt x="234" y="102"/>
                </a:cubicBezTo>
                <a:cubicBezTo>
                  <a:pt x="233" y="103"/>
                  <a:pt x="231" y="104"/>
                  <a:pt x="229" y="104"/>
                </a:cubicBezTo>
                <a:cubicBezTo>
                  <a:pt x="228" y="105"/>
                  <a:pt x="227" y="105"/>
                  <a:pt x="227" y="107"/>
                </a:cubicBezTo>
                <a:cubicBezTo>
                  <a:pt x="226" y="109"/>
                  <a:pt x="224" y="108"/>
                  <a:pt x="223" y="108"/>
                </a:cubicBezTo>
                <a:cubicBezTo>
                  <a:pt x="220" y="107"/>
                  <a:pt x="218" y="108"/>
                  <a:pt x="216" y="107"/>
                </a:cubicBezTo>
                <a:cubicBezTo>
                  <a:pt x="215" y="107"/>
                  <a:pt x="214" y="106"/>
                  <a:pt x="213" y="106"/>
                </a:cubicBezTo>
                <a:cubicBezTo>
                  <a:pt x="211" y="106"/>
                  <a:pt x="211" y="105"/>
                  <a:pt x="210" y="104"/>
                </a:cubicBezTo>
                <a:cubicBezTo>
                  <a:pt x="210" y="104"/>
                  <a:pt x="212" y="103"/>
                  <a:pt x="212" y="104"/>
                </a:cubicBezTo>
                <a:cubicBezTo>
                  <a:pt x="213" y="106"/>
                  <a:pt x="215" y="106"/>
                  <a:pt x="215" y="105"/>
                </a:cubicBezTo>
                <a:cubicBezTo>
                  <a:pt x="216" y="104"/>
                  <a:pt x="221" y="107"/>
                  <a:pt x="223" y="105"/>
                </a:cubicBezTo>
                <a:cubicBezTo>
                  <a:pt x="223" y="104"/>
                  <a:pt x="221" y="103"/>
                  <a:pt x="223" y="103"/>
                </a:cubicBezTo>
                <a:cubicBezTo>
                  <a:pt x="224" y="102"/>
                  <a:pt x="226" y="101"/>
                  <a:pt x="227" y="100"/>
                </a:cubicBezTo>
                <a:cubicBezTo>
                  <a:pt x="228" y="98"/>
                  <a:pt x="227" y="98"/>
                  <a:pt x="230" y="97"/>
                </a:cubicBezTo>
                <a:cubicBezTo>
                  <a:pt x="233" y="95"/>
                  <a:pt x="229" y="93"/>
                  <a:pt x="231" y="91"/>
                </a:cubicBezTo>
                <a:cubicBezTo>
                  <a:pt x="233" y="90"/>
                  <a:pt x="233" y="89"/>
                  <a:pt x="231" y="88"/>
                </a:cubicBezTo>
                <a:cubicBezTo>
                  <a:pt x="230" y="88"/>
                  <a:pt x="229" y="87"/>
                  <a:pt x="228" y="86"/>
                </a:cubicBezTo>
                <a:cubicBezTo>
                  <a:pt x="227" y="84"/>
                  <a:pt x="228" y="81"/>
                  <a:pt x="228" y="79"/>
                </a:cubicBezTo>
                <a:cubicBezTo>
                  <a:pt x="228" y="77"/>
                  <a:pt x="227" y="75"/>
                  <a:pt x="228" y="73"/>
                </a:cubicBezTo>
                <a:cubicBezTo>
                  <a:pt x="228" y="71"/>
                  <a:pt x="230" y="71"/>
                  <a:pt x="230" y="69"/>
                </a:cubicBezTo>
                <a:cubicBezTo>
                  <a:pt x="229" y="67"/>
                  <a:pt x="227" y="66"/>
                  <a:pt x="226" y="65"/>
                </a:cubicBezTo>
                <a:cubicBezTo>
                  <a:pt x="225" y="64"/>
                  <a:pt x="224" y="63"/>
                  <a:pt x="225" y="62"/>
                </a:cubicBezTo>
                <a:cubicBezTo>
                  <a:pt x="227" y="61"/>
                  <a:pt x="227" y="59"/>
                  <a:pt x="228" y="57"/>
                </a:cubicBezTo>
                <a:cubicBezTo>
                  <a:pt x="229" y="56"/>
                  <a:pt x="230" y="53"/>
                  <a:pt x="229" y="52"/>
                </a:cubicBezTo>
                <a:cubicBezTo>
                  <a:pt x="229" y="51"/>
                  <a:pt x="225" y="50"/>
                  <a:pt x="223" y="49"/>
                </a:cubicBezTo>
                <a:cubicBezTo>
                  <a:pt x="221" y="49"/>
                  <a:pt x="219" y="49"/>
                  <a:pt x="217" y="49"/>
                </a:cubicBezTo>
                <a:cubicBezTo>
                  <a:pt x="216" y="49"/>
                  <a:pt x="213" y="48"/>
                  <a:pt x="212" y="49"/>
                </a:cubicBezTo>
                <a:cubicBezTo>
                  <a:pt x="209" y="51"/>
                  <a:pt x="209" y="58"/>
                  <a:pt x="206" y="60"/>
                </a:cubicBezTo>
                <a:cubicBezTo>
                  <a:pt x="204" y="63"/>
                  <a:pt x="198" y="64"/>
                  <a:pt x="198" y="68"/>
                </a:cubicBezTo>
                <a:cubicBezTo>
                  <a:pt x="198" y="69"/>
                  <a:pt x="201" y="68"/>
                  <a:pt x="201" y="68"/>
                </a:cubicBezTo>
                <a:cubicBezTo>
                  <a:pt x="202" y="69"/>
                  <a:pt x="201" y="73"/>
                  <a:pt x="201" y="73"/>
                </a:cubicBezTo>
                <a:cubicBezTo>
                  <a:pt x="200" y="75"/>
                  <a:pt x="202" y="76"/>
                  <a:pt x="199" y="76"/>
                </a:cubicBezTo>
                <a:cubicBezTo>
                  <a:pt x="199" y="77"/>
                  <a:pt x="198" y="77"/>
                  <a:pt x="198" y="78"/>
                </a:cubicBezTo>
                <a:cubicBezTo>
                  <a:pt x="199" y="79"/>
                  <a:pt x="200" y="79"/>
                  <a:pt x="201" y="79"/>
                </a:cubicBezTo>
                <a:cubicBezTo>
                  <a:pt x="202" y="79"/>
                  <a:pt x="206" y="79"/>
                  <a:pt x="206" y="80"/>
                </a:cubicBezTo>
                <a:cubicBezTo>
                  <a:pt x="206" y="82"/>
                  <a:pt x="206" y="84"/>
                  <a:pt x="208" y="85"/>
                </a:cubicBezTo>
                <a:cubicBezTo>
                  <a:pt x="210" y="86"/>
                  <a:pt x="212" y="85"/>
                  <a:pt x="210" y="87"/>
                </a:cubicBezTo>
                <a:cubicBezTo>
                  <a:pt x="209" y="88"/>
                  <a:pt x="209" y="90"/>
                  <a:pt x="208" y="91"/>
                </a:cubicBezTo>
                <a:cubicBezTo>
                  <a:pt x="207" y="93"/>
                  <a:pt x="202" y="88"/>
                  <a:pt x="201" y="87"/>
                </a:cubicBezTo>
                <a:cubicBezTo>
                  <a:pt x="198" y="85"/>
                  <a:pt x="194" y="84"/>
                  <a:pt x="191" y="83"/>
                </a:cubicBezTo>
                <a:cubicBezTo>
                  <a:pt x="189" y="82"/>
                  <a:pt x="188" y="81"/>
                  <a:pt x="186" y="80"/>
                </a:cubicBezTo>
                <a:cubicBezTo>
                  <a:pt x="185" y="80"/>
                  <a:pt x="183" y="79"/>
                  <a:pt x="182" y="79"/>
                </a:cubicBezTo>
                <a:cubicBezTo>
                  <a:pt x="179" y="79"/>
                  <a:pt x="176" y="78"/>
                  <a:pt x="173" y="78"/>
                </a:cubicBezTo>
                <a:cubicBezTo>
                  <a:pt x="169" y="78"/>
                  <a:pt x="165" y="78"/>
                  <a:pt x="168" y="83"/>
                </a:cubicBezTo>
                <a:cubicBezTo>
                  <a:pt x="170" y="84"/>
                  <a:pt x="169" y="86"/>
                  <a:pt x="167" y="87"/>
                </a:cubicBezTo>
                <a:cubicBezTo>
                  <a:pt x="166" y="88"/>
                  <a:pt x="163" y="86"/>
                  <a:pt x="164" y="89"/>
                </a:cubicBezTo>
                <a:cubicBezTo>
                  <a:pt x="165" y="90"/>
                  <a:pt x="157" y="90"/>
                  <a:pt x="161" y="87"/>
                </a:cubicBezTo>
                <a:cubicBezTo>
                  <a:pt x="162" y="86"/>
                  <a:pt x="159" y="84"/>
                  <a:pt x="158" y="85"/>
                </a:cubicBezTo>
                <a:cubicBezTo>
                  <a:pt x="156" y="85"/>
                  <a:pt x="154" y="86"/>
                  <a:pt x="153" y="87"/>
                </a:cubicBezTo>
                <a:cubicBezTo>
                  <a:pt x="150" y="89"/>
                  <a:pt x="147" y="87"/>
                  <a:pt x="144" y="88"/>
                </a:cubicBezTo>
                <a:cubicBezTo>
                  <a:pt x="141" y="89"/>
                  <a:pt x="139" y="91"/>
                  <a:pt x="137" y="91"/>
                </a:cubicBezTo>
                <a:cubicBezTo>
                  <a:pt x="136" y="91"/>
                  <a:pt x="130" y="91"/>
                  <a:pt x="131" y="90"/>
                </a:cubicBezTo>
                <a:cubicBezTo>
                  <a:pt x="133" y="90"/>
                  <a:pt x="133" y="90"/>
                  <a:pt x="133" y="89"/>
                </a:cubicBezTo>
                <a:cubicBezTo>
                  <a:pt x="133" y="86"/>
                  <a:pt x="135" y="87"/>
                  <a:pt x="135" y="85"/>
                </a:cubicBezTo>
                <a:cubicBezTo>
                  <a:pt x="136" y="84"/>
                  <a:pt x="129" y="86"/>
                  <a:pt x="129" y="86"/>
                </a:cubicBezTo>
                <a:cubicBezTo>
                  <a:pt x="128" y="86"/>
                  <a:pt x="127" y="86"/>
                  <a:pt x="127" y="87"/>
                </a:cubicBezTo>
                <a:cubicBezTo>
                  <a:pt x="127" y="88"/>
                  <a:pt x="127" y="89"/>
                  <a:pt x="127" y="90"/>
                </a:cubicBezTo>
                <a:cubicBezTo>
                  <a:pt x="126" y="90"/>
                  <a:pt x="124" y="89"/>
                  <a:pt x="123" y="89"/>
                </a:cubicBezTo>
                <a:cubicBezTo>
                  <a:pt x="121" y="89"/>
                  <a:pt x="118" y="90"/>
                  <a:pt x="116" y="91"/>
                </a:cubicBezTo>
                <a:cubicBezTo>
                  <a:pt x="113" y="92"/>
                  <a:pt x="110" y="94"/>
                  <a:pt x="107" y="95"/>
                </a:cubicBezTo>
                <a:cubicBezTo>
                  <a:pt x="105" y="95"/>
                  <a:pt x="104" y="96"/>
                  <a:pt x="103" y="98"/>
                </a:cubicBezTo>
                <a:cubicBezTo>
                  <a:pt x="103" y="99"/>
                  <a:pt x="103" y="102"/>
                  <a:pt x="101" y="102"/>
                </a:cubicBezTo>
                <a:cubicBezTo>
                  <a:pt x="99" y="102"/>
                  <a:pt x="97" y="103"/>
                  <a:pt x="95" y="103"/>
                </a:cubicBezTo>
                <a:cubicBezTo>
                  <a:pt x="94" y="103"/>
                  <a:pt x="93" y="101"/>
                  <a:pt x="92" y="100"/>
                </a:cubicBezTo>
                <a:cubicBezTo>
                  <a:pt x="90" y="98"/>
                  <a:pt x="87" y="99"/>
                  <a:pt x="89" y="96"/>
                </a:cubicBezTo>
                <a:cubicBezTo>
                  <a:pt x="90" y="94"/>
                  <a:pt x="93" y="95"/>
                  <a:pt x="94" y="94"/>
                </a:cubicBezTo>
                <a:cubicBezTo>
                  <a:pt x="96" y="94"/>
                  <a:pt x="98" y="95"/>
                  <a:pt x="97" y="93"/>
                </a:cubicBezTo>
                <a:cubicBezTo>
                  <a:pt x="96" y="92"/>
                  <a:pt x="95" y="90"/>
                  <a:pt x="94" y="89"/>
                </a:cubicBezTo>
                <a:cubicBezTo>
                  <a:pt x="92" y="87"/>
                  <a:pt x="89" y="88"/>
                  <a:pt x="87" y="88"/>
                </a:cubicBezTo>
                <a:cubicBezTo>
                  <a:pt x="86" y="88"/>
                  <a:pt x="80" y="87"/>
                  <a:pt x="80" y="87"/>
                </a:cubicBezTo>
                <a:cubicBezTo>
                  <a:pt x="80" y="87"/>
                  <a:pt x="83" y="88"/>
                  <a:pt x="83" y="88"/>
                </a:cubicBezTo>
                <a:cubicBezTo>
                  <a:pt x="84" y="89"/>
                  <a:pt x="84" y="90"/>
                  <a:pt x="84" y="91"/>
                </a:cubicBezTo>
                <a:cubicBezTo>
                  <a:pt x="84" y="92"/>
                  <a:pt x="84" y="94"/>
                  <a:pt x="84" y="95"/>
                </a:cubicBezTo>
                <a:cubicBezTo>
                  <a:pt x="83" y="96"/>
                  <a:pt x="82" y="97"/>
                  <a:pt x="82" y="98"/>
                </a:cubicBezTo>
                <a:cubicBezTo>
                  <a:pt x="83" y="100"/>
                  <a:pt x="87" y="100"/>
                  <a:pt x="86" y="103"/>
                </a:cubicBezTo>
                <a:cubicBezTo>
                  <a:pt x="85" y="104"/>
                  <a:pt x="84" y="106"/>
                  <a:pt x="84" y="107"/>
                </a:cubicBezTo>
                <a:cubicBezTo>
                  <a:pt x="84" y="107"/>
                  <a:pt x="84" y="111"/>
                  <a:pt x="84" y="111"/>
                </a:cubicBezTo>
                <a:cubicBezTo>
                  <a:pt x="84" y="111"/>
                  <a:pt x="83" y="108"/>
                  <a:pt x="83" y="108"/>
                </a:cubicBezTo>
                <a:cubicBezTo>
                  <a:pt x="82" y="108"/>
                  <a:pt x="81" y="110"/>
                  <a:pt x="80" y="109"/>
                </a:cubicBezTo>
                <a:cubicBezTo>
                  <a:pt x="80" y="109"/>
                  <a:pt x="82" y="108"/>
                  <a:pt x="82" y="107"/>
                </a:cubicBezTo>
                <a:cubicBezTo>
                  <a:pt x="81" y="106"/>
                  <a:pt x="79" y="106"/>
                  <a:pt x="78" y="106"/>
                </a:cubicBezTo>
                <a:cubicBezTo>
                  <a:pt x="77" y="106"/>
                  <a:pt x="76" y="105"/>
                  <a:pt x="75" y="106"/>
                </a:cubicBezTo>
                <a:cubicBezTo>
                  <a:pt x="73" y="106"/>
                  <a:pt x="72" y="108"/>
                  <a:pt x="70" y="108"/>
                </a:cubicBezTo>
                <a:cubicBezTo>
                  <a:pt x="68" y="110"/>
                  <a:pt x="67" y="110"/>
                  <a:pt x="65" y="112"/>
                </a:cubicBezTo>
                <a:cubicBezTo>
                  <a:pt x="63" y="114"/>
                  <a:pt x="61" y="114"/>
                  <a:pt x="64" y="116"/>
                </a:cubicBezTo>
                <a:cubicBezTo>
                  <a:pt x="65" y="117"/>
                  <a:pt x="67" y="120"/>
                  <a:pt x="66" y="121"/>
                </a:cubicBezTo>
                <a:cubicBezTo>
                  <a:pt x="65" y="122"/>
                  <a:pt x="59" y="120"/>
                  <a:pt x="58" y="120"/>
                </a:cubicBezTo>
                <a:cubicBezTo>
                  <a:pt x="57" y="119"/>
                  <a:pt x="54" y="120"/>
                  <a:pt x="53" y="120"/>
                </a:cubicBezTo>
                <a:cubicBezTo>
                  <a:pt x="54" y="119"/>
                  <a:pt x="49" y="115"/>
                  <a:pt x="48" y="117"/>
                </a:cubicBezTo>
                <a:cubicBezTo>
                  <a:pt x="43" y="121"/>
                  <a:pt x="54" y="122"/>
                  <a:pt x="54" y="124"/>
                </a:cubicBezTo>
                <a:cubicBezTo>
                  <a:pt x="53" y="128"/>
                  <a:pt x="50" y="126"/>
                  <a:pt x="47" y="126"/>
                </a:cubicBezTo>
                <a:cubicBezTo>
                  <a:pt x="44" y="125"/>
                  <a:pt x="43" y="123"/>
                  <a:pt x="40" y="122"/>
                </a:cubicBezTo>
                <a:cubicBezTo>
                  <a:pt x="38" y="121"/>
                  <a:pt x="38" y="120"/>
                  <a:pt x="37" y="118"/>
                </a:cubicBezTo>
                <a:cubicBezTo>
                  <a:pt x="37" y="116"/>
                  <a:pt x="36" y="116"/>
                  <a:pt x="35" y="115"/>
                </a:cubicBezTo>
                <a:cubicBezTo>
                  <a:pt x="35" y="114"/>
                  <a:pt x="38" y="112"/>
                  <a:pt x="38" y="112"/>
                </a:cubicBezTo>
                <a:cubicBezTo>
                  <a:pt x="39" y="109"/>
                  <a:pt x="34" y="107"/>
                  <a:pt x="32" y="107"/>
                </a:cubicBezTo>
                <a:cubicBezTo>
                  <a:pt x="30" y="106"/>
                  <a:pt x="30" y="104"/>
                  <a:pt x="28" y="104"/>
                </a:cubicBezTo>
                <a:cubicBezTo>
                  <a:pt x="29" y="103"/>
                  <a:pt x="24" y="99"/>
                  <a:pt x="24" y="99"/>
                </a:cubicBezTo>
                <a:cubicBezTo>
                  <a:pt x="26" y="98"/>
                  <a:pt x="28" y="101"/>
                  <a:pt x="29" y="102"/>
                </a:cubicBezTo>
                <a:cubicBezTo>
                  <a:pt x="30" y="103"/>
                  <a:pt x="31" y="103"/>
                  <a:pt x="31" y="102"/>
                </a:cubicBezTo>
                <a:cubicBezTo>
                  <a:pt x="32" y="102"/>
                  <a:pt x="33" y="103"/>
                  <a:pt x="33" y="103"/>
                </a:cubicBezTo>
                <a:cubicBezTo>
                  <a:pt x="36" y="104"/>
                  <a:pt x="38" y="105"/>
                  <a:pt x="41" y="105"/>
                </a:cubicBezTo>
                <a:cubicBezTo>
                  <a:pt x="43" y="106"/>
                  <a:pt x="46" y="106"/>
                  <a:pt x="49" y="107"/>
                </a:cubicBezTo>
                <a:cubicBezTo>
                  <a:pt x="54" y="109"/>
                  <a:pt x="58" y="109"/>
                  <a:pt x="63" y="106"/>
                </a:cubicBezTo>
                <a:cubicBezTo>
                  <a:pt x="65" y="105"/>
                  <a:pt x="66" y="104"/>
                  <a:pt x="68" y="103"/>
                </a:cubicBezTo>
                <a:cubicBezTo>
                  <a:pt x="71" y="101"/>
                  <a:pt x="69" y="100"/>
                  <a:pt x="69" y="97"/>
                </a:cubicBezTo>
                <a:cubicBezTo>
                  <a:pt x="69" y="94"/>
                  <a:pt x="62" y="93"/>
                  <a:pt x="60" y="91"/>
                </a:cubicBezTo>
                <a:cubicBezTo>
                  <a:pt x="57" y="89"/>
                  <a:pt x="53" y="87"/>
                  <a:pt x="50" y="86"/>
                </a:cubicBezTo>
                <a:cubicBezTo>
                  <a:pt x="47" y="84"/>
                  <a:pt x="43" y="82"/>
                  <a:pt x="40" y="82"/>
                </a:cubicBezTo>
                <a:cubicBezTo>
                  <a:pt x="39" y="81"/>
                  <a:pt x="39" y="82"/>
                  <a:pt x="38" y="82"/>
                </a:cubicBezTo>
                <a:cubicBezTo>
                  <a:pt x="37" y="82"/>
                  <a:pt x="36" y="81"/>
                  <a:pt x="35" y="81"/>
                </a:cubicBezTo>
                <a:cubicBezTo>
                  <a:pt x="33" y="80"/>
                  <a:pt x="31" y="84"/>
                  <a:pt x="29" y="84"/>
                </a:cubicBezTo>
                <a:cubicBezTo>
                  <a:pt x="29" y="83"/>
                  <a:pt x="33" y="80"/>
                  <a:pt x="29" y="80"/>
                </a:cubicBezTo>
                <a:cubicBezTo>
                  <a:pt x="28" y="80"/>
                  <a:pt x="24" y="78"/>
                  <a:pt x="24" y="78"/>
                </a:cubicBezTo>
                <a:cubicBezTo>
                  <a:pt x="25" y="77"/>
                  <a:pt x="29" y="80"/>
                  <a:pt x="29" y="78"/>
                </a:cubicBezTo>
                <a:cubicBezTo>
                  <a:pt x="29" y="77"/>
                  <a:pt x="25" y="75"/>
                  <a:pt x="24" y="75"/>
                </a:cubicBezTo>
                <a:cubicBezTo>
                  <a:pt x="23" y="76"/>
                  <a:pt x="20" y="78"/>
                  <a:pt x="20" y="78"/>
                </a:cubicBezTo>
                <a:cubicBezTo>
                  <a:pt x="20" y="77"/>
                  <a:pt x="20" y="77"/>
                  <a:pt x="19" y="76"/>
                </a:cubicBezTo>
                <a:cubicBezTo>
                  <a:pt x="17" y="76"/>
                  <a:pt x="17" y="77"/>
                  <a:pt x="16" y="78"/>
                </a:cubicBezTo>
                <a:cubicBezTo>
                  <a:pt x="16" y="78"/>
                  <a:pt x="16" y="78"/>
                  <a:pt x="16" y="77"/>
                </a:cubicBezTo>
                <a:cubicBezTo>
                  <a:pt x="15" y="78"/>
                  <a:pt x="14" y="80"/>
                  <a:pt x="13" y="80"/>
                </a:cubicBezTo>
                <a:cubicBezTo>
                  <a:pt x="12" y="81"/>
                  <a:pt x="10" y="81"/>
                  <a:pt x="10" y="81"/>
                </a:cubicBezTo>
                <a:cubicBezTo>
                  <a:pt x="9" y="83"/>
                  <a:pt x="5" y="83"/>
                  <a:pt x="6" y="85"/>
                </a:cubicBezTo>
                <a:cubicBezTo>
                  <a:pt x="9" y="87"/>
                  <a:pt x="5" y="85"/>
                  <a:pt x="5" y="88"/>
                </a:cubicBezTo>
                <a:cubicBezTo>
                  <a:pt x="5" y="90"/>
                  <a:pt x="9" y="91"/>
                  <a:pt x="10" y="92"/>
                </a:cubicBezTo>
                <a:cubicBezTo>
                  <a:pt x="12" y="93"/>
                  <a:pt x="14" y="95"/>
                  <a:pt x="13" y="97"/>
                </a:cubicBezTo>
                <a:cubicBezTo>
                  <a:pt x="12" y="99"/>
                  <a:pt x="9" y="100"/>
                  <a:pt x="9" y="102"/>
                </a:cubicBezTo>
                <a:cubicBezTo>
                  <a:pt x="10" y="104"/>
                  <a:pt x="12" y="106"/>
                  <a:pt x="13" y="108"/>
                </a:cubicBezTo>
                <a:cubicBezTo>
                  <a:pt x="14" y="110"/>
                  <a:pt x="12" y="110"/>
                  <a:pt x="12" y="112"/>
                </a:cubicBezTo>
                <a:cubicBezTo>
                  <a:pt x="12" y="114"/>
                  <a:pt x="15" y="116"/>
                  <a:pt x="13" y="117"/>
                </a:cubicBezTo>
                <a:cubicBezTo>
                  <a:pt x="11" y="118"/>
                  <a:pt x="14" y="121"/>
                  <a:pt x="14" y="122"/>
                </a:cubicBezTo>
                <a:cubicBezTo>
                  <a:pt x="16" y="124"/>
                  <a:pt x="18" y="124"/>
                  <a:pt x="15" y="126"/>
                </a:cubicBezTo>
                <a:cubicBezTo>
                  <a:pt x="13" y="128"/>
                  <a:pt x="14" y="128"/>
                  <a:pt x="15" y="129"/>
                </a:cubicBezTo>
                <a:cubicBezTo>
                  <a:pt x="20" y="132"/>
                  <a:pt x="23" y="134"/>
                  <a:pt x="18" y="138"/>
                </a:cubicBezTo>
                <a:cubicBezTo>
                  <a:pt x="13" y="143"/>
                  <a:pt x="8" y="147"/>
                  <a:pt x="4" y="152"/>
                </a:cubicBezTo>
                <a:cubicBezTo>
                  <a:pt x="6" y="152"/>
                  <a:pt x="6" y="151"/>
                  <a:pt x="7" y="152"/>
                </a:cubicBezTo>
                <a:cubicBezTo>
                  <a:pt x="8" y="154"/>
                  <a:pt x="10" y="154"/>
                  <a:pt x="11" y="155"/>
                </a:cubicBezTo>
                <a:cubicBezTo>
                  <a:pt x="17" y="157"/>
                  <a:pt x="9" y="157"/>
                  <a:pt x="7" y="157"/>
                </a:cubicBezTo>
                <a:cubicBezTo>
                  <a:pt x="5" y="157"/>
                  <a:pt x="4" y="158"/>
                  <a:pt x="4" y="160"/>
                </a:cubicBezTo>
                <a:cubicBezTo>
                  <a:pt x="4" y="162"/>
                  <a:pt x="2" y="163"/>
                  <a:pt x="1" y="165"/>
                </a:cubicBezTo>
                <a:cubicBezTo>
                  <a:pt x="0" y="166"/>
                  <a:pt x="1" y="168"/>
                  <a:pt x="2" y="170"/>
                </a:cubicBezTo>
                <a:cubicBezTo>
                  <a:pt x="2" y="172"/>
                  <a:pt x="0" y="174"/>
                  <a:pt x="1" y="175"/>
                </a:cubicBezTo>
                <a:cubicBezTo>
                  <a:pt x="3" y="176"/>
                  <a:pt x="3" y="176"/>
                  <a:pt x="3" y="178"/>
                </a:cubicBezTo>
                <a:cubicBezTo>
                  <a:pt x="2" y="180"/>
                  <a:pt x="4" y="181"/>
                  <a:pt x="4" y="183"/>
                </a:cubicBezTo>
                <a:cubicBezTo>
                  <a:pt x="4" y="184"/>
                  <a:pt x="7" y="186"/>
                  <a:pt x="8" y="186"/>
                </a:cubicBezTo>
                <a:cubicBezTo>
                  <a:pt x="8" y="186"/>
                  <a:pt x="9" y="185"/>
                  <a:pt x="10" y="185"/>
                </a:cubicBezTo>
                <a:cubicBezTo>
                  <a:pt x="11" y="185"/>
                  <a:pt x="11" y="187"/>
                  <a:pt x="12" y="187"/>
                </a:cubicBezTo>
                <a:cubicBezTo>
                  <a:pt x="14" y="186"/>
                  <a:pt x="14" y="185"/>
                  <a:pt x="16" y="187"/>
                </a:cubicBezTo>
                <a:cubicBezTo>
                  <a:pt x="18" y="188"/>
                  <a:pt x="18" y="188"/>
                  <a:pt x="18" y="190"/>
                </a:cubicBezTo>
                <a:cubicBezTo>
                  <a:pt x="17" y="195"/>
                  <a:pt x="21" y="199"/>
                  <a:pt x="24" y="201"/>
                </a:cubicBezTo>
                <a:cubicBezTo>
                  <a:pt x="26" y="202"/>
                  <a:pt x="27" y="203"/>
                  <a:pt x="25" y="204"/>
                </a:cubicBezTo>
                <a:cubicBezTo>
                  <a:pt x="24" y="206"/>
                  <a:pt x="23" y="205"/>
                  <a:pt x="21" y="205"/>
                </a:cubicBezTo>
                <a:cubicBezTo>
                  <a:pt x="19" y="205"/>
                  <a:pt x="22" y="214"/>
                  <a:pt x="24" y="213"/>
                </a:cubicBezTo>
                <a:cubicBezTo>
                  <a:pt x="25" y="212"/>
                  <a:pt x="26" y="209"/>
                  <a:pt x="27" y="210"/>
                </a:cubicBezTo>
                <a:cubicBezTo>
                  <a:pt x="28" y="210"/>
                  <a:pt x="29" y="211"/>
                  <a:pt x="31" y="211"/>
                </a:cubicBezTo>
                <a:cubicBezTo>
                  <a:pt x="33" y="211"/>
                  <a:pt x="35" y="212"/>
                  <a:pt x="35" y="214"/>
                </a:cubicBezTo>
                <a:cubicBezTo>
                  <a:pt x="35" y="215"/>
                  <a:pt x="34" y="215"/>
                  <a:pt x="34" y="215"/>
                </a:cubicBezTo>
                <a:cubicBezTo>
                  <a:pt x="33" y="216"/>
                  <a:pt x="34" y="218"/>
                  <a:pt x="35" y="218"/>
                </a:cubicBezTo>
                <a:cubicBezTo>
                  <a:pt x="36" y="219"/>
                  <a:pt x="38" y="218"/>
                  <a:pt x="39" y="219"/>
                </a:cubicBezTo>
                <a:cubicBezTo>
                  <a:pt x="40" y="220"/>
                  <a:pt x="40" y="222"/>
                  <a:pt x="40" y="223"/>
                </a:cubicBezTo>
                <a:cubicBezTo>
                  <a:pt x="40" y="224"/>
                  <a:pt x="43" y="223"/>
                  <a:pt x="44" y="223"/>
                </a:cubicBezTo>
                <a:cubicBezTo>
                  <a:pt x="45" y="224"/>
                  <a:pt x="47" y="227"/>
                  <a:pt x="48" y="225"/>
                </a:cubicBezTo>
                <a:cubicBezTo>
                  <a:pt x="49" y="223"/>
                  <a:pt x="50" y="224"/>
                  <a:pt x="51" y="225"/>
                </a:cubicBezTo>
                <a:cubicBezTo>
                  <a:pt x="53" y="227"/>
                  <a:pt x="53" y="226"/>
                  <a:pt x="55" y="226"/>
                </a:cubicBezTo>
                <a:cubicBezTo>
                  <a:pt x="56" y="226"/>
                  <a:pt x="57" y="229"/>
                  <a:pt x="58" y="228"/>
                </a:cubicBezTo>
                <a:cubicBezTo>
                  <a:pt x="60" y="227"/>
                  <a:pt x="62" y="229"/>
                  <a:pt x="63" y="230"/>
                </a:cubicBezTo>
                <a:cubicBezTo>
                  <a:pt x="65" y="231"/>
                  <a:pt x="62" y="232"/>
                  <a:pt x="62" y="232"/>
                </a:cubicBezTo>
                <a:cubicBezTo>
                  <a:pt x="60" y="233"/>
                  <a:pt x="63" y="234"/>
                  <a:pt x="63" y="234"/>
                </a:cubicBezTo>
                <a:cubicBezTo>
                  <a:pt x="63" y="234"/>
                  <a:pt x="60" y="234"/>
                  <a:pt x="61" y="236"/>
                </a:cubicBezTo>
                <a:cubicBezTo>
                  <a:pt x="63" y="237"/>
                  <a:pt x="62" y="238"/>
                  <a:pt x="61" y="239"/>
                </a:cubicBezTo>
                <a:cubicBezTo>
                  <a:pt x="61" y="240"/>
                  <a:pt x="58" y="240"/>
                  <a:pt x="57" y="240"/>
                </a:cubicBezTo>
                <a:cubicBezTo>
                  <a:pt x="55" y="240"/>
                  <a:pt x="54" y="242"/>
                  <a:pt x="53" y="244"/>
                </a:cubicBezTo>
                <a:cubicBezTo>
                  <a:pt x="54" y="244"/>
                  <a:pt x="58" y="244"/>
                  <a:pt x="58" y="245"/>
                </a:cubicBezTo>
                <a:cubicBezTo>
                  <a:pt x="58" y="246"/>
                  <a:pt x="53" y="247"/>
                  <a:pt x="53" y="248"/>
                </a:cubicBezTo>
                <a:cubicBezTo>
                  <a:pt x="53" y="249"/>
                  <a:pt x="55" y="249"/>
                  <a:pt x="55" y="251"/>
                </a:cubicBezTo>
                <a:cubicBezTo>
                  <a:pt x="55" y="251"/>
                  <a:pt x="52" y="252"/>
                  <a:pt x="52" y="252"/>
                </a:cubicBezTo>
                <a:cubicBezTo>
                  <a:pt x="51" y="253"/>
                  <a:pt x="51" y="254"/>
                  <a:pt x="50" y="255"/>
                </a:cubicBezTo>
                <a:cubicBezTo>
                  <a:pt x="50" y="256"/>
                  <a:pt x="48" y="255"/>
                  <a:pt x="48" y="257"/>
                </a:cubicBezTo>
                <a:cubicBezTo>
                  <a:pt x="47" y="258"/>
                  <a:pt x="49" y="260"/>
                  <a:pt x="51" y="260"/>
                </a:cubicBezTo>
                <a:cubicBezTo>
                  <a:pt x="53" y="261"/>
                  <a:pt x="55" y="262"/>
                  <a:pt x="58" y="264"/>
                </a:cubicBezTo>
                <a:cubicBezTo>
                  <a:pt x="59" y="265"/>
                  <a:pt x="60" y="266"/>
                  <a:pt x="61" y="266"/>
                </a:cubicBezTo>
                <a:cubicBezTo>
                  <a:pt x="62" y="268"/>
                  <a:pt x="62" y="267"/>
                  <a:pt x="64" y="266"/>
                </a:cubicBezTo>
                <a:cubicBezTo>
                  <a:pt x="67" y="266"/>
                  <a:pt x="70" y="269"/>
                  <a:pt x="73" y="269"/>
                </a:cubicBezTo>
                <a:cubicBezTo>
                  <a:pt x="76" y="269"/>
                  <a:pt x="79" y="271"/>
                  <a:pt x="82" y="272"/>
                </a:cubicBezTo>
                <a:cubicBezTo>
                  <a:pt x="85" y="273"/>
                  <a:pt x="87" y="272"/>
                  <a:pt x="90" y="272"/>
                </a:cubicBezTo>
                <a:cubicBezTo>
                  <a:pt x="91" y="273"/>
                  <a:pt x="92" y="274"/>
                  <a:pt x="92" y="275"/>
                </a:cubicBezTo>
                <a:cubicBezTo>
                  <a:pt x="92" y="276"/>
                  <a:pt x="93" y="276"/>
                  <a:pt x="94" y="276"/>
                </a:cubicBezTo>
                <a:cubicBezTo>
                  <a:pt x="97" y="277"/>
                  <a:pt x="99" y="282"/>
                  <a:pt x="103" y="280"/>
                </a:cubicBezTo>
                <a:cubicBezTo>
                  <a:pt x="104" y="279"/>
                  <a:pt x="106" y="278"/>
                  <a:pt x="105" y="277"/>
                </a:cubicBezTo>
                <a:cubicBezTo>
                  <a:pt x="104" y="276"/>
                  <a:pt x="103" y="275"/>
                  <a:pt x="102" y="274"/>
                </a:cubicBezTo>
                <a:cubicBezTo>
                  <a:pt x="100" y="272"/>
                  <a:pt x="99" y="270"/>
                  <a:pt x="100" y="267"/>
                </a:cubicBezTo>
                <a:cubicBezTo>
                  <a:pt x="100" y="265"/>
                  <a:pt x="99" y="263"/>
                  <a:pt x="97" y="262"/>
                </a:cubicBezTo>
                <a:cubicBezTo>
                  <a:pt x="95" y="261"/>
                  <a:pt x="98" y="259"/>
                  <a:pt x="99" y="258"/>
                </a:cubicBezTo>
                <a:cubicBezTo>
                  <a:pt x="100" y="256"/>
                  <a:pt x="100" y="254"/>
                  <a:pt x="103" y="254"/>
                </a:cubicBezTo>
                <a:cubicBezTo>
                  <a:pt x="104" y="254"/>
                  <a:pt x="105" y="253"/>
                  <a:pt x="106" y="252"/>
                </a:cubicBezTo>
                <a:cubicBezTo>
                  <a:pt x="107" y="251"/>
                  <a:pt x="108" y="251"/>
                  <a:pt x="109" y="250"/>
                </a:cubicBezTo>
                <a:cubicBezTo>
                  <a:pt x="108" y="250"/>
                  <a:pt x="106" y="249"/>
                  <a:pt x="106" y="248"/>
                </a:cubicBezTo>
                <a:cubicBezTo>
                  <a:pt x="106" y="247"/>
                  <a:pt x="108" y="248"/>
                  <a:pt x="108" y="248"/>
                </a:cubicBezTo>
                <a:cubicBezTo>
                  <a:pt x="108" y="247"/>
                  <a:pt x="106" y="244"/>
                  <a:pt x="105" y="243"/>
                </a:cubicBezTo>
                <a:cubicBezTo>
                  <a:pt x="104" y="241"/>
                  <a:pt x="103" y="241"/>
                  <a:pt x="101" y="241"/>
                </a:cubicBezTo>
                <a:cubicBezTo>
                  <a:pt x="98" y="241"/>
                  <a:pt x="100" y="239"/>
                  <a:pt x="98" y="238"/>
                </a:cubicBezTo>
                <a:cubicBezTo>
                  <a:pt x="97" y="237"/>
                  <a:pt x="94" y="237"/>
                  <a:pt x="96" y="235"/>
                </a:cubicBezTo>
                <a:cubicBezTo>
                  <a:pt x="97" y="233"/>
                  <a:pt x="99" y="232"/>
                  <a:pt x="97" y="231"/>
                </a:cubicBezTo>
                <a:cubicBezTo>
                  <a:pt x="96" y="229"/>
                  <a:pt x="98" y="228"/>
                  <a:pt x="99" y="227"/>
                </a:cubicBezTo>
                <a:cubicBezTo>
                  <a:pt x="99" y="226"/>
                  <a:pt x="101" y="223"/>
                  <a:pt x="101" y="224"/>
                </a:cubicBezTo>
                <a:cubicBezTo>
                  <a:pt x="102" y="225"/>
                  <a:pt x="103" y="227"/>
                  <a:pt x="104" y="228"/>
                </a:cubicBezTo>
                <a:cubicBezTo>
                  <a:pt x="106" y="228"/>
                  <a:pt x="107" y="227"/>
                  <a:pt x="107" y="226"/>
                </a:cubicBezTo>
                <a:cubicBezTo>
                  <a:pt x="106" y="224"/>
                  <a:pt x="106" y="223"/>
                  <a:pt x="108" y="222"/>
                </a:cubicBezTo>
                <a:cubicBezTo>
                  <a:pt x="110" y="221"/>
                  <a:pt x="110" y="219"/>
                  <a:pt x="112" y="219"/>
                </a:cubicBezTo>
                <a:cubicBezTo>
                  <a:pt x="114" y="218"/>
                  <a:pt x="116" y="215"/>
                  <a:pt x="118" y="216"/>
                </a:cubicBezTo>
                <a:cubicBezTo>
                  <a:pt x="120" y="216"/>
                  <a:pt x="120" y="218"/>
                  <a:pt x="122" y="216"/>
                </a:cubicBezTo>
                <a:cubicBezTo>
                  <a:pt x="124" y="215"/>
                  <a:pt x="124" y="216"/>
                  <a:pt x="126" y="217"/>
                </a:cubicBezTo>
                <a:cubicBezTo>
                  <a:pt x="128" y="217"/>
                  <a:pt x="130" y="217"/>
                  <a:pt x="132" y="218"/>
                </a:cubicBezTo>
                <a:cubicBezTo>
                  <a:pt x="134" y="219"/>
                  <a:pt x="134" y="221"/>
                  <a:pt x="136" y="223"/>
                </a:cubicBezTo>
                <a:cubicBezTo>
                  <a:pt x="136" y="223"/>
                  <a:pt x="136" y="220"/>
                  <a:pt x="138" y="221"/>
                </a:cubicBezTo>
                <a:cubicBezTo>
                  <a:pt x="139" y="221"/>
                  <a:pt x="140" y="223"/>
                  <a:pt x="142" y="223"/>
                </a:cubicBezTo>
                <a:cubicBezTo>
                  <a:pt x="143" y="224"/>
                  <a:pt x="144" y="222"/>
                  <a:pt x="145" y="221"/>
                </a:cubicBezTo>
                <a:cubicBezTo>
                  <a:pt x="147" y="219"/>
                  <a:pt x="148" y="221"/>
                  <a:pt x="150" y="221"/>
                </a:cubicBezTo>
                <a:cubicBezTo>
                  <a:pt x="152" y="221"/>
                  <a:pt x="153" y="219"/>
                  <a:pt x="155" y="220"/>
                </a:cubicBezTo>
                <a:cubicBezTo>
                  <a:pt x="157" y="221"/>
                  <a:pt x="158" y="222"/>
                  <a:pt x="160" y="223"/>
                </a:cubicBezTo>
                <a:cubicBezTo>
                  <a:pt x="162" y="224"/>
                  <a:pt x="161" y="223"/>
                  <a:pt x="163" y="222"/>
                </a:cubicBezTo>
                <a:cubicBezTo>
                  <a:pt x="164" y="221"/>
                  <a:pt x="168" y="222"/>
                  <a:pt x="169" y="222"/>
                </a:cubicBezTo>
                <a:cubicBezTo>
                  <a:pt x="170" y="222"/>
                  <a:pt x="172" y="220"/>
                  <a:pt x="172" y="219"/>
                </a:cubicBezTo>
                <a:cubicBezTo>
                  <a:pt x="172" y="217"/>
                  <a:pt x="169" y="217"/>
                  <a:pt x="168" y="216"/>
                </a:cubicBezTo>
                <a:cubicBezTo>
                  <a:pt x="161" y="213"/>
                  <a:pt x="171" y="214"/>
                  <a:pt x="169" y="210"/>
                </a:cubicBezTo>
                <a:cubicBezTo>
                  <a:pt x="168" y="209"/>
                  <a:pt x="166" y="209"/>
                  <a:pt x="169" y="208"/>
                </a:cubicBezTo>
                <a:cubicBezTo>
                  <a:pt x="170" y="207"/>
                  <a:pt x="172" y="208"/>
                  <a:pt x="173" y="207"/>
                </a:cubicBezTo>
                <a:cubicBezTo>
                  <a:pt x="177" y="207"/>
                  <a:pt x="166" y="202"/>
                  <a:pt x="171" y="200"/>
                </a:cubicBezTo>
                <a:cubicBezTo>
                  <a:pt x="172" y="200"/>
                  <a:pt x="174" y="200"/>
                  <a:pt x="175" y="200"/>
                </a:cubicBezTo>
                <a:cubicBezTo>
                  <a:pt x="178" y="200"/>
                  <a:pt x="180" y="200"/>
                  <a:pt x="183" y="199"/>
                </a:cubicBezTo>
                <a:cubicBezTo>
                  <a:pt x="185" y="198"/>
                  <a:pt x="187" y="198"/>
                  <a:pt x="189" y="198"/>
                </a:cubicBezTo>
                <a:cubicBezTo>
                  <a:pt x="191" y="197"/>
                  <a:pt x="193" y="196"/>
                  <a:pt x="196" y="196"/>
                </a:cubicBezTo>
                <a:cubicBezTo>
                  <a:pt x="200" y="195"/>
                  <a:pt x="204" y="194"/>
                  <a:pt x="208" y="192"/>
                </a:cubicBezTo>
                <a:cubicBezTo>
                  <a:pt x="211" y="190"/>
                  <a:pt x="217" y="190"/>
                  <a:pt x="219" y="194"/>
                </a:cubicBezTo>
                <a:cubicBezTo>
                  <a:pt x="220" y="196"/>
                  <a:pt x="219" y="196"/>
                  <a:pt x="220" y="198"/>
                </a:cubicBezTo>
                <a:cubicBezTo>
                  <a:pt x="220" y="201"/>
                  <a:pt x="224" y="198"/>
                  <a:pt x="226" y="199"/>
                </a:cubicBezTo>
                <a:cubicBezTo>
                  <a:pt x="227" y="199"/>
                  <a:pt x="226" y="200"/>
                  <a:pt x="227" y="200"/>
                </a:cubicBezTo>
                <a:cubicBezTo>
                  <a:pt x="228" y="201"/>
                  <a:pt x="228" y="200"/>
                  <a:pt x="228" y="200"/>
                </a:cubicBezTo>
                <a:cubicBezTo>
                  <a:pt x="229" y="199"/>
                  <a:pt x="230" y="200"/>
                  <a:pt x="231" y="201"/>
                </a:cubicBezTo>
                <a:cubicBezTo>
                  <a:pt x="232" y="201"/>
                  <a:pt x="232" y="201"/>
                  <a:pt x="231" y="202"/>
                </a:cubicBezTo>
                <a:cubicBezTo>
                  <a:pt x="230" y="205"/>
                  <a:pt x="237" y="203"/>
                  <a:pt x="239" y="202"/>
                </a:cubicBezTo>
                <a:cubicBezTo>
                  <a:pt x="239" y="202"/>
                  <a:pt x="248" y="197"/>
                  <a:pt x="248" y="198"/>
                </a:cubicBezTo>
                <a:cubicBezTo>
                  <a:pt x="248" y="199"/>
                  <a:pt x="246" y="201"/>
                  <a:pt x="248" y="202"/>
                </a:cubicBezTo>
                <a:cubicBezTo>
                  <a:pt x="250" y="202"/>
                  <a:pt x="251" y="203"/>
                  <a:pt x="252" y="204"/>
                </a:cubicBezTo>
                <a:cubicBezTo>
                  <a:pt x="255" y="207"/>
                  <a:pt x="256" y="210"/>
                  <a:pt x="258" y="213"/>
                </a:cubicBezTo>
                <a:cubicBezTo>
                  <a:pt x="260" y="216"/>
                  <a:pt x="261" y="219"/>
                  <a:pt x="263" y="221"/>
                </a:cubicBezTo>
                <a:cubicBezTo>
                  <a:pt x="266" y="224"/>
                  <a:pt x="266" y="217"/>
                  <a:pt x="269" y="220"/>
                </a:cubicBezTo>
                <a:cubicBezTo>
                  <a:pt x="273" y="224"/>
                  <a:pt x="275" y="222"/>
                  <a:pt x="280" y="221"/>
                </a:cubicBezTo>
                <a:cubicBezTo>
                  <a:pt x="282" y="220"/>
                  <a:pt x="283" y="223"/>
                  <a:pt x="284" y="224"/>
                </a:cubicBezTo>
                <a:cubicBezTo>
                  <a:pt x="285" y="226"/>
                  <a:pt x="287" y="226"/>
                  <a:pt x="288" y="228"/>
                </a:cubicBezTo>
                <a:cubicBezTo>
                  <a:pt x="289" y="230"/>
                  <a:pt x="291" y="230"/>
                  <a:pt x="293" y="230"/>
                </a:cubicBezTo>
                <a:cubicBezTo>
                  <a:pt x="296" y="229"/>
                  <a:pt x="295" y="230"/>
                  <a:pt x="296" y="231"/>
                </a:cubicBezTo>
                <a:cubicBezTo>
                  <a:pt x="298" y="235"/>
                  <a:pt x="304" y="230"/>
                  <a:pt x="307" y="230"/>
                </a:cubicBezTo>
                <a:cubicBezTo>
                  <a:pt x="310" y="229"/>
                  <a:pt x="313" y="226"/>
                  <a:pt x="316" y="225"/>
                </a:cubicBezTo>
                <a:cubicBezTo>
                  <a:pt x="320" y="222"/>
                  <a:pt x="322" y="222"/>
                  <a:pt x="327" y="223"/>
                </a:cubicBezTo>
                <a:cubicBezTo>
                  <a:pt x="329" y="223"/>
                  <a:pt x="329" y="224"/>
                  <a:pt x="331" y="226"/>
                </a:cubicBezTo>
                <a:cubicBezTo>
                  <a:pt x="332" y="227"/>
                  <a:pt x="334" y="227"/>
                  <a:pt x="336" y="227"/>
                </a:cubicBezTo>
                <a:cubicBezTo>
                  <a:pt x="338" y="227"/>
                  <a:pt x="339" y="228"/>
                  <a:pt x="341" y="228"/>
                </a:cubicBezTo>
                <a:cubicBezTo>
                  <a:pt x="343" y="230"/>
                  <a:pt x="344" y="228"/>
                  <a:pt x="346" y="227"/>
                </a:cubicBezTo>
                <a:cubicBezTo>
                  <a:pt x="349" y="224"/>
                  <a:pt x="344" y="222"/>
                  <a:pt x="346" y="219"/>
                </a:cubicBezTo>
                <a:cubicBezTo>
                  <a:pt x="347" y="217"/>
                  <a:pt x="351" y="213"/>
                  <a:pt x="353" y="214"/>
                </a:cubicBezTo>
                <a:cubicBezTo>
                  <a:pt x="357" y="216"/>
                  <a:pt x="362" y="216"/>
                  <a:pt x="366" y="218"/>
                </a:cubicBezTo>
                <a:cubicBezTo>
                  <a:pt x="368" y="219"/>
                  <a:pt x="367" y="221"/>
                  <a:pt x="368" y="222"/>
                </a:cubicBezTo>
                <a:cubicBezTo>
                  <a:pt x="369" y="225"/>
                  <a:pt x="371" y="225"/>
                  <a:pt x="374" y="226"/>
                </a:cubicBezTo>
                <a:cubicBezTo>
                  <a:pt x="378" y="227"/>
                  <a:pt x="382" y="224"/>
                  <a:pt x="386" y="225"/>
                </a:cubicBezTo>
                <a:cubicBezTo>
                  <a:pt x="387" y="225"/>
                  <a:pt x="389" y="225"/>
                  <a:pt x="390" y="226"/>
                </a:cubicBezTo>
                <a:cubicBezTo>
                  <a:pt x="392" y="227"/>
                  <a:pt x="394" y="227"/>
                  <a:pt x="396" y="229"/>
                </a:cubicBezTo>
                <a:cubicBezTo>
                  <a:pt x="401" y="233"/>
                  <a:pt x="409" y="233"/>
                  <a:pt x="415" y="231"/>
                </a:cubicBezTo>
                <a:cubicBezTo>
                  <a:pt x="419" y="230"/>
                  <a:pt x="422" y="228"/>
                  <a:pt x="426" y="227"/>
                </a:cubicBezTo>
                <a:cubicBezTo>
                  <a:pt x="428" y="225"/>
                  <a:pt x="431" y="227"/>
                  <a:pt x="433" y="227"/>
                </a:cubicBezTo>
                <a:cubicBezTo>
                  <a:pt x="435" y="228"/>
                  <a:pt x="436" y="226"/>
                  <a:pt x="438" y="227"/>
                </a:cubicBezTo>
                <a:cubicBezTo>
                  <a:pt x="439" y="228"/>
                  <a:pt x="443" y="231"/>
                  <a:pt x="445" y="230"/>
                </a:cubicBezTo>
                <a:cubicBezTo>
                  <a:pt x="446" y="230"/>
                  <a:pt x="448" y="229"/>
                  <a:pt x="449" y="228"/>
                </a:cubicBezTo>
                <a:cubicBezTo>
                  <a:pt x="452" y="227"/>
                  <a:pt x="453" y="227"/>
                  <a:pt x="453" y="225"/>
                </a:cubicBezTo>
                <a:cubicBezTo>
                  <a:pt x="453" y="221"/>
                  <a:pt x="456" y="217"/>
                  <a:pt x="458" y="215"/>
                </a:cubicBezTo>
                <a:cubicBezTo>
                  <a:pt x="459" y="214"/>
                  <a:pt x="460" y="212"/>
                  <a:pt x="459" y="211"/>
                </a:cubicBezTo>
                <a:cubicBezTo>
                  <a:pt x="458" y="210"/>
                  <a:pt x="455" y="210"/>
                  <a:pt x="457" y="208"/>
                </a:cubicBezTo>
                <a:cubicBezTo>
                  <a:pt x="460" y="205"/>
                  <a:pt x="465" y="205"/>
                  <a:pt x="470" y="204"/>
                </a:cubicBezTo>
                <a:cubicBezTo>
                  <a:pt x="472" y="204"/>
                  <a:pt x="474" y="204"/>
                  <a:pt x="476" y="205"/>
                </a:cubicBezTo>
                <a:cubicBezTo>
                  <a:pt x="478" y="206"/>
                  <a:pt x="481" y="206"/>
                  <a:pt x="483" y="207"/>
                </a:cubicBezTo>
                <a:cubicBezTo>
                  <a:pt x="486" y="208"/>
                  <a:pt x="487" y="212"/>
                  <a:pt x="489" y="215"/>
                </a:cubicBezTo>
                <a:cubicBezTo>
                  <a:pt x="490" y="218"/>
                  <a:pt x="492" y="221"/>
                  <a:pt x="493" y="224"/>
                </a:cubicBezTo>
                <a:cubicBezTo>
                  <a:pt x="493" y="225"/>
                  <a:pt x="493" y="227"/>
                  <a:pt x="494" y="229"/>
                </a:cubicBezTo>
                <a:cubicBezTo>
                  <a:pt x="494" y="230"/>
                  <a:pt x="497" y="230"/>
                  <a:pt x="498" y="230"/>
                </a:cubicBezTo>
                <a:cubicBezTo>
                  <a:pt x="502" y="231"/>
                  <a:pt x="507" y="233"/>
                  <a:pt x="508" y="237"/>
                </a:cubicBezTo>
                <a:cubicBezTo>
                  <a:pt x="509" y="240"/>
                  <a:pt x="510" y="242"/>
                  <a:pt x="514" y="242"/>
                </a:cubicBezTo>
                <a:cubicBezTo>
                  <a:pt x="515" y="242"/>
                  <a:pt x="517" y="242"/>
                  <a:pt x="518" y="242"/>
                </a:cubicBezTo>
                <a:cubicBezTo>
                  <a:pt x="520" y="242"/>
                  <a:pt x="520" y="240"/>
                  <a:pt x="522" y="240"/>
                </a:cubicBezTo>
                <a:cubicBezTo>
                  <a:pt x="525" y="240"/>
                  <a:pt x="528" y="237"/>
                  <a:pt x="530" y="241"/>
                </a:cubicBezTo>
                <a:cubicBezTo>
                  <a:pt x="530" y="243"/>
                  <a:pt x="530" y="243"/>
                  <a:pt x="529" y="244"/>
                </a:cubicBezTo>
                <a:cubicBezTo>
                  <a:pt x="527" y="246"/>
                  <a:pt x="527" y="247"/>
                  <a:pt x="526" y="249"/>
                </a:cubicBezTo>
                <a:cubicBezTo>
                  <a:pt x="525" y="252"/>
                  <a:pt x="523" y="255"/>
                  <a:pt x="521" y="258"/>
                </a:cubicBezTo>
                <a:cubicBezTo>
                  <a:pt x="520" y="260"/>
                  <a:pt x="519" y="259"/>
                  <a:pt x="518" y="258"/>
                </a:cubicBezTo>
                <a:cubicBezTo>
                  <a:pt x="516" y="257"/>
                  <a:pt x="516" y="258"/>
                  <a:pt x="514" y="259"/>
                </a:cubicBezTo>
                <a:cubicBezTo>
                  <a:pt x="513" y="259"/>
                  <a:pt x="511" y="260"/>
                  <a:pt x="511" y="260"/>
                </a:cubicBezTo>
                <a:cubicBezTo>
                  <a:pt x="510" y="261"/>
                  <a:pt x="513" y="265"/>
                  <a:pt x="513" y="267"/>
                </a:cubicBezTo>
                <a:cubicBezTo>
                  <a:pt x="512" y="268"/>
                  <a:pt x="512" y="270"/>
                  <a:pt x="512" y="271"/>
                </a:cubicBezTo>
                <a:cubicBezTo>
                  <a:pt x="511" y="273"/>
                  <a:pt x="509" y="272"/>
                  <a:pt x="509" y="274"/>
                </a:cubicBezTo>
                <a:cubicBezTo>
                  <a:pt x="511" y="273"/>
                  <a:pt x="512" y="274"/>
                  <a:pt x="514" y="272"/>
                </a:cubicBezTo>
                <a:cubicBezTo>
                  <a:pt x="515" y="270"/>
                  <a:pt x="517" y="272"/>
                  <a:pt x="519" y="272"/>
                </a:cubicBezTo>
                <a:cubicBezTo>
                  <a:pt x="523" y="274"/>
                  <a:pt x="527" y="272"/>
                  <a:pt x="531" y="269"/>
                </a:cubicBezTo>
                <a:cubicBezTo>
                  <a:pt x="534" y="266"/>
                  <a:pt x="537" y="262"/>
                  <a:pt x="540" y="259"/>
                </a:cubicBezTo>
                <a:cubicBezTo>
                  <a:pt x="543" y="255"/>
                  <a:pt x="546" y="251"/>
                  <a:pt x="549" y="247"/>
                </a:cubicBezTo>
                <a:cubicBezTo>
                  <a:pt x="554" y="240"/>
                  <a:pt x="559" y="235"/>
                  <a:pt x="558" y="226"/>
                </a:cubicBezTo>
                <a:cubicBezTo>
                  <a:pt x="558" y="222"/>
                  <a:pt x="559" y="220"/>
                  <a:pt x="561" y="217"/>
                </a:cubicBezTo>
                <a:cubicBezTo>
                  <a:pt x="562" y="215"/>
                  <a:pt x="562" y="214"/>
                  <a:pt x="563" y="212"/>
                </a:cubicBezTo>
                <a:cubicBezTo>
                  <a:pt x="563" y="212"/>
                  <a:pt x="563" y="211"/>
                  <a:pt x="563" y="210"/>
                </a:cubicBezTo>
                <a:cubicBezTo>
                  <a:pt x="563" y="209"/>
                  <a:pt x="561" y="208"/>
                  <a:pt x="561" y="207"/>
                </a:cubicBezTo>
                <a:cubicBezTo>
                  <a:pt x="561" y="207"/>
                  <a:pt x="563" y="208"/>
                  <a:pt x="563" y="207"/>
                </a:cubicBezTo>
                <a:cubicBezTo>
                  <a:pt x="562" y="206"/>
                  <a:pt x="562" y="205"/>
                  <a:pt x="561" y="205"/>
                </a:cubicBezTo>
                <a:cubicBezTo>
                  <a:pt x="560" y="204"/>
                  <a:pt x="558" y="201"/>
                  <a:pt x="557" y="200"/>
                </a:cubicBezTo>
                <a:cubicBezTo>
                  <a:pt x="556" y="200"/>
                  <a:pt x="551" y="198"/>
                  <a:pt x="550" y="199"/>
                </a:cubicBezTo>
                <a:cubicBezTo>
                  <a:pt x="550" y="200"/>
                  <a:pt x="551" y="201"/>
                  <a:pt x="550" y="201"/>
                </a:cubicBezTo>
                <a:cubicBezTo>
                  <a:pt x="548" y="201"/>
                  <a:pt x="548" y="203"/>
                  <a:pt x="547" y="203"/>
                </a:cubicBezTo>
                <a:cubicBezTo>
                  <a:pt x="545" y="205"/>
                  <a:pt x="544" y="202"/>
                  <a:pt x="544" y="201"/>
                </a:cubicBezTo>
                <a:cubicBezTo>
                  <a:pt x="544" y="199"/>
                  <a:pt x="546" y="198"/>
                  <a:pt x="543" y="199"/>
                </a:cubicBezTo>
                <a:cubicBezTo>
                  <a:pt x="540" y="200"/>
                  <a:pt x="544" y="202"/>
                  <a:pt x="540" y="202"/>
                </a:cubicBezTo>
                <a:cubicBezTo>
                  <a:pt x="539" y="202"/>
                  <a:pt x="541" y="197"/>
                  <a:pt x="540" y="196"/>
                </a:cubicBezTo>
                <a:cubicBezTo>
                  <a:pt x="540" y="197"/>
                  <a:pt x="529" y="197"/>
                  <a:pt x="534" y="194"/>
                </a:cubicBezTo>
                <a:cubicBezTo>
                  <a:pt x="538" y="191"/>
                  <a:pt x="542" y="188"/>
                  <a:pt x="546" y="185"/>
                </a:cubicBezTo>
                <a:cubicBezTo>
                  <a:pt x="547" y="184"/>
                  <a:pt x="548" y="182"/>
                  <a:pt x="549" y="181"/>
                </a:cubicBezTo>
                <a:cubicBezTo>
                  <a:pt x="552" y="179"/>
                  <a:pt x="555" y="177"/>
                  <a:pt x="557" y="175"/>
                </a:cubicBezTo>
                <a:cubicBezTo>
                  <a:pt x="558" y="174"/>
                  <a:pt x="559" y="172"/>
                  <a:pt x="561" y="171"/>
                </a:cubicBezTo>
                <a:cubicBezTo>
                  <a:pt x="563" y="169"/>
                  <a:pt x="565" y="167"/>
                  <a:pt x="567" y="165"/>
                </a:cubicBezTo>
                <a:cubicBezTo>
                  <a:pt x="571" y="162"/>
                  <a:pt x="577" y="162"/>
                  <a:pt x="582" y="162"/>
                </a:cubicBezTo>
                <a:cubicBezTo>
                  <a:pt x="583" y="162"/>
                  <a:pt x="584" y="162"/>
                  <a:pt x="585" y="162"/>
                </a:cubicBezTo>
                <a:cubicBezTo>
                  <a:pt x="586" y="163"/>
                  <a:pt x="586" y="164"/>
                  <a:pt x="587" y="164"/>
                </a:cubicBezTo>
                <a:cubicBezTo>
                  <a:pt x="588" y="163"/>
                  <a:pt x="590" y="163"/>
                  <a:pt x="591" y="162"/>
                </a:cubicBezTo>
                <a:cubicBezTo>
                  <a:pt x="592" y="162"/>
                  <a:pt x="593" y="163"/>
                  <a:pt x="594" y="163"/>
                </a:cubicBezTo>
                <a:cubicBezTo>
                  <a:pt x="595" y="163"/>
                  <a:pt x="596" y="163"/>
                  <a:pt x="597" y="163"/>
                </a:cubicBezTo>
                <a:cubicBezTo>
                  <a:pt x="597" y="162"/>
                  <a:pt x="598" y="163"/>
                  <a:pt x="599" y="163"/>
                </a:cubicBezTo>
                <a:cubicBezTo>
                  <a:pt x="601" y="163"/>
                  <a:pt x="601" y="160"/>
                  <a:pt x="604" y="160"/>
                </a:cubicBezTo>
                <a:cubicBezTo>
                  <a:pt x="605" y="160"/>
                  <a:pt x="607" y="160"/>
                  <a:pt x="608" y="160"/>
                </a:cubicBezTo>
                <a:cubicBezTo>
                  <a:pt x="609" y="161"/>
                  <a:pt x="610" y="162"/>
                  <a:pt x="611" y="162"/>
                </a:cubicBezTo>
                <a:cubicBezTo>
                  <a:pt x="612" y="163"/>
                  <a:pt x="616" y="161"/>
                  <a:pt x="616" y="164"/>
                </a:cubicBezTo>
                <a:cubicBezTo>
                  <a:pt x="616" y="164"/>
                  <a:pt x="613" y="164"/>
                  <a:pt x="613" y="165"/>
                </a:cubicBezTo>
                <a:cubicBezTo>
                  <a:pt x="612" y="167"/>
                  <a:pt x="616" y="166"/>
                  <a:pt x="616" y="166"/>
                </a:cubicBezTo>
                <a:cubicBezTo>
                  <a:pt x="618" y="166"/>
                  <a:pt x="620" y="166"/>
                  <a:pt x="621" y="166"/>
                </a:cubicBezTo>
                <a:cubicBezTo>
                  <a:pt x="622" y="165"/>
                  <a:pt x="622" y="165"/>
                  <a:pt x="623" y="164"/>
                </a:cubicBezTo>
                <a:cubicBezTo>
                  <a:pt x="624" y="164"/>
                  <a:pt x="625" y="165"/>
                  <a:pt x="627" y="165"/>
                </a:cubicBezTo>
                <a:cubicBezTo>
                  <a:pt x="628" y="165"/>
                  <a:pt x="635" y="163"/>
                  <a:pt x="631" y="162"/>
                </a:cubicBezTo>
                <a:cubicBezTo>
                  <a:pt x="629" y="162"/>
                  <a:pt x="628" y="163"/>
                  <a:pt x="628" y="160"/>
                </a:cubicBezTo>
                <a:cubicBezTo>
                  <a:pt x="628" y="159"/>
                  <a:pt x="630" y="156"/>
                  <a:pt x="631" y="155"/>
                </a:cubicBezTo>
                <a:cubicBezTo>
                  <a:pt x="633" y="154"/>
                  <a:pt x="634" y="153"/>
                  <a:pt x="636" y="151"/>
                </a:cubicBezTo>
                <a:cubicBezTo>
                  <a:pt x="637" y="150"/>
                  <a:pt x="639" y="150"/>
                  <a:pt x="640" y="148"/>
                </a:cubicBezTo>
                <a:cubicBezTo>
                  <a:pt x="641" y="146"/>
                  <a:pt x="642" y="145"/>
                  <a:pt x="644" y="145"/>
                </a:cubicBezTo>
                <a:cubicBezTo>
                  <a:pt x="646" y="145"/>
                  <a:pt x="649" y="144"/>
                  <a:pt x="651" y="144"/>
                </a:cubicBezTo>
                <a:cubicBezTo>
                  <a:pt x="653" y="144"/>
                  <a:pt x="654" y="146"/>
                  <a:pt x="655" y="146"/>
                </a:cubicBezTo>
                <a:cubicBezTo>
                  <a:pt x="656" y="145"/>
                  <a:pt x="657" y="143"/>
                  <a:pt x="658" y="144"/>
                </a:cubicBezTo>
                <a:cubicBezTo>
                  <a:pt x="659" y="145"/>
                  <a:pt x="656" y="148"/>
                  <a:pt x="656" y="149"/>
                </a:cubicBezTo>
                <a:cubicBezTo>
                  <a:pt x="656" y="151"/>
                  <a:pt x="657" y="149"/>
                  <a:pt x="659" y="150"/>
                </a:cubicBezTo>
                <a:cubicBezTo>
                  <a:pt x="659" y="150"/>
                  <a:pt x="657" y="152"/>
                  <a:pt x="657" y="153"/>
                </a:cubicBezTo>
                <a:cubicBezTo>
                  <a:pt x="657" y="154"/>
                  <a:pt x="664" y="149"/>
                  <a:pt x="664" y="149"/>
                </a:cubicBezTo>
                <a:cubicBezTo>
                  <a:pt x="665" y="148"/>
                  <a:pt x="666" y="147"/>
                  <a:pt x="668" y="146"/>
                </a:cubicBezTo>
                <a:cubicBezTo>
                  <a:pt x="669" y="145"/>
                  <a:pt x="672" y="147"/>
                  <a:pt x="672" y="145"/>
                </a:cubicBezTo>
                <a:cubicBezTo>
                  <a:pt x="671" y="143"/>
                  <a:pt x="672" y="139"/>
                  <a:pt x="675" y="139"/>
                </a:cubicBezTo>
                <a:cubicBezTo>
                  <a:pt x="676" y="138"/>
                  <a:pt x="678" y="137"/>
                  <a:pt x="679" y="138"/>
                </a:cubicBezTo>
                <a:cubicBezTo>
                  <a:pt x="680" y="138"/>
                  <a:pt x="682" y="140"/>
                  <a:pt x="683" y="139"/>
                </a:cubicBezTo>
                <a:cubicBezTo>
                  <a:pt x="681" y="140"/>
                  <a:pt x="678" y="139"/>
                  <a:pt x="677" y="142"/>
                </a:cubicBezTo>
                <a:cubicBezTo>
                  <a:pt x="677" y="143"/>
                  <a:pt x="677" y="144"/>
                  <a:pt x="677" y="145"/>
                </a:cubicBezTo>
                <a:cubicBezTo>
                  <a:pt x="677" y="146"/>
                  <a:pt x="675" y="146"/>
                  <a:pt x="676" y="147"/>
                </a:cubicBezTo>
                <a:cubicBezTo>
                  <a:pt x="676" y="148"/>
                  <a:pt x="677" y="148"/>
                  <a:pt x="676" y="149"/>
                </a:cubicBezTo>
                <a:cubicBezTo>
                  <a:pt x="675" y="149"/>
                  <a:pt x="674" y="150"/>
                  <a:pt x="675" y="151"/>
                </a:cubicBezTo>
                <a:cubicBezTo>
                  <a:pt x="675" y="151"/>
                  <a:pt x="669" y="153"/>
                  <a:pt x="669" y="154"/>
                </a:cubicBezTo>
                <a:cubicBezTo>
                  <a:pt x="667" y="155"/>
                  <a:pt x="666" y="157"/>
                  <a:pt x="664" y="158"/>
                </a:cubicBezTo>
                <a:cubicBezTo>
                  <a:pt x="662" y="160"/>
                  <a:pt x="660" y="161"/>
                  <a:pt x="658" y="163"/>
                </a:cubicBezTo>
                <a:cubicBezTo>
                  <a:pt x="654" y="166"/>
                  <a:pt x="651" y="173"/>
                  <a:pt x="646" y="173"/>
                </a:cubicBezTo>
                <a:cubicBezTo>
                  <a:pt x="645" y="173"/>
                  <a:pt x="641" y="174"/>
                  <a:pt x="641" y="175"/>
                </a:cubicBezTo>
                <a:cubicBezTo>
                  <a:pt x="641" y="178"/>
                  <a:pt x="641" y="179"/>
                  <a:pt x="638" y="181"/>
                </a:cubicBezTo>
                <a:cubicBezTo>
                  <a:pt x="634" y="184"/>
                  <a:pt x="634" y="190"/>
                  <a:pt x="635" y="195"/>
                </a:cubicBezTo>
                <a:cubicBezTo>
                  <a:pt x="636" y="200"/>
                  <a:pt x="635" y="206"/>
                  <a:pt x="638" y="210"/>
                </a:cubicBezTo>
                <a:cubicBezTo>
                  <a:pt x="639" y="212"/>
                  <a:pt x="639" y="215"/>
                  <a:pt x="639" y="217"/>
                </a:cubicBezTo>
                <a:cubicBezTo>
                  <a:pt x="639" y="217"/>
                  <a:pt x="639" y="219"/>
                  <a:pt x="640" y="219"/>
                </a:cubicBezTo>
                <a:cubicBezTo>
                  <a:pt x="641" y="219"/>
                  <a:pt x="639" y="222"/>
                  <a:pt x="640" y="222"/>
                </a:cubicBezTo>
                <a:cubicBezTo>
                  <a:pt x="640" y="222"/>
                  <a:pt x="645" y="218"/>
                  <a:pt x="645" y="217"/>
                </a:cubicBezTo>
                <a:cubicBezTo>
                  <a:pt x="647" y="215"/>
                  <a:pt x="648" y="213"/>
                  <a:pt x="649" y="210"/>
                </a:cubicBezTo>
                <a:cubicBezTo>
                  <a:pt x="650" y="208"/>
                  <a:pt x="654" y="206"/>
                  <a:pt x="655" y="206"/>
                </a:cubicBezTo>
                <a:cubicBezTo>
                  <a:pt x="658" y="208"/>
                  <a:pt x="655" y="202"/>
                  <a:pt x="656" y="201"/>
                </a:cubicBezTo>
                <a:cubicBezTo>
                  <a:pt x="658" y="198"/>
                  <a:pt x="659" y="197"/>
                  <a:pt x="662" y="197"/>
                </a:cubicBezTo>
                <a:cubicBezTo>
                  <a:pt x="665" y="197"/>
                  <a:pt x="669" y="197"/>
                  <a:pt x="667" y="194"/>
                </a:cubicBezTo>
                <a:cubicBezTo>
                  <a:pt x="664" y="191"/>
                  <a:pt x="666" y="188"/>
                  <a:pt x="669" y="186"/>
                </a:cubicBezTo>
                <a:cubicBezTo>
                  <a:pt x="670" y="185"/>
                  <a:pt x="670" y="187"/>
                  <a:pt x="671" y="187"/>
                </a:cubicBezTo>
                <a:cubicBezTo>
                  <a:pt x="673" y="187"/>
                  <a:pt x="673" y="184"/>
                  <a:pt x="673" y="183"/>
                </a:cubicBezTo>
                <a:cubicBezTo>
                  <a:pt x="671" y="181"/>
                  <a:pt x="669" y="180"/>
                  <a:pt x="671" y="177"/>
                </a:cubicBezTo>
                <a:cubicBezTo>
                  <a:pt x="671" y="177"/>
                  <a:pt x="674" y="176"/>
                  <a:pt x="673" y="175"/>
                </a:cubicBezTo>
                <a:cubicBezTo>
                  <a:pt x="672" y="175"/>
                  <a:pt x="671" y="173"/>
                  <a:pt x="670" y="173"/>
                </a:cubicBezTo>
                <a:cubicBezTo>
                  <a:pt x="669" y="173"/>
                  <a:pt x="670" y="174"/>
                  <a:pt x="669" y="174"/>
                </a:cubicBezTo>
                <a:cubicBezTo>
                  <a:pt x="667" y="174"/>
                  <a:pt x="666" y="173"/>
                  <a:pt x="667" y="171"/>
                </a:cubicBezTo>
                <a:cubicBezTo>
                  <a:pt x="668" y="169"/>
                  <a:pt x="670" y="168"/>
                  <a:pt x="672" y="165"/>
                </a:cubicBezTo>
                <a:cubicBezTo>
                  <a:pt x="673" y="163"/>
                  <a:pt x="673" y="160"/>
                  <a:pt x="676" y="158"/>
                </a:cubicBezTo>
                <a:cubicBezTo>
                  <a:pt x="677" y="157"/>
                  <a:pt x="677" y="159"/>
                  <a:pt x="677" y="159"/>
                </a:cubicBezTo>
                <a:cubicBezTo>
                  <a:pt x="679" y="159"/>
                  <a:pt x="679" y="157"/>
                  <a:pt x="680" y="158"/>
                </a:cubicBezTo>
                <a:cubicBezTo>
                  <a:pt x="681" y="158"/>
                  <a:pt x="681" y="159"/>
                  <a:pt x="682" y="158"/>
                </a:cubicBezTo>
                <a:cubicBezTo>
                  <a:pt x="684" y="157"/>
                  <a:pt x="685" y="156"/>
                  <a:pt x="687" y="155"/>
                </a:cubicBezTo>
                <a:cubicBezTo>
                  <a:pt x="690" y="154"/>
                  <a:pt x="686" y="158"/>
                  <a:pt x="688" y="159"/>
                </a:cubicBezTo>
                <a:cubicBezTo>
                  <a:pt x="688" y="160"/>
                  <a:pt x="692" y="156"/>
                  <a:pt x="693" y="156"/>
                </a:cubicBezTo>
                <a:cubicBezTo>
                  <a:pt x="695" y="155"/>
                  <a:pt x="697" y="154"/>
                  <a:pt x="700" y="154"/>
                </a:cubicBezTo>
                <a:cubicBezTo>
                  <a:pt x="702" y="154"/>
                  <a:pt x="704" y="154"/>
                  <a:pt x="705" y="156"/>
                </a:cubicBezTo>
                <a:cubicBezTo>
                  <a:pt x="706" y="156"/>
                  <a:pt x="707" y="157"/>
                  <a:pt x="708" y="158"/>
                </a:cubicBezTo>
                <a:cubicBezTo>
                  <a:pt x="709" y="159"/>
                  <a:pt x="709" y="156"/>
                  <a:pt x="710" y="156"/>
                </a:cubicBezTo>
                <a:cubicBezTo>
                  <a:pt x="718" y="149"/>
                  <a:pt x="727" y="146"/>
                  <a:pt x="736" y="142"/>
                </a:cubicBezTo>
                <a:cubicBezTo>
                  <a:pt x="738" y="141"/>
                  <a:pt x="741" y="140"/>
                  <a:pt x="742" y="138"/>
                </a:cubicBezTo>
                <a:cubicBezTo>
                  <a:pt x="743" y="136"/>
                  <a:pt x="743" y="139"/>
                  <a:pt x="745" y="139"/>
                </a:cubicBezTo>
                <a:cubicBezTo>
                  <a:pt x="746" y="139"/>
                  <a:pt x="748" y="139"/>
                  <a:pt x="749" y="139"/>
                </a:cubicBezTo>
                <a:cubicBezTo>
                  <a:pt x="750" y="140"/>
                  <a:pt x="751" y="141"/>
                  <a:pt x="752" y="141"/>
                </a:cubicBezTo>
                <a:cubicBezTo>
                  <a:pt x="755" y="141"/>
                  <a:pt x="755" y="137"/>
                  <a:pt x="754" y="135"/>
                </a:cubicBezTo>
                <a:cubicBezTo>
                  <a:pt x="754" y="134"/>
                  <a:pt x="750" y="132"/>
                  <a:pt x="751" y="131"/>
                </a:cubicBezTo>
                <a:cubicBezTo>
                  <a:pt x="751" y="130"/>
                  <a:pt x="749" y="125"/>
                  <a:pt x="748" y="126"/>
                </a:cubicBezTo>
                <a:cubicBezTo>
                  <a:pt x="748" y="127"/>
                  <a:pt x="746" y="125"/>
                  <a:pt x="745" y="125"/>
                </a:cubicBezTo>
                <a:cubicBezTo>
                  <a:pt x="744" y="124"/>
                  <a:pt x="745" y="123"/>
                  <a:pt x="744" y="122"/>
                </a:cubicBezTo>
                <a:cubicBezTo>
                  <a:pt x="744" y="121"/>
                  <a:pt x="741" y="122"/>
                  <a:pt x="741" y="122"/>
                </a:cubicBezTo>
                <a:cubicBezTo>
                  <a:pt x="740" y="123"/>
                  <a:pt x="737" y="122"/>
                  <a:pt x="738" y="121"/>
                </a:cubicBezTo>
                <a:cubicBezTo>
                  <a:pt x="738" y="120"/>
                  <a:pt x="741" y="121"/>
                  <a:pt x="742" y="121"/>
                </a:cubicBezTo>
                <a:cubicBezTo>
                  <a:pt x="742" y="120"/>
                  <a:pt x="739" y="120"/>
                  <a:pt x="739" y="120"/>
                </a:cubicBezTo>
                <a:cubicBezTo>
                  <a:pt x="739" y="117"/>
                  <a:pt x="747" y="122"/>
                  <a:pt x="748" y="122"/>
                </a:cubicBezTo>
                <a:cubicBezTo>
                  <a:pt x="750" y="123"/>
                  <a:pt x="756" y="121"/>
                  <a:pt x="758" y="119"/>
                </a:cubicBezTo>
                <a:cubicBezTo>
                  <a:pt x="759" y="118"/>
                  <a:pt x="757" y="118"/>
                  <a:pt x="757" y="117"/>
                </a:cubicBezTo>
                <a:cubicBezTo>
                  <a:pt x="757" y="117"/>
                  <a:pt x="761" y="117"/>
                  <a:pt x="761" y="115"/>
                </a:cubicBezTo>
                <a:cubicBezTo>
                  <a:pt x="760" y="114"/>
                  <a:pt x="758" y="113"/>
                  <a:pt x="759" y="112"/>
                </a:cubicBezTo>
                <a:cubicBezTo>
                  <a:pt x="759" y="111"/>
                  <a:pt x="761" y="109"/>
                  <a:pt x="761" y="109"/>
                </a:cubicBezTo>
                <a:cubicBezTo>
                  <a:pt x="762" y="109"/>
                  <a:pt x="766" y="110"/>
                  <a:pt x="766" y="109"/>
                </a:cubicBezTo>
                <a:cubicBezTo>
                  <a:pt x="765" y="110"/>
                  <a:pt x="762" y="111"/>
                  <a:pt x="763" y="112"/>
                </a:cubicBezTo>
                <a:cubicBezTo>
                  <a:pt x="764" y="113"/>
                  <a:pt x="765" y="114"/>
                  <a:pt x="765" y="114"/>
                </a:cubicBezTo>
                <a:cubicBezTo>
                  <a:pt x="765" y="115"/>
                  <a:pt x="764" y="116"/>
                  <a:pt x="765" y="116"/>
                </a:cubicBezTo>
                <a:cubicBezTo>
                  <a:pt x="767" y="116"/>
                  <a:pt x="769" y="115"/>
                  <a:pt x="771" y="115"/>
                </a:cubicBezTo>
                <a:cubicBezTo>
                  <a:pt x="773" y="115"/>
                  <a:pt x="775" y="115"/>
                  <a:pt x="777" y="116"/>
                </a:cubicBezTo>
                <a:cubicBezTo>
                  <a:pt x="778" y="117"/>
                  <a:pt x="778" y="117"/>
                  <a:pt x="778" y="119"/>
                </a:cubicBezTo>
                <a:cubicBezTo>
                  <a:pt x="778" y="120"/>
                  <a:pt x="782" y="121"/>
                  <a:pt x="783" y="121"/>
                </a:cubicBezTo>
                <a:cubicBezTo>
                  <a:pt x="784" y="122"/>
                  <a:pt x="790" y="126"/>
                  <a:pt x="791" y="124"/>
                </a:cubicBezTo>
                <a:cubicBezTo>
                  <a:pt x="790" y="127"/>
                  <a:pt x="796" y="124"/>
                  <a:pt x="796" y="124"/>
                </a:cubicBezTo>
                <a:cubicBezTo>
                  <a:pt x="796" y="123"/>
                  <a:pt x="792" y="123"/>
                  <a:pt x="793" y="122"/>
                </a:cubicBezTo>
                <a:cubicBezTo>
                  <a:pt x="793" y="120"/>
                  <a:pt x="796" y="122"/>
                  <a:pt x="796" y="122"/>
                </a:cubicBezTo>
                <a:cubicBezTo>
                  <a:pt x="796" y="120"/>
                  <a:pt x="795" y="122"/>
                  <a:pt x="796" y="119"/>
                </a:cubicBezTo>
                <a:cubicBezTo>
                  <a:pt x="796" y="118"/>
                  <a:pt x="796" y="117"/>
                  <a:pt x="796" y="116"/>
                </a:cubicBezTo>
                <a:cubicBezTo>
                  <a:pt x="795" y="115"/>
                  <a:pt x="794" y="115"/>
                  <a:pt x="794" y="114"/>
                </a:cubicBezTo>
                <a:cubicBezTo>
                  <a:pt x="794" y="114"/>
                  <a:pt x="801" y="116"/>
                  <a:pt x="802" y="115"/>
                </a:cubicBezTo>
                <a:cubicBezTo>
                  <a:pt x="802" y="115"/>
                  <a:pt x="801" y="114"/>
                  <a:pt x="800" y="114"/>
                </a:cubicBezTo>
                <a:cubicBezTo>
                  <a:pt x="801" y="114"/>
                  <a:pt x="804" y="115"/>
                  <a:pt x="805" y="114"/>
                </a:cubicBezTo>
                <a:cubicBezTo>
                  <a:pt x="805" y="113"/>
                  <a:pt x="805" y="112"/>
                  <a:pt x="806" y="111"/>
                </a:cubicBezTo>
                <a:cubicBezTo>
                  <a:pt x="806" y="111"/>
                  <a:pt x="809" y="111"/>
                  <a:pt x="809" y="111"/>
                </a:cubicBezTo>
                <a:cubicBezTo>
                  <a:pt x="809" y="111"/>
                  <a:pt x="808" y="111"/>
                  <a:pt x="808" y="111"/>
                </a:cubicBezTo>
                <a:cubicBezTo>
                  <a:pt x="807" y="110"/>
                  <a:pt x="810" y="111"/>
                  <a:pt x="808" y="111"/>
                </a:cubicBezTo>
                <a:close/>
                <a:moveTo>
                  <a:pt x="405" y="192"/>
                </a:moveTo>
                <a:cubicBezTo>
                  <a:pt x="404" y="195"/>
                  <a:pt x="404" y="198"/>
                  <a:pt x="403" y="201"/>
                </a:cubicBezTo>
                <a:cubicBezTo>
                  <a:pt x="402" y="203"/>
                  <a:pt x="399" y="202"/>
                  <a:pt x="399" y="204"/>
                </a:cubicBezTo>
                <a:cubicBezTo>
                  <a:pt x="399" y="204"/>
                  <a:pt x="401" y="204"/>
                  <a:pt x="402" y="204"/>
                </a:cubicBezTo>
                <a:cubicBezTo>
                  <a:pt x="402" y="204"/>
                  <a:pt x="393" y="210"/>
                  <a:pt x="392" y="210"/>
                </a:cubicBezTo>
                <a:cubicBezTo>
                  <a:pt x="391" y="211"/>
                  <a:pt x="390" y="212"/>
                  <a:pt x="388" y="212"/>
                </a:cubicBezTo>
                <a:cubicBezTo>
                  <a:pt x="387" y="213"/>
                  <a:pt x="386" y="215"/>
                  <a:pt x="385" y="216"/>
                </a:cubicBezTo>
                <a:cubicBezTo>
                  <a:pt x="384" y="217"/>
                  <a:pt x="377" y="219"/>
                  <a:pt x="376" y="217"/>
                </a:cubicBezTo>
                <a:cubicBezTo>
                  <a:pt x="376" y="216"/>
                  <a:pt x="383" y="214"/>
                  <a:pt x="384" y="213"/>
                </a:cubicBezTo>
                <a:cubicBezTo>
                  <a:pt x="387" y="211"/>
                  <a:pt x="390" y="208"/>
                  <a:pt x="393" y="206"/>
                </a:cubicBezTo>
                <a:cubicBezTo>
                  <a:pt x="395" y="205"/>
                  <a:pt x="395" y="202"/>
                  <a:pt x="397" y="201"/>
                </a:cubicBezTo>
                <a:cubicBezTo>
                  <a:pt x="399" y="198"/>
                  <a:pt x="401" y="195"/>
                  <a:pt x="402" y="192"/>
                </a:cubicBezTo>
                <a:cubicBezTo>
                  <a:pt x="402" y="190"/>
                  <a:pt x="402" y="190"/>
                  <a:pt x="404" y="189"/>
                </a:cubicBezTo>
                <a:cubicBezTo>
                  <a:pt x="406" y="188"/>
                  <a:pt x="405" y="191"/>
                  <a:pt x="405" y="192"/>
                </a:cubicBezTo>
                <a:cubicBezTo>
                  <a:pt x="404" y="193"/>
                  <a:pt x="405" y="190"/>
                  <a:pt x="405" y="19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66" name="Freeform 721">
            <a:extLst>
              <a:ext uri="{FF2B5EF4-FFF2-40B4-BE49-F238E27FC236}">
                <a16:creationId xmlns:a16="http://schemas.microsoft.com/office/drawing/2014/main" id="{B577AE2C-8625-50A1-247A-29508478FECB}"/>
              </a:ext>
            </a:extLst>
          </p:cNvPr>
          <p:cNvSpPr/>
          <p:nvPr/>
        </p:nvSpPr>
        <p:spPr bwMode="auto">
          <a:xfrm>
            <a:off x="11075531" y="3293629"/>
            <a:ext cx="43533" cy="116040"/>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67" name="Freeform 722">
            <a:extLst>
              <a:ext uri="{FF2B5EF4-FFF2-40B4-BE49-F238E27FC236}">
                <a16:creationId xmlns:a16="http://schemas.microsoft.com/office/drawing/2014/main" id="{5E1CEC70-FFF7-3415-CBD3-36116E93BF80}"/>
              </a:ext>
            </a:extLst>
          </p:cNvPr>
          <p:cNvSpPr/>
          <p:nvPr/>
        </p:nvSpPr>
        <p:spPr bwMode="auto">
          <a:xfrm>
            <a:off x="11084435" y="3405965"/>
            <a:ext cx="43533" cy="83943"/>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68" name="Freeform 723">
            <a:extLst>
              <a:ext uri="{FF2B5EF4-FFF2-40B4-BE49-F238E27FC236}">
                <a16:creationId xmlns:a16="http://schemas.microsoft.com/office/drawing/2014/main" id="{79C4B0D7-A1AE-1F02-D63C-4C5B00BB97CC}"/>
              </a:ext>
            </a:extLst>
          </p:cNvPr>
          <p:cNvSpPr/>
          <p:nvPr/>
        </p:nvSpPr>
        <p:spPr bwMode="auto">
          <a:xfrm>
            <a:off x="10854898" y="3652859"/>
            <a:ext cx="61343" cy="91350"/>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69" name="Freeform 724">
            <a:extLst>
              <a:ext uri="{FF2B5EF4-FFF2-40B4-BE49-F238E27FC236}">
                <a16:creationId xmlns:a16="http://schemas.microsoft.com/office/drawing/2014/main" id="{569C79F8-E610-48EE-42CD-3843C67EAB91}"/>
              </a:ext>
            </a:extLst>
          </p:cNvPr>
          <p:cNvSpPr/>
          <p:nvPr/>
        </p:nvSpPr>
        <p:spPr bwMode="auto">
          <a:xfrm>
            <a:off x="10829175" y="3555335"/>
            <a:ext cx="93003" cy="112337"/>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70" name="Freeform 725">
            <a:extLst>
              <a:ext uri="{FF2B5EF4-FFF2-40B4-BE49-F238E27FC236}">
                <a16:creationId xmlns:a16="http://schemas.microsoft.com/office/drawing/2014/main" id="{A8A601CF-EB34-63F2-90D4-A0560CF6A1E8}"/>
              </a:ext>
            </a:extLst>
          </p:cNvPr>
          <p:cNvSpPr/>
          <p:nvPr/>
        </p:nvSpPr>
        <p:spPr bwMode="auto">
          <a:xfrm>
            <a:off x="8905807" y="3268938"/>
            <a:ext cx="69258" cy="90115"/>
          </a:xfrm>
          <a:custGeom>
            <a:avLst/>
            <a:gdLst>
              <a:gd name="T0" fmla="*/ 21 w 24"/>
              <a:gd name="T1" fmla="*/ 8 h 25"/>
              <a:gd name="T2" fmla="*/ 18 w 24"/>
              <a:gd name="T3" fmla="*/ 5 h 25"/>
              <a:gd name="T4" fmla="*/ 15 w 24"/>
              <a:gd name="T5" fmla="*/ 6 h 25"/>
              <a:gd name="T6" fmla="*/ 16 w 24"/>
              <a:gd name="T7" fmla="*/ 1 h 25"/>
              <a:gd name="T8" fmla="*/ 10 w 24"/>
              <a:gd name="T9" fmla="*/ 1 h 25"/>
              <a:gd name="T10" fmla="*/ 10 w 24"/>
              <a:gd name="T11" fmla="*/ 2 h 25"/>
              <a:gd name="T12" fmla="*/ 9 w 24"/>
              <a:gd name="T13" fmla="*/ 3 h 25"/>
              <a:gd name="T14" fmla="*/ 11 w 24"/>
              <a:gd name="T15" fmla="*/ 4 h 25"/>
              <a:gd name="T16" fmla="*/ 9 w 24"/>
              <a:gd name="T17" fmla="*/ 5 h 25"/>
              <a:gd name="T18" fmla="*/ 2 w 24"/>
              <a:gd name="T19" fmla="*/ 6 h 25"/>
              <a:gd name="T20" fmla="*/ 3 w 24"/>
              <a:gd name="T21" fmla="*/ 7 h 25"/>
              <a:gd name="T22" fmla="*/ 2 w 24"/>
              <a:gd name="T23" fmla="*/ 8 h 25"/>
              <a:gd name="T24" fmla="*/ 2 w 24"/>
              <a:gd name="T25" fmla="*/ 8 h 25"/>
              <a:gd name="T26" fmla="*/ 1 w 24"/>
              <a:gd name="T27" fmla="*/ 8 h 25"/>
              <a:gd name="T28" fmla="*/ 3 w 24"/>
              <a:gd name="T29" fmla="*/ 10 h 25"/>
              <a:gd name="T30" fmla="*/ 6 w 24"/>
              <a:gd name="T31" fmla="*/ 13 h 25"/>
              <a:gd name="T32" fmla="*/ 5 w 24"/>
              <a:gd name="T33" fmla="*/ 17 h 25"/>
              <a:gd name="T34" fmla="*/ 1 w 24"/>
              <a:gd name="T35" fmla="*/ 20 h 25"/>
              <a:gd name="T36" fmla="*/ 3 w 24"/>
              <a:gd name="T37" fmla="*/ 20 h 25"/>
              <a:gd name="T38" fmla="*/ 0 w 24"/>
              <a:gd name="T39" fmla="*/ 22 h 25"/>
              <a:gd name="T40" fmla="*/ 3 w 24"/>
              <a:gd name="T41" fmla="*/ 21 h 25"/>
              <a:gd name="T42" fmla="*/ 2 w 24"/>
              <a:gd name="T43" fmla="*/ 24 h 25"/>
              <a:gd name="T44" fmla="*/ 4 w 24"/>
              <a:gd name="T45" fmla="*/ 23 h 25"/>
              <a:gd name="T46" fmla="*/ 4 w 24"/>
              <a:gd name="T47" fmla="*/ 25 h 25"/>
              <a:gd name="T48" fmla="*/ 8 w 24"/>
              <a:gd name="T49" fmla="*/ 24 h 25"/>
              <a:gd name="T50" fmla="*/ 17 w 24"/>
              <a:gd name="T51" fmla="*/ 20 h 25"/>
              <a:gd name="T52" fmla="*/ 22 w 24"/>
              <a:gd name="T53" fmla="*/ 16 h 25"/>
              <a:gd name="T54" fmla="*/ 21 w 24"/>
              <a:gd name="T55" fmla="*/ 8 h 25"/>
              <a:gd name="T56" fmla="*/ 21 w 24"/>
              <a:gd name="T5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5">
                <a:moveTo>
                  <a:pt x="21" y="8"/>
                </a:moveTo>
                <a:cubicBezTo>
                  <a:pt x="20" y="8"/>
                  <a:pt x="19" y="5"/>
                  <a:pt x="18" y="5"/>
                </a:cubicBezTo>
                <a:cubicBezTo>
                  <a:pt x="16" y="6"/>
                  <a:pt x="17" y="7"/>
                  <a:pt x="15" y="6"/>
                </a:cubicBezTo>
                <a:cubicBezTo>
                  <a:pt x="11" y="5"/>
                  <a:pt x="15" y="3"/>
                  <a:pt x="16" y="1"/>
                </a:cubicBezTo>
                <a:cubicBezTo>
                  <a:pt x="14" y="1"/>
                  <a:pt x="11" y="0"/>
                  <a:pt x="10" y="1"/>
                </a:cubicBezTo>
                <a:cubicBezTo>
                  <a:pt x="10" y="1"/>
                  <a:pt x="12" y="1"/>
                  <a:pt x="10" y="2"/>
                </a:cubicBezTo>
                <a:cubicBezTo>
                  <a:pt x="10" y="2"/>
                  <a:pt x="8" y="3"/>
                  <a:pt x="9" y="3"/>
                </a:cubicBezTo>
                <a:cubicBezTo>
                  <a:pt x="9" y="4"/>
                  <a:pt x="11" y="3"/>
                  <a:pt x="11" y="4"/>
                </a:cubicBezTo>
                <a:cubicBezTo>
                  <a:pt x="12" y="5"/>
                  <a:pt x="9" y="5"/>
                  <a:pt x="9" y="5"/>
                </a:cubicBezTo>
                <a:cubicBezTo>
                  <a:pt x="7" y="6"/>
                  <a:pt x="3" y="5"/>
                  <a:pt x="2" y="6"/>
                </a:cubicBezTo>
                <a:cubicBezTo>
                  <a:pt x="2" y="6"/>
                  <a:pt x="3" y="6"/>
                  <a:pt x="3" y="7"/>
                </a:cubicBezTo>
                <a:cubicBezTo>
                  <a:pt x="3" y="7"/>
                  <a:pt x="1" y="7"/>
                  <a:pt x="2" y="8"/>
                </a:cubicBezTo>
                <a:cubicBezTo>
                  <a:pt x="2" y="8"/>
                  <a:pt x="2" y="8"/>
                  <a:pt x="2" y="8"/>
                </a:cubicBezTo>
                <a:cubicBezTo>
                  <a:pt x="3" y="8"/>
                  <a:pt x="1" y="8"/>
                  <a:pt x="1" y="8"/>
                </a:cubicBezTo>
                <a:cubicBezTo>
                  <a:pt x="1" y="9"/>
                  <a:pt x="5" y="9"/>
                  <a:pt x="3" y="10"/>
                </a:cubicBezTo>
                <a:cubicBezTo>
                  <a:pt x="0" y="12"/>
                  <a:pt x="4" y="13"/>
                  <a:pt x="6" y="13"/>
                </a:cubicBezTo>
                <a:cubicBezTo>
                  <a:pt x="7" y="13"/>
                  <a:pt x="5" y="16"/>
                  <a:pt x="5" y="17"/>
                </a:cubicBezTo>
                <a:cubicBezTo>
                  <a:pt x="4" y="17"/>
                  <a:pt x="2" y="21"/>
                  <a:pt x="1" y="20"/>
                </a:cubicBezTo>
                <a:cubicBezTo>
                  <a:pt x="1" y="20"/>
                  <a:pt x="3" y="20"/>
                  <a:pt x="3" y="20"/>
                </a:cubicBezTo>
                <a:cubicBezTo>
                  <a:pt x="2" y="21"/>
                  <a:pt x="1" y="20"/>
                  <a:pt x="0" y="22"/>
                </a:cubicBezTo>
                <a:cubicBezTo>
                  <a:pt x="0" y="22"/>
                  <a:pt x="3" y="21"/>
                  <a:pt x="3" y="21"/>
                </a:cubicBezTo>
                <a:cubicBezTo>
                  <a:pt x="3" y="21"/>
                  <a:pt x="2" y="23"/>
                  <a:pt x="2" y="24"/>
                </a:cubicBezTo>
                <a:cubicBezTo>
                  <a:pt x="2" y="24"/>
                  <a:pt x="4" y="23"/>
                  <a:pt x="4" y="23"/>
                </a:cubicBezTo>
                <a:cubicBezTo>
                  <a:pt x="4" y="23"/>
                  <a:pt x="4" y="24"/>
                  <a:pt x="4" y="25"/>
                </a:cubicBezTo>
                <a:cubicBezTo>
                  <a:pt x="5" y="25"/>
                  <a:pt x="7" y="24"/>
                  <a:pt x="8" y="24"/>
                </a:cubicBezTo>
                <a:cubicBezTo>
                  <a:pt x="11" y="23"/>
                  <a:pt x="14" y="20"/>
                  <a:pt x="17" y="20"/>
                </a:cubicBezTo>
                <a:cubicBezTo>
                  <a:pt x="21" y="20"/>
                  <a:pt x="20" y="19"/>
                  <a:pt x="22" y="16"/>
                </a:cubicBezTo>
                <a:cubicBezTo>
                  <a:pt x="24" y="13"/>
                  <a:pt x="21" y="11"/>
                  <a:pt x="21" y="8"/>
                </a:cubicBezTo>
                <a:cubicBezTo>
                  <a:pt x="20" y="8"/>
                  <a:pt x="21" y="9"/>
                  <a:pt x="21" y="8"/>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71" name="Freeform 726">
            <a:extLst>
              <a:ext uri="{FF2B5EF4-FFF2-40B4-BE49-F238E27FC236}">
                <a16:creationId xmlns:a16="http://schemas.microsoft.com/office/drawing/2014/main" id="{B43F9156-513C-52AD-BF53-9D741523D47A}"/>
              </a:ext>
            </a:extLst>
          </p:cNvPr>
          <p:cNvSpPr/>
          <p:nvPr/>
        </p:nvSpPr>
        <p:spPr bwMode="auto">
          <a:xfrm>
            <a:off x="8940435" y="3265237"/>
            <a:ext cx="46501" cy="35799"/>
          </a:xfrm>
          <a:custGeom>
            <a:avLst/>
            <a:gdLst>
              <a:gd name="T0" fmla="*/ 1 w 16"/>
              <a:gd name="T1" fmla="*/ 6 h 10"/>
              <a:gd name="T2" fmla="*/ 4 w 16"/>
              <a:gd name="T3" fmla="*/ 8 h 10"/>
              <a:gd name="T4" fmla="*/ 5 w 16"/>
              <a:gd name="T5" fmla="*/ 7 h 10"/>
              <a:gd name="T6" fmla="*/ 8 w 16"/>
              <a:gd name="T7" fmla="*/ 8 h 10"/>
              <a:gd name="T8" fmla="*/ 11 w 16"/>
              <a:gd name="T9" fmla="*/ 4 h 10"/>
              <a:gd name="T10" fmla="*/ 11 w 16"/>
              <a:gd name="T11" fmla="*/ 2 h 10"/>
              <a:gd name="T12" fmla="*/ 7 w 16"/>
              <a:gd name="T13" fmla="*/ 1 h 10"/>
              <a:gd name="T14" fmla="*/ 4 w 16"/>
              <a:gd name="T15" fmla="*/ 2 h 10"/>
              <a:gd name="T16" fmla="*/ 1 w 16"/>
              <a:gd name="T17" fmla="*/ 6 h 10"/>
              <a:gd name="T18" fmla="*/ 1 w 1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1" y="6"/>
                </a:moveTo>
                <a:cubicBezTo>
                  <a:pt x="0" y="7"/>
                  <a:pt x="3" y="8"/>
                  <a:pt x="4" y="8"/>
                </a:cubicBezTo>
                <a:cubicBezTo>
                  <a:pt x="4" y="8"/>
                  <a:pt x="5" y="7"/>
                  <a:pt x="5" y="7"/>
                </a:cubicBezTo>
                <a:cubicBezTo>
                  <a:pt x="6" y="6"/>
                  <a:pt x="7" y="7"/>
                  <a:pt x="8" y="8"/>
                </a:cubicBezTo>
                <a:cubicBezTo>
                  <a:pt x="10" y="10"/>
                  <a:pt x="16" y="5"/>
                  <a:pt x="11" y="4"/>
                </a:cubicBezTo>
                <a:cubicBezTo>
                  <a:pt x="12" y="4"/>
                  <a:pt x="11" y="2"/>
                  <a:pt x="11" y="2"/>
                </a:cubicBezTo>
                <a:cubicBezTo>
                  <a:pt x="10" y="0"/>
                  <a:pt x="9" y="0"/>
                  <a:pt x="7" y="1"/>
                </a:cubicBezTo>
                <a:cubicBezTo>
                  <a:pt x="6" y="1"/>
                  <a:pt x="4" y="1"/>
                  <a:pt x="4" y="2"/>
                </a:cubicBezTo>
                <a:cubicBezTo>
                  <a:pt x="3" y="3"/>
                  <a:pt x="1" y="4"/>
                  <a:pt x="1" y="6"/>
                </a:cubicBezTo>
                <a:cubicBezTo>
                  <a:pt x="1" y="6"/>
                  <a:pt x="1" y="5"/>
                  <a:pt x="1" y="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72" name="Freeform 727">
            <a:extLst>
              <a:ext uri="{FF2B5EF4-FFF2-40B4-BE49-F238E27FC236}">
                <a16:creationId xmlns:a16="http://schemas.microsoft.com/office/drawing/2014/main" id="{1D834F17-64AB-EBB6-EED1-56200B831686}"/>
              </a:ext>
            </a:extLst>
          </p:cNvPr>
          <p:cNvSpPr/>
          <p:nvPr/>
        </p:nvSpPr>
        <p:spPr bwMode="auto">
          <a:xfrm>
            <a:off x="8923615" y="3536819"/>
            <a:ext cx="182047" cy="166653"/>
          </a:xfrm>
          <a:custGeom>
            <a:avLst/>
            <a:gdLst>
              <a:gd name="T0" fmla="*/ 58 w 63"/>
              <a:gd name="T1" fmla="*/ 8 h 46"/>
              <a:gd name="T2" fmla="*/ 52 w 63"/>
              <a:gd name="T3" fmla="*/ 6 h 46"/>
              <a:gd name="T4" fmla="*/ 49 w 63"/>
              <a:gd name="T5" fmla="*/ 6 h 46"/>
              <a:gd name="T6" fmla="*/ 45 w 63"/>
              <a:gd name="T7" fmla="*/ 6 h 46"/>
              <a:gd name="T8" fmla="*/ 40 w 63"/>
              <a:gd name="T9" fmla="*/ 4 h 46"/>
              <a:gd name="T10" fmla="*/ 38 w 63"/>
              <a:gd name="T11" fmla="*/ 2 h 46"/>
              <a:gd name="T12" fmla="*/ 35 w 63"/>
              <a:gd name="T13" fmla="*/ 2 h 46"/>
              <a:gd name="T14" fmla="*/ 31 w 63"/>
              <a:gd name="T15" fmla="*/ 2 h 46"/>
              <a:gd name="T16" fmla="*/ 27 w 63"/>
              <a:gd name="T17" fmla="*/ 2 h 46"/>
              <a:gd name="T18" fmla="*/ 17 w 63"/>
              <a:gd name="T19" fmla="*/ 1 h 46"/>
              <a:gd name="T20" fmla="*/ 8 w 63"/>
              <a:gd name="T21" fmla="*/ 0 h 46"/>
              <a:gd name="T22" fmla="*/ 2 w 63"/>
              <a:gd name="T23" fmla="*/ 3 h 46"/>
              <a:gd name="T24" fmla="*/ 2 w 63"/>
              <a:gd name="T25" fmla="*/ 6 h 46"/>
              <a:gd name="T26" fmla="*/ 2 w 63"/>
              <a:gd name="T27" fmla="*/ 11 h 46"/>
              <a:gd name="T28" fmla="*/ 5 w 63"/>
              <a:gd name="T29" fmla="*/ 10 h 46"/>
              <a:gd name="T30" fmla="*/ 7 w 63"/>
              <a:gd name="T31" fmla="*/ 12 h 46"/>
              <a:gd name="T32" fmla="*/ 12 w 63"/>
              <a:gd name="T33" fmla="*/ 11 h 46"/>
              <a:gd name="T34" fmla="*/ 14 w 63"/>
              <a:gd name="T35" fmla="*/ 14 h 46"/>
              <a:gd name="T36" fmla="*/ 13 w 63"/>
              <a:gd name="T37" fmla="*/ 20 h 46"/>
              <a:gd name="T38" fmla="*/ 12 w 63"/>
              <a:gd name="T39" fmla="*/ 25 h 46"/>
              <a:gd name="T40" fmla="*/ 12 w 63"/>
              <a:gd name="T41" fmla="*/ 28 h 46"/>
              <a:gd name="T42" fmla="*/ 10 w 63"/>
              <a:gd name="T43" fmla="*/ 33 h 46"/>
              <a:gd name="T44" fmla="*/ 10 w 63"/>
              <a:gd name="T45" fmla="*/ 38 h 46"/>
              <a:gd name="T46" fmla="*/ 17 w 63"/>
              <a:gd name="T47" fmla="*/ 44 h 46"/>
              <a:gd name="T48" fmla="*/ 20 w 63"/>
              <a:gd name="T49" fmla="*/ 45 h 46"/>
              <a:gd name="T50" fmla="*/ 21 w 63"/>
              <a:gd name="T51" fmla="*/ 43 h 46"/>
              <a:gd name="T52" fmla="*/ 24 w 63"/>
              <a:gd name="T53" fmla="*/ 42 h 46"/>
              <a:gd name="T54" fmla="*/ 36 w 63"/>
              <a:gd name="T55" fmla="*/ 41 h 46"/>
              <a:gd name="T56" fmla="*/ 39 w 63"/>
              <a:gd name="T57" fmla="*/ 38 h 46"/>
              <a:gd name="T58" fmla="*/ 43 w 63"/>
              <a:gd name="T59" fmla="*/ 35 h 46"/>
              <a:gd name="T60" fmla="*/ 47 w 63"/>
              <a:gd name="T61" fmla="*/ 30 h 46"/>
              <a:gd name="T62" fmla="*/ 45 w 63"/>
              <a:gd name="T63" fmla="*/ 26 h 46"/>
              <a:gd name="T64" fmla="*/ 48 w 63"/>
              <a:gd name="T65" fmla="*/ 21 h 46"/>
              <a:gd name="T66" fmla="*/ 50 w 63"/>
              <a:gd name="T67" fmla="*/ 19 h 46"/>
              <a:gd name="T68" fmla="*/ 51 w 63"/>
              <a:gd name="T69" fmla="*/ 17 h 46"/>
              <a:gd name="T70" fmla="*/ 60 w 63"/>
              <a:gd name="T71" fmla="*/ 13 h 46"/>
              <a:gd name="T72" fmla="*/ 63 w 63"/>
              <a:gd name="T73" fmla="*/ 9 h 46"/>
              <a:gd name="T74" fmla="*/ 58 w 63"/>
              <a:gd name="T75" fmla="*/ 8 h 46"/>
              <a:gd name="T76" fmla="*/ 58 w 63"/>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46">
                <a:moveTo>
                  <a:pt x="58" y="8"/>
                </a:moveTo>
                <a:cubicBezTo>
                  <a:pt x="55" y="8"/>
                  <a:pt x="54" y="7"/>
                  <a:pt x="52" y="6"/>
                </a:cubicBezTo>
                <a:cubicBezTo>
                  <a:pt x="51" y="5"/>
                  <a:pt x="50" y="6"/>
                  <a:pt x="49" y="6"/>
                </a:cubicBezTo>
                <a:cubicBezTo>
                  <a:pt x="48" y="6"/>
                  <a:pt x="46" y="6"/>
                  <a:pt x="45" y="6"/>
                </a:cubicBezTo>
                <a:cubicBezTo>
                  <a:pt x="43" y="5"/>
                  <a:pt x="41" y="4"/>
                  <a:pt x="40" y="4"/>
                </a:cubicBezTo>
                <a:cubicBezTo>
                  <a:pt x="39" y="3"/>
                  <a:pt x="39" y="3"/>
                  <a:pt x="38" y="2"/>
                </a:cubicBezTo>
                <a:cubicBezTo>
                  <a:pt x="37" y="3"/>
                  <a:pt x="36" y="2"/>
                  <a:pt x="35" y="2"/>
                </a:cubicBezTo>
                <a:cubicBezTo>
                  <a:pt x="33" y="1"/>
                  <a:pt x="32" y="2"/>
                  <a:pt x="31" y="2"/>
                </a:cubicBezTo>
                <a:cubicBezTo>
                  <a:pt x="29" y="2"/>
                  <a:pt x="28" y="2"/>
                  <a:pt x="27" y="2"/>
                </a:cubicBezTo>
                <a:cubicBezTo>
                  <a:pt x="24" y="2"/>
                  <a:pt x="21" y="1"/>
                  <a:pt x="17" y="1"/>
                </a:cubicBezTo>
                <a:cubicBezTo>
                  <a:pt x="15" y="1"/>
                  <a:pt x="11" y="0"/>
                  <a:pt x="8" y="0"/>
                </a:cubicBezTo>
                <a:cubicBezTo>
                  <a:pt x="7" y="1"/>
                  <a:pt x="4" y="2"/>
                  <a:pt x="2" y="3"/>
                </a:cubicBezTo>
                <a:cubicBezTo>
                  <a:pt x="0" y="4"/>
                  <a:pt x="1" y="5"/>
                  <a:pt x="2" y="6"/>
                </a:cubicBezTo>
                <a:cubicBezTo>
                  <a:pt x="2" y="8"/>
                  <a:pt x="2" y="9"/>
                  <a:pt x="2" y="11"/>
                </a:cubicBezTo>
                <a:cubicBezTo>
                  <a:pt x="3" y="11"/>
                  <a:pt x="5" y="10"/>
                  <a:pt x="5" y="10"/>
                </a:cubicBezTo>
                <a:cubicBezTo>
                  <a:pt x="6" y="10"/>
                  <a:pt x="5" y="12"/>
                  <a:pt x="7" y="12"/>
                </a:cubicBezTo>
                <a:cubicBezTo>
                  <a:pt x="9" y="12"/>
                  <a:pt x="10" y="11"/>
                  <a:pt x="12" y="11"/>
                </a:cubicBezTo>
                <a:cubicBezTo>
                  <a:pt x="14" y="10"/>
                  <a:pt x="16" y="13"/>
                  <a:pt x="14" y="14"/>
                </a:cubicBezTo>
                <a:cubicBezTo>
                  <a:pt x="12" y="16"/>
                  <a:pt x="13" y="17"/>
                  <a:pt x="13" y="20"/>
                </a:cubicBezTo>
                <a:cubicBezTo>
                  <a:pt x="12" y="21"/>
                  <a:pt x="13" y="24"/>
                  <a:pt x="12" y="25"/>
                </a:cubicBezTo>
                <a:cubicBezTo>
                  <a:pt x="9" y="25"/>
                  <a:pt x="10" y="26"/>
                  <a:pt x="12" y="28"/>
                </a:cubicBezTo>
                <a:cubicBezTo>
                  <a:pt x="13" y="29"/>
                  <a:pt x="10" y="31"/>
                  <a:pt x="10" y="33"/>
                </a:cubicBezTo>
                <a:cubicBezTo>
                  <a:pt x="12" y="35"/>
                  <a:pt x="10" y="36"/>
                  <a:pt x="10" y="38"/>
                </a:cubicBezTo>
                <a:cubicBezTo>
                  <a:pt x="13" y="37"/>
                  <a:pt x="15" y="42"/>
                  <a:pt x="17" y="44"/>
                </a:cubicBezTo>
                <a:cubicBezTo>
                  <a:pt x="17" y="45"/>
                  <a:pt x="19" y="46"/>
                  <a:pt x="20" y="45"/>
                </a:cubicBezTo>
                <a:cubicBezTo>
                  <a:pt x="20" y="45"/>
                  <a:pt x="21" y="44"/>
                  <a:pt x="21" y="43"/>
                </a:cubicBezTo>
                <a:cubicBezTo>
                  <a:pt x="22" y="43"/>
                  <a:pt x="24" y="42"/>
                  <a:pt x="24" y="42"/>
                </a:cubicBezTo>
                <a:cubicBezTo>
                  <a:pt x="28" y="41"/>
                  <a:pt x="32" y="42"/>
                  <a:pt x="36" y="41"/>
                </a:cubicBezTo>
                <a:cubicBezTo>
                  <a:pt x="37" y="40"/>
                  <a:pt x="37" y="39"/>
                  <a:pt x="39" y="38"/>
                </a:cubicBezTo>
                <a:cubicBezTo>
                  <a:pt x="41" y="37"/>
                  <a:pt x="42" y="36"/>
                  <a:pt x="43" y="35"/>
                </a:cubicBezTo>
                <a:cubicBezTo>
                  <a:pt x="44" y="32"/>
                  <a:pt x="45" y="31"/>
                  <a:pt x="47" y="30"/>
                </a:cubicBezTo>
                <a:cubicBezTo>
                  <a:pt x="48" y="29"/>
                  <a:pt x="46" y="27"/>
                  <a:pt x="45" y="26"/>
                </a:cubicBezTo>
                <a:cubicBezTo>
                  <a:pt x="45" y="25"/>
                  <a:pt x="47" y="22"/>
                  <a:pt x="48" y="21"/>
                </a:cubicBezTo>
                <a:cubicBezTo>
                  <a:pt x="48" y="21"/>
                  <a:pt x="49" y="20"/>
                  <a:pt x="50" y="19"/>
                </a:cubicBezTo>
                <a:cubicBezTo>
                  <a:pt x="50" y="19"/>
                  <a:pt x="50" y="17"/>
                  <a:pt x="51" y="17"/>
                </a:cubicBezTo>
                <a:cubicBezTo>
                  <a:pt x="54" y="15"/>
                  <a:pt x="57" y="14"/>
                  <a:pt x="60" y="13"/>
                </a:cubicBezTo>
                <a:cubicBezTo>
                  <a:pt x="61" y="12"/>
                  <a:pt x="63" y="11"/>
                  <a:pt x="63" y="9"/>
                </a:cubicBezTo>
                <a:cubicBezTo>
                  <a:pt x="62" y="7"/>
                  <a:pt x="60" y="9"/>
                  <a:pt x="58" y="8"/>
                </a:cubicBezTo>
                <a:cubicBezTo>
                  <a:pt x="55" y="8"/>
                  <a:pt x="60" y="9"/>
                  <a:pt x="58" y="8"/>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73" name="Freeform 728">
            <a:extLst>
              <a:ext uri="{FF2B5EF4-FFF2-40B4-BE49-F238E27FC236}">
                <a16:creationId xmlns:a16="http://schemas.microsoft.com/office/drawing/2014/main" id="{3C1013A6-285D-11E8-CE16-2FD2EDDA4FBD}"/>
              </a:ext>
            </a:extLst>
          </p:cNvPr>
          <p:cNvSpPr/>
          <p:nvPr/>
        </p:nvSpPr>
        <p:spPr bwMode="auto">
          <a:xfrm>
            <a:off x="8923615" y="3572618"/>
            <a:ext cx="46501" cy="109868"/>
          </a:xfrm>
          <a:custGeom>
            <a:avLst/>
            <a:gdLst>
              <a:gd name="T0" fmla="*/ 11 w 16"/>
              <a:gd name="T1" fmla="*/ 25 h 30"/>
              <a:gd name="T2" fmla="*/ 11 w 16"/>
              <a:gd name="T3" fmla="*/ 21 h 30"/>
              <a:gd name="T4" fmla="*/ 10 w 16"/>
              <a:gd name="T5" fmla="*/ 16 h 30"/>
              <a:gd name="T6" fmla="*/ 12 w 16"/>
              <a:gd name="T7" fmla="*/ 14 h 30"/>
              <a:gd name="T8" fmla="*/ 13 w 16"/>
              <a:gd name="T9" fmla="*/ 9 h 30"/>
              <a:gd name="T10" fmla="*/ 14 w 16"/>
              <a:gd name="T11" fmla="*/ 4 h 30"/>
              <a:gd name="T12" fmla="*/ 12 w 16"/>
              <a:gd name="T13" fmla="*/ 1 h 30"/>
              <a:gd name="T14" fmla="*/ 7 w 16"/>
              <a:gd name="T15" fmla="*/ 2 h 30"/>
              <a:gd name="T16" fmla="*/ 5 w 16"/>
              <a:gd name="T17" fmla="*/ 0 h 30"/>
              <a:gd name="T18" fmla="*/ 4 w 16"/>
              <a:gd name="T19" fmla="*/ 0 h 30"/>
              <a:gd name="T20" fmla="*/ 3 w 16"/>
              <a:gd name="T21" fmla="*/ 4 h 30"/>
              <a:gd name="T22" fmla="*/ 3 w 16"/>
              <a:gd name="T23" fmla="*/ 8 h 30"/>
              <a:gd name="T24" fmla="*/ 2 w 16"/>
              <a:gd name="T25" fmla="*/ 13 h 30"/>
              <a:gd name="T26" fmla="*/ 0 w 16"/>
              <a:gd name="T27" fmla="*/ 20 h 30"/>
              <a:gd name="T28" fmla="*/ 2 w 16"/>
              <a:gd name="T29" fmla="*/ 22 h 30"/>
              <a:gd name="T30" fmla="*/ 2 w 16"/>
              <a:gd name="T31" fmla="*/ 28 h 30"/>
              <a:gd name="T32" fmla="*/ 6 w 16"/>
              <a:gd name="T33" fmla="*/ 30 h 30"/>
              <a:gd name="T34" fmla="*/ 11 w 16"/>
              <a:gd name="T35" fmla="*/ 25 h 30"/>
              <a:gd name="T36" fmla="*/ 11 w 16"/>
              <a:gd name="T3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0">
                <a:moveTo>
                  <a:pt x="11" y="25"/>
                </a:moveTo>
                <a:cubicBezTo>
                  <a:pt x="12" y="23"/>
                  <a:pt x="10" y="22"/>
                  <a:pt x="11" y="21"/>
                </a:cubicBezTo>
                <a:cubicBezTo>
                  <a:pt x="12" y="18"/>
                  <a:pt x="12" y="18"/>
                  <a:pt x="10" y="16"/>
                </a:cubicBezTo>
                <a:cubicBezTo>
                  <a:pt x="9" y="14"/>
                  <a:pt x="11" y="15"/>
                  <a:pt x="12" y="14"/>
                </a:cubicBezTo>
                <a:cubicBezTo>
                  <a:pt x="13" y="13"/>
                  <a:pt x="13" y="10"/>
                  <a:pt x="13" y="9"/>
                </a:cubicBezTo>
                <a:cubicBezTo>
                  <a:pt x="13" y="6"/>
                  <a:pt x="12" y="6"/>
                  <a:pt x="14" y="4"/>
                </a:cubicBezTo>
                <a:cubicBezTo>
                  <a:pt x="16" y="3"/>
                  <a:pt x="14" y="0"/>
                  <a:pt x="12" y="1"/>
                </a:cubicBezTo>
                <a:cubicBezTo>
                  <a:pt x="10" y="1"/>
                  <a:pt x="9" y="2"/>
                  <a:pt x="7" y="2"/>
                </a:cubicBezTo>
                <a:cubicBezTo>
                  <a:pt x="5" y="2"/>
                  <a:pt x="6" y="0"/>
                  <a:pt x="5" y="0"/>
                </a:cubicBezTo>
                <a:cubicBezTo>
                  <a:pt x="6" y="0"/>
                  <a:pt x="3" y="0"/>
                  <a:pt x="4" y="0"/>
                </a:cubicBezTo>
                <a:cubicBezTo>
                  <a:pt x="2" y="1"/>
                  <a:pt x="3" y="2"/>
                  <a:pt x="3" y="4"/>
                </a:cubicBezTo>
                <a:cubicBezTo>
                  <a:pt x="3" y="5"/>
                  <a:pt x="3" y="7"/>
                  <a:pt x="3" y="8"/>
                </a:cubicBezTo>
                <a:cubicBezTo>
                  <a:pt x="2" y="10"/>
                  <a:pt x="2" y="12"/>
                  <a:pt x="2" y="13"/>
                </a:cubicBezTo>
                <a:cubicBezTo>
                  <a:pt x="1" y="16"/>
                  <a:pt x="0" y="17"/>
                  <a:pt x="0" y="20"/>
                </a:cubicBezTo>
                <a:cubicBezTo>
                  <a:pt x="1" y="21"/>
                  <a:pt x="2" y="20"/>
                  <a:pt x="2" y="22"/>
                </a:cubicBezTo>
                <a:cubicBezTo>
                  <a:pt x="3" y="23"/>
                  <a:pt x="2" y="26"/>
                  <a:pt x="2" y="28"/>
                </a:cubicBezTo>
                <a:cubicBezTo>
                  <a:pt x="2" y="30"/>
                  <a:pt x="4" y="30"/>
                  <a:pt x="6" y="30"/>
                </a:cubicBezTo>
                <a:cubicBezTo>
                  <a:pt x="10" y="30"/>
                  <a:pt x="9" y="27"/>
                  <a:pt x="11" y="25"/>
                </a:cubicBezTo>
                <a:cubicBezTo>
                  <a:pt x="12" y="23"/>
                  <a:pt x="10" y="26"/>
                  <a:pt x="11" y="25"/>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grpSp>
        <p:nvGrpSpPr>
          <p:cNvPr id="774" name="Group 773">
            <a:extLst>
              <a:ext uri="{FF2B5EF4-FFF2-40B4-BE49-F238E27FC236}">
                <a16:creationId xmlns:a16="http://schemas.microsoft.com/office/drawing/2014/main" id="{6E0062AD-948F-41D1-EA00-192C0C14E3A2}"/>
              </a:ext>
            </a:extLst>
          </p:cNvPr>
          <p:cNvGrpSpPr/>
          <p:nvPr/>
        </p:nvGrpSpPr>
        <p:grpSpPr>
          <a:xfrm>
            <a:off x="8809851" y="3675065"/>
            <a:ext cx="977518" cy="1366551"/>
            <a:chOff x="10793094" y="6127803"/>
            <a:chExt cx="3443151" cy="4082462"/>
          </a:xfrm>
          <a:solidFill>
            <a:schemeClr val="accent5">
              <a:lumMod val="60000"/>
              <a:lumOff val="40000"/>
            </a:schemeClr>
          </a:solidFill>
        </p:grpSpPr>
        <p:sp>
          <p:nvSpPr>
            <p:cNvPr id="1078" name="Freeform 486">
              <a:extLst>
                <a:ext uri="{FF2B5EF4-FFF2-40B4-BE49-F238E27FC236}">
                  <a16:creationId xmlns:a16="http://schemas.microsoft.com/office/drawing/2014/main" id="{1E19BA6D-E9D8-229F-8A30-C0DAA6A33793}"/>
                </a:ext>
              </a:extLst>
            </p:cNvPr>
            <p:cNvSpPr/>
            <p:nvPr/>
          </p:nvSpPr>
          <p:spPr bwMode="auto">
            <a:xfrm>
              <a:off x="13818049" y="8901079"/>
              <a:ext cx="369406" cy="756009"/>
            </a:xfrm>
            <a:custGeom>
              <a:avLst/>
              <a:gdLst>
                <a:gd name="T0" fmla="*/ 31 w 36"/>
                <a:gd name="T1" fmla="*/ 2 h 70"/>
                <a:gd name="T2" fmla="*/ 29 w 36"/>
                <a:gd name="T3" fmla="*/ 0 h 70"/>
                <a:gd name="T4" fmla="*/ 28 w 36"/>
                <a:gd name="T5" fmla="*/ 3 h 70"/>
                <a:gd name="T6" fmla="*/ 26 w 36"/>
                <a:gd name="T7" fmla="*/ 8 h 70"/>
                <a:gd name="T8" fmla="*/ 23 w 36"/>
                <a:gd name="T9" fmla="*/ 8 h 70"/>
                <a:gd name="T10" fmla="*/ 23 w 36"/>
                <a:gd name="T11" fmla="*/ 10 h 70"/>
                <a:gd name="T12" fmla="*/ 22 w 36"/>
                <a:gd name="T13" fmla="*/ 12 h 70"/>
                <a:gd name="T14" fmla="*/ 23 w 36"/>
                <a:gd name="T15" fmla="*/ 13 h 70"/>
                <a:gd name="T16" fmla="*/ 21 w 36"/>
                <a:gd name="T17" fmla="*/ 14 h 70"/>
                <a:gd name="T18" fmla="*/ 19 w 36"/>
                <a:gd name="T19" fmla="*/ 16 h 70"/>
                <a:gd name="T20" fmla="*/ 15 w 36"/>
                <a:gd name="T21" fmla="*/ 18 h 70"/>
                <a:gd name="T22" fmla="*/ 15 w 36"/>
                <a:gd name="T23" fmla="*/ 19 h 70"/>
                <a:gd name="T24" fmla="*/ 13 w 36"/>
                <a:gd name="T25" fmla="*/ 19 h 70"/>
                <a:gd name="T26" fmla="*/ 8 w 36"/>
                <a:gd name="T27" fmla="*/ 21 h 70"/>
                <a:gd name="T28" fmla="*/ 6 w 36"/>
                <a:gd name="T29" fmla="*/ 21 h 70"/>
                <a:gd name="T30" fmla="*/ 4 w 36"/>
                <a:gd name="T31" fmla="*/ 27 h 70"/>
                <a:gd name="T32" fmla="*/ 4 w 36"/>
                <a:gd name="T33" fmla="*/ 44 h 70"/>
                <a:gd name="T34" fmla="*/ 0 w 36"/>
                <a:gd name="T35" fmla="*/ 51 h 70"/>
                <a:gd name="T36" fmla="*/ 0 w 36"/>
                <a:gd name="T37" fmla="*/ 55 h 70"/>
                <a:gd name="T38" fmla="*/ 2 w 36"/>
                <a:gd name="T39" fmla="*/ 59 h 70"/>
                <a:gd name="T40" fmla="*/ 5 w 36"/>
                <a:gd name="T41" fmla="*/ 68 h 70"/>
                <a:gd name="T42" fmla="*/ 16 w 36"/>
                <a:gd name="T43" fmla="*/ 68 h 70"/>
                <a:gd name="T44" fmla="*/ 24 w 36"/>
                <a:gd name="T45" fmla="*/ 50 h 70"/>
                <a:gd name="T46" fmla="*/ 31 w 36"/>
                <a:gd name="T47" fmla="*/ 30 h 70"/>
                <a:gd name="T48" fmla="*/ 32 w 36"/>
                <a:gd name="T49" fmla="*/ 23 h 70"/>
                <a:gd name="T50" fmla="*/ 34 w 36"/>
                <a:gd name="T51" fmla="*/ 19 h 70"/>
                <a:gd name="T52" fmla="*/ 36 w 36"/>
                <a:gd name="T53" fmla="*/ 17 h 70"/>
                <a:gd name="T54" fmla="*/ 35 w 36"/>
                <a:gd name="T55" fmla="*/ 11 h 70"/>
                <a:gd name="T56" fmla="*/ 31 w 36"/>
                <a:gd name="T57" fmla="*/ 2 h 70"/>
                <a:gd name="T58" fmla="*/ 31 w 36"/>
                <a:gd name="T5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0">
                  <a:moveTo>
                    <a:pt x="31" y="2"/>
                  </a:moveTo>
                  <a:cubicBezTo>
                    <a:pt x="31" y="2"/>
                    <a:pt x="30" y="0"/>
                    <a:pt x="29" y="0"/>
                  </a:cubicBezTo>
                  <a:cubicBezTo>
                    <a:pt x="29" y="1"/>
                    <a:pt x="28" y="2"/>
                    <a:pt x="28" y="3"/>
                  </a:cubicBezTo>
                  <a:cubicBezTo>
                    <a:pt x="27" y="5"/>
                    <a:pt x="27" y="6"/>
                    <a:pt x="26" y="8"/>
                  </a:cubicBezTo>
                  <a:cubicBezTo>
                    <a:pt x="25" y="9"/>
                    <a:pt x="24" y="8"/>
                    <a:pt x="23" y="8"/>
                  </a:cubicBezTo>
                  <a:cubicBezTo>
                    <a:pt x="23" y="8"/>
                    <a:pt x="24" y="9"/>
                    <a:pt x="23" y="10"/>
                  </a:cubicBezTo>
                  <a:cubicBezTo>
                    <a:pt x="23" y="11"/>
                    <a:pt x="22" y="11"/>
                    <a:pt x="22" y="12"/>
                  </a:cubicBezTo>
                  <a:cubicBezTo>
                    <a:pt x="22" y="12"/>
                    <a:pt x="23" y="13"/>
                    <a:pt x="23" y="13"/>
                  </a:cubicBezTo>
                  <a:cubicBezTo>
                    <a:pt x="23" y="14"/>
                    <a:pt x="22" y="13"/>
                    <a:pt x="21" y="14"/>
                  </a:cubicBezTo>
                  <a:cubicBezTo>
                    <a:pt x="20" y="14"/>
                    <a:pt x="20" y="15"/>
                    <a:pt x="19" y="16"/>
                  </a:cubicBezTo>
                  <a:cubicBezTo>
                    <a:pt x="18" y="17"/>
                    <a:pt x="17" y="17"/>
                    <a:pt x="15" y="18"/>
                  </a:cubicBezTo>
                  <a:cubicBezTo>
                    <a:pt x="14" y="18"/>
                    <a:pt x="16" y="19"/>
                    <a:pt x="15" y="19"/>
                  </a:cubicBezTo>
                  <a:cubicBezTo>
                    <a:pt x="15" y="20"/>
                    <a:pt x="13" y="18"/>
                    <a:pt x="13" y="19"/>
                  </a:cubicBezTo>
                  <a:cubicBezTo>
                    <a:pt x="11" y="20"/>
                    <a:pt x="10" y="20"/>
                    <a:pt x="8" y="21"/>
                  </a:cubicBezTo>
                  <a:cubicBezTo>
                    <a:pt x="7" y="21"/>
                    <a:pt x="6" y="20"/>
                    <a:pt x="6" y="21"/>
                  </a:cubicBezTo>
                  <a:cubicBezTo>
                    <a:pt x="5" y="23"/>
                    <a:pt x="5" y="25"/>
                    <a:pt x="4" y="27"/>
                  </a:cubicBezTo>
                  <a:cubicBezTo>
                    <a:pt x="3" y="32"/>
                    <a:pt x="8" y="39"/>
                    <a:pt x="4" y="44"/>
                  </a:cubicBezTo>
                  <a:cubicBezTo>
                    <a:pt x="3" y="46"/>
                    <a:pt x="1" y="48"/>
                    <a:pt x="0" y="51"/>
                  </a:cubicBezTo>
                  <a:cubicBezTo>
                    <a:pt x="0" y="52"/>
                    <a:pt x="0" y="54"/>
                    <a:pt x="0" y="55"/>
                  </a:cubicBezTo>
                  <a:cubicBezTo>
                    <a:pt x="1" y="56"/>
                    <a:pt x="3" y="57"/>
                    <a:pt x="2" y="59"/>
                  </a:cubicBezTo>
                  <a:cubicBezTo>
                    <a:pt x="1" y="62"/>
                    <a:pt x="2" y="66"/>
                    <a:pt x="5" y="68"/>
                  </a:cubicBezTo>
                  <a:cubicBezTo>
                    <a:pt x="8" y="70"/>
                    <a:pt x="11" y="70"/>
                    <a:pt x="16" y="68"/>
                  </a:cubicBezTo>
                  <a:cubicBezTo>
                    <a:pt x="21" y="66"/>
                    <a:pt x="22" y="55"/>
                    <a:pt x="24" y="50"/>
                  </a:cubicBezTo>
                  <a:cubicBezTo>
                    <a:pt x="26" y="43"/>
                    <a:pt x="29" y="37"/>
                    <a:pt x="31" y="30"/>
                  </a:cubicBezTo>
                  <a:cubicBezTo>
                    <a:pt x="31" y="28"/>
                    <a:pt x="31" y="25"/>
                    <a:pt x="32" y="23"/>
                  </a:cubicBezTo>
                  <a:cubicBezTo>
                    <a:pt x="33" y="22"/>
                    <a:pt x="31" y="14"/>
                    <a:pt x="34" y="19"/>
                  </a:cubicBezTo>
                  <a:cubicBezTo>
                    <a:pt x="35" y="20"/>
                    <a:pt x="35" y="18"/>
                    <a:pt x="36" y="17"/>
                  </a:cubicBezTo>
                  <a:cubicBezTo>
                    <a:pt x="36" y="15"/>
                    <a:pt x="35" y="13"/>
                    <a:pt x="35" y="11"/>
                  </a:cubicBezTo>
                  <a:cubicBezTo>
                    <a:pt x="34" y="9"/>
                    <a:pt x="33" y="4"/>
                    <a:pt x="31" y="2"/>
                  </a:cubicBezTo>
                  <a:cubicBezTo>
                    <a:pt x="30" y="1"/>
                    <a:pt x="32" y="2"/>
                    <a:pt x="31"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grpSp>
          <p:nvGrpSpPr>
            <p:cNvPr id="1079" name="Group 1078">
              <a:extLst>
                <a:ext uri="{FF2B5EF4-FFF2-40B4-BE49-F238E27FC236}">
                  <a16:creationId xmlns:a16="http://schemas.microsoft.com/office/drawing/2014/main" id="{A76D8527-ABC0-F86F-566C-A86E39AA0B7B}"/>
                </a:ext>
              </a:extLst>
            </p:cNvPr>
            <p:cNvGrpSpPr/>
            <p:nvPr/>
          </p:nvGrpSpPr>
          <p:grpSpPr>
            <a:xfrm>
              <a:off x="10793094" y="6127803"/>
              <a:ext cx="3443151" cy="4082462"/>
              <a:chOff x="10793094" y="6127803"/>
              <a:chExt cx="3443151" cy="4082462"/>
            </a:xfrm>
            <a:grpFill/>
          </p:grpSpPr>
          <p:sp>
            <p:nvSpPr>
              <p:cNvPr id="1080" name="Freeform 729">
                <a:extLst>
                  <a:ext uri="{FF2B5EF4-FFF2-40B4-BE49-F238E27FC236}">
                    <a16:creationId xmlns:a16="http://schemas.microsoft.com/office/drawing/2014/main" id="{A23589E5-D7FD-47AB-5915-2E46621C2DDA}"/>
                  </a:ext>
                </a:extLst>
              </p:cNvPr>
              <p:cNvSpPr/>
              <p:nvPr/>
            </p:nvSpPr>
            <p:spPr bwMode="auto">
              <a:xfrm>
                <a:off x="13166357" y="8790437"/>
                <a:ext cx="540172" cy="955158"/>
              </a:xfrm>
              <a:custGeom>
                <a:avLst/>
                <a:gdLst>
                  <a:gd name="T0" fmla="*/ 52 w 53"/>
                  <a:gd name="T1" fmla="*/ 23 h 88"/>
                  <a:gd name="T2" fmla="*/ 50 w 53"/>
                  <a:gd name="T3" fmla="*/ 3 h 88"/>
                  <a:gd name="T4" fmla="*/ 46 w 53"/>
                  <a:gd name="T5" fmla="*/ 3 h 88"/>
                  <a:gd name="T6" fmla="*/ 41 w 53"/>
                  <a:gd name="T7" fmla="*/ 6 h 88"/>
                  <a:gd name="T8" fmla="*/ 38 w 53"/>
                  <a:gd name="T9" fmla="*/ 7 h 88"/>
                  <a:gd name="T10" fmla="*/ 32 w 53"/>
                  <a:gd name="T11" fmla="*/ 7 h 88"/>
                  <a:gd name="T12" fmla="*/ 28 w 53"/>
                  <a:gd name="T13" fmla="*/ 7 h 88"/>
                  <a:gd name="T14" fmla="*/ 23 w 53"/>
                  <a:gd name="T15" fmla="*/ 7 h 88"/>
                  <a:gd name="T16" fmla="*/ 24 w 53"/>
                  <a:gd name="T17" fmla="*/ 18 h 88"/>
                  <a:gd name="T18" fmla="*/ 25 w 53"/>
                  <a:gd name="T19" fmla="*/ 20 h 88"/>
                  <a:gd name="T20" fmla="*/ 27 w 53"/>
                  <a:gd name="T21" fmla="*/ 22 h 88"/>
                  <a:gd name="T22" fmla="*/ 27 w 53"/>
                  <a:gd name="T23" fmla="*/ 28 h 88"/>
                  <a:gd name="T24" fmla="*/ 25 w 53"/>
                  <a:gd name="T25" fmla="*/ 31 h 88"/>
                  <a:gd name="T26" fmla="*/ 24 w 53"/>
                  <a:gd name="T27" fmla="*/ 35 h 88"/>
                  <a:gd name="T28" fmla="*/ 20 w 53"/>
                  <a:gd name="T29" fmla="*/ 31 h 88"/>
                  <a:gd name="T30" fmla="*/ 21 w 53"/>
                  <a:gd name="T31" fmla="*/ 25 h 88"/>
                  <a:gd name="T32" fmla="*/ 16 w 53"/>
                  <a:gd name="T33" fmla="*/ 22 h 88"/>
                  <a:gd name="T34" fmla="*/ 13 w 53"/>
                  <a:gd name="T35" fmla="*/ 20 h 88"/>
                  <a:gd name="T36" fmla="*/ 2 w 53"/>
                  <a:gd name="T37" fmla="*/ 24 h 88"/>
                  <a:gd name="T38" fmla="*/ 0 w 53"/>
                  <a:gd name="T39" fmla="*/ 26 h 88"/>
                  <a:gd name="T40" fmla="*/ 1 w 53"/>
                  <a:gd name="T41" fmla="*/ 30 h 88"/>
                  <a:gd name="T42" fmla="*/ 12 w 53"/>
                  <a:gd name="T43" fmla="*/ 35 h 88"/>
                  <a:gd name="T44" fmla="*/ 13 w 53"/>
                  <a:gd name="T45" fmla="*/ 44 h 88"/>
                  <a:gd name="T46" fmla="*/ 12 w 53"/>
                  <a:gd name="T47" fmla="*/ 52 h 88"/>
                  <a:gd name="T48" fmla="*/ 6 w 53"/>
                  <a:gd name="T49" fmla="*/ 62 h 88"/>
                  <a:gd name="T50" fmla="*/ 6 w 53"/>
                  <a:gd name="T51" fmla="*/ 69 h 88"/>
                  <a:gd name="T52" fmla="*/ 8 w 53"/>
                  <a:gd name="T53" fmla="*/ 78 h 88"/>
                  <a:gd name="T54" fmla="*/ 9 w 53"/>
                  <a:gd name="T55" fmla="*/ 87 h 88"/>
                  <a:gd name="T56" fmla="*/ 12 w 53"/>
                  <a:gd name="T57" fmla="*/ 86 h 88"/>
                  <a:gd name="T58" fmla="*/ 13 w 53"/>
                  <a:gd name="T59" fmla="*/ 83 h 88"/>
                  <a:gd name="T60" fmla="*/ 11 w 53"/>
                  <a:gd name="T61" fmla="*/ 83 h 88"/>
                  <a:gd name="T62" fmla="*/ 16 w 53"/>
                  <a:gd name="T63" fmla="*/ 77 h 88"/>
                  <a:gd name="T64" fmla="*/ 25 w 53"/>
                  <a:gd name="T65" fmla="*/ 72 h 88"/>
                  <a:gd name="T66" fmla="*/ 25 w 53"/>
                  <a:gd name="T67" fmla="*/ 64 h 88"/>
                  <a:gd name="T68" fmla="*/ 21 w 53"/>
                  <a:gd name="T69" fmla="*/ 48 h 88"/>
                  <a:gd name="T70" fmla="*/ 24 w 53"/>
                  <a:gd name="T71" fmla="*/ 48 h 88"/>
                  <a:gd name="T72" fmla="*/ 29 w 53"/>
                  <a:gd name="T73" fmla="*/ 44 h 88"/>
                  <a:gd name="T74" fmla="*/ 35 w 53"/>
                  <a:gd name="T75" fmla="*/ 38 h 88"/>
                  <a:gd name="T76" fmla="*/ 40 w 53"/>
                  <a:gd name="T77" fmla="*/ 36 h 88"/>
                  <a:gd name="T78" fmla="*/ 46 w 53"/>
                  <a:gd name="T79" fmla="*/ 32 h 88"/>
                  <a:gd name="T80" fmla="*/ 52 w 53"/>
                  <a:gd name="T81" fmla="*/ 23 h 88"/>
                  <a:gd name="T82" fmla="*/ 52 w 53"/>
                  <a:gd name="T8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88">
                    <a:moveTo>
                      <a:pt x="52" y="23"/>
                    </a:moveTo>
                    <a:cubicBezTo>
                      <a:pt x="49" y="17"/>
                      <a:pt x="50" y="9"/>
                      <a:pt x="50" y="3"/>
                    </a:cubicBezTo>
                    <a:cubicBezTo>
                      <a:pt x="50" y="0"/>
                      <a:pt x="48" y="2"/>
                      <a:pt x="46" y="3"/>
                    </a:cubicBezTo>
                    <a:cubicBezTo>
                      <a:pt x="45" y="4"/>
                      <a:pt x="43" y="6"/>
                      <a:pt x="41" y="6"/>
                    </a:cubicBezTo>
                    <a:cubicBezTo>
                      <a:pt x="40" y="6"/>
                      <a:pt x="38" y="5"/>
                      <a:pt x="38" y="7"/>
                    </a:cubicBezTo>
                    <a:cubicBezTo>
                      <a:pt x="36" y="10"/>
                      <a:pt x="34" y="7"/>
                      <a:pt x="32" y="7"/>
                    </a:cubicBezTo>
                    <a:cubicBezTo>
                      <a:pt x="30" y="7"/>
                      <a:pt x="30" y="9"/>
                      <a:pt x="28" y="7"/>
                    </a:cubicBezTo>
                    <a:cubicBezTo>
                      <a:pt x="27" y="7"/>
                      <a:pt x="24" y="7"/>
                      <a:pt x="23" y="7"/>
                    </a:cubicBezTo>
                    <a:cubicBezTo>
                      <a:pt x="20" y="7"/>
                      <a:pt x="21" y="16"/>
                      <a:pt x="24" y="18"/>
                    </a:cubicBezTo>
                    <a:cubicBezTo>
                      <a:pt x="24" y="18"/>
                      <a:pt x="24" y="20"/>
                      <a:pt x="25" y="20"/>
                    </a:cubicBezTo>
                    <a:cubicBezTo>
                      <a:pt x="25" y="21"/>
                      <a:pt x="26" y="21"/>
                      <a:pt x="27" y="22"/>
                    </a:cubicBezTo>
                    <a:cubicBezTo>
                      <a:pt x="27" y="24"/>
                      <a:pt x="27" y="27"/>
                      <a:pt x="27" y="28"/>
                    </a:cubicBezTo>
                    <a:cubicBezTo>
                      <a:pt x="27" y="30"/>
                      <a:pt x="28" y="31"/>
                      <a:pt x="25" y="31"/>
                    </a:cubicBezTo>
                    <a:cubicBezTo>
                      <a:pt x="24" y="31"/>
                      <a:pt x="24" y="34"/>
                      <a:pt x="24" y="35"/>
                    </a:cubicBezTo>
                    <a:cubicBezTo>
                      <a:pt x="23" y="34"/>
                      <a:pt x="21" y="32"/>
                      <a:pt x="20" y="31"/>
                    </a:cubicBezTo>
                    <a:cubicBezTo>
                      <a:pt x="19" y="29"/>
                      <a:pt x="21" y="27"/>
                      <a:pt x="21" y="25"/>
                    </a:cubicBezTo>
                    <a:cubicBezTo>
                      <a:pt x="22" y="20"/>
                      <a:pt x="19" y="24"/>
                      <a:pt x="16" y="22"/>
                    </a:cubicBezTo>
                    <a:cubicBezTo>
                      <a:pt x="15" y="21"/>
                      <a:pt x="15" y="19"/>
                      <a:pt x="13" y="20"/>
                    </a:cubicBezTo>
                    <a:cubicBezTo>
                      <a:pt x="9" y="22"/>
                      <a:pt x="6" y="23"/>
                      <a:pt x="2" y="24"/>
                    </a:cubicBezTo>
                    <a:cubicBezTo>
                      <a:pt x="1" y="25"/>
                      <a:pt x="0" y="25"/>
                      <a:pt x="0" y="26"/>
                    </a:cubicBezTo>
                    <a:cubicBezTo>
                      <a:pt x="0" y="27"/>
                      <a:pt x="1" y="29"/>
                      <a:pt x="1" y="30"/>
                    </a:cubicBezTo>
                    <a:cubicBezTo>
                      <a:pt x="4" y="30"/>
                      <a:pt x="12" y="32"/>
                      <a:pt x="12" y="35"/>
                    </a:cubicBezTo>
                    <a:cubicBezTo>
                      <a:pt x="13" y="38"/>
                      <a:pt x="13" y="41"/>
                      <a:pt x="13" y="44"/>
                    </a:cubicBezTo>
                    <a:cubicBezTo>
                      <a:pt x="12" y="46"/>
                      <a:pt x="14" y="49"/>
                      <a:pt x="12" y="52"/>
                    </a:cubicBezTo>
                    <a:cubicBezTo>
                      <a:pt x="10" y="55"/>
                      <a:pt x="8" y="59"/>
                      <a:pt x="6" y="62"/>
                    </a:cubicBezTo>
                    <a:cubicBezTo>
                      <a:pt x="4" y="64"/>
                      <a:pt x="6" y="68"/>
                      <a:pt x="6" y="69"/>
                    </a:cubicBezTo>
                    <a:cubicBezTo>
                      <a:pt x="8" y="73"/>
                      <a:pt x="8" y="75"/>
                      <a:pt x="8" y="78"/>
                    </a:cubicBezTo>
                    <a:cubicBezTo>
                      <a:pt x="8" y="81"/>
                      <a:pt x="8" y="84"/>
                      <a:pt x="9" y="87"/>
                    </a:cubicBezTo>
                    <a:cubicBezTo>
                      <a:pt x="9" y="88"/>
                      <a:pt x="12" y="87"/>
                      <a:pt x="12" y="86"/>
                    </a:cubicBezTo>
                    <a:cubicBezTo>
                      <a:pt x="13" y="85"/>
                      <a:pt x="13" y="83"/>
                      <a:pt x="13" y="83"/>
                    </a:cubicBezTo>
                    <a:cubicBezTo>
                      <a:pt x="12" y="83"/>
                      <a:pt x="11" y="83"/>
                      <a:pt x="11" y="83"/>
                    </a:cubicBezTo>
                    <a:cubicBezTo>
                      <a:pt x="11" y="80"/>
                      <a:pt x="14" y="78"/>
                      <a:pt x="16" y="77"/>
                    </a:cubicBezTo>
                    <a:cubicBezTo>
                      <a:pt x="19" y="76"/>
                      <a:pt x="23" y="75"/>
                      <a:pt x="25" y="72"/>
                    </a:cubicBezTo>
                    <a:cubicBezTo>
                      <a:pt x="25" y="71"/>
                      <a:pt x="25" y="66"/>
                      <a:pt x="25" y="64"/>
                    </a:cubicBezTo>
                    <a:cubicBezTo>
                      <a:pt x="25" y="62"/>
                      <a:pt x="21" y="48"/>
                      <a:pt x="21" y="48"/>
                    </a:cubicBezTo>
                    <a:cubicBezTo>
                      <a:pt x="22" y="47"/>
                      <a:pt x="22" y="50"/>
                      <a:pt x="24" y="48"/>
                    </a:cubicBezTo>
                    <a:cubicBezTo>
                      <a:pt x="26" y="46"/>
                      <a:pt x="27" y="45"/>
                      <a:pt x="29" y="44"/>
                    </a:cubicBezTo>
                    <a:cubicBezTo>
                      <a:pt x="31" y="43"/>
                      <a:pt x="32" y="37"/>
                      <a:pt x="35" y="38"/>
                    </a:cubicBezTo>
                    <a:cubicBezTo>
                      <a:pt x="36" y="38"/>
                      <a:pt x="38" y="36"/>
                      <a:pt x="40" y="36"/>
                    </a:cubicBezTo>
                    <a:cubicBezTo>
                      <a:pt x="42" y="35"/>
                      <a:pt x="44" y="34"/>
                      <a:pt x="46" y="32"/>
                    </a:cubicBezTo>
                    <a:cubicBezTo>
                      <a:pt x="47" y="31"/>
                      <a:pt x="53" y="25"/>
                      <a:pt x="52" y="23"/>
                    </a:cubicBezTo>
                    <a:cubicBezTo>
                      <a:pt x="51" y="22"/>
                      <a:pt x="52" y="24"/>
                      <a:pt x="52" y="2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081" name="Freeform 730">
                <a:extLst>
                  <a:ext uri="{FF2B5EF4-FFF2-40B4-BE49-F238E27FC236}">
                    <a16:creationId xmlns:a16="http://schemas.microsoft.com/office/drawing/2014/main" id="{AE303739-0C34-AFDE-4579-8A6A07EF7B18}"/>
                  </a:ext>
                </a:extLst>
              </p:cNvPr>
              <p:cNvSpPr/>
              <p:nvPr/>
            </p:nvSpPr>
            <p:spPr bwMode="auto">
              <a:xfrm>
                <a:off x="13288331" y="8760935"/>
                <a:ext cx="163794" cy="409355"/>
              </a:xfrm>
              <a:custGeom>
                <a:avLst/>
                <a:gdLst>
                  <a:gd name="T0" fmla="*/ 4 w 16"/>
                  <a:gd name="T1" fmla="*/ 25 h 38"/>
                  <a:gd name="T2" fmla="*/ 9 w 16"/>
                  <a:gd name="T3" fmla="*/ 26 h 38"/>
                  <a:gd name="T4" fmla="*/ 8 w 16"/>
                  <a:gd name="T5" fmla="*/ 31 h 38"/>
                  <a:gd name="T6" fmla="*/ 12 w 16"/>
                  <a:gd name="T7" fmla="*/ 38 h 38"/>
                  <a:gd name="T8" fmla="*/ 12 w 16"/>
                  <a:gd name="T9" fmla="*/ 34 h 38"/>
                  <a:gd name="T10" fmla="*/ 15 w 16"/>
                  <a:gd name="T11" fmla="*/ 33 h 38"/>
                  <a:gd name="T12" fmla="*/ 15 w 16"/>
                  <a:gd name="T13" fmla="*/ 27 h 38"/>
                  <a:gd name="T14" fmla="*/ 12 w 16"/>
                  <a:gd name="T15" fmla="*/ 22 h 38"/>
                  <a:gd name="T16" fmla="*/ 8 w 16"/>
                  <a:gd name="T17" fmla="*/ 20 h 38"/>
                  <a:gd name="T18" fmla="*/ 8 w 16"/>
                  <a:gd name="T19" fmla="*/ 16 h 38"/>
                  <a:gd name="T20" fmla="*/ 7 w 16"/>
                  <a:gd name="T21" fmla="*/ 14 h 38"/>
                  <a:gd name="T22" fmla="*/ 8 w 16"/>
                  <a:gd name="T23" fmla="*/ 8 h 38"/>
                  <a:gd name="T24" fmla="*/ 7 w 16"/>
                  <a:gd name="T25" fmla="*/ 3 h 38"/>
                  <a:gd name="T26" fmla="*/ 7 w 16"/>
                  <a:gd name="T27" fmla="*/ 1 h 38"/>
                  <a:gd name="T28" fmla="*/ 2 w 16"/>
                  <a:gd name="T29" fmla="*/ 0 h 38"/>
                  <a:gd name="T30" fmla="*/ 4 w 16"/>
                  <a:gd name="T31" fmla="*/ 6 h 38"/>
                  <a:gd name="T32" fmla="*/ 4 w 16"/>
                  <a:gd name="T33" fmla="*/ 14 h 38"/>
                  <a:gd name="T34" fmla="*/ 2 w 16"/>
                  <a:gd name="T35" fmla="*/ 16 h 38"/>
                  <a:gd name="T36" fmla="*/ 1 w 16"/>
                  <a:gd name="T37" fmla="*/ 20 h 38"/>
                  <a:gd name="T38" fmla="*/ 4 w 16"/>
                  <a:gd name="T39" fmla="*/ 25 h 38"/>
                  <a:gd name="T40" fmla="*/ 4 w 16"/>
                  <a:gd name="T4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8">
                    <a:moveTo>
                      <a:pt x="4" y="25"/>
                    </a:moveTo>
                    <a:cubicBezTo>
                      <a:pt x="6" y="26"/>
                      <a:pt x="9" y="24"/>
                      <a:pt x="9" y="26"/>
                    </a:cubicBezTo>
                    <a:cubicBezTo>
                      <a:pt x="10" y="28"/>
                      <a:pt x="9" y="29"/>
                      <a:pt x="8" y="31"/>
                    </a:cubicBezTo>
                    <a:cubicBezTo>
                      <a:pt x="6" y="33"/>
                      <a:pt x="10" y="36"/>
                      <a:pt x="12" y="38"/>
                    </a:cubicBezTo>
                    <a:cubicBezTo>
                      <a:pt x="13" y="37"/>
                      <a:pt x="12" y="35"/>
                      <a:pt x="12" y="34"/>
                    </a:cubicBezTo>
                    <a:cubicBezTo>
                      <a:pt x="13" y="33"/>
                      <a:pt x="16" y="35"/>
                      <a:pt x="15" y="33"/>
                    </a:cubicBezTo>
                    <a:cubicBezTo>
                      <a:pt x="15" y="31"/>
                      <a:pt x="15" y="29"/>
                      <a:pt x="15" y="27"/>
                    </a:cubicBezTo>
                    <a:cubicBezTo>
                      <a:pt x="14" y="25"/>
                      <a:pt x="13" y="24"/>
                      <a:pt x="12" y="22"/>
                    </a:cubicBezTo>
                    <a:cubicBezTo>
                      <a:pt x="11" y="25"/>
                      <a:pt x="8" y="21"/>
                      <a:pt x="8" y="20"/>
                    </a:cubicBezTo>
                    <a:cubicBezTo>
                      <a:pt x="8" y="18"/>
                      <a:pt x="8" y="17"/>
                      <a:pt x="8" y="16"/>
                    </a:cubicBezTo>
                    <a:cubicBezTo>
                      <a:pt x="8" y="14"/>
                      <a:pt x="8" y="15"/>
                      <a:pt x="7" y="14"/>
                    </a:cubicBezTo>
                    <a:cubicBezTo>
                      <a:pt x="6" y="14"/>
                      <a:pt x="8" y="8"/>
                      <a:pt x="8" y="8"/>
                    </a:cubicBezTo>
                    <a:cubicBezTo>
                      <a:pt x="8" y="6"/>
                      <a:pt x="7" y="5"/>
                      <a:pt x="7" y="3"/>
                    </a:cubicBezTo>
                    <a:cubicBezTo>
                      <a:pt x="6" y="2"/>
                      <a:pt x="5" y="0"/>
                      <a:pt x="7" y="1"/>
                    </a:cubicBezTo>
                    <a:cubicBezTo>
                      <a:pt x="6" y="0"/>
                      <a:pt x="3" y="0"/>
                      <a:pt x="2" y="0"/>
                    </a:cubicBezTo>
                    <a:cubicBezTo>
                      <a:pt x="2" y="1"/>
                      <a:pt x="6" y="5"/>
                      <a:pt x="4" y="6"/>
                    </a:cubicBezTo>
                    <a:cubicBezTo>
                      <a:pt x="1" y="7"/>
                      <a:pt x="2" y="12"/>
                      <a:pt x="4" y="14"/>
                    </a:cubicBezTo>
                    <a:cubicBezTo>
                      <a:pt x="4" y="15"/>
                      <a:pt x="2" y="15"/>
                      <a:pt x="2" y="16"/>
                    </a:cubicBezTo>
                    <a:cubicBezTo>
                      <a:pt x="1" y="16"/>
                      <a:pt x="1" y="19"/>
                      <a:pt x="1" y="20"/>
                    </a:cubicBezTo>
                    <a:cubicBezTo>
                      <a:pt x="0" y="22"/>
                      <a:pt x="3" y="24"/>
                      <a:pt x="4" y="25"/>
                    </a:cubicBezTo>
                    <a:cubicBezTo>
                      <a:pt x="5" y="26"/>
                      <a:pt x="4" y="24"/>
                      <a:pt x="4" y="2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082" name="Freeform 731">
                <a:extLst>
                  <a:ext uri="{FF2B5EF4-FFF2-40B4-BE49-F238E27FC236}">
                    <a16:creationId xmlns:a16="http://schemas.microsoft.com/office/drawing/2014/main" id="{F4DB3030-4CBF-7410-B81E-32059F5E3917}"/>
                  </a:ext>
                </a:extLst>
              </p:cNvPr>
              <p:cNvSpPr/>
              <p:nvPr/>
            </p:nvSpPr>
            <p:spPr bwMode="auto">
              <a:xfrm>
                <a:off x="12734220" y="8683490"/>
                <a:ext cx="613353" cy="542118"/>
              </a:xfrm>
              <a:custGeom>
                <a:avLst/>
                <a:gdLst>
                  <a:gd name="T0" fmla="*/ 56 w 60"/>
                  <a:gd name="T1" fmla="*/ 30 h 50"/>
                  <a:gd name="T2" fmla="*/ 55 w 60"/>
                  <a:gd name="T3" fmla="*/ 24 h 50"/>
                  <a:gd name="T4" fmla="*/ 57 w 60"/>
                  <a:gd name="T5" fmla="*/ 22 h 50"/>
                  <a:gd name="T6" fmla="*/ 57 w 60"/>
                  <a:gd name="T7" fmla="*/ 19 h 50"/>
                  <a:gd name="T8" fmla="*/ 58 w 60"/>
                  <a:gd name="T9" fmla="*/ 13 h 50"/>
                  <a:gd name="T10" fmla="*/ 56 w 60"/>
                  <a:gd name="T11" fmla="*/ 8 h 50"/>
                  <a:gd name="T12" fmla="*/ 51 w 60"/>
                  <a:gd name="T13" fmla="*/ 5 h 50"/>
                  <a:gd name="T14" fmla="*/ 48 w 60"/>
                  <a:gd name="T15" fmla="*/ 3 h 50"/>
                  <a:gd name="T16" fmla="*/ 45 w 60"/>
                  <a:gd name="T17" fmla="*/ 0 h 50"/>
                  <a:gd name="T18" fmla="*/ 38 w 60"/>
                  <a:gd name="T19" fmla="*/ 1 h 50"/>
                  <a:gd name="T20" fmla="*/ 34 w 60"/>
                  <a:gd name="T21" fmla="*/ 4 h 50"/>
                  <a:gd name="T22" fmla="*/ 35 w 60"/>
                  <a:gd name="T23" fmla="*/ 10 h 50"/>
                  <a:gd name="T24" fmla="*/ 33 w 60"/>
                  <a:gd name="T25" fmla="*/ 17 h 50"/>
                  <a:gd name="T26" fmla="*/ 37 w 60"/>
                  <a:gd name="T27" fmla="*/ 21 h 50"/>
                  <a:gd name="T28" fmla="*/ 40 w 60"/>
                  <a:gd name="T29" fmla="*/ 23 h 50"/>
                  <a:gd name="T30" fmla="*/ 39 w 60"/>
                  <a:gd name="T31" fmla="*/ 26 h 50"/>
                  <a:gd name="T32" fmla="*/ 35 w 60"/>
                  <a:gd name="T33" fmla="*/ 26 h 50"/>
                  <a:gd name="T34" fmla="*/ 31 w 60"/>
                  <a:gd name="T35" fmla="*/ 22 h 50"/>
                  <a:gd name="T36" fmla="*/ 27 w 60"/>
                  <a:gd name="T37" fmla="*/ 17 h 50"/>
                  <a:gd name="T38" fmla="*/ 20 w 60"/>
                  <a:gd name="T39" fmla="*/ 18 h 50"/>
                  <a:gd name="T40" fmla="*/ 16 w 60"/>
                  <a:gd name="T41" fmla="*/ 16 h 50"/>
                  <a:gd name="T42" fmla="*/ 14 w 60"/>
                  <a:gd name="T43" fmla="*/ 16 h 50"/>
                  <a:gd name="T44" fmla="*/ 11 w 60"/>
                  <a:gd name="T45" fmla="*/ 14 h 50"/>
                  <a:gd name="T46" fmla="*/ 11 w 60"/>
                  <a:gd name="T47" fmla="*/ 20 h 50"/>
                  <a:gd name="T48" fmla="*/ 10 w 60"/>
                  <a:gd name="T49" fmla="*/ 24 h 50"/>
                  <a:gd name="T50" fmla="*/ 2 w 60"/>
                  <a:gd name="T51" fmla="*/ 24 h 50"/>
                  <a:gd name="T52" fmla="*/ 1 w 60"/>
                  <a:gd name="T53" fmla="*/ 29 h 50"/>
                  <a:gd name="T54" fmla="*/ 3 w 60"/>
                  <a:gd name="T55" fmla="*/ 43 h 50"/>
                  <a:gd name="T56" fmla="*/ 8 w 60"/>
                  <a:gd name="T57" fmla="*/ 48 h 50"/>
                  <a:gd name="T58" fmla="*/ 16 w 60"/>
                  <a:gd name="T59" fmla="*/ 50 h 50"/>
                  <a:gd name="T60" fmla="*/ 18 w 60"/>
                  <a:gd name="T61" fmla="*/ 50 h 50"/>
                  <a:gd name="T62" fmla="*/ 22 w 60"/>
                  <a:gd name="T63" fmla="*/ 50 h 50"/>
                  <a:gd name="T64" fmla="*/ 28 w 60"/>
                  <a:gd name="T65" fmla="*/ 47 h 50"/>
                  <a:gd name="T66" fmla="*/ 31 w 60"/>
                  <a:gd name="T67" fmla="*/ 44 h 50"/>
                  <a:gd name="T68" fmla="*/ 35 w 60"/>
                  <a:gd name="T69" fmla="*/ 41 h 50"/>
                  <a:gd name="T70" fmla="*/ 37 w 60"/>
                  <a:gd name="T71" fmla="*/ 38 h 50"/>
                  <a:gd name="T72" fmla="*/ 43 w 60"/>
                  <a:gd name="T73" fmla="*/ 38 h 50"/>
                  <a:gd name="T74" fmla="*/ 42 w 60"/>
                  <a:gd name="T75" fmla="*/ 35 h 50"/>
                  <a:gd name="T76" fmla="*/ 46 w 60"/>
                  <a:gd name="T77" fmla="*/ 33 h 50"/>
                  <a:gd name="T78" fmla="*/ 56 w 60"/>
                  <a:gd name="T79" fmla="*/ 30 h 50"/>
                  <a:gd name="T80" fmla="*/ 56 w 60"/>
                  <a:gd name="T8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50">
                    <a:moveTo>
                      <a:pt x="56" y="30"/>
                    </a:moveTo>
                    <a:cubicBezTo>
                      <a:pt x="54" y="27"/>
                      <a:pt x="56" y="27"/>
                      <a:pt x="55" y="24"/>
                    </a:cubicBezTo>
                    <a:cubicBezTo>
                      <a:pt x="55" y="23"/>
                      <a:pt x="56" y="23"/>
                      <a:pt x="57" y="22"/>
                    </a:cubicBezTo>
                    <a:cubicBezTo>
                      <a:pt x="58" y="21"/>
                      <a:pt x="57" y="20"/>
                      <a:pt x="57" y="19"/>
                    </a:cubicBezTo>
                    <a:cubicBezTo>
                      <a:pt x="56" y="17"/>
                      <a:pt x="56" y="14"/>
                      <a:pt x="58" y="13"/>
                    </a:cubicBezTo>
                    <a:cubicBezTo>
                      <a:pt x="60" y="12"/>
                      <a:pt x="57" y="9"/>
                      <a:pt x="56" y="8"/>
                    </a:cubicBezTo>
                    <a:cubicBezTo>
                      <a:pt x="55" y="6"/>
                      <a:pt x="53" y="5"/>
                      <a:pt x="51" y="5"/>
                    </a:cubicBezTo>
                    <a:cubicBezTo>
                      <a:pt x="50" y="4"/>
                      <a:pt x="49" y="3"/>
                      <a:pt x="48" y="3"/>
                    </a:cubicBezTo>
                    <a:cubicBezTo>
                      <a:pt x="47" y="2"/>
                      <a:pt x="46" y="1"/>
                      <a:pt x="45" y="0"/>
                    </a:cubicBezTo>
                    <a:cubicBezTo>
                      <a:pt x="45" y="0"/>
                      <a:pt x="39" y="1"/>
                      <a:pt x="38" y="1"/>
                    </a:cubicBezTo>
                    <a:cubicBezTo>
                      <a:pt x="36" y="1"/>
                      <a:pt x="36" y="3"/>
                      <a:pt x="34" y="4"/>
                    </a:cubicBezTo>
                    <a:cubicBezTo>
                      <a:pt x="33" y="6"/>
                      <a:pt x="34" y="9"/>
                      <a:pt x="35" y="10"/>
                    </a:cubicBezTo>
                    <a:cubicBezTo>
                      <a:pt x="35" y="13"/>
                      <a:pt x="33" y="14"/>
                      <a:pt x="33" y="17"/>
                    </a:cubicBezTo>
                    <a:cubicBezTo>
                      <a:pt x="33" y="18"/>
                      <a:pt x="35" y="21"/>
                      <a:pt x="37" y="21"/>
                    </a:cubicBezTo>
                    <a:cubicBezTo>
                      <a:pt x="39" y="21"/>
                      <a:pt x="40" y="20"/>
                      <a:pt x="40" y="23"/>
                    </a:cubicBezTo>
                    <a:cubicBezTo>
                      <a:pt x="40" y="25"/>
                      <a:pt x="40" y="26"/>
                      <a:pt x="39" y="26"/>
                    </a:cubicBezTo>
                    <a:cubicBezTo>
                      <a:pt x="37" y="27"/>
                      <a:pt x="36" y="28"/>
                      <a:pt x="35" y="26"/>
                    </a:cubicBezTo>
                    <a:cubicBezTo>
                      <a:pt x="34" y="24"/>
                      <a:pt x="33" y="22"/>
                      <a:pt x="31" y="22"/>
                    </a:cubicBezTo>
                    <a:cubicBezTo>
                      <a:pt x="29" y="21"/>
                      <a:pt x="28" y="19"/>
                      <a:pt x="27" y="17"/>
                    </a:cubicBezTo>
                    <a:cubicBezTo>
                      <a:pt x="25" y="21"/>
                      <a:pt x="23" y="19"/>
                      <a:pt x="20" y="18"/>
                    </a:cubicBezTo>
                    <a:cubicBezTo>
                      <a:pt x="18" y="18"/>
                      <a:pt x="18" y="16"/>
                      <a:pt x="16" y="16"/>
                    </a:cubicBezTo>
                    <a:cubicBezTo>
                      <a:pt x="16" y="16"/>
                      <a:pt x="15" y="17"/>
                      <a:pt x="14" y="16"/>
                    </a:cubicBezTo>
                    <a:cubicBezTo>
                      <a:pt x="13" y="16"/>
                      <a:pt x="13" y="14"/>
                      <a:pt x="11" y="14"/>
                    </a:cubicBezTo>
                    <a:cubicBezTo>
                      <a:pt x="11" y="16"/>
                      <a:pt x="11" y="18"/>
                      <a:pt x="11" y="20"/>
                    </a:cubicBezTo>
                    <a:cubicBezTo>
                      <a:pt x="11" y="22"/>
                      <a:pt x="12" y="24"/>
                      <a:pt x="10" y="24"/>
                    </a:cubicBezTo>
                    <a:cubicBezTo>
                      <a:pt x="7" y="24"/>
                      <a:pt x="4" y="24"/>
                      <a:pt x="2" y="24"/>
                    </a:cubicBezTo>
                    <a:cubicBezTo>
                      <a:pt x="1" y="24"/>
                      <a:pt x="1" y="28"/>
                      <a:pt x="1" y="29"/>
                    </a:cubicBezTo>
                    <a:cubicBezTo>
                      <a:pt x="1" y="33"/>
                      <a:pt x="0" y="40"/>
                      <a:pt x="3" y="43"/>
                    </a:cubicBezTo>
                    <a:cubicBezTo>
                      <a:pt x="4" y="44"/>
                      <a:pt x="7" y="48"/>
                      <a:pt x="8" y="48"/>
                    </a:cubicBezTo>
                    <a:cubicBezTo>
                      <a:pt x="10" y="47"/>
                      <a:pt x="19" y="47"/>
                      <a:pt x="16" y="50"/>
                    </a:cubicBezTo>
                    <a:cubicBezTo>
                      <a:pt x="18" y="50"/>
                      <a:pt x="17" y="50"/>
                      <a:pt x="18" y="50"/>
                    </a:cubicBezTo>
                    <a:cubicBezTo>
                      <a:pt x="20" y="49"/>
                      <a:pt x="21" y="50"/>
                      <a:pt x="22" y="50"/>
                    </a:cubicBezTo>
                    <a:cubicBezTo>
                      <a:pt x="25" y="50"/>
                      <a:pt x="27" y="50"/>
                      <a:pt x="28" y="47"/>
                    </a:cubicBezTo>
                    <a:cubicBezTo>
                      <a:pt x="29" y="46"/>
                      <a:pt x="30" y="45"/>
                      <a:pt x="31" y="44"/>
                    </a:cubicBezTo>
                    <a:cubicBezTo>
                      <a:pt x="32" y="43"/>
                      <a:pt x="34" y="43"/>
                      <a:pt x="35" y="41"/>
                    </a:cubicBezTo>
                    <a:cubicBezTo>
                      <a:pt x="36" y="40"/>
                      <a:pt x="36" y="39"/>
                      <a:pt x="37" y="38"/>
                    </a:cubicBezTo>
                    <a:cubicBezTo>
                      <a:pt x="39" y="38"/>
                      <a:pt x="41" y="38"/>
                      <a:pt x="43" y="38"/>
                    </a:cubicBezTo>
                    <a:cubicBezTo>
                      <a:pt x="42" y="37"/>
                      <a:pt x="42" y="35"/>
                      <a:pt x="42" y="35"/>
                    </a:cubicBezTo>
                    <a:cubicBezTo>
                      <a:pt x="44" y="34"/>
                      <a:pt x="45" y="34"/>
                      <a:pt x="46" y="33"/>
                    </a:cubicBezTo>
                    <a:cubicBezTo>
                      <a:pt x="49" y="32"/>
                      <a:pt x="53" y="31"/>
                      <a:pt x="56" y="30"/>
                    </a:cubicBezTo>
                    <a:cubicBezTo>
                      <a:pt x="55" y="29"/>
                      <a:pt x="55" y="30"/>
                      <a:pt x="56" y="3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083" name="Freeform 732">
                <a:extLst>
                  <a:ext uri="{FF2B5EF4-FFF2-40B4-BE49-F238E27FC236}">
                    <a16:creationId xmlns:a16="http://schemas.microsoft.com/office/drawing/2014/main" id="{0EC397D7-D253-D768-F1CC-9A9CE3F35E6B}"/>
                  </a:ext>
                </a:extLst>
              </p:cNvPr>
              <p:cNvSpPr/>
              <p:nvPr/>
            </p:nvSpPr>
            <p:spPr bwMode="auto">
              <a:xfrm>
                <a:off x="12267237" y="9170288"/>
                <a:ext cx="651689" cy="682258"/>
              </a:xfrm>
              <a:custGeom>
                <a:avLst/>
                <a:gdLst>
                  <a:gd name="T0" fmla="*/ 33 w 64"/>
                  <a:gd name="T1" fmla="*/ 5 h 63"/>
                  <a:gd name="T2" fmla="*/ 31 w 64"/>
                  <a:gd name="T3" fmla="*/ 2 h 63"/>
                  <a:gd name="T4" fmla="*/ 28 w 64"/>
                  <a:gd name="T5" fmla="*/ 2 h 63"/>
                  <a:gd name="T6" fmla="*/ 18 w 64"/>
                  <a:gd name="T7" fmla="*/ 2 h 63"/>
                  <a:gd name="T8" fmla="*/ 10 w 64"/>
                  <a:gd name="T9" fmla="*/ 2 h 63"/>
                  <a:gd name="T10" fmla="*/ 7 w 64"/>
                  <a:gd name="T11" fmla="*/ 0 h 63"/>
                  <a:gd name="T12" fmla="*/ 4 w 64"/>
                  <a:gd name="T13" fmla="*/ 2 h 63"/>
                  <a:gd name="T14" fmla="*/ 1 w 64"/>
                  <a:gd name="T15" fmla="*/ 2 h 63"/>
                  <a:gd name="T16" fmla="*/ 6 w 64"/>
                  <a:gd name="T17" fmla="*/ 14 h 63"/>
                  <a:gd name="T18" fmla="*/ 9 w 64"/>
                  <a:gd name="T19" fmla="*/ 21 h 63"/>
                  <a:gd name="T20" fmla="*/ 13 w 64"/>
                  <a:gd name="T21" fmla="*/ 29 h 63"/>
                  <a:gd name="T22" fmla="*/ 13 w 64"/>
                  <a:gd name="T23" fmla="*/ 34 h 63"/>
                  <a:gd name="T24" fmla="*/ 14 w 64"/>
                  <a:gd name="T25" fmla="*/ 42 h 63"/>
                  <a:gd name="T26" fmla="*/ 16 w 64"/>
                  <a:gd name="T27" fmla="*/ 51 h 63"/>
                  <a:gd name="T28" fmla="*/ 22 w 64"/>
                  <a:gd name="T29" fmla="*/ 61 h 63"/>
                  <a:gd name="T30" fmla="*/ 28 w 64"/>
                  <a:gd name="T31" fmla="*/ 62 h 63"/>
                  <a:gd name="T32" fmla="*/ 33 w 64"/>
                  <a:gd name="T33" fmla="*/ 62 h 63"/>
                  <a:gd name="T34" fmla="*/ 38 w 64"/>
                  <a:gd name="T35" fmla="*/ 58 h 63"/>
                  <a:gd name="T36" fmla="*/ 38 w 64"/>
                  <a:gd name="T37" fmla="*/ 40 h 63"/>
                  <a:gd name="T38" fmla="*/ 38 w 64"/>
                  <a:gd name="T39" fmla="*/ 28 h 63"/>
                  <a:gd name="T40" fmla="*/ 39 w 64"/>
                  <a:gd name="T41" fmla="*/ 26 h 63"/>
                  <a:gd name="T42" fmla="*/ 43 w 64"/>
                  <a:gd name="T43" fmla="*/ 26 h 63"/>
                  <a:gd name="T44" fmla="*/ 43 w 64"/>
                  <a:gd name="T45" fmla="*/ 7 h 63"/>
                  <a:gd name="T46" fmla="*/ 51 w 64"/>
                  <a:gd name="T47" fmla="*/ 6 h 63"/>
                  <a:gd name="T48" fmla="*/ 53 w 64"/>
                  <a:gd name="T49" fmla="*/ 5 h 63"/>
                  <a:gd name="T50" fmla="*/ 56 w 64"/>
                  <a:gd name="T51" fmla="*/ 8 h 63"/>
                  <a:gd name="T52" fmla="*/ 58 w 64"/>
                  <a:gd name="T53" fmla="*/ 6 h 63"/>
                  <a:gd name="T54" fmla="*/ 62 w 64"/>
                  <a:gd name="T55" fmla="*/ 5 h 63"/>
                  <a:gd name="T56" fmla="*/ 59 w 64"/>
                  <a:gd name="T57" fmla="*/ 2 h 63"/>
                  <a:gd name="T58" fmla="*/ 45 w 64"/>
                  <a:gd name="T59" fmla="*/ 5 h 63"/>
                  <a:gd name="T60" fmla="*/ 33 w 64"/>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3">
                    <a:moveTo>
                      <a:pt x="33" y="5"/>
                    </a:moveTo>
                    <a:cubicBezTo>
                      <a:pt x="32" y="5"/>
                      <a:pt x="31" y="2"/>
                      <a:pt x="31" y="2"/>
                    </a:cubicBezTo>
                    <a:cubicBezTo>
                      <a:pt x="30" y="2"/>
                      <a:pt x="29" y="2"/>
                      <a:pt x="28" y="2"/>
                    </a:cubicBezTo>
                    <a:cubicBezTo>
                      <a:pt x="25" y="2"/>
                      <a:pt x="21" y="2"/>
                      <a:pt x="18" y="2"/>
                    </a:cubicBezTo>
                    <a:cubicBezTo>
                      <a:pt x="15" y="2"/>
                      <a:pt x="13" y="2"/>
                      <a:pt x="10" y="2"/>
                    </a:cubicBezTo>
                    <a:cubicBezTo>
                      <a:pt x="9" y="2"/>
                      <a:pt x="9" y="0"/>
                      <a:pt x="7" y="0"/>
                    </a:cubicBezTo>
                    <a:cubicBezTo>
                      <a:pt x="6" y="0"/>
                      <a:pt x="5" y="2"/>
                      <a:pt x="4" y="2"/>
                    </a:cubicBezTo>
                    <a:cubicBezTo>
                      <a:pt x="3" y="2"/>
                      <a:pt x="2" y="2"/>
                      <a:pt x="1" y="2"/>
                    </a:cubicBezTo>
                    <a:cubicBezTo>
                      <a:pt x="0" y="7"/>
                      <a:pt x="4" y="9"/>
                      <a:pt x="6" y="14"/>
                    </a:cubicBezTo>
                    <a:cubicBezTo>
                      <a:pt x="7" y="16"/>
                      <a:pt x="8" y="19"/>
                      <a:pt x="9" y="21"/>
                    </a:cubicBezTo>
                    <a:cubicBezTo>
                      <a:pt x="10" y="24"/>
                      <a:pt x="12" y="26"/>
                      <a:pt x="13" y="29"/>
                    </a:cubicBezTo>
                    <a:cubicBezTo>
                      <a:pt x="13" y="30"/>
                      <a:pt x="13" y="33"/>
                      <a:pt x="13" y="34"/>
                    </a:cubicBezTo>
                    <a:cubicBezTo>
                      <a:pt x="13" y="37"/>
                      <a:pt x="14" y="39"/>
                      <a:pt x="14" y="42"/>
                    </a:cubicBezTo>
                    <a:cubicBezTo>
                      <a:pt x="15" y="45"/>
                      <a:pt x="15" y="48"/>
                      <a:pt x="16" y="51"/>
                    </a:cubicBezTo>
                    <a:cubicBezTo>
                      <a:pt x="17" y="55"/>
                      <a:pt x="20" y="58"/>
                      <a:pt x="22" y="61"/>
                    </a:cubicBezTo>
                    <a:cubicBezTo>
                      <a:pt x="25" y="58"/>
                      <a:pt x="25" y="60"/>
                      <a:pt x="28" y="62"/>
                    </a:cubicBezTo>
                    <a:cubicBezTo>
                      <a:pt x="29" y="63"/>
                      <a:pt x="32" y="63"/>
                      <a:pt x="33" y="62"/>
                    </a:cubicBezTo>
                    <a:cubicBezTo>
                      <a:pt x="36" y="62"/>
                      <a:pt x="38" y="61"/>
                      <a:pt x="38" y="58"/>
                    </a:cubicBezTo>
                    <a:cubicBezTo>
                      <a:pt x="38" y="52"/>
                      <a:pt x="38" y="46"/>
                      <a:pt x="38" y="40"/>
                    </a:cubicBezTo>
                    <a:cubicBezTo>
                      <a:pt x="38" y="36"/>
                      <a:pt x="38" y="32"/>
                      <a:pt x="38" y="28"/>
                    </a:cubicBezTo>
                    <a:cubicBezTo>
                      <a:pt x="38" y="27"/>
                      <a:pt x="38" y="26"/>
                      <a:pt x="39" y="26"/>
                    </a:cubicBezTo>
                    <a:cubicBezTo>
                      <a:pt x="39" y="26"/>
                      <a:pt x="43" y="26"/>
                      <a:pt x="43" y="26"/>
                    </a:cubicBezTo>
                    <a:cubicBezTo>
                      <a:pt x="43" y="20"/>
                      <a:pt x="43" y="13"/>
                      <a:pt x="43" y="7"/>
                    </a:cubicBezTo>
                    <a:cubicBezTo>
                      <a:pt x="46" y="8"/>
                      <a:pt x="48" y="6"/>
                      <a:pt x="51" y="6"/>
                    </a:cubicBezTo>
                    <a:cubicBezTo>
                      <a:pt x="51" y="5"/>
                      <a:pt x="52" y="5"/>
                      <a:pt x="53" y="5"/>
                    </a:cubicBezTo>
                    <a:cubicBezTo>
                      <a:pt x="53" y="5"/>
                      <a:pt x="55" y="8"/>
                      <a:pt x="56" y="8"/>
                    </a:cubicBezTo>
                    <a:cubicBezTo>
                      <a:pt x="57" y="7"/>
                      <a:pt x="56" y="6"/>
                      <a:pt x="58" y="6"/>
                    </a:cubicBezTo>
                    <a:cubicBezTo>
                      <a:pt x="59" y="6"/>
                      <a:pt x="60" y="5"/>
                      <a:pt x="62" y="5"/>
                    </a:cubicBezTo>
                    <a:cubicBezTo>
                      <a:pt x="64" y="4"/>
                      <a:pt x="60" y="2"/>
                      <a:pt x="59" y="2"/>
                    </a:cubicBezTo>
                    <a:cubicBezTo>
                      <a:pt x="54" y="2"/>
                      <a:pt x="50" y="5"/>
                      <a:pt x="45" y="5"/>
                    </a:cubicBezTo>
                    <a:cubicBezTo>
                      <a:pt x="41" y="5"/>
                      <a:pt x="37" y="5"/>
                      <a:pt x="33"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084" name="Freeform 733">
                <a:extLst>
                  <a:ext uri="{FF2B5EF4-FFF2-40B4-BE49-F238E27FC236}">
                    <a16:creationId xmlns:a16="http://schemas.microsoft.com/office/drawing/2014/main" id="{6D45E8D5-D225-F2C6-7266-F474010D3E08}"/>
                  </a:ext>
                </a:extLst>
              </p:cNvPr>
              <p:cNvSpPr/>
              <p:nvPr/>
            </p:nvSpPr>
            <p:spPr bwMode="auto">
              <a:xfrm>
                <a:off x="12284660" y="7945921"/>
                <a:ext cx="930489" cy="1028915"/>
              </a:xfrm>
              <a:custGeom>
                <a:avLst/>
                <a:gdLst>
                  <a:gd name="T0" fmla="*/ 89 w 91"/>
                  <a:gd name="T1" fmla="*/ 10 h 95"/>
                  <a:gd name="T2" fmla="*/ 83 w 91"/>
                  <a:gd name="T3" fmla="*/ 4 h 95"/>
                  <a:gd name="T4" fmla="*/ 77 w 91"/>
                  <a:gd name="T5" fmla="*/ 6 h 95"/>
                  <a:gd name="T6" fmla="*/ 72 w 91"/>
                  <a:gd name="T7" fmla="*/ 1 h 95"/>
                  <a:gd name="T8" fmla="*/ 65 w 91"/>
                  <a:gd name="T9" fmla="*/ 1 h 95"/>
                  <a:gd name="T10" fmla="*/ 57 w 91"/>
                  <a:gd name="T11" fmla="*/ 2 h 95"/>
                  <a:gd name="T12" fmla="*/ 48 w 91"/>
                  <a:gd name="T13" fmla="*/ 6 h 95"/>
                  <a:gd name="T14" fmla="*/ 35 w 91"/>
                  <a:gd name="T15" fmla="*/ 2 h 95"/>
                  <a:gd name="T16" fmla="*/ 30 w 91"/>
                  <a:gd name="T17" fmla="*/ 12 h 95"/>
                  <a:gd name="T18" fmla="*/ 19 w 91"/>
                  <a:gd name="T19" fmla="*/ 35 h 95"/>
                  <a:gd name="T20" fmla="*/ 17 w 91"/>
                  <a:gd name="T21" fmla="*/ 48 h 95"/>
                  <a:gd name="T22" fmla="*/ 10 w 91"/>
                  <a:gd name="T23" fmla="*/ 49 h 95"/>
                  <a:gd name="T24" fmla="*/ 2 w 91"/>
                  <a:gd name="T25" fmla="*/ 55 h 95"/>
                  <a:gd name="T26" fmla="*/ 1 w 91"/>
                  <a:gd name="T27" fmla="*/ 59 h 95"/>
                  <a:gd name="T28" fmla="*/ 18 w 91"/>
                  <a:gd name="T29" fmla="*/ 57 h 95"/>
                  <a:gd name="T30" fmla="*/ 26 w 91"/>
                  <a:gd name="T31" fmla="*/ 68 h 95"/>
                  <a:gd name="T32" fmla="*/ 35 w 91"/>
                  <a:gd name="T33" fmla="*/ 63 h 95"/>
                  <a:gd name="T34" fmla="*/ 41 w 91"/>
                  <a:gd name="T35" fmla="*/ 64 h 95"/>
                  <a:gd name="T36" fmla="*/ 46 w 91"/>
                  <a:gd name="T37" fmla="*/ 70 h 95"/>
                  <a:gd name="T38" fmla="*/ 47 w 91"/>
                  <a:gd name="T39" fmla="*/ 78 h 95"/>
                  <a:gd name="T40" fmla="*/ 53 w 91"/>
                  <a:gd name="T41" fmla="*/ 82 h 95"/>
                  <a:gd name="T42" fmla="*/ 60 w 91"/>
                  <a:gd name="T43" fmla="*/ 84 h 95"/>
                  <a:gd name="T44" fmla="*/ 66 w 91"/>
                  <a:gd name="T45" fmla="*/ 87 h 95"/>
                  <a:gd name="T46" fmla="*/ 76 w 91"/>
                  <a:gd name="T47" fmla="*/ 90 h 95"/>
                  <a:gd name="T48" fmla="*/ 84 w 91"/>
                  <a:gd name="T49" fmla="*/ 94 h 95"/>
                  <a:gd name="T50" fmla="*/ 77 w 91"/>
                  <a:gd name="T51" fmla="*/ 85 h 95"/>
                  <a:gd name="T52" fmla="*/ 78 w 91"/>
                  <a:gd name="T53" fmla="*/ 73 h 95"/>
                  <a:gd name="T54" fmla="*/ 80 w 91"/>
                  <a:gd name="T55" fmla="*/ 70 h 95"/>
                  <a:gd name="T56" fmla="*/ 84 w 91"/>
                  <a:gd name="T57" fmla="*/ 63 h 95"/>
                  <a:gd name="T58" fmla="*/ 81 w 91"/>
                  <a:gd name="T59" fmla="*/ 55 h 95"/>
                  <a:gd name="T60" fmla="*/ 81 w 91"/>
                  <a:gd name="T61" fmla="*/ 45 h 95"/>
                  <a:gd name="T62" fmla="*/ 83 w 91"/>
                  <a:gd name="T63" fmla="*/ 28 h 95"/>
                  <a:gd name="T64" fmla="*/ 90 w 91"/>
                  <a:gd name="T65" fmla="*/ 18 h 95"/>
                  <a:gd name="T66" fmla="*/ 90 w 91"/>
                  <a:gd name="T6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5">
                    <a:moveTo>
                      <a:pt x="90" y="15"/>
                    </a:moveTo>
                    <a:cubicBezTo>
                      <a:pt x="89" y="14"/>
                      <a:pt x="89" y="12"/>
                      <a:pt x="89" y="10"/>
                    </a:cubicBezTo>
                    <a:cubicBezTo>
                      <a:pt x="89" y="9"/>
                      <a:pt x="87" y="8"/>
                      <a:pt x="86" y="7"/>
                    </a:cubicBezTo>
                    <a:cubicBezTo>
                      <a:pt x="86" y="6"/>
                      <a:pt x="84" y="4"/>
                      <a:pt x="83" y="4"/>
                    </a:cubicBezTo>
                    <a:cubicBezTo>
                      <a:pt x="82" y="4"/>
                      <a:pt x="82" y="6"/>
                      <a:pt x="80" y="5"/>
                    </a:cubicBezTo>
                    <a:cubicBezTo>
                      <a:pt x="78" y="4"/>
                      <a:pt x="79" y="5"/>
                      <a:pt x="77" y="6"/>
                    </a:cubicBezTo>
                    <a:cubicBezTo>
                      <a:pt x="77" y="6"/>
                      <a:pt x="75" y="5"/>
                      <a:pt x="75" y="4"/>
                    </a:cubicBezTo>
                    <a:cubicBezTo>
                      <a:pt x="74" y="3"/>
                      <a:pt x="73" y="2"/>
                      <a:pt x="72" y="1"/>
                    </a:cubicBezTo>
                    <a:cubicBezTo>
                      <a:pt x="71" y="0"/>
                      <a:pt x="70" y="2"/>
                      <a:pt x="69" y="2"/>
                    </a:cubicBezTo>
                    <a:cubicBezTo>
                      <a:pt x="68" y="3"/>
                      <a:pt x="66" y="2"/>
                      <a:pt x="65" y="1"/>
                    </a:cubicBezTo>
                    <a:cubicBezTo>
                      <a:pt x="63" y="0"/>
                      <a:pt x="63" y="1"/>
                      <a:pt x="61" y="2"/>
                    </a:cubicBezTo>
                    <a:cubicBezTo>
                      <a:pt x="60" y="3"/>
                      <a:pt x="58" y="2"/>
                      <a:pt x="57" y="2"/>
                    </a:cubicBezTo>
                    <a:cubicBezTo>
                      <a:pt x="56" y="3"/>
                      <a:pt x="53" y="3"/>
                      <a:pt x="52" y="3"/>
                    </a:cubicBezTo>
                    <a:cubicBezTo>
                      <a:pt x="49" y="1"/>
                      <a:pt x="51" y="6"/>
                      <a:pt x="48" y="6"/>
                    </a:cubicBezTo>
                    <a:cubicBezTo>
                      <a:pt x="46" y="7"/>
                      <a:pt x="42" y="6"/>
                      <a:pt x="40" y="5"/>
                    </a:cubicBezTo>
                    <a:cubicBezTo>
                      <a:pt x="38" y="4"/>
                      <a:pt x="37" y="2"/>
                      <a:pt x="35" y="2"/>
                    </a:cubicBezTo>
                    <a:cubicBezTo>
                      <a:pt x="34" y="1"/>
                      <a:pt x="32" y="3"/>
                      <a:pt x="31" y="4"/>
                    </a:cubicBezTo>
                    <a:cubicBezTo>
                      <a:pt x="29" y="6"/>
                      <a:pt x="31" y="9"/>
                      <a:pt x="30" y="12"/>
                    </a:cubicBezTo>
                    <a:cubicBezTo>
                      <a:pt x="27" y="17"/>
                      <a:pt x="27" y="23"/>
                      <a:pt x="24" y="27"/>
                    </a:cubicBezTo>
                    <a:cubicBezTo>
                      <a:pt x="22" y="30"/>
                      <a:pt x="21" y="32"/>
                      <a:pt x="19" y="35"/>
                    </a:cubicBezTo>
                    <a:cubicBezTo>
                      <a:pt x="18" y="37"/>
                      <a:pt x="18" y="39"/>
                      <a:pt x="18" y="41"/>
                    </a:cubicBezTo>
                    <a:cubicBezTo>
                      <a:pt x="18" y="44"/>
                      <a:pt x="19" y="46"/>
                      <a:pt x="17" y="48"/>
                    </a:cubicBezTo>
                    <a:cubicBezTo>
                      <a:pt x="16" y="48"/>
                      <a:pt x="11" y="51"/>
                      <a:pt x="11" y="51"/>
                    </a:cubicBezTo>
                    <a:cubicBezTo>
                      <a:pt x="10" y="51"/>
                      <a:pt x="12" y="48"/>
                      <a:pt x="10" y="49"/>
                    </a:cubicBezTo>
                    <a:cubicBezTo>
                      <a:pt x="7" y="51"/>
                      <a:pt x="7" y="53"/>
                      <a:pt x="5" y="50"/>
                    </a:cubicBezTo>
                    <a:cubicBezTo>
                      <a:pt x="4" y="51"/>
                      <a:pt x="2" y="53"/>
                      <a:pt x="2" y="55"/>
                    </a:cubicBezTo>
                    <a:cubicBezTo>
                      <a:pt x="2" y="55"/>
                      <a:pt x="2" y="56"/>
                      <a:pt x="1" y="56"/>
                    </a:cubicBezTo>
                    <a:cubicBezTo>
                      <a:pt x="0" y="57"/>
                      <a:pt x="1" y="58"/>
                      <a:pt x="1" y="59"/>
                    </a:cubicBezTo>
                    <a:cubicBezTo>
                      <a:pt x="5" y="56"/>
                      <a:pt x="8" y="57"/>
                      <a:pt x="13" y="57"/>
                    </a:cubicBezTo>
                    <a:cubicBezTo>
                      <a:pt x="15" y="57"/>
                      <a:pt x="16" y="57"/>
                      <a:pt x="18" y="57"/>
                    </a:cubicBezTo>
                    <a:cubicBezTo>
                      <a:pt x="20" y="57"/>
                      <a:pt x="21" y="60"/>
                      <a:pt x="22" y="62"/>
                    </a:cubicBezTo>
                    <a:cubicBezTo>
                      <a:pt x="23" y="64"/>
                      <a:pt x="24" y="67"/>
                      <a:pt x="26" y="68"/>
                    </a:cubicBezTo>
                    <a:cubicBezTo>
                      <a:pt x="27" y="69"/>
                      <a:pt x="31" y="68"/>
                      <a:pt x="33" y="67"/>
                    </a:cubicBezTo>
                    <a:cubicBezTo>
                      <a:pt x="34" y="67"/>
                      <a:pt x="34" y="64"/>
                      <a:pt x="35" y="63"/>
                    </a:cubicBezTo>
                    <a:cubicBezTo>
                      <a:pt x="35" y="61"/>
                      <a:pt x="38" y="62"/>
                      <a:pt x="39" y="62"/>
                    </a:cubicBezTo>
                    <a:cubicBezTo>
                      <a:pt x="39" y="64"/>
                      <a:pt x="39" y="64"/>
                      <a:pt x="41" y="64"/>
                    </a:cubicBezTo>
                    <a:cubicBezTo>
                      <a:pt x="42" y="64"/>
                      <a:pt x="45" y="63"/>
                      <a:pt x="45" y="65"/>
                    </a:cubicBezTo>
                    <a:cubicBezTo>
                      <a:pt x="45" y="67"/>
                      <a:pt x="46" y="68"/>
                      <a:pt x="46" y="70"/>
                    </a:cubicBezTo>
                    <a:cubicBezTo>
                      <a:pt x="46" y="71"/>
                      <a:pt x="46" y="72"/>
                      <a:pt x="45" y="74"/>
                    </a:cubicBezTo>
                    <a:cubicBezTo>
                      <a:pt x="45" y="75"/>
                      <a:pt x="46" y="77"/>
                      <a:pt x="47" y="78"/>
                    </a:cubicBezTo>
                    <a:cubicBezTo>
                      <a:pt x="48" y="79"/>
                      <a:pt x="47" y="81"/>
                      <a:pt x="47" y="82"/>
                    </a:cubicBezTo>
                    <a:cubicBezTo>
                      <a:pt x="47" y="85"/>
                      <a:pt x="52" y="82"/>
                      <a:pt x="53" y="82"/>
                    </a:cubicBezTo>
                    <a:cubicBezTo>
                      <a:pt x="55" y="82"/>
                      <a:pt x="56" y="82"/>
                      <a:pt x="57" y="83"/>
                    </a:cubicBezTo>
                    <a:cubicBezTo>
                      <a:pt x="59" y="85"/>
                      <a:pt x="58" y="84"/>
                      <a:pt x="60" y="84"/>
                    </a:cubicBezTo>
                    <a:cubicBezTo>
                      <a:pt x="62" y="84"/>
                      <a:pt x="62" y="85"/>
                      <a:pt x="63" y="86"/>
                    </a:cubicBezTo>
                    <a:cubicBezTo>
                      <a:pt x="64" y="86"/>
                      <a:pt x="65" y="87"/>
                      <a:pt x="66" y="87"/>
                    </a:cubicBezTo>
                    <a:cubicBezTo>
                      <a:pt x="69" y="88"/>
                      <a:pt x="70" y="88"/>
                      <a:pt x="71" y="85"/>
                    </a:cubicBezTo>
                    <a:cubicBezTo>
                      <a:pt x="72" y="88"/>
                      <a:pt x="73" y="89"/>
                      <a:pt x="76" y="90"/>
                    </a:cubicBezTo>
                    <a:cubicBezTo>
                      <a:pt x="78" y="91"/>
                      <a:pt x="78" y="94"/>
                      <a:pt x="80" y="95"/>
                    </a:cubicBezTo>
                    <a:cubicBezTo>
                      <a:pt x="80" y="95"/>
                      <a:pt x="84" y="94"/>
                      <a:pt x="84" y="94"/>
                    </a:cubicBezTo>
                    <a:cubicBezTo>
                      <a:pt x="84" y="92"/>
                      <a:pt x="85" y="88"/>
                      <a:pt x="83" y="89"/>
                    </a:cubicBezTo>
                    <a:cubicBezTo>
                      <a:pt x="80" y="90"/>
                      <a:pt x="78" y="88"/>
                      <a:pt x="77" y="85"/>
                    </a:cubicBezTo>
                    <a:cubicBezTo>
                      <a:pt x="77" y="83"/>
                      <a:pt x="79" y="80"/>
                      <a:pt x="78" y="77"/>
                    </a:cubicBezTo>
                    <a:cubicBezTo>
                      <a:pt x="78" y="76"/>
                      <a:pt x="77" y="74"/>
                      <a:pt x="78" y="73"/>
                    </a:cubicBezTo>
                    <a:cubicBezTo>
                      <a:pt x="78" y="73"/>
                      <a:pt x="78" y="72"/>
                      <a:pt x="79" y="72"/>
                    </a:cubicBezTo>
                    <a:cubicBezTo>
                      <a:pt x="80" y="72"/>
                      <a:pt x="79" y="70"/>
                      <a:pt x="80" y="70"/>
                    </a:cubicBezTo>
                    <a:cubicBezTo>
                      <a:pt x="81" y="68"/>
                      <a:pt x="86" y="68"/>
                      <a:pt x="87" y="68"/>
                    </a:cubicBezTo>
                    <a:cubicBezTo>
                      <a:pt x="85" y="67"/>
                      <a:pt x="86" y="64"/>
                      <a:pt x="84" y="63"/>
                    </a:cubicBezTo>
                    <a:cubicBezTo>
                      <a:pt x="83" y="62"/>
                      <a:pt x="82" y="61"/>
                      <a:pt x="82" y="60"/>
                    </a:cubicBezTo>
                    <a:cubicBezTo>
                      <a:pt x="82" y="58"/>
                      <a:pt x="82" y="56"/>
                      <a:pt x="81" y="55"/>
                    </a:cubicBezTo>
                    <a:cubicBezTo>
                      <a:pt x="81" y="53"/>
                      <a:pt x="80" y="52"/>
                      <a:pt x="80" y="50"/>
                    </a:cubicBezTo>
                    <a:cubicBezTo>
                      <a:pt x="80" y="49"/>
                      <a:pt x="80" y="44"/>
                      <a:pt x="81" y="45"/>
                    </a:cubicBezTo>
                    <a:cubicBezTo>
                      <a:pt x="80" y="41"/>
                      <a:pt x="80" y="39"/>
                      <a:pt x="82" y="35"/>
                    </a:cubicBezTo>
                    <a:cubicBezTo>
                      <a:pt x="83" y="32"/>
                      <a:pt x="83" y="31"/>
                      <a:pt x="83" y="28"/>
                    </a:cubicBezTo>
                    <a:cubicBezTo>
                      <a:pt x="83" y="25"/>
                      <a:pt x="85" y="23"/>
                      <a:pt x="87" y="21"/>
                    </a:cubicBezTo>
                    <a:cubicBezTo>
                      <a:pt x="88" y="20"/>
                      <a:pt x="89" y="19"/>
                      <a:pt x="90" y="18"/>
                    </a:cubicBezTo>
                    <a:cubicBezTo>
                      <a:pt x="91" y="17"/>
                      <a:pt x="91" y="17"/>
                      <a:pt x="90" y="15"/>
                    </a:cubicBezTo>
                    <a:cubicBezTo>
                      <a:pt x="89" y="15"/>
                      <a:pt x="91" y="16"/>
                      <a:pt x="90" y="1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085" name="Freeform 734">
                <a:extLst>
                  <a:ext uri="{FF2B5EF4-FFF2-40B4-BE49-F238E27FC236}">
                    <a16:creationId xmlns:a16="http://schemas.microsoft.com/office/drawing/2014/main" id="{C2175CEE-A704-222A-C484-BB97A94425B5}"/>
                  </a:ext>
                </a:extLst>
              </p:cNvPr>
              <p:cNvSpPr/>
              <p:nvPr/>
            </p:nvSpPr>
            <p:spPr bwMode="auto">
              <a:xfrm>
                <a:off x="12274206" y="8554418"/>
                <a:ext cx="575021" cy="682258"/>
              </a:xfrm>
              <a:custGeom>
                <a:avLst/>
                <a:gdLst>
                  <a:gd name="T0" fmla="*/ 51 w 56"/>
                  <a:gd name="T1" fmla="*/ 27 h 63"/>
                  <a:gd name="T2" fmla="*/ 48 w 56"/>
                  <a:gd name="T3" fmla="*/ 26 h 63"/>
                  <a:gd name="T4" fmla="*/ 47 w 56"/>
                  <a:gd name="T5" fmla="*/ 21 h 63"/>
                  <a:gd name="T6" fmla="*/ 46 w 56"/>
                  <a:gd name="T7" fmla="*/ 12 h 63"/>
                  <a:gd name="T8" fmla="*/ 46 w 56"/>
                  <a:gd name="T9" fmla="*/ 8 h 63"/>
                  <a:gd name="T10" fmla="*/ 43 w 56"/>
                  <a:gd name="T11" fmla="*/ 8 h 63"/>
                  <a:gd name="T12" fmla="*/ 40 w 56"/>
                  <a:gd name="T13" fmla="*/ 6 h 63"/>
                  <a:gd name="T14" fmla="*/ 35 w 56"/>
                  <a:gd name="T15" fmla="*/ 8 h 63"/>
                  <a:gd name="T16" fmla="*/ 34 w 56"/>
                  <a:gd name="T17" fmla="*/ 11 h 63"/>
                  <a:gd name="T18" fmla="*/ 29 w 56"/>
                  <a:gd name="T19" fmla="*/ 12 h 63"/>
                  <a:gd name="T20" fmla="*/ 18 w 56"/>
                  <a:gd name="T21" fmla="*/ 1 h 63"/>
                  <a:gd name="T22" fmla="*/ 3 w 56"/>
                  <a:gd name="T23" fmla="*/ 2 h 63"/>
                  <a:gd name="T24" fmla="*/ 6 w 56"/>
                  <a:gd name="T25" fmla="*/ 12 h 63"/>
                  <a:gd name="T26" fmla="*/ 6 w 56"/>
                  <a:gd name="T27" fmla="*/ 16 h 63"/>
                  <a:gd name="T28" fmla="*/ 6 w 56"/>
                  <a:gd name="T29" fmla="*/ 20 h 63"/>
                  <a:gd name="T30" fmla="*/ 8 w 56"/>
                  <a:gd name="T31" fmla="*/ 33 h 63"/>
                  <a:gd name="T32" fmla="*/ 3 w 56"/>
                  <a:gd name="T33" fmla="*/ 41 h 63"/>
                  <a:gd name="T34" fmla="*/ 0 w 56"/>
                  <a:gd name="T35" fmla="*/ 50 h 63"/>
                  <a:gd name="T36" fmla="*/ 0 w 56"/>
                  <a:gd name="T37" fmla="*/ 55 h 63"/>
                  <a:gd name="T38" fmla="*/ 0 w 56"/>
                  <a:gd name="T39" fmla="*/ 59 h 63"/>
                  <a:gd name="T40" fmla="*/ 3 w 56"/>
                  <a:gd name="T41" fmla="*/ 59 h 63"/>
                  <a:gd name="T42" fmla="*/ 8 w 56"/>
                  <a:gd name="T43" fmla="*/ 58 h 63"/>
                  <a:gd name="T44" fmla="*/ 9 w 56"/>
                  <a:gd name="T45" fmla="*/ 59 h 63"/>
                  <a:gd name="T46" fmla="*/ 16 w 56"/>
                  <a:gd name="T47" fmla="*/ 59 h 63"/>
                  <a:gd name="T48" fmla="*/ 25 w 56"/>
                  <a:gd name="T49" fmla="*/ 59 h 63"/>
                  <a:gd name="T50" fmla="*/ 30 w 56"/>
                  <a:gd name="T51" fmla="*/ 59 h 63"/>
                  <a:gd name="T52" fmla="*/ 39 w 56"/>
                  <a:gd name="T53" fmla="*/ 62 h 63"/>
                  <a:gd name="T54" fmla="*/ 53 w 56"/>
                  <a:gd name="T55" fmla="*/ 60 h 63"/>
                  <a:gd name="T56" fmla="*/ 46 w 56"/>
                  <a:gd name="T57" fmla="*/ 51 h 63"/>
                  <a:gd name="T58" fmla="*/ 46 w 56"/>
                  <a:gd name="T59" fmla="*/ 37 h 63"/>
                  <a:gd name="T60" fmla="*/ 56 w 56"/>
                  <a:gd name="T61" fmla="*/ 35 h 63"/>
                  <a:gd name="T62" fmla="*/ 56 w 56"/>
                  <a:gd name="T63" fmla="*/ 27 h 63"/>
                  <a:gd name="T64" fmla="*/ 51 w 56"/>
                  <a:gd name="T6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3">
                    <a:moveTo>
                      <a:pt x="51" y="27"/>
                    </a:moveTo>
                    <a:cubicBezTo>
                      <a:pt x="49" y="27"/>
                      <a:pt x="48" y="28"/>
                      <a:pt x="48" y="26"/>
                    </a:cubicBezTo>
                    <a:cubicBezTo>
                      <a:pt x="48" y="24"/>
                      <a:pt x="48" y="23"/>
                      <a:pt x="47" y="21"/>
                    </a:cubicBezTo>
                    <a:cubicBezTo>
                      <a:pt x="45" y="18"/>
                      <a:pt x="48" y="15"/>
                      <a:pt x="46" y="12"/>
                    </a:cubicBezTo>
                    <a:cubicBezTo>
                      <a:pt x="46" y="11"/>
                      <a:pt x="46" y="8"/>
                      <a:pt x="46" y="8"/>
                    </a:cubicBezTo>
                    <a:cubicBezTo>
                      <a:pt x="46" y="8"/>
                      <a:pt x="43" y="8"/>
                      <a:pt x="43" y="8"/>
                    </a:cubicBezTo>
                    <a:cubicBezTo>
                      <a:pt x="40" y="8"/>
                      <a:pt x="40" y="9"/>
                      <a:pt x="40" y="6"/>
                    </a:cubicBezTo>
                    <a:cubicBezTo>
                      <a:pt x="37" y="6"/>
                      <a:pt x="36" y="5"/>
                      <a:pt x="35" y="8"/>
                    </a:cubicBezTo>
                    <a:cubicBezTo>
                      <a:pt x="35" y="8"/>
                      <a:pt x="35" y="11"/>
                      <a:pt x="34" y="11"/>
                    </a:cubicBezTo>
                    <a:cubicBezTo>
                      <a:pt x="33" y="12"/>
                      <a:pt x="31" y="12"/>
                      <a:pt x="29" y="12"/>
                    </a:cubicBezTo>
                    <a:cubicBezTo>
                      <a:pt x="22" y="13"/>
                      <a:pt x="24" y="1"/>
                      <a:pt x="18" y="1"/>
                    </a:cubicBezTo>
                    <a:cubicBezTo>
                      <a:pt x="13" y="1"/>
                      <a:pt x="7" y="0"/>
                      <a:pt x="3" y="2"/>
                    </a:cubicBezTo>
                    <a:cubicBezTo>
                      <a:pt x="1" y="4"/>
                      <a:pt x="6" y="10"/>
                      <a:pt x="6" y="12"/>
                    </a:cubicBezTo>
                    <a:cubicBezTo>
                      <a:pt x="7" y="13"/>
                      <a:pt x="7" y="15"/>
                      <a:pt x="6" y="16"/>
                    </a:cubicBezTo>
                    <a:cubicBezTo>
                      <a:pt x="4" y="17"/>
                      <a:pt x="6" y="19"/>
                      <a:pt x="6" y="20"/>
                    </a:cubicBezTo>
                    <a:cubicBezTo>
                      <a:pt x="9" y="24"/>
                      <a:pt x="11" y="29"/>
                      <a:pt x="8" y="33"/>
                    </a:cubicBezTo>
                    <a:cubicBezTo>
                      <a:pt x="6" y="36"/>
                      <a:pt x="4" y="38"/>
                      <a:pt x="3" y="41"/>
                    </a:cubicBezTo>
                    <a:cubicBezTo>
                      <a:pt x="2" y="44"/>
                      <a:pt x="1" y="47"/>
                      <a:pt x="0" y="50"/>
                    </a:cubicBezTo>
                    <a:cubicBezTo>
                      <a:pt x="0" y="52"/>
                      <a:pt x="0" y="54"/>
                      <a:pt x="0" y="55"/>
                    </a:cubicBezTo>
                    <a:cubicBezTo>
                      <a:pt x="0" y="56"/>
                      <a:pt x="0" y="58"/>
                      <a:pt x="0" y="59"/>
                    </a:cubicBezTo>
                    <a:cubicBezTo>
                      <a:pt x="1" y="59"/>
                      <a:pt x="2" y="59"/>
                      <a:pt x="3" y="59"/>
                    </a:cubicBezTo>
                    <a:cubicBezTo>
                      <a:pt x="5" y="59"/>
                      <a:pt x="5" y="56"/>
                      <a:pt x="8" y="58"/>
                    </a:cubicBezTo>
                    <a:cubicBezTo>
                      <a:pt x="8" y="58"/>
                      <a:pt x="9" y="59"/>
                      <a:pt x="9" y="59"/>
                    </a:cubicBezTo>
                    <a:cubicBezTo>
                      <a:pt x="12" y="59"/>
                      <a:pt x="14" y="59"/>
                      <a:pt x="16" y="59"/>
                    </a:cubicBezTo>
                    <a:cubicBezTo>
                      <a:pt x="19" y="59"/>
                      <a:pt x="22" y="59"/>
                      <a:pt x="25" y="59"/>
                    </a:cubicBezTo>
                    <a:cubicBezTo>
                      <a:pt x="26" y="59"/>
                      <a:pt x="29" y="59"/>
                      <a:pt x="30" y="59"/>
                    </a:cubicBezTo>
                    <a:cubicBezTo>
                      <a:pt x="32" y="63"/>
                      <a:pt x="36" y="62"/>
                      <a:pt x="39" y="62"/>
                    </a:cubicBezTo>
                    <a:cubicBezTo>
                      <a:pt x="44" y="62"/>
                      <a:pt x="48" y="61"/>
                      <a:pt x="53" y="60"/>
                    </a:cubicBezTo>
                    <a:cubicBezTo>
                      <a:pt x="50" y="57"/>
                      <a:pt x="46" y="55"/>
                      <a:pt x="46" y="51"/>
                    </a:cubicBezTo>
                    <a:cubicBezTo>
                      <a:pt x="46" y="46"/>
                      <a:pt x="46" y="41"/>
                      <a:pt x="46" y="37"/>
                    </a:cubicBezTo>
                    <a:cubicBezTo>
                      <a:pt x="46" y="36"/>
                      <a:pt x="56" y="38"/>
                      <a:pt x="56" y="35"/>
                    </a:cubicBezTo>
                    <a:cubicBezTo>
                      <a:pt x="56" y="33"/>
                      <a:pt x="56" y="30"/>
                      <a:pt x="56" y="27"/>
                    </a:cubicBezTo>
                    <a:cubicBezTo>
                      <a:pt x="56" y="24"/>
                      <a:pt x="53" y="27"/>
                      <a:pt x="51" y="2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086" name="Freeform 735">
                <a:extLst>
                  <a:ext uri="{FF2B5EF4-FFF2-40B4-BE49-F238E27FC236}">
                    <a16:creationId xmlns:a16="http://schemas.microsoft.com/office/drawing/2014/main" id="{4E902DDA-C933-5E8B-E90C-148FA02BB76A}"/>
                  </a:ext>
                </a:extLst>
              </p:cNvPr>
              <p:cNvSpPr/>
              <p:nvPr/>
            </p:nvSpPr>
            <p:spPr bwMode="auto">
              <a:xfrm>
                <a:off x="12643614" y="9203480"/>
                <a:ext cx="470472" cy="519990"/>
              </a:xfrm>
              <a:custGeom>
                <a:avLst/>
                <a:gdLst>
                  <a:gd name="T0" fmla="*/ 25 w 46"/>
                  <a:gd name="T1" fmla="*/ 2 h 48"/>
                  <a:gd name="T2" fmla="*/ 21 w 46"/>
                  <a:gd name="T3" fmla="*/ 3 h 48"/>
                  <a:gd name="T4" fmla="*/ 18 w 46"/>
                  <a:gd name="T5" fmla="*/ 4 h 48"/>
                  <a:gd name="T6" fmla="*/ 6 w 46"/>
                  <a:gd name="T7" fmla="*/ 4 h 48"/>
                  <a:gd name="T8" fmla="*/ 6 w 46"/>
                  <a:gd name="T9" fmla="*/ 18 h 48"/>
                  <a:gd name="T10" fmla="*/ 6 w 46"/>
                  <a:gd name="T11" fmla="*/ 23 h 48"/>
                  <a:gd name="T12" fmla="*/ 1 w 46"/>
                  <a:gd name="T13" fmla="*/ 24 h 48"/>
                  <a:gd name="T14" fmla="*/ 1 w 46"/>
                  <a:gd name="T15" fmla="*/ 31 h 48"/>
                  <a:gd name="T16" fmla="*/ 1 w 46"/>
                  <a:gd name="T17" fmla="*/ 38 h 48"/>
                  <a:gd name="T18" fmla="*/ 4 w 46"/>
                  <a:gd name="T19" fmla="*/ 47 h 48"/>
                  <a:gd name="T20" fmla="*/ 8 w 46"/>
                  <a:gd name="T21" fmla="*/ 48 h 48"/>
                  <a:gd name="T22" fmla="*/ 13 w 46"/>
                  <a:gd name="T23" fmla="*/ 44 h 48"/>
                  <a:gd name="T24" fmla="*/ 19 w 46"/>
                  <a:gd name="T25" fmla="*/ 41 h 48"/>
                  <a:gd name="T26" fmla="*/ 29 w 46"/>
                  <a:gd name="T27" fmla="*/ 39 h 48"/>
                  <a:gd name="T28" fmla="*/ 31 w 46"/>
                  <a:gd name="T29" fmla="*/ 37 h 48"/>
                  <a:gd name="T30" fmla="*/ 34 w 46"/>
                  <a:gd name="T31" fmla="*/ 34 h 48"/>
                  <a:gd name="T32" fmla="*/ 43 w 46"/>
                  <a:gd name="T33" fmla="*/ 26 h 48"/>
                  <a:gd name="T34" fmla="*/ 44 w 46"/>
                  <a:gd name="T35" fmla="*/ 22 h 48"/>
                  <a:gd name="T36" fmla="*/ 40 w 46"/>
                  <a:gd name="T37" fmla="*/ 21 h 48"/>
                  <a:gd name="T38" fmla="*/ 38 w 46"/>
                  <a:gd name="T39" fmla="*/ 17 h 48"/>
                  <a:gd name="T40" fmla="*/ 39 w 46"/>
                  <a:gd name="T41" fmla="*/ 15 h 48"/>
                  <a:gd name="T42" fmla="*/ 36 w 46"/>
                  <a:gd name="T43" fmla="*/ 14 h 48"/>
                  <a:gd name="T44" fmla="*/ 36 w 46"/>
                  <a:gd name="T45" fmla="*/ 13 h 48"/>
                  <a:gd name="T46" fmla="*/ 34 w 46"/>
                  <a:gd name="T47" fmla="*/ 12 h 48"/>
                  <a:gd name="T48" fmla="*/ 30 w 46"/>
                  <a:gd name="T49" fmla="*/ 7 h 48"/>
                  <a:gd name="T50" fmla="*/ 25 w 46"/>
                  <a:gd name="T51" fmla="*/ 2 h 48"/>
                  <a:gd name="T52" fmla="*/ 25 w 46"/>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8">
                    <a:moveTo>
                      <a:pt x="25" y="2"/>
                    </a:moveTo>
                    <a:cubicBezTo>
                      <a:pt x="24" y="3"/>
                      <a:pt x="22" y="3"/>
                      <a:pt x="21" y="3"/>
                    </a:cubicBezTo>
                    <a:cubicBezTo>
                      <a:pt x="19" y="3"/>
                      <a:pt x="20" y="6"/>
                      <a:pt x="18" y="4"/>
                    </a:cubicBezTo>
                    <a:cubicBezTo>
                      <a:pt x="15" y="0"/>
                      <a:pt x="10" y="5"/>
                      <a:pt x="6" y="4"/>
                    </a:cubicBezTo>
                    <a:cubicBezTo>
                      <a:pt x="6" y="9"/>
                      <a:pt x="6" y="14"/>
                      <a:pt x="6" y="18"/>
                    </a:cubicBezTo>
                    <a:cubicBezTo>
                      <a:pt x="6" y="19"/>
                      <a:pt x="7" y="23"/>
                      <a:pt x="6" y="23"/>
                    </a:cubicBezTo>
                    <a:cubicBezTo>
                      <a:pt x="5" y="24"/>
                      <a:pt x="1" y="22"/>
                      <a:pt x="1" y="24"/>
                    </a:cubicBezTo>
                    <a:cubicBezTo>
                      <a:pt x="1" y="26"/>
                      <a:pt x="1" y="29"/>
                      <a:pt x="1" y="31"/>
                    </a:cubicBezTo>
                    <a:cubicBezTo>
                      <a:pt x="1" y="33"/>
                      <a:pt x="0" y="36"/>
                      <a:pt x="1" y="38"/>
                    </a:cubicBezTo>
                    <a:cubicBezTo>
                      <a:pt x="5" y="39"/>
                      <a:pt x="6" y="44"/>
                      <a:pt x="4" y="47"/>
                    </a:cubicBezTo>
                    <a:cubicBezTo>
                      <a:pt x="4" y="48"/>
                      <a:pt x="8" y="48"/>
                      <a:pt x="8" y="48"/>
                    </a:cubicBezTo>
                    <a:cubicBezTo>
                      <a:pt x="10" y="48"/>
                      <a:pt x="11" y="46"/>
                      <a:pt x="13" y="44"/>
                    </a:cubicBezTo>
                    <a:cubicBezTo>
                      <a:pt x="15" y="42"/>
                      <a:pt x="15" y="39"/>
                      <a:pt x="19" y="41"/>
                    </a:cubicBezTo>
                    <a:cubicBezTo>
                      <a:pt x="23" y="43"/>
                      <a:pt x="27" y="44"/>
                      <a:pt x="29" y="39"/>
                    </a:cubicBezTo>
                    <a:cubicBezTo>
                      <a:pt x="29" y="38"/>
                      <a:pt x="29" y="37"/>
                      <a:pt x="31" y="37"/>
                    </a:cubicBezTo>
                    <a:cubicBezTo>
                      <a:pt x="33" y="37"/>
                      <a:pt x="34" y="35"/>
                      <a:pt x="34" y="34"/>
                    </a:cubicBezTo>
                    <a:cubicBezTo>
                      <a:pt x="36" y="31"/>
                      <a:pt x="40" y="28"/>
                      <a:pt x="43" y="26"/>
                    </a:cubicBezTo>
                    <a:cubicBezTo>
                      <a:pt x="45" y="25"/>
                      <a:pt x="46" y="24"/>
                      <a:pt x="44" y="22"/>
                    </a:cubicBezTo>
                    <a:cubicBezTo>
                      <a:pt x="43" y="21"/>
                      <a:pt x="40" y="22"/>
                      <a:pt x="40" y="21"/>
                    </a:cubicBezTo>
                    <a:cubicBezTo>
                      <a:pt x="39" y="20"/>
                      <a:pt x="38" y="19"/>
                      <a:pt x="38" y="17"/>
                    </a:cubicBezTo>
                    <a:cubicBezTo>
                      <a:pt x="38" y="17"/>
                      <a:pt x="39" y="16"/>
                      <a:pt x="39" y="15"/>
                    </a:cubicBezTo>
                    <a:cubicBezTo>
                      <a:pt x="38" y="15"/>
                      <a:pt x="37" y="15"/>
                      <a:pt x="36" y="14"/>
                    </a:cubicBezTo>
                    <a:cubicBezTo>
                      <a:pt x="36" y="14"/>
                      <a:pt x="37" y="13"/>
                      <a:pt x="36" y="13"/>
                    </a:cubicBezTo>
                    <a:cubicBezTo>
                      <a:pt x="35" y="13"/>
                      <a:pt x="35" y="12"/>
                      <a:pt x="34" y="12"/>
                    </a:cubicBezTo>
                    <a:cubicBezTo>
                      <a:pt x="32" y="11"/>
                      <a:pt x="31" y="10"/>
                      <a:pt x="30" y="7"/>
                    </a:cubicBezTo>
                    <a:cubicBezTo>
                      <a:pt x="30" y="6"/>
                      <a:pt x="27" y="2"/>
                      <a:pt x="25" y="2"/>
                    </a:cubicBezTo>
                    <a:cubicBezTo>
                      <a:pt x="25" y="2"/>
                      <a:pt x="26" y="2"/>
                      <a:pt x="25"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087" name="Freeform 736">
                <a:extLst>
                  <a:ext uri="{FF2B5EF4-FFF2-40B4-BE49-F238E27FC236}">
                    <a16:creationId xmlns:a16="http://schemas.microsoft.com/office/drawing/2014/main" id="{68E01506-2C79-392D-6C33-3A731308620D}"/>
                  </a:ext>
                </a:extLst>
              </p:cNvPr>
              <p:cNvSpPr/>
              <p:nvPr/>
            </p:nvSpPr>
            <p:spPr bwMode="auto">
              <a:xfrm>
                <a:off x="12898016" y="9096529"/>
                <a:ext cx="400771" cy="376162"/>
              </a:xfrm>
              <a:custGeom>
                <a:avLst/>
                <a:gdLst>
                  <a:gd name="T0" fmla="*/ 39 w 39"/>
                  <a:gd name="T1" fmla="*/ 22 h 35"/>
                  <a:gd name="T2" fmla="*/ 38 w 39"/>
                  <a:gd name="T3" fmla="*/ 18 h 35"/>
                  <a:gd name="T4" fmla="*/ 39 w 39"/>
                  <a:gd name="T5" fmla="*/ 14 h 35"/>
                  <a:gd name="T6" fmla="*/ 38 w 39"/>
                  <a:gd name="T7" fmla="*/ 7 h 35"/>
                  <a:gd name="T8" fmla="*/ 27 w 39"/>
                  <a:gd name="T9" fmla="*/ 2 h 35"/>
                  <a:gd name="T10" fmla="*/ 24 w 39"/>
                  <a:gd name="T11" fmla="*/ 0 h 35"/>
                  <a:gd name="T12" fmla="*/ 19 w 39"/>
                  <a:gd name="T13" fmla="*/ 3 h 35"/>
                  <a:gd name="T14" fmla="*/ 13 w 39"/>
                  <a:gd name="T15" fmla="*/ 7 h 35"/>
                  <a:gd name="T16" fmla="*/ 9 w 39"/>
                  <a:gd name="T17" fmla="*/ 12 h 35"/>
                  <a:gd name="T18" fmla="*/ 2 w 39"/>
                  <a:gd name="T19" fmla="*/ 12 h 35"/>
                  <a:gd name="T20" fmla="*/ 5 w 39"/>
                  <a:gd name="T21" fmla="*/ 16 h 35"/>
                  <a:gd name="T22" fmla="*/ 8 w 39"/>
                  <a:gd name="T23" fmla="*/ 21 h 35"/>
                  <a:gd name="T24" fmla="*/ 11 w 39"/>
                  <a:gd name="T25" fmla="*/ 23 h 35"/>
                  <a:gd name="T26" fmla="*/ 11 w 39"/>
                  <a:gd name="T27" fmla="*/ 24 h 35"/>
                  <a:gd name="T28" fmla="*/ 14 w 39"/>
                  <a:gd name="T29" fmla="*/ 25 h 35"/>
                  <a:gd name="T30" fmla="*/ 13 w 39"/>
                  <a:gd name="T31" fmla="*/ 28 h 35"/>
                  <a:gd name="T32" fmla="*/ 15 w 39"/>
                  <a:gd name="T33" fmla="*/ 31 h 35"/>
                  <a:gd name="T34" fmla="*/ 20 w 39"/>
                  <a:gd name="T35" fmla="*/ 34 h 35"/>
                  <a:gd name="T36" fmla="*/ 25 w 39"/>
                  <a:gd name="T37" fmla="*/ 35 h 35"/>
                  <a:gd name="T38" fmla="*/ 27 w 39"/>
                  <a:gd name="T39" fmla="*/ 35 h 35"/>
                  <a:gd name="T40" fmla="*/ 34 w 39"/>
                  <a:gd name="T41" fmla="*/ 31 h 35"/>
                  <a:gd name="T42" fmla="*/ 36 w 39"/>
                  <a:gd name="T43" fmla="*/ 27 h 35"/>
                  <a:gd name="T44" fmla="*/ 39 w 39"/>
                  <a:gd name="T4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5">
                    <a:moveTo>
                      <a:pt x="39" y="22"/>
                    </a:moveTo>
                    <a:cubicBezTo>
                      <a:pt x="39" y="21"/>
                      <a:pt x="38" y="19"/>
                      <a:pt x="38" y="18"/>
                    </a:cubicBezTo>
                    <a:cubicBezTo>
                      <a:pt x="38" y="16"/>
                      <a:pt x="39" y="15"/>
                      <a:pt x="39" y="14"/>
                    </a:cubicBezTo>
                    <a:cubicBezTo>
                      <a:pt x="39" y="11"/>
                      <a:pt x="39" y="9"/>
                      <a:pt x="38" y="7"/>
                    </a:cubicBezTo>
                    <a:cubicBezTo>
                      <a:pt x="38" y="4"/>
                      <a:pt x="29" y="2"/>
                      <a:pt x="27" y="2"/>
                    </a:cubicBezTo>
                    <a:cubicBezTo>
                      <a:pt x="27" y="0"/>
                      <a:pt x="27" y="0"/>
                      <a:pt x="24" y="0"/>
                    </a:cubicBezTo>
                    <a:cubicBezTo>
                      <a:pt x="21" y="0"/>
                      <a:pt x="21" y="1"/>
                      <a:pt x="19" y="3"/>
                    </a:cubicBezTo>
                    <a:cubicBezTo>
                      <a:pt x="18" y="5"/>
                      <a:pt x="15" y="6"/>
                      <a:pt x="13" y="7"/>
                    </a:cubicBezTo>
                    <a:cubicBezTo>
                      <a:pt x="12" y="9"/>
                      <a:pt x="11" y="12"/>
                      <a:pt x="9" y="12"/>
                    </a:cubicBezTo>
                    <a:cubicBezTo>
                      <a:pt x="7" y="12"/>
                      <a:pt x="5" y="11"/>
                      <a:pt x="2" y="12"/>
                    </a:cubicBezTo>
                    <a:cubicBezTo>
                      <a:pt x="0" y="13"/>
                      <a:pt x="4" y="15"/>
                      <a:pt x="5" y="16"/>
                    </a:cubicBezTo>
                    <a:cubicBezTo>
                      <a:pt x="6" y="18"/>
                      <a:pt x="6" y="20"/>
                      <a:pt x="8" y="21"/>
                    </a:cubicBezTo>
                    <a:cubicBezTo>
                      <a:pt x="9" y="22"/>
                      <a:pt x="10" y="23"/>
                      <a:pt x="11" y="23"/>
                    </a:cubicBezTo>
                    <a:cubicBezTo>
                      <a:pt x="12" y="23"/>
                      <a:pt x="11" y="24"/>
                      <a:pt x="11" y="24"/>
                    </a:cubicBezTo>
                    <a:cubicBezTo>
                      <a:pt x="12" y="24"/>
                      <a:pt x="13" y="25"/>
                      <a:pt x="14" y="25"/>
                    </a:cubicBezTo>
                    <a:cubicBezTo>
                      <a:pt x="14" y="26"/>
                      <a:pt x="13" y="27"/>
                      <a:pt x="13" y="28"/>
                    </a:cubicBezTo>
                    <a:cubicBezTo>
                      <a:pt x="13" y="29"/>
                      <a:pt x="14" y="31"/>
                      <a:pt x="15" y="31"/>
                    </a:cubicBezTo>
                    <a:cubicBezTo>
                      <a:pt x="18" y="31"/>
                      <a:pt x="19" y="31"/>
                      <a:pt x="20" y="34"/>
                    </a:cubicBezTo>
                    <a:cubicBezTo>
                      <a:pt x="21" y="35"/>
                      <a:pt x="23" y="34"/>
                      <a:pt x="25" y="35"/>
                    </a:cubicBezTo>
                    <a:cubicBezTo>
                      <a:pt x="26" y="35"/>
                      <a:pt x="26" y="35"/>
                      <a:pt x="27" y="35"/>
                    </a:cubicBezTo>
                    <a:cubicBezTo>
                      <a:pt x="31" y="35"/>
                      <a:pt x="32" y="34"/>
                      <a:pt x="34" y="31"/>
                    </a:cubicBezTo>
                    <a:cubicBezTo>
                      <a:pt x="35" y="30"/>
                      <a:pt x="36" y="28"/>
                      <a:pt x="36" y="27"/>
                    </a:cubicBezTo>
                    <a:cubicBezTo>
                      <a:pt x="37" y="25"/>
                      <a:pt x="39" y="24"/>
                      <a:pt x="39" y="2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088" name="Freeform 737">
                <a:extLst>
                  <a:ext uri="{FF2B5EF4-FFF2-40B4-BE49-F238E27FC236}">
                    <a16:creationId xmlns:a16="http://schemas.microsoft.com/office/drawing/2014/main" id="{BA3C1E4D-BE89-0F4D-AC72-E13894640BA1}"/>
                  </a:ext>
                </a:extLst>
              </p:cNvPr>
              <p:cNvSpPr/>
              <p:nvPr/>
            </p:nvSpPr>
            <p:spPr bwMode="auto">
              <a:xfrm>
                <a:off x="13166357" y="9657083"/>
                <a:ext cx="101063" cy="121701"/>
              </a:xfrm>
              <a:custGeom>
                <a:avLst/>
                <a:gdLst>
                  <a:gd name="T0" fmla="*/ 5 w 10"/>
                  <a:gd name="T1" fmla="*/ 1 h 11"/>
                  <a:gd name="T2" fmla="*/ 7 w 10"/>
                  <a:gd name="T3" fmla="*/ 9 h 11"/>
                  <a:gd name="T4" fmla="*/ 5 w 10"/>
                  <a:gd name="T5" fmla="*/ 1 h 11"/>
                  <a:gd name="T6" fmla="*/ 5 w 10"/>
                  <a:gd name="T7" fmla="*/ 1 h 11"/>
                </a:gdLst>
                <a:ahLst/>
                <a:cxnLst>
                  <a:cxn ang="0">
                    <a:pos x="T0" y="T1"/>
                  </a:cxn>
                  <a:cxn ang="0">
                    <a:pos x="T2" y="T3"/>
                  </a:cxn>
                  <a:cxn ang="0">
                    <a:pos x="T4" y="T5"/>
                  </a:cxn>
                  <a:cxn ang="0">
                    <a:pos x="T6" y="T7"/>
                  </a:cxn>
                </a:cxnLst>
                <a:rect l="0" t="0" r="r" b="b"/>
                <a:pathLst>
                  <a:path w="10" h="11">
                    <a:moveTo>
                      <a:pt x="5" y="1"/>
                    </a:moveTo>
                    <a:cubicBezTo>
                      <a:pt x="0" y="2"/>
                      <a:pt x="3" y="11"/>
                      <a:pt x="7" y="9"/>
                    </a:cubicBezTo>
                    <a:cubicBezTo>
                      <a:pt x="10" y="8"/>
                      <a:pt x="9" y="0"/>
                      <a:pt x="5" y="1"/>
                    </a:cubicBezTo>
                    <a:cubicBezTo>
                      <a:pt x="3" y="1"/>
                      <a:pt x="6" y="1"/>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089" name="Freeform 738">
                <a:extLst>
                  <a:ext uri="{FF2B5EF4-FFF2-40B4-BE49-F238E27FC236}">
                    <a16:creationId xmlns:a16="http://schemas.microsoft.com/office/drawing/2014/main" id="{97F32D0F-4CEA-11D2-D63B-C00CF77BA4E7}"/>
                  </a:ext>
                </a:extLst>
              </p:cNvPr>
              <p:cNvSpPr/>
              <p:nvPr/>
            </p:nvSpPr>
            <p:spPr bwMode="auto">
              <a:xfrm>
                <a:off x="12479819" y="9461630"/>
                <a:ext cx="808512" cy="748635"/>
              </a:xfrm>
              <a:custGeom>
                <a:avLst/>
                <a:gdLst>
                  <a:gd name="T0" fmla="*/ 74 w 79"/>
                  <a:gd name="T1" fmla="*/ 27 h 69"/>
                  <a:gd name="T2" fmla="*/ 69 w 79"/>
                  <a:gd name="T3" fmla="*/ 22 h 69"/>
                  <a:gd name="T4" fmla="*/ 72 w 79"/>
                  <a:gd name="T5" fmla="*/ 19 h 69"/>
                  <a:gd name="T6" fmla="*/ 75 w 79"/>
                  <a:gd name="T7" fmla="*/ 20 h 69"/>
                  <a:gd name="T8" fmla="*/ 75 w 79"/>
                  <a:gd name="T9" fmla="*/ 11 h 69"/>
                  <a:gd name="T10" fmla="*/ 73 w 79"/>
                  <a:gd name="T11" fmla="*/ 7 h 69"/>
                  <a:gd name="T12" fmla="*/ 72 w 79"/>
                  <a:gd name="T13" fmla="*/ 1 h 69"/>
                  <a:gd name="T14" fmla="*/ 66 w 79"/>
                  <a:gd name="T15" fmla="*/ 1 h 69"/>
                  <a:gd name="T16" fmla="*/ 60 w 79"/>
                  <a:gd name="T17" fmla="*/ 2 h 69"/>
                  <a:gd name="T18" fmla="*/ 55 w 79"/>
                  <a:gd name="T19" fmla="*/ 5 h 69"/>
                  <a:gd name="T20" fmla="*/ 51 w 79"/>
                  <a:gd name="T21" fmla="*/ 8 h 69"/>
                  <a:gd name="T22" fmla="*/ 49 w 79"/>
                  <a:gd name="T23" fmla="*/ 12 h 69"/>
                  <a:gd name="T24" fmla="*/ 45 w 79"/>
                  <a:gd name="T25" fmla="*/ 14 h 69"/>
                  <a:gd name="T26" fmla="*/ 44 w 79"/>
                  <a:gd name="T27" fmla="*/ 17 h 69"/>
                  <a:gd name="T28" fmla="*/ 34 w 79"/>
                  <a:gd name="T29" fmla="*/ 17 h 69"/>
                  <a:gd name="T30" fmla="*/ 28 w 79"/>
                  <a:gd name="T31" fmla="*/ 21 h 69"/>
                  <a:gd name="T32" fmla="*/ 24 w 79"/>
                  <a:gd name="T33" fmla="*/ 24 h 69"/>
                  <a:gd name="T34" fmla="*/ 20 w 79"/>
                  <a:gd name="T35" fmla="*/ 23 h 69"/>
                  <a:gd name="T36" fmla="*/ 17 w 79"/>
                  <a:gd name="T37" fmla="*/ 14 h 69"/>
                  <a:gd name="T38" fmla="*/ 17 w 79"/>
                  <a:gd name="T39" fmla="*/ 29 h 69"/>
                  <a:gd name="T40" fmla="*/ 17 w 79"/>
                  <a:gd name="T41" fmla="*/ 33 h 69"/>
                  <a:gd name="T42" fmla="*/ 9 w 79"/>
                  <a:gd name="T43" fmla="*/ 35 h 69"/>
                  <a:gd name="T44" fmla="*/ 6 w 79"/>
                  <a:gd name="T45" fmla="*/ 34 h 69"/>
                  <a:gd name="T46" fmla="*/ 2 w 79"/>
                  <a:gd name="T47" fmla="*/ 33 h 69"/>
                  <a:gd name="T48" fmla="*/ 3 w 79"/>
                  <a:gd name="T49" fmla="*/ 40 h 69"/>
                  <a:gd name="T50" fmla="*/ 5 w 79"/>
                  <a:gd name="T51" fmla="*/ 45 h 69"/>
                  <a:gd name="T52" fmla="*/ 9 w 79"/>
                  <a:gd name="T53" fmla="*/ 56 h 69"/>
                  <a:gd name="T54" fmla="*/ 8 w 79"/>
                  <a:gd name="T55" fmla="*/ 60 h 69"/>
                  <a:gd name="T56" fmla="*/ 9 w 79"/>
                  <a:gd name="T57" fmla="*/ 62 h 69"/>
                  <a:gd name="T58" fmla="*/ 10 w 79"/>
                  <a:gd name="T59" fmla="*/ 66 h 69"/>
                  <a:gd name="T60" fmla="*/ 11 w 79"/>
                  <a:gd name="T61" fmla="*/ 64 h 69"/>
                  <a:gd name="T62" fmla="*/ 15 w 79"/>
                  <a:gd name="T63" fmla="*/ 68 h 69"/>
                  <a:gd name="T64" fmla="*/ 21 w 79"/>
                  <a:gd name="T65" fmla="*/ 66 h 69"/>
                  <a:gd name="T66" fmla="*/ 26 w 79"/>
                  <a:gd name="T67" fmla="*/ 65 h 69"/>
                  <a:gd name="T68" fmla="*/ 31 w 79"/>
                  <a:gd name="T69" fmla="*/ 64 h 69"/>
                  <a:gd name="T70" fmla="*/ 38 w 79"/>
                  <a:gd name="T71" fmla="*/ 64 h 69"/>
                  <a:gd name="T72" fmla="*/ 39 w 79"/>
                  <a:gd name="T73" fmla="*/ 64 h 69"/>
                  <a:gd name="T74" fmla="*/ 41 w 79"/>
                  <a:gd name="T75" fmla="*/ 63 h 69"/>
                  <a:gd name="T76" fmla="*/ 42 w 79"/>
                  <a:gd name="T77" fmla="*/ 62 h 69"/>
                  <a:gd name="T78" fmla="*/ 44 w 79"/>
                  <a:gd name="T79" fmla="*/ 65 h 69"/>
                  <a:gd name="T80" fmla="*/ 46 w 79"/>
                  <a:gd name="T81" fmla="*/ 62 h 69"/>
                  <a:gd name="T82" fmla="*/ 57 w 79"/>
                  <a:gd name="T83" fmla="*/ 56 h 69"/>
                  <a:gd name="T84" fmla="*/ 65 w 79"/>
                  <a:gd name="T85" fmla="*/ 48 h 69"/>
                  <a:gd name="T86" fmla="*/ 72 w 79"/>
                  <a:gd name="T87" fmla="*/ 37 h 69"/>
                  <a:gd name="T88" fmla="*/ 77 w 79"/>
                  <a:gd name="T89" fmla="*/ 33 h 69"/>
                  <a:gd name="T90" fmla="*/ 79 w 79"/>
                  <a:gd name="T91" fmla="*/ 25 h 69"/>
                  <a:gd name="T92" fmla="*/ 76 w 79"/>
                  <a:gd name="T93" fmla="*/ 25 h 69"/>
                  <a:gd name="T94" fmla="*/ 74 w 79"/>
                  <a:gd name="T95" fmla="*/ 27 h 69"/>
                  <a:gd name="T96" fmla="*/ 62 w 79"/>
                  <a:gd name="T97" fmla="*/ 39 h 69"/>
                  <a:gd name="T98" fmla="*/ 61 w 79"/>
                  <a:gd name="T99" fmla="*/ 41 h 69"/>
                  <a:gd name="T100" fmla="*/ 57 w 79"/>
                  <a:gd name="T101" fmla="*/ 43 h 69"/>
                  <a:gd name="T102" fmla="*/ 55 w 79"/>
                  <a:gd name="T103" fmla="*/ 44 h 69"/>
                  <a:gd name="T104" fmla="*/ 52 w 79"/>
                  <a:gd name="T105" fmla="*/ 41 h 69"/>
                  <a:gd name="T106" fmla="*/ 56 w 79"/>
                  <a:gd name="T107" fmla="*/ 35 h 69"/>
                  <a:gd name="T108" fmla="*/ 60 w 79"/>
                  <a:gd name="T109" fmla="*/ 35 h 69"/>
                  <a:gd name="T110" fmla="*/ 62 w 79"/>
                  <a:gd name="T111" fmla="*/ 39 h 69"/>
                  <a:gd name="T112" fmla="*/ 62 w 79"/>
                  <a:gd name="T11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69">
                    <a:moveTo>
                      <a:pt x="74" y="27"/>
                    </a:moveTo>
                    <a:cubicBezTo>
                      <a:pt x="71" y="27"/>
                      <a:pt x="68" y="24"/>
                      <a:pt x="69" y="22"/>
                    </a:cubicBezTo>
                    <a:cubicBezTo>
                      <a:pt x="69" y="20"/>
                      <a:pt x="71" y="19"/>
                      <a:pt x="72" y="19"/>
                    </a:cubicBezTo>
                    <a:cubicBezTo>
                      <a:pt x="73" y="19"/>
                      <a:pt x="74" y="20"/>
                      <a:pt x="75" y="20"/>
                    </a:cubicBezTo>
                    <a:cubicBezTo>
                      <a:pt x="75" y="17"/>
                      <a:pt x="76" y="14"/>
                      <a:pt x="75" y="11"/>
                    </a:cubicBezTo>
                    <a:cubicBezTo>
                      <a:pt x="74" y="10"/>
                      <a:pt x="73" y="8"/>
                      <a:pt x="73" y="7"/>
                    </a:cubicBezTo>
                    <a:cubicBezTo>
                      <a:pt x="72" y="5"/>
                      <a:pt x="72" y="3"/>
                      <a:pt x="72" y="1"/>
                    </a:cubicBezTo>
                    <a:cubicBezTo>
                      <a:pt x="70" y="2"/>
                      <a:pt x="67" y="1"/>
                      <a:pt x="66" y="1"/>
                    </a:cubicBezTo>
                    <a:cubicBezTo>
                      <a:pt x="63" y="0"/>
                      <a:pt x="61" y="0"/>
                      <a:pt x="60" y="2"/>
                    </a:cubicBezTo>
                    <a:cubicBezTo>
                      <a:pt x="58" y="3"/>
                      <a:pt x="56" y="3"/>
                      <a:pt x="55" y="5"/>
                    </a:cubicBezTo>
                    <a:cubicBezTo>
                      <a:pt x="54" y="6"/>
                      <a:pt x="52" y="7"/>
                      <a:pt x="51" y="8"/>
                    </a:cubicBezTo>
                    <a:cubicBezTo>
                      <a:pt x="50" y="9"/>
                      <a:pt x="50" y="11"/>
                      <a:pt x="49" y="12"/>
                    </a:cubicBezTo>
                    <a:cubicBezTo>
                      <a:pt x="48" y="14"/>
                      <a:pt x="46" y="12"/>
                      <a:pt x="45" y="14"/>
                    </a:cubicBezTo>
                    <a:cubicBezTo>
                      <a:pt x="44" y="15"/>
                      <a:pt x="45" y="16"/>
                      <a:pt x="44" y="17"/>
                    </a:cubicBezTo>
                    <a:cubicBezTo>
                      <a:pt x="42" y="21"/>
                      <a:pt x="37" y="18"/>
                      <a:pt x="34" y="17"/>
                    </a:cubicBezTo>
                    <a:cubicBezTo>
                      <a:pt x="31" y="15"/>
                      <a:pt x="30" y="19"/>
                      <a:pt x="28" y="21"/>
                    </a:cubicBezTo>
                    <a:cubicBezTo>
                      <a:pt x="27" y="22"/>
                      <a:pt x="26" y="24"/>
                      <a:pt x="24" y="24"/>
                    </a:cubicBezTo>
                    <a:cubicBezTo>
                      <a:pt x="24" y="24"/>
                      <a:pt x="20" y="24"/>
                      <a:pt x="20" y="23"/>
                    </a:cubicBezTo>
                    <a:cubicBezTo>
                      <a:pt x="22" y="20"/>
                      <a:pt x="21" y="15"/>
                      <a:pt x="17" y="14"/>
                    </a:cubicBezTo>
                    <a:cubicBezTo>
                      <a:pt x="17" y="19"/>
                      <a:pt x="17" y="24"/>
                      <a:pt x="17" y="29"/>
                    </a:cubicBezTo>
                    <a:cubicBezTo>
                      <a:pt x="17" y="29"/>
                      <a:pt x="18" y="32"/>
                      <a:pt x="17" y="33"/>
                    </a:cubicBezTo>
                    <a:cubicBezTo>
                      <a:pt x="14" y="35"/>
                      <a:pt x="13" y="36"/>
                      <a:pt x="9" y="35"/>
                    </a:cubicBezTo>
                    <a:cubicBezTo>
                      <a:pt x="8" y="35"/>
                      <a:pt x="7" y="35"/>
                      <a:pt x="6" y="34"/>
                    </a:cubicBezTo>
                    <a:cubicBezTo>
                      <a:pt x="5" y="32"/>
                      <a:pt x="4" y="31"/>
                      <a:pt x="2" y="33"/>
                    </a:cubicBezTo>
                    <a:cubicBezTo>
                      <a:pt x="0" y="35"/>
                      <a:pt x="2" y="38"/>
                      <a:pt x="3" y="40"/>
                    </a:cubicBezTo>
                    <a:cubicBezTo>
                      <a:pt x="4" y="41"/>
                      <a:pt x="5" y="43"/>
                      <a:pt x="5" y="45"/>
                    </a:cubicBezTo>
                    <a:cubicBezTo>
                      <a:pt x="7" y="49"/>
                      <a:pt x="11" y="51"/>
                      <a:pt x="9" y="56"/>
                    </a:cubicBezTo>
                    <a:cubicBezTo>
                      <a:pt x="8" y="58"/>
                      <a:pt x="7" y="58"/>
                      <a:pt x="8" y="60"/>
                    </a:cubicBezTo>
                    <a:cubicBezTo>
                      <a:pt x="9" y="61"/>
                      <a:pt x="9" y="62"/>
                      <a:pt x="9" y="62"/>
                    </a:cubicBezTo>
                    <a:cubicBezTo>
                      <a:pt x="10" y="63"/>
                      <a:pt x="9" y="65"/>
                      <a:pt x="10" y="66"/>
                    </a:cubicBezTo>
                    <a:cubicBezTo>
                      <a:pt x="10" y="66"/>
                      <a:pt x="10" y="64"/>
                      <a:pt x="11" y="64"/>
                    </a:cubicBezTo>
                    <a:cubicBezTo>
                      <a:pt x="11" y="64"/>
                      <a:pt x="14" y="67"/>
                      <a:pt x="15" y="68"/>
                    </a:cubicBezTo>
                    <a:cubicBezTo>
                      <a:pt x="17" y="69"/>
                      <a:pt x="19" y="66"/>
                      <a:pt x="21" y="66"/>
                    </a:cubicBezTo>
                    <a:cubicBezTo>
                      <a:pt x="23" y="65"/>
                      <a:pt x="25" y="67"/>
                      <a:pt x="26" y="65"/>
                    </a:cubicBezTo>
                    <a:cubicBezTo>
                      <a:pt x="28" y="64"/>
                      <a:pt x="29" y="64"/>
                      <a:pt x="31" y="64"/>
                    </a:cubicBezTo>
                    <a:cubicBezTo>
                      <a:pt x="33" y="64"/>
                      <a:pt x="35" y="64"/>
                      <a:pt x="38" y="64"/>
                    </a:cubicBezTo>
                    <a:cubicBezTo>
                      <a:pt x="38" y="64"/>
                      <a:pt x="39" y="64"/>
                      <a:pt x="39" y="64"/>
                    </a:cubicBezTo>
                    <a:cubicBezTo>
                      <a:pt x="40" y="64"/>
                      <a:pt x="40" y="63"/>
                      <a:pt x="41" y="63"/>
                    </a:cubicBezTo>
                    <a:cubicBezTo>
                      <a:pt x="41" y="63"/>
                      <a:pt x="41" y="62"/>
                      <a:pt x="42" y="62"/>
                    </a:cubicBezTo>
                    <a:cubicBezTo>
                      <a:pt x="42" y="63"/>
                      <a:pt x="42" y="65"/>
                      <a:pt x="44" y="65"/>
                    </a:cubicBezTo>
                    <a:cubicBezTo>
                      <a:pt x="44" y="65"/>
                      <a:pt x="43" y="61"/>
                      <a:pt x="46" y="62"/>
                    </a:cubicBezTo>
                    <a:cubicBezTo>
                      <a:pt x="50" y="63"/>
                      <a:pt x="54" y="59"/>
                      <a:pt x="57" y="56"/>
                    </a:cubicBezTo>
                    <a:cubicBezTo>
                      <a:pt x="60" y="54"/>
                      <a:pt x="62" y="51"/>
                      <a:pt x="65" y="48"/>
                    </a:cubicBezTo>
                    <a:cubicBezTo>
                      <a:pt x="68" y="45"/>
                      <a:pt x="69" y="41"/>
                      <a:pt x="72" y="37"/>
                    </a:cubicBezTo>
                    <a:cubicBezTo>
                      <a:pt x="73" y="36"/>
                      <a:pt x="76" y="35"/>
                      <a:pt x="77" y="33"/>
                    </a:cubicBezTo>
                    <a:cubicBezTo>
                      <a:pt x="78" y="31"/>
                      <a:pt x="79" y="27"/>
                      <a:pt x="79" y="25"/>
                    </a:cubicBezTo>
                    <a:cubicBezTo>
                      <a:pt x="78" y="25"/>
                      <a:pt x="77" y="25"/>
                      <a:pt x="76" y="25"/>
                    </a:cubicBezTo>
                    <a:cubicBezTo>
                      <a:pt x="75" y="25"/>
                      <a:pt x="75" y="27"/>
                      <a:pt x="74" y="27"/>
                    </a:cubicBezTo>
                    <a:close/>
                    <a:moveTo>
                      <a:pt x="62" y="39"/>
                    </a:moveTo>
                    <a:cubicBezTo>
                      <a:pt x="61" y="39"/>
                      <a:pt x="61" y="41"/>
                      <a:pt x="61" y="41"/>
                    </a:cubicBezTo>
                    <a:cubicBezTo>
                      <a:pt x="60" y="43"/>
                      <a:pt x="58" y="42"/>
                      <a:pt x="57" y="43"/>
                    </a:cubicBezTo>
                    <a:cubicBezTo>
                      <a:pt x="56" y="43"/>
                      <a:pt x="56" y="44"/>
                      <a:pt x="55" y="44"/>
                    </a:cubicBezTo>
                    <a:cubicBezTo>
                      <a:pt x="53" y="44"/>
                      <a:pt x="52" y="42"/>
                      <a:pt x="52" y="41"/>
                    </a:cubicBezTo>
                    <a:cubicBezTo>
                      <a:pt x="51" y="39"/>
                      <a:pt x="54" y="36"/>
                      <a:pt x="56" y="35"/>
                    </a:cubicBezTo>
                    <a:cubicBezTo>
                      <a:pt x="57" y="34"/>
                      <a:pt x="59" y="34"/>
                      <a:pt x="60" y="35"/>
                    </a:cubicBezTo>
                    <a:cubicBezTo>
                      <a:pt x="61" y="36"/>
                      <a:pt x="64" y="38"/>
                      <a:pt x="62" y="39"/>
                    </a:cubicBezTo>
                    <a:cubicBezTo>
                      <a:pt x="61" y="39"/>
                      <a:pt x="63" y="38"/>
                      <a:pt x="62" y="3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090" name="Freeform 739">
                <a:extLst>
                  <a:ext uri="{FF2B5EF4-FFF2-40B4-BE49-F238E27FC236}">
                    <a16:creationId xmlns:a16="http://schemas.microsoft.com/office/drawing/2014/main" id="{18A8E974-100E-FD4C-4853-FB92D984A5ED}"/>
                  </a:ext>
                </a:extLst>
              </p:cNvPr>
              <p:cNvSpPr/>
              <p:nvPr/>
            </p:nvSpPr>
            <p:spPr bwMode="auto">
              <a:xfrm>
                <a:off x="13002562" y="9819354"/>
                <a:ext cx="132428" cy="143827"/>
              </a:xfrm>
              <a:custGeom>
                <a:avLst/>
                <a:gdLst>
                  <a:gd name="T0" fmla="*/ 11 w 13"/>
                  <a:gd name="T1" fmla="*/ 4 h 13"/>
                  <a:gd name="T2" fmla="*/ 3 w 13"/>
                  <a:gd name="T3" fmla="*/ 3 h 13"/>
                  <a:gd name="T4" fmla="*/ 2 w 13"/>
                  <a:gd name="T5" fmla="*/ 9 h 13"/>
                  <a:gd name="T6" fmla="*/ 7 w 13"/>
                  <a:gd name="T7" fmla="*/ 9 h 13"/>
                  <a:gd name="T8" fmla="*/ 11 w 13"/>
                  <a:gd name="T9" fmla="*/ 4 h 13"/>
                  <a:gd name="T10" fmla="*/ 11 w 13"/>
                  <a:gd name="T11" fmla="*/ 4 h 13"/>
                </a:gdLst>
                <a:ahLst/>
                <a:cxnLst>
                  <a:cxn ang="0">
                    <a:pos x="T0" y="T1"/>
                  </a:cxn>
                  <a:cxn ang="0">
                    <a:pos x="T2" y="T3"/>
                  </a:cxn>
                  <a:cxn ang="0">
                    <a:pos x="T4" y="T5"/>
                  </a:cxn>
                  <a:cxn ang="0">
                    <a:pos x="T6" y="T7"/>
                  </a:cxn>
                  <a:cxn ang="0">
                    <a:pos x="T8" y="T9"/>
                  </a:cxn>
                  <a:cxn ang="0">
                    <a:pos x="T10" y="T11"/>
                  </a:cxn>
                </a:cxnLst>
                <a:rect l="0" t="0" r="r" b="b"/>
                <a:pathLst>
                  <a:path w="13" h="13">
                    <a:moveTo>
                      <a:pt x="11" y="4"/>
                    </a:moveTo>
                    <a:cubicBezTo>
                      <a:pt x="9" y="2"/>
                      <a:pt x="5" y="0"/>
                      <a:pt x="3" y="3"/>
                    </a:cubicBezTo>
                    <a:cubicBezTo>
                      <a:pt x="1" y="5"/>
                      <a:pt x="0" y="7"/>
                      <a:pt x="2" y="9"/>
                    </a:cubicBezTo>
                    <a:cubicBezTo>
                      <a:pt x="4" y="13"/>
                      <a:pt x="5" y="9"/>
                      <a:pt x="7" y="9"/>
                    </a:cubicBezTo>
                    <a:cubicBezTo>
                      <a:pt x="10" y="9"/>
                      <a:pt x="13" y="5"/>
                      <a:pt x="11" y="4"/>
                    </a:cubicBezTo>
                    <a:cubicBezTo>
                      <a:pt x="10" y="3"/>
                      <a:pt x="12" y="4"/>
                      <a:pt x="11"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091" name="Freeform 740">
                <a:extLst>
                  <a:ext uri="{FF2B5EF4-FFF2-40B4-BE49-F238E27FC236}">
                    <a16:creationId xmlns:a16="http://schemas.microsoft.com/office/drawing/2014/main" id="{0598E778-62ED-14E1-624D-B860253E82C1}"/>
                  </a:ext>
                </a:extLst>
              </p:cNvPr>
              <p:cNvSpPr/>
              <p:nvPr/>
            </p:nvSpPr>
            <p:spPr bwMode="auto">
              <a:xfrm>
                <a:off x="12284660" y="8476968"/>
                <a:ext cx="52274" cy="88507"/>
              </a:xfrm>
              <a:custGeom>
                <a:avLst/>
                <a:gdLst>
                  <a:gd name="T0" fmla="*/ 2 w 5"/>
                  <a:gd name="T1" fmla="*/ 5 h 8"/>
                  <a:gd name="T2" fmla="*/ 5 w 5"/>
                  <a:gd name="T3" fmla="*/ 1 h 8"/>
                  <a:gd name="T4" fmla="*/ 1 w 5"/>
                  <a:gd name="T5" fmla="*/ 3 h 8"/>
                  <a:gd name="T6" fmla="*/ 0 w 5"/>
                  <a:gd name="T7" fmla="*/ 8 h 8"/>
                  <a:gd name="T8" fmla="*/ 2 w 5"/>
                  <a:gd name="T9" fmla="*/ 5 h 8"/>
                </a:gdLst>
                <a:ahLst/>
                <a:cxnLst>
                  <a:cxn ang="0">
                    <a:pos x="T0" y="T1"/>
                  </a:cxn>
                  <a:cxn ang="0">
                    <a:pos x="T2" y="T3"/>
                  </a:cxn>
                  <a:cxn ang="0">
                    <a:pos x="T4" y="T5"/>
                  </a:cxn>
                  <a:cxn ang="0">
                    <a:pos x="T6" y="T7"/>
                  </a:cxn>
                  <a:cxn ang="0">
                    <a:pos x="T8" y="T9"/>
                  </a:cxn>
                </a:cxnLst>
                <a:rect l="0" t="0" r="r" b="b"/>
                <a:pathLst>
                  <a:path w="5" h="8">
                    <a:moveTo>
                      <a:pt x="2" y="5"/>
                    </a:moveTo>
                    <a:cubicBezTo>
                      <a:pt x="2" y="4"/>
                      <a:pt x="4" y="2"/>
                      <a:pt x="5" y="1"/>
                    </a:cubicBezTo>
                    <a:cubicBezTo>
                      <a:pt x="4" y="0"/>
                      <a:pt x="2" y="2"/>
                      <a:pt x="1" y="3"/>
                    </a:cubicBezTo>
                    <a:cubicBezTo>
                      <a:pt x="0" y="4"/>
                      <a:pt x="0" y="6"/>
                      <a:pt x="0" y="8"/>
                    </a:cubicBezTo>
                    <a:cubicBezTo>
                      <a:pt x="2" y="7"/>
                      <a:pt x="2" y="6"/>
                      <a:pt x="2"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092" name="Freeform 741">
                <a:extLst>
                  <a:ext uri="{FF2B5EF4-FFF2-40B4-BE49-F238E27FC236}">
                    <a16:creationId xmlns:a16="http://schemas.microsoft.com/office/drawing/2014/main" id="{6335DE6B-0A13-51BD-E798-CF845E85A61E}"/>
                  </a:ext>
                </a:extLst>
              </p:cNvPr>
              <p:cNvSpPr/>
              <p:nvPr/>
            </p:nvSpPr>
            <p:spPr bwMode="auto">
              <a:xfrm>
                <a:off x="12235869" y="8034428"/>
                <a:ext cx="355468" cy="486798"/>
              </a:xfrm>
              <a:custGeom>
                <a:avLst/>
                <a:gdLst>
                  <a:gd name="T0" fmla="*/ 11 w 35"/>
                  <a:gd name="T1" fmla="*/ 44 h 45"/>
                  <a:gd name="T2" fmla="*/ 15 w 35"/>
                  <a:gd name="T3" fmla="*/ 41 h 45"/>
                  <a:gd name="T4" fmla="*/ 16 w 35"/>
                  <a:gd name="T5" fmla="*/ 43 h 45"/>
                  <a:gd name="T6" fmla="*/ 23 w 35"/>
                  <a:gd name="T7" fmla="*/ 37 h 45"/>
                  <a:gd name="T8" fmla="*/ 25 w 35"/>
                  <a:gd name="T9" fmla="*/ 26 h 45"/>
                  <a:gd name="T10" fmla="*/ 31 w 35"/>
                  <a:gd name="T11" fmla="*/ 16 h 45"/>
                  <a:gd name="T12" fmla="*/ 33 w 35"/>
                  <a:gd name="T13" fmla="*/ 8 h 45"/>
                  <a:gd name="T14" fmla="*/ 35 w 35"/>
                  <a:gd name="T15" fmla="*/ 2 h 45"/>
                  <a:gd name="T16" fmla="*/ 29 w 35"/>
                  <a:gd name="T17" fmla="*/ 1 h 45"/>
                  <a:gd name="T18" fmla="*/ 26 w 35"/>
                  <a:gd name="T19" fmla="*/ 2 h 45"/>
                  <a:gd name="T20" fmla="*/ 25 w 35"/>
                  <a:gd name="T21" fmla="*/ 6 h 45"/>
                  <a:gd name="T22" fmla="*/ 20 w 35"/>
                  <a:gd name="T23" fmla="*/ 10 h 45"/>
                  <a:gd name="T24" fmla="*/ 10 w 35"/>
                  <a:gd name="T25" fmla="*/ 8 h 45"/>
                  <a:gd name="T26" fmla="*/ 13 w 35"/>
                  <a:gd name="T27" fmla="*/ 13 h 45"/>
                  <a:gd name="T28" fmla="*/ 14 w 35"/>
                  <a:gd name="T29" fmla="*/ 19 h 45"/>
                  <a:gd name="T30" fmla="*/ 15 w 35"/>
                  <a:gd name="T31" fmla="*/ 22 h 45"/>
                  <a:gd name="T32" fmla="*/ 16 w 35"/>
                  <a:gd name="T33" fmla="*/ 25 h 45"/>
                  <a:gd name="T34" fmla="*/ 15 w 35"/>
                  <a:gd name="T35" fmla="*/ 32 h 45"/>
                  <a:gd name="T36" fmla="*/ 13 w 35"/>
                  <a:gd name="T37" fmla="*/ 31 h 45"/>
                  <a:gd name="T38" fmla="*/ 10 w 35"/>
                  <a:gd name="T39" fmla="*/ 32 h 45"/>
                  <a:gd name="T40" fmla="*/ 8 w 35"/>
                  <a:gd name="T41" fmla="*/ 29 h 45"/>
                  <a:gd name="T42" fmla="*/ 6 w 35"/>
                  <a:gd name="T43" fmla="*/ 32 h 45"/>
                  <a:gd name="T44" fmla="*/ 4 w 35"/>
                  <a:gd name="T45" fmla="*/ 32 h 45"/>
                  <a:gd name="T46" fmla="*/ 3 w 35"/>
                  <a:gd name="T47" fmla="*/ 35 h 45"/>
                  <a:gd name="T48" fmla="*/ 0 w 35"/>
                  <a:gd name="T49" fmla="*/ 39 h 45"/>
                  <a:gd name="T50" fmla="*/ 5 w 35"/>
                  <a:gd name="T51" fmla="*/ 45 h 45"/>
                  <a:gd name="T52" fmla="*/ 8 w 35"/>
                  <a:gd name="T53" fmla="*/ 42 h 45"/>
                  <a:gd name="T54" fmla="*/ 11 w 35"/>
                  <a:gd name="T55" fmla="*/ 44 h 45"/>
                  <a:gd name="T56" fmla="*/ 11 w 35"/>
                  <a:gd name="T5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5">
                    <a:moveTo>
                      <a:pt x="11" y="44"/>
                    </a:moveTo>
                    <a:cubicBezTo>
                      <a:pt x="12" y="44"/>
                      <a:pt x="14" y="42"/>
                      <a:pt x="15" y="41"/>
                    </a:cubicBezTo>
                    <a:cubicBezTo>
                      <a:pt x="17" y="40"/>
                      <a:pt x="15" y="43"/>
                      <a:pt x="16" y="43"/>
                    </a:cubicBezTo>
                    <a:cubicBezTo>
                      <a:pt x="16" y="43"/>
                      <a:pt x="23" y="39"/>
                      <a:pt x="23" y="37"/>
                    </a:cubicBezTo>
                    <a:cubicBezTo>
                      <a:pt x="23" y="33"/>
                      <a:pt x="23" y="29"/>
                      <a:pt x="25" y="26"/>
                    </a:cubicBezTo>
                    <a:cubicBezTo>
                      <a:pt x="27" y="22"/>
                      <a:pt x="30" y="19"/>
                      <a:pt x="31" y="16"/>
                    </a:cubicBezTo>
                    <a:cubicBezTo>
                      <a:pt x="32" y="13"/>
                      <a:pt x="32" y="11"/>
                      <a:pt x="33" y="8"/>
                    </a:cubicBezTo>
                    <a:cubicBezTo>
                      <a:pt x="33" y="6"/>
                      <a:pt x="35" y="4"/>
                      <a:pt x="35" y="2"/>
                    </a:cubicBezTo>
                    <a:cubicBezTo>
                      <a:pt x="33" y="2"/>
                      <a:pt x="31" y="0"/>
                      <a:pt x="29" y="1"/>
                    </a:cubicBezTo>
                    <a:cubicBezTo>
                      <a:pt x="28" y="1"/>
                      <a:pt x="26" y="1"/>
                      <a:pt x="26" y="2"/>
                    </a:cubicBezTo>
                    <a:cubicBezTo>
                      <a:pt x="25" y="4"/>
                      <a:pt x="25" y="5"/>
                      <a:pt x="25" y="6"/>
                    </a:cubicBezTo>
                    <a:cubicBezTo>
                      <a:pt x="24" y="9"/>
                      <a:pt x="23" y="10"/>
                      <a:pt x="20" y="10"/>
                    </a:cubicBezTo>
                    <a:cubicBezTo>
                      <a:pt x="17" y="9"/>
                      <a:pt x="13" y="8"/>
                      <a:pt x="10" y="8"/>
                    </a:cubicBezTo>
                    <a:cubicBezTo>
                      <a:pt x="10" y="10"/>
                      <a:pt x="9" y="14"/>
                      <a:pt x="13" y="13"/>
                    </a:cubicBezTo>
                    <a:cubicBezTo>
                      <a:pt x="17" y="11"/>
                      <a:pt x="14" y="17"/>
                      <a:pt x="14" y="19"/>
                    </a:cubicBezTo>
                    <a:cubicBezTo>
                      <a:pt x="14" y="20"/>
                      <a:pt x="14" y="21"/>
                      <a:pt x="15" y="22"/>
                    </a:cubicBezTo>
                    <a:cubicBezTo>
                      <a:pt x="16" y="23"/>
                      <a:pt x="16" y="24"/>
                      <a:pt x="16" y="25"/>
                    </a:cubicBezTo>
                    <a:cubicBezTo>
                      <a:pt x="16" y="27"/>
                      <a:pt x="16" y="30"/>
                      <a:pt x="15" y="32"/>
                    </a:cubicBezTo>
                    <a:cubicBezTo>
                      <a:pt x="15" y="33"/>
                      <a:pt x="13" y="31"/>
                      <a:pt x="13" y="31"/>
                    </a:cubicBezTo>
                    <a:cubicBezTo>
                      <a:pt x="11" y="31"/>
                      <a:pt x="11" y="33"/>
                      <a:pt x="10" y="32"/>
                    </a:cubicBezTo>
                    <a:cubicBezTo>
                      <a:pt x="10" y="31"/>
                      <a:pt x="9" y="30"/>
                      <a:pt x="8" y="29"/>
                    </a:cubicBezTo>
                    <a:cubicBezTo>
                      <a:pt x="7" y="29"/>
                      <a:pt x="7" y="31"/>
                      <a:pt x="6" y="32"/>
                    </a:cubicBezTo>
                    <a:cubicBezTo>
                      <a:pt x="6" y="32"/>
                      <a:pt x="4" y="32"/>
                      <a:pt x="4" y="32"/>
                    </a:cubicBezTo>
                    <a:cubicBezTo>
                      <a:pt x="2" y="32"/>
                      <a:pt x="3" y="34"/>
                      <a:pt x="3" y="35"/>
                    </a:cubicBezTo>
                    <a:cubicBezTo>
                      <a:pt x="4" y="38"/>
                      <a:pt x="3" y="37"/>
                      <a:pt x="0" y="39"/>
                    </a:cubicBezTo>
                    <a:cubicBezTo>
                      <a:pt x="2" y="41"/>
                      <a:pt x="4" y="42"/>
                      <a:pt x="5" y="45"/>
                    </a:cubicBezTo>
                    <a:cubicBezTo>
                      <a:pt x="6" y="44"/>
                      <a:pt x="7" y="43"/>
                      <a:pt x="8" y="42"/>
                    </a:cubicBezTo>
                    <a:cubicBezTo>
                      <a:pt x="10" y="41"/>
                      <a:pt x="10" y="43"/>
                      <a:pt x="11" y="44"/>
                    </a:cubicBezTo>
                    <a:cubicBezTo>
                      <a:pt x="12" y="44"/>
                      <a:pt x="10" y="43"/>
                      <a:pt x="11" y="4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093" name="Freeform 742">
                <a:extLst>
                  <a:ext uri="{FF2B5EF4-FFF2-40B4-BE49-F238E27FC236}">
                    <a16:creationId xmlns:a16="http://schemas.microsoft.com/office/drawing/2014/main" id="{498F3183-1804-FA8B-EE20-EC939B9B9A1B}"/>
                  </a:ext>
                </a:extLst>
              </p:cNvPr>
              <p:cNvSpPr/>
              <p:nvPr/>
            </p:nvSpPr>
            <p:spPr bwMode="auto">
              <a:xfrm>
                <a:off x="12389209" y="7643512"/>
                <a:ext cx="651689" cy="486798"/>
              </a:xfrm>
              <a:custGeom>
                <a:avLst/>
                <a:gdLst>
                  <a:gd name="T0" fmla="*/ 12 w 64"/>
                  <a:gd name="T1" fmla="*/ 37 h 45"/>
                  <a:gd name="T2" fmla="*/ 17 w 64"/>
                  <a:gd name="T3" fmla="*/ 37 h 45"/>
                  <a:gd name="T4" fmla="*/ 20 w 64"/>
                  <a:gd name="T5" fmla="*/ 38 h 45"/>
                  <a:gd name="T6" fmla="*/ 21 w 64"/>
                  <a:gd name="T7" fmla="*/ 33 h 45"/>
                  <a:gd name="T8" fmla="*/ 25 w 64"/>
                  <a:gd name="T9" fmla="*/ 30 h 45"/>
                  <a:gd name="T10" fmla="*/ 30 w 64"/>
                  <a:gd name="T11" fmla="*/ 33 h 45"/>
                  <a:gd name="T12" fmla="*/ 36 w 64"/>
                  <a:gd name="T13" fmla="*/ 34 h 45"/>
                  <a:gd name="T14" fmla="*/ 39 w 64"/>
                  <a:gd name="T15" fmla="*/ 34 h 45"/>
                  <a:gd name="T16" fmla="*/ 41 w 64"/>
                  <a:gd name="T17" fmla="*/ 30 h 45"/>
                  <a:gd name="T18" fmla="*/ 45 w 64"/>
                  <a:gd name="T19" fmla="*/ 31 h 45"/>
                  <a:gd name="T20" fmla="*/ 50 w 64"/>
                  <a:gd name="T21" fmla="*/ 31 h 45"/>
                  <a:gd name="T22" fmla="*/ 55 w 64"/>
                  <a:gd name="T23" fmla="*/ 29 h 45"/>
                  <a:gd name="T24" fmla="*/ 60 w 64"/>
                  <a:gd name="T25" fmla="*/ 30 h 45"/>
                  <a:gd name="T26" fmla="*/ 58 w 64"/>
                  <a:gd name="T27" fmla="*/ 24 h 45"/>
                  <a:gd name="T28" fmla="*/ 55 w 64"/>
                  <a:gd name="T29" fmla="*/ 20 h 45"/>
                  <a:gd name="T30" fmla="*/ 51 w 64"/>
                  <a:gd name="T31" fmla="*/ 16 h 45"/>
                  <a:gd name="T32" fmla="*/ 47 w 64"/>
                  <a:gd name="T33" fmla="*/ 13 h 45"/>
                  <a:gd name="T34" fmla="*/ 46 w 64"/>
                  <a:gd name="T35" fmla="*/ 12 h 45"/>
                  <a:gd name="T36" fmla="*/ 44 w 64"/>
                  <a:gd name="T37" fmla="*/ 12 h 45"/>
                  <a:gd name="T38" fmla="*/ 44 w 64"/>
                  <a:gd name="T39" fmla="*/ 6 h 45"/>
                  <a:gd name="T40" fmla="*/ 41 w 64"/>
                  <a:gd name="T41" fmla="*/ 1 h 45"/>
                  <a:gd name="T42" fmla="*/ 41 w 64"/>
                  <a:gd name="T43" fmla="*/ 0 h 45"/>
                  <a:gd name="T44" fmla="*/ 38 w 64"/>
                  <a:gd name="T45" fmla="*/ 0 h 45"/>
                  <a:gd name="T46" fmla="*/ 35 w 64"/>
                  <a:gd name="T47" fmla="*/ 3 h 45"/>
                  <a:gd name="T48" fmla="*/ 26 w 64"/>
                  <a:gd name="T49" fmla="*/ 10 h 45"/>
                  <a:gd name="T50" fmla="*/ 22 w 64"/>
                  <a:gd name="T51" fmla="*/ 11 h 45"/>
                  <a:gd name="T52" fmla="*/ 19 w 64"/>
                  <a:gd name="T53" fmla="*/ 15 h 45"/>
                  <a:gd name="T54" fmla="*/ 13 w 64"/>
                  <a:gd name="T55" fmla="*/ 17 h 45"/>
                  <a:gd name="T56" fmla="*/ 9 w 64"/>
                  <a:gd name="T57" fmla="*/ 17 h 45"/>
                  <a:gd name="T58" fmla="*/ 6 w 64"/>
                  <a:gd name="T59" fmla="*/ 18 h 45"/>
                  <a:gd name="T60" fmla="*/ 3 w 64"/>
                  <a:gd name="T61" fmla="*/ 23 h 45"/>
                  <a:gd name="T62" fmla="*/ 4 w 64"/>
                  <a:gd name="T63" fmla="*/ 34 h 45"/>
                  <a:gd name="T64" fmla="*/ 6 w 64"/>
                  <a:gd name="T65" fmla="*/ 39 h 45"/>
                  <a:gd name="T66" fmla="*/ 9 w 64"/>
                  <a:gd name="T67" fmla="*/ 45 h 45"/>
                  <a:gd name="T68" fmla="*/ 12 w 64"/>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5">
                    <a:moveTo>
                      <a:pt x="12" y="37"/>
                    </a:moveTo>
                    <a:cubicBezTo>
                      <a:pt x="13" y="37"/>
                      <a:pt x="16" y="36"/>
                      <a:pt x="17" y="37"/>
                    </a:cubicBezTo>
                    <a:cubicBezTo>
                      <a:pt x="17" y="38"/>
                      <a:pt x="20" y="38"/>
                      <a:pt x="20" y="38"/>
                    </a:cubicBezTo>
                    <a:cubicBezTo>
                      <a:pt x="21" y="36"/>
                      <a:pt x="20" y="34"/>
                      <a:pt x="21" y="33"/>
                    </a:cubicBezTo>
                    <a:cubicBezTo>
                      <a:pt x="21" y="32"/>
                      <a:pt x="23" y="29"/>
                      <a:pt x="25" y="30"/>
                    </a:cubicBezTo>
                    <a:cubicBezTo>
                      <a:pt x="27" y="30"/>
                      <a:pt x="28" y="32"/>
                      <a:pt x="30" y="33"/>
                    </a:cubicBezTo>
                    <a:cubicBezTo>
                      <a:pt x="32" y="34"/>
                      <a:pt x="34" y="34"/>
                      <a:pt x="36" y="34"/>
                    </a:cubicBezTo>
                    <a:cubicBezTo>
                      <a:pt x="37" y="34"/>
                      <a:pt x="39" y="35"/>
                      <a:pt x="39" y="34"/>
                    </a:cubicBezTo>
                    <a:cubicBezTo>
                      <a:pt x="40" y="33"/>
                      <a:pt x="40" y="29"/>
                      <a:pt x="41" y="30"/>
                    </a:cubicBezTo>
                    <a:cubicBezTo>
                      <a:pt x="43" y="31"/>
                      <a:pt x="43" y="31"/>
                      <a:pt x="45" y="31"/>
                    </a:cubicBezTo>
                    <a:cubicBezTo>
                      <a:pt x="47" y="30"/>
                      <a:pt x="48" y="31"/>
                      <a:pt x="50" y="31"/>
                    </a:cubicBezTo>
                    <a:cubicBezTo>
                      <a:pt x="52" y="31"/>
                      <a:pt x="53" y="28"/>
                      <a:pt x="55" y="29"/>
                    </a:cubicBezTo>
                    <a:cubicBezTo>
                      <a:pt x="56" y="29"/>
                      <a:pt x="58" y="31"/>
                      <a:pt x="60" y="30"/>
                    </a:cubicBezTo>
                    <a:cubicBezTo>
                      <a:pt x="64" y="28"/>
                      <a:pt x="59" y="26"/>
                      <a:pt x="58" y="24"/>
                    </a:cubicBezTo>
                    <a:cubicBezTo>
                      <a:pt x="57" y="22"/>
                      <a:pt x="57" y="21"/>
                      <a:pt x="55" y="20"/>
                    </a:cubicBezTo>
                    <a:cubicBezTo>
                      <a:pt x="53" y="19"/>
                      <a:pt x="52" y="18"/>
                      <a:pt x="51" y="16"/>
                    </a:cubicBezTo>
                    <a:cubicBezTo>
                      <a:pt x="51" y="14"/>
                      <a:pt x="49" y="14"/>
                      <a:pt x="47" y="13"/>
                    </a:cubicBezTo>
                    <a:cubicBezTo>
                      <a:pt x="47" y="13"/>
                      <a:pt x="47" y="12"/>
                      <a:pt x="46" y="12"/>
                    </a:cubicBezTo>
                    <a:cubicBezTo>
                      <a:pt x="46" y="12"/>
                      <a:pt x="44" y="12"/>
                      <a:pt x="44" y="12"/>
                    </a:cubicBezTo>
                    <a:cubicBezTo>
                      <a:pt x="43" y="11"/>
                      <a:pt x="44" y="7"/>
                      <a:pt x="44" y="6"/>
                    </a:cubicBezTo>
                    <a:cubicBezTo>
                      <a:pt x="44" y="4"/>
                      <a:pt x="42" y="3"/>
                      <a:pt x="41" y="1"/>
                    </a:cubicBezTo>
                    <a:cubicBezTo>
                      <a:pt x="41" y="1"/>
                      <a:pt x="41" y="0"/>
                      <a:pt x="41" y="0"/>
                    </a:cubicBezTo>
                    <a:cubicBezTo>
                      <a:pt x="40" y="0"/>
                      <a:pt x="39" y="0"/>
                      <a:pt x="38" y="0"/>
                    </a:cubicBezTo>
                    <a:cubicBezTo>
                      <a:pt x="36" y="1"/>
                      <a:pt x="36" y="1"/>
                      <a:pt x="35" y="3"/>
                    </a:cubicBezTo>
                    <a:cubicBezTo>
                      <a:pt x="35" y="6"/>
                      <a:pt x="28" y="10"/>
                      <a:pt x="26" y="10"/>
                    </a:cubicBezTo>
                    <a:cubicBezTo>
                      <a:pt x="25" y="10"/>
                      <a:pt x="21" y="10"/>
                      <a:pt x="22" y="11"/>
                    </a:cubicBezTo>
                    <a:cubicBezTo>
                      <a:pt x="23" y="13"/>
                      <a:pt x="20" y="15"/>
                      <a:pt x="19" y="15"/>
                    </a:cubicBezTo>
                    <a:cubicBezTo>
                      <a:pt x="17" y="16"/>
                      <a:pt x="15" y="17"/>
                      <a:pt x="13" y="17"/>
                    </a:cubicBezTo>
                    <a:cubicBezTo>
                      <a:pt x="11" y="18"/>
                      <a:pt x="11" y="16"/>
                      <a:pt x="9" y="17"/>
                    </a:cubicBezTo>
                    <a:cubicBezTo>
                      <a:pt x="7" y="18"/>
                      <a:pt x="6" y="17"/>
                      <a:pt x="6" y="18"/>
                    </a:cubicBezTo>
                    <a:cubicBezTo>
                      <a:pt x="5" y="20"/>
                      <a:pt x="4" y="22"/>
                      <a:pt x="3" y="23"/>
                    </a:cubicBezTo>
                    <a:cubicBezTo>
                      <a:pt x="0" y="27"/>
                      <a:pt x="2" y="30"/>
                      <a:pt x="4" y="34"/>
                    </a:cubicBezTo>
                    <a:cubicBezTo>
                      <a:pt x="5" y="36"/>
                      <a:pt x="5" y="37"/>
                      <a:pt x="6" y="39"/>
                    </a:cubicBezTo>
                    <a:cubicBezTo>
                      <a:pt x="8" y="41"/>
                      <a:pt x="9" y="42"/>
                      <a:pt x="9" y="45"/>
                    </a:cubicBezTo>
                    <a:cubicBezTo>
                      <a:pt x="9" y="44"/>
                      <a:pt x="10" y="37"/>
                      <a:pt x="12" y="3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094" name="Freeform 743">
                <a:extLst>
                  <a:ext uri="{FF2B5EF4-FFF2-40B4-BE49-F238E27FC236}">
                    <a16:creationId xmlns:a16="http://schemas.microsoft.com/office/drawing/2014/main" id="{B7F01E39-B370-C76E-D3AD-0ECAE20180CF}"/>
                  </a:ext>
                </a:extLst>
              </p:cNvPr>
              <p:cNvSpPr/>
              <p:nvPr/>
            </p:nvSpPr>
            <p:spPr bwMode="auto">
              <a:xfrm>
                <a:off x="11664335" y="6950195"/>
                <a:ext cx="1195346" cy="888775"/>
              </a:xfrm>
              <a:custGeom>
                <a:avLst/>
                <a:gdLst>
                  <a:gd name="T0" fmla="*/ 83 w 117"/>
                  <a:gd name="T1" fmla="*/ 82 h 82"/>
                  <a:gd name="T2" fmla="*/ 93 w 117"/>
                  <a:gd name="T3" fmla="*/ 76 h 82"/>
                  <a:gd name="T4" fmla="*/ 105 w 117"/>
                  <a:gd name="T5" fmla="*/ 68 h 82"/>
                  <a:gd name="T6" fmla="*/ 112 w 117"/>
                  <a:gd name="T7" fmla="*/ 64 h 82"/>
                  <a:gd name="T8" fmla="*/ 107 w 117"/>
                  <a:gd name="T9" fmla="*/ 55 h 82"/>
                  <a:gd name="T10" fmla="*/ 110 w 117"/>
                  <a:gd name="T11" fmla="*/ 46 h 82"/>
                  <a:gd name="T12" fmla="*/ 114 w 117"/>
                  <a:gd name="T13" fmla="*/ 40 h 82"/>
                  <a:gd name="T14" fmla="*/ 117 w 117"/>
                  <a:gd name="T15" fmla="*/ 21 h 82"/>
                  <a:gd name="T16" fmla="*/ 81 w 117"/>
                  <a:gd name="T17" fmla="*/ 1 h 82"/>
                  <a:gd name="T18" fmla="*/ 75 w 117"/>
                  <a:gd name="T19" fmla="*/ 2 h 82"/>
                  <a:gd name="T20" fmla="*/ 67 w 117"/>
                  <a:gd name="T21" fmla="*/ 2 h 82"/>
                  <a:gd name="T22" fmla="*/ 59 w 117"/>
                  <a:gd name="T23" fmla="*/ 1 h 82"/>
                  <a:gd name="T24" fmla="*/ 29 w 117"/>
                  <a:gd name="T25" fmla="*/ 21 h 82"/>
                  <a:gd name="T26" fmla="*/ 22 w 117"/>
                  <a:gd name="T27" fmla="*/ 25 h 82"/>
                  <a:gd name="T28" fmla="*/ 19 w 117"/>
                  <a:gd name="T29" fmla="*/ 42 h 82"/>
                  <a:gd name="T30" fmla="*/ 8 w 117"/>
                  <a:gd name="T31" fmla="*/ 43 h 82"/>
                  <a:gd name="T32" fmla="*/ 5 w 117"/>
                  <a:gd name="T33" fmla="*/ 51 h 82"/>
                  <a:gd name="T34" fmla="*/ 11 w 117"/>
                  <a:gd name="T35" fmla="*/ 56 h 82"/>
                  <a:gd name="T36" fmla="*/ 19 w 117"/>
                  <a:gd name="T37" fmla="*/ 62 h 82"/>
                  <a:gd name="T38" fmla="*/ 21 w 117"/>
                  <a:gd name="T39" fmla="*/ 55 h 82"/>
                  <a:gd name="T40" fmla="*/ 28 w 117"/>
                  <a:gd name="T41" fmla="*/ 50 h 82"/>
                  <a:gd name="T42" fmla="*/ 35 w 117"/>
                  <a:gd name="T43" fmla="*/ 53 h 82"/>
                  <a:gd name="T44" fmla="*/ 46 w 117"/>
                  <a:gd name="T45" fmla="*/ 55 h 82"/>
                  <a:gd name="T46" fmla="*/ 64 w 117"/>
                  <a:gd name="T47" fmla="*/ 53 h 82"/>
                  <a:gd name="T48" fmla="*/ 68 w 117"/>
                  <a:gd name="T49" fmla="*/ 47 h 82"/>
                  <a:gd name="T50" fmla="*/ 77 w 117"/>
                  <a:gd name="T51" fmla="*/ 31 h 82"/>
                  <a:gd name="T52" fmla="*/ 79 w 117"/>
                  <a:gd name="T53" fmla="*/ 16 h 82"/>
                  <a:gd name="T54" fmla="*/ 75 w 117"/>
                  <a:gd name="T55" fmla="*/ 2 h 82"/>
                  <a:gd name="T56" fmla="*/ 78 w 117"/>
                  <a:gd name="T57" fmla="*/ 16 h 82"/>
                  <a:gd name="T58" fmla="*/ 77 w 117"/>
                  <a:gd name="T59" fmla="*/ 35 h 82"/>
                  <a:gd name="T60" fmla="*/ 68 w 117"/>
                  <a:gd name="T61" fmla="*/ 46 h 82"/>
                  <a:gd name="T62" fmla="*/ 72 w 117"/>
                  <a:gd name="T63" fmla="*/ 55 h 82"/>
                  <a:gd name="T64" fmla="*/ 75 w 117"/>
                  <a:gd name="T65" fmla="*/ 65 h 82"/>
                  <a:gd name="T66" fmla="*/ 72 w 117"/>
                  <a:gd name="T67" fmla="*/ 74 h 82"/>
                  <a:gd name="T68" fmla="*/ 77 w 117"/>
                  <a:gd name="T69" fmla="*/ 81 h 82"/>
                  <a:gd name="T70" fmla="*/ 80 w 117"/>
                  <a:gd name="T7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82">
                    <a:moveTo>
                      <a:pt x="80" y="81"/>
                    </a:moveTo>
                    <a:cubicBezTo>
                      <a:pt x="81" y="80"/>
                      <a:pt x="82" y="82"/>
                      <a:pt x="83" y="82"/>
                    </a:cubicBezTo>
                    <a:cubicBezTo>
                      <a:pt x="85" y="81"/>
                      <a:pt x="87" y="80"/>
                      <a:pt x="89" y="79"/>
                    </a:cubicBezTo>
                    <a:cubicBezTo>
                      <a:pt x="90" y="79"/>
                      <a:pt x="93" y="78"/>
                      <a:pt x="93" y="76"/>
                    </a:cubicBezTo>
                    <a:cubicBezTo>
                      <a:pt x="93" y="74"/>
                      <a:pt x="94" y="75"/>
                      <a:pt x="96" y="74"/>
                    </a:cubicBezTo>
                    <a:cubicBezTo>
                      <a:pt x="99" y="74"/>
                      <a:pt x="103" y="71"/>
                      <a:pt x="105" y="68"/>
                    </a:cubicBezTo>
                    <a:cubicBezTo>
                      <a:pt x="106" y="67"/>
                      <a:pt x="106" y="66"/>
                      <a:pt x="107" y="65"/>
                    </a:cubicBezTo>
                    <a:cubicBezTo>
                      <a:pt x="108" y="64"/>
                      <a:pt x="110" y="64"/>
                      <a:pt x="112" y="64"/>
                    </a:cubicBezTo>
                    <a:cubicBezTo>
                      <a:pt x="112" y="62"/>
                      <a:pt x="110" y="61"/>
                      <a:pt x="109" y="59"/>
                    </a:cubicBezTo>
                    <a:cubicBezTo>
                      <a:pt x="109" y="58"/>
                      <a:pt x="110" y="55"/>
                      <a:pt x="107" y="55"/>
                    </a:cubicBezTo>
                    <a:cubicBezTo>
                      <a:pt x="106" y="55"/>
                      <a:pt x="109" y="53"/>
                      <a:pt x="108" y="52"/>
                    </a:cubicBezTo>
                    <a:cubicBezTo>
                      <a:pt x="108" y="49"/>
                      <a:pt x="109" y="48"/>
                      <a:pt x="110" y="46"/>
                    </a:cubicBezTo>
                    <a:cubicBezTo>
                      <a:pt x="110" y="44"/>
                      <a:pt x="112" y="44"/>
                      <a:pt x="112" y="42"/>
                    </a:cubicBezTo>
                    <a:cubicBezTo>
                      <a:pt x="112" y="41"/>
                      <a:pt x="113" y="40"/>
                      <a:pt x="114" y="40"/>
                    </a:cubicBezTo>
                    <a:cubicBezTo>
                      <a:pt x="117" y="40"/>
                      <a:pt x="117" y="40"/>
                      <a:pt x="117" y="38"/>
                    </a:cubicBezTo>
                    <a:cubicBezTo>
                      <a:pt x="117" y="32"/>
                      <a:pt x="117" y="27"/>
                      <a:pt x="117" y="21"/>
                    </a:cubicBezTo>
                    <a:cubicBezTo>
                      <a:pt x="117" y="19"/>
                      <a:pt x="113" y="18"/>
                      <a:pt x="111" y="17"/>
                    </a:cubicBezTo>
                    <a:cubicBezTo>
                      <a:pt x="101" y="12"/>
                      <a:pt x="91" y="6"/>
                      <a:pt x="81" y="1"/>
                    </a:cubicBezTo>
                    <a:cubicBezTo>
                      <a:pt x="80" y="1"/>
                      <a:pt x="80" y="0"/>
                      <a:pt x="79" y="0"/>
                    </a:cubicBezTo>
                    <a:cubicBezTo>
                      <a:pt x="78" y="1"/>
                      <a:pt x="76" y="2"/>
                      <a:pt x="75" y="2"/>
                    </a:cubicBezTo>
                    <a:cubicBezTo>
                      <a:pt x="74" y="3"/>
                      <a:pt x="72" y="5"/>
                      <a:pt x="71" y="5"/>
                    </a:cubicBezTo>
                    <a:cubicBezTo>
                      <a:pt x="70" y="5"/>
                      <a:pt x="69" y="3"/>
                      <a:pt x="67" y="2"/>
                    </a:cubicBezTo>
                    <a:cubicBezTo>
                      <a:pt x="66" y="1"/>
                      <a:pt x="65" y="1"/>
                      <a:pt x="64" y="1"/>
                    </a:cubicBezTo>
                    <a:cubicBezTo>
                      <a:pt x="62" y="0"/>
                      <a:pt x="61" y="0"/>
                      <a:pt x="59" y="1"/>
                    </a:cubicBezTo>
                    <a:cubicBezTo>
                      <a:pt x="52" y="5"/>
                      <a:pt x="45" y="10"/>
                      <a:pt x="38" y="14"/>
                    </a:cubicBezTo>
                    <a:cubicBezTo>
                      <a:pt x="35" y="16"/>
                      <a:pt x="32" y="18"/>
                      <a:pt x="29" y="21"/>
                    </a:cubicBezTo>
                    <a:cubicBezTo>
                      <a:pt x="28" y="22"/>
                      <a:pt x="27" y="22"/>
                      <a:pt x="26" y="22"/>
                    </a:cubicBezTo>
                    <a:cubicBezTo>
                      <a:pt x="23" y="22"/>
                      <a:pt x="22" y="22"/>
                      <a:pt x="22" y="25"/>
                    </a:cubicBezTo>
                    <a:cubicBezTo>
                      <a:pt x="22" y="28"/>
                      <a:pt x="22" y="31"/>
                      <a:pt x="22" y="34"/>
                    </a:cubicBezTo>
                    <a:cubicBezTo>
                      <a:pt x="22" y="37"/>
                      <a:pt x="21" y="40"/>
                      <a:pt x="19" y="42"/>
                    </a:cubicBezTo>
                    <a:cubicBezTo>
                      <a:pt x="18" y="43"/>
                      <a:pt x="15" y="43"/>
                      <a:pt x="14" y="43"/>
                    </a:cubicBezTo>
                    <a:cubicBezTo>
                      <a:pt x="12" y="43"/>
                      <a:pt x="10" y="43"/>
                      <a:pt x="8" y="43"/>
                    </a:cubicBezTo>
                    <a:cubicBezTo>
                      <a:pt x="6" y="43"/>
                      <a:pt x="4" y="44"/>
                      <a:pt x="2" y="44"/>
                    </a:cubicBezTo>
                    <a:cubicBezTo>
                      <a:pt x="0" y="44"/>
                      <a:pt x="5" y="51"/>
                      <a:pt x="5" y="51"/>
                    </a:cubicBezTo>
                    <a:cubicBezTo>
                      <a:pt x="6" y="54"/>
                      <a:pt x="7" y="56"/>
                      <a:pt x="10" y="57"/>
                    </a:cubicBezTo>
                    <a:cubicBezTo>
                      <a:pt x="10" y="57"/>
                      <a:pt x="11" y="56"/>
                      <a:pt x="11" y="56"/>
                    </a:cubicBezTo>
                    <a:cubicBezTo>
                      <a:pt x="12" y="57"/>
                      <a:pt x="12" y="60"/>
                      <a:pt x="14" y="58"/>
                    </a:cubicBezTo>
                    <a:cubicBezTo>
                      <a:pt x="16" y="56"/>
                      <a:pt x="18" y="61"/>
                      <a:pt x="19" y="62"/>
                    </a:cubicBezTo>
                    <a:cubicBezTo>
                      <a:pt x="19" y="61"/>
                      <a:pt x="20" y="59"/>
                      <a:pt x="20" y="58"/>
                    </a:cubicBezTo>
                    <a:cubicBezTo>
                      <a:pt x="20" y="57"/>
                      <a:pt x="21" y="56"/>
                      <a:pt x="21" y="55"/>
                    </a:cubicBezTo>
                    <a:cubicBezTo>
                      <a:pt x="22" y="52"/>
                      <a:pt x="22" y="52"/>
                      <a:pt x="25" y="51"/>
                    </a:cubicBezTo>
                    <a:cubicBezTo>
                      <a:pt x="26" y="50"/>
                      <a:pt x="27" y="50"/>
                      <a:pt x="28" y="50"/>
                    </a:cubicBezTo>
                    <a:cubicBezTo>
                      <a:pt x="29" y="49"/>
                      <a:pt x="30" y="51"/>
                      <a:pt x="31" y="51"/>
                    </a:cubicBezTo>
                    <a:cubicBezTo>
                      <a:pt x="33" y="51"/>
                      <a:pt x="34" y="52"/>
                      <a:pt x="35" y="53"/>
                    </a:cubicBezTo>
                    <a:cubicBezTo>
                      <a:pt x="36" y="54"/>
                      <a:pt x="37" y="54"/>
                      <a:pt x="39" y="54"/>
                    </a:cubicBezTo>
                    <a:cubicBezTo>
                      <a:pt x="42" y="52"/>
                      <a:pt x="43" y="55"/>
                      <a:pt x="46" y="55"/>
                    </a:cubicBezTo>
                    <a:cubicBezTo>
                      <a:pt x="49" y="55"/>
                      <a:pt x="52" y="53"/>
                      <a:pt x="55" y="53"/>
                    </a:cubicBezTo>
                    <a:cubicBezTo>
                      <a:pt x="57" y="53"/>
                      <a:pt x="61" y="54"/>
                      <a:pt x="64" y="53"/>
                    </a:cubicBezTo>
                    <a:cubicBezTo>
                      <a:pt x="65" y="53"/>
                      <a:pt x="66" y="52"/>
                      <a:pt x="67" y="51"/>
                    </a:cubicBezTo>
                    <a:cubicBezTo>
                      <a:pt x="69" y="50"/>
                      <a:pt x="68" y="49"/>
                      <a:pt x="68" y="47"/>
                    </a:cubicBezTo>
                    <a:cubicBezTo>
                      <a:pt x="68" y="42"/>
                      <a:pt x="73" y="39"/>
                      <a:pt x="77" y="35"/>
                    </a:cubicBezTo>
                    <a:cubicBezTo>
                      <a:pt x="78" y="34"/>
                      <a:pt x="77" y="32"/>
                      <a:pt x="77" y="31"/>
                    </a:cubicBezTo>
                    <a:cubicBezTo>
                      <a:pt x="77" y="28"/>
                      <a:pt x="77" y="26"/>
                      <a:pt x="77" y="23"/>
                    </a:cubicBezTo>
                    <a:cubicBezTo>
                      <a:pt x="78" y="21"/>
                      <a:pt x="79" y="18"/>
                      <a:pt x="79" y="16"/>
                    </a:cubicBezTo>
                    <a:cubicBezTo>
                      <a:pt x="78" y="14"/>
                      <a:pt x="77" y="12"/>
                      <a:pt x="76" y="11"/>
                    </a:cubicBezTo>
                    <a:cubicBezTo>
                      <a:pt x="74" y="8"/>
                      <a:pt x="75" y="5"/>
                      <a:pt x="75" y="2"/>
                    </a:cubicBezTo>
                    <a:cubicBezTo>
                      <a:pt x="75" y="5"/>
                      <a:pt x="75" y="7"/>
                      <a:pt x="75" y="9"/>
                    </a:cubicBezTo>
                    <a:cubicBezTo>
                      <a:pt x="75" y="11"/>
                      <a:pt x="78" y="14"/>
                      <a:pt x="78" y="16"/>
                    </a:cubicBezTo>
                    <a:cubicBezTo>
                      <a:pt x="79" y="19"/>
                      <a:pt x="77" y="23"/>
                      <a:pt x="77" y="26"/>
                    </a:cubicBezTo>
                    <a:cubicBezTo>
                      <a:pt x="77" y="28"/>
                      <a:pt x="78" y="32"/>
                      <a:pt x="77" y="35"/>
                    </a:cubicBezTo>
                    <a:cubicBezTo>
                      <a:pt x="76" y="37"/>
                      <a:pt x="72" y="39"/>
                      <a:pt x="71" y="41"/>
                    </a:cubicBezTo>
                    <a:cubicBezTo>
                      <a:pt x="69" y="42"/>
                      <a:pt x="68" y="44"/>
                      <a:pt x="68" y="46"/>
                    </a:cubicBezTo>
                    <a:cubicBezTo>
                      <a:pt x="67" y="49"/>
                      <a:pt x="69" y="50"/>
                      <a:pt x="70" y="53"/>
                    </a:cubicBezTo>
                    <a:cubicBezTo>
                      <a:pt x="70" y="54"/>
                      <a:pt x="71" y="54"/>
                      <a:pt x="72" y="55"/>
                    </a:cubicBezTo>
                    <a:cubicBezTo>
                      <a:pt x="74" y="56"/>
                      <a:pt x="75" y="57"/>
                      <a:pt x="75" y="59"/>
                    </a:cubicBezTo>
                    <a:cubicBezTo>
                      <a:pt x="75" y="61"/>
                      <a:pt x="75" y="63"/>
                      <a:pt x="75" y="65"/>
                    </a:cubicBezTo>
                    <a:cubicBezTo>
                      <a:pt x="75" y="66"/>
                      <a:pt x="76" y="68"/>
                      <a:pt x="77" y="70"/>
                    </a:cubicBezTo>
                    <a:cubicBezTo>
                      <a:pt x="74" y="70"/>
                      <a:pt x="67" y="70"/>
                      <a:pt x="72" y="74"/>
                    </a:cubicBezTo>
                    <a:cubicBezTo>
                      <a:pt x="74" y="75"/>
                      <a:pt x="75" y="76"/>
                      <a:pt x="76" y="78"/>
                    </a:cubicBezTo>
                    <a:cubicBezTo>
                      <a:pt x="76" y="79"/>
                      <a:pt x="77" y="80"/>
                      <a:pt x="77" y="81"/>
                    </a:cubicBezTo>
                    <a:cubicBezTo>
                      <a:pt x="77" y="82"/>
                      <a:pt x="80" y="81"/>
                      <a:pt x="80" y="81"/>
                    </a:cubicBezTo>
                    <a:cubicBezTo>
                      <a:pt x="82" y="80"/>
                      <a:pt x="80" y="81"/>
                      <a:pt x="80" y="8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095" name="Freeform 744">
                <a:extLst>
                  <a:ext uri="{FF2B5EF4-FFF2-40B4-BE49-F238E27FC236}">
                    <a16:creationId xmlns:a16="http://schemas.microsoft.com/office/drawing/2014/main" id="{DCBEA4A0-B6F3-190A-EA4B-5AFFBEE98603}"/>
                  </a:ext>
                </a:extLst>
              </p:cNvPr>
              <p:cNvSpPr/>
              <p:nvPr/>
            </p:nvSpPr>
            <p:spPr bwMode="auto">
              <a:xfrm>
                <a:off x="12744674" y="6972323"/>
                <a:ext cx="839878" cy="1095295"/>
              </a:xfrm>
              <a:custGeom>
                <a:avLst/>
                <a:gdLst>
                  <a:gd name="T0" fmla="*/ 6 w 82"/>
                  <a:gd name="T1" fmla="*/ 39 h 101"/>
                  <a:gd name="T2" fmla="*/ 6 w 82"/>
                  <a:gd name="T3" fmla="*/ 41 h 101"/>
                  <a:gd name="T4" fmla="*/ 4 w 82"/>
                  <a:gd name="T5" fmla="*/ 43 h 101"/>
                  <a:gd name="T6" fmla="*/ 2 w 82"/>
                  <a:gd name="T7" fmla="*/ 49 h 101"/>
                  <a:gd name="T8" fmla="*/ 2 w 82"/>
                  <a:gd name="T9" fmla="*/ 51 h 101"/>
                  <a:gd name="T10" fmla="*/ 1 w 82"/>
                  <a:gd name="T11" fmla="*/ 53 h 101"/>
                  <a:gd name="T12" fmla="*/ 4 w 82"/>
                  <a:gd name="T13" fmla="*/ 58 h 101"/>
                  <a:gd name="T14" fmla="*/ 6 w 82"/>
                  <a:gd name="T15" fmla="*/ 60 h 101"/>
                  <a:gd name="T16" fmla="*/ 6 w 82"/>
                  <a:gd name="T17" fmla="*/ 63 h 101"/>
                  <a:gd name="T18" fmla="*/ 9 w 82"/>
                  <a:gd name="T19" fmla="*/ 68 h 101"/>
                  <a:gd name="T20" fmla="*/ 9 w 82"/>
                  <a:gd name="T21" fmla="*/ 74 h 101"/>
                  <a:gd name="T22" fmla="*/ 15 w 82"/>
                  <a:gd name="T23" fmla="*/ 76 h 101"/>
                  <a:gd name="T24" fmla="*/ 18 w 82"/>
                  <a:gd name="T25" fmla="*/ 81 h 101"/>
                  <a:gd name="T26" fmla="*/ 22 w 82"/>
                  <a:gd name="T27" fmla="*/ 84 h 101"/>
                  <a:gd name="T28" fmla="*/ 26 w 82"/>
                  <a:gd name="T29" fmla="*/ 88 h 101"/>
                  <a:gd name="T30" fmla="*/ 26 w 82"/>
                  <a:gd name="T31" fmla="*/ 91 h 101"/>
                  <a:gd name="T32" fmla="*/ 28 w 82"/>
                  <a:gd name="T33" fmla="*/ 92 h 101"/>
                  <a:gd name="T34" fmla="*/ 32 w 82"/>
                  <a:gd name="T35" fmla="*/ 96 h 101"/>
                  <a:gd name="T36" fmla="*/ 35 w 82"/>
                  <a:gd name="T37" fmla="*/ 95 h 101"/>
                  <a:gd name="T38" fmla="*/ 39 w 82"/>
                  <a:gd name="T39" fmla="*/ 94 h 101"/>
                  <a:gd name="T40" fmla="*/ 44 w 82"/>
                  <a:gd name="T41" fmla="*/ 100 h 101"/>
                  <a:gd name="T42" fmla="*/ 51 w 82"/>
                  <a:gd name="T43" fmla="*/ 100 h 101"/>
                  <a:gd name="T44" fmla="*/ 55 w 82"/>
                  <a:gd name="T45" fmla="*/ 98 h 101"/>
                  <a:gd name="T46" fmla="*/ 59 w 82"/>
                  <a:gd name="T47" fmla="*/ 97 h 101"/>
                  <a:gd name="T48" fmla="*/ 69 w 82"/>
                  <a:gd name="T49" fmla="*/ 94 h 101"/>
                  <a:gd name="T50" fmla="*/ 69 w 82"/>
                  <a:gd name="T51" fmla="*/ 91 h 101"/>
                  <a:gd name="T52" fmla="*/ 66 w 82"/>
                  <a:gd name="T53" fmla="*/ 90 h 101"/>
                  <a:gd name="T54" fmla="*/ 61 w 82"/>
                  <a:gd name="T55" fmla="*/ 83 h 101"/>
                  <a:gd name="T56" fmla="*/ 59 w 82"/>
                  <a:gd name="T57" fmla="*/ 80 h 101"/>
                  <a:gd name="T58" fmla="*/ 56 w 82"/>
                  <a:gd name="T59" fmla="*/ 78 h 101"/>
                  <a:gd name="T60" fmla="*/ 59 w 82"/>
                  <a:gd name="T61" fmla="*/ 75 h 101"/>
                  <a:gd name="T62" fmla="*/ 61 w 82"/>
                  <a:gd name="T63" fmla="*/ 67 h 101"/>
                  <a:gd name="T64" fmla="*/ 62 w 82"/>
                  <a:gd name="T65" fmla="*/ 64 h 101"/>
                  <a:gd name="T66" fmla="*/ 65 w 82"/>
                  <a:gd name="T67" fmla="*/ 62 h 101"/>
                  <a:gd name="T68" fmla="*/ 65 w 82"/>
                  <a:gd name="T69" fmla="*/ 58 h 101"/>
                  <a:gd name="T70" fmla="*/ 67 w 82"/>
                  <a:gd name="T71" fmla="*/ 55 h 101"/>
                  <a:gd name="T72" fmla="*/ 71 w 82"/>
                  <a:gd name="T73" fmla="*/ 52 h 101"/>
                  <a:gd name="T74" fmla="*/ 72 w 82"/>
                  <a:gd name="T75" fmla="*/ 45 h 101"/>
                  <a:gd name="T76" fmla="*/ 72 w 82"/>
                  <a:gd name="T77" fmla="*/ 42 h 101"/>
                  <a:gd name="T78" fmla="*/ 74 w 82"/>
                  <a:gd name="T79" fmla="*/ 37 h 101"/>
                  <a:gd name="T80" fmla="*/ 79 w 82"/>
                  <a:gd name="T81" fmla="*/ 29 h 101"/>
                  <a:gd name="T82" fmla="*/ 82 w 82"/>
                  <a:gd name="T83" fmla="*/ 27 h 101"/>
                  <a:gd name="T84" fmla="*/ 79 w 82"/>
                  <a:gd name="T85" fmla="*/ 23 h 101"/>
                  <a:gd name="T86" fmla="*/ 76 w 82"/>
                  <a:gd name="T87" fmla="*/ 17 h 101"/>
                  <a:gd name="T88" fmla="*/ 76 w 82"/>
                  <a:gd name="T89" fmla="*/ 11 h 101"/>
                  <a:gd name="T90" fmla="*/ 75 w 82"/>
                  <a:gd name="T91" fmla="*/ 9 h 101"/>
                  <a:gd name="T92" fmla="*/ 74 w 82"/>
                  <a:gd name="T93" fmla="*/ 5 h 101"/>
                  <a:gd name="T94" fmla="*/ 68 w 82"/>
                  <a:gd name="T95" fmla="*/ 0 h 101"/>
                  <a:gd name="T96" fmla="*/ 64 w 82"/>
                  <a:gd name="T97" fmla="*/ 2 h 101"/>
                  <a:gd name="T98" fmla="*/ 60 w 82"/>
                  <a:gd name="T99" fmla="*/ 5 h 101"/>
                  <a:gd name="T100" fmla="*/ 56 w 82"/>
                  <a:gd name="T101" fmla="*/ 5 h 101"/>
                  <a:gd name="T102" fmla="*/ 46 w 82"/>
                  <a:gd name="T103" fmla="*/ 5 h 101"/>
                  <a:gd name="T104" fmla="*/ 17 w 82"/>
                  <a:gd name="T105" fmla="*/ 5 h 101"/>
                  <a:gd name="T106" fmla="*/ 16 w 82"/>
                  <a:gd name="T107" fmla="*/ 14 h 101"/>
                  <a:gd name="T108" fmla="*/ 13 w 82"/>
                  <a:gd name="T109" fmla="*/ 16 h 101"/>
                  <a:gd name="T110" fmla="*/ 11 w 82"/>
                  <a:gd name="T111" fmla="*/ 18 h 101"/>
                  <a:gd name="T112" fmla="*/ 11 w 82"/>
                  <a:gd name="T113" fmla="*/ 32 h 101"/>
                  <a:gd name="T114" fmla="*/ 11 w 82"/>
                  <a:gd name="T115" fmla="*/ 37 h 101"/>
                  <a:gd name="T116" fmla="*/ 6 w 82"/>
                  <a:gd name="T11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01">
                    <a:moveTo>
                      <a:pt x="6" y="39"/>
                    </a:moveTo>
                    <a:cubicBezTo>
                      <a:pt x="6" y="39"/>
                      <a:pt x="6" y="40"/>
                      <a:pt x="6" y="41"/>
                    </a:cubicBezTo>
                    <a:cubicBezTo>
                      <a:pt x="5" y="42"/>
                      <a:pt x="4" y="42"/>
                      <a:pt x="4" y="43"/>
                    </a:cubicBezTo>
                    <a:cubicBezTo>
                      <a:pt x="4" y="45"/>
                      <a:pt x="2" y="47"/>
                      <a:pt x="2" y="49"/>
                    </a:cubicBezTo>
                    <a:cubicBezTo>
                      <a:pt x="2" y="50"/>
                      <a:pt x="3" y="51"/>
                      <a:pt x="2" y="51"/>
                    </a:cubicBezTo>
                    <a:cubicBezTo>
                      <a:pt x="2" y="52"/>
                      <a:pt x="0" y="53"/>
                      <a:pt x="1" y="53"/>
                    </a:cubicBezTo>
                    <a:cubicBezTo>
                      <a:pt x="4" y="53"/>
                      <a:pt x="3" y="57"/>
                      <a:pt x="4" y="58"/>
                    </a:cubicBezTo>
                    <a:cubicBezTo>
                      <a:pt x="4" y="59"/>
                      <a:pt x="5" y="59"/>
                      <a:pt x="6" y="60"/>
                    </a:cubicBezTo>
                    <a:cubicBezTo>
                      <a:pt x="6" y="61"/>
                      <a:pt x="6" y="62"/>
                      <a:pt x="6" y="63"/>
                    </a:cubicBezTo>
                    <a:cubicBezTo>
                      <a:pt x="7" y="65"/>
                      <a:pt x="9" y="66"/>
                      <a:pt x="9" y="68"/>
                    </a:cubicBezTo>
                    <a:cubicBezTo>
                      <a:pt x="9" y="69"/>
                      <a:pt x="8" y="74"/>
                      <a:pt x="9" y="74"/>
                    </a:cubicBezTo>
                    <a:cubicBezTo>
                      <a:pt x="12" y="74"/>
                      <a:pt x="13" y="75"/>
                      <a:pt x="15" y="76"/>
                    </a:cubicBezTo>
                    <a:cubicBezTo>
                      <a:pt x="17" y="77"/>
                      <a:pt x="16" y="80"/>
                      <a:pt x="18" y="81"/>
                    </a:cubicBezTo>
                    <a:cubicBezTo>
                      <a:pt x="19" y="82"/>
                      <a:pt x="22" y="82"/>
                      <a:pt x="22" y="84"/>
                    </a:cubicBezTo>
                    <a:cubicBezTo>
                      <a:pt x="22" y="86"/>
                      <a:pt x="25" y="87"/>
                      <a:pt x="26" y="88"/>
                    </a:cubicBezTo>
                    <a:cubicBezTo>
                      <a:pt x="26" y="89"/>
                      <a:pt x="26" y="90"/>
                      <a:pt x="26" y="91"/>
                    </a:cubicBezTo>
                    <a:cubicBezTo>
                      <a:pt x="27" y="91"/>
                      <a:pt x="28" y="92"/>
                      <a:pt x="28" y="92"/>
                    </a:cubicBezTo>
                    <a:cubicBezTo>
                      <a:pt x="29" y="93"/>
                      <a:pt x="30" y="95"/>
                      <a:pt x="32" y="96"/>
                    </a:cubicBezTo>
                    <a:cubicBezTo>
                      <a:pt x="33" y="97"/>
                      <a:pt x="33" y="93"/>
                      <a:pt x="35" y="95"/>
                    </a:cubicBezTo>
                    <a:cubicBezTo>
                      <a:pt x="37" y="96"/>
                      <a:pt x="37" y="94"/>
                      <a:pt x="39" y="94"/>
                    </a:cubicBezTo>
                    <a:cubicBezTo>
                      <a:pt x="41" y="95"/>
                      <a:pt x="42" y="98"/>
                      <a:pt x="44" y="100"/>
                    </a:cubicBezTo>
                    <a:cubicBezTo>
                      <a:pt x="46" y="95"/>
                      <a:pt x="49" y="101"/>
                      <a:pt x="51" y="100"/>
                    </a:cubicBezTo>
                    <a:cubicBezTo>
                      <a:pt x="52" y="99"/>
                      <a:pt x="53" y="98"/>
                      <a:pt x="55" y="98"/>
                    </a:cubicBezTo>
                    <a:cubicBezTo>
                      <a:pt x="56" y="98"/>
                      <a:pt x="58" y="98"/>
                      <a:pt x="59" y="97"/>
                    </a:cubicBezTo>
                    <a:cubicBezTo>
                      <a:pt x="61" y="93"/>
                      <a:pt x="65" y="91"/>
                      <a:pt x="69" y="94"/>
                    </a:cubicBezTo>
                    <a:cubicBezTo>
                      <a:pt x="69" y="93"/>
                      <a:pt x="69" y="92"/>
                      <a:pt x="69" y="91"/>
                    </a:cubicBezTo>
                    <a:cubicBezTo>
                      <a:pt x="69" y="90"/>
                      <a:pt x="66" y="90"/>
                      <a:pt x="66" y="90"/>
                    </a:cubicBezTo>
                    <a:cubicBezTo>
                      <a:pt x="64" y="88"/>
                      <a:pt x="63" y="85"/>
                      <a:pt x="61" y="83"/>
                    </a:cubicBezTo>
                    <a:cubicBezTo>
                      <a:pt x="60" y="82"/>
                      <a:pt x="60" y="81"/>
                      <a:pt x="59" y="80"/>
                    </a:cubicBezTo>
                    <a:cubicBezTo>
                      <a:pt x="58" y="79"/>
                      <a:pt x="57" y="79"/>
                      <a:pt x="56" y="78"/>
                    </a:cubicBezTo>
                    <a:cubicBezTo>
                      <a:pt x="53" y="75"/>
                      <a:pt x="59" y="75"/>
                      <a:pt x="59" y="75"/>
                    </a:cubicBezTo>
                    <a:cubicBezTo>
                      <a:pt x="61" y="74"/>
                      <a:pt x="60" y="69"/>
                      <a:pt x="61" y="67"/>
                    </a:cubicBezTo>
                    <a:cubicBezTo>
                      <a:pt x="61" y="66"/>
                      <a:pt x="61" y="64"/>
                      <a:pt x="62" y="64"/>
                    </a:cubicBezTo>
                    <a:cubicBezTo>
                      <a:pt x="63" y="63"/>
                      <a:pt x="65" y="63"/>
                      <a:pt x="65" y="62"/>
                    </a:cubicBezTo>
                    <a:cubicBezTo>
                      <a:pt x="65" y="61"/>
                      <a:pt x="65" y="60"/>
                      <a:pt x="65" y="58"/>
                    </a:cubicBezTo>
                    <a:cubicBezTo>
                      <a:pt x="65" y="57"/>
                      <a:pt x="66" y="56"/>
                      <a:pt x="67" y="55"/>
                    </a:cubicBezTo>
                    <a:cubicBezTo>
                      <a:pt x="68" y="53"/>
                      <a:pt x="70" y="54"/>
                      <a:pt x="71" y="52"/>
                    </a:cubicBezTo>
                    <a:cubicBezTo>
                      <a:pt x="71" y="50"/>
                      <a:pt x="72" y="48"/>
                      <a:pt x="72" y="45"/>
                    </a:cubicBezTo>
                    <a:cubicBezTo>
                      <a:pt x="72" y="44"/>
                      <a:pt x="72" y="43"/>
                      <a:pt x="72" y="42"/>
                    </a:cubicBezTo>
                    <a:cubicBezTo>
                      <a:pt x="72" y="40"/>
                      <a:pt x="74" y="38"/>
                      <a:pt x="74" y="37"/>
                    </a:cubicBezTo>
                    <a:cubicBezTo>
                      <a:pt x="74" y="33"/>
                      <a:pt x="75" y="30"/>
                      <a:pt x="79" y="29"/>
                    </a:cubicBezTo>
                    <a:cubicBezTo>
                      <a:pt x="80" y="29"/>
                      <a:pt x="81" y="29"/>
                      <a:pt x="82" y="27"/>
                    </a:cubicBezTo>
                    <a:cubicBezTo>
                      <a:pt x="82" y="26"/>
                      <a:pt x="80" y="24"/>
                      <a:pt x="79" y="23"/>
                    </a:cubicBezTo>
                    <a:cubicBezTo>
                      <a:pt x="77" y="21"/>
                      <a:pt x="76" y="19"/>
                      <a:pt x="76" y="17"/>
                    </a:cubicBezTo>
                    <a:cubicBezTo>
                      <a:pt x="76" y="16"/>
                      <a:pt x="75" y="11"/>
                      <a:pt x="76" y="11"/>
                    </a:cubicBezTo>
                    <a:cubicBezTo>
                      <a:pt x="77" y="10"/>
                      <a:pt x="76" y="10"/>
                      <a:pt x="75" y="9"/>
                    </a:cubicBezTo>
                    <a:cubicBezTo>
                      <a:pt x="74" y="8"/>
                      <a:pt x="74" y="7"/>
                      <a:pt x="74" y="5"/>
                    </a:cubicBezTo>
                    <a:cubicBezTo>
                      <a:pt x="72" y="3"/>
                      <a:pt x="69" y="2"/>
                      <a:pt x="68" y="0"/>
                    </a:cubicBezTo>
                    <a:cubicBezTo>
                      <a:pt x="67" y="0"/>
                      <a:pt x="65" y="1"/>
                      <a:pt x="64" y="2"/>
                    </a:cubicBezTo>
                    <a:cubicBezTo>
                      <a:pt x="63" y="5"/>
                      <a:pt x="61" y="3"/>
                      <a:pt x="60" y="5"/>
                    </a:cubicBezTo>
                    <a:cubicBezTo>
                      <a:pt x="59" y="9"/>
                      <a:pt x="58" y="5"/>
                      <a:pt x="56" y="5"/>
                    </a:cubicBezTo>
                    <a:cubicBezTo>
                      <a:pt x="52" y="5"/>
                      <a:pt x="49" y="5"/>
                      <a:pt x="46" y="5"/>
                    </a:cubicBezTo>
                    <a:cubicBezTo>
                      <a:pt x="37" y="5"/>
                      <a:pt x="27" y="5"/>
                      <a:pt x="17" y="5"/>
                    </a:cubicBezTo>
                    <a:cubicBezTo>
                      <a:pt x="15" y="5"/>
                      <a:pt x="16" y="12"/>
                      <a:pt x="16" y="14"/>
                    </a:cubicBezTo>
                    <a:cubicBezTo>
                      <a:pt x="16" y="16"/>
                      <a:pt x="15" y="16"/>
                      <a:pt x="13" y="16"/>
                    </a:cubicBezTo>
                    <a:cubicBezTo>
                      <a:pt x="10" y="16"/>
                      <a:pt x="11" y="16"/>
                      <a:pt x="11" y="18"/>
                    </a:cubicBezTo>
                    <a:cubicBezTo>
                      <a:pt x="11" y="23"/>
                      <a:pt x="11" y="27"/>
                      <a:pt x="11" y="32"/>
                    </a:cubicBezTo>
                    <a:cubicBezTo>
                      <a:pt x="11" y="34"/>
                      <a:pt x="11" y="36"/>
                      <a:pt x="11" y="37"/>
                    </a:cubicBezTo>
                    <a:cubicBezTo>
                      <a:pt x="11" y="39"/>
                      <a:pt x="7" y="38"/>
                      <a:pt x="6" y="3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096" name="Freeform 745">
                <a:extLst>
                  <a:ext uri="{FF2B5EF4-FFF2-40B4-BE49-F238E27FC236}">
                    <a16:creationId xmlns:a16="http://schemas.microsoft.com/office/drawing/2014/main" id="{B74E521F-CD8E-C95B-F777-5949D6023C12}"/>
                  </a:ext>
                </a:extLst>
              </p:cNvPr>
              <p:cNvSpPr/>
              <p:nvPr/>
            </p:nvSpPr>
            <p:spPr bwMode="auto">
              <a:xfrm>
                <a:off x="13480009" y="7252600"/>
                <a:ext cx="327588" cy="313470"/>
              </a:xfrm>
              <a:custGeom>
                <a:avLst/>
                <a:gdLst>
                  <a:gd name="T0" fmla="*/ 3 w 32"/>
                  <a:gd name="T1" fmla="*/ 19 h 29"/>
                  <a:gd name="T2" fmla="*/ 7 w 32"/>
                  <a:gd name="T3" fmla="*/ 20 h 29"/>
                  <a:gd name="T4" fmla="*/ 7 w 32"/>
                  <a:gd name="T5" fmla="*/ 17 h 29"/>
                  <a:gd name="T6" fmla="*/ 10 w 32"/>
                  <a:gd name="T7" fmla="*/ 19 h 29"/>
                  <a:gd name="T8" fmla="*/ 12 w 32"/>
                  <a:gd name="T9" fmla="*/ 18 h 29"/>
                  <a:gd name="T10" fmla="*/ 14 w 32"/>
                  <a:gd name="T11" fmla="*/ 18 h 29"/>
                  <a:gd name="T12" fmla="*/ 29 w 32"/>
                  <a:gd name="T13" fmla="*/ 29 h 29"/>
                  <a:gd name="T14" fmla="*/ 32 w 32"/>
                  <a:gd name="T15" fmla="*/ 27 h 29"/>
                  <a:gd name="T16" fmla="*/ 24 w 32"/>
                  <a:gd name="T17" fmla="*/ 19 h 29"/>
                  <a:gd name="T18" fmla="*/ 19 w 32"/>
                  <a:gd name="T19" fmla="*/ 16 h 29"/>
                  <a:gd name="T20" fmla="*/ 17 w 32"/>
                  <a:gd name="T21" fmla="*/ 14 h 29"/>
                  <a:gd name="T22" fmla="*/ 17 w 32"/>
                  <a:gd name="T23" fmla="*/ 16 h 29"/>
                  <a:gd name="T24" fmla="*/ 16 w 32"/>
                  <a:gd name="T25" fmla="*/ 14 h 29"/>
                  <a:gd name="T26" fmla="*/ 14 w 32"/>
                  <a:gd name="T27" fmla="*/ 9 h 29"/>
                  <a:gd name="T28" fmla="*/ 10 w 32"/>
                  <a:gd name="T29" fmla="*/ 0 h 29"/>
                  <a:gd name="T30" fmla="*/ 2 w 32"/>
                  <a:gd name="T31" fmla="*/ 7 h 29"/>
                  <a:gd name="T32" fmla="*/ 1 w 32"/>
                  <a:gd name="T33" fmla="*/ 13 h 29"/>
                  <a:gd name="T34" fmla="*/ 0 w 32"/>
                  <a:gd name="T35" fmla="*/ 20 h 29"/>
                  <a:gd name="T36" fmla="*/ 3 w 32"/>
                  <a:gd name="T3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9">
                    <a:moveTo>
                      <a:pt x="3" y="19"/>
                    </a:moveTo>
                    <a:cubicBezTo>
                      <a:pt x="4" y="19"/>
                      <a:pt x="6" y="21"/>
                      <a:pt x="7" y="20"/>
                    </a:cubicBezTo>
                    <a:cubicBezTo>
                      <a:pt x="7" y="19"/>
                      <a:pt x="6" y="17"/>
                      <a:pt x="7" y="17"/>
                    </a:cubicBezTo>
                    <a:cubicBezTo>
                      <a:pt x="9" y="17"/>
                      <a:pt x="9" y="19"/>
                      <a:pt x="10" y="19"/>
                    </a:cubicBezTo>
                    <a:cubicBezTo>
                      <a:pt x="11" y="19"/>
                      <a:pt x="12" y="18"/>
                      <a:pt x="12" y="18"/>
                    </a:cubicBezTo>
                    <a:cubicBezTo>
                      <a:pt x="13" y="17"/>
                      <a:pt x="14" y="18"/>
                      <a:pt x="14" y="18"/>
                    </a:cubicBezTo>
                    <a:cubicBezTo>
                      <a:pt x="22" y="18"/>
                      <a:pt x="25" y="24"/>
                      <a:pt x="29" y="29"/>
                    </a:cubicBezTo>
                    <a:cubicBezTo>
                      <a:pt x="30" y="29"/>
                      <a:pt x="31" y="28"/>
                      <a:pt x="32" y="27"/>
                    </a:cubicBezTo>
                    <a:cubicBezTo>
                      <a:pt x="29" y="25"/>
                      <a:pt x="26" y="22"/>
                      <a:pt x="24" y="19"/>
                    </a:cubicBezTo>
                    <a:cubicBezTo>
                      <a:pt x="23" y="17"/>
                      <a:pt x="21" y="17"/>
                      <a:pt x="19" y="16"/>
                    </a:cubicBezTo>
                    <a:cubicBezTo>
                      <a:pt x="18" y="16"/>
                      <a:pt x="18" y="14"/>
                      <a:pt x="17" y="14"/>
                    </a:cubicBezTo>
                    <a:cubicBezTo>
                      <a:pt x="16" y="14"/>
                      <a:pt x="17" y="15"/>
                      <a:pt x="17" y="16"/>
                    </a:cubicBezTo>
                    <a:cubicBezTo>
                      <a:pt x="17" y="16"/>
                      <a:pt x="16" y="14"/>
                      <a:pt x="16" y="14"/>
                    </a:cubicBezTo>
                    <a:cubicBezTo>
                      <a:pt x="15" y="12"/>
                      <a:pt x="14" y="11"/>
                      <a:pt x="14" y="9"/>
                    </a:cubicBezTo>
                    <a:cubicBezTo>
                      <a:pt x="13" y="6"/>
                      <a:pt x="13" y="3"/>
                      <a:pt x="10" y="0"/>
                    </a:cubicBezTo>
                    <a:cubicBezTo>
                      <a:pt x="9" y="4"/>
                      <a:pt x="4" y="4"/>
                      <a:pt x="2" y="7"/>
                    </a:cubicBezTo>
                    <a:cubicBezTo>
                      <a:pt x="1" y="9"/>
                      <a:pt x="2" y="11"/>
                      <a:pt x="1" y="13"/>
                    </a:cubicBezTo>
                    <a:cubicBezTo>
                      <a:pt x="0" y="15"/>
                      <a:pt x="0" y="17"/>
                      <a:pt x="0" y="20"/>
                    </a:cubicBezTo>
                    <a:cubicBezTo>
                      <a:pt x="1" y="19"/>
                      <a:pt x="2" y="19"/>
                      <a:pt x="3" y="1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097" name="Freeform 746">
                <a:extLst>
                  <a:ext uri="{FF2B5EF4-FFF2-40B4-BE49-F238E27FC236}">
                    <a16:creationId xmlns:a16="http://schemas.microsoft.com/office/drawing/2014/main" id="{A263A351-D2E7-D348-5D73-0A7D81CD523F}"/>
                  </a:ext>
                </a:extLst>
              </p:cNvPr>
              <p:cNvSpPr/>
              <p:nvPr/>
            </p:nvSpPr>
            <p:spPr bwMode="auto">
              <a:xfrm>
                <a:off x="13309241" y="7403805"/>
                <a:ext cx="756238" cy="663815"/>
              </a:xfrm>
              <a:custGeom>
                <a:avLst/>
                <a:gdLst>
                  <a:gd name="T0" fmla="*/ 70 w 74"/>
                  <a:gd name="T1" fmla="*/ 38 h 61"/>
                  <a:gd name="T2" fmla="*/ 57 w 74"/>
                  <a:gd name="T3" fmla="*/ 33 h 61"/>
                  <a:gd name="T4" fmla="*/ 51 w 74"/>
                  <a:gd name="T5" fmla="*/ 29 h 61"/>
                  <a:gd name="T6" fmla="*/ 48 w 74"/>
                  <a:gd name="T7" fmla="*/ 24 h 61"/>
                  <a:gd name="T8" fmla="*/ 51 w 74"/>
                  <a:gd name="T9" fmla="*/ 20 h 61"/>
                  <a:gd name="T10" fmla="*/ 45 w 74"/>
                  <a:gd name="T11" fmla="*/ 23 h 61"/>
                  <a:gd name="T12" fmla="*/ 44 w 74"/>
                  <a:gd name="T13" fmla="*/ 18 h 61"/>
                  <a:gd name="T14" fmla="*/ 44 w 74"/>
                  <a:gd name="T15" fmla="*/ 12 h 61"/>
                  <a:gd name="T16" fmla="*/ 37 w 74"/>
                  <a:gd name="T17" fmla="*/ 5 h 61"/>
                  <a:gd name="T18" fmla="*/ 28 w 74"/>
                  <a:gd name="T19" fmla="*/ 4 h 61"/>
                  <a:gd name="T20" fmla="*/ 24 w 74"/>
                  <a:gd name="T21" fmla="*/ 5 h 61"/>
                  <a:gd name="T22" fmla="*/ 21 w 74"/>
                  <a:gd name="T23" fmla="*/ 5 h 61"/>
                  <a:gd name="T24" fmla="*/ 18 w 74"/>
                  <a:gd name="T25" fmla="*/ 5 h 61"/>
                  <a:gd name="T26" fmla="*/ 17 w 74"/>
                  <a:gd name="T27" fmla="*/ 8 h 61"/>
                  <a:gd name="T28" fmla="*/ 15 w 74"/>
                  <a:gd name="T29" fmla="*/ 13 h 61"/>
                  <a:gd name="T30" fmla="*/ 12 w 74"/>
                  <a:gd name="T31" fmla="*/ 14 h 61"/>
                  <a:gd name="T32" fmla="*/ 10 w 74"/>
                  <a:gd name="T33" fmla="*/ 18 h 61"/>
                  <a:gd name="T34" fmla="*/ 10 w 74"/>
                  <a:gd name="T35" fmla="*/ 23 h 61"/>
                  <a:gd name="T36" fmla="*/ 5 w 74"/>
                  <a:gd name="T37" fmla="*/ 34 h 61"/>
                  <a:gd name="T38" fmla="*/ 1 w 74"/>
                  <a:gd name="T39" fmla="*/ 35 h 61"/>
                  <a:gd name="T40" fmla="*/ 2 w 74"/>
                  <a:gd name="T41" fmla="*/ 38 h 61"/>
                  <a:gd name="T42" fmla="*/ 9 w 74"/>
                  <a:gd name="T43" fmla="*/ 47 h 61"/>
                  <a:gd name="T44" fmla="*/ 13 w 74"/>
                  <a:gd name="T45" fmla="*/ 50 h 61"/>
                  <a:gd name="T46" fmla="*/ 14 w 74"/>
                  <a:gd name="T47" fmla="*/ 54 h 61"/>
                  <a:gd name="T48" fmla="*/ 20 w 74"/>
                  <a:gd name="T49" fmla="*/ 55 h 61"/>
                  <a:gd name="T50" fmla="*/ 25 w 74"/>
                  <a:gd name="T51" fmla="*/ 59 h 61"/>
                  <a:gd name="T52" fmla="*/ 33 w 74"/>
                  <a:gd name="T53" fmla="*/ 60 h 61"/>
                  <a:gd name="T54" fmla="*/ 39 w 74"/>
                  <a:gd name="T55" fmla="*/ 57 h 61"/>
                  <a:gd name="T56" fmla="*/ 47 w 74"/>
                  <a:gd name="T57" fmla="*/ 56 h 61"/>
                  <a:gd name="T58" fmla="*/ 54 w 74"/>
                  <a:gd name="T59" fmla="*/ 53 h 61"/>
                  <a:gd name="T60" fmla="*/ 59 w 74"/>
                  <a:gd name="T61" fmla="*/ 53 h 61"/>
                  <a:gd name="T62" fmla="*/ 74 w 74"/>
                  <a:gd name="T63" fmla="*/ 38 h 61"/>
                  <a:gd name="T64" fmla="*/ 70 w 74"/>
                  <a:gd name="T6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1">
                    <a:moveTo>
                      <a:pt x="70" y="38"/>
                    </a:moveTo>
                    <a:cubicBezTo>
                      <a:pt x="65" y="36"/>
                      <a:pt x="61" y="35"/>
                      <a:pt x="57" y="33"/>
                    </a:cubicBezTo>
                    <a:cubicBezTo>
                      <a:pt x="54" y="32"/>
                      <a:pt x="53" y="31"/>
                      <a:pt x="51" y="29"/>
                    </a:cubicBezTo>
                    <a:cubicBezTo>
                      <a:pt x="50" y="28"/>
                      <a:pt x="49" y="26"/>
                      <a:pt x="48" y="24"/>
                    </a:cubicBezTo>
                    <a:cubicBezTo>
                      <a:pt x="48" y="23"/>
                      <a:pt x="51" y="21"/>
                      <a:pt x="51" y="20"/>
                    </a:cubicBezTo>
                    <a:cubicBezTo>
                      <a:pt x="49" y="21"/>
                      <a:pt x="47" y="22"/>
                      <a:pt x="45" y="23"/>
                    </a:cubicBezTo>
                    <a:cubicBezTo>
                      <a:pt x="43" y="23"/>
                      <a:pt x="43" y="19"/>
                      <a:pt x="44" y="18"/>
                    </a:cubicBezTo>
                    <a:cubicBezTo>
                      <a:pt x="47" y="15"/>
                      <a:pt x="46" y="15"/>
                      <a:pt x="44" y="12"/>
                    </a:cubicBezTo>
                    <a:cubicBezTo>
                      <a:pt x="42" y="10"/>
                      <a:pt x="40" y="6"/>
                      <a:pt x="37" y="5"/>
                    </a:cubicBezTo>
                    <a:cubicBezTo>
                      <a:pt x="35" y="5"/>
                      <a:pt x="30" y="3"/>
                      <a:pt x="28" y="4"/>
                    </a:cubicBezTo>
                    <a:cubicBezTo>
                      <a:pt x="26" y="7"/>
                      <a:pt x="24" y="0"/>
                      <a:pt x="24" y="5"/>
                    </a:cubicBezTo>
                    <a:cubicBezTo>
                      <a:pt x="24" y="7"/>
                      <a:pt x="22" y="6"/>
                      <a:pt x="21" y="5"/>
                    </a:cubicBezTo>
                    <a:cubicBezTo>
                      <a:pt x="20" y="5"/>
                      <a:pt x="19" y="5"/>
                      <a:pt x="18" y="5"/>
                    </a:cubicBezTo>
                    <a:cubicBezTo>
                      <a:pt x="16" y="6"/>
                      <a:pt x="17" y="6"/>
                      <a:pt x="17" y="8"/>
                    </a:cubicBezTo>
                    <a:cubicBezTo>
                      <a:pt x="17" y="9"/>
                      <a:pt x="16" y="12"/>
                      <a:pt x="15" y="13"/>
                    </a:cubicBezTo>
                    <a:cubicBezTo>
                      <a:pt x="15" y="14"/>
                      <a:pt x="12" y="13"/>
                      <a:pt x="12" y="14"/>
                    </a:cubicBezTo>
                    <a:cubicBezTo>
                      <a:pt x="12" y="16"/>
                      <a:pt x="10" y="17"/>
                      <a:pt x="10" y="18"/>
                    </a:cubicBezTo>
                    <a:cubicBezTo>
                      <a:pt x="10" y="19"/>
                      <a:pt x="11" y="22"/>
                      <a:pt x="10" y="23"/>
                    </a:cubicBezTo>
                    <a:cubicBezTo>
                      <a:pt x="4" y="24"/>
                      <a:pt x="6" y="30"/>
                      <a:pt x="5" y="34"/>
                    </a:cubicBezTo>
                    <a:cubicBezTo>
                      <a:pt x="4" y="35"/>
                      <a:pt x="3" y="35"/>
                      <a:pt x="1" y="35"/>
                    </a:cubicBezTo>
                    <a:cubicBezTo>
                      <a:pt x="0" y="36"/>
                      <a:pt x="0" y="38"/>
                      <a:pt x="2" y="38"/>
                    </a:cubicBezTo>
                    <a:cubicBezTo>
                      <a:pt x="5" y="39"/>
                      <a:pt x="8" y="45"/>
                      <a:pt x="9" y="47"/>
                    </a:cubicBezTo>
                    <a:cubicBezTo>
                      <a:pt x="10" y="49"/>
                      <a:pt x="11" y="49"/>
                      <a:pt x="13" y="50"/>
                    </a:cubicBezTo>
                    <a:cubicBezTo>
                      <a:pt x="14" y="51"/>
                      <a:pt x="13" y="53"/>
                      <a:pt x="14" y="54"/>
                    </a:cubicBezTo>
                    <a:cubicBezTo>
                      <a:pt x="16" y="56"/>
                      <a:pt x="18" y="54"/>
                      <a:pt x="20" y="55"/>
                    </a:cubicBezTo>
                    <a:cubicBezTo>
                      <a:pt x="21" y="56"/>
                      <a:pt x="23" y="58"/>
                      <a:pt x="25" y="59"/>
                    </a:cubicBezTo>
                    <a:cubicBezTo>
                      <a:pt x="27" y="59"/>
                      <a:pt x="31" y="61"/>
                      <a:pt x="33" y="60"/>
                    </a:cubicBezTo>
                    <a:cubicBezTo>
                      <a:pt x="35" y="58"/>
                      <a:pt x="36" y="56"/>
                      <a:pt x="39" y="57"/>
                    </a:cubicBezTo>
                    <a:cubicBezTo>
                      <a:pt x="42" y="58"/>
                      <a:pt x="45" y="57"/>
                      <a:pt x="47" y="56"/>
                    </a:cubicBezTo>
                    <a:cubicBezTo>
                      <a:pt x="49" y="54"/>
                      <a:pt x="51" y="53"/>
                      <a:pt x="54" y="53"/>
                    </a:cubicBezTo>
                    <a:cubicBezTo>
                      <a:pt x="55" y="53"/>
                      <a:pt x="59" y="53"/>
                      <a:pt x="59" y="53"/>
                    </a:cubicBezTo>
                    <a:cubicBezTo>
                      <a:pt x="64" y="48"/>
                      <a:pt x="69" y="43"/>
                      <a:pt x="74" y="38"/>
                    </a:cubicBezTo>
                    <a:cubicBezTo>
                      <a:pt x="73" y="38"/>
                      <a:pt x="71" y="38"/>
                      <a:pt x="70" y="3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098" name="Freeform 747">
                <a:extLst>
                  <a:ext uri="{FF2B5EF4-FFF2-40B4-BE49-F238E27FC236}">
                    <a16:creationId xmlns:a16="http://schemas.microsoft.com/office/drawing/2014/main" id="{AD27902F-EB51-89A4-C69F-CB7BC5CEFD35}"/>
                  </a:ext>
                </a:extLst>
              </p:cNvPr>
              <p:cNvSpPr/>
              <p:nvPr/>
            </p:nvSpPr>
            <p:spPr bwMode="auto">
              <a:xfrm>
                <a:off x="13347577" y="7599261"/>
                <a:ext cx="888668" cy="899837"/>
              </a:xfrm>
              <a:custGeom>
                <a:avLst/>
                <a:gdLst>
                  <a:gd name="T0" fmla="*/ 86 w 87"/>
                  <a:gd name="T1" fmla="*/ 1 h 83"/>
                  <a:gd name="T2" fmla="*/ 83 w 87"/>
                  <a:gd name="T3" fmla="*/ 0 h 83"/>
                  <a:gd name="T4" fmla="*/ 79 w 87"/>
                  <a:gd name="T5" fmla="*/ 3 h 83"/>
                  <a:gd name="T6" fmla="*/ 71 w 87"/>
                  <a:gd name="T7" fmla="*/ 3 h 83"/>
                  <a:gd name="T8" fmla="*/ 69 w 87"/>
                  <a:gd name="T9" fmla="*/ 4 h 83"/>
                  <a:gd name="T10" fmla="*/ 68 w 87"/>
                  <a:gd name="T11" fmla="*/ 3 h 83"/>
                  <a:gd name="T12" fmla="*/ 63 w 87"/>
                  <a:gd name="T13" fmla="*/ 6 h 83"/>
                  <a:gd name="T14" fmla="*/ 58 w 87"/>
                  <a:gd name="T15" fmla="*/ 5 h 83"/>
                  <a:gd name="T16" fmla="*/ 53 w 87"/>
                  <a:gd name="T17" fmla="*/ 7 h 83"/>
                  <a:gd name="T18" fmla="*/ 47 w 87"/>
                  <a:gd name="T19" fmla="*/ 2 h 83"/>
                  <a:gd name="T20" fmla="*/ 44 w 87"/>
                  <a:gd name="T21" fmla="*/ 6 h 83"/>
                  <a:gd name="T22" fmla="*/ 48 w 87"/>
                  <a:gd name="T23" fmla="*/ 12 h 83"/>
                  <a:gd name="T24" fmla="*/ 56 w 87"/>
                  <a:gd name="T25" fmla="*/ 16 h 83"/>
                  <a:gd name="T26" fmla="*/ 70 w 87"/>
                  <a:gd name="T27" fmla="*/ 20 h 83"/>
                  <a:gd name="T28" fmla="*/ 63 w 87"/>
                  <a:gd name="T29" fmla="*/ 27 h 83"/>
                  <a:gd name="T30" fmla="*/ 58 w 87"/>
                  <a:gd name="T31" fmla="*/ 33 h 83"/>
                  <a:gd name="T32" fmla="*/ 55 w 87"/>
                  <a:gd name="T33" fmla="*/ 35 h 83"/>
                  <a:gd name="T34" fmla="*/ 48 w 87"/>
                  <a:gd name="T35" fmla="*/ 35 h 83"/>
                  <a:gd name="T36" fmla="*/ 42 w 87"/>
                  <a:gd name="T37" fmla="*/ 38 h 83"/>
                  <a:gd name="T38" fmla="*/ 36 w 87"/>
                  <a:gd name="T39" fmla="*/ 39 h 83"/>
                  <a:gd name="T40" fmla="*/ 32 w 87"/>
                  <a:gd name="T41" fmla="*/ 39 h 83"/>
                  <a:gd name="T42" fmla="*/ 26 w 87"/>
                  <a:gd name="T43" fmla="*/ 42 h 83"/>
                  <a:gd name="T44" fmla="*/ 21 w 87"/>
                  <a:gd name="T45" fmla="*/ 41 h 83"/>
                  <a:gd name="T46" fmla="*/ 16 w 87"/>
                  <a:gd name="T47" fmla="*/ 37 h 83"/>
                  <a:gd name="T48" fmla="*/ 11 w 87"/>
                  <a:gd name="T49" fmla="*/ 37 h 83"/>
                  <a:gd name="T50" fmla="*/ 7 w 87"/>
                  <a:gd name="T51" fmla="*/ 34 h 83"/>
                  <a:gd name="T52" fmla="*/ 0 w 87"/>
                  <a:gd name="T53" fmla="*/ 39 h 83"/>
                  <a:gd name="T54" fmla="*/ 3 w 87"/>
                  <a:gd name="T55" fmla="*/ 41 h 83"/>
                  <a:gd name="T56" fmla="*/ 4 w 87"/>
                  <a:gd name="T57" fmla="*/ 45 h 83"/>
                  <a:gd name="T58" fmla="*/ 3 w 87"/>
                  <a:gd name="T59" fmla="*/ 54 h 83"/>
                  <a:gd name="T60" fmla="*/ 0 w 87"/>
                  <a:gd name="T61" fmla="*/ 58 h 83"/>
                  <a:gd name="T62" fmla="*/ 3 w 87"/>
                  <a:gd name="T63" fmla="*/ 60 h 83"/>
                  <a:gd name="T64" fmla="*/ 1 w 87"/>
                  <a:gd name="T65" fmla="*/ 65 h 83"/>
                  <a:gd name="T66" fmla="*/ 4 w 87"/>
                  <a:gd name="T67" fmla="*/ 66 h 83"/>
                  <a:gd name="T68" fmla="*/ 15 w 87"/>
                  <a:gd name="T69" fmla="*/ 73 h 83"/>
                  <a:gd name="T70" fmla="*/ 19 w 87"/>
                  <a:gd name="T71" fmla="*/ 77 h 83"/>
                  <a:gd name="T72" fmla="*/ 26 w 87"/>
                  <a:gd name="T73" fmla="*/ 83 h 83"/>
                  <a:gd name="T74" fmla="*/ 30 w 87"/>
                  <a:gd name="T75" fmla="*/ 76 h 83"/>
                  <a:gd name="T76" fmla="*/ 33 w 87"/>
                  <a:gd name="T77" fmla="*/ 72 h 83"/>
                  <a:gd name="T78" fmla="*/ 35 w 87"/>
                  <a:gd name="T79" fmla="*/ 69 h 83"/>
                  <a:gd name="T80" fmla="*/ 40 w 87"/>
                  <a:gd name="T81" fmla="*/ 65 h 83"/>
                  <a:gd name="T82" fmla="*/ 59 w 87"/>
                  <a:gd name="T83" fmla="*/ 48 h 83"/>
                  <a:gd name="T84" fmla="*/ 77 w 87"/>
                  <a:gd name="T85" fmla="*/ 24 h 83"/>
                  <a:gd name="T86" fmla="*/ 84 w 87"/>
                  <a:gd name="T87" fmla="*/ 14 h 83"/>
                  <a:gd name="T88" fmla="*/ 86 w 87"/>
                  <a:gd name="T89" fmla="*/ 7 h 83"/>
                  <a:gd name="T90" fmla="*/ 86 w 87"/>
                  <a:gd name="T91" fmla="*/ 1 h 83"/>
                  <a:gd name="T92" fmla="*/ 86 w 87"/>
                  <a:gd name="T93"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83">
                    <a:moveTo>
                      <a:pt x="86" y="1"/>
                    </a:moveTo>
                    <a:cubicBezTo>
                      <a:pt x="87" y="0"/>
                      <a:pt x="84" y="0"/>
                      <a:pt x="83" y="0"/>
                    </a:cubicBezTo>
                    <a:cubicBezTo>
                      <a:pt x="82" y="1"/>
                      <a:pt x="81" y="2"/>
                      <a:pt x="79" y="3"/>
                    </a:cubicBezTo>
                    <a:cubicBezTo>
                      <a:pt x="77" y="3"/>
                      <a:pt x="74" y="3"/>
                      <a:pt x="71" y="3"/>
                    </a:cubicBezTo>
                    <a:cubicBezTo>
                      <a:pt x="71" y="4"/>
                      <a:pt x="70" y="4"/>
                      <a:pt x="69" y="4"/>
                    </a:cubicBezTo>
                    <a:cubicBezTo>
                      <a:pt x="68" y="4"/>
                      <a:pt x="68" y="3"/>
                      <a:pt x="68" y="3"/>
                    </a:cubicBezTo>
                    <a:cubicBezTo>
                      <a:pt x="66" y="4"/>
                      <a:pt x="65" y="6"/>
                      <a:pt x="63" y="6"/>
                    </a:cubicBezTo>
                    <a:cubicBezTo>
                      <a:pt x="61" y="6"/>
                      <a:pt x="61" y="5"/>
                      <a:pt x="58" y="5"/>
                    </a:cubicBezTo>
                    <a:cubicBezTo>
                      <a:pt x="57" y="6"/>
                      <a:pt x="55" y="8"/>
                      <a:pt x="53" y="7"/>
                    </a:cubicBezTo>
                    <a:cubicBezTo>
                      <a:pt x="50" y="6"/>
                      <a:pt x="49" y="5"/>
                      <a:pt x="47" y="2"/>
                    </a:cubicBezTo>
                    <a:cubicBezTo>
                      <a:pt x="47" y="3"/>
                      <a:pt x="44" y="5"/>
                      <a:pt x="44" y="6"/>
                    </a:cubicBezTo>
                    <a:cubicBezTo>
                      <a:pt x="45" y="8"/>
                      <a:pt x="46" y="10"/>
                      <a:pt x="48" y="12"/>
                    </a:cubicBezTo>
                    <a:cubicBezTo>
                      <a:pt x="50" y="14"/>
                      <a:pt x="53" y="15"/>
                      <a:pt x="56" y="16"/>
                    </a:cubicBezTo>
                    <a:cubicBezTo>
                      <a:pt x="61" y="18"/>
                      <a:pt x="65" y="20"/>
                      <a:pt x="70" y="20"/>
                    </a:cubicBezTo>
                    <a:cubicBezTo>
                      <a:pt x="68" y="22"/>
                      <a:pt x="65" y="25"/>
                      <a:pt x="63" y="27"/>
                    </a:cubicBezTo>
                    <a:cubicBezTo>
                      <a:pt x="61" y="29"/>
                      <a:pt x="59" y="31"/>
                      <a:pt x="58" y="33"/>
                    </a:cubicBezTo>
                    <a:cubicBezTo>
                      <a:pt x="57" y="33"/>
                      <a:pt x="56" y="35"/>
                      <a:pt x="55" y="35"/>
                    </a:cubicBezTo>
                    <a:cubicBezTo>
                      <a:pt x="53" y="36"/>
                      <a:pt x="50" y="34"/>
                      <a:pt x="48" y="35"/>
                    </a:cubicBezTo>
                    <a:cubicBezTo>
                      <a:pt x="46" y="35"/>
                      <a:pt x="44" y="37"/>
                      <a:pt x="42" y="38"/>
                    </a:cubicBezTo>
                    <a:cubicBezTo>
                      <a:pt x="40" y="39"/>
                      <a:pt x="38" y="40"/>
                      <a:pt x="36" y="39"/>
                    </a:cubicBezTo>
                    <a:cubicBezTo>
                      <a:pt x="35" y="39"/>
                      <a:pt x="33" y="38"/>
                      <a:pt x="32" y="39"/>
                    </a:cubicBezTo>
                    <a:cubicBezTo>
                      <a:pt x="29" y="41"/>
                      <a:pt x="29" y="43"/>
                      <a:pt x="26" y="42"/>
                    </a:cubicBezTo>
                    <a:cubicBezTo>
                      <a:pt x="24" y="41"/>
                      <a:pt x="22" y="41"/>
                      <a:pt x="21" y="41"/>
                    </a:cubicBezTo>
                    <a:cubicBezTo>
                      <a:pt x="19" y="40"/>
                      <a:pt x="17" y="38"/>
                      <a:pt x="16" y="37"/>
                    </a:cubicBezTo>
                    <a:cubicBezTo>
                      <a:pt x="15" y="37"/>
                      <a:pt x="12" y="38"/>
                      <a:pt x="11" y="37"/>
                    </a:cubicBezTo>
                    <a:cubicBezTo>
                      <a:pt x="10" y="36"/>
                      <a:pt x="8" y="34"/>
                      <a:pt x="7" y="34"/>
                    </a:cubicBezTo>
                    <a:cubicBezTo>
                      <a:pt x="3" y="35"/>
                      <a:pt x="2" y="36"/>
                      <a:pt x="0" y="39"/>
                    </a:cubicBezTo>
                    <a:cubicBezTo>
                      <a:pt x="0" y="40"/>
                      <a:pt x="3" y="40"/>
                      <a:pt x="3" y="41"/>
                    </a:cubicBezTo>
                    <a:cubicBezTo>
                      <a:pt x="3" y="43"/>
                      <a:pt x="3" y="44"/>
                      <a:pt x="4" y="45"/>
                    </a:cubicBezTo>
                    <a:cubicBezTo>
                      <a:pt x="6" y="47"/>
                      <a:pt x="5" y="52"/>
                      <a:pt x="3" y="54"/>
                    </a:cubicBezTo>
                    <a:cubicBezTo>
                      <a:pt x="2" y="55"/>
                      <a:pt x="1" y="56"/>
                      <a:pt x="0" y="58"/>
                    </a:cubicBezTo>
                    <a:cubicBezTo>
                      <a:pt x="0" y="61"/>
                      <a:pt x="2" y="59"/>
                      <a:pt x="3" y="60"/>
                    </a:cubicBezTo>
                    <a:cubicBezTo>
                      <a:pt x="3" y="60"/>
                      <a:pt x="0" y="64"/>
                      <a:pt x="1" y="65"/>
                    </a:cubicBezTo>
                    <a:cubicBezTo>
                      <a:pt x="2" y="65"/>
                      <a:pt x="3" y="66"/>
                      <a:pt x="4" y="66"/>
                    </a:cubicBezTo>
                    <a:cubicBezTo>
                      <a:pt x="8" y="69"/>
                      <a:pt x="12" y="71"/>
                      <a:pt x="15" y="73"/>
                    </a:cubicBezTo>
                    <a:cubicBezTo>
                      <a:pt x="18" y="74"/>
                      <a:pt x="19" y="74"/>
                      <a:pt x="19" y="77"/>
                    </a:cubicBezTo>
                    <a:cubicBezTo>
                      <a:pt x="19" y="79"/>
                      <a:pt x="25" y="82"/>
                      <a:pt x="26" y="83"/>
                    </a:cubicBezTo>
                    <a:cubicBezTo>
                      <a:pt x="28" y="80"/>
                      <a:pt x="29" y="78"/>
                      <a:pt x="30" y="76"/>
                    </a:cubicBezTo>
                    <a:cubicBezTo>
                      <a:pt x="30" y="74"/>
                      <a:pt x="31" y="72"/>
                      <a:pt x="33" y="72"/>
                    </a:cubicBezTo>
                    <a:cubicBezTo>
                      <a:pt x="34" y="71"/>
                      <a:pt x="34" y="70"/>
                      <a:pt x="35" y="69"/>
                    </a:cubicBezTo>
                    <a:cubicBezTo>
                      <a:pt x="37" y="68"/>
                      <a:pt x="38" y="67"/>
                      <a:pt x="40" y="65"/>
                    </a:cubicBezTo>
                    <a:cubicBezTo>
                      <a:pt x="45" y="57"/>
                      <a:pt x="52" y="53"/>
                      <a:pt x="59" y="48"/>
                    </a:cubicBezTo>
                    <a:cubicBezTo>
                      <a:pt x="68" y="42"/>
                      <a:pt x="73" y="33"/>
                      <a:pt x="77" y="24"/>
                    </a:cubicBezTo>
                    <a:cubicBezTo>
                      <a:pt x="79" y="20"/>
                      <a:pt x="82" y="18"/>
                      <a:pt x="84" y="14"/>
                    </a:cubicBezTo>
                    <a:cubicBezTo>
                      <a:pt x="85" y="12"/>
                      <a:pt x="85" y="9"/>
                      <a:pt x="86" y="7"/>
                    </a:cubicBezTo>
                    <a:cubicBezTo>
                      <a:pt x="86" y="6"/>
                      <a:pt x="85" y="2"/>
                      <a:pt x="86" y="1"/>
                    </a:cubicBezTo>
                    <a:cubicBezTo>
                      <a:pt x="86" y="1"/>
                      <a:pt x="86" y="1"/>
                      <a:pt x="86"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099" name="Freeform 748">
                <a:extLst>
                  <a:ext uri="{FF2B5EF4-FFF2-40B4-BE49-F238E27FC236}">
                    <a16:creationId xmlns:a16="http://schemas.microsoft.com/office/drawing/2014/main" id="{B573BB4B-7FB2-E7AB-F554-9ED5F3CE58D5}"/>
                  </a:ext>
                </a:extLst>
              </p:cNvPr>
              <p:cNvSpPr/>
              <p:nvPr/>
            </p:nvSpPr>
            <p:spPr bwMode="auto">
              <a:xfrm>
                <a:off x="13748350" y="7547630"/>
                <a:ext cx="90610" cy="118010"/>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00" name="Freeform 749">
                <a:extLst>
                  <a:ext uri="{FF2B5EF4-FFF2-40B4-BE49-F238E27FC236}">
                    <a16:creationId xmlns:a16="http://schemas.microsoft.com/office/drawing/2014/main" id="{FCEC4DB4-8CA8-1FBD-F091-8252314941A7}"/>
                  </a:ext>
                </a:extLst>
              </p:cNvPr>
              <p:cNvSpPr/>
              <p:nvPr/>
            </p:nvSpPr>
            <p:spPr bwMode="auto">
              <a:xfrm>
                <a:off x="13134995" y="8023365"/>
                <a:ext cx="264855" cy="302405"/>
              </a:xfrm>
              <a:custGeom>
                <a:avLst/>
                <a:gdLst>
                  <a:gd name="T0" fmla="*/ 22 w 26"/>
                  <a:gd name="T1" fmla="*/ 18 h 28"/>
                  <a:gd name="T2" fmla="*/ 25 w 26"/>
                  <a:gd name="T3" fmla="*/ 14 h 28"/>
                  <a:gd name="T4" fmla="*/ 26 w 26"/>
                  <a:gd name="T5" fmla="*/ 8 h 28"/>
                  <a:gd name="T6" fmla="*/ 24 w 26"/>
                  <a:gd name="T7" fmla="*/ 3 h 28"/>
                  <a:gd name="T8" fmla="*/ 21 w 26"/>
                  <a:gd name="T9" fmla="*/ 0 h 28"/>
                  <a:gd name="T10" fmla="*/ 16 w 26"/>
                  <a:gd name="T11" fmla="*/ 1 h 28"/>
                  <a:gd name="T12" fmla="*/ 12 w 26"/>
                  <a:gd name="T13" fmla="*/ 3 h 28"/>
                  <a:gd name="T14" fmla="*/ 6 w 26"/>
                  <a:gd name="T15" fmla="*/ 2 h 28"/>
                  <a:gd name="T16" fmla="*/ 7 w 26"/>
                  <a:gd name="T17" fmla="*/ 8 h 28"/>
                  <a:gd name="T18" fmla="*/ 6 w 26"/>
                  <a:gd name="T19" fmla="*/ 12 h 28"/>
                  <a:gd name="T20" fmla="*/ 2 w 26"/>
                  <a:gd name="T21" fmla="*/ 16 h 28"/>
                  <a:gd name="T22" fmla="*/ 0 w 26"/>
                  <a:gd name="T23" fmla="*/ 22 h 28"/>
                  <a:gd name="T24" fmla="*/ 0 w 26"/>
                  <a:gd name="T25" fmla="*/ 27 h 28"/>
                  <a:gd name="T26" fmla="*/ 4 w 26"/>
                  <a:gd name="T27" fmla="*/ 26 h 28"/>
                  <a:gd name="T28" fmla="*/ 11 w 26"/>
                  <a:gd name="T29" fmla="*/ 25 h 28"/>
                  <a:gd name="T30" fmla="*/ 14 w 26"/>
                  <a:gd name="T31" fmla="*/ 20 h 28"/>
                  <a:gd name="T32" fmla="*/ 21 w 26"/>
                  <a:gd name="T33" fmla="*/ 20 h 28"/>
                  <a:gd name="T34" fmla="*/ 22 w 26"/>
                  <a:gd name="T35" fmla="*/ 18 h 28"/>
                  <a:gd name="T36" fmla="*/ 22 w 26"/>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22" y="18"/>
                    </a:moveTo>
                    <a:cubicBezTo>
                      <a:pt x="22" y="16"/>
                      <a:pt x="24" y="15"/>
                      <a:pt x="25" y="14"/>
                    </a:cubicBezTo>
                    <a:cubicBezTo>
                      <a:pt x="26" y="13"/>
                      <a:pt x="26" y="10"/>
                      <a:pt x="26" y="8"/>
                    </a:cubicBezTo>
                    <a:cubicBezTo>
                      <a:pt x="26" y="6"/>
                      <a:pt x="24" y="5"/>
                      <a:pt x="24" y="3"/>
                    </a:cubicBezTo>
                    <a:cubicBezTo>
                      <a:pt x="24" y="1"/>
                      <a:pt x="22" y="1"/>
                      <a:pt x="21" y="0"/>
                    </a:cubicBezTo>
                    <a:cubicBezTo>
                      <a:pt x="20" y="1"/>
                      <a:pt x="18" y="0"/>
                      <a:pt x="16" y="1"/>
                    </a:cubicBezTo>
                    <a:cubicBezTo>
                      <a:pt x="15" y="2"/>
                      <a:pt x="13" y="4"/>
                      <a:pt x="12" y="3"/>
                    </a:cubicBezTo>
                    <a:cubicBezTo>
                      <a:pt x="10" y="1"/>
                      <a:pt x="7" y="0"/>
                      <a:pt x="6" y="2"/>
                    </a:cubicBezTo>
                    <a:cubicBezTo>
                      <a:pt x="5" y="4"/>
                      <a:pt x="6" y="7"/>
                      <a:pt x="7" y="8"/>
                    </a:cubicBezTo>
                    <a:cubicBezTo>
                      <a:pt x="8" y="10"/>
                      <a:pt x="7" y="10"/>
                      <a:pt x="6" y="12"/>
                    </a:cubicBezTo>
                    <a:cubicBezTo>
                      <a:pt x="5" y="14"/>
                      <a:pt x="3" y="15"/>
                      <a:pt x="2" y="16"/>
                    </a:cubicBezTo>
                    <a:cubicBezTo>
                      <a:pt x="1" y="18"/>
                      <a:pt x="0" y="19"/>
                      <a:pt x="0" y="22"/>
                    </a:cubicBezTo>
                    <a:cubicBezTo>
                      <a:pt x="0" y="23"/>
                      <a:pt x="1" y="25"/>
                      <a:pt x="0" y="27"/>
                    </a:cubicBezTo>
                    <a:cubicBezTo>
                      <a:pt x="2" y="28"/>
                      <a:pt x="2" y="27"/>
                      <a:pt x="4" y="26"/>
                    </a:cubicBezTo>
                    <a:cubicBezTo>
                      <a:pt x="6" y="25"/>
                      <a:pt x="9" y="25"/>
                      <a:pt x="11" y="25"/>
                    </a:cubicBezTo>
                    <a:cubicBezTo>
                      <a:pt x="10" y="22"/>
                      <a:pt x="12" y="21"/>
                      <a:pt x="14" y="20"/>
                    </a:cubicBezTo>
                    <a:cubicBezTo>
                      <a:pt x="16" y="19"/>
                      <a:pt x="20" y="17"/>
                      <a:pt x="21" y="20"/>
                    </a:cubicBezTo>
                    <a:cubicBezTo>
                      <a:pt x="21" y="19"/>
                      <a:pt x="21" y="18"/>
                      <a:pt x="22" y="18"/>
                    </a:cubicBezTo>
                    <a:cubicBezTo>
                      <a:pt x="22" y="16"/>
                      <a:pt x="21" y="18"/>
                      <a:pt x="22" y="1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01" name="Freeform 750">
                <a:extLst>
                  <a:ext uri="{FF2B5EF4-FFF2-40B4-BE49-F238E27FC236}">
                    <a16:creationId xmlns:a16="http://schemas.microsoft.com/office/drawing/2014/main" id="{8F7F95D0-C083-654C-1FDA-B38F2B79C54E}"/>
                  </a:ext>
                </a:extLst>
              </p:cNvPr>
              <p:cNvSpPr/>
              <p:nvPr/>
            </p:nvSpPr>
            <p:spPr bwMode="auto">
              <a:xfrm>
                <a:off x="13103629" y="8370023"/>
                <a:ext cx="101063" cy="106947"/>
              </a:xfrm>
              <a:custGeom>
                <a:avLst/>
                <a:gdLst>
                  <a:gd name="T0" fmla="*/ 1 w 10"/>
                  <a:gd name="T1" fmla="*/ 6 h 10"/>
                  <a:gd name="T2" fmla="*/ 3 w 10"/>
                  <a:gd name="T3" fmla="*/ 10 h 10"/>
                  <a:gd name="T4" fmla="*/ 9 w 10"/>
                  <a:gd name="T5" fmla="*/ 5 h 10"/>
                  <a:gd name="T6" fmla="*/ 8 w 10"/>
                  <a:gd name="T7" fmla="*/ 0 h 10"/>
                  <a:gd name="T8" fmla="*/ 4 w 10"/>
                  <a:gd name="T9" fmla="*/ 1 h 10"/>
                  <a:gd name="T10" fmla="*/ 0 w 10"/>
                  <a:gd name="T11" fmla="*/ 1 h 10"/>
                  <a:gd name="T12" fmla="*/ 1 w 10"/>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 y="6"/>
                    </a:moveTo>
                    <a:cubicBezTo>
                      <a:pt x="2" y="7"/>
                      <a:pt x="2" y="9"/>
                      <a:pt x="3" y="10"/>
                    </a:cubicBezTo>
                    <a:cubicBezTo>
                      <a:pt x="5" y="9"/>
                      <a:pt x="7" y="7"/>
                      <a:pt x="9" y="5"/>
                    </a:cubicBezTo>
                    <a:cubicBezTo>
                      <a:pt x="10" y="3"/>
                      <a:pt x="5" y="4"/>
                      <a:pt x="8" y="0"/>
                    </a:cubicBezTo>
                    <a:cubicBezTo>
                      <a:pt x="7" y="0"/>
                      <a:pt x="3" y="0"/>
                      <a:pt x="4" y="1"/>
                    </a:cubicBezTo>
                    <a:cubicBezTo>
                      <a:pt x="5" y="3"/>
                      <a:pt x="1" y="2"/>
                      <a:pt x="0" y="1"/>
                    </a:cubicBezTo>
                    <a:cubicBezTo>
                      <a:pt x="0" y="3"/>
                      <a:pt x="1" y="4"/>
                      <a:pt x="1"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02" name="Freeform 751">
                <a:extLst>
                  <a:ext uri="{FF2B5EF4-FFF2-40B4-BE49-F238E27FC236}">
                    <a16:creationId xmlns:a16="http://schemas.microsoft.com/office/drawing/2014/main" id="{F764F8F4-82E8-2F3D-8B8A-1F131BA28EB7}"/>
                  </a:ext>
                </a:extLst>
              </p:cNvPr>
              <p:cNvSpPr/>
              <p:nvPr/>
            </p:nvSpPr>
            <p:spPr bwMode="auto">
              <a:xfrm>
                <a:off x="13103629" y="8303643"/>
                <a:ext cx="111517" cy="99573"/>
              </a:xfrm>
              <a:custGeom>
                <a:avLst/>
                <a:gdLst>
                  <a:gd name="T0" fmla="*/ 3 w 11"/>
                  <a:gd name="T1" fmla="*/ 1 h 9"/>
                  <a:gd name="T2" fmla="*/ 0 w 11"/>
                  <a:gd name="T3" fmla="*/ 7 h 9"/>
                  <a:gd name="T4" fmla="*/ 4 w 11"/>
                  <a:gd name="T5" fmla="*/ 7 h 9"/>
                  <a:gd name="T6" fmla="*/ 8 w 11"/>
                  <a:gd name="T7" fmla="*/ 6 h 9"/>
                  <a:gd name="T8" fmla="*/ 7 w 11"/>
                  <a:gd name="T9" fmla="*/ 0 h 9"/>
                  <a:gd name="T10" fmla="*/ 3 w 11"/>
                  <a:gd name="T11" fmla="*/ 1 h 9"/>
                  <a:gd name="T12" fmla="*/ 3 w 1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1"/>
                    </a:moveTo>
                    <a:cubicBezTo>
                      <a:pt x="1" y="2"/>
                      <a:pt x="0" y="5"/>
                      <a:pt x="0" y="7"/>
                    </a:cubicBezTo>
                    <a:cubicBezTo>
                      <a:pt x="1" y="8"/>
                      <a:pt x="5" y="9"/>
                      <a:pt x="4" y="7"/>
                    </a:cubicBezTo>
                    <a:cubicBezTo>
                      <a:pt x="3" y="6"/>
                      <a:pt x="7" y="6"/>
                      <a:pt x="8" y="6"/>
                    </a:cubicBezTo>
                    <a:cubicBezTo>
                      <a:pt x="11" y="5"/>
                      <a:pt x="8" y="1"/>
                      <a:pt x="7" y="0"/>
                    </a:cubicBezTo>
                    <a:cubicBezTo>
                      <a:pt x="5" y="1"/>
                      <a:pt x="5" y="2"/>
                      <a:pt x="3" y="1"/>
                    </a:cubicBezTo>
                    <a:cubicBezTo>
                      <a:pt x="2" y="1"/>
                      <a:pt x="4" y="1"/>
                      <a:pt x="3"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03" name="Freeform 752">
                <a:extLst>
                  <a:ext uri="{FF2B5EF4-FFF2-40B4-BE49-F238E27FC236}">
                    <a16:creationId xmlns:a16="http://schemas.microsoft.com/office/drawing/2014/main" id="{51C55104-3562-298D-FB34-2FD58F788FFB}"/>
                  </a:ext>
                </a:extLst>
              </p:cNvPr>
              <p:cNvSpPr/>
              <p:nvPr/>
            </p:nvSpPr>
            <p:spPr bwMode="auto">
              <a:xfrm>
                <a:off x="13124540" y="8270450"/>
                <a:ext cx="550626" cy="630625"/>
              </a:xfrm>
              <a:custGeom>
                <a:avLst/>
                <a:gdLst>
                  <a:gd name="T0" fmla="*/ 41 w 54"/>
                  <a:gd name="T1" fmla="*/ 13 h 58"/>
                  <a:gd name="T2" fmla="*/ 23 w 54"/>
                  <a:gd name="T3" fmla="*/ 3 h 58"/>
                  <a:gd name="T4" fmla="*/ 17 w 54"/>
                  <a:gd name="T5" fmla="*/ 7 h 58"/>
                  <a:gd name="T6" fmla="*/ 21 w 54"/>
                  <a:gd name="T7" fmla="*/ 9 h 58"/>
                  <a:gd name="T8" fmla="*/ 17 w 54"/>
                  <a:gd name="T9" fmla="*/ 9 h 58"/>
                  <a:gd name="T10" fmla="*/ 13 w 54"/>
                  <a:gd name="T11" fmla="*/ 10 h 58"/>
                  <a:gd name="T12" fmla="*/ 11 w 54"/>
                  <a:gd name="T13" fmla="*/ 8 h 58"/>
                  <a:gd name="T14" fmla="*/ 12 w 54"/>
                  <a:gd name="T15" fmla="*/ 4 h 58"/>
                  <a:gd name="T16" fmla="*/ 5 w 54"/>
                  <a:gd name="T17" fmla="*/ 3 h 58"/>
                  <a:gd name="T18" fmla="*/ 7 w 54"/>
                  <a:gd name="T19" fmla="*/ 8 h 58"/>
                  <a:gd name="T20" fmla="*/ 5 w 54"/>
                  <a:gd name="T21" fmla="*/ 12 h 58"/>
                  <a:gd name="T22" fmla="*/ 6 w 54"/>
                  <a:gd name="T23" fmla="*/ 16 h 58"/>
                  <a:gd name="T24" fmla="*/ 2 w 54"/>
                  <a:gd name="T25" fmla="*/ 18 h 58"/>
                  <a:gd name="T26" fmla="*/ 1 w 54"/>
                  <a:gd name="T27" fmla="*/ 21 h 58"/>
                  <a:gd name="T28" fmla="*/ 5 w 54"/>
                  <a:gd name="T29" fmla="*/ 33 h 58"/>
                  <a:gd name="T30" fmla="*/ 12 w 54"/>
                  <a:gd name="T31" fmla="*/ 42 h 58"/>
                  <a:gd name="T32" fmla="*/ 15 w 54"/>
                  <a:gd name="T33" fmla="*/ 43 h 58"/>
                  <a:gd name="T34" fmla="*/ 17 w 54"/>
                  <a:gd name="T35" fmla="*/ 45 h 58"/>
                  <a:gd name="T36" fmla="*/ 24 w 54"/>
                  <a:gd name="T37" fmla="*/ 47 h 58"/>
                  <a:gd name="T38" fmla="*/ 25 w 54"/>
                  <a:gd name="T39" fmla="*/ 53 h 58"/>
                  <a:gd name="T40" fmla="*/ 27 w 54"/>
                  <a:gd name="T41" fmla="*/ 55 h 58"/>
                  <a:gd name="T42" fmla="*/ 30 w 54"/>
                  <a:gd name="T43" fmla="*/ 55 h 58"/>
                  <a:gd name="T44" fmla="*/ 33 w 54"/>
                  <a:gd name="T45" fmla="*/ 56 h 58"/>
                  <a:gd name="T46" fmla="*/ 36 w 54"/>
                  <a:gd name="T47" fmla="*/ 55 h 58"/>
                  <a:gd name="T48" fmla="*/ 42 w 54"/>
                  <a:gd name="T49" fmla="*/ 55 h 58"/>
                  <a:gd name="T50" fmla="*/ 46 w 54"/>
                  <a:gd name="T51" fmla="*/ 54 h 58"/>
                  <a:gd name="T52" fmla="*/ 54 w 54"/>
                  <a:gd name="T53" fmla="*/ 49 h 58"/>
                  <a:gd name="T54" fmla="*/ 49 w 54"/>
                  <a:gd name="T55" fmla="*/ 36 h 58"/>
                  <a:gd name="T56" fmla="*/ 49 w 54"/>
                  <a:gd name="T57" fmla="*/ 32 h 58"/>
                  <a:gd name="T58" fmla="*/ 46 w 54"/>
                  <a:gd name="T59" fmla="*/ 28 h 58"/>
                  <a:gd name="T60" fmla="*/ 48 w 54"/>
                  <a:gd name="T61" fmla="*/ 20 h 58"/>
                  <a:gd name="T62" fmla="*/ 45 w 54"/>
                  <a:gd name="T63" fmla="*/ 18 h 58"/>
                  <a:gd name="T64" fmla="*/ 41 w 54"/>
                  <a:gd name="T65" fmla="*/ 16 h 58"/>
                  <a:gd name="T66" fmla="*/ 41 w 54"/>
                  <a:gd name="T6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8">
                    <a:moveTo>
                      <a:pt x="41" y="13"/>
                    </a:moveTo>
                    <a:cubicBezTo>
                      <a:pt x="35" y="9"/>
                      <a:pt x="29" y="6"/>
                      <a:pt x="23" y="3"/>
                    </a:cubicBezTo>
                    <a:cubicBezTo>
                      <a:pt x="22" y="5"/>
                      <a:pt x="19" y="7"/>
                      <a:pt x="17" y="7"/>
                    </a:cubicBezTo>
                    <a:cubicBezTo>
                      <a:pt x="17" y="7"/>
                      <a:pt x="21" y="8"/>
                      <a:pt x="21" y="9"/>
                    </a:cubicBezTo>
                    <a:cubicBezTo>
                      <a:pt x="20" y="10"/>
                      <a:pt x="18" y="9"/>
                      <a:pt x="17" y="9"/>
                    </a:cubicBezTo>
                    <a:cubicBezTo>
                      <a:pt x="15" y="8"/>
                      <a:pt x="15" y="9"/>
                      <a:pt x="13" y="10"/>
                    </a:cubicBezTo>
                    <a:cubicBezTo>
                      <a:pt x="13" y="10"/>
                      <a:pt x="11" y="9"/>
                      <a:pt x="11" y="8"/>
                    </a:cubicBezTo>
                    <a:cubicBezTo>
                      <a:pt x="10" y="7"/>
                      <a:pt x="11" y="5"/>
                      <a:pt x="12" y="4"/>
                    </a:cubicBezTo>
                    <a:cubicBezTo>
                      <a:pt x="13" y="0"/>
                      <a:pt x="7" y="2"/>
                      <a:pt x="5" y="3"/>
                    </a:cubicBezTo>
                    <a:cubicBezTo>
                      <a:pt x="6" y="4"/>
                      <a:pt x="8" y="7"/>
                      <a:pt x="7" y="8"/>
                    </a:cubicBezTo>
                    <a:cubicBezTo>
                      <a:pt x="7" y="9"/>
                      <a:pt x="3" y="12"/>
                      <a:pt x="5" y="12"/>
                    </a:cubicBezTo>
                    <a:cubicBezTo>
                      <a:pt x="8" y="13"/>
                      <a:pt x="7" y="14"/>
                      <a:pt x="6" y="16"/>
                    </a:cubicBezTo>
                    <a:cubicBezTo>
                      <a:pt x="5" y="16"/>
                      <a:pt x="3" y="17"/>
                      <a:pt x="2" y="18"/>
                    </a:cubicBezTo>
                    <a:cubicBezTo>
                      <a:pt x="0" y="19"/>
                      <a:pt x="1" y="19"/>
                      <a:pt x="1" y="21"/>
                    </a:cubicBezTo>
                    <a:cubicBezTo>
                      <a:pt x="2" y="26"/>
                      <a:pt x="4" y="29"/>
                      <a:pt x="5" y="33"/>
                    </a:cubicBezTo>
                    <a:cubicBezTo>
                      <a:pt x="5" y="38"/>
                      <a:pt x="9" y="40"/>
                      <a:pt x="12" y="42"/>
                    </a:cubicBezTo>
                    <a:cubicBezTo>
                      <a:pt x="13" y="43"/>
                      <a:pt x="14" y="43"/>
                      <a:pt x="15" y="43"/>
                    </a:cubicBezTo>
                    <a:cubicBezTo>
                      <a:pt x="16" y="43"/>
                      <a:pt x="16" y="44"/>
                      <a:pt x="17" y="45"/>
                    </a:cubicBezTo>
                    <a:cubicBezTo>
                      <a:pt x="19" y="45"/>
                      <a:pt x="22" y="45"/>
                      <a:pt x="24" y="47"/>
                    </a:cubicBezTo>
                    <a:cubicBezTo>
                      <a:pt x="25" y="48"/>
                      <a:pt x="25" y="51"/>
                      <a:pt x="25" y="53"/>
                    </a:cubicBezTo>
                    <a:cubicBezTo>
                      <a:pt x="26" y="54"/>
                      <a:pt x="25" y="55"/>
                      <a:pt x="27" y="55"/>
                    </a:cubicBezTo>
                    <a:cubicBezTo>
                      <a:pt x="28" y="55"/>
                      <a:pt x="29" y="55"/>
                      <a:pt x="30" y="55"/>
                    </a:cubicBezTo>
                    <a:cubicBezTo>
                      <a:pt x="31" y="55"/>
                      <a:pt x="32" y="55"/>
                      <a:pt x="33" y="56"/>
                    </a:cubicBezTo>
                    <a:cubicBezTo>
                      <a:pt x="34" y="57"/>
                      <a:pt x="35" y="56"/>
                      <a:pt x="36" y="55"/>
                    </a:cubicBezTo>
                    <a:cubicBezTo>
                      <a:pt x="38" y="54"/>
                      <a:pt x="40" y="58"/>
                      <a:pt x="42" y="55"/>
                    </a:cubicBezTo>
                    <a:cubicBezTo>
                      <a:pt x="42" y="53"/>
                      <a:pt x="45" y="54"/>
                      <a:pt x="46" y="54"/>
                    </a:cubicBezTo>
                    <a:cubicBezTo>
                      <a:pt x="49" y="53"/>
                      <a:pt x="51" y="51"/>
                      <a:pt x="54" y="49"/>
                    </a:cubicBezTo>
                    <a:cubicBezTo>
                      <a:pt x="49" y="46"/>
                      <a:pt x="49" y="42"/>
                      <a:pt x="49" y="36"/>
                    </a:cubicBezTo>
                    <a:cubicBezTo>
                      <a:pt x="48" y="35"/>
                      <a:pt x="50" y="33"/>
                      <a:pt x="49" y="32"/>
                    </a:cubicBezTo>
                    <a:cubicBezTo>
                      <a:pt x="48" y="31"/>
                      <a:pt x="46" y="30"/>
                      <a:pt x="46" y="28"/>
                    </a:cubicBezTo>
                    <a:cubicBezTo>
                      <a:pt x="46" y="27"/>
                      <a:pt x="48" y="20"/>
                      <a:pt x="48" y="20"/>
                    </a:cubicBezTo>
                    <a:cubicBezTo>
                      <a:pt x="47" y="20"/>
                      <a:pt x="46" y="19"/>
                      <a:pt x="45" y="18"/>
                    </a:cubicBezTo>
                    <a:cubicBezTo>
                      <a:pt x="44" y="17"/>
                      <a:pt x="43" y="17"/>
                      <a:pt x="41" y="16"/>
                    </a:cubicBezTo>
                    <a:cubicBezTo>
                      <a:pt x="41" y="15"/>
                      <a:pt x="41" y="14"/>
                      <a:pt x="41" y="1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04" name="Freeform 753">
                <a:extLst>
                  <a:ext uri="{FF2B5EF4-FFF2-40B4-BE49-F238E27FC236}">
                    <a16:creationId xmlns:a16="http://schemas.microsoft.com/office/drawing/2014/main" id="{0BC5075A-00A2-29BE-BC69-2608B1E2C272}"/>
                  </a:ext>
                </a:extLst>
              </p:cNvPr>
              <p:cNvSpPr/>
              <p:nvPr/>
            </p:nvSpPr>
            <p:spPr bwMode="auto">
              <a:xfrm>
                <a:off x="12124355" y="8119248"/>
                <a:ext cx="275312" cy="335598"/>
              </a:xfrm>
              <a:custGeom>
                <a:avLst/>
                <a:gdLst>
                  <a:gd name="T0" fmla="*/ 15 w 27"/>
                  <a:gd name="T1" fmla="*/ 29 h 31"/>
                  <a:gd name="T2" fmla="*/ 15 w 27"/>
                  <a:gd name="T3" fmla="*/ 24 h 31"/>
                  <a:gd name="T4" fmla="*/ 17 w 27"/>
                  <a:gd name="T5" fmla="*/ 24 h 31"/>
                  <a:gd name="T6" fmla="*/ 19 w 27"/>
                  <a:gd name="T7" fmla="*/ 21 h 31"/>
                  <a:gd name="T8" fmla="*/ 21 w 27"/>
                  <a:gd name="T9" fmla="*/ 24 h 31"/>
                  <a:gd name="T10" fmla="*/ 24 w 27"/>
                  <a:gd name="T11" fmla="*/ 23 h 31"/>
                  <a:gd name="T12" fmla="*/ 26 w 27"/>
                  <a:gd name="T13" fmla="*/ 24 h 31"/>
                  <a:gd name="T14" fmla="*/ 26 w 27"/>
                  <a:gd name="T15" fmla="*/ 21 h 31"/>
                  <a:gd name="T16" fmla="*/ 26 w 27"/>
                  <a:gd name="T17" fmla="*/ 14 h 31"/>
                  <a:gd name="T18" fmla="*/ 25 w 27"/>
                  <a:gd name="T19" fmla="*/ 11 h 31"/>
                  <a:gd name="T20" fmla="*/ 26 w 27"/>
                  <a:gd name="T21" fmla="*/ 6 h 31"/>
                  <a:gd name="T22" fmla="*/ 21 w 27"/>
                  <a:gd name="T23" fmla="*/ 4 h 31"/>
                  <a:gd name="T24" fmla="*/ 19 w 27"/>
                  <a:gd name="T25" fmla="*/ 0 h 31"/>
                  <a:gd name="T26" fmla="*/ 14 w 27"/>
                  <a:gd name="T27" fmla="*/ 0 h 31"/>
                  <a:gd name="T28" fmla="*/ 11 w 27"/>
                  <a:gd name="T29" fmla="*/ 7 h 31"/>
                  <a:gd name="T30" fmla="*/ 5 w 27"/>
                  <a:gd name="T31" fmla="*/ 7 h 31"/>
                  <a:gd name="T32" fmla="*/ 4 w 27"/>
                  <a:gd name="T33" fmla="*/ 7 h 31"/>
                  <a:gd name="T34" fmla="*/ 4 w 27"/>
                  <a:gd name="T35" fmla="*/ 10 h 31"/>
                  <a:gd name="T36" fmla="*/ 0 w 27"/>
                  <a:gd name="T37" fmla="*/ 16 h 31"/>
                  <a:gd name="T38" fmla="*/ 4 w 27"/>
                  <a:gd name="T39" fmla="*/ 23 h 31"/>
                  <a:gd name="T40" fmla="*/ 9 w 27"/>
                  <a:gd name="T41" fmla="*/ 28 h 31"/>
                  <a:gd name="T42" fmla="*/ 11 w 27"/>
                  <a:gd name="T43" fmla="*/ 31 h 31"/>
                  <a:gd name="T44" fmla="*/ 15 w 27"/>
                  <a:gd name="T45" fmla="*/ 29 h 31"/>
                  <a:gd name="T46" fmla="*/ 15 w 27"/>
                  <a:gd name="T4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1">
                    <a:moveTo>
                      <a:pt x="15" y="29"/>
                    </a:moveTo>
                    <a:cubicBezTo>
                      <a:pt x="15" y="28"/>
                      <a:pt x="13" y="24"/>
                      <a:pt x="15" y="24"/>
                    </a:cubicBezTo>
                    <a:cubicBezTo>
                      <a:pt x="15" y="24"/>
                      <a:pt x="17" y="24"/>
                      <a:pt x="17" y="24"/>
                    </a:cubicBezTo>
                    <a:cubicBezTo>
                      <a:pt x="18" y="23"/>
                      <a:pt x="18" y="21"/>
                      <a:pt x="19" y="21"/>
                    </a:cubicBezTo>
                    <a:cubicBezTo>
                      <a:pt x="20" y="22"/>
                      <a:pt x="21" y="23"/>
                      <a:pt x="21" y="24"/>
                    </a:cubicBezTo>
                    <a:cubicBezTo>
                      <a:pt x="22" y="25"/>
                      <a:pt x="22" y="23"/>
                      <a:pt x="24" y="23"/>
                    </a:cubicBezTo>
                    <a:cubicBezTo>
                      <a:pt x="24" y="23"/>
                      <a:pt x="26" y="25"/>
                      <a:pt x="26" y="24"/>
                    </a:cubicBezTo>
                    <a:cubicBezTo>
                      <a:pt x="26" y="23"/>
                      <a:pt x="26" y="22"/>
                      <a:pt x="26" y="21"/>
                    </a:cubicBezTo>
                    <a:cubicBezTo>
                      <a:pt x="27" y="19"/>
                      <a:pt x="27" y="16"/>
                      <a:pt x="26" y="14"/>
                    </a:cubicBezTo>
                    <a:cubicBezTo>
                      <a:pt x="25" y="13"/>
                      <a:pt x="25" y="12"/>
                      <a:pt x="25" y="11"/>
                    </a:cubicBezTo>
                    <a:cubicBezTo>
                      <a:pt x="25" y="9"/>
                      <a:pt x="27" y="8"/>
                      <a:pt x="26" y="6"/>
                    </a:cubicBezTo>
                    <a:cubicBezTo>
                      <a:pt x="25" y="3"/>
                      <a:pt x="21" y="7"/>
                      <a:pt x="21" y="4"/>
                    </a:cubicBezTo>
                    <a:cubicBezTo>
                      <a:pt x="21" y="2"/>
                      <a:pt x="22" y="0"/>
                      <a:pt x="19" y="0"/>
                    </a:cubicBezTo>
                    <a:cubicBezTo>
                      <a:pt x="18" y="0"/>
                      <a:pt x="16" y="0"/>
                      <a:pt x="14" y="0"/>
                    </a:cubicBezTo>
                    <a:cubicBezTo>
                      <a:pt x="10" y="0"/>
                      <a:pt x="15" y="7"/>
                      <a:pt x="11" y="7"/>
                    </a:cubicBezTo>
                    <a:cubicBezTo>
                      <a:pt x="9" y="7"/>
                      <a:pt x="7" y="7"/>
                      <a:pt x="5" y="7"/>
                    </a:cubicBezTo>
                    <a:cubicBezTo>
                      <a:pt x="4" y="7"/>
                      <a:pt x="4" y="7"/>
                      <a:pt x="4" y="7"/>
                    </a:cubicBezTo>
                    <a:cubicBezTo>
                      <a:pt x="2" y="9"/>
                      <a:pt x="4" y="9"/>
                      <a:pt x="4" y="10"/>
                    </a:cubicBezTo>
                    <a:cubicBezTo>
                      <a:pt x="4" y="12"/>
                      <a:pt x="0" y="14"/>
                      <a:pt x="0" y="16"/>
                    </a:cubicBezTo>
                    <a:cubicBezTo>
                      <a:pt x="1" y="18"/>
                      <a:pt x="3" y="21"/>
                      <a:pt x="4" y="23"/>
                    </a:cubicBezTo>
                    <a:cubicBezTo>
                      <a:pt x="6" y="24"/>
                      <a:pt x="7" y="26"/>
                      <a:pt x="9" y="28"/>
                    </a:cubicBezTo>
                    <a:cubicBezTo>
                      <a:pt x="10" y="29"/>
                      <a:pt x="11" y="30"/>
                      <a:pt x="11" y="31"/>
                    </a:cubicBezTo>
                    <a:cubicBezTo>
                      <a:pt x="12" y="30"/>
                      <a:pt x="14" y="30"/>
                      <a:pt x="15" y="29"/>
                    </a:cubicBezTo>
                    <a:cubicBezTo>
                      <a:pt x="15" y="29"/>
                      <a:pt x="14" y="30"/>
                      <a:pt x="15" y="2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05" name="Freeform 754">
                <a:extLst>
                  <a:ext uri="{FF2B5EF4-FFF2-40B4-BE49-F238E27FC236}">
                    <a16:creationId xmlns:a16="http://schemas.microsoft.com/office/drawing/2014/main" id="{0C470E22-5E8E-B0DE-C70C-1E53780B8321}"/>
                  </a:ext>
                </a:extLst>
              </p:cNvPr>
              <p:cNvSpPr/>
              <p:nvPr/>
            </p:nvSpPr>
            <p:spPr bwMode="auto">
              <a:xfrm>
                <a:off x="12141777" y="8119248"/>
                <a:ext cx="115005" cy="77445"/>
              </a:xfrm>
              <a:custGeom>
                <a:avLst/>
                <a:gdLst>
                  <a:gd name="T0" fmla="*/ 11 w 11"/>
                  <a:gd name="T1" fmla="*/ 7 h 7"/>
                  <a:gd name="T2" fmla="*/ 11 w 11"/>
                  <a:gd name="T3" fmla="*/ 0 h 7"/>
                  <a:gd name="T4" fmla="*/ 3 w 11"/>
                  <a:gd name="T5" fmla="*/ 1 h 7"/>
                  <a:gd name="T6" fmla="*/ 0 w 11"/>
                  <a:gd name="T7" fmla="*/ 4 h 7"/>
                  <a:gd name="T8" fmla="*/ 2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cubicBezTo>
                      <a:pt x="11" y="5"/>
                      <a:pt x="11" y="2"/>
                      <a:pt x="11" y="0"/>
                    </a:cubicBezTo>
                    <a:cubicBezTo>
                      <a:pt x="8" y="0"/>
                      <a:pt x="6" y="1"/>
                      <a:pt x="3" y="1"/>
                    </a:cubicBezTo>
                    <a:cubicBezTo>
                      <a:pt x="4" y="2"/>
                      <a:pt x="1" y="3"/>
                      <a:pt x="0" y="4"/>
                    </a:cubicBezTo>
                    <a:cubicBezTo>
                      <a:pt x="0" y="5"/>
                      <a:pt x="2" y="6"/>
                      <a:pt x="2" y="7"/>
                    </a:cubicBezTo>
                    <a:lnTo>
                      <a:pt x="11" y="7"/>
                    </a:ln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06" name="Freeform 755">
                <a:extLst>
                  <a:ext uri="{FF2B5EF4-FFF2-40B4-BE49-F238E27FC236}">
                    <a16:creationId xmlns:a16="http://schemas.microsoft.com/office/drawing/2014/main" id="{F2046D5A-F075-F1DB-1C8D-5A793EC223A1}"/>
                  </a:ext>
                </a:extLst>
              </p:cNvPr>
              <p:cNvSpPr/>
              <p:nvPr/>
            </p:nvSpPr>
            <p:spPr bwMode="auto">
              <a:xfrm>
                <a:off x="12103441" y="7536568"/>
                <a:ext cx="376377" cy="615873"/>
              </a:xfrm>
              <a:custGeom>
                <a:avLst/>
                <a:gdLst>
                  <a:gd name="T0" fmla="*/ 29 w 37"/>
                  <a:gd name="T1" fmla="*/ 55 h 57"/>
                  <a:gd name="T2" fmla="*/ 37 w 37"/>
                  <a:gd name="T3" fmla="*/ 55 h 57"/>
                  <a:gd name="T4" fmla="*/ 33 w 37"/>
                  <a:gd name="T5" fmla="*/ 48 h 57"/>
                  <a:gd name="T6" fmla="*/ 32 w 37"/>
                  <a:gd name="T7" fmla="*/ 44 h 57"/>
                  <a:gd name="T8" fmla="*/ 30 w 37"/>
                  <a:gd name="T9" fmla="*/ 40 h 57"/>
                  <a:gd name="T10" fmla="*/ 32 w 37"/>
                  <a:gd name="T11" fmla="*/ 32 h 57"/>
                  <a:gd name="T12" fmla="*/ 34 w 37"/>
                  <a:gd name="T13" fmla="*/ 27 h 57"/>
                  <a:gd name="T14" fmla="*/ 31 w 37"/>
                  <a:gd name="T15" fmla="*/ 21 h 57"/>
                  <a:gd name="T16" fmla="*/ 28 w 37"/>
                  <a:gd name="T17" fmla="*/ 16 h 57"/>
                  <a:gd name="T18" fmla="*/ 34 w 37"/>
                  <a:gd name="T19" fmla="*/ 16 h 57"/>
                  <a:gd name="T20" fmla="*/ 32 w 37"/>
                  <a:gd name="T21" fmla="*/ 6 h 57"/>
                  <a:gd name="T22" fmla="*/ 30 w 37"/>
                  <a:gd name="T23" fmla="*/ 2 h 57"/>
                  <a:gd name="T24" fmla="*/ 27 w 37"/>
                  <a:gd name="T25" fmla="*/ 0 h 57"/>
                  <a:gd name="T26" fmla="*/ 28 w 37"/>
                  <a:gd name="T27" fmla="*/ 9 h 57"/>
                  <a:gd name="T28" fmla="*/ 23 w 37"/>
                  <a:gd name="T29" fmla="*/ 18 h 57"/>
                  <a:gd name="T30" fmla="*/ 21 w 37"/>
                  <a:gd name="T31" fmla="*/ 22 h 57"/>
                  <a:gd name="T32" fmla="*/ 18 w 37"/>
                  <a:gd name="T33" fmla="*/ 27 h 57"/>
                  <a:gd name="T34" fmla="*/ 15 w 37"/>
                  <a:gd name="T35" fmla="*/ 33 h 57"/>
                  <a:gd name="T36" fmla="*/ 11 w 37"/>
                  <a:gd name="T37" fmla="*/ 31 h 57"/>
                  <a:gd name="T38" fmla="*/ 2 w 37"/>
                  <a:gd name="T39" fmla="*/ 39 h 57"/>
                  <a:gd name="T40" fmla="*/ 1 w 37"/>
                  <a:gd name="T41" fmla="*/ 42 h 57"/>
                  <a:gd name="T42" fmla="*/ 4 w 37"/>
                  <a:gd name="T43" fmla="*/ 45 h 57"/>
                  <a:gd name="T44" fmla="*/ 5 w 37"/>
                  <a:gd name="T45" fmla="*/ 45 h 57"/>
                  <a:gd name="T46" fmla="*/ 7 w 37"/>
                  <a:gd name="T47" fmla="*/ 48 h 57"/>
                  <a:gd name="T48" fmla="*/ 7 w 37"/>
                  <a:gd name="T49" fmla="*/ 55 h 57"/>
                  <a:gd name="T50" fmla="*/ 16 w 37"/>
                  <a:gd name="T51" fmla="*/ 54 h 57"/>
                  <a:gd name="T52" fmla="*/ 29 w 37"/>
                  <a:gd name="T53"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7">
                    <a:moveTo>
                      <a:pt x="29" y="55"/>
                    </a:moveTo>
                    <a:cubicBezTo>
                      <a:pt x="32" y="55"/>
                      <a:pt x="35" y="57"/>
                      <a:pt x="37" y="55"/>
                    </a:cubicBezTo>
                    <a:cubicBezTo>
                      <a:pt x="37" y="51"/>
                      <a:pt x="35" y="50"/>
                      <a:pt x="33" y="48"/>
                    </a:cubicBezTo>
                    <a:cubicBezTo>
                      <a:pt x="32" y="47"/>
                      <a:pt x="32" y="46"/>
                      <a:pt x="32" y="44"/>
                    </a:cubicBezTo>
                    <a:cubicBezTo>
                      <a:pt x="31" y="43"/>
                      <a:pt x="30" y="42"/>
                      <a:pt x="30" y="40"/>
                    </a:cubicBezTo>
                    <a:cubicBezTo>
                      <a:pt x="29" y="36"/>
                      <a:pt x="31" y="35"/>
                      <a:pt x="32" y="32"/>
                    </a:cubicBezTo>
                    <a:cubicBezTo>
                      <a:pt x="33" y="30"/>
                      <a:pt x="34" y="29"/>
                      <a:pt x="34" y="27"/>
                    </a:cubicBezTo>
                    <a:cubicBezTo>
                      <a:pt x="33" y="25"/>
                      <a:pt x="33" y="23"/>
                      <a:pt x="31" y="21"/>
                    </a:cubicBezTo>
                    <a:cubicBezTo>
                      <a:pt x="31" y="21"/>
                      <a:pt x="26" y="18"/>
                      <a:pt x="28" y="16"/>
                    </a:cubicBezTo>
                    <a:cubicBezTo>
                      <a:pt x="29" y="15"/>
                      <a:pt x="32" y="16"/>
                      <a:pt x="34" y="16"/>
                    </a:cubicBezTo>
                    <a:cubicBezTo>
                      <a:pt x="32" y="12"/>
                      <a:pt x="32" y="10"/>
                      <a:pt x="32" y="6"/>
                    </a:cubicBezTo>
                    <a:cubicBezTo>
                      <a:pt x="32" y="5"/>
                      <a:pt x="32" y="3"/>
                      <a:pt x="30" y="2"/>
                    </a:cubicBezTo>
                    <a:cubicBezTo>
                      <a:pt x="30" y="1"/>
                      <a:pt x="27" y="0"/>
                      <a:pt x="27" y="0"/>
                    </a:cubicBezTo>
                    <a:cubicBezTo>
                      <a:pt x="27" y="2"/>
                      <a:pt x="33" y="7"/>
                      <a:pt x="28" y="9"/>
                    </a:cubicBezTo>
                    <a:cubicBezTo>
                      <a:pt x="25" y="11"/>
                      <a:pt x="24" y="14"/>
                      <a:pt x="23" y="18"/>
                    </a:cubicBezTo>
                    <a:cubicBezTo>
                      <a:pt x="22" y="19"/>
                      <a:pt x="22" y="22"/>
                      <a:pt x="21" y="22"/>
                    </a:cubicBezTo>
                    <a:cubicBezTo>
                      <a:pt x="19" y="23"/>
                      <a:pt x="19" y="25"/>
                      <a:pt x="18" y="27"/>
                    </a:cubicBezTo>
                    <a:cubicBezTo>
                      <a:pt x="17" y="29"/>
                      <a:pt x="16" y="31"/>
                      <a:pt x="15" y="33"/>
                    </a:cubicBezTo>
                    <a:cubicBezTo>
                      <a:pt x="13" y="35"/>
                      <a:pt x="12" y="31"/>
                      <a:pt x="11" y="31"/>
                    </a:cubicBezTo>
                    <a:cubicBezTo>
                      <a:pt x="6" y="31"/>
                      <a:pt x="3" y="35"/>
                      <a:pt x="2" y="39"/>
                    </a:cubicBezTo>
                    <a:cubicBezTo>
                      <a:pt x="2" y="40"/>
                      <a:pt x="0" y="41"/>
                      <a:pt x="1" y="42"/>
                    </a:cubicBezTo>
                    <a:cubicBezTo>
                      <a:pt x="2" y="43"/>
                      <a:pt x="3" y="44"/>
                      <a:pt x="4" y="45"/>
                    </a:cubicBezTo>
                    <a:cubicBezTo>
                      <a:pt x="4" y="46"/>
                      <a:pt x="5" y="44"/>
                      <a:pt x="5" y="45"/>
                    </a:cubicBezTo>
                    <a:cubicBezTo>
                      <a:pt x="6" y="46"/>
                      <a:pt x="7" y="47"/>
                      <a:pt x="7" y="48"/>
                    </a:cubicBezTo>
                    <a:cubicBezTo>
                      <a:pt x="8" y="50"/>
                      <a:pt x="7" y="53"/>
                      <a:pt x="7" y="55"/>
                    </a:cubicBezTo>
                    <a:cubicBezTo>
                      <a:pt x="10" y="54"/>
                      <a:pt x="13" y="54"/>
                      <a:pt x="16" y="54"/>
                    </a:cubicBezTo>
                    <a:cubicBezTo>
                      <a:pt x="20" y="54"/>
                      <a:pt x="25" y="55"/>
                      <a:pt x="29" y="5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07" name="Freeform 756">
                <a:extLst>
                  <a:ext uri="{FF2B5EF4-FFF2-40B4-BE49-F238E27FC236}">
                    <a16:creationId xmlns:a16="http://schemas.microsoft.com/office/drawing/2014/main" id="{63B5C801-7458-753F-9332-35EFEB0A9DF0}"/>
                  </a:ext>
                </a:extLst>
              </p:cNvPr>
              <p:cNvSpPr/>
              <p:nvPr/>
            </p:nvSpPr>
            <p:spPr bwMode="auto">
              <a:xfrm>
                <a:off x="11702673" y="7566070"/>
                <a:ext cx="153338" cy="335598"/>
              </a:xfrm>
              <a:custGeom>
                <a:avLst/>
                <a:gdLst>
                  <a:gd name="T0" fmla="*/ 11 w 15"/>
                  <a:gd name="T1" fmla="*/ 0 h 31"/>
                  <a:gd name="T2" fmla="*/ 9 w 15"/>
                  <a:gd name="T3" fmla="*/ 4 h 31"/>
                  <a:gd name="T4" fmla="*/ 4 w 15"/>
                  <a:gd name="T5" fmla="*/ 5 h 31"/>
                  <a:gd name="T6" fmla="*/ 1 w 15"/>
                  <a:gd name="T7" fmla="*/ 8 h 31"/>
                  <a:gd name="T8" fmla="*/ 3 w 15"/>
                  <a:gd name="T9" fmla="*/ 13 h 31"/>
                  <a:gd name="T10" fmla="*/ 6 w 15"/>
                  <a:gd name="T11" fmla="*/ 31 h 31"/>
                  <a:gd name="T12" fmla="*/ 11 w 15"/>
                  <a:gd name="T13" fmla="*/ 30 h 31"/>
                  <a:gd name="T14" fmla="*/ 11 w 15"/>
                  <a:gd name="T15" fmla="*/ 27 h 31"/>
                  <a:gd name="T16" fmla="*/ 11 w 15"/>
                  <a:gd name="T17" fmla="*/ 18 h 31"/>
                  <a:gd name="T18" fmla="*/ 15 w 15"/>
                  <a:gd name="T19" fmla="*/ 9 h 31"/>
                  <a:gd name="T20" fmla="*/ 14 w 15"/>
                  <a:gd name="T21" fmla="*/ 3 h 31"/>
                  <a:gd name="T22" fmla="*/ 11 w 15"/>
                  <a:gd name="T23" fmla="*/ 0 h 31"/>
                  <a:gd name="T24" fmla="*/ 11 w 15"/>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1" y="0"/>
                    </a:moveTo>
                    <a:cubicBezTo>
                      <a:pt x="9" y="2"/>
                      <a:pt x="10" y="2"/>
                      <a:pt x="9" y="4"/>
                    </a:cubicBezTo>
                    <a:cubicBezTo>
                      <a:pt x="8" y="6"/>
                      <a:pt x="6" y="5"/>
                      <a:pt x="4" y="5"/>
                    </a:cubicBezTo>
                    <a:cubicBezTo>
                      <a:pt x="4" y="5"/>
                      <a:pt x="2" y="7"/>
                      <a:pt x="1" y="8"/>
                    </a:cubicBezTo>
                    <a:cubicBezTo>
                      <a:pt x="0" y="9"/>
                      <a:pt x="2" y="11"/>
                      <a:pt x="3" y="13"/>
                    </a:cubicBezTo>
                    <a:cubicBezTo>
                      <a:pt x="7" y="18"/>
                      <a:pt x="4" y="25"/>
                      <a:pt x="6" y="31"/>
                    </a:cubicBezTo>
                    <a:cubicBezTo>
                      <a:pt x="7" y="31"/>
                      <a:pt x="9" y="31"/>
                      <a:pt x="11" y="30"/>
                    </a:cubicBezTo>
                    <a:cubicBezTo>
                      <a:pt x="12" y="30"/>
                      <a:pt x="12" y="29"/>
                      <a:pt x="11" y="27"/>
                    </a:cubicBezTo>
                    <a:cubicBezTo>
                      <a:pt x="11" y="24"/>
                      <a:pt x="11" y="21"/>
                      <a:pt x="11" y="18"/>
                    </a:cubicBezTo>
                    <a:cubicBezTo>
                      <a:pt x="11" y="14"/>
                      <a:pt x="14" y="12"/>
                      <a:pt x="15" y="9"/>
                    </a:cubicBezTo>
                    <a:cubicBezTo>
                      <a:pt x="15" y="6"/>
                      <a:pt x="15" y="5"/>
                      <a:pt x="14" y="3"/>
                    </a:cubicBezTo>
                    <a:cubicBezTo>
                      <a:pt x="14" y="3"/>
                      <a:pt x="11" y="0"/>
                      <a:pt x="11" y="0"/>
                    </a:cubicBezTo>
                    <a:cubicBezTo>
                      <a:pt x="10" y="1"/>
                      <a:pt x="11" y="0"/>
                      <a:pt x="11"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08" name="Freeform 757">
                <a:extLst>
                  <a:ext uri="{FF2B5EF4-FFF2-40B4-BE49-F238E27FC236}">
                    <a16:creationId xmlns:a16="http://schemas.microsoft.com/office/drawing/2014/main" id="{1D0B01A5-5347-1430-5073-DA6EAFBCF0C0}"/>
                  </a:ext>
                </a:extLst>
              </p:cNvPr>
              <p:cNvSpPr/>
              <p:nvPr/>
            </p:nvSpPr>
            <p:spPr bwMode="auto">
              <a:xfrm>
                <a:off x="11807223" y="7481245"/>
                <a:ext cx="602900" cy="553180"/>
              </a:xfrm>
              <a:custGeom>
                <a:avLst/>
                <a:gdLst>
                  <a:gd name="T0" fmla="*/ 31 w 59"/>
                  <a:gd name="T1" fmla="*/ 42 h 51"/>
                  <a:gd name="T2" fmla="*/ 37 w 59"/>
                  <a:gd name="T3" fmla="*/ 37 h 51"/>
                  <a:gd name="T4" fmla="*/ 40 w 59"/>
                  <a:gd name="T5" fmla="*/ 36 h 51"/>
                  <a:gd name="T6" fmla="*/ 43 w 59"/>
                  <a:gd name="T7" fmla="*/ 38 h 51"/>
                  <a:gd name="T8" fmla="*/ 47 w 59"/>
                  <a:gd name="T9" fmla="*/ 32 h 51"/>
                  <a:gd name="T10" fmla="*/ 48 w 59"/>
                  <a:gd name="T11" fmla="*/ 28 h 51"/>
                  <a:gd name="T12" fmla="*/ 51 w 59"/>
                  <a:gd name="T13" fmla="*/ 27 h 51"/>
                  <a:gd name="T14" fmla="*/ 56 w 59"/>
                  <a:gd name="T15" fmla="*/ 14 h 51"/>
                  <a:gd name="T16" fmla="*/ 59 w 59"/>
                  <a:gd name="T17" fmla="*/ 11 h 51"/>
                  <a:gd name="T18" fmla="*/ 57 w 59"/>
                  <a:gd name="T19" fmla="*/ 8 h 51"/>
                  <a:gd name="T20" fmla="*/ 56 w 59"/>
                  <a:gd name="T21" fmla="*/ 6 h 51"/>
                  <a:gd name="T22" fmla="*/ 54 w 59"/>
                  <a:gd name="T23" fmla="*/ 1 h 51"/>
                  <a:gd name="T24" fmla="*/ 48 w 59"/>
                  <a:gd name="T25" fmla="*/ 5 h 51"/>
                  <a:gd name="T26" fmla="*/ 40 w 59"/>
                  <a:gd name="T27" fmla="*/ 4 h 51"/>
                  <a:gd name="T28" fmla="*/ 32 w 59"/>
                  <a:gd name="T29" fmla="*/ 6 h 51"/>
                  <a:gd name="T30" fmla="*/ 26 w 59"/>
                  <a:gd name="T31" fmla="*/ 4 h 51"/>
                  <a:gd name="T32" fmla="*/ 19 w 59"/>
                  <a:gd name="T33" fmla="*/ 3 h 51"/>
                  <a:gd name="T34" fmla="*/ 13 w 59"/>
                  <a:gd name="T35" fmla="*/ 1 h 51"/>
                  <a:gd name="T36" fmla="*/ 8 w 59"/>
                  <a:gd name="T37" fmla="*/ 3 h 51"/>
                  <a:gd name="T38" fmla="*/ 7 w 59"/>
                  <a:gd name="T39" fmla="*/ 6 h 51"/>
                  <a:gd name="T40" fmla="*/ 6 w 59"/>
                  <a:gd name="T41" fmla="*/ 10 h 51"/>
                  <a:gd name="T42" fmla="*/ 5 w 59"/>
                  <a:gd name="T43" fmla="*/ 16 h 51"/>
                  <a:gd name="T44" fmla="*/ 1 w 59"/>
                  <a:gd name="T45" fmla="*/ 24 h 51"/>
                  <a:gd name="T46" fmla="*/ 2 w 59"/>
                  <a:gd name="T47" fmla="*/ 38 h 51"/>
                  <a:gd name="T48" fmla="*/ 5 w 59"/>
                  <a:gd name="T49" fmla="*/ 38 h 51"/>
                  <a:gd name="T50" fmla="*/ 9 w 59"/>
                  <a:gd name="T51" fmla="*/ 39 h 51"/>
                  <a:gd name="T52" fmla="*/ 14 w 59"/>
                  <a:gd name="T53" fmla="*/ 43 h 51"/>
                  <a:gd name="T54" fmla="*/ 14 w 59"/>
                  <a:gd name="T55" fmla="*/ 45 h 51"/>
                  <a:gd name="T56" fmla="*/ 16 w 59"/>
                  <a:gd name="T57" fmla="*/ 48 h 51"/>
                  <a:gd name="T58" fmla="*/ 23 w 59"/>
                  <a:gd name="T59" fmla="*/ 47 h 51"/>
                  <a:gd name="T60" fmla="*/ 22 w 59"/>
                  <a:gd name="T61" fmla="*/ 48 h 51"/>
                  <a:gd name="T62" fmla="*/ 27 w 59"/>
                  <a:gd name="T63" fmla="*/ 47 h 51"/>
                  <a:gd name="T64" fmla="*/ 30 w 59"/>
                  <a:gd name="T65" fmla="*/ 47 h 51"/>
                  <a:gd name="T66" fmla="*/ 31 w 59"/>
                  <a:gd name="T67" fmla="*/ 42 h 51"/>
                  <a:gd name="T68" fmla="*/ 31 w 59"/>
                  <a:gd name="T6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1">
                    <a:moveTo>
                      <a:pt x="31" y="42"/>
                    </a:moveTo>
                    <a:cubicBezTo>
                      <a:pt x="32" y="40"/>
                      <a:pt x="35" y="37"/>
                      <a:pt x="37" y="37"/>
                    </a:cubicBezTo>
                    <a:cubicBezTo>
                      <a:pt x="38" y="36"/>
                      <a:pt x="40" y="36"/>
                      <a:pt x="40" y="36"/>
                    </a:cubicBezTo>
                    <a:cubicBezTo>
                      <a:pt x="41" y="37"/>
                      <a:pt x="42" y="39"/>
                      <a:pt x="43" y="38"/>
                    </a:cubicBezTo>
                    <a:cubicBezTo>
                      <a:pt x="45" y="37"/>
                      <a:pt x="46" y="34"/>
                      <a:pt x="47" y="32"/>
                    </a:cubicBezTo>
                    <a:cubicBezTo>
                      <a:pt x="47" y="31"/>
                      <a:pt x="48" y="29"/>
                      <a:pt x="48" y="28"/>
                    </a:cubicBezTo>
                    <a:cubicBezTo>
                      <a:pt x="49" y="27"/>
                      <a:pt x="50" y="28"/>
                      <a:pt x="51" y="27"/>
                    </a:cubicBezTo>
                    <a:cubicBezTo>
                      <a:pt x="51" y="25"/>
                      <a:pt x="53" y="14"/>
                      <a:pt x="56" y="14"/>
                    </a:cubicBezTo>
                    <a:cubicBezTo>
                      <a:pt x="58" y="14"/>
                      <a:pt x="59" y="12"/>
                      <a:pt x="59" y="11"/>
                    </a:cubicBezTo>
                    <a:cubicBezTo>
                      <a:pt x="59" y="9"/>
                      <a:pt x="57" y="9"/>
                      <a:pt x="57" y="8"/>
                    </a:cubicBezTo>
                    <a:cubicBezTo>
                      <a:pt x="57" y="7"/>
                      <a:pt x="56" y="7"/>
                      <a:pt x="56" y="6"/>
                    </a:cubicBezTo>
                    <a:cubicBezTo>
                      <a:pt x="55" y="4"/>
                      <a:pt x="55" y="3"/>
                      <a:pt x="54" y="1"/>
                    </a:cubicBezTo>
                    <a:cubicBezTo>
                      <a:pt x="53" y="2"/>
                      <a:pt x="50" y="5"/>
                      <a:pt x="48" y="5"/>
                    </a:cubicBezTo>
                    <a:cubicBezTo>
                      <a:pt x="45" y="4"/>
                      <a:pt x="43" y="4"/>
                      <a:pt x="40" y="4"/>
                    </a:cubicBezTo>
                    <a:cubicBezTo>
                      <a:pt x="37" y="4"/>
                      <a:pt x="35" y="6"/>
                      <a:pt x="32" y="6"/>
                    </a:cubicBezTo>
                    <a:cubicBezTo>
                      <a:pt x="30" y="6"/>
                      <a:pt x="28" y="3"/>
                      <a:pt x="26" y="4"/>
                    </a:cubicBezTo>
                    <a:cubicBezTo>
                      <a:pt x="22" y="6"/>
                      <a:pt x="21" y="5"/>
                      <a:pt x="19" y="3"/>
                    </a:cubicBezTo>
                    <a:cubicBezTo>
                      <a:pt x="18" y="2"/>
                      <a:pt x="15" y="0"/>
                      <a:pt x="13" y="1"/>
                    </a:cubicBezTo>
                    <a:cubicBezTo>
                      <a:pt x="12" y="1"/>
                      <a:pt x="9" y="2"/>
                      <a:pt x="8" y="3"/>
                    </a:cubicBezTo>
                    <a:cubicBezTo>
                      <a:pt x="7" y="4"/>
                      <a:pt x="8" y="5"/>
                      <a:pt x="7" y="6"/>
                    </a:cubicBezTo>
                    <a:cubicBezTo>
                      <a:pt x="7" y="7"/>
                      <a:pt x="6" y="9"/>
                      <a:pt x="6" y="10"/>
                    </a:cubicBezTo>
                    <a:cubicBezTo>
                      <a:pt x="5" y="12"/>
                      <a:pt x="5" y="14"/>
                      <a:pt x="5" y="16"/>
                    </a:cubicBezTo>
                    <a:cubicBezTo>
                      <a:pt x="5" y="19"/>
                      <a:pt x="2" y="21"/>
                      <a:pt x="1" y="24"/>
                    </a:cubicBezTo>
                    <a:cubicBezTo>
                      <a:pt x="0" y="27"/>
                      <a:pt x="1" y="34"/>
                      <a:pt x="2" y="38"/>
                    </a:cubicBezTo>
                    <a:cubicBezTo>
                      <a:pt x="2" y="39"/>
                      <a:pt x="4" y="38"/>
                      <a:pt x="5" y="38"/>
                    </a:cubicBezTo>
                    <a:cubicBezTo>
                      <a:pt x="6" y="38"/>
                      <a:pt x="8" y="39"/>
                      <a:pt x="9" y="39"/>
                    </a:cubicBezTo>
                    <a:cubicBezTo>
                      <a:pt x="10" y="40"/>
                      <a:pt x="14" y="42"/>
                      <a:pt x="14" y="43"/>
                    </a:cubicBezTo>
                    <a:cubicBezTo>
                      <a:pt x="14" y="44"/>
                      <a:pt x="14" y="44"/>
                      <a:pt x="14" y="45"/>
                    </a:cubicBezTo>
                    <a:cubicBezTo>
                      <a:pt x="14" y="46"/>
                      <a:pt x="15" y="47"/>
                      <a:pt x="16" y="48"/>
                    </a:cubicBezTo>
                    <a:cubicBezTo>
                      <a:pt x="18" y="51"/>
                      <a:pt x="21" y="46"/>
                      <a:pt x="23" y="47"/>
                    </a:cubicBezTo>
                    <a:cubicBezTo>
                      <a:pt x="23" y="47"/>
                      <a:pt x="22" y="48"/>
                      <a:pt x="22" y="48"/>
                    </a:cubicBezTo>
                    <a:cubicBezTo>
                      <a:pt x="22" y="47"/>
                      <a:pt x="27" y="47"/>
                      <a:pt x="27" y="47"/>
                    </a:cubicBezTo>
                    <a:cubicBezTo>
                      <a:pt x="29" y="47"/>
                      <a:pt x="29" y="45"/>
                      <a:pt x="30" y="47"/>
                    </a:cubicBezTo>
                    <a:cubicBezTo>
                      <a:pt x="31" y="45"/>
                      <a:pt x="31" y="44"/>
                      <a:pt x="31" y="42"/>
                    </a:cubicBezTo>
                    <a:cubicBezTo>
                      <a:pt x="32" y="41"/>
                      <a:pt x="31" y="43"/>
                      <a:pt x="31" y="4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09" name="Freeform 758">
                <a:extLst>
                  <a:ext uri="{FF2B5EF4-FFF2-40B4-BE49-F238E27FC236}">
                    <a16:creationId xmlns:a16="http://schemas.microsoft.com/office/drawing/2014/main" id="{CB5F5335-9C10-4788-1B91-0C835FA74BA4}"/>
                  </a:ext>
                </a:extLst>
              </p:cNvPr>
              <p:cNvSpPr/>
              <p:nvPr/>
            </p:nvSpPr>
            <p:spPr bwMode="auto">
              <a:xfrm>
                <a:off x="11375087" y="7414862"/>
                <a:ext cx="432136" cy="324533"/>
              </a:xfrm>
              <a:custGeom>
                <a:avLst/>
                <a:gdLst>
                  <a:gd name="T0" fmla="*/ 35 w 42"/>
                  <a:gd name="T1" fmla="*/ 20 h 30"/>
                  <a:gd name="T2" fmla="*/ 41 w 42"/>
                  <a:gd name="T3" fmla="*/ 17 h 30"/>
                  <a:gd name="T4" fmla="*/ 38 w 42"/>
                  <a:gd name="T5" fmla="*/ 13 h 30"/>
                  <a:gd name="T6" fmla="*/ 33 w 42"/>
                  <a:gd name="T7" fmla="*/ 10 h 30"/>
                  <a:gd name="T8" fmla="*/ 32 w 42"/>
                  <a:gd name="T9" fmla="*/ 7 h 30"/>
                  <a:gd name="T10" fmla="*/ 30 w 42"/>
                  <a:gd name="T11" fmla="*/ 1 h 30"/>
                  <a:gd name="T12" fmla="*/ 26 w 42"/>
                  <a:gd name="T13" fmla="*/ 0 h 30"/>
                  <a:gd name="T14" fmla="*/ 22 w 42"/>
                  <a:gd name="T15" fmla="*/ 2 h 30"/>
                  <a:gd name="T16" fmla="*/ 19 w 42"/>
                  <a:gd name="T17" fmla="*/ 4 h 30"/>
                  <a:gd name="T18" fmla="*/ 17 w 42"/>
                  <a:gd name="T19" fmla="*/ 5 h 30"/>
                  <a:gd name="T20" fmla="*/ 11 w 42"/>
                  <a:gd name="T21" fmla="*/ 10 h 30"/>
                  <a:gd name="T22" fmla="*/ 9 w 42"/>
                  <a:gd name="T23" fmla="*/ 10 h 30"/>
                  <a:gd name="T24" fmla="*/ 7 w 42"/>
                  <a:gd name="T25" fmla="*/ 14 h 30"/>
                  <a:gd name="T26" fmla="*/ 5 w 42"/>
                  <a:gd name="T27" fmla="*/ 16 h 30"/>
                  <a:gd name="T28" fmla="*/ 2 w 42"/>
                  <a:gd name="T29" fmla="*/ 18 h 30"/>
                  <a:gd name="T30" fmla="*/ 1 w 42"/>
                  <a:gd name="T31" fmla="*/ 24 h 30"/>
                  <a:gd name="T32" fmla="*/ 8 w 42"/>
                  <a:gd name="T33" fmla="*/ 28 h 30"/>
                  <a:gd name="T34" fmla="*/ 16 w 42"/>
                  <a:gd name="T35" fmla="*/ 30 h 30"/>
                  <a:gd name="T36" fmla="*/ 15 w 42"/>
                  <a:gd name="T37" fmla="*/ 22 h 30"/>
                  <a:gd name="T38" fmla="*/ 26 w 42"/>
                  <a:gd name="T39" fmla="*/ 22 h 30"/>
                  <a:gd name="T40" fmla="*/ 35 w 42"/>
                  <a:gd name="T41" fmla="*/ 20 h 30"/>
                  <a:gd name="T42" fmla="*/ 35 w 42"/>
                  <a:gd name="T4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0">
                    <a:moveTo>
                      <a:pt x="35" y="20"/>
                    </a:moveTo>
                    <a:cubicBezTo>
                      <a:pt x="37" y="17"/>
                      <a:pt x="40" y="20"/>
                      <a:pt x="41" y="17"/>
                    </a:cubicBezTo>
                    <a:cubicBezTo>
                      <a:pt x="42" y="16"/>
                      <a:pt x="39" y="13"/>
                      <a:pt x="38" y="13"/>
                    </a:cubicBezTo>
                    <a:cubicBezTo>
                      <a:pt x="37" y="15"/>
                      <a:pt x="34" y="11"/>
                      <a:pt x="33" y="10"/>
                    </a:cubicBezTo>
                    <a:cubicBezTo>
                      <a:pt x="33" y="9"/>
                      <a:pt x="33" y="8"/>
                      <a:pt x="32" y="7"/>
                    </a:cubicBezTo>
                    <a:cubicBezTo>
                      <a:pt x="30" y="5"/>
                      <a:pt x="30" y="4"/>
                      <a:pt x="30" y="1"/>
                    </a:cubicBezTo>
                    <a:cubicBezTo>
                      <a:pt x="29" y="1"/>
                      <a:pt x="27" y="0"/>
                      <a:pt x="26" y="0"/>
                    </a:cubicBezTo>
                    <a:cubicBezTo>
                      <a:pt x="24" y="1"/>
                      <a:pt x="23" y="2"/>
                      <a:pt x="22" y="2"/>
                    </a:cubicBezTo>
                    <a:cubicBezTo>
                      <a:pt x="21" y="3"/>
                      <a:pt x="20" y="4"/>
                      <a:pt x="19" y="4"/>
                    </a:cubicBezTo>
                    <a:cubicBezTo>
                      <a:pt x="18" y="6"/>
                      <a:pt x="18" y="4"/>
                      <a:pt x="17" y="5"/>
                    </a:cubicBezTo>
                    <a:cubicBezTo>
                      <a:pt x="15" y="6"/>
                      <a:pt x="13" y="11"/>
                      <a:pt x="11" y="10"/>
                    </a:cubicBezTo>
                    <a:cubicBezTo>
                      <a:pt x="10" y="10"/>
                      <a:pt x="9" y="8"/>
                      <a:pt x="9" y="10"/>
                    </a:cubicBezTo>
                    <a:cubicBezTo>
                      <a:pt x="8" y="11"/>
                      <a:pt x="8" y="13"/>
                      <a:pt x="7" y="14"/>
                    </a:cubicBezTo>
                    <a:cubicBezTo>
                      <a:pt x="7" y="15"/>
                      <a:pt x="7" y="16"/>
                      <a:pt x="5" y="16"/>
                    </a:cubicBezTo>
                    <a:cubicBezTo>
                      <a:pt x="5" y="16"/>
                      <a:pt x="1" y="17"/>
                      <a:pt x="2" y="18"/>
                    </a:cubicBezTo>
                    <a:cubicBezTo>
                      <a:pt x="5" y="20"/>
                      <a:pt x="0" y="23"/>
                      <a:pt x="1" y="24"/>
                    </a:cubicBezTo>
                    <a:cubicBezTo>
                      <a:pt x="3" y="25"/>
                      <a:pt x="5" y="30"/>
                      <a:pt x="8" y="28"/>
                    </a:cubicBezTo>
                    <a:cubicBezTo>
                      <a:pt x="11" y="26"/>
                      <a:pt x="13" y="27"/>
                      <a:pt x="16" y="30"/>
                    </a:cubicBezTo>
                    <a:cubicBezTo>
                      <a:pt x="15" y="27"/>
                      <a:pt x="15" y="24"/>
                      <a:pt x="15" y="22"/>
                    </a:cubicBezTo>
                    <a:cubicBezTo>
                      <a:pt x="19" y="22"/>
                      <a:pt x="22" y="22"/>
                      <a:pt x="26" y="22"/>
                    </a:cubicBezTo>
                    <a:cubicBezTo>
                      <a:pt x="29" y="22"/>
                      <a:pt x="34" y="23"/>
                      <a:pt x="35" y="20"/>
                    </a:cubicBezTo>
                    <a:cubicBezTo>
                      <a:pt x="36" y="18"/>
                      <a:pt x="35" y="20"/>
                      <a:pt x="35" y="2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10" name="Freeform 759">
                <a:extLst>
                  <a:ext uri="{FF2B5EF4-FFF2-40B4-BE49-F238E27FC236}">
                    <a16:creationId xmlns:a16="http://schemas.microsoft.com/office/drawing/2014/main" id="{621D7517-5E9E-2F20-8F5D-9649F712B631}"/>
                  </a:ext>
                </a:extLst>
              </p:cNvPr>
              <p:cNvSpPr/>
              <p:nvPr/>
            </p:nvSpPr>
            <p:spPr bwMode="auto">
              <a:xfrm>
                <a:off x="11664338" y="7654574"/>
                <a:ext cx="101063" cy="258152"/>
              </a:xfrm>
              <a:custGeom>
                <a:avLst/>
                <a:gdLst>
                  <a:gd name="T0" fmla="*/ 9 w 10"/>
                  <a:gd name="T1" fmla="*/ 10 h 24"/>
                  <a:gd name="T2" fmla="*/ 8 w 10"/>
                  <a:gd name="T3" fmla="*/ 6 h 24"/>
                  <a:gd name="T4" fmla="*/ 5 w 10"/>
                  <a:gd name="T5" fmla="*/ 0 h 24"/>
                  <a:gd name="T6" fmla="*/ 2 w 10"/>
                  <a:gd name="T7" fmla="*/ 0 h 24"/>
                  <a:gd name="T8" fmla="*/ 2 w 10"/>
                  <a:gd name="T9" fmla="*/ 3 h 24"/>
                  <a:gd name="T10" fmla="*/ 2 w 10"/>
                  <a:gd name="T11" fmla="*/ 9 h 24"/>
                  <a:gd name="T12" fmla="*/ 4 w 10"/>
                  <a:gd name="T13" fmla="*/ 15 h 24"/>
                  <a:gd name="T14" fmla="*/ 4 w 10"/>
                  <a:gd name="T15" fmla="*/ 21 h 24"/>
                  <a:gd name="T16" fmla="*/ 6 w 10"/>
                  <a:gd name="T17" fmla="*/ 23 h 24"/>
                  <a:gd name="T18" fmla="*/ 9 w 10"/>
                  <a:gd name="T19" fmla="*/ 23 h 24"/>
                  <a:gd name="T20" fmla="*/ 9 w 10"/>
                  <a:gd name="T21" fmla="*/ 10 h 24"/>
                  <a:gd name="T22" fmla="*/ 9 w 10"/>
                  <a:gd name="T2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9" y="10"/>
                    </a:moveTo>
                    <a:cubicBezTo>
                      <a:pt x="9" y="9"/>
                      <a:pt x="9" y="7"/>
                      <a:pt x="8" y="6"/>
                    </a:cubicBezTo>
                    <a:cubicBezTo>
                      <a:pt x="7" y="5"/>
                      <a:pt x="4" y="1"/>
                      <a:pt x="5" y="0"/>
                    </a:cubicBezTo>
                    <a:cubicBezTo>
                      <a:pt x="4" y="0"/>
                      <a:pt x="3" y="0"/>
                      <a:pt x="2" y="0"/>
                    </a:cubicBezTo>
                    <a:cubicBezTo>
                      <a:pt x="0" y="0"/>
                      <a:pt x="2" y="2"/>
                      <a:pt x="2" y="3"/>
                    </a:cubicBezTo>
                    <a:cubicBezTo>
                      <a:pt x="3" y="5"/>
                      <a:pt x="2" y="7"/>
                      <a:pt x="2" y="9"/>
                    </a:cubicBezTo>
                    <a:cubicBezTo>
                      <a:pt x="1" y="12"/>
                      <a:pt x="3" y="12"/>
                      <a:pt x="4" y="15"/>
                    </a:cubicBezTo>
                    <a:cubicBezTo>
                      <a:pt x="4" y="17"/>
                      <a:pt x="3" y="19"/>
                      <a:pt x="4" y="21"/>
                    </a:cubicBezTo>
                    <a:cubicBezTo>
                      <a:pt x="4" y="22"/>
                      <a:pt x="5" y="23"/>
                      <a:pt x="6" y="23"/>
                    </a:cubicBezTo>
                    <a:cubicBezTo>
                      <a:pt x="7" y="24"/>
                      <a:pt x="10" y="24"/>
                      <a:pt x="9" y="23"/>
                    </a:cubicBezTo>
                    <a:cubicBezTo>
                      <a:pt x="9" y="19"/>
                      <a:pt x="9" y="15"/>
                      <a:pt x="9" y="10"/>
                    </a:cubicBezTo>
                    <a:cubicBezTo>
                      <a:pt x="9" y="7"/>
                      <a:pt x="9" y="13"/>
                      <a:pt x="9"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11" name="Freeform 760">
                <a:extLst>
                  <a:ext uri="{FF2B5EF4-FFF2-40B4-BE49-F238E27FC236}">
                    <a16:creationId xmlns:a16="http://schemas.microsoft.com/office/drawing/2014/main" id="{0286C16B-222E-4CB8-2196-9984E9750C55}"/>
                  </a:ext>
                </a:extLst>
              </p:cNvPr>
              <p:cNvSpPr/>
              <p:nvPr/>
            </p:nvSpPr>
            <p:spPr bwMode="auto">
              <a:xfrm>
                <a:off x="11225230" y="7665640"/>
                <a:ext cx="324101" cy="335598"/>
              </a:xfrm>
              <a:custGeom>
                <a:avLst/>
                <a:gdLst>
                  <a:gd name="T0" fmla="*/ 26 w 32"/>
                  <a:gd name="T1" fmla="*/ 4 h 31"/>
                  <a:gd name="T2" fmla="*/ 21 w 32"/>
                  <a:gd name="T3" fmla="*/ 5 h 31"/>
                  <a:gd name="T4" fmla="*/ 15 w 32"/>
                  <a:gd name="T5" fmla="*/ 1 h 31"/>
                  <a:gd name="T6" fmla="*/ 13 w 32"/>
                  <a:gd name="T7" fmla="*/ 1 h 31"/>
                  <a:gd name="T8" fmla="*/ 10 w 32"/>
                  <a:gd name="T9" fmla="*/ 2 h 31"/>
                  <a:gd name="T10" fmla="*/ 6 w 32"/>
                  <a:gd name="T11" fmla="*/ 2 h 31"/>
                  <a:gd name="T12" fmla="*/ 4 w 32"/>
                  <a:gd name="T13" fmla="*/ 3 h 31"/>
                  <a:gd name="T14" fmla="*/ 3 w 32"/>
                  <a:gd name="T15" fmla="*/ 6 h 31"/>
                  <a:gd name="T16" fmla="*/ 5 w 32"/>
                  <a:gd name="T17" fmla="*/ 7 h 31"/>
                  <a:gd name="T18" fmla="*/ 3 w 32"/>
                  <a:gd name="T19" fmla="*/ 9 h 31"/>
                  <a:gd name="T20" fmla="*/ 5 w 32"/>
                  <a:gd name="T21" fmla="*/ 12 h 31"/>
                  <a:gd name="T22" fmla="*/ 3 w 32"/>
                  <a:gd name="T23" fmla="*/ 13 h 31"/>
                  <a:gd name="T24" fmla="*/ 2 w 32"/>
                  <a:gd name="T25" fmla="*/ 16 h 31"/>
                  <a:gd name="T26" fmla="*/ 2 w 32"/>
                  <a:gd name="T27" fmla="*/ 19 h 31"/>
                  <a:gd name="T28" fmla="*/ 3 w 32"/>
                  <a:gd name="T29" fmla="*/ 23 h 31"/>
                  <a:gd name="T30" fmla="*/ 7 w 32"/>
                  <a:gd name="T31" fmla="*/ 26 h 31"/>
                  <a:gd name="T32" fmla="*/ 7 w 32"/>
                  <a:gd name="T33" fmla="*/ 31 h 31"/>
                  <a:gd name="T34" fmla="*/ 19 w 32"/>
                  <a:gd name="T35" fmla="*/ 28 h 31"/>
                  <a:gd name="T36" fmla="*/ 26 w 32"/>
                  <a:gd name="T37" fmla="*/ 28 h 31"/>
                  <a:gd name="T38" fmla="*/ 30 w 32"/>
                  <a:gd name="T39" fmla="*/ 26 h 31"/>
                  <a:gd name="T40" fmla="*/ 28 w 32"/>
                  <a:gd name="T41" fmla="*/ 21 h 31"/>
                  <a:gd name="T42" fmla="*/ 30 w 32"/>
                  <a:gd name="T43" fmla="*/ 15 h 31"/>
                  <a:gd name="T44" fmla="*/ 26 w 32"/>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1">
                    <a:moveTo>
                      <a:pt x="26" y="4"/>
                    </a:moveTo>
                    <a:cubicBezTo>
                      <a:pt x="24" y="4"/>
                      <a:pt x="23" y="6"/>
                      <a:pt x="21" y="5"/>
                    </a:cubicBezTo>
                    <a:cubicBezTo>
                      <a:pt x="19" y="5"/>
                      <a:pt x="17" y="0"/>
                      <a:pt x="15" y="1"/>
                    </a:cubicBezTo>
                    <a:cubicBezTo>
                      <a:pt x="14" y="2"/>
                      <a:pt x="13" y="2"/>
                      <a:pt x="13" y="1"/>
                    </a:cubicBezTo>
                    <a:cubicBezTo>
                      <a:pt x="12" y="0"/>
                      <a:pt x="11" y="2"/>
                      <a:pt x="10" y="2"/>
                    </a:cubicBezTo>
                    <a:cubicBezTo>
                      <a:pt x="8" y="3"/>
                      <a:pt x="7" y="2"/>
                      <a:pt x="6" y="2"/>
                    </a:cubicBezTo>
                    <a:cubicBezTo>
                      <a:pt x="5" y="1"/>
                      <a:pt x="5" y="3"/>
                      <a:pt x="4" y="3"/>
                    </a:cubicBezTo>
                    <a:cubicBezTo>
                      <a:pt x="3" y="3"/>
                      <a:pt x="2" y="5"/>
                      <a:pt x="3" y="6"/>
                    </a:cubicBezTo>
                    <a:cubicBezTo>
                      <a:pt x="3" y="7"/>
                      <a:pt x="5" y="7"/>
                      <a:pt x="5" y="7"/>
                    </a:cubicBezTo>
                    <a:cubicBezTo>
                      <a:pt x="5" y="8"/>
                      <a:pt x="3" y="9"/>
                      <a:pt x="3" y="9"/>
                    </a:cubicBezTo>
                    <a:cubicBezTo>
                      <a:pt x="3" y="10"/>
                      <a:pt x="5" y="11"/>
                      <a:pt x="5" y="12"/>
                    </a:cubicBezTo>
                    <a:cubicBezTo>
                      <a:pt x="5" y="12"/>
                      <a:pt x="3" y="11"/>
                      <a:pt x="3" y="13"/>
                    </a:cubicBezTo>
                    <a:cubicBezTo>
                      <a:pt x="3" y="14"/>
                      <a:pt x="4" y="16"/>
                      <a:pt x="2" y="16"/>
                    </a:cubicBezTo>
                    <a:cubicBezTo>
                      <a:pt x="3" y="17"/>
                      <a:pt x="3" y="18"/>
                      <a:pt x="2" y="19"/>
                    </a:cubicBezTo>
                    <a:cubicBezTo>
                      <a:pt x="2" y="21"/>
                      <a:pt x="0" y="21"/>
                      <a:pt x="3" y="23"/>
                    </a:cubicBezTo>
                    <a:cubicBezTo>
                      <a:pt x="4" y="23"/>
                      <a:pt x="6" y="24"/>
                      <a:pt x="7" y="26"/>
                    </a:cubicBezTo>
                    <a:cubicBezTo>
                      <a:pt x="8" y="27"/>
                      <a:pt x="7" y="29"/>
                      <a:pt x="7" y="31"/>
                    </a:cubicBezTo>
                    <a:cubicBezTo>
                      <a:pt x="11" y="30"/>
                      <a:pt x="14" y="28"/>
                      <a:pt x="19" y="28"/>
                    </a:cubicBezTo>
                    <a:cubicBezTo>
                      <a:pt x="21" y="27"/>
                      <a:pt x="24" y="28"/>
                      <a:pt x="26" y="28"/>
                    </a:cubicBezTo>
                    <a:cubicBezTo>
                      <a:pt x="28" y="28"/>
                      <a:pt x="31" y="29"/>
                      <a:pt x="30" y="26"/>
                    </a:cubicBezTo>
                    <a:cubicBezTo>
                      <a:pt x="30" y="24"/>
                      <a:pt x="29" y="23"/>
                      <a:pt x="28" y="21"/>
                    </a:cubicBezTo>
                    <a:cubicBezTo>
                      <a:pt x="28" y="19"/>
                      <a:pt x="29" y="17"/>
                      <a:pt x="30" y="15"/>
                    </a:cubicBezTo>
                    <a:cubicBezTo>
                      <a:pt x="31" y="11"/>
                      <a:pt x="32" y="4"/>
                      <a:pt x="26"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12" name="Freeform 761">
                <a:extLst>
                  <a:ext uri="{FF2B5EF4-FFF2-40B4-BE49-F238E27FC236}">
                    <a16:creationId xmlns:a16="http://schemas.microsoft.com/office/drawing/2014/main" id="{D7B20A46-AEC9-DF45-F2CC-4A67C4F50922}"/>
                  </a:ext>
                </a:extLst>
              </p:cNvPr>
              <p:cNvSpPr/>
              <p:nvPr/>
            </p:nvSpPr>
            <p:spPr bwMode="auto">
              <a:xfrm>
                <a:off x="11500544" y="7654574"/>
                <a:ext cx="233496" cy="324533"/>
              </a:xfrm>
              <a:custGeom>
                <a:avLst/>
                <a:gdLst>
                  <a:gd name="T0" fmla="*/ 19 w 23"/>
                  <a:gd name="T1" fmla="*/ 13 h 30"/>
                  <a:gd name="T2" fmla="*/ 18 w 23"/>
                  <a:gd name="T3" fmla="*/ 6 h 30"/>
                  <a:gd name="T4" fmla="*/ 17 w 23"/>
                  <a:gd name="T5" fmla="*/ 0 h 30"/>
                  <a:gd name="T6" fmla="*/ 3 w 23"/>
                  <a:gd name="T7" fmla="*/ 0 h 30"/>
                  <a:gd name="T8" fmla="*/ 4 w 23"/>
                  <a:gd name="T9" fmla="*/ 11 h 30"/>
                  <a:gd name="T10" fmla="*/ 1 w 23"/>
                  <a:gd name="T11" fmla="*/ 22 h 30"/>
                  <a:gd name="T12" fmla="*/ 3 w 23"/>
                  <a:gd name="T13" fmla="*/ 30 h 30"/>
                  <a:gd name="T14" fmla="*/ 10 w 23"/>
                  <a:gd name="T15" fmla="*/ 29 h 30"/>
                  <a:gd name="T16" fmla="*/ 23 w 23"/>
                  <a:gd name="T17" fmla="*/ 24 h 30"/>
                  <a:gd name="T18" fmla="*/ 20 w 23"/>
                  <a:gd name="T19" fmla="*/ 19 h 30"/>
                  <a:gd name="T20" fmla="*/ 19 w 23"/>
                  <a:gd name="T21" fmla="*/ 13 h 30"/>
                  <a:gd name="T22" fmla="*/ 19 w 23"/>
                  <a:gd name="T2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9" y="13"/>
                    </a:moveTo>
                    <a:cubicBezTo>
                      <a:pt x="17" y="11"/>
                      <a:pt x="18" y="8"/>
                      <a:pt x="18" y="6"/>
                    </a:cubicBezTo>
                    <a:cubicBezTo>
                      <a:pt x="19" y="4"/>
                      <a:pt x="16" y="2"/>
                      <a:pt x="17" y="0"/>
                    </a:cubicBezTo>
                    <a:cubicBezTo>
                      <a:pt x="12" y="0"/>
                      <a:pt x="8" y="0"/>
                      <a:pt x="3" y="0"/>
                    </a:cubicBezTo>
                    <a:cubicBezTo>
                      <a:pt x="3" y="3"/>
                      <a:pt x="4" y="7"/>
                      <a:pt x="4" y="11"/>
                    </a:cubicBezTo>
                    <a:cubicBezTo>
                      <a:pt x="4" y="15"/>
                      <a:pt x="0" y="18"/>
                      <a:pt x="1" y="22"/>
                    </a:cubicBezTo>
                    <a:cubicBezTo>
                      <a:pt x="2" y="25"/>
                      <a:pt x="4" y="26"/>
                      <a:pt x="3" y="30"/>
                    </a:cubicBezTo>
                    <a:cubicBezTo>
                      <a:pt x="6" y="30"/>
                      <a:pt x="7" y="30"/>
                      <a:pt x="10" y="29"/>
                    </a:cubicBezTo>
                    <a:cubicBezTo>
                      <a:pt x="15" y="28"/>
                      <a:pt x="19" y="26"/>
                      <a:pt x="23" y="24"/>
                    </a:cubicBezTo>
                    <a:cubicBezTo>
                      <a:pt x="21" y="23"/>
                      <a:pt x="20" y="21"/>
                      <a:pt x="20" y="19"/>
                    </a:cubicBezTo>
                    <a:cubicBezTo>
                      <a:pt x="20" y="17"/>
                      <a:pt x="20" y="15"/>
                      <a:pt x="19" y="13"/>
                    </a:cubicBezTo>
                    <a:cubicBezTo>
                      <a:pt x="17" y="11"/>
                      <a:pt x="20" y="15"/>
                      <a:pt x="19" y="1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13" name="Freeform 762">
                <a:extLst>
                  <a:ext uri="{FF2B5EF4-FFF2-40B4-BE49-F238E27FC236}">
                    <a16:creationId xmlns:a16="http://schemas.microsoft.com/office/drawing/2014/main" id="{9CE2AE7A-3BCB-C62A-BD5E-00E9322E7ECF}"/>
                  </a:ext>
                </a:extLst>
              </p:cNvPr>
              <p:cNvSpPr/>
              <p:nvPr/>
            </p:nvSpPr>
            <p:spPr bwMode="auto">
              <a:xfrm>
                <a:off x="10988253" y="7687764"/>
                <a:ext cx="153338" cy="195458"/>
              </a:xfrm>
              <a:custGeom>
                <a:avLst/>
                <a:gdLst>
                  <a:gd name="T0" fmla="*/ 12 w 15"/>
                  <a:gd name="T1" fmla="*/ 14 h 18"/>
                  <a:gd name="T2" fmla="*/ 14 w 15"/>
                  <a:gd name="T3" fmla="*/ 6 h 18"/>
                  <a:gd name="T4" fmla="*/ 5 w 15"/>
                  <a:gd name="T5" fmla="*/ 3 h 18"/>
                  <a:gd name="T6" fmla="*/ 1 w 15"/>
                  <a:gd name="T7" fmla="*/ 8 h 18"/>
                  <a:gd name="T8" fmla="*/ 4 w 15"/>
                  <a:gd name="T9" fmla="*/ 12 h 18"/>
                  <a:gd name="T10" fmla="*/ 7 w 15"/>
                  <a:gd name="T11" fmla="*/ 16 h 18"/>
                  <a:gd name="T12" fmla="*/ 10 w 15"/>
                  <a:gd name="T13" fmla="*/ 16 h 18"/>
                  <a:gd name="T14" fmla="*/ 12 w 15"/>
                  <a:gd name="T15" fmla="*/ 14 h 18"/>
                  <a:gd name="T16" fmla="*/ 12 w 15"/>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2" y="14"/>
                    </a:moveTo>
                    <a:cubicBezTo>
                      <a:pt x="15" y="13"/>
                      <a:pt x="15" y="8"/>
                      <a:pt x="14" y="6"/>
                    </a:cubicBezTo>
                    <a:cubicBezTo>
                      <a:pt x="12" y="2"/>
                      <a:pt x="8" y="0"/>
                      <a:pt x="5" y="3"/>
                    </a:cubicBezTo>
                    <a:cubicBezTo>
                      <a:pt x="3" y="4"/>
                      <a:pt x="0" y="6"/>
                      <a:pt x="1" y="8"/>
                    </a:cubicBezTo>
                    <a:cubicBezTo>
                      <a:pt x="2" y="10"/>
                      <a:pt x="2" y="11"/>
                      <a:pt x="4" y="12"/>
                    </a:cubicBezTo>
                    <a:cubicBezTo>
                      <a:pt x="5" y="14"/>
                      <a:pt x="5" y="15"/>
                      <a:pt x="7" y="16"/>
                    </a:cubicBezTo>
                    <a:cubicBezTo>
                      <a:pt x="8" y="17"/>
                      <a:pt x="9" y="18"/>
                      <a:pt x="10" y="16"/>
                    </a:cubicBezTo>
                    <a:cubicBezTo>
                      <a:pt x="10" y="15"/>
                      <a:pt x="11" y="15"/>
                      <a:pt x="12" y="14"/>
                    </a:cubicBezTo>
                    <a:cubicBezTo>
                      <a:pt x="14" y="13"/>
                      <a:pt x="11" y="15"/>
                      <a:pt x="12" y="1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14" name="Freeform 763">
                <a:extLst>
                  <a:ext uri="{FF2B5EF4-FFF2-40B4-BE49-F238E27FC236}">
                    <a16:creationId xmlns:a16="http://schemas.microsoft.com/office/drawing/2014/main" id="{4EA65C24-C159-97BB-D0BF-645635824421}"/>
                  </a:ext>
                </a:extLst>
              </p:cNvPr>
              <p:cNvSpPr/>
              <p:nvPr/>
            </p:nvSpPr>
            <p:spPr bwMode="auto">
              <a:xfrm>
                <a:off x="11078862" y="7772587"/>
                <a:ext cx="226522" cy="228650"/>
              </a:xfrm>
              <a:custGeom>
                <a:avLst/>
                <a:gdLst>
                  <a:gd name="T0" fmla="*/ 21 w 22"/>
                  <a:gd name="T1" fmla="*/ 17 h 21"/>
                  <a:gd name="T2" fmla="*/ 19 w 22"/>
                  <a:gd name="T3" fmla="*/ 13 h 21"/>
                  <a:gd name="T4" fmla="*/ 16 w 22"/>
                  <a:gd name="T5" fmla="*/ 11 h 21"/>
                  <a:gd name="T6" fmla="*/ 16 w 22"/>
                  <a:gd name="T7" fmla="*/ 6 h 21"/>
                  <a:gd name="T8" fmla="*/ 13 w 22"/>
                  <a:gd name="T9" fmla="*/ 8 h 21"/>
                  <a:gd name="T10" fmla="*/ 9 w 22"/>
                  <a:gd name="T11" fmla="*/ 1 h 21"/>
                  <a:gd name="T12" fmla="*/ 5 w 22"/>
                  <a:gd name="T13" fmla="*/ 4 h 21"/>
                  <a:gd name="T14" fmla="*/ 0 w 22"/>
                  <a:gd name="T15" fmla="*/ 9 h 21"/>
                  <a:gd name="T16" fmla="*/ 12 w 22"/>
                  <a:gd name="T17" fmla="*/ 18 h 21"/>
                  <a:gd name="T18" fmla="*/ 19 w 22"/>
                  <a:gd name="T19" fmla="*/ 21 h 21"/>
                  <a:gd name="T20" fmla="*/ 21 w 22"/>
                  <a:gd name="T21" fmla="*/ 17 h 21"/>
                  <a:gd name="T22" fmla="*/ 21 w 22"/>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21" y="17"/>
                    </a:moveTo>
                    <a:cubicBezTo>
                      <a:pt x="22" y="15"/>
                      <a:pt x="20" y="14"/>
                      <a:pt x="19" y="13"/>
                    </a:cubicBezTo>
                    <a:cubicBezTo>
                      <a:pt x="18" y="13"/>
                      <a:pt x="14" y="12"/>
                      <a:pt x="16" y="11"/>
                    </a:cubicBezTo>
                    <a:cubicBezTo>
                      <a:pt x="17" y="10"/>
                      <a:pt x="17" y="7"/>
                      <a:pt x="16" y="6"/>
                    </a:cubicBezTo>
                    <a:cubicBezTo>
                      <a:pt x="15" y="4"/>
                      <a:pt x="14" y="8"/>
                      <a:pt x="13" y="8"/>
                    </a:cubicBezTo>
                    <a:cubicBezTo>
                      <a:pt x="10" y="8"/>
                      <a:pt x="11" y="0"/>
                      <a:pt x="9" y="1"/>
                    </a:cubicBezTo>
                    <a:cubicBezTo>
                      <a:pt x="8" y="2"/>
                      <a:pt x="6" y="3"/>
                      <a:pt x="5" y="4"/>
                    </a:cubicBezTo>
                    <a:cubicBezTo>
                      <a:pt x="4" y="6"/>
                      <a:pt x="2" y="7"/>
                      <a:pt x="0" y="9"/>
                    </a:cubicBezTo>
                    <a:cubicBezTo>
                      <a:pt x="5" y="12"/>
                      <a:pt x="8" y="15"/>
                      <a:pt x="12" y="18"/>
                    </a:cubicBezTo>
                    <a:cubicBezTo>
                      <a:pt x="14" y="20"/>
                      <a:pt x="16" y="21"/>
                      <a:pt x="19" y="21"/>
                    </a:cubicBezTo>
                    <a:cubicBezTo>
                      <a:pt x="22" y="21"/>
                      <a:pt x="20" y="19"/>
                      <a:pt x="21" y="17"/>
                    </a:cubicBezTo>
                    <a:cubicBezTo>
                      <a:pt x="22" y="15"/>
                      <a:pt x="21" y="19"/>
                      <a:pt x="21" y="1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15" name="Freeform 764">
                <a:extLst>
                  <a:ext uri="{FF2B5EF4-FFF2-40B4-BE49-F238E27FC236}">
                    <a16:creationId xmlns:a16="http://schemas.microsoft.com/office/drawing/2014/main" id="{46A4F3F0-EC92-9B0B-D24D-B35812A0AB6F}"/>
                  </a:ext>
                </a:extLst>
              </p:cNvPr>
              <p:cNvSpPr/>
              <p:nvPr/>
            </p:nvSpPr>
            <p:spPr bwMode="auto">
              <a:xfrm>
                <a:off x="10918551" y="7555004"/>
                <a:ext cx="355468" cy="317157"/>
              </a:xfrm>
              <a:custGeom>
                <a:avLst/>
                <a:gdLst>
                  <a:gd name="T0" fmla="*/ 10 w 35"/>
                  <a:gd name="T1" fmla="*/ 16 h 29"/>
                  <a:gd name="T2" fmla="*/ 20 w 35"/>
                  <a:gd name="T3" fmla="*/ 17 h 29"/>
                  <a:gd name="T4" fmla="*/ 21 w 35"/>
                  <a:gd name="T5" fmla="*/ 23 h 29"/>
                  <a:gd name="T6" fmla="*/ 25 w 35"/>
                  <a:gd name="T7" fmla="*/ 21 h 29"/>
                  <a:gd name="T8" fmla="*/ 29 w 35"/>
                  <a:gd name="T9" fmla="*/ 27 h 29"/>
                  <a:gd name="T10" fmla="*/ 31 w 35"/>
                  <a:gd name="T11" fmla="*/ 26 h 29"/>
                  <a:gd name="T12" fmla="*/ 33 w 35"/>
                  <a:gd name="T13" fmla="*/ 25 h 29"/>
                  <a:gd name="T14" fmla="*/ 33 w 35"/>
                  <a:gd name="T15" fmla="*/ 23 h 29"/>
                  <a:gd name="T16" fmla="*/ 35 w 35"/>
                  <a:gd name="T17" fmla="*/ 22 h 29"/>
                  <a:gd name="T18" fmla="*/ 34 w 35"/>
                  <a:gd name="T19" fmla="*/ 19 h 29"/>
                  <a:gd name="T20" fmla="*/ 33 w 35"/>
                  <a:gd name="T21" fmla="*/ 16 h 29"/>
                  <a:gd name="T22" fmla="*/ 33 w 35"/>
                  <a:gd name="T23" fmla="*/ 12 h 29"/>
                  <a:gd name="T24" fmla="*/ 32 w 35"/>
                  <a:gd name="T25" fmla="*/ 8 h 29"/>
                  <a:gd name="T26" fmla="*/ 26 w 35"/>
                  <a:gd name="T27" fmla="*/ 2 h 29"/>
                  <a:gd name="T28" fmla="*/ 24 w 35"/>
                  <a:gd name="T29" fmla="*/ 3 h 29"/>
                  <a:gd name="T30" fmla="*/ 22 w 35"/>
                  <a:gd name="T31" fmla="*/ 3 h 29"/>
                  <a:gd name="T32" fmla="*/ 19 w 35"/>
                  <a:gd name="T33" fmla="*/ 3 h 29"/>
                  <a:gd name="T34" fmla="*/ 18 w 35"/>
                  <a:gd name="T35" fmla="*/ 3 h 29"/>
                  <a:gd name="T36" fmla="*/ 15 w 35"/>
                  <a:gd name="T37" fmla="*/ 2 h 29"/>
                  <a:gd name="T38" fmla="*/ 10 w 35"/>
                  <a:gd name="T39" fmla="*/ 1 h 29"/>
                  <a:gd name="T40" fmla="*/ 5 w 35"/>
                  <a:gd name="T41" fmla="*/ 1 h 29"/>
                  <a:gd name="T42" fmla="*/ 5 w 35"/>
                  <a:gd name="T43" fmla="*/ 4 h 29"/>
                  <a:gd name="T44" fmla="*/ 3 w 35"/>
                  <a:gd name="T45" fmla="*/ 6 h 29"/>
                  <a:gd name="T46" fmla="*/ 0 w 35"/>
                  <a:gd name="T47" fmla="*/ 8 h 29"/>
                  <a:gd name="T48" fmla="*/ 3 w 35"/>
                  <a:gd name="T49" fmla="*/ 13 h 29"/>
                  <a:gd name="T50" fmla="*/ 8 w 35"/>
                  <a:gd name="T51" fmla="*/ 19 h 29"/>
                  <a:gd name="T52" fmla="*/ 10 w 35"/>
                  <a:gd name="T53" fmla="*/ 16 h 29"/>
                  <a:gd name="T54" fmla="*/ 10 w 35"/>
                  <a:gd name="T5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29">
                    <a:moveTo>
                      <a:pt x="10" y="16"/>
                    </a:moveTo>
                    <a:cubicBezTo>
                      <a:pt x="14" y="14"/>
                      <a:pt x="18" y="12"/>
                      <a:pt x="20" y="17"/>
                    </a:cubicBezTo>
                    <a:cubicBezTo>
                      <a:pt x="22" y="19"/>
                      <a:pt x="21" y="20"/>
                      <a:pt x="21" y="23"/>
                    </a:cubicBezTo>
                    <a:cubicBezTo>
                      <a:pt x="22" y="24"/>
                      <a:pt x="24" y="21"/>
                      <a:pt x="25" y="21"/>
                    </a:cubicBezTo>
                    <a:cubicBezTo>
                      <a:pt x="27" y="20"/>
                      <a:pt x="27" y="29"/>
                      <a:pt x="29" y="27"/>
                    </a:cubicBezTo>
                    <a:cubicBezTo>
                      <a:pt x="30" y="27"/>
                      <a:pt x="30" y="26"/>
                      <a:pt x="31" y="26"/>
                    </a:cubicBezTo>
                    <a:cubicBezTo>
                      <a:pt x="31" y="25"/>
                      <a:pt x="33" y="26"/>
                      <a:pt x="33" y="25"/>
                    </a:cubicBezTo>
                    <a:cubicBezTo>
                      <a:pt x="34" y="24"/>
                      <a:pt x="33" y="23"/>
                      <a:pt x="33" y="23"/>
                    </a:cubicBezTo>
                    <a:cubicBezTo>
                      <a:pt x="33" y="21"/>
                      <a:pt x="35" y="22"/>
                      <a:pt x="35" y="22"/>
                    </a:cubicBezTo>
                    <a:cubicBezTo>
                      <a:pt x="35" y="21"/>
                      <a:pt x="32" y="20"/>
                      <a:pt x="34" y="19"/>
                    </a:cubicBezTo>
                    <a:cubicBezTo>
                      <a:pt x="35" y="18"/>
                      <a:pt x="35" y="17"/>
                      <a:pt x="33" y="16"/>
                    </a:cubicBezTo>
                    <a:cubicBezTo>
                      <a:pt x="32" y="15"/>
                      <a:pt x="34" y="13"/>
                      <a:pt x="33" y="12"/>
                    </a:cubicBezTo>
                    <a:cubicBezTo>
                      <a:pt x="32" y="11"/>
                      <a:pt x="33" y="10"/>
                      <a:pt x="32" y="8"/>
                    </a:cubicBezTo>
                    <a:cubicBezTo>
                      <a:pt x="31" y="7"/>
                      <a:pt x="29" y="0"/>
                      <a:pt x="26" y="2"/>
                    </a:cubicBezTo>
                    <a:cubicBezTo>
                      <a:pt x="26" y="2"/>
                      <a:pt x="25" y="3"/>
                      <a:pt x="24" y="3"/>
                    </a:cubicBezTo>
                    <a:cubicBezTo>
                      <a:pt x="23" y="3"/>
                      <a:pt x="23" y="3"/>
                      <a:pt x="22" y="3"/>
                    </a:cubicBezTo>
                    <a:cubicBezTo>
                      <a:pt x="21" y="4"/>
                      <a:pt x="20" y="3"/>
                      <a:pt x="19" y="3"/>
                    </a:cubicBezTo>
                    <a:cubicBezTo>
                      <a:pt x="18" y="3"/>
                      <a:pt x="18" y="4"/>
                      <a:pt x="18" y="3"/>
                    </a:cubicBezTo>
                    <a:cubicBezTo>
                      <a:pt x="16" y="2"/>
                      <a:pt x="17" y="2"/>
                      <a:pt x="15" y="2"/>
                    </a:cubicBezTo>
                    <a:cubicBezTo>
                      <a:pt x="12" y="3"/>
                      <a:pt x="12" y="1"/>
                      <a:pt x="10" y="1"/>
                    </a:cubicBezTo>
                    <a:cubicBezTo>
                      <a:pt x="8" y="0"/>
                      <a:pt x="6" y="0"/>
                      <a:pt x="5" y="1"/>
                    </a:cubicBezTo>
                    <a:cubicBezTo>
                      <a:pt x="5" y="2"/>
                      <a:pt x="3" y="3"/>
                      <a:pt x="5" y="4"/>
                    </a:cubicBezTo>
                    <a:cubicBezTo>
                      <a:pt x="6" y="5"/>
                      <a:pt x="5" y="6"/>
                      <a:pt x="3" y="6"/>
                    </a:cubicBezTo>
                    <a:cubicBezTo>
                      <a:pt x="1" y="6"/>
                      <a:pt x="0" y="6"/>
                      <a:pt x="0" y="8"/>
                    </a:cubicBezTo>
                    <a:cubicBezTo>
                      <a:pt x="1" y="10"/>
                      <a:pt x="2" y="11"/>
                      <a:pt x="3" y="13"/>
                    </a:cubicBezTo>
                    <a:cubicBezTo>
                      <a:pt x="5" y="15"/>
                      <a:pt x="6" y="16"/>
                      <a:pt x="8" y="19"/>
                    </a:cubicBezTo>
                    <a:cubicBezTo>
                      <a:pt x="9" y="18"/>
                      <a:pt x="9" y="17"/>
                      <a:pt x="10" y="16"/>
                    </a:cubicBezTo>
                    <a:cubicBezTo>
                      <a:pt x="11" y="16"/>
                      <a:pt x="10" y="17"/>
                      <a:pt x="10" y="1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16" name="Freeform 765">
                <a:extLst>
                  <a:ext uri="{FF2B5EF4-FFF2-40B4-BE49-F238E27FC236}">
                    <a16:creationId xmlns:a16="http://schemas.microsoft.com/office/drawing/2014/main" id="{94B6A2BC-EB00-9D8A-1574-6B832DE4EEA9}"/>
                  </a:ext>
                </a:extLst>
              </p:cNvPr>
              <p:cNvSpPr/>
              <p:nvPr/>
            </p:nvSpPr>
            <p:spPr bwMode="auto">
              <a:xfrm>
                <a:off x="10824459" y="7566069"/>
                <a:ext cx="163794" cy="77445"/>
              </a:xfrm>
              <a:custGeom>
                <a:avLst/>
                <a:gdLst>
                  <a:gd name="T0" fmla="*/ 10 w 16"/>
                  <a:gd name="T1" fmla="*/ 5 h 7"/>
                  <a:gd name="T2" fmla="*/ 14 w 16"/>
                  <a:gd name="T3" fmla="*/ 3 h 7"/>
                  <a:gd name="T4" fmla="*/ 14 w 16"/>
                  <a:gd name="T5" fmla="*/ 0 h 7"/>
                  <a:gd name="T6" fmla="*/ 7 w 16"/>
                  <a:gd name="T7" fmla="*/ 0 h 7"/>
                  <a:gd name="T8" fmla="*/ 4 w 16"/>
                  <a:gd name="T9" fmla="*/ 0 h 7"/>
                  <a:gd name="T10" fmla="*/ 0 w 16"/>
                  <a:gd name="T11" fmla="*/ 1 h 7"/>
                  <a:gd name="T12" fmla="*/ 3 w 16"/>
                  <a:gd name="T13" fmla="*/ 3 h 7"/>
                  <a:gd name="T14" fmla="*/ 7 w 16"/>
                  <a:gd name="T15" fmla="*/ 3 h 7"/>
                  <a:gd name="T16" fmla="*/ 9 w 16"/>
                  <a:gd name="T17" fmla="*/ 7 h 7"/>
                  <a:gd name="T18" fmla="*/ 10 w 1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10" y="5"/>
                    </a:moveTo>
                    <a:cubicBezTo>
                      <a:pt x="11" y="5"/>
                      <a:pt x="16" y="5"/>
                      <a:pt x="14" y="3"/>
                    </a:cubicBezTo>
                    <a:cubicBezTo>
                      <a:pt x="12" y="2"/>
                      <a:pt x="14" y="1"/>
                      <a:pt x="14" y="0"/>
                    </a:cubicBezTo>
                    <a:cubicBezTo>
                      <a:pt x="12" y="0"/>
                      <a:pt x="9" y="0"/>
                      <a:pt x="7" y="0"/>
                    </a:cubicBezTo>
                    <a:cubicBezTo>
                      <a:pt x="5" y="0"/>
                      <a:pt x="5" y="1"/>
                      <a:pt x="4" y="0"/>
                    </a:cubicBezTo>
                    <a:cubicBezTo>
                      <a:pt x="2" y="0"/>
                      <a:pt x="2" y="0"/>
                      <a:pt x="0" y="1"/>
                    </a:cubicBezTo>
                    <a:cubicBezTo>
                      <a:pt x="1" y="2"/>
                      <a:pt x="1" y="3"/>
                      <a:pt x="3" y="3"/>
                    </a:cubicBezTo>
                    <a:cubicBezTo>
                      <a:pt x="4" y="3"/>
                      <a:pt x="7" y="3"/>
                      <a:pt x="7" y="3"/>
                    </a:cubicBezTo>
                    <a:cubicBezTo>
                      <a:pt x="5" y="5"/>
                      <a:pt x="7" y="6"/>
                      <a:pt x="9" y="7"/>
                    </a:cubicBezTo>
                    <a:cubicBezTo>
                      <a:pt x="9" y="7"/>
                      <a:pt x="9" y="5"/>
                      <a:pt x="10"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17" name="Freeform 766">
                <a:extLst>
                  <a:ext uri="{FF2B5EF4-FFF2-40B4-BE49-F238E27FC236}">
                    <a16:creationId xmlns:a16="http://schemas.microsoft.com/office/drawing/2014/main" id="{BF4ECA41-2976-501D-85FE-26C6AEAB8599}"/>
                  </a:ext>
                </a:extLst>
              </p:cNvPr>
              <p:cNvSpPr/>
              <p:nvPr/>
            </p:nvSpPr>
            <p:spPr bwMode="auto">
              <a:xfrm>
                <a:off x="10814003" y="7492310"/>
                <a:ext cx="153338" cy="44255"/>
              </a:xfrm>
              <a:custGeom>
                <a:avLst/>
                <a:gdLst>
                  <a:gd name="T0" fmla="*/ 4 w 15"/>
                  <a:gd name="T1" fmla="*/ 4 h 4"/>
                  <a:gd name="T2" fmla="*/ 9 w 15"/>
                  <a:gd name="T3" fmla="*/ 3 h 4"/>
                  <a:gd name="T4" fmla="*/ 15 w 15"/>
                  <a:gd name="T5" fmla="*/ 2 h 4"/>
                  <a:gd name="T6" fmla="*/ 8 w 15"/>
                  <a:gd name="T7" fmla="*/ 1 h 4"/>
                  <a:gd name="T8" fmla="*/ 0 w 15"/>
                  <a:gd name="T9" fmla="*/ 4 h 4"/>
                  <a:gd name="T10" fmla="*/ 4 w 15"/>
                  <a:gd name="T11" fmla="*/ 4 h 4"/>
                  <a:gd name="T12" fmla="*/ 4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4" y="4"/>
                    </a:moveTo>
                    <a:cubicBezTo>
                      <a:pt x="6" y="3"/>
                      <a:pt x="7" y="2"/>
                      <a:pt x="9" y="3"/>
                    </a:cubicBezTo>
                    <a:cubicBezTo>
                      <a:pt x="10" y="3"/>
                      <a:pt x="14" y="4"/>
                      <a:pt x="15" y="2"/>
                    </a:cubicBezTo>
                    <a:cubicBezTo>
                      <a:pt x="15" y="3"/>
                      <a:pt x="9" y="0"/>
                      <a:pt x="8" y="1"/>
                    </a:cubicBezTo>
                    <a:cubicBezTo>
                      <a:pt x="5" y="2"/>
                      <a:pt x="1" y="0"/>
                      <a:pt x="0" y="4"/>
                    </a:cubicBezTo>
                    <a:cubicBezTo>
                      <a:pt x="2" y="4"/>
                      <a:pt x="3" y="4"/>
                      <a:pt x="4" y="4"/>
                    </a:cubicBezTo>
                    <a:cubicBezTo>
                      <a:pt x="5" y="4"/>
                      <a:pt x="4" y="4"/>
                      <a:pt x="4"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18" name="Freeform 767">
                <a:extLst>
                  <a:ext uri="{FF2B5EF4-FFF2-40B4-BE49-F238E27FC236}">
                    <a16:creationId xmlns:a16="http://schemas.microsoft.com/office/drawing/2014/main" id="{013DCC02-81B7-D17B-C43A-055A5B30134E}"/>
                  </a:ext>
                </a:extLst>
              </p:cNvPr>
              <p:cNvSpPr/>
              <p:nvPr/>
            </p:nvSpPr>
            <p:spPr bwMode="auto">
              <a:xfrm>
                <a:off x="10793094" y="6732612"/>
                <a:ext cx="613353" cy="737570"/>
              </a:xfrm>
              <a:custGeom>
                <a:avLst/>
                <a:gdLst>
                  <a:gd name="T0" fmla="*/ 5 w 60"/>
                  <a:gd name="T1" fmla="*/ 57 h 68"/>
                  <a:gd name="T2" fmla="*/ 15 w 60"/>
                  <a:gd name="T3" fmla="*/ 57 h 68"/>
                  <a:gd name="T4" fmla="*/ 18 w 60"/>
                  <a:gd name="T5" fmla="*/ 59 h 68"/>
                  <a:gd name="T6" fmla="*/ 21 w 60"/>
                  <a:gd name="T7" fmla="*/ 63 h 68"/>
                  <a:gd name="T8" fmla="*/ 27 w 60"/>
                  <a:gd name="T9" fmla="*/ 64 h 68"/>
                  <a:gd name="T10" fmla="*/ 32 w 60"/>
                  <a:gd name="T11" fmla="*/ 64 h 68"/>
                  <a:gd name="T12" fmla="*/ 35 w 60"/>
                  <a:gd name="T13" fmla="*/ 62 h 68"/>
                  <a:gd name="T14" fmla="*/ 39 w 60"/>
                  <a:gd name="T15" fmla="*/ 62 h 68"/>
                  <a:gd name="T16" fmla="*/ 44 w 60"/>
                  <a:gd name="T17" fmla="*/ 61 h 68"/>
                  <a:gd name="T18" fmla="*/ 53 w 60"/>
                  <a:gd name="T19" fmla="*/ 61 h 68"/>
                  <a:gd name="T20" fmla="*/ 58 w 60"/>
                  <a:gd name="T21" fmla="*/ 61 h 68"/>
                  <a:gd name="T22" fmla="*/ 58 w 60"/>
                  <a:gd name="T23" fmla="*/ 54 h 68"/>
                  <a:gd name="T24" fmla="*/ 56 w 60"/>
                  <a:gd name="T25" fmla="*/ 38 h 68"/>
                  <a:gd name="T26" fmla="*/ 52 w 60"/>
                  <a:gd name="T27" fmla="*/ 12 h 68"/>
                  <a:gd name="T28" fmla="*/ 60 w 60"/>
                  <a:gd name="T29" fmla="*/ 12 h 68"/>
                  <a:gd name="T30" fmla="*/ 43 w 60"/>
                  <a:gd name="T31" fmla="*/ 0 h 68"/>
                  <a:gd name="T32" fmla="*/ 42 w 60"/>
                  <a:gd name="T33" fmla="*/ 7 h 68"/>
                  <a:gd name="T34" fmla="*/ 37 w 60"/>
                  <a:gd name="T35" fmla="*/ 7 h 68"/>
                  <a:gd name="T36" fmla="*/ 29 w 60"/>
                  <a:gd name="T37" fmla="*/ 7 h 68"/>
                  <a:gd name="T38" fmla="*/ 26 w 60"/>
                  <a:gd name="T39" fmla="*/ 7 h 68"/>
                  <a:gd name="T40" fmla="*/ 26 w 60"/>
                  <a:gd name="T41" fmla="*/ 12 h 68"/>
                  <a:gd name="T42" fmla="*/ 26 w 60"/>
                  <a:gd name="T43" fmla="*/ 19 h 68"/>
                  <a:gd name="T44" fmla="*/ 20 w 60"/>
                  <a:gd name="T45" fmla="*/ 25 h 68"/>
                  <a:gd name="T46" fmla="*/ 20 w 60"/>
                  <a:gd name="T47" fmla="*/ 32 h 68"/>
                  <a:gd name="T48" fmla="*/ 16 w 60"/>
                  <a:gd name="T49" fmla="*/ 32 h 68"/>
                  <a:gd name="T50" fmla="*/ 3 w 60"/>
                  <a:gd name="T51" fmla="*/ 32 h 68"/>
                  <a:gd name="T52" fmla="*/ 1 w 60"/>
                  <a:gd name="T53" fmla="*/ 33 h 68"/>
                  <a:gd name="T54" fmla="*/ 4 w 60"/>
                  <a:gd name="T55" fmla="*/ 36 h 68"/>
                  <a:gd name="T56" fmla="*/ 3 w 60"/>
                  <a:gd name="T57" fmla="*/ 41 h 68"/>
                  <a:gd name="T58" fmla="*/ 6 w 60"/>
                  <a:gd name="T59" fmla="*/ 48 h 68"/>
                  <a:gd name="T60" fmla="*/ 3 w 60"/>
                  <a:gd name="T61" fmla="*/ 58 h 68"/>
                  <a:gd name="T62" fmla="*/ 5 w 60"/>
                  <a:gd name="T6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8">
                    <a:moveTo>
                      <a:pt x="5" y="57"/>
                    </a:moveTo>
                    <a:cubicBezTo>
                      <a:pt x="7" y="57"/>
                      <a:pt x="13" y="55"/>
                      <a:pt x="15" y="57"/>
                    </a:cubicBezTo>
                    <a:cubicBezTo>
                      <a:pt x="16" y="58"/>
                      <a:pt x="17" y="58"/>
                      <a:pt x="18" y="59"/>
                    </a:cubicBezTo>
                    <a:cubicBezTo>
                      <a:pt x="19" y="61"/>
                      <a:pt x="20" y="62"/>
                      <a:pt x="21" y="63"/>
                    </a:cubicBezTo>
                    <a:cubicBezTo>
                      <a:pt x="22" y="64"/>
                      <a:pt x="26" y="68"/>
                      <a:pt x="27" y="64"/>
                    </a:cubicBezTo>
                    <a:cubicBezTo>
                      <a:pt x="28" y="58"/>
                      <a:pt x="30" y="65"/>
                      <a:pt x="32" y="64"/>
                    </a:cubicBezTo>
                    <a:cubicBezTo>
                      <a:pt x="33" y="62"/>
                      <a:pt x="33" y="62"/>
                      <a:pt x="35" y="62"/>
                    </a:cubicBezTo>
                    <a:cubicBezTo>
                      <a:pt x="37" y="62"/>
                      <a:pt x="38" y="62"/>
                      <a:pt x="39" y="62"/>
                    </a:cubicBezTo>
                    <a:cubicBezTo>
                      <a:pt x="41" y="61"/>
                      <a:pt x="43" y="61"/>
                      <a:pt x="44" y="61"/>
                    </a:cubicBezTo>
                    <a:cubicBezTo>
                      <a:pt x="47" y="61"/>
                      <a:pt x="50" y="61"/>
                      <a:pt x="53" y="61"/>
                    </a:cubicBezTo>
                    <a:cubicBezTo>
                      <a:pt x="54" y="61"/>
                      <a:pt x="57" y="62"/>
                      <a:pt x="58" y="61"/>
                    </a:cubicBezTo>
                    <a:cubicBezTo>
                      <a:pt x="59" y="61"/>
                      <a:pt x="58" y="55"/>
                      <a:pt x="58" y="54"/>
                    </a:cubicBezTo>
                    <a:cubicBezTo>
                      <a:pt x="57" y="48"/>
                      <a:pt x="56" y="43"/>
                      <a:pt x="56" y="38"/>
                    </a:cubicBezTo>
                    <a:cubicBezTo>
                      <a:pt x="55" y="29"/>
                      <a:pt x="53" y="21"/>
                      <a:pt x="52" y="12"/>
                    </a:cubicBezTo>
                    <a:cubicBezTo>
                      <a:pt x="55" y="12"/>
                      <a:pt x="58" y="12"/>
                      <a:pt x="60" y="12"/>
                    </a:cubicBezTo>
                    <a:cubicBezTo>
                      <a:pt x="54" y="8"/>
                      <a:pt x="48" y="4"/>
                      <a:pt x="43" y="0"/>
                    </a:cubicBezTo>
                    <a:cubicBezTo>
                      <a:pt x="43" y="1"/>
                      <a:pt x="43" y="7"/>
                      <a:pt x="42" y="7"/>
                    </a:cubicBezTo>
                    <a:cubicBezTo>
                      <a:pt x="41" y="7"/>
                      <a:pt x="39" y="7"/>
                      <a:pt x="37" y="7"/>
                    </a:cubicBezTo>
                    <a:cubicBezTo>
                      <a:pt x="35" y="7"/>
                      <a:pt x="32" y="7"/>
                      <a:pt x="29" y="7"/>
                    </a:cubicBezTo>
                    <a:cubicBezTo>
                      <a:pt x="29" y="7"/>
                      <a:pt x="26" y="7"/>
                      <a:pt x="26" y="7"/>
                    </a:cubicBezTo>
                    <a:cubicBezTo>
                      <a:pt x="25" y="8"/>
                      <a:pt x="26" y="11"/>
                      <a:pt x="26" y="12"/>
                    </a:cubicBezTo>
                    <a:cubicBezTo>
                      <a:pt x="26" y="14"/>
                      <a:pt x="26" y="17"/>
                      <a:pt x="26" y="19"/>
                    </a:cubicBezTo>
                    <a:cubicBezTo>
                      <a:pt x="26" y="22"/>
                      <a:pt x="20" y="21"/>
                      <a:pt x="20" y="25"/>
                    </a:cubicBezTo>
                    <a:cubicBezTo>
                      <a:pt x="20" y="26"/>
                      <a:pt x="21" y="31"/>
                      <a:pt x="20" y="32"/>
                    </a:cubicBezTo>
                    <a:cubicBezTo>
                      <a:pt x="20" y="32"/>
                      <a:pt x="17" y="32"/>
                      <a:pt x="16" y="32"/>
                    </a:cubicBezTo>
                    <a:cubicBezTo>
                      <a:pt x="12" y="32"/>
                      <a:pt x="7" y="32"/>
                      <a:pt x="3" y="32"/>
                    </a:cubicBezTo>
                    <a:cubicBezTo>
                      <a:pt x="2" y="32"/>
                      <a:pt x="0" y="31"/>
                      <a:pt x="1" y="33"/>
                    </a:cubicBezTo>
                    <a:cubicBezTo>
                      <a:pt x="2" y="34"/>
                      <a:pt x="3" y="35"/>
                      <a:pt x="4" y="36"/>
                    </a:cubicBezTo>
                    <a:cubicBezTo>
                      <a:pt x="5" y="38"/>
                      <a:pt x="4" y="40"/>
                      <a:pt x="3" y="41"/>
                    </a:cubicBezTo>
                    <a:cubicBezTo>
                      <a:pt x="3" y="44"/>
                      <a:pt x="6" y="45"/>
                      <a:pt x="6" y="48"/>
                    </a:cubicBezTo>
                    <a:cubicBezTo>
                      <a:pt x="7" y="51"/>
                      <a:pt x="4" y="55"/>
                      <a:pt x="3" y="58"/>
                    </a:cubicBezTo>
                    <a:cubicBezTo>
                      <a:pt x="4" y="58"/>
                      <a:pt x="4" y="57"/>
                      <a:pt x="5" y="5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19" name="Freeform 768">
                <a:extLst>
                  <a:ext uri="{FF2B5EF4-FFF2-40B4-BE49-F238E27FC236}">
                    <a16:creationId xmlns:a16="http://schemas.microsoft.com/office/drawing/2014/main" id="{1D797C19-EEFD-8526-96C0-F65584F36A5A}"/>
                  </a:ext>
                </a:extLst>
              </p:cNvPr>
              <p:cNvSpPr/>
              <p:nvPr/>
            </p:nvSpPr>
            <p:spPr bwMode="auto">
              <a:xfrm>
                <a:off x="10793094" y="7341107"/>
                <a:ext cx="296221" cy="247091"/>
              </a:xfrm>
              <a:custGeom>
                <a:avLst/>
                <a:gdLst>
                  <a:gd name="T0" fmla="*/ 8 w 29"/>
                  <a:gd name="T1" fmla="*/ 22 h 23"/>
                  <a:gd name="T2" fmla="*/ 10 w 29"/>
                  <a:gd name="T3" fmla="*/ 21 h 23"/>
                  <a:gd name="T4" fmla="*/ 15 w 29"/>
                  <a:gd name="T5" fmla="*/ 21 h 23"/>
                  <a:gd name="T6" fmla="*/ 23 w 29"/>
                  <a:gd name="T7" fmla="*/ 21 h 23"/>
                  <a:gd name="T8" fmla="*/ 27 w 29"/>
                  <a:gd name="T9" fmla="*/ 22 h 23"/>
                  <a:gd name="T10" fmla="*/ 29 w 29"/>
                  <a:gd name="T11" fmla="*/ 19 h 23"/>
                  <a:gd name="T12" fmla="*/ 25 w 29"/>
                  <a:gd name="T13" fmla="*/ 14 h 23"/>
                  <a:gd name="T14" fmla="*/ 25 w 29"/>
                  <a:gd name="T15" fmla="*/ 10 h 23"/>
                  <a:gd name="T16" fmla="*/ 19 w 29"/>
                  <a:gd name="T17" fmla="*/ 4 h 23"/>
                  <a:gd name="T18" fmla="*/ 9 w 29"/>
                  <a:gd name="T19" fmla="*/ 1 h 23"/>
                  <a:gd name="T20" fmla="*/ 5 w 29"/>
                  <a:gd name="T21" fmla="*/ 1 h 23"/>
                  <a:gd name="T22" fmla="*/ 2 w 29"/>
                  <a:gd name="T23" fmla="*/ 6 h 23"/>
                  <a:gd name="T24" fmla="*/ 1 w 29"/>
                  <a:gd name="T25" fmla="*/ 10 h 23"/>
                  <a:gd name="T26" fmla="*/ 2 w 29"/>
                  <a:gd name="T27" fmla="*/ 12 h 23"/>
                  <a:gd name="T28" fmla="*/ 2 w 29"/>
                  <a:gd name="T29" fmla="*/ 14 h 23"/>
                  <a:gd name="T30" fmla="*/ 4 w 29"/>
                  <a:gd name="T31" fmla="*/ 15 h 23"/>
                  <a:gd name="T32" fmla="*/ 9 w 29"/>
                  <a:gd name="T33" fmla="*/ 15 h 23"/>
                  <a:gd name="T34" fmla="*/ 10 w 29"/>
                  <a:gd name="T35" fmla="*/ 14 h 23"/>
                  <a:gd name="T36" fmla="*/ 17 w 29"/>
                  <a:gd name="T37" fmla="*/ 16 h 23"/>
                  <a:gd name="T38" fmla="*/ 11 w 29"/>
                  <a:gd name="T39" fmla="*/ 17 h 23"/>
                  <a:gd name="T40" fmla="*/ 6 w 29"/>
                  <a:gd name="T41" fmla="*/ 18 h 23"/>
                  <a:gd name="T42" fmla="*/ 3 w 29"/>
                  <a:gd name="T43" fmla="*/ 21 h 23"/>
                  <a:gd name="T44" fmla="*/ 5 w 29"/>
                  <a:gd name="T45" fmla="*/ 21 h 23"/>
                  <a:gd name="T46" fmla="*/ 8 w 29"/>
                  <a:gd name="T4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3">
                    <a:moveTo>
                      <a:pt x="8" y="22"/>
                    </a:moveTo>
                    <a:cubicBezTo>
                      <a:pt x="9" y="22"/>
                      <a:pt x="9" y="21"/>
                      <a:pt x="10" y="21"/>
                    </a:cubicBezTo>
                    <a:cubicBezTo>
                      <a:pt x="12" y="21"/>
                      <a:pt x="13" y="21"/>
                      <a:pt x="15" y="21"/>
                    </a:cubicBezTo>
                    <a:cubicBezTo>
                      <a:pt x="17" y="21"/>
                      <a:pt x="20" y="20"/>
                      <a:pt x="23" y="21"/>
                    </a:cubicBezTo>
                    <a:cubicBezTo>
                      <a:pt x="24" y="22"/>
                      <a:pt x="25" y="23"/>
                      <a:pt x="27" y="22"/>
                    </a:cubicBezTo>
                    <a:cubicBezTo>
                      <a:pt x="29" y="22"/>
                      <a:pt x="29" y="21"/>
                      <a:pt x="29" y="19"/>
                    </a:cubicBezTo>
                    <a:cubicBezTo>
                      <a:pt x="29" y="17"/>
                      <a:pt x="25" y="16"/>
                      <a:pt x="25" y="14"/>
                    </a:cubicBezTo>
                    <a:cubicBezTo>
                      <a:pt x="25" y="14"/>
                      <a:pt x="25" y="10"/>
                      <a:pt x="25" y="10"/>
                    </a:cubicBezTo>
                    <a:cubicBezTo>
                      <a:pt x="24" y="10"/>
                      <a:pt x="20" y="5"/>
                      <a:pt x="19" y="4"/>
                    </a:cubicBezTo>
                    <a:cubicBezTo>
                      <a:pt x="16" y="1"/>
                      <a:pt x="13" y="0"/>
                      <a:pt x="9" y="1"/>
                    </a:cubicBezTo>
                    <a:cubicBezTo>
                      <a:pt x="8" y="1"/>
                      <a:pt x="5" y="0"/>
                      <a:pt x="5" y="1"/>
                    </a:cubicBezTo>
                    <a:cubicBezTo>
                      <a:pt x="4" y="2"/>
                      <a:pt x="2" y="4"/>
                      <a:pt x="2" y="6"/>
                    </a:cubicBezTo>
                    <a:cubicBezTo>
                      <a:pt x="3" y="8"/>
                      <a:pt x="3" y="9"/>
                      <a:pt x="1" y="10"/>
                    </a:cubicBezTo>
                    <a:cubicBezTo>
                      <a:pt x="0" y="10"/>
                      <a:pt x="3" y="12"/>
                      <a:pt x="2" y="12"/>
                    </a:cubicBezTo>
                    <a:cubicBezTo>
                      <a:pt x="4" y="13"/>
                      <a:pt x="2" y="13"/>
                      <a:pt x="2" y="14"/>
                    </a:cubicBezTo>
                    <a:cubicBezTo>
                      <a:pt x="2" y="14"/>
                      <a:pt x="3" y="15"/>
                      <a:pt x="4" y="15"/>
                    </a:cubicBezTo>
                    <a:cubicBezTo>
                      <a:pt x="4" y="16"/>
                      <a:pt x="8" y="15"/>
                      <a:pt x="9" y="15"/>
                    </a:cubicBezTo>
                    <a:cubicBezTo>
                      <a:pt x="10" y="15"/>
                      <a:pt x="10" y="14"/>
                      <a:pt x="10" y="14"/>
                    </a:cubicBezTo>
                    <a:cubicBezTo>
                      <a:pt x="11" y="14"/>
                      <a:pt x="17" y="17"/>
                      <a:pt x="17" y="16"/>
                    </a:cubicBezTo>
                    <a:cubicBezTo>
                      <a:pt x="16" y="18"/>
                      <a:pt x="12" y="17"/>
                      <a:pt x="11" y="17"/>
                    </a:cubicBezTo>
                    <a:cubicBezTo>
                      <a:pt x="9" y="16"/>
                      <a:pt x="8" y="18"/>
                      <a:pt x="6" y="18"/>
                    </a:cubicBezTo>
                    <a:cubicBezTo>
                      <a:pt x="3" y="18"/>
                      <a:pt x="1" y="18"/>
                      <a:pt x="3" y="21"/>
                    </a:cubicBezTo>
                    <a:cubicBezTo>
                      <a:pt x="3" y="22"/>
                      <a:pt x="4" y="21"/>
                      <a:pt x="5" y="21"/>
                    </a:cubicBezTo>
                    <a:cubicBezTo>
                      <a:pt x="6" y="21"/>
                      <a:pt x="7" y="22"/>
                      <a:pt x="8" y="2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20" name="Freeform 769">
                <a:extLst>
                  <a:ext uri="{FF2B5EF4-FFF2-40B4-BE49-F238E27FC236}">
                    <a16:creationId xmlns:a16="http://schemas.microsoft.com/office/drawing/2014/main" id="{ADC2E97E-0DEE-BAB0-CC5A-208BE82F92CB}"/>
                  </a:ext>
                </a:extLst>
              </p:cNvPr>
              <p:cNvSpPr/>
              <p:nvPr/>
            </p:nvSpPr>
            <p:spPr bwMode="auto">
              <a:xfrm>
                <a:off x="11050983" y="6854309"/>
                <a:ext cx="857301" cy="844522"/>
              </a:xfrm>
              <a:custGeom>
                <a:avLst/>
                <a:gdLst>
                  <a:gd name="T0" fmla="*/ 27 w 84"/>
                  <a:gd name="T1" fmla="*/ 1 h 78"/>
                  <a:gd name="T2" fmla="*/ 33 w 84"/>
                  <a:gd name="T3" fmla="*/ 45 h 78"/>
                  <a:gd name="T4" fmla="*/ 32 w 84"/>
                  <a:gd name="T5" fmla="*/ 50 h 78"/>
                  <a:gd name="T6" fmla="*/ 19 w 84"/>
                  <a:gd name="T7" fmla="*/ 50 h 78"/>
                  <a:gd name="T8" fmla="*/ 15 w 84"/>
                  <a:gd name="T9" fmla="*/ 50 h 78"/>
                  <a:gd name="T10" fmla="*/ 12 w 84"/>
                  <a:gd name="T11" fmla="*/ 51 h 78"/>
                  <a:gd name="T12" fmla="*/ 8 w 84"/>
                  <a:gd name="T13" fmla="*/ 51 h 78"/>
                  <a:gd name="T14" fmla="*/ 6 w 84"/>
                  <a:gd name="T15" fmla="*/ 52 h 78"/>
                  <a:gd name="T16" fmla="*/ 3 w 84"/>
                  <a:gd name="T17" fmla="*/ 50 h 78"/>
                  <a:gd name="T18" fmla="*/ 0 w 84"/>
                  <a:gd name="T19" fmla="*/ 55 h 78"/>
                  <a:gd name="T20" fmla="*/ 0 w 84"/>
                  <a:gd name="T21" fmla="*/ 59 h 78"/>
                  <a:gd name="T22" fmla="*/ 3 w 84"/>
                  <a:gd name="T23" fmla="*/ 63 h 78"/>
                  <a:gd name="T24" fmla="*/ 4 w 84"/>
                  <a:gd name="T25" fmla="*/ 67 h 78"/>
                  <a:gd name="T26" fmla="*/ 7 w 84"/>
                  <a:gd name="T27" fmla="*/ 68 h 78"/>
                  <a:gd name="T28" fmla="*/ 11 w 84"/>
                  <a:gd name="T29" fmla="*/ 68 h 78"/>
                  <a:gd name="T30" fmla="*/ 15 w 84"/>
                  <a:gd name="T31" fmla="*/ 66 h 78"/>
                  <a:gd name="T32" fmla="*/ 20 w 84"/>
                  <a:gd name="T33" fmla="*/ 75 h 78"/>
                  <a:gd name="T34" fmla="*/ 20 w 84"/>
                  <a:gd name="T35" fmla="*/ 77 h 78"/>
                  <a:gd name="T36" fmla="*/ 23 w 84"/>
                  <a:gd name="T37" fmla="*/ 77 h 78"/>
                  <a:gd name="T38" fmla="*/ 27 w 84"/>
                  <a:gd name="T39" fmla="*/ 77 h 78"/>
                  <a:gd name="T40" fmla="*/ 30 w 84"/>
                  <a:gd name="T41" fmla="*/ 77 h 78"/>
                  <a:gd name="T42" fmla="*/ 35 w 84"/>
                  <a:gd name="T43" fmla="*/ 71 h 78"/>
                  <a:gd name="T44" fmla="*/ 35 w 84"/>
                  <a:gd name="T45" fmla="*/ 69 h 78"/>
                  <a:gd name="T46" fmla="*/ 39 w 84"/>
                  <a:gd name="T47" fmla="*/ 67 h 78"/>
                  <a:gd name="T48" fmla="*/ 40 w 84"/>
                  <a:gd name="T49" fmla="*/ 63 h 78"/>
                  <a:gd name="T50" fmla="*/ 42 w 84"/>
                  <a:gd name="T51" fmla="*/ 62 h 78"/>
                  <a:gd name="T52" fmla="*/ 49 w 84"/>
                  <a:gd name="T53" fmla="*/ 57 h 78"/>
                  <a:gd name="T54" fmla="*/ 51 w 84"/>
                  <a:gd name="T55" fmla="*/ 57 h 78"/>
                  <a:gd name="T56" fmla="*/ 52 w 84"/>
                  <a:gd name="T57" fmla="*/ 56 h 78"/>
                  <a:gd name="T58" fmla="*/ 55 w 84"/>
                  <a:gd name="T59" fmla="*/ 54 h 78"/>
                  <a:gd name="T60" fmla="*/ 65 w 84"/>
                  <a:gd name="T61" fmla="*/ 53 h 78"/>
                  <a:gd name="T62" fmla="*/ 70 w 84"/>
                  <a:gd name="T63" fmla="*/ 52 h 78"/>
                  <a:gd name="T64" fmla="*/ 78 w 84"/>
                  <a:gd name="T65" fmla="*/ 51 h 78"/>
                  <a:gd name="T66" fmla="*/ 82 w 84"/>
                  <a:gd name="T67" fmla="*/ 31 h 78"/>
                  <a:gd name="T68" fmla="*/ 77 w 84"/>
                  <a:gd name="T69" fmla="*/ 32 h 78"/>
                  <a:gd name="T70" fmla="*/ 77 w 84"/>
                  <a:gd name="T71" fmla="*/ 28 h 78"/>
                  <a:gd name="T72" fmla="*/ 70 w 84"/>
                  <a:gd name="T73" fmla="*/ 26 h 78"/>
                  <a:gd name="T74" fmla="*/ 66 w 84"/>
                  <a:gd name="T75" fmla="*/ 22 h 78"/>
                  <a:gd name="T76" fmla="*/ 63 w 84"/>
                  <a:gd name="T77" fmla="*/ 20 h 78"/>
                  <a:gd name="T78" fmla="*/ 56 w 84"/>
                  <a:gd name="T79" fmla="*/ 14 h 78"/>
                  <a:gd name="T80" fmla="*/ 39 w 84"/>
                  <a:gd name="T81" fmla="*/ 3 h 78"/>
                  <a:gd name="T82" fmla="*/ 35 w 84"/>
                  <a:gd name="T83" fmla="*/ 1 h 78"/>
                  <a:gd name="T84" fmla="*/ 27 w 84"/>
                  <a:gd name="T8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78">
                    <a:moveTo>
                      <a:pt x="27" y="1"/>
                    </a:moveTo>
                    <a:cubicBezTo>
                      <a:pt x="29" y="16"/>
                      <a:pt x="31" y="31"/>
                      <a:pt x="33" y="45"/>
                    </a:cubicBezTo>
                    <a:cubicBezTo>
                      <a:pt x="33" y="47"/>
                      <a:pt x="35" y="50"/>
                      <a:pt x="32" y="50"/>
                    </a:cubicBezTo>
                    <a:cubicBezTo>
                      <a:pt x="28" y="50"/>
                      <a:pt x="23" y="50"/>
                      <a:pt x="19" y="50"/>
                    </a:cubicBezTo>
                    <a:cubicBezTo>
                      <a:pt x="17" y="50"/>
                      <a:pt x="16" y="50"/>
                      <a:pt x="15" y="50"/>
                    </a:cubicBezTo>
                    <a:cubicBezTo>
                      <a:pt x="14" y="50"/>
                      <a:pt x="13" y="51"/>
                      <a:pt x="12" y="51"/>
                    </a:cubicBezTo>
                    <a:cubicBezTo>
                      <a:pt x="11" y="52"/>
                      <a:pt x="10" y="51"/>
                      <a:pt x="8" y="51"/>
                    </a:cubicBezTo>
                    <a:cubicBezTo>
                      <a:pt x="7" y="51"/>
                      <a:pt x="7" y="53"/>
                      <a:pt x="6" y="52"/>
                    </a:cubicBezTo>
                    <a:cubicBezTo>
                      <a:pt x="5" y="52"/>
                      <a:pt x="4" y="50"/>
                      <a:pt x="3" y="50"/>
                    </a:cubicBezTo>
                    <a:cubicBezTo>
                      <a:pt x="2" y="50"/>
                      <a:pt x="2" y="56"/>
                      <a:pt x="0" y="55"/>
                    </a:cubicBezTo>
                    <a:cubicBezTo>
                      <a:pt x="0" y="56"/>
                      <a:pt x="0" y="58"/>
                      <a:pt x="0" y="59"/>
                    </a:cubicBezTo>
                    <a:cubicBezTo>
                      <a:pt x="0" y="61"/>
                      <a:pt x="2" y="61"/>
                      <a:pt x="3" y="63"/>
                    </a:cubicBezTo>
                    <a:cubicBezTo>
                      <a:pt x="4" y="64"/>
                      <a:pt x="3" y="66"/>
                      <a:pt x="4" y="67"/>
                    </a:cubicBezTo>
                    <a:cubicBezTo>
                      <a:pt x="5" y="69"/>
                      <a:pt x="6" y="67"/>
                      <a:pt x="7" y="68"/>
                    </a:cubicBezTo>
                    <a:cubicBezTo>
                      <a:pt x="7" y="69"/>
                      <a:pt x="10" y="68"/>
                      <a:pt x="11" y="68"/>
                    </a:cubicBezTo>
                    <a:cubicBezTo>
                      <a:pt x="12" y="68"/>
                      <a:pt x="14" y="66"/>
                      <a:pt x="15" y="66"/>
                    </a:cubicBezTo>
                    <a:cubicBezTo>
                      <a:pt x="17" y="68"/>
                      <a:pt x="18" y="73"/>
                      <a:pt x="20" y="75"/>
                    </a:cubicBezTo>
                    <a:cubicBezTo>
                      <a:pt x="20" y="75"/>
                      <a:pt x="19" y="77"/>
                      <a:pt x="20" y="77"/>
                    </a:cubicBezTo>
                    <a:cubicBezTo>
                      <a:pt x="21" y="78"/>
                      <a:pt x="22" y="76"/>
                      <a:pt x="23" y="77"/>
                    </a:cubicBezTo>
                    <a:cubicBezTo>
                      <a:pt x="24" y="78"/>
                      <a:pt x="26" y="78"/>
                      <a:pt x="27" y="77"/>
                    </a:cubicBezTo>
                    <a:cubicBezTo>
                      <a:pt x="29" y="75"/>
                      <a:pt x="29" y="77"/>
                      <a:pt x="30" y="77"/>
                    </a:cubicBezTo>
                    <a:cubicBezTo>
                      <a:pt x="33" y="77"/>
                      <a:pt x="35" y="73"/>
                      <a:pt x="35" y="71"/>
                    </a:cubicBezTo>
                    <a:cubicBezTo>
                      <a:pt x="35" y="70"/>
                      <a:pt x="33" y="70"/>
                      <a:pt x="35" y="69"/>
                    </a:cubicBezTo>
                    <a:cubicBezTo>
                      <a:pt x="36" y="68"/>
                      <a:pt x="38" y="69"/>
                      <a:pt x="39" y="67"/>
                    </a:cubicBezTo>
                    <a:cubicBezTo>
                      <a:pt x="39" y="66"/>
                      <a:pt x="40" y="64"/>
                      <a:pt x="40" y="63"/>
                    </a:cubicBezTo>
                    <a:cubicBezTo>
                      <a:pt x="41" y="61"/>
                      <a:pt x="41" y="60"/>
                      <a:pt x="42" y="62"/>
                    </a:cubicBezTo>
                    <a:cubicBezTo>
                      <a:pt x="45" y="64"/>
                      <a:pt x="47" y="56"/>
                      <a:pt x="49" y="57"/>
                    </a:cubicBezTo>
                    <a:cubicBezTo>
                      <a:pt x="50" y="57"/>
                      <a:pt x="50" y="57"/>
                      <a:pt x="51" y="57"/>
                    </a:cubicBezTo>
                    <a:cubicBezTo>
                      <a:pt x="51" y="57"/>
                      <a:pt x="52" y="56"/>
                      <a:pt x="52" y="56"/>
                    </a:cubicBezTo>
                    <a:cubicBezTo>
                      <a:pt x="53" y="55"/>
                      <a:pt x="54" y="55"/>
                      <a:pt x="55" y="54"/>
                    </a:cubicBezTo>
                    <a:cubicBezTo>
                      <a:pt x="58" y="51"/>
                      <a:pt x="61" y="54"/>
                      <a:pt x="65" y="53"/>
                    </a:cubicBezTo>
                    <a:cubicBezTo>
                      <a:pt x="67" y="53"/>
                      <a:pt x="68" y="52"/>
                      <a:pt x="70" y="52"/>
                    </a:cubicBezTo>
                    <a:cubicBezTo>
                      <a:pt x="73" y="52"/>
                      <a:pt x="76" y="52"/>
                      <a:pt x="78" y="51"/>
                    </a:cubicBezTo>
                    <a:cubicBezTo>
                      <a:pt x="84" y="49"/>
                      <a:pt x="82" y="36"/>
                      <a:pt x="82" y="31"/>
                    </a:cubicBezTo>
                    <a:cubicBezTo>
                      <a:pt x="81" y="32"/>
                      <a:pt x="78" y="34"/>
                      <a:pt x="77" y="32"/>
                    </a:cubicBezTo>
                    <a:cubicBezTo>
                      <a:pt x="76" y="31"/>
                      <a:pt x="78" y="29"/>
                      <a:pt x="77" y="28"/>
                    </a:cubicBezTo>
                    <a:cubicBezTo>
                      <a:pt x="76" y="26"/>
                      <a:pt x="72" y="27"/>
                      <a:pt x="70" y="26"/>
                    </a:cubicBezTo>
                    <a:cubicBezTo>
                      <a:pt x="68" y="26"/>
                      <a:pt x="67" y="23"/>
                      <a:pt x="66" y="22"/>
                    </a:cubicBezTo>
                    <a:cubicBezTo>
                      <a:pt x="66" y="21"/>
                      <a:pt x="65" y="20"/>
                      <a:pt x="63" y="20"/>
                    </a:cubicBezTo>
                    <a:cubicBezTo>
                      <a:pt x="61" y="18"/>
                      <a:pt x="58" y="16"/>
                      <a:pt x="56" y="14"/>
                    </a:cubicBezTo>
                    <a:cubicBezTo>
                      <a:pt x="50" y="11"/>
                      <a:pt x="44" y="7"/>
                      <a:pt x="39" y="3"/>
                    </a:cubicBezTo>
                    <a:cubicBezTo>
                      <a:pt x="38" y="3"/>
                      <a:pt x="36" y="1"/>
                      <a:pt x="35" y="1"/>
                    </a:cubicBezTo>
                    <a:cubicBezTo>
                      <a:pt x="33" y="0"/>
                      <a:pt x="30" y="1"/>
                      <a:pt x="27"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21" name="Freeform 770">
                <a:extLst>
                  <a:ext uri="{FF2B5EF4-FFF2-40B4-BE49-F238E27FC236}">
                    <a16:creationId xmlns:a16="http://schemas.microsoft.com/office/drawing/2014/main" id="{6BBE60AE-D6FB-02A7-5C87-F19AC75F8E3F}"/>
                  </a:ext>
                </a:extLst>
              </p:cNvPr>
              <p:cNvSpPr/>
              <p:nvPr/>
            </p:nvSpPr>
            <p:spPr bwMode="auto">
              <a:xfrm>
                <a:off x="12887562" y="6463395"/>
                <a:ext cx="564564" cy="582683"/>
              </a:xfrm>
              <a:custGeom>
                <a:avLst/>
                <a:gdLst>
                  <a:gd name="T0" fmla="*/ 45 w 55"/>
                  <a:gd name="T1" fmla="*/ 54 h 54"/>
                  <a:gd name="T2" fmla="*/ 48 w 55"/>
                  <a:gd name="T3" fmla="*/ 51 h 54"/>
                  <a:gd name="T4" fmla="*/ 51 w 55"/>
                  <a:gd name="T5" fmla="*/ 48 h 54"/>
                  <a:gd name="T6" fmla="*/ 54 w 55"/>
                  <a:gd name="T7" fmla="*/ 44 h 54"/>
                  <a:gd name="T8" fmla="*/ 55 w 55"/>
                  <a:gd name="T9" fmla="*/ 42 h 54"/>
                  <a:gd name="T10" fmla="*/ 50 w 55"/>
                  <a:gd name="T11" fmla="*/ 36 h 54"/>
                  <a:gd name="T12" fmla="*/ 45 w 55"/>
                  <a:gd name="T13" fmla="*/ 25 h 54"/>
                  <a:gd name="T14" fmla="*/ 40 w 55"/>
                  <a:gd name="T15" fmla="*/ 16 h 54"/>
                  <a:gd name="T16" fmla="*/ 38 w 55"/>
                  <a:gd name="T17" fmla="*/ 8 h 54"/>
                  <a:gd name="T18" fmla="*/ 47 w 55"/>
                  <a:gd name="T19" fmla="*/ 22 h 54"/>
                  <a:gd name="T20" fmla="*/ 49 w 55"/>
                  <a:gd name="T21" fmla="*/ 19 h 54"/>
                  <a:gd name="T22" fmla="*/ 48 w 55"/>
                  <a:gd name="T23" fmla="*/ 14 h 54"/>
                  <a:gd name="T24" fmla="*/ 47 w 55"/>
                  <a:gd name="T25" fmla="*/ 2 h 54"/>
                  <a:gd name="T26" fmla="*/ 38 w 55"/>
                  <a:gd name="T27" fmla="*/ 2 h 54"/>
                  <a:gd name="T28" fmla="*/ 25 w 55"/>
                  <a:gd name="T29" fmla="*/ 3 h 54"/>
                  <a:gd name="T30" fmla="*/ 16 w 55"/>
                  <a:gd name="T31" fmla="*/ 3 h 54"/>
                  <a:gd name="T32" fmla="*/ 4 w 55"/>
                  <a:gd name="T33" fmla="*/ 1 h 54"/>
                  <a:gd name="T34" fmla="*/ 3 w 55"/>
                  <a:gd name="T35" fmla="*/ 0 h 54"/>
                  <a:gd name="T36" fmla="*/ 1 w 55"/>
                  <a:gd name="T37" fmla="*/ 3 h 54"/>
                  <a:gd name="T38" fmla="*/ 2 w 55"/>
                  <a:gd name="T39" fmla="*/ 7 h 54"/>
                  <a:gd name="T40" fmla="*/ 1 w 55"/>
                  <a:gd name="T41" fmla="*/ 11 h 54"/>
                  <a:gd name="T42" fmla="*/ 2 w 55"/>
                  <a:gd name="T43" fmla="*/ 13 h 54"/>
                  <a:gd name="T44" fmla="*/ 2 w 55"/>
                  <a:gd name="T45" fmla="*/ 25 h 54"/>
                  <a:gd name="T46" fmla="*/ 2 w 55"/>
                  <a:gd name="T47" fmla="*/ 52 h 54"/>
                  <a:gd name="T48" fmla="*/ 34 w 55"/>
                  <a:gd name="T49" fmla="*/ 52 h 54"/>
                  <a:gd name="T50" fmla="*/ 40 w 55"/>
                  <a:gd name="T51" fmla="*/ 52 h 54"/>
                  <a:gd name="T52" fmla="*/ 45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45" y="54"/>
                    </a:moveTo>
                    <a:cubicBezTo>
                      <a:pt x="46" y="54"/>
                      <a:pt x="46" y="51"/>
                      <a:pt x="48" y="51"/>
                    </a:cubicBezTo>
                    <a:cubicBezTo>
                      <a:pt x="51" y="51"/>
                      <a:pt x="49" y="49"/>
                      <a:pt x="51" y="48"/>
                    </a:cubicBezTo>
                    <a:cubicBezTo>
                      <a:pt x="54" y="47"/>
                      <a:pt x="54" y="47"/>
                      <a:pt x="54" y="44"/>
                    </a:cubicBezTo>
                    <a:cubicBezTo>
                      <a:pt x="53" y="42"/>
                      <a:pt x="53" y="42"/>
                      <a:pt x="55" y="42"/>
                    </a:cubicBezTo>
                    <a:cubicBezTo>
                      <a:pt x="54" y="42"/>
                      <a:pt x="51" y="37"/>
                      <a:pt x="50" y="36"/>
                    </a:cubicBezTo>
                    <a:cubicBezTo>
                      <a:pt x="49" y="32"/>
                      <a:pt x="47" y="28"/>
                      <a:pt x="45" y="25"/>
                    </a:cubicBezTo>
                    <a:cubicBezTo>
                      <a:pt x="43" y="22"/>
                      <a:pt x="42" y="18"/>
                      <a:pt x="40" y="16"/>
                    </a:cubicBezTo>
                    <a:cubicBezTo>
                      <a:pt x="39" y="15"/>
                      <a:pt x="37" y="9"/>
                      <a:pt x="38" y="8"/>
                    </a:cubicBezTo>
                    <a:cubicBezTo>
                      <a:pt x="38" y="8"/>
                      <a:pt x="46" y="22"/>
                      <a:pt x="47" y="22"/>
                    </a:cubicBezTo>
                    <a:cubicBezTo>
                      <a:pt x="48" y="22"/>
                      <a:pt x="49" y="19"/>
                      <a:pt x="49" y="19"/>
                    </a:cubicBezTo>
                    <a:cubicBezTo>
                      <a:pt x="49" y="17"/>
                      <a:pt x="49" y="15"/>
                      <a:pt x="48" y="14"/>
                    </a:cubicBezTo>
                    <a:cubicBezTo>
                      <a:pt x="48" y="10"/>
                      <a:pt x="47" y="6"/>
                      <a:pt x="47" y="2"/>
                    </a:cubicBezTo>
                    <a:cubicBezTo>
                      <a:pt x="45" y="4"/>
                      <a:pt x="40" y="4"/>
                      <a:pt x="38" y="2"/>
                    </a:cubicBezTo>
                    <a:cubicBezTo>
                      <a:pt x="34" y="0"/>
                      <a:pt x="29" y="1"/>
                      <a:pt x="25" y="3"/>
                    </a:cubicBezTo>
                    <a:cubicBezTo>
                      <a:pt x="22" y="5"/>
                      <a:pt x="19" y="4"/>
                      <a:pt x="16" y="3"/>
                    </a:cubicBezTo>
                    <a:cubicBezTo>
                      <a:pt x="12" y="2"/>
                      <a:pt x="8" y="2"/>
                      <a:pt x="4" y="1"/>
                    </a:cubicBezTo>
                    <a:cubicBezTo>
                      <a:pt x="4" y="1"/>
                      <a:pt x="3" y="0"/>
                      <a:pt x="3" y="0"/>
                    </a:cubicBezTo>
                    <a:cubicBezTo>
                      <a:pt x="2" y="1"/>
                      <a:pt x="2" y="2"/>
                      <a:pt x="1" y="3"/>
                    </a:cubicBezTo>
                    <a:cubicBezTo>
                      <a:pt x="0" y="4"/>
                      <a:pt x="3" y="5"/>
                      <a:pt x="2" y="7"/>
                    </a:cubicBezTo>
                    <a:cubicBezTo>
                      <a:pt x="1" y="8"/>
                      <a:pt x="1" y="9"/>
                      <a:pt x="1" y="11"/>
                    </a:cubicBezTo>
                    <a:cubicBezTo>
                      <a:pt x="2" y="11"/>
                      <a:pt x="2" y="12"/>
                      <a:pt x="2" y="13"/>
                    </a:cubicBezTo>
                    <a:cubicBezTo>
                      <a:pt x="2" y="17"/>
                      <a:pt x="2" y="21"/>
                      <a:pt x="2" y="25"/>
                    </a:cubicBezTo>
                    <a:cubicBezTo>
                      <a:pt x="2" y="28"/>
                      <a:pt x="2" y="52"/>
                      <a:pt x="2" y="52"/>
                    </a:cubicBezTo>
                    <a:cubicBezTo>
                      <a:pt x="13" y="52"/>
                      <a:pt x="23" y="52"/>
                      <a:pt x="34" y="52"/>
                    </a:cubicBezTo>
                    <a:cubicBezTo>
                      <a:pt x="36" y="52"/>
                      <a:pt x="38" y="52"/>
                      <a:pt x="40" y="52"/>
                    </a:cubicBezTo>
                    <a:cubicBezTo>
                      <a:pt x="42" y="52"/>
                      <a:pt x="43" y="54"/>
                      <a:pt x="45" y="5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22" name="Freeform 771">
                <a:extLst>
                  <a:ext uri="{FF2B5EF4-FFF2-40B4-BE49-F238E27FC236}">
                    <a16:creationId xmlns:a16="http://schemas.microsoft.com/office/drawing/2014/main" id="{1098E83D-441A-323C-3BF8-F0CAB93FD4B3}"/>
                  </a:ext>
                </a:extLst>
              </p:cNvPr>
              <p:cNvSpPr/>
              <p:nvPr/>
            </p:nvSpPr>
            <p:spPr bwMode="auto">
              <a:xfrm>
                <a:off x="12051166" y="6127803"/>
                <a:ext cx="205617" cy="420417"/>
              </a:xfrm>
              <a:custGeom>
                <a:avLst/>
                <a:gdLst>
                  <a:gd name="T0" fmla="*/ 14 w 20"/>
                  <a:gd name="T1" fmla="*/ 34 h 39"/>
                  <a:gd name="T2" fmla="*/ 17 w 20"/>
                  <a:gd name="T3" fmla="*/ 30 h 39"/>
                  <a:gd name="T4" fmla="*/ 20 w 20"/>
                  <a:gd name="T5" fmla="*/ 27 h 39"/>
                  <a:gd name="T6" fmla="*/ 20 w 20"/>
                  <a:gd name="T7" fmla="*/ 24 h 39"/>
                  <a:gd name="T8" fmla="*/ 19 w 20"/>
                  <a:gd name="T9" fmla="*/ 23 h 39"/>
                  <a:gd name="T10" fmla="*/ 17 w 20"/>
                  <a:gd name="T11" fmla="*/ 20 h 39"/>
                  <a:gd name="T12" fmla="*/ 14 w 20"/>
                  <a:gd name="T13" fmla="*/ 20 h 39"/>
                  <a:gd name="T14" fmla="*/ 16 w 20"/>
                  <a:gd name="T15" fmla="*/ 16 h 39"/>
                  <a:gd name="T16" fmla="*/ 17 w 20"/>
                  <a:gd name="T17" fmla="*/ 10 h 39"/>
                  <a:gd name="T18" fmla="*/ 15 w 20"/>
                  <a:gd name="T19" fmla="*/ 6 h 39"/>
                  <a:gd name="T20" fmla="*/ 18 w 20"/>
                  <a:gd name="T21" fmla="*/ 4 h 39"/>
                  <a:gd name="T22" fmla="*/ 18 w 20"/>
                  <a:gd name="T23" fmla="*/ 1 h 39"/>
                  <a:gd name="T24" fmla="*/ 15 w 20"/>
                  <a:gd name="T25" fmla="*/ 3 h 39"/>
                  <a:gd name="T26" fmla="*/ 14 w 20"/>
                  <a:gd name="T27" fmla="*/ 2 h 39"/>
                  <a:gd name="T28" fmla="*/ 11 w 20"/>
                  <a:gd name="T29" fmla="*/ 0 h 39"/>
                  <a:gd name="T30" fmla="*/ 5 w 20"/>
                  <a:gd name="T31" fmla="*/ 4 h 39"/>
                  <a:gd name="T32" fmla="*/ 2 w 20"/>
                  <a:gd name="T33" fmla="*/ 17 h 39"/>
                  <a:gd name="T34" fmla="*/ 1 w 20"/>
                  <a:gd name="T35" fmla="*/ 21 h 39"/>
                  <a:gd name="T36" fmla="*/ 4 w 20"/>
                  <a:gd name="T37" fmla="*/ 26 h 39"/>
                  <a:gd name="T38" fmla="*/ 8 w 20"/>
                  <a:gd name="T39" fmla="*/ 30 h 39"/>
                  <a:gd name="T40" fmla="*/ 10 w 20"/>
                  <a:gd name="T41" fmla="*/ 39 h 39"/>
                  <a:gd name="T42" fmla="*/ 14 w 20"/>
                  <a:gd name="T43" fmla="*/ 34 h 39"/>
                  <a:gd name="T44" fmla="*/ 14 w 20"/>
                  <a:gd name="T4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9">
                    <a:moveTo>
                      <a:pt x="14" y="34"/>
                    </a:moveTo>
                    <a:cubicBezTo>
                      <a:pt x="12" y="32"/>
                      <a:pt x="16" y="30"/>
                      <a:pt x="17" y="30"/>
                    </a:cubicBezTo>
                    <a:cubicBezTo>
                      <a:pt x="19" y="29"/>
                      <a:pt x="20" y="28"/>
                      <a:pt x="20" y="27"/>
                    </a:cubicBezTo>
                    <a:cubicBezTo>
                      <a:pt x="20" y="26"/>
                      <a:pt x="20" y="25"/>
                      <a:pt x="20" y="24"/>
                    </a:cubicBezTo>
                    <a:cubicBezTo>
                      <a:pt x="20" y="23"/>
                      <a:pt x="19" y="23"/>
                      <a:pt x="19" y="23"/>
                    </a:cubicBezTo>
                    <a:cubicBezTo>
                      <a:pt x="18" y="22"/>
                      <a:pt x="18" y="21"/>
                      <a:pt x="17" y="20"/>
                    </a:cubicBezTo>
                    <a:cubicBezTo>
                      <a:pt x="16" y="20"/>
                      <a:pt x="15" y="21"/>
                      <a:pt x="14" y="20"/>
                    </a:cubicBezTo>
                    <a:cubicBezTo>
                      <a:pt x="11" y="18"/>
                      <a:pt x="14" y="17"/>
                      <a:pt x="16" y="16"/>
                    </a:cubicBezTo>
                    <a:cubicBezTo>
                      <a:pt x="18" y="15"/>
                      <a:pt x="19" y="12"/>
                      <a:pt x="17" y="10"/>
                    </a:cubicBezTo>
                    <a:cubicBezTo>
                      <a:pt x="17" y="9"/>
                      <a:pt x="14" y="7"/>
                      <a:pt x="15" y="6"/>
                    </a:cubicBezTo>
                    <a:cubicBezTo>
                      <a:pt x="16" y="5"/>
                      <a:pt x="17" y="5"/>
                      <a:pt x="18" y="4"/>
                    </a:cubicBezTo>
                    <a:cubicBezTo>
                      <a:pt x="18" y="4"/>
                      <a:pt x="18" y="1"/>
                      <a:pt x="18" y="1"/>
                    </a:cubicBezTo>
                    <a:cubicBezTo>
                      <a:pt x="17" y="1"/>
                      <a:pt x="16" y="4"/>
                      <a:pt x="15" y="3"/>
                    </a:cubicBezTo>
                    <a:cubicBezTo>
                      <a:pt x="15" y="3"/>
                      <a:pt x="14" y="2"/>
                      <a:pt x="14" y="2"/>
                    </a:cubicBezTo>
                    <a:cubicBezTo>
                      <a:pt x="13" y="1"/>
                      <a:pt x="12" y="0"/>
                      <a:pt x="11" y="0"/>
                    </a:cubicBezTo>
                    <a:cubicBezTo>
                      <a:pt x="9" y="1"/>
                      <a:pt x="6" y="2"/>
                      <a:pt x="5" y="4"/>
                    </a:cubicBezTo>
                    <a:cubicBezTo>
                      <a:pt x="3" y="8"/>
                      <a:pt x="5" y="14"/>
                      <a:pt x="2" y="17"/>
                    </a:cubicBezTo>
                    <a:cubicBezTo>
                      <a:pt x="0" y="19"/>
                      <a:pt x="0" y="19"/>
                      <a:pt x="1" y="21"/>
                    </a:cubicBezTo>
                    <a:cubicBezTo>
                      <a:pt x="1" y="23"/>
                      <a:pt x="4" y="24"/>
                      <a:pt x="4" y="26"/>
                    </a:cubicBezTo>
                    <a:cubicBezTo>
                      <a:pt x="5" y="28"/>
                      <a:pt x="8" y="29"/>
                      <a:pt x="8" y="30"/>
                    </a:cubicBezTo>
                    <a:cubicBezTo>
                      <a:pt x="9" y="33"/>
                      <a:pt x="10" y="37"/>
                      <a:pt x="10" y="39"/>
                    </a:cubicBezTo>
                    <a:cubicBezTo>
                      <a:pt x="12" y="39"/>
                      <a:pt x="16" y="37"/>
                      <a:pt x="14" y="34"/>
                    </a:cubicBezTo>
                    <a:cubicBezTo>
                      <a:pt x="13" y="33"/>
                      <a:pt x="15" y="35"/>
                      <a:pt x="14" y="3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23" name="Freeform 772">
                <a:extLst>
                  <a:ext uri="{FF2B5EF4-FFF2-40B4-BE49-F238E27FC236}">
                    <a16:creationId xmlns:a16="http://schemas.microsoft.com/office/drawing/2014/main" id="{5762C8DE-F0BF-1CE3-427F-D388E58C564A}"/>
                  </a:ext>
                </a:extLst>
              </p:cNvPr>
              <p:cNvSpPr/>
              <p:nvPr/>
            </p:nvSpPr>
            <p:spPr bwMode="auto">
              <a:xfrm>
                <a:off x="12141780" y="6374887"/>
                <a:ext cx="777151" cy="792893"/>
              </a:xfrm>
              <a:custGeom>
                <a:avLst/>
                <a:gdLst>
                  <a:gd name="T0" fmla="*/ 21 w 76"/>
                  <a:gd name="T1" fmla="*/ 55 h 73"/>
                  <a:gd name="T2" fmla="*/ 25 w 76"/>
                  <a:gd name="T3" fmla="*/ 57 h 73"/>
                  <a:gd name="T4" fmla="*/ 28 w 76"/>
                  <a:gd name="T5" fmla="*/ 55 h 73"/>
                  <a:gd name="T6" fmla="*/ 33 w 76"/>
                  <a:gd name="T7" fmla="*/ 53 h 73"/>
                  <a:gd name="T8" fmla="*/ 44 w 76"/>
                  <a:gd name="T9" fmla="*/ 59 h 73"/>
                  <a:gd name="T10" fmla="*/ 70 w 76"/>
                  <a:gd name="T11" fmla="*/ 73 h 73"/>
                  <a:gd name="T12" fmla="*/ 71 w 76"/>
                  <a:gd name="T13" fmla="*/ 71 h 73"/>
                  <a:gd name="T14" fmla="*/ 75 w 76"/>
                  <a:gd name="T15" fmla="*/ 71 h 73"/>
                  <a:gd name="T16" fmla="*/ 75 w 76"/>
                  <a:gd name="T17" fmla="*/ 66 h 73"/>
                  <a:gd name="T18" fmla="*/ 75 w 76"/>
                  <a:gd name="T19" fmla="*/ 44 h 73"/>
                  <a:gd name="T20" fmla="*/ 75 w 76"/>
                  <a:gd name="T21" fmla="*/ 24 h 73"/>
                  <a:gd name="T22" fmla="*/ 75 w 76"/>
                  <a:gd name="T23" fmla="*/ 20 h 73"/>
                  <a:gd name="T24" fmla="*/ 74 w 76"/>
                  <a:gd name="T25" fmla="*/ 17 h 73"/>
                  <a:gd name="T26" fmla="*/ 76 w 76"/>
                  <a:gd name="T27" fmla="*/ 14 h 73"/>
                  <a:gd name="T28" fmla="*/ 74 w 76"/>
                  <a:gd name="T29" fmla="*/ 11 h 73"/>
                  <a:gd name="T30" fmla="*/ 76 w 76"/>
                  <a:gd name="T31" fmla="*/ 8 h 73"/>
                  <a:gd name="T32" fmla="*/ 67 w 76"/>
                  <a:gd name="T33" fmla="*/ 5 h 73"/>
                  <a:gd name="T34" fmla="*/ 61 w 76"/>
                  <a:gd name="T35" fmla="*/ 2 h 73"/>
                  <a:gd name="T36" fmla="*/ 51 w 76"/>
                  <a:gd name="T37" fmla="*/ 6 h 73"/>
                  <a:gd name="T38" fmla="*/ 51 w 76"/>
                  <a:gd name="T39" fmla="*/ 9 h 73"/>
                  <a:gd name="T40" fmla="*/ 50 w 76"/>
                  <a:gd name="T41" fmla="*/ 14 h 73"/>
                  <a:gd name="T42" fmla="*/ 41 w 76"/>
                  <a:gd name="T43" fmla="*/ 13 h 73"/>
                  <a:gd name="T44" fmla="*/ 36 w 76"/>
                  <a:gd name="T45" fmla="*/ 12 h 73"/>
                  <a:gd name="T46" fmla="*/ 31 w 76"/>
                  <a:gd name="T47" fmla="*/ 10 h 73"/>
                  <a:gd name="T48" fmla="*/ 29 w 76"/>
                  <a:gd name="T49" fmla="*/ 6 h 73"/>
                  <a:gd name="T50" fmla="*/ 23 w 76"/>
                  <a:gd name="T51" fmla="*/ 3 h 73"/>
                  <a:gd name="T52" fmla="*/ 17 w 76"/>
                  <a:gd name="T53" fmla="*/ 2 h 73"/>
                  <a:gd name="T54" fmla="*/ 11 w 76"/>
                  <a:gd name="T55" fmla="*/ 0 h 73"/>
                  <a:gd name="T56" fmla="*/ 11 w 76"/>
                  <a:gd name="T57" fmla="*/ 4 h 73"/>
                  <a:gd name="T58" fmla="*/ 9 w 76"/>
                  <a:gd name="T59" fmla="*/ 6 h 73"/>
                  <a:gd name="T60" fmla="*/ 5 w 76"/>
                  <a:gd name="T61" fmla="*/ 8 h 73"/>
                  <a:gd name="T62" fmla="*/ 5 w 76"/>
                  <a:gd name="T63" fmla="*/ 14 h 73"/>
                  <a:gd name="T64" fmla="*/ 1 w 76"/>
                  <a:gd name="T65" fmla="*/ 17 h 73"/>
                  <a:gd name="T66" fmla="*/ 3 w 76"/>
                  <a:gd name="T67" fmla="*/ 21 h 73"/>
                  <a:gd name="T68" fmla="*/ 3 w 76"/>
                  <a:gd name="T69" fmla="*/ 26 h 73"/>
                  <a:gd name="T70" fmla="*/ 3 w 76"/>
                  <a:gd name="T71" fmla="*/ 31 h 73"/>
                  <a:gd name="T72" fmla="*/ 3 w 76"/>
                  <a:gd name="T73" fmla="*/ 34 h 73"/>
                  <a:gd name="T74" fmla="*/ 3 w 76"/>
                  <a:gd name="T75" fmla="*/ 37 h 73"/>
                  <a:gd name="T76" fmla="*/ 1 w 76"/>
                  <a:gd name="T77" fmla="*/ 40 h 73"/>
                  <a:gd name="T78" fmla="*/ 4 w 76"/>
                  <a:gd name="T79" fmla="*/ 46 h 73"/>
                  <a:gd name="T80" fmla="*/ 7 w 76"/>
                  <a:gd name="T81" fmla="*/ 48 h 73"/>
                  <a:gd name="T82" fmla="*/ 11 w 76"/>
                  <a:gd name="T83" fmla="*/ 49 h 73"/>
                  <a:gd name="T84" fmla="*/ 14 w 76"/>
                  <a:gd name="T85" fmla="*/ 53 h 73"/>
                  <a:gd name="T86" fmla="*/ 21 w 76"/>
                  <a:gd name="T87" fmla="*/ 55 h 73"/>
                  <a:gd name="T88" fmla="*/ 21 w 76"/>
                  <a:gd name="T8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73">
                    <a:moveTo>
                      <a:pt x="21" y="55"/>
                    </a:moveTo>
                    <a:cubicBezTo>
                      <a:pt x="21" y="56"/>
                      <a:pt x="24" y="58"/>
                      <a:pt x="25" y="57"/>
                    </a:cubicBezTo>
                    <a:cubicBezTo>
                      <a:pt x="26" y="56"/>
                      <a:pt x="27" y="56"/>
                      <a:pt x="28" y="55"/>
                    </a:cubicBezTo>
                    <a:cubicBezTo>
                      <a:pt x="29" y="55"/>
                      <a:pt x="32" y="53"/>
                      <a:pt x="33" y="53"/>
                    </a:cubicBezTo>
                    <a:cubicBezTo>
                      <a:pt x="37" y="55"/>
                      <a:pt x="40" y="57"/>
                      <a:pt x="44" y="59"/>
                    </a:cubicBezTo>
                    <a:cubicBezTo>
                      <a:pt x="53" y="64"/>
                      <a:pt x="61" y="69"/>
                      <a:pt x="70" y="73"/>
                    </a:cubicBezTo>
                    <a:cubicBezTo>
                      <a:pt x="70" y="71"/>
                      <a:pt x="69" y="71"/>
                      <a:pt x="71" y="71"/>
                    </a:cubicBezTo>
                    <a:cubicBezTo>
                      <a:pt x="71" y="71"/>
                      <a:pt x="75" y="71"/>
                      <a:pt x="75" y="71"/>
                    </a:cubicBezTo>
                    <a:cubicBezTo>
                      <a:pt x="75" y="69"/>
                      <a:pt x="75" y="68"/>
                      <a:pt x="75" y="66"/>
                    </a:cubicBezTo>
                    <a:cubicBezTo>
                      <a:pt x="75" y="59"/>
                      <a:pt x="75" y="52"/>
                      <a:pt x="75" y="44"/>
                    </a:cubicBezTo>
                    <a:cubicBezTo>
                      <a:pt x="75" y="37"/>
                      <a:pt x="75" y="30"/>
                      <a:pt x="75" y="24"/>
                    </a:cubicBezTo>
                    <a:cubicBezTo>
                      <a:pt x="75" y="22"/>
                      <a:pt x="75" y="21"/>
                      <a:pt x="75" y="20"/>
                    </a:cubicBezTo>
                    <a:cubicBezTo>
                      <a:pt x="74" y="19"/>
                      <a:pt x="74" y="18"/>
                      <a:pt x="74" y="17"/>
                    </a:cubicBezTo>
                    <a:cubicBezTo>
                      <a:pt x="74" y="16"/>
                      <a:pt x="76" y="15"/>
                      <a:pt x="76" y="14"/>
                    </a:cubicBezTo>
                    <a:cubicBezTo>
                      <a:pt x="76" y="13"/>
                      <a:pt x="74" y="12"/>
                      <a:pt x="74" y="11"/>
                    </a:cubicBezTo>
                    <a:cubicBezTo>
                      <a:pt x="74" y="10"/>
                      <a:pt x="75" y="9"/>
                      <a:pt x="76" y="8"/>
                    </a:cubicBezTo>
                    <a:cubicBezTo>
                      <a:pt x="73" y="6"/>
                      <a:pt x="70" y="7"/>
                      <a:pt x="67" y="5"/>
                    </a:cubicBezTo>
                    <a:cubicBezTo>
                      <a:pt x="65" y="4"/>
                      <a:pt x="64" y="2"/>
                      <a:pt x="61" y="2"/>
                    </a:cubicBezTo>
                    <a:cubicBezTo>
                      <a:pt x="57" y="2"/>
                      <a:pt x="53" y="3"/>
                      <a:pt x="51" y="6"/>
                    </a:cubicBezTo>
                    <a:cubicBezTo>
                      <a:pt x="50" y="7"/>
                      <a:pt x="50" y="8"/>
                      <a:pt x="51" y="9"/>
                    </a:cubicBezTo>
                    <a:cubicBezTo>
                      <a:pt x="52" y="11"/>
                      <a:pt x="51" y="12"/>
                      <a:pt x="50" y="14"/>
                    </a:cubicBezTo>
                    <a:cubicBezTo>
                      <a:pt x="48" y="17"/>
                      <a:pt x="44" y="15"/>
                      <a:pt x="41" y="13"/>
                    </a:cubicBezTo>
                    <a:cubicBezTo>
                      <a:pt x="39" y="13"/>
                      <a:pt x="38" y="12"/>
                      <a:pt x="36" y="12"/>
                    </a:cubicBezTo>
                    <a:cubicBezTo>
                      <a:pt x="34" y="11"/>
                      <a:pt x="32" y="12"/>
                      <a:pt x="31" y="10"/>
                    </a:cubicBezTo>
                    <a:cubicBezTo>
                      <a:pt x="30" y="9"/>
                      <a:pt x="30" y="7"/>
                      <a:pt x="29" y="6"/>
                    </a:cubicBezTo>
                    <a:cubicBezTo>
                      <a:pt x="28" y="4"/>
                      <a:pt x="25" y="4"/>
                      <a:pt x="23" y="3"/>
                    </a:cubicBezTo>
                    <a:cubicBezTo>
                      <a:pt x="21" y="2"/>
                      <a:pt x="19" y="2"/>
                      <a:pt x="17" y="2"/>
                    </a:cubicBezTo>
                    <a:cubicBezTo>
                      <a:pt x="15" y="2"/>
                      <a:pt x="14" y="1"/>
                      <a:pt x="11" y="0"/>
                    </a:cubicBezTo>
                    <a:cubicBezTo>
                      <a:pt x="11" y="1"/>
                      <a:pt x="11" y="2"/>
                      <a:pt x="11" y="4"/>
                    </a:cubicBezTo>
                    <a:cubicBezTo>
                      <a:pt x="11" y="5"/>
                      <a:pt x="11" y="4"/>
                      <a:pt x="9" y="6"/>
                    </a:cubicBezTo>
                    <a:cubicBezTo>
                      <a:pt x="8" y="7"/>
                      <a:pt x="7" y="7"/>
                      <a:pt x="5" y="8"/>
                    </a:cubicBezTo>
                    <a:cubicBezTo>
                      <a:pt x="3" y="10"/>
                      <a:pt x="6" y="12"/>
                      <a:pt x="5" y="14"/>
                    </a:cubicBezTo>
                    <a:cubicBezTo>
                      <a:pt x="4" y="16"/>
                      <a:pt x="1" y="16"/>
                      <a:pt x="1" y="17"/>
                    </a:cubicBezTo>
                    <a:cubicBezTo>
                      <a:pt x="1" y="19"/>
                      <a:pt x="2" y="20"/>
                      <a:pt x="3" y="21"/>
                    </a:cubicBezTo>
                    <a:cubicBezTo>
                      <a:pt x="3" y="23"/>
                      <a:pt x="3" y="25"/>
                      <a:pt x="3" y="26"/>
                    </a:cubicBezTo>
                    <a:cubicBezTo>
                      <a:pt x="3" y="28"/>
                      <a:pt x="4" y="29"/>
                      <a:pt x="3" y="31"/>
                    </a:cubicBezTo>
                    <a:cubicBezTo>
                      <a:pt x="3" y="32"/>
                      <a:pt x="3" y="33"/>
                      <a:pt x="3" y="34"/>
                    </a:cubicBezTo>
                    <a:cubicBezTo>
                      <a:pt x="3" y="35"/>
                      <a:pt x="4" y="36"/>
                      <a:pt x="3" y="37"/>
                    </a:cubicBezTo>
                    <a:cubicBezTo>
                      <a:pt x="3" y="38"/>
                      <a:pt x="0" y="38"/>
                      <a:pt x="1" y="40"/>
                    </a:cubicBezTo>
                    <a:cubicBezTo>
                      <a:pt x="3" y="42"/>
                      <a:pt x="4" y="43"/>
                      <a:pt x="4" y="46"/>
                    </a:cubicBezTo>
                    <a:cubicBezTo>
                      <a:pt x="4" y="48"/>
                      <a:pt x="6" y="47"/>
                      <a:pt x="7" y="48"/>
                    </a:cubicBezTo>
                    <a:cubicBezTo>
                      <a:pt x="9" y="48"/>
                      <a:pt x="10" y="48"/>
                      <a:pt x="11" y="49"/>
                    </a:cubicBezTo>
                    <a:cubicBezTo>
                      <a:pt x="12" y="50"/>
                      <a:pt x="13" y="52"/>
                      <a:pt x="14" y="53"/>
                    </a:cubicBezTo>
                    <a:cubicBezTo>
                      <a:pt x="16" y="54"/>
                      <a:pt x="19" y="53"/>
                      <a:pt x="21" y="55"/>
                    </a:cubicBezTo>
                    <a:cubicBezTo>
                      <a:pt x="22" y="56"/>
                      <a:pt x="20" y="54"/>
                      <a:pt x="21" y="5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24" name="Freeform 773">
                <a:extLst>
                  <a:ext uri="{FF2B5EF4-FFF2-40B4-BE49-F238E27FC236}">
                    <a16:creationId xmlns:a16="http://schemas.microsoft.com/office/drawing/2014/main" id="{280B8A83-CFF8-63DC-C7B3-E472F64E984B}"/>
                  </a:ext>
                </a:extLst>
              </p:cNvPr>
              <p:cNvSpPr/>
              <p:nvPr/>
            </p:nvSpPr>
            <p:spPr bwMode="auto">
              <a:xfrm>
                <a:off x="10803550" y="6710485"/>
                <a:ext cx="428652" cy="368788"/>
              </a:xfrm>
              <a:custGeom>
                <a:avLst/>
                <a:gdLst>
                  <a:gd name="T0" fmla="*/ 19 w 42"/>
                  <a:gd name="T1" fmla="*/ 34 h 34"/>
                  <a:gd name="T2" fmla="*/ 20 w 42"/>
                  <a:gd name="T3" fmla="*/ 25 h 34"/>
                  <a:gd name="T4" fmla="*/ 24 w 42"/>
                  <a:gd name="T5" fmla="*/ 22 h 34"/>
                  <a:gd name="T6" fmla="*/ 25 w 42"/>
                  <a:gd name="T7" fmla="*/ 20 h 34"/>
                  <a:gd name="T8" fmla="*/ 25 w 42"/>
                  <a:gd name="T9" fmla="*/ 9 h 34"/>
                  <a:gd name="T10" fmla="*/ 32 w 42"/>
                  <a:gd name="T11" fmla="*/ 9 h 34"/>
                  <a:gd name="T12" fmla="*/ 41 w 42"/>
                  <a:gd name="T13" fmla="*/ 9 h 34"/>
                  <a:gd name="T14" fmla="*/ 42 w 42"/>
                  <a:gd name="T15" fmla="*/ 2 h 34"/>
                  <a:gd name="T16" fmla="*/ 40 w 42"/>
                  <a:gd name="T17" fmla="*/ 0 h 34"/>
                  <a:gd name="T18" fmla="*/ 20 w 42"/>
                  <a:gd name="T19" fmla="*/ 0 h 34"/>
                  <a:gd name="T20" fmla="*/ 15 w 42"/>
                  <a:gd name="T21" fmla="*/ 6 h 34"/>
                  <a:gd name="T22" fmla="*/ 10 w 42"/>
                  <a:gd name="T23" fmla="*/ 17 h 34"/>
                  <a:gd name="T24" fmla="*/ 8 w 42"/>
                  <a:gd name="T25" fmla="*/ 18 h 34"/>
                  <a:gd name="T26" fmla="*/ 4 w 42"/>
                  <a:gd name="T27" fmla="*/ 25 h 34"/>
                  <a:gd name="T28" fmla="*/ 0 w 42"/>
                  <a:gd name="T29" fmla="*/ 34 h 34"/>
                  <a:gd name="T30" fmla="*/ 19 w 42"/>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9" y="34"/>
                    </a:moveTo>
                    <a:cubicBezTo>
                      <a:pt x="19" y="31"/>
                      <a:pt x="18" y="26"/>
                      <a:pt x="20" y="25"/>
                    </a:cubicBezTo>
                    <a:cubicBezTo>
                      <a:pt x="21" y="24"/>
                      <a:pt x="23" y="23"/>
                      <a:pt x="24" y="22"/>
                    </a:cubicBezTo>
                    <a:cubicBezTo>
                      <a:pt x="25" y="22"/>
                      <a:pt x="25" y="20"/>
                      <a:pt x="25" y="20"/>
                    </a:cubicBezTo>
                    <a:cubicBezTo>
                      <a:pt x="25" y="16"/>
                      <a:pt x="25" y="13"/>
                      <a:pt x="25" y="9"/>
                    </a:cubicBezTo>
                    <a:cubicBezTo>
                      <a:pt x="25" y="9"/>
                      <a:pt x="31" y="9"/>
                      <a:pt x="32" y="9"/>
                    </a:cubicBezTo>
                    <a:cubicBezTo>
                      <a:pt x="35" y="9"/>
                      <a:pt x="38" y="9"/>
                      <a:pt x="41" y="9"/>
                    </a:cubicBezTo>
                    <a:cubicBezTo>
                      <a:pt x="42" y="9"/>
                      <a:pt x="42" y="3"/>
                      <a:pt x="42" y="2"/>
                    </a:cubicBezTo>
                    <a:cubicBezTo>
                      <a:pt x="42" y="0"/>
                      <a:pt x="42" y="0"/>
                      <a:pt x="40" y="0"/>
                    </a:cubicBezTo>
                    <a:cubicBezTo>
                      <a:pt x="33" y="0"/>
                      <a:pt x="27" y="0"/>
                      <a:pt x="20" y="0"/>
                    </a:cubicBezTo>
                    <a:cubicBezTo>
                      <a:pt x="18" y="2"/>
                      <a:pt x="17" y="4"/>
                      <a:pt x="15" y="6"/>
                    </a:cubicBezTo>
                    <a:cubicBezTo>
                      <a:pt x="11" y="9"/>
                      <a:pt x="11" y="12"/>
                      <a:pt x="10" y="17"/>
                    </a:cubicBezTo>
                    <a:cubicBezTo>
                      <a:pt x="10" y="17"/>
                      <a:pt x="9" y="18"/>
                      <a:pt x="8" y="18"/>
                    </a:cubicBezTo>
                    <a:cubicBezTo>
                      <a:pt x="6" y="20"/>
                      <a:pt x="5" y="22"/>
                      <a:pt x="4" y="25"/>
                    </a:cubicBezTo>
                    <a:cubicBezTo>
                      <a:pt x="2" y="28"/>
                      <a:pt x="0" y="30"/>
                      <a:pt x="0" y="34"/>
                    </a:cubicBezTo>
                    <a:cubicBezTo>
                      <a:pt x="6" y="34"/>
                      <a:pt x="13" y="34"/>
                      <a:pt x="19" y="3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25" name="Freeform 774">
                <a:extLst>
                  <a:ext uri="{FF2B5EF4-FFF2-40B4-BE49-F238E27FC236}">
                    <a16:creationId xmlns:a16="http://schemas.microsoft.com/office/drawing/2014/main" id="{0761E83D-C3A4-CF0A-06EF-765DE47FF1AE}"/>
                  </a:ext>
                </a:extLst>
              </p:cNvPr>
              <p:cNvSpPr/>
              <p:nvPr/>
            </p:nvSpPr>
            <p:spPr bwMode="auto">
              <a:xfrm>
                <a:off x="11009162" y="6190495"/>
                <a:ext cx="613353" cy="519990"/>
              </a:xfrm>
              <a:custGeom>
                <a:avLst/>
                <a:gdLst>
                  <a:gd name="T0" fmla="*/ 22 w 60"/>
                  <a:gd name="T1" fmla="*/ 48 h 48"/>
                  <a:gd name="T2" fmla="*/ 23 w 60"/>
                  <a:gd name="T3" fmla="*/ 41 h 48"/>
                  <a:gd name="T4" fmla="*/ 29 w 60"/>
                  <a:gd name="T5" fmla="*/ 37 h 48"/>
                  <a:gd name="T6" fmla="*/ 33 w 60"/>
                  <a:gd name="T7" fmla="*/ 37 h 48"/>
                  <a:gd name="T8" fmla="*/ 38 w 60"/>
                  <a:gd name="T9" fmla="*/ 35 h 48"/>
                  <a:gd name="T10" fmla="*/ 40 w 60"/>
                  <a:gd name="T11" fmla="*/ 32 h 48"/>
                  <a:gd name="T12" fmla="*/ 45 w 60"/>
                  <a:gd name="T13" fmla="*/ 31 h 48"/>
                  <a:gd name="T14" fmla="*/ 46 w 60"/>
                  <a:gd name="T15" fmla="*/ 28 h 48"/>
                  <a:gd name="T16" fmla="*/ 50 w 60"/>
                  <a:gd name="T17" fmla="*/ 25 h 48"/>
                  <a:gd name="T18" fmla="*/ 53 w 60"/>
                  <a:gd name="T19" fmla="*/ 23 h 48"/>
                  <a:gd name="T20" fmla="*/ 58 w 60"/>
                  <a:gd name="T21" fmla="*/ 24 h 48"/>
                  <a:gd name="T22" fmla="*/ 56 w 60"/>
                  <a:gd name="T23" fmla="*/ 16 h 48"/>
                  <a:gd name="T24" fmla="*/ 56 w 60"/>
                  <a:gd name="T25" fmla="*/ 10 h 48"/>
                  <a:gd name="T26" fmla="*/ 55 w 60"/>
                  <a:gd name="T27" fmla="*/ 7 h 48"/>
                  <a:gd name="T28" fmla="*/ 51 w 60"/>
                  <a:gd name="T29" fmla="*/ 6 h 48"/>
                  <a:gd name="T30" fmla="*/ 47 w 60"/>
                  <a:gd name="T31" fmla="*/ 6 h 48"/>
                  <a:gd name="T32" fmla="*/ 42 w 60"/>
                  <a:gd name="T33" fmla="*/ 6 h 48"/>
                  <a:gd name="T34" fmla="*/ 35 w 60"/>
                  <a:gd name="T35" fmla="*/ 4 h 48"/>
                  <a:gd name="T36" fmla="*/ 30 w 60"/>
                  <a:gd name="T37" fmla="*/ 13 h 48"/>
                  <a:gd name="T38" fmla="*/ 20 w 60"/>
                  <a:gd name="T39" fmla="*/ 19 h 48"/>
                  <a:gd name="T40" fmla="*/ 16 w 60"/>
                  <a:gd name="T41" fmla="*/ 27 h 48"/>
                  <a:gd name="T42" fmla="*/ 16 w 60"/>
                  <a:gd name="T43" fmla="*/ 35 h 48"/>
                  <a:gd name="T44" fmla="*/ 14 w 60"/>
                  <a:gd name="T45" fmla="*/ 39 h 48"/>
                  <a:gd name="T46" fmla="*/ 9 w 60"/>
                  <a:gd name="T47" fmla="*/ 42 h 48"/>
                  <a:gd name="T48" fmla="*/ 5 w 60"/>
                  <a:gd name="T49" fmla="*/ 45 h 48"/>
                  <a:gd name="T50" fmla="*/ 0 w 60"/>
                  <a:gd name="T51" fmla="*/ 48 h 48"/>
                  <a:gd name="T52" fmla="*/ 22 w 60"/>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22" y="48"/>
                    </a:moveTo>
                    <a:cubicBezTo>
                      <a:pt x="22" y="45"/>
                      <a:pt x="21" y="43"/>
                      <a:pt x="23" y="41"/>
                    </a:cubicBezTo>
                    <a:cubicBezTo>
                      <a:pt x="25" y="40"/>
                      <a:pt x="28" y="39"/>
                      <a:pt x="29" y="37"/>
                    </a:cubicBezTo>
                    <a:cubicBezTo>
                      <a:pt x="30" y="37"/>
                      <a:pt x="32" y="37"/>
                      <a:pt x="33" y="37"/>
                    </a:cubicBezTo>
                    <a:cubicBezTo>
                      <a:pt x="34" y="36"/>
                      <a:pt x="36" y="36"/>
                      <a:pt x="38" y="35"/>
                    </a:cubicBezTo>
                    <a:cubicBezTo>
                      <a:pt x="39" y="34"/>
                      <a:pt x="39" y="33"/>
                      <a:pt x="40" y="32"/>
                    </a:cubicBezTo>
                    <a:cubicBezTo>
                      <a:pt x="41" y="31"/>
                      <a:pt x="44" y="32"/>
                      <a:pt x="45" y="31"/>
                    </a:cubicBezTo>
                    <a:cubicBezTo>
                      <a:pt x="46" y="30"/>
                      <a:pt x="46" y="29"/>
                      <a:pt x="46" y="28"/>
                    </a:cubicBezTo>
                    <a:cubicBezTo>
                      <a:pt x="46" y="26"/>
                      <a:pt x="49" y="26"/>
                      <a:pt x="50" y="25"/>
                    </a:cubicBezTo>
                    <a:cubicBezTo>
                      <a:pt x="51" y="24"/>
                      <a:pt x="51" y="23"/>
                      <a:pt x="53" y="23"/>
                    </a:cubicBezTo>
                    <a:cubicBezTo>
                      <a:pt x="54" y="23"/>
                      <a:pt x="57" y="24"/>
                      <a:pt x="58" y="24"/>
                    </a:cubicBezTo>
                    <a:cubicBezTo>
                      <a:pt x="60" y="23"/>
                      <a:pt x="56" y="17"/>
                      <a:pt x="56" y="16"/>
                    </a:cubicBezTo>
                    <a:cubicBezTo>
                      <a:pt x="56" y="14"/>
                      <a:pt x="56" y="12"/>
                      <a:pt x="56" y="10"/>
                    </a:cubicBezTo>
                    <a:cubicBezTo>
                      <a:pt x="55" y="9"/>
                      <a:pt x="55" y="8"/>
                      <a:pt x="55" y="7"/>
                    </a:cubicBezTo>
                    <a:cubicBezTo>
                      <a:pt x="53" y="7"/>
                      <a:pt x="52" y="6"/>
                      <a:pt x="51" y="6"/>
                    </a:cubicBezTo>
                    <a:cubicBezTo>
                      <a:pt x="50" y="5"/>
                      <a:pt x="48" y="6"/>
                      <a:pt x="47" y="6"/>
                    </a:cubicBezTo>
                    <a:cubicBezTo>
                      <a:pt x="46" y="5"/>
                      <a:pt x="44" y="6"/>
                      <a:pt x="42" y="6"/>
                    </a:cubicBezTo>
                    <a:cubicBezTo>
                      <a:pt x="40" y="6"/>
                      <a:pt x="36" y="0"/>
                      <a:pt x="35" y="4"/>
                    </a:cubicBezTo>
                    <a:cubicBezTo>
                      <a:pt x="34" y="7"/>
                      <a:pt x="33" y="10"/>
                      <a:pt x="30" y="13"/>
                    </a:cubicBezTo>
                    <a:cubicBezTo>
                      <a:pt x="27" y="16"/>
                      <a:pt x="23" y="16"/>
                      <a:pt x="20" y="19"/>
                    </a:cubicBezTo>
                    <a:cubicBezTo>
                      <a:pt x="18" y="21"/>
                      <a:pt x="17" y="24"/>
                      <a:pt x="16" y="27"/>
                    </a:cubicBezTo>
                    <a:cubicBezTo>
                      <a:pt x="16" y="29"/>
                      <a:pt x="17" y="32"/>
                      <a:pt x="16" y="35"/>
                    </a:cubicBezTo>
                    <a:cubicBezTo>
                      <a:pt x="15" y="36"/>
                      <a:pt x="14" y="38"/>
                      <a:pt x="14" y="39"/>
                    </a:cubicBezTo>
                    <a:cubicBezTo>
                      <a:pt x="13" y="41"/>
                      <a:pt x="11" y="41"/>
                      <a:pt x="9" y="42"/>
                    </a:cubicBezTo>
                    <a:cubicBezTo>
                      <a:pt x="8" y="43"/>
                      <a:pt x="7" y="44"/>
                      <a:pt x="5" y="45"/>
                    </a:cubicBezTo>
                    <a:cubicBezTo>
                      <a:pt x="4" y="46"/>
                      <a:pt x="2" y="46"/>
                      <a:pt x="0" y="48"/>
                    </a:cubicBezTo>
                    <a:lnTo>
                      <a:pt x="22" y="48"/>
                    </a:ln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26" name="Freeform 775">
                <a:extLst>
                  <a:ext uri="{FF2B5EF4-FFF2-40B4-BE49-F238E27FC236}">
                    <a16:creationId xmlns:a16="http://schemas.microsoft.com/office/drawing/2014/main" id="{6737CB68-1B24-B26D-85BC-EF893229E5EC}"/>
                  </a:ext>
                </a:extLst>
              </p:cNvPr>
              <p:cNvSpPr/>
              <p:nvPr/>
            </p:nvSpPr>
            <p:spPr bwMode="auto">
              <a:xfrm>
                <a:off x="11225233" y="6138865"/>
                <a:ext cx="1059431" cy="1069479"/>
              </a:xfrm>
              <a:custGeom>
                <a:avLst/>
                <a:gdLst>
                  <a:gd name="T0" fmla="*/ 35 w 104"/>
                  <a:gd name="T1" fmla="*/ 22 h 99"/>
                  <a:gd name="T2" fmla="*/ 36 w 104"/>
                  <a:gd name="T3" fmla="*/ 29 h 99"/>
                  <a:gd name="T4" fmla="*/ 31 w 104"/>
                  <a:gd name="T5" fmla="*/ 28 h 99"/>
                  <a:gd name="T6" fmla="*/ 29 w 104"/>
                  <a:gd name="T7" fmla="*/ 30 h 99"/>
                  <a:gd name="T8" fmla="*/ 26 w 104"/>
                  <a:gd name="T9" fmla="*/ 31 h 99"/>
                  <a:gd name="T10" fmla="*/ 24 w 104"/>
                  <a:gd name="T11" fmla="*/ 35 h 99"/>
                  <a:gd name="T12" fmla="*/ 20 w 104"/>
                  <a:gd name="T13" fmla="*/ 37 h 99"/>
                  <a:gd name="T14" fmla="*/ 17 w 104"/>
                  <a:gd name="T15" fmla="*/ 40 h 99"/>
                  <a:gd name="T16" fmla="*/ 11 w 104"/>
                  <a:gd name="T17" fmla="*/ 42 h 99"/>
                  <a:gd name="T18" fmla="*/ 8 w 104"/>
                  <a:gd name="T19" fmla="*/ 43 h 99"/>
                  <a:gd name="T20" fmla="*/ 4 w 104"/>
                  <a:gd name="T21" fmla="*/ 45 h 99"/>
                  <a:gd name="T22" fmla="*/ 1 w 104"/>
                  <a:gd name="T23" fmla="*/ 52 h 99"/>
                  <a:gd name="T24" fmla="*/ 2 w 104"/>
                  <a:gd name="T25" fmla="*/ 56 h 99"/>
                  <a:gd name="T26" fmla="*/ 6 w 104"/>
                  <a:gd name="T27" fmla="*/ 59 h 99"/>
                  <a:gd name="T28" fmla="*/ 37 w 104"/>
                  <a:gd name="T29" fmla="*/ 79 h 99"/>
                  <a:gd name="T30" fmla="*/ 48 w 104"/>
                  <a:gd name="T31" fmla="*/ 86 h 99"/>
                  <a:gd name="T32" fmla="*/ 49 w 104"/>
                  <a:gd name="T33" fmla="*/ 87 h 99"/>
                  <a:gd name="T34" fmla="*/ 58 w 104"/>
                  <a:gd name="T35" fmla="*/ 93 h 99"/>
                  <a:gd name="T36" fmla="*/ 61 w 104"/>
                  <a:gd name="T37" fmla="*/ 99 h 99"/>
                  <a:gd name="T38" fmla="*/ 67 w 104"/>
                  <a:gd name="T39" fmla="*/ 97 h 99"/>
                  <a:gd name="T40" fmla="*/ 72 w 104"/>
                  <a:gd name="T41" fmla="*/ 96 h 99"/>
                  <a:gd name="T42" fmla="*/ 85 w 104"/>
                  <a:gd name="T43" fmla="*/ 87 h 99"/>
                  <a:gd name="T44" fmla="*/ 100 w 104"/>
                  <a:gd name="T45" fmla="*/ 77 h 99"/>
                  <a:gd name="T46" fmla="*/ 104 w 104"/>
                  <a:gd name="T47" fmla="*/ 75 h 99"/>
                  <a:gd name="T48" fmla="*/ 97 w 104"/>
                  <a:gd name="T49" fmla="*/ 69 h 99"/>
                  <a:gd name="T50" fmla="*/ 94 w 104"/>
                  <a:gd name="T51" fmla="*/ 69 h 99"/>
                  <a:gd name="T52" fmla="*/ 92 w 104"/>
                  <a:gd name="T53" fmla="*/ 63 h 99"/>
                  <a:gd name="T54" fmla="*/ 92 w 104"/>
                  <a:gd name="T55" fmla="*/ 60 h 99"/>
                  <a:gd name="T56" fmla="*/ 93 w 104"/>
                  <a:gd name="T57" fmla="*/ 55 h 99"/>
                  <a:gd name="T58" fmla="*/ 93 w 104"/>
                  <a:gd name="T59" fmla="*/ 50 h 99"/>
                  <a:gd name="T60" fmla="*/ 93 w 104"/>
                  <a:gd name="T61" fmla="*/ 46 h 99"/>
                  <a:gd name="T62" fmla="*/ 92 w 104"/>
                  <a:gd name="T63" fmla="*/ 42 h 99"/>
                  <a:gd name="T64" fmla="*/ 91 w 104"/>
                  <a:gd name="T65" fmla="*/ 37 h 99"/>
                  <a:gd name="T66" fmla="*/ 87 w 104"/>
                  <a:gd name="T67" fmla="*/ 27 h 99"/>
                  <a:gd name="T68" fmla="*/ 82 w 104"/>
                  <a:gd name="T69" fmla="*/ 20 h 99"/>
                  <a:gd name="T70" fmla="*/ 85 w 104"/>
                  <a:gd name="T71" fmla="*/ 13 h 99"/>
                  <a:gd name="T72" fmla="*/ 86 w 104"/>
                  <a:gd name="T73" fmla="*/ 2 h 99"/>
                  <a:gd name="T74" fmla="*/ 84 w 104"/>
                  <a:gd name="T75" fmla="*/ 1 h 99"/>
                  <a:gd name="T76" fmla="*/ 81 w 104"/>
                  <a:gd name="T77" fmla="*/ 0 h 99"/>
                  <a:gd name="T78" fmla="*/ 79 w 104"/>
                  <a:gd name="T79" fmla="*/ 1 h 99"/>
                  <a:gd name="T80" fmla="*/ 75 w 104"/>
                  <a:gd name="T81" fmla="*/ 0 h 99"/>
                  <a:gd name="T82" fmla="*/ 72 w 104"/>
                  <a:gd name="T83" fmla="*/ 2 h 99"/>
                  <a:gd name="T84" fmla="*/ 68 w 104"/>
                  <a:gd name="T85" fmla="*/ 1 h 99"/>
                  <a:gd name="T86" fmla="*/ 61 w 104"/>
                  <a:gd name="T87" fmla="*/ 2 h 99"/>
                  <a:gd name="T88" fmla="*/ 46 w 104"/>
                  <a:gd name="T89" fmla="*/ 5 h 99"/>
                  <a:gd name="T90" fmla="*/ 43 w 104"/>
                  <a:gd name="T91" fmla="*/ 7 h 99"/>
                  <a:gd name="T92" fmla="*/ 39 w 104"/>
                  <a:gd name="T93" fmla="*/ 8 h 99"/>
                  <a:gd name="T94" fmla="*/ 34 w 104"/>
                  <a:gd name="T95" fmla="*/ 12 h 99"/>
                  <a:gd name="T96" fmla="*/ 35 w 104"/>
                  <a:gd name="T97" fmla="*/ 22 h 99"/>
                  <a:gd name="T98" fmla="*/ 35 w 104"/>
                  <a:gd name="T9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99">
                    <a:moveTo>
                      <a:pt x="35" y="22"/>
                    </a:moveTo>
                    <a:cubicBezTo>
                      <a:pt x="36" y="23"/>
                      <a:pt x="40" y="29"/>
                      <a:pt x="36" y="29"/>
                    </a:cubicBezTo>
                    <a:cubicBezTo>
                      <a:pt x="35" y="28"/>
                      <a:pt x="32" y="27"/>
                      <a:pt x="31" y="28"/>
                    </a:cubicBezTo>
                    <a:cubicBezTo>
                      <a:pt x="30" y="29"/>
                      <a:pt x="30" y="29"/>
                      <a:pt x="29" y="30"/>
                    </a:cubicBezTo>
                    <a:cubicBezTo>
                      <a:pt x="28" y="31"/>
                      <a:pt x="27" y="31"/>
                      <a:pt x="26" y="31"/>
                    </a:cubicBezTo>
                    <a:cubicBezTo>
                      <a:pt x="24" y="32"/>
                      <a:pt x="25" y="34"/>
                      <a:pt x="24" y="35"/>
                    </a:cubicBezTo>
                    <a:cubicBezTo>
                      <a:pt x="24" y="37"/>
                      <a:pt x="21" y="36"/>
                      <a:pt x="20" y="37"/>
                    </a:cubicBezTo>
                    <a:cubicBezTo>
                      <a:pt x="18" y="37"/>
                      <a:pt x="18" y="39"/>
                      <a:pt x="17" y="40"/>
                    </a:cubicBezTo>
                    <a:cubicBezTo>
                      <a:pt x="15" y="42"/>
                      <a:pt x="13" y="41"/>
                      <a:pt x="11" y="42"/>
                    </a:cubicBezTo>
                    <a:cubicBezTo>
                      <a:pt x="10" y="42"/>
                      <a:pt x="9" y="42"/>
                      <a:pt x="8" y="43"/>
                    </a:cubicBezTo>
                    <a:cubicBezTo>
                      <a:pt x="7" y="43"/>
                      <a:pt x="5" y="44"/>
                      <a:pt x="4" y="45"/>
                    </a:cubicBezTo>
                    <a:cubicBezTo>
                      <a:pt x="0" y="47"/>
                      <a:pt x="1" y="48"/>
                      <a:pt x="1" y="52"/>
                    </a:cubicBezTo>
                    <a:cubicBezTo>
                      <a:pt x="1" y="55"/>
                      <a:pt x="0" y="55"/>
                      <a:pt x="2" y="56"/>
                    </a:cubicBezTo>
                    <a:cubicBezTo>
                      <a:pt x="3" y="57"/>
                      <a:pt x="5" y="58"/>
                      <a:pt x="6" y="59"/>
                    </a:cubicBezTo>
                    <a:cubicBezTo>
                      <a:pt x="16" y="66"/>
                      <a:pt x="26" y="72"/>
                      <a:pt x="37" y="79"/>
                    </a:cubicBezTo>
                    <a:cubicBezTo>
                      <a:pt x="40" y="81"/>
                      <a:pt x="44" y="84"/>
                      <a:pt x="48" y="86"/>
                    </a:cubicBezTo>
                    <a:cubicBezTo>
                      <a:pt x="48" y="87"/>
                      <a:pt x="49" y="87"/>
                      <a:pt x="49" y="87"/>
                    </a:cubicBezTo>
                    <a:cubicBezTo>
                      <a:pt x="52" y="92"/>
                      <a:pt x="54" y="92"/>
                      <a:pt x="58" y="93"/>
                    </a:cubicBezTo>
                    <a:cubicBezTo>
                      <a:pt x="61" y="94"/>
                      <a:pt x="58" y="98"/>
                      <a:pt x="61" y="99"/>
                    </a:cubicBezTo>
                    <a:cubicBezTo>
                      <a:pt x="62" y="99"/>
                      <a:pt x="65" y="98"/>
                      <a:pt x="67" y="97"/>
                    </a:cubicBezTo>
                    <a:cubicBezTo>
                      <a:pt x="68" y="97"/>
                      <a:pt x="71" y="97"/>
                      <a:pt x="72" y="96"/>
                    </a:cubicBezTo>
                    <a:cubicBezTo>
                      <a:pt x="76" y="93"/>
                      <a:pt x="80" y="90"/>
                      <a:pt x="85" y="87"/>
                    </a:cubicBezTo>
                    <a:cubicBezTo>
                      <a:pt x="90" y="84"/>
                      <a:pt x="95" y="80"/>
                      <a:pt x="100" y="77"/>
                    </a:cubicBezTo>
                    <a:cubicBezTo>
                      <a:pt x="101" y="77"/>
                      <a:pt x="102" y="76"/>
                      <a:pt x="104" y="75"/>
                    </a:cubicBezTo>
                    <a:cubicBezTo>
                      <a:pt x="102" y="71"/>
                      <a:pt x="101" y="70"/>
                      <a:pt x="97" y="69"/>
                    </a:cubicBezTo>
                    <a:cubicBezTo>
                      <a:pt x="96" y="69"/>
                      <a:pt x="94" y="69"/>
                      <a:pt x="94" y="69"/>
                    </a:cubicBezTo>
                    <a:cubicBezTo>
                      <a:pt x="94" y="66"/>
                      <a:pt x="94" y="65"/>
                      <a:pt x="92" y="63"/>
                    </a:cubicBezTo>
                    <a:cubicBezTo>
                      <a:pt x="91" y="61"/>
                      <a:pt x="91" y="61"/>
                      <a:pt x="92" y="60"/>
                    </a:cubicBezTo>
                    <a:cubicBezTo>
                      <a:pt x="94" y="58"/>
                      <a:pt x="93" y="57"/>
                      <a:pt x="93" y="55"/>
                    </a:cubicBezTo>
                    <a:cubicBezTo>
                      <a:pt x="93" y="53"/>
                      <a:pt x="94" y="52"/>
                      <a:pt x="93" y="50"/>
                    </a:cubicBezTo>
                    <a:cubicBezTo>
                      <a:pt x="93" y="49"/>
                      <a:pt x="93" y="48"/>
                      <a:pt x="93" y="46"/>
                    </a:cubicBezTo>
                    <a:cubicBezTo>
                      <a:pt x="93" y="45"/>
                      <a:pt x="93" y="43"/>
                      <a:pt x="92" y="42"/>
                    </a:cubicBezTo>
                    <a:cubicBezTo>
                      <a:pt x="91" y="41"/>
                      <a:pt x="91" y="39"/>
                      <a:pt x="91" y="37"/>
                    </a:cubicBezTo>
                    <a:cubicBezTo>
                      <a:pt x="91" y="34"/>
                      <a:pt x="90" y="30"/>
                      <a:pt x="87" y="27"/>
                    </a:cubicBezTo>
                    <a:cubicBezTo>
                      <a:pt x="85" y="25"/>
                      <a:pt x="83" y="23"/>
                      <a:pt x="82" y="20"/>
                    </a:cubicBezTo>
                    <a:cubicBezTo>
                      <a:pt x="80" y="16"/>
                      <a:pt x="84" y="17"/>
                      <a:pt x="85" y="13"/>
                    </a:cubicBezTo>
                    <a:cubicBezTo>
                      <a:pt x="85" y="9"/>
                      <a:pt x="85" y="6"/>
                      <a:pt x="86" y="2"/>
                    </a:cubicBezTo>
                    <a:cubicBezTo>
                      <a:pt x="85" y="2"/>
                      <a:pt x="85" y="1"/>
                      <a:pt x="84" y="1"/>
                    </a:cubicBezTo>
                    <a:cubicBezTo>
                      <a:pt x="82" y="2"/>
                      <a:pt x="82" y="0"/>
                      <a:pt x="81" y="0"/>
                    </a:cubicBezTo>
                    <a:cubicBezTo>
                      <a:pt x="80" y="0"/>
                      <a:pt x="80" y="1"/>
                      <a:pt x="79" y="1"/>
                    </a:cubicBezTo>
                    <a:cubicBezTo>
                      <a:pt x="77" y="1"/>
                      <a:pt x="77" y="0"/>
                      <a:pt x="75" y="0"/>
                    </a:cubicBezTo>
                    <a:cubicBezTo>
                      <a:pt x="74" y="1"/>
                      <a:pt x="73" y="1"/>
                      <a:pt x="72" y="2"/>
                    </a:cubicBezTo>
                    <a:cubicBezTo>
                      <a:pt x="70" y="3"/>
                      <a:pt x="70" y="2"/>
                      <a:pt x="68" y="1"/>
                    </a:cubicBezTo>
                    <a:cubicBezTo>
                      <a:pt x="66" y="1"/>
                      <a:pt x="63" y="1"/>
                      <a:pt x="61" y="2"/>
                    </a:cubicBezTo>
                    <a:cubicBezTo>
                      <a:pt x="56" y="3"/>
                      <a:pt x="51" y="3"/>
                      <a:pt x="46" y="5"/>
                    </a:cubicBezTo>
                    <a:cubicBezTo>
                      <a:pt x="45" y="6"/>
                      <a:pt x="44" y="7"/>
                      <a:pt x="43" y="7"/>
                    </a:cubicBezTo>
                    <a:cubicBezTo>
                      <a:pt x="42" y="8"/>
                      <a:pt x="40" y="8"/>
                      <a:pt x="39" y="8"/>
                    </a:cubicBezTo>
                    <a:cubicBezTo>
                      <a:pt x="37" y="9"/>
                      <a:pt x="37" y="12"/>
                      <a:pt x="34" y="12"/>
                    </a:cubicBezTo>
                    <a:cubicBezTo>
                      <a:pt x="35" y="15"/>
                      <a:pt x="35" y="18"/>
                      <a:pt x="35" y="22"/>
                    </a:cubicBezTo>
                    <a:cubicBezTo>
                      <a:pt x="36" y="23"/>
                      <a:pt x="35" y="20"/>
                      <a:pt x="35" y="2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grpSp>
      </p:grpSp>
      <p:grpSp>
        <p:nvGrpSpPr>
          <p:cNvPr id="775" name="Group 774">
            <a:extLst>
              <a:ext uri="{FF2B5EF4-FFF2-40B4-BE49-F238E27FC236}">
                <a16:creationId xmlns:a16="http://schemas.microsoft.com/office/drawing/2014/main" id="{5A8A8D11-CC42-3141-AD49-E63393343FA3}"/>
              </a:ext>
            </a:extLst>
          </p:cNvPr>
          <p:cNvGrpSpPr/>
          <p:nvPr/>
        </p:nvGrpSpPr>
        <p:grpSpPr>
          <a:xfrm>
            <a:off x="6617378" y="2336911"/>
            <a:ext cx="2244952" cy="3179995"/>
            <a:chOff x="3070403" y="2130164"/>
            <a:chExt cx="7907395" cy="9499927"/>
          </a:xfrm>
          <a:solidFill>
            <a:schemeClr val="accent5">
              <a:lumMod val="60000"/>
              <a:lumOff val="40000"/>
            </a:schemeClr>
          </a:solidFill>
        </p:grpSpPr>
        <p:sp>
          <p:nvSpPr>
            <p:cNvPr id="930" name="Freeform 781">
              <a:extLst>
                <a:ext uri="{FF2B5EF4-FFF2-40B4-BE49-F238E27FC236}">
                  <a16:creationId xmlns:a16="http://schemas.microsoft.com/office/drawing/2014/main" id="{C99B07B4-7149-71F3-E94E-1ECC26C8C1B7}"/>
                </a:ext>
              </a:extLst>
            </p:cNvPr>
            <p:cNvSpPr/>
            <p:nvPr/>
          </p:nvSpPr>
          <p:spPr bwMode="auto">
            <a:xfrm>
              <a:off x="9608206" y="2130164"/>
              <a:ext cx="94095" cy="44255"/>
            </a:xfrm>
            <a:custGeom>
              <a:avLst/>
              <a:gdLst>
                <a:gd name="T0" fmla="*/ 4 w 9"/>
                <a:gd name="T1" fmla="*/ 3 h 4"/>
                <a:gd name="T2" fmla="*/ 1 w 9"/>
                <a:gd name="T3" fmla="*/ 2 h 4"/>
                <a:gd name="T4" fmla="*/ 5 w 9"/>
                <a:gd name="T5" fmla="*/ 2 h 4"/>
                <a:gd name="T6" fmla="*/ 0 w 9"/>
                <a:gd name="T7" fmla="*/ 0 h 4"/>
                <a:gd name="T8" fmla="*/ 9 w 9"/>
                <a:gd name="T9" fmla="*/ 2 h 4"/>
                <a:gd name="T10" fmla="*/ 5 w 9"/>
                <a:gd name="T11" fmla="*/ 2 h 4"/>
                <a:gd name="T12" fmla="*/ 4 w 9"/>
                <a:gd name="T13" fmla="*/ 3 h 4"/>
                <a:gd name="T14" fmla="*/ 4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4" y="3"/>
                  </a:moveTo>
                  <a:cubicBezTo>
                    <a:pt x="4" y="3"/>
                    <a:pt x="1" y="2"/>
                    <a:pt x="1" y="2"/>
                  </a:cubicBezTo>
                  <a:cubicBezTo>
                    <a:pt x="1" y="2"/>
                    <a:pt x="4" y="2"/>
                    <a:pt x="5" y="2"/>
                  </a:cubicBezTo>
                  <a:cubicBezTo>
                    <a:pt x="3" y="1"/>
                    <a:pt x="1" y="2"/>
                    <a:pt x="0" y="0"/>
                  </a:cubicBezTo>
                  <a:cubicBezTo>
                    <a:pt x="1" y="1"/>
                    <a:pt x="8" y="0"/>
                    <a:pt x="9" y="2"/>
                  </a:cubicBezTo>
                  <a:cubicBezTo>
                    <a:pt x="9" y="2"/>
                    <a:pt x="6" y="2"/>
                    <a:pt x="5" y="2"/>
                  </a:cubicBezTo>
                  <a:cubicBezTo>
                    <a:pt x="5" y="2"/>
                    <a:pt x="7" y="4"/>
                    <a:pt x="4" y="3"/>
                  </a:cubicBezTo>
                  <a:cubicBezTo>
                    <a:pt x="3" y="3"/>
                    <a:pt x="6" y="4"/>
                    <a:pt x="4"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31" name="Freeform 405">
              <a:extLst>
                <a:ext uri="{FF2B5EF4-FFF2-40B4-BE49-F238E27FC236}">
                  <a16:creationId xmlns:a16="http://schemas.microsoft.com/office/drawing/2014/main" id="{22D8D188-6878-484F-FDA8-E7860FD54A50}"/>
                </a:ext>
              </a:extLst>
            </p:cNvPr>
            <p:cNvSpPr/>
            <p:nvPr/>
          </p:nvSpPr>
          <p:spPr bwMode="auto">
            <a:xfrm>
              <a:off x="10427172" y="3959344"/>
              <a:ext cx="550626" cy="283968"/>
            </a:xfrm>
            <a:custGeom>
              <a:avLst/>
              <a:gdLst>
                <a:gd name="T0" fmla="*/ 53 w 54"/>
                <a:gd name="T1" fmla="*/ 10 h 26"/>
                <a:gd name="T2" fmla="*/ 49 w 54"/>
                <a:gd name="T3" fmla="*/ 9 h 26"/>
                <a:gd name="T4" fmla="*/ 50 w 54"/>
                <a:gd name="T5" fmla="*/ 8 h 26"/>
                <a:gd name="T6" fmla="*/ 48 w 54"/>
                <a:gd name="T7" fmla="*/ 7 h 26"/>
                <a:gd name="T8" fmla="*/ 49 w 54"/>
                <a:gd name="T9" fmla="*/ 6 h 26"/>
                <a:gd name="T10" fmla="*/ 46 w 54"/>
                <a:gd name="T11" fmla="*/ 5 h 26"/>
                <a:gd name="T12" fmla="*/ 48 w 54"/>
                <a:gd name="T13" fmla="*/ 3 h 26"/>
                <a:gd name="T14" fmla="*/ 43 w 54"/>
                <a:gd name="T15" fmla="*/ 3 h 26"/>
                <a:gd name="T16" fmla="*/ 39 w 54"/>
                <a:gd name="T17" fmla="*/ 1 h 26"/>
                <a:gd name="T18" fmla="*/ 39 w 54"/>
                <a:gd name="T19" fmla="*/ 4 h 26"/>
                <a:gd name="T20" fmla="*/ 36 w 54"/>
                <a:gd name="T21" fmla="*/ 5 h 26"/>
                <a:gd name="T22" fmla="*/ 32 w 54"/>
                <a:gd name="T23" fmla="*/ 5 h 26"/>
                <a:gd name="T24" fmla="*/ 32 w 54"/>
                <a:gd name="T25" fmla="*/ 9 h 26"/>
                <a:gd name="T26" fmla="*/ 26 w 54"/>
                <a:gd name="T27" fmla="*/ 5 h 26"/>
                <a:gd name="T28" fmla="*/ 25 w 54"/>
                <a:gd name="T29" fmla="*/ 8 h 26"/>
                <a:gd name="T30" fmla="*/ 21 w 54"/>
                <a:gd name="T31" fmla="*/ 5 h 26"/>
                <a:gd name="T32" fmla="*/ 21 w 54"/>
                <a:gd name="T33" fmla="*/ 9 h 26"/>
                <a:gd name="T34" fmla="*/ 19 w 54"/>
                <a:gd name="T35" fmla="*/ 9 h 26"/>
                <a:gd name="T36" fmla="*/ 17 w 54"/>
                <a:gd name="T37" fmla="*/ 12 h 26"/>
                <a:gd name="T38" fmla="*/ 14 w 54"/>
                <a:gd name="T39" fmla="*/ 8 h 26"/>
                <a:gd name="T40" fmla="*/ 16 w 54"/>
                <a:gd name="T41" fmla="*/ 8 h 26"/>
                <a:gd name="T42" fmla="*/ 14 w 54"/>
                <a:gd name="T43" fmla="*/ 5 h 26"/>
                <a:gd name="T44" fmla="*/ 7 w 54"/>
                <a:gd name="T45" fmla="*/ 2 h 26"/>
                <a:gd name="T46" fmla="*/ 9 w 54"/>
                <a:gd name="T47" fmla="*/ 4 h 26"/>
                <a:gd name="T48" fmla="*/ 8 w 54"/>
                <a:gd name="T49" fmla="*/ 4 h 26"/>
                <a:gd name="T50" fmla="*/ 10 w 54"/>
                <a:gd name="T51" fmla="*/ 8 h 26"/>
                <a:gd name="T52" fmla="*/ 5 w 54"/>
                <a:gd name="T53" fmla="*/ 6 h 26"/>
                <a:gd name="T54" fmla="*/ 3 w 54"/>
                <a:gd name="T55" fmla="*/ 6 h 26"/>
                <a:gd name="T56" fmla="*/ 5 w 54"/>
                <a:gd name="T57" fmla="*/ 7 h 26"/>
                <a:gd name="T58" fmla="*/ 5 w 54"/>
                <a:gd name="T59" fmla="*/ 8 h 26"/>
                <a:gd name="T60" fmla="*/ 2 w 54"/>
                <a:gd name="T61" fmla="*/ 7 h 26"/>
                <a:gd name="T62" fmla="*/ 1 w 54"/>
                <a:gd name="T63" fmla="*/ 9 h 26"/>
                <a:gd name="T64" fmla="*/ 8 w 54"/>
                <a:gd name="T65" fmla="*/ 10 h 26"/>
                <a:gd name="T66" fmla="*/ 13 w 54"/>
                <a:gd name="T67" fmla="*/ 11 h 26"/>
                <a:gd name="T68" fmla="*/ 11 w 54"/>
                <a:gd name="T69" fmla="*/ 12 h 26"/>
                <a:gd name="T70" fmla="*/ 12 w 54"/>
                <a:gd name="T71" fmla="*/ 13 h 26"/>
                <a:gd name="T72" fmla="*/ 8 w 54"/>
                <a:gd name="T73" fmla="*/ 14 h 26"/>
                <a:gd name="T74" fmla="*/ 3 w 54"/>
                <a:gd name="T75" fmla="*/ 15 h 26"/>
                <a:gd name="T76" fmla="*/ 10 w 54"/>
                <a:gd name="T77" fmla="*/ 16 h 26"/>
                <a:gd name="T78" fmla="*/ 12 w 54"/>
                <a:gd name="T79" fmla="*/ 18 h 26"/>
                <a:gd name="T80" fmla="*/ 15 w 54"/>
                <a:gd name="T81" fmla="*/ 17 h 26"/>
                <a:gd name="T82" fmla="*/ 13 w 54"/>
                <a:gd name="T83" fmla="*/ 18 h 26"/>
                <a:gd name="T84" fmla="*/ 15 w 54"/>
                <a:gd name="T85" fmla="*/ 18 h 26"/>
                <a:gd name="T86" fmla="*/ 10 w 54"/>
                <a:gd name="T87" fmla="*/ 23 h 26"/>
                <a:gd name="T88" fmla="*/ 15 w 54"/>
                <a:gd name="T89" fmla="*/ 23 h 26"/>
                <a:gd name="T90" fmla="*/ 21 w 54"/>
                <a:gd name="T91" fmla="*/ 24 h 26"/>
                <a:gd name="T92" fmla="*/ 20 w 54"/>
                <a:gd name="T93" fmla="*/ 24 h 26"/>
                <a:gd name="T94" fmla="*/ 22 w 54"/>
                <a:gd name="T95" fmla="*/ 25 h 26"/>
                <a:gd name="T96" fmla="*/ 29 w 54"/>
                <a:gd name="T97" fmla="*/ 26 h 26"/>
                <a:gd name="T98" fmla="*/ 33 w 54"/>
                <a:gd name="T99" fmla="*/ 25 h 26"/>
                <a:gd name="T100" fmla="*/ 39 w 54"/>
                <a:gd name="T101" fmla="*/ 23 h 26"/>
                <a:gd name="T102" fmla="*/ 46 w 54"/>
                <a:gd name="T103" fmla="*/ 19 h 26"/>
                <a:gd name="T104" fmla="*/ 52 w 54"/>
                <a:gd name="T105" fmla="*/ 16 h 26"/>
                <a:gd name="T106" fmla="*/ 52 w 54"/>
                <a:gd name="T107" fmla="*/ 14 h 26"/>
                <a:gd name="T108" fmla="*/ 54 w 54"/>
                <a:gd name="T109" fmla="*/ 13 h 26"/>
                <a:gd name="T110" fmla="*/ 52 w 54"/>
                <a:gd name="T111" fmla="*/ 12 h 26"/>
                <a:gd name="T112" fmla="*/ 53 w 54"/>
                <a:gd name="T113" fmla="*/ 10 h 26"/>
                <a:gd name="T114" fmla="*/ 53 w 54"/>
                <a:gd name="T11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26">
                  <a:moveTo>
                    <a:pt x="53" y="10"/>
                  </a:moveTo>
                  <a:cubicBezTo>
                    <a:pt x="53" y="10"/>
                    <a:pt x="49" y="9"/>
                    <a:pt x="49" y="9"/>
                  </a:cubicBezTo>
                  <a:cubicBezTo>
                    <a:pt x="49" y="9"/>
                    <a:pt x="50" y="8"/>
                    <a:pt x="50" y="8"/>
                  </a:cubicBezTo>
                  <a:cubicBezTo>
                    <a:pt x="49" y="8"/>
                    <a:pt x="47" y="8"/>
                    <a:pt x="48" y="7"/>
                  </a:cubicBezTo>
                  <a:cubicBezTo>
                    <a:pt x="48" y="7"/>
                    <a:pt x="49" y="6"/>
                    <a:pt x="49" y="6"/>
                  </a:cubicBezTo>
                  <a:cubicBezTo>
                    <a:pt x="48" y="5"/>
                    <a:pt x="46" y="5"/>
                    <a:pt x="46" y="5"/>
                  </a:cubicBezTo>
                  <a:cubicBezTo>
                    <a:pt x="46" y="4"/>
                    <a:pt x="48" y="3"/>
                    <a:pt x="48" y="3"/>
                  </a:cubicBezTo>
                  <a:cubicBezTo>
                    <a:pt x="48" y="3"/>
                    <a:pt x="44" y="4"/>
                    <a:pt x="43" y="3"/>
                  </a:cubicBezTo>
                  <a:cubicBezTo>
                    <a:pt x="42" y="2"/>
                    <a:pt x="41" y="1"/>
                    <a:pt x="39" y="1"/>
                  </a:cubicBezTo>
                  <a:cubicBezTo>
                    <a:pt x="38" y="1"/>
                    <a:pt x="40" y="3"/>
                    <a:pt x="39" y="4"/>
                  </a:cubicBezTo>
                  <a:cubicBezTo>
                    <a:pt x="38" y="5"/>
                    <a:pt x="37" y="4"/>
                    <a:pt x="36" y="5"/>
                  </a:cubicBezTo>
                  <a:cubicBezTo>
                    <a:pt x="35" y="6"/>
                    <a:pt x="34" y="5"/>
                    <a:pt x="32" y="5"/>
                  </a:cubicBezTo>
                  <a:cubicBezTo>
                    <a:pt x="30" y="4"/>
                    <a:pt x="33" y="8"/>
                    <a:pt x="32" y="9"/>
                  </a:cubicBezTo>
                  <a:cubicBezTo>
                    <a:pt x="32" y="9"/>
                    <a:pt x="28" y="2"/>
                    <a:pt x="26" y="5"/>
                  </a:cubicBezTo>
                  <a:cubicBezTo>
                    <a:pt x="25" y="5"/>
                    <a:pt x="26" y="7"/>
                    <a:pt x="25" y="8"/>
                  </a:cubicBezTo>
                  <a:cubicBezTo>
                    <a:pt x="25" y="9"/>
                    <a:pt x="22" y="5"/>
                    <a:pt x="21" y="5"/>
                  </a:cubicBezTo>
                  <a:cubicBezTo>
                    <a:pt x="20" y="5"/>
                    <a:pt x="23" y="9"/>
                    <a:pt x="21" y="9"/>
                  </a:cubicBezTo>
                  <a:cubicBezTo>
                    <a:pt x="20" y="9"/>
                    <a:pt x="20" y="9"/>
                    <a:pt x="19" y="9"/>
                  </a:cubicBezTo>
                  <a:cubicBezTo>
                    <a:pt x="18" y="9"/>
                    <a:pt x="17" y="11"/>
                    <a:pt x="17" y="12"/>
                  </a:cubicBezTo>
                  <a:cubicBezTo>
                    <a:pt x="17" y="11"/>
                    <a:pt x="14" y="9"/>
                    <a:pt x="14" y="8"/>
                  </a:cubicBezTo>
                  <a:cubicBezTo>
                    <a:pt x="14" y="8"/>
                    <a:pt x="16" y="8"/>
                    <a:pt x="16" y="8"/>
                  </a:cubicBezTo>
                  <a:cubicBezTo>
                    <a:pt x="16" y="7"/>
                    <a:pt x="14" y="5"/>
                    <a:pt x="14" y="5"/>
                  </a:cubicBezTo>
                  <a:cubicBezTo>
                    <a:pt x="13" y="5"/>
                    <a:pt x="8" y="0"/>
                    <a:pt x="7" y="2"/>
                  </a:cubicBezTo>
                  <a:cubicBezTo>
                    <a:pt x="7" y="3"/>
                    <a:pt x="10" y="3"/>
                    <a:pt x="9" y="4"/>
                  </a:cubicBezTo>
                  <a:cubicBezTo>
                    <a:pt x="9" y="4"/>
                    <a:pt x="9" y="4"/>
                    <a:pt x="8" y="4"/>
                  </a:cubicBezTo>
                  <a:cubicBezTo>
                    <a:pt x="10" y="3"/>
                    <a:pt x="11" y="7"/>
                    <a:pt x="10" y="8"/>
                  </a:cubicBezTo>
                  <a:cubicBezTo>
                    <a:pt x="10" y="8"/>
                    <a:pt x="2" y="1"/>
                    <a:pt x="5" y="6"/>
                  </a:cubicBezTo>
                  <a:cubicBezTo>
                    <a:pt x="5" y="6"/>
                    <a:pt x="3" y="6"/>
                    <a:pt x="3" y="6"/>
                  </a:cubicBezTo>
                  <a:cubicBezTo>
                    <a:pt x="3" y="7"/>
                    <a:pt x="5" y="7"/>
                    <a:pt x="5" y="7"/>
                  </a:cubicBezTo>
                  <a:cubicBezTo>
                    <a:pt x="5" y="6"/>
                    <a:pt x="5" y="8"/>
                    <a:pt x="5" y="8"/>
                  </a:cubicBezTo>
                  <a:cubicBezTo>
                    <a:pt x="5" y="8"/>
                    <a:pt x="3" y="7"/>
                    <a:pt x="2" y="7"/>
                  </a:cubicBezTo>
                  <a:cubicBezTo>
                    <a:pt x="3" y="7"/>
                    <a:pt x="0" y="10"/>
                    <a:pt x="1" y="9"/>
                  </a:cubicBezTo>
                  <a:cubicBezTo>
                    <a:pt x="0" y="11"/>
                    <a:pt x="8" y="10"/>
                    <a:pt x="8" y="10"/>
                  </a:cubicBezTo>
                  <a:cubicBezTo>
                    <a:pt x="9" y="10"/>
                    <a:pt x="13" y="11"/>
                    <a:pt x="13" y="11"/>
                  </a:cubicBezTo>
                  <a:cubicBezTo>
                    <a:pt x="12" y="11"/>
                    <a:pt x="11" y="11"/>
                    <a:pt x="11" y="12"/>
                  </a:cubicBezTo>
                  <a:cubicBezTo>
                    <a:pt x="11" y="12"/>
                    <a:pt x="12" y="13"/>
                    <a:pt x="12" y="13"/>
                  </a:cubicBezTo>
                  <a:cubicBezTo>
                    <a:pt x="11" y="14"/>
                    <a:pt x="9" y="14"/>
                    <a:pt x="8" y="14"/>
                  </a:cubicBezTo>
                  <a:cubicBezTo>
                    <a:pt x="8" y="14"/>
                    <a:pt x="2" y="15"/>
                    <a:pt x="3" y="15"/>
                  </a:cubicBezTo>
                  <a:cubicBezTo>
                    <a:pt x="5" y="16"/>
                    <a:pt x="8" y="15"/>
                    <a:pt x="10" y="16"/>
                  </a:cubicBezTo>
                  <a:cubicBezTo>
                    <a:pt x="11" y="17"/>
                    <a:pt x="11" y="18"/>
                    <a:pt x="12" y="18"/>
                  </a:cubicBezTo>
                  <a:cubicBezTo>
                    <a:pt x="12" y="18"/>
                    <a:pt x="14" y="17"/>
                    <a:pt x="15" y="17"/>
                  </a:cubicBezTo>
                  <a:cubicBezTo>
                    <a:pt x="14" y="17"/>
                    <a:pt x="13" y="18"/>
                    <a:pt x="13" y="18"/>
                  </a:cubicBezTo>
                  <a:cubicBezTo>
                    <a:pt x="13" y="19"/>
                    <a:pt x="15" y="18"/>
                    <a:pt x="15" y="18"/>
                  </a:cubicBezTo>
                  <a:cubicBezTo>
                    <a:pt x="16" y="19"/>
                    <a:pt x="8" y="23"/>
                    <a:pt x="10" y="23"/>
                  </a:cubicBezTo>
                  <a:cubicBezTo>
                    <a:pt x="12" y="24"/>
                    <a:pt x="14" y="23"/>
                    <a:pt x="15" y="23"/>
                  </a:cubicBezTo>
                  <a:cubicBezTo>
                    <a:pt x="17" y="23"/>
                    <a:pt x="19" y="23"/>
                    <a:pt x="21" y="24"/>
                  </a:cubicBezTo>
                  <a:cubicBezTo>
                    <a:pt x="20" y="23"/>
                    <a:pt x="20" y="24"/>
                    <a:pt x="20" y="24"/>
                  </a:cubicBezTo>
                  <a:cubicBezTo>
                    <a:pt x="21" y="25"/>
                    <a:pt x="22" y="25"/>
                    <a:pt x="22" y="25"/>
                  </a:cubicBezTo>
                  <a:cubicBezTo>
                    <a:pt x="24" y="26"/>
                    <a:pt x="27" y="26"/>
                    <a:pt x="29" y="26"/>
                  </a:cubicBezTo>
                  <a:cubicBezTo>
                    <a:pt x="31" y="26"/>
                    <a:pt x="31" y="25"/>
                    <a:pt x="33" y="25"/>
                  </a:cubicBezTo>
                  <a:cubicBezTo>
                    <a:pt x="35" y="24"/>
                    <a:pt x="37" y="24"/>
                    <a:pt x="39" y="23"/>
                  </a:cubicBezTo>
                  <a:cubicBezTo>
                    <a:pt x="42" y="21"/>
                    <a:pt x="43" y="20"/>
                    <a:pt x="46" y="19"/>
                  </a:cubicBezTo>
                  <a:cubicBezTo>
                    <a:pt x="48" y="19"/>
                    <a:pt x="49" y="16"/>
                    <a:pt x="52" y="16"/>
                  </a:cubicBezTo>
                  <a:cubicBezTo>
                    <a:pt x="52" y="15"/>
                    <a:pt x="53" y="15"/>
                    <a:pt x="52" y="14"/>
                  </a:cubicBezTo>
                  <a:cubicBezTo>
                    <a:pt x="51" y="13"/>
                    <a:pt x="53" y="13"/>
                    <a:pt x="54" y="13"/>
                  </a:cubicBezTo>
                  <a:cubicBezTo>
                    <a:pt x="54" y="13"/>
                    <a:pt x="52" y="12"/>
                    <a:pt x="52" y="12"/>
                  </a:cubicBezTo>
                  <a:cubicBezTo>
                    <a:pt x="52" y="11"/>
                    <a:pt x="54" y="10"/>
                    <a:pt x="53" y="10"/>
                  </a:cubicBezTo>
                  <a:cubicBezTo>
                    <a:pt x="51" y="9"/>
                    <a:pt x="54" y="10"/>
                    <a:pt x="53"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32" name="Freeform 512">
              <a:extLst>
                <a:ext uri="{FF2B5EF4-FFF2-40B4-BE49-F238E27FC236}">
                  <a16:creationId xmlns:a16="http://schemas.microsoft.com/office/drawing/2014/main" id="{703078D5-77FA-5743-5B80-587BF9F8C1E8}"/>
                </a:ext>
              </a:extLst>
            </p:cNvPr>
            <p:cNvSpPr/>
            <p:nvPr/>
          </p:nvSpPr>
          <p:spPr bwMode="auto">
            <a:xfrm>
              <a:off x="7904054" y="11379319"/>
              <a:ext cx="121974" cy="66379"/>
            </a:xfrm>
            <a:custGeom>
              <a:avLst/>
              <a:gdLst>
                <a:gd name="T0" fmla="*/ 10 w 12"/>
                <a:gd name="T1" fmla="*/ 3 h 6"/>
                <a:gd name="T2" fmla="*/ 8 w 12"/>
                <a:gd name="T3" fmla="*/ 2 h 6"/>
                <a:gd name="T4" fmla="*/ 5 w 12"/>
                <a:gd name="T5" fmla="*/ 2 h 6"/>
                <a:gd name="T6" fmla="*/ 3 w 12"/>
                <a:gd name="T7" fmla="*/ 1 h 6"/>
                <a:gd name="T8" fmla="*/ 0 w 12"/>
                <a:gd name="T9" fmla="*/ 3 h 6"/>
                <a:gd name="T10" fmla="*/ 2 w 12"/>
                <a:gd name="T11" fmla="*/ 5 h 6"/>
                <a:gd name="T12" fmla="*/ 6 w 12"/>
                <a:gd name="T13" fmla="*/ 5 h 6"/>
                <a:gd name="T14" fmla="*/ 11 w 12"/>
                <a:gd name="T15" fmla="*/ 3 h 6"/>
                <a:gd name="T16" fmla="*/ 10 w 12"/>
                <a:gd name="T17" fmla="*/ 3 h 6"/>
                <a:gd name="T18" fmla="*/ 10 w 12"/>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0" y="3"/>
                  </a:moveTo>
                  <a:cubicBezTo>
                    <a:pt x="9" y="3"/>
                    <a:pt x="9" y="2"/>
                    <a:pt x="8" y="2"/>
                  </a:cubicBezTo>
                  <a:cubicBezTo>
                    <a:pt x="7" y="2"/>
                    <a:pt x="6" y="2"/>
                    <a:pt x="5" y="2"/>
                  </a:cubicBezTo>
                  <a:cubicBezTo>
                    <a:pt x="4" y="2"/>
                    <a:pt x="4" y="0"/>
                    <a:pt x="3" y="1"/>
                  </a:cubicBezTo>
                  <a:cubicBezTo>
                    <a:pt x="3" y="1"/>
                    <a:pt x="0" y="3"/>
                    <a:pt x="0" y="3"/>
                  </a:cubicBezTo>
                  <a:cubicBezTo>
                    <a:pt x="0" y="3"/>
                    <a:pt x="2" y="5"/>
                    <a:pt x="2" y="5"/>
                  </a:cubicBezTo>
                  <a:cubicBezTo>
                    <a:pt x="3" y="6"/>
                    <a:pt x="5" y="5"/>
                    <a:pt x="6" y="5"/>
                  </a:cubicBezTo>
                  <a:cubicBezTo>
                    <a:pt x="7" y="5"/>
                    <a:pt x="11" y="4"/>
                    <a:pt x="11" y="3"/>
                  </a:cubicBezTo>
                  <a:cubicBezTo>
                    <a:pt x="10" y="3"/>
                    <a:pt x="10" y="3"/>
                    <a:pt x="10" y="3"/>
                  </a:cubicBezTo>
                  <a:cubicBezTo>
                    <a:pt x="9" y="3"/>
                    <a:pt x="12" y="2"/>
                    <a:pt x="10"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33" name="Freeform 513">
              <a:extLst>
                <a:ext uri="{FF2B5EF4-FFF2-40B4-BE49-F238E27FC236}">
                  <a16:creationId xmlns:a16="http://schemas.microsoft.com/office/drawing/2014/main" id="{277DB83D-BBF9-98E1-619E-664D790C086B}"/>
                </a:ext>
              </a:extLst>
            </p:cNvPr>
            <p:cNvSpPr/>
            <p:nvPr/>
          </p:nvSpPr>
          <p:spPr bwMode="auto">
            <a:xfrm>
              <a:off x="7893599" y="11445698"/>
              <a:ext cx="90610" cy="66379"/>
            </a:xfrm>
            <a:custGeom>
              <a:avLst/>
              <a:gdLst>
                <a:gd name="T0" fmla="*/ 7 w 9"/>
                <a:gd name="T1" fmla="*/ 3 h 6"/>
                <a:gd name="T2" fmla="*/ 0 w 9"/>
                <a:gd name="T3" fmla="*/ 1 h 6"/>
                <a:gd name="T4" fmla="*/ 2 w 9"/>
                <a:gd name="T5" fmla="*/ 2 h 6"/>
                <a:gd name="T6" fmla="*/ 1 w 9"/>
                <a:gd name="T7" fmla="*/ 5 h 6"/>
                <a:gd name="T8" fmla="*/ 3 w 9"/>
                <a:gd name="T9" fmla="*/ 5 h 6"/>
                <a:gd name="T10" fmla="*/ 4 w 9"/>
                <a:gd name="T11" fmla="*/ 5 h 6"/>
                <a:gd name="T12" fmla="*/ 7 w 9"/>
                <a:gd name="T13" fmla="*/ 3 h 6"/>
                <a:gd name="T14" fmla="*/ 7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3"/>
                  </a:moveTo>
                  <a:cubicBezTo>
                    <a:pt x="7" y="2"/>
                    <a:pt x="0" y="0"/>
                    <a:pt x="0" y="1"/>
                  </a:cubicBezTo>
                  <a:cubicBezTo>
                    <a:pt x="0" y="1"/>
                    <a:pt x="2" y="2"/>
                    <a:pt x="2" y="2"/>
                  </a:cubicBezTo>
                  <a:cubicBezTo>
                    <a:pt x="3" y="3"/>
                    <a:pt x="1" y="4"/>
                    <a:pt x="1" y="5"/>
                  </a:cubicBezTo>
                  <a:cubicBezTo>
                    <a:pt x="1" y="6"/>
                    <a:pt x="3" y="5"/>
                    <a:pt x="3" y="5"/>
                  </a:cubicBezTo>
                  <a:cubicBezTo>
                    <a:pt x="4" y="4"/>
                    <a:pt x="3" y="5"/>
                    <a:pt x="4" y="5"/>
                  </a:cubicBezTo>
                  <a:cubicBezTo>
                    <a:pt x="5" y="6"/>
                    <a:pt x="9" y="4"/>
                    <a:pt x="7" y="3"/>
                  </a:cubicBezTo>
                  <a:cubicBezTo>
                    <a:pt x="6" y="2"/>
                    <a:pt x="8" y="3"/>
                    <a:pt x="7"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34" name="Freeform 514">
              <a:extLst>
                <a:ext uri="{FF2B5EF4-FFF2-40B4-BE49-F238E27FC236}">
                  <a16:creationId xmlns:a16="http://schemas.microsoft.com/office/drawing/2014/main" id="{64E196D8-6B9B-E256-04A6-56CDE981A784}"/>
                </a:ext>
              </a:extLst>
            </p:cNvPr>
            <p:cNvSpPr/>
            <p:nvPr/>
          </p:nvSpPr>
          <p:spPr bwMode="auto">
            <a:xfrm>
              <a:off x="7883147" y="11360879"/>
              <a:ext cx="80154" cy="51630"/>
            </a:xfrm>
            <a:custGeom>
              <a:avLst/>
              <a:gdLst>
                <a:gd name="T0" fmla="*/ 6 w 8"/>
                <a:gd name="T1" fmla="*/ 0 h 5"/>
                <a:gd name="T2" fmla="*/ 3 w 8"/>
                <a:gd name="T3" fmla="*/ 1 h 5"/>
                <a:gd name="T4" fmla="*/ 0 w 8"/>
                <a:gd name="T5" fmla="*/ 1 h 5"/>
                <a:gd name="T6" fmla="*/ 0 w 8"/>
                <a:gd name="T7" fmla="*/ 3 h 5"/>
                <a:gd name="T8" fmla="*/ 5 w 8"/>
                <a:gd name="T9" fmla="*/ 2 h 5"/>
                <a:gd name="T10" fmla="*/ 6 w 8"/>
                <a:gd name="T11" fmla="*/ 0 h 5"/>
                <a:gd name="T12" fmla="*/ 6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6" y="0"/>
                  </a:moveTo>
                  <a:cubicBezTo>
                    <a:pt x="5" y="0"/>
                    <a:pt x="4" y="1"/>
                    <a:pt x="3" y="1"/>
                  </a:cubicBezTo>
                  <a:cubicBezTo>
                    <a:pt x="2" y="0"/>
                    <a:pt x="0" y="1"/>
                    <a:pt x="0" y="1"/>
                  </a:cubicBezTo>
                  <a:cubicBezTo>
                    <a:pt x="1" y="0"/>
                    <a:pt x="0" y="4"/>
                    <a:pt x="0" y="3"/>
                  </a:cubicBezTo>
                  <a:cubicBezTo>
                    <a:pt x="1" y="5"/>
                    <a:pt x="4" y="3"/>
                    <a:pt x="5" y="2"/>
                  </a:cubicBezTo>
                  <a:cubicBezTo>
                    <a:pt x="6" y="2"/>
                    <a:pt x="8" y="0"/>
                    <a:pt x="6" y="0"/>
                  </a:cubicBezTo>
                  <a:cubicBezTo>
                    <a:pt x="5" y="0"/>
                    <a:pt x="8" y="0"/>
                    <a:pt x="6"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35" name="Freeform 515">
              <a:extLst>
                <a:ext uri="{FF2B5EF4-FFF2-40B4-BE49-F238E27FC236}">
                  <a16:creationId xmlns:a16="http://schemas.microsoft.com/office/drawing/2014/main" id="{9B5F1545-91B5-FCCC-1914-FB6553FF2D26}"/>
                </a:ext>
              </a:extLst>
            </p:cNvPr>
            <p:cNvSpPr/>
            <p:nvPr/>
          </p:nvSpPr>
          <p:spPr bwMode="auto">
            <a:xfrm>
              <a:off x="7841327" y="11401446"/>
              <a:ext cx="83638" cy="55320"/>
            </a:xfrm>
            <a:custGeom>
              <a:avLst/>
              <a:gdLst>
                <a:gd name="T0" fmla="*/ 7 w 8"/>
                <a:gd name="T1" fmla="*/ 4 h 5"/>
                <a:gd name="T2" fmla="*/ 1 w 8"/>
                <a:gd name="T3" fmla="*/ 1 h 5"/>
                <a:gd name="T4" fmla="*/ 7 w 8"/>
                <a:gd name="T5" fmla="*/ 4 h 5"/>
              </a:gdLst>
              <a:ahLst/>
              <a:cxnLst>
                <a:cxn ang="0">
                  <a:pos x="T0" y="T1"/>
                </a:cxn>
                <a:cxn ang="0">
                  <a:pos x="T2" y="T3"/>
                </a:cxn>
                <a:cxn ang="0">
                  <a:pos x="T4" y="T5"/>
                </a:cxn>
              </a:cxnLst>
              <a:rect l="0" t="0" r="r" b="b"/>
              <a:pathLst>
                <a:path w="8" h="5">
                  <a:moveTo>
                    <a:pt x="7" y="4"/>
                  </a:moveTo>
                  <a:cubicBezTo>
                    <a:pt x="6" y="3"/>
                    <a:pt x="0" y="0"/>
                    <a:pt x="1" y="1"/>
                  </a:cubicBezTo>
                  <a:cubicBezTo>
                    <a:pt x="2" y="2"/>
                    <a:pt x="8" y="5"/>
                    <a:pt x="7"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36" name="Freeform 516">
              <a:extLst>
                <a:ext uri="{FF2B5EF4-FFF2-40B4-BE49-F238E27FC236}">
                  <a16:creationId xmlns:a16="http://schemas.microsoft.com/office/drawing/2014/main" id="{B3AFB15B-6180-534C-C7AD-0767CEBB91D0}"/>
                </a:ext>
              </a:extLst>
            </p:cNvPr>
            <p:cNvSpPr/>
            <p:nvPr/>
          </p:nvSpPr>
          <p:spPr bwMode="auto">
            <a:xfrm>
              <a:off x="7820416" y="11327686"/>
              <a:ext cx="31364" cy="33190"/>
            </a:xfrm>
            <a:custGeom>
              <a:avLst/>
              <a:gdLst>
                <a:gd name="T0" fmla="*/ 2 w 3"/>
                <a:gd name="T1" fmla="*/ 2 h 3"/>
                <a:gd name="T2" fmla="*/ 0 w 3"/>
                <a:gd name="T3" fmla="*/ 1 h 3"/>
                <a:gd name="T4" fmla="*/ 2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2" y="3"/>
                    <a:pt x="1" y="2"/>
                    <a:pt x="0" y="1"/>
                  </a:cubicBezTo>
                  <a:cubicBezTo>
                    <a:pt x="0" y="0"/>
                    <a:pt x="3" y="0"/>
                    <a:pt x="2" y="2"/>
                  </a:cubicBezTo>
                  <a:cubicBezTo>
                    <a:pt x="2" y="3"/>
                    <a:pt x="2" y="1"/>
                    <a:pt x="2"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37" name="Freeform 517">
              <a:extLst>
                <a:ext uri="{FF2B5EF4-FFF2-40B4-BE49-F238E27FC236}">
                  <a16:creationId xmlns:a16="http://schemas.microsoft.com/office/drawing/2014/main" id="{C8681DA6-E876-47A7-B3D8-ABA62C4C2353}"/>
                </a:ext>
              </a:extLst>
            </p:cNvPr>
            <p:cNvSpPr/>
            <p:nvPr/>
          </p:nvSpPr>
          <p:spPr bwMode="auto">
            <a:xfrm>
              <a:off x="7820416" y="11239179"/>
              <a:ext cx="73184" cy="77445"/>
            </a:xfrm>
            <a:custGeom>
              <a:avLst/>
              <a:gdLst>
                <a:gd name="T0" fmla="*/ 5 w 7"/>
                <a:gd name="T1" fmla="*/ 2 h 7"/>
                <a:gd name="T2" fmla="*/ 4 w 7"/>
                <a:gd name="T3" fmla="*/ 0 h 7"/>
                <a:gd name="T4" fmla="*/ 2 w 7"/>
                <a:gd name="T5" fmla="*/ 1 h 7"/>
                <a:gd name="T6" fmla="*/ 0 w 7"/>
                <a:gd name="T7" fmla="*/ 1 h 7"/>
                <a:gd name="T8" fmla="*/ 2 w 7"/>
                <a:gd name="T9" fmla="*/ 4 h 7"/>
                <a:gd name="T10" fmla="*/ 0 w 7"/>
                <a:gd name="T11" fmla="*/ 6 h 7"/>
                <a:gd name="T12" fmla="*/ 3 w 7"/>
                <a:gd name="T13" fmla="*/ 5 h 7"/>
                <a:gd name="T14" fmla="*/ 4 w 7"/>
                <a:gd name="T15" fmla="*/ 2 h 7"/>
                <a:gd name="T16" fmla="*/ 4 w 7"/>
                <a:gd name="T17" fmla="*/ 4 h 7"/>
                <a:gd name="T18" fmla="*/ 6 w 7"/>
                <a:gd name="T19" fmla="*/ 2 h 7"/>
                <a:gd name="T20" fmla="*/ 5 w 7"/>
                <a:gd name="T21" fmla="*/ 2 h 7"/>
                <a:gd name="T22" fmla="*/ 5 w 7"/>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5" y="2"/>
                  </a:moveTo>
                  <a:cubicBezTo>
                    <a:pt x="5" y="1"/>
                    <a:pt x="4" y="1"/>
                    <a:pt x="4" y="0"/>
                  </a:cubicBezTo>
                  <a:cubicBezTo>
                    <a:pt x="3" y="0"/>
                    <a:pt x="1" y="0"/>
                    <a:pt x="2" y="1"/>
                  </a:cubicBezTo>
                  <a:cubicBezTo>
                    <a:pt x="4" y="3"/>
                    <a:pt x="1" y="2"/>
                    <a:pt x="0" y="1"/>
                  </a:cubicBezTo>
                  <a:cubicBezTo>
                    <a:pt x="1" y="3"/>
                    <a:pt x="2" y="3"/>
                    <a:pt x="2" y="4"/>
                  </a:cubicBezTo>
                  <a:cubicBezTo>
                    <a:pt x="3" y="6"/>
                    <a:pt x="1" y="5"/>
                    <a:pt x="0" y="6"/>
                  </a:cubicBezTo>
                  <a:cubicBezTo>
                    <a:pt x="0" y="7"/>
                    <a:pt x="4" y="6"/>
                    <a:pt x="3" y="5"/>
                  </a:cubicBezTo>
                  <a:cubicBezTo>
                    <a:pt x="3" y="5"/>
                    <a:pt x="4" y="3"/>
                    <a:pt x="4" y="2"/>
                  </a:cubicBezTo>
                  <a:cubicBezTo>
                    <a:pt x="4" y="2"/>
                    <a:pt x="4" y="3"/>
                    <a:pt x="4" y="4"/>
                  </a:cubicBezTo>
                  <a:cubicBezTo>
                    <a:pt x="4" y="3"/>
                    <a:pt x="6" y="2"/>
                    <a:pt x="6" y="2"/>
                  </a:cubicBezTo>
                  <a:cubicBezTo>
                    <a:pt x="6" y="2"/>
                    <a:pt x="6" y="2"/>
                    <a:pt x="5" y="2"/>
                  </a:cubicBezTo>
                  <a:cubicBezTo>
                    <a:pt x="5" y="1"/>
                    <a:pt x="7" y="2"/>
                    <a:pt x="5"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38" name="Freeform 518">
              <a:extLst>
                <a:ext uri="{FF2B5EF4-FFF2-40B4-BE49-F238E27FC236}">
                  <a16:creationId xmlns:a16="http://schemas.microsoft.com/office/drawing/2014/main" id="{C1B5ED59-1850-910F-BEC2-3ED9635C61CF}"/>
                </a:ext>
              </a:extLst>
            </p:cNvPr>
            <p:cNvSpPr/>
            <p:nvPr/>
          </p:nvSpPr>
          <p:spPr bwMode="auto">
            <a:xfrm>
              <a:off x="7809960" y="11099041"/>
              <a:ext cx="52274" cy="118010"/>
            </a:xfrm>
            <a:custGeom>
              <a:avLst/>
              <a:gdLst>
                <a:gd name="T0" fmla="*/ 5 w 5"/>
                <a:gd name="T1" fmla="*/ 7 h 11"/>
                <a:gd name="T2" fmla="*/ 2 w 5"/>
                <a:gd name="T3" fmla="*/ 2 h 11"/>
                <a:gd name="T4" fmla="*/ 1 w 5"/>
                <a:gd name="T5" fmla="*/ 6 h 11"/>
                <a:gd name="T6" fmla="*/ 0 w 5"/>
                <a:gd name="T7" fmla="*/ 9 h 11"/>
                <a:gd name="T8" fmla="*/ 2 w 5"/>
                <a:gd name="T9" fmla="*/ 7 h 11"/>
                <a:gd name="T10" fmla="*/ 5 w 5"/>
                <a:gd name="T11" fmla="*/ 7 h 11"/>
                <a:gd name="T12" fmla="*/ 5 w 5"/>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7"/>
                  </a:moveTo>
                  <a:cubicBezTo>
                    <a:pt x="5" y="6"/>
                    <a:pt x="4" y="0"/>
                    <a:pt x="2" y="2"/>
                  </a:cubicBezTo>
                  <a:cubicBezTo>
                    <a:pt x="2" y="3"/>
                    <a:pt x="3" y="6"/>
                    <a:pt x="1" y="6"/>
                  </a:cubicBezTo>
                  <a:cubicBezTo>
                    <a:pt x="0" y="6"/>
                    <a:pt x="0" y="7"/>
                    <a:pt x="0" y="9"/>
                  </a:cubicBezTo>
                  <a:cubicBezTo>
                    <a:pt x="1" y="9"/>
                    <a:pt x="2" y="7"/>
                    <a:pt x="2" y="7"/>
                  </a:cubicBezTo>
                  <a:cubicBezTo>
                    <a:pt x="1" y="7"/>
                    <a:pt x="5" y="11"/>
                    <a:pt x="5" y="7"/>
                  </a:cubicBezTo>
                  <a:cubicBezTo>
                    <a:pt x="5" y="6"/>
                    <a:pt x="5" y="8"/>
                    <a:pt x="5"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39" name="Freeform 519">
              <a:extLst>
                <a:ext uri="{FF2B5EF4-FFF2-40B4-BE49-F238E27FC236}">
                  <a16:creationId xmlns:a16="http://schemas.microsoft.com/office/drawing/2014/main" id="{32119A50-C236-A065-7CFE-63B772F814E3}"/>
                </a:ext>
              </a:extLst>
            </p:cNvPr>
            <p:cNvSpPr/>
            <p:nvPr/>
          </p:nvSpPr>
          <p:spPr bwMode="auto">
            <a:xfrm>
              <a:off x="7799507" y="11194924"/>
              <a:ext cx="31364" cy="66379"/>
            </a:xfrm>
            <a:custGeom>
              <a:avLst/>
              <a:gdLst>
                <a:gd name="T0" fmla="*/ 3 w 3"/>
                <a:gd name="T1" fmla="*/ 2 h 6"/>
                <a:gd name="T2" fmla="*/ 1 w 3"/>
                <a:gd name="T3" fmla="*/ 6 h 6"/>
                <a:gd name="T4" fmla="*/ 3 w 3"/>
                <a:gd name="T5" fmla="*/ 2 h 6"/>
                <a:gd name="T6" fmla="*/ 3 w 3"/>
                <a:gd name="T7" fmla="*/ 2 h 6"/>
              </a:gdLst>
              <a:ahLst/>
              <a:cxnLst>
                <a:cxn ang="0">
                  <a:pos x="T0" y="T1"/>
                </a:cxn>
                <a:cxn ang="0">
                  <a:pos x="T2" y="T3"/>
                </a:cxn>
                <a:cxn ang="0">
                  <a:pos x="T4" y="T5"/>
                </a:cxn>
                <a:cxn ang="0">
                  <a:pos x="T6" y="T7"/>
                </a:cxn>
              </a:cxnLst>
              <a:rect l="0" t="0" r="r" b="b"/>
              <a:pathLst>
                <a:path w="3" h="6">
                  <a:moveTo>
                    <a:pt x="3" y="2"/>
                  </a:moveTo>
                  <a:cubicBezTo>
                    <a:pt x="2" y="0"/>
                    <a:pt x="0" y="5"/>
                    <a:pt x="1" y="6"/>
                  </a:cubicBezTo>
                  <a:cubicBezTo>
                    <a:pt x="0" y="5"/>
                    <a:pt x="3" y="3"/>
                    <a:pt x="3" y="2"/>
                  </a:cubicBezTo>
                  <a:cubicBezTo>
                    <a:pt x="2" y="1"/>
                    <a:pt x="3" y="2"/>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40" name="Freeform 520">
              <a:extLst>
                <a:ext uri="{FF2B5EF4-FFF2-40B4-BE49-F238E27FC236}">
                  <a16:creationId xmlns:a16="http://schemas.microsoft.com/office/drawing/2014/main" id="{991BD9A2-D613-3D7C-B456-BCB2234F3FF5}"/>
                </a:ext>
              </a:extLst>
            </p:cNvPr>
            <p:cNvSpPr/>
            <p:nvPr/>
          </p:nvSpPr>
          <p:spPr bwMode="auto">
            <a:xfrm>
              <a:off x="7799507" y="11054786"/>
              <a:ext cx="52274" cy="77445"/>
            </a:xfrm>
            <a:custGeom>
              <a:avLst/>
              <a:gdLst>
                <a:gd name="T0" fmla="*/ 4 w 5"/>
                <a:gd name="T1" fmla="*/ 2 h 7"/>
                <a:gd name="T2" fmla="*/ 3 w 5"/>
                <a:gd name="T3" fmla="*/ 0 h 7"/>
                <a:gd name="T4" fmla="*/ 2 w 5"/>
                <a:gd name="T5" fmla="*/ 3 h 7"/>
                <a:gd name="T6" fmla="*/ 1 w 5"/>
                <a:gd name="T7" fmla="*/ 2 h 7"/>
                <a:gd name="T8" fmla="*/ 0 w 5"/>
                <a:gd name="T9" fmla="*/ 5 h 7"/>
                <a:gd name="T10" fmla="*/ 2 w 5"/>
                <a:gd name="T11" fmla="*/ 7 h 7"/>
                <a:gd name="T12" fmla="*/ 5 w 5"/>
                <a:gd name="T13" fmla="*/ 5 h 7"/>
                <a:gd name="T14" fmla="*/ 4 w 5"/>
                <a:gd name="T15" fmla="*/ 2 h 7"/>
                <a:gd name="T16" fmla="*/ 4 w 5"/>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2"/>
                  </a:moveTo>
                  <a:cubicBezTo>
                    <a:pt x="3" y="3"/>
                    <a:pt x="3" y="0"/>
                    <a:pt x="3" y="0"/>
                  </a:cubicBezTo>
                  <a:cubicBezTo>
                    <a:pt x="3" y="0"/>
                    <a:pt x="3" y="3"/>
                    <a:pt x="2" y="3"/>
                  </a:cubicBezTo>
                  <a:cubicBezTo>
                    <a:pt x="2" y="3"/>
                    <a:pt x="2" y="2"/>
                    <a:pt x="1" y="2"/>
                  </a:cubicBezTo>
                  <a:cubicBezTo>
                    <a:pt x="2" y="2"/>
                    <a:pt x="0" y="5"/>
                    <a:pt x="0" y="5"/>
                  </a:cubicBezTo>
                  <a:cubicBezTo>
                    <a:pt x="0" y="4"/>
                    <a:pt x="4" y="5"/>
                    <a:pt x="2" y="7"/>
                  </a:cubicBezTo>
                  <a:cubicBezTo>
                    <a:pt x="3" y="6"/>
                    <a:pt x="5" y="6"/>
                    <a:pt x="5" y="5"/>
                  </a:cubicBezTo>
                  <a:cubicBezTo>
                    <a:pt x="5" y="4"/>
                    <a:pt x="4" y="1"/>
                    <a:pt x="4" y="2"/>
                  </a:cubicBezTo>
                  <a:cubicBezTo>
                    <a:pt x="3" y="3"/>
                    <a:pt x="4" y="1"/>
                    <a:pt x="4"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41" name="Freeform 521">
              <a:extLst>
                <a:ext uri="{FF2B5EF4-FFF2-40B4-BE49-F238E27FC236}">
                  <a16:creationId xmlns:a16="http://schemas.microsoft.com/office/drawing/2014/main" id="{38CD0671-9030-782A-6C37-DDFA57D2E4BF}"/>
                </a:ext>
              </a:extLst>
            </p:cNvPr>
            <p:cNvSpPr/>
            <p:nvPr/>
          </p:nvSpPr>
          <p:spPr bwMode="auto">
            <a:xfrm>
              <a:off x="7851783" y="10840889"/>
              <a:ext cx="52274" cy="51630"/>
            </a:xfrm>
            <a:custGeom>
              <a:avLst/>
              <a:gdLst>
                <a:gd name="T0" fmla="*/ 3 w 5"/>
                <a:gd name="T1" fmla="*/ 4 h 5"/>
                <a:gd name="T2" fmla="*/ 3 w 5"/>
                <a:gd name="T3" fmla="*/ 0 h 5"/>
                <a:gd name="T4" fmla="*/ 0 w 5"/>
                <a:gd name="T5" fmla="*/ 0 h 5"/>
                <a:gd name="T6" fmla="*/ 2 w 5"/>
                <a:gd name="T7" fmla="*/ 1 h 5"/>
                <a:gd name="T8" fmla="*/ 3 w 5"/>
                <a:gd name="T9" fmla="*/ 4 h 5"/>
                <a:gd name="T10" fmla="*/ 3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3" y="4"/>
                  </a:moveTo>
                  <a:cubicBezTo>
                    <a:pt x="5" y="2"/>
                    <a:pt x="2" y="2"/>
                    <a:pt x="3" y="0"/>
                  </a:cubicBezTo>
                  <a:cubicBezTo>
                    <a:pt x="3" y="0"/>
                    <a:pt x="1" y="0"/>
                    <a:pt x="0" y="0"/>
                  </a:cubicBezTo>
                  <a:cubicBezTo>
                    <a:pt x="0" y="0"/>
                    <a:pt x="2" y="1"/>
                    <a:pt x="2" y="1"/>
                  </a:cubicBezTo>
                  <a:cubicBezTo>
                    <a:pt x="2" y="2"/>
                    <a:pt x="3" y="4"/>
                    <a:pt x="3" y="4"/>
                  </a:cubicBezTo>
                  <a:cubicBezTo>
                    <a:pt x="4" y="3"/>
                    <a:pt x="2" y="5"/>
                    <a:pt x="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42" name="Freeform 522">
              <a:extLst>
                <a:ext uri="{FF2B5EF4-FFF2-40B4-BE49-F238E27FC236}">
                  <a16:creationId xmlns:a16="http://schemas.microsoft.com/office/drawing/2014/main" id="{D8424C7D-DBD1-6F70-9E9C-1CFF1875303A}"/>
                </a:ext>
              </a:extLst>
            </p:cNvPr>
            <p:cNvSpPr/>
            <p:nvPr/>
          </p:nvSpPr>
          <p:spPr bwMode="auto">
            <a:xfrm>
              <a:off x="7862238" y="10645434"/>
              <a:ext cx="62727" cy="118010"/>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43" name="Freeform 523">
              <a:extLst>
                <a:ext uri="{FF2B5EF4-FFF2-40B4-BE49-F238E27FC236}">
                  <a16:creationId xmlns:a16="http://schemas.microsoft.com/office/drawing/2014/main" id="{9CC44448-3230-7F28-FB65-E62B7B1BBD48}"/>
                </a:ext>
              </a:extLst>
            </p:cNvPr>
            <p:cNvSpPr/>
            <p:nvPr/>
          </p:nvSpPr>
          <p:spPr bwMode="auto">
            <a:xfrm>
              <a:off x="8067848" y="7577132"/>
              <a:ext cx="48790" cy="44255"/>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44" name="Freeform 524">
              <a:extLst>
                <a:ext uri="{FF2B5EF4-FFF2-40B4-BE49-F238E27FC236}">
                  <a16:creationId xmlns:a16="http://schemas.microsoft.com/office/drawing/2014/main" id="{D7265678-AC82-F5ED-7C47-453A05E0E841}"/>
                </a:ext>
              </a:extLst>
            </p:cNvPr>
            <p:cNvSpPr/>
            <p:nvPr/>
          </p:nvSpPr>
          <p:spPr bwMode="auto">
            <a:xfrm>
              <a:off x="8506955" y="7643515"/>
              <a:ext cx="59243" cy="84822"/>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45" name="Freeform 525">
              <a:extLst>
                <a:ext uri="{FF2B5EF4-FFF2-40B4-BE49-F238E27FC236}">
                  <a16:creationId xmlns:a16="http://schemas.microsoft.com/office/drawing/2014/main" id="{0B768DD1-2C04-10A6-FB1B-157D4AC9722B}"/>
                </a:ext>
              </a:extLst>
            </p:cNvPr>
            <p:cNvSpPr/>
            <p:nvPr/>
          </p:nvSpPr>
          <p:spPr bwMode="auto">
            <a:xfrm>
              <a:off x="9068037" y="8229885"/>
              <a:ext cx="142883" cy="140138"/>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46" name="Freeform 526">
              <a:extLst>
                <a:ext uri="{FF2B5EF4-FFF2-40B4-BE49-F238E27FC236}">
                  <a16:creationId xmlns:a16="http://schemas.microsoft.com/office/drawing/2014/main" id="{D132069F-6E69-8790-3A19-22040B936BA6}"/>
                </a:ext>
              </a:extLst>
            </p:cNvPr>
            <p:cNvSpPr/>
            <p:nvPr/>
          </p:nvSpPr>
          <p:spPr bwMode="auto">
            <a:xfrm>
              <a:off x="8231643" y="7230476"/>
              <a:ext cx="101063" cy="44255"/>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47" name="Freeform 527">
              <a:extLst>
                <a:ext uri="{FF2B5EF4-FFF2-40B4-BE49-F238E27FC236}">
                  <a16:creationId xmlns:a16="http://schemas.microsoft.com/office/drawing/2014/main" id="{9F2184B9-2451-13E3-43BF-AA939DF31C6C}"/>
                </a:ext>
              </a:extLst>
            </p:cNvPr>
            <p:cNvSpPr/>
            <p:nvPr/>
          </p:nvSpPr>
          <p:spPr bwMode="auto">
            <a:xfrm>
              <a:off x="7656622" y="7219410"/>
              <a:ext cx="115005" cy="55320"/>
            </a:xfrm>
            <a:custGeom>
              <a:avLst/>
              <a:gdLst>
                <a:gd name="T0" fmla="*/ 10 w 11"/>
                <a:gd name="T1" fmla="*/ 4 h 5"/>
                <a:gd name="T2" fmla="*/ 0 w 11"/>
                <a:gd name="T3" fmla="*/ 2 h 5"/>
                <a:gd name="T4" fmla="*/ 5 w 11"/>
                <a:gd name="T5" fmla="*/ 5 h 5"/>
                <a:gd name="T6" fmla="*/ 10 w 11"/>
                <a:gd name="T7" fmla="*/ 4 h 5"/>
                <a:gd name="T8" fmla="*/ 10 w 11"/>
                <a:gd name="T9" fmla="*/ 4 h 5"/>
              </a:gdLst>
              <a:ahLst/>
              <a:cxnLst>
                <a:cxn ang="0">
                  <a:pos x="T0" y="T1"/>
                </a:cxn>
                <a:cxn ang="0">
                  <a:pos x="T2" y="T3"/>
                </a:cxn>
                <a:cxn ang="0">
                  <a:pos x="T4" y="T5"/>
                </a:cxn>
                <a:cxn ang="0">
                  <a:pos x="T6" y="T7"/>
                </a:cxn>
                <a:cxn ang="0">
                  <a:pos x="T8" y="T9"/>
                </a:cxn>
              </a:cxnLst>
              <a:rect l="0" t="0" r="r" b="b"/>
              <a:pathLst>
                <a:path w="11" h="5">
                  <a:moveTo>
                    <a:pt x="10" y="4"/>
                  </a:moveTo>
                  <a:cubicBezTo>
                    <a:pt x="10" y="1"/>
                    <a:pt x="2" y="0"/>
                    <a:pt x="0" y="2"/>
                  </a:cubicBezTo>
                  <a:cubicBezTo>
                    <a:pt x="0" y="2"/>
                    <a:pt x="4" y="5"/>
                    <a:pt x="5" y="5"/>
                  </a:cubicBezTo>
                  <a:cubicBezTo>
                    <a:pt x="6" y="5"/>
                    <a:pt x="11" y="4"/>
                    <a:pt x="10" y="4"/>
                  </a:cubicBezTo>
                  <a:cubicBezTo>
                    <a:pt x="10" y="3"/>
                    <a:pt x="11" y="5"/>
                    <a:pt x="10"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48" name="Freeform 528">
              <a:extLst>
                <a:ext uri="{FF2B5EF4-FFF2-40B4-BE49-F238E27FC236}">
                  <a16:creationId xmlns:a16="http://schemas.microsoft.com/office/drawing/2014/main" id="{2CC85CCD-7FA0-288F-649F-C62AB6E7B6A8}"/>
                </a:ext>
              </a:extLst>
            </p:cNvPr>
            <p:cNvSpPr/>
            <p:nvPr/>
          </p:nvSpPr>
          <p:spPr bwMode="auto">
            <a:xfrm>
              <a:off x="7342978" y="6972326"/>
              <a:ext cx="529716" cy="195458"/>
            </a:xfrm>
            <a:custGeom>
              <a:avLst/>
              <a:gdLst>
                <a:gd name="T0" fmla="*/ 52 w 52"/>
                <a:gd name="T1" fmla="*/ 16 h 18"/>
                <a:gd name="T2" fmla="*/ 41 w 52"/>
                <a:gd name="T3" fmla="*/ 17 h 18"/>
                <a:gd name="T4" fmla="*/ 35 w 52"/>
                <a:gd name="T5" fmla="*/ 17 h 18"/>
                <a:gd name="T6" fmla="*/ 37 w 52"/>
                <a:gd name="T7" fmla="*/ 14 h 18"/>
                <a:gd name="T8" fmla="*/ 32 w 52"/>
                <a:gd name="T9" fmla="*/ 11 h 18"/>
                <a:gd name="T10" fmla="*/ 28 w 52"/>
                <a:gd name="T11" fmla="*/ 8 h 18"/>
                <a:gd name="T12" fmla="*/ 20 w 52"/>
                <a:gd name="T13" fmla="*/ 5 h 18"/>
                <a:gd name="T14" fmla="*/ 14 w 52"/>
                <a:gd name="T15" fmla="*/ 5 h 18"/>
                <a:gd name="T16" fmla="*/ 16 w 52"/>
                <a:gd name="T17" fmla="*/ 3 h 18"/>
                <a:gd name="T18" fmla="*/ 8 w 52"/>
                <a:gd name="T19" fmla="*/ 3 h 18"/>
                <a:gd name="T20" fmla="*/ 0 w 52"/>
                <a:gd name="T21" fmla="*/ 6 h 18"/>
                <a:gd name="T22" fmla="*/ 6 w 52"/>
                <a:gd name="T23" fmla="*/ 2 h 18"/>
                <a:gd name="T24" fmla="*/ 16 w 52"/>
                <a:gd name="T25" fmla="*/ 0 h 18"/>
                <a:gd name="T26" fmla="*/ 24 w 52"/>
                <a:gd name="T27" fmla="*/ 1 h 18"/>
                <a:gd name="T28" fmla="*/ 31 w 52"/>
                <a:gd name="T29" fmla="*/ 4 h 18"/>
                <a:gd name="T30" fmla="*/ 32 w 52"/>
                <a:gd name="T31" fmla="*/ 4 h 18"/>
                <a:gd name="T32" fmla="*/ 34 w 52"/>
                <a:gd name="T33" fmla="*/ 5 h 18"/>
                <a:gd name="T34" fmla="*/ 38 w 52"/>
                <a:gd name="T35" fmla="*/ 8 h 18"/>
                <a:gd name="T36" fmla="*/ 45 w 52"/>
                <a:gd name="T37" fmla="*/ 11 h 18"/>
                <a:gd name="T38" fmla="*/ 52 w 52"/>
                <a:gd name="T3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8">
                  <a:moveTo>
                    <a:pt x="52" y="16"/>
                  </a:moveTo>
                  <a:cubicBezTo>
                    <a:pt x="52" y="17"/>
                    <a:pt x="42" y="17"/>
                    <a:pt x="41" y="17"/>
                  </a:cubicBezTo>
                  <a:cubicBezTo>
                    <a:pt x="39" y="17"/>
                    <a:pt x="37" y="18"/>
                    <a:pt x="35" y="17"/>
                  </a:cubicBezTo>
                  <a:cubicBezTo>
                    <a:pt x="34" y="16"/>
                    <a:pt x="41" y="15"/>
                    <a:pt x="37" y="14"/>
                  </a:cubicBezTo>
                  <a:cubicBezTo>
                    <a:pt x="35" y="13"/>
                    <a:pt x="33" y="13"/>
                    <a:pt x="32" y="11"/>
                  </a:cubicBezTo>
                  <a:cubicBezTo>
                    <a:pt x="30" y="9"/>
                    <a:pt x="31" y="8"/>
                    <a:pt x="28" y="8"/>
                  </a:cubicBezTo>
                  <a:cubicBezTo>
                    <a:pt x="24" y="9"/>
                    <a:pt x="23" y="6"/>
                    <a:pt x="20" y="5"/>
                  </a:cubicBezTo>
                  <a:cubicBezTo>
                    <a:pt x="19" y="5"/>
                    <a:pt x="15" y="6"/>
                    <a:pt x="14" y="5"/>
                  </a:cubicBezTo>
                  <a:cubicBezTo>
                    <a:pt x="14" y="4"/>
                    <a:pt x="16" y="4"/>
                    <a:pt x="16" y="3"/>
                  </a:cubicBezTo>
                  <a:cubicBezTo>
                    <a:pt x="16" y="2"/>
                    <a:pt x="9" y="3"/>
                    <a:pt x="8" y="3"/>
                  </a:cubicBezTo>
                  <a:cubicBezTo>
                    <a:pt x="8" y="4"/>
                    <a:pt x="0" y="7"/>
                    <a:pt x="0" y="6"/>
                  </a:cubicBezTo>
                  <a:cubicBezTo>
                    <a:pt x="0" y="4"/>
                    <a:pt x="4" y="2"/>
                    <a:pt x="6" y="2"/>
                  </a:cubicBezTo>
                  <a:cubicBezTo>
                    <a:pt x="9" y="0"/>
                    <a:pt x="12" y="0"/>
                    <a:pt x="16" y="0"/>
                  </a:cubicBezTo>
                  <a:cubicBezTo>
                    <a:pt x="18" y="0"/>
                    <a:pt x="22" y="0"/>
                    <a:pt x="24" y="1"/>
                  </a:cubicBezTo>
                  <a:cubicBezTo>
                    <a:pt x="26" y="2"/>
                    <a:pt x="28" y="4"/>
                    <a:pt x="31" y="4"/>
                  </a:cubicBezTo>
                  <a:cubicBezTo>
                    <a:pt x="31" y="4"/>
                    <a:pt x="31" y="3"/>
                    <a:pt x="32" y="4"/>
                  </a:cubicBezTo>
                  <a:cubicBezTo>
                    <a:pt x="33" y="5"/>
                    <a:pt x="33" y="5"/>
                    <a:pt x="34" y="5"/>
                  </a:cubicBezTo>
                  <a:cubicBezTo>
                    <a:pt x="35" y="6"/>
                    <a:pt x="37" y="7"/>
                    <a:pt x="38" y="8"/>
                  </a:cubicBezTo>
                  <a:cubicBezTo>
                    <a:pt x="40" y="9"/>
                    <a:pt x="44" y="9"/>
                    <a:pt x="45" y="11"/>
                  </a:cubicBezTo>
                  <a:cubicBezTo>
                    <a:pt x="47" y="13"/>
                    <a:pt x="52" y="13"/>
                    <a:pt x="52" y="1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49" name="Freeform 529">
              <a:extLst>
                <a:ext uri="{FF2B5EF4-FFF2-40B4-BE49-F238E27FC236}">
                  <a16:creationId xmlns:a16="http://schemas.microsoft.com/office/drawing/2014/main" id="{A01B084D-F49B-2F4B-8B9A-407E71B85C0C}"/>
                </a:ext>
              </a:extLst>
            </p:cNvPr>
            <p:cNvSpPr/>
            <p:nvPr/>
          </p:nvSpPr>
          <p:spPr bwMode="auto">
            <a:xfrm>
              <a:off x="7656622" y="6854313"/>
              <a:ext cx="41820" cy="40568"/>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50" name="Freeform 530">
              <a:extLst>
                <a:ext uri="{FF2B5EF4-FFF2-40B4-BE49-F238E27FC236}">
                  <a16:creationId xmlns:a16="http://schemas.microsoft.com/office/drawing/2014/main" id="{98281D2A-04C0-2000-7822-8B9C03A9EF87}"/>
                </a:ext>
              </a:extLst>
            </p:cNvPr>
            <p:cNvSpPr/>
            <p:nvPr/>
          </p:nvSpPr>
          <p:spPr bwMode="auto">
            <a:xfrm>
              <a:off x="7914511" y="7079273"/>
              <a:ext cx="20911" cy="22128"/>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0"/>
                    <a:pt x="0" y="0"/>
                    <a:pt x="0" y="1"/>
                  </a:cubicBezTo>
                  <a:cubicBezTo>
                    <a:pt x="0" y="1"/>
                    <a:pt x="2" y="2"/>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51" name="Freeform 531">
              <a:extLst>
                <a:ext uri="{FF2B5EF4-FFF2-40B4-BE49-F238E27FC236}">
                  <a16:creationId xmlns:a16="http://schemas.microsoft.com/office/drawing/2014/main" id="{8FFBF5F4-12E6-3289-C47A-92501441FC4E}"/>
                </a:ext>
              </a:extLst>
            </p:cNvPr>
            <p:cNvSpPr/>
            <p:nvPr/>
          </p:nvSpPr>
          <p:spPr bwMode="auto">
            <a:xfrm>
              <a:off x="8527864" y="5486118"/>
              <a:ext cx="59243" cy="110635"/>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52" name="Freeform 532">
              <a:extLst>
                <a:ext uri="{FF2B5EF4-FFF2-40B4-BE49-F238E27FC236}">
                  <a16:creationId xmlns:a16="http://schemas.microsoft.com/office/drawing/2014/main" id="{DCCEAF8F-E275-3EC8-1B02-C11BC74C0006}"/>
                </a:ext>
              </a:extLst>
            </p:cNvPr>
            <p:cNvSpPr/>
            <p:nvPr/>
          </p:nvSpPr>
          <p:spPr bwMode="auto">
            <a:xfrm>
              <a:off x="8555745" y="5541436"/>
              <a:ext cx="73184" cy="44255"/>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53" name="Freeform 533">
              <a:extLst>
                <a:ext uri="{FF2B5EF4-FFF2-40B4-BE49-F238E27FC236}">
                  <a16:creationId xmlns:a16="http://schemas.microsoft.com/office/drawing/2014/main" id="{D5F03307-EDB1-E6FA-1326-0C48252CE879}"/>
                </a:ext>
              </a:extLst>
            </p:cNvPr>
            <p:cNvSpPr/>
            <p:nvPr/>
          </p:nvSpPr>
          <p:spPr bwMode="auto">
            <a:xfrm>
              <a:off x="8353614" y="5497180"/>
              <a:ext cx="153338" cy="77445"/>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54" name="Freeform 534">
              <a:extLst>
                <a:ext uri="{FF2B5EF4-FFF2-40B4-BE49-F238E27FC236}">
                  <a16:creationId xmlns:a16="http://schemas.microsoft.com/office/drawing/2014/main" id="{9CB8AE74-6FE8-EE4D-9A20-6B0A88BF719B}"/>
                </a:ext>
              </a:extLst>
            </p:cNvPr>
            <p:cNvSpPr/>
            <p:nvPr/>
          </p:nvSpPr>
          <p:spPr bwMode="auto">
            <a:xfrm>
              <a:off x="8384983" y="5283283"/>
              <a:ext cx="160306" cy="84822"/>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55" name="Freeform 535">
              <a:extLst>
                <a:ext uri="{FF2B5EF4-FFF2-40B4-BE49-F238E27FC236}">
                  <a16:creationId xmlns:a16="http://schemas.microsoft.com/office/drawing/2014/main" id="{1EDE7A45-C199-039D-3079-74CB7504D5AE}"/>
                </a:ext>
              </a:extLst>
            </p:cNvPr>
            <p:cNvSpPr/>
            <p:nvPr/>
          </p:nvSpPr>
          <p:spPr bwMode="auto">
            <a:xfrm>
              <a:off x="8639385" y="5172648"/>
              <a:ext cx="327588" cy="335595"/>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56" name="Freeform 536">
              <a:extLst>
                <a:ext uri="{FF2B5EF4-FFF2-40B4-BE49-F238E27FC236}">
                  <a16:creationId xmlns:a16="http://schemas.microsoft.com/office/drawing/2014/main" id="{317B3CE5-D555-88E1-9B7E-21B36BDB3A7B}"/>
                </a:ext>
              </a:extLst>
            </p:cNvPr>
            <p:cNvSpPr/>
            <p:nvPr/>
          </p:nvSpPr>
          <p:spPr bwMode="auto">
            <a:xfrm>
              <a:off x="8904243" y="5412358"/>
              <a:ext cx="83638" cy="106947"/>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57" name="Freeform 537">
              <a:extLst>
                <a:ext uri="{FF2B5EF4-FFF2-40B4-BE49-F238E27FC236}">
                  <a16:creationId xmlns:a16="http://schemas.microsoft.com/office/drawing/2014/main" id="{A5867021-4432-1AEA-F9CF-D4DDBA98620E}"/>
                </a:ext>
              </a:extLst>
            </p:cNvPr>
            <p:cNvSpPr/>
            <p:nvPr/>
          </p:nvSpPr>
          <p:spPr bwMode="auto">
            <a:xfrm>
              <a:off x="8332710" y="4372381"/>
              <a:ext cx="31364" cy="62692"/>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58" name="Freeform 538">
              <a:extLst>
                <a:ext uri="{FF2B5EF4-FFF2-40B4-BE49-F238E27FC236}">
                  <a16:creationId xmlns:a16="http://schemas.microsoft.com/office/drawing/2014/main" id="{AE65F40E-101C-9200-0536-0473226E570D}"/>
                </a:ext>
              </a:extLst>
            </p:cNvPr>
            <p:cNvSpPr/>
            <p:nvPr/>
          </p:nvSpPr>
          <p:spPr bwMode="auto">
            <a:xfrm>
              <a:off x="8179372" y="4479332"/>
              <a:ext cx="31364" cy="33190"/>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59" name="Freeform 539">
              <a:extLst>
                <a:ext uri="{FF2B5EF4-FFF2-40B4-BE49-F238E27FC236}">
                  <a16:creationId xmlns:a16="http://schemas.microsoft.com/office/drawing/2014/main" id="{BF935D3B-450F-7C80-18F0-1E32D94C35EB}"/>
                </a:ext>
              </a:extLst>
            </p:cNvPr>
            <p:cNvSpPr/>
            <p:nvPr/>
          </p:nvSpPr>
          <p:spPr bwMode="auto">
            <a:xfrm>
              <a:off x="7475405" y="5054638"/>
              <a:ext cx="69700" cy="44255"/>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60" name="Freeform 540">
              <a:extLst>
                <a:ext uri="{FF2B5EF4-FFF2-40B4-BE49-F238E27FC236}">
                  <a16:creationId xmlns:a16="http://schemas.microsoft.com/office/drawing/2014/main" id="{26D7A7CC-0BD2-3597-DB89-478EA78D0D3F}"/>
                </a:ext>
              </a:extLst>
            </p:cNvPr>
            <p:cNvSpPr/>
            <p:nvPr/>
          </p:nvSpPr>
          <p:spPr bwMode="auto">
            <a:xfrm>
              <a:off x="7586922" y="4792800"/>
              <a:ext cx="62727" cy="66379"/>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61" name="Freeform 541">
              <a:extLst>
                <a:ext uri="{FF2B5EF4-FFF2-40B4-BE49-F238E27FC236}">
                  <a16:creationId xmlns:a16="http://schemas.microsoft.com/office/drawing/2014/main" id="{EA1253E0-4273-8316-0B19-94CD76F20162}"/>
                </a:ext>
              </a:extLst>
            </p:cNvPr>
            <p:cNvSpPr/>
            <p:nvPr/>
          </p:nvSpPr>
          <p:spPr bwMode="auto">
            <a:xfrm>
              <a:off x="7555559" y="4328126"/>
              <a:ext cx="62727" cy="77445"/>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62" name="Freeform 542">
              <a:extLst>
                <a:ext uri="{FF2B5EF4-FFF2-40B4-BE49-F238E27FC236}">
                  <a16:creationId xmlns:a16="http://schemas.microsoft.com/office/drawing/2014/main" id="{089F8174-2CE1-F732-EE2B-AD838C366EAC}"/>
                </a:ext>
              </a:extLst>
            </p:cNvPr>
            <p:cNvSpPr/>
            <p:nvPr/>
          </p:nvSpPr>
          <p:spPr bwMode="auto">
            <a:xfrm>
              <a:off x="7381310" y="4283873"/>
              <a:ext cx="121974" cy="66379"/>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63" name="Freeform 543">
              <a:extLst>
                <a:ext uri="{FF2B5EF4-FFF2-40B4-BE49-F238E27FC236}">
                  <a16:creationId xmlns:a16="http://schemas.microsoft.com/office/drawing/2014/main" id="{B7DD7FB2-112A-93D6-C37F-8776396F3C94}"/>
                </a:ext>
              </a:extLst>
            </p:cNvPr>
            <p:cNvSpPr/>
            <p:nvPr/>
          </p:nvSpPr>
          <p:spPr bwMode="auto">
            <a:xfrm>
              <a:off x="7639197" y="4243306"/>
              <a:ext cx="69700" cy="29502"/>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64" name="Freeform 544">
              <a:extLst>
                <a:ext uri="{FF2B5EF4-FFF2-40B4-BE49-F238E27FC236}">
                  <a16:creationId xmlns:a16="http://schemas.microsoft.com/office/drawing/2014/main" id="{A71D74AD-3D22-22D1-69ED-1FEF5E18EC87}"/>
                </a:ext>
              </a:extLst>
            </p:cNvPr>
            <p:cNvSpPr/>
            <p:nvPr/>
          </p:nvSpPr>
          <p:spPr bwMode="auto">
            <a:xfrm>
              <a:off x="7207060" y="4025723"/>
              <a:ext cx="348498" cy="258152"/>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65" name="Freeform 545">
              <a:extLst>
                <a:ext uri="{FF2B5EF4-FFF2-40B4-BE49-F238E27FC236}">
                  <a16:creationId xmlns:a16="http://schemas.microsoft.com/office/drawing/2014/main" id="{B32BD482-7B2A-9169-5370-9631FA3829F6}"/>
                </a:ext>
              </a:extLst>
            </p:cNvPr>
            <p:cNvSpPr/>
            <p:nvPr/>
          </p:nvSpPr>
          <p:spPr bwMode="auto">
            <a:xfrm>
              <a:off x="7342978" y="4003593"/>
              <a:ext cx="69700" cy="55320"/>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66" name="Freeform 546">
              <a:extLst>
                <a:ext uri="{FF2B5EF4-FFF2-40B4-BE49-F238E27FC236}">
                  <a16:creationId xmlns:a16="http://schemas.microsoft.com/office/drawing/2014/main" id="{E7B7EB3A-993E-093B-A1EB-5B1C107E62FF}"/>
                </a:ext>
              </a:extLst>
            </p:cNvPr>
            <p:cNvSpPr/>
            <p:nvPr/>
          </p:nvSpPr>
          <p:spPr bwMode="auto">
            <a:xfrm>
              <a:off x="7322065" y="4014659"/>
              <a:ext cx="38336" cy="55320"/>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67" name="Freeform 547">
              <a:extLst>
                <a:ext uri="{FF2B5EF4-FFF2-40B4-BE49-F238E27FC236}">
                  <a16:creationId xmlns:a16="http://schemas.microsoft.com/office/drawing/2014/main" id="{9E01937C-218B-0F2E-4BDF-4273F34611EF}"/>
                </a:ext>
              </a:extLst>
            </p:cNvPr>
            <p:cNvSpPr/>
            <p:nvPr/>
          </p:nvSpPr>
          <p:spPr bwMode="auto">
            <a:xfrm>
              <a:off x="7227970" y="3808141"/>
              <a:ext cx="31364" cy="66379"/>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68" name="Freeform 548">
              <a:extLst>
                <a:ext uri="{FF2B5EF4-FFF2-40B4-BE49-F238E27FC236}">
                  <a16:creationId xmlns:a16="http://schemas.microsoft.com/office/drawing/2014/main" id="{C77F7742-78BE-91D5-0784-C89E9E5E877F}"/>
                </a:ext>
              </a:extLst>
            </p:cNvPr>
            <p:cNvSpPr/>
            <p:nvPr/>
          </p:nvSpPr>
          <p:spPr bwMode="auto">
            <a:xfrm>
              <a:off x="7074632" y="3243899"/>
              <a:ext cx="1470658" cy="1139547"/>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69" name="Freeform 549">
              <a:extLst>
                <a:ext uri="{FF2B5EF4-FFF2-40B4-BE49-F238E27FC236}">
                  <a16:creationId xmlns:a16="http://schemas.microsoft.com/office/drawing/2014/main" id="{33903414-883E-EF3B-21F3-C6F5563DEB8E}"/>
                </a:ext>
              </a:extLst>
            </p:cNvPr>
            <p:cNvSpPr/>
            <p:nvPr/>
          </p:nvSpPr>
          <p:spPr bwMode="auto">
            <a:xfrm>
              <a:off x="8026028" y="4306004"/>
              <a:ext cx="62727" cy="22128"/>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70" name="Freeform 550">
              <a:extLst>
                <a:ext uri="{FF2B5EF4-FFF2-40B4-BE49-F238E27FC236}">
                  <a16:creationId xmlns:a16="http://schemas.microsoft.com/office/drawing/2014/main" id="{8F5A86FC-6053-59D7-FB15-65FD3D40B208}"/>
                </a:ext>
              </a:extLst>
            </p:cNvPr>
            <p:cNvSpPr/>
            <p:nvPr/>
          </p:nvSpPr>
          <p:spPr bwMode="auto">
            <a:xfrm>
              <a:off x="7841327" y="3830269"/>
              <a:ext cx="83638" cy="22128"/>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71" name="Freeform 551">
              <a:extLst>
                <a:ext uri="{FF2B5EF4-FFF2-40B4-BE49-F238E27FC236}">
                  <a16:creationId xmlns:a16="http://schemas.microsoft.com/office/drawing/2014/main" id="{DEF53680-A5D3-09B9-A8D6-BEE481C2B716}"/>
                </a:ext>
              </a:extLst>
            </p:cNvPr>
            <p:cNvSpPr/>
            <p:nvPr/>
          </p:nvSpPr>
          <p:spPr bwMode="auto">
            <a:xfrm>
              <a:off x="7719353" y="3808141"/>
              <a:ext cx="121974" cy="106947"/>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72" name="Freeform 552">
              <a:extLst>
                <a:ext uri="{FF2B5EF4-FFF2-40B4-BE49-F238E27FC236}">
                  <a16:creationId xmlns:a16="http://schemas.microsoft.com/office/drawing/2014/main" id="{2224B3FA-662C-7F55-FEBE-0698BA620CDB}"/>
                </a:ext>
              </a:extLst>
            </p:cNvPr>
            <p:cNvSpPr/>
            <p:nvPr/>
          </p:nvSpPr>
          <p:spPr bwMode="auto">
            <a:xfrm>
              <a:off x="7607833" y="3712256"/>
              <a:ext cx="69700" cy="40568"/>
            </a:xfrm>
            <a:custGeom>
              <a:avLst/>
              <a:gdLst>
                <a:gd name="T0" fmla="*/ 1 w 7"/>
                <a:gd name="T1" fmla="*/ 4 h 4"/>
                <a:gd name="T2" fmla="*/ 5 w 7"/>
                <a:gd name="T3" fmla="*/ 0 h 4"/>
                <a:gd name="T4" fmla="*/ 1 w 7"/>
                <a:gd name="T5" fmla="*/ 4 h 4"/>
              </a:gdLst>
              <a:ahLst/>
              <a:cxnLst>
                <a:cxn ang="0">
                  <a:pos x="T0" y="T1"/>
                </a:cxn>
                <a:cxn ang="0">
                  <a:pos x="T2" y="T3"/>
                </a:cxn>
                <a:cxn ang="0">
                  <a:pos x="T4" y="T5"/>
                </a:cxn>
              </a:cxnLst>
              <a:rect l="0" t="0" r="r" b="b"/>
              <a:pathLst>
                <a:path w="7" h="4">
                  <a:moveTo>
                    <a:pt x="1" y="4"/>
                  </a:moveTo>
                  <a:cubicBezTo>
                    <a:pt x="0" y="4"/>
                    <a:pt x="4" y="0"/>
                    <a:pt x="5" y="0"/>
                  </a:cubicBezTo>
                  <a:cubicBezTo>
                    <a:pt x="7" y="1"/>
                    <a:pt x="3" y="4"/>
                    <a:pt x="1"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73" name="Freeform 553">
              <a:extLst>
                <a:ext uri="{FF2B5EF4-FFF2-40B4-BE49-F238E27FC236}">
                  <a16:creationId xmlns:a16="http://schemas.microsoft.com/office/drawing/2014/main" id="{93243E5B-9F8F-5CF1-8973-118E19648EF7}"/>
                </a:ext>
              </a:extLst>
            </p:cNvPr>
            <p:cNvSpPr/>
            <p:nvPr/>
          </p:nvSpPr>
          <p:spPr bwMode="auto">
            <a:xfrm>
              <a:off x="7708899" y="3701191"/>
              <a:ext cx="62727" cy="33190"/>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74" name="Freeform 554">
              <a:extLst>
                <a:ext uri="{FF2B5EF4-FFF2-40B4-BE49-F238E27FC236}">
                  <a16:creationId xmlns:a16="http://schemas.microsoft.com/office/drawing/2014/main" id="{91860081-251E-AD44-CDCA-391B03D35BA0}"/>
                </a:ext>
              </a:extLst>
            </p:cNvPr>
            <p:cNvSpPr/>
            <p:nvPr/>
          </p:nvSpPr>
          <p:spPr bwMode="auto">
            <a:xfrm>
              <a:off x="7649653" y="3679066"/>
              <a:ext cx="48790" cy="22128"/>
            </a:xfrm>
            <a:custGeom>
              <a:avLst/>
              <a:gdLst>
                <a:gd name="T0" fmla="*/ 0 w 5"/>
                <a:gd name="T1" fmla="*/ 1 h 2"/>
                <a:gd name="T2" fmla="*/ 4 w 5"/>
                <a:gd name="T3" fmla="*/ 0 h 2"/>
                <a:gd name="T4" fmla="*/ 0 w 5"/>
                <a:gd name="T5" fmla="*/ 1 h 2"/>
              </a:gdLst>
              <a:ahLst/>
              <a:cxnLst>
                <a:cxn ang="0">
                  <a:pos x="T0" y="T1"/>
                </a:cxn>
                <a:cxn ang="0">
                  <a:pos x="T2" y="T3"/>
                </a:cxn>
                <a:cxn ang="0">
                  <a:pos x="T4" y="T5"/>
                </a:cxn>
              </a:cxnLst>
              <a:rect l="0" t="0" r="r" b="b"/>
              <a:pathLst>
                <a:path w="5" h="2">
                  <a:moveTo>
                    <a:pt x="0" y="1"/>
                  </a:moveTo>
                  <a:cubicBezTo>
                    <a:pt x="2" y="2"/>
                    <a:pt x="5" y="1"/>
                    <a:pt x="4" y="0"/>
                  </a:cubicBezTo>
                  <a:cubicBezTo>
                    <a:pt x="2" y="0"/>
                    <a:pt x="0" y="1"/>
                    <a:pt x="0"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75" name="Freeform 555">
              <a:extLst>
                <a:ext uri="{FF2B5EF4-FFF2-40B4-BE49-F238E27FC236}">
                  <a16:creationId xmlns:a16="http://schemas.microsoft.com/office/drawing/2014/main" id="{0F1BA7BB-1588-4796-10B4-6B826FF083D8}"/>
                </a:ext>
              </a:extLst>
            </p:cNvPr>
            <p:cNvSpPr/>
            <p:nvPr/>
          </p:nvSpPr>
          <p:spPr bwMode="auto">
            <a:xfrm>
              <a:off x="7524195" y="3266024"/>
              <a:ext cx="268342" cy="121701"/>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76" name="Freeform 556">
              <a:extLst>
                <a:ext uri="{FF2B5EF4-FFF2-40B4-BE49-F238E27FC236}">
                  <a16:creationId xmlns:a16="http://schemas.microsoft.com/office/drawing/2014/main" id="{AB1EE648-DD75-45C8-7CB2-68DD8F3055C3}"/>
                </a:ext>
              </a:extLst>
            </p:cNvPr>
            <p:cNvSpPr/>
            <p:nvPr/>
          </p:nvSpPr>
          <p:spPr bwMode="auto">
            <a:xfrm>
              <a:off x="5112594" y="5227968"/>
              <a:ext cx="296221" cy="206523"/>
            </a:xfrm>
            <a:custGeom>
              <a:avLst/>
              <a:gdLst>
                <a:gd name="T0" fmla="*/ 27 w 29"/>
                <a:gd name="T1" fmla="*/ 16 h 19"/>
                <a:gd name="T2" fmla="*/ 24 w 29"/>
                <a:gd name="T3" fmla="*/ 12 h 19"/>
                <a:gd name="T4" fmla="*/ 19 w 29"/>
                <a:gd name="T5" fmla="*/ 10 h 19"/>
                <a:gd name="T6" fmla="*/ 14 w 29"/>
                <a:gd name="T7" fmla="*/ 3 h 19"/>
                <a:gd name="T8" fmla="*/ 8 w 29"/>
                <a:gd name="T9" fmla="*/ 2 h 19"/>
                <a:gd name="T10" fmla="*/ 2 w 29"/>
                <a:gd name="T11" fmla="*/ 0 h 19"/>
                <a:gd name="T12" fmla="*/ 3 w 29"/>
                <a:gd name="T13" fmla="*/ 2 h 19"/>
                <a:gd name="T14" fmla="*/ 5 w 29"/>
                <a:gd name="T15" fmla="*/ 3 h 19"/>
                <a:gd name="T16" fmla="*/ 6 w 29"/>
                <a:gd name="T17" fmla="*/ 4 h 19"/>
                <a:gd name="T18" fmla="*/ 4 w 29"/>
                <a:gd name="T19" fmla="*/ 2 h 19"/>
                <a:gd name="T20" fmla="*/ 4 w 29"/>
                <a:gd name="T21" fmla="*/ 4 h 19"/>
                <a:gd name="T22" fmla="*/ 7 w 29"/>
                <a:gd name="T23" fmla="*/ 6 h 19"/>
                <a:gd name="T24" fmla="*/ 12 w 29"/>
                <a:gd name="T25" fmla="*/ 9 h 19"/>
                <a:gd name="T26" fmla="*/ 10 w 29"/>
                <a:gd name="T27" fmla="*/ 10 h 19"/>
                <a:gd name="T28" fmla="*/ 14 w 29"/>
                <a:gd name="T29" fmla="*/ 10 h 19"/>
                <a:gd name="T30" fmla="*/ 14 w 29"/>
                <a:gd name="T31" fmla="*/ 12 h 19"/>
                <a:gd name="T32" fmla="*/ 19 w 29"/>
                <a:gd name="T33" fmla="*/ 12 h 19"/>
                <a:gd name="T34" fmla="*/ 27 w 29"/>
                <a:gd name="T35" fmla="*/ 16 h 19"/>
                <a:gd name="T36" fmla="*/ 27 w 29"/>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9">
                  <a:moveTo>
                    <a:pt x="27" y="16"/>
                  </a:moveTo>
                  <a:cubicBezTo>
                    <a:pt x="26" y="15"/>
                    <a:pt x="25" y="13"/>
                    <a:pt x="24" y="12"/>
                  </a:cubicBezTo>
                  <a:cubicBezTo>
                    <a:pt x="23" y="10"/>
                    <a:pt x="21" y="10"/>
                    <a:pt x="19" y="10"/>
                  </a:cubicBezTo>
                  <a:cubicBezTo>
                    <a:pt x="17" y="8"/>
                    <a:pt x="17" y="4"/>
                    <a:pt x="14" y="3"/>
                  </a:cubicBezTo>
                  <a:cubicBezTo>
                    <a:pt x="13" y="3"/>
                    <a:pt x="10" y="3"/>
                    <a:pt x="8" y="2"/>
                  </a:cubicBezTo>
                  <a:cubicBezTo>
                    <a:pt x="7" y="1"/>
                    <a:pt x="5" y="0"/>
                    <a:pt x="2" y="0"/>
                  </a:cubicBezTo>
                  <a:cubicBezTo>
                    <a:pt x="0" y="0"/>
                    <a:pt x="1" y="2"/>
                    <a:pt x="3" y="2"/>
                  </a:cubicBezTo>
                  <a:cubicBezTo>
                    <a:pt x="4" y="2"/>
                    <a:pt x="4" y="2"/>
                    <a:pt x="5" y="3"/>
                  </a:cubicBezTo>
                  <a:cubicBezTo>
                    <a:pt x="5" y="3"/>
                    <a:pt x="6" y="4"/>
                    <a:pt x="6" y="4"/>
                  </a:cubicBezTo>
                  <a:cubicBezTo>
                    <a:pt x="5" y="4"/>
                    <a:pt x="4" y="3"/>
                    <a:pt x="4" y="2"/>
                  </a:cubicBezTo>
                  <a:cubicBezTo>
                    <a:pt x="4" y="2"/>
                    <a:pt x="4" y="4"/>
                    <a:pt x="4" y="4"/>
                  </a:cubicBezTo>
                  <a:cubicBezTo>
                    <a:pt x="4" y="6"/>
                    <a:pt x="6" y="6"/>
                    <a:pt x="7" y="6"/>
                  </a:cubicBezTo>
                  <a:cubicBezTo>
                    <a:pt x="7" y="6"/>
                    <a:pt x="12" y="9"/>
                    <a:pt x="12" y="9"/>
                  </a:cubicBezTo>
                  <a:cubicBezTo>
                    <a:pt x="12" y="9"/>
                    <a:pt x="11" y="9"/>
                    <a:pt x="10" y="10"/>
                  </a:cubicBezTo>
                  <a:cubicBezTo>
                    <a:pt x="10" y="10"/>
                    <a:pt x="14" y="10"/>
                    <a:pt x="14" y="10"/>
                  </a:cubicBezTo>
                  <a:cubicBezTo>
                    <a:pt x="16" y="11"/>
                    <a:pt x="14" y="12"/>
                    <a:pt x="14" y="12"/>
                  </a:cubicBezTo>
                  <a:cubicBezTo>
                    <a:pt x="15" y="13"/>
                    <a:pt x="18" y="12"/>
                    <a:pt x="19" y="12"/>
                  </a:cubicBezTo>
                  <a:cubicBezTo>
                    <a:pt x="14" y="13"/>
                    <a:pt x="29" y="19"/>
                    <a:pt x="27" y="16"/>
                  </a:cubicBezTo>
                  <a:cubicBezTo>
                    <a:pt x="26" y="15"/>
                    <a:pt x="28" y="18"/>
                    <a:pt x="27" y="1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77" name="Freeform 557">
              <a:extLst>
                <a:ext uri="{FF2B5EF4-FFF2-40B4-BE49-F238E27FC236}">
                  <a16:creationId xmlns:a16="http://schemas.microsoft.com/office/drawing/2014/main" id="{989A6027-8AEC-468A-A6F9-1854AEDD6281}"/>
                </a:ext>
              </a:extLst>
            </p:cNvPr>
            <p:cNvSpPr/>
            <p:nvPr/>
          </p:nvSpPr>
          <p:spPr bwMode="auto">
            <a:xfrm>
              <a:off x="4879104" y="4988256"/>
              <a:ext cx="132428" cy="151203"/>
            </a:xfrm>
            <a:custGeom>
              <a:avLst/>
              <a:gdLst>
                <a:gd name="T0" fmla="*/ 11 w 13"/>
                <a:gd name="T1" fmla="*/ 14 h 14"/>
                <a:gd name="T2" fmla="*/ 11 w 13"/>
                <a:gd name="T3" fmla="*/ 14 h 14"/>
                <a:gd name="T4" fmla="*/ 8 w 13"/>
                <a:gd name="T5" fmla="*/ 11 h 14"/>
                <a:gd name="T6" fmla="*/ 7 w 13"/>
                <a:gd name="T7" fmla="*/ 7 h 14"/>
                <a:gd name="T8" fmla="*/ 6 w 13"/>
                <a:gd name="T9" fmla="*/ 5 h 14"/>
                <a:gd name="T10" fmla="*/ 7 w 13"/>
                <a:gd name="T11" fmla="*/ 2 h 14"/>
                <a:gd name="T12" fmla="*/ 4 w 13"/>
                <a:gd name="T13" fmla="*/ 4 h 14"/>
                <a:gd name="T14" fmla="*/ 6 w 13"/>
                <a:gd name="T15" fmla="*/ 1 h 14"/>
                <a:gd name="T16" fmla="*/ 1 w 13"/>
                <a:gd name="T17" fmla="*/ 0 h 14"/>
                <a:gd name="T18" fmla="*/ 3 w 13"/>
                <a:gd name="T19" fmla="*/ 6 h 14"/>
                <a:gd name="T20" fmla="*/ 11 w 13"/>
                <a:gd name="T21" fmla="*/ 14 h 14"/>
                <a:gd name="T22" fmla="*/ 11 w 13"/>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
                  <a:moveTo>
                    <a:pt x="11" y="14"/>
                  </a:moveTo>
                  <a:cubicBezTo>
                    <a:pt x="11" y="14"/>
                    <a:pt x="11" y="14"/>
                    <a:pt x="11" y="14"/>
                  </a:cubicBezTo>
                  <a:cubicBezTo>
                    <a:pt x="11" y="13"/>
                    <a:pt x="9" y="11"/>
                    <a:pt x="8" y="11"/>
                  </a:cubicBezTo>
                  <a:cubicBezTo>
                    <a:pt x="7" y="9"/>
                    <a:pt x="8" y="8"/>
                    <a:pt x="7" y="7"/>
                  </a:cubicBezTo>
                  <a:cubicBezTo>
                    <a:pt x="6" y="6"/>
                    <a:pt x="6" y="6"/>
                    <a:pt x="6" y="5"/>
                  </a:cubicBezTo>
                  <a:cubicBezTo>
                    <a:pt x="5" y="3"/>
                    <a:pt x="6" y="3"/>
                    <a:pt x="7" y="2"/>
                  </a:cubicBezTo>
                  <a:cubicBezTo>
                    <a:pt x="9" y="0"/>
                    <a:pt x="3" y="3"/>
                    <a:pt x="4" y="4"/>
                  </a:cubicBezTo>
                  <a:cubicBezTo>
                    <a:pt x="3" y="3"/>
                    <a:pt x="6" y="1"/>
                    <a:pt x="6" y="1"/>
                  </a:cubicBezTo>
                  <a:cubicBezTo>
                    <a:pt x="5" y="0"/>
                    <a:pt x="1" y="0"/>
                    <a:pt x="1" y="0"/>
                  </a:cubicBezTo>
                  <a:cubicBezTo>
                    <a:pt x="0" y="1"/>
                    <a:pt x="2" y="5"/>
                    <a:pt x="3" y="6"/>
                  </a:cubicBezTo>
                  <a:cubicBezTo>
                    <a:pt x="5" y="8"/>
                    <a:pt x="8" y="13"/>
                    <a:pt x="11" y="14"/>
                  </a:cubicBezTo>
                  <a:cubicBezTo>
                    <a:pt x="13" y="14"/>
                    <a:pt x="8" y="13"/>
                    <a:pt x="11" y="1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78" name="Freeform 558">
              <a:extLst>
                <a:ext uri="{FF2B5EF4-FFF2-40B4-BE49-F238E27FC236}">
                  <a16:creationId xmlns:a16="http://schemas.microsoft.com/office/drawing/2014/main" id="{11A10867-636A-BA27-1799-7B293774B5D6}"/>
                </a:ext>
              </a:extLst>
            </p:cNvPr>
            <p:cNvSpPr/>
            <p:nvPr/>
          </p:nvSpPr>
          <p:spPr bwMode="auto">
            <a:xfrm>
              <a:off x="4889559" y="4814926"/>
              <a:ext cx="41820" cy="44255"/>
            </a:xfrm>
            <a:custGeom>
              <a:avLst/>
              <a:gdLst>
                <a:gd name="T0" fmla="*/ 3 w 4"/>
                <a:gd name="T1" fmla="*/ 3 h 4"/>
                <a:gd name="T2" fmla="*/ 2 w 4"/>
                <a:gd name="T3" fmla="*/ 1 h 4"/>
                <a:gd name="T4" fmla="*/ 3 w 4"/>
                <a:gd name="T5" fmla="*/ 3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2"/>
                    <a:pt x="0" y="2"/>
                    <a:pt x="2" y="1"/>
                  </a:cubicBezTo>
                  <a:cubicBezTo>
                    <a:pt x="3" y="0"/>
                    <a:pt x="4" y="3"/>
                    <a:pt x="3" y="3"/>
                  </a:cubicBezTo>
                  <a:cubicBezTo>
                    <a:pt x="3" y="3"/>
                    <a:pt x="3" y="3"/>
                    <a:pt x="3" y="3"/>
                  </a:cubicBezTo>
                  <a:cubicBezTo>
                    <a:pt x="2" y="2"/>
                    <a:pt x="4" y="4"/>
                    <a:pt x="3"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79" name="Freeform 559">
              <a:extLst>
                <a:ext uri="{FF2B5EF4-FFF2-40B4-BE49-F238E27FC236}">
                  <a16:creationId xmlns:a16="http://schemas.microsoft.com/office/drawing/2014/main" id="{35DA2157-B2BA-4DC8-FA42-7E41ABCAAF88}"/>
                </a:ext>
              </a:extLst>
            </p:cNvPr>
            <p:cNvSpPr/>
            <p:nvPr/>
          </p:nvSpPr>
          <p:spPr bwMode="auto">
            <a:xfrm>
              <a:off x="4837282" y="4763299"/>
              <a:ext cx="62727" cy="62692"/>
            </a:xfrm>
            <a:custGeom>
              <a:avLst/>
              <a:gdLst>
                <a:gd name="T0" fmla="*/ 5 w 6"/>
                <a:gd name="T1" fmla="*/ 2 h 6"/>
                <a:gd name="T2" fmla="*/ 0 w 6"/>
                <a:gd name="T3" fmla="*/ 1 h 6"/>
                <a:gd name="T4" fmla="*/ 1 w 6"/>
                <a:gd name="T5" fmla="*/ 3 h 6"/>
                <a:gd name="T6" fmla="*/ 1 w 6"/>
                <a:gd name="T7" fmla="*/ 6 h 6"/>
                <a:gd name="T8" fmla="*/ 5 w 6"/>
                <a:gd name="T9" fmla="*/ 5 h 6"/>
                <a:gd name="T10" fmla="*/ 3 w 6"/>
                <a:gd name="T11" fmla="*/ 3 h 6"/>
                <a:gd name="T12" fmla="*/ 5 w 6"/>
                <a:gd name="T13" fmla="*/ 2 h 6"/>
                <a:gd name="T14" fmla="*/ 5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2"/>
                  </a:moveTo>
                  <a:cubicBezTo>
                    <a:pt x="4" y="2"/>
                    <a:pt x="1" y="0"/>
                    <a:pt x="0" y="1"/>
                  </a:cubicBezTo>
                  <a:cubicBezTo>
                    <a:pt x="1" y="0"/>
                    <a:pt x="2" y="4"/>
                    <a:pt x="1" y="3"/>
                  </a:cubicBezTo>
                  <a:cubicBezTo>
                    <a:pt x="1" y="4"/>
                    <a:pt x="1" y="5"/>
                    <a:pt x="1" y="6"/>
                  </a:cubicBezTo>
                  <a:cubicBezTo>
                    <a:pt x="1" y="5"/>
                    <a:pt x="5" y="4"/>
                    <a:pt x="5" y="5"/>
                  </a:cubicBezTo>
                  <a:cubicBezTo>
                    <a:pt x="5" y="4"/>
                    <a:pt x="4" y="4"/>
                    <a:pt x="3" y="3"/>
                  </a:cubicBezTo>
                  <a:cubicBezTo>
                    <a:pt x="4" y="4"/>
                    <a:pt x="6" y="2"/>
                    <a:pt x="5" y="2"/>
                  </a:cubicBezTo>
                  <a:cubicBezTo>
                    <a:pt x="4" y="2"/>
                    <a:pt x="6" y="2"/>
                    <a:pt x="5"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80" name="Freeform 560">
              <a:extLst>
                <a:ext uri="{FF2B5EF4-FFF2-40B4-BE49-F238E27FC236}">
                  <a16:creationId xmlns:a16="http://schemas.microsoft.com/office/drawing/2014/main" id="{B7DE3238-273B-1744-906C-9DCD04A160C3}"/>
                </a:ext>
              </a:extLst>
            </p:cNvPr>
            <p:cNvSpPr/>
            <p:nvPr/>
          </p:nvSpPr>
          <p:spPr bwMode="auto">
            <a:xfrm>
              <a:off x="4809403" y="4781736"/>
              <a:ext cx="38336" cy="66379"/>
            </a:xfrm>
            <a:custGeom>
              <a:avLst/>
              <a:gdLst>
                <a:gd name="T0" fmla="*/ 2 w 4"/>
                <a:gd name="T1" fmla="*/ 0 h 6"/>
                <a:gd name="T2" fmla="*/ 2 w 4"/>
                <a:gd name="T3" fmla="*/ 2 h 6"/>
                <a:gd name="T4" fmla="*/ 2 w 4"/>
                <a:gd name="T5" fmla="*/ 5 h 6"/>
                <a:gd name="T6" fmla="*/ 3 w 4"/>
                <a:gd name="T7" fmla="*/ 3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0" y="0"/>
                    <a:pt x="2" y="1"/>
                    <a:pt x="2" y="2"/>
                  </a:cubicBezTo>
                  <a:cubicBezTo>
                    <a:pt x="2" y="3"/>
                    <a:pt x="1" y="5"/>
                    <a:pt x="2" y="5"/>
                  </a:cubicBezTo>
                  <a:cubicBezTo>
                    <a:pt x="3" y="6"/>
                    <a:pt x="3" y="3"/>
                    <a:pt x="3" y="3"/>
                  </a:cubicBezTo>
                  <a:cubicBezTo>
                    <a:pt x="3" y="2"/>
                    <a:pt x="4" y="0"/>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81" name="Freeform 561">
              <a:extLst>
                <a:ext uri="{FF2B5EF4-FFF2-40B4-BE49-F238E27FC236}">
                  <a16:creationId xmlns:a16="http://schemas.microsoft.com/office/drawing/2014/main" id="{74EE8989-259C-59A3-F49C-CA4A85079E12}"/>
                </a:ext>
              </a:extLst>
            </p:cNvPr>
            <p:cNvSpPr/>
            <p:nvPr/>
          </p:nvSpPr>
          <p:spPr bwMode="auto">
            <a:xfrm>
              <a:off x="4746673" y="4719040"/>
              <a:ext cx="52274" cy="118010"/>
            </a:xfrm>
            <a:custGeom>
              <a:avLst/>
              <a:gdLst>
                <a:gd name="T0" fmla="*/ 4 w 5"/>
                <a:gd name="T1" fmla="*/ 10 h 11"/>
                <a:gd name="T2" fmla="*/ 2 w 5"/>
                <a:gd name="T3" fmla="*/ 6 h 11"/>
                <a:gd name="T4" fmla="*/ 1 w 5"/>
                <a:gd name="T5" fmla="*/ 3 h 11"/>
                <a:gd name="T6" fmla="*/ 5 w 5"/>
                <a:gd name="T7" fmla="*/ 5 h 11"/>
                <a:gd name="T8" fmla="*/ 4 w 5"/>
                <a:gd name="T9" fmla="*/ 10 h 11"/>
                <a:gd name="T10" fmla="*/ 4 w 5"/>
                <a:gd name="T11" fmla="*/ 10 h 11"/>
              </a:gdLst>
              <a:ahLst/>
              <a:cxnLst>
                <a:cxn ang="0">
                  <a:pos x="T0" y="T1"/>
                </a:cxn>
                <a:cxn ang="0">
                  <a:pos x="T2" y="T3"/>
                </a:cxn>
                <a:cxn ang="0">
                  <a:pos x="T4" y="T5"/>
                </a:cxn>
                <a:cxn ang="0">
                  <a:pos x="T6" y="T7"/>
                </a:cxn>
                <a:cxn ang="0">
                  <a:pos x="T8" y="T9"/>
                </a:cxn>
                <a:cxn ang="0">
                  <a:pos x="T10" y="T11"/>
                </a:cxn>
              </a:cxnLst>
              <a:rect l="0" t="0" r="r" b="b"/>
              <a:pathLst>
                <a:path w="5" h="11">
                  <a:moveTo>
                    <a:pt x="4" y="10"/>
                  </a:moveTo>
                  <a:cubicBezTo>
                    <a:pt x="4" y="9"/>
                    <a:pt x="2" y="6"/>
                    <a:pt x="2" y="6"/>
                  </a:cubicBezTo>
                  <a:cubicBezTo>
                    <a:pt x="4" y="4"/>
                    <a:pt x="0" y="4"/>
                    <a:pt x="1" y="3"/>
                  </a:cubicBezTo>
                  <a:cubicBezTo>
                    <a:pt x="2" y="0"/>
                    <a:pt x="5" y="5"/>
                    <a:pt x="5" y="5"/>
                  </a:cubicBezTo>
                  <a:cubicBezTo>
                    <a:pt x="5" y="6"/>
                    <a:pt x="5" y="11"/>
                    <a:pt x="4" y="10"/>
                  </a:cubicBezTo>
                  <a:cubicBezTo>
                    <a:pt x="4" y="9"/>
                    <a:pt x="5" y="11"/>
                    <a:pt x="4"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82" name="Freeform 562">
              <a:extLst>
                <a:ext uri="{FF2B5EF4-FFF2-40B4-BE49-F238E27FC236}">
                  <a16:creationId xmlns:a16="http://schemas.microsoft.com/office/drawing/2014/main" id="{9EF6E847-825B-5444-192B-682F45485A87}"/>
                </a:ext>
              </a:extLst>
            </p:cNvPr>
            <p:cNvSpPr/>
            <p:nvPr/>
          </p:nvSpPr>
          <p:spPr bwMode="auto">
            <a:xfrm>
              <a:off x="4704853" y="4674786"/>
              <a:ext cx="73184" cy="77445"/>
            </a:xfrm>
            <a:custGeom>
              <a:avLst/>
              <a:gdLst>
                <a:gd name="T0" fmla="*/ 4 w 7"/>
                <a:gd name="T1" fmla="*/ 6 h 7"/>
                <a:gd name="T2" fmla="*/ 2 w 7"/>
                <a:gd name="T3" fmla="*/ 3 h 7"/>
                <a:gd name="T4" fmla="*/ 0 w 7"/>
                <a:gd name="T5" fmla="*/ 2 h 7"/>
                <a:gd name="T6" fmla="*/ 5 w 7"/>
                <a:gd name="T7" fmla="*/ 1 h 7"/>
                <a:gd name="T8" fmla="*/ 4 w 7"/>
                <a:gd name="T9" fmla="*/ 3 h 7"/>
                <a:gd name="T10" fmla="*/ 7 w 7"/>
                <a:gd name="T11" fmla="*/ 4 h 7"/>
                <a:gd name="T12" fmla="*/ 5 w 7"/>
                <a:gd name="T13" fmla="*/ 5 h 7"/>
                <a:gd name="T14" fmla="*/ 4 w 7"/>
                <a:gd name="T15" fmla="*/ 6 h 7"/>
                <a:gd name="T16" fmla="*/ 4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6"/>
                  </a:moveTo>
                  <a:cubicBezTo>
                    <a:pt x="2" y="4"/>
                    <a:pt x="1" y="4"/>
                    <a:pt x="2" y="3"/>
                  </a:cubicBezTo>
                  <a:cubicBezTo>
                    <a:pt x="2" y="2"/>
                    <a:pt x="0" y="2"/>
                    <a:pt x="0" y="2"/>
                  </a:cubicBezTo>
                  <a:cubicBezTo>
                    <a:pt x="0" y="1"/>
                    <a:pt x="4" y="0"/>
                    <a:pt x="5" y="1"/>
                  </a:cubicBezTo>
                  <a:cubicBezTo>
                    <a:pt x="5" y="1"/>
                    <a:pt x="3" y="2"/>
                    <a:pt x="4" y="3"/>
                  </a:cubicBezTo>
                  <a:cubicBezTo>
                    <a:pt x="5" y="3"/>
                    <a:pt x="7" y="4"/>
                    <a:pt x="7" y="4"/>
                  </a:cubicBezTo>
                  <a:cubicBezTo>
                    <a:pt x="7" y="5"/>
                    <a:pt x="5" y="5"/>
                    <a:pt x="5" y="5"/>
                  </a:cubicBezTo>
                  <a:cubicBezTo>
                    <a:pt x="4" y="5"/>
                    <a:pt x="5" y="7"/>
                    <a:pt x="4" y="6"/>
                  </a:cubicBezTo>
                  <a:cubicBezTo>
                    <a:pt x="2" y="5"/>
                    <a:pt x="4" y="6"/>
                    <a:pt x="4"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83" name="Freeform 563">
              <a:extLst>
                <a:ext uri="{FF2B5EF4-FFF2-40B4-BE49-F238E27FC236}">
                  <a16:creationId xmlns:a16="http://schemas.microsoft.com/office/drawing/2014/main" id="{46E51152-3BAA-3D1F-461C-EECD23EAE98C}"/>
                </a:ext>
              </a:extLst>
            </p:cNvPr>
            <p:cNvSpPr/>
            <p:nvPr/>
          </p:nvSpPr>
          <p:spPr bwMode="auto">
            <a:xfrm>
              <a:off x="4778038" y="4674786"/>
              <a:ext cx="69700" cy="99573"/>
            </a:xfrm>
            <a:custGeom>
              <a:avLst/>
              <a:gdLst>
                <a:gd name="T0" fmla="*/ 3 w 7"/>
                <a:gd name="T1" fmla="*/ 8 h 9"/>
                <a:gd name="T2" fmla="*/ 4 w 7"/>
                <a:gd name="T3" fmla="*/ 6 h 9"/>
                <a:gd name="T4" fmla="*/ 2 w 7"/>
                <a:gd name="T5" fmla="*/ 4 h 9"/>
                <a:gd name="T6" fmla="*/ 3 w 7"/>
                <a:gd name="T7" fmla="*/ 1 h 9"/>
                <a:gd name="T8" fmla="*/ 6 w 7"/>
                <a:gd name="T9" fmla="*/ 5 h 9"/>
                <a:gd name="T10" fmla="*/ 3 w 7"/>
                <a:gd name="T11" fmla="*/ 8 h 9"/>
                <a:gd name="T12" fmla="*/ 3 w 7"/>
                <a:gd name="T13" fmla="*/ 8 h 9"/>
                <a:gd name="T14" fmla="*/ 3 w 7"/>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8"/>
                  </a:moveTo>
                  <a:cubicBezTo>
                    <a:pt x="4" y="7"/>
                    <a:pt x="5" y="7"/>
                    <a:pt x="4" y="6"/>
                  </a:cubicBezTo>
                  <a:cubicBezTo>
                    <a:pt x="4" y="5"/>
                    <a:pt x="2" y="5"/>
                    <a:pt x="2" y="4"/>
                  </a:cubicBezTo>
                  <a:cubicBezTo>
                    <a:pt x="3" y="3"/>
                    <a:pt x="0" y="0"/>
                    <a:pt x="3" y="1"/>
                  </a:cubicBezTo>
                  <a:cubicBezTo>
                    <a:pt x="6" y="2"/>
                    <a:pt x="6" y="3"/>
                    <a:pt x="6" y="5"/>
                  </a:cubicBezTo>
                  <a:cubicBezTo>
                    <a:pt x="7" y="7"/>
                    <a:pt x="3" y="8"/>
                    <a:pt x="3" y="8"/>
                  </a:cubicBezTo>
                  <a:cubicBezTo>
                    <a:pt x="3" y="8"/>
                    <a:pt x="3" y="8"/>
                    <a:pt x="3" y="8"/>
                  </a:cubicBezTo>
                  <a:cubicBezTo>
                    <a:pt x="4" y="7"/>
                    <a:pt x="2" y="9"/>
                    <a:pt x="3" y="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84" name="Freeform 564">
              <a:extLst>
                <a:ext uri="{FF2B5EF4-FFF2-40B4-BE49-F238E27FC236}">
                  <a16:creationId xmlns:a16="http://schemas.microsoft.com/office/drawing/2014/main" id="{A5FD750C-ED4E-1B6D-0D86-80F75D4493C4}"/>
                </a:ext>
              </a:extLst>
            </p:cNvPr>
            <p:cNvSpPr/>
            <p:nvPr/>
          </p:nvSpPr>
          <p:spPr bwMode="auto">
            <a:xfrm>
              <a:off x="4757126" y="4696914"/>
              <a:ext cx="31364" cy="11063"/>
            </a:xfrm>
            <a:custGeom>
              <a:avLst/>
              <a:gdLst>
                <a:gd name="T0" fmla="*/ 2 w 3"/>
                <a:gd name="T1" fmla="*/ 1 h 1"/>
                <a:gd name="T2" fmla="*/ 0 w 3"/>
                <a:gd name="T3" fmla="*/ 0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1" y="1"/>
                    <a:pt x="0" y="1"/>
                    <a:pt x="0" y="0"/>
                  </a:cubicBezTo>
                  <a:cubicBezTo>
                    <a:pt x="0" y="0"/>
                    <a:pt x="2" y="0"/>
                    <a:pt x="3" y="0"/>
                  </a:cubicBezTo>
                  <a:cubicBezTo>
                    <a:pt x="3" y="0"/>
                    <a:pt x="2" y="1"/>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85" name="Freeform 565">
              <a:extLst>
                <a:ext uri="{FF2B5EF4-FFF2-40B4-BE49-F238E27FC236}">
                  <a16:creationId xmlns:a16="http://schemas.microsoft.com/office/drawing/2014/main" id="{190D37A2-E5EA-00D2-782C-3453C699D9D2}"/>
                </a:ext>
              </a:extLst>
            </p:cNvPr>
            <p:cNvSpPr/>
            <p:nvPr/>
          </p:nvSpPr>
          <p:spPr bwMode="auto">
            <a:xfrm>
              <a:off x="3774367" y="4707979"/>
              <a:ext cx="135912" cy="73757"/>
            </a:xfrm>
            <a:custGeom>
              <a:avLst/>
              <a:gdLst>
                <a:gd name="T0" fmla="*/ 10 w 13"/>
                <a:gd name="T1" fmla="*/ 1 h 7"/>
                <a:gd name="T2" fmla="*/ 7 w 13"/>
                <a:gd name="T3" fmla="*/ 1 h 7"/>
                <a:gd name="T4" fmla="*/ 5 w 13"/>
                <a:gd name="T5" fmla="*/ 1 h 7"/>
                <a:gd name="T6" fmla="*/ 5 w 13"/>
                <a:gd name="T7" fmla="*/ 4 h 7"/>
                <a:gd name="T8" fmla="*/ 1 w 13"/>
                <a:gd name="T9" fmla="*/ 3 h 7"/>
                <a:gd name="T10" fmla="*/ 1 w 13"/>
                <a:gd name="T11" fmla="*/ 6 h 7"/>
                <a:gd name="T12" fmla="*/ 11 w 13"/>
                <a:gd name="T13" fmla="*/ 4 h 7"/>
                <a:gd name="T14" fmla="*/ 9 w 13"/>
                <a:gd name="T15" fmla="*/ 3 h 7"/>
                <a:gd name="T16" fmla="*/ 12 w 13"/>
                <a:gd name="T17" fmla="*/ 3 h 7"/>
                <a:gd name="T18" fmla="*/ 10 w 13"/>
                <a:gd name="T19" fmla="*/ 1 h 7"/>
                <a:gd name="T20" fmla="*/ 10 w 13"/>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
                  <a:moveTo>
                    <a:pt x="10" y="1"/>
                  </a:moveTo>
                  <a:cubicBezTo>
                    <a:pt x="9" y="1"/>
                    <a:pt x="8" y="1"/>
                    <a:pt x="7" y="1"/>
                  </a:cubicBezTo>
                  <a:cubicBezTo>
                    <a:pt x="6" y="1"/>
                    <a:pt x="6" y="1"/>
                    <a:pt x="5" y="1"/>
                  </a:cubicBezTo>
                  <a:cubicBezTo>
                    <a:pt x="3" y="2"/>
                    <a:pt x="4" y="4"/>
                    <a:pt x="5" y="4"/>
                  </a:cubicBezTo>
                  <a:cubicBezTo>
                    <a:pt x="4" y="4"/>
                    <a:pt x="2" y="1"/>
                    <a:pt x="1" y="3"/>
                  </a:cubicBezTo>
                  <a:cubicBezTo>
                    <a:pt x="0" y="4"/>
                    <a:pt x="0" y="5"/>
                    <a:pt x="1" y="6"/>
                  </a:cubicBezTo>
                  <a:cubicBezTo>
                    <a:pt x="2" y="7"/>
                    <a:pt x="10" y="5"/>
                    <a:pt x="11" y="4"/>
                  </a:cubicBezTo>
                  <a:cubicBezTo>
                    <a:pt x="11" y="4"/>
                    <a:pt x="10" y="3"/>
                    <a:pt x="9" y="3"/>
                  </a:cubicBezTo>
                  <a:cubicBezTo>
                    <a:pt x="10" y="3"/>
                    <a:pt x="12" y="3"/>
                    <a:pt x="12" y="3"/>
                  </a:cubicBezTo>
                  <a:cubicBezTo>
                    <a:pt x="13" y="2"/>
                    <a:pt x="11" y="0"/>
                    <a:pt x="10" y="1"/>
                  </a:cubicBezTo>
                  <a:cubicBezTo>
                    <a:pt x="9" y="1"/>
                    <a:pt x="11" y="0"/>
                    <a:pt x="10"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86" name="Freeform 566">
              <a:extLst>
                <a:ext uri="{FF2B5EF4-FFF2-40B4-BE49-F238E27FC236}">
                  <a16:creationId xmlns:a16="http://schemas.microsoft.com/office/drawing/2014/main" id="{3DD9E94A-7DC4-2733-D8E5-E7B21488229C}"/>
                </a:ext>
              </a:extLst>
            </p:cNvPr>
            <p:cNvSpPr/>
            <p:nvPr/>
          </p:nvSpPr>
          <p:spPr bwMode="auto">
            <a:xfrm>
              <a:off x="3826641" y="4641596"/>
              <a:ext cx="83638" cy="77445"/>
            </a:xfrm>
            <a:custGeom>
              <a:avLst/>
              <a:gdLst>
                <a:gd name="T0" fmla="*/ 2 w 8"/>
                <a:gd name="T1" fmla="*/ 6 h 7"/>
                <a:gd name="T2" fmla="*/ 5 w 8"/>
                <a:gd name="T3" fmla="*/ 4 h 7"/>
                <a:gd name="T4" fmla="*/ 8 w 8"/>
                <a:gd name="T5" fmla="*/ 4 h 7"/>
                <a:gd name="T6" fmla="*/ 5 w 8"/>
                <a:gd name="T7" fmla="*/ 2 h 7"/>
                <a:gd name="T8" fmla="*/ 2 w 8"/>
                <a:gd name="T9" fmla="*/ 6 h 7"/>
                <a:gd name="T10" fmla="*/ 2 w 8"/>
                <a:gd name="T11" fmla="*/ 6 h 7"/>
                <a:gd name="T12" fmla="*/ 2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6"/>
                  </a:moveTo>
                  <a:cubicBezTo>
                    <a:pt x="3" y="5"/>
                    <a:pt x="4" y="5"/>
                    <a:pt x="5" y="4"/>
                  </a:cubicBezTo>
                  <a:cubicBezTo>
                    <a:pt x="6" y="4"/>
                    <a:pt x="8" y="4"/>
                    <a:pt x="8" y="4"/>
                  </a:cubicBezTo>
                  <a:cubicBezTo>
                    <a:pt x="8" y="4"/>
                    <a:pt x="7" y="0"/>
                    <a:pt x="5" y="2"/>
                  </a:cubicBezTo>
                  <a:cubicBezTo>
                    <a:pt x="5" y="2"/>
                    <a:pt x="1" y="5"/>
                    <a:pt x="2" y="6"/>
                  </a:cubicBezTo>
                  <a:cubicBezTo>
                    <a:pt x="2" y="6"/>
                    <a:pt x="2" y="6"/>
                    <a:pt x="2" y="6"/>
                  </a:cubicBezTo>
                  <a:cubicBezTo>
                    <a:pt x="4" y="5"/>
                    <a:pt x="0" y="7"/>
                    <a:pt x="2"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87" name="Freeform 567">
              <a:extLst>
                <a:ext uri="{FF2B5EF4-FFF2-40B4-BE49-F238E27FC236}">
                  <a16:creationId xmlns:a16="http://schemas.microsoft.com/office/drawing/2014/main" id="{CDE8988F-7339-E9AC-A83F-EDDB3C051DC4}"/>
                </a:ext>
              </a:extLst>
            </p:cNvPr>
            <p:cNvSpPr/>
            <p:nvPr/>
          </p:nvSpPr>
          <p:spPr bwMode="auto">
            <a:xfrm>
              <a:off x="3244651" y="4936623"/>
              <a:ext cx="101063" cy="40568"/>
            </a:xfrm>
            <a:custGeom>
              <a:avLst/>
              <a:gdLst>
                <a:gd name="T0" fmla="*/ 9 w 10"/>
                <a:gd name="T1" fmla="*/ 2 h 4"/>
                <a:gd name="T2" fmla="*/ 9 w 10"/>
                <a:gd name="T3" fmla="*/ 1 h 4"/>
                <a:gd name="T4" fmla="*/ 6 w 10"/>
                <a:gd name="T5" fmla="*/ 0 h 4"/>
                <a:gd name="T6" fmla="*/ 2 w 10"/>
                <a:gd name="T7" fmla="*/ 2 h 4"/>
                <a:gd name="T8" fmla="*/ 3 w 10"/>
                <a:gd name="T9" fmla="*/ 4 h 4"/>
                <a:gd name="T10" fmla="*/ 9 w 10"/>
                <a:gd name="T11" fmla="*/ 2 h 4"/>
                <a:gd name="T12" fmla="*/ 9 w 1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9" y="2"/>
                  </a:moveTo>
                  <a:cubicBezTo>
                    <a:pt x="10" y="2"/>
                    <a:pt x="8" y="1"/>
                    <a:pt x="9" y="1"/>
                  </a:cubicBezTo>
                  <a:cubicBezTo>
                    <a:pt x="8" y="0"/>
                    <a:pt x="7" y="0"/>
                    <a:pt x="6" y="0"/>
                  </a:cubicBezTo>
                  <a:cubicBezTo>
                    <a:pt x="5" y="1"/>
                    <a:pt x="3" y="1"/>
                    <a:pt x="2" y="2"/>
                  </a:cubicBezTo>
                  <a:cubicBezTo>
                    <a:pt x="0" y="3"/>
                    <a:pt x="2" y="4"/>
                    <a:pt x="3" y="4"/>
                  </a:cubicBezTo>
                  <a:cubicBezTo>
                    <a:pt x="5" y="4"/>
                    <a:pt x="7" y="1"/>
                    <a:pt x="9" y="2"/>
                  </a:cubicBezTo>
                  <a:cubicBezTo>
                    <a:pt x="10" y="2"/>
                    <a:pt x="7" y="1"/>
                    <a:pt x="9"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88" name="Freeform 568">
              <a:extLst>
                <a:ext uri="{FF2B5EF4-FFF2-40B4-BE49-F238E27FC236}">
                  <a16:creationId xmlns:a16="http://schemas.microsoft.com/office/drawing/2014/main" id="{4C5C62CF-06A0-461E-8BF5-EC05224EBF7B}"/>
                </a:ext>
              </a:extLst>
            </p:cNvPr>
            <p:cNvSpPr/>
            <p:nvPr/>
          </p:nvSpPr>
          <p:spPr bwMode="auto">
            <a:xfrm>
              <a:off x="3122677" y="4999318"/>
              <a:ext cx="59243" cy="55320"/>
            </a:xfrm>
            <a:custGeom>
              <a:avLst/>
              <a:gdLst>
                <a:gd name="T0" fmla="*/ 6 w 6"/>
                <a:gd name="T1" fmla="*/ 2 h 5"/>
                <a:gd name="T2" fmla="*/ 3 w 6"/>
                <a:gd name="T3" fmla="*/ 2 h 5"/>
                <a:gd name="T4" fmla="*/ 3 w 6"/>
                <a:gd name="T5" fmla="*/ 4 h 5"/>
                <a:gd name="T6" fmla="*/ 0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0"/>
                    <a:pt x="4" y="1"/>
                    <a:pt x="3" y="2"/>
                  </a:cubicBezTo>
                  <a:cubicBezTo>
                    <a:pt x="3" y="2"/>
                    <a:pt x="3" y="3"/>
                    <a:pt x="3" y="4"/>
                  </a:cubicBezTo>
                  <a:cubicBezTo>
                    <a:pt x="2" y="4"/>
                    <a:pt x="0" y="5"/>
                    <a:pt x="0" y="5"/>
                  </a:cubicBezTo>
                  <a:cubicBezTo>
                    <a:pt x="0" y="5"/>
                    <a:pt x="6" y="5"/>
                    <a:pt x="6"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89" name="Freeform 569">
              <a:extLst>
                <a:ext uri="{FF2B5EF4-FFF2-40B4-BE49-F238E27FC236}">
                  <a16:creationId xmlns:a16="http://schemas.microsoft.com/office/drawing/2014/main" id="{6C996A8E-D641-68CF-CF2B-6F815FEDAE3E}"/>
                </a:ext>
              </a:extLst>
            </p:cNvPr>
            <p:cNvSpPr/>
            <p:nvPr/>
          </p:nvSpPr>
          <p:spPr bwMode="auto">
            <a:xfrm>
              <a:off x="6597191" y="3656936"/>
              <a:ext cx="212583" cy="140138"/>
            </a:xfrm>
            <a:custGeom>
              <a:avLst/>
              <a:gdLst>
                <a:gd name="T0" fmla="*/ 19 w 21"/>
                <a:gd name="T1" fmla="*/ 9 h 13"/>
                <a:gd name="T2" fmla="*/ 18 w 21"/>
                <a:gd name="T3" fmla="*/ 7 h 13"/>
                <a:gd name="T4" fmla="*/ 14 w 21"/>
                <a:gd name="T5" fmla="*/ 4 h 13"/>
                <a:gd name="T6" fmla="*/ 8 w 21"/>
                <a:gd name="T7" fmla="*/ 1 h 13"/>
                <a:gd name="T8" fmla="*/ 5 w 21"/>
                <a:gd name="T9" fmla="*/ 6 h 13"/>
                <a:gd name="T10" fmla="*/ 0 w 21"/>
                <a:gd name="T11" fmla="*/ 8 h 13"/>
                <a:gd name="T12" fmla="*/ 7 w 21"/>
                <a:gd name="T13" fmla="*/ 11 h 13"/>
                <a:gd name="T14" fmla="*/ 15 w 21"/>
                <a:gd name="T15" fmla="*/ 12 h 13"/>
                <a:gd name="T16" fmla="*/ 20 w 21"/>
                <a:gd name="T17" fmla="*/ 9 h 13"/>
                <a:gd name="T18" fmla="*/ 19 w 21"/>
                <a:gd name="T19" fmla="*/ 9 h 13"/>
                <a:gd name="T20" fmla="*/ 19 w 21"/>
                <a:gd name="T2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19" y="9"/>
                  </a:moveTo>
                  <a:cubicBezTo>
                    <a:pt x="15" y="10"/>
                    <a:pt x="19" y="8"/>
                    <a:pt x="18" y="7"/>
                  </a:cubicBezTo>
                  <a:cubicBezTo>
                    <a:pt x="17" y="7"/>
                    <a:pt x="15" y="4"/>
                    <a:pt x="14" y="4"/>
                  </a:cubicBezTo>
                  <a:cubicBezTo>
                    <a:pt x="12" y="4"/>
                    <a:pt x="10" y="1"/>
                    <a:pt x="8" y="1"/>
                  </a:cubicBezTo>
                  <a:cubicBezTo>
                    <a:pt x="6" y="0"/>
                    <a:pt x="6" y="5"/>
                    <a:pt x="5" y="6"/>
                  </a:cubicBezTo>
                  <a:cubicBezTo>
                    <a:pt x="4" y="6"/>
                    <a:pt x="0" y="6"/>
                    <a:pt x="0" y="8"/>
                  </a:cubicBezTo>
                  <a:cubicBezTo>
                    <a:pt x="1" y="10"/>
                    <a:pt x="6" y="11"/>
                    <a:pt x="7" y="11"/>
                  </a:cubicBezTo>
                  <a:cubicBezTo>
                    <a:pt x="9" y="12"/>
                    <a:pt x="13" y="13"/>
                    <a:pt x="15" y="12"/>
                  </a:cubicBezTo>
                  <a:cubicBezTo>
                    <a:pt x="15" y="12"/>
                    <a:pt x="20" y="10"/>
                    <a:pt x="20" y="9"/>
                  </a:cubicBezTo>
                  <a:cubicBezTo>
                    <a:pt x="20" y="9"/>
                    <a:pt x="19" y="9"/>
                    <a:pt x="19" y="9"/>
                  </a:cubicBezTo>
                  <a:cubicBezTo>
                    <a:pt x="18" y="10"/>
                    <a:pt x="21" y="9"/>
                    <a:pt x="19" y="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90" name="Freeform 570">
              <a:extLst>
                <a:ext uri="{FF2B5EF4-FFF2-40B4-BE49-F238E27FC236}">
                  <a16:creationId xmlns:a16="http://schemas.microsoft.com/office/drawing/2014/main" id="{ECB719CA-D626-7DBA-3BE4-D6AACBA20236}"/>
                </a:ext>
              </a:extLst>
            </p:cNvPr>
            <p:cNvSpPr/>
            <p:nvPr/>
          </p:nvSpPr>
          <p:spPr bwMode="auto">
            <a:xfrm>
              <a:off x="6524009" y="3723319"/>
              <a:ext cx="52274" cy="40568"/>
            </a:xfrm>
            <a:custGeom>
              <a:avLst/>
              <a:gdLst>
                <a:gd name="T0" fmla="*/ 2 w 5"/>
                <a:gd name="T1" fmla="*/ 4 h 4"/>
                <a:gd name="T2" fmla="*/ 4 w 5"/>
                <a:gd name="T3" fmla="*/ 1 h 4"/>
                <a:gd name="T4" fmla="*/ 2 w 5"/>
                <a:gd name="T5" fmla="*/ 4 h 4"/>
                <a:gd name="T6" fmla="*/ 2 w 5"/>
                <a:gd name="T7" fmla="*/ 4 h 4"/>
              </a:gdLst>
              <a:ahLst/>
              <a:cxnLst>
                <a:cxn ang="0">
                  <a:pos x="T0" y="T1"/>
                </a:cxn>
                <a:cxn ang="0">
                  <a:pos x="T2" y="T3"/>
                </a:cxn>
                <a:cxn ang="0">
                  <a:pos x="T4" y="T5"/>
                </a:cxn>
                <a:cxn ang="0">
                  <a:pos x="T6" y="T7"/>
                </a:cxn>
              </a:cxnLst>
              <a:rect l="0" t="0" r="r" b="b"/>
              <a:pathLst>
                <a:path w="5" h="4">
                  <a:moveTo>
                    <a:pt x="2" y="4"/>
                  </a:moveTo>
                  <a:cubicBezTo>
                    <a:pt x="0" y="4"/>
                    <a:pt x="4" y="0"/>
                    <a:pt x="4" y="1"/>
                  </a:cubicBezTo>
                  <a:cubicBezTo>
                    <a:pt x="5" y="1"/>
                    <a:pt x="3" y="4"/>
                    <a:pt x="2" y="4"/>
                  </a:cubicBezTo>
                  <a:cubicBezTo>
                    <a:pt x="1" y="4"/>
                    <a:pt x="4" y="4"/>
                    <a:pt x="2"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91" name="Freeform 571">
              <a:extLst>
                <a:ext uri="{FF2B5EF4-FFF2-40B4-BE49-F238E27FC236}">
                  <a16:creationId xmlns:a16="http://schemas.microsoft.com/office/drawing/2014/main" id="{C342BFF2-862B-1F57-B0FA-E2067964C50D}"/>
                </a:ext>
              </a:extLst>
            </p:cNvPr>
            <p:cNvSpPr/>
            <p:nvPr/>
          </p:nvSpPr>
          <p:spPr bwMode="auto">
            <a:xfrm>
              <a:off x="6461278" y="3763883"/>
              <a:ext cx="20911" cy="22128"/>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1"/>
                    <a:pt x="1" y="0"/>
                  </a:cubicBezTo>
                  <a:cubicBezTo>
                    <a:pt x="2" y="0"/>
                    <a:pt x="2" y="2"/>
                    <a:pt x="1"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92" name="Freeform 572">
              <a:extLst>
                <a:ext uri="{FF2B5EF4-FFF2-40B4-BE49-F238E27FC236}">
                  <a16:creationId xmlns:a16="http://schemas.microsoft.com/office/drawing/2014/main" id="{8AEB96EF-EE6B-112E-15C4-A4AC5A6DBC22}"/>
                </a:ext>
              </a:extLst>
            </p:cNvPr>
            <p:cNvSpPr/>
            <p:nvPr/>
          </p:nvSpPr>
          <p:spPr bwMode="auto">
            <a:xfrm>
              <a:off x="5583064" y="3310279"/>
              <a:ext cx="940942" cy="486798"/>
            </a:xfrm>
            <a:custGeom>
              <a:avLst/>
              <a:gdLst>
                <a:gd name="T0" fmla="*/ 76 w 92"/>
                <a:gd name="T1" fmla="*/ 41 h 45"/>
                <a:gd name="T2" fmla="*/ 71 w 92"/>
                <a:gd name="T3" fmla="*/ 39 h 45"/>
                <a:gd name="T4" fmla="*/ 61 w 92"/>
                <a:gd name="T5" fmla="*/ 38 h 45"/>
                <a:gd name="T6" fmla="*/ 45 w 92"/>
                <a:gd name="T7" fmla="*/ 43 h 45"/>
                <a:gd name="T8" fmla="*/ 29 w 92"/>
                <a:gd name="T9" fmla="*/ 41 h 45"/>
                <a:gd name="T10" fmla="*/ 21 w 92"/>
                <a:gd name="T11" fmla="*/ 38 h 45"/>
                <a:gd name="T12" fmla="*/ 10 w 92"/>
                <a:gd name="T13" fmla="*/ 31 h 45"/>
                <a:gd name="T14" fmla="*/ 40 w 92"/>
                <a:gd name="T15" fmla="*/ 29 h 45"/>
                <a:gd name="T16" fmla="*/ 9 w 92"/>
                <a:gd name="T17" fmla="*/ 26 h 45"/>
                <a:gd name="T18" fmla="*/ 16 w 92"/>
                <a:gd name="T19" fmla="*/ 19 h 45"/>
                <a:gd name="T20" fmla="*/ 14 w 92"/>
                <a:gd name="T21" fmla="*/ 18 h 45"/>
                <a:gd name="T22" fmla="*/ 7 w 92"/>
                <a:gd name="T23" fmla="*/ 17 h 45"/>
                <a:gd name="T24" fmla="*/ 4 w 92"/>
                <a:gd name="T25" fmla="*/ 11 h 45"/>
                <a:gd name="T26" fmla="*/ 8 w 92"/>
                <a:gd name="T27" fmla="*/ 7 h 45"/>
                <a:gd name="T28" fmla="*/ 24 w 92"/>
                <a:gd name="T29" fmla="*/ 1 h 45"/>
                <a:gd name="T30" fmla="*/ 29 w 92"/>
                <a:gd name="T31" fmla="*/ 7 h 45"/>
                <a:gd name="T32" fmla="*/ 39 w 92"/>
                <a:gd name="T33" fmla="*/ 6 h 45"/>
                <a:gd name="T34" fmla="*/ 43 w 92"/>
                <a:gd name="T35" fmla="*/ 8 h 45"/>
                <a:gd name="T36" fmla="*/ 47 w 92"/>
                <a:gd name="T37" fmla="*/ 9 h 45"/>
                <a:gd name="T38" fmla="*/ 43 w 92"/>
                <a:gd name="T39" fmla="*/ 4 h 45"/>
                <a:gd name="T40" fmla="*/ 54 w 92"/>
                <a:gd name="T41" fmla="*/ 10 h 45"/>
                <a:gd name="T42" fmla="*/ 60 w 92"/>
                <a:gd name="T43" fmla="*/ 14 h 45"/>
                <a:gd name="T44" fmla="*/ 59 w 92"/>
                <a:gd name="T45" fmla="*/ 1 h 45"/>
                <a:gd name="T46" fmla="*/ 69 w 92"/>
                <a:gd name="T47" fmla="*/ 6 h 45"/>
                <a:gd name="T48" fmla="*/ 74 w 92"/>
                <a:gd name="T49" fmla="*/ 19 h 45"/>
                <a:gd name="T50" fmla="*/ 82 w 92"/>
                <a:gd name="T51" fmla="*/ 26 h 45"/>
                <a:gd name="T52" fmla="*/ 92 w 92"/>
                <a:gd name="T53" fmla="*/ 33 h 45"/>
                <a:gd name="T54" fmla="*/ 83 w 92"/>
                <a:gd name="T55" fmla="*/ 35 h 45"/>
                <a:gd name="T56" fmla="*/ 81 w 92"/>
                <a:gd name="T57" fmla="*/ 36 h 45"/>
                <a:gd name="T58" fmla="*/ 85 w 92"/>
                <a:gd name="T59" fmla="*/ 36 h 45"/>
                <a:gd name="T60" fmla="*/ 89 w 92"/>
                <a:gd name="T61" fmla="*/ 39 h 45"/>
                <a:gd name="T62" fmla="*/ 83 w 92"/>
                <a:gd name="T6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5">
                  <a:moveTo>
                    <a:pt x="83" y="41"/>
                  </a:moveTo>
                  <a:cubicBezTo>
                    <a:pt x="81" y="41"/>
                    <a:pt x="79" y="41"/>
                    <a:pt x="76" y="41"/>
                  </a:cubicBezTo>
                  <a:cubicBezTo>
                    <a:pt x="75" y="41"/>
                    <a:pt x="74" y="41"/>
                    <a:pt x="73" y="41"/>
                  </a:cubicBezTo>
                  <a:cubicBezTo>
                    <a:pt x="72" y="41"/>
                    <a:pt x="72" y="40"/>
                    <a:pt x="71" y="39"/>
                  </a:cubicBezTo>
                  <a:cubicBezTo>
                    <a:pt x="70" y="39"/>
                    <a:pt x="66" y="40"/>
                    <a:pt x="65" y="38"/>
                  </a:cubicBezTo>
                  <a:cubicBezTo>
                    <a:pt x="65" y="35"/>
                    <a:pt x="63" y="37"/>
                    <a:pt x="61" y="38"/>
                  </a:cubicBezTo>
                  <a:cubicBezTo>
                    <a:pt x="58" y="40"/>
                    <a:pt x="56" y="39"/>
                    <a:pt x="54" y="40"/>
                  </a:cubicBezTo>
                  <a:cubicBezTo>
                    <a:pt x="51" y="41"/>
                    <a:pt x="48" y="42"/>
                    <a:pt x="45" y="43"/>
                  </a:cubicBezTo>
                  <a:cubicBezTo>
                    <a:pt x="41" y="43"/>
                    <a:pt x="35" y="45"/>
                    <a:pt x="31" y="43"/>
                  </a:cubicBezTo>
                  <a:cubicBezTo>
                    <a:pt x="31" y="43"/>
                    <a:pt x="29" y="42"/>
                    <a:pt x="29" y="41"/>
                  </a:cubicBezTo>
                  <a:cubicBezTo>
                    <a:pt x="29" y="40"/>
                    <a:pt x="29" y="38"/>
                    <a:pt x="27" y="38"/>
                  </a:cubicBezTo>
                  <a:cubicBezTo>
                    <a:pt x="25" y="38"/>
                    <a:pt x="23" y="38"/>
                    <a:pt x="21" y="38"/>
                  </a:cubicBezTo>
                  <a:cubicBezTo>
                    <a:pt x="19" y="38"/>
                    <a:pt x="17" y="38"/>
                    <a:pt x="15" y="36"/>
                  </a:cubicBezTo>
                  <a:cubicBezTo>
                    <a:pt x="14" y="36"/>
                    <a:pt x="9" y="32"/>
                    <a:pt x="10" y="31"/>
                  </a:cubicBezTo>
                  <a:cubicBezTo>
                    <a:pt x="16" y="28"/>
                    <a:pt x="23" y="29"/>
                    <a:pt x="28" y="29"/>
                  </a:cubicBezTo>
                  <a:cubicBezTo>
                    <a:pt x="29" y="29"/>
                    <a:pt x="40" y="29"/>
                    <a:pt x="40" y="29"/>
                  </a:cubicBezTo>
                  <a:cubicBezTo>
                    <a:pt x="40" y="27"/>
                    <a:pt x="26" y="25"/>
                    <a:pt x="25" y="25"/>
                  </a:cubicBezTo>
                  <a:cubicBezTo>
                    <a:pt x="20" y="25"/>
                    <a:pt x="14" y="28"/>
                    <a:pt x="9" y="26"/>
                  </a:cubicBezTo>
                  <a:cubicBezTo>
                    <a:pt x="7" y="25"/>
                    <a:pt x="3" y="23"/>
                    <a:pt x="7" y="21"/>
                  </a:cubicBezTo>
                  <a:cubicBezTo>
                    <a:pt x="10" y="20"/>
                    <a:pt x="13" y="19"/>
                    <a:pt x="16" y="19"/>
                  </a:cubicBezTo>
                  <a:cubicBezTo>
                    <a:pt x="18" y="18"/>
                    <a:pt x="20" y="18"/>
                    <a:pt x="21" y="18"/>
                  </a:cubicBezTo>
                  <a:cubicBezTo>
                    <a:pt x="19" y="19"/>
                    <a:pt x="16" y="18"/>
                    <a:pt x="14" y="18"/>
                  </a:cubicBezTo>
                  <a:cubicBezTo>
                    <a:pt x="13" y="18"/>
                    <a:pt x="7" y="19"/>
                    <a:pt x="6" y="18"/>
                  </a:cubicBezTo>
                  <a:cubicBezTo>
                    <a:pt x="6" y="18"/>
                    <a:pt x="7" y="17"/>
                    <a:pt x="7" y="17"/>
                  </a:cubicBezTo>
                  <a:cubicBezTo>
                    <a:pt x="7" y="16"/>
                    <a:pt x="0" y="17"/>
                    <a:pt x="1" y="15"/>
                  </a:cubicBezTo>
                  <a:cubicBezTo>
                    <a:pt x="2" y="14"/>
                    <a:pt x="3" y="12"/>
                    <a:pt x="4" y="11"/>
                  </a:cubicBezTo>
                  <a:cubicBezTo>
                    <a:pt x="8" y="10"/>
                    <a:pt x="4" y="10"/>
                    <a:pt x="4" y="9"/>
                  </a:cubicBezTo>
                  <a:cubicBezTo>
                    <a:pt x="4" y="9"/>
                    <a:pt x="7" y="7"/>
                    <a:pt x="8" y="7"/>
                  </a:cubicBezTo>
                  <a:cubicBezTo>
                    <a:pt x="10" y="6"/>
                    <a:pt x="11" y="5"/>
                    <a:pt x="13" y="4"/>
                  </a:cubicBezTo>
                  <a:cubicBezTo>
                    <a:pt x="17" y="2"/>
                    <a:pt x="20" y="1"/>
                    <a:pt x="24" y="1"/>
                  </a:cubicBezTo>
                  <a:cubicBezTo>
                    <a:pt x="29" y="1"/>
                    <a:pt x="24" y="7"/>
                    <a:pt x="24" y="7"/>
                  </a:cubicBezTo>
                  <a:cubicBezTo>
                    <a:pt x="26" y="8"/>
                    <a:pt x="28" y="8"/>
                    <a:pt x="29" y="7"/>
                  </a:cubicBezTo>
                  <a:cubicBezTo>
                    <a:pt x="30" y="7"/>
                    <a:pt x="30" y="4"/>
                    <a:pt x="31" y="4"/>
                  </a:cubicBezTo>
                  <a:cubicBezTo>
                    <a:pt x="33" y="4"/>
                    <a:pt x="37" y="4"/>
                    <a:pt x="39" y="6"/>
                  </a:cubicBezTo>
                  <a:cubicBezTo>
                    <a:pt x="42" y="8"/>
                    <a:pt x="35" y="11"/>
                    <a:pt x="40" y="10"/>
                  </a:cubicBezTo>
                  <a:cubicBezTo>
                    <a:pt x="41" y="10"/>
                    <a:pt x="42" y="9"/>
                    <a:pt x="43" y="8"/>
                  </a:cubicBezTo>
                  <a:cubicBezTo>
                    <a:pt x="44" y="8"/>
                    <a:pt x="44" y="8"/>
                    <a:pt x="45" y="8"/>
                  </a:cubicBezTo>
                  <a:cubicBezTo>
                    <a:pt x="46" y="8"/>
                    <a:pt x="46" y="8"/>
                    <a:pt x="47" y="9"/>
                  </a:cubicBezTo>
                  <a:cubicBezTo>
                    <a:pt x="48" y="9"/>
                    <a:pt x="48" y="7"/>
                    <a:pt x="48" y="6"/>
                  </a:cubicBezTo>
                  <a:cubicBezTo>
                    <a:pt x="47" y="6"/>
                    <a:pt x="44" y="4"/>
                    <a:pt x="43" y="4"/>
                  </a:cubicBezTo>
                  <a:cubicBezTo>
                    <a:pt x="45" y="3"/>
                    <a:pt x="49" y="5"/>
                    <a:pt x="50" y="6"/>
                  </a:cubicBezTo>
                  <a:cubicBezTo>
                    <a:pt x="53" y="7"/>
                    <a:pt x="53" y="8"/>
                    <a:pt x="54" y="10"/>
                  </a:cubicBezTo>
                  <a:cubicBezTo>
                    <a:pt x="54" y="11"/>
                    <a:pt x="54" y="16"/>
                    <a:pt x="56" y="16"/>
                  </a:cubicBezTo>
                  <a:cubicBezTo>
                    <a:pt x="57" y="16"/>
                    <a:pt x="61" y="16"/>
                    <a:pt x="60" y="14"/>
                  </a:cubicBezTo>
                  <a:cubicBezTo>
                    <a:pt x="59" y="10"/>
                    <a:pt x="57" y="7"/>
                    <a:pt x="56" y="3"/>
                  </a:cubicBezTo>
                  <a:cubicBezTo>
                    <a:pt x="55" y="0"/>
                    <a:pt x="58" y="1"/>
                    <a:pt x="59" y="1"/>
                  </a:cubicBezTo>
                  <a:cubicBezTo>
                    <a:pt x="62" y="2"/>
                    <a:pt x="62" y="0"/>
                    <a:pt x="64" y="1"/>
                  </a:cubicBezTo>
                  <a:cubicBezTo>
                    <a:pt x="66" y="3"/>
                    <a:pt x="69" y="4"/>
                    <a:pt x="69" y="6"/>
                  </a:cubicBezTo>
                  <a:cubicBezTo>
                    <a:pt x="70" y="9"/>
                    <a:pt x="71" y="11"/>
                    <a:pt x="73" y="13"/>
                  </a:cubicBezTo>
                  <a:cubicBezTo>
                    <a:pt x="74" y="16"/>
                    <a:pt x="75" y="17"/>
                    <a:pt x="74" y="19"/>
                  </a:cubicBezTo>
                  <a:cubicBezTo>
                    <a:pt x="73" y="22"/>
                    <a:pt x="76" y="25"/>
                    <a:pt x="78" y="26"/>
                  </a:cubicBezTo>
                  <a:cubicBezTo>
                    <a:pt x="79" y="26"/>
                    <a:pt x="81" y="26"/>
                    <a:pt x="82" y="26"/>
                  </a:cubicBezTo>
                  <a:cubicBezTo>
                    <a:pt x="83" y="27"/>
                    <a:pt x="84" y="28"/>
                    <a:pt x="85" y="28"/>
                  </a:cubicBezTo>
                  <a:cubicBezTo>
                    <a:pt x="88" y="29"/>
                    <a:pt x="92" y="29"/>
                    <a:pt x="92" y="33"/>
                  </a:cubicBezTo>
                  <a:cubicBezTo>
                    <a:pt x="92" y="35"/>
                    <a:pt x="83" y="32"/>
                    <a:pt x="83" y="32"/>
                  </a:cubicBezTo>
                  <a:cubicBezTo>
                    <a:pt x="83" y="33"/>
                    <a:pt x="83" y="34"/>
                    <a:pt x="83" y="35"/>
                  </a:cubicBezTo>
                  <a:cubicBezTo>
                    <a:pt x="83" y="35"/>
                    <a:pt x="80" y="35"/>
                    <a:pt x="80" y="35"/>
                  </a:cubicBezTo>
                  <a:cubicBezTo>
                    <a:pt x="81" y="35"/>
                    <a:pt x="81" y="36"/>
                    <a:pt x="81" y="36"/>
                  </a:cubicBezTo>
                  <a:cubicBezTo>
                    <a:pt x="81" y="37"/>
                    <a:pt x="81" y="38"/>
                    <a:pt x="81" y="38"/>
                  </a:cubicBezTo>
                  <a:cubicBezTo>
                    <a:pt x="81" y="38"/>
                    <a:pt x="85" y="36"/>
                    <a:pt x="85" y="36"/>
                  </a:cubicBezTo>
                  <a:cubicBezTo>
                    <a:pt x="87" y="36"/>
                    <a:pt x="86" y="37"/>
                    <a:pt x="86" y="38"/>
                  </a:cubicBezTo>
                  <a:cubicBezTo>
                    <a:pt x="86" y="38"/>
                    <a:pt x="88" y="38"/>
                    <a:pt x="89" y="39"/>
                  </a:cubicBezTo>
                  <a:cubicBezTo>
                    <a:pt x="89" y="39"/>
                    <a:pt x="83" y="41"/>
                    <a:pt x="83" y="41"/>
                  </a:cubicBezTo>
                  <a:cubicBezTo>
                    <a:pt x="81" y="41"/>
                    <a:pt x="86" y="41"/>
                    <a:pt x="83" y="4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93" name="Freeform 573">
              <a:extLst>
                <a:ext uri="{FF2B5EF4-FFF2-40B4-BE49-F238E27FC236}">
                  <a16:creationId xmlns:a16="http://schemas.microsoft.com/office/drawing/2014/main" id="{9804ED9E-2DC4-7310-AEA1-1F6B0EE77710}"/>
                </a:ext>
              </a:extLst>
            </p:cNvPr>
            <p:cNvSpPr/>
            <p:nvPr/>
          </p:nvSpPr>
          <p:spPr bwMode="auto">
            <a:xfrm>
              <a:off x="6206877" y="3266024"/>
              <a:ext cx="142883" cy="99573"/>
            </a:xfrm>
            <a:custGeom>
              <a:avLst/>
              <a:gdLst>
                <a:gd name="T0" fmla="*/ 9 w 14"/>
                <a:gd name="T1" fmla="*/ 8 h 9"/>
                <a:gd name="T2" fmla="*/ 5 w 14"/>
                <a:gd name="T3" fmla="*/ 5 h 9"/>
                <a:gd name="T4" fmla="*/ 0 w 14"/>
                <a:gd name="T5" fmla="*/ 3 h 9"/>
                <a:gd name="T6" fmla="*/ 4 w 14"/>
                <a:gd name="T7" fmla="*/ 0 h 9"/>
                <a:gd name="T8" fmla="*/ 10 w 14"/>
                <a:gd name="T9" fmla="*/ 1 h 9"/>
                <a:gd name="T10" fmla="*/ 12 w 14"/>
                <a:gd name="T11" fmla="*/ 4 h 9"/>
                <a:gd name="T12" fmla="*/ 9 w 14"/>
                <a:gd name="T13" fmla="*/ 8 h 9"/>
                <a:gd name="T14" fmla="*/ 9 w 14"/>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8"/>
                  </a:moveTo>
                  <a:cubicBezTo>
                    <a:pt x="7" y="8"/>
                    <a:pt x="6" y="5"/>
                    <a:pt x="5" y="5"/>
                  </a:cubicBezTo>
                  <a:cubicBezTo>
                    <a:pt x="4" y="4"/>
                    <a:pt x="0" y="3"/>
                    <a:pt x="0" y="3"/>
                  </a:cubicBezTo>
                  <a:cubicBezTo>
                    <a:pt x="1" y="2"/>
                    <a:pt x="3" y="1"/>
                    <a:pt x="4" y="0"/>
                  </a:cubicBezTo>
                  <a:cubicBezTo>
                    <a:pt x="6" y="0"/>
                    <a:pt x="8" y="0"/>
                    <a:pt x="10" y="1"/>
                  </a:cubicBezTo>
                  <a:cubicBezTo>
                    <a:pt x="12" y="2"/>
                    <a:pt x="14" y="2"/>
                    <a:pt x="12" y="4"/>
                  </a:cubicBezTo>
                  <a:cubicBezTo>
                    <a:pt x="11" y="5"/>
                    <a:pt x="10" y="9"/>
                    <a:pt x="9" y="8"/>
                  </a:cubicBezTo>
                  <a:cubicBezTo>
                    <a:pt x="8" y="8"/>
                    <a:pt x="9" y="8"/>
                    <a:pt x="9" y="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94" name="Freeform 574">
              <a:extLst>
                <a:ext uri="{FF2B5EF4-FFF2-40B4-BE49-F238E27FC236}">
                  <a16:creationId xmlns:a16="http://schemas.microsoft.com/office/drawing/2014/main" id="{A3F3A05E-8BA3-CF9D-E001-41DC2937EB75}"/>
                </a:ext>
              </a:extLst>
            </p:cNvPr>
            <p:cNvSpPr/>
            <p:nvPr/>
          </p:nvSpPr>
          <p:spPr bwMode="auto">
            <a:xfrm>
              <a:off x="6433399" y="3221769"/>
              <a:ext cx="324101" cy="317157"/>
            </a:xfrm>
            <a:custGeom>
              <a:avLst/>
              <a:gdLst>
                <a:gd name="T0" fmla="*/ 18 w 32"/>
                <a:gd name="T1" fmla="*/ 27 h 29"/>
                <a:gd name="T2" fmla="*/ 10 w 32"/>
                <a:gd name="T3" fmla="*/ 19 h 29"/>
                <a:gd name="T4" fmla="*/ 1 w 32"/>
                <a:gd name="T5" fmla="*/ 15 h 29"/>
                <a:gd name="T6" fmla="*/ 0 w 32"/>
                <a:gd name="T7" fmla="*/ 13 h 29"/>
                <a:gd name="T8" fmla="*/ 4 w 32"/>
                <a:gd name="T9" fmla="*/ 12 h 29"/>
                <a:gd name="T10" fmla="*/ 11 w 32"/>
                <a:gd name="T11" fmla="*/ 14 h 29"/>
                <a:gd name="T12" fmla="*/ 11 w 32"/>
                <a:gd name="T13" fmla="*/ 12 h 29"/>
                <a:gd name="T14" fmla="*/ 13 w 32"/>
                <a:gd name="T15" fmla="*/ 11 h 29"/>
                <a:gd name="T16" fmla="*/ 7 w 32"/>
                <a:gd name="T17" fmla="*/ 8 h 29"/>
                <a:gd name="T18" fmla="*/ 7 w 32"/>
                <a:gd name="T19" fmla="*/ 6 h 29"/>
                <a:gd name="T20" fmla="*/ 10 w 32"/>
                <a:gd name="T21" fmla="*/ 7 h 29"/>
                <a:gd name="T22" fmla="*/ 11 w 32"/>
                <a:gd name="T23" fmla="*/ 5 h 29"/>
                <a:gd name="T24" fmla="*/ 8 w 32"/>
                <a:gd name="T25" fmla="*/ 4 h 29"/>
                <a:gd name="T26" fmla="*/ 10 w 32"/>
                <a:gd name="T27" fmla="*/ 3 h 29"/>
                <a:gd name="T28" fmla="*/ 14 w 32"/>
                <a:gd name="T29" fmla="*/ 4 h 29"/>
                <a:gd name="T30" fmla="*/ 13 w 32"/>
                <a:gd name="T31" fmla="*/ 3 h 29"/>
                <a:gd name="T32" fmla="*/ 19 w 32"/>
                <a:gd name="T33" fmla="*/ 5 h 29"/>
                <a:gd name="T34" fmla="*/ 18 w 32"/>
                <a:gd name="T35" fmla="*/ 3 h 29"/>
                <a:gd name="T36" fmla="*/ 19 w 32"/>
                <a:gd name="T37" fmla="*/ 3 h 29"/>
                <a:gd name="T38" fmla="*/ 17 w 32"/>
                <a:gd name="T39" fmla="*/ 2 h 29"/>
                <a:gd name="T40" fmla="*/ 25 w 32"/>
                <a:gd name="T41" fmla="*/ 1 h 29"/>
                <a:gd name="T42" fmla="*/ 23 w 32"/>
                <a:gd name="T43" fmla="*/ 3 h 29"/>
                <a:gd name="T44" fmla="*/ 28 w 32"/>
                <a:gd name="T45" fmla="*/ 4 h 29"/>
                <a:gd name="T46" fmla="*/ 27 w 32"/>
                <a:gd name="T47" fmla="*/ 7 h 29"/>
                <a:gd name="T48" fmla="*/ 26 w 32"/>
                <a:gd name="T49" fmla="*/ 8 h 29"/>
                <a:gd name="T50" fmla="*/ 23 w 32"/>
                <a:gd name="T51" fmla="*/ 10 h 29"/>
                <a:gd name="T52" fmla="*/ 21 w 32"/>
                <a:gd name="T53" fmla="*/ 13 h 29"/>
                <a:gd name="T54" fmla="*/ 24 w 32"/>
                <a:gd name="T55" fmla="*/ 11 h 29"/>
                <a:gd name="T56" fmla="*/ 26 w 32"/>
                <a:gd name="T57" fmla="*/ 13 h 29"/>
                <a:gd name="T58" fmla="*/ 29 w 32"/>
                <a:gd name="T59" fmla="*/ 13 h 29"/>
                <a:gd name="T60" fmla="*/ 28 w 32"/>
                <a:gd name="T61" fmla="*/ 10 h 29"/>
                <a:gd name="T62" fmla="*/ 30 w 32"/>
                <a:gd name="T63" fmla="*/ 11 h 29"/>
                <a:gd name="T64" fmla="*/ 30 w 32"/>
                <a:gd name="T65" fmla="*/ 14 h 29"/>
                <a:gd name="T66" fmla="*/ 31 w 32"/>
                <a:gd name="T67" fmla="*/ 17 h 29"/>
                <a:gd name="T68" fmla="*/ 28 w 32"/>
                <a:gd name="T69" fmla="*/ 23 h 29"/>
                <a:gd name="T70" fmla="*/ 22 w 32"/>
                <a:gd name="T71" fmla="*/ 23 h 29"/>
                <a:gd name="T72" fmla="*/ 21 w 32"/>
                <a:gd name="T73" fmla="*/ 23 h 29"/>
                <a:gd name="T74" fmla="*/ 23 w 32"/>
                <a:gd name="T75" fmla="*/ 26 h 29"/>
                <a:gd name="T76" fmla="*/ 18 w 32"/>
                <a:gd name="T77" fmla="*/ 27 h 29"/>
                <a:gd name="T78" fmla="*/ 18 w 32"/>
                <a:gd name="T7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29">
                  <a:moveTo>
                    <a:pt x="18" y="27"/>
                  </a:moveTo>
                  <a:cubicBezTo>
                    <a:pt x="15" y="25"/>
                    <a:pt x="13" y="21"/>
                    <a:pt x="10" y="19"/>
                  </a:cubicBezTo>
                  <a:cubicBezTo>
                    <a:pt x="7" y="18"/>
                    <a:pt x="4" y="16"/>
                    <a:pt x="1" y="15"/>
                  </a:cubicBezTo>
                  <a:cubicBezTo>
                    <a:pt x="0" y="14"/>
                    <a:pt x="0" y="14"/>
                    <a:pt x="0" y="13"/>
                  </a:cubicBezTo>
                  <a:cubicBezTo>
                    <a:pt x="0" y="10"/>
                    <a:pt x="2" y="11"/>
                    <a:pt x="4" y="12"/>
                  </a:cubicBezTo>
                  <a:cubicBezTo>
                    <a:pt x="6" y="13"/>
                    <a:pt x="8" y="15"/>
                    <a:pt x="11" y="14"/>
                  </a:cubicBezTo>
                  <a:cubicBezTo>
                    <a:pt x="12" y="14"/>
                    <a:pt x="11" y="12"/>
                    <a:pt x="11" y="12"/>
                  </a:cubicBezTo>
                  <a:cubicBezTo>
                    <a:pt x="11" y="11"/>
                    <a:pt x="13" y="12"/>
                    <a:pt x="13" y="11"/>
                  </a:cubicBezTo>
                  <a:cubicBezTo>
                    <a:pt x="14" y="10"/>
                    <a:pt x="7" y="8"/>
                    <a:pt x="7" y="8"/>
                  </a:cubicBezTo>
                  <a:cubicBezTo>
                    <a:pt x="5" y="7"/>
                    <a:pt x="6" y="6"/>
                    <a:pt x="7" y="6"/>
                  </a:cubicBezTo>
                  <a:cubicBezTo>
                    <a:pt x="9" y="5"/>
                    <a:pt x="9" y="6"/>
                    <a:pt x="10" y="7"/>
                  </a:cubicBezTo>
                  <a:cubicBezTo>
                    <a:pt x="10" y="7"/>
                    <a:pt x="11" y="5"/>
                    <a:pt x="11" y="5"/>
                  </a:cubicBezTo>
                  <a:cubicBezTo>
                    <a:pt x="12" y="5"/>
                    <a:pt x="8" y="4"/>
                    <a:pt x="8" y="4"/>
                  </a:cubicBezTo>
                  <a:cubicBezTo>
                    <a:pt x="8" y="4"/>
                    <a:pt x="10" y="3"/>
                    <a:pt x="10" y="3"/>
                  </a:cubicBezTo>
                  <a:cubicBezTo>
                    <a:pt x="11" y="3"/>
                    <a:pt x="13" y="4"/>
                    <a:pt x="14" y="4"/>
                  </a:cubicBezTo>
                  <a:cubicBezTo>
                    <a:pt x="14" y="4"/>
                    <a:pt x="13" y="3"/>
                    <a:pt x="13" y="3"/>
                  </a:cubicBezTo>
                  <a:cubicBezTo>
                    <a:pt x="14" y="2"/>
                    <a:pt x="18" y="5"/>
                    <a:pt x="19" y="5"/>
                  </a:cubicBezTo>
                  <a:cubicBezTo>
                    <a:pt x="20" y="4"/>
                    <a:pt x="18" y="4"/>
                    <a:pt x="18" y="3"/>
                  </a:cubicBezTo>
                  <a:cubicBezTo>
                    <a:pt x="18" y="3"/>
                    <a:pt x="19" y="3"/>
                    <a:pt x="19" y="3"/>
                  </a:cubicBezTo>
                  <a:cubicBezTo>
                    <a:pt x="19" y="3"/>
                    <a:pt x="17" y="3"/>
                    <a:pt x="17" y="2"/>
                  </a:cubicBezTo>
                  <a:cubicBezTo>
                    <a:pt x="17" y="2"/>
                    <a:pt x="24" y="0"/>
                    <a:pt x="25" y="1"/>
                  </a:cubicBezTo>
                  <a:cubicBezTo>
                    <a:pt x="26" y="1"/>
                    <a:pt x="23" y="2"/>
                    <a:pt x="23" y="3"/>
                  </a:cubicBezTo>
                  <a:cubicBezTo>
                    <a:pt x="24" y="4"/>
                    <a:pt x="27" y="3"/>
                    <a:pt x="28" y="4"/>
                  </a:cubicBezTo>
                  <a:cubicBezTo>
                    <a:pt x="28" y="5"/>
                    <a:pt x="24" y="7"/>
                    <a:pt x="27" y="7"/>
                  </a:cubicBezTo>
                  <a:cubicBezTo>
                    <a:pt x="28" y="7"/>
                    <a:pt x="27" y="8"/>
                    <a:pt x="26" y="8"/>
                  </a:cubicBezTo>
                  <a:cubicBezTo>
                    <a:pt x="25" y="8"/>
                    <a:pt x="24" y="8"/>
                    <a:pt x="23" y="10"/>
                  </a:cubicBezTo>
                  <a:cubicBezTo>
                    <a:pt x="23" y="10"/>
                    <a:pt x="21" y="13"/>
                    <a:pt x="21" y="13"/>
                  </a:cubicBezTo>
                  <a:cubicBezTo>
                    <a:pt x="22" y="13"/>
                    <a:pt x="23" y="11"/>
                    <a:pt x="24" y="11"/>
                  </a:cubicBezTo>
                  <a:cubicBezTo>
                    <a:pt x="25" y="11"/>
                    <a:pt x="25" y="12"/>
                    <a:pt x="26" y="13"/>
                  </a:cubicBezTo>
                  <a:cubicBezTo>
                    <a:pt x="27" y="13"/>
                    <a:pt x="30" y="17"/>
                    <a:pt x="29" y="13"/>
                  </a:cubicBezTo>
                  <a:cubicBezTo>
                    <a:pt x="29" y="12"/>
                    <a:pt x="27" y="11"/>
                    <a:pt x="28" y="10"/>
                  </a:cubicBezTo>
                  <a:cubicBezTo>
                    <a:pt x="29" y="10"/>
                    <a:pt x="30" y="10"/>
                    <a:pt x="30" y="11"/>
                  </a:cubicBezTo>
                  <a:cubicBezTo>
                    <a:pt x="30" y="12"/>
                    <a:pt x="29" y="13"/>
                    <a:pt x="30" y="14"/>
                  </a:cubicBezTo>
                  <a:cubicBezTo>
                    <a:pt x="31" y="15"/>
                    <a:pt x="32" y="16"/>
                    <a:pt x="31" y="17"/>
                  </a:cubicBezTo>
                  <a:cubicBezTo>
                    <a:pt x="29" y="19"/>
                    <a:pt x="32" y="22"/>
                    <a:pt x="28" y="23"/>
                  </a:cubicBezTo>
                  <a:cubicBezTo>
                    <a:pt x="28" y="23"/>
                    <a:pt x="21" y="25"/>
                    <a:pt x="22" y="23"/>
                  </a:cubicBezTo>
                  <a:cubicBezTo>
                    <a:pt x="22" y="22"/>
                    <a:pt x="21" y="22"/>
                    <a:pt x="21" y="23"/>
                  </a:cubicBezTo>
                  <a:cubicBezTo>
                    <a:pt x="22" y="24"/>
                    <a:pt x="22" y="25"/>
                    <a:pt x="23" y="26"/>
                  </a:cubicBezTo>
                  <a:cubicBezTo>
                    <a:pt x="23" y="28"/>
                    <a:pt x="19" y="27"/>
                    <a:pt x="18" y="27"/>
                  </a:cubicBezTo>
                  <a:cubicBezTo>
                    <a:pt x="17" y="26"/>
                    <a:pt x="22" y="29"/>
                    <a:pt x="18" y="2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95" name="Freeform 575">
              <a:extLst>
                <a:ext uri="{FF2B5EF4-FFF2-40B4-BE49-F238E27FC236}">
                  <a16:creationId xmlns:a16="http://schemas.microsoft.com/office/drawing/2014/main" id="{9E7B3CF8-7210-685F-CC47-49F314BBAFE1}"/>
                </a:ext>
              </a:extLst>
            </p:cNvPr>
            <p:cNvSpPr/>
            <p:nvPr/>
          </p:nvSpPr>
          <p:spPr bwMode="auto">
            <a:xfrm>
              <a:off x="6778410" y="3221769"/>
              <a:ext cx="285766" cy="239710"/>
            </a:xfrm>
            <a:custGeom>
              <a:avLst/>
              <a:gdLst>
                <a:gd name="T0" fmla="*/ 7 w 28"/>
                <a:gd name="T1" fmla="*/ 22 h 22"/>
                <a:gd name="T2" fmla="*/ 3 w 28"/>
                <a:gd name="T3" fmla="*/ 19 h 22"/>
                <a:gd name="T4" fmla="*/ 1 w 28"/>
                <a:gd name="T5" fmla="*/ 11 h 22"/>
                <a:gd name="T6" fmla="*/ 1 w 28"/>
                <a:gd name="T7" fmla="*/ 4 h 22"/>
                <a:gd name="T8" fmla="*/ 6 w 28"/>
                <a:gd name="T9" fmla="*/ 4 h 22"/>
                <a:gd name="T10" fmla="*/ 5 w 28"/>
                <a:gd name="T11" fmla="*/ 1 h 22"/>
                <a:gd name="T12" fmla="*/ 16 w 28"/>
                <a:gd name="T13" fmla="*/ 2 h 22"/>
                <a:gd name="T14" fmla="*/ 25 w 28"/>
                <a:gd name="T15" fmla="*/ 3 h 22"/>
                <a:gd name="T16" fmla="*/ 23 w 28"/>
                <a:gd name="T17" fmla="*/ 8 h 22"/>
                <a:gd name="T18" fmla="*/ 19 w 28"/>
                <a:gd name="T19" fmla="*/ 13 h 22"/>
                <a:gd name="T20" fmla="*/ 12 w 28"/>
                <a:gd name="T21" fmla="*/ 13 h 22"/>
                <a:gd name="T22" fmla="*/ 10 w 28"/>
                <a:gd name="T23" fmla="*/ 14 h 22"/>
                <a:gd name="T24" fmla="*/ 11 w 28"/>
                <a:gd name="T25" fmla="*/ 17 h 22"/>
                <a:gd name="T26" fmla="*/ 7 w 28"/>
                <a:gd name="T27" fmla="*/ 22 h 22"/>
                <a:gd name="T28" fmla="*/ 7 w 28"/>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2">
                  <a:moveTo>
                    <a:pt x="7" y="22"/>
                  </a:moveTo>
                  <a:cubicBezTo>
                    <a:pt x="5" y="21"/>
                    <a:pt x="3" y="21"/>
                    <a:pt x="3" y="19"/>
                  </a:cubicBezTo>
                  <a:cubicBezTo>
                    <a:pt x="3" y="16"/>
                    <a:pt x="0" y="14"/>
                    <a:pt x="1" y="11"/>
                  </a:cubicBezTo>
                  <a:cubicBezTo>
                    <a:pt x="1" y="9"/>
                    <a:pt x="0" y="6"/>
                    <a:pt x="1" y="4"/>
                  </a:cubicBezTo>
                  <a:cubicBezTo>
                    <a:pt x="2" y="4"/>
                    <a:pt x="6" y="5"/>
                    <a:pt x="6" y="4"/>
                  </a:cubicBezTo>
                  <a:cubicBezTo>
                    <a:pt x="6" y="3"/>
                    <a:pt x="0" y="3"/>
                    <a:pt x="5" y="1"/>
                  </a:cubicBezTo>
                  <a:cubicBezTo>
                    <a:pt x="9" y="0"/>
                    <a:pt x="12" y="1"/>
                    <a:pt x="16" y="2"/>
                  </a:cubicBezTo>
                  <a:cubicBezTo>
                    <a:pt x="19" y="2"/>
                    <a:pt x="22" y="2"/>
                    <a:pt x="25" y="3"/>
                  </a:cubicBezTo>
                  <a:cubicBezTo>
                    <a:pt x="28" y="4"/>
                    <a:pt x="25" y="6"/>
                    <a:pt x="23" y="8"/>
                  </a:cubicBezTo>
                  <a:cubicBezTo>
                    <a:pt x="22" y="10"/>
                    <a:pt x="21" y="12"/>
                    <a:pt x="19" y="13"/>
                  </a:cubicBezTo>
                  <a:cubicBezTo>
                    <a:pt x="18" y="15"/>
                    <a:pt x="14" y="13"/>
                    <a:pt x="12" y="13"/>
                  </a:cubicBezTo>
                  <a:cubicBezTo>
                    <a:pt x="12" y="13"/>
                    <a:pt x="9" y="13"/>
                    <a:pt x="10" y="14"/>
                  </a:cubicBezTo>
                  <a:cubicBezTo>
                    <a:pt x="10" y="15"/>
                    <a:pt x="12" y="15"/>
                    <a:pt x="11" y="17"/>
                  </a:cubicBezTo>
                  <a:cubicBezTo>
                    <a:pt x="10" y="17"/>
                    <a:pt x="8" y="22"/>
                    <a:pt x="7" y="22"/>
                  </a:cubicBezTo>
                  <a:cubicBezTo>
                    <a:pt x="5" y="21"/>
                    <a:pt x="8" y="22"/>
                    <a:pt x="7" y="2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96" name="Freeform 576">
              <a:extLst>
                <a:ext uri="{FF2B5EF4-FFF2-40B4-BE49-F238E27FC236}">
                  <a16:creationId xmlns:a16="http://schemas.microsoft.com/office/drawing/2014/main" id="{A6E02A06-11F0-922F-137A-76AC819FF9AE}"/>
                </a:ext>
              </a:extLst>
            </p:cNvPr>
            <p:cNvSpPr/>
            <p:nvPr/>
          </p:nvSpPr>
          <p:spPr bwMode="auto">
            <a:xfrm>
              <a:off x="5248509" y="3192266"/>
              <a:ext cx="550626" cy="357723"/>
            </a:xfrm>
            <a:custGeom>
              <a:avLst/>
              <a:gdLst>
                <a:gd name="T0" fmla="*/ 52 w 54"/>
                <a:gd name="T1" fmla="*/ 10 h 33"/>
                <a:gd name="T2" fmla="*/ 45 w 54"/>
                <a:gd name="T3" fmla="*/ 4 h 33"/>
                <a:gd name="T4" fmla="*/ 41 w 54"/>
                <a:gd name="T5" fmla="*/ 3 h 33"/>
                <a:gd name="T6" fmla="*/ 35 w 54"/>
                <a:gd name="T7" fmla="*/ 4 h 33"/>
                <a:gd name="T8" fmla="*/ 32 w 54"/>
                <a:gd name="T9" fmla="*/ 3 h 33"/>
                <a:gd name="T10" fmla="*/ 27 w 54"/>
                <a:gd name="T11" fmla="*/ 1 h 33"/>
                <a:gd name="T12" fmla="*/ 20 w 54"/>
                <a:gd name="T13" fmla="*/ 0 h 33"/>
                <a:gd name="T14" fmla="*/ 11 w 54"/>
                <a:gd name="T15" fmla="*/ 1 h 33"/>
                <a:gd name="T16" fmla="*/ 8 w 54"/>
                <a:gd name="T17" fmla="*/ 3 h 33"/>
                <a:gd name="T18" fmla="*/ 7 w 54"/>
                <a:gd name="T19" fmla="*/ 11 h 33"/>
                <a:gd name="T20" fmla="*/ 7 w 54"/>
                <a:gd name="T21" fmla="*/ 15 h 33"/>
                <a:gd name="T22" fmla="*/ 4 w 54"/>
                <a:gd name="T23" fmla="*/ 18 h 33"/>
                <a:gd name="T24" fmla="*/ 0 w 54"/>
                <a:gd name="T25" fmla="*/ 24 h 33"/>
                <a:gd name="T26" fmla="*/ 7 w 54"/>
                <a:gd name="T27" fmla="*/ 26 h 33"/>
                <a:gd name="T28" fmla="*/ 15 w 54"/>
                <a:gd name="T29" fmla="*/ 32 h 33"/>
                <a:gd name="T30" fmla="*/ 19 w 54"/>
                <a:gd name="T31" fmla="*/ 30 h 33"/>
                <a:gd name="T32" fmla="*/ 25 w 54"/>
                <a:gd name="T33" fmla="*/ 29 h 33"/>
                <a:gd name="T34" fmla="*/ 28 w 54"/>
                <a:gd name="T35" fmla="*/ 26 h 33"/>
                <a:gd name="T36" fmla="*/ 31 w 54"/>
                <a:gd name="T37" fmla="*/ 21 h 33"/>
                <a:gd name="T38" fmla="*/ 37 w 54"/>
                <a:gd name="T39" fmla="*/ 17 h 33"/>
                <a:gd name="T40" fmla="*/ 46 w 54"/>
                <a:gd name="T41" fmla="*/ 13 h 33"/>
                <a:gd name="T42" fmla="*/ 52 w 54"/>
                <a:gd name="T43" fmla="*/ 10 h 33"/>
                <a:gd name="T44" fmla="*/ 52 w 54"/>
                <a:gd name="T45"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33">
                  <a:moveTo>
                    <a:pt x="52" y="10"/>
                  </a:moveTo>
                  <a:cubicBezTo>
                    <a:pt x="50" y="8"/>
                    <a:pt x="48" y="6"/>
                    <a:pt x="45" y="4"/>
                  </a:cubicBezTo>
                  <a:cubicBezTo>
                    <a:pt x="44" y="4"/>
                    <a:pt x="42" y="3"/>
                    <a:pt x="41" y="3"/>
                  </a:cubicBezTo>
                  <a:cubicBezTo>
                    <a:pt x="38" y="2"/>
                    <a:pt x="37" y="3"/>
                    <a:pt x="35" y="4"/>
                  </a:cubicBezTo>
                  <a:cubicBezTo>
                    <a:pt x="34" y="4"/>
                    <a:pt x="33" y="3"/>
                    <a:pt x="32" y="3"/>
                  </a:cubicBezTo>
                  <a:cubicBezTo>
                    <a:pt x="31" y="2"/>
                    <a:pt x="29" y="2"/>
                    <a:pt x="27" y="1"/>
                  </a:cubicBezTo>
                  <a:cubicBezTo>
                    <a:pt x="25" y="1"/>
                    <a:pt x="22" y="0"/>
                    <a:pt x="20" y="0"/>
                  </a:cubicBezTo>
                  <a:cubicBezTo>
                    <a:pt x="17" y="0"/>
                    <a:pt x="14" y="1"/>
                    <a:pt x="11" y="1"/>
                  </a:cubicBezTo>
                  <a:cubicBezTo>
                    <a:pt x="9" y="2"/>
                    <a:pt x="6" y="1"/>
                    <a:pt x="8" y="3"/>
                  </a:cubicBezTo>
                  <a:cubicBezTo>
                    <a:pt x="10" y="7"/>
                    <a:pt x="10" y="8"/>
                    <a:pt x="7" y="11"/>
                  </a:cubicBezTo>
                  <a:cubicBezTo>
                    <a:pt x="5" y="13"/>
                    <a:pt x="7" y="14"/>
                    <a:pt x="7" y="15"/>
                  </a:cubicBezTo>
                  <a:cubicBezTo>
                    <a:pt x="6" y="16"/>
                    <a:pt x="4" y="16"/>
                    <a:pt x="4" y="18"/>
                  </a:cubicBezTo>
                  <a:cubicBezTo>
                    <a:pt x="3" y="20"/>
                    <a:pt x="1" y="22"/>
                    <a:pt x="0" y="24"/>
                  </a:cubicBezTo>
                  <a:cubicBezTo>
                    <a:pt x="0" y="25"/>
                    <a:pt x="6" y="26"/>
                    <a:pt x="7" y="26"/>
                  </a:cubicBezTo>
                  <a:cubicBezTo>
                    <a:pt x="10" y="28"/>
                    <a:pt x="12" y="32"/>
                    <a:pt x="15" y="32"/>
                  </a:cubicBezTo>
                  <a:cubicBezTo>
                    <a:pt x="16" y="33"/>
                    <a:pt x="18" y="31"/>
                    <a:pt x="19" y="30"/>
                  </a:cubicBezTo>
                  <a:cubicBezTo>
                    <a:pt x="21" y="29"/>
                    <a:pt x="23" y="30"/>
                    <a:pt x="25" y="29"/>
                  </a:cubicBezTo>
                  <a:cubicBezTo>
                    <a:pt x="27" y="29"/>
                    <a:pt x="27" y="28"/>
                    <a:pt x="28" y="26"/>
                  </a:cubicBezTo>
                  <a:cubicBezTo>
                    <a:pt x="28" y="24"/>
                    <a:pt x="28" y="23"/>
                    <a:pt x="31" y="21"/>
                  </a:cubicBezTo>
                  <a:cubicBezTo>
                    <a:pt x="33" y="20"/>
                    <a:pt x="34" y="18"/>
                    <a:pt x="37" y="17"/>
                  </a:cubicBezTo>
                  <a:cubicBezTo>
                    <a:pt x="40" y="15"/>
                    <a:pt x="43" y="14"/>
                    <a:pt x="46" y="13"/>
                  </a:cubicBezTo>
                  <a:cubicBezTo>
                    <a:pt x="46" y="13"/>
                    <a:pt x="53" y="10"/>
                    <a:pt x="52" y="10"/>
                  </a:cubicBezTo>
                  <a:cubicBezTo>
                    <a:pt x="51" y="9"/>
                    <a:pt x="54" y="11"/>
                    <a:pt x="52"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97" name="Freeform 577">
              <a:extLst>
                <a:ext uri="{FF2B5EF4-FFF2-40B4-BE49-F238E27FC236}">
                  <a16:creationId xmlns:a16="http://schemas.microsoft.com/office/drawing/2014/main" id="{70C0F0F2-23C2-668B-C857-3D2EEE3A1D6E}"/>
                </a:ext>
              </a:extLst>
            </p:cNvPr>
            <p:cNvSpPr/>
            <p:nvPr/>
          </p:nvSpPr>
          <p:spPr bwMode="auto">
            <a:xfrm>
              <a:off x="6318395" y="3092694"/>
              <a:ext cx="73184" cy="44255"/>
            </a:xfrm>
            <a:custGeom>
              <a:avLst/>
              <a:gdLst>
                <a:gd name="T0" fmla="*/ 4 w 7"/>
                <a:gd name="T1" fmla="*/ 4 h 4"/>
                <a:gd name="T2" fmla="*/ 1 w 7"/>
                <a:gd name="T3" fmla="*/ 3 h 4"/>
                <a:gd name="T4" fmla="*/ 3 w 7"/>
                <a:gd name="T5" fmla="*/ 0 h 4"/>
                <a:gd name="T6" fmla="*/ 4 w 7"/>
                <a:gd name="T7" fmla="*/ 4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3" y="4"/>
                    <a:pt x="1" y="4"/>
                    <a:pt x="1" y="3"/>
                  </a:cubicBezTo>
                  <a:cubicBezTo>
                    <a:pt x="0" y="2"/>
                    <a:pt x="3" y="0"/>
                    <a:pt x="3" y="0"/>
                  </a:cubicBezTo>
                  <a:cubicBezTo>
                    <a:pt x="6" y="0"/>
                    <a:pt x="7" y="4"/>
                    <a:pt x="4" y="4"/>
                  </a:cubicBezTo>
                  <a:cubicBezTo>
                    <a:pt x="1" y="3"/>
                    <a:pt x="6" y="4"/>
                    <a:pt x="4"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98" name="Freeform 578">
              <a:extLst>
                <a:ext uri="{FF2B5EF4-FFF2-40B4-BE49-F238E27FC236}">
                  <a16:creationId xmlns:a16="http://schemas.microsoft.com/office/drawing/2014/main" id="{6AB57CFD-D312-95C1-2005-07B0AC3BA9DF}"/>
                </a:ext>
              </a:extLst>
            </p:cNvPr>
            <p:cNvSpPr/>
            <p:nvPr/>
          </p:nvSpPr>
          <p:spPr bwMode="auto">
            <a:xfrm>
              <a:off x="5687616" y="2897239"/>
              <a:ext cx="613353" cy="306092"/>
            </a:xfrm>
            <a:custGeom>
              <a:avLst/>
              <a:gdLst>
                <a:gd name="T0" fmla="*/ 50 w 60"/>
                <a:gd name="T1" fmla="*/ 22 h 28"/>
                <a:gd name="T2" fmla="*/ 48 w 60"/>
                <a:gd name="T3" fmla="*/ 21 h 28"/>
                <a:gd name="T4" fmla="*/ 46 w 60"/>
                <a:gd name="T5" fmla="*/ 23 h 28"/>
                <a:gd name="T6" fmla="*/ 43 w 60"/>
                <a:gd name="T7" fmla="*/ 22 h 28"/>
                <a:gd name="T8" fmla="*/ 40 w 60"/>
                <a:gd name="T9" fmla="*/ 23 h 28"/>
                <a:gd name="T10" fmla="*/ 24 w 60"/>
                <a:gd name="T11" fmla="*/ 27 h 28"/>
                <a:gd name="T12" fmla="*/ 19 w 60"/>
                <a:gd name="T13" fmla="*/ 28 h 28"/>
                <a:gd name="T14" fmla="*/ 17 w 60"/>
                <a:gd name="T15" fmla="*/ 24 h 28"/>
                <a:gd name="T16" fmla="*/ 24 w 60"/>
                <a:gd name="T17" fmla="*/ 22 h 28"/>
                <a:gd name="T18" fmla="*/ 29 w 60"/>
                <a:gd name="T19" fmla="*/ 22 h 28"/>
                <a:gd name="T20" fmla="*/ 31 w 60"/>
                <a:gd name="T21" fmla="*/ 20 h 28"/>
                <a:gd name="T22" fmla="*/ 24 w 60"/>
                <a:gd name="T23" fmla="*/ 20 h 28"/>
                <a:gd name="T24" fmla="*/ 19 w 60"/>
                <a:gd name="T25" fmla="*/ 21 h 28"/>
                <a:gd name="T26" fmla="*/ 19 w 60"/>
                <a:gd name="T27" fmla="*/ 19 h 28"/>
                <a:gd name="T28" fmla="*/ 12 w 60"/>
                <a:gd name="T29" fmla="*/ 21 h 28"/>
                <a:gd name="T30" fmla="*/ 11 w 60"/>
                <a:gd name="T31" fmla="*/ 22 h 28"/>
                <a:gd name="T32" fmla="*/ 9 w 60"/>
                <a:gd name="T33" fmla="*/ 23 h 28"/>
                <a:gd name="T34" fmla="*/ 5 w 60"/>
                <a:gd name="T35" fmla="*/ 21 h 28"/>
                <a:gd name="T36" fmla="*/ 0 w 60"/>
                <a:gd name="T37" fmla="*/ 20 h 28"/>
                <a:gd name="T38" fmla="*/ 4 w 60"/>
                <a:gd name="T39" fmla="*/ 18 h 28"/>
                <a:gd name="T40" fmla="*/ 9 w 60"/>
                <a:gd name="T41" fmla="*/ 17 h 28"/>
                <a:gd name="T42" fmla="*/ 11 w 60"/>
                <a:gd name="T43" fmla="*/ 16 h 28"/>
                <a:gd name="T44" fmla="*/ 5 w 60"/>
                <a:gd name="T45" fmla="*/ 16 h 28"/>
                <a:gd name="T46" fmla="*/ 4 w 60"/>
                <a:gd name="T47" fmla="*/ 14 h 28"/>
                <a:gd name="T48" fmla="*/ 12 w 60"/>
                <a:gd name="T49" fmla="*/ 13 h 28"/>
                <a:gd name="T50" fmla="*/ 4 w 60"/>
                <a:gd name="T51" fmla="*/ 12 h 28"/>
                <a:gd name="T52" fmla="*/ 13 w 60"/>
                <a:gd name="T53" fmla="*/ 10 h 28"/>
                <a:gd name="T54" fmla="*/ 9 w 60"/>
                <a:gd name="T55" fmla="*/ 8 h 28"/>
                <a:gd name="T56" fmla="*/ 14 w 60"/>
                <a:gd name="T57" fmla="*/ 6 h 28"/>
                <a:gd name="T58" fmla="*/ 17 w 60"/>
                <a:gd name="T59" fmla="*/ 10 h 28"/>
                <a:gd name="T60" fmla="*/ 25 w 60"/>
                <a:gd name="T61" fmla="*/ 11 h 28"/>
                <a:gd name="T62" fmla="*/ 29 w 60"/>
                <a:gd name="T63" fmla="*/ 14 h 28"/>
                <a:gd name="T64" fmla="*/ 32 w 60"/>
                <a:gd name="T65" fmla="*/ 17 h 28"/>
                <a:gd name="T66" fmla="*/ 39 w 60"/>
                <a:gd name="T67" fmla="*/ 16 h 28"/>
                <a:gd name="T68" fmla="*/ 37 w 60"/>
                <a:gd name="T69" fmla="*/ 13 h 28"/>
                <a:gd name="T70" fmla="*/ 38 w 60"/>
                <a:gd name="T71" fmla="*/ 9 h 28"/>
                <a:gd name="T72" fmla="*/ 36 w 60"/>
                <a:gd name="T73" fmla="*/ 8 h 28"/>
                <a:gd name="T74" fmla="*/ 38 w 60"/>
                <a:gd name="T75" fmla="*/ 5 h 28"/>
                <a:gd name="T76" fmla="*/ 43 w 60"/>
                <a:gd name="T77" fmla="*/ 3 h 28"/>
                <a:gd name="T78" fmla="*/ 44 w 60"/>
                <a:gd name="T79" fmla="*/ 7 h 28"/>
                <a:gd name="T80" fmla="*/ 45 w 60"/>
                <a:gd name="T81" fmla="*/ 9 h 28"/>
                <a:gd name="T82" fmla="*/ 44 w 60"/>
                <a:gd name="T83" fmla="*/ 10 h 28"/>
                <a:gd name="T84" fmla="*/ 47 w 60"/>
                <a:gd name="T85" fmla="*/ 11 h 28"/>
                <a:gd name="T86" fmla="*/ 51 w 60"/>
                <a:gd name="T87" fmla="*/ 14 h 28"/>
                <a:gd name="T88" fmla="*/ 53 w 60"/>
                <a:gd name="T89" fmla="*/ 13 h 28"/>
                <a:gd name="T90" fmla="*/ 57 w 60"/>
                <a:gd name="T91" fmla="*/ 12 h 28"/>
                <a:gd name="T92" fmla="*/ 59 w 60"/>
                <a:gd name="T93" fmla="*/ 15 h 28"/>
                <a:gd name="T94" fmla="*/ 58 w 60"/>
                <a:gd name="T95" fmla="*/ 20 h 28"/>
                <a:gd name="T96" fmla="*/ 50 w 60"/>
                <a:gd name="T97" fmla="*/ 22 h 28"/>
                <a:gd name="T98" fmla="*/ 50 w 60"/>
                <a:gd name="T9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28">
                  <a:moveTo>
                    <a:pt x="50" y="22"/>
                  </a:moveTo>
                  <a:cubicBezTo>
                    <a:pt x="49" y="22"/>
                    <a:pt x="49" y="21"/>
                    <a:pt x="48" y="21"/>
                  </a:cubicBezTo>
                  <a:cubicBezTo>
                    <a:pt x="48" y="21"/>
                    <a:pt x="46" y="22"/>
                    <a:pt x="46" y="23"/>
                  </a:cubicBezTo>
                  <a:cubicBezTo>
                    <a:pt x="45" y="23"/>
                    <a:pt x="44" y="23"/>
                    <a:pt x="43" y="22"/>
                  </a:cubicBezTo>
                  <a:cubicBezTo>
                    <a:pt x="42" y="22"/>
                    <a:pt x="41" y="22"/>
                    <a:pt x="40" y="23"/>
                  </a:cubicBezTo>
                  <a:cubicBezTo>
                    <a:pt x="35" y="25"/>
                    <a:pt x="30" y="26"/>
                    <a:pt x="24" y="27"/>
                  </a:cubicBezTo>
                  <a:cubicBezTo>
                    <a:pt x="23" y="27"/>
                    <a:pt x="20" y="28"/>
                    <a:pt x="19" y="28"/>
                  </a:cubicBezTo>
                  <a:cubicBezTo>
                    <a:pt x="17" y="27"/>
                    <a:pt x="13" y="26"/>
                    <a:pt x="17" y="24"/>
                  </a:cubicBezTo>
                  <a:cubicBezTo>
                    <a:pt x="19" y="24"/>
                    <a:pt x="22" y="22"/>
                    <a:pt x="24" y="22"/>
                  </a:cubicBezTo>
                  <a:cubicBezTo>
                    <a:pt x="26" y="22"/>
                    <a:pt x="28" y="22"/>
                    <a:pt x="29" y="22"/>
                  </a:cubicBezTo>
                  <a:cubicBezTo>
                    <a:pt x="29" y="22"/>
                    <a:pt x="32" y="20"/>
                    <a:pt x="31" y="20"/>
                  </a:cubicBezTo>
                  <a:cubicBezTo>
                    <a:pt x="30" y="19"/>
                    <a:pt x="25" y="20"/>
                    <a:pt x="24" y="20"/>
                  </a:cubicBezTo>
                  <a:cubicBezTo>
                    <a:pt x="22" y="21"/>
                    <a:pt x="21" y="21"/>
                    <a:pt x="19" y="21"/>
                  </a:cubicBezTo>
                  <a:cubicBezTo>
                    <a:pt x="17" y="21"/>
                    <a:pt x="19" y="20"/>
                    <a:pt x="19" y="19"/>
                  </a:cubicBezTo>
                  <a:cubicBezTo>
                    <a:pt x="19" y="16"/>
                    <a:pt x="13" y="21"/>
                    <a:pt x="12" y="21"/>
                  </a:cubicBezTo>
                  <a:cubicBezTo>
                    <a:pt x="12" y="21"/>
                    <a:pt x="11" y="22"/>
                    <a:pt x="11" y="22"/>
                  </a:cubicBezTo>
                  <a:cubicBezTo>
                    <a:pt x="9" y="20"/>
                    <a:pt x="9" y="22"/>
                    <a:pt x="9" y="23"/>
                  </a:cubicBezTo>
                  <a:cubicBezTo>
                    <a:pt x="9" y="23"/>
                    <a:pt x="6" y="21"/>
                    <a:pt x="5" y="21"/>
                  </a:cubicBezTo>
                  <a:cubicBezTo>
                    <a:pt x="4" y="21"/>
                    <a:pt x="0" y="22"/>
                    <a:pt x="0" y="20"/>
                  </a:cubicBezTo>
                  <a:cubicBezTo>
                    <a:pt x="0" y="18"/>
                    <a:pt x="2" y="19"/>
                    <a:pt x="4" y="18"/>
                  </a:cubicBezTo>
                  <a:cubicBezTo>
                    <a:pt x="6" y="18"/>
                    <a:pt x="8" y="18"/>
                    <a:pt x="9" y="17"/>
                  </a:cubicBezTo>
                  <a:cubicBezTo>
                    <a:pt x="9" y="17"/>
                    <a:pt x="12" y="16"/>
                    <a:pt x="11" y="16"/>
                  </a:cubicBezTo>
                  <a:cubicBezTo>
                    <a:pt x="9" y="15"/>
                    <a:pt x="6" y="16"/>
                    <a:pt x="5" y="16"/>
                  </a:cubicBezTo>
                  <a:cubicBezTo>
                    <a:pt x="2" y="16"/>
                    <a:pt x="0" y="14"/>
                    <a:pt x="4" y="14"/>
                  </a:cubicBezTo>
                  <a:cubicBezTo>
                    <a:pt x="6" y="14"/>
                    <a:pt x="10" y="13"/>
                    <a:pt x="12" y="13"/>
                  </a:cubicBezTo>
                  <a:cubicBezTo>
                    <a:pt x="11" y="13"/>
                    <a:pt x="4" y="14"/>
                    <a:pt x="4" y="12"/>
                  </a:cubicBezTo>
                  <a:cubicBezTo>
                    <a:pt x="3" y="10"/>
                    <a:pt x="12" y="11"/>
                    <a:pt x="13" y="10"/>
                  </a:cubicBezTo>
                  <a:cubicBezTo>
                    <a:pt x="13" y="10"/>
                    <a:pt x="9" y="9"/>
                    <a:pt x="9" y="8"/>
                  </a:cubicBezTo>
                  <a:cubicBezTo>
                    <a:pt x="8" y="7"/>
                    <a:pt x="14" y="6"/>
                    <a:pt x="14" y="6"/>
                  </a:cubicBezTo>
                  <a:cubicBezTo>
                    <a:pt x="17" y="6"/>
                    <a:pt x="15" y="10"/>
                    <a:pt x="17" y="10"/>
                  </a:cubicBezTo>
                  <a:cubicBezTo>
                    <a:pt x="20" y="10"/>
                    <a:pt x="22" y="10"/>
                    <a:pt x="25" y="11"/>
                  </a:cubicBezTo>
                  <a:cubicBezTo>
                    <a:pt x="26" y="12"/>
                    <a:pt x="28" y="13"/>
                    <a:pt x="29" y="14"/>
                  </a:cubicBezTo>
                  <a:cubicBezTo>
                    <a:pt x="31" y="16"/>
                    <a:pt x="30" y="17"/>
                    <a:pt x="32" y="17"/>
                  </a:cubicBezTo>
                  <a:cubicBezTo>
                    <a:pt x="35" y="17"/>
                    <a:pt x="37" y="17"/>
                    <a:pt x="39" y="16"/>
                  </a:cubicBezTo>
                  <a:cubicBezTo>
                    <a:pt x="43" y="15"/>
                    <a:pt x="37" y="14"/>
                    <a:pt x="37" y="13"/>
                  </a:cubicBezTo>
                  <a:cubicBezTo>
                    <a:pt x="37" y="13"/>
                    <a:pt x="45" y="12"/>
                    <a:pt x="38" y="9"/>
                  </a:cubicBezTo>
                  <a:cubicBezTo>
                    <a:pt x="37" y="9"/>
                    <a:pt x="35" y="9"/>
                    <a:pt x="36" y="8"/>
                  </a:cubicBezTo>
                  <a:cubicBezTo>
                    <a:pt x="37" y="7"/>
                    <a:pt x="38" y="6"/>
                    <a:pt x="38" y="5"/>
                  </a:cubicBezTo>
                  <a:cubicBezTo>
                    <a:pt x="39" y="4"/>
                    <a:pt x="43" y="0"/>
                    <a:pt x="43" y="3"/>
                  </a:cubicBezTo>
                  <a:cubicBezTo>
                    <a:pt x="43" y="4"/>
                    <a:pt x="44" y="5"/>
                    <a:pt x="44" y="7"/>
                  </a:cubicBezTo>
                  <a:cubicBezTo>
                    <a:pt x="45" y="7"/>
                    <a:pt x="45" y="8"/>
                    <a:pt x="45" y="9"/>
                  </a:cubicBezTo>
                  <a:cubicBezTo>
                    <a:pt x="46" y="10"/>
                    <a:pt x="44" y="9"/>
                    <a:pt x="44" y="10"/>
                  </a:cubicBezTo>
                  <a:cubicBezTo>
                    <a:pt x="44" y="12"/>
                    <a:pt x="47" y="10"/>
                    <a:pt x="47" y="11"/>
                  </a:cubicBezTo>
                  <a:cubicBezTo>
                    <a:pt x="47" y="13"/>
                    <a:pt x="50" y="14"/>
                    <a:pt x="51" y="14"/>
                  </a:cubicBezTo>
                  <a:cubicBezTo>
                    <a:pt x="53" y="14"/>
                    <a:pt x="53" y="15"/>
                    <a:pt x="53" y="13"/>
                  </a:cubicBezTo>
                  <a:cubicBezTo>
                    <a:pt x="53" y="11"/>
                    <a:pt x="55" y="11"/>
                    <a:pt x="57" y="12"/>
                  </a:cubicBezTo>
                  <a:cubicBezTo>
                    <a:pt x="58" y="12"/>
                    <a:pt x="60" y="14"/>
                    <a:pt x="59" y="15"/>
                  </a:cubicBezTo>
                  <a:cubicBezTo>
                    <a:pt x="59" y="16"/>
                    <a:pt x="58" y="19"/>
                    <a:pt x="58" y="20"/>
                  </a:cubicBezTo>
                  <a:cubicBezTo>
                    <a:pt x="57" y="21"/>
                    <a:pt x="51" y="22"/>
                    <a:pt x="50" y="22"/>
                  </a:cubicBezTo>
                  <a:cubicBezTo>
                    <a:pt x="48" y="21"/>
                    <a:pt x="51" y="22"/>
                    <a:pt x="50" y="2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99" name="Freeform 579">
              <a:extLst>
                <a:ext uri="{FF2B5EF4-FFF2-40B4-BE49-F238E27FC236}">
                  <a16:creationId xmlns:a16="http://schemas.microsoft.com/office/drawing/2014/main" id="{532C3E34-5E40-6777-0CB2-6F943BB1F063}"/>
                </a:ext>
              </a:extLst>
            </p:cNvPr>
            <p:cNvSpPr/>
            <p:nvPr/>
          </p:nvSpPr>
          <p:spPr bwMode="auto">
            <a:xfrm>
              <a:off x="5583064" y="3018939"/>
              <a:ext cx="104549" cy="73757"/>
            </a:xfrm>
            <a:custGeom>
              <a:avLst/>
              <a:gdLst>
                <a:gd name="T0" fmla="*/ 9 w 10"/>
                <a:gd name="T1" fmla="*/ 1 h 7"/>
                <a:gd name="T2" fmla="*/ 0 w 10"/>
                <a:gd name="T3" fmla="*/ 5 h 7"/>
                <a:gd name="T4" fmla="*/ 6 w 10"/>
                <a:gd name="T5" fmla="*/ 5 h 7"/>
                <a:gd name="T6" fmla="*/ 9 w 10"/>
                <a:gd name="T7" fmla="*/ 1 h 7"/>
                <a:gd name="T8" fmla="*/ 9 w 10"/>
                <a:gd name="T9" fmla="*/ 1 h 7"/>
              </a:gdLst>
              <a:ahLst/>
              <a:cxnLst>
                <a:cxn ang="0">
                  <a:pos x="T0" y="T1"/>
                </a:cxn>
                <a:cxn ang="0">
                  <a:pos x="T2" y="T3"/>
                </a:cxn>
                <a:cxn ang="0">
                  <a:pos x="T4" y="T5"/>
                </a:cxn>
                <a:cxn ang="0">
                  <a:pos x="T6" y="T7"/>
                </a:cxn>
                <a:cxn ang="0">
                  <a:pos x="T8" y="T9"/>
                </a:cxn>
              </a:cxnLst>
              <a:rect l="0" t="0" r="r" b="b"/>
              <a:pathLst>
                <a:path w="10" h="7">
                  <a:moveTo>
                    <a:pt x="9" y="1"/>
                  </a:moveTo>
                  <a:cubicBezTo>
                    <a:pt x="8" y="1"/>
                    <a:pt x="0" y="5"/>
                    <a:pt x="0" y="5"/>
                  </a:cubicBezTo>
                  <a:cubicBezTo>
                    <a:pt x="2" y="6"/>
                    <a:pt x="5" y="7"/>
                    <a:pt x="6" y="5"/>
                  </a:cubicBezTo>
                  <a:cubicBezTo>
                    <a:pt x="7" y="4"/>
                    <a:pt x="9" y="0"/>
                    <a:pt x="9" y="1"/>
                  </a:cubicBezTo>
                  <a:cubicBezTo>
                    <a:pt x="7" y="1"/>
                    <a:pt x="10" y="0"/>
                    <a:pt x="9"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00" name="Freeform 580">
              <a:extLst>
                <a:ext uri="{FF2B5EF4-FFF2-40B4-BE49-F238E27FC236}">
                  <a16:creationId xmlns:a16="http://schemas.microsoft.com/office/drawing/2014/main" id="{79A1CCDF-9F7D-3B37-2A2B-E929D6B79517}"/>
                </a:ext>
              </a:extLst>
            </p:cNvPr>
            <p:cNvSpPr/>
            <p:nvPr/>
          </p:nvSpPr>
          <p:spPr bwMode="auto">
            <a:xfrm>
              <a:off x="5401847" y="2856674"/>
              <a:ext cx="376377" cy="184395"/>
            </a:xfrm>
            <a:custGeom>
              <a:avLst/>
              <a:gdLst>
                <a:gd name="T0" fmla="*/ 30 w 37"/>
                <a:gd name="T1" fmla="*/ 12 h 17"/>
                <a:gd name="T2" fmla="*/ 27 w 37"/>
                <a:gd name="T3" fmla="*/ 13 h 17"/>
                <a:gd name="T4" fmla="*/ 26 w 37"/>
                <a:gd name="T5" fmla="*/ 10 h 17"/>
                <a:gd name="T6" fmla="*/ 23 w 37"/>
                <a:gd name="T7" fmla="*/ 8 h 17"/>
                <a:gd name="T8" fmla="*/ 22 w 37"/>
                <a:gd name="T9" fmla="*/ 10 h 17"/>
                <a:gd name="T10" fmla="*/ 21 w 37"/>
                <a:gd name="T11" fmla="*/ 9 h 17"/>
                <a:gd name="T12" fmla="*/ 20 w 37"/>
                <a:gd name="T13" fmla="*/ 13 h 17"/>
                <a:gd name="T14" fmla="*/ 17 w 37"/>
                <a:gd name="T15" fmla="*/ 14 h 17"/>
                <a:gd name="T16" fmla="*/ 16 w 37"/>
                <a:gd name="T17" fmla="*/ 16 h 17"/>
                <a:gd name="T18" fmla="*/ 12 w 37"/>
                <a:gd name="T19" fmla="*/ 17 h 17"/>
                <a:gd name="T20" fmla="*/ 10 w 37"/>
                <a:gd name="T21" fmla="*/ 15 h 17"/>
                <a:gd name="T22" fmla="*/ 5 w 37"/>
                <a:gd name="T23" fmla="*/ 16 h 17"/>
                <a:gd name="T24" fmla="*/ 1 w 37"/>
                <a:gd name="T25" fmla="*/ 17 h 17"/>
                <a:gd name="T26" fmla="*/ 2 w 37"/>
                <a:gd name="T27" fmla="*/ 13 h 17"/>
                <a:gd name="T28" fmla="*/ 0 w 37"/>
                <a:gd name="T29" fmla="*/ 14 h 17"/>
                <a:gd name="T30" fmla="*/ 6 w 37"/>
                <a:gd name="T31" fmla="*/ 12 h 17"/>
                <a:gd name="T32" fmla="*/ 9 w 37"/>
                <a:gd name="T33" fmla="*/ 10 h 17"/>
                <a:gd name="T34" fmla="*/ 13 w 37"/>
                <a:gd name="T35" fmla="*/ 7 h 17"/>
                <a:gd name="T36" fmla="*/ 18 w 37"/>
                <a:gd name="T37" fmla="*/ 3 h 17"/>
                <a:gd name="T38" fmla="*/ 24 w 37"/>
                <a:gd name="T39" fmla="*/ 3 h 17"/>
                <a:gd name="T40" fmla="*/ 30 w 37"/>
                <a:gd name="T41" fmla="*/ 3 h 17"/>
                <a:gd name="T42" fmla="*/ 32 w 37"/>
                <a:gd name="T43" fmla="*/ 0 h 17"/>
                <a:gd name="T44" fmla="*/ 36 w 37"/>
                <a:gd name="T45" fmla="*/ 2 h 17"/>
                <a:gd name="T46" fmla="*/ 34 w 37"/>
                <a:gd name="T47" fmla="*/ 4 h 17"/>
                <a:gd name="T48" fmla="*/ 34 w 37"/>
                <a:gd name="T49" fmla="*/ 7 h 17"/>
                <a:gd name="T50" fmla="*/ 35 w 37"/>
                <a:gd name="T51" fmla="*/ 9 h 17"/>
                <a:gd name="T52" fmla="*/ 31 w 37"/>
                <a:gd name="T53" fmla="*/ 10 h 17"/>
                <a:gd name="T54" fmla="*/ 30 w 37"/>
                <a:gd name="T55" fmla="*/ 12 h 17"/>
                <a:gd name="T56" fmla="*/ 30 w 37"/>
                <a:gd name="T5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17">
                  <a:moveTo>
                    <a:pt x="30" y="12"/>
                  </a:moveTo>
                  <a:cubicBezTo>
                    <a:pt x="29" y="13"/>
                    <a:pt x="27" y="13"/>
                    <a:pt x="27" y="13"/>
                  </a:cubicBezTo>
                  <a:cubicBezTo>
                    <a:pt x="24" y="13"/>
                    <a:pt x="25" y="11"/>
                    <a:pt x="26" y="10"/>
                  </a:cubicBezTo>
                  <a:cubicBezTo>
                    <a:pt x="27" y="8"/>
                    <a:pt x="24" y="7"/>
                    <a:pt x="23" y="8"/>
                  </a:cubicBezTo>
                  <a:cubicBezTo>
                    <a:pt x="23" y="9"/>
                    <a:pt x="23" y="10"/>
                    <a:pt x="22" y="10"/>
                  </a:cubicBezTo>
                  <a:cubicBezTo>
                    <a:pt x="22" y="10"/>
                    <a:pt x="21" y="10"/>
                    <a:pt x="21" y="9"/>
                  </a:cubicBezTo>
                  <a:cubicBezTo>
                    <a:pt x="20" y="10"/>
                    <a:pt x="21" y="12"/>
                    <a:pt x="20" y="13"/>
                  </a:cubicBezTo>
                  <a:cubicBezTo>
                    <a:pt x="19" y="15"/>
                    <a:pt x="18" y="13"/>
                    <a:pt x="17" y="14"/>
                  </a:cubicBezTo>
                  <a:cubicBezTo>
                    <a:pt x="16" y="14"/>
                    <a:pt x="17" y="16"/>
                    <a:pt x="16" y="16"/>
                  </a:cubicBezTo>
                  <a:cubicBezTo>
                    <a:pt x="16" y="17"/>
                    <a:pt x="13" y="17"/>
                    <a:pt x="12" y="17"/>
                  </a:cubicBezTo>
                  <a:cubicBezTo>
                    <a:pt x="11" y="16"/>
                    <a:pt x="11" y="14"/>
                    <a:pt x="10" y="15"/>
                  </a:cubicBezTo>
                  <a:cubicBezTo>
                    <a:pt x="8" y="16"/>
                    <a:pt x="7" y="16"/>
                    <a:pt x="5" y="16"/>
                  </a:cubicBezTo>
                  <a:cubicBezTo>
                    <a:pt x="4" y="16"/>
                    <a:pt x="2" y="17"/>
                    <a:pt x="1" y="17"/>
                  </a:cubicBezTo>
                  <a:cubicBezTo>
                    <a:pt x="0" y="17"/>
                    <a:pt x="3" y="14"/>
                    <a:pt x="2" y="13"/>
                  </a:cubicBezTo>
                  <a:cubicBezTo>
                    <a:pt x="2" y="13"/>
                    <a:pt x="1" y="14"/>
                    <a:pt x="0" y="14"/>
                  </a:cubicBezTo>
                  <a:cubicBezTo>
                    <a:pt x="0" y="13"/>
                    <a:pt x="5" y="12"/>
                    <a:pt x="6" y="12"/>
                  </a:cubicBezTo>
                  <a:cubicBezTo>
                    <a:pt x="8" y="12"/>
                    <a:pt x="8" y="11"/>
                    <a:pt x="9" y="10"/>
                  </a:cubicBezTo>
                  <a:cubicBezTo>
                    <a:pt x="11" y="8"/>
                    <a:pt x="12" y="8"/>
                    <a:pt x="13" y="7"/>
                  </a:cubicBezTo>
                  <a:cubicBezTo>
                    <a:pt x="15" y="5"/>
                    <a:pt x="16" y="3"/>
                    <a:pt x="18" y="3"/>
                  </a:cubicBezTo>
                  <a:cubicBezTo>
                    <a:pt x="20" y="2"/>
                    <a:pt x="22" y="2"/>
                    <a:pt x="24" y="3"/>
                  </a:cubicBezTo>
                  <a:cubicBezTo>
                    <a:pt x="26" y="3"/>
                    <a:pt x="29" y="4"/>
                    <a:pt x="30" y="3"/>
                  </a:cubicBezTo>
                  <a:cubicBezTo>
                    <a:pt x="31" y="2"/>
                    <a:pt x="30" y="0"/>
                    <a:pt x="32" y="0"/>
                  </a:cubicBezTo>
                  <a:cubicBezTo>
                    <a:pt x="32" y="0"/>
                    <a:pt x="36" y="1"/>
                    <a:pt x="36" y="2"/>
                  </a:cubicBezTo>
                  <a:cubicBezTo>
                    <a:pt x="37" y="2"/>
                    <a:pt x="34" y="3"/>
                    <a:pt x="34" y="4"/>
                  </a:cubicBezTo>
                  <a:cubicBezTo>
                    <a:pt x="34" y="5"/>
                    <a:pt x="37" y="6"/>
                    <a:pt x="34" y="7"/>
                  </a:cubicBezTo>
                  <a:cubicBezTo>
                    <a:pt x="33" y="8"/>
                    <a:pt x="36" y="9"/>
                    <a:pt x="35" y="9"/>
                  </a:cubicBezTo>
                  <a:cubicBezTo>
                    <a:pt x="33" y="10"/>
                    <a:pt x="32" y="10"/>
                    <a:pt x="31" y="10"/>
                  </a:cubicBezTo>
                  <a:cubicBezTo>
                    <a:pt x="31" y="11"/>
                    <a:pt x="31" y="11"/>
                    <a:pt x="30" y="12"/>
                  </a:cubicBezTo>
                  <a:cubicBezTo>
                    <a:pt x="29" y="13"/>
                    <a:pt x="31" y="11"/>
                    <a:pt x="30" y="1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01" name="Freeform 581">
              <a:extLst>
                <a:ext uri="{FF2B5EF4-FFF2-40B4-BE49-F238E27FC236}">
                  <a16:creationId xmlns:a16="http://schemas.microsoft.com/office/drawing/2014/main" id="{02366DBD-83D1-6C5B-80AB-1A01263E680E}"/>
                </a:ext>
              </a:extLst>
            </p:cNvPr>
            <p:cNvSpPr/>
            <p:nvPr/>
          </p:nvSpPr>
          <p:spPr bwMode="auto">
            <a:xfrm>
              <a:off x="5809589" y="2930426"/>
              <a:ext cx="80154" cy="22128"/>
            </a:xfrm>
            <a:custGeom>
              <a:avLst/>
              <a:gdLst>
                <a:gd name="T0" fmla="*/ 6 w 8"/>
                <a:gd name="T1" fmla="*/ 2 h 2"/>
                <a:gd name="T2" fmla="*/ 3 w 8"/>
                <a:gd name="T3" fmla="*/ 0 h 2"/>
                <a:gd name="T4" fmla="*/ 6 w 8"/>
                <a:gd name="T5" fmla="*/ 2 h 2"/>
              </a:gdLst>
              <a:ahLst/>
              <a:cxnLst>
                <a:cxn ang="0">
                  <a:pos x="T0" y="T1"/>
                </a:cxn>
                <a:cxn ang="0">
                  <a:pos x="T2" y="T3"/>
                </a:cxn>
                <a:cxn ang="0">
                  <a:pos x="T4" y="T5"/>
                </a:cxn>
              </a:cxnLst>
              <a:rect l="0" t="0" r="r" b="b"/>
              <a:pathLst>
                <a:path w="8" h="2">
                  <a:moveTo>
                    <a:pt x="6" y="2"/>
                  </a:moveTo>
                  <a:cubicBezTo>
                    <a:pt x="4" y="2"/>
                    <a:pt x="0" y="1"/>
                    <a:pt x="3" y="0"/>
                  </a:cubicBezTo>
                  <a:cubicBezTo>
                    <a:pt x="5" y="0"/>
                    <a:pt x="8" y="2"/>
                    <a:pt x="6"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02" name="Freeform 582">
              <a:extLst>
                <a:ext uri="{FF2B5EF4-FFF2-40B4-BE49-F238E27FC236}">
                  <a16:creationId xmlns:a16="http://schemas.microsoft.com/office/drawing/2014/main" id="{6D6559E9-C741-4935-6F08-1027EB2FFDDC}"/>
                </a:ext>
              </a:extLst>
            </p:cNvPr>
            <p:cNvSpPr/>
            <p:nvPr/>
          </p:nvSpPr>
          <p:spPr bwMode="auto">
            <a:xfrm>
              <a:off x="5879289" y="2779230"/>
              <a:ext cx="216069" cy="106947"/>
            </a:xfrm>
            <a:custGeom>
              <a:avLst/>
              <a:gdLst>
                <a:gd name="T0" fmla="*/ 7 w 21"/>
                <a:gd name="T1" fmla="*/ 9 h 10"/>
                <a:gd name="T2" fmla="*/ 2 w 21"/>
                <a:gd name="T3" fmla="*/ 4 h 10"/>
                <a:gd name="T4" fmla="*/ 9 w 21"/>
                <a:gd name="T5" fmla="*/ 2 h 10"/>
                <a:gd name="T6" fmla="*/ 17 w 21"/>
                <a:gd name="T7" fmla="*/ 0 h 10"/>
                <a:gd name="T8" fmla="*/ 19 w 21"/>
                <a:gd name="T9" fmla="*/ 2 h 10"/>
                <a:gd name="T10" fmla="*/ 14 w 21"/>
                <a:gd name="T11" fmla="*/ 4 h 10"/>
                <a:gd name="T12" fmla="*/ 15 w 21"/>
                <a:gd name="T13" fmla="*/ 7 h 10"/>
                <a:gd name="T14" fmla="*/ 7 w 21"/>
                <a:gd name="T15" fmla="*/ 9 h 10"/>
                <a:gd name="T16" fmla="*/ 7 w 21"/>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
                  <a:moveTo>
                    <a:pt x="7" y="9"/>
                  </a:moveTo>
                  <a:cubicBezTo>
                    <a:pt x="6" y="9"/>
                    <a:pt x="0" y="6"/>
                    <a:pt x="2" y="4"/>
                  </a:cubicBezTo>
                  <a:cubicBezTo>
                    <a:pt x="4" y="2"/>
                    <a:pt x="7" y="2"/>
                    <a:pt x="9" y="2"/>
                  </a:cubicBezTo>
                  <a:cubicBezTo>
                    <a:pt x="12" y="1"/>
                    <a:pt x="15" y="0"/>
                    <a:pt x="17" y="0"/>
                  </a:cubicBezTo>
                  <a:cubicBezTo>
                    <a:pt x="18" y="0"/>
                    <a:pt x="21" y="1"/>
                    <a:pt x="19" y="2"/>
                  </a:cubicBezTo>
                  <a:cubicBezTo>
                    <a:pt x="18" y="3"/>
                    <a:pt x="15" y="2"/>
                    <a:pt x="14" y="4"/>
                  </a:cubicBezTo>
                  <a:cubicBezTo>
                    <a:pt x="14" y="4"/>
                    <a:pt x="19" y="6"/>
                    <a:pt x="15" y="7"/>
                  </a:cubicBezTo>
                  <a:cubicBezTo>
                    <a:pt x="13" y="8"/>
                    <a:pt x="10" y="10"/>
                    <a:pt x="7" y="9"/>
                  </a:cubicBezTo>
                  <a:cubicBezTo>
                    <a:pt x="5" y="9"/>
                    <a:pt x="9" y="10"/>
                    <a:pt x="7" y="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03" name="Freeform 583">
              <a:extLst>
                <a:ext uri="{FF2B5EF4-FFF2-40B4-BE49-F238E27FC236}">
                  <a16:creationId xmlns:a16="http://schemas.microsoft.com/office/drawing/2014/main" id="{ED5C0E7D-E36E-6395-1825-477ED79BA0D4}"/>
                </a:ext>
              </a:extLst>
            </p:cNvPr>
            <p:cNvSpPr/>
            <p:nvPr/>
          </p:nvSpPr>
          <p:spPr bwMode="auto">
            <a:xfrm>
              <a:off x="5788678" y="2801354"/>
              <a:ext cx="80154" cy="44255"/>
            </a:xfrm>
            <a:custGeom>
              <a:avLst/>
              <a:gdLst>
                <a:gd name="T0" fmla="*/ 6 w 8"/>
                <a:gd name="T1" fmla="*/ 4 h 4"/>
                <a:gd name="T2" fmla="*/ 3 w 8"/>
                <a:gd name="T3" fmla="*/ 0 h 4"/>
                <a:gd name="T4" fmla="*/ 6 w 8"/>
                <a:gd name="T5" fmla="*/ 4 h 4"/>
              </a:gdLst>
              <a:ahLst/>
              <a:cxnLst>
                <a:cxn ang="0">
                  <a:pos x="T0" y="T1"/>
                </a:cxn>
                <a:cxn ang="0">
                  <a:pos x="T2" y="T3"/>
                </a:cxn>
                <a:cxn ang="0">
                  <a:pos x="T4" y="T5"/>
                </a:cxn>
              </a:cxnLst>
              <a:rect l="0" t="0" r="r" b="b"/>
              <a:pathLst>
                <a:path w="8" h="4">
                  <a:moveTo>
                    <a:pt x="6" y="4"/>
                  </a:moveTo>
                  <a:cubicBezTo>
                    <a:pt x="4" y="4"/>
                    <a:pt x="0" y="0"/>
                    <a:pt x="3" y="0"/>
                  </a:cubicBezTo>
                  <a:cubicBezTo>
                    <a:pt x="6" y="0"/>
                    <a:pt x="8" y="3"/>
                    <a:pt x="6"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04" name="Freeform 584">
              <a:extLst>
                <a:ext uri="{FF2B5EF4-FFF2-40B4-BE49-F238E27FC236}">
                  <a16:creationId xmlns:a16="http://schemas.microsoft.com/office/drawing/2014/main" id="{2C35DC46-8FD6-5877-E852-05D30631D874}"/>
                </a:ext>
              </a:extLst>
            </p:cNvPr>
            <p:cNvSpPr/>
            <p:nvPr/>
          </p:nvSpPr>
          <p:spPr bwMode="auto">
            <a:xfrm>
              <a:off x="5900199" y="2701782"/>
              <a:ext cx="216069" cy="77445"/>
            </a:xfrm>
            <a:custGeom>
              <a:avLst/>
              <a:gdLst>
                <a:gd name="T0" fmla="*/ 1 w 21"/>
                <a:gd name="T1" fmla="*/ 5 h 7"/>
                <a:gd name="T2" fmla="*/ 4 w 21"/>
                <a:gd name="T3" fmla="*/ 4 h 7"/>
                <a:gd name="T4" fmla="*/ 9 w 21"/>
                <a:gd name="T5" fmla="*/ 1 h 7"/>
                <a:gd name="T6" fmla="*/ 18 w 21"/>
                <a:gd name="T7" fmla="*/ 3 h 7"/>
                <a:gd name="T8" fmla="*/ 11 w 21"/>
                <a:gd name="T9" fmla="*/ 6 h 7"/>
                <a:gd name="T10" fmla="*/ 6 w 21"/>
                <a:gd name="T11" fmla="*/ 6 h 7"/>
                <a:gd name="T12" fmla="*/ 1 w 21"/>
                <a:gd name="T13" fmla="*/ 5 h 7"/>
                <a:gd name="T14" fmla="*/ 1 w 2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 y="5"/>
                  </a:moveTo>
                  <a:cubicBezTo>
                    <a:pt x="0" y="5"/>
                    <a:pt x="3" y="4"/>
                    <a:pt x="4" y="4"/>
                  </a:cubicBezTo>
                  <a:cubicBezTo>
                    <a:pt x="6" y="3"/>
                    <a:pt x="7" y="2"/>
                    <a:pt x="9" y="1"/>
                  </a:cubicBezTo>
                  <a:cubicBezTo>
                    <a:pt x="12" y="0"/>
                    <a:pt x="15" y="1"/>
                    <a:pt x="18" y="3"/>
                  </a:cubicBezTo>
                  <a:cubicBezTo>
                    <a:pt x="21" y="6"/>
                    <a:pt x="12" y="6"/>
                    <a:pt x="11" y="6"/>
                  </a:cubicBezTo>
                  <a:cubicBezTo>
                    <a:pt x="9" y="6"/>
                    <a:pt x="8" y="7"/>
                    <a:pt x="6" y="6"/>
                  </a:cubicBezTo>
                  <a:cubicBezTo>
                    <a:pt x="4" y="5"/>
                    <a:pt x="2" y="6"/>
                    <a:pt x="1" y="5"/>
                  </a:cubicBezTo>
                  <a:cubicBezTo>
                    <a:pt x="0" y="4"/>
                    <a:pt x="2" y="6"/>
                    <a:pt x="1"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05" name="Freeform 585">
              <a:extLst>
                <a:ext uri="{FF2B5EF4-FFF2-40B4-BE49-F238E27FC236}">
                  <a16:creationId xmlns:a16="http://schemas.microsoft.com/office/drawing/2014/main" id="{51A07C51-04CD-BDA7-5DCE-292C76EE4A95}"/>
                </a:ext>
              </a:extLst>
            </p:cNvPr>
            <p:cNvSpPr/>
            <p:nvPr/>
          </p:nvSpPr>
          <p:spPr bwMode="auto">
            <a:xfrm>
              <a:off x="6422942" y="2930426"/>
              <a:ext cx="285766" cy="206523"/>
            </a:xfrm>
            <a:custGeom>
              <a:avLst/>
              <a:gdLst>
                <a:gd name="T0" fmla="*/ 22 w 28"/>
                <a:gd name="T1" fmla="*/ 19 h 19"/>
                <a:gd name="T2" fmla="*/ 15 w 28"/>
                <a:gd name="T3" fmla="*/ 19 h 19"/>
                <a:gd name="T4" fmla="*/ 15 w 28"/>
                <a:gd name="T5" fmla="*/ 17 h 19"/>
                <a:gd name="T6" fmla="*/ 12 w 28"/>
                <a:gd name="T7" fmla="*/ 15 h 19"/>
                <a:gd name="T8" fmla="*/ 17 w 28"/>
                <a:gd name="T9" fmla="*/ 13 h 19"/>
                <a:gd name="T10" fmla="*/ 16 w 28"/>
                <a:gd name="T11" fmla="*/ 12 h 19"/>
                <a:gd name="T12" fmla="*/ 9 w 28"/>
                <a:gd name="T13" fmla="*/ 13 h 19"/>
                <a:gd name="T14" fmla="*/ 2 w 28"/>
                <a:gd name="T15" fmla="*/ 13 h 19"/>
                <a:gd name="T16" fmla="*/ 1 w 28"/>
                <a:gd name="T17" fmla="*/ 12 h 19"/>
                <a:gd name="T18" fmla="*/ 7 w 28"/>
                <a:gd name="T19" fmla="*/ 10 h 19"/>
                <a:gd name="T20" fmla="*/ 4 w 28"/>
                <a:gd name="T21" fmla="*/ 8 h 19"/>
                <a:gd name="T22" fmla="*/ 7 w 28"/>
                <a:gd name="T23" fmla="*/ 6 h 19"/>
                <a:gd name="T24" fmla="*/ 3 w 28"/>
                <a:gd name="T25" fmla="*/ 6 h 19"/>
                <a:gd name="T26" fmla="*/ 7 w 28"/>
                <a:gd name="T27" fmla="*/ 4 h 19"/>
                <a:gd name="T28" fmla="*/ 13 w 28"/>
                <a:gd name="T29" fmla="*/ 8 h 19"/>
                <a:gd name="T30" fmla="*/ 16 w 28"/>
                <a:gd name="T31" fmla="*/ 9 h 19"/>
                <a:gd name="T32" fmla="*/ 13 w 28"/>
                <a:gd name="T33" fmla="*/ 7 h 19"/>
                <a:gd name="T34" fmla="*/ 14 w 28"/>
                <a:gd name="T35" fmla="*/ 5 h 19"/>
                <a:gd name="T36" fmla="*/ 11 w 28"/>
                <a:gd name="T37" fmla="*/ 4 h 19"/>
                <a:gd name="T38" fmla="*/ 11 w 28"/>
                <a:gd name="T39" fmla="*/ 2 h 19"/>
                <a:gd name="T40" fmla="*/ 7 w 28"/>
                <a:gd name="T41" fmla="*/ 3 h 19"/>
                <a:gd name="T42" fmla="*/ 13 w 28"/>
                <a:gd name="T43" fmla="*/ 1 h 19"/>
                <a:gd name="T44" fmla="*/ 12 w 28"/>
                <a:gd name="T45" fmla="*/ 2 h 19"/>
                <a:gd name="T46" fmla="*/ 15 w 28"/>
                <a:gd name="T47" fmla="*/ 3 h 19"/>
                <a:gd name="T48" fmla="*/ 21 w 28"/>
                <a:gd name="T49" fmla="*/ 2 h 19"/>
                <a:gd name="T50" fmla="*/ 26 w 28"/>
                <a:gd name="T51" fmla="*/ 8 h 19"/>
                <a:gd name="T52" fmla="*/ 27 w 28"/>
                <a:gd name="T53" fmla="*/ 12 h 19"/>
                <a:gd name="T54" fmla="*/ 26 w 28"/>
                <a:gd name="T55" fmla="*/ 14 h 19"/>
                <a:gd name="T56" fmla="*/ 26 w 28"/>
                <a:gd name="T57" fmla="*/ 17 h 19"/>
                <a:gd name="T58" fmla="*/ 22 w 28"/>
                <a:gd name="T5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9">
                  <a:moveTo>
                    <a:pt x="22" y="19"/>
                  </a:moveTo>
                  <a:cubicBezTo>
                    <a:pt x="20" y="19"/>
                    <a:pt x="17" y="19"/>
                    <a:pt x="15" y="19"/>
                  </a:cubicBezTo>
                  <a:cubicBezTo>
                    <a:pt x="12" y="19"/>
                    <a:pt x="15" y="18"/>
                    <a:pt x="15" y="17"/>
                  </a:cubicBezTo>
                  <a:cubicBezTo>
                    <a:pt x="16" y="16"/>
                    <a:pt x="11" y="16"/>
                    <a:pt x="12" y="15"/>
                  </a:cubicBezTo>
                  <a:cubicBezTo>
                    <a:pt x="13" y="14"/>
                    <a:pt x="15" y="13"/>
                    <a:pt x="17" y="13"/>
                  </a:cubicBezTo>
                  <a:cubicBezTo>
                    <a:pt x="18" y="12"/>
                    <a:pt x="17" y="12"/>
                    <a:pt x="16" y="12"/>
                  </a:cubicBezTo>
                  <a:cubicBezTo>
                    <a:pt x="14" y="11"/>
                    <a:pt x="12" y="12"/>
                    <a:pt x="9" y="13"/>
                  </a:cubicBezTo>
                  <a:cubicBezTo>
                    <a:pt x="7" y="13"/>
                    <a:pt x="5" y="13"/>
                    <a:pt x="2" y="13"/>
                  </a:cubicBezTo>
                  <a:cubicBezTo>
                    <a:pt x="2" y="14"/>
                    <a:pt x="0" y="14"/>
                    <a:pt x="1" y="12"/>
                  </a:cubicBezTo>
                  <a:cubicBezTo>
                    <a:pt x="3" y="10"/>
                    <a:pt x="5" y="11"/>
                    <a:pt x="7" y="10"/>
                  </a:cubicBezTo>
                  <a:cubicBezTo>
                    <a:pt x="11" y="9"/>
                    <a:pt x="4" y="9"/>
                    <a:pt x="4" y="8"/>
                  </a:cubicBezTo>
                  <a:cubicBezTo>
                    <a:pt x="3" y="8"/>
                    <a:pt x="7" y="6"/>
                    <a:pt x="7" y="6"/>
                  </a:cubicBezTo>
                  <a:cubicBezTo>
                    <a:pt x="7" y="6"/>
                    <a:pt x="4" y="6"/>
                    <a:pt x="3" y="6"/>
                  </a:cubicBezTo>
                  <a:cubicBezTo>
                    <a:pt x="3" y="5"/>
                    <a:pt x="6" y="4"/>
                    <a:pt x="7" y="4"/>
                  </a:cubicBezTo>
                  <a:cubicBezTo>
                    <a:pt x="9" y="4"/>
                    <a:pt x="11" y="7"/>
                    <a:pt x="13" y="8"/>
                  </a:cubicBezTo>
                  <a:cubicBezTo>
                    <a:pt x="14" y="8"/>
                    <a:pt x="15" y="10"/>
                    <a:pt x="16" y="9"/>
                  </a:cubicBezTo>
                  <a:cubicBezTo>
                    <a:pt x="19" y="7"/>
                    <a:pt x="13" y="7"/>
                    <a:pt x="13" y="7"/>
                  </a:cubicBezTo>
                  <a:cubicBezTo>
                    <a:pt x="14" y="7"/>
                    <a:pt x="18" y="6"/>
                    <a:pt x="14" y="5"/>
                  </a:cubicBezTo>
                  <a:cubicBezTo>
                    <a:pt x="13" y="5"/>
                    <a:pt x="12" y="5"/>
                    <a:pt x="11" y="4"/>
                  </a:cubicBezTo>
                  <a:cubicBezTo>
                    <a:pt x="9" y="3"/>
                    <a:pt x="11" y="3"/>
                    <a:pt x="11" y="2"/>
                  </a:cubicBezTo>
                  <a:cubicBezTo>
                    <a:pt x="10" y="2"/>
                    <a:pt x="7" y="3"/>
                    <a:pt x="7" y="3"/>
                  </a:cubicBezTo>
                  <a:cubicBezTo>
                    <a:pt x="6" y="2"/>
                    <a:pt x="13" y="1"/>
                    <a:pt x="13" y="1"/>
                  </a:cubicBezTo>
                  <a:cubicBezTo>
                    <a:pt x="13" y="1"/>
                    <a:pt x="12" y="2"/>
                    <a:pt x="12" y="2"/>
                  </a:cubicBezTo>
                  <a:cubicBezTo>
                    <a:pt x="11" y="3"/>
                    <a:pt x="14" y="3"/>
                    <a:pt x="15" y="3"/>
                  </a:cubicBezTo>
                  <a:cubicBezTo>
                    <a:pt x="18" y="4"/>
                    <a:pt x="19" y="4"/>
                    <a:pt x="21" y="2"/>
                  </a:cubicBezTo>
                  <a:cubicBezTo>
                    <a:pt x="24" y="0"/>
                    <a:pt x="27" y="6"/>
                    <a:pt x="26" y="8"/>
                  </a:cubicBezTo>
                  <a:cubicBezTo>
                    <a:pt x="26" y="10"/>
                    <a:pt x="26" y="11"/>
                    <a:pt x="27" y="12"/>
                  </a:cubicBezTo>
                  <a:cubicBezTo>
                    <a:pt x="28" y="14"/>
                    <a:pt x="28" y="15"/>
                    <a:pt x="26" y="14"/>
                  </a:cubicBezTo>
                  <a:cubicBezTo>
                    <a:pt x="24" y="12"/>
                    <a:pt x="25" y="16"/>
                    <a:pt x="26" y="17"/>
                  </a:cubicBezTo>
                  <a:cubicBezTo>
                    <a:pt x="27" y="18"/>
                    <a:pt x="23" y="19"/>
                    <a:pt x="22" y="1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06" name="Freeform 586">
              <a:extLst>
                <a:ext uri="{FF2B5EF4-FFF2-40B4-BE49-F238E27FC236}">
                  <a16:creationId xmlns:a16="http://schemas.microsoft.com/office/drawing/2014/main" id="{41AD9EC6-4D69-3CD0-13CD-81BC0C2CEE1F}"/>
                </a:ext>
              </a:extLst>
            </p:cNvPr>
            <p:cNvSpPr/>
            <p:nvPr/>
          </p:nvSpPr>
          <p:spPr bwMode="auto">
            <a:xfrm>
              <a:off x="6391579" y="3030002"/>
              <a:ext cx="90610" cy="29502"/>
            </a:xfrm>
            <a:custGeom>
              <a:avLst/>
              <a:gdLst>
                <a:gd name="T0" fmla="*/ 1 w 9"/>
                <a:gd name="T1" fmla="*/ 3 h 3"/>
                <a:gd name="T2" fmla="*/ 7 w 9"/>
                <a:gd name="T3" fmla="*/ 0 h 3"/>
                <a:gd name="T4" fmla="*/ 1 w 9"/>
                <a:gd name="T5" fmla="*/ 3 h 3"/>
              </a:gdLst>
              <a:ahLst/>
              <a:cxnLst>
                <a:cxn ang="0">
                  <a:pos x="T0" y="T1"/>
                </a:cxn>
                <a:cxn ang="0">
                  <a:pos x="T2" y="T3"/>
                </a:cxn>
                <a:cxn ang="0">
                  <a:pos x="T4" y="T5"/>
                </a:cxn>
              </a:cxnLst>
              <a:rect l="0" t="0" r="r" b="b"/>
              <a:pathLst>
                <a:path w="9" h="3">
                  <a:moveTo>
                    <a:pt x="1" y="3"/>
                  </a:moveTo>
                  <a:cubicBezTo>
                    <a:pt x="4" y="2"/>
                    <a:pt x="9" y="0"/>
                    <a:pt x="7" y="0"/>
                  </a:cubicBezTo>
                  <a:cubicBezTo>
                    <a:pt x="4" y="0"/>
                    <a:pt x="0" y="3"/>
                    <a:pt x="1"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07" name="Freeform 587">
              <a:extLst>
                <a:ext uri="{FF2B5EF4-FFF2-40B4-BE49-F238E27FC236}">
                  <a16:creationId xmlns:a16="http://schemas.microsoft.com/office/drawing/2014/main" id="{4AAD0FAB-AD34-5DE1-F0F0-1494F33501DC}"/>
                </a:ext>
              </a:extLst>
            </p:cNvPr>
            <p:cNvSpPr/>
            <p:nvPr/>
          </p:nvSpPr>
          <p:spPr bwMode="auto">
            <a:xfrm>
              <a:off x="6370669" y="3018939"/>
              <a:ext cx="83638" cy="22128"/>
            </a:xfrm>
            <a:custGeom>
              <a:avLst/>
              <a:gdLst>
                <a:gd name="T0" fmla="*/ 1 w 8"/>
                <a:gd name="T1" fmla="*/ 2 h 2"/>
                <a:gd name="T2" fmla="*/ 6 w 8"/>
                <a:gd name="T3" fmla="*/ 0 h 2"/>
                <a:gd name="T4" fmla="*/ 1 w 8"/>
                <a:gd name="T5" fmla="*/ 2 h 2"/>
              </a:gdLst>
              <a:ahLst/>
              <a:cxnLst>
                <a:cxn ang="0">
                  <a:pos x="T0" y="T1"/>
                </a:cxn>
                <a:cxn ang="0">
                  <a:pos x="T2" y="T3"/>
                </a:cxn>
                <a:cxn ang="0">
                  <a:pos x="T4" y="T5"/>
                </a:cxn>
              </a:cxnLst>
              <a:rect l="0" t="0" r="r" b="b"/>
              <a:pathLst>
                <a:path w="8" h="2">
                  <a:moveTo>
                    <a:pt x="1" y="2"/>
                  </a:moveTo>
                  <a:cubicBezTo>
                    <a:pt x="0" y="2"/>
                    <a:pt x="4" y="0"/>
                    <a:pt x="6" y="0"/>
                  </a:cubicBezTo>
                  <a:cubicBezTo>
                    <a:pt x="8" y="0"/>
                    <a:pt x="4" y="2"/>
                    <a:pt x="1"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08" name="Freeform 588">
              <a:extLst>
                <a:ext uri="{FF2B5EF4-FFF2-40B4-BE49-F238E27FC236}">
                  <a16:creationId xmlns:a16="http://schemas.microsoft.com/office/drawing/2014/main" id="{E53B63C8-CBF7-97AA-4934-56ABA08C57A0}"/>
                </a:ext>
              </a:extLst>
            </p:cNvPr>
            <p:cNvSpPr/>
            <p:nvPr/>
          </p:nvSpPr>
          <p:spPr bwMode="auto">
            <a:xfrm>
              <a:off x="6328849" y="2985746"/>
              <a:ext cx="104549" cy="55320"/>
            </a:xfrm>
            <a:custGeom>
              <a:avLst/>
              <a:gdLst>
                <a:gd name="T0" fmla="*/ 2 w 10"/>
                <a:gd name="T1" fmla="*/ 3 h 5"/>
                <a:gd name="T2" fmla="*/ 10 w 10"/>
                <a:gd name="T3" fmla="*/ 1 h 5"/>
                <a:gd name="T4" fmla="*/ 2 w 10"/>
                <a:gd name="T5" fmla="*/ 3 h 5"/>
              </a:gdLst>
              <a:ahLst/>
              <a:cxnLst>
                <a:cxn ang="0">
                  <a:pos x="T0" y="T1"/>
                </a:cxn>
                <a:cxn ang="0">
                  <a:pos x="T2" y="T3"/>
                </a:cxn>
                <a:cxn ang="0">
                  <a:pos x="T4" y="T5"/>
                </a:cxn>
              </a:cxnLst>
              <a:rect l="0" t="0" r="r" b="b"/>
              <a:pathLst>
                <a:path w="10" h="5">
                  <a:moveTo>
                    <a:pt x="2" y="3"/>
                  </a:moveTo>
                  <a:cubicBezTo>
                    <a:pt x="0" y="2"/>
                    <a:pt x="10" y="0"/>
                    <a:pt x="10" y="1"/>
                  </a:cubicBezTo>
                  <a:cubicBezTo>
                    <a:pt x="10" y="2"/>
                    <a:pt x="6" y="5"/>
                    <a:pt x="2"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09" name="Freeform 589">
              <a:extLst>
                <a:ext uri="{FF2B5EF4-FFF2-40B4-BE49-F238E27FC236}">
                  <a16:creationId xmlns:a16="http://schemas.microsoft.com/office/drawing/2014/main" id="{DF914C0D-59B9-79B3-1162-71B7F19FD229}"/>
                </a:ext>
              </a:extLst>
            </p:cNvPr>
            <p:cNvSpPr/>
            <p:nvPr/>
          </p:nvSpPr>
          <p:spPr bwMode="auto">
            <a:xfrm>
              <a:off x="6339306" y="2941494"/>
              <a:ext cx="73184" cy="55320"/>
            </a:xfrm>
            <a:custGeom>
              <a:avLst/>
              <a:gdLst>
                <a:gd name="T0" fmla="*/ 1 w 7"/>
                <a:gd name="T1" fmla="*/ 5 h 5"/>
                <a:gd name="T2" fmla="*/ 0 w 7"/>
                <a:gd name="T3" fmla="*/ 1 h 5"/>
                <a:gd name="T4" fmla="*/ 4 w 7"/>
                <a:gd name="T5" fmla="*/ 2 h 5"/>
                <a:gd name="T6" fmla="*/ 7 w 7"/>
                <a:gd name="T7" fmla="*/ 4 h 5"/>
                <a:gd name="T8" fmla="*/ 1 w 7"/>
                <a:gd name="T9" fmla="*/ 5 h 5"/>
                <a:gd name="T10" fmla="*/ 1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1" y="5"/>
                  </a:moveTo>
                  <a:cubicBezTo>
                    <a:pt x="0" y="4"/>
                    <a:pt x="0" y="2"/>
                    <a:pt x="0" y="1"/>
                  </a:cubicBezTo>
                  <a:cubicBezTo>
                    <a:pt x="1" y="0"/>
                    <a:pt x="3" y="1"/>
                    <a:pt x="4" y="2"/>
                  </a:cubicBezTo>
                  <a:cubicBezTo>
                    <a:pt x="4" y="2"/>
                    <a:pt x="7" y="3"/>
                    <a:pt x="7" y="4"/>
                  </a:cubicBezTo>
                  <a:cubicBezTo>
                    <a:pt x="7" y="4"/>
                    <a:pt x="2" y="5"/>
                    <a:pt x="1" y="5"/>
                  </a:cubicBezTo>
                  <a:cubicBezTo>
                    <a:pt x="0" y="4"/>
                    <a:pt x="4" y="5"/>
                    <a:pt x="1"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10" name="Freeform 590">
              <a:extLst>
                <a:ext uri="{FF2B5EF4-FFF2-40B4-BE49-F238E27FC236}">
                  <a16:creationId xmlns:a16="http://schemas.microsoft.com/office/drawing/2014/main" id="{7488970C-D30B-B7B2-FB3F-99E48884DA15}"/>
                </a:ext>
              </a:extLst>
            </p:cNvPr>
            <p:cNvSpPr/>
            <p:nvPr/>
          </p:nvSpPr>
          <p:spPr bwMode="auto">
            <a:xfrm>
              <a:off x="6238241" y="2812416"/>
              <a:ext cx="121974" cy="95888"/>
            </a:xfrm>
            <a:custGeom>
              <a:avLst/>
              <a:gdLst>
                <a:gd name="T0" fmla="*/ 8 w 12"/>
                <a:gd name="T1" fmla="*/ 8 h 9"/>
                <a:gd name="T2" fmla="*/ 3 w 12"/>
                <a:gd name="T3" fmla="*/ 1 h 9"/>
                <a:gd name="T4" fmla="*/ 8 w 12"/>
                <a:gd name="T5" fmla="*/ 8 h 9"/>
              </a:gdLst>
              <a:ahLst/>
              <a:cxnLst>
                <a:cxn ang="0">
                  <a:pos x="T0" y="T1"/>
                </a:cxn>
                <a:cxn ang="0">
                  <a:pos x="T2" y="T3"/>
                </a:cxn>
                <a:cxn ang="0">
                  <a:pos x="T4" y="T5"/>
                </a:cxn>
              </a:cxnLst>
              <a:rect l="0" t="0" r="r" b="b"/>
              <a:pathLst>
                <a:path w="12" h="9">
                  <a:moveTo>
                    <a:pt x="8" y="8"/>
                  </a:moveTo>
                  <a:cubicBezTo>
                    <a:pt x="6" y="9"/>
                    <a:pt x="0" y="0"/>
                    <a:pt x="3" y="1"/>
                  </a:cubicBezTo>
                  <a:cubicBezTo>
                    <a:pt x="6" y="3"/>
                    <a:pt x="12" y="8"/>
                    <a:pt x="8" y="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11" name="Freeform 591">
              <a:extLst>
                <a:ext uri="{FF2B5EF4-FFF2-40B4-BE49-F238E27FC236}">
                  <a16:creationId xmlns:a16="http://schemas.microsoft.com/office/drawing/2014/main" id="{D09F8476-F856-EBAD-1821-69BFFB4A0981}"/>
                </a:ext>
              </a:extLst>
            </p:cNvPr>
            <p:cNvSpPr/>
            <p:nvPr/>
          </p:nvSpPr>
          <p:spPr bwMode="auto">
            <a:xfrm>
              <a:off x="6433399" y="2801354"/>
              <a:ext cx="90610" cy="33190"/>
            </a:xfrm>
            <a:custGeom>
              <a:avLst/>
              <a:gdLst>
                <a:gd name="T0" fmla="*/ 2 w 9"/>
                <a:gd name="T1" fmla="*/ 1 h 3"/>
                <a:gd name="T2" fmla="*/ 8 w 9"/>
                <a:gd name="T3" fmla="*/ 2 h 3"/>
                <a:gd name="T4" fmla="*/ 2 w 9"/>
                <a:gd name="T5" fmla="*/ 1 h 3"/>
              </a:gdLst>
              <a:ahLst/>
              <a:cxnLst>
                <a:cxn ang="0">
                  <a:pos x="T0" y="T1"/>
                </a:cxn>
                <a:cxn ang="0">
                  <a:pos x="T2" y="T3"/>
                </a:cxn>
                <a:cxn ang="0">
                  <a:pos x="T4" y="T5"/>
                </a:cxn>
              </a:cxnLst>
              <a:rect l="0" t="0" r="r" b="b"/>
              <a:pathLst>
                <a:path w="9" h="3">
                  <a:moveTo>
                    <a:pt x="2" y="1"/>
                  </a:moveTo>
                  <a:cubicBezTo>
                    <a:pt x="5" y="0"/>
                    <a:pt x="9" y="2"/>
                    <a:pt x="8" y="2"/>
                  </a:cubicBezTo>
                  <a:cubicBezTo>
                    <a:pt x="3" y="3"/>
                    <a:pt x="0" y="2"/>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12" name="Freeform 592">
              <a:extLst>
                <a:ext uri="{FF2B5EF4-FFF2-40B4-BE49-F238E27FC236}">
                  <a16:creationId xmlns:a16="http://schemas.microsoft.com/office/drawing/2014/main" id="{16777C57-229E-ABEC-D61F-BCE3CD54A614}"/>
                </a:ext>
              </a:extLst>
            </p:cNvPr>
            <p:cNvSpPr/>
            <p:nvPr/>
          </p:nvSpPr>
          <p:spPr bwMode="auto">
            <a:xfrm>
              <a:off x="6259149" y="2628024"/>
              <a:ext cx="365922" cy="206523"/>
            </a:xfrm>
            <a:custGeom>
              <a:avLst/>
              <a:gdLst>
                <a:gd name="T0" fmla="*/ 28 w 36"/>
                <a:gd name="T1" fmla="*/ 17 h 19"/>
                <a:gd name="T2" fmla="*/ 27 w 36"/>
                <a:gd name="T3" fmla="*/ 15 h 19"/>
                <a:gd name="T4" fmla="*/ 22 w 36"/>
                <a:gd name="T5" fmla="*/ 13 h 19"/>
                <a:gd name="T6" fmla="*/ 14 w 36"/>
                <a:gd name="T7" fmla="*/ 14 h 19"/>
                <a:gd name="T8" fmla="*/ 18 w 36"/>
                <a:gd name="T9" fmla="*/ 12 h 19"/>
                <a:gd name="T10" fmla="*/ 8 w 36"/>
                <a:gd name="T11" fmla="*/ 12 h 19"/>
                <a:gd name="T12" fmla="*/ 13 w 36"/>
                <a:gd name="T13" fmla="*/ 10 h 19"/>
                <a:gd name="T14" fmla="*/ 12 w 36"/>
                <a:gd name="T15" fmla="*/ 9 h 19"/>
                <a:gd name="T16" fmla="*/ 13 w 36"/>
                <a:gd name="T17" fmla="*/ 8 h 19"/>
                <a:gd name="T18" fmla="*/ 11 w 36"/>
                <a:gd name="T19" fmla="*/ 8 h 19"/>
                <a:gd name="T20" fmla="*/ 10 w 36"/>
                <a:gd name="T21" fmla="*/ 6 h 19"/>
                <a:gd name="T22" fmla="*/ 6 w 36"/>
                <a:gd name="T23" fmla="*/ 6 h 19"/>
                <a:gd name="T24" fmla="*/ 3 w 36"/>
                <a:gd name="T25" fmla="*/ 5 h 19"/>
                <a:gd name="T26" fmla="*/ 9 w 36"/>
                <a:gd name="T27" fmla="*/ 2 h 19"/>
                <a:gd name="T28" fmla="*/ 16 w 36"/>
                <a:gd name="T29" fmla="*/ 1 h 19"/>
                <a:gd name="T30" fmla="*/ 18 w 36"/>
                <a:gd name="T31" fmla="*/ 5 h 19"/>
                <a:gd name="T32" fmla="*/ 22 w 36"/>
                <a:gd name="T33" fmla="*/ 4 h 19"/>
                <a:gd name="T34" fmla="*/ 25 w 36"/>
                <a:gd name="T35" fmla="*/ 7 h 19"/>
                <a:gd name="T36" fmla="*/ 30 w 36"/>
                <a:gd name="T37" fmla="*/ 7 h 19"/>
                <a:gd name="T38" fmla="*/ 33 w 36"/>
                <a:gd name="T39" fmla="*/ 12 h 19"/>
                <a:gd name="T40" fmla="*/ 34 w 36"/>
                <a:gd name="T41" fmla="*/ 16 h 19"/>
                <a:gd name="T42" fmla="*/ 28 w 36"/>
                <a:gd name="T43" fmla="*/ 17 h 19"/>
                <a:gd name="T44" fmla="*/ 28 w 36"/>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9">
                  <a:moveTo>
                    <a:pt x="28" y="17"/>
                  </a:moveTo>
                  <a:cubicBezTo>
                    <a:pt x="27" y="17"/>
                    <a:pt x="27" y="16"/>
                    <a:pt x="27" y="15"/>
                  </a:cubicBezTo>
                  <a:cubicBezTo>
                    <a:pt x="26" y="14"/>
                    <a:pt x="23" y="13"/>
                    <a:pt x="22" y="13"/>
                  </a:cubicBezTo>
                  <a:cubicBezTo>
                    <a:pt x="21" y="13"/>
                    <a:pt x="14" y="15"/>
                    <a:pt x="14" y="14"/>
                  </a:cubicBezTo>
                  <a:cubicBezTo>
                    <a:pt x="14" y="14"/>
                    <a:pt x="18" y="12"/>
                    <a:pt x="18" y="12"/>
                  </a:cubicBezTo>
                  <a:cubicBezTo>
                    <a:pt x="15" y="11"/>
                    <a:pt x="11" y="14"/>
                    <a:pt x="8" y="12"/>
                  </a:cubicBezTo>
                  <a:cubicBezTo>
                    <a:pt x="2" y="9"/>
                    <a:pt x="13" y="10"/>
                    <a:pt x="13" y="10"/>
                  </a:cubicBezTo>
                  <a:cubicBezTo>
                    <a:pt x="13" y="10"/>
                    <a:pt x="12" y="9"/>
                    <a:pt x="12" y="9"/>
                  </a:cubicBezTo>
                  <a:cubicBezTo>
                    <a:pt x="12" y="9"/>
                    <a:pt x="13" y="8"/>
                    <a:pt x="13" y="8"/>
                  </a:cubicBezTo>
                  <a:cubicBezTo>
                    <a:pt x="14" y="7"/>
                    <a:pt x="11" y="8"/>
                    <a:pt x="11" y="8"/>
                  </a:cubicBezTo>
                  <a:cubicBezTo>
                    <a:pt x="10" y="7"/>
                    <a:pt x="12" y="6"/>
                    <a:pt x="10" y="6"/>
                  </a:cubicBezTo>
                  <a:cubicBezTo>
                    <a:pt x="9" y="6"/>
                    <a:pt x="7" y="7"/>
                    <a:pt x="6" y="6"/>
                  </a:cubicBezTo>
                  <a:cubicBezTo>
                    <a:pt x="6" y="5"/>
                    <a:pt x="4" y="6"/>
                    <a:pt x="3" y="5"/>
                  </a:cubicBezTo>
                  <a:cubicBezTo>
                    <a:pt x="0" y="0"/>
                    <a:pt x="7" y="2"/>
                    <a:pt x="9" y="2"/>
                  </a:cubicBezTo>
                  <a:cubicBezTo>
                    <a:pt x="11" y="1"/>
                    <a:pt x="14" y="0"/>
                    <a:pt x="16" y="1"/>
                  </a:cubicBezTo>
                  <a:cubicBezTo>
                    <a:pt x="19" y="2"/>
                    <a:pt x="14" y="7"/>
                    <a:pt x="18" y="5"/>
                  </a:cubicBezTo>
                  <a:cubicBezTo>
                    <a:pt x="19" y="5"/>
                    <a:pt x="21" y="3"/>
                    <a:pt x="22" y="4"/>
                  </a:cubicBezTo>
                  <a:cubicBezTo>
                    <a:pt x="23" y="5"/>
                    <a:pt x="24" y="7"/>
                    <a:pt x="25" y="7"/>
                  </a:cubicBezTo>
                  <a:cubicBezTo>
                    <a:pt x="26" y="7"/>
                    <a:pt x="29" y="6"/>
                    <a:pt x="30" y="7"/>
                  </a:cubicBezTo>
                  <a:cubicBezTo>
                    <a:pt x="32" y="8"/>
                    <a:pt x="32" y="11"/>
                    <a:pt x="33" y="12"/>
                  </a:cubicBezTo>
                  <a:cubicBezTo>
                    <a:pt x="34" y="14"/>
                    <a:pt x="36" y="15"/>
                    <a:pt x="34" y="16"/>
                  </a:cubicBezTo>
                  <a:cubicBezTo>
                    <a:pt x="33" y="18"/>
                    <a:pt x="30" y="18"/>
                    <a:pt x="28" y="17"/>
                  </a:cubicBezTo>
                  <a:cubicBezTo>
                    <a:pt x="27" y="16"/>
                    <a:pt x="31" y="19"/>
                    <a:pt x="28" y="1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13" name="Freeform 593">
              <a:extLst>
                <a:ext uri="{FF2B5EF4-FFF2-40B4-BE49-F238E27FC236}">
                  <a16:creationId xmlns:a16="http://schemas.microsoft.com/office/drawing/2014/main" id="{BCFC6DDF-6CC1-FEA3-6AFE-BA046137CFF0}"/>
                </a:ext>
              </a:extLst>
            </p:cNvPr>
            <p:cNvSpPr/>
            <p:nvPr/>
          </p:nvSpPr>
          <p:spPr bwMode="auto">
            <a:xfrm>
              <a:off x="6544916" y="2528452"/>
              <a:ext cx="111517" cy="55320"/>
            </a:xfrm>
            <a:custGeom>
              <a:avLst/>
              <a:gdLst>
                <a:gd name="T0" fmla="*/ 8 w 11"/>
                <a:gd name="T1" fmla="*/ 5 h 5"/>
                <a:gd name="T2" fmla="*/ 4 w 11"/>
                <a:gd name="T3" fmla="*/ 4 h 5"/>
                <a:gd name="T4" fmla="*/ 2 w 11"/>
                <a:gd name="T5" fmla="*/ 3 h 5"/>
                <a:gd name="T6" fmla="*/ 7 w 11"/>
                <a:gd name="T7" fmla="*/ 2 h 5"/>
                <a:gd name="T8" fmla="*/ 8 w 11"/>
                <a:gd name="T9" fmla="*/ 5 h 5"/>
              </a:gdLst>
              <a:ahLst/>
              <a:cxnLst>
                <a:cxn ang="0">
                  <a:pos x="T0" y="T1"/>
                </a:cxn>
                <a:cxn ang="0">
                  <a:pos x="T2" y="T3"/>
                </a:cxn>
                <a:cxn ang="0">
                  <a:pos x="T4" y="T5"/>
                </a:cxn>
                <a:cxn ang="0">
                  <a:pos x="T6" y="T7"/>
                </a:cxn>
                <a:cxn ang="0">
                  <a:pos x="T8" y="T9"/>
                </a:cxn>
              </a:cxnLst>
              <a:rect l="0" t="0" r="r" b="b"/>
              <a:pathLst>
                <a:path w="11" h="5">
                  <a:moveTo>
                    <a:pt x="8" y="5"/>
                  </a:moveTo>
                  <a:cubicBezTo>
                    <a:pt x="6" y="5"/>
                    <a:pt x="6" y="4"/>
                    <a:pt x="4" y="4"/>
                  </a:cubicBezTo>
                  <a:cubicBezTo>
                    <a:pt x="4" y="4"/>
                    <a:pt x="0" y="4"/>
                    <a:pt x="2" y="3"/>
                  </a:cubicBezTo>
                  <a:cubicBezTo>
                    <a:pt x="3" y="1"/>
                    <a:pt x="6" y="0"/>
                    <a:pt x="7" y="2"/>
                  </a:cubicBezTo>
                  <a:cubicBezTo>
                    <a:pt x="9" y="3"/>
                    <a:pt x="11" y="5"/>
                    <a:pt x="8"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14" name="Freeform 594">
              <a:extLst>
                <a:ext uri="{FF2B5EF4-FFF2-40B4-BE49-F238E27FC236}">
                  <a16:creationId xmlns:a16="http://schemas.microsoft.com/office/drawing/2014/main" id="{04F3CA05-758B-2F84-EF85-4AC7A556F12F}"/>
                </a:ext>
              </a:extLst>
            </p:cNvPr>
            <p:cNvSpPr/>
            <p:nvPr/>
          </p:nvSpPr>
          <p:spPr bwMode="auto">
            <a:xfrm>
              <a:off x="6635526" y="2701782"/>
              <a:ext cx="205612" cy="121701"/>
            </a:xfrm>
            <a:custGeom>
              <a:avLst/>
              <a:gdLst>
                <a:gd name="T0" fmla="*/ 8 w 20"/>
                <a:gd name="T1" fmla="*/ 7 h 11"/>
                <a:gd name="T2" fmla="*/ 3 w 20"/>
                <a:gd name="T3" fmla="*/ 5 h 11"/>
                <a:gd name="T4" fmla="*/ 4 w 20"/>
                <a:gd name="T5" fmla="*/ 3 h 11"/>
                <a:gd name="T6" fmla="*/ 1 w 20"/>
                <a:gd name="T7" fmla="*/ 1 h 11"/>
                <a:gd name="T8" fmla="*/ 6 w 20"/>
                <a:gd name="T9" fmla="*/ 1 h 11"/>
                <a:gd name="T10" fmla="*/ 12 w 20"/>
                <a:gd name="T11" fmla="*/ 3 h 11"/>
                <a:gd name="T12" fmla="*/ 16 w 20"/>
                <a:gd name="T13" fmla="*/ 3 h 11"/>
                <a:gd name="T14" fmla="*/ 19 w 20"/>
                <a:gd name="T15" fmla="*/ 4 h 11"/>
                <a:gd name="T16" fmla="*/ 18 w 20"/>
                <a:gd name="T17" fmla="*/ 8 h 11"/>
                <a:gd name="T18" fmla="*/ 15 w 20"/>
                <a:gd name="T19" fmla="*/ 10 h 11"/>
                <a:gd name="T20" fmla="*/ 9 w 20"/>
                <a:gd name="T21" fmla="*/ 11 h 11"/>
                <a:gd name="T22" fmla="*/ 4 w 20"/>
                <a:gd name="T23" fmla="*/ 8 h 11"/>
                <a:gd name="T24" fmla="*/ 8 w 20"/>
                <a:gd name="T25" fmla="*/ 7 h 11"/>
                <a:gd name="T26" fmla="*/ 8 w 20"/>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
                  <a:moveTo>
                    <a:pt x="8" y="7"/>
                  </a:moveTo>
                  <a:cubicBezTo>
                    <a:pt x="6" y="7"/>
                    <a:pt x="4" y="6"/>
                    <a:pt x="3" y="5"/>
                  </a:cubicBezTo>
                  <a:cubicBezTo>
                    <a:pt x="0" y="4"/>
                    <a:pt x="4" y="3"/>
                    <a:pt x="4" y="3"/>
                  </a:cubicBezTo>
                  <a:cubicBezTo>
                    <a:pt x="4" y="2"/>
                    <a:pt x="2" y="1"/>
                    <a:pt x="1" y="1"/>
                  </a:cubicBezTo>
                  <a:cubicBezTo>
                    <a:pt x="1" y="0"/>
                    <a:pt x="6" y="1"/>
                    <a:pt x="6" y="1"/>
                  </a:cubicBezTo>
                  <a:cubicBezTo>
                    <a:pt x="8" y="1"/>
                    <a:pt x="10" y="2"/>
                    <a:pt x="12" y="3"/>
                  </a:cubicBezTo>
                  <a:cubicBezTo>
                    <a:pt x="14" y="3"/>
                    <a:pt x="15" y="3"/>
                    <a:pt x="16" y="3"/>
                  </a:cubicBezTo>
                  <a:cubicBezTo>
                    <a:pt x="17" y="3"/>
                    <a:pt x="20" y="4"/>
                    <a:pt x="19" y="4"/>
                  </a:cubicBezTo>
                  <a:cubicBezTo>
                    <a:pt x="17" y="6"/>
                    <a:pt x="16" y="5"/>
                    <a:pt x="18" y="8"/>
                  </a:cubicBezTo>
                  <a:cubicBezTo>
                    <a:pt x="19" y="9"/>
                    <a:pt x="16" y="9"/>
                    <a:pt x="15" y="10"/>
                  </a:cubicBezTo>
                  <a:cubicBezTo>
                    <a:pt x="13" y="10"/>
                    <a:pt x="11" y="11"/>
                    <a:pt x="9" y="11"/>
                  </a:cubicBezTo>
                  <a:cubicBezTo>
                    <a:pt x="8" y="10"/>
                    <a:pt x="4" y="9"/>
                    <a:pt x="4" y="8"/>
                  </a:cubicBezTo>
                  <a:cubicBezTo>
                    <a:pt x="4" y="8"/>
                    <a:pt x="10" y="7"/>
                    <a:pt x="8" y="7"/>
                  </a:cubicBezTo>
                  <a:cubicBezTo>
                    <a:pt x="5" y="6"/>
                    <a:pt x="10" y="7"/>
                    <a:pt x="8"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15" name="Freeform 595">
              <a:extLst>
                <a:ext uri="{FF2B5EF4-FFF2-40B4-BE49-F238E27FC236}">
                  <a16:creationId xmlns:a16="http://schemas.microsoft.com/office/drawing/2014/main" id="{0B633067-6377-03E1-DC79-DA301959282F}"/>
                </a:ext>
              </a:extLst>
            </p:cNvPr>
            <p:cNvSpPr/>
            <p:nvPr/>
          </p:nvSpPr>
          <p:spPr bwMode="auto">
            <a:xfrm>
              <a:off x="6750531" y="2812416"/>
              <a:ext cx="181217" cy="55320"/>
            </a:xfrm>
            <a:custGeom>
              <a:avLst/>
              <a:gdLst>
                <a:gd name="T0" fmla="*/ 14 w 18"/>
                <a:gd name="T1" fmla="*/ 5 h 5"/>
                <a:gd name="T2" fmla="*/ 16 w 18"/>
                <a:gd name="T3" fmla="*/ 2 h 5"/>
                <a:gd name="T4" fmla="*/ 13 w 18"/>
                <a:gd name="T5" fmla="*/ 1 h 5"/>
                <a:gd name="T6" fmla="*/ 3 w 18"/>
                <a:gd name="T7" fmla="*/ 1 h 5"/>
                <a:gd name="T8" fmla="*/ 4 w 18"/>
                <a:gd name="T9" fmla="*/ 4 h 5"/>
                <a:gd name="T10" fmla="*/ 14 w 18"/>
                <a:gd name="T11" fmla="*/ 5 h 5"/>
                <a:gd name="T12" fmla="*/ 14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4" y="5"/>
                  </a:moveTo>
                  <a:cubicBezTo>
                    <a:pt x="14" y="4"/>
                    <a:pt x="18" y="2"/>
                    <a:pt x="16" y="2"/>
                  </a:cubicBezTo>
                  <a:cubicBezTo>
                    <a:pt x="15" y="1"/>
                    <a:pt x="14" y="1"/>
                    <a:pt x="13" y="1"/>
                  </a:cubicBezTo>
                  <a:cubicBezTo>
                    <a:pt x="10" y="1"/>
                    <a:pt x="6" y="0"/>
                    <a:pt x="3" y="1"/>
                  </a:cubicBezTo>
                  <a:cubicBezTo>
                    <a:pt x="0" y="1"/>
                    <a:pt x="1" y="4"/>
                    <a:pt x="4" y="4"/>
                  </a:cubicBezTo>
                  <a:cubicBezTo>
                    <a:pt x="7" y="4"/>
                    <a:pt x="11" y="5"/>
                    <a:pt x="14" y="5"/>
                  </a:cubicBezTo>
                  <a:cubicBezTo>
                    <a:pt x="16" y="4"/>
                    <a:pt x="12" y="5"/>
                    <a:pt x="14"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16" name="Freeform 596">
              <a:extLst>
                <a:ext uri="{FF2B5EF4-FFF2-40B4-BE49-F238E27FC236}">
                  <a16:creationId xmlns:a16="http://schemas.microsoft.com/office/drawing/2014/main" id="{89F21EE1-5929-D0A1-BE8C-B6DAE91F135B}"/>
                </a:ext>
              </a:extLst>
            </p:cNvPr>
            <p:cNvSpPr/>
            <p:nvPr/>
          </p:nvSpPr>
          <p:spPr bwMode="auto">
            <a:xfrm>
              <a:off x="6740078" y="3059504"/>
              <a:ext cx="170762" cy="121701"/>
            </a:xfrm>
            <a:custGeom>
              <a:avLst/>
              <a:gdLst>
                <a:gd name="T0" fmla="*/ 7 w 17"/>
                <a:gd name="T1" fmla="*/ 1 h 11"/>
                <a:gd name="T2" fmla="*/ 1 w 17"/>
                <a:gd name="T3" fmla="*/ 6 h 11"/>
                <a:gd name="T4" fmla="*/ 10 w 17"/>
                <a:gd name="T5" fmla="*/ 10 h 11"/>
                <a:gd name="T6" fmla="*/ 15 w 17"/>
                <a:gd name="T7" fmla="*/ 10 h 11"/>
                <a:gd name="T8" fmla="*/ 15 w 17"/>
                <a:gd name="T9" fmla="*/ 8 h 11"/>
                <a:gd name="T10" fmla="*/ 16 w 17"/>
                <a:gd name="T11" fmla="*/ 6 h 11"/>
                <a:gd name="T12" fmla="*/ 7 w 17"/>
                <a:gd name="T13" fmla="*/ 1 h 11"/>
                <a:gd name="T14" fmla="*/ 7 w 17"/>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1">
                  <a:moveTo>
                    <a:pt x="7" y="1"/>
                  </a:moveTo>
                  <a:cubicBezTo>
                    <a:pt x="5" y="0"/>
                    <a:pt x="2" y="4"/>
                    <a:pt x="1" y="6"/>
                  </a:cubicBezTo>
                  <a:cubicBezTo>
                    <a:pt x="0" y="8"/>
                    <a:pt x="8" y="10"/>
                    <a:pt x="10" y="10"/>
                  </a:cubicBezTo>
                  <a:cubicBezTo>
                    <a:pt x="11" y="11"/>
                    <a:pt x="14" y="11"/>
                    <a:pt x="15" y="10"/>
                  </a:cubicBezTo>
                  <a:cubicBezTo>
                    <a:pt x="16" y="10"/>
                    <a:pt x="15" y="9"/>
                    <a:pt x="15" y="8"/>
                  </a:cubicBezTo>
                  <a:cubicBezTo>
                    <a:pt x="15" y="7"/>
                    <a:pt x="15" y="6"/>
                    <a:pt x="16" y="6"/>
                  </a:cubicBezTo>
                  <a:cubicBezTo>
                    <a:pt x="17" y="4"/>
                    <a:pt x="9" y="1"/>
                    <a:pt x="7" y="1"/>
                  </a:cubicBezTo>
                  <a:cubicBezTo>
                    <a:pt x="5" y="0"/>
                    <a:pt x="8" y="1"/>
                    <a:pt x="7"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17" name="Freeform 597">
              <a:extLst>
                <a:ext uri="{FF2B5EF4-FFF2-40B4-BE49-F238E27FC236}">
                  <a16:creationId xmlns:a16="http://schemas.microsoft.com/office/drawing/2014/main" id="{93CC2E69-5B0F-7B31-D4A0-622ACE83A4B2}"/>
                </a:ext>
              </a:extLst>
            </p:cNvPr>
            <p:cNvSpPr/>
            <p:nvPr/>
          </p:nvSpPr>
          <p:spPr bwMode="auto">
            <a:xfrm>
              <a:off x="6820230" y="3030002"/>
              <a:ext cx="41820" cy="29502"/>
            </a:xfrm>
            <a:custGeom>
              <a:avLst/>
              <a:gdLst>
                <a:gd name="T0" fmla="*/ 3 w 4"/>
                <a:gd name="T1" fmla="*/ 2 h 3"/>
                <a:gd name="T2" fmla="*/ 1 w 4"/>
                <a:gd name="T3" fmla="*/ 1 h 3"/>
                <a:gd name="T4" fmla="*/ 3 w 4"/>
                <a:gd name="T5" fmla="*/ 2 h 3"/>
              </a:gdLst>
              <a:ahLst/>
              <a:cxnLst>
                <a:cxn ang="0">
                  <a:pos x="T0" y="T1"/>
                </a:cxn>
                <a:cxn ang="0">
                  <a:pos x="T2" y="T3"/>
                </a:cxn>
                <a:cxn ang="0">
                  <a:pos x="T4" y="T5"/>
                </a:cxn>
              </a:cxnLst>
              <a:rect l="0" t="0" r="r" b="b"/>
              <a:pathLst>
                <a:path w="4" h="3">
                  <a:moveTo>
                    <a:pt x="3" y="2"/>
                  </a:moveTo>
                  <a:cubicBezTo>
                    <a:pt x="1" y="3"/>
                    <a:pt x="0" y="1"/>
                    <a:pt x="1" y="1"/>
                  </a:cubicBezTo>
                  <a:cubicBezTo>
                    <a:pt x="2" y="0"/>
                    <a:pt x="4" y="2"/>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18" name="Freeform 598">
              <a:extLst>
                <a:ext uri="{FF2B5EF4-FFF2-40B4-BE49-F238E27FC236}">
                  <a16:creationId xmlns:a16="http://schemas.microsoft.com/office/drawing/2014/main" id="{C22E2D1E-32FE-918B-AA50-1FC88B6B8B12}"/>
                </a:ext>
              </a:extLst>
            </p:cNvPr>
            <p:cNvSpPr/>
            <p:nvPr/>
          </p:nvSpPr>
          <p:spPr bwMode="auto">
            <a:xfrm>
              <a:off x="7004933" y="2834544"/>
              <a:ext cx="90610" cy="62692"/>
            </a:xfrm>
            <a:custGeom>
              <a:avLst/>
              <a:gdLst>
                <a:gd name="T0" fmla="*/ 1 w 9"/>
                <a:gd name="T1" fmla="*/ 5 h 6"/>
                <a:gd name="T2" fmla="*/ 1 w 9"/>
                <a:gd name="T3" fmla="*/ 1 h 6"/>
                <a:gd name="T4" fmla="*/ 5 w 9"/>
                <a:gd name="T5" fmla="*/ 1 h 6"/>
                <a:gd name="T6" fmla="*/ 9 w 9"/>
                <a:gd name="T7" fmla="*/ 3 h 6"/>
                <a:gd name="T8" fmla="*/ 5 w 9"/>
                <a:gd name="T9" fmla="*/ 5 h 6"/>
                <a:gd name="T10" fmla="*/ 1 w 9"/>
                <a:gd name="T11" fmla="*/ 5 h 6"/>
                <a:gd name="T12" fmla="*/ 1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5"/>
                  </a:moveTo>
                  <a:cubicBezTo>
                    <a:pt x="1" y="5"/>
                    <a:pt x="2" y="2"/>
                    <a:pt x="1" y="1"/>
                  </a:cubicBezTo>
                  <a:cubicBezTo>
                    <a:pt x="1" y="0"/>
                    <a:pt x="4" y="1"/>
                    <a:pt x="5" y="1"/>
                  </a:cubicBezTo>
                  <a:cubicBezTo>
                    <a:pt x="6" y="1"/>
                    <a:pt x="9" y="2"/>
                    <a:pt x="9" y="3"/>
                  </a:cubicBezTo>
                  <a:cubicBezTo>
                    <a:pt x="8" y="4"/>
                    <a:pt x="6" y="5"/>
                    <a:pt x="5" y="5"/>
                  </a:cubicBezTo>
                  <a:cubicBezTo>
                    <a:pt x="3" y="6"/>
                    <a:pt x="3" y="6"/>
                    <a:pt x="1" y="5"/>
                  </a:cubicBezTo>
                  <a:cubicBezTo>
                    <a:pt x="0" y="4"/>
                    <a:pt x="2" y="6"/>
                    <a:pt x="1"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19" name="Freeform 599">
              <a:extLst>
                <a:ext uri="{FF2B5EF4-FFF2-40B4-BE49-F238E27FC236}">
                  <a16:creationId xmlns:a16="http://schemas.microsoft.com/office/drawing/2014/main" id="{630642DD-3EDA-889E-5B43-624451A1F396}"/>
                </a:ext>
              </a:extLst>
            </p:cNvPr>
            <p:cNvSpPr/>
            <p:nvPr/>
          </p:nvSpPr>
          <p:spPr bwMode="auto">
            <a:xfrm>
              <a:off x="7053722" y="2930426"/>
              <a:ext cx="31364" cy="44255"/>
            </a:xfrm>
            <a:custGeom>
              <a:avLst/>
              <a:gdLst>
                <a:gd name="T0" fmla="*/ 2 w 3"/>
                <a:gd name="T1" fmla="*/ 1 h 4"/>
                <a:gd name="T2" fmla="*/ 1 w 3"/>
                <a:gd name="T3" fmla="*/ 3 h 4"/>
                <a:gd name="T4" fmla="*/ 2 w 3"/>
                <a:gd name="T5" fmla="*/ 1 h 4"/>
              </a:gdLst>
              <a:ahLst/>
              <a:cxnLst>
                <a:cxn ang="0">
                  <a:pos x="T0" y="T1"/>
                </a:cxn>
                <a:cxn ang="0">
                  <a:pos x="T2" y="T3"/>
                </a:cxn>
                <a:cxn ang="0">
                  <a:pos x="T4" y="T5"/>
                </a:cxn>
              </a:cxnLst>
              <a:rect l="0" t="0" r="r" b="b"/>
              <a:pathLst>
                <a:path w="3" h="4">
                  <a:moveTo>
                    <a:pt x="2" y="1"/>
                  </a:moveTo>
                  <a:cubicBezTo>
                    <a:pt x="0" y="0"/>
                    <a:pt x="0" y="3"/>
                    <a:pt x="1" y="3"/>
                  </a:cubicBezTo>
                  <a:cubicBezTo>
                    <a:pt x="2" y="4"/>
                    <a:pt x="3" y="2"/>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20" name="Freeform 600">
              <a:extLst>
                <a:ext uri="{FF2B5EF4-FFF2-40B4-BE49-F238E27FC236}">
                  <a16:creationId xmlns:a16="http://schemas.microsoft.com/office/drawing/2014/main" id="{4AB92A61-63B9-206E-E9D7-75968C3DFB45}"/>
                </a:ext>
              </a:extLst>
            </p:cNvPr>
            <p:cNvSpPr/>
            <p:nvPr/>
          </p:nvSpPr>
          <p:spPr bwMode="auto">
            <a:xfrm>
              <a:off x="6719165" y="2897239"/>
              <a:ext cx="909578" cy="295030"/>
            </a:xfrm>
            <a:custGeom>
              <a:avLst/>
              <a:gdLst>
                <a:gd name="T0" fmla="*/ 17 w 89"/>
                <a:gd name="T1" fmla="*/ 7 h 27"/>
                <a:gd name="T2" fmla="*/ 19 w 89"/>
                <a:gd name="T3" fmla="*/ 4 h 27"/>
                <a:gd name="T4" fmla="*/ 15 w 89"/>
                <a:gd name="T5" fmla="*/ 2 h 27"/>
                <a:gd name="T6" fmla="*/ 12 w 89"/>
                <a:gd name="T7" fmla="*/ 2 h 27"/>
                <a:gd name="T8" fmla="*/ 4 w 89"/>
                <a:gd name="T9" fmla="*/ 1 h 27"/>
                <a:gd name="T10" fmla="*/ 4 w 89"/>
                <a:gd name="T11" fmla="*/ 3 h 27"/>
                <a:gd name="T12" fmla="*/ 0 w 89"/>
                <a:gd name="T13" fmla="*/ 4 h 27"/>
                <a:gd name="T14" fmla="*/ 5 w 89"/>
                <a:gd name="T15" fmla="*/ 5 h 27"/>
                <a:gd name="T16" fmla="*/ 7 w 89"/>
                <a:gd name="T17" fmla="*/ 6 h 27"/>
                <a:gd name="T18" fmla="*/ 6 w 89"/>
                <a:gd name="T19" fmla="*/ 7 h 27"/>
                <a:gd name="T20" fmla="*/ 24 w 89"/>
                <a:gd name="T21" fmla="*/ 13 h 27"/>
                <a:gd name="T22" fmla="*/ 25 w 89"/>
                <a:gd name="T23" fmla="*/ 16 h 27"/>
                <a:gd name="T24" fmla="*/ 24 w 89"/>
                <a:gd name="T25" fmla="*/ 21 h 27"/>
                <a:gd name="T26" fmla="*/ 27 w 89"/>
                <a:gd name="T27" fmla="*/ 25 h 27"/>
                <a:gd name="T28" fmla="*/ 30 w 89"/>
                <a:gd name="T29" fmla="*/ 24 h 27"/>
                <a:gd name="T30" fmla="*/ 33 w 89"/>
                <a:gd name="T31" fmla="*/ 26 h 27"/>
                <a:gd name="T32" fmla="*/ 38 w 89"/>
                <a:gd name="T33" fmla="*/ 26 h 27"/>
                <a:gd name="T34" fmla="*/ 42 w 89"/>
                <a:gd name="T35" fmla="*/ 23 h 27"/>
                <a:gd name="T36" fmla="*/ 45 w 89"/>
                <a:gd name="T37" fmla="*/ 26 h 27"/>
                <a:gd name="T38" fmla="*/ 52 w 89"/>
                <a:gd name="T39" fmla="*/ 27 h 27"/>
                <a:gd name="T40" fmla="*/ 62 w 89"/>
                <a:gd name="T41" fmla="*/ 27 h 27"/>
                <a:gd name="T42" fmla="*/ 65 w 89"/>
                <a:gd name="T43" fmla="*/ 27 h 27"/>
                <a:gd name="T44" fmla="*/ 67 w 89"/>
                <a:gd name="T45" fmla="*/ 24 h 27"/>
                <a:gd name="T46" fmla="*/ 70 w 89"/>
                <a:gd name="T47" fmla="*/ 25 h 27"/>
                <a:gd name="T48" fmla="*/ 76 w 89"/>
                <a:gd name="T49" fmla="*/ 27 h 27"/>
                <a:gd name="T50" fmla="*/ 82 w 89"/>
                <a:gd name="T51" fmla="*/ 26 h 27"/>
                <a:gd name="T52" fmla="*/ 85 w 89"/>
                <a:gd name="T53" fmla="*/ 24 h 27"/>
                <a:gd name="T54" fmla="*/ 85 w 89"/>
                <a:gd name="T55" fmla="*/ 22 h 27"/>
                <a:gd name="T56" fmla="*/ 82 w 89"/>
                <a:gd name="T57" fmla="*/ 22 h 27"/>
                <a:gd name="T58" fmla="*/ 85 w 89"/>
                <a:gd name="T59" fmla="*/ 17 h 27"/>
                <a:gd name="T60" fmla="*/ 80 w 89"/>
                <a:gd name="T61" fmla="*/ 16 h 27"/>
                <a:gd name="T62" fmla="*/ 78 w 89"/>
                <a:gd name="T63" fmla="*/ 14 h 27"/>
                <a:gd name="T64" fmla="*/ 70 w 89"/>
                <a:gd name="T65" fmla="*/ 14 h 27"/>
                <a:gd name="T66" fmla="*/ 65 w 89"/>
                <a:gd name="T67" fmla="*/ 14 h 27"/>
                <a:gd name="T68" fmla="*/ 55 w 89"/>
                <a:gd name="T69" fmla="*/ 17 h 27"/>
                <a:gd name="T70" fmla="*/ 56 w 89"/>
                <a:gd name="T71" fmla="*/ 18 h 27"/>
                <a:gd name="T72" fmla="*/ 52 w 89"/>
                <a:gd name="T73" fmla="*/ 18 h 27"/>
                <a:gd name="T74" fmla="*/ 49 w 89"/>
                <a:gd name="T75" fmla="*/ 16 h 27"/>
                <a:gd name="T76" fmla="*/ 46 w 89"/>
                <a:gd name="T77" fmla="*/ 17 h 27"/>
                <a:gd name="T78" fmla="*/ 42 w 89"/>
                <a:gd name="T79" fmla="*/ 16 h 27"/>
                <a:gd name="T80" fmla="*/ 41 w 89"/>
                <a:gd name="T81" fmla="*/ 18 h 27"/>
                <a:gd name="T82" fmla="*/ 38 w 89"/>
                <a:gd name="T83" fmla="*/ 16 h 27"/>
                <a:gd name="T84" fmla="*/ 39 w 89"/>
                <a:gd name="T85" fmla="*/ 14 h 27"/>
                <a:gd name="T86" fmla="*/ 34 w 89"/>
                <a:gd name="T87" fmla="*/ 12 h 27"/>
                <a:gd name="T88" fmla="*/ 30 w 89"/>
                <a:gd name="T89" fmla="*/ 13 h 27"/>
                <a:gd name="T90" fmla="*/ 32 w 89"/>
                <a:gd name="T91" fmla="*/ 12 h 27"/>
                <a:gd name="T92" fmla="*/ 28 w 89"/>
                <a:gd name="T93" fmla="*/ 9 h 27"/>
                <a:gd name="T94" fmla="*/ 38 w 89"/>
                <a:gd name="T95" fmla="*/ 10 h 27"/>
                <a:gd name="T96" fmla="*/ 33 w 89"/>
                <a:gd name="T97" fmla="*/ 7 h 27"/>
                <a:gd name="T98" fmla="*/ 28 w 89"/>
                <a:gd name="T99" fmla="*/ 7 h 27"/>
                <a:gd name="T100" fmla="*/ 32 w 89"/>
                <a:gd name="T101" fmla="*/ 6 h 27"/>
                <a:gd name="T102" fmla="*/ 27 w 89"/>
                <a:gd name="T103" fmla="*/ 5 h 27"/>
                <a:gd name="T104" fmla="*/ 17 w 89"/>
                <a:gd name="T105" fmla="*/ 7 h 27"/>
                <a:gd name="T106" fmla="*/ 17 w 89"/>
                <a:gd name="T10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27">
                  <a:moveTo>
                    <a:pt x="17" y="7"/>
                  </a:moveTo>
                  <a:cubicBezTo>
                    <a:pt x="18" y="7"/>
                    <a:pt x="20" y="5"/>
                    <a:pt x="19" y="4"/>
                  </a:cubicBezTo>
                  <a:cubicBezTo>
                    <a:pt x="18" y="3"/>
                    <a:pt x="16" y="2"/>
                    <a:pt x="15" y="2"/>
                  </a:cubicBezTo>
                  <a:cubicBezTo>
                    <a:pt x="14" y="2"/>
                    <a:pt x="13" y="2"/>
                    <a:pt x="12" y="2"/>
                  </a:cubicBezTo>
                  <a:cubicBezTo>
                    <a:pt x="9" y="1"/>
                    <a:pt x="7" y="0"/>
                    <a:pt x="4" y="1"/>
                  </a:cubicBezTo>
                  <a:cubicBezTo>
                    <a:pt x="0" y="2"/>
                    <a:pt x="3" y="2"/>
                    <a:pt x="4" y="3"/>
                  </a:cubicBezTo>
                  <a:cubicBezTo>
                    <a:pt x="4" y="3"/>
                    <a:pt x="0" y="3"/>
                    <a:pt x="0" y="4"/>
                  </a:cubicBezTo>
                  <a:cubicBezTo>
                    <a:pt x="0" y="5"/>
                    <a:pt x="4" y="5"/>
                    <a:pt x="5" y="5"/>
                  </a:cubicBezTo>
                  <a:cubicBezTo>
                    <a:pt x="5" y="6"/>
                    <a:pt x="7" y="6"/>
                    <a:pt x="7" y="6"/>
                  </a:cubicBezTo>
                  <a:cubicBezTo>
                    <a:pt x="7" y="7"/>
                    <a:pt x="6" y="7"/>
                    <a:pt x="6" y="7"/>
                  </a:cubicBezTo>
                  <a:cubicBezTo>
                    <a:pt x="12" y="11"/>
                    <a:pt x="21" y="5"/>
                    <a:pt x="24" y="13"/>
                  </a:cubicBezTo>
                  <a:cubicBezTo>
                    <a:pt x="24" y="14"/>
                    <a:pt x="26" y="15"/>
                    <a:pt x="25" y="16"/>
                  </a:cubicBezTo>
                  <a:cubicBezTo>
                    <a:pt x="24" y="18"/>
                    <a:pt x="23" y="19"/>
                    <a:pt x="24" y="21"/>
                  </a:cubicBezTo>
                  <a:cubicBezTo>
                    <a:pt x="24" y="21"/>
                    <a:pt x="26" y="25"/>
                    <a:pt x="27" y="25"/>
                  </a:cubicBezTo>
                  <a:cubicBezTo>
                    <a:pt x="28" y="26"/>
                    <a:pt x="30" y="23"/>
                    <a:pt x="30" y="24"/>
                  </a:cubicBezTo>
                  <a:cubicBezTo>
                    <a:pt x="31" y="24"/>
                    <a:pt x="32" y="26"/>
                    <a:pt x="33" y="26"/>
                  </a:cubicBezTo>
                  <a:cubicBezTo>
                    <a:pt x="35" y="27"/>
                    <a:pt x="37" y="26"/>
                    <a:pt x="38" y="26"/>
                  </a:cubicBezTo>
                  <a:cubicBezTo>
                    <a:pt x="39" y="25"/>
                    <a:pt x="41" y="23"/>
                    <a:pt x="42" y="23"/>
                  </a:cubicBezTo>
                  <a:cubicBezTo>
                    <a:pt x="42" y="23"/>
                    <a:pt x="44" y="26"/>
                    <a:pt x="45" y="26"/>
                  </a:cubicBezTo>
                  <a:cubicBezTo>
                    <a:pt x="47" y="27"/>
                    <a:pt x="50" y="27"/>
                    <a:pt x="52" y="27"/>
                  </a:cubicBezTo>
                  <a:cubicBezTo>
                    <a:pt x="56" y="27"/>
                    <a:pt x="59" y="27"/>
                    <a:pt x="62" y="27"/>
                  </a:cubicBezTo>
                  <a:cubicBezTo>
                    <a:pt x="63" y="27"/>
                    <a:pt x="64" y="27"/>
                    <a:pt x="65" y="27"/>
                  </a:cubicBezTo>
                  <a:cubicBezTo>
                    <a:pt x="67" y="26"/>
                    <a:pt x="66" y="24"/>
                    <a:pt x="67" y="24"/>
                  </a:cubicBezTo>
                  <a:cubicBezTo>
                    <a:pt x="68" y="23"/>
                    <a:pt x="69" y="24"/>
                    <a:pt x="70" y="25"/>
                  </a:cubicBezTo>
                  <a:cubicBezTo>
                    <a:pt x="71" y="26"/>
                    <a:pt x="74" y="27"/>
                    <a:pt x="76" y="27"/>
                  </a:cubicBezTo>
                  <a:cubicBezTo>
                    <a:pt x="78" y="27"/>
                    <a:pt x="80" y="27"/>
                    <a:pt x="82" y="26"/>
                  </a:cubicBezTo>
                  <a:cubicBezTo>
                    <a:pt x="84" y="26"/>
                    <a:pt x="83" y="24"/>
                    <a:pt x="85" y="24"/>
                  </a:cubicBezTo>
                  <a:cubicBezTo>
                    <a:pt x="86" y="24"/>
                    <a:pt x="87" y="21"/>
                    <a:pt x="85" y="22"/>
                  </a:cubicBezTo>
                  <a:cubicBezTo>
                    <a:pt x="85" y="22"/>
                    <a:pt x="83" y="22"/>
                    <a:pt x="82" y="22"/>
                  </a:cubicBezTo>
                  <a:cubicBezTo>
                    <a:pt x="82" y="22"/>
                    <a:pt x="89" y="18"/>
                    <a:pt x="85" y="17"/>
                  </a:cubicBezTo>
                  <a:cubicBezTo>
                    <a:pt x="84" y="17"/>
                    <a:pt x="82" y="16"/>
                    <a:pt x="80" y="16"/>
                  </a:cubicBezTo>
                  <a:cubicBezTo>
                    <a:pt x="78" y="16"/>
                    <a:pt x="80" y="14"/>
                    <a:pt x="78" y="14"/>
                  </a:cubicBezTo>
                  <a:cubicBezTo>
                    <a:pt x="75" y="14"/>
                    <a:pt x="73" y="14"/>
                    <a:pt x="70" y="14"/>
                  </a:cubicBezTo>
                  <a:cubicBezTo>
                    <a:pt x="68" y="14"/>
                    <a:pt x="67" y="13"/>
                    <a:pt x="65" y="14"/>
                  </a:cubicBezTo>
                  <a:cubicBezTo>
                    <a:pt x="64" y="14"/>
                    <a:pt x="55" y="16"/>
                    <a:pt x="55" y="17"/>
                  </a:cubicBezTo>
                  <a:cubicBezTo>
                    <a:pt x="55" y="17"/>
                    <a:pt x="56" y="17"/>
                    <a:pt x="56" y="18"/>
                  </a:cubicBezTo>
                  <a:cubicBezTo>
                    <a:pt x="56" y="18"/>
                    <a:pt x="53" y="18"/>
                    <a:pt x="52" y="18"/>
                  </a:cubicBezTo>
                  <a:cubicBezTo>
                    <a:pt x="51" y="18"/>
                    <a:pt x="50" y="17"/>
                    <a:pt x="49" y="16"/>
                  </a:cubicBezTo>
                  <a:cubicBezTo>
                    <a:pt x="48" y="16"/>
                    <a:pt x="47" y="17"/>
                    <a:pt x="46" y="17"/>
                  </a:cubicBezTo>
                  <a:cubicBezTo>
                    <a:pt x="45" y="17"/>
                    <a:pt x="43" y="16"/>
                    <a:pt x="42" y="16"/>
                  </a:cubicBezTo>
                  <a:cubicBezTo>
                    <a:pt x="41" y="16"/>
                    <a:pt x="42" y="18"/>
                    <a:pt x="41" y="18"/>
                  </a:cubicBezTo>
                  <a:cubicBezTo>
                    <a:pt x="40" y="18"/>
                    <a:pt x="39" y="16"/>
                    <a:pt x="38" y="16"/>
                  </a:cubicBezTo>
                  <a:cubicBezTo>
                    <a:pt x="35" y="16"/>
                    <a:pt x="39" y="15"/>
                    <a:pt x="39" y="14"/>
                  </a:cubicBezTo>
                  <a:cubicBezTo>
                    <a:pt x="39" y="13"/>
                    <a:pt x="35" y="12"/>
                    <a:pt x="34" y="12"/>
                  </a:cubicBezTo>
                  <a:cubicBezTo>
                    <a:pt x="34" y="12"/>
                    <a:pt x="30" y="13"/>
                    <a:pt x="30" y="13"/>
                  </a:cubicBezTo>
                  <a:cubicBezTo>
                    <a:pt x="30" y="12"/>
                    <a:pt x="32" y="12"/>
                    <a:pt x="32" y="12"/>
                  </a:cubicBezTo>
                  <a:cubicBezTo>
                    <a:pt x="32" y="11"/>
                    <a:pt x="27" y="10"/>
                    <a:pt x="28" y="9"/>
                  </a:cubicBezTo>
                  <a:cubicBezTo>
                    <a:pt x="28" y="9"/>
                    <a:pt x="38" y="10"/>
                    <a:pt x="38" y="10"/>
                  </a:cubicBezTo>
                  <a:cubicBezTo>
                    <a:pt x="38" y="9"/>
                    <a:pt x="34" y="8"/>
                    <a:pt x="33" y="7"/>
                  </a:cubicBezTo>
                  <a:cubicBezTo>
                    <a:pt x="32" y="7"/>
                    <a:pt x="30" y="7"/>
                    <a:pt x="28" y="7"/>
                  </a:cubicBezTo>
                  <a:cubicBezTo>
                    <a:pt x="29" y="7"/>
                    <a:pt x="31" y="7"/>
                    <a:pt x="32" y="6"/>
                  </a:cubicBezTo>
                  <a:cubicBezTo>
                    <a:pt x="32" y="5"/>
                    <a:pt x="27" y="5"/>
                    <a:pt x="27" y="5"/>
                  </a:cubicBezTo>
                  <a:cubicBezTo>
                    <a:pt x="23" y="5"/>
                    <a:pt x="21" y="6"/>
                    <a:pt x="17" y="7"/>
                  </a:cubicBezTo>
                  <a:cubicBezTo>
                    <a:pt x="17" y="7"/>
                    <a:pt x="18" y="7"/>
                    <a:pt x="17"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21" name="Freeform 601">
              <a:extLst>
                <a:ext uri="{FF2B5EF4-FFF2-40B4-BE49-F238E27FC236}">
                  <a16:creationId xmlns:a16="http://schemas.microsoft.com/office/drawing/2014/main" id="{3E8AECEA-0FAD-C3F3-264C-1EA6DF9CA46F}"/>
                </a:ext>
              </a:extLst>
            </p:cNvPr>
            <p:cNvSpPr/>
            <p:nvPr/>
          </p:nvSpPr>
          <p:spPr bwMode="auto">
            <a:xfrm>
              <a:off x="6740078" y="2388314"/>
              <a:ext cx="602900" cy="401977"/>
            </a:xfrm>
            <a:custGeom>
              <a:avLst/>
              <a:gdLst>
                <a:gd name="T0" fmla="*/ 55 w 59"/>
                <a:gd name="T1" fmla="*/ 21 h 37"/>
                <a:gd name="T2" fmla="*/ 46 w 59"/>
                <a:gd name="T3" fmla="*/ 20 h 37"/>
                <a:gd name="T4" fmla="*/ 46 w 59"/>
                <a:gd name="T5" fmla="*/ 18 h 37"/>
                <a:gd name="T6" fmla="*/ 44 w 59"/>
                <a:gd name="T7" fmla="*/ 15 h 37"/>
                <a:gd name="T8" fmla="*/ 44 w 59"/>
                <a:gd name="T9" fmla="*/ 11 h 37"/>
                <a:gd name="T10" fmla="*/ 43 w 59"/>
                <a:gd name="T11" fmla="*/ 15 h 37"/>
                <a:gd name="T12" fmla="*/ 35 w 59"/>
                <a:gd name="T13" fmla="*/ 10 h 37"/>
                <a:gd name="T14" fmla="*/ 24 w 59"/>
                <a:gd name="T15" fmla="*/ 2 h 37"/>
                <a:gd name="T16" fmla="*/ 12 w 59"/>
                <a:gd name="T17" fmla="*/ 1 h 37"/>
                <a:gd name="T18" fmla="*/ 12 w 59"/>
                <a:gd name="T19" fmla="*/ 3 h 37"/>
                <a:gd name="T20" fmla="*/ 6 w 59"/>
                <a:gd name="T21" fmla="*/ 5 h 37"/>
                <a:gd name="T22" fmla="*/ 11 w 59"/>
                <a:gd name="T23" fmla="*/ 9 h 37"/>
                <a:gd name="T24" fmla="*/ 6 w 59"/>
                <a:gd name="T25" fmla="*/ 9 h 37"/>
                <a:gd name="T26" fmla="*/ 5 w 59"/>
                <a:gd name="T27" fmla="*/ 11 h 37"/>
                <a:gd name="T28" fmla="*/ 6 w 59"/>
                <a:gd name="T29" fmla="*/ 14 h 37"/>
                <a:gd name="T30" fmla="*/ 10 w 59"/>
                <a:gd name="T31" fmla="*/ 14 h 37"/>
                <a:gd name="T32" fmla="*/ 0 w 59"/>
                <a:gd name="T33" fmla="*/ 15 h 37"/>
                <a:gd name="T34" fmla="*/ 7 w 59"/>
                <a:gd name="T35" fmla="*/ 20 h 37"/>
                <a:gd name="T36" fmla="*/ 8 w 59"/>
                <a:gd name="T37" fmla="*/ 23 h 37"/>
                <a:gd name="T38" fmla="*/ 14 w 59"/>
                <a:gd name="T39" fmla="*/ 23 h 37"/>
                <a:gd name="T40" fmla="*/ 26 w 59"/>
                <a:gd name="T41" fmla="*/ 23 h 37"/>
                <a:gd name="T42" fmla="*/ 28 w 59"/>
                <a:gd name="T43" fmla="*/ 24 h 37"/>
                <a:gd name="T44" fmla="*/ 16 w 59"/>
                <a:gd name="T45" fmla="*/ 25 h 37"/>
                <a:gd name="T46" fmla="*/ 16 w 59"/>
                <a:gd name="T47" fmla="*/ 30 h 37"/>
                <a:gd name="T48" fmla="*/ 19 w 59"/>
                <a:gd name="T49" fmla="*/ 33 h 37"/>
                <a:gd name="T50" fmla="*/ 32 w 59"/>
                <a:gd name="T51" fmla="*/ 35 h 37"/>
                <a:gd name="T52" fmla="*/ 34 w 59"/>
                <a:gd name="T53" fmla="*/ 36 h 37"/>
                <a:gd name="T54" fmla="*/ 40 w 59"/>
                <a:gd name="T55" fmla="*/ 35 h 37"/>
                <a:gd name="T56" fmla="*/ 41 w 59"/>
                <a:gd name="T57" fmla="*/ 35 h 37"/>
                <a:gd name="T58" fmla="*/ 41 w 59"/>
                <a:gd name="T59" fmla="*/ 29 h 37"/>
                <a:gd name="T60" fmla="*/ 46 w 59"/>
                <a:gd name="T61" fmla="*/ 30 h 37"/>
                <a:gd name="T62" fmla="*/ 51 w 59"/>
                <a:gd name="T63" fmla="*/ 28 h 37"/>
                <a:gd name="T64" fmla="*/ 54 w 59"/>
                <a:gd name="T65" fmla="*/ 26 h 37"/>
                <a:gd name="T66" fmla="*/ 58 w 59"/>
                <a:gd name="T6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37">
                  <a:moveTo>
                    <a:pt x="58" y="24"/>
                  </a:moveTo>
                  <a:cubicBezTo>
                    <a:pt x="58" y="22"/>
                    <a:pt x="56" y="22"/>
                    <a:pt x="55" y="21"/>
                  </a:cubicBezTo>
                  <a:cubicBezTo>
                    <a:pt x="54" y="20"/>
                    <a:pt x="53" y="22"/>
                    <a:pt x="52" y="21"/>
                  </a:cubicBezTo>
                  <a:cubicBezTo>
                    <a:pt x="50" y="19"/>
                    <a:pt x="48" y="21"/>
                    <a:pt x="46" y="20"/>
                  </a:cubicBezTo>
                  <a:cubicBezTo>
                    <a:pt x="46" y="20"/>
                    <a:pt x="48" y="19"/>
                    <a:pt x="48" y="18"/>
                  </a:cubicBezTo>
                  <a:cubicBezTo>
                    <a:pt x="48" y="18"/>
                    <a:pt x="46" y="18"/>
                    <a:pt x="46" y="18"/>
                  </a:cubicBezTo>
                  <a:cubicBezTo>
                    <a:pt x="46" y="17"/>
                    <a:pt x="47" y="17"/>
                    <a:pt x="47" y="16"/>
                  </a:cubicBezTo>
                  <a:cubicBezTo>
                    <a:pt x="47" y="15"/>
                    <a:pt x="44" y="16"/>
                    <a:pt x="44" y="15"/>
                  </a:cubicBezTo>
                  <a:cubicBezTo>
                    <a:pt x="43" y="15"/>
                    <a:pt x="45" y="14"/>
                    <a:pt x="45" y="14"/>
                  </a:cubicBezTo>
                  <a:cubicBezTo>
                    <a:pt x="46" y="13"/>
                    <a:pt x="44" y="12"/>
                    <a:pt x="44" y="11"/>
                  </a:cubicBezTo>
                  <a:cubicBezTo>
                    <a:pt x="43" y="10"/>
                    <a:pt x="38" y="11"/>
                    <a:pt x="38" y="11"/>
                  </a:cubicBezTo>
                  <a:cubicBezTo>
                    <a:pt x="38" y="12"/>
                    <a:pt x="43" y="14"/>
                    <a:pt x="43" y="15"/>
                  </a:cubicBezTo>
                  <a:cubicBezTo>
                    <a:pt x="42" y="16"/>
                    <a:pt x="39" y="14"/>
                    <a:pt x="38" y="13"/>
                  </a:cubicBezTo>
                  <a:cubicBezTo>
                    <a:pt x="36" y="12"/>
                    <a:pt x="39" y="10"/>
                    <a:pt x="35" y="10"/>
                  </a:cubicBezTo>
                  <a:cubicBezTo>
                    <a:pt x="33" y="10"/>
                    <a:pt x="30" y="10"/>
                    <a:pt x="29" y="8"/>
                  </a:cubicBezTo>
                  <a:cubicBezTo>
                    <a:pt x="28" y="6"/>
                    <a:pt x="26" y="3"/>
                    <a:pt x="24" y="2"/>
                  </a:cubicBezTo>
                  <a:cubicBezTo>
                    <a:pt x="21" y="1"/>
                    <a:pt x="18" y="0"/>
                    <a:pt x="16" y="0"/>
                  </a:cubicBezTo>
                  <a:cubicBezTo>
                    <a:pt x="15" y="0"/>
                    <a:pt x="10" y="0"/>
                    <a:pt x="12" y="1"/>
                  </a:cubicBezTo>
                  <a:cubicBezTo>
                    <a:pt x="13" y="1"/>
                    <a:pt x="17" y="2"/>
                    <a:pt x="17" y="2"/>
                  </a:cubicBezTo>
                  <a:cubicBezTo>
                    <a:pt x="17" y="4"/>
                    <a:pt x="13" y="3"/>
                    <a:pt x="12" y="3"/>
                  </a:cubicBezTo>
                  <a:cubicBezTo>
                    <a:pt x="12" y="3"/>
                    <a:pt x="13" y="4"/>
                    <a:pt x="13" y="4"/>
                  </a:cubicBezTo>
                  <a:cubicBezTo>
                    <a:pt x="13" y="5"/>
                    <a:pt x="7" y="2"/>
                    <a:pt x="6" y="5"/>
                  </a:cubicBezTo>
                  <a:cubicBezTo>
                    <a:pt x="6" y="5"/>
                    <a:pt x="11" y="7"/>
                    <a:pt x="12" y="7"/>
                  </a:cubicBezTo>
                  <a:cubicBezTo>
                    <a:pt x="10" y="6"/>
                    <a:pt x="11" y="9"/>
                    <a:pt x="11" y="9"/>
                  </a:cubicBezTo>
                  <a:cubicBezTo>
                    <a:pt x="11" y="10"/>
                    <a:pt x="4" y="7"/>
                    <a:pt x="3" y="8"/>
                  </a:cubicBezTo>
                  <a:cubicBezTo>
                    <a:pt x="3" y="7"/>
                    <a:pt x="6" y="8"/>
                    <a:pt x="6" y="9"/>
                  </a:cubicBezTo>
                  <a:cubicBezTo>
                    <a:pt x="6" y="8"/>
                    <a:pt x="4" y="9"/>
                    <a:pt x="4" y="9"/>
                  </a:cubicBezTo>
                  <a:cubicBezTo>
                    <a:pt x="3" y="10"/>
                    <a:pt x="5" y="11"/>
                    <a:pt x="5" y="11"/>
                  </a:cubicBezTo>
                  <a:cubicBezTo>
                    <a:pt x="6" y="12"/>
                    <a:pt x="2" y="12"/>
                    <a:pt x="1" y="12"/>
                  </a:cubicBezTo>
                  <a:cubicBezTo>
                    <a:pt x="2" y="12"/>
                    <a:pt x="4" y="13"/>
                    <a:pt x="6" y="14"/>
                  </a:cubicBezTo>
                  <a:cubicBezTo>
                    <a:pt x="8" y="14"/>
                    <a:pt x="10" y="13"/>
                    <a:pt x="12" y="13"/>
                  </a:cubicBezTo>
                  <a:cubicBezTo>
                    <a:pt x="12" y="13"/>
                    <a:pt x="10" y="14"/>
                    <a:pt x="10" y="14"/>
                  </a:cubicBezTo>
                  <a:cubicBezTo>
                    <a:pt x="10" y="15"/>
                    <a:pt x="11" y="15"/>
                    <a:pt x="11" y="15"/>
                  </a:cubicBezTo>
                  <a:cubicBezTo>
                    <a:pt x="11" y="16"/>
                    <a:pt x="0" y="15"/>
                    <a:pt x="0" y="15"/>
                  </a:cubicBezTo>
                  <a:cubicBezTo>
                    <a:pt x="0" y="15"/>
                    <a:pt x="2" y="18"/>
                    <a:pt x="2" y="18"/>
                  </a:cubicBezTo>
                  <a:cubicBezTo>
                    <a:pt x="3" y="19"/>
                    <a:pt x="7" y="21"/>
                    <a:pt x="7" y="20"/>
                  </a:cubicBezTo>
                  <a:cubicBezTo>
                    <a:pt x="7" y="21"/>
                    <a:pt x="5" y="20"/>
                    <a:pt x="6" y="22"/>
                  </a:cubicBezTo>
                  <a:cubicBezTo>
                    <a:pt x="6" y="22"/>
                    <a:pt x="7" y="23"/>
                    <a:pt x="8" y="23"/>
                  </a:cubicBezTo>
                  <a:cubicBezTo>
                    <a:pt x="9" y="24"/>
                    <a:pt x="10" y="23"/>
                    <a:pt x="11" y="23"/>
                  </a:cubicBezTo>
                  <a:cubicBezTo>
                    <a:pt x="12" y="22"/>
                    <a:pt x="13" y="24"/>
                    <a:pt x="14" y="23"/>
                  </a:cubicBezTo>
                  <a:cubicBezTo>
                    <a:pt x="17" y="22"/>
                    <a:pt x="19" y="21"/>
                    <a:pt x="21" y="22"/>
                  </a:cubicBezTo>
                  <a:cubicBezTo>
                    <a:pt x="23" y="23"/>
                    <a:pt x="24" y="23"/>
                    <a:pt x="26" y="23"/>
                  </a:cubicBezTo>
                  <a:cubicBezTo>
                    <a:pt x="25" y="23"/>
                    <a:pt x="23" y="23"/>
                    <a:pt x="21" y="23"/>
                  </a:cubicBezTo>
                  <a:cubicBezTo>
                    <a:pt x="23" y="23"/>
                    <a:pt x="27" y="23"/>
                    <a:pt x="28" y="24"/>
                  </a:cubicBezTo>
                  <a:cubicBezTo>
                    <a:pt x="28" y="24"/>
                    <a:pt x="23" y="25"/>
                    <a:pt x="23" y="25"/>
                  </a:cubicBezTo>
                  <a:cubicBezTo>
                    <a:pt x="21" y="25"/>
                    <a:pt x="18" y="25"/>
                    <a:pt x="16" y="25"/>
                  </a:cubicBezTo>
                  <a:cubicBezTo>
                    <a:pt x="16" y="26"/>
                    <a:pt x="12" y="27"/>
                    <a:pt x="13" y="27"/>
                  </a:cubicBezTo>
                  <a:cubicBezTo>
                    <a:pt x="14" y="28"/>
                    <a:pt x="15" y="28"/>
                    <a:pt x="16" y="30"/>
                  </a:cubicBezTo>
                  <a:cubicBezTo>
                    <a:pt x="16" y="32"/>
                    <a:pt x="22" y="30"/>
                    <a:pt x="23" y="32"/>
                  </a:cubicBezTo>
                  <a:cubicBezTo>
                    <a:pt x="23" y="32"/>
                    <a:pt x="19" y="32"/>
                    <a:pt x="19" y="33"/>
                  </a:cubicBezTo>
                  <a:cubicBezTo>
                    <a:pt x="20" y="34"/>
                    <a:pt x="25" y="36"/>
                    <a:pt x="26" y="36"/>
                  </a:cubicBezTo>
                  <a:cubicBezTo>
                    <a:pt x="26" y="36"/>
                    <a:pt x="32" y="36"/>
                    <a:pt x="32" y="35"/>
                  </a:cubicBezTo>
                  <a:cubicBezTo>
                    <a:pt x="32" y="35"/>
                    <a:pt x="31" y="35"/>
                    <a:pt x="31" y="35"/>
                  </a:cubicBezTo>
                  <a:cubicBezTo>
                    <a:pt x="31" y="33"/>
                    <a:pt x="35" y="36"/>
                    <a:pt x="34" y="36"/>
                  </a:cubicBezTo>
                  <a:cubicBezTo>
                    <a:pt x="35" y="36"/>
                    <a:pt x="33" y="33"/>
                    <a:pt x="33" y="32"/>
                  </a:cubicBezTo>
                  <a:cubicBezTo>
                    <a:pt x="35" y="31"/>
                    <a:pt x="37" y="37"/>
                    <a:pt x="40" y="35"/>
                  </a:cubicBezTo>
                  <a:cubicBezTo>
                    <a:pt x="41" y="34"/>
                    <a:pt x="39" y="32"/>
                    <a:pt x="40" y="32"/>
                  </a:cubicBezTo>
                  <a:cubicBezTo>
                    <a:pt x="41" y="32"/>
                    <a:pt x="41" y="34"/>
                    <a:pt x="41" y="35"/>
                  </a:cubicBezTo>
                  <a:cubicBezTo>
                    <a:pt x="42" y="35"/>
                    <a:pt x="43" y="31"/>
                    <a:pt x="42" y="31"/>
                  </a:cubicBezTo>
                  <a:cubicBezTo>
                    <a:pt x="42" y="30"/>
                    <a:pt x="42" y="29"/>
                    <a:pt x="41" y="29"/>
                  </a:cubicBezTo>
                  <a:cubicBezTo>
                    <a:pt x="41" y="28"/>
                    <a:pt x="42" y="26"/>
                    <a:pt x="43" y="27"/>
                  </a:cubicBezTo>
                  <a:cubicBezTo>
                    <a:pt x="44" y="28"/>
                    <a:pt x="43" y="32"/>
                    <a:pt x="46" y="30"/>
                  </a:cubicBezTo>
                  <a:cubicBezTo>
                    <a:pt x="47" y="29"/>
                    <a:pt x="50" y="25"/>
                    <a:pt x="52" y="27"/>
                  </a:cubicBezTo>
                  <a:cubicBezTo>
                    <a:pt x="53" y="27"/>
                    <a:pt x="51" y="28"/>
                    <a:pt x="51" y="28"/>
                  </a:cubicBezTo>
                  <a:cubicBezTo>
                    <a:pt x="51" y="28"/>
                    <a:pt x="56" y="27"/>
                    <a:pt x="56" y="27"/>
                  </a:cubicBezTo>
                  <a:cubicBezTo>
                    <a:pt x="56" y="27"/>
                    <a:pt x="54" y="27"/>
                    <a:pt x="54" y="26"/>
                  </a:cubicBezTo>
                  <a:cubicBezTo>
                    <a:pt x="54" y="25"/>
                    <a:pt x="59" y="25"/>
                    <a:pt x="58" y="24"/>
                  </a:cubicBezTo>
                  <a:cubicBezTo>
                    <a:pt x="58" y="22"/>
                    <a:pt x="58" y="25"/>
                    <a:pt x="58" y="2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22" name="Freeform 602">
              <a:extLst>
                <a:ext uri="{FF2B5EF4-FFF2-40B4-BE49-F238E27FC236}">
                  <a16:creationId xmlns:a16="http://schemas.microsoft.com/office/drawing/2014/main" id="{AB83C29C-8875-713D-6E39-F12A69923DD8}"/>
                </a:ext>
              </a:extLst>
            </p:cNvPr>
            <p:cNvSpPr/>
            <p:nvPr/>
          </p:nvSpPr>
          <p:spPr bwMode="auto">
            <a:xfrm>
              <a:off x="6984022" y="2141229"/>
              <a:ext cx="1592632" cy="877710"/>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23" name="Freeform 604">
              <a:extLst>
                <a:ext uri="{FF2B5EF4-FFF2-40B4-BE49-F238E27FC236}">
                  <a16:creationId xmlns:a16="http://schemas.microsoft.com/office/drawing/2014/main" id="{CCA2569F-0B37-AB78-5AD4-2E2A9089799C}"/>
                </a:ext>
              </a:extLst>
            </p:cNvPr>
            <p:cNvSpPr/>
            <p:nvPr/>
          </p:nvSpPr>
          <p:spPr bwMode="auto">
            <a:xfrm>
              <a:off x="7729809" y="2628024"/>
              <a:ext cx="142883" cy="55320"/>
            </a:xfrm>
            <a:custGeom>
              <a:avLst/>
              <a:gdLst>
                <a:gd name="T0" fmla="*/ 13 w 14"/>
                <a:gd name="T1" fmla="*/ 4 h 5"/>
                <a:gd name="T2" fmla="*/ 11 w 14"/>
                <a:gd name="T3" fmla="*/ 2 h 5"/>
                <a:gd name="T4" fmla="*/ 8 w 14"/>
                <a:gd name="T5" fmla="*/ 2 h 5"/>
                <a:gd name="T6" fmla="*/ 1 w 14"/>
                <a:gd name="T7" fmla="*/ 1 h 5"/>
                <a:gd name="T8" fmla="*/ 2 w 14"/>
                <a:gd name="T9" fmla="*/ 2 h 5"/>
                <a:gd name="T10" fmla="*/ 0 w 14"/>
                <a:gd name="T11" fmla="*/ 3 h 5"/>
                <a:gd name="T12" fmla="*/ 3 w 14"/>
                <a:gd name="T13" fmla="*/ 3 h 5"/>
                <a:gd name="T14" fmla="*/ 8 w 14"/>
                <a:gd name="T15" fmla="*/ 4 h 5"/>
                <a:gd name="T16" fmla="*/ 13 w 14"/>
                <a:gd name="T17" fmla="*/ 4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2" y="3"/>
                    <a:pt x="13" y="3"/>
                    <a:pt x="11" y="2"/>
                  </a:cubicBezTo>
                  <a:cubicBezTo>
                    <a:pt x="10" y="2"/>
                    <a:pt x="9" y="2"/>
                    <a:pt x="8" y="2"/>
                  </a:cubicBezTo>
                  <a:cubicBezTo>
                    <a:pt x="7" y="2"/>
                    <a:pt x="2" y="0"/>
                    <a:pt x="1" y="1"/>
                  </a:cubicBezTo>
                  <a:cubicBezTo>
                    <a:pt x="1" y="1"/>
                    <a:pt x="3" y="2"/>
                    <a:pt x="2" y="2"/>
                  </a:cubicBezTo>
                  <a:cubicBezTo>
                    <a:pt x="2" y="3"/>
                    <a:pt x="0" y="4"/>
                    <a:pt x="0" y="3"/>
                  </a:cubicBezTo>
                  <a:cubicBezTo>
                    <a:pt x="0" y="4"/>
                    <a:pt x="2" y="3"/>
                    <a:pt x="3" y="3"/>
                  </a:cubicBezTo>
                  <a:cubicBezTo>
                    <a:pt x="4" y="3"/>
                    <a:pt x="6" y="4"/>
                    <a:pt x="8" y="4"/>
                  </a:cubicBezTo>
                  <a:cubicBezTo>
                    <a:pt x="9" y="4"/>
                    <a:pt x="13" y="4"/>
                    <a:pt x="13" y="4"/>
                  </a:cubicBezTo>
                  <a:cubicBezTo>
                    <a:pt x="12" y="3"/>
                    <a:pt x="14" y="5"/>
                    <a:pt x="1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24" name="Freeform 605">
              <a:extLst>
                <a:ext uri="{FF2B5EF4-FFF2-40B4-BE49-F238E27FC236}">
                  <a16:creationId xmlns:a16="http://schemas.microsoft.com/office/drawing/2014/main" id="{1DC4A2FE-EE2B-62B3-E0D0-0DD91BE3E139}"/>
                </a:ext>
              </a:extLst>
            </p:cNvPr>
            <p:cNvSpPr/>
            <p:nvPr/>
          </p:nvSpPr>
          <p:spPr bwMode="auto">
            <a:xfrm>
              <a:off x="7332522" y="2672276"/>
              <a:ext cx="59247" cy="22128"/>
            </a:xfrm>
            <a:custGeom>
              <a:avLst/>
              <a:gdLst>
                <a:gd name="T0" fmla="*/ 5 w 6"/>
                <a:gd name="T1" fmla="*/ 1 h 2"/>
                <a:gd name="T2" fmla="*/ 2 w 6"/>
                <a:gd name="T3" fmla="*/ 0 h 2"/>
                <a:gd name="T4" fmla="*/ 5 w 6"/>
                <a:gd name="T5" fmla="*/ 1 h 2"/>
              </a:gdLst>
              <a:ahLst/>
              <a:cxnLst>
                <a:cxn ang="0">
                  <a:pos x="T0" y="T1"/>
                </a:cxn>
                <a:cxn ang="0">
                  <a:pos x="T2" y="T3"/>
                </a:cxn>
                <a:cxn ang="0">
                  <a:pos x="T4" y="T5"/>
                </a:cxn>
              </a:cxnLst>
              <a:rect l="0" t="0" r="r" b="b"/>
              <a:pathLst>
                <a:path w="6" h="2">
                  <a:moveTo>
                    <a:pt x="5" y="1"/>
                  </a:moveTo>
                  <a:cubicBezTo>
                    <a:pt x="4" y="2"/>
                    <a:pt x="0" y="0"/>
                    <a:pt x="2" y="0"/>
                  </a:cubicBezTo>
                  <a:cubicBezTo>
                    <a:pt x="3" y="0"/>
                    <a:pt x="6" y="1"/>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25" name="Freeform 606">
              <a:extLst>
                <a:ext uri="{FF2B5EF4-FFF2-40B4-BE49-F238E27FC236}">
                  <a16:creationId xmlns:a16="http://schemas.microsoft.com/office/drawing/2014/main" id="{0CCFB662-243C-29F7-7FFE-B63B7924F28E}"/>
                </a:ext>
              </a:extLst>
            </p:cNvPr>
            <p:cNvSpPr/>
            <p:nvPr/>
          </p:nvSpPr>
          <p:spPr bwMode="auto">
            <a:xfrm>
              <a:off x="7597379" y="3007874"/>
              <a:ext cx="59247" cy="33193"/>
            </a:xfrm>
            <a:custGeom>
              <a:avLst/>
              <a:gdLst>
                <a:gd name="T0" fmla="*/ 4 w 6"/>
                <a:gd name="T1" fmla="*/ 1 h 3"/>
                <a:gd name="T2" fmla="*/ 1 w 6"/>
                <a:gd name="T3" fmla="*/ 2 h 3"/>
                <a:gd name="T4" fmla="*/ 4 w 6"/>
                <a:gd name="T5" fmla="*/ 1 h 3"/>
              </a:gdLst>
              <a:ahLst/>
              <a:cxnLst>
                <a:cxn ang="0">
                  <a:pos x="T0" y="T1"/>
                </a:cxn>
                <a:cxn ang="0">
                  <a:pos x="T2" y="T3"/>
                </a:cxn>
                <a:cxn ang="0">
                  <a:pos x="T4" y="T5"/>
                </a:cxn>
              </a:cxnLst>
              <a:rect l="0" t="0" r="r" b="b"/>
              <a:pathLst>
                <a:path w="6" h="3">
                  <a:moveTo>
                    <a:pt x="4" y="1"/>
                  </a:moveTo>
                  <a:cubicBezTo>
                    <a:pt x="3" y="0"/>
                    <a:pt x="0" y="2"/>
                    <a:pt x="1" y="2"/>
                  </a:cubicBezTo>
                  <a:cubicBezTo>
                    <a:pt x="2" y="3"/>
                    <a:pt x="6" y="1"/>
                    <a:pt x="4"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26" name="Freeform 607">
              <a:extLst>
                <a:ext uri="{FF2B5EF4-FFF2-40B4-BE49-F238E27FC236}">
                  <a16:creationId xmlns:a16="http://schemas.microsoft.com/office/drawing/2014/main" id="{99E1FD60-F918-61E2-B965-9C8F0441DFFC}"/>
                </a:ext>
              </a:extLst>
            </p:cNvPr>
            <p:cNvSpPr/>
            <p:nvPr/>
          </p:nvSpPr>
          <p:spPr bwMode="auto">
            <a:xfrm>
              <a:off x="4122862" y="4512521"/>
              <a:ext cx="52274" cy="44255"/>
            </a:xfrm>
            <a:custGeom>
              <a:avLst/>
              <a:gdLst>
                <a:gd name="T0" fmla="*/ 4 w 5"/>
                <a:gd name="T1" fmla="*/ 1 h 4"/>
                <a:gd name="T2" fmla="*/ 1 w 5"/>
                <a:gd name="T3" fmla="*/ 4 h 4"/>
                <a:gd name="T4" fmla="*/ 4 w 5"/>
                <a:gd name="T5" fmla="*/ 1 h 4"/>
              </a:gdLst>
              <a:ahLst/>
              <a:cxnLst>
                <a:cxn ang="0">
                  <a:pos x="T0" y="T1"/>
                </a:cxn>
                <a:cxn ang="0">
                  <a:pos x="T2" y="T3"/>
                </a:cxn>
                <a:cxn ang="0">
                  <a:pos x="T4" y="T5"/>
                </a:cxn>
              </a:cxnLst>
              <a:rect l="0" t="0" r="r" b="b"/>
              <a:pathLst>
                <a:path w="5" h="4">
                  <a:moveTo>
                    <a:pt x="4" y="1"/>
                  </a:moveTo>
                  <a:cubicBezTo>
                    <a:pt x="3" y="0"/>
                    <a:pt x="0" y="4"/>
                    <a:pt x="1" y="4"/>
                  </a:cubicBezTo>
                  <a:cubicBezTo>
                    <a:pt x="1" y="4"/>
                    <a:pt x="5" y="1"/>
                    <a:pt x="4"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27" name="Freeform 608">
              <a:extLst>
                <a:ext uri="{FF2B5EF4-FFF2-40B4-BE49-F238E27FC236}">
                  <a16:creationId xmlns:a16="http://schemas.microsoft.com/office/drawing/2014/main" id="{61107FBE-3A6B-4E10-3A92-3E83F8419A67}"/>
                </a:ext>
              </a:extLst>
            </p:cNvPr>
            <p:cNvSpPr/>
            <p:nvPr/>
          </p:nvSpPr>
          <p:spPr bwMode="auto">
            <a:xfrm>
              <a:off x="4196050" y="4501456"/>
              <a:ext cx="10457" cy="1106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0"/>
                    <a:pt x="0" y="0"/>
                    <a:pt x="0"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28" name="Freeform 609">
              <a:extLst>
                <a:ext uri="{FF2B5EF4-FFF2-40B4-BE49-F238E27FC236}">
                  <a16:creationId xmlns:a16="http://schemas.microsoft.com/office/drawing/2014/main" id="{72189AD3-18B4-D9D7-6A4B-3218575B6D93}"/>
                </a:ext>
              </a:extLst>
            </p:cNvPr>
            <p:cNvSpPr/>
            <p:nvPr/>
          </p:nvSpPr>
          <p:spPr bwMode="auto">
            <a:xfrm>
              <a:off x="3154041" y="4512521"/>
              <a:ext cx="69700" cy="66379"/>
            </a:xfrm>
            <a:custGeom>
              <a:avLst/>
              <a:gdLst>
                <a:gd name="T0" fmla="*/ 5 w 7"/>
                <a:gd name="T1" fmla="*/ 2 h 6"/>
                <a:gd name="T2" fmla="*/ 1 w 7"/>
                <a:gd name="T3" fmla="*/ 2 h 6"/>
                <a:gd name="T4" fmla="*/ 5 w 7"/>
                <a:gd name="T5" fmla="*/ 2 h 6"/>
                <a:gd name="T6" fmla="*/ 5 w 7"/>
                <a:gd name="T7" fmla="*/ 2 h 6"/>
              </a:gdLst>
              <a:ahLst/>
              <a:cxnLst>
                <a:cxn ang="0">
                  <a:pos x="T0" y="T1"/>
                </a:cxn>
                <a:cxn ang="0">
                  <a:pos x="T2" y="T3"/>
                </a:cxn>
                <a:cxn ang="0">
                  <a:pos x="T4" y="T5"/>
                </a:cxn>
                <a:cxn ang="0">
                  <a:pos x="T6" y="T7"/>
                </a:cxn>
              </a:cxnLst>
              <a:rect l="0" t="0" r="r" b="b"/>
              <a:pathLst>
                <a:path w="7" h="6">
                  <a:moveTo>
                    <a:pt x="5" y="2"/>
                  </a:moveTo>
                  <a:cubicBezTo>
                    <a:pt x="7" y="0"/>
                    <a:pt x="2" y="0"/>
                    <a:pt x="1" y="2"/>
                  </a:cubicBezTo>
                  <a:cubicBezTo>
                    <a:pt x="0" y="3"/>
                    <a:pt x="4" y="5"/>
                    <a:pt x="5" y="2"/>
                  </a:cubicBezTo>
                  <a:cubicBezTo>
                    <a:pt x="6" y="1"/>
                    <a:pt x="3" y="6"/>
                    <a:pt x="5"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29" name="Freeform 614">
              <a:extLst>
                <a:ext uri="{FF2B5EF4-FFF2-40B4-BE49-F238E27FC236}">
                  <a16:creationId xmlns:a16="http://schemas.microsoft.com/office/drawing/2014/main" id="{4071450A-227F-E8A7-AC2E-E4E012FCFB61}"/>
                </a:ext>
              </a:extLst>
            </p:cNvPr>
            <p:cNvSpPr/>
            <p:nvPr/>
          </p:nvSpPr>
          <p:spPr bwMode="auto">
            <a:xfrm>
              <a:off x="8994850" y="9941052"/>
              <a:ext cx="104549" cy="95888"/>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30" name="Freeform 615">
              <a:extLst>
                <a:ext uri="{FF2B5EF4-FFF2-40B4-BE49-F238E27FC236}">
                  <a16:creationId xmlns:a16="http://schemas.microsoft.com/office/drawing/2014/main" id="{866E730F-0A28-5BBC-4C27-D474CEEA1822}"/>
                </a:ext>
              </a:extLst>
            </p:cNvPr>
            <p:cNvSpPr/>
            <p:nvPr/>
          </p:nvSpPr>
          <p:spPr bwMode="auto">
            <a:xfrm>
              <a:off x="7423131" y="5574626"/>
              <a:ext cx="73184" cy="33193"/>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31" name="Freeform 616">
              <a:extLst>
                <a:ext uri="{FF2B5EF4-FFF2-40B4-BE49-F238E27FC236}">
                  <a16:creationId xmlns:a16="http://schemas.microsoft.com/office/drawing/2014/main" id="{19BC21BF-B29D-20A7-3C4C-D91847C9F417}"/>
                </a:ext>
              </a:extLst>
            </p:cNvPr>
            <p:cNvSpPr/>
            <p:nvPr/>
          </p:nvSpPr>
          <p:spPr bwMode="auto">
            <a:xfrm>
              <a:off x="8148002" y="11401441"/>
              <a:ext cx="184705" cy="173330"/>
            </a:xfrm>
            <a:custGeom>
              <a:avLst/>
              <a:gdLst>
                <a:gd name="T0" fmla="*/ 17 w 18"/>
                <a:gd name="T1" fmla="*/ 14 h 16"/>
                <a:gd name="T2" fmla="*/ 8 w 18"/>
                <a:gd name="T3" fmla="*/ 9 h 16"/>
                <a:gd name="T4" fmla="*/ 4 w 18"/>
                <a:gd name="T5" fmla="*/ 5 h 16"/>
                <a:gd name="T6" fmla="*/ 1 w 18"/>
                <a:gd name="T7" fmla="*/ 3 h 16"/>
                <a:gd name="T8" fmla="*/ 2 w 18"/>
                <a:gd name="T9" fmla="*/ 2 h 16"/>
                <a:gd name="T10" fmla="*/ 0 w 18"/>
                <a:gd name="T11" fmla="*/ 0 h 16"/>
                <a:gd name="T12" fmla="*/ 0 w 18"/>
                <a:gd name="T13" fmla="*/ 14 h 16"/>
                <a:gd name="T14" fmla="*/ 7 w 18"/>
                <a:gd name="T15" fmla="*/ 15 h 16"/>
                <a:gd name="T16" fmla="*/ 10 w 18"/>
                <a:gd name="T17" fmla="*/ 16 h 16"/>
                <a:gd name="T18" fmla="*/ 13 w 18"/>
                <a:gd name="T19" fmla="*/ 15 h 16"/>
                <a:gd name="T20" fmla="*/ 18 w 18"/>
                <a:gd name="T21" fmla="*/ 14 h 16"/>
                <a:gd name="T22" fmla="*/ 17 w 18"/>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7" y="14"/>
                  </a:moveTo>
                  <a:cubicBezTo>
                    <a:pt x="13" y="14"/>
                    <a:pt x="11" y="11"/>
                    <a:pt x="8" y="9"/>
                  </a:cubicBezTo>
                  <a:cubicBezTo>
                    <a:pt x="7" y="7"/>
                    <a:pt x="5" y="6"/>
                    <a:pt x="4" y="5"/>
                  </a:cubicBezTo>
                  <a:cubicBezTo>
                    <a:pt x="3" y="5"/>
                    <a:pt x="1" y="4"/>
                    <a:pt x="1" y="3"/>
                  </a:cubicBezTo>
                  <a:cubicBezTo>
                    <a:pt x="1" y="3"/>
                    <a:pt x="2" y="3"/>
                    <a:pt x="2" y="2"/>
                  </a:cubicBezTo>
                  <a:cubicBezTo>
                    <a:pt x="3" y="2"/>
                    <a:pt x="1" y="0"/>
                    <a:pt x="0" y="0"/>
                  </a:cubicBezTo>
                  <a:cubicBezTo>
                    <a:pt x="0" y="5"/>
                    <a:pt x="0" y="10"/>
                    <a:pt x="0" y="14"/>
                  </a:cubicBezTo>
                  <a:cubicBezTo>
                    <a:pt x="0" y="15"/>
                    <a:pt x="6" y="15"/>
                    <a:pt x="7" y="15"/>
                  </a:cubicBezTo>
                  <a:cubicBezTo>
                    <a:pt x="8" y="15"/>
                    <a:pt x="9" y="15"/>
                    <a:pt x="10" y="16"/>
                  </a:cubicBezTo>
                  <a:cubicBezTo>
                    <a:pt x="12" y="16"/>
                    <a:pt x="12" y="16"/>
                    <a:pt x="13" y="15"/>
                  </a:cubicBezTo>
                  <a:cubicBezTo>
                    <a:pt x="14" y="15"/>
                    <a:pt x="18" y="15"/>
                    <a:pt x="18" y="14"/>
                  </a:cubicBezTo>
                  <a:cubicBezTo>
                    <a:pt x="18" y="14"/>
                    <a:pt x="18" y="13"/>
                    <a:pt x="17" y="1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32" name="Freeform 617">
              <a:extLst>
                <a:ext uri="{FF2B5EF4-FFF2-40B4-BE49-F238E27FC236}">
                  <a16:creationId xmlns:a16="http://schemas.microsoft.com/office/drawing/2014/main" id="{45E8E173-51C4-31E1-605D-3EECDC4CFDF1}"/>
                </a:ext>
              </a:extLst>
            </p:cNvPr>
            <p:cNvSpPr/>
            <p:nvPr/>
          </p:nvSpPr>
          <p:spPr bwMode="auto">
            <a:xfrm>
              <a:off x="7952847" y="11379319"/>
              <a:ext cx="306678" cy="250772"/>
            </a:xfrm>
            <a:custGeom>
              <a:avLst/>
              <a:gdLst>
                <a:gd name="T0" fmla="*/ 19 w 30"/>
                <a:gd name="T1" fmla="*/ 17 h 23"/>
                <a:gd name="T2" fmla="*/ 19 w 30"/>
                <a:gd name="T3" fmla="*/ 7 h 23"/>
                <a:gd name="T4" fmla="*/ 19 w 30"/>
                <a:gd name="T5" fmla="*/ 3 h 23"/>
                <a:gd name="T6" fmla="*/ 15 w 30"/>
                <a:gd name="T7" fmla="*/ 1 h 23"/>
                <a:gd name="T8" fmla="*/ 12 w 30"/>
                <a:gd name="T9" fmla="*/ 3 h 23"/>
                <a:gd name="T10" fmla="*/ 13 w 30"/>
                <a:gd name="T11" fmla="*/ 6 h 23"/>
                <a:gd name="T12" fmla="*/ 15 w 30"/>
                <a:gd name="T13" fmla="*/ 6 h 23"/>
                <a:gd name="T14" fmla="*/ 14 w 30"/>
                <a:gd name="T15" fmla="*/ 8 h 23"/>
                <a:gd name="T16" fmla="*/ 13 w 30"/>
                <a:gd name="T17" fmla="*/ 11 h 23"/>
                <a:gd name="T18" fmla="*/ 16 w 30"/>
                <a:gd name="T19" fmla="*/ 13 h 23"/>
                <a:gd name="T20" fmla="*/ 12 w 30"/>
                <a:gd name="T21" fmla="*/ 13 h 23"/>
                <a:gd name="T22" fmla="*/ 9 w 30"/>
                <a:gd name="T23" fmla="*/ 12 h 23"/>
                <a:gd name="T24" fmla="*/ 10 w 30"/>
                <a:gd name="T25" fmla="*/ 12 h 23"/>
                <a:gd name="T26" fmla="*/ 10 w 30"/>
                <a:gd name="T27" fmla="*/ 9 h 23"/>
                <a:gd name="T28" fmla="*/ 8 w 30"/>
                <a:gd name="T29" fmla="*/ 11 h 23"/>
                <a:gd name="T30" fmla="*/ 5 w 30"/>
                <a:gd name="T31" fmla="*/ 11 h 23"/>
                <a:gd name="T32" fmla="*/ 0 w 30"/>
                <a:gd name="T33" fmla="*/ 12 h 23"/>
                <a:gd name="T34" fmla="*/ 2 w 30"/>
                <a:gd name="T35" fmla="*/ 12 h 23"/>
                <a:gd name="T36" fmla="*/ 3 w 30"/>
                <a:gd name="T37" fmla="*/ 12 h 23"/>
                <a:gd name="T38" fmla="*/ 5 w 30"/>
                <a:gd name="T39" fmla="*/ 12 h 23"/>
                <a:gd name="T40" fmla="*/ 6 w 30"/>
                <a:gd name="T41" fmla="*/ 13 h 23"/>
                <a:gd name="T42" fmla="*/ 4 w 30"/>
                <a:gd name="T43" fmla="*/ 15 h 23"/>
                <a:gd name="T44" fmla="*/ 6 w 30"/>
                <a:gd name="T45" fmla="*/ 15 h 23"/>
                <a:gd name="T46" fmla="*/ 8 w 30"/>
                <a:gd name="T47" fmla="*/ 16 h 23"/>
                <a:gd name="T48" fmla="*/ 7 w 30"/>
                <a:gd name="T49" fmla="*/ 16 h 23"/>
                <a:gd name="T50" fmla="*/ 10 w 30"/>
                <a:gd name="T51" fmla="*/ 17 h 23"/>
                <a:gd name="T52" fmla="*/ 12 w 30"/>
                <a:gd name="T53" fmla="*/ 17 h 23"/>
                <a:gd name="T54" fmla="*/ 17 w 30"/>
                <a:gd name="T55" fmla="*/ 21 h 23"/>
                <a:gd name="T56" fmla="*/ 16 w 30"/>
                <a:gd name="T57" fmla="*/ 20 h 23"/>
                <a:gd name="T58" fmla="*/ 23 w 30"/>
                <a:gd name="T59" fmla="*/ 23 h 23"/>
                <a:gd name="T60" fmla="*/ 19 w 30"/>
                <a:gd name="T61" fmla="*/ 18 h 23"/>
                <a:gd name="T62" fmla="*/ 24 w 30"/>
                <a:gd name="T63" fmla="*/ 19 h 23"/>
                <a:gd name="T64" fmla="*/ 30 w 30"/>
                <a:gd name="T65" fmla="*/ 18 h 23"/>
                <a:gd name="T66" fmla="*/ 19 w 30"/>
                <a:gd name="T6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3">
                  <a:moveTo>
                    <a:pt x="19" y="17"/>
                  </a:moveTo>
                  <a:cubicBezTo>
                    <a:pt x="19" y="13"/>
                    <a:pt x="19" y="10"/>
                    <a:pt x="19" y="7"/>
                  </a:cubicBezTo>
                  <a:cubicBezTo>
                    <a:pt x="19" y="6"/>
                    <a:pt x="19" y="4"/>
                    <a:pt x="19" y="3"/>
                  </a:cubicBezTo>
                  <a:cubicBezTo>
                    <a:pt x="19" y="2"/>
                    <a:pt x="16" y="0"/>
                    <a:pt x="15" y="1"/>
                  </a:cubicBezTo>
                  <a:cubicBezTo>
                    <a:pt x="14" y="2"/>
                    <a:pt x="12" y="1"/>
                    <a:pt x="12" y="3"/>
                  </a:cubicBezTo>
                  <a:cubicBezTo>
                    <a:pt x="11" y="5"/>
                    <a:pt x="9" y="7"/>
                    <a:pt x="13" y="6"/>
                  </a:cubicBezTo>
                  <a:cubicBezTo>
                    <a:pt x="13" y="6"/>
                    <a:pt x="15" y="6"/>
                    <a:pt x="15" y="6"/>
                  </a:cubicBezTo>
                  <a:cubicBezTo>
                    <a:pt x="16" y="6"/>
                    <a:pt x="14" y="8"/>
                    <a:pt x="14" y="8"/>
                  </a:cubicBezTo>
                  <a:cubicBezTo>
                    <a:pt x="13" y="8"/>
                    <a:pt x="11" y="10"/>
                    <a:pt x="13" y="11"/>
                  </a:cubicBezTo>
                  <a:cubicBezTo>
                    <a:pt x="13" y="12"/>
                    <a:pt x="16" y="12"/>
                    <a:pt x="16" y="13"/>
                  </a:cubicBezTo>
                  <a:cubicBezTo>
                    <a:pt x="16" y="13"/>
                    <a:pt x="12" y="13"/>
                    <a:pt x="12" y="13"/>
                  </a:cubicBezTo>
                  <a:cubicBezTo>
                    <a:pt x="11" y="13"/>
                    <a:pt x="9" y="12"/>
                    <a:pt x="9" y="12"/>
                  </a:cubicBezTo>
                  <a:cubicBezTo>
                    <a:pt x="9" y="12"/>
                    <a:pt x="10" y="13"/>
                    <a:pt x="10" y="12"/>
                  </a:cubicBezTo>
                  <a:cubicBezTo>
                    <a:pt x="10" y="11"/>
                    <a:pt x="11" y="10"/>
                    <a:pt x="10" y="9"/>
                  </a:cubicBezTo>
                  <a:cubicBezTo>
                    <a:pt x="10" y="9"/>
                    <a:pt x="8" y="11"/>
                    <a:pt x="8" y="11"/>
                  </a:cubicBezTo>
                  <a:cubicBezTo>
                    <a:pt x="7" y="12"/>
                    <a:pt x="6" y="11"/>
                    <a:pt x="5" y="11"/>
                  </a:cubicBezTo>
                  <a:cubicBezTo>
                    <a:pt x="4" y="11"/>
                    <a:pt x="0" y="10"/>
                    <a:pt x="0" y="12"/>
                  </a:cubicBezTo>
                  <a:cubicBezTo>
                    <a:pt x="0" y="13"/>
                    <a:pt x="2" y="12"/>
                    <a:pt x="2" y="12"/>
                  </a:cubicBezTo>
                  <a:cubicBezTo>
                    <a:pt x="3" y="11"/>
                    <a:pt x="2" y="12"/>
                    <a:pt x="3" y="12"/>
                  </a:cubicBezTo>
                  <a:cubicBezTo>
                    <a:pt x="4" y="13"/>
                    <a:pt x="4" y="11"/>
                    <a:pt x="5" y="12"/>
                  </a:cubicBezTo>
                  <a:cubicBezTo>
                    <a:pt x="5" y="12"/>
                    <a:pt x="6" y="13"/>
                    <a:pt x="6" y="13"/>
                  </a:cubicBezTo>
                  <a:cubicBezTo>
                    <a:pt x="6" y="13"/>
                    <a:pt x="2" y="14"/>
                    <a:pt x="4" y="15"/>
                  </a:cubicBezTo>
                  <a:cubicBezTo>
                    <a:pt x="5" y="16"/>
                    <a:pt x="6" y="14"/>
                    <a:pt x="6" y="15"/>
                  </a:cubicBezTo>
                  <a:cubicBezTo>
                    <a:pt x="7" y="15"/>
                    <a:pt x="8" y="16"/>
                    <a:pt x="8" y="16"/>
                  </a:cubicBezTo>
                  <a:cubicBezTo>
                    <a:pt x="8" y="16"/>
                    <a:pt x="8" y="16"/>
                    <a:pt x="7" y="16"/>
                  </a:cubicBezTo>
                  <a:cubicBezTo>
                    <a:pt x="7" y="17"/>
                    <a:pt x="9" y="17"/>
                    <a:pt x="10" y="17"/>
                  </a:cubicBezTo>
                  <a:cubicBezTo>
                    <a:pt x="11" y="17"/>
                    <a:pt x="11" y="15"/>
                    <a:pt x="12" y="17"/>
                  </a:cubicBezTo>
                  <a:cubicBezTo>
                    <a:pt x="12" y="17"/>
                    <a:pt x="16" y="22"/>
                    <a:pt x="17" y="21"/>
                  </a:cubicBezTo>
                  <a:cubicBezTo>
                    <a:pt x="17" y="21"/>
                    <a:pt x="16" y="20"/>
                    <a:pt x="16" y="20"/>
                  </a:cubicBezTo>
                  <a:cubicBezTo>
                    <a:pt x="16" y="19"/>
                    <a:pt x="22" y="23"/>
                    <a:pt x="23" y="23"/>
                  </a:cubicBezTo>
                  <a:cubicBezTo>
                    <a:pt x="23" y="22"/>
                    <a:pt x="19" y="19"/>
                    <a:pt x="19" y="18"/>
                  </a:cubicBezTo>
                  <a:cubicBezTo>
                    <a:pt x="20" y="18"/>
                    <a:pt x="24" y="19"/>
                    <a:pt x="24" y="19"/>
                  </a:cubicBezTo>
                  <a:cubicBezTo>
                    <a:pt x="26" y="19"/>
                    <a:pt x="28" y="19"/>
                    <a:pt x="30" y="18"/>
                  </a:cubicBezTo>
                  <a:cubicBezTo>
                    <a:pt x="27" y="16"/>
                    <a:pt x="23" y="17"/>
                    <a:pt x="19" y="1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33" name="Freeform 618">
              <a:extLst>
                <a:ext uri="{FF2B5EF4-FFF2-40B4-BE49-F238E27FC236}">
                  <a16:creationId xmlns:a16="http://schemas.microsoft.com/office/drawing/2014/main" id="{5768FC11-A6D6-4091-0ED1-7C2DEA075E7C}"/>
                </a:ext>
              </a:extLst>
            </p:cNvPr>
            <p:cNvSpPr/>
            <p:nvPr/>
          </p:nvSpPr>
          <p:spPr bwMode="auto">
            <a:xfrm>
              <a:off x="7904054" y="7621385"/>
              <a:ext cx="777151" cy="597432"/>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34" name="Freeform 619">
              <a:extLst>
                <a:ext uri="{FF2B5EF4-FFF2-40B4-BE49-F238E27FC236}">
                  <a16:creationId xmlns:a16="http://schemas.microsoft.com/office/drawing/2014/main" id="{E88DA5E6-1CEC-C7B1-3FAA-4701E5F7F010}"/>
                </a:ext>
              </a:extLst>
            </p:cNvPr>
            <p:cNvSpPr/>
            <p:nvPr/>
          </p:nvSpPr>
          <p:spPr bwMode="auto">
            <a:xfrm>
              <a:off x="8527864" y="7783652"/>
              <a:ext cx="264855" cy="413040"/>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35" name="Freeform 620">
              <a:extLst>
                <a:ext uri="{FF2B5EF4-FFF2-40B4-BE49-F238E27FC236}">
                  <a16:creationId xmlns:a16="http://schemas.microsoft.com/office/drawing/2014/main" id="{3481F1B7-3DB4-EDAA-78DC-2C281893AAE0}"/>
                </a:ext>
              </a:extLst>
            </p:cNvPr>
            <p:cNvSpPr/>
            <p:nvPr/>
          </p:nvSpPr>
          <p:spPr bwMode="auto">
            <a:xfrm>
              <a:off x="8698628" y="7912727"/>
              <a:ext cx="226522" cy="250772"/>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36" name="Freeform 621">
              <a:extLst>
                <a:ext uri="{FF2B5EF4-FFF2-40B4-BE49-F238E27FC236}">
                  <a16:creationId xmlns:a16="http://schemas.microsoft.com/office/drawing/2014/main" id="{DF56F9D7-03BB-FB90-15DF-7BD9A2027FC3}"/>
                </a:ext>
              </a:extLst>
            </p:cNvPr>
            <p:cNvSpPr/>
            <p:nvPr/>
          </p:nvSpPr>
          <p:spPr bwMode="auto">
            <a:xfrm>
              <a:off x="8883333" y="7934858"/>
              <a:ext cx="163794" cy="195460"/>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37" name="Freeform 622">
              <a:extLst>
                <a:ext uri="{FF2B5EF4-FFF2-40B4-BE49-F238E27FC236}">
                  <a16:creationId xmlns:a16="http://schemas.microsoft.com/office/drawing/2014/main" id="{BB62B925-7845-EC9B-E509-D0AAAB319D11}"/>
                </a:ext>
              </a:extLst>
            </p:cNvPr>
            <p:cNvSpPr/>
            <p:nvPr/>
          </p:nvSpPr>
          <p:spPr bwMode="auto">
            <a:xfrm>
              <a:off x="7423131" y="7566069"/>
              <a:ext cx="825940" cy="910903"/>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38" name="Freeform 623">
              <a:extLst>
                <a:ext uri="{FF2B5EF4-FFF2-40B4-BE49-F238E27FC236}">
                  <a16:creationId xmlns:a16="http://schemas.microsoft.com/office/drawing/2014/main" id="{090C0F27-5B4D-470C-10D1-AAB95ADE1033}"/>
                </a:ext>
              </a:extLst>
            </p:cNvPr>
            <p:cNvSpPr/>
            <p:nvPr/>
          </p:nvSpPr>
          <p:spPr bwMode="auto">
            <a:xfrm>
              <a:off x="7534648" y="8174565"/>
              <a:ext cx="285766" cy="357725"/>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39" name="Freeform 624">
              <a:extLst>
                <a:ext uri="{FF2B5EF4-FFF2-40B4-BE49-F238E27FC236}">
                  <a16:creationId xmlns:a16="http://schemas.microsoft.com/office/drawing/2014/main" id="{C3430CF0-03BD-1C69-74EC-319AFC04192C}"/>
                </a:ext>
              </a:extLst>
            </p:cNvPr>
            <p:cNvSpPr/>
            <p:nvPr/>
          </p:nvSpPr>
          <p:spPr bwMode="auto">
            <a:xfrm>
              <a:off x="7503284" y="8240948"/>
              <a:ext cx="655175" cy="1028915"/>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40" name="Freeform 625">
              <a:extLst>
                <a:ext uri="{FF2B5EF4-FFF2-40B4-BE49-F238E27FC236}">
                  <a16:creationId xmlns:a16="http://schemas.microsoft.com/office/drawing/2014/main" id="{E7183A17-6761-4B7D-BBF6-E93D3716CAA8}"/>
                </a:ext>
              </a:extLst>
            </p:cNvPr>
            <p:cNvSpPr/>
            <p:nvPr/>
          </p:nvSpPr>
          <p:spPr bwMode="auto">
            <a:xfrm>
              <a:off x="7792537" y="9203480"/>
              <a:ext cx="446075" cy="2297540"/>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41" name="Freeform 626">
              <a:extLst>
                <a:ext uri="{FF2B5EF4-FFF2-40B4-BE49-F238E27FC236}">
                  <a16:creationId xmlns:a16="http://schemas.microsoft.com/office/drawing/2014/main" id="{AF4A42FA-4B94-5566-20E6-FD553D62C6BD}"/>
                </a:ext>
              </a:extLst>
            </p:cNvPr>
            <p:cNvSpPr/>
            <p:nvPr/>
          </p:nvSpPr>
          <p:spPr bwMode="auto">
            <a:xfrm>
              <a:off x="8095729" y="8760935"/>
              <a:ext cx="655175" cy="756013"/>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42" name="Freeform 627">
              <a:extLst>
                <a:ext uri="{FF2B5EF4-FFF2-40B4-BE49-F238E27FC236}">
                  <a16:creationId xmlns:a16="http://schemas.microsoft.com/office/drawing/2014/main" id="{ADE9AEC4-383D-0F23-3B12-0D37CFD53446}"/>
                </a:ext>
              </a:extLst>
            </p:cNvPr>
            <p:cNvSpPr/>
            <p:nvPr/>
          </p:nvSpPr>
          <p:spPr bwMode="auto">
            <a:xfrm>
              <a:off x="8465137" y="9299363"/>
              <a:ext cx="460016" cy="479422"/>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43" name="Freeform 628">
              <a:extLst>
                <a:ext uri="{FF2B5EF4-FFF2-40B4-BE49-F238E27FC236}">
                  <a16:creationId xmlns:a16="http://schemas.microsoft.com/office/drawing/2014/main" id="{B9AF629A-A1B6-2F9F-3AFB-E77A01F1BEF6}"/>
                </a:ext>
              </a:extLst>
            </p:cNvPr>
            <p:cNvSpPr/>
            <p:nvPr/>
          </p:nvSpPr>
          <p:spPr bwMode="auto">
            <a:xfrm>
              <a:off x="7883147" y="7968044"/>
              <a:ext cx="2031735" cy="2179527"/>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44" name="Freeform 629">
              <a:extLst>
                <a:ext uri="{FF2B5EF4-FFF2-40B4-BE49-F238E27FC236}">
                  <a16:creationId xmlns:a16="http://schemas.microsoft.com/office/drawing/2014/main" id="{CEC26D69-4526-83EA-7E44-A7C73CDB8C07}"/>
                </a:ext>
              </a:extLst>
            </p:cNvPr>
            <p:cNvSpPr/>
            <p:nvPr/>
          </p:nvSpPr>
          <p:spPr bwMode="auto">
            <a:xfrm>
              <a:off x="8670749" y="9918925"/>
              <a:ext cx="275312" cy="302405"/>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45" name="Freeform 630">
              <a:extLst>
                <a:ext uri="{FF2B5EF4-FFF2-40B4-BE49-F238E27FC236}">
                  <a16:creationId xmlns:a16="http://schemas.microsoft.com/office/drawing/2014/main" id="{DF700BAE-26B6-BA0B-279E-0ED765FA6CFB}"/>
                </a:ext>
              </a:extLst>
            </p:cNvPr>
            <p:cNvSpPr/>
            <p:nvPr/>
          </p:nvSpPr>
          <p:spPr bwMode="auto">
            <a:xfrm>
              <a:off x="7883147" y="9443189"/>
              <a:ext cx="1052459" cy="1936127"/>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46" name="Freeform 631">
              <a:extLst>
                <a:ext uri="{FF2B5EF4-FFF2-40B4-BE49-F238E27FC236}">
                  <a16:creationId xmlns:a16="http://schemas.microsoft.com/office/drawing/2014/main" id="{3570B46F-44FE-400C-9866-FB59D20301AC}"/>
                </a:ext>
              </a:extLst>
            </p:cNvPr>
            <p:cNvSpPr/>
            <p:nvPr/>
          </p:nvSpPr>
          <p:spPr bwMode="auto">
            <a:xfrm>
              <a:off x="7200091" y="7403805"/>
              <a:ext cx="223040" cy="261837"/>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47" name="Freeform 632">
              <a:extLst>
                <a:ext uri="{FF2B5EF4-FFF2-40B4-BE49-F238E27FC236}">
                  <a16:creationId xmlns:a16="http://schemas.microsoft.com/office/drawing/2014/main" id="{1B8E08A3-ECA8-A884-66DF-4B083DF1EF4A}"/>
                </a:ext>
              </a:extLst>
            </p:cNvPr>
            <p:cNvSpPr/>
            <p:nvPr/>
          </p:nvSpPr>
          <p:spPr bwMode="auto">
            <a:xfrm>
              <a:off x="7269793" y="7643512"/>
              <a:ext cx="174248" cy="162265"/>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48" name="Freeform 633">
              <a:extLst>
                <a:ext uri="{FF2B5EF4-FFF2-40B4-BE49-F238E27FC236}">
                  <a16:creationId xmlns:a16="http://schemas.microsoft.com/office/drawing/2014/main" id="{984C2DB4-D156-7C2A-9219-BB4A836C68E4}"/>
                </a:ext>
              </a:extLst>
            </p:cNvPr>
            <p:cNvSpPr/>
            <p:nvPr/>
          </p:nvSpPr>
          <p:spPr bwMode="auto">
            <a:xfrm>
              <a:off x="7074632" y="7459121"/>
              <a:ext cx="115005" cy="95888"/>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49" name="Freeform 634">
              <a:extLst>
                <a:ext uri="{FF2B5EF4-FFF2-40B4-BE49-F238E27FC236}">
                  <a16:creationId xmlns:a16="http://schemas.microsoft.com/office/drawing/2014/main" id="{AB6AEF05-9443-00D2-5171-C319CADFD407}"/>
                </a:ext>
              </a:extLst>
            </p:cNvPr>
            <p:cNvSpPr/>
            <p:nvPr/>
          </p:nvSpPr>
          <p:spPr bwMode="auto">
            <a:xfrm>
              <a:off x="6952658" y="7263669"/>
              <a:ext cx="205617" cy="250772"/>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50" name="Freeform 635">
              <a:extLst>
                <a:ext uri="{FF2B5EF4-FFF2-40B4-BE49-F238E27FC236}">
                  <a16:creationId xmlns:a16="http://schemas.microsoft.com/office/drawing/2014/main" id="{B40EF42B-FD4B-BF0B-B1D3-00281089E068}"/>
                </a:ext>
              </a:extLst>
            </p:cNvPr>
            <p:cNvSpPr/>
            <p:nvPr/>
          </p:nvSpPr>
          <p:spPr bwMode="auto">
            <a:xfrm>
              <a:off x="5708526" y="6408083"/>
              <a:ext cx="1529904" cy="1039977"/>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51" name="Freeform 636">
              <a:extLst>
                <a:ext uri="{FF2B5EF4-FFF2-40B4-BE49-F238E27FC236}">
                  <a16:creationId xmlns:a16="http://schemas.microsoft.com/office/drawing/2014/main" id="{3F56CC5E-700C-7AB6-4E65-E09E8640AE90}"/>
                </a:ext>
              </a:extLst>
            </p:cNvPr>
            <p:cNvSpPr/>
            <p:nvPr/>
          </p:nvSpPr>
          <p:spPr bwMode="auto">
            <a:xfrm>
              <a:off x="7105999" y="7374303"/>
              <a:ext cx="306678" cy="173330"/>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52" name="Freeform 637">
              <a:extLst>
                <a:ext uri="{FF2B5EF4-FFF2-40B4-BE49-F238E27FC236}">
                  <a16:creationId xmlns:a16="http://schemas.microsoft.com/office/drawing/2014/main" id="{B820BD44-F6F7-1B4D-F635-77EAE2B5EDC9}"/>
                </a:ext>
              </a:extLst>
            </p:cNvPr>
            <p:cNvSpPr/>
            <p:nvPr/>
          </p:nvSpPr>
          <p:spPr bwMode="auto">
            <a:xfrm>
              <a:off x="7105999" y="7230476"/>
              <a:ext cx="73184" cy="162265"/>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53" name="Freeform 638">
              <a:extLst>
                <a:ext uri="{FF2B5EF4-FFF2-40B4-BE49-F238E27FC236}">
                  <a16:creationId xmlns:a16="http://schemas.microsoft.com/office/drawing/2014/main" id="{92D68723-8A0D-58F2-706F-5F75BD4C5231}"/>
                </a:ext>
              </a:extLst>
            </p:cNvPr>
            <p:cNvSpPr/>
            <p:nvPr/>
          </p:nvSpPr>
          <p:spPr bwMode="auto">
            <a:xfrm>
              <a:off x="7872688" y="7134588"/>
              <a:ext cx="132428" cy="118010"/>
            </a:xfrm>
            <a:custGeom>
              <a:avLst/>
              <a:gdLst>
                <a:gd name="T0" fmla="*/ 12 w 13"/>
                <a:gd name="T1" fmla="*/ 3 h 11"/>
                <a:gd name="T2" fmla="*/ 6 w 13"/>
                <a:gd name="T3" fmla="*/ 1 h 11"/>
                <a:gd name="T4" fmla="*/ 7 w 13"/>
                <a:gd name="T5" fmla="*/ 5 h 11"/>
                <a:gd name="T6" fmla="*/ 9 w 13"/>
                <a:gd name="T7" fmla="*/ 9 h 11"/>
                <a:gd name="T8" fmla="*/ 6 w 13"/>
                <a:gd name="T9" fmla="*/ 10 h 11"/>
                <a:gd name="T10" fmla="*/ 5 w 13"/>
                <a:gd name="T11" fmla="*/ 8 h 11"/>
                <a:gd name="T12" fmla="*/ 0 w 13"/>
                <a:gd name="T13" fmla="*/ 9 h 11"/>
                <a:gd name="T14" fmla="*/ 3 w 13"/>
                <a:gd name="T15" fmla="*/ 11 h 11"/>
                <a:gd name="T16" fmla="*/ 13 w 13"/>
                <a:gd name="T17" fmla="*/ 11 h 11"/>
                <a:gd name="T18" fmla="*/ 12 w 13"/>
                <a:gd name="T19" fmla="*/ 3 h 11"/>
                <a:gd name="T20" fmla="*/ 12 w 13"/>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2" y="3"/>
                  </a:moveTo>
                  <a:cubicBezTo>
                    <a:pt x="10" y="3"/>
                    <a:pt x="8" y="0"/>
                    <a:pt x="6" y="1"/>
                  </a:cubicBezTo>
                  <a:cubicBezTo>
                    <a:pt x="3" y="2"/>
                    <a:pt x="7" y="3"/>
                    <a:pt x="7" y="5"/>
                  </a:cubicBezTo>
                  <a:cubicBezTo>
                    <a:pt x="8" y="6"/>
                    <a:pt x="10" y="8"/>
                    <a:pt x="9" y="9"/>
                  </a:cubicBezTo>
                  <a:cubicBezTo>
                    <a:pt x="8" y="10"/>
                    <a:pt x="7" y="10"/>
                    <a:pt x="6" y="10"/>
                  </a:cubicBezTo>
                  <a:cubicBezTo>
                    <a:pt x="4" y="9"/>
                    <a:pt x="6" y="9"/>
                    <a:pt x="5" y="8"/>
                  </a:cubicBezTo>
                  <a:cubicBezTo>
                    <a:pt x="5" y="8"/>
                    <a:pt x="0" y="9"/>
                    <a:pt x="0" y="9"/>
                  </a:cubicBezTo>
                  <a:cubicBezTo>
                    <a:pt x="0" y="11"/>
                    <a:pt x="2" y="11"/>
                    <a:pt x="3" y="11"/>
                  </a:cubicBezTo>
                  <a:cubicBezTo>
                    <a:pt x="6" y="10"/>
                    <a:pt x="9" y="11"/>
                    <a:pt x="13" y="11"/>
                  </a:cubicBezTo>
                  <a:cubicBezTo>
                    <a:pt x="13" y="8"/>
                    <a:pt x="12" y="5"/>
                    <a:pt x="12" y="3"/>
                  </a:cubicBezTo>
                  <a:cubicBezTo>
                    <a:pt x="11" y="3"/>
                    <a:pt x="12" y="5"/>
                    <a:pt x="12"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54" name="Freeform 639">
              <a:extLst>
                <a:ext uri="{FF2B5EF4-FFF2-40B4-BE49-F238E27FC236}">
                  <a16:creationId xmlns:a16="http://schemas.microsoft.com/office/drawing/2014/main" id="{932C7A8B-D835-723D-6386-B47F1D59F4A9}"/>
                </a:ext>
              </a:extLst>
            </p:cNvPr>
            <p:cNvSpPr/>
            <p:nvPr/>
          </p:nvSpPr>
          <p:spPr bwMode="auto">
            <a:xfrm>
              <a:off x="7994665" y="7134588"/>
              <a:ext cx="184705" cy="162265"/>
            </a:xfrm>
            <a:custGeom>
              <a:avLst/>
              <a:gdLst>
                <a:gd name="T0" fmla="*/ 14 w 18"/>
                <a:gd name="T1" fmla="*/ 7 h 15"/>
                <a:gd name="T2" fmla="*/ 8 w 18"/>
                <a:gd name="T3" fmla="*/ 3 h 15"/>
                <a:gd name="T4" fmla="*/ 1 w 18"/>
                <a:gd name="T5" fmla="*/ 1 h 15"/>
                <a:gd name="T6" fmla="*/ 0 w 18"/>
                <a:gd name="T7" fmla="*/ 3 h 15"/>
                <a:gd name="T8" fmla="*/ 1 w 18"/>
                <a:gd name="T9" fmla="*/ 10 h 15"/>
                <a:gd name="T10" fmla="*/ 2 w 18"/>
                <a:gd name="T11" fmla="*/ 12 h 15"/>
                <a:gd name="T12" fmla="*/ 4 w 18"/>
                <a:gd name="T13" fmla="*/ 10 h 15"/>
                <a:gd name="T14" fmla="*/ 13 w 18"/>
                <a:gd name="T15" fmla="*/ 10 h 15"/>
                <a:gd name="T16" fmla="*/ 17 w 18"/>
                <a:gd name="T17" fmla="*/ 10 h 15"/>
                <a:gd name="T18" fmla="*/ 14 w 18"/>
                <a:gd name="T19" fmla="*/ 7 h 15"/>
                <a:gd name="T20" fmla="*/ 14 w 18"/>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5">
                  <a:moveTo>
                    <a:pt x="14" y="7"/>
                  </a:moveTo>
                  <a:cubicBezTo>
                    <a:pt x="12" y="6"/>
                    <a:pt x="10" y="4"/>
                    <a:pt x="8" y="3"/>
                  </a:cubicBezTo>
                  <a:cubicBezTo>
                    <a:pt x="7" y="2"/>
                    <a:pt x="2" y="0"/>
                    <a:pt x="1" y="1"/>
                  </a:cubicBezTo>
                  <a:cubicBezTo>
                    <a:pt x="1" y="1"/>
                    <a:pt x="3" y="3"/>
                    <a:pt x="0" y="3"/>
                  </a:cubicBezTo>
                  <a:cubicBezTo>
                    <a:pt x="0" y="5"/>
                    <a:pt x="1" y="7"/>
                    <a:pt x="1" y="10"/>
                  </a:cubicBezTo>
                  <a:cubicBezTo>
                    <a:pt x="1" y="11"/>
                    <a:pt x="1" y="11"/>
                    <a:pt x="2" y="12"/>
                  </a:cubicBezTo>
                  <a:cubicBezTo>
                    <a:pt x="3" y="15"/>
                    <a:pt x="3" y="11"/>
                    <a:pt x="4" y="10"/>
                  </a:cubicBezTo>
                  <a:cubicBezTo>
                    <a:pt x="6" y="8"/>
                    <a:pt x="11" y="10"/>
                    <a:pt x="13" y="10"/>
                  </a:cubicBezTo>
                  <a:cubicBezTo>
                    <a:pt x="15" y="10"/>
                    <a:pt x="15" y="11"/>
                    <a:pt x="17" y="10"/>
                  </a:cubicBezTo>
                  <a:cubicBezTo>
                    <a:pt x="18" y="8"/>
                    <a:pt x="17" y="7"/>
                    <a:pt x="14" y="7"/>
                  </a:cubicBezTo>
                  <a:cubicBezTo>
                    <a:pt x="12" y="7"/>
                    <a:pt x="16" y="7"/>
                    <a:pt x="14"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55" name="Freeform 640">
              <a:extLst>
                <a:ext uri="{FF2B5EF4-FFF2-40B4-BE49-F238E27FC236}">
                  <a16:creationId xmlns:a16="http://schemas.microsoft.com/office/drawing/2014/main" id="{F1EAB2A3-88C2-9383-5730-03310BF214C4}"/>
                </a:ext>
              </a:extLst>
            </p:cNvPr>
            <p:cNvSpPr/>
            <p:nvPr/>
          </p:nvSpPr>
          <p:spPr bwMode="auto">
            <a:xfrm>
              <a:off x="3070403" y="3527861"/>
              <a:ext cx="1982950" cy="1408762"/>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56" name="Freeform 641">
              <a:extLst>
                <a:ext uri="{FF2B5EF4-FFF2-40B4-BE49-F238E27FC236}">
                  <a16:creationId xmlns:a16="http://schemas.microsoft.com/office/drawing/2014/main" id="{0D8BE1FA-3747-4341-5E60-ED78968E0A97}"/>
                </a:ext>
              </a:extLst>
            </p:cNvPr>
            <p:cNvSpPr/>
            <p:nvPr/>
          </p:nvSpPr>
          <p:spPr bwMode="auto">
            <a:xfrm>
              <a:off x="5307751" y="5323848"/>
              <a:ext cx="2951770" cy="1548902"/>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57" name="Freeform 642">
              <a:extLst>
                <a:ext uri="{FF2B5EF4-FFF2-40B4-BE49-F238E27FC236}">
                  <a16:creationId xmlns:a16="http://schemas.microsoft.com/office/drawing/2014/main" id="{E0CFC19F-B208-6F10-4B4A-87BEBF08E2FF}"/>
                </a:ext>
              </a:extLst>
            </p:cNvPr>
            <p:cNvSpPr/>
            <p:nvPr/>
          </p:nvSpPr>
          <p:spPr bwMode="auto">
            <a:xfrm>
              <a:off x="4481816" y="3486882"/>
              <a:ext cx="4359697" cy="2371297"/>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58" name="Freeform 777">
              <a:extLst>
                <a:ext uri="{FF2B5EF4-FFF2-40B4-BE49-F238E27FC236}">
                  <a16:creationId xmlns:a16="http://schemas.microsoft.com/office/drawing/2014/main" id="{6F5107E9-3994-6842-93B1-6DCB96D495A1}"/>
                </a:ext>
              </a:extLst>
            </p:cNvPr>
            <p:cNvSpPr/>
            <p:nvPr/>
          </p:nvSpPr>
          <p:spPr bwMode="auto">
            <a:xfrm>
              <a:off x="8862421" y="3612683"/>
              <a:ext cx="163794" cy="121701"/>
            </a:xfrm>
            <a:custGeom>
              <a:avLst/>
              <a:gdLst>
                <a:gd name="T0" fmla="*/ 16 w 16"/>
                <a:gd name="T1" fmla="*/ 6 h 11"/>
                <a:gd name="T2" fmla="*/ 11 w 16"/>
                <a:gd name="T3" fmla="*/ 3 h 11"/>
                <a:gd name="T4" fmla="*/ 5 w 16"/>
                <a:gd name="T5" fmla="*/ 1 h 11"/>
                <a:gd name="T6" fmla="*/ 1 w 16"/>
                <a:gd name="T7" fmla="*/ 1 h 11"/>
                <a:gd name="T8" fmla="*/ 3 w 16"/>
                <a:gd name="T9" fmla="*/ 3 h 11"/>
                <a:gd name="T10" fmla="*/ 1 w 16"/>
                <a:gd name="T11" fmla="*/ 7 h 11"/>
                <a:gd name="T12" fmla="*/ 5 w 16"/>
                <a:gd name="T13" fmla="*/ 7 h 11"/>
                <a:gd name="T14" fmla="*/ 5 w 16"/>
                <a:gd name="T15" fmla="*/ 9 h 11"/>
                <a:gd name="T16" fmla="*/ 16 w 16"/>
                <a:gd name="T17" fmla="*/ 6 h 11"/>
                <a:gd name="T18" fmla="*/ 16 w 16"/>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16" y="6"/>
                  </a:moveTo>
                  <a:cubicBezTo>
                    <a:pt x="15" y="5"/>
                    <a:pt x="11" y="3"/>
                    <a:pt x="11" y="3"/>
                  </a:cubicBezTo>
                  <a:cubicBezTo>
                    <a:pt x="9" y="2"/>
                    <a:pt x="7" y="1"/>
                    <a:pt x="5" y="1"/>
                  </a:cubicBezTo>
                  <a:cubicBezTo>
                    <a:pt x="4" y="1"/>
                    <a:pt x="2" y="0"/>
                    <a:pt x="1" y="1"/>
                  </a:cubicBezTo>
                  <a:cubicBezTo>
                    <a:pt x="0" y="2"/>
                    <a:pt x="3" y="3"/>
                    <a:pt x="3" y="3"/>
                  </a:cubicBezTo>
                  <a:cubicBezTo>
                    <a:pt x="2" y="3"/>
                    <a:pt x="0" y="6"/>
                    <a:pt x="1" y="7"/>
                  </a:cubicBezTo>
                  <a:cubicBezTo>
                    <a:pt x="2" y="7"/>
                    <a:pt x="4" y="6"/>
                    <a:pt x="5" y="7"/>
                  </a:cubicBezTo>
                  <a:cubicBezTo>
                    <a:pt x="7" y="8"/>
                    <a:pt x="5" y="8"/>
                    <a:pt x="5" y="9"/>
                  </a:cubicBezTo>
                  <a:cubicBezTo>
                    <a:pt x="5" y="11"/>
                    <a:pt x="16" y="8"/>
                    <a:pt x="16" y="6"/>
                  </a:cubicBezTo>
                  <a:cubicBezTo>
                    <a:pt x="15" y="5"/>
                    <a:pt x="16" y="7"/>
                    <a:pt x="16"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59" name="Freeform 778">
              <a:extLst>
                <a:ext uri="{FF2B5EF4-FFF2-40B4-BE49-F238E27FC236}">
                  <a16:creationId xmlns:a16="http://schemas.microsoft.com/office/drawing/2014/main" id="{09971161-59C2-BEE3-3201-31144EDF8A46}"/>
                </a:ext>
              </a:extLst>
            </p:cNvPr>
            <p:cNvSpPr/>
            <p:nvPr/>
          </p:nvSpPr>
          <p:spPr bwMode="auto">
            <a:xfrm>
              <a:off x="8914698" y="3527861"/>
              <a:ext cx="41820" cy="22128"/>
            </a:xfrm>
            <a:custGeom>
              <a:avLst/>
              <a:gdLst>
                <a:gd name="T0" fmla="*/ 2 w 4"/>
                <a:gd name="T1" fmla="*/ 2 h 2"/>
                <a:gd name="T2" fmla="*/ 2 w 4"/>
                <a:gd name="T3" fmla="*/ 0 h 2"/>
                <a:gd name="T4" fmla="*/ 2 w 4"/>
                <a:gd name="T5" fmla="*/ 2 h 2"/>
              </a:gdLst>
              <a:ahLst/>
              <a:cxnLst>
                <a:cxn ang="0">
                  <a:pos x="T0" y="T1"/>
                </a:cxn>
                <a:cxn ang="0">
                  <a:pos x="T2" y="T3"/>
                </a:cxn>
                <a:cxn ang="0">
                  <a:pos x="T4" y="T5"/>
                </a:cxn>
              </a:cxnLst>
              <a:rect l="0" t="0" r="r" b="b"/>
              <a:pathLst>
                <a:path w="4" h="2">
                  <a:moveTo>
                    <a:pt x="2" y="2"/>
                  </a:moveTo>
                  <a:cubicBezTo>
                    <a:pt x="0" y="2"/>
                    <a:pt x="1" y="0"/>
                    <a:pt x="2" y="0"/>
                  </a:cubicBezTo>
                  <a:cubicBezTo>
                    <a:pt x="3" y="0"/>
                    <a:pt x="4" y="2"/>
                    <a:pt x="2"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60" name="Freeform 779">
              <a:extLst>
                <a:ext uri="{FF2B5EF4-FFF2-40B4-BE49-F238E27FC236}">
                  <a16:creationId xmlns:a16="http://schemas.microsoft.com/office/drawing/2014/main" id="{BA3D3B4C-DF47-B044-C2DE-90A8CE7581B6}"/>
                </a:ext>
              </a:extLst>
            </p:cNvPr>
            <p:cNvSpPr/>
            <p:nvPr/>
          </p:nvSpPr>
          <p:spPr bwMode="auto">
            <a:xfrm>
              <a:off x="8946062" y="2248174"/>
              <a:ext cx="111517" cy="66379"/>
            </a:xfrm>
            <a:custGeom>
              <a:avLst/>
              <a:gdLst>
                <a:gd name="T0" fmla="*/ 9 w 11"/>
                <a:gd name="T1" fmla="*/ 4 h 6"/>
                <a:gd name="T2" fmla="*/ 9 w 11"/>
                <a:gd name="T3" fmla="*/ 5 h 6"/>
                <a:gd name="T4" fmla="*/ 3 w 11"/>
                <a:gd name="T5" fmla="*/ 4 h 6"/>
                <a:gd name="T6" fmla="*/ 2 w 11"/>
                <a:gd name="T7" fmla="*/ 1 h 6"/>
                <a:gd name="T8" fmla="*/ 9 w 11"/>
                <a:gd name="T9" fmla="*/ 4 h 6"/>
                <a:gd name="T10" fmla="*/ 9 w 11"/>
                <a:gd name="T11" fmla="*/ 4 h 6"/>
              </a:gdLst>
              <a:ahLst/>
              <a:cxnLst>
                <a:cxn ang="0">
                  <a:pos x="T0" y="T1"/>
                </a:cxn>
                <a:cxn ang="0">
                  <a:pos x="T2" y="T3"/>
                </a:cxn>
                <a:cxn ang="0">
                  <a:pos x="T4" y="T5"/>
                </a:cxn>
                <a:cxn ang="0">
                  <a:pos x="T6" y="T7"/>
                </a:cxn>
                <a:cxn ang="0">
                  <a:pos x="T8" y="T9"/>
                </a:cxn>
                <a:cxn ang="0">
                  <a:pos x="T10" y="T11"/>
                </a:cxn>
              </a:cxnLst>
              <a:rect l="0" t="0" r="r" b="b"/>
              <a:pathLst>
                <a:path w="11" h="6">
                  <a:moveTo>
                    <a:pt x="9" y="4"/>
                  </a:moveTo>
                  <a:cubicBezTo>
                    <a:pt x="11" y="5"/>
                    <a:pt x="11" y="6"/>
                    <a:pt x="9" y="5"/>
                  </a:cubicBezTo>
                  <a:cubicBezTo>
                    <a:pt x="7" y="5"/>
                    <a:pt x="4" y="4"/>
                    <a:pt x="3" y="4"/>
                  </a:cubicBezTo>
                  <a:cubicBezTo>
                    <a:pt x="2" y="3"/>
                    <a:pt x="0" y="0"/>
                    <a:pt x="2" y="1"/>
                  </a:cubicBezTo>
                  <a:cubicBezTo>
                    <a:pt x="4" y="2"/>
                    <a:pt x="7" y="3"/>
                    <a:pt x="9" y="4"/>
                  </a:cubicBezTo>
                  <a:cubicBezTo>
                    <a:pt x="11" y="5"/>
                    <a:pt x="7" y="3"/>
                    <a:pt x="9"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61" name="Freeform 780">
              <a:extLst>
                <a:ext uri="{FF2B5EF4-FFF2-40B4-BE49-F238E27FC236}">
                  <a16:creationId xmlns:a16="http://schemas.microsoft.com/office/drawing/2014/main" id="{942515AC-B713-A9C2-1E1C-F7A18A69E8D1}"/>
                </a:ext>
              </a:extLst>
            </p:cNvPr>
            <p:cNvSpPr/>
            <p:nvPr/>
          </p:nvSpPr>
          <p:spPr bwMode="auto">
            <a:xfrm>
              <a:off x="9291073" y="2152285"/>
              <a:ext cx="83638" cy="51630"/>
            </a:xfrm>
            <a:custGeom>
              <a:avLst/>
              <a:gdLst>
                <a:gd name="T0" fmla="*/ 8 w 8"/>
                <a:gd name="T1" fmla="*/ 3 h 5"/>
                <a:gd name="T2" fmla="*/ 0 w 8"/>
                <a:gd name="T3" fmla="*/ 2 h 5"/>
                <a:gd name="T4" fmla="*/ 8 w 8"/>
                <a:gd name="T5" fmla="*/ 3 h 5"/>
              </a:gdLst>
              <a:ahLst/>
              <a:cxnLst>
                <a:cxn ang="0">
                  <a:pos x="T0" y="T1"/>
                </a:cxn>
                <a:cxn ang="0">
                  <a:pos x="T2" y="T3"/>
                </a:cxn>
                <a:cxn ang="0">
                  <a:pos x="T4" y="T5"/>
                </a:cxn>
              </a:cxnLst>
              <a:rect l="0" t="0" r="r" b="b"/>
              <a:pathLst>
                <a:path w="8" h="5">
                  <a:moveTo>
                    <a:pt x="8" y="3"/>
                  </a:moveTo>
                  <a:cubicBezTo>
                    <a:pt x="8" y="5"/>
                    <a:pt x="0" y="4"/>
                    <a:pt x="0" y="2"/>
                  </a:cubicBezTo>
                  <a:cubicBezTo>
                    <a:pt x="0" y="0"/>
                    <a:pt x="8" y="1"/>
                    <a:pt x="8"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62" name="Freeform 782">
              <a:extLst>
                <a:ext uri="{FF2B5EF4-FFF2-40B4-BE49-F238E27FC236}">
                  <a16:creationId xmlns:a16="http://schemas.microsoft.com/office/drawing/2014/main" id="{DB32C3E3-CBDF-0F21-A721-F26DA3E0FC78}"/>
                </a:ext>
              </a:extLst>
            </p:cNvPr>
            <p:cNvSpPr/>
            <p:nvPr/>
          </p:nvSpPr>
          <p:spPr bwMode="auto">
            <a:xfrm>
              <a:off x="10611877" y="2292429"/>
              <a:ext cx="59247" cy="44255"/>
            </a:xfrm>
            <a:custGeom>
              <a:avLst/>
              <a:gdLst>
                <a:gd name="T0" fmla="*/ 5 w 6"/>
                <a:gd name="T1" fmla="*/ 3 h 4"/>
                <a:gd name="T2" fmla="*/ 1 w 6"/>
                <a:gd name="T3" fmla="*/ 0 h 4"/>
                <a:gd name="T4" fmla="*/ 5 w 6"/>
                <a:gd name="T5" fmla="*/ 3 h 4"/>
              </a:gdLst>
              <a:ahLst/>
              <a:cxnLst>
                <a:cxn ang="0">
                  <a:pos x="T0" y="T1"/>
                </a:cxn>
                <a:cxn ang="0">
                  <a:pos x="T2" y="T3"/>
                </a:cxn>
                <a:cxn ang="0">
                  <a:pos x="T4" y="T5"/>
                </a:cxn>
              </a:cxnLst>
              <a:rect l="0" t="0" r="r" b="b"/>
              <a:pathLst>
                <a:path w="6" h="4">
                  <a:moveTo>
                    <a:pt x="5" y="3"/>
                  </a:moveTo>
                  <a:cubicBezTo>
                    <a:pt x="4" y="4"/>
                    <a:pt x="0" y="0"/>
                    <a:pt x="1" y="0"/>
                  </a:cubicBezTo>
                  <a:cubicBezTo>
                    <a:pt x="2" y="0"/>
                    <a:pt x="6" y="2"/>
                    <a:pt x="5"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63" name="Freeform 783">
              <a:extLst>
                <a:ext uri="{FF2B5EF4-FFF2-40B4-BE49-F238E27FC236}">
                  <a16:creationId xmlns:a16="http://schemas.microsoft.com/office/drawing/2014/main" id="{B1763505-0CD5-EE3D-BDCD-4FCBE74F40BD}"/>
                </a:ext>
              </a:extLst>
            </p:cNvPr>
            <p:cNvSpPr/>
            <p:nvPr/>
          </p:nvSpPr>
          <p:spPr bwMode="auto">
            <a:xfrm>
              <a:off x="10692033" y="2336680"/>
              <a:ext cx="52274" cy="11065"/>
            </a:xfrm>
            <a:custGeom>
              <a:avLst/>
              <a:gdLst>
                <a:gd name="T0" fmla="*/ 4 w 5"/>
                <a:gd name="T1" fmla="*/ 1 h 1"/>
                <a:gd name="T2" fmla="*/ 2 w 5"/>
                <a:gd name="T3" fmla="*/ 0 h 1"/>
                <a:gd name="T4" fmla="*/ 4 w 5"/>
                <a:gd name="T5" fmla="*/ 1 h 1"/>
              </a:gdLst>
              <a:ahLst/>
              <a:cxnLst>
                <a:cxn ang="0">
                  <a:pos x="T0" y="T1"/>
                </a:cxn>
                <a:cxn ang="0">
                  <a:pos x="T2" y="T3"/>
                </a:cxn>
                <a:cxn ang="0">
                  <a:pos x="T4" y="T5"/>
                </a:cxn>
              </a:cxnLst>
              <a:rect l="0" t="0" r="r" b="b"/>
              <a:pathLst>
                <a:path w="5" h="1">
                  <a:moveTo>
                    <a:pt x="4" y="1"/>
                  </a:moveTo>
                  <a:cubicBezTo>
                    <a:pt x="2" y="1"/>
                    <a:pt x="0" y="0"/>
                    <a:pt x="2" y="0"/>
                  </a:cubicBezTo>
                  <a:cubicBezTo>
                    <a:pt x="3" y="0"/>
                    <a:pt x="5" y="1"/>
                    <a:pt x="4"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64" name="Freeform 784">
              <a:extLst>
                <a:ext uri="{FF2B5EF4-FFF2-40B4-BE49-F238E27FC236}">
                  <a16:creationId xmlns:a16="http://schemas.microsoft.com/office/drawing/2014/main" id="{1A30B520-98AA-92DB-7088-03CDE19C5017}"/>
                </a:ext>
              </a:extLst>
            </p:cNvPr>
            <p:cNvSpPr/>
            <p:nvPr/>
          </p:nvSpPr>
          <p:spPr bwMode="auto">
            <a:xfrm>
              <a:off x="10692033" y="2952554"/>
              <a:ext cx="41820" cy="77445"/>
            </a:xfrm>
            <a:custGeom>
              <a:avLst/>
              <a:gdLst>
                <a:gd name="T0" fmla="*/ 2 w 4"/>
                <a:gd name="T1" fmla="*/ 0 h 7"/>
                <a:gd name="T2" fmla="*/ 4 w 4"/>
                <a:gd name="T3" fmla="*/ 7 h 7"/>
                <a:gd name="T4" fmla="*/ 2 w 4"/>
                <a:gd name="T5" fmla="*/ 0 h 7"/>
              </a:gdLst>
              <a:ahLst/>
              <a:cxnLst>
                <a:cxn ang="0">
                  <a:pos x="T0" y="T1"/>
                </a:cxn>
                <a:cxn ang="0">
                  <a:pos x="T2" y="T3"/>
                </a:cxn>
                <a:cxn ang="0">
                  <a:pos x="T4" y="T5"/>
                </a:cxn>
              </a:cxnLst>
              <a:rect l="0" t="0" r="r" b="b"/>
              <a:pathLst>
                <a:path w="4" h="7">
                  <a:moveTo>
                    <a:pt x="2" y="0"/>
                  </a:moveTo>
                  <a:cubicBezTo>
                    <a:pt x="0" y="0"/>
                    <a:pt x="3" y="7"/>
                    <a:pt x="4" y="7"/>
                  </a:cubicBezTo>
                  <a:cubicBezTo>
                    <a:pt x="4" y="7"/>
                    <a:pt x="3" y="0"/>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65" name="Freeform 785">
              <a:extLst>
                <a:ext uri="{FF2B5EF4-FFF2-40B4-BE49-F238E27FC236}">
                  <a16:creationId xmlns:a16="http://schemas.microsoft.com/office/drawing/2014/main" id="{90662A71-763B-E3BE-74B4-F8F1CD7E1023}"/>
                </a:ext>
              </a:extLst>
            </p:cNvPr>
            <p:cNvSpPr/>
            <p:nvPr/>
          </p:nvSpPr>
          <p:spPr bwMode="auto">
            <a:xfrm>
              <a:off x="10712941" y="3092689"/>
              <a:ext cx="69700" cy="44255"/>
            </a:xfrm>
            <a:custGeom>
              <a:avLst/>
              <a:gdLst>
                <a:gd name="T0" fmla="*/ 1 w 7"/>
                <a:gd name="T1" fmla="*/ 0 h 4"/>
                <a:gd name="T2" fmla="*/ 1 w 7"/>
                <a:gd name="T3" fmla="*/ 4 h 4"/>
                <a:gd name="T4" fmla="*/ 5 w 7"/>
                <a:gd name="T5" fmla="*/ 4 h 4"/>
                <a:gd name="T6" fmla="*/ 1 w 7"/>
                <a:gd name="T7" fmla="*/ 0 h 4"/>
                <a:gd name="T8" fmla="*/ 1 w 7"/>
                <a:gd name="T9" fmla="*/ 0 h 4"/>
              </a:gdLst>
              <a:ahLst/>
              <a:cxnLst>
                <a:cxn ang="0">
                  <a:pos x="T0" y="T1"/>
                </a:cxn>
                <a:cxn ang="0">
                  <a:pos x="T2" y="T3"/>
                </a:cxn>
                <a:cxn ang="0">
                  <a:pos x="T4" y="T5"/>
                </a:cxn>
                <a:cxn ang="0">
                  <a:pos x="T6" y="T7"/>
                </a:cxn>
                <a:cxn ang="0">
                  <a:pos x="T8" y="T9"/>
                </a:cxn>
              </a:cxnLst>
              <a:rect l="0" t="0" r="r" b="b"/>
              <a:pathLst>
                <a:path w="7" h="4">
                  <a:moveTo>
                    <a:pt x="1" y="0"/>
                  </a:moveTo>
                  <a:cubicBezTo>
                    <a:pt x="0" y="1"/>
                    <a:pt x="0" y="3"/>
                    <a:pt x="1" y="4"/>
                  </a:cubicBezTo>
                  <a:cubicBezTo>
                    <a:pt x="2" y="4"/>
                    <a:pt x="3" y="4"/>
                    <a:pt x="5" y="4"/>
                  </a:cubicBezTo>
                  <a:cubicBezTo>
                    <a:pt x="7" y="4"/>
                    <a:pt x="1" y="0"/>
                    <a:pt x="1" y="0"/>
                  </a:cubicBezTo>
                  <a:cubicBezTo>
                    <a:pt x="0" y="1"/>
                    <a:pt x="1" y="0"/>
                    <a:pt x="1"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66" name="Freeform 786">
              <a:extLst>
                <a:ext uri="{FF2B5EF4-FFF2-40B4-BE49-F238E27FC236}">
                  <a16:creationId xmlns:a16="http://schemas.microsoft.com/office/drawing/2014/main" id="{A2AB500C-E2F8-D02F-1FFA-74DEF4D30ADB}"/>
                </a:ext>
              </a:extLst>
            </p:cNvPr>
            <p:cNvSpPr/>
            <p:nvPr/>
          </p:nvSpPr>
          <p:spPr bwMode="auto">
            <a:xfrm>
              <a:off x="10427171" y="3332402"/>
              <a:ext cx="174248" cy="106947"/>
            </a:xfrm>
            <a:custGeom>
              <a:avLst/>
              <a:gdLst>
                <a:gd name="T0" fmla="*/ 0 w 17"/>
                <a:gd name="T1" fmla="*/ 4 h 10"/>
                <a:gd name="T2" fmla="*/ 10 w 17"/>
                <a:gd name="T3" fmla="*/ 2 h 10"/>
                <a:gd name="T4" fmla="*/ 8 w 17"/>
                <a:gd name="T5" fmla="*/ 4 h 10"/>
                <a:gd name="T6" fmla="*/ 12 w 17"/>
                <a:gd name="T7" fmla="*/ 7 h 10"/>
                <a:gd name="T8" fmla="*/ 9 w 17"/>
                <a:gd name="T9" fmla="*/ 7 h 10"/>
                <a:gd name="T10" fmla="*/ 11 w 17"/>
                <a:gd name="T11" fmla="*/ 10 h 10"/>
                <a:gd name="T12" fmla="*/ 8 w 17"/>
                <a:gd name="T13" fmla="*/ 9 h 10"/>
                <a:gd name="T14" fmla="*/ 0 w 17"/>
                <a:gd name="T15" fmla="*/ 4 h 10"/>
                <a:gd name="T16" fmla="*/ 0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4"/>
                  </a:moveTo>
                  <a:cubicBezTo>
                    <a:pt x="1" y="0"/>
                    <a:pt x="7" y="2"/>
                    <a:pt x="10" y="2"/>
                  </a:cubicBezTo>
                  <a:cubicBezTo>
                    <a:pt x="17" y="3"/>
                    <a:pt x="8" y="4"/>
                    <a:pt x="8" y="4"/>
                  </a:cubicBezTo>
                  <a:cubicBezTo>
                    <a:pt x="8" y="6"/>
                    <a:pt x="12" y="5"/>
                    <a:pt x="12" y="7"/>
                  </a:cubicBezTo>
                  <a:cubicBezTo>
                    <a:pt x="12" y="7"/>
                    <a:pt x="10" y="6"/>
                    <a:pt x="9" y="7"/>
                  </a:cubicBezTo>
                  <a:cubicBezTo>
                    <a:pt x="9" y="7"/>
                    <a:pt x="12" y="10"/>
                    <a:pt x="11" y="10"/>
                  </a:cubicBezTo>
                  <a:cubicBezTo>
                    <a:pt x="10" y="10"/>
                    <a:pt x="9" y="9"/>
                    <a:pt x="8" y="9"/>
                  </a:cubicBezTo>
                  <a:cubicBezTo>
                    <a:pt x="6" y="8"/>
                    <a:pt x="0" y="7"/>
                    <a:pt x="0" y="4"/>
                  </a:cubicBezTo>
                  <a:cubicBezTo>
                    <a:pt x="0" y="3"/>
                    <a:pt x="0" y="7"/>
                    <a:pt x="0"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67" name="Freeform 787">
              <a:extLst>
                <a:ext uri="{FF2B5EF4-FFF2-40B4-BE49-F238E27FC236}">
                  <a16:creationId xmlns:a16="http://schemas.microsoft.com/office/drawing/2014/main" id="{CB5E7BD7-EFD9-20FF-42F9-0203DA41942C}"/>
                </a:ext>
              </a:extLst>
            </p:cNvPr>
            <p:cNvSpPr/>
            <p:nvPr/>
          </p:nvSpPr>
          <p:spPr bwMode="auto">
            <a:xfrm>
              <a:off x="10395809" y="3310277"/>
              <a:ext cx="90610" cy="33193"/>
            </a:xfrm>
            <a:custGeom>
              <a:avLst/>
              <a:gdLst>
                <a:gd name="T0" fmla="*/ 8 w 9"/>
                <a:gd name="T1" fmla="*/ 1 h 3"/>
                <a:gd name="T2" fmla="*/ 5 w 9"/>
                <a:gd name="T3" fmla="*/ 0 h 3"/>
                <a:gd name="T4" fmla="*/ 0 w 9"/>
                <a:gd name="T5" fmla="*/ 0 h 3"/>
                <a:gd name="T6" fmla="*/ 8 w 9"/>
                <a:gd name="T7" fmla="*/ 1 h 3"/>
                <a:gd name="T8" fmla="*/ 8 w 9"/>
                <a:gd name="T9" fmla="*/ 1 h 3"/>
              </a:gdLst>
              <a:ahLst/>
              <a:cxnLst>
                <a:cxn ang="0">
                  <a:pos x="T0" y="T1"/>
                </a:cxn>
                <a:cxn ang="0">
                  <a:pos x="T2" y="T3"/>
                </a:cxn>
                <a:cxn ang="0">
                  <a:pos x="T4" y="T5"/>
                </a:cxn>
                <a:cxn ang="0">
                  <a:pos x="T6" y="T7"/>
                </a:cxn>
                <a:cxn ang="0">
                  <a:pos x="T8" y="T9"/>
                </a:cxn>
              </a:cxnLst>
              <a:rect l="0" t="0" r="r" b="b"/>
              <a:pathLst>
                <a:path w="9" h="3">
                  <a:moveTo>
                    <a:pt x="8" y="1"/>
                  </a:moveTo>
                  <a:cubicBezTo>
                    <a:pt x="9" y="1"/>
                    <a:pt x="5" y="0"/>
                    <a:pt x="5" y="0"/>
                  </a:cubicBezTo>
                  <a:cubicBezTo>
                    <a:pt x="3" y="0"/>
                    <a:pt x="1" y="0"/>
                    <a:pt x="0" y="0"/>
                  </a:cubicBezTo>
                  <a:cubicBezTo>
                    <a:pt x="2" y="0"/>
                    <a:pt x="6" y="3"/>
                    <a:pt x="8" y="1"/>
                  </a:cubicBezTo>
                  <a:cubicBezTo>
                    <a:pt x="9" y="1"/>
                    <a:pt x="7" y="2"/>
                    <a:pt x="8"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68" name="Freeform 788">
              <a:extLst>
                <a:ext uri="{FF2B5EF4-FFF2-40B4-BE49-F238E27FC236}">
                  <a16:creationId xmlns:a16="http://schemas.microsoft.com/office/drawing/2014/main" id="{57546875-5FD6-1F94-8E7F-49DF2202F531}"/>
                </a:ext>
              </a:extLst>
            </p:cNvPr>
            <p:cNvSpPr/>
            <p:nvPr/>
          </p:nvSpPr>
          <p:spPr bwMode="auto">
            <a:xfrm>
              <a:off x="10252926" y="3538923"/>
              <a:ext cx="132428" cy="73757"/>
            </a:xfrm>
            <a:custGeom>
              <a:avLst/>
              <a:gdLst>
                <a:gd name="T0" fmla="*/ 12 w 13"/>
                <a:gd name="T1" fmla="*/ 4 h 7"/>
                <a:gd name="T2" fmla="*/ 12 w 13"/>
                <a:gd name="T3" fmla="*/ 1 h 7"/>
                <a:gd name="T4" fmla="*/ 7 w 13"/>
                <a:gd name="T5" fmla="*/ 2 h 7"/>
                <a:gd name="T6" fmla="*/ 3 w 13"/>
                <a:gd name="T7" fmla="*/ 3 h 7"/>
                <a:gd name="T8" fmla="*/ 0 w 13"/>
                <a:gd name="T9" fmla="*/ 5 h 7"/>
                <a:gd name="T10" fmla="*/ 12 w 13"/>
                <a:gd name="T11" fmla="*/ 4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3" y="3"/>
                    <a:pt x="13" y="2"/>
                    <a:pt x="12" y="1"/>
                  </a:cubicBezTo>
                  <a:cubicBezTo>
                    <a:pt x="11" y="0"/>
                    <a:pt x="8" y="1"/>
                    <a:pt x="7" y="2"/>
                  </a:cubicBezTo>
                  <a:cubicBezTo>
                    <a:pt x="6" y="2"/>
                    <a:pt x="4" y="2"/>
                    <a:pt x="3" y="3"/>
                  </a:cubicBezTo>
                  <a:cubicBezTo>
                    <a:pt x="3" y="3"/>
                    <a:pt x="0" y="5"/>
                    <a:pt x="0" y="5"/>
                  </a:cubicBezTo>
                  <a:cubicBezTo>
                    <a:pt x="3" y="7"/>
                    <a:pt x="10" y="6"/>
                    <a:pt x="12" y="4"/>
                  </a:cubicBezTo>
                  <a:cubicBezTo>
                    <a:pt x="13" y="3"/>
                    <a:pt x="9" y="6"/>
                    <a:pt x="12"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69" name="Freeform 789">
              <a:extLst>
                <a:ext uri="{FF2B5EF4-FFF2-40B4-BE49-F238E27FC236}">
                  <a16:creationId xmlns:a16="http://schemas.microsoft.com/office/drawing/2014/main" id="{0D827D97-6CA3-D8B9-37D6-082BFB401348}"/>
                </a:ext>
              </a:extLst>
            </p:cNvPr>
            <p:cNvSpPr/>
            <p:nvPr/>
          </p:nvSpPr>
          <p:spPr bwMode="auto">
            <a:xfrm>
              <a:off x="9047126" y="3645872"/>
              <a:ext cx="41820" cy="66379"/>
            </a:xfrm>
            <a:custGeom>
              <a:avLst/>
              <a:gdLst>
                <a:gd name="T0" fmla="*/ 3 w 4"/>
                <a:gd name="T1" fmla="*/ 2 h 6"/>
                <a:gd name="T2" fmla="*/ 1 w 4"/>
                <a:gd name="T3" fmla="*/ 3 h 6"/>
                <a:gd name="T4" fmla="*/ 3 w 4"/>
                <a:gd name="T5" fmla="*/ 2 h 6"/>
                <a:gd name="T6" fmla="*/ 3 w 4"/>
                <a:gd name="T7" fmla="*/ 2 h 6"/>
              </a:gdLst>
              <a:ahLst/>
              <a:cxnLst>
                <a:cxn ang="0">
                  <a:pos x="T0" y="T1"/>
                </a:cxn>
                <a:cxn ang="0">
                  <a:pos x="T2" y="T3"/>
                </a:cxn>
                <a:cxn ang="0">
                  <a:pos x="T4" y="T5"/>
                </a:cxn>
                <a:cxn ang="0">
                  <a:pos x="T6" y="T7"/>
                </a:cxn>
              </a:cxnLst>
              <a:rect l="0" t="0" r="r" b="b"/>
              <a:pathLst>
                <a:path w="4" h="6">
                  <a:moveTo>
                    <a:pt x="3" y="2"/>
                  </a:moveTo>
                  <a:cubicBezTo>
                    <a:pt x="2" y="0"/>
                    <a:pt x="1" y="1"/>
                    <a:pt x="1" y="3"/>
                  </a:cubicBezTo>
                  <a:cubicBezTo>
                    <a:pt x="0" y="6"/>
                    <a:pt x="4" y="4"/>
                    <a:pt x="3" y="2"/>
                  </a:cubicBezTo>
                  <a:cubicBezTo>
                    <a:pt x="3" y="2"/>
                    <a:pt x="4" y="3"/>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70" name="Freeform 790">
              <a:extLst>
                <a:ext uri="{FF2B5EF4-FFF2-40B4-BE49-F238E27FC236}">
                  <a16:creationId xmlns:a16="http://schemas.microsoft.com/office/drawing/2014/main" id="{50E7FA06-6D09-83E8-9C4A-702ECFBA7406}"/>
                </a:ext>
              </a:extLst>
            </p:cNvPr>
            <p:cNvSpPr/>
            <p:nvPr/>
          </p:nvSpPr>
          <p:spPr bwMode="auto">
            <a:xfrm>
              <a:off x="8956516" y="3505733"/>
              <a:ext cx="38336" cy="44255"/>
            </a:xfrm>
            <a:custGeom>
              <a:avLst/>
              <a:gdLst>
                <a:gd name="T0" fmla="*/ 4 w 4"/>
                <a:gd name="T1" fmla="*/ 2 h 4"/>
                <a:gd name="T2" fmla="*/ 1 w 4"/>
                <a:gd name="T3" fmla="*/ 1 h 4"/>
                <a:gd name="T4" fmla="*/ 4 w 4"/>
                <a:gd name="T5" fmla="*/ 2 h 4"/>
                <a:gd name="T6" fmla="*/ 4 w 4"/>
                <a:gd name="T7" fmla="*/ 2 h 4"/>
              </a:gdLst>
              <a:ahLst/>
              <a:cxnLst>
                <a:cxn ang="0">
                  <a:pos x="T0" y="T1"/>
                </a:cxn>
                <a:cxn ang="0">
                  <a:pos x="T2" y="T3"/>
                </a:cxn>
                <a:cxn ang="0">
                  <a:pos x="T4" y="T5"/>
                </a:cxn>
                <a:cxn ang="0">
                  <a:pos x="T6" y="T7"/>
                </a:cxn>
              </a:cxnLst>
              <a:rect l="0" t="0" r="r" b="b"/>
              <a:pathLst>
                <a:path w="4" h="4">
                  <a:moveTo>
                    <a:pt x="4" y="2"/>
                  </a:moveTo>
                  <a:cubicBezTo>
                    <a:pt x="3" y="2"/>
                    <a:pt x="1" y="0"/>
                    <a:pt x="1" y="1"/>
                  </a:cubicBezTo>
                  <a:cubicBezTo>
                    <a:pt x="0" y="4"/>
                    <a:pt x="4" y="2"/>
                    <a:pt x="4" y="2"/>
                  </a:cubicBezTo>
                  <a:cubicBezTo>
                    <a:pt x="3" y="2"/>
                    <a:pt x="4" y="2"/>
                    <a:pt x="4"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71" name="Freeform 791">
              <a:extLst>
                <a:ext uri="{FF2B5EF4-FFF2-40B4-BE49-F238E27FC236}">
                  <a16:creationId xmlns:a16="http://schemas.microsoft.com/office/drawing/2014/main" id="{5D543EE8-D32A-0A48-D496-94DD4270BB48}"/>
                </a:ext>
              </a:extLst>
            </p:cNvPr>
            <p:cNvSpPr/>
            <p:nvPr/>
          </p:nvSpPr>
          <p:spPr bwMode="auto">
            <a:xfrm>
              <a:off x="10754759" y="2812415"/>
              <a:ext cx="20911" cy="22128"/>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0"/>
                    <a:pt x="0" y="1"/>
                    <a:pt x="0" y="2"/>
                  </a:cubicBezTo>
                  <a:cubicBezTo>
                    <a:pt x="1" y="2"/>
                    <a:pt x="2" y="2"/>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72" name="Freeform 792">
              <a:extLst>
                <a:ext uri="{FF2B5EF4-FFF2-40B4-BE49-F238E27FC236}">
                  <a16:creationId xmlns:a16="http://schemas.microsoft.com/office/drawing/2014/main" id="{36F2409C-67E4-958E-2977-F4340D3E11A0}"/>
                </a:ext>
              </a:extLst>
            </p:cNvPr>
            <p:cNvSpPr/>
            <p:nvPr/>
          </p:nvSpPr>
          <p:spPr bwMode="auto">
            <a:xfrm>
              <a:off x="10671121" y="2694404"/>
              <a:ext cx="31366" cy="18440"/>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1" y="0"/>
                    <a:pt x="0" y="1"/>
                    <a:pt x="1" y="1"/>
                  </a:cubicBezTo>
                  <a:cubicBezTo>
                    <a:pt x="2" y="2"/>
                    <a:pt x="3" y="1"/>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73" name="Freeform 793">
              <a:extLst>
                <a:ext uri="{FF2B5EF4-FFF2-40B4-BE49-F238E27FC236}">
                  <a16:creationId xmlns:a16="http://schemas.microsoft.com/office/drawing/2014/main" id="{B113AEE5-DD4F-73DD-390E-B4184BE384F8}"/>
                </a:ext>
              </a:extLst>
            </p:cNvPr>
            <p:cNvSpPr/>
            <p:nvPr/>
          </p:nvSpPr>
          <p:spPr bwMode="auto">
            <a:xfrm>
              <a:off x="10754759" y="2650148"/>
              <a:ext cx="27879" cy="33193"/>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1"/>
                    <a:pt x="1" y="2"/>
                  </a:cubicBezTo>
                  <a:cubicBezTo>
                    <a:pt x="1" y="3"/>
                    <a:pt x="3" y="1"/>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74" name="Freeform 794">
              <a:extLst>
                <a:ext uri="{FF2B5EF4-FFF2-40B4-BE49-F238E27FC236}">
                  <a16:creationId xmlns:a16="http://schemas.microsoft.com/office/drawing/2014/main" id="{CF2C947E-E638-D6EC-E444-F06B21E2827C}"/>
                </a:ext>
              </a:extLst>
            </p:cNvPr>
            <p:cNvSpPr/>
            <p:nvPr/>
          </p:nvSpPr>
          <p:spPr bwMode="auto">
            <a:xfrm>
              <a:off x="7963300" y="2867732"/>
              <a:ext cx="52274" cy="7374"/>
            </a:xfrm>
            <a:custGeom>
              <a:avLst/>
              <a:gdLst>
                <a:gd name="T0" fmla="*/ 5 w 5"/>
                <a:gd name="T1" fmla="*/ 1 h 1"/>
                <a:gd name="T2" fmla="*/ 1 w 5"/>
                <a:gd name="T3" fmla="*/ 0 h 1"/>
                <a:gd name="T4" fmla="*/ 5 w 5"/>
                <a:gd name="T5" fmla="*/ 1 h 1"/>
              </a:gdLst>
              <a:ahLst/>
              <a:cxnLst>
                <a:cxn ang="0">
                  <a:pos x="T0" y="T1"/>
                </a:cxn>
                <a:cxn ang="0">
                  <a:pos x="T2" y="T3"/>
                </a:cxn>
                <a:cxn ang="0">
                  <a:pos x="T4" y="T5"/>
                </a:cxn>
              </a:cxnLst>
              <a:rect l="0" t="0" r="r" b="b"/>
              <a:pathLst>
                <a:path w="5" h="1">
                  <a:moveTo>
                    <a:pt x="5" y="1"/>
                  </a:moveTo>
                  <a:cubicBezTo>
                    <a:pt x="4" y="0"/>
                    <a:pt x="0" y="0"/>
                    <a:pt x="1" y="0"/>
                  </a:cubicBezTo>
                  <a:cubicBezTo>
                    <a:pt x="2" y="1"/>
                    <a:pt x="5" y="1"/>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75" name="Freeform 795">
              <a:extLst>
                <a:ext uri="{FF2B5EF4-FFF2-40B4-BE49-F238E27FC236}">
                  <a16:creationId xmlns:a16="http://schemas.microsoft.com/office/drawing/2014/main" id="{814D75CA-FF76-105E-B713-60F39A1C65D6}"/>
                </a:ext>
              </a:extLst>
            </p:cNvPr>
            <p:cNvSpPr/>
            <p:nvPr/>
          </p:nvSpPr>
          <p:spPr bwMode="auto">
            <a:xfrm>
              <a:off x="8026027" y="2867732"/>
              <a:ext cx="62727"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76" name="Freeform 796">
              <a:extLst>
                <a:ext uri="{FF2B5EF4-FFF2-40B4-BE49-F238E27FC236}">
                  <a16:creationId xmlns:a16="http://schemas.microsoft.com/office/drawing/2014/main" id="{B81FCB36-9035-9CB6-66D4-2D75AE53045D}"/>
                </a:ext>
              </a:extLst>
            </p:cNvPr>
            <p:cNvSpPr/>
            <p:nvPr/>
          </p:nvSpPr>
          <p:spPr bwMode="auto">
            <a:xfrm>
              <a:off x="9200466" y="2181793"/>
              <a:ext cx="41820" cy="22128"/>
            </a:xfrm>
            <a:custGeom>
              <a:avLst/>
              <a:gdLst>
                <a:gd name="T0" fmla="*/ 3 w 4"/>
                <a:gd name="T1" fmla="*/ 2 h 2"/>
                <a:gd name="T2" fmla="*/ 2 w 4"/>
                <a:gd name="T3" fmla="*/ 0 h 2"/>
                <a:gd name="T4" fmla="*/ 3 w 4"/>
                <a:gd name="T5" fmla="*/ 2 h 2"/>
              </a:gdLst>
              <a:ahLst/>
              <a:cxnLst>
                <a:cxn ang="0">
                  <a:pos x="T0" y="T1"/>
                </a:cxn>
                <a:cxn ang="0">
                  <a:pos x="T2" y="T3"/>
                </a:cxn>
                <a:cxn ang="0">
                  <a:pos x="T4" y="T5"/>
                </a:cxn>
              </a:cxnLst>
              <a:rect l="0" t="0" r="r" b="b"/>
              <a:pathLst>
                <a:path w="4" h="2">
                  <a:moveTo>
                    <a:pt x="3" y="2"/>
                  </a:moveTo>
                  <a:cubicBezTo>
                    <a:pt x="1" y="2"/>
                    <a:pt x="0" y="0"/>
                    <a:pt x="2" y="0"/>
                  </a:cubicBezTo>
                  <a:cubicBezTo>
                    <a:pt x="3" y="0"/>
                    <a:pt x="4" y="2"/>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77" name="Freeform 797">
              <a:extLst>
                <a:ext uri="{FF2B5EF4-FFF2-40B4-BE49-F238E27FC236}">
                  <a16:creationId xmlns:a16="http://schemas.microsoft.com/office/drawing/2014/main" id="{22252EAD-0443-194B-36E5-16EECFE28DFC}"/>
                </a:ext>
              </a:extLst>
            </p:cNvPr>
            <p:cNvSpPr/>
            <p:nvPr/>
          </p:nvSpPr>
          <p:spPr bwMode="auto">
            <a:xfrm>
              <a:off x="4847732" y="4825952"/>
              <a:ext cx="94095" cy="129075"/>
            </a:xfrm>
            <a:custGeom>
              <a:avLst/>
              <a:gdLst>
                <a:gd name="T0" fmla="*/ 9 w 9"/>
                <a:gd name="T1" fmla="*/ 11 h 12"/>
                <a:gd name="T2" fmla="*/ 5 w 9"/>
                <a:gd name="T3" fmla="*/ 2 h 12"/>
                <a:gd name="T4" fmla="*/ 2 w 9"/>
                <a:gd name="T5" fmla="*/ 2 h 12"/>
                <a:gd name="T6" fmla="*/ 0 w 9"/>
                <a:gd name="T7" fmla="*/ 3 h 12"/>
                <a:gd name="T8" fmla="*/ 3 w 9"/>
                <a:gd name="T9" fmla="*/ 5 h 12"/>
                <a:gd name="T10" fmla="*/ 3 w 9"/>
                <a:gd name="T11" fmla="*/ 7 h 12"/>
                <a:gd name="T12" fmla="*/ 4 w 9"/>
                <a:gd name="T13" fmla="*/ 7 h 12"/>
                <a:gd name="T14" fmla="*/ 3 w 9"/>
                <a:gd name="T15" fmla="*/ 8 h 12"/>
                <a:gd name="T16" fmla="*/ 6 w 9"/>
                <a:gd name="T17" fmla="*/ 11 h 12"/>
                <a:gd name="T18" fmla="*/ 6 w 9"/>
                <a:gd name="T19" fmla="*/ 9 h 12"/>
                <a:gd name="T20" fmla="*/ 9 w 9"/>
                <a:gd name="T21" fmla="*/ 11 h 12"/>
                <a:gd name="T22" fmla="*/ 9 w 9"/>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9" y="11"/>
                  </a:moveTo>
                  <a:cubicBezTo>
                    <a:pt x="8" y="8"/>
                    <a:pt x="7" y="4"/>
                    <a:pt x="5" y="2"/>
                  </a:cubicBezTo>
                  <a:cubicBezTo>
                    <a:pt x="4" y="1"/>
                    <a:pt x="3" y="0"/>
                    <a:pt x="2" y="2"/>
                  </a:cubicBezTo>
                  <a:cubicBezTo>
                    <a:pt x="2" y="2"/>
                    <a:pt x="0" y="2"/>
                    <a:pt x="0" y="3"/>
                  </a:cubicBezTo>
                  <a:cubicBezTo>
                    <a:pt x="1" y="4"/>
                    <a:pt x="3" y="3"/>
                    <a:pt x="3" y="5"/>
                  </a:cubicBezTo>
                  <a:cubicBezTo>
                    <a:pt x="3" y="6"/>
                    <a:pt x="3" y="6"/>
                    <a:pt x="3" y="7"/>
                  </a:cubicBezTo>
                  <a:cubicBezTo>
                    <a:pt x="3" y="8"/>
                    <a:pt x="4" y="7"/>
                    <a:pt x="4" y="7"/>
                  </a:cubicBezTo>
                  <a:cubicBezTo>
                    <a:pt x="5" y="8"/>
                    <a:pt x="3" y="8"/>
                    <a:pt x="3" y="8"/>
                  </a:cubicBezTo>
                  <a:cubicBezTo>
                    <a:pt x="3" y="9"/>
                    <a:pt x="5" y="11"/>
                    <a:pt x="6" y="11"/>
                  </a:cubicBezTo>
                  <a:cubicBezTo>
                    <a:pt x="6" y="11"/>
                    <a:pt x="2" y="7"/>
                    <a:pt x="6" y="9"/>
                  </a:cubicBezTo>
                  <a:cubicBezTo>
                    <a:pt x="7" y="9"/>
                    <a:pt x="9" y="12"/>
                    <a:pt x="9" y="11"/>
                  </a:cubicBezTo>
                  <a:cubicBezTo>
                    <a:pt x="8" y="10"/>
                    <a:pt x="9" y="12"/>
                    <a:pt x="9" y="1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grpSp>
      <p:sp>
        <p:nvSpPr>
          <p:cNvPr id="776" name="Freeform 512">
            <a:extLst>
              <a:ext uri="{FF2B5EF4-FFF2-40B4-BE49-F238E27FC236}">
                <a16:creationId xmlns:a16="http://schemas.microsoft.com/office/drawing/2014/main" id="{5FDA63D8-2448-35FC-4F1F-02FCFD21D399}"/>
              </a:ext>
            </a:extLst>
          </p:cNvPr>
          <p:cNvSpPr/>
          <p:nvPr/>
        </p:nvSpPr>
        <p:spPr bwMode="auto">
          <a:xfrm>
            <a:off x="7989648" y="5432944"/>
            <a:ext cx="34628" cy="22220"/>
          </a:xfrm>
          <a:custGeom>
            <a:avLst/>
            <a:gdLst>
              <a:gd name="T0" fmla="*/ 10 w 12"/>
              <a:gd name="T1" fmla="*/ 3 h 6"/>
              <a:gd name="T2" fmla="*/ 8 w 12"/>
              <a:gd name="T3" fmla="*/ 2 h 6"/>
              <a:gd name="T4" fmla="*/ 5 w 12"/>
              <a:gd name="T5" fmla="*/ 2 h 6"/>
              <a:gd name="T6" fmla="*/ 3 w 12"/>
              <a:gd name="T7" fmla="*/ 1 h 6"/>
              <a:gd name="T8" fmla="*/ 0 w 12"/>
              <a:gd name="T9" fmla="*/ 3 h 6"/>
              <a:gd name="T10" fmla="*/ 2 w 12"/>
              <a:gd name="T11" fmla="*/ 5 h 6"/>
              <a:gd name="T12" fmla="*/ 6 w 12"/>
              <a:gd name="T13" fmla="*/ 5 h 6"/>
              <a:gd name="T14" fmla="*/ 11 w 12"/>
              <a:gd name="T15" fmla="*/ 3 h 6"/>
              <a:gd name="T16" fmla="*/ 10 w 12"/>
              <a:gd name="T17" fmla="*/ 3 h 6"/>
              <a:gd name="T18" fmla="*/ 10 w 12"/>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0" y="3"/>
                </a:moveTo>
                <a:cubicBezTo>
                  <a:pt x="9" y="3"/>
                  <a:pt x="9" y="2"/>
                  <a:pt x="8" y="2"/>
                </a:cubicBezTo>
                <a:cubicBezTo>
                  <a:pt x="7" y="2"/>
                  <a:pt x="6" y="2"/>
                  <a:pt x="5" y="2"/>
                </a:cubicBezTo>
                <a:cubicBezTo>
                  <a:pt x="4" y="2"/>
                  <a:pt x="4" y="0"/>
                  <a:pt x="3" y="1"/>
                </a:cubicBezTo>
                <a:cubicBezTo>
                  <a:pt x="3" y="1"/>
                  <a:pt x="0" y="3"/>
                  <a:pt x="0" y="3"/>
                </a:cubicBezTo>
                <a:cubicBezTo>
                  <a:pt x="0" y="3"/>
                  <a:pt x="2" y="5"/>
                  <a:pt x="2" y="5"/>
                </a:cubicBezTo>
                <a:cubicBezTo>
                  <a:pt x="3" y="6"/>
                  <a:pt x="5" y="5"/>
                  <a:pt x="6" y="5"/>
                </a:cubicBezTo>
                <a:cubicBezTo>
                  <a:pt x="7" y="5"/>
                  <a:pt x="11" y="4"/>
                  <a:pt x="11" y="3"/>
                </a:cubicBezTo>
                <a:cubicBezTo>
                  <a:pt x="10" y="3"/>
                  <a:pt x="10" y="3"/>
                  <a:pt x="10" y="3"/>
                </a:cubicBezTo>
                <a:cubicBezTo>
                  <a:pt x="9" y="3"/>
                  <a:pt x="12" y="2"/>
                  <a:pt x="10"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77" name="Freeform 513">
            <a:extLst>
              <a:ext uri="{FF2B5EF4-FFF2-40B4-BE49-F238E27FC236}">
                <a16:creationId xmlns:a16="http://schemas.microsoft.com/office/drawing/2014/main" id="{02404974-4872-A763-D6A3-855926CEC01B}"/>
              </a:ext>
            </a:extLst>
          </p:cNvPr>
          <p:cNvSpPr/>
          <p:nvPr/>
        </p:nvSpPr>
        <p:spPr bwMode="auto">
          <a:xfrm>
            <a:off x="7986680" y="5455163"/>
            <a:ext cx="25724" cy="22220"/>
          </a:xfrm>
          <a:custGeom>
            <a:avLst/>
            <a:gdLst>
              <a:gd name="T0" fmla="*/ 7 w 9"/>
              <a:gd name="T1" fmla="*/ 3 h 6"/>
              <a:gd name="T2" fmla="*/ 0 w 9"/>
              <a:gd name="T3" fmla="*/ 1 h 6"/>
              <a:gd name="T4" fmla="*/ 2 w 9"/>
              <a:gd name="T5" fmla="*/ 2 h 6"/>
              <a:gd name="T6" fmla="*/ 1 w 9"/>
              <a:gd name="T7" fmla="*/ 5 h 6"/>
              <a:gd name="T8" fmla="*/ 3 w 9"/>
              <a:gd name="T9" fmla="*/ 5 h 6"/>
              <a:gd name="T10" fmla="*/ 4 w 9"/>
              <a:gd name="T11" fmla="*/ 5 h 6"/>
              <a:gd name="T12" fmla="*/ 7 w 9"/>
              <a:gd name="T13" fmla="*/ 3 h 6"/>
              <a:gd name="T14" fmla="*/ 7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3"/>
                </a:moveTo>
                <a:cubicBezTo>
                  <a:pt x="7" y="2"/>
                  <a:pt x="0" y="0"/>
                  <a:pt x="0" y="1"/>
                </a:cubicBezTo>
                <a:cubicBezTo>
                  <a:pt x="0" y="1"/>
                  <a:pt x="2" y="2"/>
                  <a:pt x="2" y="2"/>
                </a:cubicBezTo>
                <a:cubicBezTo>
                  <a:pt x="3" y="3"/>
                  <a:pt x="1" y="4"/>
                  <a:pt x="1" y="5"/>
                </a:cubicBezTo>
                <a:cubicBezTo>
                  <a:pt x="1" y="6"/>
                  <a:pt x="3" y="5"/>
                  <a:pt x="3" y="5"/>
                </a:cubicBezTo>
                <a:cubicBezTo>
                  <a:pt x="4" y="4"/>
                  <a:pt x="3" y="5"/>
                  <a:pt x="4" y="5"/>
                </a:cubicBezTo>
                <a:cubicBezTo>
                  <a:pt x="5" y="6"/>
                  <a:pt x="9" y="4"/>
                  <a:pt x="7" y="3"/>
                </a:cubicBezTo>
                <a:cubicBezTo>
                  <a:pt x="6" y="2"/>
                  <a:pt x="8" y="3"/>
                  <a:pt x="7"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78" name="Freeform 514">
            <a:extLst>
              <a:ext uri="{FF2B5EF4-FFF2-40B4-BE49-F238E27FC236}">
                <a16:creationId xmlns:a16="http://schemas.microsoft.com/office/drawing/2014/main" id="{A1D30536-5061-F596-4313-CC2D981C9D85}"/>
              </a:ext>
            </a:extLst>
          </p:cNvPr>
          <p:cNvSpPr/>
          <p:nvPr/>
        </p:nvSpPr>
        <p:spPr bwMode="auto">
          <a:xfrm>
            <a:off x="7983713" y="5426771"/>
            <a:ext cx="22756" cy="17283"/>
          </a:xfrm>
          <a:custGeom>
            <a:avLst/>
            <a:gdLst>
              <a:gd name="T0" fmla="*/ 6 w 8"/>
              <a:gd name="T1" fmla="*/ 0 h 5"/>
              <a:gd name="T2" fmla="*/ 3 w 8"/>
              <a:gd name="T3" fmla="*/ 1 h 5"/>
              <a:gd name="T4" fmla="*/ 0 w 8"/>
              <a:gd name="T5" fmla="*/ 1 h 5"/>
              <a:gd name="T6" fmla="*/ 0 w 8"/>
              <a:gd name="T7" fmla="*/ 3 h 5"/>
              <a:gd name="T8" fmla="*/ 5 w 8"/>
              <a:gd name="T9" fmla="*/ 2 h 5"/>
              <a:gd name="T10" fmla="*/ 6 w 8"/>
              <a:gd name="T11" fmla="*/ 0 h 5"/>
              <a:gd name="T12" fmla="*/ 6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6" y="0"/>
                </a:moveTo>
                <a:cubicBezTo>
                  <a:pt x="5" y="0"/>
                  <a:pt x="4" y="1"/>
                  <a:pt x="3" y="1"/>
                </a:cubicBezTo>
                <a:cubicBezTo>
                  <a:pt x="2" y="0"/>
                  <a:pt x="0" y="1"/>
                  <a:pt x="0" y="1"/>
                </a:cubicBezTo>
                <a:cubicBezTo>
                  <a:pt x="1" y="0"/>
                  <a:pt x="0" y="4"/>
                  <a:pt x="0" y="3"/>
                </a:cubicBezTo>
                <a:cubicBezTo>
                  <a:pt x="1" y="5"/>
                  <a:pt x="4" y="3"/>
                  <a:pt x="5" y="2"/>
                </a:cubicBezTo>
                <a:cubicBezTo>
                  <a:pt x="6" y="2"/>
                  <a:pt x="8" y="0"/>
                  <a:pt x="6" y="0"/>
                </a:cubicBezTo>
                <a:cubicBezTo>
                  <a:pt x="5" y="0"/>
                  <a:pt x="8" y="0"/>
                  <a:pt x="6"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79" name="Freeform 515">
            <a:extLst>
              <a:ext uri="{FF2B5EF4-FFF2-40B4-BE49-F238E27FC236}">
                <a16:creationId xmlns:a16="http://schemas.microsoft.com/office/drawing/2014/main" id="{52BE0CB5-6CBF-D778-7671-790E15C27A31}"/>
              </a:ext>
            </a:extLst>
          </p:cNvPr>
          <p:cNvSpPr/>
          <p:nvPr/>
        </p:nvSpPr>
        <p:spPr bwMode="auto">
          <a:xfrm>
            <a:off x="7971840" y="5440351"/>
            <a:ext cx="23745" cy="18518"/>
          </a:xfrm>
          <a:custGeom>
            <a:avLst/>
            <a:gdLst>
              <a:gd name="T0" fmla="*/ 7 w 8"/>
              <a:gd name="T1" fmla="*/ 4 h 5"/>
              <a:gd name="T2" fmla="*/ 1 w 8"/>
              <a:gd name="T3" fmla="*/ 1 h 5"/>
              <a:gd name="T4" fmla="*/ 7 w 8"/>
              <a:gd name="T5" fmla="*/ 4 h 5"/>
            </a:gdLst>
            <a:ahLst/>
            <a:cxnLst>
              <a:cxn ang="0">
                <a:pos x="T0" y="T1"/>
              </a:cxn>
              <a:cxn ang="0">
                <a:pos x="T2" y="T3"/>
              </a:cxn>
              <a:cxn ang="0">
                <a:pos x="T4" y="T5"/>
              </a:cxn>
            </a:cxnLst>
            <a:rect l="0" t="0" r="r" b="b"/>
            <a:pathLst>
              <a:path w="8" h="5">
                <a:moveTo>
                  <a:pt x="7" y="4"/>
                </a:moveTo>
                <a:cubicBezTo>
                  <a:pt x="6" y="3"/>
                  <a:pt x="0" y="0"/>
                  <a:pt x="1" y="1"/>
                </a:cubicBezTo>
                <a:cubicBezTo>
                  <a:pt x="2" y="2"/>
                  <a:pt x="8" y="5"/>
                  <a:pt x="7"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80" name="Freeform 516">
            <a:extLst>
              <a:ext uri="{FF2B5EF4-FFF2-40B4-BE49-F238E27FC236}">
                <a16:creationId xmlns:a16="http://schemas.microsoft.com/office/drawing/2014/main" id="{9E4F9EF9-735E-21E8-71D1-BCC0875A23AC}"/>
              </a:ext>
            </a:extLst>
          </p:cNvPr>
          <p:cNvSpPr/>
          <p:nvPr/>
        </p:nvSpPr>
        <p:spPr bwMode="auto">
          <a:xfrm>
            <a:off x="7965903" y="5415661"/>
            <a:ext cx="8904" cy="11110"/>
          </a:xfrm>
          <a:custGeom>
            <a:avLst/>
            <a:gdLst>
              <a:gd name="T0" fmla="*/ 2 w 3"/>
              <a:gd name="T1" fmla="*/ 2 h 3"/>
              <a:gd name="T2" fmla="*/ 0 w 3"/>
              <a:gd name="T3" fmla="*/ 1 h 3"/>
              <a:gd name="T4" fmla="*/ 2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2" y="3"/>
                  <a:pt x="1" y="2"/>
                  <a:pt x="0" y="1"/>
                </a:cubicBezTo>
                <a:cubicBezTo>
                  <a:pt x="0" y="0"/>
                  <a:pt x="3" y="0"/>
                  <a:pt x="2" y="2"/>
                </a:cubicBezTo>
                <a:cubicBezTo>
                  <a:pt x="2" y="3"/>
                  <a:pt x="2" y="1"/>
                  <a:pt x="2"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81" name="Freeform 517">
            <a:extLst>
              <a:ext uri="{FF2B5EF4-FFF2-40B4-BE49-F238E27FC236}">
                <a16:creationId xmlns:a16="http://schemas.microsoft.com/office/drawing/2014/main" id="{D09BC0CA-2239-AA4E-E332-7B6D91FE4D94}"/>
              </a:ext>
            </a:extLst>
          </p:cNvPr>
          <p:cNvSpPr/>
          <p:nvPr/>
        </p:nvSpPr>
        <p:spPr bwMode="auto">
          <a:xfrm>
            <a:off x="7965903" y="5386034"/>
            <a:ext cx="20777" cy="25924"/>
          </a:xfrm>
          <a:custGeom>
            <a:avLst/>
            <a:gdLst>
              <a:gd name="T0" fmla="*/ 5 w 7"/>
              <a:gd name="T1" fmla="*/ 2 h 7"/>
              <a:gd name="T2" fmla="*/ 4 w 7"/>
              <a:gd name="T3" fmla="*/ 0 h 7"/>
              <a:gd name="T4" fmla="*/ 2 w 7"/>
              <a:gd name="T5" fmla="*/ 1 h 7"/>
              <a:gd name="T6" fmla="*/ 0 w 7"/>
              <a:gd name="T7" fmla="*/ 1 h 7"/>
              <a:gd name="T8" fmla="*/ 2 w 7"/>
              <a:gd name="T9" fmla="*/ 4 h 7"/>
              <a:gd name="T10" fmla="*/ 0 w 7"/>
              <a:gd name="T11" fmla="*/ 6 h 7"/>
              <a:gd name="T12" fmla="*/ 3 w 7"/>
              <a:gd name="T13" fmla="*/ 5 h 7"/>
              <a:gd name="T14" fmla="*/ 4 w 7"/>
              <a:gd name="T15" fmla="*/ 2 h 7"/>
              <a:gd name="T16" fmla="*/ 4 w 7"/>
              <a:gd name="T17" fmla="*/ 4 h 7"/>
              <a:gd name="T18" fmla="*/ 6 w 7"/>
              <a:gd name="T19" fmla="*/ 2 h 7"/>
              <a:gd name="T20" fmla="*/ 5 w 7"/>
              <a:gd name="T21" fmla="*/ 2 h 7"/>
              <a:gd name="T22" fmla="*/ 5 w 7"/>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5" y="2"/>
                </a:moveTo>
                <a:cubicBezTo>
                  <a:pt x="5" y="1"/>
                  <a:pt x="4" y="1"/>
                  <a:pt x="4" y="0"/>
                </a:cubicBezTo>
                <a:cubicBezTo>
                  <a:pt x="3" y="0"/>
                  <a:pt x="1" y="0"/>
                  <a:pt x="2" y="1"/>
                </a:cubicBezTo>
                <a:cubicBezTo>
                  <a:pt x="4" y="3"/>
                  <a:pt x="1" y="2"/>
                  <a:pt x="0" y="1"/>
                </a:cubicBezTo>
                <a:cubicBezTo>
                  <a:pt x="1" y="3"/>
                  <a:pt x="2" y="3"/>
                  <a:pt x="2" y="4"/>
                </a:cubicBezTo>
                <a:cubicBezTo>
                  <a:pt x="3" y="6"/>
                  <a:pt x="1" y="5"/>
                  <a:pt x="0" y="6"/>
                </a:cubicBezTo>
                <a:cubicBezTo>
                  <a:pt x="0" y="7"/>
                  <a:pt x="4" y="6"/>
                  <a:pt x="3" y="5"/>
                </a:cubicBezTo>
                <a:cubicBezTo>
                  <a:pt x="3" y="5"/>
                  <a:pt x="4" y="3"/>
                  <a:pt x="4" y="2"/>
                </a:cubicBezTo>
                <a:cubicBezTo>
                  <a:pt x="4" y="2"/>
                  <a:pt x="4" y="3"/>
                  <a:pt x="4" y="4"/>
                </a:cubicBezTo>
                <a:cubicBezTo>
                  <a:pt x="4" y="3"/>
                  <a:pt x="6" y="2"/>
                  <a:pt x="6" y="2"/>
                </a:cubicBezTo>
                <a:cubicBezTo>
                  <a:pt x="6" y="2"/>
                  <a:pt x="6" y="2"/>
                  <a:pt x="5" y="2"/>
                </a:cubicBezTo>
                <a:cubicBezTo>
                  <a:pt x="5" y="1"/>
                  <a:pt x="7" y="2"/>
                  <a:pt x="5"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82" name="Freeform 518">
            <a:extLst>
              <a:ext uri="{FF2B5EF4-FFF2-40B4-BE49-F238E27FC236}">
                <a16:creationId xmlns:a16="http://schemas.microsoft.com/office/drawing/2014/main" id="{F46AB7A0-28EE-6C90-BF97-94DA806925BD}"/>
              </a:ext>
            </a:extLst>
          </p:cNvPr>
          <p:cNvSpPr/>
          <p:nvPr/>
        </p:nvSpPr>
        <p:spPr bwMode="auto">
          <a:xfrm>
            <a:off x="7962935" y="5339125"/>
            <a:ext cx="14840" cy="39503"/>
          </a:xfrm>
          <a:custGeom>
            <a:avLst/>
            <a:gdLst>
              <a:gd name="T0" fmla="*/ 5 w 5"/>
              <a:gd name="T1" fmla="*/ 7 h 11"/>
              <a:gd name="T2" fmla="*/ 2 w 5"/>
              <a:gd name="T3" fmla="*/ 2 h 11"/>
              <a:gd name="T4" fmla="*/ 1 w 5"/>
              <a:gd name="T5" fmla="*/ 6 h 11"/>
              <a:gd name="T6" fmla="*/ 0 w 5"/>
              <a:gd name="T7" fmla="*/ 9 h 11"/>
              <a:gd name="T8" fmla="*/ 2 w 5"/>
              <a:gd name="T9" fmla="*/ 7 h 11"/>
              <a:gd name="T10" fmla="*/ 5 w 5"/>
              <a:gd name="T11" fmla="*/ 7 h 11"/>
              <a:gd name="T12" fmla="*/ 5 w 5"/>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7"/>
                </a:moveTo>
                <a:cubicBezTo>
                  <a:pt x="5" y="6"/>
                  <a:pt x="4" y="0"/>
                  <a:pt x="2" y="2"/>
                </a:cubicBezTo>
                <a:cubicBezTo>
                  <a:pt x="2" y="3"/>
                  <a:pt x="3" y="6"/>
                  <a:pt x="1" y="6"/>
                </a:cubicBezTo>
                <a:cubicBezTo>
                  <a:pt x="0" y="6"/>
                  <a:pt x="0" y="7"/>
                  <a:pt x="0" y="9"/>
                </a:cubicBezTo>
                <a:cubicBezTo>
                  <a:pt x="1" y="9"/>
                  <a:pt x="2" y="7"/>
                  <a:pt x="2" y="7"/>
                </a:cubicBezTo>
                <a:cubicBezTo>
                  <a:pt x="1" y="7"/>
                  <a:pt x="5" y="11"/>
                  <a:pt x="5" y="7"/>
                </a:cubicBezTo>
                <a:cubicBezTo>
                  <a:pt x="5" y="6"/>
                  <a:pt x="5" y="8"/>
                  <a:pt x="5" y="7"/>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83" name="Freeform 519">
            <a:extLst>
              <a:ext uri="{FF2B5EF4-FFF2-40B4-BE49-F238E27FC236}">
                <a16:creationId xmlns:a16="http://schemas.microsoft.com/office/drawing/2014/main" id="{ECE939B9-68A1-79B8-46DE-C657CE60F76D}"/>
              </a:ext>
            </a:extLst>
          </p:cNvPr>
          <p:cNvSpPr/>
          <p:nvPr/>
        </p:nvSpPr>
        <p:spPr bwMode="auto">
          <a:xfrm>
            <a:off x="7959967" y="5371221"/>
            <a:ext cx="8904" cy="22220"/>
          </a:xfrm>
          <a:custGeom>
            <a:avLst/>
            <a:gdLst>
              <a:gd name="T0" fmla="*/ 3 w 3"/>
              <a:gd name="T1" fmla="*/ 2 h 6"/>
              <a:gd name="T2" fmla="*/ 1 w 3"/>
              <a:gd name="T3" fmla="*/ 6 h 6"/>
              <a:gd name="T4" fmla="*/ 3 w 3"/>
              <a:gd name="T5" fmla="*/ 2 h 6"/>
              <a:gd name="T6" fmla="*/ 3 w 3"/>
              <a:gd name="T7" fmla="*/ 2 h 6"/>
            </a:gdLst>
            <a:ahLst/>
            <a:cxnLst>
              <a:cxn ang="0">
                <a:pos x="T0" y="T1"/>
              </a:cxn>
              <a:cxn ang="0">
                <a:pos x="T2" y="T3"/>
              </a:cxn>
              <a:cxn ang="0">
                <a:pos x="T4" y="T5"/>
              </a:cxn>
              <a:cxn ang="0">
                <a:pos x="T6" y="T7"/>
              </a:cxn>
            </a:cxnLst>
            <a:rect l="0" t="0" r="r" b="b"/>
            <a:pathLst>
              <a:path w="3" h="6">
                <a:moveTo>
                  <a:pt x="3" y="2"/>
                </a:moveTo>
                <a:cubicBezTo>
                  <a:pt x="2" y="0"/>
                  <a:pt x="0" y="5"/>
                  <a:pt x="1" y="6"/>
                </a:cubicBezTo>
                <a:cubicBezTo>
                  <a:pt x="0" y="5"/>
                  <a:pt x="3" y="3"/>
                  <a:pt x="3" y="2"/>
                </a:cubicBezTo>
                <a:cubicBezTo>
                  <a:pt x="2" y="1"/>
                  <a:pt x="3" y="2"/>
                  <a:pt x="3"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84" name="Freeform 616">
            <a:extLst>
              <a:ext uri="{FF2B5EF4-FFF2-40B4-BE49-F238E27FC236}">
                <a16:creationId xmlns:a16="http://schemas.microsoft.com/office/drawing/2014/main" id="{7A8DB63F-B41D-9C2A-E8E7-B65F8B790079}"/>
              </a:ext>
            </a:extLst>
          </p:cNvPr>
          <p:cNvSpPr/>
          <p:nvPr/>
        </p:nvSpPr>
        <p:spPr bwMode="auto">
          <a:xfrm>
            <a:off x="8058906" y="5440349"/>
            <a:ext cx="52438" cy="58020"/>
          </a:xfrm>
          <a:custGeom>
            <a:avLst/>
            <a:gdLst>
              <a:gd name="T0" fmla="*/ 17 w 18"/>
              <a:gd name="T1" fmla="*/ 14 h 16"/>
              <a:gd name="T2" fmla="*/ 8 w 18"/>
              <a:gd name="T3" fmla="*/ 9 h 16"/>
              <a:gd name="T4" fmla="*/ 4 w 18"/>
              <a:gd name="T5" fmla="*/ 5 h 16"/>
              <a:gd name="T6" fmla="*/ 1 w 18"/>
              <a:gd name="T7" fmla="*/ 3 h 16"/>
              <a:gd name="T8" fmla="*/ 2 w 18"/>
              <a:gd name="T9" fmla="*/ 2 h 16"/>
              <a:gd name="T10" fmla="*/ 0 w 18"/>
              <a:gd name="T11" fmla="*/ 0 h 16"/>
              <a:gd name="T12" fmla="*/ 0 w 18"/>
              <a:gd name="T13" fmla="*/ 14 h 16"/>
              <a:gd name="T14" fmla="*/ 7 w 18"/>
              <a:gd name="T15" fmla="*/ 15 h 16"/>
              <a:gd name="T16" fmla="*/ 10 w 18"/>
              <a:gd name="T17" fmla="*/ 16 h 16"/>
              <a:gd name="T18" fmla="*/ 13 w 18"/>
              <a:gd name="T19" fmla="*/ 15 h 16"/>
              <a:gd name="T20" fmla="*/ 18 w 18"/>
              <a:gd name="T21" fmla="*/ 14 h 16"/>
              <a:gd name="T22" fmla="*/ 17 w 18"/>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7" y="14"/>
                </a:moveTo>
                <a:cubicBezTo>
                  <a:pt x="13" y="14"/>
                  <a:pt x="11" y="11"/>
                  <a:pt x="8" y="9"/>
                </a:cubicBezTo>
                <a:cubicBezTo>
                  <a:pt x="7" y="7"/>
                  <a:pt x="5" y="6"/>
                  <a:pt x="4" y="5"/>
                </a:cubicBezTo>
                <a:cubicBezTo>
                  <a:pt x="3" y="5"/>
                  <a:pt x="1" y="4"/>
                  <a:pt x="1" y="3"/>
                </a:cubicBezTo>
                <a:cubicBezTo>
                  <a:pt x="1" y="3"/>
                  <a:pt x="2" y="3"/>
                  <a:pt x="2" y="2"/>
                </a:cubicBezTo>
                <a:cubicBezTo>
                  <a:pt x="3" y="2"/>
                  <a:pt x="1" y="0"/>
                  <a:pt x="0" y="0"/>
                </a:cubicBezTo>
                <a:cubicBezTo>
                  <a:pt x="0" y="5"/>
                  <a:pt x="0" y="10"/>
                  <a:pt x="0" y="14"/>
                </a:cubicBezTo>
                <a:cubicBezTo>
                  <a:pt x="0" y="15"/>
                  <a:pt x="6" y="15"/>
                  <a:pt x="7" y="15"/>
                </a:cubicBezTo>
                <a:cubicBezTo>
                  <a:pt x="8" y="15"/>
                  <a:pt x="9" y="15"/>
                  <a:pt x="10" y="16"/>
                </a:cubicBezTo>
                <a:cubicBezTo>
                  <a:pt x="12" y="16"/>
                  <a:pt x="12" y="16"/>
                  <a:pt x="13" y="15"/>
                </a:cubicBezTo>
                <a:cubicBezTo>
                  <a:pt x="14" y="15"/>
                  <a:pt x="18" y="15"/>
                  <a:pt x="18" y="14"/>
                </a:cubicBezTo>
                <a:cubicBezTo>
                  <a:pt x="18" y="14"/>
                  <a:pt x="18" y="13"/>
                  <a:pt x="17" y="1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85" name="Freeform 617">
            <a:extLst>
              <a:ext uri="{FF2B5EF4-FFF2-40B4-BE49-F238E27FC236}">
                <a16:creationId xmlns:a16="http://schemas.microsoft.com/office/drawing/2014/main" id="{724B0969-ADC5-10F7-4FF9-210F9201FE74}"/>
              </a:ext>
            </a:extLst>
          </p:cNvPr>
          <p:cNvSpPr/>
          <p:nvPr/>
        </p:nvSpPr>
        <p:spPr bwMode="auto">
          <a:xfrm>
            <a:off x="8003501" y="5432944"/>
            <a:ext cx="87067" cy="83943"/>
          </a:xfrm>
          <a:custGeom>
            <a:avLst/>
            <a:gdLst>
              <a:gd name="T0" fmla="*/ 19 w 30"/>
              <a:gd name="T1" fmla="*/ 17 h 23"/>
              <a:gd name="T2" fmla="*/ 19 w 30"/>
              <a:gd name="T3" fmla="*/ 7 h 23"/>
              <a:gd name="T4" fmla="*/ 19 w 30"/>
              <a:gd name="T5" fmla="*/ 3 h 23"/>
              <a:gd name="T6" fmla="*/ 15 w 30"/>
              <a:gd name="T7" fmla="*/ 1 h 23"/>
              <a:gd name="T8" fmla="*/ 12 w 30"/>
              <a:gd name="T9" fmla="*/ 3 h 23"/>
              <a:gd name="T10" fmla="*/ 13 w 30"/>
              <a:gd name="T11" fmla="*/ 6 h 23"/>
              <a:gd name="T12" fmla="*/ 15 w 30"/>
              <a:gd name="T13" fmla="*/ 6 h 23"/>
              <a:gd name="T14" fmla="*/ 14 w 30"/>
              <a:gd name="T15" fmla="*/ 8 h 23"/>
              <a:gd name="T16" fmla="*/ 13 w 30"/>
              <a:gd name="T17" fmla="*/ 11 h 23"/>
              <a:gd name="T18" fmla="*/ 16 w 30"/>
              <a:gd name="T19" fmla="*/ 13 h 23"/>
              <a:gd name="T20" fmla="*/ 12 w 30"/>
              <a:gd name="T21" fmla="*/ 13 h 23"/>
              <a:gd name="T22" fmla="*/ 9 w 30"/>
              <a:gd name="T23" fmla="*/ 12 h 23"/>
              <a:gd name="T24" fmla="*/ 10 w 30"/>
              <a:gd name="T25" fmla="*/ 12 h 23"/>
              <a:gd name="T26" fmla="*/ 10 w 30"/>
              <a:gd name="T27" fmla="*/ 9 h 23"/>
              <a:gd name="T28" fmla="*/ 8 w 30"/>
              <a:gd name="T29" fmla="*/ 11 h 23"/>
              <a:gd name="T30" fmla="*/ 5 w 30"/>
              <a:gd name="T31" fmla="*/ 11 h 23"/>
              <a:gd name="T32" fmla="*/ 0 w 30"/>
              <a:gd name="T33" fmla="*/ 12 h 23"/>
              <a:gd name="T34" fmla="*/ 2 w 30"/>
              <a:gd name="T35" fmla="*/ 12 h 23"/>
              <a:gd name="T36" fmla="*/ 3 w 30"/>
              <a:gd name="T37" fmla="*/ 12 h 23"/>
              <a:gd name="T38" fmla="*/ 5 w 30"/>
              <a:gd name="T39" fmla="*/ 12 h 23"/>
              <a:gd name="T40" fmla="*/ 6 w 30"/>
              <a:gd name="T41" fmla="*/ 13 h 23"/>
              <a:gd name="T42" fmla="*/ 4 w 30"/>
              <a:gd name="T43" fmla="*/ 15 h 23"/>
              <a:gd name="T44" fmla="*/ 6 w 30"/>
              <a:gd name="T45" fmla="*/ 15 h 23"/>
              <a:gd name="T46" fmla="*/ 8 w 30"/>
              <a:gd name="T47" fmla="*/ 16 h 23"/>
              <a:gd name="T48" fmla="*/ 7 w 30"/>
              <a:gd name="T49" fmla="*/ 16 h 23"/>
              <a:gd name="T50" fmla="*/ 10 w 30"/>
              <a:gd name="T51" fmla="*/ 17 h 23"/>
              <a:gd name="T52" fmla="*/ 12 w 30"/>
              <a:gd name="T53" fmla="*/ 17 h 23"/>
              <a:gd name="T54" fmla="*/ 17 w 30"/>
              <a:gd name="T55" fmla="*/ 21 h 23"/>
              <a:gd name="T56" fmla="*/ 16 w 30"/>
              <a:gd name="T57" fmla="*/ 20 h 23"/>
              <a:gd name="T58" fmla="*/ 23 w 30"/>
              <a:gd name="T59" fmla="*/ 23 h 23"/>
              <a:gd name="T60" fmla="*/ 19 w 30"/>
              <a:gd name="T61" fmla="*/ 18 h 23"/>
              <a:gd name="T62" fmla="*/ 24 w 30"/>
              <a:gd name="T63" fmla="*/ 19 h 23"/>
              <a:gd name="T64" fmla="*/ 30 w 30"/>
              <a:gd name="T65" fmla="*/ 18 h 23"/>
              <a:gd name="T66" fmla="*/ 19 w 30"/>
              <a:gd name="T6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3">
                <a:moveTo>
                  <a:pt x="19" y="17"/>
                </a:moveTo>
                <a:cubicBezTo>
                  <a:pt x="19" y="13"/>
                  <a:pt x="19" y="10"/>
                  <a:pt x="19" y="7"/>
                </a:cubicBezTo>
                <a:cubicBezTo>
                  <a:pt x="19" y="6"/>
                  <a:pt x="19" y="4"/>
                  <a:pt x="19" y="3"/>
                </a:cubicBezTo>
                <a:cubicBezTo>
                  <a:pt x="19" y="2"/>
                  <a:pt x="16" y="0"/>
                  <a:pt x="15" y="1"/>
                </a:cubicBezTo>
                <a:cubicBezTo>
                  <a:pt x="14" y="2"/>
                  <a:pt x="12" y="1"/>
                  <a:pt x="12" y="3"/>
                </a:cubicBezTo>
                <a:cubicBezTo>
                  <a:pt x="11" y="5"/>
                  <a:pt x="9" y="7"/>
                  <a:pt x="13" y="6"/>
                </a:cubicBezTo>
                <a:cubicBezTo>
                  <a:pt x="13" y="6"/>
                  <a:pt x="15" y="6"/>
                  <a:pt x="15" y="6"/>
                </a:cubicBezTo>
                <a:cubicBezTo>
                  <a:pt x="16" y="6"/>
                  <a:pt x="14" y="8"/>
                  <a:pt x="14" y="8"/>
                </a:cubicBezTo>
                <a:cubicBezTo>
                  <a:pt x="13" y="8"/>
                  <a:pt x="11" y="10"/>
                  <a:pt x="13" y="11"/>
                </a:cubicBezTo>
                <a:cubicBezTo>
                  <a:pt x="13" y="12"/>
                  <a:pt x="16" y="12"/>
                  <a:pt x="16" y="13"/>
                </a:cubicBezTo>
                <a:cubicBezTo>
                  <a:pt x="16" y="13"/>
                  <a:pt x="12" y="13"/>
                  <a:pt x="12" y="13"/>
                </a:cubicBezTo>
                <a:cubicBezTo>
                  <a:pt x="11" y="13"/>
                  <a:pt x="9" y="12"/>
                  <a:pt x="9" y="12"/>
                </a:cubicBezTo>
                <a:cubicBezTo>
                  <a:pt x="9" y="12"/>
                  <a:pt x="10" y="13"/>
                  <a:pt x="10" y="12"/>
                </a:cubicBezTo>
                <a:cubicBezTo>
                  <a:pt x="10" y="11"/>
                  <a:pt x="11" y="10"/>
                  <a:pt x="10" y="9"/>
                </a:cubicBezTo>
                <a:cubicBezTo>
                  <a:pt x="10" y="9"/>
                  <a:pt x="8" y="11"/>
                  <a:pt x="8" y="11"/>
                </a:cubicBezTo>
                <a:cubicBezTo>
                  <a:pt x="7" y="12"/>
                  <a:pt x="6" y="11"/>
                  <a:pt x="5" y="11"/>
                </a:cubicBezTo>
                <a:cubicBezTo>
                  <a:pt x="4" y="11"/>
                  <a:pt x="0" y="10"/>
                  <a:pt x="0" y="12"/>
                </a:cubicBezTo>
                <a:cubicBezTo>
                  <a:pt x="0" y="13"/>
                  <a:pt x="2" y="12"/>
                  <a:pt x="2" y="12"/>
                </a:cubicBezTo>
                <a:cubicBezTo>
                  <a:pt x="3" y="11"/>
                  <a:pt x="2" y="12"/>
                  <a:pt x="3" y="12"/>
                </a:cubicBezTo>
                <a:cubicBezTo>
                  <a:pt x="4" y="13"/>
                  <a:pt x="4" y="11"/>
                  <a:pt x="5" y="12"/>
                </a:cubicBezTo>
                <a:cubicBezTo>
                  <a:pt x="5" y="12"/>
                  <a:pt x="6" y="13"/>
                  <a:pt x="6" y="13"/>
                </a:cubicBezTo>
                <a:cubicBezTo>
                  <a:pt x="6" y="13"/>
                  <a:pt x="2" y="14"/>
                  <a:pt x="4" y="15"/>
                </a:cubicBezTo>
                <a:cubicBezTo>
                  <a:pt x="5" y="16"/>
                  <a:pt x="6" y="14"/>
                  <a:pt x="6" y="15"/>
                </a:cubicBezTo>
                <a:cubicBezTo>
                  <a:pt x="7" y="15"/>
                  <a:pt x="8" y="16"/>
                  <a:pt x="8" y="16"/>
                </a:cubicBezTo>
                <a:cubicBezTo>
                  <a:pt x="8" y="16"/>
                  <a:pt x="8" y="16"/>
                  <a:pt x="7" y="16"/>
                </a:cubicBezTo>
                <a:cubicBezTo>
                  <a:pt x="7" y="17"/>
                  <a:pt x="9" y="17"/>
                  <a:pt x="10" y="17"/>
                </a:cubicBezTo>
                <a:cubicBezTo>
                  <a:pt x="11" y="17"/>
                  <a:pt x="11" y="15"/>
                  <a:pt x="12" y="17"/>
                </a:cubicBezTo>
                <a:cubicBezTo>
                  <a:pt x="12" y="17"/>
                  <a:pt x="16" y="22"/>
                  <a:pt x="17" y="21"/>
                </a:cubicBezTo>
                <a:cubicBezTo>
                  <a:pt x="17" y="21"/>
                  <a:pt x="16" y="20"/>
                  <a:pt x="16" y="20"/>
                </a:cubicBezTo>
                <a:cubicBezTo>
                  <a:pt x="16" y="19"/>
                  <a:pt x="22" y="23"/>
                  <a:pt x="23" y="23"/>
                </a:cubicBezTo>
                <a:cubicBezTo>
                  <a:pt x="23" y="22"/>
                  <a:pt x="19" y="19"/>
                  <a:pt x="19" y="18"/>
                </a:cubicBezTo>
                <a:cubicBezTo>
                  <a:pt x="20" y="18"/>
                  <a:pt x="24" y="19"/>
                  <a:pt x="24" y="19"/>
                </a:cubicBezTo>
                <a:cubicBezTo>
                  <a:pt x="26" y="19"/>
                  <a:pt x="28" y="19"/>
                  <a:pt x="30" y="18"/>
                </a:cubicBezTo>
                <a:cubicBezTo>
                  <a:pt x="27" y="16"/>
                  <a:pt x="23" y="17"/>
                  <a:pt x="19" y="17"/>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86" name="Freeform 625">
            <a:extLst>
              <a:ext uri="{FF2B5EF4-FFF2-40B4-BE49-F238E27FC236}">
                <a16:creationId xmlns:a16="http://schemas.microsoft.com/office/drawing/2014/main" id="{4E2755BE-3407-B90E-51F4-5722789AF6A6}"/>
              </a:ext>
            </a:extLst>
          </p:cNvPr>
          <p:cNvSpPr/>
          <p:nvPr/>
        </p:nvSpPr>
        <p:spPr bwMode="auto">
          <a:xfrm>
            <a:off x="7957988" y="4704610"/>
            <a:ext cx="126641" cy="769072"/>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87" name="Freeform 630">
            <a:extLst>
              <a:ext uri="{FF2B5EF4-FFF2-40B4-BE49-F238E27FC236}">
                <a16:creationId xmlns:a16="http://schemas.microsoft.com/office/drawing/2014/main" id="{59972503-47BA-710E-5F32-7E26EBC2B230}"/>
              </a:ext>
            </a:extLst>
          </p:cNvPr>
          <p:cNvSpPr/>
          <p:nvPr/>
        </p:nvSpPr>
        <p:spPr bwMode="auto">
          <a:xfrm>
            <a:off x="7983713" y="4784850"/>
            <a:ext cx="298794" cy="648094"/>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88" name="Freeform 776">
            <a:extLst>
              <a:ext uri="{FF2B5EF4-FFF2-40B4-BE49-F238E27FC236}">
                <a16:creationId xmlns:a16="http://schemas.microsoft.com/office/drawing/2014/main" id="{FFC6BF2F-71B5-BF99-15A7-293DB4F44E7B}"/>
              </a:ext>
            </a:extLst>
          </p:cNvPr>
          <p:cNvSpPr/>
          <p:nvPr/>
        </p:nvSpPr>
        <p:spPr bwMode="auto">
          <a:xfrm>
            <a:off x="8000532" y="2322094"/>
            <a:ext cx="885503" cy="823388"/>
          </a:xfrm>
          <a:custGeom>
            <a:avLst/>
            <a:gdLst>
              <a:gd name="T0" fmla="*/ 33 w 305"/>
              <a:gd name="T1" fmla="*/ 54 h 227"/>
              <a:gd name="T2" fmla="*/ 1 w 305"/>
              <a:gd name="T3" fmla="*/ 63 h 227"/>
              <a:gd name="T4" fmla="*/ 19 w 305"/>
              <a:gd name="T5" fmla="*/ 72 h 227"/>
              <a:gd name="T6" fmla="*/ 24 w 305"/>
              <a:gd name="T7" fmla="*/ 75 h 227"/>
              <a:gd name="T8" fmla="*/ 20 w 305"/>
              <a:gd name="T9" fmla="*/ 81 h 227"/>
              <a:gd name="T10" fmla="*/ 36 w 305"/>
              <a:gd name="T11" fmla="*/ 86 h 227"/>
              <a:gd name="T12" fmla="*/ 73 w 305"/>
              <a:gd name="T13" fmla="*/ 93 h 227"/>
              <a:gd name="T14" fmla="*/ 87 w 305"/>
              <a:gd name="T15" fmla="*/ 112 h 227"/>
              <a:gd name="T16" fmla="*/ 88 w 305"/>
              <a:gd name="T17" fmla="*/ 122 h 227"/>
              <a:gd name="T18" fmla="*/ 89 w 305"/>
              <a:gd name="T19" fmla="*/ 131 h 227"/>
              <a:gd name="T20" fmla="*/ 104 w 305"/>
              <a:gd name="T21" fmla="*/ 129 h 227"/>
              <a:gd name="T22" fmla="*/ 106 w 305"/>
              <a:gd name="T23" fmla="*/ 135 h 227"/>
              <a:gd name="T24" fmla="*/ 106 w 305"/>
              <a:gd name="T25" fmla="*/ 144 h 227"/>
              <a:gd name="T26" fmla="*/ 109 w 305"/>
              <a:gd name="T27" fmla="*/ 155 h 227"/>
              <a:gd name="T28" fmla="*/ 106 w 305"/>
              <a:gd name="T29" fmla="*/ 160 h 227"/>
              <a:gd name="T30" fmla="*/ 100 w 305"/>
              <a:gd name="T31" fmla="*/ 162 h 227"/>
              <a:gd name="T32" fmla="*/ 112 w 305"/>
              <a:gd name="T33" fmla="*/ 165 h 227"/>
              <a:gd name="T34" fmla="*/ 112 w 305"/>
              <a:gd name="T35" fmla="*/ 169 h 227"/>
              <a:gd name="T36" fmla="*/ 107 w 305"/>
              <a:gd name="T37" fmla="*/ 172 h 227"/>
              <a:gd name="T38" fmla="*/ 107 w 305"/>
              <a:gd name="T39" fmla="*/ 180 h 227"/>
              <a:gd name="T40" fmla="*/ 110 w 305"/>
              <a:gd name="T41" fmla="*/ 192 h 227"/>
              <a:gd name="T42" fmla="*/ 114 w 305"/>
              <a:gd name="T43" fmla="*/ 193 h 227"/>
              <a:gd name="T44" fmla="*/ 120 w 305"/>
              <a:gd name="T45" fmla="*/ 210 h 227"/>
              <a:gd name="T46" fmla="*/ 138 w 305"/>
              <a:gd name="T47" fmla="*/ 219 h 227"/>
              <a:gd name="T48" fmla="*/ 142 w 305"/>
              <a:gd name="T49" fmla="*/ 224 h 227"/>
              <a:gd name="T50" fmla="*/ 151 w 305"/>
              <a:gd name="T51" fmla="*/ 214 h 227"/>
              <a:gd name="T52" fmla="*/ 156 w 305"/>
              <a:gd name="T53" fmla="*/ 200 h 227"/>
              <a:gd name="T54" fmla="*/ 163 w 305"/>
              <a:gd name="T55" fmla="*/ 192 h 227"/>
              <a:gd name="T56" fmla="*/ 173 w 305"/>
              <a:gd name="T57" fmla="*/ 179 h 227"/>
              <a:gd name="T58" fmla="*/ 193 w 305"/>
              <a:gd name="T59" fmla="*/ 173 h 227"/>
              <a:gd name="T60" fmla="*/ 216 w 305"/>
              <a:gd name="T61" fmla="*/ 160 h 227"/>
              <a:gd name="T62" fmla="*/ 232 w 305"/>
              <a:gd name="T63" fmla="*/ 142 h 227"/>
              <a:gd name="T64" fmla="*/ 234 w 305"/>
              <a:gd name="T65" fmla="*/ 130 h 227"/>
              <a:gd name="T66" fmla="*/ 253 w 305"/>
              <a:gd name="T67" fmla="*/ 129 h 227"/>
              <a:gd name="T68" fmla="*/ 233 w 305"/>
              <a:gd name="T69" fmla="*/ 119 h 227"/>
              <a:gd name="T70" fmla="*/ 238 w 305"/>
              <a:gd name="T71" fmla="*/ 113 h 227"/>
              <a:gd name="T72" fmla="*/ 262 w 305"/>
              <a:gd name="T73" fmla="*/ 112 h 227"/>
              <a:gd name="T74" fmla="*/ 258 w 305"/>
              <a:gd name="T75" fmla="*/ 106 h 227"/>
              <a:gd name="T76" fmla="*/ 266 w 305"/>
              <a:gd name="T77" fmla="*/ 95 h 227"/>
              <a:gd name="T78" fmla="*/ 253 w 305"/>
              <a:gd name="T79" fmla="*/ 80 h 227"/>
              <a:gd name="T80" fmla="*/ 263 w 305"/>
              <a:gd name="T81" fmla="*/ 66 h 227"/>
              <a:gd name="T82" fmla="*/ 268 w 305"/>
              <a:gd name="T83" fmla="*/ 51 h 227"/>
              <a:gd name="T84" fmla="*/ 283 w 305"/>
              <a:gd name="T85" fmla="*/ 38 h 227"/>
              <a:gd name="T86" fmla="*/ 291 w 305"/>
              <a:gd name="T87" fmla="*/ 33 h 227"/>
              <a:gd name="T88" fmla="*/ 259 w 305"/>
              <a:gd name="T89" fmla="*/ 28 h 227"/>
              <a:gd name="T90" fmla="*/ 238 w 305"/>
              <a:gd name="T91" fmla="*/ 21 h 227"/>
              <a:gd name="T92" fmla="*/ 256 w 305"/>
              <a:gd name="T93" fmla="*/ 14 h 227"/>
              <a:gd name="T94" fmla="*/ 206 w 305"/>
              <a:gd name="T95" fmla="*/ 8 h 227"/>
              <a:gd name="T96" fmla="*/ 213 w 305"/>
              <a:gd name="T97" fmla="*/ 0 h 227"/>
              <a:gd name="T98" fmla="*/ 173 w 305"/>
              <a:gd name="T99" fmla="*/ 8 h 227"/>
              <a:gd name="T100" fmla="*/ 155 w 305"/>
              <a:gd name="T101" fmla="*/ 10 h 227"/>
              <a:gd name="T102" fmla="*/ 154 w 305"/>
              <a:gd name="T103" fmla="*/ 11 h 227"/>
              <a:gd name="T104" fmla="*/ 140 w 305"/>
              <a:gd name="T105" fmla="*/ 14 h 227"/>
              <a:gd name="T106" fmla="*/ 111 w 305"/>
              <a:gd name="T107" fmla="*/ 14 h 227"/>
              <a:gd name="T108" fmla="*/ 98 w 305"/>
              <a:gd name="T109" fmla="*/ 23 h 227"/>
              <a:gd name="T110" fmla="*/ 73 w 305"/>
              <a:gd name="T111" fmla="*/ 21 h 227"/>
              <a:gd name="T112" fmla="*/ 55 w 305"/>
              <a:gd name="T113" fmla="*/ 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227">
                <a:moveTo>
                  <a:pt x="32" y="37"/>
                </a:moveTo>
                <a:cubicBezTo>
                  <a:pt x="31" y="38"/>
                  <a:pt x="26" y="40"/>
                  <a:pt x="27" y="41"/>
                </a:cubicBezTo>
                <a:cubicBezTo>
                  <a:pt x="28" y="42"/>
                  <a:pt x="30" y="42"/>
                  <a:pt x="32" y="43"/>
                </a:cubicBezTo>
                <a:cubicBezTo>
                  <a:pt x="34" y="43"/>
                  <a:pt x="36" y="43"/>
                  <a:pt x="39" y="43"/>
                </a:cubicBezTo>
                <a:cubicBezTo>
                  <a:pt x="39" y="43"/>
                  <a:pt x="44" y="42"/>
                  <a:pt x="45" y="42"/>
                </a:cubicBezTo>
                <a:cubicBezTo>
                  <a:pt x="44" y="42"/>
                  <a:pt x="42" y="43"/>
                  <a:pt x="41" y="44"/>
                </a:cubicBezTo>
                <a:cubicBezTo>
                  <a:pt x="40" y="45"/>
                  <a:pt x="39" y="46"/>
                  <a:pt x="40" y="48"/>
                </a:cubicBezTo>
                <a:cubicBezTo>
                  <a:pt x="42" y="50"/>
                  <a:pt x="36" y="55"/>
                  <a:pt x="33" y="54"/>
                </a:cubicBezTo>
                <a:cubicBezTo>
                  <a:pt x="32" y="53"/>
                  <a:pt x="30" y="54"/>
                  <a:pt x="28" y="54"/>
                </a:cubicBezTo>
                <a:cubicBezTo>
                  <a:pt x="27" y="53"/>
                  <a:pt x="25" y="54"/>
                  <a:pt x="24" y="54"/>
                </a:cubicBezTo>
                <a:cubicBezTo>
                  <a:pt x="23" y="54"/>
                  <a:pt x="21" y="54"/>
                  <a:pt x="20" y="56"/>
                </a:cubicBezTo>
                <a:cubicBezTo>
                  <a:pt x="19" y="57"/>
                  <a:pt x="18" y="57"/>
                  <a:pt x="16" y="57"/>
                </a:cubicBezTo>
                <a:cubicBezTo>
                  <a:pt x="13" y="58"/>
                  <a:pt x="10" y="59"/>
                  <a:pt x="7" y="59"/>
                </a:cubicBezTo>
                <a:cubicBezTo>
                  <a:pt x="6" y="59"/>
                  <a:pt x="4" y="58"/>
                  <a:pt x="4" y="59"/>
                </a:cubicBezTo>
                <a:cubicBezTo>
                  <a:pt x="3" y="60"/>
                  <a:pt x="0" y="60"/>
                  <a:pt x="0" y="62"/>
                </a:cubicBezTo>
                <a:cubicBezTo>
                  <a:pt x="0" y="63"/>
                  <a:pt x="1" y="62"/>
                  <a:pt x="1" y="63"/>
                </a:cubicBezTo>
                <a:cubicBezTo>
                  <a:pt x="1" y="63"/>
                  <a:pt x="0" y="64"/>
                  <a:pt x="0" y="64"/>
                </a:cubicBezTo>
                <a:cubicBezTo>
                  <a:pt x="0" y="65"/>
                  <a:pt x="2" y="67"/>
                  <a:pt x="3" y="68"/>
                </a:cubicBezTo>
                <a:cubicBezTo>
                  <a:pt x="3" y="68"/>
                  <a:pt x="4" y="67"/>
                  <a:pt x="4" y="67"/>
                </a:cubicBezTo>
                <a:cubicBezTo>
                  <a:pt x="5" y="66"/>
                  <a:pt x="6" y="67"/>
                  <a:pt x="7" y="68"/>
                </a:cubicBezTo>
                <a:cubicBezTo>
                  <a:pt x="8" y="68"/>
                  <a:pt x="13" y="69"/>
                  <a:pt x="13" y="67"/>
                </a:cubicBezTo>
                <a:cubicBezTo>
                  <a:pt x="13" y="68"/>
                  <a:pt x="12" y="68"/>
                  <a:pt x="13" y="69"/>
                </a:cubicBezTo>
                <a:cubicBezTo>
                  <a:pt x="13" y="70"/>
                  <a:pt x="15" y="71"/>
                  <a:pt x="16" y="71"/>
                </a:cubicBezTo>
                <a:cubicBezTo>
                  <a:pt x="17" y="72"/>
                  <a:pt x="18" y="72"/>
                  <a:pt x="19" y="72"/>
                </a:cubicBezTo>
                <a:cubicBezTo>
                  <a:pt x="21" y="72"/>
                  <a:pt x="21" y="70"/>
                  <a:pt x="22" y="71"/>
                </a:cubicBezTo>
                <a:cubicBezTo>
                  <a:pt x="24" y="71"/>
                  <a:pt x="27" y="71"/>
                  <a:pt x="28" y="71"/>
                </a:cubicBezTo>
                <a:cubicBezTo>
                  <a:pt x="29" y="71"/>
                  <a:pt x="29" y="70"/>
                  <a:pt x="30" y="69"/>
                </a:cubicBezTo>
                <a:cubicBezTo>
                  <a:pt x="31" y="69"/>
                  <a:pt x="34" y="71"/>
                  <a:pt x="34" y="72"/>
                </a:cubicBezTo>
                <a:cubicBezTo>
                  <a:pt x="34" y="73"/>
                  <a:pt x="24" y="72"/>
                  <a:pt x="22" y="73"/>
                </a:cubicBezTo>
                <a:cubicBezTo>
                  <a:pt x="20" y="73"/>
                  <a:pt x="23" y="74"/>
                  <a:pt x="24" y="74"/>
                </a:cubicBezTo>
                <a:cubicBezTo>
                  <a:pt x="26" y="75"/>
                  <a:pt x="27" y="74"/>
                  <a:pt x="29" y="75"/>
                </a:cubicBezTo>
                <a:cubicBezTo>
                  <a:pt x="28" y="74"/>
                  <a:pt x="26" y="75"/>
                  <a:pt x="24" y="75"/>
                </a:cubicBezTo>
                <a:cubicBezTo>
                  <a:pt x="21" y="75"/>
                  <a:pt x="18" y="74"/>
                  <a:pt x="15" y="74"/>
                </a:cubicBezTo>
                <a:cubicBezTo>
                  <a:pt x="13" y="74"/>
                  <a:pt x="9" y="74"/>
                  <a:pt x="9" y="76"/>
                </a:cubicBezTo>
                <a:cubicBezTo>
                  <a:pt x="8" y="77"/>
                  <a:pt x="11" y="78"/>
                  <a:pt x="12" y="78"/>
                </a:cubicBezTo>
                <a:cubicBezTo>
                  <a:pt x="13" y="78"/>
                  <a:pt x="15" y="77"/>
                  <a:pt x="15" y="77"/>
                </a:cubicBezTo>
                <a:cubicBezTo>
                  <a:pt x="16" y="78"/>
                  <a:pt x="15" y="78"/>
                  <a:pt x="15" y="79"/>
                </a:cubicBezTo>
                <a:cubicBezTo>
                  <a:pt x="16" y="80"/>
                  <a:pt x="18" y="80"/>
                  <a:pt x="19" y="80"/>
                </a:cubicBezTo>
                <a:cubicBezTo>
                  <a:pt x="21" y="80"/>
                  <a:pt x="23" y="80"/>
                  <a:pt x="25" y="80"/>
                </a:cubicBezTo>
                <a:cubicBezTo>
                  <a:pt x="25" y="80"/>
                  <a:pt x="21" y="81"/>
                  <a:pt x="20" y="81"/>
                </a:cubicBezTo>
                <a:cubicBezTo>
                  <a:pt x="16" y="82"/>
                  <a:pt x="19" y="84"/>
                  <a:pt x="21" y="85"/>
                </a:cubicBezTo>
                <a:cubicBezTo>
                  <a:pt x="23" y="86"/>
                  <a:pt x="25" y="86"/>
                  <a:pt x="27" y="87"/>
                </a:cubicBezTo>
                <a:cubicBezTo>
                  <a:pt x="27" y="87"/>
                  <a:pt x="31" y="87"/>
                  <a:pt x="31" y="87"/>
                </a:cubicBezTo>
                <a:cubicBezTo>
                  <a:pt x="31" y="87"/>
                  <a:pt x="29" y="86"/>
                  <a:pt x="29" y="85"/>
                </a:cubicBezTo>
                <a:cubicBezTo>
                  <a:pt x="29" y="84"/>
                  <a:pt x="31" y="85"/>
                  <a:pt x="31" y="85"/>
                </a:cubicBezTo>
                <a:cubicBezTo>
                  <a:pt x="32" y="86"/>
                  <a:pt x="33" y="85"/>
                  <a:pt x="34" y="84"/>
                </a:cubicBezTo>
                <a:cubicBezTo>
                  <a:pt x="34" y="84"/>
                  <a:pt x="35" y="83"/>
                  <a:pt x="36" y="83"/>
                </a:cubicBezTo>
                <a:cubicBezTo>
                  <a:pt x="37" y="84"/>
                  <a:pt x="36" y="86"/>
                  <a:pt x="36" y="86"/>
                </a:cubicBezTo>
                <a:cubicBezTo>
                  <a:pt x="37" y="87"/>
                  <a:pt x="40" y="85"/>
                  <a:pt x="41" y="85"/>
                </a:cubicBezTo>
                <a:cubicBezTo>
                  <a:pt x="43" y="84"/>
                  <a:pt x="43" y="84"/>
                  <a:pt x="44" y="85"/>
                </a:cubicBezTo>
                <a:cubicBezTo>
                  <a:pt x="45" y="86"/>
                  <a:pt x="46" y="84"/>
                  <a:pt x="47" y="84"/>
                </a:cubicBezTo>
                <a:cubicBezTo>
                  <a:pt x="48" y="83"/>
                  <a:pt x="50" y="84"/>
                  <a:pt x="51" y="84"/>
                </a:cubicBezTo>
                <a:cubicBezTo>
                  <a:pt x="54" y="84"/>
                  <a:pt x="58" y="85"/>
                  <a:pt x="61" y="86"/>
                </a:cubicBezTo>
                <a:cubicBezTo>
                  <a:pt x="63" y="86"/>
                  <a:pt x="65" y="88"/>
                  <a:pt x="67" y="88"/>
                </a:cubicBezTo>
                <a:cubicBezTo>
                  <a:pt x="69" y="88"/>
                  <a:pt x="71" y="89"/>
                  <a:pt x="72" y="90"/>
                </a:cubicBezTo>
                <a:cubicBezTo>
                  <a:pt x="74" y="91"/>
                  <a:pt x="73" y="92"/>
                  <a:pt x="73" y="93"/>
                </a:cubicBezTo>
                <a:cubicBezTo>
                  <a:pt x="73" y="94"/>
                  <a:pt x="75" y="96"/>
                  <a:pt x="76" y="96"/>
                </a:cubicBezTo>
                <a:cubicBezTo>
                  <a:pt x="77" y="97"/>
                  <a:pt x="79" y="96"/>
                  <a:pt x="80" y="97"/>
                </a:cubicBezTo>
                <a:cubicBezTo>
                  <a:pt x="80" y="99"/>
                  <a:pt x="82" y="100"/>
                  <a:pt x="83" y="101"/>
                </a:cubicBezTo>
                <a:cubicBezTo>
                  <a:pt x="84" y="102"/>
                  <a:pt x="83" y="104"/>
                  <a:pt x="84" y="105"/>
                </a:cubicBezTo>
                <a:cubicBezTo>
                  <a:pt x="84" y="106"/>
                  <a:pt x="86" y="107"/>
                  <a:pt x="86" y="109"/>
                </a:cubicBezTo>
                <a:cubicBezTo>
                  <a:pt x="86" y="110"/>
                  <a:pt x="85" y="110"/>
                  <a:pt x="86" y="111"/>
                </a:cubicBezTo>
                <a:cubicBezTo>
                  <a:pt x="86" y="111"/>
                  <a:pt x="87" y="112"/>
                  <a:pt x="87" y="112"/>
                </a:cubicBezTo>
                <a:cubicBezTo>
                  <a:pt x="87" y="112"/>
                  <a:pt x="87" y="112"/>
                  <a:pt x="87" y="112"/>
                </a:cubicBezTo>
                <a:cubicBezTo>
                  <a:pt x="88" y="111"/>
                  <a:pt x="90" y="113"/>
                  <a:pt x="89" y="114"/>
                </a:cubicBezTo>
                <a:cubicBezTo>
                  <a:pt x="88" y="115"/>
                  <a:pt x="88" y="115"/>
                  <a:pt x="88" y="117"/>
                </a:cubicBezTo>
                <a:cubicBezTo>
                  <a:pt x="88" y="116"/>
                  <a:pt x="90" y="115"/>
                  <a:pt x="91" y="117"/>
                </a:cubicBezTo>
                <a:cubicBezTo>
                  <a:pt x="91" y="118"/>
                  <a:pt x="91" y="118"/>
                  <a:pt x="91" y="119"/>
                </a:cubicBezTo>
                <a:cubicBezTo>
                  <a:pt x="91" y="119"/>
                  <a:pt x="91" y="121"/>
                  <a:pt x="91" y="120"/>
                </a:cubicBezTo>
                <a:cubicBezTo>
                  <a:pt x="91" y="121"/>
                  <a:pt x="93" y="121"/>
                  <a:pt x="93" y="121"/>
                </a:cubicBezTo>
                <a:cubicBezTo>
                  <a:pt x="92" y="120"/>
                  <a:pt x="89" y="126"/>
                  <a:pt x="90" y="122"/>
                </a:cubicBezTo>
                <a:cubicBezTo>
                  <a:pt x="90" y="122"/>
                  <a:pt x="88" y="121"/>
                  <a:pt x="88" y="122"/>
                </a:cubicBezTo>
                <a:cubicBezTo>
                  <a:pt x="88" y="122"/>
                  <a:pt x="89" y="122"/>
                  <a:pt x="89" y="122"/>
                </a:cubicBezTo>
                <a:cubicBezTo>
                  <a:pt x="89" y="123"/>
                  <a:pt x="86" y="123"/>
                  <a:pt x="87" y="124"/>
                </a:cubicBezTo>
                <a:cubicBezTo>
                  <a:pt x="87" y="124"/>
                  <a:pt x="90" y="125"/>
                  <a:pt x="89" y="125"/>
                </a:cubicBezTo>
                <a:cubicBezTo>
                  <a:pt x="87" y="127"/>
                  <a:pt x="91" y="127"/>
                  <a:pt x="92" y="126"/>
                </a:cubicBezTo>
                <a:cubicBezTo>
                  <a:pt x="91" y="127"/>
                  <a:pt x="90" y="127"/>
                  <a:pt x="88" y="127"/>
                </a:cubicBezTo>
                <a:cubicBezTo>
                  <a:pt x="88" y="127"/>
                  <a:pt x="86" y="129"/>
                  <a:pt x="86" y="129"/>
                </a:cubicBezTo>
                <a:cubicBezTo>
                  <a:pt x="86" y="129"/>
                  <a:pt x="87" y="130"/>
                  <a:pt x="87" y="130"/>
                </a:cubicBezTo>
                <a:cubicBezTo>
                  <a:pt x="89" y="131"/>
                  <a:pt x="88" y="131"/>
                  <a:pt x="89" y="131"/>
                </a:cubicBezTo>
                <a:cubicBezTo>
                  <a:pt x="90" y="131"/>
                  <a:pt x="94" y="133"/>
                  <a:pt x="95" y="131"/>
                </a:cubicBezTo>
                <a:cubicBezTo>
                  <a:pt x="95" y="128"/>
                  <a:pt x="97" y="129"/>
                  <a:pt x="98" y="128"/>
                </a:cubicBezTo>
                <a:cubicBezTo>
                  <a:pt x="98" y="128"/>
                  <a:pt x="96" y="122"/>
                  <a:pt x="96" y="122"/>
                </a:cubicBezTo>
                <a:cubicBezTo>
                  <a:pt x="96" y="123"/>
                  <a:pt x="98" y="126"/>
                  <a:pt x="98" y="126"/>
                </a:cubicBezTo>
                <a:cubicBezTo>
                  <a:pt x="99" y="128"/>
                  <a:pt x="100" y="126"/>
                  <a:pt x="101" y="126"/>
                </a:cubicBezTo>
                <a:cubicBezTo>
                  <a:pt x="101" y="126"/>
                  <a:pt x="98" y="130"/>
                  <a:pt x="98" y="130"/>
                </a:cubicBezTo>
                <a:cubicBezTo>
                  <a:pt x="98" y="130"/>
                  <a:pt x="102" y="129"/>
                  <a:pt x="102" y="129"/>
                </a:cubicBezTo>
                <a:cubicBezTo>
                  <a:pt x="103" y="129"/>
                  <a:pt x="104" y="129"/>
                  <a:pt x="104" y="129"/>
                </a:cubicBezTo>
                <a:cubicBezTo>
                  <a:pt x="105" y="129"/>
                  <a:pt x="106" y="128"/>
                  <a:pt x="107" y="128"/>
                </a:cubicBezTo>
                <a:cubicBezTo>
                  <a:pt x="107" y="129"/>
                  <a:pt x="106" y="130"/>
                  <a:pt x="105" y="130"/>
                </a:cubicBezTo>
                <a:cubicBezTo>
                  <a:pt x="104" y="130"/>
                  <a:pt x="102" y="130"/>
                  <a:pt x="101" y="131"/>
                </a:cubicBezTo>
                <a:cubicBezTo>
                  <a:pt x="100" y="132"/>
                  <a:pt x="103" y="131"/>
                  <a:pt x="103" y="131"/>
                </a:cubicBezTo>
                <a:cubicBezTo>
                  <a:pt x="105" y="131"/>
                  <a:pt x="107" y="131"/>
                  <a:pt x="109" y="131"/>
                </a:cubicBezTo>
                <a:cubicBezTo>
                  <a:pt x="108" y="131"/>
                  <a:pt x="104" y="131"/>
                  <a:pt x="104" y="132"/>
                </a:cubicBezTo>
                <a:cubicBezTo>
                  <a:pt x="104" y="132"/>
                  <a:pt x="106" y="133"/>
                  <a:pt x="106" y="134"/>
                </a:cubicBezTo>
                <a:cubicBezTo>
                  <a:pt x="106" y="134"/>
                  <a:pt x="106" y="135"/>
                  <a:pt x="106" y="135"/>
                </a:cubicBezTo>
                <a:cubicBezTo>
                  <a:pt x="106" y="136"/>
                  <a:pt x="105" y="136"/>
                  <a:pt x="106" y="137"/>
                </a:cubicBezTo>
                <a:cubicBezTo>
                  <a:pt x="106" y="137"/>
                  <a:pt x="108" y="136"/>
                  <a:pt x="109" y="136"/>
                </a:cubicBezTo>
                <a:cubicBezTo>
                  <a:pt x="110" y="136"/>
                  <a:pt x="109" y="136"/>
                  <a:pt x="110" y="137"/>
                </a:cubicBezTo>
                <a:cubicBezTo>
                  <a:pt x="111" y="138"/>
                  <a:pt x="111" y="139"/>
                  <a:pt x="112" y="140"/>
                </a:cubicBezTo>
                <a:cubicBezTo>
                  <a:pt x="112" y="141"/>
                  <a:pt x="109" y="141"/>
                  <a:pt x="109" y="141"/>
                </a:cubicBezTo>
                <a:cubicBezTo>
                  <a:pt x="105" y="138"/>
                  <a:pt x="99" y="136"/>
                  <a:pt x="95" y="137"/>
                </a:cubicBezTo>
                <a:cubicBezTo>
                  <a:pt x="91" y="137"/>
                  <a:pt x="96" y="140"/>
                  <a:pt x="98" y="140"/>
                </a:cubicBezTo>
                <a:cubicBezTo>
                  <a:pt x="101" y="141"/>
                  <a:pt x="103" y="144"/>
                  <a:pt x="106" y="144"/>
                </a:cubicBezTo>
                <a:cubicBezTo>
                  <a:pt x="107" y="144"/>
                  <a:pt x="108" y="143"/>
                  <a:pt x="110" y="143"/>
                </a:cubicBezTo>
                <a:cubicBezTo>
                  <a:pt x="110" y="144"/>
                  <a:pt x="113" y="144"/>
                  <a:pt x="113" y="144"/>
                </a:cubicBezTo>
                <a:cubicBezTo>
                  <a:pt x="114" y="145"/>
                  <a:pt x="113" y="146"/>
                  <a:pt x="113" y="146"/>
                </a:cubicBezTo>
                <a:cubicBezTo>
                  <a:pt x="110" y="147"/>
                  <a:pt x="114" y="148"/>
                  <a:pt x="113" y="149"/>
                </a:cubicBezTo>
                <a:cubicBezTo>
                  <a:pt x="113" y="150"/>
                  <a:pt x="111" y="149"/>
                  <a:pt x="111" y="151"/>
                </a:cubicBezTo>
                <a:cubicBezTo>
                  <a:pt x="111" y="152"/>
                  <a:pt x="113" y="152"/>
                  <a:pt x="113" y="152"/>
                </a:cubicBezTo>
                <a:cubicBezTo>
                  <a:pt x="112" y="153"/>
                  <a:pt x="110" y="151"/>
                  <a:pt x="110" y="152"/>
                </a:cubicBezTo>
                <a:cubicBezTo>
                  <a:pt x="109" y="153"/>
                  <a:pt x="109" y="154"/>
                  <a:pt x="109" y="155"/>
                </a:cubicBezTo>
                <a:cubicBezTo>
                  <a:pt x="109" y="155"/>
                  <a:pt x="111" y="155"/>
                  <a:pt x="111" y="155"/>
                </a:cubicBezTo>
                <a:cubicBezTo>
                  <a:pt x="111" y="156"/>
                  <a:pt x="109" y="157"/>
                  <a:pt x="108" y="157"/>
                </a:cubicBezTo>
                <a:cubicBezTo>
                  <a:pt x="107" y="157"/>
                  <a:pt x="106" y="157"/>
                  <a:pt x="105" y="157"/>
                </a:cubicBezTo>
                <a:cubicBezTo>
                  <a:pt x="104" y="156"/>
                  <a:pt x="103" y="156"/>
                  <a:pt x="102" y="157"/>
                </a:cubicBezTo>
                <a:cubicBezTo>
                  <a:pt x="101" y="158"/>
                  <a:pt x="101" y="157"/>
                  <a:pt x="100" y="158"/>
                </a:cubicBezTo>
                <a:cubicBezTo>
                  <a:pt x="100" y="158"/>
                  <a:pt x="103" y="161"/>
                  <a:pt x="104" y="161"/>
                </a:cubicBezTo>
                <a:cubicBezTo>
                  <a:pt x="104" y="160"/>
                  <a:pt x="104" y="160"/>
                  <a:pt x="103" y="160"/>
                </a:cubicBezTo>
                <a:cubicBezTo>
                  <a:pt x="103" y="160"/>
                  <a:pt x="106" y="160"/>
                  <a:pt x="106" y="160"/>
                </a:cubicBezTo>
                <a:cubicBezTo>
                  <a:pt x="106" y="160"/>
                  <a:pt x="111" y="158"/>
                  <a:pt x="111" y="159"/>
                </a:cubicBezTo>
                <a:cubicBezTo>
                  <a:pt x="110" y="159"/>
                  <a:pt x="109" y="159"/>
                  <a:pt x="108" y="160"/>
                </a:cubicBezTo>
                <a:cubicBezTo>
                  <a:pt x="109" y="159"/>
                  <a:pt x="111" y="161"/>
                  <a:pt x="110" y="161"/>
                </a:cubicBezTo>
                <a:cubicBezTo>
                  <a:pt x="111" y="161"/>
                  <a:pt x="114" y="162"/>
                  <a:pt x="115" y="162"/>
                </a:cubicBezTo>
                <a:cubicBezTo>
                  <a:pt x="114" y="162"/>
                  <a:pt x="112" y="162"/>
                  <a:pt x="112" y="162"/>
                </a:cubicBezTo>
                <a:cubicBezTo>
                  <a:pt x="112" y="162"/>
                  <a:pt x="116" y="165"/>
                  <a:pt x="116" y="165"/>
                </a:cubicBezTo>
                <a:cubicBezTo>
                  <a:pt x="113" y="165"/>
                  <a:pt x="111" y="161"/>
                  <a:pt x="108" y="161"/>
                </a:cubicBezTo>
                <a:cubicBezTo>
                  <a:pt x="106" y="161"/>
                  <a:pt x="101" y="160"/>
                  <a:pt x="100" y="162"/>
                </a:cubicBezTo>
                <a:cubicBezTo>
                  <a:pt x="100" y="163"/>
                  <a:pt x="99" y="163"/>
                  <a:pt x="98" y="164"/>
                </a:cubicBezTo>
                <a:cubicBezTo>
                  <a:pt x="97" y="164"/>
                  <a:pt x="97" y="166"/>
                  <a:pt x="98" y="165"/>
                </a:cubicBezTo>
                <a:cubicBezTo>
                  <a:pt x="100" y="165"/>
                  <a:pt x="102" y="164"/>
                  <a:pt x="103" y="162"/>
                </a:cubicBezTo>
                <a:cubicBezTo>
                  <a:pt x="103" y="163"/>
                  <a:pt x="105" y="163"/>
                  <a:pt x="105" y="163"/>
                </a:cubicBezTo>
                <a:cubicBezTo>
                  <a:pt x="106" y="163"/>
                  <a:pt x="108" y="166"/>
                  <a:pt x="108" y="163"/>
                </a:cubicBezTo>
                <a:cubicBezTo>
                  <a:pt x="108" y="162"/>
                  <a:pt x="110" y="164"/>
                  <a:pt x="110" y="164"/>
                </a:cubicBezTo>
                <a:cubicBezTo>
                  <a:pt x="110" y="164"/>
                  <a:pt x="114" y="164"/>
                  <a:pt x="113" y="165"/>
                </a:cubicBezTo>
                <a:cubicBezTo>
                  <a:pt x="113" y="165"/>
                  <a:pt x="112" y="165"/>
                  <a:pt x="112" y="165"/>
                </a:cubicBezTo>
                <a:cubicBezTo>
                  <a:pt x="112" y="165"/>
                  <a:pt x="114" y="166"/>
                  <a:pt x="114" y="166"/>
                </a:cubicBezTo>
                <a:cubicBezTo>
                  <a:pt x="113" y="166"/>
                  <a:pt x="111" y="166"/>
                  <a:pt x="110" y="165"/>
                </a:cubicBezTo>
                <a:cubicBezTo>
                  <a:pt x="109" y="164"/>
                  <a:pt x="109" y="165"/>
                  <a:pt x="109" y="166"/>
                </a:cubicBezTo>
                <a:cubicBezTo>
                  <a:pt x="109" y="165"/>
                  <a:pt x="103" y="164"/>
                  <a:pt x="102" y="164"/>
                </a:cubicBezTo>
                <a:cubicBezTo>
                  <a:pt x="101" y="164"/>
                  <a:pt x="95" y="166"/>
                  <a:pt x="96" y="168"/>
                </a:cubicBezTo>
                <a:cubicBezTo>
                  <a:pt x="97" y="169"/>
                  <a:pt x="103" y="167"/>
                  <a:pt x="104" y="167"/>
                </a:cubicBezTo>
                <a:cubicBezTo>
                  <a:pt x="105" y="167"/>
                  <a:pt x="107" y="167"/>
                  <a:pt x="108" y="168"/>
                </a:cubicBezTo>
                <a:cubicBezTo>
                  <a:pt x="108" y="168"/>
                  <a:pt x="112" y="169"/>
                  <a:pt x="112" y="169"/>
                </a:cubicBezTo>
                <a:cubicBezTo>
                  <a:pt x="112" y="170"/>
                  <a:pt x="107" y="168"/>
                  <a:pt x="107" y="168"/>
                </a:cubicBezTo>
                <a:cubicBezTo>
                  <a:pt x="105" y="167"/>
                  <a:pt x="102" y="168"/>
                  <a:pt x="100" y="168"/>
                </a:cubicBezTo>
                <a:cubicBezTo>
                  <a:pt x="93" y="170"/>
                  <a:pt x="101" y="172"/>
                  <a:pt x="103" y="171"/>
                </a:cubicBezTo>
                <a:cubicBezTo>
                  <a:pt x="102" y="172"/>
                  <a:pt x="101" y="173"/>
                  <a:pt x="99" y="173"/>
                </a:cubicBezTo>
                <a:cubicBezTo>
                  <a:pt x="96" y="174"/>
                  <a:pt x="101" y="175"/>
                  <a:pt x="101" y="175"/>
                </a:cubicBezTo>
                <a:cubicBezTo>
                  <a:pt x="101" y="175"/>
                  <a:pt x="97" y="174"/>
                  <a:pt x="97" y="176"/>
                </a:cubicBezTo>
                <a:cubicBezTo>
                  <a:pt x="97" y="179"/>
                  <a:pt x="99" y="177"/>
                  <a:pt x="101" y="176"/>
                </a:cubicBezTo>
                <a:cubicBezTo>
                  <a:pt x="103" y="175"/>
                  <a:pt x="105" y="173"/>
                  <a:pt x="107" y="172"/>
                </a:cubicBezTo>
                <a:cubicBezTo>
                  <a:pt x="108" y="172"/>
                  <a:pt x="114" y="169"/>
                  <a:pt x="114" y="171"/>
                </a:cubicBezTo>
                <a:cubicBezTo>
                  <a:pt x="114" y="171"/>
                  <a:pt x="111" y="171"/>
                  <a:pt x="111" y="171"/>
                </a:cubicBezTo>
                <a:cubicBezTo>
                  <a:pt x="111" y="171"/>
                  <a:pt x="113" y="171"/>
                  <a:pt x="114" y="172"/>
                </a:cubicBezTo>
                <a:cubicBezTo>
                  <a:pt x="111" y="170"/>
                  <a:pt x="98" y="178"/>
                  <a:pt x="99" y="179"/>
                </a:cubicBezTo>
                <a:cubicBezTo>
                  <a:pt x="99" y="180"/>
                  <a:pt x="105" y="178"/>
                  <a:pt x="106" y="178"/>
                </a:cubicBezTo>
                <a:cubicBezTo>
                  <a:pt x="106" y="178"/>
                  <a:pt x="102" y="179"/>
                  <a:pt x="101" y="180"/>
                </a:cubicBezTo>
                <a:cubicBezTo>
                  <a:pt x="101" y="180"/>
                  <a:pt x="103" y="184"/>
                  <a:pt x="104" y="183"/>
                </a:cubicBezTo>
                <a:cubicBezTo>
                  <a:pt x="105" y="182"/>
                  <a:pt x="106" y="180"/>
                  <a:pt x="107" y="180"/>
                </a:cubicBezTo>
                <a:cubicBezTo>
                  <a:pt x="108" y="180"/>
                  <a:pt x="112" y="181"/>
                  <a:pt x="112" y="181"/>
                </a:cubicBezTo>
                <a:cubicBezTo>
                  <a:pt x="112" y="181"/>
                  <a:pt x="108" y="181"/>
                  <a:pt x="108" y="181"/>
                </a:cubicBezTo>
                <a:cubicBezTo>
                  <a:pt x="106" y="181"/>
                  <a:pt x="105" y="182"/>
                  <a:pt x="104" y="183"/>
                </a:cubicBezTo>
                <a:cubicBezTo>
                  <a:pt x="104" y="184"/>
                  <a:pt x="104" y="185"/>
                  <a:pt x="104" y="186"/>
                </a:cubicBezTo>
                <a:cubicBezTo>
                  <a:pt x="105" y="189"/>
                  <a:pt x="105" y="188"/>
                  <a:pt x="107" y="187"/>
                </a:cubicBezTo>
                <a:cubicBezTo>
                  <a:pt x="106" y="188"/>
                  <a:pt x="105" y="192"/>
                  <a:pt x="106" y="193"/>
                </a:cubicBezTo>
                <a:cubicBezTo>
                  <a:pt x="106" y="193"/>
                  <a:pt x="109" y="189"/>
                  <a:pt x="110" y="189"/>
                </a:cubicBezTo>
                <a:cubicBezTo>
                  <a:pt x="110" y="190"/>
                  <a:pt x="109" y="191"/>
                  <a:pt x="110" y="192"/>
                </a:cubicBezTo>
                <a:cubicBezTo>
                  <a:pt x="110" y="193"/>
                  <a:pt x="111" y="191"/>
                  <a:pt x="112" y="191"/>
                </a:cubicBezTo>
                <a:cubicBezTo>
                  <a:pt x="114" y="189"/>
                  <a:pt x="110" y="187"/>
                  <a:pt x="110" y="186"/>
                </a:cubicBezTo>
                <a:cubicBezTo>
                  <a:pt x="110" y="186"/>
                  <a:pt x="112" y="189"/>
                  <a:pt x="113" y="189"/>
                </a:cubicBezTo>
                <a:cubicBezTo>
                  <a:pt x="114" y="190"/>
                  <a:pt x="114" y="189"/>
                  <a:pt x="115" y="188"/>
                </a:cubicBezTo>
                <a:cubicBezTo>
                  <a:pt x="114" y="188"/>
                  <a:pt x="117" y="191"/>
                  <a:pt x="116" y="192"/>
                </a:cubicBezTo>
                <a:cubicBezTo>
                  <a:pt x="117" y="191"/>
                  <a:pt x="114" y="189"/>
                  <a:pt x="114" y="191"/>
                </a:cubicBezTo>
                <a:cubicBezTo>
                  <a:pt x="114" y="193"/>
                  <a:pt x="116" y="195"/>
                  <a:pt x="114" y="196"/>
                </a:cubicBezTo>
                <a:cubicBezTo>
                  <a:pt x="114" y="196"/>
                  <a:pt x="114" y="193"/>
                  <a:pt x="114" y="193"/>
                </a:cubicBezTo>
                <a:cubicBezTo>
                  <a:pt x="114" y="192"/>
                  <a:pt x="112" y="194"/>
                  <a:pt x="111" y="194"/>
                </a:cubicBezTo>
                <a:cubicBezTo>
                  <a:pt x="110" y="194"/>
                  <a:pt x="109" y="196"/>
                  <a:pt x="109" y="197"/>
                </a:cubicBezTo>
                <a:cubicBezTo>
                  <a:pt x="108" y="199"/>
                  <a:pt x="111" y="197"/>
                  <a:pt x="111" y="198"/>
                </a:cubicBezTo>
                <a:cubicBezTo>
                  <a:pt x="112" y="199"/>
                  <a:pt x="110" y="200"/>
                  <a:pt x="110" y="200"/>
                </a:cubicBezTo>
                <a:cubicBezTo>
                  <a:pt x="110" y="200"/>
                  <a:pt x="112" y="199"/>
                  <a:pt x="113" y="201"/>
                </a:cubicBezTo>
                <a:cubicBezTo>
                  <a:pt x="113" y="203"/>
                  <a:pt x="115" y="204"/>
                  <a:pt x="115" y="205"/>
                </a:cubicBezTo>
                <a:cubicBezTo>
                  <a:pt x="114" y="207"/>
                  <a:pt x="115" y="207"/>
                  <a:pt x="117" y="209"/>
                </a:cubicBezTo>
                <a:cubicBezTo>
                  <a:pt x="118" y="210"/>
                  <a:pt x="119" y="212"/>
                  <a:pt x="120" y="210"/>
                </a:cubicBezTo>
                <a:cubicBezTo>
                  <a:pt x="120" y="210"/>
                  <a:pt x="121" y="215"/>
                  <a:pt x="122" y="215"/>
                </a:cubicBezTo>
                <a:cubicBezTo>
                  <a:pt x="123" y="216"/>
                  <a:pt x="122" y="215"/>
                  <a:pt x="123" y="215"/>
                </a:cubicBezTo>
                <a:cubicBezTo>
                  <a:pt x="124" y="216"/>
                  <a:pt x="125" y="217"/>
                  <a:pt x="126" y="218"/>
                </a:cubicBezTo>
                <a:cubicBezTo>
                  <a:pt x="128" y="219"/>
                  <a:pt x="130" y="220"/>
                  <a:pt x="132" y="219"/>
                </a:cubicBezTo>
                <a:cubicBezTo>
                  <a:pt x="133" y="219"/>
                  <a:pt x="136" y="219"/>
                  <a:pt x="136" y="218"/>
                </a:cubicBezTo>
                <a:cubicBezTo>
                  <a:pt x="136" y="218"/>
                  <a:pt x="136" y="221"/>
                  <a:pt x="136" y="221"/>
                </a:cubicBezTo>
                <a:cubicBezTo>
                  <a:pt x="136" y="221"/>
                  <a:pt x="138" y="217"/>
                  <a:pt x="138" y="218"/>
                </a:cubicBezTo>
                <a:cubicBezTo>
                  <a:pt x="139" y="218"/>
                  <a:pt x="138" y="219"/>
                  <a:pt x="138" y="219"/>
                </a:cubicBezTo>
                <a:cubicBezTo>
                  <a:pt x="138" y="220"/>
                  <a:pt x="139" y="220"/>
                  <a:pt x="139" y="220"/>
                </a:cubicBezTo>
                <a:cubicBezTo>
                  <a:pt x="139" y="220"/>
                  <a:pt x="136" y="221"/>
                  <a:pt x="137" y="222"/>
                </a:cubicBezTo>
                <a:cubicBezTo>
                  <a:pt x="138" y="222"/>
                  <a:pt x="138" y="222"/>
                  <a:pt x="139" y="221"/>
                </a:cubicBezTo>
                <a:cubicBezTo>
                  <a:pt x="140" y="222"/>
                  <a:pt x="139" y="223"/>
                  <a:pt x="139" y="223"/>
                </a:cubicBezTo>
                <a:cubicBezTo>
                  <a:pt x="139" y="224"/>
                  <a:pt x="142" y="221"/>
                  <a:pt x="142" y="222"/>
                </a:cubicBezTo>
                <a:cubicBezTo>
                  <a:pt x="142" y="223"/>
                  <a:pt x="140" y="224"/>
                  <a:pt x="140" y="225"/>
                </a:cubicBezTo>
                <a:cubicBezTo>
                  <a:pt x="140" y="224"/>
                  <a:pt x="143" y="223"/>
                  <a:pt x="142" y="225"/>
                </a:cubicBezTo>
                <a:cubicBezTo>
                  <a:pt x="142" y="225"/>
                  <a:pt x="142" y="225"/>
                  <a:pt x="142" y="224"/>
                </a:cubicBezTo>
                <a:cubicBezTo>
                  <a:pt x="142" y="226"/>
                  <a:pt x="145" y="223"/>
                  <a:pt x="145" y="223"/>
                </a:cubicBezTo>
                <a:cubicBezTo>
                  <a:pt x="146" y="224"/>
                  <a:pt x="145" y="226"/>
                  <a:pt x="145" y="227"/>
                </a:cubicBezTo>
                <a:cubicBezTo>
                  <a:pt x="144" y="225"/>
                  <a:pt x="153" y="225"/>
                  <a:pt x="147" y="222"/>
                </a:cubicBezTo>
                <a:cubicBezTo>
                  <a:pt x="148" y="222"/>
                  <a:pt x="153" y="222"/>
                  <a:pt x="150" y="221"/>
                </a:cubicBezTo>
                <a:cubicBezTo>
                  <a:pt x="147" y="219"/>
                  <a:pt x="151" y="220"/>
                  <a:pt x="152" y="218"/>
                </a:cubicBezTo>
                <a:cubicBezTo>
                  <a:pt x="152" y="218"/>
                  <a:pt x="149" y="218"/>
                  <a:pt x="149" y="218"/>
                </a:cubicBezTo>
                <a:cubicBezTo>
                  <a:pt x="150" y="217"/>
                  <a:pt x="151" y="216"/>
                  <a:pt x="152" y="216"/>
                </a:cubicBezTo>
                <a:cubicBezTo>
                  <a:pt x="154" y="214"/>
                  <a:pt x="151" y="215"/>
                  <a:pt x="151" y="214"/>
                </a:cubicBezTo>
                <a:cubicBezTo>
                  <a:pt x="151" y="214"/>
                  <a:pt x="154" y="213"/>
                  <a:pt x="154" y="212"/>
                </a:cubicBezTo>
                <a:cubicBezTo>
                  <a:pt x="154" y="211"/>
                  <a:pt x="154" y="209"/>
                  <a:pt x="153" y="208"/>
                </a:cubicBezTo>
                <a:cubicBezTo>
                  <a:pt x="152" y="208"/>
                  <a:pt x="154" y="207"/>
                  <a:pt x="153" y="206"/>
                </a:cubicBezTo>
                <a:cubicBezTo>
                  <a:pt x="153" y="206"/>
                  <a:pt x="151" y="205"/>
                  <a:pt x="151" y="205"/>
                </a:cubicBezTo>
                <a:cubicBezTo>
                  <a:pt x="151" y="205"/>
                  <a:pt x="155" y="204"/>
                  <a:pt x="156" y="204"/>
                </a:cubicBezTo>
                <a:cubicBezTo>
                  <a:pt x="159" y="204"/>
                  <a:pt x="156" y="203"/>
                  <a:pt x="155" y="202"/>
                </a:cubicBezTo>
                <a:cubicBezTo>
                  <a:pt x="155" y="202"/>
                  <a:pt x="160" y="202"/>
                  <a:pt x="160" y="202"/>
                </a:cubicBezTo>
                <a:cubicBezTo>
                  <a:pt x="159" y="201"/>
                  <a:pt x="157" y="201"/>
                  <a:pt x="156" y="200"/>
                </a:cubicBezTo>
                <a:cubicBezTo>
                  <a:pt x="156" y="200"/>
                  <a:pt x="160" y="201"/>
                  <a:pt x="160" y="200"/>
                </a:cubicBezTo>
                <a:cubicBezTo>
                  <a:pt x="161" y="200"/>
                  <a:pt x="160" y="200"/>
                  <a:pt x="160" y="199"/>
                </a:cubicBezTo>
                <a:cubicBezTo>
                  <a:pt x="161" y="199"/>
                  <a:pt x="161" y="199"/>
                  <a:pt x="161" y="199"/>
                </a:cubicBezTo>
                <a:cubicBezTo>
                  <a:pt x="162" y="198"/>
                  <a:pt x="158" y="197"/>
                  <a:pt x="158" y="197"/>
                </a:cubicBezTo>
                <a:cubicBezTo>
                  <a:pt x="158" y="197"/>
                  <a:pt x="163" y="197"/>
                  <a:pt x="162" y="196"/>
                </a:cubicBezTo>
                <a:cubicBezTo>
                  <a:pt x="162" y="195"/>
                  <a:pt x="163" y="195"/>
                  <a:pt x="161" y="194"/>
                </a:cubicBezTo>
                <a:cubicBezTo>
                  <a:pt x="161" y="194"/>
                  <a:pt x="158" y="194"/>
                  <a:pt x="158" y="193"/>
                </a:cubicBezTo>
                <a:cubicBezTo>
                  <a:pt x="158" y="193"/>
                  <a:pt x="163" y="192"/>
                  <a:pt x="163" y="192"/>
                </a:cubicBezTo>
                <a:cubicBezTo>
                  <a:pt x="165" y="192"/>
                  <a:pt x="164" y="189"/>
                  <a:pt x="162" y="189"/>
                </a:cubicBezTo>
                <a:cubicBezTo>
                  <a:pt x="161" y="188"/>
                  <a:pt x="158" y="187"/>
                  <a:pt x="161" y="186"/>
                </a:cubicBezTo>
                <a:cubicBezTo>
                  <a:pt x="163" y="186"/>
                  <a:pt x="166" y="187"/>
                  <a:pt x="167" y="185"/>
                </a:cubicBezTo>
                <a:cubicBezTo>
                  <a:pt x="167" y="185"/>
                  <a:pt x="165" y="183"/>
                  <a:pt x="165" y="183"/>
                </a:cubicBezTo>
                <a:cubicBezTo>
                  <a:pt x="165" y="182"/>
                  <a:pt x="167" y="182"/>
                  <a:pt x="167" y="182"/>
                </a:cubicBezTo>
                <a:cubicBezTo>
                  <a:pt x="168" y="181"/>
                  <a:pt x="170" y="181"/>
                  <a:pt x="172" y="182"/>
                </a:cubicBezTo>
                <a:cubicBezTo>
                  <a:pt x="172" y="182"/>
                  <a:pt x="174" y="182"/>
                  <a:pt x="174" y="182"/>
                </a:cubicBezTo>
                <a:cubicBezTo>
                  <a:pt x="175" y="181"/>
                  <a:pt x="173" y="180"/>
                  <a:pt x="173" y="179"/>
                </a:cubicBezTo>
                <a:cubicBezTo>
                  <a:pt x="174" y="178"/>
                  <a:pt x="177" y="174"/>
                  <a:pt x="179" y="176"/>
                </a:cubicBezTo>
                <a:cubicBezTo>
                  <a:pt x="178" y="175"/>
                  <a:pt x="175" y="181"/>
                  <a:pt x="176" y="181"/>
                </a:cubicBezTo>
                <a:cubicBezTo>
                  <a:pt x="177" y="182"/>
                  <a:pt x="179" y="179"/>
                  <a:pt x="181" y="179"/>
                </a:cubicBezTo>
                <a:cubicBezTo>
                  <a:pt x="181" y="179"/>
                  <a:pt x="183" y="180"/>
                  <a:pt x="183" y="180"/>
                </a:cubicBezTo>
                <a:cubicBezTo>
                  <a:pt x="183" y="180"/>
                  <a:pt x="183" y="178"/>
                  <a:pt x="183" y="178"/>
                </a:cubicBezTo>
                <a:cubicBezTo>
                  <a:pt x="186" y="179"/>
                  <a:pt x="186" y="178"/>
                  <a:pt x="187" y="177"/>
                </a:cubicBezTo>
                <a:cubicBezTo>
                  <a:pt x="188" y="176"/>
                  <a:pt x="189" y="176"/>
                  <a:pt x="190" y="176"/>
                </a:cubicBezTo>
                <a:cubicBezTo>
                  <a:pt x="192" y="175"/>
                  <a:pt x="192" y="174"/>
                  <a:pt x="193" y="173"/>
                </a:cubicBezTo>
                <a:cubicBezTo>
                  <a:pt x="194" y="172"/>
                  <a:pt x="196" y="170"/>
                  <a:pt x="197" y="168"/>
                </a:cubicBezTo>
                <a:cubicBezTo>
                  <a:pt x="199" y="166"/>
                  <a:pt x="199" y="165"/>
                  <a:pt x="201" y="165"/>
                </a:cubicBezTo>
                <a:cubicBezTo>
                  <a:pt x="202" y="164"/>
                  <a:pt x="205" y="164"/>
                  <a:pt x="205" y="162"/>
                </a:cubicBezTo>
                <a:cubicBezTo>
                  <a:pt x="204" y="162"/>
                  <a:pt x="203" y="157"/>
                  <a:pt x="203" y="157"/>
                </a:cubicBezTo>
                <a:cubicBezTo>
                  <a:pt x="204" y="157"/>
                  <a:pt x="207" y="160"/>
                  <a:pt x="208" y="160"/>
                </a:cubicBezTo>
                <a:cubicBezTo>
                  <a:pt x="209" y="161"/>
                  <a:pt x="210" y="161"/>
                  <a:pt x="211" y="161"/>
                </a:cubicBezTo>
                <a:cubicBezTo>
                  <a:pt x="211" y="161"/>
                  <a:pt x="213" y="160"/>
                  <a:pt x="213" y="160"/>
                </a:cubicBezTo>
                <a:cubicBezTo>
                  <a:pt x="214" y="160"/>
                  <a:pt x="215" y="161"/>
                  <a:pt x="216" y="160"/>
                </a:cubicBezTo>
                <a:cubicBezTo>
                  <a:pt x="216" y="160"/>
                  <a:pt x="214" y="158"/>
                  <a:pt x="217" y="159"/>
                </a:cubicBezTo>
                <a:cubicBezTo>
                  <a:pt x="219" y="159"/>
                  <a:pt x="221" y="159"/>
                  <a:pt x="223" y="158"/>
                </a:cubicBezTo>
                <a:cubicBezTo>
                  <a:pt x="228" y="157"/>
                  <a:pt x="232" y="156"/>
                  <a:pt x="237" y="154"/>
                </a:cubicBezTo>
                <a:cubicBezTo>
                  <a:pt x="238" y="153"/>
                  <a:pt x="254" y="143"/>
                  <a:pt x="255" y="143"/>
                </a:cubicBezTo>
                <a:cubicBezTo>
                  <a:pt x="254" y="143"/>
                  <a:pt x="247" y="143"/>
                  <a:pt x="246" y="143"/>
                </a:cubicBezTo>
                <a:cubicBezTo>
                  <a:pt x="244" y="142"/>
                  <a:pt x="242" y="141"/>
                  <a:pt x="240" y="141"/>
                </a:cubicBezTo>
                <a:cubicBezTo>
                  <a:pt x="238" y="141"/>
                  <a:pt x="236" y="142"/>
                  <a:pt x="235" y="142"/>
                </a:cubicBezTo>
                <a:cubicBezTo>
                  <a:pt x="233" y="143"/>
                  <a:pt x="233" y="141"/>
                  <a:pt x="232" y="142"/>
                </a:cubicBezTo>
                <a:cubicBezTo>
                  <a:pt x="231" y="142"/>
                  <a:pt x="230" y="144"/>
                  <a:pt x="229" y="144"/>
                </a:cubicBezTo>
                <a:cubicBezTo>
                  <a:pt x="225" y="144"/>
                  <a:pt x="232" y="140"/>
                  <a:pt x="233" y="141"/>
                </a:cubicBezTo>
                <a:cubicBezTo>
                  <a:pt x="232" y="140"/>
                  <a:pt x="229" y="141"/>
                  <a:pt x="228" y="141"/>
                </a:cubicBezTo>
                <a:cubicBezTo>
                  <a:pt x="225" y="141"/>
                  <a:pt x="223" y="140"/>
                  <a:pt x="221" y="140"/>
                </a:cubicBezTo>
                <a:cubicBezTo>
                  <a:pt x="222" y="140"/>
                  <a:pt x="225" y="138"/>
                  <a:pt x="226" y="137"/>
                </a:cubicBezTo>
                <a:cubicBezTo>
                  <a:pt x="226" y="134"/>
                  <a:pt x="228" y="135"/>
                  <a:pt x="229" y="136"/>
                </a:cubicBezTo>
                <a:cubicBezTo>
                  <a:pt x="231" y="136"/>
                  <a:pt x="239" y="134"/>
                  <a:pt x="240" y="133"/>
                </a:cubicBezTo>
                <a:cubicBezTo>
                  <a:pt x="240" y="132"/>
                  <a:pt x="235" y="131"/>
                  <a:pt x="234" y="130"/>
                </a:cubicBezTo>
                <a:cubicBezTo>
                  <a:pt x="235" y="131"/>
                  <a:pt x="239" y="132"/>
                  <a:pt x="240" y="132"/>
                </a:cubicBezTo>
                <a:cubicBezTo>
                  <a:pt x="241" y="133"/>
                  <a:pt x="245" y="133"/>
                  <a:pt x="245" y="135"/>
                </a:cubicBezTo>
                <a:cubicBezTo>
                  <a:pt x="244" y="138"/>
                  <a:pt x="246" y="139"/>
                  <a:pt x="248" y="139"/>
                </a:cubicBezTo>
                <a:cubicBezTo>
                  <a:pt x="248" y="139"/>
                  <a:pt x="254" y="139"/>
                  <a:pt x="253" y="138"/>
                </a:cubicBezTo>
                <a:cubicBezTo>
                  <a:pt x="253" y="138"/>
                  <a:pt x="253" y="140"/>
                  <a:pt x="254" y="140"/>
                </a:cubicBezTo>
                <a:cubicBezTo>
                  <a:pt x="256" y="139"/>
                  <a:pt x="257" y="136"/>
                  <a:pt x="257" y="134"/>
                </a:cubicBezTo>
                <a:cubicBezTo>
                  <a:pt x="257" y="133"/>
                  <a:pt x="257" y="129"/>
                  <a:pt x="255" y="130"/>
                </a:cubicBezTo>
                <a:cubicBezTo>
                  <a:pt x="253" y="132"/>
                  <a:pt x="254" y="130"/>
                  <a:pt x="253" y="129"/>
                </a:cubicBezTo>
                <a:cubicBezTo>
                  <a:pt x="251" y="127"/>
                  <a:pt x="248" y="126"/>
                  <a:pt x="245" y="124"/>
                </a:cubicBezTo>
                <a:cubicBezTo>
                  <a:pt x="244" y="123"/>
                  <a:pt x="243" y="123"/>
                  <a:pt x="242" y="122"/>
                </a:cubicBezTo>
                <a:cubicBezTo>
                  <a:pt x="242" y="122"/>
                  <a:pt x="238" y="123"/>
                  <a:pt x="238" y="124"/>
                </a:cubicBezTo>
                <a:cubicBezTo>
                  <a:pt x="238" y="124"/>
                  <a:pt x="239" y="123"/>
                  <a:pt x="238" y="123"/>
                </a:cubicBezTo>
                <a:cubicBezTo>
                  <a:pt x="238" y="123"/>
                  <a:pt x="237" y="122"/>
                  <a:pt x="237" y="122"/>
                </a:cubicBezTo>
                <a:cubicBezTo>
                  <a:pt x="237" y="121"/>
                  <a:pt x="241" y="122"/>
                  <a:pt x="241" y="121"/>
                </a:cubicBezTo>
                <a:cubicBezTo>
                  <a:pt x="241" y="119"/>
                  <a:pt x="241" y="118"/>
                  <a:pt x="238" y="118"/>
                </a:cubicBezTo>
                <a:cubicBezTo>
                  <a:pt x="236" y="119"/>
                  <a:pt x="235" y="121"/>
                  <a:pt x="233" y="119"/>
                </a:cubicBezTo>
                <a:cubicBezTo>
                  <a:pt x="233" y="119"/>
                  <a:pt x="229" y="119"/>
                  <a:pt x="229" y="118"/>
                </a:cubicBezTo>
                <a:cubicBezTo>
                  <a:pt x="229" y="116"/>
                  <a:pt x="234" y="119"/>
                  <a:pt x="234" y="119"/>
                </a:cubicBezTo>
                <a:cubicBezTo>
                  <a:pt x="235" y="119"/>
                  <a:pt x="240" y="118"/>
                  <a:pt x="240" y="117"/>
                </a:cubicBezTo>
                <a:cubicBezTo>
                  <a:pt x="241" y="117"/>
                  <a:pt x="236" y="115"/>
                  <a:pt x="235" y="115"/>
                </a:cubicBezTo>
                <a:cubicBezTo>
                  <a:pt x="233" y="115"/>
                  <a:pt x="230" y="115"/>
                  <a:pt x="228" y="116"/>
                </a:cubicBezTo>
                <a:cubicBezTo>
                  <a:pt x="229" y="116"/>
                  <a:pt x="233" y="113"/>
                  <a:pt x="233" y="114"/>
                </a:cubicBezTo>
                <a:cubicBezTo>
                  <a:pt x="233" y="113"/>
                  <a:pt x="229" y="113"/>
                  <a:pt x="229" y="112"/>
                </a:cubicBezTo>
                <a:cubicBezTo>
                  <a:pt x="232" y="113"/>
                  <a:pt x="235" y="115"/>
                  <a:pt x="238" y="113"/>
                </a:cubicBezTo>
                <a:cubicBezTo>
                  <a:pt x="238" y="113"/>
                  <a:pt x="241" y="112"/>
                  <a:pt x="241" y="111"/>
                </a:cubicBezTo>
                <a:cubicBezTo>
                  <a:pt x="240" y="110"/>
                  <a:pt x="238" y="109"/>
                  <a:pt x="238" y="108"/>
                </a:cubicBezTo>
                <a:cubicBezTo>
                  <a:pt x="238" y="109"/>
                  <a:pt x="241" y="110"/>
                  <a:pt x="242" y="110"/>
                </a:cubicBezTo>
                <a:cubicBezTo>
                  <a:pt x="244" y="111"/>
                  <a:pt x="243" y="109"/>
                  <a:pt x="245" y="109"/>
                </a:cubicBezTo>
                <a:cubicBezTo>
                  <a:pt x="246" y="109"/>
                  <a:pt x="254" y="111"/>
                  <a:pt x="254" y="111"/>
                </a:cubicBezTo>
                <a:cubicBezTo>
                  <a:pt x="253" y="111"/>
                  <a:pt x="246" y="110"/>
                  <a:pt x="246" y="110"/>
                </a:cubicBezTo>
                <a:cubicBezTo>
                  <a:pt x="248" y="114"/>
                  <a:pt x="254" y="113"/>
                  <a:pt x="257" y="113"/>
                </a:cubicBezTo>
                <a:cubicBezTo>
                  <a:pt x="258" y="112"/>
                  <a:pt x="261" y="113"/>
                  <a:pt x="262" y="112"/>
                </a:cubicBezTo>
                <a:cubicBezTo>
                  <a:pt x="265" y="111"/>
                  <a:pt x="264" y="109"/>
                  <a:pt x="262" y="108"/>
                </a:cubicBezTo>
                <a:cubicBezTo>
                  <a:pt x="261" y="107"/>
                  <a:pt x="258" y="106"/>
                  <a:pt x="257" y="106"/>
                </a:cubicBezTo>
                <a:cubicBezTo>
                  <a:pt x="256" y="106"/>
                  <a:pt x="257" y="109"/>
                  <a:pt x="257" y="110"/>
                </a:cubicBezTo>
                <a:cubicBezTo>
                  <a:pt x="256" y="109"/>
                  <a:pt x="256" y="108"/>
                  <a:pt x="255" y="107"/>
                </a:cubicBezTo>
                <a:cubicBezTo>
                  <a:pt x="255" y="106"/>
                  <a:pt x="254" y="107"/>
                  <a:pt x="253" y="106"/>
                </a:cubicBezTo>
                <a:cubicBezTo>
                  <a:pt x="254" y="107"/>
                  <a:pt x="256" y="101"/>
                  <a:pt x="256" y="100"/>
                </a:cubicBezTo>
                <a:cubicBezTo>
                  <a:pt x="256" y="100"/>
                  <a:pt x="257" y="103"/>
                  <a:pt x="257" y="103"/>
                </a:cubicBezTo>
                <a:cubicBezTo>
                  <a:pt x="257" y="105"/>
                  <a:pt x="257" y="106"/>
                  <a:pt x="258" y="106"/>
                </a:cubicBezTo>
                <a:cubicBezTo>
                  <a:pt x="261" y="106"/>
                  <a:pt x="263" y="105"/>
                  <a:pt x="265" y="105"/>
                </a:cubicBezTo>
                <a:cubicBezTo>
                  <a:pt x="266" y="105"/>
                  <a:pt x="272" y="103"/>
                  <a:pt x="270" y="101"/>
                </a:cubicBezTo>
                <a:cubicBezTo>
                  <a:pt x="268" y="100"/>
                  <a:pt x="267" y="102"/>
                  <a:pt x="266" y="101"/>
                </a:cubicBezTo>
                <a:cubicBezTo>
                  <a:pt x="266" y="100"/>
                  <a:pt x="266" y="100"/>
                  <a:pt x="266" y="99"/>
                </a:cubicBezTo>
                <a:cubicBezTo>
                  <a:pt x="267" y="98"/>
                  <a:pt x="266" y="97"/>
                  <a:pt x="265" y="97"/>
                </a:cubicBezTo>
                <a:cubicBezTo>
                  <a:pt x="265" y="96"/>
                  <a:pt x="262" y="96"/>
                  <a:pt x="261" y="96"/>
                </a:cubicBezTo>
                <a:cubicBezTo>
                  <a:pt x="259" y="96"/>
                  <a:pt x="258" y="98"/>
                  <a:pt x="256" y="96"/>
                </a:cubicBezTo>
                <a:cubicBezTo>
                  <a:pt x="260" y="99"/>
                  <a:pt x="262" y="91"/>
                  <a:pt x="266" y="95"/>
                </a:cubicBezTo>
                <a:cubicBezTo>
                  <a:pt x="267" y="97"/>
                  <a:pt x="269" y="94"/>
                  <a:pt x="269" y="92"/>
                </a:cubicBezTo>
                <a:cubicBezTo>
                  <a:pt x="269" y="91"/>
                  <a:pt x="266" y="88"/>
                  <a:pt x="266" y="88"/>
                </a:cubicBezTo>
                <a:cubicBezTo>
                  <a:pt x="266" y="87"/>
                  <a:pt x="269" y="90"/>
                  <a:pt x="269" y="91"/>
                </a:cubicBezTo>
                <a:cubicBezTo>
                  <a:pt x="269" y="92"/>
                  <a:pt x="271" y="90"/>
                  <a:pt x="270" y="88"/>
                </a:cubicBezTo>
                <a:cubicBezTo>
                  <a:pt x="269" y="87"/>
                  <a:pt x="267" y="85"/>
                  <a:pt x="266" y="84"/>
                </a:cubicBezTo>
                <a:cubicBezTo>
                  <a:pt x="264" y="84"/>
                  <a:pt x="261" y="85"/>
                  <a:pt x="259" y="84"/>
                </a:cubicBezTo>
                <a:cubicBezTo>
                  <a:pt x="258" y="83"/>
                  <a:pt x="258" y="81"/>
                  <a:pt x="256" y="81"/>
                </a:cubicBezTo>
                <a:cubicBezTo>
                  <a:pt x="256" y="80"/>
                  <a:pt x="252" y="81"/>
                  <a:pt x="253" y="80"/>
                </a:cubicBezTo>
                <a:cubicBezTo>
                  <a:pt x="254" y="78"/>
                  <a:pt x="254" y="77"/>
                  <a:pt x="256" y="79"/>
                </a:cubicBezTo>
                <a:cubicBezTo>
                  <a:pt x="258" y="81"/>
                  <a:pt x="260" y="78"/>
                  <a:pt x="262" y="77"/>
                </a:cubicBezTo>
                <a:cubicBezTo>
                  <a:pt x="265" y="75"/>
                  <a:pt x="271" y="81"/>
                  <a:pt x="274" y="78"/>
                </a:cubicBezTo>
                <a:cubicBezTo>
                  <a:pt x="275" y="77"/>
                  <a:pt x="275" y="72"/>
                  <a:pt x="272" y="73"/>
                </a:cubicBezTo>
                <a:cubicBezTo>
                  <a:pt x="271" y="73"/>
                  <a:pt x="270" y="74"/>
                  <a:pt x="269" y="73"/>
                </a:cubicBezTo>
                <a:cubicBezTo>
                  <a:pt x="267" y="73"/>
                  <a:pt x="265" y="72"/>
                  <a:pt x="263" y="70"/>
                </a:cubicBezTo>
                <a:cubicBezTo>
                  <a:pt x="260" y="68"/>
                  <a:pt x="271" y="71"/>
                  <a:pt x="271" y="70"/>
                </a:cubicBezTo>
                <a:cubicBezTo>
                  <a:pt x="270" y="68"/>
                  <a:pt x="265" y="67"/>
                  <a:pt x="263" y="66"/>
                </a:cubicBezTo>
                <a:cubicBezTo>
                  <a:pt x="260" y="65"/>
                  <a:pt x="260" y="66"/>
                  <a:pt x="259" y="68"/>
                </a:cubicBezTo>
                <a:cubicBezTo>
                  <a:pt x="259" y="69"/>
                  <a:pt x="257" y="70"/>
                  <a:pt x="256" y="69"/>
                </a:cubicBezTo>
                <a:cubicBezTo>
                  <a:pt x="255" y="69"/>
                  <a:pt x="258" y="65"/>
                  <a:pt x="258" y="64"/>
                </a:cubicBezTo>
                <a:cubicBezTo>
                  <a:pt x="258" y="63"/>
                  <a:pt x="259" y="61"/>
                  <a:pt x="260" y="60"/>
                </a:cubicBezTo>
                <a:cubicBezTo>
                  <a:pt x="260" y="59"/>
                  <a:pt x="260" y="57"/>
                  <a:pt x="261" y="57"/>
                </a:cubicBezTo>
                <a:cubicBezTo>
                  <a:pt x="262" y="57"/>
                  <a:pt x="264" y="57"/>
                  <a:pt x="265" y="56"/>
                </a:cubicBezTo>
                <a:cubicBezTo>
                  <a:pt x="265" y="56"/>
                  <a:pt x="270" y="51"/>
                  <a:pt x="270" y="52"/>
                </a:cubicBezTo>
                <a:cubicBezTo>
                  <a:pt x="270" y="52"/>
                  <a:pt x="268" y="51"/>
                  <a:pt x="268" y="51"/>
                </a:cubicBezTo>
                <a:cubicBezTo>
                  <a:pt x="268" y="50"/>
                  <a:pt x="268" y="49"/>
                  <a:pt x="268" y="48"/>
                </a:cubicBezTo>
                <a:cubicBezTo>
                  <a:pt x="268" y="46"/>
                  <a:pt x="269" y="46"/>
                  <a:pt x="271" y="46"/>
                </a:cubicBezTo>
                <a:cubicBezTo>
                  <a:pt x="273" y="46"/>
                  <a:pt x="281" y="43"/>
                  <a:pt x="276" y="43"/>
                </a:cubicBezTo>
                <a:cubicBezTo>
                  <a:pt x="273" y="43"/>
                  <a:pt x="268" y="42"/>
                  <a:pt x="266" y="44"/>
                </a:cubicBezTo>
                <a:cubicBezTo>
                  <a:pt x="265" y="45"/>
                  <a:pt x="265" y="47"/>
                  <a:pt x="263" y="46"/>
                </a:cubicBezTo>
                <a:cubicBezTo>
                  <a:pt x="261" y="45"/>
                  <a:pt x="263" y="43"/>
                  <a:pt x="264" y="42"/>
                </a:cubicBezTo>
                <a:cubicBezTo>
                  <a:pt x="266" y="39"/>
                  <a:pt x="270" y="41"/>
                  <a:pt x="273" y="41"/>
                </a:cubicBezTo>
                <a:cubicBezTo>
                  <a:pt x="277" y="41"/>
                  <a:pt x="281" y="42"/>
                  <a:pt x="283" y="38"/>
                </a:cubicBezTo>
                <a:cubicBezTo>
                  <a:pt x="284" y="38"/>
                  <a:pt x="280" y="37"/>
                  <a:pt x="280" y="37"/>
                </a:cubicBezTo>
                <a:cubicBezTo>
                  <a:pt x="278" y="36"/>
                  <a:pt x="276" y="37"/>
                  <a:pt x="274" y="37"/>
                </a:cubicBezTo>
                <a:cubicBezTo>
                  <a:pt x="272" y="37"/>
                  <a:pt x="271" y="36"/>
                  <a:pt x="269" y="36"/>
                </a:cubicBezTo>
                <a:cubicBezTo>
                  <a:pt x="268" y="36"/>
                  <a:pt x="266" y="36"/>
                  <a:pt x="265" y="36"/>
                </a:cubicBezTo>
                <a:cubicBezTo>
                  <a:pt x="266" y="37"/>
                  <a:pt x="269" y="36"/>
                  <a:pt x="271" y="36"/>
                </a:cubicBezTo>
                <a:cubicBezTo>
                  <a:pt x="274" y="36"/>
                  <a:pt x="276" y="35"/>
                  <a:pt x="279" y="35"/>
                </a:cubicBezTo>
                <a:cubicBezTo>
                  <a:pt x="283" y="36"/>
                  <a:pt x="285" y="34"/>
                  <a:pt x="288" y="34"/>
                </a:cubicBezTo>
                <a:cubicBezTo>
                  <a:pt x="289" y="34"/>
                  <a:pt x="291" y="34"/>
                  <a:pt x="291" y="33"/>
                </a:cubicBezTo>
                <a:cubicBezTo>
                  <a:pt x="291" y="33"/>
                  <a:pt x="289" y="31"/>
                  <a:pt x="290" y="31"/>
                </a:cubicBezTo>
                <a:cubicBezTo>
                  <a:pt x="295" y="30"/>
                  <a:pt x="300" y="29"/>
                  <a:pt x="304" y="26"/>
                </a:cubicBezTo>
                <a:cubicBezTo>
                  <a:pt x="305" y="25"/>
                  <a:pt x="301" y="24"/>
                  <a:pt x="301" y="24"/>
                </a:cubicBezTo>
                <a:cubicBezTo>
                  <a:pt x="298" y="23"/>
                  <a:pt x="295" y="22"/>
                  <a:pt x="293" y="22"/>
                </a:cubicBezTo>
                <a:cubicBezTo>
                  <a:pt x="287" y="21"/>
                  <a:pt x="282" y="20"/>
                  <a:pt x="277" y="25"/>
                </a:cubicBezTo>
                <a:cubicBezTo>
                  <a:pt x="275" y="28"/>
                  <a:pt x="273" y="26"/>
                  <a:pt x="269" y="26"/>
                </a:cubicBezTo>
                <a:cubicBezTo>
                  <a:pt x="268" y="26"/>
                  <a:pt x="264" y="29"/>
                  <a:pt x="265" y="26"/>
                </a:cubicBezTo>
                <a:cubicBezTo>
                  <a:pt x="265" y="24"/>
                  <a:pt x="260" y="27"/>
                  <a:pt x="259" y="28"/>
                </a:cubicBezTo>
                <a:cubicBezTo>
                  <a:pt x="257" y="29"/>
                  <a:pt x="255" y="30"/>
                  <a:pt x="253" y="31"/>
                </a:cubicBezTo>
                <a:cubicBezTo>
                  <a:pt x="252" y="31"/>
                  <a:pt x="244" y="37"/>
                  <a:pt x="244" y="37"/>
                </a:cubicBezTo>
                <a:cubicBezTo>
                  <a:pt x="242" y="35"/>
                  <a:pt x="264" y="22"/>
                  <a:pt x="251" y="19"/>
                </a:cubicBezTo>
                <a:cubicBezTo>
                  <a:pt x="246" y="19"/>
                  <a:pt x="247" y="22"/>
                  <a:pt x="243" y="24"/>
                </a:cubicBezTo>
                <a:cubicBezTo>
                  <a:pt x="240" y="25"/>
                  <a:pt x="238" y="25"/>
                  <a:pt x="235" y="26"/>
                </a:cubicBezTo>
                <a:cubicBezTo>
                  <a:pt x="234" y="26"/>
                  <a:pt x="229" y="28"/>
                  <a:pt x="228" y="28"/>
                </a:cubicBezTo>
                <a:cubicBezTo>
                  <a:pt x="226" y="25"/>
                  <a:pt x="233" y="24"/>
                  <a:pt x="235" y="24"/>
                </a:cubicBezTo>
                <a:cubicBezTo>
                  <a:pt x="235" y="23"/>
                  <a:pt x="241" y="22"/>
                  <a:pt x="238" y="21"/>
                </a:cubicBezTo>
                <a:cubicBezTo>
                  <a:pt x="235" y="20"/>
                  <a:pt x="232" y="20"/>
                  <a:pt x="229" y="20"/>
                </a:cubicBezTo>
                <a:cubicBezTo>
                  <a:pt x="221" y="20"/>
                  <a:pt x="213" y="21"/>
                  <a:pt x="205" y="23"/>
                </a:cubicBezTo>
                <a:cubicBezTo>
                  <a:pt x="205" y="23"/>
                  <a:pt x="202" y="25"/>
                  <a:pt x="201" y="24"/>
                </a:cubicBezTo>
                <a:cubicBezTo>
                  <a:pt x="201" y="22"/>
                  <a:pt x="200" y="22"/>
                  <a:pt x="202" y="22"/>
                </a:cubicBezTo>
                <a:cubicBezTo>
                  <a:pt x="206" y="20"/>
                  <a:pt x="210" y="19"/>
                  <a:pt x="214" y="18"/>
                </a:cubicBezTo>
                <a:cubicBezTo>
                  <a:pt x="221" y="17"/>
                  <a:pt x="229" y="18"/>
                  <a:pt x="237" y="18"/>
                </a:cubicBezTo>
                <a:cubicBezTo>
                  <a:pt x="239" y="18"/>
                  <a:pt x="241" y="18"/>
                  <a:pt x="243" y="18"/>
                </a:cubicBezTo>
                <a:cubicBezTo>
                  <a:pt x="247" y="16"/>
                  <a:pt x="252" y="16"/>
                  <a:pt x="256" y="14"/>
                </a:cubicBezTo>
                <a:cubicBezTo>
                  <a:pt x="258" y="14"/>
                  <a:pt x="259" y="13"/>
                  <a:pt x="256" y="12"/>
                </a:cubicBezTo>
                <a:cubicBezTo>
                  <a:pt x="254" y="11"/>
                  <a:pt x="250" y="10"/>
                  <a:pt x="248" y="11"/>
                </a:cubicBezTo>
                <a:cubicBezTo>
                  <a:pt x="246" y="11"/>
                  <a:pt x="246" y="10"/>
                  <a:pt x="244" y="9"/>
                </a:cubicBezTo>
                <a:cubicBezTo>
                  <a:pt x="242" y="9"/>
                  <a:pt x="240" y="11"/>
                  <a:pt x="238" y="11"/>
                </a:cubicBezTo>
                <a:cubicBezTo>
                  <a:pt x="238" y="11"/>
                  <a:pt x="240" y="8"/>
                  <a:pt x="241" y="8"/>
                </a:cubicBezTo>
                <a:cubicBezTo>
                  <a:pt x="242" y="6"/>
                  <a:pt x="238" y="6"/>
                  <a:pt x="237" y="6"/>
                </a:cubicBezTo>
                <a:cubicBezTo>
                  <a:pt x="231" y="7"/>
                  <a:pt x="226" y="7"/>
                  <a:pt x="220" y="6"/>
                </a:cubicBezTo>
                <a:cubicBezTo>
                  <a:pt x="215" y="6"/>
                  <a:pt x="211" y="8"/>
                  <a:pt x="206" y="8"/>
                </a:cubicBezTo>
                <a:cubicBezTo>
                  <a:pt x="204" y="8"/>
                  <a:pt x="201" y="8"/>
                  <a:pt x="199" y="8"/>
                </a:cubicBezTo>
                <a:cubicBezTo>
                  <a:pt x="197" y="9"/>
                  <a:pt x="194" y="8"/>
                  <a:pt x="193" y="9"/>
                </a:cubicBezTo>
                <a:cubicBezTo>
                  <a:pt x="196" y="8"/>
                  <a:pt x="199" y="8"/>
                  <a:pt x="202" y="7"/>
                </a:cubicBezTo>
                <a:cubicBezTo>
                  <a:pt x="207" y="7"/>
                  <a:pt x="211" y="6"/>
                  <a:pt x="215" y="6"/>
                </a:cubicBezTo>
                <a:cubicBezTo>
                  <a:pt x="217" y="6"/>
                  <a:pt x="237" y="6"/>
                  <a:pt x="237" y="4"/>
                </a:cubicBezTo>
                <a:cubicBezTo>
                  <a:pt x="236" y="4"/>
                  <a:pt x="233" y="3"/>
                  <a:pt x="232" y="2"/>
                </a:cubicBezTo>
                <a:cubicBezTo>
                  <a:pt x="229" y="2"/>
                  <a:pt x="227" y="2"/>
                  <a:pt x="224" y="2"/>
                </a:cubicBezTo>
                <a:cubicBezTo>
                  <a:pt x="220" y="2"/>
                  <a:pt x="216" y="1"/>
                  <a:pt x="213" y="0"/>
                </a:cubicBezTo>
                <a:cubicBezTo>
                  <a:pt x="206" y="0"/>
                  <a:pt x="200" y="0"/>
                  <a:pt x="194" y="0"/>
                </a:cubicBezTo>
                <a:cubicBezTo>
                  <a:pt x="191" y="1"/>
                  <a:pt x="188" y="1"/>
                  <a:pt x="185" y="1"/>
                </a:cubicBezTo>
                <a:cubicBezTo>
                  <a:pt x="184" y="1"/>
                  <a:pt x="183" y="3"/>
                  <a:pt x="183" y="3"/>
                </a:cubicBezTo>
                <a:cubicBezTo>
                  <a:pt x="181" y="3"/>
                  <a:pt x="179" y="2"/>
                  <a:pt x="177" y="2"/>
                </a:cubicBezTo>
                <a:cubicBezTo>
                  <a:pt x="176" y="2"/>
                  <a:pt x="175" y="3"/>
                  <a:pt x="173" y="3"/>
                </a:cubicBezTo>
                <a:cubicBezTo>
                  <a:pt x="171" y="3"/>
                  <a:pt x="171" y="4"/>
                  <a:pt x="173" y="4"/>
                </a:cubicBezTo>
                <a:cubicBezTo>
                  <a:pt x="176" y="5"/>
                  <a:pt x="179" y="5"/>
                  <a:pt x="181" y="6"/>
                </a:cubicBezTo>
                <a:cubicBezTo>
                  <a:pt x="180" y="5"/>
                  <a:pt x="174" y="7"/>
                  <a:pt x="173" y="8"/>
                </a:cubicBezTo>
                <a:cubicBezTo>
                  <a:pt x="173" y="8"/>
                  <a:pt x="170" y="8"/>
                  <a:pt x="170" y="8"/>
                </a:cubicBezTo>
                <a:cubicBezTo>
                  <a:pt x="170" y="8"/>
                  <a:pt x="172" y="10"/>
                  <a:pt x="172" y="10"/>
                </a:cubicBezTo>
                <a:cubicBezTo>
                  <a:pt x="171" y="10"/>
                  <a:pt x="169" y="9"/>
                  <a:pt x="168" y="8"/>
                </a:cubicBezTo>
                <a:cubicBezTo>
                  <a:pt x="167" y="7"/>
                  <a:pt x="164" y="8"/>
                  <a:pt x="163" y="8"/>
                </a:cubicBezTo>
                <a:cubicBezTo>
                  <a:pt x="160" y="7"/>
                  <a:pt x="157" y="6"/>
                  <a:pt x="154" y="5"/>
                </a:cubicBezTo>
                <a:cubicBezTo>
                  <a:pt x="152" y="4"/>
                  <a:pt x="150" y="6"/>
                  <a:pt x="147" y="6"/>
                </a:cubicBezTo>
                <a:cubicBezTo>
                  <a:pt x="146" y="6"/>
                  <a:pt x="140" y="5"/>
                  <a:pt x="140" y="7"/>
                </a:cubicBezTo>
                <a:cubicBezTo>
                  <a:pt x="139" y="7"/>
                  <a:pt x="153" y="9"/>
                  <a:pt x="155" y="10"/>
                </a:cubicBezTo>
                <a:cubicBezTo>
                  <a:pt x="158" y="10"/>
                  <a:pt x="161" y="10"/>
                  <a:pt x="163" y="11"/>
                </a:cubicBezTo>
                <a:cubicBezTo>
                  <a:pt x="164" y="11"/>
                  <a:pt x="165" y="11"/>
                  <a:pt x="166" y="12"/>
                </a:cubicBezTo>
                <a:cubicBezTo>
                  <a:pt x="166" y="12"/>
                  <a:pt x="166" y="15"/>
                  <a:pt x="166" y="15"/>
                </a:cubicBezTo>
                <a:cubicBezTo>
                  <a:pt x="166" y="16"/>
                  <a:pt x="165" y="14"/>
                  <a:pt x="165" y="13"/>
                </a:cubicBezTo>
                <a:cubicBezTo>
                  <a:pt x="164" y="12"/>
                  <a:pt x="161" y="12"/>
                  <a:pt x="160" y="11"/>
                </a:cubicBezTo>
                <a:cubicBezTo>
                  <a:pt x="160" y="11"/>
                  <a:pt x="157" y="11"/>
                  <a:pt x="157" y="11"/>
                </a:cubicBezTo>
                <a:cubicBezTo>
                  <a:pt x="157" y="12"/>
                  <a:pt x="158" y="14"/>
                  <a:pt x="158" y="14"/>
                </a:cubicBezTo>
                <a:cubicBezTo>
                  <a:pt x="156" y="14"/>
                  <a:pt x="155" y="11"/>
                  <a:pt x="154" y="11"/>
                </a:cubicBezTo>
                <a:cubicBezTo>
                  <a:pt x="152" y="11"/>
                  <a:pt x="150" y="11"/>
                  <a:pt x="148" y="10"/>
                </a:cubicBezTo>
                <a:cubicBezTo>
                  <a:pt x="147" y="10"/>
                  <a:pt x="139" y="10"/>
                  <a:pt x="139" y="10"/>
                </a:cubicBezTo>
                <a:cubicBezTo>
                  <a:pt x="138" y="12"/>
                  <a:pt x="151" y="17"/>
                  <a:pt x="151" y="17"/>
                </a:cubicBezTo>
                <a:cubicBezTo>
                  <a:pt x="151" y="18"/>
                  <a:pt x="146" y="17"/>
                  <a:pt x="146" y="17"/>
                </a:cubicBezTo>
                <a:cubicBezTo>
                  <a:pt x="143" y="17"/>
                  <a:pt x="142" y="16"/>
                  <a:pt x="143" y="19"/>
                </a:cubicBezTo>
                <a:cubicBezTo>
                  <a:pt x="142" y="19"/>
                  <a:pt x="141" y="18"/>
                  <a:pt x="140" y="17"/>
                </a:cubicBezTo>
                <a:cubicBezTo>
                  <a:pt x="140" y="16"/>
                  <a:pt x="142" y="17"/>
                  <a:pt x="143" y="16"/>
                </a:cubicBezTo>
                <a:cubicBezTo>
                  <a:pt x="143" y="16"/>
                  <a:pt x="141" y="14"/>
                  <a:pt x="140" y="14"/>
                </a:cubicBezTo>
                <a:cubicBezTo>
                  <a:pt x="138" y="13"/>
                  <a:pt x="136" y="12"/>
                  <a:pt x="133" y="12"/>
                </a:cubicBezTo>
                <a:cubicBezTo>
                  <a:pt x="132" y="12"/>
                  <a:pt x="130" y="11"/>
                  <a:pt x="129" y="12"/>
                </a:cubicBezTo>
                <a:cubicBezTo>
                  <a:pt x="128" y="12"/>
                  <a:pt x="131" y="15"/>
                  <a:pt x="131" y="15"/>
                </a:cubicBezTo>
                <a:cubicBezTo>
                  <a:pt x="134" y="17"/>
                  <a:pt x="138" y="17"/>
                  <a:pt x="142" y="20"/>
                </a:cubicBezTo>
                <a:cubicBezTo>
                  <a:pt x="143" y="20"/>
                  <a:pt x="144" y="21"/>
                  <a:pt x="143" y="22"/>
                </a:cubicBezTo>
                <a:cubicBezTo>
                  <a:pt x="141" y="24"/>
                  <a:pt x="139" y="22"/>
                  <a:pt x="137" y="21"/>
                </a:cubicBezTo>
                <a:cubicBezTo>
                  <a:pt x="132" y="18"/>
                  <a:pt x="126" y="16"/>
                  <a:pt x="120" y="15"/>
                </a:cubicBezTo>
                <a:cubicBezTo>
                  <a:pt x="117" y="14"/>
                  <a:pt x="114" y="13"/>
                  <a:pt x="111" y="14"/>
                </a:cubicBezTo>
                <a:cubicBezTo>
                  <a:pt x="110" y="14"/>
                  <a:pt x="113" y="17"/>
                  <a:pt x="113" y="18"/>
                </a:cubicBezTo>
                <a:cubicBezTo>
                  <a:pt x="113" y="18"/>
                  <a:pt x="117" y="21"/>
                  <a:pt x="117" y="21"/>
                </a:cubicBezTo>
                <a:cubicBezTo>
                  <a:pt x="117" y="22"/>
                  <a:pt x="111" y="21"/>
                  <a:pt x="111" y="21"/>
                </a:cubicBezTo>
                <a:cubicBezTo>
                  <a:pt x="111" y="23"/>
                  <a:pt x="115" y="22"/>
                  <a:pt x="115" y="24"/>
                </a:cubicBezTo>
                <a:cubicBezTo>
                  <a:pt x="115" y="24"/>
                  <a:pt x="111" y="23"/>
                  <a:pt x="110" y="22"/>
                </a:cubicBezTo>
                <a:cubicBezTo>
                  <a:pt x="108" y="21"/>
                  <a:pt x="106" y="21"/>
                  <a:pt x="103" y="20"/>
                </a:cubicBezTo>
                <a:cubicBezTo>
                  <a:pt x="101" y="19"/>
                  <a:pt x="101" y="20"/>
                  <a:pt x="101" y="22"/>
                </a:cubicBezTo>
                <a:cubicBezTo>
                  <a:pt x="100" y="23"/>
                  <a:pt x="99" y="23"/>
                  <a:pt x="98" y="23"/>
                </a:cubicBezTo>
                <a:cubicBezTo>
                  <a:pt x="98" y="24"/>
                  <a:pt x="98" y="26"/>
                  <a:pt x="97" y="26"/>
                </a:cubicBezTo>
                <a:cubicBezTo>
                  <a:pt x="97" y="27"/>
                  <a:pt x="97" y="24"/>
                  <a:pt x="97" y="23"/>
                </a:cubicBezTo>
                <a:cubicBezTo>
                  <a:pt x="97" y="22"/>
                  <a:pt x="98" y="21"/>
                  <a:pt x="98" y="20"/>
                </a:cubicBezTo>
                <a:cubicBezTo>
                  <a:pt x="97" y="16"/>
                  <a:pt x="93" y="16"/>
                  <a:pt x="90" y="16"/>
                </a:cubicBezTo>
                <a:cubicBezTo>
                  <a:pt x="86" y="17"/>
                  <a:pt x="82" y="18"/>
                  <a:pt x="78" y="18"/>
                </a:cubicBezTo>
                <a:cubicBezTo>
                  <a:pt x="77" y="19"/>
                  <a:pt x="75" y="19"/>
                  <a:pt x="74" y="19"/>
                </a:cubicBezTo>
                <a:cubicBezTo>
                  <a:pt x="74" y="19"/>
                  <a:pt x="69" y="20"/>
                  <a:pt x="69" y="20"/>
                </a:cubicBezTo>
                <a:cubicBezTo>
                  <a:pt x="70" y="21"/>
                  <a:pt x="72" y="21"/>
                  <a:pt x="73" y="21"/>
                </a:cubicBezTo>
                <a:cubicBezTo>
                  <a:pt x="74" y="22"/>
                  <a:pt x="75" y="23"/>
                  <a:pt x="77" y="24"/>
                </a:cubicBezTo>
                <a:cubicBezTo>
                  <a:pt x="77" y="24"/>
                  <a:pt x="81" y="27"/>
                  <a:pt x="81" y="27"/>
                </a:cubicBezTo>
                <a:cubicBezTo>
                  <a:pt x="80" y="27"/>
                  <a:pt x="76" y="25"/>
                  <a:pt x="75" y="25"/>
                </a:cubicBezTo>
                <a:cubicBezTo>
                  <a:pt x="73" y="24"/>
                  <a:pt x="72" y="22"/>
                  <a:pt x="70" y="22"/>
                </a:cubicBezTo>
                <a:cubicBezTo>
                  <a:pt x="67" y="21"/>
                  <a:pt x="64" y="22"/>
                  <a:pt x="61" y="22"/>
                </a:cubicBezTo>
                <a:cubicBezTo>
                  <a:pt x="58" y="23"/>
                  <a:pt x="58" y="22"/>
                  <a:pt x="60" y="25"/>
                </a:cubicBezTo>
                <a:cubicBezTo>
                  <a:pt x="60" y="26"/>
                  <a:pt x="60" y="29"/>
                  <a:pt x="60" y="30"/>
                </a:cubicBezTo>
                <a:cubicBezTo>
                  <a:pt x="60" y="32"/>
                  <a:pt x="56" y="30"/>
                  <a:pt x="55" y="30"/>
                </a:cubicBezTo>
                <a:cubicBezTo>
                  <a:pt x="54" y="30"/>
                  <a:pt x="51" y="28"/>
                  <a:pt x="50" y="30"/>
                </a:cubicBezTo>
                <a:cubicBezTo>
                  <a:pt x="49" y="31"/>
                  <a:pt x="50" y="34"/>
                  <a:pt x="50" y="34"/>
                </a:cubicBezTo>
                <a:cubicBezTo>
                  <a:pt x="49" y="35"/>
                  <a:pt x="48" y="33"/>
                  <a:pt x="47" y="32"/>
                </a:cubicBezTo>
                <a:cubicBezTo>
                  <a:pt x="45" y="31"/>
                  <a:pt x="43" y="31"/>
                  <a:pt x="42" y="32"/>
                </a:cubicBezTo>
                <a:cubicBezTo>
                  <a:pt x="39" y="34"/>
                  <a:pt x="36" y="36"/>
                  <a:pt x="32" y="37"/>
                </a:cubicBezTo>
                <a:cubicBezTo>
                  <a:pt x="31" y="38"/>
                  <a:pt x="34" y="37"/>
                  <a:pt x="32" y="37"/>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89" name="Freeform 781">
            <a:extLst>
              <a:ext uri="{FF2B5EF4-FFF2-40B4-BE49-F238E27FC236}">
                <a16:creationId xmlns:a16="http://schemas.microsoft.com/office/drawing/2014/main" id="{EBC9234F-7466-88A3-D51F-7E20711B0D29}"/>
              </a:ext>
            </a:extLst>
          </p:cNvPr>
          <p:cNvSpPr/>
          <p:nvPr/>
        </p:nvSpPr>
        <p:spPr bwMode="auto">
          <a:xfrm>
            <a:off x="8473460" y="2336908"/>
            <a:ext cx="26714" cy="14814"/>
          </a:xfrm>
          <a:custGeom>
            <a:avLst/>
            <a:gdLst>
              <a:gd name="T0" fmla="*/ 4 w 9"/>
              <a:gd name="T1" fmla="*/ 3 h 4"/>
              <a:gd name="T2" fmla="*/ 1 w 9"/>
              <a:gd name="T3" fmla="*/ 2 h 4"/>
              <a:gd name="T4" fmla="*/ 5 w 9"/>
              <a:gd name="T5" fmla="*/ 2 h 4"/>
              <a:gd name="T6" fmla="*/ 0 w 9"/>
              <a:gd name="T7" fmla="*/ 0 h 4"/>
              <a:gd name="T8" fmla="*/ 9 w 9"/>
              <a:gd name="T9" fmla="*/ 2 h 4"/>
              <a:gd name="T10" fmla="*/ 5 w 9"/>
              <a:gd name="T11" fmla="*/ 2 h 4"/>
              <a:gd name="T12" fmla="*/ 4 w 9"/>
              <a:gd name="T13" fmla="*/ 3 h 4"/>
              <a:gd name="T14" fmla="*/ 4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4" y="3"/>
                </a:moveTo>
                <a:cubicBezTo>
                  <a:pt x="4" y="3"/>
                  <a:pt x="1" y="2"/>
                  <a:pt x="1" y="2"/>
                </a:cubicBezTo>
                <a:cubicBezTo>
                  <a:pt x="1" y="2"/>
                  <a:pt x="4" y="2"/>
                  <a:pt x="5" y="2"/>
                </a:cubicBezTo>
                <a:cubicBezTo>
                  <a:pt x="3" y="1"/>
                  <a:pt x="1" y="2"/>
                  <a:pt x="0" y="0"/>
                </a:cubicBezTo>
                <a:cubicBezTo>
                  <a:pt x="1" y="1"/>
                  <a:pt x="8" y="0"/>
                  <a:pt x="9" y="2"/>
                </a:cubicBezTo>
                <a:cubicBezTo>
                  <a:pt x="9" y="2"/>
                  <a:pt x="6" y="2"/>
                  <a:pt x="5" y="2"/>
                </a:cubicBezTo>
                <a:cubicBezTo>
                  <a:pt x="5" y="2"/>
                  <a:pt x="7" y="4"/>
                  <a:pt x="4" y="3"/>
                </a:cubicBezTo>
                <a:cubicBezTo>
                  <a:pt x="3" y="3"/>
                  <a:pt x="6" y="4"/>
                  <a:pt x="4"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90" name="Freeform 520">
            <a:extLst>
              <a:ext uri="{FF2B5EF4-FFF2-40B4-BE49-F238E27FC236}">
                <a16:creationId xmlns:a16="http://schemas.microsoft.com/office/drawing/2014/main" id="{C5254C76-8CA4-5719-CFB7-4F79341F2CE0}"/>
              </a:ext>
            </a:extLst>
          </p:cNvPr>
          <p:cNvSpPr/>
          <p:nvPr/>
        </p:nvSpPr>
        <p:spPr bwMode="auto">
          <a:xfrm>
            <a:off x="7959967" y="5324311"/>
            <a:ext cx="14840" cy="25924"/>
          </a:xfrm>
          <a:custGeom>
            <a:avLst/>
            <a:gdLst>
              <a:gd name="T0" fmla="*/ 4 w 5"/>
              <a:gd name="T1" fmla="*/ 2 h 7"/>
              <a:gd name="T2" fmla="*/ 3 w 5"/>
              <a:gd name="T3" fmla="*/ 0 h 7"/>
              <a:gd name="T4" fmla="*/ 2 w 5"/>
              <a:gd name="T5" fmla="*/ 3 h 7"/>
              <a:gd name="T6" fmla="*/ 1 w 5"/>
              <a:gd name="T7" fmla="*/ 2 h 7"/>
              <a:gd name="T8" fmla="*/ 0 w 5"/>
              <a:gd name="T9" fmla="*/ 5 h 7"/>
              <a:gd name="T10" fmla="*/ 2 w 5"/>
              <a:gd name="T11" fmla="*/ 7 h 7"/>
              <a:gd name="T12" fmla="*/ 5 w 5"/>
              <a:gd name="T13" fmla="*/ 5 h 7"/>
              <a:gd name="T14" fmla="*/ 4 w 5"/>
              <a:gd name="T15" fmla="*/ 2 h 7"/>
              <a:gd name="T16" fmla="*/ 4 w 5"/>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2"/>
                </a:moveTo>
                <a:cubicBezTo>
                  <a:pt x="3" y="3"/>
                  <a:pt x="3" y="0"/>
                  <a:pt x="3" y="0"/>
                </a:cubicBezTo>
                <a:cubicBezTo>
                  <a:pt x="3" y="0"/>
                  <a:pt x="3" y="3"/>
                  <a:pt x="2" y="3"/>
                </a:cubicBezTo>
                <a:cubicBezTo>
                  <a:pt x="2" y="3"/>
                  <a:pt x="2" y="2"/>
                  <a:pt x="1" y="2"/>
                </a:cubicBezTo>
                <a:cubicBezTo>
                  <a:pt x="2" y="2"/>
                  <a:pt x="0" y="5"/>
                  <a:pt x="0" y="5"/>
                </a:cubicBezTo>
                <a:cubicBezTo>
                  <a:pt x="0" y="4"/>
                  <a:pt x="4" y="5"/>
                  <a:pt x="2" y="7"/>
                </a:cubicBezTo>
                <a:cubicBezTo>
                  <a:pt x="3" y="6"/>
                  <a:pt x="5" y="6"/>
                  <a:pt x="5" y="5"/>
                </a:cubicBezTo>
                <a:cubicBezTo>
                  <a:pt x="5" y="4"/>
                  <a:pt x="4" y="1"/>
                  <a:pt x="4" y="2"/>
                </a:cubicBezTo>
                <a:cubicBezTo>
                  <a:pt x="3" y="3"/>
                  <a:pt x="4" y="1"/>
                  <a:pt x="4"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91" name="Freeform 521">
            <a:extLst>
              <a:ext uri="{FF2B5EF4-FFF2-40B4-BE49-F238E27FC236}">
                <a16:creationId xmlns:a16="http://schemas.microsoft.com/office/drawing/2014/main" id="{94E5FA13-D0AF-8F87-DB26-9DCA1CE7F1D4}"/>
              </a:ext>
            </a:extLst>
          </p:cNvPr>
          <p:cNvSpPr/>
          <p:nvPr/>
        </p:nvSpPr>
        <p:spPr bwMode="auto">
          <a:xfrm>
            <a:off x="7974808" y="5252712"/>
            <a:ext cx="14840" cy="17283"/>
          </a:xfrm>
          <a:custGeom>
            <a:avLst/>
            <a:gdLst>
              <a:gd name="T0" fmla="*/ 3 w 5"/>
              <a:gd name="T1" fmla="*/ 4 h 5"/>
              <a:gd name="T2" fmla="*/ 3 w 5"/>
              <a:gd name="T3" fmla="*/ 0 h 5"/>
              <a:gd name="T4" fmla="*/ 0 w 5"/>
              <a:gd name="T5" fmla="*/ 0 h 5"/>
              <a:gd name="T6" fmla="*/ 2 w 5"/>
              <a:gd name="T7" fmla="*/ 1 h 5"/>
              <a:gd name="T8" fmla="*/ 3 w 5"/>
              <a:gd name="T9" fmla="*/ 4 h 5"/>
              <a:gd name="T10" fmla="*/ 3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3" y="4"/>
                </a:moveTo>
                <a:cubicBezTo>
                  <a:pt x="5" y="2"/>
                  <a:pt x="2" y="2"/>
                  <a:pt x="3" y="0"/>
                </a:cubicBezTo>
                <a:cubicBezTo>
                  <a:pt x="3" y="0"/>
                  <a:pt x="1" y="0"/>
                  <a:pt x="0" y="0"/>
                </a:cubicBezTo>
                <a:cubicBezTo>
                  <a:pt x="0" y="0"/>
                  <a:pt x="2" y="1"/>
                  <a:pt x="2" y="1"/>
                </a:cubicBezTo>
                <a:cubicBezTo>
                  <a:pt x="2" y="2"/>
                  <a:pt x="3" y="4"/>
                  <a:pt x="3" y="4"/>
                </a:cubicBezTo>
                <a:cubicBezTo>
                  <a:pt x="4" y="3"/>
                  <a:pt x="2" y="5"/>
                  <a:pt x="3"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92" name="Freeform 522">
            <a:extLst>
              <a:ext uri="{FF2B5EF4-FFF2-40B4-BE49-F238E27FC236}">
                <a16:creationId xmlns:a16="http://schemas.microsoft.com/office/drawing/2014/main" id="{36A91967-928F-1342-A864-4FB2110A3027}"/>
              </a:ext>
            </a:extLst>
          </p:cNvPr>
          <p:cNvSpPr/>
          <p:nvPr/>
        </p:nvSpPr>
        <p:spPr bwMode="auto">
          <a:xfrm>
            <a:off x="7977776" y="5187286"/>
            <a:ext cx="17808" cy="39503"/>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93" name="Freeform 523">
            <a:extLst>
              <a:ext uri="{FF2B5EF4-FFF2-40B4-BE49-F238E27FC236}">
                <a16:creationId xmlns:a16="http://schemas.microsoft.com/office/drawing/2014/main" id="{A14F0C91-DAF5-E80E-89B1-1C3D60F1A870}"/>
              </a:ext>
            </a:extLst>
          </p:cNvPr>
          <p:cNvSpPr/>
          <p:nvPr/>
        </p:nvSpPr>
        <p:spPr bwMode="auto">
          <a:xfrm>
            <a:off x="8036149" y="4160210"/>
            <a:ext cx="13851" cy="14814"/>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94" name="Freeform 524">
            <a:extLst>
              <a:ext uri="{FF2B5EF4-FFF2-40B4-BE49-F238E27FC236}">
                <a16:creationId xmlns:a16="http://schemas.microsoft.com/office/drawing/2014/main" id="{DBB87C00-AA45-E01D-EEC3-A0E191EC7D8F}"/>
              </a:ext>
            </a:extLst>
          </p:cNvPr>
          <p:cNvSpPr/>
          <p:nvPr/>
        </p:nvSpPr>
        <p:spPr bwMode="auto">
          <a:xfrm>
            <a:off x="8160813" y="4182431"/>
            <a:ext cx="16819" cy="28393"/>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95" name="Freeform 525">
            <a:extLst>
              <a:ext uri="{FF2B5EF4-FFF2-40B4-BE49-F238E27FC236}">
                <a16:creationId xmlns:a16="http://schemas.microsoft.com/office/drawing/2014/main" id="{A1E1780C-8660-95C9-6834-AF461F4ECE87}"/>
              </a:ext>
            </a:extLst>
          </p:cNvPr>
          <p:cNvSpPr/>
          <p:nvPr/>
        </p:nvSpPr>
        <p:spPr bwMode="auto">
          <a:xfrm>
            <a:off x="8320105" y="4378711"/>
            <a:ext cx="40565" cy="46910"/>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96" name="Freeform 526">
            <a:extLst>
              <a:ext uri="{FF2B5EF4-FFF2-40B4-BE49-F238E27FC236}">
                <a16:creationId xmlns:a16="http://schemas.microsoft.com/office/drawing/2014/main" id="{9CA2FF69-13FD-D915-DCDF-B5D02DF8F4E1}"/>
              </a:ext>
            </a:extLst>
          </p:cNvPr>
          <p:cNvSpPr/>
          <p:nvPr/>
        </p:nvSpPr>
        <p:spPr bwMode="auto">
          <a:xfrm>
            <a:off x="8082652" y="4044172"/>
            <a:ext cx="28692" cy="14814"/>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97" name="Freeform 527">
            <a:extLst>
              <a:ext uri="{FF2B5EF4-FFF2-40B4-BE49-F238E27FC236}">
                <a16:creationId xmlns:a16="http://schemas.microsoft.com/office/drawing/2014/main" id="{2FB1CCF4-4235-DE3E-0B47-C8932B4BA3C4}"/>
              </a:ext>
            </a:extLst>
          </p:cNvPr>
          <p:cNvSpPr/>
          <p:nvPr/>
        </p:nvSpPr>
        <p:spPr bwMode="auto">
          <a:xfrm>
            <a:off x="7919402" y="4040468"/>
            <a:ext cx="32650" cy="18518"/>
          </a:xfrm>
          <a:custGeom>
            <a:avLst/>
            <a:gdLst>
              <a:gd name="T0" fmla="*/ 10 w 11"/>
              <a:gd name="T1" fmla="*/ 4 h 5"/>
              <a:gd name="T2" fmla="*/ 0 w 11"/>
              <a:gd name="T3" fmla="*/ 2 h 5"/>
              <a:gd name="T4" fmla="*/ 5 w 11"/>
              <a:gd name="T5" fmla="*/ 5 h 5"/>
              <a:gd name="T6" fmla="*/ 10 w 11"/>
              <a:gd name="T7" fmla="*/ 4 h 5"/>
              <a:gd name="T8" fmla="*/ 10 w 11"/>
              <a:gd name="T9" fmla="*/ 4 h 5"/>
            </a:gdLst>
            <a:ahLst/>
            <a:cxnLst>
              <a:cxn ang="0">
                <a:pos x="T0" y="T1"/>
              </a:cxn>
              <a:cxn ang="0">
                <a:pos x="T2" y="T3"/>
              </a:cxn>
              <a:cxn ang="0">
                <a:pos x="T4" y="T5"/>
              </a:cxn>
              <a:cxn ang="0">
                <a:pos x="T6" y="T7"/>
              </a:cxn>
              <a:cxn ang="0">
                <a:pos x="T8" y="T9"/>
              </a:cxn>
            </a:cxnLst>
            <a:rect l="0" t="0" r="r" b="b"/>
            <a:pathLst>
              <a:path w="11" h="5">
                <a:moveTo>
                  <a:pt x="10" y="4"/>
                </a:moveTo>
                <a:cubicBezTo>
                  <a:pt x="10" y="1"/>
                  <a:pt x="2" y="0"/>
                  <a:pt x="0" y="2"/>
                </a:cubicBezTo>
                <a:cubicBezTo>
                  <a:pt x="0" y="2"/>
                  <a:pt x="4" y="5"/>
                  <a:pt x="5" y="5"/>
                </a:cubicBezTo>
                <a:cubicBezTo>
                  <a:pt x="6" y="5"/>
                  <a:pt x="11" y="4"/>
                  <a:pt x="10" y="4"/>
                </a:cubicBezTo>
                <a:cubicBezTo>
                  <a:pt x="10" y="3"/>
                  <a:pt x="11" y="5"/>
                  <a:pt x="10"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98" name="Freeform 528">
            <a:extLst>
              <a:ext uri="{FF2B5EF4-FFF2-40B4-BE49-F238E27FC236}">
                <a16:creationId xmlns:a16="http://schemas.microsoft.com/office/drawing/2014/main" id="{BAB3E078-1A95-A998-6D32-3C7FE4931A9C}"/>
              </a:ext>
            </a:extLst>
          </p:cNvPr>
          <p:cNvSpPr/>
          <p:nvPr/>
        </p:nvSpPr>
        <p:spPr bwMode="auto">
          <a:xfrm>
            <a:off x="7830358" y="3957760"/>
            <a:ext cx="150387" cy="65427"/>
          </a:xfrm>
          <a:custGeom>
            <a:avLst/>
            <a:gdLst>
              <a:gd name="T0" fmla="*/ 52 w 52"/>
              <a:gd name="T1" fmla="*/ 16 h 18"/>
              <a:gd name="T2" fmla="*/ 41 w 52"/>
              <a:gd name="T3" fmla="*/ 17 h 18"/>
              <a:gd name="T4" fmla="*/ 35 w 52"/>
              <a:gd name="T5" fmla="*/ 17 h 18"/>
              <a:gd name="T6" fmla="*/ 37 w 52"/>
              <a:gd name="T7" fmla="*/ 14 h 18"/>
              <a:gd name="T8" fmla="*/ 32 w 52"/>
              <a:gd name="T9" fmla="*/ 11 h 18"/>
              <a:gd name="T10" fmla="*/ 28 w 52"/>
              <a:gd name="T11" fmla="*/ 8 h 18"/>
              <a:gd name="T12" fmla="*/ 20 w 52"/>
              <a:gd name="T13" fmla="*/ 5 h 18"/>
              <a:gd name="T14" fmla="*/ 14 w 52"/>
              <a:gd name="T15" fmla="*/ 5 h 18"/>
              <a:gd name="T16" fmla="*/ 16 w 52"/>
              <a:gd name="T17" fmla="*/ 3 h 18"/>
              <a:gd name="T18" fmla="*/ 8 w 52"/>
              <a:gd name="T19" fmla="*/ 3 h 18"/>
              <a:gd name="T20" fmla="*/ 0 w 52"/>
              <a:gd name="T21" fmla="*/ 6 h 18"/>
              <a:gd name="T22" fmla="*/ 6 w 52"/>
              <a:gd name="T23" fmla="*/ 2 h 18"/>
              <a:gd name="T24" fmla="*/ 16 w 52"/>
              <a:gd name="T25" fmla="*/ 0 h 18"/>
              <a:gd name="T26" fmla="*/ 24 w 52"/>
              <a:gd name="T27" fmla="*/ 1 h 18"/>
              <a:gd name="T28" fmla="*/ 31 w 52"/>
              <a:gd name="T29" fmla="*/ 4 h 18"/>
              <a:gd name="T30" fmla="*/ 32 w 52"/>
              <a:gd name="T31" fmla="*/ 4 h 18"/>
              <a:gd name="T32" fmla="*/ 34 w 52"/>
              <a:gd name="T33" fmla="*/ 5 h 18"/>
              <a:gd name="T34" fmla="*/ 38 w 52"/>
              <a:gd name="T35" fmla="*/ 8 h 18"/>
              <a:gd name="T36" fmla="*/ 45 w 52"/>
              <a:gd name="T37" fmla="*/ 11 h 18"/>
              <a:gd name="T38" fmla="*/ 52 w 52"/>
              <a:gd name="T3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8">
                <a:moveTo>
                  <a:pt x="52" y="16"/>
                </a:moveTo>
                <a:cubicBezTo>
                  <a:pt x="52" y="17"/>
                  <a:pt x="42" y="17"/>
                  <a:pt x="41" y="17"/>
                </a:cubicBezTo>
                <a:cubicBezTo>
                  <a:pt x="39" y="17"/>
                  <a:pt x="37" y="18"/>
                  <a:pt x="35" y="17"/>
                </a:cubicBezTo>
                <a:cubicBezTo>
                  <a:pt x="34" y="16"/>
                  <a:pt x="41" y="15"/>
                  <a:pt x="37" y="14"/>
                </a:cubicBezTo>
                <a:cubicBezTo>
                  <a:pt x="35" y="13"/>
                  <a:pt x="33" y="13"/>
                  <a:pt x="32" y="11"/>
                </a:cubicBezTo>
                <a:cubicBezTo>
                  <a:pt x="30" y="9"/>
                  <a:pt x="31" y="8"/>
                  <a:pt x="28" y="8"/>
                </a:cubicBezTo>
                <a:cubicBezTo>
                  <a:pt x="24" y="9"/>
                  <a:pt x="23" y="6"/>
                  <a:pt x="20" y="5"/>
                </a:cubicBezTo>
                <a:cubicBezTo>
                  <a:pt x="19" y="5"/>
                  <a:pt x="15" y="6"/>
                  <a:pt x="14" y="5"/>
                </a:cubicBezTo>
                <a:cubicBezTo>
                  <a:pt x="14" y="4"/>
                  <a:pt x="16" y="4"/>
                  <a:pt x="16" y="3"/>
                </a:cubicBezTo>
                <a:cubicBezTo>
                  <a:pt x="16" y="2"/>
                  <a:pt x="9" y="3"/>
                  <a:pt x="8" y="3"/>
                </a:cubicBezTo>
                <a:cubicBezTo>
                  <a:pt x="8" y="4"/>
                  <a:pt x="0" y="7"/>
                  <a:pt x="0" y="6"/>
                </a:cubicBezTo>
                <a:cubicBezTo>
                  <a:pt x="0" y="4"/>
                  <a:pt x="4" y="2"/>
                  <a:pt x="6" y="2"/>
                </a:cubicBezTo>
                <a:cubicBezTo>
                  <a:pt x="9" y="0"/>
                  <a:pt x="12" y="0"/>
                  <a:pt x="16" y="0"/>
                </a:cubicBezTo>
                <a:cubicBezTo>
                  <a:pt x="18" y="0"/>
                  <a:pt x="22" y="0"/>
                  <a:pt x="24" y="1"/>
                </a:cubicBezTo>
                <a:cubicBezTo>
                  <a:pt x="26" y="2"/>
                  <a:pt x="28" y="4"/>
                  <a:pt x="31" y="4"/>
                </a:cubicBezTo>
                <a:cubicBezTo>
                  <a:pt x="31" y="4"/>
                  <a:pt x="31" y="3"/>
                  <a:pt x="32" y="4"/>
                </a:cubicBezTo>
                <a:cubicBezTo>
                  <a:pt x="33" y="5"/>
                  <a:pt x="33" y="5"/>
                  <a:pt x="34" y="5"/>
                </a:cubicBezTo>
                <a:cubicBezTo>
                  <a:pt x="35" y="6"/>
                  <a:pt x="37" y="7"/>
                  <a:pt x="38" y="8"/>
                </a:cubicBezTo>
                <a:cubicBezTo>
                  <a:pt x="40" y="9"/>
                  <a:pt x="44" y="9"/>
                  <a:pt x="45" y="11"/>
                </a:cubicBezTo>
                <a:cubicBezTo>
                  <a:pt x="47" y="13"/>
                  <a:pt x="52" y="13"/>
                  <a:pt x="52" y="1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99" name="Freeform 529">
            <a:extLst>
              <a:ext uri="{FF2B5EF4-FFF2-40B4-BE49-F238E27FC236}">
                <a16:creationId xmlns:a16="http://schemas.microsoft.com/office/drawing/2014/main" id="{56226748-B1EA-FA70-48EA-A28CAA6D9A4E}"/>
              </a:ext>
            </a:extLst>
          </p:cNvPr>
          <p:cNvSpPr/>
          <p:nvPr/>
        </p:nvSpPr>
        <p:spPr bwMode="auto">
          <a:xfrm>
            <a:off x="7919402" y="3918256"/>
            <a:ext cx="11873" cy="13580"/>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00" name="Freeform 530">
            <a:extLst>
              <a:ext uri="{FF2B5EF4-FFF2-40B4-BE49-F238E27FC236}">
                <a16:creationId xmlns:a16="http://schemas.microsoft.com/office/drawing/2014/main" id="{64A7F53F-BE12-FB12-905C-57038C31D2A6}"/>
              </a:ext>
            </a:extLst>
          </p:cNvPr>
          <p:cNvSpPr/>
          <p:nvPr/>
        </p:nvSpPr>
        <p:spPr bwMode="auto">
          <a:xfrm>
            <a:off x="7992617" y="3993558"/>
            <a:ext cx="5937" cy="740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0"/>
                  <a:pt x="0" y="0"/>
                  <a:pt x="0" y="1"/>
                </a:cubicBezTo>
                <a:cubicBezTo>
                  <a:pt x="0" y="1"/>
                  <a:pt x="2" y="2"/>
                  <a:pt x="2"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01" name="Freeform 531">
            <a:extLst>
              <a:ext uri="{FF2B5EF4-FFF2-40B4-BE49-F238E27FC236}">
                <a16:creationId xmlns:a16="http://schemas.microsoft.com/office/drawing/2014/main" id="{03904A03-055A-F082-4B6E-322CAE0E0A46}"/>
              </a:ext>
            </a:extLst>
          </p:cNvPr>
          <p:cNvSpPr/>
          <p:nvPr/>
        </p:nvSpPr>
        <p:spPr bwMode="auto">
          <a:xfrm>
            <a:off x="8166749" y="3460271"/>
            <a:ext cx="16819" cy="37034"/>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02" name="Freeform 532">
            <a:extLst>
              <a:ext uri="{FF2B5EF4-FFF2-40B4-BE49-F238E27FC236}">
                <a16:creationId xmlns:a16="http://schemas.microsoft.com/office/drawing/2014/main" id="{70C3D53F-AB6E-DFF3-1FA2-57FA52213C95}"/>
              </a:ext>
            </a:extLst>
          </p:cNvPr>
          <p:cNvSpPr/>
          <p:nvPr/>
        </p:nvSpPr>
        <p:spPr bwMode="auto">
          <a:xfrm>
            <a:off x="8174665" y="3478788"/>
            <a:ext cx="20777" cy="14814"/>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03" name="Freeform 533">
            <a:extLst>
              <a:ext uri="{FF2B5EF4-FFF2-40B4-BE49-F238E27FC236}">
                <a16:creationId xmlns:a16="http://schemas.microsoft.com/office/drawing/2014/main" id="{61259DA3-BF32-ACD6-C092-1F2773341F2C}"/>
              </a:ext>
            </a:extLst>
          </p:cNvPr>
          <p:cNvSpPr/>
          <p:nvPr/>
        </p:nvSpPr>
        <p:spPr bwMode="auto">
          <a:xfrm>
            <a:off x="8117279" y="3463974"/>
            <a:ext cx="43533" cy="25924"/>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04" name="Freeform 534">
            <a:extLst>
              <a:ext uri="{FF2B5EF4-FFF2-40B4-BE49-F238E27FC236}">
                <a16:creationId xmlns:a16="http://schemas.microsoft.com/office/drawing/2014/main" id="{D89BEDE9-E225-BE78-4888-CFDB8B67F12F}"/>
              </a:ext>
            </a:extLst>
          </p:cNvPr>
          <p:cNvSpPr/>
          <p:nvPr/>
        </p:nvSpPr>
        <p:spPr bwMode="auto">
          <a:xfrm>
            <a:off x="8126185" y="3392374"/>
            <a:ext cx="45511" cy="28393"/>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05" name="Freeform 535">
            <a:extLst>
              <a:ext uri="{FF2B5EF4-FFF2-40B4-BE49-F238E27FC236}">
                <a16:creationId xmlns:a16="http://schemas.microsoft.com/office/drawing/2014/main" id="{93CB9297-C2F2-BBAF-8CA3-7E196686B487}"/>
              </a:ext>
            </a:extLst>
          </p:cNvPr>
          <p:cNvSpPr/>
          <p:nvPr/>
        </p:nvSpPr>
        <p:spPr bwMode="auto">
          <a:xfrm>
            <a:off x="8198410" y="3355340"/>
            <a:ext cx="93003" cy="112336"/>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06" name="Freeform 536">
            <a:extLst>
              <a:ext uri="{FF2B5EF4-FFF2-40B4-BE49-F238E27FC236}">
                <a16:creationId xmlns:a16="http://schemas.microsoft.com/office/drawing/2014/main" id="{3CBF4B74-5BC0-FC70-91B8-8DC3BBE6BEBA}"/>
              </a:ext>
            </a:extLst>
          </p:cNvPr>
          <p:cNvSpPr/>
          <p:nvPr/>
        </p:nvSpPr>
        <p:spPr bwMode="auto">
          <a:xfrm>
            <a:off x="8273604" y="3435580"/>
            <a:ext cx="23745" cy="35799"/>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07" name="Freeform 537">
            <a:extLst>
              <a:ext uri="{FF2B5EF4-FFF2-40B4-BE49-F238E27FC236}">
                <a16:creationId xmlns:a16="http://schemas.microsoft.com/office/drawing/2014/main" id="{2558C967-3849-F412-B20B-E9B78E3B8821}"/>
              </a:ext>
            </a:extLst>
          </p:cNvPr>
          <p:cNvSpPr/>
          <p:nvPr/>
        </p:nvSpPr>
        <p:spPr bwMode="auto">
          <a:xfrm>
            <a:off x="8111345" y="3087461"/>
            <a:ext cx="8904" cy="20985"/>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08" name="Freeform 538">
            <a:extLst>
              <a:ext uri="{FF2B5EF4-FFF2-40B4-BE49-F238E27FC236}">
                <a16:creationId xmlns:a16="http://schemas.microsoft.com/office/drawing/2014/main" id="{C8367852-24B2-45DF-D382-1F295989C5F6}"/>
              </a:ext>
            </a:extLst>
          </p:cNvPr>
          <p:cNvSpPr/>
          <p:nvPr/>
        </p:nvSpPr>
        <p:spPr bwMode="auto">
          <a:xfrm>
            <a:off x="8067811" y="3123262"/>
            <a:ext cx="8904" cy="11110"/>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09" name="Freeform 539">
            <a:extLst>
              <a:ext uri="{FF2B5EF4-FFF2-40B4-BE49-F238E27FC236}">
                <a16:creationId xmlns:a16="http://schemas.microsoft.com/office/drawing/2014/main" id="{6CF5056E-8489-E13D-CFF9-B8E6BF91025D}"/>
              </a:ext>
            </a:extLst>
          </p:cNvPr>
          <p:cNvSpPr/>
          <p:nvPr/>
        </p:nvSpPr>
        <p:spPr bwMode="auto">
          <a:xfrm>
            <a:off x="7867954" y="3315838"/>
            <a:ext cx="19788" cy="14814"/>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10" name="Freeform 540">
            <a:extLst>
              <a:ext uri="{FF2B5EF4-FFF2-40B4-BE49-F238E27FC236}">
                <a16:creationId xmlns:a16="http://schemas.microsoft.com/office/drawing/2014/main" id="{EA4EC07E-1071-080E-3E85-708135A24901}"/>
              </a:ext>
            </a:extLst>
          </p:cNvPr>
          <p:cNvSpPr/>
          <p:nvPr/>
        </p:nvSpPr>
        <p:spPr bwMode="auto">
          <a:xfrm>
            <a:off x="7899614" y="3228191"/>
            <a:ext cx="17808" cy="22220"/>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11" name="Freeform 541">
            <a:extLst>
              <a:ext uri="{FF2B5EF4-FFF2-40B4-BE49-F238E27FC236}">
                <a16:creationId xmlns:a16="http://schemas.microsoft.com/office/drawing/2014/main" id="{BE5F0321-A1A7-DAB8-874A-E340F2FB9CF8}"/>
              </a:ext>
            </a:extLst>
          </p:cNvPr>
          <p:cNvSpPr/>
          <p:nvPr/>
        </p:nvSpPr>
        <p:spPr bwMode="auto">
          <a:xfrm>
            <a:off x="7890710" y="3072647"/>
            <a:ext cx="17808" cy="25924"/>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12" name="Freeform 542">
            <a:extLst>
              <a:ext uri="{FF2B5EF4-FFF2-40B4-BE49-F238E27FC236}">
                <a16:creationId xmlns:a16="http://schemas.microsoft.com/office/drawing/2014/main" id="{6BB799C8-D2CA-1E9C-D3FF-B8EA30EF79AB}"/>
              </a:ext>
            </a:extLst>
          </p:cNvPr>
          <p:cNvSpPr/>
          <p:nvPr/>
        </p:nvSpPr>
        <p:spPr bwMode="auto">
          <a:xfrm>
            <a:off x="7841240" y="3057834"/>
            <a:ext cx="34628" cy="22220"/>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13" name="Freeform 543">
            <a:extLst>
              <a:ext uri="{FF2B5EF4-FFF2-40B4-BE49-F238E27FC236}">
                <a16:creationId xmlns:a16="http://schemas.microsoft.com/office/drawing/2014/main" id="{2129D243-233E-3758-EE52-61DD388646CF}"/>
              </a:ext>
            </a:extLst>
          </p:cNvPr>
          <p:cNvSpPr/>
          <p:nvPr/>
        </p:nvSpPr>
        <p:spPr bwMode="auto">
          <a:xfrm>
            <a:off x="7914455" y="3044255"/>
            <a:ext cx="19788" cy="9875"/>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14" name="Freeform 544">
            <a:extLst>
              <a:ext uri="{FF2B5EF4-FFF2-40B4-BE49-F238E27FC236}">
                <a16:creationId xmlns:a16="http://schemas.microsoft.com/office/drawing/2014/main" id="{17975114-2CCE-7D04-F2B7-FCF8BA2EFBE4}"/>
              </a:ext>
            </a:extLst>
          </p:cNvPr>
          <p:cNvSpPr/>
          <p:nvPr/>
        </p:nvSpPr>
        <p:spPr bwMode="auto">
          <a:xfrm>
            <a:off x="7791771" y="2971422"/>
            <a:ext cx="98939" cy="86413"/>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15" name="Freeform 545">
            <a:extLst>
              <a:ext uri="{FF2B5EF4-FFF2-40B4-BE49-F238E27FC236}">
                <a16:creationId xmlns:a16="http://schemas.microsoft.com/office/drawing/2014/main" id="{CD922AC4-C0C4-2646-AB8B-B4B8840B6F49}"/>
              </a:ext>
            </a:extLst>
          </p:cNvPr>
          <p:cNvSpPr/>
          <p:nvPr/>
        </p:nvSpPr>
        <p:spPr bwMode="auto">
          <a:xfrm>
            <a:off x="7830358" y="2964014"/>
            <a:ext cx="19788" cy="18518"/>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16" name="Freeform 546">
            <a:extLst>
              <a:ext uri="{FF2B5EF4-FFF2-40B4-BE49-F238E27FC236}">
                <a16:creationId xmlns:a16="http://schemas.microsoft.com/office/drawing/2014/main" id="{2999636F-66C7-8220-1229-BBD3D22DF68D}"/>
              </a:ext>
            </a:extLst>
          </p:cNvPr>
          <p:cNvSpPr/>
          <p:nvPr/>
        </p:nvSpPr>
        <p:spPr bwMode="auto">
          <a:xfrm>
            <a:off x="7824421" y="2967718"/>
            <a:ext cx="10884" cy="18518"/>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17" name="Freeform 547">
            <a:extLst>
              <a:ext uri="{FF2B5EF4-FFF2-40B4-BE49-F238E27FC236}">
                <a16:creationId xmlns:a16="http://schemas.microsoft.com/office/drawing/2014/main" id="{C8C5EC5B-0CA6-DA21-1BBA-ED292CE7EF12}"/>
              </a:ext>
            </a:extLst>
          </p:cNvPr>
          <p:cNvSpPr/>
          <p:nvPr/>
        </p:nvSpPr>
        <p:spPr bwMode="auto">
          <a:xfrm>
            <a:off x="7797707" y="2898589"/>
            <a:ext cx="8904" cy="22220"/>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18" name="Freeform 548">
            <a:extLst>
              <a:ext uri="{FF2B5EF4-FFF2-40B4-BE49-F238E27FC236}">
                <a16:creationId xmlns:a16="http://schemas.microsoft.com/office/drawing/2014/main" id="{07198859-E779-6274-2CA9-DFA6D3972BCB}"/>
              </a:ext>
            </a:extLst>
          </p:cNvPr>
          <p:cNvSpPr/>
          <p:nvPr/>
        </p:nvSpPr>
        <p:spPr bwMode="auto">
          <a:xfrm>
            <a:off x="7754174" y="2709716"/>
            <a:ext cx="417522" cy="381449"/>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19" name="Freeform 549">
            <a:extLst>
              <a:ext uri="{FF2B5EF4-FFF2-40B4-BE49-F238E27FC236}">
                <a16:creationId xmlns:a16="http://schemas.microsoft.com/office/drawing/2014/main" id="{DEDB74CA-954F-1E5F-7CB2-56E3F4BD9B22}"/>
              </a:ext>
            </a:extLst>
          </p:cNvPr>
          <p:cNvSpPr/>
          <p:nvPr/>
        </p:nvSpPr>
        <p:spPr bwMode="auto">
          <a:xfrm>
            <a:off x="8024277" y="3065242"/>
            <a:ext cx="17808" cy="7407"/>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20" name="Freeform 550">
            <a:extLst>
              <a:ext uri="{FF2B5EF4-FFF2-40B4-BE49-F238E27FC236}">
                <a16:creationId xmlns:a16="http://schemas.microsoft.com/office/drawing/2014/main" id="{C25BFC75-5E2F-DE3B-2378-F2C2D7FFD461}"/>
              </a:ext>
            </a:extLst>
          </p:cNvPr>
          <p:cNvSpPr/>
          <p:nvPr/>
        </p:nvSpPr>
        <p:spPr bwMode="auto">
          <a:xfrm>
            <a:off x="7971840" y="2905996"/>
            <a:ext cx="23745" cy="7407"/>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21" name="Freeform 551">
            <a:extLst>
              <a:ext uri="{FF2B5EF4-FFF2-40B4-BE49-F238E27FC236}">
                <a16:creationId xmlns:a16="http://schemas.microsoft.com/office/drawing/2014/main" id="{3E71F81C-1598-4FBE-A534-FC3A947744EB}"/>
              </a:ext>
            </a:extLst>
          </p:cNvPr>
          <p:cNvSpPr/>
          <p:nvPr/>
        </p:nvSpPr>
        <p:spPr bwMode="auto">
          <a:xfrm>
            <a:off x="7937211" y="2898589"/>
            <a:ext cx="34628" cy="35799"/>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22" name="Freeform 552">
            <a:extLst>
              <a:ext uri="{FF2B5EF4-FFF2-40B4-BE49-F238E27FC236}">
                <a16:creationId xmlns:a16="http://schemas.microsoft.com/office/drawing/2014/main" id="{9889181A-CF0E-A619-5AAB-E6AEAF560816}"/>
              </a:ext>
            </a:extLst>
          </p:cNvPr>
          <p:cNvSpPr/>
          <p:nvPr/>
        </p:nvSpPr>
        <p:spPr bwMode="auto">
          <a:xfrm>
            <a:off x="7905551" y="2866493"/>
            <a:ext cx="19788" cy="13580"/>
          </a:xfrm>
          <a:custGeom>
            <a:avLst/>
            <a:gdLst>
              <a:gd name="T0" fmla="*/ 1 w 7"/>
              <a:gd name="T1" fmla="*/ 4 h 4"/>
              <a:gd name="T2" fmla="*/ 5 w 7"/>
              <a:gd name="T3" fmla="*/ 0 h 4"/>
              <a:gd name="T4" fmla="*/ 1 w 7"/>
              <a:gd name="T5" fmla="*/ 4 h 4"/>
            </a:gdLst>
            <a:ahLst/>
            <a:cxnLst>
              <a:cxn ang="0">
                <a:pos x="T0" y="T1"/>
              </a:cxn>
              <a:cxn ang="0">
                <a:pos x="T2" y="T3"/>
              </a:cxn>
              <a:cxn ang="0">
                <a:pos x="T4" y="T5"/>
              </a:cxn>
            </a:cxnLst>
            <a:rect l="0" t="0" r="r" b="b"/>
            <a:pathLst>
              <a:path w="7" h="4">
                <a:moveTo>
                  <a:pt x="1" y="4"/>
                </a:moveTo>
                <a:cubicBezTo>
                  <a:pt x="0" y="4"/>
                  <a:pt x="4" y="0"/>
                  <a:pt x="5" y="0"/>
                </a:cubicBezTo>
                <a:cubicBezTo>
                  <a:pt x="7" y="1"/>
                  <a:pt x="3" y="4"/>
                  <a:pt x="1"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23" name="Freeform 553">
            <a:extLst>
              <a:ext uri="{FF2B5EF4-FFF2-40B4-BE49-F238E27FC236}">
                <a16:creationId xmlns:a16="http://schemas.microsoft.com/office/drawing/2014/main" id="{C4CD5374-A84C-EA1F-D766-7717C845719F}"/>
              </a:ext>
            </a:extLst>
          </p:cNvPr>
          <p:cNvSpPr/>
          <p:nvPr/>
        </p:nvSpPr>
        <p:spPr bwMode="auto">
          <a:xfrm>
            <a:off x="7934244" y="2862789"/>
            <a:ext cx="17808" cy="11110"/>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24" name="Freeform 554">
            <a:extLst>
              <a:ext uri="{FF2B5EF4-FFF2-40B4-BE49-F238E27FC236}">
                <a16:creationId xmlns:a16="http://schemas.microsoft.com/office/drawing/2014/main" id="{57AA3F45-993E-970D-E790-D6785E6B1438}"/>
              </a:ext>
            </a:extLst>
          </p:cNvPr>
          <p:cNvSpPr/>
          <p:nvPr/>
        </p:nvSpPr>
        <p:spPr bwMode="auto">
          <a:xfrm>
            <a:off x="7917424" y="2855383"/>
            <a:ext cx="13851" cy="7407"/>
          </a:xfrm>
          <a:custGeom>
            <a:avLst/>
            <a:gdLst>
              <a:gd name="T0" fmla="*/ 0 w 5"/>
              <a:gd name="T1" fmla="*/ 1 h 2"/>
              <a:gd name="T2" fmla="*/ 4 w 5"/>
              <a:gd name="T3" fmla="*/ 0 h 2"/>
              <a:gd name="T4" fmla="*/ 0 w 5"/>
              <a:gd name="T5" fmla="*/ 1 h 2"/>
            </a:gdLst>
            <a:ahLst/>
            <a:cxnLst>
              <a:cxn ang="0">
                <a:pos x="T0" y="T1"/>
              </a:cxn>
              <a:cxn ang="0">
                <a:pos x="T2" y="T3"/>
              </a:cxn>
              <a:cxn ang="0">
                <a:pos x="T4" y="T5"/>
              </a:cxn>
            </a:cxnLst>
            <a:rect l="0" t="0" r="r" b="b"/>
            <a:pathLst>
              <a:path w="5" h="2">
                <a:moveTo>
                  <a:pt x="0" y="1"/>
                </a:moveTo>
                <a:cubicBezTo>
                  <a:pt x="2" y="2"/>
                  <a:pt x="5" y="1"/>
                  <a:pt x="4" y="0"/>
                </a:cubicBezTo>
                <a:cubicBezTo>
                  <a:pt x="2" y="0"/>
                  <a:pt x="0" y="1"/>
                  <a:pt x="0"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25" name="Freeform 555">
            <a:extLst>
              <a:ext uri="{FF2B5EF4-FFF2-40B4-BE49-F238E27FC236}">
                <a16:creationId xmlns:a16="http://schemas.microsoft.com/office/drawing/2014/main" id="{5567CB9C-7F03-4F8B-DF72-8C3FEACC29F1}"/>
              </a:ext>
            </a:extLst>
          </p:cNvPr>
          <p:cNvSpPr/>
          <p:nvPr/>
        </p:nvSpPr>
        <p:spPr bwMode="auto">
          <a:xfrm>
            <a:off x="7881806" y="2717123"/>
            <a:ext cx="76183" cy="40738"/>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26" name="Freeform 556">
            <a:extLst>
              <a:ext uri="{FF2B5EF4-FFF2-40B4-BE49-F238E27FC236}">
                <a16:creationId xmlns:a16="http://schemas.microsoft.com/office/drawing/2014/main" id="{B9729C3F-A68A-44BB-A679-C5BAE0530B9F}"/>
              </a:ext>
            </a:extLst>
          </p:cNvPr>
          <p:cNvSpPr/>
          <p:nvPr/>
        </p:nvSpPr>
        <p:spPr bwMode="auto">
          <a:xfrm>
            <a:off x="7197148" y="3373858"/>
            <a:ext cx="84098" cy="69131"/>
          </a:xfrm>
          <a:custGeom>
            <a:avLst/>
            <a:gdLst>
              <a:gd name="T0" fmla="*/ 27 w 29"/>
              <a:gd name="T1" fmla="*/ 16 h 19"/>
              <a:gd name="T2" fmla="*/ 24 w 29"/>
              <a:gd name="T3" fmla="*/ 12 h 19"/>
              <a:gd name="T4" fmla="*/ 19 w 29"/>
              <a:gd name="T5" fmla="*/ 10 h 19"/>
              <a:gd name="T6" fmla="*/ 14 w 29"/>
              <a:gd name="T7" fmla="*/ 3 h 19"/>
              <a:gd name="T8" fmla="*/ 8 w 29"/>
              <a:gd name="T9" fmla="*/ 2 h 19"/>
              <a:gd name="T10" fmla="*/ 2 w 29"/>
              <a:gd name="T11" fmla="*/ 0 h 19"/>
              <a:gd name="T12" fmla="*/ 3 w 29"/>
              <a:gd name="T13" fmla="*/ 2 h 19"/>
              <a:gd name="T14" fmla="*/ 5 w 29"/>
              <a:gd name="T15" fmla="*/ 3 h 19"/>
              <a:gd name="T16" fmla="*/ 6 w 29"/>
              <a:gd name="T17" fmla="*/ 4 h 19"/>
              <a:gd name="T18" fmla="*/ 4 w 29"/>
              <a:gd name="T19" fmla="*/ 2 h 19"/>
              <a:gd name="T20" fmla="*/ 4 w 29"/>
              <a:gd name="T21" fmla="*/ 4 h 19"/>
              <a:gd name="T22" fmla="*/ 7 w 29"/>
              <a:gd name="T23" fmla="*/ 6 h 19"/>
              <a:gd name="T24" fmla="*/ 12 w 29"/>
              <a:gd name="T25" fmla="*/ 9 h 19"/>
              <a:gd name="T26" fmla="*/ 10 w 29"/>
              <a:gd name="T27" fmla="*/ 10 h 19"/>
              <a:gd name="T28" fmla="*/ 14 w 29"/>
              <a:gd name="T29" fmla="*/ 10 h 19"/>
              <a:gd name="T30" fmla="*/ 14 w 29"/>
              <a:gd name="T31" fmla="*/ 12 h 19"/>
              <a:gd name="T32" fmla="*/ 19 w 29"/>
              <a:gd name="T33" fmla="*/ 12 h 19"/>
              <a:gd name="T34" fmla="*/ 27 w 29"/>
              <a:gd name="T35" fmla="*/ 16 h 19"/>
              <a:gd name="T36" fmla="*/ 27 w 29"/>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9">
                <a:moveTo>
                  <a:pt x="27" y="16"/>
                </a:moveTo>
                <a:cubicBezTo>
                  <a:pt x="26" y="15"/>
                  <a:pt x="25" y="13"/>
                  <a:pt x="24" y="12"/>
                </a:cubicBezTo>
                <a:cubicBezTo>
                  <a:pt x="23" y="10"/>
                  <a:pt x="21" y="10"/>
                  <a:pt x="19" y="10"/>
                </a:cubicBezTo>
                <a:cubicBezTo>
                  <a:pt x="17" y="8"/>
                  <a:pt x="17" y="4"/>
                  <a:pt x="14" y="3"/>
                </a:cubicBezTo>
                <a:cubicBezTo>
                  <a:pt x="13" y="3"/>
                  <a:pt x="10" y="3"/>
                  <a:pt x="8" y="2"/>
                </a:cubicBezTo>
                <a:cubicBezTo>
                  <a:pt x="7" y="1"/>
                  <a:pt x="5" y="0"/>
                  <a:pt x="2" y="0"/>
                </a:cubicBezTo>
                <a:cubicBezTo>
                  <a:pt x="0" y="0"/>
                  <a:pt x="1" y="2"/>
                  <a:pt x="3" y="2"/>
                </a:cubicBezTo>
                <a:cubicBezTo>
                  <a:pt x="4" y="2"/>
                  <a:pt x="4" y="2"/>
                  <a:pt x="5" y="3"/>
                </a:cubicBezTo>
                <a:cubicBezTo>
                  <a:pt x="5" y="3"/>
                  <a:pt x="6" y="4"/>
                  <a:pt x="6" y="4"/>
                </a:cubicBezTo>
                <a:cubicBezTo>
                  <a:pt x="5" y="4"/>
                  <a:pt x="4" y="3"/>
                  <a:pt x="4" y="2"/>
                </a:cubicBezTo>
                <a:cubicBezTo>
                  <a:pt x="4" y="2"/>
                  <a:pt x="4" y="4"/>
                  <a:pt x="4" y="4"/>
                </a:cubicBezTo>
                <a:cubicBezTo>
                  <a:pt x="4" y="6"/>
                  <a:pt x="6" y="6"/>
                  <a:pt x="7" y="6"/>
                </a:cubicBezTo>
                <a:cubicBezTo>
                  <a:pt x="7" y="6"/>
                  <a:pt x="12" y="9"/>
                  <a:pt x="12" y="9"/>
                </a:cubicBezTo>
                <a:cubicBezTo>
                  <a:pt x="12" y="9"/>
                  <a:pt x="11" y="9"/>
                  <a:pt x="10" y="10"/>
                </a:cubicBezTo>
                <a:cubicBezTo>
                  <a:pt x="10" y="10"/>
                  <a:pt x="14" y="10"/>
                  <a:pt x="14" y="10"/>
                </a:cubicBezTo>
                <a:cubicBezTo>
                  <a:pt x="16" y="11"/>
                  <a:pt x="14" y="12"/>
                  <a:pt x="14" y="12"/>
                </a:cubicBezTo>
                <a:cubicBezTo>
                  <a:pt x="15" y="13"/>
                  <a:pt x="18" y="12"/>
                  <a:pt x="19" y="12"/>
                </a:cubicBezTo>
                <a:cubicBezTo>
                  <a:pt x="14" y="13"/>
                  <a:pt x="29" y="19"/>
                  <a:pt x="27" y="16"/>
                </a:cubicBezTo>
                <a:cubicBezTo>
                  <a:pt x="26" y="15"/>
                  <a:pt x="28" y="18"/>
                  <a:pt x="27" y="1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27" name="Freeform 557">
            <a:extLst>
              <a:ext uri="{FF2B5EF4-FFF2-40B4-BE49-F238E27FC236}">
                <a16:creationId xmlns:a16="http://schemas.microsoft.com/office/drawing/2014/main" id="{E5DB5BA2-CFE6-5DDB-052E-BB85BB0F31DA}"/>
              </a:ext>
            </a:extLst>
          </p:cNvPr>
          <p:cNvSpPr/>
          <p:nvPr/>
        </p:nvSpPr>
        <p:spPr bwMode="auto">
          <a:xfrm>
            <a:off x="7130860" y="3293618"/>
            <a:ext cx="37596" cy="50614"/>
          </a:xfrm>
          <a:custGeom>
            <a:avLst/>
            <a:gdLst>
              <a:gd name="T0" fmla="*/ 11 w 13"/>
              <a:gd name="T1" fmla="*/ 14 h 14"/>
              <a:gd name="T2" fmla="*/ 11 w 13"/>
              <a:gd name="T3" fmla="*/ 14 h 14"/>
              <a:gd name="T4" fmla="*/ 8 w 13"/>
              <a:gd name="T5" fmla="*/ 11 h 14"/>
              <a:gd name="T6" fmla="*/ 7 w 13"/>
              <a:gd name="T7" fmla="*/ 7 h 14"/>
              <a:gd name="T8" fmla="*/ 6 w 13"/>
              <a:gd name="T9" fmla="*/ 5 h 14"/>
              <a:gd name="T10" fmla="*/ 7 w 13"/>
              <a:gd name="T11" fmla="*/ 2 h 14"/>
              <a:gd name="T12" fmla="*/ 4 w 13"/>
              <a:gd name="T13" fmla="*/ 4 h 14"/>
              <a:gd name="T14" fmla="*/ 6 w 13"/>
              <a:gd name="T15" fmla="*/ 1 h 14"/>
              <a:gd name="T16" fmla="*/ 1 w 13"/>
              <a:gd name="T17" fmla="*/ 0 h 14"/>
              <a:gd name="T18" fmla="*/ 3 w 13"/>
              <a:gd name="T19" fmla="*/ 6 h 14"/>
              <a:gd name="T20" fmla="*/ 11 w 13"/>
              <a:gd name="T21" fmla="*/ 14 h 14"/>
              <a:gd name="T22" fmla="*/ 11 w 13"/>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
                <a:moveTo>
                  <a:pt x="11" y="14"/>
                </a:moveTo>
                <a:cubicBezTo>
                  <a:pt x="11" y="14"/>
                  <a:pt x="11" y="14"/>
                  <a:pt x="11" y="14"/>
                </a:cubicBezTo>
                <a:cubicBezTo>
                  <a:pt x="11" y="13"/>
                  <a:pt x="9" y="11"/>
                  <a:pt x="8" y="11"/>
                </a:cubicBezTo>
                <a:cubicBezTo>
                  <a:pt x="7" y="9"/>
                  <a:pt x="8" y="8"/>
                  <a:pt x="7" y="7"/>
                </a:cubicBezTo>
                <a:cubicBezTo>
                  <a:pt x="6" y="6"/>
                  <a:pt x="6" y="6"/>
                  <a:pt x="6" y="5"/>
                </a:cubicBezTo>
                <a:cubicBezTo>
                  <a:pt x="5" y="3"/>
                  <a:pt x="6" y="3"/>
                  <a:pt x="7" y="2"/>
                </a:cubicBezTo>
                <a:cubicBezTo>
                  <a:pt x="9" y="0"/>
                  <a:pt x="3" y="3"/>
                  <a:pt x="4" y="4"/>
                </a:cubicBezTo>
                <a:cubicBezTo>
                  <a:pt x="3" y="3"/>
                  <a:pt x="6" y="1"/>
                  <a:pt x="6" y="1"/>
                </a:cubicBezTo>
                <a:cubicBezTo>
                  <a:pt x="5" y="0"/>
                  <a:pt x="1" y="0"/>
                  <a:pt x="1" y="0"/>
                </a:cubicBezTo>
                <a:cubicBezTo>
                  <a:pt x="0" y="1"/>
                  <a:pt x="2" y="5"/>
                  <a:pt x="3" y="6"/>
                </a:cubicBezTo>
                <a:cubicBezTo>
                  <a:pt x="5" y="8"/>
                  <a:pt x="8" y="13"/>
                  <a:pt x="11" y="14"/>
                </a:cubicBezTo>
                <a:cubicBezTo>
                  <a:pt x="13" y="14"/>
                  <a:pt x="8" y="13"/>
                  <a:pt x="11" y="1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28" name="Freeform 558">
            <a:extLst>
              <a:ext uri="{FF2B5EF4-FFF2-40B4-BE49-F238E27FC236}">
                <a16:creationId xmlns:a16="http://schemas.microsoft.com/office/drawing/2014/main" id="{91CAD11B-8E0F-E968-7DE8-D2871F1378D2}"/>
              </a:ext>
            </a:extLst>
          </p:cNvPr>
          <p:cNvSpPr/>
          <p:nvPr/>
        </p:nvSpPr>
        <p:spPr bwMode="auto">
          <a:xfrm>
            <a:off x="7133828" y="3235597"/>
            <a:ext cx="11873" cy="14814"/>
          </a:xfrm>
          <a:custGeom>
            <a:avLst/>
            <a:gdLst>
              <a:gd name="T0" fmla="*/ 3 w 4"/>
              <a:gd name="T1" fmla="*/ 3 h 4"/>
              <a:gd name="T2" fmla="*/ 2 w 4"/>
              <a:gd name="T3" fmla="*/ 1 h 4"/>
              <a:gd name="T4" fmla="*/ 3 w 4"/>
              <a:gd name="T5" fmla="*/ 3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2"/>
                  <a:pt x="0" y="2"/>
                  <a:pt x="2" y="1"/>
                </a:cubicBezTo>
                <a:cubicBezTo>
                  <a:pt x="3" y="0"/>
                  <a:pt x="4" y="3"/>
                  <a:pt x="3" y="3"/>
                </a:cubicBezTo>
                <a:cubicBezTo>
                  <a:pt x="3" y="3"/>
                  <a:pt x="3" y="3"/>
                  <a:pt x="3" y="3"/>
                </a:cubicBezTo>
                <a:cubicBezTo>
                  <a:pt x="2" y="2"/>
                  <a:pt x="4" y="4"/>
                  <a:pt x="3"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29" name="Freeform 559">
            <a:extLst>
              <a:ext uri="{FF2B5EF4-FFF2-40B4-BE49-F238E27FC236}">
                <a16:creationId xmlns:a16="http://schemas.microsoft.com/office/drawing/2014/main" id="{0832D47E-4841-4C15-5566-5F72753B4376}"/>
              </a:ext>
            </a:extLst>
          </p:cNvPr>
          <p:cNvSpPr/>
          <p:nvPr/>
        </p:nvSpPr>
        <p:spPr bwMode="auto">
          <a:xfrm>
            <a:off x="7118987" y="3218316"/>
            <a:ext cx="17808" cy="20985"/>
          </a:xfrm>
          <a:custGeom>
            <a:avLst/>
            <a:gdLst>
              <a:gd name="T0" fmla="*/ 5 w 6"/>
              <a:gd name="T1" fmla="*/ 2 h 6"/>
              <a:gd name="T2" fmla="*/ 0 w 6"/>
              <a:gd name="T3" fmla="*/ 1 h 6"/>
              <a:gd name="T4" fmla="*/ 1 w 6"/>
              <a:gd name="T5" fmla="*/ 3 h 6"/>
              <a:gd name="T6" fmla="*/ 1 w 6"/>
              <a:gd name="T7" fmla="*/ 6 h 6"/>
              <a:gd name="T8" fmla="*/ 5 w 6"/>
              <a:gd name="T9" fmla="*/ 5 h 6"/>
              <a:gd name="T10" fmla="*/ 3 w 6"/>
              <a:gd name="T11" fmla="*/ 3 h 6"/>
              <a:gd name="T12" fmla="*/ 5 w 6"/>
              <a:gd name="T13" fmla="*/ 2 h 6"/>
              <a:gd name="T14" fmla="*/ 5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2"/>
                </a:moveTo>
                <a:cubicBezTo>
                  <a:pt x="4" y="2"/>
                  <a:pt x="1" y="0"/>
                  <a:pt x="0" y="1"/>
                </a:cubicBezTo>
                <a:cubicBezTo>
                  <a:pt x="1" y="0"/>
                  <a:pt x="2" y="4"/>
                  <a:pt x="1" y="3"/>
                </a:cubicBezTo>
                <a:cubicBezTo>
                  <a:pt x="1" y="4"/>
                  <a:pt x="1" y="5"/>
                  <a:pt x="1" y="6"/>
                </a:cubicBezTo>
                <a:cubicBezTo>
                  <a:pt x="1" y="5"/>
                  <a:pt x="5" y="4"/>
                  <a:pt x="5" y="5"/>
                </a:cubicBezTo>
                <a:cubicBezTo>
                  <a:pt x="5" y="4"/>
                  <a:pt x="4" y="4"/>
                  <a:pt x="3" y="3"/>
                </a:cubicBezTo>
                <a:cubicBezTo>
                  <a:pt x="4" y="4"/>
                  <a:pt x="6" y="2"/>
                  <a:pt x="5" y="2"/>
                </a:cubicBezTo>
                <a:cubicBezTo>
                  <a:pt x="4" y="2"/>
                  <a:pt x="6" y="2"/>
                  <a:pt x="5"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30" name="Freeform 560">
            <a:extLst>
              <a:ext uri="{FF2B5EF4-FFF2-40B4-BE49-F238E27FC236}">
                <a16:creationId xmlns:a16="http://schemas.microsoft.com/office/drawing/2014/main" id="{8BB32F35-36E6-3286-5492-587B2E5F5C9A}"/>
              </a:ext>
            </a:extLst>
          </p:cNvPr>
          <p:cNvSpPr/>
          <p:nvPr/>
        </p:nvSpPr>
        <p:spPr bwMode="auto">
          <a:xfrm>
            <a:off x="7111072" y="3224487"/>
            <a:ext cx="10884" cy="22220"/>
          </a:xfrm>
          <a:custGeom>
            <a:avLst/>
            <a:gdLst>
              <a:gd name="T0" fmla="*/ 2 w 4"/>
              <a:gd name="T1" fmla="*/ 0 h 6"/>
              <a:gd name="T2" fmla="*/ 2 w 4"/>
              <a:gd name="T3" fmla="*/ 2 h 6"/>
              <a:gd name="T4" fmla="*/ 2 w 4"/>
              <a:gd name="T5" fmla="*/ 5 h 6"/>
              <a:gd name="T6" fmla="*/ 3 w 4"/>
              <a:gd name="T7" fmla="*/ 3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0" y="0"/>
                  <a:pt x="2" y="1"/>
                  <a:pt x="2" y="2"/>
                </a:cubicBezTo>
                <a:cubicBezTo>
                  <a:pt x="2" y="3"/>
                  <a:pt x="1" y="5"/>
                  <a:pt x="2" y="5"/>
                </a:cubicBezTo>
                <a:cubicBezTo>
                  <a:pt x="3" y="6"/>
                  <a:pt x="3" y="3"/>
                  <a:pt x="3" y="3"/>
                </a:cubicBezTo>
                <a:cubicBezTo>
                  <a:pt x="3" y="2"/>
                  <a:pt x="4" y="0"/>
                  <a:pt x="2"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31" name="Freeform 561">
            <a:extLst>
              <a:ext uri="{FF2B5EF4-FFF2-40B4-BE49-F238E27FC236}">
                <a16:creationId xmlns:a16="http://schemas.microsoft.com/office/drawing/2014/main" id="{931D5E56-DEE1-17BF-46A6-DC655A4C6C2A}"/>
              </a:ext>
            </a:extLst>
          </p:cNvPr>
          <p:cNvSpPr/>
          <p:nvPr/>
        </p:nvSpPr>
        <p:spPr bwMode="auto">
          <a:xfrm>
            <a:off x="7093263" y="3203501"/>
            <a:ext cx="14840" cy="39503"/>
          </a:xfrm>
          <a:custGeom>
            <a:avLst/>
            <a:gdLst>
              <a:gd name="T0" fmla="*/ 4 w 5"/>
              <a:gd name="T1" fmla="*/ 10 h 11"/>
              <a:gd name="T2" fmla="*/ 2 w 5"/>
              <a:gd name="T3" fmla="*/ 6 h 11"/>
              <a:gd name="T4" fmla="*/ 1 w 5"/>
              <a:gd name="T5" fmla="*/ 3 h 11"/>
              <a:gd name="T6" fmla="*/ 5 w 5"/>
              <a:gd name="T7" fmla="*/ 5 h 11"/>
              <a:gd name="T8" fmla="*/ 4 w 5"/>
              <a:gd name="T9" fmla="*/ 10 h 11"/>
              <a:gd name="T10" fmla="*/ 4 w 5"/>
              <a:gd name="T11" fmla="*/ 10 h 11"/>
            </a:gdLst>
            <a:ahLst/>
            <a:cxnLst>
              <a:cxn ang="0">
                <a:pos x="T0" y="T1"/>
              </a:cxn>
              <a:cxn ang="0">
                <a:pos x="T2" y="T3"/>
              </a:cxn>
              <a:cxn ang="0">
                <a:pos x="T4" y="T5"/>
              </a:cxn>
              <a:cxn ang="0">
                <a:pos x="T6" y="T7"/>
              </a:cxn>
              <a:cxn ang="0">
                <a:pos x="T8" y="T9"/>
              </a:cxn>
              <a:cxn ang="0">
                <a:pos x="T10" y="T11"/>
              </a:cxn>
            </a:cxnLst>
            <a:rect l="0" t="0" r="r" b="b"/>
            <a:pathLst>
              <a:path w="5" h="11">
                <a:moveTo>
                  <a:pt x="4" y="10"/>
                </a:moveTo>
                <a:cubicBezTo>
                  <a:pt x="4" y="9"/>
                  <a:pt x="2" y="6"/>
                  <a:pt x="2" y="6"/>
                </a:cubicBezTo>
                <a:cubicBezTo>
                  <a:pt x="4" y="4"/>
                  <a:pt x="0" y="4"/>
                  <a:pt x="1" y="3"/>
                </a:cubicBezTo>
                <a:cubicBezTo>
                  <a:pt x="2" y="0"/>
                  <a:pt x="5" y="5"/>
                  <a:pt x="5" y="5"/>
                </a:cubicBezTo>
                <a:cubicBezTo>
                  <a:pt x="5" y="6"/>
                  <a:pt x="5" y="11"/>
                  <a:pt x="4" y="10"/>
                </a:cubicBezTo>
                <a:cubicBezTo>
                  <a:pt x="4" y="9"/>
                  <a:pt x="5" y="11"/>
                  <a:pt x="4" y="1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32" name="Freeform 562">
            <a:extLst>
              <a:ext uri="{FF2B5EF4-FFF2-40B4-BE49-F238E27FC236}">
                <a16:creationId xmlns:a16="http://schemas.microsoft.com/office/drawing/2014/main" id="{A2B97A55-F323-4EC2-1C50-0ED644BED3E6}"/>
              </a:ext>
            </a:extLst>
          </p:cNvPr>
          <p:cNvSpPr/>
          <p:nvPr/>
        </p:nvSpPr>
        <p:spPr bwMode="auto">
          <a:xfrm>
            <a:off x="7081390" y="3188688"/>
            <a:ext cx="20777" cy="25924"/>
          </a:xfrm>
          <a:custGeom>
            <a:avLst/>
            <a:gdLst>
              <a:gd name="T0" fmla="*/ 4 w 7"/>
              <a:gd name="T1" fmla="*/ 6 h 7"/>
              <a:gd name="T2" fmla="*/ 2 w 7"/>
              <a:gd name="T3" fmla="*/ 3 h 7"/>
              <a:gd name="T4" fmla="*/ 0 w 7"/>
              <a:gd name="T5" fmla="*/ 2 h 7"/>
              <a:gd name="T6" fmla="*/ 5 w 7"/>
              <a:gd name="T7" fmla="*/ 1 h 7"/>
              <a:gd name="T8" fmla="*/ 4 w 7"/>
              <a:gd name="T9" fmla="*/ 3 h 7"/>
              <a:gd name="T10" fmla="*/ 7 w 7"/>
              <a:gd name="T11" fmla="*/ 4 h 7"/>
              <a:gd name="T12" fmla="*/ 5 w 7"/>
              <a:gd name="T13" fmla="*/ 5 h 7"/>
              <a:gd name="T14" fmla="*/ 4 w 7"/>
              <a:gd name="T15" fmla="*/ 6 h 7"/>
              <a:gd name="T16" fmla="*/ 4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6"/>
                </a:moveTo>
                <a:cubicBezTo>
                  <a:pt x="2" y="4"/>
                  <a:pt x="1" y="4"/>
                  <a:pt x="2" y="3"/>
                </a:cubicBezTo>
                <a:cubicBezTo>
                  <a:pt x="2" y="2"/>
                  <a:pt x="0" y="2"/>
                  <a:pt x="0" y="2"/>
                </a:cubicBezTo>
                <a:cubicBezTo>
                  <a:pt x="0" y="1"/>
                  <a:pt x="4" y="0"/>
                  <a:pt x="5" y="1"/>
                </a:cubicBezTo>
                <a:cubicBezTo>
                  <a:pt x="5" y="1"/>
                  <a:pt x="3" y="2"/>
                  <a:pt x="4" y="3"/>
                </a:cubicBezTo>
                <a:cubicBezTo>
                  <a:pt x="5" y="3"/>
                  <a:pt x="7" y="4"/>
                  <a:pt x="7" y="4"/>
                </a:cubicBezTo>
                <a:cubicBezTo>
                  <a:pt x="7" y="5"/>
                  <a:pt x="5" y="5"/>
                  <a:pt x="5" y="5"/>
                </a:cubicBezTo>
                <a:cubicBezTo>
                  <a:pt x="4" y="5"/>
                  <a:pt x="5" y="7"/>
                  <a:pt x="4" y="6"/>
                </a:cubicBezTo>
                <a:cubicBezTo>
                  <a:pt x="2" y="5"/>
                  <a:pt x="4" y="6"/>
                  <a:pt x="4" y="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33" name="Freeform 563">
            <a:extLst>
              <a:ext uri="{FF2B5EF4-FFF2-40B4-BE49-F238E27FC236}">
                <a16:creationId xmlns:a16="http://schemas.microsoft.com/office/drawing/2014/main" id="{588E0C30-563E-9E32-FAA4-1BEF7F166595}"/>
              </a:ext>
            </a:extLst>
          </p:cNvPr>
          <p:cNvSpPr/>
          <p:nvPr/>
        </p:nvSpPr>
        <p:spPr bwMode="auto">
          <a:xfrm>
            <a:off x="7102167" y="3188688"/>
            <a:ext cx="19788" cy="33331"/>
          </a:xfrm>
          <a:custGeom>
            <a:avLst/>
            <a:gdLst>
              <a:gd name="T0" fmla="*/ 3 w 7"/>
              <a:gd name="T1" fmla="*/ 8 h 9"/>
              <a:gd name="T2" fmla="*/ 4 w 7"/>
              <a:gd name="T3" fmla="*/ 6 h 9"/>
              <a:gd name="T4" fmla="*/ 2 w 7"/>
              <a:gd name="T5" fmla="*/ 4 h 9"/>
              <a:gd name="T6" fmla="*/ 3 w 7"/>
              <a:gd name="T7" fmla="*/ 1 h 9"/>
              <a:gd name="T8" fmla="*/ 6 w 7"/>
              <a:gd name="T9" fmla="*/ 5 h 9"/>
              <a:gd name="T10" fmla="*/ 3 w 7"/>
              <a:gd name="T11" fmla="*/ 8 h 9"/>
              <a:gd name="T12" fmla="*/ 3 w 7"/>
              <a:gd name="T13" fmla="*/ 8 h 9"/>
              <a:gd name="T14" fmla="*/ 3 w 7"/>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8"/>
                </a:moveTo>
                <a:cubicBezTo>
                  <a:pt x="4" y="7"/>
                  <a:pt x="5" y="7"/>
                  <a:pt x="4" y="6"/>
                </a:cubicBezTo>
                <a:cubicBezTo>
                  <a:pt x="4" y="5"/>
                  <a:pt x="2" y="5"/>
                  <a:pt x="2" y="4"/>
                </a:cubicBezTo>
                <a:cubicBezTo>
                  <a:pt x="3" y="3"/>
                  <a:pt x="0" y="0"/>
                  <a:pt x="3" y="1"/>
                </a:cubicBezTo>
                <a:cubicBezTo>
                  <a:pt x="6" y="2"/>
                  <a:pt x="6" y="3"/>
                  <a:pt x="6" y="5"/>
                </a:cubicBezTo>
                <a:cubicBezTo>
                  <a:pt x="7" y="7"/>
                  <a:pt x="3" y="8"/>
                  <a:pt x="3" y="8"/>
                </a:cubicBezTo>
                <a:cubicBezTo>
                  <a:pt x="3" y="8"/>
                  <a:pt x="3" y="8"/>
                  <a:pt x="3" y="8"/>
                </a:cubicBezTo>
                <a:cubicBezTo>
                  <a:pt x="4" y="7"/>
                  <a:pt x="2" y="9"/>
                  <a:pt x="3" y="8"/>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34" name="Freeform 564">
            <a:extLst>
              <a:ext uri="{FF2B5EF4-FFF2-40B4-BE49-F238E27FC236}">
                <a16:creationId xmlns:a16="http://schemas.microsoft.com/office/drawing/2014/main" id="{807156D8-AA30-3D3B-B46B-F3773056538A}"/>
              </a:ext>
            </a:extLst>
          </p:cNvPr>
          <p:cNvSpPr/>
          <p:nvPr/>
        </p:nvSpPr>
        <p:spPr bwMode="auto">
          <a:xfrm>
            <a:off x="7096230" y="3196094"/>
            <a:ext cx="8904" cy="3703"/>
          </a:xfrm>
          <a:custGeom>
            <a:avLst/>
            <a:gdLst>
              <a:gd name="T0" fmla="*/ 2 w 3"/>
              <a:gd name="T1" fmla="*/ 1 h 1"/>
              <a:gd name="T2" fmla="*/ 0 w 3"/>
              <a:gd name="T3" fmla="*/ 0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1" y="1"/>
                  <a:pt x="0" y="1"/>
                  <a:pt x="0" y="0"/>
                </a:cubicBezTo>
                <a:cubicBezTo>
                  <a:pt x="0" y="0"/>
                  <a:pt x="2" y="0"/>
                  <a:pt x="3" y="0"/>
                </a:cubicBezTo>
                <a:cubicBezTo>
                  <a:pt x="3" y="0"/>
                  <a:pt x="2" y="1"/>
                  <a:pt x="2"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35" name="Freeform 565">
            <a:extLst>
              <a:ext uri="{FF2B5EF4-FFF2-40B4-BE49-F238E27FC236}">
                <a16:creationId xmlns:a16="http://schemas.microsoft.com/office/drawing/2014/main" id="{7E7A0BAB-3E98-1A99-6CB6-A47CB7D6DC52}"/>
              </a:ext>
            </a:extLst>
          </p:cNvPr>
          <p:cNvSpPr/>
          <p:nvPr/>
        </p:nvSpPr>
        <p:spPr bwMode="auto">
          <a:xfrm>
            <a:off x="6817223" y="3199798"/>
            <a:ext cx="38586" cy="24689"/>
          </a:xfrm>
          <a:custGeom>
            <a:avLst/>
            <a:gdLst>
              <a:gd name="T0" fmla="*/ 10 w 13"/>
              <a:gd name="T1" fmla="*/ 1 h 7"/>
              <a:gd name="T2" fmla="*/ 7 w 13"/>
              <a:gd name="T3" fmla="*/ 1 h 7"/>
              <a:gd name="T4" fmla="*/ 5 w 13"/>
              <a:gd name="T5" fmla="*/ 1 h 7"/>
              <a:gd name="T6" fmla="*/ 5 w 13"/>
              <a:gd name="T7" fmla="*/ 4 h 7"/>
              <a:gd name="T8" fmla="*/ 1 w 13"/>
              <a:gd name="T9" fmla="*/ 3 h 7"/>
              <a:gd name="T10" fmla="*/ 1 w 13"/>
              <a:gd name="T11" fmla="*/ 6 h 7"/>
              <a:gd name="T12" fmla="*/ 11 w 13"/>
              <a:gd name="T13" fmla="*/ 4 h 7"/>
              <a:gd name="T14" fmla="*/ 9 w 13"/>
              <a:gd name="T15" fmla="*/ 3 h 7"/>
              <a:gd name="T16" fmla="*/ 12 w 13"/>
              <a:gd name="T17" fmla="*/ 3 h 7"/>
              <a:gd name="T18" fmla="*/ 10 w 13"/>
              <a:gd name="T19" fmla="*/ 1 h 7"/>
              <a:gd name="T20" fmla="*/ 10 w 13"/>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
                <a:moveTo>
                  <a:pt x="10" y="1"/>
                </a:moveTo>
                <a:cubicBezTo>
                  <a:pt x="9" y="1"/>
                  <a:pt x="8" y="1"/>
                  <a:pt x="7" y="1"/>
                </a:cubicBezTo>
                <a:cubicBezTo>
                  <a:pt x="6" y="1"/>
                  <a:pt x="6" y="1"/>
                  <a:pt x="5" y="1"/>
                </a:cubicBezTo>
                <a:cubicBezTo>
                  <a:pt x="3" y="2"/>
                  <a:pt x="4" y="4"/>
                  <a:pt x="5" y="4"/>
                </a:cubicBezTo>
                <a:cubicBezTo>
                  <a:pt x="4" y="4"/>
                  <a:pt x="2" y="1"/>
                  <a:pt x="1" y="3"/>
                </a:cubicBezTo>
                <a:cubicBezTo>
                  <a:pt x="0" y="4"/>
                  <a:pt x="0" y="5"/>
                  <a:pt x="1" y="6"/>
                </a:cubicBezTo>
                <a:cubicBezTo>
                  <a:pt x="2" y="7"/>
                  <a:pt x="10" y="5"/>
                  <a:pt x="11" y="4"/>
                </a:cubicBezTo>
                <a:cubicBezTo>
                  <a:pt x="11" y="4"/>
                  <a:pt x="10" y="3"/>
                  <a:pt x="9" y="3"/>
                </a:cubicBezTo>
                <a:cubicBezTo>
                  <a:pt x="10" y="3"/>
                  <a:pt x="12" y="3"/>
                  <a:pt x="12" y="3"/>
                </a:cubicBezTo>
                <a:cubicBezTo>
                  <a:pt x="13" y="2"/>
                  <a:pt x="11" y="0"/>
                  <a:pt x="10" y="1"/>
                </a:cubicBezTo>
                <a:cubicBezTo>
                  <a:pt x="9" y="1"/>
                  <a:pt x="11" y="0"/>
                  <a:pt x="10"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36" name="Freeform 566">
            <a:extLst>
              <a:ext uri="{FF2B5EF4-FFF2-40B4-BE49-F238E27FC236}">
                <a16:creationId xmlns:a16="http://schemas.microsoft.com/office/drawing/2014/main" id="{D58395E4-8CC3-BAEF-3844-564F6C70E782}"/>
              </a:ext>
            </a:extLst>
          </p:cNvPr>
          <p:cNvSpPr/>
          <p:nvPr/>
        </p:nvSpPr>
        <p:spPr bwMode="auto">
          <a:xfrm>
            <a:off x="6832064" y="3177578"/>
            <a:ext cx="23745" cy="25924"/>
          </a:xfrm>
          <a:custGeom>
            <a:avLst/>
            <a:gdLst>
              <a:gd name="T0" fmla="*/ 2 w 8"/>
              <a:gd name="T1" fmla="*/ 6 h 7"/>
              <a:gd name="T2" fmla="*/ 5 w 8"/>
              <a:gd name="T3" fmla="*/ 4 h 7"/>
              <a:gd name="T4" fmla="*/ 8 w 8"/>
              <a:gd name="T5" fmla="*/ 4 h 7"/>
              <a:gd name="T6" fmla="*/ 5 w 8"/>
              <a:gd name="T7" fmla="*/ 2 h 7"/>
              <a:gd name="T8" fmla="*/ 2 w 8"/>
              <a:gd name="T9" fmla="*/ 6 h 7"/>
              <a:gd name="T10" fmla="*/ 2 w 8"/>
              <a:gd name="T11" fmla="*/ 6 h 7"/>
              <a:gd name="T12" fmla="*/ 2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6"/>
                </a:moveTo>
                <a:cubicBezTo>
                  <a:pt x="3" y="5"/>
                  <a:pt x="4" y="5"/>
                  <a:pt x="5" y="4"/>
                </a:cubicBezTo>
                <a:cubicBezTo>
                  <a:pt x="6" y="4"/>
                  <a:pt x="8" y="4"/>
                  <a:pt x="8" y="4"/>
                </a:cubicBezTo>
                <a:cubicBezTo>
                  <a:pt x="8" y="4"/>
                  <a:pt x="7" y="0"/>
                  <a:pt x="5" y="2"/>
                </a:cubicBezTo>
                <a:cubicBezTo>
                  <a:pt x="5" y="2"/>
                  <a:pt x="1" y="5"/>
                  <a:pt x="2" y="6"/>
                </a:cubicBezTo>
                <a:cubicBezTo>
                  <a:pt x="2" y="6"/>
                  <a:pt x="2" y="6"/>
                  <a:pt x="2" y="6"/>
                </a:cubicBezTo>
                <a:cubicBezTo>
                  <a:pt x="4" y="5"/>
                  <a:pt x="0" y="7"/>
                  <a:pt x="2" y="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37" name="Freeform 567">
            <a:extLst>
              <a:ext uri="{FF2B5EF4-FFF2-40B4-BE49-F238E27FC236}">
                <a16:creationId xmlns:a16="http://schemas.microsoft.com/office/drawing/2014/main" id="{C5FD226C-0A95-C455-CA20-17714C73C863}"/>
              </a:ext>
            </a:extLst>
          </p:cNvPr>
          <p:cNvSpPr/>
          <p:nvPr/>
        </p:nvSpPr>
        <p:spPr bwMode="auto">
          <a:xfrm>
            <a:off x="6666837" y="3276334"/>
            <a:ext cx="28692" cy="13580"/>
          </a:xfrm>
          <a:custGeom>
            <a:avLst/>
            <a:gdLst>
              <a:gd name="T0" fmla="*/ 9 w 10"/>
              <a:gd name="T1" fmla="*/ 2 h 4"/>
              <a:gd name="T2" fmla="*/ 9 w 10"/>
              <a:gd name="T3" fmla="*/ 1 h 4"/>
              <a:gd name="T4" fmla="*/ 6 w 10"/>
              <a:gd name="T5" fmla="*/ 0 h 4"/>
              <a:gd name="T6" fmla="*/ 2 w 10"/>
              <a:gd name="T7" fmla="*/ 2 h 4"/>
              <a:gd name="T8" fmla="*/ 3 w 10"/>
              <a:gd name="T9" fmla="*/ 4 h 4"/>
              <a:gd name="T10" fmla="*/ 9 w 10"/>
              <a:gd name="T11" fmla="*/ 2 h 4"/>
              <a:gd name="T12" fmla="*/ 9 w 1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9" y="2"/>
                </a:moveTo>
                <a:cubicBezTo>
                  <a:pt x="10" y="2"/>
                  <a:pt x="8" y="1"/>
                  <a:pt x="9" y="1"/>
                </a:cubicBezTo>
                <a:cubicBezTo>
                  <a:pt x="8" y="0"/>
                  <a:pt x="7" y="0"/>
                  <a:pt x="6" y="0"/>
                </a:cubicBezTo>
                <a:cubicBezTo>
                  <a:pt x="5" y="1"/>
                  <a:pt x="3" y="1"/>
                  <a:pt x="2" y="2"/>
                </a:cubicBezTo>
                <a:cubicBezTo>
                  <a:pt x="0" y="3"/>
                  <a:pt x="2" y="4"/>
                  <a:pt x="3" y="4"/>
                </a:cubicBezTo>
                <a:cubicBezTo>
                  <a:pt x="5" y="4"/>
                  <a:pt x="7" y="1"/>
                  <a:pt x="9" y="2"/>
                </a:cubicBezTo>
                <a:cubicBezTo>
                  <a:pt x="10" y="2"/>
                  <a:pt x="7" y="1"/>
                  <a:pt x="9"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38" name="Freeform 568">
            <a:extLst>
              <a:ext uri="{FF2B5EF4-FFF2-40B4-BE49-F238E27FC236}">
                <a16:creationId xmlns:a16="http://schemas.microsoft.com/office/drawing/2014/main" id="{915BCBCC-00D0-FB27-6A10-F646DFA90400}"/>
              </a:ext>
            </a:extLst>
          </p:cNvPr>
          <p:cNvSpPr/>
          <p:nvPr/>
        </p:nvSpPr>
        <p:spPr bwMode="auto">
          <a:xfrm>
            <a:off x="6632207" y="3297321"/>
            <a:ext cx="16819" cy="18518"/>
          </a:xfrm>
          <a:custGeom>
            <a:avLst/>
            <a:gdLst>
              <a:gd name="T0" fmla="*/ 6 w 6"/>
              <a:gd name="T1" fmla="*/ 2 h 5"/>
              <a:gd name="T2" fmla="*/ 3 w 6"/>
              <a:gd name="T3" fmla="*/ 2 h 5"/>
              <a:gd name="T4" fmla="*/ 3 w 6"/>
              <a:gd name="T5" fmla="*/ 4 h 5"/>
              <a:gd name="T6" fmla="*/ 0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0"/>
                  <a:pt x="4" y="1"/>
                  <a:pt x="3" y="2"/>
                </a:cubicBezTo>
                <a:cubicBezTo>
                  <a:pt x="3" y="2"/>
                  <a:pt x="3" y="3"/>
                  <a:pt x="3" y="4"/>
                </a:cubicBezTo>
                <a:cubicBezTo>
                  <a:pt x="2" y="4"/>
                  <a:pt x="0" y="5"/>
                  <a:pt x="0" y="5"/>
                </a:cubicBezTo>
                <a:cubicBezTo>
                  <a:pt x="0" y="5"/>
                  <a:pt x="6" y="5"/>
                  <a:pt x="6"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39" name="Freeform 569">
            <a:extLst>
              <a:ext uri="{FF2B5EF4-FFF2-40B4-BE49-F238E27FC236}">
                <a16:creationId xmlns:a16="http://schemas.microsoft.com/office/drawing/2014/main" id="{8043D2B5-745C-C12F-3B69-1DE2CF48E77D}"/>
              </a:ext>
            </a:extLst>
          </p:cNvPr>
          <p:cNvSpPr/>
          <p:nvPr/>
        </p:nvSpPr>
        <p:spPr bwMode="auto">
          <a:xfrm>
            <a:off x="7618628" y="2847976"/>
            <a:ext cx="60353" cy="46910"/>
          </a:xfrm>
          <a:custGeom>
            <a:avLst/>
            <a:gdLst>
              <a:gd name="T0" fmla="*/ 19 w 21"/>
              <a:gd name="T1" fmla="*/ 9 h 13"/>
              <a:gd name="T2" fmla="*/ 18 w 21"/>
              <a:gd name="T3" fmla="*/ 7 h 13"/>
              <a:gd name="T4" fmla="*/ 14 w 21"/>
              <a:gd name="T5" fmla="*/ 4 h 13"/>
              <a:gd name="T6" fmla="*/ 8 w 21"/>
              <a:gd name="T7" fmla="*/ 1 h 13"/>
              <a:gd name="T8" fmla="*/ 5 w 21"/>
              <a:gd name="T9" fmla="*/ 6 h 13"/>
              <a:gd name="T10" fmla="*/ 0 w 21"/>
              <a:gd name="T11" fmla="*/ 8 h 13"/>
              <a:gd name="T12" fmla="*/ 7 w 21"/>
              <a:gd name="T13" fmla="*/ 11 h 13"/>
              <a:gd name="T14" fmla="*/ 15 w 21"/>
              <a:gd name="T15" fmla="*/ 12 h 13"/>
              <a:gd name="T16" fmla="*/ 20 w 21"/>
              <a:gd name="T17" fmla="*/ 9 h 13"/>
              <a:gd name="T18" fmla="*/ 19 w 21"/>
              <a:gd name="T19" fmla="*/ 9 h 13"/>
              <a:gd name="T20" fmla="*/ 19 w 21"/>
              <a:gd name="T2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19" y="9"/>
                </a:moveTo>
                <a:cubicBezTo>
                  <a:pt x="15" y="10"/>
                  <a:pt x="19" y="8"/>
                  <a:pt x="18" y="7"/>
                </a:cubicBezTo>
                <a:cubicBezTo>
                  <a:pt x="17" y="7"/>
                  <a:pt x="15" y="4"/>
                  <a:pt x="14" y="4"/>
                </a:cubicBezTo>
                <a:cubicBezTo>
                  <a:pt x="12" y="4"/>
                  <a:pt x="10" y="1"/>
                  <a:pt x="8" y="1"/>
                </a:cubicBezTo>
                <a:cubicBezTo>
                  <a:pt x="6" y="0"/>
                  <a:pt x="6" y="5"/>
                  <a:pt x="5" y="6"/>
                </a:cubicBezTo>
                <a:cubicBezTo>
                  <a:pt x="4" y="6"/>
                  <a:pt x="0" y="6"/>
                  <a:pt x="0" y="8"/>
                </a:cubicBezTo>
                <a:cubicBezTo>
                  <a:pt x="1" y="10"/>
                  <a:pt x="6" y="11"/>
                  <a:pt x="7" y="11"/>
                </a:cubicBezTo>
                <a:cubicBezTo>
                  <a:pt x="9" y="12"/>
                  <a:pt x="13" y="13"/>
                  <a:pt x="15" y="12"/>
                </a:cubicBezTo>
                <a:cubicBezTo>
                  <a:pt x="15" y="12"/>
                  <a:pt x="20" y="10"/>
                  <a:pt x="20" y="9"/>
                </a:cubicBezTo>
                <a:cubicBezTo>
                  <a:pt x="20" y="9"/>
                  <a:pt x="19" y="9"/>
                  <a:pt x="19" y="9"/>
                </a:cubicBezTo>
                <a:cubicBezTo>
                  <a:pt x="18" y="10"/>
                  <a:pt x="21" y="9"/>
                  <a:pt x="19" y="9"/>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40" name="Freeform 570">
            <a:extLst>
              <a:ext uri="{FF2B5EF4-FFF2-40B4-BE49-F238E27FC236}">
                <a16:creationId xmlns:a16="http://schemas.microsoft.com/office/drawing/2014/main" id="{52F8544C-CA8C-5AF9-E7CF-D34143224FD9}"/>
              </a:ext>
            </a:extLst>
          </p:cNvPr>
          <p:cNvSpPr/>
          <p:nvPr/>
        </p:nvSpPr>
        <p:spPr bwMode="auto">
          <a:xfrm>
            <a:off x="7597851" y="2870196"/>
            <a:ext cx="14840" cy="13580"/>
          </a:xfrm>
          <a:custGeom>
            <a:avLst/>
            <a:gdLst>
              <a:gd name="T0" fmla="*/ 2 w 5"/>
              <a:gd name="T1" fmla="*/ 4 h 4"/>
              <a:gd name="T2" fmla="*/ 4 w 5"/>
              <a:gd name="T3" fmla="*/ 1 h 4"/>
              <a:gd name="T4" fmla="*/ 2 w 5"/>
              <a:gd name="T5" fmla="*/ 4 h 4"/>
              <a:gd name="T6" fmla="*/ 2 w 5"/>
              <a:gd name="T7" fmla="*/ 4 h 4"/>
            </a:gdLst>
            <a:ahLst/>
            <a:cxnLst>
              <a:cxn ang="0">
                <a:pos x="T0" y="T1"/>
              </a:cxn>
              <a:cxn ang="0">
                <a:pos x="T2" y="T3"/>
              </a:cxn>
              <a:cxn ang="0">
                <a:pos x="T4" y="T5"/>
              </a:cxn>
              <a:cxn ang="0">
                <a:pos x="T6" y="T7"/>
              </a:cxn>
            </a:cxnLst>
            <a:rect l="0" t="0" r="r" b="b"/>
            <a:pathLst>
              <a:path w="5" h="4">
                <a:moveTo>
                  <a:pt x="2" y="4"/>
                </a:moveTo>
                <a:cubicBezTo>
                  <a:pt x="0" y="4"/>
                  <a:pt x="4" y="0"/>
                  <a:pt x="4" y="1"/>
                </a:cubicBezTo>
                <a:cubicBezTo>
                  <a:pt x="5" y="1"/>
                  <a:pt x="3" y="4"/>
                  <a:pt x="2" y="4"/>
                </a:cubicBezTo>
                <a:cubicBezTo>
                  <a:pt x="1" y="4"/>
                  <a:pt x="4" y="4"/>
                  <a:pt x="2"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41" name="Freeform 571">
            <a:extLst>
              <a:ext uri="{FF2B5EF4-FFF2-40B4-BE49-F238E27FC236}">
                <a16:creationId xmlns:a16="http://schemas.microsoft.com/office/drawing/2014/main" id="{9E06330B-06E2-C8AB-5430-7AEF2D7DC729}"/>
              </a:ext>
            </a:extLst>
          </p:cNvPr>
          <p:cNvSpPr/>
          <p:nvPr/>
        </p:nvSpPr>
        <p:spPr bwMode="auto">
          <a:xfrm>
            <a:off x="7580042" y="2883775"/>
            <a:ext cx="5937" cy="7407"/>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1"/>
                  <a:pt x="1" y="0"/>
                </a:cubicBezTo>
                <a:cubicBezTo>
                  <a:pt x="2" y="0"/>
                  <a:pt x="2" y="2"/>
                  <a:pt x="1"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42" name="Freeform 572">
            <a:extLst>
              <a:ext uri="{FF2B5EF4-FFF2-40B4-BE49-F238E27FC236}">
                <a16:creationId xmlns:a16="http://schemas.microsoft.com/office/drawing/2014/main" id="{37B7574E-6665-9C31-AB24-0A7BDFFCC7F4}"/>
              </a:ext>
            </a:extLst>
          </p:cNvPr>
          <p:cNvSpPr/>
          <p:nvPr/>
        </p:nvSpPr>
        <p:spPr bwMode="auto">
          <a:xfrm>
            <a:off x="7330716" y="2731936"/>
            <a:ext cx="267135" cy="162949"/>
          </a:xfrm>
          <a:custGeom>
            <a:avLst/>
            <a:gdLst>
              <a:gd name="T0" fmla="*/ 76 w 92"/>
              <a:gd name="T1" fmla="*/ 41 h 45"/>
              <a:gd name="T2" fmla="*/ 71 w 92"/>
              <a:gd name="T3" fmla="*/ 39 h 45"/>
              <a:gd name="T4" fmla="*/ 61 w 92"/>
              <a:gd name="T5" fmla="*/ 38 h 45"/>
              <a:gd name="T6" fmla="*/ 45 w 92"/>
              <a:gd name="T7" fmla="*/ 43 h 45"/>
              <a:gd name="T8" fmla="*/ 29 w 92"/>
              <a:gd name="T9" fmla="*/ 41 h 45"/>
              <a:gd name="T10" fmla="*/ 21 w 92"/>
              <a:gd name="T11" fmla="*/ 38 h 45"/>
              <a:gd name="T12" fmla="*/ 10 w 92"/>
              <a:gd name="T13" fmla="*/ 31 h 45"/>
              <a:gd name="T14" fmla="*/ 40 w 92"/>
              <a:gd name="T15" fmla="*/ 29 h 45"/>
              <a:gd name="T16" fmla="*/ 9 w 92"/>
              <a:gd name="T17" fmla="*/ 26 h 45"/>
              <a:gd name="T18" fmla="*/ 16 w 92"/>
              <a:gd name="T19" fmla="*/ 19 h 45"/>
              <a:gd name="T20" fmla="*/ 14 w 92"/>
              <a:gd name="T21" fmla="*/ 18 h 45"/>
              <a:gd name="T22" fmla="*/ 7 w 92"/>
              <a:gd name="T23" fmla="*/ 17 h 45"/>
              <a:gd name="T24" fmla="*/ 4 w 92"/>
              <a:gd name="T25" fmla="*/ 11 h 45"/>
              <a:gd name="T26" fmla="*/ 8 w 92"/>
              <a:gd name="T27" fmla="*/ 7 h 45"/>
              <a:gd name="T28" fmla="*/ 24 w 92"/>
              <a:gd name="T29" fmla="*/ 1 h 45"/>
              <a:gd name="T30" fmla="*/ 29 w 92"/>
              <a:gd name="T31" fmla="*/ 7 h 45"/>
              <a:gd name="T32" fmla="*/ 39 w 92"/>
              <a:gd name="T33" fmla="*/ 6 h 45"/>
              <a:gd name="T34" fmla="*/ 43 w 92"/>
              <a:gd name="T35" fmla="*/ 8 h 45"/>
              <a:gd name="T36" fmla="*/ 47 w 92"/>
              <a:gd name="T37" fmla="*/ 9 h 45"/>
              <a:gd name="T38" fmla="*/ 43 w 92"/>
              <a:gd name="T39" fmla="*/ 4 h 45"/>
              <a:gd name="T40" fmla="*/ 54 w 92"/>
              <a:gd name="T41" fmla="*/ 10 h 45"/>
              <a:gd name="T42" fmla="*/ 60 w 92"/>
              <a:gd name="T43" fmla="*/ 14 h 45"/>
              <a:gd name="T44" fmla="*/ 59 w 92"/>
              <a:gd name="T45" fmla="*/ 1 h 45"/>
              <a:gd name="T46" fmla="*/ 69 w 92"/>
              <a:gd name="T47" fmla="*/ 6 h 45"/>
              <a:gd name="T48" fmla="*/ 74 w 92"/>
              <a:gd name="T49" fmla="*/ 19 h 45"/>
              <a:gd name="T50" fmla="*/ 82 w 92"/>
              <a:gd name="T51" fmla="*/ 26 h 45"/>
              <a:gd name="T52" fmla="*/ 92 w 92"/>
              <a:gd name="T53" fmla="*/ 33 h 45"/>
              <a:gd name="T54" fmla="*/ 83 w 92"/>
              <a:gd name="T55" fmla="*/ 35 h 45"/>
              <a:gd name="T56" fmla="*/ 81 w 92"/>
              <a:gd name="T57" fmla="*/ 36 h 45"/>
              <a:gd name="T58" fmla="*/ 85 w 92"/>
              <a:gd name="T59" fmla="*/ 36 h 45"/>
              <a:gd name="T60" fmla="*/ 89 w 92"/>
              <a:gd name="T61" fmla="*/ 39 h 45"/>
              <a:gd name="T62" fmla="*/ 83 w 92"/>
              <a:gd name="T6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5">
                <a:moveTo>
                  <a:pt x="83" y="41"/>
                </a:moveTo>
                <a:cubicBezTo>
                  <a:pt x="81" y="41"/>
                  <a:pt x="79" y="41"/>
                  <a:pt x="76" y="41"/>
                </a:cubicBezTo>
                <a:cubicBezTo>
                  <a:pt x="75" y="41"/>
                  <a:pt x="74" y="41"/>
                  <a:pt x="73" y="41"/>
                </a:cubicBezTo>
                <a:cubicBezTo>
                  <a:pt x="72" y="41"/>
                  <a:pt x="72" y="40"/>
                  <a:pt x="71" y="39"/>
                </a:cubicBezTo>
                <a:cubicBezTo>
                  <a:pt x="70" y="39"/>
                  <a:pt x="66" y="40"/>
                  <a:pt x="65" y="38"/>
                </a:cubicBezTo>
                <a:cubicBezTo>
                  <a:pt x="65" y="35"/>
                  <a:pt x="63" y="37"/>
                  <a:pt x="61" y="38"/>
                </a:cubicBezTo>
                <a:cubicBezTo>
                  <a:pt x="58" y="40"/>
                  <a:pt x="56" y="39"/>
                  <a:pt x="54" y="40"/>
                </a:cubicBezTo>
                <a:cubicBezTo>
                  <a:pt x="51" y="41"/>
                  <a:pt x="48" y="42"/>
                  <a:pt x="45" y="43"/>
                </a:cubicBezTo>
                <a:cubicBezTo>
                  <a:pt x="41" y="43"/>
                  <a:pt x="35" y="45"/>
                  <a:pt x="31" y="43"/>
                </a:cubicBezTo>
                <a:cubicBezTo>
                  <a:pt x="31" y="43"/>
                  <a:pt x="29" y="42"/>
                  <a:pt x="29" y="41"/>
                </a:cubicBezTo>
                <a:cubicBezTo>
                  <a:pt x="29" y="40"/>
                  <a:pt x="29" y="38"/>
                  <a:pt x="27" y="38"/>
                </a:cubicBezTo>
                <a:cubicBezTo>
                  <a:pt x="25" y="38"/>
                  <a:pt x="23" y="38"/>
                  <a:pt x="21" y="38"/>
                </a:cubicBezTo>
                <a:cubicBezTo>
                  <a:pt x="19" y="38"/>
                  <a:pt x="17" y="38"/>
                  <a:pt x="15" y="36"/>
                </a:cubicBezTo>
                <a:cubicBezTo>
                  <a:pt x="14" y="36"/>
                  <a:pt x="9" y="32"/>
                  <a:pt x="10" y="31"/>
                </a:cubicBezTo>
                <a:cubicBezTo>
                  <a:pt x="16" y="28"/>
                  <a:pt x="23" y="29"/>
                  <a:pt x="28" y="29"/>
                </a:cubicBezTo>
                <a:cubicBezTo>
                  <a:pt x="29" y="29"/>
                  <a:pt x="40" y="29"/>
                  <a:pt x="40" y="29"/>
                </a:cubicBezTo>
                <a:cubicBezTo>
                  <a:pt x="40" y="27"/>
                  <a:pt x="26" y="25"/>
                  <a:pt x="25" y="25"/>
                </a:cubicBezTo>
                <a:cubicBezTo>
                  <a:pt x="20" y="25"/>
                  <a:pt x="14" y="28"/>
                  <a:pt x="9" y="26"/>
                </a:cubicBezTo>
                <a:cubicBezTo>
                  <a:pt x="7" y="25"/>
                  <a:pt x="3" y="23"/>
                  <a:pt x="7" y="21"/>
                </a:cubicBezTo>
                <a:cubicBezTo>
                  <a:pt x="10" y="20"/>
                  <a:pt x="13" y="19"/>
                  <a:pt x="16" y="19"/>
                </a:cubicBezTo>
                <a:cubicBezTo>
                  <a:pt x="18" y="18"/>
                  <a:pt x="20" y="18"/>
                  <a:pt x="21" y="18"/>
                </a:cubicBezTo>
                <a:cubicBezTo>
                  <a:pt x="19" y="19"/>
                  <a:pt x="16" y="18"/>
                  <a:pt x="14" y="18"/>
                </a:cubicBezTo>
                <a:cubicBezTo>
                  <a:pt x="13" y="18"/>
                  <a:pt x="7" y="19"/>
                  <a:pt x="6" y="18"/>
                </a:cubicBezTo>
                <a:cubicBezTo>
                  <a:pt x="6" y="18"/>
                  <a:pt x="7" y="17"/>
                  <a:pt x="7" y="17"/>
                </a:cubicBezTo>
                <a:cubicBezTo>
                  <a:pt x="7" y="16"/>
                  <a:pt x="0" y="17"/>
                  <a:pt x="1" y="15"/>
                </a:cubicBezTo>
                <a:cubicBezTo>
                  <a:pt x="2" y="14"/>
                  <a:pt x="3" y="12"/>
                  <a:pt x="4" y="11"/>
                </a:cubicBezTo>
                <a:cubicBezTo>
                  <a:pt x="8" y="10"/>
                  <a:pt x="4" y="10"/>
                  <a:pt x="4" y="9"/>
                </a:cubicBezTo>
                <a:cubicBezTo>
                  <a:pt x="4" y="9"/>
                  <a:pt x="7" y="7"/>
                  <a:pt x="8" y="7"/>
                </a:cubicBezTo>
                <a:cubicBezTo>
                  <a:pt x="10" y="6"/>
                  <a:pt x="11" y="5"/>
                  <a:pt x="13" y="4"/>
                </a:cubicBezTo>
                <a:cubicBezTo>
                  <a:pt x="17" y="2"/>
                  <a:pt x="20" y="1"/>
                  <a:pt x="24" y="1"/>
                </a:cubicBezTo>
                <a:cubicBezTo>
                  <a:pt x="29" y="1"/>
                  <a:pt x="24" y="7"/>
                  <a:pt x="24" y="7"/>
                </a:cubicBezTo>
                <a:cubicBezTo>
                  <a:pt x="26" y="8"/>
                  <a:pt x="28" y="8"/>
                  <a:pt x="29" y="7"/>
                </a:cubicBezTo>
                <a:cubicBezTo>
                  <a:pt x="30" y="7"/>
                  <a:pt x="30" y="4"/>
                  <a:pt x="31" y="4"/>
                </a:cubicBezTo>
                <a:cubicBezTo>
                  <a:pt x="33" y="4"/>
                  <a:pt x="37" y="4"/>
                  <a:pt x="39" y="6"/>
                </a:cubicBezTo>
                <a:cubicBezTo>
                  <a:pt x="42" y="8"/>
                  <a:pt x="35" y="11"/>
                  <a:pt x="40" y="10"/>
                </a:cubicBezTo>
                <a:cubicBezTo>
                  <a:pt x="41" y="10"/>
                  <a:pt x="42" y="9"/>
                  <a:pt x="43" y="8"/>
                </a:cubicBezTo>
                <a:cubicBezTo>
                  <a:pt x="44" y="8"/>
                  <a:pt x="44" y="8"/>
                  <a:pt x="45" y="8"/>
                </a:cubicBezTo>
                <a:cubicBezTo>
                  <a:pt x="46" y="8"/>
                  <a:pt x="46" y="8"/>
                  <a:pt x="47" y="9"/>
                </a:cubicBezTo>
                <a:cubicBezTo>
                  <a:pt x="48" y="9"/>
                  <a:pt x="48" y="7"/>
                  <a:pt x="48" y="6"/>
                </a:cubicBezTo>
                <a:cubicBezTo>
                  <a:pt x="47" y="6"/>
                  <a:pt x="44" y="4"/>
                  <a:pt x="43" y="4"/>
                </a:cubicBezTo>
                <a:cubicBezTo>
                  <a:pt x="45" y="3"/>
                  <a:pt x="49" y="5"/>
                  <a:pt x="50" y="6"/>
                </a:cubicBezTo>
                <a:cubicBezTo>
                  <a:pt x="53" y="7"/>
                  <a:pt x="53" y="8"/>
                  <a:pt x="54" y="10"/>
                </a:cubicBezTo>
                <a:cubicBezTo>
                  <a:pt x="54" y="11"/>
                  <a:pt x="54" y="16"/>
                  <a:pt x="56" y="16"/>
                </a:cubicBezTo>
                <a:cubicBezTo>
                  <a:pt x="57" y="16"/>
                  <a:pt x="61" y="16"/>
                  <a:pt x="60" y="14"/>
                </a:cubicBezTo>
                <a:cubicBezTo>
                  <a:pt x="59" y="10"/>
                  <a:pt x="57" y="7"/>
                  <a:pt x="56" y="3"/>
                </a:cubicBezTo>
                <a:cubicBezTo>
                  <a:pt x="55" y="0"/>
                  <a:pt x="58" y="1"/>
                  <a:pt x="59" y="1"/>
                </a:cubicBezTo>
                <a:cubicBezTo>
                  <a:pt x="62" y="2"/>
                  <a:pt x="62" y="0"/>
                  <a:pt x="64" y="1"/>
                </a:cubicBezTo>
                <a:cubicBezTo>
                  <a:pt x="66" y="3"/>
                  <a:pt x="69" y="4"/>
                  <a:pt x="69" y="6"/>
                </a:cubicBezTo>
                <a:cubicBezTo>
                  <a:pt x="70" y="9"/>
                  <a:pt x="71" y="11"/>
                  <a:pt x="73" y="13"/>
                </a:cubicBezTo>
                <a:cubicBezTo>
                  <a:pt x="74" y="16"/>
                  <a:pt x="75" y="17"/>
                  <a:pt x="74" y="19"/>
                </a:cubicBezTo>
                <a:cubicBezTo>
                  <a:pt x="73" y="22"/>
                  <a:pt x="76" y="25"/>
                  <a:pt x="78" y="26"/>
                </a:cubicBezTo>
                <a:cubicBezTo>
                  <a:pt x="79" y="26"/>
                  <a:pt x="81" y="26"/>
                  <a:pt x="82" y="26"/>
                </a:cubicBezTo>
                <a:cubicBezTo>
                  <a:pt x="83" y="27"/>
                  <a:pt x="84" y="28"/>
                  <a:pt x="85" y="28"/>
                </a:cubicBezTo>
                <a:cubicBezTo>
                  <a:pt x="88" y="29"/>
                  <a:pt x="92" y="29"/>
                  <a:pt x="92" y="33"/>
                </a:cubicBezTo>
                <a:cubicBezTo>
                  <a:pt x="92" y="35"/>
                  <a:pt x="83" y="32"/>
                  <a:pt x="83" y="32"/>
                </a:cubicBezTo>
                <a:cubicBezTo>
                  <a:pt x="83" y="33"/>
                  <a:pt x="83" y="34"/>
                  <a:pt x="83" y="35"/>
                </a:cubicBezTo>
                <a:cubicBezTo>
                  <a:pt x="83" y="35"/>
                  <a:pt x="80" y="35"/>
                  <a:pt x="80" y="35"/>
                </a:cubicBezTo>
                <a:cubicBezTo>
                  <a:pt x="81" y="35"/>
                  <a:pt x="81" y="36"/>
                  <a:pt x="81" y="36"/>
                </a:cubicBezTo>
                <a:cubicBezTo>
                  <a:pt x="81" y="37"/>
                  <a:pt x="81" y="38"/>
                  <a:pt x="81" y="38"/>
                </a:cubicBezTo>
                <a:cubicBezTo>
                  <a:pt x="81" y="38"/>
                  <a:pt x="85" y="36"/>
                  <a:pt x="85" y="36"/>
                </a:cubicBezTo>
                <a:cubicBezTo>
                  <a:pt x="87" y="36"/>
                  <a:pt x="86" y="37"/>
                  <a:pt x="86" y="38"/>
                </a:cubicBezTo>
                <a:cubicBezTo>
                  <a:pt x="86" y="38"/>
                  <a:pt x="88" y="38"/>
                  <a:pt x="89" y="39"/>
                </a:cubicBezTo>
                <a:cubicBezTo>
                  <a:pt x="89" y="39"/>
                  <a:pt x="83" y="41"/>
                  <a:pt x="83" y="41"/>
                </a:cubicBezTo>
                <a:cubicBezTo>
                  <a:pt x="81" y="41"/>
                  <a:pt x="86" y="41"/>
                  <a:pt x="83" y="4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43" name="Freeform 573">
            <a:extLst>
              <a:ext uri="{FF2B5EF4-FFF2-40B4-BE49-F238E27FC236}">
                <a16:creationId xmlns:a16="http://schemas.microsoft.com/office/drawing/2014/main" id="{DE7AF8A7-8E8C-77B9-8A03-7BD76878977B}"/>
              </a:ext>
            </a:extLst>
          </p:cNvPr>
          <p:cNvSpPr/>
          <p:nvPr/>
        </p:nvSpPr>
        <p:spPr bwMode="auto">
          <a:xfrm>
            <a:off x="7507817" y="2717123"/>
            <a:ext cx="40565" cy="33331"/>
          </a:xfrm>
          <a:custGeom>
            <a:avLst/>
            <a:gdLst>
              <a:gd name="T0" fmla="*/ 9 w 14"/>
              <a:gd name="T1" fmla="*/ 8 h 9"/>
              <a:gd name="T2" fmla="*/ 5 w 14"/>
              <a:gd name="T3" fmla="*/ 5 h 9"/>
              <a:gd name="T4" fmla="*/ 0 w 14"/>
              <a:gd name="T5" fmla="*/ 3 h 9"/>
              <a:gd name="T6" fmla="*/ 4 w 14"/>
              <a:gd name="T7" fmla="*/ 0 h 9"/>
              <a:gd name="T8" fmla="*/ 10 w 14"/>
              <a:gd name="T9" fmla="*/ 1 h 9"/>
              <a:gd name="T10" fmla="*/ 12 w 14"/>
              <a:gd name="T11" fmla="*/ 4 h 9"/>
              <a:gd name="T12" fmla="*/ 9 w 14"/>
              <a:gd name="T13" fmla="*/ 8 h 9"/>
              <a:gd name="T14" fmla="*/ 9 w 14"/>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8"/>
                </a:moveTo>
                <a:cubicBezTo>
                  <a:pt x="7" y="8"/>
                  <a:pt x="6" y="5"/>
                  <a:pt x="5" y="5"/>
                </a:cubicBezTo>
                <a:cubicBezTo>
                  <a:pt x="4" y="4"/>
                  <a:pt x="0" y="3"/>
                  <a:pt x="0" y="3"/>
                </a:cubicBezTo>
                <a:cubicBezTo>
                  <a:pt x="1" y="2"/>
                  <a:pt x="3" y="1"/>
                  <a:pt x="4" y="0"/>
                </a:cubicBezTo>
                <a:cubicBezTo>
                  <a:pt x="6" y="0"/>
                  <a:pt x="8" y="0"/>
                  <a:pt x="10" y="1"/>
                </a:cubicBezTo>
                <a:cubicBezTo>
                  <a:pt x="12" y="2"/>
                  <a:pt x="14" y="2"/>
                  <a:pt x="12" y="4"/>
                </a:cubicBezTo>
                <a:cubicBezTo>
                  <a:pt x="11" y="5"/>
                  <a:pt x="10" y="9"/>
                  <a:pt x="9" y="8"/>
                </a:cubicBezTo>
                <a:cubicBezTo>
                  <a:pt x="8" y="8"/>
                  <a:pt x="9" y="8"/>
                  <a:pt x="9" y="8"/>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44" name="Freeform 574">
            <a:extLst>
              <a:ext uri="{FF2B5EF4-FFF2-40B4-BE49-F238E27FC236}">
                <a16:creationId xmlns:a16="http://schemas.microsoft.com/office/drawing/2014/main" id="{0E2AFF05-5FCE-AF5C-89E1-ABB0A6714F64}"/>
              </a:ext>
            </a:extLst>
          </p:cNvPr>
          <p:cNvSpPr/>
          <p:nvPr/>
        </p:nvSpPr>
        <p:spPr bwMode="auto">
          <a:xfrm>
            <a:off x="7572127" y="2702309"/>
            <a:ext cx="92013" cy="106164"/>
          </a:xfrm>
          <a:custGeom>
            <a:avLst/>
            <a:gdLst>
              <a:gd name="T0" fmla="*/ 18 w 32"/>
              <a:gd name="T1" fmla="*/ 27 h 29"/>
              <a:gd name="T2" fmla="*/ 10 w 32"/>
              <a:gd name="T3" fmla="*/ 19 h 29"/>
              <a:gd name="T4" fmla="*/ 1 w 32"/>
              <a:gd name="T5" fmla="*/ 15 h 29"/>
              <a:gd name="T6" fmla="*/ 0 w 32"/>
              <a:gd name="T7" fmla="*/ 13 h 29"/>
              <a:gd name="T8" fmla="*/ 4 w 32"/>
              <a:gd name="T9" fmla="*/ 12 h 29"/>
              <a:gd name="T10" fmla="*/ 11 w 32"/>
              <a:gd name="T11" fmla="*/ 14 h 29"/>
              <a:gd name="T12" fmla="*/ 11 w 32"/>
              <a:gd name="T13" fmla="*/ 12 h 29"/>
              <a:gd name="T14" fmla="*/ 13 w 32"/>
              <a:gd name="T15" fmla="*/ 11 h 29"/>
              <a:gd name="T16" fmla="*/ 7 w 32"/>
              <a:gd name="T17" fmla="*/ 8 h 29"/>
              <a:gd name="T18" fmla="*/ 7 w 32"/>
              <a:gd name="T19" fmla="*/ 6 h 29"/>
              <a:gd name="T20" fmla="*/ 10 w 32"/>
              <a:gd name="T21" fmla="*/ 7 h 29"/>
              <a:gd name="T22" fmla="*/ 11 w 32"/>
              <a:gd name="T23" fmla="*/ 5 h 29"/>
              <a:gd name="T24" fmla="*/ 8 w 32"/>
              <a:gd name="T25" fmla="*/ 4 h 29"/>
              <a:gd name="T26" fmla="*/ 10 w 32"/>
              <a:gd name="T27" fmla="*/ 3 h 29"/>
              <a:gd name="T28" fmla="*/ 14 w 32"/>
              <a:gd name="T29" fmla="*/ 4 h 29"/>
              <a:gd name="T30" fmla="*/ 13 w 32"/>
              <a:gd name="T31" fmla="*/ 3 h 29"/>
              <a:gd name="T32" fmla="*/ 19 w 32"/>
              <a:gd name="T33" fmla="*/ 5 h 29"/>
              <a:gd name="T34" fmla="*/ 18 w 32"/>
              <a:gd name="T35" fmla="*/ 3 h 29"/>
              <a:gd name="T36" fmla="*/ 19 w 32"/>
              <a:gd name="T37" fmla="*/ 3 h 29"/>
              <a:gd name="T38" fmla="*/ 17 w 32"/>
              <a:gd name="T39" fmla="*/ 2 h 29"/>
              <a:gd name="T40" fmla="*/ 25 w 32"/>
              <a:gd name="T41" fmla="*/ 1 h 29"/>
              <a:gd name="T42" fmla="*/ 23 w 32"/>
              <a:gd name="T43" fmla="*/ 3 h 29"/>
              <a:gd name="T44" fmla="*/ 28 w 32"/>
              <a:gd name="T45" fmla="*/ 4 h 29"/>
              <a:gd name="T46" fmla="*/ 27 w 32"/>
              <a:gd name="T47" fmla="*/ 7 h 29"/>
              <a:gd name="T48" fmla="*/ 26 w 32"/>
              <a:gd name="T49" fmla="*/ 8 h 29"/>
              <a:gd name="T50" fmla="*/ 23 w 32"/>
              <a:gd name="T51" fmla="*/ 10 h 29"/>
              <a:gd name="T52" fmla="*/ 21 w 32"/>
              <a:gd name="T53" fmla="*/ 13 h 29"/>
              <a:gd name="T54" fmla="*/ 24 w 32"/>
              <a:gd name="T55" fmla="*/ 11 h 29"/>
              <a:gd name="T56" fmla="*/ 26 w 32"/>
              <a:gd name="T57" fmla="*/ 13 h 29"/>
              <a:gd name="T58" fmla="*/ 29 w 32"/>
              <a:gd name="T59" fmla="*/ 13 h 29"/>
              <a:gd name="T60" fmla="*/ 28 w 32"/>
              <a:gd name="T61" fmla="*/ 10 h 29"/>
              <a:gd name="T62" fmla="*/ 30 w 32"/>
              <a:gd name="T63" fmla="*/ 11 h 29"/>
              <a:gd name="T64" fmla="*/ 30 w 32"/>
              <a:gd name="T65" fmla="*/ 14 h 29"/>
              <a:gd name="T66" fmla="*/ 31 w 32"/>
              <a:gd name="T67" fmla="*/ 17 h 29"/>
              <a:gd name="T68" fmla="*/ 28 w 32"/>
              <a:gd name="T69" fmla="*/ 23 h 29"/>
              <a:gd name="T70" fmla="*/ 22 w 32"/>
              <a:gd name="T71" fmla="*/ 23 h 29"/>
              <a:gd name="T72" fmla="*/ 21 w 32"/>
              <a:gd name="T73" fmla="*/ 23 h 29"/>
              <a:gd name="T74" fmla="*/ 23 w 32"/>
              <a:gd name="T75" fmla="*/ 26 h 29"/>
              <a:gd name="T76" fmla="*/ 18 w 32"/>
              <a:gd name="T77" fmla="*/ 27 h 29"/>
              <a:gd name="T78" fmla="*/ 18 w 32"/>
              <a:gd name="T7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29">
                <a:moveTo>
                  <a:pt x="18" y="27"/>
                </a:moveTo>
                <a:cubicBezTo>
                  <a:pt x="15" y="25"/>
                  <a:pt x="13" y="21"/>
                  <a:pt x="10" y="19"/>
                </a:cubicBezTo>
                <a:cubicBezTo>
                  <a:pt x="7" y="18"/>
                  <a:pt x="4" y="16"/>
                  <a:pt x="1" y="15"/>
                </a:cubicBezTo>
                <a:cubicBezTo>
                  <a:pt x="0" y="14"/>
                  <a:pt x="0" y="14"/>
                  <a:pt x="0" y="13"/>
                </a:cubicBezTo>
                <a:cubicBezTo>
                  <a:pt x="0" y="10"/>
                  <a:pt x="2" y="11"/>
                  <a:pt x="4" y="12"/>
                </a:cubicBezTo>
                <a:cubicBezTo>
                  <a:pt x="6" y="13"/>
                  <a:pt x="8" y="15"/>
                  <a:pt x="11" y="14"/>
                </a:cubicBezTo>
                <a:cubicBezTo>
                  <a:pt x="12" y="14"/>
                  <a:pt x="11" y="12"/>
                  <a:pt x="11" y="12"/>
                </a:cubicBezTo>
                <a:cubicBezTo>
                  <a:pt x="11" y="11"/>
                  <a:pt x="13" y="12"/>
                  <a:pt x="13" y="11"/>
                </a:cubicBezTo>
                <a:cubicBezTo>
                  <a:pt x="14" y="10"/>
                  <a:pt x="7" y="8"/>
                  <a:pt x="7" y="8"/>
                </a:cubicBezTo>
                <a:cubicBezTo>
                  <a:pt x="5" y="7"/>
                  <a:pt x="6" y="6"/>
                  <a:pt x="7" y="6"/>
                </a:cubicBezTo>
                <a:cubicBezTo>
                  <a:pt x="9" y="5"/>
                  <a:pt x="9" y="6"/>
                  <a:pt x="10" y="7"/>
                </a:cubicBezTo>
                <a:cubicBezTo>
                  <a:pt x="10" y="7"/>
                  <a:pt x="11" y="5"/>
                  <a:pt x="11" y="5"/>
                </a:cubicBezTo>
                <a:cubicBezTo>
                  <a:pt x="12" y="5"/>
                  <a:pt x="8" y="4"/>
                  <a:pt x="8" y="4"/>
                </a:cubicBezTo>
                <a:cubicBezTo>
                  <a:pt x="8" y="4"/>
                  <a:pt x="10" y="3"/>
                  <a:pt x="10" y="3"/>
                </a:cubicBezTo>
                <a:cubicBezTo>
                  <a:pt x="11" y="3"/>
                  <a:pt x="13" y="4"/>
                  <a:pt x="14" y="4"/>
                </a:cubicBezTo>
                <a:cubicBezTo>
                  <a:pt x="14" y="4"/>
                  <a:pt x="13" y="3"/>
                  <a:pt x="13" y="3"/>
                </a:cubicBezTo>
                <a:cubicBezTo>
                  <a:pt x="14" y="2"/>
                  <a:pt x="18" y="5"/>
                  <a:pt x="19" y="5"/>
                </a:cubicBezTo>
                <a:cubicBezTo>
                  <a:pt x="20" y="4"/>
                  <a:pt x="18" y="4"/>
                  <a:pt x="18" y="3"/>
                </a:cubicBezTo>
                <a:cubicBezTo>
                  <a:pt x="18" y="3"/>
                  <a:pt x="19" y="3"/>
                  <a:pt x="19" y="3"/>
                </a:cubicBezTo>
                <a:cubicBezTo>
                  <a:pt x="19" y="3"/>
                  <a:pt x="17" y="3"/>
                  <a:pt x="17" y="2"/>
                </a:cubicBezTo>
                <a:cubicBezTo>
                  <a:pt x="17" y="2"/>
                  <a:pt x="24" y="0"/>
                  <a:pt x="25" y="1"/>
                </a:cubicBezTo>
                <a:cubicBezTo>
                  <a:pt x="26" y="1"/>
                  <a:pt x="23" y="2"/>
                  <a:pt x="23" y="3"/>
                </a:cubicBezTo>
                <a:cubicBezTo>
                  <a:pt x="24" y="4"/>
                  <a:pt x="27" y="3"/>
                  <a:pt x="28" y="4"/>
                </a:cubicBezTo>
                <a:cubicBezTo>
                  <a:pt x="28" y="5"/>
                  <a:pt x="24" y="7"/>
                  <a:pt x="27" y="7"/>
                </a:cubicBezTo>
                <a:cubicBezTo>
                  <a:pt x="28" y="7"/>
                  <a:pt x="27" y="8"/>
                  <a:pt x="26" y="8"/>
                </a:cubicBezTo>
                <a:cubicBezTo>
                  <a:pt x="25" y="8"/>
                  <a:pt x="24" y="8"/>
                  <a:pt x="23" y="10"/>
                </a:cubicBezTo>
                <a:cubicBezTo>
                  <a:pt x="23" y="10"/>
                  <a:pt x="21" y="13"/>
                  <a:pt x="21" y="13"/>
                </a:cubicBezTo>
                <a:cubicBezTo>
                  <a:pt x="22" y="13"/>
                  <a:pt x="23" y="11"/>
                  <a:pt x="24" y="11"/>
                </a:cubicBezTo>
                <a:cubicBezTo>
                  <a:pt x="25" y="11"/>
                  <a:pt x="25" y="12"/>
                  <a:pt x="26" y="13"/>
                </a:cubicBezTo>
                <a:cubicBezTo>
                  <a:pt x="27" y="13"/>
                  <a:pt x="30" y="17"/>
                  <a:pt x="29" y="13"/>
                </a:cubicBezTo>
                <a:cubicBezTo>
                  <a:pt x="29" y="12"/>
                  <a:pt x="27" y="11"/>
                  <a:pt x="28" y="10"/>
                </a:cubicBezTo>
                <a:cubicBezTo>
                  <a:pt x="29" y="10"/>
                  <a:pt x="30" y="10"/>
                  <a:pt x="30" y="11"/>
                </a:cubicBezTo>
                <a:cubicBezTo>
                  <a:pt x="30" y="12"/>
                  <a:pt x="29" y="13"/>
                  <a:pt x="30" y="14"/>
                </a:cubicBezTo>
                <a:cubicBezTo>
                  <a:pt x="31" y="15"/>
                  <a:pt x="32" y="16"/>
                  <a:pt x="31" y="17"/>
                </a:cubicBezTo>
                <a:cubicBezTo>
                  <a:pt x="29" y="19"/>
                  <a:pt x="32" y="22"/>
                  <a:pt x="28" y="23"/>
                </a:cubicBezTo>
                <a:cubicBezTo>
                  <a:pt x="28" y="23"/>
                  <a:pt x="21" y="25"/>
                  <a:pt x="22" y="23"/>
                </a:cubicBezTo>
                <a:cubicBezTo>
                  <a:pt x="22" y="22"/>
                  <a:pt x="21" y="22"/>
                  <a:pt x="21" y="23"/>
                </a:cubicBezTo>
                <a:cubicBezTo>
                  <a:pt x="22" y="24"/>
                  <a:pt x="22" y="25"/>
                  <a:pt x="23" y="26"/>
                </a:cubicBezTo>
                <a:cubicBezTo>
                  <a:pt x="23" y="28"/>
                  <a:pt x="19" y="27"/>
                  <a:pt x="18" y="27"/>
                </a:cubicBezTo>
                <a:cubicBezTo>
                  <a:pt x="17" y="26"/>
                  <a:pt x="22" y="29"/>
                  <a:pt x="18" y="27"/>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45" name="Freeform 575">
            <a:extLst>
              <a:ext uri="{FF2B5EF4-FFF2-40B4-BE49-F238E27FC236}">
                <a16:creationId xmlns:a16="http://schemas.microsoft.com/office/drawing/2014/main" id="{5F5DCEBD-C9FA-3562-4589-B0C7891B3419}"/>
              </a:ext>
            </a:extLst>
          </p:cNvPr>
          <p:cNvSpPr/>
          <p:nvPr/>
        </p:nvSpPr>
        <p:spPr bwMode="auto">
          <a:xfrm>
            <a:off x="7670076" y="2702309"/>
            <a:ext cx="81129" cy="80240"/>
          </a:xfrm>
          <a:custGeom>
            <a:avLst/>
            <a:gdLst>
              <a:gd name="T0" fmla="*/ 7 w 28"/>
              <a:gd name="T1" fmla="*/ 22 h 22"/>
              <a:gd name="T2" fmla="*/ 3 w 28"/>
              <a:gd name="T3" fmla="*/ 19 h 22"/>
              <a:gd name="T4" fmla="*/ 1 w 28"/>
              <a:gd name="T5" fmla="*/ 11 h 22"/>
              <a:gd name="T6" fmla="*/ 1 w 28"/>
              <a:gd name="T7" fmla="*/ 4 h 22"/>
              <a:gd name="T8" fmla="*/ 6 w 28"/>
              <a:gd name="T9" fmla="*/ 4 h 22"/>
              <a:gd name="T10" fmla="*/ 5 w 28"/>
              <a:gd name="T11" fmla="*/ 1 h 22"/>
              <a:gd name="T12" fmla="*/ 16 w 28"/>
              <a:gd name="T13" fmla="*/ 2 h 22"/>
              <a:gd name="T14" fmla="*/ 25 w 28"/>
              <a:gd name="T15" fmla="*/ 3 h 22"/>
              <a:gd name="T16" fmla="*/ 23 w 28"/>
              <a:gd name="T17" fmla="*/ 8 h 22"/>
              <a:gd name="T18" fmla="*/ 19 w 28"/>
              <a:gd name="T19" fmla="*/ 13 h 22"/>
              <a:gd name="T20" fmla="*/ 12 w 28"/>
              <a:gd name="T21" fmla="*/ 13 h 22"/>
              <a:gd name="T22" fmla="*/ 10 w 28"/>
              <a:gd name="T23" fmla="*/ 14 h 22"/>
              <a:gd name="T24" fmla="*/ 11 w 28"/>
              <a:gd name="T25" fmla="*/ 17 h 22"/>
              <a:gd name="T26" fmla="*/ 7 w 28"/>
              <a:gd name="T27" fmla="*/ 22 h 22"/>
              <a:gd name="T28" fmla="*/ 7 w 28"/>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2">
                <a:moveTo>
                  <a:pt x="7" y="22"/>
                </a:moveTo>
                <a:cubicBezTo>
                  <a:pt x="5" y="21"/>
                  <a:pt x="3" y="21"/>
                  <a:pt x="3" y="19"/>
                </a:cubicBezTo>
                <a:cubicBezTo>
                  <a:pt x="3" y="16"/>
                  <a:pt x="0" y="14"/>
                  <a:pt x="1" y="11"/>
                </a:cubicBezTo>
                <a:cubicBezTo>
                  <a:pt x="1" y="9"/>
                  <a:pt x="0" y="6"/>
                  <a:pt x="1" y="4"/>
                </a:cubicBezTo>
                <a:cubicBezTo>
                  <a:pt x="2" y="4"/>
                  <a:pt x="6" y="5"/>
                  <a:pt x="6" y="4"/>
                </a:cubicBezTo>
                <a:cubicBezTo>
                  <a:pt x="6" y="3"/>
                  <a:pt x="0" y="3"/>
                  <a:pt x="5" y="1"/>
                </a:cubicBezTo>
                <a:cubicBezTo>
                  <a:pt x="9" y="0"/>
                  <a:pt x="12" y="1"/>
                  <a:pt x="16" y="2"/>
                </a:cubicBezTo>
                <a:cubicBezTo>
                  <a:pt x="19" y="2"/>
                  <a:pt x="22" y="2"/>
                  <a:pt x="25" y="3"/>
                </a:cubicBezTo>
                <a:cubicBezTo>
                  <a:pt x="28" y="4"/>
                  <a:pt x="25" y="6"/>
                  <a:pt x="23" y="8"/>
                </a:cubicBezTo>
                <a:cubicBezTo>
                  <a:pt x="22" y="10"/>
                  <a:pt x="21" y="12"/>
                  <a:pt x="19" y="13"/>
                </a:cubicBezTo>
                <a:cubicBezTo>
                  <a:pt x="18" y="15"/>
                  <a:pt x="14" y="13"/>
                  <a:pt x="12" y="13"/>
                </a:cubicBezTo>
                <a:cubicBezTo>
                  <a:pt x="12" y="13"/>
                  <a:pt x="9" y="13"/>
                  <a:pt x="10" y="14"/>
                </a:cubicBezTo>
                <a:cubicBezTo>
                  <a:pt x="10" y="15"/>
                  <a:pt x="12" y="15"/>
                  <a:pt x="11" y="17"/>
                </a:cubicBezTo>
                <a:cubicBezTo>
                  <a:pt x="10" y="17"/>
                  <a:pt x="8" y="22"/>
                  <a:pt x="7" y="22"/>
                </a:cubicBezTo>
                <a:cubicBezTo>
                  <a:pt x="5" y="21"/>
                  <a:pt x="8" y="22"/>
                  <a:pt x="7" y="2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46" name="Freeform 576">
            <a:extLst>
              <a:ext uri="{FF2B5EF4-FFF2-40B4-BE49-F238E27FC236}">
                <a16:creationId xmlns:a16="http://schemas.microsoft.com/office/drawing/2014/main" id="{17987821-3309-4ACD-0B5B-0D5AD32CE626}"/>
              </a:ext>
            </a:extLst>
          </p:cNvPr>
          <p:cNvSpPr/>
          <p:nvPr/>
        </p:nvSpPr>
        <p:spPr bwMode="auto">
          <a:xfrm>
            <a:off x="7235735" y="2692433"/>
            <a:ext cx="156324" cy="119743"/>
          </a:xfrm>
          <a:custGeom>
            <a:avLst/>
            <a:gdLst>
              <a:gd name="T0" fmla="*/ 52 w 54"/>
              <a:gd name="T1" fmla="*/ 10 h 33"/>
              <a:gd name="T2" fmla="*/ 45 w 54"/>
              <a:gd name="T3" fmla="*/ 4 h 33"/>
              <a:gd name="T4" fmla="*/ 41 w 54"/>
              <a:gd name="T5" fmla="*/ 3 h 33"/>
              <a:gd name="T6" fmla="*/ 35 w 54"/>
              <a:gd name="T7" fmla="*/ 4 h 33"/>
              <a:gd name="T8" fmla="*/ 32 w 54"/>
              <a:gd name="T9" fmla="*/ 3 h 33"/>
              <a:gd name="T10" fmla="*/ 27 w 54"/>
              <a:gd name="T11" fmla="*/ 1 h 33"/>
              <a:gd name="T12" fmla="*/ 20 w 54"/>
              <a:gd name="T13" fmla="*/ 0 h 33"/>
              <a:gd name="T14" fmla="*/ 11 w 54"/>
              <a:gd name="T15" fmla="*/ 1 h 33"/>
              <a:gd name="T16" fmla="*/ 8 w 54"/>
              <a:gd name="T17" fmla="*/ 3 h 33"/>
              <a:gd name="T18" fmla="*/ 7 w 54"/>
              <a:gd name="T19" fmla="*/ 11 h 33"/>
              <a:gd name="T20" fmla="*/ 7 w 54"/>
              <a:gd name="T21" fmla="*/ 15 h 33"/>
              <a:gd name="T22" fmla="*/ 4 w 54"/>
              <a:gd name="T23" fmla="*/ 18 h 33"/>
              <a:gd name="T24" fmla="*/ 0 w 54"/>
              <a:gd name="T25" fmla="*/ 24 h 33"/>
              <a:gd name="T26" fmla="*/ 7 w 54"/>
              <a:gd name="T27" fmla="*/ 26 h 33"/>
              <a:gd name="T28" fmla="*/ 15 w 54"/>
              <a:gd name="T29" fmla="*/ 32 h 33"/>
              <a:gd name="T30" fmla="*/ 19 w 54"/>
              <a:gd name="T31" fmla="*/ 30 h 33"/>
              <a:gd name="T32" fmla="*/ 25 w 54"/>
              <a:gd name="T33" fmla="*/ 29 h 33"/>
              <a:gd name="T34" fmla="*/ 28 w 54"/>
              <a:gd name="T35" fmla="*/ 26 h 33"/>
              <a:gd name="T36" fmla="*/ 31 w 54"/>
              <a:gd name="T37" fmla="*/ 21 h 33"/>
              <a:gd name="T38" fmla="*/ 37 w 54"/>
              <a:gd name="T39" fmla="*/ 17 h 33"/>
              <a:gd name="T40" fmla="*/ 46 w 54"/>
              <a:gd name="T41" fmla="*/ 13 h 33"/>
              <a:gd name="T42" fmla="*/ 52 w 54"/>
              <a:gd name="T43" fmla="*/ 10 h 33"/>
              <a:gd name="T44" fmla="*/ 52 w 54"/>
              <a:gd name="T45"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33">
                <a:moveTo>
                  <a:pt x="52" y="10"/>
                </a:moveTo>
                <a:cubicBezTo>
                  <a:pt x="50" y="8"/>
                  <a:pt x="48" y="6"/>
                  <a:pt x="45" y="4"/>
                </a:cubicBezTo>
                <a:cubicBezTo>
                  <a:pt x="44" y="4"/>
                  <a:pt x="42" y="3"/>
                  <a:pt x="41" y="3"/>
                </a:cubicBezTo>
                <a:cubicBezTo>
                  <a:pt x="38" y="2"/>
                  <a:pt x="37" y="3"/>
                  <a:pt x="35" y="4"/>
                </a:cubicBezTo>
                <a:cubicBezTo>
                  <a:pt x="34" y="4"/>
                  <a:pt x="33" y="3"/>
                  <a:pt x="32" y="3"/>
                </a:cubicBezTo>
                <a:cubicBezTo>
                  <a:pt x="31" y="2"/>
                  <a:pt x="29" y="2"/>
                  <a:pt x="27" y="1"/>
                </a:cubicBezTo>
                <a:cubicBezTo>
                  <a:pt x="25" y="1"/>
                  <a:pt x="22" y="0"/>
                  <a:pt x="20" y="0"/>
                </a:cubicBezTo>
                <a:cubicBezTo>
                  <a:pt x="17" y="0"/>
                  <a:pt x="14" y="1"/>
                  <a:pt x="11" y="1"/>
                </a:cubicBezTo>
                <a:cubicBezTo>
                  <a:pt x="9" y="2"/>
                  <a:pt x="6" y="1"/>
                  <a:pt x="8" y="3"/>
                </a:cubicBezTo>
                <a:cubicBezTo>
                  <a:pt x="10" y="7"/>
                  <a:pt x="10" y="8"/>
                  <a:pt x="7" y="11"/>
                </a:cubicBezTo>
                <a:cubicBezTo>
                  <a:pt x="5" y="13"/>
                  <a:pt x="7" y="14"/>
                  <a:pt x="7" y="15"/>
                </a:cubicBezTo>
                <a:cubicBezTo>
                  <a:pt x="6" y="16"/>
                  <a:pt x="4" y="16"/>
                  <a:pt x="4" y="18"/>
                </a:cubicBezTo>
                <a:cubicBezTo>
                  <a:pt x="3" y="20"/>
                  <a:pt x="1" y="22"/>
                  <a:pt x="0" y="24"/>
                </a:cubicBezTo>
                <a:cubicBezTo>
                  <a:pt x="0" y="25"/>
                  <a:pt x="6" y="26"/>
                  <a:pt x="7" y="26"/>
                </a:cubicBezTo>
                <a:cubicBezTo>
                  <a:pt x="10" y="28"/>
                  <a:pt x="12" y="32"/>
                  <a:pt x="15" y="32"/>
                </a:cubicBezTo>
                <a:cubicBezTo>
                  <a:pt x="16" y="33"/>
                  <a:pt x="18" y="31"/>
                  <a:pt x="19" y="30"/>
                </a:cubicBezTo>
                <a:cubicBezTo>
                  <a:pt x="21" y="29"/>
                  <a:pt x="23" y="30"/>
                  <a:pt x="25" y="29"/>
                </a:cubicBezTo>
                <a:cubicBezTo>
                  <a:pt x="27" y="29"/>
                  <a:pt x="27" y="28"/>
                  <a:pt x="28" y="26"/>
                </a:cubicBezTo>
                <a:cubicBezTo>
                  <a:pt x="28" y="24"/>
                  <a:pt x="28" y="23"/>
                  <a:pt x="31" y="21"/>
                </a:cubicBezTo>
                <a:cubicBezTo>
                  <a:pt x="33" y="20"/>
                  <a:pt x="34" y="18"/>
                  <a:pt x="37" y="17"/>
                </a:cubicBezTo>
                <a:cubicBezTo>
                  <a:pt x="40" y="15"/>
                  <a:pt x="43" y="14"/>
                  <a:pt x="46" y="13"/>
                </a:cubicBezTo>
                <a:cubicBezTo>
                  <a:pt x="46" y="13"/>
                  <a:pt x="53" y="10"/>
                  <a:pt x="52" y="10"/>
                </a:cubicBezTo>
                <a:cubicBezTo>
                  <a:pt x="51" y="9"/>
                  <a:pt x="54" y="11"/>
                  <a:pt x="52" y="1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47" name="Freeform 577">
            <a:extLst>
              <a:ext uri="{FF2B5EF4-FFF2-40B4-BE49-F238E27FC236}">
                <a16:creationId xmlns:a16="http://schemas.microsoft.com/office/drawing/2014/main" id="{47A16F3C-A1DA-CAE3-A81D-DF4A24A6ABB3}"/>
              </a:ext>
            </a:extLst>
          </p:cNvPr>
          <p:cNvSpPr/>
          <p:nvPr/>
        </p:nvSpPr>
        <p:spPr bwMode="auto">
          <a:xfrm>
            <a:off x="7539477" y="2659103"/>
            <a:ext cx="20777" cy="14814"/>
          </a:xfrm>
          <a:custGeom>
            <a:avLst/>
            <a:gdLst>
              <a:gd name="T0" fmla="*/ 4 w 7"/>
              <a:gd name="T1" fmla="*/ 4 h 4"/>
              <a:gd name="T2" fmla="*/ 1 w 7"/>
              <a:gd name="T3" fmla="*/ 3 h 4"/>
              <a:gd name="T4" fmla="*/ 3 w 7"/>
              <a:gd name="T5" fmla="*/ 0 h 4"/>
              <a:gd name="T6" fmla="*/ 4 w 7"/>
              <a:gd name="T7" fmla="*/ 4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3" y="4"/>
                  <a:pt x="1" y="4"/>
                  <a:pt x="1" y="3"/>
                </a:cubicBezTo>
                <a:cubicBezTo>
                  <a:pt x="0" y="2"/>
                  <a:pt x="3" y="0"/>
                  <a:pt x="3" y="0"/>
                </a:cubicBezTo>
                <a:cubicBezTo>
                  <a:pt x="6" y="0"/>
                  <a:pt x="7" y="4"/>
                  <a:pt x="4" y="4"/>
                </a:cubicBezTo>
                <a:cubicBezTo>
                  <a:pt x="1" y="3"/>
                  <a:pt x="6" y="4"/>
                  <a:pt x="4"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48" name="Freeform 578">
            <a:extLst>
              <a:ext uri="{FF2B5EF4-FFF2-40B4-BE49-F238E27FC236}">
                <a16:creationId xmlns:a16="http://schemas.microsoft.com/office/drawing/2014/main" id="{6DD3F2D1-41A2-81CF-7935-6F3037539F10}"/>
              </a:ext>
            </a:extLst>
          </p:cNvPr>
          <p:cNvSpPr/>
          <p:nvPr/>
        </p:nvSpPr>
        <p:spPr bwMode="auto">
          <a:xfrm>
            <a:off x="7360398" y="2593676"/>
            <a:ext cx="174132" cy="102460"/>
          </a:xfrm>
          <a:custGeom>
            <a:avLst/>
            <a:gdLst>
              <a:gd name="T0" fmla="*/ 50 w 60"/>
              <a:gd name="T1" fmla="*/ 22 h 28"/>
              <a:gd name="T2" fmla="*/ 48 w 60"/>
              <a:gd name="T3" fmla="*/ 21 h 28"/>
              <a:gd name="T4" fmla="*/ 46 w 60"/>
              <a:gd name="T5" fmla="*/ 23 h 28"/>
              <a:gd name="T6" fmla="*/ 43 w 60"/>
              <a:gd name="T7" fmla="*/ 22 h 28"/>
              <a:gd name="T8" fmla="*/ 40 w 60"/>
              <a:gd name="T9" fmla="*/ 23 h 28"/>
              <a:gd name="T10" fmla="*/ 24 w 60"/>
              <a:gd name="T11" fmla="*/ 27 h 28"/>
              <a:gd name="T12" fmla="*/ 19 w 60"/>
              <a:gd name="T13" fmla="*/ 28 h 28"/>
              <a:gd name="T14" fmla="*/ 17 w 60"/>
              <a:gd name="T15" fmla="*/ 24 h 28"/>
              <a:gd name="T16" fmla="*/ 24 w 60"/>
              <a:gd name="T17" fmla="*/ 22 h 28"/>
              <a:gd name="T18" fmla="*/ 29 w 60"/>
              <a:gd name="T19" fmla="*/ 22 h 28"/>
              <a:gd name="T20" fmla="*/ 31 w 60"/>
              <a:gd name="T21" fmla="*/ 20 h 28"/>
              <a:gd name="T22" fmla="*/ 24 w 60"/>
              <a:gd name="T23" fmla="*/ 20 h 28"/>
              <a:gd name="T24" fmla="*/ 19 w 60"/>
              <a:gd name="T25" fmla="*/ 21 h 28"/>
              <a:gd name="T26" fmla="*/ 19 w 60"/>
              <a:gd name="T27" fmla="*/ 19 h 28"/>
              <a:gd name="T28" fmla="*/ 12 w 60"/>
              <a:gd name="T29" fmla="*/ 21 h 28"/>
              <a:gd name="T30" fmla="*/ 11 w 60"/>
              <a:gd name="T31" fmla="*/ 22 h 28"/>
              <a:gd name="T32" fmla="*/ 9 w 60"/>
              <a:gd name="T33" fmla="*/ 23 h 28"/>
              <a:gd name="T34" fmla="*/ 5 w 60"/>
              <a:gd name="T35" fmla="*/ 21 h 28"/>
              <a:gd name="T36" fmla="*/ 0 w 60"/>
              <a:gd name="T37" fmla="*/ 20 h 28"/>
              <a:gd name="T38" fmla="*/ 4 w 60"/>
              <a:gd name="T39" fmla="*/ 18 h 28"/>
              <a:gd name="T40" fmla="*/ 9 w 60"/>
              <a:gd name="T41" fmla="*/ 17 h 28"/>
              <a:gd name="T42" fmla="*/ 11 w 60"/>
              <a:gd name="T43" fmla="*/ 16 h 28"/>
              <a:gd name="T44" fmla="*/ 5 w 60"/>
              <a:gd name="T45" fmla="*/ 16 h 28"/>
              <a:gd name="T46" fmla="*/ 4 w 60"/>
              <a:gd name="T47" fmla="*/ 14 h 28"/>
              <a:gd name="T48" fmla="*/ 12 w 60"/>
              <a:gd name="T49" fmla="*/ 13 h 28"/>
              <a:gd name="T50" fmla="*/ 4 w 60"/>
              <a:gd name="T51" fmla="*/ 12 h 28"/>
              <a:gd name="T52" fmla="*/ 13 w 60"/>
              <a:gd name="T53" fmla="*/ 10 h 28"/>
              <a:gd name="T54" fmla="*/ 9 w 60"/>
              <a:gd name="T55" fmla="*/ 8 h 28"/>
              <a:gd name="T56" fmla="*/ 14 w 60"/>
              <a:gd name="T57" fmla="*/ 6 h 28"/>
              <a:gd name="T58" fmla="*/ 17 w 60"/>
              <a:gd name="T59" fmla="*/ 10 h 28"/>
              <a:gd name="T60" fmla="*/ 25 w 60"/>
              <a:gd name="T61" fmla="*/ 11 h 28"/>
              <a:gd name="T62" fmla="*/ 29 w 60"/>
              <a:gd name="T63" fmla="*/ 14 h 28"/>
              <a:gd name="T64" fmla="*/ 32 w 60"/>
              <a:gd name="T65" fmla="*/ 17 h 28"/>
              <a:gd name="T66" fmla="*/ 39 w 60"/>
              <a:gd name="T67" fmla="*/ 16 h 28"/>
              <a:gd name="T68" fmla="*/ 37 w 60"/>
              <a:gd name="T69" fmla="*/ 13 h 28"/>
              <a:gd name="T70" fmla="*/ 38 w 60"/>
              <a:gd name="T71" fmla="*/ 9 h 28"/>
              <a:gd name="T72" fmla="*/ 36 w 60"/>
              <a:gd name="T73" fmla="*/ 8 h 28"/>
              <a:gd name="T74" fmla="*/ 38 w 60"/>
              <a:gd name="T75" fmla="*/ 5 h 28"/>
              <a:gd name="T76" fmla="*/ 43 w 60"/>
              <a:gd name="T77" fmla="*/ 3 h 28"/>
              <a:gd name="T78" fmla="*/ 44 w 60"/>
              <a:gd name="T79" fmla="*/ 7 h 28"/>
              <a:gd name="T80" fmla="*/ 45 w 60"/>
              <a:gd name="T81" fmla="*/ 9 h 28"/>
              <a:gd name="T82" fmla="*/ 44 w 60"/>
              <a:gd name="T83" fmla="*/ 10 h 28"/>
              <a:gd name="T84" fmla="*/ 47 w 60"/>
              <a:gd name="T85" fmla="*/ 11 h 28"/>
              <a:gd name="T86" fmla="*/ 51 w 60"/>
              <a:gd name="T87" fmla="*/ 14 h 28"/>
              <a:gd name="T88" fmla="*/ 53 w 60"/>
              <a:gd name="T89" fmla="*/ 13 h 28"/>
              <a:gd name="T90" fmla="*/ 57 w 60"/>
              <a:gd name="T91" fmla="*/ 12 h 28"/>
              <a:gd name="T92" fmla="*/ 59 w 60"/>
              <a:gd name="T93" fmla="*/ 15 h 28"/>
              <a:gd name="T94" fmla="*/ 58 w 60"/>
              <a:gd name="T95" fmla="*/ 20 h 28"/>
              <a:gd name="T96" fmla="*/ 50 w 60"/>
              <a:gd name="T97" fmla="*/ 22 h 28"/>
              <a:gd name="T98" fmla="*/ 50 w 60"/>
              <a:gd name="T9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28">
                <a:moveTo>
                  <a:pt x="50" y="22"/>
                </a:moveTo>
                <a:cubicBezTo>
                  <a:pt x="49" y="22"/>
                  <a:pt x="49" y="21"/>
                  <a:pt x="48" y="21"/>
                </a:cubicBezTo>
                <a:cubicBezTo>
                  <a:pt x="48" y="21"/>
                  <a:pt x="46" y="22"/>
                  <a:pt x="46" y="23"/>
                </a:cubicBezTo>
                <a:cubicBezTo>
                  <a:pt x="45" y="23"/>
                  <a:pt x="44" y="23"/>
                  <a:pt x="43" y="22"/>
                </a:cubicBezTo>
                <a:cubicBezTo>
                  <a:pt x="42" y="22"/>
                  <a:pt x="41" y="22"/>
                  <a:pt x="40" y="23"/>
                </a:cubicBezTo>
                <a:cubicBezTo>
                  <a:pt x="35" y="25"/>
                  <a:pt x="30" y="26"/>
                  <a:pt x="24" y="27"/>
                </a:cubicBezTo>
                <a:cubicBezTo>
                  <a:pt x="23" y="27"/>
                  <a:pt x="20" y="28"/>
                  <a:pt x="19" y="28"/>
                </a:cubicBezTo>
                <a:cubicBezTo>
                  <a:pt x="17" y="27"/>
                  <a:pt x="13" y="26"/>
                  <a:pt x="17" y="24"/>
                </a:cubicBezTo>
                <a:cubicBezTo>
                  <a:pt x="19" y="24"/>
                  <a:pt x="22" y="22"/>
                  <a:pt x="24" y="22"/>
                </a:cubicBezTo>
                <a:cubicBezTo>
                  <a:pt x="26" y="22"/>
                  <a:pt x="28" y="22"/>
                  <a:pt x="29" y="22"/>
                </a:cubicBezTo>
                <a:cubicBezTo>
                  <a:pt x="29" y="22"/>
                  <a:pt x="32" y="20"/>
                  <a:pt x="31" y="20"/>
                </a:cubicBezTo>
                <a:cubicBezTo>
                  <a:pt x="30" y="19"/>
                  <a:pt x="25" y="20"/>
                  <a:pt x="24" y="20"/>
                </a:cubicBezTo>
                <a:cubicBezTo>
                  <a:pt x="22" y="21"/>
                  <a:pt x="21" y="21"/>
                  <a:pt x="19" y="21"/>
                </a:cubicBezTo>
                <a:cubicBezTo>
                  <a:pt x="17" y="21"/>
                  <a:pt x="19" y="20"/>
                  <a:pt x="19" y="19"/>
                </a:cubicBezTo>
                <a:cubicBezTo>
                  <a:pt x="19" y="16"/>
                  <a:pt x="13" y="21"/>
                  <a:pt x="12" y="21"/>
                </a:cubicBezTo>
                <a:cubicBezTo>
                  <a:pt x="12" y="21"/>
                  <a:pt x="11" y="22"/>
                  <a:pt x="11" y="22"/>
                </a:cubicBezTo>
                <a:cubicBezTo>
                  <a:pt x="9" y="20"/>
                  <a:pt x="9" y="22"/>
                  <a:pt x="9" y="23"/>
                </a:cubicBezTo>
                <a:cubicBezTo>
                  <a:pt x="9" y="23"/>
                  <a:pt x="6" y="21"/>
                  <a:pt x="5" y="21"/>
                </a:cubicBezTo>
                <a:cubicBezTo>
                  <a:pt x="4" y="21"/>
                  <a:pt x="0" y="22"/>
                  <a:pt x="0" y="20"/>
                </a:cubicBezTo>
                <a:cubicBezTo>
                  <a:pt x="0" y="18"/>
                  <a:pt x="2" y="19"/>
                  <a:pt x="4" y="18"/>
                </a:cubicBezTo>
                <a:cubicBezTo>
                  <a:pt x="6" y="18"/>
                  <a:pt x="8" y="18"/>
                  <a:pt x="9" y="17"/>
                </a:cubicBezTo>
                <a:cubicBezTo>
                  <a:pt x="9" y="17"/>
                  <a:pt x="12" y="16"/>
                  <a:pt x="11" y="16"/>
                </a:cubicBezTo>
                <a:cubicBezTo>
                  <a:pt x="9" y="15"/>
                  <a:pt x="6" y="16"/>
                  <a:pt x="5" y="16"/>
                </a:cubicBezTo>
                <a:cubicBezTo>
                  <a:pt x="2" y="16"/>
                  <a:pt x="0" y="14"/>
                  <a:pt x="4" y="14"/>
                </a:cubicBezTo>
                <a:cubicBezTo>
                  <a:pt x="6" y="14"/>
                  <a:pt x="10" y="13"/>
                  <a:pt x="12" y="13"/>
                </a:cubicBezTo>
                <a:cubicBezTo>
                  <a:pt x="11" y="13"/>
                  <a:pt x="4" y="14"/>
                  <a:pt x="4" y="12"/>
                </a:cubicBezTo>
                <a:cubicBezTo>
                  <a:pt x="3" y="10"/>
                  <a:pt x="12" y="11"/>
                  <a:pt x="13" y="10"/>
                </a:cubicBezTo>
                <a:cubicBezTo>
                  <a:pt x="13" y="10"/>
                  <a:pt x="9" y="9"/>
                  <a:pt x="9" y="8"/>
                </a:cubicBezTo>
                <a:cubicBezTo>
                  <a:pt x="8" y="7"/>
                  <a:pt x="14" y="6"/>
                  <a:pt x="14" y="6"/>
                </a:cubicBezTo>
                <a:cubicBezTo>
                  <a:pt x="17" y="6"/>
                  <a:pt x="15" y="10"/>
                  <a:pt x="17" y="10"/>
                </a:cubicBezTo>
                <a:cubicBezTo>
                  <a:pt x="20" y="10"/>
                  <a:pt x="22" y="10"/>
                  <a:pt x="25" y="11"/>
                </a:cubicBezTo>
                <a:cubicBezTo>
                  <a:pt x="26" y="12"/>
                  <a:pt x="28" y="13"/>
                  <a:pt x="29" y="14"/>
                </a:cubicBezTo>
                <a:cubicBezTo>
                  <a:pt x="31" y="16"/>
                  <a:pt x="30" y="17"/>
                  <a:pt x="32" y="17"/>
                </a:cubicBezTo>
                <a:cubicBezTo>
                  <a:pt x="35" y="17"/>
                  <a:pt x="37" y="17"/>
                  <a:pt x="39" y="16"/>
                </a:cubicBezTo>
                <a:cubicBezTo>
                  <a:pt x="43" y="15"/>
                  <a:pt x="37" y="14"/>
                  <a:pt x="37" y="13"/>
                </a:cubicBezTo>
                <a:cubicBezTo>
                  <a:pt x="37" y="13"/>
                  <a:pt x="45" y="12"/>
                  <a:pt x="38" y="9"/>
                </a:cubicBezTo>
                <a:cubicBezTo>
                  <a:pt x="37" y="9"/>
                  <a:pt x="35" y="9"/>
                  <a:pt x="36" y="8"/>
                </a:cubicBezTo>
                <a:cubicBezTo>
                  <a:pt x="37" y="7"/>
                  <a:pt x="38" y="6"/>
                  <a:pt x="38" y="5"/>
                </a:cubicBezTo>
                <a:cubicBezTo>
                  <a:pt x="39" y="4"/>
                  <a:pt x="43" y="0"/>
                  <a:pt x="43" y="3"/>
                </a:cubicBezTo>
                <a:cubicBezTo>
                  <a:pt x="43" y="4"/>
                  <a:pt x="44" y="5"/>
                  <a:pt x="44" y="7"/>
                </a:cubicBezTo>
                <a:cubicBezTo>
                  <a:pt x="45" y="7"/>
                  <a:pt x="45" y="8"/>
                  <a:pt x="45" y="9"/>
                </a:cubicBezTo>
                <a:cubicBezTo>
                  <a:pt x="46" y="10"/>
                  <a:pt x="44" y="9"/>
                  <a:pt x="44" y="10"/>
                </a:cubicBezTo>
                <a:cubicBezTo>
                  <a:pt x="44" y="12"/>
                  <a:pt x="47" y="10"/>
                  <a:pt x="47" y="11"/>
                </a:cubicBezTo>
                <a:cubicBezTo>
                  <a:pt x="47" y="13"/>
                  <a:pt x="50" y="14"/>
                  <a:pt x="51" y="14"/>
                </a:cubicBezTo>
                <a:cubicBezTo>
                  <a:pt x="53" y="14"/>
                  <a:pt x="53" y="15"/>
                  <a:pt x="53" y="13"/>
                </a:cubicBezTo>
                <a:cubicBezTo>
                  <a:pt x="53" y="11"/>
                  <a:pt x="55" y="11"/>
                  <a:pt x="57" y="12"/>
                </a:cubicBezTo>
                <a:cubicBezTo>
                  <a:pt x="58" y="12"/>
                  <a:pt x="60" y="14"/>
                  <a:pt x="59" y="15"/>
                </a:cubicBezTo>
                <a:cubicBezTo>
                  <a:pt x="59" y="16"/>
                  <a:pt x="58" y="19"/>
                  <a:pt x="58" y="20"/>
                </a:cubicBezTo>
                <a:cubicBezTo>
                  <a:pt x="57" y="21"/>
                  <a:pt x="51" y="22"/>
                  <a:pt x="50" y="22"/>
                </a:cubicBezTo>
                <a:cubicBezTo>
                  <a:pt x="48" y="21"/>
                  <a:pt x="51" y="22"/>
                  <a:pt x="50" y="2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49" name="Freeform 579">
            <a:extLst>
              <a:ext uri="{FF2B5EF4-FFF2-40B4-BE49-F238E27FC236}">
                <a16:creationId xmlns:a16="http://schemas.microsoft.com/office/drawing/2014/main" id="{667A8BF5-2AAD-57A8-87AD-65F224025E82}"/>
              </a:ext>
            </a:extLst>
          </p:cNvPr>
          <p:cNvSpPr/>
          <p:nvPr/>
        </p:nvSpPr>
        <p:spPr bwMode="auto">
          <a:xfrm>
            <a:off x="7330716" y="2634414"/>
            <a:ext cx="29681" cy="24689"/>
          </a:xfrm>
          <a:custGeom>
            <a:avLst/>
            <a:gdLst>
              <a:gd name="T0" fmla="*/ 9 w 10"/>
              <a:gd name="T1" fmla="*/ 1 h 7"/>
              <a:gd name="T2" fmla="*/ 0 w 10"/>
              <a:gd name="T3" fmla="*/ 5 h 7"/>
              <a:gd name="T4" fmla="*/ 6 w 10"/>
              <a:gd name="T5" fmla="*/ 5 h 7"/>
              <a:gd name="T6" fmla="*/ 9 w 10"/>
              <a:gd name="T7" fmla="*/ 1 h 7"/>
              <a:gd name="T8" fmla="*/ 9 w 10"/>
              <a:gd name="T9" fmla="*/ 1 h 7"/>
            </a:gdLst>
            <a:ahLst/>
            <a:cxnLst>
              <a:cxn ang="0">
                <a:pos x="T0" y="T1"/>
              </a:cxn>
              <a:cxn ang="0">
                <a:pos x="T2" y="T3"/>
              </a:cxn>
              <a:cxn ang="0">
                <a:pos x="T4" y="T5"/>
              </a:cxn>
              <a:cxn ang="0">
                <a:pos x="T6" y="T7"/>
              </a:cxn>
              <a:cxn ang="0">
                <a:pos x="T8" y="T9"/>
              </a:cxn>
            </a:cxnLst>
            <a:rect l="0" t="0" r="r" b="b"/>
            <a:pathLst>
              <a:path w="10" h="7">
                <a:moveTo>
                  <a:pt x="9" y="1"/>
                </a:moveTo>
                <a:cubicBezTo>
                  <a:pt x="8" y="1"/>
                  <a:pt x="0" y="5"/>
                  <a:pt x="0" y="5"/>
                </a:cubicBezTo>
                <a:cubicBezTo>
                  <a:pt x="2" y="6"/>
                  <a:pt x="5" y="7"/>
                  <a:pt x="6" y="5"/>
                </a:cubicBezTo>
                <a:cubicBezTo>
                  <a:pt x="7" y="4"/>
                  <a:pt x="9" y="0"/>
                  <a:pt x="9" y="1"/>
                </a:cubicBezTo>
                <a:cubicBezTo>
                  <a:pt x="7" y="1"/>
                  <a:pt x="10" y="0"/>
                  <a:pt x="9"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50" name="Freeform 580">
            <a:extLst>
              <a:ext uri="{FF2B5EF4-FFF2-40B4-BE49-F238E27FC236}">
                <a16:creationId xmlns:a16="http://schemas.microsoft.com/office/drawing/2014/main" id="{732C61F1-0075-F870-A5D8-4D5583D77623}"/>
              </a:ext>
            </a:extLst>
          </p:cNvPr>
          <p:cNvSpPr/>
          <p:nvPr/>
        </p:nvSpPr>
        <p:spPr bwMode="auto">
          <a:xfrm>
            <a:off x="7279268" y="2580098"/>
            <a:ext cx="106854" cy="61724"/>
          </a:xfrm>
          <a:custGeom>
            <a:avLst/>
            <a:gdLst>
              <a:gd name="T0" fmla="*/ 30 w 37"/>
              <a:gd name="T1" fmla="*/ 12 h 17"/>
              <a:gd name="T2" fmla="*/ 27 w 37"/>
              <a:gd name="T3" fmla="*/ 13 h 17"/>
              <a:gd name="T4" fmla="*/ 26 w 37"/>
              <a:gd name="T5" fmla="*/ 10 h 17"/>
              <a:gd name="T6" fmla="*/ 23 w 37"/>
              <a:gd name="T7" fmla="*/ 8 h 17"/>
              <a:gd name="T8" fmla="*/ 22 w 37"/>
              <a:gd name="T9" fmla="*/ 10 h 17"/>
              <a:gd name="T10" fmla="*/ 21 w 37"/>
              <a:gd name="T11" fmla="*/ 9 h 17"/>
              <a:gd name="T12" fmla="*/ 20 w 37"/>
              <a:gd name="T13" fmla="*/ 13 h 17"/>
              <a:gd name="T14" fmla="*/ 17 w 37"/>
              <a:gd name="T15" fmla="*/ 14 h 17"/>
              <a:gd name="T16" fmla="*/ 16 w 37"/>
              <a:gd name="T17" fmla="*/ 16 h 17"/>
              <a:gd name="T18" fmla="*/ 12 w 37"/>
              <a:gd name="T19" fmla="*/ 17 h 17"/>
              <a:gd name="T20" fmla="*/ 10 w 37"/>
              <a:gd name="T21" fmla="*/ 15 h 17"/>
              <a:gd name="T22" fmla="*/ 5 w 37"/>
              <a:gd name="T23" fmla="*/ 16 h 17"/>
              <a:gd name="T24" fmla="*/ 1 w 37"/>
              <a:gd name="T25" fmla="*/ 17 h 17"/>
              <a:gd name="T26" fmla="*/ 2 w 37"/>
              <a:gd name="T27" fmla="*/ 13 h 17"/>
              <a:gd name="T28" fmla="*/ 0 w 37"/>
              <a:gd name="T29" fmla="*/ 14 h 17"/>
              <a:gd name="T30" fmla="*/ 6 w 37"/>
              <a:gd name="T31" fmla="*/ 12 h 17"/>
              <a:gd name="T32" fmla="*/ 9 w 37"/>
              <a:gd name="T33" fmla="*/ 10 h 17"/>
              <a:gd name="T34" fmla="*/ 13 w 37"/>
              <a:gd name="T35" fmla="*/ 7 h 17"/>
              <a:gd name="T36" fmla="*/ 18 w 37"/>
              <a:gd name="T37" fmla="*/ 3 h 17"/>
              <a:gd name="T38" fmla="*/ 24 w 37"/>
              <a:gd name="T39" fmla="*/ 3 h 17"/>
              <a:gd name="T40" fmla="*/ 30 w 37"/>
              <a:gd name="T41" fmla="*/ 3 h 17"/>
              <a:gd name="T42" fmla="*/ 32 w 37"/>
              <a:gd name="T43" fmla="*/ 0 h 17"/>
              <a:gd name="T44" fmla="*/ 36 w 37"/>
              <a:gd name="T45" fmla="*/ 2 h 17"/>
              <a:gd name="T46" fmla="*/ 34 w 37"/>
              <a:gd name="T47" fmla="*/ 4 h 17"/>
              <a:gd name="T48" fmla="*/ 34 w 37"/>
              <a:gd name="T49" fmla="*/ 7 h 17"/>
              <a:gd name="T50" fmla="*/ 35 w 37"/>
              <a:gd name="T51" fmla="*/ 9 h 17"/>
              <a:gd name="T52" fmla="*/ 31 w 37"/>
              <a:gd name="T53" fmla="*/ 10 h 17"/>
              <a:gd name="T54" fmla="*/ 30 w 37"/>
              <a:gd name="T55" fmla="*/ 12 h 17"/>
              <a:gd name="T56" fmla="*/ 30 w 37"/>
              <a:gd name="T5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17">
                <a:moveTo>
                  <a:pt x="30" y="12"/>
                </a:moveTo>
                <a:cubicBezTo>
                  <a:pt x="29" y="13"/>
                  <a:pt x="27" y="13"/>
                  <a:pt x="27" y="13"/>
                </a:cubicBezTo>
                <a:cubicBezTo>
                  <a:pt x="24" y="13"/>
                  <a:pt x="25" y="11"/>
                  <a:pt x="26" y="10"/>
                </a:cubicBezTo>
                <a:cubicBezTo>
                  <a:pt x="27" y="8"/>
                  <a:pt x="24" y="7"/>
                  <a:pt x="23" y="8"/>
                </a:cubicBezTo>
                <a:cubicBezTo>
                  <a:pt x="23" y="9"/>
                  <a:pt x="23" y="10"/>
                  <a:pt x="22" y="10"/>
                </a:cubicBezTo>
                <a:cubicBezTo>
                  <a:pt x="22" y="10"/>
                  <a:pt x="21" y="10"/>
                  <a:pt x="21" y="9"/>
                </a:cubicBezTo>
                <a:cubicBezTo>
                  <a:pt x="20" y="10"/>
                  <a:pt x="21" y="12"/>
                  <a:pt x="20" y="13"/>
                </a:cubicBezTo>
                <a:cubicBezTo>
                  <a:pt x="19" y="15"/>
                  <a:pt x="18" y="13"/>
                  <a:pt x="17" y="14"/>
                </a:cubicBezTo>
                <a:cubicBezTo>
                  <a:pt x="16" y="14"/>
                  <a:pt x="17" y="16"/>
                  <a:pt x="16" y="16"/>
                </a:cubicBezTo>
                <a:cubicBezTo>
                  <a:pt x="16" y="17"/>
                  <a:pt x="13" y="17"/>
                  <a:pt x="12" y="17"/>
                </a:cubicBezTo>
                <a:cubicBezTo>
                  <a:pt x="11" y="16"/>
                  <a:pt x="11" y="14"/>
                  <a:pt x="10" y="15"/>
                </a:cubicBezTo>
                <a:cubicBezTo>
                  <a:pt x="8" y="16"/>
                  <a:pt x="7" y="16"/>
                  <a:pt x="5" y="16"/>
                </a:cubicBezTo>
                <a:cubicBezTo>
                  <a:pt x="4" y="16"/>
                  <a:pt x="2" y="17"/>
                  <a:pt x="1" y="17"/>
                </a:cubicBezTo>
                <a:cubicBezTo>
                  <a:pt x="0" y="17"/>
                  <a:pt x="3" y="14"/>
                  <a:pt x="2" y="13"/>
                </a:cubicBezTo>
                <a:cubicBezTo>
                  <a:pt x="2" y="13"/>
                  <a:pt x="1" y="14"/>
                  <a:pt x="0" y="14"/>
                </a:cubicBezTo>
                <a:cubicBezTo>
                  <a:pt x="0" y="13"/>
                  <a:pt x="5" y="12"/>
                  <a:pt x="6" y="12"/>
                </a:cubicBezTo>
                <a:cubicBezTo>
                  <a:pt x="8" y="12"/>
                  <a:pt x="8" y="11"/>
                  <a:pt x="9" y="10"/>
                </a:cubicBezTo>
                <a:cubicBezTo>
                  <a:pt x="11" y="8"/>
                  <a:pt x="12" y="8"/>
                  <a:pt x="13" y="7"/>
                </a:cubicBezTo>
                <a:cubicBezTo>
                  <a:pt x="15" y="5"/>
                  <a:pt x="16" y="3"/>
                  <a:pt x="18" y="3"/>
                </a:cubicBezTo>
                <a:cubicBezTo>
                  <a:pt x="20" y="2"/>
                  <a:pt x="22" y="2"/>
                  <a:pt x="24" y="3"/>
                </a:cubicBezTo>
                <a:cubicBezTo>
                  <a:pt x="26" y="3"/>
                  <a:pt x="29" y="4"/>
                  <a:pt x="30" y="3"/>
                </a:cubicBezTo>
                <a:cubicBezTo>
                  <a:pt x="31" y="2"/>
                  <a:pt x="30" y="0"/>
                  <a:pt x="32" y="0"/>
                </a:cubicBezTo>
                <a:cubicBezTo>
                  <a:pt x="32" y="0"/>
                  <a:pt x="36" y="1"/>
                  <a:pt x="36" y="2"/>
                </a:cubicBezTo>
                <a:cubicBezTo>
                  <a:pt x="37" y="2"/>
                  <a:pt x="34" y="3"/>
                  <a:pt x="34" y="4"/>
                </a:cubicBezTo>
                <a:cubicBezTo>
                  <a:pt x="34" y="5"/>
                  <a:pt x="37" y="6"/>
                  <a:pt x="34" y="7"/>
                </a:cubicBezTo>
                <a:cubicBezTo>
                  <a:pt x="33" y="8"/>
                  <a:pt x="36" y="9"/>
                  <a:pt x="35" y="9"/>
                </a:cubicBezTo>
                <a:cubicBezTo>
                  <a:pt x="33" y="10"/>
                  <a:pt x="32" y="10"/>
                  <a:pt x="31" y="10"/>
                </a:cubicBezTo>
                <a:cubicBezTo>
                  <a:pt x="31" y="11"/>
                  <a:pt x="31" y="11"/>
                  <a:pt x="30" y="12"/>
                </a:cubicBezTo>
                <a:cubicBezTo>
                  <a:pt x="29" y="13"/>
                  <a:pt x="31" y="11"/>
                  <a:pt x="30" y="1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51" name="Freeform 581">
            <a:extLst>
              <a:ext uri="{FF2B5EF4-FFF2-40B4-BE49-F238E27FC236}">
                <a16:creationId xmlns:a16="http://schemas.microsoft.com/office/drawing/2014/main" id="{932732F7-FC2F-0226-4DE6-7C2C3B06B5BE}"/>
              </a:ext>
            </a:extLst>
          </p:cNvPr>
          <p:cNvSpPr/>
          <p:nvPr/>
        </p:nvSpPr>
        <p:spPr bwMode="auto">
          <a:xfrm>
            <a:off x="7395026" y="2604785"/>
            <a:ext cx="22756" cy="7407"/>
          </a:xfrm>
          <a:custGeom>
            <a:avLst/>
            <a:gdLst>
              <a:gd name="T0" fmla="*/ 6 w 8"/>
              <a:gd name="T1" fmla="*/ 2 h 2"/>
              <a:gd name="T2" fmla="*/ 3 w 8"/>
              <a:gd name="T3" fmla="*/ 0 h 2"/>
              <a:gd name="T4" fmla="*/ 6 w 8"/>
              <a:gd name="T5" fmla="*/ 2 h 2"/>
            </a:gdLst>
            <a:ahLst/>
            <a:cxnLst>
              <a:cxn ang="0">
                <a:pos x="T0" y="T1"/>
              </a:cxn>
              <a:cxn ang="0">
                <a:pos x="T2" y="T3"/>
              </a:cxn>
              <a:cxn ang="0">
                <a:pos x="T4" y="T5"/>
              </a:cxn>
            </a:cxnLst>
            <a:rect l="0" t="0" r="r" b="b"/>
            <a:pathLst>
              <a:path w="8" h="2">
                <a:moveTo>
                  <a:pt x="6" y="2"/>
                </a:moveTo>
                <a:cubicBezTo>
                  <a:pt x="4" y="2"/>
                  <a:pt x="0" y="1"/>
                  <a:pt x="3" y="0"/>
                </a:cubicBezTo>
                <a:cubicBezTo>
                  <a:pt x="5" y="0"/>
                  <a:pt x="8" y="2"/>
                  <a:pt x="6"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52" name="Freeform 582">
            <a:extLst>
              <a:ext uri="{FF2B5EF4-FFF2-40B4-BE49-F238E27FC236}">
                <a16:creationId xmlns:a16="http://schemas.microsoft.com/office/drawing/2014/main" id="{DD6704FC-AD01-866C-196A-510FAA8F6D1E}"/>
              </a:ext>
            </a:extLst>
          </p:cNvPr>
          <p:cNvSpPr/>
          <p:nvPr/>
        </p:nvSpPr>
        <p:spPr bwMode="auto">
          <a:xfrm>
            <a:off x="7414814" y="2554174"/>
            <a:ext cx="61343" cy="35799"/>
          </a:xfrm>
          <a:custGeom>
            <a:avLst/>
            <a:gdLst>
              <a:gd name="T0" fmla="*/ 7 w 21"/>
              <a:gd name="T1" fmla="*/ 9 h 10"/>
              <a:gd name="T2" fmla="*/ 2 w 21"/>
              <a:gd name="T3" fmla="*/ 4 h 10"/>
              <a:gd name="T4" fmla="*/ 9 w 21"/>
              <a:gd name="T5" fmla="*/ 2 h 10"/>
              <a:gd name="T6" fmla="*/ 17 w 21"/>
              <a:gd name="T7" fmla="*/ 0 h 10"/>
              <a:gd name="T8" fmla="*/ 19 w 21"/>
              <a:gd name="T9" fmla="*/ 2 h 10"/>
              <a:gd name="T10" fmla="*/ 14 w 21"/>
              <a:gd name="T11" fmla="*/ 4 h 10"/>
              <a:gd name="T12" fmla="*/ 15 w 21"/>
              <a:gd name="T13" fmla="*/ 7 h 10"/>
              <a:gd name="T14" fmla="*/ 7 w 21"/>
              <a:gd name="T15" fmla="*/ 9 h 10"/>
              <a:gd name="T16" fmla="*/ 7 w 21"/>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
                <a:moveTo>
                  <a:pt x="7" y="9"/>
                </a:moveTo>
                <a:cubicBezTo>
                  <a:pt x="6" y="9"/>
                  <a:pt x="0" y="6"/>
                  <a:pt x="2" y="4"/>
                </a:cubicBezTo>
                <a:cubicBezTo>
                  <a:pt x="4" y="2"/>
                  <a:pt x="7" y="2"/>
                  <a:pt x="9" y="2"/>
                </a:cubicBezTo>
                <a:cubicBezTo>
                  <a:pt x="12" y="1"/>
                  <a:pt x="15" y="0"/>
                  <a:pt x="17" y="0"/>
                </a:cubicBezTo>
                <a:cubicBezTo>
                  <a:pt x="18" y="0"/>
                  <a:pt x="21" y="1"/>
                  <a:pt x="19" y="2"/>
                </a:cubicBezTo>
                <a:cubicBezTo>
                  <a:pt x="18" y="3"/>
                  <a:pt x="15" y="2"/>
                  <a:pt x="14" y="4"/>
                </a:cubicBezTo>
                <a:cubicBezTo>
                  <a:pt x="14" y="4"/>
                  <a:pt x="19" y="6"/>
                  <a:pt x="15" y="7"/>
                </a:cubicBezTo>
                <a:cubicBezTo>
                  <a:pt x="13" y="8"/>
                  <a:pt x="10" y="10"/>
                  <a:pt x="7" y="9"/>
                </a:cubicBezTo>
                <a:cubicBezTo>
                  <a:pt x="5" y="9"/>
                  <a:pt x="9" y="10"/>
                  <a:pt x="7" y="9"/>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53" name="Freeform 583">
            <a:extLst>
              <a:ext uri="{FF2B5EF4-FFF2-40B4-BE49-F238E27FC236}">
                <a16:creationId xmlns:a16="http://schemas.microsoft.com/office/drawing/2014/main" id="{EA4EE09B-B8C7-AB6B-48B3-9FA8C2E2C761}"/>
              </a:ext>
            </a:extLst>
          </p:cNvPr>
          <p:cNvSpPr/>
          <p:nvPr/>
        </p:nvSpPr>
        <p:spPr bwMode="auto">
          <a:xfrm>
            <a:off x="7389089" y="2561580"/>
            <a:ext cx="22756" cy="14814"/>
          </a:xfrm>
          <a:custGeom>
            <a:avLst/>
            <a:gdLst>
              <a:gd name="T0" fmla="*/ 6 w 8"/>
              <a:gd name="T1" fmla="*/ 4 h 4"/>
              <a:gd name="T2" fmla="*/ 3 w 8"/>
              <a:gd name="T3" fmla="*/ 0 h 4"/>
              <a:gd name="T4" fmla="*/ 6 w 8"/>
              <a:gd name="T5" fmla="*/ 4 h 4"/>
            </a:gdLst>
            <a:ahLst/>
            <a:cxnLst>
              <a:cxn ang="0">
                <a:pos x="T0" y="T1"/>
              </a:cxn>
              <a:cxn ang="0">
                <a:pos x="T2" y="T3"/>
              </a:cxn>
              <a:cxn ang="0">
                <a:pos x="T4" y="T5"/>
              </a:cxn>
            </a:cxnLst>
            <a:rect l="0" t="0" r="r" b="b"/>
            <a:pathLst>
              <a:path w="8" h="4">
                <a:moveTo>
                  <a:pt x="6" y="4"/>
                </a:moveTo>
                <a:cubicBezTo>
                  <a:pt x="4" y="4"/>
                  <a:pt x="0" y="0"/>
                  <a:pt x="3" y="0"/>
                </a:cubicBezTo>
                <a:cubicBezTo>
                  <a:pt x="6" y="0"/>
                  <a:pt x="8" y="3"/>
                  <a:pt x="6"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54" name="Freeform 584">
            <a:extLst>
              <a:ext uri="{FF2B5EF4-FFF2-40B4-BE49-F238E27FC236}">
                <a16:creationId xmlns:a16="http://schemas.microsoft.com/office/drawing/2014/main" id="{2110A869-13E3-2609-04C4-35DE184C8988}"/>
              </a:ext>
            </a:extLst>
          </p:cNvPr>
          <p:cNvSpPr/>
          <p:nvPr/>
        </p:nvSpPr>
        <p:spPr bwMode="auto">
          <a:xfrm>
            <a:off x="7420751" y="2528250"/>
            <a:ext cx="61343" cy="25924"/>
          </a:xfrm>
          <a:custGeom>
            <a:avLst/>
            <a:gdLst>
              <a:gd name="T0" fmla="*/ 1 w 21"/>
              <a:gd name="T1" fmla="*/ 5 h 7"/>
              <a:gd name="T2" fmla="*/ 4 w 21"/>
              <a:gd name="T3" fmla="*/ 4 h 7"/>
              <a:gd name="T4" fmla="*/ 9 w 21"/>
              <a:gd name="T5" fmla="*/ 1 h 7"/>
              <a:gd name="T6" fmla="*/ 18 w 21"/>
              <a:gd name="T7" fmla="*/ 3 h 7"/>
              <a:gd name="T8" fmla="*/ 11 w 21"/>
              <a:gd name="T9" fmla="*/ 6 h 7"/>
              <a:gd name="T10" fmla="*/ 6 w 21"/>
              <a:gd name="T11" fmla="*/ 6 h 7"/>
              <a:gd name="T12" fmla="*/ 1 w 21"/>
              <a:gd name="T13" fmla="*/ 5 h 7"/>
              <a:gd name="T14" fmla="*/ 1 w 2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 y="5"/>
                </a:moveTo>
                <a:cubicBezTo>
                  <a:pt x="0" y="5"/>
                  <a:pt x="3" y="4"/>
                  <a:pt x="4" y="4"/>
                </a:cubicBezTo>
                <a:cubicBezTo>
                  <a:pt x="6" y="3"/>
                  <a:pt x="7" y="2"/>
                  <a:pt x="9" y="1"/>
                </a:cubicBezTo>
                <a:cubicBezTo>
                  <a:pt x="12" y="0"/>
                  <a:pt x="15" y="1"/>
                  <a:pt x="18" y="3"/>
                </a:cubicBezTo>
                <a:cubicBezTo>
                  <a:pt x="21" y="6"/>
                  <a:pt x="12" y="6"/>
                  <a:pt x="11" y="6"/>
                </a:cubicBezTo>
                <a:cubicBezTo>
                  <a:pt x="9" y="6"/>
                  <a:pt x="8" y="7"/>
                  <a:pt x="6" y="6"/>
                </a:cubicBezTo>
                <a:cubicBezTo>
                  <a:pt x="4" y="5"/>
                  <a:pt x="2" y="6"/>
                  <a:pt x="1" y="5"/>
                </a:cubicBezTo>
                <a:cubicBezTo>
                  <a:pt x="0" y="4"/>
                  <a:pt x="2" y="6"/>
                  <a:pt x="1" y="5"/>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55" name="Freeform 585">
            <a:extLst>
              <a:ext uri="{FF2B5EF4-FFF2-40B4-BE49-F238E27FC236}">
                <a16:creationId xmlns:a16="http://schemas.microsoft.com/office/drawing/2014/main" id="{E44974DA-1B9E-6971-C901-480AB5AAFF87}"/>
              </a:ext>
            </a:extLst>
          </p:cNvPr>
          <p:cNvSpPr/>
          <p:nvPr/>
        </p:nvSpPr>
        <p:spPr bwMode="auto">
          <a:xfrm>
            <a:off x="7569158" y="2604785"/>
            <a:ext cx="81129" cy="69131"/>
          </a:xfrm>
          <a:custGeom>
            <a:avLst/>
            <a:gdLst>
              <a:gd name="T0" fmla="*/ 22 w 28"/>
              <a:gd name="T1" fmla="*/ 19 h 19"/>
              <a:gd name="T2" fmla="*/ 15 w 28"/>
              <a:gd name="T3" fmla="*/ 19 h 19"/>
              <a:gd name="T4" fmla="*/ 15 w 28"/>
              <a:gd name="T5" fmla="*/ 17 h 19"/>
              <a:gd name="T6" fmla="*/ 12 w 28"/>
              <a:gd name="T7" fmla="*/ 15 h 19"/>
              <a:gd name="T8" fmla="*/ 17 w 28"/>
              <a:gd name="T9" fmla="*/ 13 h 19"/>
              <a:gd name="T10" fmla="*/ 16 w 28"/>
              <a:gd name="T11" fmla="*/ 12 h 19"/>
              <a:gd name="T12" fmla="*/ 9 w 28"/>
              <a:gd name="T13" fmla="*/ 13 h 19"/>
              <a:gd name="T14" fmla="*/ 2 w 28"/>
              <a:gd name="T15" fmla="*/ 13 h 19"/>
              <a:gd name="T16" fmla="*/ 1 w 28"/>
              <a:gd name="T17" fmla="*/ 12 h 19"/>
              <a:gd name="T18" fmla="*/ 7 w 28"/>
              <a:gd name="T19" fmla="*/ 10 h 19"/>
              <a:gd name="T20" fmla="*/ 4 w 28"/>
              <a:gd name="T21" fmla="*/ 8 h 19"/>
              <a:gd name="T22" fmla="*/ 7 w 28"/>
              <a:gd name="T23" fmla="*/ 6 h 19"/>
              <a:gd name="T24" fmla="*/ 3 w 28"/>
              <a:gd name="T25" fmla="*/ 6 h 19"/>
              <a:gd name="T26" fmla="*/ 7 w 28"/>
              <a:gd name="T27" fmla="*/ 4 h 19"/>
              <a:gd name="T28" fmla="*/ 13 w 28"/>
              <a:gd name="T29" fmla="*/ 8 h 19"/>
              <a:gd name="T30" fmla="*/ 16 w 28"/>
              <a:gd name="T31" fmla="*/ 9 h 19"/>
              <a:gd name="T32" fmla="*/ 13 w 28"/>
              <a:gd name="T33" fmla="*/ 7 h 19"/>
              <a:gd name="T34" fmla="*/ 14 w 28"/>
              <a:gd name="T35" fmla="*/ 5 h 19"/>
              <a:gd name="T36" fmla="*/ 11 w 28"/>
              <a:gd name="T37" fmla="*/ 4 h 19"/>
              <a:gd name="T38" fmla="*/ 11 w 28"/>
              <a:gd name="T39" fmla="*/ 2 h 19"/>
              <a:gd name="T40" fmla="*/ 7 w 28"/>
              <a:gd name="T41" fmla="*/ 3 h 19"/>
              <a:gd name="T42" fmla="*/ 13 w 28"/>
              <a:gd name="T43" fmla="*/ 1 h 19"/>
              <a:gd name="T44" fmla="*/ 12 w 28"/>
              <a:gd name="T45" fmla="*/ 2 h 19"/>
              <a:gd name="T46" fmla="*/ 15 w 28"/>
              <a:gd name="T47" fmla="*/ 3 h 19"/>
              <a:gd name="T48" fmla="*/ 21 w 28"/>
              <a:gd name="T49" fmla="*/ 2 h 19"/>
              <a:gd name="T50" fmla="*/ 26 w 28"/>
              <a:gd name="T51" fmla="*/ 8 h 19"/>
              <a:gd name="T52" fmla="*/ 27 w 28"/>
              <a:gd name="T53" fmla="*/ 12 h 19"/>
              <a:gd name="T54" fmla="*/ 26 w 28"/>
              <a:gd name="T55" fmla="*/ 14 h 19"/>
              <a:gd name="T56" fmla="*/ 26 w 28"/>
              <a:gd name="T57" fmla="*/ 17 h 19"/>
              <a:gd name="T58" fmla="*/ 22 w 28"/>
              <a:gd name="T5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9">
                <a:moveTo>
                  <a:pt x="22" y="19"/>
                </a:moveTo>
                <a:cubicBezTo>
                  <a:pt x="20" y="19"/>
                  <a:pt x="17" y="19"/>
                  <a:pt x="15" y="19"/>
                </a:cubicBezTo>
                <a:cubicBezTo>
                  <a:pt x="12" y="19"/>
                  <a:pt x="15" y="18"/>
                  <a:pt x="15" y="17"/>
                </a:cubicBezTo>
                <a:cubicBezTo>
                  <a:pt x="16" y="16"/>
                  <a:pt x="11" y="16"/>
                  <a:pt x="12" y="15"/>
                </a:cubicBezTo>
                <a:cubicBezTo>
                  <a:pt x="13" y="14"/>
                  <a:pt x="15" y="13"/>
                  <a:pt x="17" y="13"/>
                </a:cubicBezTo>
                <a:cubicBezTo>
                  <a:pt x="18" y="12"/>
                  <a:pt x="17" y="12"/>
                  <a:pt x="16" y="12"/>
                </a:cubicBezTo>
                <a:cubicBezTo>
                  <a:pt x="14" y="11"/>
                  <a:pt x="12" y="12"/>
                  <a:pt x="9" y="13"/>
                </a:cubicBezTo>
                <a:cubicBezTo>
                  <a:pt x="7" y="13"/>
                  <a:pt x="5" y="13"/>
                  <a:pt x="2" y="13"/>
                </a:cubicBezTo>
                <a:cubicBezTo>
                  <a:pt x="2" y="14"/>
                  <a:pt x="0" y="14"/>
                  <a:pt x="1" y="12"/>
                </a:cubicBezTo>
                <a:cubicBezTo>
                  <a:pt x="3" y="10"/>
                  <a:pt x="5" y="11"/>
                  <a:pt x="7" y="10"/>
                </a:cubicBezTo>
                <a:cubicBezTo>
                  <a:pt x="11" y="9"/>
                  <a:pt x="4" y="9"/>
                  <a:pt x="4" y="8"/>
                </a:cubicBezTo>
                <a:cubicBezTo>
                  <a:pt x="3" y="8"/>
                  <a:pt x="7" y="6"/>
                  <a:pt x="7" y="6"/>
                </a:cubicBezTo>
                <a:cubicBezTo>
                  <a:pt x="7" y="6"/>
                  <a:pt x="4" y="6"/>
                  <a:pt x="3" y="6"/>
                </a:cubicBezTo>
                <a:cubicBezTo>
                  <a:pt x="3" y="5"/>
                  <a:pt x="6" y="4"/>
                  <a:pt x="7" y="4"/>
                </a:cubicBezTo>
                <a:cubicBezTo>
                  <a:pt x="9" y="4"/>
                  <a:pt x="11" y="7"/>
                  <a:pt x="13" y="8"/>
                </a:cubicBezTo>
                <a:cubicBezTo>
                  <a:pt x="14" y="8"/>
                  <a:pt x="15" y="10"/>
                  <a:pt x="16" y="9"/>
                </a:cubicBezTo>
                <a:cubicBezTo>
                  <a:pt x="19" y="7"/>
                  <a:pt x="13" y="7"/>
                  <a:pt x="13" y="7"/>
                </a:cubicBezTo>
                <a:cubicBezTo>
                  <a:pt x="14" y="7"/>
                  <a:pt x="18" y="6"/>
                  <a:pt x="14" y="5"/>
                </a:cubicBezTo>
                <a:cubicBezTo>
                  <a:pt x="13" y="5"/>
                  <a:pt x="12" y="5"/>
                  <a:pt x="11" y="4"/>
                </a:cubicBezTo>
                <a:cubicBezTo>
                  <a:pt x="9" y="3"/>
                  <a:pt x="11" y="3"/>
                  <a:pt x="11" y="2"/>
                </a:cubicBezTo>
                <a:cubicBezTo>
                  <a:pt x="10" y="2"/>
                  <a:pt x="7" y="3"/>
                  <a:pt x="7" y="3"/>
                </a:cubicBezTo>
                <a:cubicBezTo>
                  <a:pt x="6" y="2"/>
                  <a:pt x="13" y="1"/>
                  <a:pt x="13" y="1"/>
                </a:cubicBezTo>
                <a:cubicBezTo>
                  <a:pt x="13" y="1"/>
                  <a:pt x="12" y="2"/>
                  <a:pt x="12" y="2"/>
                </a:cubicBezTo>
                <a:cubicBezTo>
                  <a:pt x="11" y="3"/>
                  <a:pt x="14" y="3"/>
                  <a:pt x="15" y="3"/>
                </a:cubicBezTo>
                <a:cubicBezTo>
                  <a:pt x="18" y="4"/>
                  <a:pt x="19" y="4"/>
                  <a:pt x="21" y="2"/>
                </a:cubicBezTo>
                <a:cubicBezTo>
                  <a:pt x="24" y="0"/>
                  <a:pt x="27" y="6"/>
                  <a:pt x="26" y="8"/>
                </a:cubicBezTo>
                <a:cubicBezTo>
                  <a:pt x="26" y="10"/>
                  <a:pt x="26" y="11"/>
                  <a:pt x="27" y="12"/>
                </a:cubicBezTo>
                <a:cubicBezTo>
                  <a:pt x="28" y="14"/>
                  <a:pt x="28" y="15"/>
                  <a:pt x="26" y="14"/>
                </a:cubicBezTo>
                <a:cubicBezTo>
                  <a:pt x="24" y="12"/>
                  <a:pt x="25" y="16"/>
                  <a:pt x="26" y="17"/>
                </a:cubicBezTo>
                <a:cubicBezTo>
                  <a:pt x="27" y="18"/>
                  <a:pt x="23" y="19"/>
                  <a:pt x="22" y="19"/>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56" name="Freeform 586">
            <a:extLst>
              <a:ext uri="{FF2B5EF4-FFF2-40B4-BE49-F238E27FC236}">
                <a16:creationId xmlns:a16="http://schemas.microsoft.com/office/drawing/2014/main" id="{899F6585-98F0-C82C-D9F7-4D71D7563F95}"/>
              </a:ext>
            </a:extLst>
          </p:cNvPr>
          <p:cNvSpPr/>
          <p:nvPr/>
        </p:nvSpPr>
        <p:spPr bwMode="auto">
          <a:xfrm>
            <a:off x="7560254" y="2638117"/>
            <a:ext cx="25724" cy="9875"/>
          </a:xfrm>
          <a:custGeom>
            <a:avLst/>
            <a:gdLst>
              <a:gd name="T0" fmla="*/ 1 w 9"/>
              <a:gd name="T1" fmla="*/ 3 h 3"/>
              <a:gd name="T2" fmla="*/ 7 w 9"/>
              <a:gd name="T3" fmla="*/ 0 h 3"/>
              <a:gd name="T4" fmla="*/ 1 w 9"/>
              <a:gd name="T5" fmla="*/ 3 h 3"/>
            </a:gdLst>
            <a:ahLst/>
            <a:cxnLst>
              <a:cxn ang="0">
                <a:pos x="T0" y="T1"/>
              </a:cxn>
              <a:cxn ang="0">
                <a:pos x="T2" y="T3"/>
              </a:cxn>
              <a:cxn ang="0">
                <a:pos x="T4" y="T5"/>
              </a:cxn>
            </a:cxnLst>
            <a:rect l="0" t="0" r="r" b="b"/>
            <a:pathLst>
              <a:path w="9" h="3">
                <a:moveTo>
                  <a:pt x="1" y="3"/>
                </a:moveTo>
                <a:cubicBezTo>
                  <a:pt x="4" y="2"/>
                  <a:pt x="9" y="0"/>
                  <a:pt x="7" y="0"/>
                </a:cubicBezTo>
                <a:cubicBezTo>
                  <a:pt x="4" y="0"/>
                  <a:pt x="0" y="3"/>
                  <a:pt x="1"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57" name="Freeform 587">
            <a:extLst>
              <a:ext uri="{FF2B5EF4-FFF2-40B4-BE49-F238E27FC236}">
                <a16:creationId xmlns:a16="http://schemas.microsoft.com/office/drawing/2014/main" id="{5757A233-33B4-0D59-26A4-E1CD449CAC07}"/>
              </a:ext>
            </a:extLst>
          </p:cNvPr>
          <p:cNvSpPr/>
          <p:nvPr/>
        </p:nvSpPr>
        <p:spPr bwMode="auto">
          <a:xfrm>
            <a:off x="7554318" y="2634414"/>
            <a:ext cx="23745" cy="7407"/>
          </a:xfrm>
          <a:custGeom>
            <a:avLst/>
            <a:gdLst>
              <a:gd name="T0" fmla="*/ 1 w 8"/>
              <a:gd name="T1" fmla="*/ 2 h 2"/>
              <a:gd name="T2" fmla="*/ 6 w 8"/>
              <a:gd name="T3" fmla="*/ 0 h 2"/>
              <a:gd name="T4" fmla="*/ 1 w 8"/>
              <a:gd name="T5" fmla="*/ 2 h 2"/>
            </a:gdLst>
            <a:ahLst/>
            <a:cxnLst>
              <a:cxn ang="0">
                <a:pos x="T0" y="T1"/>
              </a:cxn>
              <a:cxn ang="0">
                <a:pos x="T2" y="T3"/>
              </a:cxn>
              <a:cxn ang="0">
                <a:pos x="T4" y="T5"/>
              </a:cxn>
            </a:cxnLst>
            <a:rect l="0" t="0" r="r" b="b"/>
            <a:pathLst>
              <a:path w="8" h="2">
                <a:moveTo>
                  <a:pt x="1" y="2"/>
                </a:moveTo>
                <a:cubicBezTo>
                  <a:pt x="0" y="2"/>
                  <a:pt x="4" y="0"/>
                  <a:pt x="6" y="0"/>
                </a:cubicBezTo>
                <a:cubicBezTo>
                  <a:pt x="8" y="0"/>
                  <a:pt x="4" y="2"/>
                  <a:pt x="1"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58" name="Freeform 588">
            <a:extLst>
              <a:ext uri="{FF2B5EF4-FFF2-40B4-BE49-F238E27FC236}">
                <a16:creationId xmlns:a16="http://schemas.microsoft.com/office/drawing/2014/main" id="{97CCABCC-D100-2208-6225-F648C1DD4169}"/>
              </a:ext>
            </a:extLst>
          </p:cNvPr>
          <p:cNvSpPr/>
          <p:nvPr/>
        </p:nvSpPr>
        <p:spPr bwMode="auto">
          <a:xfrm>
            <a:off x="7542445" y="2623303"/>
            <a:ext cx="29681" cy="18518"/>
          </a:xfrm>
          <a:custGeom>
            <a:avLst/>
            <a:gdLst>
              <a:gd name="T0" fmla="*/ 2 w 10"/>
              <a:gd name="T1" fmla="*/ 3 h 5"/>
              <a:gd name="T2" fmla="*/ 10 w 10"/>
              <a:gd name="T3" fmla="*/ 1 h 5"/>
              <a:gd name="T4" fmla="*/ 2 w 10"/>
              <a:gd name="T5" fmla="*/ 3 h 5"/>
            </a:gdLst>
            <a:ahLst/>
            <a:cxnLst>
              <a:cxn ang="0">
                <a:pos x="T0" y="T1"/>
              </a:cxn>
              <a:cxn ang="0">
                <a:pos x="T2" y="T3"/>
              </a:cxn>
              <a:cxn ang="0">
                <a:pos x="T4" y="T5"/>
              </a:cxn>
            </a:cxnLst>
            <a:rect l="0" t="0" r="r" b="b"/>
            <a:pathLst>
              <a:path w="10" h="5">
                <a:moveTo>
                  <a:pt x="2" y="3"/>
                </a:moveTo>
                <a:cubicBezTo>
                  <a:pt x="0" y="2"/>
                  <a:pt x="10" y="0"/>
                  <a:pt x="10" y="1"/>
                </a:cubicBezTo>
                <a:cubicBezTo>
                  <a:pt x="10" y="2"/>
                  <a:pt x="6" y="5"/>
                  <a:pt x="2"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59" name="Freeform 589">
            <a:extLst>
              <a:ext uri="{FF2B5EF4-FFF2-40B4-BE49-F238E27FC236}">
                <a16:creationId xmlns:a16="http://schemas.microsoft.com/office/drawing/2014/main" id="{E64D93E7-3C82-22CF-374C-90633FE72815}"/>
              </a:ext>
            </a:extLst>
          </p:cNvPr>
          <p:cNvSpPr/>
          <p:nvPr/>
        </p:nvSpPr>
        <p:spPr bwMode="auto">
          <a:xfrm>
            <a:off x="7545414" y="2608490"/>
            <a:ext cx="20777" cy="18518"/>
          </a:xfrm>
          <a:custGeom>
            <a:avLst/>
            <a:gdLst>
              <a:gd name="T0" fmla="*/ 1 w 7"/>
              <a:gd name="T1" fmla="*/ 5 h 5"/>
              <a:gd name="T2" fmla="*/ 0 w 7"/>
              <a:gd name="T3" fmla="*/ 1 h 5"/>
              <a:gd name="T4" fmla="*/ 4 w 7"/>
              <a:gd name="T5" fmla="*/ 2 h 5"/>
              <a:gd name="T6" fmla="*/ 7 w 7"/>
              <a:gd name="T7" fmla="*/ 4 h 5"/>
              <a:gd name="T8" fmla="*/ 1 w 7"/>
              <a:gd name="T9" fmla="*/ 5 h 5"/>
              <a:gd name="T10" fmla="*/ 1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1" y="5"/>
                </a:moveTo>
                <a:cubicBezTo>
                  <a:pt x="0" y="4"/>
                  <a:pt x="0" y="2"/>
                  <a:pt x="0" y="1"/>
                </a:cubicBezTo>
                <a:cubicBezTo>
                  <a:pt x="1" y="0"/>
                  <a:pt x="3" y="1"/>
                  <a:pt x="4" y="2"/>
                </a:cubicBezTo>
                <a:cubicBezTo>
                  <a:pt x="4" y="2"/>
                  <a:pt x="7" y="3"/>
                  <a:pt x="7" y="4"/>
                </a:cubicBezTo>
                <a:cubicBezTo>
                  <a:pt x="7" y="4"/>
                  <a:pt x="2" y="5"/>
                  <a:pt x="1" y="5"/>
                </a:cubicBezTo>
                <a:cubicBezTo>
                  <a:pt x="0" y="4"/>
                  <a:pt x="4" y="5"/>
                  <a:pt x="1" y="5"/>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60" name="Freeform 590">
            <a:extLst>
              <a:ext uri="{FF2B5EF4-FFF2-40B4-BE49-F238E27FC236}">
                <a16:creationId xmlns:a16="http://schemas.microsoft.com/office/drawing/2014/main" id="{5397FB5E-7819-020A-AB15-D5F305143591}"/>
              </a:ext>
            </a:extLst>
          </p:cNvPr>
          <p:cNvSpPr/>
          <p:nvPr/>
        </p:nvSpPr>
        <p:spPr bwMode="auto">
          <a:xfrm>
            <a:off x="7516722" y="2565283"/>
            <a:ext cx="34628" cy="32098"/>
          </a:xfrm>
          <a:custGeom>
            <a:avLst/>
            <a:gdLst>
              <a:gd name="T0" fmla="*/ 8 w 12"/>
              <a:gd name="T1" fmla="*/ 8 h 9"/>
              <a:gd name="T2" fmla="*/ 3 w 12"/>
              <a:gd name="T3" fmla="*/ 1 h 9"/>
              <a:gd name="T4" fmla="*/ 8 w 12"/>
              <a:gd name="T5" fmla="*/ 8 h 9"/>
            </a:gdLst>
            <a:ahLst/>
            <a:cxnLst>
              <a:cxn ang="0">
                <a:pos x="T0" y="T1"/>
              </a:cxn>
              <a:cxn ang="0">
                <a:pos x="T2" y="T3"/>
              </a:cxn>
              <a:cxn ang="0">
                <a:pos x="T4" y="T5"/>
              </a:cxn>
            </a:cxnLst>
            <a:rect l="0" t="0" r="r" b="b"/>
            <a:pathLst>
              <a:path w="12" h="9">
                <a:moveTo>
                  <a:pt x="8" y="8"/>
                </a:moveTo>
                <a:cubicBezTo>
                  <a:pt x="6" y="9"/>
                  <a:pt x="0" y="0"/>
                  <a:pt x="3" y="1"/>
                </a:cubicBezTo>
                <a:cubicBezTo>
                  <a:pt x="6" y="3"/>
                  <a:pt x="12" y="8"/>
                  <a:pt x="8" y="8"/>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61" name="Freeform 591">
            <a:extLst>
              <a:ext uri="{FF2B5EF4-FFF2-40B4-BE49-F238E27FC236}">
                <a16:creationId xmlns:a16="http://schemas.microsoft.com/office/drawing/2014/main" id="{B207D4A4-C6D6-D064-99CB-B50846BE7A06}"/>
              </a:ext>
            </a:extLst>
          </p:cNvPr>
          <p:cNvSpPr/>
          <p:nvPr/>
        </p:nvSpPr>
        <p:spPr bwMode="auto">
          <a:xfrm>
            <a:off x="7572127" y="2561580"/>
            <a:ext cx="25724" cy="11110"/>
          </a:xfrm>
          <a:custGeom>
            <a:avLst/>
            <a:gdLst>
              <a:gd name="T0" fmla="*/ 2 w 9"/>
              <a:gd name="T1" fmla="*/ 1 h 3"/>
              <a:gd name="T2" fmla="*/ 8 w 9"/>
              <a:gd name="T3" fmla="*/ 2 h 3"/>
              <a:gd name="T4" fmla="*/ 2 w 9"/>
              <a:gd name="T5" fmla="*/ 1 h 3"/>
            </a:gdLst>
            <a:ahLst/>
            <a:cxnLst>
              <a:cxn ang="0">
                <a:pos x="T0" y="T1"/>
              </a:cxn>
              <a:cxn ang="0">
                <a:pos x="T2" y="T3"/>
              </a:cxn>
              <a:cxn ang="0">
                <a:pos x="T4" y="T5"/>
              </a:cxn>
            </a:cxnLst>
            <a:rect l="0" t="0" r="r" b="b"/>
            <a:pathLst>
              <a:path w="9" h="3">
                <a:moveTo>
                  <a:pt x="2" y="1"/>
                </a:moveTo>
                <a:cubicBezTo>
                  <a:pt x="5" y="0"/>
                  <a:pt x="9" y="2"/>
                  <a:pt x="8" y="2"/>
                </a:cubicBezTo>
                <a:cubicBezTo>
                  <a:pt x="3" y="3"/>
                  <a:pt x="0" y="2"/>
                  <a:pt x="2"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62" name="Freeform 592">
            <a:extLst>
              <a:ext uri="{FF2B5EF4-FFF2-40B4-BE49-F238E27FC236}">
                <a16:creationId xmlns:a16="http://schemas.microsoft.com/office/drawing/2014/main" id="{722CB867-10FC-3457-9ED2-74A3E17AE665}"/>
              </a:ext>
            </a:extLst>
          </p:cNvPr>
          <p:cNvSpPr/>
          <p:nvPr/>
        </p:nvSpPr>
        <p:spPr bwMode="auto">
          <a:xfrm>
            <a:off x="7522657" y="2503560"/>
            <a:ext cx="103886" cy="69131"/>
          </a:xfrm>
          <a:custGeom>
            <a:avLst/>
            <a:gdLst>
              <a:gd name="T0" fmla="*/ 28 w 36"/>
              <a:gd name="T1" fmla="*/ 17 h 19"/>
              <a:gd name="T2" fmla="*/ 27 w 36"/>
              <a:gd name="T3" fmla="*/ 15 h 19"/>
              <a:gd name="T4" fmla="*/ 22 w 36"/>
              <a:gd name="T5" fmla="*/ 13 h 19"/>
              <a:gd name="T6" fmla="*/ 14 w 36"/>
              <a:gd name="T7" fmla="*/ 14 h 19"/>
              <a:gd name="T8" fmla="*/ 18 w 36"/>
              <a:gd name="T9" fmla="*/ 12 h 19"/>
              <a:gd name="T10" fmla="*/ 8 w 36"/>
              <a:gd name="T11" fmla="*/ 12 h 19"/>
              <a:gd name="T12" fmla="*/ 13 w 36"/>
              <a:gd name="T13" fmla="*/ 10 h 19"/>
              <a:gd name="T14" fmla="*/ 12 w 36"/>
              <a:gd name="T15" fmla="*/ 9 h 19"/>
              <a:gd name="T16" fmla="*/ 13 w 36"/>
              <a:gd name="T17" fmla="*/ 8 h 19"/>
              <a:gd name="T18" fmla="*/ 11 w 36"/>
              <a:gd name="T19" fmla="*/ 8 h 19"/>
              <a:gd name="T20" fmla="*/ 10 w 36"/>
              <a:gd name="T21" fmla="*/ 6 h 19"/>
              <a:gd name="T22" fmla="*/ 6 w 36"/>
              <a:gd name="T23" fmla="*/ 6 h 19"/>
              <a:gd name="T24" fmla="*/ 3 w 36"/>
              <a:gd name="T25" fmla="*/ 5 h 19"/>
              <a:gd name="T26" fmla="*/ 9 w 36"/>
              <a:gd name="T27" fmla="*/ 2 h 19"/>
              <a:gd name="T28" fmla="*/ 16 w 36"/>
              <a:gd name="T29" fmla="*/ 1 h 19"/>
              <a:gd name="T30" fmla="*/ 18 w 36"/>
              <a:gd name="T31" fmla="*/ 5 h 19"/>
              <a:gd name="T32" fmla="*/ 22 w 36"/>
              <a:gd name="T33" fmla="*/ 4 h 19"/>
              <a:gd name="T34" fmla="*/ 25 w 36"/>
              <a:gd name="T35" fmla="*/ 7 h 19"/>
              <a:gd name="T36" fmla="*/ 30 w 36"/>
              <a:gd name="T37" fmla="*/ 7 h 19"/>
              <a:gd name="T38" fmla="*/ 33 w 36"/>
              <a:gd name="T39" fmla="*/ 12 h 19"/>
              <a:gd name="T40" fmla="*/ 34 w 36"/>
              <a:gd name="T41" fmla="*/ 16 h 19"/>
              <a:gd name="T42" fmla="*/ 28 w 36"/>
              <a:gd name="T43" fmla="*/ 17 h 19"/>
              <a:gd name="T44" fmla="*/ 28 w 36"/>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9">
                <a:moveTo>
                  <a:pt x="28" y="17"/>
                </a:moveTo>
                <a:cubicBezTo>
                  <a:pt x="27" y="17"/>
                  <a:pt x="27" y="16"/>
                  <a:pt x="27" y="15"/>
                </a:cubicBezTo>
                <a:cubicBezTo>
                  <a:pt x="26" y="14"/>
                  <a:pt x="23" y="13"/>
                  <a:pt x="22" y="13"/>
                </a:cubicBezTo>
                <a:cubicBezTo>
                  <a:pt x="21" y="13"/>
                  <a:pt x="14" y="15"/>
                  <a:pt x="14" y="14"/>
                </a:cubicBezTo>
                <a:cubicBezTo>
                  <a:pt x="14" y="14"/>
                  <a:pt x="18" y="12"/>
                  <a:pt x="18" y="12"/>
                </a:cubicBezTo>
                <a:cubicBezTo>
                  <a:pt x="15" y="11"/>
                  <a:pt x="11" y="14"/>
                  <a:pt x="8" y="12"/>
                </a:cubicBezTo>
                <a:cubicBezTo>
                  <a:pt x="2" y="9"/>
                  <a:pt x="13" y="10"/>
                  <a:pt x="13" y="10"/>
                </a:cubicBezTo>
                <a:cubicBezTo>
                  <a:pt x="13" y="10"/>
                  <a:pt x="12" y="9"/>
                  <a:pt x="12" y="9"/>
                </a:cubicBezTo>
                <a:cubicBezTo>
                  <a:pt x="12" y="9"/>
                  <a:pt x="13" y="8"/>
                  <a:pt x="13" y="8"/>
                </a:cubicBezTo>
                <a:cubicBezTo>
                  <a:pt x="14" y="7"/>
                  <a:pt x="11" y="8"/>
                  <a:pt x="11" y="8"/>
                </a:cubicBezTo>
                <a:cubicBezTo>
                  <a:pt x="10" y="7"/>
                  <a:pt x="12" y="6"/>
                  <a:pt x="10" y="6"/>
                </a:cubicBezTo>
                <a:cubicBezTo>
                  <a:pt x="9" y="6"/>
                  <a:pt x="7" y="7"/>
                  <a:pt x="6" y="6"/>
                </a:cubicBezTo>
                <a:cubicBezTo>
                  <a:pt x="6" y="5"/>
                  <a:pt x="4" y="6"/>
                  <a:pt x="3" y="5"/>
                </a:cubicBezTo>
                <a:cubicBezTo>
                  <a:pt x="0" y="0"/>
                  <a:pt x="7" y="2"/>
                  <a:pt x="9" y="2"/>
                </a:cubicBezTo>
                <a:cubicBezTo>
                  <a:pt x="11" y="1"/>
                  <a:pt x="14" y="0"/>
                  <a:pt x="16" y="1"/>
                </a:cubicBezTo>
                <a:cubicBezTo>
                  <a:pt x="19" y="2"/>
                  <a:pt x="14" y="7"/>
                  <a:pt x="18" y="5"/>
                </a:cubicBezTo>
                <a:cubicBezTo>
                  <a:pt x="19" y="5"/>
                  <a:pt x="21" y="3"/>
                  <a:pt x="22" y="4"/>
                </a:cubicBezTo>
                <a:cubicBezTo>
                  <a:pt x="23" y="5"/>
                  <a:pt x="24" y="7"/>
                  <a:pt x="25" y="7"/>
                </a:cubicBezTo>
                <a:cubicBezTo>
                  <a:pt x="26" y="7"/>
                  <a:pt x="29" y="6"/>
                  <a:pt x="30" y="7"/>
                </a:cubicBezTo>
                <a:cubicBezTo>
                  <a:pt x="32" y="8"/>
                  <a:pt x="32" y="11"/>
                  <a:pt x="33" y="12"/>
                </a:cubicBezTo>
                <a:cubicBezTo>
                  <a:pt x="34" y="14"/>
                  <a:pt x="36" y="15"/>
                  <a:pt x="34" y="16"/>
                </a:cubicBezTo>
                <a:cubicBezTo>
                  <a:pt x="33" y="18"/>
                  <a:pt x="30" y="18"/>
                  <a:pt x="28" y="17"/>
                </a:cubicBezTo>
                <a:cubicBezTo>
                  <a:pt x="27" y="16"/>
                  <a:pt x="31" y="19"/>
                  <a:pt x="28" y="17"/>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63" name="Freeform 593">
            <a:extLst>
              <a:ext uri="{FF2B5EF4-FFF2-40B4-BE49-F238E27FC236}">
                <a16:creationId xmlns:a16="http://schemas.microsoft.com/office/drawing/2014/main" id="{863C92EA-4257-6481-F3E4-D55D4CAD9CE8}"/>
              </a:ext>
            </a:extLst>
          </p:cNvPr>
          <p:cNvSpPr/>
          <p:nvPr/>
        </p:nvSpPr>
        <p:spPr bwMode="auto">
          <a:xfrm>
            <a:off x="7603787" y="2470230"/>
            <a:ext cx="31660" cy="18518"/>
          </a:xfrm>
          <a:custGeom>
            <a:avLst/>
            <a:gdLst>
              <a:gd name="T0" fmla="*/ 8 w 11"/>
              <a:gd name="T1" fmla="*/ 5 h 5"/>
              <a:gd name="T2" fmla="*/ 4 w 11"/>
              <a:gd name="T3" fmla="*/ 4 h 5"/>
              <a:gd name="T4" fmla="*/ 2 w 11"/>
              <a:gd name="T5" fmla="*/ 3 h 5"/>
              <a:gd name="T6" fmla="*/ 7 w 11"/>
              <a:gd name="T7" fmla="*/ 2 h 5"/>
              <a:gd name="T8" fmla="*/ 8 w 11"/>
              <a:gd name="T9" fmla="*/ 5 h 5"/>
            </a:gdLst>
            <a:ahLst/>
            <a:cxnLst>
              <a:cxn ang="0">
                <a:pos x="T0" y="T1"/>
              </a:cxn>
              <a:cxn ang="0">
                <a:pos x="T2" y="T3"/>
              </a:cxn>
              <a:cxn ang="0">
                <a:pos x="T4" y="T5"/>
              </a:cxn>
              <a:cxn ang="0">
                <a:pos x="T6" y="T7"/>
              </a:cxn>
              <a:cxn ang="0">
                <a:pos x="T8" y="T9"/>
              </a:cxn>
            </a:cxnLst>
            <a:rect l="0" t="0" r="r" b="b"/>
            <a:pathLst>
              <a:path w="11" h="5">
                <a:moveTo>
                  <a:pt x="8" y="5"/>
                </a:moveTo>
                <a:cubicBezTo>
                  <a:pt x="6" y="5"/>
                  <a:pt x="6" y="4"/>
                  <a:pt x="4" y="4"/>
                </a:cubicBezTo>
                <a:cubicBezTo>
                  <a:pt x="4" y="4"/>
                  <a:pt x="0" y="4"/>
                  <a:pt x="2" y="3"/>
                </a:cubicBezTo>
                <a:cubicBezTo>
                  <a:pt x="3" y="1"/>
                  <a:pt x="6" y="0"/>
                  <a:pt x="7" y="2"/>
                </a:cubicBezTo>
                <a:cubicBezTo>
                  <a:pt x="9" y="3"/>
                  <a:pt x="11" y="5"/>
                  <a:pt x="8" y="5"/>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64" name="Freeform 594">
            <a:extLst>
              <a:ext uri="{FF2B5EF4-FFF2-40B4-BE49-F238E27FC236}">
                <a16:creationId xmlns:a16="http://schemas.microsoft.com/office/drawing/2014/main" id="{717D981E-386D-4C0E-2B06-8D314B2C17FE}"/>
              </a:ext>
            </a:extLst>
          </p:cNvPr>
          <p:cNvSpPr/>
          <p:nvPr/>
        </p:nvSpPr>
        <p:spPr bwMode="auto">
          <a:xfrm>
            <a:off x="7629511" y="2528250"/>
            <a:ext cx="58374" cy="40738"/>
          </a:xfrm>
          <a:custGeom>
            <a:avLst/>
            <a:gdLst>
              <a:gd name="T0" fmla="*/ 8 w 20"/>
              <a:gd name="T1" fmla="*/ 7 h 11"/>
              <a:gd name="T2" fmla="*/ 3 w 20"/>
              <a:gd name="T3" fmla="*/ 5 h 11"/>
              <a:gd name="T4" fmla="*/ 4 w 20"/>
              <a:gd name="T5" fmla="*/ 3 h 11"/>
              <a:gd name="T6" fmla="*/ 1 w 20"/>
              <a:gd name="T7" fmla="*/ 1 h 11"/>
              <a:gd name="T8" fmla="*/ 6 w 20"/>
              <a:gd name="T9" fmla="*/ 1 h 11"/>
              <a:gd name="T10" fmla="*/ 12 w 20"/>
              <a:gd name="T11" fmla="*/ 3 h 11"/>
              <a:gd name="T12" fmla="*/ 16 w 20"/>
              <a:gd name="T13" fmla="*/ 3 h 11"/>
              <a:gd name="T14" fmla="*/ 19 w 20"/>
              <a:gd name="T15" fmla="*/ 4 h 11"/>
              <a:gd name="T16" fmla="*/ 18 w 20"/>
              <a:gd name="T17" fmla="*/ 8 h 11"/>
              <a:gd name="T18" fmla="*/ 15 w 20"/>
              <a:gd name="T19" fmla="*/ 10 h 11"/>
              <a:gd name="T20" fmla="*/ 9 w 20"/>
              <a:gd name="T21" fmla="*/ 11 h 11"/>
              <a:gd name="T22" fmla="*/ 4 w 20"/>
              <a:gd name="T23" fmla="*/ 8 h 11"/>
              <a:gd name="T24" fmla="*/ 8 w 20"/>
              <a:gd name="T25" fmla="*/ 7 h 11"/>
              <a:gd name="T26" fmla="*/ 8 w 20"/>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
                <a:moveTo>
                  <a:pt x="8" y="7"/>
                </a:moveTo>
                <a:cubicBezTo>
                  <a:pt x="6" y="7"/>
                  <a:pt x="4" y="6"/>
                  <a:pt x="3" y="5"/>
                </a:cubicBezTo>
                <a:cubicBezTo>
                  <a:pt x="0" y="4"/>
                  <a:pt x="4" y="3"/>
                  <a:pt x="4" y="3"/>
                </a:cubicBezTo>
                <a:cubicBezTo>
                  <a:pt x="4" y="2"/>
                  <a:pt x="2" y="1"/>
                  <a:pt x="1" y="1"/>
                </a:cubicBezTo>
                <a:cubicBezTo>
                  <a:pt x="1" y="0"/>
                  <a:pt x="6" y="1"/>
                  <a:pt x="6" y="1"/>
                </a:cubicBezTo>
                <a:cubicBezTo>
                  <a:pt x="8" y="1"/>
                  <a:pt x="10" y="2"/>
                  <a:pt x="12" y="3"/>
                </a:cubicBezTo>
                <a:cubicBezTo>
                  <a:pt x="14" y="3"/>
                  <a:pt x="15" y="3"/>
                  <a:pt x="16" y="3"/>
                </a:cubicBezTo>
                <a:cubicBezTo>
                  <a:pt x="17" y="3"/>
                  <a:pt x="20" y="4"/>
                  <a:pt x="19" y="4"/>
                </a:cubicBezTo>
                <a:cubicBezTo>
                  <a:pt x="17" y="6"/>
                  <a:pt x="16" y="5"/>
                  <a:pt x="18" y="8"/>
                </a:cubicBezTo>
                <a:cubicBezTo>
                  <a:pt x="19" y="9"/>
                  <a:pt x="16" y="9"/>
                  <a:pt x="15" y="10"/>
                </a:cubicBezTo>
                <a:cubicBezTo>
                  <a:pt x="13" y="10"/>
                  <a:pt x="11" y="11"/>
                  <a:pt x="9" y="11"/>
                </a:cubicBezTo>
                <a:cubicBezTo>
                  <a:pt x="8" y="10"/>
                  <a:pt x="4" y="9"/>
                  <a:pt x="4" y="8"/>
                </a:cubicBezTo>
                <a:cubicBezTo>
                  <a:pt x="4" y="8"/>
                  <a:pt x="10" y="7"/>
                  <a:pt x="8" y="7"/>
                </a:cubicBezTo>
                <a:cubicBezTo>
                  <a:pt x="5" y="6"/>
                  <a:pt x="10" y="7"/>
                  <a:pt x="8" y="7"/>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65" name="Freeform 595">
            <a:extLst>
              <a:ext uri="{FF2B5EF4-FFF2-40B4-BE49-F238E27FC236}">
                <a16:creationId xmlns:a16="http://schemas.microsoft.com/office/drawing/2014/main" id="{1E3793DA-B057-C049-F4C4-AA5C399A6C76}"/>
              </a:ext>
            </a:extLst>
          </p:cNvPr>
          <p:cNvSpPr/>
          <p:nvPr/>
        </p:nvSpPr>
        <p:spPr bwMode="auto">
          <a:xfrm>
            <a:off x="7662161" y="2565283"/>
            <a:ext cx="51448" cy="18518"/>
          </a:xfrm>
          <a:custGeom>
            <a:avLst/>
            <a:gdLst>
              <a:gd name="T0" fmla="*/ 14 w 18"/>
              <a:gd name="T1" fmla="*/ 5 h 5"/>
              <a:gd name="T2" fmla="*/ 16 w 18"/>
              <a:gd name="T3" fmla="*/ 2 h 5"/>
              <a:gd name="T4" fmla="*/ 13 w 18"/>
              <a:gd name="T5" fmla="*/ 1 h 5"/>
              <a:gd name="T6" fmla="*/ 3 w 18"/>
              <a:gd name="T7" fmla="*/ 1 h 5"/>
              <a:gd name="T8" fmla="*/ 4 w 18"/>
              <a:gd name="T9" fmla="*/ 4 h 5"/>
              <a:gd name="T10" fmla="*/ 14 w 18"/>
              <a:gd name="T11" fmla="*/ 5 h 5"/>
              <a:gd name="T12" fmla="*/ 14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4" y="5"/>
                </a:moveTo>
                <a:cubicBezTo>
                  <a:pt x="14" y="4"/>
                  <a:pt x="18" y="2"/>
                  <a:pt x="16" y="2"/>
                </a:cubicBezTo>
                <a:cubicBezTo>
                  <a:pt x="15" y="1"/>
                  <a:pt x="14" y="1"/>
                  <a:pt x="13" y="1"/>
                </a:cubicBezTo>
                <a:cubicBezTo>
                  <a:pt x="10" y="1"/>
                  <a:pt x="6" y="0"/>
                  <a:pt x="3" y="1"/>
                </a:cubicBezTo>
                <a:cubicBezTo>
                  <a:pt x="0" y="1"/>
                  <a:pt x="1" y="4"/>
                  <a:pt x="4" y="4"/>
                </a:cubicBezTo>
                <a:cubicBezTo>
                  <a:pt x="7" y="4"/>
                  <a:pt x="11" y="5"/>
                  <a:pt x="14" y="5"/>
                </a:cubicBezTo>
                <a:cubicBezTo>
                  <a:pt x="16" y="4"/>
                  <a:pt x="12" y="5"/>
                  <a:pt x="14" y="5"/>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66" name="Freeform 596">
            <a:extLst>
              <a:ext uri="{FF2B5EF4-FFF2-40B4-BE49-F238E27FC236}">
                <a16:creationId xmlns:a16="http://schemas.microsoft.com/office/drawing/2014/main" id="{895B77F7-9FF3-542E-6F19-66D0EC0957F5}"/>
              </a:ext>
            </a:extLst>
          </p:cNvPr>
          <p:cNvSpPr/>
          <p:nvPr/>
        </p:nvSpPr>
        <p:spPr bwMode="auto">
          <a:xfrm>
            <a:off x="7659194" y="2647993"/>
            <a:ext cx="48480" cy="40738"/>
          </a:xfrm>
          <a:custGeom>
            <a:avLst/>
            <a:gdLst>
              <a:gd name="T0" fmla="*/ 7 w 17"/>
              <a:gd name="T1" fmla="*/ 1 h 11"/>
              <a:gd name="T2" fmla="*/ 1 w 17"/>
              <a:gd name="T3" fmla="*/ 6 h 11"/>
              <a:gd name="T4" fmla="*/ 10 w 17"/>
              <a:gd name="T5" fmla="*/ 10 h 11"/>
              <a:gd name="T6" fmla="*/ 15 w 17"/>
              <a:gd name="T7" fmla="*/ 10 h 11"/>
              <a:gd name="T8" fmla="*/ 15 w 17"/>
              <a:gd name="T9" fmla="*/ 8 h 11"/>
              <a:gd name="T10" fmla="*/ 16 w 17"/>
              <a:gd name="T11" fmla="*/ 6 h 11"/>
              <a:gd name="T12" fmla="*/ 7 w 17"/>
              <a:gd name="T13" fmla="*/ 1 h 11"/>
              <a:gd name="T14" fmla="*/ 7 w 17"/>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1">
                <a:moveTo>
                  <a:pt x="7" y="1"/>
                </a:moveTo>
                <a:cubicBezTo>
                  <a:pt x="5" y="0"/>
                  <a:pt x="2" y="4"/>
                  <a:pt x="1" y="6"/>
                </a:cubicBezTo>
                <a:cubicBezTo>
                  <a:pt x="0" y="8"/>
                  <a:pt x="8" y="10"/>
                  <a:pt x="10" y="10"/>
                </a:cubicBezTo>
                <a:cubicBezTo>
                  <a:pt x="11" y="11"/>
                  <a:pt x="14" y="11"/>
                  <a:pt x="15" y="10"/>
                </a:cubicBezTo>
                <a:cubicBezTo>
                  <a:pt x="16" y="10"/>
                  <a:pt x="15" y="9"/>
                  <a:pt x="15" y="8"/>
                </a:cubicBezTo>
                <a:cubicBezTo>
                  <a:pt x="15" y="7"/>
                  <a:pt x="15" y="6"/>
                  <a:pt x="16" y="6"/>
                </a:cubicBezTo>
                <a:cubicBezTo>
                  <a:pt x="17" y="4"/>
                  <a:pt x="9" y="1"/>
                  <a:pt x="7" y="1"/>
                </a:cubicBezTo>
                <a:cubicBezTo>
                  <a:pt x="5" y="0"/>
                  <a:pt x="8" y="1"/>
                  <a:pt x="7"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67" name="Freeform 597">
            <a:extLst>
              <a:ext uri="{FF2B5EF4-FFF2-40B4-BE49-F238E27FC236}">
                <a16:creationId xmlns:a16="http://schemas.microsoft.com/office/drawing/2014/main" id="{F5DE4C7B-C6F0-774D-F576-E03DE59ECB33}"/>
              </a:ext>
            </a:extLst>
          </p:cNvPr>
          <p:cNvSpPr/>
          <p:nvPr/>
        </p:nvSpPr>
        <p:spPr bwMode="auto">
          <a:xfrm>
            <a:off x="7681949" y="2638117"/>
            <a:ext cx="11873" cy="9875"/>
          </a:xfrm>
          <a:custGeom>
            <a:avLst/>
            <a:gdLst>
              <a:gd name="T0" fmla="*/ 3 w 4"/>
              <a:gd name="T1" fmla="*/ 2 h 3"/>
              <a:gd name="T2" fmla="*/ 1 w 4"/>
              <a:gd name="T3" fmla="*/ 1 h 3"/>
              <a:gd name="T4" fmla="*/ 3 w 4"/>
              <a:gd name="T5" fmla="*/ 2 h 3"/>
            </a:gdLst>
            <a:ahLst/>
            <a:cxnLst>
              <a:cxn ang="0">
                <a:pos x="T0" y="T1"/>
              </a:cxn>
              <a:cxn ang="0">
                <a:pos x="T2" y="T3"/>
              </a:cxn>
              <a:cxn ang="0">
                <a:pos x="T4" y="T5"/>
              </a:cxn>
            </a:cxnLst>
            <a:rect l="0" t="0" r="r" b="b"/>
            <a:pathLst>
              <a:path w="4" h="3">
                <a:moveTo>
                  <a:pt x="3" y="2"/>
                </a:moveTo>
                <a:cubicBezTo>
                  <a:pt x="1" y="3"/>
                  <a:pt x="0" y="1"/>
                  <a:pt x="1" y="1"/>
                </a:cubicBezTo>
                <a:cubicBezTo>
                  <a:pt x="2" y="0"/>
                  <a:pt x="4" y="2"/>
                  <a:pt x="3"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68" name="Freeform 598">
            <a:extLst>
              <a:ext uri="{FF2B5EF4-FFF2-40B4-BE49-F238E27FC236}">
                <a16:creationId xmlns:a16="http://schemas.microsoft.com/office/drawing/2014/main" id="{B46F5CC6-8258-B40E-3431-4B245C26076E}"/>
              </a:ext>
            </a:extLst>
          </p:cNvPr>
          <p:cNvSpPr/>
          <p:nvPr/>
        </p:nvSpPr>
        <p:spPr bwMode="auto">
          <a:xfrm>
            <a:off x="7734386" y="2572690"/>
            <a:ext cx="25724" cy="20985"/>
          </a:xfrm>
          <a:custGeom>
            <a:avLst/>
            <a:gdLst>
              <a:gd name="T0" fmla="*/ 1 w 9"/>
              <a:gd name="T1" fmla="*/ 5 h 6"/>
              <a:gd name="T2" fmla="*/ 1 w 9"/>
              <a:gd name="T3" fmla="*/ 1 h 6"/>
              <a:gd name="T4" fmla="*/ 5 w 9"/>
              <a:gd name="T5" fmla="*/ 1 h 6"/>
              <a:gd name="T6" fmla="*/ 9 w 9"/>
              <a:gd name="T7" fmla="*/ 3 h 6"/>
              <a:gd name="T8" fmla="*/ 5 w 9"/>
              <a:gd name="T9" fmla="*/ 5 h 6"/>
              <a:gd name="T10" fmla="*/ 1 w 9"/>
              <a:gd name="T11" fmla="*/ 5 h 6"/>
              <a:gd name="T12" fmla="*/ 1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5"/>
                </a:moveTo>
                <a:cubicBezTo>
                  <a:pt x="1" y="5"/>
                  <a:pt x="2" y="2"/>
                  <a:pt x="1" y="1"/>
                </a:cubicBezTo>
                <a:cubicBezTo>
                  <a:pt x="1" y="0"/>
                  <a:pt x="4" y="1"/>
                  <a:pt x="5" y="1"/>
                </a:cubicBezTo>
                <a:cubicBezTo>
                  <a:pt x="6" y="1"/>
                  <a:pt x="9" y="2"/>
                  <a:pt x="9" y="3"/>
                </a:cubicBezTo>
                <a:cubicBezTo>
                  <a:pt x="8" y="4"/>
                  <a:pt x="6" y="5"/>
                  <a:pt x="5" y="5"/>
                </a:cubicBezTo>
                <a:cubicBezTo>
                  <a:pt x="3" y="6"/>
                  <a:pt x="3" y="6"/>
                  <a:pt x="1" y="5"/>
                </a:cubicBezTo>
                <a:cubicBezTo>
                  <a:pt x="0" y="4"/>
                  <a:pt x="2" y="6"/>
                  <a:pt x="1" y="5"/>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69" name="Freeform 599">
            <a:extLst>
              <a:ext uri="{FF2B5EF4-FFF2-40B4-BE49-F238E27FC236}">
                <a16:creationId xmlns:a16="http://schemas.microsoft.com/office/drawing/2014/main" id="{42695597-41C3-8DE5-13E1-5EB3E6837AB2}"/>
              </a:ext>
            </a:extLst>
          </p:cNvPr>
          <p:cNvSpPr/>
          <p:nvPr/>
        </p:nvSpPr>
        <p:spPr bwMode="auto">
          <a:xfrm>
            <a:off x="7748237" y="2604785"/>
            <a:ext cx="8904" cy="14814"/>
          </a:xfrm>
          <a:custGeom>
            <a:avLst/>
            <a:gdLst>
              <a:gd name="T0" fmla="*/ 2 w 3"/>
              <a:gd name="T1" fmla="*/ 1 h 4"/>
              <a:gd name="T2" fmla="*/ 1 w 3"/>
              <a:gd name="T3" fmla="*/ 3 h 4"/>
              <a:gd name="T4" fmla="*/ 2 w 3"/>
              <a:gd name="T5" fmla="*/ 1 h 4"/>
            </a:gdLst>
            <a:ahLst/>
            <a:cxnLst>
              <a:cxn ang="0">
                <a:pos x="T0" y="T1"/>
              </a:cxn>
              <a:cxn ang="0">
                <a:pos x="T2" y="T3"/>
              </a:cxn>
              <a:cxn ang="0">
                <a:pos x="T4" y="T5"/>
              </a:cxn>
            </a:cxnLst>
            <a:rect l="0" t="0" r="r" b="b"/>
            <a:pathLst>
              <a:path w="3" h="4">
                <a:moveTo>
                  <a:pt x="2" y="1"/>
                </a:moveTo>
                <a:cubicBezTo>
                  <a:pt x="0" y="0"/>
                  <a:pt x="0" y="3"/>
                  <a:pt x="1" y="3"/>
                </a:cubicBezTo>
                <a:cubicBezTo>
                  <a:pt x="2" y="4"/>
                  <a:pt x="3" y="2"/>
                  <a:pt x="2"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70" name="Freeform 600">
            <a:extLst>
              <a:ext uri="{FF2B5EF4-FFF2-40B4-BE49-F238E27FC236}">
                <a16:creationId xmlns:a16="http://schemas.microsoft.com/office/drawing/2014/main" id="{3B4997E1-5BD7-250A-5C3F-097F3630414F}"/>
              </a:ext>
            </a:extLst>
          </p:cNvPr>
          <p:cNvSpPr/>
          <p:nvPr/>
        </p:nvSpPr>
        <p:spPr bwMode="auto">
          <a:xfrm>
            <a:off x="7653256" y="2593676"/>
            <a:ext cx="258231" cy="98757"/>
          </a:xfrm>
          <a:custGeom>
            <a:avLst/>
            <a:gdLst>
              <a:gd name="T0" fmla="*/ 17 w 89"/>
              <a:gd name="T1" fmla="*/ 7 h 27"/>
              <a:gd name="T2" fmla="*/ 19 w 89"/>
              <a:gd name="T3" fmla="*/ 4 h 27"/>
              <a:gd name="T4" fmla="*/ 15 w 89"/>
              <a:gd name="T5" fmla="*/ 2 h 27"/>
              <a:gd name="T6" fmla="*/ 12 w 89"/>
              <a:gd name="T7" fmla="*/ 2 h 27"/>
              <a:gd name="T8" fmla="*/ 4 w 89"/>
              <a:gd name="T9" fmla="*/ 1 h 27"/>
              <a:gd name="T10" fmla="*/ 4 w 89"/>
              <a:gd name="T11" fmla="*/ 3 h 27"/>
              <a:gd name="T12" fmla="*/ 0 w 89"/>
              <a:gd name="T13" fmla="*/ 4 h 27"/>
              <a:gd name="T14" fmla="*/ 5 w 89"/>
              <a:gd name="T15" fmla="*/ 5 h 27"/>
              <a:gd name="T16" fmla="*/ 7 w 89"/>
              <a:gd name="T17" fmla="*/ 6 h 27"/>
              <a:gd name="T18" fmla="*/ 6 w 89"/>
              <a:gd name="T19" fmla="*/ 7 h 27"/>
              <a:gd name="T20" fmla="*/ 24 w 89"/>
              <a:gd name="T21" fmla="*/ 13 h 27"/>
              <a:gd name="T22" fmla="*/ 25 w 89"/>
              <a:gd name="T23" fmla="*/ 16 h 27"/>
              <a:gd name="T24" fmla="*/ 24 w 89"/>
              <a:gd name="T25" fmla="*/ 21 h 27"/>
              <a:gd name="T26" fmla="*/ 27 w 89"/>
              <a:gd name="T27" fmla="*/ 25 h 27"/>
              <a:gd name="T28" fmla="*/ 30 w 89"/>
              <a:gd name="T29" fmla="*/ 24 h 27"/>
              <a:gd name="T30" fmla="*/ 33 w 89"/>
              <a:gd name="T31" fmla="*/ 26 h 27"/>
              <a:gd name="T32" fmla="*/ 38 w 89"/>
              <a:gd name="T33" fmla="*/ 26 h 27"/>
              <a:gd name="T34" fmla="*/ 42 w 89"/>
              <a:gd name="T35" fmla="*/ 23 h 27"/>
              <a:gd name="T36" fmla="*/ 45 w 89"/>
              <a:gd name="T37" fmla="*/ 26 h 27"/>
              <a:gd name="T38" fmla="*/ 52 w 89"/>
              <a:gd name="T39" fmla="*/ 27 h 27"/>
              <a:gd name="T40" fmla="*/ 62 w 89"/>
              <a:gd name="T41" fmla="*/ 27 h 27"/>
              <a:gd name="T42" fmla="*/ 65 w 89"/>
              <a:gd name="T43" fmla="*/ 27 h 27"/>
              <a:gd name="T44" fmla="*/ 67 w 89"/>
              <a:gd name="T45" fmla="*/ 24 h 27"/>
              <a:gd name="T46" fmla="*/ 70 w 89"/>
              <a:gd name="T47" fmla="*/ 25 h 27"/>
              <a:gd name="T48" fmla="*/ 76 w 89"/>
              <a:gd name="T49" fmla="*/ 27 h 27"/>
              <a:gd name="T50" fmla="*/ 82 w 89"/>
              <a:gd name="T51" fmla="*/ 26 h 27"/>
              <a:gd name="T52" fmla="*/ 85 w 89"/>
              <a:gd name="T53" fmla="*/ 24 h 27"/>
              <a:gd name="T54" fmla="*/ 85 w 89"/>
              <a:gd name="T55" fmla="*/ 22 h 27"/>
              <a:gd name="T56" fmla="*/ 82 w 89"/>
              <a:gd name="T57" fmla="*/ 22 h 27"/>
              <a:gd name="T58" fmla="*/ 85 w 89"/>
              <a:gd name="T59" fmla="*/ 17 h 27"/>
              <a:gd name="T60" fmla="*/ 80 w 89"/>
              <a:gd name="T61" fmla="*/ 16 h 27"/>
              <a:gd name="T62" fmla="*/ 78 w 89"/>
              <a:gd name="T63" fmla="*/ 14 h 27"/>
              <a:gd name="T64" fmla="*/ 70 w 89"/>
              <a:gd name="T65" fmla="*/ 14 h 27"/>
              <a:gd name="T66" fmla="*/ 65 w 89"/>
              <a:gd name="T67" fmla="*/ 14 h 27"/>
              <a:gd name="T68" fmla="*/ 55 w 89"/>
              <a:gd name="T69" fmla="*/ 17 h 27"/>
              <a:gd name="T70" fmla="*/ 56 w 89"/>
              <a:gd name="T71" fmla="*/ 18 h 27"/>
              <a:gd name="T72" fmla="*/ 52 w 89"/>
              <a:gd name="T73" fmla="*/ 18 h 27"/>
              <a:gd name="T74" fmla="*/ 49 w 89"/>
              <a:gd name="T75" fmla="*/ 16 h 27"/>
              <a:gd name="T76" fmla="*/ 46 w 89"/>
              <a:gd name="T77" fmla="*/ 17 h 27"/>
              <a:gd name="T78" fmla="*/ 42 w 89"/>
              <a:gd name="T79" fmla="*/ 16 h 27"/>
              <a:gd name="T80" fmla="*/ 41 w 89"/>
              <a:gd name="T81" fmla="*/ 18 h 27"/>
              <a:gd name="T82" fmla="*/ 38 w 89"/>
              <a:gd name="T83" fmla="*/ 16 h 27"/>
              <a:gd name="T84" fmla="*/ 39 w 89"/>
              <a:gd name="T85" fmla="*/ 14 h 27"/>
              <a:gd name="T86" fmla="*/ 34 w 89"/>
              <a:gd name="T87" fmla="*/ 12 h 27"/>
              <a:gd name="T88" fmla="*/ 30 w 89"/>
              <a:gd name="T89" fmla="*/ 13 h 27"/>
              <a:gd name="T90" fmla="*/ 32 w 89"/>
              <a:gd name="T91" fmla="*/ 12 h 27"/>
              <a:gd name="T92" fmla="*/ 28 w 89"/>
              <a:gd name="T93" fmla="*/ 9 h 27"/>
              <a:gd name="T94" fmla="*/ 38 w 89"/>
              <a:gd name="T95" fmla="*/ 10 h 27"/>
              <a:gd name="T96" fmla="*/ 33 w 89"/>
              <a:gd name="T97" fmla="*/ 7 h 27"/>
              <a:gd name="T98" fmla="*/ 28 w 89"/>
              <a:gd name="T99" fmla="*/ 7 h 27"/>
              <a:gd name="T100" fmla="*/ 32 w 89"/>
              <a:gd name="T101" fmla="*/ 6 h 27"/>
              <a:gd name="T102" fmla="*/ 27 w 89"/>
              <a:gd name="T103" fmla="*/ 5 h 27"/>
              <a:gd name="T104" fmla="*/ 17 w 89"/>
              <a:gd name="T105" fmla="*/ 7 h 27"/>
              <a:gd name="T106" fmla="*/ 17 w 89"/>
              <a:gd name="T10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27">
                <a:moveTo>
                  <a:pt x="17" y="7"/>
                </a:moveTo>
                <a:cubicBezTo>
                  <a:pt x="18" y="7"/>
                  <a:pt x="20" y="5"/>
                  <a:pt x="19" y="4"/>
                </a:cubicBezTo>
                <a:cubicBezTo>
                  <a:pt x="18" y="3"/>
                  <a:pt x="16" y="2"/>
                  <a:pt x="15" y="2"/>
                </a:cubicBezTo>
                <a:cubicBezTo>
                  <a:pt x="14" y="2"/>
                  <a:pt x="13" y="2"/>
                  <a:pt x="12" y="2"/>
                </a:cubicBezTo>
                <a:cubicBezTo>
                  <a:pt x="9" y="1"/>
                  <a:pt x="7" y="0"/>
                  <a:pt x="4" y="1"/>
                </a:cubicBezTo>
                <a:cubicBezTo>
                  <a:pt x="0" y="2"/>
                  <a:pt x="3" y="2"/>
                  <a:pt x="4" y="3"/>
                </a:cubicBezTo>
                <a:cubicBezTo>
                  <a:pt x="4" y="3"/>
                  <a:pt x="0" y="3"/>
                  <a:pt x="0" y="4"/>
                </a:cubicBezTo>
                <a:cubicBezTo>
                  <a:pt x="0" y="5"/>
                  <a:pt x="4" y="5"/>
                  <a:pt x="5" y="5"/>
                </a:cubicBezTo>
                <a:cubicBezTo>
                  <a:pt x="5" y="6"/>
                  <a:pt x="7" y="6"/>
                  <a:pt x="7" y="6"/>
                </a:cubicBezTo>
                <a:cubicBezTo>
                  <a:pt x="7" y="7"/>
                  <a:pt x="6" y="7"/>
                  <a:pt x="6" y="7"/>
                </a:cubicBezTo>
                <a:cubicBezTo>
                  <a:pt x="12" y="11"/>
                  <a:pt x="21" y="5"/>
                  <a:pt x="24" y="13"/>
                </a:cubicBezTo>
                <a:cubicBezTo>
                  <a:pt x="24" y="14"/>
                  <a:pt x="26" y="15"/>
                  <a:pt x="25" y="16"/>
                </a:cubicBezTo>
                <a:cubicBezTo>
                  <a:pt x="24" y="18"/>
                  <a:pt x="23" y="19"/>
                  <a:pt x="24" y="21"/>
                </a:cubicBezTo>
                <a:cubicBezTo>
                  <a:pt x="24" y="21"/>
                  <a:pt x="26" y="25"/>
                  <a:pt x="27" y="25"/>
                </a:cubicBezTo>
                <a:cubicBezTo>
                  <a:pt x="28" y="26"/>
                  <a:pt x="30" y="23"/>
                  <a:pt x="30" y="24"/>
                </a:cubicBezTo>
                <a:cubicBezTo>
                  <a:pt x="31" y="24"/>
                  <a:pt x="32" y="26"/>
                  <a:pt x="33" y="26"/>
                </a:cubicBezTo>
                <a:cubicBezTo>
                  <a:pt x="35" y="27"/>
                  <a:pt x="37" y="26"/>
                  <a:pt x="38" y="26"/>
                </a:cubicBezTo>
                <a:cubicBezTo>
                  <a:pt x="39" y="25"/>
                  <a:pt x="41" y="23"/>
                  <a:pt x="42" y="23"/>
                </a:cubicBezTo>
                <a:cubicBezTo>
                  <a:pt x="42" y="23"/>
                  <a:pt x="44" y="26"/>
                  <a:pt x="45" y="26"/>
                </a:cubicBezTo>
                <a:cubicBezTo>
                  <a:pt x="47" y="27"/>
                  <a:pt x="50" y="27"/>
                  <a:pt x="52" y="27"/>
                </a:cubicBezTo>
                <a:cubicBezTo>
                  <a:pt x="56" y="27"/>
                  <a:pt x="59" y="27"/>
                  <a:pt x="62" y="27"/>
                </a:cubicBezTo>
                <a:cubicBezTo>
                  <a:pt x="63" y="27"/>
                  <a:pt x="64" y="27"/>
                  <a:pt x="65" y="27"/>
                </a:cubicBezTo>
                <a:cubicBezTo>
                  <a:pt x="67" y="26"/>
                  <a:pt x="66" y="24"/>
                  <a:pt x="67" y="24"/>
                </a:cubicBezTo>
                <a:cubicBezTo>
                  <a:pt x="68" y="23"/>
                  <a:pt x="69" y="24"/>
                  <a:pt x="70" y="25"/>
                </a:cubicBezTo>
                <a:cubicBezTo>
                  <a:pt x="71" y="26"/>
                  <a:pt x="74" y="27"/>
                  <a:pt x="76" y="27"/>
                </a:cubicBezTo>
                <a:cubicBezTo>
                  <a:pt x="78" y="27"/>
                  <a:pt x="80" y="27"/>
                  <a:pt x="82" y="26"/>
                </a:cubicBezTo>
                <a:cubicBezTo>
                  <a:pt x="84" y="26"/>
                  <a:pt x="83" y="24"/>
                  <a:pt x="85" y="24"/>
                </a:cubicBezTo>
                <a:cubicBezTo>
                  <a:pt x="86" y="24"/>
                  <a:pt x="87" y="21"/>
                  <a:pt x="85" y="22"/>
                </a:cubicBezTo>
                <a:cubicBezTo>
                  <a:pt x="85" y="22"/>
                  <a:pt x="83" y="22"/>
                  <a:pt x="82" y="22"/>
                </a:cubicBezTo>
                <a:cubicBezTo>
                  <a:pt x="82" y="22"/>
                  <a:pt x="89" y="18"/>
                  <a:pt x="85" y="17"/>
                </a:cubicBezTo>
                <a:cubicBezTo>
                  <a:pt x="84" y="17"/>
                  <a:pt x="82" y="16"/>
                  <a:pt x="80" y="16"/>
                </a:cubicBezTo>
                <a:cubicBezTo>
                  <a:pt x="78" y="16"/>
                  <a:pt x="80" y="14"/>
                  <a:pt x="78" y="14"/>
                </a:cubicBezTo>
                <a:cubicBezTo>
                  <a:pt x="75" y="14"/>
                  <a:pt x="73" y="14"/>
                  <a:pt x="70" y="14"/>
                </a:cubicBezTo>
                <a:cubicBezTo>
                  <a:pt x="68" y="14"/>
                  <a:pt x="67" y="13"/>
                  <a:pt x="65" y="14"/>
                </a:cubicBezTo>
                <a:cubicBezTo>
                  <a:pt x="64" y="14"/>
                  <a:pt x="55" y="16"/>
                  <a:pt x="55" y="17"/>
                </a:cubicBezTo>
                <a:cubicBezTo>
                  <a:pt x="55" y="17"/>
                  <a:pt x="56" y="17"/>
                  <a:pt x="56" y="18"/>
                </a:cubicBezTo>
                <a:cubicBezTo>
                  <a:pt x="56" y="18"/>
                  <a:pt x="53" y="18"/>
                  <a:pt x="52" y="18"/>
                </a:cubicBezTo>
                <a:cubicBezTo>
                  <a:pt x="51" y="18"/>
                  <a:pt x="50" y="17"/>
                  <a:pt x="49" y="16"/>
                </a:cubicBezTo>
                <a:cubicBezTo>
                  <a:pt x="48" y="16"/>
                  <a:pt x="47" y="17"/>
                  <a:pt x="46" y="17"/>
                </a:cubicBezTo>
                <a:cubicBezTo>
                  <a:pt x="45" y="17"/>
                  <a:pt x="43" y="16"/>
                  <a:pt x="42" y="16"/>
                </a:cubicBezTo>
                <a:cubicBezTo>
                  <a:pt x="41" y="16"/>
                  <a:pt x="42" y="18"/>
                  <a:pt x="41" y="18"/>
                </a:cubicBezTo>
                <a:cubicBezTo>
                  <a:pt x="40" y="18"/>
                  <a:pt x="39" y="16"/>
                  <a:pt x="38" y="16"/>
                </a:cubicBezTo>
                <a:cubicBezTo>
                  <a:pt x="35" y="16"/>
                  <a:pt x="39" y="15"/>
                  <a:pt x="39" y="14"/>
                </a:cubicBezTo>
                <a:cubicBezTo>
                  <a:pt x="39" y="13"/>
                  <a:pt x="35" y="12"/>
                  <a:pt x="34" y="12"/>
                </a:cubicBezTo>
                <a:cubicBezTo>
                  <a:pt x="34" y="12"/>
                  <a:pt x="30" y="13"/>
                  <a:pt x="30" y="13"/>
                </a:cubicBezTo>
                <a:cubicBezTo>
                  <a:pt x="30" y="12"/>
                  <a:pt x="32" y="12"/>
                  <a:pt x="32" y="12"/>
                </a:cubicBezTo>
                <a:cubicBezTo>
                  <a:pt x="32" y="11"/>
                  <a:pt x="27" y="10"/>
                  <a:pt x="28" y="9"/>
                </a:cubicBezTo>
                <a:cubicBezTo>
                  <a:pt x="28" y="9"/>
                  <a:pt x="38" y="10"/>
                  <a:pt x="38" y="10"/>
                </a:cubicBezTo>
                <a:cubicBezTo>
                  <a:pt x="38" y="9"/>
                  <a:pt x="34" y="8"/>
                  <a:pt x="33" y="7"/>
                </a:cubicBezTo>
                <a:cubicBezTo>
                  <a:pt x="32" y="7"/>
                  <a:pt x="30" y="7"/>
                  <a:pt x="28" y="7"/>
                </a:cubicBezTo>
                <a:cubicBezTo>
                  <a:pt x="29" y="7"/>
                  <a:pt x="31" y="7"/>
                  <a:pt x="32" y="6"/>
                </a:cubicBezTo>
                <a:cubicBezTo>
                  <a:pt x="32" y="5"/>
                  <a:pt x="27" y="5"/>
                  <a:pt x="27" y="5"/>
                </a:cubicBezTo>
                <a:cubicBezTo>
                  <a:pt x="23" y="5"/>
                  <a:pt x="21" y="6"/>
                  <a:pt x="17" y="7"/>
                </a:cubicBezTo>
                <a:cubicBezTo>
                  <a:pt x="17" y="7"/>
                  <a:pt x="18" y="7"/>
                  <a:pt x="17" y="7"/>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71" name="Freeform 601">
            <a:extLst>
              <a:ext uri="{FF2B5EF4-FFF2-40B4-BE49-F238E27FC236}">
                <a16:creationId xmlns:a16="http://schemas.microsoft.com/office/drawing/2014/main" id="{364730DC-CED0-32B8-6013-E617DE1AF374}"/>
              </a:ext>
            </a:extLst>
          </p:cNvPr>
          <p:cNvSpPr/>
          <p:nvPr/>
        </p:nvSpPr>
        <p:spPr bwMode="auto">
          <a:xfrm>
            <a:off x="7659194" y="2423320"/>
            <a:ext cx="171164" cy="134557"/>
          </a:xfrm>
          <a:custGeom>
            <a:avLst/>
            <a:gdLst>
              <a:gd name="T0" fmla="*/ 55 w 59"/>
              <a:gd name="T1" fmla="*/ 21 h 37"/>
              <a:gd name="T2" fmla="*/ 46 w 59"/>
              <a:gd name="T3" fmla="*/ 20 h 37"/>
              <a:gd name="T4" fmla="*/ 46 w 59"/>
              <a:gd name="T5" fmla="*/ 18 h 37"/>
              <a:gd name="T6" fmla="*/ 44 w 59"/>
              <a:gd name="T7" fmla="*/ 15 h 37"/>
              <a:gd name="T8" fmla="*/ 44 w 59"/>
              <a:gd name="T9" fmla="*/ 11 h 37"/>
              <a:gd name="T10" fmla="*/ 43 w 59"/>
              <a:gd name="T11" fmla="*/ 15 h 37"/>
              <a:gd name="T12" fmla="*/ 35 w 59"/>
              <a:gd name="T13" fmla="*/ 10 h 37"/>
              <a:gd name="T14" fmla="*/ 24 w 59"/>
              <a:gd name="T15" fmla="*/ 2 h 37"/>
              <a:gd name="T16" fmla="*/ 12 w 59"/>
              <a:gd name="T17" fmla="*/ 1 h 37"/>
              <a:gd name="T18" fmla="*/ 12 w 59"/>
              <a:gd name="T19" fmla="*/ 3 h 37"/>
              <a:gd name="T20" fmla="*/ 6 w 59"/>
              <a:gd name="T21" fmla="*/ 5 h 37"/>
              <a:gd name="T22" fmla="*/ 11 w 59"/>
              <a:gd name="T23" fmla="*/ 9 h 37"/>
              <a:gd name="T24" fmla="*/ 6 w 59"/>
              <a:gd name="T25" fmla="*/ 9 h 37"/>
              <a:gd name="T26" fmla="*/ 5 w 59"/>
              <a:gd name="T27" fmla="*/ 11 h 37"/>
              <a:gd name="T28" fmla="*/ 6 w 59"/>
              <a:gd name="T29" fmla="*/ 14 h 37"/>
              <a:gd name="T30" fmla="*/ 10 w 59"/>
              <a:gd name="T31" fmla="*/ 14 h 37"/>
              <a:gd name="T32" fmla="*/ 0 w 59"/>
              <a:gd name="T33" fmla="*/ 15 h 37"/>
              <a:gd name="T34" fmla="*/ 7 w 59"/>
              <a:gd name="T35" fmla="*/ 20 h 37"/>
              <a:gd name="T36" fmla="*/ 8 w 59"/>
              <a:gd name="T37" fmla="*/ 23 h 37"/>
              <a:gd name="T38" fmla="*/ 14 w 59"/>
              <a:gd name="T39" fmla="*/ 23 h 37"/>
              <a:gd name="T40" fmla="*/ 26 w 59"/>
              <a:gd name="T41" fmla="*/ 23 h 37"/>
              <a:gd name="T42" fmla="*/ 28 w 59"/>
              <a:gd name="T43" fmla="*/ 24 h 37"/>
              <a:gd name="T44" fmla="*/ 16 w 59"/>
              <a:gd name="T45" fmla="*/ 25 h 37"/>
              <a:gd name="T46" fmla="*/ 16 w 59"/>
              <a:gd name="T47" fmla="*/ 30 h 37"/>
              <a:gd name="T48" fmla="*/ 19 w 59"/>
              <a:gd name="T49" fmla="*/ 33 h 37"/>
              <a:gd name="T50" fmla="*/ 32 w 59"/>
              <a:gd name="T51" fmla="*/ 35 h 37"/>
              <a:gd name="T52" fmla="*/ 34 w 59"/>
              <a:gd name="T53" fmla="*/ 36 h 37"/>
              <a:gd name="T54" fmla="*/ 40 w 59"/>
              <a:gd name="T55" fmla="*/ 35 h 37"/>
              <a:gd name="T56" fmla="*/ 41 w 59"/>
              <a:gd name="T57" fmla="*/ 35 h 37"/>
              <a:gd name="T58" fmla="*/ 41 w 59"/>
              <a:gd name="T59" fmla="*/ 29 h 37"/>
              <a:gd name="T60" fmla="*/ 46 w 59"/>
              <a:gd name="T61" fmla="*/ 30 h 37"/>
              <a:gd name="T62" fmla="*/ 51 w 59"/>
              <a:gd name="T63" fmla="*/ 28 h 37"/>
              <a:gd name="T64" fmla="*/ 54 w 59"/>
              <a:gd name="T65" fmla="*/ 26 h 37"/>
              <a:gd name="T66" fmla="*/ 58 w 59"/>
              <a:gd name="T6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37">
                <a:moveTo>
                  <a:pt x="58" y="24"/>
                </a:moveTo>
                <a:cubicBezTo>
                  <a:pt x="58" y="22"/>
                  <a:pt x="56" y="22"/>
                  <a:pt x="55" y="21"/>
                </a:cubicBezTo>
                <a:cubicBezTo>
                  <a:pt x="54" y="20"/>
                  <a:pt x="53" y="22"/>
                  <a:pt x="52" y="21"/>
                </a:cubicBezTo>
                <a:cubicBezTo>
                  <a:pt x="50" y="19"/>
                  <a:pt x="48" y="21"/>
                  <a:pt x="46" y="20"/>
                </a:cubicBezTo>
                <a:cubicBezTo>
                  <a:pt x="46" y="20"/>
                  <a:pt x="48" y="19"/>
                  <a:pt x="48" y="18"/>
                </a:cubicBezTo>
                <a:cubicBezTo>
                  <a:pt x="48" y="18"/>
                  <a:pt x="46" y="18"/>
                  <a:pt x="46" y="18"/>
                </a:cubicBezTo>
                <a:cubicBezTo>
                  <a:pt x="46" y="17"/>
                  <a:pt x="47" y="17"/>
                  <a:pt x="47" y="16"/>
                </a:cubicBezTo>
                <a:cubicBezTo>
                  <a:pt x="47" y="15"/>
                  <a:pt x="44" y="16"/>
                  <a:pt x="44" y="15"/>
                </a:cubicBezTo>
                <a:cubicBezTo>
                  <a:pt x="43" y="15"/>
                  <a:pt x="45" y="14"/>
                  <a:pt x="45" y="14"/>
                </a:cubicBezTo>
                <a:cubicBezTo>
                  <a:pt x="46" y="13"/>
                  <a:pt x="44" y="12"/>
                  <a:pt x="44" y="11"/>
                </a:cubicBezTo>
                <a:cubicBezTo>
                  <a:pt x="43" y="10"/>
                  <a:pt x="38" y="11"/>
                  <a:pt x="38" y="11"/>
                </a:cubicBezTo>
                <a:cubicBezTo>
                  <a:pt x="38" y="12"/>
                  <a:pt x="43" y="14"/>
                  <a:pt x="43" y="15"/>
                </a:cubicBezTo>
                <a:cubicBezTo>
                  <a:pt x="42" y="16"/>
                  <a:pt x="39" y="14"/>
                  <a:pt x="38" y="13"/>
                </a:cubicBezTo>
                <a:cubicBezTo>
                  <a:pt x="36" y="12"/>
                  <a:pt x="39" y="10"/>
                  <a:pt x="35" y="10"/>
                </a:cubicBezTo>
                <a:cubicBezTo>
                  <a:pt x="33" y="10"/>
                  <a:pt x="30" y="10"/>
                  <a:pt x="29" y="8"/>
                </a:cubicBezTo>
                <a:cubicBezTo>
                  <a:pt x="28" y="6"/>
                  <a:pt x="26" y="3"/>
                  <a:pt x="24" y="2"/>
                </a:cubicBezTo>
                <a:cubicBezTo>
                  <a:pt x="21" y="1"/>
                  <a:pt x="18" y="0"/>
                  <a:pt x="16" y="0"/>
                </a:cubicBezTo>
                <a:cubicBezTo>
                  <a:pt x="15" y="0"/>
                  <a:pt x="10" y="0"/>
                  <a:pt x="12" y="1"/>
                </a:cubicBezTo>
                <a:cubicBezTo>
                  <a:pt x="13" y="1"/>
                  <a:pt x="17" y="2"/>
                  <a:pt x="17" y="2"/>
                </a:cubicBezTo>
                <a:cubicBezTo>
                  <a:pt x="17" y="4"/>
                  <a:pt x="13" y="3"/>
                  <a:pt x="12" y="3"/>
                </a:cubicBezTo>
                <a:cubicBezTo>
                  <a:pt x="12" y="3"/>
                  <a:pt x="13" y="4"/>
                  <a:pt x="13" y="4"/>
                </a:cubicBezTo>
                <a:cubicBezTo>
                  <a:pt x="13" y="5"/>
                  <a:pt x="7" y="2"/>
                  <a:pt x="6" y="5"/>
                </a:cubicBezTo>
                <a:cubicBezTo>
                  <a:pt x="6" y="5"/>
                  <a:pt x="11" y="7"/>
                  <a:pt x="12" y="7"/>
                </a:cubicBezTo>
                <a:cubicBezTo>
                  <a:pt x="10" y="6"/>
                  <a:pt x="11" y="9"/>
                  <a:pt x="11" y="9"/>
                </a:cubicBezTo>
                <a:cubicBezTo>
                  <a:pt x="11" y="10"/>
                  <a:pt x="4" y="7"/>
                  <a:pt x="3" y="8"/>
                </a:cubicBezTo>
                <a:cubicBezTo>
                  <a:pt x="3" y="7"/>
                  <a:pt x="6" y="8"/>
                  <a:pt x="6" y="9"/>
                </a:cubicBezTo>
                <a:cubicBezTo>
                  <a:pt x="6" y="8"/>
                  <a:pt x="4" y="9"/>
                  <a:pt x="4" y="9"/>
                </a:cubicBezTo>
                <a:cubicBezTo>
                  <a:pt x="3" y="10"/>
                  <a:pt x="5" y="11"/>
                  <a:pt x="5" y="11"/>
                </a:cubicBezTo>
                <a:cubicBezTo>
                  <a:pt x="6" y="12"/>
                  <a:pt x="2" y="12"/>
                  <a:pt x="1" y="12"/>
                </a:cubicBezTo>
                <a:cubicBezTo>
                  <a:pt x="2" y="12"/>
                  <a:pt x="4" y="13"/>
                  <a:pt x="6" y="14"/>
                </a:cubicBezTo>
                <a:cubicBezTo>
                  <a:pt x="8" y="14"/>
                  <a:pt x="10" y="13"/>
                  <a:pt x="12" y="13"/>
                </a:cubicBezTo>
                <a:cubicBezTo>
                  <a:pt x="12" y="13"/>
                  <a:pt x="10" y="14"/>
                  <a:pt x="10" y="14"/>
                </a:cubicBezTo>
                <a:cubicBezTo>
                  <a:pt x="10" y="15"/>
                  <a:pt x="11" y="15"/>
                  <a:pt x="11" y="15"/>
                </a:cubicBezTo>
                <a:cubicBezTo>
                  <a:pt x="11" y="16"/>
                  <a:pt x="0" y="15"/>
                  <a:pt x="0" y="15"/>
                </a:cubicBezTo>
                <a:cubicBezTo>
                  <a:pt x="0" y="15"/>
                  <a:pt x="2" y="18"/>
                  <a:pt x="2" y="18"/>
                </a:cubicBezTo>
                <a:cubicBezTo>
                  <a:pt x="3" y="19"/>
                  <a:pt x="7" y="21"/>
                  <a:pt x="7" y="20"/>
                </a:cubicBezTo>
                <a:cubicBezTo>
                  <a:pt x="7" y="21"/>
                  <a:pt x="5" y="20"/>
                  <a:pt x="6" y="22"/>
                </a:cubicBezTo>
                <a:cubicBezTo>
                  <a:pt x="6" y="22"/>
                  <a:pt x="7" y="23"/>
                  <a:pt x="8" y="23"/>
                </a:cubicBezTo>
                <a:cubicBezTo>
                  <a:pt x="9" y="24"/>
                  <a:pt x="10" y="23"/>
                  <a:pt x="11" y="23"/>
                </a:cubicBezTo>
                <a:cubicBezTo>
                  <a:pt x="12" y="22"/>
                  <a:pt x="13" y="24"/>
                  <a:pt x="14" y="23"/>
                </a:cubicBezTo>
                <a:cubicBezTo>
                  <a:pt x="17" y="22"/>
                  <a:pt x="19" y="21"/>
                  <a:pt x="21" y="22"/>
                </a:cubicBezTo>
                <a:cubicBezTo>
                  <a:pt x="23" y="23"/>
                  <a:pt x="24" y="23"/>
                  <a:pt x="26" y="23"/>
                </a:cubicBezTo>
                <a:cubicBezTo>
                  <a:pt x="25" y="23"/>
                  <a:pt x="23" y="23"/>
                  <a:pt x="21" y="23"/>
                </a:cubicBezTo>
                <a:cubicBezTo>
                  <a:pt x="23" y="23"/>
                  <a:pt x="27" y="23"/>
                  <a:pt x="28" y="24"/>
                </a:cubicBezTo>
                <a:cubicBezTo>
                  <a:pt x="28" y="24"/>
                  <a:pt x="23" y="25"/>
                  <a:pt x="23" y="25"/>
                </a:cubicBezTo>
                <a:cubicBezTo>
                  <a:pt x="21" y="25"/>
                  <a:pt x="18" y="25"/>
                  <a:pt x="16" y="25"/>
                </a:cubicBezTo>
                <a:cubicBezTo>
                  <a:pt x="16" y="26"/>
                  <a:pt x="12" y="27"/>
                  <a:pt x="13" y="27"/>
                </a:cubicBezTo>
                <a:cubicBezTo>
                  <a:pt x="14" y="28"/>
                  <a:pt x="15" y="28"/>
                  <a:pt x="16" y="30"/>
                </a:cubicBezTo>
                <a:cubicBezTo>
                  <a:pt x="16" y="32"/>
                  <a:pt x="22" y="30"/>
                  <a:pt x="23" y="32"/>
                </a:cubicBezTo>
                <a:cubicBezTo>
                  <a:pt x="23" y="32"/>
                  <a:pt x="19" y="32"/>
                  <a:pt x="19" y="33"/>
                </a:cubicBezTo>
                <a:cubicBezTo>
                  <a:pt x="20" y="34"/>
                  <a:pt x="25" y="36"/>
                  <a:pt x="26" y="36"/>
                </a:cubicBezTo>
                <a:cubicBezTo>
                  <a:pt x="26" y="36"/>
                  <a:pt x="32" y="36"/>
                  <a:pt x="32" y="35"/>
                </a:cubicBezTo>
                <a:cubicBezTo>
                  <a:pt x="32" y="35"/>
                  <a:pt x="31" y="35"/>
                  <a:pt x="31" y="35"/>
                </a:cubicBezTo>
                <a:cubicBezTo>
                  <a:pt x="31" y="33"/>
                  <a:pt x="35" y="36"/>
                  <a:pt x="34" y="36"/>
                </a:cubicBezTo>
                <a:cubicBezTo>
                  <a:pt x="35" y="36"/>
                  <a:pt x="33" y="33"/>
                  <a:pt x="33" y="32"/>
                </a:cubicBezTo>
                <a:cubicBezTo>
                  <a:pt x="35" y="31"/>
                  <a:pt x="37" y="37"/>
                  <a:pt x="40" y="35"/>
                </a:cubicBezTo>
                <a:cubicBezTo>
                  <a:pt x="41" y="34"/>
                  <a:pt x="39" y="32"/>
                  <a:pt x="40" y="32"/>
                </a:cubicBezTo>
                <a:cubicBezTo>
                  <a:pt x="41" y="32"/>
                  <a:pt x="41" y="34"/>
                  <a:pt x="41" y="35"/>
                </a:cubicBezTo>
                <a:cubicBezTo>
                  <a:pt x="42" y="35"/>
                  <a:pt x="43" y="31"/>
                  <a:pt x="42" y="31"/>
                </a:cubicBezTo>
                <a:cubicBezTo>
                  <a:pt x="42" y="30"/>
                  <a:pt x="42" y="29"/>
                  <a:pt x="41" y="29"/>
                </a:cubicBezTo>
                <a:cubicBezTo>
                  <a:pt x="41" y="28"/>
                  <a:pt x="42" y="26"/>
                  <a:pt x="43" y="27"/>
                </a:cubicBezTo>
                <a:cubicBezTo>
                  <a:pt x="44" y="28"/>
                  <a:pt x="43" y="32"/>
                  <a:pt x="46" y="30"/>
                </a:cubicBezTo>
                <a:cubicBezTo>
                  <a:pt x="47" y="29"/>
                  <a:pt x="50" y="25"/>
                  <a:pt x="52" y="27"/>
                </a:cubicBezTo>
                <a:cubicBezTo>
                  <a:pt x="53" y="27"/>
                  <a:pt x="51" y="28"/>
                  <a:pt x="51" y="28"/>
                </a:cubicBezTo>
                <a:cubicBezTo>
                  <a:pt x="51" y="28"/>
                  <a:pt x="56" y="27"/>
                  <a:pt x="56" y="27"/>
                </a:cubicBezTo>
                <a:cubicBezTo>
                  <a:pt x="56" y="27"/>
                  <a:pt x="54" y="27"/>
                  <a:pt x="54" y="26"/>
                </a:cubicBezTo>
                <a:cubicBezTo>
                  <a:pt x="54" y="25"/>
                  <a:pt x="59" y="25"/>
                  <a:pt x="58" y="24"/>
                </a:cubicBezTo>
                <a:cubicBezTo>
                  <a:pt x="58" y="22"/>
                  <a:pt x="58" y="25"/>
                  <a:pt x="58" y="2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72" name="Freeform 602">
            <a:extLst>
              <a:ext uri="{FF2B5EF4-FFF2-40B4-BE49-F238E27FC236}">
                <a16:creationId xmlns:a16="http://schemas.microsoft.com/office/drawing/2014/main" id="{69EAF7F3-BB01-AD7B-05A7-454A8D88C75B}"/>
              </a:ext>
            </a:extLst>
          </p:cNvPr>
          <p:cNvSpPr/>
          <p:nvPr/>
        </p:nvSpPr>
        <p:spPr bwMode="auto">
          <a:xfrm>
            <a:off x="7728450" y="2340612"/>
            <a:ext cx="452151" cy="293802"/>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73" name="Freeform 604">
            <a:extLst>
              <a:ext uri="{FF2B5EF4-FFF2-40B4-BE49-F238E27FC236}">
                <a16:creationId xmlns:a16="http://schemas.microsoft.com/office/drawing/2014/main" id="{467D4BBA-0339-A407-A498-61BF0B0756DC}"/>
              </a:ext>
            </a:extLst>
          </p:cNvPr>
          <p:cNvSpPr/>
          <p:nvPr/>
        </p:nvSpPr>
        <p:spPr bwMode="auto">
          <a:xfrm>
            <a:off x="7940180" y="2503560"/>
            <a:ext cx="40565" cy="18518"/>
          </a:xfrm>
          <a:custGeom>
            <a:avLst/>
            <a:gdLst>
              <a:gd name="T0" fmla="*/ 13 w 14"/>
              <a:gd name="T1" fmla="*/ 4 h 5"/>
              <a:gd name="T2" fmla="*/ 11 w 14"/>
              <a:gd name="T3" fmla="*/ 2 h 5"/>
              <a:gd name="T4" fmla="*/ 8 w 14"/>
              <a:gd name="T5" fmla="*/ 2 h 5"/>
              <a:gd name="T6" fmla="*/ 1 w 14"/>
              <a:gd name="T7" fmla="*/ 1 h 5"/>
              <a:gd name="T8" fmla="*/ 2 w 14"/>
              <a:gd name="T9" fmla="*/ 2 h 5"/>
              <a:gd name="T10" fmla="*/ 0 w 14"/>
              <a:gd name="T11" fmla="*/ 3 h 5"/>
              <a:gd name="T12" fmla="*/ 3 w 14"/>
              <a:gd name="T13" fmla="*/ 3 h 5"/>
              <a:gd name="T14" fmla="*/ 8 w 14"/>
              <a:gd name="T15" fmla="*/ 4 h 5"/>
              <a:gd name="T16" fmla="*/ 13 w 14"/>
              <a:gd name="T17" fmla="*/ 4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2" y="3"/>
                  <a:pt x="13" y="3"/>
                  <a:pt x="11" y="2"/>
                </a:cubicBezTo>
                <a:cubicBezTo>
                  <a:pt x="10" y="2"/>
                  <a:pt x="9" y="2"/>
                  <a:pt x="8" y="2"/>
                </a:cubicBezTo>
                <a:cubicBezTo>
                  <a:pt x="7" y="2"/>
                  <a:pt x="2" y="0"/>
                  <a:pt x="1" y="1"/>
                </a:cubicBezTo>
                <a:cubicBezTo>
                  <a:pt x="1" y="1"/>
                  <a:pt x="3" y="2"/>
                  <a:pt x="2" y="2"/>
                </a:cubicBezTo>
                <a:cubicBezTo>
                  <a:pt x="2" y="3"/>
                  <a:pt x="0" y="4"/>
                  <a:pt x="0" y="3"/>
                </a:cubicBezTo>
                <a:cubicBezTo>
                  <a:pt x="0" y="4"/>
                  <a:pt x="2" y="3"/>
                  <a:pt x="3" y="3"/>
                </a:cubicBezTo>
                <a:cubicBezTo>
                  <a:pt x="4" y="3"/>
                  <a:pt x="6" y="4"/>
                  <a:pt x="8" y="4"/>
                </a:cubicBezTo>
                <a:cubicBezTo>
                  <a:pt x="9" y="4"/>
                  <a:pt x="13" y="4"/>
                  <a:pt x="13" y="4"/>
                </a:cubicBezTo>
                <a:cubicBezTo>
                  <a:pt x="12" y="3"/>
                  <a:pt x="14" y="5"/>
                  <a:pt x="13"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74" name="Freeform 605">
            <a:extLst>
              <a:ext uri="{FF2B5EF4-FFF2-40B4-BE49-F238E27FC236}">
                <a16:creationId xmlns:a16="http://schemas.microsoft.com/office/drawing/2014/main" id="{5B4D7269-CE8E-8B16-905F-F87B0038FEE3}"/>
              </a:ext>
            </a:extLst>
          </p:cNvPr>
          <p:cNvSpPr/>
          <p:nvPr/>
        </p:nvSpPr>
        <p:spPr bwMode="auto">
          <a:xfrm>
            <a:off x="7827390" y="2518373"/>
            <a:ext cx="16820" cy="7407"/>
          </a:xfrm>
          <a:custGeom>
            <a:avLst/>
            <a:gdLst>
              <a:gd name="T0" fmla="*/ 5 w 6"/>
              <a:gd name="T1" fmla="*/ 1 h 2"/>
              <a:gd name="T2" fmla="*/ 2 w 6"/>
              <a:gd name="T3" fmla="*/ 0 h 2"/>
              <a:gd name="T4" fmla="*/ 5 w 6"/>
              <a:gd name="T5" fmla="*/ 1 h 2"/>
            </a:gdLst>
            <a:ahLst/>
            <a:cxnLst>
              <a:cxn ang="0">
                <a:pos x="T0" y="T1"/>
              </a:cxn>
              <a:cxn ang="0">
                <a:pos x="T2" y="T3"/>
              </a:cxn>
              <a:cxn ang="0">
                <a:pos x="T4" y="T5"/>
              </a:cxn>
            </a:cxnLst>
            <a:rect l="0" t="0" r="r" b="b"/>
            <a:pathLst>
              <a:path w="6" h="2">
                <a:moveTo>
                  <a:pt x="5" y="1"/>
                </a:moveTo>
                <a:cubicBezTo>
                  <a:pt x="4" y="2"/>
                  <a:pt x="0" y="0"/>
                  <a:pt x="2" y="0"/>
                </a:cubicBezTo>
                <a:cubicBezTo>
                  <a:pt x="3" y="0"/>
                  <a:pt x="6" y="1"/>
                  <a:pt x="5"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75" name="Freeform 606">
            <a:extLst>
              <a:ext uri="{FF2B5EF4-FFF2-40B4-BE49-F238E27FC236}">
                <a16:creationId xmlns:a16="http://schemas.microsoft.com/office/drawing/2014/main" id="{5E566C82-4628-C782-2238-7BD3F576BD55}"/>
              </a:ext>
            </a:extLst>
          </p:cNvPr>
          <p:cNvSpPr/>
          <p:nvPr/>
        </p:nvSpPr>
        <p:spPr bwMode="auto">
          <a:xfrm>
            <a:off x="7902583" y="2630710"/>
            <a:ext cx="16820" cy="11111"/>
          </a:xfrm>
          <a:custGeom>
            <a:avLst/>
            <a:gdLst>
              <a:gd name="T0" fmla="*/ 4 w 6"/>
              <a:gd name="T1" fmla="*/ 1 h 3"/>
              <a:gd name="T2" fmla="*/ 1 w 6"/>
              <a:gd name="T3" fmla="*/ 2 h 3"/>
              <a:gd name="T4" fmla="*/ 4 w 6"/>
              <a:gd name="T5" fmla="*/ 1 h 3"/>
            </a:gdLst>
            <a:ahLst/>
            <a:cxnLst>
              <a:cxn ang="0">
                <a:pos x="T0" y="T1"/>
              </a:cxn>
              <a:cxn ang="0">
                <a:pos x="T2" y="T3"/>
              </a:cxn>
              <a:cxn ang="0">
                <a:pos x="T4" y="T5"/>
              </a:cxn>
            </a:cxnLst>
            <a:rect l="0" t="0" r="r" b="b"/>
            <a:pathLst>
              <a:path w="6" h="3">
                <a:moveTo>
                  <a:pt x="4" y="1"/>
                </a:moveTo>
                <a:cubicBezTo>
                  <a:pt x="3" y="0"/>
                  <a:pt x="0" y="2"/>
                  <a:pt x="1" y="2"/>
                </a:cubicBezTo>
                <a:cubicBezTo>
                  <a:pt x="2" y="3"/>
                  <a:pt x="6" y="1"/>
                  <a:pt x="4"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76" name="Freeform 607">
            <a:extLst>
              <a:ext uri="{FF2B5EF4-FFF2-40B4-BE49-F238E27FC236}">
                <a16:creationId xmlns:a16="http://schemas.microsoft.com/office/drawing/2014/main" id="{62472E5F-2120-E141-7D38-2880FEDCA591}"/>
              </a:ext>
            </a:extLst>
          </p:cNvPr>
          <p:cNvSpPr/>
          <p:nvPr/>
        </p:nvSpPr>
        <p:spPr bwMode="auto">
          <a:xfrm>
            <a:off x="6916161" y="3134372"/>
            <a:ext cx="14840" cy="14814"/>
          </a:xfrm>
          <a:custGeom>
            <a:avLst/>
            <a:gdLst>
              <a:gd name="T0" fmla="*/ 4 w 5"/>
              <a:gd name="T1" fmla="*/ 1 h 4"/>
              <a:gd name="T2" fmla="*/ 1 w 5"/>
              <a:gd name="T3" fmla="*/ 4 h 4"/>
              <a:gd name="T4" fmla="*/ 4 w 5"/>
              <a:gd name="T5" fmla="*/ 1 h 4"/>
            </a:gdLst>
            <a:ahLst/>
            <a:cxnLst>
              <a:cxn ang="0">
                <a:pos x="T0" y="T1"/>
              </a:cxn>
              <a:cxn ang="0">
                <a:pos x="T2" y="T3"/>
              </a:cxn>
              <a:cxn ang="0">
                <a:pos x="T4" y="T5"/>
              </a:cxn>
            </a:cxnLst>
            <a:rect l="0" t="0" r="r" b="b"/>
            <a:pathLst>
              <a:path w="5" h="4">
                <a:moveTo>
                  <a:pt x="4" y="1"/>
                </a:moveTo>
                <a:cubicBezTo>
                  <a:pt x="3" y="0"/>
                  <a:pt x="0" y="4"/>
                  <a:pt x="1" y="4"/>
                </a:cubicBezTo>
                <a:cubicBezTo>
                  <a:pt x="1" y="4"/>
                  <a:pt x="5" y="1"/>
                  <a:pt x="4"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77" name="Freeform 608">
            <a:extLst>
              <a:ext uri="{FF2B5EF4-FFF2-40B4-BE49-F238E27FC236}">
                <a16:creationId xmlns:a16="http://schemas.microsoft.com/office/drawing/2014/main" id="{7B6396A4-55EB-A5E3-16AF-424BEEF0CF77}"/>
              </a:ext>
            </a:extLst>
          </p:cNvPr>
          <p:cNvSpPr/>
          <p:nvPr/>
        </p:nvSpPr>
        <p:spPr bwMode="auto">
          <a:xfrm>
            <a:off x="6936940" y="3130668"/>
            <a:ext cx="2969" cy="3704"/>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0"/>
                  <a:pt x="0" y="0"/>
                  <a:pt x="0"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78" name="Freeform 609">
            <a:extLst>
              <a:ext uri="{FF2B5EF4-FFF2-40B4-BE49-F238E27FC236}">
                <a16:creationId xmlns:a16="http://schemas.microsoft.com/office/drawing/2014/main" id="{66840CBD-4CDA-6489-52DC-855C5F4986D9}"/>
              </a:ext>
            </a:extLst>
          </p:cNvPr>
          <p:cNvSpPr/>
          <p:nvPr/>
        </p:nvSpPr>
        <p:spPr bwMode="auto">
          <a:xfrm>
            <a:off x="6641112" y="3134372"/>
            <a:ext cx="19788" cy="22220"/>
          </a:xfrm>
          <a:custGeom>
            <a:avLst/>
            <a:gdLst>
              <a:gd name="T0" fmla="*/ 5 w 7"/>
              <a:gd name="T1" fmla="*/ 2 h 6"/>
              <a:gd name="T2" fmla="*/ 1 w 7"/>
              <a:gd name="T3" fmla="*/ 2 h 6"/>
              <a:gd name="T4" fmla="*/ 5 w 7"/>
              <a:gd name="T5" fmla="*/ 2 h 6"/>
              <a:gd name="T6" fmla="*/ 5 w 7"/>
              <a:gd name="T7" fmla="*/ 2 h 6"/>
            </a:gdLst>
            <a:ahLst/>
            <a:cxnLst>
              <a:cxn ang="0">
                <a:pos x="T0" y="T1"/>
              </a:cxn>
              <a:cxn ang="0">
                <a:pos x="T2" y="T3"/>
              </a:cxn>
              <a:cxn ang="0">
                <a:pos x="T4" y="T5"/>
              </a:cxn>
              <a:cxn ang="0">
                <a:pos x="T6" y="T7"/>
              </a:cxn>
            </a:cxnLst>
            <a:rect l="0" t="0" r="r" b="b"/>
            <a:pathLst>
              <a:path w="7" h="6">
                <a:moveTo>
                  <a:pt x="5" y="2"/>
                </a:moveTo>
                <a:cubicBezTo>
                  <a:pt x="7" y="0"/>
                  <a:pt x="2" y="0"/>
                  <a:pt x="1" y="2"/>
                </a:cubicBezTo>
                <a:cubicBezTo>
                  <a:pt x="0" y="3"/>
                  <a:pt x="4" y="5"/>
                  <a:pt x="5" y="2"/>
                </a:cubicBezTo>
                <a:cubicBezTo>
                  <a:pt x="6" y="1"/>
                  <a:pt x="3" y="6"/>
                  <a:pt x="5"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79" name="Freeform 614">
            <a:extLst>
              <a:ext uri="{FF2B5EF4-FFF2-40B4-BE49-F238E27FC236}">
                <a16:creationId xmlns:a16="http://schemas.microsoft.com/office/drawing/2014/main" id="{DF80EB5D-5AC4-A504-622F-3AD05BD553AB}"/>
              </a:ext>
            </a:extLst>
          </p:cNvPr>
          <p:cNvSpPr/>
          <p:nvPr/>
        </p:nvSpPr>
        <p:spPr bwMode="auto">
          <a:xfrm>
            <a:off x="8299327" y="4951502"/>
            <a:ext cx="29681" cy="32098"/>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80" name="Freeform 615">
            <a:extLst>
              <a:ext uri="{FF2B5EF4-FFF2-40B4-BE49-F238E27FC236}">
                <a16:creationId xmlns:a16="http://schemas.microsoft.com/office/drawing/2014/main" id="{0C5AB906-9186-6ABD-21F9-794590A12DC9}"/>
              </a:ext>
            </a:extLst>
          </p:cNvPr>
          <p:cNvSpPr/>
          <p:nvPr/>
        </p:nvSpPr>
        <p:spPr bwMode="auto">
          <a:xfrm>
            <a:off x="7853113" y="3489898"/>
            <a:ext cx="20777" cy="11111"/>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81" name="Freeform 618">
            <a:extLst>
              <a:ext uri="{FF2B5EF4-FFF2-40B4-BE49-F238E27FC236}">
                <a16:creationId xmlns:a16="http://schemas.microsoft.com/office/drawing/2014/main" id="{74AB1223-DC63-0935-FB30-6F2DC5A07AE6}"/>
              </a:ext>
            </a:extLst>
          </p:cNvPr>
          <p:cNvSpPr/>
          <p:nvPr/>
        </p:nvSpPr>
        <p:spPr bwMode="auto">
          <a:xfrm>
            <a:off x="7989648" y="4175023"/>
            <a:ext cx="220634" cy="199983"/>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82" name="Freeform 619">
            <a:extLst>
              <a:ext uri="{FF2B5EF4-FFF2-40B4-BE49-F238E27FC236}">
                <a16:creationId xmlns:a16="http://schemas.microsoft.com/office/drawing/2014/main" id="{4F70E8FF-D57D-3DB4-E95B-EDECBD3DCB58}"/>
              </a:ext>
            </a:extLst>
          </p:cNvPr>
          <p:cNvSpPr/>
          <p:nvPr/>
        </p:nvSpPr>
        <p:spPr bwMode="auto">
          <a:xfrm>
            <a:off x="8166749" y="4229341"/>
            <a:ext cx="75193" cy="138260"/>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83" name="Freeform 620">
            <a:extLst>
              <a:ext uri="{FF2B5EF4-FFF2-40B4-BE49-F238E27FC236}">
                <a16:creationId xmlns:a16="http://schemas.microsoft.com/office/drawing/2014/main" id="{32E7C96E-7493-646D-284A-31DCB656EC88}"/>
              </a:ext>
            </a:extLst>
          </p:cNvPr>
          <p:cNvSpPr/>
          <p:nvPr/>
        </p:nvSpPr>
        <p:spPr bwMode="auto">
          <a:xfrm>
            <a:off x="8215229" y="4272547"/>
            <a:ext cx="64310" cy="83943"/>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84" name="Freeform 621">
            <a:extLst>
              <a:ext uri="{FF2B5EF4-FFF2-40B4-BE49-F238E27FC236}">
                <a16:creationId xmlns:a16="http://schemas.microsoft.com/office/drawing/2014/main" id="{5A1F1622-B7F6-3AC0-9B9F-49309DFBF969}"/>
              </a:ext>
            </a:extLst>
          </p:cNvPr>
          <p:cNvSpPr/>
          <p:nvPr/>
        </p:nvSpPr>
        <p:spPr bwMode="auto">
          <a:xfrm>
            <a:off x="8267668" y="4279955"/>
            <a:ext cx="46501" cy="65427"/>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85" name="Freeform 622">
            <a:extLst>
              <a:ext uri="{FF2B5EF4-FFF2-40B4-BE49-F238E27FC236}">
                <a16:creationId xmlns:a16="http://schemas.microsoft.com/office/drawing/2014/main" id="{2F379543-2EE1-FA2A-6A4F-D7C3B0406A01}"/>
              </a:ext>
            </a:extLst>
          </p:cNvPr>
          <p:cNvSpPr/>
          <p:nvPr/>
        </p:nvSpPr>
        <p:spPr bwMode="auto">
          <a:xfrm>
            <a:off x="7853113" y="4156507"/>
            <a:ext cx="234485" cy="304913"/>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86" name="Freeform 623">
            <a:extLst>
              <a:ext uri="{FF2B5EF4-FFF2-40B4-BE49-F238E27FC236}">
                <a16:creationId xmlns:a16="http://schemas.microsoft.com/office/drawing/2014/main" id="{FF6B9031-5269-15EC-30E4-904C875BC286}"/>
              </a:ext>
            </a:extLst>
          </p:cNvPr>
          <p:cNvSpPr/>
          <p:nvPr/>
        </p:nvSpPr>
        <p:spPr bwMode="auto">
          <a:xfrm>
            <a:off x="7884774" y="4360194"/>
            <a:ext cx="81129" cy="119744"/>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87" name="Freeform 624">
            <a:extLst>
              <a:ext uri="{FF2B5EF4-FFF2-40B4-BE49-F238E27FC236}">
                <a16:creationId xmlns:a16="http://schemas.microsoft.com/office/drawing/2014/main" id="{0FAD8FC2-ED60-4D8D-AD77-797066DABA6D}"/>
              </a:ext>
            </a:extLst>
          </p:cNvPr>
          <p:cNvSpPr/>
          <p:nvPr/>
        </p:nvSpPr>
        <p:spPr bwMode="auto">
          <a:xfrm>
            <a:off x="7875869" y="4382415"/>
            <a:ext cx="186005" cy="344416"/>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88" name="Freeform 626">
            <a:extLst>
              <a:ext uri="{FF2B5EF4-FFF2-40B4-BE49-F238E27FC236}">
                <a16:creationId xmlns:a16="http://schemas.microsoft.com/office/drawing/2014/main" id="{721060F6-CBA5-F5D1-066A-CD8BF8463CA7}"/>
              </a:ext>
            </a:extLst>
          </p:cNvPr>
          <p:cNvSpPr/>
          <p:nvPr/>
        </p:nvSpPr>
        <p:spPr bwMode="auto">
          <a:xfrm>
            <a:off x="8044065" y="4556474"/>
            <a:ext cx="186005" cy="253065"/>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89" name="Freeform 627">
            <a:extLst>
              <a:ext uri="{FF2B5EF4-FFF2-40B4-BE49-F238E27FC236}">
                <a16:creationId xmlns:a16="http://schemas.microsoft.com/office/drawing/2014/main" id="{8E199BE0-BE3B-44DF-0837-6092A01D07BB}"/>
              </a:ext>
            </a:extLst>
          </p:cNvPr>
          <p:cNvSpPr/>
          <p:nvPr/>
        </p:nvSpPr>
        <p:spPr bwMode="auto">
          <a:xfrm>
            <a:off x="8148940" y="4736706"/>
            <a:ext cx="130599" cy="160480"/>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90" name="Freeform 628">
            <a:extLst>
              <a:ext uri="{FF2B5EF4-FFF2-40B4-BE49-F238E27FC236}">
                <a16:creationId xmlns:a16="http://schemas.microsoft.com/office/drawing/2014/main" id="{9F15A8E3-3D90-8D5C-46B4-B3312DDA6FBE}"/>
              </a:ext>
            </a:extLst>
          </p:cNvPr>
          <p:cNvSpPr/>
          <p:nvPr/>
        </p:nvSpPr>
        <p:spPr bwMode="auto">
          <a:xfrm>
            <a:off x="7983713" y="4291064"/>
            <a:ext cx="576813" cy="729568"/>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91" name="Freeform 629">
            <a:extLst>
              <a:ext uri="{FF2B5EF4-FFF2-40B4-BE49-F238E27FC236}">
                <a16:creationId xmlns:a16="http://schemas.microsoft.com/office/drawing/2014/main" id="{B4841768-750F-F7D2-FDA1-1A77897786A6}"/>
              </a:ext>
            </a:extLst>
          </p:cNvPr>
          <p:cNvSpPr/>
          <p:nvPr/>
        </p:nvSpPr>
        <p:spPr bwMode="auto">
          <a:xfrm>
            <a:off x="8207314" y="4944096"/>
            <a:ext cx="78162" cy="101226"/>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92" name="Freeform 631">
            <a:extLst>
              <a:ext uri="{FF2B5EF4-FFF2-40B4-BE49-F238E27FC236}">
                <a16:creationId xmlns:a16="http://schemas.microsoft.com/office/drawing/2014/main" id="{FB7E22DE-15E9-5EDC-D2E4-C75296884108}"/>
              </a:ext>
            </a:extLst>
          </p:cNvPr>
          <p:cNvSpPr/>
          <p:nvPr/>
        </p:nvSpPr>
        <p:spPr bwMode="auto">
          <a:xfrm>
            <a:off x="7789792" y="4102192"/>
            <a:ext cx="63321" cy="87647"/>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93" name="Freeform 632">
            <a:extLst>
              <a:ext uri="{FF2B5EF4-FFF2-40B4-BE49-F238E27FC236}">
                <a16:creationId xmlns:a16="http://schemas.microsoft.com/office/drawing/2014/main" id="{2E5791F6-4799-5B5D-5E38-6CD16E47C025}"/>
              </a:ext>
            </a:extLst>
          </p:cNvPr>
          <p:cNvSpPr/>
          <p:nvPr/>
        </p:nvSpPr>
        <p:spPr bwMode="auto">
          <a:xfrm>
            <a:off x="7809581" y="4182430"/>
            <a:ext cx="49470" cy="54316"/>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94" name="Freeform 633">
            <a:extLst>
              <a:ext uri="{FF2B5EF4-FFF2-40B4-BE49-F238E27FC236}">
                <a16:creationId xmlns:a16="http://schemas.microsoft.com/office/drawing/2014/main" id="{58C121E1-4656-0C83-BA84-EBBF91BC193F}"/>
              </a:ext>
            </a:extLst>
          </p:cNvPr>
          <p:cNvSpPr/>
          <p:nvPr/>
        </p:nvSpPr>
        <p:spPr bwMode="auto">
          <a:xfrm>
            <a:off x="7754174" y="4120708"/>
            <a:ext cx="32650" cy="32098"/>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95" name="Freeform 634">
            <a:extLst>
              <a:ext uri="{FF2B5EF4-FFF2-40B4-BE49-F238E27FC236}">
                <a16:creationId xmlns:a16="http://schemas.microsoft.com/office/drawing/2014/main" id="{50C2F443-FC41-B22B-944E-D15DE2AA7258}"/>
              </a:ext>
            </a:extLst>
          </p:cNvPr>
          <p:cNvSpPr/>
          <p:nvPr/>
        </p:nvSpPr>
        <p:spPr bwMode="auto">
          <a:xfrm>
            <a:off x="7719546" y="4055283"/>
            <a:ext cx="58375" cy="83943"/>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96" name="Freeform 635">
            <a:extLst>
              <a:ext uri="{FF2B5EF4-FFF2-40B4-BE49-F238E27FC236}">
                <a16:creationId xmlns:a16="http://schemas.microsoft.com/office/drawing/2014/main" id="{6EE3F30C-898A-6020-345D-73B0EC8DD7BC}"/>
              </a:ext>
            </a:extLst>
          </p:cNvPr>
          <p:cNvSpPr/>
          <p:nvPr/>
        </p:nvSpPr>
        <p:spPr bwMode="auto">
          <a:xfrm>
            <a:off x="7366334" y="3768887"/>
            <a:ext cx="434342" cy="348119"/>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97" name="Freeform 636">
            <a:extLst>
              <a:ext uri="{FF2B5EF4-FFF2-40B4-BE49-F238E27FC236}">
                <a16:creationId xmlns:a16="http://schemas.microsoft.com/office/drawing/2014/main" id="{A40BBBE7-D680-0888-33BC-BC951A6F04A3}"/>
              </a:ext>
            </a:extLst>
          </p:cNvPr>
          <p:cNvSpPr/>
          <p:nvPr/>
        </p:nvSpPr>
        <p:spPr bwMode="auto">
          <a:xfrm>
            <a:off x="7763079" y="4092317"/>
            <a:ext cx="87067" cy="58020"/>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98" name="Freeform 637">
            <a:extLst>
              <a:ext uri="{FF2B5EF4-FFF2-40B4-BE49-F238E27FC236}">
                <a16:creationId xmlns:a16="http://schemas.microsoft.com/office/drawing/2014/main" id="{BD1CB7D8-7F7E-9A66-A4CC-A9A7C5931A92}"/>
              </a:ext>
            </a:extLst>
          </p:cNvPr>
          <p:cNvSpPr/>
          <p:nvPr/>
        </p:nvSpPr>
        <p:spPr bwMode="auto">
          <a:xfrm>
            <a:off x="7763079" y="4044172"/>
            <a:ext cx="20777" cy="54316"/>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99" name="Freeform 638">
            <a:extLst>
              <a:ext uri="{FF2B5EF4-FFF2-40B4-BE49-F238E27FC236}">
                <a16:creationId xmlns:a16="http://schemas.microsoft.com/office/drawing/2014/main" id="{E0DFC910-F49C-3D08-53FD-2F2367362658}"/>
              </a:ext>
            </a:extLst>
          </p:cNvPr>
          <p:cNvSpPr/>
          <p:nvPr/>
        </p:nvSpPr>
        <p:spPr bwMode="auto">
          <a:xfrm>
            <a:off x="7980744" y="4012074"/>
            <a:ext cx="37596" cy="39503"/>
          </a:xfrm>
          <a:custGeom>
            <a:avLst/>
            <a:gdLst>
              <a:gd name="T0" fmla="*/ 12 w 13"/>
              <a:gd name="T1" fmla="*/ 3 h 11"/>
              <a:gd name="T2" fmla="*/ 6 w 13"/>
              <a:gd name="T3" fmla="*/ 1 h 11"/>
              <a:gd name="T4" fmla="*/ 7 w 13"/>
              <a:gd name="T5" fmla="*/ 5 h 11"/>
              <a:gd name="T6" fmla="*/ 9 w 13"/>
              <a:gd name="T7" fmla="*/ 9 h 11"/>
              <a:gd name="T8" fmla="*/ 6 w 13"/>
              <a:gd name="T9" fmla="*/ 10 h 11"/>
              <a:gd name="T10" fmla="*/ 5 w 13"/>
              <a:gd name="T11" fmla="*/ 8 h 11"/>
              <a:gd name="T12" fmla="*/ 0 w 13"/>
              <a:gd name="T13" fmla="*/ 9 h 11"/>
              <a:gd name="T14" fmla="*/ 3 w 13"/>
              <a:gd name="T15" fmla="*/ 11 h 11"/>
              <a:gd name="T16" fmla="*/ 13 w 13"/>
              <a:gd name="T17" fmla="*/ 11 h 11"/>
              <a:gd name="T18" fmla="*/ 12 w 13"/>
              <a:gd name="T19" fmla="*/ 3 h 11"/>
              <a:gd name="T20" fmla="*/ 12 w 13"/>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2" y="3"/>
                </a:moveTo>
                <a:cubicBezTo>
                  <a:pt x="10" y="3"/>
                  <a:pt x="8" y="0"/>
                  <a:pt x="6" y="1"/>
                </a:cubicBezTo>
                <a:cubicBezTo>
                  <a:pt x="3" y="2"/>
                  <a:pt x="7" y="3"/>
                  <a:pt x="7" y="5"/>
                </a:cubicBezTo>
                <a:cubicBezTo>
                  <a:pt x="8" y="6"/>
                  <a:pt x="10" y="8"/>
                  <a:pt x="9" y="9"/>
                </a:cubicBezTo>
                <a:cubicBezTo>
                  <a:pt x="8" y="10"/>
                  <a:pt x="7" y="10"/>
                  <a:pt x="6" y="10"/>
                </a:cubicBezTo>
                <a:cubicBezTo>
                  <a:pt x="4" y="9"/>
                  <a:pt x="6" y="9"/>
                  <a:pt x="5" y="8"/>
                </a:cubicBezTo>
                <a:cubicBezTo>
                  <a:pt x="5" y="8"/>
                  <a:pt x="0" y="9"/>
                  <a:pt x="0" y="9"/>
                </a:cubicBezTo>
                <a:cubicBezTo>
                  <a:pt x="0" y="11"/>
                  <a:pt x="2" y="11"/>
                  <a:pt x="3" y="11"/>
                </a:cubicBezTo>
                <a:cubicBezTo>
                  <a:pt x="6" y="10"/>
                  <a:pt x="9" y="11"/>
                  <a:pt x="13" y="11"/>
                </a:cubicBezTo>
                <a:cubicBezTo>
                  <a:pt x="13" y="8"/>
                  <a:pt x="12" y="5"/>
                  <a:pt x="12" y="3"/>
                </a:cubicBezTo>
                <a:cubicBezTo>
                  <a:pt x="11" y="3"/>
                  <a:pt x="12" y="5"/>
                  <a:pt x="12"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00" name="Freeform 639">
            <a:extLst>
              <a:ext uri="{FF2B5EF4-FFF2-40B4-BE49-F238E27FC236}">
                <a16:creationId xmlns:a16="http://schemas.microsoft.com/office/drawing/2014/main" id="{6CFF3165-A567-FB35-BC3F-4F9690834371}"/>
              </a:ext>
            </a:extLst>
          </p:cNvPr>
          <p:cNvSpPr/>
          <p:nvPr/>
        </p:nvSpPr>
        <p:spPr bwMode="auto">
          <a:xfrm>
            <a:off x="8015373" y="4012074"/>
            <a:ext cx="52438" cy="54316"/>
          </a:xfrm>
          <a:custGeom>
            <a:avLst/>
            <a:gdLst>
              <a:gd name="T0" fmla="*/ 14 w 18"/>
              <a:gd name="T1" fmla="*/ 7 h 15"/>
              <a:gd name="T2" fmla="*/ 8 w 18"/>
              <a:gd name="T3" fmla="*/ 3 h 15"/>
              <a:gd name="T4" fmla="*/ 1 w 18"/>
              <a:gd name="T5" fmla="*/ 1 h 15"/>
              <a:gd name="T6" fmla="*/ 0 w 18"/>
              <a:gd name="T7" fmla="*/ 3 h 15"/>
              <a:gd name="T8" fmla="*/ 1 w 18"/>
              <a:gd name="T9" fmla="*/ 10 h 15"/>
              <a:gd name="T10" fmla="*/ 2 w 18"/>
              <a:gd name="T11" fmla="*/ 12 h 15"/>
              <a:gd name="T12" fmla="*/ 4 w 18"/>
              <a:gd name="T13" fmla="*/ 10 h 15"/>
              <a:gd name="T14" fmla="*/ 13 w 18"/>
              <a:gd name="T15" fmla="*/ 10 h 15"/>
              <a:gd name="T16" fmla="*/ 17 w 18"/>
              <a:gd name="T17" fmla="*/ 10 h 15"/>
              <a:gd name="T18" fmla="*/ 14 w 18"/>
              <a:gd name="T19" fmla="*/ 7 h 15"/>
              <a:gd name="T20" fmla="*/ 14 w 18"/>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5">
                <a:moveTo>
                  <a:pt x="14" y="7"/>
                </a:moveTo>
                <a:cubicBezTo>
                  <a:pt x="12" y="6"/>
                  <a:pt x="10" y="4"/>
                  <a:pt x="8" y="3"/>
                </a:cubicBezTo>
                <a:cubicBezTo>
                  <a:pt x="7" y="2"/>
                  <a:pt x="2" y="0"/>
                  <a:pt x="1" y="1"/>
                </a:cubicBezTo>
                <a:cubicBezTo>
                  <a:pt x="1" y="1"/>
                  <a:pt x="3" y="3"/>
                  <a:pt x="0" y="3"/>
                </a:cubicBezTo>
                <a:cubicBezTo>
                  <a:pt x="0" y="5"/>
                  <a:pt x="1" y="7"/>
                  <a:pt x="1" y="10"/>
                </a:cubicBezTo>
                <a:cubicBezTo>
                  <a:pt x="1" y="11"/>
                  <a:pt x="1" y="11"/>
                  <a:pt x="2" y="12"/>
                </a:cubicBezTo>
                <a:cubicBezTo>
                  <a:pt x="3" y="15"/>
                  <a:pt x="3" y="11"/>
                  <a:pt x="4" y="10"/>
                </a:cubicBezTo>
                <a:cubicBezTo>
                  <a:pt x="6" y="8"/>
                  <a:pt x="11" y="10"/>
                  <a:pt x="13" y="10"/>
                </a:cubicBezTo>
                <a:cubicBezTo>
                  <a:pt x="15" y="10"/>
                  <a:pt x="15" y="11"/>
                  <a:pt x="17" y="10"/>
                </a:cubicBezTo>
                <a:cubicBezTo>
                  <a:pt x="18" y="8"/>
                  <a:pt x="17" y="7"/>
                  <a:pt x="14" y="7"/>
                </a:cubicBezTo>
                <a:cubicBezTo>
                  <a:pt x="12" y="7"/>
                  <a:pt x="16" y="7"/>
                  <a:pt x="14" y="7"/>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01" name="Freeform 640">
            <a:extLst>
              <a:ext uri="{FF2B5EF4-FFF2-40B4-BE49-F238E27FC236}">
                <a16:creationId xmlns:a16="http://schemas.microsoft.com/office/drawing/2014/main" id="{BA0CC8F3-E9A0-CF40-9621-FD762C7C73DB}"/>
              </a:ext>
            </a:extLst>
          </p:cNvPr>
          <p:cNvSpPr/>
          <p:nvPr/>
        </p:nvSpPr>
        <p:spPr bwMode="auto">
          <a:xfrm>
            <a:off x="6617367" y="2804769"/>
            <a:ext cx="562963" cy="471565"/>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02" name="Freeform 641">
            <a:extLst>
              <a:ext uri="{FF2B5EF4-FFF2-40B4-BE49-F238E27FC236}">
                <a16:creationId xmlns:a16="http://schemas.microsoft.com/office/drawing/2014/main" id="{81AF613A-504D-D516-93FF-0B071AC983EB}"/>
              </a:ext>
            </a:extLst>
          </p:cNvPr>
          <p:cNvSpPr/>
          <p:nvPr/>
        </p:nvSpPr>
        <p:spPr bwMode="auto">
          <a:xfrm>
            <a:off x="7252554" y="3405952"/>
            <a:ext cx="838012" cy="518475"/>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solidFill>
            <a:schemeClr val="accent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03" name="Freeform 642">
            <a:extLst>
              <a:ext uri="{FF2B5EF4-FFF2-40B4-BE49-F238E27FC236}">
                <a16:creationId xmlns:a16="http://schemas.microsoft.com/office/drawing/2014/main" id="{867466F7-B02C-A155-91FA-7562D4500CA6}"/>
              </a:ext>
            </a:extLst>
          </p:cNvPr>
          <p:cNvSpPr/>
          <p:nvPr/>
        </p:nvSpPr>
        <p:spPr bwMode="auto">
          <a:xfrm>
            <a:off x="7018069" y="2791052"/>
            <a:ext cx="1237725" cy="793761"/>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04" name="Freeform 777">
            <a:extLst>
              <a:ext uri="{FF2B5EF4-FFF2-40B4-BE49-F238E27FC236}">
                <a16:creationId xmlns:a16="http://schemas.microsoft.com/office/drawing/2014/main" id="{6C9A5CD9-F8C0-FD82-40F3-E47A30418D6D}"/>
              </a:ext>
            </a:extLst>
          </p:cNvPr>
          <p:cNvSpPr/>
          <p:nvPr/>
        </p:nvSpPr>
        <p:spPr bwMode="auto">
          <a:xfrm>
            <a:off x="8261730" y="2833162"/>
            <a:ext cx="46501" cy="40738"/>
          </a:xfrm>
          <a:custGeom>
            <a:avLst/>
            <a:gdLst>
              <a:gd name="T0" fmla="*/ 16 w 16"/>
              <a:gd name="T1" fmla="*/ 6 h 11"/>
              <a:gd name="T2" fmla="*/ 11 w 16"/>
              <a:gd name="T3" fmla="*/ 3 h 11"/>
              <a:gd name="T4" fmla="*/ 5 w 16"/>
              <a:gd name="T5" fmla="*/ 1 h 11"/>
              <a:gd name="T6" fmla="*/ 1 w 16"/>
              <a:gd name="T7" fmla="*/ 1 h 11"/>
              <a:gd name="T8" fmla="*/ 3 w 16"/>
              <a:gd name="T9" fmla="*/ 3 h 11"/>
              <a:gd name="T10" fmla="*/ 1 w 16"/>
              <a:gd name="T11" fmla="*/ 7 h 11"/>
              <a:gd name="T12" fmla="*/ 5 w 16"/>
              <a:gd name="T13" fmla="*/ 7 h 11"/>
              <a:gd name="T14" fmla="*/ 5 w 16"/>
              <a:gd name="T15" fmla="*/ 9 h 11"/>
              <a:gd name="T16" fmla="*/ 16 w 16"/>
              <a:gd name="T17" fmla="*/ 6 h 11"/>
              <a:gd name="T18" fmla="*/ 16 w 16"/>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16" y="6"/>
                </a:moveTo>
                <a:cubicBezTo>
                  <a:pt x="15" y="5"/>
                  <a:pt x="11" y="3"/>
                  <a:pt x="11" y="3"/>
                </a:cubicBezTo>
                <a:cubicBezTo>
                  <a:pt x="9" y="2"/>
                  <a:pt x="7" y="1"/>
                  <a:pt x="5" y="1"/>
                </a:cubicBezTo>
                <a:cubicBezTo>
                  <a:pt x="4" y="1"/>
                  <a:pt x="2" y="0"/>
                  <a:pt x="1" y="1"/>
                </a:cubicBezTo>
                <a:cubicBezTo>
                  <a:pt x="0" y="2"/>
                  <a:pt x="3" y="3"/>
                  <a:pt x="3" y="3"/>
                </a:cubicBezTo>
                <a:cubicBezTo>
                  <a:pt x="2" y="3"/>
                  <a:pt x="0" y="6"/>
                  <a:pt x="1" y="7"/>
                </a:cubicBezTo>
                <a:cubicBezTo>
                  <a:pt x="2" y="7"/>
                  <a:pt x="4" y="6"/>
                  <a:pt x="5" y="7"/>
                </a:cubicBezTo>
                <a:cubicBezTo>
                  <a:pt x="7" y="8"/>
                  <a:pt x="5" y="8"/>
                  <a:pt x="5" y="9"/>
                </a:cubicBezTo>
                <a:cubicBezTo>
                  <a:pt x="5" y="11"/>
                  <a:pt x="16" y="8"/>
                  <a:pt x="16" y="6"/>
                </a:cubicBezTo>
                <a:cubicBezTo>
                  <a:pt x="15" y="5"/>
                  <a:pt x="16" y="7"/>
                  <a:pt x="16" y="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05" name="Freeform 778">
            <a:extLst>
              <a:ext uri="{FF2B5EF4-FFF2-40B4-BE49-F238E27FC236}">
                <a16:creationId xmlns:a16="http://schemas.microsoft.com/office/drawing/2014/main" id="{786D27A3-E873-808B-76E9-9C0F6C48474D}"/>
              </a:ext>
            </a:extLst>
          </p:cNvPr>
          <p:cNvSpPr/>
          <p:nvPr/>
        </p:nvSpPr>
        <p:spPr bwMode="auto">
          <a:xfrm>
            <a:off x="8276572" y="2804769"/>
            <a:ext cx="11873" cy="7407"/>
          </a:xfrm>
          <a:custGeom>
            <a:avLst/>
            <a:gdLst>
              <a:gd name="T0" fmla="*/ 2 w 4"/>
              <a:gd name="T1" fmla="*/ 2 h 2"/>
              <a:gd name="T2" fmla="*/ 2 w 4"/>
              <a:gd name="T3" fmla="*/ 0 h 2"/>
              <a:gd name="T4" fmla="*/ 2 w 4"/>
              <a:gd name="T5" fmla="*/ 2 h 2"/>
            </a:gdLst>
            <a:ahLst/>
            <a:cxnLst>
              <a:cxn ang="0">
                <a:pos x="T0" y="T1"/>
              </a:cxn>
              <a:cxn ang="0">
                <a:pos x="T2" y="T3"/>
              </a:cxn>
              <a:cxn ang="0">
                <a:pos x="T4" y="T5"/>
              </a:cxn>
            </a:cxnLst>
            <a:rect l="0" t="0" r="r" b="b"/>
            <a:pathLst>
              <a:path w="4" h="2">
                <a:moveTo>
                  <a:pt x="2" y="2"/>
                </a:moveTo>
                <a:cubicBezTo>
                  <a:pt x="0" y="2"/>
                  <a:pt x="1" y="0"/>
                  <a:pt x="2" y="0"/>
                </a:cubicBezTo>
                <a:cubicBezTo>
                  <a:pt x="3" y="0"/>
                  <a:pt x="4" y="2"/>
                  <a:pt x="2"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06" name="Freeform 779">
            <a:extLst>
              <a:ext uri="{FF2B5EF4-FFF2-40B4-BE49-F238E27FC236}">
                <a16:creationId xmlns:a16="http://schemas.microsoft.com/office/drawing/2014/main" id="{8A4EBC79-BACF-12AF-59C7-7AF331B0A77F}"/>
              </a:ext>
            </a:extLst>
          </p:cNvPr>
          <p:cNvSpPr/>
          <p:nvPr/>
        </p:nvSpPr>
        <p:spPr bwMode="auto">
          <a:xfrm>
            <a:off x="8285476" y="2376411"/>
            <a:ext cx="31660" cy="22220"/>
          </a:xfrm>
          <a:custGeom>
            <a:avLst/>
            <a:gdLst>
              <a:gd name="T0" fmla="*/ 9 w 11"/>
              <a:gd name="T1" fmla="*/ 4 h 6"/>
              <a:gd name="T2" fmla="*/ 9 w 11"/>
              <a:gd name="T3" fmla="*/ 5 h 6"/>
              <a:gd name="T4" fmla="*/ 3 w 11"/>
              <a:gd name="T5" fmla="*/ 4 h 6"/>
              <a:gd name="T6" fmla="*/ 2 w 11"/>
              <a:gd name="T7" fmla="*/ 1 h 6"/>
              <a:gd name="T8" fmla="*/ 9 w 11"/>
              <a:gd name="T9" fmla="*/ 4 h 6"/>
              <a:gd name="T10" fmla="*/ 9 w 11"/>
              <a:gd name="T11" fmla="*/ 4 h 6"/>
            </a:gdLst>
            <a:ahLst/>
            <a:cxnLst>
              <a:cxn ang="0">
                <a:pos x="T0" y="T1"/>
              </a:cxn>
              <a:cxn ang="0">
                <a:pos x="T2" y="T3"/>
              </a:cxn>
              <a:cxn ang="0">
                <a:pos x="T4" y="T5"/>
              </a:cxn>
              <a:cxn ang="0">
                <a:pos x="T6" y="T7"/>
              </a:cxn>
              <a:cxn ang="0">
                <a:pos x="T8" y="T9"/>
              </a:cxn>
              <a:cxn ang="0">
                <a:pos x="T10" y="T11"/>
              </a:cxn>
            </a:cxnLst>
            <a:rect l="0" t="0" r="r" b="b"/>
            <a:pathLst>
              <a:path w="11" h="6">
                <a:moveTo>
                  <a:pt x="9" y="4"/>
                </a:moveTo>
                <a:cubicBezTo>
                  <a:pt x="11" y="5"/>
                  <a:pt x="11" y="6"/>
                  <a:pt x="9" y="5"/>
                </a:cubicBezTo>
                <a:cubicBezTo>
                  <a:pt x="7" y="5"/>
                  <a:pt x="4" y="4"/>
                  <a:pt x="3" y="4"/>
                </a:cubicBezTo>
                <a:cubicBezTo>
                  <a:pt x="2" y="3"/>
                  <a:pt x="0" y="0"/>
                  <a:pt x="2" y="1"/>
                </a:cubicBezTo>
                <a:cubicBezTo>
                  <a:pt x="4" y="2"/>
                  <a:pt x="7" y="3"/>
                  <a:pt x="9" y="4"/>
                </a:cubicBezTo>
                <a:cubicBezTo>
                  <a:pt x="11" y="5"/>
                  <a:pt x="7" y="3"/>
                  <a:pt x="9"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07" name="Freeform 780">
            <a:extLst>
              <a:ext uri="{FF2B5EF4-FFF2-40B4-BE49-F238E27FC236}">
                <a16:creationId xmlns:a16="http://schemas.microsoft.com/office/drawing/2014/main" id="{58932D62-D62D-60D0-C320-18394CD0EA5B}"/>
              </a:ext>
            </a:extLst>
          </p:cNvPr>
          <p:cNvSpPr/>
          <p:nvPr/>
        </p:nvSpPr>
        <p:spPr bwMode="auto">
          <a:xfrm>
            <a:off x="8383425" y="2344312"/>
            <a:ext cx="23745" cy="17283"/>
          </a:xfrm>
          <a:custGeom>
            <a:avLst/>
            <a:gdLst>
              <a:gd name="T0" fmla="*/ 8 w 8"/>
              <a:gd name="T1" fmla="*/ 3 h 5"/>
              <a:gd name="T2" fmla="*/ 0 w 8"/>
              <a:gd name="T3" fmla="*/ 2 h 5"/>
              <a:gd name="T4" fmla="*/ 8 w 8"/>
              <a:gd name="T5" fmla="*/ 3 h 5"/>
            </a:gdLst>
            <a:ahLst/>
            <a:cxnLst>
              <a:cxn ang="0">
                <a:pos x="T0" y="T1"/>
              </a:cxn>
              <a:cxn ang="0">
                <a:pos x="T2" y="T3"/>
              </a:cxn>
              <a:cxn ang="0">
                <a:pos x="T4" y="T5"/>
              </a:cxn>
            </a:cxnLst>
            <a:rect l="0" t="0" r="r" b="b"/>
            <a:pathLst>
              <a:path w="8" h="5">
                <a:moveTo>
                  <a:pt x="8" y="3"/>
                </a:moveTo>
                <a:cubicBezTo>
                  <a:pt x="8" y="5"/>
                  <a:pt x="0" y="4"/>
                  <a:pt x="0" y="2"/>
                </a:cubicBezTo>
                <a:cubicBezTo>
                  <a:pt x="0" y="0"/>
                  <a:pt x="8" y="1"/>
                  <a:pt x="8"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08" name="Freeform 782">
            <a:extLst>
              <a:ext uri="{FF2B5EF4-FFF2-40B4-BE49-F238E27FC236}">
                <a16:creationId xmlns:a16="http://schemas.microsoft.com/office/drawing/2014/main" id="{E8CAE6FA-4EEF-597D-9EF4-BBF582B7C56D}"/>
              </a:ext>
            </a:extLst>
          </p:cNvPr>
          <p:cNvSpPr/>
          <p:nvPr/>
        </p:nvSpPr>
        <p:spPr bwMode="auto">
          <a:xfrm>
            <a:off x="8758404" y="2391224"/>
            <a:ext cx="16820" cy="14814"/>
          </a:xfrm>
          <a:custGeom>
            <a:avLst/>
            <a:gdLst>
              <a:gd name="T0" fmla="*/ 5 w 6"/>
              <a:gd name="T1" fmla="*/ 3 h 4"/>
              <a:gd name="T2" fmla="*/ 1 w 6"/>
              <a:gd name="T3" fmla="*/ 0 h 4"/>
              <a:gd name="T4" fmla="*/ 5 w 6"/>
              <a:gd name="T5" fmla="*/ 3 h 4"/>
            </a:gdLst>
            <a:ahLst/>
            <a:cxnLst>
              <a:cxn ang="0">
                <a:pos x="T0" y="T1"/>
              </a:cxn>
              <a:cxn ang="0">
                <a:pos x="T2" y="T3"/>
              </a:cxn>
              <a:cxn ang="0">
                <a:pos x="T4" y="T5"/>
              </a:cxn>
            </a:cxnLst>
            <a:rect l="0" t="0" r="r" b="b"/>
            <a:pathLst>
              <a:path w="6" h="4">
                <a:moveTo>
                  <a:pt x="5" y="3"/>
                </a:moveTo>
                <a:cubicBezTo>
                  <a:pt x="4" y="4"/>
                  <a:pt x="0" y="0"/>
                  <a:pt x="1" y="0"/>
                </a:cubicBezTo>
                <a:cubicBezTo>
                  <a:pt x="2" y="0"/>
                  <a:pt x="6" y="2"/>
                  <a:pt x="5"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09" name="Freeform 783">
            <a:extLst>
              <a:ext uri="{FF2B5EF4-FFF2-40B4-BE49-F238E27FC236}">
                <a16:creationId xmlns:a16="http://schemas.microsoft.com/office/drawing/2014/main" id="{962F3D2C-B1CC-F7C0-24A2-83B6F870D710}"/>
              </a:ext>
            </a:extLst>
          </p:cNvPr>
          <p:cNvSpPr/>
          <p:nvPr/>
        </p:nvSpPr>
        <p:spPr bwMode="auto">
          <a:xfrm>
            <a:off x="8781160" y="2406037"/>
            <a:ext cx="14840" cy="3704"/>
          </a:xfrm>
          <a:custGeom>
            <a:avLst/>
            <a:gdLst>
              <a:gd name="T0" fmla="*/ 4 w 5"/>
              <a:gd name="T1" fmla="*/ 1 h 1"/>
              <a:gd name="T2" fmla="*/ 2 w 5"/>
              <a:gd name="T3" fmla="*/ 0 h 1"/>
              <a:gd name="T4" fmla="*/ 4 w 5"/>
              <a:gd name="T5" fmla="*/ 1 h 1"/>
            </a:gdLst>
            <a:ahLst/>
            <a:cxnLst>
              <a:cxn ang="0">
                <a:pos x="T0" y="T1"/>
              </a:cxn>
              <a:cxn ang="0">
                <a:pos x="T2" y="T3"/>
              </a:cxn>
              <a:cxn ang="0">
                <a:pos x="T4" y="T5"/>
              </a:cxn>
            </a:cxnLst>
            <a:rect l="0" t="0" r="r" b="b"/>
            <a:pathLst>
              <a:path w="5" h="1">
                <a:moveTo>
                  <a:pt x="4" y="1"/>
                </a:moveTo>
                <a:cubicBezTo>
                  <a:pt x="2" y="1"/>
                  <a:pt x="0" y="0"/>
                  <a:pt x="2" y="0"/>
                </a:cubicBezTo>
                <a:cubicBezTo>
                  <a:pt x="3" y="0"/>
                  <a:pt x="5" y="1"/>
                  <a:pt x="4"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10" name="Freeform 784">
            <a:extLst>
              <a:ext uri="{FF2B5EF4-FFF2-40B4-BE49-F238E27FC236}">
                <a16:creationId xmlns:a16="http://schemas.microsoft.com/office/drawing/2014/main" id="{29C9F261-8B39-F887-00E8-DC27813FF312}"/>
              </a:ext>
            </a:extLst>
          </p:cNvPr>
          <p:cNvSpPr/>
          <p:nvPr/>
        </p:nvSpPr>
        <p:spPr bwMode="auto">
          <a:xfrm>
            <a:off x="8781160" y="2612192"/>
            <a:ext cx="11873" cy="25924"/>
          </a:xfrm>
          <a:custGeom>
            <a:avLst/>
            <a:gdLst>
              <a:gd name="T0" fmla="*/ 2 w 4"/>
              <a:gd name="T1" fmla="*/ 0 h 7"/>
              <a:gd name="T2" fmla="*/ 4 w 4"/>
              <a:gd name="T3" fmla="*/ 7 h 7"/>
              <a:gd name="T4" fmla="*/ 2 w 4"/>
              <a:gd name="T5" fmla="*/ 0 h 7"/>
            </a:gdLst>
            <a:ahLst/>
            <a:cxnLst>
              <a:cxn ang="0">
                <a:pos x="T0" y="T1"/>
              </a:cxn>
              <a:cxn ang="0">
                <a:pos x="T2" y="T3"/>
              </a:cxn>
              <a:cxn ang="0">
                <a:pos x="T4" y="T5"/>
              </a:cxn>
            </a:cxnLst>
            <a:rect l="0" t="0" r="r" b="b"/>
            <a:pathLst>
              <a:path w="4" h="7">
                <a:moveTo>
                  <a:pt x="2" y="0"/>
                </a:moveTo>
                <a:cubicBezTo>
                  <a:pt x="0" y="0"/>
                  <a:pt x="3" y="7"/>
                  <a:pt x="4" y="7"/>
                </a:cubicBezTo>
                <a:cubicBezTo>
                  <a:pt x="4" y="7"/>
                  <a:pt x="3" y="0"/>
                  <a:pt x="2"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11" name="Freeform 785">
            <a:extLst>
              <a:ext uri="{FF2B5EF4-FFF2-40B4-BE49-F238E27FC236}">
                <a16:creationId xmlns:a16="http://schemas.microsoft.com/office/drawing/2014/main" id="{FD0671B5-02D9-892C-B321-F76250A2C899}"/>
              </a:ext>
            </a:extLst>
          </p:cNvPr>
          <p:cNvSpPr/>
          <p:nvPr/>
        </p:nvSpPr>
        <p:spPr bwMode="auto">
          <a:xfrm>
            <a:off x="8787096" y="2659101"/>
            <a:ext cx="19788" cy="14814"/>
          </a:xfrm>
          <a:custGeom>
            <a:avLst/>
            <a:gdLst>
              <a:gd name="T0" fmla="*/ 1 w 7"/>
              <a:gd name="T1" fmla="*/ 0 h 4"/>
              <a:gd name="T2" fmla="*/ 1 w 7"/>
              <a:gd name="T3" fmla="*/ 4 h 4"/>
              <a:gd name="T4" fmla="*/ 5 w 7"/>
              <a:gd name="T5" fmla="*/ 4 h 4"/>
              <a:gd name="T6" fmla="*/ 1 w 7"/>
              <a:gd name="T7" fmla="*/ 0 h 4"/>
              <a:gd name="T8" fmla="*/ 1 w 7"/>
              <a:gd name="T9" fmla="*/ 0 h 4"/>
            </a:gdLst>
            <a:ahLst/>
            <a:cxnLst>
              <a:cxn ang="0">
                <a:pos x="T0" y="T1"/>
              </a:cxn>
              <a:cxn ang="0">
                <a:pos x="T2" y="T3"/>
              </a:cxn>
              <a:cxn ang="0">
                <a:pos x="T4" y="T5"/>
              </a:cxn>
              <a:cxn ang="0">
                <a:pos x="T6" y="T7"/>
              </a:cxn>
              <a:cxn ang="0">
                <a:pos x="T8" y="T9"/>
              </a:cxn>
            </a:cxnLst>
            <a:rect l="0" t="0" r="r" b="b"/>
            <a:pathLst>
              <a:path w="7" h="4">
                <a:moveTo>
                  <a:pt x="1" y="0"/>
                </a:moveTo>
                <a:cubicBezTo>
                  <a:pt x="0" y="1"/>
                  <a:pt x="0" y="3"/>
                  <a:pt x="1" y="4"/>
                </a:cubicBezTo>
                <a:cubicBezTo>
                  <a:pt x="2" y="4"/>
                  <a:pt x="3" y="4"/>
                  <a:pt x="5" y="4"/>
                </a:cubicBezTo>
                <a:cubicBezTo>
                  <a:pt x="7" y="4"/>
                  <a:pt x="1" y="0"/>
                  <a:pt x="1" y="0"/>
                </a:cubicBezTo>
                <a:cubicBezTo>
                  <a:pt x="0" y="1"/>
                  <a:pt x="1" y="0"/>
                  <a:pt x="1"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12" name="Freeform 786">
            <a:extLst>
              <a:ext uri="{FF2B5EF4-FFF2-40B4-BE49-F238E27FC236}">
                <a16:creationId xmlns:a16="http://schemas.microsoft.com/office/drawing/2014/main" id="{B2E81F36-D7F8-0914-29C2-3BE8F40FB10E}"/>
              </a:ext>
            </a:extLst>
          </p:cNvPr>
          <p:cNvSpPr/>
          <p:nvPr/>
        </p:nvSpPr>
        <p:spPr bwMode="auto">
          <a:xfrm>
            <a:off x="8705966" y="2739342"/>
            <a:ext cx="49470" cy="35799"/>
          </a:xfrm>
          <a:custGeom>
            <a:avLst/>
            <a:gdLst>
              <a:gd name="T0" fmla="*/ 0 w 17"/>
              <a:gd name="T1" fmla="*/ 4 h 10"/>
              <a:gd name="T2" fmla="*/ 10 w 17"/>
              <a:gd name="T3" fmla="*/ 2 h 10"/>
              <a:gd name="T4" fmla="*/ 8 w 17"/>
              <a:gd name="T5" fmla="*/ 4 h 10"/>
              <a:gd name="T6" fmla="*/ 12 w 17"/>
              <a:gd name="T7" fmla="*/ 7 h 10"/>
              <a:gd name="T8" fmla="*/ 9 w 17"/>
              <a:gd name="T9" fmla="*/ 7 h 10"/>
              <a:gd name="T10" fmla="*/ 11 w 17"/>
              <a:gd name="T11" fmla="*/ 10 h 10"/>
              <a:gd name="T12" fmla="*/ 8 w 17"/>
              <a:gd name="T13" fmla="*/ 9 h 10"/>
              <a:gd name="T14" fmla="*/ 0 w 17"/>
              <a:gd name="T15" fmla="*/ 4 h 10"/>
              <a:gd name="T16" fmla="*/ 0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4"/>
                </a:moveTo>
                <a:cubicBezTo>
                  <a:pt x="1" y="0"/>
                  <a:pt x="7" y="2"/>
                  <a:pt x="10" y="2"/>
                </a:cubicBezTo>
                <a:cubicBezTo>
                  <a:pt x="17" y="3"/>
                  <a:pt x="8" y="4"/>
                  <a:pt x="8" y="4"/>
                </a:cubicBezTo>
                <a:cubicBezTo>
                  <a:pt x="8" y="6"/>
                  <a:pt x="12" y="5"/>
                  <a:pt x="12" y="7"/>
                </a:cubicBezTo>
                <a:cubicBezTo>
                  <a:pt x="12" y="7"/>
                  <a:pt x="10" y="6"/>
                  <a:pt x="9" y="7"/>
                </a:cubicBezTo>
                <a:cubicBezTo>
                  <a:pt x="9" y="7"/>
                  <a:pt x="12" y="10"/>
                  <a:pt x="11" y="10"/>
                </a:cubicBezTo>
                <a:cubicBezTo>
                  <a:pt x="10" y="10"/>
                  <a:pt x="9" y="9"/>
                  <a:pt x="8" y="9"/>
                </a:cubicBezTo>
                <a:cubicBezTo>
                  <a:pt x="6" y="8"/>
                  <a:pt x="0" y="7"/>
                  <a:pt x="0" y="4"/>
                </a:cubicBezTo>
                <a:cubicBezTo>
                  <a:pt x="0" y="3"/>
                  <a:pt x="0" y="7"/>
                  <a:pt x="0"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13" name="Freeform 787">
            <a:extLst>
              <a:ext uri="{FF2B5EF4-FFF2-40B4-BE49-F238E27FC236}">
                <a16:creationId xmlns:a16="http://schemas.microsoft.com/office/drawing/2014/main" id="{2F309CD8-F9FF-A543-C423-78B96A8140D7}"/>
              </a:ext>
            </a:extLst>
          </p:cNvPr>
          <p:cNvSpPr/>
          <p:nvPr/>
        </p:nvSpPr>
        <p:spPr bwMode="auto">
          <a:xfrm>
            <a:off x="8697061" y="2731936"/>
            <a:ext cx="25724" cy="11111"/>
          </a:xfrm>
          <a:custGeom>
            <a:avLst/>
            <a:gdLst>
              <a:gd name="T0" fmla="*/ 8 w 9"/>
              <a:gd name="T1" fmla="*/ 1 h 3"/>
              <a:gd name="T2" fmla="*/ 5 w 9"/>
              <a:gd name="T3" fmla="*/ 0 h 3"/>
              <a:gd name="T4" fmla="*/ 0 w 9"/>
              <a:gd name="T5" fmla="*/ 0 h 3"/>
              <a:gd name="T6" fmla="*/ 8 w 9"/>
              <a:gd name="T7" fmla="*/ 1 h 3"/>
              <a:gd name="T8" fmla="*/ 8 w 9"/>
              <a:gd name="T9" fmla="*/ 1 h 3"/>
            </a:gdLst>
            <a:ahLst/>
            <a:cxnLst>
              <a:cxn ang="0">
                <a:pos x="T0" y="T1"/>
              </a:cxn>
              <a:cxn ang="0">
                <a:pos x="T2" y="T3"/>
              </a:cxn>
              <a:cxn ang="0">
                <a:pos x="T4" y="T5"/>
              </a:cxn>
              <a:cxn ang="0">
                <a:pos x="T6" y="T7"/>
              </a:cxn>
              <a:cxn ang="0">
                <a:pos x="T8" y="T9"/>
              </a:cxn>
            </a:cxnLst>
            <a:rect l="0" t="0" r="r" b="b"/>
            <a:pathLst>
              <a:path w="9" h="3">
                <a:moveTo>
                  <a:pt x="8" y="1"/>
                </a:moveTo>
                <a:cubicBezTo>
                  <a:pt x="9" y="1"/>
                  <a:pt x="5" y="0"/>
                  <a:pt x="5" y="0"/>
                </a:cubicBezTo>
                <a:cubicBezTo>
                  <a:pt x="3" y="0"/>
                  <a:pt x="1" y="0"/>
                  <a:pt x="0" y="0"/>
                </a:cubicBezTo>
                <a:cubicBezTo>
                  <a:pt x="2" y="0"/>
                  <a:pt x="6" y="3"/>
                  <a:pt x="8" y="1"/>
                </a:cubicBezTo>
                <a:cubicBezTo>
                  <a:pt x="9" y="1"/>
                  <a:pt x="7" y="2"/>
                  <a:pt x="8"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14" name="Freeform 788">
            <a:extLst>
              <a:ext uri="{FF2B5EF4-FFF2-40B4-BE49-F238E27FC236}">
                <a16:creationId xmlns:a16="http://schemas.microsoft.com/office/drawing/2014/main" id="{DD3048CF-522F-3A9B-3590-70B17C95FCDD}"/>
              </a:ext>
            </a:extLst>
          </p:cNvPr>
          <p:cNvSpPr/>
          <p:nvPr/>
        </p:nvSpPr>
        <p:spPr bwMode="auto">
          <a:xfrm>
            <a:off x="8656497" y="2808472"/>
            <a:ext cx="37596" cy="24689"/>
          </a:xfrm>
          <a:custGeom>
            <a:avLst/>
            <a:gdLst>
              <a:gd name="T0" fmla="*/ 12 w 13"/>
              <a:gd name="T1" fmla="*/ 4 h 7"/>
              <a:gd name="T2" fmla="*/ 12 w 13"/>
              <a:gd name="T3" fmla="*/ 1 h 7"/>
              <a:gd name="T4" fmla="*/ 7 w 13"/>
              <a:gd name="T5" fmla="*/ 2 h 7"/>
              <a:gd name="T6" fmla="*/ 3 w 13"/>
              <a:gd name="T7" fmla="*/ 3 h 7"/>
              <a:gd name="T8" fmla="*/ 0 w 13"/>
              <a:gd name="T9" fmla="*/ 5 h 7"/>
              <a:gd name="T10" fmla="*/ 12 w 13"/>
              <a:gd name="T11" fmla="*/ 4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3" y="3"/>
                  <a:pt x="13" y="2"/>
                  <a:pt x="12" y="1"/>
                </a:cubicBezTo>
                <a:cubicBezTo>
                  <a:pt x="11" y="0"/>
                  <a:pt x="8" y="1"/>
                  <a:pt x="7" y="2"/>
                </a:cubicBezTo>
                <a:cubicBezTo>
                  <a:pt x="6" y="2"/>
                  <a:pt x="4" y="2"/>
                  <a:pt x="3" y="3"/>
                </a:cubicBezTo>
                <a:cubicBezTo>
                  <a:pt x="3" y="3"/>
                  <a:pt x="0" y="5"/>
                  <a:pt x="0" y="5"/>
                </a:cubicBezTo>
                <a:cubicBezTo>
                  <a:pt x="3" y="7"/>
                  <a:pt x="10" y="6"/>
                  <a:pt x="12" y="4"/>
                </a:cubicBezTo>
                <a:cubicBezTo>
                  <a:pt x="13" y="3"/>
                  <a:pt x="9" y="6"/>
                  <a:pt x="12"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15" name="Freeform 789">
            <a:extLst>
              <a:ext uri="{FF2B5EF4-FFF2-40B4-BE49-F238E27FC236}">
                <a16:creationId xmlns:a16="http://schemas.microsoft.com/office/drawing/2014/main" id="{35AD6F75-C4C7-EE6D-419F-DE2F6D1793EB}"/>
              </a:ext>
            </a:extLst>
          </p:cNvPr>
          <p:cNvSpPr/>
          <p:nvPr/>
        </p:nvSpPr>
        <p:spPr bwMode="auto">
          <a:xfrm>
            <a:off x="8314168" y="2844272"/>
            <a:ext cx="11873" cy="22220"/>
          </a:xfrm>
          <a:custGeom>
            <a:avLst/>
            <a:gdLst>
              <a:gd name="T0" fmla="*/ 3 w 4"/>
              <a:gd name="T1" fmla="*/ 2 h 6"/>
              <a:gd name="T2" fmla="*/ 1 w 4"/>
              <a:gd name="T3" fmla="*/ 3 h 6"/>
              <a:gd name="T4" fmla="*/ 3 w 4"/>
              <a:gd name="T5" fmla="*/ 2 h 6"/>
              <a:gd name="T6" fmla="*/ 3 w 4"/>
              <a:gd name="T7" fmla="*/ 2 h 6"/>
            </a:gdLst>
            <a:ahLst/>
            <a:cxnLst>
              <a:cxn ang="0">
                <a:pos x="T0" y="T1"/>
              </a:cxn>
              <a:cxn ang="0">
                <a:pos x="T2" y="T3"/>
              </a:cxn>
              <a:cxn ang="0">
                <a:pos x="T4" y="T5"/>
              </a:cxn>
              <a:cxn ang="0">
                <a:pos x="T6" y="T7"/>
              </a:cxn>
            </a:cxnLst>
            <a:rect l="0" t="0" r="r" b="b"/>
            <a:pathLst>
              <a:path w="4" h="6">
                <a:moveTo>
                  <a:pt x="3" y="2"/>
                </a:moveTo>
                <a:cubicBezTo>
                  <a:pt x="2" y="0"/>
                  <a:pt x="1" y="1"/>
                  <a:pt x="1" y="3"/>
                </a:cubicBezTo>
                <a:cubicBezTo>
                  <a:pt x="0" y="6"/>
                  <a:pt x="4" y="4"/>
                  <a:pt x="3" y="2"/>
                </a:cubicBezTo>
                <a:cubicBezTo>
                  <a:pt x="3" y="2"/>
                  <a:pt x="4" y="3"/>
                  <a:pt x="3"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16" name="Freeform 790">
            <a:extLst>
              <a:ext uri="{FF2B5EF4-FFF2-40B4-BE49-F238E27FC236}">
                <a16:creationId xmlns:a16="http://schemas.microsoft.com/office/drawing/2014/main" id="{1D6CBEF0-A441-7100-0B3E-08CD6B1BE244}"/>
              </a:ext>
            </a:extLst>
          </p:cNvPr>
          <p:cNvSpPr/>
          <p:nvPr/>
        </p:nvSpPr>
        <p:spPr bwMode="auto">
          <a:xfrm>
            <a:off x="8288444" y="2797362"/>
            <a:ext cx="10884" cy="14814"/>
          </a:xfrm>
          <a:custGeom>
            <a:avLst/>
            <a:gdLst>
              <a:gd name="T0" fmla="*/ 4 w 4"/>
              <a:gd name="T1" fmla="*/ 2 h 4"/>
              <a:gd name="T2" fmla="*/ 1 w 4"/>
              <a:gd name="T3" fmla="*/ 1 h 4"/>
              <a:gd name="T4" fmla="*/ 4 w 4"/>
              <a:gd name="T5" fmla="*/ 2 h 4"/>
              <a:gd name="T6" fmla="*/ 4 w 4"/>
              <a:gd name="T7" fmla="*/ 2 h 4"/>
            </a:gdLst>
            <a:ahLst/>
            <a:cxnLst>
              <a:cxn ang="0">
                <a:pos x="T0" y="T1"/>
              </a:cxn>
              <a:cxn ang="0">
                <a:pos x="T2" y="T3"/>
              </a:cxn>
              <a:cxn ang="0">
                <a:pos x="T4" y="T5"/>
              </a:cxn>
              <a:cxn ang="0">
                <a:pos x="T6" y="T7"/>
              </a:cxn>
            </a:cxnLst>
            <a:rect l="0" t="0" r="r" b="b"/>
            <a:pathLst>
              <a:path w="4" h="4">
                <a:moveTo>
                  <a:pt x="4" y="2"/>
                </a:moveTo>
                <a:cubicBezTo>
                  <a:pt x="3" y="2"/>
                  <a:pt x="1" y="0"/>
                  <a:pt x="1" y="1"/>
                </a:cubicBezTo>
                <a:cubicBezTo>
                  <a:pt x="0" y="4"/>
                  <a:pt x="4" y="2"/>
                  <a:pt x="4" y="2"/>
                </a:cubicBezTo>
                <a:cubicBezTo>
                  <a:pt x="3" y="2"/>
                  <a:pt x="4" y="2"/>
                  <a:pt x="4"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17" name="Freeform 791">
            <a:extLst>
              <a:ext uri="{FF2B5EF4-FFF2-40B4-BE49-F238E27FC236}">
                <a16:creationId xmlns:a16="http://schemas.microsoft.com/office/drawing/2014/main" id="{BED0E27B-F423-48BA-8D00-E3C39D8FB3BB}"/>
              </a:ext>
            </a:extLst>
          </p:cNvPr>
          <p:cNvSpPr/>
          <p:nvPr/>
        </p:nvSpPr>
        <p:spPr bwMode="auto">
          <a:xfrm>
            <a:off x="8798968" y="2565283"/>
            <a:ext cx="5937" cy="7407"/>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0"/>
                  <a:pt x="0" y="1"/>
                  <a:pt x="0" y="2"/>
                </a:cubicBezTo>
                <a:cubicBezTo>
                  <a:pt x="1" y="2"/>
                  <a:pt x="2" y="2"/>
                  <a:pt x="2"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18" name="Freeform 792">
            <a:extLst>
              <a:ext uri="{FF2B5EF4-FFF2-40B4-BE49-F238E27FC236}">
                <a16:creationId xmlns:a16="http://schemas.microsoft.com/office/drawing/2014/main" id="{AE6819CA-38AD-4B6C-6312-CCABFBA3FB22}"/>
              </a:ext>
            </a:extLst>
          </p:cNvPr>
          <p:cNvSpPr/>
          <p:nvPr/>
        </p:nvSpPr>
        <p:spPr bwMode="auto">
          <a:xfrm>
            <a:off x="8775223" y="2525780"/>
            <a:ext cx="8905" cy="6173"/>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1" y="0"/>
                  <a:pt x="0" y="1"/>
                  <a:pt x="1" y="1"/>
                </a:cubicBezTo>
                <a:cubicBezTo>
                  <a:pt x="2" y="2"/>
                  <a:pt x="3" y="1"/>
                  <a:pt x="2"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19" name="Freeform 793">
            <a:extLst>
              <a:ext uri="{FF2B5EF4-FFF2-40B4-BE49-F238E27FC236}">
                <a16:creationId xmlns:a16="http://schemas.microsoft.com/office/drawing/2014/main" id="{5C77874A-69BD-39DD-60B7-DD6D13302972}"/>
              </a:ext>
            </a:extLst>
          </p:cNvPr>
          <p:cNvSpPr/>
          <p:nvPr/>
        </p:nvSpPr>
        <p:spPr bwMode="auto">
          <a:xfrm>
            <a:off x="8798968" y="2510966"/>
            <a:ext cx="7915" cy="11111"/>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1"/>
                  <a:pt x="1" y="2"/>
                </a:cubicBezTo>
                <a:cubicBezTo>
                  <a:pt x="1" y="3"/>
                  <a:pt x="3" y="1"/>
                  <a:pt x="2"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20" name="Freeform 794">
            <a:extLst>
              <a:ext uri="{FF2B5EF4-FFF2-40B4-BE49-F238E27FC236}">
                <a16:creationId xmlns:a16="http://schemas.microsoft.com/office/drawing/2014/main" id="{C856D614-0EDE-512C-B0E9-226AF91CCE85}"/>
              </a:ext>
            </a:extLst>
          </p:cNvPr>
          <p:cNvSpPr/>
          <p:nvPr/>
        </p:nvSpPr>
        <p:spPr bwMode="auto">
          <a:xfrm>
            <a:off x="8006468" y="2583799"/>
            <a:ext cx="14840" cy="2468"/>
          </a:xfrm>
          <a:custGeom>
            <a:avLst/>
            <a:gdLst>
              <a:gd name="T0" fmla="*/ 5 w 5"/>
              <a:gd name="T1" fmla="*/ 1 h 1"/>
              <a:gd name="T2" fmla="*/ 1 w 5"/>
              <a:gd name="T3" fmla="*/ 0 h 1"/>
              <a:gd name="T4" fmla="*/ 5 w 5"/>
              <a:gd name="T5" fmla="*/ 1 h 1"/>
            </a:gdLst>
            <a:ahLst/>
            <a:cxnLst>
              <a:cxn ang="0">
                <a:pos x="T0" y="T1"/>
              </a:cxn>
              <a:cxn ang="0">
                <a:pos x="T2" y="T3"/>
              </a:cxn>
              <a:cxn ang="0">
                <a:pos x="T4" y="T5"/>
              </a:cxn>
            </a:cxnLst>
            <a:rect l="0" t="0" r="r" b="b"/>
            <a:pathLst>
              <a:path w="5" h="1">
                <a:moveTo>
                  <a:pt x="5" y="1"/>
                </a:moveTo>
                <a:cubicBezTo>
                  <a:pt x="4" y="0"/>
                  <a:pt x="0" y="0"/>
                  <a:pt x="1" y="0"/>
                </a:cubicBezTo>
                <a:cubicBezTo>
                  <a:pt x="2" y="1"/>
                  <a:pt x="5" y="1"/>
                  <a:pt x="5"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21" name="Freeform 795">
            <a:extLst>
              <a:ext uri="{FF2B5EF4-FFF2-40B4-BE49-F238E27FC236}">
                <a16:creationId xmlns:a16="http://schemas.microsoft.com/office/drawing/2014/main" id="{76C450EB-C0F7-0CAC-3C38-885EC6AEAD5D}"/>
              </a:ext>
            </a:extLst>
          </p:cNvPr>
          <p:cNvSpPr/>
          <p:nvPr/>
        </p:nvSpPr>
        <p:spPr bwMode="auto">
          <a:xfrm>
            <a:off x="8024276" y="2583799"/>
            <a:ext cx="17808"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22" name="Freeform 796">
            <a:extLst>
              <a:ext uri="{FF2B5EF4-FFF2-40B4-BE49-F238E27FC236}">
                <a16:creationId xmlns:a16="http://schemas.microsoft.com/office/drawing/2014/main" id="{7FC97AB8-7E40-1A52-C7B0-7B5F1C715259}"/>
              </a:ext>
            </a:extLst>
          </p:cNvPr>
          <p:cNvSpPr/>
          <p:nvPr/>
        </p:nvSpPr>
        <p:spPr bwMode="auto">
          <a:xfrm>
            <a:off x="8357702" y="2354190"/>
            <a:ext cx="11873" cy="7407"/>
          </a:xfrm>
          <a:custGeom>
            <a:avLst/>
            <a:gdLst>
              <a:gd name="T0" fmla="*/ 3 w 4"/>
              <a:gd name="T1" fmla="*/ 2 h 2"/>
              <a:gd name="T2" fmla="*/ 2 w 4"/>
              <a:gd name="T3" fmla="*/ 0 h 2"/>
              <a:gd name="T4" fmla="*/ 3 w 4"/>
              <a:gd name="T5" fmla="*/ 2 h 2"/>
            </a:gdLst>
            <a:ahLst/>
            <a:cxnLst>
              <a:cxn ang="0">
                <a:pos x="T0" y="T1"/>
              </a:cxn>
              <a:cxn ang="0">
                <a:pos x="T2" y="T3"/>
              </a:cxn>
              <a:cxn ang="0">
                <a:pos x="T4" y="T5"/>
              </a:cxn>
            </a:cxnLst>
            <a:rect l="0" t="0" r="r" b="b"/>
            <a:pathLst>
              <a:path w="4" h="2">
                <a:moveTo>
                  <a:pt x="3" y="2"/>
                </a:moveTo>
                <a:cubicBezTo>
                  <a:pt x="1" y="2"/>
                  <a:pt x="0" y="0"/>
                  <a:pt x="2" y="0"/>
                </a:cubicBezTo>
                <a:cubicBezTo>
                  <a:pt x="3" y="0"/>
                  <a:pt x="4" y="2"/>
                  <a:pt x="3"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23" name="Freeform 797">
            <a:extLst>
              <a:ext uri="{FF2B5EF4-FFF2-40B4-BE49-F238E27FC236}">
                <a16:creationId xmlns:a16="http://schemas.microsoft.com/office/drawing/2014/main" id="{83322D24-1647-F523-DFD8-D406DB9771AA}"/>
              </a:ext>
            </a:extLst>
          </p:cNvPr>
          <p:cNvSpPr/>
          <p:nvPr/>
        </p:nvSpPr>
        <p:spPr bwMode="auto">
          <a:xfrm>
            <a:off x="7121954" y="3239288"/>
            <a:ext cx="26714" cy="43206"/>
          </a:xfrm>
          <a:custGeom>
            <a:avLst/>
            <a:gdLst>
              <a:gd name="T0" fmla="*/ 9 w 9"/>
              <a:gd name="T1" fmla="*/ 11 h 12"/>
              <a:gd name="T2" fmla="*/ 5 w 9"/>
              <a:gd name="T3" fmla="*/ 2 h 12"/>
              <a:gd name="T4" fmla="*/ 2 w 9"/>
              <a:gd name="T5" fmla="*/ 2 h 12"/>
              <a:gd name="T6" fmla="*/ 0 w 9"/>
              <a:gd name="T7" fmla="*/ 3 h 12"/>
              <a:gd name="T8" fmla="*/ 3 w 9"/>
              <a:gd name="T9" fmla="*/ 5 h 12"/>
              <a:gd name="T10" fmla="*/ 3 w 9"/>
              <a:gd name="T11" fmla="*/ 7 h 12"/>
              <a:gd name="T12" fmla="*/ 4 w 9"/>
              <a:gd name="T13" fmla="*/ 7 h 12"/>
              <a:gd name="T14" fmla="*/ 3 w 9"/>
              <a:gd name="T15" fmla="*/ 8 h 12"/>
              <a:gd name="T16" fmla="*/ 6 w 9"/>
              <a:gd name="T17" fmla="*/ 11 h 12"/>
              <a:gd name="T18" fmla="*/ 6 w 9"/>
              <a:gd name="T19" fmla="*/ 9 h 12"/>
              <a:gd name="T20" fmla="*/ 9 w 9"/>
              <a:gd name="T21" fmla="*/ 11 h 12"/>
              <a:gd name="T22" fmla="*/ 9 w 9"/>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9" y="11"/>
                </a:moveTo>
                <a:cubicBezTo>
                  <a:pt x="8" y="8"/>
                  <a:pt x="7" y="4"/>
                  <a:pt x="5" y="2"/>
                </a:cubicBezTo>
                <a:cubicBezTo>
                  <a:pt x="4" y="1"/>
                  <a:pt x="3" y="0"/>
                  <a:pt x="2" y="2"/>
                </a:cubicBezTo>
                <a:cubicBezTo>
                  <a:pt x="2" y="2"/>
                  <a:pt x="0" y="2"/>
                  <a:pt x="0" y="3"/>
                </a:cubicBezTo>
                <a:cubicBezTo>
                  <a:pt x="1" y="4"/>
                  <a:pt x="3" y="3"/>
                  <a:pt x="3" y="5"/>
                </a:cubicBezTo>
                <a:cubicBezTo>
                  <a:pt x="3" y="6"/>
                  <a:pt x="3" y="6"/>
                  <a:pt x="3" y="7"/>
                </a:cubicBezTo>
                <a:cubicBezTo>
                  <a:pt x="3" y="8"/>
                  <a:pt x="4" y="7"/>
                  <a:pt x="4" y="7"/>
                </a:cubicBezTo>
                <a:cubicBezTo>
                  <a:pt x="5" y="8"/>
                  <a:pt x="3" y="8"/>
                  <a:pt x="3" y="8"/>
                </a:cubicBezTo>
                <a:cubicBezTo>
                  <a:pt x="3" y="9"/>
                  <a:pt x="5" y="11"/>
                  <a:pt x="6" y="11"/>
                </a:cubicBezTo>
                <a:cubicBezTo>
                  <a:pt x="6" y="11"/>
                  <a:pt x="2" y="7"/>
                  <a:pt x="6" y="9"/>
                </a:cubicBezTo>
                <a:cubicBezTo>
                  <a:pt x="7" y="9"/>
                  <a:pt x="9" y="12"/>
                  <a:pt x="9" y="11"/>
                </a:cubicBezTo>
                <a:cubicBezTo>
                  <a:pt x="8" y="10"/>
                  <a:pt x="9" y="12"/>
                  <a:pt x="9" y="1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grpSp>
        <p:nvGrpSpPr>
          <p:cNvPr id="7" name="Group 6">
            <a:extLst>
              <a:ext uri="{FF2B5EF4-FFF2-40B4-BE49-F238E27FC236}">
                <a16:creationId xmlns:a16="http://schemas.microsoft.com/office/drawing/2014/main" id="{823DC65D-6DC6-35B5-2C88-E50D6A3E33A3}"/>
              </a:ext>
            </a:extLst>
          </p:cNvPr>
          <p:cNvGrpSpPr/>
          <p:nvPr/>
        </p:nvGrpSpPr>
        <p:grpSpPr>
          <a:xfrm>
            <a:off x="7345999" y="3137904"/>
            <a:ext cx="459097" cy="289230"/>
            <a:chOff x="10150093" y="530718"/>
            <a:chExt cx="459097" cy="289230"/>
          </a:xfrm>
        </p:grpSpPr>
        <p:sp>
          <p:nvSpPr>
            <p:cNvPr id="925" name="泪滴形 18">
              <a:extLst>
                <a:ext uri="{FF2B5EF4-FFF2-40B4-BE49-F238E27FC236}">
                  <a16:creationId xmlns:a16="http://schemas.microsoft.com/office/drawing/2014/main" id="{8D5F8F7E-0BAE-BE09-60B8-4617DD5FBE6E}"/>
                </a:ext>
              </a:extLst>
            </p:cNvPr>
            <p:cNvSpPr/>
            <p:nvPr/>
          </p:nvSpPr>
          <p:spPr>
            <a:xfrm rot="8095544">
              <a:off x="10217569" y="523750"/>
              <a:ext cx="289230" cy="303166"/>
            </a:xfrm>
            <a:prstGeom prst="teardrop">
              <a:avLst>
                <a:gd name="adj" fmla="val 128040"/>
              </a:avLst>
            </a:prstGeom>
            <a:solidFill>
              <a:schemeClr val="accent2"/>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9" name="TextBox 928">
              <a:extLst>
                <a:ext uri="{FF2B5EF4-FFF2-40B4-BE49-F238E27FC236}">
                  <a16:creationId xmlns:a16="http://schemas.microsoft.com/office/drawing/2014/main" id="{D2E48C28-1420-9FD7-4DCF-E55570116DF3}"/>
                </a:ext>
              </a:extLst>
            </p:cNvPr>
            <p:cNvSpPr txBox="1"/>
            <p:nvPr/>
          </p:nvSpPr>
          <p:spPr>
            <a:xfrm>
              <a:off x="10150093" y="546587"/>
              <a:ext cx="459097" cy="246221"/>
            </a:xfrm>
            <a:prstGeom prst="rect">
              <a:avLst/>
            </a:prstGeom>
            <a:noFill/>
          </p:spPr>
          <p:txBody>
            <a:bodyPr wrap="square" rtlCol="0">
              <a:spAutoFit/>
            </a:bodyPr>
            <a:lstStyle/>
            <a:p>
              <a:r>
                <a:rPr lang="en-GB" sz="1000"/>
                <a:t>13</a:t>
              </a:r>
              <a:r>
                <a:rPr lang="en-GB" sz="800"/>
                <a:t>%</a:t>
              </a:r>
              <a:endParaRPr lang="en-GB" sz="1000"/>
            </a:p>
          </p:txBody>
        </p:sp>
      </p:grpSp>
      <p:graphicFrame>
        <p:nvGraphicFramePr>
          <p:cNvPr id="2" name="Chart 1">
            <a:extLst>
              <a:ext uri="{FF2B5EF4-FFF2-40B4-BE49-F238E27FC236}">
                <a16:creationId xmlns:a16="http://schemas.microsoft.com/office/drawing/2014/main" id="{0FF5C6E7-51B2-7778-57BB-16560EF18689}"/>
              </a:ext>
            </a:extLst>
          </p:cNvPr>
          <p:cNvGraphicFramePr>
            <a:graphicFrameLocks/>
          </p:cNvGraphicFramePr>
          <p:nvPr>
            <p:extLst>
              <p:ext uri="{D42A27DB-BD31-4B8C-83A1-F6EECF244321}">
                <p14:modId xmlns:p14="http://schemas.microsoft.com/office/powerpoint/2010/main" val="3396653332"/>
              </p:ext>
            </p:extLst>
          </p:nvPr>
        </p:nvGraphicFramePr>
        <p:xfrm>
          <a:off x="-92482" y="1442837"/>
          <a:ext cx="2075889" cy="1408854"/>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5" name="Chart 4">
            <a:extLst>
              <a:ext uri="{FF2B5EF4-FFF2-40B4-BE49-F238E27FC236}">
                <a16:creationId xmlns:a16="http://schemas.microsoft.com/office/drawing/2014/main" id="{6251E9EB-A9EB-8825-5369-5C47E3DDB2BC}"/>
              </a:ext>
            </a:extLst>
          </p:cNvPr>
          <p:cNvGraphicFramePr>
            <a:graphicFrameLocks/>
          </p:cNvGraphicFramePr>
          <p:nvPr>
            <p:extLst>
              <p:ext uri="{D42A27DB-BD31-4B8C-83A1-F6EECF244321}">
                <p14:modId xmlns:p14="http://schemas.microsoft.com/office/powerpoint/2010/main" val="2358426983"/>
              </p:ext>
            </p:extLst>
          </p:nvPr>
        </p:nvGraphicFramePr>
        <p:xfrm>
          <a:off x="-523706" y="2728244"/>
          <a:ext cx="2872948" cy="2052702"/>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 name="Chart 5">
            <a:extLst>
              <a:ext uri="{FF2B5EF4-FFF2-40B4-BE49-F238E27FC236}">
                <a16:creationId xmlns:a16="http://schemas.microsoft.com/office/drawing/2014/main" id="{2E29A269-1148-32B4-DC0F-49B36E09FB6D}"/>
              </a:ext>
            </a:extLst>
          </p:cNvPr>
          <p:cNvGraphicFramePr>
            <a:graphicFrameLocks/>
          </p:cNvGraphicFramePr>
          <p:nvPr>
            <p:extLst>
              <p:ext uri="{D42A27DB-BD31-4B8C-83A1-F6EECF244321}">
                <p14:modId xmlns:p14="http://schemas.microsoft.com/office/powerpoint/2010/main" val="672320318"/>
              </p:ext>
            </p:extLst>
          </p:nvPr>
        </p:nvGraphicFramePr>
        <p:xfrm>
          <a:off x="-382772" y="4664256"/>
          <a:ext cx="2626241" cy="1425608"/>
        </p:xfrm>
        <a:graphic>
          <a:graphicData uri="http://schemas.openxmlformats.org/drawingml/2006/chart">
            <c:chart xmlns:c="http://schemas.openxmlformats.org/drawingml/2006/chart" xmlns:r="http://schemas.openxmlformats.org/officeDocument/2006/relationships" r:id="rId12"/>
          </a:graphicData>
        </a:graphic>
      </p:graphicFrame>
      <p:pic>
        <p:nvPicPr>
          <p:cNvPr id="9" name="Graphic 8">
            <a:extLst>
              <a:ext uri="{FF2B5EF4-FFF2-40B4-BE49-F238E27FC236}">
                <a16:creationId xmlns:a16="http://schemas.microsoft.com/office/drawing/2014/main" id="{6451D440-10F6-7C85-0442-779C9ED684E3}"/>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2654287" y="1412993"/>
            <a:ext cx="383722" cy="383722"/>
          </a:xfrm>
          <a:prstGeom prst="rect">
            <a:avLst/>
          </a:prstGeom>
        </p:spPr>
      </p:pic>
    </p:spTree>
    <p:extLst>
      <p:ext uri="{BB962C8B-B14F-4D97-AF65-F5344CB8AC3E}">
        <p14:creationId xmlns:p14="http://schemas.microsoft.com/office/powerpoint/2010/main" val="879501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3E60A-7081-2BEF-D434-08E26FFCECF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9186267-6223-8419-6E8A-90FE44A60E7A}"/>
              </a:ext>
            </a:extLst>
          </p:cNvPr>
          <p:cNvSpPr>
            <a:spLocks noGrp="1" noRot="1" noMove="1" noResize="1" noEditPoints="1" noAdjustHandles="1" noChangeArrowheads="1" noChangeShapeType="1"/>
          </p:cNvSpPr>
          <p:nvPr>
            <p:ph type="title"/>
          </p:nvPr>
        </p:nvSpPr>
        <p:spPr>
          <a:xfrm>
            <a:off x="479425" y="225425"/>
            <a:ext cx="11233150" cy="720000"/>
          </a:xfrm>
        </p:spPr>
        <p:txBody>
          <a:bodyPr>
            <a:normAutofit/>
          </a:bodyPr>
          <a:lstStyle/>
          <a:p>
            <a:r>
              <a:rPr lang="en-GB"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JOURNALS</a:t>
            </a:r>
          </a:p>
        </p:txBody>
      </p:sp>
      <p:grpSp>
        <p:nvGrpSpPr>
          <p:cNvPr id="8" name="Group 7">
            <a:extLst>
              <a:ext uri="{FF2B5EF4-FFF2-40B4-BE49-F238E27FC236}">
                <a16:creationId xmlns:a16="http://schemas.microsoft.com/office/drawing/2014/main" id="{B67A380F-FF17-90B1-BD89-6DFD1D0B4C38}"/>
              </a:ext>
            </a:extLst>
          </p:cNvPr>
          <p:cNvGrpSpPr>
            <a:grpSpLocks/>
          </p:cNvGrpSpPr>
          <p:nvPr/>
        </p:nvGrpSpPr>
        <p:grpSpPr>
          <a:xfrm>
            <a:off x="6438382" y="1937843"/>
            <a:ext cx="5338372" cy="1012157"/>
            <a:chOff x="6445471" y="1882162"/>
            <a:chExt cx="5338372" cy="1012157"/>
          </a:xfrm>
        </p:grpSpPr>
        <p:sp>
          <p:nvSpPr>
            <p:cNvPr id="30" name="Google Shape;1379;p41">
              <a:extLst>
                <a:ext uri="{FF2B5EF4-FFF2-40B4-BE49-F238E27FC236}">
                  <a16:creationId xmlns:a16="http://schemas.microsoft.com/office/drawing/2014/main" id="{757CA5A2-79EF-19A6-1AA8-C808BB7FDFEB}"/>
                </a:ext>
              </a:extLst>
            </p:cNvPr>
            <p:cNvSpPr>
              <a:spLocks/>
            </p:cNvSpPr>
            <p:nvPr/>
          </p:nvSpPr>
          <p:spPr>
            <a:xfrm>
              <a:off x="7407871" y="1882162"/>
              <a:ext cx="4375972" cy="1012157"/>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11;p41">
              <a:extLst>
                <a:ext uri="{FF2B5EF4-FFF2-40B4-BE49-F238E27FC236}">
                  <a16:creationId xmlns:a16="http://schemas.microsoft.com/office/drawing/2014/main" id="{4EA452FE-32FE-7898-6BD7-324DF280404B}"/>
                </a:ext>
              </a:extLst>
            </p:cNvPr>
            <p:cNvSpPr>
              <a:spLocks/>
            </p:cNvSpPr>
            <p:nvPr/>
          </p:nvSpPr>
          <p:spPr>
            <a:xfrm>
              <a:off x="6445471" y="2082160"/>
              <a:ext cx="1452200" cy="612160"/>
            </a:xfrm>
            <a:prstGeom prst="roundRect">
              <a:avLst>
                <a:gd name="adj" fmla="val 50000"/>
              </a:avLst>
            </a:prstGeom>
            <a:solidFill>
              <a:schemeClr val="accent6">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400" b="1">
                  <a:solidFill>
                    <a:schemeClr val="bg1"/>
                  </a:solidFill>
                  <a:latin typeface="+mj-lt"/>
                  <a:ea typeface="Lato Light" panose="020F0502020204030203" pitchFamily="34" charset="0"/>
                  <a:cs typeface="Lato Light" panose="020F0502020204030203" pitchFamily="34" charset="0"/>
                </a:rPr>
                <a:t>ROLES</a:t>
              </a:r>
              <a:endParaRPr sz="1400" b="1">
                <a:solidFill>
                  <a:schemeClr val="bg1"/>
                </a:solidFill>
                <a:latin typeface="Georgia Pro Cond" panose="02040506050405020303" pitchFamily="18" charset="0"/>
                <a:ea typeface="Fira Sans Extra Condensed"/>
                <a:cs typeface="Fira Sans Extra Condensed"/>
                <a:sym typeface="Fira Sans Extra Condensed"/>
              </a:endParaRPr>
            </a:p>
          </p:txBody>
        </p:sp>
        <p:sp>
          <p:nvSpPr>
            <p:cNvPr id="32" name="TextBox 31">
              <a:extLst>
                <a:ext uri="{FF2B5EF4-FFF2-40B4-BE49-F238E27FC236}">
                  <a16:creationId xmlns:a16="http://schemas.microsoft.com/office/drawing/2014/main" id="{7E050850-0C00-6394-C57F-27379140FA6A}"/>
                </a:ext>
              </a:extLst>
            </p:cNvPr>
            <p:cNvSpPr txBox="1">
              <a:spLocks/>
            </p:cNvSpPr>
            <p:nvPr/>
          </p:nvSpPr>
          <p:spPr>
            <a:xfrm>
              <a:off x="7991988" y="2018908"/>
              <a:ext cx="3236452" cy="738664"/>
            </a:xfrm>
            <a:prstGeom prst="rect">
              <a:avLst/>
            </a:prstGeom>
            <a:noFill/>
          </p:spPr>
          <p:txBody>
            <a:bodyPr wrap="square" lIns="0" tIns="0" rIns="0" bIns="0" rtlCol="0">
              <a:spAutoFit/>
            </a:bodyPr>
            <a:lstStyle/>
            <a:p>
              <a:pPr lvl="0">
                <a:spcBef>
                  <a:spcPts val="600"/>
                </a:spcBef>
              </a:pPr>
              <a:r>
                <a:rPr lang="en-GB" sz="1200">
                  <a:latin typeface="Lato Light" panose="020F0502020204030203" pitchFamily="34" charset="0"/>
                  <a:ea typeface="Lato Light" panose="020F0502020204030203" pitchFamily="34" charset="0"/>
                  <a:cs typeface="Lato Light" panose="020F0502020204030203" pitchFamily="34" charset="0"/>
                </a:rPr>
                <a:t>Out of the 1,830 KOLs involved in journals, 920 held the role of Section Editor, 351 served as Editorial Board Members, and 61 were Editor in Chiefs.</a:t>
              </a:r>
              <a:endParaRPr lang="en-US" sz="1200">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7" name="Group 6">
            <a:extLst>
              <a:ext uri="{FF2B5EF4-FFF2-40B4-BE49-F238E27FC236}">
                <a16:creationId xmlns:a16="http://schemas.microsoft.com/office/drawing/2014/main" id="{050708BB-7736-CF17-9FBC-BEB8037B7BDD}"/>
              </a:ext>
            </a:extLst>
          </p:cNvPr>
          <p:cNvGrpSpPr>
            <a:grpSpLocks/>
          </p:cNvGrpSpPr>
          <p:nvPr/>
        </p:nvGrpSpPr>
        <p:grpSpPr>
          <a:xfrm>
            <a:off x="6438382" y="3068540"/>
            <a:ext cx="5338372" cy="1012157"/>
            <a:chOff x="6445471" y="3012859"/>
            <a:chExt cx="5338372" cy="1012157"/>
          </a:xfrm>
        </p:grpSpPr>
        <p:sp>
          <p:nvSpPr>
            <p:cNvPr id="33" name="Google Shape;1379;p41">
              <a:extLst>
                <a:ext uri="{FF2B5EF4-FFF2-40B4-BE49-F238E27FC236}">
                  <a16:creationId xmlns:a16="http://schemas.microsoft.com/office/drawing/2014/main" id="{306DB301-9A0B-182E-E2A0-31A877F0A32A}"/>
                </a:ext>
              </a:extLst>
            </p:cNvPr>
            <p:cNvSpPr>
              <a:spLocks/>
            </p:cNvSpPr>
            <p:nvPr/>
          </p:nvSpPr>
          <p:spPr>
            <a:xfrm>
              <a:off x="7407871" y="3012859"/>
              <a:ext cx="4375972" cy="1012157"/>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11;p41">
              <a:extLst>
                <a:ext uri="{FF2B5EF4-FFF2-40B4-BE49-F238E27FC236}">
                  <a16:creationId xmlns:a16="http://schemas.microsoft.com/office/drawing/2014/main" id="{A485A881-4B34-68B6-2DD7-2E25D87FEFBB}"/>
                </a:ext>
              </a:extLst>
            </p:cNvPr>
            <p:cNvSpPr>
              <a:spLocks/>
            </p:cNvSpPr>
            <p:nvPr/>
          </p:nvSpPr>
          <p:spPr>
            <a:xfrm>
              <a:off x="6445471" y="3191186"/>
              <a:ext cx="1439266" cy="655502"/>
            </a:xfrm>
            <a:prstGeom prst="roundRect">
              <a:avLst>
                <a:gd name="adj" fmla="val 50000"/>
              </a:avLst>
            </a:prstGeom>
            <a:solidFill>
              <a:srgbClr val="873AC0"/>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400" b="1">
                  <a:solidFill>
                    <a:schemeClr val="bg1"/>
                  </a:solidFill>
                  <a:latin typeface="+mj-lt"/>
                  <a:ea typeface="Lato Light" panose="020F0502020204030203" pitchFamily="34" charset="0"/>
                  <a:cs typeface="Lato Light" panose="020F0502020204030203" pitchFamily="34" charset="0"/>
                </a:rPr>
                <a:t>SPECIALTIES</a:t>
              </a:r>
              <a:endParaRPr sz="1400" b="1">
                <a:solidFill>
                  <a:schemeClr val="bg1"/>
                </a:solidFill>
                <a:latin typeface="Georgia Pro Cond" panose="02040506050405020303" pitchFamily="18" charset="0"/>
                <a:ea typeface="Fira Sans Extra Condensed"/>
                <a:cs typeface="Fira Sans Extra Condensed"/>
                <a:sym typeface="Fira Sans Extra Condensed"/>
              </a:endParaRPr>
            </a:p>
          </p:txBody>
        </p:sp>
        <p:sp>
          <p:nvSpPr>
            <p:cNvPr id="35" name="TextBox 34">
              <a:extLst>
                <a:ext uri="{FF2B5EF4-FFF2-40B4-BE49-F238E27FC236}">
                  <a16:creationId xmlns:a16="http://schemas.microsoft.com/office/drawing/2014/main" id="{2D679FE6-78BF-4223-1D0D-C42D093042DE}"/>
                </a:ext>
              </a:extLst>
            </p:cNvPr>
            <p:cNvSpPr txBox="1">
              <a:spLocks/>
            </p:cNvSpPr>
            <p:nvPr/>
          </p:nvSpPr>
          <p:spPr>
            <a:xfrm>
              <a:off x="7991988" y="3149605"/>
              <a:ext cx="3236452" cy="738664"/>
            </a:xfrm>
            <a:prstGeom prst="rect">
              <a:avLst/>
            </a:prstGeom>
            <a:noFill/>
          </p:spPr>
          <p:txBody>
            <a:bodyPr wrap="square" lIns="0" tIns="0" rIns="0" bIns="0" rtlCol="0">
              <a:spAutoFit/>
            </a:bodyPr>
            <a:lstStyle/>
            <a:p>
              <a:pPr lvl="0">
                <a:spcBef>
                  <a:spcPts val="600"/>
                </a:spcBef>
              </a:pPr>
              <a:r>
                <a:rPr lang="en-GB" sz="1200">
                  <a:latin typeface="Lato Light" panose="020F0502020204030203" pitchFamily="34" charset="0"/>
                  <a:ea typeface="Lato Light" panose="020F0502020204030203" pitchFamily="34" charset="0"/>
                  <a:cs typeface="Lato Light" panose="020F0502020204030203" pitchFamily="34" charset="0"/>
                </a:rPr>
                <a:t>Out of the 492 specialties of KOLs identified, 406 of the KOLs contributing to journals specialized solely in Immunology and 31 In Allergology.</a:t>
              </a:r>
              <a:endParaRPr lang="en-US" sz="1200">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6" name="Group 5">
            <a:extLst>
              <a:ext uri="{FF2B5EF4-FFF2-40B4-BE49-F238E27FC236}">
                <a16:creationId xmlns:a16="http://schemas.microsoft.com/office/drawing/2014/main" id="{2D983D9A-4FE9-F05F-5EF4-5373F92A8F41}"/>
              </a:ext>
            </a:extLst>
          </p:cNvPr>
          <p:cNvGrpSpPr>
            <a:grpSpLocks/>
          </p:cNvGrpSpPr>
          <p:nvPr/>
        </p:nvGrpSpPr>
        <p:grpSpPr>
          <a:xfrm>
            <a:off x="6438382" y="4220927"/>
            <a:ext cx="5338372" cy="1012157"/>
            <a:chOff x="6445471" y="4165246"/>
            <a:chExt cx="5338372" cy="1012157"/>
          </a:xfrm>
        </p:grpSpPr>
        <p:sp>
          <p:nvSpPr>
            <p:cNvPr id="36" name="Google Shape;1379;p41">
              <a:extLst>
                <a:ext uri="{FF2B5EF4-FFF2-40B4-BE49-F238E27FC236}">
                  <a16:creationId xmlns:a16="http://schemas.microsoft.com/office/drawing/2014/main" id="{582666F1-8E6F-086E-C274-FEC36010DE35}"/>
                </a:ext>
              </a:extLst>
            </p:cNvPr>
            <p:cNvSpPr>
              <a:spLocks/>
            </p:cNvSpPr>
            <p:nvPr/>
          </p:nvSpPr>
          <p:spPr>
            <a:xfrm>
              <a:off x="7407871" y="4165246"/>
              <a:ext cx="4375972" cy="1012157"/>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11;p41">
              <a:extLst>
                <a:ext uri="{FF2B5EF4-FFF2-40B4-BE49-F238E27FC236}">
                  <a16:creationId xmlns:a16="http://schemas.microsoft.com/office/drawing/2014/main" id="{271F17ED-FB4A-A2FC-78EE-0A55C72210C0}"/>
                </a:ext>
              </a:extLst>
            </p:cNvPr>
            <p:cNvSpPr>
              <a:spLocks/>
            </p:cNvSpPr>
            <p:nvPr/>
          </p:nvSpPr>
          <p:spPr>
            <a:xfrm>
              <a:off x="6445471" y="4365244"/>
              <a:ext cx="1400460" cy="612160"/>
            </a:xfrm>
            <a:prstGeom prst="roundRect">
              <a:avLst>
                <a:gd name="adj" fmla="val 50000"/>
              </a:avLst>
            </a:prstGeom>
            <a:solidFill>
              <a:srgbClr val="107A40"/>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400" b="1">
                  <a:solidFill>
                    <a:schemeClr val="bg1"/>
                  </a:solidFill>
                  <a:latin typeface="+mj-lt"/>
                  <a:ea typeface="Lato Light" panose="020F0502020204030203" pitchFamily="34" charset="0"/>
                  <a:cs typeface="Lato Light" panose="020F0502020204030203" pitchFamily="34" charset="0"/>
                </a:rPr>
                <a:t>MARKETS</a:t>
              </a:r>
              <a:endParaRPr sz="1400" b="1">
                <a:solidFill>
                  <a:schemeClr val="bg1"/>
                </a:solidFill>
                <a:latin typeface="Georgia Pro Cond" panose="02040506050405020303" pitchFamily="18" charset="0"/>
                <a:ea typeface="Fira Sans Extra Condensed"/>
                <a:cs typeface="Fira Sans Extra Condensed"/>
                <a:sym typeface="Fira Sans Extra Condensed"/>
              </a:endParaRPr>
            </a:p>
          </p:txBody>
        </p:sp>
        <p:sp>
          <p:nvSpPr>
            <p:cNvPr id="38" name="TextBox 37">
              <a:extLst>
                <a:ext uri="{FF2B5EF4-FFF2-40B4-BE49-F238E27FC236}">
                  <a16:creationId xmlns:a16="http://schemas.microsoft.com/office/drawing/2014/main" id="{E3A23D70-2710-42D0-5E20-2F4FCEE32517}"/>
                </a:ext>
              </a:extLst>
            </p:cNvPr>
            <p:cNvSpPr txBox="1">
              <a:spLocks/>
            </p:cNvSpPr>
            <p:nvPr/>
          </p:nvSpPr>
          <p:spPr>
            <a:xfrm>
              <a:off x="7991987" y="4301992"/>
              <a:ext cx="3236452" cy="738664"/>
            </a:xfrm>
            <a:prstGeom prst="rect">
              <a:avLst/>
            </a:prstGeom>
            <a:noFill/>
          </p:spPr>
          <p:txBody>
            <a:bodyPr wrap="square" lIns="0" tIns="0" rIns="0" bIns="0" rtlCol="0">
              <a:spAutoFit/>
            </a:bodyPr>
            <a:lstStyle/>
            <a:p>
              <a:pPr lvl="0">
                <a:spcBef>
                  <a:spcPts val="600"/>
                </a:spcBef>
              </a:pPr>
              <a:r>
                <a:rPr lang="en-GB" sz="1200">
                  <a:latin typeface="Lato Light" panose="020F0502020204030203" pitchFamily="34" charset="0"/>
                  <a:ea typeface="Lato Light" panose="020F0502020204030203" pitchFamily="34" charset="0"/>
                  <a:cs typeface="Lato Light" panose="020F0502020204030203" pitchFamily="34" charset="0"/>
                </a:rPr>
                <a:t>Out of the markets of focus, USA had the most KOLs contributing to journals, with 491 KOLs, followed by Japan with 167 KOLs, and the UK with 123 KOLs.</a:t>
              </a:r>
              <a:endParaRPr lang="en-US" sz="1200">
                <a:latin typeface="Lato Light" panose="020F0502020204030203" pitchFamily="34" charset="0"/>
                <a:ea typeface="Lato Light" panose="020F0502020204030203" pitchFamily="34" charset="0"/>
                <a:cs typeface="Lato Light" panose="020F0502020204030203" pitchFamily="34" charset="0"/>
              </a:endParaRPr>
            </a:p>
          </p:txBody>
        </p:sp>
      </p:grpSp>
      <p:graphicFrame>
        <p:nvGraphicFramePr>
          <p:cNvPr id="13" name="Chart 12">
            <a:extLst>
              <a:ext uri="{FF2B5EF4-FFF2-40B4-BE49-F238E27FC236}">
                <a16:creationId xmlns:a16="http://schemas.microsoft.com/office/drawing/2014/main" id="{B5EE4E8E-619A-2685-D8DC-B7B4EEE40F13}"/>
              </a:ext>
            </a:extLst>
          </p:cNvPr>
          <p:cNvGraphicFramePr>
            <a:graphicFrameLocks/>
          </p:cNvGraphicFramePr>
          <p:nvPr>
            <p:extLst>
              <p:ext uri="{D42A27DB-BD31-4B8C-83A1-F6EECF244321}">
                <p14:modId xmlns:p14="http://schemas.microsoft.com/office/powerpoint/2010/main" val="3864487323"/>
              </p:ext>
            </p:extLst>
          </p:nvPr>
        </p:nvGraphicFramePr>
        <p:xfrm>
          <a:off x="415246" y="1413468"/>
          <a:ext cx="5685832" cy="40547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6749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84D14-0AFB-2889-BF03-7C4E82BAF14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D30B25B-3AD2-9874-992C-30ED9B5999F5}"/>
              </a:ext>
            </a:extLst>
          </p:cNvPr>
          <p:cNvSpPr>
            <a:spLocks noGrp="1"/>
          </p:cNvSpPr>
          <p:nvPr>
            <p:ph type="title"/>
          </p:nvPr>
        </p:nvSpPr>
        <p:spPr>
          <a:xfrm>
            <a:off x="479425" y="254295"/>
            <a:ext cx="11233150" cy="720000"/>
          </a:xfrm>
        </p:spPr>
        <p:txBody>
          <a:bodyPr>
            <a:normAutofit/>
          </a:bodyPr>
          <a:lstStyle/>
          <a:p>
            <a:r>
              <a:rPr lang="en-GB"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GUIDELINES</a:t>
            </a:r>
          </a:p>
        </p:txBody>
      </p:sp>
      <p:grpSp>
        <p:nvGrpSpPr>
          <p:cNvPr id="24" name="Group 23">
            <a:extLst>
              <a:ext uri="{FF2B5EF4-FFF2-40B4-BE49-F238E27FC236}">
                <a16:creationId xmlns:a16="http://schemas.microsoft.com/office/drawing/2014/main" id="{9AD2E6EC-5B5B-8B34-C5BA-6CA8ECD54B47}"/>
              </a:ext>
            </a:extLst>
          </p:cNvPr>
          <p:cNvGrpSpPr>
            <a:grpSpLocks/>
          </p:cNvGrpSpPr>
          <p:nvPr/>
        </p:nvGrpSpPr>
        <p:grpSpPr>
          <a:xfrm>
            <a:off x="469583" y="1096528"/>
            <a:ext cx="2921316" cy="2288913"/>
            <a:chOff x="469583" y="1096528"/>
            <a:chExt cx="2921316" cy="2288913"/>
          </a:xfrm>
        </p:grpSpPr>
        <p:sp>
          <p:nvSpPr>
            <p:cNvPr id="13" name="TextBox 12">
              <a:extLst>
                <a:ext uri="{FF2B5EF4-FFF2-40B4-BE49-F238E27FC236}">
                  <a16:creationId xmlns:a16="http://schemas.microsoft.com/office/drawing/2014/main" id="{10893C9C-DF89-44E5-0CAF-56422526B2B8}"/>
                </a:ext>
              </a:extLst>
            </p:cNvPr>
            <p:cNvSpPr txBox="1">
              <a:spLocks/>
            </p:cNvSpPr>
            <p:nvPr/>
          </p:nvSpPr>
          <p:spPr>
            <a:xfrm>
              <a:off x="469583" y="2062002"/>
              <a:ext cx="2092642" cy="1323439"/>
            </a:xfrm>
            <a:prstGeom prst="rect">
              <a:avLst/>
            </a:prstGeom>
            <a:noFill/>
          </p:spPr>
          <p:txBody>
            <a:bodyPr wrap="square" rtlCol="0">
              <a:spAutoFit/>
            </a:bodyPr>
            <a:lstStyle/>
            <a:p>
              <a:r>
                <a:rPr lang="en-US" sz="1400" b="1"/>
                <a:t>DIFFERENT GUIDELINES HAVE BEEN SEARCHED IN.</a:t>
              </a:r>
            </a:p>
            <a:p>
              <a:r>
                <a:rPr kumimoji="0" lang="en-US" sz="1200" i="0" u="none" strike="noStrike" kern="1200" cap="none" spc="0" normalizeH="0" baseline="0" noProof="0">
                  <a:ln>
                    <a:noFill/>
                  </a:ln>
                  <a:solidFill>
                    <a:srgbClr val="1E1E1C"/>
                  </a:solidFill>
                  <a:effectLst/>
                  <a:uLnTx/>
                  <a:uFillTx/>
                  <a:latin typeface="Lato Light" panose="020F0502020204030203" pitchFamily="34" charset="0"/>
                  <a:ea typeface="Lato Light" panose="020F0502020204030203" pitchFamily="34" charset="0"/>
                  <a:cs typeface="Lato Light" panose="020F0502020204030203" pitchFamily="34" charset="0"/>
                </a:rPr>
                <a:t>A total of </a:t>
              </a:r>
              <a:r>
                <a:rPr kumimoji="0" lang="en-US" sz="1200" i="0" u="none" strike="noStrike" kern="1200" cap="none" spc="0" normalizeH="0" baseline="0" noProof="0">
                  <a:ln>
                    <a:noFill/>
                  </a:ln>
                  <a:solidFill>
                    <a:srgbClr val="EB5B1D"/>
                  </a:solidFill>
                  <a:effectLst/>
                  <a:uLnTx/>
                  <a:uFillTx/>
                  <a:latin typeface="Lato Light" panose="020F0502020204030203" pitchFamily="34" charset="0"/>
                  <a:ea typeface="Lato Light" panose="020F0502020204030203" pitchFamily="34" charset="0"/>
                  <a:cs typeface="Lato Light" panose="020F0502020204030203" pitchFamily="34" charset="0"/>
                </a:rPr>
                <a:t>336 </a:t>
              </a:r>
              <a:r>
                <a:rPr lang="en-US" sz="1200">
                  <a:latin typeface="Lato Light" panose="020F0502020204030203" pitchFamily="34" charset="0"/>
                  <a:ea typeface="Lato Light" panose="020F0502020204030203" pitchFamily="34" charset="0"/>
                  <a:cs typeface="Lato Light" panose="020F0502020204030203" pitchFamily="34" charset="0"/>
                </a:rPr>
                <a:t>KOLs</a:t>
              </a:r>
              <a:r>
                <a:rPr lang="en-US" sz="1200">
                  <a:solidFill>
                    <a:srgbClr val="EB5B1D"/>
                  </a:solidFill>
                  <a:latin typeface="Lato Light" panose="020F0502020204030203" pitchFamily="34" charset="0"/>
                  <a:ea typeface="Lato Light" panose="020F0502020204030203" pitchFamily="34" charset="0"/>
                  <a:cs typeface="Lato Light" panose="020F0502020204030203" pitchFamily="34" charset="0"/>
                </a:rPr>
                <a:t> </a:t>
              </a:r>
              <a:r>
                <a:rPr kumimoji="0" lang="en-US" sz="1200" i="0" u="none" strike="noStrike" kern="1200" cap="none" spc="0" normalizeH="0" baseline="0" noProof="0">
                  <a:ln>
                    <a:noFill/>
                  </a:ln>
                  <a:solidFill>
                    <a:srgbClr val="1E1E1C"/>
                  </a:solidFill>
                  <a:effectLst/>
                  <a:uLnTx/>
                  <a:uFillTx/>
                  <a:latin typeface="Lato Light" panose="020F0502020204030203" pitchFamily="34" charset="0"/>
                  <a:ea typeface="Lato Light" panose="020F0502020204030203" pitchFamily="34" charset="0"/>
                  <a:cs typeface="Lato Light" panose="020F0502020204030203" pitchFamily="34" charset="0"/>
                </a:rPr>
                <a:t>have been captured across t</a:t>
              </a:r>
              <a:r>
                <a:rPr kumimoji="0" lang="en-GB" sz="1200" i="0" u="none" strike="noStrike" kern="1200" cap="none" spc="0" normalizeH="0" baseline="0" noProof="0">
                  <a:ln>
                    <a:noFill/>
                  </a:ln>
                  <a:solidFill>
                    <a:srgbClr val="1E1E1C"/>
                  </a:solidFill>
                  <a:effectLst/>
                  <a:uLnTx/>
                  <a:uFillTx/>
                  <a:latin typeface="Lato Light" panose="020F0502020204030203" pitchFamily="34" charset="0"/>
                  <a:ea typeface="Lato Light" panose="020F0502020204030203" pitchFamily="34" charset="0"/>
                  <a:cs typeface="Lato Light" panose="020F0502020204030203" pitchFamily="34" charset="0"/>
                </a:rPr>
                <a:t>hese.</a:t>
              </a:r>
            </a:p>
            <a:p>
              <a:endParaRPr lang="en-GB" sz="1400" b="1"/>
            </a:p>
          </p:txBody>
        </p:sp>
        <p:sp>
          <p:nvSpPr>
            <p:cNvPr id="32" name="TextBox 31">
              <a:extLst>
                <a:ext uri="{FF2B5EF4-FFF2-40B4-BE49-F238E27FC236}">
                  <a16:creationId xmlns:a16="http://schemas.microsoft.com/office/drawing/2014/main" id="{F224D67D-90D6-C38B-EEFC-4943F7255EAA}"/>
                </a:ext>
              </a:extLst>
            </p:cNvPr>
            <p:cNvSpPr txBox="1">
              <a:spLocks/>
            </p:cNvSpPr>
            <p:nvPr/>
          </p:nvSpPr>
          <p:spPr>
            <a:xfrm>
              <a:off x="479424" y="1096528"/>
              <a:ext cx="2911475" cy="1200329"/>
            </a:xfrm>
            <a:prstGeom prst="rect">
              <a:avLst/>
            </a:prstGeom>
            <a:noFill/>
          </p:spPr>
          <p:txBody>
            <a:bodyPr wrap="square" rtlCol="0">
              <a:spAutoFit/>
            </a:bodyPr>
            <a:lstStyle/>
            <a:p>
              <a:r>
                <a:rPr lang="en-US" sz="7200" b="1">
                  <a:solidFill>
                    <a:schemeClr val="tx2"/>
                  </a:solidFill>
                  <a:latin typeface="Lato ExtraBold" panose="020F0502020204030204" pitchFamily="34" charset="0"/>
                </a:rPr>
                <a:t>50</a:t>
              </a:r>
              <a:endParaRPr lang="en-GB" sz="7200" b="1">
                <a:solidFill>
                  <a:schemeClr val="tx2"/>
                </a:solidFill>
                <a:latin typeface="Lato ExtraBold" panose="020F0502020204030204" pitchFamily="34" charset="0"/>
              </a:endParaRPr>
            </a:p>
          </p:txBody>
        </p:sp>
      </p:grpSp>
      <p:graphicFrame>
        <p:nvGraphicFramePr>
          <p:cNvPr id="2" name="Chart 1">
            <a:extLst>
              <a:ext uri="{FF2B5EF4-FFF2-40B4-BE49-F238E27FC236}">
                <a16:creationId xmlns:a16="http://schemas.microsoft.com/office/drawing/2014/main" id="{4DC48FE8-C417-32E3-9E12-D89CA94E703D}"/>
              </a:ext>
            </a:extLst>
          </p:cNvPr>
          <p:cNvGraphicFramePr>
            <a:graphicFrameLocks/>
          </p:cNvGraphicFramePr>
          <p:nvPr>
            <p:extLst>
              <p:ext uri="{D42A27DB-BD31-4B8C-83A1-F6EECF244321}">
                <p14:modId xmlns:p14="http://schemas.microsoft.com/office/powerpoint/2010/main" val="3901737681"/>
              </p:ext>
            </p:extLst>
          </p:nvPr>
        </p:nvGraphicFramePr>
        <p:xfrm>
          <a:off x="3390899" y="1091604"/>
          <a:ext cx="8181976" cy="49472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4595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39A91F-BA61-FAE4-6952-A2A76F27F376}"/>
              </a:ext>
            </a:extLst>
          </p:cNvPr>
          <p:cNvSpPr>
            <a:spLocks noGrp="1"/>
          </p:cNvSpPr>
          <p:nvPr>
            <p:ph type="title"/>
          </p:nvPr>
        </p:nvSpPr>
        <p:spPr/>
        <p:txBody>
          <a:bodyPr>
            <a:normAutofit/>
          </a:bodyPr>
          <a:lstStyle/>
          <a:p>
            <a:r>
              <a:rPr lang="en-GB"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KEY GUIDELINES</a:t>
            </a:r>
          </a:p>
        </p:txBody>
      </p:sp>
      <p:grpSp>
        <p:nvGrpSpPr>
          <p:cNvPr id="5" name="Group 4">
            <a:extLst>
              <a:ext uri="{FF2B5EF4-FFF2-40B4-BE49-F238E27FC236}">
                <a16:creationId xmlns:a16="http://schemas.microsoft.com/office/drawing/2014/main" id="{57304816-497E-6C52-A9BF-48F5D0A47DC9}"/>
              </a:ext>
            </a:extLst>
          </p:cNvPr>
          <p:cNvGrpSpPr>
            <a:grpSpLocks/>
          </p:cNvGrpSpPr>
          <p:nvPr/>
        </p:nvGrpSpPr>
        <p:grpSpPr>
          <a:xfrm>
            <a:off x="692593" y="1763027"/>
            <a:ext cx="10806814" cy="4463825"/>
            <a:chOff x="692593" y="1330542"/>
            <a:chExt cx="10806814" cy="4463825"/>
          </a:xfrm>
        </p:grpSpPr>
        <p:cxnSp>
          <p:nvCxnSpPr>
            <p:cNvPr id="6" name="Straight Connector 5">
              <a:extLst>
                <a:ext uri="{FF2B5EF4-FFF2-40B4-BE49-F238E27FC236}">
                  <a16:creationId xmlns:a16="http://schemas.microsoft.com/office/drawing/2014/main" id="{50136513-066F-845D-7FC4-CFB1C0A6D754}"/>
                </a:ext>
              </a:extLst>
            </p:cNvPr>
            <p:cNvCxnSpPr>
              <a:cxnSpLocks/>
            </p:cNvCxnSpPr>
            <p:nvPr/>
          </p:nvCxnSpPr>
          <p:spPr>
            <a:xfrm>
              <a:off x="3860554" y="1845652"/>
              <a:ext cx="0" cy="1371600"/>
            </a:xfrm>
            <a:prstGeom prst="line">
              <a:avLst/>
            </a:prstGeom>
            <a:ln w="254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D832C44-0D81-597E-A421-338C4F66F830}"/>
                </a:ext>
              </a:extLst>
            </p:cNvPr>
            <p:cNvCxnSpPr>
              <a:cxnSpLocks/>
            </p:cNvCxnSpPr>
            <p:nvPr/>
          </p:nvCxnSpPr>
          <p:spPr>
            <a:xfrm>
              <a:off x="6092988" y="1845652"/>
              <a:ext cx="0" cy="1371600"/>
            </a:xfrm>
            <a:prstGeom prst="line">
              <a:avLst/>
            </a:prstGeom>
            <a:ln w="25400">
              <a:solidFill>
                <a:schemeClr val="accent2"/>
              </a:solidFill>
              <a:headEnd type="ova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AECFFA9-A64A-3A9A-465A-03F7F274FF82}"/>
                </a:ext>
              </a:extLst>
            </p:cNvPr>
            <p:cNvCxnSpPr>
              <a:cxnSpLocks/>
            </p:cNvCxnSpPr>
            <p:nvPr/>
          </p:nvCxnSpPr>
          <p:spPr>
            <a:xfrm>
              <a:off x="8325422" y="1845652"/>
              <a:ext cx="0" cy="1371600"/>
            </a:xfrm>
            <a:prstGeom prst="line">
              <a:avLst/>
            </a:prstGeom>
            <a:ln w="25400">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71CF5C0-5A68-1EA3-526D-F909B7FEB265}"/>
                </a:ext>
              </a:extLst>
            </p:cNvPr>
            <p:cNvCxnSpPr>
              <a:cxnSpLocks/>
            </p:cNvCxnSpPr>
            <p:nvPr/>
          </p:nvCxnSpPr>
          <p:spPr>
            <a:xfrm>
              <a:off x="1628120" y="1845652"/>
              <a:ext cx="0" cy="1371600"/>
            </a:xfrm>
            <a:prstGeom prst="line">
              <a:avLst/>
            </a:prstGeom>
            <a:solidFill>
              <a:schemeClr val="accent6">
                <a:lumMod val="90000"/>
              </a:schemeClr>
            </a:solidFill>
            <a:ln w="25400">
              <a:solidFill>
                <a:schemeClr val="accent6">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C131E97-0C6E-60D1-BFEA-08FFA45E133E}"/>
                </a:ext>
              </a:extLst>
            </p:cNvPr>
            <p:cNvCxnSpPr>
              <a:cxnSpLocks/>
            </p:cNvCxnSpPr>
            <p:nvPr/>
          </p:nvCxnSpPr>
          <p:spPr>
            <a:xfrm>
              <a:off x="10557855" y="1845652"/>
              <a:ext cx="0" cy="1371600"/>
            </a:xfrm>
            <a:prstGeom prst="line">
              <a:avLst/>
            </a:prstGeom>
            <a:ln w="25400">
              <a:solidFill>
                <a:srgbClr val="107A40"/>
              </a:solidFill>
              <a:headEnd type="oval"/>
            </a:ln>
          </p:spPr>
          <p:style>
            <a:lnRef idx="1">
              <a:schemeClr val="accent1"/>
            </a:lnRef>
            <a:fillRef idx="0">
              <a:schemeClr val="accent1"/>
            </a:fillRef>
            <a:effectRef idx="0">
              <a:schemeClr val="accent1"/>
            </a:effectRef>
            <a:fontRef idx="minor">
              <a:schemeClr val="tx1"/>
            </a:fontRef>
          </p:style>
        </p:cxnSp>
        <p:sp>
          <p:nvSpPr>
            <p:cNvPr id="11" name="Rounded Rectangle 1">
              <a:extLst>
                <a:ext uri="{FF2B5EF4-FFF2-40B4-BE49-F238E27FC236}">
                  <a16:creationId xmlns:a16="http://schemas.microsoft.com/office/drawing/2014/main" id="{904F1D2A-AF5F-6C41-57AB-9EDDDF76483D}"/>
                </a:ext>
              </a:extLst>
            </p:cNvPr>
            <p:cNvSpPr>
              <a:spLocks/>
            </p:cNvSpPr>
            <p:nvPr/>
          </p:nvSpPr>
          <p:spPr>
            <a:xfrm>
              <a:off x="919443" y="2537125"/>
              <a:ext cx="10332000" cy="96391"/>
            </a:xfrm>
            <a:prstGeom prst="roundRect">
              <a:avLst>
                <a:gd name="adj" fmla="val 50000"/>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2" name="Oval 11">
              <a:extLst>
                <a:ext uri="{FF2B5EF4-FFF2-40B4-BE49-F238E27FC236}">
                  <a16:creationId xmlns:a16="http://schemas.microsoft.com/office/drawing/2014/main" id="{4E5DE90F-8CCE-ACC5-52CC-8D1B640F43C7}"/>
                </a:ext>
              </a:extLst>
            </p:cNvPr>
            <p:cNvSpPr>
              <a:spLocks/>
            </p:cNvSpPr>
            <p:nvPr/>
          </p:nvSpPr>
          <p:spPr>
            <a:xfrm flipH="1">
              <a:off x="1491552" y="2455293"/>
              <a:ext cx="261716" cy="261716"/>
            </a:xfrm>
            <a:prstGeom prst="ellipse">
              <a:avLst/>
            </a:prstGeom>
            <a:solidFill>
              <a:schemeClr val="accent6">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800">
                <a:solidFill>
                  <a:schemeClr val="tx1">
                    <a:lumMod val="65000"/>
                    <a:lumOff val="35000"/>
                  </a:schemeClr>
                </a:solidFill>
              </a:endParaRPr>
            </a:p>
          </p:txBody>
        </p:sp>
        <p:sp>
          <p:nvSpPr>
            <p:cNvPr id="13" name="Oval 12">
              <a:extLst>
                <a:ext uri="{FF2B5EF4-FFF2-40B4-BE49-F238E27FC236}">
                  <a16:creationId xmlns:a16="http://schemas.microsoft.com/office/drawing/2014/main" id="{754F6316-E863-9175-49BD-B1CB0042B172}"/>
                </a:ext>
              </a:extLst>
            </p:cNvPr>
            <p:cNvSpPr>
              <a:spLocks/>
            </p:cNvSpPr>
            <p:nvPr/>
          </p:nvSpPr>
          <p:spPr>
            <a:xfrm flipH="1">
              <a:off x="5956610" y="2455293"/>
              <a:ext cx="261716" cy="261716"/>
            </a:xfrm>
            <a:prstGeom prst="ellipse">
              <a:avLst/>
            </a:prstGeom>
            <a:solidFill>
              <a:schemeClr val="accent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800">
                <a:solidFill>
                  <a:schemeClr val="tx1">
                    <a:lumMod val="65000"/>
                    <a:lumOff val="35000"/>
                  </a:schemeClr>
                </a:solidFill>
              </a:endParaRPr>
            </a:p>
          </p:txBody>
        </p:sp>
        <p:sp>
          <p:nvSpPr>
            <p:cNvPr id="14" name="Oval 13">
              <a:extLst>
                <a:ext uri="{FF2B5EF4-FFF2-40B4-BE49-F238E27FC236}">
                  <a16:creationId xmlns:a16="http://schemas.microsoft.com/office/drawing/2014/main" id="{F1E16B89-D297-1171-4296-03BC640CD1A6}"/>
                </a:ext>
              </a:extLst>
            </p:cNvPr>
            <p:cNvSpPr>
              <a:spLocks/>
            </p:cNvSpPr>
            <p:nvPr/>
          </p:nvSpPr>
          <p:spPr>
            <a:xfrm flipH="1">
              <a:off x="10421670" y="2455293"/>
              <a:ext cx="261716" cy="261716"/>
            </a:xfrm>
            <a:prstGeom prst="ellipse">
              <a:avLst/>
            </a:prstGeom>
            <a:solidFill>
              <a:srgbClr val="107A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800">
                <a:solidFill>
                  <a:schemeClr val="tx1">
                    <a:lumMod val="65000"/>
                    <a:lumOff val="35000"/>
                  </a:schemeClr>
                </a:solidFill>
              </a:endParaRPr>
            </a:p>
          </p:txBody>
        </p:sp>
        <p:sp>
          <p:nvSpPr>
            <p:cNvPr id="15" name="Oval 14">
              <a:extLst>
                <a:ext uri="{FF2B5EF4-FFF2-40B4-BE49-F238E27FC236}">
                  <a16:creationId xmlns:a16="http://schemas.microsoft.com/office/drawing/2014/main" id="{E7A8DDD4-17F3-A1CB-B728-A0159EB18073}"/>
                </a:ext>
              </a:extLst>
            </p:cNvPr>
            <p:cNvSpPr>
              <a:spLocks/>
            </p:cNvSpPr>
            <p:nvPr/>
          </p:nvSpPr>
          <p:spPr>
            <a:xfrm rot="10800000" flipH="1">
              <a:off x="3724081" y="2455292"/>
              <a:ext cx="261716" cy="261716"/>
            </a:xfrm>
            <a:prstGeom prst="ellipse">
              <a:avLst/>
            </a:prstGeom>
            <a:solidFill>
              <a:schemeClr val="tx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800">
                <a:solidFill>
                  <a:schemeClr val="tx1">
                    <a:lumMod val="65000"/>
                    <a:lumOff val="35000"/>
                  </a:schemeClr>
                </a:solidFill>
              </a:endParaRPr>
            </a:p>
          </p:txBody>
        </p:sp>
        <p:sp>
          <p:nvSpPr>
            <p:cNvPr id="16" name="Oval 15">
              <a:extLst>
                <a:ext uri="{FF2B5EF4-FFF2-40B4-BE49-F238E27FC236}">
                  <a16:creationId xmlns:a16="http://schemas.microsoft.com/office/drawing/2014/main" id="{95478D75-BCB1-F502-8150-8B67049FCF56}"/>
                </a:ext>
              </a:extLst>
            </p:cNvPr>
            <p:cNvSpPr>
              <a:spLocks/>
            </p:cNvSpPr>
            <p:nvPr/>
          </p:nvSpPr>
          <p:spPr>
            <a:xfrm rot="10800000" flipH="1">
              <a:off x="8189139" y="2455293"/>
              <a:ext cx="261716" cy="261716"/>
            </a:xfrm>
            <a:prstGeom prst="ellipse">
              <a:avLst/>
            </a:prstGeom>
            <a:solidFill>
              <a:srgbClr val="873AC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800">
                <a:solidFill>
                  <a:schemeClr val="tx1">
                    <a:lumMod val="65000"/>
                    <a:lumOff val="35000"/>
                  </a:schemeClr>
                </a:solidFill>
              </a:endParaRPr>
            </a:p>
          </p:txBody>
        </p:sp>
        <p:grpSp>
          <p:nvGrpSpPr>
            <p:cNvPr id="17" name="Group 16">
              <a:extLst>
                <a:ext uri="{FF2B5EF4-FFF2-40B4-BE49-F238E27FC236}">
                  <a16:creationId xmlns:a16="http://schemas.microsoft.com/office/drawing/2014/main" id="{A132F969-8B90-9BF8-F9E1-A3CC43B5C333}"/>
                </a:ext>
              </a:extLst>
            </p:cNvPr>
            <p:cNvGrpSpPr>
              <a:grpSpLocks/>
            </p:cNvGrpSpPr>
            <p:nvPr/>
          </p:nvGrpSpPr>
          <p:grpSpPr>
            <a:xfrm>
              <a:off x="692593" y="3119938"/>
              <a:ext cx="1877086" cy="2435398"/>
              <a:chOff x="694424" y="3784632"/>
              <a:chExt cx="1877086" cy="2435398"/>
            </a:xfrm>
          </p:grpSpPr>
          <p:sp>
            <p:nvSpPr>
              <p:cNvPr id="50" name="Rectangle 49">
                <a:extLst>
                  <a:ext uri="{FF2B5EF4-FFF2-40B4-BE49-F238E27FC236}">
                    <a16:creationId xmlns:a16="http://schemas.microsoft.com/office/drawing/2014/main" id="{76967050-DE9C-0D23-588D-B53553380550}"/>
                  </a:ext>
                </a:extLst>
              </p:cNvPr>
              <p:cNvSpPr>
                <a:spLocks/>
              </p:cNvSpPr>
              <p:nvPr/>
            </p:nvSpPr>
            <p:spPr>
              <a:xfrm>
                <a:off x="694424" y="3868125"/>
                <a:ext cx="1877086" cy="235190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1" name="Trapezoid 50">
                <a:extLst>
                  <a:ext uri="{FF2B5EF4-FFF2-40B4-BE49-F238E27FC236}">
                    <a16:creationId xmlns:a16="http://schemas.microsoft.com/office/drawing/2014/main" id="{A775ADF7-9279-3278-5FB3-6A979B5C7705}"/>
                  </a:ext>
                </a:extLst>
              </p:cNvPr>
              <p:cNvSpPr>
                <a:spLocks/>
              </p:cNvSpPr>
              <p:nvPr/>
            </p:nvSpPr>
            <p:spPr>
              <a:xfrm rot="10800000">
                <a:off x="739943" y="3784632"/>
                <a:ext cx="1767287" cy="498869"/>
              </a:xfrm>
              <a:prstGeom prst="trapezoid">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8" name="Group 17">
              <a:extLst>
                <a:ext uri="{FF2B5EF4-FFF2-40B4-BE49-F238E27FC236}">
                  <a16:creationId xmlns:a16="http://schemas.microsoft.com/office/drawing/2014/main" id="{3192544D-C285-B62B-A8BD-1051E3FF1137}"/>
                </a:ext>
              </a:extLst>
            </p:cNvPr>
            <p:cNvGrpSpPr>
              <a:grpSpLocks/>
            </p:cNvGrpSpPr>
            <p:nvPr/>
          </p:nvGrpSpPr>
          <p:grpSpPr>
            <a:xfrm>
              <a:off x="2934078" y="3119938"/>
              <a:ext cx="1877086" cy="2435398"/>
              <a:chOff x="694424" y="3784632"/>
              <a:chExt cx="1877086" cy="2435398"/>
            </a:xfrm>
          </p:grpSpPr>
          <p:sp>
            <p:nvSpPr>
              <p:cNvPr id="48" name="Rectangle 47">
                <a:extLst>
                  <a:ext uri="{FF2B5EF4-FFF2-40B4-BE49-F238E27FC236}">
                    <a16:creationId xmlns:a16="http://schemas.microsoft.com/office/drawing/2014/main" id="{E56E73F1-5008-2216-4C56-B26A1A0AA403}"/>
                  </a:ext>
                </a:extLst>
              </p:cNvPr>
              <p:cNvSpPr>
                <a:spLocks/>
              </p:cNvSpPr>
              <p:nvPr/>
            </p:nvSpPr>
            <p:spPr>
              <a:xfrm>
                <a:off x="694424" y="3868125"/>
                <a:ext cx="1877086" cy="235190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9" name="Trapezoid 48">
                <a:extLst>
                  <a:ext uri="{FF2B5EF4-FFF2-40B4-BE49-F238E27FC236}">
                    <a16:creationId xmlns:a16="http://schemas.microsoft.com/office/drawing/2014/main" id="{E876776E-170D-52C4-7810-FE0F14B658E7}"/>
                  </a:ext>
                </a:extLst>
              </p:cNvPr>
              <p:cNvSpPr>
                <a:spLocks/>
              </p:cNvSpPr>
              <p:nvPr/>
            </p:nvSpPr>
            <p:spPr>
              <a:xfrm rot="10800000">
                <a:off x="739943" y="3784632"/>
                <a:ext cx="1767287" cy="498869"/>
              </a:xfrm>
              <a:prstGeom prst="trapezoid">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9" name="Group 18">
              <a:extLst>
                <a:ext uri="{FF2B5EF4-FFF2-40B4-BE49-F238E27FC236}">
                  <a16:creationId xmlns:a16="http://schemas.microsoft.com/office/drawing/2014/main" id="{C00C9717-FF32-C012-5674-094AF530D191}"/>
                </a:ext>
              </a:extLst>
            </p:cNvPr>
            <p:cNvGrpSpPr>
              <a:grpSpLocks/>
            </p:cNvGrpSpPr>
            <p:nvPr/>
          </p:nvGrpSpPr>
          <p:grpSpPr>
            <a:xfrm>
              <a:off x="5157457" y="3119938"/>
              <a:ext cx="1877086" cy="2435398"/>
              <a:chOff x="694424" y="3784632"/>
              <a:chExt cx="1877086" cy="2435398"/>
            </a:xfrm>
          </p:grpSpPr>
          <p:sp>
            <p:nvSpPr>
              <p:cNvPr id="46" name="Rectangle 45">
                <a:extLst>
                  <a:ext uri="{FF2B5EF4-FFF2-40B4-BE49-F238E27FC236}">
                    <a16:creationId xmlns:a16="http://schemas.microsoft.com/office/drawing/2014/main" id="{660CDD34-0B26-A087-936C-605BAEFDF293}"/>
                  </a:ext>
                </a:extLst>
              </p:cNvPr>
              <p:cNvSpPr>
                <a:spLocks/>
              </p:cNvSpPr>
              <p:nvPr/>
            </p:nvSpPr>
            <p:spPr>
              <a:xfrm>
                <a:off x="694424" y="3868125"/>
                <a:ext cx="1877086" cy="235190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7" name="Trapezoid 46">
                <a:extLst>
                  <a:ext uri="{FF2B5EF4-FFF2-40B4-BE49-F238E27FC236}">
                    <a16:creationId xmlns:a16="http://schemas.microsoft.com/office/drawing/2014/main" id="{B84B307B-AD75-8EB1-9DB9-AFC1FBF41DAE}"/>
                  </a:ext>
                </a:extLst>
              </p:cNvPr>
              <p:cNvSpPr>
                <a:spLocks/>
              </p:cNvSpPr>
              <p:nvPr/>
            </p:nvSpPr>
            <p:spPr>
              <a:xfrm rot="10800000">
                <a:off x="739943" y="3784632"/>
                <a:ext cx="1767287" cy="498869"/>
              </a:xfrm>
              <a:prstGeom prst="trapezoid">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0" name="Group 19">
              <a:extLst>
                <a:ext uri="{FF2B5EF4-FFF2-40B4-BE49-F238E27FC236}">
                  <a16:creationId xmlns:a16="http://schemas.microsoft.com/office/drawing/2014/main" id="{77C2602D-63FB-3E6A-C9DA-BD3B2707C828}"/>
                </a:ext>
              </a:extLst>
            </p:cNvPr>
            <p:cNvGrpSpPr>
              <a:grpSpLocks/>
            </p:cNvGrpSpPr>
            <p:nvPr/>
          </p:nvGrpSpPr>
          <p:grpSpPr>
            <a:xfrm>
              <a:off x="7389889" y="3119938"/>
              <a:ext cx="1877086" cy="2435398"/>
              <a:chOff x="694424" y="3784632"/>
              <a:chExt cx="1877086" cy="2435398"/>
            </a:xfrm>
          </p:grpSpPr>
          <p:sp>
            <p:nvSpPr>
              <p:cNvPr id="44" name="Rectangle 43">
                <a:extLst>
                  <a:ext uri="{FF2B5EF4-FFF2-40B4-BE49-F238E27FC236}">
                    <a16:creationId xmlns:a16="http://schemas.microsoft.com/office/drawing/2014/main" id="{9427787C-821A-289A-32CA-FE8BAFFFC9CA}"/>
                  </a:ext>
                </a:extLst>
              </p:cNvPr>
              <p:cNvSpPr>
                <a:spLocks/>
              </p:cNvSpPr>
              <p:nvPr/>
            </p:nvSpPr>
            <p:spPr>
              <a:xfrm>
                <a:off x="694424" y="3868125"/>
                <a:ext cx="1877086" cy="235190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Trapezoid 44">
                <a:extLst>
                  <a:ext uri="{FF2B5EF4-FFF2-40B4-BE49-F238E27FC236}">
                    <a16:creationId xmlns:a16="http://schemas.microsoft.com/office/drawing/2014/main" id="{9F88B42D-64FD-51BC-830E-999BCA349247}"/>
                  </a:ext>
                </a:extLst>
              </p:cNvPr>
              <p:cNvSpPr>
                <a:spLocks/>
              </p:cNvSpPr>
              <p:nvPr/>
            </p:nvSpPr>
            <p:spPr>
              <a:xfrm rot="10800000">
                <a:off x="739943" y="3784632"/>
                <a:ext cx="1767287" cy="498869"/>
              </a:xfrm>
              <a:prstGeom prst="trapezoid">
                <a:avLst/>
              </a:prstGeom>
              <a:solidFill>
                <a:srgbClr val="873A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1" name="Group 20">
              <a:extLst>
                <a:ext uri="{FF2B5EF4-FFF2-40B4-BE49-F238E27FC236}">
                  <a16:creationId xmlns:a16="http://schemas.microsoft.com/office/drawing/2014/main" id="{8BCC5C98-75F1-BB1D-4354-907E401892D1}"/>
                </a:ext>
              </a:extLst>
            </p:cNvPr>
            <p:cNvGrpSpPr>
              <a:grpSpLocks/>
            </p:cNvGrpSpPr>
            <p:nvPr/>
          </p:nvGrpSpPr>
          <p:grpSpPr>
            <a:xfrm>
              <a:off x="9622321" y="3119938"/>
              <a:ext cx="1877086" cy="2435398"/>
              <a:chOff x="694424" y="3784632"/>
              <a:chExt cx="1877086" cy="2435398"/>
            </a:xfrm>
          </p:grpSpPr>
          <p:sp>
            <p:nvSpPr>
              <p:cNvPr id="42" name="Rectangle 41">
                <a:extLst>
                  <a:ext uri="{FF2B5EF4-FFF2-40B4-BE49-F238E27FC236}">
                    <a16:creationId xmlns:a16="http://schemas.microsoft.com/office/drawing/2014/main" id="{9AFE1BCE-5CEA-D644-D404-945AA6C51A46}"/>
                  </a:ext>
                </a:extLst>
              </p:cNvPr>
              <p:cNvSpPr>
                <a:spLocks/>
              </p:cNvSpPr>
              <p:nvPr/>
            </p:nvSpPr>
            <p:spPr>
              <a:xfrm>
                <a:off x="694424" y="3868125"/>
                <a:ext cx="1877086" cy="235190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 name="Trapezoid 42">
                <a:extLst>
                  <a:ext uri="{FF2B5EF4-FFF2-40B4-BE49-F238E27FC236}">
                    <a16:creationId xmlns:a16="http://schemas.microsoft.com/office/drawing/2014/main" id="{57368DE8-D225-F727-E172-59A3895CF8C3}"/>
                  </a:ext>
                </a:extLst>
              </p:cNvPr>
              <p:cNvSpPr>
                <a:spLocks/>
              </p:cNvSpPr>
              <p:nvPr/>
            </p:nvSpPr>
            <p:spPr>
              <a:xfrm rot="10800000">
                <a:off x="739943" y="3784632"/>
                <a:ext cx="1767287" cy="498869"/>
              </a:xfrm>
              <a:prstGeom prst="trapezoid">
                <a:avLst/>
              </a:prstGeom>
              <a:solidFill>
                <a:srgbClr val="107A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2" name="Group 21">
              <a:extLst>
                <a:ext uri="{FF2B5EF4-FFF2-40B4-BE49-F238E27FC236}">
                  <a16:creationId xmlns:a16="http://schemas.microsoft.com/office/drawing/2014/main" id="{ACE4DB5E-1F22-E7F2-D370-1A072B884C7A}"/>
                </a:ext>
              </a:extLst>
            </p:cNvPr>
            <p:cNvGrpSpPr>
              <a:grpSpLocks/>
            </p:cNvGrpSpPr>
            <p:nvPr/>
          </p:nvGrpSpPr>
          <p:grpSpPr>
            <a:xfrm>
              <a:off x="738112" y="3253955"/>
              <a:ext cx="1707993" cy="1795157"/>
              <a:chOff x="748669" y="3535858"/>
              <a:chExt cx="1707993" cy="1795157"/>
            </a:xfrm>
          </p:grpSpPr>
          <p:sp>
            <p:nvSpPr>
              <p:cNvPr id="40" name="TextBox 1861">
                <a:extLst>
                  <a:ext uri="{FF2B5EF4-FFF2-40B4-BE49-F238E27FC236}">
                    <a16:creationId xmlns:a16="http://schemas.microsoft.com/office/drawing/2014/main" id="{77DF2685-07C5-0597-D3BD-AE64EA6325BC}"/>
                  </a:ext>
                </a:extLst>
              </p:cNvPr>
              <p:cNvSpPr txBox="1">
                <a:spLocks/>
              </p:cNvSpPr>
              <p:nvPr/>
            </p:nvSpPr>
            <p:spPr>
              <a:xfrm>
                <a:off x="748669" y="3535858"/>
                <a:ext cx="1707993" cy="230832"/>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900" b="1">
                    <a:solidFill>
                      <a:schemeClr val="bg1"/>
                    </a:solidFill>
                    <a:latin typeface="+mj-lt"/>
                  </a:rPr>
                  <a:t>Diagnostic Criteria for PIDs</a:t>
                </a:r>
              </a:p>
            </p:txBody>
          </p:sp>
          <p:sp>
            <p:nvSpPr>
              <p:cNvPr id="41" name="TextBox 1862">
                <a:extLst>
                  <a:ext uri="{FF2B5EF4-FFF2-40B4-BE49-F238E27FC236}">
                    <a16:creationId xmlns:a16="http://schemas.microsoft.com/office/drawing/2014/main" id="{DDFF7BB8-8610-2F0C-2F9D-8AA9EB16345F}"/>
                  </a:ext>
                </a:extLst>
              </p:cNvPr>
              <p:cNvSpPr txBox="1">
                <a:spLocks/>
              </p:cNvSpPr>
              <p:nvPr/>
            </p:nvSpPr>
            <p:spPr>
              <a:xfrm>
                <a:off x="862535" y="3946020"/>
                <a:ext cx="1563024" cy="13849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a:latin typeface="Lato Light" panose="020F0502020204030203" pitchFamily="34" charset="0"/>
                    <a:ea typeface="Lato Light" panose="020F0502020204030203" pitchFamily="34" charset="0"/>
                    <a:cs typeface="Lato Light" panose="020F0502020204030203" pitchFamily="34" charset="0"/>
                  </a:rPr>
                  <a:t>In 1999 The PAGID and ESID published the first International Guideline on Primary Immunodeficiency.</a:t>
                </a:r>
              </a:p>
              <a:p>
                <a:pPr algn="ctr"/>
                <a:endParaRPr lang="en-GB" sz="1200">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23" name="Group 22">
              <a:extLst>
                <a:ext uri="{FF2B5EF4-FFF2-40B4-BE49-F238E27FC236}">
                  <a16:creationId xmlns:a16="http://schemas.microsoft.com/office/drawing/2014/main" id="{3E292429-D63B-5B3F-4C5A-B8148486073E}"/>
                </a:ext>
              </a:extLst>
            </p:cNvPr>
            <p:cNvGrpSpPr>
              <a:grpSpLocks/>
            </p:cNvGrpSpPr>
            <p:nvPr/>
          </p:nvGrpSpPr>
          <p:grpSpPr>
            <a:xfrm>
              <a:off x="2922524" y="3115457"/>
              <a:ext cx="1864827" cy="2678910"/>
              <a:chOff x="701301" y="3397360"/>
              <a:chExt cx="1864827" cy="2678910"/>
            </a:xfrm>
          </p:grpSpPr>
          <p:sp>
            <p:nvSpPr>
              <p:cNvPr id="38" name="TextBox 1864">
                <a:extLst>
                  <a:ext uri="{FF2B5EF4-FFF2-40B4-BE49-F238E27FC236}">
                    <a16:creationId xmlns:a16="http://schemas.microsoft.com/office/drawing/2014/main" id="{215878D0-6A10-6A58-E172-28608793EC05}"/>
                  </a:ext>
                </a:extLst>
              </p:cNvPr>
              <p:cNvSpPr txBox="1">
                <a:spLocks/>
              </p:cNvSpPr>
              <p:nvPr/>
            </p:nvSpPr>
            <p:spPr>
              <a:xfrm>
                <a:off x="796297" y="3397360"/>
                <a:ext cx="1629262" cy="50783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900" b="1">
                    <a:solidFill>
                      <a:schemeClr val="bg1"/>
                    </a:solidFill>
                    <a:latin typeface="+mj-lt"/>
                  </a:rPr>
                  <a:t>European Primary Immunodeficiencies</a:t>
                </a:r>
              </a:p>
              <a:p>
                <a:pPr lvl="0" algn="ctr"/>
                <a:r>
                  <a:rPr lang="en-US" sz="900" b="1">
                    <a:solidFill>
                      <a:schemeClr val="bg1"/>
                    </a:solidFill>
                    <a:latin typeface="+mj-lt"/>
                  </a:rPr>
                  <a:t> Consensus Conference</a:t>
                </a:r>
              </a:p>
            </p:txBody>
          </p:sp>
          <p:sp>
            <p:nvSpPr>
              <p:cNvPr id="39" name="TextBox 1865">
                <a:extLst>
                  <a:ext uri="{FF2B5EF4-FFF2-40B4-BE49-F238E27FC236}">
                    <a16:creationId xmlns:a16="http://schemas.microsoft.com/office/drawing/2014/main" id="{4FDF8DC4-85E0-9BDE-8BEC-7C5692B9516C}"/>
                  </a:ext>
                </a:extLst>
              </p:cNvPr>
              <p:cNvSpPr txBox="1">
                <a:spLocks/>
              </p:cNvSpPr>
              <p:nvPr/>
            </p:nvSpPr>
            <p:spPr>
              <a:xfrm>
                <a:off x="701301" y="3952612"/>
                <a:ext cx="1864827" cy="21236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ltLang="ko-KR" sz="1200">
                    <a:solidFill>
                      <a:schemeClr val="tx1">
                        <a:lumMod val="85000"/>
                        <a:lumOff val="15000"/>
                      </a:schemeClr>
                    </a:solidFill>
                    <a:latin typeface="Lato Light" panose="020F0502020204030203" pitchFamily="34" charset="0"/>
                    <a:cs typeface="Lato Light" panose="020F0502020204030203" pitchFamily="34" charset="0"/>
                  </a:rPr>
                  <a:t>Provides comprehensive recommendations for early diagnosis, equitable treatment access, and public health strategies across EU member states. This was led in 2005 by The ESID, IPOPI, EFIS and INGID with the </a:t>
                </a:r>
              </a:p>
              <a:p>
                <a:pPr algn="ctr"/>
                <a:r>
                  <a:rPr lang="en-GB" altLang="ko-KR" sz="1200">
                    <a:solidFill>
                      <a:schemeClr val="tx1">
                        <a:lumMod val="85000"/>
                        <a:lumOff val="15000"/>
                      </a:schemeClr>
                    </a:solidFill>
                    <a:latin typeface="Lato Light" panose="020F0502020204030203" pitchFamily="34" charset="0"/>
                    <a:cs typeface="Lato Light" panose="020F0502020204030203" pitchFamily="34" charset="0"/>
                  </a:rPr>
                  <a:t>support of the European Commission.</a:t>
                </a:r>
                <a:endParaRPr lang="ko-KR" altLang="en-US" sz="1200">
                  <a:solidFill>
                    <a:schemeClr val="tx1">
                      <a:lumMod val="85000"/>
                      <a:lumOff val="15000"/>
                    </a:schemeClr>
                  </a:solidFill>
                  <a:latin typeface="Lato Light" panose="020F0502020204030203" pitchFamily="34" charset="0"/>
                  <a:cs typeface="Lato Light" panose="020F0502020204030203" pitchFamily="34" charset="0"/>
                </a:endParaRPr>
              </a:p>
            </p:txBody>
          </p:sp>
        </p:grpSp>
        <p:grpSp>
          <p:nvGrpSpPr>
            <p:cNvPr id="24" name="Group 23">
              <a:extLst>
                <a:ext uri="{FF2B5EF4-FFF2-40B4-BE49-F238E27FC236}">
                  <a16:creationId xmlns:a16="http://schemas.microsoft.com/office/drawing/2014/main" id="{D8596137-1E4C-AD44-8325-10C5E028AB43}"/>
                </a:ext>
              </a:extLst>
            </p:cNvPr>
            <p:cNvGrpSpPr>
              <a:grpSpLocks/>
            </p:cNvGrpSpPr>
            <p:nvPr/>
          </p:nvGrpSpPr>
          <p:grpSpPr>
            <a:xfrm>
              <a:off x="5093177" y="3115456"/>
              <a:ext cx="1950419" cy="1958152"/>
              <a:chOff x="640174" y="3397359"/>
              <a:chExt cx="1950419" cy="1958152"/>
            </a:xfrm>
          </p:grpSpPr>
          <p:sp>
            <p:nvSpPr>
              <p:cNvPr id="36" name="TextBox 1867">
                <a:extLst>
                  <a:ext uri="{FF2B5EF4-FFF2-40B4-BE49-F238E27FC236}">
                    <a16:creationId xmlns:a16="http://schemas.microsoft.com/office/drawing/2014/main" id="{6A4EAD35-210E-76CF-05D0-F804BE06A7E3}"/>
                  </a:ext>
                </a:extLst>
              </p:cNvPr>
              <p:cNvSpPr txBox="1">
                <a:spLocks/>
              </p:cNvSpPr>
              <p:nvPr/>
            </p:nvSpPr>
            <p:spPr>
              <a:xfrm>
                <a:off x="640174" y="3397359"/>
                <a:ext cx="1950419" cy="50783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GB" sz="900" b="1">
                    <a:solidFill>
                      <a:schemeClr val="bg1"/>
                    </a:solidFill>
                    <a:latin typeface="+mj-lt"/>
                  </a:rPr>
                  <a:t>BSI PID Network on managing non-infectious complications of CVIDs.</a:t>
                </a:r>
                <a:endParaRPr lang="en-US" sz="900" b="1">
                  <a:solidFill>
                    <a:schemeClr val="bg1"/>
                  </a:solidFill>
                  <a:latin typeface="+mj-lt"/>
                </a:endParaRPr>
              </a:p>
            </p:txBody>
          </p:sp>
          <p:sp>
            <p:nvSpPr>
              <p:cNvPr id="37" name="TextBox 1868">
                <a:extLst>
                  <a:ext uri="{FF2B5EF4-FFF2-40B4-BE49-F238E27FC236}">
                    <a16:creationId xmlns:a16="http://schemas.microsoft.com/office/drawing/2014/main" id="{CB6409FD-D0A0-16CA-FF0B-B8D1375F4CE9}"/>
                  </a:ext>
                </a:extLst>
              </p:cNvPr>
              <p:cNvSpPr txBox="1">
                <a:spLocks/>
              </p:cNvSpPr>
              <p:nvPr/>
            </p:nvSpPr>
            <p:spPr>
              <a:xfrm>
                <a:off x="850928" y="3970516"/>
                <a:ext cx="1563024" cy="13849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a:latin typeface="Lato Light" panose="020F0502020204030203" pitchFamily="34" charset="0"/>
                    <a:ea typeface="Lato Light" panose="020F0502020204030203" pitchFamily="34" charset="0"/>
                    <a:cs typeface="Lato Light" panose="020F0502020204030203" pitchFamily="34" charset="0"/>
                  </a:rPr>
                  <a:t>A valuable guideline  for healthcare professionals involved in the care of patients with CVID published by the BSI in 2019.</a:t>
                </a:r>
                <a:endParaRPr lang="ko-KR" altLang="en-US" sz="1200">
                  <a:solidFill>
                    <a:schemeClr val="tx1">
                      <a:lumMod val="85000"/>
                      <a:lumOff val="15000"/>
                    </a:schemeClr>
                  </a:solidFill>
                  <a:latin typeface="Lato Light" panose="020F0502020204030203" pitchFamily="34" charset="0"/>
                  <a:cs typeface="Lato Light" panose="020F0502020204030203" pitchFamily="34" charset="0"/>
                </a:endParaRPr>
              </a:p>
            </p:txBody>
          </p:sp>
        </p:grpSp>
        <p:grpSp>
          <p:nvGrpSpPr>
            <p:cNvPr id="25" name="Group 24">
              <a:extLst>
                <a:ext uri="{FF2B5EF4-FFF2-40B4-BE49-F238E27FC236}">
                  <a16:creationId xmlns:a16="http://schemas.microsoft.com/office/drawing/2014/main" id="{86603361-A4A9-78C5-4E8B-7B8B28B87A45}"/>
                </a:ext>
              </a:extLst>
            </p:cNvPr>
            <p:cNvGrpSpPr>
              <a:grpSpLocks/>
            </p:cNvGrpSpPr>
            <p:nvPr/>
          </p:nvGrpSpPr>
          <p:grpSpPr>
            <a:xfrm>
              <a:off x="7444461" y="3115456"/>
              <a:ext cx="1767943" cy="2487653"/>
              <a:chOff x="759678" y="3397359"/>
              <a:chExt cx="1767943" cy="2487653"/>
            </a:xfrm>
          </p:grpSpPr>
          <p:sp>
            <p:nvSpPr>
              <p:cNvPr id="34" name="TextBox 1870">
                <a:extLst>
                  <a:ext uri="{FF2B5EF4-FFF2-40B4-BE49-F238E27FC236}">
                    <a16:creationId xmlns:a16="http://schemas.microsoft.com/office/drawing/2014/main" id="{69E65E8B-1793-530B-E4B2-A1F8C4937C4A}"/>
                  </a:ext>
                </a:extLst>
              </p:cNvPr>
              <p:cNvSpPr txBox="1">
                <a:spLocks/>
              </p:cNvSpPr>
              <p:nvPr/>
            </p:nvSpPr>
            <p:spPr>
              <a:xfrm>
                <a:off x="759678" y="3397359"/>
                <a:ext cx="1767943" cy="507831"/>
              </a:xfrm>
              <a:prstGeom prst="rect">
                <a:avLst/>
              </a:prstGeom>
              <a:noFill/>
              <a:effectLst/>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GB" sz="900" b="1">
                    <a:solidFill>
                      <a:schemeClr val="bg1"/>
                    </a:solidFill>
                    <a:latin typeface="+mj-lt"/>
                  </a:rPr>
                  <a:t>ESID and ERN RITA Guideline on Deficiencies Diagnosis, and Management</a:t>
                </a:r>
              </a:p>
            </p:txBody>
          </p:sp>
          <p:sp>
            <p:nvSpPr>
              <p:cNvPr id="35" name="TextBox 1871">
                <a:extLst>
                  <a:ext uri="{FF2B5EF4-FFF2-40B4-BE49-F238E27FC236}">
                    <a16:creationId xmlns:a16="http://schemas.microsoft.com/office/drawing/2014/main" id="{76EFDB23-C922-2C9A-E228-B51CF7740B6B}"/>
                  </a:ext>
                </a:extLst>
              </p:cNvPr>
              <p:cNvSpPr txBox="1">
                <a:spLocks/>
              </p:cNvSpPr>
              <p:nvPr/>
            </p:nvSpPr>
            <p:spPr>
              <a:xfrm>
                <a:off x="775920" y="3946020"/>
                <a:ext cx="1729437"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a:latin typeface="Lato Light" panose="020F0502020204030203" pitchFamily="34" charset="0"/>
                    <a:ea typeface="Lato Light" panose="020F0502020204030203" pitchFamily="34" charset="0"/>
                    <a:cs typeface="Lato Light" panose="020F0502020204030203" pitchFamily="34" charset="0"/>
                  </a:rPr>
                  <a:t>Provides evidence-based recommendations for diagnosing and managing clinically significant primary immunodeficiencies, published in 2020 by the ESID.</a:t>
                </a:r>
              </a:p>
              <a:p>
                <a:pPr algn="ctr"/>
                <a:endParaRPr lang="ko-KR" altLang="en-US" sz="1200">
                  <a:solidFill>
                    <a:schemeClr val="tx1">
                      <a:lumMod val="85000"/>
                      <a:lumOff val="15000"/>
                    </a:schemeClr>
                  </a:solidFill>
                  <a:latin typeface="Lato Light" panose="020F0502020204030203" pitchFamily="34" charset="0"/>
                  <a:cs typeface="Lato Light" panose="020F0502020204030203" pitchFamily="34" charset="0"/>
                </a:endParaRPr>
              </a:p>
            </p:txBody>
          </p:sp>
        </p:grpSp>
        <p:grpSp>
          <p:nvGrpSpPr>
            <p:cNvPr id="26" name="Group 25">
              <a:extLst>
                <a:ext uri="{FF2B5EF4-FFF2-40B4-BE49-F238E27FC236}">
                  <a16:creationId xmlns:a16="http://schemas.microsoft.com/office/drawing/2014/main" id="{D3CE0732-B9B3-707C-40AC-D41C9A1E6112}"/>
                </a:ext>
              </a:extLst>
            </p:cNvPr>
            <p:cNvGrpSpPr>
              <a:grpSpLocks/>
            </p:cNvGrpSpPr>
            <p:nvPr/>
          </p:nvGrpSpPr>
          <p:grpSpPr>
            <a:xfrm>
              <a:off x="9597086" y="3127772"/>
              <a:ext cx="1877085" cy="1736674"/>
              <a:chOff x="680525" y="3409675"/>
              <a:chExt cx="1877085" cy="1736674"/>
            </a:xfrm>
          </p:grpSpPr>
          <p:sp>
            <p:nvSpPr>
              <p:cNvPr id="32" name="TextBox 1873">
                <a:extLst>
                  <a:ext uri="{FF2B5EF4-FFF2-40B4-BE49-F238E27FC236}">
                    <a16:creationId xmlns:a16="http://schemas.microsoft.com/office/drawing/2014/main" id="{62C1CA94-191B-72E7-6899-D6151D0E3F74}"/>
                  </a:ext>
                </a:extLst>
              </p:cNvPr>
              <p:cNvSpPr txBox="1">
                <a:spLocks/>
              </p:cNvSpPr>
              <p:nvPr/>
            </p:nvSpPr>
            <p:spPr>
              <a:xfrm>
                <a:off x="760988" y="3409675"/>
                <a:ext cx="1716160" cy="64633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b="1">
                    <a:solidFill>
                      <a:schemeClr val="bg1"/>
                    </a:solidFill>
                    <a:latin typeface="+mj-lt"/>
                  </a:rPr>
                  <a:t>Human IEIs: 2022 Update on the Classification from the IUIS</a:t>
                </a:r>
              </a:p>
              <a:p>
                <a:pPr lvl="0" algn="ctr"/>
                <a:endParaRPr lang="en-US" sz="900" b="1">
                  <a:solidFill>
                    <a:schemeClr val="bg1"/>
                  </a:solidFill>
                  <a:latin typeface="+mj-lt"/>
                </a:endParaRPr>
              </a:p>
            </p:txBody>
          </p:sp>
          <p:sp>
            <p:nvSpPr>
              <p:cNvPr id="33" name="TextBox 1874">
                <a:extLst>
                  <a:ext uri="{FF2B5EF4-FFF2-40B4-BE49-F238E27FC236}">
                    <a16:creationId xmlns:a16="http://schemas.microsoft.com/office/drawing/2014/main" id="{6C903D9B-1A3A-1673-EBB0-9566E095903E}"/>
                  </a:ext>
                </a:extLst>
              </p:cNvPr>
              <p:cNvSpPr txBox="1">
                <a:spLocks/>
              </p:cNvSpPr>
              <p:nvPr/>
            </p:nvSpPr>
            <p:spPr>
              <a:xfrm>
                <a:off x="680525" y="3946020"/>
                <a:ext cx="1877085"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a:latin typeface="Lato Light" panose="020F0502020204030203" pitchFamily="34" charset="0"/>
                    <a:ea typeface="Lato Light" panose="020F0502020204030203" pitchFamily="34" charset="0"/>
                    <a:cs typeface="Lato Light" panose="020F0502020204030203" pitchFamily="34" charset="0"/>
                  </a:rPr>
                  <a:t>The most comprehensive and up-to-date classification of over 485 genetic disorders under PIDs/IEI published by IUIS in 2022.</a:t>
                </a:r>
              </a:p>
            </p:txBody>
          </p:sp>
        </p:grpSp>
        <p:sp>
          <p:nvSpPr>
            <p:cNvPr id="27" name="TextBox 1875">
              <a:extLst>
                <a:ext uri="{FF2B5EF4-FFF2-40B4-BE49-F238E27FC236}">
                  <a16:creationId xmlns:a16="http://schemas.microsoft.com/office/drawing/2014/main" id="{6E0441DA-968E-1378-9368-94A612936BB5}"/>
                </a:ext>
              </a:extLst>
            </p:cNvPr>
            <p:cNvSpPr txBox="1">
              <a:spLocks/>
            </p:cNvSpPr>
            <p:nvPr/>
          </p:nvSpPr>
          <p:spPr>
            <a:xfrm>
              <a:off x="1039554" y="1330542"/>
              <a:ext cx="118046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000" b="1">
                  <a:solidFill>
                    <a:schemeClr val="accent6">
                      <a:lumMod val="50000"/>
                    </a:schemeClr>
                  </a:solidFill>
                  <a:latin typeface="Lato ExtraBold" panose="020F0502020204030203" pitchFamily="34" charset="0"/>
                  <a:ea typeface="Lato ExtraBold" panose="020F0502020204030203" pitchFamily="34" charset="0"/>
                  <a:cs typeface="Lato ExtraBold" panose="020F0502020204030203" pitchFamily="34" charset="0"/>
                </a:rPr>
                <a:t>1999</a:t>
              </a:r>
              <a:endParaRPr lang="ko-KR" altLang="en-US" sz="2000" b="1">
                <a:solidFill>
                  <a:schemeClr val="accent6">
                    <a:lumMod val="50000"/>
                  </a:schemeClr>
                </a:solidFill>
                <a:latin typeface="Lato ExtraBold" panose="020F0502020204030203" pitchFamily="34" charset="0"/>
                <a:cs typeface="Lato ExtraBold" panose="020F0502020204030203" pitchFamily="34" charset="0"/>
              </a:endParaRPr>
            </a:p>
          </p:txBody>
        </p:sp>
        <p:sp>
          <p:nvSpPr>
            <p:cNvPr id="28" name="TextBox 1876">
              <a:extLst>
                <a:ext uri="{FF2B5EF4-FFF2-40B4-BE49-F238E27FC236}">
                  <a16:creationId xmlns:a16="http://schemas.microsoft.com/office/drawing/2014/main" id="{86CB111D-732D-5464-F841-0B8ED2B077EC}"/>
                </a:ext>
              </a:extLst>
            </p:cNvPr>
            <p:cNvSpPr txBox="1">
              <a:spLocks/>
            </p:cNvSpPr>
            <p:nvPr/>
          </p:nvSpPr>
          <p:spPr>
            <a:xfrm>
              <a:off x="3274173" y="1330542"/>
              <a:ext cx="118046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000" b="1">
                  <a:latin typeface="Lato ExtraBold" panose="020F0502020204030203" pitchFamily="34" charset="0"/>
                  <a:ea typeface="Lato ExtraBold" panose="020F0502020204030203" pitchFamily="34" charset="0"/>
                  <a:cs typeface="Lato ExtraBold" panose="020F0502020204030203" pitchFamily="34" charset="0"/>
                </a:rPr>
                <a:t>2005</a:t>
              </a:r>
              <a:endParaRPr lang="ko-KR" altLang="en-US" sz="2000" b="1">
                <a:latin typeface="Lato ExtraBold" panose="020F0502020204030203" pitchFamily="34" charset="0"/>
                <a:cs typeface="Lato ExtraBold" panose="020F0502020204030203" pitchFamily="34" charset="0"/>
              </a:endParaRPr>
            </a:p>
          </p:txBody>
        </p:sp>
        <p:sp>
          <p:nvSpPr>
            <p:cNvPr id="29" name="TextBox 1877">
              <a:extLst>
                <a:ext uri="{FF2B5EF4-FFF2-40B4-BE49-F238E27FC236}">
                  <a16:creationId xmlns:a16="http://schemas.microsoft.com/office/drawing/2014/main" id="{74A275D2-2A4D-B41A-0042-2E4AA7FC9A57}"/>
                </a:ext>
              </a:extLst>
            </p:cNvPr>
            <p:cNvSpPr txBox="1">
              <a:spLocks/>
            </p:cNvSpPr>
            <p:nvPr/>
          </p:nvSpPr>
          <p:spPr>
            <a:xfrm>
              <a:off x="5508792" y="1330542"/>
              <a:ext cx="118046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000" b="1">
                  <a:solidFill>
                    <a:schemeClr val="accent2"/>
                  </a:solidFill>
                  <a:latin typeface="Lato ExtraBold" panose="020F0502020204030203" pitchFamily="34" charset="0"/>
                  <a:ea typeface="Lato ExtraBold" panose="020F0502020204030203" pitchFamily="34" charset="0"/>
                  <a:cs typeface="Lato ExtraBold" panose="020F0502020204030203" pitchFamily="34" charset="0"/>
                </a:rPr>
                <a:t>2019</a:t>
              </a:r>
              <a:endParaRPr lang="ko-KR" altLang="en-US" sz="2000" b="1">
                <a:solidFill>
                  <a:schemeClr val="accent2"/>
                </a:solidFill>
                <a:latin typeface="Lato ExtraBold" panose="020F0502020204030203" pitchFamily="34" charset="0"/>
                <a:cs typeface="Lato ExtraBold" panose="020F0502020204030203" pitchFamily="34" charset="0"/>
              </a:endParaRPr>
            </a:p>
          </p:txBody>
        </p:sp>
        <p:sp>
          <p:nvSpPr>
            <p:cNvPr id="30" name="TextBox 1878">
              <a:extLst>
                <a:ext uri="{FF2B5EF4-FFF2-40B4-BE49-F238E27FC236}">
                  <a16:creationId xmlns:a16="http://schemas.microsoft.com/office/drawing/2014/main" id="{A15AA65F-E919-7620-0759-7A55E2A528E0}"/>
                </a:ext>
              </a:extLst>
            </p:cNvPr>
            <p:cNvSpPr txBox="1">
              <a:spLocks/>
            </p:cNvSpPr>
            <p:nvPr/>
          </p:nvSpPr>
          <p:spPr>
            <a:xfrm>
              <a:off x="7743411" y="1330542"/>
              <a:ext cx="118046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000" b="1">
                  <a:solidFill>
                    <a:srgbClr val="873AC0"/>
                  </a:solidFill>
                  <a:latin typeface="Lato ExtraBold" panose="020F0502020204030203" pitchFamily="34" charset="0"/>
                  <a:ea typeface="Lato ExtraBold" panose="020F0502020204030203" pitchFamily="34" charset="0"/>
                  <a:cs typeface="Lato ExtraBold" panose="020F0502020204030203" pitchFamily="34" charset="0"/>
                </a:rPr>
                <a:t>2020</a:t>
              </a:r>
              <a:endParaRPr lang="ko-KR" altLang="en-US" sz="2000" b="1">
                <a:solidFill>
                  <a:srgbClr val="873AC0"/>
                </a:solidFill>
                <a:latin typeface="Lato ExtraBold" panose="020F0502020204030203" pitchFamily="34" charset="0"/>
                <a:cs typeface="Lato ExtraBold" panose="020F0502020204030203" pitchFamily="34" charset="0"/>
              </a:endParaRPr>
            </a:p>
          </p:txBody>
        </p:sp>
        <p:sp>
          <p:nvSpPr>
            <p:cNvPr id="31" name="TextBox 1879">
              <a:extLst>
                <a:ext uri="{FF2B5EF4-FFF2-40B4-BE49-F238E27FC236}">
                  <a16:creationId xmlns:a16="http://schemas.microsoft.com/office/drawing/2014/main" id="{99118232-BC52-A9C6-9065-3C50CCE4C128}"/>
                </a:ext>
              </a:extLst>
            </p:cNvPr>
            <p:cNvSpPr txBox="1">
              <a:spLocks/>
            </p:cNvSpPr>
            <p:nvPr/>
          </p:nvSpPr>
          <p:spPr>
            <a:xfrm>
              <a:off x="9978031" y="1330542"/>
              <a:ext cx="118046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000" b="1">
                  <a:solidFill>
                    <a:srgbClr val="107A40"/>
                  </a:solidFill>
                  <a:latin typeface="Lato ExtraBold" panose="020F0502020204030203" pitchFamily="34" charset="0"/>
                  <a:ea typeface="Lato ExtraBold" panose="020F0502020204030203" pitchFamily="34" charset="0"/>
                  <a:cs typeface="Lato ExtraBold" panose="020F0502020204030203" pitchFamily="34" charset="0"/>
                </a:rPr>
                <a:t>2022</a:t>
              </a:r>
              <a:endParaRPr lang="ko-KR" altLang="en-US" sz="2000" b="1">
                <a:solidFill>
                  <a:srgbClr val="107A40"/>
                </a:solidFill>
                <a:latin typeface="Lato ExtraBold" panose="020F0502020204030203" pitchFamily="34" charset="0"/>
                <a:cs typeface="Lato ExtraBold" panose="020F0502020204030203" pitchFamily="34" charset="0"/>
              </a:endParaRPr>
            </a:p>
          </p:txBody>
        </p:sp>
      </p:grpSp>
    </p:spTree>
    <p:extLst>
      <p:ext uri="{BB962C8B-B14F-4D97-AF65-F5344CB8AC3E}">
        <p14:creationId xmlns:p14="http://schemas.microsoft.com/office/powerpoint/2010/main" val="3809551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5F456C-D386-1177-4C36-8C7CF09F6998}"/>
              </a:ext>
            </a:extLst>
          </p:cNvPr>
          <p:cNvSpPr>
            <a:spLocks noGrp="1"/>
          </p:cNvSpPr>
          <p:nvPr>
            <p:ph type="title"/>
          </p:nvPr>
        </p:nvSpPr>
        <p:spPr/>
        <p:txBody>
          <a:bodyPr>
            <a:normAutofit/>
          </a:bodyPr>
          <a:lstStyle/>
          <a:p>
            <a:r>
              <a:rPr lang="en-GB"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PATIENT ORGANIZATIONS</a:t>
            </a:r>
            <a:endParaRPr lang="en-GB" sz="2800">
              <a:solidFill>
                <a:schemeClr val="tx1"/>
              </a:solidFill>
            </a:endParaRPr>
          </a:p>
        </p:txBody>
      </p:sp>
      <p:grpSp>
        <p:nvGrpSpPr>
          <p:cNvPr id="75" name="Group 74">
            <a:extLst>
              <a:ext uri="{FF2B5EF4-FFF2-40B4-BE49-F238E27FC236}">
                <a16:creationId xmlns:a16="http://schemas.microsoft.com/office/drawing/2014/main" id="{02F96830-38A0-94B5-0586-22A77712CCA5}"/>
              </a:ext>
            </a:extLst>
          </p:cNvPr>
          <p:cNvGrpSpPr>
            <a:grpSpLocks/>
          </p:cNvGrpSpPr>
          <p:nvPr/>
        </p:nvGrpSpPr>
        <p:grpSpPr>
          <a:xfrm>
            <a:off x="1202746" y="2082260"/>
            <a:ext cx="3261735" cy="3487609"/>
            <a:chOff x="1202746" y="2082260"/>
            <a:chExt cx="3261735" cy="3487609"/>
          </a:xfrm>
        </p:grpSpPr>
        <p:sp>
          <p:nvSpPr>
            <p:cNvPr id="43" name="Freeform: Shape 42">
              <a:extLst>
                <a:ext uri="{FF2B5EF4-FFF2-40B4-BE49-F238E27FC236}">
                  <a16:creationId xmlns:a16="http://schemas.microsoft.com/office/drawing/2014/main" id="{5F3863AB-A514-2BF0-468A-0F2262AF3B8F}"/>
                </a:ext>
                <a:ext uri="{C183D7F6-B498-43B3-948B-1728B52AA6E4}">
                  <adec:decorative xmlns:adec="http://schemas.microsoft.com/office/drawing/2017/decorative" val="1"/>
                </a:ext>
              </a:extLst>
            </p:cNvPr>
            <p:cNvSpPr>
              <a:spLocks/>
            </p:cNvSpPr>
            <p:nvPr/>
          </p:nvSpPr>
          <p:spPr>
            <a:xfrm>
              <a:off x="3103851" y="2352495"/>
              <a:ext cx="161740" cy="426575"/>
            </a:xfrm>
            <a:custGeom>
              <a:avLst/>
              <a:gdLst>
                <a:gd name="connsiteX0" fmla="*/ 122396 w 122396"/>
                <a:gd name="connsiteY0" fmla="*/ 0 h 345757"/>
                <a:gd name="connsiteX1" fmla="*/ 0 w 122396"/>
                <a:gd name="connsiteY1" fmla="*/ 345757 h 345757"/>
              </a:gdLst>
              <a:ahLst/>
              <a:cxnLst>
                <a:cxn ang="0">
                  <a:pos x="connsiteX0" y="connsiteY0"/>
                </a:cxn>
                <a:cxn ang="0">
                  <a:pos x="connsiteX1" y="connsiteY1"/>
                </a:cxn>
              </a:cxnLst>
              <a:rect l="l" t="t" r="r" b="b"/>
              <a:pathLst>
                <a:path w="122396" h="345757">
                  <a:moveTo>
                    <a:pt x="122396" y="0"/>
                  </a:moveTo>
                  <a:lnTo>
                    <a:pt x="0" y="345757"/>
                  </a:lnTo>
                </a:path>
              </a:pathLst>
            </a:custGeom>
            <a:solidFill>
              <a:schemeClr val="accent5"/>
            </a:solidFill>
            <a:ln w="85725" cap="rnd">
              <a:solidFill>
                <a:schemeClr val="accent6">
                  <a:lumMod val="50000"/>
                </a:schemeClr>
              </a:solidFill>
              <a:prstDash val="solid"/>
              <a:round/>
            </a:ln>
          </p:spPr>
          <p:txBody>
            <a:bodyPr rtlCol="0" anchor="ctr"/>
            <a:lstStyle/>
            <a:p>
              <a:endParaRPr lang="en-US"/>
            </a:p>
          </p:txBody>
        </p:sp>
        <p:sp>
          <p:nvSpPr>
            <p:cNvPr id="44" name="Freeform: Shape 43">
              <a:extLst>
                <a:ext uri="{FF2B5EF4-FFF2-40B4-BE49-F238E27FC236}">
                  <a16:creationId xmlns:a16="http://schemas.microsoft.com/office/drawing/2014/main" id="{125CB7EC-AC9B-F752-C9C6-F1DB18B07509}"/>
                </a:ext>
                <a:ext uri="{C183D7F6-B498-43B3-948B-1728B52AA6E4}">
                  <adec:decorative xmlns:adec="http://schemas.microsoft.com/office/drawing/2017/decorative" val="1"/>
                </a:ext>
              </a:extLst>
            </p:cNvPr>
            <p:cNvSpPr>
              <a:spLocks/>
            </p:cNvSpPr>
            <p:nvPr/>
          </p:nvSpPr>
          <p:spPr>
            <a:xfrm>
              <a:off x="3638788" y="3066979"/>
              <a:ext cx="553818" cy="199774"/>
            </a:xfrm>
            <a:custGeom>
              <a:avLst/>
              <a:gdLst>
                <a:gd name="connsiteX0" fmla="*/ 0 w 419100"/>
                <a:gd name="connsiteY0" fmla="*/ 161925 h 161925"/>
                <a:gd name="connsiteX1" fmla="*/ 419100 w 419100"/>
                <a:gd name="connsiteY1" fmla="*/ 0 h 161925"/>
              </a:gdLst>
              <a:ahLst/>
              <a:cxnLst>
                <a:cxn ang="0">
                  <a:pos x="connsiteX0" y="connsiteY0"/>
                </a:cxn>
                <a:cxn ang="0">
                  <a:pos x="connsiteX1" y="connsiteY1"/>
                </a:cxn>
              </a:cxnLst>
              <a:rect l="l" t="t" r="r" b="b"/>
              <a:pathLst>
                <a:path w="419100" h="161925">
                  <a:moveTo>
                    <a:pt x="0" y="161925"/>
                  </a:moveTo>
                  <a:lnTo>
                    <a:pt x="419100" y="0"/>
                  </a:lnTo>
                </a:path>
              </a:pathLst>
            </a:custGeom>
            <a:solidFill>
              <a:schemeClr val="accent2"/>
            </a:solidFill>
            <a:ln w="85725" cap="rnd">
              <a:solidFill>
                <a:srgbClr val="107A40"/>
              </a:solidFill>
              <a:prstDash val="solid"/>
              <a:round/>
            </a:ln>
          </p:spPr>
          <p:txBody>
            <a:bodyPr rtlCol="0" anchor="ctr"/>
            <a:lstStyle/>
            <a:p>
              <a:endParaRPr lang="en-US"/>
            </a:p>
          </p:txBody>
        </p:sp>
        <p:sp>
          <p:nvSpPr>
            <p:cNvPr id="45" name="Freeform: Shape 44">
              <a:extLst>
                <a:ext uri="{FF2B5EF4-FFF2-40B4-BE49-F238E27FC236}">
                  <a16:creationId xmlns:a16="http://schemas.microsoft.com/office/drawing/2014/main" id="{FA9CA42A-8568-FD4B-1643-033495B0B06C}"/>
                </a:ext>
                <a:ext uri="{C183D7F6-B498-43B3-948B-1728B52AA6E4}">
                  <adec:decorative xmlns:adec="http://schemas.microsoft.com/office/drawing/2017/decorative" val="1"/>
                </a:ext>
              </a:extLst>
            </p:cNvPr>
            <p:cNvSpPr>
              <a:spLocks/>
            </p:cNvSpPr>
            <p:nvPr/>
          </p:nvSpPr>
          <p:spPr>
            <a:xfrm>
              <a:off x="3777243" y="4242120"/>
              <a:ext cx="453123" cy="176271"/>
            </a:xfrm>
            <a:custGeom>
              <a:avLst/>
              <a:gdLst>
                <a:gd name="connsiteX0" fmla="*/ 0 w 342900"/>
                <a:gd name="connsiteY0" fmla="*/ 0 h 142875"/>
                <a:gd name="connsiteX1" fmla="*/ 342900 w 342900"/>
                <a:gd name="connsiteY1" fmla="*/ 142875 h 142875"/>
              </a:gdLst>
              <a:ahLst/>
              <a:cxnLst>
                <a:cxn ang="0">
                  <a:pos x="connsiteX0" y="connsiteY0"/>
                </a:cxn>
                <a:cxn ang="0">
                  <a:pos x="connsiteX1" y="connsiteY1"/>
                </a:cxn>
              </a:cxnLst>
              <a:rect l="l" t="t" r="r" b="b"/>
              <a:pathLst>
                <a:path w="342900" h="142875">
                  <a:moveTo>
                    <a:pt x="0" y="0"/>
                  </a:moveTo>
                  <a:lnTo>
                    <a:pt x="342900" y="142875"/>
                  </a:lnTo>
                </a:path>
              </a:pathLst>
            </a:custGeom>
            <a:solidFill>
              <a:schemeClr val="accent4"/>
            </a:solidFill>
            <a:ln w="85725" cap="rnd">
              <a:solidFill>
                <a:schemeClr val="tx2"/>
              </a:solidFill>
              <a:prstDash val="solid"/>
              <a:round/>
            </a:ln>
          </p:spPr>
          <p:txBody>
            <a:bodyPr rtlCol="0" anchor="ctr"/>
            <a:lstStyle/>
            <a:p>
              <a:endParaRPr lang="en-US"/>
            </a:p>
          </p:txBody>
        </p:sp>
        <p:sp>
          <p:nvSpPr>
            <p:cNvPr id="46" name="Freeform: Shape 45">
              <a:extLst>
                <a:ext uri="{FF2B5EF4-FFF2-40B4-BE49-F238E27FC236}">
                  <a16:creationId xmlns:a16="http://schemas.microsoft.com/office/drawing/2014/main" id="{39666BDD-3443-70BC-2C03-96ADDF0A1E1E}"/>
                </a:ext>
                <a:ext uri="{C183D7F6-B498-43B3-948B-1728B52AA6E4}">
                  <adec:decorative xmlns:adec="http://schemas.microsoft.com/office/drawing/2017/decorative" val="1"/>
                </a:ext>
              </a:extLst>
            </p:cNvPr>
            <p:cNvSpPr>
              <a:spLocks/>
            </p:cNvSpPr>
            <p:nvPr/>
          </p:nvSpPr>
          <p:spPr>
            <a:xfrm>
              <a:off x="3160492" y="4864944"/>
              <a:ext cx="188802" cy="434802"/>
            </a:xfrm>
            <a:custGeom>
              <a:avLst/>
              <a:gdLst>
                <a:gd name="connsiteX0" fmla="*/ 0 w 142875"/>
                <a:gd name="connsiteY0" fmla="*/ 0 h 352425"/>
                <a:gd name="connsiteX1" fmla="*/ 142875 w 142875"/>
                <a:gd name="connsiteY1" fmla="*/ 352425 h 352425"/>
              </a:gdLst>
              <a:ahLst/>
              <a:cxnLst>
                <a:cxn ang="0">
                  <a:pos x="connsiteX0" y="connsiteY0"/>
                </a:cxn>
                <a:cxn ang="0">
                  <a:pos x="connsiteX1" y="connsiteY1"/>
                </a:cxn>
              </a:cxnLst>
              <a:rect l="l" t="t" r="r" b="b"/>
              <a:pathLst>
                <a:path w="142875" h="352425">
                  <a:moveTo>
                    <a:pt x="0" y="0"/>
                  </a:moveTo>
                  <a:lnTo>
                    <a:pt x="142875" y="352425"/>
                  </a:lnTo>
                </a:path>
              </a:pathLst>
            </a:custGeom>
            <a:solidFill>
              <a:schemeClr val="accent1"/>
            </a:solidFill>
            <a:ln w="85725" cap="rnd">
              <a:solidFill>
                <a:srgbClr val="873AC0"/>
              </a:solidFill>
              <a:prstDash val="solid"/>
              <a:round/>
            </a:ln>
          </p:spPr>
          <p:txBody>
            <a:bodyPr rtlCol="0" anchor="ctr"/>
            <a:lstStyle/>
            <a:p>
              <a:endParaRPr lang="en-US"/>
            </a:p>
          </p:txBody>
        </p:sp>
        <p:sp>
          <p:nvSpPr>
            <p:cNvPr id="47" name="Freeform: Shape 46">
              <a:extLst>
                <a:ext uri="{FF2B5EF4-FFF2-40B4-BE49-F238E27FC236}">
                  <a16:creationId xmlns:a16="http://schemas.microsoft.com/office/drawing/2014/main" id="{BF30AB73-ECA9-F793-3DA2-28CB47822094}"/>
                </a:ext>
                <a:ext uri="{C183D7F6-B498-43B3-948B-1728B52AA6E4}">
                  <adec:decorative xmlns:adec="http://schemas.microsoft.com/office/drawing/2017/decorative" val="1"/>
                </a:ext>
              </a:extLst>
            </p:cNvPr>
            <p:cNvSpPr>
              <a:spLocks/>
            </p:cNvSpPr>
            <p:nvPr/>
          </p:nvSpPr>
          <p:spPr>
            <a:xfrm>
              <a:off x="1202746" y="2526533"/>
              <a:ext cx="2783940" cy="2599174"/>
            </a:xfrm>
            <a:custGeom>
              <a:avLst/>
              <a:gdLst>
                <a:gd name="connsiteX0" fmla="*/ 2106740 w 2106739"/>
                <a:gd name="connsiteY0" fmla="*/ 1053370 h 2106739"/>
                <a:gd name="connsiteX1" fmla="*/ 1053370 w 2106739"/>
                <a:gd name="connsiteY1" fmla="*/ 2106740 h 2106739"/>
                <a:gd name="connsiteX2" fmla="*/ 0 w 2106739"/>
                <a:gd name="connsiteY2" fmla="*/ 1053370 h 2106739"/>
                <a:gd name="connsiteX3" fmla="*/ 1053370 w 2106739"/>
                <a:gd name="connsiteY3" fmla="*/ 0 h 2106739"/>
                <a:gd name="connsiteX4" fmla="*/ 2106740 w 2106739"/>
                <a:gd name="connsiteY4" fmla="*/ 1053370 h 2106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739" h="2106739">
                  <a:moveTo>
                    <a:pt x="2106740" y="1053370"/>
                  </a:moveTo>
                  <a:cubicBezTo>
                    <a:pt x="2106740" y="1635130"/>
                    <a:pt x="1635130" y="2106740"/>
                    <a:pt x="1053370" y="2106740"/>
                  </a:cubicBezTo>
                  <a:cubicBezTo>
                    <a:pt x="471610" y="2106740"/>
                    <a:pt x="0" y="1635130"/>
                    <a:pt x="0" y="1053370"/>
                  </a:cubicBezTo>
                  <a:cubicBezTo>
                    <a:pt x="0" y="471610"/>
                    <a:pt x="471610" y="0"/>
                    <a:pt x="1053370" y="0"/>
                  </a:cubicBezTo>
                  <a:cubicBezTo>
                    <a:pt x="1635130" y="0"/>
                    <a:pt x="2106740" y="471610"/>
                    <a:pt x="2106740" y="1053370"/>
                  </a:cubicBezTo>
                  <a:close/>
                </a:path>
              </a:pathLst>
            </a:custGeom>
            <a:solidFill>
              <a:schemeClr val="accent1"/>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10FE25D-75E4-953C-8447-ECE352F2399F}"/>
                </a:ext>
                <a:ext uri="{C183D7F6-B498-43B3-948B-1728B52AA6E4}">
                  <adec:decorative xmlns:adec="http://schemas.microsoft.com/office/drawing/2017/decorative" val="1"/>
                </a:ext>
              </a:extLst>
            </p:cNvPr>
            <p:cNvSpPr>
              <a:spLocks/>
            </p:cNvSpPr>
            <p:nvPr/>
          </p:nvSpPr>
          <p:spPr>
            <a:xfrm>
              <a:off x="1521192" y="2823842"/>
              <a:ext cx="2147050" cy="2004554"/>
            </a:xfrm>
            <a:custGeom>
              <a:avLst/>
              <a:gdLst>
                <a:gd name="connsiteX0" fmla="*/ 1624775 w 1624774"/>
                <a:gd name="connsiteY0" fmla="*/ 812387 h 1624774"/>
                <a:gd name="connsiteX1" fmla="*/ 812387 w 1624774"/>
                <a:gd name="connsiteY1" fmla="*/ 1624775 h 1624774"/>
                <a:gd name="connsiteX2" fmla="*/ 0 w 1624774"/>
                <a:gd name="connsiteY2" fmla="*/ 812387 h 1624774"/>
                <a:gd name="connsiteX3" fmla="*/ 812387 w 1624774"/>
                <a:gd name="connsiteY3" fmla="*/ 0 h 1624774"/>
                <a:gd name="connsiteX4" fmla="*/ 1624775 w 1624774"/>
                <a:gd name="connsiteY4" fmla="*/ 812387 h 1624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4774" h="1624774">
                  <a:moveTo>
                    <a:pt x="1624775" y="812387"/>
                  </a:moveTo>
                  <a:cubicBezTo>
                    <a:pt x="1624775" y="1261056"/>
                    <a:pt x="1261056" y="1624775"/>
                    <a:pt x="812387" y="1624775"/>
                  </a:cubicBezTo>
                  <a:cubicBezTo>
                    <a:pt x="363718" y="1624775"/>
                    <a:pt x="0" y="1261056"/>
                    <a:pt x="0" y="812387"/>
                  </a:cubicBezTo>
                  <a:cubicBezTo>
                    <a:pt x="0" y="363718"/>
                    <a:pt x="363718" y="0"/>
                    <a:pt x="812387" y="0"/>
                  </a:cubicBezTo>
                  <a:cubicBezTo>
                    <a:pt x="1261057" y="0"/>
                    <a:pt x="1624775" y="363718"/>
                    <a:pt x="1624775" y="812387"/>
                  </a:cubicBezTo>
                  <a:close/>
                </a:path>
              </a:pathLst>
            </a:custGeom>
            <a:solidFill>
              <a:srgbClr val="FFFFFF"/>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A3A379C4-49F6-CFFA-B0CD-F212C67AEBFF}"/>
                </a:ext>
                <a:ext uri="{C183D7F6-B498-43B3-948B-1728B52AA6E4}">
                  <adec:decorative xmlns:adec="http://schemas.microsoft.com/office/drawing/2017/decorative" val="1"/>
                </a:ext>
              </a:extLst>
            </p:cNvPr>
            <p:cNvSpPr>
              <a:spLocks/>
            </p:cNvSpPr>
            <p:nvPr/>
          </p:nvSpPr>
          <p:spPr>
            <a:xfrm>
              <a:off x="1521192" y="2823842"/>
              <a:ext cx="2147050" cy="2004554"/>
            </a:xfrm>
            <a:custGeom>
              <a:avLst/>
              <a:gdLst>
                <a:gd name="connsiteX0" fmla="*/ 1624775 w 1624774"/>
                <a:gd name="connsiteY0" fmla="*/ 812387 h 1624774"/>
                <a:gd name="connsiteX1" fmla="*/ 812387 w 1624774"/>
                <a:gd name="connsiteY1" fmla="*/ 1624775 h 1624774"/>
                <a:gd name="connsiteX2" fmla="*/ 0 w 1624774"/>
                <a:gd name="connsiteY2" fmla="*/ 812387 h 1624774"/>
                <a:gd name="connsiteX3" fmla="*/ 812387 w 1624774"/>
                <a:gd name="connsiteY3" fmla="*/ 0 h 1624774"/>
                <a:gd name="connsiteX4" fmla="*/ 1624775 w 1624774"/>
                <a:gd name="connsiteY4" fmla="*/ 812387 h 1624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4774" h="1624774">
                  <a:moveTo>
                    <a:pt x="1624775" y="812387"/>
                  </a:moveTo>
                  <a:cubicBezTo>
                    <a:pt x="1624775" y="1261056"/>
                    <a:pt x="1261056" y="1624775"/>
                    <a:pt x="812387" y="1624775"/>
                  </a:cubicBezTo>
                  <a:cubicBezTo>
                    <a:pt x="363718" y="1624775"/>
                    <a:pt x="0" y="1261056"/>
                    <a:pt x="0" y="812387"/>
                  </a:cubicBezTo>
                  <a:cubicBezTo>
                    <a:pt x="0" y="363718"/>
                    <a:pt x="363718" y="0"/>
                    <a:pt x="812387" y="0"/>
                  </a:cubicBezTo>
                  <a:cubicBezTo>
                    <a:pt x="1261057" y="0"/>
                    <a:pt x="1624775" y="363718"/>
                    <a:pt x="1624775" y="812387"/>
                  </a:cubicBezTo>
                  <a:close/>
                </a:path>
              </a:pathLst>
            </a:custGeom>
            <a:noFill/>
            <a:ln w="4477" cap="flat">
              <a:solidFill>
                <a:srgbClr val="FFFFFF"/>
              </a:solid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9C33DAEC-C6EC-C74B-7A1E-3422BEF6526A}"/>
                </a:ext>
                <a:ext uri="{C183D7F6-B498-43B3-948B-1728B52AA6E4}">
                  <adec:decorative xmlns:adec="http://schemas.microsoft.com/office/drawing/2017/decorative" val="1"/>
                </a:ext>
              </a:extLst>
            </p:cNvPr>
            <p:cNvSpPr>
              <a:spLocks/>
            </p:cNvSpPr>
            <p:nvPr/>
          </p:nvSpPr>
          <p:spPr>
            <a:xfrm>
              <a:off x="2595974" y="2082260"/>
              <a:ext cx="1260691" cy="557204"/>
            </a:xfrm>
            <a:custGeom>
              <a:avLst/>
              <a:gdLst>
                <a:gd name="connsiteX0" fmla="*/ 66676 w 954024"/>
                <a:gd name="connsiteY0" fmla="*/ 57 h 451637"/>
                <a:gd name="connsiteX1" fmla="*/ 58 w 954024"/>
                <a:gd name="connsiteY1" fmla="*/ 61341 h 451637"/>
                <a:gd name="connsiteX2" fmla="*/ 1 w 954024"/>
                <a:gd name="connsiteY2" fmla="*/ 63970 h 451637"/>
                <a:gd name="connsiteX3" fmla="*/ 1 w 954024"/>
                <a:gd name="connsiteY3" fmla="*/ 63970 h 451637"/>
                <a:gd name="connsiteX4" fmla="*/ 60294 w 954024"/>
                <a:gd name="connsiteY4" fmla="*/ 127787 h 451637"/>
                <a:gd name="connsiteX5" fmla="*/ 855536 w 954024"/>
                <a:gd name="connsiteY5" fmla="*/ 451637 h 451637"/>
                <a:gd name="connsiteX6" fmla="*/ 954025 w 954024"/>
                <a:gd name="connsiteY6" fmla="*/ 368293 h 451637"/>
                <a:gd name="connsiteX7" fmla="*/ 66676 w 954024"/>
                <a:gd name="connsiteY7" fmla="*/ 57 h 45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024" h="451637">
                  <a:moveTo>
                    <a:pt x="66676" y="57"/>
                  </a:moveTo>
                  <a:cubicBezTo>
                    <a:pt x="31357" y="-1419"/>
                    <a:pt x="1525" y="26022"/>
                    <a:pt x="58" y="61341"/>
                  </a:cubicBezTo>
                  <a:cubicBezTo>
                    <a:pt x="20" y="62217"/>
                    <a:pt x="1" y="63093"/>
                    <a:pt x="1" y="63970"/>
                  </a:cubicBezTo>
                  <a:lnTo>
                    <a:pt x="1" y="63970"/>
                  </a:lnTo>
                  <a:cubicBezTo>
                    <a:pt x="-152" y="97926"/>
                    <a:pt x="26385" y="126006"/>
                    <a:pt x="60294" y="127787"/>
                  </a:cubicBezTo>
                  <a:cubicBezTo>
                    <a:pt x="354731" y="141084"/>
                    <a:pt x="635585" y="255460"/>
                    <a:pt x="855536" y="451637"/>
                  </a:cubicBezTo>
                  <a:lnTo>
                    <a:pt x="954025" y="368293"/>
                  </a:lnTo>
                  <a:cubicBezTo>
                    <a:pt x="710480" y="145437"/>
                    <a:pt x="396450" y="15116"/>
                    <a:pt x="66676" y="57"/>
                  </a:cubicBezTo>
                  <a:close/>
                </a:path>
              </a:pathLst>
            </a:custGeom>
            <a:solidFill>
              <a:schemeClr val="accent6">
                <a:lumMod val="50000"/>
              </a:schemeClr>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651E7863-801C-9734-BB9A-5E82DE3152C7}"/>
                </a:ext>
                <a:ext uri="{C183D7F6-B498-43B3-948B-1728B52AA6E4}">
                  <adec:decorative xmlns:adec="http://schemas.microsoft.com/office/drawing/2017/decorative" val="1"/>
                </a:ext>
              </a:extLst>
            </p:cNvPr>
            <p:cNvSpPr>
              <a:spLocks/>
            </p:cNvSpPr>
            <p:nvPr/>
          </p:nvSpPr>
          <p:spPr>
            <a:xfrm>
              <a:off x="2595310" y="4938390"/>
              <a:ext cx="1341282" cy="631479"/>
            </a:xfrm>
            <a:custGeom>
              <a:avLst/>
              <a:gdLst>
                <a:gd name="connsiteX0" fmla="*/ 59844 w 1015011"/>
                <a:gd name="connsiteY0" fmla="*/ 384143 h 511840"/>
                <a:gd name="connsiteX1" fmla="*/ 132 w 1015011"/>
                <a:gd name="connsiteY1" fmla="*/ 451990 h 511840"/>
                <a:gd name="connsiteX2" fmla="*/ 66702 w 1015011"/>
                <a:gd name="connsiteY2" fmla="*/ 511778 h 511840"/>
                <a:gd name="connsiteX3" fmla="*/ 1015011 w 1015011"/>
                <a:gd name="connsiteY3" fmla="*/ 83153 h 511840"/>
                <a:gd name="connsiteX4" fmla="*/ 917475 w 1015011"/>
                <a:gd name="connsiteY4" fmla="*/ 0 h 511840"/>
                <a:gd name="connsiteX5" fmla="*/ 59844 w 1015011"/>
                <a:gd name="connsiteY5" fmla="*/ 384143 h 51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5011" h="511840">
                  <a:moveTo>
                    <a:pt x="59844" y="384143"/>
                  </a:moveTo>
                  <a:cubicBezTo>
                    <a:pt x="24621" y="386391"/>
                    <a:pt x="-2116" y="416766"/>
                    <a:pt x="132" y="451990"/>
                  </a:cubicBezTo>
                  <a:cubicBezTo>
                    <a:pt x="2342" y="486728"/>
                    <a:pt x="31936" y="513302"/>
                    <a:pt x="66702" y="511778"/>
                  </a:cubicBezTo>
                  <a:cubicBezTo>
                    <a:pt x="425890" y="495014"/>
                    <a:pt x="765104" y="341690"/>
                    <a:pt x="1015011" y="83153"/>
                  </a:cubicBezTo>
                  <a:lnTo>
                    <a:pt x="917475" y="0"/>
                  </a:lnTo>
                  <a:cubicBezTo>
                    <a:pt x="690447" y="231867"/>
                    <a:pt x="384009" y="369132"/>
                    <a:pt x="59844" y="384143"/>
                  </a:cubicBezTo>
                  <a:close/>
                </a:path>
              </a:pathLst>
            </a:custGeom>
            <a:solidFill>
              <a:srgbClr val="873AC0"/>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FD19C02E-8B4D-AC36-AB74-86E0A9B4650E}"/>
                </a:ext>
                <a:ext uri="{C183D7F6-B498-43B3-948B-1728B52AA6E4}">
                  <adec:decorative xmlns:adec="http://schemas.microsoft.com/office/drawing/2017/decorative" val="1"/>
                </a:ext>
              </a:extLst>
            </p:cNvPr>
            <p:cNvSpPr>
              <a:spLocks/>
            </p:cNvSpPr>
            <p:nvPr/>
          </p:nvSpPr>
          <p:spPr>
            <a:xfrm>
              <a:off x="3807703" y="3710486"/>
              <a:ext cx="656778" cy="1331080"/>
            </a:xfrm>
            <a:custGeom>
              <a:avLst/>
              <a:gdLst>
                <a:gd name="connsiteX0" fmla="*/ 493871 w 497015"/>
                <a:gd name="connsiteY0" fmla="*/ 0 h 1078896"/>
                <a:gd name="connsiteX1" fmla="*/ 365760 w 497015"/>
                <a:gd name="connsiteY1" fmla="*/ 0 h 1078896"/>
                <a:gd name="connsiteX2" fmla="*/ 369094 w 497015"/>
                <a:gd name="connsiteY2" fmla="*/ 93726 h 1078896"/>
                <a:gd name="connsiteX3" fmla="*/ 0 w 497015"/>
                <a:gd name="connsiteY3" fmla="*/ 995743 h 1078896"/>
                <a:gd name="connsiteX4" fmla="*/ 97536 w 497015"/>
                <a:gd name="connsiteY4" fmla="*/ 1078897 h 1078896"/>
                <a:gd name="connsiteX5" fmla="*/ 497015 w 497015"/>
                <a:gd name="connsiteY5" fmla="*/ 93726 h 1078896"/>
                <a:gd name="connsiteX6" fmla="*/ 493871 w 497015"/>
                <a:gd name="connsiteY6" fmla="*/ 0 h 107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015" h="1078896">
                  <a:moveTo>
                    <a:pt x="493871" y="0"/>
                  </a:moveTo>
                  <a:lnTo>
                    <a:pt x="365760" y="0"/>
                  </a:lnTo>
                  <a:cubicBezTo>
                    <a:pt x="367922" y="30985"/>
                    <a:pt x="369027" y="62227"/>
                    <a:pt x="369094" y="93726"/>
                  </a:cubicBezTo>
                  <a:cubicBezTo>
                    <a:pt x="369561" y="431254"/>
                    <a:pt x="236934" y="755361"/>
                    <a:pt x="0" y="995743"/>
                  </a:cubicBezTo>
                  <a:lnTo>
                    <a:pt x="97536" y="1078897"/>
                  </a:lnTo>
                  <a:cubicBezTo>
                    <a:pt x="354121" y="815197"/>
                    <a:pt x="497472" y="461658"/>
                    <a:pt x="497015" y="93726"/>
                  </a:cubicBezTo>
                  <a:cubicBezTo>
                    <a:pt x="497015" y="62198"/>
                    <a:pt x="495871" y="30956"/>
                    <a:pt x="493871" y="0"/>
                  </a:cubicBezTo>
                  <a:close/>
                </a:path>
              </a:pathLst>
            </a:custGeom>
            <a:solidFill>
              <a:schemeClr val="tx2"/>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3AE3D59A-22AE-621F-8E9A-66D944EE46BA}"/>
                </a:ext>
                <a:ext uri="{C183D7F6-B498-43B3-948B-1728B52AA6E4}">
                  <adec:decorative xmlns:adec="http://schemas.microsoft.com/office/drawing/2017/decorative" val="1"/>
                </a:ext>
              </a:extLst>
            </p:cNvPr>
            <p:cNvSpPr>
              <a:spLocks/>
            </p:cNvSpPr>
            <p:nvPr/>
          </p:nvSpPr>
          <p:spPr>
            <a:xfrm>
              <a:off x="3725261" y="2536991"/>
              <a:ext cx="735066" cy="1173494"/>
            </a:xfrm>
            <a:custGeom>
              <a:avLst/>
              <a:gdLst>
                <a:gd name="connsiteX0" fmla="*/ 98488 w 556259"/>
                <a:gd name="connsiteY0" fmla="*/ 0 h 951166"/>
                <a:gd name="connsiteX1" fmla="*/ 0 w 556259"/>
                <a:gd name="connsiteY1" fmla="*/ 83344 h 951166"/>
                <a:gd name="connsiteX2" fmla="*/ 428149 w 556259"/>
                <a:gd name="connsiteY2" fmla="*/ 951167 h 951166"/>
                <a:gd name="connsiteX3" fmla="*/ 556260 w 556259"/>
                <a:gd name="connsiteY3" fmla="*/ 951167 h 951166"/>
                <a:gd name="connsiteX4" fmla="*/ 98488 w 556259"/>
                <a:gd name="connsiteY4" fmla="*/ 0 h 95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259" h="951166">
                  <a:moveTo>
                    <a:pt x="98488" y="0"/>
                  </a:moveTo>
                  <a:lnTo>
                    <a:pt x="0" y="83344"/>
                  </a:lnTo>
                  <a:cubicBezTo>
                    <a:pt x="250393" y="305743"/>
                    <a:pt x="404022" y="617134"/>
                    <a:pt x="428149" y="951167"/>
                  </a:cubicBezTo>
                  <a:lnTo>
                    <a:pt x="556260" y="951167"/>
                  </a:lnTo>
                  <a:cubicBezTo>
                    <a:pt x="532429" y="586835"/>
                    <a:pt x="368351" y="245916"/>
                    <a:pt x="98488" y="0"/>
                  </a:cubicBezTo>
                  <a:close/>
                </a:path>
              </a:pathLst>
            </a:custGeom>
            <a:solidFill>
              <a:srgbClr val="107A40"/>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ABB192FC-2F01-F99E-00C2-2A3A11252CD1}"/>
                </a:ext>
                <a:ext uri="{C183D7F6-B498-43B3-948B-1728B52AA6E4}">
                  <adec:decorative xmlns:adec="http://schemas.microsoft.com/office/drawing/2017/decorative" val="1"/>
                </a:ext>
              </a:extLst>
            </p:cNvPr>
            <p:cNvSpPr>
              <a:spLocks/>
            </p:cNvSpPr>
            <p:nvPr/>
          </p:nvSpPr>
          <p:spPr>
            <a:xfrm>
              <a:off x="4070767" y="4224727"/>
              <a:ext cx="377603" cy="352542"/>
            </a:xfrm>
            <a:custGeom>
              <a:avLst/>
              <a:gdLst>
                <a:gd name="connsiteX0" fmla="*/ 285750 w 285750"/>
                <a:gd name="connsiteY0" fmla="*/ 142875 h 285750"/>
                <a:gd name="connsiteX1" fmla="*/ 142875 w 285750"/>
                <a:gd name="connsiteY1" fmla="*/ 285750 h 285750"/>
                <a:gd name="connsiteX2" fmla="*/ 0 w 285750"/>
                <a:gd name="connsiteY2" fmla="*/ 142875 h 285750"/>
                <a:gd name="connsiteX3" fmla="*/ 142875 w 285750"/>
                <a:gd name="connsiteY3" fmla="*/ 0 h 285750"/>
                <a:gd name="connsiteX4" fmla="*/ 285750 w 285750"/>
                <a:gd name="connsiteY4" fmla="*/ 142875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28575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solidFill>
              <a:srgbClr val="FFFFFF"/>
            </a:solidFill>
            <a:ln w="7429" cap="flat">
              <a:solidFill>
                <a:srgbClr val="FFFFFF"/>
              </a:solid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F67E86C5-C296-79C2-7CB9-80CE12C57772}"/>
                </a:ext>
                <a:ext uri="{C183D7F6-B498-43B3-948B-1728B52AA6E4}">
                  <adec:decorative xmlns:adec="http://schemas.microsoft.com/office/drawing/2017/decorative" val="1"/>
                </a:ext>
              </a:extLst>
            </p:cNvPr>
            <p:cNvSpPr>
              <a:spLocks/>
            </p:cNvSpPr>
            <p:nvPr/>
          </p:nvSpPr>
          <p:spPr>
            <a:xfrm>
              <a:off x="4123882" y="4274318"/>
              <a:ext cx="271369" cy="253359"/>
            </a:xfrm>
            <a:custGeom>
              <a:avLst/>
              <a:gdLst>
                <a:gd name="connsiteX0" fmla="*/ 205359 w 205358"/>
                <a:gd name="connsiteY0" fmla="*/ 102679 h 205358"/>
                <a:gd name="connsiteX1" fmla="*/ 102680 w 205358"/>
                <a:gd name="connsiteY1" fmla="*/ 205359 h 205358"/>
                <a:gd name="connsiteX2" fmla="*/ 0 w 205358"/>
                <a:gd name="connsiteY2" fmla="*/ 102679 h 205358"/>
                <a:gd name="connsiteX3" fmla="*/ 102680 w 205358"/>
                <a:gd name="connsiteY3" fmla="*/ 0 h 205358"/>
                <a:gd name="connsiteX4" fmla="*/ 205359 w 205358"/>
                <a:gd name="connsiteY4" fmla="*/ 102679 h 205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358" h="205358">
                  <a:moveTo>
                    <a:pt x="205359" y="102679"/>
                  </a:moveTo>
                  <a:cubicBezTo>
                    <a:pt x="205359" y="159388"/>
                    <a:pt x="159388" y="205359"/>
                    <a:pt x="102680" y="205359"/>
                  </a:cubicBezTo>
                  <a:cubicBezTo>
                    <a:pt x="45971" y="205359"/>
                    <a:pt x="0" y="159388"/>
                    <a:pt x="0" y="102679"/>
                  </a:cubicBezTo>
                  <a:cubicBezTo>
                    <a:pt x="0" y="45971"/>
                    <a:pt x="45971" y="0"/>
                    <a:pt x="102680" y="0"/>
                  </a:cubicBezTo>
                  <a:cubicBezTo>
                    <a:pt x="159388" y="0"/>
                    <a:pt x="205359" y="45971"/>
                    <a:pt x="205359" y="102679"/>
                  </a:cubicBezTo>
                  <a:close/>
                </a:path>
              </a:pathLst>
            </a:custGeom>
            <a:solidFill>
              <a:schemeClr val="tx2"/>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48F28215-EAD6-209D-22B0-CEB269C3B28B}"/>
                </a:ext>
                <a:ext uri="{C183D7F6-B498-43B3-948B-1728B52AA6E4}">
                  <adec:decorative xmlns:adec="http://schemas.microsoft.com/office/drawing/2017/decorative" val="1"/>
                </a:ext>
              </a:extLst>
            </p:cNvPr>
            <p:cNvSpPr>
              <a:spLocks/>
            </p:cNvSpPr>
            <p:nvPr/>
          </p:nvSpPr>
          <p:spPr>
            <a:xfrm>
              <a:off x="3186044" y="5162371"/>
              <a:ext cx="377603" cy="352542"/>
            </a:xfrm>
            <a:custGeom>
              <a:avLst/>
              <a:gdLst>
                <a:gd name="connsiteX0" fmla="*/ 285750 w 285750"/>
                <a:gd name="connsiteY0" fmla="*/ 142875 h 285750"/>
                <a:gd name="connsiteX1" fmla="*/ 142875 w 285750"/>
                <a:gd name="connsiteY1" fmla="*/ 285750 h 285750"/>
                <a:gd name="connsiteX2" fmla="*/ 0 w 285750"/>
                <a:gd name="connsiteY2" fmla="*/ 142875 h 285750"/>
                <a:gd name="connsiteX3" fmla="*/ 142875 w 285750"/>
                <a:gd name="connsiteY3" fmla="*/ 0 h 285750"/>
                <a:gd name="connsiteX4" fmla="*/ 285750 w 285750"/>
                <a:gd name="connsiteY4" fmla="*/ 142875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28575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solidFill>
              <a:srgbClr val="FFFFFF"/>
            </a:solidFill>
            <a:ln w="7429" cap="flat">
              <a:solidFill>
                <a:srgbClr val="FFFFFF"/>
              </a:solid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9ECE1BF4-C250-25E9-9AE0-17B76CB854F2}"/>
                </a:ext>
                <a:ext uri="{C183D7F6-B498-43B3-948B-1728B52AA6E4}">
                  <adec:decorative xmlns:adec="http://schemas.microsoft.com/office/drawing/2017/decorative" val="1"/>
                </a:ext>
              </a:extLst>
            </p:cNvPr>
            <p:cNvSpPr>
              <a:spLocks/>
            </p:cNvSpPr>
            <p:nvPr/>
          </p:nvSpPr>
          <p:spPr>
            <a:xfrm>
              <a:off x="3239159" y="5211962"/>
              <a:ext cx="271369" cy="253359"/>
            </a:xfrm>
            <a:custGeom>
              <a:avLst/>
              <a:gdLst>
                <a:gd name="connsiteX0" fmla="*/ 205359 w 205358"/>
                <a:gd name="connsiteY0" fmla="*/ 102679 h 205358"/>
                <a:gd name="connsiteX1" fmla="*/ 102680 w 205358"/>
                <a:gd name="connsiteY1" fmla="*/ 205359 h 205358"/>
                <a:gd name="connsiteX2" fmla="*/ 0 w 205358"/>
                <a:gd name="connsiteY2" fmla="*/ 102679 h 205358"/>
                <a:gd name="connsiteX3" fmla="*/ 102680 w 205358"/>
                <a:gd name="connsiteY3" fmla="*/ 0 h 205358"/>
                <a:gd name="connsiteX4" fmla="*/ 205359 w 205358"/>
                <a:gd name="connsiteY4" fmla="*/ 102679 h 205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358" h="205358">
                  <a:moveTo>
                    <a:pt x="205359" y="102679"/>
                  </a:moveTo>
                  <a:cubicBezTo>
                    <a:pt x="205359" y="159388"/>
                    <a:pt x="159388" y="205359"/>
                    <a:pt x="102680" y="205359"/>
                  </a:cubicBezTo>
                  <a:cubicBezTo>
                    <a:pt x="45971" y="205359"/>
                    <a:pt x="0" y="159388"/>
                    <a:pt x="0" y="102679"/>
                  </a:cubicBezTo>
                  <a:cubicBezTo>
                    <a:pt x="0" y="45971"/>
                    <a:pt x="45971" y="0"/>
                    <a:pt x="102680" y="0"/>
                  </a:cubicBezTo>
                  <a:cubicBezTo>
                    <a:pt x="159388" y="0"/>
                    <a:pt x="205359" y="45971"/>
                    <a:pt x="205359" y="102679"/>
                  </a:cubicBezTo>
                  <a:close/>
                </a:path>
              </a:pathLst>
            </a:custGeom>
            <a:solidFill>
              <a:srgbClr val="873AC0"/>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B94C8396-D229-02FD-D173-57DC9136E5B3}"/>
                </a:ext>
                <a:ext uri="{C183D7F6-B498-43B3-948B-1728B52AA6E4}">
                  <adec:decorative xmlns:adec="http://schemas.microsoft.com/office/drawing/2017/decorative" val="1"/>
                </a:ext>
              </a:extLst>
            </p:cNvPr>
            <p:cNvSpPr>
              <a:spLocks/>
            </p:cNvSpPr>
            <p:nvPr/>
          </p:nvSpPr>
          <p:spPr>
            <a:xfrm>
              <a:off x="3998392" y="2917032"/>
              <a:ext cx="377603" cy="352542"/>
            </a:xfrm>
            <a:custGeom>
              <a:avLst/>
              <a:gdLst>
                <a:gd name="connsiteX0" fmla="*/ 285750 w 285750"/>
                <a:gd name="connsiteY0" fmla="*/ 142875 h 285750"/>
                <a:gd name="connsiteX1" fmla="*/ 142875 w 285750"/>
                <a:gd name="connsiteY1" fmla="*/ 285750 h 285750"/>
                <a:gd name="connsiteX2" fmla="*/ 0 w 285750"/>
                <a:gd name="connsiteY2" fmla="*/ 142875 h 285750"/>
                <a:gd name="connsiteX3" fmla="*/ 142875 w 285750"/>
                <a:gd name="connsiteY3" fmla="*/ 0 h 285750"/>
                <a:gd name="connsiteX4" fmla="*/ 285750 w 285750"/>
                <a:gd name="connsiteY4" fmla="*/ 142875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28575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solidFill>
              <a:srgbClr val="FFFFFF"/>
            </a:solidFill>
            <a:ln w="7429" cap="flat">
              <a:solidFill>
                <a:srgbClr val="FFFFFF"/>
              </a:solid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17340D93-7996-D2D9-567D-ABFD6F295A0B}"/>
                </a:ext>
                <a:ext uri="{C183D7F6-B498-43B3-948B-1728B52AA6E4}">
                  <adec:decorative xmlns:adec="http://schemas.microsoft.com/office/drawing/2017/decorative" val="1"/>
                </a:ext>
              </a:extLst>
            </p:cNvPr>
            <p:cNvSpPr>
              <a:spLocks/>
            </p:cNvSpPr>
            <p:nvPr/>
          </p:nvSpPr>
          <p:spPr>
            <a:xfrm rot="16780199">
              <a:off x="4060323" y="2957545"/>
              <a:ext cx="253360" cy="271370"/>
            </a:xfrm>
            <a:custGeom>
              <a:avLst/>
              <a:gdLst>
                <a:gd name="connsiteX0" fmla="*/ 205357 w 205359"/>
                <a:gd name="connsiteY0" fmla="*/ 102680 h 205359"/>
                <a:gd name="connsiteX1" fmla="*/ 102678 w 205359"/>
                <a:gd name="connsiteY1" fmla="*/ 205359 h 205359"/>
                <a:gd name="connsiteX2" fmla="*/ -2 w 205359"/>
                <a:gd name="connsiteY2" fmla="*/ 102680 h 205359"/>
                <a:gd name="connsiteX3" fmla="*/ 102678 w 205359"/>
                <a:gd name="connsiteY3" fmla="*/ 0 h 205359"/>
                <a:gd name="connsiteX4" fmla="*/ 205357 w 205359"/>
                <a:gd name="connsiteY4" fmla="*/ 102680 h 20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359" h="205359">
                  <a:moveTo>
                    <a:pt x="205357" y="102680"/>
                  </a:moveTo>
                  <a:cubicBezTo>
                    <a:pt x="205357" y="159388"/>
                    <a:pt x="159386" y="205359"/>
                    <a:pt x="102678" y="205359"/>
                  </a:cubicBezTo>
                  <a:cubicBezTo>
                    <a:pt x="45969" y="205359"/>
                    <a:pt x="-2" y="159388"/>
                    <a:pt x="-2" y="102680"/>
                  </a:cubicBezTo>
                  <a:cubicBezTo>
                    <a:pt x="-2" y="45971"/>
                    <a:pt x="45969" y="0"/>
                    <a:pt x="102678" y="0"/>
                  </a:cubicBezTo>
                  <a:cubicBezTo>
                    <a:pt x="159386" y="0"/>
                    <a:pt x="205357" y="45971"/>
                    <a:pt x="205357" y="102680"/>
                  </a:cubicBezTo>
                  <a:close/>
                </a:path>
              </a:pathLst>
            </a:custGeom>
            <a:solidFill>
              <a:srgbClr val="107A40"/>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4D028AA4-D29A-9591-B4E4-95097668C4DC}"/>
                </a:ext>
                <a:ext uri="{C183D7F6-B498-43B3-948B-1728B52AA6E4}">
                  <adec:decorative xmlns:adec="http://schemas.microsoft.com/office/drawing/2017/decorative" val="1"/>
                </a:ext>
              </a:extLst>
            </p:cNvPr>
            <p:cNvSpPr>
              <a:spLocks/>
            </p:cNvSpPr>
            <p:nvPr/>
          </p:nvSpPr>
          <p:spPr>
            <a:xfrm>
              <a:off x="3107753" y="2094315"/>
              <a:ext cx="377602" cy="352542"/>
            </a:xfrm>
            <a:custGeom>
              <a:avLst/>
              <a:gdLst>
                <a:gd name="connsiteX0" fmla="*/ 285750 w 285749"/>
                <a:gd name="connsiteY0" fmla="*/ 142875 h 285750"/>
                <a:gd name="connsiteX1" fmla="*/ 142875 w 285749"/>
                <a:gd name="connsiteY1" fmla="*/ 285750 h 285750"/>
                <a:gd name="connsiteX2" fmla="*/ 0 w 285749"/>
                <a:gd name="connsiteY2" fmla="*/ 142875 h 285750"/>
                <a:gd name="connsiteX3" fmla="*/ 142875 w 285749"/>
                <a:gd name="connsiteY3" fmla="*/ 0 h 285750"/>
                <a:gd name="connsiteX4" fmla="*/ 285750 w 285749"/>
                <a:gd name="connsiteY4" fmla="*/ 142875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49" h="28575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solidFill>
              <a:srgbClr val="FFFFFF"/>
            </a:solidFill>
            <a:ln w="7429" cap="flat">
              <a:solidFill>
                <a:srgbClr val="FFFFFF"/>
              </a:solid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DBDD43A-3B45-518C-CA81-ED40EFAEE09C}"/>
                </a:ext>
                <a:ext uri="{C183D7F6-B498-43B3-948B-1728B52AA6E4}">
                  <adec:decorative xmlns:adec="http://schemas.microsoft.com/office/drawing/2017/decorative" val="1"/>
                </a:ext>
              </a:extLst>
            </p:cNvPr>
            <p:cNvSpPr>
              <a:spLocks/>
            </p:cNvSpPr>
            <p:nvPr/>
          </p:nvSpPr>
          <p:spPr>
            <a:xfrm>
              <a:off x="3160870" y="2143907"/>
              <a:ext cx="271370" cy="253359"/>
            </a:xfrm>
            <a:custGeom>
              <a:avLst/>
              <a:gdLst>
                <a:gd name="connsiteX0" fmla="*/ 205359 w 205359"/>
                <a:gd name="connsiteY0" fmla="*/ 102680 h 205358"/>
                <a:gd name="connsiteX1" fmla="*/ 102680 w 205359"/>
                <a:gd name="connsiteY1" fmla="*/ 205359 h 205358"/>
                <a:gd name="connsiteX2" fmla="*/ 0 w 205359"/>
                <a:gd name="connsiteY2" fmla="*/ 102680 h 205358"/>
                <a:gd name="connsiteX3" fmla="*/ 102680 w 205359"/>
                <a:gd name="connsiteY3" fmla="*/ 0 h 205358"/>
                <a:gd name="connsiteX4" fmla="*/ 205359 w 205359"/>
                <a:gd name="connsiteY4" fmla="*/ 102680 h 205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359" h="205358">
                  <a:moveTo>
                    <a:pt x="205359" y="102680"/>
                  </a:moveTo>
                  <a:cubicBezTo>
                    <a:pt x="205359" y="159388"/>
                    <a:pt x="159388" y="205359"/>
                    <a:pt x="102680" y="205359"/>
                  </a:cubicBezTo>
                  <a:cubicBezTo>
                    <a:pt x="45971" y="205359"/>
                    <a:pt x="0" y="159388"/>
                    <a:pt x="0" y="102680"/>
                  </a:cubicBezTo>
                  <a:cubicBezTo>
                    <a:pt x="0" y="45971"/>
                    <a:pt x="45971" y="0"/>
                    <a:pt x="102680" y="0"/>
                  </a:cubicBezTo>
                  <a:cubicBezTo>
                    <a:pt x="159388" y="0"/>
                    <a:pt x="205359" y="45971"/>
                    <a:pt x="205359" y="102680"/>
                  </a:cubicBezTo>
                  <a:close/>
                </a:path>
              </a:pathLst>
            </a:custGeom>
            <a:solidFill>
              <a:schemeClr val="accent6">
                <a:lumMod val="50000"/>
              </a:schemeClr>
            </a:solidFill>
            <a:ln w="9525" cap="flat">
              <a:noFill/>
              <a:prstDash val="solid"/>
              <a:miter/>
            </a:ln>
          </p:spPr>
          <p:txBody>
            <a:bodyPr rtlCol="0" anchor="ctr"/>
            <a:lstStyle/>
            <a:p>
              <a:endParaRPr lang="en-US"/>
            </a:p>
          </p:txBody>
        </p:sp>
        <p:pic>
          <p:nvPicPr>
            <p:cNvPr id="96" name="Graphic 95" descr="Group success with solid fill">
              <a:extLst>
                <a:ext uri="{FF2B5EF4-FFF2-40B4-BE49-F238E27FC236}">
                  <a16:creationId xmlns:a16="http://schemas.microsoft.com/office/drawing/2014/main" id="{E9DCE630-BD12-0437-007A-8736508C0F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8843" y="3217680"/>
              <a:ext cx="1262381" cy="1262381"/>
            </a:xfrm>
            <a:prstGeom prst="rect">
              <a:avLst/>
            </a:prstGeom>
          </p:spPr>
        </p:pic>
      </p:grpSp>
      <p:grpSp>
        <p:nvGrpSpPr>
          <p:cNvPr id="68" name="Group 67">
            <a:extLst>
              <a:ext uri="{FF2B5EF4-FFF2-40B4-BE49-F238E27FC236}">
                <a16:creationId xmlns:a16="http://schemas.microsoft.com/office/drawing/2014/main" id="{8B733B94-167C-0F1C-3CF7-88CC052D9EB9}"/>
              </a:ext>
            </a:extLst>
          </p:cNvPr>
          <p:cNvGrpSpPr>
            <a:grpSpLocks/>
          </p:cNvGrpSpPr>
          <p:nvPr/>
        </p:nvGrpSpPr>
        <p:grpSpPr>
          <a:xfrm>
            <a:off x="3856665" y="5159827"/>
            <a:ext cx="6230291" cy="1309104"/>
            <a:chOff x="4577074" y="4941488"/>
            <a:chExt cx="6230291" cy="1309104"/>
          </a:xfrm>
        </p:grpSpPr>
        <p:sp>
          <p:nvSpPr>
            <p:cNvPr id="81" name="TextBox 80">
              <a:extLst>
                <a:ext uri="{FF2B5EF4-FFF2-40B4-BE49-F238E27FC236}">
                  <a16:creationId xmlns:a16="http://schemas.microsoft.com/office/drawing/2014/main" id="{AB64E045-F078-9644-4EE3-070BE9C19B5E}"/>
                </a:ext>
              </a:extLst>
            </p:cNvPr>
            <p:cNvSpPr txBox="1">
              <a:spLocks/>
            </p:cNvSpPr>
            <p:nvPr/>
          </p:nvSpPr>
          <p:spPr>
            <a:xfrm>
              <a:off x="7107112" y="5173374"/>
              <a:ext cx="3700253" cy="1077218"/>
            </a:xfrm>
            <a:prstGeom prst="rect">
              <a:avLst/>
            </a:prstGeom>
            <a:noFill/>
          </p:spPr>
          <p:txBody>
            <a:bodyPr wrap="square" lIns="0" tIns="0" rIns="0" bIns="0" rtlCol="0">
              <a:spAutoFit/>
            </a:bodyPr>
            <a:lstStyle/>
            <a:p>
              <a:pPr lvl="0"/>
              <a:r>
                <a:rPr lang="en-US" sz="1400">
                  <a:latin typeface="Lato Light" panose="020F0502020204030203" pitchFamily="34" charset="0"/>
                  <a:ea typeface="Lato Light" panose="020F0502020204030203" pitchFamily="34" charset="0"/>
                  <a:cs typeface="Lato Light" panose="020F0502020204030203" pitchFamily="34" charset="0"/>
                </a:rPr>
                <a:t>The organizations with the highest stakeholder employment were OMAR Rare Diseases Observatory (93) and </a:t>
              </a:r>
              <a:r>
                <a:rPr lang="en-GB" sz="1400">
                  <a:latin typeface="Lato Light" panose="020F0502020204030203" pitchFamily="34" charset="0"/>
                  <a:ea typeface="Lato Light" panose="020F0502020204030203" pitchFamily="34" charset="0"/>
                  <a:cs typeface="Lato Light" panose="020F0502020204030203" pitchFamily="34" charset="0"/>
                </a:rPr>
                <a:t>Association of Primary Immunodeficiencies (64).</a:t>
              </a:r>
            </a:p>
            <a:p>
              <a:pPr lvl="0"/>
              <a:r>
                <a:rPr lang="en-US" sz="1400">
                  <a:latin typeface="Lato Light" panose="020F0502020204030203" pitchFamily="34" charset="0"/>
                  <a:ea typeface="Lato Light" panose="020F0502020204030203" pitchFamily="34" charset="0"/>
                  <a:cs typeface="Lato Light" panose="020F0502020204030203" pitchFamily="34" charset="0"/>
                </a:rPr>
                <a:t>  </a:t>
              </a:r>
            </a:p>
          </p:txBody>
        </p:sp>
        <p:grpSp>
          <p:nvGrpSpPr>
            <p:cNvPr id="67" name="Group 66">
              <a:extLst>
                <a:ext uri="{FF2B5EF4-FFF2-40B4-BE49-F238E27FC236}">
                  <a16:creationId xmlns:a16="http://schemas.microsoft.com/office/drawing/2014/main" id="{4963F61C-CF52-C958-A53A-0A47756A71C8}"/>
                </a:ext>
              </a:extLst>
            </p:cNvPr>
            <p:cNvGrpSpPr>
              <a:grpSpLocks/>
            </p:cNvGrpSpPr>
            <p:nvPr/>
          </p:nvGrpSpPr>
          <p:grpSpPr>
            <a:xfrm>
              <a:off x="4577074" y="4941488"/>
              <a:ext cx="2266179" cy="997298"/>
              <a:chOff x="4577074" y="4941488"/>
              <a:chExt cx="2266179" cy="997298"/>
            </a:xfrm>
          </p:grpSpPr>
          <p:sp>
            <p:nvSpPr>
              <p:cNvPr id="38" name="Freeform: Shape 37">
                <a:extLst>
                  <a:ext uri="{FF2B5EF4-FFF2-40B4-BE49-F238E27FC236}">
                    <a16:creationId xmlns:a16="http://schemas.microsoft.com/office/drawing/2014/main" id="{FBC1795D-C5DB-11CF-A826-A61AB7E79164}"/>
                  </a:ext>
                </a:extLst>
              </p:cNvPr>
              <p:cNvSpPr>
                <a:spLocks/>
              </p:cNvSpPr>
              <p:nvPr/>
            </p:nvSpPr>
            <p:spPr>
              <a:xfrm>
                <a:off x="4862474" y="5174358"/>
                <a:ext cx="1980779" cy="764428"/>
              </a:xfrm>
              <a:custGeom>
                <a:avLst/>
                <a:gdLst>
                  <a:gd name="connsiteX0" fmla="*/ 284416 w 1498949"/>
                  <a:gd name="connsiteY0" fmla="*/ 619601 h 619601"/>
                  <a:gd name="connsiteX1" fmla="*/ 0 w 1498949"/>
                  <a:gd name="connsiteY1" fmla="*/ 309753 h 619601"/>
                  <a:gd name="connsiteX2" fmla="*/ 284416 w 1498949"/>
                  <a:gd name="connsiteY2" fmla="*/ 0 h 619601"/>
                  <a:gd name="connsiteX3" fmla="*/ 1214533 w 1498949"/>
                  <a:gd name="connsiteY3" fmla="*/ 0 h 619601"/>
                  <a:gd name="connsiteX4" fmla="*/ 1498949 w 1498949"/>
                  <a:gd name="connsiteY4" fmla="*/ 309753 h 619601"/>
                  <a:gd name="connsiteX5" fmla="*/ 1214533 w 1498949"/>
                  <a:gd name="connsiteY5" fmla="*/ 619601 h 61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8949" h="619601">
                    <a:moveTo>
                      <a:pt x="284416" y="619601"/>
                    </a:moveTo>
                    <a:cubicBezTo>
                      <a:pt x="127540" y="619601"/>
                      <a:pt x="0" y="480631"/>
                      <a:pt x="0" y="309753"/>
                    </a:cubicBezTo>
                    <a:cubicBezTo>
                      <a:pt x="0" y="138874"/>
                      <a:pt x="127540" y="0"/>
                      <a:pt x="284416" y="0"/>
                    </a:cubicBezTo>
                    <a:lnTo>
                      <a:pt x="1214533" y="0"/>
                    </a:lnTo>
                    <a:cubicBezTo>
                      <a:pt x="1371409" y="0"/>
                      <a:pt x="1498949" y="138970"/>
                      <a:pt x="1498949" y="309753"/>
                    </a:cubicBezTo>
                    <a:cubicBezTo>
                      <a:pt x="1498949" y="480536"/>
                      <a:pt x="1371409" y="619601"/>
                      <a:pt x="1214533" y="619601"/>
                    </a:cubicBezTo>
                    <a:close/>
                  </a:path>
                </a:pathLst>
              </a:custGeom>
              <a:solidFill>
                <a:srgbClr val="873AC0"/>
              </a:solidFill>
              <a:ln w="9525" cap="flat">
                <a:noFill/>
                <a:prstDash val="solid"/>
                <a:miter/>
              </a:ln>
            </p:spPr>
            <p:txBody>
              <a:bodyPr rtlCol="0" anchor="ctr"/>
              <a:lstStyle/>
              <a:p>
                <a:endParaRPr lang="en-US"/>
              </a:p>
            </p:txBody>
          </p:sp>
          <p:sp>
            <p:nvSpPr>
              <p:cNvPr id="39" name="Rectangle: Rounded Corners 38">
                <a:extLst>
                  <a:ext uri="{FF2B5EF4-FFF2-40B4-BE49-F238E27FC236}">
                    <a16:creationId xmlns:a16="http://schemas.microsoft.com/office/drawing/2014/main" id="{316388E3-F245-249A-A8FA-59D13BBD6820}"/>
                  </a:ext>
                </a:extLst>
              </p:cNvPr>
              <p:cNvSpPr>
                <a:spLocks/>
              </p:cNvSpPr>
              <p:nvPr/>
            </p:nvSpPr>
            <p:spPr>
              <a:xfrm>
                <a:off x="4914080" y="5226887"/>
                <a:ext cx="1877567" cy="659370"/>
              </a:xfrm>
              <a:prstGeom prst="roundRect">
                <a:avLst>
                  <a:gd name="adj" fmla="val 50000"/>
                </a:avLst>
              </a:prstGeom>
              <a:solidFill>
                <a:srgbClr val="FFFFFF"/>
              </a:solidFill>
              <a:ln w="3810" cap="flat">
                <a:solidFill>
                  <a:srgbClr val="FFFFFF"/>
                </a:solid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DD4DE773-F2BD-5A07-27EA-28E7989199ED}"/>
                  </a:ext>
                </a:extLst>
              </p:cNvPr>
              <p:cNvSpPr>
                <a:spLocks/>
              </p:cNvSpPr>
              <p:nvPr/>
            </p:nvSpPr>
            <p:spPr>
              <a:xfrm>
                <a:off x="4577074" y="4941488"/>
                <a:ext cx="632439" cy="730646"/>
              </a:xfrm>
              <a:custGeom>
                <a:avLst/>
                <a:gdLst>
                  <a:gd name="connsiteX0" fmla="*/ 520 w 478597"/>
                  <a:gd name="connsiteY0" fmla="*/ 223517 h 592219"/>
                  <a:gd name="connsiteX1" fmla="*/ 165778 w 478597"/>
                  <a:gd name="connsiteY1" fmla="*/ 466976 h 592219"/>
                  <a:gd name="connsiteX2" fmla="*/ 223404 w 478597"/>
                  <a:gd name="connsiteY2" fmla="*/ 582419 h 592219"/>
                  <a:gd name="connsiteX3" fmla="*/ 247322 w 478597"/>
                  <a:gd name="connsiteY3" fmla="*/ 590315 h 592219"/>
                  <a:gd name="connsiteX4" fmla="*/ 255218 w 478597"/>
                  <a:gd name="connsiteY4" fmla="*/ 582419 h 592219"/>
                  <a:gd name="connsiteX5" fmla="*/ 312939 w 478597"/>
                  <a:gd name="connsiteY5" fmla="*/ 466976 h 592219"/>
                  <a:gd name="connsiteX6" fmla="*/ 466911 w 478597"/>
                  <a:gd name="connsiteY6" fmla="*/ 165662 h 592219"/>
                  <a:gd name="connsiteX7" fmla="*/ 165588 w 478597"/>
                  <a:gd name="connsiteY7" fmla="*/ 11691 h 592219"/>
                  <a:gd name="connsiteX8" fmla="*/ 520 w 478597"/>
                  <a:gd name="connsiteY8" fmla="*/ 223517 h 59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597" h="592219">
                    <a:moveTo>
                      <a:pt x="520" y="223517"/>
                    </a:moveTo>
                    <a:cubicBezTo>
                      <a:pt x="-6672" y="332950"/>
                      <a:pt x="61422" y="433258"/>
                      <a:pt x="165778" y="466976"/>
                    </a:cubicBezTo>
                    <a:lnTo>
                      <a:pt x="223404" y="582419"/>
                    </a:lnTo>
                    <a:cubicBezTo>
                      <a:pt x="227834" y="591201"/>
                      <a:pt x="238540" y="594735"/>
                      <a:pt x="247322" y="590315"/>
                    </a:cubicBezTo>
                    <a:cubicBezTo>
                      <a:pt x="250732" y="588591"/>
                      <a:pt x="253504" y="585829"/>
                      <a:pt x="255218" y="582419"/>
                    </a:cubicBezTo>
                    <a:lnTo>
                      <a:pt x="312939" y="466976"/>
                    </a:lnTo>
                    <a:cubicBezTo>
                      <a:pt x="438660" y="426285"/>
                      <a:pt x="507592" y="291383"/>
                      <a:pt x="466911" y="165662"/>
                    </a:cubicBezTo>
                    <a:cubicBezTo>
                      <a:pt x="426220" y="39932"/>
                      <a:pt x="291308" y="-29000"/>
                      <a:pt x="165588" y="11691"/>
                    </a:cubicBezTo>
                    <a:cubicBezTo>
                      <a:pt x="72395" y="41856"/>
                      <a:pt x="6996" y="125772"/>
                      <a:pt x="520" y="223517"/>
                    </a:cubicBezTo>
                    <a:close/>
                  </a:path>
                </a:pathLst>
              </a:custGeom>
              <a:solidFill>
                <a:srgbClr val="873AC0"/>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BEB2BF79-9FA2-7369-E5CC-27509164824B}"/>
                  </a:ext>
                </a:extLst>
              </p:cNvPr>
              <p:cNvSpPr>
                <a:spLocks/>
              </p:cNvSpPr>
              <p:nvPr/>
            </p:nvSpPr>
            <p:spPr>
              <a:xfrm>
                <a:off x="4682484" y="5035170"/>
                <a:ext cx="421656" cy="393671"/>
              </a:xfrm>
              <a:custGeom>
                <a:avLst/>
                <a:gdLst>
                  <a:gd name="connsiteX0" fmla="*/ 319087 w 319087"/>
                  <a:gd name="connsiteY0" fmla="*/ 159544 h 319087"/>
                  <a:gd name="connsiteX1" fmla="*/ 159544 w 319087"/>
                  <a:gd name="connsiteY1" fmla="*/ 319088 h 319087"/>
                  <a:gd name="connsiteX2" fmla="*/ 0 w 319087"/>
                  <a:gd name="connsiteY2" fmla="*/ 159544 h 319087"/>
                  <a:gd name="connsiteX3" fmla="*/ 159544 w 319087"/>
                  <a:gd name="connsiteY3" fmla="*/ 0 h 319087"/>
                  <a:gd name="connsiteX4" fmla="*/ 319087 w 319087"/>
                  <a:gd name="connsiteY4" fmla="*/ 159544 h 319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087" h="319087">
                    <a:moveTo>
                      <a:pt x="319087" y="159544"/>
                    </a:moveTo>
                    <a:cubicBezTo>
                      <a:pt x="319087" y="247657"/>
                      <a:pt x="247657" y="319088"/>
                      <a:pt x="159544" y="319088"/>
                    </a:cubicBezTo>
                    <a:cubicBezTo>
                      <a:pt x="71430" y="319088"/>
                      <a:pt x="0" y="247657"/>
                      <a:pt x="0" y="159544"/>
                    </a:cubicBezTo>
                    <a:cubicBezTo>
                      <a:pt x="0" y="71430"/>
                      <a:pt x="71430" y="0"/>
                      <a:pt x="159544" y="0"/>
                    </a:cubicBezTo>
                    <a:cubicBezTo>
                      <a:pt x="247657" y="0"/>
                      <a:pt x="319087" y="71430"/>
                      <a:pt x="319087" y="159544"/>
                    </a:cubicBezTo>
                    <a:close/>
                  </a:path>
                </a:pathLst>
              </a:custGeom>
              <a:solidFill>
                <a:srgbClr val="FFFFFF"/>
              </a:solidFill>
              <a:ln w="6667" cap="flat">
                <a:solidFill>
                  <a:srgbClr val="FFFFFF"/>
                </a:solidFill>
                <a:prstDash val="solid"/>
                <a:miter/>
              </a:ln>
            </p:spPr>
            <p:txBody>
              <a:bodyPr rtlCol="0" anchor="ctr"/>
              <a:lstStyle/>
              <a:p>
                <a:endParaRPr lang="en-US"/>
              </a:p>
            </p:txBody>
          </p:sp>
          <p:sp>
            <p:nvSpPr>
              <p:cNvPr id="84" name="TextBox 83">
                <a:extLst>
                  <a:ext uri="{FF2B5EF4-FFF2-40B4-BE49-F238E27FC236}">
                    <a16:creationId xmlns:a16="http://schemas.microsoft.com/office/drawing/2014/main" id="{728D3BC0-09A9-09CD-6F74-95E817D941CF}"/>
                  </a:ext>
                </a:extLst>
              </p:cNvPr>
              <p:cNvSpPr txBox="1">
                <a:spLocks/>
              </p:cNvSpPr>
              <p:nvPr/>
            </p:nvSpPr>
            <p:spPr>
              <a:xfrm>
                <a:off x="5214983" y="5442705"/>
                <a:ext cx="1342970" cy="246221"/>
              </a:xfrm>
              <a:prstGeom prst="rect">
                <a:avLst/>
              </a:prstGeom>
              <a:noFill/>
            </p:spPr>
            <p:txBody>
              <a:bodyPr wrap="square" lIns="0" tIns="0" rIns="0" bIns="0" rtlCol="0">
                <a:spAutoFit/>
              </a:bodyPr>
              <a:lstStyle/>
              <a:p>
                <a:pPr lvl="0" algn="ctr"/>
                <a:r>
                  <a:rPr lang="en-US" sz="1600" b="1">
                    <a:latin typeface="Lato ExtraBold" panose="020F0502020204030203" pitchFamily="34" charset="0"/>
                    <a:ea typeface="Lato ExtraBold" panose="020F0502020204030203" pitchFamily="34" charset="0"/>
                    <a:cs typeface="Lato ExtraBold" panose="020F0502020204030203" pitchFamily="34" charset="0"/>
                  </a:rPr>
                  <a:t>Organizations</a:t>
                </a:r>
              </a:p>
            </p:txBody>
          </p:sp>
          <p:pic>
            <p:nvPicPr>
              <p:cNvPr id="3" name="Graphic 2" descr="Hierarchy with solid fill">
                <a:extLst>
                  <a:ext uri="{FF2B5EF4-FFF2-40B4-BE49-F238E27FC236}">
                    <a16:creationId xmlns:a16="http://schemas.microsoft.com/office/drawing/2014/main" id="{C61B52DB-1253-AAF4-461E-CF3E4DAF1E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15548" y="5035170"/>
                <a:ext cx="360000" cy="360000"/>
              </a:xfrm>
              <a:prstGeom prst="rect">
                <a:avLst/>
              </a:prstGeom>
            </p:spPr>
          </p:pic>
        </p:grpSp>
      </p:grpSp>
      <p:grpSp>
        <p:nvGrpSpPr>
          <p:cNvPr id="37" name="Group 36">
            <a:extLst>
              <a:ext uri="{FF2B5EF4-FFF2-40B4-BE49-F238E27FC236}">
                <a16:creationId xmlns:a16="http://schemas.microsoft.com/office/drawing/2014/main" id="{456AEC11-7964-87CB-A9FC-C7E3C295D171}"/>
              </a:ext>
            </a:extLst>
          </p:cNvPr>
          <p:cNvGrpSpPr>
            <a:grpSpLocks/>
          </p:cNvGrpSpPr>
          <p:nvPr/>
        </p:nvGrpSpPr>
        <p:grpSpPr>
          <a:xfrm>
            <a:off x="4577074" y="3868334"/>
            <a:ext cx="5509882" cy="997298"/>
            <a:chOff x="5735307" y="3687731"/>
            <a:chExt cx="5509882" cy="997298"/>
          </a:xfrm>
        </p:grpSpPr>
        <p:sp>
          <p:nvSpPr>
            <p:cNvPr id="80" name="TextBox 79">
              <a:extLst>
                <a:ext uri="{FF2B5EF4-FFF2-40B4-BE49-F238E27FC236}">
                  <a16:creationId xmlns:a16="http://schemas.microsoft.com/office/drawing/2014/main" id="{55F5F31E-24D4-098D-DA66-11BD73A64DA5}"/>
                </a:ext>
              </a:extLst>
            </p:cNvPr>
            <p:cNvSpPr txBox="1">
              <a:spLocks/>
            </p:cNvSpPr>
            <p:nvPr/>
          </p:nvSpPr>
          <p:spPr>
            <a:xfrm>
              <a:off x="8278945" y="3935090"/>
              <a:ext cx="2966244" cy="646331"/>
            </a:xfrm>
            <a:prstGeom prst="rect">
              <a:avLst/>
            </a:prstGeom>
            <a:noFill/>
          </p:spPr>
          <p:txBody>
            <a:bodyPr wrap="square" lIns="0" tIns="0" rIns="0" bIns="0" rtlCol="0">
              <a:spAutoFit/>
            </a:bodyPr>
            <a:lstStyle/>
            <a:p>
              <a:pPr lvl="0"/>
              <a:r>
                <a:rPr lang="en-US" sz="1400">
                  <a:latin typeface="Lato Light" panose="020F0502020204030203" pitchFamily="34" charset="0"/>
                  <a:ea typeface="Lato Light" panose="020F0502020204030203" pitchFamily="34" charset="0"/>
                  <a:cs typeface="Lato Light" panose="020F0502020204030203" pitchFamily="34" charset="0"/>
                </a:rPr>
                <a:t>225 KOLs have been captured within patient organizations alongside a further 1,534 stakeholders.</a:t>
              </a:r>
            </a:p>
          </p:txBody>
        </p:sp>
        <p:grpSp>
          <p:nvGrpSpPr>
            <p:cNvPr id="36" name="Group 35">
              <a:extLst>
                <a:ext uri="{FF2B5EF4-FFF2-40B4-BE49-F238E27FC236}">
                  <a16:creationId xmlns:a16="http://schemas.microsoft.com/office/drawing/2014/main" id="{621A3CE3-36CE-AF1D-9053-228FA146CCF2}"/>
                </a:ext>
              </a:extLst>
            </p:cNvPr>
            <p:cNvGrpSpPr>
              <a:grpSpLocks/>
            </p:cNvGrpSpPr>
            <p:nvPr/>
          </p:nvGrpSpPr>
          <p:grpSpPr>
            <a:xfrm>
              <a:off x="5735307" y="3687731"/>
              <a:ext cx="2295884" cy="997298"/>
              <a:chOff x="5735307" y="3687731"/>
              <a:chExt cx="2295884" cy="997298"/>
            </a:xfrm>
          </p:grpSpPr>
          <p:sp>
            <p:nvSpPr>
              <p:cNvPr id="28" name="Freeform: Shape 27">
                <a:extLst>
                  <a:ext uri="{FF2B5EF4-FFF2-40B4-BE49-F238E27FC236}">
                    <a16:creationId xmlns:a16="http://schemas.microsoft.com/office/drawing/2014/main" id="{4CB53EF9-46CE-AA63-1685-FD8D45E5A73B}"/>
                  </a:ext>
                </a:extLst>
              </p:cNvPr>
              <p:cNvSpPr>
                <a:spLocks/>
              </p:cNvSpPr>
              <p:nvPr/>
            </p:nvSpPr>
            <p:spPr>
              <a:xfrm>
                <a:off x="6020582" y="3920601"/>
                <a:ext cx="2010609" cy="764428"/>
              </a:xfrm>
              <a:custGeom>
                <a:avLst/>
                <a:gdLst>
                  <a:gd name="connsiteX0" fmla="*/ 288703 w 1521523"/>
                  <a:gd name="connsiteY0" fmla="*/ 619601 h 619601"/>
                  <a:gd name="connsiteX1" fmla="*/ 0 w 1521523"/>
                  <a:gd name="connsiteY1" fmla="*/ 309753 h 619601"/>
                  <a:gd name="connsiteX2" fmla="*/ 288703 w 1521523"/>
                  <a:gd name="connsiteY2" fmla="*/ 0 h 619601"/>
                  <a:gd name="connsiteX3" fmla="*/ 1232821 w 1521523"/>
                  <a:gd name="connsiteY3" fmla="*/ 0 h 619601"/>
                  <a:gd name="connsiteX4" fmla="*/ 1521524 w 1521523"/>
                  <a:gd name="connsiteY4" fmla="*/ 309753 h 619601"/>
                  <a:gd name="connsiteX5" fmla="*/ 1232821 w 1521523"/>
                  <a:gd name="connsiteY5" fmla="*/ 619601 h 61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1523" h="619601">
                    <a:moveTo>
                      <a:pt x="288703" y="619601"/>
                    </a:moveTo>
                    <a:cubicBezTo>
                      <a:pt x="129540" y="619601"/>
                      <a:pt x="0" y="480631"/>
                      <a:pt x="0" y="309753"/>
                    </a:cubicBezTo>
                    <a:cubicBezTo>
                      <a:pt x="0" y="138874"/>
                      <a:pt x="129540" y="0"/>
                      <a:pt x="288703" y="0"/>
                    </a:cubicBezTo>
                    <a:lnTo>
                      <a:pt x="1232821" y="0"/>
                    </a:lnTo>
                    <a:cubicBezTo>
                      <a:pt x="1391983" y="0"/>
                      <a:pt x="1521524" y="138970"/>
                      <a:pt x="1521524" y="309753"/>
                    </a:cubicBezTo>
                    <a:cubicBezTo>
                      <a:pt x="1521524" y="480536"/>
                      <a:pt x="1391983" y="619601"/>
                      <a:pt x="1232821" y="619601"/>
                    </a:cubicBezTo>
                    <a:close/>
                  </a:path>
                </a:pathLst>
              </a:custGeom>
              <a:solidFill>
                <a:schemeClr val="tx2"/>
              </a:solidFill>
              <a:ln w="9525" cap="flat">
                <a:noFill/>
                <a:prstDash val="solid"/>
                <a:miter/>
              </a:ln>
            </p:spPr>
            <p:txBody>
              <a:bodyPr rtlCol="0" anchor="ctr"/>
              <a:lstStyle/>
              <a:p>
                <a:endParaRPr lang="en-US"/>
              </a:p>
            </p:txBody>
          </p:sp>
          <p:sp>
            <p:nvSpPr>
              <p:cNvPr id="29" name="Rectangle: Rounded Corners 28">
                <a:extLst>
                  <a:ext uri="{FF2B5EF4-FFF2-40B4-BE49-F238E27FC236}">
                    <a16:creationId xmlns:a16="http://schemas.microsoft.com/office/drawing/2014/main" id="{ED6DCEB6-D671-2790-5D10-043A7F3D790E}"/>
                  </a:ext>
                </a:extLst>
              </p:cNvPr>
              <p:cNvSpPr>
                <a:spLocks/>
              </p:cNvSpPr>
              <p:nvPr/>
            </p:nvSpPr>
            <p:spPr>
              <a:xfrm>
                <a:off x="6073069" y="3970560"/>
                <a:ext cx="1905762" cy="659370"/>
              </a:xfrm>
              <a:prstGeom prst="roundRect">
                <a:avLst>
                  <a:gd name="adj" fmla="val 50000"/>
                </a:avLst>
              </a:prstGeom>
              <a:solidFill>
                <a:srgbClr val="FFFFFF"/>
              </a:solidFill>
              <a:ln w="3810" cap="flat">
                <a:solidFill>
                  <a:srgbClr val="FFFFFF"/>
                </a:solid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8226C0A-374E-5AAA-3565-45BA09E6C1DC}"/>
                  </a:ext>
                </a:extLst>
              </p:cNvPr>
              <p:cNvSpPr>
                <a:spLocks/>
              </p:cNvSpPr>
              <p:nvPr/>
            </p:nvSpPr>
            <p:spPr>
              <a:xfrm>
                <a:off x="5735307" y="3687731"/>
                <a:ext cx="632441" cy="730673"/>
              </a:xfrm>
              <a:custGeom>
                <a:avLst/>
                <a:gdLst>
                  <a:gd name="connsiteX0" fmla="*/ 521 w 478598"/>
                  <a:gd name="connsiteY0" fmla="*/ 223517 h 592241"/>
                  <a:gd name="connsiteX1" fmla="*/ 165685 w 478598"/>
                  <a:gd name="connsiteY1" fmla="*/ 466976 h 592241"/>
                  <a:gd name="connsiteX2" fmla="*/ 223406 w 478598"/>
                  <a:gd name="connsiteY2" fmla="*/ 582324 h 592241"/>
                  <a:gd name="connsiteX3" fmla="*/ 247114 w 478598"/>
                  <a:gd name="connsiteY3" fmla="*/ 590430 h 592241"/>
                  <a:gd name="connsiteX4" fmla="*/ 255220 w 478598"/>
                  <a:gd name="connsiteY4" fmla="*/ 582324 h 592241"/>
                  <a:gd name="connsiteX5" fmla="*/ 312941 w 478598"/>
                  <a:gd name="connsiteY5" fmla="*/ 466976 h 592241"/>
                  <a:gd name="connsiteX6" fmla="*/ 466913 w 478598"/>
                  <a:gd name="connsiteY6" fmla="*/ 165662 h 592241"/>
                  <a:gd name="connsiteX7" fmla="*/ 165589 w 478598"/>
                  <a:gd name="connsiteY7" fmla="*/ 11691 h 592241"/>
                  <a:gd name="connsiteX8" fmla="*/ 521 w 478598"/>
                  <a:gd name="connsiteY8" fmla="*/ 223517 h 59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598" h="592241">
                    <a:moveTo>
                      <a:pt x="521" y="223517"/>
                    </a:moveTo>
                    <a:cubicBezTo>
                      <a:pt x="-6680" y="332921"/>
                      <a:pt x="61367" y="433229"/>
                      <a:pt x="165685" y="466976"/>
                    </a:cubicBezTo>
                    <a:lnTo>
                      <a:pt x="223406" y="582324"/>
                    </a:lnTo>
                    <a:cubicBezTo>
                      <a:pt x="227711" y="591106"/>
                      <a:pt x="238332" y="594735"/>
                      <a:pt x="247114" y="590430"/>
                    </a:cubicBezTo>
                    <a:cubicBezTo>
                      <a:pt x="250638" y="588706"/>
                      <a:pt x="253486" y="585848"/>
                      <a:pt x="255220" y="582324"/>
                    </a:cubicBezTo>
                    <a:lnTo>
                      <a:pt x="312941" y="466976"/>
                    </a:lnTo>
                    <a:cubicBezTo>
                      <a:pt x="438662" y="426285"/>
                      <a:pt x="507594" y="291383"/>
                      <a:pt x="466913" y="165662"/>
                    </a:cubicBezTo>
                    <a:cubicBezTo>
                      <a:pt x="426222" y="39932"/>
                      <a:pt x="291310" y="-29000"/>
                      <a:pt x="165589" y="11691"/>
                    </a:cubicBezTo>
                    <a:cubicBezTo>
                      <a:pt x="72397" y="41856"/>
                      <a:pt x="6998" y="125771"/>
                      <a:pt x="521" y="223517"/>
                    </a:cubicBezTo>
                    <a:close/>
                  </a:path>
                </a:pathLst>
              </a:custGeom>
              <a:solidFill>
                <a:schemeClr val="tx2"/>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B65D8D1-7C23-FDDB-DC87-AF7F970AF4F3}"/>
                  </a:ext>
                </a:extLst>
              </p:cNvPr>
              <p:cNvSpPr>
                <a:spLocks/>
              </p:cNvSpPr>
              <p:nvPr/>
            </p:nvSpPr>
            <p:spPr>
              <a:xfrm>
                <a:off x="5835628" y="3781413"/>
                <a:ext cx="421656" cy="393671"/>
              </a:xfrm>
              <a:custGeom>
                <a:avLst/>
                <a:gdLst>
                  <a:gd name="connsiteX0" fmla="*/ 319088 w 319087"/>
                  <a:gd name="connsiteY0" fmla="*/ 159544 h 319087"/>
                  <a:gd name="connsiteX1" fmla="*/ 159544 w 319087"/>
                  <a:gd name="connsiteY1" fmla="*/ 319088 h 319087"/>
                  <a:gd name="connsiteX2" fmla="*/ 0 w 319087"/>
                  <a:gd name="connsiteY2" fmla="*/ 159544 h 319087"/>
                  <a:gd name="connsiteX3" fmla="*/ 159544 w 319087"/>
                  <a:gd name="connsiteY3" fmla="*/ 0 h 319087"/>
                  <a:gd name="connsiteX4" fmla="*/ 319088 w 319087"/>
                  <a:gd name="connsiteY4" fmla="*/ 159544 h 319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087" h="319087">
                    <a:moveTo>
                      <a:pt x="319088" y="159544"/>
                    </a:moveTo>
                    <a:cubicBezTo>
                      <a:pt x="319088" y="247657"/>
                      <a:pt x="247657" y="319088"/>
                      <a:pt x="159544" y="319088"/>
                    </a:cubicBezTo>
                    <a:cubicBezTo>
                      <a:pt x="71430" y="319088"/>
                      <a:pt x="0" y="247657"/>
                      <a:pt x="0" y="159544"/>
                    </a:cubicBezTo>
                    <a:cubicBezTo>
                      <a:pt x="0" y="71430"/>
                      <a:pt x="71430" y="0"/>
                      <a:pt x="159544" y="0"/>
                    </a:cubicBezTo>
                    <a:cubicBezTo>
                      <a:pt x="247657" y="0"/>
                      <a:pt x="319088" y="71430"/>
                      <a:pt x="319088" y="159544"/>
                    </a:cubicBezTo>
                    <a:close/>
                  </a:path>
                </a:pathLst>
              </a:custGeom>
              <a:solidFill>
                <a:srgbClr val="FFFFFF"/>
              </a:solidFill>
              <a:ln w="6667" cap="flat">
                <a:solidFill>
                  <a:srgbClr val="FFFFFF"/>
                </a:solidFill>
                <a:prstDash val="solid"/>
                <a:miter/>
              </a:ln>
            </p:spPr>
            <p:txBody>
              <a:bodyPr rtlCol="0" anchor="ctr"/>
              <a:lstStyle/>
              <a:p>
                <a:endParaRPr lang="en-US"/>
              </a:p>
            </p:txBody>
          </p:sp>
          <p:sp>
            <p:nvSpPr>
              <p:cNvPr id="83" name="TextBox 82">
                <a:extLst>
                  <a:ext uri="{FF2B5EF4-FFF2-40B4-BE49-F238E27FC236}">
                    <a16:creationId xmlns:a16="http://schemas.microsoft.com/office/drawing/2014/main" id="{8C966957-0D92-B579-58F7-6F3C3E0F31F6}"/>
                  </a:ext>
                </a:extLst>
              </p:cNvPr>
              <p:cNvSpPr txBox="1">
                <a:spLocks/>
              </p:cNvSpPr>
              <p:nvPr/>
            </p:nvSpPr>
            <p:spPr>
              <a:xfrm>
                <a:off x="6477449" y="4220997"/>
                <a:ext cx="1088137" cy="246221"/>
              </a:xfrm>
              <a:prstGeom prst="rect">
                <a:avLst/>
              </a:prstGeom>
              <a:noFill/>
            </p:spPr>
            <p:txBody>
              <a:bodyPr wrap="square" lIns="0" tIns="0" rIns="0" bIns="0" rtlCol="0">
                <a:spAutoFit/>
              </a:bodyPr>
              <a:lstStyle/>
              <a:p>
                <a:pPr lvl="0" algn="ctr"/>
                <a:r>
                  <a:rPr lang="en-US" sz="1600" b="1">
                    <a:latin typeface="Lato ExtraBold" panose="020F0502020204030203" pitchFamily="34" charset="0"/>
                    <a:ea typeface="Lato ExtraBold" panose="020F0502020204030203" pitchFamily="34" charset="0"/>
                    <a:cs typeface="Lato ExtraBold" panose="020F0502020204030203" pitchFamily="34" charset="0"/>
                  </a:rPr>
                  <a:t>KOLs</a:t>
                </a:r>
              </a:p>
            </p:txBody>
          </p:sp>
          <p:pic>
            <p:nvPicPr>
              <p:cNvPr id="99" name="Graphic 98" descr="User Crown Male with solid fill">
                <a:extLst>
                  <a:ext uri="{FF2B5EF4-FFF2-40B4-BE49-F238E27FC236}">
                    <a16:creationId xmlns:a16="http://schemas.microsoft.com/office/drawing/2014/main" id="{A9BE7231-1BEA-AB62-5E64-6237F743484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68678" y="3821398"/>
                <a:ext cx="360000" cy="360000"/>
              </a:xfrm>
              <a:prstGeom prst="rect">
                <a:avLst/>
              </a:prstGeom>
            </p:spPr>
          </p:pic>
        </p:grpSp>
      </p:grpSp>
      <p:grpSp>
        <p:nvGrpSpPr>
          <p:cNvPr id="26" name="Group 25">
            <a:extLst>
              <a:ext uri="{FF2B5EF4-FFF2-40B4-BE49-F238E27FC236}">
                <a16:creationId xmlns:a16="http://schemas.microsoft.com/office/drawing/2014/main" id="{A21C8AC2-1407-1754-7CD4-F680911DB716}"/>
              </a:ext>
            </a:extLst>
          </p:cNvPr>
          <p:cNvGrpSpPr>
            <a:grpSpLocks/>
          </p:cNvGrpSpPr>
          <p:nvPr/>
        </p:nvGrpSpPr>
        <p:grpSpPr>
          <a:xfrm>
            <a:off x="4454337" y="2505459"/>
            <a:ext cx="5494749" cy="1033025"/>
            <a:chOff x="5682316" y="2412350"/>
            <a:chExt cx="5494749" cy="1033025"/>
          </a:xfrm>
        </p:grpSpPr>
        <p:sp>
          <p:nvSpPr>
            <p:cNvPr id="17" name="Freeform: Shape 16">
              <a:extLst>
                <a:ext uri="{FF2B5EF4-FFF2-40B4-BE49-F238E27FC236}">
                  <a16:creationId xmlns:a16="http://schemas.microsoft.com/office/drawing/2014/main" id="{6DB85C44-5ADE-3A14-50AE-C34FC6789CEF}"/>
                </a:ext>
              </a:extLst>
            </p:cNvPr>
            <p:cNvSpPr>
              <a:spLocks/>
            </p:cNvSpPr>
            <p:nvPr/>
          </p:nvSpPr>
          <p:spPr>
            <a:xfrm>
              <a:off x="5945817" y="2649100"/>
              <a:ext cx="1998148" cy="757847"/>
            </a:xfrm>
            <a:custGeom>
              <a:avLst/>
              <a:gdLst>
                <a:gd name="connsiteX0" fmla="*/ 285274 w 1512093"/>
                <a:gd name="connsiteY0" fmla="*/ 613886 h 614267"/>
                <a:gd name="connsiteX1" fmla="*/ 0 w 1512093"/>
                <a:gd name="connsiteY1" fmla="*/ 306705 h 614267"/>
                <a:gd name="connsiteX2" fmla="*/ 285274 w 1512093"/>
                <a:gd name="connsiteY2" fmla="*/ 0 h 614267"/>
                <a:gd name="connsiteX3" fmla="*/ 1226344 w 1512093"/>
                <a:gd name="connsiteY3" fmla="*/ 0 h 614267"/>
                <a:gd name="connsiteX4" fmla="*/ 1512094 w 1512093"/>
                <a:gd name="connsiteY4" fmla="*/ 307086 h 614267"/>
                <a:gd name="connsiteX5" fmla="*/ 1226344 w 1512093"/>
                <a:gd name="connsiteY5" fmla="*/ 614267 h 61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093" h="614267">
                  <a:moveTo>
                    <a:pt x="285274" y="613886"/>
                  </a:moveTo>
                  <a:cubicBezTo>
                    <a:pt x="128016" y="613886"/>
                    <a:pt x="0" y="476059"/>
                    <a:pt x="0" y="306705"/>
                  </a:cubicBezTo>
                  <a:cubicBezTo>
                    <a:pt x="0" y="137350"/>
                    <a:pt x="128016" y="0"/>
                    <a:pt x="285274" y="0"/>
                  </a:cubicBezTo>
                  <a:lnTo>
                    <a:pt x="1226344" y="0"/>
                  </a:lnTo>
                  <a:cubicBezTo>
                    <a:pt x="1383602" y="0"/>
                    <a:pt x="1512094" y="137732"/>
                    <a:pt x="1512094" y="307086"/>
                  </a:cubicBezTo>
                  <a:cubicBezTo>
                    <a:pt x="1512094" y="476441"/>
                    <a:pt x="1384078" y="614267"/>
                    <a:pt x="1226344" y="614267"/>
                  </a:cubicBezTo>
                  <a:close/>
                </a:path>
              </a:pathLst>
            </a:custGeom>
            <a:solidFill>
              <a:srgbClr val="107A40"/>
            </a:solidFill>
            <a:ln w="9525" cap="flat">
              <a:noFill/>
              <a:prstDash val="solid"/>
              <a:miter/>
            </a:ln>
          </p:spPr>
          <p:txBody>
            <a:bodyPr rtlCol="0" anchor="ctr"/>
            <a:lstStyle/>
            <a:p>
              <a:endParaRPr lang="en-US"/>
            </a:p>
          </p:txBody>
        </p:sp>
        <p:sp>
          <p:nvSpPr>
            <p:cNvPr id="18" name="Rectangle: Rounded Corners 17">
              <a:extLst>
                <a:ext uri="{FF2B5EF4-FFF2-40B4-BE49-F238E27FC236}">
                  <a16:creationId xmlns:a16="http://schemas.microsoft.com/office/drawing/2014/main" id="{AD61533B-6D7B-7452-398E-256BEFF7A2CF}"/>
                </a:ext>
              </a:extLst>
            </p:cNvPr>
            <p:cNvSpPr>
              <a:spLocks/>
            </p:cNvSpPr>
            <p:nvPr/>
          </p:nvSpPr>
          <p:spPr>
            <a:xfrm>
              <a:off x="5994779" y="2695298"/>
              <a:ext cx="1899593" cy="659370"/>
            </a:xfrm>
            <a:prstGeom prst="roundRect">
              <a:avLst>
                <a:gd name="adj" fmla="val 50000"/>
              </a:avLst>
            </a:prstGeom>
            <a:solidFill>
              <a:srgbClr val="FFFFFF"/>
            </a:solidFill>
            <a:ln w="3810" cap="flat">
              <a:solidFill>
                <a:srgbClr val="FFFFFF"/>
              </a:solid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F96CC06F-B5B2-BC21-C0A6-FCF398D7D1CA}"/>
                </a:ext>
              </a:extLst>
            </p:cNvPr>
            <p:cNvSpPr>
              <a:spLocks/>
            </p:cNvSpPr>
            <p:nvPr/>
          </p:nvSpPr>
          <p:spPr>
            <a:xfrm>
              <a:off x="5682316" y="2412350"/>
              <a:ext cx="632441" cy="730646"/>
            </a:xfrm>
            <a:custGeom>
              <a:avLst/>
              <a:gdLst>
                <a:gd name="connsiteX0" fmla="*/ 521 w 478598"/>
                <a:gd name="connsiteY0" fmla="*/ 223612 h 592219"/>
                <a:gd name="connsiteX1" fmla="*/ 165685 w 478598"/>
                <a:gd name="connsiteY1" fmla="*/ 467071 h 592219"/>
                <a:gd name="connsiteX2" fmla="*/ 223406 w 478598"/>
                <a:gd name="connsiteY2" fmla="*/ 582419 h 592219"/>
                <a:gd name="connsiteX3" fmla="*/ 247323 w 478598"/>
                <a:gd name="connsiteY3" fmla="*/ 590315 h 592219"/>
                <a:gd name="connsiteX4" fmla="*/ 255220 w 478598"/>
                <a:gd name="connsiteY4" fmla="*/ 582419 h 592219"/>
                <a:gd name="connsiteX5" fmla="*/ 312941 w 478598"/>
                <a:gd name="connsiteY5" fmla="*/ 466976 h 592219"/>
                <a:gd name="connsiteX6" fmla="*/ 466913 w 478598"/>
                <a:gd name="connsiteY6" fmla="*/ 165662 h 592219"/>
                <a:gd name="connsiteX7" fmla="*/ 165589 w 478598"/>
                <a:gd name="connsiteY7" fmla="*/ 11691 h 592219"/>
                <a:gd name="connsiteX8" fmla="*/ 521 w 478598"/>
                <a:gd name="connsiteY8" fmla="*/ 223517 h 59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598" h="592219">
                  <a:moveTo>
                    <a:pt x="521" y="223612"/>
                  </a:moveTo>
                  <a:cubicBezTo>
                    <a:pt x="-6680" y="333016"/>
                    <a:pt x="61367" y="433324"/>
                    <a:pt x="165685" y="467071"/>
                  </a:cubicBezTo>
                  <a:lnTo>
                    <a:pt x="223406" y="582419"/>
                  </a:lnTo>
                  <a:cubicBezTo>
                    <a:pt x="227835" y="591201"/>
                    <a:pt x="238541" y="594735"/>
                    <a:pt x="247323" y="590315"/>
                  </a:cubicBezTo>
                  <a:cubicBezTo>
                    <a:pt x="250733" y="588591"/>
                    <a:pt x="253505" y="585829"/>
                    <a:pt x="255220" y="582419"/>
                  </a:cubicBezTo>
                  <a:lnTo>
                    <a:pt x="312941" y="466976"/>
                  </a:lnTo>
                  <a:cubicBezTo>
                    <a:pt x="438662" y="426285"/>
                    <a:pt x="507594" y="291383"/>
                    <a:pt x="466913" y="165662"/>
                  </a:cubicBezTo>
                  <a:cubicBezTo>
                    <a:pt x="426222" y="39932"/>
                    <a:pt x="291310" y="-29000"/>
                    <a:pt x="165589" y="11691"/>
                  </a:cubicBezTo>
                  <a:cubicBezTo>
                    <a:pt x="72397" y="41856"/>
                    <a:pt x="6998" y="125771"/>
                    <a:pt x="521" y="223517"/>
                  </a:cubicBezTo>
                  <a:close/>
                </a:path>
              </a:pathLst>
            </a:custGeom>
            <a:solidFill>
              <a:srgbClr val="107A40"/>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4BA623B1-2E7E-B8EA-9E15-C02D7022D93A}"/>
                </a:ext>
              </a:extLst>
            </p:cNvPr>
            <p:cNvSpPr>
              <a:spLocks/>
            </p:cNvSpPr>
            <p:nvPr/>
          </p:nvSpPr>
          <p:spPr>
            <a:xfrm>
              <a:off x="5782636" y="2510903"/>
              <a:ext cx="421656" cy="393671"/>
            </a:xfrm>
            <a:custGeom>
              <a:avLst/>
              <a:gdLst>
                <a:gd name="connsiteX0" fmla="*/ 319087 w 319087"/>
                <a:gd name="connsiteY0" fmla="*/ 159544 h 319087"/>
                <a:gd name="connsiteX1" fmla="*/ 159544 w 319087"/>
                <a:gd name="connsiteY1" fmla="*/ 319088 h 319087"/>
                <a:gd name="connsiteX2" fmla="*/ 0 w 319087"/>
                <a:gd name="connsiteY2" fmla="*/ 159544 h 319087"/>
                <a:gd name="connsiteX3" fmla="*/ 159544 w 319087"/>
                <a:gd name="connsiteY3" fmla="*/ 0 h 319087"/>
                <a:gd name="connsiteX4" fmla="*/ 319087 w 319087"/>
                <a:gd name="connsiteY4" fmla="*/ 159544 h 319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087" h="319087">
                  <a:moveTo>
                    <a:pt x="319087" y="159544"/>
                  </a:moveTo>
                  <a:cubicBezTo>
                    <a:pt x="319087" y="247657"/>
                    <a:pt x="247657" y="319088"/>
                    <a:pt x="159544" y="319088"/>
                  </a:cubicBezTo>
                  <a:cubicBezTo>
                    <a:pt x="71430" y="319088"/>
                    <a:pt x="0" y="247657"/>
                    <a:pt x="0" y="159544"/>
                  </a:cubicBezTo>
                  <a:cubicBezTo>
                    <a:pt x="0" y="71430"/>
                    <a:pt x="71430" y="0"/>
                    <a:pt x="159544" y="0"/>
                  </a:cubicBezTo>
                  <a:cubicBezTo>
                    <a:pt x="247657" y="0"/>
                    <a:pt x="319087" y="71430"/>
                    <a:pt x="319087" y="159544"/>
                  </a:cubicBezTo>
                  <a:close/>
                </a:path>
              </a:pathLst>
            </a:custGeom>
            <a:solidFill>
              <a:srgbClr val="FFFFFF"/>
            </a:solidFill>
            <a:ln w="6667" cap="flat">
              <a:solidFill>
                <a:srgbClr val="FFFFFF"/>
              </a:solidFill>
              <a:prstDash val="solid"/>
              <a:miter/>
            </a:ln>
          </p:spPr>
          <p:txBody>
            <a:bodyPr rtlCol="0" anchor="ctr"/>
            <a:lstStyle/>
            <a:p>
              <a:endParaRPr lang="en-US"/>
            </a:p>
          </p:txBody>
        </p:sp>
        <p:sp>
          <p:nvSpPr>
            <p:cNvPr id="79" name="TextBox 78">
              <a:extLst>
                <a:ext uri="{FF2B5EF4-FFF2-40B4-BE49-F238E27FC236}">
                  <a16:creationId xmlns:a16="http://schemas.microsoft.com/office/drawing/2014/main" id="{7C27ED25-9EAA-1937-8243-D9DEA905E2AF}"/>
                </a:ext>
              </a:extLst>
            </p:cNvPr>
            <p:cNvSpPr txBox="1">
              <a:spLocks/>
            </p:cNvSpPr>
            <p:nvPr/>
          </p:nvSpPr>
          <p:spPr>
            <a:xfrm>
              <a:off x="8210821" y="2583601"/>
              <a:ext cx="2966244" cy="861774"/>
            </a:xfrm>
            <a:prstGeom prst="rect">
              <a:avLst/>
            </a:prstGeom>
            <a:noFill/>
          </p:spPr>
          <p:txBody>
            <a:bodyPr wrap="square" lIns="0" tIns="0" rIns="0" bIns="0" rtlCol="0">
              <a:spAutoFit/>
            </a:bodyPr>
            <a:lstStyle/>
            <a:p>
              <a:pPr lvl="0"/>
              <a:r>
                <a:rPr lang="en-US" sz="1400">
                  <a:latin typeface="Lato Light" panose="020F0502020204030203" pitchFamily="34" charset="0"/>
                  <a:ea typeface="Lato Light" panose="020F0502020204030203" pitchFamily="34" charset="0"/>
                  <a:cs typeface="Lato Light" panose="020F0502020204030203" pitchFamily="34" charset="0"/>
                </a:rPr>
                <a:t>Italy had the most KOLs Active within patient organizations (37), followed by 32 in the USA and 29 in international organizations.</a:t>
              </a:r>
            </a:p>
          </p:txBody>
        </p:sp>
        <p:sp>
          <p:nvSpPr>
            <p:cNvPr id="82" name="TextBox 81">
              <a:extLst>
                <a:ext uri="{FF2B5EF4-FFF2-40B4-BE49-F238E27FC236}">
                  <a16:creationId xmlns:a16="http://schemas.microsoft.com/office/drawing/2014/main" id="{D7AF47DF-32BD-916A-7CB7-6A5C3EFB2566}"/>
                </a:ext>
              </a:extLst>
            </p:cNvPr>
            <p:cNvSpPr txBox="1">
              <a:spLocks/>
            </p:cNvSpPr>
            <p:nvPr/>
          </p:nvSpPr>
          <p:spPr>
            <a:xfrm>
              <a:off x="6477449" y="2931353"/>
              <a:ext cx="1088137" cy="246221"/>
            </a:xfrm>
            <a:prstGeom prst="rect">
              <a:avLst/>
            </a:prstGeom>
            <a:noFill/>
          </p:spPr>
          <p:txBody>
            <a:bodyPr wrap="square" lIns="0" tIns="0" rIns="0" bIns="0" rtlCol="0">
              <a:spAutoFit/>
            </a:bodyPr>
            <a:lstStyle/>
            <a:p>
              <a:pPr lvl="0" algn="ctr"/>
              <a:r>
                <a:rPr lang="en-US" sz="1600" b="1">
                  <a:latin typeface="Lato ExtraBold" panose="020F0502020204030203" pitchFamily="34" charset="0"/>
                  <a:ea typeface="Lato ExtraBold" panose="020F0502020204030203" pitchFamily="34" charset="0"/>
                  <a:cs typeface="Lato ExtraBold" panose="020F0502020204030203" pitchFamily="34" charset="0"/>
                </a:rPr>
                <a:t>Markets</a:t>
              </a:r>
            </a:p>
          </p:txBody>
        </p:sp>
        <p:pic>
          <p:nvPicPr>
            <p:cNvPr id="103" name="Graphic 102" descr="Map with pin with solid fill">
              <a:extLst>
                <a:ext uri="{FF2B5EF4-FFF2-40B4-BE49-F238E27FC236}">
                  <a16:creationId xmlns:a16="http://schemas.microsoft.com/office/drawing/2014/main" id="{6FF56DF9-0E6F-98A5-E733-C79D738B71F2}"/>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817459" y="2524942"/>
              <a:ext cx="360000" cy="360000"/>
            </a:xfrm>
            <a:prstGeom prst="rect">
              <a:avLst/>
            </a:prstGeom>
          </p:spPr>
        </p:pic>
      </p:grpSp>
      <p:grpSp>
        <p:nvGrpSpPr>
          <p:cNvPr id="16" name="Group 15">
            <a:extLst>
              <a:ext uri="{FF2B5EF4-FFF2-40B4-BE49-F238E27FC236}">
                <a16:creationId xmlns:a16="http://schemas.microsoft.com/office/drawing/2014/main" id="{9888683E-890B-04AC-9262-D07AE2E99D8F}"/>
              </a:ext>
            </a:extLst>
          </p:cNvPr>
          <p:cNvGrpSpPr>
            <a:grpSpLocks/>
          </p:cNvGrpSpPr>
          <p:nvPr/>
        </p:nvGrpSpPr>
        <p:grpSpPr>
          <a:xfrm>
            <a:off x="3349294" y="1230716"/>
            <a:ext cx="6599792" cy="997297"/>
            <a:chOff x="4505803" y="1115409"/>
            <a:chExt cx="6599792" cy="997297"/>
          </a:xfrm>
        </p:grpSpPr>
        <p:sp>
          <p:nvSpPr>
            <p:cNvPr id="77" name="TextBox 76">
              <a:extLst>
                <a:ext uri="{FF2B5EF4-FFF2-40B4-BE49-F238E27FC236}">
                  <a16:creationId xmlns:a16="http://schemas.microsoft.com/office/drawing/2014/main" id="{9680C5DE-142B-6E50-27FA-0345E223ACBD}"/>
                </a:ext>
              </a:extLst>
            </p:cNvPr>
            <p:cNvSpPr txBox="1">
              <a:spLocks/>
            </p:cNvSpPr>
            <p:nvPr/>
          </p:nvSpPr>
          <p:spPr>
            <a:xfrm>
              <a:off x="7084325" y="1445964"/>
              <a:ext cx="4021270" cy="430887"/>
            </a:xfrm>
            <a:prstGeom prst="rect">
              <a:avLst/>
            </a:prstGeom>
            <a:noFill/>
          </p:spPr>
          <p:txBody>
            <a:bodyPr wrap="square" lIns="0" tIns="0" rIns="0" bIns="0" rtlCol="0">
              <a:spAutoFit/>
            </a:bodyPr>
            <a:lstStyle/>
            <a:p>
              <a:pPr lvl="0"/>
              <a:r>
                <a:rPr lang="en-US" sz="1400">
                  <a:latin typeface="Lato Light" panose="020F0502020204030203" pitchFamily="34" charset="0"/>
                  <a:ea typeface="Lato Light" panose="020F0502020204030203" pitchFamily="34" charset="0"/>
                  <a:cs typeface="Lato Light" panose="020F0502020204030203" pitchFamily="34" charset="0"/>
                </a:rPr>
                <a:t>67 organizations were national organizations, 5 were regional and 7 international.</a:t>
              </a:r>
            </a:p>
          </p:txBody>
        </p:sp>
        <p:grpSp>
          <p:nvGrpSpPr>
            <p:cNvPr id="15" name="Group 14">
              <a:extLst>
                <a:ext uri="{FF2B5EF4-FFF2-40B4-BE49-F238E27FC236}">
                  <a16:creationId xmlns:a16="http://schemas.microsoft.com/office/drawing/2014/main" id="{6F3A50F7-1E75-E33A-1B48-B1B6D534F4DE}"/>
                </a:ext>
              </a:extLst>
            </p:cNvPr>
            <p:cNvGrpSpPr>
              <a:grpSpLocks/>
            </p:cNvGrpSpPr>
            <p:nvPr/>
          </p:nvGrpSpPr>
          <p:grpSpPr>
            <a:xfrm>
              <a:off x="4505803" y="1115409"/>
              <a:ext cx="2295883" cy="997297"/>
              <a:chOff x="4505803" y="1115409"/>
              <a:chExt cx="2295883" cy="997297"/>
            </a:xfrm>
          </p:grpSpPr>
          <p:sp>
            <p:nvSpPr>
              <p:cNvPr id="69" name="Freeform: Shape 68">
                <a:extLst>
                  <a:ext uri="{FF2B5EF4-FFF2-40B4-BE49-F238E27FC236}">
                    <a16:creationId xmlns:a16="http://schemas.microsoft.com/office/drawing/2014/main" id="{EA24AC82-C4A0-96D8-2637-5CA47254569F}"/>
                  </a:ext>
                </a:extLst>
              </p:cNvPr>
              <p:cNvSpPr>
                <a:spLocks/>
              </p:cNvSpPr>
              <p:nvPr/>
            </p:nvSpPr>
            <p:spPr>
              <a:xfrm>
                <a:off x="4791077" y="1348278"/>
                <a:ext cx="2010609" cy="764428"/>
              </a:xfrm>
              <a:custGeom>
                <a:avLst/>
                <a:gdLst>
                  <a:gd name="connsiteX0" fmla="*/ 288703 w 1521523"/>
                  <a:gd name="connsiteY0" fmla="*/ 619601 h 619601"/>
                  <a:gd name="connsiteX1" fmla="*/ 0 w 1521523"/>
                  <a:gd name="connsiteY1" fmla="*/ 309753 h 619601"/>
                  <a:gd name="connsiteX2" fmla="*/ 288703 w 1521523"/>
                  <a:gd name="connsiteY2" fmla="*/ 0 h 619601"/>
                  <a:gd name="connsiteX3" fmla="*/ 1232821 w 1521523"/>
                  <a:gd name="connsiteY3" fmla="*/ 0 h 619601"/>
                  <a:gd name="connsiteX4" fmla="*/ 1521524 w 1521523"/>
                  <a:gd name="connsiteY4" fmla="*/ 309753 h 619601"/>
                  <a:gd name="connsiteX5" fmla="*/ 1232821 w 1521523"/>
                  <a:gd name="connsiteY5" fmla="*/ 619601 h 61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1523" h="619601">
                    <a:moveTo>
                      <a:pt x="288703" y="619601"/>
                    </a:moveTo>
                    <a:cubicBezTo>
                      <a:pt x="129540" y="619601"/>
                      <a:pt x="0" y="480631"/>
                      <a:pt x="0" y="309753"/>
                    </a:cubicBezTo>
                    <a:cubicBezTo>
                      <a:pt x="0" y="138874"/>
                      <a:pt x="129540" y="0"/>
                      <a:pt x="288703" y="0"/>
                    </a:cubicBezTo>
                    <a:lnTo>
                      <a:pt x="1232821" y="0"/>
                    </a:lnTo>
                    <a:cubicBezTo>
                      <a:pt x="1391983" y="0"/>
                      <a:pt x="1521524" y="138970"/>
                      <a:pt x="1521524" y="309753"/>
                    </a:cubicBezTo>
                    <a:cubicBezTo>
                      <a:pt x="1521524" y="480536"/>
                      <a:pt x="1391983" y="619601"/>
                      <a:pt x="1232821" y="619601"/>
                    </a:cubicBezTo>
                    <a:close/>
                  </a:path>
                </a:pathLst>
              </a:custGeom>
              <a:solidFill>
                <a:schemeClr val="accent6">
                  <a:lumMod val="50000"/>
                </a:schemeClr>
              </a:solidFill>
              <a:ln w="9525" cap="flat">
                <a:noFill/>
                <a:prstDash val="solid"/>
                <a:miter/>
              </a:ln>
            </p:spPr>
            <p:txBody>
              <a:bodyPr rtlCol="0" anchor="ctr"/>
              <a:lstStyle/>
              <a:p>
                <a:endParaRPr lang="en-US"/>
              </a:p>
            </p:txBody>
          </p:sp>
          <p:sp>
            <p:nvSpPr>
              <p:cNvPr id="70" name="Rectangle: Rounded Corners 69">
                <a:extLst>
                  <a:ext uri="{FF2B5EF4-FFF2-40B4-BE49-F238E27FC236}">
                    <a16:creationId xmlns:a16="http://schemas.microsoft.com/office/drawing/2014/main" id="{B1BB5B32-9408-3764-6DBF-037E6FDE6BC3}"/>
                  </a:ext>
                </a:extLst>
              </p:cNvPr>
              <p:cNvSpPr>
                <a:spLocks/>
              </p:cNvSpPr>
              <p:nvPr/>
            </p:nvSpPr>
            <p:spPr>
              <a:xfrm>
                <a:off x="4843565" y="1389891"/>
                <a:ext cx="1905762" cy="659370"/>
              </a:xfrm>
              <a:prstGeom prst="roundRect">
                <a:avLst>
                  <a:gd name="adj" fmla="val 50000"/>
                </a:avLst>
              </a:prstGeom>
              <a:solidFill>
                <a:srgbClr val="FFFFFF"/>
              </a:solidFill>
              <a:ln w="3810" cap="flat">
                <a:solidFill>
                  <a:srgbClr val="FFFFFF"/>
                </a:solid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4B48F934-EF01-8696-747B-3AC209B585CB}"/>
                  </a:ext>
                </a:extLst>
              </p:cNvPr>
              <p:cNvSpPr>
                <a:spLocks/>
              </p:cNvSpPr>
              <p:nvPr/>
            </p:nvSpPr>
            <p:spPr>
              <a:xfrm>
                <a:off x="4505803" y="1115409"/>
                <a:ext cx="632441" cy="730673"/>
              </a:xfrm>
              <a:custGeom>
                <a:avLst/>
                <a:gdLst>
                  <a:gd name="connsiteX0" fmla="*/ 521 w 478598"/>
                  <a:gd name="connsiteY0" fmla="*/ 223517 h 592241"/>
                  <a:gd name="connsiteX1" fmla="*/ 165685 w 478598"/>
                  <a:gd name="connsiteY1" fmla="*/ 466976 h 592241"/>
                  <a:gd name="connsiteX2" fmla="*/ 223406 w 478598"/>
                  <a:gd name="connsiteY2" fmla="*/ 582324 h 592241"/>
                  <a:gd name="connsiteX3" fmla="*/ 247114 w 478598"/>
                  <a:gd name="connsiteY3" fmla="*/ 590430 h 592241"/>
                  <a:gd name="connsiteX4" fmla="*/ 255220 w 478598"/>
                  <a:gd name="connsiteY4" fmla="*/ 582324 h 592241"/>
                  <a:gd name="connsiteX5" fmla="*/ 312941 w 478598"/>
                  <a:gd name="connsiteY5" fmla="*/ 466976 h 592241"/>
                  <a:gd name="connsiteX6" fmla="*/ 466913 w 478598"/>
                  <a:gd name="connsiteY6" fmla="*/ 165662 h 592241"/>
                  <a:gd name="connsiteX7" fmla="*/ 165589 w 478598"/>
                  <a:gd name="connsiteY7" fmla="*/ 11691 h 592241"/>
                  <a:gd name="connsiteX8" fmla="*/ 521 w 478598"/>
                  <a:gd name="connsiteY8" fmla="*/ 223517 h 59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598" h="592241">
                    <a:moveTo>
                      <a:pt x="521" y="223517"/>
                    </a:moveTo>
                    <a:cubicBezTo>
                      <a:pt x="-6680" y="332921"/>
                      <a:pt x="61367" y="433229"/>
                      <a:pt x="165685" y="466976"/>
                    </a:cubicBezTo>
                    <a:lnTo>
                      <a:pt x="223406" y="582324"/>
                    </a:lnTo>
                    <a:cubicBezTo>
                      <a:pt x="227711" y="591106"/>
                      <a:pt x="238332" y="594735"/>
                      <a:pt x="247114" y="590430"/>
                    </a:cubicBezTo>
                    <a:cubicBezTo>
                      <a:pt x="250638" y="588706"/>
                      <a:pt x="253486" y="585848"/>
                      <a:pt x="255220" y="582324"/>
                    </a:cubicBezTo>
                    <a:lnTo>
                      <a:pt x="312941" y="466976"/>
                    </a:lnTo>
                    <a:cubicBezTo>
                      <a:pt x="438662" y="426285"/>
                      <a:pt x="507594" y="291383"/>
                      <a:pt x="466913" y="165662"/>
                    </a:cubicBezTo>
                    <a:cubicBezTo>
                      <a:pt x="426222" y="39932"/>
                      <a:pt x="291310" y="-29000"/>
                      <a:pt x="165589" y="11691"/>
                    </a:cubicBezTo>
                    <a:cubicBezTo>
                      <a:pt x="72397" y="41856"/>
                      <a:pt x="6998" y="125771"/>
                      <a:pt x="521" y="223517"/>
                    </a:cubicBezTo>
                    <a:close/>
                  </a:path>
                </a:pathLst>
              </a:custGeom>
              <a:solidFill>
                <a:schemeClr val="accent6">
                  <a:lumMod val="50000"/>
                </a:schemeClr>
              </a:solid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3FFAA2E6-88E4-8965-0BE2-DCB6EBCA1B9E}"/>
                  </a:ext>
                </a:extLst>
              </p:cNvPr>
              <p:cNvSpPr>
                <a:spLocks/>
              </p:cNvSpPr>
              <p:nvPr/>
            </p:nvSpPr>
            <p:spPr>
              <a:xfrm>
                <a:off x="4594430" y="1198174"/>
                <a:ext cx="421656" cy="393671"/>
              </a:xfrm>
              <a:custGeom>
                <a:avLst/>
                <a:gdLst>
                  <a:gd name="connsiteX0" fmla="*/ 319088 w 319087"/>
                  <a:gd name="connsiteY0" fmla="*/ 159544 h 319087"/>
                  <a:gd name="connsiteX1" fmla="*/ 159544 w 319087"/>
                  <a:gd name="connsiteY1" fmla="*/ 319088 h 319087"/>
                  <a:gd name="connsiteX2" fmla="*/ 0 w 319087"/>
                  <a:gd name="connsiteY2" fmla="*/ 159544 h 319087"/>
                  <a:gd name="connsiteX3" fmla="*/ 159544 w 319087"/>
                  <a:gd name="connsiteY3" fmla="*/ 0 h 319087"/>
                  <a:gd name="connsiteX4" fmla="*/ 319088 w 319087"/>
                  <a:gd name="connsiteY4" fmla="*/ 159544 h 319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087" h="319087">
                    <a:moveTo>
                      <a:pt x="319088" y="159544"/>
                    </a:moveTo>
                    <a:cubicBezTo>
                      <a:pt x="319088" y="247657"/>
                      <a:pt x="247657" y="319088"/>
                      <a:pt x="159544" y="319088"/>
                    </a:cubicBezTo>
                    <a:cubicBezTo>
                      <a:pt x="71430" y="319088"/>
                      <a:pt x="0" y="247657"/>
                      <a:pt x="0" y="159544"/>
                    </a:cubicBezTo>
                    <a:cubicBezTo>
                      <a:pt x="0" y="71430"/>
                      <a:pt x="71430" y="0"/>
                      <a:pt x="159544" y="0"/>
                    </a:cubicBezTo>
                    <a:cubicBezTo>
                      <a:pt x="247657" y="0"/>
                      <a:pt x="319088" y="71430"/>
                      <a:pt x="319088" y="159544"/>
                    </a:cubicBezTo>
                    <a:close/>
                  </a:path>
                </a:pathLst>
              </a:custGeom>
              <a:solidFill>
                <a:srgbClr val="FFFFFF"/>
              </a:solidFill>
              <a:ln w="6667" cap="flat">
                <a:solidFill>
                  <a:srgbClr val="FFFFFF"/>
                </a:solidFill>
                <a:prstDash val="solid"/>
                <a:miter/>
              </a:ln>
            </p:spPr>
            <p:txBody>
              <a:bodyPr rtlCol="0" anchor="ctr"/>
              <a:lstStyle/>
              <a:p>
                <a:endParaRPr lang="en-US"/>
              </a:p>
            </p:txBody>
          </p:sp>
          <p:sp>
            <p:nvSpPr>
              <p:cNvPr id="78" name="TextBox 77">
                <a:extLst>
                  <a:ext uri="{FF2B5EF4-FFF2-40B4-BE49-F238E27FC236}">
                    <a16:creationId xmlns:a16="http://schemas.microsoft.com/office/drawing/2014/main" id="{0962AF5E-64DD-2451-30D4-F2DA59AD7DD4}"/>
                  </a:ext>
                </a:extLst>
              </p:cNvPr>
              <p:cNvSpPr txBox="1">
                <a:spLocks/>
              </p:cNvSpPr>
              <p:nvPr/>
            </p:nvSpPr>
            <p:spPr>
              <a:xfrm>
                <a:off x="5289410" y="1610599"/>
                <a:ext cx="1088137" cy="246221"/>
              </a:xfrm>
              <a:prstGeom prst="rect">
                <a:avLst/>
              </a:prstGeom>
              <a:noFill/>
            </p:spPr>
            <p:txBody>
              <a:bodyPr wrap="square" lIns="0" tIns="0" rIns="0" bIns="0" rtlCol="0">
                <a:spAutoFit/>
              </a:bodyPr>
              <a:lstStyle/>
              <a:p>
                <a:pPr lvl="0" algn="ctr"/>
                <a:r>
                  <a:rPr lang="en-US" sz="1600" b="1">
                    <a:latin typeface="Lato ExtraBold" panose="020F0502020204030203" pitchFamily="34" charset="0"/>
                    <a:ea typeface="Lato ExtraBold" panose="020F0502020204030203" pitchFamily="34" charset="0"/>
                    <a:cs typeface="Lato ExtraBold" panose="020F0502020204030203" pitchFamily="34" charset="0"/>
                  </a:rPr>
                  <a:t>Location</a:t>
                </a:r>
              </a:p>
            </p:txBody>
          </p:sp>
          <p:pic>
            <p:nvPicPr>
              <p:cNvPr id="104" name="Graphic 103" descr="Earth globe: Africa and Europe with solid fill">
                <a:extLst>
                  <a:ext uri="{FF2B5EF4-FFF2-40B4-BE49-F238E27FC236}">
                    <a16:creationId xmlns:a16="http://schemas.microsoft.com/office/drawing/2014/main" id="{FE4E945E-3624-E3E4-A670-B2E733F432B9}"/>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638045" y="1207424"/>
                <a:ext cx="360000" cy="360000"/>
              </a:xfrm>
              <a:prstGeom prst="rect">
                <a:avLst/>
              </a:prstGeom>
            </p:spPr>
          </p:pic>
        </p:grpSp>
      </p:grpSp>
    </p:spTree>
    <p:extLst>
      <p:ext uri="{BB962C8B-B14F-4D97-AF65-F5344CB8AC3E}">
        <p14:creationId xmlns:p14="http://schemas.microsoft.com/office/powerpoint/2010/main" val="3611432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E35DF-91BF-340B-06A5-DA71962BF63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07E6884-EDFE-8B45-E643-B9591AA2D098}"/>
              </a:ext>
            </a:extLst>
          </p:cNvPr>
          <p:cNvSpPr>
            <a:spLocks noGrp="1"/>
          </p:cNvSpPr>
          <p:nvPr>
            <p:ph type="title"/>
          </p:nvPr>
        </p:nvSpPr>
        <p:spPr/>
        <p:txBody>
          <a:bodyPr>
            <a:normAutofit/>
          </a:bodyPr>
          <a:lstStyle/>
          <a:p>
            <a:r>
              <a:rPr lang="en-GB"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PROFESSIONAL ORGANIZATIONS</a:t>
            </a:r>
            <a:endParaRPr lang="en-GB" sz="2800">
              <a:solidFill>
                <a:schemeClr val="tx1"/>
              </a:solidFill>
            </a:endParaRPr>
          </a:p>
        </p:txBody>
      </p:sp>
      <p:grpSp>
        <p:nvGrpSpPr>
          <p:cNvPr id="2" name="Group 1">
            <a:extLst>
              <a:ext uri="{FF2B5EF4-FFF2-40B4-BE49-F238E27FC236}">
                <a16:creationId xmlns:a16="http://schemas.microsoft.com/office/drawing/2014/main" id="{760DCFA7-1387-BCC5-EE51-86240042226C}"/>
              </a:ext>
            </a:extLst>
          </p:cNvPr>
          <p:cNvGrpSpPr>
            <a:grpSpLocks/>
          </p:cNvGrpSpPr>
          <p:nvPr/>
        </p:nvGrpSpPr>
        <p:grpSpPr>
          <a:xfrm>
            <a:off x="1202746" y="2082260"/>
            <a:ext cx="3261735" cy="3487609"/>
            <a:chOff x="1202746" y="2082260"/>
            <a:chExt cx="3261735" cy="3487609"/>
          </a:xfrm>
        </p:grpSpPr>
        <p:sp>
          <p:nvSpPr>
            <p:cNvPr id="43" name="Freeform: Shape 42">
              <a:extLst>
                <a:ext uri="{FF2B5EF4-FFF2-40B4-BE49-F238E27FC236}">
                  <a16:creationId xmlns:a16="http://schemas.microsoft.com/office/drawing/2014/main" id="{062FEC8A-6A12-2702-A450-0AA1B9AEC2B4}"/>
                </a:ext>
                <a:ext uri="{C183D7F6-B498-43B3-948B-1728B52AA6E4}">
                  <adec:decorative xmlns:adec="http://schemas.microsoft.com/office/drawing/2017/decorative" val="1"/>
                </a:ext>
              </a:extLst>
            </p:cNvPr>
            <p:cNvSpPr>
              <a:spLocks/>
            </p:cNvSpPr>
            <p:nvPr/>
          </p:nvSpPr>
          <p:spPr>
            <a:xfrm>
              <a:off x="3103851" y="2352495"/>
              <a:ext cx="161740" cy="426575"/>
            </a:xfrm>
            <a:custGeom>
              <a:avLst/>
              <a:gdLst>
                <a:gd name="connsiteX0" fmla="*/ 122396 w 122396"/>
                <a:gd name="connsiteY0" fmla="*/ 0 h 345757"/>
                <a:gd name="connsiteX1" fmla="*/ 0 w 122396"/>
                <a:gd name="connsiteY1" fmla="*/ 345757 h 345757"/>
              </a:gdLst>
              <a:ahLst/>
              <a:cxnLst>
                <a:cxn ang="0">
                  <a:pos x="connsiteX0" y="connsiteY0"/>
                </a:cxn>
                <a:cxn ang="0">
                  <a:pos x="connsiteX1" y="connsiteY1"/>
                </a:cxn>
              </a:cxnLst>
              <a:rect l="l" t="t" r="r" b="b"/>
              <a:pathLst>
                <a:path w="122396" h="345757">
                  <a:moveTo>
                    <a:pt x="122396" y="0"/>
                  </a:moveTo>
                  <a:lnTo>
                    <a:pt x="0" y="345757"/>
                  </a:lnTo>
                </a:path>
              </a:pathLst>
            </a:custGeom>
            <a:solidFill>
              <a:schemeClr val="accent5"/>
            </a:solidFill>
            <a:ln w="85725" cap="rnd">
              <a:solidFill>
                <a:schemeClr val="accent6">
                  <a:lumMod val="50000"/>
                </a:schemeClr>
              </a:solidFill>
              <a:prstDash val="solid"/>
              <a:round/>
            </a:ln>
          </p:spPr>
          <p:txBody>
            <a:bodyPr rtlCol="0" anchor="ctr"/>
            <a:lstStyle/>
            <a:p>
              <a:endParaRPr lang="en-US"/>
            </a:p>
          </p:txBody>
        </p:sp>
        <p:sp>
          <p:nvSpPr>
            <p:cNvPr id="44" name="Freeform: Shape 43">
              <a:extLst>
                <a:ext uri="{FF2B5EF4-FFF2-40B4-BE49-F238E27FC236}">
                  <a16:creationId xmlns:a16="http://schemas.microsoft.com/office/drawing/2014/main" id="{37A457AB-01BF-1B8C-442A-2D11918877D4}"/>
                </a:ext>
                <a:ext uri="{C183D7F6-B498-43B3-948B-1728B52AA6E4}">
                  <adec:decorative xmlns:adec="http://schemas.microsoft.com/office/drawing/2017/decorative" val="1"/>
                </a:ext>
              </a:extLst>
            </p:cNvPr>
            <p:cNvSpPr>
              <a:spLocks/>
            </p:cNvSpPr>
            <p:nvPr/>
          </p:nvSpPr>
          <p:spPr>
            <a:xfrm>
              <a:off x="3638788" y="3066979"/>
              <a:ext cx="553818" cy="199774"/>
            </a:xfrm>
            <a:custGeom>
              <a:avLst/>
              <a:gdLst>
                <a:gd name="connsiteX0" fmla="*/ 0 w 419100"/>
                <a:gd name="connsiteY0" fmla="*/ 161925 h 161925"/>
                <a:gd name="connsiteX1" fmla="*/ 419100 w 419100"/>
                <a:gd name="connsiteY1" fmla="*/ 0 h 161925"/>
              </a:gdLst>
              <a:ahLst/>
              <a:cxnLst>
                <a:cxn ang="0">
                  <a:pos x="connsiteX0" y="connsiteY0"/>
                </a:cxn>
                <a:cxn ang="0">
                  <a:pos x="connsiteX1" y="connsiteY1"/>
                </a:cxn>
              </a:cxnLst>
              <a:rect l="l" t="t" r="r" b="b"/>
              <a:pathLst>
                <a:path w="419100" h="161925">
                  <a:moveTo>
                    <a:pt x="0" y="161925"/>
                  </a:moveTo>
                  <a:lnTo>
                    <a:pt x="419100" y="0"/>
                  </a:lnTo>
                </a:path>
              </a:pathLst>
            </a:custGeom>
            <a:solidFill>
              <a:schemeClr val="accent2"/>
            </a:solidFill>
            <a:ln w="85725" cap="rnd">
              <a:solidFill>
                <a:srgbClr val="107A40"/>
              </a:solidFill>
              <a:prstDash val="solid"/>
              <a:round/>
            </a:ln>
          </p:spPr>
          <p:txBody>
            <a:bodyPr rtlCol="0" anchor="ctr"/>
            <a:lstStyle/>
            <a:p>
              <a:endParaRPr lang="en-US"/>
            </a:p>
          </p:txBody>
        </p:sp>
        <p:sp>
          <p:nvSpPr>
            <p:cNvPr id="45" name="Freeform: Shape 44">
              <a:extLst>
                <a:ext uri="{FF2B5EF4-FFF2-40B4-BE49-F238E27FC236}">
                  <a16:creationId xmlns:a16="http://schemas.microsoft.com/office/drawing/2014/main" id="{5861275C-868F-99BD-BDCE-BCADAA1B6ABB}"/>
                </a:ext>
                <a:ext uri="{C183D7F6-B498-43B3-948B-1728B52AA6E4}">
                  <adec:decorative xmlns:adec="http://schemas.microsoft.com/office/drawing/2017/decorative" val="1"/>
                </a:ext>
              </a:extLst>
            </p:cNvPr>
            <p:cNvSpPr>
              <a:spLocks/>
            </p:cNvSpPr>
            <p:nvPr/>
          </p:nvSpPr>
          <p:spPr>
            <a:xfrm>
              <a:off x="3777243" y="4242120"/>
              <a:ext cx="453123" cy="176271"/>
            </a:xfrm>
            <a:custGeom>
              <a:avLst/>
              <a:gdLst>
                <a:gd name="connsiteX0" fmla="*/ 0 w 342900"/>
                <a:gd name="connsiteY0" fmla="*/ 0 h 142875"/>
                <a:gd name="connsiteX1" fmla="*/ 342900 w 342900"/>
                <a:gd name="connsiteY1" fmla="*/ 142875 h 142875"/>
              </a:gdLst>
              <a:ahLst/>
              <a:cxnLst>
                <a:cxn ang="0">
                  <a:pos x="connsiteX0" y="connsiteY0"/>
                </a:cxn>
                <a:cxn ang="0">
                  <a:pos x="connsiteX1" y="connsiteY1"/>
                </a:cxn>
              </a:cxnLst>
              <a:rect l="l" t="t" r="r" b="b"/>
              <a:pathLst>
                <a:path w="342900" h="142875">
                  <a:moveTo>
                    <a:pt x="0" y="0"/>
                  </a:moveTo>
                  <a:lnTo>
                    <a:pt x="342900" y="142875"/>
                  </a:lnTo>
                </a:path>
              </a:pathLst>
            </a:custGeom>
            <a:solidFill>
              <a:schemeClr val="accent4"/>
            </a:solidFill>
            <a:ln w="85725" cap="rnd">
              <a:solidFill>
                <a:schemeClr val="tx2"/>
              </a:solidFill>
              <a:prstDash val="solid"/>
              <a:round/>
            </a:ln>
          </p:spPr>
          <p:txBody>
            <a:bodyPr rtlCol="0" anchor="ctr"/>
            <a:lstStyle/>
            <a:p>
              <a:endParaRPr lang="en-US"/>
            </a:p>
          </p:txBody>
        </p:sp>
        <p:sp>
          <p:nvSpPr>
            <p:cNvPr id="46" name="Freeform: Shape 45">
              <a:extLst>
                <a:ext uri="{FF2B5EF4-FFF2-40B4-BE49-F238E27FC236}">
                  <a16:creationId xmlns:a16="http://schemas.microsoft.com/office/drawing/2014/main" id="{9A90C81A-FABE-8C44-DE34-1C7236C43834}"/>
                </a:ext>
                <a:ext uri="{C183D7F6-B498-43B3-948B-1728B52AA6E4}">
                  <adec:decorative xmlns:adec="http://schemas.microsoft.com/office/drawing/2017/decorative" val="1"/>
                </a:ext>
              </a:extLst>
            </p:cNvPr>
            <p:cNvSpPr>
              <a:spLocks/>
            </p:cNvSpPr>
            <p:nvPr/>
          </p:nvSpPr>
          <p:spPr>
            <a:xfrm>
              <a:off x="3160492" y="4864944"/>
              <a:ext cx="188802" cy="434802"/>
            </a:xfrm>
            <a:custGeom>
              <a:avLst/>
              <a:gdLst>
                <a:gd name="connsiteX0" fmla="*/ 0 w 142875"/>
                <a:gd name="connsiteY0" fmla="*/ 0 h 352425"/>
                <a:gd name="connsiteX1" fmla="*/ 142875 w 142875"/>
                <a:gd name="connsiteY1" fmla="*/ 352425 h 352425"/>
              </a:gdLst>
              <a:ahLst/>
              <a:cxnLst>
                <a:cxn ang="0">
                  <a:pos x="connsiteX0" y="connsiteY0"/>
                </a:cxn>
                <a:cxn ang="0">
                  <a:pos x="connsiteX1" y="connsiteY1"/>
                </a:cxn>
              </a:cxnLst>
              <a:rect l="l" t="t" r="r" b="b"/>
              <a:pathLst>
                <a:path w="142875" h="352425">
                  <a:moveTo>
                    <a:pt x="0" y="0"/>
                  </a:moveTo>
                  <a:lnTo>
                    <a:pt x="142875" y="352425"/>
                  </a:lnTo>
                </a:path>
              </a:pathLst>
            </a:custGeom>
            <a:solidFill>
              <a:schemeClr val="accent1"/>
            </a:solidFill>
            <a:ln w="85725" cap="rnd">
              <a:solidFill>
                <a:srgbClr val="873AC0"/>
              </a:solidFill>
              <a:prstDash val="solid"/>
              <a:round/>
            </a:ln>
          </p:spPr>
          <p:txBody>
            <a:bodyPr rtlCol="0" anchor="ctr"/>
            <a:lstStyle/>
            <a:p>
              <a:endParaRPr lang="en-US"/>
            </a:p>
          </p:txBody>
        </p:sp>
        <p:sp>
          <p:nvSpPr>
            <p:cNvPr id="47" name="Freeform: Shape 46">
              <a:extLst>
                <a:ext uri="{FF2B5EF4-FFF2-40B4-BE49-F238E27FC236}">
                  <a16:creationId xmlns:a16="http://schemas.microsoft.com/office/drawing/2014/main" id="{FF7F5F15-8CB4-F493-5E18-45508B108222}"/>
                </a:ext>
                <a:ext uri="{C183D7F6-B498-43B3-948B-1728B52AA6E4}">
                  <adec:decorative xmlns:adec="http://schemas.microsoft.com/office/drawing/2017/decorative" val="1"/>
                </a:ext>
              </a:extLst>
            </p:cNvPr>
            <p:cNvSpPr>
              <a:spLocks/>
            </p:cNvSpPr>
            <p:nvPr/>
          </p:nvSpPr>
          <p:spPr>
            <a:xfrm>
              <a:off x="1202746" y="2526533"/>
              <a:ext cx="2783940" cy="2599174"/>
            </a:xfrm>
            <a:custGeom>
              <a:avLst/>
              <a:gdLst>
                <a:gd name="connsiteX0" fmla="*/ 2106740 w 2106739"/>
                <a:gd name="connsiteY0" fmla="*/ 1053370 h 2106739"/>
                <a:gd name="connsiteX1" fmla="*/ 1053370 w 2106739"/>
                <a:gd name="connsiteY1" fmla="*/ 2106740 h 2106739"/>
                <a:gd name="connsiteX2" fmla="*/ 0 w 2106739"/>
                <a:gd name="connsiteY2" fmla="*/ 1053370 h 2106739"/>
                <a:gd name="connsiteX3" fmla="*/ 1053370 w 2106739"/>
                <a:gd name="connsiteY3" fmla="*/ 0 h 2106739"/>
                <a:gd name="connsiteX4" fmla="*/ 2106740 w 2106739"/>
                <a:gd name="connsiteY4" fmla="*/ 1053370 h 2106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739" h="2106739">
                  <a:moveTo>
                    <a:pt x="2106740" y="1053370"/>
                  </a:moveTo>
                  <a:cubicBezTo>
                    <a:pt x="2106740" y="1635130"/>
                    <a:pt x="1635130" y="2106740"/>
                    <a:pt x="1053370" y="2106740"/>
                  </a:cubicBezTo>
                  <a:cubicBezTo>
                    <a:pt x="471610" y="2106740"/>
                    <a:pt x="0" y="1635130"/>
                    <a:pt x="0" y="1053370"/>
                  </a:cubicBezTo>
                  <a:cubicBezTo>
                    <a:pt x="0" y="471610"/>
                    <a:pt x="471610" y="0"/>
                    <a:pt x="1053370" y="0"/>
                  </a:cubicBezTo>
                  <a:cubicBezTo>
                    <a:pt x="1635130" y="0"/>
                    <a:pt x="2106740" y="471610"/>
                    <a:pt x="2106740" y="1053370"/>
                  </a:cubicBezTo>
                  <a:close/>
                </a:path>
              </a:pathLst>
            </a:custGeom>
            <a:solidFill>
              <a:schemeClr val="accent1"/>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122B7962-795C-1E1B-C8A8-DC5CBB2EC4D4}"/>
                </a:ext>
                <a:ext uri="{C183D7F6-B498-43B3-948B-1728B52AA6E4}">
                  <adec:decorative xmlns:adec="http://schemas.microsoft.com/office/drawing/2017/decorative" val="1"/>
                </a:ext>
              </a:extLst>
            </p:cNvPr>
            <p:cNvSpPr>
              <a:spLocks/>
            </p:cNvSpPr>
            <p:nvPr/>
          </p:nvSpPr>
          <p:spPr>
            <a:xfrm>
              <a:off x="1521192" y="2823842"/>
              <a:ext cx="2147050" cy="2004554"/>
            </a:xfrm>
            <a:custGeom>
              <a:avLst/>
              <a:gdLst>
                <a:gd name="connsiteX0" fmla="*/ 1624775 w 1624774"/>
                <a:gd name="connsiteY0" fmla="*/ 812387 h 1624774"/>
                <a:gd name="connsiteX1" fmla="*/ 812387 w 1624774"/>
                <a:gd name="connsiteY1" fmla="*/ 1624775 h 1624774"/>
                <a:gd name="connsiteX2" fmla="*/ 0 w 1624774"/>
                <a:gd name="connsiteY2" fmla="*/ 812387 h 1624774"/>
                <a:gd name="connsiteX3" fmla="*/ 812387 w 1624774"/>
                <a:gd name="connsiteY3" fmla="*/ 0 h 1624774"/>
                <a:gd name="connsiteX4" fmla="*/ 1624775 w 1624774"/>
                <a:gd name="connsiteY4" fmla="*/ 812387 h 1624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4774" h="1624774">
                  <a:moveTo>
                    <a:pt x="1624775" y="812387"/>
                  </a:moveTo>
                  <a:cubicBezTo>
                    <a:pt x="1624775" y="1261056"/>
                    <a:pt x="1261056" y="1624775"/>
                    <a:pt x="812387" y="1624775"/>
                  </a:cubicBezTo>
                  <a:cubicBezTo>
                    <a:pt x="363718" y="1624775"/>
                    <a:pt x="0" y="1261056"/>
                    <a:pt x="0" y="812387"/>
                  </a:cubicBezTo>
                  <a:cubicBezTo>
                    <a:pt x="0" y="363718"/>
                    <a:pt x="363718" y="0"/>
                    <a:pt x="812387" y="0"/>
                  </a:cubicBezTo>
                  <a:cubicBezTo>
                    <a:pt x="1261057" y="0"/>
                    <a:pt x="1624775" y="363718"/>
                    <a:pt x="1624775" y="812387"/>
                  </a:cubicBezTo>
                  <a:close/>
                </a:path>
              </a:pathLst>
            </a:custGeom>
            <a:solidFill>
              <a:srgbClr val="FFFFFF"/>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4E9B71DA-BA96-E615-C07D-9D1AA0C58E9D}"/>
                </a:ext>
                <a:ext uri="{C183D7F6-B498-43B3-948B-1728B52AA6E4}">
                  <adec:decorative xmlns:adec="http://schemas.microsoft.com/office/drawing/2017/decorative" val="1"/>
                </a:ext>
              </a:extLst>
            </p:cNvPr>
            <p:cNvSpPr>
              <a:spLocks/>
            </p:cNvSpPr>
            <p:nvPr/>
          </p:nvSpPr>
          <p:spPr>
            <a:xfrm>
              <a:off x="1521192" y="2823842"/>
              <a:ext cx="2147050" cy="2004554"/>
            </a:xfrm>
            <a:custGeom>
              <a:avLst/>
              <a:gdLst>
                <a:gd name="connsiteX0" fmla="*/ 1624775 w 1624774"/>
                <a:gd name="connsiteY0" fmla="*/ 812387 h 1624774"/>
                <a:gd name="connsiteX1" fmla="*/ 812387 w 1624774"/>
                <a:gd name="connsiteY1" fmla="*/ 1624775 h 1624774"/>
                <a:gd name="connsiteX2" fmla="*/ 0 w 1624774"/>
                <a:gd name="connsiteY2" fmla="*/ 812387 h 1624774"/>
                <a:gd name="connsiteX3" fmla="*/ 812387 w 1624774"/>
                <a:gd name="connsiteY3" fmla="*/ 0 h 1624774"/>
                <a:gd name="connsiteX4" fmla="*/ 1624775 w 1624774"/>
                <a:gd name="connsiteY4" fmla="*/ 812387 h 1624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4774" h="1624774">
                  <a:moveTo>
                    <a:pt x="1624775" y="812387"/>
                  </a:moveTo>
                  <a:cubicBezTo>
                    <a:pt x="1624775" y="1261056"/>
                    <a:pt x="1261056" y="1624775"/>
                    <a:pt x="812387" y="1624775"/>
                  </a:cubicBezTo>
                  <a:cubicBezTo>
                    <a:pt x="363718" y="1624775"/>
                    <a:pt x="0" y="1261056"/>
                    <a:pt x="0" y="812387"/>
                  </a:cubicBezTo>
                  <a:cubicBezTo>
                    <a:pt x="0" y="363718"/>
                    <a:pt x="363718" y="0"/>
                    <a:pt x="812387" y="0"/>
                  </a:cubicBezTo>
                  <a:cubicBezTo>
                    <a:pt x="1261057" y="0"/>
                    <a:pt x="1624775" y="363718"/>
                    <a:pt x="1624775" y="812387"/>
                  </a:cubicBezTo>
                  <a:close/>
                </a:path>
              </a:pathLst>
            </a:custGeom>
            <a:noFill/>
            <a:ln w="4477" cap="flat">
              <a:solidFill>
                <a:srgbClr val="FFFFFF"/>
              </a:solid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4E548DC0-A8EF-D7DF-1D5D-C377695E519B}"/>
                </a:ext>
                <a:ext uri="{C183D7F6-B498-43B3-948B-1728B52AA6E4}">
                  <adec:decorative xmlns:adec="http://schemas.microsoft.com/office/drawing/2017/decorative" val="1"/>
                </a:ext>
              </a:extLst>
            </p:cNvPr>
            <p:cNvSpPr>
              <a:spLocks/>
            </p:cNvSpPr>
            <p:nvPr/>
          </p:nvSpPr>
          <p:spPr>
            <a:xfrm>
              <a:off x="2595974" y="2082260"/>
              <a:ext cx="1260691" cy="557204"/>
            </a:xfrm>
            <a:custGeom>
              <a:avLst/>
              <a:gdLst>
                <a:gd name="connsiteX0" fmla="*/ 66676 w 954024"/>
                <a:gd name="connsiteY0" fmla="*/ 57 h 451637"/>
                <a:gd name="connsiteX1" fmla="*/ 58 w 954024"/>
                <a:gd name="connsiteY1" fmla="*/ 61341 h 451637"/>
                <a:gd name="connsiteX2" fmla="*/ 1 w 954024"/>
                <a:gd name="connsiteY2" fmla="*/ 63970 h 451637"/>
                <a:gd name="connsiteX3" fmla="*/ 1 w 954024"/>
                <a:gd name="connsiteY3" fmla="*/ 63970 h 451637"/>
                <a:gd name="connsiteX4" fmla="*/ 60294 w 954024"/>
                <a:gd name="connsiteY4" fmla="*/ 127787 h 451637"/>
                <a:gd name="connsiteX5" fmla="*/ 855536 w 954024"/>
                <a:gd name="connsiteY5" fmla="*/ 451637 h 451637"/>
                <a:gd name="connsiteX6" fmla="*/ 954025 w 954024"/>
                <a:gd name="connsiteY6" fmla="*/ 368293 h 451637"/>
                <a:gd name="connsiteX7" fmla="*/ 66676 w 954024"/>
                <a:gd name="connsiteY7" fmla="*/ 57 h 45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024" h="451637">
                  <a:moveTo>
                    <a:pt x="66676" y="57"/>
                  </a:moveTo>
                  <a:cubicBezTo>
                    <a:pt x="31357" y="-1419"/>
                    <a:pt x="1525" y="26022"/>
                    <a:pt x="58" y="61341"/>
                  </a:cubicBezTo>
                  <a:cubicBezTo>
                    <a:pt x="20" y="62217"/>
                    <a:pt x="1" y="63093"/>
                    <a:pt x="1" y="63970"/>
                  </a:cubicBezTo>
                  <a:lnTo>
                    <a:pt x="1" y="63970"/>
                  </a:lnTo>
                  <a:cubicBezTo>
                    <a:pt x="-152" y="97926"/>
                    <a:pt x="26385" y="126006"/>
                    <a:pt x="60294" y="127787"/>
                  </a:cubicBezTo>
                  <a:cubicBezTo>
                    <a:pt x="354731" y="141084"/>
                    <a:pt x="635585" y="255460"/>
                    <a:pt x="855536" y="451637"/>
                  </a:cubicBezTo>
                  <a:lnTo>
                    <a:pt x="954025" y="368293"/>
                  </a:lnTo>
                  <a:cubicBezTo>
                    <a:pt x="710480" y="145437"/>
                    <a:pt x="396450" y="15116"/>
                    <a:pt x="66676" y="57"/>
                  </a:cubicBezTo>
                  <a:close/>
                </a:path>
              </a:pathLst>
            </a:custGeom>
            <a:solidFill>
              <a:srgbClr val="0070C0"/>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9638D934-553A-6022-5ECB-01BDE52D39A4}"/>
                </a:ext>
                <a:ext uri="{C183D7F6-B498-43B3-948B-1728B52AA6E4}">
                  <adec:decorative xmlns:adec="http://schemas.microsoft.com/office/drawing/2017/decorative" val="1"/>
                </a:ext>
              </a:extLst>
            </p:cNvPr>
            <p:cNvSpPr>
              <a:spLocks/>
            </p:cNvSpPr>
            <p:nvPr/>
          </p:nvSpPr>
          <p:spPr>
            <a:xfrm>
              <a:off x="2595310" y="4938390"/>
              <a:ext cx="1341282" cy="631479"/>
            </a:xfrm>
            <a:custGeom>
              <a:avLst/>
              <a:gdLst>
                <a:gd name="connsiteX0" fmla="*/ 59844 w 1015011"/>
                <a:gd name="connsiteY0" fmla="*/ 384143 h 511840"/>
                <a:gd name="connsiteX1" fmla="*/ 132 w 1015011"/>
                <a:gd name="connsiteY1" fmla="*/ 451990 h 511840"/>
                <a:gd name="connsiteX2" fmla="*/ 66702 w 1015011"/>
                <a:gd name="connsiteY2" fmla="*/ 511778 h 511840"/>
                <a:gd name="connsiteX3" fmla="*/ 1015011 w 1015011"/>
                <a:gd name="connsiteY3" fmla="*/ 83153 h 511840"/>
                <a:gd name="connsiteX4" fmla="*/ 917475 w 1015011"/>
                <a:gd name="connsiteY4" fmla="*/ 0 h 511840"/>
                <a:gd name="connsiteX5" fmla="*/ 59844 w 1015011"/>
                <a:gd name="connsiteY5" fmla="*/ 384143 h 51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5011" h="511840">
                  <a:moveTo>
                    <a:pt x="59844" y="384143"/>
                  </a:moveTo>
                  <a:cubicBezTo>
                    <a:pt x="24621" y="386391"/>
                    <a:pt x="-2116" y="416766"/>
                    <a:pt x="132" y="451990"/>
                  </a:cubicBezTo>
                  <a:cubicBezTo>
                    <a:pt x="2342" y="486728"/>
                    <a:pt x="31936" y="513302"/>
                    <a:pt x="66702" y="511778"/>
                  </a:cubicBezTo>
                  <a:cubicBezTo>
                    <a:pt x="425890" y="495014"/>
                    <a:pt x="765104" y="341690"/>
                    <a:pt x="1015011" y="83153"/>
                  </a:cubicBezTo>
                  <a:lnTo>
                    <a:pt x="917475" y="0"/>
                  </a:lnTo>
                  <a:cubicBezTo>
                    <a:pt x="690447" y="231867"/>
                    <a:pt x="384009" y="369132"/>
                    <a:pt x="59844" y="384143"/>
                  </a:cubicBezTo>
                  <a:close/>
                </a:path>
              </a:pathLst>
            </a:custGeom>
            <a:solidFill>
              <a:srgbClr val="873AC0"/>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3DFCD88-A2D9-8CBA-0A89-18F6ADBEF3FF}"/>
                </a:ext>
                <a:ext uri="{C183D7F6-B498-43B3-948B-1728B52AA6E4}">
                  <adec:decorative xmlns:adec="http://schemas.microsoft.com/office/drawing/2017/decorative" val="1"/>
                </a:ext>
              </a:extLst>
            </p:cNvPr>
            <p:cNvSpPr>
              <a:spLocks/>
            </p:cNvSpPr>
            <p:nvPr/>
          </p:nvSpPr>
          <p:spPr>
            <a:xfrm>
              <a:off x="3807703" y="3710486"/>
              <a:ext cx="656778" cy="1331080"/>
            </a:xfrm>
            <a:custGeom>
              <a:avLst/>
              <a:gdLst>
                <a:gd name="connsiteX0" fmla="*/ 493871 w 497015"/>
                <a:gd name="connsiteY0" fmla="*/ 0 h 1078896"/>
                <a:gd name="connsiteX1" fmla="*/ 365760 w 497015"/>
                <a:gd name="connsiteY1" fmla="*/ 0 h 1078896"/>
                <a:gd name="connsiteX2" fmla="*/ 369094 w 497015"/>
                <a:gd name="connsiteY2" fmla="*/ 93726 h 1078896"/>
                <a:gd name="connsiteX3" fmla="*/ 0 w 497015"/>
                <a:gd name="connsiteY3" fmla="*/ 995743 h 1078896"/>
                <a:gd name="connsiteX4" fmla="*/ 97536 w 497015"/>
                <a:gd name="connsiteY4" fmla="*/ 1078897 h 1078896"/>
                <a:gd name="connsiteX5" fmla="*/ 497015 w 497015"/>
                <a:gd name="connsiteY5" fmla="*/ 93726 h 1078896"/>
                <a:gd name="connsiteX6" fmla="*/ 493871 w 497015"/>
                <a:gd name="connsiteY6" fmla="*/ 0 h 107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015" h="1078896">
                  <a:moveTo>
                    <a:pt x="493871" y="0"/>
                  </a:moveTo>
                  <a:lnTo>
                    <a:pt x="365760" y="0"/>
                  </a:lnTo>
                  <a:cubicBezTo>
                    <a:pt x="367922" y="30985"/>
                    <a:pt x="369027" y="62227"/>
                    <a:pt x="369094" y="93726"/>
                  </a:cubicBezTo>
                  <a:cubicBezTo>
                    <a:pt x="369561" y="431254"/>
                    <a:pt x="236934" y="755361"/>
                    <a:pt x="0" y="995743"/>
                  </a:cubicBezTo>
                  <a:lnTo>
                    <a:pt x="97536" y="1078897"/>
                  </a:lnTo>
                  <a:cubicBezTo>
                    <a:pt x="354121" y="815197"/>
                    <a:pt x="497472" y="461658"/>
                    <a:pt x="497015" y="93726"/>
                  </a:cubicBezTo>
                  <a:cubicBezTo>
                    <a:pt x="497015" y="62198"/>
                    <a:pt x="495871" y="30956"/>
                    <a:pt x="493871" y="0"/>
                  </a:cubicBezTo>
                  <a:close/>
                </a:path>
              </a:pathLst>
            </a:custGeom>
            <a:solidFill>
              <a:schemeClr val="tx2"/>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E1374949-9F81-54C9-EF9B-D611C0CD1E93}"/>
                </a:ext>
                <a:ext uri="{C183D7F6-B498-43B3-948B-1728B52AA6E4}">
                  <adec:decorative xmlns:adec="http://schemas.microsoft.com/office/drawing/2017/decorative" val="1"/>
                </a:ext>
              </a:extLst>
            </p:cNvPr>
            <p:cNvSpPr>
              <a:spLocks/>
            </p:cNvSpPr>
            <p:nvPr/>
          </p:nvSpPr>
          <p:spPr>
            <a:xfrm>
              <a:off x="3725261" y="2536991"/>
              <a:ext cx="735066" cy="1173494"/>
            </a:xfrm>
            <a:custGeom>
              <a:avLst/>
              <a:gdLst>
                <a:gd name="connsiteX0" fmla="*/ 98488 w 556259"/>
                <a:gd name="connsiteY0" fmla="*/ 0 h 951166"/>
                <a:gd name="connsiteX1" fmla="*/ 0 w 556259"/>
                <a:gd name="connsiteY1" fmla="*/ 83344 h 951166"/>
                <a:gd name="connsiteX2" fmla="*/ 428149 w 556259"/>
                <a:gd name="connsiteY2" fmla="*/ 951167 h 951166"/>
                <a:gd name="connsiteX3" fmla="*/ 556260 w 556259"/>
                <a:gd name="connsiteY3" fmla="*/ 951167 h 951166"/>
                <a:gd name="connsiteX4" fmla="*/ 98488 w 556259"/>
                <a:gd name="connsiteY4" fmla="*/ 0 h 95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259" h="951166">
                  <a:moveTo>
                    <a:pt x="98488" y="0"/>
                  </a:moveTo>
                  <a:lnTo>
                    <a:pt x="0" y="83344"/>
                  </a:lnTo>
                  <a:cubicBezTo>
                    <a:pt x="250393" y="305743"/>
                    <a:pt x="404022" y="617134"/>
                    <a:pt x="428149" y="951167"/>
                  </a:cubicBezTo>
                  <a:lnTo>
                    <a:pt x="556260" y="951167"/>
                  </a:lnTo>
                  <a:cubicBezTo>
                    <a:pt x="532429" y="586835"/>
                    <a:pt x="368351" y="245916"/>
                    <a:pt x="98488" y="0"/>
                  </a:cubicBezTo>
                  <a:close/>
                </a:path>
              </a:pathLst>
            </a:custGeom>
            <a:solidFill>
              <a:srgbClr val="107A40"/>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D4AE7E52-34F7-681F-5893-DAF0F6E70CDE}"/>
                </a:ext>
                <a:ext uri="{C183D7F6-B498-43B3-948B-1728B52AA6E4}">
                  <adec:decorative xmlns:adec="http://schemas.microsoft.com/office/drawing/2017/decorative" val="1"/>
                </a:ext>
              </a:extLst>
            </p:cNvPr>
            <p:cNvSpPr>
              <a:spLocks/>
            </p:cNvSpPr>
            <p:nvPr/>
          </p:nvSpPr>
          <p:spPr>
            <a:xfrm>
              <a:off x="4070767" y="4224727"/>
              <a:ext cx="377603" cy="352542"/>
            </a:xfrm>
            <a:custGeom>
              <a:avLst/>
              <a:gdLst>
                <a:gd name="connsiteX0" fmla="*/ 285750 w 285750"/>
                <a:gd name="connsiteY0" fmla="*/ 142875 h 285750"/>
                <a:gd name="connsiteX1" fmla="*/ 142875 w 285750"/>
                <a:gd name="connsiteY1" fmla="*/ 285750 h 285750"/>
                <a:gd name="connsiteX2" fmla="*/ 0 w 285750"/>
                <a:gd name="connsiteY2" fmla="*/ 142875 h 285750"/>
                <a:gd name="connsiteX3" fmla="*/ 142875 w 285750"/>
                <a:gd name="connsiteY3" fmla="*/ 0 h 285750"/>
                <a:gd name="connsiteX4" fmla="*/ 285750 w 285750"/>
                <a:gd name="connsiteY4" fmla="*/ 142875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28575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solidFill>
              <a:srgbClr val="FFFFFF"/>
            </a:solidFill>
            <a:ln w="7429" cap="flat">
              <a:solidFill>
                <a:srgbClr val="FFFFFF"/>
              </a:solid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FCA0B0B2-5C88-C8F6-7FC2-E55ACCEFFCEA}"/>
                </a:ext>
                <a:ext uri="{C183D7F6-B498-43B3-948B-1728B52AA6E4}">
                  <adec:decorative xmlns:adec="http://schemas.microsoft.com/office/drawing/2017/decorative" val="1"/>
                </a:ext>
              </a:extLst>
            </p:cNvPr>
            <p:cNvSpPr>
              <a:spLocks/>
            </p:cNvSpPr>
            <p:nvPr/>
          </p:nvSpPr>
          <p:spPr>
            <a:xfrm>
              <a:off x="4123882" y="4274318"/>
              <a:ext cx="271369" cy="253359"/>
            </a:xfrm>
            <a:custGeom>
              <a:avLst/>
              <a:gdLst>
                <a:gd name="connsiteX0" fmla="*/ 205359 w 205358"/>
                <a:gd name="connsiteY0" fmla="*/ 102679 h 205358"/>
                <a:gd name="connsiteX1" fmla="*/ 102680 w 205358"/>
                <a:gd name="connsiteY1" fmla="*/ 205359 h 205358"/>
                <a:gd name="connsiteX2" fmla="*/ 0 w 205358"/>
                <a:gd name="connsiteY2" fmla="*/ 102679 h 205358"/>
                <a:gd name="connsiteX3" fmla="*/ 102680 w 205358"/>
                <a:gd name="connsiteY3" fmla="*/ 0 h 205358"/>
                <a:gd name="connsiteX4" fmla="*/ 205359 w 205358"/>
                <a:gd name="connsiteY4" fmla="*/ 102679 h 205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358" h="205358">
                  <a:moveTo>
                    <a:pt x="205359" y="102679"/>
                  </a:moveTo>
                  <a:cubicBezTo>
                    <a:pt x="205359" y="159388"/>
                    <a:pt x="159388" y="205359"/>
                    <a:pt x="102680" y="205359"/>
                  </a:cubicBezTo>
                  <a:cubicBezTo>
                    <a:pt x="45971" y="205359"/>
                    <a:pt x="0" y="159388"/>
                    <a:pt x="0" y="102679"/>
                  </a:cubicBezTo>
                  <a:cubicBezTo>
                    <a:pt x="0" y="45971"/>
                    <a:pt x="45971" y="0"/>
                    <a:pt x="102680" y="0"/>
                  </a:cubicBezTo>
                  <a:cubicBezTo>
                    <a:pt x="159388" y="0"/>
                    <a:pt x="205359" y="45971"/>
                    <a:pt x="205359" y="102679"/>
                  </a:cubicBezTo>
                  <a:close/>
                </a:path>
              </a:pathLst>
            </a:custGeom>
            <a:solidFill>
              <a:schemeClr val="tx2"/>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51411985-D69E-12C3-6A43-54829D942A52}"/>
                </a:ext>
                <a:ext uri="{C183D7F6-B498-43B3-948B-1728B52AA6E4}">
                  <adec:decorative xmlns:adec="http://schemas.microsoft.com/office/drawing/2017/decorative" val="1"/>
                </a:ext>
              </a:extLst>
            </p:cNvPr>
            <p:cNvSpPr>
              <a:spLocks/>
            </p:cNvSpPr>
            <p:nvPr/>
          </p:nvSpPr>
          <p:spPr>
            <a:xfrm>
              <a:off x="3186044" y="5162371"/>
              <a:ext cx="377603" cy="352542"/>
            </a:xfrm>
            <a:custGeom>
              <a:avLst/>
              <a:gdLst>
                <a:gd name="connsiteX0" fmla="*/ 285750 w 285750"/>
                <a:gd name="connsiteY0" fmla="*/ 142875 h 285750"/>
                <a:gd name="connsiteX1" fmla="*/ 142875 w 285750"/>
                <a:gd name="connsiteY1" fmla="*/ 285750 h 285750"/>
                <a:gd name="connsiteX2" fmla="*/ 0 w 285750"/>
                <a:gd name="connsiteY2" fmla="*/ 142875 h 285750"/>
                <a:gd name="connsiteX3" fmla="*/ 142875 w 285750"/>
                <a:gd name="connsiteY3" fmla="*/ 0 h 285750"/>
                <a:gd name="connsiteX4" fmla="*/ 285750 w 285750"/>
                <a:gd name="connsiteY4" fmla="*/ 142875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28575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solidFill>
              <a:srgbClr val="FFFFFF"/>
            </a:solidFill>
            <a:ln w="7429" cap="flat">
              <a:solidFill>
                <a:srgbClr val="FFFFFF"/>
              </a:solid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5CE7D6C9-0B90-8F78-077C-025F08A1BDBC}"/>
                </a:ext>
                <a:ext uri="{C183D7F6-B498-43B3-948B-1728B52AA6E4}">
                  <adec:decorative xmlns:adec="http://schemas.microsoft.com/office/drawing/2017/decorative" val="1"/>
                </a:ext>
              </a:extLst>
            </p:cNvPr>
            <p:cNvSpPr>
              <a:spLocks/>
            </p:cNvSpPr>
            <p:nvPr/>
          </p:nvSpPr>
          <p:spPr>
            <a:xfrm>
              <a:off x="3239159" y="5211962"/>
              <a:ext cx="271369" cy="253359"/>
            </a:xfrm>
            <a:custGeom>
              <a:avLst/>
              <a:gdLst>
                <a:gd name="connsiteX0" fmla="*/ 205359 w 205358"/>
                <a:gd name="connsiteY0" fmla="*/ 102679 h 205358"/>
                <a:gd name="connsiteX1" fmla="*/ 102680 w 205358"/>
                <a:gd name="connsiteY1" fmla="*/ 205359 h 205358"/>
                <a:gd name="connsiteX2" fmla="*/ 0 w 205358"/>
                <a:gd name="connsiteY2" fmla="*/ 102679 h 205358"/>
                <a:gd name="connsiteX3" fmla="*/ 102680 w 205358"/>
                <a:gd name="connsiteY3" fmla="*/ 0 h 205358"/>
                <a:gd name="connsiteX4" fmla="*/ 205359 w 205358"/>
                <a:gd name="connsiteY4" fmla="*/ 102679 h 205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358" h="205358">
                  <a:moveTo>
                    <a:pt x="205359" y="102679"/>
                  </a:moveTo>
                  <a:cubicBezTo>
                    <a:pt x="205359" y="159388"/>
                    <a:pt x="159388" y="205359"/>
                    <a:pt x="102680" y="205359"/>
                  </a:cubicBezTo>
                  <a:cubicBezTo>
                    <a:pt x="45971" y="205359"/>
                    <a:pt x="0" y="159388"/>
                    <a:pt x="0" y="102679"/>
                  </a:cubicBezTo>
                  <a:cubicBezTo>
                    <a:pt x="0" y="45971"/>
                    <a:pt x="45971" y="0"/>
                    <a:pt x="102680" y="0"/>
                  </a:cubicBezTo>
                  <a:cubicBezTo>
                    <a:pt x="159388" y="0"/>
                    <a:pt x="205359" y="45971"/>
                    <a:pt x="205359" y="102679"/>
                  </a:cubicBezTo>
                  <a:close/>
                </a:path>
              </a:pathLst>
            </a:custGeom>
            <a:solidFill>
              <a:srgbClr val="873AC0"/>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5D604351-8A62-C397-748F-A4EB3549AC09}"/>
                </a:ext>
                <a:ext uri="{C183D7F6-B498-43B3-948B-1728B52AA6E4}">
                  <adec:decorative xmlns:adec="http://schemas.microsoft.com/office/drawing/2017/decorative" val="1"/>
                </a:ext>
              </a:extLst>
            </p:cNvPr>
            <p:cNvSpPr>
              <a:spLocks/>
            </p:cNvSpPr>
            <p:nvPr/>
          </p:nvSpPr>
          <p:spPr>
            <a:xfrm>
              <a:off x="3998392" y="2917032"/>
              <a:ext cx="377603" cy="352542"/>
            </a:xfrm>
            <a:custGeom>
              <a:avLst/>
              <a:gdLst>
                <a:gd name="connsiteX0" fmla="*/ 285750 w 285750"/>
                <a:gd name="connsiteY0" fmla="*/ 142875 h 285750"/>
                <a:gd name="connsiteX1" fmla="*/ 142875 w 285750"/>
                <a:gd name="connsiteY1" fmla="*/ 285750 h 285750"/>
                <a:gd name="connsiteX2" fmla="*/ 0 w 285750"/>
                <a:gd name="connsiteY2" fmla="*/ 142875 h 285750"/>
                <a:gd name="connsiteX3" fmla="*/ 142875 w 285750"/>
                <a:gd name="connsiteY3" fmla="*/ 0 h 285750"/>
                <a:gd name="connsiteX4" fmla="*/ 285750 w 285750"/>
                <a:gd name="connsiteY4" fmla="*/ 142875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28575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solidFill>
              <a:srgbClr val="FFFFFF"/>
            </a:solidFill>
            <a:ln w="7429" cap="flat">
              <a:solidFill>
                <a:srgbClr val="FFFFFF"/>
              </a:solid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E9E43FF9-DE65-899C-FA82-990621E99300}"/>
                </a:ext>
                <a:ext uri="{C183D7F6-B498-43B3-948B-1728B52AA6E4}">
                  <adec:decorative xmlns:adec="http://schemas.microsoft.com/office/drawing/2017/decorative" val="1"/>
                </a:ext>
              </a:extLst>
            </p:cNvPr>
            <p:cNvSpPr>
              <a:spLocks/>
            </p:cNvSpPr>
            <p:nvPr/>
          </p:nvSpPr>
          <p:spPr>
            <a:xfrm rot="16780199">
              <a:off x="4060323" y="2957545"/>
              <a:ext cx="253360" cy="271370"/>
            </a:xfrm>
            <a:custGeom>
              <a:avLst/>
              <a:gdLst>
                <a:gd name="connsiteX0" fmla="*/ 205357 w 205359"/>
                <a:gd name="connsiteY0" fmla="*/ 102680 h 205359"/>
                <a:gd name="connsiteX1" fmla="*/ 102678 w 205359"/>
                <a:gd name="connsiteY1" fmla="*/ 205359 h 205359"/>
                <a:gd name="connsiteX2" fmla="*/ -2 w 205359"/>
                <a:gd name="connsiteY2" fmla="*/ 102680 h 205359"/>
                <a:gd name="connsiteX3" fmla="*/ 102678 w 205359"/>
                <a:gd name="connsiteY3" fmla="*/ 0 h 205359"/>
                <a:gd name="connsiteX4" fmla="*/ 205357 w 205359"/>
                <a:gd name="connsiteY4" fmla="*/ 102680 h 20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359" h="205359">
                  <a:moveTo>
                    <a:pt x="205357" y="102680"/>
                  </a:moveTo>
                  <a:cubicBezTo>
                    <a:pt x="205357" y="159388"/>
                    <a:pt x="159386" y="205359"/>
                    <a:pt x="102678" y="205359"/>
                  </a:cubicBezTo>
                  <a:cubicBezTo>
                    <a:pt x="45969" y="205359"/>
                    <a:pt x="-2" y="159388"/>
                    <a:pt x="-2" y="102680"/>
                  </a:cubicBezTo>
                  <a:cubicBezTo>
                    <a:pt x="-2" y="45971"/>
                    <a:pt x="45969" y="0"/>
                    <a:pt x="102678" y="0"/>
                  </a:cubicBezTo>
                  <a:cubicBezTo>
                    <a:pt x="159386" y="0"/>
                    <a:pt x="205357" y="45971"/>
                    <a:pt x="205357" y="102680"/>
                  </a:cubicBezTo>
                  <a:close/>
                </a:path>
              </a:pathLst>
            </a:custGeom>
            <a:solidFill>
              <a:srgbClr val="107A40"/>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74BF0BC5-5855-5320-D7C6-6A98E3E10854}"/>
                </a:ext>
                <a:ext uri="{C183D7F6-B498-43B3-948B-1728B52AA6E4}">
                  <adec:decorative xmlns:adec="http://schemas.microsoft.com/office/drawing/2017/decorative" val="1"/>
                </a:ext>
              </a:extLst>
            </p:cNvPr>
            <p:cNvSpPr>
              <a:spLocks/>
            </p:cNvSpPr>
            <p:nvPr/>
          </p:nvSpPr>
          <p:spPr>
            <a:xfrm>
              <a:off x="3107753" y="2094315"/>
              <a:ext cx="377602" cy="352542"/>
            </a:xfrm>
            <a:custGeom>
              <a:avLst/>
              <a:gdLst>
                <a:gd name="connsiteX0" fmla="*/ 285750 w 285749"/>
                <a:gd name="connsiteY0" fmla="*/ 142875 h 285750"/>
                <a:gd name="connsiteX1" fmla="*/ 142875 w 285749"/>
                <a:gd name="connsiteY1" fmla="*/ 285750 h 285750"/>
                <a:gd name="connsiteX2" fmla="*/ 0 w 285749"/>
                <a:gd name="connsiteY2" fmla="*/ 142875 h 285750"/>
                <a:gd name="connsiteX3" fmla="*/ 142875 w 285749"/>
                <a:gd name="connsiteY3" fmla="*/ 0 h 285750"/>
                <a:gd name="connsiteX4" fmla="*/ 285750 w 285749"/>
                <a:gd name="connsiteY4" fmla="*/ 142875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49" h="28575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solidFill>
              <a:srgbClr val="FFFFFF"/>
            </a:solidFill>
            <a:ln w="7429" cap="flat">
              <a:solidFill>
                <a:srgbClr val="FFFFFF"/>
              </a:solid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228B272D-1FA5-18ED-C900-7716AE85F4C1}"/>
                </a:ext>
                <a:ext uri="{C183D7F6-B498-43B3-948B-1728B52AA6E4}">
                  <adec:decorative xmlns:adec="http://schemas.microsoft.com/office/drawing/2017/decorative" val="1"/>
                </a:ext>
              </a:extLst>
            </p:cNvPr>
            <p:cNvSpPr>
              <a:spLocks/>
            </p:cNvSpPr>
            <p:nvPr/>
          </p:nvSpPr>
          <p:spPr>
            <a:xfrm>
              <a:off x="3160870" y="2143907"/>
              <a:ext cx="271370" cy="253359"/>
            </a:xfrm>
            <a:custGeom>
              <a:avLst/>
              <a:gdLst>
                <a:gd name="connsiteX0" fmla="*/ 205359 w 205359"/>
                <a:gd name="connsiteY0" fmla="*/ 102680 h 205358"/>
                <a:gd name="connsiteX1" fmla="*/ 102680 w 205359"/>
                <a:gd name="connsiteY1" fmla="*/ 205359 h 205358"/>
                <a:gd name="connsiteX2" fmla="*/ 0 w 205359"/>
                <a:gd name="connsiteY2" fmla="*/ 102680 h 205358"/>
                <a:gd name="connsiteX3" fmla="*/ 102680 w 205359"/>
                <a:gd name="connsiteY3" fmla="*/ 0 h 205358"/>
                <a:gd name="connsiteX4" fmla="*/ 205359 w 205359"/>
                <a:gd name="connsiteY4" fmla="*/ 102680 h 205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359" h="205358">
                  <a:moveTo>
                    <a:pt x="205359" y="102680"/>
                  </a:moveTo>
                  <a:cubicBezTo>
                    <a:pt x="205359" y="159388"/>
                    <a:pt x="159388" y="205359"/>
                    <a:pt x="102680" y="205359"/>
                  </a:cubicBezTo>
                  <a:cubicBezTo>
                    <a:pt x="45971" y="205359"/>
                    <a:pt x="0" y="159388"/>
                    <a:pt x="0" y="102680"/>
                  </a:cubicBezTo>
                  <a:cubicBezTo>
                    <a:pt x="0" y="45971"/>
                    <a:pt x="45971" y="0"/>
                    <a:pt x="102680" y="0"/>
                  </a:cubicBezTo>
                  <a:cubicBezTo>
                    <a:pt x="159388" y="0"/>
                    <a:pt x="205359" y="45971"/>
                    <a:pt x="205359" y="102680"/>
                  </a:cubicBezTo>
                  <a:close/>
                </a:path>
              </a:pathLst>
            </a:custGeom>
            <a:solidFill>
              <a:schemeClr val="accent6">
                <a:lumMod val="50000"/>
              </a:schemeClr>
            </a:solidFill>
            <a:ln w="9525" cap="flat">
              <a:noFill/>
              <a:prstDash val="solid"/>
              <a:miter/>
            </a:ln>
          </p:spPr>
          <p:txBody>
            <a:bodyPr rtlCol="0" anchor="ctr"/>
            <a:lstStyle/>
            <a:p>
              <a:endParaRPr lang="en-US"/>
            </a:p>
          </p:txBody>
        </p:sp>
        <p:pic>
          <p:nvPicPr>
            <p:cNvPr id="96" name="Graphic 95">
              <a:extLst>
                <a:ext uri="{FF2B5EF4-FFF2-40B4-BE49-F238E27FC236}">
                  <a16:creationId xmlns:a16="http://schemas.microsoft.com/office/drawing/2014/main" id="{A473F342-75F4-F9C5-A7F6-C25860614BB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88843" y="3217680"/>
              <a:ext cx="1262381" cy="1262381"/>
            </a:xfrm>
            <a:prstGeom prst="rect">
              <a:avLst/>
            </a:prstGeom>
          </p:spPr>
        </p:pic>
      </p:grpSp>
      <p:grpSp>
        <p:nvGrpSpPr>
          <p:cNvPr id="68" name="Group 67">
            <a:extLst>
              <a:ext uri="{FF2B5EF4-FFF2-40B4-BE49-F238E27FC236}">
                <a16:creationId xmlns:a16="http://schemas.microsoft.com/office/drawing/2014/main" id="{AC3715A3-E1AC-B0C2-4367-DB9AC83E2701}"/>
              </a:ext>
            </a:extLst>
          </p:cNvPr>
          <p:cNvGrpSpPr>
            <a:grpSpLocks/>
          </p:cNvGrpSpPr>
          <p:nvPr/>
        </p:nvGrpSpPr>
        <p:grpSpPr>
          <a:xfrm>
            <a:off x="3856665" y="5159827"/>
            <a:ext cx="6230291" cy="1045971"/>
            <a:chOff x="4577074" y="4941488"/>
            <a:chExt cx="6230291" cy="1045971"/>
          </a:xfrm>
        </p:grpSpPr>
        <p:sp>
          <p:nvSpPr>
            <p:cNvPr id="81" name="TextBox 80">
              <a:extLst>
                <a:ext uri="{FF2B5EF4-FFF2-40B4-BE49-F238E27FC236}">
                  <a16:creationId xmlns:a16="http://schemas.microsoft.com/office/drawing/2014/main" id="{D225A177-D947-CEB5-86A4-B5B0BE7CF27F}"/>
                </a:ext>
              </a:extLst>
            </p:cNvPr>
            <p:cNvSpPr txBox="1">
              <a:spLocks/>
            </p:cNvSpPr>
            <p:nvPr/>
          </p:nvSpPr>
          <p:spPr>
            <a:xfrm>
              <a:off x="7107112" y="5341128"/>
              <a:ext cx="3700253" cy="646331"/>
            </a:xfrm>
            <a:prstGeom prst="rect">
              <a:avLst/>
            </a:prstGeom>
            <a:noFill/>
          </p:spPr>
          <p:txBody>
            <a:bodyPr wrap="square" lIns="0" tIns="0" rIns="0" bIns="0" rtlCol="0">
              <a:spAutoFit/>
            </a:bodyPr>
            <a:lstStyle/>
            <a:p>
              <a:pPr lvl="0"/>
              <a:r>
                <a:rPr lang="en-US" sz="1400">
                  <a:latin typeface="Lato Light" panose="020F0502020204030203" pitchFamily="34" charset="0"/>
                  <a:ea typeface="Lato Light" panose="020F0502020204030203" pitchFamily="34" charset="0"/>
                  <a:cs typeface="Lato Light" panose="020F0502020204030203" pitchFamily="34" charset="0"/>
                </a:rPr>
                <a:t>The organization with the highest stakeholder employment was The </a:t>
              </a:r>
              <a:r>
                <a:rPr lang="en-GB" sz="1400">
                  <a:latin typeface="Lato Light" panose="020F0502020204030203" pitchFamily="34" charset="0"/>
                  <a:ea typeface="Lato Light" panose="020F0502020204030203" pitchFamily="34" charset="0"/>
                  <a:cs typeface="Lato Light" panose="020F0502020204030203" pitchFamily="34" charset="0"/>
                </a:rPr>
                <a:t>Spanish Society of Allergology and Clinical Immunology (605).</a:t>
              </a:r>
              <a:endParaRPr lang="en-US" sz="1400">
                <a:latin typeface="Lato Light" panose="020F0502020204030203" pitchFamily="34" charset="0"/>
                <a:ea typeface="Lato Light" panose="020F0502020204030203" pitchFamily="34" charset="0"/>
                <a:cs typeface="Lato Light" panose="020F0502020204030203" pitchFamily="34" charset="0"/>
              </a:endParaRPr>
            </a:p>
          </p:txBody>
        </p:sp>
        <p:grpSp>
          <p:nvGrpSpPr>
            <p:cNvPr id="67" name="Group 66">
              <a:extLst>
                <a:ext uri="{FF2B5EF4-FFF2-40B4-BE49-F238E27FC236}">
                  <a16:creationId xmlns:a16="http://schemas.microsoft.com/office/drawing/2014/main" id="{FDFE250B-EE8D-6FE9-8518-02CB8900A7ED}"/>
                </a:ext>
              </a:extLst>
            </p:cNvPr>
            <p:cNvGrpSpPr>
              <a:grpSpLocks/>
            </p:cNvGrpSpPr>
            <p:nvPr/>
          </p:nvGrpSpPr>
          <p:grpSpPr>
            <a:xfrm>
              <a:off x="4577074" y="4941488"/>
              <a:ext cx="2266179" cy="997298"/>
              <a:chOff x="4577074" y="4941488"/>
              <a:chExt cx="2266179" cy="997298"/>
            </a:xfrm>
          </p:grpSpPr>
          <p:sp>
            <p:nvSpPr>
              <p:cNvPr id="38" name="Freeform: Shape 37">
                <a:extLst>
                  <a:ext uri="{FF2B5EF4-FFF2-40B4-BE49-F238E27FC236}">
                    <a16:creationId xmlns:a16="http://schemas.microsoft.com/office/drawing/2014/main" id="{9AE2D043-0212-C1AB-45C1-094A2766280F}"/>
                  </a:ext>
                </a:extLst>
              </p:cNvPr>
              <p:cNvSpPr>
                <a:spLocks/>
              </p:cNvSpPr>
              <p:nvPr/>
            </p:nvSpPr>
            <p:spPr>
              <a:xfrm>
                <a:off x="4862474" y="5174358"/>
                <a:ext cx="1980779" cy="764428"/>
              </a:xfrm>
              <a:custGeom>
                <a:avLst/>
                <a:gdLst>
                  <a:gd name="connsiteX0" fmla="*/ 284416 w 1498949"/>
                  <a:gd name="connsiteY0" fmla="*/ 619601 h 619601"/>
                  <a:gd name="connsiteX1" fmla="*/ 0 w 1498949"/>
                  <a:gd name="connsiteY1" fmla="*/ 309753 h 619601"/>
                  <a:gd name="connsiteX2" fmla="*/ 284416 w 1498949"/>
                  <a:gd name="connsiteY2" fmla="*/ 0 h 619601"/>
                  <a:gd name="connsiteX3" fmla="*/ 1214533 w 1498949"/>
                  <a:gd name="connsiteY3" fmla="*/ 0 h 619601"/>
                  <a:gd name="connsiteX4" fmla="*/ 1498949 w 1498949"/>
                  <a:gd name="connsiteY4" fmla="*/ 309753 h 619601"/>
                  <a:gd name="connsiteX5" fmla="*/ 1214533 w 1498949"/>
                  <a:gd name="connsiteY5" fmla="*/ 619601 h 61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8949" h="619601">
                    <a:moveTo>
                      <a:pt x="284416" y="619601"/>
                    </a:moveTo>
                    <a:cubicBezTo>
                      <a:pt x="127540" y="619601"/>
                      <a:pt x="0" y="480631"/>
                      <a:pt x="0" y="309753"/>
                    </a:cubicBezTo>
                    <a:cubicBezTo>
                      <a:pt x="0" y="138874"/>
                      <a:pt x="127540" y="0"/>
                      <a:pt x="284416" y="0"/>
                    </a:cubicBezTo>
                    <a:lnTo>
                      <a:pt x="1214533" y="0"/>
                    </a:lnTo>
                    <a:cubicBezTo>
                      <a:pt x="1371409" y="0"/>
                      <a:pt x="1498949" y="138970"/>
                      <a:pt x="1498949" y="309753"/>
                    </a:cubicBezTo>
                    <a:cubicBezTo>
                      <a:pt x="1498949" y="480536"/>
                      <a:pt x="1371409" y="619601"/>
                      <a:pt x="1214533" y="619601"/>
                    </a:cubicBezTo>
                    <a:close/>
                  </a:path>
                </a:pathLst>
              </a:custGeom>
              <a:solidFill>
                <a:srgbClr val="873AC0"/>
              </a:solidFill>
              <a:ln w="9525" cap="flat">
                <a:noFill/>
                <a:prstDash val="solid"/>
                <a:miter/>
              </a:ln>
            </p:spPr>
            <p:txBody>
              <a:bodyPr rtlCol="0" anchor="ctr"/>
              <a:lstStyle/>
              <a:p>
                <a:endParaRPr lang="en-US"/>
              </a:p>
            </p:txBody>
          </p:sp>
          <p:sp>
            <p:nvSpPr>
              <p:cNvPr id="39" name="Rectangle: Rounded Corners 38">
                <a:extLst>
                  <a:ext uri="{FF2B5EF4-FFF2-40B4-BE49-F238E27FC236}">
                    <a16:creationId xmlns:a16="http://schemas.microsoft.com/office/drawing/2014/main" id="{06874FA3-D8E5-7DE1-7957-7847CC5C11F5}"/>
                  </a:ext>
                </a:extLst>
              </p:cNvPr>
              <p:cNvSpPr>
                <a:spLocks/>
              </p:cNvSpPr>
              <p:nvPr/>
            </p:nvSpPr>
            <p:spPr>
              <a:xfrm>
                <a:off x="4914080" y="5226887"/>
                <a:ext cx="1877567" cy="659370"/>
              </a:xfrm>
              <a:prstGeom prst="roundRect">
                <a:avLst>
                  <a:gd name="adj" fmla="val 50000"/>
                </a:avLst>
              </a:prstGeom>
              <a:solidFill>
                <a:srgbClr val="FFFFFF"/>
              </a:solidFill>
              <a:ln w="3810" cap="flat">
                <a:solidFill>
                  <a:srgbClr val="FFFFFF"/>
                </a:solid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0DFEE5CE-F1F3-F8FF-8C0A-A71E813F9E85}"/>
                  </a:ext>
                </a:extLst>
              </p:cNvPr>
              <p:cNvSpPr>
                <a:spLocks/>
              </p:cNvSpPr>
              <p:nvPr/>
            </p:nvSpPr>
            <p:spPr>
              <a:xfrm>
                <a:off x="4577074" y="4941488"/>
                <a:ext cx="632439" cy="730646"/>
              </a:xfrm>
              <a:custGeom>
                <a:avLst/>
                <a:gdLst>
                  <a:gd name="connsiteX0" fmla="*/ 520 w 478597"/>
                  <a:gd name="connsiteY0" fmla="*/ 223517 h 592219"/>
                  <a:gd name="connsiteX1" fmla="*/ 165778 w 478597"/>
                  <a:gd name="connsiteY1" fmla="*/ 466976 h 592219"/>
                  <a:gd name="connsiteX2" fmla="*/ 223404 w 478597"/>
                  <a:gd name="connsiteY2" fmla="*/ 582419 h 592219"/>
                  <a:gd name="connsiteX3" fmla="*/ 247322 w 478597"/>
                  <a:gd name="connsiteY3" fmla="*/ 590315 h 592219"/>
                  <a:gd name="connsiteX4" fmla="*/ 255218 w 478597"/>
                  <a:gd name="connsiteY4" fmla="*/ 582419 h 592219"/>
                  <a:gd name="connsiteX5" fmla="*/ 312939 w 478597"/>
                  <a:gd name="connsiteY5" fmla="*/ 466976 h 592219"/>
                  <a:gd name="connsiteX6" fmla="*/ 466911 w 478597"/>
                  <a:gd name="connsiteY6" fmla="*/ 165662 h 592219"/>
                  <a:gd name="connsiteX7" fmla="*/ 165588 w 478597"/>
                  <a:gd name="connsiteY7" fmla="*/ 11691 h 592219"/>
                  <a:gd name="connsiteX8" fmla="*/ 520 w 478597"/>
                  <a:gd name="connsiteY8" fmla="*/ 223517 h 59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597" h="592219">
                    <a:moveTo>
                      <a:pt x="520" y="223517"/>
                    </a:moveTo>
                    <a:cubicBezTo>
                      <a:pt x="-6672" y="332950"/>
                      <a:pt x="61422" y="433258"/>
                      <a:pt x="165778" y="466976"/>
                    </a:cubicBezTo>
                    <a:lnTo>
                      <a:pt x="223404" y="582419"/>
                    </a:lnTo>
                    <a:cubicBezTo>
                      <a:pt x="227834" y="591201"/>
                      <a:pt x="238540" y="594735"/>
                      <a:pt x="247322" y="590315"/>
                    </a:cubicBezTo>
                    <a:cubicBezTo>
                      <a:pt x="250732" y="588591"/>
                      <a:pt x="253504" y="585829"/>
                      <a:pt x="255218" y="582419"/>
                    </a:cubicBezTo>
                    <a:lnTo>
                      <a:pt x="312939" y="466976"/>
                    </a:lnTo>
                    <a:cubicBezTo>
                      <a:pt x="438660" y="426285"/>
                      <a:pt x="507592" y="291383"/>
                      <a:pt x="466911" y="165662"/>
                    </a:cubicBezTo>
                    <a:cubicBezTo>
                      <a:pt x="426220" y="39932"/>
                      <a:pt x="291308" y="-29000"/>
                      <a:pt x="165588" y="11691"/>
                    </a:cubicBezTo>
                    <a:cubicBezTo>
                      <a:pt x="72395" y="41856"/>
                      <a:pt x="6996" y="125772"/>
                      <a:pt x="520" y="223517"/>
                    </a:cubicBezTo>
                    <a:close/>
                  </a:path>
                </a:pathLst>
              </a:custGeom>
              <a:solidFill>
                <a:srgbClr val="873AC0"/>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4843EBB-911F-3105-A5D5-852418D49B2C}"/>
                  </a:ext>
                </a:extLst>
              </p:cNvPr>
              <p:cNvSpPr>
                <a:spLocks/>
              </p:cNvSpPr>
              <p:nvPr/>
            </p:nvSpPr>
            <p:spPr>
              <a:xfrm>
                <a:off x="4682484" y="5035170"/>
                <a:ext cx="421656" cy="393671"/>
              </a:xfrm>
              <a:custGeom>
                <a:avLst/>
                <a:gdLst>
                  <a:gd name="connsiteX0" fmla="*/ 319087 w 319087"/>
                  <a:gd name="connsiteY0" fmla="*/ 159544 h 319087"/>
                  <a:gd name="connsiteX1" fmla="*/ 159544 w 319087"/>
                  <a:gd name="connsiteY1" fmla="*/ 319088 h 319087"/>
                  <a:gd name="connsiteX2" fmla="*/ 0 w 319087"/>
                  <a:gd name="connsiteY2" fmla="*/ 159544 h 319087"/>
                  <a:gd name="connsiteX3" fmla="*/ 159544 w 319087"/>
                  <a:gd name="connsiteY3" fmla="*/ 0 h 319087"/>
                  <a:gd name="connsiteX4" fmla="*/ 319087 w 319087"/>
                  <a:gd name="connsiteY4" fmla="*/ 159544 h 319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087" h="319087">
                    <a:moveTo>
                      <a:pt x="319087" y="159544"/>
                    </a:moveTo>
                    <a:cubicBezTo>
                      <a:pt x="319087" y="247657"/>
                      <a:pt x="247657" y="319088"/>
                      <a:pt x="159544" y="319088"/>
                    </a:cubicBezTo>
                    <a:cubicBezTo>
                      <a:pt x="71430" y="319088"/>
                      <a:pt x="0" y="247657"/>
                      <a:pt x="0" y="159544"/>
                    </a:cubicBezTo>
                    <a:cubicBezTo>
                      <a:pt x="0" y="71430"/>
                      <a:pt x="71430" y="0"/>
                      <a:pt x="159544" y="0"/>
                    </a:cubicBezTo>
                    <a:cubicBezTo>
                      <a:pt x="247657" y="0"/>
                      <a:pt x="319087" y="71430"/>
                      <a:pt x="319087" y="159544"/>
                    </a:cubicBezTo>
                    <a:close/>
                  </a:path>
                </a:pathLst>
              </a:custGeom>
              <a:solidFill>
                <a:srgbClr val="FFFFFF"/>
              </a:solidFill>
              <a:ln w="6667" cap="flat">
                <a:solidFill>
                  <a:srgbClr val="FFFFFF"/>
                </a:solidFill>
                <a:prstDash val="solid"/>
                <a:miter/>
              </a:ln>
            </p:spPr>
            <p:txBody>
              <a:bodyPr rtlCol="0" anchor="ctr"/>
              <a:lstStyle/>
              <a:p>
                <a:endParaRPr lang="en-US"/>
              </a:p>
            </p:txBody>
          </p:sp>
          <p:sp>
            <p:nvSpPr>
              <p:cNvPr id="84" name="TextBox 83">
                <a:extLst>
                  <a:ext uri="{FF2B5EF4-FFF2-40B4-BE49-F238E27FC236}">
                    <a16:creationId xmlns:a16="http://schemas.microsoft.com/office/drawing/2014/main" id="{196F4D74-DA28-CB66-69A4-09847F0BC8DD}"/>
                  </a:ext>
                </a:extLst>
              </p:cNvPr>
              <p:cNvSpPr txBox="1">
                <a:spLocks/>
              </p:cNvSpPr>
              <p:nvPr/>
            </p:nvSpPr>
            <p:spPr>
              <a:xfrm>
                <a:off x="5214983" y="5442705"/>
                <a:ext cx="1342970" cy="246221"/>
              </a:xfrm>
              <a:prstGeom prst="rect">
                <a:avLst/>
              </a:prstGeom>
              <a:noFill/>
            </p:spPr>
            <p:txBody>
              <a:bodyPr wrap="square" lIns="0" tIns="0" rIns="0" bIns="0" rtlCol="0">
                <a:spAutoFit/>
              </a:bodyPr>
              <a:lstStyle/>
              <a:p>
                <a:pPr lvl="0" algn="ctr"/>
                <a:r>
                  <a:rPr lang="en-US" sz="1600" b="1">
                    <a:latin typeface="Lato ExtraBold" panose="020F0502020204030203" pitchFamily="34" charset="0"/>
                    <a:ea typeface="Lato ExtraBold" panose="020F0502020204030203" pitchFamily="34" charset="0"/>
                    <a:cs typeface="Lato ExtraBold" panose="020F0502020204030203" pitchFamily="34" charset="0"/>
                  </a:rPr>
                  <a:t>Organizations</a:t>
                </a:r>
              </a:p>
            </p:txBody>
          </p:sp>
          <p:pic>
            <p:nvPicPr>
              <p:cNvPr id="3" name="Graphic 2" descr="Hierarchy with solid fill">
                <a:extLst>
                  <a:ext uri="{FF2B5EF4-FFF2-40B4-BE49-F238E27FC236}">
                    <a16:creationId xmlns:a16="http://schemas.microsoft.com/office/drawing/2014/main" id="{DE09A515-D8C3-1FB1-10C4-BAD447367A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15548" y="5035170"/>
                <a:ext cx="360000" cy="360000"/>
              </a:xfrm>
              <a:prstGeom prst="rect">
                <a:avLst/>
              </a:prstGeom>
            </p:spPr>
          </p:pic>
        </p:grpSp>
      </p:grpSp>
      <p:grpSp>
        <p:nvGrpSpPr>
          <p:cNvPr id="37" name="Group 36">
            <a:extLst>
              <a:ext uri="{FF2B5EF4-FFF2-40B4-BE49-F238E27FC236}">
                <a16:creationId xmlns:a16="http://schemas.microsoft.com/office/drawing/2014/main" id="{2BAC5F13-CBE5-44B6-E5D4-1B210D172B55}"/>
              </a:ext>
            </a:extLst>
          </p:cNvPr>
          <p:cNvGrpSpPr>
            <a:grpSpLocks/>
          </p:cNvGrpSpPr>
          <p:nvPr/>
        </p:nvGrpSpPr>
        <p:grpSpPr>
          <a:xfrm>
            <a:off x="4577074" y="3868334"/>
            <a:ext cx="5509882" cy="997298"/>
            <a:chOff x="5735307" y="3687731"/>
            <a:chExt cx="5509882" cy="997298"/>
          </a:xfrm>
        </p:grpSpPr>
        <p:sp>
          <p:nvSpPr>
            <p:cNvPr id="80" name="TextBox 79">
              <a:extLst>
                <a:ext uri="{FF2B5EF4-FFF2-40B4-BE49-F238E27FC236}">
                  <a16:creationId xmlns:a16="http://schemas.microsoft.com/office/drawing/2014/main" id="{9F276DEF-CB73-73DC-263A-91674295CDFB}"/>
                </a:ext>
              </a:extLst>
            </p:cNvPr>
            <p:cNvSpPr txBox="1">
              <a:spLocks/>
            </p:cNvSpPr>
            <p:nvPr/>
          </p:nvSpPr>
          <p:spPr>
            <a:xfrm>
              <a:off x="8278945" y="3935090"/>
              <a:ext cx="2966244" cy="646331"/>
            </a:xfrm>
            <a:prstGeom prst="rect">
              <a:avLst/>
            </a:prstGeom>
            <a:noFill/>
          </p:spPr>
          <p:txBody>
            <a:bodyPr wrap="square" lIns="0" tIns="0" rIns="0" bIns="0" rtlCol="0">
              <a:spAutoFit/>
            </a:bodyPr>
            <a:lstStyle/>
            <a:p>
              <a:pPr lvl="0"/>
              <a:r>
                <a:rPr lang="en-US" sz="1400">
                  <a:latin typeface="Lato Light" panose="020F0502020204030203" pitchFamily="34" charset="0"/>
                  <a:ea typeface="Lato Light" panose="020F0502020204030203" pitchFamily="34" charset="0"/>
                  <a:cs typeface="Lato Light" panose="020F0502020204030203" pitchFamily="34" charset="0"/>
                </a:rPr>
                <a:t>1,590 KOLs have been captured within patient organizations alongside a further 8,021 stakeholders.</a:t>
              </a:r>
            </a:p>
          </p:txBody>
        </p:sp>
        <p:grpSp>
          <p:nvGrpSpPr>
            <p:cNvPr id="36" name="Group 35">
              <a:extLst>
                <a:ext uri="{FF2B5EF4-FFF2-40B4-BE49-F238E27FC236}">
                  <a16:creationId xmlns:a16="http://schemas.microsoft.com/office/drawing/2014/main" id="{240F4655-B571-819A-24D0-23B7DAFBCA37}"/>
                </a:ext>
              </a:extLst>
            </p:cNvPr>
            <p:cNvGrpSpPr>
              <a:grpSpLocks/>
            </p:cNvGrpSpPr>
            <p:nvPr/>
          </p:nvGrpSpPr>
          <p:grpSpPr>
            <a:xfrm>
              <a:off x="5735307" y="3687731"/>
              <a:ext cx="2295884" cy="997298"/>
              <a:chOff x="5735307" y="3687731"/>
              <a:chExt cx="2295884" cy="997298"/>
            </a:xfrm>
          </p:grpSpPr>
          <p:sp>
            <p:nvSpPr>
              <p:cNvPr id="28" name="Freeform: Shape 27">
                <a:extLst>
                  <a:ext uri="{FF2B5EF4-FFF2-40B4-BE49-F238E27FC236}">
                    <a16:creationId xmlns:a16="http://schemas.microsoft.com/office/drawing/2014/main" id="{FC099EF9-8ED0-77EC-5832-2688C624EB30}"/>
                  </a:ext>
                </a:extLst>
              </p:cNvPr>
              <p:cNvSpPr>
                <a:spLocks/>
              </p:cNvSpPr>
              <p:nvPr/>
            </p:nvSpPr>
            <p:spPr>
              <a:xfrm>
                <a:off x="6020582" y="3920601"/>
                <a:ext cx="2010609" cy="764428"/>
              </a:xfrm>
              <a:custGeom>
                <a:avLst/>
                <a:gdLst>
                  <a:gd name="connsiteX0" fmla="*/ 288703 w 1521523"/>
                  <a:gd name="connsiteY0" fmla="*/ 619601 h 619601"/>
                  <a:gd name="connsiteX1" fmla="*/ 0 w 1521523"/>
                  <a:gd name="connsiteY1" fmla="*/ 309753 h 619601"/>
                  <a:gd name="connsiteX2" fmla="*/ 288703 w 1521523"/>
                  <a:gd name="connsiteY2" fmla="*/ 0 h 619601"/>
                  <a:gd name="connsiteX3" fmla="*/ 1232821 w 1521523"/>
                  <a:gd name="connsiteY3" fmla="*/ 0 h 619601"/>
                  <a:gd name="connsiteX4" fmla="*/ 1521524 w 1521523"/>
                  <a:gd name="connsiteY4" fmla="*/ 309753 h 619601"/>
                  <a:gd name="connsiteX5" fmla="*/ 1232821 w 1521523"/>
                  <a:gd name="connsiteY5" fmla="*/ 619601 h 61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1523" h="619601">
                    <a:moveTo>
                      <a:pt x="288703" y="619601"/>
                    </a:moveTo>
                    <a:cubicBezTo>
                      <a:pt x="129540" y="619601"/>
                      <a:pt x="0" y="480631"/>
                      <a:pt x="0" y="309753"/>
                    </a:cubicBezTo>
                    <a:cubicBezTo>
                      <a:pt x="0" y="138874"/>
                      <a:pt x="129540" y="0"/>
                      <a:pt x="288703" y="0"/>
                    </a:cubicBezTo>
                    <a:lnTo>
                      <a:pt x="1232821" y="0"/>
                    </a:lnTo>
                    <a:cubicBezTo>
                      <a:pt x="1391983" y="0"/>
                      <a:pt x="1521524" y="138970"/>
                      <a:pt x="1521524" y="309753"/>
                    </a:cubicBezTo>
                    <a:cubicBezTo>
                      <a:pt x="1521524" y="480536"/>
                      <a:pt x="1391983" y="619601"/>
                      <a:pt x="1232821" y="619601"/>
                    </a:cubicBezTo>
                    <a:close/>
                  </a:path>
                </a:pathLst>
              </a:custGeom>
              <a:solidFill>
                <a:schemeClr val="tx2"/>
              </a:solidFill>
              <a:ln w="9525" cap="flat">
                <a:noFill/>
                <a:prstDash val="solid"/>
                <a:miter/>
              </a:ln>
            </p:spPr>
            <p:txBody>
              <a:bodyPr rtlCol="0" anchor="ctr"/>
              <a:lstStyle/>
              <a:p>
                <a:endParaRPr lang="en-US"/>
              </a:p>
            </p:txBody>
          </p:sp>
          <p:sp>
            <p:nvSpPr>
              <p:cNvPr id="29" name="Rectangle: Rounded Corners 28">
                <a:extLst>
                  <a:ext uri="{FF2B5EF4-FFF2-40B4-BE49-F238E27FC236}">
                    <a16:creationId xmlns:a16="http://schemas.microsoft.com/office/drawing/2014/main" id="{BE7B224F-9C8E-6E1C-3438-C5D96E83AB30}"/>
                  </a:ext>
                </a:extLst>
              </p:cNvPr>
              <p:cNvSpPr>
                <a:spLocks/>
              </p:cNvSpPr>
              <p:nvPr/>
            </p:nvSpPr>
            <p:spPr>
              <a:xfrm>
                <a:off x="6073069" y="3970560"/>
                <a:ext cx="1905762" cy="659370"/>
              </a:xfrm>
              <a:prstGeom prst="roundRect">
                <a:avLst>
                  <a:gd name="adj" fmla="val 50000"/>
                </a:avLst>
              </a:prstGeom>
              <a:solidFill>
                <a:srgbClr val="FFFFFF"/>
              </a:solidFill>
              <a:ln w="3810" cap="flat">
                <a:solidFill>
                  <a:srgbClr val="FFFFFF"/>
                </a:solid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B1789A-37B6-BD51-4532-71DA36D39D9F}"/>
                  </a:ext>
                </a:extLst>
              </p:cNvPr>
              <p:cNvSpPr>
                <a:spLocks/>
              </p:cNvSpPr>
              <p:nvPr/>
            </p:nvSpPr>
            <p:spPr>
              <a:xfrm>
                <a:off x="5735307" y="3687731"/>
                <a:ext cx="632441" cy="730673"/>
              </a:xfrm>
              <a:custGeom>
                <a:avLst/>
                <a:gdLst>
                  <a:gd name="connsiteX0" fmla="*/ 521 w 478598"/>
                  <a:gd name="connsiteY0" fmla="*/ 223517 h 592241"/>
                  <a:gd name="connsiteX1" fmla="*/ 165685 w 478598"/>
                  <a:gd name="connsiteY1" fmla="*/ 466976 h 592241"/>
                  <a:gd name="connsiteX2" fmla="*/ 223406 w 478598"/>
                  <a:gd name="connsiteY2" fmla="*/ 582324 h 592241"/>
                  <a:gd name="connsiteX3" fmla="*/ 247114 w 478598"/>
                  <a:gd name="connsiteY3" fmla="*/ 590430 h 592241"/>
                  <a:gd name="connsiteX4" fmla="*/ 255220 w 478598"/>
                  <a:gd name="connsiteY4" fmla="*/ 582324 h 592241"/>
                  <a:gd name="connsiteX5" fmla="*/ 312941 w 478598"/>
                  <a:gd name="connsiteY5" fmla="*/ 466976 h 592241"/>
                  <a:gd name="connsiteX6" fmla="*/ 466913 w 478598"/>
                  <a:gd name="connsiteY6" fmla="*/ 165662 h 592241"/>
                  <a:gd name="connsiteX7" fmla="*/ 165589 w 478598"/>
                  <a:gd name="connsiteY7" fmla="*/ 11691 h 592241"/>
                  <a:gd name="connsiteX8" fmla="*/ 521 w 478598"/>
                  <a:gd name="connsiteY8" fmla="*/ 223517 h 59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598" h="592241">
                    <a:moveTo>
                      <a:pt x="521" y="223517"/>
                    </a:moveTo>
                    <a:cubicBezTo>
                      <a:pt x="-6680" y="332921"/>
                      <a:pt x="61367" y="433229"/>
                      <a:pt x="165685" y="466976"/>
                    </a:cubicBezTo>
                    <a:lnTo>
                      <a:pt x="223406" y="582324"/>
                    </a:lnTo>
                    <a:cubicBezTo>
                      <a:pt x="227711" y="591106"/>
                      <a:pt x="238332" y="594735"/>
                      <a:pt x="247114" y="590430"/>
                    </a:cubicBezTo>
                    <a:cubicBezTo>
                      <a:pt x="250638" y="588706"/>
                      <a:pt x="253486" y="585848"/>
                      <a:pt x="255220" y="582324"/>
                    </a:cubicBezTo>
                    <a:lnTo>
                      <a:pt x="312941" y="466976"/>
                    </a:lnTo>
                    <a:cubicBezTo>
                      <a:pt x="438662" y="426285"/>
                      <a:pt x="507594" y="291383"/>
                      <a:pt x="466913" y="165662"/>
                    </a:cubicBezTo>
                    <a:cubicBezTo>
                      <a:pt x="426222" y="39932"/>
                      <a:pt x="291310" y="-29000"/>
                      <a:pt x="165589" y="11691"/>
                    </a:cubicBezTo>
                    <a:cubicBezTo>
                      <a:pt x="72397" y="41856"/>
                      <a:pt x="6998" y="125771"/>
                      <a:pt x="521" y="223517"/>
                    </a:cubicBezTo>
                    <a:close/>
                  </a:path>
                </a:pathLst>
              </a:custGeom>
              <a:solidFill>
                <a:schemeClr val="tx2"/>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FC56FCD-BB69-7ACA-E5DE-2A378A76BE34}"/>
                  </a:ext>
                </a:extLst>
              </p:cNvPr>
              <p:cNvSpPr>
                <a:spLocks/>
              </p:cNvSpPr>
              <p:nvPr/>
            </p:nvSpPr>
            <p:spPr>
              <a:xfrm>
                <a:off x="5835628" y="3781413"/>
                <a:ext cx="421656" cy="393671"/>
              </a:xfrm>
              <a:custGeom>
                <a:avLst/>
                <a:gdLst>
                  <a:gd name="connsiteX0" fmla="*/ 319088 w 319087"/>
                  <a:gd name="connsiteY0" fmla="*/ 159544 h 319087"/>
                  <a:gd name="connsiteX1" fmla="*/ 159544 w 319087"/>
                  <a:gd name="connsiteY1" fmla="*/ 319088 h 319087"/>
                  <a:gd name="connsiteX2" fmla="*/ 0 w 319087"/>
                  <a:gd name="connsiteY2" fmla="*/ 159544 h 319087"/>
                  <a:gd name="connsiteX3" fmla="*/ 159544 w 319087"/>
                  <a:gd name="connsiteY3" fmla="*/ 0 h 319087"/>
                  <a:gd name="connsiteX4" fmla="*/ 319088 w 319087"/>
                  <a:gd name="connsiteY4" fmla="*/ 159544 h 319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087" h="319087">
                    <a:moveTo>
                      <a:pt x="319088" y="159544"/>
                    </a:moveTo>
                    <a:cubicBezTo>
                      <a:pt x="319088" y="247657"/>
                      <a:pt x="247657" y="319088"/>
                      <a:pt x="159544" y="319088"/>
                    </a:cubicBezTo>
                    <a:cubicBezTo>
                      <a:pt x="71430" y="319088"/>
                      <a:pt x="0" y="247657"/>
                      <a:pt x="0" y="159544"/>
                    </a:cubicBezTo>
                    <a:cubicBezTo>
                      <a:pt x="0" y="71430"/>
                      <a:pt x="71430" y="0"/>
                      <a:pt x="159544" y="0"/>
                    </a:cubicBezTo>
                    <a:cubicBezTo>
                      <a:pt x="247657" y="0"/>
                      <a:pt x="319088" y="71430"/>
                      <a:pt x="319088" y="159544"/>
                    </a:cubicBezTo>
                    <a:close/>
                  </a:path>
                </a:pathLst>
              </a:custGeom>
              <a:solidFill>
                <a:srgbClr val="FFFFFF"/>
              </a:solidFill>
              <a:ln w="6667" cap="flat">
                <a:solidFill>
                  <a:srgbClr val="FFFFFF"/>
                </a:solidFill>
                <a:prstDash val="solid"/>
                <a:miter/>
              </a:ln>
            </p:spPr>
            <p:txBody>
              <a:bodyPr rtlCol="0" anchor="ctr"/>
              <a:lstStyle/>
              <a:p>
                <a:endParaRPr lang="en-US"/>
              </a:p>
            </p:txBody>
          </p:sp>
          <p:sp>
            <p:nvSpPr>
              <p:cNvPr id="83" name="TextBox 82">
                <a:extLst>
                  <a:ext uri="{FF2B5EF4-FFF2-40B4-BE49-F238E27FC236}">
                    <a16:creationId xmlns:a16="http://schemas.microsoft.com/office/drawing/2014/main" id="{BD432342-65A4-A9D8-5F6E-F7598636DE25}"/>
                  </a:ext>
                </a:extLst>
              </p:cNvPr>
              <p:cNvSpPr txBox="1">
                <a:spLocks/>
              </p:cNvSpPr>
              <p:nvPr/>
            </p:nvSpPr>
            <p:spPr>
              <a:xfrm>
                <a:off x="6477449" y="4220997"/>
                <a:ext cx="1088137" cy="246221"/>
              </a:xfrm>
              <a:prstGeom prst="rect">
                <a:avLst/>
              </a:prstGeom>
              <a:noFill/>
            </p:spPr>
            <p:txBody>
              <a:bodyPr wrap="square" lIns="0" tIns="0" rIns="0" bIns="0" rtlCol="0">
                <a:spAutoFit/>
              </a:bodyPr>
              <a:lstStyle/>
              <a:p>
                <a:pPr lvl="0" algn="ctr"/>
                <a:r>
                  <a:rPr lang="en-US" sz="1600" b="1">
                    <a:latin typeface="Lato ExtraBold" panose="020F0502020204030203" pitchFamily="34" charset="0"/>
                    <a:ea typeface="Lato ExtraBold" panose="020F0502020204030203" pitchFamily="34" charset="0"/>
                    <a:cs typeface="Lato ExtraBold" panose="020F0502020204030203" pitchFamily="34" charset="0"/>
                  </a:rPr>
                  <a:t>KOLs</a:t>
                </a:r>
              </a:p>
            </p:txBody>
          </p:sp>
          <p:pic>
            <p:nvPicPr>
              <p:cNvPr id="99" name="Graphic 98" descr="User Crown Male with solid fill">
                <a:extLst>
                  <a:ext uri="{FF2B5EF4-FFF2-40B4-BE49-F238E27FC236}">
                    <a16:creationId xmlns:a16="http://schemas.microsoft.com/office/drawing/2014/main" id="{A2D3EEF6-D42C-B856-6024-2441F7AE33F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68678" y="3821398"/>
                <a:ext cx="360000" cy="360000"/>
              </a:xfrm>
              <a:prstGeom prst="rect">
                <a:avLst/>
              </a:prstGeom>
            </p:spPr>
          </p:pic>
        </p:grpSp>
      </p:grpSp>
      <p:grpSp>
        <p:nvGrpSpPr>
          <p:cNvPr id="26" name="Group 25">
            <a:extLst>
              <a:ext uri="{FF2B5EF4-FFF2-40B4-BE49-F238E27FC236}">
                <a16:creationId xmlns:a16="http://schemas.microsoft.com/office/drawing/2014/main" id="{51CEE16B-0E91-FC04-C8A7-57719755A96C}"/>
              </a:ext>
            </a:extLst>
          </p:cNvPr>
          <p:cNvGrpSpPr>
            <a:grpSpLocks/>
          </p:cNvGrpSpPr>
          <p:nvPr/>
        </p:nvGrpSpPr>
        <p:grpSpPr>
          <a:xfrm>
            <a:off x="4454337" y="2505459"/>
            <a:ext cx="5485404" cy="1067757"/>
            <a:chOff x="5682316" y="2412350"/>
            <a:chExt cx="5485404" cy="1067757"/>
          </a:xfrm>
        </p:grpSpPr>
        <p:sp>
          <p:nvSpPr>
            <p:cNvPr id="17" name="Freeform: Shape 16">
              <a:extLst>
                <a:ext uri="{FF2B5EF4-FFF2-40B4-BE49-F238E27FC236}">
                  <a16:creationId xmlns:a16="http://schemas.microsoft.com/office/drawing/2014/main" id="{A1476394-8A46-F058-8139-8E302C5A1384}"/>
                </a:ext>
              </a:extLst>
            </p:cNvPr>
            <p:cNvSpPr>
              <a:spLocks/>
            </p:cNvSpPr>
            <p:nvPr/>
          </p:nvSpPr>
          <p:spPr>
            <a:xfrm>
              <a:off x="5945817" y="2649100"/>
              <a:ext cx="1998148" cy="757847"/>
            </a:xfrm>
            <a:custGeom>
              <a:avLst/>
              <a:gdLst>
                <a:gd name="connsiteX0" fmla="*/ 285274 w 1512093"/>
                <a:gd name="connsiteY0" fmla="*/ 613886 h 614267"/>
                <a:gd name="connsiteX1" fmla="*/ 0 w 1512093"/>
                <a:gd name="connsiteY1" fmla="*/ 306705 h 614267"/>
                <a:gd name="connsiteX2" fmla="*/ 285274 w 1512093"/>
                <a:gd name="connsiteY2" fmla="*/ 0 h 614267"/>
                <a:gd name="connsiteX3" fmla="*/ 1226344 w 1512093"/>
                <a:gd name="connsiteY3" fmla="*/ 0 h 614267"/>
                <a:gd name="connsiteX4" fmla="*/ 1512094 w 1512093"/>
                <a:gd name="connsiteY4" fmla="*/ 307086 h 614267"/>
                <a:gd name="connsiteX5" fmla="*/ 1226344 w 1512093"/>
                <a:gd name="connsiteY5" fmla="*/ 614267 h 61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093" h="614267">
                  <a:moveTo>
                    <a:pt x="285274" y="613886"/>
                  </a:moveTo>
                  <a:cubicBezTo>
                    <a:pt x="128016" y="613886"/>
                    <a:pt x="0" y="476059"/>
                    <a:pt x="0" y="306705"/>
                  </a:cubicBezTo>
                  <a:cubicBezTo>
                    <a:pt x="0" y="137350"/>
                    <a:pt x="128016" y="0"/>
                    <a:pt x="285274" y="0"/>
                  </a:cubicBezTo>
                  <a:lnTo>
                    <a:pt x="1226344" y="0"/>
                  </a:lnTo>
                  <a:cubicBezTo>
                    <a:pt x="1383602" y="0"/>
                    <a:pt x="1512094" y="137732"/>
                    <a:pt x="1512094" y="307086"/>
                  </a:cubicBezTo>
                  <a:cubicBezTo>
                    <a:pt x="1512094" y="476441"/>
                    <a:pt x="1384078" y="614267"/>
                    <a:pt x="1226344" y="614267"/>
                  </a:cubicBezTo>
                  <a:close/>
                </a:path>
              </a:pathLst>
            </a:custGeom>
            <a:solidFill>
              <a:srgbClr val="107A40"/>
            </a:solidFill>
            <a:ln w="9525" cap="flat">
              <a:noFill/>
              <a:prstDash val="solid"/>
              <a:miter/>
            </a:ln>
          </p:spPr>
          <p:txBody>
            <a:bodyPr rtlCol="0" anchor="ctr"/>
            <a:lstStyle/>
            <a:p>
              <a:endParaRPr lang="en-US"/>
            </a:p>
          </p:txBody>
        </p:sp>
        <p:sp>
          <p:nvSpPr>
            <p:cNvPr id="18" name="Rectangle: Rounded Corners 17">
              <a:extLst>
                <a:ext uri="{FF2B5EF4-FFF2-40B4-BE49-F238E27FC236}">
                  <a16:creationId xmlns:a16="http://schemas.microsoft.com/office/drawing/2014/main" id="{1789B793-8BFE-5722-111E-26426372DBA5}"/>
                </a:ext>
              </a:extLst>
            </p:cNvPr>
            <p:cNvSpPr>
              <a:spLocks/>
            </p:cNvSpPr>
            <p:nvPr/>
          </p:nvSpPr>
          <p:spPr>
            <a:xfrm>
              <a:off x="5994779" y="2695298"/>
              <a:ext cx="1899593" cy="659370"/>
            </a:xfrm>
            <a:prstGeom prst="roundRect">
              <a:avLst>
                <a:gd name="adj" fmla="val 50000"/>
              </a:avLst>
            </a:prstGeom>
            <a:solidFill>
              <a:srgbClr val="FFFFFF"/>
            </a:solidFill>
            <a:ln w="3810" cap="flat">
              <a:solidFill>
                <a:srgbClr val="FFFFFF"/>
              </a:solid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5D6DBA2-5D21-BF85-F0CF-09457ED13DFC}"/>
                </a:ext>
              </a:extLst>
            </p:cNvPr>
            <p:cNvSpPr>
              <a:spLocks/>
            </p:cNvSpPr>
            <p:nvPr/>
          </p:nvSpPr>
          <p:spPr>
            <a:xfrm>
              <a:off x="5682316" y="2412350"/>
              <a:ext cx="632441" cy="730646"/>
            </a:xfrm>
            <a:custGeom>
              <a:avLst/>
              <a:gdLst>
                <a:gd name="connsiteX0" fmla="*/ 521 w 478598"/>
                <a:gd name="connsiteY0" fmla="*/ 223612 h 592219"/>
                <a:gd name="connsiteX1" fmla="*/ 165685 w 478598"/>
                <a:gd name="connsiteY1" fmla="*/ 467071 h 592219"/>
                <a:gd name="connsiteX2" fmla="*/ 223406 w 478598"/>
                <a:gd name="connsiteY2" fmla="*/ 582419 h 592219"/>
                <a:gd name="connsiteX3" fmla="*/ 247323 w 478598"/>
                <a:gd name="connsiteY3" fmla="*/ 590315 h 592219"/>
                <a:gd name="connsiteX4" fmla="*/ 255220 w 478598"/>
                <a:gd name="connsiteY4" fmla="*/ 582419 h 592219"/>
                <a:gd name="connsiteX5" fmla="*/ 312941 w 478598"/>
                <a:gd name="connsiteY5" fmla="*/ 466976 h 592219"/>
                <a:gd name="connsiteX6" fmla="*/ 466913 w 478598"/>
                <a:gd name="connsiteY6" fmla="*/ 165662 h 592219"/>
                <a:gd name="connsiteX7" fmla="*/ 165589 w 478598"/>
                <a:gd name="connsiteY7" fmla="*/ 11691 h 592219"/>
                <a:gd name="connsiteX8" fmla="*/ 521 w 478598"/>
                <a:gd name="connsiteY8" fmla="*/ 223517 h 59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598" h="592219">
                  <a:moveTo>
                    <a:pt x="521" y="223612"/>
                  </a:moveTo>
                  <a:cubicBezTo>
                    <a:pt x="-6680" y="333016"/>
                    <a:pt x="61367" y="433324"/>
                    <a:pt x="165685" y="467071"/>
                  </a:cubicBezTo>
                  <a:lnTo>
                    <a:pt x="223406" y="582419"/>
                  </a:lnTo>
                  <a:cubicBezTo>
                    <a:pt x="227835" y="591201"/>
                    <a:pt x="238541" y="594735"/>
                    <a:pt x="247323" y="590315"/>
                  </a:cubicBezTo>
                  <a:cubicBezTo>
                    <a:pt x="250733" y="588591"/>
                    <a:pt x="253505" y="585829"/>
                    <a:pt x="255220" y="582419"/>
                  </a:cubicBezTo>
                  <a:lnTo>
                    <a:pt x="312941" y="466976"/>
                  </a:lnTo>
                  <a:cubicBezTo>
                    <a:pt x="438662" y="426285"/>
                    <a:pt x="507594" y="291383"/>
                    <a:pt x="466913" y="165662"/>
                  </a:cubicBezTo>
                  <a:cubicBezTo>
                    <a:pt x="426222" y="39932"/>
                    <a:pt x="291310" y="-29000"/>
                    <a:pt x="165589" y="11691"/>
                  </a:cubicBezTo>
                  <a:cubicBezTo>
                    <a:pt x="72397" y="41856"/>
                    <a:pt x="6998" y="125771"/>
                    <a:pt x="521" y="223517"/>
                  </a:cubicBezTo>
                  <a:close/>
                </a:path>
              </a:pathLst>
            </a:custGeom>
            <a:solidFill>
              <a:srgbClr val="107A40"/>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2A58900-8F2C-6BE5-7E33-D373D44DB6A6}"/>
                </a:ext>
              </a:extLst>
            </p:cNvPr>
            <p:cNvSpPr>
              <a:spLocks/>
            </p:cNvSpPr>
            <p:nvPr/>
          </p:nvSpPr>
          <p:spPr>
            <a:xfrm>
              <a:off x="5782636" y="2510903"/>
              <a:ext cx="421656" cy="393671"/>
            </a:xfrm>
            <a:custGeom>
              <a:avLst/>
              <a:gdLst>
                <a:gd name="connsiteX0" fmla="*/ 319087 w 319087"/>
                <a:gd name="connsiteY0" fmla="*/ 159544 h 319087"/>
                <a:gd name="connsiteX1" fmla="*/ 159544 w 319087"/>
                <a:gd name="connsiteY1" fmla="*/ 319088 h 319087"/>
                <a:gd name="connsiteX2" fmla="*/ 0 w 319087"/>
                <a:gd name="connsiteY2" fmla="*/ 159544 h 319087"/>
                <a:gd name="connsiteX3" fmla="*/ 159544 w 319087"/>
                <a:gd name="connsiteY3" fmla="*/ 0 h 319087"/>
                <a:gd name="connsiteX4" fmla="*/ 319087 w 319087"/>
                <a:gd name="connsiteY4" fmla="*/ 159544 h 319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087" h="319087">
                  <a:moveTo>
                    <a:pt x="319087" y="159544"/>
                  </a:moveTo>
                  <a:cubicBezTo>
                    <a:pt x="319087" y="247657"/>
                    <a:pt x="247657" y="319088"/>
                    <a:pt x="159544" y="319088"/>
                  </a:cubicBezTo>
                  <a:cubicBezTo>
                    <a:pt x="71430" y="319088"/>
                    <a:pt x="0" y="247657"/>
                    <a:pt x="0" y="159544"/>
                  </a:cubicBezTo>
                  <a:cubicBezTo>
                    <a:pt x="0" y="71430"/>
                    <a:pt x="71430" y="0"/>
                    <a:pt x="159544" y="0"/>
                  </a:cubicBezTo>
                  <a:cubicBezTo>
                    <a:pt x="247657" y="0"/>
                    <a:pt x="319087" y="71430"/>
                    <a:pt x="319087" y="159544"/>
                  </a:cubicBezTo>
                  <a:close/>
                </a:path>
              </a:pathLst>
            </a:custGeom>
            <a:solidFill>
              <a:srgbClr val="FFFFFF"/>
            </a:solidFill>
            <a:ln w="6667" cap="flat">
              <a:solidFill>
                <a:srgbClr val="FFFFFF"/>
              </a:solidFill>
              <a:prstDash val="solid"/>
              <a:miter/>
            </a:ln>
          </p:spPr>
          <p:txBody>
            <a:bodyPr rtlCol="0" anchor="ctr"/>
            <a:lstStyle/>
            <a:p>
              <a:endParaRPr lang="en-US"/>
            </a:p>
          </p:txBody>
        </p:sp>
        <p:sp>
          <p:nvSpPr>
            <p:cNvPr id="79" name="TextBox 78">
              <a:extLst>
                <a:ext uri="{FF2B5EF4-FFF2-40B4-BE49-F238E27FC236}">
                  <a16:creationId xmlns:a16="http://schemas.microsoft.com/office/drawing/2014/main" id="{54164AC9-A271-B593-50C1-E0B0473ACC98}"/>
                </a:ext>
              </a:extLst>
            </p:cNvPr>
            <p:cNvSpPr txBox="1">
              <a:spLocks/>
            </p:cNvSpPr>
            <p:nvPr/>
          </p:nvSpPr>
          <p:spPr>
            <a:xfrm>
              <a:off x="8201476" y="2618333"/>
              <a:ext cx="2966244" cy="861774"/>
            </a:xfrm>
            <a:prstGeom prst="rect">
              <a:avLst/>
            </a:prstGeom>
            <a:noFill/>
          </p:spPr>
          <p:txBody>
            <a:bodyPr wrap="square" lIns="0" tIns="0" rIns="0" bIns="0" rtlCol="0">
              <a:spAutoFit/>
            </a:bodyPr>
            <a:lstStyle/>
            <a:p>
              <a:pPr lvl="0"/>
              <a:r>
                <a:rPr lang="en-GB" sz="1400">
                  <a:latin typeface="Lato Light" panose="020F0502020204030203" pitchFamily="34" charset="0"/>
                  <a:ea typeface="Lato Light" panose="020F0502020204030203" pitchFamily="34" charset="0"/>
                  <a:cs typeface="Lato Light" panose="020F0502020204030203" pitchFamily="34" charset="0"/>
                </a:rPr>
                <a:t>USA had the most KOLs active within patient organizations (216), followed by 177 in Japan and 163 in international organizations.</a:t>
              </a:r>
            </a:p>
          </p:txBody>
        </p:sp>
        <p:sp>
          <p:nvSpPr>
            <p:cNvPr id="82" name="TextBox 81">
              <a:extLst>
                <a:ext uri="{FF2B5EF4-FFF2-40B4-BE49-F238E27FC236}">
                  <a16:creationId xmlns:a16="http://schemas.microsoft.com/office/drawing/2014/main" id="{D289F4B5-13A2-9A0A-CAAE-0A9D5B7E8017}"/>
                </a:ext>
              </a:extLst>
            </p:cNvPr>
            <p:cNvSpPr txBox="1">
              <a:spLocks/>
            </p:cNvSpPr>
            <p:nvPr/>
          </p:nvSpPr>
          <p:spPr>
            <a:xfrm>
              <a:off x="6477449" y="2931353"/>
              <a:ext cx="1088137" cy="246221"/>
            </a:xfrm>
            <a:prstGeom prst="rect">
              <a:avLst/>
            </a:prstGeom>
            <a:noFill/>
          </p:spPr>
          <p:txBody>
            <a:bodyPr wrap="square" lIns="0" tIns="0" rIns="0" bIns="0" rtlCol="0">
              <a:spAutoFit/>
            </a:bodyPr>
            <a:lstStyle/>
            <a:p>
              <a:pPr lvl="0" algn="ctr"/>
              <a:r>
                <a:rPr lang="en-US" sz="1600" b="1">
                  <a:latin typeface="Lato ExtraBold" panose="020F0502020204030203" pitchFamily="34" charset="0"/>
                  <a:ea typeface="Lato ExtraBold" panose="020F0502020204030203" pitchFamily="34" charset="0"/>
                  <a:cs typeface="Lato ExtraBold" panose="020F0502020204030203" pitchFamily="34" charset="0"/>
                </a:rPr>
                <a:t>Markets</a:t>
              </a:r>
            </a:p>
          </p:txBody>
        </p:sp>
        <p:pic>
          <p:nvPicPr>
            <p:cNvPr id="103" name="Graphic 102" descr="Map with pin with solid fill">
              <a:extLst>
                <a:ext uri="{FF2B5EF4-FFF2-40B4-BE49-F238E27FC236}">
                  <a16:creationId xmlns:a16="http://schemas.microsoft.com/office/drawing/2014/main" id="{B16BBD3E-D82B-68F7-323D-A811A344805D}"/>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817459" y="2524942"/>
              <a:ext cx="360000" cy="360000"/>
            </a:xfrm>
            <a:prstGeom prst="rect">
              <a:avLst/>
            </a:prstGeom>
          </p:spPr>
        </p:pic>
      </p:grpSp>
      <p:grpSp>
        <p:nvGrpSpPr>
          <p:cNvPr id="16" name="Group 15">
            <a:extLst>
              <a:ext uri="{FF2B5EF4-FFF2-40B4-BE49-F238E27FC236}">
                <a16:creationId xmlns:a16="http://schemas.microsoft.com/office/drawing/2014/main" id="{CFF5EE30-ECAA-3706-1491-691F01FF96F4}"/>
              </a:ext>
            </a:extLst>
          </p:cNvPr>
          <p:cNvGrpSpPr>
            <a:grpSpLocks/>
          </p:cNvGrpSpPr>
          <p:nvPr/>
        </p:nvGrpSpPr>
        <p:grpSpPr>
          <a:xfrm>
            <a:off x="3349294" y="1230716"/>
            <a:ext cx="6567098" cy="997297"/>
            <a:chOff x="4505803" y="1115409"/>
            <a:chExt cx="6567098" cy="997297"/>
          </a:xfrm>
        </p:grpSpPr>
        <p:sp>
          <p:nvSpPr>
            <p:cNvPr id="77" name="TextBox 76">
              <a:extLst>
                <a:ext uri="{FF2B5EF4-FFF2-40B4-BE49-F238E27FC236}">
                  <a16:creationId xmlns:a16="http://schemas.microsoft.com/office/drawing/2014/main" id="{C706A8D1-C208-B3E1-EA4B-A2974A8EBA26}"/>
                </a:ext>
              </a:extLst>
            </p:cNvPr>
            <p:cNvSpPr txBox="1">
              <a:spLocks/>
            </p:cNvSpPr>
            <p:nvPr/>
          </p:nvSpPr>
          <p:spPr>
            <a:xfrm>
              <a:off x="7051631" y="1407327"/>
              <a:ext cx="4021270" cy="430887"/>
            </a:xfrm>
            <a:prstGeom prst="rect">
              <a:avLst/>
            </a:prstGeom>
            <a:noFill/>
          </p:spPr>
          <p:txBody>
            <a:bodyPr wrap="square" lIns="0" tIns="0" rIns="0" bIns="0" rtlCol="0">
              <a:spAutoFit/>
            </a:bodyPr>
            <a:lstStyle/>
            <a:p>
              <a:pPr lvl="0"/>
              <a:r>
                <a:rPr lang="en-US" sz="1400">
                  <a:latin typeface="Lato Light" panose="020F0502020204030203" pitchFamily="34" charset="0"/>
                  <a:ea typeface="Lato Light" panose="020F0502020204030203" pitchFamily="34" charset="0"/>
                  <a:cs typeface="Lato Light" panose="020F0502020204030203" pitchFamily="34" charset="0"/>
                </a:rPr>
                <a:t>106 organizations were national, with only 15 international and 18 regional.</a:t>
              </a:r>
            </a:p>
          </p:txBody>
        </p:sp>
        <p:grpSp>
          <p:nvGrpSpPr>
            <p:cNvPr id="15" name="Group 14">
              <a:extLst>
                <a:ext uri="{FF2B5EF4-FFF2-40B4-BE49-F238E27FC236}">
                  <a16:creationId xmlns:a16="http://schemas.microsoft.com/office/drawing/2014/main" id="{DF00C12D-BDEC-D0B9-49E9-ED7A3B87DE92}"/>
                </a:ext>
              </a:extLst>
            </p:cNvPr>
            <p:cNvGrpSpPr>
              <a:grpSpLocks/>
            </p:cNvGrpSpPr>
            <p:nvPr/>
          </p:nvGrpSpPr>
          <p:grpSpPr>
            <a:xfrm>
              <a:off x="4505803" y="1115409"/>
              <a:ext cx="2295883" cy="997297"/>
              <a:chOff x="4505803" y="1115409"/>
              <a:chExt cx="2295883" cy="997297"/>
            </a:xfrm>
          </p:grpSpPr>
          <p:sp>
            <p:nvSpPr>
              <p:cNvPr id="69" name="Freeform: Shape 68">
                <a:extLst>
                  <a:ext uri="{FF2B5EF4-FFF2-40B4-BE49-F238E27FC236}">
                    <a16:creationId xmlns:a16="http://schemas.microsoft.com/office/drawing/2014/main" id="{4FA65F91-CECE-E267-17FE-5539011B161E}"/>
                  </a:ext>
                </a:extLst>
              </p:cNvPr>
              <p:cNvSpPr>
                <a:spLocks/>
              </p:cNvSpPr>
              <p:nvPr/>
            </p:nvSpPr>
            <p:spPr>
              <a:xfrm>
                <a:off x="4791077" y="1348278"/>
                <a:ext cx="2010609" cy="764428"/>
              </a:xfrm>
              <a:custGeom>
                <a:avLst/>
                <a:gdLst>
                  <a:gd name="connsiteX0" fmla="*/ 288703 w 1521523"/>
                  <a:gd name="connsiteY0" fmla="*/ 619601 h 619601"/>
                  <a:gd name="connsiteX1" fmla="*/ 0 w 1521523"/>
                  <a:gd name="connsiteY1" fmla="*/ 309753 h 619601"/>
                  <a:gd name="connsiteX2" fmla="*/ 288703 w 1521523"/>
                  <a:gd name="connsiteY2" fmla="*/ 0 h 619601"/>
                  <a:gd name="connsiteX3" fmla="*/ 1232821 w 1521523"/>
                  <a:gd name="connsiteY3" fmla="*/ 0 h 619601"/>
                  <a:gd name="connsiteX4" fmla="*/ 1521524 w 1521523"/>
                  <a:gd name="connsiteY4" fmla="*/ 309753 h 619601"/>
                  <a:gd name="connsiteX5" fmla="*/ 1232821 w 1521523"/>
                  <a:gd name="connsiteY5" fmla="*/ 619601 h 61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1523" h="619601">
                    <a:moveTo>
                      <a:pt x="288703" y="619601"/>
                    </a:moveTo>
                    <a:cubicBezTo>
                      <a:pt x="129540" y="619601"/>
                      <a:pt x="0" y="480631"/>
                      <a:pt x="0" y="309753"/>
                    </a:cubicBezTo>
                    <a:cubicBezTo>
                      <a:pt x="0" y="138874"/>
                      <a:pt x="129540" y="0"/>
                      <a:pt x="288703" y="0"/>
                    </a:cubicBezTo>
                    <a:lnTo>
                      <a:pt x="1232821" y="0"/>
                    </a:lnTo>
                    <a:cubicBezTo>
                      <a:pt x="1391983" y="0"/>
                      <a:pt x="1521524" y="138970"/>
                      <a:pt x="1521524" y="309753"/>
                    </a:cubicBezTo>
                    <a:cubicBezTo>
                      <a:pt x="1521524" y="480536"/>
                      <a:pt x="1391983" y="619601"/>
                      <a:pt x="1232821" y="619601"/>
                    </a:cubicBezTo>
                    <a:close/>
                  </a:path>
                </a:pathLst>
              </a:custGeom>
              <a:solidFill>
                <a:schemeClr val="accent6">
                  <a:lumMod val="50000"/>
                </a:schemeClr>
              </a:solidFill>
              <a:ln w="9525" cap="flat">
                <a:noFill/>
                <a:prstDash val="solid"/>
                <a:miter/>
              </a:ln>
            </p:spPr>
            <p:txBody>
              <a:bodyPr rtlCol="0" anchor="ctr"/>
              <a:lstStyle/>
              <a:p>
                <a:endParaRPr lang="en-US"/>
              </a:p>
            </p:txBody>
          </p:sp>
          <p:sp>
            <p:nvSpPr>
              <p:cNvPr id="70" name="Rectangle: Rounded Corners 69">
                <a:extLst>
                  <a:ext uri="{FF2B5EF4-FFF2-40B4-BE49-F238E27FC236}">
                    <a16:creationId xmlns:a16="http://schemas.microsoft.com/office/drawing/2014/main" id="{799A7CBF-782C-03D3-AAF3-5FE1C8A169EB}"/>
                  </a:ext>
                </a:extLst>
              </p:cNvPr>
              <p:cNvSpPr>
                <a:spLocks/>
              </p:cNvSpPr>
              <p:nvPr/>
            </p:nvSpPr>
            <p:spPr>
              <a:xfrm>
                <a:off x="4843565" y="1389891"/>
                <a:ext cx="1905762" cy="659370"/>
              </a:xfrm>
              <a:prstGeom prst="roundRect">
                <a:avLst>
                  <a:gd name="adj" fmla="val 50000"/>
                </a:avLst>
              </a:prstGeom>
              <a:solidFill>
                <a:srgbClr val="FFFFFF"/>
              </a:solidFill>
              <a:ln w="3810" cap="flat">
                <a:solidFill>
                  <a:srgbClr val="FFFFFF"/>
                </a:solid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1DC040BF-C5B6-60AE-0267-77512A2CDED3}"/>
                  </a:ext>
                </a:extLst>
              </p:cNvPr>
              <p:cNvSpPr>
                <a:spLocks/>
              </p:cNvSpPr>
              <p:nvPr/>
            </p:nvSpPr>
            <p:spPr>
              <a:xfrm>
                <a:off x="4505803" y="1115409"/>
                <a:ext cx="632441" cy="730673"/>
              </a:xfrm>
              <a:custGeom>
                <a:avLst/>
                <a:gdLst>
                  <a:gd name="connsiteX0" fmla="*/ 521 w 478598"/>
                  <a:gd name="connsiteY0" fmla="*/ 223517 h 592241"/>
                  <a:gd name="connsiteX1" fmla="*/ 165685 w 478598"/>
                  <a:gd name="connsiteY1" fmla="*/ 466976 h 592241"/>
                  <a:gd name="connsiteX2" fmla="*/ 223406 w 478598"/>
                  <a:gd name="connsiteY2" fmla="*/ 582324 h 592241"/>
                  <a:gd name="connsiteX3" fmla="*/ 247114 w 478598"/>
                  <a:gd name="connsiteY3" fmla="*/ 590430 h 592241"/>
                  <a:gd name="connsiteX4" fmla="*/ 255220 w 478598"/>
                  <a:gd name="connsiteY4" fmla="*/ 582324 h 592241"/>
                  <a:gd name="connsiteX5" fmla="*/ 312941 w 478598"/>
                  <a:gd name="connsiteY5" fmla="*/ 466976 h 592241"/>
                  <a:gd name="connsiteX6" fmla="*/ 466913 w 478598"/>
                  <a:gd name="connsiteY6" fmla="*/ 165662 h 592241"/>
                  <a:gd name="connsiteX7" fmla="*/ 165589 w 478598"/>
                  <a:gd name="connsiteY7" fmla="*/ 11691 h 592241"/>
                  <a:gd name="connsiteX8" fmla="*/ 521 w 478598"/>
                  <a:gd name="connsiteY8" fmla="*/ 223517 h 59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598" h="592241">
                    <a:moveTo>
                      <a:pt x="521" y="223517"/>
                    </a:moveTo>
                    <a:cubicBezTo>
                      <a:pt x="-6680" y="332921"/>
                      <a:pt x="61367" y="433229"/>
                      <a:pt x="165685" y="466976"/>
                    </a:cubicBezTo>
                    <a:lnTo>
                      <a:pt x="223406" y="582324"/>
                    </a:lnTo>
                    <a:cubicBezTo>
                      <a:pt x="227711" y="591106"/>
                      <a:pt x="238332" y="594735"/>
                      <a:pt x="247114" y="590430"/>
                    </a:cubicBezTo>
                    <a:cubicBezTo>
                      <a:pt x="250638" y="588706"/>
                      <a:pt x="253486" y="585848"/>
                      <a:pt x="255220" y="582324"/>
                    </a:cubicBezTo>
                    <a:lnTo>
                      <a:pt x="312941" y="466976"/>
                    </a:lnTo>
                    <a:cubicBezTo>
                      <a:pt x="438662" y="426285"/>
                      <a:pt x="507594" y="291383"/>
                      <a:pt x="466913" y="165662"/>
                    </a:cubicBezTo>
                    <a:cubicBezTo>
                      <a:pt x="426222" y="39932"/>
                      <a:pt x="291310" y="-29000"/>
                      <a:pt x="165589" y="11691"/>
                    </a:cubicBezTo>
                    <a:cubicBezTo>
                      <a:pt x="72397" y="41856"/>
                      <a:pt x="6998" y="125771"/>
                      <a:pt x="521" y="223517"/>
                    </a:cubicBezTo>
                    <a:close/>
                  </a:path>
                </a:pathLst>
              </a:custGeom>
              <a:solidFill>
                <a:schemeClr val="accent6">
                  <a:lumMod val="50000"/>
                </a:schemeClr>
              </a:solid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E649AC73-66E3-BBA7-D7E5-1C50BB30E75D}"/>
                  </a:ext>
                </a:extLst>
              </p:cNvPr>
              <p:cNvSpPr>
                <a:spLocks/>
              </p:cNvSpPr>
              <p:nvPr/>
            </p:nvSpPr>
            <p:spPr>
              <a:xfrm>
                <a:off x="4594430" y="1198174"/>
                <a:ext cx="421656" cy="393671"/>
              </a:xfrm>
              <a:custGeom>
                <a:avLst/>
                <a:gdLst>
                  <a:gd name="connsiteX0" fmla="*/ 319088 w 319087"/>
                  <a:gd name="connsiteY0" fmla="*/ 159544 h 319087"/>
                  <a:gd name="connsiteX1" fmla="*/ 159544 w 319087"/>
                  <a:gd name="connsiteY1" fmla="*/ 319088 h 319087"/>
                  <a:gd name="connsiteX2" fmla="*/ 0 w 319087"/>
                  <a:gd name="connsiteY2" fmla="*/ 159544 h 319087"/>
                  <a:gd name="connsiteX3" fmla="*/ 159544 w 319087"/>
                  <a:gd name="connsiteY3" fmla="*/ 0 h 319087"/>
                  <a:gd name="connsiteX4" fmla="*/ 319088 w 319087"/>
                  <a:gd name="connsiteY4" fmla="*/ 159544 h 319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087" h="319087">
                    <a:moveTo>
                      <a:pt x="319088" y="159544"/>
                    </a:moveTo>
                    <a:cubicBezTo>
                      <a:pt x="319088" y="247657"/>
                      <a:pt x="247657" y="319088"/>
                      <a:pt x="159544" y="319088"/>
                    </a:cubicBezTo>
                    <a:cubicBezTo>
                      <a:pt x="71430" y="319088"/>
                      <a:pt x="0" y="247657"/>
                      <a:pt x="0" y="159544"/>
                    </a:cubicBezTo>
                    <a:cubicBezTo>
                      <a:pt x="0" y="71430"/>
                      <a:pt x="71430" y="0"/>
                      <a:pt x="159544" y="0"/>
                    </a:cubicBezTo>
                    <a:cubicBezTo>
                      <a:pt x="247657" y="0"/>
                      <a:pt x="319088" y="71430"/>
                      <a:pt x="319088" y="159544"/>
                    </a:cubicBezTo>
                    <a:close/>
                  </a:path>
                </a:pathLst>
              </a:custGeom>
              <a:solidFill>
                <a:srgbClr val="FFFFFF"/>
              </a:solidFill>
              <a:ln w="6667" cap="flat">
                <a:solidFill>
                  <a:srgbClr val="FFFFFF"/>
                </a:solidFill>
                <a:prstDash val="solid"/>
                <a:miter/>
              </a:ln>
            </p:spPr>
            <p:txBody>
              <a:bodyPr rtlCol="0" anchor="ctr"/>
              <a:lstStyle/>
              <a:p>
                <a:endParaRPr lang="en-US"/>
              </a:p>
            </p:txBody>
          </p:sp>
          <p:sp>
            <p:nvSpPr>
              <p:cNvPr id="78" name="TextBox 77">
                <a:extLst>
                  <a:ext uri="{FF2B5EF4-FFF2-40B4-BE49-F238E27FC236}">
                    <a16:creationId xmlns:a16="http://schemas.microsoft.com/office/drawing/2014/main" id="{4B664403-3220-6081-9C73-9422E16BDEC4}"/>
                  </a:ext>
                </a:extLst>
              </p:cNvPr>
              <p:cNvSpPr txBox="1">
                <a:spLocks/>
              </p:cNvSpPr>
              <p:nvPr/>
            </p:nvSpPr>
            <p:spPr>
              <a:xfrm>
                <a:off x="5289410" y="1610599"/>
                <a:ext cx="1088137" cy="246221"/>
              </a:xfrm>
              <a:prstGeom prst="rect">
                <a:avLst/>
              </a:prstGeom>
              <a:noFill/>
            </p:spPr>
            <p:txBody>
              <a:bodyPr wrap="square" lIns="0" tIns="0" rIns="0" bIns="0" rtlCol="0">
                <a:spAutoFit/>
              </a:bodyPr>
              <a:lstStyle/>
              <a:p>
                <a:pPr lvl="0" algn="ctr"/>
                <a:r>
                  <a:rPr lang="en-US" sz="1600" b="1">
                    <a:latin typeface="Lato ExtraBold" panose="020F0502020204030203" pitchFamily="34" charset="0"/>
                    <a:ea typeface="Lato ExtraBold" panose="020F0502020204030203" pitchFamily="34" charset="0"/>
                    <a:cs typeface="Lato ExtraBold" panose="020F0502020204030203" pitchFamily="34" charset="0"/>
                  </a:rPr>
                  <a:t>Location</a:t>
                </a:r>
              </a:p>
            </p:txBody>
          </p:sp>
          <p:pic>
            <p:nvPicPr>
              <p:cNvPr id="104" name="Graphic 103" descr="Earth globe: Africa and Europe with solid fill">
                <a:extLst>
                  <a:ext uri="{FF2B5EF4-FFF2-40B4-BE49-F238E27FC236}">
                    <a16:creationId xmlns:a16="http://schemas.microsoft.com/office/drawing/2014/main" id="{CE40A0F8-C2AD-03F6-7353-E7B49248E424}"/>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638045" y="1207424"/>
                <a:ext cx="360000" cy="360000"/>
              </a:xfrm>
              <a:prstGeom prst="rect">
                <a:avLst/>
              </a:prstGeom>
            </p:spPr>
          </p:pic>
        </p:grpSp>
      </p:grpSp>
    </p:spTree>
    <p:extLst>
      <p:ext uri="{BB962C8B-B14F-4D97-AF65-F5344CB8AC3E}">
        <p14:creationId xmlns:p14="http://schemas.microsoft.com/office/powerpoint/2010/main" val="1841211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AC8639-CCC6-1FA9-8746-958E4721A4BD}"/>
              </a:ext>
            </a:extLst>
          </p:cNvPr>
          <p:cNvSpPr>
            <a:spLocks noGrp="1" noRot="1" noMove="1" noResize="1" noEditPoints="1" noAdjustHandles="1" noChangeArrowheads="1" noChangeShapeType="1"/>
          </p:cNvSpPr>
          <p:nvPr>
            <p:ph type="title"/>
          </p:nvPr>
        </p:nvSpPr>
        <p:spPr/>
        <p:txBody>
          <a:bodyPr/>
          <a:lstStyle/>
          <a:p>
            <a:r>
              <a:rPr lang="en-GB"/>
              <a:t>Project Introduction</a:t>
            </a:r>
          </a:p>
        </p:txBody>
      </p:sp>
    </p:spTree>
    <p:extLst>
      <p:ext uri="{BB962C8B-B14F-4D97-AF65-F5344CB8AC3E}">
        <p14:creationId xmlns:p14="http://schemas.microsoft.com/office/powerpoint/2010/main" val="2205424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31A142B-7E41-5AB2-7747-32CEDBDE3479}"/>
            </a:ext>
          </a:extLst>
        </p:cNvPr>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97A05773-CA24-3CE7-2C9D-53011D847E1D}"/>
              </a:ext>
            </a:extLst>
          </p:cNvPr>
          <p:cNvGraphicFramePr>
            <a:graphicFrameLocks/>
          </p:cNvGraphicFramePr>
          <p:nvPr>
            <p:extLst>
              <p:ext uri="{D42A27DB-BD31-4B8C-83A1-F6EECF244321}">
                <p14:modId xmlns:p14="http://schemas.microsoft.com/office/powerpoint/2010/main" val="3207512187"/>
              </p:ext>
            </p:extLst>
          </p:nvPr>
        </p:nvGraphicFramePr>
        <p:xfrm>
          <a:off x="6648158" y="1039292"/>
          <a:ext cx="5897804" cy="54709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a16="http://schemas.microsoft.com/office/drawing/2014/main" id="{7B28F37C-187D-C0AA-398C-DEA131526F26}"/>
              </a:ext>
            </a:extLst>
          </p:cNvPr>
          <p:cNvGraphicFramePr>
            <a:graphicFrameLocks noGrp="1"/>
          </p:cNvGraphicFramePr>
          <p:nvPr>
            <p:extLst>
              <p:ext uri="{D42A27DB-BD31-4B8C-83A1-F6EECF244321}">
                <p14:modId xmlns:p14="http://schemas.microsoft.com/office/powerpoint/2010/main" val="1529517539"/>
              </p:ext>
            </p:extLst>
          </p:nvPr>
        </p:nvGraphicFramePr>
        <p:xfrm>
          <a:off x="866775" y="945425"/>
          <a:ext cx="5781382" cy="5354022"/>
        </p:xfrm>
        <a:graphic>
          <a:graphicData uri="http://schemas.openxmlformats.org/drawingml/2006/table">
            <a:tbl>
              <a:tblPr firstRow="1" bandRow="1">
                <a:tableStyleId>{10A1B5D5-9B99-4C35-A422-299274C87663}</a:tableStyleId>
              </a:tblPr>
              <a:tblGrid>
                <a:gridCol w="1508850">
                  <a:extLst>
                    <a:ext uri="{9D8B030D-6E8A-4147-A177-3AD203B41FA5}">
                      <a16:colId xmlns:a16="http://schemas.microsoft.com/office/drawing/2014/main" val="4276894917"/>
                    </a:ext>
                  </a:extLst>
                </a:gridCol>
                <a:gridCol w="2304728">
                  <a:extLst>
                    <a:ext uri="{9D8B030D-6E8A-4147-A177-3AD203B41FA5}">
                      <a16:colId xmlns:a16="http://schemas.microsoft.com/office/drawing/2014/main" val="3319175899"/>
                    </a:ext>
                  </a:extLst>
                </a:gridCol>
                <a:gridCol w="1967804">
                  <a:extLst>
                    <a:ext uri="{9D8B030D-6E8A-4147-A177-3AD203B41FA5}">
                      <a16:colId xmlns:a16="http://schemas.microsoft.com/office/drawing/2014/main" val="2457153197"/>
                    </a:ext>
                  </a:extLst>
                </a:gridCol>
              </a:tblGrid>
              <a:tr h="173400">
                <a:tc>
                  <a:txBody>
                    <a:bodyPr/>
                    <a:lstStyle/>
                    <a:p>
                      <a:r>
                        <a:rPr lang="en-GB" sz="900">
                          <a:solidFill>
                            <a:schemeClr val="tx1"/>
                          </a:solidFill>
                        </a:rPr>
                        <a:t>Market</a:t>
                      </a:r>
                    </a:p>
                  </a:txBody>
                  <a:tcPr anchor="ctr"/>
                </a:tc>
                <a:tc>
                  <a:txBody>
                    <a:bodyPr/>
                    <a:lstStyle/>
                    <a:p>
                      <a:r>
                        <a:rPr lang="en-GB" sz="900">
                          <a:solidFill>
                            <a:schemeClr val="tx1"/>
                          </a:solidFill>
                        </a:rPr>
                        <a:t>Most Active Organization</a:t>
                      </a:r>
                    </a:p>
                  </a:txBody>
                  <a:tcPr anchor="ctr"/>
                </a:tc>
                <a:tc>
                  <a:txBody>
                    <a:bodyPr/>
                    <a:lstStyle/>
                    <a:p>
                      <a:r>
                        <a:rPr lang="en-GB" sz="900">
                          <a:solidFill>
                            <a:schemeClr val="tx1"/>
                          </a:solidFill>
                        </a:rPr>
                        <a:t>No. of Stakeholders</a:t>
                      </a:r>
                    </a:p>
                  </a:txBody>
                  <a:tcPr anchor="ctr"/>
                </a:tc>
                <a:extLst>
                  <a:ext uri="{0D108BD9-81ED-4DB2-BD59-A6C34878D82A}">
                    <a16:rowId xmlns:a16="http://schemas.microsoft.com/office/drawing/2014/main" val="287386330"/>
                  </a:ext>
                </a:extLst>
              </a:tr>
              <a:tr h="272485">
                <a:tc>
                  <a:txBody>
                    <a:bodyPr/>
                    <a:lstStyle/>
                    <a:p>
                      <a:pPr algn="l"/>
                      <a:r>
                        <a:rPr lang="en-GB" sz="900"/>
                        <a:t>Argentina</a:t>
                      </a:r>
                    </a:p>
                  </a:txBody>
                  <a:tcPr anchor="ctr"/>
                </a:tc>
                <a:tc>
                  <a:txBody>
                    <a:bodyPr/>
                    <a:lstStyle/>
                    <a:p>
                      <a:pPr algn="l"/>
                      <a:r>
                        <a:rPr lang="en-GB" sz="900"/>
                        <a:t>National Comprehensive Drug Policy Department (SEDRONAR)</a:t>
                      </a:r>
                    </a:p>
                  </a:txBody>
                  <a:tcPr anchor="ctr"/>
                </a:tc>
                <a:tc>
                  <a:txBody>
                    <a:bodyPr/>
                    <a:lstStyle/>
                    <a:p>
                      <a:pPr algn="ctr"/>
                      <a:r>
                        <a:rPr lang="en-GB" sz="900"/>
                        <a:t>24/25</a:t>
                      </a:r>
                    </a:p>
                  </a:txBody>
                  <a:tcPr anchor="ctr"/>
                </a:tc>
                <a:extLst>
                  <a:ext uri="{0D108BD9-81ED-4DB2-BD59-A6C34878D82A}">
                    <a16:rowId xmlns:a16="http://schemas.microsoft.com/office/drawing/2014/main" val="2618159922"/>
                  </a:ext>
                </a:extLst>
              </a:tr>
              <a:tr h="260118">
                <a:tc>
                  <a:txBody>
                    <a:bodyPr/>
                    <a:lstStyle/>
                    <a:p>
                      <a:r>
                        <a:rPr lang="en-GB" sz="900"/>
                        <a:t>Australia</a:t>
                      </a:r>
                    </a:p>
                  </a:txBody>
                  <a:tcPr anchor="ctr"/>
                </a:tc>
                <a:tc>
                  <a:txBody>
                    <a:bodyPr/>
                    <a:lstStyle/>
                    <a:p>
                      <a:r>
                        <a:rPr lang="en-GB" sz="900"/>
                        <a:t>Medical Services Advisory Committee (MSAC)</a:t>
                      </a:r>
                    </a:p>
                  </a:txBody>
                  <a:tcPr anchor="ctr"/>
                </a:tc>
                <a:tc>
                  <a:txBody>
                    <a:bodyPr/>
                    <a:lstStyle/>
                    <a:p>
                      <a:pPr algn="ctr"/>
                      <a:r>
                        <a:rPr lang="en-GB" sz="900"/>
                        <a:t>49/86</a:t>
                      </a:r>
                    </a:p>
                  </a:txBody>
                  <a:tcPr anchor="ctr"/>
                </a:tc>
                <a:extLst>
                  <a:ext uri="{0D108BD9-81ED-4DB2-BD59-A6C34878D82A}">
                    <a16:rowId xmlns:a16="http://schemas.microsoft.com/office/drawing/2014/main" val="3141508664"/>
                  </a:ext>
                </a:extLst>
              </a:tr>
              <a:tr h="272485">
                <a:tc>
                  <a:txBody>
                    <a:bodyPr/>
                    <a:lstStyle/>
                    <a:p>
                      <a:r>
                        <a:rPr lang="en-GB" sz="900"/>
                        <a:t>Brazil</a:t>
                      </a:r>
                    </a:p>
                  </a:txBody>
                  <a:tcPr anchor="ctr"/>
                </a:tc>
                <a:tc>
                  <a:txBody>
                    <a:bodyPr/>
                    <a:lstStyle/>
                    <a:p>
                      <a:r>
                        <a:rPr lang="en-GB" sz="900"/>
                        <a:t>National Committee for Health Technology Incorporation (CONITEC)</a:t>
                      </a:r>
                    </a:p>
                  </a:txBody>
                  <a:tcPr anchor="ctr"/>
                </a:tc>
                <a:tc>
                  <a:txBody>
                    <a:bodyPr/>
                    <a:lstStyle/>
                    <a:p>
                      <a:pPr algn="ctr"/>
                      <a:r>
                        <a:rPr lang="en-GB" sz="900"/>
                        <a:t>90/145</a:t>
                      </a:r>
                    </a:p>
                  </a:txBody>
                  <a:tcPr anchor="ctr"/>
                </a:tc>
                <a:extLst>
                  <a:ext uri="{0D108BD9-81ED-4DB2-BD59-A6C34878D82A}">
                    <a16:rowId xmlns:a16="http://schemas.microsoft.com/office/drawing/2014/main" val="4265794563"/>
                  </a:ext>
                </a:extLst>
              </a:tr>
              <a:tr h="272485">
                <a:tc>
                  <a:txBody>
                    <a:bodyPr/>
                    <a:lstStyle/>
                    <a:p>
                      <a:r>
                        <a:rPr lang="en-GB" sz="900"/>
                        <a:t>Canada</a:t>
                      </a:r>
                    </a:p>
                  </a:txBody>
                  <a:tcPr anchor="ctr"/>
                </a:tc>
                <a:tc>
                  <a:txBody>
                    <a:bodyPr/>
                    <a:lstStyle/>
                    <a:p>
                      <a:r>
                        <a:rPr lang="en-GB" sz="900"/>
                        <a:t>National Institute of Excellence in Health and Social Services (INESSS)</a:t>
                      </a:r>
                    </a:p>
                  </a:txBody>
                  <a:tcPr anchor="ctr"/>
                </a:tc>
                <a:tc>
                  <a:txBody>
                    <a:bodyPr/>
                    <a:lstStyle/>
                    <a:p>
                      <a:pPr algn="ctr"/>
                      <a:r>
                        <a:rPr lang="en-GB" sz="900"/>
                        <a:t>363/583</a:t>
                      </a:r>
                    </a:p>
                  </a:txBody>
                  <a:tcPr anchor="ctr"/>
                </a:tc>
                <a:extLst>
                  <a:ext uri="{0D108BD9-81ED-4DB2-BD59-A6C34878D82A}">
                    <a16:rowId xmlns:a16="http://schemas.microsoft.com/office/drawing/2014/main" val="3007835854"/>
                  </a:ext>
                </a:extLst>
              </a:tr>
              <a:tr h="272485">
                <a:tc>
                  <a:txBody>
                    <a:bodyPr/>
                    <a:lstStyle/>
                    <a:p>
                      <a:r>
                        <a:rPr lang="en-GB" sz="900"/>
                        <a:t>Colombia</a:t>
                      </a:r>
                    </a:p>
                  </a:txBody>
                  <a:tcPr anchor="ctr"/>
                </a:tc>
                <a:tc>
                  <a:txBody>
                    <a:bodyPr/>
                    <a:lstStyle/>
                    <a:p>
                      <a:r>
                        <a:rPr lang="en-GB" sz="900"/>
                        <a:t>National Institute for Food and Drug Surveillance (INVIMA)</a:t>
                      </a:r>
                    </a:p>
                  </a:txBody>
                  <a:tcPr anchor="ctr"/>
                </a:tc>
                <a:tc>
                  <a:txBody>
                    <a:bodyPr/>
                    <a:lstStyle/>
                    <a:p>
                      <a:pPr algn="ctr"/>
                      <a:r>
                        <a:rPr lang="en-GB" sz="900"/>
                        <a:t>Only Organization (7)</a:t>
                      </a:r>
                    </a:p>
                  </a:txBody>
                  <a:tcPr anchor="ctr"/>
                </a:tc>
                <a:extLst>
                  <a:ext uri="{0D108BD9-81ED-4DB2-BD59-A6C34878D82A}">
                    <a16:rowId xmlns:a16="http://schemas.microsoft.com/office/drawing/2014/main" val="1878547247"/>
                  </a:ext>
                </a:extLst>
              </a:tr>
              <a:tr h="247584">
                <a:tc>
                  <a:txBody>
                    <a:bodyPr/>
                    <a:lstStyle/>
                    <a:p>
                      <a:r>
                        <a:rPr lang="en-GB" sz="900"/>
                        <a:t>France</a:t>
                      </a:r>
                    </a:p>
                  </a:txBody>
                  <a:tcPr anchor="ctr"/>
                </a:tc>
                <a:tc>
                  <a:txBody>
                    <a:bodyPr/>
                    <a:lstStyle/>
                    <a:p>
                      <a:r>
                        <a:rPr lang="en-GB" sz="900"/>
                        <a:t>National Health Insurance Fund (CNAM)</a:t>
                      </a:r>
                    </a:p>
                  </a:txBody>
                  <a:tcPr anchor="ctr"/>
                </a:tc>
                <a:tc>
                  <a:txBody>
                    <a:bodyPr/>
                    <a:lstStyle/>
                    <a:p>
                      <a:pPr algn="ctr"/>
                      <a:r>
                        <a:rPr lang="en-GB" sz="900"/>
                        <a:t>93/154</a:t>
                      </a:r>
                    </a:p>
                  </a:txBody>
                  <a:tcPr anchor="ctr"/>
                </a:tc>
                <a:extLst>
                  <a:ext uri="{0D108BD9-81ED-4DB2-BD59-A6C34878D82A}">
                    <a16:rowId xmlns:a16="http://schemas.microsoft.com/office/drawing/2014/main" val="667661924"/>
                  </a:ext>
                </a:extLst>
              </a:tr>
              <a:tr h="272485">
                <a:tc>
                  <a:txBody>
                    <a:bodyPr/>
                    <a:lstStyle/>
                    <a:p>
                      <a:r>
                        <a:rPr lang="en-GB" sz="900"/>
                        <a:t>Germany</a:t>
                      </a:r>
                    </a:p>
                  </a:txBody>
                  <a:tcPr anchor="ctr"/>
                </a:tc>
                <a:tc>
                  <a:txBody>
                    <a:bodyPr/>
                    <a:lstStyle/>
                    <a:p>
                      <a:r>
                        <a:rPr lang="en-GB" sz="900"/>
                        <a:t>Institute for Quality and Efficiency in Health Care (</a:t>
                      </a:r>
                      <a:r>
                        <a:rPr lang="en-GB" sz="900" err="1"/>
                        <a:t>IQWiG</a:t>
                      </a:r>
                      <a:r>
                        <a:rPr lang="en-GB" sz="900"/>
                        <a:t>)</a:t>
                      </a:r>
                    </a:p>
                  </a:txBody>
                  <a:tcPr anchor="ctr"/>
                </a:tc>
                <a:tc>
                  <a:txBody>
                    <a:bodyPr/>
                    <a:lstStyle/>
                    <a:p>
                      <a:pPr algn="ctr"/>
                      <a:r>
                        <a:rPr lang="en-GB" sz="900"/>
                        <a:t>117/200</a:t>
                      </a:r>
                    </a:p>
                  </a:txBody>
                  <a:tcPr anchor="ctr"/>
                </a:tc>
                <a:extLst>
                  <a:ext uri="{0D108BD9-81ED-4DB2-BD59-A6C34878D82A}">
                    <a16:rowId xmlns:a16="http://schemas.microsoft.com/office/drawing/2014/main" val="2612044125"/>
                  </a:ext>
                </a:extLst>
              </a:tr>
              <a:tr h="272485">
                <a:tc>
                  <a:txBody>
                    <a:bodyPr/>
                    <a:lstStyle/>
                    <a:p>
                      <a:r>
                        <a:rPr lang="en-GB" sz="900"/>
                        <a:t>Italy</a:t>
                      </a:r>
                    </a:p>
                  </a:txBody>
                  <a:tcPr anchor="ctr"/>
                </a:tc>
                <a:tc>
                  <a:txBody>
                    <a:bodyPr/>
                    <a:lstStyle/>
                    <a:p>
                      <a:r>
                        <a:rPr lang="en-GB" sz="900"/>
                        <a:t>National Agency for Regional Health Services (AGENAS)</a:t>
                      </a:r>
                    </a:p>
                  </a:txBody>
                  <a:tcPr anchor="ctr"/>
                </a:tc>
                <a:tc>
                  <a:txBody>
                    <a:bodyPr/>
                    <a:lstStyle/>
                    <a:p>
                      <a:pPr algn="ctr"/>
                      <a:r>
                        <a:rPr lang="en-GB" sz="900"/>
                        <a:t>47/67</a:t>
                      </a:r>
                    </a:p>
                  </a:txBody>
                  <a:tcPr anchor="ctr"/>
                </a:tc>
                <a:extLst>
                  <a:ext uri="{0D108BD9-81ED-4DB2-BD59-A6C34878D82A}">
                    <a16:rowId xmlns:a16="http://schemas.microsoft.com/office/drawing/2014/main" val="2606737411"/>
                  </a:ext>
                </a:extLst>
              </a:tr>
              <a:tr h="272485">
                <a:tc>
                  <a:txBody>
                    <a:bodyPr/>
                    <a:lstStyle/>
                    <a:p>
                      <a:r>
                        <a:rPr lang="en-GB" sz="900"/>
                        <a:t>Japan</a:t>
                      </a:r>
                    </a:p>
                  </a:txBody>
                  <a:tcPr anchor="ctr"/>
                </a:tc>
                <a:tc>
                  <a:txBody>
                    <a:bodyPr/>
                    <a:lstStyle/>
                    <a:p>
                      <a:r>
                        <a:rPr lang="en-GB" sz="900"/>
                        <a:t>Central Social Insurance Medical Council (</a:t>
                      </a:r>
                      <a:r>
                        <a:rPr lang="en-GB" sz="900" err="1"/>
                        <a:t>Chuikyou</a:t>
                      </a:r>
                      <a:r>
                        <a:rPr lang="en-GB" sz="90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t>Only Organization (28)</a:t>
                      </a:r>
                    </a:p>
                  </a:txBody>
                  <a:tcPr anchor="ctr"/>
                </a:tc>
                <a:extLst>
                  <a:ext uri="{0D108BD9-81ED-4DB2-BD59-A6C34878D82A}">
                    <a16:rowId xmlns:a16="http://schemas.microsoft.com/office/drawing/2014/main" val="3177310843"/>
                  </a:ext>
                </a:extLst>
              </a:tr>
              <a:tr h="260118">
                <a:tc>
                  <a:txBody>
                    <a:bodyPr/>
                    <a:lstStyle/>
                    <a:p>
                      <a:r>
                        <a:rPr lang="en-GB" sz="900"/>
                        <a:t>Saudi Arabia</a:t>
                      </a:r>
                    </a:p>
                  </a:txBody>
                  <a:tcPr anchor="ctr"/>
                </a:tc>
                <a:tc>
                  <a:txBody>
                    <a:bodyPr/>
                    <a:lstStyle/>
                    <a:p>
                      <a:r>
                        <a:rPr lang="en-GB" sz="900"/>
                        <a:t>National Pharmacovigilance </a:t>
                      </a:r>
                      <a:r>
                        <a:rPr lang="en-GB" sz="900" err="1"/>
                        <a:t>Center</a:t>
                      </a:r>
                      <a:r>
                        <a:rPr lang="en-GB" sz="900"/>
                        <a:t> (NPC)</a:t>
                      </a:r>
                    </a:p>
                  </a:txBody>
                  <a:tcPr anchor="ctr"/>
                </a:tc>
                <a:tc>
                  <a:txBody>
                    <a:bodyPr/>
                    <a:lstStyle/>
                    <a:p>
                      <a:pPr algn="ctr"/>
                      <a:r>
                        <a:rPr lang="en-GB" sz="900"/>
                        <a:t>No stakeholders active</a:t>
                      </a:r>
                    </a:p>
                  </a:txBody>
                  <a:tcPr anchor="ctr"/>
                </a:tc>
                <a:extLst>
                  <a:ext uri="{0D108BD9-81ED-4DB2-BD59-A6C34878D82A}">
                    <a16:rowId xmlns:a16="http://schemas.microsoft.com/office/drawing/2014/main" val="115682578"/>
                  </a:ext>
                </a:extLst>
              </a:tr>
              <a:tr h="0">
                <a:tc>
                  <a:txBody>
                    <a:bodyPr/>
                    <a:lstStyle/>
                    <a:p>
                      <a:r>
                        <a:rPr lang="en-GB" sz="900"/>
                        <a:t>South Korea</a:t>
                      </a:r>
                    </a:p>
                  </a:txBody>
                  <a:tcPr anchor="ctr"/>
                </a:tc>
                <a:tc>
                  <a:txBody>
                    <a:bodyPr/>
                    <a:lstStyle/>
                    <a:p>
                      <a:r>
                        <a:rPr lang="en-GB" sz="900"/>
                        <a:t>Health Insurance and Review Assessment (HIRA)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t>Only Organization (1)</a:t>
                      </a:r>
                    </a:p>
                  </a:txBody>
                  <a:tcPr anchor="ctr"/>
                </a:tc>
                <a:extLst>
                  <a:ext uri="{0D108BD9-81ED-4DB2-BD59-A6C34878D82A}">
                    <a16:rowId xmlns:a16="http://schemas.microsoft.com/office/drawing/2014/main" val="1755571138"/>
                  </a:ext>
                </a:extLst>
              </a:tr>
              <a:tr h="272485">
                <a:tc>
                  <a:txBody>
                    <a:bodyPr/>
                    <a:lstStyle/>
                    <a:p>
                      <a:r>
                        <a:rPr lang="en-GB" sz="900"/>
                        <a:t>Spain</a:t>
                      </a:r>
                    </a:p>
                  </a:txBody>
                  <a:tcPr anchor="ctr"/>
                </a:tc>
                <a:tc>
                  <a:txBody>
                    <a:bodyPr/>
                    <a:lstStyle/>
                    <a:p>
                      <a:r>
                        <a:rPr lang="en-GB" sz="900"/>
                        <a:t>Catalan Health Quality and Assessment Agency (</a:t>
                      </a:r>
                      <a:r>
                        <a:rPr lang="en-GB" sz="900" err="1"/>
                        <a:t>AQuAS</a:t>
                      </a:r>
                      <a:r>
                        <a:rPr lang="en-GB" sz="900"/>
                        <a:t>)</a:t>
                      </a:r>
                    </a:p>
                  </a:txBody>
                  <a:tcPr anchor="ctr"/>
                </a:tc>
                <a:tc>
                  <a:txBody>
                    <a:bodyPr/>
                    <a:lstStyle/>
                    <a:p>
                      <a:pPr algn="ctr"/>
                      <a:r>
                        <a:rPr lang="en-GB" sz="900"/>
                        <a:t>132/135</a:t>
                      </a:r>
                    </a:p>
                  </a:txBody>
                  <a:tcPr anchor="ctr"/>
                </a:tc>
                <a:extLst>
                  <a:ext uri="{0D108BD9-81ED-4DB2-BD59-A6C34878D82A}">
                    <a16:rowId xmlns:a16="http://schemas.microsoft.com/office/drawing/2014/main" val="1511271778"/>
                  </a:ext>
                </a:extLst>
              </a:tr>
              <a:tr h="260118">
                <a:tc>
                  <a:txBody>
                    <a:bodyPr/>
                    <a:lstStyle/>
                    <a:p>
                      <a:r>
                        <a:rPr lang="en-GB" sz="900"/>
                        <a:t>Türkiye </a:t>
                      </a:r>
                    </a:p>
                  </a:txBody>
                  <a:tcPr anchor="ctr"/>
                </a:tc>
                <a:tc>
                  <a:txBody>
                    <a:bodyPr/>
                    <a:lstStyle/>
                    <a:p>
                      <a:r>
                        <a:rPr lang="en-GB" sz="900"/>
                        <a:t>Republic of Turkey Social Security Institution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t>Only Organization (25)</a:t>
                      </a:r>
                    </a:p>
                  </a:txBody>
                  <a:tcPr anchor="ctr"/>
                </a:tc>
                <a:extLst>
                  <a:ext uri="{0D108BD9-81ED-4DB2-BD59-A6C34878D82A}">
                    <a16:rowId xmlns:a16="http://schemas.microsoft.com/office/drawing/2014/main" val="2858567483"/>
                  </a:ext>
                </a:extLst>
              </a:tr>
              <a:tr h="260118">
                <a:tc>
                  <a:txBody>
                    <a:bodyPr/>
                    <a:lstStyle/>
                    <a:p>
                      <a:r>
                        <a:rPr lang="en-GB" sz="900"/>
                        <a:t>United Kingdom</a:t>
                      </a:r>
                    </a:p>
                  </a:txBody>
                  <a:tcPr anchor="ctr"/>
                </a:tc>
                <a:tc>
                  <a:txBody>
                    <a:bodyPr/>
                    <a:lstStyle/>
                    <a:p>
                      <a:r>
                        <a:rPr lang="en-GB" sz="900"/>
                        <a:t>National Institute of Health and Care Excellence</a:t>
                      </a:r>
                    </a:p>
                  </a:txBody>
                  <a:tcPr anchor="ctr"/>
                </a:tc>
                <a:tc>
                  <a:txBody>
                    <a:bodyPr/>
                    <a:lstStyle/>
                    <a:p>
                      <a:pPr algn="ctr"/>
                      <a:r>
                        <a:rPr lang="en-GB" sz="900"/>
                        <a:t>1340/1593</a:t>
                      </a:r>
                    </a:p>
                  </a:txBody>
                  <a:tcPr anchor="ctr"/>
                </a:tc>
                <a:extLst>
                  <a:ext uri="{0D108BD9-81ED-4DB2-BD59-A6C34878D82A}">
                    <a16:rowId xmlns:a16="http://schemas.microsoft.com/office/drawing/2014/main" val="2609237916"/>
                  </a:ext>
                </a:extLst>
              </a:tr>
              <a:tr h="196356">
                <a:tc>
                  <a:txBody>
                    <a:bodyPr/>
                    <a:lstStyle/>
                    <a:p>
                      <a:r>
                        <a:rPr lang="en-GB" sz="900"/>
                        <a:t>United States of America</a:t>
                      </a:r>
                    </a:p>
                  </a:txBody>
                  <a:tcPr anchor="ctr"/>
                </a:tc>
                <a:tc>
                  <a:txBody>
                    <a:bodyPr/>
                    <a:lstStyle/>
                    <a:p>
                      <a:r>
                        <a:rPr lang="en-GB" sz="900"/>
                        <a:t>Office of Regulatory Affairs, FDA</a:t>
                      </a:r>
                    </a:p>
                  </a:txBody>
                  <a:tcPr anchor="ctr"/>
                </a:tc>
                <a:tc>
                  <a:txBody>
                    <a:bodyPr/>
                    <a:lstStyle/>
                    <a:p>
                      <a:pPr algn="ctr"/>
                      <a:r>
                        <a:rPr lang="en-GB" sz="900"/>
                        <a:t>323/883</a:t>
                      </a:r>
                    </a:p>
                  </a:txBody>
                  <a:tcPr anchor="ctr"/>
                </a:tc>
                <a:extLst>
                  <a:ext uri="{0D108BD9-81ED-4DB2-BD59-A6C34878D82A}">
                    <a16:rowId xmlns:a16="http://schemas.microsoft.com/office/drawing/2014/main" val="2797980572"/>
                  </a:ext>
                </a:extLst>
              </a:tr>
            </a:tbl>
          </a:graphicData>
        </a:graphic>
      </p:graphicFrame>
      <p:sp>
        <p:nvSpPr>
          <p:cNvPr id="4" name="Title 3">
            <a:extLst>
              <a:ext uri="{FF2B5EF4-FFF2-40B4-BE49-F238E27FC236}">
                <a16:creationId xmlns:a16="http://schemas.microsoft.com/office/drawing/2014/main" id="{7B440F88-C136-76E0-0E7A-24C156313403}"/>
              </a:ext>
            </a:extLst>
          </p:cNvPr>
          <p:cNvSpPr>
            <a:spLocks noGrp="1" noRot="1" noMove="1" noResize="1" noEditPoints="1" noAdjustHandles="1" noChangeArrowheads="1" noChangeShapeType="1"/>
          </p:cNvSpPr>
          <p:nvPr>
            <p:ph type="title"/>
          </p:nvPr>
        </p:nvSpPr>
        <p:spPr/>
        <p:txBody>
          <a:bodyPr>
            <a:normAutofit/>
          </a:bodyPr>
          <a:lstStyle/>
          <a:p>
            <a:r>
              <a:rPr lang="en-GB"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PAYOR DRUG EVALUATION GROUPS</a:t>
            </a:r>
          </a:p>
        </p:txBody>
      </p:sp>
      <p:sp>
        <p:nvSpPr>
          <p:cNvPr id="8" name="TextBox 7">
            <a:extLst>
              <a:ext uri="{FF2B5EF4-FFF2-40B4-BE49-F238E27FC236}">
                <a16:creationId xmlns:a16="http://schemas.microsoft.com/office/drawing/2014/main" id="{311B7BE0-A2BF-82D0-0CED-B12F3EE3D4DB}"/>
              </a:ext>
            </a:extLst>
          </p:cNvPr>
          <p:cNvSpPr txBox="1">
            <a:spLocks/>
          </p:cNvSpPr>
          <p:nvPr/>
        </p:nvSpPr>
        <p:spPr>
          <a:xfrm>
            <a:off x="9694142" y="2579016"/>
            <a:ext cx="2162175" cy="276999"/>
          </a:xfrm>
          <a:prstGeom prst="rect">
            <a:avLst/>
          </a:prstGeom>
          <a:noFill/>
        </p:spPr>
        <p:txBody>
          <a:bodyPr wrap="square" rtlCol="0" anchor="ctr">
            <a:spAutoFit/>
          </a:bodyPr>
          <a:lstStyle/>
          <a:p>
            <a:pPr algn="ctr"/>
            <a:r>
              <a:rPr lang="en-US" sz="1200">
                <a:latin typeface="Lato Light" panose="020F0502020204030203" pitchFamily="34" charset="0"/>
                <a:ea typeface="Lato Light" panose="020F0502020204030203" pitchFamily="34" charset="0"/>
                <a:cs typeface="Lato Light" panose="020F0502020204030203" pitchFamily="34" charset="0"/>
              </a:rPr>
              <a:t>Groups per Market</a:t>
            </a:r>
            <a:endParaRPr lang="en-GB" sz="120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719907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A23F001-CE83-8E08-148A-09ECD259CA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252C941-5C8D-6051-8428-C0502E486FFE}"/>
              </a:ext>
            </a:extLst>
          </p:cNvPr>
          <p:cNvSpPr>
            <a:spLocks noGrp="1" noRot="1" noMove="1" noResize="1" noEditPoints="1" noAdjustHandles="1" noChangeArrowheads="1" noChangeShapeType="1"/>
          </p:cNvSpPr>
          <p:nvPr>
            <p:ph type="title"/>
          </p:nvPr>
        </p:nvSpPr>
        <p:spPr/>
        <p:txBody>
          <a:bodyPr>
            <a:normAutofit/>
          </a:bodyPr>
          <a:lstStyle/>
          <a:p>
            <a:r>
              <a:rPr lang="en-GB"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REGULATORY AGENCIES</a:t>
            </a:r>
          </a:p>
        </p:txBody>
      </p:sp>
      <p:graphicFrame>
        <p:nvGraphicFramePr>
          <p:cNvPr id="3" name="Table 2">
            <a:extLst>
              <a:ext uri="{FF2B5EF4-FFF2-40B4-BE49-F238E27FC236}">
                <a16:creationId xmlns:a16="http://schemas.microsoft.com/office/drawing/2014/main" id="{70BDD283-6193-54E4-22A1-084E8A0B6711}"/>
              </a:ext>
            </a:extLst>
          </p:cNvPr>
          <p:cNvGraphicFramePr>
            <a:graphicFrameLocks noGrp="1"/>
          </p:cNvGraphicFramePr>
          <p:nvPr>
            <p:extLst>
              <p:ext uri="{D42A27DB-BD31-4B8C-83A1-F6EECF244321}">
                <p14:modId xmlns:p14="http://schemas.microsoft.com/office/powerpoint/2010/main" val="1708363161"/>
              </p:ext>
            </p:extLst>
          </p:nvPr>
        </p:nvGraphicFramePr>
        <p:xfrm>
          <a:off x="938933" y="818945"/>
          <a:ext cx="5458692" cy="5404936"/>
        </p:xfrm>
        <a:graphic>
          <a:graphicData uri="http://schemas.openxmlformats.org/drawingml/2006/table">
            <a:tbl>
              <a:tblPr firstRow="1" bandRow="1">
                <a:tableStyleId>{10A1B5D5-9B99-4C35-A422-299274C87663}</a:tableStyleId>
              </a:tblPr>
              <a:tblGrid>
                <a:gridCol w="1052945">
                  <a:extLst>
                    <a:ext uri="{9D8B030D-6E8A-4147-A177-3AD203B41FA5}">
                      <a16:colId xmlns:a16="http://schemas.microsoft.com/office/drawing/2014/main" val="4276894917"/>
                    </a:ext>
                  </a:extLst>
                </a:gridCol>
                <a:gridCol w="2992582">
                  <a:extLst>
                    <a:ext uri="{9D8B030D-6E8A-4147-A177-3AD203B41FA5}">
                      <a16:colId xmlns:a16="http://schemas.microsoft.com/office/drawing/2014/main" val="3319175899"/>
                    </a:ext>
                  </a:extLst>
                </a:gridCol>
                <a:gridCol w="1413165">
                  <a:extLst>
                    <a:ext uri="{9D8B030D-6E8A-4147-A177-3AD203B41FA5}">
                      <a16:colId xmlns:a16="http://schemas.microsoft.com/office/drawing/2014/main" val="2457153197"/>
                    </a:ext>
                  </a:extLst>
                </a:gridCol>
              </a:tblGrid>
              <a:tr h="173400">
                <a:tc>
                  <a:txBody>
                    <a:bodyPr/>
                    <a:lstStyle/>
                    <a:p>
                      <a:r>
                        <a:rPr lang="en-GB" sz="900">
                          <a:solidFill>
                            <a:schemeClr val="tx1"/>
                          </a:solidFill>
                        </a:rPr>
                        <a:t>Market</a:t>
                      </a:r>
                    </a:p>
                  </a:txBody>
                  <a:tcPr anchor="ctr"/>
                </a:tc>
                <a:tc>
                  <a:txBody>
                    <a:bodyPr/>
                    <a:lstStyle/>
                    <a:p>
                      <a:r>
                        <a:rPr lang="en-GB" sz="900">
                          <a:solidFill>
                            <a:schemeClr val="tx1"/>
                          </a:solidFill>
                        </a:rPr>
                        <a:t>Most Active Organization</a:t>
                      </a:r>
                    </a:p>
                  </a:txBody>
                  <a:tcPr anchor="ctr"/>
                </a:tc>
                <a:tc>
                  <a:txBody>
                    <a:bodyPr/>
                    <a:lstStyle/>
                    <a:p>
                      <a:r>
                        <a:rPr lang="en-GB" sz="900">
                          <a:solidFill>
                            <a:schemeClr val="tx1"/>
                          </a:solidFill>
                        </a:rPr>
                        <a:t>No. of Stakeholders</a:t>
                      </a:r>
                    </a:p>
                  </a:txBody>
                  <a:tcPr anchor="ctr"/>
                </a:tc>
                <a:extLst>
                  <a:ext uri="{0D108BD9-81ED-4DB2-BD59-A6C34878D82A}">
                    <a16:rowId xmlns:a16="http://schemas.microsoft.com/office/drawing/2014/main" val="287386330"/>
                  </a:ext>
                </a:extLst>
              </a:tr>
              <a:tr h="272485">
                <a:tc>
                  <a:txBody>
                    <a:bodyPr/>
                    <a:lstStyle/>
                    <a:p>
                      <a:pPr algn="l"/>
                      <a:r>
                        <a:rPr lang="en-GB" sz="900"/>
                        <a:t>Argentina</a:t>
                      </a:r>
                    </a:p>
                  </a:txBody>
                  <a:tcPr anchor="ctr"/>
                </a:tc>
                <a:tc>
                  <a:txBody>
                    <a:bodyPr/>
                    <a:lstStyle/>
                    <a:p>
                      <a:pPr algn="l"/>
                      <a:r>
                        <a:rPr lang="en-GB" sz="900"/>
                        <a:t>National Administration of Drugs, Food and Medical Technology (ANMAT)</a:t>
                      </a:r>
                    </a:p>
                  </a:txBody>
                  <a:tcPr anchor="ctr"/>
                </a:tc>
                <a:tc>
                  <a:txBody>
                    <a:bodyPr/>
                    <a:lstStyle/>
                    <a:p>
                      <a:pPr algn="ctr"/>
                      <a:r>
                        <a:rPr lang="en-GB" sz="900"/>
                        <a:t>192/322</a:t>
                      </a:r>
                    </a:p>
                  </a:txBody>
                  <a:tcPr anchor="ctr"/>
                </a:tc>
                <a:extLst>
                  <a:ext uri="{0D108BD9-81ED-4DB2-BD59-A6C34878D82A}">
                    <a16:rowId xmlns:a16="http://schemas.microsoft.com/office/drawing/2014/main" val="2618159922"/>
                  </a:ext>
                </a:extLst>
              </a:tr>
              <a:tr h="260118">
                <a:tc>
                  <a:txBody>
                    <a:bodyPr/>
                    <a:lstStyle/>
                    <a:p>
                      <a:r>
                        <a:rPr lang="en-GB" sz="900"/>
                        <a:t>Australia</a:t>
                      </a:r>
                    </a:p>
                  </a:txBody>
                  <a:tcPr anchor="ctr"/>
                </a:tc>
                <a:tc>
                  <a:txBody>
                    <a:bodyPr/>
                    <a:lstStyle/>
                    <a:p>
                      <a:r>
                        <a:rPr lang="en-GB" sz="900"/>
                        <a:t>National Health and Medical Research Council</a:t>
                      </a:r>
                    </a:p>
                  </a:txBody>
                  <a:tcPr anchor="ctr"/>
                </a:tc>
                <a:tc>
                  <a:txBody>
                    <a:bodyPr/>
                    <a:lstStyle/>
                    <a:p>
                      <a:pPr algn="ctr"/>
                      <a:r>
                        <a:rPr lang="en-GB" sz="900"/>
                        <a:t>142/492</a:t>
                      </a:r>
                    </a:p>
                  </a:txBody>
                  <a:tcPr anchor="ctr"/>
                </a:tc>
                <a:extLst>
                  <a:ext uri="{0D108BD9-81ED-4DB2-BD59-A6C34878D82A}">
                    <a16:rowId xmlns:a16="http://schemas.microsoft.com/office/drawing/2014/main" val="3141508664"/>
                  </a:ext>
                </a:extLst>
              </a:tr>
              <a:tr h="272485">
                <a:tc>
                  <a:txBody>
                    <a:bodyPr/>
                    <a:lstStyle/>
                    <a:p>
                      <a:r>
                        <a:rPr lang="en-GB" sz="900"/>
                        <a:t>Brazil</a:t>
                      </a:r>
                    </a:p>
                  </a:txBody>
                  <a:tcPr anchor="ctr"/>
                </a:tc>
                <a:tc>
                  <a:txBody>
                    <a:bodyPr/>
                    <a:lstStyle/>
                    <a:p>
                      <a:r>
                        <a:rPr lang="en-GB" sz="900"/>
                        <a:t>National Health Council (Brazil)</a:t>
                      </a:r>
                    </a:p>
                  </a:txBody>
                  <a:tcPr anchor="ctr"/>
                </a:tc>
                <a:tc>
                  <a:txBody>
                    <a:bodyPr/>
                    <a:lstStyle/>
                    <a:p>
                      <a:pPr algn="ctr"/>
                      <a:r>
                        <a:rPr lang="en-GB" sz="900"/>
                        <a:t>537/1035</a:t>
                      </a:r>
                    </a:p>
                  </a:txBody>
                  <a:tcPr anchor="ctr"/>
                </a:tc>
                <a:extLst>
                  <a:ext uri="{0D108BD9-81ED-4DB2-BD59-A6C34878D82A}">
                    <a16:rowId xmlns:a16="http://schemas.microsoft.com/office/drawing/2014/main" val="4265794563"/>
                  </a:ext>
                </a:extLst>
              </a:tr>
              <a:tr h="272485">
                <a:tc>
                  <a:txBody>
                    <a:bodyPr/>
                    <a:lstStyle/>
                    <a:p>
                      <a:r>
                        <a:rPr lang="en-GB" sz="900"/>
                        <a:t>Canada</a:t>
                      </a:r>
                    </a:p>
                  </a:txBody>
                  <a:tcPr anchor="ctr"/>
                </a:tc>
                <a:tc>
                  <a:txBody>
                    <a:bodyPr/>
                    <a:lstStyle/>
                    <a:p>
                      <a:r>
                        <a:rPr lang="en-GB" sz="900"/>
                        <a:t>CIHR - Institute of Infection and Immunity</a:t>
                      </a:r>
                    </a:p>
                    <a:p>
                      <a:endParaRPr lang="en-GB" sz="900"/>
                    </a:p>
                  </a:txBody>
                  <a:tcPr anchor="ctr"/>
                </a:tc>
                <a:tc>
                  <a:txBody>
                    <a:bodyPr/>
                    <a:lstStyle/>
                    <a:p>
                      <a:pPr algn="ctr"/>
                      <a:r>
                        <a:rPr lang="en-GB" sz="900"/>
                        <a:t>63/180</a:t>
                      </a:r>
                    </a:p>
                  </a:txBody>
                  <a:tcPr anchor="ctr"/>
                </a:tc>
                <a:extLst>
                  <a:ext uri="{0D108BD9-81ED-4DB2-BD59-A6C34878D82A}">
                    <a16:rowId xmlns:a16="http://schemas.microsoft.com/office/drawing/2014/main" val="3007835854"/>
                  </a:ext>
                </a:extLst>
              </a:tr>
              <a:tr h="272485">
                <a:tc>
                  <a:txBody>
                    <a:bodyPr/>
                    <a:lstStyle/>
                    <a:p>
                      <a:r>
                        <a:rPr lang="en-GB" sz="900"/>
                        <a:t>Colombia</a:t>
                      </a:r>
                    </a:p>
                  </a:txBody>
                  <a:tcPr anchor="ctr"/>
                </a:tc>
                <a:tc>
                  <a:txBody>
                    <a:bodyPr/>
                    <a:lstStyle/>
                    <a:p>
                      <a:r>
                        <a:rPr lang="en-GB" sz="900"/>
                        <a:t>Ministry of Health &amp; Social Protection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t>Only Organization (3)</a:t>
                      </a:r>
                    </a:p>
                    <a:p>
                      <a:pPr algn="ctr"/>
                      <a:endParaRPr lang="en-GB" sz="900"/>
                    </a:p>
                  </a:txBody>
                  <a:tcPr anchor="ctr"/>
                </a:tc>
                <a:extLst>
                  <a:ext uri="{0D108BD9-81ED-4DB2-BD59-A6C34878D82A}">
                    <a16:rowId xmlns:a16="http://schemas.microsoft.com/office/drawing/2014/main" val="1878547247"/>
                  </a:ext>
                </a:extLst>
              </a:tr>
              <a:tr h="247584">
                <a:tc>
                  <a:txBody>
                    <a:bodyPr/>
                    <a:lstStyle/>
                    <a:p>
                      <a:r>
                        <a:rPr lang="en-GB" sz="900"/>
                        <a:t>France</a:t>
                      </a:r>
                    </a:p>
                  </a:txBody>
                  <a:tcPr anchor="ctr"/>
                </a:tc>
                <a:tc>
                  <a:txBody>
                    <a:bodyPr/>
                    <a:lstStyle/>
                    <a:p>
                      <a:r>
                        <a:rPr lang="en-GB" sz="900"/>
                        <a:t>National Agency for the Safety of Medicine and Health Products</a:t>
                      </a:r>
                    </a:p>
                    <a:p>
                      <a:endParaRPr lang="en-GB" sz="900"/>
                    </a:p>
                  </a:txBody>
                  <a:tcPr anchor="ctr"/>
                </a:tc>
                <a:tc>
                  <a:txBody>
                    <a:bodyPr/>
                    <a:lstStyle/>
                    <a:p>
                      <a:pPr algn="ctr"/>
                      <a:r>
                        <a:rPr lang="en-GB" sz="900"/>
                        <a:t>424/881</a:t>
                      </a:r>
                    </a:p>
                  </a:txBody>
                  <a:tcPr anchor="ctr"/>
                </a:tc>
                <a:extLst>
                  <a:ext uri="{0D108BD9-81ED-4DB2-BD59-A6C34878D82A}">
                    <a16:rowId xmlns:a16="http://schemas.microsoft.com/office/drawing/2014/main" val="667661924"/>
                  </a:ext>
                </a:extLst>
              </a:tr>
              <a:tr h="272485">
                <a:tc>
                  <a:txBody>
                    <a:bodyPr/>
                    <a:lstStyle/>
                    <a:p>
                      <a:r>
                        <a:rPr lang="en-GB" sz="900"/>
                        <a:t>Germany</a:t>
                      </a:r>
                    </a:p>
                  </a:txBody>
                  <a:tcPr anchor="ctr"/>
                </a:tc>
                <a:tc>
                  <a:txBody>
                    <a:bodyPr/>
                    <a:lstStyle/>
                    <a:p>
                      <a:r>
                        <a:rPr lang="en-GB" sz="900"/>
                        <a:t>Federal Ministry of Health - Germany</a:t>
                      </a:r>
                    </a:p>
                  </a:txBody>
                  <a:tcPr anchor="ctr"/>
                </a:tc>
                <a:tc>
                  <a:txBody>
                    <a:bodyPr/>
                    <a:lstStyle/>
                    <a:p>
                      <a:pPr algn="ctr"/>
                      <a:r>
                        <a:rPr lang="en-GB" sz="900"/>
                        <a:t>177/412</a:t>
                      </a:r>
                    </a:p>
                  </a:txBody>
                  <a:tcPr anchor="ctr"/>
                </a:tc>
                <a:extLst>
                  <a:ext uri="{0D108BD9-81ED-4DB2-BD59-A6C34878D82A}">
                    <a16:rowId xmlns:a16="http://schemas.microsoft.com/office/drawing/2014/main" val="2612044125"/>
                  </a:ext>
                </a:extLst>
              </a:tr>
              <a:tr h="272485">
                <a:tc>
                  <a:txBody>
                    <a:bodyPr/>
                    <a:lstStyle/>
                    <a:p>
                      <a:r>
                        <a:rPr lang="en-GB" sz="900"/>
                        <a:t>Italy</a:t>
                      </a:r>
                    </a:p>
                  </a:txBody>
                  <a:tcPr anchor="ctr"/>
                </a:tc>
                <a:tc>
                  <a:txBody>
                    <a:bodyPr/>
                    <a:lstStyle/>
                    <a:p>
                      <a:r>
                        <a:rPr lang="en-GB" sz="900"/>
                        <a:t>Ministry of Health (Italy)</a:t>
                      </a:r>
                    </a:p>
                  </a:txBody>
                  <a:tcPr anchor="ctr"/>
                </a:tc>
                <a:tc>
                  <a:txBody>
                    <a:bodyPr/>
                    <a:lstStyle/>
                    <a:p>
                      <a:pPr algn="ctr"/>
                      <a:r>
                        <a:rPr lang="en-GB" sz="900"/>
                        <a:t>250/398</a:t>
                      </a:r>
                    </a:p>
                  </a:txBody>
                  <a:tcPr anchor="ctr"/>
                </a:tc>
                <a:extLst>
                  <a:ext uri="{0D108BD9-81ED-4DB2-BD59-A6C34878D82A}">
                    <a16:rowId xmlns:a16="http://schemas.microsoft.com/office/drawing/2014/main" val="2606737411"/>
                  </a:ext>
                </a:extLst>
              </a:tr>
              <a:tr h="272485">
                <a:tc>
                  <a:txBody>
                    <a:bodyPr/>
                    <a:lstStyle/>
                    <a:p>
                      <a:r>
                        <a:rPr lang="en-GB" sz="900"/>
                        <a:t>Japan</a:t>
                      </a:r>
                    </a:p>
                  </a:txBody>
                  <a:tcPr anchor="ctr"/>
                </a:tc>
                <a:tc>
                  <a:txBody>
                    <a:bodyPr/>
                    <a:lstStyle/>
                    <a:p>
                      <a:r>
                        <a:rPr lang="en-GB" sz="900"/>
                        <a:t>Japanese Agency for Medical Research and Development</a:t>
                      </a:r>
                    </a:p>
                    <a:p>
                      <a:endParaRPr lang="en-GB" sz="9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t>429/1183</a:t>
                      </a:r>
                    </a:p>
                  </a:txBody>
                  <a:tcPr anchor="ctr"/>
                </a:tc>
                <a:extLst>
                  <a:ext uri="{0D108BD9-81ED-4DB2-BD59-A6C34878D82A}">
                    <a16:rowId xmlns:a16="http://schemas.microsoft.com/office/drawing/2014/main" val="3177310843"/>
                  </a:ext>
                </a:extLst>
              </a:tr>
              <a:tr h="260118">
                <a:tc>
                  <a:txBody>
                    <a:bodyPr/>
                    <a:lstStyle/>
                    <a:p>
                      <a:r>
                        <a:rPr lang="en-GB" sz="900"/>
                        <a:t>Saudi Arabia</a:t>
                      </a:r>
                    </a:p>
                  </a:txBody>
                  <a:tcPr anchor="ctr"/>
                </a:tc>
                <a:tc>
                  <a:txBody>
                    <a:bodyPr/>
                    <a:lstStyle/>
                    <a:p>
                      <a:r>
                        <a:rPr lang="en-GB" sz="900"/>
                        <a:t>Saudi Food and Drug Authority</a:t>
                      </a:r>
                    </a:p>
                  </a:txBody>
                  <a:tcPr anchor="ctr"/>
                </a:tc>
                <a:tc>
                  <a:txBody>
                    <a:bodyPr/>
                    <a:lstStyle/>
                    <a:p>
                      <a:pPr algn="ctr"/>
                      <a:r>
                        <a:rPr lang="en-GB" sz="900"/>
                        <a:t>27/45</a:t>
                      </a:r>
                    </a:p>
                  </a:txBody>
                  <a:tcPr anchor="ctr"/>
                </a:tc>
                <a:extLst>
                  <a:ext uri="{0D108BD9-81ED-4DB2-BD59-A6C34878D82A}">
                    <a16:rowId xmlns:a16="http://schemas.microsoft.com/office/drawing/2014/main" val="115682578"/>
                  </a:ext>
                </a:extLst>
              </a:tr>
              <a:tr h="272485">
                <a:tc>
                  <a:txBody>
                    <a:bodyPr/>
                    <a:lstStyle/>
                    <a:p>
                      <a:r>
                        <a:rPr lang="en-GB" sz="900"/>
                        <a:t>South Korea</a:t>
                      </a:r>
                    </a:p>
                  </a:txBody>
                  <a:tcPr anchor="ctr"/>
                </a:tc>
                <a:tc>
                  <a:txBody>
                    <a:bodyPr/>
                    <a:lstStyle/>
                    <a:p>
                      <a:r>
                        <a:rPr lang="en-GB" sz="900"/>
                        <a:t>Korea Disease Control and Prevention Agency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t>722/1078</a:t>
                      </a:r>
                    </a:p>
                  </a:txBody>
                  <a:tcPr anchor="ctr"/>
                </a:tc>
                <a:extLst>
                  <a:ext uri="{0D108BD9-81ED-4DB2-BD59-A6C34878D82A}">
                    <a16:rowId xmlns:a16="http://schemas.microsoft.com/office/drawing/2014/main" val="1755571138"/>
                  </a:ext>
                </a:extLst>
              </a:tr>
              <a:tr h="272485">
                <a:tc>
                  <a:txBody>
                    <a:bodyPr/>
                    <a:lstStyle/>
                    <a:p>
                      <a:r>
                        <a:rPr lang="en-GB" sz="900"/>
                        <a:t>Spain</a:t>
                      </a:r>
                    </a:p>
                  </a:txBody>
                  <a:tcPr anchor="ctr"/>
                </a:tc>
                <a:tc>
                  <a:txBody>
                    <a:bodyPr/>
                    <a:lstStyle/>
                    <a:p>
                      <a:r>
                        <a:rPr lang="en-GB" sz="900"/>
                        <a:t>Spanish National Research Council (CSIC)</a:t>
                      </a:r>
                    </a:p>
                    <a:p>
                      <a:endParaRPr lang="en-GB" sz="900"/>
                    </a:p>
                  </a:txBody>
                  <a:tcPr anchor="ctr"/>
                </a:tc>
                <a:tc>
                  <a:txBody>
                    <a:bodyPr/>
                    <a:lstStyle/>
                    <a:p>
                      <a:pPr algn="ctr"/>
                      <a:r>
                        <a:rPr lang="en-GB" sz="900"/>
                        <a:t>107/304</a:t>
                      </a:r>
                    </a:p>
                  </a:txBody>
                  <a:tcPr anchor="ctr"/>
                </a:tc>
                <a:extLst>
                  <a:ext uri="{0D108BD9-81ED-4DB2-BD59-A6C34878D82A}">
                    <a16:rowId xmlns:a16="http://schemas.microsoft.com/office/drawing/2014/main" val="1511271778"/>
                  </a:ext>
                </a:extLst>
              </a:tr>
              <a:tr h="260118">
                <a:tc>
                  <a:txBody>
                    <a:bodyPr/>
                    <a:lstStyle/>
                    <a:p>
                      <a:r>
                        <a:rPr lang="en-GB" sz="900"/>
                        <a:t>Türkiye </a:t>
                      </a:r>
                    </a:p>
                  </a:txBody>
                  <a:tcPr anchor="ctr"/>
                </a:tc>
                <a:tc>
                  <a:txBody>
                    <a:bodyPr/>
                    <a:lstStyle/>
                    <a:p>
                      <a:r>
                        <a:rPr lang="en-GB" sz="900"/>
                        <a:t>Turkish Medicines and Medical Devices Agency</a:t>
                      </a:r>
                    </a:p>
                    <a:p>
                      <a:endParaRPr lang="en-GB" sz="9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t>36/40</a:t>
                      </a:r>
                    </a:p>
                  </a:txBody>
                  <a:tcPr anchor="ctr"/>
                </a:tc>
                <a:extLst>
                  <a:ext uri="{0D108BD9-81ED-4DB2-BD59-A6C34878D82A}">
                    <a16:rowId xmlns:a16="http://schemas.microsoft.com/office/drawing/2014/main" val="2858567483"/>
                  </a:ext>
                </a:extLst>
              </a:tr>
              <a:tr h="260118">
                <a:tc>
                  <a:txBody>
                    <a:bodyPr/>
                    <a:lstStyle/>
                    <a:p>
                      <a:r>
                        <a:rPr lang="en-GB" sz="900"/>
                        <a:t>United Kingdom</a:t>
                      </a:r>
                    </a:p>
                  </a:txBody>
                  <a:tcPr anchor="ctr"/>
                </a:tc>
                <a:tc>
                  <a:txBody>
                    <a:bodyPr/>
                    <a:lstStyle/>
                    <a:p>
                      <a:r>
                        <a:rPr lang="en-GB" sz="900"/>
                        <a:t>NIHR - Health Technology Assessment (HTA)</a:t>
                      </a:r>
                    </a:p>
                    <a:p>
                      <a:endParaRPr lang="en-GB" sz="900"/>
                    </a:p>
                  </a:txBody>
                  <a:tcPr anchor="ctr"/>
                </a:tc>
                <a:tc>
                  <a:txBody>
                    <a:bodyPr/>
                    <a:lstStyle/>
                    <a:p>
                      <a:pPr algn="ctr"/>
                      <a:r>
                        <a:rPr lang="en-GB" sz="900"/>
                        <a:t>174/637</a:t>
                      </a:r>
                    </a:p>
                  </a:txBody>
                  <a:tcPr anchor="ctr"/>
                </a:tc>
                <a:extLst>
                  <a:ext uri="{0D108BD9-81ED-4DB2-BD59-A6C34878D82A}">
                    <a16:rowId xmlns:a16="http://schemas.microsoft.com/office/drawing/2014/main" val="2609237916"/>
                  </a:ext>
                </a:extLst>
              </a:tr>
              <a:tr h="196356">
                <a:tc>
                  <a:txBody>
                    <a:bodyPr/>
                    <a:lstStyle/>
                    <a:p>
                      <a:r>
                        <a:rPr lang="en-GB" sz="900"/>
                        <a:t>United States of America</a:t>
                      </a:r>
                    </a:p>
                  </a:txBody>
                  <a:tcPr anchor="ctr"/>
                </a:tc>
                <a:tc>
                  <a:txBody>
                    <a:bodyPr/>
                    <a:lstStyle/>
                    <a:p>
                      <a:r>
                        <a:rPr lang="en-GB" sz="900"/>
                        <a:t>National Institute of Allergy and Infectious Diseases</a:t>
                      </a:r>
                    </a:p>
                    <a:p>
                      <a:endParaRPr lang="en-GB" sz="900"/>
                    </a:p>
                  </a:txBody>
                  <a:tcPr anchor="ctr"/>
                </a:tc>
                <a:tc>
                  <a:txBody>
                    <a:bodyPr/>
                    <a:lstStyle/>
                    <a:p>
                      <a:pPr algn="ctr"/>
                      <a:r>
                        <a:rPr lang="en-GB" sz="900"/>
                        <a:t>657/1270</a:t>
                      </a:r>
                    </a:p>
                  </a:txBody>
                  <a:tcPr anchor="ctr"/>
                </a:tc>
                <a:extLst>
                  <a:ext uri="{0D108BD9-81ED-4DB2-BD59-A6C34878D82A}">
                    <a16:rowId xmlns:a16="http://schemas.microsoft.com/office/drawing/2014/main" val="2797980572"/>
                  </a:ext>
                </a:extLst>
              </a:tr>
            </a:tbl>
          </a:graphicData>
        </a:graphic>
      </p:graphicFrame>
      <p:graphicFrame>
        <p:nvGraphicFramePr>
          <p:cNvPr id="7" name="Chart 6">
            <a:extLst>
              <a:ext uri="{FF2B5EF4-FFF2-40B4-BE49-F238E27FC236}">
                <a16:creationId xmlns:a16="http://schemas.microsoft.com/office/drawing/2014/main" id="{82D5D041-E77F-C27F-76CA-36832EF05DFE}"/>
              </a:ext>
            </a:extLst>
          </p:cNvPr>
          <p:cNvGraphicFramePr>
            <a:graphicFrameLocks/>
          </p:cNvGraphicFramePr>
          <p:nvPr>
            <p:extLst>
              <p:ext uri="{D42A27DB-BD31-4B8C-83A1-F6EECF244321}">
                <p14:modId xmlns:p14="http://schemas.microsoft.com/office/powerpoint/2010/main" val="2372296166"/>
              </p:ext>
            </p:extLst>
          </p:nvPr>
        </p:nvGraphicFramePr>
        <p:xfrm>
          <a:off x="6397625" y="945425"/>
          <a:ext cx="5951691" cy="540493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E4040976-1021-6C5A-94DB-535A2740D1FB}"/>
              </a:ext>
            </a:extLst>
          </p:cNvPr>
          <p:cNvSpPr txBox="1">
            <a:spLocks/>
          </p:cNvSpPr>
          <p:nvPr/>
        </p:nvSpPr>
        <p:spPr>
          <a:xfrm>
            <a:off x="9694142" y="2579016"/>
            <a:ext cx="2162175" cy="276999"/>
          </a:xfrm>
          <a:prstGeom prst="rect">
            <a:avLst/>
          </a:prstGeom>
          <a:noFill/>
        </p:spPr>
        <p:txBody>
          <a:bodyPr wrap="square" rtlCol="0" anchor="ctr">
            <a:spAutoFit/>
          </a:bodyPr>
          <a:lstStyle/>
          <a:p>
            <a:pPr algn="ctr"/>
            <a:r>
              <a:rPr lang="en-US" sz="1200">
                <a:latin typeface="Lato Light" panose="020F0502020204030203" pitchFamily="34" charset="0"/>
                <a:ea typeface="Lato Light" panose="020F0502020204030203" pitchFamily="34" charset="0"/>
                <a:cs typeface="Lato Light" panose="020F0502020204030203" pitchFamily="34" charset="0"/>
              </a:rPr>
              <a:t>Groups per Market</a:t>
            </a:r>
            <a:endParaRPr lang="en-GB" sz="120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4241883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DD1CE9-DE6B-AA3C-E02A-60B9D37DD1BF}"/>
              </a:ext>
            </a:extLst>
          </p:cNvPr>
          <p:cNvSpPr>
            <a:spLocks noGrp="1" noRot="1" noMove="1" noResize="1" noEditPoints="1" noAdjustHandles="1" noChangeArrowheads="1" noChangeShapeType="1"/>
          </p:cNvSpPr>
          <p:nvPr>
            <p:ph type="title"/>
          </p:nvPr>
        </p:nvSpPr>
        <p:spPr/>
        <p:txBody>
          <a:bodyPr>
            <a:normAutofit/>
          </a:bodyPr>
          <a:lstStyle/>
          <a:p>
            <a:r>
              <a:rPr lang="en-GB"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CENTERS OF EXCELLENCE</a:t>
            </a:r>
          </a:p>
        </p:txBody>
      </p:sp>
      <p:grpSp>
        <p:nvGrpSpPr>
          <p:cNvPr id="23" name="Group 22">
            <a:extLst>
              <a:ext uri="{FF2B5EF4-FFF2-40B4-BE49-F238E27FC236}">
                <a16:creationId xmlns:a16="http://schemas.microsoft.com/office/drawing/2014/main" id="{CB2BE6FD-96FE-6D52-287B-7903875CE71D}"/>
              </a:ext>
            </a:extLst>
          </p:cNvPr>
          <p:cNvGrpSpPr>
            <a:grpSpLocks/>
          </p:cNvGrpSpPr>
          <p:nvPr/>
        </p:nvGrpSpPr>
        <p:grpSpPr>
          <a:xfrm>
            <a:off x="804636" y="1021252"/>
            <a:ext cx="3069947" cy="938719"/>
            <a:chOff x="1867660" y="11981696"/>
            <a:chExt cx="6139876" cy="2070728"/>
          </a:xfrm>
        </p:grpSpPr>
        <p:sp>
          <p:nvSpPr>
            <p:cNvPr id="33" name="Oval 32">
              <a:extLst>
                <a:ext uri="{FF2B5EF4-FFF2-40B4-BE49-F238E27FC236}">
                  <a16:creationId xmlns:a16="http://schemas.microsoft.com/office/drawing/2014/main" id="{11ADBAB4-17E8-90C4-D025-72983E7DA0BF}"/>
                </a:ext>
              </a:extLst>
            </p:cNvPr>
            <p:cNvSpPr>
              <a:spLocks/>
            </p:cNvSpPr>
            <p:nvPr/>
          </p:nvSpPr>
          <p:spPr>
            <a:xfrm>
              <a:off x="1867660" y="12136939"/>
              <a:ext cx="332233" cy="332234"/>
            </a:xfrm>
            <a:prstGeom prst="ellipse">
              <a:avLst/>
            </a:prstGeom>
            <a:solidFill>
              <a:srgbClr val="BDB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 name="Rectangle 56">
              <a:extLst>
                <a:ext uri="{FF2B5EF4-FFF2-40B4-BE49-F238E27FC236}">
                  <a16:creationId xmlns:a16="http://schemas.microsoft.com/office/drawing/2014/main" id="{2547C6F0-365A-8524-5394-07C49094F453}"/>
                </a:ext>
              </a:extLst>
            </p:cNvPr>
            <p:cNvSpPr>
              <a:spLocks/>
            </p:cNvSpPr>
            <p:nvPr/>
          </p:nvSpPr>
          <p:spPr>
            <a:xfrm>
              <a:off x="2331029" y="11981696"/>
              <a:ext cx="5676507" cy="2070728"/>
            </a:xfrm>
            <a:prstGeom prst="rect">
              <a:avLst/>
            </a:prstGeom>
          </p:spPr>
          <p:txBody>
            <a:bodyPr wrap="square">
              <a:spAutoFit/>
            </a:bodyPr>
            <a:lstStyle/>
            <a:p>
              <a:pPr>
                <a:spcBef>
                  <a:spcPts val="600"/>
                </a:spcBef>
              </a:pPr>
              <a:r>
                <a:rPr lang="en-US" sz="1400" b="1">
                  <a:latin typeface="Lato ExtraBold" panose="020F0502020204030203" pitchFamily="34" charset="0"/>
                  <a:ea typeface="Lato ExtraBold" panose="020F0502020204030203" pitchFamily="34" charset="0"/>
                  <a:cs typeface="Lato ExtraBold" panose="020F0502020204030203" pitchFamily="34" charset="0"/>
                </a:rPr>
                <a:t>Stakeholders</a:t>
              </a:r>
            </a:p>
            <a:p>
              <a:pPr>
                <a:spcBef>
                  <a:spcPts val="600"/>
                </a:spcBef>
              </a:pPr>
              <a:r>
                <a:rPr lang="en-GB" sz="1200">
                  <a:latin typeface="Lato Light" panose="020F0502020204030203" pitchFamily="34" charset="0"/>
                  <a:ea typeface="Lato Light" panose="020F0502020204030203" pitchFamily="34" charset="0"/>
                  <a:cs typeface="Lato Light" panose="020F0502020204030203" pitchFamily="34" charset="0"/>
                </a:rPr>
                <a:t>614 stakeholders were captured across 86 CoEs. 126 of these were classified as KOLs. </a:t>
              </a:r>
              <a:endParaRPr lang="en-US" sz="1200">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25" name="Group 24">
            <a:extLst>
              <a:ext uri="{FF2B5EF4-FFF2-40B4-BE49-F238E27FC236}">
                <a16:creationId xmlns:a16="http://schemas.microsoft.com/office/drawing/2014/main" id="{A55B2224-CCE4-FA5E-7A62-FA398FF87815}"/>
              </a:ext>
            </a:extLst>
          </p:cNvPr>
          <p:cNvGrpSpPr>
            <a:grpSpLocks/>
          </p:cNvGrpSpPr>
          <p:nvPr/>
        </p:nvGrpSpPr>
        <p:grpSpPr>
          <a:xfrm>
            <a:off x="792721" y="4471574"/>
            <a:ext cx="3069947" cy="2000548"/>
            <a:chOff x="1867660" y="11981696"/>
            <a:chExt cx="6139876" cy="4413022"/>
          </a:xfrm>
        </p:grpSpPr>
        <p:sp>
          <p:nvSpPr>
            <p:cNvPr id="29" name="Oval 28">
              <a:extLst>
                <a:ext uri="{FF2B5EF4-FFF2-40B4-BE49-F238E27FC236}">
                  <a16:creationId xmlns:a16="http://schemas.microsoft.com/office/drawing/2014/main" id="{B06C613D-21B9-211C-1D67-DDAC088B642B}"/>
                </a:ext>
              </a:extLst>
            </p:cNvPr>
            <p:cNvSpPr>
              <a:spLocks/>
            </p:cNvSpPr>
            <p:nvPr/>
          </p:nvSpPr>
          <p:spPr>
            <a:xfrm>
              <a:off x="1867660" y="12200637"/>
              <a:ext cx="332233" cy="332234"/>
            </a:xfrm>
            <a:prstGeom prst="ellipse">
              <a:avLst/>
            </a:prstGeom>
            <a:solidFill>
              <a:srgbClr val="FF66C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a:p>
          </p:txBody>
        </p:sp>
        <p:sp>
          <p:nvSpPr>
            <p:cNvPr id="30" name="Rectangle 56">
              <a:extLst>
                <a:ext uri="{FF2B5EF4-FFF2-40B4-BE49-F238E27FC236}">
                  <a16:creationId xmlns:a16="http://schemas.microsoft.com/office/drawing/2014/main" id="{C84702DF-FC49-3C27-7C67-6A806FE63422}"/>
                </a:ext>
              </a:extLst>
            </p:cNvPr>
            <p:cNvSpPr>
              <a:spLocks/>
            </p:cNvSpPr>
            <p:nvPr/>
          </p:nvSpPr>
          <p:spPr>
            <a:xfrm>
              <a:off x="2331029" y="11981696"/>
              <a:ext cx="5676507" cy="4413022"/>
            </a:xfrm>
            <a:prstGeom prst="rect">
              <a:avLst/>
            </a:prstGeom>
          </p:spPr>
          <p:txBody>
            <a:bodyPr wrap="square">
              <a:spAutoFit/>
            </a:bodyPr>
            <a:lstStyle/>
            <a:p>
              <a:pPr>
                <a:spcBef>
                  <a:spcPts val="600"/>
                </a:spcBef>
              </a:pPr>
              <a:r>
                <a:rPr lang="en-GB" sz="1400" b="1">
                  <a:latin typeface="Lato ExtraBold" panose="020F0502020204030203" pitchFamily="34" charset="0"/>
                  <a:ea typeface="Lato ExtraBold" panose="020F0502020204030203" pitchFamily="34" charset="0"/>
                  <a:cs typeface="Lato ExtraBold" panose="020F0502020204030203" pitchFamily="34" charset="0"/>
                </a:rPr>
                <a:t>Public Assistance-Paris Hospitals, Necker Hospital for Sick Children</a:t>
              </a:r>
            </a:p>
            <a:p>
              <a:pPr>
                <a:spcBef>
                  <a:spcPts val="600"/>
                </a:spcBef>
              </a:pPr>
              <a:r>
                <a:rPr lang="en-GB" sz="1200">
                  <a:latin typeface="Lato Light" panose="020F0502020204030203" pitchFamily="34" charset="0"/>
                  <a:ea typeface="Lato Light" panose="020F0502020204030203" pitchFamily="34" charset="0"/>
                  <a:cs typeface="Lato Light" panose="020F0502020204030203" pitchFamily="34" charset="0"/>
                </a:rPr>
                <a:t>Based in France, this CoE had the highest KOL involvement (9 KOLs). With the other French CoE being Toulouse University Hospital - Children's Hospital.</a:t>
              </a:r>
            </a:p>
            <a:p>
              <a:pPr>
                <a:spcBef>
                  <a:spcPts val="600"/>
                </a:spcBef>
              </a:pPr>
              <a:endParaRPr lang="en-US" sz="1200"/>
            </a:p>
          </p:txBody>
        </p:sp>
      </p:grpSp>
      <p:grpSp>
        <p:nvGrpSpPr>
          <p:cNvPr id="26" name="Group 25">
            <a:extLst>
              <a:ext uri="{FF2B5EF4-FFF2-40B4-BE49-F238E27FC236}">
                <a16:creationId xmlns:a16="http://schemas.microsoft.com/office/drawing/2014/main" id="{D34962F4-BBBD-1F58-41C0-9279F33E2D57}"/>
              </a:ext>
            </a:extLst>
          </p:cNvPr>
          <p:cNvGrpSpPr>
            <a:grpSpLocks/>
          </p:cNvGrpSpPr>
          <p:nvPr/>
        </p:nvGrpSpPr>
        <p:grpSpPr>
          <a:xfrm>
            <a:off x="823687" y="2061158"/>
            <a:ext cx="3069947" cy="1154162"/>
            <a:chOff x="1867660" y="11981696"/>
            <a:chExt cx="6139875" cy="2545976"/>
          </a:xfrm>
        </p:grpSpPr>
        <p:sp>
          <p:nvSpPr>
            <p:cNvPr id="27" name="Oval 26">
              <a:extLst>
                <a:ext uri="{FF2B5EF4-FFF2-40B4-BE49-F238E27FC236}">
                  <a16:creationId xmlns:a16="http://schemas.microsoft.com/office/drawing/2014/main" id="{2C862587-401B-9FAC-0EF8-267D9B211D25}"/>
                </a:ext>
              </a:extLst>
            </p:cNvPr>
            <p:cNvSpPr>
              <a:spLocks/>
            </p:cNvSpPr>
            <p:nvPr/>
          </p:nvSpPr>
          <p:spPr>
            <a:xfrm>
              <a:off x="1867660" y="12158171"/>
              <a:ext cx="332233" cy="332234"/>
            </a:xfrm>
            <a:prstGeom prst="ellipse">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a:p>
          </p:txBody>
        </p:sp>
        <p:sp>
          <p:nvSpPr>
            <p:cNvPr id="28" name="Rectangle 56">
              <a:extLst>
                <a:ext uri="{FF2B5EF4-FFF2-40B4-BE49-F238E27FC236}">
                  <a16:creationId xmlns:a16="http://schemas.microsoft.com/office/drawing/2014/main" id="{0307D4C2-DA96-9D21-A734-92D26E976A6E}"/>
                </a:ext>
              </a:extLst>
            </p:cNvPr>
            <p:cNvSpPr>
              <a:spLocks/>
            </p:cNvSpPr>
            <p:nvPr/>
          </p:nvSpPr>
          <p:spPr>
            <a:xfrm>
              <a:off x="2331029" y="11981696"/>
              <a:ext cx="5676506" cy="2545976"/>
            </a:xfrm>
            <a:prstGeom prst="rect">
              <a:avLst/>
            </a:prstGeom>
          </p:spPr>
          <p:txBody>
            <a:bodyPr wrap="square">
              <a:spAutoFit/>
            </a:bodyPr>
            <a:lstStyle/>
            <a:p>
              <a:pPr>
                <a:spcBef>
                  <a:spcPts val="600"/>
                </a:spcBef>
              </a:pPr>
              <a:r>
                <a:rPr lang="en-US" sz="1400" b="1">
                  <a:latin typeface="Lato ExtraBold" panose="020F0502020204030203" pitchFamily="34" charset="0"/>
                  <a:ea typeface="Lato ExtraBold" panose="020F0502020204030203" pitchFamily="34" charset="0"/>
                  <a:cs typeface="Lato ExtraBold" panose="020F0502020204030203" pitchFamily="34" charset="0"/>
                </a:rPr>
                <a:t>Ricardo Gutierrez Children's Hospital</a:t>
              </a:r>
            </a:p>
            <a:p>
              <a:pPr>
                <a:spcBef>
                  <a:spcPts val="600"/>
                </a:spcBef>
              </a:pPr>
              <a:r>
                <a:rPr lang="en-GB" sz="1200">
                  <a:latin typeface="Lato Light" panose="020F0502020204030203" pitchFamily="34" charset="0"/>
                  <a:ea typeface="Lato Light" panose="020F0502020204030203" pitchFamily="34" charset="0"/>
                  <a:cs typeface="Lato Light" panose="020F0502020204030203" pitchFamily="34" charset="0"/>
                </a:rPr>
                <a:t>37% of CoEs were in Argentina with this COE having the highest KOL involvement (6 KOLs).</a:t>
              </a:r>
              <a:endParaRPr lang="en-US" sz="1200"/>
            </a:p>
          </p:txBody>
        </p:sp>
      </p:grpSp>
      <p:grpSp>
        <p:nvGrpSpPr>
          <p:cNvPr id="982" name="Group 981">
            <a:extLst>
              <a:ext uri="{FF2B5EF4-FFF2-40B4-BE49-F238E27FC236}">
                <a16:creationId xmlns:a16="http://schemas.microsoft.com/office/drawing/2014/main" id="{64DE71F5-81A0-D9CB-8A54-2CE6129E11C4}"/>
              </a:ext>
            </a:extLst>
          </p:cNvPr>
          <p:cNvGrpSpPr>
            <a:grpSpLocks/>
          </p:cNvGrpSpPr>
          <p:nvPr/>
        </p:nvGrpSpPr>
        <p:grpSpPr>
          <a:xfrm>
            <a:off x="4294152" y="1915481"/>
            <a:ext cx="7019402" cy="3673615"/>
            <a:chOff x="4294152" y="1915481"/>
            <a:chExt cx="7019402" cy="3673615"/>
          </a:xfrm>
          <a:solidFill>
            <a:schemeClr val="accent5">
              <a:lumMod val="60000"/>
              <a:lumOff val="40000"/>
            </a:schemeClr>
          </a:solidFill>
        </p:grpSpPr>
        <p:grpSp>
          <p:nvGrpSpPr>
            <p:cNvPr id="6" name="Group 5">
              <a:extLst>
                <a:ext uri="{FF2B5EF4-FFF2-40B4-BE49-F238E27FC236}">
                  <a16:creationId xmlns:a16="http://schemas.microsoft.com/office/drawing/2014/main" id="{40FB5F4D-BC45-C5FF-3E6F-CEB9DAADE227}"/>
                </a:ext>
              </a:extLst>
            </p:cNvPr>
            <p:cNvGrpSpPr>
              <a:grpSpLocks/>
            </p:cNvGrpSpPr>
            <p:nvPr/>
          </p:nvGrpSpPr>
          <p:grpSpPr>
            <a:xfrm>
              <a:off x="9776343" y="4291666"/>
              <a:ext cx="1289063" cy="1060347"/>
              <a:chOff x="17313474" y="8259388"/>
              <a:chExt cx="3349052" cy="2754834"/>
            </a:xfrm>
            <a:grpFill/>
          </p:grpSpPr>
          <p:sp>
            <p:nvSpPr>
              <p:cNvPr id="412" name="Freeform 403">
                <a:extLst>
                  <a:ext uri="{FF2B5EF4-FFF2-40B4-BE49-F238E27FC236}">
                    <a16:creationId xmlns:a16="http://schemas.microsoft.com/office/drawing/2014/main" id="{A499281D-D45D-3625-3E1D-1341CE70AB4B}"/>
                  </a:ext>
                </a:extLst>
              </p:cNvPr>
              <p:cNvSpPr>
                <a:spLocks/>
              </p:cNvSpPr>
              <p:nvPr/>
            </p:nvSpPr>
            <p:spPr bwMode="auto">
              <a:xfrm>
                <a:off x="17313474" y="8845757"/>
                <a:ext cx="2084011" cy="1648471"/>
              </a:xfrm>
              <a:custGeom>
                <a:avLst/>
                <a:gdLst>
                  <a:gd name="T0" fmla="*/ 96 w 204"/>
                  <a:gd name="T1" fmla="*/ 3 h 152"/>
                  <a:gd name="T2" fmla="*/ 97 w 204"/>
                  <a:gd name="T3" fmla="*/ 7 h 152"/>
                  <a:gd name="T4" fmla="*/ 86 w 204"/>
                  <a:gd name="T5" fmla="*/ 13 h 152"/>
                  <a:gd name="T6" fmla="*/ 76 w 204"/>
                  <a:gd name="T7" fmla="*/ 24 h 152"/>
                  <a:gd name="T8" fmla="*/ 71 w 204"/>
                  <a:gd name="T9" fmla="*/ 15 h 152"/>
                  <a:gd name="T10" fmla="*/ 65 w 204"/>
                  <a:gd name="T11" fmla="*/ 19 h 152"/>
                  <a:gd name="T12" fmla="*/ 62 w 204"/>
                  <a:gd name="T13" fmla="*/ 22 h 152"/>
                  <a:gd name="T14" fmla="*/ 59 w 204"/>
                  <a:gd name="T15" fmla="*/ 26 h 152"/>
                  <a:gd name="T16" fmla="*/ 55 w 204"/>
                  <a:gd name="T17" fmla="*/ 33 h 152"/>
                  <a:gd name="T18" fmla="*/ 51 w 204"/>
                  <a:gd name="T19" fmla="*/ 30 h 152"/>
                  <a:gd name="T20" fmla="*/ 47 w 204"/>
                  <a:gd name="T21" fmla="*/ 38 h 152"/>
                  <a:gd name="T22" fmla="*/ 24 w 204"/>
                  <a:gd name="T23" fmla="*/ 50 h 152"/>
                  <a:gd name="T24" fmla="*/ 7 w 204"/>
                  <a:gd name="T25" fmla="*/ 60 h 152"/>
                  <a:gd name="T26" fmla="*/ 3 w 204"/>
                  <a:gd name="T27" fmla="*/ 68 h 152"/>
                  <a:gd name="T28" fmla="*/ 4 w 204"/>
                  <a:gd name="T29" fmla="*/ 82 h 152"/>
                  <a:gd name="T30" fmla="*/ 7 w 204"/>
                  <a:gd name="T31" fmla="*/ 91 h 152"/>
                  <a:gd name="T32" fmla="*/ 13 w 204"/>
                  <a:gd name="T33" fmla="*/ 106 h 152"/>
                  <a:gd name="T34" fmla="*/ 11 w 204"/>
                  <a:gd name="T35" fmla="*/ 121 h 152"/>
                  <a:gd name="T36" fmla="*/ 30 w 204"/>
                  <a:gd name="T37" fmla="*/ 125 h 152"/>
                  <a:gd name="T38" fmla="*/ 54 w 204"/>
                  <a:gd name="T39" fmla="*/ 121 h 152"/>
                  <a:gd name="T40" fmla="*/ 73 w 204"/>
                  <a:gd name="T41" fmla="*/ 112 h 152"/>
                  <a:gd name="T42" fmla="*/ 96 w 204"/>
                  <a:gd name="T43" fmla="*/ 111 h 152"/>
                  <a:gd name="T44" fmla="*/ 111 w 204"/>
                  <a:gd name="T45" fmla="*/ 121 h 152"/>
                  <a:gd name="T46" fmla="*/ 116 w 204"/>
                  <a:gd name="T47" fmla="*/ 125 h 152"/>
                  <a:gd name="T48" fmla="*/ 125 w 204"/>
                  <a:gd name="T49" fmla="*/ 120 h 152"/>
                  <a:gd name="T50" fmla="*/ 122 w 204"/>
                  <a:gd name="T51" fmla="*/ 129 h 152"/>
                  <a:gd name="T52" fmla="*/ 131 w 204"/>
                  <a:gd name="T53" fmla="*/ 132 h 152"/>
                  <a:gd name="T54" fmla="*/ 145 w 204"/>
                  <a:gd name="T55" fmla="*/ 147 h 152"/>
                  <a:gd name="T56" fmla="*/ 161 w 204"/>
                  <a:gd name="T57" fmla="*/ 145 h 152"/>
                  <a:gd name="T58" fmla="*/ 165 w 204"/>
                  <a:gd name="T59" fmla="*/ 149 h 152"/>
                  <a:gd name="T60" fmla="*/ 174 w 204"/>
                  <a:gd name="T61" fmla="*/ 145 h 152"/>
                  <a:gd name="T62" fmla="*/ 194 w 204"/>
                  <a:gd name="T63" fmla="*/ 118 h 152"/>
                  <a:gd name="T64" fmla="*/ 200 w 204"/>
                  <a:gd name="T65" fmla="*/ 108 h 152"/>
                  <a:gd name="T66" fmla="*/ 202 w 204"/>
                  <a:gd name="T67" fmla="*/ 96 h 152"/>
                  <a:gd name="T68" fmla="*/ 201 w 204"/>
                  <a:gd name="T69" fmla="*/ 83 h 152"/>
                  <a:gd name="T70" fmla="*/ 196 w 204"/>
                  <a:gd name="T71" fmla="*/ 70 h 152"/>
                  <a:gd name="T72" fmla="*/ 184 w 204"/>
                  <a:gd name="T73" fmla="*/ 59 h 152"/>
                  <a:gd name="T74" fmla="*/ 180 w 204"/>
                  <a:gd name="T75" fmla="*/ 50 h 152"/>
                  <a:gd name="T76" fmla="*/ 166 w 204"/>
                  <a:gd name="T77" fmla="*/ 36 h 152"/>
                  <a:gd name="T78" fmla="*/ 161 w 204"/>
                  <a:gd name="T79" fmla="*/ 20 h 152"/>
                  <a:gd name="T80" fmla="*/ 152 w 204"/>
                  <a:gd name="T81" fmla="*/ 8 h 152"/>
                  <a:gd name="T82" fmla="*/ 145 w 204"/>
                  <a:gd name="T83" fmla="*/ 6 h 152"/>
                  <a:gd name="T84" fmla="*/ 143 w 204"/>
                  <a:gd name="T85" fmla="*/ 16 h 152"/>
                  <a:gd name="T86" fmla="*/ 130 w 204"/>
                  <a:gd name="T87" fmla="*/ 31 h 152"/>
                  <a:gd name="T88" fmla="*/ 115 w 204"/>
                  <a:gd name="T89" fmla="*/ 17 h 152"/>
                  <a:gd name="T90" fmla="*/ 118 w 204"/>
                  <a:gd name="T91" fmla="*/ 11 h 152"/>
                  <a:gd name="T92" fmla="*/ 117 w 204"/>
                  <a:gd name="T93" fmla="*/ 8 h 152"/>
                  <a:gd name="T94" fmla="*/ 109 w 204"/>
                  <a:gd name="T95"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52">
                    <a:moveTo>
                      <a:pt x="101" y="4"/>
                    </a:moveTo>
                    <a:cubicBezTo>
                      <a:pt x="99" y="4"/>
                      <a:pt x="98" y="2"/>
                      <a:pt x="96" y="2"/>
                    </a:cubicBezTo>
                    <a:cubicBezTo>
                      <a:pt x="95" y="1"/>
                      <a:pt x="95" y="2"/>
                      <a:pt x="96" y="3"/>
                    </a:cubicBezTo>
                    <a:cubicBezTo>
                      <a:pt x="96" y="4"/>
                      <a:pt x="98" y="3"/>
                      <a:pt x="98" y="3"/>
                    </a:cubicBezTo>
                    <a:cubicBezTo>
                      <a:pt x="99" y="4"/>
                      <a:pt x="98" y="6"/>
                      <a:pt x="99" y="6"/>
                    </a:cubicBezTo>
                    <a:cubicBezTo>
                      <a:pt x="99" y="7"/>
                      <a:pt x="98" y="7"/>
                      <a:pt x="97" y="7"/>
                    </a:cubicBezTo>
                    <a:cubicBezTo>
                      <a:pt x="96" y="8"/>
                      <a:pt x="95" y="8"/>
                      <a:pt x="94" y="8"/>
                    </a:cubicBezTo>
                    <a:cubicBezTo>
                      <a:pt x="92" y="7"/>
                      <a:pt x="92" y="8"/>
                      <a:pt x="90" y="8"/>
                    </a:cubicBezTo>
                    <a:cubicBezTo>
                      <a:pt x="87" y="9"/>
                      <a:pt x="88" y="12"/>
                      <a:pt x="86" y="13"/>
                    </a:cubicBezTo>
                    <a:cubicBezTo>
                      <a:pt x="84" y="15"/>
                      <a:pt x="83" y="18"/>
                      <a:pt x="84" y="20"/>
                    </a:cubicBezTo>
                    <a:cubicBezTo>
                      <a:pt x="86" y="23"/>
                      <a:pt x="81" y="21"/>
                      <a:pt x="80" y="21"/>
                    </a:cubicBezTo>
                    <a:cubicBezTo>
                      <a:pt x="79" y="21"/>
                      <a:pt x="76" y="24"/>
                      <a:pt x="76" y="24"/>
                    </a:cubicBezTo>
                    <a:cubicBezTo>
                      <a:pt x="76" y="24"/>
                      <a:pt x="75" y="19"/>
                      <a:pt x="74" y="18"/>
                    </a:cubicBezTo>
                    <a:cubicBezTo>
                      <a:pt x="74" y="17"/>
                      <a:pt x="73" y="17"/>
                      <a:pt x="72" y="17"/>
                    </a:cubicBezTo>
                    <a:cubicBezTo>
                      <a:pt x="71" y="16"/>
                      <a:pt x="71" y="16"/>
                      <a:pt x="71" y="15"/>
                    </a:cubicBezTo>
                    <a:cubicBezTo>
                      <a:pt x="70" y="14"/>
                      <a:pt x="70" y="16"/>
                      <a:pt x="70" y="17"/>
                    </a:cubicBezTo>
                    <a:cubicBezTo>
                      <a:pt x="69" y="17"/>
                      <a:pt x="68" y="17"/>
                      <a:pt x="68" y="16"/>
                    </a:cubicBezTo>
                    <a:cubicBezTo>
                      <a:pt x="66" y="16"/>
                      <a:pt x="67" y="20"/>
                      <a:pt x="65" y="19"/>
                    </a:cubicBezTo>
                    <a:cubicBezTo>
                      <a:pt x="65" y="19"/>
                      <a:pt x="64" y="18"/>
                      <a:pt x="64" y="18"/>
                    </a:cubicBezTo>
                    <a:cubicBezTo>
                      <a:pt x="63" y="19"/>
                      <a:pt x="63" y="19"/>
                      <a:pt x="63" y="19"/>
                    </a:cubicBezTo>
                    <a:cubicBezTo>
                      <a:pt x="60" y="18"/>
                      <a:pt x="62" y="22"/>
                      <a:pt x="62" y="22"/>
                    </a:cubicBezTo>
                    <a:cubicBezTo>
                      <a:pt x="62" y="22"/>
                      <a:pt x="60" y="22"/>
                      <a:pt x="60" y="22"/>
                    </a:cubicBezTo>
                    <a:cubicBezTo>
                      <a:pt x="60" y="23"/>
                      <a:pt x="61" y="23"/>
                      <a:pt x="61" y="23"/>
                    </a:cubicBezTo>
                    <a:cubicBezTo>
                      <a:pt x="60" y="25"/>
                      <a:pt x="59" y="23"/>
                      <a:pt x="59" y="26"/>
                    </a:cubicBezTo>
                    <a:cubicBezTo>
                      <a:pt x="59" y="27"/>
                      <a:pt x="60" y="27"/>
                      <a:pt x="60" y="28"/>
                    </a:cubicBezTo>
                    <a:cubicBezTo>
                      <a:pt x="60" y="30"/>
                      <a:pt x="53" y="26"/>
                      <a:pt x="53" y="29"/>
                    </a:cubicBezTo>
                    <a:cubicBezTo>
                      <a:pt x="53" y="30"/>
                      <a:pt x="57" y="32"/>
                      <a:pt x="55" y="33"/>
                    </a:cubicBezTo>
                    <a:cubicBezTo>
                      <a:pt x="54" y="33"/>
                      <a:pt x="54" y="32"/>
                      <a:pt x="54" y="33"/>
                    </a:cubicBezTo>
                    <a:cubicBezTo>
                      <a:pt x="53" y="34"/>
                      <a:pt x="53" y="34"/>
                      <a:pt x="52" y="33"/>
                    </a:cubicBezTo>
                    <a:cubicBezTo>
                      <a:pt x="51" y="33"/>
                      <a:pt x="52" y="31"/>
                      <a:pt x="51" y="30"/>
                    </a:cubicBezTo>
                    <a:cubicBezTo>
                      <a:pt x="50" y="28"/>
                      <a:pt x="48" y="32"/>
                      <a:pt x="47" y="33"/>
                    </a:cubicBezTo>
                    <a:cubicBezTo>
                      <a:pt x="47" y="34"/>
                      <a:pt x="46" y="35"/>
                      <a:pt x="46" y="36"/>
                    </a:cubicBezTo>
                    <a:cubicBezTo>
                      <a:pt x="46" y="36"/>
                      <a:pt x="47" y="37"/>
                      <a:pt x="47" y="38"/>
                    </a:cubicBezTo>
                    <a:cubicBezTo>
                      <a:pt x="47" y="38"/>
                      <a:pt x="45" y="40"/>
                      <a:pt x="44" y="41"/>
                    </a:cubicBezTo>
                    <a:cubicBezTo>
                      <a:pt x="41" y="44"/>
                      <a:pt x="38" y="46"/>
                      <a:pt x="34" y="47"/>
                    </a:cubicBezTo>
                    <a:cubicBezTo>
                      <a:pt x="31" y="47"/>
                      <a:pt x="28" y="49"/>
                      <a:pt x="24" y="50"/>
                    </a:cubicBezTo>
                    <a:cubicBezTo>
                      <a:pt x="21" y="51"/>
                      <a:pt x="18" y="51"/>
                      <a:pt x="15" y="53"/>
                    </a:cubicBezTo>
                    <a:cubicBezTo>
                      <a:pt x="13" y="55"/>
                      <a:pt x="12" y="55"/>
                      <a:pt x="10" y="56"/>
                    </a:cubicBezTo>
                    <a:cubicBezTo>
                      <a:pt x="9" y="57"/>
                      <a:pt x="7" y="60"/>
                      <a:pt x="7" y="60"/>
                    </a:cubicBezTo>
                    <a:cubicBezTo>
                      <a:pt x="6" y="60"/>
                      <a:pt x="7" y="57"/>
                      <a:pt x="7" y="56"/>
                    </a:cubicBezTo>
                    <a:cubicBezTo>
                      <a:pt x="5" y="56"/>
                      <a:pt x="4" y="61"/>
                      <a:pt x="4" y="61"/>
                    </a:cubicBezTo>
                    <a:cubicBezTo>
                      <a:pt x="5" y="64"/>
                      <a:pt x="3" y="65"/>
                      <a:pt x="3" y="68"/>
                    </a:cubicBezTo>
                    <a:cubicBezTo>
                      <a:pt x="3" y="69"/>
                      <a:pt x="8" y="80"/>
                      <a:pt x="6" y="81"/>
                    </a:cubicBezTo>
                    <a:cubicBezTo>
                      <a:pt x="6" y="81"/>
                      <a:pt x="3" y="77"/>
                      <a:pt x="3" y="77"/>
                    </a:cubicBezTo>
                    <a:cubicBezTo>
                      <a:pt x="3" y="78"/>
                      <a:pt x="6" y="81"/>
                      <a:pt x="4" y="82"/>
                    </a:cubicBezTo>
                    <a:cubicBezTo>
                      <a:pt x="2" y="82"/>
                      <a:pt x="2" y="77"/>
                      <a:pt x="0" y="77"/>
                    </a:cubicBezTo>
                    <a:cubicBezTo>
                      <a:pt x="0" y="77"/>
                      <a:pt x="6" y="85"/>
                      <a:pt x="6" y="86"/>
                    </a:cubicBezTo>
                    <a:cubicBezTo>
                      <a:pt x="7" y="87"/>
                      <a:pt x="6" y="89"/>
                      <a:pt x="7" y="91"/>
                    </a:cubicBezTo>
                    <a:cubicBezTo>
                      <a:pt x="8" y="93"/>
                      <a:pt x="9" y="94"/>
                      <a:pt x="10" y="96"/>
                    </a:cubicBezTo>
                    <a:cubicBezTo>
                      <a:pt x="11" y="97"/>
                      <a:pt x="11" y="100"/>
                      <a:pt x="11" y="101"/>
                    </a:cubicBezTo>
                    <a:cubicBezTo>
                      <a:pt x="11" y="103"/>
                      <a:pt x="12" y="105"/>
                      <a:pt x="13" y="106"/>
                    </a:cubicBezTo>
                    <a:cubicBezTo>
                      <a:pt x="14" y="109"/>
                      <a:pt x="14" y="110"/>
                      <a:pt x="14" y="113"/>
                    </a:cubicBezTo>
                    <a:cubicBezTo>
                      <a:pt x="14" y="114"/>
                      <a:pt x="14" y="119"/>
                      <a:pt x="14" y="119"/>
                    </a:cubicBezTo>
                    <a:cubicBezTo>
                      <a:pt x="13" y="120"/>
                      <a:pt x="12" y="120"/>
                      <a:pt x="11" y="121"/>
                    </a:cubicBezTo>
                    <a:cubicBezTo>
                      <a:pt x="10" y="124"/>
                      <a:pt x="12" y="124"/>
                      <a:pt x="13" y="125"/>
                    </a:cubicBezTo>
                    <a:cubicBezTo>
                      <a:pt x="17" y="127"/>
                      <a:pt x="20" y="129"/>
                      <a:pt x="25" y="128"/>
                    </a:cubicBezTo>
                    <a:cubicBezTo>
                      <a:pt x="27" y="127"/>
                      <a:pt x="29" y="126"/>
                      <a:pt x="30" y="125"/>
                    </a:cubicBezTo>
                    <a:cubicBezTo>
                      <a:pt x="33" y="124"/>
                      <a:pt x="32" y="125"/>
                      <a:pt x="33" y="123"/>
                    </a:cubicBezTo>
                    <a:cubicBezTo>
                      <a:pt x="35" y="121"/>
                      <a:pt x="42" y="121"/>
                      <a:pt x="44" y="122"/>
                    </a:cubicBezTo>
                    <a:cubicBezTo>
                      <a:pt x="47" y="122"/>
                      <a:pt x="52" y="124"/>
                      <a:pt x="54" y="121"/>
                    </a:cubicBezTo>
                    <a:cubicBezTo>
                      <a:pt x="55" y="120"/>
                      <a:pt x="55" y="118"/>
                      <a:pt x="57" y="117"/>
                    </a:cubicBezTo>
                    <a:cubicBezTo>
                      <a:pt x="59" y="116"/>
                      <a:pt x="61" y="115"/>
                      <a:pt x="63" y="114"/>
                    </a:cubicBezTo>
                    <a:cubicBezTo>
                      <a:pt x="66" y="112"/>
                      <a:pt x="70" y="114"/>
                      <a:pt x="73" y="112"/>
                    </a:cubicBezTo>
                    <a:cubicBezTo>
                      <a:pt x="78" y="110"/>
                      <a:pt x="82" y="110"/>
                      <a:pt x="88" y="109"/>
                    </a:cubicBezTo>
                    <a:cubicBezTo>
                      <a:pt x="89" y="109"/>
                      <a:pt x="90" y="108"/>
                      <a:pt x="92" y="108"/>
                    </a:cubicBezTo>
                    <a:cubicBezTo>
                      <a:pt x="93" y="109"/>
                      <a:pt x="95" y="110"/>
                      <a:pt x="96" y="111"/>
                    </a:cubicBezTo>
                    <a:cubicBezTo>
                      <a:pt x="97" y="111"/>
                      <a:pt x="107" y="113"/>
                      <a:pt x="107" y="114"/>
                    </a:cubicBezTo>
                    <a:cubicBezTo>
                      <a:pt x="106" y="115"/>
                      <a:pt x="105" y="118"/>
                      <a:pt x="107" y="117"/>
                    </a:cubicBezTo>
                    <a:cubicBezTo>
                      <a:pt x="108" y="117"/>
                      <a:pt x="110" y="120"/>
                      <a:pt x="111" y="121"/>
                    </a:cubicBezTo>
                    <a:cubicBezTo>
                      <a:pt x="112" y="122"/>
                      <a:pt x="112" y="123"/>
                      <a:pt x="112" y="125"/>
                    </a:cubicBezTo>
                    <a:cubicBezTo>
                      <a:pt x="113" y="126"/>
                      <a:pt x="115" y="128"/>
                      <a:pt x="115" y="128"/>
                    </a:cubicBezTo>
                    <a:cubicBezTo>
                      <a:pt x="115" y="127"/>
                      <a:pt x="114" y="126"/>
                      <a:pt x="116" y="125"/>
                    </a:cubicBezTo>
                    <a:cubicBezTo>
                      <a:pt x="117" y="124"/>
                      <a:pt x="118" y="123"/>
                      <a:pt x="120" y="122"/>
                    </a:cubicBezTo>
                    <a:cubicBezTo>
                      <a:pt x="121" y="121"/>
                      <a:pt x="126" y="116"/>
                      <a:pt x="125" y="115"/>
                    </a:cubicBezTo>
                    <a:cubicBezTo>
                      <a:pt x="126" y="117"/>
                      <a:pt x="125" y="118"/>
                      <a:pt x="125" y="120"/>
                    </a:cubicBezTo>
                    <a:cubicBezTo>
                      <a:pt x="126" y="121"/>
                      <a:pt x="124" y="122"/>
                      <a:pt x="124" y="122"/>
                    </a:cubicBezTo>
                    <a:cubicBezTo>
                      <a:pt x="123" y="124"/>
                      <a:pt x="123" y="125"/>
                      <a:pt x="123" y="126"/>
                    </a:cubicBezTo>
                    <a:cubicBezTo>
                      <a:pt x="123" y="128"/>
                      <a:pt x="119" y="129"/>
                      <a:pt x="122" y="129"/>
                    </a:cubicBezTo>
                    <a:cubicBezTo>
                      <a:pt x="126" y="129"/>
                      <a:pt x="124" y="125"/>
                      <a:pt x="125" y="123"/>
                    </a:cubicBezTo>
                    <a:cubicBezTo>
                      <a:pt x="125" y="123"/>
                      <a:pt x="129" y="127"/>
                      <a:pt x="128" y="129"/>
                    </a:cubicBezTo>
                    <a:cubicBezTo>
                      <a:pt x="125" y="133"/>
                      <a:pt x="129" y="130"/>
                      <a:pt x="131" y="132"/>
                    </a:cubicBezTo>
                    <a:cubicBezTo>
                      <a:pt x="134" y="135"/>
                      <a:pt x="134" y="136"/>
                      <a:pt x="134" y="139"/>
                    </a:cubicBezTo>
                    <a:cubicBezTo>
                      <a:pt x="133" y="142"/>
                      <a:pt x="137" y="145"/>
                      <a:pt x="139" y="145"/>
                    </a:cubicBezTo>
                    <a:cubicBezTo>
                      <a:pt x="141" y="146"/>
                      <a:pt x="143" y="147"/>
                      <a:pt x="145" y="147"/>
                    </a:cubicBezTo>
                    <a:cubicBezTo>
                      <a:pt x="147" y="147"/>
                      <a:pt x="151" y="152"/>
                      <a:pt x="153" y="151"/>
                    </a:cubicBezTo>
                    <a:cubicBezTo>
                      <a:pt x="155" y="150"/>
                      <a:pt x="157" y="149"/>
                      <a:pt x="158" y="147"/>
                    </a:cubicBezTo>
                    <a:cubicBezTo>
                      <a:pt x="158" y="147"/>
                      <a:pt x="160" y="144"/>
                      <a:pt x="161" y="145"/>
                    </a:cubicBezTo>
                    <a:cubicBezTo>
                      <a:pt x="161" y="146"/>
                      <a:pt x="159" y="147"/>
                      <a:pt x="160" y="148"/>
                    </a:cubicBezTo>
                    <a:cubicBezTo>
                      <a:pt x="161" y="149"/>
                      <a:pt x="161" y="146"/>
                      <a:pt x="162" y="146"/>
                    </a:cubicBezTo>
                    <a:cubicBezTo>
                      <a:pt x="162" y="146"/>
                      <a:pt x="164" y="149"/>
                      <a:pt x="165" y="149"/>
                    </a:cubicBezTo>
                    <a:cubicBezTo>
                      <a:pt x="165" y="150"/>
                      <a:pt x="167" y="152"/>
                      <a:pt x="168" y="152"/>
                    </a:cubicBezTo>
                    <a:cubicBezTo>
                      <a:pt x="167" y="152"/>
                      <a:pt x="170" y="149"/>
                      <a:pt x="170" y="149"/>
                    </a:cubicBezTo>
                    <a:cubicBezTo>
                      <a:pt x="172" y="148"/>
                      <a:pt x="173" y="146"/>
                      <a:pt x="174" y="145"/>
                    </a:cubicBezTo>
                    <a:cubicBezTo>
                      <a:pt x="177" y="144"/>
                      <a:pt x="185" y="146"/>
                      <a:pt x="185" y="142"/>
                    </a:cubicBezTo>
                    <a:cubicBezTo>
                      <a:pt x="186" y="137"/>
                      <a:pt x="187" y="134"/>
                      <a:pt x="188" y="130"/>
                    </a:cubicBezTo>
                    <a:cubicBezTo>
                      <a:pt x="190" y="126"/>
                      <a:pt x="191" y="122"/>
                      <a:pt x="194" y="118"/>
                    </a:cubicBezTo>
                    <a:cubicBezTo>
                      <a:pt x="195" y="117"/>
                      <a:pt x="197" y="116"/>
                      <a:pt x="198" y="114"/>
                    </a:cubicBezTo>
                    <a:cubicBezTo>
                      <a:pt x="198" y="113"/>
                      <a:pt x="198" y="113"/>
                      <a:pt x="198" y="112"/>
                    </a:cubicBezTo>
                    <a:cubicBezTo>
                      <a:pt x="199" y="111"/>
                      <a:pt x="200" y="110"/>
                      <a:pt x="200" y="108"/>
                    </a:cubicBezTo>
                    <a:cubicBezTo>
                      <a:pt x="201" y="106"/>
                      <a:pt x="200" y="104"/>
                      <a:pt x="201" y="102"/>
                    </a:cubicBezTo>
                    <a:cubicBezTo>
                      <a:pt x="201" y="101"/>
                      <a:pt x="202" y="100"/>
                      <a:pt x="202" y="99"/>
                    </a:cubicBezTo>
                    <a:cubicBezTo>
                      <a:pt x="203" y="98"/>
                      <a:pt x="201" y="97"/>
                      <a:pt x="202" y="96"/>
                    </a:cubicBezTo>
                    <a:cubicBezTo>
                      <a:pt x="203" y="95"/>
                      <a:pt x="204" y="92"/>
                      <a:pt x="203" y="91"/>
                    </a:cubicBezTo>
                    <a:cubicBezTo>
                      <a:pt x="203" y="89"/>
                      <a:pt x="202" y="88"/>
                      <a:pt x="202" y="87"/>
                    </a:cubicBezTo>
                    <a:cubicBezTo>
                      <a:pt x="201" y="86"/>
                      <a:pt x="201" y="84"/>
                      <a:pt x="201" y="83"/>
                    </a:cubicBezTo>
                    <a:cubicBezTo>
                      <a:pt x="200" y="79"/>
                      <a:pt x="203" y="77"/>
                      <a:pt x="202" y="73"/>
                    </a:cubicBezTo>
                    <a:cubicBezTo>
                      <a:pt x="202" y="74"/>
                      <a:pt x="201" y="76"/>
                      <a:pt x="200" y="76"/>
                    </a:cubicBezTo>
                    <a:cubicBezTo>
                      <a:pt x="198" y="76"/>
                      <a:pt x="197" y="72"/>
                      <a:pt x="196" y="70"/>
                    </a:cubicBezTo>
                    <a:cubicBezTo>
                      <a:pt x="194" y="67"/>
                      <a:pt x="190" y="67"/>
                      <a:pt x="190" y="62"/>
                    </a:cubicBezTo>
                    <a:cubicBezTo>
                      <a:pt x="189" y="60"/>
                      <a:pt x="188" y="60"/>
                      <a:pt x="187" y="59"/>
                    </a:cubicBezTo>
                    <a:cubicBezTo>
                      <a:pt x="185" y="58"/>
                      <a:pt x="185" y="61"/>
                      <a:pt x="184" y="59"/>
                    </a:cubicBezTo>
                    <a:cubicBezTo>
                      <a:pt x="184" y="56"/>
                      <a:pt x="183" y="55"/>
                      <a:pt x="181" y="53"/>
                    </a:cubicBezTo>
                    <a:cubicBezTo>
                      <a:pt x="181" y="53"/>
                      <a:pt x="180" y="52"/>
                      <a:pt x="180" y="51"/>
                    </a:cubicBezTo>
                    <a:cubicBezTo>
                      <a:pt x="179" y="51"/>
                      <a:pt x="180" y="49"/>
                      <a:pt x="180" y="50"/>
                    </a:cubicBezTo>
                    <a:cubicBezTo>
                      <a:pt x="178" y="48"/>
                      <a:pt x="176" y="47"/>
                      <a:pt x="174" y="46"/>
                    </a:cubicBezTo>
                    <a:cubicBezTo>
                      <a:pt x="172" y="44"/>
                      <a:pt x="169" y="45"/>
                      <a:pt x="168" y="43"/>
                    </a:cubicBezTo>
                    <a:cubicBezTo>
                      <a:pt x="166" y="41"/>
                      <a:pt x="167" y="37"/>
                      <a:pt x="166" y="36"/>
                    </a:cubicBezTo>
                    <a:cubicBezTo>
                      <a:pt x="166" y="34"/>
                      <a:pt x="166" y="32"/>
                      <a:pt x="165" y="31"/>
                    </a:cubicBezTo>
                    <a:cubicBezTo>
                      <a:pt x="164" y="30"/>
                      <a:pt x="163" y="30"/>
                      <a:pt x="163" y="28"/>
                    </a:cubicBezTo>
                    <a:cubicBezTo>
                      <a:pt x="163" y="26"/>
                      <a:pt x="163" y="23"/>
                      <a:pt x="161" y="20"/>
                    </a:cubicBezTo>
                    <a:cubicBezTo>
                      <a:pt x="160" y="20"/>
                      <a:pt x="158" y="17"/>
                      <a:pt x="158" y="18"/>
                    </a:cubicBezTo>
                    <a:cubicBezTo>
                      <a:pt x="156" y="18"/>
                      <a:pt x="156" y="19"/>
                      <a:pt x="155" y="17"/>
                    </a:cubicBezTo>
                    <a:cubicBezTo>
                      <a:pt x="153" y="15"/>
                      <a:pt x="154" y="11"/>
                      <a:pt x="152" y="8"/>
                    </a:cubicBezTo>
                    <a:cubicBezTo>
                      <a:pt x="152" y="7"/>
                      <a:pt x="148" y="0"/>
                      <a:pt x="148" y="0"/>
                    </a:cubicBezTo>
                    <a:cubicBezTo>
                      <a:pt x="147" y="0"/>
                      <a:pt x="147" y="2"/>
                      <a:pt x="147" y="3"/>
                    </a:cubicBezTo>
                    <a:cubicBezTo>
                      <a:pt x="147" y="4"/>
                      <a:pt x="146" y="5"/>
                      <a:pt x="145" y="6"/>
                    </a:cubicBezTo>
                    <a:cubicBezTo>
                      <a:pt x="145" y="6"/>
                      <a:pt x="143" y="8"/>
                      <a:pt x="144" y="9"/>
                    </a:cubicBezTo>
                    <a:cubicBezTo>
                      <a:pt x="144" y="9"/>
                      <a:pt x="146" y="9"/>
                      <a:pt x="145" y="10"/>
                    </a:cubicBezTo>
                    <a:cubicBezTo>
                      <a:pt x="144" y="10"/>
                      <a:pt x="143" y="15"/>
                      <a:pt x="143" y="16"/>
                    </a:cubicBezTo>
                    <a:cubicBezTo>
                      <a:pt x="144" y="18"/>
                      <a:pt x="144" y="20"/>
                      <a:pt x="144" y="22"/>
                    </a:cubicBezTo>
                    <a:cubicBezTo>
                      <a:pt x="143" y="26"/>
                      <a:pt x="143" y="36"/>
                      <a:pt x="137" y="36"/>
                    </a:cubicBezTo>
                    <a:cubicBezTo>
                      <a:pt x="133" y="36"/>
                      <a:pt x="133" y="32"/>
                      <a:pt x="130" y="31"/>
                    </a:cubicBezTo>
                    <a:cubicBezTo>
                      <a:pt x="128" y="30"/>
                      <a:pt x="126" y="30"/>
                      <a:pt x="124" y="28"/>
                    </a:cubicBezTo>
                    <a:cubicBezTo>
                      <a:pt x="123" y="27"/>
                      <a:pt x="112" y="21"/>
                      <a:pt x="113" y="20"/>
                    </a:cubicBezTo>
                    <a:cubicBezTo>
                      <a:pt x="113" y="19"/>
                      <a:pt x="114" y="18"/>
                      <a:pt x="115" y="17"/>
                    </a:cubicBezTo>
                    <a:cubicBezTo>
                      <a:pt x="115" y="16"/>
                      <a:pt x="117" y="16"/>
                      <a:pt x="117" y="15"/>
                    </a:cubicBezTo>
                    <a:cubicBezTo>
                      <a:pt x="117" y="15"/>
                      <a:pt x="116" y="14"/>
                      <a:pt x="116" y="13"/>
                    </a:cubicBezTo>
                    <a:cubicBezTo>
                      <a:pt x="117" y="12"/>
                      <a:pt x="117" y="12"/>
                      <a:pt x="118" y="11"/>
                    </a:cubicBezTo>
                    <a:cubicBezTo>
                      <a:pt x="118" y="10"/>
                      <a:pt x="120" y="9"/>
                      <a:pt x="121" y="8"/>
                    </a:cubicBezTo>
                    <a:cubicBezTo>
                      <a:pt x="121" y="7"/>
                      <a:pt x="119" y="5"/>
                      <a:pt x="118" y="6"/>
                    </a:cubicBezTo>
                    <a:cubicBezTo>
                      <a:pt x="118" y="6"/>
                      <a:pt x="117" y="8"/>
                      <a:pt x="117" y="8"/>
                    </a:cubicBezTo>
                    <a:cubicBezTo>
                      <a:pt x="116" y="7"/>
                      <a:pt x="116" y="7"/>
                      <a:pt x="115" y="6"/>
                    </a:cubicBezTo>
                    <a:cubicBezTo>
                      <a:pt x="115" y="5"/>
                      <a:pt x="113" y="7"/>
                      <a:pt x="112" y="7"/>
                    </a:cubicBezTo>
                    <a:cubicBezTo>
                      <a:pt x="111" y="8"/>
                      <a:pt x="110" y="7"/>
                      <a:pt x="109" y="7"/>
                    </a:cubicBezTo>
                    <a:cubicBezTo>
                      <a:pt x="107" y="6"/>
                      <a:pt x="104" y="5"/>
                      <a:pt x="101" y="4"/>
                    </a:cubicBezTo>
                    <a:cubicBezTo>
                      <a:pt x="99" y="4"/>
                      <a:pt x="103" y="5"/>
                      <a:pt x="101"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13" name="Freeform 470">
                <a:extLst>
                  <a:ext uri="{FF2B5EF4-FFF2-40B4-BE49-F238E27FC236}">
                    <a16:creationId xmlns:a16="http://schemas.microsoft.com/office/drawing/2014/main" id="{D35BD8E4-96E4-EE61-5DB4-6E2921E1FC22}"/>
                  </a:ext>
                </a:extLst>
              </p:cNvPr>
              <p:cNvSpPr>
                <a:spLocks/>
              </p:cNvSpPr>
              <p:nvPr/>
            </p:nvSpPr>
            <p:spPr bwMode="auto">
              <a:xfrm>
                <a:off x="18212596" y="8259388"/>
                <a:ext cx="48790" cy="22128"/>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14" name="Freeform 471">
                <a:extLst>
                  <a:ext uri="{FF2B5EF4-FFF2-40B4-BE49-F238E27FC236}">
                    <a16:creationId xmlns:a16="http://schemas.microsoft.com/office/drawing/2014/main" id="{128C123B-21F3-D8D4-2788-A7783B5573C2}"/>
                  </a:ext>
                </a:extLst>
              </p:cNvPr>
              <p:cNvSpPr>
                <a:spLocks/>
              </p:cNvSpPr>
              <p:nvPr/>
            </p:nvSpPr>
            <p:spPr bwMode="auto">
              <a:xfrm>
                <a:off x="18223051" y="8270449"/>
                <a:ext cx="191674" cy="121701"/>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15" name="Freeform 472">
                <a:extLst>
                  <a:ext uri="{FF2B5EF4-FFF2-40B4-BE49-F238E27FC236}">
                    <a16:creationId xmlns:a16="http://schemas.microsoft.com/office/drawing/2014/main" id="{4E63FF96-8876-3703-6D8A-DD38BAF3D022}"/>
                  </a:ext>
                </a:extLst>
              </p:cNvPr>
              <p:cNvSpPr>
                <a:spLocks/>
              </p:cNvSpPr>
              <p:nvPr/>
            </p:nvSpPr>
            <p:spPr bwMode="auto">
              <a:xfrm>
                <a:off x="19132628" y="8476972"/>
                <a:ext cx="212583" cy="129075"/>
              </a:xfrm>
              <a:custGeom>
                <a:avLst/>
                <a:gdLst>
                  <a:gd name="T0" fmla="*/ 0 w 21"/>
                  <a:gd name="T1" fmla="*/ 8 h 12"/>
                  <a:gd name="T2" fmla="*/ 6 w 21"/>
                  <a:gd name="T3" fmla="*/ 8 h 12"/>
                  <a:gd name="T4" fmla="*/ 9 w 21"/>
                  <a:gd name="T5" fmla="*/ 7 h 12"/>
                  <a:gd name="T6" fmla="*/ 13 w 21"/>
                  <a:gd name="T7" fmla="*/ 7 h 12"/>
                  <a:gd name="T8" fmla="*/ 14 w 21"/>
                  <a:gd name="T9" fmla="*/ 5 h 12"/>
                  <a:gd name="T10" fmla="*/ 17 w 21"/>
                  <a:gd name="T11" fmla="*/ 3 h 12"/>
                  <a:gd name="T12" fmla="*/ 20 w 21"/>
                  <a:gd name="T13" fmla="*/ 4 h 12"/>
                  <a:gd name="T14" fmla="*/ 18 w 21"/>
                  <a:gd name="T15" fmla="*/ 7 h 12"/>
                  <a:gd name="T16" fmla="*/ 11 w 21"/>
                  <a:gd name="T17" fmla="*/ 11 h 12"/>
                  <a:gd name="T18" fmla="*/ 0 w 21"/>
                  <a:gd name="T19" fmla="*/ 8 h 12"/>
                  <a:gd name="T20" fmla="*/ 0 w 21"/>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0" y="8"/>
                    </a:moveTo>
                    <a:cubicBezTo>
                      <a:pt x="1" y="7"/>
                      <a:pt x="5" y="8"/>
                      <a:pt x="6" y="8"/>
                    </a:cubicBezTo>
                    <a:cubicBezTo>
                      <a:pt x="7" y="8"/>
                      <a:pt x="8" y="6"/>
                      <a:pt x="9" y="7"/>
                    </a:cubicBezTo>
                    <a:cubicBezTo>
                      <a:pt x="10" y="8"/>
                      <a:pt x="12" y="8"/>
                      <a:pt x="13" y="7"/>
                    </a:cubicBezTo>
                    <a:cubicBezTo>
                      <a:pt x="13" y="6"/>
                      <a:pt x="14" y="5"/>
                      <a:pt x="14" y="5"/>
                    </a:cubicBezTo>
                    <a:cubicBezTo>
                      <a:pt x="15" y="5"/>
                      <a:pt x="17" y="5"/>
                      <a:pt x="17" y="3"/>
                    </a:cubicBezTo>
                    <a:cubicBezTo>
                      <a:pt x="17" y="0"/>
                      <a:pt x="21" y="2"/>
                      <a:pt x="20" y="4"/>
                    </a:cubicBezTo>
                    <a:cubicBezTo>
                      <a:pt x="19" y="5"/>
                      <a:pt x="18" y="7"/>
                      <a:pt x="18" y="7"/>
                    </a:cubicBezTo>
                    <a:cubicBezTo>
                      <a:pt x="15" y="8"/>
                      <a:pt x="14" y="10"/>
                      <a:pt x="11" y="11"/>
                    </a:cubicBezTo>
                    <a:cubicBezTo>
                      <a:pt x="9" y="12"/>
                      <a:pt x="0" y="11"/>
                      <a:pt x="0" y="8"/>
                    </a:cubicBezTo>
                    <a:cubicBezTo>
                      <a:pt x="0" y="7"/>
                      <a:pt x="0" y="10"/>
                      <a:pt x="0" y="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16" name="Freeform 473">
                <a:extLst>
                  <a:ext uri="{FF2B5EF4-FFF2-40B4-BE49-F238E27FC236}">
                    <a16:creationId xmlns:a16="http://schemas.microsoft.com/office/drawing/2014/main" id="{6D255F54-CB7F-90EB-5847-67DEEEF51F6E}"/>
                  </a:ext>
                </a:extLst>
              </p:cNvPr>
              <p:cNvSpPr>
                <a:spLocks/>
              </p:cNvSpPr>
              <p:nvPr/>
            </p:nvSpPr>
            <p:spPr bwMode="auto">
              <a:xfrm>
                <a:off x="19439307" y="8543352"/>
                <a:ext cx="90610" cy="118010"/>
              </a:xfrm>
              <a:custGeom>
                <a:avLst/>
                <a:gdLst>
                  <a:gd name="T0" fmla="*/ 1 w 9"/>
                  <a:gd name="T1" fmla="*/ 0 h 11"/>
                  <a:gd name="T2" fmla="*/ 8 w 9"/>
                  <a:gd name="T3" fmla="*/ 8 h 11"/>
                  <a:gd name="T4" fmla="*/ 5 w 9"/>
                  <a:gd name="T5" fmla="*/ 4 h 11"/>
                  <a:gd name="T6" fmla="*/ 1 w 9"/>
                  <a:gd name="T7" fmla="*/ 0 h 11"/>
                  <a:gd name="T8" fmla="*/ 1 w 9"/>
                  <a:gd name="T9" fmla="*/ 0 h 11"/>
                </a:gdLst>
                <a:ahLst/>
                <a:cxnLst>
                  <a:cxn ang="0">
                    <a:pos x="T0" y="T1"/>
                  </a:cxn>
                  <a:cxn ang="0">
                    <a:pos x="T2" y="T3"/>
                  </a:cxn>
                  <a:cxn ang="0">
                    <a:pos x="T4" y="T5"/>
                  </a:cxn>
                  <a:cxn ang="0">
                    <a:pos x="T6" y="T7"/>
                  </a:cxn>
                  <a:cxn ang="0">
                    <a:pos x="T8" y="T9"/>
                  </a:cxn>
                </a:cxnLst>
                <a:rect l="0" t="0" r="r" b="b"/>
                <a:pathLst>
                  <a:path w="9" h="11">
                    <a:moveTo>
                      <a:pt x="1" y="0"/>
                    </a:moveTo>
                    <a:cubicBezTo>
                      <a:pt x="0" y="1"/>
                      <a:pt x="5" y="11"/>
                      <a:pt x="8" y="8"/>
                    </a:cubicBezTo>
                    <a:cubicBezTo>
                      <a:pt x="9" y="6"/>
                      <a:pt x="6" y="4"/>
                      <a:pt x="5" y="4"/>
                    </a:cubicBezTo>
                    <a:cubicBezTo>
                      <a:pt x="4" y="3"/>
                      <a:pt x="1" y="0"/>
                      <a:pt x="1" y="0"/>
                    </a:cubicBezTo>
                    <a:cubicBezTo>
                      <a:pt x="0" y="1"/>
                      <a:pt x="2" y="0"/>
                      <a:pt x="1"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17" name="Freeform 474">
                <a:extLst>
                  <a:ext uri="{FF2B5EF4-FFF2-40B4-BE49-F238E27FC236}">
                    <a16:creationId xmlns:a16="http://schemas.microsoft.com/office/drawing/2014/main" id="{8DF78EF2-4313-E45B-3D50-9A9C1F5DBE1A}"/>
                  </a:ext>
                </a:extLst>
              </p:cNvPr>
              <p:cNvSpPr>
                <a:spLocks/>
              </p:cNvSpPr>
              <p:nvPr/>
            </p:nvSpPr>
            <p:spPr bwMode="auto">
              <a:xfrm>
                <a:off x="19704162" y="8760939"/>
                <a:ext cx="59243" cy="62692"/>
              </a:xfrm>
              <a:custGeom>
                <a:avLst/>
                <a:gdLst>
                  <a:gd name="T0" fmla="*/ 6 w 6"/>
                  <a:gd name="T1" fmla="*/ 4 h 6"/>
                  <a:gd name="T2" fmla="*/ 1 w 6"/>
                  <a:gd name="T3" fmla="*/ 2 h 6"/>
                  <a:gd name="T4" fmla="*/ 6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6" y="2"/>
                      <a:pt x="0" y="0"/>
                      <a:pt x="1" y="2"/>
                    </a:cubicBezTo>
                    <a:cubicBezTo>
                      <a:pt x="1" y="3"/>
                      <a:pt x="6" y="5"/>
                      <a:pt x="6" y="4"/>
                    </a:cubicBezTo>
                    <a:cubicBezTo>
                      <a:pt x="6" y="3"/>
                      <a:pt x="6" y="6"/>
                      <a:pt x="6"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18" name="Freeform 475">
                <a:extLst>
                  <a:ext uri="{FF2B5EF4-FFF2-40B4-BE49-F238E27FC236}">
                    <a16:creationId xmlns:a16="http://schemas.microsoft.com/office/drawing/2014/main" id="{E1945852-A2A6-44DD-568F-0BA749E758FA}"/>
                  </a:ext>
                </a:extLst>
              </p:cNvPr>
              <p:cNvSpPr>
                <a:spLocks/>
              </p:cNvSpPr>
              <p:nvPr/>
            </p:nvSpPr>
            <p:spPr bwMode="auto">
              <a:xfrm>
                <a:off x="19641433" y="8661365"/>
                <a:ext cx="94095" cy="66379"/>
              </a:xfrm>
              <a:custGeom>
                <a:avLst/>
                <a:gdLst>
                  <a:gd name="T0" fmla="*/ 8 w 9"/>
                  <a:gd name="T1" fmla="*/ 6 h 6"/>
                  <a:gd name="T2" fmla="*/ 0 w 9"/>
                  <a:gd name="T3" fmla="*/ 1 h 6"/>
                  <a:gd name="T4" fmla="*/ 3 w 9"/>
                  <a:gd name="T5" fmla="*/ 4 h 6"/>
                  <a:gd name="T6" fmla="*/ 8 w 9"/>
                  <a:gd name="T7" fmla="*/ 6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6" y="5"/>
                      <a:pt x="3" y="0"/>
                      <a:pt x="0" y="1"/>
                    </a:cubicBezTo>
                    <a:cubicBezTo>
                      <a:pt x="0" y="2"/>
                      <a:pt x="3" y="3"/>
                      <a:pt x="3" y="4"/>
                    </a:cubicBezTo>
                    <a:cubicBezTo>
                      <a:pt x="5" y="4"/>
                      <a:pt x="6" y="5"/>
                      <a:pt x="8" y="6"/>
                    </a:cubicBezTo>
                    <a:cubicBezTo>
                      <a:pt x="9" y="6"/>
                      <a:pt x="6" y="5"/>
                      <a:pt x="8"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19" name="Freeform 476">
                <a:extLst>
                  <a:ext uri="{FF2B5EF4-FFF2-40B4-BE49-F238E27FC236}">
                    <a16:creationId xmlns:a16="http://schemas.microsoft.com/office/drawing/2014/main" id="{A39AAC8E-0B4A-CB5C-75BF-7F8AA54BED01}"/>
                  </a:ext>
                </a:extLst>
              </p:cNvPr>
              <p:cNvSpPr>
                <a:spLocks/>
              </p:cNvSpPr>
              <p:nvPr/>
            </p:nvSpPr>
            <p:spPr bwMode="auto">
              <a:xfrm>
                <a:off x="19550823" y="8617109"/>
                <a:ext cx="41820" cy="55320"/>
              </a:xfrm>
              <a:custGeom>
                <a:avLst/>
                <a:gdLst>
                  <a:gd name="T0" fmla="*/ 4 w 4"/>
                  <a:gd name="T1" fmla="*/ 4 h 5"/>
                  <a:gd name="T2" fmla="*/ 0 w 4"/>
                  <a:gd name="T3" fmla="*/ 0 h 5"/>
                  <a:gd name="T4" fmla="*/ 4 w 4"/>
                  <a:gd name="T5" fmla="*/ 4 h 5"/>
                </a:gdLst>
                <a:ahLst/>
                <a:cxnLst>
                  <a:cxn ang="0">
                    <a:pos x="T0" y="T1"/>
                  </a:cxn>
                  <a:cxn ang="0">
                    <a:pos x="T2" y="T3"/>
                  </a:cxn>
                  <a:cxn ang="0">
                    <a:pos x="T4" y="T5"/>
                  </a:cxn>
                </a:cxnLst>
                <a:rect l="0" t="0" r="r" b="b"/>
                <a:pathLst>
                  <a:path w="4" h="5">
                    <a:moveTo>
                      <a:pt x="4" y="4"/>
                    </a:moveTo>
                    <a:cubicBezTo>
                      <a:pt x="4" y="2"/>
                      <a:pt x="0" y="0"/>
                      <a:pt x="0" y="0"/>
                    </a:cubicBezTo>
                    <a:cubicBezTo>
                      <a:pt x="0" y="1"/>
                      <a:pt x="4" y="5"/>
                      <a:pt x="4"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20" name="Freeform 477">
                <a:extLst>
                  <a:ext uri="{FF2B5EF4-FFF2-40B4-BE49-F238E27FC236}">
                    <a16:creationId xmlns:a16="http://schemas.microsoft.com/office/drawing/2014/main" id="{82795F2E-AC3D-9DB1-8F78-BB6BD4FB7DD6}"/>
                  </a:ext>
                </a:extLst>
              </p:cNvPr>
              <p:cNvSpPr>
                <a:spLocks/>
              </p:cNvSpPr>
              <p:nvPr/>
            </p:nvSpPr>
            <p:spPr bwMode="auto">
              <a:xfrm>
                <a:off x="19927199" y="9376809"/>
                <a:ext cx="163792" cy="129075"/>
              </a:xfrm>
              <a:custGeom>
                <a:avLst/>
                <a:gdLst>
                  <a:gd name="T0" fmla="*/ 15 w 16"/>
                  <a:gd name="T1" fmla="*/ 11 h 12"/>
                  <a:gd name="T2" fmla="*/ 2 w 16"/>
                  <a:gd name="T3" fmla="*/ 0 h 12"/>
                  <a:gd name="T4" fmla="*/ 15 w 16"/>
                  <a:gd name="T5" fmla="*/ 11 h 12"/>
                </a:gdLst>
                <a:ahLst/>
                <a:cxnLst>
                  <a:cxn ang="0">
                    <a:pos x="T0" y="T1"/>
                  </a:cxn>
                  <a:cxn ang="0">
                    <a:pos x="T2" y="T3"/>
                  </a:cxn>
                  <a:cxn ang="0">
                    <a:pos x="T4" y="T5"/>
                  </a:cxn>
                </a:cxnLst>
                <a:rect l="0" t="0" r="r" b="b"/>
                <a:pathLst>
                  <a:path w="16" h="12">
                    <a:moveTo>
                      <a:pt x="15" y="11"/>
                    </a:moveTo>
                    <a:cubicBezTo>
                      <a:pt x="16" y="12"/>
                      <a:pt x="3" y="0"/>
                      <a:pt x="2" y="0"/>
                    </a:cubicBezTo>
                    <a:cubicBezTo>
                      <a:pt x="0" y="0"/>
                      <a:pt x="7" y="9"/>
                      <a:pt x="15" y="1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21" name="Freeform 478">
                <a:extLst>
                  <a:ext uri="{FF2B5EF4-FFF2-40B4-BE49-F238E27FC236}">
                    <a16:creationId xmlns:a16="http://schemas.microsoft.com/office/drawing/2014/main" id="{F64C6DDB-BE0A-33CA-A9F0-D5B9BA6EF7FC}"/>
                  </a:ext>
                </a:extLst>
              </p:cNvPr>
              <p:cNvSpPr>
                <a:spLocks/>
              </p:cNvSpPr>
              <p:nvPr/>
            </p:nvSpPr>
            <p:spPr bwMode="auto">
              <a:xfrm>
                <a:off x="20366305" y="10199201"/>
                <a:ext cx="115005" cy="151203"/>
              </a:xfrm>
              <a:custGeom>
                <a:avLst/>
                <a:gdLst>
                  <a:gd name="T0" fmla="*/ 11 w 11"/>
                  <a:gd name="T1" fmla="*/ 14 h 14"/>
                  <a:gd name="T2" fmla="*/ 9 w 11"/>
                  <a:gd name="T3" fmla="*/ 10 h 14"/>
                  <a:gd name="T4" fmla="*/ 9 w 11"/>
                  <a:gd name="T5" fmla="*/ 7 h 14"/>
                  <a:gd name="T6" fmla="*/ 0 w 11"/>
                  <a:gd name="T7" fmla="*/ 0 h 14"/>
                  <a:gd name="T8" fmla="*/ 3 w 11"/>
                  <a:gd name="T9" fmla="*/ 4 h 14"/>
                  <a:gd name="T10" fmla="*/ 5 w 11"/>
                  <a:gd name="T11" fmla="*/ 8 h 14"/>
                  <a:gd name="T12" fmla="*/ 8 w 11"/>
                  <a:gd name="T13" fmla="*/ 11 h 14"/>
                  <a:gd name="T14" fmla="*/ 11 w 1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11" y="14"/>
                    </a:moveTo>
                    <a:cubicBezTo>
                      <a:pt x="10" y="12"/>
                      <a:pt x="11" y="11"/>
                      <a:pt x="9" y="10"/>
                    </a:cubicBezTo>
                    <a:cubicBezTo>
                      <a:pt x="8" y="8"/>
                      <a:pt x="9" y="8"/>
                      <a:pt x="9" y="7"/>
                    </a:cubicBezTo>
                    <a:cubicBezTo>
                      <a:pt x="8" y="5"/>
                      <a:pt x="0" y="1"/>
                      <a:pt x="0" y="0"/>
                    </a:cubicBezTo>
                    <a:cubicBezTo>
                      <a:pt x="0" y="1"/>
                      <a:pt x="3" y="3"/>
                      <a:pt x="3" y="4"/>
                    </a:cubicBezTo>
                    <a:cubicBezTo>
                      <a:pt x="4" y="6"/>
                      <a:pt x="4" y="7"/>
                      <a:pt x="5" y="8"/>
                    </a:cubicBezTo>
                    <a:cubicBezTo>
                      <a:pt x="6" y="9"/>
                      <a:pt x="9" y="10"/>
                      <a:pt x="8" y="11"/>
                    </a:cubicBezTo>
                    <a:cubicBezTo>
                      <a:pt x="8" y="13"/>
                      <a:pt x="9" y="13"/>
                      <a:pt x="11" y="1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22" name="Freeform 479">
                <a:extLst>
                  <a:ext uri="{FF2B5EF4-FFF2-40B4-BE49-F238E27FC236}">
                    <a16:creationId xmlns:a16="http://schemas.microsoft.com/office/drawing/2014/main" id="{5CB4C302-4DA5-E7E7-3C0B-59E0AF00489E}"/>
                  </a:ext>
                </a:extLst>
              </p:cNvPr>
              <p:cNvSpPr>
                <a:spLocks/>
              </p:cNvSpPr>
              <p:nvPr/>
            </p:nvSpPr>
            <p:spPr bwMode="auto">
              <a:xfrm>
                <a:off x="20397671" y="10339341"/>
                <a:ext cx="264855" cy="328220"/>
              </a:xfrm>
              <a:custGeom>
                <a:avLst/>
                <a:gdLst>
                  <a:gd name="T0" fmla="*/ 8 w 26"/>
                  <a:gd name="T1" fmla="*/ 2 h 30"/>
                  <a:gd name="T2" fmla="*/ 7 w 26"/>
                  <a:gd name="T3" fmla="*/ 11 h 30"/>
                  <a:gd name="T4" fmla="*/ 5 w 26"/>
                  <a:gd name="T5" fmla="*/ 18 h 30"/>
                  <a:gd name="T6" fmla="*/ 9 w 26"/>
                  <a:gd name="T7" fmla="*/ 25 h 30"/>
                  <a:gd name="T8" fmla="*/ 14 w 26"/>
                  <a:gd name="T9" fmla="*/ 26 h 30"/>
                  <a:gd name="T10" fmla="*/ 17 w 26"/>
                  <a:gd name="T11" fmla="*/ 22 h 30"/>
                  <a:gd name="T12" fmla="*/ 18 w 26"/>
                  <a:gd name="T13" fmla="*/ 16 h 30"/>
                  <a:gd name="T14" fmla="*/ 22 w 26"/>
                  <a:gd name="T15" fmla="*/ 14 h 30"/>
                  <a:gd name="T16" fmla="*/ 26 w 26"/>
                  <a:gd name="T17" fmla="*/ 10 h 30"/>
                  <a:gd name="T18" fmla="*/ 25 w 26"/>
                  <a:gd name="T19" fmla="*/ 6 h 30"/>
                  <a:gd name="T20" fmla="*/ 20 w 26"/>
                  <a:gd name="T21" fmla="*/ 8 h 30"/>
                  <a:gd name="T22" fmla="*/ 14 w 26"/>
                  <a:gd name="T23" fmla="*/ 5 h 30"/>
                  <a:gd name="T24" fmla="*/ 11 w 26"/>
                  <a:gd name="T25" fmla="*/ 0 h 30"/>
                  <a:gd name="T26" fmla="*/ 11 w 26"/>
                  <a:gd name="T27" fmla="*/ 3 h 30"/>
                  <a:gd name="T28" fmla="*/ 8 w 26"/>
                  <a:gd name="T29" fmla="*/ 2 h 30"/>
                  <a:gd name="T30" fmla="*/ 8 w 26"/>
                  <a:gd name="T3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0">
                    <a:moveTo>
                      <a:pt x="8" y="2"/>
                    </a:moveTo>
                    <a:cubicBezTo>
                      <a:pt x="7" y="2"/>
                      <a:pt x="7" y="9"/>
                      <a:pt x="7" y="11"/>
                    </a:cubicBezTo>
                    <a:cubicBezTo>
                      <a:pt x="6" y="13"/>
                      <a:pt x="0" y="16"/>
                      <a:pt x="5" y="18"/>
                    </a:cubicBezTo>
                    <a:cubicBezTo>
                      <a:pt x="8" y="19"/>
                      <a:pt x="11" y="21"/>
                      <a:pt x="9" y="25"/>
                    </a:cubicBezTo>
                    <a:cubicBezTo>
                      <a:pt x="6" y="30"/>
                      <a:pt x="11" y="29"/>
                      <a:pt x="14" y="26"/>
                    </a:cubicBezTo>
                    <a:cubicBezTo>
                      <a:pt x="15" y="25"/>
                      <a:pt x="16" y="23"/>
                      <a:pt x="17" y="22"/>
                    </a:cubicBezTo>
                    <a:cubicBezTo>
                      <a:pt x="19" y="19"/>
                      <a:pt x="18" y="19"/>
                      <a:pt x="18" y="16"/>
                    </a:cubicBezTo>
                    <a:cubicBezTo>
                      <a:pt x="19" y="14"/>
                      <a:pt x="21" y="14"/>
                      <a:pt x="22" y="14"/>
                    </a:cubicBezTo>
                    <a:cubicBezTo>
                      <a:pt x="23" y="15"/>
                      <a:pt x="25" y="11"/>
                      <a:pt x="26" y="10"/>
                    </a:cubicBezTo>
                    <a:cubicBezTo>
                      <a:pt x="26" y="9"/>
                      <a:pt x="26" y="6"/>
                      <a:pt x="25" y="6"/>
                    </a:cubicBezTo>
                    <a:cubicBezTo>
                      <a:pt x="23" y="6"/>
                      <a:pt x="21" y="8"/>
                      <a:pt x="20" y="8"/>
                    </a:cubicBezTo>
                    <a:cubicBezTo>
                      <a:pt x="18" y="8"/>
                      <a:pt x="15" y="7"/>
                      <a:pt x="14" y="5"/>
                    </a:cubicBezTo>
                    <a:cubicBezTo>
                      <a:pt x="13" y="4"/>
                      <a:pt x="13" y="0"/>
                      <a:pt x="11" y="0"/>
                    </a:cubicBezTo>
                    <a:cubicBezTo>
                      <a:pt x="11" y="0"/>
                      <a:pt x="11" y="3"/>
                      <a:pt x="11" y="3"/>
                    </a:cubicBezTo>
                    <a:cubicBezTo>
                      <a:pt x="10" y="3"/>
                      <a:pt x="9" y="1"/>
                      <a:pt x="8" y="2"/>
                    </a:cubicBezTo>
                    <a:cubicBezTo>
                      <a:pt x="7" y="2"/>
                      <a:pt x="9" y="1"/>
                      <a:pt x="8"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23" name="Freeform 480">
                <a:extLst>
                  <a:ext uri="{FF2B5EF4-FFF2-40B4-BE49-F238E27FC236}">
                    <a16:creationId xmlns:a16="http://schemas.microsoft.com/office/drawing/2014/main" id="{CE1F1977-AE73-509A-D3F2-7C6D5A4673F0}"/>
                  </a:ext>
                </a:extLst>
              </p:cNvPr>
              <p:cNvSpPr>
                <a:spLocks/>
              </p:cNvSpPr>
              <p:nvPr/>
            </p:nvSpPr>
            <p:spPr bwMode="auto">
              <a:xfrm>
                <a:off x="20049176" y="10579051"/>
                <a:ext cx="400771" cy="413040"/>
              </a:xfrm>
              <a:custGeom>
                <a:avLst/>
                <a:gdLst>
                  <a:gd name="T0" fmla="*/ 33 w 39"/>
                  <a:gd name="T1" fmla="*/ 4 h 38"/>
                  <a:gd name="T2" fmla="*/ 30 w 39"/>
                  <a:gd name="T3" fmla="*/ 1 h 38"/>
                  <a:gd name="T4" fmla="*/ 26 w 39"/>
                  <a:gd name="T5" fmla="*/ 8 h 38"/>
                  <a:gd name="T6" fmla="*/ 22 w 39"/>
                  <a:gd name="T7" fmla="*/ 13 h 38"/>
                  <a:gd name="T8" fmla="*/ 15 w 39"/>
                  <a:gd name="T9" fmla="*/ 18 h 38"/>
                  <a:gd name="T10" fmla="*/ 9 w 39"/>
                  <a:gd name="T11" fmla="*/ 22 h 38"/>
                  <a:gd name="T12" fmla="*/ 4 w 39"/>
                  <a:gd name="T13" fmla="*/ 27 h 38"/>
                  <a:gd name="T14" fmla="*/ 2 w 39"/>
                  <a:gd name="T15" fmla="*/ 33 h 38"/>
                  <a:gd name="T16" fmla="*/ 1 w 39"/>
                  <a:gd name="T17" fmla="*/ 34 h 38"/>
                  <a:gd name="T18" fmla="*/ 3 w 39"/>
                  <a:gd name="T19" fmla="*/ 35 h 38"/>
                  <a:gd name="T20" fmla="*/ 10 w 39"/>
                  <a:gd name="T21" fmla="*/ 37 h 38"/>
                  <a:gd name="T22" fmla="*/ 19 w 39"/>
                  <a:gd name="T23" fmla="*/ 34 h 38"/>
                  <a:gd name="T24" fmla="*/ 22 w 39"/>
                  <a:gd name="T25" fmla="*/ 27 h 38"/>
                  <a:gd name="T26" fmla="*/ 27 w 39"/>
                  <a:gd name="T27" fmla="*/ 22 h 38"/>
                  <a:gd name="T28" fmla="*/ 29 w 39"/>
                  <a:gd name="T29" fmla="*/ 21 h 38"/>
                  <a:gd name="T30" fmla="*/ 33 w 39"/>
                  <a:gd name="T31" fmla="*/ 21 h 38"/>
                  <a:gd name="T32" fmla="*/ 32 w 39"/>
                  <a:gd name="T33" fmla="*/ 19 h 38"/>
                  <a:gd name="T34" fmla="*/ 32 w 39"/>
                  <a:gd name="T35" fmla="*/ 17 h 38"/>
                  <a:gd name="T36" fmla="*/ 38 w 39"/>
                  <a:gd name="T37" fmla="*/ 9 h 38"/>
                  <a:gd name="T38" fmla="*/ 38 w 39"/>
                  <a:gd name="T39" fmla="*/ 6 h 38"/>
                  <a:gd name="T40" fmla="*/ 38 w 39"/>
                  <a:gd name="T41" fmla="*/ 4 h 38"/>
                  <a:gd name="T42" fmla="*/ 37 w 39"/>
                  <a:gd name="T43" fmla="*/ 4 h 38"/>
                  <a:gd name="T44" fmla="*/ 37 w 39"/>
                  <a:gd name="T45" fmla="*/ 2 h 38"/>
                  <a:gd name="T46" fmla="*/ 33 w 39"/>
                  <a:gd name="T4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38">
                    <a:moveTo>
                      <a:pt x="33" y="4"/>
                    </a:moveTo>
                    <a:cubicBezTo>
                      <a:pt x="33" y="4"/>
                      <a:pt x="32" y="0"/>
                      <a:pt x="30" y="1"/>
                    </a:cubicBezTo>
                    <a:cubicBezTo>
                      <a:pt x="27" y="3"/>
                      <a:pt x="28" y="5"/>
                      <a:pt x="26" y="8"/>
                    </a:cubicBezTo>
                    <a:cubicBezTo>
                      <a:pt x="25" y="9"/>
                      <a:pt x="24" y="12"/>
                      <a:pt x="22" y="13"/>
                    </a:cubicBezTo>
                    <a:cubicBezTo>
                      <a:pt x="20" y="16"/>
                      <a:pt x="18" y="17"/>
                      <a:pt x="15" y="18"/>
                    </a:cubicBezTo>
                    <a:cubicBezTo>
                      <a:pt x="13" y="19"/>
                      <a:pt x="12" y="21"/>
                      <a:pt x="9" y="22"/>
                    </a:cubicBezTo>
                    <a:cubicBezTo>
                      <a:pt x="7" y="23"/>
                      <a:pt x="7" y="27"/>
                      <a:pt x="4" y="27"/>
                    </a:cubicBezTo>
                    <a:cubicBezTo>
                      <a:pt x="0" y="28"/>
                      <a:pt x="4" y="31"/>
                      <a:pt x="2" y="33"/>
                    </a:cubicBezTo>
                    <a:cubicBezTo>
                      <a:pt x="1" y="33"/>
                      <a:pt x="0" y="33"/>
                      <a:pt x="1" y="34"/>
                    </a:cubicBezTo>
                    <a:cubicBezTo>
                      <a:pt x="1" y="35"/>
                      <a:pt x="1" y="35"/>
                      <a:pt x="3" y="35"/>
                    </a:cubicBezTo>
                    <a:cubicBezTo>
                      <a:pt x="5" y="35"/>
                      <a:pt x="8" y="37"/>
                      <a:pt x="10" y="37"/>
                    </a:cubicBezTo>
                    <a:cubicBezTo>
                      <a:pt x="14" y="38"/>
                      <a:pt x="16" y="36"/>
                      <a:pt x="19" y="34"/>
                    </a:cubicBezTo>
                    <a:cubicBezTo>
                      <a:pt x="21" y="32"/>
                      <a:pt x="22" y="30"/>
                      <a:pt x="22" y="27"/>
                    </a:cubicBezTo>
                    <a:cubicBezTo>
                      <a:pt x="23" y="24"/>
                      <a:pt x="24" y="24"/>
                      <a:pt x="27" y="22"/>
                    </a:cubicBezTo>
                    <a:cubicBezTo>
                      <a:pt x="28" y="22"/>
                      <a:pt x="28" y="21"/>
                      <a:pt x="29" y="21"/>
                    </a:cubicBezTo>
                    <a:cubicBezTo>
                      <a:pt x="30" y="21"/>
                      <a:pt x="31" y="21"/>
                      <a:pt x="33" y="21"/>
                    </a:cubicBezTo>
                    <a:cubicBezTo>
                      <a:pt x="34" y="20"/>
                      <a:pt x="33" y="19"/>
                      <a:pt x="32" y="19"/>
                    </a:cubicBezTo>
                    <a:cubicBezTo>
                      <a:pt x="31" y="18"/>
                      <a:pt x="31" y="18"/>
                      <a:pt x="32" y="17"/>
                    </a:cubicBezTo>
                    <a:cubicBezTo>
                      <a:pt x="34" y="14"/>
                      <a:pt x="36" y="12"/>
                      <a:pt x="38" y="9"/>
                    </a:cubicBezTo>
                    <a:cubicBezTo>
                      <a:pt x="38" y="8"/>
                      <a:pt x="38" y="7"/>
                      <a:pt x="38" y="6"/>
                    </a:cubicBezTo>
                    <a:cubicBezTo>
                      <a:pt x="38" y="5"/>
                      <a:pt x="38" y="5"/>
                      <a:pt x="38" y="4"/>
                    </a:cubicBezTo>
                    <a:cubicBezTo>
                      <a:pt x="39" y="3"/>
                      <a:pt x="37" y="4"/>
                      <a:pt x="37" y="4"/>
                    </a:cubicBezTo>
                    <a:cubicBezTo>
                      <a:pt x="37" y="3"/>
                      <a:pt x="37" y="3"/>
                      <a:pt x="37" y="2"/>
                    </a:cubicBezTo>
                    <a:cubicBezTo>
                      <a:pt x="36" y="3"/>
                      <a:pt x="35" y="5"/>
                      <a:pt x="3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24" name="Freeform 481">
                <a:extLst>
                  <a:ext uri="{FF2B5EF4-FFF2-40B4-BE49-F238E27FC236}">
                    <a16:creationId xmlns:a16="http://schemas.microsoft.com/office/drawing/2014/main" id="{950FEDC3-8DCF-A070-FF95-E421FB5E5E76}"/>
                  </a:ext>
                </a:extLst>
              </p:cNvPr>
              <p:cNvSpPr>
                <a:spLocks/>
              </p:cNvSpPr>
              <p:nvPr/>
            </p:nvSpPr>
            <p:spPr bwMode="auto">
              <a:xfrm>
                <a:off x="20111903" y="10992094"/>
                <a:ext cx="20911" cy="22128"/>
              </a:xfrm>
              <a:custGeom>
                <a:avLst/>
                <a:gdLst>
                  <a:gd name="T0" fmla="*/ 2 w 2"/>
                  <a:gd name="T1" fmla="*/ 2 h 2"/>
                  <a:gd name="T2" fmla="*/ 1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1" y="1"/>
                      <a:pt x="1" y="0"/>
                    </a:cubicBezTo>
                    <a:cubicBezTo>
                      <a:pt x="0" y="1"/>
                      <a:pt x="0" y="1"/>
                      <a:pt x="0" y="2"/>
                    </a:cubicBezTo>
                    <a:cubicBezTo>
                      <a:pt x="1" y="2"/>
                      <a:pt x="2" y="2"/>
                      <a:pt x="2"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25" name="Freeform 482">
                <a:extLst>
                  <a:ext uri="{FF2B5EF4-FFF2-40B4-BE49-F238E27FC236}">
                    <a16:creationId xmlns:a16="http://schemas.microsoft.com/office/drawing/2014/main" id="{B5E3D1D8-4B82-DDE0-E5EC-5888D2FACA36}"/>
                  </a:ext>
                </a:extLst>
              </p:cNvPr>
              <p:cNvSpPr>
                <a:spLocks/>
              </p:cNvSpPr>
              <p:nvPr/>
            </p:nvSpPr>
            <p:spPr bwMode="auto">
              <a:xfrm>
                <a:off x="18937470" y="10590116"/>
                <a:ext cx="195161" cy="195458"/>
              </a:xfrm>
              <a:custGeom>
                <a:avLst/>
                <a:gdLst>
                  <a:gd name="T0" fmla="*/ 0 w 19"/>
                  <a:gd name="T1" fmla="*/ 2 h 18"/>
                  <a:gd name="T2" fmla="*/ 2 w 19"/>
                  <a:gd name="T3" fmla="*/ 7 h 18"/>
                  <a:gd name="T4" fmla="*/ 4 w 19"/>
                  <a:gd name="T5" fmla="*/ 10 h 18"/>
                  <a:gd name="T6" fmla="*/ 3 w 19"/>
                  <a:gd name="T7" fmla="*/ 12 h 18"/>
                  <a:gd name="T8" fmla="*/ 9 w 19"/>
                  <a:gd name="T9" fmla="*/ 18 h 18"/>
                  <a:gd name="T10" fmla="*/ 12 w 19"/>
                  <a:gd name="T11" fmla="*/ 15 h 18"/>
                  <a:gd name="T12" fmla="*/ 13 w 19"/>
                  <a:gd name="T13" fmla="*/ 17 h 18"/>
                  <a:gd name="T14" fmla="*/ 14 w 19"/>
                  <a:gd name="T15" fmla="*/ 14 h 18"/>
                  <a:gd name="T16" fmla="*/ 16 w 19"/>
                  <a:gd name="T17" fmla="*/ 15 h 18"/>
                  <a:gd name="T18" fmla="*/ 18 w 19"/>
                  <a:gd name="T19" fmla="*/ 7 h 18"/>
                  <a:gd name="T20" fmla="*/ 16 w 19"/>
                  <a:gd name="T21" fmla="*/ 1 h 18"/>
                  <a:gd name="T22" fmla="*/ 7 w 19"/>
                  <a:gd name="T23" fmla="*/ 3 h 18"/>
                  <a:gd name="T24" fmla="*/ 0 w 19"/>
                  <a:gd name="T25" fmla="*/ 2 h 18"/>
                  <a:gd name="T26" fmla="*/ 0 w 19"/>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0" y="2"/>
                    </a:moveTo>
                    <a:cubicBezTo>
                      <a:pt x="0" y="3"/>
                      <a:pt x="2" y="6"/>
                      <a:pt x="2" y="7"/>
                    </a:cubicBezTo>
                    <a:cubicBezTo>
                      <a:pt x="3" y="8"/>
                      <a:pt x="4" y="9"/>
                      <a:pt x="4" y="10"/>
                    </a:cubicBezTo>
                    <a:cubicBezTo>
                      <a:pt x="4" y="11"/>
                      <a:pt x="3" y="11"/>
                      <a:pt x="3" y="12"/>
                    </a:cubicBezTo>
                    <a:cubicBezTo>
                      <a:pt x="4" y="15"/>
                      <a:pt x="7" y="17"/>
                      <a:pt x="9" y="18"/>
                    </a:cubicBezTo>
                    <a:cubicBezTo>
                      <a:pt x="11" y="18"/>
                      <a:pt x="11" y="16"/>
                      <a:pt x="12" y="15"/>
                    </a:cubicBezTo>
                    <a:cubicBezTo>
                      <a:pt x="12" y="15"/>
                      <a:pt x="13" y="17"/>
                      <a:pt x="13" y="17"/>
                    </a:cubicBezTo>
                    <a:cubicBezTo>
                      <a:pt x="13" y="16"/>
                      <a:pt x="13" y="14"/>
                      <a:pt x="14" y="14"/>
                    </a:cubicBezTo>
                    <a:cubicBezTo>
                      <a:pt x="15" y="13"/>
                      <a:pt x="15" y="15"/>
                      <a:pt x="16" y="15"/>
                    </a:cubicBezTo>
                    <a:cubicBezTo>
                      <a:pt x="15" y="15"/>
                      <a:pt x="18" y="8"/>
                      <a:pt x="18" y="7"/>
                    </a:cubicBezTo>
                    <a:cubicBezTo>
                      <a:pt x="18" y="6"/>
                      <a:pt x="19" y="0"/>
                      <a:pt x="16" y="1"/>
                    </a:cubicBezTo>
                    <a:cubicBezTo>
                      <a:pt x="13" y="2"/>
                      <a:pt x="10" y="4"/>
                      <a:pt x="7" y="3"/>
                    </a:cubicBezTo>
                    <a:cubicBezTo>
                      <a:pt x="6" y="3"/>
                      <a:pt x="1" y="0"/>
                      <a:pt x="0" y="2"/>
                    </a:cubicBezTo>
                    <a:cubicBezTo>
                      <a:pt x="0" y="3"/>
                      <a:pt x="1" y="0"/>
                      <a:pt x="0"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26" name="Freeform 483">
                <a:extLst>
                  <a:ext uri="{FF2B5EF4-FFF2-40B4-BE49-F238E27FC236}">
                    <a16:creationId xmlns:a16="http://schemas.microsoft.com/office/drawing/2014/main" id="{D19DAF56-37DE-C990-54A7-F87629EA23FA}"/>
                  </a:ext>
                </a:extLst>
              </p:cNvPr>
              <p:cNvSpPr>
                <a:spLocks/>
              </p:cNvSpPr>
              <p:nvPr/>
            </p:nvSpPr>
            <p:spPr bwMode="auto">
              <a:xfrm>
                <a:off x="19090808" y="10534799"/>
                <a:ext cx="31364" cy="55320"/>
              </a:xfrm>
              <a:custGeom>
                <a:avLst/>
                <a:gdLst>
                  <a:gd name="T0" fmla="*/ 3 w 3"/>
                  <a:gd name="T1" fmla="*/ 4 h 5"/>
                  <a:gd name="T2" fmla="*/ 1 w 3"/>
                  <a:gd name="T3" fmla="*/ 0 h 5"/>
                  <a:gd name="T4" fmla="*/ 3 w 3"/>
                  <a:gd name="T5" fmla="*/ 4 h 5"/>
                </a:gdLst>
                <a:ahLst/>
                <a:cxnLst>
                  <a:cxn ang="0">
                    <a:pos x="T0" y="T1"/>
                  </a:cxn>
                  <a:cxn ang="0">
                    <a:pos x="T2" y="T3"/>
                  </a:cxn>
                  <a:cxn ang="0">
                    <a:pos x="T4" y="T5"/>
                  </a:cxn>
                </a:cxnLst>
                <a:rect l="0" t="0" r="r" b="b"/>
                <a:pathLst>
                  <a:path w="3" h="5">
                    <a:moveTo>
                      <a:pt x="3" y="4"/>
                    </a:moveTo>
                    <a:cubicBezTo>
                      <a:pt x="3" y="5"/>
                      <a:pt x="0" y="1"/>
                      <a:pt x="1" y="0"/>
                    </a:cubicBezTo>
                    <a:cubicBezTo>
                      <a:pt x="2" y="0"/>
                      <a:pt x="3" y="1"/>
                      <a:pt x="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27" name="Freeform 484">
                <a:extLst>
                  <a:ext uri="{FF2B5EF4-FFF2-40B4-BE49-F238E27FC236}">
                    <a16:creationId xmlns:a16="http://schemas.microsoft.com/office/drawing/2014/main" id="{2946E3CC-7540-2683-BF10-92AE25AD4DE5}"/>
                  </a:ext>
                </a:extLst>
              </p:cNvPr>
              <p:cNvSpPr>
                <a:spLocks/>
              </p:cNvSpPr>
              <p:nvPr/>
            </p:nvSpPr>
            <p:spPr bwMode="auto">
              <a:xfrm>
                <a:off x="18885195" y="10534799"/>
                <a:ext cx="20911" cy="22128"/>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0"/>
                      <a:pt x="1" y="0"/>
                    </a:cubicBezTo>
                    <a:cubicBezTo>
                      <a:pt x="2" y="0"/>
                      <a:pt x="2" y="2"/>
                      <a:pt x="1"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28" name="Freeform 610">
                <a:extLst>
                  <a:ext uri="{FF2B5EF4-FFF2-40B4-BE49-F238E27FC236}">
                    <a16:creationId xmlns:a16="http://schemas.microsoft.com/office/drawing/2014/main" id="{CB0C3565-6E60-0CCF-1862-84EE83FD18A0}"/>
                  </a:ext>
                </a:extLst>
              </p:cNvPr>
              <p:cNvSpPr>
                <a:spLocks/>
              </p:cNvSpPr>
              <p:nvPr/>
            </p:nvSpPr>
            <p:spPr bwMode="auto">
              <a:xfrm>
                <a:off x="18191684" y="8358957"/>
                <a:ext cx="20911" cy="11065"/>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29" name="Freeform 612">
                <a:extLst>
                  <a:ext uri="{FF2B5EF4-FFF2-40B4-BE49-F238E27FC236}">
                    <a16:creationId xmlns:a16="http://schemas.microsoft.com/office/drawing/2014/main" id="{45E68459-C4A9-3D18-E1B2-025100FBA523}"/>
                  </a:ext>
                </a:extLst>
              </p:cNvPr>
              <p:cNvSpPr>
                <a:spLocks/>
              </p:cNvSpPr>
              <p:nvPr/>
            </p:nvSpPr>
            <p:spPr bwMode="auto">
              <a:xfrm>
                <a:off x="18519271" y="10265581"/>
                <a:ext cx="69700" cy="55320"/>
              </a:xfrm>
              <a:custGeom>
                <a:avLst/>
                <a:gdLst>
                  <a:gd name="T0" fmla="*/ 6 w 7"/>
                  <a:gd name="T1" fmla="*/ 2 h 5"/>
                  <a:gd name="T2" fmla="*/ 1 w 7"/>
                  <a:gd name="T3" fmla="*/ 2 h 5"/>
                  <a:gd name="T4" fmla="*/ 6 w 7"/>
                  <a:gd name="T5" fmla="*/ 2 h 5"/>
                </a:gdLst>
                <a:ahLst/>
                <a:cxnLst>
                  <a:cxn ang="0">
                    <a:pos x="T0" y="T1"/>
                  </a:cxn>
                  <a:cxn ang="0">
                    <a:pos x="T2" y="T3"/>
                  </a:cxn>
                  <a:cxn ang="0">
                    <a:pos x="T4" y="T5"/>
                  </a:cxn>
                </a:cxnLst>
                <a:rect l="0" t="0" r="r" b="b"/>
                <a:pathLst>
                  <a:path w="7" h="5">
                    <a:moveTo>
                      <a:pt x="6" y="2"/>
                    </a:moveTo>
                    <a:cubicBezTo>
                      <a:pt x="7" y="0"/>
                      <a:pt x="0" y="1"/>
                      <a:pt x="1" y="2"/>
                    </a:cubicBezTo>
                    <a:cubicBezTo>
                      <a:pt x="1" y="3"/>
                      <a:pt x="5" y="5"/>
                      <a:pt x="6"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30" name="Freeform 707">
                <a:extLst>
                  <a:ext uri="{FF2B5EF4-FFF2-40B4-BE49-F238E27FC236}">
                    <a16:creationId xmlns:a16="http://schemas.microsoft.com/office/drawing/2014/main" id="{35F02719-79C8-4633-425F-52BC400280FF}"/>
                  </a:ext>
                </a:extLst>
              </p:cNvPr>
              <p:cNvSpPr>
                <a:spLocks/>
              </p:cNvSpPr>
              <p:nvPr/>
            </p:nvSpPr>
            <p:spPr bwMode="auto">
              <a:xfrm>
                <a:off x="18292746" y="8336829"/>
                <a:ext cx="460016" cy="413040"/>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31" name="Freeform 708">
                <a:extLst>
                  <a:ext uri="{FF2B5EF4-FFF2-40B4-BE49-F238E27FC236}">
                    <a16:creationId xmlns:a16="http://schemas.microsoft.com/office/drawing/2014/main" id="{5C3C8115-334D-A1A8-5973-30A87849B576}"/>
                  </a:ext>
                </a:extLst>
              </p:cNvPr>
              <p:cNvSpPr>
                <a:spLocks/>
              </p:cNvSpPr>
              <p:nvPr/>
            </p:nvSpPr>
            <p:spPr bwMode="auto">
              <a:xfrm>
                <a:off x="18742308" y="8403216"/>
                <a:ext cx="522745" cy="442543"/>
              </a:xfrm>
              <a:custGeom>
                <a:avLst/>
                <a:gdLst>
                  <a:gd name="T0" fmla="*/ 50 w 51"/>
                  <a:gd name="T1" fmla="*/ 39 h 41"/>
                  <a:gd name="T2" fmla="*/ 45 w 51"/>
                  <a:gd name="T3" fmla="*/ 37 h 41"/>
                  <a:gd name="T4" fmla="*/ 47 w 51"/>
                  <a:gd name="T5" fmla="*/ 36 h 41"/>
                  <a:gd name="T6" fmla="*/ 42 w 51"/>
                  <a:gd name="T7" fmla="*/ 34 h 41"/>
                  <a:gd name="T8" fmla="*/ 38 w 51"/>
                  <a:gd name="T9" fmla="*/ 30 h 41"/>
                  <a:gd name="T10" fmla="*/ 37 w 51"/>
                  <a:gd name="T11" fmla="*/ 28 h 41"/>
                  <a:gd name="T12" fmla="*/ 34 w 51"/>
                  <a:gd name="T13" fmla="*/ 26 h 41"/>
                  <a:gd name="T14" fmla="*/ 29 w 51"/>
                  <a:gd name="T15" fmla="*/ 21 h 41"/>
                  <a:gd name="T16" fmla="*/ 34 w 51"/>
                  <a:gd name="T17" fmla="*/ 21 h 41"/>
                  <a:gd name="T18" fmla="*/ 34 w 51"/>
                  <a:gd name="T19" fmla="*/ 18 h 41"/>
                  <a:gd name="T20" fmla="*/ 31 w 51"/>
                  <a:gd name="T21" fmla="*/ 17 h 41"/>
                  <a:gd name="T22" fmla="*/ 25 w 51"/>
                  <a:gd name="T23" fmla="*/ 12 h 41"/>
                  <a:gd name="T24" fmla="*/ 19 w 51"/>
                  <a:gd name="T25" fmla="*/ 7 h 41"/>
                  <a:gd name="T26" fmla="*/ 16 w 51"/>
                  <a:gd name="T27" fmla="*/ 6 h 41"/>
                  <a:gd name="T28" fmla="*/ 13 w 51"/>
                  <a:gd name="T29" fmla="*/ 4 h 41"/>
                  <a:gd name="T30" fmla="*/ 8 w 51"/>
                  <a:gd name="T31" fmla="*/ 2 h 41"/>
                  <a:gd name="T32" fmla="*/ 1 w 51"/>
                  <a:gd name="T33" fmla="*/ 0 h 41"/>
                  <a:gd name="T34" fmla="*/ 1 w 51"/>
                  <a:gd name="T35" fmla="*/ 10 h 41"/>
                  <a:gd name="T36" fmla="*/ 1 w 51"/>
                  <a:gd name="T37" fmla="*/ 20 h 41"/>
                  <a:gd name="T38" fmla="*/ 1 w 51"/>
                  <a:gd name="T39" fmla="*/ 25 h 41"/>
                  <a:gd name="T40" fmla="*/ 1 w 51"/>
                  <a:gd name="T41" fmla="*/ 30 h 41"/>
                  <a:gd name="T42" fmla="*/ 4 w 51"/>
                  <a:gd name="T43" fmla="*/ 33 h 41"/>
                  <a:gd name="T44" fmla="*/ 13 w 51"/>
                  <a:gd name="T45" fmla="*/ 31 h 41"/>
                  <a:gd name="T46" fmla="*/ 9 w 51"/>
                  <a:gd name="T47" fmla="*/ 28 h 41"/>
                  <a:gd name="T48" fmla="*/ 14 w 51"/>
                  <a:gd name="T49" fmla="*/ 30 h 41"/>
                  <a:gd name="T50" fmla="*/ 13 w 51"/>
                  <a:gd name="T51" fmla="*/ 26 h 41"/>
                  <a:gd name="T52" fmla="*/ 15 w 51"/>
                  <a:gd name="T53" fmla="*/ 27 h 41"/>
                  <a:gd name="T54" fmla="*/ 18 w 51"/>
                  <a:gd name="T55" fmla="*/ 25 h 41"/>
                  <a:gd name="T56" fmla="*/ 26 w 51"/>
                  <a:gd name="T57" fmla="*/ 27 h 41"/>
                  <a:gd name="T58" fmla="*/ 31 w 51"/>
                  <a:gd name="T59" fmla="*/ 33 h 41"/>
                  <a:gd name="T60" fmla="*/ 36 w 51"/>
                  <a:gd name="T61" fmla="*/ 38 h 41"/>
                  <a:gd name="T62" fmla="*/ 45 w 51"/>
                  <a:gd name="T63" fmla="*/ 40 h 41"/>
                  <a:gd name="T64" fmla="*/ 48 w 51"/>
                  <a:gd name="T65" fmla="*/ 40 h 41"/>
                  <a:gd name="T66" fmla="*/ 50 w 51"/>
                  <a:gd name="T67" fmla="*/ 39 h 41"/>
                  <a:gd name="T68" fmla="*/ 50 w 51"/>
                  <a:gd name="T6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1">
                    <a:moveTo>
                      <a:pt x="50" y="39"/>
                    </a:moveTo>
                    <a:cubicBezTo>
                      <a:pt x="48" y="38"/>
                      <a:pt x="46" y="38"/>
                      <a:pt x="45" y="37"/>
                    </a:cubicBezTo>
                    <a:cubicBezTo>
                      <a:pt x="44" y="36"/>
                      <a:pt x="46" y="35"/>
                      <a:pt x="47" y="36"/>
                    </a:cubicBezTo>
                    <a:cubicBezTo>
                      <a:pt x="45" y="35"/>
                      <a:pt x="42" y="36"/>
                      <a:pt x="42" y="34"/>
                    </a:cubicBezTo>
                    <a:cubicBezTo>
                      <a:pt x="42" y="32"/>
                      <a:pt x="39" y="32"/>
                      <a:pt x="38" y="30"/>
                    </a:cubicBezTo>
                    <a:cubicBezTo>
                      <a:pt x="37" y="29"/>
                      <a:pt x="38" y="29"/>
                      <a:pt x="37" y="28"/>
                    </a:cubicBezTo>
                    <a:cubicBezTo>
                      <a:pt x="36" y="27"/>
                      <a:pt x="35" y="27"/>
                      <a:pt x="34" y="26"/>
                    </a:cubicBezTo>
                    <a:cubicBezTo>
                      <a:pt x="34" y="26"/>
                      <a:pt x="30" y="21"/>
                      <a:pt x="29" y="21"/>
                    </a:cubicBezTo>
                    <a:cubicBezTo>
                      <a:pt x="30" y="20"/>
                      <a:pt x="33" y="21"/>
                      <a:pt x="34" y="21"/>
                    </a:cubicBezTo>
                    <a:cubicBezTo>
                      <a:pt x="36" y="21"/>
                      <a:pt x="35" y="20"/>
                      <a:pt x="34" y="18"/>
                    </a:cubicBezTo>
                    <a:cubicBezTo>
                      <a:pt x="34" y="17"/>
                      <a:pt x="32" y="17"/>
                      <a:pt x="31" y="17"/>
                    </a:cubicBezTo>
                    <a:cubicBezTo>
                      <a:pt x="28" y="15"/>
                      <a:pt x="26" y="14"/>
                      <a:pt x="25" y="12"/>
                    </a:cubicBezTo>
                    <a:cubicBezTo>
                      <a:pt x="24" y="10"/>
                      <a:pt x="21" y="8"/>
                      <a:pt x="19" y="7"/>
                    </a:cubicBezTo>
                    <a:cubicBezTo>
                      <a:pt x="18" y="6"/>
                      <a:pt x="17" y="6"/>
                      <a:pt x="16" y="6"/>
                    </a:cubicBezTo>
                    <a:cubicBezTo>
                      <a:pt x="15" y="6"/>
                      <a:pt x="14" y="4"/>
                      <a:pt x="13" y="4"/>
                    </a:cubicBezTo>
                    <a:cubicBezTo>
                      <a:pt x="12" y="3"/>
                      <a:pt x="10" y="3"/>
                      <a:pt x="8" y="2"/>
                    </a:cubicBezTo>
                    <a:cubicBezTo>
                      <a:pt x="6" y="2"/>
                      <a:pt x="4" y="0"/>
                      <a:pt x="1" y="0"/>
                    </a:cubicBezTo>
                    <a:cubicBezTo>
                      <a:pt x="1" y="3"/>
                      <a:pt x="1" y="7"/>
                      <a:pt x="1" y="10"/>
                    </a:cubicBezTo>
                    <a:cubicBezTo>
                      <a:pt x="1" y="13"/>
                      <a:pt x="2" y="17"/>
                      <a:pt x="1" y="20"/>
                    </a:cubicBezTo>
                    <a:cubicBezTo>
                      <a:pt x="0" y="21"/>
                      <a:pt x="1" y="23"/>
                      <a:pt x="1" y="25"/>
                    </a:cubicBezTo>
                    <a:cubicBezTo>
                      <a:pt x="1" y="27"/>
                      <a:pt x="1" y="28"/>
                      <a:pt x="1" y="30"/>
                    </a:cubicBezTo>
                    <a:cubicBezTo>
                      <a:pt x="1" y="33"/>
                      <a:pt x="2" y="33"/>
                      <a:pt x="4" y="33"/>
                    </a:cubicBezTo>
                    <a:cubicBezTo>
                      <a:pt x="7" y="33"/>
                      <a:pt x="10" y="33"/>
                      <a:pt x="13" y="31"/>
                    </a:cubicBezTo>
                    <a:cubicBezTo>
                      <a:pt x="14" y="31"/>
                      <a:pt x="9" y="28"/>
                      <a:pt x="9" y="28"/>
                    </a:cubicBezTo>
                    <a:cubicBezTo>
                      <a:pt x="10" y="28"/>
                      <a:pt x="14" y="31"/>
                      <a:pt x="14" y="30"/>
                    </a:cubicBezTo>
                    <a:cubicBezTo>
                      <a:pt x="14" y="29"/>
                      <a:pt x="13" y="28"/>
                      <a:pt x="13" y="26"/>
                    </a:cubicBezTo>
                    <a:cubicBezTo>
                      <a:pt x="13" y="26"/>
                      <a:pt x="16" y="28"/>
                      <a:pt x="15" y="27"/>
                    </a:cubicBezTo>
                    <a:cubicBezTo>
                      <a:pt x="15" y="25"/>
                      <a:pt x="17" y="25"/>
                      <a:pt x="18" y="25"/>
                    </a:cubicBezTo>
                    <a:cubicBezTo>
                      <a:pt x="19" y="25"/>
                      <a:pt x="26" y="28"/>
                      <a:pt x="26" y="27"/>
                    </a:cubicBezTo>
                    <a:cubicBezTo>
                      <a:pt x="26" y="29"/>
                      <a:pt x="30" y="31"/>
                      <a:pt x="31" y="33"/>
                    </a:cubicBezTo>
                    <a:cubicBezTo>
                      <a:pt x="32" y="35"/>
                      <a:pt x="34" y="38"/>
                      <a:pt x="36" y="38"/>
                    </a:cubicBezTo>
                    <a:cubicBezTo>
                      <a:pt x="39" y="38"/>
                      <a:pt x="42" y="39"/>
                      <a:pt x="45" y="40"/>
                    </a:cubicBezTo>
                    <a:cubicBezTo>
                      <a:pt x="46" y="40"/>
                      <a:pt x="48" y="41"/>
                      <a:pt x="48" y="40"/>
                    </a:cubicBezTo>
                    <a:cubicBezTo>
                      <a:pt x="48" y="39"/>
                      <a:pt x="51" y="39"/>
                      <a:pt x="50" y="39"/>
                    </a:cubicBezTo>
                    <a:cubicBezTo>
                      <a:pt x="49" y="38"/>
                      <a:pt x="51" y="39"/>
                      <a:pt x="50" y="3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grpSp>
        <p:sp>
          <p:nvSpPr>
            <p:cNvPr id="234" name="Freeform 404">
              <a:extLst>
                <a:ext uri="{FF2B5EF4-FFF2-40B4-BE49-F238E27FC236}">
                  <a16:creationId xmlns:a16="http://schemas.microsoft.com/office/drawing/2014/main" id="{033A5D94-33D0-384C-7D58-0685BB808695}"/>
                </a:ext>
              </a:extLst>
            </p:cNvPr>
            <p:cNvSpPr>
              <a:spLocks/>
            </p:cNvSpPr>
            <p:nvPr/>
          </p:nvSpPr>
          <p:spPr bwMode="auto">
            <a:xfrm>
              <a:off x="7483927" y="2899189"/>
              <a:ext cx="156940" cy="251246"/>
            </a:xfrm>
            <a:custGeom>
              <a:avLst/>
              <a:gdLst>
                <a:gd name="T0" fmla="*/ 7 w 40"/>
                <a:gd name="T1" fmla="*/ 0 h 60"/>
                <a:gd name="T2" fmla="*/ 4 w 40"/>
                <a:gd name="T3" fmla="*/ 3 h 60"/>
                <a:gd name="T4" fmla="*/ 2 w 40"/>
                <a:gd name="T5" fmla="*/ 8 h 60"/>
                <a:gd name="T6" fmla="*/ 5 w 40"/>
                <a:gd name="T7" fmla="*/ 14 h 60"/>
                <a:gd name="T8" fmla="*/ 3 w 40"/>
                <a:gd name="T9" fmla="*/ 18 h 60"/>
                <a:gd name="T10" fmla="*/ 3 w 40"/>
                <a:gd name="T11" fmla="*/ 19 h 60"/>
                <a:gd name="T12" fmla="*/ 2 w 40"/>
                <a:gd name="T13" fmla="*/ 23 h 60"/>
                <a:gd name="T14" fmla="*/ 5 w 40"/>
                <a:gd name="T15" fmla="*/ 23 h 60"/>
                <a:gd name="T16" fmla="*/ 7 w 40"/>
                <a:gd name="T17" fmla="*/ 19 h 60"/>
                <a:gd name="T18" fmla="*/ 7 w 40"/>
                <a:gd name="T19" fmla="*/ 23 h 60"/>
                <a:gd name="T20" fmla="*/ 11 w 40"/>
                <a:gd name="T21" fmla="*/ 27 h 60"/>
                <a:gd name="T22" fmla="*/ 14 w 40"/>
                <a:gd name="T23" fmla="*/ 30 h 60"/>
                <a:gd name="T24" fmla="*/ 16 w 40"/>
                <a:gd name="T25" fmla="*/ 36 h 60"/>
                <a:gd name="T26" fmla="*/ 8 w 40"/>
                <a:gd name="T27" fmla="*/ 39 h 60"/>
                <a:gd name="T28" fmla="*/ 9 w 40"/>
                <a:gd name="T29" fmla="*/ 42 h 60"/>
                <a:gd name="T30" fmla="*/ 5 w 40"/>
                <a:gd name="T31" fmla="*/ 47 h 60"/>
                <a:gd name="T32" fmla="*/ 9 w 40"/>
                <a:gd name="T33" fmla="*/ 48 h 60"/>
                <a:gd name="T34" fmla="*/ 18 w 40"/>
                <a:gd name="T35" fmla="*/ 48 h 60"/>
                <a:gd name="T36" fmla="*/ 10 w 40"/>
                <a:gd name="T37" fmla="*/ 52 h 60"/>
                <a:gd name="T38" fmla="*/ 7 w 40"/>
                <a:gd name="T39" fmla="*/ 55 h 60"/>
                <a:gd name="T40" fmla="*/ 3 w 40"/>
                <a:gd name="T41" fmla="*/ 59 h 60"/>
                <a:gd name="T42" fmla="*/ 5 w 40"/>
                <a:gd name="T43" fmla="*/ 60 h 60"/>
                <a:gd name="T44" fmla="*/ 12 w 40"/>
                <a:gd name="T45" fmla="*/ 57 h 60"/>
                <a:gd name="T46" fmla="*/ 19 w 40"/>
                <a:gd name="T47" fmla="*/ 55 h 60"/>
                <a:gd name="T48" fmla="*/ 27 w 40"/>
                <a:gd name="T49" fmla="*/ 54 h 60"/>
                <a:gd name="T50" fmla="*/ 38 w 40"/>
                <a:gd name="T51" fmla="*/ 51 h 60"/>
                <a:gd name="T52" fmla="*/ 38 w 40"/>
                <a:gd name="T53" fmla="*/ 46 h 60"/>
                <a:gd name="T54" fmla="*/ 32 w 40"/>
                <a:gd name="T55" fmla="*/ 41 h 60"/>
                <a:gd name="T56" fmla="*/ 31 w 40"/>
                <a:gd name="T57" fmla="*/ 36 h 60"/>
                <a:gd name="T58" fmla="*/ 30 w 40"/>
                <a:gd name="T59" fmla="*/ 34 h 60"/>
                <a:gd name="T60" fmla="*/ 23 w 40"/>
                <a:gd name="T61" fmla="*/ 25 h 60"/>
                <a:gd name="T62" fmla="*/ 12 w 40"/>
                <a:gd name="T63" fmla="*/ 18 h 60"/>
                <a:gd name="T64" fmla="*/ 14 w 40"/>
                <a:gd name="T65" fmla="*/ 16 h 60"/>
                <a:gd name="T66" fmla="*/ 21 w 40"/>
                <a:gd name="T67" fmla="*/ 8 h 60"/>
                <a:gd name="T68" fmla="*/ 9 w 40"/>
                <a:gd name="T69" fmla="*/ 7 h 60"/>
                <a:gd name="T70" fmla="*/ 9 w 40"/>
                <a:gd name="T71" fmla="*/ 6 h 60"/>
                <a:gd name="T72" fmla="*/ 15 w 4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60">
                  <a:moveTo>
                    <a:pt x="15" y="0"/>
                  </a:moveTo>
                  <a:cubicBezTo>
                    <a:pt x="12" y="0"/>
                    <a:pt x="10" y="1"/>
                    <a:pt x="7" y="0"/>
                  </a:cubicBezTo>
                  <a:cubicBezTo>
                    <a:pt x="6" y="0"/>
                    <a:pt x="5" y="0"/>
                    <a:pt x="5" y="1"/>
                  </a:cubicBezTo>
                  <a:cubicBezTo>
                    <a:pt x="6" y="3"/>
                    <a:pt x="5" y="2"/>
                    <a:pt x="4" y="3"/>
                  </a:cubicBezTo>
                  <a:cubicBezTo>
                    <a:pt x="5" y="2"/>
                    <a:pt x="5" y="4"/>
                    <a:pt x="5" y="4"/>
                  </a:cubicBezTo>
                  <a:cubicBezTo>
                    <a:pt x="4" y="6"/>
                    <a:pt x="1" y="5"/>
                    <a:pt x="2" y="8"/>
                  </a:cubicBezTo>
                  <a:cubicBezTo>
                    <a:pt x="4" y="10"/>
                    <a:pt x="3" y="11"/>
                    <a:pt x="2" y="13"/>
                  </a:cubicBezTo>
                  <a:cubicBezTo>
                    <a:pt x="2" y="15"/>
                    <a:pt x="4" y="15"/>
                    <a:pt x="5" y="14"/>
                  </a:cubicBezTo>
                  <a:cubicBezTo>
                    <a:pt x="4" y="15"/>
                    <a:pt x="5" y="15"/>
                    <a:pt x="5" y="16"/>
                  </a:cubicBezTo>
                  <a:cubicBezTo>
                    <a:pt x="5" y="15"/>
                    <a:pt x="3" y="18"/>
                    <a:pt x="3" y="18"/>
                  </a:cubicBezTo>
                  <a:cubicBezTo>
                    <a:pt x="2" y="18"/>
                    <a:pt x="0" y="18"/>
                    <a:pt x="0" y="20"/>
                  </a:cubicBezTo>
                  <a:cubicBezTo>
                    <a:pt x="1" y="20"/>
                    <a:pt x="2" y="18"/>
                    <a:pt x="3" y="19"/>
                  </a:cubicBezTo>
                  <a:cubicBezTo>
                    <a:pt x="3" y="20"/>
                    <a:pt x="3" y="21"/>
                    <a:pt x="3" y="21"/>
                  </a:cubicBezTo>
                  <a:cubicBezTo>
                    <a:pt x="2" y="22"/>
                    <a:pt x="2" y="23"/>
                    <a:pt x="2" y="23"/>
                  </a:cubicBezTo>
                  <a:cubicBezTo>
                    <a:pt x="2" y="24"/>
                    <a:pt x="3" y="22"/>
                    <a:pt x="4" y="22"/>
                  </a:cubicBezTo>
                  <a:cubicBezTo>
                    <a:pt x="4" y="21"/>
                    <a:pt x="5" y="23"/>
                    <a:pt x="5" y="23"/>
                  </a:cubicBezTo>
                  <a:cubicBezTo>
                    <a:pt x="6" y="23"/>
                    <a:pt x="5" y="19"/>
                    <a:pt x="4" y="19"/>
                  </a:cubicBezTo>
                  <a:cubicBezTo>
                    <a:pt x="5" y="19"/>
                    <a:pt x="7" y="20"/>
                    <a:pt x="7" y="19"/>
                  </a:cubicBezTo>
                  <a:cubicBezTo>
                    <a:pt x="7" y="19"/>
                    <a:pt x="6" y="20"/>
                    <a:pt x="6" y="20"/>
                  </a:cubicBezTo>
                  <a:cubicBezTo>
                    <a:pt x="6" y="21"/>
                    <a:pt x="7" y="22"/>
                    <a:pt x="7" y="23"/>
                  </a:cubicBezTo>
                  <a:cubicBezTo>
                    <a:pt x="7" y="24"/>
                    <a:pt x="4" y="27"/>
                    <a:pt x="7" y="27"/>
                  </a:cubicBezTo>
                  <a:cubicBezTo>
                    <a:pt x="7" y="27"/>
                    <a:pt x="10" y="27"/>
                    <a:pt x="11" y="27"/>
                  </a:cubicBezTo>
                  <a:cubicBezTo>
                    <a:pt x="12" y="26"/>
                    <a:pt x="15" y="26"/>
                    <a:pt x="15" y="26"/>
                  </a:cubicBezTo>
                  <a:cubicBezTo>
                    <a:pt x="14" y="28"/>
                    <a:pt x="13" y="28"/>
                    <a:pt x="14" y="30"/>
                  </a:cubicBezTo>
                  <a:cubicBezTo>
                    <a:pt x="15" y="33"/>
                    <a:pt x="15" y="31"/>
                    <a:pt x="16" y="32"/>
                  </a:cubicBezTo>
                  <a:cubicBezTo>
                    <a:pt x="16" y="33"/>
                    <a:pt x="15" y="35"/>
                    <a:pt x="16" y="36"/>
                  </a:cubicBezTo>
                  <a:cubicBezTo>
                    <a:pt x="17" y="38"/>
                    <a:pt x="14" y="38"/>
                    <a:pt x="13" y="38"/>
                  </a:cubicBezTo>
                  <a:cubicBezTo>
                    <a:pt x="11" y="39"/>
                    <a:pt x="10" y="37"/>
                    <a:pt x="8" y="39"/>
                  </a:cubicBezTo>
                  <a:cubicBezTo>
                    <a:pt x="7" y="41"/>
                    <a:pt x="12" y="40"/>
                    <a:pt x="11" y="41"/>
                  </a:cubicBezTo>
                  <a:cubicBezTo>
                    <a:pt x="11" y="41"/>
                    <a:pt x="9" y="42"/>
                    <a:pt x="9" y="42"/>
                  </a:cubicBezTo>
                  <a:cubicBezTo>
                    <a:pt x="9" y="43"/>
                    <a:pt x="10" y="43"/>
                    <a:pt x="9" y="44"/>
                  </a:cubicBezTo>
                  <a:cubicBezTo>
                    <a:pt x="8" y="45"/>
                    <a:pt x="7" y="46"/>
                    <a:pt x="5" y="47"/>
                  </a:cubicBezTo>
                  <a:cubicBezTo>
                    <a:pt x="4" y="48"/>
                    <a:pt x="6" y="49"/>
                    <a:pt x="6" y="49"/>
                  </a:cubicBezTo>
                  <a:cubicBezTo>
                    <a:pt x="7" y="49"/>
                    <a:pt x="9" y="48"/>
                    <a:pt x="9" y="48"/>
                  </a:cubicBezTo>
                  <a:cubicBezTo>
                    <a:pt x="9" y="49"/>
                    <a:pt x="12" y="49"/>
                    <a:pt x="13" y="50"/>
                  </a:cubicBezTo>
                  <a:cubicBezTo>
                    <a:pt x="15" y="50"/>
                    <a:pt x="17" y="48"/>
                    <a:pt x="18" y="48"/>
                  </a:cubicBezTo>
                  <a:cubicBezTo>
                    <a:pt x="18" y="48"/>
                    <a:pt x="16" y="53"/>
                    <a:pt x="13" y="52"/>
                  </a:cubicBezTo>
                  <a:cubicBezTo>
                    <a:pt x="12" y="51"/>
                    <a:pt x="11" y="52"/>
                    <a:pt x="10" y="52"/>
                  </a:cubicBezTo>
                  <a:cubicBezTo>
                    <a:pt x="8" y="52"/>
                    <a:pt x="9" y="51"/>
                    <a:pt x="8" y="51"/>
                  </a:cubicBezTo>
                  <a:cubicBezTo>
                    <a:pt x="8" y="51"/>
                    <a:pt x="8" y="54"/>
                    <a:pt x="7" y="55"/>
                  </a:cubicBezTo>
                  <a:cubicBezTo>
                    <a:pt x="7" y="55"/>
                    <a:pt x="6" y="56"/>
                    <a:pt x="5" y="57"/>
                  </a:cubicBezTo>
                  <a:cubicBezTo>
                    <a:pt x="5" y="57"/>
                    <a:pt x="3" y="58"/>
                    <a:pt x="3" y="59"/>
                  </a:cubicBezTo>
                  <a:cubicBezTo>
                    <a:pt x="3" y="59"/>
                    <a:pt x="5" y="59"/>
                    <a:pt x="5" y="59"/>
                  </a:cubicBezTo>
                  <a:cubicBezTo>
                    <a:pt x="5" y="59"/>
                    <a:pt x="4" y="59"/>
                    <a:pt x="5" y="60"/>
                  </a:cubicBezTo>
                  <a:cubicBezTo>
                    <a:pt x="5" y="60"/>
                    <a:pt x="7" y="57"/>
                    <a:pt x="8" y="57"/>
                  </a:cubicBezTo>
                  <a:cubicBezTo>
                    <a:pt x="9" y="57"/>
                    <a:pt x="11" y="58"/>
                    <a:pt x="12" y="57"/>
                  </a:cubicBezTo>
                  <a:cubicBezTo>
                    <a:pt x="14" y="57"/>
                    <a:pt x="13" y="55"/>
                    <a:pt x="15" y="55"/>
                  </a:cubicBezTo>
                  <a:cubicBezTo>
                    <a:pt x="16" y="54"/>
                    <a:pt x="17" y="55"/>
                    <a:pt x="19" y="55"/>
                  </a:cubicBezTo>
                  <a:cubicBezTo>
                    <a:pt x="20" y="56"/>
                    <a:pt x="21" y="54"/>
                    <a:pt x="23" y="55"/>
                  </a:cubicBezTo>
                  <a:cubicBezTo>
                    <a:pt x="24" y="56"/>
                    <a:pt x="26" y="55"/>
                    <a:pt x="27" y="54"/>
                  </a:cubicBezTo>
                  <a:cubicBezTo>
                    <a:pt x="29" y="54"/>
                    <a:pt x="32" y="54"/>
                    <a:pt x="34" y="54"/>
                  </a:cubicBezTo>
                  <a:cubicBezTo>
                    <a:pt x="34" y="54"/>
                    <a:pt x="38" y="51"/>
                    <a:pt x="38" y="51"/>
                  </a:cubicBezTo>
                  <a:cubicBezTo>
                    <a:pt x="37" y="50"/>
                    <a:pt x="33" y="51"/>
                    <a:pt x="33" y="50"/>
                  </a:cubicBezTo>
                  <a:cubicBezTo>
                    <a:pt x="33" y="49"/>
                    <a:pt x="37" y="46"/>
                    <a:pt x="38" y="46"/>
                  </a:cubicBezTo>
                  <a:cubicBezTo>
                    <a:pt x="39" y="44"/>
                    <a:pt x="40" y="40"/>
                    <a:pt x="36" y="40"/>
                  </a:cubicBezTo>
                  <a:cubicBezTo>
                    <a:pt x="35" y="40"/>
                    <a:pt x="33" y="41"/>
                    <a:pt x="32" y="41"/>
                  </a:cubicBezTo>
                  <a:cubicBezTo>
                    <a:pt x="30" y="40"/>
                    <a:pt x="32" y="40"/>
                    <a:pt x="32" y="39"/>
                  </a:cubicBezTo>
                  <a:cubicBezTo>
                    <a:pt x="32" y="38"/>
                    <a:pt x="32" y="37"/>
                    <a:pt x="31" y="36"/>
                  </a:cubicBezTo>
                  <a:cubicBezTo>
                    <a:pt x="31" y="36"/>
                    <a:pt x="27" y="35"/>
                    <a:pt x="28" y="34"/>
                  </a:cubicBezTo>
                  <a:cubicBezTo>
                    <a:pt x="28" y="34"/>
                    <a:pt x="30" y="35"/>
                    <a:pt x="30" y="34"/>
                  </a:cubicBezTo>
                  <a:cubicBezTo>
                    <a:pt x="31" y="33"/>
                    <a:pt x="30" y="32"/>
                    <a:pt x="29" y="31"/>
                  </a:cubicBezTo>
                  <a:cubicBezTo>
                    <a:pt x="26" y="29"/>
                    <a:pt x="25" y="29"/>
                    <a:pt x="23" y="25"/>
                  </a:cubicBezTo>
                  <a:cubicBezTo>
                    <a:pt x="22" y="23"/>
                    <a:pt x="21" y="21"/>
                    <a:pt x="18" y="19"/>
                  </a:cubicBezTo>
                  <a:cubicBezTo>
                    <a:pt x="17" y="18"/>
                    <a:pt x="13" y="20"/>
                    <a:pt x="12" y="18"/>
                  </a:cubicBezTo>
                  <a:cubicBezTo>
                    <a:pt x="12" y="18"/>
                    <a:pt x="18" y="17"/>
                    <a:pt x="17" y="16"/>
                  </a:cubicBezTo>
                  <a:cubicBezTo>
                    <a:pt x="17" y="16"/>
                    <a:pt x="15" y="17"/>
                    <a:pt x="14" y="16"/>
                  </a:cubicBezTo>
                  <a:cubicBezTo>
                    <a:pt x="14" y="16"/>
                    <a:pt x="18" y="15"/>
                    <a:pt x="18" y="15"/>
                  </a:cubicBezTo>
                  <a:cubicBezTo>
                    <a:pt x="19" y="14"/>
                    <a:pt x="22" y="9"/>
                    <a:pt x="21" y="8"/>
                  </a:cubicBezTo>
                  <a:cubicBezTo>
                    <a:pt x="20" y="6"/>
                    <a:pt x="17" y="6"/>
                    <a:pt x="15" y="6"/>
                  </a:cubicBezTo>
                  <a:cubicBezTo>
                    <a:pt x="14" y="7"/>
                    <a:pt x="9" y="7"/>
                    <a:pt x="9" y="7"/>
                  </a:cubicBezTo>
                  <a:cubicBezTo>
                    <a:pt x="9" y="7"/>
                    <a:pt x="11" y="6"/>
                    <a:pt x="11" y="6"/>
                  </a:cubicBezTo>
                  <a:cubicBezTo>
                    <a:pt x="11" y="6"/>
                    <a:pt x="9" y="5"/>
                    <a:pt x="9" y="6"/>
                  </a:cubicBezTo>
                  <a:cubicBezTo>
                    <a:pt x="9" y="5"/>
                    <a:pt x="18" y="1"/>
                    <a:pt x="15" y="0"/>
                  </a:cubicBezTo>
                  <a:cubicBezTo>
                    <a:pt x="14" y="0"/>
                    <a:pt x="17" y="1"/>
                    <a:pt x="15" y="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35" name="Freeform 406">
              <a:extLst>
                <a:ext uri="{FF2B5EF4-FFF2-40B4-BE49-F238E27FC236}">
                  <a16:creationId xmlns:a16="http://schemas.microsoft.com/office/drawing/2014/main" id="{21038FC6-B062-A892-073B-C6F999EE1457}"/>
                </a:ext>
              </a:extLst>
            </p:cNvPr>
            <p:cNvSpPr>
              <a:spLocks/>
            </p:cNvSpPr>
            <p:nvPr/>
          </p:nvSpPr>
          <p:spPr bwMode="auto">
            <a:xfrm>
              <a:off x="8607999" y="2236296"/>
              <a:ext cx="354123" cy="258345"/>
            </a:xfrm>
            <a:custGeom>
              <a:avLst/>
              <a:gdLst>
                <a:gd name="T0" fmla="*/ 77 w 90"/>
                <a:gd name="T1" fmla="*/ 2 h 62"/>
                <a:gd name="T2" fmla="*/ 66 w 90"/>
                <a:gd name="T3" fmla="*/ 6 h 62"/>
                <a:gd name="T4" fmla="*/ 51 w 90"/>
                <a:gd name="T5" fmla="*/ 8 h 62"/>
                <a:gd name="T6" fmla="*/ 48 w 90"/>
                <a:gd name="T7" fmla="*/ 9 h 62"/>
                <a:gd name="T8" fmla="*/ 39 w 90"/>
                <a:gd name="T9" fmla="*/ 11 h 62"/>
                <a:gd name="T10" fmla="*/ 32 w 90"/>
                <a:gd name="T11" fmla="*/ 14 h 62"/>
                <a:gd name="T12" fmla="*/ 26 w 90"/>
                <a:gd name="T13" fmla="*/ 19 h 62"/>
                <a:gd name="T14" fmla="*/ 26 w 90"/>
                <a:gd name="T15" fmla="*/ 21 h 62"/>
                <a:gd name="T16" fmla="*/ 27 w 90"/>
                <a:gd name="T17" fmla="*/ 23 h 62"/>
                <a:gd name="T18" fmla="*/ 23 w 90"/>
                <a:gd name="T19" fmla="*/ 25 h 62"/>
                <a:gd name="T20" fmla="*/ 21 w 90"/>
                <a:gd name="T21" fmla="*/ 28 h 62"/>
                <a:gd name="T22" fmla="*/ 21 w 90"/>
                <a:gd name="T23" fmla="*/ 29 h 62"/>
                <a:gd name="T24" fmla="*/ 14 w 90"/>
                <a:gd name="T25" fmla="*/ 31 h 62"/>
                <a:gd name="T26" fmla="*/ 19 w 90"/>
                <a:gd name="T27" fmla="*/ 34 h 62"/>
                <a:gd name="T28" fmla="*/ 9 w 90"/>
                <a:gd name="T29" fmla="*/ 38 h 62"/>
                <a:gd name="T30" fmla="*/ 6 w 90"/>
                <a:gd name="T31" fmla="*/ 41 h 62"/>
                <a:gd name="T32" fmla="*/ 5 w 90"/>
                <a:gd name="T33" fmla="*/ 47 h 62"/>
                <a:gd name="T34" fmla="*/ 4 w 90"/>
                <a:gd name="T35" fmla="*/ 53 h 62"/>
                <a:gd name="T36" fmla="*/ 12 w 90"/>
                <a:gd name="T37" fmla="*/ 55 h 62"/>
                <a:gd name="T38" fmla="*/ 12 w 90"/>
                <a:gd name="T39" fmla="*/ 56 h 62"/>
                <a:gd name="T40" fmla="*/ 16 w 90"/>
                <a:gd name="T41" fmla="*/ 62 h 62"/>
                <a:gd name="T42" fmla="*/ 26 w 90"/>
                <a:gd name="T43" fmla="*/ 61 h 62"/>
                <a:gd name="T44" fmla="*/ 26 w 90"/>
                <a:gd name="T45" fmla="*/ 59 h 62"/>
                <a:gd name="T46" fmla="*/ 20 w 90"/>
                <a:gd name="T47" fmla="*/ 48 h 62"/>
                <a:gd name="T48" fmla="*/ 20 w 90"/>
                <a:gd name="T49" fmla="*/ 42 h 62"/>
                <a:gd name="T50" fmla="*/ 22 w 90"/>
                <a:gd name="T51" fmla="*/ 40 h 62"/>
                <a:gd name="T52" fmla="*/ 21 w 90"/>
                <a:gd name="T53" fmla="*/ 36 h 62"/>
                <a:gd name="T54" fmla="*/ 27 w 90"/>
                <a:gd name="T55" fmla="*/ 34 h 62"/>
                <a:gd name="T56" fmla="*/ 27 w 90"/>
                <a:gd name="T57" fmla="*/ 32 h 62"/>
                <a:gd name="T58" fmla="*/ 32 w 90"/>
                <a:gd name="T59" fmla="*/ 31 h 62"/>
                <a:gd name="T60" fmla="*/ 35 w 90"/>
                <a:gd name="T61" fmla="*/ 29 h 62"/>
                <a:gd name="T62" fmla="*/ 35 w 90"/>
                <a:gd name="T63" fmla="*/ 26 h 62"/>
                <a:gd name="T64" fmla="*/ 42 w 90"/>
                <a:gd name="T65" fmla="*/ 24 h 62"/>
                <a:gd name="T66" fmla="*/ 45 w 90"/>
                <a:gd name="T67" fmla="*/ 22 h 62"/>
                <a:gd name="T68" fmla="*/ 58 w 90"/>
                <a:gd name="T69" fmla="*/ 15 h 62"/>
                <a:gd name="T70" fmla="*/ 81 w 90"/>
                <a:gd name="T71" fmla="*/ 8 h 62"/>
                <a:gd name="T72" fmla="*/ 84 w 90"/>
                <a:gd name="T73"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62">
                  <a:moveTo>
                    <a:pt x="84" y="1"/>
                  </a:moveTo>
                  <a:cubicBezTo>
                    <a:pt x="81" y="1"/>
                    <a:pt x="80" y="0"/>
                    <a:pt x="77" y="2"/>
                  </a:cubicBezTo>
                  <a:cubicBezTo>
                    <a:pt x="76" y="2"/>
                    <a:pt x="72" y="3"/>
                    <a:pt x="73" y="4"/>
                  </a:cubicBezTo>
                  <a:cubicBezTo>
                    <a:pt x="72" y="4"/>
                    <a:pt x="68" y="6"/>
                    <a:pt x="66" y="6"/>
                  </a:cubicBezTo>
                  <a:cubicBezTo>
                    <a:pt x="64" y="6"/>
                    <a:pt x="61" y="7"/>
                    <a:pt x="59" y="8"/>
                  </a:cubicBezTo>
                  <a:cubicBezTo>
                    <a:pt x="56" y="8"/>
                    <a:pt x="54" y="8"/>
                    <a:pt x="51" y="8"/>
                  </a:cubicBezTo>
                  <a:cubicBezTo>
                    <a:pt x="51" y="8"/>
                    <a:pt x="45" y="8"/>
                    <a:pt x="46" y="9"/>
                  </a:cubicBezTo>
                  <a:cubicBezTo>
                    <a:pt x="46" y="9"/>
                    <a:pt x="48" y="9"/>
                    <a:pt x="48" y="9"/>
                  </a:cubicBezTo>
                  <a:cubicBezTo>
                    <a:pt x="47" y="10"/>
                    <a:pt x="45" y="10"/>
                    <a:pt x="44" y="11"/>
                  </a:cubicBezTo>
                  <a:cubicBezTo>
                    <a:pt x="43" y="11"/>
                    <a:pt x="41" y="11"/>
                    <a:pt x="39" y="11"/>
                  </a:cubicBezTo>
                  <a:cubicBezTo>
                    <a:pt x="38" y="11"/>
                    <a:pt x="38" y="11"/>
                    <a:pt x="36" y="12"/>
                  </a:cubicBezTo>
                  <a:cubicBezTo>
                    <a:pt x="35" y="15"/>
                    <a:pt x="34" y="14"/>
                    <a:pt x="32" y="14"/>
                  </a:cubicBezTo>
                  <a:cubicBezTo>
                    <a:pt x="30" y="15"/>
                    <a:pt x="31" y="17"/>
                    <a:pt x="28" y="17"/>
                  </a:cubicBezTo>
                  <a:cubicBezTo>
                    <a:pt x="26" y="17"/>
                    <a:pt x="27" y="19"/>
                    <a:pt x="26" y="19"/>
                  </a:cubicBezTo>
                  <a:cubicBezTo>
                    <a:pt x="25" y="20"/>
                    <a:pt x="22" y="18"/>
                    <a:pt x="23" y="19"/>
                  </a:cubicBezTo>
                  <a:cubicBezTo>
                    <a:pt x="23" y="20"/>
                    <a:pt x="26" y="21"/>
                    <a:pt x="26" y="21"/>
                  </a:cubicBezTo>
                  <a:cubicBezTo>
                    <a:pt x="26" y="21"/>
                    <a:pt x="22" y="22"/>
                    <a:pt x="22" y="22"/>
                  </a:cubicBezTo>
                  <a:cubicBezTo>
                    <a:pt x="22" y="23"/>
                    <a:pt x="27" y="23"/>
                    <a:pt x="27" y="23"/>
                  </a:cubicBezTo>
                  <a:cubicBezTo>
                    <a:pt x="27" y="24"/>
                    <a:pt x="20" y="24"/>
                    <a:pt x="21" y="25"/>
                  </a:cubicBezTo>
                  <a:cubicBezTo>
                    <a:pt x="21" y="24"/>
                    <a:pt x="23" y="25"/>
                    <a:pt x="23" y="25"/>
                  </a:cubicBezTo>
                  <a:cubicBezTo>
                    <a:pt x="21" y="26"/>
                    <a:pt x="20" y="25"/>
                    <a:pt x="20" y="26"/>
                  </a:cubicBezTo>
                  <a:cubicBezTo>
                    <a:pt x="19" y="27"/>
                    <a:pt x="21" y="28"/>
                    <a:pt x="21" y="28"/>
                  </a:cubicBezTo>
                  <a:cubicBezTo>
                    <a:pt x="20" y="28"/>
                    <a:pt x="19" y="28"/>
                    <a:pt x="18" y="28"/>
                  </a:cubicBezTo>
                  <a:cubicBezTo>
                    <a:pt x="18" y="28"/>
                    <a:pt x="20" y="29"/>
                    <a:pt x="21" y="29"/>
                  </a:cubicBezTo>
                  <a:cubicBezTo>
                    <a:pt x="19" y="29"/>
                    <a:pt x="18" y="29"/>
                    <a:pt x="17" y="30"/>
                  </a:cubicBezTo>
                  <a:cubicBezTo>
                    <a:pt x="16" y="31"/>
                    <a:pt x="15" y="31"/>
                    <a:pt x="14" y="31"/>
                  </a:cubicBezTo>
                  <a:cubicBezTo>
                    <a:pt x="12" y="32"/>
                    <a:pt x="12" y="33"/>
                    <a:pt x="14" y="33"/>
                  </a:cubicBezTo>
                  <a:cubicBezTo>
                    <a:pt x="15" y="33"/>
                    <a:pt x="18" y="34"/>
                    <a:pt x="19" y="34"/>
                  </a:cubicBezTo>
                  <a:cubicBezTo>
                    <a:pt x="17" y="35"/>
                    <a:pt x="15" y="33"/>
                    <a:pt x="15" y="36"/>
                  </a:cubicBezTo>
                  <a:cubicBezTo>
                    <a:pt x="15" y="37"/>
                    <a:pt x="10" y="37"/>
                    <a:pt x="9" y="38"/>
                  </a:cubicBezTo>
                  <a:cubicBezTo>
                    <a:pt x="8" y="39"/>
                    <a:pt x="9" y="39"/>
                    <a:pt x="9" y="40"/>
                  </a:cubicBezTo>
                  <a:cubicBezTo>
                    <a:pt x="9" y="40"/>
                    <a:pt x="6" y="41"/>
                    <a:pt x="6" y="41"/>
                  </a:cubicBezTo>
                  <a:cubicBezTo>
                    <a:pt x="2" y="42"/>
                    <a:pt x="7" y="42"/>
                    <a:pt x="7" y="43"/>
                  </a:cubicBezTo>
                  <a:cubicBezTo>
                    <a:pt x="8" y="44"/>
                    <a:pt x="5" y="47"/>
                    <a:pt x="5" y="47"/>
                  </a:cubicBezTo>
                  <a:cubicBezTo>
                    <a:pt x="3" y="49"/>
                    <a:pt x="0" y="47"/>
                    <a:pt x="0" y="51"/>
                  </a:cubicBezTo>
                  <a:cubicBezTo>
                    <a:pt x="0" y="55"/>
                    <a:pt x="2" y="53"/>
                    <a:pt x="4" y="53"/>
                  </a:cubicBezTo>
                  <a:cubicBezTo>
                    <a:pt x="6" y="54"/>
                    <a:pt x="7" y="55"/>
                    <a:pt x="9" y="54"/>
                  </a:cubicBezTo>
                  <a:cubicBezTo>
                    <a:pt x="9" y="54"/>
                    <a:pt x="11" y="56"/>
                    <a:pt x="12" y="55"/>
                  </a:cubicBezTo>
                  <a:cubicBezTo>
                    <a:pt x="12" y="55"/>
                    <a:pt x="10" y="55"/>
                    <a:pt x="10" y="56"/>
                  </a:cubicBezTo>
                  <a:cubicBezTo>
                    <a:pt x="11" y="56"/>
                    <a:pt x="12" y="56"/>
                    <a:pt x="12" y="56"/>
                  </a:cubicBezTo>
                  <a:cubicBezTo>
                    <a:pt x="12" y="56"/>
                    <a:pt x="10" y="60"/>
                    <a:pt x="10" y="60"/>
                  </a:cubicBezTo>
                  <a:cubicBezTo>
                    <a:pt x="12" y="61"/>
                    <a:pt x="14" y="61"/>
                    <a:pt x="16" y="62"/>
                  </a:cubicBezTo>
                  <a:cubicBezTo>
                    <a:pt x="19" y="62"/>
                    <a:pt x="20" y="62"/>
                    <a:pt x="23" y="62"/>
                  </a:cubicBezTo>
                  <a:cubicBezTo>
                    <a:pt x="24" y="61"/>
                    <a:pt x="25" y="61"/>
                    <a:pt x="26" y="61"/>
                  </a:cubicBezTo>
                  <a:cubicBezTo>
                    <a:pt x="27" y="62"/>
                    <a:pt x="28" y="62"/>
                    <a:pt x="30" y="62"/>
                  </a:cubicBezTo>
                  <a:cubicBezTo>
                    <a:pt x="31" y="62"/>
                    <a:pt x="27" y="59"/>
                    <a:pt x="26" y="59"/>
                  </a:cubicBezTo>
                  <a:cubicBezTo>
                    <a:pt x="24" y="57"/>
                    <a:pt x="23" y="55"/>
                    <a:pt x="22" y="53"/>
                  </a:cubicBezTo>
                  <a:cubicBezTo>
                    <a:pt x="20" y="51"/>
                    <a:pt x="21" y="50"/>
                    <a:pt x="20" y="48"/>
                  </a:cubicBezTo>
                  <a:cubicBezTo>
                    <a:pt x="19" y="45"/>
                    <a:pt x="18" y="45"/>
                    <a:pt x="20" y="43"/>
                  </a:cubicBezTo>
                  <a:cubicBezTo>
                    <a:pt x="21" y="43"/>
                    <a:pt x="20" y="43"/>
                    <a:pt x="20" y="42"/>
                  </a:cubicBezTo>
                  <a:cubicBezTo>
                    <a:pt x="21" y="41"/>
                    <a:pt x="24" y="42"/>
                    <a:pt x="24" y="41"/>
                  </a:cubicBezTo>
                  <a:cubicBezTo>
                    <a:pt x="24" y="41"/>
                    <a:pt x="22" y="40"/>
                    <a:pt x="22" y="40"/>
                  </a:cubicBezTo>
                  <a:cubicBezTo>
                    <a:pt x="23" y="39"/>
                    <a:pt x="26" y="40"/>
                    <a:pt x="26" y="39"/>
                  </a:cubicBezTo>
                  <a:cubicBezTo>
                    <a:pt x="26" y="38"/>
                    <a:pt x="21" y="37"/>
                    <a:pt x="21" y="36"/>
                  </a:cubicBezTo>
                  <a:cubicBezTo>
                    <a:pt x="21" y="36"/>
                    <a:pt x="29" y="37"/>
                    <a:pt x="29" y="37"/>
                  </a:cubicBezTo>
                  <a:cubicBezTo>
                    <a:pt x="29" y="36"/>
                    <a:pt x="27" y="35"/>
                    <a:pt x="27" y="34"/>
                  </a:cubicBezTo>
                  <a:cubicBezTo>
                    <a:pt x="27" y="33"/>
                    <a:pt x="30" y="35"/>
                    <a:pt x="31" y="34"/>
                  </a:cubicBezTo>
                  <a:cubicBezTo>
                    <a:pt x="31" y="33"/>
                    <a:pt x="27" y="31"/>
                    <a:pt x="27" y="32"/>
                  </a:cubicBezTo>
                  <a:cubicBezTo>
                    <a:pt x="27" y="31"/>
                    <a:pt x="31" y="33"/>
                    <a:pt x="32" y="32"/>
                  </a:cubicBezTo>
                  <a:cubicBezTo>
                    <a:pt x="32" y="32"/>
                    <a:pt x="33" y="31"/>
                    <a:pt x="32" y="31"/>
                  </a:cubicBezTo>
                  <a:cubicBezTo>
                    <a:pt x="32" y="31"/>
                    <a:pt x="30" y="29"/>
                    <a:pt x="30" y="29"/>
                  </a:cubicBezTo>
                  <a:cubicBezTo>
                    <a:pt x="32" y="29"/>
                    <a:pt x="33" y="30"/>
                    <a:pt x="35" y="29"/>
                  </a:cubicBezTo>
                  <a:cubicBezTo>
                    <a:pt x="35" y="28"/>
                    <a:pt x="37" y="27"/>
                    <a:pt x="37" y="27"/>
                  </a:cubicBezTo>
                  <a:cubicBezTo>
                    <a:pt x="37" y="26"/>
                    <a:pt x="35" y="26"/>
                    <a:pt x="35" y="26"/>
                  </a:cubicBezTo>
                  <a:cubicBezTo>
                    <a:pt x="36" y="26"/>
                    <a:pt x="39" y="26"/>
                    <a:pt x="39" y="24"/>
                  </a:cubicBezTo>
                  <a:cubicBezTo>
                    <a:pt x="39" y="22"/>
                    <a:pt x="41" y="25"/>
                    <a:pt x="42" y="24"/>
                  </a:cubicBezTo>
                  <a:cubicBezTo>
                    <a:pt x="42" y="24"/>
                    <a:pt x="41" y="23"/>
                    <a:pt x="41" y="23"/>
                  </a:cubicBezTo>
                  <a:cubicBezTo>
                    <a:pt x="42" y="22"/>
                    <a:pt x="45" y="23"/>
                    <a:pt x="45" y="22"/>
                  </a:cubicBezTo>
                  <a:cubicBezTo>
                    <a:pt x="46" y="21"/>
                    <a:pt x="45" y="20"/>
                    <a:pt x="44" y="20"/>
                  </a:cubicBezTo>
                  <a:cubicBezTo>
                    <a:pt x="49" y="18"/>
                    <a:pt x="53" y="16"/>
                    <a:pt x="58" y="15"/>
                  </a:cubicBezTo>
                  <a:cubicBezTo>
                    <a:pt x="61" y="14"/>
                    <a:pt x="65" y="13"/>
                    <a:pt x="68" y="12"/>
                  </a:cubicBezTo>
                  <a:cubicBezTo>
                    <a:pt x="73" y="11"/>
                    <a:pt x="77" y="10"/>
                    <a:pt x="81" y="8"/>
                  </a:cubicBezTo>
                  <a:cubicBezTo>
                    <a:pt x="83" y="8"/>
                    <a:pt x="86" y="6"/>
                    <a:pt x="88" y="4"/>
                  </a:cubicBezTo>
                  <a:cubicBezTo>
                    <a:pt x="90" y="2"/>
                    <a:pt x="86" y="1"/>
                    <a:pt x="84" y="1"/>
                  </a:cubicBezTo>
                  <a:cubicBezTo>
                    <a:pt x="82" y="1"/>
                    <a:pt x="86" y="1"/>
                    <a:pt x="84"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36" name="Freeform 407">
              <a:extLst>
                <a:ext uri="{FF2B5EF4-FFF2-40B4-BE49-F238E27FC236}">
                  <a16:creationId xmlns:a16="http://schemas.microsoft.com/office/drawing/2014/main" id="{0C9D3F6A-3DA0-803A-D7C7-A4958850FD47}"/>
                </a:ext>
              </a:extLst>
            </p:cNvPr>
            <p:cNvSpPr>
              <a:spLocks/>
            </p:cNvSpPr>
            <p:nvPr/>
          </p:nvSpPr>
          <p:spPr bwMode="auto">
            <a:xfrm>
              <a:off x="9516112" y="2128416"/>
              <a:ext cx="126090" cy="66715"/>
            </a:xfrm>
            <a:custGeom>
              <a:avLst/>
              <a:gdLst>
                <a:gd name="T0" fmla="*/ 16 w 32"/>
                <a:gd name="T1" fmla="*/ 6 h 16"/>
                <a:gd name="T2" fmla="*/ 19 w 32"/>
                <a:gd name="T3" fmla="*/ 1 h 16"/>
                <a:gd name="T4" fmla="*/ 16 w 32"/>
                <a:gd name="T5" fmla="*/ 0 h 16"/>
                <a:gd name="T6" fmla="*/ 15 w 32"/>
                <a:gd name="T7" fmla="*/ 2 h 16"/>
                <a:gd name="T8" fmla="*/ 10 w 32"/>
                <a:gd name="T9" fmla="*/ 2 h 16"/>
                <a:gd name="T10" fmla="*/ 9 w 32"/>
                <a:gd name="T11" fmla="*/ 4 h 16"/>
                <a:gd name="T12" fmla="*/ 12 w 32"/>
                <a:gd name="T13" fmla="*/ 4 h 16"/>
                <a:gd name="T14" fmla="*/ 10 w 32"/>
                <a:gd name="T15" fmla="*/ 8 h 16"/>
                <a:gd name="T16" fmla="*/ 5 w 32"/>
                <a:gd name="T17" fmla="*/ 10 h 16"/>
                <a:gd name="T18" fmla="*/ 1 w 32"/>
                <a:gd name="T19" fmla="*/ 15 h 16"/>
                <a:gd name="T20" fmla="*/ 8 w 32"/>
                <a:gd name="T21" fmla="*/ 15 h 16"/>
                <a:gd name="T22" fmla="*/ 17 w 32"/>
                <a:gd name="T23" fmla="*/ 14 h 16"/>
                <a:gd name="T24" fmla="*/ 28 w 32"/>
                <a:gd name="T25" fmla="*/ 12 h 16"/>
                <a:gd name="T26" fmla="*/ 29 w 32"/>
                <a:gd name="T27" fmla="*/ 7 h 16"/>
                <a:gd name="T28" fmla="*/ 22 w 32"/>
                <a:gd name="T29" fmla="*/ 3 h 16"/>
                <a:gd name="T30" fmla="*/ 16 w 32"/>
                <a:gd name="T31" fmla="*/ 6 h 16"/>
                <a:gd name="T32" fmla="*/ 16 w 32"/>
                <a:gd name="T3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6">
                  <a:moveTo>
                    <a:pt x="16" y="6"/>
                  </a:moveTo>
                  <a:cubicBezTo>
                    <a:pt x="16" y="6"/>
                    <a:pt x="19" y="2"/>
                    <a:pt x="19" y="1"/>
                  </a:cubicBezTo>
                  <a:cubicBezTo>
                    <a:pt x="18" y="0"/>
                    <a:pt x="17" y="0"/>
                    <a:pt x="16" y="0"/>
                  </a:cubicBezTo>
                  <a:cubicBezTo>
                    <a:pt x="15" y="0"/>
                    <a:pt x="15" y="2"/>
                    <a:pt x="15" y="2"/>
                  </a:cubicBezTo>
                  <a:cubicBezTo>
                    <a:pt x="13" y="2"/>
                    <a:pt x="12" y="0"/>
                    <a:pt x="10" y="2"/>
                  </a:cubicBezTo>
                  <a:cubicBezTo>
                    <a:pt x="10" y="2"/>
                    <a:pt x="8" y="3"/>
                    <a:pt x="9" y="4"/>
                  </a:cubicBezTo>
                  <a:cubicBezTo>
                    <a:pt x="10" y="4"/>
                    <a:pt x="11" y="5"/>
                    <a:pt x="12" y="4"/>
                  </a:cubicBezTo>
                  <a:cubicBezTo>
                    <a:pt x="10" y="5"/>
                    <a:pt x="5" y="6"/>
                    <a:pt x="10" y="8"/>
                  </a:cubicBezTo>
                  <a:cubicBezTo>
                    <a:pt x="7" y="7"/>
                    <a:pt x="6" y="8"/>
                    <a:pt x="5" y="10"/>
                  </a:cubicBezTo>
                  <a:cubicBezTo>
                    <a:pt x="4" y="11"/>
                    <a:pt x="0" y="15"/>
                    <a:pt x="1" y="15"/>
                  </a:cubicBezTo>
                  <a:cubicBezTo>
                    <a:pt x="3" y="16"/>
                    <a:pt x="6" y="16"/>
                    <a:pt x="8" y="15"/>
                  </a:cubicBezTo>
                  <a:cubicBezTo>
                    <a:pt x="11" y="13"/>
                    <a:pt x="14" y="13"/>
                    <a:pt x="17" y="14"/>
                  </a:cubicBezTo>
                  <a:cubicBezTo>
                    <a:pt x="21" y="14"/>
                    <a:pt x="24" y="13"/>
                    <a:pt x="28" y="12"/>
                  </a:cubicBezTo>
                  <a:cubicBezTo>
                    <a:pt x="30" y="11"/>
                    <a:pt x="32" y="8"/>
                    <a:pt x="29" y="7"/>
                  </a:cubicBezTo>
                  <a:cubicBezTo>
                    <a:pt x="27" y="6"/>
                    <a:pt x="24" y="2"/>
                    <a:pt x="22" y="3"/>
                  </a:cubicBezTo>
                  <a:cubicBezTo>
                    <a:pt x="20" y="3"/>
                    <a:pt x="18" y="6"/>
                    <a:pt x="16" y="6"/>
                  </a:cubicBezTo>
                  <a:cubicBezTo>
                    <a:pt x="15" y="6"/>
                    <a:pt x="17" y="6"/>
                    <a:pt x="16"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37" name="Freeform 408">
              <a:extLst>
                <a:ext uri="{FF2B5EF4-FFF2-40B4-BE49-F238E27FC236}">
                  <a16:creationId xmlns:a16="http://schemas.microsoft.com/office/drawing/2014/main" id="{F0DD3AE2-9369-E92B-CC83-F8B3056C59DC}"/>
                </a:ext>
              </a:extLst>
            </p:cNvPr>
            <p:cNvSpPr>
              <a:spLocks/>
            </p:cNvSpPr>
            <p:nvPr/>
          </p:nvSpPr>
          <p:spPr bwMode="auto">
            <a:xfrm>
              <a:off x="9414167" y="2090091"/>
              <a:ext cx="118041" cy="66715"/>
            </a:xfrm>
            <a:custGeom>
              <a:avLst/>
              <a:gdLst>
                <a:gd name="T0" fmla="*/ 26 w 30"/>
                <a:gd name="T1" fmla="*/ 10 h 16"/>
                <a:gd name="T2" fmla="*/ 28 w 30"/>
                <a:gd name="T3" fmla="*/ 7 h 16"/>
                <a:gd name="T4" fmla="*/ 29 w 30"/>
                <a:gd name="T5" fmla="*/ 5 h 16"/>
                <a:gd name="T6" fmla="*/ 26 w 30"/>
                <a:gd name="T7" fmla="*/ 3 h 16"/>
                <a:gd name="T8" fmla="*/ 22 w 30"/>
                <a:gd name="T9" fmla="*/ 3 h 16"/>
                <a:gd name="T10" fmla="*/ 17 w 30"/>
                <a:gd name="T11" fmla="*/ 4 h 16"/>
                <a:gd name="T12" fmla="*/ 18 w 30"/>
                <a:gd name="T13" fmla="*/ 1 h 16"/>
                <a:gd name="T14" fmla="*/ 12 w 30"/>
                <a:gd name="T15" fmla="*/ 1 h 16"/>
                <a:gd name="T16" fmla="*/ 5 w 30"/>
                <a:gd name="T17" fmla="*/ 4 h 16"/>
                <a:gd name="T18" fmla="*/ 7 w 30"/>
                <a:gd name="T19" fmla="*/ 4 h 16"/>
                <a:gd name="T20" fmla="*/ 0 w 30"/>
                <a:gd name="T21" fmla="*/ 8 h 16"/>
                <a:gd name="T22" fmla="*/ 4 w 30"/>
                <a:gd name="T23" fmla="*/ 9 h 16"/>
                <a:gd name="T24" fmla="*/ 7 w 30"/>
                <a:gd name="T25" fmla="*/ 12 h 16"/>
                <a:gd name="T26" fmla="*/ 12 w 30"/>
                <a:gd name="T27" fmla="*/ 13 h 16"/>
                <a:gd name="T28" fmla="*/ 19 w 30"/>
                <a:gd name="T29" fmla="*/ 16 h 16"/>
                <a:gd name="T30" fmla="*/ 28 w 30"/>
                <a:gd name="T31" fmla="*/ 15 h 16"/>
                <a:gd name="T32" fmla="*/ 26 w 30"/>
                <a:gd name="T33" fmla="*/ 10 h 16"/>
                <a:gd name="T34" fmla="*/ 26 w 30"/>
                <a:gd name="T3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6">
                  <a:moveTo>
                    <a:pt x="26" y="10"/>
                  </a:moveTo>
                  <a:cubicBezTo>
                    <a:pt x="29" y="11"/>
                    <a:pt x="27" y="9"/>
                    <a:pt x="28" y="7"/>
                  </a:cubicBezTo>
                  <a:cubicBezTo>
                    <a:pt x="28" y="6"/>
                    <a:pt x="29" y="6"/>
                    <a:pt x="29" y="5"/>
                  </a:cubicBezTo>
                  <a:cubicBezTo>
                    <a:pt x="29" y="4"/>
                    <a:pt x="27" y="3"/>
                    <a:pt x="26" y="3"/>
                  </a:cubicBezTo>
                  <a:cubicBezTo>
                    <a:pt x="25" y="2"/>
                    <a:pt x="23" y="2"/>
                    <a:pt x="22" y="3"/>
                  </a:cubicBezTo>
                  <a:cubicBezTo>
                    <a:pt x="22" y="3"/>
                    <a:pt x="17" y="4"/>
                    <a:pt x="17" y="4"/>
                  </a:cubicBezTo>
                  <a:cubicBezTo>
                    <a:pt x="17" y="4"/>
                    <a:pt x="21" y="2"/>
                    <a:pt x="18" y="1"/>
                  </a:cubicBezTo>
                  <a:cubicBezTo>
                    <a:pt x="16" y="0"/>
                    <a:pt x="14" y="1"/>
                    <a:pt x="12" y="1"/>
                  </a:cubicBezTo>
                  <a:cubicBezTo>
                    <a:pt x="11" y="1"/>
                    <a:pt x="6" y="2"/>
                    <a:pt x="5" y="4"/>
                  </a:cubicBezTo>
                  <a:cubicBezTo>
                    <a:pt x="5" y="4"/>
                    <a:pt x="7" y="4"/>
                    <a:pt x="7" y="4"/>
                  </a:cubicBezTo>
                  <a:cubicBezTo>
                    <a:pt x="7" y="4"/>
                    <a:pt x="0" y="7"/>
                    <a:pt x="0" y="8"/>
                  </a:cubicBezTo>
                  <a:cubicBezTo>
                    <a:pt x="0" y="8"/>
                    <a:pt x="4" y="9"/>
                    <a:pt x="4" y="9"/>
                  </a:cubicBezTo>
                  <a:cubicBezTo>
                    <a:pt x="5" y="9"/>
                    <a:pt x="6" y="11"/>
                    <a:pt x="7" y="12"/>
                  </a:cubicBezTo>
                  <a:cubicBezTo>
                    <a:pt x="9" y="13"/>
                    <a:pt x="10" y="13"/>
                    <a:pt x="12" y="13"/>
                  </a:cubicBezTo>
                  <a:cubicBezTo>
                    <a:pt x="14" y="14"/>
                    <a:pt x="17" y="16"/>
                    <a:pt x="19" y="16"/>
                  </a:cubicBezTo>
                  <a:cubicBezTo>
                    <a:pt x="22" y="16"/>
                    <a:pt x="25" y="16"/>
                    <a:pt x="28" y="15"/>
                  </a:cubicBezTo>
                  <a:cubicBezTo>
                    <a:pt x="30" y="15"/>
                    <a:pt x="26" y="10"/>
                    <a:pt x="26" y="10"/>
                  </a:cubicBezTo>
                  <a:cubicBezTo>
                    <a:pt x="27" y="10"/>
                    <a:pt x="25" y="10"/>
                    <a:pt x="26"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38" name="Freeform 409">
              <a:extLst>
                <a:ext uri="{FF2B5EF4-FFF2-40B4-BE49-F238E27FC236}">
                  <a16:creationId xmlns:a16="http://schemas.microsoft.com/office/drawing/2014/main" id="{3F3C8C19-5165-BCCD-CABF-8D32B78BB508}"/>
                </a:ext>
              </a:extLst>
            </p:cNvPr>
            <p:cNvSpPr>
              <a:spLocks/>
            </p:cNvSpPr>
            <p:nvPr/>
          </p:nvSpPr>
          <p:spPr bwMode="auto">
            <a:xfrm>
              <a:off x="9379291" y="2094348"/>
              <a:ext cx="59020" cy="21293"/>
            </a:xfrm>
            <a:custGeom>
              <a:avLst/>
              <a:gdLst>
                <a:gd name="T0" fmla="*/ 9 w 15"/>
                <a:gd name="T1" fmla="*/ 1 h 5"/>
                <a:gd name="T2" fmla="*/ 4 w 15"/>
                <a:gd name="T3" fmla="*/ 1 h 5"/>
                <a:gd name="T4" fmla="*/ 0 w 15"/>
                <a:gd name="T5" fmla="*/ 1 h 5"/>
                <a:gd name="T6" fmla="*/ 1 w 15"/>
                <a:gd name="T7" fmla="*/ 3 h 5"/>
                <a:gd name="T8" fmla="*/ 6 w 15"/>
                <a:gd name="T9" fmla="*/ 5 h 5"/>
                <a:gd name="T10" fmla="*/ 9 w 15"/>
                <a:gd name="T11" fmla="*/ 1 h 5"/>
                <a:gd name="T12" fmla="*/ 9 w 15"/>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9" y="1"/>
                  </a:moveTo>
                  <a:cubicBezTo>
                    <a:pt x="8" y="1"/>
                    <a:pt x="6" y="1"/>
                    <a:pt x="4" y="1"/>
                  </a:cubicBezTo>
                  <a:cubicBezTo>
                    <a:pt x="3" y="1"/>
                    <a:pt x="1" y="0"/>
                    <a:pt x="0" y="1"/>
                  </a:cubicBezTo>
                  <a:cubicBezTo>
                    <a:pt x="0" y="1"/>
                    <a:pt x="0" y="3"/>
                    <a:pt x="1" y="3"/>
                  </a:cubicBezTo>
                  <a:cubicBezTo>
                    <a:pt x="3" y="4"/>
                    <a:pt x="4" y="5"/>
                    <a:pt x="6" y="5"/>
                  </a:cubicBezTo>
                  <a:cubicBezTo>
                    <a:pt x="8" y="5"/>
                    <a:pt x="15" y="2"/>
                    <a:pt x="9" y="1"/>
                  </a:cubicBezTo>
                  <a:cubicBezTo>
                    <a:pt x="8" y="1"/>
                    <a:pt x="10" y="2"/>
                    <a:pt x="9"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39" name="Freeform 410">
              <a:extLst>
                <a:ext uri="{FF2B5EF4-FFF2-40B4-BE49-F238E27FC236}">
                  <a16:creationId xmlns:a16="http://schemas.microsoft.com/office/drawing/2014/main" id="{34849A10-7727-B80C-790C-7E4D048938B4}"/>
                </a:ext>
              </a:extLst>
            </p:cNvPr>
            <p:cNvSpPr>
              <a:spLocks/>
            </p:cNvSpPr>
            <p:nvPr/>
          </p:nvSpPr>
          <p:spPr bwMode="auto">
            <a:xfrm>
              <a:off x="9390022" y="2036151"/>
              <a:ext cx="99261" cy="66715"/>
            </a:xfrm>
            <a:custGeom>
              <a:avLst/>
              <a:gdLst>
                <a:gd name="T0" fmla="*/ 7 w 25"/>
                <a:gd name="T1" fmla="*/ 15 h 16"/>
                <a:gd name="T2" fmla="*/ 3 w 25"/>
                <a:gd name="T3" fmla="*/ 13 h 16"/>
                <a:gd name="T4" fmla="*/ 4 w 25"/>
                <a:gd name="T5" fmla="*/ 12 h 16"/>
                <a:gd name="T6" fmla="*/ 0 w 25"/>
                <a:gd name="T7" fmla="*/ 12 h 16"/>
                <a:gd name="T8" fmla="*/ 3 w 25"/>
                <a:gd name="T9" fmla="*/ 11 h 16"/>
                <a:gd name="T10" fmla="*/ 2 w 25"/>
                <a:gd name="T11" fmla="*/ 10 h 16"/>
                <a:gd name="T12" fmla="*/ 6 w 25"/>
                <a:gd name="T13" fmla="*/ 6 h 16"/>
                <a:gd name="T14" fmla="*/ 5 w 25"/>
                <a:gd name="T15" fmla="*/ 6 h 16"/>
                <a:gd name="T16" fmla="*/ 11 w 25"/>
                <a:gd name="T17" fmla="*/ 3 h 16"/>
                <a:gd name="T18" fmla="*/ 18 w 25"/>
                <a:gd name="T19" fmla="*/ 0 h 16"/>
                <a:gd name="T20" fmla="*/ 20 w 25"/>
                <a:gd name="T21" fmla="*/ 4 h 16"/>
                <a:gd name="T22" fmla="*/ 25 w 25"/>
                <a:gd name="T23" fmla="*/ 7 h 16"/>
                <a:gd name="T24" fmla="*/ 21 w 25"/>
                <a:gd name="T25" fmla="*/ 9 h 16"/>
                <a:gd name="T26" fmla="*/ 23 w 25"/>
                <a:gd name="T27" fmla="*/ 12 h 16"/>
                <a:gd name="T28" fmla="*/ 19 w 25"/>
                <a:gd name="T29" fmla="*/ 13 h 16"/>
                <a:gd name="T30" fmla="*/ 7 w 25"/>
                <a:gd name="T31" fmla="*/ 15 h 16"/>
                <a:gd name="T32" fmla="*/ 7 w 25"/>
                <a:gd name="T33"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6">
                  <a:moveTo>
                    <a:pt x="7" y="15"/>
                  </a:moveTo>
                  <a:cubicBezTo>
                    <a:pt x="6" y="14"/>
                    <a:pt x="4" y="14"/>
                    <a:pt x="3" y="13"/>
                  </a:cubicBezTo>
                  <a:cubicBezTo>
                    <a:pt x="2" y="12"/>
                    <a:pt x="4" y="12"/>
                    <a:pt x="4" y="12"/>
                  </a:cubicBezTo>
                  <a:cubicBezTo>
                    <a:pt x="4" y="12"/>
                    <a:pt x="0" y="13"/>
                    <a:pt x="0" y="12"/>
                  </a:cubicBezTo>
                  <a:cubicBezTo>
                    <a:pt x="0" y="10"/>
                    <a:pt x="3" y="11"/>
                    <a:pt x="3" y="11"/>
                  </a:cubicBezTo>
                  <a:cubicBezTo>
                    <a:pt x="3" y="10"/>
                    <a:pt x="2" y="10"/>
                    <a:pt x="2" y="10"/>
                  </a:cubicBezTo>
                  <a:cubicBezTo>
                    <a:pt x="2" y="10"/>
                    <a:pt x="7" y="7"/>
                    <a:pt x="6" y="6"/>
                  </a:cubicBezTo>
                  <a:cubicBezTo>
                    <a:pt x="6" y="6"/>
                    <a:pt x="5" y="6"/>
                    <a:pt x="5" y="6"/>
                  </a:cubicBezTo>
                  <a:cubicBezTo>
                    <a:pt x="6" y="4"/>
                    <a:pt x="9" y="4"/>
                    <a:pt x="11" y="3"/>
                  </a:cubicBezTo>
                  <a:cubicBezTo>
                    <a:pt x="13" y="2"/>
                    <a:pt x="16" y="1"/>
                    <a:pt x="18" y="0"/>
                  </a:cubicBezTo>
                  <a:cubicBezTo>
                    <a:pt x="18" y="0"/>
                    <a:pt x="19" y="3"/>
                    <a:pt x="20" y="4"/>
                  </a:cubicBezTo>
                  <a:cubicBezTo>
                    <a:pt x="20" y="4"/>
                    <a:pt x="25" y="6"/>
                    <a:pt x="25" y="7"/>
                  </a:cubicBezTo>
                  <a:cubicBezTo>
                    <a:pt x="25" y="8"/>
                    <a:pt x="20" y="7"/>
                    <a:pt x="21" y="9"/>
                  </a:cubicBezTo>
                  <a:cubicBezTo>
                    <a:pt x="21" y="9"/>
                    <a:pt x="23" y="10"/>
                    <a:pt x="23" y="12"/>
                  </a:cubicBezTo>
                  <a:cubicBezTo>
                    <a:pt x="22" y="12"/>
                    <a:pt x="20" y="12"/>
                    <a:pt x="19" y="13"/>
                  </a:cubicBezTo>
                  <a:cubicBezTo>
                    <a:pt x="16" y="14"/>
                    <a:pt x="10" y="16"/>
                    <a:pt x="7" y="15"/>
                  </a:cubicBezTo>
                  <a:cubicBezTo>
                    <a:pt x="6" y="14"/>
                    <a:pt x="9" y="16"/>
                    <a:pt x="7" y="1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40" name="Freeform 411">
              <a:extLst>
                <a:ext uri="{FF2B5EF4-FFF2-40B4-BE49-F238E27FC236}">
                  <a16:creationId xmlns:a16="http://schemas.microsoft.com/office/drawing/2014/main" id="{2EB00C4F-C328-80F2-22DA-29D72D46D0D5}"/>
                </a:ext>
              </a:extLst>
            </p:cNvPr>
            <p:cNvSpPr>
              <a:spLocks/>
            </p:cNvSpPr>
            <p:nvPr/>
          </p:nvSpPr>
          <p:spPr bwMode="auto">
            <a:xfrm>
              <a:off x="10436296" y="2298752"/>
              <a:ext cx="99261" cy="34067"/>
            </a:xfrm>
            <a:custGeom>
              <a:avLst/>
              <a:gdLst>
                <a:gd name="T0" fmla="*/ 5 w 25"/>
                <a:gd name="T1" fmla="*/ 3 h 8"/>
                <a:gd name="T2" fmla="*/ 3 w 25"/>
                <a:gd name="T3" fmla="*/ 1 h 8"/>
                <a:gd name="T4" fmla="*/ 1 w 25"/>
                <a:gd name="T5" fmla="*/ 2 h 8"/>
                <a:gd name="T6" fmla="*/ 2 w 25"/>
                <a:gd name="T7" fmla="*/ 4 h 8"/>
                <a:gd name="T8" fmla="*/ 5 w 25"/>
                <a:gd name="T9" fmla="*/ 6 h 8"/>
                <a:gd name="T10" fmla="*/ 16 w 25"/>
                <a:gd name="T11" fmla="*/ 8 h 8"/>
                <a:gd name="T12" fmla="*/ 24 w 25"/>
                <a:gd name="T13" fmla="*/ 5 h 8"/>
                <a:gd name="T14" fmla="*/ 23 w 25"/>
                <a:gd name="T15" fmla="*/ 6 h 8"/>
                <a:gd name="T16" fmla="*/ 20 w 25"/>
                <a:gd name="T17" fmla="*/ 4 h 8"/>
                <a:gd name="T18" fmla="*/ 15 w 25"/>
                <a:gd name="T19" fmla="*/ 4 h 8"/>
                <a:gd name="T20" fmla="*/ 10 w 25"/>
                <a:gd name="T21" fmla="*/ 2 h 8"/>
                <a:gd name="T22" fmla="*/ 5 w 25"/>
                <a:gd name="T2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8">
                  <a:moveTo>
                    <a:pt x="5" y="3"/>
                  </a:moveTo>
                  <a:cubicBezTo>
                    <a:pt x="4" y="3"/>
                    <a:pt x="4" y="1"/>
                    <a:pt x="3" y="1"/>
                  </a:cubicBezTo>
                  <a:cubicBezTo>
                    <a:pt x="3" y="0"/>
                    <a:pt x="1" y="2"/>
                    <a:pt x="1" y="2"/>
                  </a:cubicBezTo>
                  <a:cubicBezTo>
                    <a:pt x="0" y="4"/>
                    <a:pt x="1" y="4"/>
                    <a:pt x="2" y="4"/>
                  </a:cubicBezTo>
                  <a:cubicBezTo>
                    <a:pt x="3" y="4"/>
                    <a:pt x="4" y="6"/>
                    <a:pt x="5" y="6"/>
                  </a:cubicBezTo>
                  <a:cubicBezTo>
                    <a:pt x="9" y="7"/>
                    <a:pt x="12" y="8"/>
                    <a:pt x="16" y="8"/>
                  </a:cubicBezTo>
                  <a:cubicBezTo>
                    <a:pt x="17" y="8"/>
                    <a:pt x="25" y="7"/>
                    <a:pt x="24" y="5"/>
                  </a:cubicBezTo>
                  <a:cubicBezTo>
                    <a:pt x="23" y="5"/>
                    <a:pt x="23" y="6"/>
                    <a:pt x="23" y="6"/>
                  </a:cubicBezTo>
                  <a:cubicBezTo>
                    <a:pt x="22" y="6"/>
                    <a:pt x="21" y="5"/>
                    <a:pt x="20" y="4"/>
                  </a:cubicBezTo>
                  <a:cubicBezTo>
                    <a:pt x="19" y="4"/>
                    <a:pt x="17" y="3"/>
                    <a:pt x="15" y="4"/>
                  </a:cubicBezTo>
                  <a:cubicBezTo>
                    <a:pt x="14" y="4"/>
                    <a:pt x="12" y="2"/>
                    <a:pt x="10" y="2"/>
                  </a:cubicBezTo>
                  <a:cubicBezTo>
                    <a:pt x="8" y="2"/>
                    <a:pt x="7" y="3"/>
                    <a:pt x="5"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41" name="Freeform 412">
              <a:extLst>
                <a:ext uri="{FF2B5EF4-FFF2-40B4-BE49-F238E27FC236}">
                  <a16:creationId xmlns:a16="http://schemas.microsoft.com/office/drawing/2014/main" id="{45F82140-FC72-12A9-B2E8-B2B1B7EEC0AA}"/>
                </a:ext>
              </a:extLst>
            </p:cNvPr>
            <p:cNvSpPr>
              <a:spLocks/>
            </p:cNvSpPr>
            <p:nvPr/>
          </p:nvSpPr>
          <p:spPr bwMode="auto">
            <a:xfrm>
              <a:off x="10310206" y="2365467"/>
              <a:ext cx="83166" cy="34067"/>
            </a:xfrm>
            <a:custGeom>
              <a:avLst/>
              <a:gdLst>
                <a:gd name="T0" fmla="*/ 2 w 21"/>
                <a:gd name="T1" fmla="*/ 6 h 8"/>
                <a:gd name="T2" fmla="*/ 8 w 21"/>
                <a:gd name="T3" fmla="*/ 6 h 8"/>
                <a:gd name="T4" fmla="*/ 14 w 21"/>
                <a:gd name="T5" fmla="*/ 8 h 8"/>
                <a:gd name="T6" fmla="*/ 19 w 21"/>
                <a:gd name="T7" fmla="*/ 7 h 8"/>
                <a:gd name="T8" fmla="*/ 17 w 21"/>
                <a:gd name="T9" fmla="*/ 4 h 8"/>
                <a:gd name="T10" fmla="*/ 7 w 21"/>
                <a:gd name="T11" fmla="*/ 2 h 8"/>
                <a:gd name="T12" fmla="*/ 4 w 21"/>
                <a:gd name="T13" fmla="*/ 5 h 8"/>
                <a:gd name="T14" fmla="*/ 2 w 21"/>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8">
                  <a:moveTo>
                    <a:pt x="2" y="6"/>
                  </a:moveTo>
                  <a:cubicBezTo>
                    <a:pt x="5" y="6"/>
                    <a:pt x="6" y="6"/>
                    <a:pt x="8" y="6"/>
                  </a:cubicBezTo>
                  <a:cubicBezTo>
                    <a:pt x="10" y="7"/>
                    <a:pt x="12" y="7"/>
                    <a:pt x="14" y="8"/>
                  </a:cubicBezTo>
                  <a:cubicBezTo>
                    <a:pt x="16" y="8"/>
                    <a:pt x="18" y="8"/>
                    <a:pt x="19" y="7"/>
                  </a:cubicBezTo>
                  <a:cubicBezTo>
                    <a:pt x="21" y="6"/>
                    <a:pt x="18" y="5"/>
                    <a:pt x="17" y="4"/>
                  </a:cubicBezTo>
                  <a:cubicBezTo>
                    <a:pt x="14" y="2"/>
                    <a:pt x="11" y="0"/>
                    <a:pt x="7" y="2"/>
                  </a:cubicBezTo>
                  <a:cubicBezTo>
                    <a:pt x="5" y="3"/>
                    <a:pt x="5" y="4"/>
                    <a:pt x="4" y="5"/>
                  </a:cubicBezTo>
                  <a:cubicBezTo>
                    <a:pt x="3" y="5"/>
                    <a:pt x="0" y="6"/>
                    <a:pt x="2"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42" name="Freeform 413">
              <a:extLst>
                <a:ext uri="{FF2B5EF4-FFF2-40B4-BE49-F238E27FC236}">
                  <a16:creationId xmlns:a16="http://schemas.microsoft.com/office/drawing/2014/main" id="{1541C351-A1DA-D449-B118-756EA7C18360}"/>
                </a:ext>
              </a:extLst>
            </p:cNvPr>
            <p:cNvSpPr>
              <a:spLocks/>
            </p:cNvSpPr>
            <p:nvPr/>
          </p:nvSpPr>
          <p:spPr bwMode="auto">
            <a:xfrm>
              <a:off x="10314231" y="2349854"/>
              <a:ext cx="32193" cy="19873"/>
            </a:xfrm>
            <a:custGeom>
              <a:avLst/>
              <a:gdLst>
                <a:gd name="T0" fmla="*/ 3 w 8"/>
                <a:gd name="T1" fmla="*/ 5 h 5"/>
                <a:gd name="T2" fmla="*/ 4 w 8"/>
                <a:gd name="T3" fmla="*/ 1 h 5"/>
                <a:gd name="T4" fmla="*/ 3 w 8"/>
                <a:gd name="T5" fmla="*/ 5 h 5"/>
                <a:gd name="T6" fmla="*/ 3 w 8"/>
                <a:gd name="T7" fmla="*/ 5 h 5"/>
              </a:gdLst>
              <a:ahLst/>
              <a:cxnLst>
                <a:cxn ang="0">
                  <a:pos x="T0" y="T1"/>
                </a:cxn>
                <a:cxn ang="0">
                  <a:pos x="T2" y="T3"/>
                </a:cxn>
                <a:cxn ang="0">
                  <a:pos x="T4" y="T5"/>
                </a:cxn>
                <a:cxn ang="0">
                  <a:pos x="T6" y="T7"/>
                </a:cxn>
              </a:cxnLst>
              <a:rect l="0" t="0" r="r" b="b"/>
              <a:pathLst>
                <a:path w="8" h="5">
                  <a:moveTo>
                    <a:pt x="3" y="5"/>
                  </a:moveTo>
                  <a:cubicBezTo>
                    <a:pt x="0" y="5"/>
                    <a:pt x="1" y="0"/>
                    <a:pt x="4" y="1"/>
                  </a:cubicBezTo>
                  <a:cubicBezTo>
                    <a:pt x="8" y="2"/>
                    <a:pt x="6" y="4"/>
                    <a:pt x="3" y="5"/>
                  </a:cubicBezTo>
                  <a:cubicBezTo>
                    <a:pt x="1" y="5"/>
                    <a:pt x="5" y="5"/>
                    <a:pt x="3"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43" name="Freeform 414">
              <a:extLst>
                <a:ext uri="{FF2B5EF4-FFF2-40B4-BE49-F238E27FC236}">
                  <a16:creationId xmlns:a16="http://schemas.microsoft.com/office/drawing/2014/main" id="{ACFE3D0D-DEAE-98A4-C79D-A3546E1A680F}"/>
                </a:ext>
              </a:extLst>
            </p:cNvPr>
            <p:cNvSpPr>
              <a:spLocks/>
            </p:cNvSpPr>
            <p:nvPr/>
          </p:nvSpPr>
          <p:spPr bwMode="auto">
            <a:xfrm>
              <a:off x="10228382" y="2290236"/>
              <a:ext cx="12072" cy="21293"/>
            </a:xfrm>
            <a:custGeom>
              <a:avLst/>
              <a:gdLst>
                <a:gd name="T0" fmla="*/ 1 w 3"/>
                <a:gd name="T1" fmla="*/ 3 h 5"/>
                <a:gd name="T2" fmla="*/ 3 w 3"/>
                <a:gd name="T3" fmla="*/ 1 h 5"/>
                <a:gd name="T4" fmla="*/ 1 w 3"/>
                <a:gd name="T5" fmla="*/ 5 h 5"/>
                <a:gd name="T6" fmla="*/ 1 w 3"/>
                <a:gd name="T7" fmla="*/ 3 h 5"/>
                <a:gd name="T8" fmla="*/ 1 w 3"/>
                <a:gd name="T9" fmla="*/ 3 h 5"/>
              </a:gdLst>
              <a:ahLst/>
              <a:cxnLst>
                <a:cxn ang="0">
                  <a:pos x="T0" y="T1"/>
                </a:cxn>
                <a:cxn ang="0">
                  <a:pos x="T2" y="T3"/>
                </a:cxn>
                <a:cxn ang="0">
                  <a:pos x="T4" y="T5"/>
                </a:cxn>
                <a:cxn ang="0">
                  <a:pos x="T6" y="T7"/>
                </a:cxn>
                <a:cxn ang="0">
                  <a:pos x="T8" y="T9"/>
                </a:cxn>
              </a:cxnLst>
              <a:rect l="0" t="0" r="r" b="b"/>
              <a:pathLst>
                <a:path w="3" h="5">
                  <a:moveTo>
                    <a:pt x="1" y="3"/>
                  </a:moveTo>
                  <a:cubicBezTo>
                    <a:pt x="0" y="2"/>
                    <a:pt x="2" y="0"/>
                    <a:pt x="3" y="1"/>
                  </a:cubicBezTo>
                  <a:cubicBezTo>
                    <a:pt x="3" y="2"/>
                    <a:pt x="2" y="5"/>
                    <a:pt x="1" y="5"/>
                  </a:cubicBezTo>
                  <a:cubicBezTo>
                    <a:pt x="1" y="5"/>
                    <a:pt x="1" y="3"/>
                    <a:pt x="1" y="3"/>
                  </a:cubicBezTo>
                  <a:cubicBezTo>
                    <a:pt x="0" y="2"/>
                    <a:pt x="1" y="3"/>
                    <a:pt x="1"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44" name="Freeform 415">
              <a:extLst>
                <a:ext uri="{FF2B5EF4-FFF2-40B4-BE49-F238E27FC236}">
                  <a16:creationId xmlns:a16="http://schemas.microsoft.com/office/drawing/2014/main" id="{E4800346-6288-A9F4-27DA-55827B69709D}"/>
                </a:ext>
              </a:extLst>
            </p:cNvPr>
            <p:cNvSpPr>
              <a:spLocks/>
            </p:cNvSpPr>
            <p:nvPr/>
          </p:nvSpPr>
          <p:spPr bwMode="auto">
            <a:xfrm>
              <a:off x="10228382" y="2352692"/>
              <a:ext cx="16097" cy="21293"/>
            </a:xfrm>
            <a:custGeom>
              <a:avLst/>
              <a:gdLst>
                <a:gd name="T0" fmla="*/ 4 w 4"/>
                <a:gd name="T1" fmla="*/ 4 h 5"/>
                <a:gd name="T2" fmla="*/ 0 w 4"/>
                <a:gd name="T3" fmla="*/ 1 h 5"/>
                <a:gd name="T4" fmla="*/ 4 w 4"/>
                <a:gd name="T5" fmla="*/ 4 h 5"/>
              </a:gdLst>
              <a:ahLst/>
              <a:cxnLst>
                <a:cxn ang="0">
                  <a:pos x="T0" y="T1"/>
                </a:cxn>
                <a:cxn ang="0">
                  <a:pos x="T2" y="T3"/>
                </a:cxn>
                <a:cxn ang="0">
                  <a:pos x="T4" y="T5"/>
                </a:cxn>
              </a:cxnLst>
              <a:rect l="0" t="0" r="r" b="b"/>
              <a:pathLst>
                <a:path w="4" h="5">
                  <a:moveTo>
                    <a:pt x="4" y="4"/>
                  </a:moveTo>
                  <a:cubicBezTo>
                    <a:pt x="4" y="3"/>
                    <a:pt x="1" y="0"/>
                    <a:pt x="0" y="1"/>
                  </a:cubicBezTo>
                  <a:cubicBezTo>
                    <a:pt x="0" y="1"/>
                    <a:pt x="3" y="5"/>
                    <a:pt x="4"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45" name="Freeform 416">
              <a:extLst>
                <a:ext uri="{FF2B5EF4-FFF2-40B4-BE49-F238E27FC236}">
                  <a16:creationId xmlns:a16="http://schemas.microsoft.com/office/drawing/2014/main" id="{ED5FA1C7-370E-7E01-00D2-C176EAACFAE7}"/>
                </a:ext>
              </a:extLst>
            </p:cNvPr>
            <p:cNvSpPr>
              <a:spLocks/>
            </p:cNvSpPr>
            <p:nvPr/>
          </p:nvSpPr>
          <p:spPr bwMode="auto">
            <a:xfrm>
              <a:off x="10255209" y="2274622"/>
              <a:ext cx="166331" cy="66715"/>
            </a:xfrm>
            <a:custGeom>
              <a:avLst/>
              <a:gdLst>
                <a:gd name="T0" fmla="*/ 34 w 42"/>
                <a:gd name="T1" fmla="*/ 4 h 16"/>
                <a:gd name="T2" fmla="*/ 29 w 42"/>
                <a:gd name="T3" fmla="*/ 3 h 16"/>
                <a:gd name="T4" fmla="*/ 23 w 42"/>
                <a:gd name="T5" fmla="*/ 0 h 16"/>
                <a:gd name="T6" fmla="*/ 22 w 42"/>
                <a:gd name="T7" fmla="*/ 2 h 16"/>
                <a:gd name="T8" fmla="*/ 20 w 42"/>
                <a:gd name="T9" fmla="*/ 6 h 16"/>
                <a:gd name="T10" fmla="*/ 11 w 42"/>
                <a:gd name="T11" fmla="*/ 1 h 16"/>
                <a:gd name="T12" fmla="*/ 4 w 42"/>
                <a:gd name="T13" fmla="*/ 3 h 16"/>
                <a:gd name="T14" fmla="*/ 2 w 42"/>
                <a:gd name="T15" fmla="*/ 6 h 16"/>
                <a:gd name="T16" fmla="*/ 1 w 42"/>
                <a:gd name="T17" fmla="*/ 10 h 16"/>
                <a:gd name="T18" fmla="*/ 9 w 42"/>
                <a:gd name="T19" fmla="*/ 14 h 16"/>
                <a:gd name="T20" fmla="*/ 13 w 42"/>
                <a:gd name="T21" fmla="*/ 15 h 16"/>
                <a:gd name="T22" fmla="*/ 15 w 42"/>
                <a:gd name="T23" fmla="*/ 13 h 16"/>
                <a:gd name="T24" fmla="*/ 16 w 42"/>
                <a:gd name="T25" fmla="*/ 14 h 16"/>
                <a:gd name="T26" fmla="*/ 18 w 42"/>
                <a:gd name="T27" fmla="*/ 14 h 16"/>
                <a:gd name="T28" fmla="*/ 25 w 42"/>
                <a:gd name="T29" fmla="*/ 12 h 16"/>
                <a:gd name="T30" fmla="*/ 28 w 42"/>
                <a:gd name="T31" fmla="*/ 14 h 16"/>
                <a:gd name="T32" fmla="*/ 34 w 42"/>
                <a:gd name="T33" fmla="*/ 13 h 16"/>
                <a:gd name="T34" fmla="*/ 33 w 42"/>
                <a:gd name="T35" fmla="*/ 12 h 16"/>
                <a:gd name="T36" fmla="*/ 37 w 42"/>
                <a:gd name="T37" fmla="*/ 12 h 16"/>
                <a:gd name="T38" fmla="*/ 39 w 42"/>
                <a:gd name="T39" fmla="*/ 11 h 16"/>
                <a:gd name="T40" fmla="*/ 40 w 42"/>
                <a:gd name="T41" fmla="*/ 9 h 16"/>
                <a:gd name="T42" fmla="*/ 39 w 42"/>
                <a:gd name="T43" fmla="*/ 9 h 16"/>
                <a:gd name="T44" fmla="*/ 42 w 42"/>
                <a:gd name="T45" fmla="*/ 6 h 16"/>
                <a:gd name="T46" fmla="*/ 34 w 42"/>
                <a:gd name="T47" fmla="*/ 4 h 16"/>
                <a:gd name="T48" fmla="*/ 34 w 42"/>
                <a:gd name="T4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16">
                  <a:moveTo>
                    <a:pt x="34" y="4"/>
                  </a:moveTo>
                  <a:cubicBezTo>
                    <a:pt x="32" y="3"/>
                    <a:pt x="31" y="4"/>
                    <a:pt x="29" y="3"/>
                  </a:cubicBezTo>
                  <a:cubicBezTo>
                    <a:pt x="29" y="3"/>
                    <a:pt x="24" y="0"/>
                    <a:pt x="23" y="0"/>
                  </a:cubicBezTo>
                  <a:cubicBezTo>
                    <a:pt x="23" y="0"/>
                    <a:pt x="24" y="1"/>
                    <a:pt x="22" y="2"/>
                  </a:cubicBezTo>
                  <a:cubicBezTo>
                    <a:pt x="20" y="2"/>
                    <a:pt x="22" y="5"/>
                    <a:pt x="20" y="6"/>
                  </a:cubicBezTo>
                  <a:cubicBezTo>
                    <a:pt x="19" y="6"/>
                    <a:pt x="12" y="1"/>
                    <a:pt x="11" y="1"/>
                  </a:cubicBezTo>
                  <a:cubicBezTo>
                    <a:pt x="9" y="0"/>
                    <a:pt x="4" y="1"/>
                    <a:pt x="4" y="3"/>
                  </a:cubicBezTo>
                  <a:cubicBezTo>
                    <a:pt x="4" y="5"/>
                    <a:pt x="0" y="4"/>
                    <a:pt x="2" y="6"/>
                  </a:cubicBezTo>
                  <a:cubicBezTo>
                    <a:pt x="3" y="7"/>
                    <a:pt x="0" y="9"/>
                    <a:pt x="1" y="10"/>
                  </a:cubicBezTo>
                  <a:cubicBezTo>
                    <a:pt x="3" y="12"/>
                    <a:pt x="6" y="13"/>
                    <a:pt x="9" y="14"/>
                  </a:cubicBezTo>
                  <a:cubicBezTo>
                    <a:pt x="10" y="15"/>
                    <a:pt x="12" y="16"/>
                    <a:pt x="13" y="15"/>
                  </a:cubicBezTo>
                  <a:cubicBezTo>
                    <a:pt x="14" y="15"/>
                    <a:pt x="14" y="12"/>
                    <a:pt x="15" y="13"/>
                  </a:cubicBezTo>
                  <a:cubicBezTo>
                    <a:pt x="15" y="13"/>
                    <a:pt x="15" y="14"/>
                    <a:pt x="16" y="14"/>
                  </a:cubicBezTo>
                  <a:cubicBezTo>
                    <a:pt x="17" y="14"/>
                    <a:pt x="18" y="14"/>
                    <a:pt x="18" y="14"/>
                  </a:cubicBezTo>
                  <a:cubicBezTo>
                    <a:pt x="20" y="13"/>
                    <a:pt x="22" y="13"/>
                    <a:pt x="25" y="12"/>
                  </a:cubicBezTo>
                  <a:cubicBezTo>
                    <a:pt x="27" y="12"/>
                    <a:pt x="27" y="14"/>
                    <a:pt x="28" y="14"/>
                  </a:cubicBezTo>
                  <a:cubicBezTo>
                    <a:pt x="29" y="14"/>
                    <a:pt x="34" y="13"/>
                    <a:pt x="34" y="13"/>
                  </a:cubicBezTo>
                  <a:cubicBezTo>
                    <a:pt x="34" y="13"/>
                    <a:pt x="33" y="12"/>
                    <a:pt x="33" y="12"/>
                  </a:cubicBezTo>
                  <a:cubicBezTo>
                    <a:pt x="33" y="11"/>
                    <a:pt x="36" y="12"/>
                    <a:pt x="37" y="12"/>
                  </a:cubicBezTo>
                  <a:cubicBezTo>
                    <a:pt x="37" y="12"/>
                    <a:pt x="39" y="12"/>
                    <a:pt x="39" y="11"/>
                  </a:cubicBezTo>
                  <a:cubicBezTo>
                    <a:pt x="39" y="10"/>
                    <a:pt x="40" y="9"/>
                    <a:pt x="40" y="9"/>
                  </a:cubicBezTo>
                  <a:cubicBezTo>
                    <a:pt x="40" y="9"/>
                    <a:pt x="40" y="9"/>
                    <a:pt x="39" y="9"/>
                  </a:cubicBezTo>
                  <a:cubicBezTo>
                    <a:pt x="39" y="8"/>
                    <a:pt x="42" y="7"/>
                    <a:pt x="42" y="6"/>
                  </a:cubicBezTo>
                  <a:cubicBezTo>
                    <a:pt x="41" y="5"/>
                    <a:pt x="36" y="4"/>
                    <a:pt x="34" y="4"/>
                  </a:cubicBezTo>
                  <a:cubicBezTo>
                    <a:pt x="32" y="3"/>
                    <a:pt x="36" y="4"/>
                    <a:pt x="34"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46" name="Freeform 417">
              <a:extLst>
                <a:ext uri="{FF2B5EF4-FFF2-40B4-BE49-F238E27FC236}">
                  <a16:creationId xmlns:a16="http://schemas.microsoft.com/office/drawing/2014/main" id="{0D7E1F7C-1D43-32C2-4DCE-424A36A6DEE7}"/>
                </a:ext>
              </a:extLst>
            </p:cNvPr>
            <p:cNvSpPr>
              <a:spLocks/>
            </p:cNvSpPr>
            <p:nvPr/>
          </p:nvSpPr>
          <p:spPr bwMode="auto">
            <a:xfrm>
              <a:off x="10350448" y="2294495"/>
              <a:ext cx="30852" cy="34067"/>
            </a:xfrm>
            <a:custGeom>
              <a:avLst/>
              <a:gdLst>
                <a:gd name="T0" fmla="*/ 7 w 8"/>
                <a:gd name="T1" fmla="*/ 6 h 8"/>
                <a:gd name="T2" fmla="*/ 4 w 8"/>
                <a:gd name="T3" fmla="*/ 0 h 8"/>
                <a:gd name="T4" fmla="*/ 6 w 8"/>
                <a:gd name="T5" fmla="*/ 2 h 8"/>
                <a:gd name="T6" fmla="*/ 7 w 8"/>
                <a:gd name="T7" fmla="*/ 6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0" y="1"/>
                    <a:pt x="4" y="0"/>
                  </a:cubicBezTo>
                  <a:cubicBezTo>
                    <a:pt x="5" y="0"/>
                    <a:pt x="8" y="0"/>
                    <a:pt x="6" y="2"/>
                  </a:cubicBezTo>
                  <a:cubicBezTo>
                    <a:pt x="3" y="4"/>
                    <a:pt x="7" y="4"/>
                    <a:pt x="7" y="6"/>
                  </a:cubicBezTo>
                  <a:cubicBezTo>
                    <a:pt x="6" y="8"/>
                    <a:pt x="7" y="5"/>
                    <a:pt x="7"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47" name="Freeform 418">
              <a:extLst>
                <a:ext uri="{FF2B5EF4-FFF2-40B4-BE49-F238E27FC236}">
                  <a16:creationId xmlns:a16="http://schemas.microsoft.com/office/drawing/2014/main" id="{221734B5-560E-6955-A4B2-A24B954BC21F}"/>
                </a:ext>
              </a:extLst>
            </p:cNvPr>
            <p:cNvSpPr>
              <a:spLocks/>
            </p:cNvSpPr>
            <p:nvPr/>
          </p:nvSpPr>
          <p:spPr bwMode="auto">
            <a:xfrm>
              <a:off x="10865536" y="2520189"/>
              <a:ext cx="42923" cy="25550"/>
            </a:xfrm>
            <a:custGeom>
              <a:avLst/>
              <a:gdLst>
                <a:gd name="T0" fmla="*/ 3 w 11"/>
                <a:gd name="T1" fmla="*/ 4 h 6"/>
                <a:gd name="T2" fmla="*/ 1 w 11"/>
                <a:gd name="T3" fmla="*/ 1 h 6"/>
                <a:gd name="T4" fmla="*/ 6 w 11"/>
                <a:gd name="T5" fmla="*/ 1 h 6"/>
                <a:gd name="T6" fmla="*/ 3 w 11"/>
                <a:gd name="T7" fmla="*/ 4 h 6"/>
                <a:gd name="T8" fmla="*/ 3 w 11"/>
                <a:gd name="T9" fmla="*/ 4 h 6"/>
              </a:gdLst>
              <a:ahLst/>
              <a:cxnLst>
                <a:cxn ang="0">
                  <a:pos x="T0" y="T1"/>
                </a:cxn>
                <a:cxn ang="0">
                  <a:pos x="T2" y="T3"/>
                </a:cxn>
                <a:cxn ang="0">
                  <a:pos x="T4" y="T5"/>
                </a:cxn>
                <a:cxn ang="0">
                  <a:pos x="T6" y="T7"/>
                </a:cxn>
                <a:cxn ang="0">
                  <a:pos x="T8" y="T9"/>
                </a:cxn>
              </a:cxnLst>
              <a:rect l="0" t="0" r="r" b="b"/>
              <a:pathLst>
                <a:path w="11" h="6">
                  <a:moveTo>
                    <a:pt x="3" y="4"/>
                  </a:moveTo>
                  <a:cubicBezTo>
                    <a:pt x="1" y="3"/>
                    <a:pt x="0" y="3"/>
                    <a:pt x="1" y="1"/>
                  </a:cubicBezTo>
                  <a:cubicBezTo>
                    <a:pt x="2" y="0"/>
                    <a:pt x="4" y="1"/>
                    <a:pt x="6" y="1"/>
                  </a:cubicBezTo>
                  <a:cubicBezTo>
                    <a:pt x="11" y="2"/>
                    <a:pt x="6" y="6"/>
                    <a:pt x="3" y="4"/>
                  </a:cubicBezTo>
                  <a:cubicBezTo>
                    <a:pt x="2" y="3"/>
                    <a:pt x="4" y="5"/>
                    <a:pt x="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48" name="Freeform 419">
              <a:extLst>
                <a:ext uri="{FF2B5EF4-FFF2-40B4-BE49-F238E27FC236}">
                  <a16:creationId xmlns:a16="http://schemas.microsoft.com/office/drawing/2014/main" id="{6C33A844-0F58-7CC5-CA07-899D0FB5A3F1}"/>
                </a:ext>
              </a:extLst>
            </p:cNvPr>
            <p:cNvSpPr>
              <a:spLocks/>
            </p:cNvSpPr>
            <p:nvPr/>
          </p:nvSpPr>
          <p:spPr bwMode="auto">
            <a:xfrm>
              <a:off x="10782370" y="2886414"/>
              <a:ext cx="24144" cy="21293"/>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49" name="Freeform 420">
              <a:extLst>
                <a:ext uri="{FF2B5EF4-FFF2-40B4-BE49-F238E27FC236}">
                  <a16:creationId xmlns:a16="http://schemas.microsoft.com/office/drawing/2014/main" id="{2961ECF0-8597-9F5B-1FD1-F9C76425FB56}"/>
                </a:ext>
              </a:extLst>
            </p:cNvPr>
            <p:cNvSpPr>
              <a:spLocks/>
            </p:cNvSpPr>
            <p:nvPr/>
          </p:nvSpPr>
          <p:spPr bwMode="auto">
            <a:xfrm>
              <a:off x="10259233" y="3008489"/>
              <a:ext cx="20120" cy="11355"/>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50" name="Freeform 421">
              <a:extLst>
                <a:ext uri="{FF2B5EF4-FFF2-40B4-BE49-F238E27FC236}">
                  <a16:creationId xmlns:a16="http://schemas.microsoft.com/office/drawing/2014/main" id="{BE280856-5923-C6CC-950F-DDD375C945BC}"/>
                </a:ext>
              </a:extLst>
            </p:cNvPr>
            <p:cNvSpPr>
              <a:spLocks/>
            </p:cNvSpPr>
            <p:nvPr/>
          </p:nvSpPr>
          <p:spPr bwMode="auto">
            <a:xfrm>
              <a:off x="10613356" y="3133401"/>
              <a:ext cx="20120" cy="19873"/>
            </a:xfrm>
            <a:custGeom>
              <a:avLst/>
              <a:gdLst>
                <a:gd name="T0" fmla="*/ 5 w 5"/>
                <a:gd name="T1" fmla="*/ 1 h 5"/>
                <a:gd name="T2" fmla="*/ 1 w 5"/>
                <a:gd name="T3" fmla="*/ 5 h 5"/>
                <a:gd name="T4" fmla="*/ 4 w 5"/>
                <a:gd name="T5" fmla="*/ 3 h 5"/>
                <a:gd name="T6" fmla="*/ 5 w 5"/>
                <a:gd name="T7" fmla="*/ 1 h 5"/>
              </a:gdLst>
              <a:ahLst/>
              <a:cxnLst>
                <a:cxn ang="0">
                  <a:pos x="T0" y="T1"/>
                </a:cxn>
                <a:cxn ang="0">
                  <a:pos x="T2" y="T3"/>
                </a:cxn>
                <a:cxn ang="0">
                  <a:pos x="T4" y="T5"/>
                </a:cxn>
                <a:cxn ang="0">
                  <a:pos x="T6" y="T7"/>
                </a:cxn>
              </a:cxnLst>
              <a:rect l="0" t="0" r="r" b="b"/>
              <a:pathLst>
                <a:path w="5" h="5">
                  <a:moveTo>
                    <a:pt x="5" y="1"/>
                  </a:moveTo>
                  <a:cubicBezTo>
                    <a:pt x="5" y="1"/>
                    <a:pt x="0" y="5"/>
                    <a:pt x="1" y="5"/>
                  </a:cubicBezTo>
                  <a:cubicBezTo>
                    <a:pt x="2" y="5"/>
                    <a:pt x="4" y="3"/>
                    <a:pt x="4" y="3"/>
                  </a:cubicBezTo>
                  <a:cubicBezTo>
                    <a:pt x="5" y="2"/>
                    <a:pt x="5" y="0"/>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51" name="Freeform 422">
              <a:extLst>
                <a:ext uri="{FF2B5EF4-FFF2-40B4-BE49-F238E27FC236}">
                  <a16:creationId xmlns:a16="http://schemas.microsoft.com/office/drawing/2014/main" id="{1A8888CB-9C37-BCAE-6D45-E00083C71AFF}"/>
                </a:ext>
              </a:extLst>
            </p:cNvPr>
            <p:cNvSpPr>
              <a:spLocks/>
            </p:cNvSpPr>
            <p:nvPr/>
          </p:nvSpPr>
          <p:spPr bwMode="auto">
            <a:xfrm>
              <a:off x="10601285" y="3166049"/>
              <a:ext cx="8049" cy="4258"/>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52" name="Freeform 423">
              <a:extLst>
                <a:ext uri="{FF2B5EF4-FFF2-40B4-BE49-F238E27FC236}">
                  <a16:creationId xmlns:a16="http://schemas.microsoft.com/office/drawing/2014/main" id="{A860DAC8-BD49-296E-E281-FD2D609DD7C2}"/>
                </a:ext>
              </a:extLst>
            </p:cNvPr>
            <p:cNvSpPr>
              <a:spLocks/>
            </p:cNvSpPr>
            <p:nvPr/>
          </p:nvSpPr>
          <p:spPr bwMode="auto">
            <a:xfrm>
              <a:off x="10546288" y="3232764"/>
              <a:ext cx="12072" cy="4258"/>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53" name="Freeform 424">
              <a:extLst>
                <a:ext uri="{FF2B5EF4-FFF2-40B4-BE49-F238E27FC236}">
                  <a16:creationId xmlns:a16="http://schemas.microsoft.com/office/drawing/2014/main" id="{1A68AA2B-0DAE-F49E-8584-50F99E068699}"/>
                </a:ext>
              </a:extLst>
            </p:cNvPr>
            <p:cNvSpPr>
              <a:spLocks/>
            </p:cNvSpPr>
            <p:nvPr/>
          </p:nvSpPr>
          <p:spPr bwMode="auto">
            <a:xfrm>
              <a:off x="10499340" y="3254056"/>
              <a:ext cx="28169" cy="17034"/>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54" name="Freeform 425">
              <a:extLst>
                <a:ext uri="{FF2B5EF4-FFF2-40B4-BE49-F238E27FC236}">
                  <a16:creationId xmlns:a16="http://schemas.microsoft.com/office/drawing/2014/main" id="{DD0DF697-5E2A-ED8C-9886-9BA5157DB33E}"/>
                </a:ext>
              </a:extLst>
            </p:cNvPr>
            <p:cNvSpPr>
              <a:spLocks/>
            </p:cNvSpPr>
            <p:nvPr/>
          </p:nvSpPr>
          <p:spPr bwMode="auto">
            <a:xfrm>
              <a:off x="10468488" y="3271090"/>
              <a:ext cx="22803" cy="15615"/>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55" name="Freeform 426">
              <a:extLst>
                <a:ext uri="{FF2B5EF4-FFF2-40B4-BE49-F238E27FC236}">
                  <a16:creationId xmlns:a16="http://schemas.microsoft.com/office/drawing/2014/main" id="{99BEC152-29EC-300F-C8D4-95AA2EC23738}"/>
                </a:ext>
              </a:extLst>
            </p:cNvPr>
            <p:cNvSpPr>
              <a:spLocks/>
            </p:cNvSpPr>
            <p:nvPr/>
          </p:nvSpPr>
          <p:spPr bwMode="auto">
            <a:xfrm>
              <a:off x="10448368" y="3283865"/>
              <a:ext cx="20120" cy="19873"/>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56" name="Freeform 427">
              <a:extLst>
                <a:ext uri="{FF2B5EF4-FFF2-40B4-BE49-F238E27FC236}">
                  <a16:creationId xmlns:a16="http://schemas.microsoft.com/office/drawing/2014/main" id="{9B1704C0-7EA1-B320-20AA-42C7A028C52C}"/>
                </a:ext>
              </a:extLst>
            </p:cNvPr>
            <p:cNvSpPr>
              <a:spLocks/>
            </p:cNvSpPr>
            <p:nvPr/>
          </p:nvSpPr>
          <p:spPr bwMode="auto">
            <a:xfrm>
              <a:off x="10444343" y="3312254"/>
              <a:ext cx="4024" cy="4258"/>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57" name="Freeform 428">
              <a:extLst>
                <a:ext uri="{FF2B5EF4-FFF2-40B4-BE49-F238E27FC236}">
                  <a16:creationId xmlns:a16="http://schemas.microsoft.com/office/drawing/2014/main" id="{DE8E763E-0B36-A451-88F5-3BD37FF0AF58}"/>
                </a:ext>
              </a:extLst>
            </p:cNvPr>
            <p:cNvSpPr>
              <a:spLocks/>
            </p:cNvSpPr>
            <p:nvPr/>
          </p:nvSpPr>
          <p:spPr bwMode="auto">
            <a:xfrm>
              <a:off x="10424223" y="3295221"/>
              <a:ext cx="20120" cy="17034"/>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58" name="Freeform 429">
              <a:extLst>
                <a:ext uri="{FF2B5EF4-FFF2-40B4-BE49-F238E27FC236}">
                  <a16:creationId xmlns:a16="http://schemas.microsoft.com/office/drawing/2014/main" id="{1BE7783B-2EB4-69AD-A57C-FCD83CD39AAD}"/>
                </a:ext>
              </a:extLst>
            </p:cNvPr>
            <p:cNvSpPr>
              <a:spLocks/>
            </p:cNvSpPr>
            <p:nvPr/>
          </p:nvSpPr>
          <p:spPr bwMode="auto">
            <a:xfrm>
              <a:off x="10279353" y="3449943"/>
              <a:ext cx="8049" cy="12775"/>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grpSp>
          <p:nvGrpSpPr>
            <p:cNvPr id="259" name="Group 258">
              <a:extLst>
                <a:ext uri="{FF2B5EF4-FFF2-40B4-BE49-F238E27FC236}">
                  <a16:creationId xmlns:a16="http://schemas.microsoft.com/office/drawing/2014/main" id="{88A04BE6-2694-A366-690F-8F5C230BB911}"/>
                </a:ext>
              </a:extLst>
            </p:cNvPr>
            <p:cNvGrpSpPr>
              <a:grpSpLocks/>
            </p:cNvGrpSpPr>
            <p:nvPr/>
          </p:nvGrpSpPr>
          <p:grpSpPr>
            <a:xfrm>
              <a:off x="10134474" y="3271095"/>
              <a:ext cx="293759" cy="295250"/>
              <a:chOff x="5961121" y="2686387"/>
              <a:chExt cx="288233" cy="273757"/>
            </a:xfrm>
            <a:grpFill/>
          </p:grpSpPr>
          <p:sp>
            <p:nvSpPr>
              <p:cNvPr id="410" name="Freeform 828">
                <a:extLst>
                  <a:ext uri="{FF2B5EF4-FFF2-40B4-BE49-F238E27FC236}">
                    <a16:creationId xmlns:a16="http://schemas.microsoft.com/office/drawing/2014/main" id="{C244B953-288C-8964-5DEF-D7637172D2AC}"/>
                  </a:ext>
                </a:extLst>
              </p:cNvPr>
              <p:cNvSpPr>
                <a:spLocks/>
              </p:cNvSpPr>
              <p:nvPr/>
            </p:nvSpPr>
            <p:spPr bwMode="auto">
              <a:xfrm>
                <a:off x="6130902" y="2686387"/>
                <a:ext cx="118452" cy="10002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11" name="Freeform 829">
                <a:extLst>
                  <a:ext uri="{FF2B5EF4-FFF2-40B4-BE49-F238E27FC236}">
                    <a16:creationId xmlns:a16="http://schemas.microsoft.com/office/drawing/2014/main" id="{9C228148-A6C8-38F9-DCBF-C8BD9167BA14}"/>
                  </a:ext>
                </a:extLst>
              </p:cNvPr>
              <p:cNvSpPr>
                <a:spLocks/>
              </p:cNvSpPr>
              <p:nvPr/>
            </p:nvSpPr>
            <p:spPr bwMode="auto">
              <a:xfrm>
                <a:off x="5961121" y="2778517"/>
                <a:ext cx="215847" cy="181627"/>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grpSp>
        <p:sp>
          <p:nvSpPr>
            <p:cNvPr id="260" name="Freeform 432">
              <a:extLst>
                <a:ext uri="{FF2B5EF4-FFF2-40B4-BE49-F238E27FC236}">
                  <a16:creationId xmlns:a16="http://schemas.microsoft.com/office/drawing/2014/main" id="{DC0D56F6-4B42-1B7A-8E55-9FC2B6BD3248}"/>
                </a:ext>
              </a:extLst>
            </p:cNvPr>
            <p:cNvSpPr>
              <a:spLocks/>
            </p:cNvSpPr>
            <p:nvPr/>
          </p:nvSpPr>
          <p:spPr bwMode="auto">
            <a:xfrm>
              <a:off x="10208260" y="3542208"/>
              <a:ext cx="8049" cy="11355"/>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61" name="Freeform 433">
              <a:extLst>
                <a:ext uri="{FF2B5EF4-FFF2-40B4-BE49-F238E27FC236}">
                  <a16:creationId xmlns:a16="http://schemas.microsoft.com/office/drawing/2014/main" id="{E18A9D1B-88A8-F292-E040-3B86E6373A76}"/>
                </a:ext>
              </a:extLst>
            </p:cNvPr>
            <p:cNvSpPr>
              <a:spLocks/>
            </p:cNvSpPr>
            <p:nvPr/>
          </p:nvSpPr>
          <p:spPr bwMode="auto">
            <a:xfrm>
              <a:off x="10161312" y="3542208"/>
              <a:ext cx="50972" cy="41164"/>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62" name="Freeform 434">
              <a:extLst>
                <a:ext uri="{FF2B5EF4-FFF2-40B4-BE49-F238E27FC236}">
                  <a16:creationId xmlns:a16="http://schemas.microsoft.com/office/drawing/2014/main" id="{BA263700-4958-CDED-D16E-9FEDBE741BB4}"/>
                </a:ext>
              </a:extLst>
            </p:cNvPr>
            <p:cNvSpPr>
              <a:spLocks/>
            </p:cNvSpPr>
            <p:nvPr/>
          </p:nvSpPr>
          <p:spPr bwMode="auto">
            <a:xfrm>
              <a:off x="10110340" y="3557823"/>
              <a:ext cx="42923" cy="66715"/>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63" name="Freeform 435">
              <a:extLst>
                <a:ext uri="{FF2B5EF4-FFF2-40B4-BE49-F238E27FC236}">
                  <a16:creationId xmlns:a16="http://schemas.microsoft.com/office/drawing/2014/main" id="{C25E663F-BB64-6FE0-054C-F6DFA76E60A5}"/>
                </a:ext>
              </a:extLst>
            </p:cNvPr>
            <p:cNvSpPr>
              <a:spLocks/>
            </p:cNvSpPr>
            <p:nvPr/>
          </p:nvSpPr>
          <p:spPr bwMode="auto">
            <a:xfrm>
              <a:off x="10067417" y="3721064"/>
              <a:ext cx="14756" cy="12775"/>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64" name="Freeform 436">
              <a:extLst>
                <a:ext uri="{FF2B5EF4-FFF2-40B4-BE49-F238E27FC236}">
                  <a16:creationId xmlns:a16="http://schemas.microsoft.com/office/drawing/2014/main" id="{25635F63-E002-33F6-3B47-7EC4091BFA92}"/>
                </a:ext>
              </a:extLst>
            </p:cNvPr>
            <p:cNvSpPr>
              <a:spLocks/>
            </p:cNvSpPr>
            <p:nvPr/>
          </p:nvSpPr>
          <p:spPr bwMode="auto">
            <a:xfrm>
              <a:off x="10102292" y="3679898"/>
              <a:ext cx="8049" cy="7098"/>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65" name="Freeform 437">
              <a:extLst>
                <a:ext uri="{FF2B5EF4-FFF2-40B4-BE49-F238E27FC236}">
                  <a16:creationId xmlns:a16="http://schemas.microsoft.com/office/drawing/2014/main" id="{34322473-5741-F503-E447-CD477A4363E5}"/>
                </a:ext>
              </a:extLst>
            </p:cNvPr>
            <p:cNvSpPr>
              <a:spLocks/>
            </p:cNvSpPr>
            <p:nvPr/>
          </p:nvSpPr>
          <p:spPr bwMode="auto">
            <a:xfrm>
              <a:off x="9996323" y="3766486"/>
              <a:ext cx="8049" cy="4258"/>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66" name="Freeform 438">
              <a:extLst>
                <a:ext uri="{FF2B5EF4-FFF2-40B4-BE49-F238E27FC236}">
                  <a16:creationId xmlns:a16="http://schemas.microsoft.com/office/drawing/2014/main" id="{BB69F595-11D3-77F5-6EE9-582A04DC06CC}"/>
                </a:ext>
              </a:extLst>
            </p:cNvPr>
            <p:cNvSpPr>
              <a:spLocks/>
            </p:cNvSpPr>
            <p:nvPr/>
          </p:nvSpPr>
          <p:spPr bwMode="auto">
            <a:xfrm>
              <a:off x="9921208" y="3750872"/>
              <a:ext cx="46948" cy="69554"/>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67" name="Freeform 439">
              <a:extLst>
                <a:ext uri="{FF2B5EF4-FFF2-40B4-BE49-F238E27FC236}">
                  <a16:creationId xmlns:a16="http://schemas.microsoft.com/office/drawing/2014/main" id="{90601C49-0B63-D0E3-6766-A52B7C30F660}"/>
                </a:ext>
              </a:extLst>
            </p:cNvPr>
            <p:cNvSpPr>
              <a:spLocks/>
            </p:cNvSpPr>
            <p:nvPr/>
          </p:nvSpPr>
          <p:spPr bwMode="auto">
            <a:xfrm>
              <a:off x="9689150" y="3867268"/>
              <a:ext cx="54996" cy="41164"/>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68" name="Freeform 440">
              <a:extLst>
                <a:ext uri="{FF2B5EF4-FFF2-40B4-BE49-F238E27FC236}">
                  <a16:creationId xmlns:a16="http://schemas.microsoft.com/office/drawing/2014/main" id="{DEF34B69-D888-2DDD-046D-9B0754AA2B1E}"/>
                </a:ext>
              </a:extLst>
            </p:cNvPr>
            <p:cNvSpPr>
              <a:spLocks/>
            </p:cNvSpPr>
            <p:nvPr/>
          </p:nvSpPr>
          <p:spPr bwMode="auto">
            <a:xfrm>
              <a:off x="9913159" y="3895658"/>
              <a:ext cx="79141" cy="117816"/>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69" name="Freeform 441">
              <a:extLst>
                <a:ext uri="{FF2B5EF4-FFF2-40B4-BE49-F238E27FC236}">
                  <a16:creationId xmlns:a16="http://schemas.microsoft.com/office/drawing/2014/main" id="{352DF665-2161-9D8D-EFF1-FAFCFECD2B19}"/>
                </a:ext>
              </a:extLst>
            </p:cNvPr>
            <p:cNvSpPr>
              <a:spLocks/>
            </p:cNvSpPr>
            <p:nvPr/>
          </p:nvSpPr>
          <p:spPr bwMode="auto">
            <a:xfrm>
              <a:off x="9980228" y="3996440"/>
              <a:ext cx="24144" cy="32648"/>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70" name="Freeform 442">
              <a:extLst>
                <a:ext uri="{FF2B5EF4-FFF2-40B4-BE49-F238E27FC236}">
                  <a16:creationId xmlns:a16="http://schemas.microsoft.com/office/drawing/2014/main" id="{BF0B6440-BF84-2A70-7133-362B24592B1B}"/>
                </a:ext>
              </a:extLst>
            </p:cNvPr>
            <p:cNvSpPr>
              <a:spLocks/>
            </p:cNvSpPr>
            <p:nvPr/>
          </p:nvSpPr>
          <p:spPr bwMode="auto">
            <a:xfrm>
              <a:off x="9996323" y="4024829"/>
              <a:ext cx="38899" cy="55360"/>
            </a:xfrm>
            <a:custGeom>
              <a:avLst/>
              <a:gdLst>
                <a:gd name="T0" fmla="*/ 4 w 10"/>
                <a:gd name="T1" fmla="*/ 0 h 13"/>
                <a:gd name="T2" fmla="*/ 2 w 10"/>
                <a:gd name="T3" fmla="*/ 1 h 13"/>
                <a:gd name="T4" fmla="*/ 4 w 10"/>
                <a:gd name="T5" fmla="*/ 4 h 13"/>
                <a:gd name="T6" fmla="*/ 4 w 10"/>
                <a:gd name="T7" fmla="*/ 9 h 13"/>
                <a:gd name="T8" fmla="*/ 5 w 10"/>
                <a:gd name="T9" fmla="*/ 13 h 13"/>
                <a:gd name="T10" fmla="*/ 5 w 10"/>
                <a:gd name="T11" fmla="*/ 11 h 13"/>
                <a:gd name="T12" fmla="*/ 9 w 10"/>
                <a:gd name="T13" fmla="*/ 8 h 13"/>
                <a:gd name="T14" fmla="*/ 8 w 10"/>
                <a:gd name="T15" fmla="*/ 6 h 13"/>
                <a:gd name="T16" fmla="*/ 9 w 10"/>
                <a:gd name="T17" fmla="*/ 5 h 13"/>
                <a:gd name="T18" fmla="*/ 7 w 10"/>
                <a:gd name="T19" fmla="*/ 1 h 13"/>
                <a:gd name="T20" fmla="*/ 4 w 10"/>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
                  <a:moveTo>
                    <a:pt x="4" y="0"/>
                  </a:moveTo>
                  <a:cubicBezTo>
                    <a:pt x="3" y="0"/>
                    <a:pt x="4" y="0"/>
                    <a:pt x="2" y="1"/>
                  </a:cubicBezTo>
                  <a:cubicBezTo>
                    <a:pt x="1" y="2"/>
                    <a:pt x="3" y="3"/>
                    <a:pt x="4" y="4"/>
                  </a:cubicBezTo>
                  <a:cubicBezTo>
                    <a:pt x="5" y="6"/>
                    <a:pt x="0" y="7"/>
                    <a:pt x="4" y="9"/>
                  </a:cubicBezTo>
                  <a:cubicBezTo>
                    <a:pt x="5" y="10"/>
                    <a:pt x="3" y="12"/>
                    <a:pt x="5" y="13"/>
                  </a:cubicBezTo>
                  <a:cubicBezTo>
                    <a:pt x="6" y="13"/>
                    <a:pt x="6" y="12"/>
                    <a:pt x="5" y="11"/>
                  </a:cubicBezTo>
                  <a:cubicBezTo>
                    <a:pt x="3" y="5"/>
                    <a:pt x="9" y="10"/>
                    <a:pt x="9" y="8"/>
                  </a:cubicBezTo>
                  <a:cubicBezTo>
                    <a:pt x="9" y="7"/>
                    <a:pt x="7" y="6"/>
                    <a:pt x="8" y="6"/>
                  </a:cubicBezTo>
                  <a:cubicBezTo>
                    <a:pt x="8" y="5"/>
                    <a:pt x="10" y="6"/>
                    <a:pt x="9" y="5"/>
                  </a:cubicBezTo>
                  <a:cubicBezTo>
                    <a:pt x="8" y="4"/>
                    <a:pt x="6" y="3"/>
                    <a:pt x="7" y="1"/>
                  </a:cubicBezTo>
                  <a:cubicBezTo>
                    <a:pt x="7" y="0"/>
                    <a:pt x="5" y="0"/>
                    <a:pt x="4"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71" name="Freeform 443">
              <a:extLst>
                <a:ext uri="{FF2B5EF4-FFF2-40B4-BE49-F238E27FC236}">
                  <a16:creationId xmlns:a16="http://schemas.microsoft.com/office/drawing/2014/main" id="{CA25EBEF-4D4B-90E2-75E1-470FB55EA8B8}"/>
                </a:ext>
              </a:extLst>
            </p:cNvPr>
            <p:cNvSpPr>
              <a:spLocks/>
            </p:cNvSpPr>
            <p:nvPr/>
          </p:nvSpPr>
          <p:spPr bwMode="auto">
            <a:xfrm>
              <a:off x="9925230" y="4000699"/>
              <a:ext cx="24144" cy="32648"/>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72" name="Freeform 444">
              <a:extLst>
                <a:ext uri="{FF2B5EF4-FFF2-40B4-BE49-F238E27FC236}">
                  <a16:creationId xmlns:a16="http://schemas.microsoft.com/office/drawing/2014/main" id="{026D021F-F5B6-BBF3-C61F-65123765D7B0}"/>
                </a:ext>
              </a:extLst>
            </p:cNvPr>
            <p:cNvSpPr>
              <a:spLocks/>
            </p:cNvSpPr>
            <p:nvPr/>
          </p:nvSpPr>
          <p:spPr bwMode="auto">
            <a:xfrm>
              <a:off x="9953400" y="4033346"/>
              <a:ext cx="34876" cy="42584"/>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73" name="Freeform 445">
              <a:extLst>
                <a:ext uri="{FF2B5EF4-FFF2-40B4-BE49-F238E27FC236}">
                  <a16:creationId xmlns:a16="http://schemas.microsoft.com/office/drawing/2014/main" id="{C19EB3ED-B493-86AC-339A-4F06D4BD6879}"/>
                </a:ext>
              </a:extLst>
            </p:cNvPr>
            <p:cNvSpPr>
              <a:spLocks/>
            </p:cNvSpPr>
            <p:nvPr/>
          </p:nvSpPr>
          <p:spPr bwMode="auto">
            <a:xfrm>
              <a:off x="9961449" y="4058896"/>
              <a:ext cx="26828" cy="45422"/>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74" name="Freeform 446">
              <a:extLst>
                <a:ext uri="{FF2B5EF4-FFF2-40B4-BE49-F238E27FC236}">
                  <a16:creationId xmlns:a16="http://schemas.microsoft.com/office/drawing/2014/main" id="{6E6CC236-2519-93EA-33E3-3B009A5F011B}"/>
                </a:ext>
              </a:extLst>
            </p:cNvPr>
            <p:cNvSpPr>
              <a:spLocks/>
            </p:cNvSpPr>
            <p:nvPr/>
          </p:nvSpPr>
          <p:spPr bwMode="auto">
            <a:xfrm>
              <a:off x="9984251" y="4054638"/>
              <a:ext cx="16097" cy="32648"/>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75" name="Freeform 447">
              <a:extLst>
                <a:ext uri="{FF2B5EF4-FFF2-40B4-BE49-F238E27FC236}">
                  <a16:creationId xmlns:a16="http://schemas.microsoft.com/office/drawing/2014/main" id="{08B73FA8-4584-E261-EDAC-71BDBA988A1D}"/>
                </a:ext>
              </a:extLst>
            </p:cNvPr>
            <p:cNvSpPr>
              <a:spLocks/>
            </p:cNvSpPr>
            <p:nvPr/>
          </p:nvSpPr>
          <p:spPr bwMode="auto">
            <a:xfrm>
              <a:off x="9992300" y="4075930"/>
              <a:ext cx="24144" cy="15615"/>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76" name="Freeform 448">
              <a:extLst>
                <a:ext uri="{FF2B5EF4-FFF2-40B4-BE49-F238E27FC236}">
                  <a16:creationId xmlns:a16="http://schemas.microsoft.com/office/drawing/2014/main" id="{8590B949-0C6A-AD34-5B66-3DFFBA99F0FD}"/>
                </a:ext>
              </a:extLst>
            </p:cNvPr>
            <p:cNvSpPr>
              <a:spLocks/>
            </p:cNvSpPr>
            <p:nvPr/>
          </p:nvSpPr>
          <p:spPr bwMode="auto">
            <a:xfrm>
              <a:off x="9992300" y="4087287"/>
              <a:ext cx="54996" cy="88008"/>
            </a:xfrm>
            <a:custGeom>
              <a:avLst/>
              <a:gdLst>
                <a:gd name="T0" fmla="*/ 10 w 14"/>
                <a:gd name="T1" fmla="*/ 0 h 21"/>
                <a:gd name="T2" fmla="*/ 9 w 14"/>
                <a:gd name="T3" fmla="*/ 2 h 21"/>
                <a:gd name="T4" fmla="*/ 7 w 14"/>
                <a:gd name="T5" fmla="*/ 4 h 21"/>
                <a:gd name="T6" fmla="*/ 3 w 14"/>
                <a:gd name="T7" fmla="*/ 6 h 21"/>
                <a:gd name="T8" fmla="*/ 2 w 14"/>
                <a:gd name="T9" fmla="*/ 11 h 21"/>
                <a:gd name="T10" fmla="*/ 2 w 14"/>
                <a:gd name="T11" fmla="*/ 14 h 21"/>
                <a:gd name="T12" fmla="*/ 3 w 14"/>
                <a:gd name="T13" fmla="*/ 18 h 21"/>
                <a:gd name="T14" fmla="*/ 8 w 14"/>
                <a:gd name="T15" fmla="*/ 19 h 21"/>
                <a:gd name="T16" fmla="*/ 8 w 14"/>
                <a:gd name="T17" fmla="*/ 16 h 21"/>
                <a:gd name="T18" fmla="*/ 10 w 14"/>
                <a:gd name="T19" fmla="*/ 12 h 21"/>
                <a:gd name="T20" fmla="*/ 12 w 14"/>
                <a:gd name="T21" fmla="*/ 17 h 21"/>
                <a:gd name="T22" fmla="*/ 13 w 14"/>
                <a:gd name="T23" fmla="*/ 14 h 21"/>
                <a:gd name="T24" fmla="*/ 13 w 14"/>
                <a:gd name="T25" fmla="*/ 10 h 21"/>
                <a:gd name="T26" fmla="*/ 10 w 14"/>
                <a:gd name="T27" fmla="*/ 0 h 21"/>
                <a:gd name="T28" fmla="*/ 10 w 14"/>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0" y="0"/>
                  </a:moveTo>
                  <a:cubicBezTo>
                    <a:pt x="9" y="0"/>
                    <a:pt x="9" y="1"/>
                    <a:pt x="9" y="2"/>
                  </a:cubicBezTo>
                  <a:cubicBezTo>
                    <a:pt x="9" y="3"/>
                    <a:pt x="9" y="3"/>
                    <a:pt x="7" y="4"/>
                  </a:cubicBezTo>
                  <a:cubicBezTo>
                    <a:pt x="6" y="4"/>
                    <a:pt x="4" y="6"/>
                    <a:pt x="3" y="6"/>
                  </a:cubicBezTo>
                  <a:cubicBezTo>
                    <a:pt x="1" y="9"/>
                    <a:pt x="0" y="9"/>
                    <a:pt x="2" y="11"/>
                  </a:cubicBezTo>
                  <a:cubicBezTo>
                    <a:pt x="3" y="12"/>
                    <a:pt x="2" y="13"/>
                    <a:pt x="2" y="14"/>
                  </a:cubicBezTo>
                  <a:cubicBezTo>
                    <a:pt x="1" y="16"/>
                    <a:pt x="2" y="17"/>
                    <a:pt x="3" y="18"/>
                  </a:cubicBezTo>
                  <a:cubicBezTo>
                    <a:pt x="5" y="19"/>
                    <a:pt x="7" y="19"/>
                    <a:pt x="8" y="19"/>
                  </a:cubicBezTo>
                  <a:cubicBezTo>
                    <a:pt x="11" y="21"/>
                    <a:pt x="9" y="18"/>
                    <a:pt x="8" y="16"/>
                  </a:cubicBezTo>
                  <a:cubicBezTo>
                    <a:pt x="8" y="16"/>
                    <a:pt x="8" y="12"/>
                    <a:pt x="10" y="12"/>
                  </a:cubicBezTo>
                  <a:cubicBezTo>
                    <a:pt x="11" y="12"/>
                    <a:pt x="11" y="17"/>
                    <a:pt x="12" y="17"/>
                  </a:cubicBezTo>
                  <a:cubicBezTo>
                    <a:pt x="12" y="17"/>
                    <a:pt x="13" y="14"/>
                    <a:pt x="13" y="14"/>
                  </a:cubicBezTo>
                  <a:cubicBezTo>
                    <a:pt x="14" y="12"/>
                    <a:pt x="14" y="11"/>
                    <a:pt x="13" y="10"/>
                  </a:cubicBezTo>
                  <a:cubicBezTo>
                    <a:pt x="13" y="7"/>
                    <a:pt x="13" y="1"/>
                    <a:pt x="10" y="0"/>
                  </a:cubicBezTo>
                  <a:cubicBezTo>
                    <a:pt x="9" y="0"/>
                    <a:pt x="10" y="1"/>
                    <a:pt x="10"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77" name="Freeform 449">
              <a:extLst>
                <a:ext uri="{FF2B5EF4-FFF2-40B4-BE49-F238E27FC236}">
                  <a16:creationId xmlns:a16="http://schemas.microsoft.com/office/drawing/2014/main" id="{A1CE13B7-BDDD-6EF5-4907-7435D0B79F42}"/>
                </a:ext>
              </a:extLst>
            </p:cNvPr>
            <p:cNvSpPr>
              <a:spLocks/>
            </p:cNvSpPr>
            <p:nvPr/>
          </p:nvSpPr>
          <p:spPr bwMode="auto">
            <a:xfrm>
              <a:off x="9957424" y="4104320"/>
              <a:ext cx="46948" cy="42584"/>
            </a:xfrm>
            <a:custGeom>
              <a:avLst/>
              <a:gdLst>
                <a:gd name="T0" fmla="*/ 8 w 12"/>
                <a:gd name="T1" fmla="*/ 1 h 10"/>
                <a:gd name="T2" fmla="*/ 2 w 12"/>
                <a:gd name="T3" fmla="*/ 4 h 10"/>
                <a:gd name="T4" fmla="*/ 0 w 12"/>
                <a:gd name="T5" fmla="*/ 10 h 10"/>
                <a:gd name="T6" fmla="*/ 2 w 12"/>
                <a:gd name="T7" fmla="*/ 6 h 10"/>
                <a:gd name="T8" fmla="*/ 4 w 12"/>
                <a:gd name="T9" fmla="*/ 6 h 10"/>
                <a:gd name="T10" fmla="*/ 6 w 12"/>
                <a:gd name="T11" fmla="*/ 7 h 10"/>
                <a:gd name="T12" fmla="*/ 8 w 12"/>
                <a:gd name="T13" fmla="*/ 7 h 10"/>
                <a:gd name="T14" fmla="*/ 8 w 12"/>
                <a:gd name="T15" fmla="*/ 5 h 10"/>
                <a:gd name="T16" fmla="*/ 8 w 12"/>
                <a:gd name="T17" fmla="*/ 1 h 10"/>
                <a:gd name="T18" fmla="*/ 8 w 12"/>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8" y="1"/>
                  </a:moveTo>
                  <a:cubicBezTo>
                    <a:pt x="6" y="0"/>
                    <a:pt x="5" y="4"/>
                    <a:pt x="2" y="4"/>
                  </a:cubicBezTo>
                  <a:cubicBezTo>
                    <a:pt x="0" y="5"/>
                    <a:pt x="0" y="9"/>
                    <a:pt x="0" y="10"/>
                  </a:cubicBezTo>
                  <a:cubicBezTo>
                    <a:pt x="1" y="9"/>
                    <a:pt x="1" y="7"/>
                    <a:pt x="2" y="6"/>
                  </a:cubicBezTo>
                  <a:cubicBezTo>
                    <a:pt x="2" y="6"/>
                    <a:pt x="4" y="5"/>
                    <a:pt x="4" y="6"/>
                  </a:cubicBezTo>
                  <a:cubicBezTo>
                    <a:pt x="4" y="7"/>
                    <a:pt x="6" y="7"/>
                    <a:pt x="6" y="7"/>
                  </a:cubicBezTo>
                  <a:cubicBezTo>
                    <a:pt x="7" y="7"/>
                    <a:pt x="7" y="8"/>
                    <a:pt x="8" y="7"/>
                  </a:cubicBezTo>
                  <a:cubicBezTo>
                    <a:pt x="8" y="7"/>
                    <a:pt x="8" y="5"/>
                    <a:pt x="8" y="5"/>
                  </a:cubicBezTo>
                  <a:cubicBezTo>
                    <a:pt x="9" y="3"/>
                    <a:pt x="11" y="2"/>
                    <a:pt x="8" y="1"/>
                  </a:cubicBezTo>
                  <a:cubicBezTo>
                    <a:pt x="7" y="1"/>
                    <a:pt x="12" y="3"/>
                    <a:pt x="8"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78" name="Freeform 450">
              <a:extLst>
                <a:ext uri="{FF2B5EF4-FFF2-40B4-BE49-F238E27FC236}">
                  <a16:creationId xmlns:a16="http://schemas.microsoft.com/office/drawing/2014/main" id="{97D8FA9D-1D4B-6228-6EEC-D545E7CB0396}"/>
                </a:ext>
              </a:extLst>
            </p:cNvPr>
            <p:cNvSpPr>
              <a:spLocks/>
            </p:cNvSpPr>
            <p:nvPr/>
          </p:nvSpPr>
          <p:spPr bwMode="auto">
            <a:xfrm>
              <a:off x="9862186" y="4063155"/>
              <a:ext cx="46948" cy="49681"/>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79" name="Freeform 451">
              <a:extLst>
                <a:ext uri="{FF2B5EF4-FFF2-40B4-BE49-F238E27FC236}">
                  <a16:creationId xmlns:a16="http://schemas.microsoft.com/office/drawing/2014/main" id="{B0196C5F-4B49-9E63-4560-FDBCCBAA9107}"/>
                </a:ext>
              </a:extLst>
            </p:cNvPr>
            <p:cNvSpPr>
              <a:spLocks/>
            </p:cNvSpPr>
            <p:nvPr/>
          </p:nvSpPr>
          <p:spPr bwMode="auto">
            <a:xfrm>
              <a:off x="10000348" y="4000699"/>
              <a:ext cx="8049" cy="4258"/>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80" name="Freeform 452">
              <a:extLst>
                <a:ext uri="{FF2B5EF4-FFF2-40B4-BE49-F238E27FC236}">
                  <a16:creationId xmlns:a16="http://schemas.microsoft.com/office/drawing/2014/main" id="{0E3B9B0C-A8AC-7C40-BE20-C19C8B6DFC4A}"/>
                </a:ext>
              </a:extLst>
            </p:cNvPr>
            <p:cNvSpPr>
              <a:spLocks/>
            </p:cNvSpPr>
            <p:nvPr/>
          </p:nvSpPr>
          <p:spPr bwMode="auto">
            <a:xfrm>
              <a:off x="9430263" y="4171035"/>
              <a:ext cx="219986" cy="242730"/>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81" name="Freeform 453">
              <a:extLst>
                <a:ext uri="{FF2B5EF4-FFF2-40B4-BE49-F238E27FC236}">
                  <a16:creationId xmlns:a16="http://schemas.microsoft.com/office/drawing/2014/main" id="{7C9CCE4D-581F-A9CD-1453-828E1480FE6D}"/>
                </a:ext>
              </a:extLst>
            </p:cNvPr>
            <p:cNvSpPr>
              <a:spLocks/>
            </p:cNvSpPr>
            <p:nvPr/>
          </p:nvSpPr>
          <p:spPr bwMode="auto">
            <a:xfrm>
              <a:off x="9469162" y="4259044"/>
              <a:ext cx="20120" cy="21293"/>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82" name="Freeform 454">
              <a:extLst>
                <a:ext uri="{FF2B5EF4-FFF2-40B4-BE49-F238E27FC236}">
                  <a16:creationId xmlns:a16="http://schemas.microsoft.com/office/drawing/2014/main" id="{421E7095-AFE7-1EA5-1899-3321572E3D25}"/>
                </a:ext>
              </a:extLst>
            </p:cNvPr>
            <p:cNvSpPr>
              <a:spLocks/>
            </p:cNvSpPr>
            <p:nvPr/>
          </p:nvSpPr>
          <p:spPr bwMode="auto">
            <a:xfrm>
              <a:off x="9497332" y="4308725"/>
              <a:ext cx="18779" cy="21293"/>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83" name="Freeform 455">
              <a:extLst>
                <a:ext uri="{FF2B5EF4-FFF2-40B4-BE49-F238E27FC236}">
                  <a16:creationId xmlns:a16="http://schemas.microsoft.com/office/drawing/2014/main" id="{CADBE9CE-E8F1-0210-0F2E-A0F81C91F90A}"/>
                </a:ext>
              </a:extLst>
            </p:cNvPr>
            <p:cNvSpPr>
              <a:spLocks/>
            </p:cNvSpPr>
            <p:nvPr/>
          </p:nvSpPr>
          <p:spPr bwMode="auto">
            <a:xfrm>
              <a:off x="9630129" y="4321499"/>
              <a:ext cx="28169" cy="29809"/>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84" name="Freeform 456">
              <a:extLst>
                <a:ext uri="{FF2B5EF4-FFF2-40B4-BE49-F238E27FC236}">
                  <a16:creationId xmlns:a16="http://schemas.microsoft.com/office/drawing/2014/main" id="{D93F38CE-B8DF-2ED9-3332-42C663A4EDD5}"/>
                </a:ext>
              </a:extLst>
            </p:cNvPr>
            <p:cNvSpPr>
              <a:spLocks/>
            </p:cNvSpPr>
            <p:nvPr/>
          </p:nvSpPr>
          <p:spPr bwMode="auto">
            <a:xfrm>
              <a:off x="9674394" y="4342791"/>
              <a:ext cx="14756" cy="15615"/>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85" name="Freeform 457">
              <a:extLst>
                <a:ext uri="{FF2B5EF4-FFF2-40B4-BE49-F238E27FC236}">
                  <a16:creationId xmlns:a16="http://schemas.microsoft.com/office/drawing/2014/main" id="{013A9436-6435-DB4B-D73B-37143929F6DF}"/>
                </a:ext>
              </a:extLst>
            </p:cNvPr>
            <p:cNvSpPr>
              <a:spLocks/>
            </p:cNvSpPr>
            <p:nvPr/>
          </p:nvSpPr>
          <p:spPr bwMode="auto">
            <a:xfrm>
              <a:off x="9634152" y="4413765"/>
              <a:ext cx="181086" cy="62456"/>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86" name="Freeform 458">
              <a:extLst>
                <a:ext uri="{FF2B5EF4-FFF2-40B4-BE49-F238E27FC236}">
                  <a16:creationId xmlns:a16="http://schemas.microsoft.com/office/drawing/2014/main" id="{9F7EE73F-DEDE-B00C-1D96-327881329C74}"/>
                </a:ext>
              </a:extLst>
            </p:cNvPr>
            <p:cNvSpPr>
              <a:spLocks/>
            </p:cNvSpPr>
            <p:nvPr/>
          </p:nvSpPr>
          <p:spPr bwMode="auto">
            <a:xfrm>
              <a:off x="9768290" y="4429378"/>
              <a:ext cx="30852" cy="12775"/>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87" name="Freeform 459">
              <a:extLst>
                <a:ext uri="{FF2B5EF4-FFF2-40B4-BE49-F238E27FC236}">
                  <a16:creationId xmlns:a16="http://schemas.microsoft.com/office/drawing/2014/main" id="{0F884D4F-EF7D-A5DF-545B-6EF5C2F130ED}"/>
                </a:ext>
              </a:extLst>
            </p:cNvPr>
            <p:cNvSpPr>
              <a:spLocks/>
            </p:cNvSpPr>
            <p:nvPr/>
          </p:nvSpPr>
          <p:spPr bwMode="auto">
            <a:xfrm>
              <a:off x="9811214" y="4459187"/>
              <a:ext cx="24144" cy="17034"/>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88" name="Freeform 460">
              <a:extLst>
                <a:ext uri="{FF2B5EF4-FFF2-40B4-BE49-F238E27FC236}">
                  <a16:creationId xmlns:a16="http://schemas.microsoft.com/office/drawing/2014/main" id="{20F64FE8-29F6-1BB0-4505-BB3FE02A5ABE}"/>
                </a:ext>
              </a:extLst>
            </p:cNvPr>
            <p:cNvSpPr>
              <a:spLocks/>
            </p:cNvSpPr>
            <p:nvPr/>
          </p:nvSpPr>
          <p:spPr bwMode="auto">
            <a:xfrm>
              <a:off x="9835359" y="4463445"/>
              <a:ext cx="18779" cy="12775"/>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89" name="Freeform 461">
              <a:extLst>
                <a:ext uri="{FF2B5EF4-FFF2-40B4-BE49-F238E27FC236}">
                  <a16:creationId xmlns:a16="http://schemas.microsoft.com/office/drawing/2014/main" id="{1C542D19-5CFB-B4CE-ADE1-4B2D08C1D47D}"/>
                </a:ext>
              </a:extLst>
            </p:cNvPr>
            <p:cNvSpPr>
              <a:spLocks/>
            </p:cNvSpPr>
            <p:nvPr/>
          </p:nvSpPr>
          <p:spPr bwMode="auto">
            <a:xfrm>
              <a:off x="9850113" y="4463445"/>
              <a:ext cx="28169" cy="17034"/>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90" name="Freeform 462">
              <a:extLst>
                <a:ext uri="{FF2B5EF4-FFF2-40B4-BE49-F238E27FC236}">
                  <a16:creationId xmlns:a16="http://schemas.microsoft.com/office/drawing/2014/main" id="{1B015C86-217F-357F-CA37-E98885D7ADF7}"/>
                </a:ext>
              </a:extLst>
            </p:cNvPr>
            <p:cNvSpPr>
              <a:spLocks/>
            </p:cNvSpPr>
            <p:nvPr/>
          </p:nvSpPr>
          <p:spPr bwMode="auto">
            <a:xfrm>
              <a:off x="9870234" y="4459187"/>
              <a:ext cx="32193" cy="21293"/>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91" name="Freeform 463">
              <a:extLst>
                <a:ext uri="{FF2B5EF4-FFF2-40B4-BE49-F238E27FC236}">
                  <a16:creationId xmlns:a16="http://schemas.microsoft.com/office/drawing/2014/main" id="{CAAB6DA1-C887-BB06-2B92-D5E38DF784A0}"/>
                </a:ext>
              </a:extLst>
            </p:cNvPr>
            <p:cNvSpPr>
              <a:spLocks/>
            </p:cNvSpPr>
            <p:nvPr/>
          </p:nvSpPr>
          <p:spPr bwMode="auto">
            <a:xfrm>
              <a:off x="9913159" y="4463445"/>
              <a:ext cx="48289" cy="17034"/>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92" name="Freeform 464">
              <a:extLst>
                <a:ext uri="{FF2B5EF4-FFF2-40B4-BE49-F238E27FC236}">
                  <a16:creationId xmlns:a16="http://schemas.microsoft.com/office/drawing/2014/main" id="{7A6C233E-E956-6AB8-DE9F-B139B283BED4}"/>
                </a:ext>
              </a:extLst>
            </p:cNvPr>
            <p:cNvSpPr>
              <a:spLocks/>
            </p:cNvSpPr>
            <p:nvPr/>
          </p:nvSpPr>
          <p:spPr bwMode="auto">
            <a:xfrm>
              <a:off x="9898404" y="4487577"/>
              <a:ext cx="42923" cy="25550"/>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93" name="Freeform 465">
              <a:extLst>
                <a:ext uri="{FF2B5EF4-FFF2-40B4-BE49-F238E27FC236}">
                  <a16:creationId xmlns:a16="http://schemas.microsoft.com/office/drawing/2014/main" id="{E86BBC58-C73C-E0E3-CEFE-4BC5FAE06AFA}"/>
                </a:ext>
              </a:extLst>
            </p:cNvPr>
            <p:cNvSpPr>
              <a:spLocks/>
            </p:cNvSpPr>
            <p:nvPr/>
          </p:nvSpPr>
          <p:spPr bwMode="auto">
            <a:xfrm>
              <a:off x="10035223" y="4354147"/>
              <a:ext cx="24144" cy="17034"/>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94" name="Freeform 466">
              <a:extLst>
                <a:ext uri="{FF2B5EF4-FFF2-40B4-BE49-F238E27FC236}">
                  <a16:creationId xmlns:a16="http://schemas.microsoft.com/office/drawing/2014/main" id="{98A745D9-BB15-9F04-9212-EA215AD0C523}"/>
                </a:ext>
              </a:extLst>
            </p:cNvPr>
            <p:cNvSpPr>
              <a:spLocks/>
            </p:cNvSpPr>
            <p:nvPr/>
          </p:nvSpPr>
          <p:spPr bwMode="auto">
            <a:xfrm>
              <a:off x="10075465" y="4351309"/>
              <a:ext cx="59020" cy="19873"/>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95" name="Freeform 467">
              <a:extLst>
                <a:ext uri="{FF2B5EF4-FFF2-40B4-BE49-F238E27FC236}">
                  <a16:creationId xmlns:a16="http://schemas.microsoft.com/office/drawing/2014/main" id="{D6B37537-2A77-A543-6EB0-C66414B1BE5F}"/>
                </a:ext>
              </a:extLst>
            </p:cNvPr>
            <p:cNvSpPr>
              <a:spLocks/>
            </p:cNvSpPr>
            <p:nvPr/>
          </p:nvSpPr>
          <p:spPr bwMode="auto">
            <a:xfrm>
              <a:off x="9894379" y="4254783"/>
              <a:ext cx="126090" cy="150463"/>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96" name="Freeform 468">
              <a:extLst>
                <a:ext uri="{FF2B5EF4-FFF2-40B4-BE49-F238E27FC236}">
                  <a16:creationId xmlns:a16="http://schemas.microsoft.com/office/drawing/2014/main" id="{DDD1B7CB-23CE-B3C3-BA55-41DB5732D4EF}"/>
                </a:ext>
              </a:extLst>
            </p:cNvPr>
            <p:cNvSpPr>
              <a:spLocks/>
            </p:cNvSpPr>
            <p:nvPr/>
          </p:nvSpPr>
          <p:spPr bwMode="auto">
            <a:xfrm>
              <a:off x="10063392" y="4246266"/>
              <a:ext cx="30852" cy="62456"/>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97" name="Freeform 469">
              <a:extLst>
                <a:ext uri="{FF2B5EF4-FFF2-40B4-BE49-F238E27FC236}">
                  <a16:creationId xmlns:a16="http://schemas.microsoft.com/office/drawing/2014/main" id="{14390FCE-6722-0A1E-CFAA-2BC3916F39C1}"/>
                </a:ext>
              </a:extLst>
            </p:cNvPr>
            <p:cNvSpPr>
              <a:spLocks/>
            </p:cNvSpPr>
            <p:nvPr/>
          </p:nvSpPr>
          <p:spPr bwMode="auto">
            <a:xfrm>
              <a:off x="10079490" y="4237751"/>
              <a:ext cx="10731" cy="8517"/>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98" name="Freeform 485">
              <a:extLst>
                <a:ext uri="{FF2B5EF4-FFF2-40B4-BE49-F238E27FC236}">
                  <a16:creationId xmlns:a16="http://schemas.microsoft.com/office/drawing/2014/main" id="{3A8AEAD9-75FC-7F89-32A4-1C3F5A14BA33}"/>
                </a:ext>
              </a:extLst>
            </p:cNvPr>
            <p:cNvSpPr>
              <a:spLocks/>
            </p:cNvSpPr>
            <p:nvPr/>
          </p:nvSpPr>
          <p:spPr bwMode="auto">
            <a:xfrm>
              <a:off x="9155281" y="4087287"/>
              <a:ext cx="42923" cy="75233"/>
            </a:xfrm>
            <a:custGeom>
              <a:avLst/>
              <a:gdLst>
                <a:gd name="T0" fmla="*/ 2 w 11"/>
                <a:gd name="T1" fmla="*/ 0 h 18"/>
                <a:gd name="T2" fmla="*/ 1 w 11"/>
                <a:gd name="T3" fmla="*/ 0 h 18"/>
                <a:gd name="T4" fmla="*/ 1 w 11"/>
                <a:gd name="T5" fmla="*/ 3 h 18"/>
                <a:gd name="T6" fmla="*/ 0 w 11"/>
                <a:gd name="T7" fmla="*/ 8 h 18"/>
                <a:gd name="T8" fmla="*/ 4 w 11"/>
                <a:gd name="T9" fmla="*/ 18 h 18"/>
                <a:gd name="T10" fmla="*/ 9 w 11"/>
                <a:gd name="T11" fmla="*/ 15 h 18"/>
                <a:gd name="T12" fmla="*/ 9 w 11"/>
                <a:gd name="T13" fmla="*/ 8 h 18"/>
                <a:gd name="T14" fmla="*/ 2 w 11"/>
                <a:gd name="T15" fmla="*/ 0 h 18"/>
                <a:gd name="T16" fmla="*/ 2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2" y="0"/>
                  </a:moveTo>
                  <a:cubicBezTo>
                    <a:pt x="2" y="0"/>
                    <a:pt x="2" y="0"/>
                    <a:pt x="1" y="0"/>
                  </a:cubicBezTo>
                  <a:cubicBezTo>
                    <a:pt x="1" y="0"/>
                    <a:pt x="1" y="3"/>
                    <a:pt x="1" y="3"/>
                  </a:cubicBezTo>
                  <a:cubicBezTo>
                    <a:pt x="1" y="5"/>
                    <a:pt x="0" y="6"/>
                    <a:pt x="0" y="8"/>
                  </a:cubicBezTo>
                  <a:cubicBezTo>
                    <a:pt x="0" y="11"/>
                    <a:pt x="0" y="18"/>
                    <a:pt x="4" y="18"/>
                  </a:cubicBezTo>
                  <a:cubicBezTo>
                    <a:pt x="6" y="18"/>
                    <a:pt x="9" y="17"/>
                    <a:pt x="9" y="15"/>
                  </a:cubicBezTo>
                  <a:cubicBezTo>
                    <a:pt x="11" y="13"/>
                    <a:pt x="9" y="10"/>
                    <a:pt x="9" y="8"/>
                  </a:cubicBezTo>
                  <a:cubicBezTo>
                    <a:pt x="7" y="6"/>
                    <a:pt x="5" y="0"/>
                    <a:pt x="2" y="0"/>
                  </a:cubicBezTo>
                  <a:cubicBezTo>
                    <a:pt x="1" y="0"/>
                    <a:pt x="3" y="0"/>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99" name="Freeform 487">
              <a:extLst>
                <a:ext uri="{FF2B5EF4-FFF2-40B4-BE49-F238E27FC236}">
                  <a16:creationId xmlns:a16="http://schemas.microsoft.com/office/drawing/2014/main" id="{F454F650-0236-7A86-CF12-871EC7420A17}"/>
                </a:ext>
              </a:extLst>
            </p:cNvPr>
            <p:cNvSpPr>
              <a:spLocks/>
            </p:cNvSpPr>
            <p:nvPr/>
          </p:nvSpPr>
          <p:spPr bwMode="auto">
            <a:xfrm>
              <a:off x="8746161" y="2498897"/>
              <a:ext cx="42923" cy="34067"/>
            </a:xfrm>
            <a:custGeom>
              <a:avLst/>
              <a:gdLst>
                <a:gd name="T0" fmla="*/ 9 w 11"/>
                <a:gd name="T1" fmla="*/ 7 h 8"/>
                <a:gd name="T2" fmla="*/ 8 w 11"/>
                <a:gd name="T3" fmla="*/ 4 h 8"/>
                <a:gd name="T4" fmla="*/ 3 w 11"/>
                <a:gd name="T5" fmla="*/ 0 h 8"/>
                <a:gd name="T6" fmla="*/ 1 w 11"/>
                <a:gd name="T7" fmla="*/ 2 h 8"/>
                <a:gd name="T8" fmla="*/ 3 w 11"/>
                <a:gd name="T9" fmla="*/ 5 h 8"/>
                <a:gd name="T10" fmla="*/ 9 w 11"/>
                <a:gd name="T11" fmla="*/ 7 h 8"/>
                <a:gd name="T12" fmla="*/ 9 w 11"/>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9" y="7"/>
                  </a:moveTo>
                  <a:cubicBezTo>
                    <a:pt x="11" y="8"/>
                    <a:pt x="9" y="5"/>
                    <a:pt x="8" y="4"/>
                  </a:cubicBezTo>
                  <a:cubicBezTo>
                    <a:pt x="7" y="3"/>
                    <a:pt x="4" y="1"/>
                    <a:pt x="3" y="0"/>
                  </a:cubicBezTo>
                  <a:cubicBezTo>
                    <a:pt x="2" y="0"/>
                    <a:pt x="1" y="1"/>
                    <a:pt x="1" y="2"/>
                  </a:cubicBezTo>
                  <a:cubicBezTo>
                    <a:pt x="0" y="3"/>
                    <a:pt x="2" y="4"/>
                    <a:pt x="3" y="5"/>
                  </a:cubicBezTo>
                  <a:cubicBezTo>
                    <a:pt x="5" y="6"/>
                    <a:pt x="7" y="7"/>
                    <a:pt x="9" y="7"/>
                  </a:cubicBezTo>
                  <a:cubicBezTo>
                    <a:pt x="10" y="7"/>
                    <a:pt x="7" y="7"/>
                    <a:pt x="9"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00" name="Freeform 488">
              <a:extLst>
                <a:ext uri="{FF2B5EF4-FFF2-40B4-BE49-F238E27FC236}">
                  <a16:creationId xmlns:a16="http://schemas.microsoft.com/office/drawing/2014/main" id="{8D7330DA-5099-F215-62A2-73245FA785A9}"/>
                </a:ext>
              </a:extLst>
            </p:cNvPr>
            <p:cNvSpPr>
              <a:spLocks/>
            </p:cNvSpPr>
            <p:nvPr/>
          </p:nvSpPr>
          <p:spPr bwMode="auto">
            <a:xfrm>
              <a:off x="8540931" y="2524448"/>
              <a:ext cx="42923" cy="41164"/>
            </a:xfrm>
            <a:custGeom>
              <a:avLst/>
              <a:gdLst>
                <a:gd name="T0" fmla="*/ 10 w 11"/>
                <a:gd name="T1" fmla="*/ 6 h 10"/>
                <a:gd name="T2" fmla="*/ 6 w 11"/>
                <a:gd name="T3" fmla="*/ 10 h 10"/>
                <a:gd name="T4" fmla="*/ 0 w 11"/>
                <a:gd name="T5" fmla="*/ 6 h 10"/>
                <a:gd name="T6" fmla="*/ 10 w 11"/>
                <a:gd name="T7" fmla="*/ 6 h 10"/>
                <a:gd name="T8" fmla="*/ 10 w 11"/>
                <a:gd name="T9" fmla="*/ 6 h 10"/>
              </a:gdLst>
              <a:ahLst/>
              <a:cxnLst>
                <a:cxn ang="0">
                  <a:pos x="T0" y="T1"/>
                </a:cxn>
                <a:cxn ang="0">
                  <a:pos x="T2" y="T3"/>
                </a:cxn>
                <a:cxn ang="0">
                  <a:pos x="T4" y="T5"/>
                </a:cxn>
                <a:cxn ang="0">
                  <a:pos x="T6" y="T7"/>
                </a:cxn>
                <a:cxn ang="0">
                  <a:pos x="T8" y="T9"/>
                </a:cxn>
              </a:cxnLst>
              <a:rect l="0" t="0" r="r" b="b"/>
              <a:pathLst>
                <a:path w="11" h="10">
                  <a:moveTo>
                    <a:pt x="10" y="6"/>
                  </a:moveTo>
                  <a:cubicBezTo>
                    <a:pt x="10" y="8"/>
                    <a:pt x="7" y="9"/>
                    <a:pt x="6" y="10"/>
                  </a:cubicBezTo>
                  <a:cubicBezTo>
                    <a:pt x="4" y="10"/>
                    <a:pt x="0" y="9"/>
                    <a:pt x="0" y="6"/>
                  </a:cubicBezTo>
                  <a:cubicBezTo>
                    <a:pt x="1" y="0"/>
                    <a:pt x="11" y="6"/>
                    <a:pt x="10" y="6"/>
                  </a:cubicBezTo>
                  <a:cubicBezTo>
                    <a:pt x="10" y="7"/>
                    <a:pt x="11" y="5"/>
                    <a:pt x="10"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01" name="Freeform 489">
              <a:extLst>
                <a:ext uri="{FF2B5EF4-FFF2-40B4-BE49-F238E27FC236}">
                  <a16:creationId xmlns:a16="http://schemas.microsoft.com/office/drawing/2014/main" id="{8F2CCCD7-C2A4-3CA6-508A-28897F8B9320}"/>
                </a:ext>
              </a:extLst>
            </p:cNvPr>
            <p:cNvSpPr>
              <a:spLocks/>
            </p:cNvSpPr>
            <p:nvPr/>
          </p:nvSpPr>
          <p:spPr bwMode="auto">
            <a:xfrm>
              <a:off x="8970171" y="2382500"/>
              <a:ext cx="34876" cy="21293"/>
            </a:xfrm>
            <a:custGeom>
              <a:avLst/>
              <a:gdLst>
                <a:gd name="T0" fmla="*/ 9 w 9"/>
                <a:gd name="T1" fmla="*/ 3 h 5"/>
                <a:gd name="T2" fmla="*/ 4 w 9"/>
                <a:gd name="T3" fmla="*/ 5 h 5"/>
                <a:gd name="T4" fmla="*/ 1 w 9"/>
                <a:gd name="T5" fmla="*/ 1 h 5"/>
                <a:gd name="T6" fmla="*/ 6 w 9"/>
                <a:gd name="T7" fmla="*/ 1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7" y="4"/>
                    <a:pt x="6" y="4"/>
                    <a:pt x="4" y="5"/>
                  </a:cubicBezTo>
                  <a:cubicBezTo>
                    <a:pt x="2" y="5"/>
                    <a:pt x="0" y="3"/>
                    <a:pt x="1" y="1"/>
                  </a:cubicBezTo>
                  <a:cubicBezTo>
                    <a:pt x="1" y="0"/>
                    <a:pt x="5" y="0"/>
                    <a:pt x="6" y="1"/>
                  </a:cubicBezTo>
                  <a:cubicBezTo>
                    <a:pt x="7" y="1"/>
                    <a:pt x="8" y="3"/>
                    <a:pt x="9"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02" name="Freeform 490">
              <a:extLst>
                <a:ext uri="{FF2B5EF4-FFF2-40B4-BE49-F238E27FC236}">
                  <a16:creationId xmlns:a16="http://schemas.microsoft.com/office/drawing/2014/main" id="{EAE95F69-704E-B24A-1F65-6E2E80A2184B}"/>
                </a:ext>
              </a:extLst>
            </p:cNvPr>
            <p:cNvSpPr>
              <a:spLocks/>
            </p:cNvSpPr>
            <p:nvPr/>
          </p:nvSpPr>
          <p:spPr bwMode="auto">
            <a:xfrm>
              <a:off x="9756217" y="2341336"/>
              <a:ext cx="38899" cy="19873"/>
            </a:xfrm>
            <a:custGeom>
              <a:avLst/>
              <a:gdLst>
                <a:gd name="T0" fmla="*/ 6 w 10"/>
                <a:gd name="T1" fmla="*/ 5 h 5"/>
                <a:gd name="T2" fmla="*/ 1 w 10"/>
                <a:gd name="T3" fmla="*/ 4 h 5"/>
                <a:gd name="T4" fmla="*/ 4 w 10"/>
                <a:gd name="T5" fmla="*/ 1 h 5"/>
                <a:gd name="T6" fmla="*/ 9 w 10"/>
                <a:gd name="T7" fmla="*/ 1 h 5"/>
                <a:gd name="T8" fmla="*/ 6 w 10"/>
                <a:gd name="T9" fmla="*/ 5 h 5"/>
                <a:gd name="T10" fmla="*/ 6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6" y="5"/>
                  </a:moveTo>
                  <a:cubicBezTo>
                    <a:pt x="4" y="5"/>
                    <a:pt x="2" y="4"/>
                    <a:pt x="1" y="4"/>
                  </a:cubicBezTo>
                  <a:cubicBezTo>
                    <a:pt x="0" y="3"/>
                    <a:pt x="3" y="1"/>
                    <a:pt x="4" y="1"/>
                  </a:cubicBezTo>
                  <a:cubicBezTo>
                    <a:pt x="5" y="0"/>
                    <a:pt x="8" y="0"/>
                    <a:pt x="9" y="1"/>
                  </a:cubicBezTo>
                  <a:cubicBezTo>
                    <a:pt x="10" y="2"/>
                    <a:pt x="7" y="5"/>
                    <a:pt x="6" y="5"/>
                  </a:cubicBezTo>
                  <a:cubicBezTo>
                    <a:pt x="4" y="5"/>
                    <a:pt x="6" y="5"/>
                    <a:pt x="6"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03" name="Freeform 491">
              <a:extLst>
                <a:ext uri="{FF2B5EF4-FFF2-40B4-BE49-F238E27FC236}">
                  <a16:creationId xmlns:a16="http://schemas.microsoft.com/office/drawing/2014/main" id="{73C1C8B1-FBB0-A8B8-6831-5F5E66646AC9}"/>
                </a:ext>
              </a:extLst>
            </p:cNvPr>
            <p:cNvSpPr>
              <a:spLocks/>
            </p:cNvSpPr>
            <p:nvPr/>
          </p:nvSpPr>
          <p:spPr bwMode="auto">
            <a:xfrm>
              <a:off x="9359171" y="2040409"/>
              <a:ext cx="24144" cy="8517"/>
            </a:xfrm>
            <a:custGeom>
              <a:avLst/>
              <a:gdLst>
                <a:gd name="T0" fmla="*/ 6 w 6"/>
                <a:gd name="T1" fmla="*/ 1 h 2"/>
                <a:gd name="T2" fmla="*/ 0 w 6"/>
                <a:gd name="T3" fmla="*/ 1 h 2"/>
                <a:gd name="T4" fmla="*/ 6 w 6"/>
                <a:gd name="T5" fmla="*/ 1 h 2"/>
              </a:gdLst>
              <a:ahLst/>
              <a:cxnLst>
                <a:cxn ang="0">
                  <a:pos x="T0" y="T1"/>
                </a:cxn>
                <a:cxn ang="0">
                  <a:pos x="T2" y="T3"/>
                </a:cxn>
                <a:cxn ang="0">
                  <a:pos x="T4" y="T5"/>
                </a:cxn>
              </a:cxnLst>
              <a:rect l="0" t="0" r="r" b="b"/>
              <a:pathLst>
                <a:path w="6" h="2">
                  <a:moveTo>
                    <a:pt x="6" y="1"/>
                  </a:moveTo>
                  <a:cubicBezTo>
                    <a:pt x="6" y="2"/>
                    <a:pt x="0" y="2"/>
                    <a:pt x="0" y="1"/>
                  </a:cubicBezTo>
                  <a:cubicBezTo>
                    <a:pt x="0" y="0"/>
                    <a:pt x="6" y="0"/>
                    <a:pt x="6"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04" name="Freeform 492">
              <a:extLst>
                <a:ext uri="{FF2B5EF4-FFF2-40B4-BE49-F238E27FC236}">
                  <a16:creationId xmlns:a16="http://schemas.microsoft.com/office/drawing/2014/main" id="{B0A825AB-0451-43BB-39AF-F32654769AE4}"/>
                </a:ext>
              </a:extLst>
            </p:cNvPr>
            <p:cNvSpPr>
              <a:spLocks/>
            </p:cNvSpPr>
            <p:nvPr/>
          </p:nvSpPr>
          <p:spPr bwMode="auto">
            <a:xfrm>
              <a:off x="9139186" y="2399536"/>
              <a:ext cx="22803" cy="17034"/>
            </a:xfrm>
            <a:custGeom>
              <a:avLst/>
              <a:gdLst>
                <a:gd name="T0" fmla="*/ 5 w 6"/>
                <a:gd name="T1" fmla="*/ 4 h 4"/>
                <a:gd name="T2" fmla="*/ 2 w 6"/>
                <a:gd name="T3" fmla="*/ 1 h 4"/>
                <a:gd name="T4" fmla="*/ 5 w 6"/>
                <a:gd name="T5" fmla="*/ 4 h 4"/>
              </a:gdLst>
              <a:ahLst/>
              <a:cxnLst>
                <a:cxn ang="0">
                  <a:pos x="T0" y="T1"/>
                </a:cxn>
                <a:cxn ang="0">
                  <a:pos x="T2" y="T3"/>
                </a:cxn>
                <a:cxn ang="0">
                  <a:pos x="T4" y="T5"/>
                </a:cxn>
              </a:cxnLst>
              <a:rect l="0" t="0" r="r" b="b"/>
              <a:pathLst>
                <a:path w="6" h="4">
                  <a:moveTo>
                    <a:pt x="5" y="4"/>
                  </a:moveTo>
                  <a:cubicBezTo>
                    <a:pt x="4" y="4"/>
                    <a:pt x="0" y="3"/>
                    <a:pt x="2" y="1"/>
                  </a:cubicBezTo>
                  <a:cubicBezTo>
                    <a:pt x="5" y="0"/>
                    <a:pt x="6" y="4"/>
                    <a:pt x="5"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05" name="Freeform 493">
              <a:extLst>
                <a:ext uri="{FF2B5EF4-FFF2-40B4-BE49-F238E27FC236}">
                  <a16:creationId xmlns:a16="http://schemas.microsoft.com/office/drawing/2014/main" id="{189E4E91-203B-3176-152A-B3B810DDC47C}"/>
                </a:ext>
              </a:extLst>
            </p:cNvPr>
            <p:cNvSpPr>
              <a:spLocks/>
            </p:cNvSpPr>
            <p:nvPr/>
          </p:nvSpPr>
          <p:spPr bwMode="auto">
            <a:xfrm>
              <a:off x="7770981" y="3329288"/>
              <a:ext cx="22803" cy="45422"/>
            </a:xfrm>
            <a:custGeom>
              <a:avLst/>
              <a:gdLst>
                <a:gd name="T0" fmla="*/ 5 w 6"/>
                <a:gd name="T1" fmla="*/ 1 h 11"/>
                <a:gd name="T2" fmla="*/ 5 w 6"/>
                <a:gd name="T3" fmla="*/ 7 h 11"/>
                <a:gd name="T4" fmla="*/ 3 w 6"/>
                <a:gd name="T5" fmla="*/ 10 h 11"/>
                <a:gd name="T6" fmla="*/ 1 w 6"/>
                <a:gd name="T7" fmla="*/ 4 h 11"/>
                <a:gd name="T8" fmla="*/ 5 w 6"/>
                <a:gd name="T9" fmla="*/ 1 h 11"/>
                <a:gd name="T10" fmla="*/ 5 w 6"/>
                <a:gd name="T11" fmla="*/ 1 h 11"/>
              </a:gdLst>
              <a:ahLst/>
              <a:cxnLst>
                <a:cxn ang="0">
                  <a:pos x="T0" y="T1"/>
                </a:cxn>
                <a:cxn ang="0">
                  <a:pos x="T2" y="T3"/>
                </a:cxn>
                <a:cxn ang="0">
                  <a:pos x="T4" y="T5"/>
                </a:cxn>
                <a:cxn ang="0">
                  <a:pos x="T6" y="T7"/>
                </a:cxn>
                <a:cxn ang="0">
                  <a:pos x="T8" y="T9"/>
                </a:cxn>
                <a:cxn ang="0">
                  <a:pos x="T10" y="T11"/>
                </a:cxn>
              </a:cxnLst>
              <a:rect l="0" t="0" r="r" b="b"/>
              <a:pathLst>
                <a:path w="6" h="11">
                  <a:moveTo>
                    <a:pt x="5" y="1"/>
                  </a:moveTo>
                  <a:cubicBezTo>
                    <a:pt x="5" y="3"/>
                    <a:pt x="6" y="5"/>
                    <a:pt x="5" y="7"/>
                  </a:cubicBezTo>
                  <a:cubicBezTo>
                    <a:pt x="4" y="8"/>
                    <a:pt x="5" y="11"/>
                    <a:pt x="3" y="10"/>
                  </a:cubicBezTo>
                  <a:cubicBezTo>
                    <a:pt x="1" y="8"/>
                    <a:pt x="0" y="6"/>
                    <a:pt x="1" y="4"/>
                  </a:cubicBezTo>
                  <a:cubicBezTo>
                    <a:pt x="1" y="3"/>
                    <a:pt x="5" y="0"/>
                    <a:pt x="5" y="1"/>
                  </a:cubicBezTo>
                  <a:cubicBezTo>
                    <a:pt x="5" y="2"/>
                    <a:pt x="5" y="0"/>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06" name="Freeform 494">
              <a:extLst>
                <a:ext uri="{FF2B5EF4-FFF2-40B4-BE49-F238E27FC236}">
                  <a16:creationId xmlns:a16="http://schemas.microsoft.com/office/drawing/2014/main" id="{7DC11AC1-A7F7-31D7-3A13-32442FE60B60}"/>
                </a:ext>
              </a:extLst>
            </p:cNvPr>
            <p:cNvSpPr>
              <a:spLocks/>
            </p:cNvSpPr>
            <p:nvPr/>
          </p:nvSpPr>
          <p:spPr bwMode="auto">
            <a:xfrm>
              <a:off x="7762933" y="3370454"/>
              <a:ext cx="34876" cy="62456"/>
            </a:xfrm>
            <a:custGeom>
              <a:avLst/>
              <a:gdLst>
                <a:gd name="T0" fmla="*/ 7 w 9"/>
                <a:gd name="T1" fmla="*/ 3 h 15"/>
                <a:gd name="T2" fmla="*/ 5 w 9"/>
                <a:gd name="T3" fmla="*/ 2 h 15"/>
                <a:gd name="T4" fmla="*/ 0 w 9"/>
                <a:gd name="T5" fmla="*/ 2 h 15"/>
                <a:gd name="T6" fmla="*/ 1 w 9"/>
                <a:gd name="T7" fmla="*/ 8 h 15"/>
                <a:gd name="T8" fmla="*/ 2 w 9"/>
                <a:gd name="T9" fmla="*/ 13 h 15"/>
                <a:gd name="T10" fmla="*/ 4 w 9"/>
                <a:gd name="T11" fmla="*/ 14 h 15"/>
                <a:gd name="T12" fmla="*/ 8 w 9"/>
                <a:gd name="T13" fmla="*/ 10 h 15"/>
                <a:gd name="T14" fmla="*/ 7 w 9"/>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7" y="3"/>
                  </a:moveTo>
                  <a:cubicBezTo>
                    <a:pt x="6" y="3"/>
                    <a:pt x="7" y="0"/>
                    <a:pt x="5" y="2"/>
                  </a:cubicBezTo>
                  <a:cubicBezTo>
                    <a:pt x="2" y="4"/>
                    <a:pt x="3" y="4"/>
                    <a:pt x="0" y="2"/>
                  </a:cubicBezTo>
                  <a:cubicBezTo>
                    <a:pt x="0" y="2"/>
                    <a:pt x="1" y="8"/>
                    <a:pt x="1" y="8"/>
                  </a:cubicBezTo>
                  <a:cubicBezTo>
                    <a:pt x="2" y="10"/>
                    <a:pt x="2" y="11"/>
                    <a:pt x="2" y="13"/>
                  </a:cubicBezTo>
                  <a:cubicBezTo>
                    <a:pt x="2" y="14"/>
                    <a:pt x="2" y="15"/>
                    <a:pt x="4" y="14"/>
                  </a:cubicBezTo>
                  <a:cubicBezTo>
                    <a:pt x="6" y="13"/>
                    <a:pt x="8" y="13"/>
                    <a:pt x="8" y="10"/>
                  </a:cubicBezTo>
                  <a:cubicBezTo>
                    <a:pt x="8" y="9"/>
                    <a:pt x="9" y="3"/>
                    <a:pt x="7"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07" name="Freeform 495">
              <a:extLst>
                <a:ext uri="{FF2B5EF4-FFF2-40B4-BE49-F238E27FC236}">
                  <a16:creationId xmlns:a16="http://schemas.microsoft.com/office/drawing/2014/main" id="{AB6CB17B-FD1E-F717-22FC-326A510BD15E}"/>
                </a:ext>
              </a:extLst>
            </p:cNvPr>
            <p:cNvSpPr>
              <a:spLocks/>
            </p:cNvSpPr>
            <p:nvPr/>
          </p:nvSpPr>
          <p:spPr bwMode="auto">
            <a:xfrm>
              <a:off x="7844758" y="3445685"/>
              <a:ext cx="63044" cy="41164"/>
            </a:xfrm>
            <a:custGeom>
              <a:avLst/>
              <a:gdLst>
                <a:gd name="T0" fmla="*/ 5 w 16"/>
                <a:gd name="T1" fmla="*/ 1 h 10"/>
                <a:gd name="T2" fmla="*/ 0 w 16"/>
                <a:gd name="T3" fmla="*/ 2 h 10"/>
                <a:gd name="T4" fmla="*/ 3 w 16"/>
                <a:gd name="T5" fmla="*/ 5 h 10"/>
                <a:gd name="T6" fmla="*/ 8 w 16"/>
                <a:gd name="T7" fmla="*/ 7 h 10"/>
                <a:gd name="T8" fmla="*/ 14 w 16"/>
                <a:gd name="T9" fmla="*/ 8 h 10"/>
                <a:gd name="T10" fmla="*/ 13 w 16"/>
                <a:gd name="T11" fmla="*/ 4 h 10"/>
                <a:gd name="T12" fmla="*/ 15 w 16"/>
                <a:gd name="T13" fmla="*/ 1 h 10"/>
                <a:gd name="T14" fmla="*/ 11 w 16"/>
                <a:gd name="T15" fmla="*/ 1 h 10"/>
                <a:gd name="T16" fmla="*/ 5 w 16"/>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5" y="1"/>
                  </a:moveTo>
                  <a:cubicBezTo>
                    <a:pt x="4" y="1"/>
                    <a:pt x="1" y="1"/>
                    <a:pt x="0" y="2"/>
                  </a:cubicBezTo>
                  <a:cubicBezTo>
                    <a:pt x="0" y="3"/>
                    <a:pt x="2" y="4"/>
                    <a:pt x="3" y="5"/>
                  </a:cubicBezTo>
                  <a:cubicBezTo>
                    <a:pt x="5" y="5"/>
                    <a:pt x="7" y="6"/>
                    <a:pt x="8" y="7"/>
                  </a:cubicBezTo>
                  <a:cubicBezTo>
                    <a:pt x="10" y="8"/>
                    <a:pt x="12" y="10"/>
                    <a:pt x="14" y="8"/>
                  </a:cubicBezTo>
                  <a:cubicBezTo>
                    <a:pt x="16" y="7"/>
                    <a:pt x="12" y="6"/>
                    <a:pt x="13" y="4"/>
                  </a:cubicBezTo>
                  <a:cubicBezTo>
                    <a:pt x="13" y="4"/>
                    <a:pt x="16" y="2"/>
                    <a:pt x="15" y="1"/>
                  </a:cubicBezTo>
                  <a:cubicBezTo>
                    <a:pt x="15" y="0"/>
                    <a:pt x="11" y="1"/>
                    <a:pt x="11" y="1"/>
                  </a:cubicBezTo>
                  <a:cubicBezTo>
                    <a:pt x="9" y="2"/>
                    <a:pt x="7" y="1"/>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08" name="Freeform 496">
              <a:extLst>
                <a:ext uri="{FF2B5EF4-FFF2-40B4-BE49-F238E27FC236}">
                  <a16:creationId xmlns:a16="http://schemas.microsoft.com/office/drawing/2014/main" id="{BA72E483-A582-8CB6-CE26-D98A565E4956}"/>
                </a:ext>
              </a:extLst>
            </p:cNvPr>
            <p:cNvSpPr>
              <a:spLocks/>
            </p:cNvSpPr>
            <p:nvPr/>
          </p:nvSpPr>
          <p:spPr bwMode="auto">
            <a:xfrm>
              <a:off x="8219000" y="3503884"/>
              <a:ext cx="50972" cy="29809"/>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09" name="Freeform 497">
              <a:extLst>
                <a:ext uri="{FF2B5EF4-FFF2-40B4-BE49-F238E27FC236}">
                  <a16:creationId xmlns:a16="http://schemas.microsoft.com/office/drawing/2014/main" id="{0AEE4260-BC8E-D7AC-3CBE-78A3AE71D010}"/>
                </a:ext>
              </a:extLst>
            </p:cNvPr>
            <p:cNvSpPr>
              <a:spLocks/>
            </p:cNvSpPr>
            <p:nvPr/>
          </p:nvSpPr>
          <p:spPr bwMode="auto">
            <a:xfrm>
              <a:off x="8049988" y="3508142"/>
              <a:ext cx="59020" cy="17034"/>
            </a:xfrm>
            <a:custGeom>
              <a:avLst/>
              <a:gdLst>
                <a:gd name="T0" fmla="*/ 8 w 15"/>
                <a:gd name="T1" fmla="*/ 4 h 4"/>
                <a:gd name="T2" fmla="*/ 1 w 15"/>
                <a:gd name="T3" fmla="*/ 1 h 4"/>
                <a:gd name="T4" fmla="*/ 7 w 15"/>
                <a:gd name="T5" fmla="*/ 1 h 4"/>
                <a:gd name="T6" fmla="*/ 15 w 15"/>
                <a:gd name="T7" fmla="*/ 2 h 4"/>
                <a:gd name="T8" fmla="*/ 13 w 15"/>
                <a:gd name="T9" fmla="*/ 3 h 4"/>
                <a:gd name="T10" fmla="*/ 8 w 15"/>
                <a:gd name="T11" fmla="*/ 4 h 4"/>
                <a:gd name="T12" fmla="*/ 8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8" y="4"/>
                  </a:moveTo>
                  <a:cubicBezTo>
                    <a:pt x="7" y="4"/>
                    <a:pt x="0" y="2"/>
                    <a:pt x="1" y="1"/>
                  </a:cubicBezTo>
                  <a:cubicBezTo>
                    <a:pt x="1" y="0"/>
                    <a:pt x="7" y="1"/>
                    <a:pt x="7" y="1"/>
                  </a:cubicBezTo>
                  <a:cubicBezTo>
                    <a:pt x="10" y="2"/>
                    <a:pt x="12" y="2"/>
                    <a:pt x="15" y="2"/>
                  </a:cubicBezTo>
                  <a:cubicBezTo>
                    <a:pt x="15" y="2"/>
                    <a:pt x="13" y="3"/>
                    <a:pt x="13" y="3"/>
                  </a:cubicBezTo>
                  <a:cubicBezTo>
                    <a:pt x="12" y="4"/>
                    <a:pt x="10" y="4"/>
                    <a:pt x="8" y="4"/>
                  </a:cubicBezTo>
                  <a:cubicBezTo>
                    <a:pt x="6" y="4"/>
                    <a:pt x="9" y="4"/>
                    <a:pt x="8"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10" name="Freeform 498">
              <a:extLst>
                <a:ext uri="{FF2B5EF4-FFF2-40B4-BE49-F238E27FC236}">
                  <a16:creationId xmlns:a16="http://schemas.microsoft.com/office/drawing/2014/main" id="{E85AE3DF-9541-53C2-67ED-E5076A80054A}"/>
                </a:ext>
              </a:extLst>
            </p:cNvPr>
            <p:cNvSpPr>
              <a:spLocks/>
            </p:cNvSpPr>
            <p:nvPr/>
          </p:nvSpPr>
          <p:spPr bwMode="auto">
            <a:xfrm>
              <a:off x="8021819" y="2894930"/>
              <a:ext cx="28169" cy="29809"/>
            </a:xfrm>
            <a:custGeom>
              <a:avLst/>
              <a:gdLst>
                <a:gd name="T0" fmla="*/ 1 w 7"/>
                <a:gd name="T1" fmla="*/ 4 h 7"/>
                <a:gd name="T2" fmla="*/ 1 w 7"/>
                <a:gd name="T3" fmla="*/ 1 h 7"/>
                <a:gd name="T4" fmla="*/ 7 w 7"/>
                <a:gd name="T5" fmla="*/ 1 h 7"/>
                <a:gd name="T6" fmla="*/ 1 w 7"/>
                <a:gd name="T7" fmla="*/ 4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3"/>
                    <a:pt x="0" y="1"/>
                    <a:pt x="1" y="1"/>
                  </a:cubicBezTo>
                  <a:cubicBezTo>
                    <a:pt x="2" y="1"/>
                    <a:pt x="7" y="0"/>
                    <a:pt x="7" y="1"/>
                  </a:cubicBezTo>
                  <a:cubicBezTo>
                    <a:pt x="7" y="2"/>
                    <a:pt x="2" y="6"/>
                    <a:pt x="1" y="4"/>
                  </a:cubicBezTo>
                  <a:cubicBezTo>
                    <a:pt x="1" y="1"/>
                    <a:pt x="2" y="7"/>
                    <a:pt x="1"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11" name="Freeform 499">
              <a:extLst>
                <a:ext uri="{FF2B5EF4-FFF2-40B4-BE49-F238E27FC236}">
                  <a16:creationId xmlns:a16="http://schemas.microsoft.com/office/drawing/2014/main" id="{987EBEDC-B51E-DB5A-063A-50178C604AA2}"/>
                </a:ext>
              </a:extLst>
            </p:cNvPr>
            <p:cNvSpPr>
              <a:spLocks/>
            </p:cNvSpPr>
            <p:nvPr/>
          </p:nvSpPr>
          <p:spPr bwMode="auto">
            <a:xfrm>
              <a:off x="8025843" y="2883575"/>
              <a:ext cx="20120" cy="11355"/>
            </a:xfrm>
            <a:custGeom>
              <a:avLst/>
              <a:gdLst>
                <a:gd name="T0" fmla="*/ 3 w 5"/>
                <a:gd name="T1" fmla="*/ 2 h 3"/>
                <a:gd name="T2" fmla="*/ 0 w 5"/>
                <a:gd name="T3" fmla="*/ 1 h 3"/>
                <a:gd name="T4" fmla="*/ 4 w 5"/>
                <a:gd name="T5" fmla="*/ 1 h 3"/>
                <a:gd name="T6" fmla="*/ 3 w 5"/>
                <a:gd name="T7" fmla="*/ 2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2" y="2"/>
                    <a:pt x="0" y="1"/>
                    <a:pt x="0" y="1"/>
                  </a:cubicBezTo>
                  <a:cubicBezTo>
                    <a:pt x="0" y="1"/>
                    <a:pt x="4" y="0"/>
                    <a:pt x="4" y="1"/>
                  </a:cubicBezTo>
                  <a:cubicBezTo>
                    <a:pt x="5" y="2"/>
                    <a:pt x="4" y="3"/>
                    <a:pt x="3" y="2"/>
                  </a:cubicBezTo>
                  <a:cubicBezTo>
                    <a:pt x="1" y="2"/>
                    <a:pt x="5" y="3"/>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12" name="Freeform 500">
              <a:extLst>
                <a:ext uri="{FF2B5EF4-FFF2-40B4-BE49-F238E27FC236}">
                  <a16:creationId xmlns:a16="http://schemas.microsoft.com/office/drawing/2014/main" id="{4784EB34-BF52-5C73-DFD4-881B1DE25F32}"/>
                </a:ext>
              </a:extLst>
            </p:cNvPr>
            <p:cNvSpPr>
              <a:spLocks/>
            </p:cNvSpPr>
            <p:nvPr/>
          </p:nvSpPr>
          <p:spPr bwMode="auto">
            <a:xfrm>
              <a:off x="7944019" y="2911964"/>
              <a:ext cx="22803" cy="41164"/>
            </a:xfrm>
            <a:custGeom>
              <a:avLst/>
              <a:gdLst>
                <a:gd name="T0" fmla="*/ 6 w 6"/>
                <a:gd name="T1" fmla="*/ 2 h 10"/>
                <a:gd name="T2" fmla="*/ 3 w 6"/>
                <a:gd name="T3" fmla="*/ 9 h 10"/>
                <a:gd name="T4" fmla="*/ 6 w 6"/>
                <a:gd name="T5" fmla="*/ 2 h 10"/>
                <a:gd name="T6" fmla="*/ 6 w 6"/>
                <a:gd name="T7" fmla="*/ 2 h 10"/>
              </a:gdLst>
              <a:ahLst/>
              <a:cxnLst>
                <a:cxn ang="0">
                  <a:pos x="T0" y="T1"/>
                </a:cxn>
                <a:cxn ang="0">
                  <a:pos x="T2" y="T3"/>
                </a:cxn>
                <a:cxn ang="0">
                  <a:pos x="T4" y="T5"/>
                </a:cxn>
                <a:cxn ang="0">
                  <a:pos x="T6" y="T7"/>
                </a:cxn>
              </a:cxnLst>
              <a:rect l="0" t="0" r="r" b="b"/>
              <a:pathLst>
                <a:path w="6" h="10">
                  <a:moveTo>
                    <a:pt x="6" y="2"/>
                  </a:moveTo>
                  <a:cubicBezTo>
                    <a:pt x="6" y="0"/>
                    <a:pt x="0" y="10"/>
                    <a:pt x="3" y="9"/>
                  </a:cubicBezTo>
                  <a:cubicBezTo>
                    <a:pt x="4" y="9"/>
                    <a:pt x="6" y="3"/>
                    <a:pt x="6" y="2"/>
                  </a:cubicBezTo>
                  <a:cubicBezTo>
                    <a:pt x="6" y="1"/>
                    <a:pt x="6" y="3"/>
                    <a:pt x="6"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13" name="Freeform 501">
              <a:extLst>
                <a:ext uri="{FF2B5EF4-FFF2-40B4-BE49-F238E27FC236}">
                  <a16:creationId xmlns:a16="http://schemas.microsoft.com/office/drawing/2014/main" id="{58EEF5A6-83BD-D5E3-2207-09542B6C65BD}"/>
                </a:ext>
              </a:extLst>
            </p:cNvPr>
            <p:cNvSpPr>
              <a:spLocks/>
            </p:cNvSpPr>
            <p:nvPr/>
          </p:nvSpPr>
          <p:spPr bwMode="auto">
            <a:xfrm>
              <a:off x="7978896" y="2840990"/>
              <a:ext cx="16097" cy="17034"/>
            </a:xfrm>
            <a:custGeom>
              <a:avLst/>
              <a:gdLst>
                <a:gd name="T0" fmla="*/ 3 w 4"/>
                <a:gd name="T1" fmla="*/ 3 h 4"/>
                <a:gd name="T2" fmla="*/ 1 w 4"/>
                <a:gd name="T3" fmla="*/ 1 h 4"/>
                <a:gd name="T4" fmla="*/ 3 w 4"/>
                <a:gd name="T5" fmla="*/ 0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3"/>
                    <a:pt x="0" y="2"/>
                    <a:pt x="1" y="1"/>
                  </a:cubicBezTo>
                  <a:cubicBezTo>
                    <a:pt x="2" y="1"/>
                    <a:pt x="3" y="0"/>
                    <a:pt x="3" y="0"/>
                  </a:cubicBezTo>
                  <a:cubicBezTo>
                    <a:pt x="4" y="0"/>
                    <a:pt x="4" y="2"/>
                    <a:pt x="3" y="3"/>
                  </a:cubicBezTo>
                  <a:cubicBezTo>
                    <a:pt x="2" y="4"/>
                    <a:pt x="4" y="2"/>
                    <a:pt x="3"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14" name="Freeform 502">
              <a:extLst>
                <a:ext uri="{FF2B5EF4-FFF2-40B4-BE49-F238E27FC236}">
                  <a16:creationId xmlns:a16="http://schemas.microsoft.com/office/drawing/2014/main" id="{BC48A77E-B2C4-5765-A7F9-2E5FCA4DCE3E}"/>
                </a:ext>
              </a:extLst>
            </p:cNvPr>
            <p:cNvSpPr>
              <a:spLocks/>
            </p:cNvSpPr>
            <p:nvPr/>
          </p:nvSpPr>
          <p:spPr bwMode="auto">
            <a:xfrm>
              <a:off x="7821954" y="2970161"/>
              <a:ext cx="22803" cy="38326"/>
            </a:xfrm>
            <a:custGeom>
              <a:avLst/>
              <a:gdLst>
                <a:gd name="T0" fmla="*/ 6 w 6"/>
                <a:gd name="T1" fmla="*/ 2 h 9"/>
                <a:gd name="T2" fmla="*/ 6 w 6"/>
                <a:gd name="T3" fmla="*/ 4 h 9"/>
                <a:gd name="T4" fmla="*/ 5 w 6"/>
                <a:gd name="T5" fmla="*/ 9 h 9"/>
                <a:gd name="T6" fmla="*/ 0 w 6"/>
                <a:gd name="T7" fmla="*/ 3 h 9"/>
                <a:gd name="T8" fmla="*/ 3 w 6"/>
                <a:gd name="T9" fmla="*/ 3 h 9"/>
                <a:gd name="T10" fmla="*/ 6 w 6"/>
                <a:gd name="T11" fmla="*/ 2 h 9"/>
                <a:gd name="T12" fmla="*/ 6 w 6"/>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2"/>
                  </a:moveTo>
                  <a:cubicBezTo>
                    <a:pt x="6" y="1"/>
                    <a:pt x="6" y="4"/>
                    <a:pt x="6" y="4"/>
                  </a:cubicBezTo>
                  <a:cubicBezTo>
                    <a:pt x="6" y="6"/>
                    <a:pt x="6" y="8"/>
                    <a:pt x="5" y="9"/>
                  </a:cubicBezTo>
                  <a:cubicBezTo>
                    <a:pt x="5" y="9"/>
                    <a:pt x="0" y="5"/>
                    <a:pt x="0" y="3"/>
                  </a:cubicBezTo>
                  <a:cubicBezTo>
                    <a:pt x="0" y="3"/>
                    <a:pt x="2" y="2"/>
                    <a:pt x="3" y="3"/>
                  </a:cubicBezTo>
                  <a:cubicBezTo>
                    <a:pt x="4" y="4"/>
                    <a:pt x="5" y="4"/>
                    <a:pt x="6" y="2"/>
                  </a:cubicBezTo>
                  <a:cubicBezTo>
                    <a:pt x="6" y="0"/>
                    <a:pt x="6" y="3"/>
                    <a:pt x="6"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15" name="Freeform 503">
              <a:extLst>
                <a:ext uri="{FF2B5EF4-FFF2-40B4-BE49-F238E27FC236}">
                  <a16:creationId xmlns:a16="http://schemas.microsoft.com/office/drawing/2014/main" id="{9AEA9FFE-6A23-4153-ECC2-E005D3650C19}"/>
                </a:ext>
              </a:extLst>
            </p:cNvPr>
            <p:cNvSpPr>
              <a:spLocks/>
            </p:cNvSpPr>
            <p:nvPr/>
          </p:nvSpPr>
          <p:spPr bwMode="auto">
            <a:xfrm>
              <a:off x="7793786" y="2978679"/>
              <a:ext cx="32193" cy="34067"/>
            </a:xfrm>
            <a:custGeom>
              <a:avLst/>
              <a:gdLst>
                <a:gd name="T0" fmla="*/ 6 w 8"/>
                <a:gd name="T1" fmla="*/ 7 h 8"/>
                <a:gd name="T2" fmla="*/ 1 w 8"/>
                <a:gd name="T3" fmla="*/ 4 h 8"/>
                <a:gd name="T4" fmla="*/ 6 w 8"/>
                <a:gd name="T5" fmla="*/ 7 h 8"/>
                <a:gd name="T6" fmla="*/ 6 w 8"/>
                <a:gd name="T7" fmla="*/ 7 h 8"/>
              </a:gdLst>
              <a:ahLst/>
              <a:cxnLst>
                <a:cxn ang="0">
                  <a:pos x="T0" y="T1"/>
                </a:cxn>
                <a:cxn ang="0">
                  <a:pos x="T2" y="T3"/>
                </a:cxn>
                <a:cxn ang="0">
                  <a:pos x="T4" y="T5"/>
                </a:cxn>
                <a:cxn ang="0">
                  <a:pos x="T6" y="T7"/>
                </a:cxn>
              </a:cxnLst>
              <a:rect l="0" t="0" r="r" b="b"/>
              <a:pathLst>
                <a:path w="8" h="8">
                  <a:moveTo>
                    <a:pt x="6" y="7"/>
                  </a:moveTo>
                  <a:cubicBezTo>
                    <a:pt x="5" y="8"/>
                    <a:pt x="0" y="5"/>
                    <a:pt x="1" y="4"/>
                  </a:cubicBezTo>
                  <a:cubicBezTo>
                    <a:pt x="3" y="0"/>
                    <a:pt x="8" y="5"/>
                    <a:pt x="6" y="7"/>
                  </a:cubicBezTo>
                  <a:cubicBezTo>
                    <a:pt x="5" y="8"/>
                    <a:pt x="7" y="6"/>
                    <a:pt x="6"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16" name="Freeform 504">
              <a:extLst>
                <a:ext uri="{FF2B5EF4-FFF2-40B4-BE49-F238E27FC236}">
                  <a16:creationId xmlns:a16="http://schemas.microsoft.com/office/drawing/2014/main" id="{0740A927-3DC2-F02C-E904-BE3FD72599C1}"/>
                </a:ext>
              </a:extLst>
            </p:cNvPr>
            <p:cNvSpPr>
              <a:spLocks/>
            </p:cNvSpPr>
            <p:nvPr/>
          </p:nvSpPr>
          <p:spPr bwMode="auto">
            <a:xfrm>
              <a:off x="7652940" y="3408779"/>
              <a:ext cx="18779" cy="15615"/>
            </a:xfrm>
            <a:custGeom>
              <a:avLst/>
              <a:gdLst>
                <a:gd name="T0" fmla="*/ 4 w 5"/>
                <a:gd name="T1" fmla="*/ 2 h 4"/>
                <a:gd name="T2" fmla="*/ 3 w 5"/>
                <a:gd name="T3" fmla="*/ 3 h 4"/>
                <a:gd name="T4" fmla="*/ 0 w 5"/>
                <a:gd name="T5" fmla="*/ 2 h 4"/>
                <a:gd name="T6" fmla="*/ 4 w 5"/>
                <a:gd name="T7" fmla="*/ 0 h 4"/>
                <a:gd name="T8" fmla="*/ 4 w 5"/>
                <a:gd name="T9" fmla="*/ 2 h 4"/>
                <a:gd name="T10" fmla="*/ 4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4" y="2"/>
                  </a:moveTo>
                  <a:cubicBezTo>
                    <a:pt x="5" y="1"/>
                    <a:pt x="4" y="4"/>
                    <a:pt x="3" y="3"/>
                  </a:cubicBezTo>
                  <a:cubicBezTo>
                    <a:pt x="3" y="3"/>
                    <a:pt x="0" y="2"/>
                    <a:pt x="0" y="2"/>
                  </a:cubicBezTo>
                  <a:cubicBezTo>
                    <a:pt x="0" y="2"/>
                    <a:pt x="3" y="0"/>
                    <a:pt x="4" y="0"/>
                  </a:cubicBezTo>
                  <a:cubicBezTo>
                    <a:pt x="4" y="0"/>
                    <a:pt x="3" y="2"/>
                    <a:pt x="4" y="2"/>
                  </a:cubicBezTo>
                  <a:cubicBezTo>
                    <a:pt x="5" y="1"/>
                    <a:pt x="3" y="2"/>
                    <a:pt x="4"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17" name="Freeform 505">
              <a:extLst>
                <a:ext uri="{FF2B5EF4-FFF2-40B4-BE49-F238E27FC236}">
                  <a16:creationId xmlns:a16="http://schemas.microsoft.com/office/drawing/2014/main" id="{C83349A3-A848-24E8-F165-CA120AD0DB29}"/>
                </a:ext>
              </a:extLst>
            </p:cNvPr>
            <p:cNvSpPr>
              <a:spLocks/>
            </p:cNvSpPr>
            <p:nvPr/>
          </p:nvSpPr>
          <p:spPr bwMode="auto">
            <a:xfrm>
              <a:off x="7459781" y="2899189"/>
              <a:ext cx="24144" cy="25550"/>
            </a:xfrm>
            <a:custGeom>
              <a:avLst/>
              <a:gdLst>
                <a:gd name="T0" fmla="*/ 5 w 6"/>
                <a:gd name="T1" fmla="*/ 1 h 6"/>
                <a:gd name="T2" fmla="*/ 4 w 6"/>
                <a:gd name="T3" fmla="*/ 5 h 6"/>
                <a:gd name="T4" fmla="*/ 1 w 6"/>
                <a:gd name="T5" fmla="*/ 5 h 6"/>
                <a:gd name="T6" fmla="*/ 5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4" y="3"/>
                    <a:pt x="4" y="5"/>
                  </a:cubicBezTo>
                  <a:cubicBezTo>
                    <a:pt x="3" y="6"/>
                    <a:pt x="2" y="6"/>
                    <a:pt x="1" y="5"/>
                  </a:cubicBezTo>
                  <a:cubicBezTo>
                    <a:pt x="0" y="4"/>
                    <a:pt x="5" y="0"/>
                    <a:pt x="5" y="1"/>
                  </a:cubicBezTo>
                  <a:cubicBezTo>
                    <a:pt x="6" y="2"/>
                    <a:pt x="5" y="0"/>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18" name="Freeform 506">
              <a:extLst>
                <a:ext uri="{FF2B5EF4-FFF2-40B4-BE49-F238E27FC236}">
                  <a16:creationId xmlns:a16="http://schemas.microsoft.com/office/drawing/2014/main" id="{1524C59F-FA1C-E6D6-17D9-1682D893605E}"/>
                </a:ext>
              </a:extLst>
            </p:cNvPr>
            <p:cNvSpPr>
              <a:spLocks/>
            </p:cNvSpPr>
            <p:nvPr/>
          </p:nvSpPr>
          <p:spPr bwMode="auto">
            <a:xfrm>
              <a:off x="7471855" y="2928997"/>
              <a:ext cx="12072" cy="12775"/>
            </a:xfrm>
            <a:custGeom>
              <a:avLst/>
              <a:gdLst>
                <a:gd name="T0" fmla="*/ 3 w 3"/>
                <a:gd name="T1" fmla="*/ 1 h 3"/>
                <a:gd name="T2" fmla="*/ 0 w 3"/>
                <a:gd name="T3" fmla="*/ 2 h 3"/>
                <a:gd name="T4" fmla="*/ 2 w 3"/>
                <a:gd name="T5" fmla="*/ 3 h 3"/>
                <a:gd name="T6" fmla="*/ 3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1"/>
                    <a:pt x="0" y="1"/>
                    <a:pt x="0" y="2"/>
                  </a:cubicBezTo>
                  <a:cubicBezTo>
                    <a:pt x="0" y="3"/>
                    <a:pt x="2" y="3"/>
                    <a:pt x="2" y="3"/>
                  </a:cubicBezTo>
                  <a:cubicBezTo>
                    <a:pt x="3" y="3"/>
                    <a:pt x="3" y="0"/>
                    <a:pt x="3" y="1"/>
                  </a:cubicBezTo>
                  <a:cubicBezTo>
                    <a:pt x="2" y="1"/>
                    <a:pt x="3" y="1"/>
                    <a:pt x="3"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19" name="Freeform 507">
              <a:extLst>
                <a:ext uri="{FF2B5EF4-FFF2-40B4-BE49-F238E27FC236}">
                  <a16:creationId xmlns:a16="http://schemas.microsoft.com/office/drawing/2014/main" id="{AEC4CFEF-276F-5AF4-DCFC-3199A9C85515}"/>
                </a:ext>
              </a:extLst>
            </p:cNvPr>
            <p:cNvSpPr>
              <a:spLocks/>
            </p:cNvSpPr>
            <p:nvPr/>
          </p:nvSpPr>
          <p:spPr bwMode="auto">
            <a:xfrm>
              <a:off x="7483927" y="2941774"/>
              <a:ext cx="6707" cy="4258"/>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20" name="Freeform 508">
              <a:extLst>
                <a:ext uri="{FF2B5EF4-FFF2-40B4-BE49-F238E27FC236}">
                  <a16:creationId xmlns:a16="http://schemas.microsoft.com/office/drawing/2014/main" id="{BCF85B01-DCEB-9918-9A76-097F8D6B455C}"/>
                </a:ext>
              </a:extLst>
            </p:cNvPr>
            <p:cNvSpPr>
              <a:spLocks/>
            </p:cNvSpPr>
            <p:nvPr/>
          </p:nvSpPr>
          <p:spPr bwMode="auto">
            <a:xfrm>
              <a:off x="7483927" y="2953129"/>
              <a:ext cx="4024" cy="8517"/>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0"/>
                    <a:pt x="1"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21" name="Freeform 509">
              <a:extLst>
                <a:ext uri="{FF2B5EF4-FFF2-40B4-BE49-F238E27FC236}">
                  <a16:creationId xmlns:a16="http://schemas.microsoft.com/office/drawing/2014/main" id="{74850A21-09F8-1DBD-104A-7F664D415820}"/>
                </a:ext>
              </a:extLst>
            </p:cNvPr>
            <p:cNvSpPr>
              <a:spLocks/>
            </p:cNvSpPr>
            <p:nvPr/>
          </p:nvSpPr>
          <p:spPr bwMode="auto">
            <a:xfrm>
              <a:off x="7483927" y="2961645"/>
              <a:ext cx="6707" cy="4258"/>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22" name="Freeform 510">
              <a:extLst>
                <a:ext uri="{FF2B5EF4-FFF2-40B4-BE49-F238E27FC236}">
                  <a16:creationId xmlns:a16="http://schemas.microsoft.com/office/drawing/2014/main" id="{AF1664A3-EE84-8E8B-F2B1-8C1EAC8F0C8A}"/>
                </a:ext>
              </a:extLst>
            </p:cNvPr>
            <p:cNvSpPr>
              <a:spLocks/>
            </p:cNvSpPr>
            <p:nvPr/>
          </p:nvSpPr>
          <p:spPr bwMode="auto">
            <a:xfrm>
              <a:off x="7514779" y="3024101"/>
              <a:ext cx="4024" cy="8517"/>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0" y="2"/>
                    <a:pt x="1" y="0"/>
                    <a:pt x="0"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23" name="Freeform 511">
              <a:extLst>
                <a:ext uri="{FF2B5EF4-FFF2-40B4-BE49-F238E27FC236}">
                  <a16:creationId xmlns:a16="http://schemas.microsoft.com/office/drawing/2014/main" id="{93578CE0-86EA-CBE3-97B6-CB49A3F859BB}"/>
                </a:ext>
              </a:extLst>
            </p:cNvPr>
            <p:cNvSpPr>
              <a:spLocks/>
            </p:cNvSpPr>
            <p:nvPr/>
          </p:nvSpPr>
          <p:spPr bwMode="auto">
            <a:xfrm>
              <a:off x="7573800" y="2836733"/>
              <a:ext cx="8049" cy="17034"/>
            </a:xfrm>
            <a:custGeom>
              <a:avLst/>
              <a:gdLst>
                <a:gd name="T0" fmla="*/ 1 w 2"/>
                <a:gd name="T1" fmla="*/ 4 h 4"/>
                <a:gd name="T2" fmla="*/ 2 w 2"/>
                <a:gd name="T3" fmla="*/ 1 h 4"/>
                <a:gd name="T4" fmla="*/ 1 w 2"/>
                <a:gd name="T5" fmla="*/ 4 h 4"/>
                <a:gd name="T6" fmla="*/ 1 w 2"/>
                <a:gd name="T7" fmla="*/ 4 h 4"/>
              </a:gdLst>
              <a:ahLst/>
              <a:cxnLst>
                <a:cxn ang="0">
                  <a:pos x="T0" y="T1"/>
                </a:cxn>
                <a:cxn ang="0">
                  <a:pos x="T2" y="T3"/>
                </a:cxn>
                <a:cxn ang="0">
                  <a:pos x="T4" y="T5"/>
                </a:cxn>
                <a:cxn ang="0">
                  <a:pos x="T6" y="T7"/>
                </a:cxn>
              </a:cxnLst>
              <a:rect l="0" t="0" r="r" b="b"/>
              <a:pathLst>
                <a:path w="2" h="4">
                  <a:moveTo>
                    <a:pt x="1" y="4"/>
                  </a:moveTo>
                  <a:cubicBezTo>
                    <a:pt x="0" y="3"/>
                    <a:pt x="0" y="1"/>
                    <a:pt x="2" y="1"/>
                  </a:cubicBezTo>
                  <a:cubicBezTo>
                    <a:pt x="2" y="0"/>
                    <a:pt x="2" y="4"/>
                    <a:pt x="1" y="4"/>
                  </a:cubicBezTo>
                  <a:cubicBezTo>
                    <a:pt x="0" y="3"/>
                    <a:pt x="1" y="4"/>
                    <a:pt x="1"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24" name="Freeform 611">
              <a:extLst>
                <a:ext uri="{FF2B5EF4-FFF2-40B4-BE49-F238E27FC236}">
                  <a16:creationId xmlns:a16="http://schemas.microsoft.com/office/drawing/2014/main" id="{B9D4E49C-EC8E-E095-9374-A4E63EA49B38}"/>
                </a:ext>
              </a:extLst>
            </p:cNvPr>
            <p:cNvSpPr>
              <a:spLocks/>
            </p:cNvSpPr>
            <p:nvPr/>
          </p:nvSpPr>
          <p:spPr bwMode="auto">
            <a:xfrm>
              <a:off x="10063392" y="4321497"/>
              <a:ext cx="8049" cy="8517"/>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25" name="Rectangle 613">
              <a:extLst>
                <a:ext uri="{FF2B5EF4-FFF2-40B4-BE49-F238E27FC236}">
                  <a16:creationId xmlns:a16="http://schemas.microsoft.com/office/drawing/2014/main" id="{BF6BC794-1481-571C-D91B-A009D9454AB0}"/>
                </a:ext>
              </a:extLst>
            </p:cNvPr>
            <p:cNvSpPr>
              <a:spLocks/>
            </p:cNvSpPr>
            <p:nvPr/>
          </p:nvSpPr>
          <p:spPr bwMode="auto">
            <a:xfrm>
              <a:off x="7919875" y="2574130"/>
              <a:ext cx="1342" cy="1421"/>
            </a:xfrm>
            <a:prstGeom prst="rect">
              <a:avLst/>
            </a:pr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26" name="Freeform 643">
              <a:extLst>
                <a:ext uri="{FF2B5EF4-FFF2-40B4-BE49-F238E27FC236}">
                  <a16:creationId xmlns:a16="http://schemas.microsoft.com/office/drawing/2014/main" id="{859AB911-80FF-B509-3862-8E244B83B5A7}"/>
                </a:ext>
              </a:extLst>
            </p:cNvPr>
            <p:cNvSpPr>
              <a:spLocks/>
            </p:cNvSpPr>
            <p:nvPr/>
          </p:nvSpPr>
          <p:spPr bwMode="auto">
            <a:xfrm>
              <a:off x="9980227" y="4476221"/>
              <a:ext cx="40241" cy="36908"/>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27" name="Freeform 644">
              <a:extLst>
                <a:ext uri="{FF2B5EF4-FFF2-40B4-BE49-F238E27FC236}">
                  <a16:creationId xmlns:a16="http://schemas.microsoft.com/office/drawing/2014/main" id="{12E8CEE3-A908-9187-FD60-1222A31DF120}"/>
                </a:ext>
              </a:extLst>
            </p:cNvPr>
            <p:cNvSpPr>
              <a:spLocks/>
            </p:cNvSpPr>
            <p:nvPr/>
          </p:nvSpPr>
          <p:spPr bwMode="auto">
            <a:xfrm>
              <a:off x="10012420" y="4467704"/>
              <a:ext cx="50972" cy="19873"/>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28" name="Freeform 645">
              <a:extLst>
                <a:ext uri="{FF2B5EF4-FFF2-40B4-BE49-F238E27FC236}">
                  <a16:creationId xmlns:a16="http://schemas.microsoft.com/office/drawing/2014/main" id="{A04FE483-C73E-F99C-F7C7-C0967C270BA3}"/>
                </a:ext>
              </a:extLst>
            </p:cNvPr>
            <p:cNvSpPr>
              <a:spLocks/>
            </p:cNvSpPr>
            <p:nvPr/>
          </p:nvSpPr>
          <p:spPr bwMode="auto">
            <a:xfrm>
              <a:off x="7844757" y="3116367"/>
              <a:ext cx="122066" cy="70974"/>
            </a:xfrm>
            <a:custGeom>
              <a:avLst/>
              <a:gdLst>
                <a:gd name="T0" fmla="*/ 10 w 31"/>
                <a:gd name="T1" fmla="*/ 17 h 17"/>
                <a:gd name="T2" fmla="*/ 13 w 31"/>
                <a:gd name="T3" fmla="*/ 14 h 17"/>
                <a:gd name="T4" fmla="*/ 18 w 31"/>
                <a:gd name="T5" fmla="*/ 16 h 17"/>
                <a:gd name="T6" fmla="*/ 21 w 31"/>
                <a:gd name="T7" fmla="*/ 16 h 17"/>
                <a:gd name="T8" fmla="*/ 23 w 31"/>
                <a:gd name="T9" fmla="*/ 15 h 17"/>
                <a:gd name="T10" fmla="*/ 29 w 31"/>
                <a:gd name="T11" fmla="*/ 11 h 17"/>
                <a:gd name="T12" fmla="*/ 27 w 31"/>
                <a:gd name="T13" fmla="*/ 7 h 17"/>
                <a:gd name="T14" fmla="*/ 21 w 31"/>
                <a:gd name="T15" fmla="*/ 5 h 17"/>
                <a:gd name="T16" fmla="*/ 17 w 31"/>
                <a:gd name="T17" fmla="*/ 3 h 17"/>
                <a:gd name="T18" fmla="*/ 13 w 31"/>
                <a:gd name="T19" fmla="*/ 0 h 17"/>
                <a:gd name="T20" fmla="*/ 11 w 31"/>
                <a:gd name="T21" fmla="*/ 2 h 17"/>
                <a:gd name="T22" fmla="*/ 8 w 31"/>
                <a:gd name="T23" fmla="*/ 2 h 17"/>
                <a:gd name="T24" fmla="*/ 0 w 31"/>
                <a:gd name="T25" fmla="*/ 6 h 17"/>
                <a:gd name="T26" fmla="*/ 2 w 31"/>
                <a:gd name="T27" fmla="*/ 10 h 17"/>
                <a:gd name="T28" fmla="*/ 4 w 31"/>
                <a:gd name="T29" fmla="*/ 13 h 17"/>
                <a:gd name="T30" fmla="*/ 10 w 31"/>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7">
                  <a:moveTo>
                    <a:pt x="10" y="17"/>
                  </a:moveTo>
                  <a:cubicBezTo>
                    <a:pt x="12" y="17"/>
                    <a:pt x="11" y="14"/>
                    <a:pt x="13" y="14"/>
                  </a:cubicBezTo>
                  <a:cubicBezTo>
                    <a:pt x="15" y="14"/>
                    <a:pt x="16" y="16"/>
                    <a:pt x="18" y="16"/>
                  </a:cubicBezTo>
                  <a:cubicBezTo>
                    <a:pt x="19" y="16"/>
                    <a:pt x="20" y="16"/>
                    <a:pt x="21" y="16"/>
                  </a:cubicBezTo>
                  <a:cubicBezTo>
                    <a:pt x="22" y="16"/>
                    <a:pt x="23" y="15"/>
                    <a:pt x="23" y="15"/>
                  </a:cubicBezTo>
                  <a:cubicBezTo>
                    <a:pt x="26" y="14"/>
                    <a:pt x="27" y="13"/>
                    <a:pt x="29" y="11"/>
                  </a:cubicBezTo>
                  <a:cubicBezTo>
                    <a:pt x="31" y="9"/>
                    <a:pt x="29" y="8"/>
                    <a:pt x="27" y="7"/>
                  </a:cubicBezTo>
                  <a:cubicBezTo>
                    <a:pt x="25" y="6"/>
                    <a:pt x="22" y="3"/>
                    <a:pt x="21" y="5"/>
                  </a:cubicBezTo>
                  <a:cubicBezTo>
                    <a:pt x="19" y="8"/>
                    <a:pt x="18" y="4"/>
                    <a:pt x="17" y="3"/>
                  </a:cubicBezTo>
                  <a:cubicBezTo>
                    <a:pt x="16" y="2"/>
                    <a:pt x="13" y="3"/>
                    <a:pt x="13" y="0"/>
                  </a:cubicBezTo>
                  <a:cubicBezTo>
                    <a:pt x="13" y="1"/>
                    <a:pt x="12" y="3"/>
                    <a:pt x="11" y="2"/>
                  </a:cubicBezTo>
                  <a:cubicBezTo>
                    <a:pt x="9" y="0"/>
                    <a:pt x="9" y="0"/>
                    <a:pt x="8" y="2"/>
                  </a:cubicBezTo>
                  <a:cubicBezTo>
                    <a:pt x="7" y="3"/>
                    <a:pt x="0" y="5"/>
                    <a:pt x="0" y="6"/>
                  </a:cubicBezTo>
                  <a:cubicBezTo>
                    <a:pt x="0" y="6"/>
                    <a:pt x="1" y="9"/>
                    <a:pt x="2" y="10"/>
                  </a:cubicBezTo>
                  <a:cubicBezTo>
                    <a:pt x="2" y="11"/>
                    <a:pt x="3" y="12"/>
                    <a:pt x="4" y="13"/>
                  </a:cubicBezTo>
                  <a:cubicBezTo>
                    <a:pt x="6" y="14"/>
                    <a:pt x="8" y="17"/>
                    <a:pt x="10" y="1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29" name="Freeform 646">
              <a:extLst>
                <a:ext uri="{FF2B5EF4-FFF2-40B4-BE49-F238E27FC236}">
                  <a16:creationId xmlns:a16="http://schemas.microsoft.com/office/drawing/2014/main" id="{F4051817-6D26-024E-4988-410AB702E5DF}"/>
                </a:ext>
              </a:extLst>
            </p:cNvPr>
            <p:cNvSpPr>
              <a:spLocks/>
            </p:cNvSpPr>
            <p:nvPr/>
          </p:nvSpPr>
          <p:spPr bwMode="auto">
            <a:xfrm>
              <a:off x="7789761" y="3174566"/>
              <a:ext cx="146209" cy="66715"/>
            </a:xfrm>
            <a:custGeom>
              <a:avLst/>
              <a:gdLst>
                <a:gd name="T0" fmla="*/ 32 w 37"/>
                <a:gd name="T1" fmla="*/ 2 h 16"/>
                <a:gd name="T2" fmla="*/ 27 w 37"/>
                <a:gd name="T3" fmla="*/ 0 h 16"/>
                <a:gd name="T4" fmla="*/ 24 w 37"/>
                <a:gd name="T5" fmla="*/ 3 h 16"/>
                <a:gd name="T6" fmla="*/ 20 w 37"/>
                <a:gd name="T7" fmla="*/ 3 h 16"/>
                <a:gd name="T8" fmla="*/ 17 w 37"/>
                <a:gd name="T9" fmla="*/ 7 h 16"/>
                <a:gd name="T10" fmla="*/ 16 w 37"/>
                <a:gd name="T11" fmla="*/ 9 h 16"/>
                <a:gd name="T12" fmla="*/ 13 w 37"/>
                <a:gd name="T13" fmla="*/ 9 h 16"/>
                <a:gd name="T14" fmla="*/ 9 w 37"/>
                <a:gd name="T15" fmla="*/ 10 h 16"/>
                <a:gd name="T16" fmla="*/ 5 w 37"/>
                <a:gd name="T17" fmla="*/ 11 h 16"/>
                <a:gd name="T18" fmla="*/ 0 w 37"/>
                <a:gd name="T19" fmla="*/ 9 h 16"/>
                <a:gd name="T20" fmla="*/ 4 w 37"/>
                <a:gd name="T21" fmla="*/ 13 h 16"/>
                <a:gd name="T22" fmla="*/ 6 w 37"/>
                <a:gd name="T23" fmla="*/ 13 h 16"/>
                <a:gd name="T24" fmla="*/ 8 w 37"/>
                <a:gd name="T25" fmla="*/ 14 h 16"/>
                <a:gd name="T26" fmla="*/ 12 w 37"/>
                <a:gd name="T27" fmla="*/ 13 h 16"/>
                <a:gd name="T28" fmla="*/ 15 w 37"/>
                <a:gd name="T29" fmla="*/ 15 h 16"/>
                <a:gd name="T30" fmla="*/ 22 w 37"/>
                <a:gd name="T31" fmla="*/ 16 h 16"/>
                <a:gd name="T32" fmla="*/ 29 w 37"/>
                <a:gd name="T33" fmla="*/ 14 h 16"/>
                <a:gd name="T34" fmla="*/ 33 w 37"/>
                <a:gd name="T35" fmla="*/ 12 h 16"/>
                <a:gd name="T36" fmla="*/ 34 w 37"/>
                <a:gd name="T37" fmla="*/ 9 h 16"/>
                <a:gd name="T38" fmla="*/ 36 w 37"/>
                <a:gd name="T39" fmla="*/ 8 h 16"/>
                <a:gd name="T40" fmla="*/ 36 w 37"/>
                <a:gd name="T41" fmla="*/ 2 h 16"/>
                <a:gd name="T42" fmla="*/ 32 w 37"/>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2" y="2"/>
                  </a:moveTo>
                  <a:cubicBezTo>
                    <a:pt x="30" y="2"/>
                    <a:pt x="28" y="0"/>
                    <a:pt x="27" y="0"/>
                  </a:cubicBezTo>
                  <a:cubicBezTo>
                    <a:pt x="25" y="0"/>
                    <a:pt x="26" y="3"/>
                    <a:pt x="24" y="3"/>
                  </a:cubicBezTo>
                  <a:cubicBezTo>
                    <a:pt x="22" y="3"/>
                    <a:pt x="22" y="2"/>
                    <a:pt x="20" y="3"/>
                  </a:cubicBezTo>
                  <a:cubicBezTo>
                    <a:pt x="20" y="3"/>
                    <a:pt x="16" y="6"/>
                    <a:pt x="17" y="7"/>
                  </a:cubicBezTo>
                  <a:cubicBezTo>
                    <a:pt x="17" y="8"/>
                    <a:pt x="19" y="10"/>
                    <a:pt x="16" y="9"/>
                  </a:cubicBezTo>
                  <a:cubicBezTo>
                    <a:pt x="15" y="9"/>
                    <a:pt x="14" y="8"/>
                    <a:pt x="13" y="9"/>
                  </a:cubicBezTo>
                  <a:cubicBezTo>
                    <a:pt x="12" y="9"/>
                    <a:pt x="10" y="10"/>
                    <a:pt x="9" y="10"/>
                  </a:cubicBezTo>
                  <a:cubicBezTo>
                    <a:pt x="7" y="10"/>
                    <a:pt x="6" y="8"/>
                    <a:pt x="5" y="11"/>
                  </a:cubicBezTo>
                  <a:cubicBezTo>
                    <a:pt x="5" y="11"/>
                    <a:pt x="1" y="9"/>
                    <a:pt x="0" y="9"/>
                  </a:cubicBezTo>
                  <a:cubicBezTo>
                    <a:pt x="0" y="11"/>
                    <a:pt x="1" y="12"/>
                    <a:pt x="4" y="13"/>
                  </a:cubicBezTo>
                  <a:cubicBezTo>
                    <a:pt x="5" y="13"/>
                    <a:pt x="5" y="13"/>
                    <a:pt x="6" y="13"/>
                  </a:cubicBezTo>
                  <a:cubicBezTo>
                    <a:pt x="7" y="13"/>
                    <a:pt x="7" y="15"/>
                    <a:pt x="8" y="14"/>
                  </a:cubicBezTo>
                  <a:cubicBezTo>
                    <a:pt x="10" y="13"/>
                    <a:pt x="10" y="13"/>
                    <a:pt x="12" y="13"/>
                  </a:cubicBezTo>
                  <a:cubicBezTo>
                    <a:pt x="14" y="13"/>
                    <a:pt x="13" y="14"/>
                    <a:pt x="15" y="15"/>
                  </a:cubicBezTo>
                  <a:cubicBezTo>
                    <a:pt x="17" y="16"/>
                    <a:pt x="20" y="16"/>
                    <a:pt x="22" y="16"/>
                  </a:cubicBezTo>
                  <a:cubicBezTo>
                    <a:pt x="25" y="16"/>
                    <a:pt x="26" y="14"/>
                    <a:pt x="29" y="14"/>
                  </a:cubicBezTo>
                  <a:cubicBezTo>
                    <a:pt x="31" y="14"/>
                    <a:pt x="33" y="13"/>
                    <a:pt x="33" y="12"/>
                  </a:cubicBezTo>
                  <a:cubicBezTo>
                    <a:pt x="34" y="11"/>
                    <a:pt x="34" y="10"/>
                    <a:pt x="34" y="9"/>
                  </a:cubicBezTo>
                  <a:cubicBezTo>
                    <a:pt x="34" y="7"/>
                    <a:pt x="35" y="9"/>
                    <a:pt x="36" y="8"/>
                  </a:cubicBezTo>
                  <a:cubicBezTo>
                    <a:pt x="37" y="6"/>
                    <a:pt x="36" y="3"/>
                    <a:pt x="36" y="2"/>
                  </a:cubicBezTo>
                  <a:cubicBezTo>
                    <a:pt x="34" y="2"/>
                    <a:pt x="33" y="2"/>
                    <a:pt x="32"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30" name="Freeform 647">
              <a:extLst>
                <a:ext uri="{FF2B5EF4-FFF2-40B4-BE49-F238E27FC236}">
                  <a16:creationId xmlns:a16="http://schemas.microsoft.com/office/drawing/2014/main" id="{5D94389C-D7BA-DFD2-ED6F-DD82AEBA6BB7}"/>
                </a:ext>
              </a:extLst>
            </p:cNvPr>
            <p:cNvSpPr>
              <a:spLocks/>
            </p:cNvSpPr>
            <p:nvPr/>
          </p:nvSpPr>
          <p:spPr bwMode="auto">
            <a:xfrm>
              <a:off x="7738788" y="3224247"/>
              <a:ext cx="224010" cy="229954"/>
            </a:xfrm>
            <a:custGeom>
              <a:avLst/>
              <a:gdLst>
                <a:gd name="T0" fmla="*/ 37 w 57"/>
                <a:gd name="T1" fmla="*/ 10 h 55"/>
                <a:gd name="T2" fmla="*/ 41 w 57"/>
                <a:gd name="T3" fmla="*/ 9 h 55"/>
                <a:gd name="T4" fmla="*/ 43 w 57"/>
                <a:gd name="T5" fmla="*/ 6 h 55"/>
                <a:gd name="T6" fmla="*/ 45 w 57"/>
                <a:gd name="T7" fmla="*/ 4 h 55"/>
                <a:gd name="T8" fmla="*/ 45 w 57"/>
                <a:gd name="T9" fmla="*/ 1 h 55"/>
                <a:gd name="T10" fmla="*/ 41 w 57"/>
                <a:gd name="T11" fmla="*/ 2 h 55"/>
                <a:gd name="T12" fmla="*/ 36 w 57"/>
                <a:gd name="T13" fmla="*/ 4 h 55"/>
                <a:gd name="T14" fmla="*/ 27 w 57"/>
                <a:gd name="T15" fmla="*/ 1 h 55"/>
                <a:gd name="T16" fmla="*/ 22 w 57"/>
                <a:gd name="T17" fmla="*/ 1 h 55"/>
                <a:gd name="T18" fmla="*/ 19 w 57"/>
                <a:gd name="T19" fmla="*/ 1 h 55"/>
                <a:gd name="T20" fmla="*/ 18 w 57"/>
                <a:gd name="T21" fmla="*/ 3 h 55"/>
                <a:gd name="T22" fmla="*/ 17 w 57"/>
                <a:gd name="T23" fmla="*/ 4 h 55"/>
                <a:gd name="T24" fmla="*/ 15 w 57"/>
                <a:gd name="T25" fmla="*/ 5 h 55"/>
                <a:gd name="T26" fmla="*/ 13 w 57"/>
                <a:gd name="T27" fmla="*/ 5 h 55"/>
                <a:gd name="T28" fmla="*/ 12 w 57"/>
                <a:gd name="T29" fmla="*/ 4 h 55"/>
                <a:gd name="T30" fmla="*/ 11 w 57"/>
                <a:gd name="T31" fmla="*/ 8 h 55"/>
                <a:gd name="T32" fmla="*/ 9 w 57"/>
                <a:gd name="T33" fmla="*/ 5 h 55"/>
                <a:gd name="T34" fmla="*/ 5 w 57"/>
                <a:gd name="T35" fmla="*/ 7 h 55"/>
                <a:gd name="T36" fmla="*/ 0 w 57"/>
                <a:gd name="T37" fmla="*/ 7 h 55"/>
                <a:gd name="T38" fmla="*/ 1 w 57"/>
                <a:gd name="T39" fmla="*/ 10 h 55"/>
                <a:gd name="T40" fmla="*/ 0 w 57"/>
                <a:gd name="T41" fmla="*/ 14 h 55"/>
                <a:gd name="T42" fmla="*/ 2 w 57"/>
                <a:gd name="T43" fmla="*/ 18 h 55"/>
                <a:gd name="T44" fmla="*/ 4 w 57"/>
                <a:gd name="T45" fmla="*/ 21 h 55"/>
                <a:gd name="T46" fmla="*/ 12 w 57"/>
                <a:gd name="T47" fmla="*/ 17 h 55"/>
                <a:gd name="T48" fmla="*/ 15 w 57"/>
                <a:gd name="T49" fmla="*/ 19 h 55"/>
                <a:gd name="T50" fmla="*/ 17 w 57"/>
                <a:gd name="T51" fmla="*/ 22 h 55"/>
                <a:gd name="T52" fmla="*/ 18 w 57"/>
                <a:gd name="T53" fmla="*/ 25 h 55"/>
                <a:gd name="T54" fmla="*/ 21 w 57"/>
                <a:gd name="T55" fmla="*/ 28 h 55"/>
                <a:gd name="T56" fmla="*/ 28 w 57"/>
                <a:gd name="T57" fmla="*/ 33 h 55"/>
                <a:gd name="T58" fmla="*/ 33 w 57"/>
                <a:gd name="T59" fmla="*/ 36 h 55"/>
                <a:gd name="T60" fmla="*/ 42 w 57"/>
                <a:gd name="T61" fmla="*/ 42 h 55"/>
                <a:gd name="T62" fmla="*/ 45 w 57"/>
                <a:gd name="T63" fmla="*/ 48 h 55"/>
                <a:gd name="T64" fmla="*/ 43 w 57"/>
                <a:gd name="T65" fmla="*/ 55 h 55"/>
                <a:gd name="T66" fmla="*/ 49 w 57"/>
                <a:gd name="T67" fmla="*/ 48 h 55"/>
                <a:gd name="T68" fmla="*/ 47 w 57"/>
                <a:gd name="T69" fmla="*/ 45 h 55"/>
                <a:gd name="T70" fmla="*/ 50 w 57"/>
                <a:gd name="T71" fmla="*/ 40 h 55"/>
                <a:gd name="T72" fmla="*/ 53 w 57"/>
                <a:gd name="T73" fmla="*/ 41 h 55"/>
                <a:gd name="T74" fmla="*/ 55 w 57"/>
                <a:gd name="T75" fmla="*/ 44 h 55"/>
                <a:gd name="T76" fmla="*/ 53 w 57"/>
                <a:gd name="T77" fmla="*/ 39 h 55"/>
                <a:gd name="T78" fmla="*/ 44 w 57"/>
                <a:gd name="T79" fmla="*/ 35 h 55"/>
                <a:gd name="T80" fmla="*/ 44 w 57"/>
                <a:gd name="T81" fmla="*/ 32 h 55"/>
                <a:gd name="T82" fmla="*/ 39 w 57"/>
                <a:gd name="T83" fmla="*/ 31 h 55"/>
                <a:gd name="T84" fmla="*/ 35 w 57"/>
                <a:gd name="T85" fmla="*/ 26 h 55"/>
                <a:gd name="T86" fmla="*/ 32 w 57"/>
                <a:gd name="T87" fmla="*/ 21 h 55"/>
                <a:gd name="T88" fmla="*/ 27 w 57"/>
                <a:gd name="T89" fmla="*/ 17 h 55"/>
                <a:gd name="T90" fmla="*/ 27 w 57"/>
                <a:gd name="T91" fmla="*/ 15 h 55"/>
                <a:gd name="T92" fmla="*/ 28 w 57"/>
                <a:gd name="T93" fmla="*/ 12 h 55"/>
                <a:gd name="T94" fmla="*/ 30 w 57"/>
                <a:gd name="T95" fmla="*/ 9 h 55"/>
                <a:gd name="T96" fmla="*/ 32 w 57"/>
                <a:gd name="T97" fmla="*/ 8 h 55"/>
                <a:gd name="T98" fmla="*/ 34 w 57"/>
                <a:gd name="T99" fmla="*/ 10 h 55"/>
                <a:gd name="T100" fmla="*/ 37 w 57"/>
                <a:gd name="T101" fmla="*/ 10 h 55"/>
                <a:gd name="T102" fmla="*/ 37 w 57"/>
                <a:gd name="T103"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55">
                  <a:moveTo>
                    <a:pt x="37" y="10"/>
                  </a:moveTo>
                  <a:cubicBezTo>
                    <a:pt x="38" y="9"/>
                    <a:pt x="40" y="10"/>
                    <a:pt x="41" y="9"/>
                  </a:cubicBezTo>
                  <a:cubicBezTo>
                    <a:pt x="43" y="8"/>
                    <a:pt x="42" y="7"/>
                    <a:pt x="43" y="6"/>
                  </a:cubicBezTo>
                  <a:cubicBezTo>
                    <a:pt x="43" y="5"/>
                    <a:pt x="44" y="4"/>
                    <a:pt x="45" y="4"/>
                  </a:cubicBezTo>
                  <a:cubicBezTo>
                    <a:pt x="46" y="3"/>
                    <a:pt x="45" y="3"/>
                    <a:pt x="45" y="1"/>
                  </a:cubicBezTo>
                  <a:cubicBezTo>
                    <a:pt x="44" y="2"/>
                    <a:pt x="43" y="2"/>
                    <a:pt x="41" y="2"/>
                  </a:cubicBezTo>
                  <a:cubicBezTo>
                    <a:pt x="39" y="2"/>
                    <a:pt x="37" y="5"/>
                    <a:pt x="36" y="4"/>
                  </a:cubicBezTo>
                  <a:cubicBezTo>
                    <a:pt x="33" y="3"/>
                    <a:pt x="28" y="4"/>
                    <a:pt x="27" y="1"/>
                  </a:cubicBezTo>
                  <a:cubicBezTo>
                    <a:pt x="26" y="0"/>
                    <a:pt x="23" y="1"/>
                    <a:pt x="22" y="1"/>
                  </a:cubicBezTo>
                  <a:cubicBezTo>
                    <a:pt x="20" y="3"/>
                    <a:pt x="20" y="1"/>
                    <a:pt x="19" y="1"/>
                  </a:cubicBezTo>
                  <a:cubicBezTo>
                    <a:pt x="18" y="1"/>
                    <a:pt x="18" y="3"/>
                    <a:pt x="18" y="3"/>
                  </a:cubicBezTo>
                  <a:cubicBezTo>
                    <a:pt x="18" y="3"/>
                    <a:pt x="17" y="4"/>
                    <a:pt x="17" y="4"/>
                  </a:cubicBezTo>
                  <a:cubicBezTo>
                    <a:pt x="17" y="5"/>
                    <a:pt x="16" y="5"/>
                    <a:pt x="15" y="5"/>
                  </a:cubicBezTo>
                  <a:cubicBezTo>
                    <a:pt x="15" y="5"/>
                    <a:pt x="14" y="5"/>
                    <a:pt x="13" y="5"/>
                  </a:cubicBezTo>
                  <a:cubicBezTo>
                    <a:pt x="13" y="5"/>
                    <a:pt x="13" y="5"/>
                    <a:pt x="12" y="4"/>
                  </a:cubicBezTo>
                  <a:cubicBezTo>
                    <a:pt x="12" y="4"/>
                    <a:pt x="11" y="7"/>
                    <a:pt x="11" y="8"/>
                  </a:cubicBezTo>
                  <a:cubicBezTo>
                    <a:pt x="11" y="9"/>
                    <a:pt x="9" y="6"/>
                    <a:pt x="9" y="5"/>
                  </a:cubicBezTo>
                  <a:cubicBezTo>
                    <a:pt x="7" y="4"/>
                    <a:pt x="6" y="7"/>
                    <a:pt x="5" y="7"/>
                  </a:cubicBezTo>
                  <a:cubicBezTo>
                    <a:pt x="3" y="7"/>
                    <a:pt x="1" y="7"/>
                    <a:pt x="0" y="7"/>
                  </a:cubicBezTo>
                  <a:cubicBezTo>
                    <a:pt x="0" y="8"/>
                    <a:pt x="1" y="9"/>
                    <a:pt x="1" y="10"/>
                  </a:cubicBezTo>
                  <a:cubicBezTo>
                    <a:pt x="1" y="12"/>
                    <a:pt x="0" y="12"/>
                    <a:pt x="0" y="14"/>
                  </a:cubicBezTo>
                  <a:cubicBezTo>
                    <a:pt x="0" y="15"/>
                    <a:pt x="0" y="18"/>
                    <a:pt x="2" y="18"/>
                  </a:cubicBezTo>
                  <a:cubicBezTo>
                    <a:pt x="3" y="19"/>
                    <a:pt x="4" y="18"/>
                    <a:pt x="4" y="21"/>
                  </a:cubicBezTo>
                  <a:cubicBezTo>
                    <a:pt x="6" y="20"/>
                    <a:pt x="10" y="16"/>
                    <a:pt x="12" y="17"/>
                  </a:cubicBezTo>
                  <a:cubicBezTo>
                    <a:pt x="13" y="18"/>
                    <a:pt x="14" y="19"/>
                    <a:pt x="15" y="19"/>
                  </a:cubicBezTo>
                  <a:cubicBezTo>
                    <a:pt x="16" y="19"/>
                    <a:pt x="17" y="21"/>
                    <a:pt x="17" y="22"/>
                  </a:cubicBezTo>
                  <a:cubicBezTo>
                    <a:pt x="18" y="23"/>
                    <a:pt x="18" y="24"/>
                    <a:pt x="18" y="25"/>
                  </a:cubicBezTo>
                  <a:cubicBezTo>
                    <a:pt x="19" y="26"/>
                    <a:pt x="20" y="27"/>
                    <a:pt x="21" y="28"/>
                  </a:cubicBezTo>
                  <a:cubicBezTo>
                    <a:pt x="23" y="29"/>
                    <a:pt x="25" y="31"/>
                    <a:pt x="28" y="33"/>
                  </a:cubicBezTo>
                  <a:cubicBezTo>
                    <a:pt x="30" y="35"/>
                    <a:pt x="31" y="35"/>
                    <a:pt x="33" y="36"/>
                  </a:cubicBezTo>
                  <a:cubicBezTo>
                    <a:pt x="36" y="38"/>
                    <a:pt x="38" y="41"/>
                    <a:pt x="42" y="42"/>
                  </a:cubicBezTo>
                  <a:cubicBezTo>
                    <a:pt x="44" y="43"/>
                    <a:pt x="44" y="46"/>
                    <a:pt x="45" y="48"/>
                  </a:cubicBezTo>
                  <a:cubicBezTo>
                    <a:pt x="45" y="50"/>
                    <a:pt x="42" y="52"/>
                    <a:pt x="43" y="55"/>
                  </a:cubicBezTo>
                  <a:cubicBezTo>
                    <a:pt x="43" y="54"/>
                    <a:pt x="49" y="49"/>
                    <a:pt x="49" y="48"/>
                  </a:cubicBezTo>
                  <a:cubicBezTo>
                    <a:pt x="50" y="47"/>
                    <a:pt x="47" y="45"/>
                    <a:pt x="47" y="45"/>
                  </a:cubicBezTo>
                  <a:cubicBezTo>
                    <a:pt x="45" y="43"/>
                    <a:pt x="49" y="39"/>
                    <a:pt x="50" y="40"/>
                  </a:cubicBezTo>
                  <a:cubicBezTo>
                    <a:pt x="51" y="41"/>
                    <a:pt x="52" y="41"/>
                    <a:pt x="53" y="41"/>
                  </a:cubicBezTo>
                  <a:cubicBezTo>
                    <a:pt x="54" y="42"/>
                    <a:pt x="54" y="43"/>
                    <a:pt x="55" y="44"/>
                  </a:cubicBezTo>
                  <a:cubicBezTo>
                    <a:pt x="57" y="44"/>
                    <a:pt x="54" y="40"/>
                    <a:pt x="53" y="39"/>
                  </a:cubicBezTo>
                  <a:cubicBezTo>
                    <a:pt x="51" y="37"/>
                    <a:pt x="47" y="37"/>
                    <a:pt x="44" y="35"/>
                  </a:cubicBezTo>
                  <a:cubicBezTo>
                    <a:pt x="43" y="34"/>
                    <a:pt x="46" y="32"/>
                    <a:pt x="44" y="32"/>
                  </a:cubicBezTo>
                  <a:cubicBezTo>
                    <a:pt x="43" y="31"/>
                    <a:pt x="41" y="32"/>
                    <a:pt x="39" y="31"/>
                  </a:cubicBezTo>
                  <a:cubicBezTo>
                    <a:pt x="37" y="30"/>
                    <a:pt x="36" y="28"/>
                    <a:pt x="35" y="26"/>
                  </a:cubicBezTo>
                  <a:cubicBezTo>
                    <a:pt x="34" y="24"/>
                    <a:pt x="34" y="22"/>
                    <a:pt x="32" y="21"/>
                  </a:cubicBezTo>
                  <a:cubicBezTo>
                    <a:pt x="31" y="20"/>
                    <a:pt x="27" y="19"/>
                    <a:pt x="27" y="17"/>
                  </a:cubicBezTo>
                  <a:cubicBezTo>
                    <a:pt x="27" y="16"/>
                    <a:pt x="27" y="15"/>
                    <a:pt x="27" y="15"/>
                  </a:cubicBezTo>
                  <a:cubicBezTo>
                    <a:pt x="28" y="13"/>
                    <a:pt x="28" y="13"/>
                    <a:pt x="28" y="12"/>
                  </a:cubicBezTo>
                  <a:cubicBezTo>
                    <a:pt x="27" y="9"/>
                    <a:pt x="30" y="10"/>
                    <a:pt x="30" y="9"/>
                  </a:cubicBezTo>
                  <a:cubicBezTo>
                    <a:pt x="31" y="8"/>
                    <a:pt x="32" y="8"/>
                    <a:pt x="32" y="8"/>
                  </a:cubicBezTo>
                  <a:cubicBezTo>
                    <a:pt x="34" y="8"/>
                    <a:pt x="34" y="9"/>
                    <a:pt x="34" y="10"/>
                  </a:cubicBezTo>
                  <a:cubicBezTo>
                    <a:pt x="35" y="10"/>
                    <a:pt x="36" y="10"/>
                    <a:pt x="37" y="10"/>
                  </a:cubicBezTo>
                  <a:cubicBezTo>
                    <a:pt x="37" y="9"/>
                    <a:pt x="36" y="10"/>
                    <a:pt x="37"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31" name="Freeform 648">
              <a:extLst>
                <a:ext uri="{FF2B5EF4-FFF2-40B4-BE49-F238E27FC236}">
                  <a16:creationId xmlns:a16="http://schemas.microsoft.com/office/drawing/2014/main" id="{A1D28879-425A-913B-A6E8-F0A690118526}"/>
                </a:ext>
              </a:extLst>
            </p:cNvPr>
            <p:cNvSpPr>
              <a:spLocks/>
            </p:cNvSpPr>
            <p:nvPr/>
          </p:nvSpPr>
          <p:spPr bwMode="auto">
            <a:xfrm>
              <a:off x="7868901" y="3237022"/>
              <a:ext cx="105968" cy="105041"/>
            </a:xfrm>
            <a:custGeom>
              <a:avLst/>
              <a:gdLst>
                <a:gd name="T0" fmla="*/ 12 w 27"/>
                <a:gd name="T1" fmla="*/ 10 h 25"/>
                <a:gd name="T2" fmla="*/ 21 w 27"/>
                <a:gd name="T3" fmla="*/ 9 h 25"/>
                <a:gd name="T4" fmla="*/ 27 w 27"/>
                <a:gd name="T5" fmla="*/ 11 h 25"/>
                <a:gd name="T6" fmla="*/ 25 w 27"/>
                <a:gd name="T7" fmla="*/ 4 h 25"/>
                <a:gd name="T8" fmla="*/ 17 w 27"/>
                <a:gd name="T9" fmla="*/ 3 h 25"/>
                <a:gd name="T10" fmla="*/ 13 w 27"/>
                <a:gd name="T11" fmla="*/ 0 h 25"/>
                <a:gd name="T12" fmla="*/ 11 w 27"/>
                <a:gd name="T13" fmla="*/ 2 h 25"/>
                <a:gd name="T14" fmla="*/ 6 w 27"/>
                <a:gd name="T15" fmla="*/ 7 h 25"/>
                <a:gd name="T16" fmla="*/ 1 w 27"/>
                <a:gd name="T17" fmla="*/ 7 h 25"/>
                <a:gd name="T18" fmla="*/ 1 w 27"/>
                <a:gd name="T19" fmla="*/ 11 h 25"/>
                <a:gd name="T20" fmla="*/ 3 w 27"/>
                <a:gd name="T21" fmla="*/ 10 h 25"/>
                <a:gd name="T22" fmla="*/ 4 w 27"/>
                <a:gd name="T23" fmla="*/ 13 h 25"/>
                <a:gd name="T24" fmla="*/ 6 w 27"/>
                <a:gd name="T25" fmla="*/ 10 h 25"/>
                <a:gd name="T26" fmla="*/ 11 w 27"/>
                <a:gd name="T27" fmla="*/ 17 h 25"/>
                <a:gd name="T28" fmla="*/ 23 w 27"/>
                <a:gd name="T29" fmla="*/ 25 h 25"/>
                <a:gd name="T30" fmla="*/ 21 w 27"/>
                <a:gd name="T31" fmla="*/ 22 h 25"/>
                <a:gd name="T32" fmla="*/ 16 w 27"/>
                <a:gd name="T33" fmla="*/ 19 h 25"/>
                <a:gd name="T34" fmla="*/ 12 w 27"/>
                <a:gd name="T3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5">
                  <a:moveTo>
                    <a:pt x="12" y="10"/>
                  </a:moveTo>
                  <a:cubicBezTo>
                    <a:pt x="15" y="10"/>
                    <a:pt x="18" y="8"/>
                    <a:pt x="21" y="9"/>
                  </a:cubicBezTo>
                  <a:cubicBezTo>
                    <a:pt x="23" y="9"/>
                    <a:pt x="25" y="10"/>
                    <a:pt x="27" y="11"/>
                  </a:cubicBezTo>
                  <a:cubicBezTo>
                    <a:pt x="26" y="9"/>
                    <a:pt x="26" y="7"/>
                    <a:pt x="25" y="4"/>
                  </a:cubicBezTo>
                  <a:cubicBezTo>
                    <a:pt x="22" y="6"/>
                    <a:pt x="19" y="4"/>
                    <a:pt x="17" y="3"/>
                  </a:cubicBezTo>
                  <a:cubicBezTo>
                    <a:pt x="15" y="2"/>
                    <a:pt x="14" y="2"/>
                    <a:pt x="13" y="0"/>
                  </a:cubicBezTo>
                  <a:cubicBezTo>
                    <a:pt x="13" y="0"/>
                    <a:pt x="11" y="1"/>
                    <a:pt x="11" y="2"/>
                  </a:cubicBezTo>
                  <a:cubicBezTo>
                    <a:pt x="9" y="3"/>
                    <a:pt x="10" y="8"/>
                    <a:pt x="6" y="7"/>
                  </a:cubicBezTo>
                  <a:cubicBezTo>
                    <a:pt x="4" y="6"/>
                    <a:pt x="2" y="7"/>
                    <a:pt x="1" y="7"/>
                  </a:cubicBezTo>
                  <a:cubicBezTo>
                    <a:pt x="0" y="8"/>
                    <a:pt x="1" y="11"/>
                    <a:pt x="1" y="11"/>
                  </a:cubicBezTo>
                  <a:cubicBezTo>
                    <a:pt x="1" y="11"/>
                    <a:pt x="3" y="10"/>
                    <a:pt x="3" y="10"/>
                  </a:cubicBezTo>
                  <a:cubicBezTo>
                    <a:pt x="4" y="10"/>
                    <a:pt x="4" y="12"/>
                    <a:pt x="4" y="13"/>
                  </a:cubicBezTo>
                  <a:cubicBezTo>
                    <a:pt x="4" y="11"/>
                    <a:pt x="5" y="8"/>
                    <a:pt x="6" y="10"/>
                  </a:cubicBezTo>
                  <a:cubicBezTo>
                    <a:pt x="7" y="13"/>
                    <a:pt x="9" y="15"/>
                    <a:pt x="11" y="17"/>
                  </a:cubicBezTo>
                  <a:cubicBezTo>
                    <a:pt x="14" y="20"/>
                    <a:pt x="19" y="22"/>
                    <a:pt x="23" y="25"/>
                  </a:cubicBezTo>
                  <a:cubicBezTo>
                    <a:pt x="23" y="23"/>
                    <a:pt x="23" y="23"/>
                    <a:pt x="21" y="22"/>
                  </a:cubicBezTo>
                  <a:cubicBezTo>
                    <a:pt x="19" y="21"/>
                    <a:pt x="17" y="20"/>
                    <a:pt x="16" y="19"/>
                  </a:cubicBezTo>
                  <a:cubicBezTo>
                    <a:pt x="14" y="17"/>
                    <a:pt x="9" y="10"/>
                    <a:pt x="12"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32" name="Freeform 649">
              <a:extLst>
                <a:ext uri="{FF2B5EF4-FFF2-40B4-BE49-F238E27FC236}">
                  <a16:creationId xmlns:a16="http://schemas.microsoft.com/office/drawing/2014/main" id="{0AF254A9-A6C3-D6BE-3B3C-7D6E49A3C835}"/>
                </a:ext>
              </a:extLst>
            </p:cNvPr>
            <p:cNvSpPr>
              <a:spLocks/>
            </p:cNvSpPr>
            <p:nvPr/>
          </p:nvSpPr>
          <p:spPr bwMode="auto">
            <a:xfrm>
              <a:off x="7506730" y="3116367"/>
              <a:ext cx="260227" cy="237052"/>
            </a:xfrm>
            <a:custGeom>
              <a:avLst/>
              <a:gdLst>
                <a:gd name="T0" fmla="*/ 59 w 66"/>
                <a:gd name="T1" fmla="*/ 31 h 57"/>
                <a:gd name="T2" fmla="*/ 56 w 66"/>
                <a:gd name="T3" fmla="*/ 30 h 57"/>
                <a:gd name="T4" fmla="*/ 60 w 66"/>
                <a:gd name="T5" fmla="*/ 24 h 57"/>
                <a:gd name="T6" fmla="*/ 63 w 66"/>
                <a:gd name="T7" fmla="*/ 23 h 57"/>
                <a:gd name="T8" fmla="*/ 65 w 66"/>
                <a:gd name="T9" fmla="*/ 15 h 57"/>
                <a:gd name="T10" fmla="*/ 60 w 66"/>
                <a:gd name="T11" fmla="*/ 13 h 57"/>
                <a:gd name="T12" fmla="*/ 57 w 66"/>
                <a:gd name="T13" fmla="*/ 11 h 57"/>
                <a:gd name="T14" fmla="*/ 55 w 66"/>
                <a:gd name="T15" fmla="*/ 11 h 57"/>
                <a:gd name="T16" fmla="*/ 48 w 66"/>
                <a:gd name="T17" fmla="*/ 7 h 57"/>
                <a:gd name="T18" fmla="*/ 43 w 66"/>
                <a:gd name="T19" fmla="*/ 5 h 57"/>
                <a:gd name="T20" fmla="*/ 38 w 66"/>
                <a:gd name="T21" fmla="*/ 1 h 57"/>
                <a:gd name="T22" fmla="*/ 34 w 66"/>
                <a:gd name="T23" fmla="*/ 1 h 57"/>
                <a:gd name="T24" fmla="*/ 33 w 66"/>
                <a:gd name="T25" fmla="*/ 5 h 57"/>
                <a:gd name="T26" fmla="*/ 30 w 66"/>
                <a:gd name="T27" fmla="*/ 8 h 57"/>
                <a:gd name="T28" fmla="*/ 26 w 66"/>
                <a:gd name="T29" fmla="*/ 10 h 57"/>
                <a:gd name="T30" fmla="*/ 24 w 66"/>
                <a:gd name="T31" fmla="*/ 12 h 57"/>
                <a:gd name="T32" fmla="*/ 20 w 66"/>
                <a:gd name="T33" fmla="*/ 11 h 57"/>
                <a:gd name="T34" fmla="*/ 16 w 66"/>
                <a:gd name="T35" fmla="*/ 10 h 57"/>
                <a:gd name="T36" fmla="*/ 16 w 66"/>
                <a:gd name="T37" fmla="*/ 16 h 57"/>
                <a:gd name="T38" fmla="*/ 9 w 66"/>
                <a:gd name="T39" fmla="*/ 15 h 57"/>
                <a:gd name="T40" fmla="*/ 1 w 66"/>
                <a:gd name="T41" fmla="*/ 17 h 57"/>
                <a:gd name="T42" fmla="*/ 2 w 66"/>
                <a:gd name="T43" fmla="*/ 19 h 57"/>
                <a:gd name="T44" fmla="*/ 4 w 66"/>
                <a:gd name="T45" fmla="*/ 21 h 57"/>
                <a:gd name="T46" fmla="*/ 15 w 66"/>
                <a:gd name="T47" fmla="*/ 25 h 57"/>
                <a:gd name="T48" fmla="*/ 14 w 66"/>
                <a:gd name="T49" fmla="*/ 28 h 57"/>
                <a:gd name="T50" fmla="*/ 19 w 66"/>
                <a:gd name="T51" fmla="*/ 31 h 57"/>
                <a:gd name="T52" fmla="*/ 20 w 66"/>
                <a:gd name="T53" fmla="*/ 35 h 57"/>
                <a:gd name="T54" fmla="*/ 22 w 66"/>
                <a:gd name="T55" fmla="*/ 38 h 57"/>
                <a:gd name="T56" fmla="*/ 19 w 66"/>
                <a:gd name="T57" fmla="*/ 36 h 57"/>
                <a:gd name="T58" fmla="*/ 16 w 66"/>
                <a:gd name="T59" fmla="*/ 49 h 57"/>
                <a:gd name="T60" fmla="*/ 27 w 66"/>
                <a:gd name="T61" fmla="*/ 53 h 57"/>
                <a:gd name="T62" fmla="*/ 30 w 66"/>
                <a:gd name="T63" fmla="*/ 53 h 57"/>
                <a:gd name="T64" fmla="*/ 33 w 66"/>
                <a:gd name="T65" fmla="*/ 55 h 57"/>
                <a:gd name="T66" fmla="*/ 40 w 66"/>
                <a:gd name="T67" fmla="*/ 54 h 57"/>
                <a:gd name="T68" fmla="*/ 47 w 66"/>
                <a:gd name="T69" fmla="*/ 48 h 57"/>
                <a:gd name="T70" fmla="*/ 57 w 66"/>
                <a:gd name="T71" fmla="*/ 50 h 57"/>
                <a:gd name="T72" fmla="*/ 62 w 66"/>
                <a:gd name="T73" fmla="*/ 47 h 57"/>
                <a:gd name="T74" fmla="*/ 62 w 66"/>
                <a:gd name="T75" fmla="*/ 45 h 57"/>
                <a:gd name="T76" fmla="*/ 59 w 66"/>
                <a:gd name="T77" fmla="*/ 38 h 57"/>
                <a:gd name="T78" fmla="*/ 59 w 66"/>
                <a:gd name="T79" fmla="*/ 34 h 57"/>
                <a:gd name="T80" fmla="*/ 59 w 66"/>
                <a:gd name="T81" fmla="*/ 31 h 57"/>
                <a:gd name="T82" fmla="*/ 59 w 66"/>
                <a:gd name="T8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7">
                  <a:moveTo>
                    <a:pt x="59" y="31"/>
                  </a:moveTo>
                  <a:cubicBezTo>
                    <a:pt x="58" y="29"/>
                    <a:pt x="55" y="33"/>
                    <a:pt x="56" y="30"/>
                  </a:cubicBezTo>
                  <a:cubicBezTo>
                    <a:pt x="56" y="29"/>
                    <a:pt x="59" y="24"/>
                    <a:pt x="60" y="24"/>
                  </a:cubicBezTo>
                  <a:cubicBezTo>
                    <a:pt x="61" y="23"/>
                    <a:pt x="62" y="25"/>
                    <a:pt x="63" y="23"/>
                  </a:cubicBezTo>
                  <a:cubicBezTo>
                    <a:pt x="64" y="20"/>
                    <a:pt x="63" y="18"/>
                    <a:pt x="65" y="15"/>
                  </a:cubicBezTo>
                  <a:cubicBezTo>
                    <a:pt x="66" y="13"/>
                    <a:pt x="61" y="13"/>
                    <a:pt x="60" y="13"/>
                  </a:cubicBezTo>
                  <a:cubicBezTo>
                    <a:pt x="58" y="13"/>
                    <a:pt x="57" y="12"/>
                    <a:pt x="57" y="11"/>
                  </a:cubicBezTo>
                  <a:cubicBezTo>
                    <a:pt x="56" y="11"/>
                    <a:pt x="55" y="11"/>
                    <a:pt x="55" y="11"/>
                  </a:cubicBezTo>
                  <a:cubicBezTo>
                    <a:pt x="53" y="11"/>
                    <a:pt x="48" y="9"/>
                    <a:pt x="48" y="7"/>
                  </a:cubicBezTo>
                  <a:cubicBezTo>
                    <a:pt x="47" y="10"/>
                    <a:pt x="44" y="5"/>
                    <a:pt x="43" y="5"/>
                  </a:cubicBezTo>
                  <a:cubicBezTo>
                    <a:pt x="41" y="4"/>
                    <a:pt x="39" y="3"/>
                    <a:pt x="38" y="1"/>
                  </a:cubicBezTo>
                  <a:cubicBezTo>
                    <a:pt x="37" y="0"/>
                    <a:pt x="35" y="0"/>
                    <a:pt x="34" y="1"/>
                  </a:cubicBezTo>
                  <a:cubicBezTo>
                    <a:pt x="33" y="2"/>
                    <a:pt x="32" y="4"/>
                    <a:pt x="33" y="5"/>
                  </a:cubicBezTo>
                  <a:cubicBezTo>
                    <a:pt x="33" y="6"/>
                    <a:pt x="31" y="7"/>
                    <a:pt x="30" y="8"/>
                  </a:cubicBezTo>
                  <a:cubicBezTo>
                    <a:pt x="29" y="8"/>
                    <a:pt x="27" y="8"/>
                    <a:pt x="26" y="10"/>
                  </a:cubicBezTo>
                  <a:cubicBezTo>
                    <a:pt x="26" y="11"/>
                    <a:pt x="25" y="12"/>
                    <a:pt x="24" y="12"/>
                  </a:cubicBezTo>
                  <a:cubicBezTo>
                    <a:pt x="22" y="12"/>
                    <a:pt x="21" y="12"/>
                    <a:pt x="20" y="11"/>
                  </a:cubicBezTo>
                  <a:cubicBezTo>
                    <a:pt x="18" y="11"/>
                    <a:pt x="18" y="10"/>
                    <a:pt x="16" y="10"/>
                  </a:cubicBezTo>
                  <a:cubicBezTo>
                    <a:pt x="14" y="9"/>
                    <a:pt x="20" y="16"/>
                    <a:pt x="16" y="16"/>
                  </a:cubicBezTo>
                  <a:cubicBezTo>
                    <a:pt x="13" y="16"/>
                    <a:pt x="11" y="17"/>
                    <a:pt x="9" y="15"/>
                  </a:cubicBezTo>
                  <a:cubicBezTo>
                    <a:pt x="8" y="14"/>
                    <a:pt x="1" y="16"/>
                    <a:pt x="1" y="17"/>
                  </a:cubicBezTo>
                  <a:cubicBezTo>
                    <a:pt x="1" y="18"/>
                    <a:pt x="4" y="18"/>
                    <a:pt x="2" y="19"/>
                  </a:cubicBezTo>
                  <a:cubicBezTo>
                    <a:pt x="0" y="20"/>
                    <a:pt x="3" y="21"/>
                    <a:pt x="4" y="21"/>
                  </a:cubicBezTo>
                  <a:cubicBezTo>
                    <a:pt x="6" y="22"/>
                    <a:pt x="15" y="23"/>
                    <a:pt x="15" y="25"/>
                  </a:cubicBezTo>
                  <a:cubicBezTo>
                    <a:pt x="15" y="26"/>
                    <a:pt x="13" y="26"/>
                    <a:pt x="14" y="28"/>
                  </a:cubicBezTo>
                  <a:cubicBezTo>
                    <a:pt x="16" y="30"/>
                    <a:pt x="17" y="30"/>
                    <a:pt x="19" y="31"/>
                  </a:cubicBezTo>
                  <a:cubicBezTo>
                    <a:pt x="21" y="32"/>
                    <a:pt x="18" y="34"/>
                    <a:pt x="20" y="35"/>
                  </a:cubicBezTo>
                  <a:cubicBezTo>
                    <a:pt x="20" y="35"/>
                    <a:pt x="22" y="38"/>
                    <a:pt x="22" y="38"/>
                  </a:cubicBezTo>
                  <a:cubicBezTo>
                    <a:pt x="21" y="39"/>
                    <a:pt x="20" y="36"/>
                    <a:pt x="19" y="36"/>
                  </a:cubicBezTo>
                  <a:cubicBezTo>
                    <a:pt x="18" y="36"/>
                    <a:pt x="19" y="48"/>
                    <a:pt x="16" y="49"/>
                  </a:cubicBezTo>
                  <a:cubicBezTo>
                    <a:pt x="19" y="51"/>
                    <a:pt x="23" y="54"/>
                    <a:pt x="27" y="53"/>
                  </a:cubicBezTo>
                  <a:cubicBezTo>
                    <a:pt x="28" y="53"/>
                    <a:pt x="29" y="52"/>
                    <a:pt x="30" y="53"/>
                  </a:cubicBezTo>
                  <a:cubicBezTo>
                    <a:pt x="31" y="53"/>
                    <a:pt x="32" y="54"/>
                    <a:pt x="33" y="55"/>
                  </a:cubicBezTo>
                  <a:cubicBezTo>
                    <a:pt x="35" y="56"/>
                    <a:pt x="41" y="57"/>
                    <a:pt x="40" y="54"/>
                  </a:cubicBezTo>
                  <a:cubicBezTo>
                    <a:pt x="39" y="49"/>
                    <a:pt x="44" y="47"/>
                    <a:pt x="47" y="48"/>
                  </a:cubicBezTo>
                  <a:cubicBezTo>
                    <a:pt x="51" y="49"/>
                    <a:pt x="53" y="52"/>
                    <a:pt x="57" y="50"/>
                  </a:cubicBezTo>
                  <a:cubicBezTo>
                    <a:pt x="59" y="49"/>
                    <a:pt x="60" y="48"/>
                    <a:pt x="62" y="47"/>
                  </a:cubicBezTo>
                  <a:cubicBezTo>
                    <a:pt x="62" y="47"/>
                    <a:pt x="64" y="45"/>
                    <a:pt x="62" y="45"/>
                  </a:cubicBezTo>
                  <a:cubicBezTo>
                    <a:pt x="60" y="44"/>
                    <a:pt x="58" y="40"/>
                    <a:pt x="59" y="38"/>
                  </a:cubicBezTo>
                  <a:cubicBezTo>
                    <a:pt x="61" y="36"/>
                    <a:pt x="60" y="36"/>
                    <a:pt x="59" y="34"/>
                  </a:cubicBezTo>
                  <a:cubicBezTo>
                    <a:pt x="59" y="33"/>
                    <a:pt x="59" y="32"/>
                    <a:pt x="59" y="31"/>
                  </a:cubicBezTo>
                  <a:cubicBezTo>
                    <a:pt x="58" y="30"/>
                    <a:pt x="59" y="32"/>
                    <a:pt x="59" y="31"/>
                  </a:cubicBezTo>
                  <a:close/>
                </a:path>
              </a:pathLst>
            </a:custGeom>
            <a:solidFill>
              <a:srgbClr val="FF66CC"/>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33" name="Freeform 650">
              <a:extLst>
                <a:ext uri="{FF2B5EF4-FFF2-40B4-BE49-F238E27FC236}">
                  <a16:creationId xmlns:a16="http://schemas.microsoft.com/office/drawing/2014/main" id="{C86D0AF7-4D7F-097D-F46F-3D5575656371}"/>
                </a:ext>
              </a:extLst>
            </p:cNvPr>
            <p:cNvSpPr>
              <a:spLocks/>
            </p:cNvSpPr>
            <p:nvPr/>
          </p:nvSpPr>
          <p:spPr bwMode="auto">
            <a:xfrm>
              <a:off x="7722691" y="3208634"/>
              <a:ext cx="87189" cy="62456"/>
            </a:xfrm>
            <a:custGeom>
              <a:avLst/>
              <a:gdLst>
                <a:gd name="T0" fmla="*/ 17 w 22"/>
                <a:gd name="T1" fmla="*/ 1 h 15"/>
                <a:gd name="T2" fmla="*/ 9 w 22"/>
                <a:gd name="T3" fmla="*/ 1 h 15"/>
                <a:gd name="T4" fmla="*/ 8 w 22"/>
                <a:gd name="T5" fmla="*/ 2 h 15"/>
                <a:gd name="T6" fmla="*/ 5 w 22"/>
                <a:gd name="T7" fmla="*/ 2 h 15"/>
                <a:gd name="T8" fmla="*/ 3 w 22"/>
                <a:gd name="T9" fmla="*/ 5 h 15"/>
                <a:gd name="T10" fmla="*/ 1 w 22"/>
                <a:gd name="T11" fmla="*/ 9 h 15"/>
                <a:gd name="T12" fmla="*/ 4 w 22"/>
                <a:gd name="T13" fmla="*/ 10 h 15"/>
                <a:gd name="T14" fmla="*/ 7 w 22"/>
                <a:gd name="T15" fmla="*/ 11 h 15"/>
                <a:gd name="T16" fmla="*/ 11 w 22"/>
                <a:gd name="T17" fmla="*/ 10 h 15"/>
                <a:gd name="T18" fmla="*/ 13 w 22"/>
                <a:gd name="T19" fmla="*/ 10 h 15"/>
                <a:gd name="T20" fmla="*/ 16 w 22"/>
                <a:gd name="T21" fmla="*/ 8 h 15"/>
                <a:gd name="T22" fmla="*/ 18 w 22"/>
                <a:gd name="T23" fmla="*/ 9 h 15"/>
                <a:gd name="T24" fmla="*/ 21 w 22"/>
                <a:gd name="T25" fmla="*/ 8 h 15"/>
                <a:gd name="T26" fmla="*/ 22 w 22"/>
                <a:gd name="T27" fmla="*/ 5 h 15"/>
                <a:gd name="T28" fmla="*/ 18 w 22"/>
                <a:gd name="T29" fmla="*/ 4 h 15"/>
                <a:gd name="T30" fmla="*/ 17 w 22"/>
                <a:gd name="T3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17" y="1"/>
                  </a:moveTo>
                  <a:cubicBezTo>
                    <a:pt x="14" y="0"/>
                    <a:pt x="12" y="1"/>
                    <a:pt x="9" y="1"/>
                  </a:cubicBezTo>
                  <a:cubicBezTo>
                    <a:pt x="7" y="1"/>
                    <a:pt x="9" y="1"/>
                    <a:pt x="8" y="2"/>
                  </a:cubicBezTo>
                  <a:cubicBezTo>
                    <a:pt x="7" y="2"/>
                    <a:pt x="5" y="2"/>
                    <a:pt x="5" y="2"/>
                  </a:cubicBezTo>
                  <a:cubicBezTo>
                    <a:pt x="4" y="2"/>
                    <a:pt x="3" y="5"/>
                    <a:pt x="3" y="5"/>
                  </a:cubicBezTo>
                  <a:cubicBezTo>
                    <a:pt x="2" y="6"/>
                    <a:pt x="0" y="10"/>
                    <a:pt x="1" y="9"/>
                  </a:cubicBezTo>
                  <a:cubicBezTo>
                    <a:pt x="3" y="9"/>
                    <a:pt x="3" y="8"/>
                    <a:pt x="4" y="10"/>
                  </a:cubicBezTo>
                  <a:cubicBezTo>
                    <a:pt x="4" y="12"/>
                    <a:pt x="5" y="11"/>
                    <a:pt x="7" y="11"/>
                  </a:cubicBezTo>
                  <a:cubicBezTo>
                    <a:pt x="8" y="11"/>
                    <a:pt x="10" y="11"/>
                    <a:pt x="11" y="10"/>
                  </a:cubicBezTo>
                  <a:cubicBezTo>
                    <a:pt x="12" y="8"/>
                    <a:pt x="13" y="9"/>
                    <a:pt x="13" y="10"/>
                  </a:cubicBezTo>
                  <a:cubicBezTo>
                    <a:pt x="16" y="15"/>
                    <a:pt x="15" y="8"/>
                    <a:pt x="16" y="8"/>
                  </a:cubicBezTo>
                  <a:cubicBezTo>
                    <a:pt x="17" y="8"/>
                    <a:pt x="17" y="9"/>
                    <a:pt x="18" y="9"/>
                  </a:cubicBezTo>
                  <a:cubicBezTo>
                    <a:pt x="19" y="9"/>
                    <a:pt x="20" y="9"/>
                    <a:pt x="21" y="8"/>
                  </a:cubicBezTo>
                  <a:cubicBezTo>
                    <a:pt x="22" y="7"/>
                    <a:pt x="22" y="7"/>
                    <a:pt x="22" y="5"/>
                  </a:cubicBezTo>
                  <a:cubicBezTo>
                    <a:pt x="22" y="5"/>
                    <a:pt x="19" y="4"/>
                    <a:pt x="18" y="4"/>
                  </a:cubicBezTo>
                  <a:cubicBezTo>
                    <a:pt x="17" y="3"/>
                    <a:pt x="17" y="2"/>
                    <a:pt x="17"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34" name="Freeform 651">
              <a:extLst>
                <a:ext uri="{FF2B5EF4-FFF2-40B4-BE49-F238E27FC236}">
                  <a16:creationId xmlns:a16="http://schemas.microsoft.com/office/drawing/2014/main" id="{BAF86849-A411-2C0C-249F-A77B28F93231}"/>
                </a:ext>
              </a:extLst>
            </p:cNvPr>
            <p:cNvSpPr>
              <a:spLocks/>
            </p:cNvSpPr>
            <p:nvPr/>
          </p:nvSpPr>
          <p:spPr bwMode="auto">
            <a:xfrm>
              <a:off x="7648916" y="3107850"/>
              <a:ext cx="81824" cy="53940"/>
            </a:xfrm>
            <a:custGeom>
              <a:avLst/>
              <a:gdLst>
                <a:gd name="T0" fmla="*/ 19 w 21"/>
                <a:gd name="T1" fmla="*/ 9 h 13"/>
                <a:gd name="T2" fmla="*/ 20 w 21"/>
                <a:gd name="T3" fmla="*/ 6 h 13"/>
                <a:gd name="T4" fmla="*/ 18 w 21"/>
                <a:gd name="T5" fmla="*/ 3 h 13"/>
                <a:gd name="T6" fmla="*/ 13 w 21"/>
                <a:gd name="T7" fmla="*/ 0 h 13"/>
                <a:gd name="T8" fmla="*/ 8 w 21"/>
                <a:gd name="T9" fmla="*/ 1 h 13"/>
                <a:gd name="T10" fmla="*/ 3 w 21"/>
                <a:gd name="T11" fmla="*/ 1 h 13"/>
                <a:gd name="T12" fmla="*/ 5 w 21"/>
                <a:gd name="T13" fmla="*/ 6 h 13"/>
                <a:gd name="T14" fmla="*/ 10 w 21"/>
                <a:gd name="T15" fmla="*/ 9 h 13"/>
                <a:gd name="T16" fmla="*/ 12 w 21"/>
                <a:gd name="T17" fmla="*/ 9 h 13"/>
                <a:gd name="T18" fmla="*/ 18 w 21"/>
                <a:gd name="T19" fmla="*/ 13 h 13"/>
                <a:gd name="T20" fmla="*/ 19 w 21"/>
                <a:gd name="T21" fmla="*/ 9 h 13"/>
                <a:gd name="T22" fmla="*/ 19 w 21"/>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9" y="9"/>
                  </a:moveTo>
                  <a:cubicBezTo>
                    <a:pt x="18" y="9"/>
                    <a:pt x="21" y="7"/>
                    <a:pt x="20" y="6"/>
                  </a:cubicBezTo>
                  <a:cubicBezTo>
                    <a:pt x="20" y="5"/>
                    <a:pt x="19" y="3"/>
                    <a:pt x="18" y="3"/>
                  </a:cubicBezTo>
                  <a:cubicBezTo>
                    <a:pt x="17" y="2"/>
                    <a:pt x="15" y="0"/>
                    <a:pt x="13" y="0"/>
                  </a:cubicBezTo>
                  <a:cubicBezTo>
                    <a:pt x="11" y="0"/>
                    <a:pt x="10" y="1"/>
                    <a:pt x="8" y="1"/>
                  </a:cubicBezTo>
                  <a:cubicBezTo>
                    <a:pt x="6" y="1"/>
                    <a:pt x="5" y="0"/>
                    <a:pt x="3" y="1"/>
                  </a:cubicBezTo>
                  <a:cubicBezTo>
                    <a:pt x="0" y="3"/>
                    <a:pt x="3" y="5"/>
                    <a:pt x="5" y="6"/>
                  </a:cubicBezTo>
                  <a:cubicBezTo>
                    <a:pt x="7" y="7"/>
                    <a:pt x="8" y="7"/>
                    <a:pt x="10" y="9"/>
                  </a:cubicBezTo>
                  <a:cubicBezTo>
                    <a:pt x="10" y="10"/>
                    <a:pt x="12" y="10"/>
                    <a:pt x="12" y="9"/>
                  </a:cubicBezTo>
                  <a:cubicBezTo>
                    <a:pt x="12" y="10"/>
                    <a:pt x="17" y="13"/>
                    <a:pt x="18" y="13"/>
                  </a:cubicBezTo>
                  <a:cubicBezTo>
                    <a:pt x="18" y="11"/>
                    <a:pt x="18" y="10"/>
                    <a:pt x="19" y="9"/>
                  </a:cubicBezTo>
                  <a:cubicBezTo>
                    <a:pt x="19" y="9"/>
                    <a:pt x="17" y="10"/>
                    <a:pt x="19" y="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35" name="Freeform 652">
              <a:extLst>
                <a:ext uri="{FF2B5EF4-FFF2-40B4-BE49-F238E27FC236}">
                  <a16:creationId xmlns:a16="http://schemas.microsoft.com/office/drawing/2014/main" id="{76C5D9F5-C1C3-E22A-E8B1-D5B91BFFAB83}"/>
                </a:ext>
              </a:extLst>
            </p:cNvPr>
            <p:cNvSpPr>
              <a:spLocks/>
            </p:cNvSpPr>
            <p:nvPr/>
          </p:nvSpPr>
          <p:spPr bwMode="auto">
            <a:xfrm>
              <a:off x="7715985" y="3146176"/>
              <a:ext cx="14756" cy="15615"/>
            </a:xfrm>
            <a:custGeom>
              <a:avLst/>
              <a:gdLst>
                <a:gd name="T0" fmla="*/ 2 w 4"/>
                <a:gd name="T1" fmla="*/ 0 h 4"/>
                <a:gd name="T2" fmla="*/ 1 w 4"/>
                <a:gd name="T3" fmla="*/ 3 h 4"/>
                <a:gd name="T4" fmla="*/ 4 w 4"/>
                <a:gd name="T5" fmla="*/ 4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1" y="2"/>
                    <a:pt x="1" y="3"/>
                  </a:cubicBezTo>
                  <a:cubicBezTo>
                    <a:pt x="1" y="4"/>
                    <a:pt x="3" y="4"/>
                    <a:pt x="4" y="4"/>
                  </a:cubicBezTo>
                  <a:cubicBezTo>
                    <a:pt x="4" y="2"/>
                    <a:pt x="4" y="1"/>
                    <a:pt x="2" y="0"/>
                  </a:cubicBezTo>
                  <a:cubicBezTo>
                    <a:pt x="0" y="1"/>
                    <a:pt x="3" y="1"/>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36" name="Freeform 653">
              <a:extLst>
                <a:ext uri="{FF2B5EF4-FFF2-40B4-BE49-F238E27FC236}">
                  <a16:creationId xmlns:a16="http://schemas.microsoft.com/office/drawing/2014/main" id="{CC989C79-AD66-58DE-50EE-BC5B8BABA7FC}"/>
                </a:ext>
              </a:extLst>
            </p:cNvPr>
            <p:cNvSpPr>
              <a:spLocks/>
            </p:cNvSpPr>
            <p:nvPr/>
          </p:nvSpPr>
          <p:spPr bwMode="auto">
            <a:xfrm>
              <a:off x="7667696" y="3049652"/>
              <a:ext cx="79143" cy="75233"/>
            </a:xfrm>
            <a:custGeom>
              <a:avLst/>
              <a:gdLst>
                <a:gd name="T0" fmla="*/ 5 w 20"/>
                <a:gd name="T1" fmla="*/ 14 h 18"/>
                <a:gd name="T2" fmla="*/ 14 w 20"/>
                <a:gd name="T3" fmla="*/ 18 h 18"/>
                <a:gd name="T4" fmla="*/ 14 w 20"/>
                <a:gd name="T5" fmla="*/ 13 h 18"/>
                <a:gd name="T6" fmla="*/ 17 w 20"/>
                <a:gd name="T7" fmla="*/ 11 h 18"/>
                <a:gd name="T8" fmla="*/ 18 w 20"/>
                <a:gd name="T9" fmla="*/ 6 h 18"/>
                <a:gd name="T10" fmla="*/ 20 w 20"/>
                <a:gd name="T11" fmla="*/ 5 h 18"/>
                <a:gd name="T12" fmla="*/ 19 w 20"/>
                <a:gd name="T13" fmla="*/ 0 h 18"/>
                <a:gd name="T14" fmla="*/ 15 w 20"/>
                <a:gd name="T15" fmla="*/ 1 h 18"/>
                <a:gd name="T16" fmla="*/ 10 w 20"/>
                <a:gd name="T17" fmla="*/ 3 h 18"/>
                <a:gd name="T18" fmla="*/ 12 w 20"/>
                <a:gd name="T19" fmla="*/ 6 h 18"/>
                <a:gd name="T20" fmla="*/ 10 w 20"/>
                <a:gd name="T21" fmla="*/ 4 h 18"/>
                <a:gd name="T22" fmla="*/ 7 w 20"/>
                <a:gd name="T23" fmla="*/ 6 h 18"/>
                <a:gd name="T24" fmla="*/ 5 w 20"/>
                <a:gd name="T25" fmla="*/ 8 h 18"/>
                <a:gd name="T26" fmla="*/ 5 w 20"/>
                <a:gd name="T27" fmla="*/ 12 h 18"/>
                <a:gd name="T28" fmla="*/ 3 w 20"/>
                <a:gd name="T29" fmla="*/ 12 h 18"/>
                <a:gd name="T30" fmla="*/ 4 w 20"/>
                <a:gd name="T31" fmla="*/ 12 h 18"/>
                <a:gd name="T32" fmla="*/ 3 w 20"/>
                <a:gd name="T33" fmla="*/ 12 h 18"/>
                <a:gd name="T34" fmla="*/ 4 w 20"/>
                <a:gd name="T35" fmla="*/ 14 h 18"/>
                <a:gd name="T36" fmla="*/ 2 w 20"/>
                <a:gd name="T37" fmla="*/ 13 h 18"/>
                <a:gd name="T38" fmla="*/ 3 w 20"/>
                <a:gd name="T39" fmla="*/ 14 h 18"/>
                <a:gd name="T40" fmla="*/ 1 w 20"/>
                <a:gd name="T41" fmla="*/ 14 h 18"/>
                <a:gd name="T42" fmla="*/ 2 w 20"/>
                <a:gd name="T43" fmla="*/ 15 h 18"/>
                <a:gd name="T44" fmla="*/ 0 w 20"/>
                <a:gd name="T45" fmla="*/ 15 h 18"/>
                <a:gd name="T46" fmla="*/ 5 w 20"/>
                <a:gd name="T47" fmla="*/ 14 h 18"/>
                <a:gd name="T48" fmla="*/ 5 w 20"/>
                <a:gd name="T4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18">
                  <a:moveTo>
                    <a:pt x="5" y="14"/>
                  </a:moveTo>
                  <a:cubicBezTo>
                    <a:pt x="7" y="12"/>
                    <a:pt x="13" y="16"/>
                    <a:pt x="14" y="18"/>
                  </a:cubicBezTo>
                  <a:cubicBezTo>
                    <a:pt x="15" y="16"/>
                    <a:pt x="15" y="14"/>
                    <a:pt x="14" y="13"/>
                  </a:cubicBezTo>
                  <a:cubicBezTo>
                    <a:pt x="13" y="9"/>
                    <a:pt x="15" y="11"/>
                    <a:pt x="17" y="11"/>
                  </a:cubicBezTo>
                  <a:cubicBezTo>
                    <a:pt x="19" y="10"/>
                    <a:pt x="19" y="8"/>
                    <a:pt x="18" y="6"/>
                  </a:cubicBezTo>
                  <a:cubicBezTo>
                    <a:pt x="18" y="6"/>
                    <a:pt x="20" y="5"/>
                    <a:pt x="20" y="5"/>
                  </a:cubicBezTo>
                  <a:cubicBezTo>
                    <a:pt x="20" y="3"/>
                    <a:pt x="20" y="2"/>
                    <a:pt x="19" y="0"/>
                  </a:cubicBezTo>
                  <a:cubicBezTo>
                    <a:pt x="19" y="0"/>
                    <a:pt x="15" y="1"/>
                    <a:pt x="15" y="1"/>
                  </a:cubicBezTo>
                  <a:cubicBezTo>
                    <a:pt x="13" y="1"/>
                    <a:pt x="12" y="1"/>
                    <a:pt x="10" y="3"/>
                  </a:cubicBezTo>
                  <a:cubicBezTo>
                    <a:pt x="10" y="3"/>
                    <a:pt x="13" y="5"/>
                    <a:pt x="12" y="6"/>
                  </a:cubicBezTo>
                  <a:cubicBezTo>
                    <a:pt x="10" y="8"/>
                    <a:pt x="9" y="4"/>
                    <a:pt x="10" y="4"/>
                  </a:cubicBezTo>
                  <a:cubicBezTo>
                    <a:pt x="10" y="4"/>
                    <a:pt x="7" y="5"/>
                    <a:pt x="7" y="6"/>
                  </a:cubicBezTo>
                  <a:cubicBezTo>
                    <a:pt x="7" y="7"/>
                    <a:pt x="6" y="7"/>
                    <a:pt x="5" y="8"/>
                  </a:cubicBezTo>
                  <a:cubicBezTo>
                    <a:pt x="5" y="9"/>
                    <a:pt x="3" y="12"/>
                    <a:pt x="5" y="12"/>
                  </a:cubicBezTo>
                  <a:cubicBezTo>
                    <a:pt x="5" y="12"/>
                    <a:pt x="4" y="12"/>
                    <a:pt x="3" y="12"/>
                  </a:cubicBezTo>
                  <a:cubicBezTo>
                    <a:pt x="3" y="12"/>
                    <a:pt x="4" y="12"/>
                    <a:pt x="4" y="12"/>
                  </a:cubicBezTo>
                  <a:cubicBezTo>
                    <a:pt x="4" y="12"/>
                    <a:pt x="3" y="12"/>
                    <a:pt x="3" y="12"/>
                  </a:cubicBezTo>
                  <a:cubicBezTo>
                    <a:pt x="2" y="13"/>
                    <a:pt x="4" y="14"/>
                    <a:pt x="4" y="14"/>
                  </a:cubicBezTo>
                  <a:cubicBezTo>
                    <a:pt x="4" y="13"/>
                    <a:pt x="2" y="13"/>
                    <a:pt x="2" y="13"/>
                  </a:cubicBezTo>
                  <a:cubicBezTo>
                    <a:pt x="2" y="13"/>
                    <a:pt x="3" y="14"/>
                    <a:pt x="3" y="14"/>
                  </a:cubicBezTo>
                  <a:cubicBezTo>
                    <a:pt x="3" y="14"/>
                    <a:pt x="2" y="13"/>
                    <a:pt x="1" y="14"/>
                  </a:cubicBezTo>
                  <a:cubicBezTo>
                    <a:pt x="1" y="14"/>
                    <a:pt x="2" y="15"/>
                    <a:pt x="2" y="15"/>
                  </a:cubicBezTo>
                  <a:cubicBezTo>
                    <a:pt x="2" y="14"/>
                    <a:pt x="1" y="14"/>
                    <a:pt x="0" y="15"/>
                  </a:cubicBezTo>
                  <a:cubicBezTo>
                    <a:pt x="1" y="15"/>
                    <a:pt x="4" y="16"/>
                    <a:pt x="5" y="14"/>
                  </a:cubicBezTo>
                  <a:cubicBezTo>
                    <a:pt x="5" y="14"/>
                    <a:pt x="5" y="15"/>
                    <a:pt x="5" y="1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37" name="Freeform 654">
              <a:extLst>
                <a:ext uri="{FF2B5EF4-FFF2-40B4-BE49-F238E27FC236}">
                  <a16:creationId xmlns:a16="http://schemas.microsoft.com/office/drawing/2014/main" id="{B550F5A2-F582-7AD1-D915-EADF77352D88}"/>
                </a:ext>
              </a:extLst>
            </p:cNvPr>
            <p:cNvSpPr>
              <a:spLocks/>
            </p:cNvSpPr>
            <p:nvPr/>
          </p:nvSpPr>
          <p:spPr bwMode="auto">
            <a:xfrm>
              <a:off x="7762933" y="2924738"/>
              <a:ext cx="59020" cy="92265"/>
            </a:xfrm>
            <a:custGeom>
              <a:avLst/>
              <a:gdLst>
                <a:gd name="T0" fmla="*/ 10 w 15"/>
                <a:gd name="T1" fmla="*/ 21 h 22"/>
                <a:gd name="T2" fmla="*/ 8 w 15"/>
                <a:gd name="T3" fmla="*/ 17 h 22"/>
                <a:gd name="T4" fmla="*/ 11 w 15"/>
                <a:gd name="T5" fmla="*/ 12 h 22"/>
                <a:gd name="T6" fmla="*/ 11 w 15"/>
                <a:gd name="T7" fmla="*/ 13 h 22"/>
                <a:gd name="T8" fmla="*/ 15 w 15"/>
                <a:gd name="T9" fmla="*/ 10 h 22"/>
                <a:gd name="T10" fmla="*/ 11 w 15"/>
                <a:gd name="T11" fmla="*/ 7 h 22"/>
                <a:gd name="T12" fmla="*/ 10 w 15"/>
                <a:gd name="T13" fmla="*/ 5 h 22"/>
                <a:gd name="T14" fmla="*/ 12 w 15"/>
                <a:gd name="T15" fmla="*/ 4 h 22"/>
                <a:gd name="T16" fmla="*/ 12 w 15"/>
                <a:gd name="T17" fmla="*/ 1 h 22"/>
                <a:gd name="T18" fmla="*/ 11 w 15"/>
                <a:gd name="T19" fmla="*/ 1 h 22"/>
                <a:gd name="T20" fmla="*/ 7 w 15"/>
                <a:gd name="T21" fmla="*/ 4 h 22"/>
                <a:gd name="T22" fmla="*/ 2 w 15"/>
                <a:gd name="T23" fmla="*/ 5 h 22"/>
                <a:gd name="T24" fmla="*/ 4 w 15"/>
                <a:gd name="T25" fmla="*/ 6 h 22"/>
                <a:gd name="T26" fmla="*/ 6 w 15"/>
                <a:gd name="T27" fmla="*/ 8 h 22"/>
                <a:gd name="T28" fmla="*/ 4 w 15"/>
                <a:gd name="T29" fmla="*/ 8 h 22"/>
                <a:gd name="T30" fmla="*/ 2 w 15"/>
                <a:gd name="T31" fmla="*/ 8 h 22"/>
                <a:gd name="T32" fmla="*/ 0 w 15"/>
                <a:gd name="T33" fmla="*/ 9 h 22"/>
                <a:gd name="T34" fmla="*/ 0 w 15"/>
                <a:gd name="T35" fmla="*/ 14 h 22"/>
                <a:gd name="T36" fmla="*/ 2 w 15"/>
                <a:gd name="T37" fmla="*/ 16 h 22"/>
                <a:gd name="T38" fmla="*/ 2 w 15"/>
                <a:gd name="T39" fmla="*/ 20 h 22"/>
                <a:gd name="T40" fmla="*/ 10 w 15"/>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2">
                  <a:moveTo>
                    <a:pt x="10" y="21"/>
                  </a:moveTo>
                  <a:cubicBezTo>
                    <a:pt x="10" y="20"/>
                    <a:pt x="6" y="18"/>
                    <a:pt x="8" y="17"/>
                  </a:cubicBezTo>
                  <a:cubicBezTo>
                    <a:pt x="9" y="16"/>
                    <a:pt x="9" y="13"/>
                    <a:pt x="11" y="12"/>
                  </a:cubicBezTo>
                  <a:cubicBezTo>
                    <a:pt x="11" y="12"/>
                    <a:pt x="11" y="13"/>
                    <a:pt x="11" y="13"/>
                  </a:cubicBezTo>
                  <a:cubicBezTo>
                    <a:pt x="12" y="13"/>
                    <a:pt x="15" y="11"/>
                    <a:pt x="15" y="10"/>
                  </a:cubicBezTo>
                  <a:cubicBezTo>
                    <a:pt x="15" y="9"/>
                    <a:pt x="11" y="9"/>
                    <a:pt x="11" y="7"/>
                  </a:cubicBezTo>
                  <a:cubicBezTo>
                    <a:pt x="11" y="6"/>
                    <a:pt x="10" y="6"/>
                    <a:pt x="10" y="5"/>
                  </a:cubicBezTo>
                  <a:cubicBezTo>
                    <a:pt x="10" y="4"/>
                    <a:pt x="12" y="5"/>
                    <a:pt x="12" y="4"/>
                  </a:cubicBezTo>
                  <a:cubicBezTo>
                    <a:pt x="12" y="3"/>
                    <a:pt x="12" y="2"/>
                    <a:pt x="12" y="1"/>
                  </a:cubicBezTo>
                  <a:cubicBezTo>
                    <a:pt x="12" y="0"/>
                    <a:pt x="12" y="1"/>
                    <a:pt x="11" y="1"/>
                  </a:cubicBezTo>
                  <a:cubicBezTo>
                    <a:pt x="8" y="1"/>
                    <a:pt x="9" y="2"/>
                    <a:pt x="7" y="4"/>
                  </a:cubicBezTo>
                  <a:cubicBezTo>
                    <a:pt x="6" y="5"/>
                    <a:pt x="3" y="3"/>
                    <a:pt x="2" y="5"/>
                  </a:cubicBezTo>
                  <a:cubicBezTo>
                    <a:pt x="0" y="7"/>
                    <a:pt x="3" y="7"/>
                    <a:pt x="4" y="6"/>
                  </a:cubicBezTo>
                  <a:cubicBezTo>
                    <a:pt x="5" y="5"/>
                    <a:pt x="7" y="6"/>
                    <a:pt x="6" y="8"/>
                  </a:cubicBezTo>
                  <a:cubicBezTo>
                    <a:pt x="6" y="7"/>
                    <a:pt x="4" y="6"/>
                    <a:pt x="4" y="8"/>
                  </a:cubicBezTo>
                  <a:cubicBezTo>
                    <a:pt x="3" y="8"/>
                    <a:pt x="2" y="9"/>
                    <a:pt x="2" y="8"/>
                  </a:cubicBezTo>
                  <a:cubicBezTo>
                    <a:pt x="2" y="9"/>
                    <a:pt x="0" y="7"/>
                    <a:pt x="0" y="9"/>
                  </a:cubicBezTo>
                  <a:cubicBezTo>
                    <a:pt x="0" y="11"/>
                    <a:pt x="0" y="12"/>
                    <a:pt x="0" y="14"/>
                  </a:cubicBezTo>
                  <a:cubicBezTo>
                    <a:pt x="1" y="15"/>
                    <a:pt x="2" y="15"/>
                    <a:pt x="2" y="16"/>
                  </a:cubicBezTo>
                  <a:cubicBezTo>
                    <a:pt x="3" y="18"/>
                    <a:pt x="1" y="19"/>
                    <a:pt x="2" y="20"/>
                  </a:cubicBezTo>
                  <a:cubicBezTo>
                    <a:pt x="4" y="22"/>
                    <a:pt x="8" y="21"/>
                    <a:pt x="10" y="2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38" name="Freeform 655">
              <a:extLst>
                <a:ext uri="{FF2B5EF4-FFF2-40B4-BE49-F238E27FC236}">
                  <a16:creationId xmlns:a16="http://schemas.microsoft.com/office/drawing/2014/main" id="{60F69CE9-3CD2-4D5E-DCFC-057BE97005AB}"/>
                </a:ext>
              </a:extLst>
            </p:cNvPr>
            <p:cNvSpPr>
              <a:spLocks/>
            </p:cNvSpPr>
            <p:nvPr/>
          </p:nvSpPr>
          <p:spPr bwMode="auto">
            <a:xfrm>
              <a:off x="7720009" y="3008489"/>
              <a:ext cx="175720" cy="215760"/>
            </a:xfrm>
            <a:custGeom>
              <a:avLst/>
              <a:gdLst>
                <a:gd name="T0" fmla="*/ 44 w 45"/>
                <a:gd name="T1" fmla="*/ 24 h 52"/>
                <a:gd name="T2" fmla="*/ 43 w 45"/>
                <a:gd name="T3" fmla="*/ 18 h 52"/>
                <a:gd name="T4" fmla="*/ 42 w 45"/>
                <a:gd name="T5" fmla="*/ 12 h 52"/>
                <a:gd name="T6" fmla="*/ 41 w 45"/>
                <a:gd name="T7" fmla="*/ 7 h 52"/>
                <a:gd name="T8" fmla="*/ 38 w 45"/>
                <a:gd name="T9" fmla="*/ 4 h 52"/>
                <a:gd name="T10" fmla="*/ 38 w 45"/>
                <a:gd name="T11" fmla="*/ 2 h 52"/>
                <a:gd name="T12" fmla="*/ 37 w 45"/>
                <a:gd name="T13" fmla="*/ 5 h 52"/>
                <a:gd name="T14" fmla="*/ 33 w 45"/>
                <a:gd name="T15" fmla="*/ 4 h 52"/>
                <a:gd name="T16" fmla="*/ 25 w 45"/>
                <a:gd name="T17" fmla="*/ 7 h 52"/>
                <a:gd name="T18" fmla="*/ 26 w 45"/>
                <a:gd name="T19" fmla="*/ 4 h 52"/>
                <a:gd name="T20" fmla="*/ 21 w 45"/>
                <a:gd name="T21" fmla="*/ 4 h 52"/>
                <a:gd name="T22" fmla="*/ 20 w 45"/>
                <a:gd name="T23" fmla="*/ 1 h 52"/>
                <a:gd name="T24" fmla="*/ 13 w 45"/>
                <a:gd name="T25" fmla="*/ 0 h 52"/>
                <a:gd name="T26" fmla="*/ 15 w 45"/>
                <a:gd name="T27" fmla="*/ 3 h 52"/>
                <a:gd name="T28" fmla="*/ 15 w 45"/>
                <a:gd name="T29" fmla="*/ 6 h 52"/>
                <a:gd name="T30" fmla="*/ 17 w 45"/>
                <a:gd name="T31" fmla="*/ 7 h 52"/>
                <a:gd name="T32" fmla="*/ 20 w 45"/>
                <a:gd name="T33" fmla="*/ 9 h 52"/>
                <a:gd name="T34" fmla="*/ 15 w 45"/>
                <a:gd name="T35" fmla="*/ 8 h 52"/>
                <a:gd name="T36" fmla="*/ 14 w 45"/>
                <a:gd name="T37" fmla="*/ 8 h 52"/>
                <a:gd name="T38" fmla="*/ 13 w 45"/>
                <a:gd name="T39" fmla="*/ 10 h 52"/>
                <a:gd name="T40" fmla="*/ 6 w 45"/>
                <a:gd name="T41" fmla="*/ 10 h 52"/>
                <a:gd name="T42" fmla="*/ 6 w 45"/>
                <a:gd name="T43" fmla="*/ 15 h 52"/>
                <a:gd name="T44" fmla="*/ 6 w 45"/>
                <a:gd name="T45" fmla="*/ 17 h 52"/>
                <a:gd name="T46" fmla="*/ 1 w 45"/>
                <a:gd name="T47" fmla="*/ 22 h 52"/>
                <a:gd name="T48" fmla="*/ 2 w 45"/>
                <a:gd name="T49" fmla="*/ 26 h 52"/>
                <a:gd name="T50" fmla="*/ 2 w 45"/>
                <a:gd name="T51" fmla="*/ 30 h 52"/>
                <a:gd name="T52" fmla="*/ 1 w 45"/>
                <a:gd name="T53" fmla="*/ 33 h 52"/>
                <a:gd name="T54" fmla="*/ 3 w 45"/>
                <a:gd name="T55" fmla="*/ 37 h 52"/>
                <a:gd name="T56" fmla="*/ 11 w 45"/>
                <a:gd name="T57" fmla="*/ 40 h 52"/>
                <a:gd name="T58" fmla="*/ 9 w 45"/>
                <a:gd name="T59" fmla="*/ 49 h 52"/>
                <a:gd name="T60" fmla="*/ 19 w 45"/>
                <a:gd name="T61" fmla="*/ 49 h 52"/>
                <a:gd name="T62" fmla="*/ 23 w 45"/>
                <a:gd name="T63" fmla="*/ 51 h 52"/>
                <a:gd name="T64" fmla="*/ 26 w 45"/>
                <a:gd name="T65" fmla="*/ 50 h 52"/>
                <a:gd name="T66" fmla="*/ 33 w 45"/>
                <a:gd name="T67" fmla="*/ 49 h 52"/>
                <a:gd name="T68" fmla="*/ 36 w 45"/>
                <a:gd name="T69" fmla="*/ 49 h 52"/>
                <a:gd name="T70" fmla="*/ 36 w 45"/>
                <a:gd name="T71" fmla="*/ 45 h 52"/>
                <a:gd name="T72" fmla="*/ 40 w 45"/>
                <a:gd name="T73" fmla="*/ 43 h 52"/>
                <a:gd name="T74" fmla="*/ 35 w 45"/>
                <a:gd name="T75" fmla="*/ 37 h 52"/>
                <a:gd name="T76" fmla="*/ 32 w 45"/>
                <a:gd name="T77" fmla="*/ 31 h 52"/>
                <a:gd name="T78" fmla="*/ 41 w 45"/>
                <a:gd name="T79" fmla="*/ 26 h 52"/>
                <a:gd name="T80" fmla="*/ 44 w 45"/>
                <a:gd name="T81" fmla="*/ 28 h 52"/>
                <a:gd name="T82" fmla="*/ 44 w 45"/>
                <a:gd name="T83" fmla="*/ 24 h 52"/>
                <a:gd name="T84" fmla="*/ 44 w 45"/>
                <a:gd name="T85"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52">
                  <a:moveTo>
                    <a:pt x="44" y="24"/>
                  </a:moveTo>
                  <a:cubicBezTo>
                    <a:pt x="43" y="22"/>
                    <a:pt x="43" y="20"/>
                    <a:pt x="43" y="18"/>
                  </a:cubicBezTo>
                  <a:cubicBezTo>
                    <a:pt x="42" y="16"/>
                    <a:pt x="41" y="15"/>
                    <a:pt x="42" y="12"/>
                  </a:cubicBezTo>
                  <a:cubicBezTo>
                    <a:pt x="43" y="10"/>
                    <a:pt x="42" y="8"/>
                    <a:pt x="41" y="7"/>
                  </a:cubicBezTo>
                  <a:cubicBezTo>
                    <a:pt x="40" y="6"/>
                    <a:pt x="38" y="5"/>
                    <a:pt x="38" y="4"/>
                  </a:cubicBezTo>
                  <a:cubicBezTo>
                    <a:pt x="38" y="4"/>
                    <a:pt x="39" y="3"/>
                    <a:pt x="38" y="2"/>
                  </a:cubicBezTo>
                  <a:cubicBezTo>
                    <a:pt x="37" y="2"/>
                    <a:pt x="37" y="5"/>
                    <a:pt x="37" y="5"/>
                  </a:cubicBezTo>
                  <a:cubicBezTo>
                    <a:pt x="35" y="5"/>
                    <a:pt x="35" y="4"/>
                    <a:pt x="33" y="4"/>
                  </a:cubicBezTo>
                  <a:cubicBezTo>
                    <a:pt x="31" y="5"/>
                    <a:pt x="28" y="7"/>
                    <a:pt x="25" y="7"/>
                  </a:cubicBezTo>
                  <a:cubicBezTo>
                    <a:pt x="24" y="6"/>
                    <a:pt x="26" y="5"/>
                    <a:pt x="26" y="4"/>
                  </a:cubicBezTo>
                  <a:cubicBezTo>
                    <a:pt x="24" y="4"/>
                    <a:pt x="23" y="5"/>
                    <a:pt x="21" y="4"/>
                  </a:cubicBezTo>
                  <a:cubicBezTo>
                    <a:pt x="20" y="3"/>
                    <a:pt x="23" y="1"/>
                    <a:pt x="20" y="1"/>
                  </a:cubicBezTo>
                  <a:cubicBezTo>
                    <a:pt x="18" y="1"/>
                    <a:pt x="16" y="1"/>
                    <a:pt x="13" y="0"/>
                  </a:cubicBezTo>
                  <a:cubicBezTo>
                    <a:pt x="14" y="1"/>
                    <a:pt x="15" y="1"/>
                    <a:pt x="15" y="3"/>
                  </a:cubicBezTo>
                  <a:cubicBezTo>
                    <a:pt x="14" y="4"/>
                    <a:pt x="14" y="4"/>
                    <a:pt x="15" y="6"/>
                  </a:cubicBezTo>
                  <a:cubicBezTo>
                    <a:pt x="15" y="8"/>
                    <a:pt x="15" y="7"/>
                    <a:pt x="17" y="7"/>
                  </a:cubicBezTo>
                  <a:cubicBezTo>
                    <a:pt x="18" y="7"/>
                    <a:pt x="19" y="8"/>
                    <a:pt x="20" y="9"/>
                  </a:cubicBezTo>
                  <a:cubicBezTo>
                    <a:pt x="19" y="8"/>
                    <a:pt x="16" y="8"/>
                    <a:pt x="15" y="8"/>
                  </a:cubicBezTo>
                  <a:cubicBezTo>
                    <a:pt x="15" y="8"/>
                    <a:pt x="14" y="8"/>
                    <a:pt x="14" y="8"/>
                  </a:cubicBezTo>
                  <a:cubicBezTo>
                    <a:pt x="13" y="9"/>
                    <a:pt x="14" y="10"/>
                    <a:pt x="13" y="10"/>
                  </a:cubicBezTo>
                  <a:cubicBezTo>
                    <a:pt x="11" y="11"/>
                    <a:pt x="7" y="6"/>
                    <a:pt x="6" y="10"/>
                  </a:cubicBezTo>
                  <a:cubicBezTo>
                    <a:pt x="7" y="12"/>
                    <a:pt x="8" y="14"/>
                    <a:pt x="6" y="15"/>
                  </a:cubicBezTo>
                  <a:cubicBezTo>
                    <a:pt x="5" y="17"/>
                    <a:pt x="5" y="15"/>
                    <a:pt x="6" y="17"/>
                  </a:cubicBezTo>
                  <a:cubicBezTo>
                    <a:pt x="6" y="22"/>
                    <a:pt x="0" y="20"/>
                    <a:pt x="1" y="22"/>
                  </a:cubicBezTo>
                  <a:cubicBezTo>
                    <a:pt x="1" y="23"/>
                    <a:pt x="2" y="24"/>
                    <a:pt x="2" y="26"/>
                  </a:cubicBezTo>
                  <a:cubicBezTo>
                    <a:pt x="2" y="28"/>
                    <a:pt x="1" y="28"/>
                    <a:pt x="2" y="30"/>
                  </a:cubicBezTo>
                  <a:cubicBezTo>
                    <a:pt x="3" y="31"/>
                    <a:pt x="0" y="33"/>
                    <a:pt x="1" y="33"/>
                  </a:cubicBezTo>
                  <a:cubicBezTo>
                    <a:pt x="3" y="34"/>
                    <a:pt x="2" y="36"/>
                    <a:pt x="3" y="37"/>
                  </a:cubicBezTo>
                  <a:cubicBezTo>
                    <a:pt x="4" y="40"/>
                    <a:pt x="8" y="39"/>
                    <a:pt x="11" y="40"/>
                  </a:cubicBezTo>
                  <a:cubicBezTo>
                    <a:pt x="11" y="40"/>
                    <a:pt x="9" y="48"/>
                    <a:pt x="9" y="49"/>
                  </a:cubicBezTo>
                  <a:cubicBezTo>
                    <a:pt x="13" y="49"/>
                    <a:pt x="15" y="48"/>
                    <a:pt x="19" y="49"/>
                  </a:cubicBezTo>
                  <a:cubicBezTo>
                    <a:pt x="19" y="49"/>
                    <a:pt x="23" y="52"/>
                    <a:pt x="23" y="51"/>
                  </a:cubicBezTo>
                  <a:cubicBezTo>
                    <a:pt x="24" y="49"/>
                    <a:pt x="25" y="49"/>
                    <a:pt x="26" y="50"/>
                  </a:cubicBezTo>
                  <a:cubicBezTo>
                    <a:pt x="27" y="51"/>
                    <a:pt x="32" y="48"/>
                    <a:pt x="33" y="49"/>
                  </a:cubicBezTo>
                  <a:cubicBezTo>
                    <a:pt x="33" y="49"/>
                    <a:pt x="37" y="50"/>
                    <a:pt x="36" y="49"/>
                  </a:cubicBezTo>
                  <a:cubicBezTo>
                    <a:pt x="35" y="46"/>
                    <a:pt x="34" y="46"/>
                    <a:pt x="36" y="45"/>
                  </a:cubicBezTo>
                  <a:cubicBezTo>
                    <a:pt x="38" y="43"/>
                    <a:pt x="38" y="43"/>
                    <a:pt x="40" y="43"/>
                  </a:cubicBezTo>
                  <a:cubicBezTo>
                    <a:pt x="41" y="42"/>
                    <a:pt x="36" y="38"/>
                    <a:pt x="35" y="37"/>
                  </a:cubicBezTo>
                  <a:cubicBezTo>
                    <a:pt x="34" y="37"/>
                    <a:pt x="31" y="32"/>
                    <a:pt x="32" y="31"/>
                  </a:cubicBezTo>
                  <a:cubicBezTo>
                    <a:pt x="36" y="30"/>
                    <a:pt x="38" y="29"/>
                    <a:pt x="41" y="26"/>
                  </a:cubicBezTo>
                  <a:cubicBezTo>
                    <a:pt x="42" y="25"/>
                    <a:pt x="43" y="29"/>
                    <a:pt x="44" y="28"/>
                  </a:cubicBezTo>
                  <a:cubicBezTo>
                    <a:pt x="45" y="27"/>
                    <a:pt x="45" y="25"/>
                    <a:pt x="44" y="24"/>
                  </a:cubicBezTo>
                  <a:cubicBezTo>
                    <a:pt x="44" y="23"/>
                    <a:pt x="44" y="24"/>
                    <a:pt x="44" y="24"/>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39" name="Freeform 656">
              <a:extLst>
                <a:ext uri="{FF2B5EF4-FFF2-40B4-BE49-F238E27FC236}">
                  <a16:creationId xmlns:a16="http://schemas.microsoft.com/office/drawing/2014/main" id="{5FF73AC9-CB04-FF92-7517-E8FB2B26AF7D}"/>
                </a:ext>
              </a:extLst>
            </p:cNvPr>
            <p:cNvSpPr>
              <a:spLocks/>
            </p:cNvSpPr>
            <p:nvPr/>
          </p:nvSpPr>
          <p:spPr bwMode="auto">
            <a:xfrm>
              <a:off x="8029867" y="3075203"/>
              <a:ext cx="350099" cy="220019"/>
            </a:xfrm>
            <a:custGeom>
              <a:avLst/>
              <a:gdLst>
                <a:gd name="T0" fmla="*/ 0 w 89"/>
                <a:gd name="T1" fmla="*/ 27 h 53"/>
                <a:gd name="T2" fmla="*/ 9 w 89"/>
                <a:gd name="T3" fmla="*/ 30 h 53"/>
                <a:gd name="T4" fmla="*/ 16 w 89"/>
                <a:gd name="T5" fmla="*/ 31 h 53"/>
                <a:gd name="T6" fmla="*/ 22 w 89"/>
                <a:gd name="T7" fmla="*/ 28 h 53"/>
                <a:gd name="T8" fmla="*/ 33 w 89"/>
                <a:gd name="T9" fmla="*/ 30 h 53"/>
                <a:gd name="T10" fmla="*/ 40 w 89"/>
                <a:gd name="T11" fmla="*/ 41 h 53"/>
                <a:gd name="T12" fmla="*/ 44 w 89"/>
                <a:gd name="T13" fmla="*/ 38 h 53"/>
                <a:gd name="T14" fmla="*/ 47 w 89"/>
                <a:gd name="T15" fmla="*/ 41 h 53"/>
                <a:gd name="T16" fmla="*/ 57 w 89"/>
                <a:gd name="T17" fmla="*/ 42 h 53"/>
                <a:gd name="T18" fmla="*/ 51 w 89"/>
                <a:gd name="T19" fmla="*/ 46 h 53"/>
                <a:gd name="T20" fmla="*/ 55 w 89"/>
                <a:gd name="T21" fmla="*/ 49 h 53"/>
                <a:gd name="T22" fmla="*/ 59 w 89"/>
                <a:gd name="T23" fmla="*/ 51 h 53"/>
                <a:gd name="T24" fmla="*/ 67 w 89"/>
                <a:gd name="T25" fmla="*/ 48 h 53"/>
                <a:gd name="T26" fmla="*/ 72 w 89"/>
                <a:gd name="T27" fmla="*/ 46 h 53"/>
                <a:gd name="T28" fmla="*/ 68 w 89"/>
                <a:gd name="T29" fmla="*/ 46 h 53"/>
                <a:gd name="T30" fmla="*/ 63 w 89"/>
                <a:gd name="T31" fmla="*/ 44 h 53"/>
                <a:gd name="T32" fmla="*/ 72 w 89"/>
                <a:gd name="T33" fmla="*/ 38 h 53"/>
                <a:gd name="T34" fmla="*/ 78 w 89"/>
                <a:gd name="T35" fmla="*/ 35 h 53"/>
                <a:gd name="T36" fmla="*/ 84 w 89"/>
                <a:gd name="T37" fmla="*/ 31 h 53"/>
                <a:gd name="T38" fmla="*/ 87 w 89"/>
                <a:gd name="T39" fmla="*/ 28 h 53"/>
                <a:gd name="T40" fmla="*/ 86 w 89"/>
                <a:gd name="T41" fmla="*/ 26 h 53"/>
                <a:gd name="T42" fmla="*/ 88 w 89"/>
                <a:gd name="T43" fmla="*/ 25 h 53"/>
                <a:gd name="T44" fmla="*/ 86 w 89"/>
                <a:gd name="T45" fmla="*/ 24 h 53"/>
                <a:gd name="T46" fmla="*/ 88 w 89"/>
                <a:gd name="T47" fmla="*/ 21 h 53"/>
                <a:gd name="T48" fmla="*/ 85 w 89"/>
                <a:gd name="T49" fmla="*/ 19 h 53"/>
                <a:gd name="T50" fmla="*/ 82 w 89"/>
                <a:gd name="T51" fmla="*/ 18 h 53"/>
                <a:gd name="T52" fmla="*/ 78 w 89"/>
                <a:gd name="T53" fmla="*/ 18 h 53"/>
                <a:gd name="T54" fmla="*/ 75 w 89"/>
                <a:gd name="T55" fmla="*/ 15 h 53"/>
                <a:gd name="T56" fmla="*/ 72 w 89"/>
                <a:gd name="T57" fmla="*/ 17 h 53"/>
                <a:gd name="T58" fmla="*/ 69 w 89"/>
                <a:gd name="T59" fmla="*/ 14 h 53"/>
                <a:gd name="T60" fmla="*/ 65 w 89"/>
                <a:gd name="T61" fmla="*/ 14 h 53"/>
                <a:gd name="T62" fmla="*/ 64 w 89"/>
                <a:gd name="T63" fmla="*/ 10 h 53"/>
                <a:gd name="T64" fmla="*/ 60 w 89"/>
                <a:gd name="T65" fmla="*/ 9 h 53"/>
                <a:gd name="T66" fmla="*/ 60 w 89"/>
                <a:gd name="T67" fmla="*/ 5 h 53"/>
                <a:gd name="T68" fmla="*/ 58 w 89"/>
                <a:gd name="T69" fmla="*/ 2 h 53"/>
                <a:gd name="T70" fmla="*/ 53 w 89"/>
                <a:gd name="T71" fmla="*/ 1 h 53"/>
                <a:gd name="T72" fmla="*/ 47 w 89"/>
                <a:gd name="T73" fmla="*/ 2 h 53"/>
                <a:gd name="T74" fmla="*/ 43 w 89"/>
                <a:gd name="T75" fmla="*/ 3 h 53"/>
                <a:gd name="T76" fmla="*/ 41 w 89"/>
                <a:gd name="T77" fmla="*/ 9 h 53"/>
                <a:gd name="T78" fmla="*/ 38 w 89"/>
                <a:gd name="T79" fmla="*/ 7 h 53"/>
                <a:gd name="T80" fmla="*/ 36 w 89"/>
                <a:gd name="T81" fmla="*/ 8 h 53"/>
                <a:gd name="T82" fmla="*/ 34 w 89"/>
                <a:gd name="T83" fmla="*/ 6 h 53"/>
                <a:gd name="T84" fmla="*/ 31 w 89"/>
                <a:gd name="T85" fmla="*/ 7 h 53"/>
                <a:gd name="T86" fmla="*/ 29 w 89"/>
                <a:gd name="T87" fmla="*/ 6 h 53"/>
                <a:gd name="T88" fmla="*/ 28 w 89"/>
                <a:gd name="T89" fmla="*/ 8 h 53"/>
                <a:gd name="T90" fmla="*/ 21 w 89"/>
                <a:gd name="T91" fmla="*/ 5 h 53"/>
                <a:gd name="T92" fmla="*/ 12 w 89"/>
                <a:gd name="T93" fmla="*/ 4 h 53"/>
                <a:gd name="T94" fmla="*/ 6 w 89"/>
                <a:gd name="T95" fmla="*/ 6 h 53"/>
                <a:gd name="T96" fmla="*/ 9 w 89"/>
                <a:gd name="T97" fmla="*/ 11 h 53"/>
                <a:gd name="T98" fmla="*/ 10 w 89"/>
                <a:gd name="T99" fmla="*/ 14 h 53"/>
                <a:gd name="T100" fmla="*/ 5 w 89"/>
                <a:gd name="T101" fmla="*/ 16 h 53"/>
                <a:gd name="T102" fmla="*/ 2 w 89"/>
                <a:gd name="T103" fmla="*/ 23 h 53"/>
                <a:gd name="T104" fmla="*/ 0 w 89"/>
                <a:gd name="T10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53">
                  <a:moveTo>
                    <a:pt x="0" y="27"/>
                  </a:moveTo>
                  <a:cubicBezTo>
                    <a:pt x="0" y="30"/>
                    <a:pt x="7" y="30"/>
                    <a:pt x="9" y="30"/>
                  </a:cubicBezTo>
                  <a:cubicBezTo>
                    <a:pt x="11" y="30"/>
                    <a:pt x="13" y="32"/>
                    <a:pt x="16" y="31"/>
                  </a:cubicBezTo>
                  <a:cubicBezTo>
                    <a:pt x="17" y="29"/>
                    <a:pt x="20" y="28"/>
                    <a:pt x="22" y="28"/>
                  </a:cubicBezTo>
                  <a:cubicBezTo>
                    <a:pt x="25" y="26"/>
                    <a:pt x="31" y="28"/>
                    <a:pt x="33" y="30"/>
                  </a:cubicBezTo>
                  <a:cubicBezTo>
                    <a:pt x="36" y="34"/>
                    <a:pt x="37" y="38"/>
                    <a:pt x="40" y="41"/>
                  </a:cubicBezTo>
                  <a:cubicBezTo>
                    <a:pt x="42" y="40"/>
                    <a:pt x="42" y="39"/>
                    <a:pt x="44" y="38"/>
                  </a:cubicBezTo>
                  <a:cubicBezTo>
                    <a:pt x="46" y="38"/>
                    <a:pt x="46" y="40"/>
                    <a:pt x="47" y="41"/>
                  </a:cubicBezTo>
                  <a:cubicBezTo>
                    <a:pt x="48" y="42"/>
                    <a:pt x="57" y="43"/>
                    <a:pt x="57" y="42"/>
                  </a:cubicBezTo>
                  <a:cubicBezTo>
                    <a:pt x="57" y="43"/>
                    <a:pt x="51" y="45"/>
                    <a:pt x="51" y="46"/>
                  </a:cubicBezTo>
                  <a:cubicBezTo>
                    <a:pt x="52" y="47"/>
                    <a:pt x="56" y="46"/>
                    <a:pt x="55" y="49"/>
                  </a:cubicBezTo>
                  <a:cubicBezTo>
                    <a:pt x="54" y="51"/>
                    <a:pt x="57" y="53"/>
                    <a:pt x="59" y="51"/>
                  </a:cubicBezTo>
                  <a:cubicBezTo>
                    <a:pt x="61" y="50"/>
                    <a:pt x="64" y="48"/>
                    <a:pt x="67" y="48"/>
                  </a:cubicBezTo>
                  <a:cubicBezTo>
                    <a:pt x="70" y="48"/>
                    <a:pt x="71" y="48"/>
                    <a:pt x="72" y="46"/>
                  </a:cubicBezTo>
                  <a:cubicBezTo>
                    <a:pt x="72" y="46"/>
                    <a:pt x="69" y="46"/>
                    <a:pt x="68" y="46"/>
                  </a:cubicBezTo>
                  <a:cubicBezTo>
                    <a:pt x="66" y="46"/>
                    <a:pt x="64" y="47"/>
                    <a:pt x="63" y="44"/>
                  </a:cubicBezTo>
                  <a:cubicBezTo>
                    <a:pt x="60" y="40"/>
                    <a:pt x="70" y="38"/>
                    <a:pt x="72" y="38"/>
                  </a:cubicBezTo>
                  <a:cubicBezTo>
                    <a:pt x="74" y="37"/>
                    <a:pt x="76" y="36"/>
                    <a:pt x="78" y="35"/>
                  </a:cubicBezTo>
                  <a:cubicBezTo>
                    <a:pt x="79" y="33"/>
                    <a:pt x="81" y="31"/>
                    <a:pt x="84" y="31"/>
                  </a:cubicBezTo>
                  <a:cubicBezTo>
                    <a:pt x="85" y="31"/>
                    <a:pt x="87" y="31"/>
                    <a:pt x="87" y="28"/>
                  </a:cubicBezTo>
                  <a:cubicBezTo>
                    <a:pt x="87" y="27"/>
                    <a:pt x="86" y="27"/>
                    <a:pt x="86" y="26"/>
                  </a:cubicBezTo>
                  <a:cubicBezTo>
                    <a:pt x="86" y="25"/>
                    <a:pt x="88" y="25"/>
                    <a:pt x="88" y="25"/>
                  </a:cubicBezTo>
                  <a:cubicBezTo>
                    <a:pt x="88" y="25"/>
                    <a:pt x="86" y="24"/>
                    <a:pt x="86" y="24"/>
                  </a:cubicBezTo>
                  <a:cubicBezTo>
                    <a:pt x="86" y="23"/>
                    <a:pt x="89" y="23"/>
                    <a:pt x="88" y="21"/>
                  </a:cubicBezTo>
                  <a:cubicBezTo>
                    <a:pt x="88" y="21"/>
                    <a:pt x="86" y="20"/>
                    <a:pt x="85" y="19"/>
                  </a:cubicBezTo>
                  <a:cubicBezTo>
                    <a:pt x="84" y="18"/>
                    <a:pt x="83" y="20"/>
                    <a:pt x="82" y="18"/>
                  </a:cubicBezTo>
                  <a:cubicBezTo>
                    <a:pt x="81" y="17"/>
                    <a:pt x="80" y="17"/>
                    <a:pt x="78" y="18"/>
                  </a:cubicBezTo>
                  <a:cubicBezTo>
                    <a:pt x="77" y="18"/>
                    <a:pt x="76" y="15"/>
                    <a:pt x="75" y="15"/>
                  </a:cubicBezTo>
                  <a:cubicBezTo>
                    <a:pt x="74" y="14"/>
                    <a:pt x="73" y="16"/>
                    <a:pt x="72" y="17"/>
                  </a:cubicBezTo>
                  <a:cubicBezTo>
                    <a:pt x="71" y="17"/>
                    <a:pt x="70" y="14"/>
                    <a:pt x="69" y="14"/>
                  </a:cubicBezTo>
                  <a:cubicBezTo>
                    <a:pt x="68" y="14"/>
                    <a:pt x="65" y="15"/>
                    <a:pt x="65" y="14"/>
                  </a:cubicBezTo>
                  <a:cubicBezTo>
                    <a:pt x="65" y="13"/>
                    <a:pt x="65" y="11"/>
                    <a:pt x="64" y="10"/>
                  </a:cubicBezTo>
                  <a:cubicBezTo>
                    <a:pt x="63" y="9"/>
                    <a:pt x="61" y="10"/>
                    <a:pt x="60" y="9"/>
                  </a:cubicBezTo>
                  <a:cubicBezTo>
                    <a:pt x="59" y="8"/>
                    <a:pt x="58" y="6"/>
                    <a:pt x="60" y="5"/>
                  </a:cubicBezTo>
                  <a:cubicBezTo>
                    <a:pt x="61" y="5"/>
                    <a:pt x="59" y="2"/>
                    <a:pt x="58" y="2"/>
                  </a:cubicBezTo>
                  <a:cubicBezTo>
                    <a:pt x="57" y="1"/>
                    <a:pt x="54" y="2"/>
                    <a:pt x="53" y="1"/>
                  </a:cubicBezTo>
                  <a:cubicBezTo>
                    <a:pt x="50" y="0"/>
                    <a:pt x="50" y="6"/>
                    <a:pt x="47" y="2"/>
                  </a:cubicBezTo>
                  <a:cubicBezTo>
                    <a:pt x="46" y="2"/>
                    <a:pt x="44" y="3"/>
                    <a:pt x="43" y="3"/>
                  </a:cubicBezTo>
                  <a:cubicBezTo>
                    <a:pt x="41" y="4"/>
                    <a:pt x="42" y="9"/>
                    <a:pt x="41" y="9"/>
                  </a:cubicBezTo>
                  <a:cubicBezTo>
                    <a:pt x="40" y="9"/>
                    <a:pt x="39" y="7"/>
                    <a:pt x="38" y="7"/>
                  </a:cubicBezTo>
                  <a:cubicBezTo>
                    <a:pt x="38" y="7"/>
                    <a:pt x="37" y="8"/>
                    <a:pt x="36" y="8"/>
                  </a:cubicBezTo>
                  <a:cubicBezTo>
                    <a:pt x="35" y="8"/>
                    <a:pt x="34" y="7"/>
                    <a:pt x="34" y="6"/>
                  </a:cubicBezTo>
                  <a:cubicBezTo>
                    <a:pt x="34" y="5"/>
                    <a:pt x="32" y="7"/>
                    <a:pt x="31" y="7"/>
                  </a:cubicBezTo>
                  <a:cubicBezTo>
                    <a:pt x="30" y="7"/>
                    <a:pt x="30" y="6"/>
                    <a:pt x="29" y="6"/>
                  </a:cubicBezTo>
                  <a:cubicBezTo>
                    <a:pt x="28" y="6"/>
                    <a:pt x="28" y="7"/>
                    <a:pt x="28" y="8"/>
                  </a:cubicBezTo>
                  <a:cubicBezTo>
                    <a:pt x="28" y="8"/>
                    <a:pt x="21" y="5"/>
                    <a:pt x="21" y="5"/>
                  </a:cubicBezTo>
                  <a:cubicBezTo>
                    <a:pt x="18" y="4"/>
                    <a:pt x="15" y="4"/>
                    <a:pt x="12" y="4"/>
                  </a:cubicBezTo>
                  <a:cubicBezTo>
                    <a:pt x="10" y="4"/>
                    <a:pt x="9" y="6"/>
                    <a:pt x="6" y="6"/>
                  </a:cubicBezTo>
                  <a:cubicBezTo>
                    <a:pt x="6" y="9"/>
                    <a:pt x="9" y="9"/>
                    <a:pt x="9" y="11"/>
                  </a:cubicBezTo>
                  <a:cubicBezTo>
                    <a:pt x="9" y="12"/>
                    <a:pt x="10" y="13"/>
                    <a:pt x="10" y="14"/>
                  </a:cubicBezTo>
                  <a:cubicBezTo>
                    <a:pt x="9" y="15"/>
                    <a:pt x="6" y="15"/>
                    <a:pt x="5" y="16"/>
                  </a:cubicBezTo>
                  <a:cubicBezTo>
                    <a:pt x="2" y="18"/>
                    <a:pt x="3" y="20"/>
                    <a:pt x="2" y="23"/>
                  </a:cubicBezTo>
                  <a:cubicBezTo>
                    <a:pt x="2" y="25"/>
                    <a:pt x="1" y="26"/>
                    <a:pt x="0" y="2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40" name="Freeform 657">
              <a:extLst>
                <a:ext uri="{FF2B5EF4-FFF2-40B4-BE49-F238E27FC236}">
                  <a16:creationId xmlns:a16="http://schemas.microsoft.com/office/drawing/2014/main" id="{37000F73-40B4-7883-2D89-0A5960162A8C}"/>
                </a:ext>
              </a:extLst>
            </p:cNvPr>
            <p:cNvSpPr>
              <a:spLocks/>
            </p:cNvSpPr>
            <p:nvPr/>
          </p:nvSpPr>
          <p:spPr bwMode="auto">
            <a:xfrm>
              <a:off x="7919874" y="3157532"/>
              <a:ext cx="118041" cy="51101"/>
            </a:xfrm>
            <a:custGeom>
              <a:avLst/>
              <a:gdLst>
                <a:gd name="T0" fmla="*/ 30 w 30"/>
                <a:gd name="T1" fmla="*/ 4 h 12"/>
                <a:gd name="T2" fmla="*/ 22 w 30"/>
                <a:gd name="T3" fmla="*/ 0 h 12"/>
                <a:gd name="T4" fmla="*/ 17 w 30"/>
                <a:gd name="T5" fmla="*/ 0 h 12"/>
                <a:gd name="T6" fmla="*/ 14 w 30"/>
                <a:gd name="T7" fmla="*/ 1 h 12"/>
                <a:gd name="T8" fmla="*/ 11 w 30"/>
                <a:gd name="T9" fmla="*/ 0 h 12"/>
                <a:gd name="T10" fmla="*/ 8 w 30"/>
                <a:gd name="T11" fmla="*/ 3 h 12"/>
                <a:gd name="T12" fmla="*/ 3 w 30"/>
                <a:gd name="T13" fmla="*/ 9 h 12"/>
                <a:gd name="T14" fmla="*/ 11 w 30"/>
                <a:gd name="T15" fmla="*/ 11 h 12"/>
                <a:gd name="T16" fmla="*/ 13 w 30"/>
                <a:gd name="T17" fmla="*/ 9 h 12"/>
                <a:gd name="T18" fmla="*/ 18 w 30"/>
                <a:gd name="T19" fmla="*/ 9 h 12"/>
                <a:gd name="T20" fmla="*/ 19 w 30"/>
                <a:gd name="T21" fmla="*/ 6 h 12"/>
                <a:gd name="T22" fmla="*/ 24 w 30"/>
                <a:gd name="T23" fmla="*/ 7 h 12"/>
                <a:gd name="T24" fmla="*/ 28 w 30"/>
                <a:gd name="T25" fmla="*/ 7 h 12"/>
                <a:gd name="T26" fmla="*/ 30 w 30"/>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
                  <a:moveTo>
                    <a:pt x="30" y="4"/>
                  </a:moveTo>
                  <a:cubicBezTo>
                    <a:pt x="27" y="2"/>
                    <a:pt x="26" y="0"/>
                    <a:pt x="22" y="0"/>
                  </a:cubicBezTo>
                  <a:cubicBezTo>
                    <a:pt x="20" y="0"/>
                    <a:pt x="19" y="0"/>
                    <a:pt x="17" y="0"/>
                  </a:cubicBezTo>
                  <a:cubicBezTo>
                    <a:pt x="15" y="0"/>
                    <a:pt x="15" y="1"/>
                    <a:pt x="14" y="1"/>
                  </a:cubicBezTo>
                  <a:cubicBezTo>
                    <a:pt x="13" y="1"/>
                    <a:pt x="12" y="0"/>
                    <a:pt x="11" y="0"/>
                  </a:cubicBezTo>
                  <a:cubicBezTo>
                    <a:pt x="10" y="1"/>
                    <a:pt x="9" y="2"/>
                    <a:pt x="8" y="3"/>
                  </a:cubicBezTo>
                  <a:cubicBezTo>
                    <a:pt x="6" y="5"/>
                    <a:pt x="0" y="4"/>
                    <a:pt x="3" y="9"/>
                  </a:cubicBezTo>
                  <a:cubicBezTo>
                    <a:pt x="4" y="11"/>
                    <a:pt x="8" y="12"/>
                    <a:pt x="11" y="11"/>
                  </a:cubicBezTo>
                  <a:cubicBezTo>
                    <a:pt x="12" y="11"/>
                    <a:pt x="12" y="9"/>
                    <a:pt x="13" y="9"/>
                  </a:cubicBezTo>
                  <a:cubicBezTo>
                    <a:pt x="15" y="9"/>
                    <a:pt x="17" y="9"/>
                    <a:pt x="18" y="9"/>
                  </a:cubicBezTo>
                  <a:cubicBezTo>
                    <a:pt x="19" y="9"/>
                    <a:pt x="19" y="7"/>
                    <a:pt x="19" y="6"/>
                  </a:cubicBezTo>
                  <a:cubicBezTo>
                    <a:pt x="20" y="5"/>
                    <a:pt x="23" y="7"/>
                    <a:pt x="24" y="7"/>
                  </a:cubicBezTo>
                  <a:cubicBezTo>
                    <a:pt x="25" y="7"/>
                    <a:pt x="27" y="7"/>
                    <a:pt x="28" y="7"/>
                  </a:cubicBezTo>
                  <a:cubicBezTo>
                    <a:pt x="29" y="7"/>
                    <a:pt x="29" y="5"/>
                    <a:pt x="30"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41" name="Freeform 658">
              <a:extLst>
                <a:ext uri="{FF2B5EF4-FFF2-40B4-BE49-F238E27FC236}">
                  <a16:creationId xmlns:a16="http://schemas.microsoft.com/office/drawing/2014/main" id="{89528CC1-62AC-F8B9-15F5-5CE6398BC0ED}"/>
                </a:ext>
              </a:extLst>
            </p:cNvPr>
            <p:cNvSpPr>
              <a:spLocks/>
            </p:cNvSpPr>
            <p:nvPr/>
          </p:nvSpPr>
          <p:spPr bwMode="auto">
            <a:xfrm>
              <a:off x="8049987" y="2970162"/>
              <a:ext cx="185110" cy="146207"/>
            </a:xfrm>
            <a:custGeom>
              <a:avLst/>
              <a:gdLst>
                <a:gd name="T0" fmla="*/ 11 w 47"/>
                <a:gd name="T1" fmla="*/ 29 h 35"/>
                <a:gd name="T2" fmla="*/ 18 w 47"/>
                <a:gd name="T3" fmla="*/ 30 h 35"/>
                <a:gd name="T4" fmla="*/ 23 w 47"/>
                <a:gd name="T5" fmla="*/ 33 h 35"/>
                <a:gd name="T6" fmla="*/ 25 w 47"/>
                <a:gd name="T7" fmla="*/ 31 h 35"/>
                <a:gd name="T8" fmla="*/ 29 w 47"/>
                <a:gd name="T9" fmla="*/ 32 h 35"/>
                <a:gd name="T10" fmla="*/ 33 w 47"/>
                <a:gd name="T11" fmla="*/ 32 h 35"/>
                <a:gd name="T12" fmla="*/ 36 w 47"/>
                <a:gd name="T13" fmla="*/ 33 h 35"/>
                <a:gd name="T14" fmla="*/ 38 w 47"/>
                <a:gd name="T15" fmla="*/ 28 h 35"/>
                <a:gd name="T16" fmla="*/ 42 w 47"/>
                <a:gd name="T17" fmla="*/ 27 h 35"/>
                <a:gd name="T18" fmla="*/ 40 w 47"/>
                <a:gd name="T19" fmla="*/ 22 h 35"/>
                <a:gd name="T20" fmla="*/ 44 w 47"/>
                <a:gd name="T21" fmla="*/ 21 h 35"/>
                <a:gd name="T22" fmla="*/ 45 w 47"/>
                <a:gd name="T23" fmla="*/ 17 h 35"/>
                <a:gd name="T24" fmla="*/ 42 w 47"/>
                <a:gd name="T25" fmla="*/ 15 h 35"/>
                <a:gd name="T26" fmla="*/ 39 w 47"/>
                <a:gd name="T27" fmla="*/ 11 h 35"/>
                <a:gd name="T28" fmla="*/ 38 w 47"/>
                <a:gd name="T29" fmla="*/ 6 h 35"/>
                <a:gd name="T30" fmla="*/ 35 w 47"/>
                <a:gd name="T31" fmla="*/ 2 h 35"/>
                <a:gd name="T32" fmla="*/ 33 w 47"/>
                <a:gd name="T33" fmla="*/ 2 h 35"/>
                <a:gd name="T34" fmla="*/ 30 w 47"/>
                <a:gd name="T35" fmla="*/ 1 h 35"/>
                <a:gd name="T36" fmla="*/ 28 w 47"/>
                <a:gd name="T37" fmla="*/ 2 h 35"/>
                <a:gd name="T38" fmla="*/ 25 w 47"/>
                <a:gd name="T39" fmla="*/ 0 h 35"/>
                <a:gd name="T40" fmla="*/ 22 w 47"/>
                <a:gd name="T41" fmla="*/ 2 h 35"/>
                <a:gd name="T42" fmla="*/ 17 w 47"/>
                <a:gd name="T43" fmla="*/ 3 h 35"/>
                <a:gd name="T44" fmla="*/ 17 w 47"/>
                <a:gd name="T45" fmla="*/ 6 h 35"/>
                <a:gd name="T46" fmla="*/ 13 w 47"/>
                <a:gd name="T47" fmla="*/ 9 h 35"/>
                <a:gd name="T48" fmla="*/ 12 w 47"/>
                <a:gd name="T49" fmla="*/ 13 h 35"/>
                <a:gd name="T50" fmla="*/ 8 w 47"/>
                <a:gd name="T51" fmla="*/ 14 h 35"/>
                <a:gd name="T52" fmla="*/ 1 w 47"/>
                <a:gd name="T53" fmla="*/ 16 h 35"/>
                <a:gd name="T54" fmla="*/ 2 w 47"/>
                <a:gd name="T55" fmla="*/ 24 h 35"/>
                <a:gd name="T56" fmla="*/ 1 w 47"/>
                <a:gd name="T57" fmla="*/ 27 h 35"/>
                <a:gd name="T58" fmla="*/ 1 w 47"/>
                <a:gd name="T59" fmla="*/ 31 h 35"/>
                <a:gd name="T60" fmla="*/ 5 w 47"/>
                <a:gd name="T61" fmla="*/ 30 h 35"/>
                <a:gd name="T62" fmla="*/ 11 w 47"/>
                <a:gd name="T6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35">
                  <a:moveTo>
                    <a:pt x="11" y="29"/>
                  </a:moveTo>
                  <a:cubicBezTo>
                    <a:pt x="14" y="29"/>
                    <a:pt x="16" y="30"/>
                    <a:pt x="18" y="30"/>
                  </a:cubicBezTo>
                  <a:cubicBezTo>
                    <a:pt x="18" y="30"/>
                    <a:pt x="23" y="33"/>
                    <a:pt x="23" y="33"/>
                  </a:cubicBezTo>
                  <a:cubicBezTo>
                    <a:pt x="23" y="32"/>
                    <a:pt x="24" y="29"/>
                    <a:pt x="25" y="31"/>
                  </a:cubicBezTo>
                  <a:cubicBezTo>
                    <a:pt x="27" y="34"/>
                    <a:pt x="28" y="29"/>
                    <a:pt x="29" y="32"/>
                  </a:cubicBezTo>
                  <a:cubicBezTo>
                    <a:pt x="30" y="34"/>
                    <a:pt x="32" y="32"/>
                    <a:pt x="33" y="32"/>
                  </a:cubicBezTo>
                  <a:cubicBezTo>
                    <a:pt x="34" y="31"/>
                    <a:pt x="36" y="35"/>
                    <a:pt x="36" y="33"/>
                  </a:cubicBezTo>
                  <a:cubicBezTo>
                    <a:pt x="37" y="31"/>
                    <a:pt x="36" y="29"/>
                    <a:pt x="38" y="28"/>
                  </a:cubicBezTo>
                  <a:cubicBezTo>
                    <a:pt x="39" y="28"/>
                    <a:pt x="41" y="27"/>
                    <a:pt x="42" y="27"/>
                  </a:cubicBezTo>
                  <a:cubicBezTo>
                    <a:pt x="41" y="26"/>
                    <a:pt x="40" y="24"/>
                    <a:pt x="40" y="22"/>
                  </a:cubicBezTo>
                  <a:cubicBezTo>
                    <a:pt x="40" y="20"/>
                    <a:pt x="42" y="22"/>
                    <a:pt x="44" y="21"/>
                  </a:cubicBezTo>
                  <a:cubicBezTo>
                    <a:pt x="46" y="21"/>
                    <a:pt x="47" y="19"/>
                    <a:pt x="45" y="17"/>
                  </a:cubicBezTo>
                  <a:cubicBezTo>
                    <a:pt x="44" y="16"/>
                    <a:pt x="43" y="17"/>
                    <a:pt x="42" y="15"/>
                  </a:cubicBezTo>
                  <a:cubicBezTo>
                    <a:pt x="41" y="14"/>
                    <a:pt x="40" y="13"/>
                    <a:pt x="39" y="11"/>
                  </a:cubicBezTo>
                  <a:cubicBezTo>
                    <a:pt x="38" y="10"/>
                    <a:pt x="38" y="8"/>
                    <a:pt x="38" y="6"/>
                  </a:cubicBezTo>
                  <a:cubicBezTo>
                    <a:pt x="39" y="4"/>
                    <a:pt x="36" y="2"/>
                    <a:pt x="35" y="2"/>
                  </a:cubicBezTo>
                  <a:cubicBezTo>
                    <a:pt x="34" y="1"/>
                    <a:pt x="34" y="2"/>
                    <a:pt x="33" y="2"/>
                  </a:cubicBezTo>
                  <a:cubicBezTo>
                    <a:pt x="31" y="3"/>
                    <a:pt x="31" y="2"/>
                    <a:pt x="30" y="1"/>
                  </a:cubicBezTo>
                  <a:cubicBezTo>
                    <a:pt x="29" y="0"/>
                    <a:pt x="29" y="2"/>
                    <a:pt x="28" y="2"/>
                  </a:cubicBezTo>
                  <a:cubicBezTo>
                    <a:pt x="27" y="2"/>
                    <a:pt x="25" y="0"/>
                    <a:pt x="25" y="0"/>
                  </a:cubicBezTo>
                  <a:cubicBezTo>
                    <a:pt x="23" y="0"/>
                    <a:pt x="23" y="2"/>
                    <a:pt x="22" y="2"/>
                  </a:cubicBezTo>
                  <a:cubicBezTo>
                    <a:pt x="20" y="3"/>
                    <a:pt x="19" y="3"/>
                    <a:pt x="17" y="3"/>
                  </a:cubicBezTo>
                  <a:cubicBezTo>
                    <a:pt x="16" y="4"/>
                    <a:pt x="17" y="6"/>
                    <a:pt x="17" y="6"/>
                  </a:cubicBezTo>
                  <a:cubicBezTo>
                    <a:pt x="16" y="8"/>
                    <a:pt x="13" y="7"/>
                    <a:pt x="13" y="9"/>
                  </a:cubicBezTo>
                  <a:cubicBezTo>
                    <a:pt x="12" y="10"/>
                    <a:pt x="12" y="11"/>
                    <a:pt x="12" y="13"/>
                  </a:cubicBezTo>
                  <a:cubicBezTo>
                    <a:pt x="12" y="14"/>
                    <a:pt x="9" y="14"/>
                    <a:pt x="8" y="14"/>
                  </a:cubicBezTo>
                  <a:cubicBezTo>
                    <a:pt x="5" y="15"/>
                    <a:pt x="4" y="16"/>
                    <a:pt x="1" y="16"/>
                  </a:cubicBezTo>
                  <a:cubicBezTo>
                    <a:pt x="2" y="19"/>
                    <a:pt x="5" y="21"/>
                    <a:pt x="2" y="24"/>
                  </a:cubicBezTo>
                  <a:cubicBezTo>
                    <a:pt x="0" y="25"/>
                    <a:pt x="0" y="26"/>
                    <a:pt x="1" y="27"/>
                  </a:cubicBezTo>
                  <a:cubicBezTo>
                    <a:pt x="3" y="28"/>
                    <a:pt x="1" y="30"/>
                    <a:pt x="1" y="31"/>
                  </a:cubicBezTo>
                  <a:cubicBezTo>
                    <a:pt x="3" y="31"/>
                    <a:pt x="4" y="31"/>
                    <a:pt x="5" y="30"/>
                  </a:cubicBezTo>
                  <a:cubicBezTo>
                    <a:pt x="7" y="29"/>
                    <a:pt x="10" y="29"/>
                    <a:pt x="11" y="2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42" name="Freeform 659">
              <a:extLst>
                <a:ext uri="{FF2B5EF4-FFF2-40B4-BE49-F238E27FC236}">
                  <a16:creationId xmlns:a16="http://schemas.microsoft.com/office/drawing/2014/main" id="{4FADE3BE-84D2-94B5-1238-807B5AC0A774}"/>
                </a:ext>
              </a:extLst>
            </p:cNvPr>
            <p:cNvSpPr>
              <a:spLocks/>
            </p:cNvSpPr>
            <p:nvPr/>
          </p:nvSpPr>
          <p:spPr bwMode="auto">
            <a:xfrm>
              <a:off x="8007064" y="2961645"/>
              <a:ext cx="114016" cy="79491"/>
            </a:xfrm>
            <a:custGeom>
              <a:avLst/>
              <a:gdLst>
                <a:gd name="T0" fmla="*/ 16 w 29"/>
                <a:gd name="T1" fmla="*/ 18 h 19"/>
                <a:gd name="T2" fmla="*/ 23 w 29"/>
                <a:gd name="T3" fmla="*/ 15 h 19"/>
                <a:gd name="T4" fmla="*/ 23 w 29"/>
                <a:gd name="T5" fmla="*/ 12 h 19"/>
                <a:gd name="T6" fmla="*/ 27 w 29"/>
                <a:gd name="T7" fmla="*/ 9 h 19"/>
                <a:gd name="T8" fmla="*/ 26 w 29"/>
                <a:gd name="T9" fmla="*/ 4 h 19"/>
                <a:gd name="T10" fmla="*/ 19 w 29"/>
                <a:gd name="T11" fmla="*/ 1 h 19"/>
                <a:gd name="T12" fmla="*/ 10 w 29"/>
                <a:gd name="T13" fmla="*/ 1 h 19"/>
                <a:gd name="T14" fmla="*/ 0 w 29"/>
                <a:gd name="T15" fmla="*/ 4 h 19"/>
                <a:gd name="T16" fmla="*/ 1 w 29"/>
                <a:gd name="T17" fmla="*/ 6 h 19"/>
                <a:gd name="T18" fmla="*/ 2 w 29"/>
                <a:gd name="T19" fmla="*/ 9 h 19"/>
                <a:gd name="T20" fmla="*/ 5 w 29"/>
                <a:gd name="T21" fmla="*/ 10 h 19"/>
                <a:gd name="T22" fmla="*/ 9 w 29"/>
                <a:gd name="T23" fmla="*/ 11 h 19"/>
                <a:gd name="T24" fmla="*/ 8 w 29"/>
                <a:gd name="T25" fmla="*/ 15 h 19"/>
                <a:gd name="T26" fmla="*/ 12 w 29"/>
                <a:gd name="T27" fmla="*/ 18 h 19"/>
                <a:gd name="T28" fmla="*/ 16 w 29"/>
                <a:gd name="T29" fmla="*/ 18 h 19"/>
                <a:gd name="T30" fmla="*/ 16 w 29"/>
                <a:gd name="T3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16" y="18"/>
                  </a:moveTo>
                  <a:cubicBezTo>
                    <a:pt x="18" y="16"/>
                    <a:pt x="21" y="16"/>
                    <a:pt x="23" y="15"/>
                  </a:cubicBezTo>
                  <a:cubicBezTo>
                    <a:pt x="23" y="14"/>
                    <a:pt x="23" y="13"/>
                    <a:pt x="23" y="12"/>
                  </a:cubicBezTo>
                  <a:cubicBezTo>
                    <a:pt x="24" y="10"/>
                    <a:pt x="25" y="10"/>
                    <a:pt x="27" y="9"/>
                  </a:cubicBezTo>
                  <a:cubicBezTo>
                    <a:pt x="29" y="8"/>
                    <a:pt x="28" y="5"/>
                    <a:pt x="26" y="4"/>
                  </a:cubicBezTo>
                  <a:cubicBezTo>
                    <a:pt x="24" y="3"/>
                    <a:pt x="22" y="2"/>
                    <a:pt x="19" y="1"/>
                  </a:cubicBezTo>
                  <a:cubicBezTo>
                    <a:pt x="17" y="0"/>
                    <a:pt x="13" y="1"/>
                    <a:pt x="10" y="1"/>
                  </a:cubicBezTo>
                  <a:cubicBezTo>
                    <a:pt x="8" y="1"/>
                    <a:pt x="0" y="0"/>
                    <a:pt x="0" y="4"/>
                  </a:cubicBezTo>
                  <a:cubicBezTo>
                    <a:pt x="0" y="4"/>
                    <a:pt x="1" y="5"/>
                    <a:pt x="1" y="6"/>
                  </a:cubicBezTo>
                  <a:cubicBezTo>
                    <a:pt x="2" y="7"/>
                    <a:pt x="1" y="8"/>
                    <a:pt x="2" y="9"/>
                  </a:cubicBezTo>
                  <a:cubicBezTo>
                    <a:pt x="3" y="9"/>
                    <a:pt x="4" y="11"/>
                    <a:pt x="5" y="10"/>
                  </a:cubicBezTo>
                  <a:cubicBezTo>
                    <a:pt x="7" y="10"/>
                    <a:pt x="9" y="9"/>
                    <a:pt x="9" y="11"/>
                  </a:cubicBezTo>
                  <a:cubicBezTo>
                    <a:pt x="9" y="12"/>
                    <a:pt x="9" y="14"/>
                    <a:pt x="8" y="15"/>
                  </a:cubicBezTo>
                  <a:cubicBezTo>
                    <a:pt x="11" y="15"/>
                    <a:pt x="11" y="15"/>
                    <a:pt x="12" y="18"/>
                  </a:cubicBezTo>
                  <a:cubicBezTo>
                    <a:pt x="13" y="18"/>
                    <a:pt x="16" y="18"/>
                    <a:pt x="16" y="18"/>
                  </a:cubicBezTo>
                  <a:cubicBezTo>
                    <a:pt x="17" y="17"/>
                    <a:pt x="15" y="19"/>
                    <a:pt x="16" y="1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43" name="Freeform 660">
              <a:extLst>
                <a:ext uri="{FF2B5EF4-FFF2-40B4-BE49-F238E27FC236}">
                  <a16:creationId xmlns:a16="http://schemas.microsoft.com/office/drawing/2014/main" id="{5D986F5B-692E-008F-79F4-1D4A83AF0255}"/>
                </a:ext>
              </a:extLst>
            </p:cNvPr>
            <p:cNvSpPr>
              <a:spLocks/>
            </p:cNvSpPr>
            <p:nvPr/>
          </p:nvSpPr>
          <p:spPr bwMode="auto">
            <a:xfrm>
              <a:off x="8007064" y="2911964"/>
              <a:ext cx="140845" cy="75233"/>
            </a:xfrm>
            <a:custGeom>
              <a:avLst/>
              <a:gdLst>
                <a:gd name="T0" fmla="*/ 11 w 36"/>
                <a:gd name="T1" fmla="*/ 13 h 18"/>
                <a:gd name="T2" fmla="*/ 19 w 36"/>
                <a:gd name="T3" fmla="*/ 12 h 18"/>
                <a:gd name="T4" fmla="*/ 25 w 36"/>
                <a:gd name="T5" fmla="*/ 15 h 18"/>
                <a:gd name="T6" fmla="*/ 29 w 36"/>
                <a:gd name="T7" fmla="*/ 17 h 18"/>
                <a:gd name="T8" fmla="*/ 33 w 36"/>
                <a:gd name="T9" fmla="*/ 16 h 18"/>
                <a:gd name="T10" fmla="*/ 36 w 36"/>
                <a:gd name="T11" fmla="*/ 14 h 18"/>
                <a:gd name="T12" fmla="*/ 34 w 36"/>
                <a:gd name="T13" fmla="*/ 8 h 18"/>
                <a:gd name="T14" fmla="*/ 31 w 36"/>
                <a:gd name="T15" fmla="*/ 4 h 18"/>
                <a:gd name="T16" fmla="*/ 25 w 36"/>
                <a:gd name="T17" fmla="*/ 3 h 18"/>
                <a:gd name="T18" fmla="*/ 18 w 36"/>
                <a:gd name="T19" fmla="*/ 1 h 18"/>
                <a:gd name="T20" fmla="*/ 17 w 36"/>
                <a:gd name="T21" fmla="*/ 5 h 18"/>
                <a:gd name="T22" fmla="*/ 15 w 36"/>
                <a:gd name="T23" fmla="*/ 7 h 18"/>
                <a:gd name="T24" fmla="*/ 8 w 36"/>
                <a:gd name="T25" fmla="*/ 4 h 18"/>
                <a:gd name="T26" fmla="*/ 0 w 36"/>
                <a:gd name="T27" fmla="*/ 15 h 18"/>
                <a:gd name="T28" fmla="*/ 11 w 3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11" y="13"/>
                  </a:moveTo>
                  <a:cubicBezTo>
                    <a:pt x="14" y="13"/>
                    <a:pt x="16" y="12"/>
                    <a:pt x="19" y="12"/>
                  </a:cubicBezTo>
                  <a:cubicBezTo>
                    <a:pt x="20" y="12"/>
                    <a:pt x="24" y="14"/>
                    <a:pt x="25" y="15"/>
                  </a:cubicBezTo>
                  <a:cubicBezTo>
                    <a:pt x="26" y="16"/>
                    <a:pt x="27" y="18"/>
                    <a:pt x="29" y="17"/>
                  </a:cubicBezTo>
                  <a:cubicBezTo>
                    <a:pt x="30" y="17"/>
                    <a:pt x="31" y="16"/>
                    <a:pt x="33" y="16"/>
                  </a:cubicBezTo>
                  <a:cubicBezTo>
                    <a:pt x="34" y="16"/>
                    <a:pt x="34" y="14"/>
                    <a:pt x="36" y="14"/>
                  </a:cubicBezTo>
                  <a:cubicBezTo>
                    <a:pt x="35" y="12"/>
                    <a:pt x="33" y="9"/>
                    <a:pt x="34" y="8"/>
                  </a:cubicBezTo>
                  <a:cubicBezTo>
                    <a:pt x="35" y="6"/>
                    <a:pt x="32" y="4"/>
                    <a:pt x="31" y="4"/>
                  </a:cubicBezTo>
                  <a:cubicBezTo>
                    <a:pt x="29" y="3"/>
                    <a:pt x="27" y="5"/>
                    <a:pt x="25" y="3"/>
                  </a:cubicBezTo>
                  <a:cubicBezTo>
                    <a:pt x="22" y="1"/>
                    <a:pt x="21" y="0"/>
                    <a:pt x="18" y="1"/>
                  </a:cubicBezTo>
                  <a:cubicBezTo>
                    <a:pt x="16" y="2"/>
                    <a:pt x="17" y="3"/>
                    <a:pt x="17" y="5"/>
                  </a:cubicBezTo>
                  <a:cubicBezTo>
                    <a:pt x="16" y="6"/>
                    <a:pt x="16" y="7"/>
                    <a:pt x="15" y="7"/>
                  </a:cubicBezTo>
                  <a:cubicBezTo>
                    <a:pt x="12" y="9"/>
                    <a:pt x="10" y="5"/>
                    <a:pt x="8" y="4"/>
                  </a:cubicBezTo>
                  <a:cubicBezTo>
                    <a:pt x="3" y="0"/>
                    <a:pt x="0" y="11"/>
                    <a:pt x="0" y="15"/>
                  </a:cubicBezTo>
                  <a:cubicBezTo>
                    <a:pt x="4" y="13"/>
                    <a:pt x="7" y="13"/>
                    <a:pt x="11" y="1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44" name="Freeform 661">
              <a:extLst>
                <a:ext uri="{FF2B5EF4-FFF2-40B4-BE49-F238E27FC236}">
                  <a16:creationId xmlns:a16="http://schemas.microsoft.com/office/drawing/2014/main" id="{D5BDCBF6-857D-7119-E67F-C50BF6EC2277}"/>
                </a:ext>
              </a:extLst>
            </p:cNvPr>
            <p:cNvSpPr>
              <a:spLocks/>
            </p:cNvSpPr>
            <p:nvPr/>
          </p:nvSpPr>
          <p:spPr bwMode="auto">
            <a:xfrm>
              <a:off x="8049987" y="2866541"/>
              <a:ext cx="93897" cy="62456"/>
            </a:xfrm>
            <a:custGeom>
              <a:avLst/>
              <a:gdLst>
                <a:gd name="T0" fmla="*/ 16 w 24"/>
                <a:gd name="T1" fmla="*/ 15 h 15"/>
                <a:gd name="T2" fmla="*/ 20 w 24"/>
                <a:gd name="T3" fmla="*/ 15 h 15"/>
                <a:gd name="T4" fmla="*/ 22 w 24"/>
                <a:gd name="T5" fmla="*/ 13 h 15"/>
                <a:gd name="T6" fmla="*/ 22 w 24"/>
                <a:gd name="T7" fmla="*/ 10 h 15"/>
                <a:gd name="T8" fmla="*/ 21 w 24"/>
                <a:gd name="T9" fmla="*/ 5 h 15"/>
                <a:gd name="T10" fmla="*/ 24 w 24"/>
                <a:gd name="T11" fmla="*/ 0 h 15"/>
                <a:gd name="T12" fmla="*/ 12 w 24"/>
                <a:gd name="T13" fmla="*/ 0 h 15"/>
                <a:gd name="T14" fmla="*/ 6 w 24"/>
                <a:gd name="T15" fmla="*/ 1 h 15"/>
                <a:gd name="T16" fmla="*/ 0 w 24"/>
                <a:gd name="T17" fmla="*/ 5 h 15"/>
                <a:gd name="T18" fmla="*/ 2 w 24"/>
                <a:gd name="T19" fmla="*/ 6 h 15"/>
                <a:gd name="T20" fmla="*/ 2 w 24"/>
                <a:gd name="T21" fmla="*/ 8 h 15"/>
                <a:gd name="T22" fmla="*/ 7 w 24"/>
                <a:gd name="T23" fmla="*/ 9 h 15"/>
                <a:gd name="T24" fmla="*/ 6 w 24"/>
                <a:gd name="T25" fmla="*/ 13 h 15"/>
                <a:gd name="T26" fmla="*/ 11 w 24"/>
                <a:gd name="T27" fmla="*/ 12 h 15"/>
                <a:gd name="T28" fmla="*/ 16 w 24"/>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5">
                  <a:moveTo>
                    <a:pt x="16" y="15"/>
                  </a:moveTo>
                  <a:cubicBezTo>
                    <a:pt x="17" y="15"/>
                    <a:pt x="19" y="15"/>
                    <a:pt x="20" y="15"/>
                  </a:cubicBezTo>
                  <a:cubicBezTo>
                    <a:pt x="20" y="14"/>
                    <a:pt x="22" y="14"/>
                    <a:pt x="22" y="13"/>
                  </a:cubicBezTo>
                  <a:cubicBezTo>
                    <a:pt x="22" y="12"/>
                    <a:pt x="22" y="11"/>
                    <a:pt x="22" y="10"/>
                  </a:cubicBezTo>
                  <a:cubicBezTo>
                    <a:pt x="21" y="8"/>
                    <a:pt x="20" y="7"/>
                    <a:pt x="21" y="5"/>
                  </a:cubicBezTo>
                  <a:cubicBezTo>
                    <a:pt x="23" y="4"/>
                    <a:pt x="24" y="2"/>
                    <a:pt x="24" y="0"/>
                  </a:cubicBezTo>
                  <a:cubicBezTo>
                    <a:pt x="22" y="3"/>
                    <a:pt x="15" y="0"/>
                    <a:pt x="12" y="0"/>
                  </a:cubicBezTo>
                  <a:cubicBezTo>
                    <a:pt x="10" y="0"/>
                    <a:pt x="8" y="0"/>
                    <a:pt x="6" y="1"/>
                  </a:cubicBezTo>
                  <a:cubicBezTo>
                    <a:pt x="5" y="1"/>
                    <a:pt x="0" y="5"/>
                    <a:pt x="0" y="5"/>
                  </a:cubicBezTo>
                  <a:cubicBezTo>
                    <a:pt x="0" y="6"/>
                    <a:pt x="3" y="5"/>
                    <a:pt x="2" y="6"/>
                  </a:cubicBezTo>
                  <a:cubicBezTo>
                    <a:pt x="2" y="7"/>
                    <a:pt x="2" y="7"/>
                    <a:pt x="2" y="8"/>
                  </a:cubicBezTo>
                  <a:cubicBezTo>
                    <a:pt x="3" y="10"/>
                    <a:pt x="7" y="9"/>
                    <a:pt x="7" y="9"/>
                  </a:cubicBezTo>
                  <a:cubicBezTo>
                    <a:pt x="7" y="10"/>
                    <a:pt x="6" y="12"/>
                    <a:pt x="6" y="13"/>
                  </a:cubicBezTo>
                  <a:cubicBezTo>
                    <a:pt x="7" y="12"/>
                    <a:pt x="9" y="11"/>
                    <a:pt x="11" y="12"/>
                  </a:cubicBezTo>
                  <a:cubicBezTo>
                    <a:pt x="13" y="13"/>
                    <a:pt x="14" y="15"/>
                    <a:pt x="16" y="1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45" name="Freeform 662">
              <a:extLst>
                <a:ext uri="{FF2B5EF4-FFF2-40B4-BE49-F238E27FC236}">
                  <a16:creationId xmlns:a16="http://schemas.microsoft.com/office/drawing/2014/main" id="{D08168BD-D89E-4539-9700-F7FFA4C5BE05}"/>
                </a:ext>
              </a:extLst>
            </p:cNvPr>
            <p:cNvSpPr>
              <a:spLocks/>
            </p:cNvSpPr>
            <p:nvPr/>
          </p:nvSpPr>
          <p:spPr bwMode="auto">
            <a:xfrm>
              <a:off x="7978896" y="2995713"/>
              <a:ext cx="63045" cy="32648"/>
            </a:xfrm>
            <a:custGeom>
              <a:avLst/>
              <a:gdLst>
                <a:gd name="T0" fmla="*/ 16 w 16"/>
                <a:gd name="T1" fmla="*/ 4 h 8"/>
                <a:gd name="T2" fmla="*/ 12 w 16"/>
                <a:gd name="T3" fmla="*/ 2 h 8"/>
                <a:gd name="T4" fmla="*/ 8 w 16"/>
                <a:gd name="T5" fmla="*/ 0 h 8"/>
                <a:gd name="T6" fmla="*/ 7 w 16"/>
                <a:gd name="T7" fmla="*/ 3 h 8"/>
                <a:gd name="T8" fmla="*/ 5 w 16"/>
                <a:gd name="T9" fmla="*/ 2 h 8"/>
                <a:gd name="T10" fmla="*/ 2 w 16"/>
                <a:gd name="T11" fmla="*/ 3 h 8"/>
                <a:gd name="T12" fmla="*/ 0 w 16"/>
                <a:gd name="T13" fmla="*/ 5 h 8"/>
                <a:gd name="T14" fmla="*/ 0 w 16"/>
                <a:gd name="T15" fmla="*/ 6 h 8"/>
                <a:gd name="T16" fmla="*/ 2 w 16"/>
                <a:gd name="T17" fmla="*/ 6 h 8"/>
                <a:gd name="T18" fmla="*/ 8 w 16"/>
                <a:gd name="T19" fmla="*/ 7 h 8"/>
                <a:gd name="T20" fmla="*/ 16 w 1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6" y="4"/>
                  </a:moveTo>
                  <a:cubicBezTo>
                    <a:pt x="16" y="1"/>
                    <a:pt x="14" y="2"/>
                    <a:pt x="12" y="2"/>
                  </a:cubicBezTo>
                  <a:cubicBezTo>
                    <a:pt x="11" y="3"/>
                    <a:pt x="10" y="1"/>
                    <a:pt x="8" y="0"/>
                  </a:cubicBezTo>
                  <a:cubicBezTo>
                    <a:pt x="8" y="1"/>
                    <a:pt x="8" y="2"/>
                    <a:pt x="7" y="3"/>
                  </a:cubicBezTo>
                  <a:cubicBezTo>
                    <a:pt x="6" y="3"/>
                    <a:pt x="7" y="1"/>
                    <a:pt x="5" y="2"/>
                  </a:cubicBezTo>
                  <a:cubicBezTo>
                    <a:pt x="4" y="2"/>
                    <a:pt x="2" y="2"/>
                    <a:pt x="2" y="3"/>
                  </a:cubicBezTo>
                  <a:cubicBezTo>
                    <a:pt x="1" y="5"/>
                    <a:pt x="2" y="6"/>
                    <a:pt x="0" y="5"/>
                  </a:cubicBezTo>
                  <a:cubicBezTo>
                    <a:pt x="0" y="5"/>
                    <a:pt x="0" y="5"/>
                    <a:pt x="0" y="6"/>
                  </a:cubicBezTo>
                  <a:cubicBezTo>
                    <a:pt x="0" y="6"/>
                    <a:pt x="1" y="6"/>
                    <a:pt x="2" y="6"/>
                  </a:cubicBezTo>
                  <a:cubicBezTo>
                    <a:pt x="4" y="7"/>
                    <a:pt x="6" y="7"/>
                    <a:pt x="8" y="7"/>
                  </a:cubicBezTo>
                  <a:cubicBezTo>
                    <a:pt x="10" y="7"/>
                    <a:pt x="16" y="8"/>
                    <a:pt x="16"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46" name="Freeform 663">
              <a:extLst>
                <a:ext uri="{FF2B5EF4-FFF2-40B4-BE49-F238E27FC236}">
                  <a16:creationId xmlns:a16="http://schemas.microsoft.com/office/drawing/2014/main" id="{219D29DB-AFC9-AC22-8D70-878C8808DEDC}"/>
                </a:ext>
              </a:extLst>
            </p:cNvPr>
            <p:cNvSpPr>
              <a:spLocks/>
            </p:cNvSpPr>
            <p:nvPr/>
          </p:nvSpPr>
          <p:spPr bwMode="auto">
            <a:xfrm>
              <a:off x="7880973" y="3004228"/>
              <a:ext cx="187792" cy="174595"/>
            </a:xfrm>
            <a:custGeom>
              <a:avLst/>
              <a:gdLst>
                <a:gd name="T0" fmla="*/ 1 w 48"/>
                <a:gd name="T1" fmla="*/ 12 h 42"/>
                <a:gd name="T2" fmla="*/ 0 w 48"/>
                <a:gd name="T3" fmla="*/ 16 h 42"/>
                <a:gd name="T4" fmla="*/ 2 w 48"/>
                <a:gd name="T5" fmla="*/ 20 h 42"/>
                <a:gd name="T6" fmla="*/ 4 w 48"/>
                <a:gd name="T7" fmla="*/ 27 h 42"/>
                <a:gd name="T8" fmla="*/ 9 w 48"/>
                <a:gd name="T9" fmla="*/ 31 h 42"/>
                <a:gd name="T10" fmla="*/ 10 w 48"/>
                <a:gd name="T11" fmla="*/ 33 h 42"/>
                <a:gd name="T12" fmla="*/ 13 w 48"/>
                <a:gd name="T13" fmla="*/ 32 h 42"/>
                <a:gd name="T14" fmla="*/ 21 w 48"/>
                <a:gd name="T15" fmla="*/ 36 h 42"/>
                <a:gd name="T16" fmla="*/ 25 w 48"/>
                <a:gd name="T17" fmla="*/ 37 h 42"/>
                <a:gd name="T18" fmla="*/ 33 w 48"/>
                <a:gd name="T19" fmla="*/ 37 h 42"/>
                <a:gd name="T20" fmla="*/ 39 w 48"/>
                <a:gd name="T21" fmla="*/ 41 h 42"/>
                <a:gd name="T22" fmla="*/ 41 w 48"/>
                <a:gd name="T23" fmla="*/ 35 h 42"/>
                <a:gd name="T24" fmla="*/ 44 w 48"/>
                <a:gd name="T25" fmla="*/ 32 h 42"/>
                <a:gd name="T26" fmla="*/ 48 w 48"/>
                <a:gd name="T27" fmla="*/ 31 h 42"/>
                <a:gd name="T28" fmla="*/ 45 w 48"/>
                <a:gd name="T29" fmla="*/ 26 h 42"/>
                <a:gd name="T30" fmla="*/ 44 w 48"/>
                <a:gd name="T31" fmla="*/ 19 h 42"/>
                <a:gd name="T32" fmla="*/ 46 w 48"/>
                <a:gd name="T33" fmla="*/ 12 h 42"/>
                <a:gd name="T34" fmla="*/ 44 w 48"/>
                <a:gd name="T35" fmla="*/ 7 h 42"/>
                <a:gd name="T36" fmla="*/ 42 w 48"/>
                <a:gd name="T37" fmla="*/ 5 h 42"/>
                <a:gd name="T38" fmla="*/ 25 w 48"/>
                <a:gd name="T39" fmla="*/ 4 h 42"/>
                <a:gd name="T40" fmla="*/ 20 w 48"/>
                <a:gd name="T41" fmla="*/ 2 h 42"/>
                <a:gd name="T42" fmla="*/ 13 w 48"/>
                <a:gd name="T43" fmla="*/ 4 h 42"/>
                <a:gd name="T44" fmla="*/ 6 w 48"/>
                <a:gd name="T45" fmla="*/ 6 h 42"/>
                <a:gd name="T46" fmla="*/ 2 w 48"/>
                <a:gd name="T47" fmla="*/ 7 h 42"/>
                <a:gd name="T48" fmla="*/ 1 w 48"/>
                <a:gd name="T49" fmla="*/ 9 h 42"/>
                <a:gd name="T50" fmla="*/ 1 w 48"/>
                <a:gd name="T51" fmla="*/ 12 h 42"/>
                <a:gd name="T52" fmla="*/ 1 w 48"/>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1" y="12"/>
                  </a:moveTo>
                  <a:cubicBezTo>
                    <a:pt x="1" y="13"/>
                    <a:pt x="0" y="15"/>
                    <a:pt x="0" y="16"/>
                  </a:cubicBezTo>
                  <a:cubicBezTo>
                    <a:pt x="1" y="17"/>
                    <a:pt x="2" y="19"/>
                    <a:pt x="2" y="20"/>
                  </a:cubicBezTo>
                  <a:cubicBezTo>
                    <a:pt x="2" y="22"/>
                    <a:pt x="3" y="25"/>
                    <a:pt x="4" y="27"/>
                  </a:cubicBezTo>
                  <a:cubicBezTo>
                    <a:pt x="5" y="30"/>
                    <a:pt x="8" y="29"/>
                    <a:pt x="9" y="31"/>
                  </a:cubicBezTo>
                  <a:cubicBezTo>
                    <a:pt x="9" y="31"/>
                    <a:pt x="9" y="33"/>
                    <a:pt x="10" y="33"/>
                  </a:cubicBezTo>
                  <a:cubicBezTo>
                    <a:pt x="11" y="34"/>
                    <a:pt x="12" y="32"/>
                    <a:pt x="13" y="32"/>
                  </a:cubicBezTo>
                  <a:cubicBezTo>
                    <a:pt x="15" y="31"/>
                    <a:pt x="19" y="35"/>
                    <a:pt x="21" y="36"/>
                  </a:cubicBezTo>
                  <a:cubicBezTo>
                    <a:pt x="22" y="37"/>
                    <a:pt x="23" y="39"/>
                    <a:pt x="25" y="37"/>
                  </a:cubicBezTo>
                  <a:cubicBezTo>
                    <a:pt x="26" y="36"/>
                    <a:pt x="31" y="37"/>
                    <a:pt x="33" y="37"/>
                  </a:cubicBezTo>
                  <a:cubicBezTo>
                    <a:pt x="36" y="37"/>
                    <a:pt x="37" y="39"/>
                    <a:pt x="39" y="41"/>
                  </a:cubicBezTo>
                  <a:cubicBezTo>
                    <a:pt x="40" y="42"/>
                    <a:pt x="40" y="36"/>
                    <a:pt x="41" y="35"/>
                  </a:cubicBezTo>
                  <a:cubicBezTo>
                    <a:pt x="42" y="34"/>
                    <a:pt x="43" y="33"/>
                    <a:pt x="44" y="32"/>
                  </a:cubicBezTo>
                  <a:cubicBezTo>
                    <a:pt x="45" y="32"/>
                    <a:pt x="48" y="32"/>
                    <a:pt x="48" y="31"/>
                  </a:cubicBezTo>
                  <a:cubicBezTo>
                    <a:pt x="47" y="28"/>
                    <a:pt x="47" y="27"/>
                    <a:pt x="45" y="26"/>
                  </a:cubicBezTo>
                  <a:cubicBezTo>
                    <a:pt x="43" y="24"/>
                    <a:pt x="46" y="21"/>
                    <a:pt x="44" y="19"/>
                  </a:cubicBezTo>
                  <a:cubicBezTo>
                    <a:pt x="42" y="18"/>
                    <a:pt x="47" y="14"/>
                    <a:pt x="46" y="12"/>
                  </a:cubicBezTo>
                  <a:cubicBezTo>
                    <a:pt x="45" y="10"/>
                    <a:pt x="44" y="9"/>
                    <a:pt x="44" y="7"/>
                  </a:cubicBezTo>
                  <a:cubicBezTo>
                    <a:pt x="44" y="6"/>
                    <a:pt x="44" y="5"/>
                    <a:pt x="42" y="5"/>
                  </a:cubicBezTo>
                  <a:cubicBezTo>
                    <a:pt x="37" y="3"/>
                    <a:pt x="30" y="6"/>
                    <a:pt x="25" y="4"/>
                  </a:cubicBezTo>
                  <a:cubicBezTo>
                    <a:pt x="25" y="7"/>
                    <a:pt x="21" y="2"/>
                    <a:pt x="20" y="2"/>
                  </a:cubicBezTo>
                  <a:cubicBezTo>
                    <a:pt x="17" y="0"/>
                    <a:pt x="15" y="2"/>
                    <a:pt x="13" y="4"/>
                  </a:cubicBezTo>
                  <a:cubicBezTo>
                    <a:pt x="10" y="5"/>
                    <a:pt x="8" y="6"/>
                    <a:pt x="6" y="6"/>
                  </a:cubicBezTo>
                  <a:cubicBezTo>
                    <a:pt x="5" y="7"/>
                    <a:pt x="3" y="7"/>
                    <a:pt x="2" y="7"/>
                  </a:cubicBezTo>
                  <a:cubicBezTo>
                    <a:pt x="1" y="8"/>
                    <a:pt x="3" y="9"/>
                    <a:pt x="1" y="9"/>
                  </a:cubicBezTo>
                  <a:cubicBezTo>
                    <a:pt x="1" y="10"/>
                    <a:pt x="1" y="11"/>
                    <a:pt x="1" y="12"/>
                  </a:cubicBezTo>
                  <a:cubicBezTo>
                    <a:pt x="1" y="14"/>
                    <a:pt x="1" y="12"/>
                    <a:pt x="1" y="1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47" name="Freeform 664">
              <a:extLst>
                <a:ext uri="{FF2B5EF4-FFF2-40B4-BE49-F238E27FC236}">
                  <a16:creationId xmlns:a16="http://schemas.microsoft.com/office/drawing/2014/main" id="{3698C0BF-8927-555E-47A2-C5B2DEBC27F0}"/>
                </a:ext>
              </a:extLst>
            </p:cNvPr>
            <p:cNvSpPr>
              <a:spLocks/>
            </p:cNvSpPr>
            <p:nvPr/>
          </p:nvSpPr>
          <p:spPr bwMode="auto">
            <a:xfrm>
              <a:off x="7994990" y="3187342"/>
              <a:ext cx="181086" cy="124914"/>
            </a:xfrm>
            <a:custGeom>
              <a:avLst/>
              <a:gdLst>
                <a:gd name="T0" fmla="*/ 38 w 46"/>
                <a:gd name="T1" fmla="*/ 13 h 30"/>
                <a:gd name="T2" fmla="*/ 35 w 46"/>
                <a:gd name="T3" fmla="*/ 6 h 30"/>
                <a:gd name="T4" fmla="*/ 32 w 46"/>
                <a:gd name="T5" fmla="*/ 0 h 30"/>
                <a:gd name="T6" fmla="*/ 22 w 46"/>
                <a:gd name="T7" fmla="*/ 4 h 30"/>
                <a:gd name="T8" fmla="*/ 18 w 46"/>
                <a:gd name="T9" fmla="*/ 3 h 30"/>
                <a:gd name="T10" fmla="*/ 12 w 46"/>
                <a:gd name="T11" fmla="*/ 3 h 30"/>
                <a:gd name="T12" fmla="*/ 8 w 46"/>
                <a:gd name="T13" fmla="*/ 6 h 30"/>
                <a:gd name="T14" fmla="*/ 4 w 46"/>
                <a:gd name="T15" fmla="*/ 14 h 30"/>
                <a:gd name="T16" fmla="*/ 0 w 46"/>
                <a:gd name="T17" fmla="*/ 15 h 30"/>
                <a:gd name="T18" fmla="*/ 3 w 46"/>
                <a:gd name="T19" fmla="*/ 18 h 30"/>
                <a:gd name="T20" fmla="*/ 5 w 46"/>
                <a:gd name="T21" fmla="*/ 22 h 30"/>
                <a:gd name="T22" fmla="*/ 8 w 46"/>
                <a:gd name="T23" fmla="*/ 24 h 30"/>
                <a:gd name="T24" fmla="*/ 11 w 46"/>
                <a:gd name="T25" fmla="*/ 25 h 30"/>
                <a:gd name="T26" fmla="*/ 11 w 46"/>
                <a:gd name="T27" fmla="*/ 28 h 30"/>
                <a:gd name="T28" fmla="*/ 21 w 46"/>
                <a:gd name="T29" fmla="*/ 30 h 30"/>
                <a:gd name="T30" fmla="*/ 28 w 46"/>
                <a:gd name="T31" fmla="*/ 28 h 30"/>
                <a:gd name="T32" fmla="*/ 40 w 46"/>
                <a:gd name="T33" fmla="*/ 30 h 30"/>
                <a:gd name="T34" fmla="*/ 41 w 46"/>
                <a:gd name="T35" fmla="*/ 23 h 30"/>
                <a:gd name="T36" fmla="*/ 46 w 46"/>
                <a:gd name="T37" fmla="*/ 20 h 30"/>
                <a:gd name="T38" fmla="*/ 39 w 46"/>
                <a:gd name="T39" fmla="*/ 20 h 30"/>
                <a:gd name="T40" fmla="*/ 38 w 46"/>
                <a:gd name="T41" fmla="*/ 13 h 30"/>
                <a:gd name="T42" fmla="*/ 38 w 46"/>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38" y="13"/>
                  </a:moveTo>
                  <a:cubicBezTo>
                    <a:pt x="39" y="10"/>
                    <a:pt x="36" y="8"/>
                    <a:pt x="35" y="6"/>
                  </a:cubicBezTo>
                  <a:cubicBezTo>
                    <a:pt x="33" y="5"/>
                    <a:pt x="32" y="2"/>
                    <a:pt x="32" y="0"/>
                  </a:cubicBezTo>
                  <a:cubicBezTo>
                    <a:pt x="29" y="1"/>
                    <a:pt x="26" y="4"/>
                    <a:pt x="22" y="4"/>
                  </a:cubicBezTo>
                  <a:cubicBezTo>
                    <a:pt x="21" y="4"/>
                    <a:pt x="19" y="3"/>
                    <a:pt x="18" y="3"/>
                  </a:cubicBezTo>
                  <a:cubicBezTo>
                    <a:pt x="16" y="3"/>
                    <a:pt x="14" y="3"/>
                    <a:pt x="12" y="3"/>
                  </a:cubicBezTo>
                  <a:cubicBezTo>
                    <a:pt x="12" y="3"/>
                    <a:pt x="9" y="6"/>
                    <a:pt x="8" y="6"/>
                  </a:cubicBezTo>
                  <a:cubicBezTo>
                    <a:pt x="7" y="9"/>
                    <a:pt x="5" y="11"/>
                    <a:pt x="4" y="14"/>
                  </a:cubicBezTo>
                  <a:cubicBezTo>
                    <a:pt x="3" y="14"/>
                    <a:pt x="1" y="14"/>
                    <a:pt x="0" y="15"/>
                  </a:cubicBezTo>
                  <a:cubicBezTo>
                    <a:pt x="0" y="16"/>
                    <a:pt x="3" y="17"/>
                    <a:pt x="3" y="18"/>
                  </a:cubicBezTo>
                  <a:cubicBezTo>
                    <a:pt x="3" y="20"/>
                    <a:pt x="4" y="20"/>
                    <a:pt x="5" y="22"/>
                  </a:cubicBezTo>
                  <a:cubicBezTo>
                    <a:pt x="5" y="24"/>
                    <a:pt x="6" y="24"/>
                    <a:pt x="8" y="24"/>
                  </a:cubicBezTo>
                  <a:cubicBezTo>
                    <a:pt x="9" y="24"/>
                    <a:pt x="11" y="24"/>
                    <a:pt x="11" y="25"/>
                  </a:cubicBezTo>
                  <a:cubicBezTo>
                    <a:pt x="11" y="26"/>
                    <a:pt x="11" y="27"/>
                    <a:pt x="11" y="28"/>
                  </a:cubicBezTo>
                  <a:cubicBezTo>
                    <a:pt x="13" y="30"/>
                    <a:pt x="18" y="30"/>
                    <a:pt x="21" y="30"/>
                  </a:cubicBezTo>
                  <a:cubicBezTo>
                    <a:pt x="24" y="30"/>
                    <a:pt x="26" y="30"/>
                    <a:pt x="28" y="28"/>
                  </a:cubicBezTo>
                  <a:cubicBezTo>
                    <a:pt x="32" y="26"/>
                    <a:pt x="36" y="28"/>
                    <a:pt x="40" y="30"/>
                  </a:cubicBezTo>
                  <a:cubicBezTo>
                    <a:pt x="40" y="28"/>
                    <a:pt x="40" y="25"/>
                    <a:pt x="41" y="23"/>
                  </a:cubicBezTo>
                  <a:cubicBezTo>
                    <a:pt x="42" y="22"/>
                    <a:pt x="45" y="24"/>
                    <a:pt x="46" y="20"/>
                  </a:cubicBezTo>
                  <a:cubicBezTo>
                    <a:pt x="43" y="18"/>
                    <a:pt x="42" y="20"/>
                    <a:pt x="39" y="20"/>
                  </a:cubicBezTo>
                  <a:cubicBezTo>
                    <a:pt x="37" y="19"/>
                    <a:pt x="37" y="14"/>
                    <a:pt x="38" y="13"/>
                  </a:cubicBezTo>
                  <a:cubicBezTo>
                    <a:pt x="39" y="11"/>
                    <a:pt x="37" y="15"/>
                    <a:pt x="38" y="1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48" name="Freeform 665">
              <a:extLst>
                <a:ext uri="{FF2B5EF4-FFF2-40B4-BE49-F238E27FC236}">
                  <a16:creationId xmlns:a16="http://schemas.microsoft.com/office/drawing/2014/main" id="{C422CC35-35E8-7BFE-E938-3D43CB3D8525}"/>
                </a:ext>
              </a:extLst>
            </p:cNvPr>
            <p:cNvSpPr>
              <a:spLocks/>
            </p:cNvSpPr>
            <p:nvPr/>
          </p:nvSpPr>
          <p:spPr bwMode="auto">
            <a:xfrm>
              <a:off x="8121080" y="3183083"/>
              <a:ext cx="65727" cy="83750"/>
            </a:xfrm>
            <a:custGeom>
              <a:avLst/>
              <a:gdLst>
                <a:gd name="T0" fmla="*/ 14 w 17"/>
                <a:gd name="T1" fmla="*/ 10 h 20"/>
                <a:gd name="T2" fmla="*/ 9 w 17"/>
                <a:gd name="T3" fmla="*/ 3 h 20"/>
                <a:gd name="T4" fmla="*/ 0 w 17"/>
                <a:gd name="T5" fmla="*/ 1 h 20"/>
                <a:gd name="T6" fmla="*/ 5 w 17"/>
                <a:gd name="T7" fmla="*/ 10 h 20"/>
                <a:gd name="T8" fmla="*/ 7 w 17"/>
                <a:gd name="T9" fmla="*/ 20 h 20"/>
                <a:gd name="T10" fmla="*/ 10 w 17"/>
                <a:gd name="T11" fmla="*/ 14 h 20"/>
                <a:gd name="T12" fmla="*/ 14 w 17"/>
                <a:gd name="T13" fmla="*/ 14 h 20"/>
                <a:gd name="T14" fmla="*/ 14 w 17"/>
                <a:gd name="T15" fmla="*/ 10 h 20"/>
                <a:gd name="T16" fmla="*/ 14 w 1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4" y="10"/>
                  </a:moveTo>
                  <a:cubicBezTo>
                    <a:pt x="12" y="8"/>
                    <a:pt x="11" y="4"/>
                    <a:pt x="9" y="3"/>
                  </a:cubicBezTo>
                  <a:cubicBezTo>
                    <a:pt x="8" y="3"/>
                    <a:pt x="0" y="0"/>
                    <a:pt x="0" y="1"/>
                  </a:cubicBezTo>
                  <a:cubicBezTo>
                    <a:pt x="1" y="5"/>
                    <a:pt x="3" y="7"/>
                    <a:pt x="5" y="10"/>
                  </a:cubicBezTo>
                  <a:cubicBezTo>
                    <a:pt x="7" y="13"/>
                    <a:pt x="4" y="17"/>
                    <a:pt x="7" y="20"/>
                  </a:cubicBezTo>
                  <a:cubicBezTo>
                    <a:pt x="8" y="19"/>
                    <a:pt x="9" y="16"/>
                    <a:pt x="10" y="14"/>
                  </a:cubicBezTo>
                  <a:cubicBezTo>
                    <a:pt x="12" y="13"/>
                    <a:pt x="13" y="14"/>
                    <a:pt x="14" y="14"/>
                  </a:cubicBezTo>
                  <a:cubicBezTo>
                    <a:pt x="17" y="14"/>
                    <a:pt x="14" y="10"/>
                    <a:pt x="14" y="10"/>
                  </a:cubicBezTo>
                  <a:cubicBezTo>
                    <a:pt x="13" y="9"/>
                    <a:pt x="14" y="10"/>
                    <a:pt x="14"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49" name="Freeform 666">
              <a:extLst>
                <a:ext uri="{FF2B5EF4-FFF2-40B4-BE49-F238E27FC236}">
                  <a16:creationId xmlns:a16="http://schemas.microsoft.com/office/drawing/2014/main" id="{12C751DD-BF20-AAED-0993-DCAFDE5C2D53}"/>
                </a:ext>
              </a:extLst>
            </p:cNvPr>
            <p:cNvSpPr>
              <a:spLocks/>
            </p:cNvSpPr>
            <p:nvPr/>
          </p:nvSpPr>
          <p:spPr bwMode="auto">
            <a:xfrm>
              <a:off x="8147908" y="3228505"/>
              <a:ext cx="38899" cy="42584"/>
            </a:xfrm>
            <a:custGeom>
              <a:avLst/>
              <a:gdLst>
                <a:gd name="T0" fmla="*/ 7 w 10"/>
                <a:gd name="T1" fmla="*/ 9 h 10"/>
                <a:gd name="T2" fmla="*/ 7 w 10"/>
                <a:gd name="T3" fmla="*/ 7 h 10"/>
                <a:gd name="T4" fmla="*/ 10 w 10"/>
                <a:gd name="T5" fmla="*/ 4 h 10"/>
                <a:gd name="T6" fmla="*/ 8 w 10"/>
                <a:gd name="T7" fmla="*/ 1 h 10"/>
                <a:gd name="T8" fmla="*/ 3 w 10"/>
                <a:gd name="T9" fmla="*/ 4 h 10"/>
                <a:gd name="T10" fmla="*/ 0 w 10"/>
                <a:gd name="T11" fmla="*/ 9 h 10"/>
                <a:gd name="T12" fmla="*/ 3 w 10"/>
                <a:gd name="T13" fmla="*/ 9 h 10"/>
                <a:gd name="T14" fmla="*/ 7 w 10"/>
                <a:gd name="T15" fmla="*/ 10 h 10"/>
                <a:gd name="T16" fmla="*/ 7 w 10"/>
                <a:gd name="T17" fmla="*/ 9 h 10"/>
                <a:gd name="T18" fmla="*/ 7 w 10"/>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9"/>
                  </a:moveTo>
                  <a:cubicBezTo>
                    <a:pt x="6" y="8"/>
                    <a:pt x="6" y="8"/>
                    <a:pt x="7" y="7"/>
                  </a:cubicBezTo>
                  <a:cubicBezTo>
                    <a:pt x="8" y="6"/>
                    <a:pt x="9" y="5"/>
                    <a:pt x="10" y="4"/>
                  </a:cubicBezTo>
                  <a:cubicBezTo>
                    <a:pt x="10" y="4"/>
                    <a:pt x="8" y="2"/>
                    <a:pt x="8" y="1"/>
                  </a:cubicBezTo>
                  <a:cubicBezTo>
                    <a:pt x="8" y="5"/>
                    <a:pt x="3" y="0"/>
                    <a:pt x="3" y="4"/>
                  </a:cubicBezTo>
                  <a:cubicBezTo>
                    <a:pt x="3" y="6"/>
                    <a:pt x="1" y="8"/>
                    <a:pt x="0" y="9"/>
                  </a:cubicBezTo>
                  <a:cubicBezTo>
                    <a:pt x="0" y="10"/>
                    <a:pt x="2" y="9"/>
                    <a:pt x="3" y="9"/>
                  </a:cubicBezTo>
                  <a:cubicBezTo>
                    <a:pt x="5" y="9"/>
                    <a:pt x="6" y="9"/>
                    <a:pt x="7" y="10"/>
                  </a:cubicBezTo>
                  <a:cubicBezTo>
                    <a:pt x="7" y="10"/>
                    <a:pt x="7" y="9"/>
                    <a:pt x="7" y="9"/>
                  </a:cubicBezTo>
                  <a:cubicBezTo>
                    <a:pt x="6" y="8"/>
                    <a:pt x="7" y="9"/>
                    <a:pt x="7" y="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50" name="Freeform 667">
              <a:extLst>
                <a:ext uri="{FF2B5EF4-FFF2-40B4-BE49-F238E27FC236}">
                  <a16:creationId xmlns:a16="http://schemas.microsoft.com/office/drawing/2014/main" id="{0090A880-E177-E0ED-21EE-042D243E3D60}"/>
                </a:ext>
              </a:extLst>
            </p:cNvPr>
            <p:cNvSpPr>
              <a:spLocks/>
            </p:cNvSpPr>
            <p:nvPr/>
          </p:nvSpPr>
          <p:spPr bwMode="auto">
            <a:xfrm>
              <a:off x="8029867" y="3295221"/>
              <a:ext cx="126090" cy="79491"/>
            </a:xfrm>
            <a:custGeom>
              <a:avLst/>
              <a:gdLst>
                <a:gd name="T0" fmla="*/ 17 w 32"/>
                <a:gd name="T1" fmla="*/ 4 h 19"/>
                <a:gd name="T2" fmla="*/ 2 w 32"/>
                <a:gd name="T3" fmla="*/ 0 h 19"/>
                <a:gd name="T4" fmla="*/ 2 w 32"/>
                <a:gd name="T5" fmla="*/ 5 h 19"/>
                <a:gd name="T6" fmla="*/ 3 w 32"/>
                <a:gd name="T7" fmla="*/ 8 h 19"/>
                <a:gd name="T8" fmla="*/ 1 w 32"/>
                <a:gd name="T9" fmla="*/ 11 h 19"/>
                <a:gd name="T10" fmla="*/ 3 w 32"/>
                <a:gd name="T11" fmla="*/ 17 h 19"/>
                <a:gd name="T12" fmla="*/ 9 w 32"/>
                <a:gd name="T13" fmla="*/ 17 h 19"/>
                <a:gd name="T14" fmla="*/ 16 w 32"/>
                <a:gd name="T15" fmla="*/ 18 h 19"/>
                <a:gd name="T16" fmla="*/ 21 w 32"/>
                <a:gd name="T17" fmla="*/ 15 h 19"/>
                <a:gd name="T18" fmla="*/ 28 w 32"/>
                <a:gd name="T19" fmla="*/ 14 h 19"/>
                <a:gd name="T20" fmla="*/ 28 w 32"/>
                <a:gd name="T21" fmla="*/ 8 h 19"/>
                <a:gd name="T22" fmla="*/ 29 w 32"/>
                <a:gd name="T23" fmla="*/ 3 h 19"/>
                <a:gd name="T24" fmla="*/ 21 w 32"/>
                <a:gd name="T25" fmla="*/ 2 h 19"/>
                <a:gd name="T26" fmla="*/ 17 w 32"/>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17" y="4"/>
                  </a:moveTo>
                  <a:cubicBezTo>
                    <a:pt x="13" y="4"/>
                    <a:pt x="3" y="6"/>
                    <a:pt x="2" y="0"/>
                  </a:cubicBezTo>
                  <a:cubicBezTo>
                    <a:pt x="1" y="2"/>
                    <a:pt x="0" y="4"/>
                    <a:pt x="2" y="5"/>
                  </a:cubicBezTo>
                  <a:cubicBezTo>
                    <a:pt x="3" y="6"/>
                    <a:pt x="4" y="7"/>
                    <a:pt x="3" y="8"/>
                  </a:cubicBezTo>
                  <a:cubicBezTo>
                    <a:pt x="2" y="9"/>
                    <a:pt x="1" y="9"/>
                    <a:pt x="1" y="11"/>
                  </a:cubicBezTo>
                  <a:cubicBezTo>
                    <a:pt x="2" y="13"/>
                    <a:pt x="3" y="14"/>
                    <a:pt x="3" y="17"/>
                  </a:cubicBezTo>
                  <a:cubicBezTo>
                    <a:pt x="5" y="17"/>
                    <a:pt x="7" y="17"/>
                    <a:pt x="9" y="17"/>
                  </a:cubicBezTo>
                  <a:cubicBezTo>
                    <a:pt x="11" y="17"/>
                    <a:pt x="14" y="19"/>
                    <a:pt x="16" y="18"/>
                  </a:cubicBezTo>
                  <a:cubicBezTo>
                    <a:pt x="18" y="18"/>
                    <a:pt x="20" y="16"/>
                    <a:pt x="21" y="15"/>
                  </a:cubicBezTo>
                  <a:cubicBezTo>
                    <a:pt x="23" y="13"/>
                    <a:pt x="25" y="14"/>
                    <a:pt x="28" y="14"/>
                  </a:cubicBezTo>
                  <a:cubicBezTo>
                    <a:pt x="27" y="12"/>
                    <a:pt x="27" y="11"/>
                    <a:pt x="28" y="8"/>
                  </a:cubicBezTo>
                  <a:cubicBezTo>
                    <a:pt x="29" y="6"/>
                    <a:pt x="32" y="4"/>
                    <a:pt x="29" y="3"/>
                  </a:cubicBezTo>
                  <a:cubicBezTo>
                    <a:pt x="27" y="2"/>
                    <a:pt x="24" y="1"/>
                    <a:pt x="21" y="2"/>
                  </a:cubicBezTo>
                  <a:cubicBezTo>
                    <a:pt x="19" y="2"/>
                    <a:pt x="18" y="4"/>
                    <a:pt x="17"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51" name="Freeform 668">
              <a:extLst>
                <a:ext uri="{FF2B5EF4-FFF2-40B4-BE49-F238E27FC236}">
                  <a16:creationId xmlns:a16="http://schemas.microsoft.com/office/drawing/2014/main" id="{07328845-8B56-18DC-0EED-7C143019B77B}"/>
                </a:ext>
              </a:extLst>
            </p:cNvPr>
            <p:cNvSpPr>
              <a:spLocks/>
            </p:cNvSpPr>
            <p:nvPr/>
          </p:nvSpPr>
          <p:spPr bwMode="auto">
            <a:xfrm>
              <a:off x="7907801" y="3275348"/>
              <a:ext cx="71094" cy="62456"/>
            </a:xfrm>
            <a:custGeom>
              <a:avLst/>
              <a:gdLst>
                <a:gd name="T0" fmla="*/ 10 w 18"/>
                <a:gd name="T1" fmla="*/ 0 h 15"/>
                <a:gd name="T2" fmla="*/ 1 w 18"/>
                <a:gd name="T3" fmla="*/ 2 h 15"/>
                <a:gd name="T4" fmla="*/ 4 w 18"/>
                <a:gd name="T5" fmla="*/ 8 h 15"/>
                <a:gd name="T6" fmla="*/ 13 w 18"/>
                <a:gd name="T7" fmla="*/ 15 h 15"/>
                <a:gd name="T8" fmla="*/ 15 w 18"/>
                <a:gd name="T9" fmla="*/ 10 h 15"/>
                <a:gd name="T10" fmla="*/ 17 w 18"/>
                <a:gd name="T11" fmla="*/ 6 h 15"/>
                <a:gd name="T12" fmla="*/ 16 w 18"/>
                <a:gd name="T13" fmla="*/ 2 h 15"/>
                <a:gd name="T14" fmla="*/ 10 w 1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0" y="0"/>
                  </a:moveTo>
                  <a:cubicBezTo>
                    <a:pt x="8" y="0"/>
                    <a:pt x="0" y="0"/>
                    <a:pt x="1" y="2"/>
                  </a:cubicBezTo>
                  <a:cubicBezTo>
                    <a:pt x="1" y="3"/>
                    <a:pt x="3" y="7"/>
                    <a:pt x="4" y="8"/>
                  </a:cubicBezTo>
                  <a:cubicBezTo>
                    <a:pt x="6" y="11"/>
                    <a:pt x="10" y="13"/>
                    <a:pt x="13" y="15"/>
                  </a:cubicBezTo>
                  <a:cubicBezTo>
                    <a:pt x="13" y="13"/>
                    <a:pt x="13" y="11"/>
                    <a:pt x="15" y="10"/>
                  </a:cubicBezTo>
                  <a:cubicBezTo>
                    <a:pt x="17" y="9"/>
                    <a:pt x="18" y="8"/>
                    <a:pt x="17" y="6"/>
                  </a:cubicBezTo>
                  <a:cubicBezTo>
                    <a:pt x="17" y="4"/>
                    <a:pt x="17" y="3"/>
                    <a:pt x="16" y="2"/>
                  </a:cubicBezTo>
                  <a:cubicBezTo>
                    <a:pt x="14" y="1"/>
                    <a:pt x="12" y="0"/>
                    <a:pt x="10"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52" name="Freeform 669">
              <a:extLst>
                <a:ext uri="{FF2B5EF4-FFF2-40B4-BE49-F238E27FC236}">
                  <a16:creationId xmlns:a16="http://schemas.microsoft.com/office/drawing/2014/main" id="{114D6716-3823-9A36-CCD2-2159AADF0B5B}"/>
                </a:ext>
              </a:extLst>
            </p:cNvPr>
            <p:cNvSpPr>
              <a:spLocks/>
            </p:cNvSpPr>
            <p:nvPr/>
          </p:nvSpPr>
          <p:spPr bwMode="auto">
            <a:xfrm>
              <a:off x="7958773" y="3245539"/>
              <a:ext cx="87189" cy="112138"/>
            </a:xfrm>
            <a:custGeom>
              <a:avLst/>
              <a:gdLst>
                <a:gd name="T0" fmla="*/ 21 w 22"/>
                <a:gd name="T1" fmla="*/ 19 h 27"/>
                <a:gd name="T2" fmla="*/ 20 w 22"/>
                <a:gd name="T3" fmla="*/ 17 h 27"/>
                <a:gd name="T4" fmla="*/ 19 w 22"/>
                <a:gd name="T5" fmla="*/ 13 h 27"/>
                <a:gd name="T6" fmla="*/ 15 w 22"/>
                <a:gd name="T7" fmla="*/ 10 h 27"/>
                <a:gd name="T8" fmla="*/ 14 w 22"/>
                <a:gd name="T9" fmla="*/ 8 h 27"/>
                <a:gd name="T10" fmla="*/ 12 w 22"/>
                <a:gd name="T11" fmla="*/ 5 h 27"/>
                <a:gd name="T12" fmla="*/ 5 w 22"/>
                <a:gd name="T13" fmla="*/ 1 h 27"/>
                <a:gd name="T14" fmla="*/ 2 w 22"/>
                <a:gd name="T15" fmla="*/ 4 h 27"/>
                <a:gd name="T16" fmla="*/ 4 w 22"/>
                <a:gd name="T17" fmla="*/ 14 h 27"/>
                <a:gd name="T18" fmla="*/ 1 w 22"/>
                <a:gd name="T19" fmla="*/ 19 h 27"/>
                <a:gd name="T20" fmla="*/ 0 w 22"/>
                <a:gd name="T21" fmla="*/ 23 h 27"/>
                <a:gd name="T22" fmla="*/ 4 w 22"/>
                <a:gd name="T23" fmla="*/ 27 h 27"/>
                <a:gd name="T24" fmla="*/ 6 w 22"/>
                <a:gd name="T25" fmla="*/ 23 h 27"/>
                <a:gd name="T26" fmla="*/ 10 w 22"/>
                <a:gd name="T27" fmla="*/ 26 h 27"/>
                <a:gd name="T28" fmla="*/ 20 w 22"/>
                <a:gd name="T29" fmla="*/ 24 h 27"/>
                <a:gd name="T30" fmla="*/ 21 w 22"/>
                <a:gd name="T31" fmla="*/ 19 h 27"/>
                <a:gd name="T32" fmla="*/ 21 w 22"/>
                <a:gd name="T3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7">
                  <a:moveTo>
                    <a:pt x="21" y="19"/>
                  </a:moveTo>
                  <a:cubicBezTo>
                    <a:pt x="22" y="18"/>
                    <a:pt x="21" y="18"/>
                    <a:pt x="20" y="17"/>
                  </a:cubicBezTo>
                  <a:cubicBezTo>
                    <a:pt x="19" y="16"/>
                    <a:pt x="19" y="15"/>
                    <a:pt x="19" y="13"/>
                  </a:cubicBezTo>
                  <a:cubicBezTo>
                    <a:pt x="21" y="10"/>
                    <a:pt x="18" y="10"/>
                    <a:pt x="15" y="10"/>
                  </a:cubicBezTo>
                  <a:cubicBezTo>
                    <a:pt x="14" y="10"/>
                    <a:pt x="14" y="9"/>
                    <a:pt x="14" y="8"/>
                  </a:cubicBezTo>
                  <a:cubicBezTo>
                    <a:pt x="13" y="6"/>
                    <a:pt x="12" y="7"/>
                    <a:pt x="12" y="5"/>
                  </a:cubicBezTo>
                  <a:cubicBezTo>
                    <a:pt x="11" y="2"/>
                    <a:pt x="9" y="0"/>
                    <a:pt x="5" y="1"/>
                  </a:cubicBezTo>
                  <a:cubicBezTo>
                    <a:pt x="2" y="2"/>
                    <a:pt x="2" y="2"/>
                    <a:pt x="2" y="4"/>
                  </a:cubicBezTo>
                  <a:cubicBezTo>
                    <a:pt x="3" y="7"/>
                    <a:pt x="4" y="10"/>
                    <a:pt x="4" y="14"/>
                  </a:cubicBezTo>
                  <a:cubicBezTo>
                    <a:pt x="5" y="17"/>
                    <a:pt x="2" y="16"/>
                    <a:pt x="1" y="19"/>
                  </a:cubicBezTo>
                  <a:cubicBezTo>
                    <a:pt x="0" y="20"/>
                    <a:pt x="0" y="22"/>
                    <a:pt x="0" y="23"/>
                  </a:cubicBezTo>
                  <a:cubicBezTo>
                    <a:pt x="0" y="25"/>
                    <a:pt x="3" y="26"/>
                    <a:pt x="4" y="27"/>
                  </a:cubicBezTo>
                  <a:cubicBezTo>
                    <a:pt x="4" y="26"/>
                    <a:pt x="4" y="23"/>
                    <a:pt x="6" y="23"/>
                  </a:cubicBezTo>
                  <a:cubicBezTo>
                    <a:pt x="8" y="23"/>
                    <a:pt x="9" y="24"/>
                    <a:pt x="10" y="26"/>
                  </a:cubicBezTo>
                  <a:cubicBezTo>
                    <a:pt x="11" y="26"/>
                    <a:pt x="18" y="24"/>
                    <a:pt x="20" y="24"/>
                  </a:cubicBezTo>
                  <a:cubicBezTo>
                    <a:pt x="18" y="22"/>
                    <a:pt x="20" y="21"/>
                    <a:pt x="21" y="19"/>
                  </a:cubicBezTo>
                  <a:cubicBezTo>
                    <a:pt x="22" y="18"/>
                    <a:pt x="20" y="20"/>
                    <a:pt x="21" y="1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53" name="Freeform 670">
              <a:extLst>
                <a:ext uri="{FF2B5EF4-FFF2-40B4-BE49-F238E27FC236}">
                  <a16:creationId xmlns:a16="http://schemas.microsoft.com/office/drawing/2014/main" id="{16379C25-D0BD-FB9C-2D05-DA771BBD9141}"/>
                </a:ext>
              </a:extLst>
            </p:cNvPr>
            <p:cNvSpPr>
              <a:spLocks/>
            </p:cNvSpPr>
            <p:nvPr/>
          </p:nvSpPr>
          <p:spPr bwMode="auto">
            <a:xfrm>
              <a:off x="7911826" y="3178825"/>
              <a:ext cx="138163" cy="79491"/>
            </a:xfrm>
            <a:custGeom>
              <a:avLst/>
              <a:gdLst>
                <a:gd name="T0" fmla="*/ 30 w 35"/>
                <a:gd name="T1" fmla="*/ 3 h 19"/>
                <a:gd name="T2" fmla="*/ 24 w 35"/>
                <a:gd name="T3" fmla="*/ 1 h 19"/>
                <a:gd name="T4" fmla="*/ 19 w 35"/>
                <a:gd name="T5" fmla="*/ 4 h 19"/>
                <a:gd name="T6" fmla="*/ 15 w 35"/>
                <a:gd name="T7" fmla="*/ 4 h 19"/>
                <a:gd name="T8" fmla="*/ 13 w 35"/>
                <a:gd name="T9" fmla="*/ 6 h 19"/>
                <a:gd name="T10" fmla="*/ 5 w 35"/>
                <a:gd name="T11" fmla="*/ 4 h 19"/>
                <a:gd name="T12" fmla="*/ 5 w 35"/>
                <a:gd name="T13" fmla="*/ 7 h 19"/>
                <a:gd name="T14" fmla="*/ 3 w 35"/>
                <a:gd name="T15" fmla="*/ 8 h 19"/>
                <a:gd name="T16" fmla="*/ 3 w 35"/>
                <a:gd name="T17" fmla="*/ 15 h 19"/>
                <a:gd name="T18" fmla="*/ 11 w 35"/>
                <a:gd name="T19" fmla="*/ 19 h 19"/>
                <a:gd name="T20" fmla="*/ 21 w 35"/>
                <a:gd name="T21" fmla="*/ 17 h 19"/>
                <a:gd name="T22" fmla="*/ 25 w 35"/>
                <a:gd name="T23" fmla="*/ 15 h 19"/>
                <a:gd name="T24" fmla="*/ 29 w 35"/>
                <a:gd name="T25" fmla="*/ 9 h 19"/>
                <a:gd name="T26" fmla="*/ 33 w 35"/>
                <a:gd name="T27" fmla="*/ 6 h 19"/>
                <a:gd name="T28" fmla="*/ 30 w 35"/>
                <a:gd name="T29" fmla="*/ 3 h 19"/>
                <a:gd name="T30" fmla="*/ 30 w 35"/>
                <a:gd name="T3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9">
                  <a:moveTo>
                    <a:pt x="30" y="3"/>
                  </a:moveTo>
                  <a:cubicBezTo>
                    <a:pt x="30" y="2"/>
                    <a:pt x="25" y="2"/>
                    <a:pt x="24" y="1"/>
                  </a:cubicBezTo>
                  <a:cubicBezTo>
                    <a:pt x="20" y="0"/>
                    <a:pt x="22" y="4"/>
                    <a:pt x="19" y="4"/>
                  </a:cubicBezTo>
                  <a:cubicBezTo>
                    <a:pt x="18" y="3"/>
                    <a:pt x="17" y="4"/>
                    <a:pt x="15" y="4"/>
                  </a:cubicBezTo>
                  <a:cubicBezTo>
                    <a:pt x="14" y="4"/>
                    <a:pt x="14" y="6"/>
                    <a:pt x="13" y="6"/>
                  </a:cubicBezTo>
                  <a:cubicBezTo>
                    <a:pt x="9" y="8"/>
                    <a:pt x="7" y="6"/>
                    <a:pt x="5" y="4"/>
                  </a:cubicBezTo>
                  <a:cubicBezTo>
                    <a:pt x="5" y="5"/>
                    <a:pt x="5" y="6"/>
                    <a:pt x="5" y="7"/>
                  </a:cubicBezTo>
                  <a:cubicBezTo>
                    <a:pt x="4" y="8"/>
                    <a:pt x="3" y="6"/>
                    <a:pt x="3" y="8"/>
                  </a:cubicBezTo>
                  <a:cubicBezTo>
                    <a:pt x="3" y="11"/>
                    <a:pt x="0" y="13"/>
                    <a:pt x="3" y="15"/>
                  </a:cubicBezTo>
                  <a:cubicBezTo>
                    <a:pt x="5" y="17"/>
                    <a:pt x="8" y="19"/>
                    <a:pt x="11" y="19"/>
                  </a:cubicBezTo>
                  <a:cubicBezTo>
                    <a:pt x="15" y="19"/>
                    <a:pt x="17" y="16"/>
                    <a:pt x="21" y="17"/>
                  </a:cubicBezTo>
                  <a:cubicBezTo>
                    <a:pt x="21" y="16"/>
                    <a:pt x="24" y="16"/>
                    <a:pt x="25" y="15"/>
                  </a:cubicBezTo>
                  <a:cubicBezTo>
                    <a:pt x="26" y="13"/>
                    <a:pt x="27" y="11"/>
                    <a:pt x="29" y="9"/>
                  </a:cubicBezTo>
                  <a:cubicBezTo>
                    <a:pt x="30" y="7"/>
                    <a:pt x="31" y="7"/>
                    <a:pt x="33" y="6"/>
                  </a:cubicBezTo>
                  <a:cubicBezTo>
                    <a:pt x="35" y="4"/>
                    <a:pt x="30" y="4"/>
                    <a:pt x="30" y="3"/>
                  </a:cubicBezTo>
                  <a:cubicBezTo>
                    <a:pt x="30" y="3"/>
                    <a:pt x="30" y="4"/>
                    <a:pt x="30"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54" name="Freeform 671">
              <a:extLst>
                <a:ext uri="{FF2B5EF4-FFF2-40B4-BE49-F238E27FC236}">
                  <a16:creationId xmlns:a16="http://schemas.microsoft.com/office/drawing/2014/main" id="{2D5EADC1-0B58-310D-8AAB-B49E76785CE8}"/>
                </a:ext>
              </a:extLst>
            </p:cNvPr>
            <p:cNvSpPr>
              <a:spLocks/>
            </p:cNvSpPr>
            <p:nvPr/>
          </p:nvSpPr>
          <p:spPr bwMode="auto">
            <a:xfrm>
              <a:off x="7990966" y="3357678"/>
              <a:ext cx="122066" cy="133431"/>
            </a:xfrm>
            <a:custGeom>
              <a:avLst/>
              <a:gdLst>
                <a:gd name="T0" fmla="*/ 31 w 31"/>
                <a:gd name="T1" fmla="*/ 0 h 32"/>
                <a:gd name="T2" fmla="*/ 23 w 31"/>
                <a:gd name="T3" fmla="*/ 3 h 32"/>
                <a:gd name="T4" fmla="*/ 13 w 31"/>
                <a:gd name="T5" fmla="*/ 2 h 32"/>
                <a:gd name="T6" fmla="*/ 9 w 31"/>
                <a:gd name="T7" fmla="*/ 4 h 32"/>
                <a:gd name="T8" fmla="*/ 6 w 31"/>
                <a:gd name="T9" fmla="*/ 5 h 32"/>
                <a:gd name="T10" fmla="*/ 4 w 31"/>
                <a:gd name="T11" fmla="*/ 8 h 32"/>
                <a:gd name="T12" fmla="*/ 2 w 31"/>
                <a:gd name="T13" fmla="*/ 11 h 32"/>
                <a:gd name="T14" fmla="*/ 2 w 31"/>
                <a:gd name="T15" fmla="*/ 15 h 32"/>
                <a:gd name="T16" fmla="*/ 4 w 31"/>
                <a:gd name="T17" fmla="*/ 17 h 32"/>
                <a:gd name="T18" fmla="*/ 5 w 31"/>
                <a:gd name="T19" fmla="*/ 22 h 32"/>
                <a:gd name="T20" fmla="*/ 6 w 31"/>
                <a:gd name="T21" fmla="*/ 25 h 32"/>
                <a:gd name="T22" fmla="*/ 7 w 31"/>
                <a:gd name="T23" fmla="*/ 28 h 32"/>
                <a:gd name="T24" fmla="*/ 8 w 31"/>
                <a:gd name="T25" fmla="*/ 29 h 32"/>
                <a:gd name="T26" fmla="*/ 10 w 31"/>
                <a:gd name="T27" fmla="*/ 31 h 32"/>
                <a:gd name="T28" fmla="*/ 12 w 31"/>
                <a:gd name="T29" fmla="*/ 30 h 32"/>
                <a:gd name="T30" fmla="*/ 13 w 31"/>
                <a:gd name="T31" fmla="*/ 31 h 32"/>
                <a:gd name="T32" fmla="*/ 13 w 31"/>
                <a:gd name="T33" fmla="*/ 26 h 32"/>
                <a:gd name="T34" fmla="*/ 17 w 31"/>
                <a:gd name="T35" fmla="*/ 26 h 32"/>
                <a:gd name="T36" fmla="*/ 14 w 31"/>
                <a:gd name="T37" fmla="*/ 23 h 32"/>
                <a:gd name="T38" fmla="*/ 17 w 31"/>
                <a:gd name="T39" fmla="*/ 24 h 32"/>
                <a:gd name="T40" fmla="*/ 18 w 31"/>
                <a:gd name="T41" fmla="*/ 22 h 32"/>
                <a:gd name="T42" fmla="*/ 21 w 31"/>
                <a:gd name="T43" fmla="*/ 23 h 32"/>
                <a:gd name="T44" fmla="*/ 19 w 31"/>
                <a:gd name="T45" fmla="*/ 19 h 32"/>
                <a:gd name="T46" fmla="*/ 15 w 31"/>
                <a:gd name="T47" fmla="*/ 17 h 32"/>
                <a:gd name="T48" fmla="*/ 15 w 31"/>
                <a:gd name="T49" fmla="*/ 16 h 32"/>
                <a:gd name="T50" fmla="*/ 11 w 31"/>
                <a:gd name="T51" fmla="*/ 10 h 32"/>
                <a:gd name="T52" fmla="*/ 16 w 31"/>
                <a:gd name="T53" fmla="*/ 11 h 32"/>
                <a:gd name="T54" fmla="*/ 16 w 31"/>
                <a:gd name="T55" fmla="*/ 10 h 32"/>
                <a:gd name="T56" fmla="*/ 18 w 31"/>
                <a:gd name="T57" fmla="*/ 11 h 32"/>
                <a:gd name="T58" fmla="*/ 17 w 31"/>
                <a:gd name="T59" fmla="*/ 9 h 32"/>
                <a:gd name="T60" fmla="*/ 21 w 31"/>
                <a:gd name="T61" fmla="*/ 10 h 32"/>
                <a:gd name="T62" fmla="*/ 17 w 31"/>
                <a:gd name="T63" fmla="*/ 7 h 32"/>
                <a:gd name="T64" fmla="*/ 22 w 31"/>
                <a:gd name="T65" fmla="*/ 5 h 32"/>
                <a:gd name="T66" fmla="*/ 21 w 31"/>
                <a:gd name="T67" fmla="*/ 7 h 32"/>
                <a:gd name="T68" fmla="*/ 25 w 31"/>
                <a:gd name="T69" fmla="*/ 5 h 32"/>
                <a:gd name="T70" fmla="*/ 29 w 31"/>
                <a:gd name="T71" fmla="*/ 7 h 32"/>
                <a:gd name="T72" fmla="*/ 31 w 31"/>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31" y="0"/>
                  </a:moveTo>
                  <a:cubicBezTo>
                    <a:pt x="28" y="2"/>
                    <a:pt x="27" y="4"/>
                    <a:pt x="23" y="3"/>
                  </a:cubicBezTo>
                  <a:cubicBezTo>
                    <a:pt x="21" y="2"/>
                    <a:pt x="15" y="1"/>
                    <a:pt x="13" y="2"/>
                  </a:cubicBezTo>
                  <a:cubicBezTo>
                    <a:pt x="13" y="5"/>
                    <a:pt x="10" y="3"/>
                    <a:pt x="9" y="4"/>
                  </a:cubicBezTo>
                  <a:cubicBezTo>
                    <a:pt x="8" y="5"/>
                    <a:pt x="7" y="5"/>
                    <a:pt x="6" y="5"/>
                  </a:cubicBezTo>
                  <a:cubicBezTo>
                    <a:pt x="4" y="6"/>
                    <a:pt x="4" y="7"/>
                    <a:pt x="4" y="8"/>
                  </a:cubicBezTo>
                  <a:cubicBezTo>
                    <a:pt x="3" y="9"/>
                    <a:pt x="3" y="10"/>
                    <a:pt x="2" y="11"/>
                  </a:cubicBezTo>
                  <a:cubicBezTo>
                    <a:pt x="0" y="13"/>
                    <a:pt x="0" y="13"/>
                    <a:pt x="2" y="15"/>
                  </a:cubicBezTo>
                  <a:cubicBezTo>
                    <a:pt x="3" y="16"/>
                    <a:pt x="4" y="16"/>
                    <a:pt x="4" y="17"/>
                  </a:cubicBezTo>
                  <a:cubicBezTo>
                    <a:pt x="4" y="19"/>
                    <a:pt x="4" y="20"/>
                    <a:pt x="5" y="22"/>
                  </a:cubicBezTo>
                  <a:cubicBezTo>
                    <a:pt x="5" y="23"/>
                    <a:pt x="5" y="24"/>
                    <a:pt x="6" y="25"/>
                  </a:cubicBezTo>
                  <a:cubicBezTo>
                    <a:pt x="8" y="26"/>
                    <a:pt x="6" y="27"/>
                    <a:pt x="7" y="28"/>
                  </a:cubicBezTo>
                  <a:cubicBezTo>
                    <a:pt x="7" y="30"/>
                    <a:pt x="8" y="29"/>
                    <a:pt x="8" y="29"/>
                  </a:cubicBezTo>
                  <a:cubicBezTo>
                    <a:pt x="10" y="29"/>
                    <a:pt x="10" y="30"/>
                    <a:pt x="10" y="31"/>
                  </a:cubicBezTo>
                  <a:cubicBezTo>
                    <a:pt x="11" y="31"/>
                    <a:pt x="12" y="30"/>
                    <a:pt x="12" y="30"/>
                  </a:cubicBezTo>
                  <a:cubicBezTo>
                    <a:pt x="13" y="29"/>
                    <a:pt x="13" y="31"/>
                    <a:pt x="13" y="31"/>
                  </a:cubicBezTo>
                  <a:cubicBezTo>
                    <a:pt x="14" y="32"/>
                    <a:pt x="13" y="25"/>
                    <a:pt x="13" y="26"/>
                  </a:cubicBezTo>
                  <a:cubicBezTo>
                    <a:pt x="13" y="25"/>
                    <a:pt x="16" y="26"/>
                    <a:pt x="17" y="26"/>
                  </a:cubicBezTo>
                  <a:cubicBezTo>
                    <a:pt x="17" y="25"/>
                    <a:pt x="14" y="24"/>
                    <a:pt x="14" y="23"/>
                  </a:cubicBezTo>
                  <a:cubicBezTo>
                    <a:pt x="15" y="21"/>
                    <a:pt x="17" y="23"/>
                    <a:pt x="17" y="24"/>
                  </a:cubicBezTo>
                  <a:cubicBezTo>
                    <a:pt x="19" y="25"/>
                    <a:pt x="18" y="23"/>
                    <a:pt x="18" y="22"/>
                  </a:cubicBezTo>
                  <a:cubicBezTo>
                    <a:pt x="18" y="21"/>
                    <a:pt x="21" y="23"/>
                    <a:pt x="21" y="23"/>
                  </a:cubicBezTo>
                  <a:cubicBezTo>
                    <a:pt x="21" y="22"/>
                    <a:pt x="19" y="19"/>
                    <a:pt x="19" y="19"/>
                  </a:cubicBezTo>
                  <a:cubicBezTo>
                    <a:pt x="18" y="18"/>
                    <a:pt x="16" y="18"/>
                    <a:pt x="15" y="17"/>
                  </a:cubicBezTo>
                  <a:cubicBezTo>
                    <a:pt x="15" y="17"/>
                    <a:pt x="15" y="15"/>
                    <a:pt x="15" y="16"/>
                  </a:cubicBezTo>
                  <a:cubicBezTo>
                    <a:pt x="14" y="14"/>
                    <a:pt x="11" y="12"/>
                    <a:pt x="11" y="10"/>
                  </a:cubicBezTo>
                  <a:cubicBezTo>
                    <a:pt x="12" y="6"/>
                    <a:pt x="15" y="10"/>
                    <a:pt x="16" y="11"/>
                  </a:cubicBezTo>
                  <a:cubicBezTo>
                    <a:pt x="16" y="11"/>
                    <a:pt x="16" y="10"/>
                    <a:pt x="16" y="10"/>
                  </a:cubicBezTo>
                  <a:cubicBezTo>
                    <a:pt x="17" y="9"/>
                    <a:pt x="18" y="10"/>
                    <a:pt x="18" y="11"/>
                  </a:cubicBezTo>
                  <a:cubicBezTo>
                    <a:pt x="18" y="11"/>
                    <a:pt x="17" y="9"/>
                    <a:pt x="17" y="9"/>
                  </a:cubicBezTo>
                  <a:cubicBezTo>
                    <a:pt x="18" y="9"/>
                    <a:pt x="20" y="10"/>
                    <a:pt x="21" y="10"/>
                  </a:cubicBezTo>
                  <a:cubicBezTo>
                    <a:pt x="21" y="9"/>
                    <a:pt x="17" y="9"/>
                    <a:pt x="17" y="7"/>
                  </a:cubicBezTo>
                  <a:cubicBezTo>
                    <a:pt x="17" y="7"/>
                    <a:pt x="21" y="5"/>
                    <a:pt x="22" y="5"/>
                  </a:cubicBezTo>
                  <a:cubicBezTo>
                    <a:pt x="22" y="5"/>
                    <a:pt x="21" y="7"/>
                    <a:pt x="21" y="7"/>
                  </a:cubicBezTo>
                  <a:cubicBezTo>
                    <a:pt x="21" y="7"/>
                    <a:pt x="24" y="5"/>
                    <a:pt x="25" y="5"/>
                  </a:cubicBezTo>
                  <a:cubicBezTo>
                    <a:pt x="26" y="5"/>
                    <a:pt x="27" y="6"/>
                    <a:pt x="29" y="7"/>
                  </a:cubicBezTo>
                  <a:cubicBezTo>
                    <a:pt x="30" y="5"/>
                    <a:pt x="31" y="2"/>
                    <a:pt x="31"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55" name="Freeform 672">
              <a:extLst>
                <a:ext uri="{FF2B5EF4-FFF2-40B4-BE49-F238E27FC236}">
                  <a16:creationId xmlns:a16="http://schemas.microsoft.com/office/drawing/2014/main" id="{245D11B5-27AE-5BEF-F12D-B8D27E223746}"/>
                </a:ext>
              </a:extLst>
            </p:cNvPr>
            <p:cNvSpPr>
              <a:spLocks/>
            </p:cNvSpPr>
            <p:nvPr/>
          </p:nvSpPr>
          <p:spPr bwMode="auto">
            <a:xfrm>
              <a:off x="8100960" y="3350579"/>
              <a:ext cx="59020" cy="41164"/>
            </a:xfrm>
            <a:custGeom>
              <a:avLst/>
              <a:gdLst>
                <a:gd name="T0" fmla="*/ 15 w 15"/>
                <a:gd name="T1" fmla="*/ 6 h 10"/>
                <a:gd name="T2" fmla="*/ 10 w 15"/>
                <a:gd name="T3" fmla="*/ 1 h 10"/>
                <a:gd name="T4" fmla="*/ 2 w 15"/>
                <a:gd name="T5" fmla="*/ 5 h 10"/>
                <a:gd name="T6" fmla="*/ 1 w 15"/>
                <a:gd name="T7" fmla="*/ 9 h 10"/>
                <a:gd name="T8" fmla="*/ 6 w 15"/>
                <a:gd name="T9" fmla="*/ 9 h 10"/>
                <a:gd name="T10" fmla="*/ 11 w 15"/>
                <a:gd name="T11" fmla="*/ 7 h 10"/>
                <a:gd name="T12" fmla="*/ 15 w 15"/>
                <a:gd name="T13" fmla="*/ 6 h 10"/>
                <a:gd name="T14" fmla="*/ 15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5" y="6"/>
                  </a:moveTo>
                  <a:cubicBezTo>
                    <a:pt x="13" y="4"/>
                    <a:pt x="10" y="4"/>
                    <a:pt x="10" y="1"/>
                  </a:cubicBezTo>
                  <a:cubicBezTo>
                    <a:pt x="5" y="0"/>
                    <a:pt x="4" y="0"/>
                    <a:pt x="2" y="5"/>
                  </a:cubicBezTo>
                  <a:cubicBezTo>
                    <a:pt x="2" y="6"/>
                    <a:pt x="0" y="9"/>
                    <a:pt x="1" y="9"/>
                  </a:cubicBezTo>
                  <a:cubicBezTo>
                    <a:pt x="3" y="10"/>
                    <a:pt x="5" y="10"/>
                    <a:pt x="6" y="9"/>
                  </a:cubicBezTo>
                  <a:cubicBezTo>
                    <a:pt x="8" y="8"/>
                    <a:pt x="9" y="7"/>
                    <a:pt x="11" y="7"/>
                  </a:cubicBezTo>
                  <a:cubicBezTo>
                    <a:pt x="11" y="7"/>
                    <a:pt x="15" y="7"/>
                    <a:pt x="15" y="6"/>
                  </a:cubicBezTo>
                  <a:cubicBezTo>
                    <a:pt x="14" y="6"/>
                    <a:pt x="15" y="7"/>
                    <a:pt x="15"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56" name="Freeform 673">
              <a:extLst>
                <a:ext uri="{FF2B5EF4-FFF2-40B4-BE49-F238E27FC236}">
                  <a16:creationId xmlns:a16="http://schemas.microsoft.com/office/drawing/2014/main" id="{548E637C-081B-85B4-DA58-8361065A5E45}"/>
                </a:ext>
              </a:extLst>
            </p:cNvPr>
            <p:cNvSpPr>
              <a:spLocks/>
            </p:cNvSpPr>
            <p:nvPr/>
          </p:nvSpPr>
          <p:spPr bwMode="auto">
            <a:xfrm>
              <a:off x="7974871" y="3337806"/>
              <a:ext cx="34876" cy="75233"/>
            </a:xfrm>
            <a:custGeom>
              <a:avLst/>
              <a:gdLst>
                <a:gd name="T0" fmla="*/ 6 w 9"/>
                <a:gd name="T1" fmla="*/ 16 h 18"/>
                <a:gd name="T2" fmla="*/ 7 w 9"/>
                <a:gd name="T3" fmla="*/ 11 h 18"/>
                <a:gd name="T4" fmla="*/ 6 w 9"/>
                <a:gd name="T5" fmla="*/ 6 h 18"/>
                <a:gd name="T6" fmla="*/ 7 w 9"/>
                <a:gd name="T7" fmla="*/ 4 h 18"/>
                <a:gd name="T8" fmla="*/ 3 w 9"/>
                <a:gd name="T9" fmla="*/ 1 h 18"/>
                <a:gd name="T10" fmla="*/ 0 w 9"/>
                <a:gd name="T11" fmla="*/ 9 h 18"/>
                <a:gd name="T12" fmla="*/ 4 w 9"/>
                <a:gd name="T13" fmla="*/ 18 h 18"/>
                <a:gd name="T14" fmla="*/ 6 w 9"/>
                <a:gd name="T15" fmla="*/ 16 h 18"/>
                <a:gd name="T16" fmla="*/ 6 w 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6" y="16"/>
                  </a:moveTo>
                  <a:cubicBezTo>
                    <a:pt x="7" y="14"/>
                    <a:pt x="9" y="12"/>
                    <a:pt x="7" y="11"/>
                  </a:cubicBezTo>
                  <a:cubicBezTo>
                    <a:pt x="6" y="10"/>
                    <a:pt x="5" y="8"/>
                    <a:pt x="6" y="6"/>
                  </a:cubicBezTo>
                  <a:cubicBezTo>
                    <a:pt x="6" y="6"/>
                    <a:pt x="7" y="4"/>
                    <a:pt x="7" y="4"/>
                  </a:cubicBezTo>
                  <a:cubicBezTo>
                    <a:pt x="6" y="3"/>
                    <a:pt x="4" y="1"/>
                    <a:pt x="3" y="1"/>
                  </a:cubicBezTo>
                  <a:cubicBezTo>
                    <a:pt x="0" y="0"/>
                    <a:pt x="0" y="7"/>
                    <a:pt x="0" y="9"/>
                  </a:cubicBezTo>
                  <a:cubicBezTo>
                    <a:pt x="0" y="13"/>
                    <a:pt x="2" y="15"/>
                    <a:pt x="4" y="18"/>
                  </a:cubicBezTo>
                  <a:cubicBezTo>
                    <a:pt x="5" y="17"/>
                    <a:pt x="6" y="16"/>
                    <a:pt x="6" y="16"/>
                  </a:cubicBezTo>
                  <a:cubicBezTo>
                    <a:pt x="7" y="14"/>
                    <a:pt x="6" y="16"/>
                    <a:pt x="6" y="1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57" name="Freeform 674">
              <a:extLst>
                <a:ext uri="{FF2B5EF4-FFF2-40B4-BE49-F238E27FC236}">
                  <a16:creationId xmlns:a16="http://schemas.microsoft.com/office/drawing/2014/main" id="{C28A93F3-416B-67FA-A0F3-5B11BEC56FB1}"/>
                </a:ext>
              </a:extLst>
            </p:cNvPr>
            <p:cNvSpPr>
              <a:spLocks/>
            </p:cNvSpPr>
            <p:nvPr/>
          </p:nvSpPr>
          <p:spPr bwMode="auto">
            <a:xfrm>
              <a:off x="7994990" y="3346323"/>
              <a:ext cx="50972" cy="36908"/>
            </a:xfrm>
            <a:custGeom>
              <a:avLst/>
              <a:gdLst>
                <a:gd name="T0" fmla="*/ 11 w 13"/>
                <a:gd name="T1" fmla="*/ 0 h 9"/>
                <a:gd name="T2" fmla="*/ 2 w 13"/>
                <a:gd name="T3" fmla="*/ 2 h 9"/>
                <a:gd name="T4" fmla="*/ 3 w 13"/>
                <a:gd name="T5" fmla="*/ 9 h 9"/>
                <a:gd name="T6" fmla="*/ 7 w 13"/>
                <a:gd name="T7" fmla="*/ 8 h 9"/>
                <a:gd name="T8" fmla="*/ 10 w 13"/>
                <a:gd name="T9" fmla="*/ 7 h 9"/>
                <a:gd name="T10" fmla="*/ 11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1" y="0"/>
                  </a:moveTo>
                  <a:cubicBezTo>
                    <a:pt x="9" y="0"/>
                    <a:pt x="2" y="0"/>
                    <a:pt x="2" y="2"/>
                  </a:cubicBezTo>
                  <a:cubicBezTo>
                    <a:pt x="0" y="4"/>
                    <a:pt x="0" y="8"/>
                    <a:pt x="3" y="9"/>
                  </a:cubicBezTo>
                  <a:cubicBezTo>
                    <a:pt x="4" y="8"/>
                    <a:pt x="6" y="9"/>
                    <a:pt x="7" y="8"/>
                  </a:cubicBezTo>
                  <a:cubicBezTo>
                    <a:pt x="8" y="8"/>
                    <a:pt x="9" y="6"/>
                    <a:pt x="10" y="7"/>
                  </a:cubicBezTo>
                  <a:cubicBezTo>
                    <a:pt x="13" y="9"/>
                    <a:pt x="11" y="1"/>
                    <a:pt x="11"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58" name="Freeform 675">
              <a:extLst>
                <a:ext uri="{FF2B5EF4-FFF2-40B4-BE49-F238E27FC236}">
                  <a16:creationId xmlns:a16="http://schemas.microsoft.com/office/drawing/2014/main" id="{4D6E40EF-EF69-EF2C-BFCA-D91E30B8BD28}"/>
                </a:ext>
              </a:extLst>
            </p:cNvPr>
            <p:cNvSpPr>
              <a:spLocks/>
            </p:cNvSpPr>
            <p:nvPr/>
          </p:nvSpPr>
          <p:spPr bwMode="auto">
            <a:xfrm>
              <a:off x="8426914" y="3370452"/>
              <a:ext cx="75117" cy="66715"/>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59" name="Freeform 676">
              <a:extLst>
                <a:ext uri="{FF2B5EF4-FFF2-40B4-BE49-F238E27FC236}">
                  <a16:creationId xmlns:a16="http://schemas.microsoft.com/office/drawing/2014/main" id="{B92C297A-614A-EDF8-4B56-C194D0B875D1}"/>
                </a:ext>
              </a:extLst>
            </p:cNvPr>
            <p:cNvSpPr>
              <a:spLocks/>
            </p:cNvSpPr>
            <p:nvPr/>
          </p:nvSpPr>
          <p:spPr bwMode="auto">
            <a:xfrm>
              <a:off x="8455083" y="3404520"/>
              <a:ext cx="388999" cy="349189"/>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60" name="Freeform 677">
              <a:extLst>
                <a:ext uri="{FF2B5EF4-FFF2-40B4-BE49-F238E27FC236}">
                  <a16:creationId xmlns:a16="http://schemas.microsoft.com/office/drawing/2014/main" id="{7BC35697-4845-CC7A-E1FE-7F5CC6BF781B}"/>
                </a:ext>
              </a:extLst>
            </p:cNvPr>
            <p:cNvSpPr>
              <a:spLocks/>
            </p:cNvSpPr>
            <p:nvPr/>
          </p:nvSpPr>
          <p:spPr bwMode="auto">
            <a:xfrm>
              <a:off x="8463131" y="3408779"/>
              <a:ext cx="30852" cy="24132"/>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61" name="Freeform 678">
              <a:extLst>
                <a:ext uri="{FF2B5EF4-FFF2-40B4-BE49-F238E27FC236}">
                  <a16:creationId xmlns:a16="http://schemas.microsoft.com/office/drawing/2014/main" id="{8AF47257-C87B-4E69-9D63-9F12F0F35198}"/>
                </a:ext>
              </a:extLst>
            </p:cNvPr>
            <p:cNvSpPr>
              <a:spLocks/>
            </p:cNvSpPr>
            <p:nvPr/>
          </p:nvSpPr>
          <p:spPr bwMode="auto">
            <a:xfrm>
              <a:off x="8371917" y="3307996"/>
              <a:ext cx="138163" cy="75233"/>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62" name="Freeform 679">
              <a:extLst>
                <a:ext uri="{FF2B5EF4-FFF2-40B4-BE49-F238E27FC236}">
                  <a16:creationId xmlns:a16="http://schemas.microsoft.com/office/drawing/2014/main" id="{81D24401-CCEC-3135-388C-9D5046C2A42B}"/>
                </a:ext>
              </a:extLst>
            </p:cNvPr>
            <p:cNvSpPr>
              <a:spLocks/>
            </p:cNvSpPr>
            <p:nvPr/>
          </p:nvSpPr>
          <p:spPr bwMode="auto">
            <a:xfrm>
              <a:off x="8467156" y="3357678"/>
              <a:ext cx="105968" cy="88008"/>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63" name="Freeform 680">
              <a:extLst>
                <a:ext uri="{FF2B5EF4-FFF2-40B4-BE49-F238E27FC236}">
                  <a16:creationId xmlns:a16="http://schemas.microsoft.com/office/drawing/2014/main" id="{278033D9-1D47-1B74-6CFA-A4A86EF6D911}"/>
                </a:ext>
              </a:extLst>
            </p:cNvPr>
            <p:cNvSpPr>
              <a:spLocks/>
            </p:cNvSpPr>
            <p:nvPr/>
          </p:nvSpPr>
          <p:spPr bwMode="auto">
            <a:xfrm>
              <a:off x="8502031" y="3633056"/>
              <a:ext cx="34876" cy="42584"/>
            </a:xfrm>
            <a:custGeom>
              <a:avLst/>
              <a:gdLst>
                <a:gd name="T0" fmla="*/ 3 w 9"/>
                <a:gd name="T1" fmla="*/ 2 h 10"/>
                <a:gd name="T2" fmla="*/ 0 w 9"/>
                <a:gd name="T3" fmla="*/ 7 h 10"/>
                <a:gd name="T4" fmla="*/ 4 w 9"/>
                <a:gd name="T5" fmla="*/ 8 h 10"/>
                <a:gd name="T6" fmla="*/ 9 w 9"/>
                <a:gd name="T7" fmla="*/ 10 h 10"/>
                <a:gd name="T8" fmla="*/ 7 w 9"/>
                <a:gd name="T9" fmla="*/ 5 h 10"/>
                <a:gd name="T10" fmla="*/ 8 w 9"/>
                <a:gd name="T11" fmla="*/ 3 h 10"/>
                <a:gd name="T12" fmla="*/ 3 w 9"/>
                <a:gd name="T13" fmla="*/ 2 h 10"/>
                <a:gd name="T14" fmla="*/ 3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2"/>
                  </a:moveTo>
                  <a:cubicBezTo>
                    <a:pt x="1" y="3"/>
                    <a:pt x="0" y="5"/>
                    <a:pt x="0" y="7"/>
                  </a:cubicBezTo>
                  <a:cubicBezTo>
                    <a:pt x="1" y="7"/>
                    <a:pt x="4" y="7"/>
                    <a:pt x="4" y="8"/>
                  </a:cubicBezTo>
                  <a:cubicBezTo>
                    <a:pt x="6" y="10"/>
                    <a:pt x="7" y="10"/>
                    <a:pt x="9" y="10"/>
                  </a:cubicBezTo>
                  <a:cubicBezTo>
                    <a:pt x="9" y="10"/>
                    <a:pt x="7" y="5"/>
                    <a:pt x="7" y="5"/>
                  </a:cubicBezTo>
                  <a:cubicBezTo>
                    <a:pt x="8" y="5"/>
                    <a:pt x="9" y="5"/>
                    <a:pt x="8" y="3"/>
                  </a:cubicBezTo>
                  <a:cubicBezTo>
                    <a:pt x="6" y="2"/>
                    <a:pt x="5" y="0"/>
                    <a:pt x="3" y="2"/>
                  </a:cubicBezTo>
                  <a:cubicBezTo>
                    <a:pt x="1" y="4"/>
                    <a:pt x="4" y="1"/>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64" name="Freeform 681">
              <a:extLst>
                <a:ext uri="{FF2B5EF4-FFF2-40B4-BE49-F238E27FC236}">
                  <a16:creationId xmlns:a16="http://schemas.microsoft.com/office/drawing/2014/main" id="{F90414A3-8EE9-CB13-E29E-6ACBF068CD90}"/>
                </a:ext>
              </a:extLst>
            </p:cNvPr>
            <p:cNvSpPr>
              <a:spLocks/>
            </p:cNvSpPr>
            <p:nvPr/>
          </p:nvSpPr>
          <p:spPr bwMode="auto">
            <a:xfrm>
              <a:off x="8282046" y="3475493"/>
              <a:ext cx="136821" cy="112138"/>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65" name="Freeform 682">
              <a:extLst>
                <a:ext uri="{FF2B5EF4-FFF2-40B4-BE49-F238E27FC236}">
                  <a16:creationId xmlns:a16="http://schemas.microsoft.com/office/drawing/2014/main" id="{9061B27D-19B4-94A8-9700-645F59727BEE}"/>
                </a:ext>
              </a:extLst>
            </p:cNvPr>
            <p:cNvSpPr>
              <a:spLocks/>
            </p:cNvSpPr>
            <p:nvPr/>
          </p:nvSpPr>
          <p:spPr bwMode="auto">
            <a:xfrm>
              <a:off x="8345090" y="3466977"/>
              <a:ext cx="195841" cy="195887"/>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66" name="Freeform 683">
              <a:extLst>
                <a:ext uri="{FF2B5EF4-FFF2-40B4-BE49-F238E27FC236}">
                  <a16:creationId xmlns:a16="http://schemas.microsoft.com/office/drawing/2014/main" id="{F9838E37-3800-50FC-F450-652779B5CE8F}"/>
                </a:ext>
              </a:extLst>
            </p:cNvPr>
            <p:cNvSpPr>
              <a:spLocks/>
            </p:cNvSpPr>
            <p:nvPr/>
          </p:nvSpPr>
          <p:spPr bwMode="auto">
            <a:xfrm>
              <a:off x="8096935" y="3353420"/>
              <a:ext cx="372902" cy="150463"/>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67" name="Freeform 684">
              <a:extLst>
                <a:ext uri="{FF2B5EF4-FFF2-40B4-BE49-F238E27FC236}">
                  <a16:creationId xmlns:a16="http://schemas.microsoft.com/office/drawing/2014/main" id="{3CF9D151-B095-8A22-D784-8AB3FAF1E988}"/>
                </a:ext>
              </a:extLst>
            </p:cNvPr>
            <p:cNvSpPr>
              <a:spLocks/>
            </p:cNvSpPr>
            <p:nvPr/>
          </p:nvSpPr>
          <p:spPr bwMode="auto">
            <a:xfrm>
              <a:off x="8265948" y="3591891"/>
              <a:ext cx="413143" cy="350610"/>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68" name="Freeform 685">
              <a:extLst>
                <a:ext uri="{FF2B5EF4-FFF2-40B4-BE49-F238E27FC236}">
                  <a16:creationId xmlns:a16="http://schemas.microsoft.com/office/drawing/2014/main" id="{5CB54550-885A-86CA-5784-C7FFC49BCF34}"/>
                </a:ext>
              </a:extLst>
            </p:cNvPr>
            <p:cNvSpPr>
              <a:spLocks/>
            </p:cNvSpPr>
            <p:nvPr/>
          </p:nvSpPr>
          <p:spPr bwMode="auto">
            <a:xfrm>
              <a:off x="8273997" y="3566339"/>
              <a:ext cx="81824" cy="92265"/>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69" name="Freeform 686">
              <a:extLst>
                <a:ext uri="{FF2B5EF4-FFF2-40B4-BE49-F238E27FC236}">
                  <a16:creationId xmlns:a16="http://schemas.microsoft.com/office/drawing/2014/main" id="{D04E3010-8F99-C144-94AB-2F13B492DA6E}"/>
                </a:ext>
              </a:extLst>
            </p:cNvPr>
            <p:cNvSpPr>
              <a:spLocks/>
            </p:cNvSpPr>
            <p:nvPr/>
          </p:nvSpPr>
          <p:spPr bwMode="auto">
            <a:xfrm>
              <a:off x="8278021" y="3533693"/>
              <a:ext cx="30852" cy="36908"/>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70" name="Freeform 687">
              <a:extLst>
                <a:ext uri="{FF2B5EF4-FFF2-40B4-BE49-F238E27FC236}">
                  <a16:creationId xmlns:a16="http://schemas.microsoft.com/office/drawing/2014/main" id="{781A484E-2D04-0681-9A8A-FC281B0658D7}"/>
                </a:ext>
              </a:extLst>
            </p:cNvPr>
            <p:cNvSpPr>
              <a:spLocks/>
            </p:cNvSpPr>
            <p:nvPr/>
          </p:nvSpPr>
          <p:spPr bwMode="auto">
            <a:xfrm>
              <a:off x="8273997" y="3583374"/>
              <a:ext cx="12073" cy="29809"/>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71" name="Freeform 688">
              <a:extLst>
                <a:ext uri="{FF2B5EF4-FFF2-40B4-BE49-F238E27FC236}">
                  <a16:creationId xmlns:a16="http://schemas.microsoft.com/office/drawing/2014/main" id="{FE107C9A-2C1C-18C1-04EF-25C8CD251FB4}"/>
                </a:ext>
              </a:extLst>
            </p:cNvPr>
            <p:cNvSpPr>
              <a:spLocks/>
            </p:cNvSpPr>
            <p:nvPr/>
          </p:nvSpPr>
          <p:spPr bwMode="auto">
            <a:xfrm>
              <a:off x="8257901" y="3566339"/>
              <a:ext cx="32193" cy="109300"/>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72" name="Freeform 689">
              <a:extLst>
                <a:ext uri="{FF2B5EF4-FFF2-40B4-BE49-F238E27FC236}">
                  <a16:creationId xmlns:a16="http://schemas.microsoft.com/office/drawing/2014/main" id="{DCE3F47B-D819-91BD-24D5-8C09B764294D}"/>
                </a:ext>
              </a:extLst>
            </p:cNvPr>
            <p:cNvSpPr>
              <a:spLocks/>
            </p:cNvSpPr>
            <p:nvPr/>
          </p:nvSpPr>
          <p:spPr bwMode="auto">
            <a:xfrm>
              <a:off x="8583854" y="3729579"/>
              <a:ext cx="20120" cy="32648"/>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73" name="Freeform 690">
              <a:extLst>
                <a:ext uri="{FF2B5EF4-FFF2-40B4-BE49-F238E27FC236}">
                  <a16:creationId xmlns:a16="http://schemas.microsoft.com/office/drawing/2014/main" id="{FC0D3110-D98B-AF35-DFDF-DC5011A09BE9}"/>
                </a:ext>
              </a:extLst>
            </p:cNvPr>
            <p:cNvSpPr>
              <a:spLocks/>
            </p:cNvSpPr>
            <p:nvPr/>
          </p:nvSpPr>
          <p:spPr bwMode="auto">
            <a:xfrm>
              <a:off x="8422891" y="3884302"/>
              <a:ext cx="209254" cy="140528"/>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74" name="Freeform 691">
              <a:extLst>
                <a:ext uri="{FF2B5EF4-FFF2-40B4-BE49-F238E27FC236}">
                  <a16:creationId xmlns:a16="http://schemas.microsoft.com/office/drawing/2014/main" id="{D3A37D59-5EAE-E2BB-2BDD-8C2A3F51604A}"/>
                </a:ext>
              </a:extLst>
            </p:cNvPr>
            <p:cNvSpPr>
              <a:spLocks/>
            </p:cNvSpPr>
            <p:nvPr/>
          </p:nvSpPr>
          <p:spPr bwMode="auto">
            <a:xfrm>
              <a:off x="8607999" y="3729579"/>
              <a:ext cx="160965" cy="204404"/>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75" name="Freeform 692">
              <a:extLst>
                <a:ext uri="{FF2B5EF4-FFF2-40B4-BE49-F238E27FC236}">
                  <a16:creationId xmlns:a16="http://schemas.microsoft.com/office/drawing/2014/main" id="{7274B8B2-44DE-FB84-C0D6-70DC24C0C471}"/>
                </a:ext>
              </a:extLst>
            </p:cNvPr>
            <p:cNvSpPr>
              <a:spLocks/>
            </p:cNvSpPr>
            <p:nvPr/>
          </p:nvSpPr>
          <p:spPr bwMode="auto">
            <a:xfrm>
              <a:off x="8950049" y="3329289"/>
              <a:ext cx="215962" cy="99364"/>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76" name="Freeform 693">
              <a:extLst>
                <a:ext uri="{FF2B5EF4-FFF2-40B4-BE49-F238E27FC236}">
                  <a16:creationId xmlns:a16="http://schemas.microsoft.com/office/drawing/2014/main" id="{536A9CA5-1D8C-1761-B2F4-D7EC188134ED}"/>
                </a:ext>
              </a:extLst>
            </p:cNvPr>
            <p:cNvSpPr>
              <a:spLocks/>
            </p:cNvSpPr>
            <p:nvPr/>
          </p:nvSpPr>
          <p:spPr bwMode="auto">
            <a:xfrm>
              <a:off x="8687141" y="3266832"/>
              <a:ext cx="350099" cy="217179"/>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77" name="Freeform 694">
              <a:extLst>
                <a:ext uri="{FF2B5EF4-FFF2-40B4-BE49-F238E27FC236}">
                  <a16:creationId xmlns:a16="http://schemas.microsoft.com/office/drawing/2014/main" id="{DC5C6DD1-E248-BEDC-ADF2-6C29E1A77FC7}"/>
                </a:ext>
              </a:extLst>
            </p:cNvPr>
            <p:cNvSpPr>
              <a:spLocks/>
            </p:cNvSpPr>
            <p:nvPr/>
          </p:nvSpPr>
          <p:spPr bwMode="auto">
            <a:xfrm>
              <a:off x="8793110" y="3508142"/>
              <a:ext cx="0" cy="4259"/>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78" name="Freeform 695">
              <a:extLst>
                <a:ext uri="{FF2B5EF4-FFF2-40B4-BE49-F238E27FC236}">
                  <a16:creationId xmlns:a16="http://schemas.microsoft.com/office/drawing/2014/main" id="{63C6447B-6156-2E31-7448-3557F671B997}"/>
                </a:ext>
              </a:extLst>
            </p:cNvPr>
            <p:cNvSpPr>
              <a:spLocks/>
            </p:cNvSpPr>
            <p:nvPr/>
          </p:nvSpPr>
          <p:spPr bwMode="auto">
            <a:xfrm>
              <a:off x="8612023" y="3342063"/>
              <a:ext cx="287053" cy="178853"/>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79" name="Freeform 696">
              <a:extLst>
                <a:ext uri="{FF2B5EF4-FFF2-40B4-BE49-F238E27FC236}">
                  <a16:creationId xmlns:a16="http://schemas.microsoft.com/office/drawing/2014/main" id="{CD7DAA2E-2883-50AB-45DC-6BD0E84188A3}"/>
                </a:ext>
              </a:extLst>
            </p:cNvPr>
            <p:cNvSpPr>
              <a:spLocks/>
            </p:cNvSpPr>
            <p:nvPr/>
          </p:nvSpPr>
          <p:spPr bwMode="auto">
            <a:xfrm>
              <a:off x="8915174" y="3383228"/>
              <a:ext cx="156940" cy="112138"/>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80" name="Freeform 697">
              <a:extLst>
                <a:ext uri="{FF2B5EF4-FFF2-40B4-BE49-F238E27FC236}">
                  <a16:creationId xmlns:a16="http://schemas.microsoft.com/office/drawing/2014/main" id="{0A52FA81-0640-9B00-0EDC-34EB8A60F647}"/>
                </a:ext>
              </a:extLst>
            </p:cNvPr>
            <p:cNvSpPr>
              <a:spLocks/>
            </p:cNvSpPr>
            <p:nvPr/>
          </p:nvSpPr>
          <p:spPr bwMode="auto">
            <a:xfrm>
              <a:off x="8789086" y="3479752"/>
              <a:ext cx="325956" cy="308026"/>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81" name="Freeform 698">
              <a:extLst>
                <a:ext uri="{FF2B5EF4-FFF2-40B4-BE49-F238E27FC236}">
                  <a16:creationId xmlns:a16="http://schemas.microsoft.com/office/drawing/2014/main" id="{BCD7F11E-9F00-103E-C4CC-B0468AB794C1}"/>
                </a:ext>
              </a:extLst>
            </p:cNvPr>
            <p:cNvSpPr>
              <a:spLocks/>
            </p:cNvSpPr>
            <p:nvPr/>
          </p:nvSpPr>
          <p:spPr bwMode="auto">
            <a:xfrm>
              <a:off x="8772989" y="3441427"/>
              <a:ext cx="295103" cy="221437"/>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82" name="Freeform 699">
              <a:extLst>
                <a:ext uri="{FF2B5EF4-FFF2-40B4-BE49-F238E27FC236}">
                  <a16:creationId xmlns:a16="http://schemas.microsoft.com/office/drawing/2014/main" id="{F0F9619A-9823-DFD9-B685-B8A50DAFF083}"/>
                </a:ext>
              </a:extLst>
            </p:cNvPr>
            <p:cNvSpPr>
              <a:spLocks/>
            </p:cNvSpPr>
            <p:nvPr/>
          </p:nvSpPr>
          <p:spPr bwMode="auto">
            <a:xfrm>
              <a:off x="8746161" y="3262573"/>
              <a:ext cx="10731" cy="17034"/>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83" name="Freeform 700">
              <a:extLst>
                <a:ext uri="{FF2B5EF4-FFF2-40B4-BE49-F238E27FC236}">
                  <a16:creationId xmlns:a16="http://schemas.microsoft.com/office/drawing/2014/main" id="{4C53A66E-6AFB-F1FF-6D4D-1856A33EA368}"/>
                </a:ext>
              </a:extLst>
            </p:cNvPr>
            <p:cNvSpPr>
              <a:spLocks/>
            </p:cNvSpPr>
            <p:nvPr/>
          </p:nvSpPr>
          <p:spPr bwMode="auto">
            <a:xfrm>
              <a:off x="8498006" y="2999972"/>
              <a:ext cx="798119" cy="404550"/>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84" name="Freeform 701">
              <a:extLst>
                <a:ext uri="{FF2B5EF4-FFF2-40B4-BE49-F238E27FC236}">
                  <a16:creationId xmlns:a16="http://schemas.microsoft.com/office/drawing/2014/main" id="{ADF38B10-F58D-AEFB-F6CA-35467039A242}"/>
                </a:ext>
              </a:extLst>
            </p:cNvPr>
            <p:cNvSpPr>
              <a:spLocks/>
            </p:cNvSpPr>
            <p:nvPr/>
          </p:nvSpPr>
          <p:spPr bwMode="auto">
            <a:xfrm>
              <a:off x="8929930" y="3503883"/>
              <a:ext cx="551305" cy="621728"/>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85" name="Freeform 702">
              <a:extLst>
                <a:ext uri="{FF2B5EF4-FFF2-40B4-BE49-F238E27FC236}">
                  <a16:creationId xmlns:a16="http://schemas.microsoft.com/office/drawing/2014/main" id="{F2A0D451-CBAD-E43D-A1A8-20C4C086C6D3}"/>
                </a:ext>
              </a:extLst>
            </p:cNvPr>
            <p:cNvSpPr>
              <a:spLocks/>
            </p:cNvSpPr>
            <p:nvPr/>
          </p:nvSpPr>
          <p:spPr bwMode="auto">
            <a:xfrm>
              <a:off x="9383314" y="3675639"/>
              <a:ext cx="160965" cy="408808"/>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86" name="Freeform 703">
              <a:extLst>
                <a:ext uri="{FF2B5EF4-FFF2-40B4-BE49-F238E27FC236}">
                  <a16:creationId xmlns:a16="http://schemas.microsoft.com/office/drawing/2014/main" id="{09E112A4-1787-499E-49B8-39A5F58885EF}"/>
                </a:ext>
              </a:extLst>
            </p:cNvPr>
            <p:cNvSpPr>
              <a:spLocks/>
            </p:cNvSpPr>
            <p:nvPr/>
          </p:nvSpPr>
          <p:spPr bwMode="auto">
            <a:xfrm>
              <a:off x="9308197" y="3725320"/>
              <a:ext cx="89873" cy="116397"/>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87" name="Freeform 704">
              <a:extLst>
                <a:ext uri="{FF2B5EF4-FFF2-40B4-BE49-F238E27FC236}">
                  <a16:creationId xmlns:a16="http://schemas.microsoft.com/office/drawing/2014/main" id="{975D53CB-B060-A6A5-1F71-0E5F399BFB8B}"/>
                </a:ext>
              </a:extLst>
            </p:cNvPr>
            <p:cNvSpPr>
              <a:spLocks/>
            </p:cNvSpPr>
            <p:nvPr/>
          </p:nvSpPr>
          <p:spPr bwMode="auto">
            <a:xfrm>
              <a:off x="9477210" y="3854492"/>
              <a:ext cx="164990" cy="320801"/>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88" name="Freeform 705">
              <a:extLst>
                <a:ext uri="{FF2B5EF4-FFF2-40B4-BE49-F238E27FC236}">
                  <a16:creationId xmlns:a16="http://schemas.microsoft.com/office/drawing/2014/main" id="{51FDDAF9-0229-B6F7-C1FE-A4C8C44A412E}"/>
                </a:ext>
              </a:extLst>
            </p:cNvPr>
            <p:cNvSpPr>
              <a:spLocks/>
            </p:cNvSpPr>
            <p:nvPr/>
          </p:nvSpPr>
          <p:spPr bwMode="auto">
            <a:xfrm>
              <a:off x="9567083" y="3787777"/>
              <a:ext cx="150234" cy="325060"/>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89" name="Freeform 706">
              <a:extLst>
                <a:ext uri="{FF2B5EF4-FFF2-40B4-BE49-F238E27FC236}">
                  <a16:creationId xmlns:a16="http://schemas.microsoft.com/office/drawing/2014/main" id="{7A015F48-5C66-7286-B4AE-7D3571040215}"/>
                </a:ext>
              </a:extLst>
            </p:cNvPr>
            <p:cNvSpPr>
              <a:spLocks/>
            </p:cNvSpPr>
            <p:nvPr/>
          </p:nvSpPr>
          <p:spPr bwMode="auto">
            <a:xfrm>
              <a:off x="9532207" y="3813328"/>
              <a:ext cx="144869" cy="187370"/>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90" name="Freeform 709">
              <a:extLst>
                <a:ext uri="{FF2B5EF4-FFF2-40B4-BE49-F238E27FC236}">
                  <a16:creationId xmlns:a16="http://schemas.microsoft.com/office/drawing/2014/main" id="{48B08CE8-9DA3-C319-9BCC-DCD13BE1C5C6}"/>
                </a:ext>
              </a:extLst>
            </p:cNvPr>
            <p:cNvSpPr>
              <a:spLocks/>
            </p:cNvSpPr>
            <p:nvPr/>
          </p:nvSpPr>
          <p:spPr bwMode="auto">
            <a:xfrm>
              <a:off x="9701221" y="4192327"/>
              <a:ext cx="201206" cy="187370"/>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91" name="Freeform 710">
              <a:extLst>
                <a:ext uri="{FF2B5EF4-FFF2-40B4-BE49-F238E27FC236}">
                  <a16:creationId xmlns:a16="http://schemas.microsoft.com/office/drawing/2014/main" id="{91EFF833-B321-2568-D775-C0E32942A1E2}"/>
                </a:ext>
              </a:extLst>
            </p:cNvPr>
            <p:cNvSpPr>
              <a:spLocks/>
            </p:cNvSpPr>
            <p:nvPr/>
          </p:nvSpPr>
          <p:spPr bwMode="auto">
            <a:xfrm>
              <a:off x="9713292" y="4142645"/>
              <a:ext cx="193159" cy="133431"/>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92" name="Freeform 711">
              <a:extLst>
                <a:ext uri="{FF2B5EF4-FFF2-40B4-BE49-F238E27FC236}">
                  <a16:creationId xmlns:a16="http://schemas.microsoft.com/office/drawing/2014/main" id="{F6B00977-7C36-1EEE-6323-005C11ADD871}"/>
                </a:ext>
              </a:extLst>
            </p:cNvPr>
            <p:cNvSpPr>
              <a:spLocks/>
            </p:cNvSpPr>
            <p:nvPr/>
          </p:nvSpPr>
          <p:spPr bwMode="auto">
            <a:xfrm>
              <a:off x="9320270" y="3679897"/>
              <a:ext cx="67069" cy="41164"/>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93" name="Freeform 712">
              <a:extLst>
                <a:ext uri="{FF2B5EF4-FFF2-40B4-BE49-F238E27FC236}">
                  <a16:creationId xmlns:a16="http://schemas.microsoft.com/office/drawing/2014/main" id="{5AF85AFD-1C85-AFEA-7073-84D42788A422}"/>
                </a:ext>
              </a:extLst>
            </p:cNvPr>
            <p:cNvSpPr>
              <a:spLocks/>
            </p:cNvSpPr>
            <p:nvPr/>
          </p:nvSpPr>
          <p:spPr bwMode="auto">
            <a:xfrm>
              <a:off x="9166012" y="3633056"/>
              <a:ext cx="146209" cy="96523"/>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94" name="Freeform 713">
              <a:extLst>
                <a:ext uri="{FF2B5EF4-FFF2-40B4-BE49-F238E27FC236}">
                  <a16:creationId xmlns:a16="http://schemas.microsoft.com/office/drawing/2014/main" id="{0497C5CB-7E8E-9F4B-CC37-ACD75D678533}"/>
                </a:ext>
              </a:extLst>
            </p:cNvPr>
            <p:cNvSpPr>
              <a:spLocks/>
            </p:cNvSpPr>
            <p:nvPr/>
          </p:nvSpPr>
          <p:spPr bwMode="auto">
            <a:xfrm>
              <a:off x="9571107" y="3983664"/>
              <a:ext cx="109992" cy="96523"/>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95" name="Freeform 714">
              <a:extLst>
                <a:ext uri="{FF2B5EF4-FFF2-40B4-BE49-F238E27FC236}">
                  <a16:creationId xmlns:a16="http://schemas.microsoft.com/office/drawing/2014/main" id="{DD98EDD2-E5EB-3055-80AE-02723711866C}"/>
                </a:ext>
              </a:extLst>
            </p:cNvPr>
            <p:cNvSpPr>
              <a:spLocks/>
            </p:cNvSpPr>
            <p:nvPr/>
          </p:nvSpPr>
          <p:spPr bwMode="auto">
            <a:xfrm>
              <a:off x="9528182" y="4154000"/>
              <a:ext cx="87189" cy="109300"/>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96" name="Freeform 715">
              <a:extLst>
                <a:ext uri="{FF2B5EF4-FFF2-40B4-BE49-F238E27FC236}">
                  <a16:creationId xmlns:a16="http://schemas.microsoft.com/office/drawing/2014/main" id="{39939914-0B90-5802-391B-FB4921E73D8B}"/>
                </a:ext>
              </a:extLst>
            </p:cNvPr>
            <p:cNvSpPr>
              <a:spLocks/>
            </p:cNvSpPr>
            <p:nvPr/>
          </p:nvSpPr>
          <p:spPr bwMode="auto">
            <a:xfrm>
              <a:off x="9037239" y="3049652"/>
              <a:ext cx="1179070" cy="813357"/>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97" name="Freeform 716">
              <a:extLst>
                <a:ext uri="{FF2B5EF4-FFF2-40B4-BE49-F238E27FC236}">
                  <a16:creationId xmlns:a16="http://schemas.microsoft.com/office/drawing/2014/main" id="{AEF89C10-A3A5-7809-334A-76E67B1B7C27}"/>
                </a:ext>
              </a:extLst>
            </p:cNvPr>
            <p:cNvSpPr>
              <a:spLocks/>
            </p:cNvSpPr>
            <p:nvPr/>
          </p:nvSpPr>
          <p:spPr bwMode="auto">
            <a:xfrm>
              <a:off x="9308197" y="3090818"/>
              <a:ext cx="617032" cy="283893"/>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98" name="Freeform 717">
              <a:extLst>
                <a:ext uri="{FF2B5EF4-FFF2-40B4-BE49-F238E27FC236}">
                  <a16:creationId xmlns:a16="http://schemas.microsoft.com/office/drawing/2014/main" id="{54AA7627-1BCA-0C49-8428-F3E4325DB7F8}"/>
                </a:ext>
              </a:extLst>
            </p:cNvPr>
            <p:cNvSpPr>
              <a:spLocks/>
            </p:cNvSpPr>
            <p:nvPr/>
          </p:nvSpPr>
          <p:spPr bwMode="auto">
            <a:xfrm>
              <a:off x="7821953" y="2545740"/>
              <a:ext cx="246813" cy="449974"/>
            </a:xfrm>
            <a:custGeom>
              <a:avLst/>
              <a:gdLst>
                <a:gd name="T0" fmla="*/ 61 w 63"/>
                <a:gd name="T1" fmla="*/ 25 h 108"/>
                <a:gd name="T2" fmla="*/ 61 w 63"/>
                <a:gd name="T3" fmla="*/ 20 h 108"/>
                <a:gd name="T4" fmla="*/ 61 w 63"/>
                <a:gd name="T5" fmla="*/ 16 h 108"/>
                <a:gd name="T6" fmla="*/ 60 w 63"/>
                <a:gd name="T7" fmla="*/ 13 h 108"/>
                <a:gd name="T8" fmla="*/ 60 w 63"/>
                <a:gd name="T9" fmla="*/ 11 h 108"/>
                <a:gd name="T10" fmla="*/ 57 w 63"/>
                <a:gd name="T11" fmla="*/ 7 h 108"/>
                <a:gd name="T12" fmla="*/ 51 w 63"/>
                <a:gd name="T13" fmla="*/ 5 h 108"/>
                <a:gd name="T14" fmla="*/ 44 w 63"/>
                <a:gd name="T15" fmla="*/ 1 h 108"/>
                <a:gd name="T16" fmla="*/ 44 w 63"/>
                <a:gd name="T17" fmla="*/ 5 h 108"/>
                <a:gd name="T18" fmla="*/ 34 w 63"/>
                <a:gd name="T19" fmla="*/ 5 h 108"/>
                <a:gd name="T20" fmla="*/ 34 w 63"/>
                <a:gd name="T21" fmla="*/ 10 h 108"/>
                <a:gd name="T22" fmla="*/ 29 w 63"/>
                <a:gd name="T23" fmla="*/ 10 h 108"/>
                <a:gd name="T24" fmla="*/ 27 w 63"/>
                <a:gd name="T25" fmla="*/ 12 h 108"/>
                <a:gd name="T26" fmla="*/ 25 w 63"/>
                <a:gd name="T27" fmla="*/ 15 h 108"/>
                <a:gd name="T28" fmla="*/ 25 w 63"/>
                <a:gd name="T29" fmla="*/ 18 h 108"/>
                <a:gd name="T30" fmla="*/ 24 w 63"/>
                <a:gd name="T31" fmla="*/ 20 h 108"/>
                <a:gd name="T32" fmla="*/ 20 w 63"/>
                <a:gd name="T33" fmla="*/ 25 h 108"/>
                <a:gd name="T34" fmla="*/ 17 w 63"/>
                <a:gd name="T35" fmla="*/ 27 h 108"/>
                <a:gd name="T36" fmla="*/ 16 w 63"/>
                <a:gd name="T37" fmla="*/ 33 h 108"/>
                <a:gd name="T38" fmla="*/ 13 w 63"/>
                <a:gd name="T39" fmla="*/ 38 h 108"/>
                <a:gd name="T40" fmla="*/ 15 w 63"/>
                <a:gd name="T41" fmla="*/ 42 h 108"/>
                <a:gd name="T42" fmla="*/ 9 w 63"/>
                <a:gd name="T43" fmla="*/ 44 h 108"/>
                <a:gd name="T44" fmla="*/ 5 w 63"/>
                <a:gd name="T45" fmla="*/ 51 h 108"/>
                <a:gd name="T46" fmla="*/ 6 w 63"/>
                <a:gd name="T47" fmla="*/ 57 h 108"/>
                <a:gd name="T48" fmla="*/ 8 w 63"/>
                <a:gd name="T49" fmla="*/ 63 h 108"/>
                <a:gd name="T50" fmla="*/ 7 w 63"/>
                <a:gd name="T51" fmla="*/ 67 h 108"/>
                <a:gd name="T52" fmla="*/ 7 w 63"/>
                <a:gd name="T53" fmla="*/ 74 h 108"/>
                <a:gd name="T54" fmla="*/ 4 w 63"/>
                <a:gd name="T55" fmla="*/ 78 h 108"/>
                <a:gd name="T56" fmla="*/ 3 w 63"/>
                <a:gd name="T57" fmla="*/ 83 h 108"/>
                <a:gd name="T58" fmla="*/ 0 w 63"/>
                <a:gd name="T59" fmla="*/ 82 h 108"/>
                <a:gd name="T60" fmla="*/ 4 w 63"/>
                <a:gd name="T61" fmla="*/ 90 h 108"/>
                <a:gd name="T62" fmla="*/ 7 w 63"/>
                <a:gd name="T63" fmla="*/ 97 h 108"/>
                <a:gd name="T64" fmla="*/ 8 w 63"/>
                <a:gd name="T65" fmla="*/ 102 h 108"/>
                <a:gd name="T66" fmla="*/ 10 w 63"/>
                <a:gd name="T67" fmla="*/ 107 h 108"/>
                <a:gd name="T68" fmla="*/ 14 w 63"/>
                <a:gd name="T69" fmla="*/ 108 h 108"/>
                <a:gd name="T70" fmla="*/ 15 w 63"/>
                <a:gd name="T71" fmla="*/ 105 h 108"/>
                <a:gd name="T72" fmla="*/ 24 w 63"/>
                <a:gd name="T73" fmla="*/ 101 h 108"/>
                <a:gd name="T74" fmla="*/ 27 w 63"/>
                <a:gd name="T75" fmla="*/ 92 h 108"/>
                <a:gd name="T76" fmla="*/ 26 w 63"/>
                <a:gd name="T77" fmla="*/ 87 h 108"/>
                <a:gd name="T78" fmla="*/ 28 w 63"/>
                <a:gd name="T79" fmla="*/ 84 h 108"/>
                <a:gd name="T80" fmla="*/ 32 w 63"/>
                <a:gd name="T81" fmla="*/ 82 h 108"/>
                <a:gd name="T82" fmla="*/ 32 w 63"/>
                <a:gd name="T83" fmla="*/ 81 h 108"/>
                <a:gd name="T84" fmla="*/ 35 w 63"/>
                <a:gd name="T85" fmla="*/ 80 h 108"/>
                <a:gd name="T86" fmla="*/ 34 w 63"/>
                <a:gd name="T87" fmla="*/ 78 h 108"/>
                <a:gd name="T88" fmla="*/ 36 w 63"/>
                <a:gd name="T89" fmla="*/ 77 h 108"/>
                <a:gd name="T90" fmla="*/ 35 w 63"/>
                <a:gd name="T91" fmla="*/ 73 h 108"/>
                <a:gd name="T92" fmla="*/ 29 w 63"/>
                <a:gd name="T93" fmla="*/ 66 h 108"/>
                <a:gd name="T94" fmla="*/ 30 w 63"/>
                <a:gd name="T95" fmla="*/ 60 h 108"/>
                <a:gd name="T96" fmla="*/ 30 w 63"/>
                <a:gd name="T97" fmla="*/ 56 h 108"/>
                <a:gd name="T98" fmla="*/ 33 w 63"/>
                <a:gd name="T99" fmla="*/ 53 h 108"/>
                <a:gd name="T100" fmla="*/ 39 w 63"/>
                <a:gd name="T101" fmla="*/ 48 h 108"/>
                <a:gd name="T102" fmla="*/ 49 w 63"/>
                <a:gd name="T103" fmla="*/ 41 h 108"/>
                <a:gd name="T104" fmla="*/ 50 w 63"/>
                <a:gd name="T105" fmla="*/ 35 h 108"/>
                <a:gd name="T106" fmla="*/ 50 w 63"/>
                <a:gd name="T107" fmla="*/ 32 h 108"/>
                <a:gd name="T108" fmla="*/ 54 w 63"/>
                <a:gd name="T109" fmla="*/ 30 h 108"/>
                <a:gd name="T110" fmla="*/ 58 w 63"/>
                <a:gd name="T111" fmla="*/ 29 h 108"/>
                <a:gd name="T112" fmla="*/ 60 w 63"/>
                <a:gd name="T113" fmla="*/ 28 h 108"/>
                <a:gd name="T114" fmla="*/ 63 w 63"/>
                <a:gd name="T115" fmla="*/ 28 h 108"/>
                <a:gd name="T116" fmla="*/ 61 w 63"/>
                <a:gd name="T117" fmla="*/ 25 h 108"/>
                <a:gd name="T118" fmla="*/ 61 w 63"/>
                <a:gd name="T119"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108">
                  <a:moveTo>
                    <a:pt x="61" y="25"/>
                  </a:moveTo>
                  <a:cubicBezTo>
                    <a:pt x="60" y="24"/>
                    <a:pt x="62" y="22"/>
                    <a:pt x="61" y="20"/>
                  </a:cubicBezTo>
                  <a:cubicBezTo>
                    <a:pt x="60" y="18"/>
                    <a:pt x="61" y="18"/>
                    <a:pt x="61" y="16"/>
                  </a:cubicBezTo>
                  <a:cubicBezTo>
                    <a:pt x="61" y="15"/>
                    <a:pt x="60" y="14"/>
                    <a:pt x="60" y="13"/>
                  </a:cubicBezTo>
                  <a:cubicBezTo>
                    <a:pt x="59" y="12"/>
                    <a:pt x="60" y="12"/>
                    <a:pt x="60" y="11"/>
                  </a:cubicBezTo>
                  <a:cubicBezTo>
                    <a:pt x="59" y="9"/>
                    <a:pt x="59" y="8"/>
                    <a:pt x="57" y="7"/>
                  </a:cubicBezTo>
                  <a:cubicBezTo>
                    <a:pt x="55" y="6"/>
                    <a:pt x="53" y="6"/>
                    <a:pt x="51" y="5"/>
                  </a:cubicBezTo>
                  <a:cubicBezTo>
                    <a:pt x="49" y="3"/>
                    <a:pt x="47" y="0"/>
                    <a:pt x="44" y="1"/>
                  </a:cubicBezTo>
                  <a:cubicBezTo>
                    <a:pt x="43" y="1"/>
                    <a:pt x="44" y="4"/>
                    <a:pt x="44" y="5"/>
                  </a:cubicBezTo>
                  <a:cubicBezTo>
                    <a:pt x="43" y="8"/>
                    <a:pt x="37" y="6"/>
                    <a:pt x="34" y="5"/>
                  </a:cubicBezTo>
                  <a:cubicBezTo>
                    <a:pt x="34" y="7"/>
                    <a:pt x="34" y="8"/>
                    <a:pt x="34" y="10"/>
                  </a:cubicBezTo>
                  <a:cubicBezTo>
                    <a:pt x="33" y="10"/>
                    <a:pt x="31" y="9"/>
                    <a:pt x="29" y="10"/>
                  </a:cubicBezTo>
                  <a:cubicBezTo>
                    <a:pt x="28" y="10"/>
                    <a:pt x="28" y="11"/>
                    <a:pt x="27" y="12"/>
                  </a:cubicBezTo>
                  <a:cubicBezTo>
                    <a:pt x="27" y="13"/>
                    <a:pt x="25" y="14"/>
                    <a:pt x="25" y="15"/>
                  </a:cubicBezTo>
                  <a:cubicBezTo>
                    <a:pt x="24" y="16"/>
                    <a:pt x="26" y="18"/>
                    <a:pt x="25" y="18"/>
                  </a:cubicBezTo>
                  <a:cubicBezTo>
                    <a:pt x="25" y="19"/>
                    <a:pt x="24" y="19"/>
                    <a:pt x="24" y="20"/>
                  </a:cubicBezTo>
                  <a:cubicBezTo>
                    <a:pt x="22" y="21"/>
                    <a:pt x="20" y="23"/>
                    <a:pt x="20" y="25"/>
                  </a:cubicBezTo>
                  <a:cubicBezTo>
                    <a:pt x="20" y="27"/>
                    <a:pt x="18" y="25"/>
                    <a:pt x="17" y="27"/>
                  </a:cubicBezTo>
                  <a:cubicBezTo>
                    <a:pt x="17" y="29"/>
                    <a:pt x="17" y="31"/>
                    <a:pt x="16" y="33"/>
                  </a:cubicBezTo>
                  <a:cubicBezTo>
                    <a:pt x="16" y="35"/>
                    <a:pt x="13" y="36"/>
                    <a:pt x="13" y="38"/>
                  </a:cubicBezTo>
                  <a:cubicBezTo>
                    <a:pt x="13" y="39"/>
                    <a:pt x="16" y="41"/>
                    <a:pt x="15" y="42"/>
                  </a:cubicBezTo>
                  <a:cubicBezTo>
                    <a:pt x="13" y="44"/>
                    <a:pt x="11" y="43"/>
                    <a:pt x="9" y="44"/>
                  </a:cubicBezTo>
                  <a:cubicBezTo>
                    <a:pt x="6" y="45"/>
                    <a:pt x="5" y="48"/>
                    <a:pt x="5" y="51"/>
                  </a:cubicBezTo>
                  <a:cubicBezTo>
                    <a:pt x="6" y="53"/>
                    <a:pt x="6" y="55"/>
                    <a:pt x="6" y="57"/>
                  </a:cubicBezTo>
                  <a:cubicBezTo>
                    <a:pt x="6" y="60"/>
                    <a:pt x="4" y="61"/>
                    <a:pt x="8" y="63"/>
                  </a:cubicBezTo>
                  <a:cubicBezTo>
                    <a:pt x="10" y="65"/>
                    <a:pt x="9" y="66"/>
                    <a:pt x="7" y="67"/>
                  </a:cubicBezTo>
                  <a:cubicBezTo>
                    <a:pt x="6" y="68"/>
                    <a:pt x="8" y="72"/>
                    <a:pt x="7" y="74"/>
                  </a:cubicBezTo>
                  <a:cubicBezTo>
                    <a:pt x="7" y="76"/>
                    <a:pt x="4" y="76"/>
                    <a:pt x="4" y="78"/>
                  </a:cubicBezTo>
                  <a:cubicBezTo>
                    <a:pt x="4" y="79"/>
                    <a:pt x="4" y="83"/>
                    <a:pt x="3" y="83"/>
                  </a:cubicBezTo>
                  <a:cubicBezTo>
                    <a:pt x="3" y="83"/>
                    <a:pt x="1" y="82"/>
                    <a:pt x="0" y="82"/>
                  </a:cubicBezTo>
                  <a:cubicBezTo>
                    <a:pt x="0" y="86"/>
                    <a:pt x="4" y="87"/>
                    <a:pt x="4" y="90"/>
                  </a:cubicBezTo>
                  <a:cubicBezTo>
                    <a:pt x="3" y="91"/>
                    <a:pt x="6" y="96"/>
                    <a:pt x="7" y="97"/>
                  </a:cubicBezTo>
                  <a:cubicBezTo>
                    <a:pt x="9" y="99"/>
                    <a:pt x="8" y="100"/>
                    <a:pt x="8" y="102"/>
                  </a:cubicBezTo>
                  <a:cubicBezTo>
                    <a:pt x="8" y="103"/>
                    <a:pt x="10" y="105"/>
                    <a:pt x="10" y="107"/>
                  </a:cubicBezTo>
                  <a:cubicBezTo>
                    <a:pt x="9" y="108"/>
                    <a:pt x="13" y="107"/>
                    <a:pt x="14" y="108"/>
                  </a:cubicBezTo>
                  <a:cubicBezTo>
                    <a:pt x="16" y="108"/>
                    <a:pt x="15" y="107"/>
                    <a:pt x="15" y="105"/>
                  </a:cubicBezTo>
                  <a:cubicBezTo>
                    <a:pt x="15" y="100"/>
                    <a:pt x="23" y="104"/>
                    <a:pt x="24" y="101"/>
                  </a:cubicBezTo>
                  <a:cubicBezTo>
                    <a:pt x="25" y="98"/>
                    <a:pt x="26" y="95"/>
                    <a:pt x="27" y="92"/>
                  </a:cubicBezTo>
                  <a:cubicBezTo>
                    <a:pt x="27" y="90"/>
                    <a:pt x="27" y="88"/>
                    <a:pt x="26" y="87"/>
                  </a:cubicBezTo>
                  <a:cubicBezTo>
                    <a:pt x="25" y="85"/>
                    <a:pt x="26" y="85"/>
                    <a:pt x="28" y="84"/>
                  </a:cubicBezTo>
                  <a:cubicBezTo>
                    <a:pt x="29" y="84"/>
                    <a:pt x="32" y="83"/>
                    <a:pt x="32" y="82"/>
                  </a:cubicBezTo>
                  <a:cubicBezTo>
                    <a:pt x="32" y="82"/>
                    <a:pt x="32" y="81"/>
                    <a:pt x="32" y="81"/>
                  </a:cubicBezTo>
                  <a:cubicBezTo>
                    <a:pt x="33" y="81"/>
                    <a:pt x="35" y="81"/>
                    <a:pt x="35" y="80"/>
                  </a:cubicBezTo>
                  <a:cubicBezTo>
                    <a:pt x="35" y="79"/>
                    <a:pt x="34" y="79"/>
                    <a:pt x="34" y="78"/>
                  </a:cubicBezTo>
                  <a:cubicBezTo>
                    <a:pt x="35" y="78"/>
                    <a:pt x="36" y="77"/>
                    <a:pt x="36" y="77"/>
                  </a:cubicBezTo>
                  <a:cubicBezTo>
                    <a:pt x="38" y="75"/>
                    <a:pt x="37" y="74"/>
                    <a:pt x="35" y="73"/>
                  </a:cubicBezTo>
                  <a:cubicBezTo>
                    <a:pt x="33" y="71"/>
                    <a:pt x="29" y="70"/>
                    <a:pt x="29" y="66"/>
                  </a:cubicBezTo>
                  <a:cubicBezTo>
                    <a:pt x="29" y="64"/>
                    <a:pt x="29" y="62"/>
                    <a:pt x="30" y="60"/>
                  </a:cubicBezTo>
                  <a:cubicBezTo>
                    <a:pt x="31" y="58"/>
                    <a:pt x="31" y="58"/>
                    <a:pt x="30" y="56"/>
                  </a:cubicBezTo>
                  <a:cubicBezTo>
                    <a:pt x="29" y="56"/>
                    <a:pt x="33" y="53"/>
                    <a:pt x="33" y="53"/>
                  </a:cubicBezTo>
                  <a:cubicBezTo>
                    <a:pt x="35" y="51"/>
                    <a:pt x="36" y="49"/>
                    <a:pt x="39" y="48"/>
                  </a:cubicBezTo>
                  <a:cubicBezTo>
                    <a:pt x="42" y="47"/>
                    <a:pt x="47" y="44"/>
                    <a:pt x="49" y="41"/>
                  </a:cubicBezTo>
                  <a:cubicBezTo>
                    <a:pt x="51" y="38"/>
                    <a:pt x="46" y="36"/>
                    <a:pt x="50" y="35"/>
                  </a:cubicBezTo>
                  <a:cubicBezTo>
                    <a:pt x="52" y="34"/>
                    <a:pt x="51" y="34"/>
                    <a:pt x="50" y="32"/>
                  </a:cubicBezTo>
                  <a:cubicBezTo>
                    <a:pt x="50" y="31"/>
                    <a:pt x="53" y="30"/>
                    <a:pt x="54" y="30"/>
                  </a:cubicBezTo>
                  <a:cubicBezTo>
                    <a:pt x="56" y="28"/>
                    <a:pt x="57" y="27"/>
                    <a:pt x="58" y="29"/>
                  </a:cubicBezTo>
                  <a:cubicBezTo>
                    <a:pt x="59" y="29"/>
                    <a:pt x="60" y="28"/>
                    <a:pt x="60" y="28"/>
                  </a:cubicBezTo>
                  <a:cubicBezTo>
                    <a:pt x="61" y="28"/>
                    <a:pt x="62" y="28"/>
                    <a:pt x="63" y="28"/>
                  </a:cubicBezTo>
                  <a:cubicBezTo>
                    <a:pt x="63" y="27"/>
                    <a:pt x="62" y="27"/>
                    <a:pt x="61" y="25"/>
                  </a:cubicBezTo>
                  <a:cubicBezTo>
                    <a:pt x="60" y="24"/>
                    <a:pt x="61" y="26"/>
                    <a:pt x="61" y="2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99" name="Freeform 718">
              <a:extLst>
                <a:ext uri="{FF2B5EF4-FFF2-40B4-BE49-F238E27FC236}">
                  <a16:creationId xmlns:a16="http://schemas.microsoft.com/office/drawing/2014/main" id="{EA8717F3-5B19-1FFB-57E8-091CFF603C20}"/>
                </a:ext>
              </a:extLst>
            </p:cNvPr>
            <p:cNvSpPr>
              <a:spLocks/>
            </p:cNvSpPr>
            <p:nvPr/>
          </p:nvSpPr>
          <p:spPr bwMode="auto">
            <a:xfrm>
              <a:off x="8003040" y="2511673"/>
              <a:ext cx="211938" cy="350610"/>
            </a:xfrm>
            <a:custGeom>
              <a:avLst/>
              <a:gdLst>
                <a:gd name="T0" fmla="*/ 53 w 54"/>
                <a:gd name="T1" fmla="*/ 59 h 84"/>
                <a:gd name="T2" fmla="*/ 47 w 54"/>
                <a:gd name="T3" fmla="*/ 55 h 84"/>
                <a:gd name="T4" fmla="*/ 49 w 54"/>
                <a:gd name="T5" fmla="*/ 51 h 84"/>
                <a:gd name="T6" fmla="*/ 44 w 54"/>
                <a:gd name="T7" fmla="*/ 44 h 84"/>
                <a:gd name="T8" fmla="*/ 46 w 54"/>
                <a:gd name="T9" fmla="*/ 43 h 84"/>
                <a:gd name="T10" fmla="*/ 44 w 54"/>
                <a:gd name="T11" fmla="*/ 38 h 84"/>
                <a:gd name="T12" fmla="*/ 45 w 54"/>
                <a:gd name="T13" fmla="*/ 36 h 84"/>
                <a:gd name="T14" fmla="*/ 44 w 54"/>
                <a:gd name="T15" fmla="*/ 32 h 84"/>
                <a:gd name="T16" fmla="*/ 42 w 54"/>
                <a:gd name="T17" fmla="*/ 26 h 84"/>
                <a:gd name="T18" fmla="*/ 45 w 54"/>
                <a:gd name="T19" fmla="*/ 23 h 84"/>
                <a:gd name="T20" fmla="*/ 44 w 54"/>
                <a:gd name="T21" fmla="*/ 19 h 84"/>
                <a:gd name="T22" fmla="*/ 38 w 54"/>
                <a:gd name="T23" fmla="*/ 13 h 84"/>
                <a:gd name="T24" fmla="*/ 40 w 54"/>
                <a:gd name="T25" fmla="*/ 12 h 84"/>
                <a:gd name="T26" fmla="*/ 39 w 54"/>
                <a:gd name="T27" fmla="*/ 10 h 84"/>
                <a:gd name="T28" fmla="*/ 41 w 54"/>
                <a:gd name="T29" fmla="*/ 3 h 84"/>
                <a:gd name="T30" fmla="*/ 37 w 54"/>
                <a:gd name="T31" fmla="*/ 1 h 84"/>
                <a:gd name="T32" fmla="*/ 34 w 54"/>
                <a:gd name="T33" fmla="*/ 0 h 84"/>
                <a:gd name="T34" fmla="*/ 29 w 54"/>
                <a:gd name="T35" fmla="*/ 1 h 84"/>
                <a:gd name="T36" fmla="*/ 25 w 54"/>
                <a:gd name="T37" fmla="*/ 5 h 84"/>
                <a:gd name="T38" fmla="*/ 24 w 54"/>
                <a:gd name="T39" fmla="*/ 10 h 84"/>
                <a:gd name="T40" fmla="*/ 21 w 54"/>
                <a:gd name="T41" fmla="*/ 13 h 84"/>
                <a:gd name="T42" fmla="*/ 17 w 54"/>
                <a:gd name="T43" fmla="*/ 11 h 84"/>
                <a:gd name="T44" fmla="*/ 14 w 54"/>
                <a:gd name="T45" fmla="*/ 12 h 84"/>
                <a:gd name="T46" fmla="*/ 7 w 54"/>
                <a:gd name="T47" fmla="*/ 10 h 84"/>
                <a:gd name="T48" fmla="*/ 4 w 54"/>
                <a:gd name="T49" fmla="*/ 7 h 84"/>
                <a:gd name="T50" fmla="*/ 0 w 54"/>
                <a:gd name="T51" fmla="*/ 9 h 84"/>
                <a:gd name="T52" fmla="*/ 8 w 54"/>
                <a:gd name="T53" fmla="*/ 14 h 84"/>
                <a:gd name="T54" fmla="*/ 12 w 54"/>
                <a:gd name="T55" fmla="*/ 16 h 84"/>
                <a:gd name="T56" fmla="*/ 14 w 54"/>
                <a:gd name="T57" fmla="*/ 19 h 84"/>
                <a:gd name="T58" fmla="*/ 14 w 54"/>
                <a:gd name="T59" fmla="*/ 21 h 84"/>
                <a:gd name="T60" fmla="*/ 15 w 54"/>
                <a:gd name="T61" fmla="*/ 24 h 84"/>
                <a:gd name="T62" fmla="*/ 15 w 54"/>
                <a:gd name="T63" fmla="*/ 27 h 84"/>
                <a:gd name="T64" fmla="*/ 16 w 54"/>
                <a:gd name="T65" fmla="*/ 29 h 84"/>
                <a:gd name="T66" fmla="*/ 15 w 54"/>
                <a:gd name="T67" fmla="*/ 33 h 84"/>
                <a:gd name="T68" fmla="*/ 17 w 54"/>
                <a:gd name="T69" fmla="*/ 36 h 84"/>
                <a:gd name="T70" fmla="*/ 21 w 54"/>
                <a:gd name="T71" fmla="*/ 38 h 84"/>
                <a:gd name="T72" fmla="*/ 22 w 54"/>
                <a:gd name="T73" fmla="*/ 41 h 84"/>
                <a:gd name="T74" fmla="*/ 23 w 54"/>
                <a:gd name="T75" fmla="*/ 44 h 84"/>
                <a:gd name="T76" fmla="*/ 20 w 54"/>
                <a:gd name="T77" fmla="*/ 44 h 84"/>
                <a:gd name="T78" fmla="*/ 16 w 54"/>
                <a:gd name="T79" fmla="*/ 49 h 84"/>
                <a:gd name="T80" fmla="*/ 13 w 54"/>
                <a:gd name="T81" fmla="*/ 51 h 84"/>
                <a:gd name="T82" fmla="*/ 10 w 54"/>
                <a:gd name="T83" fmla="*/ 54 h 84"/>
                <a:gd name="T84" fmla="*/ 4 w 54"/>
                <a:gd name="T85" fmla="*/ 57 h 84"/>
                <a:gd name="T86" fmla="*/ 2 w 54"/>
                <a:gd name="T87" fmla="*/ 62 h 84"/>
                <a:gd name="T88" fmla="*/ 4 w 54"/>
                <a:gd name="T89" fmla="*/ 67 h 84"/>
                <a:gd name="T90" fmla="*/ 4 w 54"/>
                <a:gd name="T91" fmla="*/ 73 h 84"/>
                <a:gd name="T92" fmla="*/ 4 w 54"/>
                <a:gd name="T93" fmla="*/ 78 h 84"/>
                <a:gd name="T94" fmla="*/ 7 w 54"/>
                <a:gd name="T95" fmla="*/ 80 h 84"/>
                <a:gd name="T96" fmla="*/ 5 w 54"/>
                <a:gd name="T97" fmla="*/ 81 h 84"/>
                <a:gd name="T98" fmla="*/ 8 w 54"/>
                <a:gd name="T99" fmla="*/ 79 h 84"/>
                <a:gd name="T100" fmla="*/ 8 w 54"/>
                <a:gd name="T101" fmla="*/ 83 h 84"/>
                <a:gd name="T102" fmla="*/ 11 w 54"/>
                <a:gd name="T103" fmla="*/ 80 h 84"/>
                <a:gd name="T104" fmla="*/ 11 w 54"/>
                <a:gd name="T105" fmla="*/ 83 h 84"/>
                <a:gd name="T106" fmla="*/ 23 w 54"/>
                <a:gd name="T107" fmla="*/ 80 h 84"/>
                <a:gd name="T108" fmla="*/ 36 w 54"/>
                <a:gd name="T109" fmla="*/ 78 h 84"/>
                <a:gd name="T110" fmla="*/ 46 w 54"/>
                <a:gd name="T111" fmla="*/ 68 h 84"/>
                <a:gd name="T112" fmla="*/ 53 w 54"/>
                <a:gd name="T113" fmla="*/ 59 h 84"/>
                <a:gd name="T114" fmla="*/ 53 w 54"/>
                <a:gd name="T11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84">
                  <a:moveTo>
                    <a:pt x="53" y="59"/>
                  </a:moveTo>
                  <a:cubicBezTo>
                    <a:pt x="52" y="57"/>
                    <a:pt x="49" y="56"/>
                    <a:pt x="47" y="55"/>
                  </a:cubicBezTo>
                  <a:cubicBezTo>
                    <a:pt x="44" y="53"/>
                    <a:pt x="48" y="53"/>
                    <a:pt x="49" y="51"/>
                  </a:cubicBezTo>
                  <a:cubicBezTo>
                    <a:pt x="49" y="51"/>
                    <a:pt x="45" y="45"/>
                    <a:pt x="44" y="44"/>
                  </a:cubicBezTo>
                  <a:cubicBezTo>
                    <a:pt x="44" y="44"/>
                    <a:pt x="46" y="43"/>
                    <a:pt x="46" y="43"/>
                  </a:cubicBezTo>
                  <a:cubicBezTo>
                    <a:pt x="46" y="42"/>
                    <a:pt x="44" y="39"/>
                    <a:pt x="44" y="38"/>
                  </a:cubicBezTo>
                  <a:cubicBezTo>
                    <a:pt x="44" y="37"/>
                    <a:pt x="45" y="37"/>
                    <a:pt x="45" y="36"/>
                  </a:cubicBezTo>
                  <a:cubicBezTo>
                    <a:pt x="46" y="35"/>
                    <a:pt x="44" y="33"/>
                    <a:pt x="44" y="32"/>
                  </a:cubicBezTo>
                  <a:cubicBezTo>
                    <a:pt x="42" y="30"/>
                    <a:pt x="40" y="28"/>
                    <a:pt x="42" y="26"/>
                  </a:cubicBezTo>
                  <a:cubicBezTo>
                    <a:pt x="43" y="25"/>
                    <a:pt x="45" y="24"/>
                    <a:pt x="45" y="23"/>
                  </a:cubicBezTo>
                  <a:cubicBezTo>
                    <a:pt x="46" y="21"/>
                    <a:pt x="44" y="20"/>
                    <a:pt x="44" y="19"/>
                  </a:cubicBezTo>
                  <a:cubicBezTo>
                    <a:pt x="43" y="18"/>
                    <a:pt x="36" y="15"/>
                    <a:pt x="38" y="13"/>
                  </a:cubicBezTo>
                  <a:cubicBezTo>
                    <a:pt x="38" y="13"/>
                    <a:pt x="40" y="12"/>
                    <a:pt x="40" y="12"/>
                  </a:cubicBezTo>
                  <a:cubicBezTo>
                    <a:pt x="40" y="12"/>
                    <a:pt x="37" y="10"/>
                    <a:pt x="39" y="10"/>
                  </a:cubicBezTo>
                  <a:cubicBezTo>
                    <a:pt x="42" y="10"/>
                    <a:pt x="44" y="5"/>
                    <a:pt x="41" y="3"/>
                  </a:cubicBezTo>
                  <a:cubicBezTo>
                    <a:pt x="40" y="2"/>
                    <a:pt x="38" y="2"/>
                    <a:pt x="37" y="1"/>
                  </a:cubicBezTo>
                  <a:cubicBezTo>
                    <a:pt x="36" y="0"/>
                    <a:pt x="35" y="0"/>
                    <a:pt x="34" y="0"/>
                  </a:cubicBezTo>
                  <a:cubicBezTo>
                    <a:pt x="32" y="1"/>
                    <a:pt x="31" y="0"/>
                    <a:pt x="29" y="1"/>
                  </a:cubicBezTo>
                  <a:cubicBezTo>
                    <a:pt x="28" y="2"/>
                    <a:pt x="26" y="4"/>
                    <a:pt x="25" y="5"/>
                  </a:cubicBezTo>
                  <a:cubicBezTo>
                    <a:pt x="25" y="6"/>
                    <a:pt x="25" y="10"/>
                    <a:pt x="24" y="10"/>
                  </a:cubicBezTo>
                  <a:cubicBezTo>
                    <a:pt x="23" y="11"/>
                    <a:pt x="22" y="12"/>
                    <a:pt x="21" y="13"/>
                  </a:cubicBezTo>
                  <a:cubicBezTo>
                    <a:pt x="20" y="13"/>
                    <a:pt x="18" y="11"/>
                    <a:pt x="17" y="11"/>
                  </a:cubicBezTo>
                  <a:cubicBezTo>
                    <a:pt x="16" y="11"/>
                    <a:pt x="15" y="12"/>
                    <a:pt x="14" y="12"/>
                  </a:cubicBezTo>
                  <a:cubicBezTo>
                    <a:pt x="11" y="13"/>
                    <a:pt x="9" y="12"/>
                    <a:pt x="7" y="10"/>
                  </a:cubicBezTo>
                  <a:cubicBezTo>
                    <a:pt x="7" y="9"/>
                    <a:pt x="5" y="7"/>
                    <a:pt x="4" y="7"/>
                  </a:cubicBezTo>
                  <a:cubicBezTo>
                    <a:pt x="3" y="7"/>
                    <a:pt x="1" y="9"/>
                    <a:pt x="0" y="9"/>
                  </a:cubicBezTo>
                  <a:cubicBezTo>
                    <a:pt x="2" y="11"/>
                    <a:pt x="5" y="13"/>
                    <a:pt x="8" y="14"/>
                  </a:cubicBezTo>
                  <a:cubicBezTo>
                    <a:pt x="9" y="14"/>
                    <a:pt x="11" y="15"/>
                    <a:pt x="12" y="16"/>
                  </a:cubicBezTo>
                  <a:cubicBezTo>
                    <a:pt x="13" y="17"/>
                    <a:pt x="13" y="18"/>
                    <a:pt x="14" y="19"/>
                  </a:cubicBezTo>
                  <a:cubicBezTo>
                    <a:pt x="14" y="20"/>
                    <a:pt x="13" y="20"/>
                    <a:pt x="14" y="21"/>
                  </a:cubicBezTo>
                  <a:cubicBezTo>
                    <a:pt x="14" y="22"/>
                    <a:pt x="16" y="23"/>
                    <a:pt x="15" y="24"/>
                  </a:cubicBezTo>
                  <a:cubicBezTo>
                    <a:pt x="15" y="25"/>
                    <a:pt x="14" y="26"/>
                    <a:pt x="15" y="27"/>
                  </a:cubicBezTo>
                  <a:cubicBezTo>
                    <a:pt x="15" y="27"/>
                    <a:pt x="16" y="29"/>
                    <a:pt x="16" y="29"/>
                  </a:cubicBezTo>
                  <a:cubicBezTo>
                    <a:pt x="15" y="30"/>
                    <a:pt x="15" y="32"/>
                    <a:pt x="15" y="33"/>
                  </a:cubicBezTo>
                  <a:cubicBezTo>
                    <a:pt x="15" y="33"/>
                    <a:pt x="17" y="36"/>
                    <a:pt x="17" y="36"/>
                  </a:cubicBezTo>
                  <a:cubicBezTo>
                    <a:pt x="18" y="37"/>
                    <a:pt x="20" y="38"/>
                    <a:pt x="21" y="38"/>
                  </a:cubicBezTo>
                  <a:cubicBezTo>
                    <a:pt x="22" y="39"/>
                    <a:pt x="22" y="40"/>
                    <a:pt x="22" y="41"/>
                  </a:cubicBezTo>
                  <a:cubicBezTo>
                    <a:pt x="22" y="42"/>
                    <a:pt x="23" y="43"/>
                    <a:pt x="23" y="44"/>
                  </a:cubicBezTo>
                  <a:cubicBezTo>
                    <a:pt x="23" y="45"/>
                    <a:pt x="21" y="44"/>
                    <a:pt x="20" y="44"/>
                  </a:cubicBezTo>
                  <a:cubicBezTo>
                    <a:pt x="19" y="44"/>
                    <a:pt x="16" y="48"/>
                    <a:pt x="16" y="49"/>
                  </a:cubicBezTo>
                  <a:cubicBezTo>
                    <a:pt x="15" y="50"/>
                    <a:pt x="14" y="50"/>
                    <a:pt x="13" y="51"/>
                  </a:cubicBezTo>
                  <a:cubicBezTo>
                    <a:pt x="12" y="52"/>
                    <a:pt x="11" y="53"/>
                    <a:pt x="10" y="54"/>
                  </a:cubicBezTo>
                  <a:cubicBezTo>
                    <a:pt x="9" y="54"/>
                    <a:pt x="4" y="58"/>
                    <a:pt x="4" y="57"/>
                  </a:cubicBezTo>
                  <a:cubicBezTo>
                    <a:pt x="4" y="59"/>
                    <a:pt x="2" y="60"/>
                    <a:pt x="2" y="62"/>
                  </a:cubicBezTo>
                  <a:cubicBezTo>
                    <a:pt x="3" y="64"/>
                    <a:pt x="2" y="67"/>
                    <a:pt x="4" y="67"/>
                  </a:cubicBezTo>
                  <a:cubicBezTo>
                    <a:pt x="5" y="67"/>
                    <a:pt x="4" y="72"/>
                    <a:pt x="4" y="73"/>
                  </a:cubicBezTo>
                  <a:cubicBezTo>
                    <a:pt x="4" y="75"/>
                    <a:pt x="2" y="77"/>
                    <a:pt x="4" y="78"/>
                  </a:cubicBezTo>
                  <a:cubicBezTo>
                    <a:pt x="4" y="78"/>
                    <a:pt x="8" y="79"/>
                    <a:pt x="7" y="80"/>
                  </a:cubicBezTo>
                  <a:cubicBezTo>
                    <a:pt x="7" y="80"/>
                    <a:pt x="5" y="81"/>
                    <a:pt x="5" y="81"/>
                  </a:cubicBezTo>
                  <a:cubicBezTo>
                    <a:pt x="7" y="81"/>
                    <a:pt x="7" y="79"/>
                    <a:pt x="8" y="79"/>
                  </a:cubicBezTo>
                  <a:cubicBezTo>
                    <a:pt x="10" y="78"/>
                    <a:pt x="8" y="83"/>
                    <a:pt x="8" y="83"/>
                  </a:cubicBezTo>
                  <a:cubicBezTo>
                    <a:pt x="8" y="83"/>
                    <a:pt x="11" y="80"/>
                    <a:pt x="11" y="80"/>
                  </a:cubicBezTo>
                  <a:cubicBezTo>
                    <a:pt x="12" y="79"/>
                    <a:pt x="11" y="83"/>
                    <a:pt x="11" y="83"/>
                  </a:cubicBezTo>
                  <a:cubicBezTo>
                    <a:pt x="14" y="84"/>
                    <a:pt x="20" y="81"/>
                    <a:pt x="23" y="80"/>
                  </a:cubicBezTo>
                  <a:cubicBezTo>
                    <a:pt x="27" y="79"/>
                    <a:pt x="31" y="79"/>
                    <a:pt x="36" y="78"/>
                  </a:cubicBezTo>
                  <a:cubicBezTo>
                    <a:pt x="39" y="74"/>
                    <a:pt x="43" y="71"/>
                    <a:pt x="46" y="68"/>
                  </a:cubicBezTo>
                  <a:cubicBezTo>
                    <a:pt x="48" y="66"/>
                    <a:pt x="54" y="62"/>
                    <a:pt x="53" y="59"/>
                  </a:cubicBezTo>
                  <a:cubicBezTo>
                    <a:pt x="52" y="57"/>
                    <a:pt x="54" y="62"/>
                    <a:pt x="53" y="5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00" name="Freeform 719">
              <a:extLst>
                <a:ext uri="{FF2B5EF4-FFF2-40B4-BE49-F238E27FC236}">
                  <a16:creationId xmlns:a16="http://schemas.microsoft.com/office/drawing/2014/main" id="{38BAD718-AE71-0D47-3373-019F85C3924D}"/>
                </a:ext>
              </a:extLst>
            </p:cNvPr>
            <p:cNvSpPr>
              <a:spLocks/>
            </p:cNvSpPr>
            <p:nvPr/>
          </p:nvSpPr>
          <p:spPr bwMode="auto">
            <a:xfrm>
              <a:off x="7699888" y="2470508"/>
              <a:ext cx="503016" cy="445715"/>
            </a:xfrm>
            <a:custGeom>
              <a:avLst/>
              <a:gdLst>
                <a:gd name="T0" fmla="*/ 38 w 128"/>
                <a:gd name="T1" fmla="*/ 87 h 107"/>
                <a:gd name="T2" fmla="*/ 38 w 128"/>
                <a:gd name="T3" fmla="*/ 63 h 107"/>
                <a:gd name="T4" fmla="*/ 47 w 128"/>
                <a:gd name="T5" fmla="*/ 52 h 107"/>
                <a:gd name="T6" fmla="*/ 56 w 128"/>
                <a:gd name="T7" fmla="*/ 34 h 107"/>
                <a:gd name="T8" fmla="*/ 72 w 128"/>
                <a:gd name="T9" fmla="*/ 25 h 107"/>
                <a:gd name="T10" fmla="*/ 86 w 128"/>
                <a:gd name="T11" fmla="*/ 22 h 107"/>
                <a:gd name="T12" fmla="*/ 102 w 128"/>
                <a:gd name="T13" fmla="*/ 20 h 107"/>
                <a:gd name="T14" fmla="*/ 112 w 128"/>
                <a:gd name="T15" fmla="*/ 10 h 107"/>
                <a:gd name="T16" fmla="*/ 120 w 128"/>
                <a:gd name="T17" fmla="*/ 13 h 107"/>
                <a:gd name="T18" fmla="*/ 127 w 128"/>
                <a:gd name="T19" fmla="*/ 6 h 107"/>
                <a:gd name="T20" fmla="*/ 114 w 128"/>
                <a:gd name="T21" fmla="*/ 5 h 107"/>
                <a:gd name="T22" fmla="*/ 116 w 128"/>
                <a:gd name="T23" fmla="*/ 2 h 107"/>
                <a:gd name="T24" fmla="*/ 106 w 128"/>
                <a:gd name="T25" fmla="*/ 3 h 107"/>
                <a:gd name="T26" fmla="*/ 100 w 128"/>
                <a:gd name="T27" fmla="*/ 1 h 107"/>
                <a:gd name="T28" fmla="*/ 95 w 128"/>
                <a:gd name="T29" fmla="*/ 3 h 107"/>
                <a:gd name="T30" fmla="*/ 91 w 128"/>
                <a:gd name="T31" fmla="*/ 6 h 107"/>
                <a:gd name="T32" fmla="*/ 90 w 128"/>
                <a:gd name="T33" fmla="*/ 11 h 107"/>
                <a:gd name="T34" fmla="*/ 84 w 128"/>
                <a:gd name="T35" fmla="*/ 10 h 107"/>
                <a:gd name="T36" fmla="*/ 80 w 128"/>
                <a:gd name="T37" fmla="*/ 13 h 107"/>
                <a:gd name="T38" fmla="*/ 76 w 128"/>
                <a:gd name="T39" fmla="*/ 15 h 107"/>
                <a:gd name="T40" fmla="*/ 72 w 128"/>
                <a:gd name="T41" fmla="*/ 16 h 107"/>
                <a:gd name="T42" fmla="*/ 68 w 128"/>
                <a:gd name="T43" fmla="*/ 10 h 107"/>
                <a:gd name="T44" fmla="*/ 67 w 128"/>
                <a:gd name="T45" fmla="*/ 14 h 107"/>
                <a:gd name="T46" fmla="*/ 65 w 128"/>
                <a:gd name="T47" fmla="*/ 14 h 107"/>
                <a:gd name="T48" fmla="*/ 62 w 128"/>
                <a:gd name="T49" fmla="*/ 18 h 107"/>
                <a:gd name="T50" fmla="*/ 61 w 128"/>
                <a:gd name="T51" fmla="*/ 21 h 107"/>
                <a:gd name="T52" fmla="*/ 57 w 128"/>
                <a:gd name="T53" fmla="*/ 20 h 107"/>
                <a:gd name="T54" fmla="*/ 54 w 128"/>
                <a:gd name="T55" fmla="*/ 20 h 107"/>
                <a:gd name="T56" fmla="*/ 51 w 128"/>
                <a:gd name="T57" fmla="*/ 22 h 107"/>
                <a:gd name="T58" fmla="*/ 49 w 128"/>
                <a:gd name="T59" fmla="*/ 23 h 107"/>
                <a:gd name="T60" fmla="*/ 54 w 128"/>
                <a:gd name="T61" fmla="*/ 25 h 107"/>
                <a:gd name="T62" fmla="*/ 56 w 128"/>
                <a:gd name="T63" fmla="*/ 25 h 107"/>
                <a:gd name="T64" fmla="*/ 57 w 128"/>
                <a:gd name="T65" fmla="*/ 28 h 107"/>
                <a:gd name="T66" fmla="*/ 49 w 128"/>
                <a:gd name="T67" fmla="*/ 31 h 107"/>
                <a:gd name="T68" fmla="*/ 53 w 128"/>
                <a:gd name="T69" fmla="*/ 33 h 107"/>
                <a:gd name="T70" fmla="*/ 49 w 128"/>
                <a:gd name="T71" fmla="*/ 35 h 107"/>
                <a:gd name="T72" fmla="*/ 43 w 128"/>
                <a:gd name="T73" fmla="*/ 40 h 107"/>
                <a:gd name="T74" fmla="*/ 42 w 128"/>
                <a:gd name="T75" fmla="*/ 43 h 107"/>
                <a:gd name="T76" fmla="*/ 39 w 128"/>
                <a:gd name="T77" fmla="*/ 45 h 107"/>
                <a:gd name="T78" fmla="*/ 39 w 128"/>
                <a:gd name="T79" fmla="*/ 49 h 107"/>
                <a:gd name="T80" fmla="*/ 39 w 128"/>
                <a:gd name="T81" fmla="*/ 52 h 107"/>
                <a:gd name="T82" fmla="*/ 35 w 128"/>
                <a:gd name="T83" fmla="*/ 56 h 107"/>
                <a:gd name="T84" fmla="*/ 27 w 128"/>
                <a:gd name="T85" fmla="*/ 62 h 107"/>
                <a:gd name="T86" fmla="*/ 31 w 128"/>
                <a:gd name="T87" fmla="*/ 64 h 107"/>
                <a:gd name="T88" fmla="*/ 28 w 128"/>
                <a:gd name="T89" fmla="*/ 66 h 107"/>
                <a:gd name="T90" fmla="*/ 19 w 128"/>
                <a:gd name="T91" fmla="*/ 68 h 107"/>
                <a:gd name="T92" fmla="*/ 16 w 128"/>
                <a:gd name="T93" fmla="*/ 72 h 107"/>
                <a:gd name="T94" fmla="*/ 10 w 128"/>
                <a:gd name="T95" fmla="*/ 73 h 107"/>
                <a:gd name="T96" fmla="*/ 10 w 128"/>
                <a:gd name="T97" fmla="*/ 74 h 107"/>
                <a:gd name="T98" fmla="*/ 5 w 128"/>
                <a:gd name="T99" fmla="*/ 75 h 107"/>
                <a:gd name="T100" fmla="*/ 4 w 128"/>
                <a:gd name="T101" fmla="*/ 81 h 107"/>
                <a:gd name="T102" fmla="*/ 1 w 128"/>
                <a:gd name="T103" fmla="*/ 86 h 107"/>
                <a:gd name="T104" fmla="*/ 6 w 128"/>
                <a:gd name="T105" fmla="*/ 92 h 107"/>
                <a:gd name="T106" fmla="*/ 7 w 128"/>
                <a:gd name="T107" fmla="*/ 94 h 107"/>
                <a:gd name="T108" fmla="*/ 3 w 128"/>
                <a:gd name="T109" fmla="*/ 93 h 107"/>
                <a:gd name="T110" fmla="*/ 5 w 128"/>
                <a:gd name="T111" fmla="*/ 97 h 107"/>
                <a:gd name="T112" fmla="*/ 5 w 128"/>
                <a:gd name="T113" fmla="*/ 103 h 107"/>
                <a:gd name="T114" fmla="*/ 27 w 128"/>
                <a:gd name="T115" fmla="*/ 99 h 107"/>
                <a:gd name="T116" fmla="*/ 34 w 128"/>
                <a:gd name="T1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07">
                  <a:moveTo>
                    <a:pt x="34" y="101"/>
                  </a:moveTo>
                  <a:cubicBezTo>
                    <a:pt x="34" y="101"/>
                    <a:pt x="35" y="98"/>
                    <a:pt x="35" y="97"/>
                  </a:cubicBezTo>
                  <a:cubicBezTo>
                    <a:pt x="35" y="95"/>
                    <a:pt x="36" y="94"/>
                    <a:pt x="38" y="93"/>
                  </a:cubicBezTo>
                  <a:cubicBezTo>
                    <a:pt x="40" y="91"/>
                    <a:pt x="38" y="88"/>
                    <a:pt x="38" y="87"/>
                  </a:cubicBezTo>
                  <a:cubicBezTo>
                    <a:pt x="38" y="84"/>
                    <a:pt x="42" y="84"/>
                    <a:pt x="39" y="82"/>
                  </a:cubicBezTo>
                  <a:cubicBezTo>
                    <a:pt x="37" y="80"/>
                    <a:pt x="36" y="80"/>
                    <a:pt x="37" y="77"/>
                  </a:cubicBezTo>
                  <a:cubicBezTo>
                    <a:pt x="38" y="75"/>
                    <a:pt x="37" y="73"/>
                    <a:pt x="37" y="71"/>
                  </a:cubicBezTo>
                  <a:cubicBezTo>
                    <a:pt x="36" y="68"/>
                    <a:pt x="35" y="65"/>
                    <a:pt x="38" y="63"/>
                  </a:cubicBezTo>
                  <a:cubicBezTo>
                    <a:pt x="39" y="62"/>
                    <a:pt x="41" y="62"/>
                    <a:pt x="42" y="61"/>
                  </a:cubicBezTo>
                  <a:cubicBezTo>
                    <a:pt x="43" y="61"/>
                    <a:pt x="44" y="62"/>
                    <a:pt x="45" y="61"/>
                  </a:cubicBezTo>
                  <a:cubicBezTo>
                    <a:pt x="46" y="59"/>
                    <a:pt x="45" y="58"/>
                    <a:pt x="44" y="57"/>
                  </a:cubicBezTo>
                  <a:cubicBezTo>
                    <a:pt x="44" y="55"/>
                    <a:pt x="46" y="54"/>
                    <a:pt x="47" y="52"/>
                  </a:cubicBezTo>
                  <a:cubicBezTo>
                    <a:pt x="47" y="51"/>
                    <a:pt x="48" y="48"/>
                    <a:pt x="48" y="46"/>
                  </a:cubicBezTo>
                  <a:cubicBezTo>
                    <a:pt x="48" y="44"/>
                    <a:pt x="52" y="44"/>
                    <a:pt x="51" y="43"/>
                  </a:cubicBezTo>
                  <a:cubicBezTo>
                    <a:pt x="51" y="41"/>
                    <a:pt x="53" y="40"/>
                    <a:pt x="54" y="38"/>
                  </a:cubicBezTo>
                  <a:cubicBezTo>
                    <a:pt x="56" y="36"/>
                    <a:pt x="56" y="37"/>
                    <a:pt x="56" y="34"/>
                  </a:cubicBezTo>
                  <a:cubicBezTo>
                    <a:pt x="55" y="33"/>
                    <a:pt x="59" y="28"/>
                    <a:pt x="60" y="28"/>
                  </a:cubicBezTo>
                  <a:cubicBezTo>
                    <a:pt x="61" y="27"/>
                    <a:pt x="64" y="28"/>
                    <a:pt x="65" y="28"/>
                  </a:cubicBezTo>
                  <a:cubicBezTo>
                    <a:pt x="65" y="26"/>
                    <a:pt x="65" y="25"/>
                    <a:pt x="65" y="23"/>
                  </a:cubicBezTo>
                  <a:cubicBezTo>
                    <a:pt x="68" y="24"/>
                    <a:pt x="70" y="24"/>
                    <a:pt x="72" y="25"/>
                  </a:cubicBezTo>
                  <a:cubicBezTo>
                    <a:pt x="76" y="25"/>
                    <a:pt x="74" y="21"/>
                    <a:pt x="75" y="19"/>
                  </a:cubicBezTo>
                  <a:cubicBezTo>
                    <a:pt x="75" y="19"/>
                    <a:pt x="77" y="19"/>
                    <a:pt x="78" y="19"/>
                  </a:cubicBezTo>
                  <a:cubicBezTo>
                    <a:pt x="79" y="18"/>
                    <a:pt x="81" y="16"/>
                    <a:pt x="82" y="18"/>
                  </a:cubicBezTo>
                  <a:cubicBezTo>
                    <a:pt x="84" y="19"/>
                    <a:pt x="84" y="21"/>
                    <a:pt x="86" y="22"/>
                  </a:cubicBezTo>
                  <a:cubicBezTo>
                    <a:pt x="87" y="22"/>
                    <a:pt x="89" y="22"/>
                    <a:pt x="90" y="22"/>
                  </a:cubicBezTo>
                  <a:cubicBezTo>
                    <a:pt x="91" y="22"/>
                    <a:pt x="92" y="21"/>
                    <a:pt x="94" y="21"/>
                  </a:cubicBezTo>
                  <a:cubicBezTo>
                    <a:pt x="95" y="21"/>
                    <a:pt x="96" y="23"/>
                    <a:pt x="98" y="23"/>
                  </a:cubicBezTo>
                  <a:cubicBezTo>
                    <a:pt x="98" y="22"/>
                    <a:pt x="102" y="20"/>
                    <a:pt x="102" y="20"/>
                  </a:cubicBezTo>
                  <a:cubicBezTo>
                    <a:pt x="102" y="17"/>
                    <a:pt x="102" y="16"/>
                    <a:pt x="103" y="14"/>
                  </a:cubicBezTo>
                  <a:cubicBezTo>
                    <a:pt x="104" y="13"/>
                    <a:pt x="106" y="11"/>
                    <a:pt x="107" y="11"/>
                  </a:cubicBezTo>
                  <a:cubicBezTo>
                    <a:pt x="108" y="11"/>
                    <a:pt x="109" y="11"/>
                    <a:pt x="110" y="11"/>
                  </a:cubicBezTo>
                  <a:cubicBezTo>
                    <a:pt x="111" y="11"/>
                    <a:pt x="111" y="10"/>
                    <a:pt x="112" y="10"/>
                  </a:cubicBezTo>
                  <a:cubicBezTo>
                    <a:pt x="113" y="10"/>
                    <a:pt x="115" y="12"/>
                    <a:pt x="116" y="12"/>
                  </a:cubicBezTo>
                  <a:cubicBezTo>
                    <a:pt x="118" y="13"/>
                    <a:pt x="119" y="14"/>
                    <a:pt x="119" y="17"/>
                  </a:cubicBezTo>
                  <a:cubicBezTo>
                    <a:pt x="121" y="17"/>
                    <a:pt x="126" y="14"/>
                    <a:pt x="124" y="12"/>
                  </a:cubicBezTo>
                  <a:cubicBezTo>
                    <a:pt x="126" y="13"/>
                    <a:pt x="121" y="13"/>
                    <a:pt x="120" y="13"/>
                  </a:cubicBezTo>
                  <a:cubicBezTo>
                    <a:pt x="125" y="12"/>
                    <a:pt x="118" y="9"/>
                    <a:pt x="117" y="10"/>
                  </a:cubicBezTo>
                  <a:cubicBezTo>
                    <a:pt x="118" y="9"/>
                    <a:pt x="119" y="10"/>
                    <a:pt x="119" y="10"/>
                  </a:cubicBezTo>
                  <a:cubicBezTo>
                    <a:pt x="121" y="10"/>
                    <a:pt x="123" y="10"/>
                    <a:pt x="124" y="9"/>
                  </a:cubicBezTo>
                  <a:cubicBezTo>
                    <a:pt x="125" y="9"/>
                    <a:pt x="128" y="7"/>
                    <a:pt x="127" y="6"/>
                  </a:cubicBezTo>
                  <a:cubicBezTo>
                    <a:pt x="125" y="5"/>
                    <a:pt x="122" y="4"/>
                    <a:pt x="119" y="3"/>
                  </a:cubicBezTo>
                  <a:cubicBezTo>
                    <a:pt x="118" y="2"/>
                    <a:pt x="117" y="4"/>
                    <a:pt x="116" y="5"/>
                  </a:cubicBezTo>
                  <a:cubicBezTo>
                    <a:pt x="116" y="5"/>
                    <a:pt x="114" y="8"/>
                    <a:pt x="114" y="7"/>
                  </a:cubicBezTo>
                  <a:cubicBezTo>
                    <a:pt x="114" y="7"/>
                    <a:pt x="114" y="6"/>
                    <a:pt x="114" y="5"/>
                  </a:cubicBezTo>
                  <a:cubicBezTo>
                    <a:pt x="114" y="5"/>
                    <a:pt x="112" y="5"/>
                    <a:pt x="112" y="5"/>
                  </a:cubicBezTo>
                  <a:cubicBezTo>
                    <a:pt x="113" y="4"/>
                    <a:pt x="115" y="5"/>
                    <a:pt x="115" y="4"/>
                  </a:cubicBezTo>
                  <a:cubicBezTo>
                    <a:pt x="115" y="4"/>
                    <a:pt x="112" y="4"/>
                    <a:pt x="112" y="4"/>
                  </a:cubicBezTo>
                  <a:cubicBezTo>
                    <a:pt x="112" y="3"/>
                    <a:pt x="116" y="3"/>
                    <a:pt x="116" y="2"/>
                  </a:cubicBezTo>
                  <a:cubicBezTo>
                    <a:pt x="115" y="1"/>
                    <a:pt x="109" y="0"/>
                    <a:pt x="110" y="2"/>
                  </a:cubicBezTo>
                  <a:cubicBezTo>
                    <a:pt x="111" y="3"/>
                    <a:pt x="111" y="3"/>
                    <a:pt x="110" y="4"/>
                  </a:cubicBezTo>
                  <a:cubicBezTo>
                    <a:pt x="109" y="5"/>
                    <a:pt x="107" y="7"/>
                    <a:pt x="106" y="7"/>
                  </a:cubicBezTo>
                  <a:cubicBezTo>
                    <a:pt x="105" y="7"/>
                    <a:pt x="106" y="3"/>
                    <a:pt x="106" y="3"/>
                  </a:cubicBezTo>
                  <a:cubicBezTo>
                    <a:pt x="106" y="2"/>
                    <a:pt x="101" y="9"/>
                    <a:pt x="100" y="9"/>
                  </a:cubicBezTo>
                  <a:cubicBezTo>
                    <a:pt x="97" y="9"/>
                    <a:pt x="100" y="5"/>
                    <a:pt x="101" y="4"/>
                  </a:cubicBezTo>
                  <a:cubicBezTo>
                    <a:pt x="102" y="4"/>
                    <a:pt x="103" y="2"/>
                    <a:pt x="103" y="2"/>
                  </a:cubicBezTo>
                  <a:cubicBezTo>
                    <a:pt x="102" y="1"/>
                    <a:pt x="100" y="0"/>
                    <a:pt x="100" y="1"/>
                  </a:cubicBezTo>
                  <a:cubicBezTo>
                    <a:pt x="100" y="1"/>
                    <a:pt x="101" y="2"/>
                    <a:pt x="101" y="2"/>
                  </a:cubicBezTo>
                  <a:cubicBezTo>
                    <a:pt x="101" y="2"/>
                    <a:pt x="99" y="2"/>
                    <a:pt x="98" y="2"/>
                  </a:cubicBezTo>
                  <a:cubicBezTo>
                    <a:pt x="97" y="3"/>
                    <a:pt x="98" y="2"/>
                    <a:pt x="97" y="1"/>
                  </a:cubicBezTo>
                  <a:cubicBezTo>
                    <a:pt x="97" y="1"/>
                    <a:pt x="95" y="3"/>
                    <a:pt x="95" y="3"/>
                  </a:cubicBezTo>
                  <a:cubicBezTo>
                    <a:pt x="95" y="4"/>
                    <a:pt x="97" y="5"/>
                    <a:pt x="96" y="5"/>
                  </a:cubicBezTo>
                  <a:cubicBezTo>
                    <a:pt x="95" y="5"/>
                    <a:pt x="95" y="5"/>
                    <a:pt x="95" y="5"/>
                  </a:cubicBezTo>
                  <a:cubicBezTo>
                    <a:pt x="94" y="5"/>
                    <a:pt x="94" y="6"/>
                    <a:pt x="94" y="7"/>
                  </a:cubicBezTo>
                  <a:cubicBezTo>
                    <a:pt x="95" y="5"/>
                    <a:pt x="91" y="6"/>
                    <a:pt x="91" y="6"/>
                  </a:cubicBezTo>
                  <a:cubicBezTo>
                    <a:pt x="91" y="6"/>
                    <a:pt x="93" y="5"/>
                    <a:pt x="93" y="4"/>
                  </a:cubicBezTo>
                  <a:cubicBezTo>
                    <a:pt x="93" y="5"/>
                    <a:pt x="89" y="6"/>
                    <a:pt x="88" y="6"/>
                  </a:cubicBezTo>
                  <a:cubicBezTo>
                    <a:pt x="87" y="6"/>
                    <a:pt x="91" y="9"/>
                    <a:pt x="91" y="9"/>
                  </a:cubicBezTo>
                  <a:cubicBezTo>
                    <a:pt x="91" y="9"/>
                    <a:pt x="90" y="11"/>
                    <a:pt x="90" y="11"/>
                  </a:cubicBezTo>
                  <a:cubicBezTo>
                    <a:pt x="90" y="11"/>
                    <a:pt x="87" y="8"/>
                    <a:pt x="87" y="8"/>
                  </a:cubicBezTo>
                  <a:cubicBezTo>
                    <a:pt x="87" y="8"/>
                    <a:pt x="85" y="11"/>
                    <a:pt x="85" y="8"/>
                  </a:cubicBezTo>
                  <a:cubicBezTo>
                    <a:pt x="84" y="7"/>
                    <a:pt x="81" y="9"/>
                    <a:pt x="80" y="8"/>
                  </a:cubicBezTo>
                  <a:cubicBezTo>
                    <a:pt x="81" y="9"/>
                    <a:pt x="84" y="9"/>
                    <a:pt x="84" y="10"/>
                  </a:cubicBezTo>
                  <a:cubicBezTo>
                    <a:pt x="84" y="10"/>
                    <a:pt x="83" y="10"/>
                    <a:pt x="83" y="11"/>
                  </a:cubicBezTo>
                  <a:cubicBezTo>
                    <a:pt x="83" y="12"/>
                    <a:pt x="84" y="12"/>
                    <a:pt x="84" y="13"/>
                  </a:cubicBezTo>
                  <a:cubicBezTo>
                    <a:pt x="84" y="13"/>
                    <a:pt x="81" y="12"/>
                    <a:pt x="81" y="11"/>
                  </a:cubicBezTo>
                  <a:cubicBezTo>
                    <a:pt x="80" y="11"/>
                    <a:pt x="80" y="12"/>
                    <a:pt x="80" y="13"/>
                  </a:cubicBezTo>
                  <a:cubicBezTo>
                    <a:pt x="79" y="13"/>
                    <a:pt x="79" y="12"/>
                    <a:pt x="79" y="11"/>
                  </a:cubicBezTo>
                  <a:cubicBezTo>
                    <a:pt x="79" y="11"/>
                    <a:pt x="77" y="13"/>
                    <a:pt x="77" y="13"/>
                  </a:cubicBezTo>
                  <a:cubicBezTo>
                    <a:pt x="76" y="14"/>
                    <a:pt x="78" y="14"/>
                    <a:pt x="78" y="15"/>
                  </a:cubicBezTo>
                  <a:cubicBezTo>
                    <a:pt x="78" y="15"/>
                    <a:pt x="76" y="15"/>
                    <a:pt x="76" y="15"/>
                  </a:cubicBezTo>
                  <a:cubicBezTo>
                    <a:pt x="75" y="14"/>
                    <a:pt x="76" y="13"/>
                    <a:pt x="76" y="12"/>
                  </a:cubicBezTo>
                  <a:cubicBezTo>
                    <a:pt x="76" y="12"/>
                    <a:pt x="73" y="14"/>
                    <a:pt x="73" y="14"/>
                  </a:cubicBezTo>
                  <a:cubicBezTo>
                    <a:pt x="73" y="14"/>
                    <a:pt x="73" y="14"/>
                    <a:pt x="74" y="14"/>
                  </a:cubicBezTo>
                  <a:cubicBezTo>
                    <a:pt x="73" y="14"/>
                    <a:pt x="72" y="16"/>
                    <a:pt x="72" y="16"/>
                  </a:cubicBezTo>
                  <a:cubicBezTo>
                    <a:pt x="71" y="15"/>
                    <a:pt x="73" y="14"/>
                    <a:pt x="72" y="14"/>
                  </a:cubicBezTo>
                  <a:cubicBezTo>
                    <a:pt x="71" y="13"/>
                    <a:pt x="70" y="13"/>
                    <a:pt x="70" y="12"/>
                  </a:cubicBezTo>
                  <a:cubicBezTo>
                    <a:pt x="70" y="12"/>
                    <a:pt x="72" y="12"/>
                    <a:pt x="72" y="12"/>
                  </a:cubicBezTo>
                  <a:cubicBezTo>
                    <a:pt x="72" y="11"/>
                    <a:pt x="69" y="10"/>
                    <a:pt x="68" y="10"/>
                  </a:cubicBezTo>
                  <a:cubicBezTo>
                    <a:pt x="68" y="11"/>
                    <a:pt x="69" y="13"/>
                    <a:pt x="69" y="13"/>
                  </a:cubicBezTo>
                  <a:cubicBezTo>
                    <a:pt x="69" y="13"/>
                    <a:pt x="65" y="14"/>
                    <a:pt x="66" y="14"/>
                  </a:cubicBezTo>
                  <a:cubicBezTo>
                    <a:pt x="66" y="14"/>
                    <a:pt x="68" y="14"/>
                    <a:pt x="68" y="14"/>
                  </a:cubicBezTo>
                  <a:cubicBezTo>
                    <a:pt x="68" y="14"/>
                    <a:pt x="67" y="14"/>
                    <a:pt x="67" y="14"/>
                  </a:cubicBezTo>
                  <a:cubicBezTo>
                    <a:pt x="68" y="16"/>
                    <a:pt x="70" y="14"/>
                    <a:pt x="69" y="14"/>
                  </a:cubicBezTo>
                  <a:cubicBezTo>
                    <a:pt x="70" y="15"/>
                    <a:pt x="69" y="16"/>
                    <a:pt x="69" y="16"/>
                  </a:cubicBezTo>
                  <a:cubicBezTo>
                    <a:pt x="69" y="17"/>
                    <a:pt x="67" y="15"/>
                    <a:pt x="67" y="15"/>
                  </a:cubicBezTo>
                  <a:cubicBezTo>
                    <a:pt x="66" y="15"/>
                    <a:pt x="66" y="14"/>
                    <a:pt x="65" y="14"/>
                  </a:cubicBezTo>
                  <a:cubicBezTo>
                    <a:pt x="65" y="14"/>
                    <a:pt x="64" y="16"/>
                    <a:pt x="63" y="15"/>
                  </a:cubicBezTo>
                  <a:cubicBezTo>
                    <a:pt x="63" y="14"/>
                    <a:pt x="60" y="16"/>
                    <a:pt x="60" y="16"/>
                  </a:cubicBezTo>
                  <a:cubicBezTo>
                    <a:pt x="60" y="16"/>
                    <a:pt x="60" y="19"/>
                    <a:pt x="60" y="19"/>
                  </a:cubicBezTo>
                  <a:cubicBezTo>
                    <a:pt x="60" y="20"/>
                    <a:pt x="61" y="17"/>
                    <a:pt x="62" y="18"/>
                  </a:cubicBezTo>
                  <a:cubicBezTo>
                    <a:pt x="62" y="18"/>
                    <a:pt x="64" y="19"/>
                    <a:pt x="64" y="18"/>
                  </a:cubicBezTo>
                  <a:cubicBezTo>
                    <a:pt x="64" y="19"/>
                    <a:pt x="63" y="19"/>
                    <a:pt x="63" y="20"/>
                  </a:cubicBezTo>
                  <a:cubicBezTo>
                    <a:pt x="62" y="20"/>
                    <a:pt x="63" y="22"/>
                    <a:pt x="62" y="22"/>
                  </a:cubicBezTo>
                  <a:cubicBezTo>
                    <a:pt x="62" y="23"/>
                    <a:pt x="61" y="21"/>
                    <a:pt x="61" y="21"/>
                  </a:cubicBezTo>
                  <a:cubicBezTo>
                    <a:pt x="60" y="21"/>
                    <a:pt x="60" y="23"/>
                    <a:pt x="59" y="23"/>
                  </a:cubicBezTo>
                  <a:cubicBezTo>
                    <a:pt x="59" y="23"/>
                    <a:pt x="59" y="21"/>
                    <a:pt x="59" y="21"/>
                  </a:cubicBezTo>
                  <a:cubicBezTo>
                    <a:pt x="58" y="21"/>
                    <a:pt x="58" y="22"/>
                    <a:pt x="57" y="22"/>
                  </a:cubicBezTo>
                  <a:cubicBezTo>
                    <a:pt x="57" y="22"/>
                    <a:pt x="57" y="20"/>
                    <a:pt x="57" y="20"/>
                  </a:cubicBezTo>
                  <a:cubicBezTo>
                    <a:pt x="57" y="19"/>
                    <a:pt x="56" y="22"/>
                    <a:pt x="55" y="22"/>
                  </a:cubicBezTo>
                  <a:cubicBezTo>
                    <a:pt x="53" y="23"/>
                    <a:pt x="56" y="17"/>
                    <a:pt x="56" y="17"/>
                  </a:cubicBezTo>
                  <a:cubicBezTo>
                    <a:pt x="55" y="17"/>
                    <a:pt x="53" y="18"/>
                    <a:pt x="53" y="18"/>
                  </a:cubicBezTo>
                  <a:cubicBezTo>
                    <a:pt x="52" y="19"/>
                    <a:pt x="54" y="20"/>
                    <a:pt x="54" y="20"/>
                  </a:cubicBezTo>
                  <a:cubicBezTo>
                    <a:pt x="53" y="20"/>
                    <a:pt x="53" y="20"/>
                    <a:pt x="52" y="20"/>
                  </a:cubicBezTo>
                  <a:cubicBezTo>
                    <a:pt x="52" y="20"/>
                    <a:pt x="52" y="21"/>
                    <a:pt x="51" y="22"/>
                  </a:cubicBezTo>
                  <a:cubicBezTo>
                    <a:pt x="52" y="21"/>
                    <a:pt x="47" y="21"/>
                    <a:pt x="49" y="22"/>
                  </a:cubicBezTo>
                  <a:cubicBezTo>
                    <a:pt x="49" y="23"/>
                    <a:pt x="51" y="22"/>
                    <a:pt x="51" y="22"/>
                  </a:cubicBezTo>
                  <a:cubicBezTo>
                    <a:pt x="51" y="22"/>
                    <a:pt x="50" y="23"/>
                    <a:pt x="51" y="23"/>
                  </a:cubicBezTo>
                  <a:cubicBezTo>
                    <a:pt x="51" y="23"/>
                    <a:pt x="52" y="23"/>
                    <a:pt x="52" y="22"/>
                  </a:cubicBezTo>
                  <a:cubicBezTo>
                    <a:pt x="52" y="22"/>
                    <a:pt x="52" y="24"/>
                    <a:pt x="51" y="24"/>
                  </a:cubicBezTo>
                  <a:cubicBezTo>
                    <a:pt x="50" y="24"/>
                    <a:pt x="50" y="23"/>
                    <a:pt x="49" y="23"/>
                  </a:cubicBezTo>
                  <a:cubicBezTo>
                    <a:pt x="48" y="24"/>
                    <a:pt x="48" y="26"/>
                    <a:pt x="47" y="26"/>
                  </a:cubicBezTo>
                  <a:cubicBezTo>
                    <a:pt x="47" y="26"/>
                    <a:pt x="44" y="26"/>
                    <a:pt x="44" y="26"/>
                  </a:cubicBezTo>
                  <a:cubicBezTo>
                    <a:pt x="44" y="29"/>
                    <a:pt x="51" y="25"/>
                    <a:pt x="51" y="25"/>
                  </a:cubicBezTo>
                  <a:cubicBezTo>
                    <a:pt x="52" y="25"/>
                    <a:pt x="53" y="24"/>
                    <a:pt x="54" y="25"/>
                  </a:cubicBezTo>
                  <a:cubicBezTo>
                    <a:pt x="56" y="25"/>
                    <a:pt x="55" y="23"/>
                    <a:pt x="54" y="23"/>
                  </a:cubicBezTo>
                  <a:cubicBezTo>
                    <a:pt x="55" y="23"/>
                    <a:pt x="55" y="23"/>
                    <a:pt x="55" y="23"/>
                  </a:cubicBezTo>
                  <a:cubicBezTo>
                    <a:pt x="56" y="25"/>
                    <a:pt x="57" y="23"/>
                    <a:pt x="58" y="23"/>
                  </a:cubicBezTo>
                  <a:cubicBezTo>
                    <a:pt x="57" y="23"/>
                    <a:pt x="57" y="25"/>
                    <a:pt x="56" y="25"/>
                  </a:cubicBezTo>
                  <a:cubicBezTo>
                    <a:pt x="57" y="25"/>
                    <a:pt x="58" y="25"/>
                    <a:pt x="58" y="25"/>
                  </a:cubicBezTo>
                  <a:cubicBezTo>
                    <a:pt x="58" y="25"/>
                    <a:pt x="56" y="26"/>
                    <a:pt x="56" y="27"/>
                  </a:cubicBezTo>
                  <a:cubicBezTo>
                    <a:pt x="56" y="27"/>
                    <a:pt x="61" y="25"/>
                    <a:pt x="61" y="26"/>
                  </a:cubicBezTo>
                  <a:cubicBezTo>
                    <a:pt x="60" y="27"/>
                    <a:pt x="57" y="26"/>
                    <a:pt x="57" y="28"/>
                  </a:cubicBezTo>
                  <a:cubicBezTo>
                    <a:pt x="56" y="31"/>
                    <a:pt x="54" y="27"/>
                    <a:pt x="54" y="27"/>
                  </a:cubicBezTo>
                  <a:cubicBezTo>
                    <a:pt x="54" y="26"/>
                    <a:pt x="54" y="29"/>
                    <a:pt x="54" y="29"/>
                  </a:cubicBezTo>
                  <a:cubicBezTo>
                    <a:pt x="54" y="29"/>
                    <a:pt x="53" y="27"/>
                    <a:pt x="52" y="27"/>
                  </a:cubicBezTo>
                  <a:cubicBezTo>
                    <a:pt x="51" y="28"/>
                    <a:pt x="49" y="30"/>
                    <a:pt x="49" y="31"/>
                  </a:cubicBezTo>
                  <a:cubicBezTo>
                    <a:pt x="49" y="31"/>
                    <a:pt x="51" y="30"/>
                    <a:pt x="51" y="30"/>
                  </a:cubicBezTo>
                  <a:cubicBezTo>
                    <a:pt x="51" y="31"/>
                    <a:pt x="53" y="30"/>
                    <a:pt x="53" y="31"/>
                  </a:cubicBezTo>
                  <a:cubicBezTo>
                    <a:pt x="53" y="30"/>
                    <a:pt x="50" y="31"/>
                    <a:pt x="50" y="32"/>
                  </a:cubicBezTo>
                  <a:cubicBezTo>
                    <a:pt x="51" y="33"/>
                    <a:pt x="54" y="31"/>
                    <a:pt x="53" y="33"/>
                  </a:cubicBezTo>
                  <a:cubicBezTo>
                    <a:pt x="54" y="31"/>
                    <a:pt x="47" y="34"/>
                    <a:pt x="47" y="34"/>
                  </a:cubicBezTo>
                  <a:cubicBezTo>
                    <a:pt x="47" y="33"/>
                    <a:pt x="53" y="35"/>
                    <a:pt x="52" y="35"/>
                  </a:cubicBezTo>
                  <a:cubicBezTo>
                    <a:pt x="51" y="36"/>
                    <a:pt x="50" y="34"/>
                    <a:pt x="49" y="35"/>
                  </a:cubicBezTo>
                  <a:cubicBezTo>
                    <a:pt x="49" y="35"/>
                    <a:pt x="49" y="35"/>
                    <a:pt x="49" y="35"/>
                  </a:cubicBezTo>
                  <a:cubicBezTo>
                    <a:pt x="49" y="36"/>
                    <a:pt x="46" y="34"/>
                    <a:pt x="45" y="36"/>
                  </a:cubicBezTo>
                  <a:cubicBezTo>
                    <a:pt x="45" y="36"/>
                    <a:pt x="48" y="36"/>
                    <a:pt x="48" y="36"/>
                  </a:cubicBezTo>
                  <a:cubicBezTo>
                    <a:pt x="46" y="38"/>
                    <a:pt x="44" y="36"/>
                    <a:pt x="45" y="39"/>
                  </a:cubicBezTo>
                  <a:cubicBezTo>
                    <a:pt x="45" y="39"/>
                    <a:pt x="43" y="40"/>
                    <a:pt x="43" y="40"/>
                  </a:cubicBezTo>
                  <a:cubicBezTo>
                    <a:pt x="42" y="41"/>
                    <a:pt x="42" y="41"/>
                    <a:pt x="42" y="41"/>
                  </a:cubicBezTo>
                  <a:cubicBezTo>
                    <a:pt x="42" y="42"/>
                    <a:pt x="41" y="42"/>
                    <a:pt x="41" y="42"/>
                  </a:cubicBezTo>
                  <a:cubicBezTo>
                    <a:pt x="41" y="43"/>
                    <a:pt x="42" y="42"/>
                    <a:pt x="42" y="42"/>
                  </a:cubicBezTo>
                  <a:cubicBezTo>
                    <a:pt x="43" y="42"/>
                    <a:pt x="42" y="43"/>
                    <a:pt x="42" y="43"/>
                  </a:cubicBezTo>
                  <a:cubicBezTo>
                    <a:pt x="43" y="43"/>
                    <a:pt x="45" y="44"/>
                    <a:pt x="46" y="43"/>
                  </a:cubicBezTo>
                  <a:cubicBezTo>
                    <a:pt x="44" y="44"/>
                    <a:pt x="44" y="44"/>
                    <a:pt x="42" y="44"/>
                  </a:cubicBezTo>
                  <a:cubicBezTo>
                    <a:pt x="41" y="44"/>
                    <a:pt x="38" y="44"/>
                    <a:pt x="38" y="45"/>
                  </a:cubicBezTo>
                  <a:cubicBezTo>
                    <a:pt x="38" y="45"/>
                    <a:pt x="39" y="45"/>
                    <a:pt x="39" y="45"/>
                  </a:cubicBezTo>
                  <a:cubicBezTo>
                    <a:pt x="39" y="45"/>
                    <a:pt x="38" y="46"/>
                    <a:pt x="38" y="46"/>
                  </a:cubicBezTo>
                  <a:cubicBezTo>
                    <a:pt x="38" y="46"/>
                    <a:pt x="40" y="45"/>
                    <a:pt x="40" y="46"/>
                  </a:cubicBezTo>
                  <a:cubicBezTo>
                    <a:pt x="40" y="46"/>
                    <a:pt x="38" y="48"/>
                    <a:pt x="38" y="48"/>
                  </a:cubicBezTo>
                  <a:cubicBezTo>
                    <a:pt x="38" y="48"/>
                    <a:pt x="39" y="48"/>
                    <a:pt x="39" y="49"/>
                  </a:cubicBezTo>
                  <a:cubicBezTo>
                    <a:pt x="39" y="49"/>
                    <a:pt x="37" y="49"/>
                    <a:pt x="37" y="49"/>
                  </a:cubicBezTo>
                  <a:cubicBezTo>
                    <a:pt x="37" y="49"/>
                    <a:pt x="39" y="50"/>
                    <a:pt x="39" y="50"/>
                  </a:cubicBezTo>
                  <a:cubicBezTo>
                    <a:pt x="38" y="50"/>
                    <a:pt x="37" y="50"/>
                    <a:pt x="37" y="50"/>
                  </a:cubicBezTo>
                  <a:cubicBezTo>
                    <a:pt x="37" y="51"/>
                    <a:pt x="38" y="52"/>
                    <a:pt x="39" y="52"/>
                  </a:cubicBezTo>
                  <a:cubicBezTo>
                    <a:pt x="37" y="52"/>
                    <a:pt x="35" y="52"/>
                    <a:pt x="34" y="54"/>
                  </a:cubicBezTo>
                  <a:cubicBezTo>
                    <a:pt x="34" y="55"/>
                    <a:pt x="30" y="54"/>
                    <a:pt x="30" y="54"/>
                  </a:cubicBezTo>
                  <a:cubicBezTo>
                    <a:pt x="30" y="57"/>
                    <a:pt x="36" y="54"/>
                    <a:pt x="37" y="54"/>
                  </a:cubicBezTo>
                  <a:cubicBezTo>
                    <a:pt x="36" y="54"/>
                    <a:pt x="35" y="56"/>
                    <a:pt x="35" y="56"/>
                  </a:cubicBezTo>
                  <a:cubicBezTo>
                    <a:pt x="32" y="56"/>
                    <a:pt x="34" y="57"/>
                    <a:pt x="33" y="58"/>
                  </a:cubicBezTo>
                  <a:cubicBezTo>
                    <a:pt x="32" y="59"/>
                    <a:pt x="30" y="57"/>
                    <a:pt x="29" y="58"/>
                  </a:cubicBezTo>
                  <a:cubicBezTo>
                    <a:pt x="29" y="59"/>
                    <a:pt x="26" y="61"/>
                    <a:pt x="26" y="61"/>
                  </a:cubicBezTo>
                  <a:cubicBezTo>
                    <a:pt x="26" y="62"/>
                    <a:pt x="27" y="62"/>
                    <a:pt x="27" y="62"/>
                  </a:cubicBezTo>
                  <a:cubicBezTo>
                    <a:pt x="27" y="63"/>
                    <a:pt x="24" y="63"/>
                    <a:pt x="24" y="63"/>
                  </a:cubicBezTo>
                  <a:cubicBezTo>
                    <a:pt x="24" y="63"/>
                    <a:pt x="25" y="64"/>
                    <a:pt x="25" y="65"/>
                  </a:cubicBezTo>
                  <a:cubicBezTo>
                    <a:pt x="25" y="66"/>
                    <a:pt x="27" y="65"/>
                    <a:pt x="28" y="65"/>
                  </a:cubicBezTo>
                  <a:cubicBezTo>
                    <a:pt x="29" y="64"/>
                    <a:pt x="30" y="65"/>
                    <a:pt x="31" y="64"/>
                  </a:cubicBezTo>
                  <a:cubicBezTo>
                    <a:pt x="31" y="64"/>
                    <a:pt x="30" y="63"/>
                    <a:pt x="30" y="62"/>
                  </a:cubicBezTo>
                  <a:cubicBezTo>
                    <a:pt x="30" y="62"/>
                    <a:pt x="32" y="63"/>
                    <a:pt x="33" y="64"/>
                  </a:cubicBezTo>
                  <a:cubicBezTo>
                    <a:pt x="33" y="64"/>
                    <a:pt x="30" y="66"/>
                    <a:pt x="30" y="66"/>
                  </a:cubicBezTo>
                  <a:cubicBezTo>
                    <a:pt x="29" y="66"/>
                    <a:pt x="28" y="67"/>
                    <a:pt x="28" y="66"/>
                  </a:cubicBezTo>
                  <a:cubicBezTo>
                    <a:pt x="27" y="65"/>
                    <a:pt x="26" y="67"/>
                    <a:pt x="25" y="67"/>
                  </a:cubicBezTo>
                  <a:cubicBezTo>
                    <a:pt x="24" y="66"/>
                    <a:pt x="24" y="63"/>
                    <a:pt x="23" y="66"/>
                  </a:cubicBezTo>
                  <a:cubicBezTo>
                    <a:pt x="21" y="70"/>
                    <a:pt x="20" y="65"/>
                    <a:pt x="21" y="65"/>
                  </a:cubicBezTo>
                  <a:cubicBezTo>
                    <a:pt x="19" y="65"/>
                    <a:pt x="21" y="69"/>
                    <a:pt x="19" y="68"/>
                  </a:cubicBezTo>
                  <a:cubicBezTo>
                    <a:pt x="15" y="68"/>
                    <a:pt x="18" y="70"/>
                    <a:pt x="17" y="71"/>
                  </a:cubicBezTo>
                  <a:cubicBezTo>
                    <a:pt x="16" y="71"/>
                    <a:pt x="16" y="69"/>
                    <a:pt x="16" y="69"/>
                  </a:cubicBezTo>
                  <a:cubicBezTo>
                    <a:pt x="14" y="69"/>
                    <a:pt x="12" y="70"/>
                    <a:pt x="11" y="71"/>
                  </a:cubicBezTo>
                  <a:cubicBezTo>
                    <a:pt x="11" y="72"/>
                    <a:pt x="15" y="72"/>
                    <a:pt x="16" y="72"/>
                  </a:cubicBezTo>
                  <a:cubicBezTo>
                    <a:pt x="16" y="72"/>
                    <a:pt x="19" y="71"/>
                    <a:pt x="19" y="71"/>
                  </a:cubicBezTo>
                  <a:cubicBezTo>
                    <a:pt x="20" y="72"/>
                    <a:pt x="15" y="72"/>
                    <a:pt x="15" y="72"/>
                  </a:cubicBezTo>
                  <a:cubicBezTo>
                    <a:pt x="14" y="72"/>
                    <a:pt x="14" y="73"/>
                    <a:pt x="13" y="73"/>
                  </a:cubicBezTo>
                  <a:cubicBezTo>
                    <a:pt x="12" y="73"/>
                    <a:pt x="11" y="73"/>
                    <a:pt x="10" y="73"/>
                  </a:cubicBezTo>
                  <a:cubicBezTo>
                    <a:pt x="8" y="72"/>
                    <a:pt x="7" y="73"/>
                    <a:pt x="9" y="74"/>
                  </a:cubicBezTo>
                  <a:cubicBezTo>
                    <a:pt x="10" y="74"/>
                    <a:pt x="12" y="74"/>
                    <a:pt x="12" y="76"/>
                  </a:cubicBezTo>
                  <a:cubicBezTo>
                    <a:pt x="12" y="76"/>
                    <a:pt x="11" y="78"/>
                    <a:pt x="11" y="77"/>
                  </a:cubicBezTo>
                  <a:cubicBezTo>
                    <a:pt x="10" y="77"/>
                    <a:pt x="12" y="75"/>
                    <a:pt x="10" y="74"/>
                  </a:cubicBezTo>
                  <a:cubicBezTo>
                    <a:pt x="7" y="74"/>
                    <a:pt x="9" y="75"/>
                    <a:pt x="8" y="76"/>
                  </a:cubicBezTo>
                  <a:cubicBezTo>
                    <a:pt x="8" y="76"/>
                    <a:pt x="8" y="73"/>
                    <a:pt x="7" y="73"/>
                  </a:cubicBezTo>
                  <a:cubicBezTo>
                    <a:pt x="7" y="72"/>
                    <a:pt x="5" y="78"/>
                    <a:pt x="6" y="77"/>
                  </a:cubicBezTo>
                  <a:cubicBezTo>
                    <a:pt x="5" y="77"/>
                    <a:pt x="5" y="75"/>
                    <a:pt x="5" y="75"/>
                  </a:cubicBezTo>
                  <a:cubicBezTo>
                    <a:pt x="4" y="75"/>
                    <a:pt x="4" y="77"/>
                    <a:pt x="4" y="77"/>
                  </a:cubicBezTo>
                  <a:cubicBezTo>
                    <a:pt x="3" y="78"/>
                    <a:pt x="1" y="77"/>
                    <a:pt x="1" y="78"/>
                  </a:cubicBezTo>
                  <a:cubicBezTo>
                    <a:pt x="1" y="79"/>
                    <a:pt x="0" y="80"/>
                    <a:pt x="1" y="80"/>
                  </a:cubicBezTo>
                  <a:cubicBezTo>
                    <a:pt x="2" y="80"/>
                    <a:pt x="3" y="80"/>
                    <a:pt x="4" y="81"/>
                  </a:cubicBezTo>
                  <a:cubicBezTo>
                    <a:pt x="4" y="81"/>
                    <a:pt x="0" y="82"/>
                    <a:pt x="1" y="83"/>
                  </a:cubicBezTo>
                  <a:cubicBezTo>
                    <a:pt x="1" y="84"/>
                    <a:pt x="3" y="84"/>
                    <a:pt x="3" y="84"/>
                  </a:cubicBezTo>
                  <a:cubicBezTo>
                    <a:pt x="3" y="84"/>
                    <a:pt x="6" y="83"/>
                    <a:pt x="6" y="84"/>
                  </a:cubicBezTo>
                  <a:cubicBezTo>
                    <a:pt x="5" y="85"/>
                    <a:pt x="2" y="84"/>
                    <a:pt x="1" y="86"/>
                  </a:cubicBezTo>
                  <a:cubicBezTo>
                    <a:pt x="0" y="87"/>
                    <a:pt x="6" y="87"/>
                    <a:pt x="4" y="89"/>
                  </a:cubicBezTo>
                  <a:cubicBezTo>
                    <a:pt x="4" y="89"/>
                    <a:pt x="3" y="87"/>
                    <a:pt x="2" y="88"/>
                  </a:cubicBezTo>
                  <a:cubicBezTo>
                    <a:pt x="1" y="89"/>
                    <a:pt x="1" y="90"/>
                    <a:pt x="2" y="91"/>
                  </a:cubicBezTo>
                  <a:cubicBezTo>
                    <a:pt x="3" y="91"/>
                    <a:pt x="5" y="92"/>
                    <a:pt x="6" y="92"/>
                  </a:cubicBezTo>
                  <a:cubicBezTo>
                    <a:pt x="7" y="91"/>
                    <a:pt x="8" y="89"/>
                    <a:pt x="9" y="90"/>
                  </a:cubicBezTo>
                  <a:cubicBezTo>
                    <a:pt x="8" y="90"/>
                    <a:pt x="7" y="91"/>
                    <a:pt x="7" y="91"/>
                  </a:cubicBezTo>
                  <a:cubicBezTo>
                    <a:pt x="7" y="92"/>
                    <a:pt x="6" y="92"/>
                    <a:pt x="5" y="92"/>
                  </a:cubicBezTo>
                  <a:cubicBezTo>
                    <a:pt x="5" y="92"/>
                    <a:pt x="7" y="93"/>
                    <a:pt x="7" y="94"/>
                  </a:cubicBezTo>
                  <a:cubicBezTo>
                    <a:pt x="7" y="94"/>
                    <a:pt x="4" y="92"/>
                    <a:pt x="5" y="94"/>
                  </a:cubicBezTo>
                  <a:cubicBezTo>
                    <a:pt x="5" y="95"/>
                    <a:pt x="8" y="96"/>
                    <a:pt x="8" y="96"/>
                  </a:cubicBezTo>
                  <a:cubicBezTo>
                    <a:pt x="8" y="97"/>
                    <a:pt x="5" y="95"/>
                    <a:pt x="4" y="96"/>
                  </a:cubicBezTo>
                  <a:cubicBezTo>
                    <a:pt x="2" y="96"/>
                    <a:pt x="4" y="93"/>
                    <a:pt x="3" y="93"/>
                  </a:cubicBezTo>
                  <a:cubicBezTo>
                    <a:pt x="3" y="93"/>
                    <a:pt x="1" y="95"/>
                    <a:pt x="2" y="96"/>
                  </a:cubicBezTo>
                  <a:cubicBezTo>
                    <a:pt x="3" y="96"/>
                    <a:pt x="2" y="98"/>
                    <a:pt x="2" y="98"/>
                  </a:cubicBezTo>
                  <a:cubicBezTo>
                    <a:pt x="3" y="99"/>
                    <a:pt x="4" y="97"/>
                    <a:pt x="5" y="96"/>
                  </a:cubicBezTo>
                  <a:cubicBezTo>
                    <a:pt x="5" y="96"/>
                    <a:pt x="5" y="97"/>
                    <a:pt x="5" y="97"/>
                  </a:cubicBezTo>
                  <a:cubicBezTo>
                    <a:pt x="6" y="97"/>
                    <a:pt x="6" y="96"/>
                    <a:pt x="7" y="96"/>
                  </a:cubicBezTo>
                  <a:cubicBezTo>
                    <a:pt x="7" y="96"/>
                    <a:pt x="7" y="98"/>
                    <a:pt x="6" y="98"/>
                  </a:cubicBezTo>
                  <a:cubicBezTo>
                    <a:pt x="4" y="99"/>
                    <a:pt x="8" y="101"/>
                    <a:pt x="8" y="100"/>
                  </a:cubicBezTo>
                  <a:cubicBezTo>
                    <a:pt x="8" y="102"/>
                    <a:pt x="1" y="100"/>
                    <a:pt x="5" y="103"/>
                  </a:cubicBezTo>
                  <a:cubicBezTo>
                    <a:pt x="7" y="104"/>
                    <a:pt x="8" y="105"/>
                    <a:pt x="10" y="105"/>
                  </a:cubicBezTo>
                  <a:cubicBezTo>
                    <a:pt x="10" y="105"/>
                    <a:pt x="13" y="107"/>
                    <a:pt x="14" y="107"/>
                  </a:cubicBezTo>
                  <a:cubicBezTo>
                    <a:pt x="17" y="107"/>
                    <a:pt x="21" y="104"/>
                    <a:pt x="23" y="102"/>
                  </a:cubicBezTo>
                  <a:cubicBezTo>
                    <a:pt x="24" y="100"/>
                    <a:pt x="25" y="100"/>
                    <a:pt x="27" y="99"/>
                  </a:cubicBezTo>
                  <a:cubicBezTo>
                    <a:pt x="28" y="98"/>
                    <a:pt x="28" y="95"/>
                    <a:pt x="29" y="95"/>
                  </a:cubicBezTo>
                  <a:cubicBezTo>
                    <a:pt x="29" y="95"/>
                    <a:pt x="29" y="98"/>
                    <a:pt x="30" y="98"/>
                  </a:cubicBezTo>
                  <a:cubicBezTo>
                    <a:pt x="32" y="99"/>
                    <a:pt x="31" y="99"/>
                    <a:pt x="31" y="100"/>
                  </a:cubicBezTo>
                  <a:cubicBezTo>
                    <a:pt x="32" y="100"/>
                    <a:pt x="33" y="100"/>
                    <a:pt x="34" y="101"/>
                  </a:cubicBezTo>
                  <a:cubicBezTo>
                    <a:pt x="34" y="102"/>
                    <a:pt x="33" y="100"/>
                    <a:pt x="34" y="10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01" name="Freeform 720">
              <a:extLst>
                <a:ext uri="{FF2B5EF4-FFF2-40B4-BE49-F238E27FC236}">
                  <a16:creationId xmlns:a16="http://schemas.microsoft.com/office/drawing/2014/main" id="{50453585-352D-E279-4BF6-3D90DD1D4319}"/>
                </a:ext>
              </a:extLst>
            </p:cNvPr>
            <p:cNvSpPr>
              <a:spLocks/>
            </p:cNvSpPr>
            <p:nvPr/>
          </p:nvSpPr>
          <p:spPr bwMode="auto">
            <a:xfrm>
              <a:off x="8127786" y="2203648"/>
              <a:ext cx="3185768" cy="1175323"/>
            </a:xfrm>
            <a:custGeom>
              <a:avLst/>
              <a:gdLst>
                <a:gd name="T0" fmla="*/ 785 w 810"/>
                <a:gd name="T1" fmla="*/ 109 h 282"/>
                <a:gd name="T2" fmla="*/ 725 w 810"/>
                <a:gd name="T3" fmla="*/ 77 h 282"/>
                <a:gd name="T4" fmla="*/ 665 w 810"/>
                <a:gd name="T5" fmla="*/ 80 h 282"/>
                <a:gd name="T6" fmla="*/ 607 w 810"/>
                <a:gd name="T7" fmla="*/ 65 h 282"/>
                <a:gd name="T8" fmla="*/ 578 w 810"/>
                <a:gd name="T9" fmla="*/ 56 h 282"/>
                <a:gd name="T10" fmla="*/ 555 w 810"/>
                <a:gd name="T11" fmla="*/ 61 h 282"/>
                <a:gd name="T12" fmla="*/ 521 w 810"/>
                <a:gd name="T13" fmla="*/ 59 h 282"/>
                <a:gd name="T14" fmla="*/ 495 w 810"/>
                <a:gd name="T15" fmla="*/ 44 h 282"/>
                <a:gd name="T16" fmla="*/ 469 w 810"/>
                <a:gd name="T17" fmla="*/ 49 h 282"/>
                <a:gd name="T18" fmla="*/ 423 w 810"/>
                <a:gd name="T19" fmla="*/ 43 h 282"/>
                <a:gd name="T20" fmla="*/ 383 w 810"/>
                <a:gd name="T21" fmla="*/ 50 h 282"/>
                <a:gd name="T22" fmla="*/ 423 w 810"/>
                <a:gd name="T23" fmla="*/ 17 h 282"/>
                <a:gd name="T24" fmla="*/ 378 w 810"/>
                <a:gd name="T25" fmla="*/ 7 h 282"/>
                <a:gd name="T26" fmla="*/ 355 w 810"/>
                <a:gd name="T27" fmla="*/ 17 h 282"/>
                <a:gd name="T28" fmla="*/ 320 w 810"/>
                <a:gd name="T29" fmla="*/ 22 h 282"/>
                <a:gd name="T30" fmla="*/ 297 w 810"/>
                <a:gd name="T31" fmla="*/ 32 h 282"/>
                <a:gd name="T32" fmla="*/ 269 w 810"/>
                <a:gd name="T33" fmla="*/ 49 h 282"/>
                <a:gd name="T34" fmla="*/ 247 w 810"/>
                <a:gd name="T35" fmla="*/ 58 h 282"/>
                <a:gd name="T36" fmla="*/ 242 w 810"/>
                <a:gd name="T37" fmla="*/ 50 h 282"/>
                <a:gd name="T38" fmla="*/ 259 w 810"/>
                <a:gd name="T39" fmla="*/ 97 h 282"/>
                <a:gd name="T40" fmla="*/ 227 w 810"/>
                <a:gd name="T41" fmla="*/ 107 h 282"/>
                <a:gd name="T42" fmla="*/ 231 w 810"/>
                <a:gd name="T43" fmla="*/ 88 h 282"/>
                <a:gd name="T44" fmla="*/ 206 w 810"/>
                <a:gd name="T45" fmla="*/ 60 h 282"/>
                <a:gd name="T46" fmla="*/ 191 w 810"/>
                <a:gd name="T47" fmla="*/ 83 h 282"/>
                <a:gd name="T48" fmla="*/ 131 w 810"/>
                <a:gd name="T49" fmla="*/ 90 h 282"/>
                <a:gd name="T50" fmla="*/ 92 w 810"/>
                <a:gd name="T51" fmla="*/ 100 h 282"/>
                <a:gd name="T52" fmla="*/ 84 w 810"/>
                <a:gd name="T53" fmla="*/ 107 h 282"/>
                <a:gd name="T54" fmla="*/ 53 w 810"/>
                <a:gd name="T55" fmla="*/ 120 h 282"/>
                <a:gd name="T56" fmla="*/ 31 w 810"/>
                <a:gd name="T57" fmla="*/ 102 h 282"/>
                <a:gd name="T58" fmla="*/ 29 w 810"/>
                <a:gd name="T59" fmla="*/ 84 h 282"/>
                <a:gd name="T60" fmla="*/ 5 w 810"/>
                <a:gd name="T61" fmla="*/ 88 h 282"/>
                <a:gd name="T62" fmla="*/ 7 w 810"/>
                <a:gd name="T63" fmla="*/ 152 h 282"/>
                <a:gd name="T64" fmla="*/ 16 w 810"/>
                <a:gd name="T65" fmla="*/ 187 h 282"/>
                <a:gd name="T66" fmla="*/ 40 w 810"/>
                <a:gd name="T67" fmla="*/ 223 h 282"/>
                <a:gd name="T68" fmla="*/ 53 w 810"/>
                <a:gd name="T69" fmla="*/ 244 h 282"/>
                <a:gd name="T70" fmla="*/ 82 w 810"/>
                <a:gd name="T71" fmla="*/ 272 h 282"/>
                <a:gd name="T72" fmla="*/ 109 w 810"/>
                <a:gd name="T73" fmla="*/ 250 h 282"/>
                <a:gd name="T74" fmla="*/ 108 w 810"/>
                <a:gd name="T75" fmla="*/ 222 h 282"/>
                <a:gd name="T76" fmla="*/ 160 w 810"/>
                <a:gd name="T77" fmla="*/ 223 h 282"/>
                <a:gd name="T78" fmla="*/ 196 w 810"/>
                <a:gd name="T79" fmla="*/ 196 h 282"/>
                <a:gd name="T80" fmla="*/ 252 w 810"/>
                <a:gd name="T81" fmla="*/ 204 h 282"/>
                <a:gd name="T82" fmla="*/ 331 w 810"/>
                <a:gd name="T83" fmla="*/ 226 h 282"/>
                <a:gd name="T84" fmla="*/ 415 w 810"/>
                <a:gd name="T85" fmla="*/ 231 h 282"/>
                <a:gd name="T86" fmla="*/ 483 w 810"/>
                <a:gd name="T87" fmla="*/ 207 h 282"/>
                <a:gd name="T88" fmla="*/ 521 w 810"/>
                <a:gd name="T89" fmla="*/ 258 h 282"/>
                <a:gd name="T90" fmla="*/ 558 w 810"/>
                <a:gd name="T91" fmla="*/ 226 h 282"/>
                <a:gd name="T92" fmla="*/ 543 w 810"/>
                <a:gd name="T93" fmla="*/ 199 h 282"/>
                <a:gd name="T94" fmla="*/ 591 w 810"/>
                <a:gd name="T95" fmla="*/ 162 h 282"/>
                <a:gd name="T96" fmla="*/ 627 w 810"/>
                <a:gd name="T97" fmla="*/ 165 h 282"/>
                <a:gd name="T98" fmla="*/ 657 w 810"/>
                <a:gd name="T99" fmla="*/ 153 h 282"/>
                <a:gd name="T100" fmla="*/ 669 w 810"/>
                <a:gd name="T101" fmla="*/ 154 h 282"/>
                <a:gd name="T102" fmla="*/ 649 w 810"/>
                <a:gd name="T103" fmla="*/ 210 h 282"/>
                <a:gd name="T104" fmla="*/ 667 w 810"/>
                <a:gd name="T105" fmla="*/ 171 h 282"/>
                <a:gd name="T106" fmla="*/ 710 w 810"/>
                <a:gd name="T107" fmla="*/ 156 h 282"/>
                <a:gd name="T108" fmla="*/ 738 w 810"/>
                <a:gd name="T109" fmla="*/ 121 h 282"/>
                <a:gd name="T110" fmla="*/ 765 w 810"/>
                <a:gd name="T111" fmla="*/ 116 h 282"/>
                <a:gd name="T112" fmla="*/ 802 w 810"/>
                <a:gd name="T113" fmla="*/ 115 h 282"/>
                <a:gd name="T114" fmla="*/ 388 w 810"/>
                <a:gd name="T115" fmla="*/ 2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0" h="282">
                  <a:moveTo>
                    <a:pt x="808" y="111"/>
                  </a:moveTo>
                  <a:cubicBezTo>
                    <a:pt x="806" y="109"/>
                    <a:pt x="803" y="108"/>
                    <a:pt x="801" y="106"/>
                  </a:cubicBezTo>
                  <a:cubicBezTo>
                    <a:pt x="800" y="105"/>
                    <a:pt x="799" y="104"/>
                    <a:pt x="797" y="103"/>
                  </a:cubicBezTo>
                  <a:cubicBezTo>
                    <a:pt x="796" y="103"/>
                    <a:pt x="794" y="103"/>
                    <a:pt x="793" y="102"/>
                  </a:cubicBezTo>
                  <a:cubicBezTo>
                    <a:pt x="793" y="103"/>
                    <a:pt x="794" y="103"/>
                    <a:pt x="794" y="103"/>
                  </a:cubicBezTo>
                  <a:cubicBezTo>
                    <a:pt x="795" y="103"/>
                    <a:pt x="792" y="104"/>
                    <a:pt x="791" y="103"/>
                  </a:cubicBezTo>
                  <a:cubicBezTo>
                    <a:pt x="791" y="103"/>
                    <a:pt x="792" y="103"/>
                    <a:pt x="792" y="102"/>
                  </a:cubicBezTo>
                  <a:cubicBezTo>
                    <a:pt x="791" y="101"/>
                    <a:pt x="786" y="103"/>
                    <a:pt x="785" y="102"/>
                  </a:cubicBezTo>
                  <a:cubicBezTo>
                    <a:pt x="787" y="103"/>
                    <a:pt x="787" y="103"/>
                    <a:pt x="787" y="106"/>
                  </a:cubicBezTo>
                  <a:cubicBezTo>
                    <a:pt x="786" y="107"/>
                    <a:pt x="788" y="109"/>
                    <a:pt x="788" y="109"/>
                  </a:cubicBezTo>
                  <a:cubicBezTo>
                    <a:pt x="787" y="109"/>
                    <a:pt x="787" y="108"/>
                    <a:pt x="787" y="108"/>
                  </a:cubicBezTo>
                  <a:cubicBezTo>
                    <a:pt x="786" y="107"/>
                    <a:pt x="786" y="109"/>
                    <a:pt x="785" y="109"/>
                  </a:cubicBezTo>
                  <a:cubicBezTo>
                    <a:pt x="785" y="109"/>
                    <a:pt x="783" y="105"/>
                    <a:pt x="783" y="105"/>
                  </a:cubicBezTo>
                  <a:cubicBezTo>
                    <a:pt x="783" y="104"/>
                    <a:pt x="783" y="104"/>
                    <a:pt x="783" y="104"/>
                  </a:cubicBezTo>
                  <a:cubicBezTo>
                    <a:pt x="783" y="103"/>
                    <a:pt x="782" y="102"/>
                    <a:pt x="783" y="101"/>
                  </a:cubicBezTo>
                  <a:cubicBezTo>
                    <a:pt x="784" y="99"/>
                    <a:pt x="782" y="100"/>
                    <a:pt x="781" y="99"/>
                  </a:cubicBezTo>
                  <a:cubicBezTo>
                    <a:pt x="781" y="98"/>
                    <a:pt x="779" y="97"/>
                    <a:pt x="778" y="97"/>
                  </a:cubicBezTo>
                  <a:cubicBezTo>
                    <a:pt x="771" y="93"/>
                    <a:pt x="765" y="89"/>
                    <a:pt x="758" y="87"/>
                  </a:cubicBezTo>
                  <a:cubicBezTo>
                    <a:pt x="756" y="86"/>
                    <a:pt x="755" y="85"/>
                    <a:pt x="754" y="84"/>
                  </a:cubicBezTo>
                  <a:cubicBezTo>
                    <a:pt x="753" y="83"/>
                    <a:pt x="751" y="82"/>
                    <a:pt x="749" y="82"/>
                  </a:cubicBezTo>
                  <a:cubicBezTo>
                    <a:pt x="746" y="81"/>
                    <a:pt x="743" y="80"/>
                    <a:pt x="739" y="78"/>
                  </a:cubicBezTo>
                  <a:cubicBezTo>
                    <a:pt x="736" y="78"/>
                    <a:pt x="732" y="78"/>
                    <a:pt x="730" y="78"/>
                  </a:cubicBezTo>
                  <a:cubicBezTo>
                    <a:pt x="728" y="78"/>
                    <a:pt x="727" y="78"/>
                    <a:pt x="726" y="78"/>
                  </a:cubicBezTo>
                  <a:cubicBezTo>
                    <a:pt x="726" y="78"/>
                    <a:pt x="725" y="77"/>
                    <a:pt x="725" y="77"/>
                  </a:cubicBezTo>
                  <a:cubicBezTo>
                    <a:pt x="724" y="78"/>
                    <a:pt x="724" y="79"/>
                    <a:pt x="723" y="78"/>
                  </a:cubicBezTo>
                  <a:cubicBezTo>
                    <a:pt x="720" y="78"/>
                    <a:pt x="717" y="77"/>
                    <a:pt x="714" y="76"/>
                  </a:cubicBezTo>
                  <a:cubicBezTo>
                    <a:pt x="713" y="76"/>
                    <a:pt x="710" y="75"/>
                    <a:pt x="710" y="77"/>
                  </a:cubicBezTo>
                  <a:cubicBezTo>
                    <a:pt x="709" y="79"/>
                    <a:pt x="708" y="79"/>
                    <a:pt x="710" y="80"/>
                  </a:cubicBezTo>
                  <a:cubicBezTo>
                    <a:pt x="712" y="82"/>
                    <a:pt x="714" y="86"/>
                    <a:pt x="709" y="87"/>
                  </a:cubicBezTo>
                  <a:cubicBezTo>
                    <a:pt x="708" y="88"/>
                    <a:pt x="705" y="88"/>
                    <a:pt x="704" y="86"/>
                  </a:cubicBezTo>
                  <a:cubicBezTo>
                    <a:pt x="703" y="85"/>
                    <a:pt x="703" y="84"/>
                    <a:pt x="700" y="84"/>
                  </a:cubicBezTo>
                  <a:cubicBezTo>
                    <a:pt x="697" y="83"/>
                    <a:pt x="699" y="82"/>
                    <a:pt x="698" y="81"/>
                  </a:cubicBezTo>
                  <a:cubicBezTo>
                    <a:pt x="698" y="80"/>
                    <a:pt x="695" y="79"/>
                    <a:pt x="694" y="80"/>
                  </a:cubicBezTo>
                  <a:cubicBezTo>
                    <a:pt x="691" y="83"/>
                    <a:pt x="686" y="80"/>
                    <a:pt x="682" y="80"/>
                  </a:cubicBezTo>
                  <a:cubicBezTo>
                    <a:pt x="678" y="80"/>
                    <a:pt x="674" y="79"/>
                    <a:pt x="670" y="79"/>
                  </a:cubicBezTo>
                  <a:cubicBezTo>
                    <a:pt x="668" y="79"/>
                    <a:pt x="667" y="79"/>
                    <a:pt x="665" y="80"/>
                  </a:cubicBezTo>
                  <a:cubicBezTo>
                    <a:pt x="663" y="81"/>
                    <a:pt x="664" y="84"/>
                    <a:pt x="664" y="86"/>
                  </a:cubicBezTo>
                  <a:cubicBezTo>
                    <a:pt x="664" y="86"/>
                    <a:pt x="664" y="86"/>
                    <a:pt x="664" y="86"/>
                  </a:cubicBezTo>
                  <a:cubicBezTo>
                    <a:pt x="663" y="86"/>
                    <a:pt x="662" y="81"/>
                    <a:pt x="661" y="80"/>
                  </a:cubicBezTo>
                  <a:cubicBezTo>
                    <a:pt x="660" y="80"/>
                    <a:pt x="656" y="80"/>
                    <a:pt x="655" y="78"/>
                  </a:cubicBezTo>
                  <a:cubicBezTo>
                    <a:pt x="655" y="75"/>
                    <a:pt x="659" y="74"/>
                    <a:pt x="655" y="71"/>
                  </a:cubicBezTo>
                  <a:cubicBezTo>
                    <a:pt x="653" y="70"/>
                    <a:pt x="651" y="69"/>
                    <a:pt x="648" y="68"/>
                  </a:cubicBezTo>
                  <a:cubicBezTo>
                    <a:pt x="642" y="66"/>
                    <a:pt x="635" y="68"/>
                    <a:pt x="629" y="69"/>
                  </a:cubicBezTo>
                  <a:cubicBezTo>
                    <a:pt x="626" y="69"/>
                    <a:pt x="623" y="69"/>
                    <a:pt x="619" y="69"/>
                  </a:cubicBezTo>
                  <a:cubicBezTo>
                    <a:pt x="618" y="69"/>
                    <a:pt x="618" y="69"/>
                    <a:pt x="617" y="69"/>
                  </a:cubicBezTo>
                  <a:cubicBezTo>
                    <a:pt x="615" y="68"/>
                    <a:pt x="617" y="68"/>
                    <a:pt x="618" y="67"/>
                  </a:cubicBezTo>
                  <a:cubicBezTo>
                    <a:pt x="618" y="66"/>
                    <a:pt x="613" y="65"/>
                    <a:pt x="613" y="65"/>
                  </a:cubicBezTo>
                  <a:cubicBezTo>
                    <a:pt x="612" y="64"/>
                    <a:pt x="608" y="65"/>
                    <a:pt x="607" y="65"/>
                  </a:cubicBezTo>
                  <a:cubicBezTo>
                    <a:pt x="607" y="65"/>
                    <a:pt x="611" y="64"/>
                    <a:pt x="610" y="63"/>
                  </a:cubicBezTo>
                  <a:cubicBezTo>
                    <a:pt x="609" y="63"/>
                    <a:pt x="608" y="64"/>
                    <a:pt x="607" y="64"/>
                  </a:cubicBezTo>
                  <a:cubicBezTo>
                    <a:pt x="606" y="63"/>
                    <a:pt x="604" y="62"/>
                    <a:pt x="604" y="62"/>
                  </a:cubicBezTo>
                  <a:cubicBezTo>
                    <a:pt x="603" y="62"/>
                    <a:pt x="600" y="60"/>
                    <a:pt x="602" y="60"/>
                  </a:cubicBezTo>
                  <a:cubicBezTo>
                    <a:pt x="603" y="60"/>
                    <a:pt x="605" y="60"/>
                    <a:pt x="606" y="60"/>
                  </a:cubicBezTo>
                  <a:cubicBezTo>
                    <a:pt x="609" y="60"/>
                    <a:pt x="605" y="57"/>
                    <a:pt x="604" y="57"/>
                  </a:cubicBezTo>
                  <a:cubicBezTo>
                    <a:pt x="602" y="55"/>
                    <a:pt x="597" y="56"/>
                    <a:pt x="594" y="55"/>
                  </a:cubicBezTo>
                  <a:cubicBezTo>
                    <a:pt x="592" y="55"/>
                    <a:pt x="591" y="57"/>
                    <a:pt x="589" y="59"/>
                  </a:cubicBezTo>
                  <a:cubicBezTo>
                    <a:pt x="589" y="59"/>
                    <a:pt x="582" y="63"/>
                    <a:pt x="582" y="60"/>
                  </a:cubicBezTo>
                  <a:cubicBezTo>
                    <a:pt x="583" y="58"/>
                    <a:pt x="584" y="60"/>
                    <a:pt x="586" y="59"/>
                  </a:cubicBezTo>
                  <a:cubicBezTo>
                    <a:pt x="586" y="59"/>
                    <a:pt x="585" y="56"/>
                    <a:pt x="584" y="56"/>
                  </a:cubicBezTo>
                  <a:cubicBezTo>
                    <a:pt x="584" y="56"/>
                    <a:pt x="578" y="56"/>
                    <a:pt x="578" y="56"/>
                  </a:cubicBezTo>
                  <a:cubicBezTo>
                    <a:pt x="579" y="55"/>
                    <a:pt x="581" y="54"/>
                    <a:pt x="583" y="54"/>
                  </a:cubicBezTo>
                  <a:cubicBezTo>
                    <a:pt x="584" y="55"/>
                    <a:pt x="591" y="55"/>
                    <a:pt x="591" y="55"/>
                  </a:cubicBezTo>
                  <a:cubicBezTo>
                    <a:pt x="591" y="54"/>
                    <a:pt x="585" y="54"/>
                    <a:pt x="584" y="53"/>
                  </a:cubicBezTo>
                  <a:cubicBezTo>
                    <a:pt x="582" y="53"/>
                    <a:pt x="580" y="53"/>
                    <a:pt x="578" y="53"/>
                  </a:cubicBezTo>
                  <a:cubicBezTo>
                    <a:pt x="574" y="52"/>
                    <a:pt x="570" y="52"/>
                    <a:pt x="566" y="51"/>
                  </a:cubicBezTo>
                  <a:cubicBezTo>
                    <a:pt x="565" y="51"/>
                    <a:pt x="561" y="50"/>
                    <a:pt x="561" y="50"/>
                  </a:cubicBezTo>
                  <a:cubicBezTo>
                    <a:pt x="561" y="51"/>
                    <a:pt x="562" y="52"/>
                    <a:pt x="561" y="52"/>
                  </a:cubicBezTo>
                  <a:cubicBezTo>
                    <a:pt x="560" y="53"/>
                    <a:pt x="559" y="53"/>
                    <a:pt x="558" y="53"/>
                  </a:cubicBezTo>
                  <a:cubicBezTo>
                    <a:pt x="557" y="53"/>
                    <a:pt x="552" y="54"/>
                    <a:pt x="553" y="56"/>
                  </a:cubicBezTo>
                  <a:cubicBezTo>
                    <a:pt x="554" y="58"/>
                    <a:pt x="556" y="55"/>
                    <a:pt x="557" y="56"/>
                  </a:cubicBezTo>
                  <a:cubicBezTo>
                    <a:pt x="557" y="56"/>
                    <a:pt x="554" y="57"/>
                    <a:pt x="555" y="59"/>
                  </a:cubicBezTo>
                  <a:cubicBezTo>
                    <a:pt x="556" y="59"/>
                    <a:pt x="555" y="60"/>
                    <a:pt x="555" y="61"/>
                  </a:cubicBezTo>
                  <a:cubicBezTo>
                    <a:pt x="556" y="61"/>
                    <a:pt x="557" y="62"/>
                    <a:pt x="557" y="63"/>
                  </a:cubicBezTo>
                  <a:cubicBezTo>
                    <a:pt x="557" y="63"/>
                    <a:pt x="553" y="63"/>
                    <a:pt x="552" y="63"/>
                  </a:cubicBezTo>
                  <a:cubicBezTo>
                    <a:pt x="550" y="63"/>
                    <a:pt x="552" y="62"/>
                    <a:pt x="552" y="62"/>
                  </a:cubicBezTo>
                  <a:cubicBezTo>
                    <a:pt x="551" y="61"/>
                    <a:pt x="548" y="62"/>
                    <a:pt x="548" y="62"/>
                  </a:cubicBezTo>
                  <a:cubicBezTo>
                    <a:pt x="546" y="63"/>
                    <a:pt x="544" y="62"/>
                    <a:pt x="543" y="62"/>
                  </a:cubicBezTo>
                  <a:cubicBezTo>
                    <a:pt x="542" y="62"/>
                    <a:pt x="546" y="63"/>
                    <a:pt x="546" y="63"/>
                  </a:cubicBezTo>
                  <a:cubicBezTo>
                    <a:pt x="549" y="64"/>
                    <a:pt x="546" y="66"/>
                    <a:pt x="545" y="65"/>
                  </a:cubicBezTo>
                  <a:cubicBezTo>
                    <a:pt x="544" y="65"/>
                    <a:pt x="544" y="64"/>
                    <a:pt x="544" y="63"/>
                  </a:cubicBezTo>
                  <a:cubicBezTo>
                    <a:pt x="543" y="63"/>
                    <a:pt x="542" y="63"/>
                    <a:pt x="541" y="63"/>
                  </a:cubicBezTo>
                  <a:cubicBezTo>
                    <a:pt x="539" y="62"/>
                    <a:pt x="537" y="61"/>
                    <a:pt x="534" y="62"/>
                  </a:cubicBezTo>
                  <a:cubicBezTo>
                    <a:pt x="531" y="62"/>
                    <a:pt x="529" y="65"/>
                    <a:pt x="526" y="63"/>
                  </a:cubicBezTo>
                  <a:cubicBezTo>
                    <a:pt x="524" y="62"/>
                    <a:pt x="522" y="61"/>
                    <a:pt x="521" y="59"/>
                  </a:cubicBezTo>
                  <a:cubicBezTo>
                    <a:pt x="520" y="58"/>
                    <a:pt x="518" y="62"/>
                    <a:pt x="517" y="62"/>
                  </a:cubicBezTo>
                  <a:cubicBezTo>
                    <a:pt x="516" y="64"/>
                    <a:pt x="515" y="70"/>
                    <a:pt x="512" y="69"/>
                  </a:cubicBezTo>
                  <a:cubicBezTo>
                    <a:pt x="510" y="68"/>
                    <a:pt x="508" y="68"/>
                    <a:pt x="506" y="66"/>
                  </a:cubicBezTo>
                  <a:cubicBezTo>
                    <a:pt x="505" y="65"/>
                    <a:pt x="503" y="63"/>
                    <a:pt x="502" y="62"/>
                  </a:cubicBezTo>
                  <a:cubicBezTo>
                    <a:pt x="501" y="60"/>
                    <a:pt x="499" y="59"/>
                    <a:pt x="498" y="58"/>
                  </a:cubicBezTo>
                  <a:cubicBezTo>
                    <a:pt x="496" y="56"/>
                    <a:pt x="500" y="57"/>
                    <a:pt x="501" y="57"/>
                  </a:cubicBezTo>
                  <a:cubicBezTo>
                    <a:pt x="502" y="57"/>
                    <a:pt x="504" y="56"/>
                    <a:pt x="504" y="55"/>
                  </a:cubicBezTo>
                  <a:cubicBezTo>
                    <a:pt x="504" y="55"/>
                    <a:pt x="499" y="52"/>
                    <a:pt x="499" y="52"/>
                  </a:cubicBezTo>
                  <a:cubicBezTo>
                    <a:pt x="499" y="52"/>
                    <a:pt x="502" y="52"/>
                    <a:pt x="502" y="51"/>
                  </a:cubicBezTo>
                  <a:cubicBezTo>
                    <a:pt x="501" y="50"/>
                    <a:pt x="499" y="50"/>
                    <a:pt x="499" y="50"/>
                  </a:cubicBezTo>
                  <a:cubicBezTo>
                    <a:pt x="499" y="48"/>
                    <a:pt x="504" y="47"/>
                    <a:pt x="499" y="46"/>
                  </a:cubicBezTo>
                  <a:cubicBezTo>
                    <a:pt x="498" y="46"/>
                    <a:pt x="497" y="44"/>
                    <a:pt x="495" y="44"/>
                  </a:cubicBezTo>
                  <a:cubicBezTo>
                    <a:pt x="494" y="44"/>
                    <a:pt x="492" y="43"/>
                    <a:pt x="491" y="44"/>
                  </a:cubicBezTo>
                  <a:cubicBezTo>
                    <a:pt x="490" y="44"/>
                    <a:pt x="490" y="45"/>
                    <a:pt x="489" y="45"/>
                  </a:cubicBezTo>
                  <a:cubicBezTo>
                    <a:pt x="488" y="44"/>
                    <a:pt x="488" y="44"/>
                    <a:pt x="487" y="44"/>
                  </a:cubicBezTo>
                  <a:cubicBezTo>
                    <a:pt x="486" y="44"/>
                    <a:pt x="484" y="44"/>
                    <a:pt x="483" y="43"/>
                  </a:cubicBezTo>
                  <a:cubicBezTo>
                    <a:pt x="482" y="43"/>
                    <a:pt x="481" y="43"/>
                    <a:pt x="480" y="41"/>
                  </a:cubicBezTo>
                  <a:cubicBezTo>
                    <a:pt x="479" y="41"/>
                    <a:pt x="480" y="40"/>
                    <a:pt x="478" y="41"/>
                  </a:cubicBezTo>
                  <a:cubicBezTo>
                    <a:pt x="478" y="41"/>
                    <a:pt x="477" y="42"/>
                    <a:pt x="476" y="42"/>
                  </a:cubicBezTo>
                  <a:cubicBezTo>
                    <a:pt x="475" y="42"/>
                    <a:pt x="475" y="41"/>
                    <a:pt x="474" y="42"/>
                  </a:cubicBezTo>
                  <a:cubicBezTo>
                    <a:pt x="474" y="43"/>
                    <a:pt x="473" y="44"/>
                    <a:pt x="473" y="45"/>
                  </a:cubicBezTo>
                  <a:cubicBezTo>
                    <a:pt x="473" y="46"/>
                    <a:pt x="475" y="46"/>
                    <a:pt x="474" y="47"/>
                  </a:cubicBezTo>
                  <a:cubicBezTo>
                    <a:pt x="473" y="48"/>
                    <a:pt x="474" y="48"/>
                    <a:pt x="473" y="48"/>
                  </a:cubicBezTo>
                  <a:cubicBezTo>
                    <a:pt x="472" y="48"/>
                    <a:pt x="470" y="48"/>
                    <a:pt x="469" y="49"/>
                  </a:cubicBezTo>
                  <a:cubicBezTo>
                    <a:pt x="470" y="48"/>
                    <a:pt x="473" y="50"/>
                    <a:pt x="473" y="50"/>
                  </a:cubicBezTo>
                  <a:cubicBezTo>
                    <a:pt x="472" y="51"/>
                    <a:pt x="469" y="49"/>
                    <a:pt x="467" y="49"/>
                  </a:cubicBezTo>
                  <a:cubicBezTo>
                    <a:pt x="465" y="49"/>
                    <a:pt x="462" y="49"/>
                    <a:pt x="459" y="49"/>
                  </a:cubicBezTo>
                  <a:cubicBezTo>
                    <a:pt x="458" y="49"/>
                    <a:pt x="458" y="48"/>
                    <a:pt x="457" y="48"/>
                  </a:cubicBezTo>
                  <a:cubicBezTo>
                    <a:pt x="456" y="47"/>
                    <a:pt x="453" y="48"/>
                    <a:pt x="452" y="48"/>
                  </a:cubicBezTo>
                  <a:cubicBezTo>
                    <a:pt x="451" y="47"/>
                    <a:pt x="449" y="47"/>
                    <a:pt x="448" y="46"/>
                  </a:cubicBezTo>
                  <a:cubicBezTo>
                    <a:pt x="448" y="45"/>
                    <a:pt x="450" y="45"/>
                    <a:pt x="450" y="44"/>
                  </a:cubicBezTo>
                  <a:cubicBezTo>
                    <a:pt x="451" y="43"/>
                    <a:pt x="442" y="43"/>
                    <a:pt x="441" y="43"/>
                  </a:cubicBezTo>
                  <a:cubicBezTo>
                    <a:pt x="436" y="42"/>
                    <a:pt x="432" y="43"/>
                    <a:pt x="427" y="43"/>
                  </a:cubicBezTo>
                  <a:cubicBezTo>
                    <a:pt x="424" y="43"/>
                    <a:pt x="425" y="43"/>
                    <a:pt x="426" y="45"/>
                  </a:cubicBezTo>
                  <a:cubicBezTo>
                    <a:pt x="426" y="46"/>
                    <a:pt x="424" y="45"/>
                    <a:pt x="424" y="45"/>
                  </a:cubicBezTo>
                  <a:cubicBezTo>
                    <a:pt x="422" y="45"/>
                    <a:pt x="423" y="44"/>
                    <a:pt x="423" y="43"/>
                  </a:cubicBezTo>
                  <a:cubicBezTo>
                    <a:pt x="423" y="41"/>
                    <a:pt x="422" y="38"/>
                    <a:pt x="420" y="40"/>
                  </a:cubicBezTo>
                  <a:cubicBezTo>
                    <a:pt x="420" y="42"/>
                    <a:pt x="416" y="42"/>
                    <a:pt x="414" y="41"/>
                  </a:cubicBezTo>
                  <a:cubicBezTo>
                    <a:pt x="413" y="40"/>
                    <a:pt x="415" y="38"/>
                    <a:pt x="411" y="39"/>
                  </a:cubicBezTo>
                  <a:cubicBezTo>
                    <a:pt x="410" y="39"/>
                    <a:pt x="409" y="39"/>
                    <a:pt x="408" y="39"/>
                  </a:cubicBezTo>
                  <a:cubicBezTo>
                    <a:pt x="407" y="38"/>
                    <a:pt x="406" y="39"/>
                    <a:pt x="404" y="40"/>
                  </a:cubicBezTo>
                  <a:cubicBezTo>
                    <a:pt x="402" y="42"/>
                    <a:pt x="407" y="41"/>
                    <a:pt x="407" y="42"/>
                  </a:cubicBezTo>
                  <a:cubicBezTo>
                    <a:pt x="407" y="44"/>
                    <a:pt x="403" y="43"/>
                    <a:pt x="402" y="44"/>
                  </a:cubicBezTo>
                  <a:cubicBezTo>
                    <a:pt x="401" y="45"/>
                    <a:pt x="399" y="45"/>
                    <a:pt x="397" y="46"/>
                  </a:cubicBezTo>
                  <a:cubicBezTo>
                    <a:pt x="395" y="47"/>
                    <a:pt x="393" y="47"/>
                    <a:pt x="390" y="47"/>
                  </a:cubicBezTo>
                  <a:cubicBezTo>
                    <a:pt x="388" y="47"/>
                    <a:pt x="388" y="47"/>
                    <a:pt x="387" y="49"/>
                  </a:cubicBezTo>
                  <a:cubicBezTo>
                    <a:pt x="386" y="50"/>
                    <a:pt x="382" y="51"/>
                    <a:pt x="381" y="51"/>
                  </a:cubicBezTo>
                  <a:cubicBezTo>
                    <a:pt x="381" y="50"/>
                    <a:pt x="383" y="50"/>
                    <a:pt x="383" y="50"/>
                  </a:cubicBezTo>
                  <a:cubicBezTo>
                    <a:pt x="385" y="49"/>
                    <a:pt x="385" y="47"/>
                    <a:pt x="386" y="46"/>
                  </a:cubicBezTo>
                  <a:cubicBezTo>
                    <a:pt x="387" y="44"/>
                    <a:pt x="388" y="46"/>
                    <a:pt x="389" y="45"/>
                  </a:cubicBezTo>
                  <a:cubicBezTo>
                    <a:pt x="390" y="45"/>
                    <a:pt x="390" y="44"/>
                    <a:pt x="391" y="44"/>
                  </a:cubicBezTo>
                  <a:cubicBezTo>
                    <a:pt x="394" y="42"/>
                    <a:pt x="398" y="41"/>
                    <a:pt x="401" y="39"/>
                  </a:cubicBezTo>
                  <a:cubicBezTo>
                    <a:pt x="403" y="38"/>
                    <a:pt x="405" y="37"/>
                    <a:pt x="407" y="36"/>
                  </a:cubicBezTo>
                  <a:cubicBezTo>
                    <a:pt x="411" y="33"/>
                    <a:pt x="416" y="31"/>
                    <a:pt x="420" y="29"/>
                  </a:cubicBezTo>
                  <a:cubicBezTo>
                    <a:pt x="423" y="28"/>
                    <a:pt x="426" y="26"/>
                    <a:pt x="423" y="23"/>
                  </a:cubicBezTo>
                  <a:cubicBezTo>
                    <a:pt x="422" y="22"/>
                    <a:pt x="422" y="24"/>
                    <a:pt x="421" y="23"/>
                  </a:cubicBezTo>
                  <a:cubicBezTo>
                    <a:pt x="420" y="22"/>
                    <a:pt x="419" y="22"/>
                    <a:pt x="418" y="21"/>
                  </a:cubicBezTo>
                  <a:cubicBezTo>
                    <a:pt x="418" y="20"/>
                    <a:pt x="423" y="22"/>
                    <a:pt x="423" y="22"/>
                  </a:cubicBezTo>
                  <a:cubicBezTo>
                    <a:pt x="424" y="22"/>
                    <a:pt x="427" y="22"/>
                    <a:pt x="425" y="20"/>
                  </a:cubicBezTo>
                  <a:cubicBezTo>
                    <a:pt x="424" y="19"/>
                    <a:pt x="424" y="18"/>
                    <a:pt x="423" y="17"/>
                  </a:cubicBezTo>
                  <a:cubicBezTo>
                    <a:pt x="422" y="15"/>
                    <a:pt x="421" y="19"/>
                    <a:pt x="420" y="19"/>
                  </a:cubicBezTo>
                  <a:cubicBezTo>
                    <a:pt x="420" y="18"/>
                    <a:pt x="420" y="17"/>
                    <a:pt x="420" y="17"/>
                  </a:cubicBezTo>
                  <a:cubicBezTo>
                    <a:pt x="420" y="16"/>
                    <a:pt x="420" y="16"/>
                    <a:pt x="419" y="15"/>
                  </a:cubicBezTo>
                  <a:cubicBezTo>
                    <a:pt x="419" y="14"/>
                    <a:pt x="417" y="13"/>
                    <a:pt x="416" y="13"/>
                  </a:cubicBezTo>
                  <a:cubicBezTo>
                    <a:pt x="414" y="12"/>
                    <a:pt x="413" y="12"/>
                    <a:pt x="411" y="11"/>
                  </a:cubicBezTo>
                  <a:cubicBezTo>
                    <a:pt x="409" y="11"/>
                    <a:pt x="409" y="11"/>
                    <a:pt x="406" y="12"/>
                  </a:cubicBezTo>
                  <a:cubicBezTo>
                    <a:pt x="404" y="12"/>
                    <a:pt x="397" y="9"/>
                    <a:pt x="396" y="12"/>
                  </a:cubicBezTo>
                  <a:cubicBezTo>
                    <a:pt x="395" y="13"/>
                    <a:pt x="389" y="14"/>
                    <a:pt x="388" y="13"/>
                  </a:cubicBezTo>
                  <a:cubicBezTo>
                    <a:pt x="388" y="13"/>
                    <a:pt x="394" y="9"/>
                    <a:pt x="392" y="8"/>
                  </a:cubicBezTo>
                  <a:cubicBezTo>
                    <a:pt x="392" y="8"/>
                    <a:pt x="385" y="9"/>
                    <a:pt x="384" y="8"/>
                  </a:cubicBezTo>
                  <a:cubicBezTo>
                    <a:pt x="384" y="7"/>
                    <a:pt x="386" y="7"/>
                    <a:pt x="386" y="7"/>
                  </a:cubicBezTo>
                  <a:cubicBezTo>
                    <a:pt x="386" y="6"/>
                    <a:pt x="378" y="7"/>
                    <a:pt x="378" y="7"/>
                  </a:cubicBezTo>
                  <a:cubicBezTo>
                    <a:pt x="379" y="5"/>
                    <a:pt x="383" y="6"/>
                    <a:pt x="384" y="5"/>
                  </a:cubicBezTo>
                  <a:cubicBezTo>
                    <a:pt x="385" y="4"/>
                    <a:pt x="387" y="5"/>
                    <a:pt x="386" y="4"/>
                  </a:cubicBezTo>
                  <a:cubicBezTo>
                    <a:pt x="386" y="3"/>
                    <a:pt x="386" y="2"/>
                    <a:pt x="385" y="2"/>
                  </a:cubicBezTo>
                  <a:cubicBezTo>
                    <a:pt x="382" y="2"/>
                    <a:pt x="381" y="1"/>
                    <a:pt x="378" y="1"/>
                  </a:cubicBezTo>
                  <a:cubicBezTo>
                    <a:pt x="376" y="0"/>
                    <a:pt x="374" y="1"/>
                    <a:pt x="372" y="2"/>
                  </a:cubicBezTo>
                  <a:cubicBezTo>
                    <a:pt x="368" y="3"/>
                    <a:pt x="364" y="6"/>
                    <a:pt x="362" y="8"/>
                  </a:cubicBezTo>
                  <a:cubicBezTo>
                    <a:pt x="361" y="9"/>
                    <a:pt x="361" y="9"/>
                    <a:pt x="362" y="10"/>
                  </a:cubicBezTo>
                  <a:cubicBezTo>
                    <a:pt x="363" y="10"/>
                    <a:pt x="362" y="11"/>
                    <a:pt x="362" y="12"/>
                  </a:cubicBezTo>
                  <a:cubicBezTo>
                    <a:pt x="362" y="14"/>
                    <a:pt x="366" y="13"/>
                    <a:pt x="366" y="14"/>
                  </a:cubicBezTo>
                  <a:cubicBezTo>
                    <a:pt x="366" y="13"/>
                    <a:pt x="361" y="14"/>
                    <a:pt x="360" y="14"/>
                  </a:cubicBezTo>
                  <a:cubicBezTo>
                    <a:pt x="359" y="14"/>
                    <a:pt x="353" y="13"/>
                    <a:pt x="352" y="14"/>
                  </a:cubicBezTo>
                  <a:cubicBezTo>
                    <a:pt x="352" y="13"/>
                    <a:pt x="355" y="17"/>
                    <a:pt x="355" y="17"/>
                  </a:cubicBezTo>
                  <a:cubicBezTo>
                    <a:pt x="356" y="18"/>
                    <a:pt x="351" y="16"/>
                    <a:pt x="350" y="16"/>
                  </a:cubicBezTo>
                  <a:cubicBezTo>
                    <a:pt x="349" y="16"/>
                    <a:pt x="347" y="17"/>
                    <a:pt x="345" y="18"/>
                  </a:cubicBezTo>
                  <a:cubicBezTo>
                    <a:pt x="345" y="18"/>
                    <a:pt x="345" y="18"/>
                    <a:pt x="344" y="18"/>
                  </a:cubicBezTo>
                  <a:cubicBezTo>
                    <a:pt x="342" y="18"/>
                    <a:pt x="344" y="18"/>
                    <a:pt x="343" y="17"/>
                  </a:cubicBezTo>
                  <a:cubicBezTo>
                    <a:pt x="343" y="18"/>
                    <a:pt x="338" y="20"/>
                    <a:pt x="338" y="20"/>
                  </a:cubicBezTo>
                  <a:cubicBezTo>
                    <a:pt x="338" y="19"/>
                    <a:pt x="340" y="18"/>
                    <a:pt x="340" y="18"/>
                  </a:cubicBezTo>
                  <a:cubicBezTo>
                    <a:pt x="340" y="17"/>
                    <a:pt x="335" y="18"/>
                    <a:pt x="334" y="17"/>
                  </a:cubicBezTo>
                  <a:cubicBezTo>
                    <a:pt x="334" y="17"/>
                    <a:pt x="336" y="16"/>
                    <a:pt x="336" y="16"/>
                  </a:cubicBezTo>
                  <a:cubicBezTo>
                    <a:pt x="335" y="17"/>
                    <a:pt x="330" y="18"/>
                    <a:pt x="328" y="18"/>
                  </a:cubicBezTo>
                  <a:cubicBezTo>
                    <a:pt x="323" y="19"/>
                    <a:pt x="329" y="19"/>
                    <a:pt x="330" y="20"/>
                  </a:cubicBezTo>
                  <a:cubicBezTo>
                    <a:pt x="329" y="19"/>
                    <a:pt x="324" y="21"/>
                    <a:pt x="323" y="21"/>
                  </a:cubicBezTo>
                  <a:cubicBezTo>
                    <a:pt x="322" y="21"/>
                    <a:pt x="321" y="21"/>
                    <a:pt x="320" y="22"/>
                  </a:cubicBezTo>
                  <a:cubicBezTo>
                    <a:pt x="319" y="23"/>
                    <a:pt x="317" y="22"/>
                    <a:pt x="315" y="22"/>
                  </a:cubicBezTo>
                  <a:cubicBezTo>
                    <a:pt x="314" y="22"/>
                    <a:pt x="313" y="24"/>
                    <a:pt x="311" y="24"/>
                  </a:cubicBezTo>
                  <a:cubicBezTo>
                    <a:pt x="309" y="25"/>
                    <a:pt x="308" y="24"/>
                    <a:pt x="307" y="25"/>
                  </a:cubicBezTo>
                  <a:cubicBezTo>
                    <a:pt x="306" y="26"/>
                    <a:pt x="305" y="27"/>
                    <a:pt x="304" y="27"/>
                  </a:cubicBezTo>
                  <a:cubicBezTo>
                    <a:pt x="302" y="27"/>
                    <a:pt x="300" y="27"/>
                    <a:pt x="299" y="27"/>
                  </a:cubicBezTo>
                  <a:cubicBezTo>
                    <a:pt x="299" y="27"/>
                    <a:pt x="302" y="29"/>
                    <a:pt x="302" y="29"/>
                  </a:cubicBezTo>
                  <a:cubicBezTo>
                    <a:pt x="301" y="30"/>
                    <a:pt x="295" y="30"/>
                    <a:pt x="295" y="30"/>
                  </a:cubicBezTo>
                  <a:cubicBezTo>
                    <a:pt x="295" y="30"/>
                    <a:pt x="299" y="30"/>
                    <a:pt x="299" y="30"/>
                  </a:cubicBezTo>
                  <a:cubicBezTo>
                    <a:pt x="299" y="30"/>
                    <a:pt x="297" y="30"/>
                    <a:pt x="296" y="30"/>
                  </a:cubicBezTo>
                  <a:cubicBezTo>
                    <a:pt x="297" y="30"/>
                    <a:pt x="299" y="31"/>
                    <a:pt x="299" y="31"/>
                  </a:cubicBezTo>
                  <a:cubicBezTo>
                    <a:pt x="298" y="31"/>
                    <a:pt x="298" y="31"/>
                    <a:pt x="297" y="31"/>
                  </a:cubicBezTo>
                  <a:cubicBezTo>
                    <a:pt x="298" y="31"/>
                    <a:pt x="297" y="32"/>
                    <a:pt x="297" y="32"/>
                  </a:cubicBezTo>
                  <a:cubicBezTo>
                    <a:pt x="297" y="33"/>
                    <a:pt x="294" y="32"/>
                    <a:pt x="294" y="32"/>
                  </a:cubicBezTo>
                  <a:cubicBezTo>
                    <a:pt x="294" y="33"/>
                    <a:pt x="296" y="33"/>
                    <a:pt x="296" y="34"/>
                  </a:cubicBezTo>
                  <a:cubicBezTo>
                    <a:pt x="297" y="34"/>
                    <a:pt x="295" y="34"/>
                    <a:pt x="295" y="34"/>
                  </a:cubicBezTo>
                  <a:cubicBezTo>
                    <a:pt x="295" y="36"/>
                    <a:pt x="299" y="34"/>
                    <a:pt x="298" y="36"/>
                  </a:cubicBezTo>
                  <a:cubicBezTo>
                    <a:pt x="296" y="38"/>
                    <a:pt x="301" y="39"/>
                    <a:pt x="298" y="40"/>
                  </a:cubicBezTo>
                  <a:cubicBezTo>
                    <a:pt x="296" y="40"/>
                    <a:pt x="294" y="40"/>
                    <a:pt x="292" y="40"/>
                  </a:cubicBezTo>
                  <a:cubicBezTo>
                    <a:pt x="291" y="41"/>
                    <a:pt x="291" y="42"/>
                    <a:pt x="289" y="41"/>
                  </a:cubicBezTo>
                  <a:cubicBezTo>
                    <a:pt x="288" y="41"/>
                    <a:pt x="287" y="41"/>
                    <a:pt x="286" y="41"/>
                  </a:cubicBezTo>
                  <a:cubicBezTo>
                    <a:pt x="282" y="42"/>
                    <a:pt x="278" y="42"/>
                    <a:pt x="274" y="42"/>
                  </a:cubicBezTo>
                  <a:cubicBezTo>
                    <a:pt x="272" y="42"/>
                    <a:pt x="270" y="42"/>
                    <a:pt x="269" y="43"/>
                  </a:cubicBezTo>
                  <a:cubicBezTo>
                    <a:pt x="268" y="44"/>
                    <a:pt x="267" y="45"/>
                    <a:pt x="267" y="46"/>
                  </a:cubicBezTo>
                  <a:cubicBezTo>
                    <a:pt x="267" y="47"/>
                    <a:pt x="269" y="48"/>
                    <a:pt x="269" y="49"/>
                  </a:cubicBezTo>
                  <a:cubicBezTo>
                    <a:pt x="268" y="51"/>
                    <a:pt x="268" y="52"/>
                    <a:pt x="269" y="53"/>
                  </a:cubicBezTo>
                  <a:cubicBezTo>
                    <a:pt x="271" y="55"/>
                    <a:pt x="274" y="54"/>
                    <a:pt x="276" y="56"/>
                  </a:cubicBezTo>
                  <a:cubicBezTo>
                    <a:pt x="276" y="56"/>
                    <a:pt x="278" y="60"/>
                    <a:pt x="278" y="60"/>
                  </a:cubicBezTo>
                  <a:cubicBezTo>
                    <a:pt x="274" y="60"/>
                    <a:pt x="273" y="60"/>
                    <a:pt x="270" y="58"/>
                  </a:cubicBezTo>
                  <a:cubicBezTo>
                    <a:pt x="267" y="56"/>
                    <a:pt x="262" y="54"/>
                    <a:pt x="258" y="54"/>
                  </a:cubicBezTo>
                  <a:cubicBezTo>
                    <a:pt x="256" y="54"/>
                    <a:pt x="257" y="53"/>
                    <a:pt x="255" y="52"/>
                  </a:cubicBezTo>
                  <a:cubicBezTo>
                    <a:pt x="254" y="52"/>
                    <a:pt x="250" y="52"/>
                    <a:pt x="250" y="54"/>
                  </a:cubicBezTo>
                  <a:cubicBezTo>
                    <a:pt x="250" y="55"/>
                    <a:pt x="254" y="55"/>
                    <a:pt x="254" y="55"/>
                  </a:cubicBezTo>
                  <a:cubicBezTo>
                    <a:pt x="254" y="55"/>
                    <a:pt x="251" y="56"/>
                    <a:pt x="252" y="56"/>
                  </a:cubicBezTo>
                  <a:cubicBezTo>
                    <a:pt x="254" y="57"/>
                    <a:pt x="255" y="56"/>
                    <a:pt x="256" y="58"/>
                  </a:cubicBezTo>
                  <a:cubicBezTo>
                    <a:pt x="256" y="60"/>
                    <a:pt x="253" y="59"/>
                    <a:pt x="252" y="59"/>
                  </a:cubicBezTo>
                  <a:cubicBezTo>
                    <a:pt x="250" y="58"/>
                    <a:pt x="249" y="57"/>
                    <a:pt x="247" y="58"/>
                  </a:cubicBezTo>
                  <a:cubicBezTo>
                    <a:pt x="245" y="58"/>
                    <a:pt x="246" y="61"/>
                    <a:pt x="247" y="62"/>
                  </a:cubicBezTo>
                  <a:cubicBezTo>
                    <a:pt x="248" y="63"/>
                    <a:pt x="250" y="63"/>
                    <a:pt x="251" y="63"/>
                  </a:cubicBezTo>
                  <a:cubicBezTo>
                    <a:pt x="253" y="64"/>
                    <a:pt x="255" y="64"/>
                    <a:pt x="256" y="65"/>
                  </a:cubicBezTo>
                  <a:cubicBezTo>
                    <a:pt x="257" y="66"/>
                    <a:pt x="257" y="67"/>
                    <a:pt x="257" y="67"/>
                  </a:cubicBezTo>
                  <a:cubicBezTo>
                    <a:pt x="258" y="67"/>
                    <a:pt x="259" y="67"/>
                    <a:pt x="260" y="67"/>
                  </a:cubicBezTo>
                  <a:cubicBezTo>
                    <a:pt x="260" y="67"/>
                    <a:pt x="257" y="68"/>
                    <a:pt x="257" y="68"/>
                  </a:cubicBezTo>
                  <a:cubicBezTo>
                    <a:pt x="255" y="68"/>
                    <a:pt x="255" y="67"/>
                    <a:pt x="254" y="66"/>
                  </a:cubicBezTo>
                  <a:cubicBezTo>
                    <a:pt x="252" y="65"/>
                    <a:pt x="249" y="65"/>
                    <a:pt x="246" y="65"/>
                  </a:cubicBezTo>
                  <a:cubicBezTo>
                    <a:pt x="245" y="65"/>
                    <a:pt x="240" y="64"/>
                    <a:pt x="242" y="62"/>
                  </a:cubicBezTo>
                  <a:cubicBezTo>
                    <a:pt x="243" y="62"/>
                    <a:pt x="242" y="61"/>
                    <a:pt x="242" y="60"/>
                  </a:cubicBezTo>
                  <a:cubicBezTo>
                    <a:pt x="241" y="59"/>
                    <a:pt x="242" y="58"/>
                    <a:pt x="242" y="57"/>
                  </a:cubicBezTo>
                  <a:cubicBezTo>
                    <a:pt x="243" y="55"/>
                    <a:pt x="244" y="51"/>
                    <a:pt x="242" y="50"/>
                  </a:cubicBezTo>
                  <a:cubicBezTo>
                    <a:pt x="238" y="49"/>
                    <a:pt x="241" y="54"/>
                    <a:pt x="240" y="56"/>
                  </a:cubicBezTo>
                  <a:cubicBezTo>
                    <a:pt x="238" y="58"/>
                    <a:pt x="235" y="59"/>
                    <a:pt x="233" y="61"/>
                  </a:cubicBezTo>
                  <a:cubicBezTo>
                    <a:pt x="230" y="64"/>
                    <a:pt x="231" y="63"/>
                    <a:pt x="233" y="65"/>
                  </a:cubicBezTo>
                  <a:cubicBezTo>
                    <a:pt x="234" y="66"/>
                    <a:pt x="237" y="69"/>
                    <a:pt x="237" y="71"/>
                  </a:cubicBezTo>
                  <a:cubicBezTo>
                    <a:pt x="237" y="71"/>
                    <a:pt x="236" y="73"/>
                    <a:pt x="235" y="73"/>
                  </a:cubicBezTo>
                  <a:cubicBezTo>
                    <a:pt x="234" y="75"/>
                    <a:pt x="233" y="77"/>
                    <a:pt x="233" y="79"/>
                  </a:cubicBezTo>
                  <a:cubicBezTo>
                    <a:pt x="233" y="79"/>
                    <a:pt x="234" y="84"/>
                    <a:pt x="235" y="84"/>
                  </a:cubicBezTo>
                  <a:cubicBezTo>
                    <a:pt x="237" y="84"/>
                    <a:pt x="239" y="84"/>
                    <a:pt x="241" y="83"/>
                  </a:cubicBezTo>
                  <a:cubicBezTo>
                    <a:pt x="243" y="82"/>
                    <a:pt x="246" y="83"/>
                    <a:pt x="248" y="84"/>
                  </a:cubicBezTo>
                  <a:cubicBezTo>
                    <a:pt x="251" y="84"/>
                    <a:pt x="253" y="86"/>
                    <a:pt x="254" y="89"/>
                  </a:cubicBezTo>
                  <a:cubicBezTo>
                    <a:pt x="255" y="91"/>
                    <a:pt x="251" y="94"/>
                    <a:pt x="253" y="95"/>
                  </a:cubicBezTo>
                  <a:cubicBezTo>
                    <a:pt x="253" y="95"/>
                    <a:pt x="259" y="97"/>
                    <a:pt x="259" y="97"/>
                  </a:cubicBezTo>
                  <a:cubicBezTo>
                    <a:pt x="259" y="98"/>
                    <a:pt x="252" y="96"/>
                    <a:pt x="251" y="96"/>
                  </a:cubicBezTo>
                  <a:cubicBezTo>
                    <a:pt x="251" y="96"/>
                    <a:pt x="250" y="93"/>
                    <a:pt x="250" y="93"/>
                  </a:cubicBezTo>
                  <a:cubicBezTo>
                    <a:pt x="251" y="91"/>
                    <a:pt x="252" y="90"/>
                    <a:pt x="250" y="89"/>
                  </a:cubicBezTo>
                  <a:cubicBezTo>
                    <a:pt x="248" y="88"/>
                    <a:pt x="249" y="86"/>
                    <a:pt x="247" y="85"/>
                  </a:cubicBezTo>
                  <a:cubicBezTo>
                    <a:pt x="245" y="85"/>
                    <a:pt x="243" y="86"/>
                    <a:pt x="241" y="86"/>
                  </a:cubicBezTo>
                  <a:cubicBezTo>
                    <a:pt x="241" y="86"/>
                    <a:pt x="237" y="87"/>
                    <a:pt x="237" y="88"/>
                  </a:cubicBezTo>
                  <a:cubicBezTo>
                    <a:pt x="238" y="88"/>
                    <a:pt x="239" y="88"/>
                    <a:pt x="238" y="88"/>
                  </a:cubicBezTo>
                  <a:cubicBezTo>
                    <a:pt x="238" y="89"/>
                    <a:pt x="236" y="90"/>
                    <a:pt x="237" y="91"/>
                  </a:cubicBezTo>
                  <a:cubicBezTo>
                    <a:pt x="241" y="93"/>
                    <a:pt x="238" y="96"/>
                    <a:pt x="236" y="98"/>
                  </a:cubicBezTo>
                  <a:cubicBezTo>
                    <a:pt x="235" y="99"/>
                    <a:pt x="234" y="101"/>
                    <a:pt x="234" y="102"/>
                  </a:cubicBezTo>
                  <a:cubicBezTo>
                    <a:pt x="233" y="103"/>
                    <a:pt x="231" y="104"/>
                    <a:pt x="229" y="104"/>
                  </a:cubicBezTo>
                  <a:cubicBezTo>
                    <a:pt x="228" y="105"/>
                    <a:pt x="227" y="105"/>
                    <a:pt x="227" y="107"/>
                  </a:cubicBezTo>
                  <a:cubicBezTo>
                    <a:pt x="226" y="109"/>
                    <a:pt x="224" y="108"/>
                    <a:pt x="223" y="108"/>
                  </a:cubicBezTo>
                  <a:cubicBezTo>
                    <a:pt x="220" y="107"/>
                    <a:pt x="218" y="108"/>
                    <a:pt x="216" y="107"/>
                  </a:cubicBezTo>
                  <a:cubicBezTo>
                    <a:pt x="215" y="107"/>
                    <a:pt x="214" y="106"/>
                    <a:pt x="213" y="106"/>
                  </a:cubicBezTo>
                  <a:cubicBezTo>
                    <a:pt x="211" y="106"/>
                    <a:pt x="211" y="105"/>
                    <a:pt x="210" y="104"/>
                  </a:cubicBezTo>
                  <a:cubicBezTo>
                    <a:pt x="210" y="104"/>
                    <a:pt x="212" y="103"/>
                    <a:pt x="212" y="104"/>
                  </a:cubicBezTo>
                  <a:cubicBezTo>
                    <a:pt x="213" y="106"/>
                    <a:pt x="215" y="106"/>
                    <a:pt x="215" y="105"/>
                  </a:cubicBezTo>
                  <a:cubicBezTo>
                    <a:pt x="216" y="104"/>
                    <a:pt x="221" y="107"/>
                    <a:pt x="223" y="105"/>
                  </a:cubicBezTo>
                  <a:cubicBezTo>
                    <a:pt x="223" y="104"/>
                    <a:pt x="221" y="103"/>
                    <a:pt x="223" y="103"/>
                  </a:cubicBezTo>
                  <a:cubicBezTo>
                    <a:pt x="224" y="102"/>
                    <a:pt x="226" y="101"/>
                    <a:pt x="227" y="100"/>
                  </a:cubicBezTo>
                  <a:cubicBezTo>
                    <a:pt x="228" y="98"/>
                    <a:pt x="227" y="98"/>
                    <a:pt x="230" y="97"/>
                  </a:cubicBezTo>
                  <a:cubicBezTo>
                    <a:pt x="233" y="95"/>
                    <a:pt x="229" y="93"/>
                    <a:pt x="231" y="91"/>
                  </a:cubicBezTo>
                  <a:cubicBezTo>
                    <a:pt x="233" y="90"/>
                    <a:pt x="233" y="89"/>
                    <a:pt x="231" y="88"/>
                  </a:cubicBezTo>
                  <a:cubicBezTo>
                    <a:pt x="230" y="88"/>
                    <a:pt x="229" y="87"/>
                    <a:pt x="228" y="86"/>
                  </a:cubicBezTo>
                  <a:cubicBezTo>
                    <a:pt x="227" y="84"/>
                    <a:pt x="228" y="81"/>
                    <a:pt x="228" y="79"/>
                  </a:cubicBezTo>
                  <a:cubicBezTo>
                    <a:pt x="228" y="77"/>
                    <a:pt x="227" y="75"/>
                    <a:pt x="228" y="73"/>
                  </a:cubicBezTo>
                  <a:cubicBezTo>
                    <a:pt x="228" y="71"/>
                    <a:pt x="230" y="71"/>
                    <a:pt x="230" y="69"/>
                  </a:cubicBezTo>
                  <a:cubicBezTo>
                    <a:pt x="229" y="67"/>
                    <a:pt x="227" y="66"/>
                    <a:pt x="226" y="65"/>
                  </a:cubicBezTo>
                  <a:cubicBezTo>
                    <a:pt x="225" y="64"/>
                    <a:pt x="224" y="63"/>
                    <a:pt x="225" y="62"/>
                  </a:cubicBezTo>
                  <a:cubicBezTo>
                    <a:pt x="227" y="61"/>
                    <a:pt x="227" y="59"/>
                    <a:pt x="228" y="57"/>
                  </a:cubicBezTo>
                  <a:cubicBezTo>
                    <a:pt x="229" y="56"/>
                    <a:pt x="230" y="53"/>
                    <a:pt x="229" y="52"/>
                  </a:cubicBezTo>
                  <a:cubicBezTo>
                    <a:pt x="229" y="51"/>
                    <a:pt x="225" y="50"/>
                    <a:pt x="223" y="49"/>
                  </a:cubicBezTo>
                  <a:cubicBezTo>
                    <a:pt x="221" y="49"/>
                    <a:pt x="219" y="49"/>
                    <a:pt x="217" y="49"/>
                  </a:cubicBezTo>
                  <a:cubicBezTo>
                    <a:pt x="216" y="49"/>
                    <a:pt x="213" y="48"/>
                    <a:pt x="212" y="49"/>
                  </a:cubicBezTo>
                  <a:cubicBezTo>
                    <a:pt x="209" y="51"/>
                    <a:pt x="209" y="58"/>
                    <a:pt x="206" y="60"/>
                  </a:cubicBezTo>
                  <a:cubicBezTo>
                    <a:pt x="204" y="63"/>
                    <a:pt x="198" y="64"/>
                    <a:pt x="198" y="68"/>
                  </a:cubicBezTo>
                  <a:cubicBezTo>
                    <a:pt x="198" y="69"/>
                    <a:pt x="201" y="68"/>
                    <a:pt x="201" y="68"/>
                  </a:cubicBezTo>
                  <a:cubicBezTo>
                    <a:pt x="202" y="69"/>
                    <a:pt x="201" y="73"/>
                    <a:pt x="201" y="73"/>
                  </a:cubicBezTo>
                  <a:cubicBezTo>
                    <a:pt x="200" y="75"/>
                    <a:pt x="202" y="76"/>
                    <a:pt x="199" y="76"/>
                  </a:cubicBezTo>
                  <a:cubicBezTo>
                    <a:pt x="199" y="77"/>
                    <a:pt x="198" y="77"/>
                    <a:pt x="198" y="78"/>
                  </a:cubicBezTo>
                  <a:cubicBezTo>
                    <a:pt x="199" y="79"/>
                    <a:pt x="200" y="79"/>
                    <a:pt x="201" y="79"/>
                  </a:cubicBezTo>
                  <a:cubicBezTo>
                    <a:pt x="202" y="79"/>
                    <a:pt x="206" y="79"/>
                    <a:pt x="206" y="80"/>
                  </a:cubicBezTo>
                  <a:cubicBezTo>
                    <a:pt x="206" y="82"/>
                    <a:pt x="206" y="84"/>
                    <a:pt x="208" y="85"/>
                  </a:cubicBezTo>
                  <a:cubicBezTo>
                    <a:pt x="210" y="86"/>
                    <a:pt x="212" y="85"/>
                    <a:pt x="210" y="87"/>
                  </a:cubicBezTo>
                  <a:cubicBezTo>
                    <a:pt x="209" y="88"/>
                    <a:pt x="209" y="90"/>
                    <a:pt x="208" y="91"/>
                  </a:cubicBezTo>
                  <a:cubicBezTo>
                    <a:pt x="207" y="93"/>
                    <a:pt x="202" y="88"/>
                    <a:pt x="201" y="87"/>
                  </a:cubicBezTo>
                  <a:cubicBezTo>
                    <a:pt x="198" y="85"/>
                    <a:pt x="194" y="84"/>
                    <a:pt x="191" y="83"/>
                  </a:cubicBezTo>
                  <a:cubicBezTo>
                    <a:pt x="189" y="82"/>
                    <a:pt x="188" y="81"/>
                    <a:pt x="186" y="80"/>
                  </a:cubicBezTo>
                  <a:cubicBezTo>
                    <a:pt x="185" y="80"/>
                    <a:pt x="183" y="79"/>
                    <a:pt x="182" y="79"/>
                  </a:cubicBezTo>
                  <a:cubicBezTo>
                    <a:pt x="179" y="79"/>
                    <a:pt x="176" y="78"/>
                    <a:pt x="173" y="78"/>
                  </a:cubicBezTo>
                  <a:cubicBezTo>
                    <a:pt x="169" y="78"/>
                    <a:pt x="165" y="78"/>
                    <a:pt x="168" y="83"/>
                  </a:cubicBezTo>
                  <a:cubicBezTo>
                    <a:pt x="170" y="84"/>
                    <a:pt x="169" y="86"/>
                    <a:pt x="167" y="87"/>
                  </a:cubicBezTo>
                  <a:cubicBezTo>
                    <a:pt x="166" y="88"/>
                    <a:pt x="163" y="86"/>
                    <a:pt x="164" y="89"/>
                  </a:cubicBezTo>
                  <a:cubicBezTo>
                    <a:pt x="165" y="90"/>
                    <a:pt x="157" y="90"/>
                    <a:pt x="161" y="87"/>
                  </a:cubicBezTo>
                  <a:cubicBezTo>
                    <a:pt x="162" y="86"/>
                    <a:pt x="159" y="84"/>
                    <a:pt x="158" y="85"/>
                  </a:cubicBezTo>
                  <a:cubicBezTo>
                    <a:pt x="156" y="85"/>
                    <a:pt x="154" y="86"/>
                    <a:pt x="153" y="87"/>
                  </a:cubicBezTo>
                  <a:cubicBezTo>
                    <a:pt x="150" y="89"/>
                    <a:pt x="147" y="87"/>
                    <a:pt x="144" y="88"/>
                  </a:cubicBezTo>
                  <a:cubicBezTo>
                    <a:pt x="141" y="89"/>
                    <a:pt x="139" y="91"/>
                    <a:pt x="137" y="91"/>
                  </a:cubicBezTo>
                  <a:cubicBezTo>
                    <a:pt x="136" y="91"/>
                    <a:pt x="130" y="91"/>
                    <a:pt x="131" y="90"/>
                  </a:cubicBezTo>
                  <a:cubicBezTo>
                    <a:pt x="133" y="90"/>
                    <a:pt x="133" y="90"/>
                    <a:pt x="133" y="89"/>
                  </a:cubicBezTo>
                  <a:cubicBezTo>
                    <a:pt x="133" y="86"/>
                    <a:pt x="135" y="87"/>
                    <a:pt x="135" y="85"/>
                  </a:cubicBezTo>
                  <a:cubicBezTo>
                    <a:pt x="136" y="84"/>
                    <a:pt x="129" y="86"/>
                    <a:pt x="129" y="86"/>
                  </a:cubicBezTo>
                  <a:cubicBezTo>
                    <a:pt x="128" y="86"/>
                    <a:pt x="127" y="86"/>
                    <a:pt x="127" y="87"/>
                  </a:cubicBezTo>
                  <a:cubicBezTo>
                    <a:pt x="127" y="88"/>
                    <a:pt x="127" y="89"/>
                    <a:pt x="127" y="90"/>
                  </a:cubicBezTo>
                  <a:cubicBezTo>
                    <a:pt x="126" y="90"/>
                    <a:pt x="124" y="89"/>
                    <a:pt x="123" y="89"/>
                  </a:cubicBezTo>
                  <a:cubicBezTo>
                    <a:pt x="121" y="89"/>
                    <a:pt x="118" y="90"/>
                    <a:pt x="116" y="91"/>
                  </a:cubicBezTo>
                  <a:cubicBezTo>
                    <a:pt x="113" y="92"/>
                    <a:pt x="110" y="94"/>
                    <a:pt x="107" y="95"/>
                  </a:cubicBezTo>
                  <a:cubicBezTo>
                    <a:pt x="105" y="95"/>
                    <a:pt x="104" y="96"/>
                    <a:pt x="103" y="98"/>
                  </a:cubicBezTo>
                  <a:cubicBezTo>
                    <a:pt x="103" y="99"/>
                    <a:pt x="103" y="102"/>
                    <a:pt x="101" y="102"/>
                  </a:cubicBezTo>
                  <a:cubicBezTo>
                    <a:pt x="99" y="102"/>
                    <a:pt x="97" y="103"/>
                    <a:pt x="95" y="103"/>
                  </a:cubicBezTo>
                  <a:cubicBezTo>
                    <a:pt x="94" y="103"/>
                    <a:pt x="93" y="101"/>
                    <a:pt x="92" y="100"/>
                  </a:cubicBezTo>
                  <a:cubicBezTo>
                    <a:pt x="90" y="98"/>
                    <a:pt x="87" y="99"/>
                    <a:pt x="89" y="96"/>
                  </a:cubicBezTo>
                  <a:cubicBezTo>
                    <a:pt x="90" y="94"/>
                    <a:pt x="93" y="95"/>
                    <a:pt x="94" y="94"/>
                  </a:cubicBezTo>
                  <a:cubicBezTo>
                    <a:pt x="96" y="94"/>
                    <a:pt x="98" y="95"/>
                    <a:pt x="97" y="93"/>
                  </a:cubicBezTo>
                  <a:cubicBezTo>
                    <a:pt x="96" y="92"/>
                    <a:pt x="95" y="90"/>
                    <a:pt x="94" y="89"/>
                  </a:cubicBezTo>
                  <a:cubicBezTo>
                    <a:pt x="92" y="87"/>
                    <a:pt x="89" y="88"/>
                    <a:pt x="87" y="88"/>
                  </a:cubicBezTo>
                  <a:cubicBezTo>
                    <a:pt x="86" y="88"/>
                    <a:pt x="80" y="87"/>
                    <a:pt x="80" y="87"/>
                  </a:cubicBezTo>
                  <a:cubicBezTo>
                    <a:pt x="80" y="87"/>
                    <a:pt x="83" y="88"/>
                    <a:pt x="83" y="88"/>
                  </a:cubicBezTo>
                  <a:cubicBezTo>
                    <a:pt x="84" y="89"/>
                    <a:pt x="84" y="90"/>
                    <a:pt x="84" y="91"/>
                  </a:cubicBezTo>
                  <a:cubicBezTo>
                    <a:pt x="84" y="92"/>
                    <a:pt x="84" y="94"/>
                    <a:pt x="84" y="95"/>
                  </a:cubicBezTo>
                  <a:cubicBezTo>
                    <a:pt x="83" y="96"/>
                    <a:pt x="82" y="97"/>
                    <a:pt x="82" y="98"/>
                  </a:cubicBezTo>
                  <a:cubicBezTo>
                    <a:pt x="83" y="100"/>
                    <a:pt x="87" y="100"/>
                    <a:pt x="86" y="103"/>
                  </a:cubicBezTo>
                  <a:cubicBezTo>
                    <a:pt x="85" y="104"/>
                    <a:pt x="84" y="106"/>
                    <a:pt x="84" y="107"/>
                  </a:cubicBezTo>
                  <a:cubicBezTo>
                    <a:pt x="84" y="107"/>
                    <a:pt x="84" y="111"/>
                    <a:pt x="84" y="111"/>
                  </a:cubicBezTo>
                  <a:cubicBezTo>
                    <a:pt x="84" y="111"/>
                    <a:pt x="83" y="108"/>
                    <a:pt x="83" y="108"/>
                  </a:cubicBezTo>
                  <a:cubicBezTo>
                    <a:pt x="82" y="108"/>
                    <a:pt x="81" y="110"/>
                    <a:pt x="80" y="109"/>
                  </a:cubicBezTo>
                  <a:cubicBezTo>
                    <a:pt x="80" y="109"/>
                    <a:pt x="82" y="108"/>
                    <a:pt x="82" y="107"/>
                  </a:cubicBezTo>
                  <a:cubicBezTo>
                    <a:pt x="81" y="106"/>
                    <a:pt x="79" y="106"/>
                    <a:pt x="78" y="106"/>
                  </a:cubicBezTo>
                  <a:cubicBezTo>
                    <a:pt x="77" y="106"/>
                    <a:pt x="76" y="105"/>
                    <a:pt x="75" y="106"/>
                  </a:cubicBezTo>
                  <a:cubicBezTo>
                    <a:pt x="73" y="106"/>
                    <a:pt x="72" y="108"/>
                    <a:pt x="70" y="108"/>
                  </a:cubicBezTo>
                  <a:cubicBezTo>
                    <a:pt x="68" y="110"/>
                    <a:pt x="67" y="110"/>
                    <a:pt x="65" y="112"/>
                  </a:cubicBezTo>
                  <a:cubicBezTo>
                    <a:pt x="63" y="114"/>
                    <a:pt x="61" y="114"/>
                    <a:pt x="64" y="116"/>
                  </a:cubicBezTo>
                  <a:cubicBezTo>
                    <a:pt x="65" y="117"/>
                    <a:pt x="67" y="120"/>
                    <a:pt x="66" y="121"/>
                  </a:cubicBezTo>
                  <a:cubicBezTo>
                    <a:pt x="65" y="122"/>
                    <a:pt x="59" y="120"/>
                    <a:pt x="58" y="120"/>
                  </a:cubicBezTo>
                  <a:cubicBezTo>
                    <a:pt x="57" y="119"/>
                    <a:pt x="54" y="120"/>
                    <a:pt x="53" y="120"/>
                  </a:cubicBezTo>
                  <a:cubicBezTo>
                    <a:pt x="54" y="119"/>
                    <a:pt x="49" y="115"/>
                    <a:pt x="48" y="117"/>
                  </a:cubicBezTo>
                  <a:cubicBezTo>
                    <a:pt x="43" y="121"/>
                    <a:pt x="54" y="122"/>
                    <a:pt x="54" y="124"/>
                  </a:cubicBezTo>
                  <a:cubicBezTo>
                    <a:pt x="53" y="128"/>
                    <a:pt x="50" y="126"/>
                    <a:pt x="47" y="126"/>
                  </a:cubicBezTo>
                  <a:cubicBezTo>
                    <a:pt x="44" y="125"/>
                    <a:pt x="43" y="123"/>
                    <a:pt x="40" y="122"/>
                  </a:cubicBezTo>
                  <a:cubicBezTo>
                    <a:pt x="38" y="121"/>
                    <a:pt x="38" y="120"/>
                    <a:pt x="37" y="118"/>
                  </a:cubicBezTo>
                  <a:cubicBezTo>
                    <a:pt x="37" y="116"/>
                    <a:pt x="36" y="116"/>
                    <a:pt x="35" y="115"/>
                  </a:cubicBezTo>
                  <a:cubicBezTo>
                    <a:pt x="35" y="114"/>
                    <a:pt x="38" y="112"/>
                    <a:pt x="38" y="112"/>
                  </a:cubicBezTo>
                  <a:cubicBezTo>
                    <a:pt x="39" y="109"/>
                    <a:pt x="34" y="107"/>
                    <a:pt x="32" y="107"/>
                  </a:cubicBezTo>
                  <a:cubicBezTo>
                    <a:pt x="30" y="106"/>
                    <a:pt x="30" y="104"/>
                    <a:pt x="28" y="104"/>
                  </a:cubicBezTo>
                  <a:cubicBezTo>
                    <a:pt x="29" y="103"/>
                    <a:pt x="24" y="99"/>
                    <a:pt x="24" y="99"/>
                  </a:cubicBezTo>
                  <a:cubicBezTo>
                    <a:pt x="26" y="98"/>
                    <a:pt x="28" y="101"/>
                    <a:pt x="29" y="102"/>
                  </a:cubicBezTo>
                  <a:cubicBezTo>
                    <a:pt x="30" y="103"/>
                    <a:pt x="31" y="103"/>
                    <a:pt x="31" y="102"/>
                  </a:cubicBezTo>
                  <a:cubicBezTo>
                    <a:pt x="32" y="102"/>
                    <a:pt x="33" y="103"/>
                    <a:pt x="33" y="103"/>
                  </a:cubicBezTo>
                  <a:cubicBezTo>
                    <a:pt x="36" y="104"/>
                    <a:pt x="38" y="105"/>
                    <a:pt x="41" y="105"/>
                  </a:cubicBezTo>
                  <a:cubicBezTo>
                    <a:pt x="43" y="106"/>
                    <a:pt x="46" y="106"/>
                    <a:pt x="49" y="107"/>
                  </a:cubicBezTo>
                  <a:cubicBezTo>
                    <a:pt x="54" y="109"/>
                    <a:pt x="58" y="109"/>
                    <a:pt x="63" y="106"/>
                  </a:cubicBezTo>
                  <a:cubicBezTo>
                    <a:pt x="65" y="105"/>
                    <a:pt x="66" y="104"/>
                    <a:pt x="68" y="103"/>
                  </a:cubicBezTo>
                  <a:cubicBezTo>
                    <a:pt x="71" y="101"/>
                    <a:pt x="69" y="100"/>
                    <a:pt x="69" y="97"/>
                  </a:cubicBezTo>
                  <a:cubicBezTo>
                    <a:pt x="69" y="94"/>
                    <a:pt x="62" y="93"/>
                    <a:pt x="60" y="91"/>
                  </a:cubicBezTo>
                  <a:cubicBezTo>
                    <a:pt x="57" y="89"/>
                    <a:pt x="53" y="87"/>
                    <a:pt x="50" y="86"/>
                  </a:cubicBezTo>
                  <a:cubicBezTo>
                    <a:pt x="47" y="84"/>
                    <a:pt x="43" y="82"/>
                    <a:pt x="40" y="82"/>
                  </a:cubicBezTo>
                  <a:cubicBezTo>
                    <a:pt x="39" y="81"/>
                    <a:pt x="39" y="82"/>
                    <a:pt x="38" y="82"/>
                  </a:cubicBezTo>
                  <a:cubicBezTo>
                    <a:pt x="37" y="82"/>
                    <a:pt x="36" y="81"/>
                    <a:pt x="35" y="81"/>
                  </a:cubicBezTo>
                  <a:cubicBezTo>
                    <a:pt x="33" y="80"/>
                    <a:pt x="31" y="84"/>
                    <a:pt x="29" y="84"/>
                  </a:cubicBezTo>
                  <a:cubicBezTo>
                    <a:pt x="29" y="83"/>
                    <a:pt x="33" y="80"/>
                    <a:pt x="29" y="80"/>
                  </a:cubicBezTo>
                  <a:cubicBezTo>
                    <a:pt x="28" y="80"/>
                    <a:pt x="24" y="78"/>
                    <a:pt x="24" y="78"/>
                  </a:cubicBezTo>
                  <a:cubicBezTo>
                    <a:pt x="25" y="77"/>
                    <a:pt x="29" y="80"/>
                    <a:pt x="29" y="78"/>
                  </a:cubicBezTo>
                  <a:cubicBezTo>
                    <a:pt x="29" y="77"/>
                    <a:pt x="25" y="75"/>
                    <a:pt x="24" y="75"/>
                  </a:cubicBezTo>
                  <a:cubicBezTo>
                    <a:pt x="23" y="76"/>
                    <a:pt x="20" y="78"/>
                    <a:pt x="20" y="78"/>
                  </a:cubicBezTo>
                  <a:cubicBezTo>
                    <a:pt x="20" y="77"/>
                    <a:pt x="20" y="77"/>
                    <a:pt x="19" y="76"/>
                  </a:cubicBezTo>
                  <a:cubicBezTo>
                    <a:pt x="17" y="76"/>
                    <a:pt x="17" y="77"/>
                    <a:pt x="16" y="78"/>
                  </a:cubicBezTo>
                  <a:cubicBezTo>
                    <a:pt x="16" y="78"/>
                    <a:pt x="16" y="78"/>
                    <a:pt x="16" y="77"/>
                  </a:cubicBezTo>
                  <a:cubicBezTo>
                    <a:pt x="15" y="78"/>
                    <a:pt x="14" y="80"/>
                    <a:pt x="13" y="80"/>
                  </a:cubicBezTo>
                  <a:cubicBezTo>
                    <a:pt x="12" y="81"/>
                    <a:pt x="10" y="81"/>
                    <a:pt x="10" y="81"/>
                  </a:cubicBezTo>
                  <a:cubicBezTo>
                    <a:pt x="9" y="83"/>
                    <a:pt x="5" y="83"/>
                    <a:pt x="6" y="85"/>
                  </a:cubicBezTo>
                  <a:cubicBezTo>
                    <a:pt x="9" y="87"/>
                    <a:pt x="5" y="85"/>
                    <a:pt x="5" y="88"/>
                  </a:cubicBezTo>
                  <a:cubicBezTo>
                    <a:pt x="5" y="90"/>
                    <a:pt x="9" y="91"/>
                    <a:pt x="10" y="92"/>
                  </a:cubicBezTo>
                  <a:cubicBezTo>
                    <a:pt x="12" y="93"/>
                    <a:pt x="14" y="95"/>
                    <a:pt x="13" y="97"/>
                  </a:cubicBezTo>
                  <a:cubicBezTo>
                    <a:pt x="12" y="99"/>
                    <a:pt x="9" y="100"/>
                    <a:pt x="9" y="102"/>
                  </a:cubicBezTo>
                  <a:cubicBezTo>
                    <a:pt x="10" y="104"/>
                    <a:pt x="12" y="106"/>
                    <a:pt x="13" y="108"/>
                  </a:cubicBezTo>
                  <a:cubicBezTo>
                    <a:pt x="14" y="110"/>
                    <a:pt x="12" y="110"/>
                    <a:pt x="12" y="112"/>
                  </a:cubicBezTo>
                  <a:cubicBezTo>
                    <a:pt x="12" y="114"/>
                    <a:pt x="15" y="116"/>
                    <a:pt x="13" y="117"/>
                  </a:cubicBezTo>
                  <a:cubicBezTo>
                    <a:pt x="11" y="118"/>
                    <a:pt x="14" y="121"/>
                    <a:pt x="14" y="122"/>
                  </a:cubicBezTo>
                  <a:cubicBezTo>
                    <a:pt x="16" y="124"/>
                    <a:pt x="18" y="124"/>
                    <a:pt x="15" y="126"/>
                  </a:cubicBezTo>
                  <a:cubicBezTo>
                    <a:pt x="13" y="128"/>
                    <a:pt x="14" y="128"/>
                    <a:pt x="15" y="129"/>
                  </a:cubicBezTo>
                  <a:cubicBezTo>
                    <a:pt x="20" y="132"/>
                    <a:pt x="23" y="134"/>
                    <a:pt x="18" y="138"/>
                  </a:cubicBezTo>
                  <a:cubicBezTo>
                    <a:pt x="13" y="143"/>
                    <a:pt x="8" y="147"/>
                    <a:pt x="4" y="152"/>
                  </a:cubicBezTo>
                  <a:cubicBezTo>
                    <a:pt x="6" y="152"/>
                    <a:pt x="6" y="151"/>
                    <a:pt x="7" y="152"/>
                  </a:cubicBezTo>
                  <a:cubicBezTo>
                    <a:pt x="8" y="154"/>
                    <a:pt x="10" y="154"/>
                    <a:pt x="11" y="155"/>
                  </a:cubicBezTo>
                  <a:cubicBezTo>
                    <a:pt x="17" y="157"/>
                    <a:pt x="9" y="157"/>
                    <a:pt x="7" y="157"/>
                  </a:cubicBezTo>
                  <a:cubicBezTo>
                    <a:pt x="5" y="157"/>
                    <a:pt x="4" y="158"/>
                    <a:pt x="4" y="160"/>
                  </a:cubicBezTo>
                  <a:cubicBezTo>
                    <a:pt x="4" y="162"/>
                    <a:pt x="2" y="163"/>
                    <a:pt x="1" y="165"/>
                  </a:cubicBezTo>
                  <a:cubicBezTo>
                    <a:pt x="0" y="166"/>
                    <a:pt x="1" y="168"/>
                    <a:pt x="2" y="170"/>
                  </a:cubicBezTo>
                  <a:cubicBezTo>
                    <a:pt x="2" y="172"/>
                    <a:pt x="0" y="174"/>
                    <a:pt x="1" y="175"/>
                  </a:cubicBezTo>
                  <a:cubicBezTo>
                    <a:pt x="3" y="176"/>
                    <a:pt x="3" y="176"/>
                    <a:pt x="3" y="178"/>
                  </a:cubicBezTo>
                  <a:cubicBezTo>
                    <a:pt x="2" y="180"/>
                    <a:pt x="4" y="181"/>
                    <a:pt x="4" y="183"/>
                  </a:cubicBezTo>
                  <a:cubicBezTo>
                    <a:pt x="4" y="184"/>
                    <a:pt x="7" y="186"/>
                    <a:pt x="8" y="186"/>
                  </a:cubicBezTo>
                  <a:cubicBezTo>
                    <a:pt x="8" y="186"/>
                    <a:pt x="9" y="185"/>
                    <a:pt x="10" y="185"/>
                  </a:cubicBezTo>
                  <a:cubicBezTo>
                    <a:pt x="11" y="185"/>
                    <a:pt x="11" y="187"/>
                    <a:pt x="12" y="187"/>
                  </a:cubicBezTo>
                  <a:cubicBezTo>
                    <a:pt x="14" y="186"/>
                    <a:pt x="14" y="185"/>
                    <a:pt x="16" y="187"/>
                  </a:cubicBezTo>
                  <a:cubicBezTo>
                    <a:pt x="18" y="188"/>
                    <a:pt x="18" y="188"/>
                    <a:pt x="18" y="190"/>
                  </a:cubicBezTo>
                  <a:cubicBezTo>
                    <a:pt x="17" y="195"/>
                    <a:pt x="21" y="199"/>
                    <a:pt x="24" y="201"/>
                  </a:cubicBezTo>
                  <a:cubicBezTo>
                    <a:pt x="26" y="202"/>
                    <a:pt x="27" y="203"/>
                    <a:pt x="25" y="204"/>
                  </a:cubicBezTo>
                  <a:cubicBezTo>
                    <a:pt x="24" y="206"/>
                    <a:pt x="23" y="205"/>
                    <a:pt x="21" y="205"/>
                  </a:cubicBezTo>
                  <a:cubicBezTo>
                    <a:pt x="19" y="205"/>
                    <a:pt x="22" y="214"/>
                    <a:pt x="24" y="213"/>
                  </a:cubicBezTo>
                  <a:cubicBezTo>
                    <a:pt x="25" y="212"/>
                    <a:pt x="26" y="209"/>
                    <a:pt x="27" y="210"/>
                  </a:cubicBezTo>
                  <a:cubicBezTo>
                    <a:pt x="28" y="210"/>
                    <a:pt x="29" y="211"/>
                    <a:pt x="31" y="211"/>
                  </a:cubicBezTo>
                  <a:cubicBezTo>
                    <a:pt x="33" y="211"/>
                    <a:pt x="35" y="212"/>
                    <a:pt x="35" y="214"/>
                  </a:cubicBezTo>
                  <a:cubicBezTo>
                    <a:pt x="35" y="215"/>
                    <a:pt x="34" y="215"/>
                    <a:pt x="34" y="215"/>
                  </a:cubicBezTo>
                  <a:cubicBezTo>
                    <a:pt x="33" y="216"/>
                    <a:pt x="34" y="218"/>
                    <a:pt x="35" y="218"/>
                  </a:cubicBezTo>
                  <a:cubicBezTo>
                    <a:pt x="36" y="219"/>
                    <a:pt x="38" y="218"/>
                    <a:pt x="39" y="219"/>
                  </a:cubicBezTo>
                  <a:cubicBezTo>
                    <a:pt x="40" y="220"/>
                    <a:pt x="40" y="222"/>
                    <a:pt x="40" y="223"/>
                  </a:cubicBezTo>
                  <a:cubicBezTo>
                    <a:pt x="40" y="224"/>
                    <a:pt x="43" y="223"/>
                    <a:pt x="44" y="223"/>
                  </a:cubicBezTo>
                  <a:cubicBezTo>
                    <a:pt x="45" y="224"/>
                    <a:pt x="47" y="227"/>
                    <a:pt x="48" y="225"/>
                  </a:cubicBezTo>
                  <a:cubicBezTo>
                    <a:pt x="49" y="223"/>
                    <a:pt x="50" y="224"/>
                    <a:pt x="51" y="225"/>
                  </a:cubicBezTo>
                  <a:cubicBezTo>
                    <a:pt x="53" y="227"/>
                    <a:pt x="53" y="226"/>
                    <a:pt x="55" y="226"/>
                  </a:cubicBezTo>
                  <a:cubicBezTo>
                    <a:pt x="56" y="226"/>
                    <a:pt x="57" y="229"/>
                    <a:pt x="58" y="228"/>
                  </a:cubicBezTo>
                  <a:cubicBezTo>
                    <a:pt x="60" y="227"/>
                    <a:pt x="62" y="229"/>
                    <a:pt x="63" y="230"/>
                  </a:cubicBezTo>
                  <a:cubicBezTo>
                    <a:pt x="65" y="231"/>
                    <a:pt x="62" y="232"/>
                    <a:pt x="62" y="232"/>
                  </a:cubicBezTo>
                  <a:cubicBezTo>
                    <a:pt x="60" y="233"/>
                    <a:pt x="63" y="234"/>
                    <a:pt x="63" y="234"/>
                  </a:cubicBezTo>
                  <a:cubicBezTo>
                    <a:pt x="63" y="234"/>
                    <a:pt x="60" y="234"/>
                    <a:pt x="61" y="236"/>
                  </a:cubicBezTo>
                  <a:cubicBezTo>
                    <a:pt x="63" y="237"/>
                    <a:pt x="62" y="238"/>
                    <a:pt x="61" y="239"/>
                  </a:cubicBezTo>
                  <a:cubicBezTo>
                    <a:pt x="61" y="240"/>
                    <a:pt x="58" y="240"/>
                    <a:pt x="57" y="240"/>
                  </a:cubicBezTo>
                  <a:cubicBezTo>
                    <a:pt x="55" y="240"/>
                    <a:pt x="54" y="242"/>
                    <a:pt x="53" y="244"/>
                  </a:cubicBezTo>
                  <a:cubicBezTo>
                    <a:pt x="54" y="244"/>
                    <a:pt x="58" y="244"/>
                    <a:pt x="58" y="245"/>
                  </a:cubicBezTo>
                  <a:cubicBezTo>
                    <a:pt x="58" y="246"/>
                    <a:pt x="53" y="247"/>
                    <a:pt x="53" y="248"/>
                  </a:cubicBezTo>
                  <a:cubicBezTo>
                    <a:pt x="53" y="249"/>
                    <a:pt x="55" y="249"/>
                    <a:pt x="55" y="251"/>
                  </a:cubicBezTo>
                  <a:cubicBezTo>
                    <a:pt x="55" y="251"/>
                    <a:pt x="52" y="252"/>
                    <a:pt x="52" y="252"/>
                  </a:cubicBezTo>
                  <a:cubicBezTo>
                    <a:pt x="51" y="253"/>
                    <a:pt x="51" y="254"/>
                    <a:pt x="50" y="255"/>
                  </a:cubicBezTo>
                  <a:cubicBezTo>
                    <a:pt x="50" y="256"/>
                    <a:pt x="48" y="255"/>
                    <a:pt x="48" y="257"/>
                  </a:cubicBezTo>
                  <a:cubicBezTo>
                    <a:pt x="47" y="258"/>
                    <a:pt x="49" y="260"/>
                    <a:pt x="51" y="260"/>
                  </a:cubicBezTo>
                  <a:cubicBezTo>
                    <a:pt x="53" y="261"/>
                    <a:pt x="55" y="262"/>
                    <a:pt x="58" y="264"/>
                  </a:cubicBezTo>
                  <a:cubicBezTo>
                    <a:pt x="59" y="265"/>
                    <a:pt x="60" y="266"/>
                    <a:pt x="61" y="266"/>
                  </a:cubicBezTo>
                  <a:cubicBezTo>
                    <a:pt x="62" y="268"/>
                    <a:pt x="62" y="267"/>
                    <a:pt x="64" y="266"/>
                  </a:cubicBezTo>
                  <a:cubicBezTo>
                    <a:pt x="67" y="266"/>
                    <a:pt x="70" y="269"/>
                    <a:pt x="73" y="269"/>
                  </a:cubicBezTo>
                  <a:cubicBezTo>
                    <a:pt x="76" y="269"/>
                    <a:pt x="79" y="271"/>
                    <a:pt x="82" y="272"/>
                  </a:cubicBezTo>
                  <a:cubicBezTo>
                    <a:pt x="85" y="273"/>
                    <a:pt x="87" y="272"/>
                    <a:pt x="90" y="272"/>
                  </a:cubicBezTo>
                  <a:cubicBezTo>
                    <a:pt x="91" y="273"/>
                    <a:pt x="92" y="274"/>
                    <a:pt x="92" y="275"/>
                  </a:cubicBezTo>
                  <a:cubicBezTo>
                    <a:pt x="92" y="276"/>
                    <a:pt x="93" y="276"/>
                    <a:pt x="94" y="276"/>
                  </a:cubicBezTo>
                  <a:cubicBezTo>
                    <a:pt x="97" y="277"/>
                    <a:pt x="99" y="282"/>
                    <a:pt x="103" y="280"/>
                  </a:cubicBezTo>
                  <a:cubicBezTo>
                    <a:pt x="104" y="279"/>
                    <a:pt x="106" y="278"/>
                    <a:pt x="105" y="277"/>
                  </a:cubicBezTo>
                  <a:cubicBezTo>
                    <a:pt x="104" y="276"/>
                    <a:pt x="103" y="275"/>
                    <a:pt x="102" y="274"/>
                  </a:cubicBezTo>
                  <a:cubicBezTo>
                    <a:pt x="100" y="272"/>
                    <a:pt x="99" y="270"/>
                    <a:pt x="100" y="267"/>
                  </a:cubicBezTo>
                  <a:cubicBezTo>
                    <a:pt x="100" y="265"/>
                    <a:pt x="99" y="263"/>
                    <a:pt x="97" y="262"/>
                  </a:cubicBezTo>
                  <a:cubicBezTo>
                    <a:pt x="95" y="261"/>
                    <a:pt x="98" y="259"/>
                    <a:pt x="99" y="258"/>
                  </a:cubicBezTo>
                  <a:cubicBezTo>
                    <a:pt x="100" y="256"/>
                    <a:pt x="100" y="254"/>
                    <a:pt x="103" y="254"/>
                  </a:cubicBezTo>
                  <a:cubicBezTo>
                    <a:pt x="104" y="254"/>
                    <a:pt x="105" y="253"/>
                    <a:pt x="106" y="252"/>
                  </a:cubicBezTo>
                  <a:cubicBezTo>
                    <a:pt x="107" y="251"/>
                    <a:pt x="108" y="251"/>
                    <a:pt x="109" y="250"/>
                  </a:cubicBezTo>
                  <a:cubicBezTo>
                    <a:pt x="108" y="250"/>
                    <a:pt x="106" y="249"/>
                    <a:pt x="106" y="248"/>
                  </a:cubicBezTo>
                  <a:cubicBezTo>
                    <a:pt x="106" y="247"/>
                    <a:pt x="108" y="248"/>
                    <a:pt x="108" y="248"/>
                  </a:cubicBezTo>
                  <a:cubicBezTo>
                    <a:pt x="108" y="247"/>
                    <a:pt x="106" y="244"/>
                    <a:pt x="105" y="243"/>
                  </a:cubicBezTo>
                  <a:cubicBezTo>
                    <a:pt x="104" y="241"/>
                    <a:pt x="103" y="241"/>
                    <a:pt x="101" y="241"/>
                  </a:cubicBezTo>
                  <a:cubicBezTo>
                    <a:pt x="98" y="241"/>
                    <a:pt x="100" y="239"/>
                    <a:pt x="98" y="238"/>
                  </a:cubicBezTo>
                  <a:cubicBezTo>
                    <a:pt x="97" y="237"/>
                    <a:pt x="94" y="237"/>
                    <a:pt x="96" y="235"/>
                  </a:cubicBezTo>
                  <a:cubicBezTo>
                    <a:pt x="97" y="233"/>
                    <a:pt x="99" y="232"/>
                    <a:pt x="97" y="231"/>
                  </a:cubicBezTo>
                  <a:cubicBezTo>
                    <a:pt x="96" y="229"/>
                    <a:pt x="98" y="228"/>
                    <a:pt x="99" y="227"/>
                  </a:cubicBezTo>
                  <a:cubicBezTo>
                    <a:pt x="99" y="226"/>
                    <a:pt x="101" y="223"/>
                    <a:pt x="101" y="224"/>
                  </a:cubicBezTo>
                  <a:cubicBezTo>
                    <a:pt x="102" y="225"/>
                    <a:pt x="103" y="227"/>
                    <a:pt x="104" y="228"/>
                  </a:cubicBezTo>
                  <a:cubicBezTo>
                    <a:pt x="106" y="228"/>
                    <a:pt x="107" y="227"/>
                    <a:pt x="107" y="226"/>
                  </a:cubicBezTo>
                  <a:cubicBezTo>
                    <a:pt x="106" y="224"/>
                    <a:pt x="106" y="223"/>
                    <a:pt x="108" y="222"/>
                  </a:cubicBezTo>
                  <a:cubicBezTo>
                    <a:pt x="110" y="221"/>
                    <a:pt x="110" y="219"/>
                    <a:pt x="112" y="219"/>
                  </a:cubicBezTo>
                  <a:cubicBezTo>
                    <a:pt x="114" y="218"/>
                    <a:pt x="116" y="215"/>
                    <a:pt x="118" y="216"/>
                  </a:cubicBezTo>
                  <a:cubicBezTo>
                    <a:pt x="120" y="216"/>
                    <a:pt x="120" y="218"/>
                    <a:pt x="122" y="216"/>
                  </a:cubicBezTo>
                  <a:cubicBezTo>
                    <a:pt x="124" y="215"/>
                    <a:pt x="124" y="216"/>
                    <a:pt x="126" y="217"/>
                  </a:cubicBezTo>
                  <a:cubicBezTo>
                    <a:pt x="128" y="217"/>
                    <a:pt x="130" y="217"/>
                    <a:pt x="132" y="218"/>
                  </a:cubicBezTo>
                  <a:cubicBezTo>
                    <a:pt x="134" y="219"/>
                    <a:pt x="134" y="221"/>
                    <a:pt x="136" y="223"/>
                  </a:cubicBezTo>
                  <a:cubicBezTo>
                    <a:pt x="136" y="223"/>
                    <a:pt x="136" y="220"/>
                    <a:pt x="138" y="221"/>
                  </a:cubicBezTo>
                  <a:cubicBezTo>
                    <a:pt x="139" y="221"/>
                    <a:pt x="140" y="223"/>
                    <a:pt x="142" y="223"/>
                  </a:cubicBezTo>
                  <a:cubicBezTo>
                    <a:pt x="143" y="224"/>
                    <a:pt x="144" y="222"/>
                    <a:pt x="145" y="221"/>
                  </a:cubicBezTo>
                  <a:cubicBezTo>
                    <a:pt x="147" y="219"/>
                    <a:pt x="148" y="221"/>
                    <a:pt x="150" y="221"/>
                  </a:cubicBezTo>
                  <a:cubicBezTo>
                    <a:pt x="152" y="221"/>
                    <a:pt x="153" y="219"/>
                    <a:pt x="155" y="220"/>
                  </a:cubicBezTo>
                  <a:cubicBezTo>
                    <a:pt x="157" y="221"/>
                    <a:pt x="158" y="222"/>
                    <a:pt x="160" y="223"/>
                  </a:cubicBezTo>
                  <a:cubicBezTo>
                    <a:pt x="162" y="224"/>
                    <a:pt x="161" y="223"/>
                    <a:pt x="163" y="222"/>
                  </a:cubicBezTo>
                  <a:cubicBezTo>
                    <a:pt x="164" y="221"/>
                    <a:pt x="168" y="222"/>
                    <a:pt x="169" y="222"/>
                  </a:cubicBezTo>
                  <a:cubicBezTo>
                    <a:pt x="170" y="222"/>
                    <a:pt x="172" y="220"/>
                    <a:pt x="172" y="219"/>
                  </a:cubicBezTo>
                  <a:cubicBezTo>
                    <a:pt x="172" y="217"/>
                    <a:pt x="169" y="217"/>
                    <a:pt x="168" y="216"/>
                  </a:cubicBezTo>
                  <a:cubicBezTo>
                    <a:pt x="161" y="213"/>
                    <a:pt x="171" y="214"/>
                    <a:pt x="169" y="210"/>
                  </a:cubicBezTo>
                  <a:cubicBezTo>
                    <a:pt x="168" y="209"/>
                    <a:pt x="166" y="209"/>
                    <a:pt x="169" y="208"/>
                  </a:cubicBezTo>
                  <a:cubicBezTo>
                    <a:pt x="170" y="207"/>
                    <a:pt x="172" y="208"/>
                    <a:pt x="173" y="207"/>
                  </a:cubicBezTo>
                  <a:cubicBezTo>
                    <a:pt x="177" y="207"/>
                    <a:pt x="166" y="202"/>
                    <a:pt x="171" y="200"/>
                  </a:cubicBezTo>
                  <a:cubicBezTo>
                    <a:pt x="172" y="200"/>
                    <a:pt x="174" y="200"/>
                    <a:pt x="175" y="200"/>
                  </a:cubicBezTo>
                  <a:cubicBezTo>
                    <a:pt x="178" y="200"/>
                    <a:pt x="180" y="200"/>
                    <a:pt x="183" y="199"/>
                  </a:cubicBezTo>
                  <a:cubicBezTo>
                    <a:pt x="185" y="198"/>
                    <a:pt x="187" y="198"/>
                    <a:pt x="189" y="198"/>
                  </a:cubicBezTo>
                  <a:cubicBezTo>
                    <a:pt x="191" y="197"/>
                    <a:pt x="193" y="196"/>
                    <a:pt x="196" y="196"/>
                  </a:cubicBezTo>
                  <a:cubicBezTo>
                    <a:pt x="200" y="195"/>
                    <a:pt x="204" y="194"/>
                    <a:pt x="208" y="192"/>
                  </a:cubicBezTo>
                  <a:cubicBezTo>
                    <a:pt x="211" y="190"/>
                    <a:pt x="217" y="190"/>
                    <a:pt x="219" y="194"/>
                  </a:cubicBezTo>
                  <a:cubicBezTo>
                    <a:pt x="220" y="196"/>
                    <a:pt x="219" y="196"/>
                    <a:pt x="220" y="198"/>
                  </a:cubicBezTo>
                  <a:cubicBezTo>
                    <a:pt x="220" y="201"/>
                    <a:pt x="224" y="198"/>
                    <a:pt x="226" y="199"/>
                  </a:cubicBezTo>
                  <a:cubicBezTo>
                    <a:pt x="227" y="199"/>
                    <a:pt x="226" y="200"/>
                    <a:pt x="227" y="200"/>
                  </a:cubicBezTo>
                  <a:cubicBezTo>
                    <a:pt x="228" y="201"/>
                    <a:pt x="228" y="200"/>
                    <a:pt x="228" y="200"/>
                  </a:cubicBezTo>
                  <a:cubicBezTo>
                    <a:pt x="229" y="199"/>
                    <a:pt x="230" y="200"/>
                    <a:pt x="231" y="201"/>
                  </a:cubicBezTo>
                  <a:cubicBezTo>
                    <a:pt x="232" y="201"/>
                    <a:pt x="232" y="201"/>
                    <a:pt x="231" y="202"/>
                  </a:cubicBezTo>
                  <a:cubicBezTo>
                    <a:pt x="230" y="205"/>
                    <a:pt x="237" y="203"/>
                    <a:pt x="239" y="202"/>
                  </a:cubicBezTo>
                  <a:cubicBezTo>
                    <a:pt x="239" y="202"/>
                    <a:pt x="248" y="197"/>
                    <a:pt x="248" y="198"/>
                  </a:cubicBezTo>
                  <a:cubicBezTo>
                    <a:pt x="248" y="199"/>
                    <a:pt x="246" y="201"/>
                    <a:pt x="248" y="202"/>
                  </a:cubicBezTo>
                  <a:cubicBezTo>
                    <a:pt x="250" y="202"/>
                    <a:pt x="251" y="203"/>
                    <a:pt x="252" y="204"/>
                  </a:cubicBezTo>
                  <a:cubicBezTo>
                    <a:pt x="255" y="207"/>
                    <a:pt x="256" y="210"/>
                    <a:pt x="258" y="213"/>
                  </a:cubicBezTo>
                  <a:cubicBezTo>
                    <a:pt x="260" y="216"/>
                    <a:pt x="261" y="219"/>
                    <a:pt x="263" y="221"/>
                  </a:cubicBezTo>
                  <a:cubicBezTo>
                    <a:pt x="266" y="224"/>
                    <a:pt x="266" y="217"/>
                    <a:pt x="269" y="220"/>
                  </a:cubicBezTo>
                  <a:cubicBezTo>
                    <a:pt x="273" y="224"/>
                    <a:pt x="275" y="222"/>
                    <a:pt x="280" y="221"/>
                  </a:cubicBezTo>
                  <a:cubicBezTo>
                    <a:pt x="282" y="220"/>
                    <a:pt x="283" y="223"/>
                    <a:pt x="284" y="224"/>
                  </a:cubicBezTo>
                  <a:cubicBezTo>
                    <a:pt x="285" y="226"/>
                    <a:pt x="287" y="226"/>
                    <a:pt x="288" y="228"/>
                  </a:cubicBezTo>
                  <a:cubicBezTo>
                    <a:pt x="289" y="230"/>
                    <a:pt x="291" y="230"/>
                    <a:pt x="293" y="230"/>
                  </a:cubicBezTo>
                  <a:cubicBezTo>
                    <a:pt x="296" y="229"/>
                    <a:pt x="295" y="230"/>
                    <a:pt x="296" y="231"/>
                  </a:cubicBezTo>
                  <a:cubicBezTo>
                    <a:pt x="298" y="235"/>
                    <a:pt x="304" y="230"/>
                    <a:pt x="307" y="230"/>
                  </a:cubicBezTo>
                  <a:cubicBezTo>
                    <a:pt x="310" y="229"/>
                    <a:pt x="313" y="226"/>
                    <a:pt x="316" y="225"/>
                  </a:cubicBezTo>
                  <a:cubicBezTo>
                    <a:pt x="320" y="222"/>
                    <a:pt x="322" y="222"/>
                    <a:pt x="327" y="223"/>
                  </a:cubicBezTo>
                  <a:cubicBezTo>
                    <a:pt x="329" y="223"/>
                    <a:pt x="329" y="224"/>
                    <a:pt x="331" y="226"/>
                  </a:cubicBezTo>
                  <a:cubicBezTo>
                    <a:pt x="332" y="227"/>
                    <a:pt x="334" y="227"/>
                    <a:pt x="336" y="227"/>
                  </a:cubicBezTo>
                  <a:cubicBezTo>
                    <a:pt x="338" y="227"/>
                    <a:pt x="339" y="228"/>
                    <a:pt x="341" y="228"/>
                  </a:cubicBezTo>
                  <a:cubicBezTo>
                    <a:pt x="343" y="230"/>
                    <a:pt x="344" y="228"/>
                    <a:pt x="346" y="227"/>
                  </a:cubicBezTo>
                  <a:cubicBezTo>
                    <a:pt x="349" y="224"/>
                    <a:pt x="344" y="222"/>
                    <a:pt x="346" y="219"/>
                  </a:cubicBezTo>
                  <a:cubicBezTo>
                    <a:pt x="347" y="217"/>
                    <a:pt x="351" y="213"/>
                    <a:pt x="353" y="214"/>
                  </a:cubicBezTo>
                  <a:cubicBezTo>
                    <a:pt x="357" y="216"/>
                    <a:pt x="362" y="216"/>
                    <a:pt x="366" y="218"/>
                  </a:cubicBezTo>
                  <a:cubicBezTo>
                    <a:pt x="368" y="219"/>
                    <a:pt x="367" y="221"/>
                    <a:pt x="368" y="222"/>
                  </a:cubicBezTo>
                  <a:cubicBezTo>
                    <a:pt x="369" y="225"/>
                    <a:pt x="371" y="225"/>
                    <a:pt x="374" y="226"/>
                  </a:cubicBezTo>
                  <a:cubicBezTo>
                    <a:pt x="378" y="227"/>
                    <a:pt x="382" y="224"/>
                    <a:pt x="386" y="225"/>
                  </a:cubicBezTo>
                  <a:cubicBezTo>
                    <a:pt x="387" y="225"/>
                    <a:pt x="389" y="225"/>
                    <a:pt x="390" y="226"/>
                  </a:cubicBezTo>
                  <a:cubicBezTo>
                    <a:pt x="392" y="227"/>
                    <a:pt x="394" y="227"/>
                    <a:pt x="396" y="229"/>
                  </a:cubicBezTo>
                  <a:cubicBezTo>
                    <a:pt x="401" y="233"/>
                    <a:pt x="409" y="233"/>
                    <a:pt x="415" y="231"/>
                  </a:cubicBezTo>
                  <a:cubicBezTo>
                    <a:pt x="419" y="230"/>
                    <a:pt x="422" y="228"/>
                    <a:pt x="426" y="227"/>
                  </a:cubicBezTo>
                  <a:cubicBezTo>
                    <a:pt x="428" y="225"/>
                    <a:pt x="431" y="227"/>
                    <a:pt x="433" y="227"/>
                  </a:cubicBezTo>
                  <a:cubicBezTo>
                    <a:pt x="435" y="228"/>
                    <a:pt x="436" y="226"/>
                    <a:pt x="438" y="227"/>
                  </a:cubicBezTo>
                  <a:cubicBezTo>
                    <a:pt x="439" y="228"/>
                    <a:pt x="443" y="231"/>
                    <a:pt x="445" y="230"/>
                  </a:cubicBezTo>
                  <a:cubicBezTo>
                    <a:pt x="446" y="230"/>
                    <a:pt x="448" y="229"/>
                    <a:pt x="449" y="228"/>
                  </a:cubicBezTo>
                  <a:cubicBezTo>
                    <a:pt x="452" y="227"/>
                    <a:pt x="453" y="227"/>
                    <a:pt x="453" y="225"/>
                  </a:cubicBezTo>
                  <a:cubicBezTo>
                    <a:pt x="453" y="221"/>
                    <a:pt x="456" y="217"/>
                    <a:pt x="458" y="215"/>
                  </a:cubicBezTo>
                  <a:cubicBezTo>
                    <a:pt x="459" y="214"/>
                    <a:pt x="460" y="212"/>
                    <a:pt x="459" y="211"/>
                  </a:cubicBezTo>
                  <a:cubicBezTo>
                    <a:pt x="458" y="210"/>
                    <a:pt x="455" y="210"/>
                    <a:pt x="457" y="208"/>
                  </a:cubicBezTo>
                  <a:cubicBezTo>
                    <a:pt x="460" y="205"/>
                    <a:pt x="465" y="205"/>
                    <a:pt x="470" y="204"/>
                  </a:cubicBezTo>
                  <a:cubicBezTo>
                    <a:pt x="472" y="204"/>
                    <a:pt x="474" y="204"/>
                    <a:pt x="476" y="205"/>
                  </a:cubicBezTo>
                  <a:cubicBezTo>
                    <a:pt x="478" y="206"/>
                    <a:pt x="481" y="206"/>
                    <a:pt x="483" y="207"/>
                  </a:cubicBezTo>
                  <a:cubicBezTo>
                    <a:pt x="486" y="208"/>
                    <a:pt x="487" y="212"/>
                    <a:pt x="489" y="215"/>
                  </a:cubicBezTo>
                  <a:cubicBezTo>
                    <a:pt x="490" y="218"/>
                    <a:pt x="492" y="221"/>
                    <a:pt x="493" y="224"/>
                  </a:cubicBezTo>
                  <a:cubicBezTo>
                    <a:pt x="493" y="225"/>
                    <a:pt x="493" y="227"/>
                    <a:pt x="494" y="229"/>
                  </a:cubicBezTo>
                  <a:cubicBezTo>
                    <a:pt x="494" y="230"/>
                    <a:pt x="497" y="230"/>
                    <a:pt x="498" y="230"/>
                  </a:cubicBezTo>
                  <a:cubicBezTo>
                    <a:pt x="502" y="231"/>
                    <a:pt x="507" y="233"/>
                    <a:pt x="508" y="237"/>
                  </a:cubicBezTo>
                  <a:cubicBezTo>
                    <a:pt x="509" y="240"/>
                    <a:pt x="510" y="242"/>
                    <a:pt x="514" y="242"/>
                  </a:cubicBezTo>
                  <a:cubicBezTo>
                    <a:pt x="515" y="242"/>
                    <a:pt x="517" y="242"/>
                    <a:pt x="518" y="242"/>
                  </a:cubicBezTo>
                  <a:cubicBezTo>
                    <a:pt x="520" y="242"/>
                    <a:pt x="520" y="240"/>
                    <a:pt x="522" y="240"/>
                  </a:cubicBezTo>
                  <a:cubicBezTo>
                    <a:pt x="525" y="240"/>
                    <a:pt x="528" y="237"/>
                    <a:pt x="530" y="241"/>
                  </a:cubicBezTo>
                  <a:cubicBezTo>
                    <a:pt x="530" y="243"/>
                    <a:pt x="530" y="243"/>
                    <a:pt x="529" y="244"/>
                  </a:cubicBezTo>
                  <a:cubicBezTo>
                    <a:pt x="527" y="246"/>
                    <a:pt x="527" y="247"/>
                    <a:pt x="526" y="249"/>
                  </a:cubicBezTo>
                  <a:cubicBezTo>
                    <a:pt x="525" y="252"/>
                    <a:pt x="523" y="255"/>
                    <a:pt x="521" y="258"/>
                  </a:cubicBezTo>
                  <a:cubicBezTo>
                    <a:pt x="520" y="260"/>
                    <a:pt x="519" y="259"/>
                    <a:pt x="518" y="258"/>
                  </a:cubicBezTo>
                  <a:cubicBezTo>
                    <a:pt x="516" y="257"/>
                    <a:pt x="516" y="258"/>
                    <a:pt x="514" y="259"/>
                  </a:cubicBezTo>
                  <a:cubicBezTo>
                    <a:pt x="513" y="259"/>
                    <a:pt x="511" y="260"/>
                    <a:pt x="511" y="260"/>
                  </a:cubicBezTo>
                  <a:cubicBezTo>
                    <a:pt x="510" y="261"/>
                    <a:pt x="513" y="265"/>
                    <a:pt x="513" y="267"/>
                  </a:cubicBezTo>
                  <a:cubicBezTo>
                    <a:pt x="512" y="268"/>
                    <a:pt x="512" y="270"/>
                    <a:pt x="512" y="271"/>
                  </a:cubicBezTo>
                  <a:cubicBezTo>
                    <a:pt x="511" y="273"/>
                    <a:pt x="509" y="272"/>
                    <a:pt x="509" y="274"/>
                  </a:cubicBezTo>
                  <a:cubicBezTo>
                    <a:pt x="511" y="273"/>
                    <a:pt x="512" y="274"/>
                    <a:pt x="514" y="272"/>
                  </a:cubicBezTo>
                  <a:cubicBezTo>
                    <a:pt x="515" y="270"/>
                    <a:pt x="517" y="272"/>
                    <a:pt x="519" y="272"/>
                  </a:cubicBezTo>
                  <a:cubicBezTo>
                    <a:pt x="523" y="274"/>
                    <a:pt x="527" y="272"/>
                    <a:pt x="531" y="269"/>
                  </a:cubicBezTo>
                  <a:cubicBezTo>
                    <a:pt x="534" y="266"/>
                    <a:pt x="537" y="262"/>
                    <a:pt x="540" y="259"/>
                  </a:cubicBezTo>
                  <a:cubicBezTo>
                    <a:pt x="543" y="255"/>
                    <a:pt x="546" y="251"/>
                    <a:pt x="549" y="247"/>
                  </a:cubicBezTo>
                  <a:cubicBezTo>
                    <a:pt x="554" y="240"/>
                    <a:pt x="559" y="235"/>
                    <a:pt x="558" y="226"/>
                  </a:cubicBezTo>
                  <a:cubicBezTo>
                    <a:pt x="558" y="222"/>
                    <a:pt x="559" y="220"/>
                    <a:pt x="561" y="217"/>
                  </a:cubicBezTo>
                  <a:cubicBezTo>
                    <a:pt x="562" y="215"/>
                    <a:pt x="562" y="214"/>
                    <a:pt x="563" y="212"/>
                  </a:cubicBezTo>
                  <a:cubicBezTo>
                    <a:pt x="563" y="212"/>
                    <a:pt x="563" y="211"/>
                    <a:pt x="563" y="210"/>
                  </a:cubicBezTo>
                  <a:cubicBezTo>
                    <a:pt x="563" y="209"/>
                    <a:pt x="561" y="208"/>
                    <a:pt x="561" y="207"/>
                  </a:cubicBezTo>
                  <a:cubicBezTo>
                    <a:pt x="561" y="207"/>
                    <a:pt x="563" y="208"/>
                    <a:pt x="563" y="207"/>
                  </a:cubicBezTo>
                  <a:cubicBezTo>
                    <a:pt x="562" y="206"/>
                    <a:pt x="562" y="205"/>
                    <a:pt x="561" y="205"/>
                  </a:cubicBezTo>
                  <a:cubicBezTo>
                    <a:pt x="560" y="204"/>
                    <a:pt x="558" y="201"/>
                    <a:pt x="557" y="200"/>
                  </a:cubicBezTo>
                  <a:cubicBezTo>
                    <a:pt x="556" y="200"/>
                    <a:pt x="551" y="198"/>
                    <a:pt x="550" y="199"/>
                  </a:cubicBezTo>
                  <a:cubicBezTo>
                    <a:pt x="550" y="200"/>
                    <a:pt x="551" y="201"/>
                    <a:pt x="550" y="201"/>
                  </a:cubicBezTo>
                  <a:cubicBezTo>
                    <a:pt x="548" y="201"/>
                    <a:pt x="548" y="203"/>
                    <a:pt x="547" y="203"/>
                  </a:cubicBezTo>
                  <a:cubicBezTo>
                    <a:pt x="545" y="205"/>
                    <a:pt x="544" y="202"/>
                    <a:pt x="544" y="201"/>
                  </a:cubicBezTo>
                  <a:cubicBezTo>
                    <a:pt x="544" y="199"/>
                    <a:pt x="546" y="198"/>
                    <a:pt x="543" y="199"/>
                  </a:cubicBezTo>
                  <a:cubicBezTo>
                    <a:pt x="540" y="200"/>
                    <a:pt x="544" y="202"/>
                    <a:pt x="540" y="202"/>
                  </a:cubicBezTo>
                  <a:cubicBezTo>
                    <a:pt x="539" y="202"/>
                    <a:pt x="541" y="197"/>
                    <a:pt x="540" y="196"/>
                  </a:cubicBezTo>
                  <a:cubicBezTo>
                    <a:pt x="540" y="197"/>
                    <a:pt x="529" y="197"/>
                    <a:pt x="534" y="194"/>
                  </a:cubicBezTo>
                  <a:cubicBezTo>
                    <a:pt x="538" y="191"/>
                    <a:pt x="542" y="188"/>
                    <a:pt x="546" y="185"/>
                  </a:cubicBezTo>
                  <a:cubicBezTo>
                    <a:pt x="547" y="184"/>
                    <a:pt x="548" y="182"/>
                    <a:pt x="549" y="181"/>
                  </a:cubicBezTo>
                  <a:cubicBezTo>
                    <a:pt x="552" y="179"/>
                    <a:pt x="555" y="177"/>
                    <a:pt x="557" y="175"/>
                  </a:cubicBezTo>
                  <a:cubicBezTo>
                    <a:pt x="558" y="174"/>
                    <a:pt x="559" y="172"/>
                    <a:pt x="561" y="171"/>
                  </a:cubicBezTo>
                  <a:cubicBezTo>
                    <a:pt x="563" y="169"/>
                    <a:pt x="565" y="167"/>
                    <a:pt x="567" y="165"/>
                  </a:cubicBezTo>
                  <a:cubicBezTo>
                    <a:pt x="571" y="162"/>
                    <a:pt x="577" y="162"/>
                    <a:pt x="582" y="162"/>
                  </a:cubicBezTo>
                  <a:cubicBezTo>
                    <a:pt x="583" y="162"/>
                    <a:pt x="584" y="162"/>
                    <a:pt x="585" y="162"/>
                  </a:cubicBezTo>
                  <a:cubicBezTo>
                    <a:pt x="586" y="163"/>
                    <a:pt x="586" y="164"/>
                    <a:pt x="587" y="164"/>
                  </a:cubicBezTo>
                  <a:cubicBezTo>
                    <a:pt x="588" y="163"/>
                    <a:pt x="590" y="163"/>
                    <a:pt x="591" y="162"/>
                  </a:cubicBezTo>
                  <a:cubicBezTo>
                    <a:pt x="592" y="162"/>
                    <a:pt x="593" y="163"/>
                    <a:pt x="594" y="163"/>
                  </a:cubicBezTo>
                  <a:cubicBezTo>
                    <a:pt x="595" y="163"/>
                    <a:pt x="596" y="163"/>
                    <a:pt x="597" y="163"/>
                  </a:cubicBezTo>
                  <a:cubicBezTo>
                    <a:pt x="597" y="162"/>
                    <a:pt x="598" y="163"/>
                    <a:pt x="599" y="163"/>
                  </a:cubicBezTo>
                  <a:cubicBezTo>
                    <a:pt x="601" y="163"/>
                    <a:pt x="601" y="160"/>
                    <a:pt x="604" y="160"/>
                  </a:cubicBezTo>
                  <a:cubicBezTo>
                    <a:pt x="605" y="160"/>
                    <a:pt x="607" y="160"/>
                    <a:pt x="608" y="160"/>
                  </a:cubicBezTo>
                  <a:cubicBezTo>
                    <a:pt x="609" y="161"/>
                    <a:pt x="610" y="162"/>
                    <a:pt x="611" y="162"/>
                  </a:cubicBezTo>
                  <a:cubicBezTo>
                    <a:pt x="612" y="163"/>
                    <a:pt x="616" y="161"/>
                    <a:pt x="616" y="164"/>
                  </a:cubicBezTo>
                  <a:cubicBezTo>
                    <a:pt x="616" y="164"/>
                    <a:pt x="613" y="164"/>
                    <a:pt x="613" y="165"/>
                  </a:cubicBezTo>
                  <a:cubicBezTo>
                    <a:pt x="612" y="167"/>
                    <a:pt x="616" y="166"/>
                    <a:pt x="616" y="166"/>
                  </a:cubicBezTo>
                  <a:cubicBezTo>
                    <a:pt x="618" y="166"/>
                    <a:pt x="620" y="166"/>
                    <a:pt x="621" y="166"/>
                  </a:cubicBezTo>
                  <a:cubicBezTo>
                    <a:pt x="622" y="165"/>
                    <a:pt x="622" y="165"/>
                    <a:pt x="623" y="164"/>
                  </a:cubicBezTo>
                  <a:cubicBezTo>
                    <a:pt x="624" y="164"/>
                    <a:pt x="625" y="165"/>
                    <a:pt x="627" y="165"/>
                  </a:cubicBezTo>
                  <a:cubicBezTo>
                    <a:pt x="628" y="165"/>
                    <a:pt x="635" y="163"/>
                    <a:pt x="631" y="162"/>
                  </a:cubicBezTo>
                  <a:cubicBezTo>
                    <a:pt x="629" y="162"/>
                    <a:pt x="628" y="163"/>
                    <a:pt x="628" y="160"/>
                  </a:cubicBezTo>
                  <a:cubicBezTo>
                    <a:pt x="628" y="159"/>
                    <a:pt x="630" y="156"/>
                    <a:pt x="631" y="155"/>
                  </a:cubicBezTo>
                  <a:cubicBezTo>
                    <a:pt x="633" y="154"/>
                    <a:pt x="634" y="153"/>
                    <a:pt x="636" y="151"/>
                  </a:cubicBezTo>
                  <a:cubicBezTo>
                    <a:pt x="637" y="150"/>
                    <a:pt x="639" y="150"/>
                    <a:pt x="640" y="148"/>
                  </a:cubicBezTo>
                  <a:cubicBezTo>
                    <a:pt x="641" y="146"/>
                    <a:pt x="642" y="145"/>
                    <a:pt x="644" y="145"/>
                  </a:cubicBezTo>
                  <a:cubicBezTo>
                    <a:pt x="646" y="145"/>
                    <a:pt x="649" y="144"/>
                    <a:pt x="651" y="144"/>
                  </a:cubicBezTo>
                  <a:cubicBezTo>
                    <a:pt x="653" y="144"/>
                    <a:pt x="654" y="146"/>
                    <a:pt x="655" y="146"/>
                  </a:cubicBezTo>
                  <a:cubicBezTo>
                    <a:pt x="656" y="145"/>
                    <a:pt x="657" y="143"/>
                    <a:pt x="658" y="144"/>
                  </a:cubicBezTo>
                  <a:cubicBezTo>
                    <a:pt x="659" y="145"/>
                    <a:pt x="656" y="148"/>
                    <a:pt x="656" y="149"/>
                  </a:cubicBezTo>
                  <a:cubicBezTo>
                    <a:pt x="656" y="151"/>
                    <a:pt x="657" y="149"/>
                    <a:pt x="659" y="150"/>
                  </a:cubicBezTo>
                  <a:cubicBezTo>
                    <a:pt x="659" y="150"/>
                    <a:pt x="657" y="152"/>
                    <a:pt x="657" y="153"/>
                  </a:cubicBezTo>
                  <a:cubicBezTo>
                    <a:pt x="657" y="154"/>
                    <a:pt x="664" y="149"/>
                    <a:pt x="664" y="149"/>
                  </a:cubicBezTo>
                  <a:cubicBezTo>
                    <a:pt x="665" y="148"/>
                    <a:pt x="666" y="147"/>
                    <a:pt x="668" y="146"/>
                  </a:cubicBezTo>
                  <a:cubicBezTo>
                    <a:pt x="669" y="145"/>
                    <a:pt x="672" y="147"/>
                    <a:pt x="672" y="145"/>
                  </a:cubicBezTo>
                  <a:cubicBezTo>
                    <a:pt x="671" y="143"/>
                    <a:pt x="672" y="139"/>
                    <a:pt x="675" y="139"/>
                  </a:cubicBezTo>
                  <a:cubicBezTo>
                    <a:pt x="676" y="138"/>
                    <a:pt x="678" y="137"/>
                    <a:pt x="679" y="138"/>
                  </a:cubicBezTo>
                  <a:cubicBezTo>
                    <a:pt x="680" y="138"/>
                    <a:pt x="682" y="140"/>
                    <a:pt x="683" y="139"/>
                  </a:cubicBezTo>
                  <a:cubicBezTo>
                    <a:pt x="681" y="140"/>
                    <a:pt x="678" y="139"/>
                    <a:pt x="677" y="142"/>
                  </a:cubicBezTo>
                  <a:cubicBezTo>
                    <a:pt x="677" y="143"/>
                    <a:pt x="677" y="144"/>
                    <a:pt x="677" y="145"/>
                  </a:cubicBezTo>
                  <a:cubicBezTo>
                    <a:pt x="677" y="146"/>
                    <a:pt x="675" y="146"/>
                    <a:pt x="676" y="147"/>
                  </a:cubicBezTo>
                  <a:cubicBezTo>
                    <a:pt x="676" y="148"/>
                    <a:pt x="677" y="148"/>
                    <a:pt x="676" y="149"/>
                  </a:cubicBezTo>
                  <a:cubicBezTo>
                    <a:pt x="675" y="149"/>
                    <a:pt x="674" y="150"/>
                    <a:pt x="675" y="151"/>
                  </a:cubicBezTo>
                  <a:cubicBezTo>
                    <a:pt x="675" y="151"/>
                    <a:pt x="669" y="153"/>
                    <a:pt x="669" y="154"/>
                  </a:cubicBezTo>
                  <a:cubicBezTo>
                    <a:pt x="667" y="155"/>
                    <a:pt x="666" y="157"/>
                    <a:pt x="664" y="158"/>
                  </a:cubicBezTo>
                  <a:cubicBezTo>
                    <a:pt x="662" y="160"/>
                    <a:pt x="660" y="161"/>
                    <a:pt x="658" y="163"/>
                  </a:cubicBezTo>
                  <a:cubicBezTo>
                    <a:pt x="654" y="166"/>
                    <a:pt x="651" y="173"/>
                    <a:pt x="646" y="173"/>
                  </a:cubicBezTo>
                  <a:cubicBezTo>
                    <a:pt x="645" y="173"/>
                    <a:pt x="641" y="174"/>
                    <a:pt x="641" y="175"/>
                  </a:cubicBezTo>
                  <a:cubicBezTo>
                    <a:pt x="641" y="178"/>
                    <a:pt x="641" y="179"/>
                    <a:pt x="638" y="181"/>
                  </a:cubicBezTo>
                  <a:cubicBezTo>
                    <a:pt x="634" y="184"/>
                    <a:pt x="634" y="190"/>
                    <a:pt x="635" y="195"/>
                  </a:cubicBezTo>
                  <a:cubicBezTo>
                    <a:pt x="636" y="200"/>
                    <a:pt x="635" y="206"/>
                    <a:pt x="638" y="210"/>
                  </a:cubicBezTo>
                  <a:cubicBezTo>
                    <a:pt x="639" y="212"/>
                    <a:pt x="639" y="215"/>
                    <a:pt x="639" y="217"/>
                  </a:cubicBezTo>
                  <a:cubicBezTo>
                    <a:pt x="639" y="217"/>
                    <a:pt x="639" y="219"/>
                    <a:pt x="640" y="219"/>
                  </a:cubicBezTo>
                  <a:cubicBezTo>
                    <a:pt x="641" y="219"/>
                    <a:pt x="639" y="222"/>
                    <a:pt x="640" y="222"/>
                  </a:cubicBezTo>
                  <a:cubicBezTo>
                    <a:pt x="640" y="222"/>
                    <a:pt x="645" y="218"/>
                    <a:pt x="645" y="217"/>
                  </a:cubicBezTo>
                  <a:cubicBezTo>
                    <a:pt x="647" y="215"/>
                    <a:pt x="648" y="213"/>
                    <a:pt x="649" y="210"/>
                  </a:cubicBezTo>
                  <a:cubicBezTo>
                    <a:pt x="650" y="208"/>
                    <a:pt x="654" y="206"/>
                    <a:pt x="655" y="206"/>
                  </a:cubicBezTo>
                  <a:cubicBezTo>
                    <a:pt x="658" y="208"/>
                    <a:pt x="655" y="202"/>
                    <a:pt x="656" y="201"/>
                  </a:cubicBezTo>
                  <a:cubicBezTo>
                    <a:pt x="658" y="198"/>
                    <a:pt x="659" y="197"/>
                    <a:pt x="662" y="197"/>
                  </a:cubicBezTo>
                  <a:cubicBezTo>
                    <a:pt x="665" y="197"/>
                    <a:pt x="669" y="197"/>
                    <a:pt x="667" y="194"/>
                  </a:cubicBezTo>
                  <a:cubicBezTo>
                    <a:pt x="664" y="191"/>
                    <a:pt x="666" y="188"/>
                    <a:pt x="669" y="186"/>
                  </a:cubicBezTo>
                  <a:cubicBezTo>
                    <a:pt x="670" y="185"/>
                    <a:pt x="670" y="187"/>
                    <a:pt x="671" y="187"/>
                  </a:cubicBezTo>
                  <a:cubicBezTo>
                    <a:pt x="673" y="187"/>
                    <a:pt x="673" y="184"/>
                    <a:pt x="673" y="183"/>
                  </a:cubicBezTo>
                  <a:cubicBezTo>
                    <a:pt x="671" y="181"/>
                    <a:pt x="669" y="180"/>
                    <a:pt x="671" y="177"/>
                  </a:cubicBezTo>
                  <a:cubicBezTo>
                    <a:pt x="671" y="177"/>
                    <a:pt x="674" y="176"/>
                    <a:pt x="673" y="175"/>
                  </a:cubicBezTo>
                  <a:cubicBezTo>
                    <a:pt x="672" y="175"/>
                    <a:pt x="671" y="173"/>
                    <a:pt x="670" y="173"/>
                  </a:cubicBezTo>
                  <a:cubicBezTo>
                    <a:pt x="669" y="173"/>
                    <a:pt x="670" y="174"/>
                    <a:pt x="669" y="174"/>
                  </a:cubicBezTo>
                  <a:cubicBezTo>
                    <a:pt x="667" y="174"/>
                    <a:pt x="666" y="173"/>
                    <a:pt x="667" y="171"/>
                  </a:cubicBezTo>
                  <a:cubicBezTo>
                    <a:pt x="668" y="169"/>
                    <a:pt x="670" y="168"/>
                    <a:pt x="672" y="165"/>
                  </a:cubicBezTo>
                  <a:cubicBezTo>
                    <a:pt x="673" y="163"/>
                    <a:pt x="673" y="160"/>
                    <a:pt x="676" y="158"/>
                  </a:cubicBezTo>
                  <a:cubicBezTo>
                    <a:pt x="677" y="157"/>
                    <a:pt x="677" y="159"/>
                    <a:pt x="677" y="159"/>
                  </a:cubicBezTo>
                  <a:cubicBezTo>
                    <a:pt x="679" y="159"/>
                    <a:pt x="679" y="157"/>
                    <a:pt x="680" y="158"/>
                  </a:cubicBezTo>
                  <a:cubicBezTo>
                    <a:pt x="681" y="158"/>
                    <a:pt x="681" y="159"/>
                    <a:pt x="682" y="158"/>
                  </a:cubicBezTo>
                  <a:cubicBezTo>
                    <a:pt x="684" y="157"/>
                    <a:pt x="685" y="156"/>
                    <a:pt x="687" y="155"/>
                  </a:cubicBezTo>
                  <a:cubicBezTo>
                    <a:pt x="690" y="154"/>
                    <a:pt x="686" y="158"/>
                    <a:pt x="688" y="159"/>
                  </a:cubicBezTo>
                  <a:cubicBezTo>
                    <a:pt x="688" y="160"/>
                    <a:pt x="692" y="156"/>
                    <a:pt x="693" y="156"/>
                  </a:cubicBezTo>
                  <a:cubicBezTo>
                    <a:pt x="695" y="155"/>
                    <a:pt x="697" y="154"/>
                    <a:pt x="700" y="154"/>
                  </a:cubicBezTo>
                  <a:cubicBezTo>
                    <a:pt x="702" y="154"/>
                    <a:pt x="704" y="154"/>
                    <a:pt x="705" y="156"/>
                  </a:cubicBezTo>
                  <a:cubicBezTo>
                    <a:pt x="706" y="156"/>
                    <a:pt x="707" y="157"/>
                    <a:pt x="708" y="158"/>
                  </a:cubicBezTo>
                  <a:cubicBezTo>
                    <a:pt x="709" y="159"/>
                    <a:pt x="709" y="156"/>
                    <a:pt x="710" y="156"/>
                  </a:cubicBezTo>
                  <a:cubicBezTo>
                    <a:pt x="718" y="149"/>
                    <a:pt x="727" y="146"/>
                    <a:pt x="736" y="142"/>
                  </a:cubicBezTo>
                  <a:cubicBezTo>
                    <a:pt x="738" y="141"/>
                    <a:pt x="741" y="140"/>
                    <a:pt x="742" y="138"/>
                  </a:cubicBezTo>
                  <a:cubicBezTo>
                    <a:pt x="743" y="136"/>
                    <a:pt x="743" y="139"/>
                    <a:pt x="745" y="139"/>
                  </a:cubicBezTo>
                  <a:cubicBezTo>
                    <a:pt x="746" y="139"/>
                    <a:pt x="748" y="139"/>
                    <a:pt x="749" y="139"/>
                  </a:cubicBezTo>
                  <a:cubicBezTo>
                    <a:pt x="750" y="140"/>
                    <a:pt x="751" y="141"/>
                    <a:pt x="752" y="141"/>
                  </a:cubicBezTo>
                  <a:cubicBezTo>
                    <a:pt x="755" y="141"/>
                    <a:pt x="755" y="137"/>
                    <a:pt x="754" y="135"/>
                  </a:cubicBezTo>
                  <a:cubicBezTo>
                    <a:pt x="754" y="134"/>
                    <a:pt x="750" y="132"/>
                    <a:pt x="751" y="131"/>
                  </a:cubicBezTo>
                  <a:cubicBezTo>
                    <a:pt x="751" y="130"/>
                    <a:pt x="749" y="125"/>
                    <a:pt x="748" y="126"/>
                  </a:cubicBezTo>
                  <a:cubicBezTo>
                    <a:pt x="748" y="127"/>
                    <a:pt x="746" y="125"/>
                    <a:pt x="745" y="125"/>
                  </a:cubicBezTo>
                  <a:cubicBezTo>
                    <a:pt x="744" y="124"/>
                    <a:pt x="745" y="123"/>
                    <a:pt x="744" y="122"/>
                  </a:cubicBezTo>
                  <a:cubicBezTo>
                    <a:pt x="744" y="121"/>
                    <a:pt x="741" y="122"/>
                    <a:pt x="741" y="122"/>
                  </a:cubicBezTo>
                  <a:cubicBezTo>
                    <a:pt x="740" y="123"/>
                    <a:pt x="737" y="122"/>
                    <a:pt x="738" y="121"/>
                  </a:cubicBezTo>
                  <a:cubicBezTo>
                    <a:pt x="738" y="120"/>
                    <a:pt x="741" y="121"/>
                    <a:pt x="742" y="121"/>
                  </a:cubicBezTo>
                  <a:cubicBezTo>
                    <a:pt x="742" y="120"/>
                    <a:pt x="739" y="120"/>
                    <a:pt x="739" y="120"/>
                  </a:cubicBezTo>
                  <a:cubicBezTo>
                    <a:pt x="739" y="117"/>
                    <a:pt x="747" y="122"/>
                    <a:pt x="748" y="122"/>
                  </a:cubicBezTo>
                  <a:cubicBezTo>
                    <a:pt x="750" y="123"/>
                    <a:pt x="756" y="121"/>
                    <a:pt x="758" y="119"/>
                  </a:cubicBezTo>
                  <a:cubicBezTo>
                    <a:pt x="759" y="118"/>
                    <a:pt x="757" y="118"/>
                    <a:pt x="757" y="117"/>
                  </a:cubicBezTo>
                  <a:cubicBezTo>
                    <a:pt x="757" y="117"/>
                    <a:pt x="761" y="117"/>
                    <a:pt x="761" y="115"/>
                  </a:cubicBezTo>
                  <a:cubicBezTo>
                    <a:pt x="760" y="114"/>
                    <a:pt x="758" y="113"/>
                    <a:pt x="759" y="112"/>
                  </a:cubicBezTo>
                  <a:cubicBezTo>
                    <a:pt x="759" y="111"/>
                    <a:pt x="761" y="109"/>
                    <a:pt x="761" y="109"/>
                  </a:cubicBezTo>
                  <a:cubicBezTo>
                    <a:pt x="762" y="109"/>
                    <a:pt x="766" y="110"/>
                    <a:pt x="766" y="109"/>
                  </a:cubicBezTo>
                  <a:cubicBezTo>
                    <a:pt x="765" y="110"/>
                    <a:pt x="762" y="111"/>
                    <a:pt x="763" y="112"/>
                  </a:cubicBezTo>
                  <a:cubicBezTo>
                    <a:pt x="764" y="113"/>
                    <a:pt x="765" y="114"/>
                    <a:pt x="765" y="114"/>
                  </a:cubicBezTo>
                  <a:cubicBezTo>
                    <a:pt x="765" y="115"/>
                    <a:pt x="764" y="116"/>
                    <a:pt x="765" y="116"/>
                  </a:cubicBezTo>
                  <a:cubicBezTo>
                    <a:pt x="767" y="116"/>
                    <a:pt x="769" y="115"/>
                    <a:pt x="771" y="115"/>
                  </a:cubicBezTo>
                  <a:cubicBezTo>
                    <a:pt x="773" y="115"/>
                    <a:pt x="775" y="115"/>
                    <a:pt x="777" y="116"/>
                  </a:cubicBezTo>
                  <a:cubicBezTo>
                    <a:pt x="778" y="117"/>
                    <a:pt x="778" y="117"/>
                    <a:pt x="778" y="119"/>
                  </a:cubicBezTo>
                  <a:cubicBezTo>
                    <a:pt x="778" y="120"/>
                    <a:pt x="782" y="121"/>
                    <a:pt x="783" y="121"/>
                  </a:cubicBezTo>
                  <a:cubicBezTo>
                    <a:pt x="784" y="122"/>
                    <a:pt x="790" y="126"/>
                    <a:pt x="791" y="124"/>
                  </a:cubicBezTo>
                  <a:cubicBezTo>
                    <a:pt x="790" y="127"/>
                    <a:pt x="796" y="124"/>
                    <a:pt x="796" y="124"/>
                  </a:cubicBezTo>
                  <a:cubicBezTo>
                    <a:pt x="796" y="123"/>
                    <a:pt x="792" y="123"/>
                    <a:pt x="793" y="122"/>
                  </a:cubicBezTo>
                  <a:cubicBezTo>
                    <a:pt x="793" y="120"/>
                    <a:pt x="796" y="122"/>
                    <a:pt x="796" y="122"/>
                  </a:cubicBezTo>
                  <a:cubicBezTo>
                    <a:pt x="796" y="120"/>
                    <a:pt x="795" y="122"/>
                    <a:pt x="796" y="119"/>
                  </a:cubicBezTo>
                  <a:cubicBezTo>
                    <a:pt x="796" y="118"/>
                    <a:pt x="796" y="117"/>
                    <a:pt x="796" y="116"/>
                  </a:cubicBezTo>
                  <a:cubicBezTo>
                    <a:pt x="795" y="115"/>
                    <a:pt x="794" y="115"/>
                    <a:pt x="794" y="114"/>
                  </a:cubicBezTo>
                  <a:cubicBezTo>
                    <a:pt x="794" y="114"/>
                    <a:pt x="801" y="116"/>
                    <a:pt x="802" y="115"/>
                  </a:cubicBezTo>
                  <a:cubicBezTo>
                    <a:pt x="802" y="115"/>
                    <a:pt x="801" y="114"/>
                    <a:pt x="800" y="114"/>
                  </a:cubicBezTo>
                  <a:cubicBezTo>
                    <a:pt x="801" y="114"/>
                    <a:pt x="804" y="115"/>
                    <a:pt x="805" y="114"/>
                  </a:cubicBezTo>
                  <a:cubicBezTo>
                    <a:pt x="805" y="113"/>
                    <a:pt x="805" y="112"/>
                    <a:pt x="806" y="111"/>
                  </a:cubicBezTo>
                  <a:cubicBezTo>
                    <a:pt x="806" y="111"/>
                    <a:pt x="809" y="111"/>
                    <a:pt x="809" y="111"/>
                  </a:cubicBezTo>
                  <a:cubicBezTo>
                    <a:pt x="809" y="111"/>
                    <a:pt x="808" y="111"/>
                    <a:pt x="808" y="111"/>
                  </a:cubicBezTo>
                  <a:cubicBezTo>
                    <a:pt x="807" y="110"/>
                    <a:pt x="810" y="111"/>
                    <a:pt x="808" y="111"/>
                  </a:cubicBezTo>
                  <a:close/>
                  <a:moveTo>
                    <a:pt x="405" y="192"/>
                  </a:moveTo>
                  <a:cubicBezTo>
                    <a:pt x="404" y="195"/>
                    <a:pt x="404" y="198"/>
                    <a:pt x="403" y="201"/>
                  </a:cubicBezTo>
                  <a:cubicBezTo>
                    <a:pt x="402" y="203"/>
                    <a:pt x="399" y="202"/>
                    <a:pt x="399" y="204"/>
                  </a:cubicBezTo>
                  <a:cubicBezTo>
                    <a:pt x="399" y="204"/>
                    <a:pt x="401" y="204"/>
                    <a:pt x="402" y="204"/>
                  </a:cubicBezTo>
                  <a:cubicBezTo>
                    <a:pt x="402" y="204"/>
                    <a:pt x="393" y="210"/>
                    <a:pt x="392" y="210"/>
                  </a:cubicBezTo>
                  <a:cubicBezTo>
                    <a:pt x="391" y="211"/>
                    <a:pt x="390" y="212"/>
                    <a:pt x="388" y="212"/>
                  </a:cubicBezTo>
                  <a:cubicBezTo>
                    <a:pt x="387" y="213"/>
                    <a:pt x="386" y="215"/>
                    <a:pt x="385" y="216"/>
                  </a:cubicBezTo>
                  <a:cubicBezTo>
                    <a:pt x="384" y="217"/>
                    <a:pt x="377" y="219"/>
                    <a:pt x="376" y="217"/>
                  </a:cubicBezTo>
                  <a:cubicBezTo>
                    <a:pt x="376" y="216"/>
                    <a:pt x="383" y="214"/>
                    <a:pt x="384" y="213"/>
                  </a:cubicBezTo>
                  <a:cubicBezTo>
                    <a:pt x="387" y="211"/>
                    <a:pt x="390" y="208"/>
                    <a:pt x="393" y="206"/>
                  </a:cubicBezTo>
                  <a:cubicBezTo>
                    <a:pt x="395" y="205"/>
                    <a:pt x="395" y="202"/>
                    <a:pt x="397" y="201"/>
                  </a:cubicBezTo>
                  <a:cubicBezTo>
                    <a:pt x="399" y="198"/>
                    <a:pt x="401" y="195"/>
                    <a:pt x="402" y="192"/>
                  </a:cubicBezTo>
                  <a:cubicBezTo>
                    <a:pt x="402" y="190"/>
                    <a:pt x="402" y="190"/>
                    <a:pt x="404" y="189"/>
                  </a:cubicBezTo>
                  <a:cubicBezTo>
                    <a:pt x="406" y="188"/>
                    <a:pt x="405" y="191"/>
                    <a:pt x="405" y="192"/>
                  </a:cubicBezTo>
                  <a:cubicBezTo>
                    <a:pt x="404" y="193"/>
                    <a:pt x="405" y="190"/>
                    <a:pt x="405" y="19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02" name="Freeform 721">
              <a:extLst>
                <a:ext uri="{FF2B5EF4-FFF2-40B4-BE49-F238E27FC236}">
                  <a16:creationId xmlns:a16="http://schemas.microsoft.com/office/drawing/2014/main" id="{AC2BCCEA-7FC9-6F22-1349-D398041439AB}"/>
                </a:ext>
              </a:extLst>
            </p:cNvPr>
            <p:cNvSpPr>
              <a:spLocks/>
            </p:cNvSpPr>
            <p:nvPr/>
          </p:nvSpPr>
          <p:spPr bwMode="auto">
            <a:xfrm>
              <a:off x="10338373" y="3032619"/>
              <a:ext cx="59020" cy="133431"/>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03" name="Freeform 722">
              <a:extLst>
                <a:ext uri="{FF2B5EF4-FFF2-40B4-BE49-F238E27FC236}">
                  <a16:creationId xmlns:a16="http://schemas.microsoft.com/office/drawing/2014/main" id="{7AEF1EE8-C7DB-D0B8-C662-2096B6B6BFCA}"/>
                </a:ext>
              </a:extLst>
            </p:cNvPr>
            <p:cNvSpPr>
              <a:spLocks/>
            </p:cNvSpPr>
            <p:nvPr/>
          </p:nvSpPr>
          <p:spPr bwMode="auto">
            <a:xfrm>
              <a:off x="10350445" y="3161790"/>
              <a:ext cx="59020" cy="96523"/>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04" name="Freeform 723">
              <a:extLst>
                <a:ext uri="{FF2B5EF4-FFF2-40B4-BE49-F238E27FC236}">
                  <a16:creationId xmlns:a16="http://schemas.microsoft.com/office/drawing/2014/main" id="{E2FD7A65-2D2B-DFC6-8403-E243FFD555E5}"/>
                </a:ext>
              </a:extLst>
            </p:cNvPr>
            <p:cNvSpPr>
              <a:spLocks/>
            </p:cNvSpPr>
            <p:nvPr/>
          </p:nvSpPr>
          <p:spPr bwMode="auto">
            <a:xfrm>
              <a:off x="10039247" y="3445686"/>
              <a:ext cx="83166" cy="105041"/>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05" name="Freeform 724">
              <a:extLst>
                <a:ext uri="{FF2B5EF4-FFF2-40B4-BE49-F238E27FC236}">
                  <a16:creationId xmlns:a16="http://schemas.microsoft.com/office/drawing/2014/main" id="{2455DB62-DCBB-5AF5-7C6D-7B673863158D}"/>
                </a:ext>
              </a:extLst>
            </p:cNvPr>
            <p:cNvSpPr>
              <a:spLocks/>
            </p:cNvSpPr>
            <p:nvPr/>
          </p:nvSpPr>
          <p:spPr bwMode="auto">
            <a:xfrm>
              <a:off x="10004372" y="3333546"/>
              <a:ext cx="126090" cy="129173"/>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06" name="Freeform 725">
              <a:extLst>
                <a:ext uri="{FF2B5EF4-FFF2-40B4-BE49-F238E27FC236}">
                  <a16:creationId xmlns:a16="http://schemas.microsoft.com/office/drawing/2014/main" id="{5E9E7F1D-D965-EF30-3B29-1C78A6DDCA77}"/>
                </a:ext>
              </a:extLst>
            </p:cNvPr>
            <p:cNvSpPr>
              <a:spLocks/>
            </p:cNvSpPr>
            <p:nvPr/>
          </p:nvSpPr>
          <p:spPr bwMode="auto">
            <a:xfrm>
              <a:off x="7396738" y="3004228"/>
              <a:ext cx="93897" cy="103621"/>
            </a:xfrm>
            <a:custGeom>
              <a:avLst/>
              <a:gdLst>
                <a:gd name="T0" fmla="*/ 21 w 24"/>
                <a:gd name="T1" fmla="*/ 8 h 25"/>
                <a:gd name="T2" fmla="*/ 18 w 24"/>
                <a:gd name="T3" fmla="*/ 5 h 25"/>
                <a:gd name="T4" fmla="*/ 15 w 24"/>
                <a:gd name="T5" fmla="*/ 6 h 25"/>
                <a:gd name="T6" fmla="*/ 16 w 24"/>
                <a:gd name="T7" fmla="*/ 1 h 25"/>
                <a:gd name="T8" fmla="*/ 10 w 24"/>
                <a:gd name="T9" fmla="*/ 1 h 25"/>
                <a:gd name="T10" fmla="*/ 10 w 24"/>
                <a:gd name="T11" fmla="*/ 2 h 25"/>
                <a:gd name="T12" fmla="*/ 9 w 24"/>
                <a:gd name="T13" fmla="*/ 3 h 25"/>
                <a:gd name="T14" fmla="*/ 11 w 24"/>
                <a:gd name="T15" fmla="*/ 4 h 25"/>
                <a:gd name="T16" fmla="*/ 9 w 24"/>
                <a:gd name="T17" fmla="*/ 5 h 25"/>
                <a:gd name="T18" fmla="*/ 2 w 24"/>
                <a:gd name="T19" fmla="*/ 6 h 25"/>
                <a:gd name="T20" fmla="*/ 3 w 24"/>
                <a:gd name="T21" fmla="*/ 7 h 25"/>
                <a:gd name="T22" fmla="*/ 2 w 24"/>
                <a:gd name="T23" fmla="*/ 8 h 25"/>
                <a:gd name="T24" fmla="*/ 2 w 24"/>
                <a:gd name="T25" fmla="*/ 8 h 25"/>
                <a:gd name="T26" fmla="*/ 1 w 24"/>
                <a:gd name="T27" fmla="*/ 8 h 25"/>
                <a:gd name="T28" fmla="*/ 3 w 24"/>
                <a:gd name="T29" fmla="*/ 10 h 25"/>
                <a:gd name="T30" fmla="*/ 6 w 24"/>
                <a:gd name="T31" fmla="*/ 13 h 25"/>
                <a:gd name="T32" fmla="*/ 5 w 24"/>
                <a:gd name="T33" fmla="*/ 17 h 25"/>
                <a:gd name="T34" fmla="*/ 1 w 24"/>
                <a:gd name="T35" fmla="*/ 20 h 25"/>
                <a:gd name="T36" fmla="*/ 3 w 24"/>
                <a:gd name="T37" fmla="*/ 20 h 25"/>
                <a:gd name="T38" fmla="*/ 0 w 24"/>
                <a:gd name="T39" fmla="*/ 22 h 25"/>
                <a:gd name="T40" fmla="*/ 3 w 24"/>
                <a:gd name="T41" fmla="*/ 21 h 25"/>
                <a:gd name="T42" fmla="*/ 2 w 24"/>
                <a:gd name="T43" fmla="*/ 24 h 25"/>
                <a:gd name="T44" fmla="*/ 4 w 24"/>
                <a:gd name="T45" fmla="*/ 23 h 25"/>
                <a:gd name="T46" fmla="*/ 4 w 24"/>
                <a:gd name="T47" fmla="*/ 25 h 25"/>
                <a:gd name="T48" fmla="*/ 8 w 24"/>
                <a:gd name="T49" fmla="*/ 24 h 25"/>
                <a:gd name="T50" fmla="*/ 17 w 24"/>
                <a:gd name="T51" fmla="*/ 20 h 25"/>
                <a:gd name="T52" fmla="*/ 22 w 24"/>
                <a:gd name="T53" fmla="*/ 16 h 25"/>
                <a:gd name="T54" fmla="*/ 21 w 24"/>
                <a:gd name="T55" fmla="*/ 8 h 25"/>
                <a:gd name="T56" fmla="*/ 21 w 24"/>
                <a:gd name="T5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5">
                  <a:moveTo>
                    <a:pt x="21" y="8"/>
                  </a:moveTo>
                  <a:cubicBezTo>
                    <a:pt x="20" y="8"/>
                    <a:pt x="19" y="5"/>
                    <a:pt x="18" y="5"/>
                  </a:cubicBezTo>
                  <a:cubicBezTo>
                    <a:pt x="16" y="6"/>
                    <a:pt x="17" y="7"/>
                    <a:pt x="15" y="6"/>
                  </a:cubicBezTo>
                  <a:cubicBezTo>
                    <a:pt x="11" y="5"/>
                    <a:pt x="15" y="3"/>
                    <a:pt x="16" y="1"/>
                  </a:cubicBezTo>
                  <a:cubicBezTo>
                    <a:pt x="14" y="1"/>
                    <a:pt x="11" y="0"/>
                    <a:pt x="10" y="1"/>
                  </a:cubicBezTo>
                  <a:cubicBezTo>
                    <a:pt x="10" y="1"/>
                    <a:pt x="12" y="1"/>
                    <a:pt x="10" y="2"/>
                  </a:cubicBezTo>
                  <a:cubicBezTo>
                    <a:pt x="10" y="2"/>
                    <a:pt x="8" y="3"/>
                    <a:pt x="9" y="3"/>
                  </a:cubicBezTo>
                  <a:cubicBezTo>
                    <a:pt x="9" y="4"/>
                    <a:pt x="11" y="3"/>
                    <a:pt x="11" y="4"/>
                  </a:cubicBezTo>
                  <a:cubicBezTo>
                    <a:pt x="12" y="5"/>
                    <a:pt x="9" y="5"/>
                    <a:pt x="9" y="5"/>
                  </a:cubicBezTo>
                  <a:cubicBezTo>
                    <a:pt x="7" y="6"/>
                    <a:pt x="3" y="5"/>
                    <a:pt x="2" y="6"/>
                  </a:cubicBezTo>
                  <a:cubicBezTo>
                    <a:pt x="2" y="6"/>
                    <a:pt x="3" y="6"/>
                    <a:pt x="3" y="7"/>
                  </a:cubicBezTo>
                  <a:cubicBezTo>
                    <a:pt x="3" y="7"/>
                    <a:pt x="1" y="7"/>
                    <a:pt x="2" y="8"/>
                  </a:cubicBezTo>
                  <a:cubicBezTo>
                    <a:pt x="2" y="8"/>
                    <a:pt x="2" y="8"/>
                    <a:pt x="2" y="8"/>
                  </a:cubicBezTo>
                  <a:cubicBezTo>
                    <a:pt x="3" y="8"/>
                    <a:pt x="1" y="8"/>
                    <a:pt x="1" y="8"/>
                  </a:cubicBezTo>
                  <a:cubicBezTo>
                    <a:pt x="1" y="9"/>
                    <a:pt x="5" y="9"/>
                    <a:pt x="3" y="10"/>
                  </a:cubicBezTo>
                  <a:cubicBezTo>
                    <a:pt x="0" y="12"/>
                    <a:pt x="4" y="13"/>
                    <a:pt x="6" y="13"/>
                  </a:cubicBezTo>
                  <a:cubicBezTo>
                    <a:pt x="7" y="13"/>
                    <a:pt x="5" y="16"/>
                    <a:pt x="5" y="17"/>
                  </a:cubicBezTo>
                  <a:cubicBezTo>
                    <a:pt x="4" y="17"/>
                    <a:pt x="2" y="21"/>
                    <a:pt x="1" y="20"/>
                  </a:cubicBezTo>
                  <a:cubicBezTo>
                    <a:pt x="1" y="20"/>
                    <a:pt x="3" y="20"/>
                    <a:pt x="3" y="20"/>
                  </a:cubicBezTo>
                  <a:cubicBezTo>
                    <a:pt x="2" y="21"/>
                    <a:pt x="1" y="20"/>
                    <a:pt x="0" y="22"/>
                  </a:cubicBezTo>
                  <a:cubicBezTo>
                    <a:pt x="0" y="22"/>
                    <a:pt x="3" y="21"/>
                    <a:pt x="3" y="21"/>
                  </a:cubicBezTo>
                  <a:cubicBezTo>
                    <a:pt x="3" y="21"/>
                    <a:pt x="2" y="23"/>
                    <a:pt x="2" y="24"/>
                  </a:cubicBezTo>
                  <a:cubicBezTo>
                    <a:pt x="2" y="24"/>
                    <a:pt x="4" y="23"/>
                    <a:pt x="4" y="23"/>
                  </a:cubicBezTo>
                  <a:cubicBezTo>
                    <a:pt x="4" y="23"/>
                    <a:pt x="4" y="24"/>
                    <a:pt x="4" y="25"/>
                  </a:cubicBezTo>
                  <a:cubicBezTo>
                    <a:pt x="5" y="25"/>
                    <a:pt x="7" y="24"/>
                    <a:pt x="8" y="24"/>
                  </a:cubicBezTo>
                  <a:cubicBezTo>
                    <a:pt x="11" y="23"/>
                    <a:pt x="14" y="20"/>
                    <a:pt x="17" y="20"/>
                  </a:cubicBezTo>
                  <a:cubicBezTo>
                    <a:pt x="21" y="20"/>
                    <a:pt x="20" y="19"/>
                    <a:pt x="22" y="16"/>
                  </a:cubicBezTo>
                  <a:cubicBezTo>
                    <a:pt x="24" y="13"/>
                    <a:pt x="21" y="11"/>
                    <a:pt x="21" y="8"/>
                  </a:cubicBezTo>
                  <a:cubicBezTo>
                    <a:pt x="20" y="8"/>
                    <a:pt x="21" y="9"/>
                    <a:pt x="21" y="8"/>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07" name="Freeform 726">
              <a:extLst>
                <a:ext uri="{FF2B5EF4-FFF2-40B4-BE49-F238E27FC236}">
                  <a16:creationId xmlns:a16="http://schemas.microsoft.com/office/drawing/2014/main" id="{F352F9B3-6745-543D-6EFD-8714B6317D1B}"/>
                </a:ext>
              </a:extLst>
            </p:cNvPr>
            <p:cNvSpPr>
              <a:spLocks/>
            </p:cNvSpPr>
            <p:nvPr/>
          </p:nvSpPr>
          <p:spPr bwMode="auto">
            <a:xfrm>
              <a:off x="7443685" y="2999972"/>
              <a:ext cx="63045" cy="41164"/>
            </a:xfrm>
            <a:custGeom>
              <a:avLst/>
              <a:gdLst>
                <a:gd name="T0" fmla="*/ 1 w 16"/>
                <a:gd name="T1" fmla="*/ 6 h 10"/>
                <a:gd name="T2" fmla="*/ 4 w 16"/>
                <a:gd name="T3" fmla="*/ 8 h 10"/>
                <a:gd name="T4" fmla="*/ 5 w 16"/>
                <a:gd name="T5" fmla="*/ 7 h 10"/>
                <a:gd name="T6" fmla="*/ 8 w 16"/>
                <a:gd name="T7" fmla="*/ 8 h 10"/>
                <a:gd name="T8" fmla="*/ 11 w 16"/>
                <a:gd name="T9" fmla="*/ 4 h 10"/>
                <a:gd name="T10" fmla="*/ 11 w 16"/>
                <a:gd name="T11" fmla="*/ 2 h 10"/>
                <a:gd name="T12" fmla="*/ 7 w 16"/>
                <a:gd name="T13" fmla="*/ 1 h 10"/>
                <a:gd name="T14" fmla="*/ 4 w 16"/>
                <a:gd name="T15" fmla="*/ 2 h 10"/>
                <a:gd name="T16" fmla="*/ 1 w 16"/>
                <a:gd name="T17" fmla="*/ 6 h 10"/>
                <a:gd name="T18" fmla="*/ 1 w 1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1" y="6"/>
                  </a:moveTo>
                  <a:cubicBezTo>
                    <a:pt x="0" y="7"/>
                    <a:pt x="3" y="8"/>
                    <a:pt x="4" y="8"/>
                  </a:cubicBezTo>
                  <a:cubicBezTo>
                    <a:pt x="4" y="8"/>
                    <a:pt x="5" y="7"/>
                    <a:pt x="5" y="7"/>
                  </a:cubicBezTo>
                  <a:cubicBezTo>
                    <a:pt x="6" y="6"/>
                    <a:pt x="7" y="7"/>
                    <a:pt x="8" y="8"/>
                  </a:cubicBezTo>
                  <a:cubicBezTo>
                    <a:pt x="10" y="10"/>
                    <a:pt x="16" y="5"/>
                    <a:pt x="11" y="4"/>
                  </a:cubicBezTo>
                  <a:cubicBezTo>
                    <a:pt x="12" y="4"/>
                    <a:pt x="11" y="2"/>
                    <a:pt x="11" y="2"/>
                  </a:cubicBezTo>
                  <a:cubicBezTo>
                    <a:pt x="10" y="0"/>
                    <a:pt x="9" y="0"/>
                    <a:pt x="7" y="1"/>
                  </a:cubicBezTo>
                  <a:cubicBezTo>
                    <a:pt x="6" y="1"/>
                    <a:pt x="4" y="1"/>
                    <a:pt x="4" y="2"/>
                  </a:cubicBezTo>
                  <a:cubicBezTo>
                    <a:pt x="3" y="3"/>
                    <a:pt x="1" y="4"/>
                    <a:pt x="1" y="6"/>
                  </a:cubicBezTo>
                  <a:cubicBezTo>
                    <a:pt x="1" y="6"/>
                    <a:pt x="1" y="5"/>
                    <a:pt x="1" y="6"/>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08" name="Freeform 727">
              <a:extLst>
                <a:ext uri="{FF2B5EF4-FFF2-40B4-BE49-F238E27FC236}">
                  <a16:creationId xmlns:a16="http://schemas.microsoft.com/office/drawing/2014/main" id="{A253FEE5-BB2C-C572-3746-D7DCE7C8C846}"/>
                </a:ext>
              </a:extLst>
            </p:cNvPr>
            <p:cNvSpPr>
              <a:spLocks/>
            </p:cNvSpPr>
            <p:nvPr/>
          </p:nvSpPr>
          <p:spPr bwMode="auto">
            <a:xfrm>
              <a:off x="7420882" y="3312255"/>
              <a:ext cx="246813" cy="191629"/>
            </a:xfrm>
            <a:custGeom>
              <a:avLst/>
              <a:gdLst>
                <a:gd name="T0" fmla="*/ 58 w 63"/>
                <a:gd name="T1" fmla="*/ 8 h 46"/>
                <a:gd name="T2" fmla="*/ 52 w 63"/>
                <a:gd name="T3" fmla="*/ 6 h 46"/>
                <a:gd name="T4" fmla="*/ 49 w 63"/>
                <a:gd name="T5" fmla="*/ 6 h 46"/>
                <a:gd name="T6" fmla="*/ 45 w 63"/>
                <a:gd name="T7" fmla="*/ 6 h 46"/>
                <a:gd name="T8" fmla="*/ 40 w 63"/>
                <a:gd name="T9" fmla="*/ 4 h 46"/>
                <a:gd name="T10" fmla="*/ 38 w 63"/>
                <a:gd name="T11" fmla="*/ 2 h 46"/>
                <a:gd name="T12" fmla="*/ 35 w 63"/>
                <a:gd name="T13" fmla="*/ 2 h 46"/>
                <a:gd name="T14" fmla="*/ 31 w 63"/>
                <a:gd name="T15" fmla="*/ 2 h 46"/>
                <a:gd name="T16" fmla="*/ 27 w 63"/>
                <a:gd name="T17" fmla="*/ 2 h 46"/>
                <a:gd name="T18" fmla="*/ 17 w 63"/>
                <a:gd name="T19" fmla="*/ 1 h 46"/>
                <a:gd name="T20" fmla="*/ 8 w 63"/>
                <a:gd name="T21" fmla="*/ 0 h 46"/>
                <a:gd name="T22" fmla="*/ 2 w 63"/>
                <a:gd name="T23" fmla="*/ 3 h 46"/>
                <a:gd name="T24" fmla="*/ 2 w 63"/>
                <a:gd name="T25" fmla="*/ 6 h 46"/>
                <a:gd name="T26" fmla="*/ 2 w 63"/>
                <a:gd name="T27" fmla="*/ 11 h 46"/>
                <a:gd name="T28" fmla="*/ 5 w 63"/>
                <a:gd name="T29" fmla="*/ 10 h 46"/>
                <a:gd name="T30" fmla="*/ 7 w 63"/>
                <a:gd name="T31" fmla="*/ 12 h 46"/>
                <a:gd name="T32" fmla="*/ 12 w 63"/>
                <a:gd name="T33" fmla="*/ 11 h 46"/>
                <a:gd name="T34" fmla="*/ 14 w 63"/>
                <a:gd name="T35" fmla="*/ 14 h 46"/>
                <a:gd name="T36" fmla="*/ 13 w 63"/>
                <a:gd name="T37" fmla="*/ 20 h 46"/>
                <a:gd name="T38" fmla="*/ 12 w 63"/>
                <a:gd name="T39" fmla="*/ 25 h 46"/>
                <a:gd name="T40" fmla="*/ 12 w 63"/>
                <a:gd name="T41" fmla="*/ 28 h 46"/>
                <a:gd name="T42" fmla="*/ 10 w 63"/>
                <a:gd name="T43" fmla="*/ 33 h 46"/>
                <a:gd name="T44" fmla="*/ 10 w 63"/>
                <a:gd name="T45" fmla="*/ 38 h 46"/>
                <a:gd name="T46" fmla="*/ 17 w 63"/>
                <a:gd name="T47" fmla="*/ 44 h 46"/>
                <a:gd name="T48" fmla="*/ 20 w 63"/>
                <a:gd name="T49" fmla="*/ 45 h 46"/>
                <a:gd name="T50" fmla="*/ 21 w 63"/>
                <a:gd name="T51" fmla="*/ 43 h 46"/>
                <a:gd name="T52" fmla="*/ 24 w 63"/>
                <a:gd name="T53" fmla="*/ 42 h 46"/>
                <a:gd name="T54" fmla="*/ 36 w 63"/>
                <a:gd name="T55" fmla="*/ 41 h 46"/>
                <a:gd name="T56" fmla="*/ 39 w 63"/>
                <a:gd name="T57" fmla="*/ 38 h 46"/>
                <a:gd name="T58" fmla="*/ 43 w 63"/>
                <a:gd name="T59" fmla="*/ 35 h 46"/>
                <a:gd name="T60" fmla="*/ 47 w 63"/>
                <a:gd name="T61" fmla="*/ 30 h 46"/>
                <a:gd name="T62" fmla="*/ 45 w 63"/>
                <a:gd name="T63" fmla="*/ 26 h 46"/>
                <a:gd name="T64" fmla="*/ 48 w 63"/>
                <a:gd name="T65" fmla="*/ 21 h 46"/>
                <a:gd name="T66" fmla="*/ 50 w 63"/>
                <a:gd name="T67" fmla="*/ 19 h 46"/>
                <a:gd name="T68" fmla="*/ 51 w 63"/>
                <a:gd name="T69" fmla="*/ 17 h 46"/>
                <a:gd name="T70" fmla="*/ 60 w 63"/>
                <a:gd name="T71" fmla="*/ 13 h 46"/>
                <a:gd name="T72" fmla="*/ 63 w 63"/>
                <a:gd name="T73" fmla="*/ 9 h 46"/>
                <a:gd name="T74" fmla="*/ 58 w 63"/>
                <a:gd name="T75" fmla="*/ 8 h 46"/>
                <a:gd name="T76" fmla="*/ 58 w 63"/>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46">
                  <a:moveTo>
                    <a:pt x="58" y="8"/>
                  </a:moveTo>
                  <a:cubicBezTo>
                    <a:pt x="55" y="8"/>
                    <a:pt x="54" y="7"/>
                    <a:pt x="52" y="6"/>
                  </a:cubicBezTo>
                  <a:cubicBezTo>
                    <a:pt x="51" y="5"/>
                    <a:pt x="50" y="6"/>
                    <a:pt x="49" y="6"/>
                  </a:cubicBezTo>
                  <a:cubicBezTo>
                    <a:pt x="48" y="6"/>
                    <a:pt x="46" y="6"/>
                    <a:pt x="45" y="6"/>
                  </a:cubicBezTo>
                  <a:cubicBezTo>
                    <a:pt x="43" y="5"/>
                    <a:pt x="41" y="4"/>
                    <a:pt x="40" y="4"/>
                  </a:cubicBezTo>
                  <a:cubicBezTo>
                    <a:pt x="39" y="3"/>
                    <a:pt x="39" y="3"/>
                    <a:pt x="38" y="2"/>
                  </a:cubicBezTo>
                  <a:cubicBezTo>
                    <a:pt x="37" y="3"/>
                    <a:pt x="36" y="2"/>
                    <a:pt x="35" y="2"/>
                  </a:cubicBezTo>
                  <a:cubicBezTo>
                    <a:pt x="33" y="1"/>
                    <a:pt x="32" y="2"/>
                    <a:pt x="31" y="2"/>
                  </a:cubicBezTo>
                  <a:cubicBezTo>
                    <a:pt x="29" y="2"/>
                    <a:pt x="28" y="2"/>
                    <a:pt x="27" y="2"/>
                  </a:cubicBezTo>
                  <a:cubicBezTo>
                    <a:pt x="24" y="2"/>
                    <a:pt x="21" y="1"/>
                    <a:pt x="17" y="1"/>
                  </a:cubicBezTo>
                  <a:cubicBezTo>
                    <a:pt x="15" y="1"/>
                    <a:pt x="11" y="0"/>
                    <a:pt x="8" y="0"/>
                  </a:cubicBezTo>
                  <a:cubicBezTo>
                    <a:pt x="7" y="1"/>
                    <a:pt x="4" y="2"/>
                    <a:pt x="2" y="3"/>
                  </a:cubicBezTo>
                  <a:cubicBezTo>
                    <a:pt x="0" y="4"/>
                    <a:pt x="1" y="5"/>
                    <a:pt x="2" y="6"/>
                  </a:cubicBezTo>
                  <a:cubicBezTo>
                    <a:pt x="2" y="8"/>
                    <a:pt x="2" y="9"/>
                    <a:pt x="2" y="11"/>
                  </a:cubicBezTo>
                  <a:cubicBezTo>
                    <a:pt x="3" y="11"/>
                    <a:pt x="5" y="10"/>
                    <a:pt x="5" y="10"/>
                  </a:cubicBezTo>
                  <a:cubicBezTo>
                    <a:pt x="6" y="10"/>
                    <a:pt x="5" y="12"/>
                    <a:pt x="7" y="12"/>
                  </a:cubicBezTo>
                  <a:cubicBezTo>
                    <a:pt x="9" y="12"/>
                    <a:pt x="10" y="11"/>
                    <a:pt x="12" y="11"/>
                  </a:cubicBezTo>
                  <a:cubicBezTo>
                    <a:pt x="14" y="10"/>
                    <a:pt x="16" y="13"/>
                    <a:pt x="14" y="14"/>
                  </a:cubicBezTo>
                  <a:cubicBezTo>
                    <a:pt x="12" y="16"/>
                    <a:pt x="13" y="17"/>
                    <a:pt x="13" y="20"/>
                  </a:cubicBezTo>
                  <a:cubicBezTo>
                    <a:pt x="12" y="21"/>
                    <a:pt x="13" y="24"/>
                    <a:pt x="12" y="25"/>
                  </a:cubicBezTo>
                  <a:cubicBezTo>
                    <a:pt x="9" y="25"/>
                    <a:pt x="10" y="26"/>
                    <a:pt x="12" y="28"/>
                  </a:cubicBezTo>
                  <a:cubicBezTo>
                    <a:pt x="13" y="29"/>
                    <a:pt x="10" y="31"/>
                    <a:pt x="10" y="33"/>
                  </a:cubicBezTo>
                  <a:cubicBezTo>
                    <a:pt x="12" y="35"/>
                    <a:pt x="10" y="36"/>
                    <a:pt x="10" y="38"/>
                  </a:cubicBezTo>
                  <a:cubicBezTo>
                    <a:pt x="13" y="37"/>
                    <a:pt x="15" y="42"/>
                    <a:pt x="17" y="44"/>
                  </a:cubicBezTo>
                  <a:cubicBezTo>
                    <a:pt x="17" y="45"/>
                    <a:pt x="19" y="46"/>
                    <a:pt x="20" y="45"/>
                  </a:cubicBezTo>
                  <a:cubicBezTo>
                    <a:pt x="20" y="45"/>
                    <a:pt x="21" y="44"/>
                    <a:pt x="21" y="43"/>
                  </a:cubicBezTo>
                  <a:cubicBezTo>
                    <a:pt x="22" y="43"/>
                    <a:pt x="24" y="42"/>
                    <a:pt x="24" y="42"/>
                  </a:cubicBezTo>
                  <a:cubicBezTo>
                    <a:pt x="28" y="41"/>
                    <a:pt x="32" y="42"/>
                    <a:pt x="36" y="41"/>
                  </a:cubicBezTo>
                  <a:cubicBezTo>
                    <a:pt x="37" y="40"/>
                    <a:pt x="37" y="39"/>
                    <a:pt x="39" y="38"/>
                  </a:cubicBezTo>
                  <a:cubicBezTo>
                    <a:pt x="41" y="37"/>
                    <a:pt x="42" y="36"/>
                    <a:pt x="43" y="35"/>
                  </a:cubicBezTo>
                  <a:cubicBezTo>
                    <a:pt x="44" y="32"/>
                    <a:pt x="45" y="31"/>
                    <a:pt x="47" y="30"/>
                  </a:cubicBezTo>
                  <a:cubicBezTo>
                    <a:pt x="48" y="29"/>
                    <a:pt x="46" y="27"/>
                    <a:pt x="45" y="26"/>
                  </a:cubicBezTo>
                  <a:cubicBezTo>
                    <a:pt x="45" y="25"/>
                    <a:pt x="47" y="22"/>
                    <a:pt x="48" y="21"/>
                  </a:cubicBezTo>
                  <a:cubicBezTo>
                    <a:pt x="48" y="21"/>
                    <a:pt x="49" y="20"/>
                    <a:pt x="50" y="19"/>
                  </a:cubicBezTo>
                  <a:cubicBezTo>
                    <a:pt x="50" y="19"/>
                    <a:pt x="50" y="17"/>
                    <a:pt x="51" y="17"/>
                  </a:cubicBezTo>
                  <a:cubicBezTo>
                    <a:pt x="54" y="15"/>
                    <a:pt x="57" y="14"/>
                    <a:pt x="60" y="13"/>
                  </a:cubicBezTo>
                  <a:cubicBezTo>
                    <a:pt x="61" y="12"/>
                    <a:pt x="63" y="11"/>
                    <a:pt x="63" y="9"/>
                  </a:cubicBezTo>
                  <a:cubicBezTo>
                    <a:pt x="62" y="7"/>
                    <a:pt x="60" y="9"/>
                    <a:pt x="58" y="8"/>
                  </a:cubicBezTo>
                  <a:cubicBezTo>
                    <a:pt x="55" y="8"/>
                    <a:pt x="60" y="9"/>
                    <a:pt x="58" y="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09" name="Freeform 728">
              <a:extLst>
                <a:ext uri="{FF2B5EF4-FFF2-40B4-BE49-F238E27FC236}">
                  <a16:creationId xmlns:a16="http://schemas.microsoft.com/office/drawing/2014/main" id="{74F2D0B2-1B89-4C1C-FB57-46F689CA2E6C}"/>
                </a:ext>
              </a:extLst>
            </p:cNvPr>
            <p:cNvSpPr>
              <a:spLocks/>
            </p:cNvSpPr>
            <p:nvPr/>
          </p:nvSpPr>
          <p:spPr bwMode="auto">
            <a:xfrm>
              <a:off x="7420882" y="3353420"/>
              <a:ext cx="63045" cy="126334"/>
            </a:xfrm>
            <a:custGeom>
              <a:avLst/>
              <a:gdLst>
                <a:gd name="T0" fmla="*/ 11 w 16"/>
                <a:gd name="T1" fmla="*/ 25 h 30"/>
                <a:gd name="T2" fmla="*/ 11 w 16"/>
                <a:gd name="T3" fmla="*/ 21 h 30"/>
                <a:gd name="T4" fmla="*/ 10 w 16"/>
                <a:gd name="T5" fmla="*/ 16 h 30"/>
                <a:gd name="T6" fmla="*/ 12 w 16"/>
                <a:gd name="T7" fmla="*/ 14 h 30"/>
                <a:gd name="T8" fmla="*/ 13 w 16"/>
                <a:gd name="T9" fmla="*/ 9 h 30"/>
                <a:gd name="T10" fmla="*/ 14 w 16"/>
                <a:gd name="T11" fmla="*/ 4 h 30"/>
                <a:gd name="T12" fmla="*/ 12 w 16"/>
                <a:gd name="T13" fmla="*/ 1 h 30"/>
                <a:gd name="T14" fmla="*/ 7 w 16"/>
                <a:gd name="T15" fmla="*/ 2 h 30"/>
                <a:gd name="T16" fmla="*/ 5 w 16"/>
                <a:gd name="T17" fmla="*/ 0 h 30"/>
                <a:gd name="T18" fmla="*/ 4 w 16"/>
                <a:gd name="T19" fmla="*/ 0 h 30"/>
                <a:gd name="T20" fmla="*/ 3 w 16"/>
                <a:gd name="T21" fmla="*/ 4 h 30"/>
                <a:gd name="T22" fmla="*/ 3 w 16"/>
                <a:gd name="T23" fmla="*/ 8 h 30"/>
                <a:gd name="T24" fmla="*/ 2 w 16"/>
                <a:gd name="T25" fmla="*/ 13 h 30"/>
                <a:gd name="T26" fmla="*/ 0 w 16"/>
                <a:gd name="T27" fmla="*/ 20 h 30"/>
                <a:gd name="T28" fmla="*/ 2 w 16"/>
                <a:gd name="T29" fmla="*/ 22 h 30"/>
                <a:gd name="T30" fmla="*/ 2 w 16"/>
                <a:gd name="T31" fmla="*/ 28 h 30"/>
                <a:gd name="T32" fmla="*/ 6 w 16"/>
                <a:gd name="T33" fmla="*/ 30 h 30"/>
                <a:gd name="T34" fmla="*/ 11 w 16"/>
                <a:gd name="T35" fmla="*/ 25 h 30"/>
                <a:gd name="T36" fmla="*/ 11 w 16"/>
                <a:gd name="T3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0">
                  <a:moveTo>
                    <a:pt x="11" y="25"/>
                  </a:moveTo>
                  <a:cubicBezTo>
                    <a:pt x="12" y="23"/>
                    <a:pt x="10" y="22"/>
                    <a:pt x="11" y="21"/>
                  </a:cubicBezTo>
                  <a:cubicBezTo>
                    <a:pt x="12" y="18"/>
                    <a:pt x="12" y="18"/>
                    <a:pt x="10" y="16"/>
                  </a:cubicBezTo>
                  <a:cubicBezTo>
                    <a:pt x="9" y="14"/>
                    <a:pt x="11" y="15"/>
                    <a:pt x="12" y="14"/>
                  </a:cubicBezTo>
                  <a:cubicBezTo>
                    <a:pt x="13" y="13"/>
                    <a:pt x="13" y="10"/>
                    <a:pt x="13" y="9"/>
                  </a:cubicBezTo>
                  <a:cubicBezTo>
                    <a:pt x="13" y="6"/>
                    <a:pt x="12" y="6"/>
                    <a:pt x="14" y="4"/>
                  </a:cubicBezTo>
                  <a:cubicBezTo>
                    <a:pt x="16" y="3"/>
                    <a:pt x="14" y="0"/>
                    <a:pt x="12" y="1"/>
                  </a:cubicBezTo>
                  <a:cubicBezTo>
                    <a:pt x="10" y="1"/>
                    <a:pt x="9" y="2"/>
                    <a:pt x="7" y="2"/>
                  </a:cubicBezTo>
                  <a:cubicBezTo>
                    <a:pt x="5" y="2"/>
                    <a:pt x="6" y="0"/>
                    <a:pt x="5" y="0"/>
                  </a:cubicBezTo>
                  <a:cubicBezTo>
                    <a:pt x="6" y="0"/>
                    <a:pt x="3" y="0"/>
                    <a:pt x="4" y="0"/>
                  </a:cubicBezTo>
                  <a:cubicBezTo>
                    <a:pt x="2" y="1"/>
                    <a:pt x="3" y="2"/>
                    <a:pt x="3" y="4"/>
                  </a:cubicBezTo>
                  <a:cubicBezTo>
                    <a:pt x="3" y="5"/>
                    <a:pt x="3" y="7"/>
                    <a:pt x="3" y="8"/>
                  </a:cubicBezTo>
                  <a:cubicBezTo>
                    <a:pt x="2" y="10"/>
                    <a:pt x="2" y="12"/>
                    <a:pt x="2" y="13"/>
                  </a:cubicBezTo>
                  <a:cubicBezTo>
                    <a:pt x="1" y="16"/>
                    <a:pt x="0" y="17"/>
                    <a:pt x="0" y="20"/>
                  </a:cubicBezTo>
                  <a:cubicBezTo>
                    <a:pt x="1" y="21"/>
                    <a:pt x="2" y="20"/>
                    <a:pt x="2" y="22"/>
                  </a:cubicBezTo>
                  <a:cubicBezTo>
                    <a:pt x="3" y="23"/>
                    <a:pt x="2" y="26"/>
                    <a:pt x="2" y="28"/>
                  </a:cubicBezTo>
                  <a:cubicBezTo>
                    <a:pt x="2" y="30"/>
                    <a:pt x="4" y="30"/>
                    <a:pt x="6" y="30"/>
                  </a:cubicBezTo>
                  <a:cubicBezTo>
                    <a:pt x="10" y="30"/>
                    <a:pt x="9" y="27"/>
                    <a:pt x="11" y="25"/>
                  </a:cubicBezTo>
                  <a:cubicBezTo>
                    <a:pt x="12" y="23"/>
                    <a:pt x="10" y="26"/>
                    <a:pt x="11" y="2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grpSp>
          <p:nvGrpSpPr>
            <p:cNvPr id="8" name="Group 7">
              <a:extLst>
                <a:ext uri="{FF2B5EF4-FFF2-40B4-BE49-F238E27FC236}">
                  <a16:creationId xmlns:a16="http://schemas.microsoft.com/office/drawing/2014/main" id="{6985DFDC-3668-7C11-415D-453020E2EE7C}"/>
                </a:ext>
              </a:extLst>
            </p:cNvPr>
            <p:cNvGrpSpPr>
              <a:grpSpLocks/>
            </p:cNvGrpSpPr>
            <p:nvPr/>
          </p:nvGrpSpPr>
          <p:grpSpPr>
            <a:xfrm>
              <a:off x="7266644" y="3471220"/>
              <a:ext cx="1325284" cy="1571354"/>
              <a:chOff x="10793094" y="6127803"/>
              <a:chExt cx="3443151" cy="4082462"/>
            </a:xfrm>
            <a:grpFill/>
          </p:grpSpPr>
          <p:sp>
            <p:nvSpPr>
              <p:cNvPr id="185" name="Freeform 486">
                <a:extLst>
                  <a:ext uri="{FF2B5EF4-FFF2-40B4-BE49-F238E27FC236}">
                    <a16:creationId xmlns:a16="http://schemas.microsoft.com/office/drawing/2014/main" id="{B6775558-229B-88F0-8670-16C05F2B3031}"/>
                  </a:ext>
                </a:extLst>
              </p:cNvPr>
              <p:cNvSpPr>
                <a:spLocks/>
              </p:cNvSpPr>
              <p:nvPr/>
            </p:nvSpPr>
            <p:spPr bwMode="auto">
              <a:xfrm>
                <a:off x="13818049" y="8901079"/>
                <a:ext cx="369406" cy="756009"/>
              </a:xfrm>
              <a:custGeom>
                <a:avLst/>
                <a:gdLst>
                  <a:gd name="T0" fmla="*/ 31 w 36"/>
                  <a:gd name="T1" fmla="*/ 2 h 70"/>
                  <a:gd name="T2" fmla="*/ 29 w 36"/>
                  <a:gd name="T3" fmla="*/ 0 h 70"/>
                  <a:gd name="T4" fmla="*/ 28 w 36"/>
                  <a:gd name="T5" fmla="*/ 3 h 70"/>
                  <a:gd name="T6" fmla="*/ 26 w 36"/>
                  <a:gd name="T7" fmla="*/ 8 h 70"/>
                  <a:gd name="T8" fmla="*/ 23 w 36"/>
                  <a:gd name="T9" fmla="*/ 8 h 70"/>
                  <a:gd name="T10" fmla="*/ 23 w 36"/>
                  <a:gd name="T11" fmla="*/ 10 h 70"/>
                  <a:gd name="T12" fmla="*/ 22 w 36"/>
                  <a:gd name="T13" fmla="*/ 12 h 70"/>
                  <a:gd name="T14" fmla="*/ 23 w 36"/>
                  <a:gd name="T15" fmla="*/ 13 h 70"/>
                  <a:gd name="T16" fmla="*/ 21 w 36"/>
                  <a:gd name="T17" fmla="*/ 14 h 70"/>
                  <a:gd name="T18" fmla="*/ 19 w 36"/>
                  <a:gd name="T19" fmla="*/ 16 h 70"/>
                  <a:gd name="T20" fmla="*/ 15 w 36"/>
                  <a:gd name="T21" fmla="*/ 18 h 70"/>
                  <a:gd name="T22" fmla="*/ 15 w 36"/>
                  <a:gd name="T23" fmla="*/ 19 h 70"/>
                  <a:gd name="T24" fmla="*/ 13 w 36"/>
                  <a:gd name="T25" fmla="*/ 19 h 70"/>
                  <a:gd name="T26" fmla="*/ 8 w 36"/>
                  <a:gd name="T27" fmla="*/ 21 h 70"/>
                  <a:gd name="T28" fmla="*/ 6 w 36"/>
                  <a:gd name="T29" fmla="*/ 21 h 70"/>
                  <a:gd name="T30" fmla="*/ 4 w 36"/>
                  <a:gd name="T31" fmla="*/ 27 h 70"/>
                  <a:gd name="T32" fmla="*/ 4 w 36"/>
                  <a:gd name="T33" fmla="*/ 44 h 70"/>
                  <a:gd name="T34" fmla="*/ 0 w 36"/>
                  <a:gd name="T35" fmla="*/ 51 h 70"/>
                  <a:gd name="T36" fmla="*/ 0 w 36"/>
                  <a:gd name="T37" fmla="*/ 55 h 70"/>
                  <a:gd name="T38" fmla="*/ 2 w 36"/>
                  <a:gd name="T39" fmla="*/ 59 h 70"/>
                  <a:gd name="T40" fmla="*/ 5 w 36"/>
                  <a:gd name="T41" fmla="*/ 68 h 70"/>
                  <a:gd name="T42" fmla="*/ 16 w 36"/>
                  <a:gd name="T43" fmla="*/ 68 h 70"/>
                  <a:gd name="T44" fmla="*/ 24 w 36"/>
                  <a:gd name="T45" fmla="*/ 50 h 70"/>
                  <a:gd name="T46" fmla="*/ 31 w 36"/>
                  <a:gd name="T47" fmla="*/ 30 h 70"/>
                  <a:gd name="T48" fmla="*/ 32 w 36"/>
                  <a:gd name="T49" fmla="*/ 23 h 70"/>
                  <a:gd name="T50" fmla="*/ 34 w 36"/>
                  <a:gd name="T51" fmla="*/ 19 h 70"/>
                  <a:gd name="T52" fmla="*/ 36 w 36"/>
                  <a:gd name="T53" fmla="*/ 17 h 70"/>
                  <a:gd name="T54" fmla="*/ 35 w 36"/>
                  <a:gd name="T55" fmla="*/ 11 h 70"/>
                  <a:gd name="T56" fmla="*/ 31 w 36"/>
                  <a:gd name="T57" fmla="*/ 2 h 70"/>
                  <a:gd name="T58" fmla="*/ 31 w 36"/>
                  <a:gd name="T5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0">
                    <a:moveTo>
                      <a:pt x="31" y="2"/>
                    </a:moveTo>
                    <a:cubicBezTo>
                      <a:pt x="31" y="2"/>
                      <a:pt x="30" y="0"/>
                      <a:pt x="29" y="0"/>
                    </a:cubicBezTo>
                    <a:cubicBezTo>
                      <a:pt x="29" y="1"/>
                      <a:pt x="28" y="2"/>
                      <a:pt x="28" y="3"/>
                    </a:cubicBezTo>
                    <a:cubicBezTo>
                      <a:pt x="27" y="5"/>
                      <a:pt x="27" y="6"/>
                      <a:pt x="26" y="8"/>
                    </a:cubicBezTo>
                    <a:cubicBezTo>
                      <a:pt x="25" y="9"/>
                      <a:pt x="24" y="8"/>
                      <a:pt x="23" y="8"/>
                    </a:cubicBezTo>
                    <a:cubicBezTo>
                      <a:pt x="23" y="8"/>
                      <a:pt x="24" y="9"/>
                      <a:pt x="23" y="10"/>
                    </a:cubicBezTo>
                    <a:cubicBezTo>
                      <a:pt x="23" y="11"/>
                      <a:pt x="22" y="11"/>
                      <a:pt x="22" y="12"/>
                    </a:cubicBezTo>
                    <a:cubicBezTo>
                      <a:pt x="22" y="12"/>
                      <a:pt x="23" y="13"/>
                      <a:pt x="23" y="13"/>
                    </a:cubicBezTo>
                    <a:cubicBezTo>
                      <a:pt x="23" y="14"/>
                      <a:pt x="22" y="13"/>
                      <a:pt x="21" y="14"/>
                    </a:cubicBezTo>
                    <a:cubicBezTo>
                      <a:pt x="20" y="14"/>
                      <a:pt x="20" y="15"/>
                      <a:pt x="19" y="16"/>
                    </a:cubicBezTo>
                    <a:cubicBezTo>
                      <a:pt x="18" y="17"/>
                      <a:pt x="17" y="17"/>
                      <a:pt x="15" y="18"/>
                    </a:cubicBezTo>
                    <a:cubicBezTo>
                      <a:pt x="14" y="18"/>
                      <a:pt x="16" y="19"/>
                      <a:pt x="15" y="19"/>
                    </a:cubicBezTo>
                    <a:cubicBezTo>
                      <a:pt x="15" y="20"/>
                      <a:pt x="13" y="18"/>
                      <a:pt x="13" y="19"/>
                    </a:cubicBezTo>
                    <a:cubicBezTo>
                      <a:pt x="11" y="20"/>
                      <a:pt x="10" y="20"/>
                      <a:pt x="8" y="21"/>
                    </a:cubicBezTo>
                    <a:cubicBezTo>
                      <a:pt x="7" y="21"/>
                      <a:pt x="6" y="20"/>
                      <a:pt x="6" y="21"/>
                    </a:cubicBezTo>
                    <a:cubicBezTo>
                      <a:pt x="5" y="23"/>
                      <a:pt x="5" y="25"/>
                      <a:pt x="4" y="27"/>
                    </a:cubicBezTo>
                    <a:cubicBezTo>
                      <a:pt x="3" y="32"/>
                      <a:pt x="8" y="39"/>
                      <a:pt x="4" y="44"/>
                    </a:cubicBezTo>
                    <a:cubicBezTo>
                      <a:pt x="3" y="46"/>
                      <a:pt x="1" y="48"/>
                      <a:pt x="0" y="51"/>
                    </a:cubicBezTo>
                    <a:cubicBezTo>
                      <a:pt x="0" y="52"/>
                      <a:pt x="0" y="54"/>
                      <a:pt x="0" y="55"/>
                    </a:cubicBezTo>
                    <a:cubicBezTo>
                      <a:pt x="1" y="56"/>
                      <a:pt x="3" y="57"/>
                      <a:pt x="2" y="59"/>
                    </a:cubicBezTo>
                    <a:cubicBezTo>
                      <a:pt x="1" y="62"/>
                      <a:pt x="2" y="66"/>
                      <a:pt x="5" y="68"/>
                    </a:cubicBezTo>
                    <a:cubicBezTo>
                      <a:pt x="8" y="70"/>
                      <a:pt x="11" y="70"/>
                      <a:pt x="16" y="68"/>
                    </a:cubicBezTo>
                    <a:cubicBezTo>
                      <a:pt x="21" y="66"/>
                      <a:pt x="22" y="55"/>
                      <a:pt x="24" y="50"/>
                    </a:cubicBezTo>
                    <a:cubicBezTo>
                      <a:pt x="26" y="43"/>
                      <a:pt x="29" y="37"/>
                      <a:pt x="31" y="30"/>
                    </a:cubicBezTo>
                    <a:cubicBezTo>
                      <a:pt x="31" y="28"/>
                      <a:pt x="31" y="25"/>
                      <a:pt x="32" y="23"/>
                    </a:cubicBezTo>
                    <a:cubicBezTo>
                      <a:pt x="33" y="22"/>
                      <a:pt x="31" y="14"/>
                      <a:pt x="34" y="19"/>
                    </a:cubicBezTo>
                    <a:cubicBezTo>
                      <a:pt x="35" y="20"/>
                      <a:pt x="35" y="18"/>
                      <a:pt x="36" y="17"/>
                    </a:cubicBezTo>
                    <a:cubicBezTo>
                      <a:pt x="36" y="15"/>
                      <a:pt x="35" y="13"/>
                      <a:pt x="35" y="11"/>
                    </a:cubicBezTo>
                    <a:cubicBezTo>
                      <a:pt x="34" y="9"/>
                      <a:pt x="33" y="4"/>
                      <a:pt x="31" y="2"/>
                    </a:cubicBezTo>
                    <a:cubicBezTo>
                      <a:pt x="30" y="1"/>
                      <a:pt x="32" y="2"/>
                      <a:pt x="31"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grpSp>
            <p:nvGrpSpPr>
              <p:cNvPr id="186" name="Group 185">
                <a:extLst>
                  <a:ext uri="{FF2B5EF4-FFF2-40B4-BE49-F238E27FC236}">
                    <a16:creationId xmlns:a16="http://schemas.microsoft.com/office/drawing/2014/main" id="{B7069324-853E-CADD-7AB9-BFFE869B971C}"/>
                  </a:ext>
                </a:extLst>
              </p:cNvPr>
              <p:cNvGrpSpPr>
                <a:grpSpLocks/>
              </p:cNvGrpSpPr>
              <p:nvPr/>
            </p:nvGrpSpPr>
            <p:grpSpPr>
              <a:xfrm>
                <a:off x="10793094" y="6127803"/>
                <a:ext cx="3443151" cy="4082462"/>
                <a:chOff x="10793094" y="6127803"/>
                <a:chExt cx="3443151" cy="4082462"/>
              </a:xfrm>
              <a:grpFill/>
            </p:grpSpPr>
            <p:sp>
              <p:nvSpPr>
                <p:cNvPr id="187" name="Freeform 729">
                  <a:extLst>
                    <a:ext uri="{FF2B5EF4-FFF2-40B4-BE49-F238E27FC236}">
                      <a16:creationId xmlns:a16="http://schemas.microsoft.com/office/drawing/2014/main" id="{E9958C16-A25F-A4EA-8CFD-81212604C510}"/>
                    </a:ext>
                  </a:extLst>
                </p:cNvPr>
                <p:cNvSpPr>
                  <a:spLocks/>
                </p:cNvSpPr>
                <p:nvPr/>
              </p:nvSpPr>
              <p:spPr bwMode="auto">
                <a:xfrm>
                  <a:off x="13166357" y="8790437"/>
                  <a:ext cx="540172" cy="955158"/>
                </a:xfrm>
                <a:custGeom>
                  <a:avLst/>
                  <a:gdLst>
                    <a:gd name="T0" fmla="*/ 52 w 53"/>
                    <a:gd name="T1" fmla="*/ 23 h 88"/>
                    <a:gd name="T2" fmla="*/ 50 w 53"/>
                    <a:gd name="T3" fmla="*/ 3 h 88"/>
                    <a:gd name="T4" fmla="*/ 46 w 53"/>
                    <a:gd name="T5" fmla="*/ 3 h 88"/>
                    <a:gd name="T6" fmla="*/ 41 w 53"/>
                    <a:gd name="T7" fmla="*/ 6 h 88"/>
                    <a:gd name="T8" fmla="*/ 38 w 53"/>
                    <a:gd name="T9" fmla="*/ 7 h 88"/>
                    <a:gd name="T10" fmla="*/ 32 w 53"/>
                    <a:gd name="T11" fmla="*/ 7 h 88"/>
                    <a:gd name="T12" fmla="*/ 28 w 53"/>
                    <a:gd name="T13" fmla="*/ 7 h 88"/>
                    <a:gd name="T14" fmla="*/ 23 w 53"/>
                    <a:gd name="T15" fmla="*/ 7 h 88"/>
                    <a:gd name="T16" fmla="*/ 24 w 53"/>
                    <a:gd name="T17" fmla="*/ 18 h 88"/>
                    <a:gd name="T18" fmla="*/ 25 w 53"/>
                    <a:gd name="T19" fmla="*/ 20 h 88"/>
                    <a:gd name="T20" fmla="*/ 27 w 53"/>
                    <a:gd name="T21" fmla="*/ 22 h 88"/>
                    <a:gd name="T22" fmla="*/ 27 w 53"/>
                    <a:gd name="T23" fmla="*/ 28 h 88"/>
                    <a:gd name="T24" fmla="*/ 25 w 53"/>
                    <a:gd name="T25" fmla="*/ 31 h 88"/>
                    <a:gd name="T26" fmla="*/ 24 w 53"/>
                    <a:gd name="T27" fmla="*/ 35 h 88"/>
                    <a:gd name="T28" fmla="*/ 20 w 53"/>
                    <a:gd name="T29" fmla="*/ 31 h 88"/>
                    <a:gd name="T30" fmla="*/ 21 w 53"/>
                    <a:gd name="T31" fmla="*/ 25 h 88"/>
                    <a:gd name="T32" fmla="*/ 16 w 53"/>
                    <a:gd name="T33" fmla="*/ 22 h 88"/>
                    <a:gd name="T34" fmla="*/ 13 w 53"/>
                    <a:gd name="T35" fmla="*/ 20 h 88"/>
                    <a:gd name="T36" fmla="*/ 2 w 53"/>
                    <a:gd name="T37" fmla="*/ 24 h 88"/>
                    <a:gd name="T38" fmla="*/ 0 w 53"/>
                    <a:gd name="T39" fmla="*/ 26 h 88"/>
                    <a:gd name="T40" fmla="*/ 1 w 53"/>
                    <a:gd name="T41" fmla="*/ 30 h 88"/>
                    <a:gd name="T42" fmla="*/ 12 w 53"/>
                    <a:gd name="T43" fmla="*/ 35 h 88"/>
                    <a:gd name="T44" fmla="*/ 13 w 53"/>
                    <a:gd name="T45" fmla="*/ 44 h 88"/>
                    <a:gd name="T46" fmla="*/ 12 w 53"/>
                    <a:gd name="T47" fmla="*/ 52 h 88"/>
                    <a:gd name="T48" fmla="*/ 6 w 53"/>
                    <a:gd name="T49" fmla="*/ 62 h 88"/>
                    <a:gd name="T50" fmla="*/ 6 w 53"/>
                    <a:gd name="T51" fmla="*/ 69 h 88"/>
                    <a:gd name="T52" fmla="*/ 8 w 53"/>
                    <a:gd name="T53" fmla="*/ 78 h 88"/>
                    <a:gd name="T54" fmla="*/ 9 w 53"/>
                    <a:gd name="T55" fmla="*/ 87 h 88"/>
                    <a:gd name="T56" fmla="*/ 12 w 53"/>
                    <a:gd name="T57" fmla="*/ 86 h 88"/>
                    <a:gd name="T58" fmla="*/ 13 w 53"/>
                    <a:gd name="T59" fmla="*/ 83 h 88"/>
                    <a:gd name="T60" fmla="*/ 11 w 53"/>
                    <a:gd name="T61" fmla="*/ 83 h 88"/>
                    <a:gd name="T62" fmla="*/ 16 w 53"/>
                    <a:gd name="T63" fmla="*/ 77 h 88"/>
                    <a:gd name="T64" fmla="*/ 25 w 53"/>
                    <a:gd name="T65" fmla="*/ 72 h 88"/>
                    <a:gd name="T66" fmla="*/ 25 w 53"/>
                    <a:gd name="T67" fmla="*/ 64 h 88"/>
                    <a:gd name="T68" fmla="*/ 21 w 53"/>
                    <a:gd name="T69" fmla="*/ 48 h 88"/>
                    <a:gd name="T70" fmla="*/ 24 w 53"/>
                    <a:gd name="T71" fmla="*/ 48 h 88"/>
                    <a:gd name="T72" fmla="*/ 29 w 53"/>
                    <a:gd name="T73" fmla="*/ 44 h 88"/>
                    <a:gd name="T74" fmla="*/ 35 w 53"/>
                    <a:gd name="T75" fmla="*/ 38 h 88"/>
                    <a:gd name="T76" fmla="*/ 40 w 53"/>
                    <a:gd name="T77" fmla="*/ 36 h 88"/>
                    <a:gd name="T78" fmla="*/ 46 w 53"/>
                    <a:gd name="T79" fmla="*/ 32 h 88"/>
                    <a:gd name="T80" fmla="*/ 52 w 53"/>
                    <a:gd name="T81" fmla="*/ 23 h 88"/>
                    <a:gd name="T82" fmla="*/ 52 w 53"/>
                    <a:gd name="T8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88">
                      <a:moveTo>
                        <a:pt x="52" y="23"/>
                      </a:moveTo>
                      <a:cubicBezTo>
                        <a:pt x="49" y="17"/>
                        <a:pt x="50" y="9"/>
                        <a:pt x="50" y="3"/>
                      </a:cubicBezTo>
                      <a:cubicBezTo>
                        <a:pt x="50" y="0"/>
                        <a:pt x="48" y="2"/>
                        <a:pt x="46" y="3"/>
                      </a:cubicBezTo>
                      <a:cubicBezTo>
                        <a:pt x="45" y="4"/>
                        <a:pt x="43" y="6"/>
                        <a:pt x="41" y="6"/>
                      </a:cubicBezTo>
                      <a:cubicBezTo>
                        <a:pt x="40" y="6"/>
                        <a:pt x="38" y="5"/>
                        <a:pt x="38" y="7"/>
                      </a:cubicBezTo>
                      <a:cubicBezTo>
                        <a:pt x="36" y="10"/>
                        <a:pt x="34" y="7"/>
                        <a:pt x="32" y="7"/>
                      </a:cubicBezTo>
                      <a:cubicBezTo>
                        <a:pt x="30" y="7"/>
                        <a:pt x="30" y="9"/>
                        <a:pt x="28" y="7"/>
                      </a:cubicBezTo>
                      <a:cubicBezTo>
                        <a:pt x="27" y="7"/>
                        <a:pt x="24" y="7"/>
                        <a:pt x="23" y="7"/>
                      </a:cubicBezTo>
                      <a:cubicBezTo>
                        <a:pt x="20" y="7"/>
                        <a:pt x="21" y="16"/>
                        <a:pt x="24" y="18"/>
                      </a:cubicBezTo>
                      <a:cubicBezTo>
                        <a:pt x="24" y="18"/>
                        <a:pt x="24" y="20"/>
                        <a:pt x="25" y="20"/>
                      </a:cubicBezTo>
                      <a:cubicBezTo>
                        <a:pt x="25" y="21"/>
                        <a:pt x="26" y="21"/>
                        <a:pt x="27" y="22"/>
                      </a:cubicBezTo>
                      <a:cubicBezTo>
                        <a:pt x="27" y="24"/>
                        <a:pt x="27" y="27"/>
                        <a:pt x="27" y="28"/>
                      </a:cubicBezTo>
                      <a:cubicBezTo>
                        <a:pt x="27" y="30"/>
                        <a:pt x="28" y="31"/>
                        <a:pt x="25" y="31"/>
                      </a:cubicBezTo>
                      <a:cubicBezTo>
                        <a:pt x="24" y="31"/>
                        <a:pt x="24" y="34"/>
                        <a:pt x="24" y="35"/>
                      </a:cubicBezTo>
                      <a:cubicBezTo>
                        <a:pt x="23" y="34"/>
                        <a:pt x="21" y="32"/>
                        <a:pt x="20" y="31"/>
                      </a:cubicBezTo>
                      <a:cubicBezTo>
                        <a:pt x="19" y="29"/>
                        <a:pt x="21" y="27"/>
                        <a:pt x="21" y="25"/>
                      </a:cubicBezTo>
                      <a:cubicBezTo>
                        <a:pt x="22" y="20"/>
                        <a:pt x="19" y="24"/>
                        <a:pt x="16" y="22"/>
                      </a:cubicBezTo>
                      <a:cubicBezTo>
                        <a:pt x="15" y="21"/>
                        <a:pt x="15" y="19"/>
                        <a:pt x="13" y="20"/>
                      </a:cubicBezTo>
                      <a:cubicBezTo>
                        <a:pt x="9" y="22"/>
                        <a:pt x="6" y="23"/>
                        <a:pt x="2" y="24"/>
                      </a:cubicBezTo>
                      <a:cubicBezTo>
                        <a:pt x="1" y="25"/>
                        <a:pt x="0" y="25"/>
                        <a:pt x="0" y="26"/>
                      </a:cubicBezTo>
                      <a:cubicBezTo>
                        <a:pt x="0" y="27"/>
                        <a:pt x="1" y="29"/>
                        <a:pt x="1" y="30"/>
                      </a:cubicBezTo>
                      <a:cubicBezTo>
                        <a:pt x="4" y="30"/>
                        <a:pt x="12" y="32"/>
                        <a:pt x="12" y="35"/>
                      </a:cubicBezTo>
                      <a:cubicBezTo>
                        <a:pt x="13" y="38"/>
                        <a:pt x="13" y="41"/>
                        <a:pt x="13" y="44"/>
                      </a:cubicBezTo>
                      <a:cubicBezTo>
                        <a:pt x="12" y="46"/>
                        <a:pt x="14" y="49"/>
                        <a:pt x="12" y="52"/>
                      </a:cubicBezTo>
                      <a:cubicBezTo>
                        <a:pt x="10" y="55"/>
                        <a:pt x="8" y="59"/>
                        <a:pt x="6" y="62"/>
                      </a:cubicBezTo>
                      <a:cubicBezTo>
                        <a:pt x="4" y="64"/>
                        <a:pt x="6" y="68"/>
                        <a:pt x="6" y="69"/>
                      </a:cubicBezTo>
                      <a:cubicBezTo>
                        <a:pt x="8" y="73"/>
                        <a:pt x="8" y="75"/>
                        <a:pt x="8" y="78"/>
                      </a:cubicBezTo>
                      <a:cubicBezTo>
                        <a:pt x="8" y="81"/>
                        <a:pt x="8" y="84"/>
                        <a:pt x="9" y="87"/>
                      </a:cubicBezTo>
                      <a:cubicBezTo>
                        <a:pt x="9" y="88"/>
                        <a:pt x="12" y="87"/>
                        <a:pt x="12" y="86"/>
                      </a:cubicBezTo>
                      <a:cubicBezTo>
                        <a:pt x="13" y="85"/>
                        <a:pt x="13" y="83"/>
                        <a:pt x="13" y="83"/>
                      </a:cubicBezTo>
                      <a:cubicBezTo>
                        <a:pt x="12" y="83"/>
                        <a:pt x="11" y="83"/>
                        <a:pt x="11" y="83"/>
                      </a:cubicBezTo>
                      <a:cubicBezTo>
                        <a:pt x="11" y="80"/>
                        <a:pt x="14" y="78"/>
                        <a:pt x="16" y="77"/>
                      </a:cubicBezTo>
                      <a:cubicBezTo>
                        <a:pt x="19" y="76"/>
                        <a:pt x="23" y="75"/>
                        <a:pt x="25" y="72"/>
                      </a:cubicBezTo>
                      <a:cubicBezTo>
                        <a:pt x="25" y="71"/>
                        <a:pt x="25" y="66"/>
                        <a:pt x="25" y="64"/>
                      </a:cubicBezTo>
                      <a:cubicBezTo>
                        <a:pt x="25" y="62"/>
                        <a:pt x="21" y="48"/>
                        <a:pt x="21" y="48"/>
                      </a:cubicBezTo>
                      <a:cubicBezTo>
                        <a:pt x="22" y="47"/>
                        <a:pt x="22" y="50"/>
                        <a:pt x="24" y="48"/>
                      </a:cubicBezTo>
                      <a:cubicBezTo>
                        <a:pt x="26" y="46"/>
                        <a:pt x="27" y="45"/>
                        <a:pt x="29" y="44"/>
                      </a:cubicBezTo>
                      <a:cubicBezTo>
                        <a:pt x="31" y="43"/>
                        <a:pt x="32" y="37"/>
                        <a:pt x="35" y="38"/>
                      </a:cubicBezTo>
                      <a:cubicBezTo>
                        <a:pt x="36" y="38"/>
                        <a:pt x="38" y="36"/>
                        <a:pt x="40" y="36"/>
                      </a:cubicBezTo>
                      <a:cubicBezTo>
                        <a:pt x="42" y="35"/>
                        <a:pt x="44" y="34"/>
                        <a:pt x="46" y="32"/>
                      </a:cubicBezTo>
                      <a:cubicBezTo>
                        <a:pt x="47" y="31"/>
                        <a:pt x="53" y="25"/>
                        <a:pt x="52" y="23"/>
                      </a:cubicBezTo>
                      <a:cubicBezTo>
                        <a:pt x="51" y="22"/>
                        <a:pt x="52" y="24"/>
                        <a:pt x="52" y="2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88" name="Freeform 730">
                  <a:extLst>
                    <a:ext uri="{FF2B5EF4-FFF2-40B4-BE49-F238E27FC236}">
                      <a16:creationId xmlns:a16="http://schemas.microsoft.com/office/drawing/2014/main" id="{40F2BDDA-95C0-A202-FAD5-6EDED263C957}"/>
                    </a:ext>
                  </a:extLst>
                </p:cNvPr>
                <p:cNvSpPr>
                  <a:spLocks/>
                </p:cNvSpPr>
                <p:nvPr/>
              </p:nvSpPr>
              <p:spPr bwMode="auto">
                <a:xfrm>
                  <a:off x="13288331" y="8760935"/>
                  <a:ext cx="163794" cy="409355"/>
                </a:xfrm>
                <a:custGeom>
                  <a:avLst/>
                  <a:gdLst>
                    <a:gd name="T0" fmla="*/ 4 w 16"/>
                    <a:gd name="T1" fmla="*/ 25 h 38"/>
                    <a:gd name="T2" fmla="*/ 9 w 16"/>
                    <a:gd name="T3" fmla="*/ 26 h 38"/>
                    <a:gd name="T4" fmla="*/ 8 w 16"/>
                    <a:gd name="T5" fmla="*/ 31 h 38"/>
                    <a:gd name="T6" fmla="*/ 12 w 16"/>
                    <a:gd name="T7" fmla="*/ 38 h 38"/>
                    <a:gd name="T8" fmla="*/ 12 w 16"/>
                    <a:gd name="T9" fmla="*/ 34 h 38"/>
                    <a:gd name="T10" fmla="*/ 15 w 16"/>
                    <a:gd name="T11" fmla="*/ 33 h 38"/>
                    <a:gd name="T12" fmla="*/ 15 w 16"/>
                    <a:gd name="T13" fmla="*/ 27 h 38"/>
                    <a:gd name="T14" fmla="*/ 12 w 16"/>
                    <a:gd name="T15" fmla="*/ 22 h 38"/>
                    <a:gd name="T16" fmla="*/ 8 w 16"/>
                    <a:gd name="T17" fmla="*/ 20 h 38"/>
                    <a:gd name="T18" fmla="*/ 8 w 16"/>
                    <a:gd name="T19" fmla="*/ 16 h 38"/>
                    <a:gd name="T20" fmla="*/ 7 w 16"/>
                    <a:gd name="T21" fmla="*/ 14 h 38"/>
                    <a:gd name="T22" fmla="*/ 8 w 16"/>
                    <a:gd name="T23" fmla="*/ 8 h 38"/>
                    <a:gd name="T24" fmla="*/ 7 w 16"/>
                    <a:gd name="T25" fmla="*/ 3 h 38"/>
                    <a:gd name="T26" fmla="*/ 7 w 16"/>
                    <a:gd name="T27" fmla="*/ 1 h 38"/>
                    <a:gd name="T28" fmla="*/ 2 w 16"/>
                    <a:gd name="T29" fmla="*/ 0 h 38"/>
                    <a:gd name="T30" fmla="*/ 4 w 16"/>
                    <a:gd name="T31" fmla="*/ 6 h 38"/>
                    <a:gd name="T32" fmla="*/ 4 w 16"/>
                    <a:gd name="T33" fmla="*/ 14 h 38"/>
                    <a:gd name="T34" fmla="*/ 2 w 16"/>
                    <a:gd name="T35" fmla="*/ 16 h 38"/>
                    <a:gd name="T36" fmla="*/ 1 w 16"/>
                    <a:gd name="T37" fmla="*/ 20 h 38"/>
                    <a:gd name="T38" fmla="*/ 4 w 16"/>
                    <a:gd name="T39" fmla="*/ 25 h 38"/>
                    <a:gd name="T40" fmla="*/ 4 w 16"/>
                    <a:gd name="T4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8">
                      <a:moveTo>
                        <a:pt x="4" y="25"/>
                      </a:moveTo>
                      <a:cubicBezTo>
                        <a:pt x="6" y="26"/>
                        <a:pt x="9" y="24"/>
                        <a:pt x="9" y="26"/>
                      </a:cubicBezTo>
                      <a:cubicBezTo>
                        <a:pt x="10" y="28"/>
                        <a:pt x="9" y="29"/>
                        <a:pt x="8" y="31"/>
                      </a:cubicBezTo>
                      <a:cubicBezTo>
                        <a:pt x="6" y="33"/>
                        <a:pt x="10" y="36"/>
                        <a:pt x="12" y="38"/>
                      </a:cubicBezTo>
                      <a:cubicBezTo>
                        <a:pt x="13" y="37"/>
                        <a:pt x="12" y="35"/>
                        <a:pt x="12" y="34"/>
                      </a:cubicBezTo>
                      <a:cubicBezTo>
                        <a:pt x="13" y="33"/>
                        <a:pt x="16" y="35"/>
                        <a:pt x="15" y="33"/>
                      </a:cubicBezTo>
                      <a:cubicBezTo>
                        <a:pt x="15" y="31"/>
                        <a:pt x="15" y="29"/>
                        <a:pt x="15" y="27"/>
                      </a:cubicBezTo>
                      <a:cubicBezTo>
                        <a:pt x="14" y="25"/>
                        <a:pt x="13" y="24"/>
                        <a:pt x="12" y="22"/>
                      </a:cubicBezTo>
                      <a:cubicBezTo>
                        <a:pt x="11" y="25"/>
                        <a:pt x="8" y="21"/>
                        <a:pt x="8" y="20"/>
                      </a:cubicBezTo>
                      <a:cubicBezTo>
                        <a:pt x="8" y="18"/>
                        <a:pt x="8" y="17"/>
                        <a:pt x="8" y="16"/>
                      </a:cubicBezTo>
                      <a:cubicBezTo>
                        <a:pt x="8" y="14"/>
                        <a:pt x="8" y="15"/>
                        <a:pt x="7" y="14"/>
                      </a:cubicBezTo>
                      <a:cubicBezTo>
                        <a:pt x="6" y="14"/>
                        <a:pt x="8" y="8"/>
                        <a:pt x="8" y="8"/>
                      </a:cubicBezTo>
                      <a:cubicBezTo>
                        <a:pt x="8" y="6"/>
                        <a:pt x="7" y="5"/>
                        <a:pt x="7" y="3"/>
                      </a:cubicBezTo>
                      <a:cubicBezTo>
                        <a:pt x="6" y="2"/>
                        <a:pt x="5" y="0"/>
                        <a:pt x="7" y="1"/>
                      </a:cubicBezTo>
                      <a:cubicBezTo>
                        <a:pt x="6" y="0"/>
                        <a:pt x="3" y="0"/>
                        <a:pt x="2" y="0"/>
                      </a:cubicBezTo>
                      <a:cubicBezTo>
                        <a:pt x="2" y="1"/>
                        <a:pt x="6" y="5"/>
                        <a:pt x="4" y="6"/>
                      </a:cubicBezTo>
                      <a:cubicBezTo>
                        <a:pt x="1" y="7"/>
                        <a:pt x="2" y="12"/>
                        <a:pt x="4" y="14"/>
                      </a:cubicBezTo>
                      <a:cubicBezTo>
                        <a:pt x="4" y="15"/>
                        <a:pt x="2" y="15"/>
                        <a:pt x="2" y="16"/>
                      </a:cubicBezTo>
                      <a:cubicBezTo>
                        <a:pt x="1" y="16"/>
                        <a:pt x="1" y="19"/>
                        <a:pt x="1" y="20"/>
                      </a:cubicBezTo>
                      <a:cubicBezTo>
                        <a:pt x="0" y="22"/>
                        <a:pt x="3" y="24"/>
                        <a:pt x="4" y="25"/>
                      </a:cubicBezTo>
                      <a:cubicBezTo>
                        <a:pt x="5" y="26"/>
                        <a:pt x="4" y="24"/>
                        <a:pt x="4" y="2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89" name="Freeform 731">
                  <a:extLst>
                    <a:ext uri="{FF2B5EF4-FFF2-40B4-BE49-F238E27FC236}">
                      <a16:creationId xmlns:a16="http://schemas.microsoft.com/office/drawing/2014/main" id="{E71DA23C-5753-C31E-0410-D3CC3619D4B8}"/>
                    </a:ext>
                  </a:extLst>
                </p:cNvPr>
                <p:cNvSpPr>
                  <a:spLocks/>
                </p:cNvSpPr>
                <p:nvPr/>
              </p:nvSpPr>
              <p:spPr bwMode="auto">
                <a:xfrm>
                  <a:off x="12734220" y="8683490"/>
                  <a:ext cx="613353" cy="542118"/>
                </a:xfrm>
                <a:custGeom>
                  <a:avLst/>
                  <a:gdLst>
                    <a:gd name="T0" fmla="*/ 56 w 60"/>
                    <a:gd name="T1" fmla="*/ 30 h 50"/>
                    <a:gd name="T2" fmla="*/ 55 w 60"/>
                    <a:gd name="T3" fmla="*/ 24 h 50"/>
                    <a:gd name="T4" fmla="*/ 57 w 60"/>
                    <a:gd name="T5" fmla="*/ 22 h 50"/>
                    <a:gd name="T6" fmla="*/ 57 w 60"/>
                    <a:gd name="T7" fmla="*/ 19 h 50"/>
                    <a:gd name="T8" fmla="*/ 58 w 60"/>
                    <a:gd name="T9" fmla="*/ 13 h 50"/>
                    <a:gd name="T10" fmla="*/ 56 w 60"/>
                    <a:gd name="T11" fmla="*/ 8 h 50"/>
                    <a:gd name="T12" fmla="*/ 51 w 60"/>
                    <a:gd name="T13" fmla="*/ 5 h 50"/>
                    <a:gd name="T14" fmla="*/ 48 w 60"/>
                    <a:gd name="T15" fmla="*/ 3 h 50"/>
                    <a:gd name="T16" fmla="*/ 45 w 60"/>
                    <a:gd name="T17" fmla="*/ 0 h 50"/>
                    <a:gd name="T18" fmla="*/ 38 w 60"/>
                    <a:gd name="T19" fmla="*/ 1 h 50"/>
                    <a:gd name="T20" fmla="*/ 34 w 60"/>
                    <a:gd name="T21" fmla="*/ 4 h 50"/>
                    <a:gd name="T22" fmla="*/ 35 w 60"/>
                    <a:gd name="T23" fmla="*/ 10 h 50"/>
                    <a:gd name="T24" fmla="*/ 33 w 60"/>
                    <a:gd name="T25" fmla="*/ 17 h 50"/>
                    <a:gd name="T26" fmla="*/ 37 w 60"/>
                    <a:gd name="T27" fmla="*/ 21 h 50"/>
                    <a:gd name="T28" fmla="*/ 40 w 60"/>
                    <a:gd name="T29" fmla="*/ 23 h 50"/>
                    <a:gd name="T30" fmla="*/ 39 w 60"/>
                    <a:gd name="T31" fmla="*/ 26 h 50"/>
                    <a:gd name="T32" fmla="*/ 35 w 60"/>
                    <a:gd name="T33" fmla="*/ 26 h 50"/>
                    <a:gd name="T34" fmla="*/ 31 w 60"/>
                    <a:gd name="T35" fmla="*/ 22 h 50"/>
                    <a:gd name="T36" fmla="*/ 27 w 60"/>
                    <a:gd name="T37" fmla="*/ 17 h 50"/>
                    <a:gd name="T38" fmla="*/ 20 w 60"/>
                    <a:gd name="T39" fmla="*/ 18 h 50"/>
                    <a:gd name="T40" fmla="*/ 16 w 60"/>
                    <a:gd name="T41" fmla="*/ 16 h 50"/>
                    <a:gd name="T42" fmla="*/ 14 w 60"/>
                    <a:gd name="T43" fmla="*/ 16 h 50"/>
                    <a:gd name="T44" fmla="*/ 11 w 60"/>
                    <a:gd name="T45" fmla="*/ 14 h 50"/>
                    <a:gd name="T46" fmla="*/ 11 w 60"/>
                    <a:gd name="T47" fmla="*/ 20 h 50"/>
                    <a:gd name="T48" fmla="*/ 10 w 60"/>
                    <a:gd name="T49" fmla="*/ 24 h 50"/>
                    <a:gd name="T50" fmla="*/ 2 w 60"/>
                    <a:gd name="T51" fmla="*/ 24 h 50"/>
                    <a:gd name="T52" fmla="*/ 1 w 60"/>
                    <a:gd name="T53" fmla="*/ 29 h 50"/>
                    <a:gd name="T54" fmla="*/ 3 w 60"/>
                    <a:gd name="T55" fmla="*/ 43 h 50"/>
                    <a:gd name="T56" fmla="*/ 8 w 60"/>
                    <a:gd name="T57" fmla="*/ 48 h 50"/>
                    <a:gd name="T58" fmla="*/ 16 w 60"/>
                    <a:gd name="T59" fmla="*/ 50 h 50"/>
                    <a:gd name="T60" fmla="*/ 18 w 60"/>
                    <a:gd name="T61" fmla="*/ 50 h 50"/>
                    <a:gd name="T62" fmla="*/ 22 w 60"/>
                    <a:gd name="T63" fmla="*/ 50 h 50"/>
                    <a:gd name="T64" fmla="*/ 28 w 60"/>
                    <a:gd name="T65" fmla="*/ 47 h 50"/>
                    <a:gd name="T66" fmla="*/ 31 w 60"/>
                    <a:gd name="T67" fmla="*/ 44 h 50"/>
                    <a:gd name="T68" fmla="*/ 35 w 60"/>
                    <a:gd name="T69" fmla="*/ 41 h 50"/>
                    <a:gd name="T70" fmla="*/ 37 w 60"/>
                    <a:gd name="T71" fmla="*/ 38 h 50"/>
                    <a:gd name="T72" fmla="*/ 43 w 60"/>
                    <a:gd name="T73" fmla="*/ 38 h 50"/>
                    <a:gd name="T74" fmla="*/ 42 w 60"/>
                    <a:gd name="T75" fmla="*/ 35 h 50"/>
                    <a:gd name="T76" fmla="*/ 46 w 60"/>
                    <a:gd name="T77" fmla="*/ 33 h 50"/>
                    <a:gd name="T78" fmla="*/ 56 w 60"/>
                    <a:gd name="T79" fmla="*/ 30 h 50"/>
                    <a:gd name="T80" fmla="*/ 56 w 60"/>
                    <a:gd name="T8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50">
                      <a:moveTo>
                        <a:pt x="56" y="30"/>
                      </a:moveTo>
                      <a:cubicBezTo>
                        <a:pt x="54" y="27"/>
                        <a:pt x="56" y="27"/>
                        <a:pt x="55" y="24"/>
                      </a:cubicBezTo>
                      <a:cubicBezTo>
                        <a:pt x="55" y="23"/>
                        <a:pt x="56" y="23"/>
                        <a:pt x="57" y="22"/>
                      </a:cubicBezTo>
                      <a:cubicBezTo>
                        <a:pt x="58" y="21"/>
                        <a:pt x="57" y="20"/>
                        <a:pt x="57" y="19"/>
                      </a:cubicBezTo>
                      <a:cubicBezTo>
                        <a:pt x="56" y="17"/>
                        <a:pt x="56" y="14"/>
                        <a:pt x="58" y="13"/>
                      </a:cubicBezTo>
                      <a:cubicBezTo>
                        <a:pt x="60" y="12"/>
                        <a:pt x="57" y="9"/>
                        <a:pt x="56" y="8"/>
                      </a:cubicBezTo>
                      <a:cubicBezTo>
                        <a:pt x="55" y="6"/>
                        <a:pt x="53" y="5"/>
                        <a:pt x="51" y="5"/>
                      </a:cubicBezTo>
                      <a:cubicBezTo>
                        <a:pt x="50" y="4"/>
                        <a:pt x="49" y="3"/>
                        <a:pt x="48" y="3"/>
                      </a:cubicBezTo>
                      <a:cubicBezTo>
                        <a:pt x="47" y="2"/>
                        <a:pt x="46" y="1"/>
                        <a:pt x="45" y="0"/>
                      </a:cubicBezTo>
                      <a:cubicBezTo>
                        <a:pt x="45" y="0"/>
                        <a:pt x="39" y="1"/>
                        <a:pt x="38" y="1"/>
                      </a:cubicBezTo>
                      <a:cubicBezTo>
                        <a:pt x="36" y="1"/>
                        <a:pt x="36" y="3"/>
                        <a:pt x="34" y="4"/>
                      </a:cubicBezTo>
                      <a:cubicBezTo>
                        <a:pt x="33" y="6"/>
                        <a:pt x="34" y="9"/>
                        <a:pt x="35" y="10"/>
                      </a:cubicBezTo>
                      <a:cubicBezTo>
                        <a:pt x="35" y="13"/>
                        <a:pt x="33" y="14"/>
                        <a:pt x="33" y="17"/>
                      </a:cubicBezTo>
                      <a:cubicBezTo>
                        <a:pt x="33" y="18"/>
                        <a:pt x="35" y="21"/>
                        <a:pt x="37" y="21"/>
                      </a:cubicBezTo>
                      <a:cubicBezTo>
                        <a:pt x="39" y="21"/>
                        <a:pt x="40" y="20"/>
                        <a:pt x="40" y="23"/>
                      </a:cubicBezTo>
                      <a:cubicBezTo>
                        <a:pt x="40" y="25"/>
                        <a:pt x="40" y="26"/>
                        <a:pt x="39" y="26"/>
                      </a:cubicBezTo>
                      <a:cubicBezTo>
                        <a:pt x="37" y="27"/>
                        <a:pt x="36" y="28"/>
                        <a:pt x="35" y="26"/>
                      </a:cubicBezTo>
                      <a:cubicBezTo>
                        <a:pt x="34" y="24"/>
                        <a:pt x="33" y="22"/>
                        <a:pt x="31" y="22"/>
                      </a:cubicBezTo>
                      <a:cubicBezTo>
                        <a:pt x="29" y="21"/>
                        <a:pt x="28" y="19"/>
                        <a:pt x="27" y="17"/>
                      </a:cubicBezTo>
                      <a:cubicBezTo>
                        <a:pt x="25" y="21"/>
                        <a:pt x="23" y="19"/>
                        <a:pt x="20" y="18"/>
                      </a:cubicBezTo>
                      <a:cubicBezTo>
                        <a:pt x="18" y="18"/>
                        <a:pt x="18" y="16"/>
                        <a:pt x="16" y="16"/>
                      </a:cubicBezTo>
                      <a:cubicBezTo>
                        <a:pt x="16" y="16"/>
                        <a:pt x="15" y="17"/>
                        <a:pt x="14" y="16"/>
                      </a:cubicBezTo>
                      <a:cubicBezTo>
                        <a:pt x="13" y="16"/>
                        <a:pt x="13" y="14"/>
                        <a:pt x="11" y="14"/>
                      </a:cubicBezTo>
                      <a:cubicBezTo>
                        <a:pt x="11" y="16"/>
                        <a:pt x="11" y="18"/>
                        <a:pt x="11" y="20"/>
                      </a:cubicBezTo>
                      <a:cubicBezTo>
                        <a:pt x="11" y="22"/>
                        <a:pt x="12" y="24"/>
                        <a:pt x="10" y="24"/>
                      </a:cubicBezTo>
                      <a:cubicBezTo>
                        <a:pt x="7" y="24"/>
                        <a:pt x="4" y="24"/>
                        <a:pt x="2" y="24"/>
                      </a:cubicBezTo>
                      <a:cubicBezTo>
                        <a:pt x="1" y="24"/>
                        <a:pt x="1" y="28"/>
                        <a:pt x="1" y="29"/>
                      </a:cubicBezTo>
                      <a:cubicBezTo>
                        <a:pt x="1" y="33"/>
                        <a:pt x="0" y="40"/>
                        <a:pt x="3" y="43"/>
                      </a:cubicBezTo>
                      <a:cubicBezTo>
                        <a:pt x="4" y="44"/>
                        <a:pt x="7" y="48"/>
                        <a:pt x="8" y="48"/>
                      </a:cubicBezTo>
                      <a:cubicBezTo>
                        <a:pt x="10" y="47"/>
                        <a:pt x="19" y="47"/>
                        <a:pt x="16" y="50"/>
                      </a:cubicBezTo>
                      <a:cubicBezTo>
                        <a:pt x="18" y="50"/>
                        <a:pt x="17" y="50"/>
                        <a:pt x="18" y="50"/>
                      </a:cubicBezTo>
                      <a:cubicBezTo>
                        <a:pt x="20" y="49"/>
                        <a:pt x="21" y="50"/>
                        <a:pt x="22" y="50"/>
                      </a:cubicBezTo>
                      <a:cubicBezTo>
                        <a:pt x="25" y="50"/>
                        <a:pt x="27" y="50"/>
                        <a:pt x="28" y="47"/>
                      </a:cubicBezTo>
                      <a:cubicBezTo>
                        <a:pt x="29" y="46"/>
                        <a:pt x="30" y="45"/>
                        <a:pt x="31" y="44"/>
                      </a:cubicBezTo>
                      <a:cubicBezTo>
                        <a:pt x="32" y="43"/>
                        <a:pt x="34" y="43"/>
                        <a:pt x="35" y="41"/>
                      </a:cubicBezTo>
                      <a:cubicBezTo>
                        <a:pt x="36" y="40"/>
                        <a:pt x="36" y="39"/>
                        <a:pt x="37" y="38"/>
                      </a:cubicBezTo>
                      <a:cubicBezTo>
                        <a:pt x="39" y="38"/>
                        <a:pt x="41" y="38"/>
                        <a:pt x="43" y="38"/>
                      </a:cubicBezTo>
                      <a:cubicBezTo>
                        <a:pt x="42" y="37"/>
                        <a:pt x="42" y="35"/>
                        <a:pt x="42" y="35"/>
                      </a:cubicBezTo>
                      <a:cubicBezTo>
                        <a:pt x="44" y="34"/>
                        <a:pt x="45" y="34"/>
                        <a:pt x="46" y="33"/>
                      </a:cubicBezTo>
                      <a:cubicBezTo>
                        <a:pt x="49" y="32"/>
                        <a:pt x="53" y="31"/>
                        <a:pt x="56" y="30"/>
                      </a:cubicBezTo>
                      <a:cubicBezTo>
                        <a:pt x="55" y="29"/>
                        <a:pt x="55" y="30"/>
                        <a:pt x="56" y="3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90" name="Freeform 732">
                  <a:extLst>
                    <a:ext uri="{FF2B5EF4-FFF2-40B4-BE49-F238E27FC236}">
                      <a16:creationId xmlns:a16="http://schemas.microsoft.com/office/drawing/2014/main" id="{676C6CE7-176F-CF4C-3E5B-C1EEC4FC7EE8}"/>
                    </a:ext>
                  </a:extLst>
                </p:cNvPr>
                <p:cNvSpPr>
                  <a:spLocks/>
                </p:cNvSpPr>
                <p:nvPr/>
              </p:nvSpPr>
              <p:spPr bwMode="auto">
                <a:xfrm>
                  <a:off x="12267237" y="9170288"/>
                  <a:ext cx="651689" cy="682258"/>
                </a:xfrm>
                <a:custGeom>
                  <a:avLst/>
                  <a:gdLst>
                    <a:gd name="T0" fmla="*/ 33 w 64"/>
                    <a:gd name="T1" fmla="*/ 5 h 63"/>
                    <a:gd name="T2" fmla="*/ 31 w 64"/>
                    <a:gd name="T3" fmla="*/ 2 h 63"/>
                    <a:gd name="T4" fmla="*/ 28 w 64"/>
                    <a:gd name="T5" fmla="*/ 2 h 63"/>
                    <a:gd name="T6" fmla="*/ 18 w 64"/>
                    <a:gd name="T7" fmla="*/ 2 h 63"/>
                    <a:gd name="T8" fmla="*/ 10 w 64"/>
                    <a:gd name="T9" fmla="*/ 2 h 63"/>
                    <a:gd name="T10" fmla="*/ 7 w 64"/>
                    <a:gd name="T11" fmla="*/ 0 h 63"/>
                    <a:gd name="T12" fmla="*/ 4 w 64"/>
                    <a:gd name="T13" fmla="*/ 2 h 63"/>
                    <a:gd name="T14" fmla="*/ 1 w 64"/>
                    <a:gd name="T15" fmla="*/ 2 h 63"/>
                    <a:gd name="T16" fmla="*/ 6 w 64"/>
                    <a:gd name="T17" fmla="*/ 14 h 63"/>
                    <a:gd name="T18" fmla="*/ 9 w 64"/>
                    <a:gd name="T19" fmla="*/ 21 h 63"/>
                    <a:gd name="T20" fmla="*/ 13 w 64"/>
                    <a:gd name="T21" fmla="*/ 29 h 63"/>
                    <a:gd name="T22" fmla="*/ 13 w 64"/>
                    <a:gd name="T23" fmla="*/ 34 h 63"/>
                    <a:gd name="T24" fmla="*/ 14 w 64"/>
                    <a:gd name="T25" fmla="*/ 42 h 63"/>
                    <a:gd name="T26" fmla="*/ 16 w 64"/>
                    <a:gd name="T27" fmla="*/ 51 h 63"/>
                    <a:gd name="T28" fmla="*/ 22 w 64"/>
                    <a:gd name="T29" fmla="*/ 61 h 63"/>
                    <a:gd name="T30" fmla="*/ 28 w 64"/>
                    <a:gd name="T31" fmla="*/ 62 h 63"/>
                    <a:gd name="T32" fmla="*/ 33 w 64"/>
                    <a:gd name="T33" fmla="*/ 62 h 63"/>
                    <a:gd name="T34" fmla="*/ 38 w 64"/>
                    <a:gd name="T35" fmla="*/ 58 h 63"/>
                    <a:gd name="T36" fmla="*/ 38 w 64"/>
                    <a:gd name="T37" fmla="*/ 40 h 63"/>
                    <a:gd name="T38" fmla="*/ 38 w 64"/>
                    <a:gd name="T39" fmla="*/ 28 h 63"/>
                    <a:gd name="T40" fmla="*/ 39 w 64"/>
                    <a:gd name="T41" fmla="*/ 26 h 63"/>
                    <a:gd name="T42" fmla="*/ 43 w 64"/>
                    <a:gd name="T43" fmla="*/ 26 h 63"/>
                    <a:gd name="T44" fmla="*/ 43 w 64"/>
                    <a:gd name="T45" fmla="*/ 7 h 63"/>
                    <a:gd name="T46" fmla="*/ 51 w 64"/>
                    <a:gd name="T47" fmla="*/ 6 h 63"/>
                    <a:gd name="T48" fmla="*/ 53 w 64"/>
                    <a:gd name="T49" fmla="*/ 5 h 63"/>
                    <a:gd name="T50" fmla="*/ 56 w 64"/>
                    <a:gd name="T51" fmla="*/ 8 h 63"/>
                    <a:gd name="T52" fmla="*/ 58 w 64"/>
                    <a:gd name="T53" fmla="*/ 6 h 63"/>
                    <a:gd name="T54" fmla="*/ 62 w 64"/>
                    <a:gd name="T55" fmla="*/ 5 h 63"/>
                    <a:gd name="T56" fmla="*/ 59 w 64"/>
                    <a:gd name="T57" fmla="*/ 2 h 63"/>
                    <a:gd name="T58" fmla="*/ 45 w 64"/>
                    <a:gd name="T59" fmla="*/ 5 h 63"/>
                    <a:gd name="T60" fmla="*/ 33 w 64"/>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3">
                      <a:moveTo>
                        <a:pt x="33" y="5"/>
                      </a:moveTo>
                      <a:cubicBezTo>
                        <a:pt x="32" y="5"/>
                        <a:pt x="31" y="2"/>
                        <a:pt x="31" y="2"/>
                      </a:cubicBezTo>
                      <a:cubicBezTo>
                        <a:pt x="30" y="2"/>
                        <a:pt x="29" y="2"/>
                        <a:pt x="28" y="2"/>
                      </a:cubicBezTo>
                      <a:cubicBezTo>
                        <a:pt x="25" y="2"/>
                        <a:pt x="21" y="2"/>
                        <a:pt x="18" y="2"/>
                      </a:cubicBezTo>
                      <a:cubicBezTo>
                        <a:pt x="15" y="2"/>
                        <a:pt x="13" y="2"/>
                        <a:pt x="10" y="2"/>
                      </a:cubicBezTo>
                      <a:cubicBezTo>
                        <a:pt x="9" y="2"/>
                        <a:pt x="9" y="0"/>
                        <a:pt x="7" y="0"/>
                      </a:cubicBezTo>
                      <a:cubicBezTo>
                        <a:pt x="6" y="0"/>
                        <a:pt x="5" y="2"/>
                        <a:pt x="4" y="2"/>
                      </a:cubicBezTo>
                      <a:cubicBezTo>
                        <a:pt x="3" y="2"/>
                        <a:pt x="2" y="2"/>
                        <a:pt x="1" y="2"/>
                      </a:cubicBezTo>
                      <a:cubicBezTo>
                        <a:pt x="0" y="7"/>
                        <a:pt x="4" y="9"/>
                        <a:pt x="6" y="14"/>
                      </a:cubicBezTo>
                      <a:cubicBezTo>
                        <a:pt x="7" y="16"/>
                        <a:pt x="8" y="19"/>
                        <a:pt x="9" y="21"/>
                      </a:cubicBezTo>
                      <a:cubicBezTo>
                        <a:pt x="10" y="24"/>
                        <a:pt x="12" y="26"/>
                        <a:pt x="13" y="29"/>
                      </a:cubicBezTo>
                      <a:cubicBezTo>
                        <a:pt x="13" y="30"/>
                        <a:pt x="13" y="33"/>
                        <a:pt x="13" y="34"/>
                      </a:cubicBezTo>
                      <a:cubicBezTo>
                        <a:pt x="13" y="37"/>
                        <a:pt x="14" y="39"/>
                        <a:pt x="14" y="42"/>
                      </a:cubicBezTo>
                      <a:cubicBezTo>
                        <a:pt x="15" y="45"/>
                        <a:pt x="15" y="48"/>
                        <a:pt x="16" y="51"/>
                      </a:cubicBezTo>
                      <a:cubicBezTo>
                        <a:pt x="17" y="55"/>
                        <a:pt x="20" y="58"/>
                        <a:pt x="22" y="61"/>
                      </a:cubicBezTo>
                      <a:cubicBezTo>
                        <a:pt x="25" y="58"/>
                        <a:pt x="25" y="60"/>
                        <a:pt x="28" y="62"/>
                      </a:cubicBezTo>
                      <a:cubicBezTo>
                        <a:pt x="29" y="63"/>
                        <a:pt x="32" y="63"/>
                        <a:pt x="33" y="62"/>
                      </a:cubicBezTo>
                      <a:cubicBezTo>
                        <a:pt x="36" y="62"/>
                        <a:pt x="38" y="61"/>
                        <a:pt x="38" y="58"/>
                      </a:cubicBezTo>
                      <a:cubicBezTo>
                        <a:pt x="38" y="52"/>
                        <a:pt x="38" y="46"/>
                        <a:pt x="38" y="40"/>
                      </a:cubicBezTo>
                      <a:cubicBezTo>
                        <a:pt x="38" y="36"/>
                        <a:pt x="38" y="32"/>
                        <a:pt x="38" y="28"/>
                      </a:cubicBezTo>
                      <a:cubicBezTo>
                        <a:pt x="38" y="27"/>
                        <a:pt x="38" y="26"/>
                        <a:pt x="39" y="26"/>
                      </a:cubicBezTo>
                      <a:cubicBezTo>
                        <a:pt x="39" y="26"/>
                        <a:pt x="43" y="26"/>
                        <a:pt x="43" y="26"/>
                      </a:cubicBezTo>
                      <a:cubicBezTo>
                        <a:pt x="43" y="20"/>
                        <a:pt x="43" y="13"/>
                        <a:pt x="43" y="7"/>
                      </a:cubicBezTo>
                      <a:cubicBezTo>
                        <a:pt x="46" y="8"/>
                        <a:pt x="48" y="6"/>
                        <a:pt x="51" y="6"/>
                      </a:cubicBezTo>
                      <a:cubicBezTo>
                        <a:pt x="51" y="5"/>
                        <a:pt x="52" y="5"/>
                        <a:pt x="53" y="5"/>
                      </a:cubicBezTo>
                      <a:cubicBezTo>
                        <a:pt x="53" y="5"/>
                        <a:pt x="55" y="8"/>
                        <a:pt x="56" y="8"/>
                      </a:cubicBezTo>
                      <a:cubicBezTo>
                        <a:pt x="57" y="7"/>
                        <a:pt x="56" y="6"/>
                        <a:pt x="58" y="6"/>
                      </a:cubicBezTo>
                      <a:cubicBezTo>
                        <a:pt x="59" y="6"/>
                        <a:pt x="60" y="5"/>
                        <a:pt x="62" y="5"/>
                      </a:cubicBezTo>
                      <a:cubicBezTo>
                        <a:pt x="64" y="4"/>
                        <a:pt x="60" y="2"/>
                        <a:pt x="59" y="2"/>
                      </a:cubicBezTo>
                      <a:cubicBezTo>
                        <a:pt x="54" y="2"/>
                        <a:pt x="50" y="5"/>
                        <a:pt x="45" y="5"/>
                      </a:cubicBezTo>
                      <a:cubicBezTo>
                        <a:pt x="41" y="5"/>
                        <a:pt x="37" y="5"/>
                        <a:pt x="33"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91" name="Freeform 733">
                  <a:extLst>
                    <a:ext uri="{FF2B5EF4-FFF2-40B4-BE49-F238E27FC236}">
                      <a16:creationId xmlns:a16="http://schemas.microsoft.com/office/drawing/2014/main" id="{F49EF53F-3DC8-02CD-AA36-8C677CEC0BD3}"/>
                    </a:ext>
                  </a:extLst>
                </p:cNvPr>
                <p:cNvSpPr>
                  <a:spLocks/>
                </p:cNvSpPr>
                <p:nvPr/>
              </p:nvSpPr>
              <p:spPr bwMode="auto">
                <a:xfrm>
                  <a:off x="12284660" y="7945921"/>
                  <a:ext cx="930489" cy="1028915"/>
                </a:xfrm>
                <a:custGeom>
                  <a:avLst/>
                  <a:gdLst>
                    <a:gd name="T0" fmla="*/ 89 w 91"/>
                    <a:gd name="T1" fmla="*/ 10 h 95"/>
                    <a:gd name="T2" fmla="*/ 83 w 91"/>
                    <a:gd name="T3" fmla="*/ 4 h 95"/>
                    <a:gd name="T4" fmla="*/ 77 w 91"/>
                    <a:gd name="T5" fmla="*/ 6 h 95"/>
                    <a:gd name="T6" fmla="*/ 72 w 91"/>
                    <a:gd name="T7" fmla="*/ 1 h 95"/>
                    <a:gd name="T8" fmla="*/ 65 w 91"/>
                    <a:gd name="T9" fmla="*/ 1 h 95"/>
                    <a:gd name="T10" fmla="*/ 57 w 91"/>
                    <a:gd name="T11" fmla="*/ 2 h 95"/>
                    <a:gd name="T12" fmla="*/ 48 w 91"/>
                    <a:gd name="T13" fmla="*/ 6 h 95"/>
                    <a:gd name="T14" fmla="*/ 35 w 91"/>
                    <a:gd name="T15" fmla="*/ 2 h 95"/>
                    <a:gd name="T16" fmla="*/ 30 w 91"/>
                    <a:gd name="T17" fmla="*/ 12 h 95"/>
                    <a:gd name="T18" fmla="*/ 19 w 91"/>
                    <a:gd name="T19" fmla="*/ 35 h 95"/>
                    <a:gd name="T20" fmla="*/ 17 w 91"/>
                    <a:gd name="T21" fmla="*/ 48 h 95"/>
                    <a:gd name="T22" fmla="*/ 10 w 91"/>
                    <a:gd name="T23" fmla="*/ 49 h 95"/>
                    <a:gd name="T24" fmla="*/ 2 w 91"/>
                    <a:gd name="T25" fmla="*/ 55 h 95"/>
                    <a:gd name="T26" fmla="*/ 1 w 91"/>
                    <a:gd name="T27" fmla="*/ 59 h 95"/>
                    <a:gd name="T28" fmla="*/ 18 w 91"/>
                    <a:gd name="T29" fmla="*/ 57 h 95"/>
                    <a:gd name="T30" fmla="*/ 26 w 91"/>
                    <a:gd name="T31" fmla="*/ 68 h 95"/>
                    <a:gd name="T32" fmla="*/ 35 w 91"/>
                    <a:gd name="T33" fmla="*/ 63 h 95"/>
                    <a:gd name="T34" fmla="*/ 41 w 91"/>
                    <a:gd name="T35" fmla="*/ 64 h 95"/>
                    <a:gd name="T36" fmla="*/ 46 w 91"/>
                    <a:gd name="T37" fmla="*/ 70 h 95"/>
                    <a:gd name="T38" fmla="*/ 47 w 91"/>
                    <a:gd name="T39" fmla="*/ 78 h 95"/>
                    <a:gd name="T40" fmla="*/ 53 w 91"/>
                    <a:gd name="T41" fmla="*/ 82 h 95"/>
                    <a:gd name="T42" fmla="*/ 60 w 91"/>
                    <a:gd name="T43" fmla="*/ 84 h 95"/>
                    <a:gd name="T44" fmla="*/ 66 w 91"/>
                    <a:gd name="T45" fmla="*/ 87 h 95"/>
                    <a:gd name="T46" fmla="*/ 76 w 91"/>
                    <a:gd name="T47" fmla="*/ 90 h 95"/>
                    <a:gd name="T48" fmla="*/ 84 w 91"/>
                    <a:gd name="T49" fmla="*/ 94 h 95"/>
                    <a:gd name="T50" fmla="*/ 77 w 91"/>
                    <a:gd name="T51" fmla="*/ 85 h 95"/>
                    <a:gd name="T52" fmla="*/ 78 w 91"/>
                    <a:gd name="T53" fmla="*/ 73 h 95"/>
                    <a:gd name="T54" fmla="*/ 80 w 91"/>
                    <a:gd name="T55" fmla="*/ 70 h 95"/>
                    <a:gd name="T56" fmla="*/ 84 w 91"/>
                    <a:gd name="T57" fmla="*/ 63 h 95"/>
                    <a:gd name="T58" fmla="*/ 81 w 91"/>
                    <a:gd name="T59" fmla="*/ 55 h 95"/>
                    <a:gd name="T60" fmla="*/ 81 w 91"/>
                    <a:gd name="T61" fmla="*/ 45 h 95"/>
                    <a:gd name="T62" fmla="*/ 83 w 91"/>
                    <a:gd name="T63" fmla="*/ 28 h 95"/>
                    <a:gd name="T64" fmla="*/ 90 w 91"/>
                    <a:gd name="T65" fmla="*/ 18 h 95"/>
                    <a:gd name="T66" fmla="*/ 90 w 91"/>
                    <a:gd name="T6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5">
                      <a:moveTo>
                        <a:pt x="90" y="15"/>
                      </a:moveTo>
                      <a:cubicBezTo>
                        <a:pt x="89" y="14"/>
                        <a:pt x="89" y="12"/>
                        <a:pt x="89" y="10"/>
                      </a:cubicBezTo>
                      <a:cubicBezTo>
                        <a:pt x="89" y="9"/>
                        <a:pt x="87" y="8"/>
                        <a:pt x="86" y="7"/>
                      </a:cubicBezTo>
                      <a:cubicBezTo>
                        <a:pt x="86" y="6"/>
                        <a:pt x="84" y="4"/>
                        <a:pt x="83" y="4"/>
                      </a:cubicBezTo>
                      <a:cubicBezTo>
                        <a:pt x="82" y="4"/>
                        <a:pt x="82" y="6"/>
                        <a:pt x="80" y="5"/>
                      </a:cubicBezTo>
                      <a:cubicBezTo>
                        <a:pt x="78" y="4"/>
                        <a:pt x="79" y="5"/>
                        <a:pt x="77" y="6"/>
                      </a:cubicBezTo>
                      <a:cubicBezTo>
                        <a:pt x="77" y="6"/>
                        <a:pt x="75" y="5"/>
                        <a:pt x="75" y="4"/>
                      </a:cubicBezTo>
                      <a:cubicBezTo>
                        <a:pt x="74" y="3"/>
                        <a:pt x="73" y="2"/>
                        <a:pt x="72" y="1"/>
                      </a:cubicBezTo>
                      <a:cubicBezTo>
                        <a:pt x="71" y="0"/>
                        <a:pt x="70" y="2"/>
                        <a:pt x="69" y="2"/>
                      </a:cubicBezTo>
                      <a:cubicBezTo>
                        <a:pt x="68" y="3"/>
                        <a:pt x="66" y="2"/>
                        <a:pt x="65" y="1"/>
                      </a:cubicBezTo>
                      <a:cubicBezTo>
                        <a:pt x="63" y="0"/>
                        <a:pt x="63" y="1"/>
                        <a:pt x="61" y="2"/>
                      </a:cubicBezTo>
                      <a:cubicBezTo>
                        <a:pt x="60" y="3"/>
                        <a:pt x="58" y="2"/>
                        <a:pt x="57" y="2"/>
                      </a:cubicBezTo>
                      <a:cubicBezTo>
                        <a:pt x="56" y="3"/>
                        <a:pt x="53" y="3"/>
                        <a:pt x="52" y="3"/>
                      </a:cubicBezTo>
                      <a:cubicBezTo>
                        <a:pt x="49" y="1"/>
                        <a:pt x="51" y="6"/>
                        <a:pt x="48" y="6"/>
                      </a:cubicBezTo>
                      <a:cubicBezTo>
                        <a:pt x="46" y="7"/>
                        <a:pt x="42" y="6"/>
                        <a:pt x="40" y="5"/>
                      </a:cubicBezTo>
                      <a:cubicBezTo>
                        <a:pt x="38" y="4"/>
                        <a:pt x="37" y="2"/>
                        <a:pt x="35" y="2"/>
                      </a:cubicBezTo>
                      <a:cubicBezTo>
                        <a:pt x="34" y="1"/>
                        <a:pt x="32" y="3"/>
                        <a:pt x="31" y="4"/>
                      </a:cubicBezTo>
                      <a:cubicBezTo>
                        <a:pt x="29" y="6"/>
                        <a:pt x="31" y="9"/>
                        <a:pt x="30" y="12"/>
                      </a:cubicBezTo>
                      <a:cubicBezTo>
                        <a:pt x="27" y="17"/>
                        <a:pt x="27" y="23"/>
                        <a:pt x="24" y="27"/>
                      </a:cubicBezTo>
                      <a:cubicBezTo>
                        <a:pt x="22" y="30"/>
                        <a:pt x="21" y="32"/>
                        <a:pt x="19" y="35"/>
                      </a:cubicBezTo>
                      <a:cubicBezTo>
                        <a:pt x="18" y="37"/>
                        <a:pt x="18" y="39"/>
                        <a:pt x="18" y="41"/>
                      </a:cubicBezTo>
                      <a:cubicBezTo>
                        <a:pt x="18" y="44"/>
                        <a:pt x="19" y="46"/>
                        <a:pt x="17" y="48"/>
                      </a:cubicBezTo>
                      <a:cubicBezTo>
                        <a:pt x="16" y="48"/>
                        <a:pt x="11" y="51"/>
                        <a:pt x="11" y="51"/>
                      </a:cubicBezTo>
                      <a:cubicBezTo>
                        <a:pt x="10" y="51"/>
                        <a:pt x="12" y="48"/>
                        <a:pt x="10" y="49"/>
                      </a:cubicBezTo>
                      <a:cubicBezTo>
                        <a:pt x="7" y="51"/>
                        <a:pt x="7" y="53"/>
                        <a:pt x="5" y="50"/>
                      </a:cubicBezTo>
                      <a:cubicBezTo>
                        <a:pt x="4" y="51"/>
                        <a:pt x="2" y="53"/>
                        <a:pt x="2" y="55"/>
                      </a:cubicBezTo>
                      <a:cubicBezTo>
                        <a:pt x="2" y="55"/>
                        <a:pt x="2" y="56"/>
                        <a:pt x="1" y="56"/>
                      </a:cubicBezTo>
                      <a:cubicBezTo>
                        <a:pt x="0" y="57"/>
                        <a:pt x="1" y="58"/>
                        <a:pt x="1" y="59"/>
                      </a:cubicBezTo>
                      <a:cubicBezTo>
                        <a:pt x="5" y="56"/>
                        <a:pt x="8" y="57"/>
                        <a:pt x="13" y="57"/>
                      </a:cubicBezTo>
                      <a:cubicBezTo>
                        <a:pt x="15" y="57"/>
                        <a:pt x="16" y="57"/>
                        <a:pt x="18" y="57"/>
                      </a:cubicBezTo>
                      <a:cubicBezTo>
                        <a:pt x="20" y="57"/>
                        <a:pt x="21" y="60"/>
                        <a:pt x="22" y="62"/>
                      </a:cubicBezTo>
                      <a:cubicBezTo>
                        <a:pt x="23" y="64"/>
                        <a:pt x="24" y="67"/>
                        <a:pt x="26" y="68"/>
                      </a:cubicBezTo>
                      <a:cubicBezTo>
                        <a:pt x="27" y="69"/>
                        <a:pt x="31" y="68"/>
                        <a:pt x="33" y="67"/>
                      </a:cubicBezTo>
                      <a:cubicBezTo>
                        <a:pt x="34" y="67"/>
                        <a:pt x="34" y="64"/>
                        <a:pt x="35" y="63"/>
                      </a:cubicBezTo>
                      <a:cubicBezTo>
                        <a:pt x="35" y="61"/>
                        <a:pt x="38" y="62"/>
                        <a:pt x="39" y="62"/>
                      </a:cubicBezTo>
                      <a:cubicBezTo>
                        <a:pt x="39" y="64"/>
                        <a:pt x="39" y="64"/>
                        <a:pt x="41" y="64"/>
                      </a:cubicBezTo>
                      <a:cubicBezTo>
                        <a:pt x="42" y="64"/>
                        <a:pt x="45" y="63"/>
                        <a:pt x="45" y="65"/>
                      </a:cubicBezTo>
                      <a:cubicBezTo>
                        <a:pt x="45" y="67"/>
                        <a:pt x="46" y="68"/>
                        <a:pt x="46" y="70"/>
                      </a:cubicBezTo>
                      <a:cubicBezTo>
                        <a:pt x="46" y="71"/>
                        <a:pt x="46" y="72"/>
                        <a:pt x="45" y="74"/>
                      </a:cubicBezTo>
                      <a:cubicBezTo>
                        <a:pt x="45" y="75"/>
                        <a:pt x="46" y="77"/>
                        <a:pt x="47" y="78"/>
                      </a:cubicBezTo>
                      <a:cubicBezTo>
                        <a:pt x="48" y="79"/>
                        <a:pt x="47" y="81"/>
                        <a:pt x="47" y="82"/>
                      </a:cubicBezTo>
                      <a:cubicBezTo>
                        <a:pt x="47" y="85"/>
                        <a:pt x="52" y="82"/>
                        <a:pt x="53" y="82"/>
                      </a:cubicBezTo>
                      <a:cubicBezTo>
                        <a:pt x="55" y="82"/>
                        <a:pt x="56" y="82"/>
                        <a:pt x="57" y="83"/>
                      </a:cubicBezTo>
                      <a:cubicBezTo>
                        <a:pt x="59" y="85"/>
                        <a:pt x="58" y="84"/>
                        <a:pt x="60" y="84"/>
                      </a:cubicBezTo>
                      <a:cubicBezTo>
                        <a:pt x="62" y="84"/>
                        <a:pt x="62" y="85"/>
                        <a:pt x="63" y="86"/>
                      </a:cubicBezTo>
                      <a:cubicBezTo>
                        <a:pt x="64" y="86"/>
                        <a:pt x="65" y="87"/>
                        <a:pt x="66" y="87"/>
                      </a:cubicBezTo>
                      <a:cubicBezTo>
                        <a:pt x="69" y="88"/>
                        <a:pt x="70" y="88"/>
                        <a:pt x="71" y="85"/>
                      </a:cubicBezTo>
                      <a:cubicBezTo>
                        <a:pt x="72" y="88"/>
                        <a:pt x="73" y="89"/>
                        <a:pt x="76" y="90"/>
                      </a:cubicBezTo>
                      <a:cubicBezTo>
                        <a:pt x="78" y="91"/>
                        <a:pt x="78" y="94"/>
                        <a:pt x="80" y="95"/>
                      </a:cubicBezTo>
                      <a:cubicBezTo>
                        <a:pt x="80" y="95"/>
                        <a:pt x="84" y="94"/>
                        <a:pt x="84" y="94"/>
                      </a:cubicBezTo>
                      <a:cubicBezTo>
                        <a:pt x="84" y="92"/>
                        <a:pt x="85" y="88"/>
                        <a:pt x="83" y="89"/>
                      </a:cubicBezTo>
                      <a:cubicBezTo>
                        <a:pt x="80" y="90"/>
                        <a:pt x="78" y="88"/>
                        <a:pt x="77" y="85"/>
                      </a:cubicBezTo>
                      <a:cubicBezTo>
                        <a:pt x="77" y="83"/>
                        <a:pt x="79" y="80"/>
                        <a:pt x="78" y="77"/>
                      </a:cubicBezTo>
                      <a:cubicBezTo>
                        <a:pt x="78" y="76"/>
                        <a:pt x="77" y="74"/>
                        <a:pt x="78" y="73"/>
                      </a:cubicBezTo>
                      <a:cubicBezTo>
                        <a:pt x="78" y="73"/>
                        <a:pt x="78" y="72"/>
                        <a:pt x="79" y="72"/>
                      </a:cubicBezTo>
                      <a:cubicBezTo>
                        <a:pt x="80" y="72"/>
                        <a:pt x="79" y="70"/>
                        <a:pt x="80" y="70"/>
                      </a:cubicBezTo>
                      <a:cubicBezTo>
                        <a:pt x="81" y="68"/>
                        <a:pt x="86" y="68"/>
                        <a:pt x="87" y="68"/>
                      </a:cubicBezTo>
                      <a:cubicBezTo>
                        <a:pt x="85" y="67"/>
                        <a:pt x="86" y="64"/>
                        <a:pt x="84" y="63"/>
                      </a:cubicBezTo>
                      <a:cubicBezTo>
                        <a:pt x="83" y="62"/>
                        <a:pt x="82" y="61"/>
                        <a:pt x="82" y="60"/>
                      </a:cubicBezTo>
                      <a:cubicBezTo>
                        <a:pt x="82" y="58"/>
                        <a:pt x="82" y="56"/>
                        <a:pt x="81" y="55"/>
                      </a:cubicBezTo>
                      <a:cubicBezTo>
                        <a:pt x="81" y="53"/>
                        <a:pt x="80" y="52"/>
                        <a:pt x="80" y="50"/>
                      </a:cubicBezTo>
                      <a:cubicBezTo>
                        <a:pt x="80" y="49"/>
                        <a:pt x="80" y="44"/>
                        <a:pt x="81" y="45"/>
                      </a:cubicBezTo>
                      <a:cubicBezTo>
                        <a:pt x="80" y="41"/>
                        <a:pt x="80" y="39"/>
                        <a:pt x="82" y="35"/>
                      </a:cubicBezTo>
                      <a:cubicBezTo>
                        <a:pt x="83" y="32"/>
                        <a:pt x="83" y="31"/>
                        <a:pt x="83" y="28"/>
                      </a:cubicBezTo>
                      <a:cubicBezTo>
                        <a:pt x="83" y="25"/>
                        <a:pt x="85" y="23"/>
                        <a:pt x="87" y="21"/>
                      </a:cubicBezTo>
                      <a:cubicBezTo>
                        <a:pt x="88" y="20"/>
                        <a:pt x="89" y="19"/>
                        <a:pt x="90" y="18"/>
                      </a:cubicBezTo>
                      <a:cubicBezTo>
                        <a:pt x="91" y="17"/>
                        <a:pt x="91" y="17"/>
                        <a:pt x="90" y="15"/>
                      </a:cubicBezTo>
                      <a:cubicBezTo>
                        <a:pt x="89" y="15"/>
                        <a:pt x="91" y="16"/>
                        <a:pt x="90" y="1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92" name="Freeform 734">
                  <a:extLst>
                    <a:ext uri="{FF2B5EF4-FFF2-40B4-BE49-F238E27FC236}">
                      <a16:creationId xmlns:a16="http://schemas.microsoft.com/office/drawing/2014/main" id="{8E8BEE13-3509-0AE1-04F5-BC2907DE5A76}"/>
                    </a:ext>
                  </a:extLst>
                </p:cNvPr>
                <p:cNvSpPr>
                  <a:spLocks/>
                </p:cNvSpPr>
                <p:nvPr/>
              </p:nvSpPr>
              <p:spPr bwMode="auto">
                <a:xfrm>
                  <a:off x="12274206" y="8554418"/>
                  <a:ext cx="575021" cy="682258"/>
                </a:xfrm>
                <a:custGeom>
                  <a:avLst/>
                  <a:gdLst>
                    <a:gd name="T0" fmla="*/ 51 w 56"/>
                    <a:gd name="T1" fmla="*/ 27 h 63"/>
                    <a:gd name="T2" fmla="*/ 48 w 56"/>
                    <a:gd name="T3" fmla="*/ 26 h 63"/>
                    <a:gd name="T4" fmla="*/ 47 w 56"/>
                    <a:gd name="T5" fmla="*/ 21 h 63"/>
                    <a:gd name="T6" fmla="*/ 46 w 56"/>
                    <a:gd name="T7" fmla="*/ 12 h 63"/>
                    <a:gd name="T8" fmla="*/ 46 w 56"/>
                    <a:gd name="T9" fmla="*/ 8 h 63"/>
                    <a:gd name="T10" fmla="*/ 43 w 56"/>
                    <a:gd name="T11" fmla="*/ 8 h 63"/>
                    <a:gd name="T12" fmla="*/ 40 w 56"/>
                    <a:gd name="T13" fmla="*/ 6 h 63"/>
                    <a:gd name="T14" fmla="*/ 35 w 56"/>
                    <a:gd name="T15" fmla="*/ 8 h 63"/>
                    <a:gd name="T16" fmla="*/ 34 w 56"/>
                    <a:gd name="T17" fmla="*/ 11 h 63"/>
                    <a:gd name="T18" fmla="*/ 29 w 56"/>
                    <a:gd name="T19" fmla="*/ 12 h 63"/>
                    <a:gd name="T20" fmla="*/ 18 w 56"/>
                    <a:gd name="T21" fmla="*/ 1 h 63"/>
                    <a:gd name="T22" fmla="*/ 3 w 56"/>
                    <a:gd name="T23" fmla="*/ 2 h 63"/>
                    <a:gd name="T24" fmla="*/ 6 w 56"/>
                    <a:gd name="T25" fmla="*/ 12 h 63"/>
                    <a:gd name="T26" fmla="*/ 6 w 56"/>
                    <a:gd name="T27" fmla="*/ 16 h 63"/>
                    <a:gd name="T28" fmla="*/ 6 w 56"/>
                    <a:gd name="T29" fmla="*/ 20 h 63"/>
                    <a:gd name="T30" fmla="*/ 8 w 56"/>
                    <a:gd name="T31" fmla="*/ 33 h 63"/>
                    <a:gd name="T32" fmla="*/ 3 w 56"/>
                    <a:gd name="T33" fmla="*/ 41 h 63"/>
                    <a:gd name="T34" fmla="*/ 0 w 56"/>
                    <a:gd name="T35" fmla="*/ 50 h 63"/>
                    <a:gd name="T36" fmla="*/ 0 w 56"/>
                    <a:gd name="T37" fmla="*/ 55 h 63"/>
                    <a:gd name="T38" fmla="*/ 0 w 56"/>
                    <a:gd name="T39" fmla="*/ 59 h 63"/>
                    <a:gd name="T40" fmla="*/ 3 w 56"/>
                    <a:gd name="T41" fmla="*/ 59 h 63"/>
                    <a:gd name="T42" fmla="*/ 8 w 56"/>
                    <a:gd name="T43" fmla="*/ 58 h 63"/>
                    <a:gd name="T44" fmla="*/ 9 w 56"/>
                    <a:gd name="T45" fmla="*/ 59 h 63"/>
                    <a:gd name="T46" fmla="*/ 16 w 56"/>
                    <a:gd name="T47" fmla="*/ 59 h 63"/>
                    <a:gd name="T48" fmla="*/ 25 w 56"/>
                    <a:gd name="T49" fmla="*/ 59 h 63"/>
                    <a:gd name="T50" fmla="*/ 30 w 56"/>
                    <a:gd name="T51" fmla="*/ 59 h 63"/>
                    <a:gd name="T52" fmla="*/ 39 w 56"/>
                    <a:gd name="T53" fmla="*/ 62 h 63"/>
                    <a:gd name="T54" fmla="*/ 53 w 56"/>
                    <a:gd name="T55" fmla="*/ 60 h 63"/>
                    <a:gd name="T56" fmla="*/ 46 w 56"/>
                    <a:gd name="T57" fmla="*/ 51 h 63"/>
                    <a:gd name="T58" fmla="*/ 46 w 56"/>
                    <a:gd name="T59" fmla="*/ 37 h 63"/>
                    <a:gd name="T60" fmla="*/ 56 w 56"/>
                    <a:gd name="T61" fmla="*/ 35 h 63"/>
                    <a:gd name="T62" fmla="*/ 56 w 56"/>
                    <a:gd name="T63" fmla="*/ 27 h 63"/>
                    <a:gd name="T64" fmla="*/ 51 w 56"/>
                    <a:gd name="T6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3">
                      <a:moveTo>
                        <a:pt x="51" y="27"/>
                      </a:moveTo>
                      <a:cubicBezTo>
                        <a:pt x="49" y="27"/>
                        <a:pt x="48" y="28"/>
                        <a:pt x="48" y="26"/>
                      </a:cubicBezTo>
                      <a:cubicBezTo>
                        <a:pt x="48" y="24"/>
                        <a:pt x="48" y="23"/>
                        <a:pt x="47" y="21"/>
                      </a:cubicBezTo>
                      <a:cubicBezTo>
                        <a:pt x="45" y="18"/>
                        <a:pt x="48" y="15"/>
                        <a:pt x="46" y="12"/>
                      </a:cubicBezTo>
                      <a:cubicBezTo>
                        <a:pt x="46" y="11"/>
                        <a:pt x="46" y="8"/>
                        <a:pt x="46" y="8"/>
                      </a:cubicBezTo>
                      <a:cubicBezTo>
                        <a:pt x="46" y="8"/>
                        <a:pt x="43" y="8"/>
                        <a:pt x="43" y="8"/>
                      </a:cubicBezTo>
                      <a:cubicBezTo>
                        <a:pt x="40" y="8"/>
                        <a:pt x="40" y="9"/>
                        <a:pt x="40" y="6"/>
                      </a:cubicBezTo>
                      <a:cubicBezTo>
                        <a:pt x="37" y="6"/>
                        <a:pt x="36" y="5"/>
                        <a:pt x="35" y="8"/>
                      </a:cubicBezTo>
                      <a:cubicBezTo>
                        <a:pt x="35" y="8"/>
                        <a:pt x="35" y="11"/>
                        <a:pt x="34" y="11"/>
                      </a:cubicBezTo>
                      <a:cubicBezTo>
                        <a:pt x="33" y="12"/>
                        <a:pt x="31" y="12"/>
                        <a:pt x="29" y="12"/>
                      </a:cubicBezTo>
                      <a:cubicBezTo>
                        <a:pt x="22" y="13"/>
                        <a:pt x="24" y="1"/>
                        <a:pt x="18" y="1"/>
                      </a:cubicBezTo>
                      <a:cubicBezTo>
                        <a:pt x="13" y="1"/>
                        <a:pt x="7" y="0"/>
                        <a:pt x="3" y="2"/>
                      </a:cubicBezTo>
                      <a:cubicBezTo>
                        <a:pt x="1" y="4"/>
                        <a:pt x="6" y="10"/>
                        <a:pt x="6" y="12"/>
                      </a:cubicBezTo>
                      <a:cubicBezTo>
                        <a:pt x="7" y="13"/>
                        <a:pt x="7" y="15"/>
                        <a:pt x="6" y="16"/>
                      </a:cubicBezTo>
                      <a:cubicBezTo>
                        <a:pt x="4" y="17"/>
                        <a:pt x="6" y="19"/>
                        <a:pt x="6" y="20"/>
                      </a:cubicBezTo>
                      <a:cubicBezTo>
                        <a:pt x="9" y="24"/>
                        <a:pt x="11" y="29"/>
                        <a:pt x="8" y="33"/>
                      </a:cubicBezTo>
                      <a:cubicBezTo>
                        <a:pt x="6" y="36"/>
                        <a:pt x="4" y="38"/>
                        <a:pt x="3" y="41"/>
                      </a:cubicBezTo>
                      <a:cubicBezTo>
                        <a:pt x="2" y="44"/>
                        <a:pt x="1" y="47"/>
                        <a:pt x="0" y="50"/>
                      </a:cubicBezTo>
                      <a:cubicBezTo>
                        <a:pt x="0" y="52"/>
                        <a:pt x="0" y="54"/>
                        <a:pt x="0" y="55"/>
                      </a:cubicBezTo>
                      <a:cubicBezTo>
                        <a:pt x="0" y="56"/>
                        <a:pt x="0" y="58"/>
                        <a:pt x="0" y="59"/>
                      </a:cubicBezTo>
                      <a:cubicBezTo>
                        <a:pt x="1" y="59"/>
                        <a:pt x="2" y="59"/>
                        <a:pt x="3" y="59"/>
                      </a:cubicBezTo>
                      <a:cubicBezTo>
                        <a:pt x="5" y="59"/>
                        <a:pt x="5" y="56"/>
                        <a:pt x="8" y="58"/>
                      </a:cubicBezTo>
                      <a:cubicBezTo>
                        <a:pt x="8" y="58"/>
                        <a:pt x="9" y="59"/>
                        <a:pt x="9" y="59"/>
                      </a:cubicBezTo>
                      <a:cubicBezTo>
                        <a:pt x="12" y="59"/>
                        <a:pt x="14" y="59"/>
                        <a:pt x="16" y="59"/>
                      </a:cubicBezTo>
                      <a:cubicBezTo>
                        <a:pt x="19" y="59"/>
                        <a:pt x="22" y="59"/>
                        <a:pt x="25" y="59"/>
                      </a:cubicBezTo>
                      <a:cubicBezTo>
                        <a:pt x="26" y="59"/>
                        <a:pt x="29" y="59"/>
                        <a:pt x="30" y="59"/>
                      </a:cubicBezTo>
                      <a:cubicBezTo>
                        <a:pt x="32" y="63"/>
                        <a:pt x="36" y="62"/>
                        <a:pt x="39" y="62"/>
                      </a:cubicBezTo>
                      <a:cubicBezTo>
                        <a:pt x="44" y="62"/>
                        <a:pt x="48" y="61"/>
                        <a:pt x="53" y="60"/>
                      </a:cubicBezTo>
                      <a:cubicBezTo>
                        <a:pt x="50" y="57"/>
                        <a:pt x="46" y="55"/>
                        <a:pt x="46" y="51"/>
                      </a:cubicBezTo>
                      <a:cubicBezTo>
                        <a:pt x="46" y="46"/>
                        <a:pt x="46" y="41"/>
                        <a:pt x="46" y="37"/>
                      </a:cubicBezTo>
                      <a:cubicBezTo>
                        <a:pt x="46" y="36"/>
                        <a:pt x="56" y="38"/>
                        <a:pt x="56" y="35"/>
                      </a:cubicBezTo>
                      <a:cubicBezTo>
                        <a:pt x="56" y="33"/>
                        <a:pt x="56" y="30"/>
                        <a:pt x="56" y="27"/>
                      </a:cubicBezTo>
                      <a:cubicBezTo>
                        <a:pt x="56" y="24"/>
                        <a:pt x="53" y="27"/>
                        <a:pt x="51" y="2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93" name="Freeform 735">
                  <a:extLst>
                    <a:ext uri="{FF2B5EF4-FFF2-40B4-BE49-F238E27FC236}">
                      <a16:creationId xmlns:a16="http://schemas.microsoft.com/office/drawing/2014/main" id="{9B8FF9AA-D5EE-AA7B-D7A4-4F0762992F55}"/>
                    </a:ext>
                  </a:extLst>
                </p:cNvPr>
                <p:cNvSpPr>
                  <a:spLocks/>
                </p:cNvSpPr>
                <p:nvPr/>
              </p:nvSpPr>
              <p:spPr bwMode="auto">
                <a:xfrm>
                  <a:off x="12643614" y="9203480"/>
                  <a:ext cx="470472" cy="519990"/>
                </a:xfrm>
                <a:custGeom>
                  <a:avLst/>
                  <a:gdLst>
                    <a:gd name="T0" fmla="*/ 25 w 46"/>
                    <a:gd name="T1" fmla="*/ 2 h 48"/>
                    <a:gd name="T2" fmla="*/ 21 w 46"/>
                    <a:gd name="T3" fmla="*/ 3 h 48"/>
                    <a:gd name="T4" fmla="*/ 18 w 46"/>
                    <a:gd name="T5" fmla="*/ 4 h 48"/>
                    <a:gd name="T6" fmla="*/ 6 w 46"/>
                    <a:gd name="T7" fmla="*/ 4 h 48"/>
                    <a:gd name="T8" fmla="*/ 6 w 46"/>
                    <a:gd name="T9" fmla="*/ 18 h 48"/>
                    <a:gd name="T10" fmla="*/ 6 w 46"/>
                    <a:gd name="T11" fmla="*/ 23 h 48"/>
                    <a:gd name="T12" fmla="*/ 1 w 46"/>
                    <a:gd name="T13" fmla="*/ 24 h 48"/>
                    <a:gd name="T14" fmla="*/ 1 w 46"/>
                    <a:gd name="T15" fmla="*/ 31 h 48"/>
                    <a:gd name="T16" fmla="*/ 1 w 46"/>
                    <a:gd name="T17" fmla="*/ 38 h 48"/>
                    <a:gd name="T18" fmla="*/ 4 w 46"/>
                    <a:gd name="T19" fmla="*/ 47 h 48"/>
                    <a:gd name="T20" fmla="*/ 8 w 46"/>
                    <a:gd name="T21" fmla="*/ 48 h 48"/>
                    <a:gd name="T22" fmla="*/ 13 w 46"/>
                    <a:gd name="T23" fmla="*/ 44 h 48"/>
                    <a:gd name="T24" fmla="*/ 19 w 46"/>
                    <a:gd name="T25" fmla="*/ 41 h 48"/>
                    <a:gd name="T26" fmla="*/ 29 w 46"/>
                    <a:gd name="T27" fmla="*/ 39 h 48"/>
                    <a:gd name="T28" fmla="*/ 31 w 46"/>
                    <a:gd name="T29" fmla="*/ 37 h 48"/>
                    <a:gd name="T30" fmla="*/ 34 w 46"/>
                    <a:gd name="T31" fmla="*/ 34 h 48"/>
                    <a:gd name="T32" fmla="*/ 43 w 46"/>
                    <a:gd name="T33" fmla="*/ 26 h 48"/>
                    <a:gd name="T34" fmla="*/ 44 w 46"/>
                    <a:gd name="T35" fmla="*/ 22 h 48"/>
                    <a:gd name="T36" fmla="*/ 40 w 46"/>
                    <a:gd name="T37" fmla="*/ 21 h 48"/>
                    <a:gd name="T38" fmla="*/ 38 w 46"/>
                    <a:gd name="T39" fmla="*/ 17 h 48"/>
                    <a:gd name="T40" fmla="*/ 39 w 46"/>
                    <a:gd name="T41" fmla="*/ 15 h 48"/>
                    <a:gd name="T42" fmla="*/ 36 w 46"/>
                    <a:gd name="T43" fmla="*/ 14 h 48"/>
                    <a:gd name="T44" fmla="*/ 36 w 46"/>
                    <a:gd name="T45" fmla="*/ 13 h 48"/>
                    <a:gd name="T46" fmla="*/ 34 w 46"/>
                    <a:gd name="T47" fmla="*/ 12 h 48"/>
                    <a:gd name="T48" fmla="*/ 30 w 46"/>
                    <a:gd name="T49" fmla="*/ 7 h 48"/>
                    <a:gd name="T50" fmla="*/ 25 w 46"/>
                    <a:gd name="T51" fmla="*/ 2 h 48"/>
                    <a:gd name="T52" fmla="*/ 25 w 46"/>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8">
                      <a:moveTo>
                        <a:pt x="25" y="2"/>
                      </a:moveTo>
                      <a:cubicBezTo>
                        <a:pt x="24" y="3"/>
                        <a:pt x="22" y="3"/>
                        <a:pt x="21" y="3"/>
                      </a:cubicBezTo>
                      <a:cubicBezTo>
                        <a:pt x="19" y="3"/>
                        <a:pt x="20" y="6"/>
                        <a:pt x="18" y="4"/>
                      </a:cubicBezTo>
                      <a:cubicBezTo>
                        <a:pt x="15" y="0"/>
                        <a:pt x="10" y="5"/>
                        <a:pt x="6" y="4"/>
                      </a:cubicBezTo>
                      <a:cubicBezTo>
                        <a:pt x="6" y="9"/>
                        <a:pt x="6" y="14"/>
                        <a:pt x="6" y="18"/>
                      </a:cubicBezTo>
                      <a:cubicBezTo>
                        <a:pt x="6" y="19"/>
                        <a:pt x="7" y="23"/>
                        <a:pt x="6" y="23"/>
                      </a:cubicBezTo>
                      <a:cubicBezTo>
                        <a:pt x="5" y="24"/>
                        <a:pt x="1" y="22"/>
                        <a:pt x="1" y="24"/>
                      </a:cubicBezTo>
                      <a:cubicBezTo>
                        <a:pt x="1" y="26"/>
                        <a:pt x="1" y="29"/>
                        <a:pt x="1" y="31"/>
                      </a:cubicBezTo>
                      <a:cubicBezTo>
                        <a:pt x="1" y="33"/>
                        <a:pt x="0" y="36"/>
                        <a:pt x="1" y="38"/>
                      </a:cubicBezTo>
                      <a:cubicBezTo>
                        <a:pt x="5" y="39"/>
                        <a:pt x="6" y="44"/>
                        <a:pt x="4" y="47"/>
                      </a:cubicBezTo>
                      <a:cubicBezTo>
                        <a:pt x="4" y="48"/>
                        <a:pt x="8" y="48"/>
                        <a:pt x="8" y="48"/>
                      </a:cubicBezTo>
                      <a:cubicBezTo>
                        <a:pt x="10" y="48"/>
                        <a:pt x="11" y="46"/>
                        <a:pt x="13" y="44"/>
                      </a:cubicBezTo>
                      <a:cubicBezTo>
                        <a:pt x="15" y="42"/>
                        <a:pt x="15" y="39"/>
                        <a:pt x="19" y="41"/>
                      </a:cubicBezTo>
                      <a:cubicBezTo>
                        <a:pt x="23" y="43"/>
                        <a:pt x="27" y="44"/>
                        <a:pt x="29" y="39"/>
                      </a:cubicBezTo>
                      <a:cubicBezTo>
                        <a:pt x="29" y="38"/>
                        <a:pt x="29" y="37"/>
                        <a:pt x="31" y="37"/>
                      </a:cubicBezTo>
                      <a:cubicBezTo>
                        <a:pt x="33" y="37"/>
                        <a:pt x="34" y="35"/>
                        <a:pt x="34" y="34"/>
                      </a:cubicBezTo>
                      <a:cubicBezTo>
                        <a:pt x="36" y="31"/>
                        <a:pt x="40" y="28"/>
                        <a:pt x="43" y="26"/>
                      </a:cubicBezTo>
                      <a:cubicBezTo>
                        <a:pt x="45" y="25"/>
                        <a:pt x="46" y="24"/>
                        <a:pt x="44" y="22"/>
                      </a:cubicBezTo>
                      <a:cubicBezTo>
                        <a:pt x="43" y="21"/>
                        <a:pt x="40" y="22"/>
                        <a:pt x="40" y="21"/>
                      </a:cubicBezTo>
                      <a:cubicBezTo>
                        <a:pt x="39" y="20"/>
                        <a:pt x="38" y="19"/>
                        <a:pt x="38" y="17"/>
                      </a:cubicBezTo>
                      <a:cubicBezTo>
                        <a:pt x="38" y="17"/>
                        <a:pt x="39" y="16"/>
                        <a:pt x="39" y="15"/>
                      </a:cubicBezTo>
                      <a:cubicBezTo>
                        <a:pt x="38" y="15"/>
                        <a:pt x="37" y="15"/>
                        <a:pt x="36" y="14"/>
                      </a:cubicBezTo>
                      <a:cubicBezTo>
                        <a:pt x="36" y="14"/>
                        <a:pt x="37" y="13"/>
                        <a:pt x="36" y="13"/>
                      </a:cubicBezTo>
                      <a:cubicBezTo>
                        <a:pt x="35" y="13"/>
                        <a:pt x="35" y="12"/>
                        <a:pt x="34" y="12"/>
                      </a:cubicBezTo>
                      <a:cubicBezTo>
                        <a:pt x="32" y="11"/>
                        <a:pt x="31" y="10"/>
                        <a:pt x="30" y="7"/>
                      </a:cubicBezTo>
                      <a:cubicBezTo>
                        <a:pt x="30" y="6"/>
                        <a:pt x="27" y="2"/>
                        <a:pt x="25" y="2"/>
                      </a:cubicBezTo>
                      <a:cubicBezTo>
                        <a:pt x="25" y="2"/>
                        <a:pt x="26" y="2"/>
                        <a:pt x="25"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94" name="Freeform 736">
                  <a:extLst>
                    <a:ext uri="{FF2B5EF4-FFF2-40B4-BE49-F238E27FC236}">
                      <a16:creationId xmlns:a16="http://schemas.microsoft.com/office/drawing/2014/main" id="{3D08BE6A-8D42-97D5-572E-31C8962AF39E}"/>
                    </a:ext>
                  </a:extLst>
                </p:cNvPr>
                <p:cNvSpPr>
                  <a:spLocks/>
                </p:cNvSpPr>
                <p:nvPr/>
              </p:nvSpPr>
              <p:spPr bwMode="auto">
                <a:xfrm>
                  <a:off x="12898016" y="9096529"/>
                  <a:ext cx="400771" cy="376162"/>
                </a:xfrm>
                <a:custGeom>
                  <a:avLst/>
                  <a:gdLst>
                    <a:gd name="T0" fmla="*/ 39 w 39"/>
                    <a:gd name="T1" fmla="*/ 22 h 35"/>
                    <a:gd name="T2" fmla="*/ 38 w 39"/>
                    <a:gd name="T3" fmla="*/ 18 h 35"/>
                    <a:gd name="T4" fmla="*/ 39 w 39"/>
                    <a:gd name="T5" fmla="*/ 14 h 35"/>
                    <a:gd name="T6" fmla="*/ 38 w 39"/>
                    <a:gd name="T7" fmla="*/ 7 h 35"/>
                    <a:gd name="T8" fmla="*/ 27 w 39"/>
                    <a:gd name="T9" fmla="*/ 2 h 35"/>
                    <a:gd name="T10" fmla="*/ 24 w 39"/>
                    <a:gd name="T11" fmla="*/ 0 h 35"/>
                    <a:gd name="T12" fmla="*/ 19 w 39"/>
                    <a:gd name="T13" fmla="*/ 3 h 35"/>
                    <a:gd name="T14" fmla="*/ 13 w 39"/>
                    <a:gd name="T15" fmla="*/ 7 h 35"/>
                    <a:gd name="T16" fmla="*/ 9 w 39"/>
                    <a:gd name="T17" fmla="*/ 12 h 35"/>
                    <a:gd name="T18" fmla="*/ 2 w 39"/>
                    <a:gd name="T19" fmla="*/ 12 h 35"/>
                    <a:gd name="T20" fmla="*/ 5 w 39"/>
                    <a:gd name="T21" fmla="*/ 16 h 35"/>
                    <a:gd name="T22" fmla="*/ 8 w 39"/>
                    <a:gd name="T23" fmla="*/ 21 h 35"/>
                    <a:gd name="T24" fmla="*/ 11 w 39"/>
                    <a:gd name="T25" fmla="*/ 23 h 35"/>
                    <a:gd name="T26" fmla="*/ 11 w 39"/>
                    <a:gd name="T27" fmla="*/ 24 h 35"/>
                    <a:gd name="T28" fmla="*/ 14 w 39"/>
                    <a:gd name="T29" fmla="*/ 25 h 35"/>
                    <a:gd name="T30" fmla="*/ 13 w 39"/>
                    <a:gd name="T31" fmla="*/ 28 h 35"/>
                    <a:gd name="T32" fmla="*/ 15 w 39"/>
                    <a:gd name="T33" fmla="*/ 31 h 35"/>
                    <a:gd name="T34" fmla="*/ 20 w 39"/>
                    <a:gd name="T35" fmla="*/ 34 h 35"/>
                    <a:gd name="T36" fmla="*/ 25 w 39"/>
                    <a:gd name="T37" fmla="*/ 35 h 35"/>
                    <a:gd name="T38" fmla="*/ 27 w 39"/>
                    <a:gd name="T39" fmla="*/ 35 h 35"/>
                    <a:gd name="T40" fmla="*/ 34 w 39"/>
                    <a:gd name="T41" fmla="*/ 31 h 35"/>
                    <a:gd name="T42" fmla="*/ 36 w 39"/>
                    <a:gd name="T43" fmla="*/ 27 h 35"/>
                    <a:gd name="T44" fmla="*/ 39 w 39"/>
                    <a:gd name="T4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5">
                      <a:moveTo>
                        <a:pt x="39" y="22"/>
                      </a:moveTo>
                      <a:cubicBezTo>
                        <a:pt x="39" y="21"/>
                        <a:pt x="38" y="19"/>
                        <a:pt x="38" y="18"/>
                      </a:cubicBezTo>
                      <a:cubicBezTo>
                        <a:pt x="38" y="16"/>
                        <a:pt x="39" y="15"/>
                        <a:pt x="39" y="14"/>
                      </a:cubicBezTo>
                      <a:cubicBezTo>
                        <a:pt x="39" y="11"/>
                        <a:pt x="39" y="9"/>
                        <a:pt x="38" y="7"/>
                      </a:cubicBezTo>
                      <a:cubicBezTo>
                        <a:pt x="38" y="4"/>
                        <a:pt x="29" y="2"/>
                        <a:pt x="27" y="2"/>
                      </a:cubicBezTo>
                      <a:cubicBezTo>
                        <a:pt x="27" y="0"/>
                        <a:pt x="27" y="0"/>
                        <a:pt x="24" y="0"/>
                      </a:cubicBezTo>
                      <a:cubicBezTo>
                        <a:pt x="21" y="0"/>
                        <a:pt x="21" y="1"/>
                        <a:pt x="19" y="3"/>
                      </a:cubicBezTo>
                      <a:cubicBezTo>
                        <a:pt x="18" y="5"/>
                        <a:pt x="15" y="6"/>
                        <a:pt x="13" y="7"/>
                      </a:cubicBezTo>
                      <a:cubicBezTo>
                        <a:pt x="12" y="9"/>
                        <a:pt x="11" y="12"/>
                        <a:pt x="9" y="12"/>
                      </a:cubicBezTo>
                      <a:cubicBezTo>
                        <a:pt x="7" y="12"/>
                        <a:pt x="5" y="11"/>
                        <a:pt x="2" y="12"/>
                      </a:cubicBezTo>
                      <a:cubicBezTo>
                        <a:pt x="0" y="13"/>
                        <a:pt x="4" y="15"/>
                        <a:pt x="5" y="16"/>
                      </a:cubicBezTo>
                      <a:cubicBezTo>
                        <a:pt x="6" y="18"/>
                        <a:pt x="6" y="20"/>
                        <a:pt x="8" y="21"/>
                      </a:cubicBezTo>
                      <a:cubicBezTo>
                        <a:pt x="9" y="22"/>
                        <a:pt x="10" y="23"/>
                        <a:pt x="11" y="23"/>
                      </a:cubicBezTo>
                      <a:cubicBezTo>
                        <a:pt x="12" y="23"/>
                        <a:pt x="11" y="24"/>
                        <a:pt x="11" y="24"/>
                      </a:cubicBezTo>
                      <a:cubicBezTo>
                        <a:pt x="12" y="24"/>
                        <a:pt x="13" y="25"/>
                        <a:pt x="14" y="25"/>
                      </a:cubicBezTo>
                      <a:cubicBezTo>
                        <a:pt x="14" y="26"/>
                        <a:pt x="13" y="27"/>
                        <a:pt x="13" y="28"/>
                      </a:cubicBezTo>
                      <a:cubicBezTo>
                        <a:pt x="13" y="29"/>
                        <a:pt x="14" y="31"/>
                        <a:pt x="15" y="31"/>
                      </a:cubicBezTo>
                      <a:cubicBezTo>
                        <a:pt x="18" y="31"/>
                        <a:pt x="19" y="31"/>
                        <a:pt x="20" y="34"/>
                      </a:cubicBezTo>
                      <a:cubicBezTo>
                        <a:pt x="21" y="35"/>
                        <a:pt x="23" y="34"/>
                        <a:pt x="25" y="35"/>
                      </a:cubicBezTo>
                      <a:cubicBezTo>
                        <a:pt x="26" y="35"/>
                        <a:pt x="26" y="35"/>
                        <a:pt x="27" y="35"/>
                      </a:cubicBezTo>
                      <a:cubicBezTo>
                        <a:pt x="31" y="35"/>
                        <a:pt x="32" y="34"/>
                        <a:pt x="34" y="31"/>
                      </a:cubicBezTo>
                      <a:cubicBezTo>
                        <a:pt x="35" y="30"/>
                        <a:pt x="36" y="28"/>
                        <a:pt x="36" y="27"/>
                      </a:cubicBezTo>
                      <a:cubicBezTo>
                        <a:pt x="37" y="25"/>
                        <a:pt x="39" y="24"/>
                        <a:pt x="39" y="2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95" name="Freeform 737">
                  <a:extLst>
                    <a:ext uri="{FF2B5EF4-FFF2-40B4-BE49-F238E27FC236}">
                      <a16:creationId xmlns:a16="http://schemas.microsoft.com/office/drawing/2014/main" id="{0192D415-E894-A0B5-A0A7-BFC054FD02D2}"/>
                    </a:ext>
                  </a:extLst>
                </p:cNvPr>
                <p:cNvSpPr>
                  <a:spLocks/>
                </p:cNvSpPr>
                <p:nvPr/>
              </p:nvSpPr>
              <p:spPr bwMode="auto">
                <a:xfrm>
                  <a:off x="13166357" y="9657083"/>
                  <a:ext cx="101063" cy="121701"/>
                </a:xfrm>
                <a:custGeom>
                  <a:avLst/>
                  <a:gdLst>
                    <a:gd name="T0" fmla="*/ 5 w 10"/>
                    <a:gd name="T1" fmla="*/ 1 h 11"/>
                    <a:gd name="T2" fmla="*/ 7 w 10"/>
                    <a:gd name="T3" fmla="*/ 9 h 11"/>
                    <a:gd name="T4" fmla="*/ 5 w 10"/>
                    <a:gd name="T5" fmla="*/ 1 h 11"/>
                    <a:gd name="T6" fmla="*/ 5 w 10"/>
                    <a:gd name="T7" fmla="*/ 1 h 11"/>
                  </a:gdLst>
                  <a:ahLst/>
                  <a:cxnLst>
                    <a:cxn ang="0">
                      <a:pos x="T0" y="T1"/>
                    </a:cxn>
                    <a:cxn ang="0">
                      <a:pos x="T2" y="T3"/>
                    </a:cxn>
                    <a:cxn ang="0">
                      <a:pos x="T4" y="T5"/>
                    </a:cxn>
                    <a:cxn ang="0">
                      <a:pos x="T6" y="T7"/>
                    </a:cxn>
                  </a:cxnLst>
                  <a:rect l="0" t="0" r="r" b="b"/>
                  <a:pathLst>
                    <a:path w="10" h="11">
                      <a:moveTo>
                        <a:pt x="5" y="1"/>
                      </a:moveTo>
                      <a:cubicBezTo>
                        <a:pt x="0" y="2"/>
                        <a:pt x="3" y="11"/>
                        <a:pt x="7" y="9"/>
                      </a:cubicBezTo>
                      <a:cubicBezTo>
                        <a:pt x="10" y="8"/>
                        <a:pt x="9" y="0"/>
                        <a:pt x="5" y="1"/>
                      </a:cubicBezTo>
                      <a:cubicBezTo>
                        <a:pt x="3" y="1"/>
                        <a:pt x="6" y="1"/>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96" name="Freeform 738">
                  <a:extLst>
                    <a:ext uri="{FF2B5EF4-FFF2-40B4-BE49-F238E27FC236}">
                      <a16:creationId xmlns:a16="http://schemas.microsoft.com/office/drawing/2014/main" id="{8AAB2A08-892F-506E-0727-10F787FAB51F}"/>
                    </a:ext>
                  </a:extLst>
                </p:cNvPr>
                <p:cNvSpPr>
                  <a:spLocks/>
                </p:cNvSpPr>
                <p:nvPr/>
              </p:nvSpPr>
              <p:spPr bwMode="auto">
                <a:xfrm>
                  <a:off x="12479819" y="9461630"/>
                  <a:ext cx="808512" cy="748635"/>
                </a:xfrm>
                <a:custGeom>
                  <a:avLst/>
                  <a:gdLst>
                    <a:gd name="T0" fmla="*/ 74 w 79"/>
                    <a:gd name="T1" fmla="*/ 27 h 69"/>
                    <a:gd name="T2" fmla="*/ 69 w 79"/>
                    <a:gd name="T3" fmla="*/ 22 h 69"/>
                    <a:gd name="T4" fmla="*/ 72 w 79"/>
                    <a:gd name="T5" fmla="*/ 19 h 69"/>
                    <a:gd name="T6" fmla="*/ 75 w 79"/>
                    <a:gd name="T7" fmla="*/ 20 h 69"/>
                    <a:gd name="T8" fmla="*/ 75 w 79"/>
                    <a:gd name="T9" fmla="*/ 11 h 69"/>
                    <a:gd name="T10" fmla="*/ 73 w 79"/>
                    <a:gd name="T11" fmla="*/ 7 h 69"/>
                    <a:gd name="T12" fmla="*/ 72 w 79"/>
                    <a:gd name="T13" fmla="*/ 1 h 69"/>
                    <a:gd name="T14" fmla="*/ 66 w 79"/>
                    <a:gd name="T15" fmla="*/ 1 h 69"/>
                    <a:gd name="T16" fmla="*/ 60 w 79"/>
                    <a:gd name="T17" fmla="*/ 2 h 69"/>
                    <a:gd name="T18" fmla="*/ 55 w 79"/>
                    <a:gd name="T19" fmla="*/ 5 h 69"/>
                    <a:gd name="T20" fmla="*/ 51 w 79"/>
                    <a:gd name="T21" fmla="*/ 8 h 69"/>
                    <a:gd name="T22" fmla="*/ 49 w 79"/>
                    <a:gd name="T23" fmla="*/ 12 h 69"/>
                    <a:gd name="T24" fmla="*/ 45 w 79"/>
                    <a:gd name="T25" fmla="*/ 14 h 69"/>
                    <a:gd name="T26" fmla="*/ 44 w 79"/>
                    <a:gd name="T27" fmla="*/ 17 h 69"/>
                    <a:gd name="T28" fmla="*/ 34 w 79"/>
                    <a:gd name="T29" fmla="*/ 17 h 69"/>
                    <a:gd name="T30" fmla="*/ 28 w 79"/>
                    <a:gd name="T31" fmla="*/ 21 h 69"/>
                    <a:gd name="T32" fmla="*/ 24 w 79"/>
                    <a:gd name="T33" fmla="*/ 24 h 69"/>
                    <a:gd name="T34" fmla="*/ 20 w 79"/>
                    <a:gd name="T35" fmla="*/ 23 h 69"/>
                    <a:gd name="T36" fmla="*/ 17 w 79"/>
                    <a:gd name="T37" fmla="*/ 14 h 69"/>
                    <a:gd name="T38" fmla="*/ 17 w 79"/>
                    <a:gd name="T39" fmla="*/ 29 h 69"/>
                    <a:gd name="T40" fmla="*/ 17 w 79"/>
                    <a:gd name="T41" fmla="*/ 33 h 69"/>
                    <a:gd name="T42" fmla="*/ 9 w 79"/>
                    <a:gd name="T43" fmla="*/ 35 h 69"/>
                    <a:gd name="T44" fmla="*/ 6 w 79"/>
                    <a:gd name="T45" fmla="*/ 34 h 69"/>
                    <a:gd name="T46" fmla="*/ 2 w 79"/>
                    <a:gd name="T47" fmla="*/ 33 h 69"/>
                    <a:gd name="T48" fmla="*/ 3 w 79"/>
                    <a:gd name="T49" fmla="*/ 40 h 69"/>
                    <a:gd name="T50" fmla="*/ 5 w 79"/>
                    <a:gd name="T51" fmla="*/ 45 h 69"/>
                    <a:gd name="T52" fmla="*/ 9 w 79"/>
                    <a:gd name="T53" fmla="*/ 56 h 69"/>
                    <a:gd name="T54" fmla="*/ 8 w 79"/>
                    <a:gd name="T55" fmla="*/ 60 h 69"/>
                    <a:gd name="T56" fmla="*/ 9 w 79"/>
                    <a:gd name="T57" fmla="*/ 62 h 69"/>
                    <a:gd name="T58" fmla="*/ 10 w 79"/>
                    <a:gd name="T59" fmla="*/ 66 h 69"/>
                    <a:gd name="T60" fmla="*/ 11 w 79"/>
                    <a:gd name="T61" fmla="*/ 64 h 69"/>
                    <a:gd name="T62" fmla="*/ 15 w 79"/>
                    <a:gd name="T63" fmla="*/ 68 h 69"/>
                    <a:gd name="T64" fmla="*/ 21 w 79"/>
                    <a:gd name="T65" fmla="*/ 66 h 69"/>
                    <a:gd name="T66" fmla="*/ 26 w 79"/>
                    <a:gd name="T67" fmla="*/ 65 h 69"/>
                    <a:gd name="T68" fmla="*/ 31 w 79"/>
                    <a:gd name="T69" fmla="*/ 64 h 69"/>
                    <a:gd name="T70" fmla="*/ 38 w 79"/>
                    <a:gd name="T71" fmla="*/ 64 h 69"/>
                    <a:gd name="T72" fmla="*/ 39 w 79"/>
                    <a:gd name="T73" fmla="*/ 64 h 69"/>
                    <a:gd name="T74" fmla="*/ 41 w 79"/>
                    <a:gd name="T75" fmla="*/ 63 h 69"/>
                    <a:gd name="T76" fmla="*/ 42 w 79"/>
                    <a:gd name="T77" fmla="*/ 62 h 69"/>
                    <a:gd name="T78" fmla="*/ 44 w 79"/>
                    <a:gd name="T79" fmla="*/ 65 h 69"/>
                    <a:gd name="T80" fmla="*/ 46 w 79"/>
                    <a:gd name="T81" fmla="*/ 62 h 69"/>
                    <a:gd name="T82" fmla="*/ 57 w 79"/>
                    <a:gd name="T83" fmla="*/ 56 h 69"/>
                    <a:gd name="T84" fmla="*/ 65 w 79"/>
                    <a:gd name="T85" fmla="*/ 48 h 69"/>
                    <a:gd name="T86" fmla="*/ 72 w 79"/>
                    <a:gd name="T87" fmla="*/ 37 h 69"/>
                    <a:gd name="T88" fmla="*/ 77 w 79"/>
                    <a:gd name="T89" fmla="*/ 33 h 69"/>
                    <a:gd name="T90" fmla="*/ 79 w 79"/>
                    <a:gd name="T91" fmla="*/ 25 h 69"/>
                    <a:gd name="T92" fmla="*/ 76 w 79"/>
                    <a:gd name="T93" fmla="*/ 25 h 69"/>
                    <a:gd name="T94" fmla="*/ 74 w 79"/>
                    <a:gd name="T95" fmla="*/ 27 h 69"/>
                    <a:gd name="T96" fmla="*/ 62 w 79"/>
                    <a:gd name="T97" fmla="*/ 39 h 69"/>
                    <a:gd name="T98" fmla="*/ 61 w 79"/>
                    <a:gd name="T99" fmla="*/ 41 h 69"/>
                    <a:gd name="T100" fmla="*/ 57 w 79"/>
                    <a:gd name="T101" fmla="*/ 43 h 69"/>
                    <a:gd name="T102" fmla="*/ 55 w 79"/>
                    <a:gd name="T103" fmla="*/ 44 h 69"/>
                    <a:gd name="T104" fmla="*/ 52 w 79"/>
                    <a:gd name="T105" fmla="*/ 41 h 69"/>
                    <a:gd name="T106" fmla="*/ 56 w 79"/>
                    <a:gd name="T107" fmla="*/ 35 h 69"/>
                    <a:gd name="T108" fmla="*/ 60 w 79"/>
                    <a:gd name="T109" fmla="*/ 35 h 69"/>
                    <a:gd name="T110" fmla="*/ 62 w 79"/>
                    <a:gd name="T111" fmla="*/ 39 h 69"/>
                    <a:gd name="T112" fmla="*/ 62 w 79"/>
                    <a:gd name="T11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69">
                      <a:moveTo>
                        <a:pt x="74" y="27"/>
                      </a:moveTo>
                      <a:cubicBezTo>
                        <a:pt x="71" y="27"/>
                        <a:pt x="68" y="24"/>
                        <a:pt x="69" y="22"/>
                      </a:cubicBezTo>
                      <a:cubicBezTo>
                        <a:pt x="69" y="20"/>
                        <a:pt x="71" y="19"/>
                        <a:pt x="72" y="19"/>
                      </a:cubicBezTo>
                      <a:cubicBezTo>
                        <a:pt x="73" y="19"/>
                        <a:pt x="74" y="20"/>
                        <a:pt x="75" y="20"/>
                      </a:cubicBezTo>
                      <a:cubicBezTo>
                        <a:pt x="75" y="17"/>
                        <a:pt x="76" y="14"/>
                        <a:pt x="75" y="11"/>
                      </a:cubicBezTo>
                      <a:cubicBezTo>
                        <a:pt x="74" y="10"/>
                        <a:pt x="73" y="8"/>
                        <a:pt x="73" y="7"/>
                      </a:cubicBezTo>
                      <a:cubicBezTo>
                        <a:pt x="72" y="5"/>
                        <a:pt x="72" y="3"/>
                        <a:pt x="72" y="1"/>
                      </a:cubicBezTo>
                      <a:cubicBezTo>
                        <a:pt x="70" y="2"/>
                        <a:pt x="67" y="1"/>
                        <a:pt x="66" y="1"/>
                      </a:cubicBezTo>
                      <a:cubicBezTo>
                        <a:pt x="63" y="0"/>
                        <a:pt x="61" y="0"/>
                        <a:pt x="60" y="2"/>
                      </a:cubicBezTo>
                      <a:cubicBezTo>
                        <a:pt x="58" y="3"/>
                        <a:pt x="56" y="3"/>
                        <a:pt x="55" y="5"/>
                      </a:cubicBezTo>
                      <a:cubicBezTo>
                        <a:pt x="54" y="6"/>
                        <a:pt x="52" y="7"/>
                        <a:pt x="51" y="8"/>
                      </a:cubicBezTo>
                      <a:cubicBezTo>
                        <a:pt x="50" y="9"/>
                        <a:pt x="50" y="11"/>
                        <a:pt x="49" y="12"/>
                      </a:cubicBezTo>
                      <a:cubicBezTo>
                        <a:pt x="48" y="14"/>
                        <a:pt x="46" y="12"/>
                        <a:pt x="45" y="14"/>
                      </a:cubicBezTo>
                      <a:cubicBezTo>
                        <a:pt x="44" y="15"/>
                        <a:pt x="45" y="16"/>
                        <a:pt x="44" y="17"/>
                      </a:cubicBezTo>
                      <a:cubicBezTo>
                        <a:pt x="42" y="21"/>
                        <a:pt x="37" y="18"/>
                        <a:pt x="34" y="17"/>
                      </a:cubicBezTo>
                      <a:cubicBezTo>
                        <a:pt x="31" y="15"/>
                        <a:pt x="30" y="19"/>
                        <a:pt x="28" y="21"/>
                      </a:cubicBezTo>
                      <a:cubicBezTo>
                        <a:pt x="27" y="22"/>
                        <a:pt x="26" y="24"/>
                        <a:pt x="24" y="24"/>
                      </a:cubicBezTo>
                      <a:cubicBezTo>
                        <a:pt x="24" y="24"/>
                        <a:pt x="20" y="24"/>
                        <a:pt x="20" y="23"/>
                      </a:cubicBezTo>
                      <a:cubicBezTo>
                        <a:pt x="22" y="20"/>
                        <a:pt x="21" y="15"/>
                        <a:pt x="17" y="14"/>
                      </a:cubicBezTo>
                      <a:cubicBezTo>
                        <a:pt x="17" y="19"/>
                        <a:pt x="17" y="24"/>
                        <a:pt x="17" y="29"/>
                      </a:cubicBezTo>
                      <a:cubicBezTo>
                        <a:pt x="17" y="29"/>
                        <a:pt x="18" y="32"/>
                        <a:pt x="17" y="33"/>
                      </a:cubicBezTo>
                      <a:cubicBezTo>
                        <a:pt x="14" y="35"/>
                        <a:pt x="13" y="36"/>
                        <a:pt x="9" y="35"/>
                      </a:cubicBezTo>
                      <a:cubicBezTo>
                        <a:pt x="8" y="35"/>
                        <a:pt x="7" y="35"/>
                        <a:pt x="6" y="34"/>
                      </a:cubicBezTo>
                      <a:cubicBezTo>
                        <a:pt x="5" y="32"/>
                        <a:pt x="4" y="31"/>
                        <a:pt x="2" y="33"/>
                      </a:cubicBezTo>
                      <a:cubicBezTo>
                        <a:pt x="0" y="35"/>
                        <a:pt x="2" y="38"/>
                        <a:pt x="3" y="40"/>
                      </a:cubicBezTo>
                      <a:cubicBezTo>
                        <a:pt x="4" y="41"/>
                        <a:pt x="5" y="43"/>
                        <a:pt x="5" y="45"/>
                      </a:cubicBezTo>
                      <a:cubicBezTo>
                        <a:pt x="7" y="49"/>
                        <a:pt x="11" y="51"/>
                        <a:pt x="9" y="56"/>
                      </a:cubicBezTo>
                      <a:cubicBezTo>
                        <a:pt x="8" y="58"/>
                        <a:pt x="7" y="58"/>
                        <a:pt x="8" y="60"/>
                      </a:cubicBezTo>
                      <a:cubicBezTo>
                        <a:pt x="9" y="61"/>
                        <a:pt x="9" y="62"/>
                        <a:pt x="9" y="62"/>
                      </a:cubicBezTo>
                      <a:cubicBezTo>
                        <a:pt x="10" y="63"/>
                        <a:pt x="9" y="65"/>
                        <a:pt x="10" y="66"/>
                      </a:cubicBezTo>
                      <a:cubicBezTo>
                        <a:pt x="10" y="66"/>
                        <a:pt x="10" y="64"/>
                        <a:pt x="11" y="64"/>
                      </a:cubicBezTo>
                      <a:cubicBezTo>
                        <a:pt x="11" y="64"/>
                        <a:pt x="14" y="67"/>
                        <a:pt x="15" y="68"/>
                      </a:cubicBezTo>
                      <a:cubicBezTo>
                        <a:pt x="17" y="69"/>
                        <a:pt x="19" y="66"/>
                        <a:pt x="21" y="66"/>
                      </a:cubicBezTo>
                      <a:cubicBezTo>
                        <a:pt x="23" y="65"/>
                        <a:pt x="25" y="67"/>
                        <a:pt x="26" y="65"/>
                      </a:cubicBezTo>
                      <a:cubicBezTo>
                        <a:pt x="28" y="64"/>
                        <a:pt x="29" y="64"/>
                        <a:pt x="31" y="64"/>
                      </a:cubicBezTo>
                      <a:cubicBezTo>
                        <a:pt x="33" y="64"/>
                        <a:pt x="35" y="64"/>
                        <a:pt x="38" y="64"/>
                      </a:cubicBezTo>
                      <a:cubicBezTo>
                        <a:pt x="38" y="64"/>
                        <a:pt x="39" y="64"/>
                        <a:pt x="39" y="64"/>
                      </a:cubicBezTo>
                      <a:cubicBezTo>
                        <a:pt x="40" y="64"/>
                        <a:pt x="40" y="63"/>
                        <a:pt x="41" y="63"/>
                      </a:cubicBezTo>
                      <a:cubicBezTo>
                        <a:pt x="41" y="63"/>
                        <a:pt x="41" y="62"/>
                        <a:pt x="42" y="62"/>
                      </a:cubicBezTo>
                      <a:cubicBezTo>
                        <a:pt x="42" y="63"/>
                        <a:pt x="42" y="65"/>
                        <a:pt x="44" y="65"/>
                      </a:cubicBezTo>
                      <a:cubicBezTo>
                        <a:pt x="44" y="65"/>
                        <a:pt x="43" y="61"/>
                        <a:pt x="46" y="62"/>
                      </a:cubicBezTo>
                      <a:cubicBezTo>
                        <a:pt x="50" y="63"/>
                        <a:pt x="54" y="59"/>
                        <a:pt x="57" y="56"/>
                      </a:cubicBezTo>
                      <a:cubicBezTo>
                        <a:pt x="60" y="54"/>
                        <a:pt x="62" y="51"/>
                        <a:pt x="65" y="48"/>
                      </a:cubicBezTo>
                      <a:cubicBezTo>
                        <a:pt x="68" y="45"/>
                        <a:pt x="69" y="41"/>
                        <a:pt x="72" y="37"/>
                      </a:cubicBezTo>
                      <a:cubicBezTo>
                        <a:pt x="73" y="36"/>
                        <a:pt x="76" y="35"/>
                        <a:pt x="77" y="33"/>
                      </a:cubicBezTo>
                      <a:cubicBezTo>
                        <a:pt x="78" y="31"/>
                        <a:pt x="79" y="27"/>
                        <a:pt x="79" y="25"/>
                      </a:cubicBezTo>
                      <a:cubicBezTo>
                        <a:pt x="78" y="25"/>
                        <a:pt x="77" y="25"/>
                        <a:pt x="76" y="25"/>
                      </a:cubicBezTo>
                      <a:cubicBezTo>
                        <a:pt x="75" y="25"/>
                        <a:pt x="75" y="27"/>
                        <a:pt x="74" y="27"/>
                      </a:cubicBezTo>
                      <a:close/>
                      <a:moveTo>
                        <a:pt x="62" y="39"/>
                      </a:moveTo>
                      <a:cubicBezTo>
                        <a:pt x="61" y="39"/>
                        <a:pt x="61" y="41"/>
                        <a:pt x="61" y="41"/>
                      </a:cubicBezTo>
                      <a:cubicBezTo>
                        <a:pt x="60" y="43"/>
                        <a:pt x="58" y="42"/>
                        <a:pt x="57" y="43"/>
                      </a:cubicBezTo>
                      <a:cubicBezTo>
                        <a:pt x="56" y="43"/>
                        <a:pt x="56" y="44"/>
                        <a:pt x="55" y="44"/>
                      </a:cubicBezTo>
                      <a:cubicBezTo>
                        <a:pt x="53" y="44"/>
                        <a:pt x="52" y="42"/>
                        <a:pt x="52" y="41"/>
                      </a:cubicBezTo>
                      <a:cubicBezTo>
                        <a:pt x="51" y="39"/>
                        <a:pt x="54" y="36"/>
                        <a:pt x="56" y="35"/>
                      </a:cubicBezTo>
                      <a:cubicBezTo>
                        <a:pt x="57" y="34"/>
                        <a:pt x="59" y="34"/>
                        <a:pt x="60" y="35"/>
                      </a:cubicBezTo>
                      <a:cubicBezTo>
                        <a:pt x="61" y="36"/>
                        <a:pt x="64" y="38"/>
                        <a:pt x="62" y="39"/>
                      </a:cubicBezTo>
                      <a:cubicBezTo>
                        <a:pt x="61" y="39"/>
                        <a:pt x="63" y="38"/>
                        <a:pt x="62" y="3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97" name="Freeform 739">
                  <a:extLst>
                    <a:ext uri="{FF2B5EF4-FFF2-40B4-BE49-F238E27FC236}">
                      <a16:creationId xmlns:a16="http://schemas.microsoft.com/office/drawing/2014/main" id="{2744A8AF-4414-003D-8230-AEF6A2745C59}"/>
                    </a:ext>
                  </a:extLst>
                </p:cNvPr>
                <p:cNvSpPr>
                  <a:spLocks/>
                </p:cNvSpPr>
                <p:nvPr/>
              </p:nvSpPr>
              <p:spPr bwMode="auto">
                <a:xfrm>
                  <a:off x="13002562" y="9819354"/>
                  <a:ext cx="132428" cy="143827"/>
                </a:xfrm>
                <a:custGeom>
                  <a:avLst/>
                  <a:gdLst>
                    <a:gd name="T0" fmla="*/ 11 w 13"/>
                    <a:gd name="T1" fmla="*/ 4 h 13"/>
                    <a:gd name="T2" fmla="*/ 3 w 13"/>
                    <a:gd name="T3" fmla="*/ 3 h 13"/>
                    <a:gd name="T4" fmla="*/ 2 w 13"/>
                    <a:gd name="T5" fmla="*/ 9 h 13"/>
                    <a:gd name="T6" fmla="*/ 7 w 13"/>
                    <a:gd name="T7" fmla="*/ 9 h 13"/>
                    <a:gd name="T8" fmla="*/ 11 w 13"/>
                    <a:gd name="T9" fmla="*/ 4 h 13"/>
                    <a:gd name="T10" fmla="*/ 11 w 13"/>
                    <a:gd name="T11" fmla="*/ 4 h 13"/>
                  </a:gdLst>
                  <a:ahLst/>
                  <a:cxnLst>
                    <a:cxn ang="0">
                      <a:pos x="T0" y="T1"/>
                    </a:cxn>
                    <a:cxn ang="0">
                      <a:pos x="T2" y="T3"/>
                    </a:cxn>
                    <a:cxn ang="0">
                      <a:pos x="T4" y="T5"/>
                    </a:cxn>
                    <a:cxn ang="0">
                      <a:pos x="T6" y="T7"/>
                    </a:cxn>
                    <a:cxn ang="0">
                      <a:pos x="T8" y="T9"/>
                    </a:cxn>
                    <a:cxn ang="0">
                      <a:pos x="T10" y="T11"/>
                    </a:cxn>
                  </a:cxnLst>
                  <a:rect l="0" t="0" r="r" b="b"/>
                  <a:pathLst>
                    <a:path w="13" h="13">
                      <a:moveTo>
                        <a:pt x="11" y="4"/>
                      </a:moveTo>
                      <a:cubicBezTo>
                        <a:pt x="9" y="2"/>
                        <a:pt x="5" y="0"/>
                        <a:pt x="3" y="3"/>
                      </a:cubicBezTo>
                      <a:cubicBezTo>
                        <a:pt x="1" y="5"/>
                        <a:pt x="0" y="7"/>
                        <a:pt x="2" y="9"/>
                      </a:cubicBezTo>
                      <a:cubicBezTo>
                        <a:pt x="4" y="13"/>
                        <a:pt x="5" y="9"/>
                        <a:pt x="7" y="9"/>
                      </a:cubicBezTo>
                      <a:cubicBezTo>
                        <a:pt x="10" y="9"/>
                        <a:pt x="13" y="5"/>
                        <a:pt x="11" y="4"/>
                      </a:cubicBezTo>
                      <a:cubicBezTo>
                        <a:pt x="10" y="3"/>
                        <a:pt x="12" y="4"/>
                        <a:pt x="11"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98" name="Freeform 740">
                  <a:extLst>
                    <a:ext uri="{FF2B5EF4-FFF2-40B4-BE49-F238E27FC236}">
                      <a16:creationId xmlns:a16="http://schemas.microsoft.com/office/drawing/2014/main" id="{E9DF7236-88AD-572A-6561-1AEA54712BFC}"/>
                    </a:ext>
                  </a:extLst>
                </p:cNvPr>
                <p:cNvSpPr>
                  <a:spLocks/>
                </p:cNvSpPr>
                <p:nvPr/>
              </p:nvSpPr>
              <p:spPr bwMode="auto">
                <a:xfrm>
                  <a:off x="12284660" y="8476968"/>
                  <a:ext cx="52274" cy="88507"/>
                </a:xfrm>
                <a:custGeom>
                  <a:avLst/>
                  <a:gdLst>
                    <a:gd name="T0" fmla="*/ 2 w 5"/>
                    <a:gd name="T1" fmla="*/ 5 h 8"/>
                    <a:gd name="T2" fmla="*/ 5 w 5"/>
                    <a:gd name="T3" fmla="*/ 1 h 8"/>
                    <a:gd name="T4" fmla="*/ 1 w 5"/>
                    <a:gd name="T5" fmla="*/ 3 h 8"/>
                    <a:gd name="T6" fmla="*/ 0 w 5"/>
                    <a:gd name="T7" fmla="*/ 8 h 8"/>
                    <a:gd name="T8" fmla="*/ 2 w 5"/>
                    <a:gd name="T9" fmla="*/ 5 h 8"/>
                  </a:gdLst>
                  <a:ahLst/>
                  <a:cxnLst>
                    <a:cxn ang="0">
                      <a:pos x="T0" y="T1"/>
                    </a:cxn>
                    <a:cxn ang="0">
                      <a:pos x="T2" y="T3"/>
                    </a:cxn>
                    <a:cxn ang="0">
                      <a:pos x="T4" y="T5"/>
                    </a:cxn>
                    <a:cxn ang="0">
                      <a:pos x="T6" y="T7"/>
                    </a:cxn>
                    <a:cxn ang="0">
                      <a:pos x="T8" y="T9"/>
                    </a:cxn>
                  </a:cxnLst>
                  <a:rect l="0" t="0" r="r" b="b"/>
                  <a:pathLst>
                    <a:path w="5" h="8">
                      <a:moveTo>
                        <a:pt x="2" y="5"/>
                      </a:moveTo>
                      <a:cubicBezTo>
                        <a:pt x="2" y="4"/>
                        <a:pt x="4" y="2"/>
                        <a:pt x="5" y="1"/>
                      </a:cubicBezTo>
                      <a:cubicBezTo>
                        <a:pt x="4" y="0"/>
                        <a:pt x="2" y="2"/>
                        <a:pt x="1" y="3"/>
                      </a:cubicBezTo>
                      <a:cubicBezTo>
                        <a:pt x="0" y="4"/>
                        <a:pt x="0" y="6"/>
                        <a:pt x="0" y="8"/>
                      </a:cubicBezTo>
                      <a:cubicBezTo>
                        <a:pt x="2" y="7"/>
                        <a:pt x="2" y="6"/>
                        <a:pt x="2"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99" name="Freeform 741">
                  <a:extLst>
                    <a:ext uri="{FF2B5EF4-FFF2-40B4-BE49-F238E27FC236}">
                      <a16:creationId xmlns:a16="http://schemas.microsoft.com/office/drawing/2014/main" id="{DEC498CF-C957-7660-2EE1-D96B4D827435}"/>
                    </a:ext>
                  </a:extLst>
                </p:cNvPr>
                <p:cNvSpPr>
                  <a:spLocks/>
                </p:cNvSpPr>
                <p:nvPr/>
              </p:nvSpPr>
              <p:spPr bwMode="auto">
                <a:xfrm>
                  <a:off x="12235869" y="8034428"/>
                  <a:ext cx="355468" cy="486798"/>
                </a:xfrm>
                <a:custGeom>
                  <a:avLst/>
                  <a:gdLst>
                    <a:gd name="T0" fmla="*/ 11 w 35"/>
                    <a:gd name="T1" fmla="*/ 44 h 45"/>
                    <a:gd name="T2" fmla="*/ 15 w 35"/>
                    <a:gd name="T3" fmla="*/ 41 h 45"/>
                    <a:gd name="T4" fmla="*/ 16 w 35"/>
                    <a:gd name="T5" fmla="*/ 43 h 45"/>
                    <a:gd name="T6" fmla="*/ 23 w 35"/>
                    <a:gd name="T7" fmla="*/ 37 h 45"/>
                    <a:gd name="T8" fmla="*/ 25 w 35"/>
                    <a:gd name="T9" fmla="*/ 26 h 45"/>
                    <a:gd name="T10" fmla="*/ 31 w 35"/>
                    <a:gd name="T11" fmla="*/ 16 h 45"/>
                    <a:gd name="T12" fmla="*/ 33 w 35"/>
                    <a:gd name="T13" fmla="*/ 8 h 45"/>
                    <a:gd name="T14" fmla="*/ 35 w 35"/>
                    <a:gd name="T15" fmla="*/ 2 h 45"/>
                    <a:gd name="T16" fmla="*/ 29 w 35"/>
                    <a:gd name="T17" fmla="*/ 1 h 45"/>
                    <a:gd name="T18" fmla="*/ 26 w 35"/>
                    <a:gd name="T19" fmla="*/ 2 h 45"/>
                    <a:gd name="T20" fmla="*/ 25 w 35"/>
                    <a:gd name="T21" fmla="*/ 6 h 45"/>
                    <a:gd name="T22" fmla="*/ 20 w 35"/>
                    <a:gd name="T23" fmla="*/ 10 h 45"/>
                    <a:gd name="T24" fmla="*/ 10 w 35"/>
                    <a:gd name="T25" fmla="*/ 8 h 45"/>
                    <a:gd name="T26" fmla="*/ 13 w 35"/>
                    <a:gd name="T27" fmla="*/ 13 h 45"/>
                    <a:gd name="T28" fmla="*/ 14 w 35"/>
                    <a:gd name="T29" fmla="*/ 19 h 45"/>
                    <a:gd name="T30" fmla="*/ 15 w 35"/>
                    <a:gd name="T31" fmla="*/ 22 h 45"/>
                    <a:gd name="T32" fmla="*/ 16 w 35"/>
                    <a:gd name="T33" fmla="*/ 25 h 45"/>
                    <a:gd name="T34" fmla="*/ 15 w 35"/>
                    <a:gd name="T35" fmla="*/ 32 h 45"/>
                    <a:gd name="T36" fmla="*/ 13 w 35"/>
                    <a:gd name="T37" fmla="*/ 31 h 45"/>
                    <a:gd name="T38" fmla="*/ 10 w 35"/>
                    <a:gd name="T39" fmla="*/ 32 h 45"/>
                    <a:gd name="T40" fmla="*/ 8 w 35"/>
                    <a:gd name="T41" fmla="*/ 29 h 45"/>
                    <a:gd name="T42" fmla="*/ 6 w 35"/>
                    <a:gd name="T43" fmla="*/ 32 h 45"/>
                    <a:gd name="T44" fmla="*/ 4 w 35"/>
                    <a:gd name="T45" fmla="*/ 32 h 45"/>
                    <a:gd name="T46" fmla="*/ 3 w 35"/>
                    <a:gd name="T47" fmla="*/ 35 h 45"/>
                    <a:gd name="T48" fmla="*/ 0 w 35"/>
                    <a:gd name="T49" fmla="*/ 39 h 45"/>
                    <a:gd name="T50" fmla="*/ 5 w 35"/>
                    <a:gd name="T51" fmla="*/ 45 h 45"/>
                    <a:gd name="T52" fmla="*/ 8 w 35"/>
                    <a:gd name="T53" fmla="*/ 42 h 45"/>
                    <a:gd name="T54" fmla="*/ 11 w 35"/>
                    <a:gd name="T55" fmla="*/ 44 h 45"/>
                    <a:gd name="T56" fmla="*/ 11 w 35"/>
                    <a:gd name="T5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5">
                      <a:moveTo>
                        <a:pt x="11" y="44"/>
                      </a:moveTo>
                      <a:cubicBezTo>
                        <a:pt x="12" y="44"/>
                        <a:pt x="14" y="42"/>
                        <a:pt x="15" y="41"/>
                      </a:cubicBezTo>
                      <a:cubicBezTo>
                        <a:pt x="17" y="40"/>
                        <a:pt x="15" y="43"/>
                        <a:pt x="16" y="43"/>
                      </a:cubicBezTo>
                      <a:cubicBezTo>
                        <a:pt x="16" y="43"/>
                        <a:pt x="23" y="39"/>
                        <a:pt x="23" y="37"/>
                      </a:cubicBezTo>
                      <a:cubicBezTo>
                        <a:pt x="23" y="33"/>
                        <a:pt x="23" y="29"/>
                        <a:pt x="25" y="26"/>
                      </a:cubicBezTo>
                      <a:cubicBezTo>
                        <a:pt x="27" y="22"/>
                        <a:pt x="30" y="19"/>
                        <a:pt x="31" y="16"/>
                      </a:cubicBezTo>
                      <a:cubicBezTo>
                        <a:pt x="32" y="13"/>
                        <a:pt x="32" y="11"/>
                        <a:pt x="33" y="8"/>
                      </a:cubicBezTo>
                      <a:cubicBezTo>
                        <a:pt x="33" y="6"/>
                        <a:pt x="35" y="4"/>
                        <a:pt x="35" y="2"/>
                      </a:cubicBezTo>
                      <a:cubicBezTo>
                        <a:pt x="33" y="2"/>
                        <a:pt x="31" y="0"/>
                        <a:pt x="29" y="1"/>
                      </a:cubicBezTo>
                      <a:cubicBezTo>
                        <a:pt x="28" y="1"/>
                        <a:pt x="26" y="1"/>
                        <a:pt x="26" y="2"/>
                      </a:cubicBezTo>
                      <a:cubicBezTo>
                        <a:pt x="25" y="4"/>
                        <a:pt x="25" y="5"/>
                        <a:pt x="25" y="6"/>
                      </a:cubicBezTo>
                      <a:cubicBezTo>
                        <a:pt x="24" y="9"/>
                        <a:pt x="23" y="10"/>
                        <a:pt x="20" y="10"/>
                      </a:cubicBezTo>
                      <a:cubicBezTo>
                        <a:pt x="17" y="9"/>
                        <a:pt x="13" y="8"/>
                        <a:pt x="10" y="8"/>
                      </a:cubicBezTo>
                      <a:cubicBezTo>
                        <a:pt x="10" y="10"/>
                        <a:pt x="9" y="14"/>
                        <a:pt x="13" y="13"/>
                      </a:cubicBezTo>
                      <a:cubicBezTo>
                        <a:pt x="17" y="11"/>
                        <a:pt x="14" y="17"/>
                        <a:pt x="14" y="19"/>
                      </a:cubicBezTo>
                      <a:cubicBezTo>
                        <a:pt x="14" y="20"/>
                        <a:pt x="14" y="21"/>
                        <a:pt x="15" y="22"/>
                      </a:cubicBezTo>
                      <a:cubicBezTo>
                        <a:pt x="16" y="23"/>
                        <a:pt x="16" y="24"/>
                        <a:pt x="16" y="25"/>
                      </a:cubicBezTo>
                      <a:cubicBezTo>
                        <a:pt x="16" y="27"/>
                        <a:pt x="16" y="30"/>
                        <a:pt x="15" y="32"/>
                      </a:cubicBezTo>
                      <a:cubicBezTo>
                        <a:pt x="15" y="33"/>
                        <a:pt x="13" y="31"/>
                        <a:pt x="13" y="31"/>
                      </a:cubicBezTo>
                      <a:cubicBezTo>
                        <a:pt x="11" y="31"/>
                        <a:pt x="11" y="33"/>
                        <a:pt x="10" y="32"/>
                      </a:cubicBezTo>
                      <a:cubicBezTo>
                        <a:pt x="10" y="31"/>
                        <a:pt x="9" y="30"/>
                        <a:pt x="8" y="29"/>
                      </a:cubicBezTo>
                      <a:cubicBezTo>
                        <a:pt x="7" y="29"/>
                        <a:pt x="7" y="31"/>
                        <a:pt x="6" y="32"/>
                      </a:cubicBezTo>
                      <a:cubicBezTo>
                        <a:pt x="6" y="32"/>
                        <a:pt x="4" y="32"/>
                        <a:pt x="4" y="32"/>
                      </a:cubicBezTo>
                      <a:cubicBezTo>
                        <a:pt x="2" y="32"/>
                        <a:pt x="3" y="34"/>
                        <a:pt x="3" y="35"/>
                      </a:cubicBezTo>
                      <a:cubicBezTo>
                        <a:pt x="4" y="38"/>
                        <a:pt x="3" y="37"/>
                        <a:pt x="0" y="39"/>
                      </a:cubicBezTo>
                      <a:cubicBezTo>
                        <a:pt x="2" y="41"/>
                        <a:pt x="4" y="42"/>
                        <a:pt x="5" y="45"/>
                      </a:cubicBezTo>
                      <a:cubicBezTo>
                        <a:pt x="6" y="44"/>
                        <a:pt x="7" y="43"/>
                        <a:pt x="8" y="42"/>
                      </a:cubicBezTo>
                      <a:cubicBezTo>
                        <a:pt x="10" y="41"/>
                        <a:pt x="10" y="43"/>
                        <a:pt x="11" y="44"/>
                      </a:cubicBezTo>
                      <a:cubicBezTo>
                        <a:pt x="12" y="44"/>
                        <a:pt x="10" y="43"/>
                        <a:pt x="11" y="4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00" name="Freeform 742">
                  <a:extLst>
                    <a:ext uri="{FF2B5EF4-FFF2-40B4-BE49-F238E27FC236}">
                      <a16:creationId xmlns:a16="http://schemas.microsoft.com/office/drawing/2014/main" id="{AAA2E380-C1C3-D76A-01CE-C13981B42582}"/>
                    </a:ext>
                  </a:extLst>
                </p:cNvPr>
                <p:cNvSpPr>
                  <a:spLocks/>
                </p:cNvSpPr>
                <p:nvPr/>
              </p:nvSpPr>
              <p:spPr bwMode="auto">
                <a:xfrm>
                  <a:off x="12389209" y="7643512"/>
                  <a:ext cx="651689" cy="486798"/>
                </a:xfrm>
                <a:custGeom>
                  <a:avLst/>
                  <a:gdLst>
                    <a:gd name="T0" fmla="*/ 12 w 64"/>
                    <a:gd name="T1" fmla="*/ 37 h 45"/>
                    <a:gd name="T2" fmla="*/ 17 w 64"/>
                    <a:gd name="T3" fmla="*/ 37 h 45"/>
                    <a:gd name="T4" fmla="*/ 20 w 64"/>
                    <a:gd name="T5" fmla="*/ 38 h 45"/>
                    <a:gd name="T6" fmla="*/ 21 w 64"/>
                    <a:gd name="T7" fmla="*/ 33 h 45"/>
                    <a:gd name="T8" fmla="*/ 25 w 64"/>
                    <a:gd name="T9" fmla="*/ 30 h 45"/>
                    <a:gd name="T10" fmla="*/ 30 w 64"/>
                    <a:gd name="T11" fmla="*/ 33 h 45"/>
                    <a:gd name="T12" fmla="*/ 36 w 64"/>
                    <a:gd name="T13" fmla="*/ 34 h 45"/>
                    <a:gd name="T14" fmla="*/ 39 w 64"/>
                    <a:gd name="T15" fmla="*/ 34 h 45"/>
                    <a:gd name="T16" fmla="*/ 41 w 64"/>
                    <a:gd name="T17" fmla="*/ 30 h 45"/>
                    <a:gd name="T18" fmla="*/ 45 w 64"/>
                    <a:gd name="T19" fmla="*/ 31 h 45"/>
                    <a:gd name="T20" fmla="*/ 50 w 64"/>
                    <a:gd name="T21" fmla="*/ 31 h 45"/>
                    <a:gd name="T22" fmla="*/ 55 w 64"/>
                    <a:gd name="T23" fmla="*/ 29 h 45"/>
                    <a:gd name="T24" fmla="*/ 60 w 64"/>
                    <a:gd name="T25" fmla="*/ 30 h 45"/>
                    <a:gd name="T26" fmla="*/ 58 w 64"/>
                    <a:gd name="T27" fmla="*/ 24 h 45"/>
                    <a:gd name="T28" fmla="*/ 55 w 64"/>
                    <a:gd name="T29" fmla="*/ 20 h 45"/>
                    <a:gd name="T30" fmla="*/ 51 w 64"/>
                    <a:gd name="T31" fmla="*/ 16 h 45"/>
                    <a:gd name="T32" fmla="*/ 47 w 64"/>
                    <a:gd name="T33" fmla="*/ 13 h 45"/>
                    <a:gd name="T34" fmla="*/ 46 w 64"/>
                    <a:gd name="T35" fmla="*/ 12 h 45"/>
                    <a:gd name="T36" fmla="*/ 44 w 64"/>
                    <a:gd name="T37" fmla="*/ 12 h 45"/>
                    <a:gd name="T38" fmla="*/ 44 w 64"/>
                    <a:gd name="T39" fmla="*/ 6 h 45"/>
                    <a:gd name="T40" fmla="*/ 41 w 64"/>
                    <a:gd name="T41" fmla="*/ 1 h 45"/>
                    <a:gd name="T42" fmla="*/ 41 w 64"/>
                    <a:gd name="T43" fmla="*/ 0 h 45"/>
                    <a:gd name="T44" fmla="*/ 38 w 64"/>
                    <a:gd name="T45" fmla="*/ 0 h 45"/>
                    <a:gd name="T46" fmla="*/ 35 w 64"/>
                    <a:gd name="T47" fmla="*/ 3 h 45"/>
                    <a:gd name="T48" fmla="*/ 26 w 64"/>
                    <a:gd name="T49" fmla="*/ 10 h 45"/>
                    <a:gd name="T50" fmla="*/ 22 w 64"/>
                    <a:gd name="T51" fmla="*/ 11 h 45"/>
                    <a:gd name="T52" fmla="*/ 19 w 64"/>
                    <a:gd name="T53" fmla="*/ 15 h 45"/>
                    <a:gd name="T54" fmla="*/ 13 w 64"/>
                    <a:gd name="T55" fmla="*/ 17 h 45"/>
                    <a:gd name="T56" fmla="*/ 9 w 64"/>
                    <a:gd name="T57" fmla="*/ 17 h 45"/>
                    <a:gd name="T58" fmla="*/ 6 w 64"/>
                    <a:gd name="T59" fmla="*/ 18 h 45"/>
                    <a:gd name="T60" fmla="*/ 3 w 64"/>
                    <a:gd name="T61" fmla="*/ 23 h 45"/>
                    <a:gd name="T62" fmla="*/ 4 w 64"/>
                    <a:gd name="T63" fmla="*/ 34 h 45"/>
                    <a:gd name="T64" fmla="*/ 6 w 64"/>
                    <a:gd name="T65" fmla="*/ 39 h 45"/>
                    <a:gd name="T66" fmla="*/ 9 w 64"/>
                    <a:gd name="T67" fmla="*/ 45 h 45"/>
                    <a:gd name="T68" fmla="*/ 12 w 64"/>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5">
                      <a:moveTo>
                        <a:pt x="12" y="37"/>
                      </a:moveTo>
                      <a:cubicBezTo>
                        <a:pt x="13" y="37"/>
                        <a:pt x="16" y="36"/>
                        <a:pt x="17" y="37"/>
                      </a:cubicBezTo>
                      <a:cubicBezTo>
                        <a:pt x="17" y="38"/>
                        <a:pt x="20" y="38"/>
                        <a:pt x="20" y="38"/>
                      </a:cubicBezTo>
                      <a:cubicBezTo>
                        <a:pt x="21" y="36"/>
                        <a:pt x="20" y="34"/>
                        <a:pt x="21" y="33"/>
                      </a:cubicBezTo>
                      <a:cubicBezTo>
                        <a:pt x="21" y="32"/>
                        <a:pt x="23" y="29"/>
                        <a:pt x="25" y="30"/>
                      </a:cubicBezTo>
                      <a:cubicBezTo>
                        <a:pt x="27" y="30"/>
                        <a:pt x="28" y="32"/>
                        <a:pt x="30" y="33"/>
                      </a:cubicBezTo>
                      <a:cubicBezTo>
                        <a:pt x="32" y="34"/>
                        <a:pt x="34" y="34"/>
                        <a:pt x="36" y="34"/>
                      </a:cubicBezTo>
                      <a:cubicBezTo>
                        <a:pt x="37" y="34"/>
                        <a:pt x="39" y="35"/>
                        <a:pt x="39" y="34"/>
                      </a:cubicBezTo>
                      <a:cubicBezTo>
                        <a:pt x="40" y="33"/>
                        <a:pt x="40" y="29"/>
                        <a:pt x="41" y="30"/>
                      </a:cubicBezTo>
                      <a:cubicBezTo>
                        <a:pt x="43" y="31"/>
                        <a:pt x="43" y="31"/>
                        <a:pt x="45" y="31"/>
                      </a:cubicBezTo>
                      <a:cubicBezTo>
                        <a:pt x="47" y="30"/>
                        <a:pt x="48" y="31"/>
                        <a:pt x="50" y="31"/>
                      </a:cubicBezTo>
                      <a:cubicBezTo>
                        <a:pt x="52" y="31"/>
                        <a:pt x="53" y="28"/>
                        <a:pt x="55" y="29"/>
                      </a:cubicBezTo>
                      <a:cubicBezTo>
                        <a:pt x="56" y="29"/>
                        <a:pt x="58" y="31"/>
                        <a:pt x="60" y="30"/>
                      </a:cubicBezTo>
                      <a:cubicBezTo>
                        <a:pt x="64" y="28"/>
                        <a:pt x="59" y="26"/>
                        <a:pt x="58" y="24"/>
                      </a:cubicBezTo>
                      <a:cubicBezTo>
                        <a:pt x="57" y="22"/>
                        <a:pt x="57" y="21"/>
                        <a:pt x="55" y="20"/>
                      </a:cubicBezTo>
                      <a:cubicBezTo>
                        <a:pt x="53" y="19"/>
                        <a:pt x="52" y="18"/>
                        <a:pt x="51" y="16"/>
                      </a:cubicBezTo>
                      <a:cubicBezTo>
                        <a:pt x="51" y="14"/>
                        <a:pt x="49" y="14"/>
                        <a:pt x="47" y="13"/>
                      </a:cubicBezTo>
                      <a:cubicBezTo>
                        <a:pt x="47" y="13"/>
                        <a:pt x="47" y="12"/>
                        <a:pt x="46" y="12"/>
                      </a:cubicBezTo>
                      <a:cubicBezTo>
                        <a:pt x="46" y="12"/>
                        <a:pt x="44" y="12"/>
                        <a:pt x="44" y="12"/>
                      </a:cubicBezTo>
                      <a:cubicBezTo>
                        <a:pt x="43" y="11"/>
                        <a:pt x="44" y="7"/>
                        <a:pt x="44" y="6"/>
                      </a:cubicBezTo>
                      <a:cubicBezTo>
                        <a:pt x="44" y="4"/>
                        <a:pt x="42" y="3"/>
                        <a:pt x="41" y="1"/>
                      </a:cubicBezTo>
                      <a:cubicBezTo>
                        <a:pt x="41" y="1"/>
                        <a:pt x="41" y="0"/>
                        <a:pt x="41" y="0"/>
                      </a:cubicBezTo>
                      <a:cubicBezTo>
                        <a:pt x="40" y="0"/>
                        <a:pt x="39" y="0"/>
                        <a:pt x="38" y="0"/>
                      </a:cubicBezTo>
                      <a:cubicBezTo>
                        <a:pt x="36" y="1"/>
                        <a:pt x="36" y="1"/>
                        <a:pt x="35" y="3"/>
                      </a:cubicBezTo>
                      <a:cubicBezTo>
                        <a:pt x="35" y="6"/>
                        <a:pt x="28" y="10"/>
                        <a:pt x="26" y="10"/>
                      </a:cubicBezTo>
                      <a:cubicBezTo>
                        <a:pt x="25" y="10"/>
                        <a:pt x="21" y="10"/>
                        <a:pt x="22" y="11"/>
                      </a:cubicBezTo>
                      <a:cubicBezTo>
                        <a:pt x="23" y="13"/>
                        <a:pt x="20" y="15"/>
                        <a:pt x="19" y="15"/>
                      </a:cubicBezTo>
                      <a:cubicBezTo>
                        <a:pt x="17" y="16"/>
                        <a:pt x="15" y="17"/>
                        <a:pt x="13" y="17"/>
                      </a:cubicBezTo>
                      <a:cubicBezTo>
                        <a:pt x="11" y="18"/>
                        <a:pt x="11" y="16"/>
                        <a:pt x="9" y="17"/>
                      </a:cubicBezTo>
                      <a:cubicBezTo>
                        <a:pt x="7" y="18"/>
                        <a:pt x="6" y="17"/>
                        <a:pt x="6" y="18"/>
                      </a:cubicBezTo>
                      <a:cubicBezTo>
                        <a:pt x="5" y="20"/>
                        <a:pt x="4" y="22"/>
                        <a:pt x="3" y="23"/>
                      </a:cubicBezTo>
                      <a:cubicBezTo>
                        <a:pt x="0" y="27"/>
                        <a:pt x="2" y="30"/>
                        <a:pt x="4" y="34"/>
                      </a:cubicBezTo>
                      <a:cubicBezTo>
                        <a:pt x="5" y="36"/>
                        <a:pt x="5" y="37"/>
                        <a:pt x="6" y="39"/>
                      </a:cubicBezTo>
                      <a:cubicBezTo>
                        <a:pt x="8" y="41"/>
                        <a:pt x="9" y="42"/>
                        <a:pt x="9" y="45"/>
                      </a:cubicBezTo>
                      <a:cubicBezTo>
                        <a:pt x="9" y="44"/>
                        <a:pt x="10" y="37"/>
                        <a:pt x="12" y="3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01" name="Freeform 743">
                  <a:extLst>
                    <a:ext uri="{FF2B5EF4-FFF2-40B4-BE49-F238E27FC236}">
                      <a16:creationId xmlns:a16="http://schemas.microsoft.com/office/drawing/2014/main" id="{69C5F717-1A68-9096-0EC0-14DE09D22BD6}"/>
                    </a:ext>
                  </a:extLst>
                </p:cNvPr>
                <p:cNvSpPr>
                  <a:spLocks/>
                </p:cNvSpPr>
                <p:nvPr/>
              </p:nvSpPr>
              <p:spPr bwMode="auto">
                <a:xfrm>
                  <a:off x="11664335" y="6950195"/>
                  <a:ext cx="1195346" cy="888775"/>
                </a:xfrm>
                <a:custGeom>
                  <a:avLst/>
                  <a:gdLst>
                    <a:gd name="T0" fmla="*/ 83 w 117"/>
                    <a:gd name="T1" fmla="*/ 82 h 82"/>
                    <a:gd name="T2" fmla="*/ 93 w 117"/>
                    <a:gd name="T3" fmla="*/ 76 h 82"/>
                    <a:gd name="T4" fmla="*/ 105 w 117"/>
                    <a:gd name="T5" fmla="*/ 68 h 82"/>
                    <a:gd name="T6" fmla="*/ 112 w 117"/>
                    <a:gd name="T7" fmla="*/ 64 h 82"/>
                    <a:gd name="T8" fmla="*/ 107 w 117"/>
                    <a:gd name="T9" fmla="*/ 55 h 82"/>
                    <a:gd name="T10" fmla="*/ 110 w 117"/>
                    <a:gd name="T11" fmla="*/ 46 h 82"/>
                    <a:gd name="T12" fmla="*/ 114 w 117"/>
                    <a:gd name="T13" fmla="*/ 40 h 82"/>
                    <a:gd name="T14" fmla="*/ 117 w 117"/>
                    <a:gd name="T15" fmla="*/ 21 h 82"/>
                    <a:gd name="T16" fmla="*/ 81 w 117"/>
                    <a:gd name="T17" fmla="*/ 1 h 82"/>
                    <a:gd name="T18" fmla="*/ 75 w 117"/>
                    <a:gd name="T19" fmla="*/ 2 h 82"/>
                    <a:gd name="T20" fmla="*/ 67 w 117"/>
                    <a:gd name="T21" fmla="*/ 2 h 82"/>
                    <a:gd name="T22" fmla="*/ 59 w 117"/>
                    <a:gd name="T23" fmla="*/ 1 h 82"/>
                    <a:gd name="T24" fmla="*/ 29 w 117"/>
                    <a:gd name="T25" fmla="*/ 21 h 82"/>
                    <a:gd name="T26" fmla="*/ 22 w 117"/>
                    <a:gd name="T27" fmla="*/ 25 h 82"/>
                    <a:gd name="T28" fmla="*/ 19 w 117"/>
                    <a:gd name="T29" fmla="*/ 42 h 82"/>
                    <a:gd name="T30" fmla="*/ 8 w 117"/>
                    <a:gd name="T31" fmla="*/ 43 h 82"/>
                    <a:gd name="T32" fmla="*/ 5 w 117"/>
                    <a:gd name="T33" fmla="*/ 51 h 82"/>
                    <a:gd name="T34" fmla="*/ 11 w 117"/>
                    <a:gd name="T35" fmla="*/ 56 h 82"/>
                    <a:gd name="T36" fmla="*/ 19 w 117"/>
                    <a:gd name="T37" fmla="*/ 62 h 82"/>
                    <a:gd name="T38" fmla="*/ 21 w 117"/>
                    <a:gd name="T39" fmla="*/ 55 h 82"/>
                    <a:gd name="T40" fmla="*/ 28 w 117"/>
                    <a:gd name="T41" fmla="*/ 50 h 82"/>
                    <a:gd name="T42" fmla="*/ 35 w 117"/>
                    <a:gd name="T43" fmla="*/ 53 h 82"/>
                    <a:gd name="T44" fmla="*/ 46 w 117"/>
                    <a:gd name="T45" fmla="*/ 55 h 82"/>
                    <a:gd name="T46" fmla="*/ 64 w 117"/>
                    <a:gd name="T47" fmla="*/ 53 h 82"/>
                    <a:gd name="T48" fmla="*/ 68 w 117"/>
                    <a:gd name="T49" fmla="*/ 47 h 82"/>
                    <a:gd name="T50" fmla="*/ 77 w 117"/>
                    <a:gd name="T51" fmla="*/ 31 h 82"/>
                    <a:gd name="T52" fmla="*/ 79 w 117"/>
                    <a:gd name="T53" fmla="*/ 16 h 82"/>
                    <a:gd name="T54" fmla="*/ 75 w 117"/>
                    <a:gd name="T55" fmla="*/ 2 h 82"/>
                    <a:gd name="T56" fmla="*/ 78 w 117"/>
                    <a:gd name="T57" fmla="*/ 16 h 82"/>
                    <a:gd name="T58" fmla="*/ 77 w 117"/>
                    <a:gd name="T59" fmla="*/ 35 h 82"/>
                    <a:gd name="T60" fmla="*/ 68 w 117"/>
                    <a:gd name="T61" fmla="*/ 46 h 82"/>
                    <a:gd name="T62" fmla="*/ 72 w 117"/>
                    <a:gd name="T63" fmla="*/ 55 h 82"/>
                    <a:gd name="T64" fmla="*/ 75 w 117"/>
                    <a:gd name="T65" fmla="*/ 65 h 82"/>
                    <a:gd name="T66" fmla="*/ 72 w 117"/>
                    <a:gd name="T67" fmla="*/ 74 h 82"/>
                    <a:gd name="T68" fmla="*/ 77 w 117"/>
                    <a:gd name="T69" fmla="*/ 81 h 82"/>
                    <a:gd name="T70" fmla="*/ 80 w 117"/>
                    <a:gd name="T7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82">
                      <a:moveTo>
                        <a:pt x="80" y="81"/>
                      </a:moveTo>
                      <a:cubicBezTo>
                        <a:pt x="81" y="80"/>
                        <a:pt x="82" y="82"/>
                        <a:pt x="83" y="82"/>
                      </a:cubicBezTo>
                      <a:cubicBezTo>
                        <a:pt x="85" y="81"/>
                        <a:pt x="87" y="80"/>
                        <a:pt x="89" y="79"/>
                      </a:cubicBezTo>
                      <a:cubicBezTo>
                        <a:pt x="90" y="79"/>
                        <a:pt x="93" y="78"/>
                        <a:pt x="93" y="76"/>
                      </a:cubicBezTo>
                      <a:cubicBezTo>
                        <a:pt x="93" y="74"/>
                        <a:pt x="94" y="75"/>
                        <a:pt x="96" y="74"/>
                      </a:cubicBezTo>
                      <a:cubicBezTo>
                        <a:pt x="99" y="74"/>
                        <a:pt x="103" y="71"/>
                        <a:pt x="105" y="68"/>
                      </a:cubicBezTo>
                      <a:cubicBezTo>
                        <a:pt x="106" y="67"/>
                        <a:pt x="106" y="66"/>
                        <a:pt x="107" y="65"/>
                      </a:cubicBezTo>
                      <a:cubicBezTo>
                        <a:pt x="108" y="64"/>
                        <a:pt x="110" y="64"/>
                        <a:pt x="112" y="64"/>
                      </a:cubicBezTo>
                      <a:cubicBezTo>
                        <a:pt x="112" y="62"/>
                        <a:pt x="110" y="61"/>
                        <a:pt x="109" y="59"/>
                      </a:cubicBezTo>
                      <a:cubicBezTo>
                        <a:pt x="109" y="58"/>
                        <a:pt x="110" y="55"/>
                        <a:pt x="107" y="55"/>
                      </a:cubicBezTo>
                      <a:cubicBezTo>
                        <a:pt x="106" y="55"/>
                        <a:pt x="109" y="53"/>
                        <a:pt x="108" y="52"/>
                      </a:cubicBezTo>
                      <a:cubicBezTo>
                        <a:pt x="108" y="49"/>
                        <a:pt x="109" y="48"/>
                        <a:pt x="110" y="46"/>
                      </a:cubicBezTo>
                      <a:cubicBezTo>
                        <a:pt x="110" y="44"/>
                        <a:pt x="112" y="44"/>
                        <a:pt x="112" y="42"/>
                      </a:cubicBezTo>
                      <a:cubicBezTo>
                        <a:pt x="112" y="41"/>
                        <a:pt x="113" y="40"/>
                        <a:pt x="114" y="40"/>
                      </a:cubicBezTo>
                      <a:cubicBezTo>
                        <a:pt x="117" y="40"/>
                        <a:pt x="117" y="40"/>
                        <a:pt x="117" y="38"/>
                      </a:cubicBezTo>
                      <a:cubicBezTo>
                        <a:pt x="117" y="32"/>
                        <a:pt x="117" y="27"/>
                        <a:pt x="117" y="21"/>
                      </a:cubicBezTo>
                      <a:cubicBezTo>
                        <a:pt x="117" y="19"/>
                        <a:pt x="113" y="18"/>
                        <a:pt x="111" y="17"/>
                      </a:cubicBezTo>
                      <a:cubicBezTo>
                        <a:pt x="101" y="12"/>
                        <a:pt x="91" y="6"/>
                        <a:pt x="81" y="1"/>
                      </a:cubicBezTo>
                      <a:cubicBezTo>
                        <a:pt x="80" y="1"/>
                        <a:pt x="80" y="0"/>
                        <a:pt x="79" y="0"/>
                      </a:cubicBezTo>
                      <a:cubicBezTo>
                        <a:pt x="78" y="1"/>
                        <a:pt x="76" y="2"/>
                        <a:pt x="75" y="2"/>
                      </a:cubicBezTo>
                      <a:cubicBezTo>
                        <a:pt x="74" y="3"/>
                        <a:pt x="72" y="5"/>
                        <a:pt x="71" y="5"/>
                      </a:cubicBezTo>
                      <a:cubicBezTo>
                        <a:pt x="70" y="5"/>
                        <a:pt x="69" y="3"/>
                        <a:pt x="67" y="2"/>
                      </a:cubicBezTo>
                      <a:cubicBezTo>
                        <a:pt x="66" y="1"/>
                        <a:pt x="65" y="1"/>
                        <a:pt x="64" y="1"/>
                      </a:cubicBezTo>
                      <a:cubicBezTo>
                        <a:pt x="62" y="0"/>
                        <a:pt x="61" y="0"/>
                        <a:pt x="59" y="1"/>
                      </a:cubicBezTo>
                      <a:cubicBezTo>
                        <a:pt x="52" y="5"/>
                        <a:pt x="45" y="10"/>
                        <a:pt x="38" y="14"/>
                      </a:cubicBezTo>
                      <a:cubicBezTo>
                        <a:pt x="35" y="16"/>
                        <a:pt x="32" y="18"/>
                        <a:pt x="29" y="21"/>
                      </a:cubicBezTo>
                      <a:cubicBezTo>
                        <a:pt x="28" y="22"/>
                        <a:pt x="27" y="22"/>
                        <a:pt x="26" y="22"/>
                      </a:cubicBezTo>
                      <a:cubicBezTo>
                        <a:pt x="23" y="22"/>
                        <a:pt x="22" y="22"/>
                        <a:pt x="22" y="25"/>
                      </a:cubicBezTo>
                      <a:cubicBezTo>
                        <a:pt x="22" y="28"/>
                        <a:pt x="22" y="31"/>
                        <a:pt x="22" y="34"/>
                      </a:cubicBezTo>
                      <a:cubicBezTo>
                        <a:pt x="22" y="37"/>
                        <a:pt x="21" y="40"/>
                        <a:pt x="19" y="42"/>
                      </a:cubicBezTo>
                      <a:cubicBezTo>
                        <a:pt x="18" y="43"/>
                        <a:pt x="15" y="43"/>
                        <a:pt x="14" y="43"/>
                      </a:cubicBezTo>
                      <a:cubicBezTo>
                        <a:pt x="12" y="43"/>
                        <a:pt x="10" y="43"/>
                        <a:pt x="8" y="43"/>
                      </a:cubicBezTo>
                      <a:cubicBezTo>
                        <a:pt x="6" y="43"/>
                        <a:pt x="4" y="44"/>
                        <a:pt x="2" y="44"/>
                      </a:cubicBezTo>
                      <a:cubicBezTo>
                        <a:pt x="0" y="44"/>
                        <a:pt x="5" y="51"/>
                        <a:pt x="5" y="51"/>
                      </a:cubicBezTo>
                      <a:cubicBezTo>
                        <a:pt x="6" y="54"/>
                        <a:pt x="7" y="56"/>
                        <a:pt x="10" y="57"/>
                      </a:cubicBezTo>
                      <a:cubicBezTo>
                        <a:pt x="10" y="57"/>
                        <a:pt x="11" y="56"/>
                        <a:pt x="11" y="56"/>
                      </a:cubicBezTo>
                      <a:cubicBezTo>
                        <a:pt x="12" y="57"/>
                        <a:pt x="12" y="60"/>
                        <a:pt x="14" y="58"/>
                      </a:cubicBezTo>
                      <a:cubicBezTo>
                        <a:pt x="16" y="56"/>
                        <a:pt x="18" y="61"/>
                        <a:pt x="19" y="62"/>
                      </a:cubicBezTo>
                      <a:cubicBezTo>
                        <a:pt x="19" y="61"/>
                        <a:pt x="20" y="59"/>
                        <a:pt x="20" y="58"/>
                      </a:cubicBezTo>
                      <a:cubicBezTo>
                        <a:pt x="20" y="57"/>
                        <a:pt x="21" y="56"/>
                        <a:pt x="21" y="55"/>
                      </a:cubicBezTo>
                      <a:cubicBezTo>
                        <a:pt x="22" y="52"/>
                        <a:pt x="22" y="52"/>
                        <a:pt x="25" y="51"/>
                      </a:cubicBezTo>
                      <a:cubicBezTo>
                        <a:pt x="26" y="50"/>
                        <a:pt x="27" y="50"/>
                        <a:pt x="28" y="50"/>
                      </a:cubicBezTo>
                      <a:cubicBezTo>
                        <a:pt x="29" y="49"/>
                        <a:pt x="30" y="51"/>
                        <a:pt x="31" y="51"/>
                      </a:cubicBezTo>
                      <a:cubicBezTo>
                        <a:pt x="33" y="51"/>
                        <a:pt x="34" y="52"/>
                        <a:pt x="35" y="53"/>
                      </a:cubicBezTo>
                      <a:cubicBezTo>
                        <a:pt x="36" y="54"/>
                        <a:pt x="37" y="54"/>
                        <a:pt x="39" y="54"/>
                      </a:cubicBezTo>
                      <a:cubicBezTo>
                        <a:pt x="42" y="52"/>
                        <a:pt x="43" y="55"/>
                        <a:pt x="46" y="55"/>
                      </a:cubicBezTo>
                      <a:cubicBezTo>
                        <a:pt x="49" y="55"/>
                        <a:pt x="52" y="53"/>
                        <a:pt x="55" y="53"/>
                      </a:cubicBezTo>
                      <a:cubicBezTo>
                        <a:pt x="57" y="53"/>
                        <a:pt x="61" y="54"/>
                        <a:pt x="64" y="53"/>
                      </a:cubicBezTo>
                      <a:cubicBezTo>
                        <a:pt x="65" y="53"/>
                        <a:pt x="66" y="52"/>
                        <a:pt x="67" y="51"/>
                      </a:cubicBezTo>
                      <a:cubicBezTo>
                        <a:pt x="69" y="50"/>
                        <a:pt x="68" y="49"/>
                        <a:pt x="68" y="47"/>
                      </a:cubicBezTo>
                      <a:cubicBezTo>
                        <a:pt x="68" y="42"/>
                        <a:pt x="73" y="39"/>
                        <a:pt x="77" y="35"/>
                      </a:cubicBezTo>
                      <a:cubicBezTo>
                        <a:pt x="78" y="34"/>
                        <a:pt x="77" y="32"/>
                        <a:pt x="77" y="31"/>
                      </a:cubicBezTo>
                      <a:cubicBezTo>
                        <a:pt x="77" y="28"/>
                        <a:pt x="77" y="26"/>
                        <a:pt x="77" y="23"/>
                      </a:cubicBezTo>
                      <a:cubicBezTo>
                        <a:pt x="78" y="21"/>
                        <a:pt x="79" y="18"/>
                        <a:pt x="79" y="16"/>
                      </a:cubicBezTo>
                      <a:cubicBezTo>
                        <a:pt x="78" y="14"/>
                        <a:pt x="77" y="12"/>
                        <a:pt x="76" y="11"/>
                      </a:cubicBezTo>
                      <a:cubicBezTo>
                        <a:pt x="74" y="8"/>
                        <a:pt x="75" y="5"/>
                        <a:pt x="75" y="2"/>
                      </a:cubicBezTo>
                      <a:cubicBezTo>
                        <a:pt x="75" y="5"/>
                        <a:pt x="75" y="7"/>
                        <a:pt x="75" y="9"/>
                      </a:cubicBezTo>
                      <a:cubicBezTo>
                        <a:pt x="75" y="11"/>
                        <a:pt x="78" y="14"/>
                        <a:pt x="78" y="16"/>
                      </a:cubicBezTo>
                      <a:cubicBezTo>
                        <a:pt x="79" y="19"/>
                        <a:pt x="77" y="23"/>
                        <a:pt x="77" y="26"/>
                      </a:cubicBezTo>
                      <a:cubicBezTo>
                        <a:pt x="77" y="28"/>
                        <a:pt x="78" y="32"/>
                        <a:pt x="77" y="35"/>
                      </a:cubicBezTo>
                      <a:cubicBezTo>
                        <a:pt x="76" y="37"/>
                        <a:pt x="72" y="39"/>
                        <a:pt x="71" y="41"/>
                      </a:cubicBezTo>
                      <a:cubicBezTo>
                        <a:pt x="69" y="42"/>
                        <a:pt x="68" y="44"/>
                        <a:pt x="68" y="46"/>
                      </a:cubicBezTo>
                      <a:cubicBezTo>
                        <a:pt x="67" y="49"/>
                        <a:pt x="69" y="50"/>
                        <a:pt x="70" y="53"/>
                      </a:cubicBezTo>
                      <a:cubicBezTo>
                        <a:pt x="70" y="54"/>
                        <a:pt x="71" y="54"/>
                        <a:pt x="72" y="55"/>
                      </a:cubicBezTo>
                      <a:cubicBezTo>
                        <a:pt x="74" y="56"/>
                        <a:pt x="75" y="57"/>
                        <a:pt x="75" y="59"/>
                      </a:cubicBezTo>
                      <a:cubicBezTo>
                        <a:pt x="75" y="61"/>
                        <a:pt x="75" y="63"/>
                        <a:pt x="75" y="65"/>
                      </a:cubicBezTo>
                      <a:cubicBezTo>
                        <a:pt x="75" y="66"/>
                        <a:pt x="76" y="68"/>
                        <a:pt x="77" y="70"/>
                      </a:cubicBezTo>
                      <a:cubicBezTo>
                        <a:pt x="74" y="70"/>
                        <a:pt x="67" y="70"/>
                        <a:pt x="72" y="74"/>
                      </a:cubicBezTo>
                      <a:cubicBezTo>
                        <a:pt x="74" y="75"/>
                        <a:pt x="75" y="76"/>
                        <a:pt x="76" y="78"/>
                      </a:cubicBezTo>
                      <a:cubicBezTo>
                        <a:pt x="76" y="79"/>
                        <a:pt x="77" y="80"/>
                        <a:pt x="77" y="81"/>
                      </a:cubicBezTo>
                      <a:cubicBezTo>
                        <a:pt x="77" y="82"/>
                        <a:pt x="80" y="81"/>
                        <a:pt x="80" y="81"/>
                      </a:cubicBezTo>
                      <a:cubicBezTo>
                        <a:pt x="82" y="80"/>
                        <a:pt x="80" y="81"/>
                        <a:pt x="80" y="8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02" name="Freeform 744">
                  <a:extLst>
                    <a:ext uri="{FF2B5EF4-FFF2-40B4-BE49-F238E27FC236}">
                      <a16:creationId xmlns:a16="http://schemas.microsoft.com/office/drawing/2014/main" id="{65603951-C604-F772-2DEE-7F9FA198A523}"/>
                    </a:ext>
                  </a:extLst>
                </p:cNvPr>
                <p:cNvSpPr>
                  <a:spLocks/>
                </p:cNvSpPr>
                <p:nvPr/>
              </p:nvSpPr>
              <p:spPr bwMode="auto">
                <a:xfrm>
                  <a:off x="12744674" y="6972323"/>
                  <a:ext cx="839878" cy="1095295"/>
                </a:xfrm>
                <a:custGeom>
                  <a:avLst/>
                  <a:gdLst>
                    <a:gd name="T0" fmla="*/ 6 w 82"/>
                    <a:gd name="T1" fmla="*/ 39 h 101"/>
                    <a:gd name="T2" fmla="*/ 6 w 82"/>
                    <a:gd name="T3" fmla="*/ 41 h 101"/>
                    <a:gd name="T4" fmla="*/ 4 w 82"/>
                    <a:gd name="T5" fmla="*/ 43 h 101"/>
                    <a:gd name="T6" fmla="*/ 2 w 82"/>
                    <a:gd name="T7" fmla="*/ 49 h 101"/>
                    <a:gd name="T8" fmla="*/ 2 w 82"/>
                    <a:gd name="T9" fmla="*/ 51 h 101"/>
                    <a:gd name="T10" fmla="*/ 1 w 82"/>
                    <a:gd name="T11" fmla="*/ 53 h 101"/>
                    <a:gd name="T12" fmla="*/ 4 w 82"/>
                    <a:gd name="T13" fmla="*/ 58 h 101"/>
                    <a:gd name="T14" fmla="*/ 6 w 82"/>
                    <a:gd name="T15" fmla="*/ 60 h 101"/>
                    <a:gd name="T16" fmla="*/ 6 w 82"/>
                    <a:gd name="T17" fmla="*/ 63 h 101"/>
                    <a:gd name="T18" fmla="*/ 9 w 82"/>
                    <a:gd name="T19" fmla="*/ 68 h 101"/>
                    <a:gd name="T20" fmla="*/ 9 w 82"/>
                    <a:gd name="T21" fmla="*/ 74 h 101"/>
                    <a:gd name="T22" fmla="*/ 15 w 82"/>
                    <a:gd name="T23" fmla="*/ 76 h 101"/>
                    <a:gd name="T24" fmla="*/ 18 w 82"/>
                    <a:gd name="T25" fmla="*/ 81 h 101"/>
                    <a:gd name="T26" fmla="*/ 22 w 82"/>
                    <a:gd name="T27" fmla="*/ 84 h 101"/>
                    <a:gd name="T28" fmla="*/ 26 w 82"/>
                    <a:gd name="T29" fmla="*/ 88 h 101"/>
                    <a:gd name="T30" fmla="*/ 26 w 82"/>
                    <a:gd name="T31" fmla="*/ 91 h 101"/>
                    <a:gd name="T32" fmla="*/ 28 w 82"/>
                    <a:gd name="T33" fmla="*/ 92 h 101"/>
                    <a:gd name="T34" fmla="*/ 32 w 82"/>
                    <a:gd name="T35" fmla="*/ 96 h 101"/>
                    <a:gd name="T36" fmla="*/ 35 w 82"/>
                    <a:gd name="T37" fmla="*/ 95 h 101"/>
                    <a:gd name="T38" fmla="*/ 39 w 82"/>
                    <a:gd name="T39" fmla="*/ 94 h 101"/>
                    <a:gd name="T40" fmla="*/ 44 w 82"/>
                    <a:gd name="T41" fmla="*/ 100 h 101"/>
                    <a:gd name="T42" fmla="*/ 51 w 82"/>
                    <a:gd name="T43" fmla="*/ 100 h 101"/>
                    <a:gd name="T44" fmla="*/ 55 w 82"/>
                    <a:gd name="T45" fmla="*/ 98 h 101"/>
                    <a:gd name="T46" fmla="*/ 59 w 82"/>
                    <a:gd name="T47" fmla="*/ 97 h 101"/>
                    <a:gd name="T48" fmla="*/ 69 w 82"/>
                    <a:gd name="T49" fmla="*/ 94 h 101"/>
                    <a:gd name="T50" fmla="*/ 69 w 82"/>
                    <a:gd name="T51" fmla="*/ 91 h 101"/>
                    <a:gd name="T52" fmla="*/ 66 w 82"/>
                    <a:gd name="T53" fmla="*/ 90 h 101"/>
                    <a:gd name="T54" fmla="*/ 61 w 82"/>
                    <a:gd name="T55" fmla="*/ 83 h 101"/>
                    <a:gd name="T56" fmla="*/ 59 w 82"/>
                    <a:gd name="T57" fmla="*/ 80 h 101"/>
                    <a:gd name="T58" fmla="*/ 56 w 82"/>
                    <a:gd name="T59" fmla="*/ 78 h 101"/>
                    <a:gd name="T60" fmla="*/ 59 w 82"/>
                    <a:gd name="T61" fmla="*/ 75 h 101"/>
                    <a:gd name="T62" fmla="*/ 61 w 82"/>
                    <a:gd name="T63" fmla="*/ 67 h 101"/>
                    <a:gd name="T64" fmla="*/ 62 w 82"/>
                    <a:gd name="T65" fmla="*/ 64 h 101"/>
                    <a:gd name="T66" fmla="*/ 65 w 82"/>
                    <a:gd name="T67" fmla="*/ 62 h 101"/>
                    <a:gd name="T68" fmla="*/ 65 w 82"/>
                    <a:gd name="T69" fmla="*/ 58 h 101"/>
                    <a:gd name="T70" fmla="*/ 67 w 82"/>
                    <a:gd name="T71" fmla="*/ 55 h 101"/>
                    <a:gd name="T72" fmla="*/ 71 w 82"/>
                    <a:gd name="T73" fmla="*/ 52 h 101"/>
                    <a:gd name="T74" fmla="*/ 72 w 82"/>
                    <a:gd name="T75" fmla="*/ 45 h 101"/>
                    <a:gd name="T76" fmla="*/ 72 w 82"/>
                    <a:gd name="T77" fmla="*/ 42 h 101"/>
                    <a:gd name="T78" fmla="*/ 74 w 82"/>
                    <a:gd name="T79" fmla="*/ 37 h 101"/>
                    <a:gd name="T80" fmla="*/ 79 w 82"/>
                    <a:gd name="T81" fmla="*/ 29 h 101"/>
                    <a:gd name="T82" fmla="*/ 82 w 82"/>
                    <a:gd name="T83" fmla="*/ 27 h 101"/>
                    <a:gd name="T84" fmla="*/ 79 w 82"/>
                    <a:gd name="T85" fmla="*/ 23 h 101"/>
                    <a:gd name="T86" fmla="*/ 76 w 82"/>
                    <a:gd name="T87" fmla="*/ 17 h 101"/>
                    <a:gd name="T88" fmla="*/ 76 w 82"/>
                    <a:gd name="T89" fmla="*/ 11 h 101"/>
                    <a:gd name="T90" fmla="*/ 75 w 82"/>
                    <a:gd name="T91" fmla="*/ 9 h 101"/>
                    <a:gd name="T92" fmla="*/ 74 w 82"/>
                    <a:gd name="T93" fmla="*/ 5 h 101"/>
                    <a:gd name="T94" fmla="*/ 68 w 82"/>
                    <a:gd name="T95" fmla="*/ 0 h 101"/>
                    <a:gd name="T96" fmla="*/ 64 w 82"/>
                    <a:gd name="T97" fmla="*/ 2 h 101"/>
                    <a:gd name="T98" fmla="*/ 60 w 82"/>
                    <a:gd name="T99" fmla="*/ 5 h 101"/>
                    <a:gd name="T100" fmla="*/ 56 w 82"/>
                    <a:gd name="T101" fmla="*/ 5 h 101"/>
                    <a:gd name="T102" fmla="*/ 46 w 82"/>
                    <a:gd name="T103" fmla="*/ 5 h 101"/>
                    <a:gd name="T104" fmla="*/ 17 w 82"/>
                    <a:gd name="T105" fmla="*/ 5 h 101"/>
                    <a:gd name="T106" fmla="*/ 16 w 82"/>
                    <a:gd name="T107" fmla="*/ 14 h 101"/>
                    <a:gd name="T108" fmla="*/ 13 w 82"/>
                    <a:gd name="T109" fmla="*/ 16 h 101"/>
                    <a:gd name="T110" fmla="*/ 11 w 82"/>
                    <a:gd name="T111" fmla="*/ 18 h 101"/>
                    <a:gd name="T112" fmla="*/ 11 w 82"/>
                    <a:gd name="T113" fmla="*/ 32 h 101"/>
                    <a:gd name="T114" fmla="*/ 11 w 82"/>
                    <a:gd name="T115" fmla="*/ 37 h 101"/>
                    <a:gd name="T116" fmla="*/ 6 w 82"/>
                    <a:gd name="T11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01">
                      <a:moveTo>
                        <a:pt x="6" y="39"/>
                      </a:moveTo>
                      <a:cubicBezTo>
                        <a:pt x="6" y="39"/>
                        <a:pt x="6" y="40"/>
                        <a:pt x="6" y="41"/>
                      </a:cubicBezTo>
                      <a:cubicBezTo>
                        <a:pt x="5" y="42"/>
                        <a:pt x="4" y="42"/>
                        <a:pt x="4" y="43"/>
                      </a:cubicBezTo>
                      <a:cubicBezTo>
                        <a:pt x="4" y="45"/>
                        <a:pt x="2" y="47"/>
                        <a:pt x="2" y="49"/>
                      </a:cubicBezTo>
                      <a:cubicBezTo>
                        <a:pt x="2" y="50"/>
                        <a:pt x="3" y="51"/>
                        <a:pt x="2" y="51"/>
                      </a:cubicBezTo>
                      <a:cubicBezTo>
                        <a:pt x="2" y="52"/>
                        <a:pt x="0" y="53"/>
                        <a:pt x="1" y="53"/>
                      </a:cubicBezTo>
                      <a:cubicBezTo>
                        <a:pt x="4" y="53"/>
                        <a:pt x="3" y="57"/>
                        <a:pt x="4" y="58"/>
                      </a:cubicBezTo>
                      <a:cubicBezTo>
                        <a:pt x="4" y="59"/>
                        <a:pt x="5" y="59"/>
                        <a:pt x="6" y="60"/>
                      </a:cubicBezTo>
                      <a:cubicBezTo>
                        <a:pt x="6" y="61"/>
                        <a:pt x="6" y="62"/>
                        <a:pt x="6" y="63"/>
                      </a:cubicBezTo>
                      <a:cubicBezTo>
                        <a:pt x="7" y="65"/>
                        <a:pt x="9" y="66"/>
                        <a:pt x="9" y="68"/>
                      </a:cubicBezTo>
                      <a:cubicBezTo>
                        <a:pt x="9" y="69"/>
                        <a:pt x="8" y="74"/>
                        <a:pt x="9" y="74"/>
                      </a:cubicBezTo>
                      <a:cubicBezTo>
                        <a:pt x="12" y="74"/>
                        <a:pt x="13" y="75"/>
                        <a:pt x="15" y="76"/>
                      </a:cubicBezTo>
                      <a:cubicBezTo>
                        <a:pt x="17" y="77"/>
                        <a:pt x="16" y="80"/>
                        <a:pt x="18" y="81"/>
                      </a:cubicBezTo>
                      <a:cubicBezTo>
                        <a:pt x="19" y="82"/>
                        <a:pt x="22" y="82"/>
                        <a:pt x="22" y="84"/>
                      </a:cubicBezTo>
                      <a:cubicBezTo>
                        <a:pt x="22" y="86"/>
                        <a:pt x="25" y="87"/>
                        <a:pt x="26" y="88"/>
                      </a:cubicBezTo>
                      <a:cubicBezTo>
                        <a:pt x="26" y="89"/>
                        <a:pt x="26" y="90"/>
                        <a:pt x="26" y="91"/>
                      </a:cubicBezTo>
                      <a:cubicBezTo>
                        <a:pt x="27" y="91"/>
                        <a:pt x="28" y="92"/>
                        <a:pt x="28" y="92"/>
                      </a:cubicBezTo>
                      <a:cubicBezTo>
                        <a:pt x="29" y="93"/>
                        <a:pt x="30" y="95"/>
                        <a:pt x="32" y="96"/>
                      </a:cubicBezTo>
                      <a:cubicBezTo>
                        <a:pt x="33" y="97"/>
                        <a:pt x="33" y="93"/>
                        <a:pt x="35" y="95"/>
                      </a:cubicBezTo>
                      <a:cubicBezTo>
                        <a:pt x="37" y="96"/>
                        <a:pt x="37" y="94"/>
                        <a:pt x="39" y="94"/>
                      </a:cubicBezTo>
                      <a:cubicBezTo>
                        <a:pt x="41" y="95"/>
                        <a:pt x="42" y="98"/>
                        <a:pt x="44" y="100"/>
                      </a:cubicBezTo>
                      <a:cubicBezTo>
                        <a:pt x="46" y="95"/>
                        <a:pt x="49" y="101"/>
                        <a:pt x="51" y="100"/>
                      </a:cubicBezTo>
                      <a:cubicBezTo>
                        <a:pt x="52" y="99"/>
                        <a:pt x="53" y="98"/>
                        <a:pt x="55" y="98"/>
                      </a:cubicBezTo>
                      <a:cubicBezTo>
                        <a:pt x="56" y="98"/>
                        <a:pt x="58" y="98"/>
                        <a:pt x="59" y="97"/>
                      </a:cubicBezTo>
                      <a:cubicBezTo>
                        <a:pt x="61" y="93"/>
                        <a:pt x="65" y="91"/>
                        <a:pt x="69" y="94"/>
                      </a:cubicBezTo>
                      <a:cubicBezTo>
                        <a:pt x="69" y="93"/>
                        <a:pt x="69" y="92"/>
                        <a:pt x="69" y="91"/>
                      </a:cubicBezTo>
                      <a:cubicBezTo>
                        <a:pt x="69" y="90"/>
                        <a:pt x="66" y="90"/>
                        <a:pt x="66" y="90"/>
                      </a:cubicBezTo>
                      <a:cubicBezTo>
                        <a:pt x="64" y="88"/>
                        <a:pt x="63" y="85"/>
                        <a:pt x="61" y="83"/>
                      </a:cubicBezTo>
                      <a:cubicBezTo>
                        <a:pt x="60" y="82"/>
                        <a:pt x="60" y="81"/>
                        <a:pt x="59" y="80"/>
                      </a:cubicBezTo>
                      <a:cubicBezTo>
                        <a:pt x="58" y="79"/>
                        <a:pt x="57" y="79"/>
                        <a:pt x="56" y="78"/>
                      </a:cubicBezTo>
                      <a:cubicBezTo>
                        <a:pt x="53" y="75"/>
                        <a:pt x="59" y="75"/>
                        <a:pt x="59" y="75"/>
                      </a:cubicBezTo>
                      <a:cubicBezTo>
                        <a:pt x="61" y="74"/>
                        <a:pt x="60" y="69"/>
                        <a:pt x="61" y="67"/>
                      </a:cubicBezTo>
                      <a:cubicBezTo>
                        <a:pt x="61" y="66"/>
                        <a:pt x="61" y="64"/>
                        <a:pt x="62" y="64"/>
                      </a:cubicBezTo>
                      <a:cubicBezTo>
                        <a:pt x="63" y="63"/>
                        <a:pt x="65" y="63"/>
                        <a:pt x="65" y="62"/>
                      </a:cubicBezTo>
                      <a:cubicBezTo>
                        <a:pt x="65" y="61"/>
                        <a:pt x="65" y="60"/>
                        <a:pt x="65" y="58"/>
                      </a:cubicBezTo>
                      <a:cubicBezTo>
                        <a:pt x="65" y="57"/>
                        <a:pt x="66" y="56"/>
                        <a:pt x="67" y="55"/>
                      </a:cubicBezTo>
                      <a:cubicBezTo>
                        <a:pt x="68" y="53"/>
                        <a:pt x="70" y="54"/>
                        <a:pt x="71" y="52"/>
                      </a:cubicBezTo>
                      <a:cubicBezTo>
                        <a:pt x="71" y="50"/>
                        <a:pt x="72" y="48"/>
                        <a:pt x="72" y="45"/>
                      </a:cubicBezTo>
                      <a:cubicBezTo>
                        <a:pt x="72" y="44"/>
                        <a:pt x="72" y="43"/>
                        <a:pt x="72" y="42"/>
                      </a:cubicBezTo>
                      <a:cubicBezTo>
                        <a:pt x="72" y="40"/>
                        <a:pt x="74" y="38"/>
                        <a:pt x="74" y="37"/>
                      </a:cubicBezTo>
                      <a:cubicBezTo>
                        <a:pt x="74" y="33"/>
                        <a:pt x="75" y="30"/>
                        <a:pt x="79" y="29"/>
                      </a:cubicBezTo>
                      <a:cubicBezTo>
                        <a:pt x="80" y="29"/>
                        <a:pt x="81" y="29"/>
                        <a:pt x="82" y="27"/>
                      </a:cubicBezTo>
                      <a:cubicBezTo>
                        <a:pt x="82" y="26"/>
                        <a:pt x="80" y="24"/>
                        <a:pt x="79" y="23"/>
                      </a:cubicBezTo>
                      <a:cubicBezTo>
                        <a:pt x="77" y="21"/>
                        <a:pt x="76" y="19"/>
                        <a:pt x="76" y="17"/>
                      </a:cubicBezTo>
                      <a:cubicBezTo>
                        <a:pt x="76" y="16"/>
                        <a:pt x="75" y="11"/>
                        <a:pt x="76" y="11"/>
                      </a:cubicBezTo>
                      <a:cubicBezTo>
                        <a:pt x="77" y="10"/>
                        <a:pt x="76" y="10"/>
                        <a:pt x="75" y="9"/>
                      </a:cubicBezTo>
                      <a:cubicBezTo>
                        <a:pt x="74" y="8"/>
                        <a:pt x="74" y="7"/>
                        <a:pt x="74" y="5"/>
                      </a:cubicBezTo>
                      <a:cubicBezTo>
                        <a:pt x="72" y="3"/>
                        <a:pt x="69" y="2"/>
                        <a:pt x="68" y="0"/>
                      </a:cubicBezTo>
                      <a:cubicBezTo>
                        <a:pt x="67" y="0"/>
                        <a:pt x="65" y="1"/>
                        <a:pt x="64" y="2"/>
                      </a:cubicBezTo>
                      <a:cubicBezTo>
                        <a:pt x="63" y="5"/>
                        <a:pt x="61" y="3"/>
                        <a:pt x="60" y="5"/>
                      </a:cubicBezTo>
                      <a:cubicBezTo>
                        <a:pt x="59" y="9"/>
                        <a:pt x="58" y="5"/>
                        <a:pt x="56" y="5"/>
                      </a:cubicBezTo>
                      <a:cubicBezTo>
                        <a:pt x="52" y="5"/>
                        <a:pt x="49" y="5"/>
                        <a:pt x="46" y="5"/>
                      </a:cubicBezTo>
                      <a:cubicBezTo>
                        <a:pt x="37" y="5"/>
                        <a:pt x="27" y="5"/>
                        <a:pt x="17" y="5"/>
                      </a:cubicBezTo>
                      <a:cubicBezTo>
                        <a:pt x="15" y="5"/>
                        <a:pt x="16" y="12"/>
                        <a:pt x="16" y="14"/>
                      </a:cubicBezTo>
                      <a:cubicBezTo>
                        <a:pt x="16" y="16"/>
                        <a:pt x="15" y="16"/>
                        <a:pt x="13" y="16"/>
                      </a:cubicBezTo>
                      <a:cubicBezTo>
                        <a:pt x="10" y="16"/>
                        <a:pt x="11" y="16"/>
                        <a:pt x="11" y="18"/>
                      </a:cubicBezTo>
                      <a:cubicBezTo>
                        <a:pt x="11" y="23"/>
                        <a:pt x="11" y="27"/>
                        <a:pt x="11" y="32"/>
                      </a:cubicBezTo>
                      <a:cubicBezTo>
                        <a:pt x="11" y="34"/>
                        <a:pt x="11" y="36"/>
                        <a:pt x="11" y="37"/>
                      </a:cubicBezTo>
                      <a:cubicBezTo>
                        <a:pt x="11" y="39"/>
                        <a:pt x="7" y="38"/>
                        <a:pt x="6" y="3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03" name="Freeform 745">
                  <a:extLst>
                    <a:ext uri="{FF2B5EF4-FFF2-40B4-BE49-F238E27FC236}">
                      <a16:creationId xmlns:a16="http://schemas.microsoft.com/office/drawing/2014/main" id="{7BAE25A8-2612-6E62-9031-F687A715D616}"/>
                    </a:ext>
                  </a:extLst>
                </p:cNvPr>
                <p:cNvSpPr>
                  <a:spLocks/>
                </p:cNvSpPr>
                <p:nvPr/>
              </p:nvSpPr>
              <p:spPr bwMode="auto">
                <a:xfrm>
                  <a:off x="13480009" y="7252600"/>
                  <a:ext cx="327588" cy="313470"/>
                </a:xfrm>
                <a:custGeom>
                  <a:avLst/>
                  <a:gdLst>
                    <a:gd name="T0" fmla="*/ 3 w 32"/>
                    <a:gd name="T1" fmla="*/ 19 h 29"/>
                    <a:gd name="T2" fmla="*/ 7 w 32"/>
                    <a:gd name="T3" fmla="*/ 20 h 29"/>
                    <a:gd name="T4" fmla="*/ 7 w 32"/>
                    <a:gd name="T5" fmla="*/ 17 h 29"/>
                    <a:gd name="T6" fmla="*/ 10 w 32"/>
                    <a:gd name="T7" fmla="*/ 19 h 29"/>
                    <a:gd name="T8" fmla="*/ 12 w 32"/>
                    <a:gd name="T9" fmla="*/ 18 h 29"/>
                    <a:gd name="T10" fmla="*/ 14 w 32"/>
                    <a:gd name="T11" fmla="*/ 18 h 29"/>
                    <a:gd name="T12" fmla="*/ 29 w 32"/>
                    <a:gd name="T13" fmla="*/ 29 h 29"/>
                    <a:gd name="T14" fmla="*/ 32 w 32"/>
                    <a:gd name="T15" fmla="*/ 27 h 29"/>
                    <a:gd name="T16" fmla="*/ 24 w 32"/>
                    <a:gd name="T17" fmla="*/ 19 h 29"/>
                    <a:gd name="T18" fmla="*/ 19 w 32"/>
                    <a:gd name="T19" fmla="*/ 16 h 29"/>
                    <a:gd name="T20" fmla="*/ 17 w 32"/>
                    <a:gd name="T21" fmla="*/ 14 h 29"/>
                    <a:gd name="T22" fmla="*/ 17 w 32"/>
                    <a:gd name="T23" fmla="*/ 16 h 29"/>
                    <a:gd name="T24" fmla="*/ 16 w 32"/>
                    <a:gd name="T25" fmla="*/ 14 h 29"/>
                    <a:gd name="T26" fmla="*/ 14 w 32"/>
                    <a:gd name="T27" fmla="*/ 9 h 29"/>
                    <a:gd name="T28" fmla="*/ 10 w 32"/>
                    <a:gd name="T29" fmla="*/ 0 h 29"/>
                    <a:gd name="T30" fmla="*/ 2 w 32"/>
                    <a:gd name="T31" fmla="*/ 7 h 29"/>
                    <a:gd name="T32" fmla="*/ 1 w 32"/>
                    <a:gd name="T33" fmla="*/ 13 h 29"/>
                    <a:gd name="T34" fmla="*/ 0 w 32"/>
                    <a:gd name="T35" fmla="*/ 20 h 29"/>
                    <a:gd name="T36" fmla="*/ 3 w 32"/>
                    <a:gd name="T3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9">
                      <a:moveTo>
                        <a:pt x="3" y="19"/>
                      </a:moveTo>
                      <a:cubicBezTo>
                        <a:pt x="4" y="19"/>
                        <a:pt x="6" y="21"/>
                        <a:pt x="7" y="20"/>
                      </a:cubicBezTo>
                      <a:cubicBezTo>
                        <a:pt x="7" y="19"/>
                        <a:pt x="6" y="17"/>
                        <a:pt x="7" y="17"/>
                      </a:cubicBezTo>
                      <a:cubicBezTo>
                        <a:pt x="9" y="17"/>
                        <a:pt x="9" y="19"/>
                        <a:pt x="10" y="19"/>
                      </a:cubicBezTo>
                      <a:cubicBezTo>
                        <a:pt x="11" y="19"/>
                        <a:pt x="12" y="18"/>
                        <a:pt x="12" y="18"/>
                      </a:cubicBezTo>
                      <a:cubicBezTo>
                        <a:pt x="13" y="17"/>
                        <a:pt x="14" y="18"/>
                        <a:pt x="14" y="18"/>
                      </a:cubicBezTo>
                      <a:cubicBezTo>
                        <a:pt x="22" y="18"/>
                        <a:pt x="25" y="24"/>
                        <a:pt x="29" y="29"/>
                      </a:cubicBezTo>
                      <a:cubicBezTo>
                        <a:pt x="30" y="29"/>
                        <a:pt x="31" y="28"/>
                        <a:pt x="32" y="27"/>
                      </a:cubicBezTo>
                      <a:cubicBezTo>
                        <a:pt x="29" y="25"/>
                        <a:pt x="26" y="22"/>
                        <a:pt x="24" y="19"/>
                      </a:cubicBezTo>
                      <a:cubicBezTo>
                        <a:pt x="23" y="17"/>
                        <a:pt x="21" y="17"/>
                        <a:pt x="19" y="16"/>
                      </a:cubicBezTo>
                      <a:cubicBezTo>
                        <a:pt x="18" y="16"/>
                        <a:pt x="18" y="14"/>
                        <a:pt x="17" y="14"/>
                      </a:cubicBezTo>
                      <a:cubicBezTo>
                        <a:pt x="16" y="14"/>
                        <a:pt x="17" y="15"/>
                        <a:pt x="17" y="16"/>
                      </a:cubicBezTo>
                      <a:cubicBezTo>
                        <a:pt x="17" y="16"/>
                        <a:pt x="16" y="14"/>
                        <a:pt x="16" y="14"/>
                      </a:cubicBezTo>
                      <a:cubicBezTo>
                        <a:pt x="15" y="12"/>
                        <a:pt x="14" y="11"/>
                        <a:pt x="14" y="9"/>
                      </a:cubicBezTo>
                      <a:cubicBezTo>
                        <a:pt x="13" y="6"/>
                        <a:pt x="13" y="3"/>
                        <a:pt x="10" y="0"/>
                      </a:cubicBezTo>
                      <a:cubicBezTo>
                        <a:pt x="9" y="4"/>
                        <a:pt x="4" y="4"/>
                        <a:pt x="2" y="7"/>
                      </a:cubicBezTo>
                      <a:cubicBezTo>
                        <a:pt x="1" y="9"/>
                        <a:pt x="2" y="11"/>
                        <a:pt x="1" y="13"/>
                      </a:cubicBezTo>
                      <a:cubicBezTo>
                        <a:pt x="0" y="15"/>
                        <a:pt x="0" y="17"/>
                        <a:pt x="0" y="20"/>
                      </a:cubicBezTo>
                      <a:cubicBezTo>
                        <a:pt x="1" y="19"/>
                        <a:pt x="2" y="19"/>
                        <a:pt x="3" y="1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04" name="Freeform 746">
                  <a:extLst>
                    <a:ext uri="{FF2B5EF4-FFF2-40B4-BE49-F238E27FC236}">
                      <a16:creationId xmlns:a16="http://schemas.microsoft.com/office/drawing/2014/main" id="{CB153FB5-E4EA-0EFD-40A4-6129CA65C873}"/>
                    </a:ext>
                  </a:extLst>
                </p:cNvPr>
                <p:cNvSpPr>
                  <a:spLocks/>
                </p:cNvSpPr>
                <p:nvPr/>
              </p:nvSpPr>
              <p:spPr bwMode="auto">
                <a:xfrm>
                  <a:off x="13309241" y="7403805"/>
                  <a:ext cx="756238" cy="663815"/>
                </a:xfrm>
                <a:custGeom>
                  <a:avLst/>
                  <a:gdLst>
                    <a:gd name="T0" fmla="*/ 70 w 74"/>
                    <a:gd name="T1" fmla="*/ 38 h 61"/>
                    <a:gd name="T2" fmla="*/ 57 w 74"/>
                    <a:gd name="T3" fmla="*/ 33 h 61"/>
                    <a:gd name="T4" fmla="*/ 51 w 74"/>
                    <a:gd name="T5" fmla="*/ 29 h 61"/>
                    <a:gd name="T6" fmla="*/ 48 w 74"/>
                    <a:gd name="T7" fmla="*/ 24 h 61"/>
                    <a:gd name="T8" fmla="*/ 51 w 74"/>
                    <a:gd name="T9" fmla="*/ 20 h 61"/>
                    <a:gd name="T10" fmla="*/ 45 w 74"/>
                    <a:gd name="T11" fmla="*/ 23 h 61"/>
                    <a:gd name="T12" fmla="*/ 44 w 74"/>
                    <a:gd name="T13" fmla="*/ 18 h 61"/>
                    <a:gd name="T14" fmla="*/ 44 w 74"/>
                    <a:gd name="T15" fmla="*/ 12 h 61"/>
                    <a:gd name="T16" fmla="*/ 37 w 74"/>
                    <a:gd name="T17" fmla="*/ 5 h 61"/>
                    <a:gd name="T18" fmla="*/ 28 w 74"/>
                    <a:gd name="T19" fmla="*/ 4 h 61"/>
                    <a:gd name="T20" fmla="*/ 24 w 74"/>
                    <a:gd name="T21" fmla="*/ 5 h 61"/>
                    <a:gd name="T22" fmla="*/ 21 w 74"/>
                    <a:gd name="T23" fmla="*/ 5 h 61"/>
                    <a:gd name="T24" fmla="*/ 18 w 74"/>
                    <a:gd name="T25" fmla="*/ 5 h 61"/>
                    <a:gd name="T26" fmla="*/ 17 w 74"/>
                    <a:gd name="T27" fmla="*/ 8 h 61"/>
                    <a:gd name="T28" fmla="*/ 15 w 74"/>
                    <a:gd name="T29" fmla="*/ 13 h 61"/>
                    <a:gd name="T30" fmla="*/ 12 w 74"/>
                    <a:gd name="T31" fmla="*/ 14 h 61"/>
                    <a:gd name="T32" fmla="*/ 10 w 74"/>
                    <a:gd name="T33" fmla="*/ 18 h 61"/>
                    <a:gd name="T34" fmla="*/ 10 w 74"/>
                    <a:gd name="T35" fmla="*/ 23 h 61"/>
                    <a:gd name="T36" fmla="*/ 5 w 74"/>
                    <a:gd name="T37" fmla="*/ 34 h 61"/>
                    <a:gd name="T38" fmla="*/ 1 w 74"/>
                    <a:gd name="T39" fmla="*/ 35 h 61"/>
                    <a:gd name="T40" fmla="*/ 2 w 74"/>
                    <a:gd name="T41" fmla="*/ 38 h 61"/>
                    <a:gd name="T42" fmla="*/ 9 w 74"/>
                    <a:gd name="T43" fmla="*/ 47 h 61"/>
                    <a:gd name="T44" fmla="*/ 13 w 74"/>
                    <a:gd name="T45" fmla="*/ 50 h 61"/>
                    <a:gd name="T46" fmla="*/ 14 w 74"/>
                    <a:gd name="T47" fmla="*/ 54 h 61"/>
                    <a:gd name="T48" fmla="*/ 20 w 74"/>
                    <a:gd name="T49" fmla="*/ 55 h 61"/>
                    <a:gd name="T50" fmla="*/ 25 w 74"/>
                    <a:gd name="T51" fmla="*/ 59 h 61"/>
                    <a:gd name="T52" fmla="*/ 33 w 74"/>
                    <a:gd name="T53" fmla="*/ 60 h 61"/>
                    <a:gd name="T54" fmla="*/ 39 w 74"/>
                    <a:gd name="T55" fmla="*/ 57 h 61"/>
                    <a:gd name="T56" fmla="*/ 47 w 74"/>
                    <a:gd name="T57" fmla="*/ 56 h 61"/>
                    <a:gd name="T58" fmla="*/ 54 w 74"/>
                    <a:gd name="T59" fmla="*/ 53 h 61"/>
                    <a:gd name="T60" fmla="*/ 59 w 74"/>
                    <a:gd name="T61" fmla="*/ 53 h 61"/>
                    <a:gd name="T62" fmla="*/ 74 w 74"/>
                    <a:gd name="T63" fmla="*/ 38 h 61"/>
                    <a:gd name="T64" fmla="*/ 70 w 74"/>
                    <a:gd name="T6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1">
                      <a:moveTo>
                        <a:pt x="70" y="38"/>
                      </a:moveTo>
                      <a:cubicBezTo>
                        <a:pt x="65" y="36"/>
                        <a:pt x="61" y="35"/>
                        <a:pt x="57" y="33"/>
                      </a:cubicBezTo>
                      <a:cubicBezTo>
                        <a:pt x="54" y="32"/>
                        <a:pt x="53" y="31"/>
                        <a:pt x="51" y="29"/>
                      </a:cubicBezTo>
                      <a:cubicBezTo>
                        <a:pt x="50" y="28"/>
                        <a:pt x="49" y="26"/>
                        <a:pt x="48" y="24"/>
                      </a:cubicBezTo>
                      <a:cubicBezTo>
                        <a:pt x="48" y="23"/>
                        <a:pt x="51" y="21"/>
                        <a:pt x="51" y="20"/>
                      </a:cubicBezTo>
                      <a:cubicBezTo>
                        <a:pt x="49" y="21"/>
                        <a:pt x="47" y="22"/>
                        <a:pt x="45" y="23"/>
                      </a:cubicBezTo>
                      <a:cubicBezTo>
                        <a:pt x="43" y="23"/>
                        <a:pt x="43" y="19"/>
                        <a:pt x="44" y="18"/>
                      </a:cubicBezTo>
                      <a:cubicBezTo>
                        <a:pt x="47" y="15"/>
                        <a:pt x="46" y="15"/>
                        <a:pt x="44" y="12"/>
                      </a:cubicBezTo>
                      <a:cubicBezTo>
                        <a:pt x="42" y="10"/>
                        <a:pt x="40" y="6"/>
                        <a:pt x="37" y="5"/>
                      </a:cubicBezTo>
                      <a:cubicBezTo>
                        <a:pt x="35" y="5"/>
                        <a:pt x="30" y="3"/>
                        <a:pt x="28" y="4"/>
                      </a:cubicBezTo>
                      <a:cubicBezTo>
                        <a:pt x="26" y="7"/>
                        <a:pt x="24" y="0"/>
                        <a:pt x="24" y="5"/>
                      </a:cubicBezTo>
                      <a:cubicBezTo>
                        <a:pt x="24" y="7"/>
                        <a:pt x="22" y="6"/>
                        <a:pt x="21" y="5"/>
                      </a:cubicBezTo>
                      <a:cubicBezTo>
                        <a:pt x="20" y="5"/>
                        <a:pt x="19" y="5"/>
                        <a:pt x="18" y="5"/>
                      </a:cubicBezTo>
                      <a:cubicBezTo>
                        <a:pt x="16" y="6"/>
                        <a:pt x="17" y="6"/>
                        <a:pt x="17" y="8"/>
                      </a:cubicBezTo>
                      <a:cubicBezTo>
                        <a:pt x="17" y="9"/>
                        <a:pt x="16" y="12"/>
                        <a:pt x="15" y="13"/>
                      </a:cubicBezTo>
                      <a:cubicBezTo>
                        <a:pt x="15" y="14"/>
                        <a:pt x="12" y="13"/>
                        <a:pt x="12" y="14"/>
                      </a:cubicBezTo>
                      <a:cubicBezTo>
                        <a:pt x="12" y="16"/>
                        <a:pt x="10" y="17"/>
                        <a:pt x="10" y="18"/>
                      </a:cubicBezTo>
                      <a:cubicBezTo>
                        <a:pt x="10" y="19"/>
                        <a:pt x="11" y="22"/>
                        <a:pt x="10" y="23"/>
                      </a:cubicBezTo>
                      <a:cubicBezTo>
                        <a:pt x="4" y="24"/>
                        <a:pt x="6" y="30"/>
                        <a:pt x="5" y="34"/>
                      </a:cubicBezTo>
                      <a:cubicBezTo>
                        <a:pt x="4" y="35"/>
                        <a:pt x="3" y="35"/>
                        <a:pt x="1" y="35"/>
                      </a:cubicBezTo>
                      <a:cubicBezTo>
                        <a:pt x="0" y="36"/>
                        <a:pt x="0" y="38"/>
                        <a:pt x="2" y="38"/>
                      </a:cubicBezTo>
                      <a:cubicBezTo>
                        <a:pt x="5" y="39"/>
                        <a:pt x="8" y="45"/>
                        <a:pt x="9" y="47"/>
                      </a:cubicBezTo>
                      <a:cubicBezTo>
                        <a:pt x="10" y="49"/>
                        <a:pt x="11" y="49"/>
                        <a:pt x="13" y="50"/>
                      </a:cubicBezTo>
                      <a:cubicBezTo>
                        <a:pt x="14" y="51"/>
                        <a:pt x="13" y="53"/>
                        <a:pt x="14" y="54"/>
                      </a:cubicBezTo>
                      <a:cubicBezTo>
                        <a:pt x="16" y="56"/>
                        <a:pt x="18" y="54"/>
                        <a:pt x="20" y="55"/>
                      </a:cubicBezTo>
                      <a:cubicBezTo>
                        <a:pt x="21" y="56"/>
                        <a:pt x="23" y="58"/>
                        <a:pt x="25" y="59"/>
                      </a:cubicBezTo>
                      <a:cubicBezTo>
                        <a:pt x="27" y="59"/>
                        <a:pt x="31" y="61"/>
                        <a:pt x="33" y="60"/>
                      </a:cubicBezTo>
                      <a:cubicBezTo>
                        <a:pt x="35" y="58"/>
                        <a:pt x="36" y="56"/>
                        <a:pt x="39" y="57"/>
                      </a:cubicBezTo>
                      <a:cubicBezTo>
                        <a:pt x="42" y="58"/>
                        <a:pt x="45" y="57"/>
                        <a:pt x="47" y="56"/>
                      </a:cubicBezTo>
                      <a:cubicBezTo>
                        <a:pt x="49" y="54"/>
                        <a:pt x="51" y="53"/>
                        <a:pt x="54" y="53"/>
                      </a:cubicBezTo>
                      <a:cubicBezTo>
                        <a:pt x="55" y="53"/>
                        <a:pt x="59" y="53"/>
                        <a:pt x="59" y="53"/>
                      </a:cubicBezTo>
                      <a:cubicBezTo>
                        <a:pt x="64" y="48"/>
                        <a:pt x="69" y="43"/>
                        <a:pt x="74" y="38"/>
                      </a:cubicBezTo>
                      <a:cubicBezTo>
                        <a:pt x="73" y="38"/>
                        <a:pt x="71" y="38"/>
                        <a:pt x="70" y="3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05" name="Freeform 747">
                  <a:extLst>
                    <a:ext uri="{FF2B5EF4-FFF2-40B4-BE49-F238E27FC236}">
                      <a16:creationId xmlns:a16="http://schemas.microsoft.com/office/drawing/2014/main" id="{3FBD6A8D-5880-1CE8-D9B7-FA0F53E4252D}"/>
                    </a:ext>
                  </a:extLst>
                </p:cNvPr>
                <p:cNvSpPr>
                  <a:spLocks/>
                </p:cNvSpPr>
                <p:nvPr/>
              </p:nvSpPr>
              <p:spPr bwMode="auto">
                <a:xfrm>
                  <a:off x="13347577" y="7599261"/>
                  <a:ext cx="888668" cy="899837"/>
                </a:xfrm>
                <a:custGeom>
                  <a:avLst/>
                  <a:gdLst>
                    <a:gd name="T0" fmla="*/ 86 w 87"/>
                    <a:gd name="T1" fmla="*/ 1 h 83"/>
                    <a:gd name="T2" fmla="*/ 83 w 87"/>
                    <a:gd name="T3" fmla="*/ 0 h 83"/>
                    <a:gd name="T4" fmla="*/ 79 w 87"/>
                    <a:gd name="T5" fmla="*/ 3 h 83"/>
                    <a:gd name="T6" fmla="*/ 71 w 87"/>
                    <a:gd name="T7" fmla="*/ 3 h 83"/>
                    <a:gd name="T8" fmla="*/ 69 w 87"/>
                    <a:gd name="T9" fmla="*/ 4 h 83"/>
                    <a:gd name="T10" fmla="*/ 68 w 87"/>
                    <a:gd name="T11" fmla="*/ 3 h 83"/>
                    <a:gd name="T12" fmla="*/ 63 w 87"/>
                    <a:gd name="T13" fmla="*/ 6 h 83"/>
                    <a:gd name="T14" fmla="*/ 58 w 87"/>
                    <a:gd name="T15" fmla="*/ 5 h 83"/>
                    <a:gd name="T16" fmla="*/ 53 w 87"/>
                    <a:gd name="T17" fmla="*/ 7 h 83"/>
                    <a:gd name="T18" fmla="*/ 47 w 87"/>
                    <a:gd name="T19" fmla="*/ 2 h 83"/>
                    <a:gd name="T20" fmla="*/ 44 w 87"/>
                    <a:gd name="T21" fmla="*/ 6 h 83"/>
                    <a:gd name="T22" fmla="*/ 48 w 87"/>
                    <a:gd name="T23" fmla="*/ 12 h 83"/>
                    <a:gd name="T24" fmla="*/ 56 w 87"/>
                    <a:gd name="T25" fmla="*/ 16 h 83"/>
                    <a:gd name="T26" fmla="*/ 70 w 87"/>
                    <a:gd name="T27" fmla="*/ 20 h 83"/>
                    <a:gd name="T28" fmla="*/ 63 w 87"/>
                    <a:gd name="T29" fmla="*/ 27 h 83"/>
                    <a:gd name="T30" fmla="*/ 58 w 87"/>
                    <a:gd name="T31" fmla="*/ 33 h 83"/>
                    <a:gd name="T32" fmla="*/ 55 w 87"/>
                    <a:gd name="T33" fmla="*/ 35 h 83"/>
                    <a:gd name="T34" fmla="*/ 48 w 87"/>
                    <a:gd name="T35" fmla="*/ 35 h 83"/>
                    <a:gd name="T36" fmla="*/ 42 w 87"/>
                    <a:gd name="T37" fmla="*/ 38 h 83"/>
                    <a:gd name="T38" fmla="*/ 36 w 87"/>
                    <a:gd name="T39" fmla="*/ 39 h 83"/>
                    <a:gd name="T40" fmla="*/ 32 w 87"/>
                    <a:gd name="T41" fmla="*/ 39 h 83"/>
                    <a:gd name="T42" fmla="*/ 26 w 87"/>
                    <a:gd name="T43" fmla="*/ 42 h 83"/>
                    <a:gd name="T44" fmla="*/ 21 w 87"/>
                    <a:gd name="T45" fmla="*/ 41 h 83"/>
                    <a:gd name="T46" fmla="*/ 16 w 87"/>
                    <a:gd name="T47" fmla="*/ 37 h 83"/>
                    <a:gd name="T48" fmla="*/ 11 w 87"/>
                    <a:gd name="T49" fmla="*/ 37 h 83"/>
                    <a:gd name="T50" fmla="*/ 7 w 87"/>
                    <a:gd name="T51" fmla="*/ 34 h 83"/>
                    <a:gd name="T52" fmla="*/ 0 w 87"/>
                    <a:gd name="T53" fmla="*/ 39 h 83"/>
                    <a:gd name="T54" fmla="*/ 3 w 87"/>
                    <a:gd name="T55" fmla="*/ 41 h 83"/>
                    <a:gd name="T56" fmla="*/ 4 w 87"/>
                    <a:gd name="T57" fmla="*/ 45 h 83"/>
                    <a:gd name="T58" fmla="*/ 3 w 87"/>
                    <a:gd name="T59" fmla="*/ 54 h 83"/>
                    <a:gd name="T60" fmla="*/ 0 w 87"/>
                    <a:gd name="T61" fmla="*/ 58 h 83"/>
                    <a:gd name="T62" fmla="*/ 3 w 87"/>
                    <a:gd name="T63" fmla="*/ 60 h 83"/>
                    <a:gd name="T64" fmla="*/ 1 w 87"/>
                    <a:gd name="T65" fmla="*/ 65 h 83"/>
                    <a:gd name="T66" fmla="*/ 4 w 87"/>
                    <a:gd name="T67" fmla="*/ 66 h 83"/>
                    <a:gd name="T68" fmla="*/ 15 w 87"/>
                    <a:gd name="T69" fmla="*/ 73 h 83"/>
                    <a:gd name="T70" fmla="*/ 19 w 87"/>
                    <a:gd name="T71" fmla="*/ 77 h 83"/>
                    <a:gd name="T72" fmla="*/ 26 w 87"/>
                    <a:gd name="T73" fmla="*/ 83 h 83"/>
                    <a:gd name="T74" fmla="*/ 30 w 87"/>
                    <a:gd name="T75" fmla="*/ 76 h 83"/>
                    <a:gd name="T76" fmla="*/ 33 w 87"/>
                    <a:gd name="T77" fmla="*/ 72 h 83"/>
                    <a:gd name="T78" fmla="*/ 35 w 87"/>
                    <a:gd name="T79" fmla="*/ 69 h 83"/>
                    <a:gd name="T80" fmla="*/ 40 w 87"/>
                    <a:gd name="T81" fmla="*/ 65 h 83"/>
                    <a:gd name="T82" fmla="*/ 59 w 87"/>
                    <a:gd name="T83" fmla="*/ 48 h 83"/>
                    <a:gd name="T84" fmla="*/ 77 w 87"/>
                    <a:gd name="T85" fmla="*/ 24 h 83"/>
                    <a:gd name="T86" fmla="*/ 84 w 87"/>
                    <a:gd name="T87" fmla="*/ 14 h 83"/>
                    <a:gd name="T88" fmla="*/ 86 w 87"/>
                    <a:gd name="T89" fmla="*/ 7 h 83"/>
                    <a:gd name="T90" fmla="*/ 86 w 87"/>
                    <a:gd name="T91" fmla="*/ 1 h 83"/>
                    <a:gd name="T92" fmla="*/ 86 w 87"/>
                    <a:gd name="T93"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83">
                      <a:moveTo>
                        <a:pt x="86" y="1"/>
                      </a:moveTo>
                      <a:cubicBezTo>
                        <a:pt x="87" y="0"/>
                        <a:pt x="84" y="0"/>
                        <a:pt x="83" y="0"/>
                      </a:cubicBezTo>
                      <a:cubicBezTo>
                        <a:pt x="82" y="1"/>
                        <a:pt x="81" y="2"/>
                        <a:pt x="79" y="3"/>
                      </a:cubicBezTo>
                      <a:cubicBezTo>
                        <a:pt x="77" y="3"/>
                        <a:pt x="74" y="3"/>
                        <a:pt x="71" y="3"/>
                      </a:cubicBezTo>
                      <a:cubicBezTo>
                        <a:pt x="71" y="4"/>
                        <a:pt x="70" y="4"/>
                        <a:pt x="69" y="4"/>
                      </a:cubicBezTo>
                      <a:cubicBezTo>
                        <a:pt x="68" y="4"/>
                        <a:pt x="68" y="3"/>
                        <a:pt x="68" y="3"/>
                      </a:cubicBezTo>
                      <a:cubicBezTo>
                        <a:pt x="66" y="4"/>
                        <a:pt x="65" y="6"/>
                        <a:pt x="63" y="6"/>
                      </a:cubicBezTo>
                      <a:cubicBezTo>
                        <a:pt x="61" y="6"/>
                        <a:pt x="61" y="5"/>
                        <a:pt x="58" y="5"/>
                      </a:cubicBezTo>
                      <a:cubicBezTo>
                        <a:pt x="57" y="6"/>
                        <a:pt x="55" y="8"/>
                        <a:pt x="53" y="7"/>
                      </a:cubicBezTo>
                      <a:cubicBezTo>
                        <a:pt x="50" y="6"/>
                        <a:pt x="49" y="5"/>
                        <a:pt x="47" y="2"/>
                      </a:cubicBezTo>
                      <a:cubicBezTo>
                        <a:pt x="47" y="3"/>
                        <a:pt x="44" y="5"/>
                        <a:pt x="44" y="6"/>
                      </a:cubicBezTo>
                      <a:cubicBezTo>
                        <a:pt x="45" y="8"/>
                        <a:pt x="46" y="10"/>
                        <a:pt x="48" y="12"/>
                      </a:cubicBezTo>
                      <a:cubicBezTo>
                        <a:pt x="50" y="14"/>
                        <a:pt x="53" y="15"/>
                        <a:pt x="56" y="16"/>
                      </a:cubicBezTo>
                      <a:cubicBezTo>
                        <a:pt x="61" y="18"/>
                        <a:pt x="65" y="20"/>
                        <a:pt x="70" y="20"/>
                      </a:cubicBezTo>
                      <a:cubicBezTo>
                        <a:pt x="68" y="22"/>
                        <a:pt x="65" y="25"/>
                        <a:pt x="63" y="27"/>
                      </a:cubicBezTo>
                      <a:cubicBezTo>
                        <a:pt x="61" y="29"/>
                        <a:pt x="59" y="31"/>
                        <a:pt x="58" y="33"/>
                      </a:cubicBezTo>
                      <a:cubicBezTo>
                        <a:pt x="57" y="33"/>
                        <a:pt x="56" y="35"/>
                        <a:pt x="55" y="35"/>
                      </a:cubicBezTo>
                      <a:cubicBezTo>
                        <a:pt x="53" y="36"/>
                        <a:pt x="50" y="34"/>
                        <a:pt x="48" y="35"/>
                      </a:cubicBezTo>
                      <a:cubicBezTo>
                        <a:pt x="46" y="35"/>
                        <a:pt x="44" y="37"/>
                        <a:pt x="42" y="38"/>
                      </a:cubicBezTo>
                      <a:cubicBezTo>
                        <a:pt x="40" y="39"/>
                        <a:pt x="38" y="40"/>
                        <a:pt x="36" y="39"/>
                      </a:cubicBezTo>
                      <a:cubicBezTo>
                        <a:pt x="35" y="39"/>
                        <a:pt x="33" y="38"/>
                        <a:pt x="32" y="39"/>
                      </a:cubicBezTo>
                      <a:cubicBezTo>
                        <a:pt x="29" y="41"/>
                        <a:pt x="29" y="43"/>
                        <a:pt x="26" y="42"/>
                      </a:cubicBezTo>
                      <a:cubicBezTo>
                        <a:pt x="24" y="41"/>
                        <a:pt x="22" y="41"/>
                        <a:pt x="21" y="41"/>
                      </a:cubicBezTo>
                      <a:cubicBezTo>
                        <a:pt x="19" y="40"/>
                        <a:pt x="17" y="38"/>
                        <a:pt x="16" y="37"/>
                      </a:cubicBezTo>
                      <a:cubicBezTo>
                        <a:pt x="15" y="37"/>
                        <a:pt x="12" y="38"/>
                        <a:pt x="11" y="37"/>
                      </a:cubicBezTo>
                      <a:cubicBezTo>
                        <a:pt x="10" y="36"/>
                        <a:pt x="8" y="34"/>
                        <a:pt x="7" y="34"/>
                      </a:cubicBezTo>
                      <a:cubicBezTo>
                        <a:pt x="3" y="35"/>
                        <a:pt x="2" y="36"/>
                        <a:pt x="0" y="39"/>
                      </a:cubicBezTo>
                      <a:cubicBezTo>
                        <a:pt x="0" y="40"/>
                        <a:pt x="3" y="40"/>
                        <a:pt x="3" y="41"/>
                      </a:cubicBezTo>
                      <a:cubicBezTo>
                        <a:pt x="3" y="43"/>
                        <a:pt x="3" y="44"/>
                        <a:pt x="4" y="45"/>
                      </a:cubicBezTo>
                      <a:cubicBezTo>
                        <a:pt x="6" y="47"/>
                        <a:pt x="5" y="52"/>
                        <a:pt x="3" y="54"/>
                      </a:cubicBezTo>
                      <a:cubicBezTo>
                        <a:pt x="2" y="55"/>
                        <a:pt x="1" y="56"/>
                        <a:pt x="0" y="58"/>
                      </a:cubicBezTo>
                      <a:cubicBezTo>
                        <a:pt x="0" y="61"/>
                        <a:pt x="2" y="59"/>
                        <a:pt x="3" y="60"/>
                      </a:cubicBezTo>
                      <a:cubicBezTo>
                        <a:pt x="3" y="60"/>
                        <a:pt x="0" y="64"/>
                        <a:pt x="1" y="65"/>
                      </a:cubicBezTo>
                      <a:cubicBezTo>
                        <a:pt x="2" y="65"/>
                        <a:pt x="3" y="66"/>
                        <a:pt x="4" y="66"/>
                      </a:cubicBezTo>
                      <a:cubicBezTo>
                        <a:pt x="8" y="69"/>
                        <a:pt x="12" y="71"/>
                        <a:pt x="15" y="73"/>
                      </a:cubicBezTo>
                      <a:cubicBezTo>
                        <a:pt x="18" y="74"/>
                        <a:pt x="19" y="74"/>
                        <a:pt x="19" y="77"/>
                      </a:cubicBezTo>
                      <a:cubicBezTo>
                        <a:pt x="19" y="79"/>
                        <a:pt x="25" y="82"/>
                        <a:pt x="26" y="83"/>
                      </a:cubicBezTo>
                      <a:cubicBezTo>
                        <a:pt x="28" y="80"/>
                        <a:pt x="29" y="78"/>
                        <a:pt x="30" y="76"/>
                      </a:cubicBezTo>
                      <a:cubicBezTo>
                        <a:pt x="30" y="74"/>
                        <a:pt x="31" y="72"/>
                        <a:pt x="33" y="72"/>
                      </a:cubicBezTo>
                      <a:cubicBezTo>
                        <a:pt x="34" y="71"/>
                        <a:pt x="34" y="70"/>
                        <a:pt x="35" y="69"/>
                      </a:cubicBezTo>
                      <a:cubicBezTo>
                        <a:pt x="37" y="68"/>
                        <a:pt x="38" y="67"/>
                        <a:pt x="40" y="65"/>
                      </a:cubicBezTo>
                      <a:cubicBezTo>
                        <a:pt x="45" y="57"/>
                        <a:pt x="52" y="53"/>
                        <a:pt x="59" y="48"/>
                      </a:cubicBezTo>
                      <a:cubicBezTo>
                        <a:pt x="68" y="42"/>
                        <a:pt x="73" y="33"/>
                        <a:pt x="77" y="24"/>
                      </a:cubicBezTo>
                      <a:cubicBezTo>
                        <a:pt x="79" y="20"/>
                        <a:pt x="82" y="18"/>
                        <a:pt x="84" y="14"/>
                      </a:cubicBezTo>
                      <a:cubicBezTo>
                        <a:pt x="85" y="12"/>
                        <a:pt x="85" y="9"/>
                        <a:pt x="86" y="7"/>
                      </a:cubicBezTo>
                      <a:cubicBezTo>
                        <a:pt x="86" y="6"/>
                        <a:pt x="85" y="2"/>
                        <a:pt x="86" y="1"/>
                      </a:cubicBezTo>
                      <a:cubicBezTo>
                        <a:pt x="86" y="1"/>
                        <a:pt x="86" y="1"/>
                        <a:pt x="86"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06" name="Freeform 748">
                  <a:extLst>
                    <a:ext uri="{FF2B5EF4-FFF2-40B4-BE49-F238E27FC236}">
                      <a16:creationId xmlns:a16="http://schemas.microsoft.com/office/drawing/2014/main" id="{2C137EA7-1077-0334-A9E0-C9783D582F46}"/>
                    </a:ext>
                  </a:extLst>
                </p:cNvPr>
                <p:cNvSpPr>
                  <a:spLocks/>
                </p:cNvSpPr>
                <p:nvPr/>
              </p:nvSpPr>
              <p:spPr bwMode="auto">
                <a:xfrm>
                  <a:off x="13748350" y="7547630"/>
                  <a:ext cx="90610" cy="118010"/>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07" name="Freeform 749">
                  <a:extLst>
                    <a:ext uri="{FF2B5EF4-FFF2-40B4-BE49-F238E27FC236}">
                      <a16:creationId xmlns:a16="http://schemas.microsoft.com/office/drawing/2014/main" id="{EBF289F2-C709-A21D-D656-9ACAC1B7E8EF}"/>
                    </a:ext>
                  </a:extLst>
                </p:cNvPr>
                <p:cNvSpPr>
                  <a:spLocks/>
                </p:cNvSpPr>
                <p:nvPr/>
              </p:nvSpPr>
              <p:spPr bwMode="auto">
                <a:xfrm>
                  <a:off x="13134995" y="8023365"/>
                  <a:ext cx="264855" cy="302405"/>
                </a:xfrm>
                <a:custGeom>
                  <a:avLst/>
                  <a:gdLst>
                    <a:gd name="T0" fmla="*/ 22 w 26"/>
                    <a:gd name="T1" fmla="*/ 18 h 28"/>
                    <a:gd name="T2" fmla="*/ 25 w 26"/>
                    <a:gd name="T3" fmla="*/ 14 h 28"/>
                    <a:gd name="T4" fmla="*/ 26 w 26"/>
                    <a:gd name="T5" fmla="*/ 8 h 28"/>
                    <a:gd name="T6" fmla="*/ 24 w 26"/>
                    <a:gd name="T7" fmla="*/ 3 h 28"/>
                    <a:gd name="T8" fmla="*/ 21 w 26"/>
                    <a:gd name="T9" fmla="*/ 0 h 28"/>
                    <a:gd name="T10" fmla="*/ 16 w 26"/>
                    <a:gd name="T11" fmla="*/ 1 h 28"/>
                    <a:gd name="T12" fmla="*/ 12 w 26"/>
                    <a:gd name="T13" fmla="*/ 3 h 28"/>
                    <a:gd name="T14" fmla="*/ 6 w 26"/>
                    <a:gd name="T15" fmla="*/ 2 h 28"/>
                    <a:gd name="T16" fmla="*/ 7 w 26"/>
                    <a:gd name="T17" fmla="*/ 8 h 28"/>
                    <a:gd name="T18" fmla="*/ 6 w 26"/>
                    <a:gd name="T19" fmla="*/ 12 h 28"/>
                    <a:gd name="T20" fmla="*/ 2 w 26"/>
                    <a:gd name="T21" fmla="*/ 16 h 28"/>
                    <a:gd name="T22" fmla="*/ 0 w 26"/>
                    <a:gd name="T23" fmla="*/ 22 h 28"/>
                    <a:gd name="T24" fmla="*/ 0 w 26"/>
                    <a:gd name="T25" fmla="*/ 27 h 28"/>
                    <a:gd name="T26" fmla="*/ 4 w 26"/>
                    <a:gd name="T27" fmla="*/ 26 h 28"/>
                    <a:gd name="T28" fmla="*/ 11 w 26"/>
                    <a:gd name="T29" fmla="*/ 25 h 28"/>
                    <a:gd name="T30" fmla="*/ 14 w 26"/>
                    <a:gd name="T31" fmla="*/ 20 h 28"/>
                    <a:gd name="T32" fmla="*/ 21 w 26"/>
                    <a:gd name="T33" fmla="*/ 20 h 28"/>
                    <a:gd name="T34" fmla="*/ 22 w 26"/>
                    <a:gd name="T35" fmla="*/ 18 h 28"/>
                    <a:gd name="T36" fmla="*/ 22 w 26"/>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22" y="18"/>
                      </a:moveTo>
                      <a:cubicBezTo>
                        <a:pt x="22" y="16"/>
                        <a:pt x="24" y="15"/>
                        <a:pt x="25" y="14"/>
                      </a:cubicBezTo>
                      <a:cubicBezTo>
                        <a:pt x="26" y="13"/>
                        <a:pt x="26" y="10"/>
                        <a:pt x="26" y="8"/>
                      </a:cubicBezTo>
                      <a:cubicBezTo>
                        <a:pt x="26" y="6"/>
                        <a:pt x="24" y="5"/>
                        <a:pt x="24" y="3"/>
                      </a:cubicBezTo>
                      <a:cubicBezTo>
                        <a:pt x="24" y="1"/>
                        <a:pt x="22" y="1"/>
                        <a:pt x="21" y="0"/>
                      </a:cubicBezTo>
                      <a:cubicBezTo>
                        <a:pt x="20" y="1"/>
                        <a:pt x="18" y="0"/>
                        <a:pt x="16" y="1"/>
                      </a:cubicBezTo>
                      <a:cubicBezTo>
                        <a:pt x="15" y="2"/>
                        <a:pt x="13" y="4"/>
                        <a:pt x="12" y="3"/>
                      </a:cubicBezTo>
                      <a:cubicBezTo>
                        <a:pt x="10" y="1"/>
                        <a:pt x="7" y="0"/>
                        <a:pt x="6" y="2"/>
                      </a:cubicBezTo>
                      <a:cubicBezTo>
                        <a:pt x="5" y="4"/>
                        <a:pt x="6" y="7"/>
                        <a:pt x="7" y="8"/>
                      </a:cubicBezTo>
                      <a:cubicBezTo>
                        <a:pt x="8" y="10"/>
                        <a:pt x="7" y="10"/>
                        <a:pt x="6" y="12"/>
                      </a:cubicBezTo>
                      <a:cubicBezTo>
                        <a:pt x="5" y="14"/>
                        <a:pt x="3" y="15"/>
                        <a:pt x="2" y="16"/>
                      </a:cubicBezTo>
                      <a:cubicBezTo>
                        <a:pt x="1" y="18"/>
                        <a:pt x="0" y="19"/>
                        <a:pt x="0" y="22"/>
                      </a:cubicBezTo>
                      <a:cubicBezTo>
                        <a:pt x="0" y="23"/>
                        <a:pt x="1" y="25"/>
                        <a:pt x="0" y="27"/>
                      </a:cubicBezTo>
                      <a:cubicBezTo>
                        <a:pt x="2" y="28"/>
                        <a:pt x="2" y="27"/>
                        <a:pt x="4" y="26"/>
                      </a:cubicBezTo>
                      <a:cubicBezTo>
                        <a:pt x="6" y="25"/>
                        <a:pt x="9" y="25"/>
                        <a:pt x="11" y="25"/>
                      </a:cubicBezTo>
                      <a:cubicBezTo>
                        <a:pt x="10" y="22"/>
                        <a:pt x="12" y="21"/>
                        <a:pt x="14" y="20"/>
                      </a:cubicBezTo>
                      <a:cubicBezTo>
                        <a:pt x="16" y="19"/>
                        <a:pt x="20" y="17"/>
                        <a:pt x="21" y="20"/>
                      </a:cubicBezTo>
                      <a:cubicBezTo>
                        <a:pt x="21" y="19"/>
                        <a:pt x="21" y="18"/>
                        <a:pt x="22" y="18"/>
                      </a:cubicBezTo>
                      <a:cubicBezTo>
                        <a:pt x="22" y="16"/>
                        <a:pt x="21" y="18"/>
                        <a:pt x="22" y="1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08" name="Freeform 750">
                  <a:extLst>
                    <a:ext uri="{FF2B5EF4-FFF2-40B4-BE49-F238E27FC236}">
                      <a16:creationId xmlns:a16="http://schemas.microsoft.com/office/drawing/2014/main" id="{1D737E06-0843-B28D-BA55-D847758B8B90}"/>
                    </a:ext>
                  </a:extLst>
                </p:cNvPr>
                <p:cNvSpPr>
                  <a:spLocks/>
                </p:cNvSpPr>
                <p:nvPr/>
              </p:nvSpPr>
              <p:spPr bwMode="auto">
                <a:xfrm>
                  <a:off x="13103629" y="8370023"/>
                  <a:ext cx="101063" cy="106947"/>
                </a:xfrm>
                <a:custGeom>
                  <a:avLst/>
                  <a:gdLst>
                    <a:gd name="T0" fmla="*/ 1 w 10"/>
                    <a:gd name="T1" fmla="*/ 6 h 10"/>
                    <a:gd name="T2" fmla="*/ 3 w 10"/>
                    <a:gd name="T3" fmla="*/ 10 h 10"/>
                    <a:gd name="T4" fmla="*/ 9 w 10"/>
                    <a:gd name="T5" fmla="*/ 5 h 10"/>
                    <a:gd name="T6" fmla="*/ 8 w 10"/>
                    <a:gd name="T7" fmla="*/ 0 h 10"/>
                    <a:gd name="T8" fmla="*/ 4 w 10"/>
                    <a:gd name="T9" fmla="*/ 1 h 10"/>
                    <a:gd name="T10" fmla="*/ 0 w 10"/>
                    <a:gd name="T11" fmla="*/ 1 h 10"/>
                    <a:gd name="T12" fmla="*/ 1 w 10"/>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 y="6"/>
                      </a:moveTo>
                      <a:cubicBezTo>
                        <a:pt x="2" y="7"/>
                        <a:pt x="2" y="9"/>
                        <a:pt x="3" y="10"/>
                      </a:cubicBezTo>
                      <a:cubicBezTo>
                        <a:pt x="5" y="9"/>
                        <a:pt x="7" y="7"/>
                        <a:pt x="9" y="5"/>
                      </a:cubicBezTo>
                      <a:cubicBezTo>
                        <a:pt x="10" y="3"/>
                        <a:pt x="5" y="4"/>
                        <a:pt x="8" y="0"/>
                      </a:cubicBezTo>
                      <a:cubicBezTo>
                        <a:pt x="7" y="0"/>
                        <a:pt x="3" y="0"/>
                        <a:pt x="4" y="1"/>
                      </a:cubicBezTo>
                      <a:cubicBezTo>
                        <a:pt x="5" y="3"/>
                        <a:pt x="1" y="2"/>
                        <a:pt x="0" y="1"/>
                      </a:cubicBezTo>
                      <a:cubicBezTo>
                        <a:pt x="0" y="3"/>
                        <a:pt x="1" y="4"/>
                        <a:pt x="1"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09" name="Freeform 751">
                  <a:extLst>
                    <a:ext uri="{FF2B5EF4-FFF2-40B4-BE49-F238E27FC236}">
                      <a16:creationId xmlns:a16="http://schemas.microsoft.com/office/drawing/2014/main" id="{46D19D4B-41DD-0356-EE9D-1F474B9C8FDB}"/>
                    </a:ext>
                  </a:extLst>
                </p:cNvPr>
                <p:cNvSpPr>
                  <a:spLocks/>
                </p:cNvSpPr>
                <p:nvPr/>
              </p:nvSpPr>
              <p:spPr bwMode="auto">
                <a:xfrm>
                  <a:off x="13103629" y="8303643"/>
                  <a:ext cx="111517" cy="99573"/>
                </a:xfrm>
                <a:custGeom>
                  <a:avLst/>
                  <a:gdLst>
                    <a:gd name="T0" fmla="*/ 3 w 11"/>
                    <a:gd name="T1" fmla="*/ 1 h 9"/>
                    <a:gd name="T2" fmla="*/ 0 w 11"/>
                    <a:gd name="T3" fmla="*/ 7 h 9"/>
                    <a:gd name="T4" fmla="*/ 4 w 11"/>
                    <a:gd name="T5" fmla="*/ 7 h 9"/>
                    <a:gd name="T6" fmla="*/ 8 w 11"/>
                    <a:gd name="T7" fmla="*/ 6 h 9"/>
                    <a:gd name="T8" fmla="*/ 7 w 11"/>
                    <a:gd name="T9" fmla="*/ 0 h 9"/>
                    <a:gd name="T10" fmla="*/ 3 w 11"/>
                    <a:gd name="T11" fmla="*/ 1 h 9"/>
                    <a:gd name="T12" fmla="*/ 3 w 1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1"/>
                      </a:moveTo>
                      <a:cubicBezTo>
                        <a:pt x="1" y="2"/>
                        <a:pt x="0" y="5"/>
                        <a:pt x="0" y="7"/>
                      </a:cubicBezTo>
                      <a:cubicBezTo>
                        <a:pt x="1" y="8"/>
                        <a:pt x="5" y="9"/>
                        <a:pt x="4" y="7"/>
                      </a:cubicBezTo>
                      <a:cubicBezTo>
                        <a:pt x="3" y="6"/>
                        <a:pt x="7" y="6"/>
                        <a:pt x="8" y="6"/>
                      </a:cubicBezTo>
                      <a:cubicBezTo>
                        <a:pt x="11" y="5"/>
                        <a:pt x="8" y="1"/>
                        <a:pt x="7" y="0"/>
                      </a:cubicBezTo>
                      <a:cubicBezTo>
                        <a:pt x="5" y="1"/>
                        <a:pt x="5" y="2"/>
                        <a:pt x="3" y="1"/>
                      </a:cubicBezTo>
                      <a:cubicBezTo>
                        <a:pt x="2" y="1"/>
                        <a:pt x="4" y="1"/>
                        <a:pt x="3"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10" name="Freeform 752">
                  <a:extLst>
                    <a:ext uri="{FF2B5EF4-FFF2-40B4-BE49-F238E27FC236}">
                      <a16:creationId xmlns:a16="http://schemas.microsoft.com/office/drawing/2014/main" id="{41CA4F23-70C3-C663-DE36-B551089A9ABF}"/>
                    </a:ext>
                  </a:extLst>
                </p:cNvPr>
                <p:cNvSpPr>
                  <a:spLocks/>
                </p:cNvSpPr>
                <p:nvPr/>
              </p:nvSpPr>
              <p:spPr bwMode="auto">
                <a:xfrm>
                  <a:off x="13124540" y="8270450"/>
                  <a:ext cx="550626" cy="630625"/>
                </a:xfrm>
                <a:custGeom>
                  <a:avLst/>
                  <a:gdLst>
                    <a:gd name="T0" fmla="*/ 41 w 54"/>
                    <a:gd name="T1" fmla="*/ 13 h 58"/>
                    <a:gd name="T2" fmla="*/ 23 w 54"/>
                    <a:gd name="T3" fmla="*/ 3 h 58"/>
                    <a:gd name="T4" fmla="*/ 17 w 54"/>
                    <a:gd name="T5" fmla="*/ 7 h 58"/>
                    <a:gd name="T6" fmla="*/ 21 w 54"/>
                    <a:gd name="T7" fmla="*/ 9 h 58"/>
                    <a:gd name="T8" fmla="*/ 17 w 54"/>
                    <a:gd name="T9" fmla="*/ 9 h 58"/>
                    <a:gd name="T10" fmla="*/ 13 w 54"/>
                    <a:gd name="T11" fmla="*/ 10 h 58"/>
                    <a:gd name="T12" fmla="*/ 11 w 54"/>
                    <a:gd name="T13" fmla="*/ 8 h 58"/>
                    <a:gd name="T14" fmla="*/ 12 w 54"/>
                    <a:gd name="T15" fmla="*/ 4 h 58"/>
                    <a:gd name="T16" fmla="*/ 5 w 54"/>
                    <a:gd name="T17" fmla="*/ 3 h 58"/>
                    <a:gd name="T18" fmla="*/ 7 w 54"/>
                    <a:gd name="T19" fmla="*/ 8 h 58"/>
                    <a:gd name="T20" fmla="*/ 5 w 54"/>
                    <a:gd name="T21" fmla="*/ 12 h 58"/>
                    <a:gd name="T22" fmla="*/ 6 w 54"/>
                    <a:gd name="T23" fmla="*/ 16 h 58"/>
                    <a:gd name="T24" fmla="*/ 2 w 54"/>
                    <a:gd name="T25" fmla="*/ 18 h 58"/>
                    <a:gd name="T26" fmla="*/ 1 w 54"/>
                    <a:gd name="T27" fmla="*/ 21 h 58"/>
                    <a:gd name="T28" fmla="*/ 5 w 54"/>
                    <a:gd name="T29" fmla="*/ 33 h 58"/>
                    <a:gd name="T30" fmla="*/ 12 w 54"/>
                    <a:gd name="T31" fmla="*/ 42 h 58"/>
                    <a:gd name="T32" fmla="*/ 15 w 54"/>
                    <a:gd name="T33" fmla="*/ 43 h 58"/>
                    <a:gd name="T34" fmla="*/ 17 w 54"/>
                    <a:gd name="T35" fmla="*/ 45 h 58"/>
                    <a:gd name="T36" fmla="*/ 24 w 54"/>
                    <a:gd name="T37" fmla="*/ 47 h 58"/>
                    <a:gd name="T38" fmla="*/ 25 w 54"/>
                    <a:gd name="T39" fmla="*/ 53 h 58"/>
                    <a:gd name="T40" fmla="*/ 27 w 54"/>
                    <a:gd name="T41" fmla="*/ 55 h 58"/>
                    <a:gd name="T42" fmla="*/ 30 w 54"/>
                    <a:gd name="T43" fmla="*/ 55 h 58"/>
                    <a:gd name="T44" fmla="*/ 33 w 54"/>
                    <a:gd name="T45" fmla="*/ 56 h 58"/>
                    <a:gd name="T46" fmla="*/ 36 w 54"/>
                    <a:gd name="T47" fmla="*/ 55 h 58"/>
                    <a:gd name="T48" fmla="*/ 42 w 54"/>
                    <a:gd name="T49" fmla="*/ 55 h 58"/>
                    <a:gd name="T50" fmla="*/ 46 w 54"/>
                    <a:gd name="T51" fmla="*/ 54 h 58"/>
                    <a:gd name="T52" fmla="*/ 54 w 54"/>
                    <a:gd name="T53" fmla="*/ 49 h 58"/>
                    <a:gd name="T54" fmla="*/ 49 w 54"/>
                    <a:gd name="T55" fmla="*/ 36 h 58"/>
                    <a:gd name="T56" fmla="*/ 49 w 54"/>
                    <a:gd name="T57" fmla="*/ 32 h 58"/>
                    <a:gd name="T58" fmla="*/ 46 w 54"/>
                    <a:gd name="T59" fmla="*/ 28 h 58"/>
                    <a:gd name="T60" fmla="*/ 48 w 54"/>
                    <a:gd name="T61" fmla="*/ 20 h 58"/>
                    <a:gd name="T62" fmla="*/ 45 w 54"/>
                    <a:gd name="T63" fmla="*/ 18 h 58"/>
                    <a:gd name="T64" fmla="*/ 41 w 54"/>
                    <a:gd name="T65" fmla="*/ 16 h 58"/>
                    <a:gd name="T66" fmla="*/ 41 w 54"/>
                    <a:gd name="T6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8">
                      <a:moveTo>
                        <a:pt x="41" y="13"/>
                      </a:moveTo>
                      <a:cubicBezTo>
                        <a:pt x="35" y="9"/>
                        <a:pt x="29" y="6"/>
                        <a:pt x="23" y="3"/>
                      </a:cubicBezTo>
                      <a:cubicBezTo>
                        <a:pt x="22" y="5"/>
                        <a:pt x="19" y="7"/>
                        <a:pt x="17" y="7"/>
                      </a:cubicBezTo>
                      <a:cubicBezTo>
                        <a:pt x="17" y="7"/>
                        <a:pt x="21" y="8"/>
                        <a:pt x="21" y="9"/>
                      </a:cubicBezTo>
                      <a:cubicBezTo>
                        <a:pt x="20" y="10"/>
                        <a:pt x="18" y="9"/>
                        <a:pt x="17" y="9"/>
                      </a:cubicBezTo>
                      <a:cubicBezTo>
                        <a:pt x="15" y="8"/>
                        <a:pt x="15" y="9"/>
                        <a:pt x="13" y="10"/>
                      </a:cubicBezTo>
                      <a:cubicBezTo>
                        <a:pt x="13" y="10"/>
                        <a:pt x="11" y="9"/>
                        <a:pt x="11" y="8"/>
                      </a:cubicBezTo>
                      <a:cubicBezTo>
                        <a:pt x="10" y="7"/>
                        <a:pt x="11" y="5"/>
                        <a:pt x="12" y="4"/>
                      </a:cubicBezTo>
                      <a:cubicBezTo>
                        <a:pt x="13" y="0"/>
                        <a:pt x="7" y="2"/>
                        <a:pt x="5" y="3"/>
                      </a:cubicBezTo>
                      <a:cubicBezTo>
                        <a:pt x="6" y="4"/>
                        <a:pt x="8" y="7"/>
                        <a:pt x="7" y="8"/>
                      </a:cubicBezTo>
                      <a:cubicBezTo>
                        <a:pt x="7" y="9"/>
                        <a:pt x="3" y="12"/>
                        <a:pt x="5" y="12"/>
                      </a:cubicBezTo>
                      <a:cubicBezTo>
                        <a:pt x="8" y="13"/>
                        <a:pt x="7" y="14"/>
                        <a:pt x="6" y="16"/>
                      </a:cubicBezTo>
                      <a:cubicBezTo>
                        <a:pt x="5" y="16"/>
                        <a:pt x="3" y="17"/>
                        <a:pt x="2" y="18"/>
                      </a:cubicBezTo>
                      <a:cubicBezTo>
                        <a:pt x="0" y="19"/>
                        <a:pt x="1" y="19"/>
                        <a:pt x="1" y="21"/>
                      </a:cubicBezTo>
                      <a:cubicBezTo>
                        <a:pt x="2" y="26"/>
                        <a:pt x="4" y="29"/>
                        <a:pt x="5" y="33"/>
                      </a:cubicBezTo>
                      <a:cubicBezTo>
                        <a:pt x="5" y="38"/>
                        <a:pt x="9" y="40"/>
                        <a:pt x="12" y="42"/>
                      </a:cubicBezTo>
                      <a:cubicBezTo>
                        <a:pt x="13" y="43"/>
                        <a:pt x="14" y="43"/>
                        <a:pt x="15" y="43"/>
                      </a:cubicBezTo>
                      <a:cubicBezTo>
                        <a:pt x="16" y="43"/>
                        <a:pt x="16" y="44"/>
                        <a:pt x="17" y="45"/>
                      </a:cubicBezTo>
                      <a:cubicBezTo>
                        <a:pt x="19" y="45"/>
                        <a:pt x="22" y="45"/>
                        <a:pt x="24" y="47"/>
                      </a:cubicBezTo>
                      <a:cubicBezTo>
                        <a:pt x="25" y="48"/>
                        <a:pt x="25" y="51"/>
                        <a:pt x="25" y="53"/>
                      </a:cubicBezTo>
                      <a:cubicBezTo>
                        <a:pt x="26" y="54"/>
                        <a:pt x="25" y="55"/>
                        <a:pt x="27" y="55"/>
                      </a:cubicBezTo>
                      <a:cubicBezTo>
                        <a:pt x="28" y="55"/>
                        <a:pt x="29" y="55"/>
                        <a:pt x="30" y="55"/>
                      </a:cubicBezTo>
                      <a:cubicBezTo>
                        <a:pt x="31" y="55"/>
                        <a:pt x="32" y="55"/>
                        <a:pt x="33" y="56"/>
                      </a:cubicBezTo>
                      <a:cubicBezTo>
                        <a:pt x="34" y="57"/>
                        <a:pt x="35" y="56"/>
                        <a:pt x="36" y="55"/>
                      </a:cubicBezTo>
                      <a:cubicBezTo>
                        <a:pt x="38" y="54"/>
                        <a:pt x="40" y="58"/>
                        <a:pt x="42" y="55"/>
                      </a:cubicBezTo>
                      <a:cubicBezTo>
                        <a:pt x="42" y="53"/>
                        <a:pt x="45" y="54"/>
                        <a:pt x="46" y="54"/>
                      </a:cubicBezTo>
                      <a:cubicBezTo>
                        <a:pt x="49" y="53"/>
                        <a:pt x="51" y="51"/>
                        <a:pt x="54" y="49"/>
                      </a:cubicBezTo>
                      <a:cubicBezTo>
                        <a:pt x="49" y="46"/>
                        <a:pt x="49" y="42"/>
                        <a:pt x="49" y="36"/>
                      </a:cubicBezTo>
                      <a:cubicBezTo>
                        <a:pt x="48" y="35"/>
                        <a:pt x="50" y="33"/>
                        <a:pt x="49" y="32"/>
                      </a:cubicBezTo>
                      <a:cubicBezTo>
                        <a:pt x="48" y="31"/>
                        <a:pt x="46" y="30"/>
                        <a:pt x="46" y="28"/>
                      </a:cubicBezTo>
                      <a:cubicBezTo>
                        <a:pt x="46" y="27"/>
                        <a:pt x="48" y="20"/>
                        <a:pt x="48" y="20"/>
                      </a:cubicBezTo>
                      <a:cubicBezTo>
                        <a:pt x="47" y="20"/>
                        <a:pt x="46" y="19"/>
                        <a:pt x="45" y="18"/>
                      </a:cubicBezTo>
                      <a:cubicBezTo>
                        <a:pt x="44" y="17"/>
                        <a:pt x="43" y="17"/>
                        <a:pt x="41" y="16"/>
                      </a:cubicBezTo>
                      <a:cubicBezTo>
                        <a:pt x="41" y="15"/>
                        <a:pt x="41" y="14"/>
                        <a:pt x="41" y="1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11" name="Freeform 753">
                  <a:extLst>
                    <a:ext uri="{FF2B5EF4-FFF2-40B4-BE49-F238E27FC236}">
                      <a16:creationId xmlns:a16="http://schemas.microsoft.com/office/drawing/2014/main" id="{8BA7918A-2485-C863-2C04-6C9D93B8B3E3}"/>
                    </a:ext>
                  </a:extLst>
                </p:cNvPr>
                <p:cNvSpPr>
                  <a:spLocks/>
                </p:cNvSpPr>
                <p:nvPr/>
              </p:nvSpPr>
              <p:spPr bwMode="auto">
                <a:xfrm>
                  <a:off x="12124355" y="8119248"/>
                  <a:ext cx="275312" cy="335598"/>
                </a:xfrm>
                <a:custGeom>
                  <a:avLst/>
                  <a:gdLst>
                    <a:gd name="T0" fmla="*/ 15 w 27"/>
                    <a:gd name="T1" fmla="*/ 29 h 31"/>
                    <a:gd name="T2" fmla="*/ 15 w 27"/>
                    <a:gd name="T3" fmla="*/ 24 h 31"/>
                    <a:gd name="T4" fmla="*/ 17 w 27"/>
                    <a:gd name="T5" fmla="*/ 24 h 31"/>
                    <a:gd name="T6" fmla="*/ 19 w 27"/>
                    <a:gd name="T7" fmla="*/ 21 h 31"/>
                    <a:gd name="T8" fmla="*/ 21 w 27"/>
                    <a:gd name="T9" fmla="*/ 24 h 31"/>
                    <a:gd name="T10" fmla="*/ 24 w 27"/>
                    <a:gd name="T11" fmla="*/ 23 h 31"/>
                    <a:gd name="T12" fmla="*/ 26 w 27"/>
                    <a:gd name="T13" fmla="*/ 24 h 31"/>
                    <a:gd name="T14" fmla="*/ 26 w 27"/>
                    <a:gd name="T15" fmla="*/ 21 h 31"/>
                    <a:gd name="T16" fmla="*/ 26 w 27"/>
                    <a:gd name="T17" fmla="*/ 14 h 31"/>
                    <a:gd name="T18" fmla="*/ 25 w 27"/>
                    <a:gd name="T19" fmla="*/ 11 h 31"/>
                    <a:gd name="T20" fmla="*/ 26 w 27"/>
                    <a:gd name="T21" fmla="*/ 6 h 31"/>
                    <a:gd name="T22" fmla="*/ 21 w 27"/>
                    <a:gd name="T23" fmla="*/ 4 h 31"/>
                    <a:gd name="T24" fmla="*/ 19 w 27"/>
                    <a:gd name="T25" fmla="*/ 0 h 31"/>
                    <a:gd name="T26" fmla="*/ 14 w 27"/>
                    <a:gd name="T27" fmla="*/ 0 h 31"/>
                    <a:gd name="T28" fmla="*/ 11 w 27"/>
                    <a:gd name="T29" fmla="*/ 7 h 31"/>
                    <a:gd name="T30" fmla="*/ 5 w 27"/>
                    <a:gd name="T31" fmla="*/ 7 h 31"/>
                    <a:gd name="T32" fmla="*/ 4 w 27"/>
                    <a:gd name="T33" fmla="*/ 7 h 31"/>
                    <a:gd name="T34" fmla="*/ 4 w 27"/>
                    <a:gd name="T35" fmla="*/ 10 h 31"/>
                    <a:gd name="T36" fmla="*/ 0 w 27"/>
                    <a:gd name="T37" fmla="*/ 16 h 31"/>
                    <a:gd name="T38" fmla="*/ 4 w 27"/>
                    <a:gd name="T39" fmla="*/ 23 h 31"/>
                    <a:gd name="T40" fmla="*/ 9 w 27"/>
                    <a:gd name="T41" fmla="*/ 28 h 31"/>
                    <a:gd name="T42" fmla="*/ 11 w 27"/>
                    <a:gd name="T43" fmla="*/ 31 h 31"/>
                    <a:gd name="T44" fmla="*/ 15 w 27"/>
                    <a:gd name="T45" fmla="*/ 29 h 31"/>
                    <a:gd name="T46" fmla="*/ 15 w 27"/>
                    <a:gd name="T4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1">
                      <a:moveTo>
                        <a:pt x="15" y="29"/>
                      </a:moveTo>
                      <a:cubicBezTo>
                        <a:pt x="15" y="28"/>
                        <a:pt x="13" y="24"/>
                        <a:pt x="15" y="24"/>
                      </a:cubicBezTo>
                      <a:cubicBezTo>
                        <a:pt x="15" y="24"/>
                        <a:pt x="17" y="24"/>
                        <a:pt x="17" y="24"/>
                      </a:cubicBezTo>
                      <a:cubicBezTo>
                        <a:pt x="18" y="23"/>
                        <a:pt x="18" y="21"/>
                        <a:pt x="19" y="21"/>
                      </a:cubicBezTo>
                      <a:cubicBezTo>
                        <a:pt x="20" y="22"/>
                        <a:pt x="21" y="23"/>
                        <a:pt x="21" y="24"/>
                      </a:cubicBezTo>
                      <a:cubicBezTo>
                        <a:pt x="22" y="25"/>
                        <a:pt x="22" y="23"/>
                        <a:pt x="24" y="23"/>
                      </a:cubicBezTo>
                      <a:cubicBezTo>
                        <a:pt x="24" y="23"/>
                        <a:pt x="26" y="25"/>
                        <a:pt x="26" y="24"/>
                      </a:cubicBezTo>
                      <a:cubicBezTo>
                        <a:pt x="26" y="23"/>
                        <a:pt x="26" y="22"/>
                        <a:pt x="26" y="21"/>
                      </a:cubicBezTo>
                      <a:cubicBezTo>
                        <a:pt x="27" y="19"/>
                        <a:pt x="27" y="16"/>
                        <a:pt x="26" y="14"/>
                      </a:cubicBezTo>
                      <a:cubicBezTo>
                        <a:pt x="25" y="13"/>
                        <a:pt x="25" y="12"/>
                        <a:pt x="25" y="11"/>
                      </a:cubicBezTo>
                      <a:cubicBezTo>
                        <a:pt x="25" y="9"/>
                        <a:pt x="27" y="8"/>
                        <a:pt x="26" y="6"/>
                      </a:cubicBezTo>
                      <a:cubicBezTo>
                        <a:pt x="25" y="3"/>
                        <a:pt x="21" y="7"/>
                        <a:pt x="21" y="4"/>
                      </a:cubicBezTo>
                      <a:cubicBezTo>
                        <a:pt x="21" y="2"/>
                        <a:pt x="22" y="0"/>
                        <a:pt x="19" y="0"/>
                      </a:cubicBezTo>
                      <a:cubicBezTo>
                        <a:pt x="18" y="0"/>
                        <a:pt x="16" y="0"/>
                        <a:pt x="14" y="0"/>
                      </a:cubicBezTo>
                      <a:cubicBezTo>
                        <a:pt x="10" y="0"/>
                        <a:pt x="15" y="7"/>
                        <a:pt x="11" y="7"/>
                      </a:cubicBezTo>
                      <a:cubicBezTo>
                        <a:pt x="9" y="7"/>
                        <a:pt x="7" y="7"/>
                        <a:pt x="5" y="7"/>
                      </a:cubicBezTo>
                      <a:cubicBezTo>
                        <a:pt x="4" y="7"/>
                        <a:pt x="4" y="7"/>
                        <a:pt x="4" y="7"/>
                      </a:cubicBezTo>
                      <a:cubicBezTo>
                        <a:pt x="2" y="9"/>
                        <a:pt x="4" y="9"/>
                        <a:pt x="4" y="10"/>
                      </a:cubicBezTo>
                      <a:cubicBezTo>
                        <a:pt x="4" y="12"/>
                        <a:pt x="0" y="14"/>
                        <a:pt x="0" y="16"/>
                      </a:cubicBezTo>
                      <a:cubicBezTo>
                        <a:pt x="1" y="18"/>
                        <a:pt x="3" y="21"/>
                        <a:pt x="4" y="23"/>
                      </a:cubicBezTo>
                      <a:cubicBezTo>
                        <a:pt x="6" y="24"/>
                        <a:pt x="7" y="26"/>
                        <a:pt x="9" y="28"/>
                      </a:cubicBezTo>
                      <a:cubicBezTo>
                        <a:pt x="10" y="29"/>
                        <a:pt x="11" y="30"/>
                        <a:pt x="11" y="31"/>
                      </a:cubicBezTo>
                      <a:cubicBezTo>
                        <a:pt x="12" y="30"/>
                        <a:pt x="14" y="30"/>
                        <a:pt x="15" y="29"/>
                      </a:cubicBezTo>
                      <a:cubicBezTo>
                        <a:pt x="15" y="29"/>
                        <a:pt x="14" y="30"/>
                        <a:pt x="15" y="2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12" name="Freeform 754">
                  <a:extLst>
                    <a:ext uri="{FF2B5EF4-FFF2-40B4-BE49-F238E27FC236}">
                      <a16:creationId xmlns:a16="http://schemas.microsoft.com/office/drawing/2014/main" id="{08D2ADBF-ACF2-9D0A-47A3-A1616AA7C8EB}"/>
                    </a:ext>
                  </a:extLst>
                </p:cNvPr>
                <p:cNvSpPr>
                  <a:spLocks/>
                </p:cNvSpPr>
                <p:nvPr/>
              </p:nvSpPr>
              <p:spPr bwMode="auto">
                <a:xfrm>
                  <a:off x="12141777" y="8119248"/>
                  <a:ext cx="115005" cy="77445"/>
                </a:xfrm>
                <a:custGeom>
                  <a:avLst/>
                  <a:gdLst>
                    <a:gd name="T0" fmla="*/ 11 w 11"/>
                    <a:gd name="T1" fmla="*/ 7 h 7"/>
                    <a:gd name="T2" fmla="*/ 11 w 11"/>
                    <a:gd name="T3" fmla="*/ 0 h 7"/>
                    <a:gd name="T4" fmla="*/ 3 w 11"/>
                    <a:gd name="T5" fmla="*/ 1 h 7"/>
                    <a:gd name="T6" fmla="*/ 0 w 11"/>
                    <a:gd name="T7" fmla="*/ 4 h 7"/>
                    <a:gd name="T8" fmla="*/ 2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cubicBezTo>
                        <a:pt x="11" y="5"/>
                        <a:pt x="11" y="2"/>
                        <a:pt x="11" y="0"/>
                      </a:cubicBezTo>
                      <a:cubicBezTo>
                        <a:pt x="8" y="0"/>
                        <a:pt x="6" y="1"/>
                        <a:pt x="3" y="1"/>
                      </a:cubicBezTo>
                      <a:cubicBezTo>
                        <a:pt x="4" y="2"/>
                        <a:pt x="1" y="3"/>
                        <a:pt x="0" y="4"/>
                      </a:cubicBezTo>
                      <a:cubicBezTo>
                        <a:pt x="0" y="5"/>
                        <a:pt x="2" y="6"/>
                        <a:pt x="2" y="7"/>
                      </a:cubicBezTo>
                      <a:lnTo>
                        <a:pt x="11" y="7"/>
                      </a:ln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13" name="Freeform 755">
                  <a:extLst>
                    <a:ext uri="{FF2B5EF4-FFF2-40B4-BE49-F238E27FC236}">
                      <a16:creationId xmlns:a16="http://schemas.microsoft.com/office/drawing/2014/main" id="{1F6B0175-D988-4A34-696C-6F5661320B5C}"/>
                    </a:ext>
                  </a:extLst>
                </p:cNvPr>
                <p:cNvSpPr>
                  <a:spLocks/>
                </p:cNvSpPr>
                <p:nvPr/>
              </p:nvSpPr>
              <p:spPr bwMode="auto">
                <a:xfrm>
                  <a:off x="12103441" y="7536568"/>
                  <a:ext cx="376377" cy="615873"/>
                </a:xfrm>
                <a:custGeom>
                  <a:avLst/>
                  <a:gdLst>
                    <a:gd name="T0" fmla="*/ 29 w 37"/>
                    <a:gd name="T1" fmla="*/ 55 h 57"/>
                    <a:gd name="T2" fmla="*/ 37 w 37"/>
                    <a:gd name="T3" fmla="*/ 55 h 57"/>
                    <a:gd name="T4" fmla="*/ 33 w 37"/>
                    <a:gd name="T5" fmla="*/ 48 h 57"/>
                    <a:gd name="T6" fmla="*/ 32 w 37"/>
                    <a:gd name="T7" fmla="*/ 44 h 57"/>
                    <a:gd name="T8" fmla="*/ 30 w 37"/>
                    <a:gd name="T9" fmla="*/ 40 h 57"/>
                    <a:gd name="T10" fmla="*/ 32 w 37"/>
                    <a:gd name="T11" fmla="*/ 32 h 57"/>
                    <a:gd name="T12" fmla="*/ 34 w 37"/>
                    <a:gd name="T13" fmla="*/ 27 h 57"/>
                    <a:gd name="T14" fmla="*/ 31 w 37"/>
                    <a:gd name="T15" fmla="*/ 21 h 57"/>
                    <a:gd name="T16" fmla="*/ 28 w 37"/>
                    <a:gd name="T17" fmla="*/ 16 h 57"/>
                    <a:gd name="T18" fmla="*/ 34 w 37"/>
                    <a:gd name="T19" fmla="*/ 16 h 57"/>
                    <a:gd name="T20" fmla="*/ 32 w 37"/>
                    <a:gd name="T21" fmla="*/ 6 h 57"/>
                    <a:gd name="T22" fmla="*/ 30 w 37"/>
                    <a:gd name="T23" fmla="*/ 2 h 57"/>
                    <a:gd name="T24" fmla="*/ 27 w 37"/>
                    <a:gd name="T25" fmla="*/ 0 h 57"/>
                    <a:gd name="T26" fmla="*/ 28 w 37"/>
                    <a:gd name="T27" fmla="*/ 9 h 57"/>
                    <a:gd name="T28" fmla="*/ 23 w 37"/>
                    <a:gd name="T29" fmla="*/ 18 h 57"/>
                    <a:gd name="T30" fmla="*/ 21 w 37"/>
                    <a:gd name="T31" fmla="*/ 22 h 57"/>
                    <a:gd name="T32" fmla="*/ 18 w 37"/>
                    <a:gd name="T33" fmla="*/ 27 h 57"/>
                    <a:gd name="T34" fmla="*/ 15 w 37"/>
                    <a:gd name="T35" fmla="*/ 33 h 57"/>
                    <a:gd name="T36" fmla="*/ 11 w 37"/>
                    <a:gd name="T37" fmla="*/ 31 h 57"/>
                    <a:gd name="T38" fmla="*/ 2 w 37"/>
                    <a:gd name="T39" fmla="*/ 39 h 57"/>
                    <a:gd name="T40" fmla="*/ 1 w 37"/>
                    <a:gd name="T41" fmla="*/ 42 h 57"/>
                    <a:gd name="T42" fmla="*/ 4 w 37"/>
                    <a:gd name="T43" fmla="*/ 45 h 57"/>
                    <a:gd name="T44" fmla="*/ 5 w 37"/>
                    <a:gd name="T45" fmla="*/ 45 h 57"/>
                    <a:gd name="T46" fmla="*/ 7 w 37"/>
                    <a:gd name="T47" fmla="*/ 48 h 57"/>
                    <a:gd name="T48" fmla="*/ 7 w 37"/>
                    <a:gd name="T49" fmla="*/ 55 h 57"/>
                    <a:gd name="T50" fmla="*/ 16 w 37"/>
                    <a:gd name="T51" fmla="*/ 54 h 57"/>
                    <a:gd name="T52" fmla="*/ 29 w 37"/>
                    <a:gd name="T53"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7">
                      <a:moveTo>
                        <a:pt x="29" y="55"/>
                      </a:moveTo>
                      <a:cubicBezTo>
                        <a:pt x="32" y="55"/>
                        <a:pt x="35" y="57"/>
                        <a:pt x="37" y="55"/>
                      </a:cubicBezTo>
                      <a:cubicBezTo>
                        <a:pt x="37" y="51"/>
                        <a:pt x="35" y="50"/>
                        <a:pt x="33" y="48"/>
                      </a:cubicBezTo>
                      <a:cubicBezTo>
                        <a:pt x="32" y="47"/>
                        <a:pt x="32" y="46"/>
                        <a:pt x="32" y="44"/>
                      </a:cubicBezTo>
                      <a:cubicBezTo>
                        <a:pt x="31" y="43"/>
                        <a:pt x="30" y="42"/>
                        <a:pt x="30" y="40"/>
                      </a:cubicBezTo>
                      <a:cubicBezTo>
                        <a:pt x="29" y="36"/>
                        <a:pt x="31" y="35"/>
                        <a:pt x="32" y="32"/>
                      </a:cubicBezTo>
                      <a:cubicBezTo>
                        <a:pt x="33" y="30"/>
                        <a:pt x="34" y="29"/>
                        <a:pt x="34" y="27"/>
                      </a:cubicBezTo>
                      <a:cubicBezTo>
                        <a:pt x="33" y="25"/>
                        <a:pt x="33" y="23"/>
                        <a:pt x="31" y="21"/>
                      </a:cubicBezTo>
                      <a:cubicBezTo>
                        <a:pt x="31" y="21"/>
                        <a:pt x="26" y="18"/>
                        <a:pt x="28" y="16"/>
                      </a:cubicBezTo>
                      <a:cubicBezTo>
                        <a:pt x="29" y="15"/>
                        <a:pt x="32" y="16"/>
                        <a:pt x="34" y="16"/>
                      </a:cubicBezTo>
                      <a:cubicBezTo>
                        <a:pt x="32" y="12"/>
                        <a:pt x="32" y="10"/>
                        <a:pt x="32" y="6"/>
                      </a:cubicBezTo>
                      <a:cubicBezTo>
                        <a:pt x="32" y="5"/>
                        <a:pt x="32" y="3"/>
                        <a:pt x="30" y="2"/>
                      </a:cubicBezTo>
                      <a:cubicBezTo>
                        <a:pt x="30" y="1"/>
                        <a:pt x="27" y="0"/>
                        <a:pt x="27" y="0"/>
                      </a:cubicBezTo>
                      <a:cubicBezTo>
                        <a:pt x="27" y="2"/>
                        <a:pt x="33" y="7"/>
                        <a:pt x="28" y="9"/>
                      </a:cubicBezTo>
                      <a:cubicBezTo>
                        <a:pt x="25" y="11"/>
                        <a:pt x="24" y="14"/>
                        <a:pt x="23" y="18"/>
                      </a:cubicBezTo>
                      <a:cubicBezTo>
                        <a:pt x="22" y="19"/>
                        <a:pt x="22" y="22"/>
                        <a:pt x="21" y="22"/>
                      </a:cubicBezTo>
                      <a:cubicBezTo>
                        <a:pt x="19" y="23"/>
                        <a:pt x="19" y="25"/>
                        <a:pt x="18" y="27"/>
                      </a:cubicBezTo>
                      <a:cubicBezTo>
                        <a:pt x="17" y="29"/>
                        <a:pt x="16" y="31"/>
                        <a:pt x="15" y="33"/>
                      </a:cubicBezTo>
                      <a:cubicBezTo>
                        <a:pt x="13" y="35"/>
                        <a:pt x="12" y="31"/>
                        <a:pt x="11" y="31"/>
                      </a:cubicBezTo>
                      <a:cubicBezTo>
                        <a:pt x="6" y="31"/>
                        <a:pt x="3" y="35"/>
                        <a:pt x="2" y="39"/>
                      </a:cubicBezTo>
                      <a:cubicBezTo>
                        <a:pt x="2" y="40"/>
                        <a:pt x="0" y="41"/>
                        <a:pt x="1" y="42"/>
                      </a:cubicBezTo>
                      <a:cubicBezTo>
                        <a:pt x="2" y="43"/>
                        <a:pt x="3" y="44"/>
                        <a:pt x="4" y="45"/>
                      </a:cubicBezTo>
                      <a:cubicBezTo>
                        <a:pt x="4" y="46"/>
                        <a:pt x="5" y="44"/>
                        <a:pt x="5" y="45"/>
                      </a:cubicBezTo>
                      <a:cubicBezTo>
                        <a:pt x="6" y="46"/>
                        <a:pt x="7" y="47"/>
                        <a:pt x="7" y="48"/>
                      </a:cubicBezTo>
                      <a:cubicBezTo>
                        <a:pt x="8" y="50"/>
                        <a:pt x="7" y="53"/>
                        <a:pt x="7" y="55"/>
                      </a:cubicBezTo>
                      <a:cubicBezTo>
                        <a:pt x="10" y="54"/>
                        <a:pt x="13" y="54"/>
                        <a:pt x="16" y="54"/>
                      </a:cubicBezTo>
                      <a:cubicBezTo>
                        <a:pt x="20" y="54"/>
                        <a:pt x="25" y="55"/>
                        <a:pt x="29" y="5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14" name="Freeform 756">
                  <a:extLst>
                    <a:ext uri="{FF2B5EF4-FFF2-40B4-BE49-F238E27FC236}">
                      <a16:creationId xmlns:a16="http://schemas.microsoft.com/office/drawing/2014/main" id="{818630A1-0A3F-A504-9DF4-874802B7923D}"/>
                    </a:ext>
                  </a:extLst>
                </p:cNvPr>
                <p:cNvSpPr>
                  <a:spLocks/>
                </p:cNvSpPr>
                <p:nvPr/>
              </p:nvSpPr>
              <p:spPr bwMode="auto">
                <a:xfrm>
                  <a:off x="11702673" y="7566070"/>
                  <a:ext cx="153338" cy="335598"/>
                </a:xfrm>
                <a:custGeom>
                  <a:avLst/>
                  <a:gdLst>
                    <a:gd name="T0" fmla="*/ 11 w 15"/>
                    <a:gd name="T1" fmla="*/ 0 h 31"/>
                    <a:gd name="T2" fmla="*/ 9 w 15"/>
                    <a:gd name="T3" fmla="*/ 4 h 31"/>
                    <a:gd name="T4" fmla="*/ 4 w 15"/>
                    <a:gd name="T5" fmla="*/ 5 h 31"/>
                    <a:gd name="T6" fmla="*/ 1 w 15"/>
                    <a:gd name="T7" fmla="*/ 8 h 31"/>
                    <a:gd name="T8" fmla="*/ 3 w 15"/>
                    <a:gd name="T9" fmla="*/ 13 h 31"/>
                    <a:gd name="T10" fmla="*/ 6 w 15"/>
                    <a:gd name="T11" fmla="*/ 31 h 31"/>
                    <a:gd name="T12" fmla="*/ 11 w 15"/>
                    <a:gd name="T13" fmla="*/ 30 h 31"/>
                    <a:gd name="T14" fmla="*/ 11 w 15"/>
                    <a:gd name="T15" fmla="*/ 27 h 31"/>
                    <a:gd name="T16" fmla="*/ 11 w 15"/>
                    <a:gd name="T17" fmla="*/ 18 h 31"/>
                    <a:gd name="T18" fmla="*/ 15 w 15"/>
                    <a:gd name="T19" fmla="*/ 9 h 31"/>
                    <a:gd name="T20" fmla="*/ 14 w 15"/>
                    <a:gd name="T21" fmla="*/ 3 h 31"/>
                    <a:gd name="T22" fmla="*/ 11 w 15"/>
                    <a:gd name="T23" fmla="*/ 0 h 31"/>
                    <a:gd name="T24" fmla="*/ 11 w 15"/>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1" y="0"/>
                      </a:moveTo>
                      <a:cubicBezTo>
                        <a:pt x="9" y="2"/>
                        <a:pt x="10" y="2"/>
                        <a:pt x="9" y="4"/>
                      </a:cubicBezTo>
                      <a:cubicBezTo>
                        <a:pt x="8" y="6"/>
                        <a:pt x="6" y="5"/>
                        <a:pt x="4" y="5"/>
                      </a:cubicBezTo>
                      <a:cubicBezTo>
                        <a:pt x="4" y="5"/>
                        <a:pt x="2" y="7"/>
                        <a:pt x="1" y="8"/>
                      </a:cubicBezTo>
                      <a:cubicBezTo>
                        <a:pt x="0" y="9"/>
                        <a:pt x="2" y="11"/>
                        <a:pt x="3" y="13"/>
                      </a:cubicBezTo>
                      <a:cubicBezTo>
                        <a:pt x="7" y="18"/>
                        <a:pt x="4" y="25"/>
                        <a:pt x="6" y="31"/>
                      </a:cubicBezTo>
                      <a:cubicBezTo>
                        <a:pt x="7" y="31"/>
                        <a:pt x="9" y="31"/>
                        <a:pt x="11" y="30"/>
                      </a:cubicBezTo>
                      <a:cubicBezTo>
                        <a:pt x="12" y="30"/>
                        <a:pt x="12" y="29"/>
                        <a:pt x="11" y="27"/>
                      </a:cubicBezTo>
                      <a:cubicBezTo>
                        <a:pt x="11" y="24"/>
                        <a:pt x="11" y="21"/>
                        <a:pt x="11" y="18"/>
                      </a:cubicBezTo>
                      <a:cubicBezTo>
                        <a:pt x="11" y="14"/>
                        <a:pt x="14" y="12"/>
                        <a:pt x="15" y="9"/>
                      </a:cubicBezTo>
                      <a:cubicBezTo>
                        <a:pt x="15" y="6"/>
                        <a:pt x="15" y="5"/>
                        <a:pt x="14" y="3"/>
                      </a:cubicBezTo>
                      <a:cubicBezTo>
                        <a:pt x="14" y="3"/>
                        <a:pt x="11" y="0"/>
                        <a:pt x="11" y="0"/>
                      </a:cubicBezTo>
                      <a:cubicBezTo>
                        <a:pt x="10" y="1"/>
                        <a:pt x="11" y="0"/>
                        <a:pt x="11"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15" name="Freeform 757">
                  <a:extLst>
                    <a:ext uri="{FF2B5EF4-FFF2-40B4-BE49-F238E27FC236}">
                      <a16:creationId xmlns:a16="http://schemas.microsoft.com/office/drawing/2014/main" id="{F689C32E-CD7C-C1F4-6065-98BABB25F159}"/>
                    </a:ext>
                  </a:extLst>
                </p:cNvPr>
                <p:cNvSpPr>
                  <a:spLocks/>
                </p:cNvSpPr>
                <p:nvPr/>
              </p:nvSpPr>
              <p:spPr bwMode="auto">
                <a:xfrm>
                  <a:off x="11807223" y="7481245"/>
                  <a:ext cx="602900" cy="553180"/>
                </a:xfrm>
                <a:custGeom>
                  <a:avLst/>
                  <a:gdLst>
                    <a:gd name="T0" fmla="*/ 31 w 59"/>
                    <a:gd name="T1" fmla="*/ 42 h 51"/>
                    <a:gd name="T2" fmla="*/ 37 w 59"/>
                    <a:gd name="T3" fmla="*/ 37 h 51"/>
                    <a:gd name="T4" fmla="*/ 40 w 59"/>
                    <a:gd name="T5" fmla="*/ 36 h 51"/>
                    <a:gd name="T6" fmla="*/ 43 w 59"/>
                    <a:gd name="T7" fmla="*/ 38 h 51"/>
                    <a:gd name="T8" fmla="*/ 47 w 59"/>
                    <a:gd name="T9" fmla="*/ 32 h 51"/>
                    <a:gd name="T10" fmla="*/ 48 w 59"/>
                    <a:gd name="T11" fmla="*/ 28 h 51"/>
                    <a:gd name="T12" fmla="*/ 51 w 59"/>
                    <a:gd name="T13" fmla="*/ 27 h 51"/>
                    <a:gd name="T14" fmla="*/ 56 w 59"/>
                    <a:gd name="T15" fmla="*/ 14 h 51"/>
                    <a:gd name="T16" fmla="*/ 59 w 59"/>
                    <a:gd name="T17" fmla="*/ 11 h 51"/>
                    <a:gd name="T18" fmla="*/ 57 w 59"/>
                    <a:gd name="T19" fmla="*/ 8 h 51"/>
                    <a:gd name="T20" fmla="*/ 56 w 59"/>
                    <a:gd name="T21" fmla="*/ 6 h 51"/>
                    <a:gd name="T22" fmla="*/ 54 w 59"/>
                    <a:gd name="T23" fmla="*/ 1 h 51"/>
                    <a:gd name="T24" fmla="*/ 48 w 59"/>
                    <a:gd name="T25" fmla="*/ 5 h 51"/>
                    <a:gd name="T26" fmla="*/ 40 w 59"/>
                    <a:gd name="T27" fmla="*/ 4 h 51"/>
                    <a:gd name="T28" fmla="*/ 32 w 59"/>
                    <a:gd name="T29" fmla="*/ 6 h 51"/>
                    <a:gd name="T30" fmla="*/ 26 w 59"/>
                    <a:gd name="T31" fmla="*/ 4 h 51"/>
                    <a:gd name="T32" fmla="*/ 19 w 59"/>
                    <a:gd name="T33" fmla="*/ 3 h 51"/>
                    <a:gd name="T34" fmla="*/ 13 w 59"/>
                    <a:gd name="T35" fmla="*/ 1 h 51"/>
                    <a:gd name="T36" fmla="*/ 8 w 59"/>
                    <a:gd name="T37" fmla="*/ 3 h 51"/>
                    <a:gd name="T38" fmla="*/ 7 w 59"/>
                    <a:gd name="T39" fmla="*/ 6 h 51"/>
                    <a:gd name="T40" fmla="*/ 6 w 59"/>
                    <a:gd name="T41" fmla="*/ 10 h 51"/>
                    <a:gd name="T42" fmla="*/ 5 w 59"/>
                    <a:gd name="T43" fmla="*/ 16 h 51"/>
                    <a:gd name="T44" fmla="*/ 1 w 59"/>
                    <a:gd name="T45" fmla="*/ 24 h 51"/>
                    <a:gd name="T46" fmla="*/ 2 w 59"/>
                    <a:gd name="T47" fmla="*/ 38 h 51"/>
                    <a:gd name="T48" fmla="*/ 5 w 59"/>
                    <a:gd name="T49" fmla="*/ 38 h 51"/>
                    <a:gd name="T50" fmla="*/ 9 w 59"/>
                    <a:gd name="T51" fmla="*/ 39 h 51"/>
                    <a:gd name="T52" fmla="*/ 14 w 59"/>
                    <a:gd name="T53" fmla="*/ 43 h 51"/>
                    <a:gd name="T54" fmla="*/ 14 w 59"/>
                    <a:gd name="T55" fmla="*/ 45 h 51"/>
                    <a:gd name="T56" fmla="*/ 16 w 59"/>
                    <a:gd name="T57" fmla="*/ 48 h 51"/>
                    <a:gd name="T58" fmla="*/ 23 w 59"/>
                    <a:gd name="T59" fmla="*/ 47 h 51"/>
                    <a:gd name="T60" fmla="*/ 22 w 59"/>
                    <a:gd name="T61" fmla="*/ 48 h 51"/>
                    <a:gd name="T62" fmla="*/ 27 w 59"/>
                    <a:gd name="T63" fmla="*/ 47 h 51"/>
                    <a:gd name="T64" fmla="*/ 30 w 59"/>
                    <a:gd name="T65" fmla="*/ 47 h 51"/>
                    <a:gd name="T66" fmla="*/ 31 w 59"/>
                    <a:gd name="T67" fmla="*/ 42 h 51"/>
                    <a:gd name="T68" fmla="*/ 31 w 59"/>
                    <a:gd name="T6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1">
                      <a:moveTo>
                        <a:pt x="31" y="42"/>
                      </a:moveTo>
                      <a:cubicBezTo>
                        <a:pt x="32" y="40"/>
                        <a:pt x="35" y="37"/>
                        <a:pt x="37" y="37"/>
                      </a:cubicBezTo>
                      <a:cubicBezTo>
                        <a:pt x="38" y="36"/>
                        <a:pt x="40" y="36"/>
                        <a:pt x="40" y="36"/>
                      </a:cubicBezTo>
                      <a:cubicBezTo>
                        <a:pt x="41" y="37"/>
                        <a:pt x="42" y="39"/>
                        <a:pt x="43" y="38"/>
                      </a:cubicBezTo>
                      <a:cubicBezTo>
                        <a:pt x="45" y="37"/>
                        <a:pt x="46" y="34"/>
                        <a:pt x="47" y="32"/>
                      </a:cubicBezTo>
                      <a:cubicBezTo>
                        <a:pt x="47" y="31"/>
                        <a:pt x="48" y="29"/>
                        <a:pt x="48" y="28"/>
                      </a:cubicBezTo>
                      <a:cubicBezTo>
                        <a:pt x="49" y="27"/>
                        <a:pt x="50" y="28"/>
                        <a:pt x="51" y="27"/>
                      </a:cubicBezTo>
                      <a:cubicBezTo>
                        <a:pt x="51" y="25"/>
                        <a:pt x="53" y="14"/>
                        <a:pt x="56" y="14"/>
                      </a:cubicBezTo>
                      <a:cubicBezTo>
                        <a:pt x="58" y="14"/>
                        <a:pt x="59" y="12"/>
                        <a:pt x="59" y="11"/>
                      </a:cubicBezTo>
                      <a:cubicBezTo>
                        <a:pt x="59" y="9"/>
                        <a:pt x="57" y="9"/>
                        <a:pt x="57" y="8"/>
                      </a:cubicBezTo>
                      <a:cubicBezTo>
                        <a:pt x="57" y="7"/>
                        <a:pt x="56" y="7"/>
                        <a:pt x="56" y="6"/>
                      </a:cubicBezTo>
                      <a:cubicBezTo>
                        <a:pt x="55" y="4"/>
                        <a:pt x="55" y="3"/>
                        <a:pt x="54" y="1"/>
                      </a:cubicBezTo>
                      <a:cubicBezTo>
                        <a:pt x="53" y="2"/>
                        <a:pt x="50" y="5"/>
                        <a:pt x="48" y="5"/>
                      </a:cubicBezTo>
                      <a:cubicBezTo>
                        <a:pt x="45" y="4"/>
                        <a:pt x="43" y="4"/>
                        <a:pt x="40" y="4"/>
                      </a:cubicBezTo>
                      <a:cubicBezTo>
                        <a:pt x="37" y="4"/>
                        <a:pt x="35" y="6"/>
                        <a:pt x="32" y="6"/>
                      </a:cubicBezTo>
                      <a:cubicBezTo>
                        <a:pt x="30" y="6"/>
                        <a:pt x="28" y="3"/>
                        <a:pt x="26" y="4"/>
                      </a:cubicBezTo>
                      <a:cubicBezTo>
                        <a:pt x="22" y="6"/>
                        <a:pt x="21" y="5"/>
                        <a:pt x="19" y="3"/>
                      </a:cubicBezTo>
                      <a:cubicBezTo>
                        <a:pt x="18" y="2"/>
                        <a:pt x="15" y="0"/>
                        <a:pt x="13" y="1"/>
                      </a:cubicBezTo>
                      <a:cubicBezTo>
                        <a:pt x="12" y="1"/>
                        <a:pt x="9" y="2"/>
                        <a:pt x="8" y="3"/>
                      </a:cubicBezTo>
                      <a:cubicBezTo>
                        <a:pt x="7" y="4"/>
                        <a:pt x="8" y="5"/>
                        <a:pt x="7" y="6"/>
                      </a:cubicBezTo>
                      <a:cubicBezTo>
                        <a:pt x="7" y="7"/>
                        <a:pt x="6" y="9"/>
                        <a:pt x="6" y="10"/>
                      </a:cubicBezTo>
                      <a:cubicBezTo>
                        <a:pt x="5" y="12"/>
                        <a:pt x="5" y="14"/>
                        <a:pt x="5" y="16"/>
                      </a:cubicBezTo>
                      <a:cubicBezTo>
                        <a:pt x="5" y="19"/>
                        <a:pt x="2" y="21"/>
                        <a:pt x="1" y="24"/>
                      </a:cubicBezTo>
                      <a:cubicBezTo>
                        <a:pt x="0" y="27"/>
                        <a:pt x="1" y="34"/>
                        <a:pt x="2" y="38"/>
                      </a:cubicBezTo>
                      <a:cubicBezTo>
                        <a:pt x="2" y="39"/>
                        <a:pt x="4" y="38"/>
                        <a:pt x="5" y="38"/>
                      </a:cubicBezTo>
                      <a:cubicBezTo>
                        <a:pt x="6" y="38"/>
                        <a:pt x="8" y="39"/>
                        <a:pt x="9" y="39"/>
                      </a:cubicBezTo>
                      <a:cubicBezTo>
                        <a:pt x="10" y="40"/>
                        <a:pt x="14" y="42"/>
                        <a:pt x="14" y="43"/>
                      </a:cubicBezTo>
                      <a:cubicBezTo>
                        <a:pt x="14" y="44"/>
                        <a:pt x="14" y="44"/>
                        <a:pt x="14" y="45"/>
                      </a:cubicBezTo>
                      <a:cubicBezTo>
                        <a:pt x="14" y="46"/>
                        <a:pt x="15" y="47"/>
                        <a:pt x="16" y="48"/>
                      </a:cubicBezTo>
                      <a:cubicBezTo>
                        <a:pt x="18" y="51"/>
                        <a:pt x="21" y="46"/>
                        <a:pt x="23" y="47"/>
                      </a:cubicBezTo>
                      <a:cubicBezTo>
                        <a:pt x="23" y="47"/>
                        <a:pt x="22" y="48"/>
                        <a:pt x="22" y="48"/>
                      </a:cubicBezTo>
                      <a:cubicBezTo>
                        <a:pt x="22" y="47"/>
                        <a:pt x="27" y="47"/>
                        <a:pt x="27" y="47"/>
                      </a:cubicBezTo>
                      <a:cubicBezTo>
                        <a:pt x="29" y="47"/>
                        <a:pt x="29" y="45"/>
                        <a:pt x="30" y="47"/>
                      </a:cubicBezTo>
                      <a:cubicBezTo>
                        <a:pt x="31" y="45"/>
                        <a:pt x="31" y="44"/>
                        <a:pt x="31" y="42"/>
                      </a:cubicBezTo>
                      <a:cubicBezTo>
                        <a:pt x="32" y="41"/>
                        <a:pt x="31" y="43"/>
                        <a:pt x="31" y="4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16" name="Freeform 758">
                  <a:extLst>
                    <a:ext uri="{FF2B5EF4-FFF2-40B4-BE49-F238E27FC236}">
                      <a16:creationId xmlns:a16="http://schemas.microsoft.com/office/drawing/2014/main" id="{74ADC966-5FAC-FA98-944A-BE966F6BE16A}"/>
                    </a:ext>
                  </a:extLst>
                </p:cNvPr>
                <p:cNvSpPr>
                  <a:spLocks/>
                </p:cNvSpPr>
                <p:nvPr/>
              </p:nvSpPr>
              <p:spPr bwMode="auto">
                <a:xfrm>
                  <a:off x="11375087" y="7414862"/>
                  <a:ext cx="432136" cy="324533"/>
                </a:xfrm>
                <a:custGeom>
                  <a:avLst/>
                  <a:gdLst>
                    <a:gd name="T0" fmla="*/ 35 w 42"/>
                    <a:gd name="T1" fmla="*/ 20 h 30"/>
                    <a:gd name="T2" fmla="*/ 41 w 42"/>
                    <a:gd name="T3" fmla="*/ 17 h 30"/>
                    <a:gd name="T4" fmla="*/ 38 w 42"/>
                    <a:gd name="T5" fmla="*/ 13 h 30"/>
                    <a:gd name="T6" fmla="*/ 33 w 42"/>
                    <a:gd name="T7" fmla="*/ 10 h 30"/>
                    <a:gd name="T8" fmla="*/ 32 w 42"/>
                    <a:gd name="T9" fmla="*/ 7 h 30"/>
                    <a:gd name="T10" fmla="*/ 30 w 42"/>
                    <a:gd name="T11" fmla="*/ 1 h 30"/>
                    <a:gd name="T12" fmla="*/ 26 w 42"/>
                    <a:gd name="T13" fmla="*/ 0 h 30"/>
                    <a:gd name="T14" fmla="*/ 22 w 42"/>
                    <a:gd name="T15" fmla="*/ 2 h 30"/>
                    <a:gd name="T16" fmla="*/ 19 w 42"/>
                    <a:gd name="T17" fmla="*/ 4 h 30"/>
                    <a:gd name="T18" fmla="*/ 17 w 42"/>
                    <a:gd name="T19" fmla="*/ 5 h 30"/>
                    <a:gd name="T20" fmla="*/ 11 w 42"/>
                    <a:gd name="T21" fmla="*/ 10 h 30"/>
                    <a:gd name="T22" fmla="*/ 9 w 42"/>
                    <a:gd name="T23" fmla="*/ 10 h 30"/>
                    <a:gd name="T24" fmla="*/ 7 w 42"/>
                    <a:gd name="T25" fmla="*/ 14 h 30"/>
                    <a:gd name="T26" fmla="*/ 5 w 42"/>
                    <a:gd name="T27" fmla="*/ 16 h 30"/>
                    <a:gd name="T28" fmla="*/ 2 w 42"/>
                    <a:gd name="T29" fmla="*/ 18 h 30"/>
                    <a:gd name="T30" fmla="*/ 1 w 42"/>
                    <a:gd name="T31" fmla="*/ 24 h 30"/>
                    <a:gd name="T32" fmla="*/ 8 w 42"/>
                    <a:gd name="T33" fmla="*/ 28 h 30"/>
                    <a:gd name="T34" fmla="*/ 16 w 42"/>
                    <a:gd name="T35" fmla="*/ 30 h 30"/>
                    <a:gd name="T36" fmla="*/ 15 w 42"/>
                    <a:gd name="T37" fmla="*/ 22 h 30"/>
                    <a:gd name="T38" fmla="*/ 26 w 42"/>
                    <a:gd name="T39" fmla="*/ 22 h 30"/>
                    <a:gd name="T40" fmla="*/ 35 w 42"/>
                    <a:gd name="T41" fmla="*/ 20 h 30"/>
                    <a:gd name="T42" fmla="*/ 35 w 42"/>
                    <a:gd name="T4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0">
                      <a:moveTo>
                        <a:pt x="35" y="20"/>
                      </a:moveTo>
                      <a:cubicBezTo>
                        <a:pt x="37" y="17"/>
                        <a:pt x="40" y="20"/>
                        <a:pt x="41" y="17"/>
                      </a:cubicBezTo>
                      <a:cubicBezTo>
                        <a:pt x="42" y="16"/>
                        <a:pt x="39" y="13"/>
                        <a:pt x="38" y="13"/>
                      </a:cubicBezTo>
                      <a:cubicBezTo>
                        <a:pt x="37" y="15"/>
                        <a:pt x="34" y="11"/>
                        <a:pt x="33" y="10"/>
                      </a:cubicBezTo>
                      <a:cubicBezTo>
                        <a:pt x="33" y="9"/>
                        <a:pt x="33" y="8"/>
                        <a:pt x="32" y="7"/>
                      </a:cubicBezTo>
                      <a:cubicBezTo>
                        <a:pt x="30" y="5"/>
                        <a:pt x="30" y="4"/>
                        <a:pt x="30" y="1"/>
                      </a:cubicBezTo>
                      <a:cubicBezTo>
                        <a:pt x="29" y="1"/>
                        <a:pt x="27" y="0"/>
                        <a:pt x="26" y="0"/>
                      </a:cubicBezTo>
                      <a:cubicBezTo>
                        <a:pt x="24" y="1"/>
                        <a:pt x="23" y="2"/>
                        <a:pt x="22" y="2"/>
                      </a:cubicBezTo>
                      <a:cubicBezTo>
                        <a:pt x="21" y="3"/>
                        <a:pt x="20" y="4"/>
                        <a:pt x="19" y="4"/>
                      </a:cubicBezTo>
                      <a:cubicBezTo>
                        <a:pt x="18" y="6"/>
                        <a:pt x="18" y="4"/>
                        <a:pt x="17" y="5"/>
                      </a:cubicBezTo>
                      <a:cubicBezTo>
                        <a:pt x="15" y="6"/>
                        <a:pt x="13" y="11"/>
                        <a:pt x="11" y="10"/>
                      </a:cubicBezTo>
                      <a:cubicBezTo>
                        <a:pt x="10" y="10"/>
                        <a:pt x="9" y="8"/>
                        <a:pt x="9" y="10"/>
                      </a:cubicBezTo>
                      <a:cubicBezTo>
                        <a:pt x="8" y="11"/>
                        <a:pt x="8" y="13"/>
                        <a:pt x="7" y="14"/>
                      </a:cubicBezTo>
                      <a:cubicBezTo>
                        <a:pt x="7" y="15"/>
                        <a:pt x="7" y="16"/>
                        <a:pt x="5" y="16"/>
                      </a:cubicBezTo>
                      <a:cubicBezTo>
                        <a:pt x="5" y="16"/>
                        <a:pt x="1" y="17"/>
                        <a:pt x="2" y="18"/>
                      </a:cubicBezTo>
                      <a:cubicBezTo>
                        <a:pt x="5" y="20"/>
                        <a:pt x="0" y="23"/>
                        <a:pt x="1" y="24"/>
                      </a:cubicBezTo>
                      <a:cubicBezTo>
                        <a:pt x="3" y="25"/>
                        <a:pt x="5" y="30"/>
                        <a:pt x="8" y="28"/>
                      </a:cubicBezTo>
                      <a:cubicBezTo>
                        <a:pt x="11" y="26"/>
                        <a:pt x="13" y="27"/>
                        <a:pt x="16" y="30"/>
                      </a:cubicBezTo>
                      <a:cubicBezTo>
                        <a:pt x="15" y="27"/>
                        <a:pt x="15" y="24"/>
                        <a:pt x="15" y="22"/>
                      </a:cubicBezTo>
                      <a:cubicBezTo>
                        <a:pt x="19" y="22"/>
                        <a:pt x="22" y="22"/>
                        <a:pt x="26" y="22"/>
                      </a:cubicBezTo>
                      <a:cubicBezTo>
                        <a:pt x="29" y="22"/>
                        <a:pt x="34" y="23"/>
                        <a:pt x="35" y="20"/>
                      </a:cubicBezTo>
                      <a:cubicBezTo>
                        <a:pt x="36" y="18"/>
                        <a:pt x="35" y="20"/>
                        <a:pt x="35" y="2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17" name="Freeform 759">
                  <a:extLst>
                    <a:ext uri="{FF2B5EF4-FFF2-40B4-BE49-F238E27FC236}">
                      <a16:creationId xmlns:a16="http://schemas.microsoft.com/office/drawing/2014/main" id="{3922B9E4-9AF6-E1A1-9000-6A9F4A728F3F}"/>
                    </a:ext>
                  </a:extLst>
                </p:cNvPr>
                <p:cNvSpPr>
                  <a:spLocks/>
                </p:cNvSpPr>
                <p:nvPr/>
              </p:nvSpPr>
              <p:spPr bwMode="auto">
                <a:xfrm>
                  <a:off x="11664338" y="7654574"/>
                  <a:ext cx="101063" cy="258152"/>
                </a:xfrm>
                <a:custGeom>
                  <a:avLst/>
                  <a:gdLst>
                    <a:gd name="T0" fmla="*/ 9 w 10"/>
                    <a:gd name="T1" fmla="*/ 10 h 24"/>
                    <a:gd name="T2" fmla="*/ 8 w 10"/>
                    <a:gd name="T3" fmla="*/ 6 h 24"/>
                    <a:gd name="T4" fmla="*/ 5 w 10"/>
                    <a:gd name="T5" fmla="*/ 0 h 24"/>
                    <a:gd name="T6" fmla="*/ 2 w 10"/>
                    <a:gd name="T7" fmla="*/ 0 h 24"/>
                    <a:gd name="T8" fmla="*/ 2 w 10"/>
                    <a:gd name="T9" fmla="*/ 3 h 24"/>
                    <a:gd name="T10" fmla="*/ 2 w 10"/>
                    <a:gd name="T11" fmla="*/ 9 h 24"/>
                    <a:gd name="T12" fmla="*/ 4 w 10"/>
                    <a:gd name="T13" fmla="*/ 15 h 24"/>
                    <a:gd name="T14" fmla="*/ 4 w 10"/>
                    <a:gd name="T15" fmla="*/ 21 h 24"/>
                    <a:gd name="T16" fmla="*/ 6 w 10"/>
                    <a:gd name="T17" fmla="*/ 23 h 24"/>
                    <a:gd name="T18" fmla="*/ 9 w 10"/>
                    <a:gd name="T19" fmla="*/ 23 h 24"/>
                    <a:gd name="T20" fmla="*/ 9 w 10"/>
                    <a:gd name="T21" fmla="*/ 10 h 24"/>
                    <a:gd name="T22" fmla="*/ 9 w 10"/>
                    <a:gd name="T2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9" y="10"/>
                      </a:moveTo>
                      <a:cubicBezTo>
                        <a:pt x="9" y="9"/>
                        <a:pt x="9" y="7"/>
                        <a:pt x="8" y="6"/>
                      </a:cubicBezTo>
                      <a:cubicBezTo>
                        <a:pt x="7" y="5"/>
                        <a:pt x="4" y="1"/>
                        <a:pt x="5" y="0"/>
                      </a:cubicBezTo>
                      <a:cubicBezTo>
                        <a:pt x="4" y="0"/>
                        <a:pt x="3" y="0"/>
                        <a:pt x="2" y="0"/>
                      </a:cubicBezTo>
                      <a:cubicBezTo>
                        <a:pt x="0" y="0"/>
                        <a:pt x="2" y="2"/>
                        <a:pt x="2" y="3"/>
                      </a:cubicBezTo>
                      <a:cubicBezTo>
                        <a:pt x="3" y="5"/>
                        <a:pt x="2" y="7"/>
                        <a:pt x="2" y="9"/>
                      </a:cubicBezTo>
                      <a:cubicBezTo>
                        <a:pt x="1" y="12"/>
                        <a:pt x="3" y="12"/>
                        <a:pt x="4" y="15"/>
                      </a:cubicBezTo>
                      <a:cubicBezTo>
                        <a:pt x="4" y="17"/>
                        <a:pt x="3" y="19"/>
                        <a:pt x="4" y="21"/>
                      </a:cubicBezTo>
                      <a:cubicBezTo>
                        <a:pt x="4" y="22"/>
                        <a:pt x="5" y="23"/>
                        <a:pt x="6" y="23"/>
                      </a:cubicBezTo>
                      <a:cubicBezTo>
                        <a:pt x="7" y="24"/>
                        <a:pt x="10" y="24"/>
                        <a:pt x="9" y="23"/>
                      </a:cubicBezTo>
                      <a:cubicBezTo>
                        <a:pt x="9" y="19"/>
                        <a:pt x="9" y="15"/>
                        <a:pt x="9" y="10"/>
                      </a:cubicBezTo>
                      <a:cubicBezTo>
                        <a:pt x="9" y="7"/>
                        <a:pt x="9" y="13"/>
                        <a:pt x="9"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18" name="Freeform 760">
                  <a:extLst>
                    <a:ext uri="{FF2B5EF4-FFF2-40B4-BE49-F238E27FC236}">
                      <a16:creationId xmlns:a16="http://schemas.microsoft.com/office/drawing/2014/main" id="{8EA21DF3-7BD8-DD1F-B5E7-F93A3D26D1EC}"/>
                    </a:ext>
                  </a:extLst>
                </p:cNvPr>
                <p:cNvSpPr>
                  <a:spLocks/>
                </p:cNvSpPr>
                <p:nvPr/>
              </p:nvSpPr>
              <p:spPr bwMode="auto">
                <a:xfrm>
                  <a:off x="11225230" y="7665640"/>
                  <a:ext cx="324101" cy="335598"/>
                </a:xfrm>
                <a:custGeom>
                  <a:avLst/>
                  <a:gdLst>
                    <a:gd name="T0" fmla="*/ 26 w 32"/>
                    <a:gd name="T1" fmla="*/ 4 h 31"/>
                    <a:gd name="T2" fmla="*/ 21 w 32"/>
                    <a:gd name="T3" fmla="*/ 5 h 31"/>
                    <a:gd name="T4" fmla="*/ 15 w 32"/>
                    <a:gd name="T5" fmla="*/ 1 h 31"/>
                    <a:gd name="T6" fmla="*/ 13 w 32"/>
                    <a:gd name="T7" fmla="*/ 1 h 31"/>
                    <a:gd name="T8" fmla="*/ 10 w 32"/>
                    <a:gd name="T9" fmla="*/ 2 h 31"/>
                    <a:gd name="T10" fmla="*/ 6 w 32"/>
                    <a:gd name="T11" fmla="*/ 2 h 31"/>
                    <a:gd name="T12" fmla="*/ 4 w 32"/>
                    <a:gd name="T13" fmla="*/ 3 h 31"/>
                    <a:gd name="T14" fmla="*/ 3 w 32"/>
                    <a:gd name="T15" fmla="*/ 6 h 31"/>
                    <a:gd name="T16" fmla="*/ 5 w 32"/>
                    <a:gd name="T17" fmla="*/ 7 h 31"/>
                    <a:gd name="T18" fmla="*/ 3 w 32"/>
                    <a:gd name="T19" fmla="*/ 9 h 31"/>
                    <a:gd name="T20" fmla="*/ 5 w 32"/>
                    <a:gd name="T21" fmla="*/ 12 h 31"/>
                    <a:gd name="T22" fmla="*/ 3 w 32"/>
                    <a:gd name="T23" fmla="*/ 13 h 31"/>
                    <a:gd name="T24" fmla="*/ 2 w 32"/>
                    <a:gd name="T25" fmla="*/ 16 h 31"/>
                    <a:gd name="T26" fmla="*/ 2 w 32"/>
                    <a:gd name="T27" fmla="*/ 19 h 31"/>
                    <a:gd name="T28" fmla="*/ 3 w 32"/>
                    <a:gd name="T29" fmla="*/ 23 h 31"/>
                    <a:gd name="T30" fmla="*/ 7 w 32"/>
                    <a:gd name="T31" fmla="*/ 26 h 31"/>
                    <a:gd name="T32" fmla="*/ 7 w 32"/>
                    <a:gd name="T33" fmla="*/ 31 h 31"/>
                    <a:gd name="T34" fmla="*/ 19 w 32"/>
                    <a:gd name="T35" fmla="*/ 28 h 31"/>
                    <a:gd name="T36" fmla="*/ 26 w 32"/>
                    <a:gd name="T37" fmla="*/ 28 h 31"/>
                    <a:gd name="T38" fmla="*/ 30 w 32"/>
                    <a:gd name="T39" fmla="*/ 26 h 31"/>
                    <a:gd name="T40" fmla="*/ 28 w 32"/>
                    <a:gd name="T41" fmla="*/ 21 h 31"/>
                    <a:gd name="T42" fmla="*/ 30 w 32"/>
                    <a:gd name="T43" fmla="*/ 15 h 31"/>
                    <a:gd name="T44" fmla="*/ 26 w 32"/>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1">
                      <a:moveTo>
                        <a:pt x="26" y="4"/>
                      </a:moveTo>
                      <a:cubicBezTo>
                        <a:pt x="24" y="4"/>
                        <a:pt x="23" y="6"/>
                        <a:pt x="21" y="5"/>
                      </a:cubicBezTo>
                      <a:cubicBezTo>
                        <a:pt x="19" y="5"/>
                        <a:pt x="17" y="0"/>
                        <a:pt x="15" y="1"/>
                      </a:cubicBezTo>
                      <a:cubicBezTo>
                        <a:pt x="14" y="2"/>
                        <a:pt x="13" y="2"/>
                        <a:pt x="13" y="1"/>
                      </a:cubicBezTo>
                      <a:cubicBezTo>
                        <a:pt x="12" y="0"/>
                        <a:pt x="11" y="2"/>
                        <a:pt x="10" y="2"/>
                      </a:cubicBezTo>
                      <a:cubicBezTo>
                        <a:pt x="8" y="3"/>
                        <a:pt x="7" y="2"/>
                        <a:pt x="6" y="2"/>
                      </a:cubicBezTo>
                      <a:cubicBezTo>
                        <a:pt x="5" y="1"/>
                        <a:pt x="5" y="3"/>
                        <a:pt x="4" y="3"/>
                      </a:cubicBezTo>
                      <a:cubicBezTo>
                        <a:pt x="3" y="3"/>
                        <a:pt x="2" y="5"/>
                        <a:pt x="3" y="6"/>
                      </a:cubicBezTo>
                      <a:cubicBezTo>
                        <a:pt x="3" y="7"/>
                        <a:pt x="5" y="7"/>
                        <a:pt x="5" y="7"/>
                      </a:cubicBezTo>
                      <a:cubicBezTo>
                        <a:pt x="5" y="8"/>
                        <a:pt x="3" y="9"/>
                        <a:pt x="3" y="9"/>
                      </a:cubicBezTo>
                      <a:cubicBezTo>
                        <a:pt x="3" y="10"/>
                        <a:pt x="5" y="11"/>
                        <a:pt x="5" y="12"/>
                      </a:cubicBezTo>
                      <a:cubicBezTo>
                        <a:pt x="5" y="12"/>
                        <a:pt x="3" y="11"/>
                        <a:pt x="3" y="13"/>
                      </a:cubicBezTo>
                      <a:cubicBezTo>
                        <a:pt x="3" y="14"/>
                        <a:pt x="4" y="16"/>
                        <a:pt x="2" y="16"/>
                      </a:cubicBezTo>
                      <a:cubicBezTo>
                        <a:pt x="3" y="17"/>
                        <a:pt x="3" y="18"/>
                        <a:pt x="2" y="19"/>
                      </a:cubicBezTo>
                      <a:cubicBezTo>
                        <a:pt x="2" y="21"/>
                        <a:pt x="0" y="21"/>
                        <a:pt x="3" y="23"/>
                      </a:cubicBezTo>
                      <a:cubicBezTo>
                        <a:pt x="4" y="23"/>
                        <a:pt x="6" y="24"/>
                        <a:pt x="7" y="26"/>
                      </a:cubicBezTo>
                      <a:cubicBezTo>
                        <a:pt x="8" y="27"/>
                        <a:pt x="7" y="29"/>
                        <a:pt x="7" y="31"/>
                      </a:cubicBezTo>
                      <a:cubicBezTo>
                        <a:pt x="11" y="30"/>
                        <a:pt x="14" y="28"/>
                        <a:pt x="19" y="28"/>
                      </a:cubicBezTo>
                      <a:cubicBezTo>
                        <a:pt x="21" y="27"/>
                        <a:pt x="24" y="28"/>
                        <a:pt x="26" y="28"/>
                      </a:cubicBezTo>
                      <a:cubicBezTo>
                        <a:pt x="28" y="28"/>
                        <a:pt x="31" y="29"/>
                        <a:pt x="30" y="26"/>
                      </a:cubicBezTo>
                      <a:cubicBezTo>
                        <a:pt x="30" y="24"/>
                        <a:pt x="29" y="23"/>
                        <a:pt x="28" y="21"/>
                      </a:cubicBezTo>
                      <a:cubicBezTo>
                        <a:pt x="28" y="19"/>
                        <a:pt x="29" y="17"/>
                        <a:pt x="30" y="15"/>
                      </a:cubicBezTo>
                      <a:cubicBezTo>
                        <a:pt x="31" y="11"/>
                        <a:pt x="32" y="4"/>
                        <a:pt x="26"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19" name="Freeform 761">
                  <a:extLst>
                    <a:ext uri="{FF2B5EF4-FFF2-40B4-BE49-F238E27FC236}">
                      <a16:creationId xmlns:a16="http://schemas.microsoft.com/office/drawing/2014/main" id="{C5564051-AD75-3AB7-5ED2-3B8EA1DEDEA7}"/>
                    </a:ext>
                  </a:extLst>
                </p:cNvPr>
                <p:cNvSpPr>
                  <a:spLocks/>
                </p:cNvSpPr>
                <p:nvPr/>
              </p:nvSpPr>
              <p:spPr bwMode="auto">
                <a:xfrm>
                  <a:off x="11500544" y="7654574"/>
                  <a:ext cx="233496" cy="324533"/>
                </a:xfrm>
                <a:custGeom>
                  <a:avLst/>
                  <a:gdLst>
                    <a:gd name="T0" fmla="*/ 19 w 23"/>
                    <a:gd name="T1" fmla="*/ 13 h 30"/>
                    <a:gd name="T2" fmla="*/ 18 w 23"/>
                    <a:gd name="T3" fmla="*/ 6 h 30"/>
                    <a:gd name="T4" fmla="*/ 17 w 23"/>
                    <a:gd name="T5" fmla="*/ 0 h 30"/>
                    <a:gd name="T6" fmla="*/ 3 w 23"/>
                    <a:gd name="T7" fmla="*/ 0 h 30"/>
                    <a:gd name="T8" fmla="*/ 4 w 23"/>
                    <a:gd name="T9" fmla="*/ 11 h 30"/>
                    <a:gd name="T10" fmla="*/ 1 w 23"/>
                    <a:gd name="T11" fmla="*/ 22 h 30"/>
                    <a:gd name="T12" fmla="*/ 3 w 23"/>
                    <a:gd name="T13" fmla="*/ 30 h 30"/>
                    <a:gd name="T14" fmla="*/ 10 w 23"/>
                    <a:gd name="T15" fmla="*/ 29 h 30"/>
                    <a:gd name="T16" fmla="*/ 23 w 23"/>
                    <a:gd name="T17" fmla="*/ 24 h 30"/>
                    <a:gd name="T18" fmla="*/ 20 w 23"/>
                    <a:gd name="T19" fmla="*/ 19 h 30"/>
                    <a:gd name="T20" fmla="*/ 19 w 23"/>
                    <a:gd name="T21" fmla="*/ 13 h 30"/>
                    <a:gd name="T22" fmla="*/ 19 w 23"/>
                    <a:gd name="T2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9" y="13"/>
                      </a:moveTo>
                      <a:cubicBezTo>
                        <a:pt x="17" y="11"/>
                        <a:pt x="18" y="8"/>
                        <a:pt x="18" y="6"/>
                      </a:cubicBezTo>
                      <a:cubicBezTo>
                        <a:pt x="19" y="4"/>
                        <a:pt x="16" y="2"/>
                        <a:pt x="17" y="0"/>
                      </a:cubicBezTo>
                      <a:cubicBezTo>
                        <a:pt x="12" y="0"/>
                        <a:pt x="8" y="0"/>
                        <a:pt x="3" y="0"/>
                      </a:cubicBezTo>
                      <a:cubicBezTo>
                        <a:pt x="3" y="3"/>
                        <a:pt x="4" y="7"/>
                        <a:pt x="4" y="11"/>
                      </a:cubicBezTo>
                      <a:cubicBezTo>
                        <a:pt x="4" y="15"/>
                        <a:pt x="0" y="18"/>
                        <a:pt x="1" y="22"/>
                      </a:cubicBezTo>
                      <a:cubicBezTo>
                        <a:pt x="2" y="25"/>
                        <a:pt x="4" y="26"/>
                        <a:pt x="3" y="30"/>
                      </a:cubicBezTo>
                      <a:cubicBezTo>
                        <a:pt x="6" y="30"/>
                        <a:pt x="7" y="30"/>
                        <a:pt x="10" y="29"/>
                      </a:cubicBezTo>
                      <a:cubicBezTo>
                        <a:pt x="15" y="28"/>
                        <a:pt x="19" y="26"/>
                        <a:pt x="23" y="24"/>
                      </a:cubicBezTo>
                      <a:cubicBezTo>
                        <a:pt x="21" y="23"/>
                        <a:pt x="20" y="21"/>
                        <a:pt x="20" y="19"/>
                      </a:cubicBezTo>
                      <a:cubicBezTo>
                        <a:pt x="20" y="17"/>
                        <a:pt x="20" y="15"/>
                        <a:pt x="19" y="13"/>
                      </a:cubicBezTo>
                      <a:cubicBezTo>
                        <a:pt x="17" y="11"/>
                        <a:pt x="20" y="15"/>
                        <a:pt x="19" y="1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20" name="Freeform 762">
                  <a:extLst>
                    <a:ext uri="{FF2B5EF4-FFF2-40B4-BE49-F238E27FC236}">
                      <a16:creationId xmlns:a16="http://schemas.microsoft.com/office/drawing/2014/main" id="{634FF6E0-E7C4-9115-AA59-C65A0B20CB67}"/>
                    </a:ext>
                  </a:extLst>
                </p:cNvPr>
                <p:cNvSpPr>
                  <a:spLocks/>
                </p:cNvSpPr>
                <p:nvPr/>
              </p:nvSpPr>
              <p:spPr bwMode="auto">
                <a:xfrm>
                  <a:off x="10988253" y="7687764"/>
                  <a:ext cx="153338" cy="195458"/>
                </a:xfrm>
                <a:custGeom>
                  <a:avLst/>
                  <a:gdLst>
                    <a:gd name="T0" fmla="*/ 12 w 15"/>
                    <a:gd name="T1" fmla="*/ 14 h 18"/>
                    <a:gd name="T2" fmla="*/ 14 w 15"/>
                    <a:gd name="T3" fmla="*/ 6 h 18"/>
                    <a:gd name="T4" fmla="*/ 5 w 15"/>
                    <a:gd name="T5" fmla="*/ 3 h 18"/>
                    <a:gd name="T6" fmla="*/ 1 w 15"/>
                    <a:gd name="T7" fmla="*/ 8 h 18"/>
                    <a:gd name="T8" fmla="*/ 4 w 15"/>
                    <a:gd name="T9" fmla="*/ 12 h 18"/>
                    <a:gd name="T10" fmla="*/ 7 w 15"/>
                    <a:gd name="T11" fmla="*/ 16 h 18"/>
                    <a:gd name="T12" fmla="*/ 10 w 15"/>
                    <a:gd name="T13" fmla="*/ 16 h 18"/>
                    <a:gd name="T14" fmla="*/ 12 w 15"/>
                    <a:gd name="T15" fmla="*/ 14 h 18"/>
                    <a:gd name="T16" fmla="*/ 12 w 15"/>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2" y="14"/>
                      </a:moveTo>
                      <a:cubicBezTo>
                        <a:pt x="15" y="13"/>
                        <a:pt x="15" y="8"/>
                        <a:pt x="14" y="6"/>
                      </a:cubicBezTo>
                      <a:cubicBezTo>
                        <a:pt x="12" y="2"/>
                        <a:pt x="8" y="0"/>
                        <a:pt x="5" y="3"/>
                      </a:cubicBezTo>
                      <a:cubicBezTo>
                        <a:pt x="3" y="4"/>
                        <a:pt x="0" y="6"/>
                        <a:pt x="1" y="8"/>
                      </a:cubicBezTo>
                      <a:cubicBezTo>
                        <a:pt x="2" y="10"/>
                        <a:pt x="2" y="11"/>
                        <a:pt x="4" y="12"/>
                      </a:cubicBezTo>
                      <a:cubicBezTo>
                        <a:pt x="5" y="14"/>
                        <a:pt x="5" y="15"/>
                        <a:pt x="7" y="16"/>
                      </a:cubicBezTo>
                      <a:cubicBezTo>
                        <a:pt x="8" y="17"/>
                        <a:pt x="9" y="18"/>
                        <a:pt x="10" y="16"/>
                      </a:cubicBezTo>
                      <a:cubicBezTo>
                        <a:pt x="10" y="15"/>
                        <a:pt x="11" y="15"/>
                        <a:pt x="12" y="14"/>
                      </a:cubicBezTo>
                      <a:cubicBezTo>
                        <a:pt x="14" y="13"/>
                        <a:pt x="11" y="15"/>
                        <a:pt x="12" y="1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21" name="Freeform 763">
                  <a:extLst>
                    <a:ext uri="{FF2B5EF4-FFF2-40B4-BE49-F238E27FC236}">
                      <a16:creationId xmlns:a16="http://schemas.microsoft.com/office/drawing/2014/main" id="{61A58D8B-A209-2042-94D2-2DC41B920BAB}"/>
                    </a:ext>
                  </a:extLst>
                </p:cNvPr>
                <p:cNvSpPr>
                  <a:spLocks/>
                </p:cNvSpPr>
                <p:nvPr/>
              </p:nvSpPr>
              <p:spPr bwMode="auto">
                <a:xfrm>
                  <a:off x="11078862" y="7772587"/>
                  <a:ext cx="226522" cy="228650"/>
                </a:xfrm>
                <a:custGeom>
                  <a:avLst/>
                  <a:gdLst>
                    <a:gd name="T0" fmla="*/ 21 w 22"/>
                    <a:gd name="T1" fmla="*/ 17 h 21"/>
                    <a:gd name="T2" fmla="*/ 19 w 22"/>
                    <a:gd name="T3" fmla="*/ 13 h 21"/>
                    <a:gd name="T4" fmla="*/ 16 w 22"/>
                    <a:gd name="T5" fmla="*/ 11 h 21"/>
                    <a:gd name="T6" fmla="*/ 16 w 22"/>
                    <a:gd name="T7" fmla="*/ 6 h 21"/>
                    <a:gd name="T8" fmla="*/ 13 w 22"/>
                    <a:gd name="T9" fmla="*/ 8 h 21"/>
                    <a:gd name="T10" fmla="*/ 9 w 22"/>
                    <a:gd name="T11" fmla="*/ 1 h 21"/>
                    <a:gd name="T12" fmla="*/ 5 w 22"/>
                    <a:gd name="T13" fmla="*/ 4 h 21"/>
                    <a:gd name="T14" fmla="*/ 0 w 22"/>
                    <a:gd name="T15" fmla="*/ 9 h 21"/>
                    <a:gd name="T16" fmla="*/ 12 w 22"/>
                    <a:gd name="T17" fmla="*/ 18 h 21"/>
                    <a:gd name="T18" fmla="*/ 19 w 22"/>
                    <a:gd name="T19" fmla="*/ 21 h 21"/>
                    <a:gd name="T20" fmla="*/ 21 w 22"/>
                    <a:gd name="T21" fmla="*/ 17 h 21"/>
                    <a:gd name="T22" fmla="*/ 21 w 22"/>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21" y="17"/>
                      </a:moveTo>
                      <a:cubicBezTo>
                        <a:pt x="22" y="15"/>
                        <a:pt x="20" y="14"/>
                        <a:pt x="19" y="13"/>
                      </a:cubicBezTo>
                      <a:cubicBezTo>
                        <a:pt x="18" y="13"/>
                        <a:pt x="14" y="12"/>
                        <a:pt x="16" y="11"/>
                      </a:cubicBezTo>
                      <a:cubicBezTo>
                        <a:pt x="17" y="10"/>
                        <a:pt x="17" y="7"/>
                        <a:pt x="16" y="6"/>
                      </a:cubicBezTo>
                      <a:cubicBezTo>
                        <a:pt x="15" y="4"/>
                        <a:pt x="14" y="8"/>
                        <a:pt x="13" y="8"/>
                      </a:cubicBezTo>
                      <a:cubicBezTo>
                        <a:pt x="10" y="8"/>
                        <a:pt x="11" y="0"/>
                        <a:pt x="9" y="1"/>
                      </a:cubicBezTo>
                      <a:cubicBezTo>
                        <a:pt x="8" y="2"/>
                        <a:pt x="6" y="3"/>
                        <a:pt x="5" y="4"/>
                      </a:cubicBezTo>
                      <a:cubicBezTo>
                        <a:pt x="4" y="6"/>
                        <a:pt x="2" y="7"/>
                        <a:pt x="0" y="9"/>
                      </a:cubicBezTo>
                      <a:cubicBezTo>
                        <a:pt x="5" y="12"/>
                        <a:pt x="8" y="15"/>
                        <a:pt x="12" y="18"/>
                      </a:cubicBezTo>
                      <a:cubicBezTo>
                        <a:pt x="14" y="20"/>
                        <a:pt x="16" y="21"/>
                        <a:pt x="19" y="21"/>
                      </a:cubicBezTo>
                      <a:cubicBezTo>
                        <a:pt x="22" y="21"/>
                        <a:pt x="20" y="19"/>
                        <a:pt x="21" y="17"/>
                      </a:cubicBezTo>
                      <a:cubicBezTo>
                        <a:pt x="22" y="15"/>
                        <a:pt x="21" y="19"/>
                        <a:pt x="21" y="1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22" name="Freeform 764">
                  <a:extLst>
                    <a:ext uri="{FF2B5EF4-FFF2-40B4-BE49-F238E27FC236}">
                      <a16:creationId xmlns:a16="http://schemas.microsoft.com/office/drawing/2014/main" id="{C65AE42C-BCA7-DA40-D76D-1AAC41508016}"/>
                    </a:ext>
                  </a:extLst>
                </p:cNvPr>
                <p:cNvSpPr>
                  <a:spLocks/>
                </p:cNvSpPr>
                <p:nvPr/>
              </p:nvSpPr>
              <p:spPr bwMode="auto">
                <a:xfrm>
                  <a:off x="10918551" y="7555004"/>
                  <a:ext cx="355468" cy="317157"/>
                </a:xfrm>
                <a:custGeom>
                  <a:avLst/>
                  <a:gdLst>
                    <a:gd name="T0" fmla="*/ 10 w 35"/>
                    <a:gd name="T1" fmla="*/ 16 h 29"/>
                    <a:gd name="T2" fmla="*/ 20 w 35"/>
                    <a:gd name="T3" fmla="*/ 17 h 29"/>
                    <a:gd name="T4" fmla="*/ 21 w 35"/>
                    <a:gd name="T5" fmla="*/ 23 h 29"/>
                    <a:gd name="T6" fmla="*/ 25 w 35"/>
                    <a:gd name="T7" fmla="*/ 21 h 29"/>
                    <a:gd name="T8" fmla="*/ 29 w 35"/>
                    <a:gd name="T9" fmla="*/ 27 h 29"/>
                    <a:gd name="T10" fmla="*/ 31 w 35"/>
                    <a:gd name="T11" fmla="*/ 26 h 29"/>
                    <a:gd name="T12" fmla="*/ 33 w 35"/>
                    <a:gd name="T13" fmla="*/ 25 h 29"/>
                    <a:gd name="T14" fmla="*/ 33 w 35"/>
                    <a:gd name="T15" fmla="*/ 23 h 29"/>
                    <a:gd name="T16" fmla="*/ 35 w 35"/>
                    <a:gd name="T17" fmla="*/ 22 h 29"/>
                    <a:gd name="T18" fmla="*/ 34 w 35"/>
                    <a:gd name="T19" fmla="*/ 19 h 29"/>
                    <a:gd name="T20" fmla="*/ 33 w 35"/>
                    <a:gd name="T21" fmla="*/ 16 h 29"/>
                    <a:gd name="T22" fmla="*/ 33 w 35"/>
                    <a:gd name="T23" fmla="*/ 12 h 29"/>
                    <a:gd name="T24" fmla="*/ 32 w 35"/>
                    <a:gd name="T25" fmla="*/ 8 h 29"/>
                    <a:gd name="T26" fmla="*/ 26 w 35"/>
                    <a:gd name="T27" fmla="*/ 2 h 29"/>
                    <a:gd name="T28" fmla="*/ 24 w 35"/>
                    <a:gd name="T29" fmla="*/ 3 h 29"/>
                    <a:gd name="T30" fmla="*/ 22 w 35"/>
                    <a:gd name="T31" fmla="*/ 3 h 29"/>
                    <a:gd name="T32" fmla="*/ 19 w 35"/>
                    <a:gd name="T33" fmla="*/ 3 h 29"/>
                    <a:gd name="T34" fmla="*/ 18 w 35"/>
                    <a:gd name="T35" fmla="*/ 3 h 29"/>
                    <a:gd name="T36" fmla="*/ 15 w 35"/>
                    <a:gd name="T37" fmla="*/ 2 h 29"/>
                    <a:gd name="T38" fmla="*/ 10 w 35"/>
                    <a:gd name="T39" fmla="*/ 1 h 29"/>
                    <a:gd name="T40" fmla="*/ 5 w 35"/>
                    <a:gd name="T41" fmla="*/ 1 h 29"/>
                    <a:gd name="T42" fmla="*/ 5 w 35"/>
                    <a:gd name="T43" fmla="*/ 4 h 29"/>
                    <a:gd name="T44" fmla="*/ 3 w 35"/>
                    <a:gd name="T45" fmla="*/ 6 h 29"/>
                    <a:gd name="T46" fmla="*/ 0 w 35"/>
                    <a:gd name="T47" fmla="*/ 8 h 29"/>
                    <a:gd name="T48" fmla="*/ 3 w 35"/>
                    <a:gd name="T49" fmla="*/ 13 h 29"/>
                    <a:gd name="T50" fmla="*/ 8 w 35"/>
                    <a:gd name="T51" fmla="*/ 19 h 29"/>
                    <a:gd name="T52" fmla="*/ 10 w 35"/>
                    <a:gd name="T53" fmla="*/ 16 h 29"/>
                    <a:gd name="T54" fmla="*/ 10 w 35"/>
                    <a:gd name="T5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29">
                      <a:moveTo>
                        <a:pt x="10" y="16"/>
                      </a:moveTo>
                      <a:cubicBezTo>
                        <a:pt x="14" y="14"/>
                        <a:pt x="18" y="12"/>
                        <a:pt x="20" y="17"/>
                      </a:cubicBezTo>
                      <a:cubicBezTo>
                        <a:pt x="22" y="19"/>
                        <a:pt x="21" y="20"/>
                        <a:pt x="21" y="23"/>
                      </a:cubicBezTo>
                      <a:cubicBezTo>
                        <a:pt x="22" y="24"/>
                        <a:pt x="24" y="21"/>
                        <a:pt x="25" y="21"/>
                      </a:cubicBezTo>
                      <a:cubicBezTo>
                        <a:pt x="27" y="20"/>
                        <a:pt x="27" y="29"/>
                        <a:pt x="29" y="27"/>
                      </a:cubicBezTo>
                      <a:cubicBezTo>
                        <a:pt x="30" y="27"/>
                        <a:pt x="30" y="26"/>
                        <a:pt x="31" y="26"/>
                      </a:cubicBezTo>
                      <a:cubicBezTo>
                        <a:pt x="31" y="25"/>
                        <a:pt x="33" y="26"/>
                        <a:pt x="33" y="25"/>
                      </a:cubicBezTo>
                      <a:cubicBezTo>
                        <a:pt x="34" y="24"/>
                        <a:pt x="33" y="23"/>
                        <a:pt x="33" y="23"/>
                      </a:cubicBezTo>
                      <a:cubicBezTo>
                        <a:pt x="33" y="21"/>
                        <a:pt x="35" y="22"/>
                        <a:pt x="35" y="22"/>
                      </a:cubicBezTo>
                      <a:cubicBezTo>
                        <a:pt x="35" y="21"/>
                        <a:pt x="32" y="20"/>
                        <a:pt x="34" y="19"/>
                      </a:cubicBezTo>
                      <a:cubicBezTo>
                        <a:pt x="35" y="18"/>
                        <a:pt x="35" y="17"/>
                        <a:pt x="33" y="16"/>
                      </a:cubicBezTo>
                      <a:cubicBezTo>
                        <a:pt x="32" y="15"/>
                        <a:pt x="34" y="13"/>
                        <a:pt x="33" y="12"/>
                      </a:cubicBezTo>
                      <a:cubicBezTo>
                        <a:pt x="32" y="11"/>
                        <a:pt x="33" y="10"/>
                        <a:pt x="32" y="8"/>
                      </a:cubicBezTo>
                      <a:cubicBezTo>
                        <a:pt x="31" y="7"/>
                        <a:pt x="29" y="0"/>
                        <a:pt x="26" y="2"/>
                      </a:cubicBezTo>
                      <a:cubicBezTo>
                        <a:pt x="26" y="2"/>
                        <a:pt x="25" y="3"/>
                        <a:pt x="24" y="3"/>
                      </a:cubicBezTo>
                      <a:cubicBezTo>
                        <a:pt x="23" y="3"/>
                        <a:pt x="23" y="3"/>
                        <a:pt x="22" y="3"/>
                      </a:cubicBezTo>
                      <a:cubicBezTo>
                        <a:pt x="21" y="4"/>
                        <a:pt x="20" y="3"/>
                        <a:pt x="19" y="3"/>
                      </a:cubicBezTo>
                      <a:cubicBezTo>
                        <a:pt x="18" y="3"/>
                        <a:pt x="18" y="4"/>
                        <a:pt x="18" y="3"/>
                      </a:cubicBezTo>
                      <a:cubicBezTo>
                        <a:pt x="16" y="2"/>
                        <a:pt x="17" y="2"/>
                        <a:pt x="15" y="2"/>
                      </a:cubicBezTo>
                      <a:cubicBezTo>
                        <a:pt x="12" y="3"/>
                        <a:pt x="12" y="1"/>
                        <a:pt x="10" y="1"/>
                      </a:cubicBezTo>
                      <a:cubicBezTo>
                        <a:pt x="8" y="0"/>
                        <a:pt x="6" y="0"/>
                        <a:pt x="5" y="1"/>
                      </a:cubicBezTo>
                      <a:cubicBezTo>
                        <a:pt x="5" y="2"/>
                        <a:pt x="3" y="3"/>
                        <a:pt x="5" y="4"/>
                      </a:cubicBezTo>
                      <a:cubicBezTo>
                        <a:pt x="6" y="5"/>
                        <a:pt x="5" y="6"/>
                        <a:pt x="3" y="6"/>
                      </a:cubicBezTo>
                      <a:cubicBezTo>
                        <a:pt x="1" y="6"/>
                        <a:pt x="0" y="6"/>
                        <a:pt x="0" y="8"/>
                      </a:cubicBezTo>
                      <a:cubicBezTo>
                        <a:pt x="1" y="10"/>
                        <a:pt x="2" y="11"/>
                        <a:pt x="3" y="13"/>
                      </a:cubicBezTo>
                      <a:cubicBezTo>
                        <a:pt x="5" y="15"/>
                        <a:pt x="6" y="16"/>
                        <a:pt x="8" y="19"/>
                      </a:cubicBezTo>
                      <a:cubicBezTo>
                        <a:pt x="9" y="18"/>
                        <a:pt x="9" y="17"/>
                        <a:pt x="10" y="16"/>
                      </a:cubicBezTo>
                      <a:cubicBezTo>
                        <a:pt x="11" y="16"/>
                        <a:pt x="10" y="17"/>
                        <a:pt x="10" y="1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23" name="Freeform 765">
                  <a:extLst>
                    <a:ext uri="{FF2B5EF4-FFF2-40B4-BE49-F238E27FC236}">
                      <a16:creationId xmlns:a16="http://schemas.microsoft.com/office/drawing/2014/main" id="{AFDEF0D3-4E34-0E73-8BB4-86D86118A350}"/>
                    </a:ext>
                  </a:extLst>
                </p:cNvPr>
                <p:cNvSpPr>
                  <a:spLocks/>
                </p:cNvSpPr>
                <p:nvPr/>
              </p:nvSpPr>
              <p:spPr bwMode="auto">
                <a:xfrm>
                  <a:off x="10824459" y="7566069"/>
                  <a:ext cx="163794" cy="77445"/>
                </a:xfrm>
                <a:custGeom>
                  <a:avLst/>
                  <a:gdLst>
                    <a:gd name="T0" fmla="*/ 10 w 16"/>
                    <a:gd name="T1" fmla="*/ 5 h 7"/>
                    <a:gd name="T2" fmla="*/ 14 w 16"/>
                    <a:gd name="T3" fmla="*/ 3 h 7"/>
                    <a:gd name="T4" fmla="*/ 14 w 16"/>
                    <a:gd name="T5" fmla="*/ 0 h 7"/>
                    <a:gd name="T6" fmla="*/ 7 w 16"/>
                    <a:gd name="T7" fmla="*/ 0 h 7"/>
                    <a:gd name="T8" fmla="*/ 4 w 16"/>
                    <a:gd name="T9" fmla="*/ 0 h 7"/>
                    <a:gd name="T10" fmla="*/ 0 w 16"/>
                    <a:gd name="T11" fmla="*/ 1 h 7"/>
                    <a:gd name="T12" fmla="*/ 3 w 16"/>
                    <a:gd name="T13" fmla="*/ 3 h 7"/>
                    <a:gd name="T14" fmla="*/ 7 w 16"/>
                    <a:gd name="T15" fmla="*/ 3 h 7"/>
                    <a:gd name="T16" fmla="*/ 9 w 16"/>
                    <a:gd name="T17" fmla="*/ 7 h 7"/>
                    <a:gd name="T18" fmla="*/ 10 w 1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10" y="5"/>
                      </a:moveTo>
                      <a:cubicBezTo>
                        <a:pt x="11" y="5"/>
                        <a:pt x="16" y="5"/>
                        <a:pt x="14" y="3"/>
                      </a:cubicBezTo>
                      <a:cubicBezTo>
                        <a:pt x="12" y="2"/>
                        <a:pt x="14" y="1"/>
                        <a:pt x="14" y="0"/>
                      </a:cubicBezTo>
                      <a:cubicBezTo>
                        <a:pt x="12" y="0"/>
                        <a:pt x="9" y="0"/>
                        <a:pt x="7" y="0"/>
                      </a:cubicBezTo>
                      <a:cubicBezTo>
                        <a:pt x="5" y="0"/>
                        <a:pt x="5" y="1"/>
                        <a:pt x="4" y="0"/>
                      </a:cubicBezTo>
                      <a:cubicBezTo>
                        <a:pt x="2" y="0"/>
                        <a:pt x="2" y="0"/>
                        <a:pt x="0" y="1"/>
                      </a:cubicBezTo>
                      <a:cubicBezTo>
                        <a:pt x="1" y="2"/>
                        <a:pt x="1" y="3"/>
                        <a:pt x="3" y="3"/>
                      </a:cubicBezTo>
                      <a:cubicBezTo>
                        <a:pt x="4" y="3"/>
                        <a:pt x="7" y="3"/>
                        <a:pt x="7" y="3"/>
                      </a:cubicBezTo>
                      <a:cubicBezTo>
                        <a:pt x="5" y="5"/>
                        <a:pt x="7" y="6"/>
                        <a:pt x="9" y="7"/>
                      </a:cubicBezTo>
                      <a:cubicBezTo>
                        <a:pt x="9" y="7"/>
                        <a:pt x="9" y="5"/>
                        <a:pt x="10"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24" name="Freeform 766">
                  <a:extLst>
                    <a:ext uri="{FF2B5EF4-FFF2-40B4-BE49-F238E27FC236}">
                      <a16:creationId xmlns:a16="http://schemas.microsoft.com/office/drawing/2014/main" id="{B407BF13-53DA-FFB9-6E29-7137E7A109EF}"/>
                    </a:ext>
                  </a:extLst>
                </p:cNvPr>
                <p:cNvSpPr>
                  <a:spLocks/>
                </p:cNvSpPr>
                <p:nvPr/>
              </p:nvSpPr>
              <p:spPr bwMode="auto">
                <a:xfrm>
                  <a:off x="10814003" y="7492310"/>
                  <a:ext cx="153338" cy="44255"/>
                </a:xfrm>
                <a:custGeom>
                  <a:avLst/>
                  <a:gdLst>
                    <a:gd name="T0" fmla="*/ 4 w 15"/>
                    <a:gd name="T1" fmla="*/ 4 h 4"/>
                    <a:gd name="T2" fmla="*/ 9 w 15"/>
                    <a:gd name="T3" fmla="*/ 3 h 4"/>
                    <a:gd name="T4" fmla="*/ 15 w 15"/>
                    <a:gd name="T5" fmla="*/ 2 h 4"/>
                    <a:gd name="T6" fmla="*/ 8 w 15"/>
                    <a:gd name="T7" fmla="*/ 1 h 4"/>
                    <a:gd name="T8" fmla="*/ 0 w 15"/>
                    <a:gd name="T9" fmla="*/ 4 h 4"/>
                    <a:gd name="T10" fmla="*/ 4 w 15"/>
                    <a:gd name="T11" fmla="*/ 4 h 4"/>
                    <a:gd name="T12" fmla="*/ 4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4" y="4"/>
                      </a:moveTo>
                      <a:cubicBezTo>
                        <a:pt x="6" y="3"/>
                        <a:pt x="7" y="2"/>
                        <a:pt x="9" y="3"/>
                      </a:cubicBezTo>
                      <a:cubicBezTo>
                        <a:pt x="10" y="3"/>
                        <a:pt x="14" y="4"/>
                        <a:pt x="15" y="2"/>
                      </a:cubicBezTo>
                      <a:cubicBezTo>
                        <a:pt x="15" y="3"/>
                        <a:pt x="9" y="0"/>
                        <a:pt x="8" y="1"/>
                      </a:cubicBezTo>
                      <a:cubicBezTo>
                        <a:pt x="5" y="2"/>
                        <a:pt x="1" y="0"/>
                        <a:pt x="0" y="4"/>
                      </a:cubicBezTo>
                      <a:cubicBezTo>
                        <a:pt x="2" y="4"/>
                        <a:pt x="3" y="4"/>
                        <a:pt x="4" y="4"/>
                      </a:cubicBezTo>
                      <a:cubicBezTo>
                        <a:pt x="5" y="4"/>
                        <a:pt x="4" y="4"/>
                        <a:pt x="4"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25" name="Freeform 767">
                  <a:extLst>
                    <a:ext uri="{FF2B5EF4-FFF2-40B4-BE49-F238E27FC236}">
                      <a16:creationId xmlns:a16="http://schemas.microsoft.com/office/drawing/2014/main" id="{7A781336-CD53-7D04-B864-4687D7B766DF}"/>
                    </a:ext>
                  </a:extLst>
                </p:cNvPr>
                <p:cNvSpPr>
                  <a:spLocks/>
                </p:cNvSpPr>
                <p:nvPr/>
              </p:nvSpPr>
              <p:spPr bwMode="auto">
                <a:xfrm>
                  <a:off x="10793094" y="6732612"/>
                  <a:ext cx="613353" cy="737570"/>
                </a:xfrm>
                <a:custGeom>
                  <a:avLst/>
                  <a:gdLst>
                    <a:gd name="T0" fmla="*/ 5 w 60"/>
                    <a:gd name="T1" fmla="*/ 57 h 68"/>
                    <a:gd name="T2" fmla="*/ 15 w 60"/>
                    <a:gd name="T3" fmla="*/ 57 h 68"/>
                    <a:gd name="T4" fmla="*/ 18 w 60"/>
                    <a:gd name="T5" fmla="*/ 59 h 68"/>
                    <a:gd name="T6" fmla="*/ 21 w 60"/>
                    <a:gd name="T7" fmla="*/ 63 h 68"/>
                    <a:gd name="T8" fmla="*/ 27 w 60"/>
                    <a:gd name="T9" fmla="*/ 64 h 68"/>
                    <a:gd name="T10" fmla="*/ 32 w 60"/>
                    <a:gd name="T11" fmla="*/ 64 h 68"/>
                    <a:gd name="T12" fmla="*/ 35 w 60"/>
                    <a:gd name="T13" fmla="*/ 62 h 68"/>
                    <a:gd name="T14" fmla="*/ 39 w 60"/>
                    <a:gd name="T15" fmla="*/ 62 h 68"/>
                    <a:gd name="T16" fmla="*/ 44 w 60"/>
                    <a:gd name="T17" fmla="*/ 61 h 68"/>
                    <a:gd name="T18" fmla="*/ 53 w 60"/>
                    <a:gd name="T19" fmla="*/ 61 h 68"/>
                    <a:gd name="T20" fmla="*/ 58 w 60"/>
                    <a:gd name="T21" fmla="*/ 61 h 68"/>
                    <a:gd name="T22" fmla="*/ 58 w 60"/>
                    <a:gd name="T23" fmla="*/ 54 h 68"/>
                    <a:gd name="T24" fmla="*/ 56 w 60"/>
                    <a:gd name="T25" fmla="*/ 38 h 68"/>
                    <a:gd name="T26" fmla="*/ 52 w 60"/>
                    <a:gd name="T27" fmla="*/ 12 h 68"/>
                    <a:gd name="T28" fmla="*/ 60 w 60"/>
                    <a:gd name="T29" fmla="*/ 12 h 68"/>
                    <a:gd name="T30" fmla="*/ 43 w 60"/>
                    <a:gd name="T31" fmla="*/ 0 h 68"/>
                    <a:gd name="T32" fmla="*/ 42 w 60"/>
                    <a:gd name="T33" fmla="*/ 7 h 68"/>
                    <a:gd name="T34" fmla="*/ 37 w 60"/>
                    <a:gd name="T35" fmla="*/ 7 h 68"/>
                    <a:gd name="T36" fmla="*/ 29 w 60"/>
                    <a:gd name="T37" fmla="*/ 7 h 68"/>
                    <a:gd name="T38" fmla="*/ 26 w 60"/>
                    <a:gd name="T39" fmla="*/ 7 h 68"/>
                    <a:gd name="T40" fmla="*/ 26 w 60"/>
                    <a:gd name="T41" fmla="*/ 12 h 68"/>
                    <a:gd name="T42" fmla="*/ 26 w 60"/>
                    <a:gd name="T43" fmla="*/ 19 h 68"/>
                    <a:gd name="T44" fmla="*/ 20 w 60"/>
                    <a:gd name="T45" fmla="*/ 25 h 68"/>
                    <a:gd name="T46" fmla="*/ 20 w 60"/>
                    <a:gd name="T47" fmla="*/ 32 h 68"/>
                    <a:gd name="T48" fmla="*/ 16 w 60"/>
                    <a:gd name="T49" fmla="*/ 32 h 68"/>
                    <a:gd name="T50" fmla="*/ 3 w 60"/>
                    <a:gd name="T51" fmla="*/ 32 h 68"/>
                    <a:gd name="T52" fmla="*/ 1 w 60"/>
                    <a:gd name="T53" fmla="*/ 33 h 68"/>
                    <a:gd name="T54" fmla="*/ 4 w 60"/>
                    <a:gd name="T55" fmla="*/ 36 h 68"/>
                    <a:gd name="T56" fmla="*/ 3 w 60"/>
                    <a:gd name="T57" fmla="*/ 41 h 68"/>
                    <a:gd name="T58" fmla="*/ 6 w 60"/>
                    <a:gd name="T59" fmla="*/ 48 h 68"/>
                    <a:gd name="T60" fmla="*/ 3 w 60"/>
                    <a:gd name="T61" fmla="*/ 58 h 68"/>
                    <a:gd name="T62" fmla="*/ 5 w 60"/>
                    <a:gd name="T6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8">
                      <a:moveTo>
                        <a:pt x="5" y="57"/>
                      </a:moveTo>
                      <a:cubicBezTo>
                        <a:pt x="7" y="57"/>
                        <a:pt x="13" y="55"/>
                        <a:pt x="15" y="57"/>
                      </a:cubicBezTo>
                      <a:cubicBezTo>
                        <a:pt x="16" y="58"/>
                        <a:pt x="17" y="58"/>
                        <a:pt x="18" y="59"/>
                      </a:cubicBezTo>
                      <a:cubicBezTo>
                        <a:pt x="19" y="61"/>
                        <a:pt x="20" y="62"/>
                        <a:pt x="21" y="63"/>
                      </a:cubicBezTo>
                      <a:cubicBezTo>
                        <a:pt x="22" y="64"/>
                        <a:pt x="26" y="68"/>
                        <a:pt x="27" y="64"/>
                      </a:cubicBezTo>
                      <a:cubicBezTo>
                        <a:pt x="28" y="58"/>
                        <a:pt x="30" y="65"/>
                        <a:pt x="32" y="64"/>
                      </a:cubicBezTo>
                      <a:cubicBezTo>
                        <a:pt x="33" y="62"/>
                        <a:pt x="33" y="62"/>
                        <a:pt x="35" y="62"/>
                      </a:cubicBezTo>
                      <a:cubicBezTo>
                        <a:pt x="37" y="62"/>
                        <a:pt x="38" y="62"/>
                        <a:pt x="39" y="62"/>
                      </a:cubicBezTo>
                      <a:cubicBezTo>
                        <a:pt x="41" y="61"/>
                        <a:pt x="43" y="61"/>
                        <a:pt x="44" y="61"/>
                      </a:cubicBezTo>
                      <a:cubicBezTo>
                        <a:pt x="47" y="61"/>
                        <a:pt x="50" y="61"/>
                        <a:pt x="53" y="61"/>
                      </a:cubicBezTo>
                      <a:cubicBezTo>
                        <a:pt x="54" y="61"/>
                        <a:pt x="57" y="62"/>
                        <a:pt x="58" y="61"/>
                      </a:cubicBezTo>
                      <a:cubicBezTo>
                        <a:pt x="59" y="61"/>
                        <a:pt x="58" y="55"/>
                        <a:pt x="58" y="54"/>
                      </a:cubicBezTo>
                      <a:cubicBezTo>
                        <a:pt x="57" y="48"/>
                        <a:pt x="56" y="43"/>
                        <a:pt x="56" y="38"/>
                      </a:cubicBezTo>
                      <a:cubicBezTo>
                        <a:pt x="55" y="29"/>
                        <a:pt x="53" y="21"/>
                        <a:pt x="52" y="12"/>
                      </a:cubicBezTo>
                      <a:cubicBezTo>
                        <a:pt x="55" y="12"/>
                        <a:pt x="58" y="12"/>
                        <a:pt x="60" y="12"/>
                      </a:cubicBezTo>
                      <a:cubicBezTo>
                        <a:pt x="54" y="8"/>
                        <a:pt x="48" y="4"/>
                        <a:pt x="43" y="0"/>
                      </a:cubicBezTo>
                      <a:cubicBezTo>
                        <a:pt x="43" y="1"/>
                        <a:pt x="43" y="7"/>
                        <a:pt x="42" y="7"/>
                      </a:cubicBezTo>
                      <a:cubicBezTo>
                        <a:pt x="41" y="7"/>
                        <a:pt x="39" y="7"/>
                        <a:pt x="37" y="7"/>
                      </a:cubicBezTo>
                      <a:cubicBezTo>
                        <a:pt x="35" y="7"/>
                        <a:pt x="32" y="7"/>
                        <a:pt x="29" y="7"/>
                      </a:cubicBezTo>
                      <a:cubicBezTo>
                        <a:pt x="29" y="7"/>
                        <a:pt x="26" y="7"/>
                        <a:pt x="26" y="7"/>
                      </a:cubicBezTo>
                      <a:cubicBezTo>
                        <a:pt x="25" y="8"/>
                        <a:pt x="26" y="11"/>
                        <a:pt x="26" y="12"/>
                      </a:cubicBezTo>
                      <a:cubicBezTo>
                        <a:pt x="26" y="14"/>
                        <a:pt x="26" y="17"/>
                        <a:pt x="26" y="19"/>
                      </a:cubicBezTo>
                      <a:cubicBezTo>
                        <a:pt x="26" y="22"/>
                        <a:pt x="20" y="21"/>
                        <a:pt x="20" y="25"/>
                      </a:cubicBezTo>
                      <a:cubicBezTo>
                        <a:pt x="20" y="26"/>
                        <a:pt x="21" y="31"/>
                        <a:pt x="20" y="32"/>
                      </a:cubicBezTo>
                      <a:cubicBezTo>
                        <a:pt x="20" y="32"/>
                        <a:pt x="17" y="32"/>
                        <a:pt x="16" y="32"/>
                      </a:cubicBezTo>
                      <a:cubicBezTo>
                        <a:pt x="12" y="32"/>
                        <a:pt x="7" y="32"/>
                        <a:pt x="3" y="32"/>
                      </a:cubicBezTo>
                      <a:cubicBezTo>
                        <a:pt x="2" y="32"/>
                        <a:pt x="0" y="31"/>
                        <a:pt x="1" y="33"/>
                      </a:cubicBezTo>
                      <a:cubicBezTo>
                        <a:pt x="2" y="34"/>
                        <a:pt x="3" y="35"/>
                        <a:pt x="4" y="36"/>
                      </a:cubicBezTo>
                      <a:cubicBezTo>
                        <a:pt x="5" y="38"/>
                        <a:pt x="4" y="40"/>
                        <a:pt x="3" y="41"/>
                      </a:cubicBezTo>
                      <a:cubicBezTo>
                        <a:pt x="3" y="44"/>
                        <a:pt x="6" y="45"/>
                        <a:pt x="6" y="48"/>
                      </a:cubicBezTo>
                      <a:cubicBezTo>
                        <a:pt x="7" y="51"/>
                        <a:pt x="4" y="55"/>
                        <a:pt x="3" y="58"/>
                      </a:cubicBezTo>
                      <a:cubicBezTo>
                        <a:pt x="4" y="58"/>
                        <a:pt x="4" y="57"/>
                        <a:pt x="5" y="5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26" name="Freeform 768">
                  <a:extLst>
                    <a:ext uri="{FF2B5EF4-FFF2-40B4-BE49-F238E27FC236}">
                      <a16:creationId xmlns:a16="http://schemas.microsoft.com/office/drawing/2014/main" id="{8F7695B8-8C9C-5FE6-8617-616FA31C7ED1}"/>
                    </a:ext>
                  </a:extLst>
                </p:cNvPr>
                <p:cNvSpPr>
                  <a:spLocks/>
                </p:cNvSpPr>
                <p:nvPr/>
              </p:nvSpPr>
              <p:spPr bwMode="auto">
                <a:xfrm>
                  <a:off x="10793094" y="7341107"/>
                  <a:ext cx="296221" cy="247091"/>
                </a:xfrm>
                <a:custGeom>
                  <a:avLst/>
                  <a:gdLst>
                    <a:gd name="T0" fmla="*/ 8 w 29"/>
                    <a:gd name="T1" fmla="*/ 22 h 23"/>
                    <a:gd name="T2" fmla="*/ 10 w 29"/>
                    <a:gd name="T3" fmla="*/ 21 h 23"/>
                    <a:gd name="T4" fmla="*/ 15 w 29"/>
                    <a:gd name="T5" fmla="*/ 21 h 23"/>
                    <a:gd name="T6" fmla="*/ 23 w 29"/>
                    <a:gd name="T7" fmla="*/ 21 h 23"/>
                    <a:gd name="T8" fmla="*/ 27 w 29"/>
                    <a:gd name="T9" fmla="*/ 22 h 23"/>
                    <a:gd name="T10" fmla="*/ 29 w 29"/>
                    <a:gd name="T11" fmla="*/ 19 h 23"/>
                    <a:gd name="T12" fmla="*/ 25 w 29"/>
                    <a:gd name="T13" fmla="*/ 14 h 23"/>
                    <a:gd name="T14" fmla="*/ 25 w 29"/>
                    <a:gd name="T15" fmla="*/ 10 h 23"/>
                    <a:gd name="T16" fmla="*/ 19 w 29"/>
                    <a:gd name="T17" fmla="*/ 4 h 23"/>
                    <a:gd name="T18" fmla="*/ 9 w 29"/>
                    <a:gd name="T19" fmla="*/ 1 h 23"/>
                    <a:gd name="T20" fmla="*/ 5 w 29"/>
                    <a:gd name="T21" fmla="*/ 1 h 23"/>
                    <a:gd name="T22" fmla="*/ 2 w 29"/>
                    <a:gd name="T23" fmla="*/ 6 h 23"/>
                    <a:gd name="T24" fmla="*/ 1 w 29"/>
                    <a:gd name="T25" fmla="*/ 10 h 23"/>
                    <a:gd name="T26" fmla="*/ 2 w 29"/>
                    <a:gd name="T27" fmla="*/ 12 h 23"/>
                    <a:gd name="T28" fmla="*/ 2 w 29"/>
                    <a:gd name="T29" fmla="*/ 14 h 23"/>
                    <a:gd name="T30" fmla="*/ 4 w 29"/>
                    <a:gd name="T31" fmla="*/ 15 h 23"/>
                    <a:gd name="T32" fmla="*/ 9 w 29"/>
                    <a:gd name="T33" fmla="*/ 15 h 23"/>
                    <a:gd name="T34" fmla="*/ 10 w 29"/>
                    <a:gd name="T35" fmla="*/ 14 h 23"/>
                    <a:gd name="T36" fmla="*/ 17 w 29"/>
                    <a:gd name="T37" fmla="*/ 16 h 23"/>
                    <a:gd name="T38" fmla="*/ 11 w 29"/>
                    <a:gd name="T39" fmla="*/ 17 h 23"/>
                    <a:gd name="T40" fmla="*/ 6 w 29"/>
                    <a:gd name="T41" fmla="*/ 18 h 23"/>
                    <a:gd name="T42" fmla="*/ 3 w 29"/>
                    <a:gd name="T43" fmla="*/ 21 h 23"/>
                    <a:gd name="T44" fmla="*/ 5 w 29"/>
                    <a:gd name="T45" fmla="*/ 21 h 23"/>
                    <a:gd name="T46" fmla="*/ 8 w 29"/>
                    <a:gd name="T4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3">
                      <a:moveTo>
                        <a:pt x="8" y="22"/>
                      </a:moveTo>
                      <a:cubicBezTo>
                        <a:pt x="9" y="22"/>
                        <a:pt x="9" y="21"/>
                        <a:pt x="10" y="21"/>
                      </a:cubicBezTo>
                      <a:cubicBezTo>
                        <a:pt x="12" y="21"/>
                        <a:pt x="13" y="21"/>
                        <a:pt x="15" y="21"/>
                      </a:cubicBezTo>
                      <a:cubicBezTo>
                        <a:pt x="17" y="21"/>
                        <a:pt x="20" y="20"/>
                        <a:pt x="23" y="21"/>
                      </a:cubicBezTo>
                      <a:cubicBezTo>
                        <a:pt x="24" y="22"/>
                        <a:pt x="25" y="23"/>
                        <a:pt x="27" y="22"/>
                      </a:cubicBezTo>
                      <a:cubicBezTo>
                        <a:pt x="29" y="22"/>
                        <a:pt x="29" y="21"/>
                        <a:pt x="29" y="19"/>
                      </a:cubicBezTo>
                      <a:cubicBezTo>
                        <a:pt x="29" y="17"/>
                        <a:pt x="25" y="16"/>
                        <a:pt x="25" y="14"/>
                      </a:cubicBezTo>
                      <a:cubicBezTo>
                        <a:pt x="25" y="14"/>
                        <a:pt x="25" y="10"/>
                        <a:pt x="25" y="10"/>
                      </a:cubicBezTo>
                      <a:cubicBezTo>
                        <a:pt x="24" y="10"/>
                        <a:pt x="20" y="5"/>
                        <a:pt x="19" y="4"/>
                      </a:cubicBezTo>
                      <a:cubicBezTo>
                        <a:pt x="16" y="1"/>
                        <a:pt x="13" y="0"/>
                        <a:pt x="9" y="1"/>
                      </a:cubicBezTo>
                      <a:cubicBezTo>
                        <a:pt x="8" y="1"/>
                        <a:pt x="5" y="0"/>
                        <a:pt x="5" y="1"/>
                      </a:cubicBezTo>
                      <a:cubicBezTo>
                        <a:pt x="4" y="2"/>
                        <a:pt x="2" y="4"/>
                        <a:pt x="2" y="6"/>
                      </a:cubicBezTo>
                      <a:cubicBezTo>
                        <a:pt x="3" y="8"/>
                        <a:pt x="3" y="9"/>
                        <a:pt x="1" y="10"/>
                      </a:cubicBezTo>
                      <a:cubicBezTo>
                        <a:pt x="0" y="10"/>
                        <a:pt x="3" y="12"/>
                        <a:pt x="2" y="12"/>
                      </a:cubicBezTo>
                      <a:cubicBezTo>
                        <a:pt x="4" y="13"/>
                        <a:pt x="2" y="13"/>
                        <a:pt x="2" y="14"/>
                      </a:cubicBezTo>
                      <a:cubicBezTo>
                        <a:pt x="2" y="14"/>
                        <a:pt x="3" y="15"/>
                        <a:pt x="4" y="15"/>
                      </a:cubicBezTo>
                      <a:cubicBezTo>
                        <a:pt x="4" y="16"/>
                        <a:pt x="8" y="15"/>
                        <a:pt x="9" y="15"/>
                      </a:cubicBezTo>
                      <a:cubicBezTo>
                        <a:pt x="10" y="15"/>
                        <a:pt x="10" y="14"/>
                        <a:pt x="10" y="14"/>
                      </a:cubicBezTo>
                      <a:cubicBezTo>
                        <a:pt x="11" y="14"/>
                        <a:pt x="17" y="17"/>
                        <a:pt x="17" y="16"/>
                      </a:cubicBezTo>
                      <a:cubicBezTo>
                        <a:pt x="16" y="18"/>
                        <a:pt x="12" y="17"/>
                        <a:pt x="11" y="17"/>
                      </a:cubicBezTo>
                      <a:cubicBezTo>
                        <a:pt x="9" y="16"/>
                        <a:pt x="8" y="18"/>
                        <a:pt x="6" y="18"/>
                      </a:cubicBezTo>
                      <a:cubicBezTo>
                        <a:pt x="3" y="18"/>
                        <a:pt x="1" y="18"/>
                        <a:pt x="3" y="21"/>
                      </a:cubicBezTo>
                      <a:cubicBezTo>
                        <a:pt x="3" y="22"/>
                        <a:pt x="4" y="21"/>
                        <a:pt x="5" y="21"/>
                      </a:cubicBezTo>
                      <a:cubicBezTo>
                        <a:pt x="6" y="21"/>
                        <a:pt x="7" y="22"/>
                        <a:pt x="8" y="2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27" name="Freeform 769">
                  <a:extLst>
                    <a:ext uri="{FF2B5EF4-FFF2-40B4-BE49-F238E27FC236}">
                      <a16:creationId xmlns:a16="http://schemas.microsoft.com/office/drawing/2014/main" id="{3AF7F846-6AC7-5E1D-B82E-38D186CA2EA4}"/>
                    </a:ext>
                  </a:extLst>
                </p:cNvPr>
                <p:cNvSpPr>
                  <a:spLocks/>
                </p:cNvSpPr>
                <p:nvPr/>
              </p:nvSpPr>
              <p:spPr bwMode="auto">
                <a:xfrm>
                  <a:off x="11050983" y="6854309"/>
                  <a:ext cx="857301" cy="844522"/>
                </a:xfrm>
                <a:custGeom>
                  <a:avLst/>
                  <a:gdLst>
                    <a:gd name="T0" fmla="*/ 27 w 84"/>
                    <a:gd name="T1" fmla="*/ 1 h 78"/>
                    <a:gd name="T2" fmla="*/ 33 w 84"/>
                    <a:gd name="T3" fmla="*/ 45 h 78"/>
                    <a:gd name="T4" fmla="*/ 32 w 84"/>
                    <a:gd name="T5" fmla="*/ 50 h 78"/>
                    <a:gd name="T6" fmla="*/ 19 w 84"/>
                    <a:gd name="T7" fmla="*/ 50 h 78"/>
                    <a:gd name="T8" fmla="*/ 15 w 84"/>
                    <a:gd name="T9" fmla="*/ 50 h 78"/>
                    <a:gd name="T10" fmla="*/ 12 w 84"/>
                    <a:gd name="T11" fmla="*/ 51 h 78"/>
                    <a:gd name="T12" fmla="*/ 8 w 84"/>
                    <a:gd name="T13" fmla="*/ 51 h 78"/>
                    <a:gd name="T14" fmla="*/ 6 w 84"/>
                    <a:gd name="T15" fmla="*/ 52 h 78"/>
                    <a:gd name="T16" fmla="*/ 3 w 84"/>
                    <a:gd name="T17" fmla="*/ 50 h 78"/>
                    <a:gd name="T18" fmla="*/ 0 w 84"/>
                    <a:gd name="T19" fmla="*/ 55 h 78"/>
                    <a:gd name="T20" fmla="*/ 0 w 84"/>
                    <a:gd name="T21" fmla="*/ 59 h 78"/>
                    <a:gd name="T22" fmla="*/ 3 w 84"/>
                    <a:gd name="T23" fmla="*/ 63 h 78"/>
                    <a:gd name="T24" fmla="*/ 4 w 84"/>
                    <a:gd name="T25" fmla="*/ 67 h 78"/>
                    <a:gd name="T26" fmla="*/ 7 w 84"/>
                    <a:gd name="T27" fmla="*/ 68 h 78"/>
                    <a:gd name="T28" fmla="*/ 11 w 84"/>
                    <a:gd name="T29" fmla="*/ 68 h 78"/>
                    <a:gd name="T30" fmla="*/ 15 w 84"/>
                    <a:gd name="T31" fmla="*/ 66 h 78"/>
                    <a:gd name="T32" fmla="*/ 20 w 84"/>
                    <a:gd name="T33" fmla="*/ 75 h 78"/>
                    <a:gd name="T34" fmla="*/ 20 w 84"/>
                    <a:gd name="T35" fmla="*/ 77 h 78"/>
                    <a:gd name="T36" fmla="*/ 23 w 84"/>
                    <a:gd name="T37" fmla="*/ 77 h 78"/>
                    <a:gd name="T38" fmla="*/ 27 w 84"/>
                    <a:gd name="T39" fmla="*/ 77 h 78"/>
                    <a:gd name="T40" fmla="*/ 30 w 84"/>
                    <a:gd name="T41" fmla="*/ 77 h 78"/>
                    <a:gd name="T42" fmla="*/ 35 w 84"/>
                    <a:gd name="T43" fmla="*/ 71 h 78"/>
                    <a:gd name="T44" fmla="*/ 35 w 84"/>
                    <a:gd name="T45" fmla="*/ 69 h 78"/>
                    <a:gd name="T46" fmla="*/ 39 w 84"/>
                    <a:gd name="T47" fmla="*/ 67 h 78"/>
                    <a:gd name="T48" fmla="*/ 40 w 84"/>
                    <a:gd name="T49" fmla="*/ 63 h 78"/>
                    <a:gd name="T50" fmla="*/ 42 w 84"/>
                    <a:gd name="T51" fmla="*/ 62 h 78"/>
                    <a:gd name="T52" fmla="*/ 49 w 84"/>
                    <a:gd name="T53" fmla="*/ 57 h 78"/>
                    <a:gd name="T54" fmla="*/ 51 w 84"/>
                    <a:gd name="T55" fmla="*/ 57 h 78"/>
                    <a:gd name="T56" fmla="*/ 52 w 84"/>
                    <a:gd name="T57" fmla="*/ 56 h 78"/>
                    <a:gd name="T58" fmla="*/ 55 w 84"/>
                    <a:gd name="T59" fmla="*/ 54 h 78"/>
                    <a:gd name="T60" fmla="*/ 65 w 84"/>
                    <a:gd name="T61" fmla="*/ 53 h 78"/>
                    <a:gd name="T62" fmla="*/ 70 w 84"/>
                    <a:gd name="T63" fmla="*/ 52 h 78"/>
                    <a:gd name="T64" fmla="*/ 78 w 84"/>
                    <a:gd name="T65" fmla="*/ 51 h 78"/>
                    <a:gd name="T66" fmla="*/ 82 w 84"/>
                    <a:gd name="T67" fmla="*/ 31 h 78"/>
                    <a:gd name="T68" fmla="*/ 77 w 84"/>
                    <a:gd name="T69" fmla="*/ 32 h 78"/>
                    <a:gd name="T70" fmla="*/ 77 w 84"/>
                    <a:gd name="T71" fmla="*/ 28 h 78"/>
                    <a:gd name="T72" fmla="*/ 70 w 84"/>
                    <a:gd name="T73" fmla="*/ 26 h 78"/>
                    <a:gd name="T74" fmla="*/ 66 w 84"/>
                    <a:gd name="T75" fmla="*/ 22 h 78"/>
                    <a:gd name="T76" fmla="*/ 63 w 84"/>
                    <a:gd name="T77" fmla="*/ 20 h 78"/>
                    <a:gd name="T78" fmla="*/ 56 w 84"/>
                    <a:gd name="T79" fmla="*/ 14 h 78"/>
                    <a:gd name="T80" fmla="*/ 39 w 84"/>
                    <a:gd name="T81" fmla="*/ 3 h 78"/>
                    <a:gd name="T82" fmla="*/ 35 w 84"/>
                    <a:gd name="T83" fmla="*/ 1 h 78"/>
                    <a:gd name="T84" fmla="*/ 27 w 84"/>
                    <a:gd name="T8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78">
                      <a:moveTo>
                        <a:pt x="27" y="1"/>
                      </a:moveTo>
                      <a:cubicBezTo>
                        <a:pt x="29" y="16"/>
                        <a:pt x="31" y="31"/>
                        <a:pt x="33" y="45"/>
                      </a:cubicBezTo>
                      <a:cubicBezTo>
                        <a:pt x="33" y="47"/>
                        <a:pt x="35" y="50"/>
                        <a:pt x="32" y="50"/>
                      </a:cubicBezTo>
                      <a:cubicBezTo>
                        <a:pt x="28" y="50"/>
                        <a:pt x="23" y="50"/>
                        <a:pt x="19" y="50"/>
                      </a:cubicBezTo>
                      <a:cubicBezTo>
                        <a:pt x="17" y="50"/>
                        <a:pt x="16" y="50"/>
                        <a:pt x="15" y="50"/>
                      </a:cubicBezTo>
                      <a:cubicBezTo>
                        <a:pt x="14" y="50"/>
                        <a:pt x="13" y="51"/>
                        <a:pt x="12" y="51"/>
                      </a:cubicBezTo>
                      <a:cubicBezTo>
                        <a:pt x="11" y="52"/>
                        <a:pt x="10" y="51"/>
                        <a:pt x="8" y="51"/>
                      </a:cubicBezTo>
                      <a:cubicBezTo>
                        <a:pt x="7" y="51"/>
                        <a:pt x="7" y="53"/>
                        <a:pt x="6" y="52"/>
                      </a:cubicBezTo>
                      <a:cubicBezTo>
                        <a:pt x="5" y="52"/>
                        <a:pt x="4" y="50"/>
                        <a:pt x="3" y="50"/>
                      </a:cubicBezTo>
                      <a:cubicBezTo>
                        <a:pt x="2" y="50"/>
                        <a:pt x="2" y="56"/>
                        <a:pt x="0" y="55"/>
                      </a:cubicBezTo>
                      <a:cubicBezTo>
                        <a:pt x="0" y="56"/>
                        <a:pt x="0" y="58"/>
                        <a:pt x="0" y="59"/>
                      </a:cubicBezTo>
                      <a:cubicBezTo>
                        <a:pt x="0" y="61"/>
                        <a:pt x="2" y="61"/>
                        <a:pt x="3" y="63"/>
                      </a:cubicBezTo>
                      <a:cubicBezTo>
                        <a:pt x="4" y="64"/>
                        <a:pt x="3" y="66"/>
                        <a:pt x="4" y="67"/>
                      </a:cubicBezTo>
                      <a:cubicBezTo>
                        <a:pt x="5" y="69"/>
                        <a:pt x="6" y="67"/>
                        <a:pt x="7" y="68"/>
                      </a:cubicBezTo>
                      <a:cubicBezTo>
                        <a:pt x="7" y="69"/>
                        <a:pt x="10" y="68"/>
                        <a:pt x="11" y="68"/>
                      </a:cubicBezTo>
                      <a:cubicBezTo>
                        <a:pt x="12" y="68"/>
                        <a:pt x="14" y="66"/>
                        <a:pt x="15" y="66"/>
                      </a:cubicBezTo>
                      <a:cubicBezTo>
                        <a:pt x="17" y="68"/>
                        <a:pt x="18" y="73"/>
                        <a:pt x="20" y="75"/>
                      </a:cubicBezTo>
                      <a:cubicBezTo>
                        <a:pt x="20" y="75"/>
                        <a:pt x="19" y="77"/>
                        <a:pt x="20" y="77"/>
                      </a:cubicBezTo>
                      <a:cubicBezTo>
                        <a:pt x="21" y="78"/>
                        <a:pt x="22" y="76"/>
                        <a:pt x="23" y="77"/>
                      </a:cubicBezTo>
                      <a:cubicBezTo>
                        <a:pt x="24" y="78"/>
                        <a:pt x="26" y="78"/>
                        <a:pt x="27" y="77"/>
                      </a:cubicBezTo>
                      <a:cubicBezTo>
                        <a:pt x="29" y="75"/>
                        <a:pt x="29" y="77"/>
                        <a:pt x="30" y="77"/>
                      </a:cubicBezTo>
                      <a:cubicBezTo>
                        <a:pt x="33" y="77"/>
                        <a:pt x="35" y="73"/>
                        <a:pt x="35" y="71"/>
                      </a:cubicBezTo>
                      <a:cubicBezTo>
                        <a:pt x="35" y="70"/>
                        <a:pt x="33" y="70"/>
                        <a:pt x="35" y="69"/>
                      </a:cubicBezTo>
                      <a:cubicBezTo>
                        <a:pt x="36" y="68"/>
                        <a:pt x="38" y="69"/>
                        <a:pt x="39" y="67"/>
                      </a:cubicBezTo>
                      <a:cubicBezTo>
                        <a:pt x="39" y="66"/>
                        <a:pt x="40" y="64"/>
                        <a:pt x="40" y="63"/>
                      </a:cubicBezTo>
                      <a:cubicBezTo>
                        <a:pt x="41" y="61"/>
                        <a:pt x="41" y="60"/>
                        <a:pt x="42" y="62"/>
                      </a:cubicBezTo>
                      <a:cubicBezTo>
                        <a:pt x="45" y="64"/>
                        <a:pt x="47" y="56"/>
                        <a:pt x="49" y="57"/>
                      </a:cubicBezTo>
                      <a:cubicBezTo>
                        <a:pt x="50" y="57"/>
                        <a:pt x="50" y="57"/>
                        <a:pt x="51" y="57"/>
                      </a:cubicBezTo>
                      <a:cubicBezTo>
                        <a:pt x="51" y="57"/>
                        <a:pt x="52" y="56"/>
                        <a:pt x="52" y="56"/>
                      </a:cubicBezTo>
                      <a:cubicBezTo>
                        <a:pt x="53" y="55"/>
                        <a:pt x="54" y="55"/>
                        <a:pt x="55" y="54"/>
                      </a:cubicBezTo>
                      <a:cubicBezTo>
                        <a:pt x="58" y="51"/>
                        <a:pt x="61" y="54"/>
                        <a:pt x="65" y="53"/>
                      </a:cubicBezTo>
                      <a:cubicBezTo>
                        <a:pt x="67" y="53"/>
                        <a:pt x="68" y="52"/>
                        <a:pt x="70" y="52"/>
                      </a:cubicBezTo>
                      <a:cubicBezTo>
                        <a:pt x="73" y="52"/>
                        <a:pt x="76" y="52"/>
                        <a:pt x="78" y="51"/>
                      </a:cubicBezTo>
                      <a:cubicBezTo>
                        <a:pt x="84" y="49"/>
                        <a:pt x="82" y="36"/>
                        <a:pt x="82" y="31"/>
                      </a:cubicBezTo>
                      <a:cubicBezTo>
                        <a:pt x="81" y="32"/>
                        <a:pt x="78" y="34"/>
                        <a:pt x="77" y="32"/>
                      </a:cubicBezTo>
                      <a:cubicBezTo>
                        <a:pt x="76" y="31"/>
                        <a:pt x="78" y="29"/>
                        <a:pt x="77" y="28"/>
                      </a:cubicBezTo>
                      <a:cubicBezTo>
                        <a:pt x="76" y="26"/>
                        <a:pt x="72" y="27"/>
                        <a:pt x="70" y="26"/>
                      </a:cubicBezTo>
                      <a:cubicBezTo>
                        <a:pt x="68" y="26"/>
                        <a:pt x="67" y="23"/>
                        <a:pt x="66" y="22"/>
                      </a:cubicBezTo>
                      <a:cubicBezTo>
                        <a:pt x="66" y="21"/>
                        <a:pt x="65" y="20"/>
                        <a:pt x="63" y="20"/>
                      </a:cubicBezTo>
                      <a:cubicBezTo>
                        <a:pt x="61" y="18"/>
                        <a:pt x="58" y="16"/>
                        <a:pt x="56" y="14"/>
                      </a:cubicBezTo>
                      <a:cubicBezTo>
                        <a:pt x="50" y="11"/>
                        <a:pt x="44" y="7"/>
                        <a:pt x="39" y="3"/>
                      </a:cubicBezTo>
                      <a:cubicBezTo>
                        <a:pt x="38" y="3"/>
                        <a:pt x="36" y="1"/>
                        <a:pt x="35" y="1"/>
                      </a:cubicBezTo>
                      <a:cubicBezTo>
                        <a:pt x="33" y="0"/>
                        <a:pt x="30" y="1"/>
                        <a:pt x="27"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28" name="Freeform 770">
                  <a:extLst>
                    <a:ext uri="{FF2B5EF4-FFF2-40B4-BE49-F238E27FC236}">
                      <a16:creationId xmlns:a16="http://schemas.microsoft.com/office/drawing/2014/main" id="{A5FA6045-A258-51AE-2679-1C8843F5F137}"/>
                    </a:ext>
                  </a:extLst>
                </p:cNvPr>
                <p:cNvSpPr>
                  <a:spLocks/>
                </p:cNvSpPr>
                <p:nvPr/>
              </p:nvSpPr>
              <p:spPr bwMode="auto">
                <a:xfrm>
                  <a:off x="12887562" y="6463395"/>
                  <a:ext cx="564564" cy="582683"/>
                </a:xfrm>
                <a:custGeom>
                  <a:avLst/>
                  <a:gdLst>
                    <a:gd name="T0" fmla="*/ 45 w 55"/>
                    <a:gd name="T1" fmla="*/ 54 h 54"/>
                    <a:gd name="T2" fmla="*/ 48 w 55"/>
                    <a:gd name="T3" fmla="*/ 51 h 54"/>
                    <a:gd name="T4" fmla="*/ 51 w 55"/>
                    <a:gd name="T5" fmla="*/ 48 h 54"/>
                    <a:gd name="T6" fmla="*/ 54 w 55"/>
                    <a:gd name="T7" fmla="*/ 44 h 54"/>
                    <a:gd name="T8" fmla="*/ 55 w 55"/>
                    <a:gd name="T9" fmla="*/ 42 h 54"/>
                    <a:gd name="T10" fmla="*/ 50 w 55"/>
                    <a:gd name="T11" fmla="*/ 36 h 54"/>
                    <a:gd name="T12" fmla="*/ 45 w 55"/>
                    <a:gd name="T13" fmla="*/ 25 h 54"/>
                    <a:gd name="T14" fmla="*/ 40 w 55"/>
                    <a:gd name="T15" fmla="*/ 16 h 54"/>
                    <a:gd name="T16" fmla="*/ 38 w 55"/>
                    <a:gd name="T17" fmla="*/ 8 h 54"/>
                    <a:gd name="T18" fmla="*/ 47 w 55"/>
                    <a:gd name="T19" fmla="*/ 22 h 54"/>
                    <a:gd name="T20" fmla="*/ 49 w 55"/>
                    <a:gd name="T21" fmla="*/ 19 h 54"/>
                    <a:gd name="T22" fmla="*/ 48 w 55"/>
                    <a:gd name="T23" fmla="*/ 14 h 54"/>
                    <a:gd name="T24" fmla="*/ 47 w 55"/>
                    <a:gd name="T25" fmla="*/ 2 h 54"/>
                    <a:gd name="T26" fmla="*/ 38 w 55"/>
                    <a:gd name="T27" fmla="*/ 2 h 54"/>
                    <a:gd name="T28" fmla="*/ 25 w 55"/>
                    <a:gd name="T29" fmla="*/ 3 h 54"/>
                    <a:gd name="T30" fmla="*/ 16 w 55"/>
                    <a:gd name="T31" fmla="*/ 3 h 54"/>
                    <a:gd name="T32" fmla="*/ 4 w 55"/>
                    <a:gd name="T33" fmla="*/ 1 h 54"/>
                    <a:gd name="T34" fmla="*/ 3 w 55"/>
                    <a:gd name="T35" fmla="*/ 0 h 54"/>
                    <a:gd name="T36" fmla="*/ 1 w 55"/>
                    <a:gd name="T37" fmla="*/ 3 h 54"/>
                    <a:gd name="T38" fmla="*/ 2 w 55"/>
                    <a:gd name="T39" fmla="*/ 7 h 54"/>
                    <a:gd name="T40" fmla="*/ 1 w 55"/>
                    <a:gd name="T41" fmla="*/ 11 h 54"/>
                    <a:gd name="T42" fmla="*/ 2 w 55"/>
                    <a:gd name="T43" fmla="*/ 13 h 54"/>
                    <a:gd name="T44" fmla="*/ 2 w 55"/>
                    <a:gd name="T45" fmla="*/ 25 h 54"/>
                    <a:gd name="T46" fmla="*/ 2 w 55"/>
                    <a:gd name="T47" fmla="*/ 52 h 54"/>
                    <a:gd name="T48" fmla="*/ 34 w 55"/>
                    <a:gd name="T49" fmla="*/ 52 h 54"/>
                    <a:gd name="T50" fmla="*/ 40 w 55"/>
                    <a:gd name="T51" fmla="*/ 52 h 54"/>
                    <a:gd name="T52" fmla="*/ 45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45" y="54"/>
                      </a:moveTo>
                      <a:cubicBezTo>
                        <a:pt x="46" y="54"/>
                        <a:pt x="46" y="51"/>
                        <a:pt x="48" y="51"/>
                      </a:cubicBezTo>
                      <a:cubicBezTo>
                        <a:pt x="51" y="51"/>
                        <a:pt x="49" y="49"/>
                        <a:pt x="51" y="48"/>
                      </a:cubicBezTo>
                      <a:cubicBezTo>
                        <a:pt x="54" y="47"/>
                        <a:pt x="54" y="47"/>
                        <a:pt x="54" y="44"/>
                      </a:cubicBezTo>
                      <a:cubicBezTo>
                        <a:pt x="53" y="42"/>
                        <a:pt x="53" y="42"/>
                        <a:pt x="55" y="42"/>
                      </a:cubicBezTo>
                      <a:cubicBezTo>
                        <a:pt x="54" y="42"/>
                        <a:pt x="51" y="37"/>
                        <a:pt x="50" y="36"/>
                      </a:cubicBezTo>
                      <a:cubicBezTo>
                        <a:pt x="49" y="32"/>
                        <a:pt x="47" y="28"/>
                        <a:pt x="45" y="25"/>
                      </a:cubicBezTo>
                      <a:cubicBezTo>
                        <a:pt x="43" y="22"/>
                        <a:pt x="42" y="18"/>
                        <a:pt x="40" y="16"/>
                      </a:cubicBezTo>
                      <a:cubicBezTo>
                        <a:pt x="39" y="15"/>
                        <a:pt x="37" y="9"/>
                        <a:pt x="38" y="8"/>
                      </a:cubicBezTo>
                      <a:cubicBezTo>
                        <a:pt x="38" y="8"/>
                        <a:pt x="46" y="22"/>
                        <a:pt x="47" y="22"/>
                      </a:cubicBezTo>
                      <a:cubicBezTo>
                        <a:pt x="48" y="22"/>
                        <a:pt x="49" y="19"/>
                        <a:pt x="49" y="19"/>
                      </a:cubicBezTo>
                      <a:cubicBezTo>
                        <a:pt x="49" y="17"/>
                        <a:pt x="49" y="15"/>
                        <a:pt x="48" y="14"/>
                      </a:cubicBezTo>
                      <a:cubicBezTo>
                        <a:pt x="48" y="10"/>
                        <a:pt x="47" y="6"/>
                        <a:pt x="47" y="2"/>
                      </a:cubicBezTo>
                      <a:cubicBezTo>
                        <a:pt x="45" y="4"/>
                        <a:pt x="40" y="4"/>
                        <a:pt x="38" y="2"/>
                      </a:cubicBezTo>
                      <a:cubicBezTo>
                        <a:pt x="34" y="0"/>
                        <a:pt x="29" y="1"/>
                        <a:pt x="25" y="3"/>
                      </a:cubicBezTo>
                      <a:cubicBezTo>
                        <a:pt x="22" y="5"/>
                        <a:pt x="19" y="4"/>
                        <a:pt x="16" y="3"/>
                      </a:cubicBezTo>
                      <a:cubicBezTo>
                        <a:pt x="12" y="2"/>
                        <a:pt x="8" y="2"/>
                        <a:pt x="4" y="1"/>
                      </a:cubicBezTo>
                      <a:cubicBezTo>
                        <a:pt x="4" y="1"/>
                        <a:pt x="3" y="0"/>
                        <a:pt x="3" y="0"/>
                      </a:cubicBezTo>
                      <a:cubicBezTo>
                        <a:pt x="2" y="1"/>
                        <a:pt x="2" y="2"/>
                        <a:pt x="1" y="3"/>
                      </a:cubicBezTo>
                      <a:cubicBezTo>
                        <a:pt x="0" y="4"/>
                        <a:pt x="3" y="5"/>
                        <a:pt x="2" y="7"/>
                      </a:cubicBezTo>
                      <a:cubicBezTo>
                        <a:pt x="1" y="8"/>
                        <a:pt x="1" y="9"/>
                        <a:pt x="1" y="11"/>
                      </a:cubicBezTo>
                      <a:cubicBezTo>
                        <a:pt x="2" y="11"/>
                        <a:pt x="2" y="12"/>
                        <a:pt x="2" y="13"/>
                      </a:cubicBezTo>
                      <a:cubicBezTo>
                        <a:pt x="2" y="17"/>
                        <a:pt x="2" y="21"/>
                        <a:pt x="2" y="25"/>
                      </a:cubicBezTo>
                      <a:cubicBezTo>
                        <a:pt x="2" y="28"/>
                        <a:pt x="2" y="52"/>
                        <a:pt x="2" y="52"/>
                      </a:cubicBezTo>
                      <a:cubicBezTo>
                        <a:pt x="13" y="52"/>
                        <a:pt x="23" y="52"/>
                        <a:pt x="34" y="52"/>
                      </a:cubicBezTo>
                      <a:cubicBezTo>
                        <a:pt x="36" y="52"/>
                        <a:pt x="38" y="52"/>
                        <a:pt x="40" y="52"/>
                      </a:cubicBezTo>
                      <a:cubicBezTo>
                        <a:pt x="42" y="52"/>
                        <a:pt x="43" y="54"/>
                        <a:pt x="45" y="5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29" name="Freeform 771">
                  <a:extLst>
                    <a:ext uri="{FF2B5EF4-FFF2-40B4-BE49-F238E27FC236}">
                      <a16:creationId xmlns:a16="http://schemas.microsoft.com/office/drawing/2014/main" id="{27C8A9CA-719F-C2C7-D98C-878D87F04EA6}"/>
                    </a:ext>
                  </a:extLst>
                </p:cNvPr>
                <p:cNvSpPr>
                  <a:spLocks/>
                </p:cNvSpPr>
                <p:nvPr/>
              </p:nvSpPr>
              <p:spPr bwMode="auto">
                <a:xfrm>
                  <a:off x="12051166" y="6127803"/>
                  <a:ext cx="205617" cy="420417"/>
                </a:xfrm>
                <a:custGeom>
                  <a:avLst/>
                  <a:gdLst>
                    <a:gd name="T0" fmla="*/ 14 w 20"/>
                    <a:gd name="T1" fmla="*/ 34 h 39"/>
                    <a:gd name="T2" fmla="*/ 17 w 20"/>
                    <a:gd name="T3" fmla="*/ 30 h 39"/>
                    <a:gd name="T4" fmla="*/ 20 w 20"/>
                    <a:gd name="T5" fmla="*/ 27 h 39"/>
                    <a:gd name="T6" fmla="*/ 20 w 20"/>
                    <a:gd name="T7" fmla="*/ 24 h 39"/>
                    <a:gd name="T8" fmla="*/ 19 w 20"/>
                    <a:gd name="T9" fmla="*/ 23 h 39"/>
                    <a:gd name="T10" fmla="*/ 17 w 20"/>
                    <a:gd name="T11" fmla="*/ 20 h 39"/>
                    <a:gd name="T12" fmla="*/ 14 w 20"/>
                    <a:gd name="T13" fmla="*/ 20 h 39"/>
                    <a:gd name="T14" fmla="*/ 16 w 20"/>
                    <a:gd name="T15" fmla="*/ 16 h 39"/>
                    <a:gd name="T16" fmla="*/ 17 w 20"/>
                    <a:gd name="T17" fmla="*/ 10 h 39"/>
                    <a:gd name="T18" fmla="*/ 15 w 20"/>
                    <a:gd name="T19" fmla="*/ 6 h 39"/>
                    <a:gd name="T20" fmla="*/ 18 w 20"/>
                    <a:gd name="T21" fmla="*/ 4 h 39"/>
                    <a:gd name="T22" fmla="*/ 18 w 20"/>
                    <a:gd name="T23" fmla="*/ 1 h 39"/>
                    <a:gd name="T24" fmla="*/ 15 w 20"/>
                    <a:gd name="T25" fmla="*/ 3 h 39"/>
                    <a:gd name="T26" fmla="*/ 14 w 20"/>
                    <a:gd name="T27" fmla="*/ 2 h 39"/>
                    <a:gd name="T28" fmla="*/ 11 w 20"/>
                    <a:gd name="T29" fmla="*/ 0 h 39"/>
                    <a:gd name="T30" fmla="*/ 5 w 20"/>
                    <a:gd name="T31" fmla="*/ 4 h 39"/>
                    <a:gd name="T32" fmla="*/ 2 w 20"/>
                    <a:gd name="T33" fmla="*/ 17 h 39"/>
                    <a:gd name="T34" fmla="*/ 1 w 20"/>
                    <a:gd name="T35" fmla="*/ 21 h 39"/>
                    <a:gd name="T36" fmla="*/ 4 w 20"/>
                    <a:gd name="T37" fmla="*/ 26 h 39"/>
                    <a:gd name="T38" fmla="*/ 8 w 20"/>
                    <a:gd name="T39" fmla="*/ 30 h 39"/>
                    <a:gd name="T40" fmla="*/ 10 w 20"/>
                    <a:gd name="T41" fmla="*/ 39 h 39"/>
                    <a:gd name="T42" fmla="*/ 14 w 20"/>
                    <a:gd name="T43" fmla="*/ 34 h 39"/>
                    <a:gd name="T44" fmla="*/ 14 w 20"/>
                    <a:gd name="T4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9">
                      <a:moveTo>
                        <a:pt x="14" y="34"/>
                      </a:moveTo>
                      <a:cubicBezTo>
                        <a:pt x="12" y="32"/>
                        <a:pt x="16" y="30"/>
                        <a:pt x="17" y="30"/>
                      </a:cubicBezTo>
                      <a:cubicBezTo>
                        <a:pt x="19" y="29"/>
                        <a:pt x="20" y="28"/>
                        <a:pt x="20" y="27"/>
                      </a:cubicBezTo>
                      <a:cubicBezTo>
                        <a:pt x="20" y="26"/>
                        <a:pt x="20" y="25"/>
                        <a:pt x="20" y="24"/>
                      </a:cubicBezTo>
                      <a:cubicBezTo>
                        <a:pt x="20" y="23"/>
                        <a:pt x="19" y="23"/>
                        <a:pt x="19" y="23"/>
                      </a:cubicBezTo>
                      <a:cubicBezTo>
                        <a:pt x="18" y="22"/>
                        <a:pt x="18" y="21"/>
                        <a:pt x="17" y="20"/>
                      </a:cubicBezTo>
                      <a:cubicBezTo>
                        <a:pt x="16" y="20"/>
                        <a:pt x="15" y="21"/>
                        <a:pt x="14" y="20"/>
                      </a:cubicBezTo>
                      <a:cubicBezTo>
                        <a:pt x="11" y="18"/>
                        <a:pt x="14" y="17"/>
                        <a:pt x="16" y="16"/>
                      </a:cubicBezTo>
                      <a:cubicBezTo>
                        <a:pt x="18" y="15"/>
                        <a:pt x="19" y="12"/>
                        <a:pt x="17" y="10"/>
                      </a:cubicBezTo>
                      <a:cubicBezTo>
                        <a:pt x="17" y="9"/>
                        <a:pt x="14" y="7"/>
                        <a:pt x="15" y="6"/>
                      </a:cubicBezTo>
                      <a:cubicBezTo>
                        <a:pt x="16" y="5"/>
                        <a:pt x="17" y="5"/>
                        <a:pt x="18" y="4"/>
                      </a:cubicBezTo>
                      <a:cubicBezTo>
                        <a:pt x="18" y="4"/>
                        <a:pt x="18" y="1"/>
                        <a:pt x="18" y="1"/>
                      </a:cubicBezTo>
                      <a:cubicBezTo>
                        <a:pt x="17" y="1"/>
                        <a:pt x="16" y="4"/>
                        <a:pt x="15" y="3"/>
                      </a:cubicBezTo>
                      <a:cubicBezTo>
                        <a:pt x="15" y="3"/>
                        <a:pt x="14" y="2"/>
                        <a:pt x="14" y="2"/>
                      </a:cubicBezTo>
                      <a:cubicBezTo>
                        <a:pt x="13" y="1"/>
                        <a:pt x="12" y="0"/>
                        <a:pt x="11" y="0"/>
                      </a:cubicBezTo>
                      <a:cubicBezTo>
                        <a:pt x="9" y="1"/>
                        <a:pt x="6" y="2"/>
                        <a:pt x="5" y="4"/>
                      </a:cubicBezTo>
                      <a:cubicBezTo>
                        <a:pt x="3" y="8"/>
                        <a:pt x="5" y="14"/>
                        <a:pt x="2" y="17"/>
                      </a:cubicBezTo>
                      <a:cubicBezTo>
                        <a:pt x="0" y="19"/>
                        <a:pt x="0" y="19"/>
                        <a:pt x="1" y="21"/>
                      </a:cubicBezTo>
                      <a:cubicBezTo>
                        <a:pt x="1" y="23"/>
                        <a:pt x="4" y="24"/>
                        <a:pt x="4" y="26"/>
                      </a:cubicBezTo>
                      <a:cubicBezTo>
                        <a:pt x="5" y="28"/>
                        <a:pt x="8" y="29"/>
                        <a:pt x="8" y="30"/>
                      </a:cubicBezTo>
                      <a:cubicBezTo>
                        <a:pt x="9" y="33"/>
                        <a:pt x="10" y="37"/>
                        <a:pt x="10" y="39"/>
                      </a:cubicBezTo>
                      <a:cubicBezTo>
                        <a:pt x="12" y="39"/>
                        <a:pt x="16" y="37"/>
                        <a:pt x="14" y="34"/>
                      </a:cubicBezTo>
                      <a:cubicBezTo>
                        <a:pt x="13" y="33"/>
                        <a:pt x="15" y="35"/>
                        <a:pt x="14" y="3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30" name="Freeform 772">
                  <a:extLst>
                    <a:ext uri="{FF2B5EF4-FFF2-40B4-BE49-F238E27FC236}">
                      <a16:creationId xmlns:a16="http://schemas.microsoft.com/office/drawing/2014/main" id="{CC6B863B-7F9C-FC16-5ABD-53FC819A41B1}"/>
                    </a:ext>
                  </a:extLst>
                </p:cNvPr>
                <p:cNvSpPr>
                  <a:spLocks/>
                </p:cNvSpPr>
                <p:nvPr/>
              </p:nvSpPr>
              <p:spPr bwMode="auto">
                <a:xfrm>
                  <a:off x="12141780" y="6374887"/>
                  <a:ext cx="777151" cy="792893"/>
                </a:xfrm>
                <a:custGeom>
                  <a:avLst/>
                  <a:gdLst>
                    <a:gd name="T0" fmla="*/ 21 w 76"/>
                    <a:gd name="T1" fmla="*/ 55 h 73"/>
                    <a:gd name="T2" fmla="*/ 25 w 76"/>
                    <a:gd name="T3" fmla="*/ 57 h 73"/>
                    <a:gd name="T4" fmla="*/ 28 w 76"/>
                    <a:gd name="T5" fmla="*/ 55 h 73"/>
                    <a:gd name="T6" fmla="*/ 33 w 76"/>
                    <a:gd name="T7" fmla="*/ 53 h 73"/>
                    <a:gd name="T8" fmla="*/ 44 w 76"/>
                    <a:gd name="T9" fmla="*/ 59 h 73"/>
                    <a:gd name="T10" fmla="*/ 70 w 76"/>
                    <a:gd name="T11" fmla="*/ 73 h 73"/>
                    <a:gd name="T12" fmla="*/ 71 w 76"/>
                    <a:gd name="T13" fmla="*/ 71 h 73"/>
                    <a:gd name="T14" fmla="*/ 75 w 76"/>
                    <a:gd name="T15" fmla="*/ 71 h 73"/>
                    <a:gd name="T16" fmla="*/ 75 w 76"/>
                    <a:gd name="T17" fmla="*/ 66 h 73"/>
                    <a:gd name="T18" fmla="*/ 75 w 76"/>
                    <a:gd name="T19" fmla="*/ 44 h 73"/>
                    <a:gd name="T20" fmla="*/ 75 w 76"/>
                    <a:gd name="T21" fmla="*/ 24 h 73"/>
                    <a:gd name="T22" fmla="*/ 75 w 76"/>
                    <a:gd name="T23" fmla="*/ 20 h 73"/>
                    <a:gd name="T24" fmla="*/ 74 w 76"/>
                    <a:gd name="T25" fmla="*/ 17 h 73"/>
                    <a:gd name="T26" fmla="*/ 76 w 76"/>
                    <a:gd name="T27" fmla="*/ 14 h 73"/>
                    <a:gd name="T28" fmla="*/ 74 w 76"/>
                    <a:gd name="T29" fmla="*/ 11 h 73"/>
                    <a:gd name="T30" fmla="*/ 76 w 76"/>
                    <a:gd name="T31" fmla="*/ 8 h 73"/>
                    <a:gd name="T32" fmla="*/ 67 w 76"/>
                    <a:gd name="T33" fmla="*/ 5 h 73"/>
                    <a:gd name="T34" fmla="*/ 61 w 76"/>
                    <a:gd name="T35" fmla="*/ 2 h 73"/>
                    <a:gd name="T36" fmla="*/ 51 w 76"/>
                    <a:gd name="T37" fmla="*/ 6 h 73"/>
                    <a:gd name="T38" fmla="*/ 51 w 76"/>
                    <a:gd name="T39" fmla="*/ 9 h 73"/>
                    <a:gd name="T40" fmla="*/ 50 w 76"/>
                    <a:gd name="T41" fmla="*/ 14 h 73"/>
                    <a:gd name="T42" fmla="*/ 41 w 76"/>
                    <a:gd name="T43" fmla="*/ 13 h 73"/>
                    <a:gd name="T44" fmla="*/ 36 w 76"/>
                    <a:gd name="T45" fmla="*/ 12 h 73"/>
                    <a:gd name="T46" fmla="*/ 31 w 76"/>
                    <a:gd name="T47" fmla="*/ 10 h 73"/>
                    <a:gd name="T48" fmla="*/ 29 w 76"/>
                    <a:gd name="T49" fmla="*/ 6 h 73"/>
                    <a:gd name="T50" fmla="*/ 23 w 76"/>
                    <a:gd name="T51" fmla="*/ 3 h 73"/>
                    <a:gd name="T52" fmla="*/ 17 w 76"/>
                    <a:gd name="T53" fmla="*/ 2 h 73"/>
                    <a:gd name="T54" fmla="*/ 11 w 76"/>
                    <a:gd name="T55" fmla="*/ 0 h 73"/>
                    <a:gd name="T56" fmla="*/ 11 w 76"/>
                    <a:gd name="T57" fmla="*/ 4 h 73"/>
                    <a:gd name="T58" fmla="*/ 9 w 76"/>
                    <a:gd name="T59" fmla="*/ 6 h 73"/>
                    <a:gd name="T60" fmla="*/ 5 w 76"/>
                    <a:gd name="T61" fmla="*/ 8 h 73"/>
                    <a:gd name="T62" fmla="*/ 5 w 76"/>
                    <a:gd name="T63" fmla="*/ 14 h 73"/>
                    <a:gd name="T64" fmla="*/ 1 w 76"/>
                    <a:gd name="T65" fmla="*/ 17 h 73"/>
                    <a:gd name="T66" fmla="*/ 3 w 76"/>
                    <a:gd name="T67" fmla="*/ 21 h 73"/>
                    <a:gd name="T68" fmla="*/ 3 w 76"/>
                    <a:gd name="T69" fmla="*/ 26 h 73"/>
                    <a:gd name="T70" fmla="*/ 3 w 76"/>
                    <a:gd name="T71" fmla="*/ 31 h 73"/>
                    <a:gd name="T72" fmla="*/ 3 w 76"/>
                    <a:gd name="T73" fmla="*/ 34 h 73"/>
                    <a:gd name="T74" fmla="*/ 3 w 76"/>
                    <a:gd name="T75" fmla="*/ 37 h 73"/>
                    <a:gd name="T76" fmla="*/ 1 w 76"/>
                    <a:gd name="T77" fmla="*/ 40 h 73"/>
                    <a:gd name="T78" fmla="*/ 4 w 76"/>
                    <a:gd name="T79" fmla="*/ 46 h 73"/>
                    <a:gd name="T80" fmla="*/ 7 w 76"/>
                    <a:gd name="T81" fmla="*/ 48 h 73"/>
                    <a:gd name="T82" fmla="*/ 11 w 76"/>
                    <a:gd name="T83" fmla="*/ 49 h 73"/>
                    <a:gd name="T84" fmla="*/ 14 w 76"/>
                    <a:gd name="T85" fmla="*/ 53 h 73"/>
                    <a:gd name="T86" fmla="*/ 21 w 76"/>
                    <a:gd name="T87" fmla="*/ 55 h 73"/>
                    <a:gd name="T88" fmla="*/ 21 w 76"/>
                    <a:gd name="T8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73">
                      <a:moveTo>
                        <a:pt x="21" y="55"/>
                      </a:moveTo>
                      <a:cubicBezTo>
                        <a:pt x="21" y="56"/>
                        <a:pt x="24" y="58"/>
                        <a:pt x="25" y="57"/>
                      </a:cubicBezTo>
                      <a:cubicBezTo>
                        <a:pt x="26" y="56"/>
                        <a:pt x="27" y="56"/>
                        <a:pt x="28" y="55"/>
                      </a:cubicBezTo>
                      <a:cubicBezTo>
                        <a:pt x="29" y="55"/>
                        <a:pt x="32" y="53"/>
                        <a:pt x="33" y="53"/>
                      </a:cubicBezTo>
                      <a:cubicBezTo>
                        <a:pt x="37" y="55"/>
                        <a:pt x="40" y="57"/>
                        <a:pt x="44" y="59"/>
                      </a:cubicBezTo>
                      <a:cubicBezTo>
                        <a:pt x="53" y="64"/>
                        <a:pt x="61" y="69"/>
                        <a:pt x="70" y="73"/>
                      </a:cubicBezTo>
                      <a:cubicBezTo>
                        <a:pt x="70" y="71"/>
                        <a:pt x="69" y="71"/>
                        <a:pt x="71" y="71"/>
                      </a:cubicBezTo>
                      <a:cubicBezTo>
                        <a:pt x="71" y="71"/>
                        <a:pt x="75" y="71"/>
                        <a:pt x="75" y="71"/>
                      </a:cubicBezTo>
                      <a:cubicBezTo>
                        <a:pt x="75" y="69"/>
                        <a:pt x="75" y="68"/>
                        <a:pt x="75" y="66"/>
                      </a:cubicBezTo>
                      <a:cubicBezTo>
                        <a:pt x="75" y="59"/>
                        <a:pt x="75" y="52"/>
                        <a:pt x="75" y="44"/>
                      </a:cubicBezTo>
                      <a:cubicBezTo>
                        <a:pt x="75" y="37"/>
                        <a:pt x="75" y="30"/>
                        <a:pt x="75" y="24"/>
                      </a:cubicBezTo>
                      <a:cubicBezTo>
                        <a:pt x="75" y="22"/>
                        <a:pt x="75" y="21"/>
                        <a:pt x="75" y="20"/>
                      </a:cubicBezTo>
                      <a:cubicBezTo>
                        <a:pt x="74" y="19"/>
                        <a:pt x="74" y="18"/>
                        <a:pt x="74" y="17"/>
                      </a:cubicBezTo>
                      <a:cubicBezTo>
                        <a:pt x="74" y="16"/>
                        <a:pt x="76" y="15"/>
                        <a:pt x="76" y="14"/>
                      </a:cubicBezTo>
                      <a:cubicBezTo>
                        <a:pt x="76" y="13"/>
                        <a:pt x="74" y="12"/>
                        <a:pt x="74" y="11"/>
                      </a:cubicBezTo>
                      <a:cubicBezTo>
                        <a:pt x="74" y="10"/>
                        <a:pt x="75" y="9"/>
                        <a:pt x="76" y="8"/>
                      </a:cubicBezTo>
                      <a:cubicBezTo>
                        <a:pt x="73" y="6"/>
                        <a:pt x="70" y="7"/>
                        <a:pt x="67" y="5"/>
                      </a:cubicBezTo>
                      <a:cubicBezTo>
                        <a:pt x="65" y="4"/>
                        <a:pt x="64" y="2"/>
                        <a:pt x="61" y="2"/>
                      </a:cubicBezTo>
                      <a:cubicBezTo>
                        <a:pt x="57" y="2"/>
                        <a:pt x="53" y="3"/>
                        <a:pt x="51" y="6"/>
                      </a:cubicBezTo>
                      <a:cubicBezTo>
                        <a:pt x="50" y="7"/>
                        <a:pt x="50" y="8"/>
                        <a:pt x="51" y="9"/>
                      </a:cubicBezTo>
                      <a:cubicBezTo>
                        <a:pt x="52" y="11"/>
                        <a:pt x="51" y="12"/>
                        <a:pt x="50" y="14"/>
                      </a:cubicBezTo>
                      <a:cubicBezTo>
                        <a:pt x="48" y="17"/>
                        <a:pt x="44" y="15"/>
                        <a:pt x="41" y="13"/>
                      </a:cubicBezTo>
                      <a:cubicBezTo>
                        <a:pt x="39" y="13"/>
                        <a:pt x="38" y="12"/>
                        <a:pt x="36" y="12"/>
                      </a:cubicBezTo>
                      <a:cubicBezTo>
                        <a:pt x="34" y="11"/>
                        <a:pt x="32" y="12"/>
                        <a:pt x="31" y="10"/>
                      </a:cubicBezTo>
                      <a:cubicBezTo>
                        <a:pt x="30" y="9"/>
                        <a:pt x="30" y="7"/>
                        <a:pt x="29" y="6"/>
                      </a:cubicBezTo>
                      <a:cubicBezTo>
                        <a:pt x="28" y="4"/>
                        <a:pt x="25" y="4"/>
                        <a:pt x="23" y="3"/>
                      </a:cubicBezTo>
                      <a:cubicBezTo>
                        <a:pt x="21" y="2"/>
                        <a:pt x="19" y="2"/>
                        <a:pt x="17" y="2"/>
                      </a:cubicBezTo>
                      <a:cubicBezTo>
                        <a:pt x="15" y="2"/>
                        <a:pt x="14" y="1"/>
                        <a:pt x="11" y="0"/>
                      </a:cubicBezTo>
                      <a:cubicBezTo>
                        <a:pt x="11" y="1"/>
                        <a:pt x="11" y="2"/>
                        <a:pt x="11" y="4"/>
                      </a:cubicBezTo>
                      <a:cubicBezTo>
                        <a:pt x="11" y="5"/>
                        <a:pt x="11" y="4"/>
                        <a:pt x="9" y="6"/>
                      </a:cubicBezTo>
                      <a:cubicBezTo>
                        <a:pt x="8" y="7"/>
                        <a:pt x="7" y="7"/>
                        <a:pt x="5" y="8"/>
                      </a:cubicBezTo>
                      <a:cubicBezTo>
                        <a:pt x="3" y="10"/>
                        <a:pt x="6" y="12"/>
                        <a:pt x="5" y="14"/>
                      </a:cubicBezTo>
                      <a:cubicBezTo>
                        <a:pt x="4" y="16"/>
                        <a:pt x="1" y="16"/>
                        <a:pt x="1" y="17"/>
                      </a:cubicBezTo>
                      <a:cubicBezTo>
                        <a:pt x="1" y="19"/>
                        <a:pt x="2" y="20"/>
                        <a:pt x="3" y="21"/>
                      </a:cubicBezTo>
                      <a:cubicBezTo>
                        <a:pt x="3" y="23"/>
                        <a:pt x="3" y="25"/>
                        <a:pt x="3" y="26"/>
                      </a:cubicBezTo>
                      <a:cubicBezTo>
                        <a:pt x="3" y="28"/>
                        <a:pt x="4" y="29"/>
                        <a:pt x="3" y="31"/>
                      </a:cubicBezTo>
                      <a:cubicBezTo>
                        <a:pt x="3" y="32"/>
                        <a:pt x="3" y="33"/>
                        <a:pt x="3" y="34"/>
                      </a:cubicBezTo>
                      <a:cubicBezTo>
                        <a:pt x="3" y="35"/>
                        <a:pt x="4" y="36"/>
                        <a:pt x="3" y="37"/>
                      </a:cubicBezTo>
                      <a:cubicBezTo>
                        <a:pt x="3" y="38"/>
                        <a:pt x="0" y="38"/>
                        <a:pt x="1" y="40"/>
                      </a:cubicBezTo>
                      <a:cubicBezTo>
                        <a:pt x="3" y="42"/>
                        <a:pt x="4" y="43"/>
                        <a:pt x="4" y="46"/>
                      </a:cubicBezTo>
                      <a:cubicBezTo>
                        <a:pt x="4" y="48"/>
                        <a:pt x="6" y="47"/>
                        <a:pt x="7" y="48"/>
                      </a:cubicBezTo>
                      <a:cubicBezTo>
                        <a:pt x="9" y="48"/>
                        <a:pt x="10" y="48"/>
                        <a:pt x="11" y="49"/>
                      </a:cubicBezTo>
                      <a:cubicBezTo>
                        <a:pt x="12" y="50"/>
                        <a:pt x="13" y="52"/>
                        <a:pt x="14" y="53"/>
                      </a:cubicBezTo>
                      <a:cubicBezTo>
                        <a:pt x="16" y="54"/>
                        <a:pt x="19" y="53"/>
                        <a:pt x="21" y="55"/>
                      </a:cubicBezTo>
                      <a:cubicBezTo>
                        <a:pt x="22" y="56"/>
                        <a:pt x="20" y="54"/>
                        <a:pt x="21" y="5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31" name="Freeform 773">
                  <a:extLst>
                    <a:ext uri="{FF2B5EF4-FFF2-40B4-BE49-F238E27FC236}">
                      <a16:creationId xmlns:a16="http://schemas.microsoft.com/office/drawing/2014/main" id="{D400AADF-8262-35E4-7EBD-C0C538B75A9D}"/>
                    </a:ext>
                  </a:extLst>
                </p:cNvPr>
                <p:cNvSpPr>
                  <a:spLocks/>
                </p:cNvSpPr>
                <p:nvPr/>
              </p:nvSpPr>
              <p:spPr bwMode="auto">
                <a:xfrm>
                  <a:off x="10803550" y="6710485"/>
                  <a:ext cx="428652" cy="368788"/>
                </a:xfrm>
                <a:custGeom>
                  <a:avLst/>
                  <a:gdLst>
                    <a:gd name="T0" fmla="*/ 19 w 42"/>
                    <a:gd name="T1" fmla="*/ 34 h 34"/>
                    <a:gd name="T2" fmla="*/ 20 w 42"/>
                    <a:gd name="T3" fmla="*/ 25 h 34"/>
                    <a:gd name="T4" fmla="*/ 24 w 42"/>
                    <a:gd name="T5" fmla="*/ 22 h 34"/>
                    <a:gd name="T6" fmla="*/ 25 w 42"/>
                    <a:gd name="T7" fmla="*/ 20 h 34"/>
                    <a:gd name="T8" fmla="*/ 25 w 42"/>
                    <a:gd name="T9" fmla="*/ 9 h 34"/>
                    <a:gd name="T10" fmla="*/ 32 w 42"/>
                    <a:gd name="T11" fmla="*/ 9 h 34"/>
                    <a:gd name="T12" fmla="*/ 41 w 42"/>
                    <a:gd name="T13" fmla="*/ 9 h 34"/>
                    <a:gd name="T14" fmla="*/ 42 w 42"/>
                    <a:gd name="T15" fmla="*/ 2 h 34"/>
                    <a:gd name="T16" fmla="*/ 40 w 42"/>
                    <a:gd name="T17" fmla="*/ 0 h 34"/>
                    <a:gd name="T18" fmla="*/ 20 w 42"/>
                    <a:gd name="T19" fmla="*/ 0 h 34"/>
                    <a:gd name="T20" fmla="*/ 15 w 42"/>
                    <a:gd name="T21" fmla="*/ 6 h 34"/>
                    <a:gd name="T22" fmla="*/ 10 w 42"/>
                    <a:gd name="T23" fmla="*/ 17 h 34"/>
                    <a:gd name="T24" fmla="*/ 8 w 42"/>
                    <a:gd name="T25" fmla="*/ 18 h 34"/>
                    <a:gd name="T26" fmla="*/ 4 w 42"/>
                    <a:gd name="T27" fmla="*/ 25 h 34"/>
                    <a:gd name="T28" fmla="*/ 0 w 42"/>
                    <a:gd name="T29" fmla="*/ 34 h 34"/>
                    <a:gd name="T30" fmla="*/ 19 w 42"/>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9" y="34"/>
                      </a:moveTo>
                      <a:cubicBezTo>
                        <a:pt x="19" y="31"/>
                        <a:pt x="18" y="26"/>
                        <a:pt x="20" y="25"/>
                      </a:cubicBezTo>
                      <a:cubicBezTo>
                        <a:pt x="21" y="24"/>
                        <a:pt x="23" y="23"/>
                        <a:pt x="24" y="22"/>
                      </a:cubicBezTo>
                      <a:cubicBezTo>
                        <a:pt x="25" y="22"/>
                        <a:pt x="25" y="20"/>
                        <a:pt x="25" y="20"/>
                      </a:cubicBezTo>
                      <a:cubicBezTo>
                        <a:pt x="25" y="16"/>
                        <a:pt x="25" y="13"/>
                        <a:pt x="25" y="9"/>
                      </a:cubicBezTo>
                      <a:cubicBezTo>
                        <a:pt x="25" y="9"/>
                        <a:pt x="31" y="9"/>
                        <a:pt x="32" y="9"/>
                      </a:cubicBezTo>
                      <a:cubicBezTo>
                        <a:pt x="35" y="9"/>
                        <a:pt x="38" y="9"/>
                        <a:pt x="41" y="9"/>
                      </a:cubicBezTo>
                      <a:cubicBezTo>
                        <a:pt x="42" y="9"/>
                        <a:pt x="42" y="3"/>
                        <a:pt x="42" y="2"/>
                      </a:cubicBezTo>
                      <a:cubicBezTo>
                        <a:pt x="42" y="0"/>
                        <a:pt x="42" y="0"/>
                        <a:pt x="40" y="0"/>
                      </a:cubicBezTo>
                      <a:cubicBezTo>
                        <a:pt x="33" y="0"/>
                        <a:pt x="27" y="0"/>
                        <a:pt x="20" y="0"/>
                      </a:cubicBezTo>
                      <a:cubicBezTo>
                        <a:pt x="18" y="2"/>
                        <a:pt x="17" y="4"/>
                        <a:pt x="15" y="6"/>
                      </a:cubicBezTo>
                      <a:cubicBezTo>
                        <a:pt x="11" y="9"/>
                        <a:pt x="11" y="12"/>
                        <a:pt x="10" y="17"/>
                      </a:cubicBezTo>
                      <a:cubicBezTo>
                        <a:pt x="10" y="17"/>
                        <a:pt x="9" y="18"/>
                        <a:pt x="8" y="18"/>
                      </a:cubicBezTo>
                      <a:cubicBezTo>
                        <a:pt x="6" y="20"/>
                        <a:pt x="5" y="22"/>
                        <a:pt x="4" y="25"/>
                      </a:cubicBezTo>
                      <a:cubicBezTo>
                        <a:pt x="2" y="28"/>
                        <a:pt x="0" y="30"/>
                        <a:pt x="0" y="34"/>
                      </a:cubicBezTo>
                      <a:cubicBezTo>
                        <a:pt x="6" y="34"/>
                        <a:pt x="13" y="34"/>
                        <a:pt x="19" y="3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32" name="Freeform 774">
                  <a:extLst>
                    <a:ext uri="{FF2B5EF4-FFF2-40B4-BE49-F238E27FC236}">
                      <a16:creationId xmlns:a16="http://schemas.microsoft.com/office/drawing/2014/main" id="{FA1A1B22-10BB-B21F-1B19-AD22D2CC9464}"/>
                    </a:ext>
                  </a:extLst>
                </p:cNvPr>
                <p:cNvSpPr>
                  <a:spLocks/>
                </p:cNvSpPr>
                <p:nvPr/>
              </p:nvSpPr>
              <p:spPr bwMode="auto">
                <a:xfrm>
                  <a:off x="11009162" y="6190495"/>
                  <a:ext cx="613353" cy="519990"/>
                </a:xfrm>
                <a:custGeom>
                  <a:avLst/>
                  <a:gdLst>
                    <a:gd name="T0" fmla="*/ 22 w 60"/>
                    <a:gd name="T1" fmla="*/ 48 h 48"/>
                    <a:gd name="T2" fmla="*/ 23 w 60"/>
                    <a:gd name="T3" fmla="*/ 41 h 48"/>
                    <a:gd name="T4" fmla="*/ 29 w 60"/>
                    <a:gd name="T5" fmla="*/ 37 h 48"/>
                    <a:gd name="T6" fmla="*/ 33 w 60"/>
                    <a:gd name="T7" fmla="*/ 37 h 48"/>
                    <a:gd name="T8" fmla="*/ 38 w 60"/>
                    <a:gd name="T9" fmla="*/ 35 h 48"/>
                    <a:gd name="T10" fmla="*/ 40 w 60"/>
                    <a:gd name="T11" fmla="*/ 32 h 48"/>
                    <a:gd name="T12" fmla="*/ 45 w 60"/>
                    <a:gd name="T13" fmla="*/ 31 h 48"/>
                    <a:gd name="T14" fmla="*/ 46 w 60"/>
                    <a:gd name="T15" fmla="*/ 28 h 48"/>
                    <a:gd name="T16" fmla="*/ 50 w 60"/>
                    <a:gd name="T17" fmla="*/ 25 h 48"/>
                    <a:gd name="T18" fmla="*/ 53 w 60"/>
                    <a:gd name="T19" fmla="*/ 23 h 48"/>
                    <a:gd name="T20" fmla="*/ 58 w 60"/>
                    <a:gd name="T21" fmla="*/ 24 h 48"/>
                    <a:gd name="T22" fmla="*/ 56 w 60"/>
                    <a:gd name="T23" fmla="*/ 16 h 48"/>
                    <a:gd name="T24" fmla="*/ 56 w 60"/>
                    <a:gd name="T25" fmla="*/ 10 h 48"/>
                    <a:gd name="T26" fmla="*/ 55 w 60"/>
                    <a:gd name="T27" fmla="*/ 7 h 48"/>
                    <a:gd name="T28" fmla="*/ 51 w 60"/>
                    <a:gd name="T29" fmla="*/ 6 h 48"/>
                    <a:gd name="T30" fmla="*/ 47 w 60"/>
                    <a:gd name="T31" fmla="*/ 6 h 48"/>
                    <a:gd name="T32" fmla="*/ 42 w 60"/>
                    <a:gd name="T33" fmla="*/ 6 h 48"/>
                    <a:gd name="T34" fmla="*/ 35 w 60"/>
                    <a:gd name="T35" fmla="*/ 4 h 48"/>
                    <a:gd name="T36" fmla="*/ 30 w 60"/>
                    <a:gd name="T37" fmla="*/ 13 h 48"/>
                    <a:gd name="T38" fmla="*/ 20 w 60"/>
                    <a:gd name="T39" fmla="*/ 19 h 48"/>
                    <a:gd name="T40" fmla="*/ 16 w 60"/>
                    <a:gd name="T41" fmla="*/ 27 h 48"/>
                    <a:gd name="T42" fmla="*/ 16 w 60"/>
                    <a:gd name="T43" fmla="*/ 35 h 48"/>
                    <a:gd name="T44" fmla="*/ 14 w 60"/>
                    <a:gd name="T45" fmla="*/ 39 h 48"/>
                    <a:gd name="T46" fmla="*/ 9 w 60"/>
                    <a:gd name="T47" fmla="*/ 42 h 48"/>
                    <a:gd name="T48" fmla="*/ 5 w 60"/>
                    <a:gd name="T49" fmla="*/ 45 h 48"/>
                    <a:gd name="T50" fmla="*/ 0 w 60"/>
                    <a:gd name="T51" fmla="*/ 48 h 48"/>
                    <a:gd name="T52" fmla="*/ 22 w 60"/>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22" y="48"/>
                      </a:moveTo>
                      <a:cubicBezTo>
                        <a:pt x="22" y="45"/>
                        <a:pt x="21" y="43"/>
                        <a:pt x="23" y="41"/>
                      </a:cubicBezTo>
                      <a:cubicBezTo>
                        <a:pt x="25" y="40"/>
                        <a:pt x="28" y="39"/>
                        <a:pt x="29" y="37"/>
                      </a:cubicBezTo>
                      <a:cubicBezTo>
                        <a:pt x="30" y="37"/>
                        <a:pt x="32" y="37"/>
                        <a:pt x="33" y="37"/>
                      </a:cubicBezTo>
                      <a:cubicBezTo>
                        <a:pt x="34" y="36"/>
                        <a:pt x="36" y="36"/>
                        <a:pt x="38" y="35"/>
                      </a:cubicBezTo>
                      <a:cubicBezTo>
                        <a:pt x="39" y="34"/>
                        <a:pt x="39" y="33"/>
                        <a:pt x="40" y="32"/>
                      </a:cubicBezTo>
                      <a:cubicBezTo>
                        <a:pt x="41" y="31"/>
                        <a:pt x="44" y="32"/>
                        <a:pt x="45" y="31"/>
                      </a:cubicBezTo>
                      <a:cubicBezTo>
                        <a:pt x="46" y="30"/>
                        <a:pt x="46" y="29"/>
                        <a:pt x="46" y="28"/>
                      </a:cubicBezTo>
                      <a:cubicBezTo>
                        <a:pt x="46" y="26"/>
                        <a:pt x="49" y="26"/>
                        <a:pt x="50" y="25"/>
                      </a:cubicBezTo>
                      <a:cubicBezTo>
                        <a:pt x="51" y="24"/>
                        <a:pt x="51" y="23"/>
                        <a:pt x="53" y="23"/>
                      </a:cubicBezTo>
                      <a:cubicBezTo>
                        <a:pt x="54" y="23"/>
                        <a:pt x="57" y="24"/>
                        <a:pt x="58" y="24"/>
                      </a:cubicBezTo>
                      <a:cubicBezTo>
                        <a:pt x="60" y="23"/>
                        <a:pt x="56" y="17"/>
                        <a:pt x="56" y="16"/>
                      </a:cubicBezTo>
                      <a:cubicBezTo>
                        <a:pt x="56" y="14"/>
                        <a:pt x="56" y="12"/>
                        <a:pt x="56" y="10"/>
                      </a:cubicBezTo>
                      <a:cubicBezTo>
                        <a:pt x="55" y="9"/>
                        <a:pt x="55" y="8"/>
                        <a:pt x="55" y="7"/>
                      </a:cubicBezTo>
                      <a:cubicBezTo>
                        <a:pt x="53" y="7"/>
                        <a:pt x="52" y="6"/>
                        <a:pt x="51" y="6"/>
                      </a:cubicBezTo>
                      <a:cubicBezTo>
                        <a:pt x="50" y="5"/>
                        <a:pt x="48" y="6"/>
                        <a:pt x="47" y="6"/>
                      </a:cubicBezTo>
                      <a:cubicBezTo>
                        <a:pt x="46" y="5"/>
                        <a:pt x="44" y="6"/>
                        <a:pt x="42" y="6"/>
                      </a:cubicBezTo>
                      <a:cubicBezTo>
                        <a:pt x="40" y="6"/>
                        <a:pt x="36" y="0"/>
                        <a:pt x="35" y="4"/>
                      </a:cubicBezTo>
                      <a:cubicBezTo>
                        <a:pt x="34" y="7"/>
                        <a:pt x="33" y="10"/>
                        <a:pt x="30" y="13"/>
                      </a:cubicBezTo>
                      <a:cubicBezTo>
                        <a:pt x="27" y="16"/>
                        <a:pt x="23" y="16"/>
                        <a:pt x="20" y="19"/>
                      </a:cubicBezTo>
                      <a:cubicBezTo>
                        <a:pt x="18" y="21"/>
                        <a:pt x="17" y="24"/>
                        <a:pt x="16" y="27"/>
                      </a:cubicBezTo>
                      <a:cubicBezTo>
                        <a:pt x="16" y="29"/>
                        <a:pt x="17" y="32"/>
                        <a:pt x="16" y="35"/>
                      </a:cubicBezTo>
                      <a:cubicBezTo>
                        <a:pt x="15" y="36"/>
                        <a:pt x="14" y="38"/>
                        <a:pt x="14" y="39"/>
                      </a:cubicBezTo>
                      <a:cubicBezTo>
                        <a:pt x="13" y="41"/>
                        <a:pt x="11" y="41"/>
                        <a:pt x="9" y="42"/>
                      </a:cubicBezTo>
                      <a:cubicBezTo>
                        <a:pt x="8" y="43"/>
                        <a:pt x="7" y="44"/>
                        <a:pt x="5" y="45"/>
                      </a:cubicBezTo>
                      <a:cubicBezTo>
                        <a:pt x="4" y="46"/>
                        <a:pt x="2" y="46"/>
                        <a:pt x="0" y="48"/>
                      </a:cubicBezTo>
                      <a:lnTo>
                        <a:pt x="22" y="48"/>
                      </a:ln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33" name="Freeform 775">
                  <a:extLst>
                    <a:ext uri="{FF2B5EF4-FFF2-40B4-BE49-F238E27FC236}">
                      <a16:creationId xmlns:a16="http://schemas.microsoft.com/office/drawing/2014/main" id="{CEF411E6-6794-3E34-57E2-17426C191B2C}"/>
                    </a:ext>
                  </a:extLst>
                </p:cNvPr>
                <p:cNvSpPr>
                  <a:spLocks/>
                </p:cNvSpPr>
                <p:nvPr/>
              </p:nvSpPr>
              <p:spPr bwMode="auto">
                <a:xfrm>
                  <a:off x="11225233" y="6138865"/>
                  <a:ext cx="1059431" cy="1069479"/>
                </a:xfrm>
                <a:custGeom>
                  <a:avLst/>
                  <a:gdLst>
                    <a:gd name="T0" fmla="*/ 35 w 104"/>
                    <a:gd name="T1" fmla="*/ 22 h 99"/>
                    <a:gd name="T2" fmla="*/ 36 w 104"/>
                    <a:gd name="T3" fmla="*/ 29 h 99"/>
                    <a:gd name="T4" fmla="*/ 31 w 104"/>
                    <a:gd name="T5" fmla="*/ 28 h 99"/>
                    <a:gd name="T6" fmla="*/ 29 w 104"/>
                    <a:gd name="T7" fmla="*/ 30 h 99"/>
                    <a:gd name="T8" fmla="*/ 26 w 104"/>
                    <a:gd name="T9" fmla="*/ 31 h 99"/>
                    <a:gd name="T10" fmla="*/ 24 w 104"/>
                    <a:gd name="T11" fmla="*/ 35 h 99"/>
                    <a:gd name="T12" fmla="*/ 20 w 104"/>
                    <a:gd name="T13" fmla="*/ 37 h 99"/>
                    <a:gd name="T14" fmla="*/ 17 w 104"/>
                    <a:gd name="T15" fmla="*/ 40 h 99"/>
                    <a:gd name="T16" fmla="*/ 11 w 104"/>
                    <a:gd name="T17" fmla="*/ 42 h 99"/>
                    <a:gd name="T18" fmla="*/ 8 w 104"/>
                    <a:gd name="T19" fmla="*/ 43 h 99"/>
                    <a:gd name="T20" fmla="*/ 4 w 104"/>
                    <a:gd name="T21" fmla="*/ 45 h 99"/>
                    <a:gd name="T22" fmla="*/ 1 w 104"/>
                    <a:gd name="T23" fmla="*/ 52 h 99"/>
                    <a:gd name="T24" fmla="*/ 2 w 104"/>
                    <a:gd name="T25" fmla="*/ 56 h 99"/>
                    <a:gd name="T26" fmla="*/ 6 w 104"/>
                    <a:gd name="T27" fmla="*/ 59 h 99"/>
                    <a:gd name="T28" fmla="*/ 37 w 104"/>
                    <a:gd name="T29" fmla="*/ 79 h 99"/>
                    <a:gd name="T30" fmla="*/ 48 w 104"/>
                    <a:gd name="T31" fmla="*/ 86 h 99"/>
                    <a:gd name="T32" fmla="*/ 49 w 104"/>
                    <a:gd name="T33" fmla="*/ 87 h 99"/>
                    <a:gd name="T34" fmla="*/ 58 w 104"/>
                    <a:gd name="T35" fmla="*/ 93 h 99"/>
                    <a:gd name="T36" fmla="*/ 61 w 104"/>
                    <a:gd name="T37" fmla="*/ 99 h 99"/>
                    <a:gd name="T38" fmla="*/ 67 w 104"/>
                    <a:gd name="T39" fmla="*/ 97 h 99"/>
                    <a:gd name="T40" fmla="*/ 72 w 104"/>
                    <a:gd name="T41" fmla="*/ 96 h 99"/>
                    <a:gd name="T42" fmla="*/ 85 w 104"/>
                    <a:gd name="T43" fmla="*/ 87 h 99"/>
                    <a:gd name="T44" fmla="*/ 100 w 104"/>
                    <a:gd name="T45" fmla="*/ 77 h 99"/>
                    <a:gd name="T46" fmla="*/ 104 w 104"/>
                    <a:gd name="T47" fmla="*/ 75 h 99"/>
                    <a:gd name="T48" fmla="*/ 97 w 104"/>
                    <a:gd name="T49" fmla="*/ 69 h 99"/>
                    <a:gd name="T50" fmla="*/ 94 w 104"/>
                    <a:gd name="T51" fmla="*/ 69 h 99"/>
                    <a:gd name="T52" fmla="*/ 92 w 104"/>
                    <a:gd name="T53" fmla="*/ 63 h 99"/>
                    <a:gd name="T54" fmla="*/ 92 w 104"/>
                    <a:gd name="T55" fmla="*/ 60 h 99"/>
                    <a:gd name="T56" fmla="*/ 93 w 104"/>
                    <a:gd name="T57" fmla="*/ 55 h 99"/>
                    <a:gd name="T58" fmla="*/ 93 w 104"/>
                    <a:gd name="T59" fmla="*/ 50 h 99"/>
                    <a:gd name="T60" fmla="*/ 93 w 104"/>
                    <a:gd name="T61" fmla="*/ 46 h 99"/>
                    <a:gd name="T62" fmla="*/ 92 w 104"/>
                    <a:gd name="T63" fmla="*/ 42 h 99"/>
                    <a:gd name="T64" fmla="*/ 91 w 104"/>
                    <a:gd name="T65" fmla="*/ 37 h 99"/>
                    <a:gd name="T66" fmla="*/ 87 w 104"/>
                    <a:gd name="T67" fmla="*/ 27 h 99"/>
                    <a:gd name="T68" fmla="*/ 82 w 104"/>
                    <a:gd name="T69" fmla="*/ 20 h 99"/>
                    <a:gd name="T70" fmla="*/ 85 w 104"/>
                    <a:gd name="T71" fmla="*/ 13 h 99"/>
                    <a:gd name="T72" fmla="*/ 86 w 104"/>
                    <a:gd name="T73" fmla="*/ 2 h 99"/>
                    <a:gd name="T74" fmla="*/ 84 w 104"/>
                    <a:gd name="T75" fmla="*/ 1 h 99"/>
                    <a:gd name="T76" fmla="*/ 81 w 104"/>
                    <a:gd name="T77" fmla="*/ 0 h 99"/>
                    <a:gd name="T78" fmla="*/ 79 w 104"/>
                    <a:gd name="T79" fmla="*/ 1 h 99"/>
                    <a:gd name="T80" fmla="*/ 75 w 104"/>
                    <a:gd name="T81" fmla="*/ 0 h 99"/>
                    <a:gd name="T82" fmla="*/ 72 w 104"/>
                    <a:gd name="T83" fmla="*/ 2 h 99"/>
                    <a:gd name="T84" fmla="*/ 68 w 104"/>
                    <a:gd name="T85" fmla="*/ 1 h 99"/>
                    <a:gd name="T86" fmla="*/ 61 w 104"/>
                    <a:gd name="T87" fmla="*/ 2 h 99"/>
                    <a:gd name="T88" fmla="*/ 46 w 104"/>
                    <a:gd name="T89" fmla="*/ 5 h 99"/>
                    <a:gd name="T90" fmla="*/ 43 w 104"/>
                    <a:gd name="T91" fmla="*/ 7 h 99"/>
                    <a:gd name="T92" fmla="*/ 39 w 104"/>
                    <a:gd name="T93" fmla="*/ 8 h 99"/>
                    <a:gd name="T94" fmla="*/ 34 w 104"/>
                    <a:gd name="T95" fmla="*/ 12 h 99"/>
                    <a:gd name="T96" fmla="*/ 35 w 104"/>
                    <a:gd name="T97" fmla="*/ 22 h 99"/>
                    <a:gd name="T98" fmla="*/ 35 w 104"/>
                    <a:gd name="T9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99">
                      <a:moveTo>
                        <a:pt x="35" y="22"/>
                      </a:moveTo>
                      <a:cubicBezTo>
                        <a:pt x="36" y="23"/>
                        <a:pt x="40" y="29"/>
                        <a:pt x="36" y="29"/>
                      </a:cubicBezTo>
                      <a:cubicBezTo>
                        <a:pt x="35" y="28"/>
                        <a:pt x="32" y="27"/>
                        <a:pt x="31" y="28"/>
                      </a:cubicBezTo>
                      <a:cubicBezTo>
                        <a:pt x="30" y="29"/>
                        <a:pt x="30" y="29"/>
                        <a:pt x="29" y="30"/>
                      </a:cubicBezTo>
                      <a:cubicBezTo>
                        <a:pt x="28" y="31"/>
                        <a:pt x="27" y="31"/>
                        <a:pt x="26" y="31"/>
                      </a:cubicBezTo>
                      <a:cubicBezTo>
                        <a:pt x="24" y="32"/>
                        <a:pt x="25" y="34"/>
                        <a:pt x="24" y="35"/>
                      </a:cubicBezTo>
                      <a:cubicBezTo>
                        <a:pt x="24" y="37"/>
                        <a:pt x="21" y="36"/>
                        <a:pt x="20" y="37"/>
                      </a:cubicBezTo>
                      <a:cubicBezTo>
                        <a:pt x="18" y="37"/>
                        <a:pt x="18" y="39"/>
                        <a:pt x="17" y="40"/>
                      </a:cubicBezTo>
                      <a:cubicBezTo>
                        <a:pt x="15" y="42"/>
                        <a:pt x="13" y="41"/>
                        <a:pt x="11" y="42"/>
                      </a:cubicBezTo>
                      <a:cubicBezTo>
                        <a:pt x="10" y="42"/>
                        <a:pt x="9" y="42"/>
                        <a:pt x="8" y="43"/>
                      </a:cubicBezTo>
                      <a:cubicBezTo>
                        <a:pt x="7" y="43"/>
                        <a:pt x="5" y="44"/>
                        <a:pt x="4" y="45"/>
                      </a:cubicBezTo>
                      <a:cubicBezTo>
                        <a:pt x="0" y="47"/>
                        <a:pt x="1" y="48"/>
                        <a:pt x="1" y="52"/>
                      </a:cubicBezTo>
                      <a:cubicBezTo>
                        <a:pt x="1" y="55"/>
                        <a:pt x="0" y="55"/>
                        <a:pt x="2" y="56"/>
                      </a:cubicBezTo>
                      <a:cubicBezTo>
                        <a:pt x="3" y="57"/>
                        <a:pt x="5" y="58"/>
                        <a:pt x="6" y="59"/>
                      </a:cubicBezTo>
                      <a:cubicBezTo>
                        <a:pt x="16" y="66"/>
                        <a:pt x="26" y="72"/>
                        <a:pt x="37" y="79"/>
                      </a:cubicBezTo>
                      <a:cubicBezTo>
                        <a:pt x="40" y="81"/>
                        <a:pt x="44" y="84"/>
                        <a:pt x="48" y="86"/>
                      </a:cubicBezTo>
                      <a:cubicBezTo>
                        <a:pt x="48" y="87"/>
                        <a:pt x="49" y="87"/>
                        <a:pt x="49" y="87"/>
                      </a:cubicBezTo>
                      <a:cubicBezTo>
                        <a:pt x="52" y="92"/>
                        <a:pt x="54" y="92"/>
                        <a:pt x="58" y="93"/>
                      </a:cubicBezTo>
                      <a:cubicBezTo>
                        <a:pt x="61" y="94"/>
                        <a:pt x="58" y="98"/>
                        <a:pt x="61" y="99"/>
                      </a:cubicBezTo>
                      <a:cubicBezTo>
                        <a:pt x="62" y="99"/>
                        <a:pt x="65" y="98"/>
                        <a:pt x="67" y="97"/>
                      </a:cubicBezTo>
                      <a:cubicBezTo>
                        <a:pt x="68" y="97"/>
                        <a:pt x="71" y="97"/>
                        <a:pt x="72" y="96"/>
                      </a:cubicBezTo>
                      <a:cubicBezTo>
                        <a:pt x="76" y="93"/>
                        <a:pt x="80" y="90"/>
                        <a:pt x="85" y="87"/>
                      </a:cubicBezTo>
                      <a:cubicBezTo>
                        <a:pt x="90" y="84"/>
                        <a:pt x="95" y="80"/>
                        <a:pt x="100" y="77"/>
                      </a:cubicBezTo>
                      <a:cubicBezTo>
                        <a:pt x="101" y="77"/>
                        <a:pt x="102" y="76"/>
                        <a:pt x="104" y="75"/>
                      </a:cubicBezTo>
                      <a:cubicBezTo>
                        <a:pt x="102" y="71"/>
                        <a:pt x="101" y="70"/>
                        <a:pt x="97" y="69"/>
                      </a:cubicBezTo>
                      <a:cubicBezTo>
                        <a:pt x="96" y="69"/>
                        <a:pt x="94" y="69"/>
                        <a:pt x="94" y="69"/>
                      </a:cubicBezTo>
                      <a:cubicBezTo>
                        <a:pt x="94" y="66"/>
                        <a:pt x="94" y="65"/>
                        <a:pt x="92" y="63"/>
                      </a:cubicBezTo>
                      <a:cubicBezTo>
                        <a:pt x="91" y="61"/>
                        <a:pt x="91" y="61"/>
                        <a:pt x="92" y="60"/>
                      </a:cubicBezTo>
                      <a:cubicBezTo>
                        <a:pt x="94" y="58"/>
                        <a:pt x="93" y="57"/>
                        <a:pt x="93" y="55"/>
                      </a:cubicBezTo>
                      <a:cubicBezTo>
                        <a:pt x="93" y="53"/>
                        <a:pt x="94" y="52"/>
                        <a:pt x="93" y="50"/>
                      </a:cubicBezTo>
                      <a:cubicBezTo>
                        <a:pt x="93" y="49"/>
                        <a:pt x="93" y="48"/>
                        <a:pt x="93" y="46"/>
                      </a:cubicBezTo>
                      <a:cubicBezTo>
                        <a:pt x="93" y="45"/>
                        <a:pt x="93" y="43"/>
                        <a:pt x="92" y="42"/>
                      </a:cubicBezTo>
                      <a:cubicBezTo>
                        <a:pt x="91" y="41"/>
                        <a:pt x="91" y="39"/>
                        <a:pt x="91" y="37"/>
                      </a:cubicBezTo>
                      <a:cubicBezTo>
                        <a:pt x="91" y="34"/>
                        <a:pt x="90" y="30"/>
                        <a:pt x="87" y="27"/>
                      </a:cubicBezTo>
                      <a:cubicBezTo>
                        <a:pt x="85" y="25"/>
                        <a:pt x="83" y="23"/>
                        <a:pt x="82" y="20"/>
                      </a:cubicBezTo>
                      <a:cubicBezTo>
                        <a:pt x="80" y="16"/>
                        <a:pt x="84" y="17"/>
                        <a:pt x="85" y="13"/>
                      </a:cubicBezTo>
                      <a:cubicBezTo>
                        <a:pt x="85" y="9"/>
                        <a:pt x="85" y="6"/>
                        <a:pt x="86" y="2"/>
                      </a:cubicBezTo>
                      <a:cubicBezTo>
                        <a:pt x="85" y="2"/>
                        <a:pt x="85" y="1"/>
                        <a:pt x="84" y="1"/>
                      </a:cubicBezTo>
                      <a:cubicBezTo>
                        <a:pt x="82" y="2"/>
                        <a:pt x="82" y="0"/>
                        <a:pt x="81" y="0"/>
                      </a:cubicBezTo>
                      <a:cubicBezTo>
                        <a:pt x="80" y="0"/>
                        <a:pt x="80" y="1"/>
                        <a:pt x="79" y="1"/>
                      </a:cubicBezTo>
                      <a:cubicBezTo>
                        <a:pt x="77" y="1"/>
                        <a:pt x="77" y="0"/>
                        <a:pt x="75" y="0"/>
                      </a:cubicBezTo>
                      <a:cubicBezTo>
                        <a:pt x="74" y="1"/>
                        <a:pt x="73" y="1"/>
                        <a:pt x="72" y="2"/>
                      </a:cubicBezTo>
                      <a:cubicBezTo>
                        <a:pt x="70" y="3"/>
                        <a:pt x="70" y="2"/>
                        <a:pt x="68" y="1"/>
                      </a:cubicBezTo>
                      <a:cubicBezTo>
                        <a:pt x="66" y="1"/>
                        <a:pt x="63" y="1"/>
                        <a:pt x="61" y="2"/>
                      </a:cubicBezTo>
                      <a:cubicBezTo>
                        <a:pt x="56" y="3"/>
                        <a:pt x="51" y="3"/>
                        <a:pt x="46" y="5"/>
                      </a:cubicBezTo>
                      <a:cubicBezTo>
                        <a:pt x="45" y="6"/>
                        <a:pt x="44" y="7"/>
                        <a:pt x="43" y="7"/>
                      </a:cubicBezTo>
                      <a:cubicBezTo>
                        <a:pt x="42" y="8"/>
                        <a:pt x="40" y="8"/>
                        <a:pt x="39" y="8"/>
                      </a:cubicBezTo>
                      <a:cubicBezTo>
                        <a:pt x="37" y="9"/>
                        <a:pt x="37" y="12"/>
                        <a:pt x="34" y="12"/>
                      </a:cubicBezTo>
                      <a:cubicBezTo>
                        <a:pt x="35" y="15"/>
                        <a:pt x="35" y="18"/>
                        <a:pt x="35" y="22"/>
                      </a:cubicBezTo>
                      <a:cubicBezTo>
                        <a:pt x="36" y="23"/>
                        <a:pt x="35" y="20"/>
                        <a:pt x="35" y="2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grpSp>
        </p:grpSp>
        <p:grpSp>
          <p:nvGrpSpPr>
            <p:cNvPr id="36" name="Group 35">
              <a:extLst>
                <a:ext uri="{FF2B5EF4-FFF2-40B4-BE49-F238E27FC236}">
                  <a16:creationId xmlns:a16="http://schemas.microsoft.com/office/drawing/2014/main" id="{A98DF60F-B140-F3C9-D6FF-C01B10564DAD}"/>
                </a:ext>
              </a:extLst>
            </p:cNvPr>
            <p:cNvGrpSpPr>
              <a:grpSpLocks/>
            </p:cNvGrpSpPr>
            <p:nvPr/>
          </p:nvGrpSpPr>
          <p:grpSpPr>
            <a:xfrm>
              <a:off x="4294167" y="1932519"/>
              <a:ext cx="3043626" cy="3656577"/>
              <a:chOff x="3070403" y="2130164"/>
              <a:chExt cx="7907395" cy="9499927"/>
            </a:xfrm>
            <a:grpFill/>
          </p:grpSpPr>
          <p:sp>
            <p:nvSpPr>
              <p:cNvPr id="37" name="Freeform 781">
                <a:extLst>
                  <a:ext uri="{FF2B5EF4-FFF2-40B4-BE49-F238E27FC236}">
                    <a16:creationId xmlns:a16="http://schemas.microsoft.com/office/drawing/2014/main" id="{519038D3-1CFB-4624-B9C7-14335DFD6C46}"/>
                  </a:ext>
                </a:extLst>
              </p:cNvPr>
              <p:cNvSpPr>
                <a:spLocks/>
              </p:cNvSpPr>
              <p:nvPr/>
            </p:nvSpPr>
            <p:spPr bwMode="auto">
              <a:xfrm>
                <a:off x="9608206" y="2130164"/>
                <a:ext cx="94095" cy="44255"/>
              </a:xfrm>
              <a:custGeom>
                <a:avLst/>
                <a:gdLst>
                  <a:gd name="T0" fmla="*/ 4 w 9"/>
                  <a:gd name="T1" fmla="*/ 3 h 4"/>
                  <a:gd name="T2" fmla="*/ 1 w 9"/>
                  <a:gd name="T3" fmla="*/ 2 h 4"/>
                  <a:gd name="T4" fmla="*/ 5 w 9"/>
                  <a:gd name="T5" fmla="*/ 2 h 4"/>
                  <a:gd name="T6" fmla="*/ 0 w 9"/>
                  <a:gd name="T7" fmla="*/ 0 h 4"/>
                  <a:gd name="T8" fmla="*/ 9 w 9"/>
                  <a:gd name="T9" fmla="*/ 2 h 4"/>
                  <a:gd name="T10" fmla="*/ 5 w 9"/>
                  <a:gd name="T11" fmla="*/ 2 h 4"/>
                  <a:gd name="T12" fmla="*/ 4 w 9"/>
                  <a:gd name="T13" fmla="*/ 3 h 4"/>
                  <a:gd name="T14" fmla="*/ 4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4" y="3"/>
                    </a:moveTo>
                    <a:cubicBezTo>
                      <a:pt x="4" y="3"/>
                      <a:pt x="1" y="2"/>
                      <a:pt x="1" y="2"/>
                    </a:cubicBezTo>
                    <a:cubicBezTo>
                      <a:pt x="1" y="2"/>
                      <a:pt x="4" y="2"/>
                      <a:pt x="5" y="2"/>
                    </a:cubicBezTo>
                    <a:cubicBezTo>
                      <a:pt x="3" y="1"/>
                      <a:pt x="1" y="2"/>
                      <a:pt x="0" y="0"/>
                    </a:cubicBezTo>
                    <a:cubicBezTo>
                      <a:pt x="1" y="1"/>
                      <a:pt x="8" y="0"/>
                      <a:pt x="9" y="2"/>
                    </a:cubicBezTo>
                    <a:cubicBezTo>
                      <a:pt x="9" y="2"/>
                      <a:pt x="6" y="2"/>
                      <a:pt x="5" y="2"/>
                    </a:cubicBezTo>
                    <a:cubicBezTo>
                      <a:pt x="5" y="2"/>
                      <a:pt x="7" y="4"/>
                      <a:pt x="4" y="3"/>
                    </a:cubicBezTo>
                    <a:cubicBezTo>
                      <a:pt x="3" y="3"/>
                      <a:pt x="6" y="4"/>
                      <a:pt x="4"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38" name="Freeform 405">
                <a:extLst>
                  <a:ext uri="{FF2B5EF4-FFF2-40B4-BE49-F238E27FC236}">
                    <a16:creationId xmlns:a16="http://schemas.microsoft.com/office/drawing/2014/main" id="{D7D93E03-0782-CE20-3981-8134EC490105}"/>
                  </a:ext>
                </a:extLst>
              </p:cNvPr>
              <p:cNvSpPr>
                <a:spLocks/>
              </p:cNvSpPr>
              <p:nvPr/>
            </p:nvSpPr>
            <p:spPr bwMode="auto">
              <a:xfrm>
                <a:off x="10427172" y="3959344"/>
                <a:ext cx="550626" cy="283968"/>
              </a:xfrm>
              <a:custGeom>
                <a:avLst/>
                <a:gdLst>
                  <a:gd name="T0" fmla="*/ 53 w 54"/>
                  <a:gd name="T1" fmla="*/ 10 h 26"/>
                  <a:gd name="T2" fmla="*/ 49 w 54"/>
                  <a:gd name="T3" fmla="*/ 9 h 26"/>
                  <a:gd name="T4" fmla="*/ 50 w 54"/>
                  <a:gd name="T5" fmla="*/ 8 h 26"/>
                  <a:gd name="T6" fmla="*/ 48 w 54"/>
                  <a:gd name="T7" fmla="*/ 7 h 26"/>
                  <a:gd name="T8" fmla="*/ 49 w 54"/>
                  <a:gd name="T9" fmla="*/ 6 h 26"/>
                  <a:gd name="T10" fmla="*/ 46 w 54"/>
                  <a:gd name="T11" fmla="*/ 5 h 26"/>
                  <a:gd name="T12" fmla="*/ 48 w 54"/>
                  <a:gd name="T13" fmla="*/ 3 h 26"/>
                  <a:gd name="T14" fmla="*/ 43 w 54"/>
                  <a:gd name="T15" fmla="*/ 3 h 26"/>
                  <a:gd name="T16" fmla="*/ 39 w 54"/>
                  <a:gd name="T17" fmla="*/ 1 h 26"/>
                  <a:gd name="T18" fmla="*/ 39 w 54"/>
                  <a:gd name="T19" fmla="*/ 4 h 26"/>
                  <a:gd name="T20" fmla="*/ 36 w 54"/>
                  <a:gd name="T21" fmla="*/ 5 h 26"/>
                  <a:gd name="T22" fmla="*/ 32 w 54"/>
                  <a:gd name="T23" fmla="*/ 5 h 26"/>
                  <a:gd name="T24" fmla="*/ 32 w 54"/>
                  <a:gd name="T25" fmla="*/ 9 h 26"/>
                  <a:gd name="T26" fmla="*/ 26 w 54"/>
                  <a:gd name="T27" fmla="*/ 5 h 26"/>
                  <a:gd name="T28" fmla="*/ 25 w 54"/>
                  <a:gd name="T29" fmla="*/ 8 h 26"/>
                  <a:gd name="T30" fmla="*/ 21 w 54"/>
                  <a:gd name="T31" fmla="*/ 5 h 26"/>
                  <a:gd name="T32" fmla="*/ 21 w 54"/>
                  <a:gd name="T33" fmla="*/ 9 h 26"/>
                  <a:gd name="T34" fmla="*/ 19 w 54"/>
                  <a:gd name="T35" fmla="*/ 9 h 26"/>
                  <a:gd name="T36" fmla="*/ 17 w 54"/>
                  <a:gd name="T37" fmla="*/ 12 h 26"/>
                  <a:gd name="T38" fmla="*/ 14 w 54"/>
                  <a:gd name="T39" fmla="*/ 8 h 26"/>
                  <a:gd name="T40" fmla="*/ 16 w 54"/>
                  <a:gd name="T41" fmla="*/ 8 h 26"/>
                  <a:gd name="T42" fmla="*/ 14 w 54"/>
                  <a:gd name="T43" fmla="*/ 5 h 26"/>
                  <a:gd name="T44" fmla="*/ 7 w 54"/>
                  <a:gd name="T45" fmla="*/ 2 h 26"/>
                  <a:gd name="T46" fmla="*/ 9 w 54"/>
                  <a:gd name="T47" fmla="*/ 4 h 26"/>
                  <a:gd name="T48" fmla="*/ 8 w 54"/>
                  <a:gd name="T49" fmla="*/ 4 h 26"/>
                  <a:gd name="T50" fmla="*/ 10 w 54"/>
                  <a:gd name="T51" fmla="*/ 8 h 26"/>
                  <a:gd name="T52" fmla="*/ 5 w 54"/>
                  <a:gd name="T53" fmla="*/ 6 h 26"/>
                  <a:gd name="T54" fmla="*/ 3 w 54"/>
                  <a:gd name="T55" fmla="*/ 6 h 26"/>
                  <a:gd name="T56" fmla="*/ 5 w 54"/>
                  <a:gd name="T57" fmla="*/ 7 h 26"/>
                  <a:gd name="T58" fmla="*/ 5 w 54"/>
                  <a:gd name="T59" fmla="*/ 8 h 26"/>
                  <a:gd name="T60" fmla="*/ 2 w 54"/>
                  <a:gd name="T61" fmla="*/ 7 h 26"/>
                  <a:gd name="T62" fmla="*/ 1 w 54"/>
                  <a:gd name="T63" fmla="*/ 9 h 26"/>
                  <a:gd name="T64" fmla="*/ 8 w 54"/>
                  <a:gd name="T65" fmla="*/ 10 h 26"/>
                  <a:gd name="T66" fmla="*/ 13 w 54"/>
                  <a:gd name="T67" fmla="*/ 11 h 26"/>
                  <a:gd name="T68" fmla="*/ 11 w 54"/>
                  <a:gd name="T69" fmla="*/ 12 h 26"/>
                  <a:gd name="T70" fmla="*/ 12 w 54"/>
                  <a:gd name="T71" fmla="*/ 13 h 26"/>
                  <a:gd name="T72" fmla="*/ 8 w 54"/>
                  <a:gd name="T73" fmla="*/ 14 h 26"/>
                  <a:gd name="T74" fmla="*/ 3 w 54"/>
                  <a:gd name="T75" fmla="*/ 15 h 26"/>
                  <a:gd name="T76" fmla="*/ 10 w 54"/>
                  <a:gd name="T77" fmla="*/ 16 h 26"/>
                  <a:gd name="T78" fmla="*/ 12 w 54"/>
                  <a:gd name="T79" fmla="*/ 18 h 26"/>
                  <a:gd name="T80" fmla="*/ 15 w 54"/>
                  <a:gd name="T81" fmla="*/ 17 h 26"/>
                  <a:gd name="T82" fmla="*/ 13 w 54"/>
                  <a:gd name="T83" fmla="*/ 18 h 26"/>
                  <a:gd name="T84" fmla="*/ 15 w 54"/>
                  <a:gd name="T85" fmla="*/ 18 h 26"/>
                  <a:gd name="T86" fmla="*/ 10 w 54"/>
                  <a:gd name="T87" fmla="*/ 23 h 26"/>
                  <a:gd name="T88" fmla="*/ 15 w 54"/>
                  <a:gd name="T89" fmla="*/ 23 h 26"/>
                  <a:gd name="T90" fmla="*/ 21 w 54"/>
                  <a:gd name="T91" fmla="*/ 24 h 26"/>
                  <a:gd name="T92" fmla="*/ 20 w 54"/>
                  <a:gd name="T93" fmla="*/ 24 h 26"/>
                  <a:gd name="T94" fmla="*/ 22 w 54"/>
                  <a:gd name="T95" fmla="*/ 25 h 26"/>
                  <a:gd name="T96" fmla="*/ 29 w 54"/>
                  <a:gd name="T97" fmla="*/ 26 h 26"/>
                  <a:gd name="T98" fmla="*/ 33 w 54"/>
                  <a:gd name="T99" fmla="*/ 25 h 26"/>
                  <a:gd name="T100" fmla="*/ 39 w 54"/>
                  <a:gd name="T101" fmla="*/ 23 h 26"/>
                  <a:gd name="T102" fmla="*/ 46 w 54"/>
                  <a:gd name="T103" fmla="*/ 19 h 26"/>
                  <a:gd name="T104" fmla="*/ 52 w 54"/>
                  <a:gd name="T105" fmla="*/ 16 h 26"/>
                  <a:gd name="T106" fmla="*/ 52 w 54"/>
                  <a:gd name="T107" fmla="*/ 14 h 26"/>
                  <a:gd name="T108" fmla="*/ 54 w 54"/>
                  <a:gd name="T109" fmla="*/ 13 h 26"/>
                  <a:gd name="T110" fmla="*/ 52 w 54"/>
                  <a:gd name="T111" fmla="*/ 12 h 26"/>
                  <a:gd name="T112" fmla="*/ 53 w 54"/>
                  <a:gd name="T113" fmla="*/ 10 h 26"/>
                  <a:gd name="T114" fmla="*/ 53 w 54"/>
                  <a:gd name="T11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26">
                    <a:moveTo>
                      <a:pt x="53" y="10"/>
                    </a:moveTo>
                    <a:cubicBezTo>
                      <a:pt x="53" y="10"/>
                      <a:pt x="49" y="9"/>
                      <a:pt x="49" y="9"/>
                    </a:cubicBezTo>
                    <a:cubicBezTo>
                      <a:pt x="49" y="9"/>
                      <a:pt x="50" y="8"/>
                      <a:pt x="50" y="8"/>
                    </a:cubicBezTo>
                    <a:cubicBezTo>
                      <a:pt x="49" y="8"/>
                      <a:pt x="47" y="8"/>
                      <a:pt x="48" y="7"/>
                    </a:cubicBezTo>
                    <a:cubicBezTo>
                      <a:pt x="48" y="7"/>
                      <a:pt x="49" y="6"/>
                      <a:pt x="49" y="6"/>
                    </a:cubicBezTo>
                    <a:cubicBezTo>
                      <a:pt x="48" y="5"/>
                      <a:pt x="46" y="5"/>
                      <a:pt x="46" y="5"/>
                    </a:cubicBezTo>
                    <a:cubicBezTo>
                      <a:pt x="46" y="4"/>
                      <a:pt x="48" y="3"/>
                      <a:pt x="48" y="3"/>
                    </a:cubicBezTo>
                    <a:cubicBezTo>
                      <a:pt x="48" y="3"/>
                      <a:pt x="44" y="4"/>
                      <a:pt x="43" y="3"/>
                    </a:cubicBezTo>
                    <a:cubicBezTo>
                      <a:pt x="42" y="2"/>
                      <a:pt x="41" y="1"/>
                      <a:pt x="39" y="1"/>
                    </a:cubicBezTo>
                    <a:cubicBezTo>
                      <a:pt x="38" y="1"/>
                      <a:pt x="40" y="3"/>
                      <a:pt x="39" y="4"/>
                    </a:cubicBezTo>
                    <a:cubicBezTo>
                      <a:pt x="38" y="5"/>
                      <a:pt x="37" y="4"/>
                      <a:pt x="36" y="5"/>
                    </a:cubicBezTo>
                    <a:cubicBezTo>
                      <a:pt x="35" y="6"/>
                      <a:pt x="34" y="5"/>
                      <a:pt x="32" y="5"/>
                    </a:cubicBezTo>
                    <a:cubicBezTo>
                      <a:pt x="30" y="4"/>
                      <a:pt x="33" y="8"/>
                      <a:pt x="32" y="9"/>
                    </a:cubicBezTo>
                    <a:cubicBezTo>
                      <a:pt x="32" y="9"/>
                      <a:pt x="28" y="2"/>
                      <a:pt x="26" y="5"/>
                    </a:cubicBezTo>
                    <a:cubicBezTo>
                      <a:pt x="25" y="5"/>
                      <a:pt x="26" y="7"/>
                      <a:pt x="25" y="8"/>
                    </a:cubicBezTo>
                    <a:cubicBezTo>
                      <a:pt x="25" y="9"/>
                      <a:pt x="22" y="5"/>
                      <a:pt x="21" y="5"/>
                    </a:cubicBezTo>
                    <a:cubicBezTo>
                      <a:pt x="20" y="5"/>
                      <a:pt x="23" y="9"/>
                      <a:pt x="21" y="9"/>
                    </a:cubicBezTo>
                    <a:cubicBezTo>
                      <a:pt x="20" y="9"/>
                      <a:pt x="20" y="9"/>
                      <a:pt x="19" y="9"/>
                    </a:cubicBezTo>
                    <a:cubicBezTo>
                      <a:pt x="18" y="9"/>
                      <a:pt x="17" y="11"/>
                      <a:pt x="17" y="12"/>
                    </a:cubicBezTo>
                    <a:cubicBezTo>
                      <a:pt x="17" y="11"/>
                      <a:pt x="14" y="9"/>
                      <a:pt x="14" y="8"/>
                    </a:cubicBezTo>
                    <a:cubicBezTo>
                      <a:pt x="14" y="8"/>
                      <a:pt x="16" y="8"/>
                      <a:pt x="16" y="8"/>
                    </a:cubicBezTo>
                    <a:cubicBezTo>
                      <a:pt x="16" y="7"/>
                      <a:pt x="14" y="5"/>
                      <a:pt x="14" y="5"/>
                    </a:cubicBezTo>
                    <a:cubicBezTo>
                      <a:pt x="13" y="5"/>
                      <a:pt x="8" y="0"/>
                      <a:pt x="7" y="2"/>
                    </a:cubicBezTo>
                    <a:cubicBezTo>
                      <a:pt x="7" y="3"/>
                      <a:pt x="10" y="3"/>
                      <a:pt x="9" y="4"/>
                    </a:cubicBezTo>
                    <a:cubicBezTo>
                      <a:pt x="9" y="4"/>
                      <a:pt x="9" y="4"/>
                      <a:pt x="8" y="4"/>
                    </a:cubicBezTo>
                    <a:cubicBezTo>
                      <a:pt x="10" y="3"/>
                      <a:pt x="11" y="7"/>
                      <a:pt x="10" y="8"/>
                    </a:cubicBezTo>
                    <a:cubicBezTo>
                      <a:pt x="10" y="8"/>
                      <a:pt x="2" y="1"/>
                      <a:pt x="5" y="6"/>
                    </a:cubicBezTo>
                    <a:cubicBezTo>
                      <a:pt x="5" y="6"/>
                      <a:pt x="3" y="6"/>
                      <a:pt x="3" y="6"/>
                    </a:cubicBezTo>
                    <a:cubicBezTo>
                      <a:pt x="3" y="7"/>
                      <a:pt x="5" y="7"/>
                      <a:pt x="5" y="7"/>
                    </a:cubicBezTo>
                    <a:cubicBezTo>
                      <a:pt x="5" y="6"/>
                      <a:pt x="5" y="8"/>
                      <a:pt x="5" y="8"/>
                    </a:cubicBezTo>
                    <a:cubicBezTo>
                      <a:pt x="5" y="8"/>
                      <a:pt x="3" y="7"/>
                      <a:pt x="2" y="7"/>
                    </a:cubicBezTo>
                    <a:cubicBezTo>
                      <a:pt x="3" y="7"/>
                      <a:pt x="0" y="10"/>
                      <a:pt x="1" y="9"/>
                    </a:cubicBezTo>
                    <a:cubicBezTo>
                      <a:pt x="0" y="11"/>
                      <a:pt x="8" y="10"/>
                      <a:pt x="8" y="10"/>
                    </a:cubicBezTo>
                    <a:cubicBezTo>
                      <a:pt x="9" y="10"/>
                      <a:pt x="13" y="11"/>
                      <a:pt x="13" y="11"/>
                    </a:cubicBezTo>
                    <a:cubicBezTo>
                      <a:pt x="12" y="11"/>
                      <a:pt x="11" y="11"/>
                      <a:pt x="11" y="12"/>
                    </a:cubicBezTo>
                    <a:cubicBezTo>
                      <a:pt x="11" y="12"/>
                      <a:pt x="12" y="13"/>
                      <a:pt x="12" y="13"/>
                    </a:cubicBezTo>
                    <a:cubicBezTo>
                      <a:pt x="11" y="14"/>
                      <a:pt x="9" y="14"/>
                      <a:pt x="8" y="14"/>
                    </a:cubicBezTo>
                    <a:cubicBezTo>
                      <a:pt x="8" y="14"/>
                      <a:pt x="2" y="15"/>
                      <a:pt x="3" y="15"/>
                    </a:cubicBezTo>
                    <a:cubicBezTo>
                      <a:pt x="5" y="16"/>
                      <a:pt x="8" y="15"/>
                      <a:pt x="10" y="16"/>
                    </a:cubicBezTo>
                    <a:cubicBezTo>
                      <a:pt x="11" y="17"/>
                      <a:pt x="11" y="18"/>
                      <a:pt x="12" y="18"/>
                    </a:cubicBezTo>
                    <a:cubicBezTo>
                      <a:pt x="12" y="18"/>
                      <a:pt x="14" y="17"/>
                      <a:pt x="15" y="17"/>
                    </a:cubicBezTo>
                    <a:cubicBezTo>
                      <a:pt x="14" y="17"/>
                      <a:pt x="13" y="18"/>
                      <a:pt x="13" y="18"/>
                    </a:cubicBezTo>
                    <a:cubicBezTo>
                      <a:pt x="13" y="19"/>
                      <a:pt x="15" y="18"/>
                      <a:pt x="15" y="18"/>
                    </a:cubicBezTo>
                    <a:cubicBezTo>
                      <a:pt x="16" y="19"/>
                      <a:pt x="8" y="23"/>
                      <a:pt x="10" y="23"/>
                    </a:cubicBezTo>
                    <a:cubicBezTo>
                      <a:pt x="12" y="24"/>
                      <a:pt x="14" y="23"/>
                      <a:pt x="15" y="23"/>
                    </a:cubicBezTo>
                    <a:cubicBezTo>
                      <a:pt x="17" y="23"/>
                      <a:pt x="19" y="23"/>
                      <a:pt x="21" y="24"/>
                    </a:cubicBezTo>
                    <a:cubicBezTo>
                      <a:pt x="20" y="23"/>
                      <a:pt x="20" y="24"/>
                      <a:pt x="20" y="24"/>
                    </a:cubicBezTo>
                    <a:cubicBezTo>
                      <a:pt x="21" y="25"/>
                      <a:pt x="22" y="25"/>
                      <a:pt x="22" y="25"/>
                    </a:cubicBezTo>
                    <a:cubicBezTo>
                      <a:pt x="24" y="26"/>
                      <a:pt x="27" y="26"/>
                      <a:pt x="29" y="26"/>
                    </a:cubicBezTo>
                    <a:cubicBezTo>
                      <a:pt x="31" y="26"/>
                      <a:pt x="31" y="25"/>
                      <a:pt x="33" y="25"/>
                    </a:cubicBezTo>
                    <a:cubicBezTo>
                      <a:pt x="35" y="24"/>
                      <a:pt x="37" y="24"/>
                      <a:pt x="39" y="23"/>
                    </a:cubicBezTo>
                    <a:cubicBezTo>
                      <a:pt x="42" y="21"/>
                      <a:pt x="43" y="20"/>
                      <a:pt x="46" y="19"/>
                    </a:cubicBezTo>
                    <a:cubicBezTo>
                      <a:pt x="48" y="19"/>
                      <a:pt x="49" y="16"/>
                      <a:pt x="52" y="16"/>
                    </a:cubicBezTo>
                    <a:cubicBezTo>
                      <a:pt x="52" y="15"/>
                      <a:pt x="53" y="15"/>
                      <a:pt x="52" y="14"/>
                    </a:cubicBezTo>
                    <a:cubicBezTo>
                      <a:pt x="51" y="13"/>
                      <a:pt x="53" y="13"/>
                      <a:pt x="54" y="13"/>
                    </a:cubicBezTo>
                    <a:cubicBezTo>
                      <a:pt x="54" y="13"/>
                      <a:pt x="52" y="12"/>
                      <a:pt x="52" y="12"/>
                    </a:cubicBezTo>
                    <a:cubicBezTo>
                      <a:pt x="52" y="11"/>
                      <a:pt x="54" y="10"/>
                      <a:pt x="53" y="10"/>
                    </a:cubicBezTo>
                    <a:cubicBezTo>
                      <a:pt x="51" y="9"/>
                      <a:pt x="54" y="10"/>
                      <a:pt x="53"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39" name="Freeform 512">
                <a:extLst>
                  <a:ext uri="{FF2B5EF4-FFF2-40B4-BE49-F238E27FC236}">
                    <a16:creationId xmlns:a16="http://schemas.microsoft.com/office/drawing/2014/main" id="{933BD0FF-FFCD-9B45-CFDA-C0A9F3BD828C}"/>
                  </a:ext>
                </a:extLst>
              </p:cNvPr>
              <p:cNvSpPr>
                <a:spLocks/>
              </p:cNvSpPr>
              <p:nvPr/>
            </p:nvSpPr>
            <p:spPr bwMode="auto">
              <a:xfrm>
                <a:off x="7904054" y="11379319"/>
                <a:ext cx="121974" cy="66379"/>
              </a:xfrm>
              <a:custGeom>
                <a:avLst/>
                <a:gdLst>
                  <a:gd name="T0" fmla="*/ 10 w 12"/>
                  <a:gd name="T1" fmla="*/ 3 h 6"/>
                  <a:gd name="T2" fmla="*/ 8 w 12"/>
                  <a:gd name="T3" fmla="*/ 2 h 6"/>
                  <a:gd name="T4" fmla="*/ 5 w 12"/>
                  <a:gd name="T5" fmla="*/ 2 h 6"/>
                  <a:gd name="T6" fmla="*/ 3 w 12"/>
                  <a:gd name="T7" fmla="*/ 1 h 6"/>
                  <a:gd name="T8" fmla="*/ 0 w 12"/>
                  <a:gd name="T9" fmla="*/ 3 h 6"/>
                  <a:gd name="T10" fmla="*/ 2 w 12"/>
                  <a:gd name="T11" fmla="*/ 5 h 6"/>
                  <a:gd name="T12" fmla="*/ 6 w 12"/>
                  <a:gd name="T13" fmla="*/ 5 h 6"/>
                  <a:gd name="T14" fmla="*/ 11 w 12"/>
                  <a:gd name="T15" fmla="*/ 3 h 6"/>
                  <a:gd name="T16" fmla="*/ 10 w 12"/>
                  <a:gd name="T17" fmla="*/ 3 h 6"/>
                  <a:gd name="T18" fmla="*/ 10 w 12"/>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0" y="3"/>
                    </a:moveTo>
                    <a:cubicBezTo>
                      <a:pt x="9" y="3"/>
                      <a:pt x="9" y="2"/>
                      <a:pt x="8" y="2"/>
                    </a:cubicBezTo>
                    <a:cubicBezTo>
                      <a:pt x="7" y="2"/>
                      <a:pt x="6" y="2"/>
                      <a:pt x="5" y="2"/>
                    </a:cubicBezTo>
                    <a:cubicBezTo>
                      <a:pt x="4" y="2"/>
                      <a:pt x="4" y="0"/>
                      <a:pt x="3" y="1"/>
                    </a:cubicBezTo>
                    <a:cubicBezTo>
                      <a:pt x="3" y="1"/>
                      <a:pt x="0" y="3"/>
                      <a:pt x="0" y="3"/>
                    </a:cubicBezTo>
                    <a:cubicBezTo>
                      <a:pt x="0" y="3"/>
                      <a:pt x="2" y="5"/>
                      <a:pt x="2" y="5"/>
                    </a:cubicBezTo>
                    <a:cubicBezTo>
                      <a:pt x="3" y="6"/>
                      <a:pt x="5" y="5"/>
                      <a:pt x="6" y="5"/>
                    </a:cubicBezTo>
                    <a:cubicBezTo>
                      <a:pt x="7" y="5"/>
                      <a:pt x="11" y="4"/>
                      <a:pt x="11" y="3"/>
                    </a:cubicBezTo>
                    <a:cubicBezTo>
                      <a:pt x="10" y="3"/>
                      <a:pt x="10" y="3"/>
                      <a:pt x="10" y="3"/>
                    </a:cubicBezTo>
                    <a:cubicBezTo>
                      <a:pt x="9" y="3"/>
                      <a:pt x="12" y="2"/>
                      <a:pt x="10"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0" name="Freeform 513">
                <a:extLst>
                  <a:ext uri="{FF2B5EF4-FFF2-40B4-BE49-F238E27FC236}">
                    <a16:creationId xmlns:a16="http://schemas.microsoft.com/office/drawing/2014/main" id="{1795BA0C-BD40-F0B1-A976-97166A0CD6EF}"/>
                  </a:ext>
                </a:extLst>
              </p:cNvPr>
              <p:cNvSpPr>
                <a:spLocks/>
              </p:cNvSpPr>
              <p:nvPr/>
            </p:nvSpPr>
            <p:spPr bwMode="auto">
              <a:xfrm>
                <a:off x="7893599" y="11445698"/>
                <a:ext cx="90610" cy="66379"/>
              </a:xfrm>
              <a:custGeom>
                <a:avLst/>
                <a:gdLst>
                  <a:gd name="T0" fmla="*/ 7 w 9"/>
                  <a:gd name="T1" fmla="*/ 3 h 6"/>
                  <a:gd name="T2" fmla="*/ 0 w 9"/>
                  <a:gd name="T3" fmla="*/ 1 h 6"/>
                  <a:gd name="T4" fmla="*/ 2 w 9"/>
                  <a:gd name="T5" fmla="*/ 2 h 6"/>
                  <a:gd name="T6" fmla="*/ 1 w 9"/>
                  <a:gd name="T7" fmla="*/ 5 h 6"/>
                  <a:gd name="T8" fmla="*/ 3 w 9"/>
                  <a:gd name="T9" fmla="*/ 5 h 6"/>
                  <a:gd name="T10" fmla="*/ 4 w 9"/>
                  <a:gd name="T11" fmla="*/ 5 h 6"/>
                  <a:gd name="T12" fmla="*/ 7 w 9"/>
                  <a:gd name="T13" fmla="*/ 3 h 6"/>
                  <a:gd name="T14" fmla="*/ 7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3"/>
                    </a:moveTo>
                    <a:cubicBezTo>
                      <a:pt x="7" y="2"/>
                      <a:pt x="0" y="0"/>
                      <a:pt x="0" y="1"/>
                    </a:cubicBezTo>
                    <a:cubicBezTo>
                      <a:pt x="0" y="1"/>
                      <a:pt x="2" y="2"/>
                      <a:pt x="2" y="2"/>
                    </a:cubicBezTo>
                    <a:cubicBezTo>
                      <a:pt x="3" y="3"/>
                      <a:pt x="1" y="4"/>
                      <a:pt x="1" y="5"/>
                    </a:cubicBezTo>
                    <a:cubicBezTo>
                      <a:pt x="1" y="6"/>
                      <a:pt x="3" y="5"/>
                      <a:pt x="3" y="5"/>
                    </a:cubicBezTo>
                    <a:cubicBezTo>
                      <a:pt x="4" y="4"/>
                      <a:pt x="3" y="5"/>
                      <a:pt x="4" y="5"/>
                    </a:cubicBezTo>
                    <a:cubicBezTo>
                      <a:pt x="5" y="6"/>
                      <a:pt x="9" y="4"/>
                      <a:pt x="7" y="3"/>
                    </a:cubicBezTo>
                    <a:cubicBezTo>
                      <a:pt x="6" y="2"/>
                      <a:pt x="8" y="3"/>
                      <a:pt x="7"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1" name="Freeform 514">
                <a:extLst>
                  <a:ext uri="{FF2B5EF4-FFF2-40B4-BE49-F238E27FC236}">
                    <a16:creationId xmlns:a16="http://schemas.microsoft.com/office/drawing/2014/main" id="{41587C5B-FA4E-9933-5677-127D416102FC}"/>
                  </a:ext>
                </a:extLst>
              </p:cNvPr>
              <p:cNvSpPr>
                <a:spLocks/>
              </p:cNvSpPr>
              <p:nvPr/>
            </p:nvSpPr>
            <p:spPr bwMode="auto">
              <a:xfrm>
                <a:off x="7883147" y="11360879"/>
                <a:ext cx="80154" cy="51630"/>
              </a:xfrm>
              <a:custGeom>
                <a:avLst/>
                <a:gdLst>
                  <a:gd name="T0" fmla="*/ 6 w 8"/>
                  <a:gd name="T1" fmla="*/ 0 h 5"/>
                  <a:gd name="T2" fmla="*/ 3 w 8"/>
                  <a:gd name="T3" fmla="*/ 1 h 5"/>
                  <a:gd name="T4" fmla="*/ 0 w 8"/>
                  <a:gd name="T5" fmla="*/ 1 h 5"/>
                  <a:gd name="T6" fmla="*/ 0 w 8"/>
                  <a:gd name="T7" fmla="*/ 3 h 5"/>
                  <a:gd name="T8" fmla="*/ 5 w 8"/>
                  <a:gd name="T9" fmla="*/ 2 h 5"/>
                  <a:gd name="T10" fmla="*/ 6 w 8"/>
                  <a:gd name="T11" fmla="*/ 0 h 5"/>
                  <a:gd name="T12" fmla="*/ 6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6" y="0"/>
                    </a:moveTo>
                    <a:cubicBezTo>
                      <a:pt x="5" y="0"/>
                      <a:pt x="4" y="1"/>
                      <a:pt x="3" y="1"/>
                    </a:cubicBezTo>
                    <a:cubicBezTo>
                      <a:pt x="2" y="0"/>
                      <a:pt x="0" y="1"/>
                      <a:pt x="0" y="1"/>
                    </a:cubicBezTo>
                    <a:cubicBezTo>
                      <a:pt x="1" y="0"/>
                      <a:pt x="0" y="4"/>
                      <a:pt x="0" y="3"/>
                    </a:cubicBezTo>
                    <a:cubicBezTo>
                      <a:pt x="1" y="5"/>
                      <a:pt x="4" y="3"/>
                      <a:pt x="5" y="2"/>
                    </a:cubicBezTo>
                    <a:cubicBezTo>
                      <a:pt x="6" y="2"/>
                      <a:pt x="8" y="0"/>
                      <a:pt x="6" y="0"/>
                    </a:cubicBezTo>
                    <a:cubicBezTo>
                      <a:pt x="5" y="0"/>
                      <a:pt x="8" y="0"/>
                      <a:pt x="6"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2" name="Freeform 515">
                <a:extLst>
                  <a:ext uri="{FF2B5EF4-FFF2-40B4-BE49-F238E27FC236}">
                    <a16:creationId xmlns:a16="http://schemas.microsoft.com/office/drawing/2014/main" id="{BFCCEF7E-E70E-B7BB-21E1-7BA53C98A77B}"/>
                  </a:ext>
                </a:extLst>
              </p:cNvPr>
              <p:cNvSpPr>
                <a:spLocks/>
              </p:cNvSpPr>
              <p:nvPr/>
            </p:nvSpPr>
            <p:spPr bwMode="auto">
              <a:xfrm>
                <a:off x="7841327" y="11401446"/>
                <a:ext cx="83638" cy="55320"/>
              </a:xfrm>
              <a:custGeom>
                <a:avLst/>
                <a:gdLst>
                  <a:gd name="T0" fmla="*/ 7 w 8"/>
                  <a:gd name="T1" fmla="*/ 4 h 5"/>
                  <a:gd name="T2" fmla="*/ 1 w 8"/>
                  <a:gd name="T3" fmla="*/ 1 h 5"/>
                  <a:gd name="T4" fmla="*/ 7 w 8"/>
                  <a:gd name="T5" fmla="*/ 4 h 5"/>
                </a:gdLst>
                <a:ahLst/>
                <a:cxnLst>
                  <a:cxn ang="0">
                    <a:pos x="T0" y="T1"/>
                  </a:cxn>
                  <a:cxn ang="0">
                    <a:pos x="T2" y="T3"/>
                  </a:cxn>
                  <a:cxn ang="0">
                    <a:pos x="T4" y="T5"/>
                  </a:cxn>
                </a:cxnLst>
                <a:rect l="0" t="0" r="r" b="b"/>
                <a:pathLst>
                  <a:path w="8" h="5">
                    <a:moveTo>
                      <a:pt x="7" y="4"/>
                    </a:moveTo>
                    <a:cubicBezTo>
                      <a:pt x="6" y="3"/>
                      <a:pt x="0" y="0"/>
                      <a:pt x="1" y="1"/>
                    </a:cubicBezTo>
                    <a:cubicBezTo>
                      <a:pt x="2" y="2"/>
                      <a:pt x="8" y="5"/>
                      <a:pt x="7"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3" name="Freeform 516">
                <a:extLst>
                  <a:ext uri="{FF2B5EF4-FFF2-40B4-BE49-F238E27FC236}">
                    <a16:creationId xmlns:a16="http://schemas.microsoft.com/office/drawing/2014/main" id="{9D175836-2475-304F-C9F0-A0FCEE4D02CF}"/>
                  </a:ext>
                </a:extLst>
              </p:cNvPr>
              <p:cNvSpPr>
                <a:spLocks/>
              </p:cNvSpPr>
              <p:nvPr/>
            </p:nvSpPr>
            <p:spPr bwMode="auto">
              <a:xfrm>
                <a:off x="7820416" y="11327686"/>
                <a:ext cx="31364" cy="33190"/>
              </a:xfrm>
              <a:custGeom>
                <a:avLst/>
                <a:gdLst>
                  <a:gd name="T0" fmla="*/ 2 w 3"/>
                  <a:gd name="T1" fmla="*/ 2 h 3"/>
                  <a:gd name="T2" fmla="*/ 0 w 3"/>
                  <a:gd name="T3" fmla="*/ 1 h 3"/>
                  <a:gd name="T4" fmla="*/ 2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2" y="3"/>
                      <a:pt x="1" y="2"/>
                      <a:pt x="0" y="1"/>
                    </a:cubicBezTo>
                    <a:cubicBezTo>
                      <a:pt x="0" y="0"/>
                      <a:pt x="3" y="0"/>
                      <a:pt x="2" y="2"/>
                    </a:cubicBezTo>
                    <a:cubicBezTo>
                      <a:pt x="2" y="3"/>
                      <a:pt x="2" y="1"/>
                      <a:pt x="2"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4" name="Freeform 517">
                <a:extLst>
                  <a:ext uri="{FF2B5EF4-FFF2-40B4-BE49-F238E27FC236}">
                    <a16:creationId xmlns:a16="http://schemas.microsoft.com/office/drawing/2014/main" id="{C124275B-428C-1B4E-3591-B1AAF792785E}"/>
                  </a:ext>
                </a:extLst>
              </p:cNvPr>
              <p:cNvSpPr>
                <a:spLocks/>
              </p:cNvSpPr>
              <p:nvPr/>
            </p:nvSpPr>
            <p:spPr bwMode="auto">
              <a:xfrm>
                <a:off x="7820416" y="11239179"/>
                <a:ext cx="73184" cy="77445"/>
              </a:xfrm>
              <a:custGeom>
                <a:avLst/>
                <a:gdLst>
                  <a:gd name="T0" fmla="*/ 5 w 7"/>
                  <a:gd name="T1" fmla="*/ 2 h 7"/>
                  <a:gd name="T2" fmla="*/ 4 w 7"/>
                  <a:gd name="T3" fmla="*/ 0 h 7"/>
                  <a:gd name="T4" fmla="*/ 2 w 7"/>
                  <a:gd name="T5" fmla="*/ 1 h 7"/>
                  <a:gd name="T6" fmla="*/ 0 w 7"/>
                  <a:gd name="T7" fmla="*/ 1 h 7"/>
                  <a:gd name="T8" fmla="*/ 2 w 7"/>
                  <a:gd name="T9" fmla="*/ 4 h 7"/>
                  <a:gd name="T10" fmla="*/ 0 w 7"/>
                  <a:gd name="T11" fmla="*/ 6 h 7"/>
                  <a:gd name="T12" fmla="*/ 3 w 7"/>
                  <a:gd name="T13" fmla="*/ 5 h 7"/>
                  <a:gd name="T14" fmla="*/ 4 w 7"/>
                  <a:gd name="T15" fmla="*/ 2 h 7"/>
                  <a:gd name="T16" fmla="*/ 4 w 7"/>
                  <a:gd name="T17" fmla="*/ 4 h 7"/>
                  <a:gd name="T18" fmla="*/ 6 w 7"/>
                  <a:gd name="T19" fmla="*/ 2 h 7"/>
                  <a:gd name="T20" fmla="*/ 5 w 7"/>
                  <a:gd name="T21" fmla="*/ 2 h 7"/>
                  <a:gd name="T22" fmla="*/ 5 w 7"/>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5" y="2"/>
                    </a:moveTo>
                    <a:cubicBezTo>
                      <a:pt x="5" y="1"/>
                      <a:pt x="4" y="1"/>
                      <a:pt x="4" y="0"/>
                    </a:cubicBezTo>
                    <a:cubicBezTo>
                      <a:pt x="3" y="0"/>
                      <a:pt x="1" y="0"/>
                      <a:pt x="2" y="1"/>
                    </a:cubicBezTo>
                    <a:cubicBezTo>
                      <a:pt x="4" y="3"/>
                      <a:pt x="1" y="2"/>
                      <a:pt x="0" y="1"/>
                    </a:cubicBezTo>
                    <a:cubicBezTo>
                      <a:pt x="1" y="3"/>
                      <a:pt x="2" y="3"/>
                      <a:pt x="2" y="4"/>
                    </a:cubicBezTo>
                    <a:cubicBezTo>
                      <a:pt x="3" y="6"/>
                      <a:pt x="1" y="5"/>
                      <a:pt x="0" y="6"/>
                    </a:cubicBezTo>
                    <a:cubicBezTo>
                      <a:pt x="0" y="7"/>
                      <a:pt x="4" y="6"/>
                      <a:pt x="3" y="5"/>
                    </a:cubicBezTo>
                    <a:cubicBezTo>
                      <a:pt x="3" y="5"/>
                      <a:pt x="4" y="3"/>
                      <a:pt x="4" y="2"/>
                    </a:cubicBezTo>
                    <a:cubicBezTo>
                      <a:pt x="4" y="2"/>
                      <a:pt x="4" y="3"/>
                      <a:pt x="4" y="4"/>
                    </a:cubicBezTo>
                    <a:cubicBezTo>
                      <a:pt x="4" y="3"/>
                      <a:pt x="6" y="2"/>
                      <a:pt x="6" y="2"/>
                    </a:cubicBezTo>
                    <a:cubicBezTo>
                      <a:pt x="6" y="2"/>
                      <a:pt x="6" y="2"/>
                      <a:pt x="5" y="2"/>
                    </a:cubicBezTo>
                    <a:cubicBezTo>
                      <a:pt x="5" y="1"/>
                      <a:pt x="7" y="2"/>
                      <a:pt x="5"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5" name="Freeform 518">
                <a:extLst>
                  <a:ext uri="{FF2B5EF4-FFF2-40B4-BE49-F238E27FC236}">
                    <a16:creationId xmlns:a16="http://schemas.microsoft.com/office/drawing/2014/main" id="{3B19E617-746E-6B6C-7D68-EC6EBFD5DBB2}"/>
                  </a:ext>
                </a:extLst>
              </p:cNvPr>
              <p:cNvSpPr>
                <a:spLocks/>
              </p:cNvSpPr>
              <p:nvPr/>
            </p:nvSpPr>
            <p:spPr bwMode="auto">
              <a:xfrm>
                <a:off x="7809960" y="11099041"/>
                <a:ext cx="52274" cy="118010"/>
              </a:xfrm>
              <a:custGeom>
                <a:avLst/>
                <a:gdLst>
                  <a:gd name="T0" fmla="*/ 5 w 5"/>
                  <a:gd name="T1" fmla="*/ 7 h 11"/>
                  <a:gd name="T2" fmla="*/ 2 w 5"/>
                  <a:gd name="T3" fmla="*/ 2 h 11"/>
                  <a:gd name="T4" fmla="*/ 1 w 5"/>
                  <a:gd name="T5" fmla="*/ 6 h 11"/>
                  <a:gd name="T6" fmla="*/ 0 w 5"/>
                  <a:gd name="T7" fmla="*/ 9 h 11"/>
                  <a:gd name="T8" fmla="*/ 2 w 5"/>
                  <a:gd name="T9" fmla="*/ 7 h 11"/>
                  <a:gd name="T10" fmla="*/ 5 w 5"/>
                  <a:gd name="T11" fmla="*/ 7 h 11"/>
                  <a:gd name="T12" fmla="*/ 5 w 5"/>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7"/>
                    </a:moveTo>
                    <a:cubicBezTo>
                      <a:pt x="5" y="6"/>
                      <a:pt x="4" y="0"/>
                      <a:pt x="2" y="2"/>
                    </a:cubicBezTo>
                    <a:cubicBezTo>
                      <a:pt x="2" y="3"/>
                      <a:pt x="3" y="6"/>
                      <a:pt x="1" y="6"/>
                    </a:cubicBezTo>
                    <a:cubicBezTo>
                      <a:pt x="0" y="6"/>
                      <a:pt x="0" y="7"/>
                      <a:pt x="0" y="9"/>
                    </a:cubicBezTo>
                    <a:cubicBezTo>
                      <a:pt x="1" y="9"/>
                      <a:pt x="2" y="7"/>
                      <a:pt x="2" y="7"/>
                    </a:cubicBezTo>
                    <a:cubicBezTo>
                      <a:pt x="1" y="7"/>
                      <a:pt x="5" y="11"/>
                      <a:pt x="5" y="7"/>
                    </a:cubicBezTo>
                    <a:cubicBezTo>
                      <a:pt x="5" y="6"/>
                      <a:pt x="5" y="8"/>
                      <a:pt x="5"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6" name="Freeform 519">
                <a:extLst>
                  <a:ext uri="{FF2B5EF4-FFF2-40B4-BE49-F238E27FC236}">
                    <a16:creationId xmlns:a16="http://schemas.microsoft.com/office/drawing/2014/main" id="{F8F7807C-30C3-9F75-6CEC-5A53D12F1EBF}"/>
                  </a:ext>
                </a:extLst>
              </p:cNvPr>
              <p:cNvSpPr>
                <a:spLocks/>
              </p:cNvSpPr>
              <p:nvPr/>
            </p:nvSpPr>
            <p:spPr bwMode="auto">
              <a:xfrm>
                <a:off x="7799507" y="11194924"/>
                <a:ext cx="31364" cy="66379"/>
              </a:xfrm>
              <a:custGeom>
                <a:avLst/>
                <a:gdLst>
                  <a:gd name="T0" fmla="*/ 3 w 3"/>
                  <a:gd name="T1" fmla="*/ 2 h 6"/>
                  <a:gd name="T2" fmla="*/ 1 w 3"/>
                  <a:gd name="T3" fmla="*/ 6 h 6"/>
                  <a:gd name="T4" fmla="*/ 3 w 3"/>
                  <a:gd name="T5" fmla="*/ 2 h 6"/>
                  <a:gd name="T6" fmla="*/ 3 w 3"/>
                  <a:gd name="T7" fmla="*/ 2 h 6"/>
                </a:gdLst>
                <a:ahLst/>
                <a:cxnLst>
                  <a:cxn ang="0">
                    <a:pos x="T0" y="T1"/>
                  </a:cxn>
                  <a:cxn ang="0">
                    <a:pos x="T2" y="T3"/>
                  </a:cxn>
                  <a:cxn ang="0">
                    <a:pos x="T4" y="T5"/>
                  </a:cxn>
                  <a:cxn ang="0">
                    <a:pos x="T6" y="T7"/>
                  </a:cxn>
                </a:cxnLst>
                <a:rect l="0" t="0" r="r" b="b"/>
                <a:pathLst>
                  <a:path w="3" h="6">
                    <a:moveTo>
                      <a:pt x="3" y="2"/>
                    </a:moveTo>
                    <a:cubicBezTo>
                      <a:pt x="2" y="0"/>
                      <a:pt x="0" y="5"/>
                      <a:pt x="1" y="6"/>
                    </a:cubicBezTo>
                    <a:cubicBezTo>
                      <a:pt x="0" y="5"/>
                      <a:pt x="3" y="3"/>
                      <a:pt x="3" y="2"/>
                    </a:cubicBezTo>
                    <a:cubicBezTo>
                      <a:pt x="2" y="1"/>
                      <a:pt x="3" y="2"/>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7" name="Freeform 520">
                <a:extLst>
                  <a:ext uri="{FF2B5EF4-FFF2-40B4-BE49-F238E27FC236}">
                    <a16:creationId xmlns:a16="http://schemas.microsoft.com/office/drawing/2014/main" id="{72B6CA24-B55F-7CA6-6900-E69F4BAD2DCA}"/>
                  </a:ext>
                </a:extLst>
              </p:cNvPr>
              <p:cNvSpPr>
                <a:spLocks/>
              </p:cNvSpPr>
              <p:nvPr/>
            </p:nvSpPr>
            <p:spPr bwMode="auto">
              <a:xfrm>
                <a:off x="7799507" y="11054786"/>
                <a:ext cx="52274" cy="77445"/>
              </a:xfrm>
              <a:custGeom>
                <a:avLst/>
                <a:gdLst>
                  <a:gd name="T0" fmla="*/ 4 w 5"/>
                  <a:gd name="T1" fmla="*/ 2 h 7"/>
                  <a:gd name="T2" fmla="*/ 3 w 5"/>
                  <a:gd name="T3" fmla="*/ 0 h 7"/>
                  <a:gd name="T4" fmla="*/ 2 w 5"/>
                  <a:gd name="T5" fmla="*/ 3 h 7"/>
                  <a:gd name="T6" fmla="*/ 1 w 5"/>
                  <a:gd name="T7" fmla="*/ 2 h 7"/>
                  <a:gd name="T8" fmla="*/ 0 w 5"/>
                  <a:gd name="T9" fmla="*/ 5 h 7"/>
                  <a:gd name="T10" fmla="*/ 2 w 5"/>
                  <a:gd name="T11" fmla="*/ 7 h 7"/>
                  <a:gd name="T12" fmla="*/ 5 w 5"/>
                  <a:gd name="T13" fmla="*/ 5 h 7"/>
                  <a:gd name="T14" fmla="*/ 4 w 5"/>
                  <a:gd name="T15" fmla="*/ 2 h 7"/>
                  <a:gd name="T16" fmla="*/ 4 w 5"/>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2"/>
                    </a:moveTo>
                    <a:cubicBezTo>
                      <a:pt x="3" y="3"/>
                      <a:pt x="3" y="0"/>
                      <a:pt x="3" y="0"/>
                    </a:cubicBezTo>
                    <a:cubicBezTo>
                      <a:pt x="3" y="0"/>
                      <a:pt x="3" y="3"/>
                      <a:pt x="2" y="3"/>
                    </a:cubicBezTo>
                    <a:cubicBezTo>
                      <a:pt x="2" y="3"/>
                      <a:pt x="2" y="2"/>
                      <a:pt x="1" y="2"/>
                    </a:cubicBezTo>
                    <a:cubicBezTo>
                      <a:pt x="2" y="2"/>
                      <a:pt x="0" y="5"/>
                      <a:pt x="0" y="5"/>
                    </a:cubicBezTo>
                    <a:cubicBezTo>
                      <a:pt x="0" y="4"/>
                      <a:pt x="4" y="5"/>
                      <a:pt x="2" y="7"/>
                    </a:cubicBezTo>
                    <a:cubicBezTo>
                      <a:pt x="3" y="6"/>
                      <a:pt x="5" y="6"/>
                      <a:pt x="5" y="5"/>
                    </a:cubicBezTo>
                    <a:cubicBezTo>
                      <a:pt x="5" y="4"/>
                      <a:pt x="4" y="1"/>
                      <a:pt x="4" y="2"/>
                    </a:cubicBezTo>
                    <a:cubicBezTo>
                      <a:pt x="3" y="3"/>
                      <a:pt x="4" y="1"/>
                      <a:pt x="4"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8" name="Freeform 521">
                <a:extLst>
                  <a:ext uri="{FF2B5EF4-FFF2-40B4-BE49-F238E27FC236}">
                    <a16:creationId xmlns:a16="http://schemas.microsoft.com/office/drawing/2014/main" id="{F24A652A-2B13-D588-6172-94E87051202C}"/>
                  </a:ext>
                </a:extLst>
              </p:cNvPr>
              <p:cNvSpPr>
                <a:spLocks/>
              </p:cNvSpPr>
              <p:nvPr/>
            </p:nvSpPr>
            <p:spPr bwMode="auto">
              <a:xfrm>
                <a:off x="7851783" y="10840889"/>
                <a:ext cx="52274" cy="51630"/>
              </a:xfrm>
              <a:custGeom>
                <a:avLst/>
                <a:gdLst>
                  <a:gd name="T0" fmla="*/ 3 w 5"/>
                  <a:gd name="T1" fmla="*/ 4 h 5"/>
                  <a:gd name="T2" fmla="*/ 3 w 5"/>
                  <a:gd name="T3" fmla="*/ 0 h 5"/>
                  <a:gd name="T4" fmla="*/ 0 w 5"/>
                  <a:gd name="T5" fmla="*/ 0 h 5"/>
                  <a:gd name="T6" fmla="*/ 2 w 5"/>
                  <a:gd name="T7" fmla="*/ 1 h 5"/>
                  <a:gd name="T8" fmla="*/ 3 w 5"/>
                  <a:gd name="T9" fmla="*/ 4 h 5"/>
                  <a:gd name="T10" fmla="*/ 3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3" y="4"/>
                    </a:moveTo>
                    <a:cubicBezTo>
                      <a:pt x="5" y="2"/>
                      <a:pt x="2" y="2"/>
                      <a:pt x="3" y="0"/>
                    </a:cubicBezTo>
                    <a:cubicBezTo>
                      <a:pt x="3" y="0"/>
                      <a:pt x="1" y="0"/>
                      <a:pt x="0" y="0"/>
                    </a:cubicBezTo>
                    <a:cubicBezTo>
                      <a:pt x="0" y="0"/>
                      <a:pt x="2" y="1"/>
                      <a:pt x="2" y="1"/>
                    </a:cubicBezTo>
                    <a:cubicBezTo>
                      <a:pt x="2" y="2"/>
                      <a:pt x="3" y="4"/>
                      <a:pt x="3" y="4"/>
                    </a:cubicBezTo>
                    <a:cubicBezTo>
                      <a:pt x="4" y="3"/>
                      <a:pt x="2" y="5"/>
                      <a:pt x="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9" name="Freeform 522">
                <a:extLst>
                  <a:ext uri="{FF2B5EF4-FFF2-40B4-BE49-F238E27FC236}">
                    <a16:creationId xmlns:a16="http://schemas.microsoft.com/office/drawing/2014/main" id="{A75FFA1B-00FE-E3CF-0E33-C05AFA34F56C}"/>
                  </a:ext>
                </a:extLst>
              </p:cNvPr>
              <p:cNvSpPr>
                <a:spLocks/>
              </p:cNvSpPr>
              <p:nvPr/>
            </p:nvSpPr>
            <p:spPr bwMode="auto">
              <a:xfrm>
                <a:off x="7862238" y="10645434"/>
                <a:ext cx="62727" cy="118010"/>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0" name="Freeform 523">
                <a:extLst>
                  <a:ext uri="{FF2B5EF4-FFF2-40B4-BE49-F238E27FC236}">
                    <a16:creationId xmlns:a16="http://schemas.microsoft.com/office/drawing/2014/main" id="{973E335C-97D2-F9EC-C777-209BF03C5D01}"/>
                  </a:ext>
                </a:extLst>
              </p:cNvPr>
              <p:cNvSpPr>
                <a:spLocks/>
              </p:cNvSpPr>
              <p:nvPr/>
            </p:nvSpPr>
            <p:spPr bwMode="auto">
              <a:xfrm>
                <a:off x="8067848" y="7577132"/>
                <a:ext cx="48790" cy="44255"/>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1" name="Freeform 524">
                <a:extLst>
                  <a:ext uri="{FF2B5EF4-FFF2-40B4-BE49-F238E27FC236}">
                    <a16:creationId xmlns:a16="http://schemas.microsoft.com/office/drawing/2014/main" id="{72BCE854-C17A-8D6D-6EE3-6762DAEB5815}"/>
                  </a:ext>
                </a:extLst>
              </p:cNvPr>
              <p:cNvSpPr>
                <a:spLocks/>
              </p:cNvSpPr>
              <p:nvPr/>
            </p:nvSpPr>
            <p:spPr bwMode="auto">
              <a:xfrm>
                <a:off x="8506955" y="7643515"/>
                <a:ext cx="59243" cy="84822"/>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2" name="Freeform 525">
                <a:extLst>
                  <a:ext uri="{FF2B5EF4-FFF2-40B4-BE49-F238E27FC236}">
                    <a16:creationId xmlns:a16="http://schemas.microsoft.com/office/drawing/2014/main" id="{27668C64-0A64-142C-2F91-0AF278CF0933}"/>
                  </a:ext>
                </a:extLst>
              </p:cNvPr>
              <p:cNvSpPr>
                <a:spLocks/>
              </p:cNvSpPr>
              <p:nvPr/>
            </p:nvSpPr>
            <p:spPr bwMode="auto">
              <a:xfrm>
                <a:off x="9068037" y="8229885"/>
                <a:ext cx="142883" cy="140138"/>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3" name="Freeform 526">
                <a:extLst>
                  <a:ext uri="{FF2B5EF4-FFF2-40B4-BE49-F238E27FC236}">
                    <a16:creationId xmlns:a16="http://schemas.microsoft.com/office/drawing/2014/main" id="{2B406F58-6A9A-7DC2-67F0-97B14D3C7F6A}"/>
                  </a:ext>
                </a:extLst>
              </p:cNvPr>
              <p:cNvSpPr>
                <a:spLocks/>
              </p:cNvSpPr>
              <p:nvPr/>
            </p:nvSpPr>
            <p:spPr bwMode="auto">
              <a:xfrm>
                <a:off x="8231643" y="7230476"/>
                <a:ext cx="101063" cy="44255"/>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4" name="Freeform 527">
                <a:extLst>
                  <a:ext uri="{FF2B5EF4-FFF2-40B4-BE49-F238E27FC236}">
                    <a16:creationId xmlns:a16="http://schemas.microsoft.com/office/drawing/2014/main" id="{80495874-DCEA-3155-20CF-D0B492FA6B72}"/>
                  </a:ext>
                </a:extLst>
              </p:cNvPr>
              <p:cNvSpPr>
                <a:spLocks/>
              </p:cNvSpPr>
              <p:nvPr/>
            </p:nvSpPr>
            <p:spPr bwMode="auto">
              <a:xfrm>
                <a:off x="7656622" y="7219410"/>
                <a:ext cx="115005" cy="55320"/>
              </a:xfrm>
              <a:custGeom>
                <a:avLst/>
                <a:gdLst>
                  <a:gd name="T0" fmla="*/ 10 w 11"/>
                  <a:gd name="T1" fmla="*/ 4 h 5"/>
                  <a:gd name="T2" fmla="*/ 0 w 11"/>
                  <a:gd name="T3" fmla="*/ 2 h 5"/>
                  <a:gd name="T4" fmla="*/ 5 w 11"/>
                  <a:gd name="T5" fmla="*/ 5 h 5"/>
                  <a:gd name="T6" fmla="*/ 10 w 11"/>
                  <a:gd name="T7" fmla="*/ 4 h 5"/>
                  <a:gd name="T8" fmla="*/ 10 w 11"/>
                  <a:gd name="T9" fmla="*/ 4 h 5"/>
                </a:gdLst>
                <a:ahLst/>
                <a:cxnLst>
                  <a:cxn ang="0">
                    <a:pos x="T0" y="T1"/>
                  </a:cxn>
                  <a:cxn ang="0">
                    <a:pos x="T2" y="T3"/>
                  </a:cxn>
                  <a:cxn ang="0">
                    <a:pos x="T4" y="T5"/>
                  </a:cxn>
                  <a:cxn ang="0">
                    <a:pos x="T6" y="T7"/>
                  </a:cxn>
                  <a:cxn ang="0">
                    <a:pos x="T8" y="T9"/>
                  </a:cxn>
                </a:cxnLst>
                <a:rect l="0" t="0" r="r" b="b"/>
                <a:pathLst>
                  <a:path w="11" h="5">
                    <a:moveTo>
                      <a:pt x="10" y="4"/>
                    </a:moveTo>
                    <a:cubicBezTo>
                      <a:pt x="10" y="1"/>
                      <a:pt x="2" y="0"/>
                      <a:pt x="0" y="2"/>
                    </a:cubicBezTo>
                    <a:cubicBezTo>
                      <a:pt x="0" y="2"/>
                      <a:pt x="4" y="5"/>
                      <a:pt x="5" y="5"/>
                    </a:cubicBezTo>
                    <a:cubicBezTo>
                      <a:pt x="6" y="5"/>
                      <a:pt x="11" y="4"/>
                      <a:pt x="10" y="4"/>
                    </a:cubicBezTo>
                    <a:cubicBezTo>
                      <a:pt x="10" y="3"/>
                      <a:pt x="11" y="5"/>
                      <a:pt x="10"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5" name="Freeform 528">
                <a:extLst>
                  <a:ext uri="{FF2B5EF4-FFF2-40B4-BE49-F238E27FC236}">
                    <a16:creationId xmlns:a16="http://schemas.microsoft.com/office/drawing/2014/main" id="{52DFD9FF-E74B-BD10-ED01-6D3E04AB6706}"/>
                  </a:ext>
                </a:extLst>
              </p:cNvPr>
              <p:cNvSpPr>
                <a:spLocks/>
              </p:cNvSpPr>
              <p:nvPr/>
            </p:nvSpPr>
            <p:spPr bwMode="auto">
              <a:xfrm>
                <a:off x="7342978" y="6972326"/>
                <a:ext cx="529716" cy="195458"/>
              </a:xfrm>
              <a:custGeom>
                <a:avLst/>
                <a:gdLst>
                  <a:gd name="T0" fmla="*/ 52 w 52"/>
                  <a:gd name="T1" fmla="*/ 16 h 18"/>
                  <a:gd name="T2" fmla="*/ 41 w 52"/>
                  <a:gd name="T3" fmla="*/ 17 h 18"/>
                  <a:gd name="T4" fmla="*/ 35 w 52"/>
                  <a:gd name="T5" fmla="*/ 17 h 18"/>
                  <a:gd name="T6" fmla="*/ 37 w 52"/>
                  <a:gd name="T7" fmla="*/ 14 h 18"/>
                  <a:gd name="T8" fmla="*/ 32 w 52"/>
                  <a:gd name="T9" fmla="*/ 11 h 18"/>
                  <a:gd name="T10" fmla="*/ 28 w 52"/>
                  <a:gd name="T11" fmla="*/ 8 h 18"/>
                  <a:gd name="T12" fmla="*/ 20 w 52"/>
                  <a:gd name="T13" fmla="*/ 5 h 18"/>
                  <a:gd name="T14" fmla="*/ 14 w 52"/>
                  <a:gd name="T15" fmla="*/ 5 h 18"/>
                  <a:gd name="T16" fmla="*/ 16 w 52"/>
                  <a:gd name="T17" fmla="*/ 3 h 18"/>
                  <a:gd name="T18" fmla="*/ 8 w 52"/>
                  <a:gd name="T19" fmla="*/ 3 h 18"/>
                  <a:gd name="T20" fmla="*/ 0 w 52"/>
                  <a:gd name="T21" fmla="*/ 6 h 18"/>
                  <a:gd name="T22" fmla="*/ 6 w 52"/>
                  <a:gd name="T23" fmla="*/ 2 h 18"/>
                  <a:gd name="T24" fmla="*/ 16 w 52"/>
                  <a:gd name="T25" fmla="*/ 0 h 18"/>
                  <a:gd name="T26" fmla="*/ 24 w 52"/>
                  <a:gd name="T27" fmla="*/ 1 h 18"/>
                  <a:gd name="T28" fmla="*/ 31 w 52"/>
                  <a:gd name="T29" fmla="*/ 4 h 18"/>
                  <a:gd name="T30" fmla="*/ 32 w 52"/>
                  <a:gd name="T31" fmla="*/ 4 h 18"/>
                  <a:gd name="T32" fmla="*/ 34 w 52"/>
                  <a:gd name="T33" fmla="*/ 5 h 18"/>
                  <a:gd name="T34" fmla="*/ 38 w 52"/>
                  <a:gd name="T35" fmla="*/ 8 h 18"/>
                  <a:gd name="T36" fmla="*/ 45 w 52"/>
                  <a:gd name="T37" fmla="*/ 11 h 18"/>
                  <a:gd name="T38" fmla="*/ 52 w 52"/>
                  <a:gd name="T3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8">
                    <a:moveTo>
                      <a:pt x="52" y="16"/>
                    </a:moveTo>
                    <a:cubicBezTo>
                      <a:pt x="52" y="17"/>
                      <a:pt x="42" y="17"/>
                      <a:pt x="41" y="17"/>
                    </a:cubicBezTo>
                    <a:cubicBezTo>
                      <a:pt x="39" y="17"/>
                      <a:pt x="37" y="18"/>
                      <a:pt x="35" y="17"/>
                    </a:cubicBezTo>
                    <a:cubicBezTo>
                      <a:pt x="34" y="16"/>
                      <a:pt x="41" y="15"/>
                      <a:pt x="37" y="14"/>
                    </a:cubicBezTo>
                    <a:cubicBezTo>
                      <a:pt x="35" y="13"/>
                      <a:pt x="33" y="13"/>
                      <a:pt x="32" y="11"/>
                    </a:cubicBezTo>
                    <a:cubicBezTo>
                      <a:pt x="30" y="9"/>
                      <a:pt x="31" y="8"/>
                      <a:pt x="28" y="8"/>
                    </a:cubicBezTo>
                    <a:cubicBezTo>
                      <a:pt x="24" y="9"/>
                      <a:pt x="23" y="6"/>
                      <a:pt x="20" y="5"/>
                    </a:cubicBezTo>
                    <a:cubicBezTo>
                      <a:pt x="19" y="5"/>
                      <a:pt x="15" y="6"/>
                      <a:pt x="14" y="5"/>
                    </a:cubicBezTo>
                    <a:cubicBezTo>
                      <a:pt x="14" y="4"/>
                      <a:pt x="16" y="4"/>
                      <a:pt x="16" y="3"/>
                    </a:cubicBezTo>
                    <a:cubicBezTo>
                      <a:pt x="16" y="2"/>
                      <a:pt x="9" y="3"/>
                      <a:pt x="8" y="3"/>
                    </a:cubicBezTo>
                    <a:cubicBezTo>
                      <a:pt x="8" y="4"/>
                      <a:pt x="0" y="7"/>
                      <a:pt x="0" y="6"/>
                    </a:cubicBezTo>
                    <a:cubicBezTo>
                      <a:pt x="0" y="4"/>
                      <a:pt x="4" y="2"/>
                      <a:pt x="6" y="2"/>
                    </a:cubicBezTo>
                    <a:cubicBezTo>
                      <a:pt x="9" y="0"/>
                      <a:pt x="12" y="0"/>
                      <a:pt x="16" y="0"/>
                    </a:cubicBezTo>
                    <a:cubicBezTo>
                      <a:pt x="18" y="0"/>
                      <a:pt x="22" y="0"/>
                      <a:pt x="24" y="1"/>
                    </a:cubicBezTo>
                    <a:cubicBezTo>
                      <a:pt x="26" y="2"/>
                      <a:pt x="28" y="4"/>
                      <a:pt x="31" y="4"/>
                    </a:cubicBezTo>
                    <a:cubicBezTo>
                      <a:pt x="31" y="4"/>
                      <a:pt x="31" y="3"/>
                      <a:pt x="32" y="4"/>
                    </a:cubicBezTo>
                    <a:cubicBezTo>
                      <a:pt x="33" y="5"/>
                      <a:pt x="33" y="5"/>
                      <a:pt x="34" y="5"/>
                    </a:cubicBezTo>
                    <a:cubicBezTo>
                      <a:pt x="35" y="6"/>
                      <a:pt x="37" y="7"/>
                      <a:pt x="38" y="8"/>
                    </a:cubicBezTo>
                    <a:cubicBezTo>
                      <a:pt x="40" y="9"/>
                      <a:pt x="44" y="9"/>
                      <a:pt x="45" y="11"/>
                    </a:cubicBezTo>
                    <a:cubicBezTo>
                      <a:pt x="47" y="13"/>
                      <a:pt x="52" y="13"/>
                      <a:pt x="52" y="1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6" name="Freeform 529">
                <a:extLst>
                  <a:ext uri="{FF2B5EF4-FFF2-40B4-BE49-F238E27FC236}">
                    <a16:creationId xmlns:a16="http://schemas.microsoft.com/office/drawing/2014/main" id="{E00D6E86-D788-7633-2D09-AC77C694D01D}"/>
                  </a:ext>
                </a:extLst>
              </p:cNvPr>
              <p:cNvSpPr>
                <a:spLocks/>
              </p:cNvSpPr>
              <p:nvPr/>
            </p:nvSpPr>
            <p:spPr bwMode="auto">
              <a:xfrm>
                <a:off x="7656622" y="6854313"/>
                <a:ext cx="41820" cy="40568"/>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7" name="Freeform 530">
                <a:extLst>
                  <a:ext uri="{FF2B5EF4-FFF2-40B4-BE49-F238E27FC236}">
                    <a16:creationId xmlns:a16="http://schemas.microsoft.com/office/drawing/2014/main" id="{2F84A333-6F51-26DB-F3BB-D542195CADA9}"/>
                  </a:ext>
                </a:extLst>
              </p:cNvPr>
              <p:cNvSpPr>
                <a:spLocks/>
              </p:cNvSpPr>
              <p:nvPr/>
            </p:nvSpPr>
            <p:spPr bwMode="auto">
              <a:xfrm>
                <a:off x="7914511" y="7079273"/>
                <a:ext cx="20911" cy="22128"/>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0"/>
                      <a:pt x="0" y="0"/>
                      <a:pt x="0" y="1"/>
                    </a:cubicBezTo>
                    <a:cubicBezTo>
                      <a:pt x="0" y="1"/>
                      <a:pt x="2" y="2"/>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8" name="Freeform 531">
                <a:extLst>
                  <a:ext uri="{FF2B5EF4-FFF2-40B4-BE49-F238E27FC236}">
                    <a16:creationId xmlns:a16="http://schemas.microsoft.com/office/drawing/2014/main" id="{0AA895E4-96FE-6484-BDD4-F8EBAC808A8C}"/>
                  </a:ext>
                </a:extLst>
              </p:cNvPr>
              <p:cNvSpPr>
                <a:spLocks/>
              </p:cNvSpPr>
              <p:nvPr/>
            </p:nvSpPr>
            <p:spPr bwMode="auto">
              <a:xfrm>
                <a:off x="8527864" y="5486118"/>
                <a:ext cx="59243" cy="110635"/>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9" name="Freeform 532">
                <a:extLst>
                  <a:ext uri="{FF2B5EF4-FFF2-40B4-BE49-F238E27FC236}">
                    <a16:creationId xmlns:a16="http://schemas.microsoft.com/office/drawing/2014/main" id="{A5B50501-B693-8A25-C2A5-1840F3106E81}"/>
                  </a:ext>
                </a:extLst>
              </p:cNvPr>
              <p:cNvSpPr>
                <a:spLocks/>
              </p:cNvSpPr>
              <p:nvPr/>
            </p:nvSpPr>
            <p:spPr bwMode="auto">
              <a:xfrm>
                <a:off x="8555745" y="5541436"/>
                <a:ext cx="73184" cy="44255"/>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0" name="Freeform 533">
                <a:extLst>
                  <a:ext uri="{FF2B5EF4-FFF2-40B4-BE49-F238E27FC236}">
                    <a16:creationId xmlns:a16="http://schemas.microsoft.com/office/drawing/2014/main" id="{40E8D1DB-37B4-E244-AB5B-8195CCCBF2CF}"/>
                  </a:ext>
                </a:extLst>
              </p:cNvPr>
              <p:cNvSpPr>
                <a:spLocks/>
              </p:cNvSpPr>
              <p:nvPr/>
            </p:nvSpPr>
            <p:spPr bwMode="auto">
              <a:xfrm>
                <a:off x="8353614" y="5497180"/>
                <a:ext cx="153338" cy="77445"/>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1" name="Freeform 534">
                <a:extLst>
                  <a:ext uri="{FF2B5EF4-FFF2-40B4-BE49-F238E27FC236}">
                    <a16:creationId xmlns:a16="http://schemas.microsoft.com/office/drawing/2014/main" id="{9D92E78B-ECE0-9A6C-C5EB-AD14EF327AAE}"/>
                  </a:ext>
                </a:extLst>
              </p:cNvPr>
              <p:cNvSpPr>
                <a:spLocks/>
              </p:cNvSpPr>
              <p:nvPr/>
            </p:nvSpPr>
            <p:spPr bwMode="auto">
              <a:xfrm>
                <a:off x="8384983" y="5283283"/>
                <a:ext cx="160306" cy="84822"/>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2" name="Freeform 535">
                <a:extLst>
                  <a:ext uri="{FF2B5EF4-FFF2-40B4-BE49-F238E27FC236}">
                    <a16:creationId xmlns:a16="http://schemas.microsoft.com/office/drawing/2014/main" id="{3F386905-A34E-702A-30F9-701602397AB5}"/>
                  </a:ext>
                </a:extLst>
              </p:cNvPr>
              <p:cNvSpPr>
                <a:spLocks/>
              </p:cNvSpPr>
              <p:nvPr/>
            </p:nvSpPr>
            <p:spPr bwMode="auto">
              <a:xfrm>
                <a:off x="8639385" y="5172648"/>
                <a:ext cx="327588" cy="335595"/>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3" name="Freeform 536">
                <a:extLst>
                  <a:ext uri="{FF2B5EF4-FFF2-40B4-BE49-F238E27FC236}">
                    <a16:creationId xmlns:a16="http://schemas.microsoft.com/office/drawing/2014/main" id="{E7286155-95FC-604B-8C6A-60D8B39D0BC4}"/>
                  </a:ext>
                </a:extLst>
              </p:cNvPr>
              <p:cNvSpPr>
                <a:spLocks/>
              </p:cNvSpPr>
              <p:nvPr/>
            </p:nvSpPr>
            <p:spPr bwMode="auto">
              <a:xfrm>
                <a:off x="8904243" y="5412358"/>
                <a:ext cx="83638" cy="106947"/>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4" name="Freeform 537">
                <a:extLst>
                  <a:ext uri="{FF2B5EF4-FFF2-40B4-BE49-F238E27FC236}">
                    <a16:creationId xmlns:a16="http://schemas.microsoft.com/office/drawing/2014/main" id="{BB805144-0998-5E5C-E527-AD71F72F4F04}"/>
                  </a:ext>
                </a:extLst>
              </p:cNvPr>
              <p:cNvSpPr>
                <a:spLocks/>
              </p:cNvSpPr>
              <p:nvPr/>
            </p:nvSpPr>
            <p:spPr bwMode="auto">
              <a:xfrm>
                <a:off x="8332710" y="4372381"/>
                <a:ext cx="31364" cy="62692"/>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5" name="Freeform 538">
                <a:extLst>
                  <a:ext uri="{FF2B5EF4-FFF2-40B4-BE49-F238E27FC236}">
                    <a16:creationId xmlns:a16="http://schemas.microsoft.com/office/drawing/2014/main" id="{40A812BF-CA5F-2F8D-326C-5D217D20AFD0}"/>
                  </a:ext>
                </a:extLst>
              </p:cNvPr>
              <p:cNvSpPr>
                <a:spLocks/>
              </p:cNvSpPr>
              <p:nvPr/>
            </p:nvSpPr>
            <p:spPr bwMode="auto">
              <a:xfrm>
                <a:off x="8179372" y="4479332"/>
                <a:ext cx="31364" cy="33190"/>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6" name="Freeform 539">
                <a:extLst>
                  <a:ext uri="{FF2B5EF4-FFF2-40B4-BE49-F238E27FC236}">
                    <a16:creationId xmlns:a16="http://schemas.microsoft.com/office/drawing/2014/main" id="{FE0AE995-C11E-30F7-3FF1-1D8EB90437FA}"/>
                  </a:ext>
                </a:extLst>
              </p:cNvPr>
              <p:cNvSpPr>
                <a:spLocks/>
              </p:cNvSpPr>
              <p:nvPr/>
            </p:nvSpPr>
            <p:spPr bwMode="auto">
              <a:xfrm>
                <a:off x="7475405" y="5054638"/>
                <a:ext cx="69700" cy="44255"/>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7" name="Freeform 540">
                <a:extLst>
                  <a:ext uri="{FF2B5EF4-FFF2-40B4-BE49-F238E27FC236}">
                    <a16:creationId xmlns:a16="http://schemas.microsoft.com/office/drawing/2014/main" id="{962A521A-6C3D-4C4A-7A15-7C3865168DCA}"/>
                  </a:ext>
                </a:extLst>
              </p:cNvPr>
              <p:cNvSpPr>
                <a:spLocks/>
              </p:cNvSpPr>
              <p:nvPr/>
            </p:nvSpPr>
            <p:spPr bwMode="auto">
              <a:xfrm>
                <a:off x="7586922" y="4792800"/>
                <a:ext cx="62727" cy="66379"/>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8" name="Freeform 541">
                <a:extLst>
                  <a:ext uri="{FF2B5EF4-FFF2-40B4-BE49-F238E27FC236}">
                    <a16:creationId xmlns:a16="http://schemas.microsoft.com/office/drawing/2014/main" id="{94C94E92-83F5-8F07-31D0-A07E86FE7993}"/>
                  </a:ext>
                </a:extLst>
              </p:cNvPr>
              <p:cNvSpPr>
                <a:spLocks/>
              </p:cNvSpPr>
              <p:nvPr/>
            </p:nvSpPr>
            <p:spPr bwMode="auto">
              <a:xfrm>
                <a:off x="7555559" y="4328126"/>
                <a:ext cx="62727" cy="77445"/>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9" name="Freeform 542">
                <a:extLst>
                  <a:ext uri="{FF2B5EF4-FFF2-40B4-BE49-F238E27FC236}">
                    <a16:creationId xmlns:a16="http://schemas.microsoft.com/office/drawing/2014/main" id="{5ACBD941-FD82-CD45-7CC6-C4B8BEF73841}"/>
                  </a:ext>
                </a:extLst>
              </p:cNvPr>
              <p:cNvSpPr>
                <a:spLocks/>
              </p:cNvSpPr>
              <p:nvPr/>
            </p:nvSpPr>
            <p:spPr bwMode="auto">
              <a:xfrm>
                <a:off x="7381310" y="4283873"/>
                <a:ext cx="121974" cy="66379"/>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0" name="Freeform 543">
                <a:extLst>
                  <a:ext uri="{FF2B5EF4-FFF2-40B4-BE49-F238E27FC236}">
                    <a16:creationId xmlns:a16="http://schemas.microsoft.com/office/drawing/2014/main" id="{3509BB4F-415D-AE77-EEDC-DB4F9F1AE9D3}"/>
                  </a:ext>
                </a:extLst>
              </p:cNvPr>
              <p:cNvSpPr>
                <a:spLocks/>
              </p:cNvSpPr>
              <p:nvPr/>
            </p:nvSpPr>
            <p:spPr bwMode="auto">
              <a:xfrm>
                <a:off x="7639197" y="4243306"/>
                <a:ext cx="69700" cy="29502"/>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1" name="Freeform 544">
                <a:extLst>
                  <a:ext uri="{FF2B5EF4-FFF2-40B4-BE49-F238E27FC236}">
                    <a16:creationId xmlns:a16="http://schemas.microsoft.com/office/drawing/2014/main" id="{A3D45A5B-9330-2BB0-1740-A7F4DD89E867}"/>
                  </a:ext>
                </a:extLst>
              </p:cNvPr>
              <p:cNvSpPr>
                <a:spLocks/>
              </p:cNvSpPr>
              <p:nvPr/>
            </p:nvSpPr>
            <p:spPr bwMode="auto">
              <a:xfrm>
                <a:off x="7207060" y="4025723"/>
                <a:ext cx="348498" cy="258152"/>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2" name="Freeform 545">
                <a:extLst>
                  <a:ext uri="{FF2B5EF4-FFF2-40B4-BE49-F238E27FC236}">
                    <a16:creationId xmlns:a16="http://schemas.microsoft.com/office/drawing/2014/main" id="{FE83BEA2-6AB9-FCB6-5073-E87B6311CA05}"/>
                  </a:ext>
                </a:extLst>
              </p:cNvPr>
              <p:cNvSpPr>
                <a:spLocks/>
              </p:cNvSpPr>
              <p:nvPr/>
            </p:nvSpPr>
            <p:spPr bwMode="auto">
              <a:xfrm>
                <a:off x="7342978" y="4003593"/>
                <a:ext cx="69700" cy="55320"/>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3" name="Freeform 546">
                <a:extLst>
                  <a:ext uri="{FF2B5EF4-FFF2-40B4-BE49-F238E27FC236}">
                    <a16:creationId xmlns:a16="http://schemas.microsoft.com/office/drawing/2014/main" id="{01B13CB5-CE84-A7B9-D422-B225CA2A895A}"/>
                  </a:ext>
                </a:extLst>
              </p:cNvPr>
              <p:cNvSpPr>
                <a:spLocks/>
              </p:cNvSpPr>
              <p:nvPr/>
            </p:nvSpPr>
            <p:spPr bwMode="auto">
              <a:xfrm>
                <a:off x="7322065" y="4014659"/>
                <a:ext cx="38336" cy="55320"/>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4" name="Freeform 547">
                <a:extLst>
                  <a:ext uri="{FF2B5EF4-FFF2-40B4-BE49-F238E27FC236}">
                    <a16:creationId xmlns:a16="http://schemas.microsoft.com/office/drawing/2014/main" id="{D54D3365-BD4E-74D5-410E-AF03F00E230A}"/>
                  </a:ext>
                </a:extLst>
              </p:cNvPr>
              <p:cNvSpPr>
                <a:spLocks/>
              </p:cNvSpPr>
              <p:nvPr/>
            </p:nvSpPr>
            <p:spPr bwMode="auto">
              <a:xfrm>
                <a:off x="7227970" y="3808141"/>
                <a:ext cx="31364" cy="66379"/>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5" name="Freeform 548">
                <a:extLst>
                  <a:ext uri="{FF2B5EF4-FFF2-40B4-BE49-F238E27FC236}">
                    <a16:creationId xmlns:a16="http://schemas.microsoft.com/office/drawing/2014/main" id="{74752C65-DB12-DF3A-6429-B07C8DEE3BF5}"/>
                  </a:ext>
                </a:extLst>
              </p:cNvPr>
              <p:cNvSpPr>
                <a:spLocks/>
              </p:cNvSpPr>
              <p:nvPr/>
            </p:nvSpPr>
            <p:spPr bwMode="auto">
              <a:xfrm>
                <a:off x="7074632" y="3243899"/>
                <a:ext cx="1470658" cy="1139547"/>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6" name="Freeform 549">
                <a:extLst>
                  <a:ext uri="{FF2B5EF4-FFF2-40B4-BE49-F238E27FC236}">
                    <a16:creationId xmlns:a16="http://schemas.microsoft.com/office/drawing/2014/main" id="{F6FCD32E-F5AE-95E7-E296-7570A739A2D5}"/>
                  </a:ext>
                </a:extLst>
              </p:cNvPr>
              <p:cNvSpPr>
                <a:spLocks/>
              </p:cNvSpPr>
              <p:nvPr/>
            </p:nvSpPr>
            <p:spPr bwMode="auto">
              <a:xfrm>
                <a:off x="8026028" y="4306004"/>
                <a:ext cx="62727" cy="22128"/>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7" name="Freeform 550">
                <a:extLst>
                  <a:ext uri="{FF2B5EF4-FFF2-40B4-BE49-F238E27FC236}">
                    <a16:creationId xmlns:a16="http://schemas.microsoft.com/office/drawing/2014/main" id="{52C52214-03FC-C454-CD7B-0F34CFB9A854}"/>
                  </a:ext>
                </a:extLst>
              </p:cNvPr>
              <p:cNvSpPr>
                <a:spLocks/>
              </p:cNvSpPr>
              <p:nvPr/>
            </p:nvSpPr>
            <p:spPr bwMode="auto">
              <a:xfrm>
                <a:off x="7841327" y="3830269"/>
                <a:ext cx="83638" cy="22128"/>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8" name="Freeform 551">
                <a:extLst>
                  <a:ext uri="{FF2B5EF4-FFF2-40B4-BE49-F238E27FC236}">
                    <a16:creationId xmlns:a16="http://schemas.microsoft.com/office/drawing/2014/main" id="{167C49AD-542C-D100-4F6C-6F4A03B0538A}"/>
                  </a:ext>
                </a:extLst>
              </p:cNvPr>
              <p:cNvSpPr>
                <a:spLocks/>
              </p:cNvSpPr>
              <p:nvPr/>
            </p:nvSpPr>
            <p:spPr bwMode="auto">
              <a:xfrm>
                <a:off x="7719353" y="3808141"/>
                <a:ext cx="121974" cy="106947"/>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9" name="Freeform 552">
                <a:extLst>
                  <a:ext uri="{FF2B5EF4-FFF2-40B4-BE49-F238E27FC236}">
                    <a16:creationId xmlns:a16="http://schemas.microsoft.com/office/drawing/2014/main" id="{F5747B06-0B9D-37C0-8788-E226BFE21BF7}"/>
                  </a:ext>
                </a:extLst>
              </p:cNvPr>
              <p:cNvSpPr>
                <a:spLocks/>
              </p:cNvSpPr>
              <p:nvPr/>
            </p:nvSpPr>
            <p:spPr bwMode="auto">
              <a:xfrm>
                <a:off x="7607833" y="3712256"/>
                <a:ext cx="69700" cy="40568"/>
              </a:xfrm>
              <a:custGeom>
                <a:avLst/>
                <a:gdLst>
                  <a:gd name="T0" fmla="*/ 1 w 7"/>
                  <a:gd name="T1" fmla="*/ 4 h 4"/>
                  <a:gd name="T2" fmla="*/ 5 w 7"/>
                  <a:gd name="T3" fmla="*/ 0 h 4"/>
                  <a:gd name="T4" fmla="*/ 1 w 7"/>
                  <a:gd name="T5" fmla="*/ 4 h 4"/>
                </a:gdLst>
                <a:ahLst/>
                <a:cxnLst>
                  <a:cxn ang="0">
                    <a:pos x="T0" y="T1"/>
                  </a:cxn>
                  <a:cxn ang="0">
                    <a:pos x="T2" y="T3"/>
                  </a:cxn>
                  <a:cxn ang="0">
                    <a:pos x="T4" y="T5"/>
                  </a:cxn>
                </a:cxnLst>
                <a:rect l="0" t="0" r="r" b="b"/>
                <a:pathLst>
                  <a:path w="7" h="4">
                    <a:moveTo>
                      <a:pt x="1" y="4"/>
                    </a:moveTo>
                    <a:cubicBezTo>
                      <a:pt x="0" y="4"/>
                      <a:pt x="4" y="0"/>
                      <a:pt x="5" y="0"/>
                    </a:cubicBezTo>
                    <a:cubicBezTo>
                      <a:pt x="7" y="1"/>
                      <a:pt x="3" y="4"/>
                      <a:pt x="1"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0" name="Freeform 553">
                <a:extLst>
                  <a:ext uri="{FF2B5EF4-FFF2-40B4-BE49-F238E27FC236}">
                    <a16:creationId xmlns:a16="http://schemas.microsoft.com/office/drawing/2014/main" id="{769F15DE-60B8-8165-5CBC-9E2D7676B621}"/>
                  </a:ext>
                </a:extLst>
              </p:cNvPr>
              <p:cNvSpPr>
                <a:spLocks/>
              </p:cNvSpPr>
              <p:nvPr/>
            </p:nvSpPr>
            <p:spPr bwMode="auto">
              <a:xfrm>
                <a:off x="7708899" y="3701191"/>
                <a:ext cx="62727" cy="33190"/>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1" name="Freeform 554">
                <a:extLst>
                  <a:ext uri="{FF2B5EF4-FFF2-40B4-BE49-F238E27FC236}">
                    <a16:creationId xmlns:a16="http://schemas.microsoft.com/office/drawing/2014/main" id="{79B6DC41-1332-435C-7C51-9CB13ABD8773}"/>
                  </a:ext>
                </a:extLst>
              </p:cNvPr>
              <p:cNvSpPr>
                <a:spLocks/>
              </p:cNvSpPr>
              <p:nvPr/>
            </p:nvSpPr>
            <p:spPr bwMode="auto">
              <a:xfrm>
                <a:off x="7649653" y="3679066"/>
                <a:ext cx="48790" cy="22128"/>
              </a:xfrm>
              <a:custGeom>
                <a:avLst/>
                <a:gdLst>
                  <a:gd name="T0" fmla="*/ 0 w 5"/>
                  <a:gd name="T1" fmla="*/ 1 h 2"/>
                  <a:gd name="T2" fmla="*/ 4 w 5"/>
                  <a:gd name="T3" fmla="*/ 0 h 2"/>
                  <a:gd name="T4" fmla="*/ 0 w 5"/>
                  <a:gd name="T5" fmla="*/ 1 h 2"/>
                </a:gdLst>
                <a:ahLst/>
                <a:cxnLst>
                  <a:cxn ang="0">
                    <a:pos x="T0" y="T1"/>
                  </a:cxn>
                  <a:cxn ang="0">
                    <a:pos x="T2" y="T3"/>
                  </a:cxn>
                  <a:cxn ang="0">
                    <a:pos x="T4" y="T5"/>
                  </a:cxn>
                </a:cxnLst>
                <a:rect l="0" t="0" r="r" b="b"/>
                <a:pathLst>
                  <a:path w="5" h="2">
                    <a:moveTo>
                      <a:pt x="0" y="1"/>
                    </a:moveTo>
                    <a:cubicBezTo>
                      <a:pt x="2" y="2"/>
                      <a:pt x="5" y="1"/>
                      <a:pt x="4" y="0"/>
                    </a:cubicBezTo>
                    <a:cubicBezTo>
                      <a:pt x="2" y="0"/>
                      <a:pt x="0" y="1"/>
                      <a:pt x="0"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2" name="Freeform 555">
                <a:extLst>
                  <a:ext uri="{FF2B5EF4-FFF2-40B4-BE49-F238E27FC236}">
                    <a16:creationId xmlns:a16="http://schemas.microsoft.com/office/drawing/2014/main" id="{D30D0368-95AE-1792-EC88-FB48FDAFD050}"/>
                  </a:ext>
                </a:extLst>
              </p:cNvPr>
              <p:cNvSpPr>
                <a:spLocks/>
              </p:cNvSpPr>
              <p:nvPr/>
            </p:nvSpPr>
            <p:spPr bwMode="auto">
              <a:xfrm>
                <a:off x="7524195" y="3266024"/>
                <a:ext cx="268342" cy="121701"/>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3" name="Freeform 556">
                <a:extLst>
                  <a:ext uri="{FF2B5EF4-FFF2-40B4-BE49-F238E27FC236}">
                    <a16:creationId xmlns:a16="http://schemas.microsoft.com/office/drawing/2014/main" id="{139145A5-343F-3EF1-D03F-11C88AC1D83C}"/>
                  </a:ext>
                </a:extLst>
              </p:cNvPr>
              <p:cNvSpPr>
                <a:spLocks/>
              </p:cNvSpPr>
              <p:nvPr/>
            </p:nvSpPr>
            <p:spPr bwMode="auto">
              <a:xfrm>
                <a:off x="5112594" y="5227968"/>
                <a:ext cx="296221" cy="206523"/>
              </a:xfrm>
              <a:custGeom>
                <a:avLst/>
                <a:gdLst>
                  <a:gd name="T0" fmla="*/ 27 w 29"/>
                  <a:gd name="T1" fmla="*/ 16 h 19"/>
                  <a:gd name="T2" fmla="*/ 24 w 29"/>
                  <a:gd name="T3" fmla="*/ 12 h 19"/>
                  <a:gd name="T4" fmla="*/ 19 w 29"/>
                  <a:gd name="T5" fmla="*/ 10 h 19"/>
                  <a:gd name="T6" fmla="*/ 14 w 29"/>
                  <a:gd name="T7" fmla="*/ 3 h 19"/>
                  <a:gd name="T8" fmla="*/ 8 w 29"/>
                  <a:gd name="T9" fmla="*/ 2 h 19"/>
                  <a:gd name="T10" fmla="*/ 2 w 29"/>
                  <a:gd name="T11" fmla="*/ 0 h 19"/>
                  <a:gd name="T12" fmla="*/ 3 w 29"/>
                  <a:gd name="T13" fmla="*/ 2 h 19"/>
                  <a:gd name="T14" fmla="*/ 5 w 29"/>
                  <a:gd name="T15" fmla="*/ 3 h 19"/>
                  <a:gd name="T16" fmla="*/ 6 w 29"/>
                  <a:gd name="T17" fmla="*/ 4 h 19"/>
                  <a:gd name="T18" fmla="*/ 4 w 29"/>
                  <a:gd name="T19" fmla="*/ 2 h 19"/>
                  <a:gd name="T20" fmla="*/ 4 w 29"/>
                  <a:gd name="T21" fmla="*/ 4 h 19"/>
                  <a:gd name="T22" fmla="*/ 7 w 29"/>
                  <a:gd name="T23" fmla="*/ 6 h 19"/>
                  <a:gd name="T24" fmla="*/ 12 w 29"/>
                  <a:gd name="T25" fmla="*/ 9 h 19"/>
                  <a:gd name="T26" fmla="*/ 10 w 29"/>
                  <a:gd name="T27" fmla="*/ 10 h 19"/>
                  <a:gd name="T28" fmla="*/ 14 w 29"/>
                  <a:gd name="T29" fmla="*/ 10 h 19"/>
                  <a:gd name="T30" fmla="*/ 14 w 29"/>
                  <a:gd name="T31" fmla="*/ 12 h 19"/>
                  <a:gd name="T32" fmla="*/ 19 w 29"/>
                  <a:gd name="T33" fmla="*/ 12 h 19"/>
                  <a:gd name="T34" fmla="*/ 27 w 29"/>
                  <a:gd name="T35" fmla="*/ 16 h 19"/>
                  <a:gd name="T36" fmla="*/ 27 w 29"/>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9">
                    <a:moveTo>
                      <a:pt x="27" y="16"/>
                    </a:moveTo>
                    <a:cubicBezTo>
                      <a:pt x="26" y="15"/>
                      <a:pt x="25" y="13"/>
                      <a:pt x="24" y="12"/>
                    </a:cubicBezTo>
                    <a:cubicBezTo>
                      <a:pt x="23" y="10"/>
                      <a:pt x="21" y="10"/>
                      <a:pt x="19" y="10"/>
                    </a:cubicBezTo>
                    <a:cubicBezTo>
                      <a:pt x="17" y="8"/>
                      <a:pt x="17" y="4"/>
                      <a:pt x="14" y="3"/>
                    </a:cubicBezTo>
                    <a:cubicBezTo>
                      <a:pt x="13" y="3"/>
                      <a:pt x="10" y="3"/>
                      <a:pt x="8" y="2"/>
                    </a:cubicBezTo>
                    <a:cubicBezTo>
                      <a:pt x="7" y="1"/>
                      <a:pt x="5" y="0"/>
                      <a:pt x="2" y="0"/>
                    </a:cubicBezTo>
                    <a:cubicBezTo>
                      <a:pt x="0" y="0"/>
                      <a:pt x="1" y="2"/>
                      <a:pt x="3" y="2"/>
                    </a:cubicBezTo>
                    <a:cubicBezTo>
                      <a:pt x="4" y="2"/>
                      <a:pt x="4" y="2"/>
                      <a:pt x="5" y="3"/>
                    </a:cubicBezTo>
                    <a:cubicBezTo>
                      <a:pt x="5" y="3"/>
                      <a:pt x="6" y="4"/>
                      <a:pt x="6" y="4"/>
                    </a:cubicBezTo>
                    <a:cubicBezTo>
                      <a:pt x="5" y="4"/>
                      <a:pt x="4" y="3"/>
                      <a:pt x="4" y="2"/>
                    </a:cubicBezTo>
                    <a:cubicBezTo>
                      <a:pt x="4" y="2"/>
                      <a:pt x="4" y="4"/>
                      <a:pt x="4" y="4"/>
                    </a:cubicBezTo>
                    <a:cubicBezTo>
                      <a:pt x="4" y="6"/>
                      <a:pt x="6" y="6"/>
                      <a:pt x="7" y="6"/>
                    </a:cubicBezTo>
                    <a:cubicBezTo>
                      <a:pt x="7" y="6"/>
                      <a:pt x="12" y="9"/>
                      <a:pt x="12" y="9"/>
                    </a:cubicBezTo>
                    <a:cubicBezTo>
                      <a:pt x="12" y="9"/>
                      <a:pt x="11" y="9"/>
                      <a:pt x="10" y="10"/>
                    </a:cubicBezTo>
                    <a:cubicBezTo>
                      <a:pt x="10" y="10"/>
                      <a:pt x="14" y="10"/>
                      <a:pt x="14" y="10"/>
                    </a:cubicBezTo>
                    <a:cubicBezTo>
                      <a:pt x="16" y="11"/>
                      <a:pt x="14" y="12"/>
                      <a:pt x="14" y="12"/>
                    </a:cubicBezTo>
                    <a:cubicBezTo>
                      <a:pt x="15" y="13"/>
                      <a:pt x="18" y="12"/>
                      <a:pt x="19" y="12"/>
                    </a:cubicBezTo>
                    <a:cubicBezTo>
                      <a:pt x="14" y="13"/>
                      <a:pt x="29" y="19"/>
                      <a:pt x="27" y="16"/>
                    </a:cubicBezTo>
                    <a:cubicBezTo>
                      <a:pt x="26" y="15"/>
                      <a:pt x="28" y="18"/>
                      <a:pt x="27" y="1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4" name="Freeform 557">
                <a:extLst>
                  <a:ext uri="{FF2B5EF4-FFF2-40B4-BE49-F238E27FC236}">
                    <a16:creationId xmlns:a16="http://schemas.microsoft.com/office/drawing/2014/main" id="{A2C8F44C-20ED-65D2-E553-DC92C9192266}"/>
                  </a:ext>
                </a:extLst>
              </p:cNvPr>
              <p:cNvSpPr>
                <a:spLocks/>
              </p:cNvSpPr>
              <p:nvPr/>
            </p:nvSpPr>
            <p:spPr bwMode="auto">
              <a:xfrm>
                <a:off x="4879104" y="4988256"/>
                <a:ext cx="132428" cy="151203"/>
              </a:xfrm>
              <a:custGeom>
                <a:avLst/>
                <a:gdLst>
                  <a:gd name="T0" fmla="*/ 11 w 13"/>
                  <a:gd name="T1" fmla="*/ 14 h 14"/>
                  <a:gd name="T2" fmla="*/ 11 w 13"/>
                  <a:gd name="T3" fmla="*/ 14 h 14"/>
                  <a:gd name="T4" fmla="*/ 8 w 13"/>
                  <a:gd name="T5" fmla="*/ 11 h 14"/>
                  <a:gd name="T6" fmla="*/ 7 w 13"/>
                  <a:gd name="T7" fmla="*/ 7 h 14"/>
                  <a:gd name="T8" fmla="*/ 6 w 13"/>
                  <a:gd name="T9" fmla="*/ 5 h 14"/>
                  <a:gd name="T10" fmla="*/ 7 w 13"/>
                  <a:gd name="T11" fmla="*/ 2 h 14"/>
                  <a:gd name="T12" fmla="*/ 4 w 13"/>
                  <a:gd name="T13" fmla="*/ 4 h 14"/>
                  <a:gd name="T14" fmla="*/ 6 w 13"/>
                  <a:gd name="T15" fmla="*/ 1 h 14"/>
                  <a:gd name="T16" fmla="*/ 1 w 13"/>
                  <a:gd name="T17" fmla="*/ 0 h 14"/>
                  <a:gd name="T18" fmla="*/ 3 w 13"/>
                  <a:gd name="T19" fmla="*/ 6 h 14"/>
                  <a:gd name="T20" fmla="*/ 11 w 13"/>
                  <a:gd name="T21" fmla="*/ 14 h 14"/>
                  <a:gd name="T22" fmla="*/ 11 w 13"/>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
                    <a:moveTo>
                      <a:pt x="11" y="14"/>
                    </a:moveTo>
                    <a:cubicBezTo>
                      <a:pt x="11" y="14"/>
                      <a:pt x="11" y="14"/>
                      <a:pt x="11" y="14"/>
                    </a:cubicBezTo>
                    <a:cubicBezTo>
                      <a:pt x="11" y="13"/>
                      <a:pt x="9" y="11"/>
                      <a:pt x="8" y="11"/>
                    </a:cubicBezTo>
                    <a:cubicBezTo>
                      <a:pt x="7" y="9"/>
                      <a:pt x="8" y="8"/>
                      <a:pt x="7" y="7"/>
                    </a:cubicBezTo>
                    <a:cubicBezTo>
                      <a:pt x="6" y="6"/>
                      <a:pt x="6" y="6"/>
                      <a:pt x="6" y="5"/>
                    </a:cubicBezTo>
                    <a:cubicBezTo>
                      <a:pt x="5" y="3"/>
                      <a:pt x="6" y="3"/>
                      <a:pt x="7" y="2"/>
                    </a:cubicBezTo>
                    <a:cubicBezTo>
                      <a:pt x="9" y="0"/>
                      <a:pt x="3" y="3"/>
                      <a:pt x="4" y="4"/>
                    </a:cubicBezTo>
                    <a:cubicBezTo>
                      <a:pt x="3" y="3"/>
                      <a:pt x="6" y="1"/>
                      <a:pt x="6" y="1"/>
                    </a:cubicBezTo>
                    <a:cubicBezTo>
                      <a:pt x="5" y="0"/>
                      <a:pt x="1" y="0"/>
                      <a:pt x="1" y="0"/>
                    </a:cubicBezTo>
                    <a:cubicBezTo>
                      <a:pt x="0" y="1"/>
                      <a:pt x="2" y="5"/>
                      <a:pt x="3" y="6"/>
                    </a:cubicBezTo>
                    <a:cubicBezTo>
                      <a:pt x="5" y="8"/>
                      <a:pt x="8" y="13"/>
                      <a:pt x="11" y="14"/>
                    </a:cubicBezTo>
                    <a:cubicBezTo>
                      <a:pt x="13" y="14"/>
                      <a:pt x="8" y="13"/>
                      <a:pt x="11" y="1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5" name="Freeform 558">
                <a:extLst>
                  <a:ext uri="{FF2B5EF4-FFF2-40B4-BE49-F238E27FC236}">
                    <a16:creationId xmlns:a16="http://schemas.microsoft.com/office/drawing/2014/main" id="{DD5E5BBA-C289-87E6-5019-101F8816A628}"/>
                  </a:ext>
                </a:extLst>
              </p:cNvPr>
              <p:cNvSpPr>
                <a:spLocks/>
              </p:cNvSpPr>
              <p:nvPr/>
            </p:nvSpPr>
            <p:spPr bwMode="auto">
              <a:xfrm>
                <a:off x="4889559" y="4814926"/>
                <a:ext cx="41820" cy="44255"/>
              </a:xfrm>
              <a:custGeom>
                <a:avLst/>
                <a:gdLst>
                  <a:gd name="T0" fmla="*/ 3 w 4"/>
                  <a:gd name="T1" fmla="*/ 3 h 4"/>
                  <a:gd name="T2" fmla="*/ 2 w 4"/>
                  <a:gd name="T3" fmla="*/ 1 h 4"/>
                  <a:gd name="T4" fmla="*/ 3 w 4"/>
                  <a:gd name="T5" fmla="*/ 3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2"/>
                      <a:pt x="0" y="2"/>
                      <a:pt x="2" y="1"/>
                    </a:cubicBezTo>
                    <a:cubicBezTo>
                      <a:pt x="3" y="0"/>
                      <a:pt x="4" y="3"/>
                      <a:pt x="3" y="3"/>
                    </a:cubicBezTo>
                    <a:cubicBezTo>
                      <a:pt x="3" y="3"/>
                      <a:pt x="3" y="3"/>
                      <a:pt x="3" y="3"/>
                    </a:cubicBezTo>
                    <a:cubicBezTo>
                      <a:pt x="2" y="2"/>
                      <a:pt x="4" y="4"/>
                      <a:pt x="3"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6" name="Freeform 559">
                <a:extLst>
                  <a:ext uri="{FF2B5EF4-FFF2-40B4-BE49-F238E27FC236}">
                    <a16:creationId xmlns:a16="http://schemas.microsoft.com/office/drawing/2014/main" id="{48484562-9B0C-D012-8C10-11C1458E0BC4}"/>
                  </a:ext>
                </a:extLst>
              </p:cNvPr>
              <p:cNvSpPr>
                <a:spLocks/>
              </p:cNvSpPr>
              <p:nvPr/>
            </p:nvSpPr>
            <p:spPr bwMode="auto">
              <a:xfrm>
                <a:off x="4837282" y="4763299"/>
                <a:ext cx="62727" cy="62692"/>
              </a:xfrm>
              <a:custGeom>
                <a:avLst/>
                <a:gdLst>
                  <a:gd name="T0" fmla="*/ 5 w 6"/>
                  <a:gd name="T1" fmla="*/ 2 h 6"/>
                  <a:gd name="T2" fmla="*/ 0 w 6"/>
                  <a:gd name="T3" fmla="*/ 1 h 6"/>
                  <a:gd name="T4" fmla="*/ 1 w 6"/>
                  <a:gd name="T5" fmla="*/ 3 h 6"/>
                  <a:gd name="T6" fmla="*/ 1 w 6"/>
                  <a:gd name="T7" fmla="*/ 6 h 6"/>
                  <a:gd name="T8" fmla="*/ 5 w 6"/>
                  <a:gd name="T9" fmla="*/ 5 h 6"/>
                  <a:gd name="T10" fmla="*/ 3 w 6"/>
                  <a:gd name="T11" fmla="*/ 3 h 6"/>
                  <a:gd name="T12" fmla="*/ 5 w 6"/>
                  <a:gd name="T13" fmla="*/ 2 h 6"/>
                  <a:gd name="T14" fmla="*/ 5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2"/>
                    </a:moveTo>
                    <a:cubicBezTo>
                      <a:pt x="4" y="2"/>
                      <a:pt x="1" y="0"/>
                      <a:pt x="0" y="1"/>
                    </a:cubicBezTo>
                    <a:cubicBezTo>
                      <a:pt x="1" y="0"/>
                      <a:pt x="2" y="4"/>
                      <a:pt x="1" y="3"/>
                    </a:cubicBezTo>
                    <a:cubicBezTo>
                      <a:pt x="1" y="4"/>
                      <a:pt x="1" y="5"/>
                      <a:pt x="1" y="6"/>
                    </a:cubicBezTo>
                    <a:cubicBezTo>
                      <a:pt x="1" y="5"/>
                      <a:pt x="5" y="4"/>
                      <a:pt x="5" y="5"/>
                    </a:cubicBezTo>
                    <a:cubicBezTo>
                      <a:pt x="5" y="4"/>
                      <a:pt x="4" y="4"/>
                      <a:pt x="3" y="3"/>
                    </a:cubicBezTo>
                    <a:cubicBezTo>
                      <a:pt x="4" y="4"/>
                      <a:pt x="6" y="2"/>
                      <a:pt x="5" y="2"/>
                    </a:cubicBezTo>
                    <a:cubicBezTo>
                      <a:pt x="4" y="2"/>
                      <a:pt x="6" y="2"/>
                      <a:pt x="5"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7" name="Freeform 560">
                <a:extLst>
                  <a:ext uri="{FF2B5EF4-FFF2-40B4-BE49-F238E27FC236}">
                    <a16:creationId xmlns:a16="http://schemas.microsoft.com/office/drawing/2014/main" id="{FB1FF2E1-6DCD-35DC-1B8A-6264B2005F02}"/>
                  </a:ext>
                </a:extLst>
              </p:cNvPr>
              <p:cNvSpPr>
                <a:spLocks/>
              </p:cNvSpPr>
              <p:nvPr/>
            </p:nvSpPr>
            <p:spPr bwMode="auto">
              <a:xfrm>
                <a:off x="4809403" y="4781736"/>
                <a:ext cx="38336" cy="66379"/>
              </a:xfrm>
              <a:custGeom>
                <a:avLst/>
                <a:gdLst>
                  <a:gd name="T0" fmla="*/ 2 w 4"/>
                  <a:gd name="T1" fmla="*/ 0 h 6"/>
                  <a:gd name="T2" fmla="*/ 2 w 4"/>
                  <a:gd name="T3" fmla="*/ 2 h 6"/>
                  <a:gd name="T4" fmla="*/ 2 w 4"/>
                  <a:gd name="T5" fmla="*/ 5 h 6"/>
                  <a:gd name="T6" fmla="*/ 3 w 4"/>
                  <a:gd name="T7" fmla="*/ 3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0" y="0"/>
                      <a:pt x="2" y="1"/>
                      <a:pt x="2" y="2"/>
                    </a:cubicBezTo>
                    <a:cubicBezTo>
                      <a:pt x="2" y="3"/>
                      <a:pt x="1" y="5"/>
                      <a:pt x="2" y="5"/>
                    </a:cubicBezTo>
                    <a:cubicBezTo>
                      <a:pt x="3" y="6"/>
                      <a:pt x="3" y="3"/>
                      <a:pt x="3" y="3"/>
                    </a:cubicBezTo>
                    <a:cubicBezTo>
                      <a:pt x="3" y="2"/>
                      <a:pt x="4" y="0"/>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8" name="Freeform 561">
                <a:extLst>
                  <a:ext uri="{FF2B5EF4-FFF2-40B4-BE49-F238E27FC236}">
                    <a16:creationId xmlns:a16="http://schemas.microsoft.com/office/drawing/2014/main" id="{8563FB8D-A4E7-C0EC-E0FB-7482D6976F4E}"/>
                  </a:ext>
                </a:extLst>
              </p:cNvPr>
              <p:cNvSpPr>
                <a:spLocks/>
              </p:cNvSpPr>
              <p:nvPr/>
            </p:nvSpPr>
            <p:spPr bwMode="auto">
              <a:xfrm>
                <a:off x="4746673" y="4719040"/>
                <a:ext cx="52274" cy="118010"/>
              </a:xfrm>
              <a:custGeom>
                <a:avLst/>
                <a:gdLst>
                  <a:gd name="T0" fmla="*/ 4 w 5"/>
                  <a:gd name="T1" fmla="*/ 10 h 11"/>
                  <a:gd name="T2" fmla="*/ 2 w 5"/>
                  <a:gd name="T3" fmla="*/ 6 h 11"/>
                  <a:gd name="T4" fmla="*/ 1 w 5"/>
                  <a:gd name="T5" fmla="*/ 3 h 11"/>
                  <a:gd name="T6" fmla="*/ 5 w 5"/>
                  <a:gd name="T7" fmla="*/ 5 h 11"/>
                  <a:gd name="T8" fmla="*/ 4 w 5"/>
                  <a:gd name="T9" fmla="*/ 10 h 11"/>
                  <a:gd name="T10" fmla="*/ 4 w 5"/>
                  <a:gd name="T11" fmla="*/ 10 h 11"/>
                </a:gdLst>
                <a:ahLst/>
                <a:cxnLst>
                  <a:cxn ang="0">
                    <a:pos x="T0" y="T1"/>
                  </a:cxn>
                  <a:cxn ang="0">
                    <a:pos x="T2" y="T3"/>
                  </a:cxn>
                  <a:cxn ang="0">
                    <a:pos x="T4" y="T5"/>
                  </a:cxn>
                  <a:cxn ang="0">
                    <a:pos x="T6" y="T7"/>
                  </a:cxn>
                  <a:cxn ang="0">
                    <a:pos x="T8" y="T9"/>
                  </a:cxn>
                  <a:cxn ang="0">
                    <a:pos x="T10" y="T11"/>
                  </a:cxn>
                </a:cxnLst>
                <a:rect l="0" t="0" r="r" b="b"/>
                <a:pathLst>
                  <a:path w="5" h="11">
                    <a:moveTo>
                      <a:pt x="4" y="10"/>
                    </a:moveTo>
                    <a:cubicBezTo>
                      <a:pt x="4" y="9"/>
                      <a:pt x="2" y="6"/>
                      <a:pt x="2" y="6"/>
                    </a:cubicBezTo>
                    <a:cubicBezTo>
                      <a:pt x="4" y="4"/>
                      <a:pt x="0" y="4"/>
                      <a:pt x="1" y="3"/>
                    </a:cubicBezTo>
                    <a:cubicBezTo>
                      <a:pt x="2" y="0"/>
                      <a:pt x="5" y="5"/>
                      <a:pt x="5" y="5"/>
                    </a:cubicBezTo>
                    <a:cubicBezTo>
                      <a:pt x="5" y="6"/>
                      <a:pt x="5" y="11"/>
                      <a:pt x="4" y="10"/>
                    </a:cubicBezTo>
                    <a:cubicBezTo>
                      <a:pt x="4" y="9"/>
                      <a:pt x="5" y="11"/>
                      <a:pt x="4"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9" name="Freeform 562">
                <a:extLst>
                  <a:ext uri="{FF2B5EF4-FFF2-40B4-BE49-F238E27FC236}">
                    <a16:creationId xmlns:a16="http://schemas.microsoft.com/office/drawing/2014/main" id="{D69D1839-2D24-42A2-4D06-AFB1681851E2}"/>
                  </a:ext>
                </a:extLst>
              </p:cNvPr>
              <p:cNvSpPr>
                <a:spLocks/>
              </p:cNvSpPr>
              <p:nvPr/>
            </p:nvSpPr>
            <p:spPr bwMode="auto">
              <a:xfrm>
                <a:off x="4704853" y="4674786"/>
                <a:ext cx="73184" cy="77445"/>
              </a:xfrm>
              <a:custGeom>
                <a:avLst/>
                <a:gdLst>
                  <a:gd name="T0" fmla="*/ 4 w 7"/>
                  <a:gd name="T1" fmla="*/ 6 h 7"/>
                  <a:gd name="T2" fmla="*/ 2 w 7"/>
                  <a:gd name="T3" fmla="*/ 3 h 7"/>
                  <a:gd name="T4" fmla="*/ 0 w 7"/>
                  <a:gd name="T5" fmla="*/ 2 h 7"/>
                  <a:gd name="T6" fmla="*/ 5 w 7"/>
                  <a:gd name="T7" fmla="*/ 1 h 7"/>
                  <a:gd name="T8" fmla="*/ 4 w 7"/>
                  <a:gd name="T9" fmla="*/ 3 h 7"/>
                  <a:gd name="T10" fmla="*/ 7 w 7"/>
                  <a:gd name="T11" fmla="*/ 4 h 7"/>
                  <a:gd name="T12" fmla="*/ 5 w 7"/>
                  <a:gd name="T13" fmla="*/ 5 h 7"/>
                  <a:gd name="T14" fmla="*/ 4 w 7"/>
                  <a:gd name="T15" fmla="*/ 6 h 7"/>
                  <a:gd name="T16" fmla="*/ 4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6"/>
                    </a:moveTo>
                    <a:cubicBezTo>
                      <a:pt x="2" y="4"/>
                      <a:pt x="1" y="4"/>
                      <a:pt x="2" y="3"/>
                    </a:cubicBezTo>
                    <a:cubicBezTo>
                      <a:pt x="2" y="2"/>
                      <a:pt x="0" y="2"/>
                      <a:pt x="0" y="2"/>
                    </a:cubicBezTo>
                    <a:cubicBezTo>
                      <a:pt x="0" y="1"/>
                      <a:pt x="4" y="0"/>
                      <a:pt x="5" y="1"/>
                    </a:cubicBezTo>
                    <a:cubicBezTo>
                      <a:pt x="5" y="1"/>
                      <a:pt x="3" y="2"/>
                      <a:pt x="4" y="3"/>
                    </a:cubicBezTo>
                    <a:cubicBezTo>
                      <a:pt x="5" y="3"/>
                      <a:pt x="7" y="4"/>
                      <a:pt x="7" y="4"/>
                    </a:cubicBezTo>
                    <a:cubicBezTo>
                      <a:pt x="7" y="5"/>
                      <a:pt x="5" y="5"/>
                      <a:pt x="5" y="5"/>
                    </a:cubicBezTo>
                    <a:cubicBezTo>
                      <a:pt x="4" y="5"/>
                      <a:pt x="5" y="7"/>
                      <a:pt x="4" y="6"/>
                    </a:cubicBezTo>
                    <a:cubicBezTo>
                      <a:pt x="2" y="5"/>
                      <a:pt x="4" y="6"/>
                      <a:pt x="4"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0" name="Freeform 563">
                <a:extLst>
                  <a:ext uri="{FF2B5EF4-FFF2-40B4-BE49-F238E27FC236}">
                    <a16:creationId xmlns:a16="http://schemas.microsoft.com/office/drawing/2014/main" id="{9F5B6DC0-6FA6-D4EE-4558-FDA5C385986B}"/>
                  </a:ext>
                </a:extLst>
              </p:cNvPr>
              <p:cNvSpPr>
                <a:spLocks/>
              </p:cNvSpPr>
              <p:nvPr/>
            </p:nvSpPr>
            <p:spPr bwMode="auto">
              <a:xfrm>
                <a:off x="4778038" y="4674786"/>
                <a:ext cx="69700" cy="99573"/>
              </a:xfrm>
              <a:custGeom>
                <a:avLst/>
                <a:gdLst>
                  <a:gd name="T0" fmla="*/ 3 w 7"/>
                  <a:gd name="T1" fmla="*/ 8 h 9"/>
                  <a:gd name="T2" fmla="*/ 4 w 7"/>
                  <a:gd name="T3" fmla="*/ 6 h 9"/>
                  <a:gd name="T4" fmla="*/ 2 w 7"/>
                  <a:gd name="T5" fmla="*/ 4 h 9"/>
                  <a:gd name="T6" fmla="*/ 3 w 7"/>
                  <a:gd name="T7" fmla="*/ 1 h 9"/>
                  <a:gd name="T8" fmla="*/ 6 w 7"/>
                  <a:gd name="T9" fmla="*/ 5 h 9"/>
                  <a:gd name="T10" fmla="*/ 3 w 7"/>
                  <a:gd name="T11" fmla="*/ 8 h 9"/>
                  <a:gd name="T12" fmla="*/ 3 w 7"/>
                  <a:gd name="T13" fmla="*/ 8 h 9"/>
                  <a:gd name="T14" fmla="*/ 3 w 7"/>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8"/>
                    </a:moveTo>
                    <a:cubicBezTo>
                      <a:pt x="4" y="7"/>
                      <a:pt x="5" y="7"/>
                      <a:pt x="4" y="6"/>
                    </a:cubicBezTo>
                    <a:cubicBezTo>
                      <a:pt x="4" y="5"/>
                      <a:pt x="2" y="5"/>
                      <a:pt x="2" y="4"/>
                    </a:cubicBezTo>
                    <a:cubicBezTo>
                      <a:pt x="3" y="3"/>
                      <a:pt x="0" y="0"/>
                      <a:pt x="3" y="1"/>
                    </a:cubicBezTo>
                    <a:cubicBezTo>
                      <a:pt x="6" y="2"/>
                      <a:pt x="6" y="3"/>
                      <a:pt x="6" y="5"/>
                    </a:cubicBezTo>
                    <a:cubicBezTo>
                      <a:pt x="7" y="7"/>
                      <a:pt x="3" y="8"/>
                      <a:pt x="3" y="8"/>
                    </a:cubicBezTo>
                    <a:cubicBezTo>
                      <a:pt x="3" y="8"/>
                      <a:pt x="3" y="8"/>
                      <a:pt x="3" y="8"/>
                    </a:cubicBezTo>
                    <a:cubicBezTo>
                      <a:pt x="4" y="7"/>
                      <a:pt x="2" y="9"/>
                      <a:pt x="3" y="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1" name="Freeform 564">
                <a:extLst>
                  <a:ext uri="{FF2B5EF4-FFF2-40B4-BE49-F238E27FC236}">
                    <a16:creationId xmlns:a16="http://schemas.microsoft.com/office/drawing/2014/main" id="{3F5ABF29-DB36-DC50-E9EA-D3AF0A13D369}"/>
                  </a:ext>
                </a:extLst>
              </p:cNvPr>
              <p:cNvSpPr>
                <a:spLocks/>
              </p:cNvSpPr>
              <p:nvPr/>
            </p:nvSpPr>
            <p:spPr bwMode="auto">
              <a:xfrm>
                <a:off x="4757126" y="4696914"/>
                <a:ext cx="31364" cy="11063"/>
              </a:xfrm>
              <a:custGeom>
                <a:avLst/>
                <a:gdLst>
                  <a:gd name="T0" fmla="*/ 2 w 3"/>
                  <a:gd name="T1" fmla="*/ 1 h 1"/>
                  <a:gd name="T2" fmla="*/ 0 w 3"/>
                  <a:gd name="T3" fmla="*/ 0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1" y="1"/>
                      <a:pt x="0" y="1"/>
                      <a:pt x="0" y="0"/>
                    </a:cubicBezTo>
                    <a:cubicBezTo>
                      <a:pt x="0" y="0"/>
                      <a:pt x="2" y="0"/>
                      <a:pt x="3" y="0"/>
                    </a:cubicBezTo>
                    <a:cubicBezTo>
                      <a:pt x="3" y="0"/>
                      <a:pt x="2" y="1"/>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2" name="Freeform 565">
                <a:extLst>
                  <a:ext uri="{FF2B5EF4-FFF2-40B4-BE49-F238E27FC236}">
                    <a16:creationId xmlns:a16="http://schemas.microsoft.com/office/drawing/2014/main" id="{C804E2BD-C602-A6D2-F940-D76E0F855A6E}"/>
                  </a:ext>
                </a:extLst>
              </p:cNvPr>
              <p:cNvSpPr>
                <a:spLocks/>
              </p:cNvSpPr>
              <p:nvPr/>
            </p:nvSpPr>
            <p:spPr bwMode="auto">
              <a:xfrm>
                <a:off x="3774367" y="4707979"/>
                <a:ext cx="135912" cy="73757"/>
              </a:xfrm>
              <a:custGeom>
                <a:avLst/>
                <a:gdLst>
                  <a:gd name="T0" fmla="*/ 10 w 13"/>
                  <a:gd name="T1" fmla="*/ 1 h 7"/>
                  <a:gd name="T2" fmla="*/ 7 w 13"/>
                  <a:gd name="T3" fmla="*/ 1 h 7"/>
                  <a:gd name="T4" fmla="*/ 5 w 13"/>
                  <a:gd name="T5" fmla="*/ 1 h 7"/>
                  <a:gd name="T6" fmla="*/ 5 w 13"/>
                  <a:gd name="T7" fmla="*/ 4 h 7"/>
                  <a:gd name="T8" fmla="*/ 1 w 13"/>
                  <a:gd name="T9" fmla="*/ 3 h 7"/>
                  <a:gd name="T10" fmla="*/ 1 w 13"/>
                  <a:gd name="T11" fmla="*/ 6 h 7"/>
                  <a:gd name="T12" fmla="*/ 11 w 13"/>
                  <a:gd name="T13" fmla="*/ 4 h 7"/>
                  <a:gd name="T14" fmla="*/ 9 w 13"/>
                  <a:gd name="T15" fmla="*/ 3 h 7"/>
                  <a:gd name="T16" fmla="*/ 12 w 13"/>
                  <a:gd name="T17" fmla="*/ 3 h 7"/>
                  <a:gd name="T18" fmla="*/ 10 w 13"/>
                  <a:gd name="T19" fmla="*/ 1 h 7"/>
                  <a:gd name="T20" fmla="*/ 10 w 13"/>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
                    <a:moveTo>
                      <a:pt x="10" y="1"/>
                    </a:moveTo>
                    <a:cubicBezTo>
                      <a:pt x="9" y="1"/>
                      <a:pt x="8" y="1"/>
                      <a:pt x="7" y="1"/>
                    </a:cubicBezTo>
                    <a:cubicBezTo>
                      <a:pt x="6" y="1"/>
                      <a:pt x="6" y="1"/>
                      <a:pt x="5" y="1"/>
                    </a:cubicBezTo>
                    <a:cubicBezTo>
                      <a:pt x="3" y="2"/>
                      <a:pt x="4" y="4"/>
                      <a:pt x="5" y="4"/>
                    </a:cubicBezTo>
                    <a:cubicBezTo>
                      <a:pt x="4" y="4"/>
                      <a:pt x="2" y="1"/>
                      <a:pt x="1" y="3"/>
                    </a:cubicBezTo>
                    <a:cubicBezTo>
                      <a:pt x="0" y="4"/>
                      <a:pt x="0" y="5"/>
                      <a:pt x="1" y="6"/>
                    </a:cubicBezTo>
                    <a:cubicBezTo>
                      <a:pt x="2" y="7"/>
                      <a:pt x="10" y="5"/>
                      <a:pt x="11" y="4"/>
                    </a:cubicBezTo>
                    <a:cubicBezTo>
                      <a:pt x="11" y="4"/>
                      <a:pt x="10" y="3"/>
                      <a:pt x="9" y="3"/>
                    </a:cubicBezTo>
                    <a:cubicBezTo>
                      <a:pt x="10" y="3"/>
                      <a:pt x="12" y="3"/>
                      <a:pt x="12" y="3"/>
                    </a:cubicBezTo>
                    <a:cubicBezTo>
                      <a:pt x="13" y="2"/>
                      <a:pt x="11" y="0"/>
                      <a:pt x="10" y="1"/>
                    </a:cubicBezTo>
                    <a:cubicBezTo>
                      <a:pt x="9" y="1"/>
                      <a:pt x="11" y="0"/>
                      <a:pt x="10"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3" name="Freeform 566">
                <a:extLst>
                  <a:ext uri="{FF2B5EF4-FFF2-40B4-BE49-F238E27FC236}">
                    <a16:creationId xmlns:a16="http://schemas.microsoft.com/office/drawing/2014/main" id="{4C0CD7CA-0C63-1040-BA18-3B9B0B36FC9A}"/>
                  </a:ext>
                </a:extLst>
              </p:cNvPr>
              <p:cNvSpPr>
                <a:spLocks/>
              </p:cNvSpPr>
              <p:nvPr/>
            </p:nvSpPr>
            <p:spPr bwMode="auto">
              <a:xfrm>
                <a:off x="3826641" y="4641596"/>
                <a:ext cx="83638" cy="77445"/>
              </a:xfrm>
              <a:custGeom>
                <a:avLst/>
                <a:gdLst>
                  <a:gd name="T0" fmla="*/ 2 w 8"/>
                  <a:gd name="T1" fmla="*/ 6 h 7"/>
                  <a:gd name="T2" fmla="*/ 5 w 8"/>
                  <a:gd name="T3" fmla="*/ 4 h 7"/>
                  <a:gd name="T4" fmla="*/ 8 w 8"/>
                  <a:gd name="T5" fmla="*/ 4 h 7"/>
                  <a:gd name="T6" fmla="*/ 5 w 8"/>
                  <a:gd name="T7" fmla="*/ 2 h 7"/>
                  <a:gd name="T8" fmla="*/ 2 w 8"/>
                  <a:gd name="T9" fmla="*/ 6 h 7"/>
                  <a:gd name="T10" fmla="*/ 2 w 8"/>
                  <a:gd name="T11" fmla="*/ 6 h 7"/>
                  <a:gd name="T12" fmla="*/ 2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6"/>
                    </a:moveTo>
                    <a:cubicBezTo>
                      <a:pt x="3" y="5"/>
                      <a:pt x="4" y="5"/>
                      <a:pt x="5" y="4"/>
                    </a:cubicBezTo>
                    <a:cubicBezTo>
                      <a:pt x="6" y="4"/>
                      <a:pt x="8" y="4"/>
                      <a:pt x="8" y="4"/>
                    </a:cubicBezTo>
                    <a:cubicBezTo>
                      <a:pt x="8" y="4"/>
                      <a:pt x="7" y="0"/>
                      <a:pt x="5" y="2"/>
                    </a:cubicBezTo>
                    <a:cubicBezTo>
                      <a:pt x="5" y="2"/>
                      <a:pt x="1" y="5"/>
                      <a:pt x="2" y="6"/>
                    </a:cubicBezTo>
                    <a:cubicBezTo>
                      <a:pt x="2" y="6"/>
                      <a:pt x="2" y="6"/>
                      <a:pt x="2" y="6"/>
                    </a:cubicBezTo>
                    <a:cubicBezTo>
                      <a:pt x="4" y="5"/>
                      <a:pt x="0" y="7"/>
                      <a:pt x="2"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4" name="Freeform 567">
                <a:extLst>
                  <a:ext uri="{FF2B5EF4-FFF2-40B4-BE49-F238E27FC236}">
                    <a16:creationId xmlns:a16="http://schemas.microsoft.com/office/drawing/2014/main" id="{CC39CB13-B243-C95C-2682-A19869CA6510}"/>
                  </a:ext>
                </a:extLst>
              </p:cNvPr>
              <p:cNvSpPr>
                <a:spLocks/>
              </p:cNvSpPr>
              <p:nvPr/>
            </p:nvSpPr>
            <p:spPr bwMode="auto">
              <a:xfrm>
                <a:off x="3244651" y="4936623"/>
                <a:ext cx="101063" cy="40568"/>
              </a:xfrm>
              <a:custGeom>
                <a:avLst/>
                <a:gdLst>
                  <a:gd name="T0" fmla="*/ 9 w 10"/>
                  <a:gd name="T1" fmla="*/ 2 h 4"/>
                  <a:gd name="T2" fmla="*/ 9 w 10"/>
                  <a:gd name="T3" fmla="*/ 1 h 4"/>
                  <a:gd name="T4" fmla="*/ 6 w 10"/>
                  <a:gd name="T5" fmla="*/ 0 h 4"/>
                  <a:gd name="T6" fmla="*/ 2 w 10"/>
                  <a:gd name="T7" fmla="*/ 2 h 4"/>
                  <a:gd name="T8" fmla="*/ 3 w 10"/>
                  <a:gd name="T9" fmla="*/ 4 h 4"/>
                  <a:gd name="T10" fmla="*/ 9 w 10"/>
                  <a:gd name="T11" fmla="*/ 2 h 4"/>
                  <a:gd name="T12" fmla="*/ 9 w 1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9" y="2"/>
                    </a:moveTo>
                    <a:cubicBezTo>
                      <a:pt x="10" y="2"/>
                      <a:pt x="8" y="1"/>
                      <a:pt x="9" y="1"/>
                    </a:cubicBezTo>
                    <a:cubicBezTo>
                      <a:pt x="8" y="0"/>
                      <a:pt x="7" y="0"/>
                      <a:pt x="6" y="0"/>
                    </a:cubicBezTo>
                    <a:cubicBezTo>
                      <a:pt x="5" y="1"/>
                      <a:pt x="3" y="1"/>
                      <a:pt x="2" y="2"/>
                    </a:cubicBezTo>
                    <a:cubicBezTo>
                      <a:pt x="0" y="3"/>
                      <a:pt x="2" y="4"/>
                      <a:pt x="3" y="4"/>
                    </a:cubicBezTo>
                    <a:cubicBezTo>
                      <a:pt x="5" y="4"/>
                      <a:pt x="7" y="1"/>
                      <a:pt x="9" y="2"/>
                    </a:cubicBezTo>
                    <a:cubicBezTo>
                      <a:pt x="10" y="2"/>
                      <a:pt x="7" y="1"/>
                      <a:pt x="9"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5" name="Freeform 568">
                <a:extLst>
                  <a:ext uri="{FF2B5EF4-FFF2-40B4-BE49-F238E27FC236}">
                    <a16:creationId xmlns:a16="http://schemas.microsoft.com/office/drawing/2014/main" id="{60709318-3510-434F-0A78-D66365BD2622}"/>
                  </a:ext>
                </a:extLst>
              </p:cNvPr>
              <p:cNvSpPr>
                <a:spLocks/>
              </p:cNvSpPr>
              <p:nvPr/>
            </p:nvSpPr>
            <p:spPr bwMode="auto">
              <a:xfrm>
                <a:off x="3122677" y="4999318"/>
                <a:ext cx="59243" cy="55320"/>
              </a:xfrm>
              <a:custGeom>
                <a:avLst/>
                <a:gdLst>
                  <a:gd name="T0" fmla="*/ 6 w 6"/>
                  <a:gd name="T1" fmla="*/ 2 h 5"/>
                  <a:gd name="T2" fmla="*/ 3 w 6"/>
                  <a:gd name="T3" fmla="*/ 2 h 5"/>
                  <a:gd name="T4" fmla="*/ 3 w 6"/>
                  <a:gd name="T5" fmla="*/ 4 h 5"/>
                  <a:gd name="T6" fmla="*/ 0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0"/>
                      <a:pt x="4" y="1"/>
                      <a:pt x="3" y="2"/>
                    </a:cubicBezTo>
                    <a:cubicBezTo>
                      <a:pt x="3" y="2"/>
                      <a:pt x="3" y="3"/>
                      <a:pt x="3" y="4"/>
                    </a:cubicBezTo>
                    <a:cubicBezTo>
                      <a:pt x="2" y="4"/>
                      <a:pt x="0" y="5"/>
                      <a:pt x="0" y="5"/>
                    </a:cubicBezTo>
                    <a:cubicBezTo>
                      <a:pt x="0" y="5"/>
                      <a:pt x="6" y="5"/>
                      <a:pt x="6"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6" name="Freeform 569">
                <a:extLst>
                  <a:ext uri="{FF2B5EF4-FFF2-40B4-BE49-F238E27FC236}">
                    <a16:creationId xmlns:a16="http://schemas.microsoft.com/office/drawing/2014/main" id="{912A5FC2-6BDF-C294-59CA-D08369BA5645}"/>
                  </a:ext>
                </a:extLst>
              </p:cNvPr>
              <p:cNvSpPr>
                <a:spLocks/>
              </p:cNvSpPr>
              <p:nvPr/>
            </p:nvSpPr>
            <p:spPr bwMode="auto">
              <a:xfrm>
                <a:off x="6597191" y="3656936"/>
                <a:ext cx="212583" cy="140138"/>
              </a:xfrm>
              <a:custGeom>
                <a:avLst/>
                <a:gdLst>
                  <a:gd name="T0" fmla="*/ 19 w 21"/>
                  <a:gd name="T1" fmla="*/ 9 h 13"/>
                  <a:gd name="T2" fmla="*/ 18 w 21"/>
                  <a:gd name="T3" fmla="*/ 7 h 13"/>
                  <a:gd name="T4" fmla="*/ 14 w 21"/>
                  <a:gd name="T5" fmla="*/ 4 h 13"/>
                  <a:gd name="T6" fmla="*/ 8 w 21"/>
                  <a:gd name="T7" fmla="*/ 1 h 13"/>
                  <a:gd name="T8" fmla="*/ 5 w 21"/>
                  <a:gd name="T9" fmla="*/ 6 h 13"/>
                  <a:gd name="T10" fmla="*/ 0 w 21"/>
                  <a:gd name="T11" fmla="*/ 8 h 13"/>
                  <a:gd name="T12" fmla="*/ 7 w 21"/>
                  <a:gd name="T13" fmla="*/ 11 h 13"/>
                  <a:gd name="T14" fmla="*/ 15 w 21"/>
                  <a:gd name="T15" fmla="*/ 12 h 13"/>
                  <a:gd name="T16" fmla="*/ 20 w 21"/>
                  <a:gd name="T17" fmla="*/ 9 h 13"/>
                  <a:gd name="T18" fmla="*/ 19 w 21"/>
                  <a:gd name="T19" fmla="*/ 9 h 13"/>
                  <a:gd name="T20" fmla="*/ 19 w 21"/>
                  <a:gd name="T2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19" y="9"/>
                    </a:moveTo>
                    <a:cubicBezTo>
                      <a:pt x="15" y="10"/>
                      <a:pt x="19" y="8"/>
                      <a:pt x="18" y="7"/>
                    </a:cubicBezTo>
                    <a:cubicBezTo>
                      <a:pt x="17" y="7"/>
                      <a:pt x="15" y="4"/>
                      <a:pt x="14" y="4"/>
                    </a:cubicBezTo>
                    <a:cubicBezTo>
                      <a:pt x="12" y="4"/>
                      <a:pt x="10" y="1"/>
                      <a:pt x="8" y="1"/>
                    </a:cubicBezTo>
                    <a:cubicBezTo>
                      <a:pt x="6" y="0"/>
                      <a:pt x="6" y="5"/>
                      <a:pt x="5" y="6"/>
                    </a:cubicBezTo>
                    <a:cubicBezTo>
                      <a:pt x="4" y="6"/>
                      <a:pt x="0" y="6"/>
                      <a:pt x="0" y="8"/>
                    </a:cubicBezTo>
                    <a:cubicBezTo>
                      <a:pt x="1" y="10"/>
                      <a:pt x="6" y="11"/>
                      <a:pt x="7" y="11"/>
                    </a:cubicBezTo>
                    <a:cubicBezTo>
                      <a:pt x="9" y="12"/>
                      <a:pt x="13" y="13"/>
                      <a:pt x="15" y="12"/>
                    </a:cubicBezTo>
                    <a:cubicBezTo>
                      <a:pt x="15" y="12"/>
                      <a:pt x="20" y="10"/>
                      <a:pt x="20" y="9"/>
                    </a:cubicBezTo>
                    <a:cubicBezTo>
                      <a:pt x="20" y="9"/>
                      <a:pt x="19" y="9"/>
                      <a:pt x="19" y="9"/>
                    </a:cubicBezTo>
                    <a:cubicBezTo>
                      <a:pt x="18" y="10"/>
                      <a:pt x="21" y="9"/>
                      <a:pt x="19" y="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7" name="Freeform 570">
                <a:extLst>
                  <a:ext uri="{FF2B5EF4-FFF2-40B4-BE49-F238E27FC236}">
                    <a16:creationId xmlns:a16="http://schemas.microsoft.com/office/drawing/2014/main" id="{F0A4FAB4-7D36-B8BE-0AF6-F044D7E8374C}"/>
                  </a:ext>
                </a:extLst>
              </p:cNvPr>
              <p:cNvSpPr>
                <a:spLocks/>
              </p:cNvSpPr>
              <p:nvPr/>
            </p:nvSpPr>
            <p:spPr bwMode="auto">
              <a:xfrm>
                <a:off x="6524009" y="3723319"/>
                <a:ext cx="52274" cy="40568"/>
              </a:xfrm>
              <a:custGeom>
                <a:avLst/>
                <a:gdLst>
                  <a:gd name="T0" fmla="*/ 2 w 5"/>
                  <a:gd name="T1" fmla="*/ 4 h 4"/>
                  <a:gd name="T2" fmla="*/ 4 w 5"/>
                  <a:gd name="T3" fmla="*/ 1 h 4"/>
                  <a:gd name="T4" fmla="*/ 2 w 5"/>
                  <a:gd name="T5" fmla="*/ 4 h 4"/>
                  <a:gd name="T6" fmla="*/ 2 w 5"/>
                  <a:gd name="T7" fmla="*/ 4 h 4"/>
                </a:gdLst>
                <a:ahLst/>
                <a:cxnLst>
                  <a:cxn ang="0">
                    <a:pos x="T0" y="T1"/>
                  </a:cxn>
                  <a:cxn ang="0">
                    <a:pos x="T2" y="T3"/>
                  </a:cxn>
                  <a:cxn ang="0">
                    <a:pos x="T4" y="T5"/>
                  </a:cxn>
                  <a:cxn ang="0">
                    <a:pos x="T6" y="T7"/>
                  </a:cxn>
                </a:cxnLst>
                <a:rect l="0" t="0" r="r" b="b"/>
                <a:pathLst>
                  <a:path w="5" h="4">
                    <a:moveTo>
                      <a:pt x="2" y="4"/>
                    </a:moveTo>
                    <a:cubicBezTo>
                      <a:pt x="0" y="4"/>
                      <a:pt x="4" y="0"/>
                      <a:pt x="4" y="1"/>
                    </a:cubicBezTo>
                    <a:cubicBezTo>
                      <a:pt x="5" y="1"/>
                      <a:pt x="3" y="4"/>
                      <a:pt x="2" y="4"/>
                    </a:cubicBezTo>
                    <a:cubicBezTo>
                      <a:pt x="1" y="4"/>
                      <a:pt x="4" y="4"/>
                      <a:pt x="2"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8" name="Freeform 571">
                <a:extLst>
                  <a:ext uri="{FF2B5EF4-FFF2-40B4-BE49-F238E27FC236}">
                    <a16:creationId xmlns:a16="http://schemas.microsoft.com/office/drawing/2014/main" id="{23FF27F0-3FFE-3B61-420A-12CA4250673E}"/>
                  </a:ext>
                </a:extLst>
              </p:cNvPr>
              <p:cNvSpPr>
                <a:spLocks/>
              </p:cNvSpPr>
              <p:nvPr/>
            </p:nvSpPr>
            <p:spPr bwMode="auto">
              <a:xfrm>
                <a:off x="6461278" y="3763883"/>
                <a:ext cx="20911" cy="22128"/>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1"/>
                      <a:pt x="1" y="0"/>
                    </a:cubicBezTo>
                    <a:cubicBezTo>
                      <a:pt x="2" y="0"/>
                      <a:pt x="2" y="2"/>
                      <a:pt x="1"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9" name="Freeform 572">
                <a:extLst>
                  <a:ext uri="{FF2B5EF4-FFF2-40B4-BE49-F238E27FC236}">
                    <a16:creationId xmlns:a16="http://schemas.microsoft.com/office/drawing/2014/main" id="{37C124E8-09BE-09D4-3457-297DA90CF888}"/>
                  </a:ext>
                </a:extLst>
              </p:cNvPr>
              <p:cNvSpPr>
                <a:spLocks/>
              </p:cNvSpPr>
              <p:nvPr/>
            </p:nvSpPr>
            <p:spPr bwMode="auto">
              <a:xfrm>
                <a:off x="5583064" y="3310279"/>
                <a:ext cx="940942" cy="486798"/>
              </a:xfrm>
              <a:custGeom>
                <a:avLst/>
                <a:gdLst>
                  <a:gd name="T0" fmla="*/ 76 w 92"/>
                  <a:gd name="T1" fmla="*/ 41 h 45"/>
                  <a:gd name="T2" fmla="*/ 71 w 92"/>
                  <a:gd name="T3" fmla="*/ 39 h 45"/>
                  <a:gd name="T4" fmla="*/ 61 w 92"/>
                  <a:gd name="T5" fmla="*/ 38 h 45"/>
                  <a:gd name="T6" fmla="*/ 45 w 92"/>
                  <a:gd name="T7" fmla="*/ 43 h 45"/>
                  <a:gd name="T8" fmla="*/ 29 w 92"/>
                  <a:gd name="T9" fmla="*/ 41 h 45"/>
                  <a:gd name="T10" fmla="*/ 21 w 92"/>
                  <a:gd name="T11" fmla="*/ 38 h 45"/>
                  <a:gd name="T12" fmla="*/ 10 w 92"/>
                  <a:gd name="T13" fmla="*/ 31 h 45"/>
                  <a:gd name="T14" fmla="*/ 40 w 92"/>
                  <a:gd name="T15" fmla="*/ 29 h 45"/>
                  <a:gd name="T16" fmla="*/ 9 w 92"/>
                  <a:gd name="T17" fmla="*/ 26 h 45"/>
                  <a:gd name="T18" fmla="*/ 16 w 92"/>
                  <a:gd name="T19" fmla="*/ 19 h 45"/>
                  <a:gd name="T20" fmla="*/ 14 w 92"/>
                  <a:gd name="T21" fmla="*/ 18 h 45"/>
                  <a:gd name="T22" fmla="*/ 7 w 92"/>
                  <a:gd name="T23" fmla="*/ 17 h 45"/>
                  <a:gd name="T24" fmla="*/ 4 w 92"/>
                  <a:gd name="T25" fmla="*/ 11 h 45"/>
                  <a:gd name="T26" fmla="*/ 8 w 92"/>
                  <a:gd name="T27" fmla="*/ 7 h 45"/>
                  <a:gd name="T28" fmla="*/ 24 w 92"/>
                  <a:gd name="T29" fmla="*/ 1 h 45"/>
                  <a:gd name="T30" fmla="*/ 29 w 92"/>
                  <a:gd name="T31" fmla="*/ 7 h 45"/>
                  <a:gd name="T32" fmla="*/ 39 w 92"/>
                  <a:gd name="T33" fmla="*/ 6 h 45"/>
                  <a:gd name="T34" fmla="*/ 43 w 92"/>
                  <a:gd name="T35" fmla="*/ 8 h 45"/>
                  <a:gd name="T36" fmla="*/ 47 w 92"/>
                  <a:gd name="T37" fmla="*/ 9 h 45"/>
                  <a:gd name="T38" fmla="*/ 43 w 92"/>
                  <a:gd name="T39" fmla="*/ 4 h 45"/>
                  <a:gd name="T40" fmla="*/ 54 w 92"/>
                  <a:gd name="T41" fmla="*/ 10 h 45"/>
                  <a:gd name="T42" fmla="*/ 60 w 92"/>
                  <a:gd name="T43" fmla="*/ 14 h 45"/>
                  <a:gd name="T44" fmla="*/ 59 w 92"/>
                  <a:gd name="T45" fmla="*/ 1 h 45"/>
                  <a:gd name="T46" fmla="*/ 69 w 92"/>
                  <a:gd name="T47" fmla="*/ 6 h 45"/>
                  <a:gd name="T48" fmla="*/ 74 w 92"/>
                  <a:gd name="T49" fmla="*/ 19 h 45"/>
                  <a:gd name="T50" fmla="*/ 82 w 92"/>
                  <a:gd name="T51" fmla="*/ 26 h 45"/>
                  <a:gd name="T52" fmla="*/ 92 w 92"/>
                  <a:gd name="T53" fmla="*/ 33 h 45"/>
                  <a:gd name="T54" fmla="*/ 83 w 92"/>
                  <a:gd name="T55" fmla="*/ 35 h 45"/>
                  <a:gd name="T56" fmla="*/ 81 w 92"/>
                  <a:gd name="T57" fmla="*/ 36 h 45"/>
                  <a:gd name="T58" fmla="*/ 85 w 92"/>
                  <a:gd name="T59" fmla="*/ 36 h 45"/>
                  <a:gd name="T60" fmla="*/ 89 w 92"/>
                  <a:gd name="T61" fmla="*/ 39 h 45"/>
                  <a:gd name="T62" fmla="*/ 83 w 92"/>
                  <a:gd name="T6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5">
                    <a:moveTo>
                      <a:pt x="83" y="41"/>
                    </a:moveTo>
                    <a:cubicBezTo>
                      <a:pt x="81" y="41"/>
                      <a:pt x="79" y="41"/>
                      <a:pt x="76" y="41"/>
                    </a:cubicBezTo>
                    <a:cubicBezTo>
                      <a:pt x="75" y="41"/>
                      <a:pt x="74" y="41"/>
                      <a:pt x="73" y="41"/>
                    </a:cubicBezTo>
                    <a:cubicBezTo>
                      <a:pt x="72" y="41"/>
                      <a:pt x="72" y="40"/>
                      <a:pt x="71" y="39"/>
                    </a:cubicBezTo>
                    <a:cubicBezTo>
                      <a:pt x="70" y="39"/>
                      <a:pt x="66" y="40"/>
                      <a:pt x="65" y="38"/>
                    </a:cubicBezTo>
                    <a:cubicBezTo>
                      <a:pt x="65" y="35"/>
                      <a:pt x="63" y="37"/>
                      <a:pt x="61" y="38"/>
                    </a:cubicBezTo>
                    <a:cubicBezTo>
                      <a:pt x="58" y="40"/>
                      <a:pt x="56" y="39"/>
                      <a:pt x="54" y="40"/>
                    </a:cubicBezTo>
                    <a:cubicBezTo>
                      <a:pt x="51" y="41"/>
                      <a:pt x="48" y="42"/>
                      <a:pt x="45" y="43"/>
                    </a:cubicBezTo>
                    <a:cubicBezTo>
                      <a:pt x="41" y="43"/>
                      <a:pt x="35" y="45"/>
                      <a:pt x="31" y="43"/>
                    </a:cubicBezTo>
                    <a:cubicBezTo>
                      <a:pt x="31" y="43"/>
                      <a:pt x="29" y="42"/>
                      <a:pt x="29" y="41"/>
                    </a:cubicBezTo>
                    <a:cubicBezTo>
                      <a:pt x="29" y="40"/>
                      <a:pt x="29" y="38"/>
                      <a:pt x="27" y="38"/>
                    </a:cubicBezTo>
                    <a:cubicBezTo>
                      <a:pt x="25" y="38"/>
                      <a:pt x="23" y="38"/>
                      <a:pt x="21" y="38"/>
                    </a:cubicBezTo>
                    <a:cubicBezTo>
                      <a:pt x="19" y="38"/>
                      <a:pt x="17" y="38"/>
                      <a:pt x="15" y="36"/>
                    </a:cubicBezTo>
                    <a:cubicBezTo>
                      <a:pt x="14" y="36"/>
                      <a:pt x="9" y="32"/>
                      <a:pt x="10" y="31"/>
                    </a:cubicBezTo>
                    <a:cubicBezTo>
                      <a:pt x="16" y="28"/>
                      <a:pt x="23" y="29"/>
                      <a:pt x="28" y="29"/>
                    </a:cubicBezTo>
                    <a:cubicBezTo>
                      <a:pt x="29" y="29"/>
                      <a:pt x="40" y="29"/>
                      <a:pt x="40" y="29"/>
                    </a:cubicBezTo>
                    <a:cubicBezTo>
                      <a:pt x="40" y="27"/>
                      <a:pt x="26" y="25"/>
                      <a:pt x="25" y="25"/>
                    </a:cubicBezTo>
                    <a:cubicBezTo>
                      <a:pt x="20" y="25"/>
                      <a:pt x="14" y="28"/>
                      <a:pt x="9" y="26"/>
                    </a:cubicBezTo>
                    <a:cubicBezTo>
                      <a:pt x="7" y="25"/>
                      <a:pt x="3" y="23"/>
                      <a:pt x="7" y="21"/>
                    </a:cubicBezTo>
                    <a:cubicBezTo>
                      <a:pt x="10" y="20"/>
                      <a:pt x="13" y="19"/>
                      <a:pt x="16" y="19"/>
                    </a:cubicBezTo>
                    <a:cubicBezTo>
                      <a:pt x="18" y="18"/>
                      <a:pt x="20" y="18"/>
                      <a:pt x="21" y="18"/>
                    </a:cubicBezTo>
                    <a:cubicBezTo>
                      <a:pt x="19" y="19"/>
                      <a:pt x="16" y="18"/>
                      <a:pt x="14" y="18"/>
                    </a:cubicBezTo>
                    <a:cubicBezTo>
                      <a:pt x="13" y="18"/>
                      <a:pt x="7" y="19"/>
                      <a:pt x="6" y="18"/>
                    </a:cubicBezTo>
                    <a:cubicBezTo>
                      <a:pt x="6" y="18"/>
                      <a:pt x="7" y="17"/>
                      <a:pt x="7" y="17"/>
                    </a:cubicBezTo>
                    <a:cubicBezTo>
                      <a:pt x="7" y="16"/>
                      <a:pt x="0" y="17"/>
                      <a:pt x="1" y="15"/>
                    </a:cubicBezTo>
                    <a:cubicBezTo>
                      <a:pt x="2" y="14"/>
                      <a:pt x="3" y="12"/>
                      <a:pt x="4" y="11"/>
                    </a:cubicBezTo>
                    <a:cubicBezTo>
                      <a:pt x="8" y="10"/>
                      <a:pt x="4" y="10"/>
                      <a:pt x="4" y="9"/>
                    </a:cubicBezTo>
                    <a:cubicBezTo>
                      <a:pt x="4" y="9"/>
                      <a:pt x="7" y="7"/>
                      <a:pt x="8" y="7"/>
                    </a:cubicBezTo>
                    <a:cubicBezTo>
                      <a:pt x="10" y="6"/>
                      <a:pt x="11" y="5"/>
                      <a:pt x="13" y="4"/>
                    </a:cubicBezTo>
                    <a:cubicBezTo>
                      <a:pt x="17" y="2"/>
                      <a:pt x="20" y="1"/>
                      <a:pt x="24" y="1"/>
                    </a:cubicBezTo>
                    <a:cubicBezTo>
                      <a:pt x="29" y="1"/>
                      <a:pt x="24" y="7"/>
                      <a:pt x="24" y="7"/>
                    </a:cubicBezTo>
                    <a:cubicBezTo>
                      <a:pt x="26" y="8"/>
                      <a:pt x="28" y="8"/>
                      <a:pt x="29" y="7"/>
                    </a:cubicBezTo>
                    <a:cubicBezTo>
                      <a:pt x="30" y="7"/>
                      <a:pt x="30" y="4"/>
                      <a:pt x="31" y="4"/>
                    </a:cubicBezTo>
                    <a:cubicBezTo>
                      <a:pt x="33" y="4"/>
                      <a:pt x="37" y="4"/>
                      <a:pt x="39" y="6"/>
                    </a:cubicBezTo>
                    <a:cubicBezTo>
                      <a:pt x="42" y="8"/>
                      <a:pt x="35" y="11"/>
                      <a:pt x="40" y="10"/>
                    </a:cubicBezTo>
                    <a:cubicBezTo>
                      <a:pt x="41" y="10"/>
                      <a:pt x="42" y="9"/>
                      <a:pt x="43" y="8"/>
                    </a:cubicBezTo>
                    <a:cubicBezTo>
                      <a:pt x="44" y="8"/>
                      <a:pt x="44" y="8"/>
                      <a:pt x="45" y="8"/>
                    </a:cubicBezTo>
                    <a:cubicBezTo>
                      <a:pt x="46" y="8"/>
                      <a:pt x="46" y="8"/>
                      <a:pt x="47" y="9"/>
                    </a:cubicBezTo>
                    <a:cubicBezTo>
                      <a:pt x="48" y="9"/>
                      <a:pt x="48" y="7"/>
                      <a:pt x="48" y="6"/>
                    </a:cubicBezTo>
                    <a:cubicBezTo>
                      <a:pt x="47" y="6"/>
                      <a:pt x="44" y="4"/>
                      <a:pt x="43" y="4"/>
                    </a:cubicBezTo>
                    <a:cubicBezTo>
                      <a:pt x="45" y="3"/>
                      <a:pt x="49" y="5"/>
                      <a:pt x="50" y="6"/>
                    </a:cubicBezTo>
                    <a:cubicBezTo>
                      <a:pt x="53" y="7"/>
                      <a:pt x="53" y="8"/>
                      <a:pt x="54" y="10"/>
                    </a:cubicBezTo>
                    <a:cubicBezTo>
                      <a:pt x="54" y="11"/>
                      <a:pt x="54" y="16"/>
                      <a:pt x="56" y="16"/>
                    </a:cubicBezTo>
                    <a:cubicBezTo>
                      <a:pt x="57" y="16"/>
                      <a:pt x="61" y="16"/>
                      <a:pt x="60" y="14"/>
                    </a:cubicBezTo>
                    <a:cubicBezTo>
                      <a:pt x="59" y="10"/>
                      <a:pt x="57" y="7"/>
                      <a:pt x="56" y="3"/>
                    </a:cubicBezTo>
                    <a:cubicBezTo>
                      <a:pt x="55" y="0"/>
                      <a:pt x="58" y="1"/>
                      <a:pt x="59" y="1"/>
                    </a:cubicBezTo>
                    <a:cubicBezTo>
                      <a:pt x="62" y="2"/>
                      <a:pt x="62" y="0"/>
                      <a:pt x="64" y="1"/>
                    </a:cubicBezTo>
                    <a:cubicBezTo>
                      <a:pt x="66" y="3"/>
                      <a:pt x="69" y="4"/>
                      <a:pt x="69" y="6"/>
                    </a:cubicBezTo>
                    <a:cubicBezTo>
                      <a:pt x="70" y="9"/>
                      <a:pt x="71" y="11"/>
                      <a:pt x="73" y="13"/>
                    </a:cubicBezTo>
                    <a:cubicBezTo>
                      <a:pt x="74" y="16"/>
                      <a:pt x="75" y="17"/>
                      <a:pt x="74" y="19"/>
                    </a:cubicBezTo>
                    <a:cubicBezTo>
                      <a:pt x="73" y="22"/>
                      <a:pt x="76" y="25"/>
                      <a:pt x="78" y="26"/>
                    </a:cubicBezTo>
                    <a:cubicBezTo>
                      <a:pt x="79" y="26"/>
                      <a:pt x="81" y="26"/>
                      <a:pt x="82" y="26"/>
                    </a:cubicBezTo>
                    <a:cubicBezTo>
                      <a:pt x="83" y="27"/>
                      <a:pt x="84" y="28"/>
                      <a:pt x="85" y="28"/>
                    </a:cubicBezTo>
                    <a:cubicBezTo>
                      <a:pt x="88" y="29"/>
                      <a:pt x="92" y="29"/>
                      <a:pt x="92" y="33"/>
                    </a:cubicBezTo>
                    <a:cubicBezTo>
                      <a:pt x="92" y="35"/>
                      <a:pt x="83" y="32"/>
                      <a:pt x="83" y="32"/>
                    </a:cubicBezTo>
                    <a:cubicBezTo>
                      <a:pt x="83" y="33"/>
                      <a:pt x="83" y="34"/>
                      <a:pt x="83" y="35"/>
                    </a:cubicBezTo>
                    <a:cubicBezTo>
                      <a:pt x="83" y="35"/>
                      <a:pt x="80" y="35"/>
                      <a:pt x="80" y="35"/>
                    </a:cubicBezTo>
                    <a:cubicBezTo>
                      <a:pt x="81" y="35"/>
                      <a:pt x="81" y="36"/>
                      <a:pt x="81" y="36"/>
                    </a:cubicBezTo>
                    <a:cubicBezTo>
                      <a:pt x="81" y="37"/>
                      <a:pt x="81" y="38"/>
                      <a:pt x="81" y="38"/>
                    </a:cubicBezTo>
                    <a:cubicBezTo>
                      <a:pt x="81" y="38"/>
                      <a:pt x="85" y="36"/>
                      <a:pt x="85" y="36"/>
                    </a:cubicBezTo>
                    <a:cubicBezTo>
                      <a:pt x="87" y="36"/>
                      <a:pt x="86" y="37"/>
                      <a:pt x="86" y="38"/>
                    </a:cubicBezTo>
                    <a:cubicBezTo>
                      <a:pt x="86" y="38"/>
                      <a:pt x="88" y="38"/>
                      <a:pt x="89" y="39"/>
                    </a:cubicBezTo>
                    <a:cubicBezTo>
                      <a:pt x="89" y="39"/>
                      <a:pt x="83" y="41"/>
                      <a:pt x="83" y="41"/>
                    </a:cubicBezTo>
                    <a:cubicBezTo>
                      <a:pt x="81" y="41"/>
                      <a:pt x="86" y="41"/>
                      <a:pt x="83" y="4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0" name="Freeform 573">
                <a:extLst>
                  <a:ext uri="{FF2B5EF4-FFF2-40B4-BE49-F238E27FC236}">
                    <a16:creationId xmlns:a16="http://schemas.microsoft.com/office/drawing/2014/main" id="{67C43143-3275-D911-24C9-2EEDA88EBF29}"/>
                  </a:ext>
                </a:extLst>
              </p:cNvPr>
              <p:cNvSpPr>
                <a:spLocks/>
              </p:cNvSpPr>
              <p:nvPr/>
            </p:nvSpPr>
            <p:spPr bwMode="auto">
              <a:xfrm>
                <a:off x="6206877" y="3266024"/>
                <a:ext cx="142883" cy="99573"/>
              </a:xfrm>
              <a:custGeom>
                <a:avLst/>
                <a:gdLst>
                  <a:gd name="T0" fmla="*/ 9 w 14"/>
                  <a:gd name="T1" fmla="*/ 8 h 9"/>
                  <a:gd name="T2" fmla="*/ 5 w 14"/>
                  <a:gd name="T3" fmla="*/ 5 h 9"/>
                  <a:gd name="T4" fmla="*/ 0 w 14"/>
                  <a:gd name="T5" fmla="*/ 3 h 9"/>
                  <a:gd name="T6" fmla="*/ 4 w 14"/>
                  <a:gd name="T7" fmla="*/ 0 h 9"/>
                  <a:gd name="T8" fmla="*/ 10 w 14"/>
                  <a:gd name="T9" fmla="*/ 1 h 9"/>
                  <a:gd name="T10" fmla="*/ 12 w 14"/>
                  <a:gd name="T11" fmla="*/ 4 h 9"/>
                  <a:gd name="T12" fmla="*/ 9 w 14"/>
                  <a:gd name="T13" fmla="*/ 8 h 9"/>
                  <a:gd name="T14" fmla="*/ 9 w 14"/>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8"/>
                    </a:moveTo>
                    <a:cubicBezTo>
                      <a:pt x="7" y="8"/>
                      <a:pt x="6" y="5"/>
                      <a:pt x="5" y="5"/>
                    </a:cubicBezTo>
                    <a:cubicBezTo>
                      <a:pt x="4" y="4"/>
                      <a:pt x="0" y="3"/>
                      <a:pt x="0" y="3"/>
                    </a:cubicBezTo>
                    <a:cubicBezTo>
                      <a:pt x="1" y="2"/>
                      <a:pt x="3" y="1"/>
                      <a:pt x="4" y="0"/>
                    </a:cubicBezTo>
                    <a:cubicBezTo>
                      <a:pt x="6" y="0"/>
                      <a:pt x="8" y="0"/>
                      <a:pt x="10" y="1"/>
                    </a:cubicBezTo>
                    <a:cubicBezTo>
                      <a:pt x="12" y="2"/>
                      <a:pt x="14" y="2"/>
                      <a:pt x="12" y="4"/>
                    </a:cubicBezTo>
                    <a:cubicBezTo>
                      <a:pt x="11" y="5"/>
                      <a:pt x="10" y="9"/>
                      <a:pt x="9" y="8"/>
                    </a:cubicBezTo>
                    <a:cubicBezTo>
                      <a:pt x="8" y="8"/>
                      <a:pt x="9" y="8"/>
                      <a:pt x="9" y="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1" name="Freeform 574">
                <a:extLst>
                  <a:ext uri="{FF2B5EF4-FFF2-40B4-BE49-F238E27FC236}">
                    <a16:creationId xmlns:a16="http://schemas.microsoft.com/office/drawing/2014/main" id="{138FF754-5DD2-EE8E-AD25-793DE8D1E079}"/>
                  </a:ext>
                </a:extLst>
              </p:cNvPr>
              <p:cNvSpPr>
                <a:spLocks/>
              </p:cNvSpPr>
              <p:nvPr/>
            </p:nvSpPr>
            <p:spPr bwMode="auto">
              <a:xfrm>
                <a:off x="6433399" y="3221769"/>
                <a:ext cx="324101" cy="317157"/>
              </a:xfrm>
              <a:custGeom>
                <a:avLst/>
                <a:gdLst>
                  <a:gd name="T0" fmla="*/ 18 w 32"/>
                  <a:gd name="T1" fmla="*/ 27 h 29"/>
                  <a:gd name="T2" fmla="*/ 10 w 32"/>
                  <a:gd name="T3" fmla="*/ 19 h 29"/>
                  <a:gd name="T4" fmla="*/ 1 w 32"/>
                  <a:gd name="T5" fmla="*/ 15 h 29"/>
                  <a:gd name="T6" fmla="*/ 0 w 32"/>
                  <a:gd name="T7" fmla="*/ 13 h 29"/>
                  <a:gd name="T8" fmla="*/ 4 w 32"/>
                  <a:gd name="T9" fmla="*/ 12 h 29"/>
                  <a:gd name="T10" fmla="*/ 11 w 32"/>
                  <a:gd name="T11" fmla="*/ 14 h 29"/>
                  <a:gd name="T12" fmla="*/ 11 w 32"/>
                  <a:gd name="T13" fmla="*/ 12 h 29"/>
                  <a:gd name="T14" fmla="*/ 13 w 32"/>
                  <a:gd name="T15" fmla="*/ 11 h 29"/>
                  <a:gd name="T16" fmla="*/ 7 w 32"/>
                  <a:gd name="T17" fmla="*/ 8 h 29"/>
                  <a:gd name="T18" fmla="*/ 7 w 32"/>
                  <a:gd name="T19" fmla="*/ 6 h 29"/>
                  <a:gd name="T20" fmla="*/ 10 w 32"/>
                  <a:gd name="T21" fmla="*/ 7 h 29"/>
                  <a:gd name="T22" fmla="*/ 11 w 32"/>
                  <a:gd name="T23" fmla="*/ 5 h 29"/>
                  <a:gd name="T24" fmla="*/ 8 w 32"/>
                  <a:gd name="T25" fmla="*/ 4 h 29"/>
                  <a:gd name="T26" fmla="*/ 10 w 32"/>
                  <a:gd name="T27" fmla="*/ 3 h 29"/>
                  <a:gd name="T28" fmla="*/ 14 w 32"/>
                  <a:gd name="T29" fmla="*/ 4 h 29"/>
                  <a:gd name="T30" fmla="*/ 13 w 32"/>
                  <a:gd name="T31" fmla="*/ 3 h 29"/>
                  <a:gd name="T32" fmla="*/ 19 w 32"/>
                  <a:gd name="T33" fmla="*/ 5 h 29"/>
                  <a:gd name="T34" fmla="*/ 18 w 32"/>
                  <a:gd name="T35" fmla="*/ 3 h 29"/>
                  <a:gd name="T36" fmla="*/ 19 w 32"/>
                  <a:gd name="T37" fmla="*/ 3 h 29"/>
                  <a:gd name="T38" fmla="*/ 17 w 32"/>
                  <a:gd name="T39" fmla="*/ 2 h 29"/>
                  <a:gd name="T40" fmla="*/ 25 w 32"/>
                  <a:gd name="T41" fmla="*/ 1 h 29"/>
                  <a:gd name="T42" fmla="*/ 23 w 32"/>
                  <a:gd name="T43" fmla="*/ 3 h 29"/>
                  <a:gd name="T44" fmla="*/ 28 w 32"/>
                  <a:gd name="T45" fmla="*/ 4 h 29"/>
                  <a:gd name="T46" fmla="*/ 27 w 32"/>
                  <a:gd name="T47" fmla="*/ 7 h 29"/>
                  <a:gd name="T48" fmla="*/ 26 w 32"/>
                  <a:gd name="T49" fmla="*/ 8 h 29"/>
                  <a:gd name="T50" fmla="*/ 23 w 32"/>
                  <a:gd name="T51" fmla="*/ 10 h 29"/>
                  <a:gd name="T52" fmla="*/ 21 w 32"/>
                  <a:gd name="T53" fmla="*/ 13 h 29"/>
                  <a:gd name="T54" fmla="*/ 24 w 32"/>
                  <a:gd name="T55" fmla="*/ 11 h 29"/>
                  <a:gd name="T56" fmla="*/ 26 w 32"/>
                  <a:gd name="T57" fmla="*/ 13 h 29"/>
                  <a:gd name="T58" fmla="*/ 29 w 32"/>
                  <a:gd name="T59" fmla="*/ 13 h 29"/>
                  <a:gd name="T60" fmla="*/ 28 w 32"/>
                  <a:gd name="T61" fmla="*/ 10 h 29"/>
                  <a:gd name="T62" fmla="*/ 30 w 32"/>
                  <a:gd name="T63" fmla="*/ 11 h 29"/>
                  <a:gd name="T64" fmla="*/ 30 w 32"/>
                  <a:gd name="T65" fmla="*/ 14 h 29"/>
                  <a:gd name="T66" fmla="*/ 31 w 32"/>
                  <a:gd name="T67" fmla="*/ 17 h 29"/>
                  <a:gd name="T68" fmla="*/ 28 w 32"/>
                  <a:gd name="T69" fmla="*/ 23 h 29"/>
                  <a:gd name="T70" fmla="*/ 22 w 32"/>
                  <a:gd name="T71" fmla="*/ 23 h 29"/>
                  <a:gd name="T72" fmla="*/ 21 w 32"/>
                  <a:gd name="T73" fmla="*/ 23 h 29"/>
                  <a:gd name="T74" fmla="*/ 23 w 32"/>
                  <a:gd name="T75" fmla="*/ 26 h 29"/>
                  <a:gd name="T76" fmla="*/ 18 w 32"/>
                  <a:gd name="T77" fmla="*/ 27 h 29"/>
                  <a:gd name="T78" fmla="*/ 18 w 32"/>
                  <a:gd name="T7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29">
                    <a:moveTo>
                      <a:pt x="18" y="27"/>
                    </a:moveTo>
                    <a:cubicBezTo>
                      <a:pt x="15" y="25"/>
                      <a:pt x="13" y="21"/>
                      <a:pt x="10" y="19"/>
                    </a:cubicBezTo>
                    <a:cubicBezTo>
                      <a:pt x="7" y="18"/>
                      <a:pt x="4" y="16"/>
                      <a:pt x="1" y="15"/>
                    </a:cubicBezTo>
                    <a:cubicBezTo>
                      <a:pt x="0" y="14"/>
                      <a:pt x="0" y="14"/>
                      <a:pt x="0" y="13"/>
                    </a:cubicBezTo>
                    <a:cubicBezTo>
                      <a:pt x="0" y="10"/>
                      <a:pt x="2" y="11"/>
                      <a:pt x="4" y="12"/>
                    </a:cubicBezTo>
                    <a:cubicBezTo>
                      <a:pt x="6" y="13"/>
                      <a:pt x="8" y="15"/>
                      <a:pt x="11" y="14"/>
                    </a:cubicBezTo>
                    <a:cubicBezTo>
                      <a:pt x="12" y="14"/>
                      <a:pt x="11" y="12"/>
                      <a:pt x="11" y="12"/>
                    </a:cubicBezTo>
                    <a:cubicBezTo>
                      <a:pt x="11" y="11"/>
                      <a:pt x="13" y="12"/>
                      <a:pt x="13" y="11"/>
                    </a:cubicBezTo>
                    <a:cubicBezTo>
                      <a:pt x="14" y="10"/>
                      <a:pt x="7" y="8"/>
                      <a:pt x="7" y="8"/>
                    </a:cubicBezTo>
                    <a:cubicBezTo>
                      <a:pt x="5" y="7"/>
                      <a:pt x="6" y="6"/>
                      <a:pt x="7" y="6"/>
                    </a:cubicBezTo>
                    <a:cubicBezTo>
                      <a:pt x="9" y="5"/>
                      <a:pt x="9" y="6"/>
                      <a:pt x="10" y="7"/>
                    </a:cubicBezTo>
                    <a:cubicBezTo>
                      <a:pt x="10" y="7"/>
                      <a:pt x="11" y="5"/>
                      <a:pt x="11" y="5"/>
                    </a:cubicBezTo>
                    <a:cubicBezTo>
                      <a:pt x="12" y="5"/>
                      <a:pt x="8" y="4"/>
                      <a:pt x="8" y="4"/>
                    </a:cubicBezTo>
                    <a:cubicBezTo>
                      <a:pt x="8" y="4"/>
                      <a:pt x="10" y="3"/>
                      <a:pt x="10" y="3"/>
                    </a:cubicBezTo>
                    <a:cubicBezTo>
                      <a:pt x="11" y="3"/>
                      <a:pt x="13" y="4"/>
                      <a:pt x="14" y="4"/>
                    </a:cubicBezTo>
                    <a:cubicBezTo>
                      <a:pt x="14" y="4"/>
                      <a:pt x="13" y="3"/>
                      <a:pt x="13" y="3"/>
                    </a:cubicBezTo>
                    <a:cubicBezTo>
                      <a:pt x="14" y="2"/>
                      <a:pt x="18" y="5"/>
                      <a:pt x="19" y="5"/>
                    </a:cubicBezTo>
                    <a:cubicBezTo>
                      <a:pt x="20" y="4"/>
                      <a:pt x="18" y="4"/>
                      <a:pt x="18" y="3"/>
                    </a:cubicBezTo>
                    <a:cubicBezTo>
                      <a:pt x="18" y="3"/>
                      <a:pt x="19" y="3"/>
                      <a:pt x="19" y="3"/>
                    </a:cubicBezTo>
                    <a:cubicBezTo>
                      <a:pt x="19" y="3"/>
                      <a:pt x="17" y="3"/>
                      <a:pt x="17" y="2"/>
                    </a:cubicBezTo>
                    <a:cubicBezTo>
                      <a:pt x="17" y="2"/>
                      <a:pt x="24" y="0"/>
                      <a:pt x="25" y="1"/>
                    </a:cubicBezTo>
                    <a:cubicBezTo>
                      <a:pt x="26" y="1"/>
                      <a:pt x="23" y="2"/>
                      <a:pt x="23" y="3"/>
                    </a:cubicBezTo>
                    <a:cubicBezTo>
                      <a:pt x="24" y="4"/>
                      <a:pt x="27" y="3"/>
                      <a:pt x="28" y="4"/>
                    </a:cubicBezTo>
                    <a:cubicBezTo>
                      <a:pt x="28" y="5"/>
                      <a:pt x="24" y="7"/>
                      <a:pt x="27" y="7"/>
                    </a:cubicBezTo>
                    <a:cubicBezTo>
                      <a:pt x="28" y="7"/>
                      <a:pt x="27" y="8"/>
                      <a:pt x="26" y="8"/>
                    </a:cubicBezTo>
                    <a:cubicBezTo>
                      <a:pt x="25" y="8"/>
                      <a:pt x="24" y="8"/>
                      <a:pt x="23" y="10"/>
                    </a:cubicBezTo>
                    <a:cubicBezTo>
                      <a:pt x="23" y="10"/>
                      <a:pt x="21" y="13"/>
                      <a:pt x="21" y="13"/>
                    </a:cubicBezTo>
                    <a:cubicBezTo>
                      <a:pt x="22" y="13"/>
                      <a:pt x="23" y="11"/>
                      <a:pt x="24" y="11"/>
                    </a:cubicBezTo>
                    <a:cubicBezTo>
                      <a:pt x="25" y="11"/>
                      <a:pt x="25" y="12"/>
                      <a:pt x="26" y="13"/>
                    </a:cubicBezTo>
                    <a:cubicBezTo>
                      <a:pt x="27" y="13"/>
                      <a:pt x="30" y="17"/>
                      <a:pt x="29" y="13"/>
                    </a:cubicBezTo>
                    <a:cubicBezTo>
                      <a:pt x="29" y="12"/>
                      <a:pt x="27" y="11"/>
                      <a:pt x="28" y="10"/>
                    </a:cubicBezTo>
                    <a:cubicBezTo>
                      <a:pt x="29" y="10"/>
                      <a:pt x="30" y="10"/>
                      <a:pt x="30" y="11"/>
                    </a:cubicBezTo>
                    <a:cubicBezTo>
                      <a:pt x="30" y="12"/>
                      <a:pt x="29" y="13"/>
                      <a:pt x="30" y="14"/>
                    </a:cubicBezTo>
                    <a:cubicBezTo>
                      <a:pt x="31" y="15"/>
                      <a:pt x="32" y="16"/>
                      <a:pt x="31" y="17"/>
                    </a:cubicBezTo>
                    <a:cubicBezTo>
                      <a:pt x="29" y="19"/>
                      <a:pt x="32" y="22"/>
                      <a:pt x="28" y="23"/>
                    </a:cubicBezTo>
                    <a:cubicBezTo>
                      <a:pt x="28" y="23"/>
                      <a:pt x="21" y="25"/>
                      <a:pt x="22" y="23"/>
                    </a:cubicBezTo>
                    <a:cubicBezTo>
                      <a:pt x="22" y="22"/>
                      <a:pt x="21" y="22"/>
                      <a:pt x="21" y="23"/>
                    </a:cubicBezTo>
                    <a:cubicBezTo>
                      <a:pt x="22" y="24"/>
                      <a:pt x="22" y="25"/>
                      <a:pt x="23" y="26"/>
                    </a:cubicBezTo>
                    <a:cubicBezTo>
                      <a:pt x="23" y="28"/>
                      <a:pt x="19" y="27"/>
                      <a:pt x="18" y="27"/>
                    </a:cubicBezTo>
                    <a:cubicBezTo>
                      <a:pt x="17" y="26"/>
                      <a:pt x="22" y="29"/>
                      <a:pt x="18" y="2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2" name="Freeform 575">
                <a:extLst>
                  <a:ext uri="{FF2B5EF4-FFF2-40B4-BE49-F238E27FC236}">
                    <a16:creationId xmlns:a16="http://schemas.microsoft.com/office/drawing/2014/main" id="{E2665C90-7BA7-50FD-E8AB-4F9B127E142D}"/>
                  </a:ext>
                </a:extLst>
              </p:cNvPr>
              <p:cNvSpPr>
                <a:spLocks/>
              </p:cNvSpPr>
              <p:nvPr/>
            </p:nvSpPr>
            <p:spPr bwMode="auto">
              <a:xfrm>
                <a:off x="6778410" y="3221769"/>
                <a:ext cx="285766" cy="239710"/>
              </a:xfrm>
              <a:custGeom>
                <a:avLst/>
                <a:gdLst>
                  <a:gd name="T0" fmla="*/ 7 w 28"/>
                  <a:gd name="T1" fmla="*/ 22 h 22"/>
                  <a:gd name="T2" fmla="*/ 3 w 28"/>
                  <a:gd name="T3" fmla="*/ 19 h 22"/>
                  <a:gd name="T4" fmla="*/ 1 w 28"/>
                  <a:gd name="T5" fmla="*/ 11 h 22"/>
                  <a:gd name="T6" fmla="*/ 1 w 28"/>
                  <a:gd name="T7" fmla="*/ 4 h 22"/>
                  <a:gd name="T8" fmla="*/ 6 w 28"/>
                  <a:gd name="T9" fmla="*/ 4 h 22"/>
                  <a:gd name="T10" fmla="*/ 5 w 28"/>
                  <a:gd name="T11" fmla="*/ 1 h 22"/>
                  <a:gd name="T12" fmla="*/ 16 w 28"/>
                  <a:gd name="T13" fmla="*/ 2 h 22"/>
                  <a:gd name="T14" fmla="*/ 25 w 28"/>
                  <a:gd name="T15" fmla="*/ 3 h 22"/>
                  <a:gd name="T16" fmla="*/ 23 w 28"/>
                  <a:gd name="T17" fmla="*/ 8 h 22"/>
                  <a:gd name="T18" fmla="*/ 19 w 28"/>
                  <a:gd name="T19" fmla="*/ 13 h 22"/>
                  <a:gd name="T20" fmla="*/ 12 w 28"/>
                  <a:gd name="T21" fmla="*/ 13 h 22"/>
                  <a:gd name="T22" fmla="*/ 10 w 28"/>
                  <a:gd name="T23" fmla="*/ 14 h 22"/>
                  <a:gd name="T24" fmla="*/ 11 w 28"/>
                  <a:gd name="T25" fmla="*/ 17 h 22"/>
                  <a:gd name="T26" fmla="*/ 7 w 28"/>
                  <a:gd name="T27" fmla="*/ 22 h 22"/>
                  <a:gd name="T28" fmla="*/ 7 w 28"/>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2">
                    <a:moveTo>
                      <a:pt x="7" y="22"/>
                    </a:moveTo>
                    <a:cubicBezTo>
                      <a:pt x="5" y="21"/>
                      <a:pt x="3" y="21"/>
                      <a:pt x="3" y="19"/>
                    </a:cubicBezTo>
                    <a:cubicBezTo>
                      <a:pt x="3" y="16"/>
                      <a:pt x="0" y="14"/>
                      <a:pt x="1" y="11"/>
                    </a:cubicBezTo>
                    <a:cubicBezTo>
                      <a:pt x="1" y="9"/>
                      <a:pt x="0" y="6"/>
                      <a:pt x="1" y="4"/>
                    </a:cubicBezTo>
                    <a:cubicBezTo>
                      <a:pt x="2" y="4"/>
                      <a:pt x="6" y="5"/>
                      <a:pt x="6" y="4"/>
                    </a:cubicBezTo>
                    <a:cubicBezTo>
                      <a:pt x="6" y="3"/>
                      <a:pt x="0" y="3"/>
                      <a:pt x="5" y="1"/>
                    </a:cubicBezTo>
                    <a:cubicBezTo>
                      <a:pt x="9" y="0"/>
                      <a:pt x="12" y="1"/>
                      <a:pt x="16" y="2"/>
                    </a:cubicBezTo>
                    <a:cubicBezTo>
                      <a:pt x="19" y="2"/>
                      <a:pt x="22" y="2"/>
                      <a:pt x="25" y="3"/>
                    </a:cubicBezTo>
                    <a:cubicBezTo>
                      <a:pt x="28" y="4"/>
                      <a:pt x="25" y="6"/>
                      <a:pt x="23" y="8"/>
                    </a:cubicBezTo>
                    <a:cubicBezTo>
                      <a:pt x="22" y="10"/>
                      <a:pt x="21" y="12"/>
                      <a:pt x="19" y="13"/>
                    </a:cubicBezTo>
                    <a:cubicBezTo>
                      <a:pt x="18" y="15"/>
                      <a:pt x="14" y="13"/>
                      <a:pt x="12" y="13"/>
                    </a:cubicBezTo>
                    <a:cubicBezTo>
                      <a:pt x="12" y="13"/>
                      <a:pt x="9" y="13"/>
                      <a:pt x="10" y="14"/>
                    </a:cubicBezTo>
                    <a:cubicBezTo>
                      <a:pt x="10" y="15"/>
                      <a:pt x="12" y="15"/>
                      <a:pt x="11" y="17"/>
                    </a:cubicBezTo>
                    <a:cubicBezTo>
                      <a:pt x="10" y="17"/>
                      <a:pt x="8" y="22"/>
                      <a:pt x="7" y="22"/>
                    </a:cubicBezTo>
                    <a:cubicBezTo>
                      <a:pt x="5" y="21"/>
                      <a:pt x="8" y="22"/>
                      <a:pt x="7" y="2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3" name="Freeform 576">
                <a:extLst>
                  <a:ext uri="{FF2B5EF4-FFF2-40B4-BE49-F238E27FC236}">
                    <a16:creationId xmlns:a16="http://schemas.microsoft.com/office/drawing/2014/main" id="{502EE2B0-CBF4-3C51-1D49-C9A3159A98FA}"/>
                  </a:ext>
                </a:extLst>
              </p:cNvPr>
              <p:cNvSpPr>
                <a:spLocks/>
              </p:cNvSpPr>
              <p:nvPr/>
            </p:nvSpPr>
            <p:spPr bwMode="auto">
              <a:xfrm>
                <a:off x="5248509" y="3192266"/>
                <a:ext cx="550626" cy="357723"/>
              </a:xfrm>
              <a:custGeom>
                <a:avLst/>
                <a:gdLst>
                  <a:gd name="T0" fmla="*/ 52 w 54"/>
                  <a:gd name="T1" fmla="*/ 10 h 33"/>
                  <a:gd name="T2" fmla="*/ 45 w 54"/>
                  <a:gd name="T3" fmla="*/ 4 h 33"/>
                  <a:gd name="T4" fmla="*/ 41 w 54"/>
                  <a:gd name="T5" fmla="*/ 3 h 33"/>
                  <a:gd name="T6" fmla="*/ 35 w 54"/>
                  <a:gd name="T7" fmla="*/ 4 h 33"/>
                  <a:gd name="T8" fmla="*/ 32 w 54"/>
                  <a:gd name="T9" fmla="*/ 3 h 33"/>
                  <a:gd name="T10" fmla="*/ 27 w 54"/>
                  <a:gd name="T11" fmla="*/ 1 h 33"/>
                  <a:gd name="T12" fmla="*/ 20 w 54"/>
                  <a:gd name="T13" fmla="*/ 0 h 33"/>
                  <a:gd name="T14" fmla="*/ 11 w 54"/>
                  <a:gd name="T15" fmla="*/ 1 h 33"/>
                  <a:gd name="T16" fmla="*/ 8 w 54"/>
                  <a:gd name="T17" fmla="*/ 3 h 33"/>
                  <a:gd name="T18" fmla="*/ 7 w 54"/>
                  <a:gd name="T19" fmla="*/ 11 h 33"/>
                  <a:gd name="T20" fmla="*/ 7 w 54"/>
                  <a:gd name="T21" fmla="*/ 15 h 33"/>
                  <a:gd name="T22" fmla="*/ 4 w 54"/>
                  <a:gd name="T23" fmla="*/ 18 h 33"/>
                  <a:gd name="T24" fmla="*/ 0 w 54"/>
                  <a:gd name="T25" fmla="*/ 24 h 33"/>
                  <a:gd name="T26" fmla="*/ 7 w 54"/>
                  <a:gd name="T27" fmla="*/ 26 h 33"/>
                  <a:gd name="T28" fmla="*/ 15 w 54"/>
                  <a:gd name="T29" fmla="*/ 32 h 33"/>
                  <a:gd name="T30" fmla="*/ 19 w 54"/>
                  <a:gd name="T31" fmla="*/ 30 h 33"/>
                  <a:gd name="T32" fmla="*/ 25 w 54"/>
                  <a:gd name="T33" fmla="*/ 29 h 33"/>
                  <a:gd name="T34" fmla="*/ 28 w 54"/>
                  <a:gd name="T35" fmla="*/ 26 h 33"/>
                  <a:gd name="T36" fmla="*/ 31 w 54"/>
                  <a:gd name="T37" fmla="*/ 21 h 33"/>
                  <a:gd name="T38" fmla="*/ 37 w 54"/>
                  <a:gd name="T39" fmla="*/ 17 h 33"/>
                  <a:gd name="T40" fmla="*/ 46 w 54"/>
                  <a:gd name="T41" fmla="*/ 13 h 33"/>
                  <a:gd name="T42" fmla="*/ 52 w 54"/>
                  <a:gd name="T43" fmla="*/ 10 h 33"/>
                  <a:gd name="T44" fmla="*/ 52 w 54"/>
                  <a:gd name="T45"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33">
                    <a:moveTo>
                      <a:pt x="52" y="10"/>
                    </a:moveTo>
                    <a:cubicBezTo>
                      <a:pt x="50" y="8"/>
                      <a:pt x="48" y="6"/>
                      <a:pt x="45" y="4"/>
                    </a:cubicBezTo>
                    <a:cubicBezTo>
                      <a:pt x="44" y="4"/>
                      <a:pt x="42" y="3"/>
                      <a:pt x="41" y="3"/>
                    </a:cubicBezTo>
                    <a:cubicBezTo>
                      <a:pt x="38" y="2"/>
                      <a:pt x="37" y="3"/>
                      <a:pt x="35" y="4"/>
                    </a:cubicBezTo>
                    <a:cubicBezTo>
                      <a:pt x="34" y="4"/>
                      <a:pt x="33" y="3"/>
                      <a:pt x="32" y="3"/>
                    </a:cubicBezTo>
                    <a:cubicBezTo>
                      <a:pt x="31" y="2"/>
                      <a:pt x="29" y="2"/>
                      <a:pt x="27" y="1"/>
                    </a:cubicBezTo>
                    <a:cubicBezTo>
                      <a:pt x="25" y="1"/>
                      <a:pt x="22" y="0"/>
                      <a:pt x="20" y="0"/>
                    </a:cubicBezTo>
                    <a:cubicBezTo>
                      <a:pt x="17" y="0"/>
                      <a:pt x="14" y="1"/>
                      <a:pt x="11" y="1"/>
                    </a:cubicBezTo>
                    <a:cubicBezTo>
                      <a:pt x="9" y="2"/>
                      <a:pt x="6" y="1"/>
                      <a:pt x="8" y="3"/>
                    </a:cubicBezTo>
                    <a:cubicBezTo>
                      <a:pt x="10" y="7"/>
                      <a:pt x="10" y="8"/>
                      <a:pt x="7" y="11"/>
                    </a:cubicBezTo>
                    <a:cubicBezTo>
                      <a:pt x="5" y="13"/>
                      <a:pt x="7" y="14"/>
                      <a:pt x="7" y="15"/>
                    </a:cubicBezTo>
                    <a:cubicBezTo>
                      <a:pt x="6" y="16"/>
                      <a:pt x="4" y="16"/>
                      <a:pt x="4" y="18"/>
                    </a:cubicBezTo>
                    <a:cubicBezTo>
                      <a:pt x="3" y="20"/>
                      <a:pt x="1" y="22"/>
                      <a:pt x="0" y="24"/>
                    </a:cubicBezTo>
                    <a:cubicBezTo>
                      <a:pt x="0" y="25"/>
                      <a:pt x="6" y="26"/>
                      <a:pt x="7" y="26"/>
                    </a:cubicBezTo>
                    <a:cubicBezTo>
                      <a:pt x="10" y="28"/>
                      <a:pt x="12" y="32"/>
                      <a:pt x="15" y="32"/>
                    </a:cubicBezTo>
                    <a:cubicBezTo>
                      <a:pt x="16" y="33"/>
                      <a:pt x="18" y="31"/>
                      <a:pt x="19" y="30"/>
                    </a:cubicBezTo>
                    <a:cubicBezTo>
                      <a:pt x="21" y="29"/>
                      <a:pt x="23" y="30"/>
                      <a:pt x="25" y="29"/>
                    </a:cubicBezTo>
                    <a:cubicBezTo>
                      <a:pt x="27" y="29"/>
                      <a:pt x="27" y="28"/>
                      <a:pt x="28" y="26"/>
                    </a:cubicBezTo>
                    <a:cubicBezTo>
                      <a:pt x="28" y="24"/>
                      <a:pt x="28" y="23"/>
                      <a:pt x="31" y="21"/>
                    </a:cubicBezTo>
                    <a:cubicBezTo>
                      <a:pt x="33" y="20"/>
                      <a:pt x="34" y="18"/>
                      <a:pt x="37" y="17"/>
                    </a:cubicBezTo>
                    <a:cubicBezTo>
                      <a:pt x="40" y="15"/>
                      <a:pt x="43" y="14"/>
                      <a:pt x="46" y="13"/>
                    </a:cubicBezTo>
                    <a:cubicBezTo>
                      <a:pt x="46" y="13"/>
                      <a:pt x="53" y="10"/>
                      <a:pt x="52" y="10"/>
                    </a:cubicBezTo>
                    <a:cubicBezTo>
                      <a:pt x="51" y="9"/>
                      <a:pt x="54" y="11"/>
                      <a:pt x="52"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4" name="Freeform 577">
                <a:extLst>
                  <a:ext uri="{FF2B5EF4-FFF2-40B4-BE49-F238E27FC236}">
                    <a16:creationId xmlns:a16="http://schemas.microsoft.com/office/drawing/2014/main" id="{BCBA2EE1-53EC-A556-9272-BA60DBBE84DF}"/>
                  </a:ext>
                </a:extLst>
              </p:cNvPr>
              <p:cNvSpPr>
                <a:spLocks/>
              </p:cNvSpPr>
              <p:nvPr/>
            </p:nvSpPr>
            <p:spPr bwMode="auto">
              <a:xfrm>
                <a:off x="6318395" y="3092694"/>
                <a:ext cx="73184" cy="44255"/>
              </a:xfrm>
              <a:custGeom>
                <a:avLst/>
                <a:gdLst>
                  <a:gd name="T0" fmla="*/ 4 w 7"/>
                  <a:gd name="T1" fmla="*/ 4 h 4"/>
                  <a:gd name="T2" fmla="*/ 1 w 7"/>
                  <a:gd name="T3" fmla="*/ 3 h 4"/>
                  <a:gd name="T4" fmla="*/ 3 w 7"/>
                  <a:gd name="T5" fmla="*/ 0 h 4"/>
                  <a:gd name="T6" fmla="*/ 4 w 7"/>
                  <a:gd name="T7" fmla="*/ 4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3" y="4"/>
                      <a:pt x="1" y="4"/>
                      <a:pt x="1" y="3"/>
                    </a:cubicBezTo>
                    <a:cubicBezTo>
                      <a:pt x="0" y="2"/>
                      <a:pt x="3" y="0"/>
                      <a:pt x="3" y="0"/>
                    </a:cubicBezTo>
                    <a:cubicBezTo>
                      <a:pt x="6" y="0"/>
                      <a:pt x="7" y="4"/>
                      <a:pt x="4" y="4"/>
                    </a:cubicBezTo>
                    <a:cubicBezTo>
                      <a:pt x="1" y="3"/>
                      <a:pt x="6" y="4"/>
                      <a:pt x="4"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5" name="Freeform 578">
                <a:extLst>
                  <a:ext uri="{FF2B5EF4-FFF2-40B4-BE49-F238E27FC236}">
                    <a16:creationId xmlns:a16="http://schemas.microsoft.com/office/drawing/2014/main" id="{D96E46A2-2C7A-5A3A-BFBB-CF4314826692}"/>
                  </a:ext>
                </a:extLst>
              </p:cNvPr>
              <p:cNvSpPr>
                <a:spLocks/>
              </p:cNvSpPr>
              <p:nvPr/>
            </p:nvSpPr>
            <p:spPr bwMode="auto">
              <a:xfrm>
                <a:off x="5687616" y="2897239"/>
                <a:ext cx="613353" cy="306092"/>
              </a:xfrm>
              <a:custGeom>
                <a:avLst/>
                <a:gdLst>
                  <a:gd name="T0" fmla="*/ 50 w 60"/>
                  <a:gd name="T1" fmla="*/ 22 h 28"/>
                  <a:gd name="T2" fmla="*/ 48 w 60"/>
                  <a:gd name="T3" fmla="*/ 21 h 28"/>
                  <a:gd name="T4" fmla="*/ 46 w 60"/>
                  <a:gd name="T5" fmla="*/ 23 h 28"/>
                  <a:gd name="T6" fmla="*/ 43 w 60"/>
                  <a:gd name="T7" fmla="*/ 22 h 28"/>
                  <a:gd name="T8" fmla="*/ 40 w 60"/>
                  <a:gd name="T9" fmla="*/ 23 h 28"/>
                  <a:gd name="T10" fmla="*/ 24 w 60"/>
                  <a:gd name="T11" fmla="*/ 27 h 28"/>
                  <a:gd name="T12" fmla="*/ 19 w 60"/>
                  <a:gd name="T13" fmla="*/ 28 h 28"/>
                  <a:gd name="T14" fmla="*/ 17 w 60"/>
                  <a:gd name="T15" fmla="*/ 24 h 28"/>
                  <a:gd name="T16" fmla="*/ 24 w 60"/>
                  <a:gd name="T17" fmla="*/ 22 h 28"/>
                  <a:gd name="T18" fmla="*/ 29 w 60"/>
                  <a:gd name="T19" fmla="*/ 22 h 28"/>
                  <a:gd name="T20" fmla="*/ 31 w 60"/>
                  <a:gd name="T21" fmla="*/ 20 h 28"/>
                  <a:gd name="T22" fmla="*/ 24 w 60"/>
                  <a:gd name="T23" fmla="*/ 20 h 28"/>
                  <a:gd name="T24" fmla="*/ 19 w 60"/>
                  <a:gd name="T25" fmla="*/ 21 h 28"/>
                  <a:gd name="T26" fmla="*/ 19 w 60"/>
                  <a:gd name="T27" fmla="*/ 19 h 28"/>
                  <a:gd name="T28" fmla="*/ 12 w 60"/>
                  <a:gd name="T29" fmla="*/ 21 h 28"/>
                  <a:gd name="T30" fmla="*/ 11 w 60"/>
                  <a:gd name="T31" fmla="*/ 22 h 28"/>
                  <a:gd name="T32" fmla="*/ 9 w 60"/>
                  <a:gd name="T33" fmla="*/ 23 h 28"/>
                  <a:gd name="T34" fmla="*/ 5 w 60"/>
                  <a:gd name="T35" fmla="*/ 21 h 28"/>
                  <a:gd name="T36" fmla="*/ 0 w 60"/>
                  <a:gd name="T37" fmla="*/ 20 h 28"/>
                  <a:gd name="T38" fmla="*/ 4 w 60"/>
                  <a:gd name="T39" fmla="*/ 18 h 28"/>
                  <a:gd name="T40" fmla="*/ 9 w 60"/>
                  <a:gd name="T41" fmla="*/ 17 h 28"/>
                  <a:gd name="T42" fmla="*/ 11 w 60"/>
                  <a:gd name="T43" fmla="*/ 16 h 28"/>
                  <a:gd name="T44" fmla="*/ 5 w 60"/>
                  <a:gd name="T45" fmla="*/ 16 h 28"/>
                  <a:gd name="T46" fmla="*/ 4 w 60"/>
                  <a:gd name="T47" fmla="*/ 14 h 28"/>
                  <a:gd name="T48" fmla="*/ 12 w 60"/>
                  <a:gd name="T49" fmla="*/ 13 h 28"/>
                  <a:gd name="T50" fmla="*/ 4 w 60"/>
                  <a:gd name="T51" fmla="*/ 12 h 28"/>
                  <a:gd name="T52" fmla="*/ 13 w 60"/>
                  <a:gd name="T53" fmla="*/ 10 h 28"/>
                  <a:gd name="T54" fmla="*/ 9 w 60"/>
                  <a:gd name="T55" fmla="*/ 8 h 28"/>
                  <a:gd name="T56" fmla="*/ 14 w 60"/>
                  <a:gd name="T57" fmla="*/ 6 h 28"/>
                  <a:gd name="T58" fmla="*/ 17 w 60"/>
                  <a:gd name="T59" fmla="*/ 10 h 28"/>
                  <a:gd name="T60" fmla="*/ 25 w 60"/>
                  <a:gd name="T61" fmla="*/ 11 h 28"/>
                  <a:gd name="T62" fmla="*/ 29 w 60"/>
                  <a:gd name="T63" fmla="*/ 14 h 28"/>
                  <a:gd name="T64" fmla="*/ 32 w 60"/>
                  <a:gd name="T65" fmla="*/ 17 h 28"/>
                  <a:gd name="T66" fmla="*/ 39 w 60"/>
                  <a:gd name="T67" fmla="*/ 16 h 28"/>
                  <a:gd name="T68" fmla="*/ 37 w 60"/>
                  <a:gd name="T69" fmla="*/ 13 h 28"/>
                  <a:gd name="T70" fmla="*/ 38 w 60"/>
                  <a:gd name="T71" fmla="*/ 9 h 28"/>
                  <a:gd name="T72" fmla="*/ 36 w 60"/>
                  <a:gd name="T73" fmla="*/ 8 h 28"/>
                  <a:gd name="T74" fmla="*/ 38 w 60"/>
                  <a:gd name="T75" fmla="*/ 5 h 28"/>
                  <a:gd name="T76" fmla="*/ 43 w 60"/>
                  <a:gd name="T77" fmla="*/ 3 h 28"/>
                  <a:gd name="T78" fmla="*/ 44 w 60"/>
                  <a:gd name="T79" fmla="*/ 7 h 28"/>
                  <a:gd name="T80" fmla="*/ 45 w 60"/>
                  <a:gd name="T81" fmla="*/ 9 h 28"/>
                  <a:gd name="T82" fmla="*/ 44 w 60"/>
                  <a:gd name="T83" fmla="*/ 10 h 28"/>
                  <a:gd name="T84" fmla="*/ 47 w 60"/>
                  <a:gd name="T85" fmla="*/ 11 h 28"/>
                  <a:gd name="T86" fmla="*/ 51 w 60"/>
                  <a:gd name="T87" fmla="*/ 14 h 28"/>
                  <a:gd name="T88" fmla="*/ 53 w 60"/>
                  <a:gd name="T89" fmla="*/ 13 h 28"/>
                  <a:gd name="T90" fmla="*/ 57 w 60"/>
                  <a:gd name="T91" fmla="*/ 12 h 28"/>
                  <a:gd name="T92" fmla="*/ 59 w 60"/>
                  <a:gd name="T93" fmla="*/ 15 h 28"/>
                  <a:gd name="T94" fmla="*/ 58 w 60"/>
                  <a:gd name="T95" fmla="*/ 20 h 28"/>
                  <a:gd name="T96" fmla="*/ 50 w 60"/>
                  <a:gd name="T97" fmla="*/ 22 h 28"/>
                  <a:gd name="T98" fmla="*/ 50 w 60"/>
                  <a:gd name="T9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28">
                    <a:moveTo>
                      <a:pt x="50" y="22"/>
                    </a:moveTo>
                    <a:cubicBezTo>
                      <a:pt x="49" y="22"/>
                      <a:pt x="49" y="21"/>
                      <a:pt x="48" y="21"/>
                    </a:cubicBezTo>
                    <a:cubicBezTo>
                      <a:pt x="48" y="21"/>
                      <a:pt x="46" y="22"/>
                      <a:pt x="46" y="23"/>
                    </a:cubicBezTo>
                    <a:cubicBezTo>
                      <a:pt x="45" y="23"/>
                      <a:pt x="44" y="23"/>
                      <a:pt x="43" y="22"/>
                    </a:cubicBezTo>
                    <a:cubicBezTo>
                      <a:pt x="42" y="22"/>
                      <a:pt x="41" y="22"/>
                      <a:pt x="40" y="23"/>
                    </a:cubicBezTo>
                    <a:cubicBezTo>
                      <a:pt x="35" y="25"/>
                      <a:pt x="30" y="26"/>
                      <a:pt x="24" y="27"/>
                    </a:cubicBezTo>
                    <a:cubicBezTo>
                      <a:pt x="23" y="27"/>
                      <a:pt x="20" y="28"/>
                      <a:pt x="19" y="28"/>
                    </a:cubicBezTo>
                    <a:cubicBezTo>
                      <a:pt x="17" y="27"/>
                      <a:pt x="13" y="26"/>
                      <a:pt x="17" y="24"/>
                    </a:cubicBezTo>
                    <a:cubicBezTo>
                      <a:pt x="19" y="24"/>
                      <a:pt x="22" y="22"/>
                      <a:pt x="24" y="22"/>
                    </a:cubicBezTo>
                    <a:cubicBezTo>
                      <a:pt x="26" y="22"/>
                      <a:pt x="28" y="22"/>
                      <a:pt x="29" y="22"/>
                    </a:cubicBezTo>
                    <a:cubicBezTo>
                      <a:pt x="29" y="22"/>
                      <a:pt x="32" y="20"/>
                      <a:pt x="31" y="20"/>
                    </a:cubicBezTo>
                    <a:cubicBezTo>
                      <a:pt x="30" y="19"/>
                      <a:pt x="25" y="20"/>
                      <a:pt x="24" y="20"/>
                    </a:cubicBezTo>
                    <a:cubicBezTo>
                      <a:pt x="22" y="21"/>
                      <a:pt x="21" y="21"/>
                      <a:pt x="19" y="21"/>
                    </a:cubicBezTo>
                    <a:cubicBezTo>
                      <a:pt x="17" y="21"/>
                      <a:pt x="19" y="20"/>
                      <a:pt x="19" y="19"/>
                    </a:cubicBezTo>
                    <a:cubicBezTo>
                      <a:pt x="19" y="16"/>
                      <a:pt x="13" y="21"/>
                      <a:pt x="12" y="21"/>
                    </a:cubicBezTo>
                    <a:cubicBezTo>
                      <a:pt x="12" y="21"/>
                      <a:pt x="11" y="22"/>
                      <a:pt x="11" y="22"/>
                    </a:cubicBezTo>
                    <a:cubicBezTo>
                      <a:pt x="9" y="20"/>
                      <a:pt x="9" y="22"/>
                      <a:pt x="9" y="23"/>
                    </a:cubicBezTo>
                    <a:cubicBezTo>
                      <a:pt x="9" y="23"/>
                      <a:pt x="6" y="21"/>
                      <a:pt x="5" y="21"/>
                    </a:cubicBezTo>
                    <a:cubicBezTo>
                      <a:pt x="4" y="21"/>
                      <a:pt x="0" y="22"/>
                      <a:pt x="0" y="20"/>
                    </a:cubicBezTo>
                    <a:cubicBezTo>
                      <a:pt x="0" y="18"/>
                      <a:pt x="2" y="19"/>
                      <a:pt x="4" y="18"/>
                    </a:cubicBezTo>
                    <a:cubicBezTo>
                      <a:pt x="6" y="18"/>
                      <a:pt x="8" y="18"/>
                      <a:pt x="9" y="17"/>
                    </a:cubicBezTo>
                    <a:cubicBezTo>
                      <a:pt x="9" y="17"/>
                      <a:pt x="12" y="16"/>
                      <a:pt x="11" y="16"/>
                    </a:cubicBezTo>
                    <a:cubicBezTo>
                      <a:pt x="9" y="15"/>
                      <a:pt x="6" y="16"/>
                      <a:pt x="5" y="16"/>
                    </a:cubicBezTo>
                    <a:cubicBezTo>
                      <a:pt x="2" y="16"/>
                      <a:pt x="0" y="14"/>
                      <a:pt x="4" y="14"/>
                    </a:cubicBezTo>
                    <a:cubicBezTo>
                      <a:pt x="6" y="14"/>
                      <a:pt x="10" y="13"/>
                      <a:pt x="12" y="13"/>
                    </a:cubicBezTo>
                    <a:cubicBezTo>
                      <a:pt x="11" y="13"/>
                      <a:pt x="4" y="14"/>
                      <a:pt x="4" y="12"/>
                    </a:cubicBezTo>
                    <a:cubicBezTo>
                      <a:pt x="3" y="10"/>
                      <a:pt x="12" y="11"/>
                      <a:pt x="13" y="10"/>
                    </a:cubicBezTo>
                    <a:cubicBezTo>
                      <a:pt x="13" y="10"/>
                      <a:pt x="9" y="9"/>
                      <a:pt x="9" y="8"/>
                    </a:cubicBezTo>
                    <a:cubicBezTo>
                      <a:pt x="8" y="7"/>
                      <a:pt x="14" y="6"/>
                      <a:pt x="14" y="6"/>
                    </a:cubicBezTo>
                    <a:cubicBezTo>
                      <a:pt x="17" y="6"/>
                      <a:pt x="15" y="10"/>
                      <a:pt x="17" y="10"/>
                    </a:cubicBezTo>
                    <a:cubicBezTo>
                      <a:pt x="20" y="10"/>
                      <a:pt x="22" y="10"/>
                      <a:pt x="25" y="11"/>
                    </a:cubicBezTo>
                    <a:cubicBezTo>
                      <a:pt x="26" y="12"/>
                      <a:pt x="28" y="13"/>
                      <a:pt x="29" y="14"/>
                    </a:cubicBezTo>
                    <a:cubicBezTo>
                      <a:pt x="31" y="16"/>
                      <a:pt x="30" y="17"/>
                      <a:pt x="32" y="17"/>
                    </a:cubicBezTo>
                    <a:cubicBezTo>
                      <a:pt x="35" y="17"/>
                      <a:pt x="37" y="17"/>
                      <a:pt x="39" y="16"/>
                    </a:cubicBezTo>
                    <a:cubicBezTo>
                      <a:pt x="43" y="15"/>
                      <a:pt x="37" y="14"/>
                      <a:pt x="37" y="13"/>
                    </a:cubicBezTo>
                    <a:cubicBezTo>
                      <a:pt x="37" y="13"/>
                      <a:pt x="45" y="12"/>
                      <a:pt x="38" y="9"/>
                    </a:cubicBezTo>
                    <a:cubicBezTo>
                      <a:pt x="37" y="9"/>
                      <a:pt x="35" y="9"/>
                      <a:pt x="36" y="8"/>
                    </a:cubicBezTo>
                    <a:cubicBezTo>
                      <a:pt x="37" y="7"/>
                      <a:pt x="38" y="6"/>
                      <a:pt x="38" y="5"/>
                    </a:cubicBezTo>
                    <a:cubicBezTo>
                      <a:pt x="39" y="4"/>
                      <a:pt x="43" y="0"/>
                      <a:pt x="43" y="3"/>
                    </a:cubicBezTo>
                    <a:cubicBezTo>
                      <a:pt x="43" y="4"/>
                      <a:pt x="44" y="5"/>
                      <a:pt x="44" y="7"/>
                    </a:cubicBezTo>
                    <a:cubicBezTo>
                      <a:pt x="45" y="7"/>
                      <a:pt x="45" y="8"/>
                      <a:pt x="45" y="9"/>
                    </a:cubicBezTo>
                    <a:cubicBezTo>
                      <a:pt x="46" y="10"/>
                      <a:pt x="44" y="9"/>
                      <a:pt x="44" y="10"/>
                    </a:cubicBezTo>
                    <a:cubicBezTo>
                      <a:pt x="44" y="12"/>
                      <a:pt x="47" y="10"/>
                      <a:pt x="47" y="11"/>
                    </a:cubicBezTo>
                    <a:cubicBezTo>
                      <a:pt x="47" y="13"/>
                      <a:pt x="50" y="14"/>
                      <a:pt x="51" y="14"/>
                    </a:cubicBezTo>
                    <a:cubicBezTo>
                      <a:pt x="53" y="14"/>
                      <a:pt x="53" y="15"/>
                      <a:pt x="53" y="13"/>
                    </a:cubicBezTo>
                    <a:cubicBezTo>
                      <a:pt x="53" y="11"/>
                      <a:pt x="55" y="11"/>
                      <a:pt x="57" y="12"/>
                    </a:cubicBezTo>
                    <a:cubicBezTo>
                      <a:pt x="58" y="12"/>
                      <a:pt x="60" y="14"/>
                      <a:pt x="59" y="15"/>
                    </a:cubicBezTo>
                    <a:cubicBezTo>
                      <a:pt x="59" y="16"/>
                      <a:pt x="58" y="19"/>
                      <a:pt x="58" y="20"/>
                    </a:cubicBezTo>
                    <a:cubicBezTo>
                      <a:pt x="57" y="21"/>
                      <a:pt x="51" y="22"/>
                      <a:pt x="50" y="22"/>
                    </a:cubicBezTo>
                    <a:cubicBezTo>
                      <a:pt x="48" y="21"/>
                      <a:pt x="51" y="22"/>
                      <a:pt x="50" y="2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6" name="Freeform 579">
                <a:extLst>
                  <a:ext uri="{FF2B5EF4-FFF2-40B4-BE49-F238E27FC236}">
                    <a16:creationId xmlns:a16="http://schemas.microsoft.com/office/drawing/2014/main" id="{CF7ED0CA-260D-836E-F155-FD7E787AE38C}"/>
                  </a:ext>
                </a:extLst>
              </p:cNvPr>
              <p:cNvSpPr>
                <a:spLocks/>
              </p:cNvSpPr>
              <p:nvPr/>
            </p:nvSpPr>
            <p:spPr bwMode="auto">
              <a:xfrm>
                <a:off x="5583064" y="3018939"/>
                <a:ext cx="104549" cy="73757"/>
              </a:xfrm>
              <a:custGeom>
                <a:avLst/>
                <a:gdLst>
                  <a:gd name="T0" fmla="*/ 9 w 10"/>
                  <a:gd name="T1" fmla="*/ 1 h 7"/>
                  <a:gd name="T2" fmla="*/ 0 w 10"/>
                  <a:gd name="T3" fmla="*/ 5 h 7"/>
                  <a:gd name="T4" fmla="*/ 6 w 10"/>
                  <a:gd name="T5" fmla="*/ 5 h 7"/>
                  <a:gd name="T6" fmla="*/ 9 w 10"/>
                  <a:gd name="T7" fmla="*/ 1 h 7"/>
                  <a:gd name="T8" fmla="*/ 9 w 10"/>
                  <a:gd name="T9" fmla="*/ 1 h 7"/>
                </a:gdLst>
                <a:ahLst/>
                <a:cxnLst>
                  <a:cxn ang="0">
                    <a:pos x="T0" y="T1"/>
                  </a:cxn>
                  <a:cxn ang="0">
                    <a:pos x="T2" y="T3"/>
                  </a:cxn>
                  <a:cxn ang="0">
                    <a:pos x="T4" y="T5"/>
                  </a:cxn>
                  <a:cxn ang="0">
                    <a:pos x="T6" y="T7"/>
                  </a:cxn>
                  <a:cxn ang="0">
                    <a:pos x="T8" y="T9"/>
                  </a:cxn>
                </a:cxnLst>
                <a:rect l="0" t="0" r="r" b="b"/>
                <a:pathLst>
                  <a:path w="10" h="7">
                    <a:moveTo>
                      <a:pt x="9" y="1"/>
                    </a:moveTo>
                    <a:cubicBezTo>
                      <a:pt x="8" y="1"/>
                      <a:pt x="0" y="5"/>
                      <a:pt x="0" y="5"/>
                    </a:cubicBezTo>
                    <a:cubicBezTo>
                      <a:pt x="2" y="6"/>
                      <a:pt x="5" y="7"/>
                      <a:pt x="6" y="5"/>
                    </a:cubicBezTo>
                    <a:cubicBezTo>
                      <a:pt x="7" y="4"/>
                      <a:pt x="9" y="0"/>
                      <a:pt x="9" y="1"/>
                    </a:cubicBezTo>
                    <a:cubicBezTo>
                      <a:pt x="7" y="1"/>
                      <a:pt x="10" y="0"/>
                      <a:pt x="9"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7" name="Freeform 580">
                <a:extLst>
                  <a:ext uri="{FF2B5EF4-FFF2-40B4-BE49-F238E27FC236}">
                    <a16:creationId xmlns:a16="http://schemas.microsoft.com/office/drawing/2014/main" id="{249FA4A9-2297-E7F3-AC15-0B48CCA9216E}"/>
                  </a:ext>
                </a:extLst>
              </p:cNvPr>
              <p:cNvSpPr>
                <a:spLocks/>
              </p:cNvSpPr>
              <p:nvPr/>
            </p:nvSpPr>
            <p:spPr bwMode="auto">
              <a:xfrm>
                <a:off x="5401847" y="2856674"/>
                <a:ext cx="376377" cy="184395"/>
              </a:xfrm>
              <a:custGeom>
                <a:avLst/>
                <a:gdLst>
                  <a:gd name="T0" fmla="*/ 30 w 37"/>
                  <a:gd name="T1" fmla="*/ 12 h 17"/>
                  <a:gd name="T2" fmla="*/ 27 w 37"/>
                  <a:gd name="T3" fmla="*/ 13 h 17"/>
                  <a:gd name="T4" fmla="*/ 26 w 37"/>
                  <a:gd name="T5" fmla="*/ 10 h 17"/>
                  <a:gd name="T6" fmla="*/ 23 w 37"/>
                  <a:gd name="T7" fmla="*/ 8 h 17"/>
                  <a:gd name="T8" fmla="*/ 22 w 37"/>
                  <a:gd name="T9" fmla="*/ 10 h 17"/>
                  <a:gd name="T10" fmla="*/ 21 w 37"/>
                  <a:gd name="T11" fmla="*/ 9 h 17"/>
                  <a:gd name="T12" fmla="*/ 20 w 37"/>
                  <a:gd name="T13" fmla="*/ 13 h 17"/>
                  <a:gd name="T14" fmla="*/ 17 w 37"/>
                  <a:gd name="T15" fmla="*/ 14 h 17"/>
                  <a:gd name="T16" fmla="*/ 16 w 37"/>
                  <a:gd name="T17" fmla="*/ 16 h 17"/>
                  <a:gd name="T18" fmla="*/ 12 w 37"/>
                  <a:gd name="T19" fmla="*/ 17 h 17"/>
                  <a:gd name="T20" fmla="*/ 10 w 37"/>
                  <a:gd name="T21" fmla="*/ 15 h 17"/>
                  <a:gd name="T22" fmla="*/ 5 w 37"/>
                  <a:gd name="T23" fmla="*/ 16 h 17"/>
                  <a:gd name="T24" fmla="*/ 1 w 37"/>
                  <a:gd name="T25" fmla="*/ 17 h 17"/>
                  <a:gd name="T26" fmla="*/ 2 w 37"/>
                  <a:gd name="T27" fmla="*/ 13 h 17"/>
                  <a:gd name="T28" fmla="*/ 0 w 37"/>
                  <a:gd name="T29" fmla="*/ 14 h 17"/>
                  <a:gd name="T30" fmla="*/ 6 w 37"/>
                  <a:gd name="T31" fmla="*/ 12 h 17"/>
                  <a:gd name="T32" fmla="*/ 9 w 37"/>
                  <a:gd name="T33" fmla="*/ 10 h 17"/>
                  <a:gd name="T34" fmla="*/ 13 w 37"/>
                  <a:gd name="T35" fmla="*/ 7 h 17"/>
                  <a:gd name="T36" fmla="*/ 18 w 37"/>
                  <a:gd name="T37" fmla="*/ 3 h 17"/>
                  <a:gd name="T38" fmla="*/ 24 w 37"/>
                  <a:gd name="T39" fmla="*/ 3 h 17"/>
                  <a:gd name="T40" fmla="*/ 30 w 37"/>
                  <a:gd name="T41" fmla="*/ 3 h 17"/>
                  <a:gd name="T42" fmla="*/ 32 w 37"/>
                  <a:gd name="T43" fmla="*/ 0 h 17"/>
                  <a:gd name="T44" fmla="*/ 36 w 37"/>
                  <a:gd name="T45" fmla="*/ 2 h 17"/>
                  <a:gd name="T46" fmla="*/ 34 w 37"/>
                  <a:gd name="T47" fmla="*/ 4 h 17"/>
                  <a:gd name="T48" fmla="*/ 34 w 37"/>
                  <a:gd name="T49" fmla="*/ 7 h 17"/>
                  <a:gd name="T50" fmla="*/ 35 w 37"/>
                  <a:gd name="T51" fmla="*/ 9 h 17"/>
                  <a:gd name="T52" fmla="*/ 31 w 37"/>
                  <a:gd name="T53" fmla="*/ 10 h 17"/>
                  <a:gd name="T54" fmla="*/ 30 w 37"/>
                  <a:gd name="T55" fmla="*/ 12 h 17"/>
                  <a:gd name="T56" fmla="*/ 30 w 37"/>
                  <a:gd name="T5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17">
                    <a:moveTo>
                      <a:pt x="30" y="12"/>
                    </a:moveTo>
                    <a:cubicBezTo>
                      <a:pt x="29" y="13"/>
                      <a:pt x="27" y="13"/>
                      <a:pt x="27" y="13"/>
                    </a:cubicBezTo>
                    <a:cubicBezTo>
                      <a:pt x="24" y="13"/>
                      <a:pt x="25" y="11"/>
                      <a:pt x="26" y="10"/>
                    </a:cubicBezTo>
                    <a:cubicBezTo>
                      <a:pt x="27" y="8"/>
                      <a:pt x="24" y="7"/>
                      <a:pt x="23" y="8"/>
                    </a:cubicBezTo>
                    <a:cubicBezTo>
                      <a:pt x="23" y="9"/>
                      <a:pt x="23" y="10"/>
                      <a:pt x="22" y="10"/>
                    </a:cubicBezTo>
                    <a:cubicBezTo>
                      <a:pt x="22" y="10"/>
                      <a:pt x="21" y="10"/>
                      <a:pt x="21" y="9"/>
                    </a:cubicBezTo>
                    <a:cubicBezTo>
                      <a:pt x="20" y="10"/>
                      <a:pt x="21" y="12"/>
                      <a:pt x="20" y="13"/>
                    </a:cubicBezTo>
                    <a:cubicBezTo>
                      <a:pt x="19" y="15"/>
                      <a:pt x="18" y="13"/>
                      <a:pt x="17" y="14"/>
                    </a:cubicBezTo>
                    <a:cubicBezTo>
                      <a:pt x="16" y="14"/>
                      <a:pt x="17" y="16"/>
                      <a:pt x="16" y="16"/>
                    </a:cubicBezTo>
                    <a:cubicBezTo>
                      <a:pt x="16" y="17"/>
                      <a:pt x="13" y="17"/>
                      <a:pt x="12" y="17"/>
                    </a:cubicBezTo>
                    <a:cubicBezTo>
                      <a:pt x="11" y="16"/>
                      <a:pt x="11" y="14"/>
                      <a:pt x="10" y="15"/>
                    </a:cubicBezTo>
                    <a:cubicBezTo>
                      <a:pt x="8" y="16"/>
                      <a:pt x="7" y="16"/>
                      <a:pt x="5" y="16"/>
                    </a:cubicBezTo>
                    <a:cubicBezTo>
                      <a:pt x="4" y="16"/>
                      <a:pt x="2" y="17"/>
                      <a:pt x="1" y="17"/>
                    </a:cubicBezTo>
                    <a:cubicBezTo>
                      <a:pt x="0" y="17"/>
                      <a:pt x="3" y="14"/>
                      <a:pt x="2" y="13"/>
                    </a:cubicBezTo>
                    <a:cubicBezTo>
                      <a:pt x="2" y="13"/>
                      <a:pt x="1" y="14"/>
                      <a:pt x="0" y="14"/>
                    </a:cubicBezTo>
                    <a:cubicBezTo>
                      <a:pt x="0" y="13"/>
                      <a:pt x="5" y="12"/>
                      <a:pt x="6" y="12"/>
                    </a:cubicBezTo>
                    <a:cubicBezTo>
                      <a:pt x="8" y="12"/>
                      <a:pt x="8" y="11"/>
                      <a:pt x="9" y="10"/>
                    </a:cubicBezTo>
                    <a:cubicBezTo>
                      <a:pt x="11" y="8"/>
                      <a:pt x="12" y="8"/>
                      <a:pt x="13" y="7"/>
                    </a:cubicBezTo>
                    <a:cubicBezTo>
                      <a:pt x="15" y="5"/>
                      <a:pt x="16" y="3"/>
                      <a:pt x="18" y="3"/>
                    </a:cubicBezTo>
                    <a:cubicBezTo>
                      <a:pt x="20" y="2"/>
                      <a:pt x="22" y="2"/>
                      <a:pt x="24" y="3"/>
                    </a:cubicBezTo>
                    <a:cubicBezTo>
                      <a:pt x="26" y="3"/>
                      <a:pt x="29" y="4"/>
                      <a:pt x="30" y="3"/>
                    </a:cubicBezTo>
                    <a:cubicBezTo>
                      <a:pt x="31" y="2"/>
                      <a:pt x="30" y="0"/>
                      <a:pt x="32" y="0"/>
                    </a:cubicBezTo>
                    <a:cubicBezTo>
                      <a:pt x="32" y="0"/>
                      <a:pt x="36" y="1"/>
                      <a:pt x="36" y="2"/>
                    </a:cubicBezTo>
                    <a:cubicBezTo>
                      <a:pt x="37" y="2"/>
                      <a:pt x="34" y="3"/>
                      <a:pt x="34" y="4"/>
                    </a:cubicBezTo>
                    <a:cubicBezTo>
                      <a:pt x="34" y="5"/>
                      <a:pt x="37" y="6"/>
                      <a:pt x="34" y="7"/>
                    </a:cubicBezTo>
                    <a:cubicBezTo>
                      <a:pt x="33" y="8"/>
                      <a:pt x="36" y="9"/>
                      <a:pt x="35" y="9"/>
                    </a:cubicBezTo>
                    <a:cubicBezTo>
                      <a:pt x="33" y="10"/>
                      <a:pt x="32" y="10"/>
                      <a:pt x="31" y="10"/>
                    </a:cubicBezTo>
                    <a:cubicBezTo>
                      <a:pt x="31" y="11"/>
                      <a:pt x="31" y="11"/>
                      <a:pt x="30" y="12"/>
                    </a:cubicBezTo>
                    <a:cubicBezTo>
                      <a:pt x="29" y="13"/>
                      <a:pt x="31" y="11"/>
                      <a:pt x="30" y="1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8" name="Freeform 581">
                <a:extLst>
                  <a:ext uri="{FF2B5EF4-FFF2-40B4-BE49-F238E27FC236}">
                    <a16:creationId xmlns:a16="http://schemas.microsoft.com/office/drawing/2014/main" id="{3BC18539-53B5-1C85-E79E-914F8EDF2AC0}"/>
                  </a:ext>
                </a:extLst>
              </p:cNvPr>
              <p:cNvSpPr>
                <a:spLocks/>
              </p:cNvSpPr>
              <p:nvPr/>
            </p:nvSpPr>
            <p:spPr bwMode="auto">
              <a:xfrm>
                <a:off x="5809589" y="2930426"/>
                <a:ext cx="80154" cy="22128"/>
              </a:xfrm>
              <a:custGeom>
                <a:avLst/>
                <a:gdLst>
                  <a:gd name="T0" fmla="*/ 6 w 8"/>
                  <a:gd name="T1" fmla="*/ 2 h 2"/>
                  <a:gd name="T2" fmla="*/ 3 w 8"/>
                  <a:gd name="T3" fmla="*/ 0 h 2"/>
                  <a:gd name="T4" fmla="*/ 6 w 8"/>
                  <a:gd name="T5" fmla="*/ 2 h 2"/>
                </a:gdLst>
                <a:ahLst/>
                <a:cxnLst>
                  <a:cxn ang="0">
                    <a:pos x="T0" y="T1"/>
                  </a:cxn>
                  <a:cxn ang="0">
                    <a:pos x="T2" y="T3"/>
                  </a:cxn>
                  <a:cxn ang="0">
                    <a:pos x="T4" y="T5"/>
                  </a:cxn>
                </a:cxnLst>
                <a:rect l="0" t="0" r="r" b="b"/>
                <a:pathLst>
                  <a:path w="8" h="2">
                    <a:moveTo>
                      <a:pt x="6" y="2"/>
                    </a:moveTo>
                    <a:cubicBezTo>
                      <a:pt x="4" y="2"/>
                      <a:pt x="0" y="1"/>
                      <a:pt x="3" y="0"/>
                    </a:cubicBezTo>
                    <a:cubicBezTo>
                      <a:pt x="5" y="0"/>
                      <a:pt x="8" y="2"/>
                      <a:pt x="6"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9" name="Freeform 582">
                <a:extLst>
                  <a:ext uri="{FF2B5EF4-FFF2-40B4-BE49-F238E27FC236}">
                    <a16:creationId xmlns:a16="http://schemas.microsoft.com/office/drawing/2014/main" id="{4058EFC6-57B4-83BE-228D-653C3C1C23C0}"/>
                  </a:ext>
                </a:extLst>
              </p:cNvPr>
              <p:cNvSpPr>
                <a:spLocks/>
              </p:cNvSpPr>
              <p:nvPr/>
            </p:nvSpPr>
            <p:spPr bwMode="auto">
              <a:xfrm>
                <a:off x="5879289" y="2779230"/>
                <a:ext cx="216069" cy="106947"/>
              </a:xfrm>
              <a:custGeom>
                <a:avLst/>
                <a:gdLst>
                  <a:gd name="T0" fmla="*/ 7 w 21"/>
                  <a:gd name="T1" fmla="*/ 9 h 10"/>
                  <a:gd name="T2" fmla="*/ 2 w 21"/>
                  <a:gd name="T3" fmla="*/ 4 h 10"/>
                  <a:gd name="T4" fmla="*/ 9 w 21"/>
                  <a:gd name="T5" fmla="*/ 2 h 10"/>
                  <a:gd name="T6" fmla="*/ 17 w 21"/>
                  <a:gd name="T7" fmla="*/ 0 h 10"/>
                  <a:gd name="T8" fmla="*/ 19 w 21"/>
                  <a:gd name="T9" fmla="*/ 2 h 10"/>
                  <a:gd name="T10" fmla="*/ 14 w 21"/>
                  <a:gd name="T11" fmla="*/ 4 h 10"/>
                  <a:gd name="T12" fmla="*/ 15 w 21"/>
                  <a:gd name="T13" fmla="*/ 7 h 10"/>
                  <a:gd name="T14" fmla="*/ 7 w 21"/>
                  <a:gd name="T15" fmla="*/ 9 h 10"/>
                  <a:gd name="T16" fmla="*/ 7 w 21"/>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
                    <a:moveTo>
                      <a:pt x="7" y="9"/>
                    </a:moveTo>
                    <a:cubicBezTo>
                      <a:pt x="6" y="9"/>
                      <a:pt x="0" y="6"/>
                      <a:pt x="2" y="4"/>
                    </a:cubicBezTo>
                    <a:cubicBezTo>
                      <a:pt x="4" y="2"/>
                      <a:pt x="7" y="2"/>
                      <a:pt x="9" y="2"/>
                    </a:cubicBezTo>
                    <a:cubicBezTo>
                      <a:pt x="12" y="1"/>
                      <a:pt x="15" y="0"/>
                      <a:pt x="17" y="0"/>
                    </a:cubicBezTo>
                    <a:cubicBezTo>
                      <a:pt x="18" y="0"/>
                      <a:pt x="21" y="1"/>
                      <a:pt x="19" y="2"/>
                    </a:cubicBezTo>
                    <a:cubicBezTo>
                      <a:pt x="18" y="3"/>
                      <a:pt x="15" y="2"/>
                      <a:pt x="14" y="4"/>
                    </a:cubicBezTo>
                    <a:cubicBezTo>
                      <a:pt x="14" y="4"/>
                      <a:pt x="19" y="6"/>
                      <a:pt x="15" y="7"/>
                    </a:cubicBezTo>
                    <a:cubicBezTo>
                      <a:pt x="13" y="8"/>
                      <a:pt x="10" y="10"/>
                      <a:pt x="7" y="9"/>
                    </a:cubicBezTo>
                    <a:cubicBezTo>
                      <a:pt x="5" y="9"/>
                      <a:pt x="9" y="10"/>
                      <a:pt x="7" y="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10" name="Freeform 583">
                <a:extLst>
                  <a:ext uri="{FF2B5EF4-FFF2-40B4-BE49-F238E27FC236}">
                    <a16:creationId xmlns:a16="http://schemas.microsoft.com/office/drawing/2014/main" id="{6C559FDE-95B0-2300-6063-8D1C582AD074}"/>
                  </a:ext>
                </a:extLst>
              </p:cNvPr>
              <p:cNvSpPr>
                <a:spLocks/>
              </p:cNvSpPr>
              <p:nvPr/>
            </p:nvSpPr>
            <p:spPr bwMode="auto">
              <a:xfrm>
                <a:off x="5788678" y="2801354"/>
                <a:ext cx="80154" cy="44255"/>
              </a:xfrm>
              <a:custGeom>
                <a:avLst/>
                <a:gdLst>
                  <a:gd name="T0" fmla="*/ 6 w 8"/>
                  <a:gd name="T1" fmla="*/ 4 h 4"/>
                  <a:gd name="T2" fmla="*/ 3 w 8"/>
                  <a:gd name="T3" fmla="*/ 0 h 4"/>
                  <a:gd name="T4" fmla="*/ 6 w 8"/>
                  <a:gd name="T5" fmla="*/ 4 h 4"/>
                </a:gdLst>
                <a:ahLst/>
                <a:cxnLst>
                  <a:cxn ang="0">
                    <a:pos x="T0" y="T1"/>
                  </a:cxn>
                  <a:cxn ang="0">
                    <a:pos x="T2" y="T3"/>
                  </a:cxn>
                  <a:cxn ang="0">
                    <a:pos x="T4" y="T5"/>
                  </a:cxn>
                </a:cxnLst>
                <a:rect l="0" t="0" r="r" b="b"/>
                <a:pathLst>
                  <a:path w="8" h="4">
                    <a:moveTo>
                      <a:pt x="6" y="4"/>
                    </a:moveTo>
                    <a:cubicBezTo>
                      <a:pt x="4" y="4"/>
                      <a:pt x="0" y="0"/>
                      <a:pt x="3" y="0"/>
                    </a:cubicBezTo>
                    <a:cubicBezTo>
                      <a:pt x="6" y="0"/>
                      <a:pt x="8" y="3"/>
                      <a:pt x="6"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11" name="Freeform 584">
                <a:extLst>
                  <a:ext uri="{FF2B5EF4-FFF2-40B4-BE49-F238E27FC236}">
                    <a16:creationId xmlns:a16="http://schemas.microsoft.com/office/drawing/2014/main" id="{DC63B4C6-7922-A890-A9BA-5905084AB419}"/>
                  </a:ext>
                </a:extLst>
              </p:cNvPr>
              <p:cNvSpPr>
                <a:spLocks/>
              </p:cNvSpPr>
              <p:nvPr/>
            </p:nvSpPr>
            <p:spPr bwMode="auto">
              <a:xfrm>
                <a:off x="5900199" y="2701782"/>
                <a:ext cx="216069" cy="77445"/>
              </a:xfrm>
              <a:custGeom>
                <a:avLst/>
                <a:gdLst>
                  <a:gd name="T0" fmla="*/ 1 w 21"/>
                  <a:gd name="T1" fmla="*/ 5 h 7"/>
                  <a:gd name="T2" fmla="*/ 4 w 21"/>
                  <a:gd name="T3" fmla="*/ 4 h 7"/>
                  <a:gd name="T4" fmla="*/ 9 w 21"/>
                  <a:gd name="T5" fmla="*/ 1 h 7"/>
                  <a:gd name="T6" fmla="*/ 18 w 21"/>
                  <a:gd name="T7" fmla="*/ 3 h 7"/>
                  <a:gd name="T8" fmla="*/ 11 w 21"/>
                  <a:gd name="T9" fmla="*/ 6 h 7"/>
                  <a:gd name="T10" fmla="*/ 6 w 21"/>
                  <a:gd name="T11" fmla="*/ 6 h 7"/>
                  <a:gd name="T12" fmla="*/ 1 w 21"/>
                  <a:gd name="T13" fmla="*/ 5 h 7"/>
                  <a:gd name="T14" fmla="*/ 1 w 2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 y="5"/>
                    </a:moveTo>
                    <a:cubicBezTo>
                      <a:pt x="0" y="5"/>
                      <a:pt x="3" y="4"/>
                      <a:pt x="4" y="4"/>
                    </a:cubicBezTo>
                    <a:cubicBezTo>
                      <a:pt x="6" y="3"/>
                      <a:pt x="7" y="2"/>
                      <a:pt x="9" y="1"/>
                    </a:cubicBezTo>
                    <a:cubicBezTo>
                      <a:pt x="12" y="0"/>
                      <a:pt x="15" y="1"/>
                      <a:pt x="18" y="3"/>
                    </a:cubicBezTo>
                    <a:cubicBezTo>
                      <a:pt x="21" y="6"/>
                      <a:pt x="12" y="6"/>
                      <a:pt x="11" y="6"/>
                    </a:cubicBezTo>
                    <a:cubicBezTo>
                      <a:pt x="9" y="6"/>
                      <a:pt x="8" y="7"/>
                      <a:pt x="6" y="6"/>
                    </a:cubicBezTo>
                    <a:cubicBezTo>
                      <a:pt x="4" y="5"/>
                      <a:pt x="2" y="6"/>
                      <a:pt x="1" y="5"/>
                    </a:cubicBezTo>
                    <a:cubicBezTo>
                      <a:pt x="0" y="4"/>
                      <a:pt x="2" y="6"/>
                      <a:pt x="1"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12" name="Freeform 585">
                <a:extLst>
                  <a:ext uri="{FF2B5EF4-FFF2-40B4-BE49-F238E27FC236}">
                    <a16:creationId xmlns:a16="http://schemas.microsoft.com/office/drawing/2014/main" id="{4595F0FB-F966-FEC7-335A-7AEB839B08A5}"/>
                  </a:ext>
                </a:extLst>
              </p:cNvPr>
              <p:cNvSpPr>
                <a:spLocks/>
              </p:cNvSpPr>
              <p:nvPr/>
            </p:nvSpPr>
            <p:spPr bwMode="auto">
              <a:xfrm>
                <a:off x="6422942" y="2930426"/>
                <a:ext cx="285766" cy="206523"/>
              </a:xfrm>
              <a:custGeom>
                <a:avLst/>
                <a:gdLst>
                  <a:gd name="T0" fmla="*/ 22 w 28"/>
                  <a:gd name="T1" fmla="*/ 19 h 19"/>
                  <a:gd name="T2" fmla="*/ 15 w 28"/>
                  <a:gd name="T3" fmla="*/ 19 h 19"/>
                  <a:gd name="T4" fmla="*/ 15 w 28"/>
                  <a:gd name="T5" fmla="*/ 17 h 19"/>
                  <a:gd name="T6" fmla="*/ 12 w 28"/>
                  <a:gd name="T7" fmla="*/ 15 h 19"/>
                  <a:gd name="T8" fmla="*/ 17 w 28"/>
                  <a:gd name="T9" fmla="*/ 13 h 19"/>
                  <a:gd name="T10" fmla="*/ 16 w 28"/>
                  <a:gd name="T11" fmla="*/ 12 h 19"/>
                  <a:gd name="T12" fmla="*/ 9 w 28"/>
                  <a:gd name="T13" fmla="*/ 13 h 19"/>
                  <a:gd name="T14" fmla="*/ 2 w 28"/>
                  <a:gd name="T15" fmla="*/ 13 h 19"/>
                  <a:gd name="T16" fmla="*/ 1 w 28"/>
                  <a:gd name="T17" fmla="*/ 12 h 19"/>
                  <a:gd name="T18" fmla="*/ 7 w 28"/>
                  <a:gd name="T19" fmla="*/ 10 h 19"/>
                  <a:gd name="T20" fmla="*/ 4 w 28"/>
                  <a:gd name="T21" fmla="*/ 8 h 19"/>
                  <a:gd name="T22" fmla="*/ 7 w 28"/>
                  <a:gd name="T23" fmla="*/ 6 h 19"/>
                  <a:gd name="T24" fmla="*/ 3 w 28"/>
                  <a:gd name="T25" fmla="*/ 6 h 19"/>
                  <a:gd name="T26" fmla="*/ 7 w 28"/>
                  <a:gd name="T27" fmla="*/ 4 h 19"/>
                  <a:gd name="T28" fmla="*/ 13 w 28"/>
                  <a:gd name="T29" fmla="*/ 8 h 19"/>
                  <a:gd name="T30" fmla="*/ 16 w 28"/>
                  <a:gd name="T31" fmla="*/ 9 h 19"/>
                  <a:gd name="T32" fmla="*/ 13 w 28"/>
                  <a:gd name="T33" fmla="*/ 7 h 19"/>
                  <a:gd name="T34" fmla="*/ 14 w 28"/>
                  <a:gd name="T35" fmla="*/ 5 h 19"/>
                  <a:gd name="T36" fmla="*/ 11 w 28"/>
                  <a:gd name="T37" fmla="*/ 4 h 19"/>
                  <a:gd name="T38" fmla="*/ 11 w 28"/>
                  <a:gd name="T39" fmla="*/ 2 h 19"/>
                  <a:gd name="T40" fmla="*/ 7 w 28"/>
                  <a:gd name="T41" fmla="*/ 3 h 19"/>
                  <a:gd name="T42" fmla="*/ 13 w 28"/>
                  <a:gd name="T43" fmla="*/ 1 h 19"/>
                  <a:gd name="T44" fmla="*/ 12 w 28"/>
                  <a:gd name="T45" fmla="*/ 2 h 19"/>
                  <a:gd name="T46" fmla="*/ 15 w 28"/>
                  <a:gd name="T47" fmla="*/ 3 h 19"/>
                  <a:gd name="T48" fmla="*/ 21 w 28"/>
                  <a:gd name="T49" fmla="*/ 2 h 19"/>
                  <a:gd name="T50" fmla="*/ 26 w 28"/>
                  <a:gd name="T51" fmla="*/ 8 h 19"/>
                  <a:gd name="T52" fmla="*/ 27 w 28"/>
                  <a:gd name="T53" fmla="*/ 12 h 19"/>
                  <a:gd name="T54" fmla="*/ 26 w 28"/>
                  <a:gd name="T55" fmla="*/ 14 h 19"/>
                  <a:gd name="T56" fmla="*/ 26 w 28"/>
                  <a:gd name="T57" fmla="*/ 17 h 19"/>
                  <a:gd name="T58" fmla="*/ 22 w 28"/>
                  <a:gd name="T5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9">
                    <a:moveTo>
                      <a:pt x="22" y="19"/>
                    </a:moveTo>
                    <a:cubicBezTo>
                      <a:pt x="20" y="19"/>
                      <a:pt x="17" y="19"/>
                      <a:pt x="15" y="19"/>
                    </a:cubicBezTo>
                    <a:cubicBezTo>
                      <a:pt x="12" y="19"/>
                      <a:pt x="15" y="18"/>
                      <a:pt x="15" y="17"/>
                    </a:cubicBezTo>
                    <a:cubicBezTo>
                      <a:pt x="16" y="16"/>
                      <a:pt x="11" y="16"/>
                      <a:pt x="12" y="15"/>
                    </a:cubicBezTo>
                    <a:cubicBezTo>
                      <a:pt x="13" y="14"/>
                      <a:pt x="15" y="13"/>
                      <a:pt x="17" y="13"/>
                    </a:cubicBezTo>
                    <a:cubicBezTo>
                      <a:pt x="18" y="12"/>
                      <a:pt x="17" y="12"/>
                      <a:pt x="16" y="12"/>
                    </a:cubicBezTo>
                    <a:cubicBezTo>
                      <a:pt x="14" y="11"/>
                      <a:pt x="12" y="12"/>
                      <a:pt x="9" y="13"/>
                    </a:cubicBezTo>
                    <a:cubicBezTo>
                      <a:pt x="7" y="13"/>
                      <a:pt x="5" y="13"/>
                      <a:pt x="2" y="13"/>
                    </a:cubicBezTo>
                    <a:cubicBezTo>
                      <a:pt x="2" y="14"/>
                      <a:pt x="0" y="14"/>
                      <a:pt x="1" y="12"/>
                    </a:cubicBezTo>
                    <a:cubicBezTo>
                      <a:pt x="3" y="10"/>
                      <a:pt x="5" y="11"/>
                      <a:pt x="7" y="10"/>
                    </a:cubicBezTo>
                    <a:cubicBezTo>
                      <a:pt x="11" y="9"/>
                      <a:pt x="4" y="9"/>
                      <a:pt x="4" y="8"/>
                    </a:cubicBezTo>
                    <a:cubicBezTo>
                      <a:pt x="3" y="8"/>
                      <a:pt x="7" y="6"/>
                      <a:pt x="7" y="6"/>
                    </a:cubicBezTo>
                    <a:cubicBezTo>
                      <a:pt x="7" y="6"/>
                      <a:pt x="4" y="6"/>
                      <a:pt x="3" y="6"/>
                    </a:cubicBezTo>
                    <a:cubicBezTo>
                      <a:pt x="3" y="5"/>
                      <a:pt x="6" y="4"/>
                      <a:pt x="7" y="4"/>
                    </a:cubicBezTo>
                    <a:cubicBezTo>
                      <a:pt x="9" y="4"/>
                      <a:pt x="11" y="7"/>
                      <a:pt x="13" y="8"/>
                    </a:cubicBezTo>
                    <a:cubicBezTo>
                      <a:pt x="14" y="8"/>
                      <a:pt x="15" y="10"/>
                      <a:pt x="16" y="9"/>
                    </a:cubicBezTo>
                    <a:cubicBezTo>
                      <a:pt x="19" y="7"/>
                      <a:pt x="13" y="7"/>
                      <a:pt x="13" y="7"/>
                    </a:cubicBezTo>
                    <a:cubicBezTo>
                      <a:pt x="14" y="7"/>
                      <a:pt x="18" y="6"/>
                      <a:pt x="14" y="5"/>
                    </a:cubicBezTo>
                    <a:cubicBezTo>
                      <a:pt x="13" y="5"/>
                      <a:pt x="12" y="5"/>
                      <a:pt x="11" y="4"/>
                    </a:cubicBezTo>
                    <a:cubicBezTo>
                      <a:pt x="9" y="3"/>
                      <a:pt x="11" y="3"/>
                      <a:pt x="11" y="2"/>
                    </a:cubicBezTo>
                    <a:cubicBezTo>
                      <a:pt x="10" y="2"/>
                      <a:pt x="7" y="3"/>
                      <a:pt x="7" y="3"/>
                    </a:cubicBezTo>
                    <a:cubicBezTo>
                      <a:pt x="6" y="2"/>
                      <a:pt x="13" y="1"/>
                      <a:pt x="13" y="1"/>
                    </a:cubicBezTo>
                    <a:cubicBezTo>
                      <a:pt x="13" y="1"/>
                      <a:pt x="12" y="2"/>
                      <a:pt x="12" y="2"/>
                    </a:cubicBezTo>
                    <a:cubicBezTo>
                      <a:pt x="11" y="3"/>
                      <a:pt x="14" y="3"/>
                      <a:pt x="15" y="3"/>
                    </a:cubicBezTo>
                    <a:cubicBezTo>
                      <a:pt x="18" y="4"/>
                      <a:pt x="19" y="4"/>
                      <a:pt x="21" y="2"/>
                    </a:cubicBezTo>
                    <a:cubicBezTo>
                      <a:pt x="24" y="0"/>
                      <a:pt x="27" y="6"/>
                      <a:pt x="26" y="8"/>
                    </a:cubicBezTo>
                    <a:cubicBezTo>
                      <a:pt x="26" y="10"/>
                      <a:pt x="26" y="11"/>
                      <a:pt x="27" y="12"/>
                    </a:cubicBezTo>
                    <a:cubicBezTo>
                      <a:pt x="28" y="14"/>
                      <a:pt x="28" y="15"/>
                      <a:pt x="26" y="14"/>
                    </a:cubicBezTo>
                    <a:cubicBezTo>
                      <a:pt x="24" y="12"/>
                      <a:pt x="25" y="16"/>
                      <a:pt x="26" y="17"/>
                    </a:cubicBezTo>
                    <a:cubicBezTo>
                      <a:pt x="27" y="18"/>
                      <a:pt x="23" y="19"/>
                      <a:pt x="22" y="1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13" name="Freeform 586">
                <a:extLst>
                  <a:ext uri="{FF2B5EF4-FFF2-40B4-BE49-F238E27FC236}">
                    <a16:creationId xmlns:a16="http://schemas.microsoft.com/office/drawing/2014/main" id="{730D3C21-7E8F-A7A1-0EF3-AFE09FB531A0}"/>
                  </a:ext>
                </a:extLst>
              </p:cNvPr>
              <p:cNvSpPr>
                <a:spLocks/>
              </p:cNvSpPr>
              <p:nvPr/>
            </p:nvSpPr>
            <p:spPr bwMode="auto">
              <a:xfrm>
                <a:off x="6391579" y="3030002"/>
                <a:ext cx="90610" cy="29502"/>
              </a:xfrm>
              <a:custGeom>
                <a:avLst/>
                <a:gdLst>
                  <a:gd name="T0" fmla="*/ 1 w 9"/>
                  <a:gd name="T1" fmla="*/ 3 h 3"/>
                  <a:gd name="T2" fmla="*/ 7 w 9"/>
                  <a:gd name="T3" fmla="*/ 0 h 3"/>
                  <a:gd name="T4" fmla="*/ 1 w 9"/>
                  <a:gd name="T5" fmla="*/ 3 h 3"/>
                </a:gdLst>
                <a:ahLst/>
                <a:cxnLst>
                  <a:cxn ang="0">
                    <a:pos x="T0" y="T1"/>
                  </a:cxn>
                  <a:cxn ang="0">
                    <a:pos x="T2" y="T3"/>
                  </a:cxn>
                  <a:cxn ang="0">
                    <a:pos x="T4" y="T5"/>
                  </a:cxn>
                </a:cxnLst>
                <a:rect l="0" t="0" r="r" b="b"/>
                <a:pathLst>
                  <a:path w="9" h="3">
                    <a:moveTo>
                      <a:pt x="1" y="3"/>
                    </a:moveTo>
                    <a:cubicBezTo>
                      <a:pt x="4" y="2"/>
                      <a:pt x="9" y="0"/>
                      <a:pt x="7" y="0"/>
                    </a:cubicBezTo>
                    <a:cubicBezTo>
                      <a:pt x="4" y="0"/>
                      <a:pt x="0" y="3"/>
                      <a:pt x="1"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14" name="Freeform 587">
                <a:extLst>
                  <a:ext uri="{FF2B5EF4-FFF2-40B4-BE49-F238E27FC236}">
                    <a16:creationId xmlns:a16="http://schemas.microsoft.com/office/drawing/2014/main" id="{F5C9AB68-DF4F-8555-79E1-33984309864C}"/>
                  </a:ext>
                </a:extLst>
              </p:cNvPr>
              <p:cNvSpPr>
                <a:spLocks/>
              </p:cNvSpPr>
              <p:nvPr/>
            </p:nvSpPr>
            <p:spPr bwMode="auto">
              <a:xfrm>
                <a:off x="6370669" y="3018939"/>
                <a:ext cx="83638" cy="22128"/>
              </a:xfrm>
              <a:custGeom>
                <a:avLst/>
                <a:gdLst>
                  <a:gd name="T0" fmla="*/ 1 w 8"/>
                  <a:gd name="T1" fmla="*/ 2 h 2"/>
                  <a:gd name="T2" fmla="*/ 6 w 8"/>
                  <a:gd name="T3" fmla="*/ 0 h 2"/>
                  <a:gd name="T4" fmla="*/ 1 w 8"/>
                  <a:gd name="T5" fmla="*/ 2 h 2"/>
                </a:gdLst>
                <a:ahLst/>
                <a:cxnLst>
                  <a:cxn ang="0">
                    <a:pos x="T0" y="T1"/>
                  </a:cxn>
                  <a:cxn ang="0">
                    <a:pos x="T2" y="T3"/>
                  </a:cxn>
                  <a:cxn ang="0">
                    <a:pos x="T4" y="T5"/>
                  </a:cxn>
                </a:cxnLst>
                <a:rect l="0" t="0" r="r" b="b"/>
                <a:pathLst>
                  <a:path w="8" h="2">
                    <a:moveTo>
                      <a:pt x="1" y="2"/>
                    </a:moveTo>
                    <a:cubicBezTo>
                      <a:pt x="0" y="2"/>
                      <a:pt x="4" y="0"/>
                      <a:pt x="6" y="0"/>
                    </a:cubicBezTo>
                    <a:cubicBezTo>
                      <a:pt x="8" y="0"/>
                      <a:pt x="4" y="2"/>
                      <a:pt x="1"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15" name="Freeform 588">
                <a:extLst>
                  <a:ext uri="{FF2B5EF4-FFF2-40B4-BE49-F238E27FC236}">
                    <a16:creationId xmlns:a16="http://schemas.microsoft.com/office/drawing/2014/main" id="{BAD13582-D1FD-4AF8-C1C7-8D8186C405C5}"/>
                  </a:ext>
                </a:extLst>
              </p:cNvPr>
              <p:cNvSpPr>
                <a:spLocks/>
              </p:cNvSpPr>
              <p:nvPr/>
            </p:nvSpPr>
            <p:spPr bwMode="auto">
              <a:xfrm>
                <a:off x="6328849" y="2985746"/>
                <a:ext cx="104549" cy="55320"/>
              </a:xfrm>
              <a:custGeom>
                <a:avLst/>
                <a:gdLst>
                  <a:gd name="T0" fmla="*/ 2 w 10"/>
                  <a:gd name="T1" fmla="*/ 3 h 5"/>
                  <a:gd name="T2" fmla="*/ 10 w 10"/>
                  <a:gd name="T3" fmla="*/ 1 h 5"/>
                  <a:gd name="T4" fmla="*/ 2 w 10"/>
                  <a:gd name="T5" fmla="*/ 3 h 5"/>
                </a:gdLst>
                <a:ahLst/>
                <a:cxnLst>
                  <a:cxn ang="0">
                    <a:pos x="T0" y="T1"/>
                  </a:cxn>
                  <a:cxn ang="0">
                    <a:pos x="T2" y="T3"/>
                  </a:cxn>
                  <a:cxn ang="0">
                    <a:pos x="T4" y="T5"/>
                  </a:cxn>
                </a:cxnLst>
                <a:rect l="0" t="0" r="r" b="b"/>
                <a:pathLst>
                  <a:path w="10" h="5">
                    <a:moveTo>
                      <a:pt x="2" y="3"/>
                    </a:moveTo>
                    <a:cubicBezTo>
                      <a:pt x="0" y="2"/>
                      <a:pt x="10" y="0"/>
                      <a:pt x="10" y="1"/>
                    </a:cubicBezTo>
                    <a:cubicBezTo>
                      <a:pt x="10" y="2"/>
                      <a:pt x="6" y="5"/>
                      <a:pt x="2"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16" name="Freeform 589">
                <a:extLst>
                  <a:ext uri="{FF2B5EF4-FFF2-40B4-BE49-F238E27FC236}">
                    <a16:creationId xmlns:a16="http://schemas.microsoft.com/office/drawing/2014/main" id="{52F8C8B0-F2B5-8314-8556-D6D85C663E7F}"/>
                  </a:ext>
                </a:extLst>
              </p:cNvPr>
              <p:cNvSpPr>
                <a:spLocks/>
              </p:cNvSpPr>
              <p:nvPr/>
            </p:nvSpPr>
            <p:spPr bwMode="auto">
              <a:xfrm>
                <a:off x="6339306" y="2941494"/>
                <a:ext cx="73184" cy="55320"/>
              </a:xfrm>
              <a:custGeom>
                <a:avLst/>
                <a:gdLst>
                  <a:gd name="T0" fmla="*/ 1 w 7"/>
                  <a:gd name="T1" fmla="*/ 5 h 5"/>
                  <a:gd name="T2" fmla="*/ 0 w 7"/>
                  <a:gd name="T3" fmla="*/ 1 h 5"/>
                  <a:gd name="T4" fmla="*/ 4 w 7"/>
                  <a:gd name="T5" fmla="*/ 2 h 5"/>
                  <a:gd name="T6" fmla="*/ 7 w 7"/>
                  <a:gd name="T7" fmla="*/ 4 h 5"/>
                  <a:gd name="T8" fmla="*/ 1 w 7"/>
                  <a:gd name="T9" fmla="*/ 5 h 5"/>
                  <a:gd name="T10" fmla="*/ 1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1" y="5"/>
                    </a:moveTo>
                    <a:cubicBezTo>
                      <a:pt x="0" y="4"/>
                      <a:pt x="0" y="2"/>
                      <a:pt x="0" y="1"/>
                    </a:cubicBezTo>
                    <a:cubicBezTo>
                      <a:pt x="1" y="0"/>
                      <a:pt x="3" y="1"/>
                      <a:pt x="4" y="2"/>
                    </a:cubicBezTo>
                    <a:cubicBezTo>
                      <a:pt x="4" y="2"/>
                      <a:pt x="7" y="3"/>
                      <a:pt x="7" y="4"/>
                    </a:cubicBezTo>
                    <a:cubicBezTo>
                      <a:pt x="7" y="4"/>
                      <a:pt x="2" y="5"/>
                      <a:pt x="1" y="5"/>
                    </a:cubicBezTo>
                    <a:cubicBezTo>
                      <a:pt x="0" y="4"/>
                      <a:pt x="4" y="5"/>
                      <a:pt x="1"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17" name="Freeform 590">
                <a:extLst>
                  <a:ext uri="{FF2B5EF4-FFF2-40B4-BE49-F238E27FC236}">
                    <a16:creationId xmlns:a16="http://schemas.microsoft.com/office/drawing/2014/main" id="{45CC8E83-118B-3E6E-E819-617F865E0D5F}"/>
                  </a:ext>
                </a:extLst>
              </p:cNvPr>
              <p:cNvSpPr>
                <a:spLocks/>
              </p:cNvSpPr>
              <p:nvPr/>
            </p:nvSpPr>
            <p:spPr bwMode="auto">
              <a:xfrm>
                <a:off x="6238241" y="2812416"/>
                <a:ext cx="121974" cy="95888"/>
              </a:xfrm>
              <a:custGeom>
                <a:avLst/>
                <a:gdLst>
                  <a:gd name="T0" fmla="*/ 8 w 12"/>
                  <a:gd name="T1" fmla="*/ 8 h 9"/>
                  <a:gd name="T2" fmla="*/ 3 w 12"/>
                  <a:gd name="T3" fmla="*/ 1 h 9"/>
                  <a:gd name="T4" fmla="*/ 8 w 12"/>
                  <a:gd name="T5" fmla="*/ 8 h 9"/>
                </a:gdLst>
                <a:ahLst/>
                <a:cxnLst>
                  <a:cxn ang="0">
                    <a:pos x="T0" y="T1"/>
                  </a:cxn>
                  <a:cxn ang="0">
                    <a:pos x="T2" y="T3"/>
                  </a:cxn>
                  <a:cxn ang="0">
                    <a:pos x="T4" y="T5"/>
                  </a:cxn>
                </a:cxnLst>
                <a:rect l="0" t="0" r="r" b="b"/>
                <a:pathLst>
                  <a:path w="12" h="9">
                    <a:moveTo>
                      <a:pt x="8" y="8"/>
                    </a:moveTo>
                    <a:cubicBezTo>
                      <a:pt x="6" y="9"/>
                      <a:pt x="0" y="0"/>
                      <a:pt x="3" y="1"/>
                    </a:cubicBezTo>
                    <a:cubicBezTo>
                      <a:pt x="6" y="3"/>
                      <a:pt x="12" y="8"/>
                      <a:pt x="8" y="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18" name="Freeform 591">
                <a:extLst>
                  <a:ext uri="{FF2B5EF4-FFF2-40B4-BE49-F238E27FC236}">
                    <a16:creationId xmlns:a16="http://schemas.microsoft.com/office/drawing/2014/main" id="{FA120A90-B5AE-A385-D0F4-87C92A360E20}"/>
                  </a:ext>
                </a:extLst>
              </p:cNvPr>
              <p:cNvSpPr>
                <a:spLocks/>
              </p:cNvSpPr>
              <p:nvPr/>
            </p:nvSpPr>
            <p:spPr bwMode="auto">
              <a:xfrm>
                <a:off x="6433399" y="2801354"/>
                <a:ext cx="90610" cy="33190"/>
              </a:xfrm>
              <a:custGeom>
                <a:avLst/>
                <a:gdLst>
                  <a:gd name="T0" fmla="*/ 2 w 9"/>
                  <a:gd name="T1" fmla="*/ 1 h 3"/>
                  <a:gd name="T2" fmla="*/ 8 w 9"/>
                  <a:gd name="T3" fmla="*/ 2 h 3"/>
                  <a:gd name="T4" fmla="*/ 2 w 9"/>
                  <a:gd name="T5" fmla="*/ 1 h 3"/>
                </a:gdLst>
                <a:ahLst/>
                <a:cxnLst>
                  <a:cxn ang="0">
                    <a:pos x="T0" y="T1"/>
                  </a:cxn>
                  <a:cxn ang="0">
                    <a:pos x="T2" y="T3"/>
                  </a:cxn>
                  <a:cxn ang="0">
                    <a:pos x="T4" y="T5"/>
                  </a:cxn>
                </a:cxnLst>
                <a:rect l="0" t="0" r="r" b="b"/>
                <a:pathLst>
                  <a:path w="9" h="3">
                    <a:moveTo>
                      <a:pt x="2" y="1"/>
                    </a:moveTo>
                    <a:cubicBezTo>
                      <a:pt x="5" y="0"/>
                      <a:pt x="9" y="2"/>
                      <a:pt x="8" y="2"/>
                    </a:cubicBezTo>
                    <a:cubicBezTo>
                      <a:pt x="3" y="3"/>
                      <a:pt x="0" y="2"/>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19" name="Freeform 592">
                <a:extLst>
                  <a:ext uri="{FF2B5EF4-FFF2-40B4-BE49-F238E27FC236}">
                    <a16:creationId xmlns:a16="http://schemas.microsoft.com/office/drawing/2014/main" id="{2AEEB06A-B109-98E0-15D0-0E5BB868AE5B}"/>
                  </a:ext>
                </a:extLst>
              </p:cNvPr>
              <p:cNvSpPr>
                <a:spLocks/>
              </p:cNvSpPr>
              <p:nvPr/>
            </p:nvSpPr>
            <p:spPr bwMode="auto">
              <a:xfrm>
                <a:off x="6259149" y="2628024"/>
                <a:ext cx="365922" cy="206523"/>
              </a:xfrm>
              <a:custGeom>
                <a:avLst/>
                <a:gdLst>
                  <a:gd name="T0" fmla="*/ 28 w 36"/>
                  <a:gd name="T1" fmla="*/ 17 h 19"/>
                  <a:gd name="T2" fmla="*/ 27 w 36"/>
                  <a:gd name="T3" fmla="*/ 15 h 19"/>
                  <a:gd name="T4" fmla="*/ 22 w 36"/>
                  <a:gd name="T5" fmla="*/ 13 h 19"/>
                  <a:gd name="T6" fmla="*/ 14 w 36"/>
                  <a:gd name="T7" fmla="*/ 14 h 19"/>
                  <a:gd name="T8" fmla="*/ 18 w 36"/>
                  <a:gd name="T9" fmla="*/ 12 h 19"/>
                  <a:gd name="T10" fmla="*/ 8 w 36"/>
                  <a:gd name="T11" fmla="*/ 12 h 19"/>
                  <a:gd name="T12" fmla="*/ 13 w 36"/>
                  <a:gd name="T13" fmla="*/ 10 h 19"/>
                  <a:gd name="T14" fmla="*/ 12 w 36"/>
                  <a:gd name="T15" fmla="*/ 9 h 19"/>
                  <a:gd name="T16" fmla="*/ 13 w 36"/>
                  <a:gd name="T17" fmla="*/ 8 h 19"/>
                  <a:gd name="T18" fmla="*/ 11 w 36"/>
                  <a:gd name="T19" fmla="*/ 8 h 19"/>
                  <a:gd name="T20" fmla="*/ 10 w 36"/>
                  <a:gd name="T21" fmla="*/ 6 h 19"/>
                  <a:gd name="T22" fmla="*/ 6 w 36"/>
                  <a:gd name="T23" fmla="*/ 6 h 19"/>
                  <a:gd name="T24" fmla="*/ 3 w 36"/>
                  <a:gd name="T25" fmla="*/ 5 h 19"/>
                  <a:gd name="T26" fmla="*/ 9 w 36"/>
                  <a:gd name="T27" fmla="*/ 2 h 19"/>
                  <a:gd name="T28" fmla="*/ 16 w 36"/>
                  <a:gd name="T29" fmla="*/ 1 h 19"/>
                  <a:gd name="T30" fmla="*/ 18 w 36"/>
                  <a:gd name="T31" fmla="*/ 5 h 19"/>
                  <a:gd name="T32" fmla="*/ 22 w 36"/>
                  <a:gd name="T33" fmla="*/ 4 h 19"/>
                  <a:gd name="T34" fmla="*/ 25 w 36"/>
                  <a:gd name="T35" fmla="*/ 7 h 19"/>
                  <a:gd name="T36" fmla="*/ 30 w 36"/>
                  <a:gd name="T37" fmla="*/ 7 h 19"/>
                  <a:gd name="T38" fmla="*/ 33 w 36"/>
                  <a:gd name="T39" fmla="*/ 12 h 19"/>
                  <a:gd name="T40" fmla="*/ 34 w 36"/>
                  <a:gd name="T41" fmla="*/ 16 h 19"/>
                  <a:gd name="T42" fmla="*/ 28 w 36"/>
                  <a:gd name="T43" fmla="*/ 17 h 19"/>
                  <a:gd name="T44" fmla="*/ 28 w 36"/>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9">
                    <a:moveTo>
                      <a:pt x="28" y="17"/>
                    </a:moveTo>
                    <a:cubicBezTo>
                      <a:pt x="27" y="17"/>
                      <a:pt x="27" y="16"/>
                      <a:pt x="27" y="15"/>
                    </a:cubicBezTo>
                    <a:cubicBezTo>
                      <a:pt x="26" y="14"/>
                      <a:pt x="23" y="13"/>
                      <a:pt x="22" y="13"/>
                    </a:cubicBezTo>
                    <a:cubicBezTo>
                      <a:pt x="21" y="13"/>
                      <a:pt x="14" y="15"/>
                      <a:pt x="14" y="14"/>
                    </a:cubicBezTo>
                    <a:cubicBezTo>
                      <a:pt x="14" y="14"/>
                      <a:pt x="18" y="12"/>
                      <a:pt x="18" y="12"/>
                    </a:cubicBezTo>
                    <a:cubicBezTo>
                      <a:pt x="15" y="11"/>
                      <a:pt x="11" y="14"/>
                      <a:pt x="8" y="12"/>
                    </a:cubicBezTo>
                    <a:cubicBezTo>
                      <a:pt x="2" y="9"/>
                      <a:pt x="13" y="10"/>
                      <a:pt x="13" y="10"/>
                    </a:cubicBezTo>
                    <a:cubicBezTo>
                      <a:pt x="13" y="10"/>
                      <a:pt x="12" y="9"/>
                      <a:pt x="12" y="9"/>
                    </a:cubicBezTo>
                    <a:cubicBezTo>
                      <a:pt x="12" y="9"/>
                      <a:pt x="13" y="8"/>
                      <a:pt x="13" y="8"/>
                    </a:cubicBezTo>
                    <a:cubicBezTo>
                      <a:pt x="14" y="7"/>
                      <a:pt x="11" y="8"/>
                      <a:pt x="11" y="8"/>
                    </a:cubicBezTo>
                    <a:cubicBezTo>
                      <a:pt x="10" y="7"/>
                      <a:pt x="12" y="6"/>
                      <a:pt x="10" y="6"/>
                    </a:cubicBezTo>
                    <a:cubicBezTo>
                      <a:pt x="9" y="6"/>
                      <a:pt x="7" y="7"/>
                      <a:pt x="6" y="6"/>
                    </a:cubicBezTo>
                    <a:cubicBezTo>
                      <a:pt x="6" y="5"/>
                      <a:pt x="4" y="6"/>
                      <a:pt x="3" y="5"/>
                    </a:cubicBezTo>
                    <a:cubicBezTo>
                      <a:pt x="0" y="0"/>
                      <a:pt x="7" y="2"/>
                      <a:pt x="9" y="2"/>
                    </a:cubicBezTo>
                    <a:cubicBezTo>
                      <a:pt x="11" y="1"/>
                      <a:pt x="14" y="0"/>
                      <a:pt x="16" y="1"/>
                    </a:cubicBezTo>
                    <a:cubicBezTo>
                      <a:pt x="19" y="2"/>
                      <a:pt x="14" y="7"/>
                      <a:pt x="18" y="5"/>
                    </a:cubicBezTo>
                    <a:cubicBezTo>
                      <a:pt x="19" y="5"/>
                      <a:pt x="21" y="3"/>
                      <a:pt x="22" y="4"/>
                    </a:cubicBezTo>
                    <a:cubicBezTo>
                      <a:pt x="23" y="5"/>
                      <a:pt x="24" y="7"/>
                      <a:pt x="25" y="7"/>
                    </a:cubicBezTo>
                    <a:cubicBezTo>
                      <a:pt x="26" y="7"/>
                      <a:pt x="29" y="6"/>
                      <a:pt x="30" y="7"/>
                    </a:cubicBezTo>
                    <a:cubicBezTo>
                      <a:pt x="32" y="8"/>
                      <a:pt x="32" y="11"/>
                      <a:pt x="33" y="12"/>
                    </a:cubicBezTo>
                    <a:cubicBezTo>
                      <a:pt x="34" y="14"/>
                      <a:pt x="36" y="15"/>
                      <a:pt x="34" y="16"/>
                    </a:cubicBezTo>
                    <a:cubicBezTo>
                      <a:pt x="33" y="18"/>
                      <a:pt x="30" y="18"/>
                      <a:pt x="28" y="17"/>
                    </a:cubicBezTo>
                    <a:cubicBezTo>
                      <a:pt x="27" y="16"/>
                      <a:pt x="31" y="19"/>
                      <a:pt x="28" y="1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20" name="Freeform 593">
                <a:extLst>
                  <a:ext uri="{FF2B5EF4-FFF2-40B4-BE49-F238E27FC236}">
                    <a16:creationId xmlns:a16="http://schemas.microsoft.com/office/drawing/2014/main" id="{D2CE48C7-188F-D511-0432-1296E2736542}"/>
                  </a:ext>
                </a:extLst>
              </p:cNvPr>
              <p:cNvSpPr>
                <a:spLocks/>
              </p:cNvSpPr>
              <p:nvPr/>
            </p:nvSpPr>
            <p:spPr bwMode="auto">
              <a:xfrm>
                <a:off x="6544916" y="2528452"/>
                <a:ext cx="111517" cy="55320"/>
              </a:xfrm>
              <a:custGeom>
                <a:avLst/>
                <a:gdLst>
                  <a:gd name="T0" fmla="*/ 8 w 11"/>
                  <a:gd name="T1" fmla="*/ 5 h 5"/>
                  <a:gd name="T2" fmla="*/ 4 w 11"/>
                  <a:gd name="T3" fmla="*/ 4 h 5"/>
                  <a:gd name="T4" fmla="*/ 2 w 11"/>
                  <a:gd name="T5" fmla="*/ 3 h 5"/>
                  <a:gd name="T6" fmla="*/ 7 w 11"/>
                  <a:gd name="T7" fmla="*/ 2 h 5"/>
                  <a:gd name="T8" fmla="*/ 8 w 11"/>
                  <a:gd name="T9" fmla="*/ 5 h 5"/>
                </a:gdLst>
                <a:ahLst/>
                <a:cxnLst>
                  <a:cxn ang="0">
                    <a:pos x="T0" y="T1"/>
                  </a:cxn>
                  <a:cxn ang="0">
                    <a:pos x="T2" y="T3"/>
                  </a:cxn>
                  <a:cxn ang="0">
                    <a:pos x="T4" y="T5"/>
                  </a:cxn>
                  <a:cxn ang="0">
                    <a:pos x="T6" y="T7"/>
                  </a:cxn>
                  <a:cxn ang="0">
                    <a:pos x="T8" y="T9"/>
                  </a:cxn>
                </a:cxnLst>
                <a:rect l="0" t="0" r="r" b="b"/>
                <a:pathLst>
                  <a:path w="11" h="5">
                    <a:moveTo>
                      <a:pt x="8" y="5"/>
                    </a:moveTo>
                    <a:cubicBezTo>
                      <a:pt x="6" y="5"/>
                      <a:pt x="6" y="4"/>
                      <a:pt x="4" y="4"/>
                    </a:cubicBezTo>
                    <a:cubicBezTo>
                      <a:pt x="4" y="4"/>
                      <a:pt x="0" y="4"/>
                      <a:pt x="2" y="3"/>
                    </a:cubicBezTo>
                    <a:cubicBezTo>
                      <a:pt x="3" y="1"/>
                      <a:pt x="6" y="0"/>
                      <a:pt x="7" y="2"/>
                    </a:cubicBezTo>
                    <a:cubicBezTo>
                      <a:pt x="9" y="3"/>
                      <a:pt x="11" y="5"/>
                      <a:pt x="8"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21" name="Freeform 594">
                <a:extLst>
                  <a:ext uri="{FF2B5EF4-FFF2-40B4-BE49-F238E27FC236}">
                    <a16:creationId xmlns:a16="http://schemas.microsoft.com/office/drawing/2014/main" id="{CCF524B1-8CFB-13D8-237B-CE088D0D5A8C}"/>
                  </a:ext>
                </a:extLst>
              </p:cNvPr>
              <p:cNvSpPr>
                <a:spLocks/>
              </p:cNvSpPr>
              <p:nvPr/>
            </p:nvSpPr>
            <p:spPr bwMode="auto">
              <a:xfrm>
                <a:off x="6635526" y="2701782"/>
                <a:ext cx="205612" cy="121701"/>
              </a:xfrm>
              <a:custGeom>
                <a:avLst/>
                <a:gdLst>
                  <a:gd name="T0" fmla="*/ 8 w 20"/>
                  <a:gd name="T1" fmla="*/ 7 h 11"/>
                  <a:gd name="T2" fmla="*/ 3 w 20"/>
                  <a:gd name="T3" fmla="*/ 5 h 11"/>
                  <a:gd name="T4" fmla="*/ 4 w 20"/>
                  <a:gd name="T5" fmla="*/ 3 h 11"/>
                  <a:gd name="T6" fmla="*/ 1 w 20"/>
                  <a:gd name="T7" fmla="*/ 1 h 11"/>
                  <a:gd name="T8" fmla="*/ 6 w 20"/>
                  <a:gd name="T9" fmla="*/ 1 h 11"/>
                  <a:gd name="T10" fmla="*/ 12 w 20"/>
                  <a:gd name="T11" fmla="*/ 3 h 11"/>
                  <a:gd name="T12" fmla="*/ 16 w 20"/>
                  <a:gd name="T13" fmla="*/ 3 h 11"/>
                  <a:gd name="T14" fmla="*/ 19 w 20"/>
                  <a:gd name="T15" fmla="*/ 4 h 11"/>
                  <a:gd name="T16" fmla="*/ 18 w 20"/>
                  <a:gd name="T17" fmla="*/ 8 h 11"/>
                  <a:gd name="T18" fmla="*/ 15 w 20"/>
                  <a:gd name="T19" fmla="*/ 10 h 11"/>
                  <a:gd name="T20" fmla="*/ 9 w 20"/>
                  <a:gd name="T21" fmla="*/ 11 h 11"/>
                  <a:gd name="T22" fmla="*/ 4 w 20"/>
                  <a:gd name="T23" fmla="*/ 8 h 11"/>
                  <a:gd name="T24" fmla="*/ 8 w 20"/>
                  <a:gd name="T25" fmla="*/ 7 h 11"/>
                  <a:gd name="T26" fmla="*/ 8 w 20"/>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
                    <a:moveTo>
                      <a:pt x="8" y="7"/>
                    </a:moveTo>
                    <a:cubicBezTo>
                      <a:pt x="6" y="7"/>
                      <a:pt x="4" y="6"/>
                      <a:pt x="3" y="5"/>
                    </a:cubicBezTo>
                    <a:cubicBezTo>
                      <a:pt x="0" y="4"/>
                      <a:pt x="4" y="3"/>
                      <a:pt x="4" y="3"/>
                    </a:cubicBezTo>
                    <a:cubicBezTo>
                      <a:pt x="4" y="2"/>
                      <a:pt x="2" y="1"/>
                      <a:pt x="1" y="1"/>
                    </a:cubicBezTo>
                    <a:cubicBezTo>
                      <a:pt x="1" y="0"/>
                      <a:pt x="6" y="1"/>
                      <a:pt x="6" y="1"/>
                    </a:cubicBezTo>
                    <a:cubicBezTo>
                      <a:pt x="8" y="1"/>
                      <a:pt x="10" y="2"/>
                      <a:pt x="12" y="3"/>
                    </a:cubicBezTo>
                    <a:cubicBezTo>
                      <a:pt x="14" y="3"/>
                      <a:pt x="15" y="3"/>
                      <a:pt x="16" y="3"/>
                    </a:cubicBezTo>
                    <a:cubicBezTo>
                      <a:pt x="17" y="3"/>
                      <a:pt x="20" y="4"/>
                      <a:pt x="19" y="4"/>
                    </a:cubicBezTo>
                    <a:cubicBezTo>
                      <a:pt x="17" y="6"/>
                      <a:pt x="16" y="5"/>
                      <a:pt x="18" y="8"/>
                    </a:cubicBezTo>
                    <a:cubicBezTo>
                      <a:pt x="19" y="9"/>
                      <a:pt x="16" y="9"/>
                      <a:pt x="15" y="10"/>
                    </a:cubicBezTo>
                    <a:cubicBezTo>
                      <a:pt x="13" y="10"/>
                      <a:pt x="11" y="11"/>
                      <a:pt x="9" y="11"/>
                    </a:cubicBezTo>
                    <a:cubicBezTo>
                      <a:pt x="8" y="10"/>
                      <a:pt x="4" y="9"/>
                      <a:pt x="4" y="8"/>
                    </a:cubicBezTo>
                    <a:cubicBezTo>
                      <a:pt x="4" y="8"/>
                      <a:pt x="10" y="7"/>
                      <a:pt x="8" y="7"/>
                    </a:cubicBezTo>
                    <a:cubicBezTo>
                      <a:pt x="5" y="6"/>
                      <a:pt x="10" y="7"/>
                      <a:pt x="8"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22" name="Freeform 595">
                <a:extLst>
                  <a:ext uri="{FF2B5EF4-FFF2-40B4-BE49-F238E27FC236}">
                    <a16:creationId xmlns:a16="http://schemas.microsoft.com/office/drawing/2014/main" id="{9B100C58-F7CA-EB63-A150-81E11DCF5731}"/>
                  </a:ext>
                </a:extLst>
              </p:cNvPr>
              <p:cNvSpPr>
                <a:spLocks/>
              </p:cNvSpPr>
              <p:nvPr/>
            </p:nvSpPr>
            <p:spPr bwMode="auto">
              <a:xfrm>
                <a:off x="6750531" y="2812416"/>
                <a:ext cx="181217" cy="55320"/>
              </a:xfrm>
              <a:custGeom>
                <a:avLst/>
                <a:gdLst>
                  <a:gd name="T0" fmla="*/ 14 w 18"/>
                  <a:gd name="T1" fmla="*/ 5 h 5"/>
                  <a:gd name="T2" fmla="*/ 16 w 18"/>
                  <a:gd name="T3" fmla="*/ 2 h 5"/>
                  <a:gd name="T4" fmla="*/ 13 w 18"/>
                  <a:gd name="T5" fmla="*/ 1 h 5"/>
                  <a:gd name="T6" fmla="*/ 3 w 18"/>
                  <a:gd name="T7" fmla="*/ 1 h 5"/>
                  <a:gd name="T8" fmla="*/ 4 w 18"/>
                  <a:gd name="T9" fmla="*/ 4 h 5"/>
                  <a:gd name="T10" fmla="*/ 14 w 18"/>
                  <a:gd name="T11" fmla="*/ 5 h 5"/>
                  <a:gd name="T12" fmla="*/ 14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4" y="5"/>
                    </a:moveTo>
                    <a:cubicBezTo>
                      <a:pt x="14" y="4"/>
                      <a:pt x="18" y="2"/>
                      <a:pt x="16" y="2"/>
                    </a:cubicBezTo>
                    <a:cubicBezTo>
                      <a:pt x="15" y="1"/>
                      <a:pt x="14" y="1"/>
                      <a:pt x="13" y="1"/>
                    </a:cubicBezTo>
                    <a:cubicBezTo>
                      <a:pt x="10" y="1"/>
                      <a:pt x="6" y="0"/>
                      <a:pt x="3" y="1"/>
                    </a:cubicBezTo>
                    <a:cubicBezTo>
                      <a:pt x="0" y="1"/>
                      <a:pt x="1" y="4"/>
                      <a:pt x="4" y="4"/>
                    </a:cubicBezTo>
                    <a:cubicBezTo>
                      <a:pt x="7" y="4"/>
                      <a:pt x="11" y="5"/>
                      <a:pt x="14" y="5"/>
                    </a:cubicBezTo>
                    <a:cubicBezTo>
                      <a:pt x="16" y="4"/>
                      <a:pt x="12" y="5"/>
                      <a:pt x="14"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23" name="Freeform 596">
                <a:extLst>
                  <a:ext uri="{FF2B5EF4-FFF2-40B4-BE49-F238E27FC236}">
                    <a16:creationId xmlns:a16="http://schemas.microsoft.com/office/drawing/2014/main" id="{01BBEA09-B9F8-29B5-5B49-8A5B23504737}"/>
                  </a:ext>
                </a:extLst>
              </p:cNvPr>
              <p:cNvSpPr>
                <a:spLocks/>
              </p:cNvSpPr>
              <p:nvPr/>
            </p:nvSpPr>
            <p:spPr bwMode="auto">
              <a:xfrm>
                <a:off x="6740078" y="3059504"/>
                <a:ext cx="170762" cy="121701"/>
              </a:xfrm>
              <a:custGeom>
                <a:avLst/>
                <a:gdLst>
                  <a:gd name="T0" fmla="*/ 7 w 17"/>
                  <a:gd name="T1" fmla="*/ 1 h 11"/>
                  <a:gd name="T2" fmla="*/ 1 w 17"/>
                  <a:gd name="T3" fmla="*/ 6 h 11"/>
                  <a:gd name="T4" fmla="*/ 10 w 17"/>
                  <a:gd name="T5" fmla="*/ 10 h 11"/>
                  <a:gd name="T6" fmla="*/ 15 w 17"/>
                  <a:gd name="T7" fmla="*/ 10 h 11"/>
                  <a:gd name="T8" fmla="*/ 15 w 17"/>
                  <a:gd name="T9" fmla="*/ 8 h 11"/>
                  <a:gd name="T10" fmla="*/ 16 w 17"/>
                  <a:gd name="T11" fmla="*/ 6 h 11"/>
                  <a:gd name="T12" fmla="*/ 7 w 17"/>
                  <a:gd name="T13" fmla="*/ 1 h 11"/>
                  <a:gd name="T14" fmla="*/ 7 w 17"/>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1">
                    <a:moveTo>
                      <a:pt x="7" y="1"/>
                    </a:moveTo>
                    <a:cubicBezTo>
                      <a:pt x="5" y="0"/>
                      <a:pt x="2" y="4"/>
                      <a:pt x="1" y="6"/>
                    </a:cubicBezTo>
                    <a:cubicBezTo>
                      <a:pt x="0" y="8"/>
                      <a:pt x="8" y="10"/>
                      <a:pt x="10" y="10"/>
                    </a:cubicBezTo>
                    <a:cubicBezTo>
                      <a:pt x="11" y="11"/>
                      <a:pt x="14" y="11"/>
                      <a:pt x="15" y="10"/>
                    </a:cubicBezTo>
                    <a:cubicBezTo>
                      <a:pt x="16" y="10"/>
                      <a:pt x="15" y="9"/>
                      <a:pt x="15" y="8"/>
                    </a:cubicBezTo>
                    <a:cubicBezTo>
                      <a:pt x="15" y="7"/>
                      <a:pt x="15" y="6"/>
                      <a:pt x="16" y="6"/>
                    </a:cubicBezTo>
                    <a:cubicBezTo>
                      <a:pt x="17" y="4"/>
                      <a:pt x="9" y="1"/>
                      <a:pt x="7" y="1"/>
                    </a:cubicBezTo>
                    <a:cubicBezTo>
                      <a:pt x="5" y="0"/>
                      <a:pt x="8" y="1"/>
                      <a:pt x="7"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24" name="Freeform 597">
                <a:extLst>
                  <a:ext uri="{FF2B5EF4-FFF2-40B4-BE49-F238E27FC236}">
                    <a16:creationId xmlns:a16="http://schemas.microsoft.com/office/drawing/2014/main" id="{05CB1E42-C571-ECAB-743A-1D89DBDE6406}"/>
                  </a:ext>
                </a:extLst>
              </p:cNvPr>
              <p:cNvSpPr>
                <a:spLocks/>
              </p:cNvSpPr>
              <p:nvPr/>
            </p:nvSpPr>
            <p:spPr bwMode="auto">
              <a:xfrm>
                <a:off x="6820230" y="3030002"/>
                <a:ext cx="41820" cy="29502"/>
              </a:xfrm>
              <a:custGeom>
                <a:avLst/>
                <a:gdLst>
                  <a:gd name="T0" fmla="*/ 3 w 4"/>
                  <a:gd name="T1" fmla="*/ 2 h 3"/>
                  <a:gd name="T2" fmla="*/ 1 w 4"/>
                  <a:gd name="T3" fmla="*/ 1 h 3"/>
                  <a:gd name="T4" fmla="*/ 3 w 4"/>
                  <a:gd name="T5" fmla="*/ 2 h 3"/>
                </a:gdLst>
                <a:ahLst/>
                <a:cxnLst>
                  <a:cxn ang="0">
                    <a:pos x="T0" y="T1"/>
                  </a:cxn>
                  <a:cxn ang="0">
                    <a:pos x="T2" y="T3"/>
                  </a:cxn>
                  <a:cxn ang="0">
                    <a:pos x="T4" y="T5"/>
                  </a:cxn>
                </a:cxnLst>
                <a:rect l="0" t="0" r="r" b="b"/>
                <a:pathLst>
                  <a:path w="4" h="3">
                    <a:moveTo>
                      <a:pt x="3" y="2"/>
                    </a:moveTo>
                    <a:cubicBezTo>
                      <a:pt x="1" y="3"/>
                      <a:pt x="0" y="1"/>
                      <a:pt x="1" y="1"/>
                    </a:cubicBezTo>
                    <a:cubicBezTo>
                      <a:pt x="2" y="0"/>
                      <a:pt x="4" y="2"/>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25" name="Freeform 598">
                <a:extLst>
                  <a:ext uri="{FF2B5EF4-FFF2-40B4-BE49-F238E27FC236}">
                    <a16:creationId xmlns:a16="http://schemas.microsoft.com/office/drawing/2014/main" id="{CD3DD5D6-558A-3D6E-69D0-593FCEFB2D0C}"/>
                  </a:ext>
                </a:extLst>
              </p:cNvPr>
              <p:cNvSpPr>
                <a:spLocks/>
              </p:cNvSpPr>
              <p:nvPr/>
            </p:nvSpPr>
            <p:spPr bwMode="auto">
              <a:xfrm>
                <a:off x="7004933" y="2834544"/>
                <a:ext cx="90610" cy="62692"/>
              </a:xfrm>
              <a:custGeom>
                <a:avLst/>
                <a:gdLst>
                  <a:gd name="T0" fmla="*/ 1 w 9"/>
                  <a:gd name="T1" fmla="*/ 5 h 6"/>
                  <a:gd name="T2" fmla="*/ 1 w 9"/>
                  <a:gd name="T3" fmla="*/ 1 h 6"/>
                  <a:gd name="T4" fmla="*/ 5 w 9"/>
                  <a:gd name="T5" fmla="*/ 1 h 6"/>
                  <a:gd name="T6" fmla="*/ 9 w 9"/>
                  <a:gd name="T7" fmla="*/ 3 h 6"/>
                  <a:gd name="T8" fmla="*/ 5 w 9"/>
                  <a:gd name="T9" fmla="*/ 5 h 6"/>
                  <a:gd name="T10" fmla="*/ 1 w 9"/>
                  <a:gd name="T11" fmla="*/ 5 h 6"/>
                  <a:gd name="T12" fmla="*/ 1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5"/>
                    </a:moveTo>
                    <a:cubicBezTo>
                      <a:pt x="1" y="5"/>
                      <a:pt x="2" y="2"/>
                      <a:pt x="1" y="1"/>
                    </a:cubicBezTo>
                    <a:cubicBezTo>
                      <a:pt x="1" y="0"/>
                      <a:pt x="4" y="1"/>
                      <a:pt x="5" y="1"/>
                    </a:cubicBezTo>
                    <a:cubicBezTo>
                      <a:pt x="6" y="1"/>
                      <a:pt x="9" y="2"/>
                      <a:pt x="9" y="3"/>
                    </a:cubicBezTo>
                    <a:cubicBezTo>
                      <a:pt x="8" y="4"/>
                      <a:pt x="6" y="5"/>
                      <a:pt x="5" y="5"/>
                    </a:cubicBezTo>
                    <a:cubicBezTo>
                      <a:pt x="3" y="6"/>
                      <a:pt x="3" y="6"/>
                      <a:pt x="1" y="5"/>
                    </a:cubicBezTo>
                    <a:cubicBezTo>
                      <a:pt x="0" y="4"/>
                      <a:pt x="2" y="6"/>
                      <a:pt x="1"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26" name="Freeform 599">
                <a:extLst>
                  <a:ext uri="{FF2B5EF4-FFF2-40B4-BE49-F238E27FC236}">
                    <a16:creationId xmlns:a16="http://schemas.microsoft.com/office/drawing/2014/main" id="{8ADFF7B4-6976-B77D-CFF0-AD2696C1E15A}"/>
                  </a:ext>
                </a:extLst>
              </p:cNvPr>
              <p:cNvSpPr>
                <a:spLocks/>
              </p:cNvSpPr>
              <p:nvPr/>
            </p:nvSpPr>
            <p:spPr bwMode="auto">
              <a:xfrm>
                <a:off x="7053722" y="2930426"/>
                <a:ext cx="31364" cy="44255"/>
              </a:xfrm>
              <a:custGeom>
                <a:avLst/>
                <a:gdLst>
                  <a:gd name="T0" fmla="*/ 2 w 3"/>
                  <a:gd name="T1" fmla="*/ 1 h 4"/>
                  <a:gd name="T2" fmla="*/ 1 w 3"/>
                  <a:gd name="T3" fmla="*/ 3 h 4"/>
                  <a:gd name="T4" fmla="*/ 2 w 3"/>
                  <a:gd name="T5" fmla="*/ 1 h 4"/>
                </a:gdLst>
                <a:ahLst/>
                <a:cxnLst>
                  <a:cxn ang="0">
                    <a:pos x="T0" y="T1"/>
                  </a:cxn>
                  <a:cxn ang="0">
                    <a:pos x="T2" y="T3"/>
                  </a:cxn>
                  <a:cxn ang="0">
                    <a:pos x="T4" y="T5"/>
                  </a:cxn>
                </a:cxnLst>
                <a:rect l="0" t="0" r="r" b="b"/>
                <a:pathLst>
                  <a:path w="3" h="4">
                    <a:moveTo>
                      <a:pt x="2" y="1"/>
                    </a:moveTo>
                    <a:cubicBezTo>
                      <a:pt x="0" y="0"/>
                      <a:pt x="0" y="3"/>
                      <a:pt x="1" y="3"/>
                    </a:cubicBezTo>
                    <a:cubicBezTo>
                      <a:pt x="2" y="4"/>
                      <a:pt x="3" y="2"/>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27" name="Freeform 600">
                <a:extLst>
                  <a:ext uri="{FF2B5EF4-FFF2-40B4-BE49-F238E27FC236}">
                    <a16:creationId xmlns:a16="http://schemas.microsoft.com/office/drawing/2014/main" id="{073C816E-18DA-8E63-C9F9-B5B21FF2B979}"/>
                  </a:ext>
                </a:extLst>
              </p:cNvPr>
              <p:cNvSpPr>
                <a:spLocks/>
              </p:cNvSpPr>
              <p:nvPr/>
            </p:nvSpPr>
            <p:spPr bwMode="auto">
              <a:xfrm>
                <a:off x="6719165" y="2897239"/>
                <a:ext cx="909578" cy="295030"/>
              </a:xfrm>
              <a:custGeom>
                <a:avLst/>
                <a:gdLst>
                  <a:gd name="T0" fmla="*/ 17 w 89"/>
                  <a:gd name="T1" fmla="*/ 7 h 27"/>
                  <a:gd name="T2" fmla="*/ 19 w 89"/>
                  <a:gd name="T3" fmla="*/ 4 h 27"/>
                  <a:gd name="T4" fmla="*/ 15 w 89"/>
                  <a:gd name="T5" fmla="*/ 2 h 27"/>
                  <a:gd name="T6" fmla="*/ 12 w 89"/>
                  <a:gd name="T7" fmla="*/ 2 h 27"/>
                  <a:gd name="T8" fmla="*/ 4 w 89"/>
                  <a:gd name="T9" fmla="*/ 1 h 27"/>
                  <a:gd name="T10" fmla="*/ 4 w 89"/>
                  <a:gd name="T11" fmla="*/ 3 h 27"/>
                  <a:gd name="T12" fmla="*/ 0 w 89"/>
                  <a:gd name="T13" fmla="*/ 4 h 27"/>
                  <a:gd name="T14" fmla="*/ 5 w 89"/>
                  <a:gd name="T15" fmla="*/ 5 h 27"/>
                  <a:gd name="T16" fmla="*/ 7 w 89"/>
                  <a:gd name="T17" fmla="*/ 6 h 27"/>
                  <a:gd name="T18" fmla="*/ 6 w 89"/>
                  <a:gd name="T19" fmla="*/ 7 h 27"/>
                  <a:gd name="T20" fmla="*/ 24 w 89"/>
                  <a:gd name="T21" fmla="*/ 13 h 27"/>
                  <a:gd name="T22" fmla="*/ 25 w 89"/>
                  <a:gd name="T23" fmla="*/ 16 h 27"/>
                  <a:gd name="T24" fmla="*/ 24 w 89"/>
                  <a:gd name="T25" fmla="*/ 21 h 27"/>
                  <a:gd name="T26" fmla="*/ 27 w 89"/>
                  <a:gd name="T27" fmla="*/ 25 h 27"/>
                  <a:gd name="T28" fmla="*/ 30 w 89"/>
                  <a:gd name="T29" fmla="*/ 24 h 27"/>
                  <a:gd name="T30" fmla="*/ 33 w 89"/>
                  <a:gd name="T31" fmla="*/ 26 h 27"/>
                  <a:gd name="T32" fmla="*/ 38 w 89"/>
                  <a:gd name="T33" fmla="*/ 26 h 27"/>
                  <a:gd name="T34" fmla="*/ 42 w 89"/>
                  <a:gd name="T35" fmla="*/ 23 h 27"/>
                  <a:gd name="T36" fmla="*/ 45 w 89"/>
                  <a:gd name="T37" fmla="*/ 26 h 27"/>
                  <a:gd name="T38" fmla="*/ 52 w 89"/>
                  <a:gd name="T39" fmla="*/ 27 h 27"/>
                  <a:gd name="T40" fmla="*/ 62 w 89"/>
                  <a:gd name="T41" fmla="*/ 27 h 27"/>
                  <a:gd name="T42" fmla="*/ 65 w 89"/>
                  <a:gd name="T43" fmla="*/ 27 h 27"/>
                  <a:gd name="T44" fmla="*/ 67 w 89"/>
                  <a:gd name="T45" fmla="*/ 24 h 27"/>
                  <a:gd name="T46" fmla="*/ 70 w 89"/>
                  <a:gd name="T47" fmla="*/ 25 h 27"/>
                  <a:gd name="T48" fmla="*/ 76 w 89"/>
                  <a:gd name="T49" fmla="*/ 27 h 27"/>
                  <a:gd name="T50" fmla="*/ 82 w 89"/>
                  <a:gd name="T51" fmla="*/ 26 h 27"/>
                  <a:gd name="T52" fmla="*/ 85 w 89"/>
                  <a:gd name="T53" fmla="*/ 24 h 27"/>
                  <a:gd name="T54" fmla="*/ 85 w 89"/>
                  <a:gd name="T55" fmla="*/ 22 h 27"/>
                  <a:gd name="T56" fmla="*/ 82 w 89"/>
                  <a:gd name="T57" fmla="*/ 22 h 27"/>
                  <a:gd name="T58" fmla="*/ 85 w 89"/>
                  <a:gd name="T59" fmla="*/ 17 h 27"/>
                  <a:gd name="T60" fmla="*/ 80 w 89"/>
                  <a:gd name="T61" fmla="*/ 16 h 27"/>
                  <a:gd name="T62" fmla="*/ 78 w 89"/>
                  <a:gd name="T63" fmla="*/ 14 h 27"/>
                  <a:gd name="T64" fmla="*/ 70 w 89"/>
                  <a:gd name="T65" fmla="*/ 14 h 27"/>
                  <a:gd name="T66" fmla="*/ 65 w 89"/>
                  <a:gd name="T67" fmla="*/ 14 h 27"/>
                  <a:gd name="T68" fmla="*/ 55 w 89"/>
                  <a:gd name="T69" fmla="*/ 17 h 27"/>
                  <a:gd name="T70" fmla="*/ 56 w 89"/>
                  <a:gd name="T71" fmla="*/ 18 h 27"/>
                  <a:gd name="T72" fmla="*/ 52 w 89"/>
                  <a:gd name="T73" fmla="*/ 18 h 27"/>
                  <a:gd name="T74" fmla="*/ 49 w 89"/>
                  <a:gd name="T75" fmla="*/ 16 h 27"/>
                  <a:gd name="T76" fmla="*/ 46 w 89"/>
                  <a:gd name="T77" fmla="*/ 17 h 27"/>
                  <a:gd name="T78" fmla="*/ 42 w 89"/>
                  <a:gd name="T79" fmla="*/ 16 h 27"/>
                  <a:gd name="T80" fmla="*/ 41 w 89"/>
                  <a:gd name="T81" fmla="*/ 18 h 27"/>
                  <a:gd name="T82" fmla="*/ 38 w 89"/>
                  <a:gd name="T83" fmla="*/ 16 h 27"/>
                  <a:gd name="T84" fmla="*/ 39 w 89"/>
                  <a:gd name="T85" fmla="*/ 14 h 27"/>
                  <a:gd name="T86" fmla="*/ 34 w 89"/>
                  <a:gd name="T87" fmla="*/ 12 h 27"/>
                  <a:gd name="T88" fmla="*/ 30 w 89"/>
                  <a:gd name="T89" fmla="*/ 13 h 27"/>
                  <a:gd name="T90" fmla="*/ 32 w 89"/>
                  <a:gd name="T91" fmla="*/ 12 h 27"/>
                  <a:gd name="T92" fmla="*/ 28 w 89"/>
                  <a:gd name="T93" fmla="*/ 9 h 27"/>
                  <a:gd name="T94" fmla="*/ 38 w 89"/>
                  <a:gd name="T95" fmla="*/ 10 h 27"/>
                  <a:gd name="T96" fmla="*/ 33 w 89"/>
                  <a:gd name="T97" fmla="*/ 7 h 27"/>
                  <a:gd name="T98" fmla="*/ 28 w 89"/>
                  <a:gd name="T99" fmla="*/ 7 h 27"/>
                  <a:gd name="T100" fmla="*/ 32 w 89"/>
                  <a:gd name="T101" fmla="*/ 6 h 27"/>
                  <a:gd name="T102" fmla="*/ 27 w 89"/>
                  <a:gd name="T103" fmla="*/ 5 h 27"/>
                  <a:gd name="T104" fmla="*/ 17 w 89"/>
                  <a:gd name="T105" fmla="*/ 7 h 27"/>
                  <a:gd name="T106" fmla="*/ 17 w 89"/>
                  <a:gd name="T10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27">
                    <a:moveTo>
                      <a:pt x="17" y="7"/>
                    </a:moveTo>
                    <a:cubicBezTo>
                      <a:pt x="18" y="7"/>
                      <a:pt x="20" y="5"/>
                      <a:pt x="19" y="4"/>
                    </a:cubicBezTo>
                    <a:cubicBezTo>
                      <a:pt x="18" y="3"/>
                      <a:pt x="16" y="2"/>
                      <a:pt x="15" y="2"/>
                    </a:cubicBezTo>
                    <a:cubicBezTo>
                      <a:pt x="14" y="2"/>
                      <a:pt x="13" y="2"/>
                      <a:pt x="12" y="2"/>
                    </a:cubicBezTo>
                    <a:cubicBezTo>
                      <a:pt x="9" y="1"/>
                      <a:pt x="7" y="0"/>
                      <a:pt x="4" y="1"/>
                    </a:cubicBezTo>
                    <a:cubicBezTo>
                      <a:pt x="0" y="2"/>
                      <a:pt x="3" y="2"/>
                      <a:pt x="4" y="3"/>
                    </a:cubicBezTo>
                    <a:cubicBezTo>
                      <a:pt x="4" y="3"/>
                      <a:pt x="0" y="3"/>
                      <a:pt x="0" y="4"/>
                    </a:cubicBezTo>
                    <a:cubicBezTo>
                      <a:pt x="0" y="5"/>
                      <a:pt x="4" y="5"/>
                      <a:pt x="5" y="5"/>
                    </a:cubicBezTo>
                    <a:cubicBezTo>
                      <a:pt x="5" y="6"/>
                      <a:pt x="7" y="6"/>
                      <a:pt x="7" y="6"/>
                    </a:cubicBezTo>
                    <a:cubicBezTo>
                      <a:pt x="7" y="7"/>
                      <a:pt x="6" y="7"/>
                      <a:pt x="6" y="7"/>
                    </a:cubicBezTo>
                    <a:cubicBezTo>
                      <a:pt x="12" y="11"/>
                      <a:pt x="21" y="5"/>
                      <a:pt x="24" y="13"/>
                    </a:cubicBezTo>
                    <a:cubicBezTo>
                      <a:pt x="24" y="14"/>
                      <a:pt x="26" y="15"/>
                      <a:pt x="25" y="16"/>
                    </a:cubicBezTo>
                    <a:cubicBezTo>
                      <a:pt x="24" y="18"/>
                      <a:pt x="23" y="19"/>
                      <a:pt x="24" y="21"/>
                    </a:cubicBezTo>
                    <a:cubicBezTo>
                      <a:pt x="24" y="21"/>
                      <a:pt x="26" y="25"/>
                      <a:pt x="27" y="25"/>
                    </a:cubicBezTo>
                    <a:cubicBezTo>
                      <a:pt x="28" y="26"/>
                      <a:pt x="30" y="23"/>
                      <a:pt x="30" y="24"/>
                    </a:cubicBezTo>
                    <a:cubicBezTo>
                      <a:pt x="31" y="24"/>
                      <a:pt x="32" y="26"/>
                      <a:pt x="33" y="26"/>
                    </a:cubicBezTo>
                    <a:cubicBezTo>
                      <a:pt x="35" y="27"/>
                      <a:pt x="37" y="26"/>
                      <a:pt x="38" y="26"/>
                    </a:cubicBezTo>
                    <a:cubicBezTo>
                      <a:pt x="39" y="25"/>
                      <a:pt x="41" y="23"/>
                      <a:pt x="42" y="23"/>
                    </a:cubicBezTo>
                    <a:cubicBezTo>
                      <a:pt x="42" y="23"/>
                      <a:pt x="44" y="26"/>
                      <a:pt x="45" y="26"/>
                    </a:cubicBezTo>
                    <a:cubicBezTo>
                      <a:pt x="47" y="27"/>
                      <a:pt x="50" y="27"/>
                      <a:pt x="52" y="27"/>
                    </a:cubicBezTo>
                    <a:cubicBezTo>
                      <a:pt x="56" y="27"/>
                      <a:pt x="59" y="27"/>
                      <a:pt x="62" y="27"/>
                    </a:cubicBezTo>
                    <a:cubicBezTo>
                      <a:pt x="63" y="27"/>
                      <a:pt x="64" y="27"/>
                      <a:pt x="65" y="27"/>
                    </a:cubicBezTo>
                    <a:cubicBezTo>
                      <a:pt x="67" y="26"/>
                      <a:pt x="66" y="24"/>
                      <a:pt x="67" y="24"/>
                    </a:cubicBezTo>
                    <a:cubicBezTo>
                      <a:pt x="68" y="23"/>
                      <a:pt x="69" y="24"/>
                      <a:pt x="70" y="25"/>
                    </a:cubicBezTo>
                    <a:cubicBezTo>
                      <a:pt x="71" y="26"/>
                      <a:pt x="74" y="27"/>
                      <a:pt x="76" y="27"/>
                    </a:cubicBezTo>
                    <a:cubicBezTo>
                      <a:pt x="78" y="27"/>
                      <a:pt x="80" y="27"/>
                      <a:pt x="82" y="26"/>
                    </a:cubicBezTo>
                    <a:cubicBezTo>
                      <a:pt x="84" y="26"/>
                      <a:pt x="83" y="24"/>
                      <a:pt x="85" y="24"/>
                    </a:cubicBezTo>
                    <a:cubicBezTo>
                      <a:pt x="86" y="24"/>
                      <a:pt x="87" y="21"/>
                      <a:pt x="85" y="22"/>
                    </a:cubicBezTo>
                    <a:cubicBezTo>
                      <a:pt x="85" y="22"/>
                      <a:pt x="83" y="22"/>
                      <a:pt x="82" y="22"/>
                    </a:cubicBezTo>
                    <a:cubicBezTo>
                      <a:pt x="82" y="22"/>
                      <a:pt x="89" y="18"/>
                      <a:pt x="85" y="17"/>
                    </a:cubicBezTo>
                    <a:cubicBezTo>
                      <a:pt x="84" y="17"/>
                      <a:pt x="82" y="16"/>
                      <a:pt x="80" y="16"/>
                    </a:cubicBezTo>
                    <a:cubicBezTo>
                      <a:pt x="78" y="16"/>
                      <a:pt x="80" y="14"/>
                      <a:pt x="78" y="14"/>
                    </a:cubicBezTo>
                    <a:cubicBezTo>
                      <a:pt x="75" y="14"/>
                      <a:pt x="73" y="14"/>
                      <a:pt x="70" y="14"/>
                    </a:cubicBezTo>
                    <a:cubicBezTo>
                      <a:pt x="68" y="14"/>
                      <a:pt x="67" y="13"/>
                      <a:pt x="65" y="14"/>
                    </a:cubicBezTo>
                    <a:cubicBezTo>
                      <a:pt x="64" y="14"/>
                      <a:pt x="55" y="16"/>
                      <a:pt x="55" y="17"/>
                    </a:cubicBezTo>
                    <a:cubicBezTo>
                      <a:pt x="55" y="17"/>
                      <a:pt x="56" y="17"/>
                      <a:pt x="56" y="18"/>
                    </a:cubicBezTo>
                    <a:cubicBezTo>
                      <a:pt x="56" y="18"/>
                      <a:pt x="53" y="18"/>
                      <a:pt x="52" y="18"/>
                    </a:cubicBezTo>
                    <a:cubicBezTo>
                      <a:pt x="51" y="18"/>
                      <a:pt x="50" y="17"/>
                      <a:pt x="49" y="16"/>
                    </a:cubicBezTo>
                    <a:cubicBezTo>
                      <a:pt x="48" y="16"/>
                      <a:pt x="47" y="17"/>
                      <a:pt x="46" y="17"/>
                    </a:cubicBezTo>
                    <a:cubicBezTo>
                      <a:pt x="45" y="17"/>
                      <a:pt x="43" y="16"/>
                      <a:pt x="42" y="16"/>
                    </a:cubicBezTo>
                    <a:cubicBezTo>
                      <a:pt x="41" y="16"/>
                      <a:pt x="42" y="18"/>
                      <a:pt x="41" y="18"/>
                    </a:cubicBezTo>
                    <a:cubicBezTo>
                      <a:pt x="40" y="18"/>
                      <a:pt x="39" y="16"/>
                      <a:pt x="38" y="16"/>
                    </a:cubicBezTo>
                    <a:cubicBezTo>
                      <a:pt x="35" y="16"/>
                      <a:pt x="39" y="15"/>
                      <a:pt x="39" y="14"/>
                    </a:cubicBezTo>
                    <a:cubicBezTo>
                      <a:pt x="39" y="13"/>
                      <a:pt x="35" y="12"/>
                      <a:pt x="34" y="12"/>
                    </a:cubicBezTo>
                    <a:cubicBezTo>
                      <a:pt x="34" y="12"/>
                      <a:pt x="30" y="13"/>
                      <a:pt x="30" y="13"/>
                    </a:cubicBezTo>
                    <a:cubicBezTo>
                      <a:pt x="30" y="12"/>
                      <a:pt x="32" y="12"/>
                      <a:pt x="32" y="12"/>
                    </a:cubicBezTo>
                    <a:cubicBezTo>
                      <a:pt x="32" y="11"/>
                      <a:pt x="27" y="10"/>
                      <a:pt x="28" y="9"/>
                    </a:cubicBezTo>
                    <a:cubicBezTo>
                      <a:pt x="28" y="9"/>
                      <a:pt x="38" y="10"/>
                      <a:pt x="38" y="10"/>
                    </a:cubicBezTo>
                    <a:cubicBezTo>
                      <a:pt x="38" y="9"/>
                      <a:pt x="34" y="8"/>
                      <a:pt x="33" y="7"/>
                    </a:cubicBezTo>
                    <a:cubicBezTo>
                      <a:pt x="32" y="7"/>
                      <a:pt x="30" y="7"/>
                      <a:pt x="28" y="7"/>
                    </a:cubicBezTo>
                    <a:cubicBezTo>
                      <a:pt x="29" y="7"/>
                      <a:pt x="31" y="7"/>
                      <a:pt x="32" y="6"/>
                    </a:cubicBezTo>
                    <a:cubicBezTo>
                      <a:pt x="32" y="5"/>
                      <a:pt x="27" y="5"/>
                      <a:pt x="27" y="5"/>
                    </a:cubicBezTo>
                    <a:cubicBezTo>
                      <a:pt x="23" y="5"/>
                      <a:pt x="21" y="6"/>
                      <a:pt x="17" y="7"/>
                    </a:cubicBezTo>
                    <a:cubicBezTo>
                      <a:pt x="17" y="7"/>
                      <a:pt x="18" y="7"/>
                      <a:pt x="17"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28" name="Freeform 601">
                <a:extLst>
                  <a:ext uri="{FF2B5EF4-FFF2-40B4-BE49-F238E27FC236}">
                    <a16:creationId xmlns:a16="http://schemas.microsoft.com/office/drawing/2014/main" id="{39ECEC3E-FF12-15CB-1CDC-6EC98488C08D}"/>
                  </a:ext>
                </a:extLst>
              </p:cNvPr>
              <p:cNvSpPr>
                <a:spLocks/>
              </p:cNvSpPr>
              <p:nvPr/>
            </p:nvSpPr>
            <p:spPr bwMode="auto">
              <a:xfrm>
                <a:off x="6740078" y="2388314"/>
                <a:ext cx="602900" cy="401977"/>
              </a:xfrm>
              <a:custGeom>
                <a:avLst/>
                <a:gdLst>
                  <a:gd name="T0" fmla="*/ 55 w 59"/>
                  <a:gd name="T1" fmla="*/ 21 h 37"/>
                  <a:gd name="T2" fmla="*/ 46 w 59"/>
                  <a:gd name="T3" fmla="*/ 20 h 37"/>
                  <a:gd name="T4" fmla="*/ 46 w 59"/>
                  <a:gd name="T5" fmla="*/ 18 h 37"/>
                  <a:gd name="T6" fmla="*/ 44 w 59"/>
                  <a:gd name="T7" fmla="*/ 15 h 37"/>
                  <a:gd name="T8" fmla="*/ 44 w 59"/>
                  <a:gd name="T9" fmla="*/ 11 h 37"/>
                  <a:gd name="T10" fmla="*/ 43 w 59"/>
                  <a:gd name="T11" fmla="*/ 15 h 37"/>
                  <a:gd name="T12" fmla="*/ 35 w 59"/>
                  <a:gd name="T13" fmla="*/ 10 h 37"/>
                  <a:gd name="T14" fmla="*/ 24 w 59"/>
                  <a:gd name="T15" fmla="*/ 2 h 37"/>
                  <a:gd name="T16" fmla="*/ 12 w 59"/>
                  <a:gd name="T17" fmla="*/ 1 h 37"/>
                  <a:gd name="T18" fmla="*/ 12 w 59"/>
                  <a:gd name="T19" fmla="*/ 3 h 37"/>
                  <a:gd name="T20" fmla="*/ 6 w 59"/>
                  <a:gd name="T21" fmla="*/ 5 h 37"/>
                  <a:gd name="T22" fmla="*/ 11 w 59"/>
                  <a:gd name="T23" fmla="*/ 9 h 37"/>
                  <a:gd name="T24" fmla="*/ 6 w 59"/>
                  <a:gd name="T25" fmla="*/ 9 h 37"/>
                  <a:gd name="T26" fmla="*/ 5 w 59"/>
                  <a:gd name="T27" fmla="*/ 11 h 37"/>
                  <a:gd name="T28" fmla="*/ 6 w 59"/>
                  <a:gd name="T29" fmla="*/ 14 h 37"/>
                  <a:gd name="T30" fmla="*/ 10 w 59"/>
                  <a:gd name="T31" fmla="*/ 14 h 37"/>
                  <a:gd name="T32" fmla="*/ 0 w 59"/>
                  <a:gd name="T33" fmla="*/ 15 h 37"/>
                  <a:gd name="T34" fmla="*/ 7 w 59"/>
                  <a:gd name="T35" fmla="*/ 20 h 37"/>
                  <a:gd name="T36" fmla="*/ 8 w 59"/>
                  <a:gd name="T37" fmla="*/ 23 h 37"/>
                  <a:gd name="T38" fmla="*/ 14 w 59"/>
                  <a:gd name="T39" fmla="*/ 23 h 37"/>
                  <a:gd name="T40" fmla="*/ 26 w 59"/>
                  <a:gd name="T41" fmla="*/ 23 h 37"/>
                  <a:gd name="T42" fmla="*/ 28 w 59"/>
                  <a:gd name="T43" fmla="*/ 24 h 37"/>
                  <a:gd name="T44" fmla="*/ 16 w 59"/>
                  <a:gd name="T45" fmla="*/ 25 h 37"/>
                  <a:gd name="T46" fmla="*/ 16 w 59"/>
                  <a:gd name="T47" fmla="*/ 30 h 37"/>
                  <a:gd name="T48" fmla="*/ 19 w 59"/>
                  <a:gd name="T49" fmla="*/ 33 h 37"/>
                  <a:gd name="T50" fmla="*/ 32 w 59"/>
                  <a:gd name="T51" fmla="*/ 35 h 37"/>
                  <a:gd name="T52" fmla="*/ 34 w 59"/>
                  <a:gd name="T53" fmla="*/ 36 h 37"/>
                  <a:gd name="T54" fmla="*/ 40 w 59"/>
                  <a:gd name="T55" fmla="*/ 35 h 37"/>
                  <a:gd name="T56" fmla="*/ 41 w 59"/>
                  <a:gd name="T57" fmla="*/ 35 h 37"/>
                  <a:gd name="T58" fmla="*/ 41 w 59"/>
                  <a:gd name="T59" fmla="*/ 29 h 37"/>
                  <a:gd name="T60" fmla="*/ 46 w 59"/>
                  <a:gd name="T61" fmla="*/ 30 h 37"/>
                  <a:gd name="T62" fmla="*/ 51 w 59"/>
                  <a:gd name="T63" fmla="*/ 28 h 37"/>
                  <a:gd name="T64" fmla="*/ 54 w 59"/>
                  <a:gd name="T65" fmla="*/ 26 h 37"/>
                  <a:gd name="T66" fmla="*/ 58 w 59"/>
                  <a:gd name="T6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37">
                    <a:moveTo>
                      <a:pt x="58" y="24"/>
                    </a:moveTo>
                    <a:cubicBezTo>
                      <a:pt x="58" y="22"/>
                      <a:pt x="56" y="22"/>
                      <a:pt x="55" y="21"/>
                    </a:cubicBezTo>
                    <a:cubicBezTo>
                      <a:pt x="54" y="20"/>
                      <a:pt x="53" y="22"/>
                      <a:pt x="52" y="21"/>
                    </a:cubicBezTo>
                    <a:cubicBezTo>
                      <a:pt x="50" y="19"/>
                      <a:pt x="48" y="21"/>
                      <a:pt x="46" y="20"/>
                    </a:cubicBezTo>
                    <a:cubicBezTo>
                      <a:pt x="46" y="20"/>
                      <a:pt x="48" y="19"/>
                      <a:pt x="48" y="18"/>
                    </a:cubicBezTo>
                    <a:cubicBezTo>
                      <a:pt x="48" y="18"/>
                      <a:pt x="46" y="18"/>
                      <a:pt x="46" y="18"/>
                    </a:cubicBezTo>
                    <a:cubicBezTo>
                      <a:pt x="46" y="17"/>
                      <a:pt x="47" y="17"/>
                      <a:pt x="47" y="16"/>
                    </a:cubicBezTo>
                    <a:cubicBezTo>
                      <a:pt x="47" y="15"/>
                      <a:pt x="44" y="16"/>
                      <a:pt x="44" y="15"/>
                    </a:cubicBezTo>
                    <a:cubicBezTo>
                      <a:pt x="43" y="15"/>
                      <a:pt x="45" y="14"/>
                      <a:pt x="45" y="14"/>
                    </a:cubicBezTo>
                    <a:cubicBezTo>
                      <a:pt x="46" y="13"/>
                      <a:pt x="44" y="12"/>
                      <a:pt x="44" y="11"/>
                    </a:cubicBezTo>
                    <a:cubicBezTo>
                      <a:pt x="43" y="10"/>
                      <a:pt x="38" y="11"/>
                      <a:pt x="38" y="11"/>
                    </a:cubicBezTo>
                    <a:cubicBezTo>
                      <a:pt x="38" y="12"/>
                      <a:pt x="43" y="14"/>
                      <a:pt x="43" y="15"/>
                    </a:cubicBezTo>
                    <a:cubicBezTo>
                      <a:pt x="42" y="16"/>
                      <a:pt x="39" y="14"/>
                      <a:pt x="38" y="13"/>
                    </a:cubicBezTo>
                    <a:cubicBezTo>
                      <a:pt x="36" y="12"/>
                      <a:pt x="39" y="10"/>
                      <a:pt x="35" y="10"/>
                    </a:cubicBezTo>
                    <a:cubicBezTo>
                      <a:pt x="33" y="10"/>
                      <a:pt x="30" y="10"/>
                      <a:pt x="29" y="8"/>
                    </a:cubicBezTo>
                    <a:cubicBezTo>
                      <a:pt x="28" y="6"/>
                      <a:pt x="26" y="3"/>
                      <a:pt x="24" y="2"/>
                    </a:cubicBezTo>
                    <a:cubicBezTo>
                      <a:pt x="21" y="1"/>
                      <a:pt x="18" y="0"/>
                      <a:pt x="16" y="0"/>
                    </a:cubicBezTo>
                    <a:cubicBezTo>
                      <a:pt x="15" y="0"/>
                      <a:pt x="10" y="0"/>
                      <a:pt x="12" y="1"/>
                    </a:cubicBezTo>
                    <a:cubicBezTo>
                      <a:pt x="13" y="1"/>
                      <a:pt x="17" y="2"/>
                      <a:pt x="17" y="2"/>
                    </a:cubicBezTo>
                    <a:cubicBezTo>
                      <a:pt x="17" y="4"/>
                      <a:pt x="13" y="3"/>
                      <a:pt x="12" y="3"/>
                    </a:cubicBezTo>
                    <a:cubicBezTo>
                      <a:pt x="12" y="3"/>
                      <a:pt x="13" y="4"/>
                      <a:pt x="13" y="4"/>
                    </a:cubicBezTo>
                    <a:cubicBezTo>
                      <a:pt x="13" y="5"/>
                      <a:pt x="7" y="2"/>
                      <a:pt x="6" y="5"/>
                    </a:cubicBezTo>
                    <a:cubicBezTo>
                      <a:pt x="6" y="5"/>
                      <a:pt x="11" y="7"/>
                      <a:pt x="12" y="7"/>
                    </a:cubicBezTo>
                    <a:cubicBezTo>
                      <a:pt x="10" y="6"/>
                      <a:pt x="11" y="9"/>
                      <a:pt x="11" y="9"/>
                    </a:cubicBezTo>
                    <a:cubicBezTo>
                      <a:pt x="11" y="10"/>
                      <a:pt x="4" y="7"/>
                      <a:pt x="3" y="8"/>
                    </a:cubicBezTo>
                    <a:cubicBezTo>
                      <a:pt x="3" y="7"/>
                      <a:pt x="6" y="8"/>
                      <a:pt x="6" y="9"/>
                    </a:cubicBezTo>
                    <a:cubicBezTo>
                      <a:pt x="6" y="8"/>
                      <a:pt x="4" y="9"/>
                      <a:pt x="4" y="9"/>
                    </a:cubicBezTo>
                    <a:cubicBezTo>
                      <a:pt x="3" y="10"/>
                      <a:pt x="5" y="11"/>
                      <a:pt x="5" y="11"/>
                    </a:cubicBezTo>
                    <a:cubicBezTo>
                      <a:pt x="6" y="12"/>
                      <a:pt x="2" y="12"/>
                      <a:pt x="1" y="12"/>
                    </a:cubicBezTo>
                    <a:cubicBezTo>
                      <a:pt x="2" y="12"/>
                      <a:pt x="4" y="13"/>
                      <a:pt x="6" y="14"/>
                    </a:cubicBezTo>
                    <a:cubicBezTo>
                      <a:pt x="8" y="14"/>
                      <a:pt x="10" y="13"/>
                      <a:pt x="12" y="13"/>
                    </a:cubicBezTo>
                    <a:cubicBezTo>
                      <a:pt x="12" y="13"/>
                      <a:pt x="10" y="14"/>
                      <a:pt x="10" y="14"/>
                    </a:cubicBezTo>
                    <a:cubicBezTo>
                      <a:pt x="10" y="15"/>
                      <a:pt x="11" y="15"/>
                      <a:pt x="11" y="15"/>
                    </a:cubicBezTo>
                    <a:cubicBezTo>
                      <a:pt x="11" y="16"/>
                      <a:pt x="0" y="15"/>
                      <a:pt x="0" y="15"/>
                    </a:cubicBezTo>
                    <a:cubicBezTo>
                      <a:pt x="0" y="15"/>
                      <a:pt x="2" y="18"/>
                      <a:pt x="2" y="18"/>
                    </a:cubicBezTo>
                    <a:cubicBezTo>
                      <a:pt x="3" y="19"/>
                      <a:pt x="7" y="21"/>
                      <a:pt x="7" y="20"/>
                    </a:cubicBezTo>
                    <a:cubicBezTo>
                      <a:pt x="7" y="21"/>
                      <a:pt x="5" y="20"/>
                      <a:pt x="6" y="22"/>
                    </a:cubicBezTo>
                    <a:cubicBezTo>
                      <a:pt x="6" y="22"/>
                      <a:pt x="7" y="23"/>
                      <a:pt x="8" y="23"/>
                    </a:cubicBezTo>
                    <a:cubicBezTo>
                      <a:pt x="9" y="24"/>
                      <a:pt x="10" y="23"/>
                      <a:pt x="11" y="23"/>
                    </a:cubicBezTo>
                    <a:cubicBezTo>
                      <a:pt x="12" y="22"/>
                      <a:pt x="13" y="24"/>
                      <a:pt x="14" y="23"/>
                    </a:cubicBezTo>
                    <a:cubicBezTo>
                      <a:pt x="17" y="22"/>
                      <a:pt x="19" y="21"/>
                      <a:pt x="21" y="22"/>
                    </a:cubicBezTo>
                    <a:cubicBezTo>
                      <a:pt x="23" y="23"/>
                      <a:pt x="24" y="23"/>
                      <a:pt x="26" y="23"/>
                    </a:cubicBezTo>
                    <a:cubicBezTo>
                      <a:pt x="25" y="23"/>
                      <a:pt x="23" y="23"/>
                      <a:pt x="21" y="23"/>
                    </a:cubicBezTo>
                    <a:cubicBezTo>
                      <a:pt x="23" y="23"/>
                      <a:pt x="27" y="23"/>
                      <a:pt x="28" y="24"/>
                    </a:cubicBezTo>
                    <a:cubicBezTo>
                      <a:pt x="28" y="24"/>
                      <a:pt x="23" y="25"/>
                      <a:pt x="23" y="25"/>
                    </a:cubicBezTo>
                    <a:cubicBezTo>
                      <a:pt x="21" y="25"/>
                      <a:pt x="18" y="25"/>
                      <a:pt x="16" y="25"/>
                    </a:cubicBezTo>
                    <a:cubicBezTo>
                      <a:pt x="16" y="26"/>
                      <a:pt x="12" y="27"/>
                      <a:pt x="13" y="27"/>
                    </a:cubicBezTo>
                    <a:cubicBezTo>
                      <a:pt x="14" y="28"/>
                      <a:pt x="15" y="28"/>
                      <a:pt x="16" y="30"/>
                    </a:cubicBezTo>
                    <a:cubicBezTo>
                      <a:pt x="16" y="32"/>
                      <a:pt x="22" y="30"/>
                      <a:pt x="23" y="32"/>
                    </a:cubicBezTo>
                    <a:cubicBezTo>
                      <a:pt x="23" y="32"/>
                      <a:pt x="19" y="32"/>
                      <a:pt x="19" y="33"/>
                    </a:cubicBezTo>
                    <a:cubicBezTo>
                      <a:pt x="20" y="34"/>
                      <a:pt x="25" y="36"/>
                      <a:pt x="26" y="36"/>
                    </a:cubicBezTo>
                    <a:cubicBezTo>
                      <a:pt x="26" y="36"/>
                      <a:pt x="32" y="36"/>
                      <a:pt x="32" y="35"/>
                    </a:cubicBezTo>
                    <a:cubicBezTo>
                      <a:pt x="32" y="35"/>
                      <a:pt x="31" y="35"/>
                      <a:pt x="31" y="35"/>
                    </a:cubicBezTo>
                    <a:cubicBezTo>
                      <a:pt x="31" y="33"/>
                      <a:pt x="35" y="36"/>
                      <a:pt x="34" y="36"/>
                    </a:cubicBezTo>
                    <a:cubicBezTo>
                      <a:pt x="35" y="36"/>
                      <a:pt x="33" y="33"/>
                      <a:pt x="33" y="32"/>
                    </a:cubicBezTo>
                    <a:cubicBezTo>
                      <a:pt x="35" y="31"/>
                      <a:pt x="37" y="37"/>
                      <a:pt x="40" y="35"/>
                    </a:cubicBezTo>
                    <a:cubicBezTo>
                      <a:pt x="41" y="34"/>
                      <a:pt x="39" y="32"/>
                      <a:pt x="40" y="32"/>
                    </a:cubicBezTo>
                    <a:cubicBezTo>
                      <a:pt x="41" y="32"/>
                      <a:pt x="41" y="34"/>
                      <a:pt x="41" y="35"/>
                    </a:cubicBezTo>
                    <a:cubicBezTo>
                      <a:pt x="42" y="35"/>
                      <a:pt x="43" y="31"/>
                      <a:pt x="42" y="31"/>
                    </a:cubicBezTo>
                    <a:cubicBezTo>
                      <a:pt x="42" y="30"/>
                      <a:pt x="42" y="29"/>
                      <a:pt x="41" y="29"/>
                    </a:cubicBezTo>
                    <a:cubicBezTo>
                      <a:pt x="41" y="28"/>
                      <a:pt x="42" y="26"/>
                      <a:pt x="43" y="27"/>
                    </a:cubicBezTo>
                    <a:cubicBezTo>
                      <a:pt x="44" y="28"/>
                      <a:pt x="43" y="32"/>
                      <a:pt x="46" y="30"/>
                    </a:cubicBezTo>
                    <a:cubicBezTo>
                      <a:pt x="47" y="29"/>
                      <a:pt x="50" y="25"/>
                      <a:pt x="52" y="27"/>
                    </a:cubicBezTo>
                    <a:cubicBezTo>
                      <a:pt x="53" y="27"/>
                      <a:pt x="51" y="28"/>
                      <a:pt x="51" y="28"/>
                    </a:cubicBezTo>
                    <a:cubicBezTo>
                      <a:pt x="51" y="28"/>
                      <a:pt x="56" y="27"/>
                      <a:pt x="56" y="27"/>
                    </a:cubicBezTo>
                    <a:cubicBezTo>
                      <a:pt x="56" y="27"/>
                      <a:pt x="54" y="27"/>
                      <a:pt x="54" y="26"/>
                    </a:cubicBezTo>
                    <a:cubicBezTo>
                      <a:pt x="54" y="25"/>
                      <a:pt x="59" y="25"/>
                      <a:pt x="58" y="24"/>
                    </a:cubicBezTo>
                    <a:cubicBezTo>
                      <a:pt x="58" y="22"/>
                      <a:pt x="58" y="25"/>
                      <a:pt x="58" y="2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29" name="Freeform 602">
                <a:extLst>
                  <a:ext uri="{FF2B5EF4-FFF2-40B4-BE49-F238E27FC236}">
                    <a16:creationId xmlns:a16="http://schemas.microsoft.com/office/drawing/2014/main" id="{8518D2A3-3B27-56D5-5FB8-23D4F06B064F}"/>
                  </a:ext>
                </a:extLst>
              </p:cNvPr>
              <p:cNvSpPr>
                <a:spLocks/>
              </p:cNvSpPr>
              <p:nvPr/>
            </p:nvSpPr>
            <p:spPr bwMode="auto">
              <a:xfrm>
                <a:off x="6984022" y="2141229"/>
                <a:ext cx="1592632" cy="877710"/>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30" name="Freeform 604">
                <a:extLst>
                  <a:ext uri="{FF2B5EF4-FFF2-40B4-BE49-F238E27FC236}">
                    <a16:creationId xmlns:a16="http://schemas.microsoft.com/office/drawing/2014/main" id="{31C1A165-61E2-1DC4-C191-96128A8CDAF7}"/>
                  </a:ext>
                </a:extLst>
              </p:cNvPr>
              <p:cNvSpPr>
                <a:spLocks/>
              </p:cNvSpPr>
              <p:nvPr/>
            </p:nvSpPr>
            <p:spPr bwMode="auto">
              <a:xfrm>
                <a:off x="7729809" y="2628024"/>
                <a:ext cx="142883" cy="55320"/>
              </a:xfrm>
              <a:custGeom>
                <a:avLst/>
                <a:gdLst>
                  <a:gd name="T0" fmla="*/ 13 w 14"/>
                  <a:gd name="T1" fmla="*/ 4 h 5"/>
                  <a:gd name="T2" fmla="*/ 11 w 14"/>
                  <a:gd name="T3" fmla="*/ 2 h 5"/>
                  <a:gd name="T4" fmla="*/ 8 w 14"/>
                  <a:gd name="T5" fmla="*/ 2 h 5"/>
                  <a:gd name="T6" fmla="*/ 1 w 14"/>
                  <a:gd name="T7" fmla="*/ 1 h 5"/>
                  <a:gd name="T8" fmla="*/ 2 w 14"/>
                  <a:gd name="T9" fmla="*/ 2 h 5"/>
                  <a:gd name="T10" fmla="*/ 0 w 14"/>
                  <a:gd name="T11" fmla="*/ 3 h 5"/>
                  <a:gd name="T12" fmla="*/ 3 w 14"/>
                  <a:gd name="T13" fmla="*/ 3 h 5"/>
                  <a:gd name="T14" fmla="*/ 8 w 14"/>
                  <a:gd name="T15" fmla="*/ 4 h 5"/>
                  <a:gd name="T16" fmla="*/ 13 w 14"/>
                  <a:gd name="T17" fmla="*/ 4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2" y="3"/>
                      <a:pt x="13" y="3"/>
                      <a:pt x="11" y="2"/>
                    </a:cubicBezTo>
                    <a:cubicBezTo>
                      <a:pt x="10" y="2"/>
                      <a:pt x="9" y="2"/>
                      <a:pt x="8" y="2"/>
                    </a:cubicBezTo>
                    <a:cubicBezTo>
                      <a:pt x="7" y="2"/>
                      <a:pt x="2" y="0"/>
                      <a:pt x="1" y="1"/>
                    </a:cubicBezTo>
                    <a:cubicBezTo>
                      <a:pt x="1" y="1"/>
                      <a:pt x="3" y="2"/>
                      <a:pt x="2" y="2"/>
                    </a:cubicBezTo>
                    <a:cubicBezTo>
                      <a:pt x="2" y="3"/>
                      <a:pt x="0" y="4"/>
                      <a:pt x="0" y="3"/>
                    </a:cubicBezTo>
                    <a:cubicBezTo>
                      <a:pt x="0" y="4"/>
                      <a:pt x="2" y="3"/>
                      <a:pt x="3" y="3"/>
                    </a:cubicBezTo>
                    <a:cubicBezTo>
                      <a:pt x="4" y="3"/>
                      <a:pt x="6" y="4"/>
                      <a:pt x="8" y="4"/>
                    </a:cubicBezTo>
                    <a:cubicBezTo>
                      <a:pt x="9" y="4"/>
                      <a:pt x="13" y="4"/>
                      <a:pt x="13" y="4"/>
                    </a:cubicBezTo>
                    <a:cubicBezTo>
                      <a:pt x="12" y="3"/>
                      <a:pt x="14" y="5"/>
                      <a:pt x="1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31" name="Freeform 605">
                <a:extLst>
                  <a:ext uri="{FF2B5EF4-FFF2-40B4-BE49-F238E27FC236}">
                    <a16:creationId xmlns:a16="http://schemas.microsoft.com/office/drawing/2014/main" id="{C0447659-BAD6-679F-9652-0B6CCF2CA65A}"/>
                  </a:ext>
                </a:extLst>
              </p:cNvPr>
              <p:cNvSpPr>
                <a:spLocks/>
              </p:cNvSpPr>
              <p:nvPr/>
            </p:nvSpPr>
            <p:spPr bwMode="auto">
              <a:xfrm>
                <a:off x="7332522" y="2672276"/>
                <a:ext cx="59247" cy="22128"/>
              </a:xfrm>
              <a:custGeom>
                <a:avLst/>
                <a:gdLst>
                  <a:gd name="T0" fmla="*/ 5 w 6"/>
                  <a:gd name="T1" fmla="*/ 1 h 2"/>
                  <a:gd name="T2" fmla="*/ 2 w 6"/>
                  <a:gd name="T3" fmla="*/ 0 h 2"/>
                  <a:gd name="T4" fmla="*/ 5 w 6"/>
                  <a:gd name="T5" fmla="*/ 1 h 2"/>
                </a:gdLst>
                <a:ahLst/>
                <a:cxnLst>
                  <a:cxn ang="0">
                    <a:pos x="T0" y="T1"/>
                  </a:cxn>
                  <a:cxn ang="0">
                    <a:pos x="T2" y="T3"/>
                  </a:cxn>
                  <a:cxn ang="0">
                    <a:pos x="T4" y="T5"/>
                  </a:cxn>
                </a:cxnLst>
                <a:rect l="0" t="0" r="r" b="b"/>
                <a:pathLst>
                  <a:path w="6" h="2">
                    <a:moveTo>
                      <a:pt x="5" y="1"/>
                    </a:moveTo>
                    <a:cubicBezTo>
                      <a:pt x="4" y="2"/>
                      <a:pt x="0" y="0"/>
                      <a:pt x="2" y="0"/>
                    </a:cubicBezTo>
                    <a:cubicBezTo>
                      <a:pt x="3" y="0"/>
                      <a:pt x="6" y="1"/>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32" name="Freeform 606">
                <a:extLst>
                  <a:ext uri="{FF2B5EF4-FFF2-40B4-BE49-F238E27FC236}">
                    <a16:creationId xmlns:a16="http://schemas.microsoft.com/office/drawing/2014/main" id="{0EFC368E-CC7F-59BB-C616-8FDB819684B7}"/>
                  </a:ext>
                </a:extLst>
              </p:cNvPr>
              <p:cNvSpPr>
                <a:spLocks/>
              </p:cNvSpPr>
              <p:nvPr/>
            </p:nvSpPr>
            <p:spPr bwMode="auto">
              <a:xfrm>
                <a:off x="7597379" y="3007874"/>
                <a:ext cx="59247" cy="33193"/>
              </a:xfrm>
              <a:custGeom>
                <a:avLst/>
                <a:gdLst>
                  <a:gd name="T0" fmla="*/ 4 w 6"/>
                  <a:gd name="T1" fmla="*/ 1 h 3"/>
                  <a:gd name="T2" fmla="*/ 1 w 6"/>
                  <a:gd name="T3" fmla="*/ 2 h 3"/>
                  <a:gd name="T4" fmla="*/ 4 w 6"/>
                  <a:gd name="T5" fmla="*/ 1 h 3"/>
                </a:gdLst>
                <a:ahLst/>
                <a:cxnLst>
                  <a:cxn ang="0">
                    <a:pos x="T0" y="T1"/>
                  </a:cxn>
                  <a:cxn ang="0">
                    <a:pos x="T2" y="T3"/>
                  </a:cxn>
                  <a:cxn ang="0">
                    <a:pos x="T4" y="T5"/>
                  </a:cxn>
                </a:cxnLst>
                <a:rect l="0" t="0" r="r" b="b"/>
                <a:pathLst>
                  <a:path w="6" h="3">
                    <a:moveTo>
                      <a:pt x="4" y="1"/>
                    </a:moveTo>
                    <a:cubicBezTo>
                      <a:pt x="3" y="0"/>
                      <a:pt x="0" y="2"/>
                      <a:pt x="1" y="2"/>
                    </a:cubicBezTo>
                    <a:cubicBezTo>
                      <a:pt x="2" y="3"/>
                      <a:pt x="6" y="1"/>
                      <a:pt x="4"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33" name="Freeform 607">
                <a:extLst>
                  <a:ext uri="{FF2B5EF4-FFF2-40B4-BE49-F238E27FC236}">
                    <a16:creationId xmlns:a16="http://schemas.microsoft.com/office/drawing/2014/main" id="{6C4B5CF7-A5C5-2680-6671-575B0F6A58F2}"/>
                  </a:ext>
                </a:extLst>
              </p:cNvPr>
              <p:cNvSpPr>
                <a:spLocks/>
              </p:cNvSpPr>
              <p:nvPr/>
            </p:nvSpPr>
            <p:spPr bwMode="auto">
              <a:xfrm>
                <a:off x="4122862" y="4512521"/>
                <a:ext cx="52274" cy="44255"/>
              </a:xfrm>
              <a:custGeom>
                <a:avLst/>
                <a:gdLst>
                  <a:gd name="T0" fmla="*/ 4 w 5"/>
                  <a:gd name="T1" fmla="*/ 1 h 4"/>
                  <a:gd name="T2" fmla="*/ 1 w 5"/>
                  <a:gd name="T3" fmla="*/ 4 h 4"/>
                  <a:gd name="T4" fmla="*/ 4 w 5"/>
                  <a:gd name="T5" fmla="*/ 1 h 4"/>
                </a:gdLst>
                <a:ahLst/>
                <a:cxnLst>
                  <a:cxn ang="0">
                    <a:pos x="T0" y="T1"/>
                  </a:cxn>
                  <a:cxn ang="0">
                    <a:pos x="T2" y="T3"/>
                  </a:cxn>
                  <a:cxn ang="0">
                    <a:pos x="T4" y="T5"/>
                  </a:cxn>
                </a:cxnLst>
                <a:rect l="0" t="0" r="r" b="b"/>
                <a:pathLst>
                  <a:path w="5" h="4">
                    <a:moveTo>
                      <a:pt x="4" y="1"/>
                    </a:moveTo>
                    <a:cubicBezTo>
                      <a:pt x="3" y="0"/>
                      <a:pt x="0" y="4"/>
                      <a:pt x="1" y="4"/>
                    </a:cubicBezTo>
                    <a:cubicBezTo>
                      <a:pt x="1" y="4"/>
                      <a:pt x="5" y="1"/>
                      <a:pt x="4"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34" name="Freeform 608">
                <a:extLst>
                  <a:ext uri="{FF2B5EF4-FFF2-40B4-BE49-F238E27FC236}">
                    <a16:creationId xmlns:a16="http://schemas.microsoft.com/office/drawing/2014/main" id="{24525B3C-1892-0683-C7FB-8C23DCAF60DD}"/>
                  </a:ext>
                </a:extLst>
              </p:cNvPr>
              <p:cNvSpPr>
                <a:spLocks/>
              </p:cNvSpPr>
              <p:nvPr/>
            </p:nvSpPr>
            <p:spPr bwMode="auto">
              <a:xfrm>
                <a:off x="4196050" y="4501456"/>
                <a:ext cx="10457" cy="1106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0"/>
                      <a:pt x="0" y="0"/>
                      <a:pt x="0"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35" name="Freeform 609">
                <a:extLst>
                  <a:ext uri="{FF2B5EF4-FFF2-40B4-BE49-F238E27FC236}">
                    <a16:creationId xmlns:a16="http://schemas.microsoft.com/office/drawing/2014/main" id="{3EBBEF7B-AD7C-1B61-3E99-E62F1F843733}"/>
                  </a:ext>
                </a:extLst>
              </p:cNvPr>
              <p:cNvSpPr>
                <a:spLocks/>
              </p:cNvSpPr>
              <p:nvPr/>
            </p:nvSpPr>
            <p:spPr bwMode="auto">
              <a:xfrm>
                <a:off x="3154041" y="4512521"/>
                <a:ext cx="69700" cy="66379"/>
              </a:xfrm>
              <a:custGeom>
                <a:avLst/>
                <a:gdLst>
                  <a:gd name="T0" fmla="*/ 5 w 7"/>
                  <a:gd name="T1" fmla="*/ 2 h 6"/>
                  <a:gd name="T2" fmla="*/ 1 w 7"/>
                  <a:gd name="T3" fmla="*/ 2 h 6"/>
                  <a:gd name="T4" fmla="*/ 5 w 7"/>
                  <a:gd name="T5" fmla="*/ 2 h 6"/>
                  <a:gd name="T6" fmla="*/ 5 w 7"/>
                  <a:gd name="T7" fmla="*/ 2 h 6"/>
                </a:gdLst>
                <a:ahLst/>
                <a:cxnLst>
                  <a:cxn ang="0">
                    <a:pos x="T0" y="T1"/>
                  </a:cxn>
                  <a:cxn ang="0">
                    <a:pos x="T2" y="T3"/>
                  </a:cxn>
                  <a:cxn ang="0">
                    <a:pos x="T4" y="T5"/>
                  </a:cxn>
                  <a:cxn ang="0">
                    <a:pos x="T6" y="T7"/>
                  </a:cxn>
                </a:cxnLst>
                <a:rect l="0" t="0" r="r" b="b"/>
                <a:pathLst>
                  <a:path w="7" h="6">
                    <a:moveTo>
                      <a:pt x="5" y="2"/>
                    </a:moveTo>
                    <a:cubicBezTo>
                      <a:pt x="7" y="0"/>
                      <a:pt x="2" y="0"/>
                      <a:pt x="1" y="2"/>
                    </a:cubicBezTo>
                    <a:cubicBezTo>
                      <a:pt x="0" y="3"/>
                      <a:pt x="4" y="5"/>
                      <a:pt x="5" y="2"/>
                    </a:cubicBezTo>
                    <a:cubicBezTo>
                      <a:pt x="6" y="1"/>
                      <a:pt x="3" y="6"/>
                      <a:pt x="5"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36" name="Freeform 614">
                <a:extLst>
                  <a:ext uri="{FF2B5EF4-FFF2-40B4-BE49-F238E27FC236}">
                    <a16:creationId xmlns:a16="http://schemas.microsoft.com/office/drawing/2014/main" id="{C782B7AC-6B7A-CCAC-BD8C-A1EA1430320D}"/>
                  </a:ext>
                </a:extLst>
              </p:cNvPr>
              <p:cNvSpPr>
                <a:spLocks/>
              </p:cNvSpPr>
              <p:nvPr/>
            </p:nvSpPr>
            <p:spPr bwMode="auto">
              <a:xfrm>
                <a:off x="8994850" y="9941052"/>
                <a:ext cx="104549" cy="95888"/>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37" name="Freeform 615">
                <a:extLst>
                  <a:ext uri="{FF2B5EF4-FFF2-40B4-BE49-F238E27FC236}">
                    <a16:creationId xmlns:a16="http://schemas.microsoft.com/office/drawing/2014/main" id="{9188FA0E-20FC-3550-F7F1-89023B32F4DA}"/>
                  </a:ext>
                </a:extLst>
              </p:cNvPr>
              <p:cNvSpPr>
                <a:spLocks/>
              </p:cNvSpPr>
              <p:nvPr/>
            </p:nvSpPr>
            <p:spPr bwMode="auto">
              <a:xfrm>
                <a:off x="7423131" y="5574626"/>
                <a:ext cx="73184" cy="33193"/>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38" name="Freeform 616">
                <a:extLst>
                  <a:ext uri="{FF2B5EF4-FFF2-40B4-BE49-F238E27FC236}">
                    <a16:creationId xmlns:a16="http://schemas.microsoft.com/office/drawing/2014/main" id="{34C0FCE0-6B9F-3A65-5241-E98E53174689}"/>
                  </a:ext>
                </a:extLst>
              </p:cNvPr>
              <p:cNvSpPr>
                <a:spLocks/>
              </p:cNvSpPr>
              <p:nvPr/>
            </p:nvSpPr>
            <p:spPr bwMode="auto">
              <a:xfrm>
                <a:off x="8148002" y="11401441"/>
                <a:ext cx="184705" cy="173330"/>
              </a:xfrm>
              <a:custGeom>
                <a:avLst/>
                <a:gdLst>
                  <a:gd name="T0" fmla="*/ 17 w 18"/>
                  <a:gd name="T1" fmla="*/ 14 h 16"/>
                  <a:gd name="T2" fmla="*/ 8 w 18"/>
                  <a:gd name="T3" fmla="*/ 9 h 16"/>
                  <a:gd name="T4" fmla="*/ 4 w 18"/>
                  <a:gd name="T5" fmla="*/ 5 h 16"/>
                  <a:gd name="T6" fmla="*/ 1 w 18"/>
                  <a:gd name="T7" fmla="*/ 3 h 16"/>
                  <a:gd name="T8" fmla="*/ 2 w 18"/>
                  <a:gd name="T9" fmla="*/ 2 h 16"/>
                  <a:gd name="T10" fmla="*/ 0 w 18"/>
                  <a:gd name="T11" fmla="*/ 0 h 16"/>
                  <a:gd name="T12" fmla="*/ 0 w 18"/>
                  <a:gd name="T13" fmla="*/ 14 h 16"/>
                  <a:gd name="T14" fmla="*/ 7 w 18"/>
                  <a:gd name="T15" fmla="*/ 15 h 16"/>
                  <a:gd name="T16" fmla="*/ 10 w 18"/>
                  <a:gd name="T17" fmla="*/ 16 h 16"/>
                  <a:gd name="T18" fmla="*/ 13 w 18"/>
                  <a:gd name="T19" fmla="*/ 15 h 16"/>
                  <a:gd name="T20" fmla="*/ 18 w 18"/>
                  <a:gd name="T21" fmla="*/ 14 h 16"/>
                  <a:gd name="T22" fmla="*/ 17 w 18"/>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7" y="14"/>
                    </a:moveTo>
                    <a:cubicBezTo>
                      <a:pt x="13" y="14"/>
                      <a:pt x="11" y="11"/>
                      <a:pt x="8" y="9"/>
                    </a:cubicBezTo>
                    <a:cubicBezTo>
                      <a:pt x="7" y="7"/>
                      <a:pt x="5" y="6"/>
                      <a:pt x="4" y="5"/>
                    </a:cubicBezTo>
                    <a:cubicBezTo>
                      <a:pt x="3" y="5"/>
                      <a:pt x="1" y="4"/>
                      <a:pt x="1" y="3"/>
                    </a:cubicBezTo>
                    <a:cubicBezTo>
                      <a:pt x="1" y="3"/>
                      <a:pt x="2" y="3"/>
                      <a:pt x="2" y="2"/>
                    </a:cubicBezTo>
                    <a:cubicBezTo>
                      <a:pt x="3" y="2"/>
                      <a:pt x="1" y="0"/>
                      <a:pt x="0" y="0"/>
                    </a:cubicBezTo>
                    <a:cubicBezTo>
                      <a:pt x="0" y="5"/>
                      <a:pt x="0" y="10"/>
                      <a:pt x="0" y="14"/>
                    </a:cubicBezTo>
                    <a:cubicBezTo>
                      <a:pt x="0" y="15"/>
                      <a:pt x="6" y="15"/>
                      <a:pt x="7" y="15"/>
                    </a:cubicBezTo>
                    <a:cubicBezTo>
                      <a:pt x="8" y="15"/>
                      <a:pt x="9" y="15"/>
                      <a:pt x="10" y="16"/>
                    </a:cubicBezTo>
                    <a:cubicBezTo>
                      <a:pt x="12" y="16"/>
                      <a:pt x="12" y="16"/>
                      <a:pt x="13" y="15"/>
                    </a:cubicBezTo>
                    <a:cubicBezTo>
                      <a:pt x="14" y="15"/>
                      <a:pt x="18" y="15"/>
                      <a:pt x="18" y="14"/>
                    </a:cubicBezTo>
                    <a:cubicBezTo>
                      <a:pt x="18" y="14"/>
                      <a:pt x="18" y="13"/>
                      <a:pt x="17" y="1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39" name="Freeform 617">
                <a:extLst>
                  <a:ext uri="{FF2B5EF4-FFF2-40B4-BE49-F238E27FC236}">
                    <a16:creationId xmlns:a16="http://schemas.microsoft.com/office/drawing/2014/main" id="{27FE377D-877E-3A10-B2D2-9D4DF87FBAE6}"/>
                  </a:ext>
                </a:extLst>
              </p:cNvPr>
              <p:cNvSpPr>
                <a:spLocks/>
              </p:cNvSpPr>
              <p:nvPr/>
            </p:nvSpPr>
            <p:spPr bwMode="auto">
              <a:xfrm>
                <a:off x="7952847" y="11379319"/>
                <a:ext cx="306678" cy="250772"/>
              </a:xfrm>
              <a:custGeom>
                <a:avLst/>
                <a:gdLst>
                  <a:gd name="T0" fmla="*/ 19 w 30"/>
                  <a:gd name="T1" fmla="*/ 17 h 23"/>
                  <a:gd name="T2" fmla="*/ 19 w 30"/>
                  <a:gd name="T3" fmla="*/ 7 h 23"/>
                  <a:gd name="T4" fmla="*/ 19 w 30"/>
                  <a:gd name="T5" fmla="*/ 3 h 23"/>
                  <a:gd name="T6" fmla="*/ 15 w 30"/>
                  <a:gd name="T7" fmla="*/ 1 h 23"/>
                  <a:gd name="T8" fmla="*/ 12 w 30"/>
                  <a:gd name="T9" fmla="*/ 3 h 23"/>
                  <a:gd name="T10" fmla="*/ 13 w 30"/>
                  <a:gd name="T11" fmla="*/ 6 h 23"/>
                  <a:gd name="T12" fmla="*/ 15 w 30"/>
                  <a:gd name="T13" fmla="*/ 6 h 23"/>
                  <a:gd name="T14" fmla="*/ 14 w 30"/>
                  <a:gd name="T15" fmla="*/ 8 h 23"/>
                  <a:gd name="T16" fmla="*/ 13 w 30"/>
                  <a:gd name="T17" fmla="*/ 11 h 23"/>
                  <a:gd name="T18" fmla="*/ 16 w 30"/>
                  <a:gd name="T19" fmla="*/ 13 h 23"/>
                  <a:gd name="T20" fmla="*/ 12 w 30"/>
                  <a:gd name="T21" fmla="*/ 13 h 23"/>
                  <a:gd name="T22" fmla="*/ 9 w 30"/>
                  <a:gd name="T23" fmla="*/ 12 h 23"/>
                  <a:gd name="T24" fmla="*/ 10 w 30"/>
                  <a:gd name="T25" fmla="*/ 12 h 23"/>
                  <a:gd name="T26" fmla="*/ 10 w 30"/>
                  <a:gd name="T27" fmla="*/ 9 h 23"/>
                  <a:gd name="T28" fmla="*/ 8 w 30"/>
                  <a:gd name="T29" fmla="*/ 11 h 23"/>
                  <a:gd name="T30" fmla="*/ 5 w 30"/>
                  <a:gd name="T31" fmla="*/ 11 h 23"/>
                  <a:gd name="T32" fmla="*/ 0 w 30"/>
                  <a:gd name="T33" fmla="*/ 12 h 23"/>
                  <a:gd name="T34" fmla="*/ 2 w 30"/>
                  <a:gd name="T35" fmla="*/ 12 h 23"/>
                  <a:gd name="T36" fmla="*/ 3 w 30"/>
                  <a:gd name="T37" fmla="*/ 12 h 23"/>
                  <a:gd name="T38" fmla="*/ 5 w 30"/>
                  <a:gd name="T39" fmla="*/ 12 h 23"/>
                  <a:gd name="T40" fmla="*/ 6 w 30"/>
                  <a:gd name="T41" fmla="*/ 13 h 23"/>
                  <a:gd name="T42" fmla="*/ 4 w 30"/>
                  <a:gd name="T43" fmla="*/ 15 h 23"/>
                  <a:gd name="T44" fmla="*/ 6 w 30"/>
                  <a:gd name="T45" fmla="*/ 15 h 23"/>
                  <a:gd name="T46" fmla="*/ 8 w 30"/>
                  <a:gd name="T47" fmla="*/ 16 h 23"/>
                  <a:gd name="T48" fmla="*/ 7 w 30"/>
                  <a:gd name="T49" fmla="*/ 16 h 23"/>
                  <a:gd name="T50" fmla="*/ 10 w 30"/>
                  <a:gd name="T51" fmla="*/ 17 h 23"/>
                  <a:gd name="T52" fmla="*/ 12 w 30"/>
                  <a:gd name="T53" fmla="*/ 17 h 23"/>
                  <a:gd name="T54" fmla="*/ 17 w 30"/>
                  <a:gd name="T55" fmla="*/ 21 h 23"/>
                  <a:gd name="T56" fmla="*/ 16 w 30"/>
                  <a:gd name="T57" fmla="*/ 20 h 23"/>
                  <a:gd name="T58" fmla="*/ 23 w 30"/>
                  <a:gd name="T59" fmla="*/ 23 h 23"/>
                  <a:gd name="T60" fmla="*/ 19 w 30"/>
                  <a:gd name="T61" fmla="*/ 18 h 23"/>
                  <a:gd name="T62" fmla="*/ 24 w 30"/>
                  <a:gd name="T63" fmla="*/ 19 h 23"/>
                  <a:gd name="T64" fmla="*/ 30 w 30"/>
                  <a:gd name="T65" fmla="*/ 18 h 23"/>
                  <a:gd name="T66" fmla="*/ 19 w 30"/>
                  <a:gd name="T6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3">
                    <a:moveTo>
                      <a:pt x="19" y="17"/>
                    </a:moveTo>
                    <a:cubicBezTo>
                      <a:pt x="19" y="13"/>
                      <a:pt x="19" y="10"/>
                      <a:pt x="19" y="7"/>
                    </a:cubicBezTo>
                    <a:cubicBezTo>
                      <a:pt x="19" y="6"/>
                      <a:pt x="19" y="4"/>
                      <a:pt x="19" y="3"/>
                    </a:cubicBezTo>
                    <a:cubicBezTo>
                      <a:pt x="19" y="2"/>
                      <a:pt x="16" y="0"/>
                      <a:pt x="15" y="1"/>
                    </a:cubicBezTo>
                    <a:cubicBezTo>
                      <a:pt x="14" y="2"/>
                      <a:pt x="12" y="1"/>
                      <a:pt x="12" y="3"/>
                    </a:cubicBezTo>
                    <a:cubicBezTo>
                      <a:pt x="11" y="5"/>
                      <a:pt x="9" y="7"/>
                      <a:pt x="13" y="6"/>
                    </a:cubicBezTo>
                    <a:cubicBezTo>
                      <a:pt x="13" y="6"/>
                      <a:pt x="15" y="6"/>
                      <a:pt x="15" y="6"/>
                    </a:cubicBezTo>
                    <a:cubicBezTo>
                      <a:pt x="16" y="6"/>
                      <a:pt x="14" y="8"/>
                      <a:pt x="14" y="8"/>
                    </a:cubicBezTo>
                    <a:cubicBezTo>
                      <a:pt x="13" y="8"/>
                      <a:pt x="11" y="10"/>
                      <a:pt x="13" y="11"/>
                    </a:cubicBezTo>
                    <a:cubicBezTo>
                      <a:pt x="13" y="12"/>
                      <a:pt x="16" y="12"/>
                      <a:pt x="16" y="13"/>
                    </a:cubicBezTo>
                    <a:cubicBezTo>
                      <a:pt x="16" y="13"/>
                      <a:pt x="12" y="13"/>
                      <a:pt x="12" y="13"/>
                    </a:cubicBezTo>
                    <a:cubicBezTo>
                      <a:pt x="11" y="13"/>
                      <a:pt x="9" y="12"/>
                      <a:pt x="9" y="12"/>
                    </a:cubicBezTo>
                    <a:cubicBezTo>
                      <a:pt x="9" y="12"/>
                      <a:pt x="10" y="13"/>
                      <a:pt x="10" y="12"/>
                    </a:cubicBezTo>
                    <a:cubicBezTo>
                      <a:pt x="10" y="11"/>
                      <a:pt x="11" y="10"/>
                      <a:pt x="10" y="9"/>
                    </a:cubicBezTo>
                    <a:cubicBezTo>
                      <a:pt x="10" y="9"/>
                      <a:pt x="8" y="11"/>
                      <a:pt x="8" y="11"/>
                    </a:cubicBezTo>
                    <a:cubicBezTo>
                      <a:pt x="7" y="12"/>
                      <a:pt x="6" y="11"/>
                      <a:pt x="5" y="11"/>
                    </a:cubicBezTo>
                    <a:cubicBezTo>
                      <a:pt x="4" y="11"/>
                      <a:pt x="0" y="10"/>
                      <a:pt x="0" y="12"/>
                    </a:cubicBezTo>
                    <a:cubicBezTo>
                      <a:pt x="0" y="13"/>
                      <a:pt x="2" y="12"/>
                      <a:pt x="2" y="12"/>
                    </a:cubicBezTo>
                    <a:cubicBezTo>
                      <a:pt x="3" y="11"/>
                      <a:pt x="2" y="12"/>
                      <a:pt x="3" y="12"/>
                    </a:cubicBezTo>
                    <a:cubicBezTo>
                      <a:pt x="4" y="13"/>
                      <a:pt x="4" y="11"/>
                      <a:pt x="5" y="12"/>
                    </a:cubicBezTo>
                    <a:cubicBezTo>
                      <a:pt x="5" y="12"/>
                      <a:pt x="6" y="13"/>
                      <a:pt x="6" y="13"/>
                    </a:cubicBezTo>
                    <a:cubicBezTo>
                      <a:pt x="6" y="13"/>
                      <a:pt x="2" y="14"/>
                      <a:pt x="4" y="15"/>
                    </a:cubicBezTo>
                    <a:cubicBezTo>
                      <a:pt x="5" y="16"/>
                      <a:pt x="6" y="14"/>
                      <a:pt x="6" y="15"/>
                    </a:cubicBezTo>
                    <a:cubicBezTo>
                      <a:pt x="7" y="15"/>
                      <a:pt x="8" y="16"/>
                      <a:pt x="8" y="16"/>
                    </a:cubicBezTo>
                    <a:cubicBezTo>
                      <a:pt x="8" y="16"/>
                      <a:pt x="8" y="16"/>
                      <a:pt x="7" y="16"/>
                    </a:cubicBezTo>
                    <a:cubicBezTo>
                      <a:pt x="7" y="17"/>
                      <a:pt x="9" y="17"/>
                      <a:pt x="10" y="17"/>
                    </a:cubicBezTo>
                    <a:cubicBezTo>
                      <a:pt x="11" y="17"/>
                      <a:pt x="11" y="15"/>
                      <a:pt x="12" y="17"/>
                    </a:cubicBezTo>
                    <a:cubicBezTo>
                      <a:pt x="12" y="17"/>
                      <a:pt x="16" y="22"/>
                      <a:pt x="17" y="21"/>
                    </a:cubicBezTo>
                    <a:cubicBezTo>
                      <a:pt x="17" y="21"/>
                      <a:pt x="16" y="20"/>
                      <a:pt x="16" y="20"/>
                    </a:cubicBezTo>
                    <a:cubicBezTo>
                      <a:pt x="16" y="19"/>
                      <a:pt x="22" y="23"/>
                      <a:pt x="23" y="23"/>
                    </a:cubicBezTo>
                    <a:cubicBezTo>
                      <a:pt x="23" y="22"/>
                      <a:pt x="19" y="19"/>
                      <a:pt x="19" y="18"/>
                    </a:cubicBezTo>
                    <a:cubicBezTo>
                      <a:pt x="20" y="18"/>
                      <a:pt x="24" y="19"/>
                      <a:pt x="24" y="19"/>
                    </a:cubicBezTo>
                    <a:cubicBezTo>
                      <a:pt x="26" y="19"/>
                      <a:pt x="28" y="19"/>
                      <a:pt x="30" y="18"/>
                    </a:cubicBezTo>
                    <a:cubicBezTo>
                      <a:pt x="27" y="16"/>
                      <a:pt x="23" y="17"/>
                      <a:pt x="19" y="1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40" name="Freeform 618">
                <a:extLst>
                  <a:ext uri="{FF2B5EF4-FFF2-40B4-BE49-F238E27FC236}">
                    <a16:creationId xmlns:a16="http://schemas.microsoft.com/office/drawing/2014/main" id="{1B6BB0A3-4FF5-F6F5-6E19-EE3B0E1DE2A4}"/>
                  </a:ext>
                </a:extLst>
              </p:cNvPr>
              <p:cNvSpPr>
                <a:spLocks/>
              </p:cNvSpPr>
              <p:nvPr/>
            </p:nvSpPr>
            <p:spPr bwMode="auto">
              <a:xfrm>
                <a:off x="7904054" y="7621385"/>
                <a:ext cx="777151" cy="597432"/>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41" name="Freeform 619">
                <a:extLst>
                  <a:ext uri="{FF2B5EF4-FFF2-40B4-BE49-F238E27FC236}">
                    <a16:creationId xmlns:a16="http://schemas.microsoft.com/office/drawing/2014/main" id="{190CED4F-BAA7-EED1-6777-161FAF383FB8}"/>
                  </a:ext>
                </a:extLst>
              </p:cNvPr>
              <p:cNvSpPr>
                <a:spLocks/>
              </p:cNvSpPr>
              <p:nvPr/>
            </p:nvSpPr>
            <p:spPr bwMode="auto">
              <a:xfrm>
                <a:off x="8527864" y="7783652"/>
                <a:ext cx="264855" cy="413040"/>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42" name="Freeform 620">
                <a:extLst>
                  <a:ext uri="{FF2B5EF4-FFF2-40B4-BE49-F238E27FC236}">
                    <a16:creationId xmlns:a16="http://schemas.microsoft.com/office/drawing/2014/main" id="{21215267-944D-C23E-AD36-0789BCF3B024}"/>
                  </a:ext>
                </a:extLst>
              </p:cNvPr>
              <p:cNvSpPr>
                <a:spLocks/>
              </p:cNvSpPr>
              <p:nvPr/>
            </p:nvSpPr>
            <p:spPr bwMode="auto">
              <a:xfrm>
                <a:off x="8698628" y="7912727"/>
                <a:ext cx="226522" cy="250772"/>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43" name="Freeform 621">
                <a:extLst>
                  <a:ext uri="{FF2B5EF4-FFF2-40B4-BE49-F238E27FC236}">
                    <a16:creationId xmlns:a16="http://schemas.microsoft.com/office/drawing/2014/main" id="{C98A170A-0F01-1840-4C18-C3480C4562BA}"/>
                  </a:ext>
                </a:extLst>
              </p:cNvPr>
              <p:cNvSpPr>
                <a:spLocks/>
              </p:cNvSpPr>
              <p:nvPr/>
            </p:nvSpPr>
            <p:spPr bwMode="auto">
              <a:xfrm>
                <a:off x="8883333" y="7934858"/>
                <a:ext cx="163794" cy="195460"/>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44" name="Freeform 622">
                <a:extLst>
                  <a:ext uri="{FF2B5EF4-FFF2-40B4-BE49-F238E27FC236}">
                    <a16:creationId xmlns:a16="http://schemas.microsoft.com/office/drawing/2014/main" id="{7D00621E-A349-0EC0-19DC-B318C76A6CF3}"/>
                  </a:ext>
                </a:extLst>
              </p:cNvPr>
              <p:cNvSpPr>
                <a:spLocks/>
              </p:cNvSpPr>
              <p:nvPr/>
            </p:nvSpPr>
            <p:spPr bwMode="auto">
              <a:xfrm>
                <a:off x="7423131" y="7566069"/>
                <a:ext cx="825940" cy="910903"/>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45" name="Freeform 623">
                <a:extLst>
                  <a:ext uri="{FF2B5EF4-FFF2-40B4-BE49-F238E27FC236}">
                    <a16:creationId xmlns:a16="http://schemas.microsoft.com/office/drawing/2014/main" id="{A9DAFBE9-6524-A461-059B-BB64AFDA2B2A}"/>
                  </a:ext>
                </a:extLst>
              </p:cNvPr>
              <p:cNvSpPr>
                <a:spLocks/>
              </p:cNvSpPr>
              <p:nvPr/>
            </p:nvSpPr>
            <p:spPr bwMode="auto">
              <a:xfrm>
                <a:off x="7534648" y="8174565"/>
                <a:ext cx="285766" cy="357725"/>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46" name="Freeform 624">
                <a:extLst>
                  <a:ext uri="{FF2B5EF4-FFF2-40B4-BE49-F238E27FC236}">
                    <a16:creationId xmlns:a16="http://schemas.microsoft.com/office/drawing/2014/main" id="{60412597-3FE1-EC6A-B677-D39BD49EEB4B}"/>
                  </a:ext>
                </a:extLst>
              </p:cNvPr>
              <p:cNvSpPr>
                <a:spLocks/>
              </p:cNvSpPr>
              <p:nvPr/>
            </p:nvSpPr>
            <p:spPr bwMode="auto">
              <a:xfrm>
                <a:off x="7503284" y="8240948"/>
                <a:ext cx="655175" cy="1028915"/>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47" name="Freeform 625">
                <a:extLst>
                  <a:ext uri="{FF2B5EF4-FFF2-40B4-BE49-F238E27FC236}">
                    <a16:creationId xmlns:a16="http://schemas.microsoft.com/office/drawing/2014/main" id="{6D492CF7-A6DE-3FC5-0514-EEB717868FBF}"/>
                  </a:ext>
                </a:extLst>
              </p:cNvPr>
              <p:cNvSpPr>
                <a:spLocks/>
              </p:cNvSpPr>
              <p:nvPr/>
            </p:nvSpPr>
            <p:spPr bwMode="auto">
              <a:xfrm>
                <a:off x="7792537" y="9203480"/>
                <a:ext cx="446075" cy="2297540"/>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48" name="Freeform 626">
                <a:extLst>
                  <a:ext uri="{FF2B5EF4-FFF2-40B4-BE49-F238E27FC236}">
                    <a16:creationId xmlns:a16="http://schemas.microsoft.com/office/drawing/2014/main" id="{5CC29686-20BE-2D08-23D2-17E58FB48CDF}"/>
                  </a:ext>
                </a:extLst>
              </p:cNvPr>
              <p:cNvSpPr>
                <a:spLocks/>
              </p:cNvSpPr>
              <p:nvPr/>
            </p:nvSpPr>
            <p:spPr bwMode="auto">
              <a:xfrm>
                <a:off x="8095729" y="8760935"/>
                <a:ext cx="655175" cy="756013"/>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49" name="Freeform 627">
                <a:extLst>
                  <a:ext uri="{FF2B5EF4-FFF2-40B4-BE49-F238E27FC236}">
                    <a16:creationId xmlns:a16="http://schemas.microsoft.com/office/drawing/2014/main" id="{EE4D9887-5C54-2D56-ABE8-9CA4487E22DA}"/>
                  </a:ext>
                </a:extLst>
              </p:cNvPr>
              <p:cNvSpPr>
                <a:spLocks/>
              </p:cNvSpPr>
              <p:nvPr/>
            </p:nvSpPr>
            <p:spPr bwMode="auto">
              <a:xfrm>
                <a:off x="8465137" y="9299363"/>
                <a:ext cx="460016" cy="479422"/>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50" name="Freeform 628">
                <a:extLst>
                  <a:ext uri="{FF2B5EF4-FFF2-40B4-BE49-F238E27FC236}">
                    <a16:creationId xmlns:a16="http://schemas.microsoft.com/office/drawing/2014/main" id="{2783BB5E-62B1-69AC-8A4B-0B220191FF23}"/>
                  </a:ext>
                </a:extLst>
              </p:cNvPr>
              <p:cNvSpPr>
                <a:spLocks/>
              </p:cNvSpPr>
              <p:nvPr/>
            </p:nvSpPr>
            <p:spPr bwMode="auto">
              <a:xfrm>
                <a:off x="7883147" y="7968044"/>
                <a:ext cx="2031735" cy="2179527"/>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51" name="Freeform 629">
                <a:extLst>
                  <a:ext uri="{FF2B5EF4-FFF2-40B4-BE49-F238E27FC236}">
                    <a16:creationId xmlns:a16="http://schemas.microsoft.com/office/drawing/2014/main" id="{80583D90-DAD6-B7C4-8299-49F966CE8F72}"/>
                  </a:ext>
                </a:extLst>
              </p:cNvPr>
              <p:cNvSpPr>
                <a:spLocks/>
              </p:cNvSpPr>
              <p:nvPr/>
            </p:nvSpPr>
            <p:spPr bwMode="auto">
              <a:xfrm>
                <a:off x="8670749" y="9918925"/>
                <a:ext cx="275312" cy="302405"/>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52" name="Freeform 630">
                <a:extLst>
                  <a:ext uri="{FF2B5EF4-FFF2-40B4-BE49-F238E27FC236}">
                    <a16:creationId xmlns:a16="http://schemas.microsoft.com/office/drawing/2014/main" id="{37D67747-1C81-BED3-61B9-4F0952476A34}"/>
                  </a:ext>
                </a:extLst>
              </p:cNvPr>
              <p:cNvSpPr>
                <a:spLocks/>
              </p:cNvSpPr>
              <p:nvPr/>
            </p:nvSpPr>
            <p:spPr bwMode="auto">
              <a:xfrm>
                <a:off x="7883147" y="9443189"/>
                <a:ext cx="1052459" cy="1936127"/>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53" name="Freeform 631">
                <a:extLst>
                  <a:ext uri="{FF2B5EF4-FFF2-40B4-BE49-F238E27FC236}">
                    <a16:creationId xmlns:a16="http://schemas.microsoft.com/office/drawing/2014/main" id="{1ABAF329-ACCD-D539-4993-4BE2FF2102E2}"/>
                  </a:ext>
                </a:extLst>
              </p:cNvPr>
              <p:cNvSpPr>
                <a:spLocks/>
              </p:cNvSpPr>
              <p:nvPr/>
            </p:nvSpPr>
            <p:spPr bwMode="auto">
              <a:xfrm>
                <a:off x="7200091" y="7403805"/>
                <a:ext cx="223040" cy="261837"/>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54" name="Freeform 632">
                <a:extLst>
                  <a:ext uri="{FF2B5EF4-FFF2-40B4-BE49-F238E27FC236}">
                    <a16:creationId xmlns:a16="http://schemas.microsoft.com/office/drawing/2014/main" id="{E6D741E0-B23B-3A3E-948C-CA54530CF3F9}"/>
                  </a:ext>
                </a:extLst>
              </p:cNvPr>
              <p:cNvSpPr>
                <a:spLocks/>
              </p:cNvSpPr>
              <p:nvPr/>
            </p:nvSpPr>
            <p:spPr bwMode="auto">
              <a:xfrm>
                <a:off x="7269793" y="7643512"/>
                <a:ext cx="174248" cy="162265"/>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55" name="Freeform 633">
                <a:extLst>
                  <a:ext uri="{FF2B5EF4-FFF2-40B4-BE49-F238E27FC236}">
                    <a16:creationId xmlns:a16="http://schemas.microsoft.com/office/drawing/2014/main" id="{30C9914B-5185-2CAA-5BD8-BA5223360043}"/>
                  </a:ext>
                </a:extLst>
              </p:cNvPr>
              <p:cNvSpPr>
                <a:spLocks/>
              </p:cNvSpPr>
              <p:nvPr/>
            </p:nvSpPr>
            <p:spPr bwMode="auto">
              <a:xfrm>
                <a:off x="7074632" y="7459121"/>
                <a:ext cx="115005" cy="95888"/>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56" name="Freeform 634">
                <a:extLst>
                  <a:ext uri="{FF2B5EF4-FFF2-40B4-BE49-F238E27FC236}">
                    <a16:creationId xmlns:a16="http://schemas.microsoft.com/office/drawing/2014/main" id="{A7331044-7F2B-B2BD-88C9-16ED4E1C5C96}"/>
                  </a:ext>
                </a:extLst>
              </p:cNvPr>
              <p:cNvSpPr>
                <a:spLocks/>
              </p:cNvSpPr>
              <p:nvPr/>
            </p:nvSpPr>
            <p:spPr bwMode="auto">
              <a:xfrm>
                <a:off x="6952658" y="7263669"/>
                <a:ext cx="205617" cy="250772"/>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57" name="Freeform 635">
                <a:extLst>
                  <a:ext uri="{FF2B5EF4-FFF2-40B4-BE49-F238E27FC236}">
                    <a16:creationId xmlns:a16="http://schemas.microsoft.com/office/drawing/2014/main" id="{1F570510-0666-DB30-A927-64A0462F9B3B}"/>
                  </a:ext>
                </a:extLst>
              </p:cNvPr>
              <p:cNvSpPr>
                <a:spLocks/>
              </p:cNvSpPr>
              <p:nvPr/>
            </p:nvSpPr>
            <p:spPr bwMode="auto">
              <a:xfrm>
                <a:off x="5708526" y="6408083"/>
                <a:ext cx="1529904" cy="1039977"/>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58" name="Freeform 636">
                <a:extLst>
                  <a:ext uri="{FF2B5EF4-FFF2-40B4-BE49-F238E27FC236}">
                    <a16:creationId xmlns:a16="http://schemas.microsoft.com/office/drawing/2014/main" id="{E8F8FD89-83A7-32A6-8286-2B40BC88E9D3}"/>
                  </a:ext>
                </a:extLst>
              </p:cNvPr>
              <p:cNvSpPr>
                <a:spLocks/>
              </p:cNvSpPr>
              <p:nvPr/>
            </p:nvSpPr>
            <p:spPr bwMode="auto">
              <a:xfrm>
                <a:off x="7105999" y="7374303"/>
                <a:ext cx="306678" cy="173330"/>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59" name="Freeform 637">
                <a:extLst>
                  <a:ext uri="{FF2B5EF4-FFF2-40B4-BE49-F238E27FC236}">
                    <a16:creationId xmlns:a16="http://schemas.microsoft.com/office/drawing/2014/main" id="{9DC1BE27-547F-3A2A-DCA7-F55E3AB8547C}"/>
                  </a:ext>
                </a:extLst>
              </p:cNvPr>
              <p:cNvSpPr>
                <a:spLocks/>
              </p:cNvSpPr>
              <p:nvPr/>
            </p:nvSpPr>
            <p:spPr bwMode="auto">
              <a:xfrm>
                <a:off x="7105999" y="7230476"/>
                <a:ext cx="73184" cy="162265"/>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60" name="Freeform 638">
                <a:extLst>
                  <a:ext uri="{FF2B5EF4-FFF2-40B4-BE49-F238E27FC236}">
                    <a16:creationId xmlns:a16="http://schemas.microsoft.com/office/drawing/2014/main" id="{FBB056A4-3EF2-C243-113A-38FC378D075D}"/>
                  </a:ext>
                </a:extLst>
              </p:cNvPr>
              <p:cNvSpPr>
                <a:spLocks/>
              </p:cNvSpPr>
              <p:nvPr/>
            </p:nvSpPr>
            <p:spPr bwMode="auto">
              <a:xfrm>
                <a:off x="7872688" y="7134588"/>
                <a:ext cx="132428" cy="118010"/>
              </a:xfrm>
              <a:custGeom>
                <a:avLst/>
                <a:gdLst>
                  <a:gd name="T0" fmla="*/ 12 w 13"/>
                  <a:gd name="T1" fmla="*/ 3 h 11"/>
                  <a:gd name="T2" fmla="*/ 6 w 13"/>
                  <a:gd name="T3" fmla="*/ 1 h 11"/>
                  <a:gd name="T4" fmla="*/ 7 w 13"/>
                  <a:gd name="T5" fmla="*/ 5 h 11"/>
                  <a:gd name="T6" fmla="*/ 9 w 13"/>
                  <a:gd name="T7" fmla="*/ 9 h 11"/>
                  <a:gd name="T8" fmla="*/ 6 w 13"/>
                  <a:gd name="T9" fmla="*/ 10 h 11"/>
                  <a:gd name="T10" fmla="*/ 5 w 13"/>
                  <a:gd name="T11" fmla="*/ 8 h 11"/>
                  <a:gd name="T12" fmla="*/ 0 w 13"/>
                  <a:gd name="T13" fmla="*/ 9 h 11"/>
                  <a:gd name="T14" fmla="*/ 3 w 13"/>
                  <a:gd name="T15" fmla="*/ 11 h 11"/>
                  <a:gd name="T16" fmla="*/ 13 w 13"/>
                  <a:gd name="T17" fmla="*/ 11 h 11"/>
                  <a:gd name="T18" fmla="*/ 12 w 13"/>
                  <a:gd name="T19" fmla="*/ 3 h 11"/>
                  <a:gd name="T20" fmla="*/ 12 w 13"/>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2" y="3"/>
                    </a:moveTo>
                    <a:cubicBezTo>
                      <a:pt x="10" y="3"/>
                      <a:pt x="8" y="0"/>
                      <a:pt x="6" y="1"/>
                    </a:cubicBezTo>
                    <a:cubicBezTo>
                      <a:pt x="3" y="2"/>
                      <a:pt x="7" y="3"/>
                      <a:pt x="7" y="5"/>
                    </a:cubicBezTo>
                    <a:cubicBezTo>
                      <a:pt x="8" y="6"/>
                      <a:pt x="10" y="8"/>
                      <a:pt x="9" y="9"/>
                    </a:cubicBezTo>
                    <a:cubicBezTo>
                      <a:pt x="8" y="10"/>
                      <a:pt x="7" y="10"/>
                      <a:pt x="6" y="10"/>
                    </a:cubicBezTo>
                    <a:cubicBezTo>
                      <a:pt x="4" y="9"/>
                      <a:pt x="6" y="9"/>
                      <a:pt x="5" y="8"/>
                    </a:cubicBezTo>
                    <a:cubicBezTo>
                      <a:pt x="5" y="8"/>
                      <a:pt x="0" y="9"/>
                      <a:pt x="0" y="9"/>
                    </a:cubicBezTo>
                    <a:cubicBezTo>
                      <a:pt x="0" y="11"/>
                      <a:pt x="2" y="11"/>
                      <a:pt x="3" y="11"/>
                    </a:cubicBezTo>
                    <a:cubicBezTo>
                      <a:pt x="6" y="10"/>
                      <a:pt x="9" y="11"/>
                      <a:pt x="13" y="11"/>
                    </a:cubicBezTo>
                    <a:cubicBezTo>
                      <a:pt x="13" y="8"/>
                      <a:pt x="12" y="5"/>
                      <a:pt x="12" y="3"/>
                    </a:cubicBezTo>
                    <a:cubicBezTo>
                      <a:pt x="11" y="3"/>
                      <a:pt x="12" y="5"/>
                      <a:pt x="12"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61" name="Freeform 639">
                <a:extLst>
                  <a:ext uri="{FF2B5EF4-FFF2-40B4-BE49-F238E27FC236}">
                    <a16:creationId xmlns:a16="http://schemas.microsoft.com/office/drawing/2014/main" id="{844E537A-A075-C2A4-6DE7-80E1E5EED194}"/>
                  </a:ext>
                </a:extLst>
              </p:cNvPr>
              <p:cNvSpPr>
                <a:spLocks/>
              </p:cNvSpPr>
              <p:nvPr/>
            </p:nvSpPr>
            <p:spPr bwMode="auto">
              <a:xfrm>
                <a:off x="7994665" y="7134588"/>
                <a:ext cx="184705" cy="162265"/>
              </a:xfrm>
              <a:custGeom>
                <a:avLst/>
                <a:gdLst>
                  <a:gd name="T0" fmla="*/ 14 w 18"/>
                  <a:gd name="T1" fmla="*/ 7 h 15"/>
                  <a:gd name="T2" fmla="*/ 8 w 18"/>
                  <a:gd name="T3" fmla="*/ 3 h 15"/>
                  <a:gd name="T4" fmla="*/ 1 w 18"/>
                  <a:gd name="T5" fmla="*/ 1 h 15"/>
                  <a:gd name="T6" fmla="*/ 0 w 18"/>
                  <a:gd name="T7" fmla="*/ 3 h 15"/>
                  <a:gd name="T8" fmla="*/ 1 w 18"/>
                  <a:gd name="T9" fmla="*/ 10 h 15"/>
                  <a:gd name="T10" fmla="*/ 2 w 18"/>
                  <a:gd name="T11" fmla="*/ 12 h 15"/>
                  <a:gd name="T12" fmla="*/ 4 w 18"/>
                  <a:gd name="T13" fmla="*/ 10 h 15"/>
                  <a:gd name="T14" fmla="*/ 13 w 18"/>
                  <a:gd name="T15" fmla="*/ 10 h 15"/>
                  <a:gd name="T16" fmla="*/ 17 w 18"/>
                  <a:gd name="T17" fmla="*/ 10 h 15"/>
                  <a:gd name="T18" fmla="*/ 14 w 18"/>
                  <a:gd name="T19" fmla="*/ 7 h 15"/>
                  <a:gd name="T20" fmla="*/ 14 w 18"/>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5">
                    <a:moveTo>
                      <a:pt x="14" y="7"/>
                    </a:moveTo>
                    <a:cubicBezTo>
                      <a:pt x="12" y="6"/>
                      <a:pt x="10" y="4"/>
                      <a:pt x="8" y="3"/>
                    </a:cubicBezTo>
                    <a:cubicBezTo>
                      <a:pt x="7" y="2"/>
                      <a:pt x="2" y="0"/>
                      <a:pt x="1" y="1"/>
                    </a:cubicBezTo>
                    <a:cubicBezTo>
                      <a:pt x="1" y="1"/>
                      <a:pt x="3" y="3"/>
                      <a:pt x="0" y="3"/>
                    </a:cubicBezTo>
                    <a:cubicBezTo>
                      <a:pt x="0" y="5"/>
                      <a:pt x="1" y="7"/>
                      <a:pt x="1" y="10"/>
                    </a:cubicBezTo>
                    <a:cubicBezTo>
                      <a:pt x="1" y="11"/>
                      <a:pt x="1" y="11"/>
                      <a:pt x="2" y="12"/>
                    </a:cubicBezTo>
                    <a:cubicBezTo>
                      <a:pt x="3" y="15"/>
                      <a:pt x="3" y="11"/>
                      <a:pt x="4" y="10"/>
                    </a:cubicBezTo>
                    <a:cubicBezTo>
                      <a:pt x="6" y="8"/>
                      <a:pt x="11" y="10"/>
                      <a:pt x="13" y="10"/>
                    </a:cubicBezTo>
                    <a:cubicBezTo>
                      <a:pt x="15" y="10"/>
                      <a:pt x="15" y="11"/>
                      <a:pt x="17" y="10"/>
                    </a:cubicBezTo>
                    <a:cubicBezTo>
                      <a:pt x="18" y="8"/>
                      <a:pt x="17" y="7"/>
                      <a:pt x="14" y="7"/>
                    </a:cubicBezTo>
                    <a:cubicBezTo>
                      <a:pt x="12" y="7"/>
                      <a:pt x="16" y="7"/>
                      <a:pt x="14"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62" name="Freeform 640">
                <a:extLst>
                  <a:ext uri="{FF2B5EF4-FFF2-40B4-BE49-F238E27FC236}">
                    <a16:creationId xmlns:a16="http://schemas.microsoft.com/office/drawing/2014/main" id="{D180B78B-93F2-4A96-62BF-2EC6B6C3A81F}"/>
                  </a:ext>
                </a:extLst>
              </p:cNvPr>
              <p:cNvSpPr>
                <a:spLocks/>
              </p:cNvSpPr>
              <p:nvPr/>
            </p:nvSpPr>
            <p:spPr bwMode="auto">
              <a:xfrm>
                <a:off x="3070403" y="3527861"/>
                <a:ext cx="1982950" cy="1408762"/>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63" name="Freeform 641">
                <a:extLst>
                  <a:ext uri="{FF2B5EF4-FFF2-40B4-BE49-F238E27FC236}">
                    <a16:creationId xmlns:a16="http://schemas.microsoft.com/office/drawing/2014/main" id="{4E794D61-EBC4-69EE-AFBE-ADBEF553B15A}"/>
                  </a:ext>
                </a:extLst>
              </p:cNvPr>
              <p:cNvSpPr>
                <a:spLocks/>
              </p:cNvSpPr>
              <p:nvPr/>
            </p:nvSpPr>
            <p:spPr bwMode="auto">
              <a:xfrm>
                <a:off x="5307751" y="5323848"/>
                <a:ext cx="2951770" cy="1548902"/>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64" name="Freeform 642">
                <a:extLst>
                  <a:ext uri="{FF2B5EF4-FFF2-40B4-BE49-F238E27FC236}">
                    <a16:creationId xmlns:a16="http://schemas.microsoft.com/office/drawing/2014/main" id="{D1490C83-FDA0-84F3-E29D-B0C46D12E3E3}"/>
                  </a:ext>
                </a:extLst>
              </p:cNvPr>
              <p:cNvSpPr>
                <a:spLocks/>
              </p:cNvSpPr>
              <p:nvPr/>
            </p:nvSpPr>
            <p:spPr bwMode="auto">
              <a:xfrm>
                <a:off x="4481816" y="3486882"/>
                <a:ext cx="4359697" cy="2371297"/>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65" name="Freeform 777">
                <a:extLst>
                  <a:ext uri="{FF2B5EF4-FFF2-40B4-BE49-F238E27FC236}">
                    <a16:creationId xmlns:a16="http://schemas.microsoft.com/office/drawing/2014/main" id="{E6D598D3-1827-3A04-91F0-37408D0CB93D}"/>
                  </a:ext>
                </a:extLst>
              </p:cNvPr>
              <p:cNvSpPr>
                <a:spLocks/>
              </p:cNvSpPr>
              <p:nvPr/>
            </p:nvSpPr>
            <p:spPr bwMode="auto">
              <a:xfrm>
                <a:off x="8862421" y="3612683"/>
                <a:ext cx="163794" cy="121701"/>
              </a:xfrm>
              <a:custGeom>
                <a:avLst/>
                <a:gdLst>
                  <a:gd name="T0" fmla="*/ 16 w 16"/>
                  <a:gd name="T1" fmla="*/ 6 h 11"/>
                  <a:gd name="T2" fmla="*/ 11 w 16"/>
                  <a:gd name="T3" fmla="*/ 3 h 11"/>
                  <a:gd name="T4" fmla="*/ 5 w 16"/>
                  <a:gd name="T5" fmla="*/ 1 h 11"/>
                  <a:gd name="T6" fmla="*/ 1 w 16"/>
                  <a:gd name="T7" fmla="*/ 1 h 11"/>
                  <a:gd name="T8" fmla="*/ 3 w 16"/>
                  <a:gd name="T9" fmla="*/ 3 h 11"/>
                  <a:gd name="T10" fmla="*/ 1 w 16"/>
                  <a:gd name="T11" fmla="*/ 7 h 11"/>
                  <a:gd name="T12" fmla="*/ 5 w 16"/>
                  <a:gd name="T13" fmla="*/ 7 h 11"/>
                  <a:gd name="T14" fmla="*/ 5 w 16"/>
                  <a:gd name="T15" fmla="*/ 9 h 11"/>
                  <a:gd name="T16" fmla="*/ 16 w 16"/>
                  <a:gd name="T17" fmla="*/ 6 h 11"/>
                  <a:gd name="T18" fmla="*/ 16 w 16"/>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16" y="6"/>
                    </a:moveTo>
                    <a:cubicBezTo>
                      <a:pt x="15" y="5"/>
                      <a:pt x="11" y="3"/>
                      <a:pt x="11" y="3"/>
                    </a:cubicBezTo>
                    <a:cubicBezTo>
                      <a:pt x="9" y="2"/>
                      <a:pt x="7" y="1"/>
                      <a:pt x="5" y="1"/>
                    </a:cubicBezTo>
                    <a:cubicBezTo>
                      <a:pt x="4" y="1"/>
                      <a:pt x="2" y="0"/>
                      <a:pt x="1" y="1"/>
                    </a:cubicBezTo>
                    <a:cubicBezTo>
                      <a:pt x="0" y="2"/>
                      <a:pt x="3" y="3"/>
                      <a:pt x="3" y="3"/>
                    </a:cubicBezTo>
                    <a:cubicBezTo>
                      <a:pt x="2" y="3"/>
                      <a:pt x="0" y="6"/>
                      <a:pt x="1" y="7"/>
                    </a:cubicBezTo>
                    <a:cubicBezTo>
                      <a:pt x="2" y="7"/>
                      <a:pt x="4" y="6"/>
                      <a:pt x="5" y="7"/>
                    </a:cubicBezTo>
                    <a:cubicBezTo>
                      <a:pt x="7" y="8"/>
                      <a:pt x="5" y="8"/>
                      <a:pt x="5" y="9"/>
                    </a:cubicBezTo>
                    <a:cubicBezTo>
                      <a:pt x="5" y="11"/>
                      <a:pt x="16" y="8"/>
                      <a:pt x="16" y="6"/>
                    </a:cubicBezTo>
                    <a:cubicBezTo>
                      <a:pt x="15" y="5"/>
                      <a:pt x="16" y="7"/>
                      <a:pt x="16"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66" name="Freeform 778">
                <a:extLst>
                  <a:ext uri="{FF2B5EF4-FFF2-40B4-BE49-F238E27FC236}">
                    <a16:creationId xmlns:a16="http://schemas.microsoft.com/office/drawing/2014/main" id="{90909BA9-F3FB-4FFE-2A03-A50651307C34}"/>
                  </a:ext>
                </a:extLst>
              </p:cNvPr>
              <p:cNvSpPr>
                <a:spLocks/>
              </p:cNvSpPr>
              <p:nvPr/>
            </p:nvSpPr>
            <p:spPr bwMode="auto">
              <a:xfrm>
                <a:off x="8914698" y="3527861"/>
                <a:ext cx="41820" cy="22128"/>
              </a:xfrm>
              <a:custGeom>
                <a:avLst/>
                <a:gdLst>
                  <a:gd name="T0" fmla="*/ 2 w 4"/>
                  <a:gd name="T1" fmla="*/ 2 h 2"/>
                  <a:gd name="T2" fmla="*/ 2 w 4"/>
                  <a:gd name="T3" fmla="*/ 0 h 2"/>
                  <a:gd name="T4" fmla="*/ 2 w 4"/>
                  <a:gd name="T5" fmla="*/ 2 h 2"/>
                </a:gdLst>
                <a:ahLst/>
                <a:cxnLst>
                  <a:cxn ang="0">
                    <a:pos x="T0" y="T1"/>
                  </a:cxn>
                  <a:cxn ang="0">
                    <a:pos x="T2" y="T3"/>
                  </a:cxn>
                  <a:cxn ang="0">
                    <a:pos x="T4" y="T5"/>
                  </a:cxn>
                </a:cxnLst>
                <a:rect l="0" t="0" r="r" b="b"/>
                <a:pathLst>
                  <a:path w="4" h="2">
                    <a:moveTo>
                      <a:pt x="2" y="2"/>
                    </a:moveTo>
                    <a:cubicBezTo>
                      <a:pt x="0" y="2"/>
                      <a:pt x="1" y="0"/>
                      <a:pt x="2" y="0"/>
                    </a:cubicBezTo>
                    <a:cubicBezTo>
                      <a:pt x="3" y="0"/>
                      <a:pt x="4" y="2"/>
                      <a:pt x="2"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67" name="Freeform 779">
                <a:extLst>
                  <a:ext uri="{FF2B5EF4-FFF2-40B4-BE49-F238E27FC236}">
                    <a16:creationId xmlns:a16="http://schemas.microsoft.com/office/drawing/2014/main" id="{0E40A778-44E5-FDD2-844A-DCB0B6B42B73}"/>
                  </a:ext>
                </a:extLst>
              </p:cNvPr>
              <p:cNvSpPr>
                <a:spLocks/>
              </p:cNvSpPr>
              <p:nvPr/>
            </p:nvSpPr>
            <p:spPr bwMode="auto">
              <a:xfrm>
                <a:off x="8946062" y="2248174"/>
                <a:ext cx="111517" cy="66379"/>
              </a:xfrm>
              <a:custGeom>
                <a:avLst/>
                <a:gdLst>
                  <a:gd name="T0" fmla="*/ 9 w 11"/>
                  <a:gd name="T1" fmla="*/ 4 h 6"/>
                  <a:gd name="T2" fmla="*/ 9 w 11"/>
                  <a:gd name="T3" fmla="*/ 5 h 6"/>
                  <a:gd name="T4" fmla="*/ 3 w 11"/>
                  <a:gd name="T5" fmla="*/ 4 h 6"/>
                  <a:gd name="T6" fmla="*/ 2 w 11"/>
                  <a:gd name="T7" fmla="*/ 1 h 6"/>
                  <a:gd name="T8" fmla="*/ 9 w 11"/>
                  <a:gd name="T9" fmla="*/ 4 h 6"/>
                  <a:gd name="T10" fmla="*/ 9 w 11"/>
                  <a:gd name="T11" fmla="*/ 4 h 6"/>
                </a:gdLst>
                <a:ahLst/>
                <a:cxnLst>
                  <a:cxn ang="0">
                    <a:pos x="T0" y="T1"/>
                  </a:cxn>
                  <a:cxn ang="0">
                    <a:pos x="T2" y="T3"/>
                  </a:cxn>
                  <a:cxn ang="0">
                    <a:pos x="T4" y="T5"/>
                  </a:cxn>
                  <a:cxn ang="0">
                    <a:pos x="T6" y="T7"/>
                  </a:cxn>
                  <a:cxn ang="0">
                    <a:pos x="T8" y="T9"/>
                  </a:cxn>
                  <a:cxn ang="0">
                    <a:pos x="T10" y="T11"/>
                  </a:cxn>
                </a:cxnLst>
                <a:rect l="0" t="0" r="r" b="b"/>
                <a:pathLst>
                  <a:path w="11" h="6">
                    <a:moveTo>
                      <a:pt x="9" y="4"/>
                    </a:moveTo>
                    <a:cubicBezTo>
                      <a:pt x="11" y="5"/>
                      <a:pt x="11" y="6"/>
                      <a:pt x="9" y="5"/>
                    </a:cubicBezTo>
                    <a:cubicBezTo>
                      <a:pt x="7" y="5"/>
                      <a:pt x="4" y="4"/>
                      <a:pt x="3" y="4"/>
                    </a:cubicBezTo>
                    <a:cubicBezTo>
                      <a:pt x="2" y="3"/>
                      <a:pt x="0" y="0"/>
                      <a:pt x="2" y="1"/>
                    </a:cubicBezTo>
                    <a:cubicBezTo>
                      <a:pt x="4" y="2"/>
                      <a:pt x="7" y="3"/>
                      <a:pt x="9" y="4"/>
                    </a:cubicBezTo>
                    <a:cubicBezTo>
                      <a:pt x="11" y="5"/>
                      <a:pt x="7" y="3"/>
                      <a:pt x="9"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68" name="Freeform 780">
                <a:extLst>
                  <a:ext uri="{FF2B5EF4-FFF2-40B4-BE49-F238E27FC236}">
                    <a16:creationId xmlns:a16="http://schemas.microsoft.com/office/drawing/2014/main" id="{1107C4F0-58E3-A15F-834B-7982C8635B47}"/>
                  </a:ext>
                </a:extLst>
              </p:cNvPr>
              <p:cNvSpPr>
                <a:spLocks/>
              </p:cNvSpPr>
              <p:nvPr/>
            </p:nvSpPr>
            <p:spPr bwMode="auto">
              <a:xfrm>
                <a:off x="9291073" y="2152285"/>
                <a:ext cx="83638" cy="51630"/>
              </a:xfrm>
              <a:custGeom>
                <a:avLst/>
                <a:gdLst>
                  <a:gd name="T0" fmla="*/ 8 w 8"/>
                  <a:gd name="T1" fmla="*/ 3 h 5"/>
                  <a:gd name="T2" fmla="*/ 0 w 8"/>
                  <a:gd name="T3" fmla="*/ 2 h 5"/>
                  <a:gd name="T4" fmla="*/ 8 w 8"/>
                  <a:gd name="T5" fmla="*/ 3 h 5"/>
                </a:gdLst>
                <a:ahLst/>
                <a:cxnLst>
                  <a:cxn ang="0">
                    <a:pos x="T0" y="T1"/>
                  </a:cxn>
                  <a:cxn ang="0">
                    <a:pos x="T2" y="T3"/>
                  </a:cxn>
                  <a:cxn ang="0">
                    <a:pos x="T4" y="T5"/>
                  </a:cxn>
                </a:cxnLst>
                <a:rect l="0" t="0" r="r" b="b"/>
                <a:pathLst>
                  <a:path w="8" h="5">
                    <a:moveTo>
                      <a:pt x="8" y="3"/>
                    </a:moveTo>
                    <a:cubicBezTo>
                      <a:pt x="8" y="5"/>
                      <a:pt x="0" y="4"/>
                      <a:pt x="0" y="2"/>
                    </a:cubicBezTo>
                    <a:cubicBezTo>
                      <a:pt x="0" y="0"/>
                      <a:pt x="8" y="1"/>
                      <a:pt x="8"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69" name="Freeform 782">
                <a:extLst>
                  <a:ext uri="{FF2B5EF4-FFF2-40B4-BE49-F238E27FC236}">
                    <a16:creationId xmlns:a16="http://schemas.microsoft.com/office/drawing/2014/main" id="{0B161B77-A3BE-5DE7-4744-D0EC431AC9DB}"/>
                  </a:ext>
                </a:extLst>
              </p:cNvPr>
              <p:cNvSpPr>
                <a:spLocks/>
              </p:cNvSpPr>
              <p:nvPr/>
            </p:nvSpPr>
            <p:spPr bwMode="auto">
              <a:xfrm>
                <a:off x="10611877" y="2292429"/>
                <a:ext cx="59247" cy="44255"/>
              </a:xfrm>
              <a:custGeom>
                <a:avLst/>
                <a:gdLst>
                  <a:gd name="T0" fmla="*/ 5 w 6"/>
                  <a:gd name="T1" fmla="*/ 3 h 4"/>
                  <a:gd name="T2" fmla="*/ 1 w 6"/>
                  <a:gd name="T3" fmla="*/ 0 h 4"/>
                  <a:gd name="T4" fmla="*/ 5 w 6"/>
                  <a:gd name="T5" fmla="*/ 3 h 4"/>
                </a:gdLst>
                <a:ahLst/>
                <a:cxnLst>
                  <a:cxn ang="0">
                    <a:pos x="T0" y="T1"/>
                  </a:cxn>
                  <a:cxn ang="0">
                    <a:pos x="T2" y="T3"/>
                  </a:cxn>
                  <a:cxn ang="0">
                    <a:pos x="T4" y="T5"/>
                  </a:cxn>
                </a:cxnLst>
                <a:rect l="0" t="0" r="r" b="b"/>
                <a:pathLst>
                  <a:path w="6" h="4">
                    <a:moveTo>
                      <a:pt x="5" y="3"/>
                    </a:moveTo>
                    <a:cubicBezTo>
                      <a:pt x="4" y="4"/>
                      <a:pt x="0" y="0"/>
                      <a:pt x="1" y="0"/>
                    </a:cubicBezTo>
                    <a:cubicBezTo>
                      <a:pt x="2" y="0"/>
                      <a:pt x="6" y="2"/>
                      <a:pt x="5"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70" name="Freeform 783">
                <a:extLst>
                  <a:ext uri="{FF2B5EF4-FFF2-40B4-BE49-F238E27FC236}">
                    <a16:creationId xmlns:a16="http://schemas.microsoft.com/office/drawing/2014/main" id="{988AD1E7-E14F-5C5A-5C57-E65EBD8501F2}"/>
                  </a:ext>
                </a:extLst>
              </p:cNvPr>
              <p:cNvSpPr>
                <a:spLocks/>
              </p:cNvSpPr>
              <p:nvPr/>
            </p:nvSpPr>
            <p:spPr bwMode="auto">
              <a:xfrm>
                <a:off x="10692033" y="2336680"/>
                <a:ext cx="52274" cy="11065"/>
              </a:xfrm>
              <a:custGeom>
                <a:avLst/>
                <a:gdLst>
                  <a:gd name="T0" fmla="*/ 4 w 5"/>
                  <a:gd name="T1" fmla="*/ 1 h 1"/>
                  <a:gd name="T2" fmla="*/ 2 w 5"/>
                  <a:gd name="T3" fmla="*/ 0 h 1"/>
                  <a:gd name="T4" fmla="*/ 4 w 5"/>
                  <a:gd name="T5" fmla="*/ 1 h 1"/>
                </a:gdLst>
                <a:ahLst/>
                <a:cxnLst>
                  <a:cxn ang="0">
                    <a:pos x="T0" y="T1"/>
                  </a:cxn>
                  <a:cxn ang="0">
                    <a:pos x="T2" y="T3"/>
                  </a:cxn>
                  <a:cxn ang="0">
                    <a:pos x="T4" y="T5"/>
                  </a:cxn>
                </a:cxnLst>
                <a:rect l="0" t="0" r="r" b="b"/>
                <a:pathLst>
                  <a:path w="5" h="1">
                    <a:moveTo>
                      <a:pt x="4" y="1"/>
                    </a:moveTo>
                    <a:cubicBezTo>
                      <a:pt x="2" y="1"/>
                      <a:pt x="0" y="0"/>
                      <a:pt x="2" y="0"/>
                    </a:cubicBezTo>
                    <a:cubicBezTo>
                      <a:pt x="3" y="0"/>
                      <a:pt x="5" y="1"/>
                      <a:pt x="4"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71" name="Freeform 784">
                <a:extLst>
                  <a:ext uri="{FF2B5EF4-FFF2-40B4-BE49-F238E27FC236}">
                    <a16:creationId xmlns:a16="http://schemas.microsoft.com/office/drawing/2014/main" id="{AFCB1926-7A7F-AD04-2C6C-1437926C77A2}"/>
                  </a:ext>
                </a:extLst>
              </p:cNvPr>
              <p:cNvSpPr>
                <a:spLocks/>
              </p:cNvSpPr>
              <p:nvPr/>
            </p:nvSpPr>
            <p:spPr bwMode="auto">
              <a:xfrm>
                <a:off x="10692033" y="2952554"/>
                <a:ext cx="41820" cy="77445"/>
              </a:xfrm>
              <a:custGeom>
                <a:avLst/>
                <a:gdLst>
                  <a:gd name="T0" fmla="*/ 2 w 4"/>
                  <a:gd name="T1" fmla="*/ 0 h 7"/>
                  <a:gd name="T2" fmla="*/ 4 w 4"/>
                  <a:gd name="T3" fmla="*/ 7 h 7"/>
                  <a:gd name="T4" fmla="*/ 2 w 4"/>
                  <a:gd name="T5" fmla="*/ 0 h 7"/>
                </a:gdLst>
                <a:ahLst/>
                <a:cxnLst>
                  <a:cxn ang="0">
                    <a:pos x="T0" y="T1"/>
                  </a:cxn>
                  <a:cxn ang="0">
                    <a:pos x="T2" y="T3"/>
                  </a:cxn>
                  <a:cxn ang="0">
                    <a:pos x="T4" y="T5"/>
                  </a:cxn>
                </a:cxnLst>
                <a:rect l="0" t="0" r="r" b="b"/>
                <a:pathLst>
                  <a:path w="4" h="7">
                    <a:moveTo>
                      <a:pt x="2" y="0"/>
                    </a:moveTo>
                    <a:cubicBezTo>
                      <a:pt x="0" y="0"/>
                      <a:pt x="3" y="7"/>
                      <a:pt x="4" y="7"/>
                    </a:cubicBezTo>
                    <a:cubicBezTo>
                      <a:pt x="4" y="7"/>
                      <a:pt x="3" y="0"/>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72" name="Freeform 785">
                <a:extLst>
                  <a:ext uri="{FF2B5EF4-FFF2-40B4-BE49-F238E27FC236}">
                    <a16:creationId xmlns:a16="http://schemas.microsoft.com/office/drawing/2014/main" id="{289D0814-F7C1-F281-EACE-66F75932DD40}"/>
                  </a:ext>
                </a:extLst>
              </p:cNvPr>
              <p:cNvSpPr>
                <a:spLocks/>
              </p:cNvSpPr>
              <p:nvPr/>
            </p:nvSpPr>
            <p:spPr bwMode="auto">
              <a:xfrm>
                <a:off x="10712941" y="3092689"/>
                <a:ext cx="69700" cy="44255"/>
              </a:xfrm>
              <a:custGeom>
                <a:avLst/>
                <a:gdLst>
                  <a:gd name="T0" fmla="*/ 1 w 7"/>
                  <a:gd name="T1" fmla="*/ 0 h 4"/>
                  <a:gd name="T2" fmla="*/ 1 w 7"/>
                  <a:gd name="T3" fmla="*/ 4 h 4"/>
                  <a:gd name="T4" fmla="*/ 5 w 7"/>
                  <a:gd name="T5" fmla="*/ 4 h 4"/>
                  <a:gd name="T6" fmla="*/ 1 w 7"/>
                  <a:gd name="T7" fmla="*/ 0 h 4"/>
                  <a:gd name="T8" fmla="*/ 1 w 7"/>
                  <a:gd name="T9" fmla="*/ 0 h 4"/>
                </a:gdLst>
                <a:ahLst/>
                <a:cxnLst>
                  <a:cxn ang="0">
                    <a:pos x="T0" y="T1"/>
                  </a:cxn>
                  <a:cxn ang="0">
                    <a:pos x="T2" y="T3"/>
                  </a:cxn>
                  <a:cxn ang="0">
                    <a:pos x="T4" y="T5"/>
                  </a:cxn>
                  <a:cxn ang="0">
                    <a:pos x="T6" y="T7"/>
                  </a:cxn>
                  <a:cxn ang="0">
                    <a:pos x="T8" y="T9"/>
                  </a:cxn>
                </a:cxnLst>
                <a:rect l="0" t="0" r="r" b="b"/>
                <a:pathLst>
                  <a:path w="7" h="4">
                    <a:moveTo>
                      <a:pt x="1" y="0"/>
                    </a:moveTo>
                    <a:cubicBezTo>
                      <a:pt x="0" y="1"/>
                      <a:pt x="0" y="3"/>
                      <a:pt x="1" y="4"/>
                    </a:cubicBezTo>
                    <a:cubicBezTo>
                      <a:pt x="2" y="4"/>
                      <a:pt x="3" y="4"/>
                      <a:pt x="5" y="4"/>
                    </a:cubicBezTo>
                    <a:cubicBezTo>
                      <a:pt x="7" y="4"/>
                      <a:pt x="1" y="0"/>
                      <a:pt x="1" y="0"/>
                    </a:cubicBezTo>
                    <a:cubicBezTo>
                      <a:pt x="0" y="1"/>
                      <a:pt x="1" y="0"/>
                      <a:pt x="1"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73" name="Freeform 786">
                <a:extLst>
                  <a:ext uri="{FF2B5EF4-FFF2-40B4-BE49-F238E27FC236}">
                    <a16:creationId xmlns:a16="http://schemas.microsoft.com/office/drawing/2014/main" id="{666FF9E4-1F51-7F3D-0C2F-BA6FB62A0517}"/>
                  </a:ext>
                </a:extLst>
              </p:cNvPr>
              <p:cNvSpPr>
                <a:spLocks/>
              </p:cNvSpPr>
              <p:nvPr/>
            </p:nvSpPr>
            <p:spPr bwMode="auto">
              <a:xfrm>
                <a:off x="10427171" y="3332402"/>
                <a:ext cx="174248" cy="106947"/>
              </a:xfrm>
              <a:custGeom>
                <a:avLst/>
                <a:gdLst>
                  <a:gd name="T0" fmla="*/ 0 w 17"/>
                  <a:gd name="T1" fmla="*/ 4 h 10"/>
                  <a:gd name="T2" fmla="*/ 10 w 17"/>
                  <a:gd name="T3" fmla="*/ 2 h 10"/>
                  <a:gd name="T4" fmla="*/ 8 w 17"/>
                  <a:gd name="T5" fmla="*/ 4 h 10"/>
                  <a:gd name="T6" fmla="*/ 12 w 17"/>
                  <a:gd name="T7" fmla="*/ 7 h 10"/>
                  <a:gd name="T8" fmla="*/ 9 w 17"/>
                  <a:gd name="T9" fmla="*/ 7 h 10"/>
                  <a:gd name="T10" fmla="*/ 11 w 17"/>
                  <a:gd name="T11" fmla="*/ 10 h 10"/>
                  <a:gd name="T12" fmla="*/ 8 w 17"/>
                  <a:gd name="T13" fmla="*/ 9 h 10"/>
                  <a:gd name="T14" fmla="*/ 0 w 17"/>
                  <a:gd name="T15" fmla="*/ 4 h 10"/>
                  <a:gd name="T16" fmla="*/ 0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4"/>
                    </a:moveTo>
                    <a:cubicBezTo>
                      <a:pt x="1" y="0"/>
                      <a:pt x="7" y="2"/>
                      <a:pt x="10" y="2"/>
                    </a:cubicBezTo>
                    <a:cubicBezTo>
                      <a:pt x="17" y="3"/>
                      <a:pt x="8" y="4"/>
                      <a:pt x="8" y="4"/>
                    </a:cubicBezTo>
                    <a:cubicBezTo>
                      <a:pt x="8" y="6"/>
                      <a:pt x="12" y="5"/>
                      <a:pt x="12" y="7"/>
                    </a:cubicBezTo>
                    <a:cubicBezTo>
                      <a:pt x="12" y="7"/>
                      <a:pt x="10" y="6"/>
                      <a:pt x="9" y="7"/>
                    </a:cubicBezTo>
                    <a:cubicBezTo>
                      <a:pt x="9" y="7"/>
                      <a:pt x="12" y="10"/>
                      <a:pt x="11" y="10"/>
                    </a:cubicBezTo>
                    <a:cubicBezTo>
                      <a:pt x="10" y="10"/>
                      <a:pt x="9" y="9"/>
                      <a:pt x="8" y="9"/>
                    </a:cubicBezTo>
                    <a:cubicBezTo>
                      <a:pt x="6" y="8"/>
                      <a:pt x="0" y="7"/>
                      <a:pt x="0" y="4"/>
                    </a:cubicBezTo>
                    <a:cubicBezTo>
                      <a:pt x="0" y="3"/>
                      <a:pt x="0" y="7"/>
                      <a:pt x="0"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74" name="Freeform 787">
                <a:extLst>
                  <a:ext uri="{FF2B5EF4-FFF2-40B4-BE49-F238E27FC236}">
                    <a16:creationId xmlns:a16="http://schemas.microsoft.com/office/drawing/2014/main" id="{579A9058-0257-EBF3-CF8D-46BD9ABF07F5}"/>
                  </a:ext>
                </a:extLst>
              </p:cNvPr>
              <p:cNvSpPr>
                <a:spLocks/>
              </p:cNvSpPr>
              <p:nvPr/>
            </p:nvSpPr>
            <p:spPr bwMode="auto">
              <a:xfrm>
                <a:off x="10395809" y="3310277"/>
                <a:ext cx="90610" cy="33193"/>
              </a:xfrm>
              <a:custGeom>
                <a:avLst/>
                <a:gdLst>
                  <a:gd name="T0" fmla="*/ 8 w 9"/>
                  <a:gd name="T1" fmla="*/ 1 h 3"/>
                  <a:gd name="T2" fmla="*/ 5 w 9"/>
                  <a:gd name="T3" fmla="*/ 0 h 3"/>
                  <a:gd name="T4" fmla="*/ 0 w 9"/>
                  <a:gd name="T5" fmla="*/ 0 h 3"/>
                  <a:gd name="T6" fmla="*/ 8 w 9"/>
                  <a:gd name="T7" fmla="*/ 1 h 3"/>
                  <a:gd name="T8" fmla="*/ 8 w 9"/>
                  <a:gd name="T9" fmla="*/ 1 h 3"/>
                </a:gdLst>
                <a:ahLst/>
                <a:cxnLst>
                  <a:cxn ang="0">
                    <a:pos x="T0" y="T1"/>
                  </a:cxn>
                  <a:cxn ang="0">
                    <a:pos x="T2" y="T3"/>
                  </a:cxn>
                  <a:cxn ang="0">
                    <a:pos x="T4" y="T5"/>
                  </a:cxn>
                  <a:cxn ang="0">
                    <a:pos x="T6" y="T7"/>
                  </a:cxn>
                  <a:cxn ang="0">
                    <a:pos x="T8" y="T9"/>
                  </a:cxn>
                </a:cxnLst>
                <a:rect l="0" t="0" r="r" b="b"/>
                <a:pathLst>
                  <a:path w="9" h="3">
                    <a:moveTo>
                      <a:pt x="8" y="1"/>
                    </a:moveTo>
                    <a:cubicBezTo>
                      <a:pt x="9" y="1"/>
                      <a:pt x="5" y="0"/>
                      <a:pt x="5" y="0"/>
                    </a:cubicBezTo>
                    <a:cubicBezTo>
                      <a:pt x="3" y="0"/>
                      <a:pt x="1" y="0"/>
                      <a:pt x="0" y="0"/>
                    </a:cubicBezTo>
                    <a:cubicBezTo>
                      <a:pt x="2" y="0"/>
                      <a:pt x="6" y="3"/>
                      <a:pt x="8" y="1"/>
                    </a:cubicBezTo>
                    <a:cubicBezTo>
                      <a:pt x="9" y="1"/>
                      <a:pt x="7" y="2"/>
                      <a:pt x="8"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75" name="Freeform 788">
                <a:extLst>
                  <a:ext uri="{FF2B5EF4-FFF2-40B4-BE49-F238E27FC236}">
                    <a16:creationId xmlns:a16="http://schemas.microsoft.com/office/drawing/2014/main" id="{C3ACB2FD-04F6-F08E-EBF0-94FFAD96A522}"/>
                  </a:ext>
                </a:extLst>
              </p:cNvPr>
              <p:cNvSpPr>
                <a:spLocks/>
              </p:cNvSpPr>
              <p:nvPr/>
            </p:nvSpPr>
            <p:spPr bwMode="auto">
              <a:xfrm>
                <a:off x="10252926" y="3538923"/>
                <a:ext cx="132428" cy="73757"/>
              </a:xfrm>
              <a:custGeom>
                <a:avLst/>
                <a:gdLst>
                  <a:gd name="T0" fmla="*/ 12 w 13"/>
                  <a:gd name="T1" fmla="*/ 4 h 7"/>
                  <a:gd name="T2" fmla="*/ 12 w 13"/>
                  <a:gd name="T3" fmla="*/ 1 h 7"/>
                  <a:gd name="T4" fmla="*/ 7 w 13"/>
                  <a:gd name="T5" fmla="*/ 2 h 7"/>
                  <a:gd name="T6" fmla="*/ 3 w 13"/>
                  <a:gd name="T7" fmla="*/ 3 h 7"/>
                  <a:gd name="T8" fmla="*/ 0 w 13"/>
                  <a:gd name="T9" fmla="*/ 5 h 7"/>
                  <a:gd name="T10" fmla="*/ 12 w 13"/>
                  <a:gd name="T11" fmla="*/ 4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3" y="3"/>
                      <a:pt x="13" y="2"/>
                      <a:pt x="12" y="1"/>
                    </a:cubicBezTo>
                    <a:cubicBezTo>
                      <a:pt x="11" y="0"/>
                      <a:pt x="8" y="1"/>
                      <a:pt x="7" y="2"/>
                    </a:cubicBezTo>
                    <a:cubicBezTo>
                      <a:pt x="6" y="2"/>
                      <a:pt x="4" y="2"/>
                      <a:pt x="3" y="3"/>
                    </a:cubicBezTo>
                    <a:cubicBezTo>
                      <a:pt x="3" y="3"/>
                      <a:pt x="0" y="5"/>
                      <a:pt x="0" y="5"/>
                    </a:cubicBezTo>
                    <a:cubicBezTo>
                      <a:pt x="3" y="7"/>
                      <a:pt x="10" y="6"/>
                      <a:pt x="12" y="4"/>
                    </a:cubicBezTo>
                    <a:cubicBezTo>
                      <a:pt x="13" y="3"/>
                      <a:pt x="9" y="6"/>
                      <a:pt x="12"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76" name="Freeform 789">
                <a:extLst>
                  <a:ext uri="{FF2B5EF4-FFF2-40B4-BE49-F238E27FC236}">
                    <a16:creationId xmlns:a16="http://schemas.microsoft.com/office/drawing/2014/main" id="{FC9D597A-BB1E-1A05-E04E-78568B65F315}"/>
                  </a:ext>
                </a:extLst>
              </p:cNvPr>
              <p:cNvSpPr>
                <a:spLocks/>
              </p:cNvSpPr>
              <p:nvPr/>
            </p:nvSpPr>
            <p:spPr bwMode="auto">
              <a:xfrm>
                <a:off x="9047126" y="3645872"/>
                <a:ext cx="41820" cy="66379"/>
              </a:xfrm>
              <a:custGeom>
                <a:avLst/>
                <a:gdLst>
                  <a:gd name="T0" fmla="*/ 3 w 4"/>
                  <a:gd name="T1" fmla="*/ 2 h 6"/>
                  <a:gd name="T2" fmla="*/ 1 w 4"/>
                  <a:gd name="T3" fmla="*/ 3 h 6"/>
                  <a:gd name="T4" fmla="*/ 3 w 4"/>
                  <a:gd name="T5" fmla="*/ 2 h 6"/>
                  <a:gd name="T6" fmla="*/ 3 w 4"/>
                  <a:gd name="T7" fmla="*/ 2 h 6"/>
                </a:gdLst>
                <a:ahLst/>
                <a:cxnLst>
                  <a:cxn ang="0">
                    <a:pos x="T0" y="T1"/>
                  </a:cxn>
                  <a:cxn ang="0">
                    <a:pos x="T2" y="T3"/>
                  </a:cxn>
                  <a:cxn ang="0">
                    <a:pos x="T4" y="T5"/>
                  </a:cxn>
                  <a:cxn ang="0">
                    <a:pos x="T6" y="T7"/>
                  </a:cxn>
                </a:cxnLst>
                <a:rect l="0" t="0" r="r" b="b"/>
                <a:pathLst>
                  <a:path w="4" h="6">
                    <a:moveTo>
                      <a:pt x="3" y="2"/>
                    </a:moveTo>
                    <a:cubicBezTo>
                      <a:pt x="2" y="0"/>
                      <a:pt x="1" y="1"/>
                      <a:pt x="1" y="3"/>
                    </a:cubicBezTo>
                    <a:cubicBezTo>
                      <a:pt x="0" y="6"/>
                      <a:pt x="4" y="4"/>
                      <a:pt x="3" y="2"/>
                    </a:cubicBezTo>
                    <a:cubicBezTo>
                      <a:pt x="3" y="2"/>
                      <a:pt x="4" y="3"/>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77" name="Freeform 790">
                <a:extLst>
                  <a:ext uri="{FF2B5EF4-FFF2-40B4-BE49-F238E27FC236}">
                    <a16:creationId xmlns:a16="http://schemas.microsoft.com/office/drawing/2014/main" id="{1597C6F7-5217-8721-C4CF-908C06721F74}"/>
                  </a:ext>
                </a:extLst>
              </p:cNvPr>
              <p:cNvSpPr>
                <a:spLocks/>
              </p:cNvSpPr>
              <p:nvPr/>
            </p:nvSpPr>
            <p:spPr bwMode="auto">
              <a:xfrm>
                <a:off x="8956516" y="3505733"/>
                <a:ext cx="38336" cy="44255"/>
              </a:xfrm>
              <a:custGeom>
                <a:avLst/>
                <a:gdLst>
                  <a:gd name="T0" fmla="*/ 4 w 4"/>
                  <a:gd name="T1" fmla="*/ 2 h 4"/>
                  <a:gd name="T2" fmla="*/ 1 w 4"/>
                  <a:gd name="T3" fmla="*/ 1 h 4"/>
                  <a:gd name="T4" fmla="*/ 4 w 4"/>
                  <a:gd name="T5" fmla="*/ 2 h 4"/>
                  <a:gd name="T6" fmla="*/ 4 w 4"/>
                  <a:gd name="T7" fmla="*/ 2 h 4"/>
                </a:gdLst>
                <a:ahLst/>
                <a:cxnLst>
                  <a:cxn ang="0">
                    <a:pos x="T0" y="T1"/>
                  </a:cxn>
                  <a:cxn ang="0">
                    <a:pos x="T2" y="T3"/>
                  </a:cxn>
                  <a:cxn ang="0">
                    <a:pos x="T4" y="T5"/>
                  </a:cxn>
                  <a:cxn ang="0">
                    <a:pos x="T6" y="T7"/>
                  </a:cxn>
                </a:cxnLst>
                <a:rect l="0" t="0" r="r" b="b"/>
                <a:pathLst>
                  <a:path w="4" h="4">
                    <a:moveTo>
                      <a:pt x="4" y="2"/>
                    </a:moveTo>
                    <a:cubicBezTo>
                      <a:pt x="3" y="2"/>
                      <a:pt x="1" y="0"/>
                      <a:pt x="1" y="1"/>
                    </a:cubicBezTo>
                    <a:cubicBezTo>
                      <a:pt x="0" y="4"/>
                      <a:pt x="4" y="2"/>
                      <a:pt x="4" y="2"/>
                    </a:cubicBezTo>
                    <a:cubicBezTo>
                      <a:pt x="3" y="2"/>
                      <a:pt x="4" y="2"/>
                      <a:pt x="4"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78" name="Freeform 791">
                <a:extLst>
                  <a:ext uri="{FF2B5EF4-FFF2-40B4-BE49-F238E27FC236}">
                    <a16:creationId xmlns:a16="http://schemas.microsoft.com/office/drawing/2014/main" id="{0156D29B-1049-3B2C-9523-0EC892513C94}"/>
                  </a:ext>
                </a:extLst>
              </p:cNvPr>
              <p:cNvSpPr>
                <a:spLocks/>
              </p:cNvSpPr>
              <p:nvPr/>
            </p:nvSpPr>
            <p:spPr bwMode="auto">
              <a:xfrm>
                <a:off x="10754759" y="2812415"/>
                <a:ext cx="20911" cy="22128"/>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0"/>
                      <a:pt x="0" y="1"/>
                      <a:pt x="0" y="2"/>
                    </a:cubicBezTo>
                    <a:cubicBezTo>
                      <a:pt x="1" y="2"/>
                      <a:pt x="2" y="2"/>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79" name="Freeform 792">
                <a:extLst>
                  <a:ext uri="{FF2B5EF4-FFF2-40B4-BE49-F238E27FC236}">
                    <a16:creationId xmlns:a16="http://schemas.microsoft.com/office/drawing/2014/main" id="{9689593B-2324-C5C7-E92E-56461AA1A7A6}"/>
                  </a:ext>
                </a:extLst>
              </p:cNvPr>
              <p:cNvSpPr>
                <a:spLocks/>
              </p:cNvSpPr>
              <p:nvPr/>
            </p:nvSpPr>
            <p:spPr bwMode="auto">
              <a:xfrm>
                <a:off x="10671121" y="2694404"/>
                <a:ext cx="31366" cy="18440"/>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1" y="0"/>
                      <a:pt x="0" y="1"/>
                      <a:pt x="1" y="1"/>
                    </a:cubicBezTo>
                    <a:cubicBezTo>
                      <a:pt x="2" y="2"/>
                      <a:pt x="3" y="1"/>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80" name="Freeform 793">
                <a:extLst>
                  <a:ext uri="{FF2B5EF4-FFF2-40B4-BE49-F238E27FC236}">
                    <a16:creationId xmlns:a16="http://schemas.microsoft.com/office/drawing/2014/main" id="{36722D07-63EF-CCAD-3300-CF3203BA91FF}"/>
                  </a:ext>
                </a:extLst>
              </p:cNvPr>
              <p:cNvSpPr>
                <a:spLocks/>
              </p:cNvSpPr>
              <p:nvPr/>
            </p:nvSpPr>
            <p:spPr bwMode="auto">
              <a:xfrm>
                <a:off x="10754759" y="2650148"/>
                <a:ext cx="27879" cy="33193"/>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1"/>
                      <a:pt x="1" y="2"/>
                    </a:cubicBezTo>
                    <a:cubicBezTo>
                      <a:pt x="1" y="3"/>
                      <a:pt x="3" y="1"/>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81" name="Freeform 794">
                <a:extLst>
                  <a:ext uri="{FF2B5EF4-FFF2-40B4-BE49-F238E27FC236}">
                    <a16:creationId xmlns:a16="http://schemas.microsoft.com/office/drawing/2014/main" id="{A857E891-B295-2D92-D6D3-75D0CECA87B7}"/>
                  </a:ext>
                </a:extLst>
              </p:cNvPr>
              <p:cNvSpPr>
                <a:spLocks/>
              </p:cNvSpPr>
              <p:nvPr/>
            </p:nvSpPr>
            <p:spPr bwMode="auto">
              <a:xfrm>
                <a:off x="7963300" y="2867732"/>
                <a:ext cx="52274" cy="7374"/>
              </a:xfrm>
              <a:custGeom>
                <a:avLst/>
                <a:gdLst>
                  <a:gd name="T0" fmla="*/ 5 w 5"/>
                  <a:gd name="T1" fmla="*/ 1 h 1"/>
                  <a:gd name="T2" fmla="*/ 1 w 5"/>
                  <a:gd name="T3" fmla="*/ 0 h 1"/>
                  <a:gd name="T4" fmla="*/ 5 w 5"/>
                  <a:gd name="T5" fmla="*/ 1 h 1"/>
                </a:gdLst>
                <a:ahLst/>
                <a:cxnLst>
                  <a:cxn ang="0">
                    <a:pos x="T0" y="T1"/>
                  </a:cxn>
                  <a:cxn ang="0">
                    <a:pos x="T2" y="T3"/>
                  </a:cxn>
                  <a:cxn ang="0">
                    <a:pos x="T4" y="T5"/>
                  </a:cxn>
                </a:cxnLst>
                <a:rect l="0" t="0" r="r" b="b"/>
                <a:pathLst>
                  <a:path w="5" h="1">
                    <a:moveTo>
                      <a:pt x="5" y="1"/>
                    </a:moveTo>
                    <a:cubicBezTo>
                      <a:pt x="4" y="0"/>
                      <a:pt x="0" y="0"/>
                      <a:pt x="1" y="0"/>
                    </a:cubicBezTo>
                    <a:cubicBezTo>
                      <a:pt x="2" y="1"/>
                      <a:pt x="5" y="1"/>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82" name="Freeform 795">
                <a:extLst>
                  <a:ext uri="{FF2B5EF4-FFF2-40B4-BE49-F238E27FC236}">
                    <a16:creationId xmlns:a16="http://schemas.microsoft.com/office/drawing/2014/main" id="{606F0ECB-8823-CD52-7E09-74E80119B0B7}"/>
                  </a:ext>
                </a:extLst>
              </p:cNvPr>
              <p:cNvSpPr>
                <a:spLocks/>
              </p:cNvSpPr>
              <p:nvPr/>
            </p:nvSpPr>
            <p:spPr bwMode="auto">
              <a:xfrm>
                <a:off x="8026027" y="2867732"/>
                <a:ext cx="62727"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83" name="Freeform 796">
                <a:extLst>
                  <a:ext uri="{FF2B5EF4-FFF2-40B4-BE49-F238E27FC236}">
                    <a16:creationId xmlns:a16="http://schemas.microsoft.com/office/drawing/2014/main" id="{2AAB2B67-A1DB-427A-76A5-558D27BC23B5}"/>
                  </a:ext>
                </a:extLst>
              </p:cNvPr>
              <p:cNvSpPr>
                <a:spLocks/>
              </p:cNvSpPr>
              <p:nvPr/>
            </p:nvSpPr>
            <p:spPr bwMode="auto">
              <a:xfrm>
                <a:off x="9200466" y="2181793"/>
                <a:ext cx="41820" cy="22128"/>
              </a:xfrm>
              <a:custGeom>
                <a:avLst/>
                <a:gdLst>
                  <a:gd name="T0" fmla="*/ 3 w 4"/>
                  <a:gd name="T1" fmla="*/ 2 h 2"/>
                  <a:gd name="T2" fmla="*/ 2 w 4"/>
                  <a:gd name="T3" fmla="*/ 0 h 2"/>
                  <a:gd name="T4" fmla="*/ 3 w 4"/>
                  <a:gd name="T5" fmla="*/ 2 h 2"/>
                </a:gdLst>
                <a:ahLst/>
                <a:cxnLst>
                  <a:cxn ang="0">
                    <a:pos x="T0" y="T1"/>
                  </a:cxn>
                  <a:cxn ang="0">
                    <a:pos x="T2" y="T3"/>
                  </a:cxn>
                  <a:cxn ang="0">
                    <a:pos x="T4" y="T5"/>
                  </a:cxn>
                </a:cxnLst>
                <a:rect l="0" t="0" r="r" b="b"/>
                <a:pathLst>
                  <a:path w="4" h="2">
                    <a:moveTo>
                      <a:pt x="3" y="2"/>
                    </a:moveTo>
                    <a:cubicBezTo>
                      <a:pt x="1" y="2"/>
                      <a:pt x="0" y="0"/>
                      <a:pt x="2" y="0"/>
                    </a:cubicBezTo>
                    <a:cubicBezTo>
                      <a:pt x="3" y="0"/>
                      <a:pt x="4" y="2"/>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84" name="Freeform 797">
                <a:extLst>
                  <a:ext uri="{FF2B5EF4-FFF2-40B4-BE49-F238E27FC236}">
                    <a16:creationId xmlns:a16="http://schemas.microsoft.com/office/drawing/2014/main" id="{3554CFF7-A105-6B1F-6CC4-39D355B26110}"/>
                  </a:ext>
                </a:extLst>
              </p:cNvPr>
              <p:cNvSpPr>
                <a:spLocks/>
              </p:cNvSpPr>
              <p:nvPr/>
            </p:nvSpPr>
            <p:spPr bwMode="auto">
              <a:xfrm>
                <a:off x="4847732" y="4825952"/>
                <a:ext cx="94095" cy="129075"/>
              </a:xfrm>
              <a:custGeom>
                <a:avLst/>
                <a:gdLst>
                  <a:gd name="T0" fmla="*/ 9 w 9"/>
                  <a:gd name="T1" fmla="*/ 11 h 12"/>
                  <a:gd name="T2" fmla="*/ 5 w 9"/>
                  <a:gd name="T3" fmla="*/ 2 h 12"/>
                  <a:gd name="T4" fmla="*/ 2 w 9"/>
                  <a:gd name="T5" fmla="*/ 2 h 12"/>
                  <a:gd name="T6" fmla="*/ 0 w 9"/>
                  <a:gd name="T7" fmla="*/ 3 h 12"/>
                  <a:gd name="T8" fmla="*/ 3 w 9"/>
                  <a:gd name="T9" fmla="*/ 5 h 12"/>
                  <a:gd name="T10" fmla="*/ 3 w 9"/>
                  <a:gd name="T11" fmla="*/ 7 h 12"/>
                  <a:gd name="T12" fmla="*/ 4 w 9"/>
                  <a:gd name="T13" fmla="*/ 7 h 12"/>
                  <a:gd name="T14" fmla="*/ 3 w 9"/>
                  <a:gd name="T15" fmla="*/ 8 h 12"/>
                  <a:gd name="T16" fmla="*/ 6 w 9"/>
                  <a:gd name="T17" fmla="*/ 11 h 12"/>
                  <a:gd name="T18" fmla="*/ 6 w 9"/>
                  <a:gd name="T19" fmla="*/ 9 h 12"/>
                  <a:gd name="T20" fmla="*/ 9 w 9"/>
                  <a:gd name="T21" fmla="*/ 11 h 12"/>
                  <a:gd name="T22" fmla="*/ 9 w 9"/>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9" y="11"/>
                    </a:moveTo>
                    <a:cubicBezTo>
                      <a:pt x="8" y="8"/>
                      <a:pt x="7" y="4"/>
                      <a:pt x="5" y="2"/>
                    </a:cubicBezTo>
                    <a:cubicBezTo>
                      <a:pt x="4" y="1"/>
                      <a:pt x="3" y="0"/>
                      <a:pt x="2" y="2"/>
                    </a:cubicBezTo>
                    <a:cubicBezTo>
                      <a:pt x="2" y="2"/>
                      <a:pt x="0" y="2"/>
                      <a:pt x="0" y="3"/>
                    </a:cubicBezTo>
                    <a:cubicBezTo>
                      <a:pt x="1" y="4"/>
                      <a:pt x="3" y="3"/>
                      <a:pt x="3" y="5"/>
                    </a:cubicBezTo>
                    <a:cubicBezTo>
                      <a:pt x="3" y="6"/>
                      <a:pt x="3" y="6"/>
                      <a:pt x="3" y="7"/>
                    </a:cubicBezTo>
                    <a:cubicBezTo>
                      <a:pt x="3" y="8"/>
                      <a:pt x="4" y="7"/>
                      <a:pt x="4" y="7"/>
                    </a:cubicBezTo>
                    <a:cubicBezTo>
                      <a:pt x="5" y="8"/>
                      <a:pt x="3" y="8"/>
                      <a:pt x="3" y="8"/>
                    </a:cubicBezTo>
                    <a:cubicBezTo>
                      <a:pt x="3" y="9"/>
                      <a:pt x="5" y="11"/>
                      <a:pt x="6" y="11"/>
                    </a:cubicBezTo>
                    <a:cubicBezTo>
                      <a:pt x="6" y="11"/>
                      <a:pt x="2" y="7"/>
                      <a:pt x="6" y="9"/>
                    </a:cubicBezTo>
                    <a:cubicBezTo>
                      <a:pt x="7" y="9"/>
                      <a:pt x="9" y="12"/>
                      <a:pt x="9" y="11"/>
                    </a:cubicBezTo>
                    <a:cubicBezTo>
                      <a:pt x="8" y="10"/>
                      <a:pt x="9" y="12"/>
                      <a:pt x="9" y="1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grpSp>
        <p:sp>
          <p:nvSpPr>
            <p:cNvPr id="464" name="Freeform 512">
              <a:extLst>
                <a:ext uri="{FF2B5EF4-FFF2-40B4-BE49-F238E27FC236}">
                  <a16:creationId xmlns:a16="http://schemas.microsoft.com/office/drawing/2014/main" id="{933BD0FF-FFCD-9B45-CFDA-C0A9F3BD828C}"/>
                </a:ext>
              </a:extLst>
            </p:cNvPr>
            <p:cNvSpPr>
              <a:spLocks/>
            </p:cNvSpPr>
            <p:nvPr/>
          </p:nvSpPr>
          <p:spPr bwMode="auto">
            <a:xfrm>
              <a:off x="6154642" y="5492551"/>
              <a:ext cx="46948" cy="25550"/>
            </a:xfrm>
            <a:custGeom>
              <a:avLst/>
              <a:gdLst>
                <a:gd name="T0" fmla="*/ 10 w 12"/>
                <a:gd name="T1" fmla="*/ 3 h 6"/>
                <a:gd name="T2" fmla="*/ 8 w 12"/>
                <a:gd name="T3" fmla="*/ 2 h 6"/>
                <a:gd name="T4" fmla="*/ 5 w 12"/>
                <a:gd name="T5" fmla="*/ 2 h 6"/>
                <a:gd name="T6" fmla="*/ 3 w 12"/>
                <a:gd name="T7" fmla="*/ 1 h 6"/>
                <a:gd name="T8" fmla="*/ 0 w 12"/>
                <a:gd name="T9" fmla="*/ 3 h 6"/>
                <a:gd name="T10" fmla="*/ 2 w 12"/>
                <a:gd name="T11" fmla="*/ 5 h 6"/>
                <a:gd name="T12" fmla="*/ 6 w 12"/>
                <a:gd name="T13" fmla="*/ 5 h 6"/>
                <a:gd name="T14" fmla="*/ 11 w 12"/>
                <a:gd name="T15" fmla="*/ 3 h 6"/>
                <a:gd name="T16" fmla="*/ 10 w 12"/>
                <a:gd name="T17" fmla="*/ 3 h 6"/>
                <a:gd name="T18" fmla="*/ 10 w 12"/>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0" y="3"/>
                  </a:moveTo>
                  <a:cubicBezTo>
                    <a:pt x="9" y="3"/>
                    <a:pt x="9" y="2"/>
                    <a:pt x="8" y="2"/>
                  </a:cubicBezTo>
                  <a:cubicBezTo>
                    <a:pt x="7" y="2"/>
                    <a:pt x="6" y="2"/>
                    <a:pt x="5" y="2"/>
                  </a:cubicBezTo>
                  <a:cubicBezTo>
                    <a:pt x="4" y="2"/>
                    <a:pt x="4" y="0"/>
                    <a:pt x="3" y="1"/>
                  </a:cubicBezTo>
                  <a:cubicBezTo>
                    <a:pt x="3" y="1"/>
                    <a:pt x="0" y="3"/>
                    <a:pt x="0" y="3"/>
                  </a:cubicBezTo>
                  <a:cubicBezTo>
                    <a:pt x="0" y="3"/>
                    <a:pt x="2" y="5"/>
                    <a:pt x="2" y="5"/>
                  </a:cubicBezTo>
                  <a:cubicBezTo>
                    <a:pt x="3" y="6"/>
                    <a:pt x="5" y="5"/>
                    <a:pt x="6" y="5"/>
                  </a:cubicBezTo>
                  <a:cubicBezTo>
                    <a:pt x="7" y="5"/>
                    <a:pt x="11" y="4"/>
                    <a:pt x="11" y="3"/>
                  </a:cubicBezTo>
                  <a:cubicBezTo>
                    <a:pt x="10" y="3"/>
                    <a:pt x="10" y="3"/>
                    <a:pt x="10" y="3"/>
                  </a:cubicBezTo>
                  <a:cubicBezTo>
                    <a:pt x="9" y="3"/>
                    <a:pt x="12" y="2"/>
                    <a:pt x="10"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65" name="Freeform 513">
              <a:extLst>
                <a:ext uri="{FF2B5EF4-FFF2-40B4-BE49-F238E27FC236}">
                  <a16:creationId xmlns:a16="http://schemas.microsoft.com/office/drawing/2014/main" id="{1795BA0C-BD40-F0B1-A976-97166A0CD6EF}"/>
                </a:ext>
              </a:extLst>
            </p:cNvPr>
            <p:cNvSpPr>
              <a:spLocks/>
            </p:cNvSpPr>
            <p:nvPr/>
          </p:nvSpPr>
          <p:spPr bwMode="auto">
            <a:xfrm>
              <a:off x="6150618" y="5518100"/>
              <a:ext cx="34876" cy="25550"/>
            </a:xfrm>
            <a:custGeom>
              <a:avLst/>
              <a:gdLst>
                <a:gd name="T0" fmla="*/ 7 w 9"/>
                <a:gd name="T1" fmla="*/ 3 h 6"/>
                <a:gd name="T2" fmla="*/ 0 w 9"/>
                <a:gd name="T3" fmla="*/ 1 h 6"/>
                <a:gd name="T4" fmla="*/ 2 w 9"/>
                <a:gd name="T5" fmla="*/ 2 h 6"/>
                <a:gd name="T6" fmla="*/ 1 w 9"/>
                <a:gd name="T7" fmla="*/ 5 h 6"/>
                <a:gd name="T8" fmla="*/ 3 w 9"/>
                <a:gd name="T9" fmla="*/ 5 h 6"/>
                <a:gd name="T10" fmla="*/ 4 w 9"/>
                <a:gd name="T11" fmla="*/ 5 h 6"/>
                <a:gd name="T12" fmla="*/ 7 w 9"/>
                <a:gd name="T13" fmla="*/ 3 h 6"/>
                <a:gd name="T14" fmla="*/ 7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3"/>
                  </a:moveTo>
                  <a:cubicBezTo>
                    <a:pt x="7" y="2"/>
                    <a:pt x="0" y="0"/>
                    <a:pt x="0" y="1"/>
                  </a:cubicBezTo>
                  <a:cubicBezTo>
                    <a:pt x="0" y="1"/>
                    <a:pt x="2" y="2"/>
                    <a:pt x="2" y="2"/>
                  </a:cubicBezTo>
                  <a:cubicBezTo>
                    <a:pt x="3" y="3"/>
                    <a:pt x="1" y="4"/>
                    <a:pt x="1" y="5"/>
                  </a:cubicBezTo>
                  <a:cubicBezTo>
                    <a:pt x="1" y="6"/>
                    <a:pt x="3" y="5"/>
                    <a:pt x="3" y="5"/>
                  </a:cubicBezTo>
                  <a:cubicBezTo>
                    <a:pt x="4" y="4"/>
                    <a:pt x="3" y="5"/>
                    <a:pt x="4" y="5"/>
                  </a:cubicBezTo>
                  <a:cubicBezTo>
                    <a:pt x="5" y="6"/>
                    <a:pt x="9" y="4"/>
                    <a:pt x="7" y="3"/>
                  </a:cubicBezTo>
                  <a:cubicBezTo>
                    <a:pt x="6" y="2"/>
                    <a:pt x="8" y="3"/>
                    <a:pt x="7"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66" name="Freeform 514">
              <a:extLst>
                <a:ext uri="{FF2B5EF4-FFF2-40B4-BE49-F238E27FC236}">
                  <a16:creationId xmlns:a16="http://schemas.microsoft.com/office/drawing/2014/main" id="{41587C5B-FA4E-9933-5677-127D416102FC}"/>
                </a:ext>
              </a:extLst>
            </p:cNvPr>
            <p:cNvSpPr>
              <a:spLocks/>
            </p:cNvSpPr>
            <p:nvPr/>
          </p:nvSpPr>
          <p:spPr bwMode="auto">
            <a:xfrm>
              <a:off x="6146595" y="5485453"/>
              <a:ext cx="30852" cy="19873"/>
            </a:xfrm>
            <a:custGeom>
              <a:avLst/>
              <a:gdLst>
                <a:gd name="T0" fmla="*/ 6 w 8"/>
                <a:gd name="T1" fmla="*/ 0 h 5"/>
                <a:gd name="T2" fmla="*/ 3 w 8"/>
                <a:gd name="T3" fmla="*/ 1 h 5"/>
                <a:gd name="T4" fmla="*/ 0 w 8"/>
                <a:gd name="T5" fmla="*/ 1 h 5"/>
                <a:gd name="T6" fmla="*/ 0 w 8"/>
                <a:gd name="T7" fmla="*/ 3 h 5"/>
                <a:gd name="T8" fmla="*/ 5 w 8"/>
                <a:gd name="T9" fmla="*/ 2 h 5"/>
                <a:gd name="T10" fmla="*/ 6 w 8"/>
                <a:gd name="T11" fmla="*/ 0 h 5"/>
                <a:gd name="T12" fmla="*/ 6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6" y="0"/>
                  </a:moveTo>
                  <a:cubicBezTo>
                    <a:pt x="5" y="0"/>
                    <a:pt x="4" y="1"/>
                    <a:pt x="3" y="1"/>
                  </a:cubicBezTo>
                  <a:cubicBezTo>
                    <a:pt x="2" y="0"/>
                    <a:pt x="0" y="1"/>
                    <a:pt x="0" y="1"/>
                  </a:cubicBezTo>
                  <a:cubicBezTo>
                    <a:pt x="1" y="0"/>
                    <a:pt x="0" y="4"/>
                    <a:pt x="0" y="3"/>
                  </a:cubicBezTo>
                  <a:cubicBezTo>
                    <a:pt x="1" y="5"/>
                    <a:pt x="4" y="3"/>
                    <a:pt x="5" y="2"/>
                  </a:cubicBezTo>
                  <a:cubicBezTo>
                    <a:pt x="6" y="2"/>
                    <a:pt x="8" y="0"/>
                    <a:pt x="6" y="0"/>
                  </a:cubicBezTo>
                  <a:cubicBezTo>
                    <a:pt x="5" y="0"/>
                    <a:pt x="8" y="0"/>
                    <a:pt x="6"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67" name="Freeform 515">
              <a:extLst>
                <a:ext uri="{FF2B5EF4-FFF2-40B4-BE49-F238E27FC236}">
                  <a16:creationId xmlns:a16="http://schemas.microsoft.com/office/drawing/2014/main" id="{BFCCEF7E-E70E-B7BB-21E1-7BA53C98A77B}"/>
                </a:ext>
              </a:extLst>
            </p:cNvPr>
            <p:cNvSpPr>
              <a:spLocks/>
            </p:cNvSpPr>
            <p:nvPr/>
          </p:nvSpPr>
          <p:spPr bwMode="auto">
            <a:xfrm>
              <a:off x="6130499" y="5501068"/>
              <a:ext cx="32193" cy="21293"/>
            </a:xfrm>
            <a:custGeom>
              <a:avLst/>
              <a:gdLst>
                <a:gd name="T0" fmla="*/ 7 w 8"/>
                <a:gd name="T1" fmla="*/ 4 h 5"/>
                <a:gd name="T2" fmla="*/ 1 w 8"/>
                <a:gd name="T3" fmla="*/ 1 h 5"/>
                <a:gd name="T4" fmla="*/ 7 w 8"/>
                <a:gd name="T5" fmla="*/ 4 h 5"/>
              </a:gdLst>
              <a:ahLst/>
              <a:cxnLst>
                <a:cxn ang="0">
                  <a:pos x="T0" y="T1"/>
                </a:cxn>
                <a:cxn ang="0">
                  <a:pos x="T2" y="T3"/>
                </a:cxn>
                <a:cxn ang="0">
                  <a:pos x="T4" y="T5"/>
                </a:cxn>
              </a:cxnLst>
              <a:rect l="0" t="0" r="r" b="b"/>
              <a:pathLst>
                <a:path w="8" h="5">
                  <a:moveTo>
                    <a:pt x="7" y="4"/>
                  </a:moveTo>
                  <a:cubicBezTo>
                    <a:pt x="6" y="3"/>
                    <a:pt x="0" y="0"/>
                    <a:pt x="1" y="1"/>
                  </a:cubicBezTo>
                  <a:cubicBezTo>
                    <a:pt x="2" y="2"/>
                    <a:pt x="8" y="5"/>
                    <a:pt x="7"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68" name="Freeform 516">
              <a:extLst>
                <a:ext uri="{FF2B5EF4-FFF2-40B4-BE49-F238E27FC236}">
                  <a16:creationId xmlns:a16="http://schemas.microsoft.com/office/drawing/2014/main" id="{9D175836-2475-304F-C9F0-A0FCEE4D02CF}"/>
                </a:ext>
              </a:extLst>
            </p:cNvPr>
            <p:cNvSpPr>
              <a:spLocks/>
            </p:cNvSpPr>
            <p:nvPr/>
          </p:nvSpPr>
          <p:spPr bwMode="auto">
            <a:xfrm>
              <a:off x="6122450" y="5472677"/>
              <a:ext cx="12072" cy="12775"/>
            </a:xfrm>
            <a:custGeom>
              <a:avLst/>
              <a:gdLst>
                <a:gd name="T0" fmla="*/ 2 w 3"/>
                <a:gd name="T1" fmla="*/ 2 h 3"/>
                <a:gd name="T2" fmla="*/ 0 w 3"/>
                <a:gd name="T3" fmla="*/ 1 h 3"/>
                <a:gd name="T4" fmla="*/ 2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2" y="3"/>
                    <a:pt x="1" y="2"/>
                    <a:pt x="0" y="1"/>
                  </a:cubicBezTo>
                  <a:cubicBezTo>
                    <a:pt x="0" y="0"/>
                    <a:pt x="3" y="0"/>
                    <a:pt x="2" y="2"/>
                  </a:cubicBezTo>
                  <a:cubicBezTo>
                    <a:pt x="2" y="3"/>
                    <a:pt x="2" y="1"/>
                    <a:pt x="2"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69" name="Freeform 517">
              <a:extLst>
                <a:ext uri="{FF2B5EF4-FFF2-40B4-BE49-F238E27FC236}">
                  <a16:creationId xmlns:a16="http://schemas.microsoft.com/office/drawing/2014/main" id="{C124275B-428C-1B4E-3591-B1AAF792785E}"/>
                </a:ext>
              </a:extLst>
            </p:cNvPr>
            <p:cNvSpPr>
              <a:spLocks/>
            </p:cNvSpPr>
            <p:nvPr/>
          </p:nvSpPr>
          <p:spPr bwMode="auto">
            <a:xfrm>
              <a:off x="6122450" y="5438610"/>
              <a:ext cx="28169" cy="29809"/>
            </a:xfrm>
            <a:custGeom>
              <a:avLst/>
              <a:gdLst>
                <a:gd name="T0" fmla="*/ 5 w 7"/>
                <a:gd name="T1" fmla="*/ 2 h 7"/>
                <a:gd name="T2" fmla="*/ 4 w 7"/>
                <a:gd name="T3" fmla="*/ 0 h 7"/>
                <a:gd name="T4" fmla="*/ 2 w 7"/>
                <a:gd name="T5" fmla="*/ 1 h 7"/>
                <a:gd name="T6" fmla="*/ 0 w 7"/>
                <a:gd name="T7" fmla="*/ 1 h 7"/>
                <a:gd name="T8" fmla="*/ 2 w 7"/>
                <a:gd name="T9" fmla="*/ 4 h 7"/>
                <a:gd name="T10" fmla="*/ 0 w 7"/>
                <a:gd name="T11" fmla="*/ 6 h 7"/>
                <a:gd name="T12" fmla="*/ 3 w 7"/>
                <a:gd name="T13" fmla="*/ 5 h 7"/>
                <a:gd name="T14" fmla="*/ 4 w 7"/>
                <a:gd name="T15" fmla="*/ 2 h 7"/>
                <a:gd name="T16" fmla="*/ 4 w 7"/>
                <a:gd name="T17" fmla="*/ 4 h 7"/>
                <a:gd name="T18" fmla="*/ 6 w 7"/>
                <a:gd name="T19" fmla="*/ 2 h 7"/>
                <a:gd name="T20" fmla="*/ 5 w 7"/>
                <a:gd name="T21" fmla="*/ 2 h 7"/>
                <a:gd name="T22" fmla="*/ 5 w 7"/>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5" y="2"/>
                  </a:moveTo>
                  <a:cubicBezTo>
                    <a:pt x="5" y="1"/>
                    <a:pt x="4" y="1"/>
                    <a:pt x="4" y="0"/>
                  </a:cubicBezTo>
                  <a:cubicBezTo>
                    <a:pt x="3" y="0"/>
                    <a:pt x="1" y="0"/>
                    <a:pt x="2" y="1"/>
                  </a:cubicBezTo>
                  <a:cubicBezTo>
                    <a:pt x="4" y="3"/>
                    <a:pt x="1" y="2"/>
                    <a:pt x="0" y="1"/>
                  </a:cubicBezTo>
                  <a:cubicBezTo>
                    <a:pt x="1" y="3"/>
                    <a:pt x="2" y="3"/>
                    <a:pt x="2" y="4"/>
                  </a:cubicBezTo>
                  <a:cubicBezTo>
                    <a:pt x="3" y="6"/>
                    <a:pt x="1" y="5"/>
                    <a:pt x="0" y="6"/>
                  </a:cubicBezTo>
                  <a:cubicBezTo>
                    <a:pt x="0" y="7"/>
                    <a:pt x="4" y="6"/>
                    <a:pt x="3" y="5"/>
                  </a:cubicBezTo>
                  <a:cubicBezTo>
                    <a:pt x="3" y="5"/>
                    <a:pt x="4" y="3"/>
                    <a:pt x="4" y="2"/>
                  </a:cubicBezTo>
                  <a:cubicBezTo>
                    <a:pt x="4" y="2"/>
                    <a:pt x="4" y="3"/>
                    <a:pt x="4" y="4"/>
                  </a:cubicBezTo>
                  <a:cubicBezTo>
                    <a:pt x="4" y="3"/>
                    <a:pt x="6" y="2"/>
                    <a:pt x="6" y="2"/>
                  </a:cubicBezTo>
                  <a:cubicBezTo>
                    <a:pt x="6" y="2"/>
                    <a:pt x="6" y="2"/>
                    <a:pt x="5" y="2"/>
                  </a:cubicBezTo>
                  <a:cubicBezTo>
                    <a:pt x="5" y="1"/>
                    <a:pt x="7" y="2"/>
                    <a:pt x="5"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70" name="Freeform 518">
              <a:extLst>
                <a:ext uri="{FF2B5EF4-FFF2-40B4-BE49-F238E27FC236}">
                  <a16:creationId xmlns:a16="http://schemas.microsoft.com/office/drawing/2014/main" id="{3B19E617-746E-6B6C-7D68-EC6EBFD5DBB2}"/>
                </a:ext>
              </a:extLst>
            </p:cNvPr>
            <p:cNvSpPr>
              <a:spLocks/>
            </p:cNvSpPr>
            <p:nvPr/>
          </p:nvSpPr>
          <p:spPr bwMode="auto">
            <a:xfrm>
              <a:off x="6118425" y="5384671"/>
              <a:ext cx="20120" cy="45423"/>
            </a:xfrm>
            <a:custGeom>
              <a:avLst/>
              <a:gdLst>
                <a:gd name="T0" fmla="*/ 5 w 5"/>
                <a:gd name="T1" fmla="*/ 7 h 11"/>
                <a:gd name="T2" fmla="*/ 2 w 5"/>
                <a:gd name="T3" fmla="*/ 2 h 11"/>
                <a:gd name="T4" fmla="*/ 1 w 5"/>
                <a:gd name="T5" fmla="*/ 6 h 11"/>
                <a:gd name="T6" fmla="*/ 0 w 5"/>
                <a:gd name="T7" fmla="*/ 9 h 11"/>
                <a:gd name="T8" fmla="*/ 2 w 5"/>
                <a:gd name="T9" fmla="*/ 7 h 11"/>
                <a:gd name="T10" fmla="*/ 5 w 5"/>
                <a:gd name="T11" fmla="*/ 7 h 11"/>
                <a:gd name="T12" fmla="*/ 5 w 5"/>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7"/>
                  </a:moveTo>
                  <a:cubicBezTo>
                    <a:pt x="5" y="6"/>
                    <a:pt x="4" y="0"/>
                    <a:pt x="2" y="2"/>
                  </a:cubicBezTo>
                  <a:cubicBezTo>
                    <a:pt x="2" y="3"/>
                    <a:pt x="3" y="6"/>
                    <a:pt x="1" y="6"/>
                  </a:cubicBezTo>
                  <a:cubicBezTo>
                    <a:pt x="0" y="6"/>
                    <a:pt x="0" y="7"/>
                    <a:pt x="0" y="9"/>
                  </a:cubicBezTo>
                  <a:cubicBezTo>
                    <a:pt x="1" y="9"/>
                    <a:pt x="2" y="7"/>
                    <a:pt x="2" y="7"/>
                  </a:cubicBezTo>
                  <a:cubicBezTo>
                    <a:pt x="1" y="7"/>
                    <a:pt x="5" y="11"/>
                    <a:pt x="5" y="7"/>
                  </a:cubicBezTo>
                  <a:cubicBezTo>
                    <a:pt x="5" y="6"/>
                    <a:pt x="5" y="8"/>
                    <a:pt x="5"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71" name="Freeform 519">
              <a:extLst>
                <a:ext uri="{FF2B5EF4-FFF2-40B4-BE49-F238E27FC236}">
                  <a16:creationId xmlns:a16="http://schemas.microsoft.com/office/drawing/2014/main" id="{F8F7807C-30C3-9F75-6CEC-5A53D12F1EBF}"/>
                </a:ext>
              </a:extLst>
            </p:cNvPr>
            <p:cNvSpPr>
              <a:spLocks/>
            </p:cNvSpPr>
            <p:nvPr/>
          </p:nvSpPr>
          <p:spPr bwMode="auto">
            <a:xfrm>
              <a:off x="6114402" y="5421577"/>
              <a:ext cx="12072" cy="25550"/>
            </a:xfrm>
            <a:custGeom>
              <a:avLst/>
              <a:gdLst>
                <a:gd name="T0" fmla="*/ 3 w 3"/>
                <a:gd name="T1" fmla="*/ 2 h 6"/>
                <a:gd name="T2" fmla="*/ 1 w 3"/>
                <a:gd name="T3" fmla="*/ 6 h 6"/>
                <a:gd name="T4" fmla="*/ 3 w 3"/>
                <a:gd name="T5" fmla="*/ 2 h 6"/>
                <a:gd name="T6" fmla="*/ 3 w 3"/>
                <a:gd name="T7" fmla="*/ 2 h 6"/>
              </a:gdLst>
              <a:ahLst/>
              <a:cxnLst>
                <a:cxn ang="0">
                  <a:pos x="T0" y="T1"/>
                </a:cxn>
                <a:cxn ang="0">
                  <a:pos x="T2" y="T3"/>
                </a:cxn>
                <a:cxn ang="0">
                  <a:pos x="T4" y="T5"/>
                </a:cxn>
                <a:cxn ang="0">
                  <a:pos x="T6" y="T7"/>
                </a:cxn>
              </a:cxnLst>
              <a:rect l="0" t="0" r="r" b="b"/>
              <a:pathLst>
                <a:path w="3" h="6">
                  <a:moveTo>
                    <a:pt x="3" y="2"/>
                  </a:moveTo>
                  <a:cubicBezTo>
                    <a:pt x="2" y="0"/>
                    <a:pt x="0" y="5"/>
                    <a:pt x="1" y="6"/>
                  </a:cubicBezTo>
                  <a:cubicBezTo>
                    <a:pt x="0" y="5"/>
                    <a:pt x="3" y="3"/>
                    <a:pt x="3" y="2"/>
                  </a:cubicBezTo>
                  <a:cubicBezTo>
                    <a:pt x="2" y="1"/>
                    <a:pt x="3" y="2"/>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63" name="Freeform 616">
              <a:extLst>
                <a:ext uri="{FF2B5EF4-FFF2-40B4-BE49-F238E27FC236}">
                  <a16:creationId xmlns:a16="http://schemas.microsoft.com/office/drawing/2014/main" id="{34C0FCE0-6B9F-3A65-5241-E98E53174689}"/>
                </a:ext>
              </a:extLst>
            </p:cNvPr>
            <p:cNvSpPr>
              <a:spLocks/>
            </p:cNvSpPr>
            <p:nvPr/>
          </p:nvSpPr>
          <p:spPr bwMode="auto">
            <a:xfrm>
              <a:off x="6248539" y="5501066"/>
              <a:ext cx="71094" cy="66715"/>
            </a:xfrm>
            <a:custGeom>
              <a:avLst/>
              <a:gdLst>
                <a:gd name="T0" fmla="*/ 17 w 18"/>
                <a:gd name="T1" fmla="*/ 14 h 16"/>
                <a:gd name="T2" fmla="*/ 8 w 18"/>
                <a:gd name="T3" fmla="*/ 9 h 16"/>
                <a:gd name="T4" fmla="*/ 4 w 18"/>
                <a:gd name="T5" fmla="*/ 5 h 16"/>
                <a:gd name="T6" fmla="*/ 1 w 18"/>
                <a:gd name="T7" fmla="*/ 3 h 16"/>
                <a:gd name="T8" fmla="*/ 2 w 18"/>
                <a:gd name="T9" fmla="*/ 2 h 16"/>
                <a:gd name="T10" fmla="*/ 0 w 18"/>
                <a:gd name="T11" fmla="*/ 0 h 16"/>
                <a:gd name="T12" fmla="*/ 0 w 18"/>
                <a:gd name="T13" fmla="*/ 14 h 16"/>
                <a:gd name="T14" fmla="*/ 7 w 18"/>
                <a:gd name="T15" fmla="*/ 15 h 16"/>
                <a:gd name="T16" fmla="*/ 10 w 18"/>
                <a:gd name="T17" fmla="*/ 16 h 16"/>
                <a:gd name="T18" fmla="*/ 13 w 18"/>
                <a:gd name="T19" fmla="*/ 15 h 16"/>
                <a:gd name="T20" fmla="*/ 18 w 18"/>
                <a:gd name="T21" fmla="*/ 14 h 16"/>
                <a:gd name="T22" fmla="*/ 17 w 18"/>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7" y="14"/>
                  </a:moveTo>
                  <a:cubicBezTo>
                    <a:pt x="13" y="14"/>
                    <a:pt x="11" y="11"/>
                    <a:pt x="8" y="9"/>
                  </a:cubicBezTo>
                  <a:cubicBezTo>
                    <a:pt x="7" y="7"/>
                    <a:pt x="5" y="6"/>
                    <a:pt x="4" y="5"/>
                  </a:cubicBezTo>
                  <a:cubicBezTo>
                    <a:pt x="3" y="5"/>
                    <a:pt x="1" y="4"/>
                    <a:pt x="1" y="3"/>
                  </a:cubicBezTo>
                  <a:cubicBezTo>
                    <a:pt x="1" y="3"/>
                    <a:pt x="2" y="3"/>
                    <a:pt x="2" y="2"/>
                  </a:cubicBezTo>
                  <a:cubicBezTo>
                    <a:pt x="3" y="2"/>
                    <a:pt x="1" y="0"/>
                    <a:pt x="0" y="0"/>
                  </a:cubicBezTo>
                  <a:cubicBezTo>
                    <a:pt x="0" y="5"/>
                    <a:pt x="0" y="10"/>
                    <a:pt x="0" y="14"/>
                  </a:cubicBezTo>
                  <a:cubicBezTo>
                    <a:pt x="0" y="15"/>
                    <a:pt x="6" y="15"/>
                    <a:pt x="7" y="15"/>
                  </a:cubicBezTo>
                  <a:cubicBezTo>
                    <a:pt x="8" y="15"/>
                    <a:pt x="9" y="15"/>
                    <a:pt x="10" y="16"/>
                  </a:cubicBezTo>
                  <a:cubicBezTo>
                    <a:pt x="12" y="16"/>
                    <a:pt x="12" y="16"/>
                    <a:pt x="13" y="15"/>
                  </a:cubicBezTo>
                  <a:cubicBezTo>
                    <a:pt x="14" y="15"/>
                    <a:pt x="18" y="15"/>
                    <a:pt x="18" y="14"/>
                  </a:cubicBezTo>
                  <a:cubicBezTo>
                    <a:pt x="18" y="14"/>
                    <a:pt x="18" y="13"/>
                    <a:pt x="17" y="1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64" name="Freeform 617">
              <a:extLst>
                <a:ext uri="{FF2B5EF4-FFF2-40B4-BE49-F238E27FC236}">
                  <a16:creationId xmlns:a16="http://schemas.microsoft.com/office/drawing/2014/main" id="{27FE377D-877E-3A10-B2D2-9D4DF87FBAE6}"/>
                </a:ext>
              </a:extLst>
            </p:cNvPr>
            <p:cNvSpPr>
              <a:spLocks/>
            </p:cNvSpPr>
            <p:nvPr/>
          </p:nvSpPr>
          <p:spPr bwMode="auto">
            <a:xfrm>
              <a:off x="6173423" y="5492551"/>
              <a:ext cx="118042" cy="96523"/>
            </a:xfrm>
            <a:custGeom>
              <a:avLst/>
              <a:gdLst>
                <a:gd name="T0" fmla="*/ 19 w 30"/>
                <a:gd name="T1" fmla="*/ 17 h 23"/>
                <a:gd name="T2" fmla="*/ 19 w 30"/>
                <a:gd name="T3" fmla="*/ 7 h 23"/>
                <a:gd name="T4" fmla="*/ 19 w 30"/>
                <a:gd name="T5" fmla="*/ 3 h 23"/>
                <a:gd name="T6" fmla="*/ 15 w 30"/>
                <a:gd name="T7" fmla="*/ 1 h 23"/>
                <a:gd name="T8" fmla="*/ 12 w 30"/>
                <a:gd name="T9" fmla="*/ 3 h 23"/>
                <a:gd name="T10" fmla="*/ 13 w 30"/>
                <a:gd name="T11" fmla="*/ 6 h 23"/>
                <a:gd name="T12" fmla="*/ 15 w 30"/>
                <a:gd name="T13" fmla="*/ 6 h 23"/>
                <a:gd name="T14" fmla="*/ 14 w 30"/>
                <a:gd name="T15" fmla="*/ 8 h 23"/>
                <a:gd name="T16" fmla="*/ 13 w 30"/>
                <a:gd name="T17" fmla="*/ 11 h 23"/>
                <a:gd name="T18" fmla="*/ 16 w 30"/>
                <a:gd name="T19" fmla="*/ 13 h 23"/>
                <a:gd name="T20" fmla="*/ 12 w 30"/>
                <a:gd name="T21" fmla="*/ 13 h 23"/>
                <a:gd name="T22" fmla="*/ 9 w 30"/>
                <a:gd name="T23" fmla="*/ 12 h 23"/>
                <a:gd name="T24" fmla="*/ 10 w 30"/>
                <a:gd name="T25" fmla="*/ 12 h 23"/>
                <a:gd name="T26" fmla="*/ 10 w 30"/>
                <a:gd name="T27" fmla="*/ 9 h 23"/>
                <a:gd name="T28" fmla="*/ 8 w 30"/>
                <a:gd name="T29" fmla="*/ 11 h 23"/>
                <a:gd name="T30" fmla="*/ 5 w 30"/>
                <a:gd name="T31" fmla="*/ 11 h 23"/>
                <a:gd name="T32" fmla="*/ 0 w 30"/>
                <a:gd name="T33" fmla="*/ 12 h 23"/>
                <a:gd name="T34" fmla="*/ 2 w 30"/>
                <a:gd name="T35" fmla="*/ 12 h 23"/>
                <a:gd name="T36" fmla="*/ 3 w 30"/>
                <a:gd name="T37" fmla="*/ 12 h 23"/>
                <a:gd name="T38" fmla="*/ 5 w 30"/>
                <a:gd name="T39" fmla="*/ 12 h 23"/>
                <a:gd name="T40" fmla="*/ 6 w 30"/>
                <a:gd name="T41" fmla="*/ 13 h 23"/>
                <a:gd name="T42" fmla="*/ 4 w 30"/>
                <a:gd name="T43" fmla="*/ 15 h 23"/>
                <a:gd name="T44" fmla="*/ 6 w 30"/>
                <a:gd name="T45" fmla="*/ 15 h 23"/>
                <a:gd name="T46" fmla="*/ 8 w 30"/>
                <a:gd name="T47" fmla="*/ 16 h 23"/>
                <a:gd name="T48" fmla="*/ 7 w 30"/>
                <a:gd name="T49" fmla="*/ 16 h 23"/>
                <a:gd name="T50" fmla="*/ 10 w 30"/>
                <a:gd name="T51" fmla="*/ 17 h 23"/>
                <a:gd name="T52" fmla="*/ 12 w 30"/>
                <a:gd name="T53" fmla="*/ 17 h 23"/>
                <a:gd name="T54" fmla="*/ 17 w 30"/>
                <a:gd name="T55" fmla="*/ 21 h 23"/>
                <a:gd name="T56" fmla="*/ 16 w 30"/>
                <a:gd name="T57" fmla="*/ 20 h 23"/>
                <a:gd name="T58" fmla="*/ 23 w 30"/>
                <a:gd name="T59" fmla="*/ 23 h 23"/>
                <a:gd name="T60" fmla="*/ 19 w 30"/>
                <a:gd name="T61" fmla="*/ 18 h 23"/>
                <a:gd name="T62" fmla="*/ 24 w 30"/>
                <a:gd name="T63" fmla="*/ 19 h 23"/>
                <a:gd name="T64" fmla="*/ 30 w 30"/>
                <a:gd name="T65" fmla="*/ 18 h 23"/>
                <a:gd name="T66" fmla="*/ 19 w 30"/>
                <a:gd name="T6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3">
                  <a:moveTo>
                    <a:pt x="19" y="17"/>
                  </a:moveTo>
                  <a:cubicBezTo>
                    <a:pt x="19" y="13"/>
                    <a:pt x="19" y="10"/>
                    <a:pt x="19" y="7"/>
                  </a:cubicBezTo>
                  <a:cubicBezTo>
                    <a:pt x="19" y="6"/>
                    <a:pt x="19" y="4"/>
                    <a:pt x="19" y="3"/>
                  </a:cubicBezTo>
                  <a:cubicBezTo>
                    <a:pt x="19" y="2"/>
                    <a:pt x="16" y="0"/>
                    <a:pt x="15" y="1"/>
                  </a:cubicBezTo>
                  <a:cubicBezTo>
                    <a:pt x="14" y="2"/>
                    <a:pt x="12" y="1"/>
                    <a:pt x="12" y="3"/>
                  </a:cubicBezTo>
                  <a:cubicBezTo>
                    <a:pt x="11" y="5"/>
                    <a:pt x="9" y="7"/>
                    <a:pt x="13" y="6"/>
                  </a:cubicBezTo>
                  <a:cubicBezTo>
                    <a:pt x="13" y="6"/>
                    <a:pt x="15" y="6"/>
                    <a:pt x="15" y="6"/>
                  </a:cubicBezTo>
                  <a:cubicBezTo>
                    <a:pt x="16" y="6"/>
                    <a:pt x="14" y="8"/>
                    <a:pt x="14" y="8"/>
                  </a:cubicBezTo>
                  <a:cubicBezTo>
                    <a:pt x="13" y="8"/>
                    <a:pt x="11" y="10"/>
                    <a:pt x="13" y="11"/>
                  </a:cubicBezTo>
                  <a:cubicBezTo>
                    <a:pt x="13" y="12"/>
                    <a:pt x="16" y="12"/>
                    <a:pt x="16" y="13"/>
                  </a:cubicBezTo>
                  <a:cubicBezTo>
                    <a:pt x="16" y="13"/>
                    <a:pt x="12" y="13"/>
                    <a:pt x="12" y="13"/>
                  </a:cubicBezTo>
                  <a:cubicBezTo>
                    <a:pt x="11" y="13"/>
                    <a:pt x="9" y="12"/>
                    <a:pt x="9" y="12"/>
                  </a:cubicBezTo>
                  <a:cubicBezTo>
                    <a:pt x="9" y="12"/>
                    <a:pt x="10" y="13"/>
                    <a:pt x="10" y="12"/>
                  </a:cubicBezTo>
                  <a:cubicBezTo>
                    <a:pt x="10" y="11"/>
                    <a:pt x="11" y="10"/>
                    <a:pt x="10" y="9"/>
                  </a:cubicBezTo>
                  <a:cubicBezTo>
                    <a:pt x="10" y="9"/>
                    <a:pt x="8" y="11"/>
                    <a:pt x="8" y="11"/>
                  </a:cubicBezTo>
                  <a:cubicBezTo>
                    <a:pt x="7" y="12"/>
                    <a:pt x="6" y="11"/>
                    <a:pt x="5" y="11"/>
                  </a:cubicBezTo>
                  <a:cubicBezTo>
                    <a:pt x="4" y="11"/>
                    <a:pt x="0" y="10"/>
                    <a:pt x="0" y="12"/>
                  </a:cubicBezTo>
                  <a:cubicBezTo>
                    <a:pt x="0" y="13"/>
                    <a:pt x="2" y="12"/>
                    <a:pt x="2" y="12"/>
                  </a:cubicBezTo>
                  <a:cubicBezTo>
                    <a:pt x="3" y="11"/>
                    <a:pt x="2" y="12"/>
                    <a:pt x="3" y="12"/>
                  </a:cubicBezTo>
                  <a:cubicBezTo>
                    <a:pt x="4" y="13"/>
                    <a:pt x="4" y="11"/>
                    <a:pt x="5" y="12"/>
                  </a:cubicBezTo>
                  <a:cubicBezTo>
                    <a:pt x="5" y="12"/>
                    <a:pt x="6" y="13"/>
                    <a:pt x="6" y="13"/>
                  </a:cubicBezTo>
                  <a:cubicBezTo>
                    <a:pt x="6" y="13"/>
                    <a:pt x="2" y="14"/>
                    <a:pt x="4" y="15"/>
                  </a:cubicBezTo>
                  <a:cubicBezTo>
                    <a:pt x="5" y="16"/>
                    <a:pt x="6" y="14"/>
                    <a:pt x="6" y="15"/>
                  </a:cubicBezTo>
                  <a:cubicBezTo>
                    <a:pt x="7" y="15"/>
                    <a:pt x="8" y="16"/>
                    <a:pt x="8" y="16"/>
                  </a:cubicBezTo>
                  <a:cubicBezTo>
                    <a:pt x="8" y="16"/>
                    <a:pt x="8" y="16"/>
                    <a:pt x="7" y="16"/>
                  </a:cubicBezTo>
                  <a:cubicBezTo>
                    <a:pt x="7" y="17"/>
                    <a:pt x="9" y="17"/>
                    <a:pt x="10" y="17"/>
                  </a:cubicBezTo>
                  <a:cubicBezTo>
                    <a:pt x="11" y="17"/>
                    <a:pt x="11" y="15"/>
                    <a:pt x="12" y="17"/>
                  </a:cubicBezTo>
                  <a:cubicBezTo>
                    <a:pt x="12" y="17"/>
                    <a:pt x="16" y="22"/>
                    <a:pt x="17" y="21"/>
                  </a:cubicBezTo>
                  <a:cubicBezTo>
                    <a:pt x="17" y="21"/>
                    <a:pt x="16" y="20"/>
                    <a:pt x="16" y="20"/>
                  </a:cubicBezTo>
                  <a:cubicBezTo>
                    <a:pt x="16" y="19"/>
                    <a:pt x="22" y="23"/>
                    <a:pt x="23" y="23"/>
                  </a:cubicBezTo>
                  <a:cubicBezTo>
                    <a:pt x="23" y="22"/>
                    <a:pt x="19" y="19"/>
                    <a:pt x="19" y="18"/>
                  </a:cubicBezTo>
                  <a:cubicBezTo>
                    <a:pt x="20" y="18"/>
                    <a:pt x="24" y="19"/>
                    <a:pt x="24" y="19"/>
                  </a:cubicBezTo>
                  <a:cubicBezTo>
                    <a:pt x="26" y="19"/>
                    <a:pt x="28" y="19"/>
                    <a:pt x="30" y="18"/>
                  </a:cubicBezTo>
                  <a:cubicBezTo>
                    <a:pt x="27" y="16"/>
                    <a:pt x="23" y="17"/>
                    <a:pt x="19" y="1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72" name="Freeform 625">
              <a:extLst>
                <a:ext uri="{FF2B5EF4-FFF2-40B4-BE49-F238E27FC236}">
                  <a16:creationId xmlns:a16="http://schemas.microsoft.com/office/drawing/2014/main" id="{6D492CF7-A6DE-3FC5-0514-EEB717868FBF}"/>
                </a:ext>
              </a:extLst>
            </p:cNvPr>
            <p:cNvSpPr>
              <a:spLocks/>
            </p:cNvSpPr>
            <p:nvPr/>
          </p:nvSpPr>
          <p:spPr bwMode="auto">
            <a:xfrm>
              <a:off x="6111719" y="4655062"/>
              <a:ext cx="171696" cy="884332"/>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3" name="Freeform 630">
              <a:extLst>
                <a:ext uri="{FF2B5EF4-FFF2-40B4-BE49-F238E27FC236}">
                  <a16:creationId xmlns:a16="http://schemas.microsoft.com/office/drawing/2014/main" id="{37D67747-1C81-BED3-61B9-4F0952476A34}"/>
                </a:ext>
              </a:extLst>
            </p:cNvPr>
            <p:cNvSpPr>
              <a:spLocks/>
            </p:cNvSpPr>
            <p:nvPr/>
          </p:nvSpPr>
          <p:spPr bwMode="auto">
            <a:xfrm>
              <a:off x="6146595" y="4747327"/>
              <a:ext cx="405095" cy="745223"/>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solidFill>
              <a:schemeClr val="accent6">
                <a:lumMod val="75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35" name="Freeform 776">
              <a:extLst>
                <a:ext uri="{FF2B5EF4-FFF2-40B4-BE49-F238E27FC236}">
                  <a16:creationId xmlns:a16="http://schemas.microsoft.com/office/drawing/2014/main" id="{164EDFD4-56A2-556D-3196-7A658C58D139}"/>
                </a:ext>
              </a:extLst>
            </p:cNvPr>
            <p:cNvSpPr>
              <a:spLocks/>
            </p:cNvSpPr>
            <p:nvPr/>
          </p:nvSpPr>
          <p:spPr bwMode="auto">
            <a:xfrm>
              <a:off x="6169398" y="1915481"/>
              <a:ext cx="1200533" cy="946788"/>
            </a:xfrm>
            <a:custGeom>
              <a:avLst/>
              <a:gdLst>
                <a:gd name="T0" fmla="*/ 33 w 305"/>
                <a:gd name="T1" fmla="*/ 54 h 227"/>
                <a:gd name="T2" fmla="*/ 1 w 305"/>
                <a:gd name="T3" fmla="*/ 63 h 227"/>
                <a:gd name="T4" fmla="*/ 19 w 305"/>
                <a:gd name="T5" fmla="*/ 72 h 227"/>
                <a:gd name="T6" fmla="*/ 24 w 305"/>
                <a:gd name="T7" fmla="*/ 75 h 227"/>
                <a:gd name="T8" fmla="*/ 20 w 305"/>
                <a:gd name="T9" fmla="*/ 81 h 227"/>
                <a:gd name="T10" fmla="*/ 36 w 305"/>
                <a:gd name="T11" fmla="*/ 86 h 227"/>
                <a:gd name="T12" fmla="*/ 73 w 305"/>
                <a:gd name="T13" fmla="*/ 93 h 227"/>
                <a:gd name="T14" fmla="*/ 87 w 305"/>
                <a:gd name="T15" fmla="*/ 112 h 227"/>
                <a:gd name="T16" fmla="*/ 88 w 305"/>
                <a:gd name="T17" fmla="*/ 122 h 227"/>
                <a:gd name="T18" fmla="*/ 89 w 305"/>
                <a:gd name="T19" fmla="*/ 131 h 227"/>
                <a:gd name="T20" fmla="*/ 104 w 305"/>
                <a:gd name="T21" fmla="*/ 129 h 227"/>
                <a:gd name="T22" fmla="*/ 106 w 305"/>
                <a:gd name="T23" fmla="*/ 135 h 227"/>
                <a:gd name="T24" fmla="*/ 106 w 305"/>
                <a:gd name="T25" fmla="*/ 144 h 227"/>
                <a:gd name="T26" fmla="*/ 109 w 305"/>
                <a:gd name="T27" fmla="*/ 155 h 227"/>
                <a:gd name="T28" fmla="*/ 106 w 305"/>
                <a:gd name="T29" fmla="*/ 160 h 227"/>
                <a:gd name="T30" fmla="*/ 100 w 305"/>
                <a:gd name="T31" fmla="*/ 162 h 227"/>
                <a:gd name="T32" fmla="*/ 112 w 305"/>
                <a:gd name="T33" fmla="*/ 165 h 227"/>
                <a:gd name="T34" fmla="*/ 112 w 305"/>
                <a:gd name="T35" fmla="*/ 169 h 227"/>
                <a:gd name="T36" fmla="*/ 107 w 305"/>
                <a:gd name="T37" fmla="*/ 172 h 227"/>
                <a:gd name="T38" fmla="*/ 107 w 305"/>
                <a:gd name="T39" fmla="*/ 180 h 227"/>
                <a:gd name="T40" fmla="*/ 110 w 305"/>
                <a:gd name="T41" fmla="*/ 192 h 227"/>
                <a:gd name="T42" fmla="*/ 114 w 305"/>
                <a:gd name="T43" fmla="*/ 193 h 227"/>
                <a:gd name="T44" fmla="*/ 120 w 305"/>
                <a:gd name="T45" fmla="*/ 210 h 227"/>
                <a:gd name="T46" fmla="*/ 138 w 305"/>
                <a:gd name="T47" fmla="*/ 219 h 227"/>
                <a:gd name="T48" fmla="*/ 142 w 305"/>
                <a:gd name="T49" fmla="*/ 224 h 227"/>
                <a:gd name="T50" fmla="*/ 151 w 305"/>
                <a:gd name="T51" fmla="*/ 214 h 227"/>
                <a:gd name="T52" fmla="*/ 156 w 305"/>
                <a:gd name="T53" fmla="*/ 200 h 227"/>
                <a:gd name="T54" fmla="*/ 163 w 305"/>
                <a:gd name="T55" fmla="*/ 192 h 227"/>
                <a:gd name="T56" fmla="*/ 173 w 305"/>
                <a:gd name="T57" fmla="*/ 179 h 227"/>
                <a:gd name="T58" fmla="*/ 193 w 305"/>
                <a:gd name="T59" fmla="*/ 173 h 227"/>
                <a:gd name="T60" fmla="*/ 216 w 305"/>
                <a:gd name="T61" fmla="*/ 160 h 227"/>
                <a:gd name="T62" fmla="*/ 232 w 305"/>
                <a:gd name="T63" fmla="*/ 142 h 227"/>
                <a:gd name="T64" fmla="*/ 234 w 305"/>
                <a:gd name="T65" fmla="*/ 130 h 227"/>
                <a:gd name="T66" fmla="*/ 253 w 305"/>
                <a:gd name="T67" fmla="*/ 129 h 227"/>
                <a:gd name="T68" fmla="*/ 233 w 305"/>
                <a:gd name="T69" fmla="*/ 119 h 227"/>
                <a:gd name="T70" fmla="*/ 238 w 305"/>
                <a:gd name="T71" fmla="*/ 113 h 227"/>
                <a:gd name="T72" fmla="*/ 262 w 305"/>
                <a:gd name="T73" fmla="*/ 112 h 227"/>
                <a:gd name="T74" fmla="*/ 258 w 305"/>
                <a:gd name="T75" fmla="*/ 106 h 227"/>
                <a:gd name="T76" fmla="*/ 266 w 305"/>
                <a:gd name="T77" fmla="*/ 95 h 227"/>
                <a:gd name="T78" fmla="*/ 253 w 305"/>
                <a:gd name="T79" fmla="*/ 80 h 227"/>
                <a:gd name="T80" fmla="*/ 263 w 305"/>
                <a:gd name="T81" fmla="*/ 66 h 227"/>
                <a:gd name="T82" fmla="*/ 268 w 305"/>
                <a:gd name="T83" fmla="*/ 51 h 227"/>
                <a:gd name="T84" fmla="*/ 283 w 305"/>
                <a:gd name="T85" fmla="*/ 38 h 227"/>
                <a:gd name="T86" fmla="*/ 291 w 305"/>
                <a:gd name="T87" fmla="*/ 33 h 227"/>
                <a:gd name="T88" fmla="*/ 259 w 305"/>
                <a:gd name="T89" fmla="*/ 28 h 227"/>
                <a:gd name="T90" fmla="*/ 238 w 305"/>
                <a:gd name="T91" fmla="*/ 21 h 227"/>
                <a:gd name="T92" fmla="*/ 256 w 305"/>
                <a:gd name="T93" fmla="*/ 14 h 227"/>
                <a:gd name="T94" fmla="*/ 206 w 305"/>
                <a:gd name="T95" fmla="*/ 8 h 227"/>
                <a:gd name="T96" fmla="*/ 213 w 305"/>
                <a:gd name="T97" fmla="*/ 0 h 227"/>
                <a:gd name="T98" fmla="*/ 173 w 305"/>
                <a:gd name="T99" fmla="*/ 8 h 227"/>
                <a:gd name="T100" fmla="*/ 155 w 305"/>
                <a:gd name="T101" fmla="*/ 10 h 227"/>
                <a:gd name="T102" fmla="*/ 154 w 305"/>
                <a:gd name="T103" fmla="*/ 11 h 227"/>
                <a:gd name="T104" fmla="*/ 140 w 305"/>
                <a:gd name="T105" fmla="*/ 14 h 227"/>
                <a:gd name="T106" fmla="*/ 111 w 305"/>
                <a:gd name="T107" fmla="*/ 14 h 227"/>
                <a:gd name="T108" fmla="*/ 98 w 305"/>
                <a:gd name="T109" fmla="*/ 23 h 227"/>
                <a:gd name="T110" fmla="*/ 73 w 305"/>
                <a:gd name="T111" fmla="*/ 21 h 227"/>
                <a:gd name="T112" fmla="*/ 55 w 305"/>
                <a:gd name="T113" fmla="*/ 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227">
                  <a:moveTo>
                    <a:pt x="32" y="37"/>
                  </a:moveTo>
                  <a:cubicBezTo>
                    <a:pt x="31" y="38"/>
                    <a:pt x="26" y="40"/>
                    <a:pt x="27" y="41"/>
                  </a:cubicBezTo>
                  <a:cubicBezTo>
                    <a:pt x="28" y="42"/>
                    <a:pt x="30" y="42"/>
                    <a:pt x="32" y="43"/>
                  </a:cubicBezTo>
                  <a:cubicBezTo>
                    <a:pt x="34" y="43"/>
                    <a:pt x="36" y="43"/>
                    <a:pt x="39" y="43"/>
                  </a:cubicBezTo>
                  <a:cubicBezTo>
                    <a:pt x="39" y="43"/>
                    <a:pt x="44" y="42"/>
                    <a:pt x="45" y="42"/>
                  </a:cubicBezTo>
                  <a:cubicBezTo>
                    <a:pt x="44" y="42"/>
                    <a:pt x="42" y="43"/>
                    <a:pt x="41" y="44"/>
                  </a:cubicBezTo>
                  <a:cubicBezTo>
                    <a:pt x="40" y="45"/>
                    <a:pt x="39" y="46"/>
                    <a:pt x="40" y="48"/>
                  </a:cubicBezTo>
                  <a:cubicBezTo>
                    <a:pt x="42" y="50"/>
                    <a:pt x="36" y="55"/>
                    <a:pt x="33" y="54"/>
                  </a:cubicBezTo>
                  <a:cubicBezTo>
                    <a:pt x="32" y="53"/>
                    <a:pt x="30" y="54"/>
                    <a:pt x="28" y="54"/>
                  </a:cubicBezTo>
                  <a:cubicBezTo>
                    <a:pt x="27" y="53"/>
                    <a:pt x="25" y="54"/>
                    <a:pt x="24" y="54"/>
                  </a:cubicBezTo>
                  <a:cubicBezTo>
                    <a:pt x="23" y="54"/>
                    <a:pt x="21" y="54"/>
                    <a:pt x="20" y="56"/>
                  </a:cubicBezTo>
                  <a:cubicBezTo>
                    <a:pt x="19" y="57"/>
                    <a:pt x="18" y="57"/>
                    <a:pt x="16" y="57"/>
                  </a:cubicBezTo>
                  <a:cubicBezTo>
                    <a:pt x="13" y="58"/>
                    <a:pt x="10" y="59"/>
                    <a:pt x="7" y="59"/>
                  </a:cubicBezTo>
                  <a:cubicBezTo>
                    <a:pt x="6" y="59"/>
                    <a:pt x="4" y="58"/>
                    <a:pt x="4" y="59"/>
                  </a:cubicBezTo>
                  <a:cubicBezTo>
                    <a:pt x="3" y="60"/>
                    <a:pt x="0" y="60"/>
                    <a:pt x="0" y="62"/>
                  </a:cubicBezTo>
                  <a:cubicBezTo>
                    <a:pt x="0" y="63"/>
                    <a:pt x="1" y="62"/>
                    <a:pt x="1" y="63"/>
                  </a:cubicBezTo>
                  <a:cubicBezTo>
                    <a:pt x="1" y="63"/>
                    <a:pt x="0" y="64"/>
                    <a:pt x="0" y="64"/>
                  </a:cubicBezTo>
                  <a:cubicBezTo>
                    <a:pt x="0" y="65"/>
                    <a:pt x="2" y="67"/>
                    <a:pt x="3" y="68"/>
                  </a:cubicBezTo>
                  <a:cubicBezTo>
                    <a:pt x="3" y="68"/>
                    <a:pt x="4" y="67"/>
                    <a:pt x="4" y="67"/>
                  </a:cubicBezTo>
                  <a:cubicBezTo>
                    <a:pt x="5" y="66"/>
                    <a:pt x="6" y="67"/>
                    <a:pt x="7" y="68"/>
                  </a:cubicBezTo>
                  <a:cubicBezTo>
                    <a:pt x="8" y="68"/>
                    <a:pt x="13" y="69"/>
                    <a:pt x="13" y="67"/>
                  </a:cubicBezTo>
                  <a:cubicBezTo>
                    <a:pt x="13" y="68"/>
                    <a:pt x="12" y="68"/>
                    <a:pt x="13" y="69"/>
                  </a:cubicBezTo>
                  <a:cubicBezTo>
                    <a:pt x="13" y="70"/>
                    <a:pt x="15" y="71"/>
                    <a:pt x="16" y="71"/>
                  </a:cubicBezTo>
                  <a:cubicBezTo>
                    <a:pt x="17" y="72"/>
                    <a:pt x="18" y="72"/>
                    <a:pt x="19" y="72"/>
                  </a:cubicBezTo>
                  <a:cubicBezTo>
                    <a:pt x="21" y="72"/>
                    <a:pt x="21" y="70"/>
                    <a:pt x="22" y="71"/>
                  </a:cubicBezTo>
                  <a:cubicBezTo>
                    <a:pt x="24" y="71"/>
                    <a:pt x="27" y="71"/>
                    <a:pt x="28" y="71"/>
                  </a:cubicBezTo>
                  <a:cubicBezTo>
                    <a:pt x="29" y="71"/>
                    <a:pt x="29" y="70"/>
                    <a:pt x="30" y="69"/>
                  </a:cubicBezTo>
                  <a:cubicBezTo>
                    <a:pt x="31" y="69"/>
                    <a:pt x="34" y="71"/>
                    <a:pt x="34" y="72"/>
                  </a:cubicBezTo>
                  <a:cubicBezTo>
                    <a:pt x="34" y="73"/>
                    <a:pt x="24" y="72"/>
                    <a:pt x="22" y="73"/>
                  </a:cubicBezTo>
                  <a:cubicBezTo>
                    <a:pt x="20" y="73"/>
                    <a:pt x="23" y="74"/>
                    <a:pt x="24" y="74"/>
                  </a:cubicBezTo>
                  <a:cubicBezTo>
                    <a:pt x="26" y="75"/>
                    <a:pt x="27" y="74"/>
                    <a:pt x="29" y="75"/>
                  </a:cubicBezTo>
                  <a:cubicBezTo>
                    <a:pt x="28" y="74"/>
                    <a:pt x="26" y="75"/>
                    <a:pt x="24" y="75"/>
                  </a:cubicBezTo>
                  <a:cubicBezTo>
                    <a:pt x="21" y="75"/>
                    <a:pt x="18" y="74"/>
                    <a:pt x="15" y="74"/>
                  </a:cubicBezTo>
                  <a:cubicBezTo>
                    <a:pt x="13" y="74"/>
                    <a:pt x="9" y="74"/>
                    <a:pt x="9" y="76"/>
                  </a:cubicBezTo>
                  <a:cubicBezTo>
                    <a:pt x="8" y="77"/>
                    <a:pt x="11" y="78"/>
                    <a:pt x="12" y="78"/>
                  </a:cubicBezTo>
                  <a:cubicBezTo>
                    <a:pt x="13" y="78"/>
                    <a:pt x="15" y="77"/>
                    <a:pt x="15" y="77"/>
                  </a:cubicBezTo>
                  <a:cubicBezTo>
                    <a:pt x="16" y="78"/>
                    <a:pt x="15" y="78"/>
                    <a:pt x="15" y="79"/>
                  </a:cubicBezTo>
                  <a:cubicBezTo>
                    <a:pt x="16" y="80"/>
                    <a:pt x="18" y="80"/>
                    <a:pt x="19" y="80"/>
                  </a:cubicBezTo>
                  <a:cubicBezTo>
                    <a:pt x="21" y="80"/>
                    <a:pt x="23" y="80"/>
                    <a:pt x="25" y="80"/>
                  </a:cubicBezTo>
                  <a:cubicBezTo>
                    <a:pt x="25" y="80"/>
                    <a:pt x="21" y="81"/>
                    <a:pt x="20" y="81"/>
                  </a:cubicBezTo>
                  <a:cubicBezTo>
                    <a:pt x="16" y="82"/>
                    <a:pt x="19" y="84"/>
                    <a:pt x="21" y="85"/>
                  </a:cubicBezTo>
                  <a:cubicBezTo>
                    <a:pt x="23" y="86"/>
                    <a:pt x="25" y="86"/>
                    <a:pt x="27" y="87"/>
                  </a:cubicBezTo>
                  <a:cubicBezTo>
                    <a:pt x="27" y="87"/>
                    <a:pt x="31" y="87"/>
                    <a:pt x="31" y="87"/>
                  </a:cubicBezTo>
                  <a:cubicBezTo>
                    <a:pt x="31" y="87"/>
                    <a:pt x="29" y="86"/>
                    <a:pt x="29" y="85"/>
                  </a:cubicBezTo>
                  <a:cubicBezTo>
                    <a:pt x="29" y="84"/>
                    <a:pt x="31" y="85"/>
                    <a:pt x="31" y="85"/>
                  </a:cubicBezTo>
                  <a:cubicBezTo>
                    <a:pt x="32" y="86"/>
                    <a:pt x="33" y="85"/>
                    <a:pt x="34" y="84"/>
                  </a:cubicBezTo>
                  <a:cubicBezTo>
                    <a:pt x="34" y="84"/>
                    <a:pt x="35" y="83"/>
                    <a:pt x="36" y="83"/>
                  </a:cubicBezTo>
                  <a:cubicBezTo>
                    <a:pt x="37" y="84"/>
                    <a:pt x="36" y="86"/>
                    <a:pt x="36" y="86"/>
                  </a:cubicBezTo>
                  <a:cubicBezTo>
                    <a:pt x="37" y="87"/>
                    <a:pt x="40" y="85"/>
                    <a:pt x="41" y="85"/>
                  </a:cubicBezTo>
                  <a:cubicBezTo>
                    <a:pt x="43" y="84"/>
                    <a:pt x="43" y="84"/>
                    <a:pt x="44" y="85"/>
                  </a:cubicBezTo>
                  <a:cubicBezTo>
                    <a:pt x="45" y="86"/>
                    <a:pt x="46" y="84"/>
                    <a:pt x="47" y="84"/>
                  </a:cubicBezTo>
                  <a:cubicBezTo>
                    <a:pt x="48" y="83"/>
                    <a:pt x="50" y="84"/>
                    <a:pt x="51" y="84"/>
                  </a:cubicBezTo>
                  <a:cubicBezTo>
                    <a:pt x="54" y="84"/>
                    <a:pt x="58" y="85"/>
                    <a:pt x="61" y="86"/>
                  </a:cubicBezTo>
                  <a:cubicBezTo>
                    <a:pt x="63" y="86"/>
                    <a:pt x="65" y="88"/>
                    <a:pt x="67" y="88"/>
                  </a:cubicBezTo>
                  <a:cubicBezTo>
                    <a:pt x="69" y="88"/>
                    <a:pt x="71" y="89"/>
                    <a:pt x="72" y="90"/>
                  </a:cubicBezTo>
                  <a:cubicBezTo>
                    <a:pt x="74" y="91"/>
                    <a:pt x="73" y="92"/>
                    <a:pt x="73" y="93"/>
                  </a:cubicBezTo>
                  <a:cubicBezTo>
                    <a:pt x="73" y="94"/>
                    <a:pt x="75" y="96"/>
                    <a:pt x="76" y="96"/>
                  </a:cubicBezTo>
                  <a:cubicBezTo>
                    <a:pt x="77" y="97"/>
                    <a:pt x="79" y="96"/>
                    <a:pt x="80" y="97"/>
                  </a:cubicBezTo>
                  <a:cubicBezTo>
                    <a:pt x="80" y="99"/>
                    <a:pt x="82" y="100"/>
                    <a:pt x="83" y="101"/>
                  </a:cubicBezTo>
                  <a:cubicBezTo>
                    <a:pt x="84" y="102"/>
                    <a:pt x="83" y="104"/>
                    <a:pt x="84" y="105"/>
                  </a:cubicBezTo>
                  <a:cubicBezTo>
                    <a:pt x="84" y="106"/>
                    <a:pt x="86" y="107"/>
                    <a:pt x="86" y="109"/>
                  </a:cubicBezTo>
                  <a:cubicBezTo>
                    <a:pt x="86" y="110"/>
                    <a:pt x="85" y="110"/>
                    <a:pt x="86" y="111"/>
                  </a:cubicBezTo>
                  <a:cubicBezTo>
                    <a:pt x="86" y="111"/>
                    <a:pt x="87" y="112"/>
                    <a:pt x="87" y="112"/>
                  </a:cubicBezTo>
                  <a:cubicBezTo>
                    <a:pt x="87" y="112"/>
                    <a:pt x="87" y="112"/>
                    <a:pt x="87" y="112"/>
                  </a:cubicBezTo>
                  <a:cubicBezTo>
                    <a:pt x="88" y="111"/>
                    <a:pt x="90" y="113"/>
                    <a:pt x="89" y="114"/>
                  </a:cubicBezTo>
                  <a:cubicBezTo>
                    <a:pt x="88" y="115"/>
                    <a:pt x="88" y="115"/>
                    <a:pt x="88" y="117"/>
                  </a:cubicBezTo>
                  <a:cubicBezTo>
                    <a:pt x="88" y="116"/>
                    <a:pt x="90" y="115"/>
                    <a:pt x="91" y="117"/>
                  </a:cubicBezTo>
                  <a:cubicBezTo>
                    <a:pt x="91" y="118"/>
                    <a:pt x="91" y="118"/>
                    <a:pt x="91" y="119"/>
                  </a:cubicBezTo>
                  <a:cubicBezTo>
                    <a:pt x="91" y="119"/>
                    <a:pt x="91" y="121"/>
                    <a:pt x="91" y="120"/>
                  </a:cubicBezTo>
                  <a:cubicBezTo>
                    <a:pt x="91" y="121"/>
                    <a:pt x="93" y="121"/>
                    <a:pt x="93" y="121"/>
                  </a:cubicBezTo>
                  <a:cubicBezTo>
                    <a:pt x="92" y="120"/>
                    <a:pt x="89" y="126"/>
                    <a:pt x="90" y="122"/>
                  </a:cubicBezTo>
                  <a:cubicBezTo>
                    <a:pt x="90" y="122"/>
                    <a:pt x="88" y="121"/>
                    <a:pt x="88" y="122"/>
                  </a:cubicBezTo>
                  <a:cubicBezTo>
                    <a:pt x="88" y="122"/>
                    <a:pt x="89" y="122"/>
                    <a:pt x="89" y="122"/>
                  </a:cubicBezTo>
                  <a:cubicBezTo>
                    <a:pt x="89" y="123"/>
                    <a:pt x="86" y="123"/>
                    <a:pt x="87" y="124"/>
                  </a:cubicBezTo>
                  <a:cubicBezTo>
                    <a:pt x="87" y="124"/>
                    <a:pt x="90" y="125"/>
                    <a:pt x="89" y="125"/>
                  </a:cubicBezTo>
                  <a:cubicBezTo>
                    <a:pt x="87" y="127"/>
                    <a:pt x="91" y="127"/>
                    <a:pt x="92" y="126"/>
                  </a:cubicBezTo>
                  <a:cubicBezTo>
                    <a:pt x="91" y="127"/>
                    <a:pt x="90" y="127"/>
                    <a:pt x="88" y="127"/>
                  </a:cubicBezTo>
                  <a:cubicBezTo>
                    <a:pt x="88" y="127"/>
                    <a:pt x="86" y="129"/>
                    <a:pt x="86" y="129"/>
                  </a:cubicBezTo>
                  <a:cubicBezTo>
                    <a:pt x="86" y="129"/>
                    <a:pt x="87" y="130"/>
                    <a:pt x="87" y="130"/>
                  </a:cubicBezTo>
                  <a:cubicBezTo>
                    <a:pt x="89" y="131"/>
                    <a:pt x="88" y="131"/>
                    <a:pt x="89" y="131"/>
                  </a:cubicBezTo>
                  <a:cubicBezTo>
                    <a:pt x="90" y="131"/>
                    <a:pt x="94" y="133"/>
                    <a:pt x="95" y="131"/>
                  </a:cubicBezTo>
                  <a:cubicBezTo>
                    <a:pt x="95" y="128"/>
                    <a:pt x="97" y="129"/>
                    <a:pt x="98" y="128"/>
                  </a:cubicBezTo>
                  <a:cubicBezTo>
                    <a:pt x="98" y="128"/>
                    <a:pt x="96" y="122"/>
                    <a:pt x="96" y="122"/>
                  </a:cubicBezTo>
                  <a:cubicBezTo>
                    <a:pt x="96" y="123"/>
                    <a:pt x="98" y="126"/>
                    <a:pt x="98" y="126"/>
                  </a:cubicBezTo>
                  <a:cubicBezTo>
                    <a:pt x="99" y="128"/>
                    <a:pt x="100" y="126"/>
                    <a:pt x="101" y="126"/>
                  </a:cubicBezTo>
                  <a:cubicBezTo>
                    <a:pt x="101" y="126"/>
                    <a:pt x="98" y="130"/>
                    <a:pt x="98" y="130"/>
                  </a:cubicBezTo>
                  <a:cubicBezTo>
                    <a:pt x="98" y="130"/>
                    <a:pt x="102" y="129"/>
                    <a:pt x="102" y="129"/>
                  </a:cubicBezTo>
                  <a:cubicBezTo>
                    <a:pt x="103" y="129"/>
                    <a:pt x="104" y="129"/>
                    <a:pt x="104" y="129"/>
                  </a:cubicBezTo>
                  <a:cubicBezTo>
                    <a:pt x="105" y="129"/>
                    <a:pt x="106" y="128"/>
                    <a:pt x="107" y="128"/>
                  </a:cubicBezTo>
                  <a:cubicBezTo>
                    <a:pt x="107" y="129"/>
                    <a:pt x="106" y="130"/>
                    <a:pt x="105" y="130"/>
                  </a:cubicBezTo>
                  <a:cubicBezTo>
                    <a:pt x="104" y="130"/>
                    <a:pt x="102" y="130"/>
                    <a:pt x="101" y="131"/>
                  </a:cubicBezTo>
                  <a:cubicBezTo>
                    <a:pt x="100" y="132"/>
                    <a:pt x="103" y="131"/>
                    <a:pt x="103" y="131"/>
                  </a:cubicBezTo>
                  <a:cubicBezTo>
                    <a:pt x="105" y="131"/>
                    <a:pt x="107" y="131"/>
                    <a:pt x="109" y="131"/>
                  </a:cubicBezTo>
                  <a:cubicBezTo>
                    <a:pt x="108" y="131"/>
                    <a:pt x="104" y="131"/>
                    <a:pt x="104" y="132"/>
                  </a:cubicBezTo>
                  <a:cubicBezTo>
                    <a:pt x="104" y="132"/>
                    <a:pt x="106" y="133"/>
                    <a:pt x="106" y="134"/>
                  </a:cubicBezTo>
                  <a:cubicBezTo>
                    <a:pt x="106" y="134"/>
                    <a:pt x="106" y="135"/>
                    <a:pt x="106" y="135"/>
                  </a:cubicBezTo>
                  <a:cubicBezTo>
                    <a:pt x="106" y="136"/>
                    <a:pt x="105" y="136"/>
                    <a:pt x="106" y="137"/>
                  </a:cubicBezTo>
                  <a:cubicBezTo>
                    <a:pt x="106" y="137"/>
                    <a:pt x="108" y="136"/>
                    <a:pt x="109" y="136"/>
                  </a:cubicBezTo>
                  <a:cubicBezTo>
                    <a:pt x="110" y="136"/>
                    <a:pt x="109" y="136"/>
                    <a:pt x="110" y="137"/>
                  </a:cubicBezTo>
                  <a:cubicBezTo>
                    <a:pt x="111" y="138"/>
                    <a:pt x="111" y="139"/>
                    <a:pt x="112" y="140"/>
                  </a:cubicBezTo>
                  <a:cubicBezTo>
                    <a:pt x="112" y="141"/>
                    <a:pt x="109" y="141"/>
                    <a:pt x="109" y="141"/>
                  </a:cubicBezTo>
                  <a:cubicBezTo>
                    <a:pt x="105" y="138"/>
                    <a:pt x="99" y="136"/>
                    <a:pt x="95" y="137"/>
                  </a:cubicBezTo>
                  <a:cubicBezTo>
                    <a:pt x="91" y="137"/>
                    <a:pt x="96" y="140"/>
                    <a:pt x="98" y="140"/>
                  </a:cubicBezTo>
                  <a:cubicBezTo>
                    <a:pt x="101" y="141"/>
                    <a:pt x="103" y="144"/>
                    <a:pt x="106" y="144"/>
                  </a:cubicBezTo>
                  <a:cubicBezTo>
                    <a:pt x="107" y="144"/>
                    <a:pt x="108" y="143"/>
                    <a:pt x="110" y="143"/>
                  </a:cubicBezTo>
                  <a:cubicBezTo>
                    <a:pt x="110" y="144"/>
                    <a:pt x="113" y="144"/>
                    <a:pt x="113" y="144"/>
                  </a:cubicBezTo>
                  <a:cubicBezTo>
                    <a:pt x="114" y="145"/>
                    <a:pt x="113" y="146"/>
                    <a:pt x="113" y="146"/>
                  </a:cubicBezTo>
                  <a:cubicBezTo>
                    <a:pt x="110" y="147"/>
                    <a:pt x="114" y="148"/>
                    <a:pt x="113" y="149"/>
                  </a:cubicBezTo>
                  <a:cubicBezTo>
                    <a:pt x="113" y="150"/>
                    <a:pt x="111" y="149"/>
                    <a:pt x="111" y="151"/>
                  </a:cubicBezTo>
                  <a:cubicBezTo>
                    <a:pt x="111" y="152"/>
                    <a:pt x="113" y="152"/>
                    <a:pt x="113" y="152"/>
                  </a:cubicBezTo>
                  <a:cubicBezTo>
                    <a:pt x="112" y="153"/>
                    <a:pt x="110" y="151"/>
                    <a:pt x="110" y="152"/>
                  </a:cubicBezTo>
                  <a:cubicBezTo>
                    <a:pt x="109" y="153"/>
                    <a:pt x="109" y="154"/>
                    <a:pt x="109" y="155"/>
                  </a:cubicBezTo>
                  <a:cubicBezTo>
                    <a:pt x="109" y="155"/>
                    <a:pt x="111" y="155"/>
                    <a:pt x="111" y="155"/>
                  </a:cubicBezTo>
                  <a:cubicBezTo>
                    <a:pt x="111" y="156"/>
                    <a:pt x="109" y="157"/>
                    <a:pt x="108" y="157"/>
                  </a:cubicBezTo>
                  <a:cubicBezTo>
                    <a:pt x="107" y="157"/>
                    <a:pt x="106" y="157"/>
                    <a:pt x="105" y="157"/>
                  </a:cubicBezTo>
                  <a:cubicBezTo>
                    <a:pt x="104" y="156"/>
                    <a:pt x="103" y="156"/>
                    <a:pt x="102" y="157"/>
                  </a:cubicBezTo>
                  <a:cubicBezTo>
                    <a:pt x="101" y="158"/>
                    <a:pt x="101" y="157"/>
                    <a:pt x="100" y="158"/>
                  </a:cubicBezTo>
                  <a:cubicBezTo>
                    <a:pt x="100" y="158"/>
                    <a:pt x="103" y="161"/>
                    <a:pt x="104" y="161"/>
                  </a:cubicBezTo>
                  <a:cubicBezTo>
                    <a:pt x="104" y="160"/>
                    <a:pt x="104" y="160"/>
                    <a:pt x="103" y="160"/>
                  </a:cubicBezTo>
                  <a:cubicBezTo>
                    <a:pt x="103" y="160"/>
                    <a:pt x="106" y="160"/>
                    <a:pt x="106" y="160"/>
                  </a:cubicBezTo>
                  <a:cubicBezTo>
                    <a:pt x="106" y="160"/>
                    <a:pt x="111" y="158"/>
                    <a:pt x="111" y="159"/>
                  </a:cubicBezTo>
                  <a:cubicBezTo>
                    <a:pt x="110" y="159"/>
                    <a:pt x="109" y="159"/>
                    <a:pt x="108" y="160"/>
                  </a:cubicBezTo>
                  <a:cubicBezTo>
                    <a:pt x="109" y="159"/>
                    <a:pt x="111" y="161"/>
                    <a:pt x="110" y="161"/>
                  </a:cubicBezTo>
                  <a:cubicBezTo>
                    <a:pt x="111" y="161"/>
                    <a:pt x="114" y="162"/>
                    <a:pt x="115" y="162"/>
                  </a:cubicBezTo>
                  <a:cubicBezTo>
                    <a:pt x="114" y="162"/>
                    <a:pt x="112" y="162"/>
                    <a:pt x="112" y="162"/>
                  </a:cubicBezTo>
                  <a:cubicBezTo>
                    <a:pt x="112" y="162"/>
                    <a:pt x="116" y="165"/>
                    <a:pt x="116" y="165"/>
                  </a:cubicBezTo>
                  <a:cubicBezTo>
                    <a:pt x="113" y="165"/>
                    <a:pt x="111" y="161"/>
                    <a:pt x="108" y="161"/>
                  </a:cubicBezTo>
                  <a:cubicBezTo>
                    <a:pt x="106" y="161"/>
                    <a:pt x="101" y="160"/>
                    <a:pt x="100" y="162"/>
                  </a:cubicBezTo>
                  <a:cubicBezTo>
                    <a:pt x="100" y="163"/>
                    <a:pt x="99" y="163"/>
                    <a:pt x="98" y="164"/>
                  </a:cubicBezTo>
                  <a:cubicBezTo>
                    <a:pt x="97" y="164"/>
                    <a:pt x="97" y="166"/>
                    <a:pt x="98" y="165"/>
                  </a:cubicBezTo>
                  <a:cubicBezTo>
                    <a:pt x="100" y="165"/>
                    <a:pt x="102" y="164"/>
                    <a:pt x="103" y="162"/>
                  </a:cubicBezTo>
                  <a:cubicBezTo>
                    <a:pt x="103" y="163"/>
                    <a:pt x="105" y="163"/>
                    <a:pt x="105" y="163"/>
                  </a:cubicBezTo>
                  <a:cubicBezTo>
                    <a:pt x="106" y="163"/>
                    <a:pt x="108" y="166"/>
                    <a:pt x="108" y="163"/>
                  </a:cubicBezTo>
                  <a:cubicBezTo>
                    <a:pt x="108" y="162"/>
                    <a:pt x="110" y="164"/>
                    <a:pt x="110" y="164"/>
                  </a:cubicBezTo>
                  <a:cubicBezTo>
                    <a:pt x="110" y="164"/>
                    <a:pt x="114" y="164"/>
                    <a:pt x="113" y="165"/>
                  </a:cubicBezTo>
                  <a:cubicBezTo>
                    <a:pt x="113" y="165"/>
                    <a:pt x="112" y="165"/>
                    <a:pt x="112" y="165"/>
                  </a:cubicBezTo>
                  <a:cubicBezTo>
                    <a:pt x="112" y="165"/>
                    <a:pt x="114" y="166"/>
                    <a:pt x="114" y="166"/>
                  </a:cubicBezTo>
                  <a:cubicBezTo>
                    <a:pt x="113" y="166"/>
                    <a:pt x="111" y="166"/>
                    <a:pt x="110" y="165"/>
                  </a:cubicBezTo>
                  <a:cubicBezTo>
                    <a:pt x="109" y="164"/>
                    <a:pt x="109" y="165"/>
                    <a:pt x="109" y="166"/>
                  </a:cubicBezTo>
                  <a:cubicBezTo>
                    <a:pt x="109" y="165"/>
                    <a:pt x="103" y="164"/>
                    <a:pt x="102" y="164"/>
                  </a:cubicBezTo>
                  <a:cubicBezTo>
                    <a:pt x="101" y="164"/>
                    <a:pt x="95" y="166"/>
                    <a:pt x="96" y="168"/>
                  </a:cubicBezTo>
                  <a:cubicBezTo>
                    <a:pt x="97" y="169"/>
                    <a:pt x="103" y="167"/>
                    <a:pt x="104" y="167"/>
                  </a:cubicBezTo>
                  <a:cubicBezTo>
                    <a:pt x="105" y="167"/>
                    <a:pt x="107" y="167"/>
                    <a:pt x="108" y="168"/>
                  </a:cubicBezTo>
                  <a:cubicBezTo>
                    <a:pt x="108" y="168"/>
                    <a:pt x="112" y="169"/>
                    <a:pt x="112" y="169"/>
                  </a:cubicBezTo>
                  <a:cubicBezTo>
                    <a:pt x="112" y="170"/>
                    <a:pt x="107" y="168"/>
                    <a:pt x="107" y="168"/>
                  </a:cubicBezTo>
                  <a:cubicBezTo>
                    <a:pt x="105" y="167"/>
                    <a:pt x="102" y="168"/>
                    <a:pt x="100" y="168"/>
                  </a:cubicBezTo>
                  <a:cubicBezTo>
                    <a:pt x="93" y="170"/>
                    <a:pt x="101" y="172"/>
                    <a:pt x="103" y="171"/>
                  </a:cubicBezTo>
                  <a:cubicBezTo>
                    <a:pt x="102" y="172"/>
                    <a:pt x="101" y="173"/>
                    <a:pt x="99" y="173"/>
                  </a:cubicBezTo>
                  <a:cubicBezTo>
                    <a:pt x="96" y="174"/>
                    <a:pt x="101" y="175"/>
                    <a:pt x="101" y="175"/>
                  </a:cubicBezTo>
                  <a:cubicBezTo>
                    <a:pt x="101" y="175"/>
                    <a:pt x="97" y="174"/>
                    <a:pt x="97" y="176"/>
                  </a:cubicBezTo>
                  <a:cubicBezTo>
                    <a:pt x="97" y="179"/>
                    <a:pt x="99" y="177"/>
                    <a:pt x="101" y="176"/>
                  </a:cubicBezTo>
                  <a:cubicBezTo>
                    <a:pt x="103" y="175"/>
                    <a:pt x="105" y="173"/>
                    <a:pt x="107" y="172"/>
                  </a:cubicBezTo>
                  <a:cubicBezTo>
                    <a:pt x="108" y="172"/>
                    <a:pt x="114" y="169"/>
                    <a:pt x="114" y="171"/>
                  </a:cubicBezTo>
                  <a:cubicBezTo>
                    <a:pt x="114" y="171"/>
                    <a:pt x="111" y="171"/>
                    <a:pt x="111" y="171"/>
                  </a:cubicBezTo>
                  <a:cubicBezTo>
                    <a:pt x="111" y="171"/>
                    <a:pt x="113" y="171"/>
                    <a:pt x="114" y="172"/>
                  </a:cubicBezTo>
                  <a:cubicBezTo>
                    <a:pt x="111" y="170"/>
                    <a:pt x="98" y="178"/>
                    <a:pt x="99" y="179"/>
                  </a:cubicBezTo>
                  <a:cubicBezTo>
                    <a:pt x="99" y="180"/>
                    <a:pt x="105" y="178"/>
                    <a:pt x="106" y="178"/>
                  </a:cubicBezTo>
                  <a:cubicBezTo>
                    <a:pt x="106" y="178"/>
                    <a:pt x="102" y="179"/>
                    <a:pt x="101" y="180"/>
                  </a:cubicBezTo>
                  <a:cubicBezTo>
                    <a:pt x="101" y="180"/>
                    <a:pt x="103" y="184"/>
                    <a:pt x="104" y="183"/>
                  </a:cubicBezTo>
                  <a:cubicBezTo>
                    <a:pt x="105" y="182"/>
                    <a:pt x="106" y="180"/>
                    <a:pt x="107" y="180"/>
                  </a:cubicBezTo>
                  <a:cubicBezTo>
                    <a:pt x="108" y="180"/>
                    <a:pt x="112" y="181"/>
                    <a:pt x="112" y="181"/>
                  </a:cubicBezTo>
                  <a:cubicBezTo>
                    <a:pt x="112" y="181"/>
                    <a:pt x="108" y="181"/>
                    <a:pt x="108" y="181"/>
                  </a:cubicBezTo>
                  <a:cubicBezTo>
                    <a:pt x="106" y="181"/>
                    <a:pt x="105" y="182"/>
                    <a:pt x="104" y="183"/>
                  </a:cubicBezTo>
                  <a:cubicBezTo>
                    <a:pt x="104" y="184"/>
                    <a:pt x="104" y="185"/>
                    <a:pt x="104" y="186"/>
                  </a:cubicBezTo>
                  <a:cubicBezTo>
                    <a:pt x="105" y="189"/>
                    <a:pt x="105" y="188"/>
                    <a:pt x="107" y="187"/>
                  </a:cubicBezTo>
                  <a:cubicBezTo>
                    <a:pt x="106" y="188"/>
                    <a:pt x="105" y="192"/>
                    <a:pt x="106" y="193"/>
                  </a:cubicBezTo>
                  <a:cubicBezTo>
                    <a:pt x="106" y="193"/>
                    <a:pt x="109" y="189"/>
                    <a:pt x="110" y="189"/>
                  </a:cubicBezTo>
                  <a:cubicBezTo>
                    <a:pt x="110" y="190"/>
                    <a:pt x="109" y="191"/>
                    <a:pt x="110" y="192"/>
                  </a:cubicBezTo>
                  <a:cubicBezTo>
                    <a:pt x="110" y="193"/>
                    <a:pt x="111" y="191"/>
                    <a:pt x="112" y="191"/>
                  </a:cubicBezTo>
                  <a:cubicBezTo>
                    <a:pt x="114" y="189"/>
                    <a:pt x="110" y="187"/>
                    <a:pt x="110" y="186"/>
                  </a:cubicBezTo>
                  <a:cubicBezTo>
                    <a:pt x="110" y="186"/>
                    <a:pt x="112" y="189"/>
                    <a:pt x="113" y="189"/>
                  </a:cubicBezTo>
                  <a:cubicBezTo>
                    <a:pt x="114" y="190"/>
                    <a:pt x="114" y="189"/>
                    <a:pt x="115" y="188"/>
                  </a:cubicBezTo>
                  <a:cubicBezTo>
                    <a:pt x="114" y="188"/>
                    <a:pt x="117" y="191"/>
                    <a:pt x="116" y="192"/>
                  </a:cubicBezTo>
                  <a:cubicBezTo>
                    <a:pt x="117" y="191"/>
                    <a:pt x="114" y="189"/>
                    <a:pt x="114" y="191"/>
                  </a:cubicBezTo>
                  <a:cubicBezTo>
                    <a:pt x="114" y="193"/>
                    <a:pt x="116" y="195"/>
                    <a:pt x="114" y="196"/>
                  </a:cubicBezTo>
                  <a:cubicBezTo>
                    <a:pt x="114" y="196"/>
                    <a:pt x="114" y="193"/>
                    <a:pt x="114" y="193"/>
                  </a:cubicBezTo>
                  <a:cubicBezTo>
                    <a:pt x="114" y="192"/>
                    <a:pt x="112" y="194"/>
                    <a:pt x="111" y="194"/>
                  </a:cubicBezTo>
                  <a:cubicBezTo>
                    <a:pt x="110" y="194"/>
                    <a:pt x="109" y="196"/>
                    <a:pt x="109" y="197"/>
                  </a:cubicBezTo>
                  <a:cubicBezTo>
                    <a:pt x="108" y="199"/>
                    <a:pt x="111" y="197"/>
                    <a:pt x="111" y="198"/>
                  </a:cubicBezTo>
                  <a:cubicBezTo>
                    <a:pt x="112" y="199"/>
                    <a:pt x="110" y="200"/>
                    <a:pt x="110" y="200"/>
                  </a:cubicBezTo>
                  <a:cubicBezTo>
                    <a:pt x="110" y="200"/>
                    <a:pt x="112" y="199"/>
                    <a:pt x="113" y="201"/>
                  </a:cubicBezTo>
                  <a:cubicBezTo>
                    <a:pt x="113" y="203"/>
                    <a:pt x="115" y="204"/>
                    <a:pt x="115" y="205"/>
                  </a:cubicBezTo>
                  <a:cubicBezTo>
                    <a:pt x="114" y="207"/>
                    <a:pt x="115" y="207"/>
                    <a:pt x="117" y="209"/>
                  </a:cubicBezTo>
                  <a:cubicBezTo>
                    <a:pt x="118" y="210"/>
                    <a:pt x="119" y="212"/>
                    <a:pt x="120" y="210"/>
                  </a:cubicBezTo>
                  <a:cubicBezTo>
                    <a:pt x="120" y="210"/>
                    <a:pt x="121" y="215"/>
                    <a:pt x="122" y="215"/>
                  </a:cubicBezTo>
                  <a:cubicBezTo>
                    <a:pt x="123" y="216"/>
                    <a:pt x="122" y="215"/>
                    <a:pt x="123" y="215"/>
                  </a:cubicBezTo>
                  <a:cubicBezTo>
                    <a:pt x="124" y="216"/>
                    <a:pt x="125" y="217"/>
                    <a:pt x="126" y="218"/>
                  </a:cubicBezTo>
                  <a:cubicBezTo>
                    <a:pt x="128" y="219"/>
                    <a:pt x="130" y="220"/>
                    <a:pt x="132" y="219"/>
                  </a:cubicBezTo>
                  <a:cubicBezTo>
                    <a:pt x="133" y="219"/>
                    <a:pt x="136" y="219"/>
                    <a:pt x="136" y="218"/>
                  </a:cubicBezTo>
                  <a:cubicBezTo>
                    <a:pt x="136" y="218"/>
                    <a:pt x="136" y="221"/>
                    <a:pt x="136" y="221"/>
                  </a:cubicBezTo>
                  <a:cubicBezTo>
                    <a:pt x="136" y="221"/>
                    <a:pt x="138" y="217"/>
                    <a:pt x="138" y="218"/>
                  </a:cubicBezTo>
                  <a:cubicBezTo>
                    <a:pt x="139" y="218"/>
                    <a:pt x="138" y="219"/>
                    <a:pt x="138" y="219"/>
                  </a:cubicBezTo>
                  <a:cubicBezTo>
                    <a:pt x="138" y="220"/>
                    <a:pt x="139" y="220"/>
                    <a:pt x="139" y="220"/>
                  </a:cubicBezTo>
                  <a:cubicBezTo>
                    <a:pt x="139" y="220"/>
                    <a:pt x="136" y="221"/>
                    <a:pt x="137" y="222"/>
                  </a:cubicBezTo>
                  <a:cubicBezTo>
                    <a:pt x="138" y="222"/>
                    <a:pt x="138" y="222"/>
                    <a:pt x="139" y="221"/>
                  </a:cubicBezTo>
                  <a:cubicBezTo>
                    <a:pt x="140" y="222"/>
                    <a:pt x="139" y="223"/>
                    <a:pt x="139" y="223"/>
                  </a:cubicBezTo>
                  <a:cubicBezTo>
                    <a:pt x="139" y="224"/>
                    <a:pt x="142" y="221"/>
                    <a:pt x="142" y="222"/>
                  </a:cubicBezTo>
                  <a:cubicBezTo>
                    <a:pt x="142" y="223"/>
                    <a:pt x="140" y="224"/>
                    <a:pt x="140" y="225"/>
                  </a:cubicBezTo>
                  <a:cubicBezTo>
                    <a:pt x="140" y="224"/>
                    <a:pt x="143" y="223"/>
                    <a:pt x="142" y="225"/>
                  </a:cubicBezTo>
                  <a:cubicBezTo>
                    <a:pt x="142" y="225"/>
                    <a:pt x="142" y="225"/>
                    <a:pt x="142" y="224"/>
                  </a:cubicBezTo>
                  <a:cubicBezTo>
                    <a:pt x="142" y="226"/>
                    <a:pt x="145" y="223"/>
                    <a:pt x="145" y="223"/>
                  </a:cubicBezTo>
                  <a:cubicBezTo>
                    <a:pt x="146" y="224"/>
                    <a:pt x="145" y="226"/>
                    <a:pt x="145" y="227"/>
                  </a:cubicBezTo>
                  <a:cubicBezTo>
                    <a:pt x="144" y="225"/>
                    <a:pt x="153" y="225"/>
                    <a:pt x="147" y="222"/>
                  </a:cubicBezTo>
                  <a:cubicBezTo>
                    <a:pt x="148" y="222"/>
                    <a:pt x="153" y="222"/>
                    <a:pt x="150" y="221"/>
                  </a:cubicBezTo>
                  <a:cubicBezTo>
                    <a:pt x="147" y="219"/>
                    <a:pt x="151" y="220"/>
                    <a:pt x="152" y="218"/>
                  </a:cubicBezTo>
                  <a:cubicBezTo>
                    <a:pt x="152" y="218"/>
                    <a:pt x="149" y="218"/>
                    <a:pt x="149" y="218"/>
                  </a:cubicBezTo>
                  <a:cubicBezTo>
                    <a:pt x="150" y="217"/>
                    <a:pt x="151" y="216"/>
                    <a:pt x="152" y="216"/>
                  </a:cubicBezTo>
                  <a:cubicBezTo>
                    <a:pt x="154" y="214"/>
                    <a:pt x="151" y="215"/>
                    <a:pt x="151" y="214"/>
                  </a:cubicBezTo>
                  <a:cubicBezTo>
                    <a:pt x="151" y="214"/>
                    <a:pt x="154" y="213"/>
                    <a:pt x="154" y="212"/>
                  </a:cubicBezTo>
                  <a:cubicBezTo>
                    <a:pt x="154" y="211"/>
                    <a:pt x="154" y="209"/>
                    <a:pt x="153" y="208"/>
                  </a:cubicBezTo>
                  <a:cubicBezTo>
                    <a:pt x="152" y="208"/>
                    <a:pt x="154" y="207"/>
                    <a:pt x="153" y="206"/>
                  </a:cubicBezTo>
                  <a:cubicBezTo>
                    <a:pt x="153" y="206"/>
                    <a:pt x="151" y="205"/>
                    <a:pt x="151" y="205"/>
                  </a:cubicBezTo>
                  <a:cubicBezTo>
                    <a:pt x="151" y="205"/>
                    <a:pt x="155" y="204"/>
                    <a:pt x="156" y="204"/>
                  </a:cubicBezTo>
                  <a:cubicBezTo>
                    <a:pt x="159" y="204"/>
                    <a:pt x="156" y="203"/>
                    <a:pt x="155" y="202"/>
                  </a:cubicBezTo>
                  <a:cubicBezTo>
                    <a:pt x="155" y="202"/>
                    <a:pt x="160" y="202"/>
                    <a:pt x="160" y="202"/>
                  </a:cubicBezTo>
                  <a:cubicBezTo>
                    <a:pt x="159" y="201"/>
                    <a:pt x="157" y="201"/>
                    <a:pt x="156" y="200"/>
                  </a:cubicBezTo>
                  <a:cubicBezTo>
                    <a:pt x="156" y="200"/>
                    <a:pt x="160" y="201"/>
                    <a:pt x="160" y="200"/>
                  </a:cubicBezTo>
                  <a:cubicBezTo>
                    <a:pt x="161" y="200"/>
                    <a:pt x="160" y="200"/>
                    <a:pt x="160" y="199"/>
                  </a:cubicBezTo>
                  <a:cubicBezTo>
                    <a:pt x="161" y="199"/>
                    <a:pt x="161" y="199"/>
                    <a:pt x="161" y="199"/>
                  </a:cubicBezTo>
                  <a:cubicBezTo>
                    <a:pt x="162" y="198"/>
                    <a:pt x="158" y="197"/>
                    <a:pt x="158" y="197"/>
                  </a:cubicBezTo>
                  <a:cubicBezTo>
                    <a:pt x="158" y="197"/>
                    <a:pt x="163" y="197"/>
                    <a:pt x="162" y="196"/>
                  </a:cubicBezTo>
                  <a:cubicBezTo>
                    <a:pt x="162" y="195"/>
                    <a:pt x="163" y="195"/>
                    <a:pt x="161" y="194"/>
                  </a:cubicBezTo>
                  <a:cubicBezTo>
                    <a:pt x="161" y="194"/>
                    <a:pt x="158" y="194"/>
                    <a:pt x="158" y="193"/>
                  </a:cubicBezTo>
                  <a:cubicBezTo>
                    <a:pt x="158" y="193"/>
                    <a:pt x="163" y="192"/>
                    <a:pt x="163" y="192"/>
                  </a:cubicBezTo>
                  <a:cubicBezTo>
                    <a:pt x="165" y="192"/>
                    <a:pt x="164" y="189"/>
                    <a:pt x="162" y="189"/>
                  </a:cubicBezTo>
                  <a:cubicBezTo>
                    <a:pt x="161" y="188"/>
                    <a:pt x="158" y="187"/>
                    <a:pt x="161" y="186"/>
                  </a:cubicBezTo>
                  <a:cubicBezTo>
                    <a:pt x="163" y="186"/>
                    <a:pt x="166" y="187"/>
                    <a:pt x="167" y="185"/>
                  </a:cubicBezTo>
                  <a:cubicBezTo>
                    <a:pt x="167" y="185"/>
                    <a:pt x="165" y="183"/>
                    <a:pt x="165" y="183"/>
                  </a:cubicBezTo>
                  <a:cubicBezTo>
                    <a:pt x="165" y="182"/>
                    <a:pt x="167" y="182"/>
                    <a:pt x="167" y="182"/>
                  </a:cubicBezTo>
                  <a:cubicBezTo>
                    <a:pt x="168" y="181"/>
                    <a:pt x="170" y="181"/>
                    <a:pt x="172" y="182"/>
                  </a:cubicBezTo>
                  <a:cubicBezTo>
                    <a:pt x="172" y="182"/>
                    <a:pt x="174" y="182"/>
                    <a:pt x="174" y="182"/>
                  </a:cubicBezTo>
                  <a:cubicBezTo>
                    <a:pt x="175" y="181"/>
                    <a:pt x="173" y="180"/>
                    <a:pt x="173" y="179"/>
                  </a:cubicBezTo>
                  <a:cubicBezTo>
                    <a:pt x="174" y="178"/>
                    <a:pt x="177" y="174"/>
                    <a:pt x="179" y="176"/>
                  </a:cubicBezTo>
                  <a:cubicBezTo>
                    <a:pt x="178" y="175"/>
                    <a:pt x="175" y="181"/>
                    <a:pt x="176" y="181"/>
                  </a:cubicBezTo>
                  <a:cubicBezTo>
                    <a:pt x="177" y="182"/>
                    <a:pt x="179" y="179"/>
                    <a:pt x="181" y="179"/>
                  </a:cubicBezTo>
                  <a:cubicBezTo>
                    <a:pt x="181" y="179"/>
                    <a:pt x="183" y="180"/>
                    <a:pt x="183" y="180"/>
                  </a:cubicBezTo>
                  <a:cubicBezTo>
                    <a:pt x="183" y="180"/>
                    <a:pt x="183" y="178"/>
                    <a:pt x="183" y="178"/>
                  </a:cubicBezTo>
                  <a:cubicBezTo>
                    <a:pt x="186" y="179"/>
                    <a:pt x="186" y="178"/>
                    <a:pt x="187" y="177"/>
                  </a:cubicBezTo>
                  <a:cubicBezTo>
                    <a:pt x="188" y="176"/>
                    <a:pt x="189" y="176"/>
                    <a:pt x="190" y="176"/>
                  </a:cubicBezTo>
                  <a:cubicBezTo>
                    <a:pt x="192" y="175"/>
                    <a:pt x="192" y="174"/>
                    <a:pt x="193" y="173"/>
                  </a:cubicBezTo>
                  <a:cubicBezTo>
                    <a:pt x="194" y="172"/>
                    <a:pt x="196" y="170"/>
                    <a:pt x="197" y="168"/>
                  </a:cubicBezTo>
                  <a:cubicBezTo>
                    <a:pt x="199" y="166"/>
                    <a:pt x="199" y="165"/>
                    <a:pt x="201" y="165"/>
                  </a:cubicBezTo>
                  <a:cubicBezTo>
                    <a:pt x="202" y="164"/>
                    <a:pt x="205" y="164"/>
                    <a:pt x="205" y="162"/>
                  </a:cubicBezTo>
                  <a:cubicBezTo>
                    <a:pt x="204" y="162"/>
                    <a:pt x="203" y="157"/>
                    <a:pt x="203" y="157"/>
                  </a:cubicBezTo>
                  <a:cubicBezTo>
                    <a:pt x="204" y="157"/>
                    <a:pt x="207" y="160"/>
                    <a:pt x="208" y="160"/>
                  </a:cubicBezTo>
                  <a:cubicBezTo>
                    <a:pt x="209" y="161"/>
                    <a:pt x="210" y="161"/>
                    <a:pt x="211" y="161"/>
                  </a:cubicBezTo>
                  <a:cubicBezTo>
                    <a:pt x="211" y="161"/>
                    <a:pt x="213" y="160"/>
                    <a:pt x="213" y="160"/>
                  </a:cubicBezTo>
                  <a:cubicBezTo>
                    <a:pt x="214" y="160"/>
                    <a:pt x="215" y="161"/>
                    <a:pt x="216" y="160"/>
                  </a:cubicBezTo>
                  <a:cubicBezTo>
                    <a:pt x="216" y="160"/>
                    <a:pt x="214" y="158"/>
                    <a:pt x="217" y="159"/>
                  </a:cubicBezTo>
                  <a:cubicBezTo>
                    <a:pt x="219" y="159"/>
                    <a:pt x="221" y="159"/>
                    <a:pt x="223" y="158"/>
                  </a:cubicBezTo>
                  <a:cubicBezTo>
                    <a:pt x="228" y="157"/>
                    <a:pt x="232" y="156"/>
                    <a:pt x="237" y="154"/>
                  </a:cubicBezTo>
                  <a:cubicBezTo>
                    <a:pt x="238" y="153"/>
                    <a:pt x="254" y="143"/>
                    <a:pt x="255" y="143"/>
                  </a:cubicBezTo>
                  <a:cubicBezTo>
                    <a:pt x="254" y="143"/>
                    <a:pt x="247" y="143"/>
                    <a:pt x="246" y="143"/>
                  </a:cubicBezTo>
                  <a:cubicBezTo>
                    <a:pt x="244" y="142"/>
                    <a:pt x="242" y="141"/>
                    <a:pt x="240" y="141"/>
                  </a:cubicBezTo>
                  <a:cubicBezTo>
                    <a:pt x="238" y="141"/>
                    <a:pt x="236" y="142"/>
                    <a:pt x="235" y="142"/>
                  </a:cubicBezTo>
                  <a:cubicBezTo>
                    <a:pt x="233" y="143"/>
                    <a:pt x="233" y="141"/>
                    <a:pt x="232" y="142"/>
                  </a:cubicBezTo>
                  <a:cubicBezTo>
                    <a:pt x="231" y="142"/>
                    <a:pt x="230" y="144"/>
                    <a:pt x="229" y="144"/>
                  </a:cubicBezTo>
                  <a:cubicBezTo>
                    <a:pt x="225" y="144"/>
                    <a:pt x="232" y="140"/>
                    <a:pt x="233" y="141"/>
                  </a:cubicBezTo>
                  <a:cubicBezTo>
                    <a:pt x="232" y="140"/>
                    <a:pt x="229" y="141"/>
                    <a:pt x="228" y="141"/>
                  </a:cubicBezTo>
                  <a:cubicBezTo>
                    <a:pt x="225" y="141"/>
                    <a:pt x="223" y="140"/>
                    <a:pt x="221" y="140"/>
                  </a:cubicBezTo>
                  <a:cubicBezTo>
                    <a:pt x="222" y="140"/>
                    <a:pt x="225" y="138"/>
                    <a:pt x="226" y="137"/>
                  </a:cubicBezTo>
                  <a:cubicBezTo>
                    <a:pt x="226" y="134"/>
                    <a:pt x="228" y="135"/>
                    <a:pt x="229" y="136"/>
                  </a:cubicBezTo>
                  <a:cubicBezTo>
                    <a:pt x="231" y="136"/>
                    <a:pt x="239" y="134"/>
                    <a:pt x="240" y="133"/>
                  </a:cubicBezTo>
                  <a:cubicBezTo>
                    <a:pt x="240" y="132"/>
                    <a:pt x="235" y="131"/>
                    <a:pt x="234" y="130"/>
                  </a:cubicBezTo>
                  <a:cubicBezTo>
                    <a:pt x="235" y="131"/>
                    <a:pt x="239" y="132"/>
                    <a:pt x="240" y="132"/>
                  </a:cubicBezTo>
                  <a:cubicBezTo>
                    <a:pt x="241" y="133"/>
                    <a:pt x="245" y="133"/>
                    <a:pt x="245" y="135"/>
                  </a:cubicBezTo>
                  <a:cubicBezTo>
                    <a:pt x="244" y="138"/>
                    <a:pt x="246" y="139"/>
                    <a:pt x="248" y="139"/>
                  </a:cubicBezTo>
                  <a:cubicBezTo>
                    <a:pt x="248" y="139"/>
                    <a:pt x="254" y="139"/>
                    <a:pt x="253" y="138"/>
                  </a:cubicBezTo>
                  <a:cubicBezTo>
                    <a:pt x="253" y="138"/>
                    <a:pt x="253" y="140"/>
                    <a:pt x="254" y="140"/>
                  </a:cubicBezTo>
                  <a:cubicBezTo>
                    <a:pt x="256" y="139"/>
                    <a:pt x="257" y="136"/>
                    <a:pt x="257" y="134"/>
                  </a:cubicBezTo>
                  <a:cubicBezTo>
                    <a:pt x="257" y="133"/>
                    <a:pt x="257" y="129"/>
                    <a:pt x="255" y="130"/>
                  </a:cubicBezTo>
                  <a:cubicBezTo>
                    <a:pt x="253" y="132"/>
                    <a:pt x="254" y="130"/>
                    <a:pt x="253" y="129"/>
                  </a:cubicBezTo>
                  <a:cubicBezTo>
                    <a:pt x="251" y="127"/>
                    <a:pt x="248" y="126"/>
                    <a:pt x="245" y="124"/>
                  </a:cubicBezTo>
                  <a:cubicBezTo>
                    <a:pt x="244" y="123"/>
                    <a:pt x="243" y="123"/>
                    <a:pt x="242" y="122"/>
                  </a:cubicBezTo>
                  <a:cubicBezTo>
                    <a:pt x="242" y="122"/>
                    <a:pt x="238" y="123"/>
                    <a:pt x="238" y="124"/>
                  </a:cubicBezTo>
                  <a:cubicBezTo>
                    <a:pt x="238" y="124"/>
                    <a:pt x="239" y="123"/>
                    <a:pt x="238" y="123"/>
                  </a:cubicBezTo>
                  <a:cubicBezTo>
                    <a:pt x="238" y="123"/>
                    <a:pt x="237" y="122"/>
                    <a:pt x="237" y="122"/>
                  </a:cubicBezTo>
                  <a:cubicBezTo>
                    <a:pt x="237" y="121"/>
                    <a:pt x="241" y="122"/>
                    <a:pt x="241" y="121"/>
                  </a:cubicBezTo>
                  <a:cubicBezTo>
                    <a:pt x="241" y="119"/>
                    <a:pt x="241" y="118"/>
                    <a:pt x="238" y="118"/>
                  </a:cubicBezTo>
                  <a:cubicBezTo>
                    <a:pt x="236" y="119"/>
                    <a:pt x="235" y="121"/>
                    <a:pt x="233" y="119"/>
                  </a:cubicBezTo>
                  <a:cubicBezTo>
                    <a:pt x="233" y="119"/>
                    <a:pt x="229" y="119"/>
                    <a:pt x="229" y="118"/>
                  </a:cubicBezTo>
                  <a:cubicBezTo>
                    <a:pt x="229" y="116"/>
                    <a:pt x="234" y="119"/>
                    <a:pt x="234" y="119"/>
                  </a:cubicBezTo>
                  <a:cubicBezTo>
                    <a:pt x="235" y="119"/>
                    <a:pt x="240" y="118"/>
                    <a:pt x="240" y="117"/>
                  </a:cubicBezTo>
                  <a:cubicBezTo>
                    <a:pt x="241" y="117"/>
                    <a:pt x="236" y="115"/>
                    <a:pt x="235" y="115"/>
                  </a:cubicBezTo>
                  <a:cubicBezTo>
                    <a:pt x="233" y="115"/>
                    <a:pt x="230" y="115"/>
                    <a:pt x="228" y="116"/>
                  </a:cubicBezTo>
                  <a:cubicBezTo>
                    <a:pt x="229" y="116"/>
                    <a:pt x="233" y="113"/>
                    <a:pt x="233" y="114"/>
                  </a:cubicBezTo>
                  <a:cubicBezTo>
                    <a:pt x="233" y="113"/>
                    <a:pt x="229" y="113"/>
                    <a:pt x="229" y="112"/>
                  </a:cubicBezTo>
                  <a:cubicBezTo>
                    <a:pt x="232" y="113"/>
                    <a:pt x="235" y="115"/>
                    <a:pt x="238" y="113"/>
                  </a:cubicBezTo>
                  <a:cubicBezTo>
                    <a:pt x="238" y="113"/>
                    <a:pt x="241" y="112"/>
                    <a:pt x="241" y="111"/>
                  </a:cubicBezTo>
                  <a:cubicBezTo>
                    <a:pt x="240" y="110"/>
                    <a:pt x="238" y="109"/>
                    <a:pt x="238" y="108"/>
                  </a:cubicBezTo>
                  <a:cubicBezTo>
                    <a:pt x="238" y="109"/>
                    <a:pt x="241" y="110"/>
                    <a:pt x="242" y="110"/>
                  </a:cubicBezTo>
                  <a:cubicBezTo>
                    <a:pt x="244" y="111"/>
                    <a:pt x="243" y="109"/>
                    <a:pt x="245" y="109"/>
                  </a:cubicBezTo>
                  <a:cubicBezTo>
                    <a:pt x="246" y="109"/>
                    <a:pt x="254" y="111"/>
                    <a:pt x="254" y="111"/>
                  </a:cubicBezTo>
                  <a:cubicBezTo>
                    <a:pt x="253" y="111"/>
                    <a:pt x="246" y="110"/>
                    <a:pt x="246" y="110"/>
                  </a:cubicBezTo>
                  <a:cubicBezTo>
                    <a:pt x="248" y="114"/>
                    <a:pt x="254" y="113"/>
                    <a:pt x="257" y="113"/>
                  </a:cubicBezTo>
                  <a:cubicBezTo>
                    <a:pt x="258" y="112"/>
                    <a:pt x="261" y="113"/>
                    <a:pt x="262" y="112"/>
                  </a:cubicBezTo>
                  <a:cubicBezTo>
                    <a:pt x="265" y="111"/>
                    <a:pt x="264" y="109"/>
                    <a:pt x="262" y="108"/>
                  </a:cubicBezTo>
                  <a:cubicBezTo>
                    <a:pt x="261" y="107"/>
                    <a:pt x="258" y="106"/>
                    <a:pt x="257" y="106"/>
                  </a:cubicBezTo>
                  <a:cubicBezTo>
                    <a:pt x="256" y="106"/>
                    <a:pt x="257" y="109"/>
                    <a:pt x="257" y="110"/>
                  </a:cubicBezTo>
                  <a:cubicBezTo>
                    <a:pt x="256" y="109"/>
                    <a:pt x="256" y="108"/>
                    <a:pt x="255" y="107"/>
                  </a:cubicBezTo>
                  <a:cubicBezTo>
                    <a:pt x="255" y="106"/>
                    <a:pt x="254" y="107"/>
                    <a:pt x="253" y="106"/>
                  </a:cubicBezTo>
                  <a:cubicBezTo>
                    <a:pt x="254" y="107"/>
                    <a:pt x="256" y="101"/>
                    <a:pt x="256" y="100"/>
                  </a:cubicBezTo>
                  <a:cubicBezTo>
                    <a:pt x="256" y="100"/>
                    <a:pt x="257" y="103"/>
                    <a:pt x="257" y="103"/>
                  </a:cubicBezTo>
                  <a:cubicBezTo>
                    <a:pt x="257" y="105"/>
                    <a:pt x="257" y="106"/>
                    <a:pt x="258" y="106"/>
                  </a:cubicBezTo>
                  <a:cubicBezTo>
                    <a:pt x="261" y="106"/>
                    <a:pt x="263" y="105"/>
                    <a:pt x="265" y="105"/>
                  </a:cubicBezTo>
                  <a:cubicBezTo>
                    <a:pt x="266" y="105"/>
                    <a:pt x="272" y="103"/>
                    <a:pt x="270" y="101"/>
                  </a:cubicBezTo>
                  <a:cubicBezTo>
                    <a:pt x="268" y="100"/>
                    <a:pt x="267" y="102"/>
                    <a:pt x="266" y="101"/>
                  </a:cubicBezTo>
                  <a:cubicBezTo>
                    <a:pt x="266" y="100"/>
                    <a:pt x="266" y="100"/>
                    <a:pt x="266" y="99"/>
                  </a:cubicBezTo>
                  <a:cubicBezTo>
                    <a:pt x="267" y="98"/>
                    <a:pt x="266" y="97"/>
                    <a:pt x="265" y="97"/>
                  </a:cubicBezTo>
                  <a:cubicBezTo>
                    <a:pt x="265" y="96"/>
                    <a:pt x="262" y="96"/>
                    <a:pt x="261" y="96"/>
                  </a:cubicBezTo>
                  <a:cubicBezTo>
                    <a:pt x="259" y="96"/>
                    <a:pt x="258" y="98"/>
                    <a:pt x="256" y="96"/>
                  </a:cubicBezTo>
                  <a:cubicBezTo>
                    <a:pt x="260" y="99"/>
                    <a:pt x="262" y="91"/>
                    <a:pt x="266" y="95"/>
                  </a:cubicBezTo>
                  <a:cubicBezTo>
                    <a:pt x="267" y="97"/>
                    <a:pt x="269" y="94"/>
                    <a:pt x="269" y="92"/>
                  </a:cubicBezTo>
                  <a:cubicBezTo>
                    <a:pt x="269" y="91"/>
                    <a:pt x="266" y="88"/>
                    <a:pt x="266" y="88"/>
                  </a:cubicBezTo>
                  <a:cubicBezTo>
                    <a:pt x="266" y="87"/>
                    <a:pt x="269" y="90"/>
                    <a:pt x="269" y="91"/>
                  </a:cubicBezTo>
                  <a:cubicBezTo>
                    <a:pt x="269" y="92"/>
                    <a:pt x="271" y="90"/>
                    <a:pt x="270" y="88"/>
                  </a:cubicBezTo>
                  <a:cubicBezTo>
                    <a:pt x="269" y="87"/>
                    <a:pt x="267" y="85"/>
                    <a:pt x="266" y="84"/>
                  </a:cubicBezTo>
                  <a:cubicBezTo>
                    <a:pt x="264" y="84"/>
                    <a:pt x="261" y="85"/>
                    <a:pt x="259" y="84"/>
                  </a:cubicBezTo>
                  <a:cubicBezTo>
                    <a:pt x="258" y="83"/>
                    <a:pt x="258" y="81"/>
                    <a:pt x="256" y="81"/>
                  </a:cubicBezTo>
                  <a:cubicBezTo>
                    <a:pt x="256" y="80"/>
                    <a:pt x="252" y="81"/>
                    <a:pt x="253" y="80"/>
                  </a:cubicBezTo>
                  <a:cubicBezTo>
                    <a:pt x="254" y="78"/>
                    <a:pt x="254" y="77"/>
                    <a:pt x="256" y="79"/>
                  </a:cubicBezTo>
                  <a:cubicBezTo>
                    <a:pt x="258" y="81"/>
                    <a:pt x="260" y="78"/>
                    <a:pt x="262" y="77"/>
                  </a:cubicBezTo>
                  <a:cubicBezTo>
                    <a:pt x="265" y="75"/>
                    <a:pt x="271" y="81"/>
                    <a:pt x="274" y="78"/>
                  </a:cubicBezTo>
                  <a:cubicBezTo>
                    <a:pt x="275" y="77"/>
                    <a:pt x="275" y="72"/>
                    <a:pt x="272" y="73"/>
                  </a:cubicBezTo>
                  <a:cubicBezTo>
                    <a:pt x="271" y="73"/>
                    <a:pt x="270" y="74"/>
                    <a:pt x="269" y="73"/>
                  </a:cubicBezTo>
                  <a:cubicBezTo>
                    <a:pt x="267" y="73"/>
                    <a:pt x="265" y="72"/>
                    <a:pt x="263" y="70"/>
                  </a:cubicBezTo>
                  <a:cubicBezTo>
                    <a:pt x="260" y="68"/>
                    <a:pt x="271" y="71"/>
                    <a:pt x="271" y="70"/>
                  </a:cubicBezTo>
                  <a:cubicBezTo>
                    <a:pt x="270" y="68"/>
                    <a:pt x="265" y="67"/>
                    <a:pt x="263" y="66"/>
                  </a:cubicBezTo>
                  <a:cubicBezTo>
                    <a:pt x="260" y="65"/>
                    <a:pt x="260" y="66"/>
                    <a:pt x="259" y="68"/>
                  </a:cubicBezTo>
                  <a:cubicBezTo>
                    <a:pt x="259" y="69"/>
                    <a:pt x="257" y="70"/>
                    <a:pt x="256" y="69"/>
                  </a:cubicBezTo>
                  <a:cubicBezTo>
                    <a:pt x="255" y="69"/>
                    <a:pt x="258" y="65"/>
                    <a:pt x="258" y="64"/>
                  </a:cubicBezTo>
                  <a:cubicBezTo>
                    <a:pt x="258" y="63"/>
                    <a:pt x="259" y="61"/>
                    <a:pt x="260" y="60"/>
                  </a:cubicBezTo>
                  <a:cubicBezTo>
                    <a:pt x="260" y="59"/>
                    <a:pt x="260" y="57"/>
                    <a:pt x="261" y="57"/>
                  </a:cubicBezTo>
                  <a:cubicBezTo>
                    <a:pt x="262" y="57"/>
                    <a:pt x="264" y="57"/>
                    <a:pt x="265" y="56"/>
                  </a:cubicBezTo>
                  <a:cubicBezTo>
                    <a:pt x="265" y="56"/>
                    <a:pt x="270" y="51"/>
                    <a:pt x="270" y="52"/>
                  </a:cubicBezTo>
                  <a:cubicBezTo>
                    <a:pt x="270" y="52"/>
                    <a:pt x="268" y="51"/>
                    <a:pt x="268" y="51"/>
                  </a:cubicBezTo>
                  <a:cubicBezTo>
                    <a:pt x="268" y="50"/>
                    <a:pt x="268" y="49"/>
                    <a:pt x="268" y="48"/>
                  </a:cubicBezTo>
                  <a:cubicBezTo>
                    <a:pt x="268" y="46"/>
                    <a:pt x="269" y="46"/>
                    <a:pt x="271" y="46"/>
                  </a:cubicBezTo>
                  <a:cubicBezTo>
                    <a:pt x="273" y="46"/>
                    <a:pt x="281" y="43"/>
                    <a:pt x="276" y="43"/>
                  </a:cubicBezTo>
                  <a:cubicBezTo>
                    <a:pt x="273" y="43"/>
                    <a:pt x="268" y="42"/>
                    <a:pt x="266" y="44"/>
                  </a:cubicBezTo>
                  <a:cubicBezTo>
                    <a:pt x="265" y="45"/>
                    <a:pt x="265" y="47"/>
                    <a:pt x="263" y="46"/>
                  </a:cubicBezTo>
                  <a:cubicBezTo>
                    <a:pt x="261" y="45"/>
                    <a:pt x="263" y="43"/>
                    <a:pt x="264" y="42"/>
                  </a:cubicBezTo>
                  <a:cubicBezTo>
                    <a:pt x="266" y="39"/>
                    <a:pt x="270" y="41"/>
                    <a:pt x="273" y="41"/>
                  </a:cubicBezTo>
                  <a:cubicBezTo>
                    <a:pt x="277" y="41"/>
                    <a:pt x="281" y="42"/>
                    <a:pt x="283" y="38"/>
                  </a:cubicBezTo>
                  <a:cubicBezTo>
                    <a:pt x="284" y="38"/>
                    <a:pt x="280" y="37"/>
                    <a:pt x="280" y="37"/>
                  </a:cubicBezTo>
                  <a:cubicBezTo>
                    <a:pt x="278" y="36"/>
                    <a:pt x="276" y="37"/>
                    <a:pt x="274" y="37"/>
                  </a:cubicBezTo>
                  <a:cubicBezTo>
                    <a:pt x="272" y="37"/>
                    <a:pt x="271" y="36"/>
                    <a:pt x="269" y="36"/>
                  </a:cubicBezTo>
                  <a:cubicBezTo>
                    <a:pt x="268" y="36"/>
                    <a:pt x="266" y="36"/>
                    <a:pt x="265" y="36"/>
                  </a:cubicBezTo>
                  <a:cubicBezTo>
                    <a:pt x="266" y="37"/>
                    <a:pt x="269" y="36"/>
                    <a:pt x="271" y="36"/>
                  </a:cubicBezTo>
                  <a:cubicBezTo>
                    <a:pt x="274" y="36"/>
                    <a:pt x="276" y="35"/>
                    <a:pt x="279" y="35"/>
                  </a:cubicBezTo>
                  <a:cubicBezTo>
                    <a:pt x="283" y="36"/>
                    <a:pt x="285" y="34"/>
                    <a:pt x="288" y="34"/>
                  </a:cubicBezTo>
                  <a:cubicBezTo>
                    <a:pt x="289" y="34"/>
                    <a:pt x="291" y="34"/>
                    <a:pt x="291" y="33"/>
                  </a:cubicBezTo>
                  <a:cubicBezTo>
                    <a:pt x="291" y="33"/>
                    <a:pt x="289" y="31"/>
                    <a:pt x="290" y="31"/>
                  </a:cubicBezTo>
                  <a:cubicBezTo>
                    <a:pt x="295" y="30"/>
                    <a:pt x="300" y="29"/>
                    <a:pt x="304" y="26"/>
                  </a:cubicBezTo>
                  <a:cubicBezTo>
                    <a:pt x="305" y="25"/>
                    <a:pt x="301" y="24"/>
                    <a:pt x="301" y="24"/>
                  </a:cubicBezTo>
                  <a:cubicBezTo>
                    <a:pt x="298" y="23"/>
                    <a:pt x="295" y="22"/>
                    <a:pt x="293" y="22"/>
                  </a:cubicBezTo>
                  <a:cubicBezTo>
                    <a:pt x="287" y="21"/>
                    <a:pt x="282" y="20"/>
                    <a:pt x="277" y="25"/>
                  </a:cubicBezTo>
                  <a:cubicBezTo>
                    <a:pt x="275" y="28"/>
                    <a:pt x="273" y="26"/>
                    <a:pt x="269" y="26"/>
                  </a:cubicBezTo>
                  <a:cubicBezTo>
                    <a:pt x="268" y="26"/>
                    <a:pt x="264" y="29"/>
                    <a:pt x="265" y="26"/>
                  </a:cubicBezTo>
                  <a:cubicBezTo>
                    <a:pt x="265" y="24"/>
                    <a:pt x="260" y="27"/>
                    <a:pt x="259" y="28"/>
                  </a:cubicBezTo>
                  <a:cubicBezTo>
                    <a:pt x="257" y="29"/>
                    <a:pt x="255" y="30"/>
                    <a:pt x="253" y="31"/>
                  </a:cubicBezTo>
                  <a:cubicBezTo>
                    <a:pt x="252" y="31"/>
                    <a:pt x="244" y="37"/>
                    <a:pt x="244" y="37"/>
                  </a:cubicBezTo>
                  <a:cubicBezTo>
                    <a:pt x="242" y="35"/>
                    <a:pt x="264" y="22"/>
                    <a:pt x="251" y="19"/>
                  </a:cubicBezTo>
                  <a:cubicBezTo>
                    <a:pt x="246" y="19"/>
                    <a:pt x="247" y="22"/>
                    <a:pt x="243" y="24"/>
                  </a:cubicBezTo>
                  <a:cubicBezTo>
                    <a:pt x="240" y="25"/>
                    <a:pt x="238" y="25"/>
                    <a:pt x="235" y="26"/>
                  </a:cubicBezTo>
                  <a:cubicBezTo>
                    <a:pt x="234" y="26"/>
                    <a:pt x="229" y="28"/>
                    <a:pt x="228" y="28"/>
                  </a:cubicBezTo>
                  <a:cubicBezTo>
                    <a:pt x="226" y="25"/>
                    <a:pt x="233" y="24"/>
                    <a:pt x="235" y="24"/>
                  </a:cubicBezTo>
                  <a:cubicBezTo>
                    <a:pt x="235" y="23"/>
                    <a:pt x="241" y="22"/>
                    <a:pt x="238" y="21"/>
                  </a:cubicBezTo>
                  <a:cubicBezTo>
                    <a:pt x="235" y="20"/>
                    <a:pt x="232" y="20"/>
                    <a:pt x="229" y="20"/>
                  </a:cubicBezTo>
                  <a:cubicBezTo>
                    <a:pt x="221" y="20"/>
                    <a:pt x="213" y="21"/>
                    <a:pt x="205" y="23"/>
                  </a:cubicBezTo>
                  <a:cubicBezTo>
                    <a:pt x="205" y="23"/>
                    <a:pt x="202" y="25"/>
                    <a:pt x="201" y="24"/>
                  </a:cubicBezTo>
                  <a:cubicBezTo>
                    <a:pt x="201" y="22"/>
                    <a:pt x="200" y="22"/>
                    <a:pt x="202" y="22"/>
                  </a:cubicBezTo>
                  <a:cubicBezTo>
                    <a:pt x="206" y="20"/>
                    <a:pt x="210" y="19"/>
                    <a:pt x="214" y="18"/>
                  </a:cubicBezTo>
                  <a:cubicBezTo>
                    <a:pt x="221" y="17"/>
                    <a:pt x="229" y="18"/>
                    <a:pt x="237" y="18"/>
                  </a:cubicBezTo>
                  <a:cubicBezTo>
                    <a:pt x="239" y="18"/>
                    <a:pt x="241" y="18"/>
                    <a:pt x="243" y="18"/>
                  </a:cubicBezTo>
                  <a:cubicBezTo>
                    <a:pt x="247" y="16"/>
                    <a:pt x="252" y="16"/>
                    <a:pt x="256" y="14"/>
                  </a:cubicBezTo>
                  <a:cubicBezTo>
                    <a:pt x="258" y="14"/>
                    <a:pt x="259" y="13"/>
                    <a:pt x="256" y="12"/>
                  </a:cubicBezTo>
                  <a:cubicBezTo>
                    <a:pt x="254" y="11"/>
                    <a:pt x="250" y="10"/>
                    <a:pt x="248" y="11"/>
                  </a:cubicBezTo>
                  <a:cubicBezTo>
                    <a:pt x="246" y="11"/>
                    <a:pt x="246" y="10"/>
                    <a:pt x="244" y="9"/>
                  </a:cubicBezTo>
                  <a:cubicBezTo>
                    <a:pt x="242" y="9"/>
                    <a:pt x="240" y="11"/>
                    <a:pt x="238" y="11"/>
                  </a:cubicBezTo>
                  <a:cubicBezTo>
                    <a:pt x="238" y="11"/>
                    <a:pt x="240" y="8"/>
                    <a:pt x="241" y="8"/>
                  </a:cubicBezTo>
                  <a:cubicBezTo>
                    <a:pt x="242" y="6"/>
                    <a:pt x="238" y="6"/>
                    <a:pt x="237" y="6"/>
                  </a:cubicBezTo>
                  <a:cubicBezTo>
                    <a:pt x="231" y="7"/>
                    <a:pt x="226" y="7"/>
                    <a:pt x="220" y="6"/>
                  </a:cubicBezTo>
                  <a:cubicBezTo>
                    <a:pt x="215" y="6"/>
                    <a:pt x="211" y="8"/>
                    <a:pt x="206" y="8"/>
                  </a:cubicBezTo>
                  <a:cubicBezTo>
                    <a:pt x="204" y="8"/>
                    <a:pt x="201" y="8"/>
                    <a:pt x="199" y="8"/>
                  </a:cubicBezTo>
                  <a:cubicBezTo>
                    <a:pt x="197" y="9"/>
                    <a:pt x="194" y="8"/>
                    <a:pt x="193" y="9"/>
                  </a:cubicBezTo>
                  <a:cubicBezTo>
                    <a:pt x="196" y="8"/>
                    <a:pt x="199" y="8"/>
                    <a:pt x="202" y="7"/>
                  </a:cubicBezTo>
                  <a:cubicBezTo>
                    <a:pt x="207" y="7"/>
                    <a:pt x="211" y="6"/>
                    <a:pt x="215" y="6"/>
                  </a:cubicBezTo>
                  <a:cubicBezTo>
                    <a:pt x="217" y="6"/>
                    <a:pt x="237" y="6"/>
                    <a:pt x="237" y="4"/>
                  </a:cubicBezTo>
                  <a:cubicBezTo>
                    <a:pt x="236" y="4"/>
                    <a:pt x="233" y="3"/>
                    <a:pt x="232" y="2"/>
                  </a:cubicBezTo>
                  <a:cubicBezTo>
                    <a:pt x="229" y="2"/>
                    <a:pt x="227" y="2"/>
                    <a:pt x="224" y="2"/>
                  </a:cubicBezTo>
                  <a:cubicBezTo>
                    <a:pt x="220" y="2"/>
                    <a:pt x="216" y="1"/>
                    <a:pt x="213" y="0"/>
                  </a:cubicBezTo>
                  <a:cubicBezTo>
                    <a:pt x="206" y="0"/>
                    <a:pt x="200" y="0"/>
                    <a:pt x="194" y="0"/>
                  </a:cubicBezTo>
                  <a:cubicBezTo>
                    <a:pt x="191" y="1"/>
                    <a:pt x="188" y="1"/>
                    <a:pt x="185" y="1"/>
                  </a:cubicBezTo>
                  <a:cubicBezTo>
                    <a:pt x="184" y="1"/>
                    <a:pt x="183" y="3"/>
                    <a:pt x="183" y="3"/>
                  </a:cubicBezTo>
                  <a:cubicBezTo>
                    <a:pt x="181" y="3"/>
                    <a:pt x="179" y="2"/>
                    <a:pt x="177" y="2"/>
                  </a:cubicBezTo>
                  <a:cubicBezTo>
                    <a:pt x="176" y="2"/>
                    <a:pt x="175" y="3"/>
                    <a:pt x="173" y="3"/>
                  </a:cubicBezTo>
                  <a:cubicBezTo>
                    <a:pt x="171" y="3"/>
                    <a:pt x="171" y="4"/>
                    <a:pt x="173" y="4"/>
                  </a:cubicBezTo>
                  <a:cubicBezTo>
                    <a:pt x="176" y="5"/>
                    <a:pt x="179" y="5"/>
                    <a:pt x="181" y="6"/>
                  </a:cubicBezTo>
                  <a:cubicBezTo>
                    <a:pt x="180" y="5"/>
                    <a:pt x="174" y="7"/>
                    <a:pt x="173" y="8"/>
                  </a:cubicBezTo>
                  <a:cubicBezTo>
                    <a:pt x="173" y="8"/>
                    <a:pt x="170" y="8"/>
                    <a:pt x="170" y="8"/>
                  </a:cubicBezTo>
                  <a:cubicBezTo>
                    <a:pt x="170" y="8"/>
                    <a:pt x="172" y="10"/>
                    <a:pt x="172" y="10"/>
                  </a:cubicBezTo>
                  <a:cubicBezTo>
                    <a:pt x="171" y="10"/>
                    <a:pt x="169" y="9"/>
                    <a:pt x="168" y="8"/>
                  </a:cubicBezTo>
                  <a:cubicBezTo>
                    <a:pt x="167" y="7"/>
                    <a:pt x="164" y="8"/>
                    <a:pt x="163" y="8"/>
                  </a:cubicBezTo>
                  <a:cubicBezTo>
                    <a:pt x="160" y="7"/>
                    <a:pt x="157" y="6"/>
                    <a:pt x="154" y="5"/>
                  </a:cubicBezTo>
                  <a:cubicBezTo>
                    <a:pt x="152" y="4"/>
                    <a:pt x="150" y="6"/>
                    <a:pt x="147" y="6"/>
                  </a:cubicBezTo>
                  <a:cubicBezTo>
                    <a:pt x="146" y="6"/>
                    <a:pt x="140" y="5"/>
                    <a:pt x="140" y="7"/>
                  </a:cubicBezTo>
                  <a:cubicBezTo>
                    <a:pt x="139" y="7"/>
                    <a:pt x="153" y="9"/>
                    <a:pt x="155" y="10"/>
                  </a:cubicBezTo>
                  <a:cubicBezTo>
                    <a:pt x="158" y="10"/>
                    <a:pt x="161" y="10"/>
                    <a:pt x="163" y="11"/>
                  </a:cubicBezTo>
                  <a:cubicBezTo>
                    <a:pt x="164" y="11"/>
                    <a:pt x="165" y="11"/>
                    <a:pt x="166" y="12"/>
                  </a:cubicBezTo>
                  <a:cubicBezTo>
                    <a:pt x="166" y="12"/>
                    <a:pt x="166" y="15"/>
                    <a:pt x="166" y="15"/>
                  </a:cubicBezTo>
                  <a:cubicBezTo>
                    <a:pt x="166" y="16"/>
                    <a:pt x="165" y="14"/>
                    <a:pt x="165" y="13"/>
                  </a:cubicBezTo>
                  <a:cubicBezTo>
                    <a:pt x="164" y="12"/>
                    <a:pt x="161" y="12"/>
                    <a:pt x="160" y="11"/>
                  </a:cubicBezTo>
                  <a:cubicBezTo>
                    <a:pt x="160" y="11"/>
                    <a:pt x="157" y="11"/>
                    <a:pt x="157" y="11"/>
                  </a:cubicBezTo>
                  <a:cubicBezTo>
                    <a:pt x="157" y="12"/>
                    <a:pt x="158" y="14"/>
                    <a:pt x="158" y="14"/>
                  </a:cubicBezTo>
                  <a:cubicBezTo>
                    <a:pt x="156" y="14"/>
                    <a:pt x="155" y="11"/>
                    <a:pt x="154" y="11"/>
                  </a:cubicBezTo>
                  <a:cubicBezTo>
                    <a:pt x="152" y="11"/>
                    <a:pt x="150" y="11"/>
                    <a:pt x="148" y="10"/>
                  </a:cubicBezTo>
                  <a:cubicBezTo>
                    <a:pt x="147" y="10"/>
                    <a:pt x="139" y="10"/>
                    <a:pt x="139" y="10"/>
                  </a:cubicBezTo>
                  <a:cubicBezTo>
                    <a:pt x="138" y="12"/>
                    <a:pt x="151" y="17"/>
                    <a:pt x="151" y="17"/>
                  </a:cubicBezTo>
                  <a:cubicBezTo>
                    <a:pt x="151" y="18"/>
                    <a:pt x="146" y="17"/>
                    <a:pt x="146" y="17"/>
                  </a:cubicBezTo>
                  <a:cubicBezTo>
                    <a:pt x="143" y="17"/>
                    <a:pt x="142" y="16"/>
                    <a:pt x="143" y="19"/>
                  </a:cubicBezTo>
                  <a:cubicBezTo>
                    <a:pt x="142" y="19"/>
                    <a:pt x="141" y="18"/>
                    <a:pt x="140" y="17"/>
                  </a:cubicBezTo>
                  <a:cubicBezTo>
                    <a:pt x="140" y="16"/>
                    <a:pt x="142" y="17"/>
                    <a:pt x="143" y="16"/>
                  </a:cubicBezTo>
                  <a:cubicBezTo>
                    <a:pt x="143" y="16"/>
                    <a:pt x="141" y="14"/>
                    <a:pt x="140" y="14"/>
                  </a:cubicBezTo>
                  <a:cubicBezTo>
                    <a:pt x="138" y="13"/>
                    <a:pt x="136" y="12"/>
                    <a:pt x="133" y="12"/>
                  </a:cubicBezTo>
                  <a:cubicBezTo>
                    <a:pt x="132" y="12"/>
                    <a:pt x="130" y="11"/>
                    <a:pt x="129" y="12"/>
                  </a:cubicBezTo>
                  <a:cubicBezTo>
                    <a:pt x="128" y="12"/>
                    <a:pt x="131" y="15"/>
                    <a:pt x="131" y="15"/>
                  </a:cubicBezTo>
                  <a:cubicBezTo>
                    <a:pt x="134" y="17"/>
                    <a:pt x="138" y="17"/>
                    <a:pt x="142" y="20"/>
                  </a:cubicBezTo>
                  <a:cubicBezTo>
                    <a:pt x="143" y="20"/>
                    <a:pt x="144" y="21"/>
                    <a:pt x="143" y="22"/>
                  </a:cubicBezTo>
                  <a:cubicBezTo>
                    <a:pt x="141" y="24"/>
                    <a:pt x="139" y="22"/>
                    <a:pt x="137" y="21"/>
                  </a:cubicBezTo>
                  <a:cubicBezTo>
                    <a:pt x="132" y="18"/>
                    <a:pt x="126" y="16"/>
                    <a:pt x="120" y="15"/>
                  </a:cubicBezTo>
                  <a:cubicBezTo>
                    <a:pt x="117" y="14"/>
                    <a:pt x="114" y="13"/>
                    <a:pt x="111" y="14"/>
                  </a:cubicBezTo>
                  <a:cubicBezTo>
                    <a:pt x="110" y="14"/>
                    <a:pt x="113" y="17"/>
                    <a:pt x="113" y="18"/>
                  </a:cubicBezTo>
                  <a:cubicBezTo>
                    <a:pt x="113" y="18"/>
                    <a:pt x="117" y="21"/>
                    <a:pt x="117" y="21"/>
                  </a:cubicBezTo>
                  <a:cubicBezTo>
                    <a:pt x="117" y="22"/>
                    <a:pt x="111" y="21"/>
                    <a:pt x="111" y="21"/>
                  </a:cubicBezTo>
                  <a:cubicBezTo>
                    <a:pt x="111" y="23"/>
                    <a:pt x="115" y="22"/>
                    <a:pt x="115" y="24"/>
                  </a:cubicBezTo>
                  <a:cubicBezTo>
                    <a:pt x="115" y="24"/>
                    <a:pt x="111" y="23"/>
                    <a:pt x="110" y="22"/>
                  </a:cubicBezTo>
                  <a:cubicBezTo>
                    <a:pt x="108" y="21"/>
                    <a:pt x="106" y="21"/>
                    <a:pt x="103" y="20"/>
                  </a:cubicBezTo>
                  <a:cubicBezTo>
                    <a:pt x="101" y="19"/>
                    <a:pt x="101" y="20"/>
                    <a:pt x="101" y="22"/>
                  </a:cubicBezTo>
                  <a:cubicBezTo>
                    <a:pt x="100" y="23"/>
                    <a:pt x="99" y="23"/>
                    <a:pt x="98" y="23"/>
                  </a:cubicBezTo>
                  <a:cubicBezTo>
                    <a:pt x="98" y="24"/>
                    <a:pt x="98" y="26"/>
                    <a:pt x="97" y="26"/>
                  </a:cubicBezTo>
                  <a:cubicBezTo>
                    <a:pt x="97" y="27"/>
                    <a:pt x="97" y="24"/>
                    <a:pt x="97" y="23"/>
                  </a:cubicBezTo>
                  <a:cubicBezTo>
                    <a:pt x="97" y="22"/>
                    <a:pt x="98" y="21"/>
                    <a:pt x="98" y="20"/>
                  </a:cubicBezTo>
                  <a:cubicBezTo>
                    <a:pt x="97" y="16"/>
                    <a:pt x="93" y="16"/>
                    <a:pt x="90" y="16"/>
                  </a:cubicBezTo>
                  <a:cubicBezTo>
                    <a:pt x="86" y="17"/>
                    <a:pt x="82" y="18"/>
                    <a:pt x="78" y="18"/>
                  </a:cubicBezTo>
                  <a:cubicBezTo>
                    <a:pt x="77" y="19"/>
                    <a:pt x="75" y="19"/>
                    <a:pt x="74" y="19"/>
                  </a:cubicBezTo>
                  <a:cubicBezTo>
                    <a:pt x="74" y="19"/>
                    <a:pt x="69" y="20"/>
                    <a:pt x="69" y="20"/>
                  </a:cubicBezTo>
                  <a:cubicBezTo>
                    <a:pt x="70" y="21"/>
                    <a:pt x="72" y="21"/>
                    <a:pt x="73" y="21"/>
                  </a:cubicBezTo>
                  <a:cubicBezTo>
                    <a:pt x="74" y="22"/>
                    <a:pt x="75" y="23"/>
                    <a:pt x="77" y="24"/>
                  </a:cubicBezTo>
                  <a:cubicBezTo>
                    <a:pt x="77" y="24"/>
                    <a:pt x="81" y="27"/>
                    <a:pt x="81" y="27"/>
                  </a:cubicBezTo>
                  <a:cubicBezTo>
                    <a:pt x="80" y="27"/>
                    <a:pt x="76" y="25"/>
                    <a:pt x="75" y="25"/>
                  </a:cubicBezTo>
                  <a:cubicBezTo>
                    <a:pt x="73" y="24"/>
                    <a:pt x="72" y="22"/>
                    <a:pt x="70" y="22"/>
                  </a:cubicBezTo>
                  <a:cubicBezTo>
                    <a:pt x="67" y="21"/>
                    <a:pt x="64" y="22"/>
                    <a:pt x="61" y="22"/>
                  </a:cubicBezTo>
                  <a:cubicBezTo>
                    <a:pt x="58" y="23"/>
                    <a:pt x="58" y="22"/>
                    <a:pt x="60" y="25"/>
                  </a:cubicBezTo>
                  <a:cubicBezTo>
                    <a:pt x="60" y="26"/>
                    <a:pt x="60" y="29"/>
                    <a:pt x="60" y="30"/>
                  </a:cubicBezTo>
                  <a:cubicBezTo>
                    <a:pt x="60" y="32"/>
                    <a:pt x="56" y="30"/>
                    <a:pt x="55" y="30"/>
                  </a:cubicBezTo>
                  <a:cubicBezTo>
                    <a:pt x="54" y="30"/>
                    <a:pt x="51" y="28"/>
                    <a:pt x="50" y="30"/>
                  </a:cubicBezTo>
                  <a:cubicBezTo>
                    <a:pt x="49" y="31"/>
                    <a:pt x="50" y="34"/>
                    <a:pt x="50" y="34"/>
                  </a:cubicBezTo>
                  <a:cubicBezTo>
                    <a:pt x="49" y="35"/>
                    <a:pt x="48" y="33"/>
                    <a:pt x="47" y="32"/>
                  </a:cubicBezTo>
                  <a:cubicBezTo>
                    <a:pt x="45" y="31"/>
                    <a:pt x="43" y="31"/>
                    <a:pt x="42" y="32"/>
                  </a:cubicBezTo>
                  <a:cubicBezTo>
                    <a:pt x="39" y="34"/>
                    <a:pt x="36" y="36"/>
                    <a:pt x="32" y="37"/>
                  </a:cubicBezTo>
                  <a:cubicBezTo>
                    <a:pt x="31" y="38"/>
                    <a:pt x="34" y="37"/>
                    <a:pt x="32" y="3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62" name="Freeform 781">
              <a:extLst>
                <a:ext uri="{FF2B5EF4-FFF2-40B4-BE49-F238E27FC236}">
                  <a16:creationId xmlns:a16="http://schemas.microsoft.com/office/drawing/2014/main" id="{519038D3-1CFB-4624-B9C7-14335DFD6C46}"/>
                </a:ext>
              </a:extLst>
            </p:cNvPr>
            <p:cNvSpPr>
              <a:spLocks/>
            </p:cNvSpPr>
            <p:nvPr/>
          </p:nvSpPr>
          <p:spPr bwMode="auto">
            <a:xfrm>
              <a:off x="6810577" y="1932515"/>
              <a:ext cx="36218" cy="17034"/>
            </a:xfrm>
            <a:custGeom>
              <a:avLst/>
              <a:gdLst>
                <a:gd name="T0" fmla="*/ 4 w 9"/>
                <a:gd name="T1" fmla="*/ 3 h 4"/>
                <a:gd name="T2" fmla="*/ 1 w 9"/>
                <a:gd name="T3" fmla="*/ 2 h 4"/>
                <a:gd name="T4" fmla="*/ 5 w 9"/>
                <a:gd name="T5" fmla="*/ 2 h 4"/>
                <a:gd name="T6" fmla="*/ 0 w 9"/>
                <a:gd name="T7" fmla="*/ 0 h 4"/>
                <a:gd name="T8" fmla="*/ 9 w 9"/>
                <a:gd name="T9" fmla="*/ 2 h 4"/>
                <a:gd name="T10" fmla="*/ 5 w 9"/>
                <a:gd name="T11" fmla="*/ 2 h 4"/>
                <a:gd name="T12" fmla="*/ 4 w 9"/>
                <a:gd name="T13" fmla="*/ 3 h 4"/>
                <a:gd name="T14" fmla="*/ 4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4" y="3"/>
                  </a:moveTo>
                  <a:cubicBezTo>
                    <a:pt x="4" y="3"/>
                    <a:pt x="1" y="2"/>
                    <a:pt x="1" y="2"/>
                  </a:cubicBezTo>
                  <a:cubicBezTo>
                    <a:pt x="1" y="2"/>
                    <a:pt x="4" y="2"/>
                    <a:pt x="5" y="2"/>
                  </a:cubicBezTo>
                  <a:cubicBezTo>
                    <a:pt x="3" y="1"/>
                    <a:pt x="1" y="2"/>
                    <a:pt x="0" y="0"/>
                  </a:cubicBezTo>
                  <a:cubicBezTo>
                    <a:pt x="1" y="1"/>
                    <a:pt x="8" y="0"/>
                    <a:pt x="9" y="2"/>
                  </a:cubicBezTo>
                  <a:cubicBezTo>
                    <a:pt x="9" y="2"/>
                    <a:pt x="6" y="2"/>
                    <a:pt x="5" y="2"/>
                  </a:cubicBezTo>
                  <a:cubicBezTo>
                    <a:pt x="5" y="2"/>
                    <a:pt x="7" y="4"/>
                    <a:pt x="4" y="3"/>
                  </a:cubicBezTo>
                  <a:cubicBezTo>
                    <a:pt x="3" y="3"/>
                    <a:pt x="6" y="4"/>
                    <a:pt x="4"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72" name="Freeform 520">
              <a:extLst>
                <a:ext uri="{FF2B5EF4-FFF2-40B4-BE49-F238E27FC236}">
                  <a16:creationId xmlns:a16="http://schemas.microsoft.com/office/drawing/2014/main" id="{72B6CA24-B55F-7CA6-6900-E69F4BAD2DCA}"/>
                </a:ext>
              </a:extLst>
            </p:cNvPr>
            <p:cNvSpPr>
              <a:spLocks/>
            </p:cNvSpPr>
            <p:nvPr/>
          </p:nvSpPr>
          <p:spPr bwMode="auto">
            <a:xfrm>
              <a:off x="6114402" y="5367637"/>
              <a:ext cx="20120" cy="29809"/>
            </a:xfrm>
            <a:custGeom>
              <a:avLst/>
              <a:gdLst>
                <a:gd name="T0" fmla="*/ 4 w 5"/>
                <a:gd name="T1" fmla="*/ 2 h 7"/>
                <a:gd name="T2" fmla="*/ 3 w 5"/>
                <a:gd name="T3" fmla="*/ 0 h 7"/>
                <a:gd name="T4" fmla="*/ 2 w 5"/>
                <a:gd name="T5" fmla="*/ 3 h 7"/>
                <a:gd name="T6" fmla="*/ 1 w 5"/>
                <a:gd name="T7" fmla="*/ 2 h 7"/>
                <a:gd name="T8" fmla="*/ 0 w 5"/>
                <a:gd name="T9" fmla="*/ 5 h 7"/>
                <a:gd name="T10" fmla="*/ 2 w 5"/>
                <a:gd name="T11" fmla="*/ 7 h 7"/>
                <a:gd name="T12" fmla="*/ 5 w 5"/>
                <a:gd name="T13" fmla="*/ 5 h 7"/>
                <a:gd name="T14" fmla="*/ 4 w 5"/>
                <a:gd name="T15" fmla="*/ 2 h 7"/>
                <a:gd name="T16" fmla="*/ 4 w 5"/>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2"/>
                  </a:moveTo>
                  <a:cubicBezTo>
                    <a:pt x="3" y="3"/>
                    <a:pt x="3" y="0"/>
                    <a:pt x="3" y="0"/>
                  </a:cubicBezTo>
                  <a:cubicBezTo>
                    <a:pt x="3" y="0"/>
                    <a:pt x="3" y="3"/>
                    <a:pt x="2" y="3"/>
                  </a:cubicBezTo>
                  <a:cubicBezTo>
                    <a:pt x="2" y="3"/>
                    <a:pt x="2" y="2"/>
                    <a:pt x="1" y="2"/>
                  </a:cubicBezTo>
                  <a:cubicBezTo>
                    <a:pt x="2" y="2"/>
                    <a:pt x="0" y="5"/>
                    <a:pt x="0" y="5"/>
                  </a:cubicBezTo>
                  <a:cubicBezTo>
                    <a:pt x="0" y="4"/>
                    <a:pt x="4" y="5"/>
                    <a:pt x="2" y="7"/>
                  </a:cubicBezTo>
                  <a:cubicBezTo>
                    <a:pt x="3" y="6"/>
                    <a:pt x="5" y="6"/>
                    <a:pt x="5" y="5"/>
                  </a:cubicBezTo>
                  <a:cubicBezTo>
                    <a:pt x="5" y="4"/>
                    <a:pt x="4" y="1"/>
                    <a:pt x="4" y="2"/>
                  </a:cubicBezTo>
                  <a:cubicBezTo>
                    <a:pt x="3" y="3"/>
                    <a:pt x="4" y="1"/>
                    <a:pt x="4"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73" name="Freeform 521">
              <a:extLst>
                <a:ext uri="{FF2B5EF4-FFF2-40B4-BE49-F238E27FC236}">
                  <a16:creationId xmlns:a16="http://schemas.microsoft.com/office/drawing/2014/main" id="{F24A652A-2B13-D588-6172-94E87051202C}"/>
                </a:ext>
              </a:extLst>
            </p:cNvPr>
            <p:cNvSpPr>
              <a:spLocks/>
            </p:cNvSpPr>
            <p:nvPr/>
          </p:nvSpPr>
          <p:spPr bwMode="auto">
            <a:xfrm>
              <a:off x="6134523" y="5285307"/>
              <a:ext cx="20120" cy="19873"/>
            </a:xfrm>
            <a:custGeom>
              <a:avLst/>
              <a:gdLst>
                <a:gd name="T0" fmla="*/ 3 w 5"/>
                <a:gd name="T1" fmla="*/ 4 h 5"/>
                <a:gd name="T2" fmla="*/ 3 w 5"/>
                <a:gd name="T3" fmla="*/ 0 h 5"/>
                <a:gd name="T4" fmla="*/ 0 w 5"/>
                <a:gd name="T5" fmla="*/ 0 h 5"/>
                <a:gd name="T6" fmla="*/ 2 w 5"/>
                <a:gd name="T7" fmla="*/ 1 h 5"/>
                <a:gd name="T8" fmla="*/ 3 w 5"/>
                <a:gd name="T9" fmla="*/ 4 h 5"/>
                <a:gd name="T10" fmla="*/ 3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3" y="4"/>
                  </a:moveTo>
                  <a:cubicBezTo>
                    <a:pt x="5" y="2"/>
                    <a:pt x="2" y="2"/>
                    <a:pt x="3" y="0"/>
                  </a:cubicBezTo>
                  <a:cubicBezTo>
                    <a:pt x="3" y="0"/>
                    <a:pt x="1" y="0"/>
                    <a:pt x="0" y="0"/>
                  </a:cubicBezTo>
                  <a:cubicBezTo>
                    <a:pt x="0" y="0"/>
                    <a:pt x="2" y="1"/>
                    <a:pt x="2" y="1"/>
                  </a:cubicBezTo>
                  <a:cubicBezTo>
                    <a:pt x="2" y="2"/>
                    <a:pt x="3" y="4"/>
                    <a:pt x="3" y="4"/>
                  </a:cubicBezTo>
                  <a:cubicBezTo>
                    <a:pt x="4" y="3"/>
                    <a:pt x="2" y="5"/>
                    <a:pt x="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74" name="Freeform 522">
              <a:extLst>
                <a:ext uri="{FF2B5EF4-FFF2-40B4-BE49-F238E27FC236}">
                  <a16:creationId xmlns:a16="http://schemas.microsoft.com/office/drawing/2014/main" id="{A75FFA1B-00FE-E3CF-0E33-C05AFA34F56C}"/>
                </a:ext>
              </a:extLst>
            </p:cNvPr>
            <p:cNvSpPr>
              <a:spLocks/>
            </p:cNvSpPr>
            <p:nvPr/>
          </p:nvSpPr>
          <p:spPr bwMode="auto">
            <a:xfrm>
              <a:off x="6138547" y="5210076"/>
              <a:ext cx="24144" cy="45423"/>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75" name="Freeform 523">
              <a:extLst>
                <a:ext uri="{FF2B5EF4-FFF2-40B4-BE49-F238E27FC236}">
                  <a16:creationId xmlns:a16="http://schemas.microsoft.com/office/drawing/2014/main" id="{973E335C-97D2-F9EC-C777-209BF03C5D01}"/>
                </a:ext>
              </a:extLst>
            </p:cNvPr>
            <p:cNvSpPr>
              <a:spLocks/>
            </p:cNvSpPr>
            <p:nvPr/>
          </p:nvSpPr>
          <p:spPr bwMode="auto">
            <a:xfrm>
              <a:off x="6217687" y="4029074"/>
              <a:ext cx="18779" cy="17034"/>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76" name="Freeform 524">
              <a:extLst>
                <a:ext uri="{FF2B5EF4-FFF2-40B4-BE49-F238E27FC236}">
                  <a16:creationId xmlns:a16="http://schemas.microsoft.com/office/drawing/2014/main" id="{72BCE854-C17A-8D6D-6EE3-6762DAEB5815}"/>
                </a:ext>
              </a:extLst>
            </p:cNvPr>
            <p:cNvSpPr>
              <a:spLocks/>
            </p:cNvSpPr>
            <p:nvPr/>
          </p:nvSpPr>
          <p:spPr bwMode="auto">
            <a:xfrm>
              <a:off x="6386701" y="4054625"/>
              <a:ext cx="22803" cy="32648"/>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77" name="Freeform 525">
              <a:extLst>
                <a:ext uri="{FF2B5EF4-FFF2-40B4-BE49-F238E27FC236}">
                  <a16:creationId xmlns:a16="http://schemas.microsoft.com/office/drawing/2014/main" id="{27668C64-0A64-142C-2F91-0AF278CF0933}"/>
                </a:ext>
              </a:extLst>
            </p:cNvPr>
            <p:cNvSpPr>
              <a:spLocks/>
            </p:cNvSpPr>
            <p:nvPr/>
          </p:nvSpPr>
          <p:spPr bwMode="auto">
            <a:xfrm>
              <a:off x="6602664" y="4280321"/>
              <a:ext cx="54996" cy="53940"/>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78" name="Freeform 526">
              <a:extLst>
                <a:ext uri="{FF2B5EF4-FFF2-40B4-BE49-F238E27FC236}">
                  <a16:creationId xmlns:a16="http://schemas.microsoft.com/office/drawing/2014/main" id="{2B406F58-6A9A-7DC2-67F0-97B14D3C7F6A}"/>
                </a:ext>
              </a:extLst>
            </p:cNvPr>
            <p:cNvSpPr>
              <a:spLocks/>
            </p:cNvSpPr>
            <p:nvPr/>
          </p:nvSpPr>
          <p:spPr bwMode="auto">
            <a:xfrm>
              <a:off x="6280733" y="3895645"/>
              <a:ext cx="38900" cy="17034"/>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79" name="Freeform 527">
              <a:extLst>
                <a:ext uri="{FF2B5EF4-FFF2-40B4-BE49-F238E27FC236}">
                  <a16:creationId xmlns:a16="http://schemas.microsoft.com/office/drawing/2014/main" id="{80495874-DCEA-3155-20CF-D0B492FA6B72}"/>
                </a:ext>
              </a:extLst>
            </p:cNvPr>
            <p:cNvSpPr>
              <a:spLocks/>
            </p:cNvSpPr>
            <p:nvPr/>
          </p:nvSpPr>
          <p:spPr bwMode="auto">
            <a:xfrm>
              <a:off x="6059405" y="3891386"/>
              <a:ext cx="44266" cy="21293"/>
            </a:xfrm>
            <a:custGeom>
              <a:avLst/>
              <a:gdLst>
                <a:gd name="T0" fmla="*/ 10 w 11"/>
                <a:gd name="T1" fmla="*/ 4 h 5"/>
                <a:gd name="T2" fmla="*/ 0 w 11"/>
                <a:gd name="T3" fmla="*/ 2 h 5"/>
                <a:gd name="T4" fmla="*/ 5 w 11"/>
                <a:gd name="T5" fmla="*/ 5 h 5"/>
                <a:gd name="T6" fmla="*/ 10 w 11"/>
                <a:gd name="T7" fmla="*/ 4 h 5"/>
                <a:gd name="T8" fmla="*/ 10 w 11"/>
                <a:gd name="T9" fmla="*/ 4 h 5"/>
              </a:gdLst>
              <a:ahLst/>
              <a:cxnLst>
                <a:cxn ang="0">
                  <a:pos x="T0" y="T1"/>
                </a:cxn>
                <a:cxn ang="0">
                  <a:pos x="T2" y="T3"/>
                </a:cxn>
                <a:cxn ang="0">
                  <a:pos x="T4" y="T5"/>
                </a:cxn>
                <a:cxn ang="0">
                  <a:pos x="T6" y="T7"/>
                </a:cxn>
                <a:cxn ang="0">
                  <a:pos x="T8" y="T9"/>
                </a:cxn>
              </a:cxnLst>
              <a:rect l="0" t="0" r="r" b="b"/>
              <a:pathLst>
                <a:path w="11" h="5">
                  <a:moveTo>
                    <a:pt x="10" y="4"/>
                  </a:moveTo>
                  <a:cubicBezTo>
                    <a:pt x="10" y="1"/>
                    <a:pt x="2" y="0"/>
                    <a:pt x="0" y="2"/>
                  </a:cubicBezTo>
                  <a:cubicBezTo>
                    <a:pt x="0" y="2"/>
                    <a:pt x="4" y="5"/>
                    <a:pt x="5" y="5"/>
                  </a:cubicBezTo>
                  <a:cubicBezTo>
                    <a:pt x="6" y="5"/>
                    <a:pt x="11" y="4"/>
                    <a:pt x="10" y="4"/>
                  </a:cubicBezTo>
                  <a:cubicBezTo>
                    <a:pt x="10" y="3"/>
                    <a:pt x="11" y="5"/>
                    <a:pt x="10"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80" name="Freeform 528">
              <a:extLst>
                <a:ext uri="{FF2B5EF4-FFF2-40B4-BE49-F238E27FC236}">
                  <a16:creationId xmlns:a16="http://schemas.microsoft.com/office/drawing/2014/main" id="{52DFD9FF-E74B-BD10-ED01-6D3E04AB6706}"/>
                </a:ext>
              </a:extLst>
            </p:cNvPr>
            <p:cNvSpPr>
              <a:spLocks/>
            </p:cNvSpPr>
            <p:nvPr/>
          </p:nvSpPr>
          <p:spPr bwMode="auto">
            <a:xfrm>
              <a:off x="5938682" y="3796282"/>
              <a:ext cx="203890" cy="75233"/>
            </a:xfrm>
            <a:custGeom>
              <a:avLst/>
              <a:gdLst>
                <a:gd name="T0" fmla="*/ 52 w 52"/>
                <a:gd name="T1" fmla="*/ 16 h 18"/>
                <a:gd name="T2" fmla="*/ 41 w 52"/>
                <a:gd name="T3" fmla="*/ 17 h 18"/>
                <a:gd name="T4" fmla="*/ 35 w 52"/>
                <a:gd name="T5" fmla="*/ 17 h 18"/>
                <a:gd name="T6" fmla="*/ 37 w 52"/>
                <a:gd name="T7" fmla="*/ 14 h 18"/>
                <a:gd name="T8" fmla="*/ 32 w 52"/>
                <a:gd name="T9" fmla="*/ 11 h 18"/>
                <a:gd name="T10" fmla="*/ 28 w 52"/>
                <a:gd name="T11" fmla="*/ 8 h 18"/>
                <a:gd name="T12" fmla="*/ 20 w 52"/>
                <a:gd name="T13" fmla="*/ 5 h 18"/>
                <a:gd name="T14" fmla="*/ 14 w 52"/>
                <a:gd name="T15" fmla="*/ 5 h 18"/>
                <a:gd name="T16" fmla="*/ 16 w 52"/>
                <a:gd name="T17" fmla="*/ 3 h 18"/>
                <a:gd name="T18" fmla="*/ 8 w 52"/>
                <a:gd name="T19" fmla="*/ 3 h 18"/>
                <a:gd name="T20" fmla="*/ 0 w 52"/>
                <a:gd name="T21" fmla="*/ 6 h 18"/>
                <a:gd name="T22" fmla="*/ 6 w 52"/>
                <a:gd name="T23" fmla="*/ 2 h 18"/>
                <a:gd name="T24" fmla="*/ 16 w 52"/>
                <a:gd name="T25" fmla="*/ 0 h 18"/>
                <a:gd name="T26" fmla="*/ 24 w 52"/>
                <a:gd name="T27" fmla="*/ 1 h 18"/>
                <a:gd name="T28" fmla="*/ 31 w 52"/>
                <a:gd name="T29" fmla="*/ 4 h 18"/>
                <a:gd name="T30" fmla="*/ 32 w 52"/>
                <a:gd name="T31" fmla="*/ 4 h 18"/>
                <a:gd name="T32" fmla="*/ 34 w 52"/>
                <a:gd name="T33" fmla="*/ 5 h 18"/>
                <a:gd name="T34" fmla="*/ 38 w 52"/>
                <a:gd name="T35" fmla="*/ 8 h 18"/>
                <a:gd name="T36" fmla="*/ 45 w 52"/>
                <a:gd name="T37" fmla="*/ 11 h 18"/>
                <a:gd name="T38" fmla="*/ 52 w 52"/>
                <a:gd name="T3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8">
                  <a:moveTo>
                    <a:pt x="52" y="16"/>
                  </a:moveTo>
                  <a:cubicBezTo>
                    <a:pt x="52" y="17"/>
                    <a:pt x="42" y="17"/>
                    <a:pt x="41" y="17"/>
                  </a:cubicBezTo>
                  <a:cubicBezTo>
                    <a:pt x="39" y="17"/>
                    <a:pt x="37" y="18"/>
                    <a:pt x="35" y="17"/>
                  </a:cubicBezTo>
                  <a:cubicBezTo>
                    <a:pt x="34" y="16"/>
                    <a:pt x="41" y="15"/>
                    <a:pt x="37" y="14"/>
                  </a:cubicBezTo>
                  <a:cubicBezTo>
                    <a:pt x="35" y="13"/>
                    <a:pt x="33" y="13"/>
                    <a:pt x="32" y="11"/>
                  </a:cubicBezTo>
                  <a:cubicBezTo>
                    <a:pt x="30" y="9"/>
                    <a:pt x="31" y="8"/>
                    <a:pt x="28" y="8"/>
                  </a:cubicBezTo>
                  <a:cubicBezTo>
                    <a:pt x="24" y="9"/>
                    <a:pt x="23" y="6"/>
                    <a:pt x="20" y="5"/>
                  </a:cubicBezTo>
                  <a:cubicBezTo>
                    <a:pt x="19" y="5"/>
                    <a:pt x="15" y="6"/>
                    <a:pt x="14" y="5"/>
                  </a:cubicBezTo>
                  <a:cubicBezTo>
                    <a:pt x="14" y="4"/>
                    <a:pt x="16" y="4"/>
                    <a:pt x="16" y="3"/>
                  </a:cubicBezTo>
                  <a:cubicBezTo>
                    <a:pt x="16" y="2"/>
                    <a:pt x="9" y="3"/>
                    <a:pt x="8" y="3"/>
                  </a:cubicBezTo>
                  <a:cubicBezTo>
                    <a:pt x="8" y="4"/>
                    <a:pt x="0" y="7"/>
                    <a:pt x="0" y="6"/>
                  </a:cubicBezTo>
                  <a:cubicBezTo>
                    <a:pt x="0" y="4"/>
                    <a:pt x="4" y="2"/>
                    <a:pt x="6" y="2"/>
                  </a:cubicBezTo>
                  <a:cubicBezTo>
                    <a:pt x="9" y="0"/>
                    <a:pt x="12" y="0"/>
                    <a:pt x="16" y="0"/>
                  </a:cubicBezTo>
                  <a:cubicBezTo>
                    <a:pt x="18" y="0"/>
                    <a:pt x="22" y="0"/>
                    <a:pt x="24" y="1"/>
                  </a:cubicBezTo>
                  <a:cubicBezTo>
                    <a:pt x="26" y="2"/>
                    <a:pt x="28" y="4"/>
                    <a:pt x="31" y="4"/>
                  </a:cubicBezTo>
                  <a:cubicBezTo>
                    <a:pt x="31" y="4"/>
                    <a:pt x="31" y="3"/>
                    <a:pt x="32" y="4"/>
                  </a:cubicBezTo>
                  <a:cubicBezTo>
                    <a:pt x="33" y="5"/>
                    <a:pt x="33" y="5"/>
                    <a:pt x="34" y="5"/>
                  </a:cubicBezTo>
                  <a:cubicBezTo>
                    <a:pt x="35" y="6"/>
                    <a:pt x="37" y="7"/>
                    <a:pt x="38" y="8"/>
                  </a:cubicBezTo>
                  <a:cubicBezTo>
                    <a:pt x="40" y="9"/>
                    <a:pt x="44" y="9"/>
                    <a:pt x="45" y="11"/>
                  </a:cubicBezTo>
                  <a:cubicBezTo>
                    <a:pt x="47" y="13"/>
                    <a:pt x="52" y="13"/>
                    <a:pt x="52" y="1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81" name="Freeform 529">
              <a:extLst>
                <a:ext uri="{FF2B5EF4-FFF2-40B4-BE49-F238E27FC236}">
                  <a16:creationId xmlns:a16="http://schemas.microsoft.com/office/drawing/2014/main" id="{E00D6E86-D788-7633-2D09-AC77C694D01D}"/>
                </a:ext>
              </a:extLst>
            </p:cNvPr>
            <p:cNvSpPr>
              <a:spLocks/>
            </p:cNvSpPr>
            <p:nvPr/>
          </p:nvSpPr>
          <p:spPr bwMode="auto">
            <a:xfrm>
              <a:off x="6059405" y="3750858"/>
              <a:ext cx="16097" cy="15615"/>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82" name="Freeform 530">
              <a:extLst>
                <a:ext uri="{FF2B5EF4-FFF2-40B4-BE49-F238E27FC236}">
                  <a16:creationId xmlns:a16="http://schemas.microsoft.com/office/drawing/2014/main" id="{2F84A333-6F51-26DB-F3BB-D542195CADA9}"/>
                </a:ext>
              </a:extLst>
            </p:cNvPr>
            <p:cNvSpPr>
              <a:spLocks/>
            </p:cNvSpPr>
            <p:nvPr/>
          </p:nvSpPr>
          <p:spPr bwMode="auto">
            <a:xfrm>
              <a:off x="6158667" y="3837446"/>
              <a:ext cx="8049" cy="851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0"/>
                    <a:pt x="0" y="0"/>
                    <a:pt x="0" y="1"/>
                  </a:cubicBezTo>
                  <a:cubicBezTo>
                    <a:pt x="0" y="1"/>
                    <a:pt x="2" y="2"/>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83" name="Freeform 531">
              <a:extLst>
                <a:ext uri="{FF2B5EF4-FFF2-40B4-BE49-F238E27FC236}">
                  <a16:creationId xmlns:a16="http://schemas.microsoft.com/office/drawing/2014/main" id="{0AA895E4-96FE-6484-BDD4-F8EBAC808A8C}"/>
                </a:ext>
              </a:extLst>
            </p:cNvPr>
            <p:cNvSpPr>
              <a:spLocks/>
            </p:cNvSpPr>
            <p:nvPr/>
          </p:nvSpPr>
          <p:spPr bwMode="auto">
            <a:xfrm>
              <a:off x="6394749" y="3224235"/>
              <a:ext cx="22803" cy="42584"/>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84" name="Freeform 532">
              <a:extLst>
                <a:ext uri="{FF2B5EF4-FFF2-40B4-BE49-F238E27FC236}">
                  <a16:creationId xmlns:a16="http://schemas.microsoft.com/office/drawing/2014/main" id="{A5B50501-B693-8A25-C2A5-1840F3106E81}"/>
                </a:ext>
              </a:extLst>
            </p:cNvPr>
            <p:cNvSpPr>
              <a:spLocks/>
            </p:cNvSpPr>
            <p:nvPr/>
          </p:nvSpPr>
          <p:spPr bwMode="auto">
            <a:xfrm>
              <a:off x="6405481" y="3245527"/>
              <a:ext cx="28169" cy="17034"/>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85" name="Freeform 533">
              <a:extLst>
                <a:ext uri="{FF2B5EF4-FFF2-40B4-BE49-F238E27FC236}">
                  <a16:creationId xmlns:a16="http://schemas.microsoft.com/office/drawing/2014/main" id="{40E8D1DB-37B4-E244-AB5B-8195CCCBF2CF}"/>
                </a:ext>
              </a:extLst>
            </p:cNvPr>
            <p:cNvSpPr>
              <a:spLocks/>
            </p:cNvSpPr>
            <p:nvPr/>
          </p:nvSpPr>
          <p:spPr bwMode="auto">
            <a:xfrm>
              <a:off x="6327680" y="3228493"/>
              <a:ext cx="59020" cy="29809"/>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86" name="Freeform 534">
              <a:extLst>
                <a:ext uri="{FF2B5EF4-FFF2-40B4-BE49-F238E27FC236}">
                  <a16:creationId xmlns:a16="http://schemas.microsoft.com/office/drawing/2014/main" id="{9D92E78B-ECE0-9A6C-C5EB-AD14EF327AAE}"/>
                </a:ext>
              </a:extLst>
            </p:cNvPr>
            <p:cNvSpPr>
              <a:spLocks/>
            </p:cNvSpPr>
            <p:nvPr/>
          </p:nvSpPr>
          <p:spPr bwMode="auto">
            <a:xfrm>
              <a:off x="6339754" y="3146163"/>
              <a:ext cx="61702" cy="32648"/>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87" name="Freeform 535">
              <a:extLst>
                <a:ext uri="{FF2B5EF4-FFF2-40B4-BE49-F238E27FC236}">
                  <a16:creationId xmlns:a16="http://schemas.microsoft.com/office/drawing/2014/main" id="{3F386905-A34E-702A-30F9-701602397AB5}"/>
                </a:ext>
              </a:extLst>
            </p:cNvPr>
            <p:cNvSpPr>
              <a:spLocks/>
            </p:cNvSpPr>
            <p:nvPr/>
          </p:nvSpPr>
          <p:spPr bwMode="auto">
            <a:xfrm>
              <a:off x="6437674" y="3103579"/>
              <a:ext cx="126090" cy="129172"/>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88" name="Freeform 536">
              <a:extLst>
                <a:ext uri="{FF2B5EF4-FFF2-40B4-BE49-F238E27FC236}">
                  <a16:creationId xmlns:a16="http://schemas.microsoft.com/office/drawing/2014/main" id="{E7286155-95FC-604B-8C6A-60D8B39D0BC4}"/>
                </a:ext>
              </a:extLst>
            </p:cNvPr>
            <p:cNvSpPr>
              <a:spLocks/>
            </p:cNvSpPr>
            <p:nvPr/>
          </p:nvSpPr>
          <p:spPr bwMode="auto">
            <a:xfrm>
              <a:off x="6539619" y="3195844"/>
              <a:ext cx="32193" cy="41164"/>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89" name="Freeform 537">
              <a:extLst>
                <a:ext uri="{FF2B5EF4-FFF2-40B4-BE49-F238E27FC236}">
                  <a16:creationId xmlns:a16="http://schemas.microsoft.com/office/drawing/2014/main" id="{BB805144-0998-5E5C-E527-AD71F72F4F04}"/>
                </a:ext>
              </a:extLst>
            </p:cNvPr>
            <p:cNvSpPr>
              <a:spLocks/>
            </p:cNvSpPr>
            <p:nvPr/>
          </p:nvSpPr>
          <p:spPr bwMode="auto">
            <a:xfrm>
              <a:off x="6319634" y="2795553"/>
              <a:ext cx="12072" cy="24130"/>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90" name="Freeform 538">
              <a:extLst>
                <a:ext uri="{FF2B5EF4-FFF2-40B4-BE49-F238E27FC236}">
                  <a16:creationId xmlns:a16="http://schemas.microsoft.com/office/drawing/2014/main" id="{40A812BF-CA5F-2F8D-326C-5D217D20AFD0}"/>
                </a:ext>
              </a:extLst>
            </p:cNvPr>
            <p:cNvSpPr>
              <a:spLocks/>
            </p:cNvSpPr>
            <p:nvPr/>
          </p:nvSpPr>
          <p:spPr bwMode="auto">
            <a:xfrm>
              <a:off x="6260613" y="2836719"/>
              <a:ext cx="12072" cy="12775"/>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91" name="Freeform 539">
              <a:extLst>
                <a:ext uri="{FF2B5EF4-FFF2-40B4-BE49-F238E27FC236}">
                  <a16:creationId xmlns:a16="http://schemas.microsoft.com/office/drawing/2014/main" id="{FE0AE995-C11E-30F7-3FF1-1D8EB90437FA}"/>
                </a:ext>
              </a:extLst>
            </p:cNvPr>
            <p:cNvSpPr>
              <a:spLocks/>
            </p:cNvSpPr>
            <p:nvPr/>
          </p:nvSpPr>
          <p:spPr bwMode="auto">
            <a:xfrm>
              <a:off x="5989654" y="3058156"/>
              <a:ext cx="26828" cy="17034"/>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92" name="Freeform 540">
              <a:extLst>
                <a:ext uri="{FF2B5EF4-FFF2-40B4-BE49-F238E27FC236}">
                  <a16:creationId xmlns:a16="http://schemas.microsoft.com/office/drawing/2014/main" id="{962A521A-6C3D-4C4A-7A15-7C3865168DCA}"/>
                </a:ext>
              </a:extLst>
            </p:cNvPr>
            <p:cNvSpPr>
              <a:spLocks/>
            </p:cNvSpPr>
            <p:nvPr/>
          </p:nvSpPr>
          <p:spPr bwMode="auto">
            <a:xfrm>
              <a:off x="6032577" y="2957374"/>
              <a:ext cx="24144" cy="25550"/>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93" name="Freeform 541">
              <a:extLst>
                <a:ext uri="{FF2B5EF4-FFF2-40B4-BE49-F238E27FC236}">
                  <a16:creationId xmlns:a16="http://schemas.microsoft.com/office/drawing/2014/main" id="{94C94E92-83F5-8F07-31D0-A07E86FE7993}"/>
                </a:ext>
              </a:extLst>
            </p:cNvPr>
            <p:cNvSpPr>
              <a:spLocks/>
            </p:cNvSpPr>
            <p:nvPr/>
          </p:nvSpPr>
          <p:spPr bwMode="auto">
            <a:xfrm>
              <a:off x="6020505" y="2778519"/>
              <a:ext cx="24144" cy="29809"/>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94" name="Freeform 542">
              <a:extLst>
                <a:ext uri="{FF2B5EF4-FFF2-40B4-BE49-F238E27FC236}">
                  <a16:creationId xmlns:a16="http://schemas.microsoft.com/office/drawing/2014/main" id="{5ACBD941-FD82-CD45-7CC6-C4B8BEF73841}"/>
                </a:ext>
              </a:extLst>
            </p:cNvPr>
            <p:cNvSpPr>
              <a:spLocks/>
            </p:cNvSpPr>
            <p:nvPr/>
          </p:nvSpPr>
          <p:spPr bwMode="auto">
            <a:xfrm>
              <a:off x="5953436" y="2761486"/>
              <a:ext cx="46948" cy="25550"/>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95" name="Freeform 543">
              <a:extLst>
                <a:ext uri="{FF2B5EF4-FFF2-40B4-BE49-F238E27FC236}">
                  <a16:creationId xmlns:a16="http://schemas.microsoft.com/office/drawing/2014/main" id="{3509BB4F-415D-AE77-EEDC-DB4F9F1AE9D3}"/>
                </a:ext>
              </a:extLst>
            </p:cNvPr>
            <p:cNvSpPr>
              <a:spLocks/>
            </p:cNvSpPr>
            <p:nvPr/>
          </p:nvSpPr>
          <p:spPr bwMode="auto">
            <a:xfrm>
              <a:off x="6052698" y="2745872"/>
              <a:ext cx="26828" cy="11355"/>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96" name="Freeform 544">
              <a:extLst>
                <a:ext uri="{FF2B5EF4-FFF2-40B4-BE49-F238E27FC236}">
                  <a16:creationId xmlns:a16="http://schemas.microsoft.com/office/drawing/2014/main" id="{A3D45A5B-9330-2BB0-1740-A7F4DD89E867}"/>
                </a:ext>
              </a:extLst>
            </p:cNvPr>
            <p:cNvSpPr>
              <a:spLocks/>
            </p:cNvSpPr>
            <p:nvPr/>
          </p:nvSpPr>
          <p:spPr bwMode="auto">
            <a:xfrm>
              <a:off x="5886367" y="2662123"/>
              <a:ext cx="134138" cy="99364"/>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97" name="Freeform 545">
              <a:extLst>
                <a:ext uri="{FF2B5EF4-FFF2-40B4-BE49-F238E27FC236}">
                  <a16:creationId xmlns:a16="http://schemas.microsoft.com/office/drawing/2014/main" id="{FE83BEA2-6AB9-FCB6-5073-E87B6311CA05}"/>
                </a:ext>
              </a:extLst>
            </p:cNvPr>
            <p:cNvSpPr>
              <a:spLocks/>
            </p:cNvSpPr>
            <p:nvPr/>
          </p:nvSpPr>
          <p:spPr bwMode="auto">
            <a:xfrm>
              <a:off x="5938682" y="2653605"/>
              <a:ext cx="26828" cy="21293"/>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98" name="Freeform 546">
              <a:extLst>
                <a:ext uri="{FF2B5EF4-FFF2-40B4-BE49-F238E27FC236}">
                  <a16:creationId xmlns:a16="http://schemas.microsoft.com/office/drawing/2014/main" id="{01B13CB5-CE84-A7B9-D422-B225CA2A895A}"/>
                </a:ext>
              </a:extLst>
            </p:cNvPr>
            <p:cNvSpPr>
              <a:spLocks/>
            </p:cNvSpPr>
            <p:nvPr/>
          </p:nvSpPr>
          <p:spPr bwMode="auto">
            <a:xfrm>
              <a:off x="5930633" y="2657864"/>
              <a:ext cx="14756" cy="21293"/>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99" name="Freeform 547">
              <a:extLst>
                <a:ext uri="{FF2B5EF4-FFF2-40B4-BE49-F238E27FC236}">
                  <a16:creationId xmlns:a16="http://schemas.microsoft.com/office/drawing/2014/main" id="{D54D3365-BD4E-74D5-410E-AF03F00E230A}"/>
                </a:ext>
              </a:extLst>
            </p:cNvPr>
            <p:cNvSpPr>
              <a:spLocks/>
            </p:cNvSpPr>
            <p:nvPr/>
          </p:nvSpPr>
          <p:spPr bwMode="auto">
            <a:xfrm>
              <a:off x="5894415" y="2578375"/>
              <a:ext cx="12072" cy="25550"/>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00" name="Freeform 548">
              <a:extLst>
                <a:ext uri="{FF2B5EF4-FFF2-40B4-BE49-F238E27FC236}">
                  <a16:creationId xmlns:a16="http://schemas.microsoft.com/office/drawing/2014/main" id="{74752C65-DB12-DF3A-6429-B07C8DEE3BF5}"/>
                </a:ext>
              </a:extLst>
            </p:cNvPr>
            <p:cNvSpPr>
              <a:spLocks/>
            </p:cNvSpPr>
            <p:nvPr/>
          </p:nvSpPr>
          <p:spPr bwMode="auto">
            <a:xfrm>
              <a:off x="5835395" y="2361196"/>
              <a:ext cx="566062" cy="438616"/>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01" name="Freeform 549">
              <a:extLst>
                <a:ext uri="{FF2B5EF4-FFF2-40B4-BE49-F238E27FC236}">
                  <a16:creationId xmlns:a16="http://schemas.microsoft.com/office/drawing/2014/main" id="{F6FCD32E-F5AE-95E7-E296-7570A739A2D5}"/>
                </a:ext>
              </a:extLst>
            </p:cNvPr>
            <p:cNvSpPr>
              <a:spLocks/>
            </p:cNvSpPr>
            <p:nvPr/>
          </p:nvSpPr>
          <p:spPr bwMode="auto">
            <a:xfrm>
              <a:off x="6201591" y="2770004"/>
              <a:ext cx="24144" cy="8517"/>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02" name="Freeform 550">
              <a:extLst>
                <a:ext uri="{FF2B5EF4-FFF2-40B4-BE49-F238E27FC236}">
                  <a16:creationId xmlns:a16="http://schemas.microsoft.com/office/drawing/2014/main" id="{52C52214-03FC-C454-CD7B-0F34CFB9A854}"/>
                </a:ext>
              </a:extLst>
            </p:cNvPr>
            <p:cNvSpPr>
              <a:spLocks/>
            </p:cNvSpPr>
            <p:nvPr/>
          </p:nvSpPr>
          <p:spPr bwMode="auto">
            <a:xfrm>
              <a:off x="6130499" y="2586892"/>
              <a:ext cx="32193" cy="8517"/>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03" name="Freeform 551">
              <a:extLst>
                <a:ext uri="{FF2B5EF4-FFF2-40B4-BE49-F238E27FC236}">
                  <a16:creationId xmlns:a16="http://schemas.microsoft.com/office/drawing/2014/main" id="{167C49AD-542C-D100-4F6C-6F4A03B0538A}"/>
                </a:ext>
              </a:extLst>
            </p:cNvPr>
            <p:cNvSpPr>
              <a:spLocks/>
            </p:cNvSpPr>
            <p:nvPr/>
          </p:nvSpPr>
          <p:spPr bwMode="auto">
            <a:xfrm>
              <a:off x="6083550" y="2578375"/>
              <a:ext cx="46948" cy="41164"/>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04" name="Freeform 552">
              <a:extLst>
                <a:ext uri="{FF2B5EF4-FFF2-40B4-BE49-F238E27FC236}">
                  <a16:creationId xmlns:a16="http://schemas.microsoft.com/office/drawing/2014/main" id="{F5747B06-0B9D-37C0-8788-E226BFE21BF7}"/>
                </a:ext>
              </a:extLst>
            </p:cNvPr>
            <p:cNvSpPr>
              <a:spLocks/>
            </p:cNvSpPr>
            <p:nvPr/>
          </p:nvSpPr>
          <p:spPr bwMode="auto">
            <a:xfrm>
              <a:off x="6040626" y="2541468"/>
              <a:ext cx="26828" cy="15615"/>
            </a:xfrm>
            <a:custGeom>
              <a:avLst/>
              <a:gdLst>
                <a:gd name="T0" fmla="*/ 1 w 7"/>
                <a:gd name="T1" fmla="*/ 4 h 4"/>
                <a:gd name="T2" fmla="*/ 5 w 7"/>
                <a:gd name="T3" fmla="*/ 0 h 4"/>
                <a:gd name="T4" fmla="*/ 1 w 7"/>
                <a:gd name="T5" fmla="*/ 4 h 4"/>
              </a:gdLst>
              <a:ahLst/>
              <a:cxnLst>
                <a:cxn ang="0">
                  <a:pos x="T0" y="T1"/>
                </a:cxn>
                <a:cxn ang="0">
                  <a:pos x="T2" y="T3"/>
                </a:cxn>
                <a:cxn ang="0">
                  <a:pos x="T4" y="T5"/>
                </a:cxn>
              </a:cxnLst>
              <a:rect l="0" t="0" r="r" b="b"/>
              <a:pathLst>
                <a:path w="7" h="4">
                  <a:moveTo>
                    <a:pt x="1" y="4"/>
                  </a:moveTo>
                  <a:cubicBezTo>
                    <a:pt x="0" y="4"/>
                    <a:pt x="4" y="0"/>
                    <a:pt x="5" y="0"/>
                  </a:cubicBezTo>
                  <a:cubicBezTo>
                    <a:pt x="7" y="1"/>
                    <a:pt x="3" y="4"/>
                    <a:pt x="1"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05" name="Freeform 553">
              <a:extLst>
                <a:ext uri="{FF2B5EF4-FFF2-40B4-BE49-F238E27FC236}">
                  <a16:creationId xmlns:a16="http://schemas.microsoft.com/office/drawing/2014/main" id="{769F15DE-60B8-8165-5CBC-9E2D7676B621}"/>
                </a:ext>
              </a:extLst>
            </p:cNvPr>
            <p:cNvSpPr>
              <a:spLocks/>
            </p:cNvSpPr>
            <p:nvPr/>
          </p:nvSpPr>
          <p:spPr bwMode="auto">
            <a:xfrm>
              <a:off x="6079527" y="2537209"/>
              <a:ext cx="24144" cy="12775"/>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06" name="Freeform 554">
              <a:extLst>
                <a:ext uri="{FF2B5EF4-FFF2-40B4-BE49-F238E27FC236}">
                  <a16:creationId xmlns:a16="http://schemas.microsoft.com/office/drawing/2014/main" id="{79B6DC41-1332-435C-7C51-9CB13ABD8773}"/>
                </a:ext>
              </a:extLst>
            </p:cNvPr>
            <p:cNvSpPr>
              <a:spLocks/>
            </p:cNvSpPr>
            <p:nvPr/>
          </p:nvSpPr>
          <p:spPr bwMode="auto">
            <a:xfrm>
              <a:off x="6056723" y="2528693"/>
              <a:ext cx="18779" cy="8517"/>
            </a:xfrm>
            <a:custGeom>
              <a:avLst/>
              <a:gdLst>
                <a:gd name="T0" fmla="*/ 0 w 5"/>
                <a:gd name="T1" fmla="*/ 1 h 2"/>
                <a:gd name="T2" fmla="*/ 4 w 5"/>
                <a:gd name="T3" fmla="*/ 0 h 2"/>
                <a:gd name="T4" fmla="*/ 0 w 5"/>
                <a:gd name="T5" fmla="*/ 1 h 2"/>
              </a:gdLst>
              <a:ahLst/>
              <a:cxnLst>
                <a:cxn ang="0">
                  <a:pos x="T0" y="T1"/>
                </a:cxn>
                <a:cxn ang="0">
                  <a:pos x="T2" y="T3"/>
                </a:cxn>
                <a:cxn ang="0">
                  <a:pos x="T4" y="T5"/>
                </a:cxn>
              </a:cxnLst>
              <a:rect l="0" t="0" r="r" b="b"/>
              <a:pathLst>
                <a:path w="5" h="2">
                  <a:moveTo>
                    <a:pt x="0" y="1"/>
                  </a:moveTo>
                  <a:cubicBezTo>
                    <a:pt x="2" y="2"/>
                    <a:pt x="5" y="1"/>
                    <a:pt x="4" y="0"/>
                  </a:cubicBezTo>
                  <a:cubicBezTo>
                    <a:pt x="2" y="0"/>
                    <a:pt x="0" y="1"/>
                    <a:pt x="0"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07" name="Freeform 555">
              <a:extLst>
                <a:ext uri="{FF2B5EF4-FFF2-40B4-BE49-F238E27FC236}">
                  <a16:creationId xmlns:a16="http://schemas.microsoft.com/office/drawing/2014/main" id="{D30D0368-95AE-1792-EC88-FB48FDAFD050}"/>
                </a:ext>
              </a:extLst>
            </p:cNvPr>
            <p:cNvSpPr>
              <a:spLocks/>
            </p:cNvSpPr>
            <p:nvPr/>
          </p:nvSpPr>
          <p:spPr bwMode="auto">
            <a:xfrm>
              <a:off x="6008433" y="2369712"/>
              <a:ext cx="103286" cy="46843"/>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08" name="Freeform 556">
              <a:extLst>
                <a:ext uri="{FF2B5EF4-FFF2-40B4-BE49-F238E27FC236}">
                  <a16:creationId xmlns:a16="http://schemas.microsoft.com/office/drawing/2014/main" id="{139145A5-343F-3EF1-D03F-11C88AC1D83C}"/>
                </a:ext>
              </a:extLst>
            </p:cNvPr>
            <p:cNvSpPr>
              <a:spLocks/>
            </p:cNvSpPr>
            <p:nvPr/>
          </p:nvSpPr>
          <p:spPr bwMode="auto">
            <a:xfrm>
              <a:off x="5080199" y="3124872"/>
              <a:ext cx="114017" cy="79492"/>
            </a:xfrm>
            <a:custGeom>
              <a:avLst/>
              <a:gdLst>
                <a:gd name="T0" fmla="*/ 27 w 29"/>
                <a:gd name="T1" fmla="*/ 16 h 19"/>
                <a:gd name="T2" fmla="*/ 24 w 29"/>
                <a:gd name="T3" fmla="*/ 12 h 19"/>
                <a:gd name="T4" fmla="*/ 19 w 29"/>
                <a:gd name="T5" fmla="*/ 10 h 19"/>
                <a:gd name="T6" fmla="*/ 14 w 29"/>
                <a:gd name="T7" fmla="*/ 3 h 19"/>
                <a:gd name="T8" fmla="*/ 8 w 29"/>
                <a:gd name="T9" fmla="*/ 2 h 19"/>
                <a:gd name="T10" fmla="*/ 2 w 29"/>
                <a:gd name="T11" fmla="*/ 0 h 19"/>
                <a:gd name="T12" fmla="*/ 3 w 29"/>
                <a:gd name="T13" fmla="*/ 2 h 19"/>
                <a:gd name="T14" fmla="*/ 5 w 29"/>
                <a:gd name="T15" fmla="*/ 3 h 19"/>
                <a:gd name="T16" fmla="*/ 6 w 29"/>
                <a:gd name="T17" fmla="*/ 4 h 19"/>
                <a:gd name="T18" fmla="*/ 4 w 29"/>
                <a:gd name="T19" fmla="*/ 2 h 19"/>
                <a:gd name="T20" fmla="*/ 4 w 29"/>
                <a:gd name="T21" fmla="*/ 4 h 19"/>
                <a:gd name="T22" fmla="*/ 7 w 29"/>
                <a:gd name="T23" fmla="*/ 6 h 19"/>
                <a:gd name="T24" fmla="*/ 12 w 29"/>
                <a:gd name="T25" fmla="*/ 9 h 19"/>
                <a:gd name="T26" fmla="*/ 10 w 29"/>
                <a:gd name="T27" fmla="*/ 10 h 19"/>
                <a:gd name="T28" fmla="*/ 14 w 29"/>
                <a:gd name="T29" fmla="*/ 10 h 19"/>
                <a:gd name="T30" fmla="*/ 14 w 29"/>
                <a:gd name="T31" fmla="*/ 12 h 19"/>
                <a:gd name="T32" fmla="*/ 19 w 29"/>
                <a:gd name="T33" fmla="*/ 12 h 19"/>
                <a:gd name="T34" fmla="*/ 27 w 29"/>
                <a:gd name="T35" fmla="*/ 16 h 19"/>
                <a:gd name="T36" fmla="*/ 27 w 29"/>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9">
                  <a:moveTo>
                    <a:pt x="27" y="16"/>
                  </a:moveTo>
                  <a:cubicBezTo>
                    <a:pt x="26" y="15"/>
                    <a:pt x="25" y="13"/>
                    <a:pt x="24" y="12"/>
                  </a:cubicBezTo>
                  <a:cubicBezTo>
                    <a:pt x="23" y="10"/>
                    <a:pt x="21" y="10"/>
                    <a:pt x="19" y="10"/>
                  </a:cubicBezTo>
                  <a:cubicBezTo>
                    <a:pt x="17" y="8"/>
                    <a:pt x="17" y="4"/>
                    <a:pt x="14" y="3"/>
                  </a:cubicBezTo>
                  <a:cubicBezTo>
                    <a:pt x="13" y="3"/>
                    <a:pt x="10" y="3"/>
                    <a:pt x="8" y="2"/>
                  </a:cubicBezTo>
                  <a:cubicBezTo>
                    <a:pt x="7" y="1"/>
                    <a:pt x="5" y="0"/>
                    <a:pt x="2" y="0"/>
                  </a:cubicBezTo>
                  <a:cubicBezTo>
                    <a:pt x="0" y="0"/>
                    <a:pt x="1" y="2"/>
                    <a:pt x="3" y="2"/>
                  </a:cubicBezTo>
                  <a:cubicBezTo>
                    <a:pt x="4" y="2"/>
                    <a:pt x="4" y="2"/>
                    <a:pt x="5" y="3"/>
                  </a:cubicBezTo>
                  <a:cubicBezTo>
                    <a:pt x="5" y="3"/>
                    <a:pt x="6" y="4"/>
                    <a:pt x="6" y="4"/>
                  </a:cubicBezTo>
                  <a:cubicBezTo>
                    <a:pt x="5" y="4"/>
                    <a:pt x="4" y="3"/>
                    <a:pt x="4" y="2"/>
                  </a:cubicBezTo>
                  <a:cubicBezTo>
                    <a:pt x="4" y="2"/>
                    <a:pt x="4" y="4"/>
                    <a:pt x="4" y="4"/>
                  </a:cubicBezTo>
                  <a:cubicBezTo>
                    <a:pt x="4" y="6"/>
                    <a:pt x="6" y="6"/>
                    <a:pt x="7" y="6"/>
                  </a:cubicBezTo>
                  <a:cubicBezTo>
                    <a:pt x="7" y="6"/>
                    <a:pt x="12" y="9"/>
                    <a:pt x="12" y="9"/>
                  </a:cubicBezTo>
                  <a:cubicBezTo>
                    <a:pt x="12" y="9"/>
                    <a:pt x="11" y="9"/>
                    <a:pt x="10" y="10"/>
                  </a:cubicBezTo>
                  <a:cubicBezTo>
                    <a:pt x="10" y="10"/>
                    <a:pt x="14" y="10"/>
                    <a:pt x="14" y="10"/>
                  </a:cubicBezTo>
                  <a:cubicBezTo>
                    <a:pt x="16" y="11"/>
                    <a:pt x="14" y="12"/>
                    <a:pt x="14" y="12"/>
                  </a:cubicBezTo>
                  <a:cubicBezTo>
                    <a:pt x="15" y="13"/>
                    <a:pt x="18" y="12"/>
                    <a:pt x="19" y="12"/>
                  </a:cubicBezTo>
                  <a:cubicBezTo>
                    <a:pt x="14" y="13"/>
                    <a:pt x="29" y="19"/>
                    <a:pt x="27" y="16"/>
                  </a:cubicBezTo>
                  <a:cubicBezTo>
                    <a:pt x="26" y="15"/>
                    <a:pt x="28" y="18"/>
                    <a:pt x="27" y="1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09" name="Freeform 557">
              <a:extLst>
                <a:ext uri="{FF2B5EF4-FFF2-40B4-BE49-F238E27FC236}">
                  <a16:creationId xmlns:a16="http://schemas.microsoft.com/office/drawing/2014/main" id="{A2C8F44C-20ED-65D2-E553-DC92C9192266}"/>
                </a:ext>
              </a:extLst>
            </p:cNvPr>
            <p:cNvSpPr>
              <a:spLocks/>
            </p:cNvSpPr>
            <p:nvPr/>
          </p:nvSpPr>
          <p:spPr bwMode="auto">
            <a:xfrm>
              <a:off x="4990328" y="3032606"/>
              <a:ext cx="50972" cy="58199"/>
            </a:xfrm>
            <a:custGeom>
              <a:avLst/>
              <a:gdLst>
                <a:gd name="T0" fmla="*/ 11 w 13"/>
                <a:gd name="T1" fmla="*/ 14 h 14"/>
                <a:gd name="T2" fmla="*/ 11 w 13"/>
                <a:gd name="T3" fmla="*/ 14 h 14"/>
                <a:gd name="T4" fmla="*/ 8 w 13"/>
                <a:gd name="T5" fmla="*/ 11 h 14"/>
                <a:gd name="T6" fmla="*/ 7 w 13"/>
                <a:gd name="T7" fmla="*/ 7 h 14"/>
                <a:gd name="T8" fmla="*/ 6 w 13"/>
                <a:gd name="T9" fmla="*/ 5 h 14"/>
                <a:gd name="T10" fmla="*/ 7 w 13"/>
                <a:gd name="T11" fmla="*/ 2 h 14"/>
                <a:gd name="T12" fmla="*/ 4 w 13"/>
                <a:gd name="T13" fmla="*/ 4 h 14"/>
                <a:gd name="T14" fmla="*/ 6 w 13"/>
                <a:gd name="T15" fmla="*/ 1 h 14"/>
                <a:gd name="T16" fmla="*/ 1 w 13"/>
                <a:gd name="T17" fmla="*/ 0 h 14"/>
                <a:gd name="T18" fmla="*/ 3 w 13"/>
                <a:gd name="T19" fmla="*/ 6 h 14"/>
                <a:gd name="T20" fmla="*/ 11 w 13"/>
                <a:gd name="T21" fmla="*/ 14 h 14"/>
                <a:gd name="T22" fmla="*/ 11 w 13"/>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
                  <a:moveTo>
                    <a:pt x="11" y="14"/>
                  </a:moveTo>
                  <a:cubicBezTo>
                    <a:pt x="11" y="14"/>
                    <a:pt x="11" y="14"/>
                    <a:pt x="11" y="14"/>
                  </a:cubicBezTo>
                  <a:cubicBezTo>
                    <a:pt x="11" y="13"/>
                    <a:pt x="9" y="11"/>
                    <a:pt x="8" y="11"/>
                  </a:cubicBezTo>
                  <a:cubicBezTo>
                    <a:pt x="7" y="9"/>
                    <a:pt x="8" y="8"/>
                    <a:pt x="7" y="7"/>
                  </a:cubicBezTo>
                  <a:cubicBezTo>
                    <a:pt x="6" y="6"/>
                    <a:pt x="6" y="6"/>
                    <a:pt x="6" y="5"/>
                  </a:cubicBezTo>
                  <a:cubicBezTo>
                    <a:pt x="5" y="3"/>
                    <a:pt x="6" y="3"/>
                    <a:pt x="7" y="2"/>
                  </a:cubicBezTo>
                  <a:cubicBezTo>
                    <a:pt x="9" y="0"/>
                    <a:pt x="3" y="3"/>
                    <a:pt x="4" y="4"/>
                  </a:cubicBezTo>
                  <a:cubicBezTo>
                    <a:pt x="3" y="3"/>
                    <a:pt x="6" y="1"/>
                    <a:pt x="6" y="1"/>
                  </a:cubicBezTo>
                  <a:cubicBezTo>
                    <a:pt x="5" y="0"/>
                    <a:pt x="1" y="0"/>
                    <a:pt x="1" y="0"/>
                  </a:cubicBezTo>
                  <a:cubicBezTo>
                    <a:pt x="0" y="1"/>
                    <a:pt x="2" y="5"/>
                    <a:pt x="3" y="6"/>
                  </a:cubicBezTo>
                  <a:cubicBezTo>
                    <a:pt x="5" y="8"/>
                    <a:pt x="8" y="13"/>
                    <a:pt x="11" y="14"/>
                  </a:cubicBezTo>
                  <a:cubicBezTo>
                    <a:pt x="13" y="14"/>
                    <a:pt x="8" y="13"/>
                    <a:pt x="11" y="1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10" name="Freeform 558">
              <a:extLst>
                <a:ext uri="{FF2B5EF4-FFF2-40B4-BE49-F238E27FC236}">
                  <a16:creationId xmlns:a16="http://schemas.microsoft.com/office/drawing/2014/main" id="{DD5E5BBA-C289-87E6-5019-101F8816A628}"/>
                </a:ext>
              </a:extLst>
            </p:cNvPr>
            <p:cNvSpPr>
              <a:spLocks/>
            </p:cNvSpPr>
            <p:nvPr/>
          </p:nvSpPr>
          <p:spPr bwMode="auto">
            <a:xfrm>
              <a:off x="4994352" y="2965890"/>
              <a:ext cx="16097" cy="17034"/>
            </a:xfrm>
            <a:custGeom>
              <a:avLst/>
              <a:gdLst>
                <a:gd name="T0" fmla="*/ 3 w 4"/>
                <a:gd name="T1" fmla="*/ 3 h 4"/>
                <a:gd name="T2" fmla="*/ 2 w 4"/>
                <a:gd name="T3" fmla="*/ 1 h 4"/>
                <a:gd name="T4" fmla="*/ 3 w 4"/>
                <a:gd name="T5" fmla="*/ 3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2"/>
                    <a:pt x="0" y="2"/>
                    <a:pt x="2" y="1"/>
                  </a:cubicBezTo>
                  <a:cubicBezTo>
                    <a:pt x="3" y="0"/>
                    <a:pt x="4" y="3"/>
                    <a:pt x="3" y="3"/>
                  </a:cubicBezTo>
                  <a:cubicBezTo>
                    <a:pt x="3" y="3"/>
                    <a:pt x="3" y="3"/>
                    <a:pt x="3" y="3"/>
                  </a:cubicBezTo>
                  <a:cubicBezTo>
                    <a:pt x="2" y="2"/>
                    <a:pt x="4" y="4"/>
                    <a:pt x="3"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11" name="Freeform 559">
              <a:extLst>
                <a:ext uri="{FF2B5EF4-FFF2-40B4-BE49-F238E27FC236}">
                  <a16:creationId xmlns:a16="http://schemas.microsoft.com/office/drawing/2014/main" id="{48484562-9B0C-D012-8C10-11C1458E0BC4}"/>
                </a:ext>
              </a:extLst>
            </p:cNvPr>
            <p:cNvSpPr>
              <a:spLocks/>
            </p:cNvSpPr>
            <p:nvPr/>
          </p:nvSpPr>
          <p:spPr bwMode="auto">
            <a:xfrm>
              <a:off x="4974230" y="2946019"/>
              <a:ext cx="24144" cy="24130"/>
            </a:xfrm>
            <a:custGeom>
              <a:avLst/>
              <a:gdLst>
                <a:gd name="T0" fmla="*/ 5 w 6"/>
                <a:gd name="T1" fmla="*/ 2 h 6"/>
                <a:gd name="T2" fmla="*/ 0 w 6"/>
                <a:gd name="T3" fmla="*/ 1 h 6"/>
                <a:gd name="T4" fmla="*/ 1 w 6"/>
                <a:gd name="T5" fmla="*/ 3 h 6"/>
                <a:gd name="T6" fmla="*/ 1 w 6"/>
                <a:gd name="T7" fmla="*/ 6 h 6"/>
                <a:gd name="T8" fmla="*/ 5 w 6"/>
                <a:gd name="T9" fmla="*/ 5 h 6"/>
                <a:gd name="T10" fmla="*/ 3 w 6"/>
                <a:gd name="T11" fmla="*/ 3 h 6"/>
                <a:gd name="T12" fmla="*/ 5 w 6"/>
                <a:gd name="T13" fmla="*/ 2 h 6"/>
                <a:gd name="T14" fmla="*/ 5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2"/>
                  </a:moveTo>
                  <a:cubicBezTo>
                    <a:pt x="4" y="2"/>
                    <a:pt x="1" y="0"/>
                    <a:pt x="0" y="1"/>
                  </a:cubicBezTo>
                  <a:cubicBezTo>
                    <a:pt x="1" y="0"/>
                    <a:pt x="2" y="4"/>
                    <a:pt x="1" y="3"/>
                  </a:cubicBezTo>
                  <a:cubicBezTo>
                    <a:pt x="1" y="4"/>
                    <a:pt x="1" y="5"/>
                    <a:pt x="1" y="6"/>
                  </a:cubicBezTo>
                  <a:cubicBezTo>
                    <a:pt x="1" y="5"/>
                    <a:pt x="5" y="4"/>
                    <a:pt x="5" y="5"/>
                  </a:cubicBezTo>
                  <a:cubicBezTo>
                    <a:pt x="5" y="4"/>
                    <a:pt x="4" y="4"/>
                    <a:pt x="3" y="3"/>
                  </a:cubicBezTo>
                  <a:cubicBezTo>
                    <a:pt x="4" y="4"/>
                    <a:pt x="6" y="2"/>
                    <a:pt x="5" y="2"/>
                  </a:cubicBezTo>
                  <a:cubicBezTo>
                    <a:pt x="4" y="2"/>
                    <a:pt x="6" y="2"/>
                    <a:pt x="5"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12" name="Freeform 560">
              <a:extLst>
                <a:ext uri="{FF2B5EF4-FFF2-40B4-BE49-F238E27FC236}">
                  <a16:creationId xmlns:a16="http://schemas.microsoft.com/office/drawing/2014/main" id="{FB1FF2E1-6DCD-35DC-1B8A-6264B2005F02}"/>
                </a:ext>
              </a:extLst>
            </p:cNvPr>
            <p:cNvSpPr>
              <a:spLocks/>
            </p:cNvSpPr>
            <p:nvPr/>
          </p:nvSpPr>
          <p:spPr bwMode="auto">
            <a:xfrm>
              <a:off x="4963500" y="2953115"/>
              <a:ext cx="14756" cy="25550"/>
            </a:xfrm>
            <a:custGeom>
              <a:avLst/>
              <a:gdLst>
                <a:gd name="T0" fmla="*/ 2 w 4"/>
                <a:gd name="T1" fmla="*/ 0 h 6"/>
                <a:gd name="T2" fmla="*/ 2 w 4"/>
                <a:gd name="T3" fmla="*/ 2 h 6"/>
                <a:gd name="T4" fmla="*/ 2 w 4"/>
                <a:gd name="T5" fmla="*/ 5 h 6"/>
                <a:gd name="T6" fmla="*/ 3 w 4"/>
                <a:gd name="T7" fmla="*/ 3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0" y="0"/>
                    <a:pt x="2" y="1"/>
                    <a:pt x="2" y="2"/>
                  </a:cubicBezTo>
                  <a:cubicBezTo>
                    <a:pt x="2" y="3"/>
                    <a:pt x="1" y="5"/>
                    <a:pt x="2" y="5"/>
                  </a:cubicBezTo>
                  <a:cubicBezTo>
                    <a:pt x="3" y="6"/>
                    <a:pt x="3" y="3"/>
                    <a:pt x="3" y="3"/>
                  </a:cubicBezTo>
                  <a:cubicBezTo>
                    <a:pt x="3" y="2"/>
                    <a:pt x="4" y="0"/>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13" name="Freeform 561">
              <a:extLst>
                <a:ext uri="{FF2B5EF4-FFF2-40B4-BE49-F238E27FC236}">
                  <a16:creationId xmlns:a16="http://schemas.microsoft.com/office/drawing/2014/main" id="{8563FB8D-A4E7-C0EC-E0FB-7482D6976F4E}"/>
                </a:ext>
              </a:extLst>
            </p:cNvPr>
            <p:cNvSpPr>
              <a:spLocks/>
            </p:cNvSpPr>
            <p:nvPr/>
          </p:nvSpPr>
          <p:spPr bwMode="auto">
            <a:xfrm>
              <a:off x="4939355" y="2928983"/>
              <a:ext cx="20120" cy="45423"/>
            </a:xfrm>
            <a:custGeom>
              <a:avLst/>
              <a:gdLst>
                <a:gd name="T0" fmla="*/ 4 w 5"/>
                <a:gd name="T1" fmla="*/ 10 h 11"/>
                <a:gd name="T2" fmla="*/ 2 w 5"/>
                <a:gd name="T3" fmla="*/ 6 h 11"/>
                <a:gd name="T4" fmla="*/ 1 w 5"/>
                <a:gd name="T5" fmla="*/ 3 h 11"/>
                <a:gd name="T6" fmla="*/ 5 w 5"/>
                <a:gd name="T7" fmla="*/ 5 h 11"/>
                <a:gd name="T8" fmla="*/ 4 w 5"/>
                <a:gd name="T9" fmla="*/ 10 h 11"/>
                <a:gd name="T10" fmla="*/ 4 w 5"/>
                <a:gd name="T11" fmla="*/ 10 h 11"/>
              </a:gdLst>
              <a:ahLst/>
              <a:cxnLst>
                <a:cxn ang="0">
                  <a:pos x="T0" y="T1"/>
                </a:cxn>
                <a:cxn ang="0">
                  <a:pos x="T2" y="T3"/>
                </a:cxn>
                <a:cxn ang="0">
                  <a:pos x="T4" y="T5"/>
                </a:cxn>
                <a:cxn ang="0">
                  <a:pos x="T6" y="T7"/>
                </a:cxn>
                <a:cxn ang="0">
                  <a:pos x="T8" y="T9"/>
                </a:cxn>
                <a:cxn ang="0">
                  <a:pos x="T10" y="T11"/>
                </a:cxn>
              </a:cxnLst>
              <a:rect l="0" t="0" r="r" b="b"/>
              <a:pathLst>
                <a:path w="5" h="11">
                  <a:moveTo>
                    <a:pt x="4" y="10"/>
                  </a:moveTo>
                  <a:cubicBezTo>
                    <a:pt x="4" y="9"/>
                    <a:pt x="2" y="6"/>
                    <a:pt x="2" y="6"/>
                  </a:cubicBezTo>
                  <a:cubicBezTo>
                    <a:pt x="4" y="4"/>
                    <a:pt x="0" y="4"/>
                    <a:pt x="1" y="3"/>
                  </a:cubicBezTo>
                  <a:cubicBezTo>
                    <a:pt x="2" y="0"/>
                    <a:pt x="5" y="5"/>
                    <a:pt x="5" y="5"/>
                  </a:cubicBezTo>
                  <a:cubicBezTo>
                    <a:pt x="5" y="6"/>
                    <a:pt x="5" y="11"/>
                    <a:pt x="4" y="10"/>
                  </a:cubicBezTo>
                  <a:cubicBezTo>
                    <a:pt x="4" y="9"/>
                    <a:pt x="5" y="11"/>
                    <a:pt x="4"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14" name="Freeform 562">
              <a:extLst>
                <a:ext uri="{FF2B5EF4-FFF2-40B4-BE49-F238E27FC236}">
                  <a16:creationId xmlns:a16="http://schemas.microsoft.com/office/drawing/2014/main" id="{D69D1839-2D24-42A2-4D06-AFB1681851E2}"/>
                </a:ext>
              </a:extLst>
            </p:cNvPr>
            <p:cNvSpPr>
              <a:spLocks/>
            </p:cNvSpPr>
            <p:nvPr/>
          </p:nvSpPr>
          <p:spPr bwMode="auto">
            <a:xfrm>
              <a:off x="4923258" y="2911950"/>
              <a:ext cx="28169" cy="29809"/>
            </a:xfrm>
            <a:custGeom>
              <a:avLst/>
              <a:gdLst>
                <a:gd name="T0" fmla="*/ 4 w 7"/>
                <a:gd name="T1" fmla="*/ 6 h 7"/>
                <a:gd name="T2" fmla="*/ 2 w 7"/>
                <a:gd name="T3" fmla="*/ 3 h 7"/>
                <a:gd name="T4" fmla="*/ 0 w 7"/>
                <a:gd name="T5" fmla="*/ 2 h 7"/>
                <a:gd name="T6" fmla="*/ 5 w 7"/>
                <a:gd name="T7" fmla="*/ 1 h 7"/>
                <a:gd name="T8" fmla="*/ 4 w 7"/>
                <a:gd name="T9" fmla="*/ 3 h 7"/>
                <a:gd name="T10" fmla="*/ 7 w 7"/>
                <a:gd name="T11" fmla="*/ 4 h 7"/>
                <a:gd name="T12" fmla="*/ 5 w 7"/>
                <a:gd name="T13" fmla="*/ 5 h 7"/>
                <a:gd name="T14" fmla="*/ 4 w 7"/>
                <a:gd name="T15" fmla="*/ 6 h 7"/>
                <a:gd name="T16" fmla="*/ 4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6"/>
                  </a:moveTo>
                  <a:cubicBezTo>
                    <a:pt x="2" y="4"/>
                    <a:pt x="1" y="4"/>
                    <a:pt x="2" y="3"/>
                  </a:cubicBezTo>
                  <a:cubicBezTo>
                    <a:pt x="2" y="2"/>
                    <a:pt x="0" y="2"/>
                    <a:pt x="0" y="2"/>
                  </a:cubicBezTo>
                  <a:cubicBezTo>
                    <a:pt x="0" y="1"/>
                    <a:pt x="4" y="0"/>
                    <a:pt x="5" y="1"/>
                  </a:cubicBezTo>
                  <a:cubicBezTo>
                    <a:pt x="5" y="1"/>
                    <a:pt x="3" y="2"/>
                    <a:pt x="4" y="3"/>
                  </a:cubicBezTo>
                  <a:cubicBezTo>
                    <a:pt x="5" y="3"/>
                    <a:pt x="7" y="4"/>
                    <a:pt x="7" y="4"/>
                  </a:cubicBezTo>
                  <a:cubicBezTo>
                    <a:pt x="7" y="5"/>
                    <a:pt x="5" y="5"/>
                    <a:pt x="5" y="5"/>
                  </a:cubicBezTo>
                  <a:cubicBezTo>
                    <a:pt x="4" y="5"/>
                    <a:pt x="5" y="7"/>
                    <a:pt x="4" y="6"/>
                  </a:cubicBezTo>
                  <a:cubicBezTo>
                    <a:pt x="2" y="5"/>
                    <a:pt x="4" y="6"/>
                    <a:pt x="4"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15" name="Freeform 563">
              <a:extLst>
                <a:ext uri="{FF2B5EF4-FFF2-40B4-BE49-F238E27FC236}">
                  <a16:creationId xmlns:a16="http://schemas.microsoft.com/office/drawing/2014/main" id="{9F5B6DC0-6FA6-D4EE-4558-FDA5C385986B}"/>
                </a:ext>
              </a:extLst>
            </p:cNvPr>
            <p:cNvSpPr>
              <a:spLocks/>
            </p:cNvSpPr>
            <p:nvPr/>
          </p:nvSpPr>
          <p:spPr bwMode="auto">
            <a:xfrm>
              <a:off x="4951427" y="2911950"/>
              <a:ext cx="26828" cy="38326"/>
            </a:xfrm>
            <a:custGeom>
              <a:avLst/>
              <a:gdLst>
                <a:gd name="T0" fmla="*/ 3 w 7"/>
                <a:gd name="T1" fmla="*/ 8 h 9"/>
                <a:gd name="T2" fmla="*/ 4 w 7"/>
                <a:gd name="T3" fmla="*/ 6 h 9"/>
                <a:gd name="T4" fmla="*/ 2 w 7"/>
                <a:gd name="T5" fmla="*/ 4 h 9"/>
                <a:gd name="T6" fmla="*/ 3 w 7"/>
                <a:gd name="T7" fmla="*/ 1 h 9"/>
                <a:gd name="T8" fmla="*/ 6 w 7"/>
                <a:gd name="T9" fmla="*/ 5 h 9"/>
                <a:gd name="T10" fmla="*/ 3 w 7"/>
                <a:gd name="T11" fmla="*/ 8 h 9"/>
                <a:gd name="T12" fmla="*/ 3 w 7"/>
                <a:gd name="T13" fmla="*/ 8 h 9"/>
                <a:gd name="T14" fmla="*/ 3 w 7"/>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8"/>
                  </a:moveTo>
                  <a:cubicBezTo>
                    <a:pt x="4" y="7"/>
                    <a:pt x="5" y="7"/>
                    <a:pt x="4" y="6"/>
                  </a:cubicBezTo>
                  <a:cubicBezTo>
                    <a:pt x="4" y="5"/>
                    <a:pt x="2" y="5"/>
                    <a:pt x="2" y="4"/>
                  </a:cubicBezTo>
                  <a:cubicBezTo>
                    <a:pt x="3" y="3"/>
                    <a:pt x="0" y="0"/>
                    <a:pt x="3" y="1"/>
                  </a:cubicBezTo>
                  <a:cubicBezTo>
                    <a:pt x="6" y="2"/>
                    <a:pt x="6" y="3"/>
                    <a:pt x="6" y="5"/>
                  </a:cubicBezTo>
                  <a:cubicBezTo>
                    <a:pt x="7" y="7"/>
                    <a:pt x="3" y="8"/>
                    <a:pt x="3" y="8"/>
                  </a:cubicBezTo>
                  <a:cubicBezTo>
                    <a:pt x="3" y="8"/>
                    <a:pt x="3" y="8"/>
                    <a:pt x="3" y="8"/>
                  </a:cubicBezTo>
                  <a:cubicBezTo>
                    <a:pt x="4" y="7"/>
                    <a:pt x="2" y="9"/>
                    <a:pt x="3" y="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16" name="Freeform 564">
              <a:extLst>
                <a:ext uri="{FF2B5EF4-FFF2-40B4-BE49-F238E27FC236}">
                  <a16:creationId xmlns:a16="http://schemas.microsoft.com/office/drawing/2014/main" id="{3F5ABF29-DB36-DC50-E9EA-D3AF0A13D369}"/>
                </a:ext>
              </a:extLst>
            </p:cNvPr>
            <p:cNvSpPr>
              <a:spLocks/>
            </p:cNvSpPr>
            <p:nvPr/>
          </p:nvSpPr>
          <p:spPr bwMode="auto">
            <a:xfrm>
              <a:off x="4943378" y="2920467"/>
              <a:ext cx="12072" cy="4258"/>
            </a:xfrm>
            <a:custGeom>
              <a:avLst/>
              <a:gdLst>
                <a:gd name="T0" fmla="*/ 2 w 3"/>
                <a:gd name="T1" fmla="*/ 1 h 1"/>
                <a:gd name="T2" fmla="*/ 0 w 3"/>
                <a:gd name="T3" fmla="*/ 0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1" y="1"/>
                    <a:pt x="0" y="1"/>
                    <a:pt x="0" y="0"/>
                  </a:cubicBezTo>
                  <a:cubicBezTo>
                    <a:pt x="0" y="0"/>
                    <a:pt x="2" y="0"/>
                    <a:pt x="3" y="0"/>
                  </a:cubicBezTo>
                  <a:cubicBezTo>
                    <a:pt x="3" y="0"/>
                    <a:pt x="2" y="1"/>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17" name="Freeform 565">
              <a:extLst>
                <a:ext uri="{FF2B5EF4-FFF2-40B4-BE49-F238E27FC236}">
                  <a16:creationId xmlns:a16="http://schemas.microsoft.com/office/drawing/2014/main" id="{C804E2BD-C602-A6D2-F940-D76E0F855A6E}"/>
                </a:ext>
              </a:extLst>
            </p:cNvPr>
            <p:cNvSpPr>
              <a:spLocks/>
            </p:cNvSpPr>
            <p:nvPr/>
          </p:nvSpPr>
          <p:spPr bwMode="auto">
            <a:xfrm>
              <a:off x="4565110" y="2924726"/>
              <a:ext cx="52313" cy="28389"/>
            </a:xfrm>
            <a:custGeom>
              <a:avLst/>
              <a:gdLst>
                <a:gd name="T0" fmla="*/ 10 w 13"/>
                <a:gd name="T1" fmla="*/ 1 h 7"/>
                <a:gd name="T2" fmla="*/ 7 w 13"/>
                <a:gd name="T3" fmla="*/ 1 h 7"/>
                <a:gd name="T4" fmla="*/ 5 w 13"/>
                <a:gd name="T5" fmla="*/ 1 h 7"/>
                <a:gd name="T6" fmla="*/ 5 w 13"/>
                <a:gd name="T7" fmla="*/ 4 h 7"/>
                <a:gd name="T8" fmla="*/ 1 w 13"/>
                <a:gd name="T9" fmla="*/ 3 h 7"/>
                <a:gd name="T10" fmla="*/ 1 w 13"/>
                <a:gd name="T11" fmla="*/ 6 h 7"/>
                <a:gd name="T12" fmla="*/ 11 w 13"/>
                <a:gd name="T13" fmla="*/ 4 h 7"/>
                <a:gd name="T14" fmla="*/ 9 w 13"/>
                <a:gd name="T15" fmla="*/ 3 h 7"/>
                <a:gd name="T16" fmla="*/ 12 w 13"/>
                <a:gd name="T17" fmla="*/ 3 h 7"/>
                <a:gd name="T18" fmla="*/ 10 w 13"/>
                <a:gd name="T19" fmla="*/ 1 h 7"/>
                <a:gd name="T20" fmla="*/ 10 w 13"/>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
                  <a:moveTo>
                    <a:pt x="10" y="1"/>
                  </a:moveTo>
                  <a:cubicBezTo>
                    <a:pt x="9" y="1"/>
                    <a:pt x="8" y="1"/>
                    <a:pt x="7" y="1"/>
                  </a:cubicBezTo>
                  <a:cubicBezTo>
                    <a:pt x="6" y="1"/>
                    <a:pt x="6" y="1"/>
                    <a:pt x="5" y="1"/>
                  </a:cubicBezTo>
                  <a:cubicBezTo>
                    <a:pt x="3" y="2"/>
                    <a:pt x="4" y="4"/>
                    <a:pt x="5" y="4"/>
                  </a:cubicBezTo>
                  <a:cubicBezTo>
                    <a:pt x="4" y="4"/>
                    <a:pt x="2" y="1"/>
                    <a:pt x="1" y="3"/>
                  </a:cubicBezTo>
                  <a:cubicBezTo>
                    <a:pt x="0" y="4"/>
                    <a:pt x="0" y="5"/>
                    <a:pt x="1" y="6"/>
                  </a:cubicBezTo>
                  <a:cubicBezTo>
                    <a:pt x="2" y="7"/>
                    <a:pt x="10" y="5"/>
                    <a:pt x="11" y="4"/>
                  </a:cubicBezTo>
                  <a:cubicBezTo>
                    <a:pt x="11" y="4"/>
                    <a:pt x="10" y="3"/>
                    <a:pt x="9" y="3"/>
                  </a:cubicBezTo>
                  <a:cubicBezTo>
                    <a:pt x="10" y="3"/>
                    <a:pt x="12" y="3"/>
                    <a:pt x="12" y="3"/>
                  </a:cubicBezTo>
                  <a:cubicBezTo>
                    <a:pt x="13" y="2"/>
                    <a:pt x="11" y="0"/>
                    <a:pt x="10" y="1"/>
                  </a:cubicBezTo>
                  <a:cubicBezTo>
                    <a:pt x="9" y="1"/>
                    <a:pt x="11" y="0"/>
                    <a:pt x="10"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18" name="Freeform 566">
              <a:extLst>
                <a:ext uri="{FF2B5EF4-FFF2-40B4-BE49-F238E27FC236}">
                  <a16:creationId xmlns:a16="http://schemas.microsoft.com/office/drawing/2014/main" id="{4C0CD7CA-0C63-1040-BA18-3B9B0B36FC9A}"/>
                </a:ext>
              </a:extLst>
            </p:cNvPr>
            <p:cNvSpPr>
              <a:spLocks/>
            </p:cNvSpPr>
            <p:nvPr/>
          </p:nvSpPr>
          <p:spPr bwMode="auto">
            <a:xfrm>
              <a:off x="4585231" y="2899175"/>
              <a:ext cx="32193" cy="29809"/>
            </a:xfrm>
            <a:custGeom>
              <a:avLst/>
              <a:gdLst>
                <a:gd name="T0" fmla="*/ 2 w 8"/>
                <a:gd name="T1" fmla="*/ 6 h 7"/>
                <a:gd name="T2" fmla="*/ 5 w 8"/>
                <a:gd name="T3" fmla="*/ 4 h 7"/>
                <a:gd name="T4" fmla="*/ 8 w 8"/>
                <a:gd name="T5" fmla="*/ 4 h 7"/>
                <a:gd name="T6" fmla="*/ 5 w 8"/>
                <a:gd name="T7" fmla="*/ 2 h 7"/>
                <a:gd name="T8" fmla="*/ 2 w 8"/>
                <a:gd name="T9" fmla="*/ 6 h 7"/>
                <a:gd name="T10" fmla="*/ 2 w 8"/>
                <a:gd name="T11" fmla="*/ 6 h 7"/>
                <a:gd name="T12" fmla="*/ 2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6"/>
                  </a:moveTo>
                  <a:cubicBezTo>
                    <a:pt x="3" y="5"/>
                    <a:pt x="4" y="5"/>
                    <a:pt x="5" y="4"/>
                  </a:cubicBezTo>
                  <a:cubicBezTo>
                    <a:pt x="6" y="4"/>
                    <a:pt x="8" y="4"/>
                    <a:pt x="8" y="4"/>
                  </a:cubicBezTo>
                  <a:cubicBezTo>
                    <a:pt x="8" y="4"/>
                    <a:pt x="7" y="0"/>
                    <a:pt x="5" y="2"/>
                  </a:cubicBezTo>
                  <a:cubicBezTo>
                    <a:pt x="5" y="2"/>
                    <a:pt x="1" y="5"/>
                    <a:pt x="2" y="6"/>
                  </a:cubicBezTo>
                  <a:cubicBezTo>
                    <a:pt x="2" y="6"/>
                    <a:pt x="2" y="6"/>
                    <a:pt x="2" y="6"/>
                  </a:cubicBezTo>
                  <a:cubicBezTo>
                    <a:pt x="4" y="5"/>
                    <a:pt x="0" y="7"/>
                    <a:pt x="2"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19" name="Freeform 567">
              <a:extLst>
                <a:ext uri="{FF2B5EF4-FFF2-40B4-BE49-F238E27FC236}">
                  <a16:creationId xmlns:a16="http://schemas.microsoft.com/office/drawing/2014/main" id="{CC39CB13-B243-C95C-2682-A19869CA6510}"/>
                </a:ext>
              </a:extLst>
            </p:cNvPr>
            <p:cNvSpPr>
              <a:spLocks/>
            </p:cNvSpPr>
            <p:nvPr/>
          </p:nvSpPr>
          <p:spPr bwMode="auto">
            <a:xfrm>
              <a:off x="4361221" y="3012732"/>
              <a:ext cx="38900" cy="15615"/>
            </a:xfrm>
            <a:custGeom>
              <a:avLst/>
              <a:gdLst>
                <a:gd name="T0" fmla="*/ 9 w 10"/>
                <a:gd name="T1" fmla="*/ 2 h 4"/>
                <a:gd name="T2" fmla="*/ 9 w 10"/>
                <a:gd name="T3" fmla="*/ 1 h 4"/>
                <a:gd name="T4" fmla="*/ 6 w 10"/>
                <a:gd name="T5" fmla="*/ 0 h 4"/>
                <a:gd name="T6" fmla="*/ 2 w 10"/>
                <a:gd name="T7" fmla="*/ 2 h 4"/>
                <a:gd name="T8" fmla="*/ 3 w 10"/>
                <a:gd name="T9" fmla="*/ 4 h 4"/>
                <a:gd name="T10" fmla="*/ 9 w 10"/>
                <a:gd name="T11" fmla="*/ 2 h 4"/>
                <a:gd name="T12" fmla="*/ 9 w 1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9" y="2"/>
                  </a:moveTo>
                  <a:cubicBezTo>
                    <a:pt x="10" y="2"/>
                    <a:pt x="8" y="1"/>
                    <a:pt x="9" y="1"/>
                  </a:cubicBezTo>
                  <a:cubicBezTo>
                    <a:pt x="8" y="0"/>
                    <a:pt x="7" y="0"/>
                    <a:pt x="6" y="0"/>
                  </a:cubicBezTo>
                  <a:cubicBezTo>
                    <a:pt x="5" y="1"/>
                    <a:pt x="3" y="1"/>
                    <a:pt x="2" y="2"/>
                  </a:cubicBezTo>
                  <a:cubicBezTo>
                    <a:pt x="0" y="3"/>
                    <a:pt x="2" y="4"/>
                    <a:pt x="3" y="4"/>
                  </a:cubicBezTo>
                  <a:cubicBezTo>
                    <a:pt x="5" y="4"/>
                    <a:pt x="7" y="1"/>
                    <a:pt x="9" y="2"/>
                  </a:cubicBezTo>
                  <a:cubicBezTo>
                    <a:pt x="10" y="2"/>
                    <a:pt x="7" y="1"/>
                    <a:pt x="9"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20" name="Freeform 568">
              <a:extLst>
                <a:ext uri="{FF2B5EF4-FFF2-40B4-BE49-F238E27FC236}">
                  <a16:creationId xmlns:a16="http://schemas.microsoft.com/office/drawing/2014/main" id="{60709318-3510-434F-0A78-D66365BD2622}"/>
                </a:ext>
              </a:extLst>
            </p:cNvPr>
            <p:cNvSpPr>
              <a:spLocks/>
            </p:cNvSpPr>
            <p:nvPr/>
          </p:nvSpPr>
          <p:spPr bwMode="auto">
            <a:xfrm>
              <a:off x="4314272" y="3036864"/>
              <a:ext cx="22803" cy="21293"/>
            </a:xfrm>
            <a:custGeom>
              <a:avLst/>
              <a:gdLst>
                <a:gd name="T0" fmla="*/ 6 w 6"/>
                <a:gd name="T1" fmla="*/ 2 h 5"/>
                <a:gd name="T2" fmla="*/ 3 w 6"/>
                <a:gd name="T3" fmla="*/ 2 h 5"/>
                <a:gd name="T4" fmla="*/ 3 w 6"/>
                <a:gd name="T5" fmla="*/ 4 h 5"/>
                <a:gd name="T6" fmla="*/ 0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0"/>
                    <a:pt x="4" y="1"/>
                    <a:pt x="3" y="2"/>
                  </a:cubicBezTo>
                  <a:cubicBezTo>
                    <a:pt x="3" y="2"/>
                    <a:pt x="3" y="3"/>
                    <a:pt x="3" y="4"/>
                  </a:cubicBezTo>
                  <a:cubicBezTo>
                    <a:pt x="2" y="4"/>
                    <a:pt x="0" y="5"/>
                    <a:pt x="0" y="5"/>
                  </a:cubicBezTo>
                  <a:cubicBezTo>
                    <a:pt x="0" y="5"/>
                    <a:pt x="6" y="5"/>
                    <a:pt x="6"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21" name="Freeform 569">
              <a:extLst>
                <a:ext uri="{FF2B5EF4-FFF2-40B4-BE49-F238E27FC236}">
                  <a16:creationId xmlns:a16="http://schemas.microsoft.com/office/drawing/2014/main" id="{912A5FC2-6BDF-C294-59CA-D08369BA5645}"/>
                </a:ext>
              </a:extLst>
            </p:cNvPr>
            <p:cNvSpPr>
              <a:spLocks/>
            </p:cNvSpPr>
            <p:nvPr/>
          </p:nvSpPr>
          <p:spPr bwMode="auto">
            <a:xfrm>
              <a:off x="5651626" y="2520176"/>
              <a:ext cx="81824" cy="53940"/>
            </a:xfrm>
            <a:custGeom>
              <a:avLst/>
              <a:gdLst>
                <a:gd name="T0" fmla="*/ 19 w 21"/>
                <a:gd name="T1" fmla="*/ 9 h 13"/>
                <a:gd name="T2" fmla="*/ 18 w 21"/>
                <a:gd name="T3" fmla="*/ 7 h 13"/>
                <a:gd name="T4" fmla="*/ 14 w 21"/>
                <a:gd name="T5" fmla="*/ 4 h 13"/>
                <a:gd name="T6" fmla="*/ 8 w 21"/>
                <a:gd name="T7" fmla="*/ 1 h 13"/>
                <a:gd name="T8" fmla="*/ 5 w 21"/>
                <a:gd name="T9" fmla="*/ 6 h 13"/>
                <a:gd name="T10" fmla="*/ 0 w 21"/>
                <a:gd name="T11" fmla="*/ 8 h 13"/>
                <a:gd name="T12" fmla="*/ 7 w 21"/>
                <a:gd name="T13" fmla="*/ 11 h 13"/>
                <a:gd name="T14" fmla="*/ 15 w 21"/>
                <a:gd name="T15" fmla="*/ 12 h 13"/>
                <a:gd name="T16" fmla="*/ 20 w 21"/>
                <a:gd name="T17" fmla="*/ 9 h 13"/>
                <a:gd name="T18" fmla="*/ 19 w 21"/>
                <a:gd name="T19" fmla="*/ 9 h 13"/>
                <a:gd name="T20" fmla="*/ 19 w 21"/>
                <a:gd name="T2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19" y="9"/>
                  </a:moveTo>
                  <a:cubicBezTo>
                    <a:pt x="15" y="10"/>
                    <a:pt x="19" y="8"/>
                    <a:pt x="18" y="7"/>
                  </a:cubicBezTo>
                  <a:cubicBezTo>
                    <a:pt x="17" y="7"/>
                    <a:pt x="15" y="4"/>
                    <a:pt x="14" y="4"/>
                  </a:cubicBezTo>
                  <a:cubicBezTo>
                    <a:pt x="12" y="4"/>
                    <a:pt x="10" y="1"/>
                    <a:pt x="8" y="1"/>
                  </a:cubicBezTo>
                  <a:cubicBezTo>
                    <a:pt x="6" y="0"/>
                    <a:pt x="6" y="5"/>
                    <a:pt x="5" y="6"/>
                  </a:cubicBezTo>
                  <a:cubicBezTo>
                    <a:pt x="4" y="6"/>
                    <a:pt x="0" y="6"/>
                    <a:pt x="0" y="8"/>
                  </a:cubicBezTo>
                  <a:cubicBezTo>
                    <a:pt x="1" y="10"/>
                    <a:pt x="6" y="11"/>
                    <a:pt x="7" y="11"/>
                  </a:cubicBezTo>
                  <a:cubicBezTo>
                    <a:pt x="9" y="12"/>
                    <a:pt x="13" y="13"/>
                    <a:pt x="15" y="12"/>
                  </a:cubicBezTo>
                  <a:cubicBezTo>
                    <a:pt x="15" y="12"/>
                    <a:pt x="20" y="10"/>
                    <a:pt x="20" y="9"/>
                  </a:cubicBezTo>
                  <a:cubicBezTo>
                    <a:pt x="20" y="9"/>
                    <a:pt x="19" y="9"/>
                    <a:pt x="19" y="9"/>
                  </a:cubicBezTo>
                  <a:cubicBezTo>
                    <a:pt x="18" y="10"/>
                    <a:pt x="21" y="9"/>
                    <a:pt x="19" y="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22" name="Freeform 570">
              <a:extLst>
                <a:ext uri="{FF2B5EF4-FFF2-40B4-BE49-F238E27FC236}">
                  <a16:creationId xmlns:a16="http://schemas.microsoft.com/office/drawing/2014/main" id="{F0A4FAB4-7D36-B8BE-0AF6-F044D7E8374C}"/>
                </a:ext>
              </a:extLst>
            </p:cNvPr>
            <p:cNvSpPr>
              <a:spLocks/>
            </p:cNvSpPr>
            <p:nvPr/>
          </p:nvSpPr>
          <p:spPr bwMode="auto">
            <a:xfrm>
              <a:off x="5623458" y="2545727"/>
              <a:ext cx="20120" cy="15615"/>
            </a:xfrm>
            <a:custGeom>
              <a:avLst/>
              <a:gdLst>
                <a:gd name="T0" fmla="*/ 2 w 5"/>
                <a:gd name="T1" fmla="*/ 4 h 4"/>
                <a:gd name="T2" fmla="*/ 4 w 5"/>
                <a:gd name="T3" fmla="*/ 1 h 4"/>
                <a:gd name="T4" fmla="*/ 2 w 5"/>
                <a:gd name="T5" fmla="*/ 4 h 4"/>
                <a:gd name="T6" fmla="*/ 2 w 5"/>
                <a:gd name="T7" fmla="*/ 4 h 4"/>
              </a:gdLst>
              <a:ahLst/>
              <a:cxnLst>
                <a:cxn ang="0">
                  <a:pos x="T0" y="T1"/>
                </a:cxn>
                <a:cxn ang="0">
                  <a:pos x="T2" y="T3"/>
                </a:cxn>
                <a:cxn ang="0">
                  <a:pos x="T4" y="T5"/>
                </a:cxn>
                <a:cxn ang="0">
                  <a:pos x="T6" y="T7"/>
                </a:cxn>
              </a:cxnLst>
              <a:rect l="0" t="0" r="r" b="b"/>
              <a:pathLst>
                <a:path w="5" h="4">
                  <a:moveTo>
                    <a:pt x="2" y="4"/>
                  </a:moveTo>
                  <a:cubicBezTo>
                    <a:pt x="0" y="4"/>
                    <a:pt x="4" y="0"/>
                    <a:pt x="4" y="1"/>
                  </a:cubicBezTo>
                  <a:cubicBezTo>
                    <a:pt x="5" y="1"/>
                    <a:pt x="3" y="4"/>
                    <a:pt x="2" y="4"/>
                  </a:cubicBezTo>
                  <a:cubicBezTo>
                    <a:pt x="1" y="4"/>
                    <a:pt x="4" y="4"/>
                    <a:pt x="2"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23" name="Freeform 571">
              <a:extLst>
                <a:ext uri="{FF2B5EF4-FFF2-40B4-BE49-F238E27FC236}">
                  <a16:creationId xmlns:a16="http://schemas.microsoft.com/office/drawing/2014/main" id="{23FF27F0-3FFE-3B61-420A-12CA4250673E}"/>
                </a:ext>
              </a:extLst>
            </p:cNvPr>
            <p:cNvSpPr>
              <a:spLocks/>
            </p:cNvSpPr>
            <p:nvPr/>
          </p:nvSpPr>
          <p:spPr bwMode="auto">
            <a:xfrm>
              <a:off x="5599313" y="2561340"/>
              <a:ext cx="8049" cy="8517"/>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1"/>
                    <a:pt x="1" y="0"/>
                  </a:cubicBezTo>
                  <a:cubicBezTo>
                    <a:pt x="2" y="0"/>
                    <a:pt x="2" y="2"/>
                    <a:pt x="1"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24" name="Freeform 572">
              <a:extLst>
                <a:ext uri="{FF2B5EF4-FFF2-40B4-BE49-F238E27FC236}">
                  <a16:creationId xmlns:a16="http://schemas.microsoft.com/office/drawing/2014/main" id="{37C124E8-09BE-09D4-3457-297DA90CF888}"/>
                </a:ext>
              </a:extLst>
            </p:cNvPr>
            <p:cNvSpPr>
              <a:spLocks/>
            </p:cNvSpPr>
            <p:nvPr/>
          </p:nvSpPr>
          <p:spPr bwMode="auto">
            <a:xfrm>
              <a:off x="5261285" y="2386746"/>
              <a:ext cx="362172" cy="187370"/>
            </a:xfrm>
            <a:custGeom>
              <a:avLst/>
              <a:gdLst>
                <a:gd name="T0" fmla="*/ 76 w 92"/>
                <a:gd name="T1" fmla="*/ 41 h 45"/>
                <a:gd name="T2" fmla="*/ 71 w 92"/>
                <a:gd name="T3" fmla="*/ 39 h 45"/>
                <a:gd name="T4" fmla="*/ 61 w 92"/>
                <a:gd name="T5" fmla="*/ 38 h 45"/>
                <a:gd name="T6" fmla="*/ 45 w 92"/>
                <a:gd name="T7" fmla="*/ 43 h 45"/>
                <a:gd name="T8" fmla="*/ 29 w 92"/>
                <a:gd name="T9" fmla="*/ 41 h 45"/>
                <a:gd name="T10" fmla="*/ 21 w 92"/>
                <a:gd name="T11" fmla="*/ 38 h 45"/>
                <a:gd name="T12" fmla="*/ 10 w 92"/>
                <a:gd name="T13" fmla="*/ 31 h 45"/>
                <a:gd name="T14" fmla="*/ 40 w 92"/>
                <a:gd name="T15" fmla="*/ 29 h 45"/>
                <a:gd name="T16" fmla="*/ 9 w 92"/>
                <a:gd name="T17" fmla="*/ 26 h 45"/>
                <a:gd name="T18" fmla="*/ 16 w 92"/>
                <a:gd name="T19" fmla="*/ 19 h 45"/>
                <a:gd name="T20" fmla="*/ 14 w 92"/>
                <a:gd name="T21" fmla="*/ 18 h 45"/>
                <a:gd name="T22" fmla="*/ 7 w 92"/>
                <a:gd name="T23" fmla="*/ 17 h 45"/>
                <a:gd name="T24" fmla="*/ 4 w 92"/>
                <a:gd name="T25" fmla="*/ 11 h 45"/>
                <a:gd name="T26" fmla="*/ 8 w 92"/>
                <a:gd name="T27" fmla="*/ 7 h 45"/>
                <a:gd name="T28" fmla="*/ 24 w 92"/>
                <a:gd name="T29" fmla="*/ 1 h 45"/>
                <a:gd name="T30" fmla="*/ 29 w 92"/>
                <a:gd name="T31" fmla="*/ 7 h 45"/>
                <a:gd name="T32" fmla="*/ 39 w 92"/>
                <a:gd name="T33" fmla="*/ 6 h 45"/>
                <a:gd name="T34" fmla="*/ 43 w 92"/>
                <a:gd name="T35" fmla="*/ 8 h 45"/>
                <a:gd name="T36" fmla="*/ 47 w 92"/>
                <a:gd name="T37" fmla="*/ 9 h 45"/>
                <a:gd name="T38" fmla="*/ 43 w 92"/>
                <a:gd name="T39" fmla="*/ 4 h 45"/>
                <a:gd name="T40" fmla="*/ 54 w 92"/>
                <a:gd name="T41" fmla="*/ 10 h 45"/>
                <a:gd name="T42" fmla="*/ 60 w 92"/>
                <a:gd name="T43" fmla="*/ 14 h 45"/>
                <a:gd name="T44" fmla="*/ 59 w 92"/>
                <a:gd name="T45" fmla="*/ 1 h 45"/>
                <a:gd name="T46" fmla="*/ 69 w 92"/>
                <a:gd name="T47" fmla="*/ 6 h 45"/>
                <a:gd name="T48" fmla="*/ 74 w 92"/>
                <a:gd name="T49" fmla="*/ 19 h 45"/>
                <a:gd name="T50" fmla="*/ 82 w 92"/>
                <a:gd name="T51" fmla="*/ 26 h 45"/>
                <a:gd name="T52" fmla="*/ 92 w 92"/>
                <a:gd name="T53" fmla="*/ 33 h 45"/>
                <a:gd name="T54" fmla="*/ 83 w 92"/>
                <a:gd name="T55" fmla="*/ 35 h 45"/>
                <a:gd name="T56" fmla="*/ 81 w 92"/>
                <a:gd name="T57" fmla="*/ 36 h 45"/>
                <a:gd name="T58" fmla="*/ 85 w 92"/>
                <a:gd name="T59" fmla="*/ 36 h 45"/>
                <a:gd name="T60" fmla="*/ 89 w 92"/>
                <a:gd name="T61" fmla="*/ 39 h 45"/>
                <a:gd name="T62" fmla="*/ 83 w 92"/>
                <a:gd name="T6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5">
                  <a:moveTo>
                    <a:pt x="83" y="41"/>
                  </a:moveTo>
                  <a:cubicBezTo>
                    <a:pt x="81" y="41"/>
                    <a:pt x="79" y="41"/>
                    <a:pt x="76" y="41"/>
                  </a:cubicBezTo>
                  <a:cubicBezTo>
                    <a:pt x="75" y="41"/>
                    <a:pt x="74" y="41"/>
                    <a:pt x="73" y="41"/>
                  </a:cubicBezTo>
                  <a:cubicBezTo>
                    <a:pt x="72" y="41"/>
                    <a:pt x="72" y="40"/>
                    <a:pt x="71" y="39"/>
                  </a:cubicBezTo>
                  <a:cubicBezTo>
                    <a:pt x="70" y="39"/>
                    <a:pt x="66" y="40"/>
                    <a:pt x="65" y="38"/>
                  </a:cubicBezTo>
                  <a:cubicBezTo>
                    <a:pt x="65" y="35"/>
                    <a:pt x="63" y="37"/>
                    <a:pt x="61" y="38"/>
                  </a:cubicBezTo>
                  <a:cubicBezTo>
                    <a:pt x="58" y="40"/>
                    <a:pt x="56" y="39"/>
                    <a:pt x="54" y="40"/>
                  </a:cubicBezTo>
                  <a:cubicBezTo>
                    <a:pt x="51" y="41"/>
                    <a:pt x="48" y="42"/>
                    <a:pt x="45" y="43"/>
                  </a:cubicBezTo>
                  <a:cubicBezTo>
                    <a:pt x="41" y="43"/>
                    <a:pt x="35" y="45"/>
                    <a:pt x="31" y="43"/>
                  </a:cubicBezTo>
                  <a:cubicBezTo>
                    <a:pt x="31" y="43"/>
                    <a:pt x="29" y="42"/>
                    <a:pt x="29" y="41"/>
                  </a:cubicBezTo>
                  <a:cubicBezTo>
                    <a:pt x="29" y="40"/>
                    <a:pt x="29" y="38"/>
                    <a:pt x="27" y="38"/>
                  </a:cubicBezTo>
                  <a:cubicBezTo>
                    <a:pt x="25" y="38"/>
                    <a:pt x="23" y="38"/>
                    <a:pt x="21" y="38"/>
                  </a:cubicBezTo>
                  <a:cubicBezTo>
                    <a:pt x="19" y="38"/>
                    <a:pt x="17" y="38"/>
                    <a:pt x="15" y="36"/>
                  </a:cubicBezTo>
                  <a:cubicBezTo>
                    <a:pt x="14" y="36"/>
                    <a:pt x="9" y="32"/>
                    <a:pt x="10" y="31"/>
                  </a:cubicBezTo>
                  <a:cubicBezTo>
                    <a:pt x="16" y="28"/>
                    <a:pt x="23" y="29"/>
                    <a:pt x="28" y="29"/>
                  </a:cubicBezTo>
                  <a:cubicBezTo>
                    <a:pt x="29" y="29"/>
                    <a:pt x="40" y="29"/>
                    <a:pt x="40" y="29"/>
                  </a:cubicBezTo>
                  <a:cubicBezTo>
                    <a:pt x="40" y="27"/>
                    <a:pt x="26" y="25"/>
                    <a:pt x="25" y="25"/>
                  </a:cubicBezTo>
                  <a:cubicBezTo>
                    <a:pt x="20" y="25"/>
                    <a:pt x="14" y="28"/>
                    <a:pt x="9" y="26"/>
                  </a:cubicBezTo>
                  <a:cubicBezTo>
                    <a:pt x="7" y="25"/>
                    <a:pt x="3" y="23"/>
                    <a:pt x="7" y="21"/>
                  </a:cubicBezTo>
                  <a:cubicBezTo>
                    <a:pt x="10" y="20"/>
                    <a:pt x="13" y="19"/>
                    <a:pt x="16" y="19"/>
                  </a:cubicBezTo>
                  <a:cubicBezTo>
                    <a:pt x="18" y="18"/>
                    <a:pt x="20" y="18"/>
                    <a:pt x="21" y="18"/>
                  </a:cubicBezTo>
                  <a:cubicBezTo>
                    <a:pt x="19" y="19"/>
                    <a:pt x="16" y="18"/>
                    <a:pt x="14" y="18"/>
                  </a:cubicBezTo>
                  <a:cubicBezTo>
                    <a:pt x="13" y="18"/>
                    <a:pt x="7" y="19"/>
                    <a:pt x="6" y="18"/>
                  </a:cubicBezTo>
                  <a:cubicBezTo>
                    <a:pt x="6" y="18"/>
                    <a:pt x="7" y="17"/>
                    <a:pt x="7" y="17"/>
                  </a:cubicBezTo>
                  <a:cubicBezTo>
                    <a:pt x="7" y="16"/>
                    <a:pt x="0" y="17"/>
                    <a:pt x="1" y="15"/>
                  </a:cubicBezTo>
                  <a:cubicBezTo>
                    <a:pt x="2" y="14"/>
                    <a:pt x="3" y="12"/>
                    <a:pt x="4" y="11"/>
                  </a:cubicBezTo>
                  <a:cubicBezTo>
                    <a:pt x="8" y="10"/>
                    <a:pt x="4" y="10"/>
                    <a:pt x="4" y="9"/>
                  </a:cubicBezTo>
                  <a:cubicBezTo>
                    <a:pt x="4" y="9"/>
                    <a:pt x="7" y="7"/>
                    <a:pt x="8" y="7"/>
                  </a:cubicBezTo>
                  <a:cubicBezTo>
                    <a:pt x="10" y="6"/>
                    <a:pt x="11" y="5"/>
                    <a:pt x="13" y="4"/>
                  </a:cubicBezTo>
                  <a:cubicBezTo>
                    <a:pt x="17" y="2"/>
                    <a:pt x="20" y="1"/>
                    <a:pt x="24" y="1"/>
                  </a:cubicBezTo>
                  <a:cubicBezTo>
                    <a:pt x="29" y="1"/>
                    <a:pt x="24" y="7"/>
                    <a:pt x="24" y="7"/>
                  </a:cubicBezTo>
                  <a:cubicBezTo>
                    <a:pt x="26" y="8"/>
                    <a:pt x="28" y="8"/>
                    <a:pt x="29" y="7"/>
                  </a:cubicBezTo>
                  <a:cubicBezTo>
                    <a:pt x="30" y="7"/>
                    <a:pt x="30" y="4"/>
                    <a:pt x="31" y="4"/>
                  </a:cubicBezTo>
                  <a:cubicBezTo>
                    <a:pt x="33" y="4"/>
                    <a:pt x="37" y="4"/>
                    <a:pt x="39" y="6"/>
                  </a:cubicBezTo>
                  <a:cubicBezTo>
                    <a:pt x="42" y="8"/>
                    <a:pt x="35" y="11"/>
                    <a:pt x="40" y="10"/>
                  </a:cubicBezTo>
                  <a:cubicBezTo>
                    <a:pt x="41" y="10"/>
                    <a:pt x="42" y="9"/>
                    <a:pt x="43" y="8"/>
                  </a:cubicBezTo>
                  <a:cubicBezTo>
                    <a:pt x="44" y="8"/>
                    <a:pt x="44" y="8"/>
                    <a:pt x="45" y="8"/>
                  </a:cubicBezTo>
                  <a:cubicBezTo>
                    <a:pt x="46" y="8"/>
                    <a:pt x="46" y="8"/>
                    <a:pt x="47" y="9"/>
                  </a:cubicBezTo>
                  <a:cubicBezTo>
                    <a:pt x="48" y="9"/>
                    <a:pt x="48" y="7"/>
                    <a:pt x="48" y="6"/>
                  </a:cubicBezTo>
                  <a:cubicBezTo>
                    <a:pt x="47" y="6"/>
                    <a:pt x="44" y="4"/>
                    <a:pt x="43" y="4"/>
                  </a:cubicBezTo>
                  <a:cubicBezTo>
                    <a:pt x="45" y="3"/>
                    <a:pt x="49" y="5"/>
                    <a:pt x="50" y="6"/>
                  </a:cubicBezTo>
                  <a:cubicBezTo>
                    <a:pt x="53" y="7"/>
                    <a:pt x="53" y="8"/>
                    <a:pt x="54" y="10"/>
                  </a:cubicBezTo>
                  <a:cubicBezTo>
                    <a:pt x="54" y="11"/>
                    <a:pt x="54" y="16"/>
                    <a:pt x="56" y="16"/>
                  </a:cubicBezTo>
                  <a:cubicBezTo>
                    <a:pt x="57" y="16"/>
                    <a:pt x="61" y="16"/>
                    <a:pt x="60" y="14"/>
                  </a:cubicBezTo>
                  <a:cubicBezTo>
                    <a:pt x="59" y="10"/>
                    <a:pt x="57" y="7"/>
                    <a:pt x="56" y="3"/>
                  </a:cubicBezTo>
                  <a:cubicBezTo>
                    <a:pt x="55" y="0"/>
                    <a:pt x="58" y="1"/>
                    <a:pt x="59" y="1"/>
                  </a:cubicBezTo>
                  <a:cubicBezTo>
                    <a:pt x="62" y="2"/>
                    <a:pt x="62" y="0"/>
                    <a:pt x="64" y="1"/>
                  </a:cubicBezTo>
                  <a:cubicBezTo>
                    <a:pt x="66" y="3"/>
                    <a:pt x="69" y="4"/>
                    <a:pt x="69" y="6"/>
                  </a:cubicBezTo>
                  <a:cubicBezTo>
                    <a:pt x="70" y="9"/>
                    <a:pt x="71" y="11"/>
                    <a:pt x="73" y="13"/>
                  </a:cubicBezTo>
                  <a:cubicBezTo>
                    <a:pt x="74" y="16"/>
                    <a:pt x="75" y="17"/>
                    <a:pt x="74" y="19"/>
                  </a:cubicBezTo>
                  <a:cubicBezTo>
                    <a:pt x="73" y="22"/>
                    <a:pt x="76" y="25"/>
                    <a:pt x="78" y="26"/>
                  </a:cubicBezTo>
                  <a:cubicBezTo>
                    <a:pt x="79" y="26"/>
                    <a:pt x="81" y="26"/>
                    <a:pt x="82" y="26"/>
                  </a:cubicBezTo>
                  <a:cubicBezTo>
                    <a:pt x="83" y="27"/>
                    <a:pt x="84" y="28"/>
                    <a:pt x="85" y="28"/>
                  </a:cubicBezTo>
                  <a:cubicBezTo>
                    <a:pt x="88" y="29"/>
                    <a:pt x="92" y="29"/>
                    <a:pt x="92" y="33"/>
                  </a:cubicBezTo>
                  <a:cubicBezTo>
                    <a:pt x="92" y="35"/>
                    <a:pt x="83" y="32"/>
                    <a:pt x="83" y="32"/>
                  </a:cubicBezTo>
                  <a:cubicBezTo>
                    <a:pt x="83" y="33"/>
                    <a:pt x="83" y="34"/>
                    <a:pt x="83" y="35"/>
                  </a:cubicBezTo>
                  <a:cubicBezTo>
                    <a:pt x="83" y="35"/>
                    <a:pt x="80" y="35"/>
                    <a:pt x="80" y="35"/>
                  </a:cubicBezTo>
                  <a:cubicBezTo>
                    <a:pt x="81" y="35"/>
                    <a:pt x="81" y="36"/>
                    <a:pt x="81" y="36"/>
                  </a:cubicBezTo>
                  <a:cubicBezTo>
                    <a:pt x="81" y="37"/>
                    <a:pt x="81" y="38"/>
                    <a:pt x="81" y="38"/>
                  </a:cubicBezTo>
                  <a:cubicBezTo>
                    <a:pt x="81" y="38"/>
                    <a:pt x="85" y="36"/>
                    <a:pt x="85" y="36"/>
                  </a:cubicBezTo>
                  <a:cubicBezTo>
                    <a:pt x="87" y="36"/>
                    <a:pt x="86" y="37"/>
                    <a:pt x="86" y="38"/>
                  </a:cubicBezTo>
                  <a:cubicBezTo>
                    <a:pt x="86" y="38"/>
                    <a:pt x="88" y="38"/>
                    <a:pt x="89" y="39"/>
                  </a:cubicBezTo>
                  <a:cubicBezTo>
                    <a:pt x="89" y="39"/>
                    <a:pt x="83" y="41"/>
                    <a:pt x="83" y="41"/>
                  </a:cubicBezTo>
                  <a:cubicBezTo>
                    <a:pt x="81" y="41"/>
                    <a:pt x="86" y="41"/>
                    <a:pt x="83" y="4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25" name="Freeform 573">
              <a:extLst>
                <a:ext uri="{FF2B5EF4-FFF2-40B4-BE49-F238E27FC236}">
                  <a16:creationId xmlns:a16="http://schemas.microsoft.com/office/drawing/2014/main" id="{67C43143-3275-D911-24C9-2EEDA88EBF29}"/>
                </a:ext>
              </a:extLst>
            </p:cNvPr>
            <p:cNvSpPr>
              <a:spLocks/>
            </p:cNvSpPr>
            <p:nvPr/>
          </p:nvSpPr>
          <p:spPr bwMode="auto">
            <a:xfrm>
              <a:off x="5501393" y="2369712"/>
              <a:ext cx="54996" cy="38326"/>
            </a:xfrm>
            <a:custGeom>
              <a:avLst/>
              <a:gdLst>
                <a:gd name="T0" fmla="*/ 9 w 14"/>
                <a:gd name="T1" fmla="*/ 8 h 9"/>
                <a:gd name="T2" fmla="*/ 5 w 14"/>
                <a:gd name="T3" fmla="*/ 5 h 9"/>
                <a:gd name="T4" fmla="*/ 0 w 14"/>
                <a:gd name="T5" fmla="*/ 3 h 9"/>
                <a:gd name="T6" fmla="*/ 4 w 14"/>
                <a:gd name="T7" fmla="*/ 0 h 9"/>
                <a:gd name="T8" fmla="*/ 10 w 14"/>
                <a:gd name="T9" fmla="*/ 1 h 9"/>
                <a:gd name="T10" fmla="*/ 12 w 14"/>
                <a:gd name="T11" fmla="*/ 4 h 9"/>
                <a:gd name="T12" fmla="*/ 9 w 14"/>
                <a:gd name="T13" fmla="*/ 8 h 9"/>
                <a:gd name="T14" fmla="*/ 9 w 14"/>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8"/>
                  </a:moveTo>
                  <a:cubicBezTo>
                    <a:pt x="7" y="8"/>
                    <a:pt x="6" y="5"/>
                    <a:pt x="5" y="5"/>
                  </a:cubicBezTo>
                  <a:cubicBezTo>
                    <a:pt x="4" y="4"/>
                    <a:pt x="0" y="3"/>
                    <a:pt x="0" y="3"/>
                  </a:cubicBezTo>
                  <a:cubicBezTo>
                    <a:pt x="1" y="2"/>
                    <a:pt x="3" y="1"/>
                    <a:pt x="4" y="0"/>
                  </a:cubicBezTo>
                  <a:cubicBezTo>
                    <a:pt x="6" y="0"/>
                    <a:pt x="8" y="0"/>
                    <a:pt x="10" y="1"/>
                  </a:cubicBezTo>
                  <a:cubicBezTo>
                    <a:pt x="12" y="2"/>
                    <a:pt x="14" y="2"/>
                    <a:pt x="12" y="4"/>
                  </a:cubicBezTo>
                  <a:cubicBezTo>
                    <a:pt x="11" y="5"/>
                    <a:pt x="10" y="9"/>
                    <a:pt x="9" y="8"/>
                  </a:cubicBezTo>
                  <a:cubicBezTo>
                    <a:pt x="8" y="8"/>
                    <a:pt x="9" y="8"/>
                    <a:pt x="9" y="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26" name="Freeform 574">
              <a:extLst>
                <a:ext uri="{FF2B5EF4-FFF2-40B4-BE49-F238E27FC236}">
                  <a16:creationId xmlns:a16="http://schemas.microsoft.com/office/drawing/2014/main" id="{138FF754-5DD2-EE8E-AD25-793DE8D1E079}"/>
                </a:ext>
              </a:extLst>
            </p:cNvPr>
            <p:cNvSpPr>
              <a:spLocks/>
            </p:cNvSpPr>
            <p:nvPr/>
          </p:nvSpPr>
          <p:spPr bwMode="auto">
            <a:xfrm>
              <a:off x="5588582" y="2352678"/>
              <a:ext cx="124748" cy="122075"/>
            </a:xfrm>
            <a:custGeom>
              <a:avLst/>
              <a:gdLst>
                <a:gd name="T0" fmla="*/ 18 w 32"/>
                <a:gd name="T1" fmla="*/ 27 h 29"/>
                <a:gd name="T2" fmla="*/ 10 w 32"/>
                <a:gd name="T3" fmla="*/ 19 h 29"/>
                <a:gd name="T4" fmla="*/ 1 w 32"/>
                <a:gd name="T5" fmla="*/ 15 h 29"/>
                <a:gd name="T6" fmla="*/ 0 w 32"/>
                <a:gd name="T7" fmla="*/ 13 h 29"/>
                <a:gd name="T8" fmla="*/ 4 w 32"/>
                <a:gd name="T9" fmla="*/ 12 h 29"/>
                <a:gd name="T10" fmla="*/ 11 w 32"/>
                <a:gd name="T11" fmla="*/ 14 h 29"/>
                <a:gd name="T12" fmla="*/ 11 w 32"/>
                <a:gd name="T13" fmla="*/ 12 h 29"/>
                <a:gd name="T14" fmla="*/ 13 w 32"/>
                <a:gd name="T15" fmla="*/ 11 h 29"/>
                <a:gd name="T16" fmla="*/ 7 w 32"/>
                <a:gd name="T17" fmla="*/ 8 h 29"/>
                <a:gd name="T18" fmla="*/ 7 w 32"/>
                <a:gd name="T19" fmla="*/ 6 h 29"/>
                <a:gd name="T20" fmla="*/ 10 w 32"/>
                <a:gd name="T21" fmla="*/ 7 h 29"/>
                <a:gd name="T22" fmla="*/ 11 w 32"/>
                <a:gd name="T23" fmla="*/ 5 h 29"/>
                <a:gd name="T24" fmla="*/ 8 w 32"/>
                <a:gd name="T25" fmla="*/ 4 h 29"/>
                <a:gd name="T26" fmla="*/ 10 w 32"/>
                <a:gd name="T27" fmla="*/ 3 h 29"/>
                <a:gd name="T28" fmla="*/ 14 w 32"/>
                <a:gd name="T29" fmla="*/ 4 h 29"/>
                <a:gd name="T30" fmla="*/ 13 w 32"/>
                <a:gd name="T31" fmla="*/ 3 h 29"/>
                <a:gd name="T32" fmla="*/ 19 w 32"/>
                <a:gd name="T33" fmla="*/ 5 h 29"/>
                <a:gd name="T34" fmla="*/ 18 w 32"/>
                <a:gd name="T35" fmla="*/ 3 h 29"/>
                <a:gd name="T36" fmla="*/ 19 w 32"/>
                <a:gd name="T37" fmla="*/ 3 h 29"/>
                <a:gd name="T38" fmla="*/ 17 w 32"/>
                <a:gd name="T39" fmla="*/ 2 h 29"/>
                <a:gd name="T40" fmla="*/ 25 w 32"/>
                <a:gd name="T41" fmla="*/ 1 h 29"/>
                <a:gd name="T42" fmla="*/ 23 w 32"/>
                <a:gd name="T43" fmla="*/ 3 h 29"/>
                <a:gd name="T44" fmla="*/ 28 w 32"/>
                <a:gd name="T45" fmla="*/ 4 h 29"/>
                <a:gd name="T46" fmla="*/ 27 w 32"/>
                <a:gd name="T47" fmla="*/ 7 h 29"/>
                <a:gd name="T48" fmla="*/ 26 w 32"/>
                <a:gd name="T49" fmla="*/ 8 h 29"/>
                <a:gd name="T50" fmla="*/ 23 w 32"/>
                <a:gd name="T51" fmla="*/ 10 h 29"/>
                <a:gd name="T52" fmla="*/ 21 w 32"/>
                <a:gd name="T53" fmla="*/ 13 h 29"/>
                <a:gd name="T54" fmla="*/ 24 w 32"/>
                <a:gd name="T55" fmla="*/ 11 h 29"/>
                <a:gd name="T56" fmla="*/ 26 w 32"/>
                <a:gd name="T57" fmla="*/ 13 h 29"/>
                <a:gd name="T58" fmla="*/ 29 w 32"/>
                <a:gd name="T59" fmla="*/ 13 h 29"/>
                <a:gd name="T60" fmla="*/ 28 w 32"/>
                <a:gd name="T61" fmla="*/ 10 h 29"/>
                <a:gd name="T62" fmla="*/ 30 w 32"/>
                <a:gd name="T63" fmla="*/ 11 h 29"/>
                <a:gd name="T64" fmla="*/ 30 w 32"/>
                <a:gd name="T65" fmla="*/ 14 h 29"/>
                <a:gd name="T66" fmla="*/ 31 w 32"/>
                <a:gd name="T67" fmla="*/ 17 h 29"/>
                <a:gd name="T68" fmla="*/ 28 w 32"/>
                <a:gd name="T69" fmla="*/ 23 h 29"/>
                <a:gd name="T70" fmla="*/ 22 w 32"/>
                <a:gd name="T71" fmla="*/ 23 h 29"/>
                <a:gd name="T72" fmla="*/ 21 w 32"/>
                <a:gd name="T73" fmla="*/ 23 h 29"/>
                <a:gd name="T74" fmla="*/ 23 w 32"/>
                <a:gd name="T75" fmla="*/ 26 h 29"/>
                <a:gd name="T76" fmla="*/ 18 w 32"/>
                <a:gd name="T77" fmla="*/ 27 h 29"/>
                <a:gd name="T78" fmla="*/ 18 w 32"/>
                <a:gd name="T7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29">
                  <a:moveTo>
                    <a:pt x="18" y="27"/>
                  </a:moveTo>
                  <a:cubicBezTo>
                    <a:pt x="15" y="25"/>
                    <a:pt x="13" y="21"/>
                    <a:pt x="10" y="19"/>
                  </a:cubicBezTo>
                  <a:cubicBezTo>
                    <a:pt x="7" y="18"/>
                    <a:pt x="4" y="16"/>
                    <a:pt x="1" y="15"/>
                  </a:cubicBezTo>
                  <a:cubicBezTo>
                    <a:pt x="0" y="14"/>
                    <a:pt x="0" y="14"/>
                    <a:pt x="0" y="13"/>
                  </a:cubicBezTo>
                  <a:cubicBezTo>
                    <a:pt x="0" y="10"/>
                    <a:pt x="2" y="11"/>
                    <a:pt x="4" y="12"/>
                  </a:cubicBezTo>
                  <a:cubicBezTo>
                    <a:pt x="6" y="13"/>
                    <a:pt x="8" y="15"/>
                    <a:pt x="11" y="14"/>
                  </a:cubicBezTo>
                  <a:cubicBezTo>
                    <a:pt x="12" y="14"/>
                    <a:pt x="11" y="12"/>
                    <a:pt x="11" y="12"/>
                  </a:cubicBezTo>
                  <a:cubicBezTo>
                    <a:pt x="11" y="11"/>
                    <a:pt x="13" y="12"/>
                    <a:pt x="13" y="11"/>
                  </a:cubicBezTo>
                  <a:cubicBezTo>
                    <a:pt x="14" y="10"/>
                    <a:pt x="7" y="8"/>
                    <a:pt x="7" y="8"/>
                  </a:cubicBezTo>
                  <a:cubicBezTo>
                    <a:pt x="5" y="7"/>
                    <a:pt x="6" y="6"/>
                    <a:pt x="7" y="6"/>
                  </a:cubicBezTo>
                  <a:cubicBezTo>
                    <a:pt x="9" y="5"/>
                    <a:pt x="9" y="6"/>
                    <a:pt x="10" y="7"/>
                  </a:cubicBezTo>
                  <a:cubicBezTo>
                    <a:pt x="10" y="7"/>
                    <a:pt x="11" y="5"/>
                    <a:pt x="11" y="5"/>
                  </a:cubicBezTo>
                  <a:cubicBezTo>
                    <a:pt x="12" y="5"/>
                    <a:pt x="8" y="4"/>
                    <a:pt x="8" y="4"/>
                  </a:cubicBezTo>
                  <a:cubicBezTo>
                    <a:pt x="8" y="4"/>
                    <a:pt x="10" y="3"/>
                    <a:pt x="10" y="3"/>
                  </a:cubicBezTo>
                  <a:cubicBezTo>
                    <a:pt x="11" y="3"/>
                    <a:pt x="13" y="4"/>
                    <a:pt x="14" y="4"/>
                  </a:cubicBezTo>
                  <a:cubicBezTo>
                    <a:pt x="14" y="4"/>
                    <a:pt x="13" y="3"/>
                    <a:pt x="13" y="3"/>
                  </a:cubicBezTo>
                  <a:cubicBezTo>
                    <a:pt x="14" y="2"/>
                    <a:pt x="18" y="5"/>
                    <a:pt x="19" y="5"/>
                  </a:cubicBezTo>
                  <a:cubicBezTo>
                    <a:pt x="20" y="4"/>
                    <a:pt x="18" y="4"/>
                    <a:pt x="18" y="3"/>
                  </a:cubicBezTo>
                  <a:cubicBezTo>
                    <a:pt x="18" y="3"/>
                    <a:pt x="19" y="3"/>
                    <a:pt x="19" y="3"/>
                  </a:cubicBezTo>
                  <a:cubicBezTo>
                    <a:pt x="19" y="3"/>
                    <a:pt x="17" y="3"/>
                    <a:pt x="17" y="2"/>
                  </a:cubicBezTo>
                  <a:cubicBezTo>
                    <a:pt x="17" y="2"/>
                    <a:pt x="24" y="0"/>
                    <a:pt x="25" y="1"/>
                  </a:cubicBezTo>
                  <a:cubicBezTo>
                    <a:pt x="26" y="1"/>
                    <a:pt x="23" y="2"/>
                    <a:pt x="23" y="3"/>
                  </a:cubicBezTo>
                  <a:cubicBezTo>
                    <a:pt x="24" y="4"/>
                    <a:pt x="27" y="3"/>
                    <a:pt x="28" y="4"/>
                  </a:cubicBezTo>
                  <a:cubicBezTo>
                    <a:pt x="28" y="5"/>
                    <a:pt x="24" y="7"/>
                    <a:pt x="27" y="7"/>
                  </a:cubicBezTo>
                  <a:cubicBezTo>
                    <a:pt x="28" y="7"/>
                    <a:pt x="27" y="8"/>
                    <a:pt x="26" y="8"/>
                  </a:cubicBezTo>
                  <a:cubicBezTo>
                    <a:pt x="25" y="8"/>
                    <a:pt x="24" y="8"/>
                    <a:pt x="23" y="10"/>
                  </a:cubicBezTo>
                  <a:cubicBezTo>
                    <a:pt x="23" y="10"/>
                    <a:pt x="21" y="13"/>
                    <a:pt x="21" y="13"/>
                  </a:cubicBezTo>
                  <a:cubicBezTo>
                    <a:pt x="22" y="13"/>
                    <a:pt x="23" y="11"/>
                    <a:pt x="24" y="11"/>
                  </a:cubicBezTo>
                  <a:cubicBezTo>
                    <a:pt x="25" y="11"/>
                    <a:pt x="25" y="12"/>
                    <a:pt x="26" y="13"/>
                  </a:cubicBezTo>
                  <a:cubicBezTo>
                    <a:pt x="27" y="13"/>
                    <a:pt x="30" y="17"/>
                    <a:pt x="29" y="13"/>
                  </a:cubicBezTo>
                  <a:cubicBezTo>
                    <a:pt x="29" y="12"/>
                    <a:pt x="27" y="11"/>
                    <a:pt x="28" y="10"/>
                  </a:cubicBezTo>
                  <a:cubicBezTo>
                    <a:pt x="29" y="10"/>
                    <a:pt x="30" y="10"/>
                    <a:pt x="30" y="11"/>
                  </a:cubicBezTo>
                  <a:cubicBezTo>
                    <a:pt x="30" y="12"/>
                    <a:pt x="29" y="13"/>
                    <a:pt x="30" y="14"/>
                  </a:cubicBezTo>
                  <a:cubicBezTo>
                    <a:pt x="31" y="15"/>
                    <a:pt x="32" y="16"/>
                    <a:pt x="31" y="17"/>
                  </a:cubicBezTo>
                  <a:cubicBezTo>
                    <a:pt x="29" y="19"/>
                    <a:pt x="32" y="22"/>
                    <a:pt x="28" y="23"/>
                  </a:cubicBezTo>
                  <a:cubicBezTo>
                    <a:pt x="28" y="23"/>
                    <a:pt x="21" y="25"/>
                    <a:pt x="22" y="23"/>
                  </a:cubicBezTo>
                  <a:cubicBezTo>
                    <a:pt x="22" y="22"/>
                    <a:pt x="21" y="22"/>
                    <a:pt x="21" y="23"/>
                  </a:cubicBezTo>
                  <a:cubicBezTo>
                    <a:pt x="22" y="24"/>
                    <a:pt x="22" y="25"/>
                    <a:pt x="23" y="26"/>
                  </a:cubicBezTo>
                  <a:cubicBezTo>
                    <a:pt x="23" y="28"/>
                    <a:pt x="19" y="27"/>
                    <a:pt x="18" y="27"/>
                  </a:cubicBezTo>
                  <a:cubicBezTo>
                    <a:pt x="17" y="26"/>
                    <a:pt x="22" y="29"/>
                    <a:pt x="18" y="2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27" name="Freeform 575">
              <a:extLst>
                <a:ext uri="{FF2B5EF4-FFF2-40B4-BE49-F238E27FC236}">
                  <a16:creationId xmlns:a16="http://schemas.microsoft.com/office/drawing/2014/main" id="{E2665C90-7BA7-50FD-E8AB-4F9B127E142D}"/>
                </a:ext>
              </a:extLst>
            </p:cNvPr>
            <p:cNvSpPr>
              <a:spLocks/>
            </p:cNvSpPr>
            <p:nvPr/>
          </p:nvSpPr>
          <p:spPr bwMode="auto">
            <a:xfrm>
              <a:off x="5721378" y="2352678"/>
              <a:ext cx="109992" cy="92265"/>
            </a:xfrm>
            <a:custGeom>
              <a:avLst/>
              <a:gdLst>
                <a:gd name="T0" fmla="*/ 7 w 28"/>
                <a:gd name="T1" fmla="*/ 22 h 22"/>
                <a:gd name="T2" fmla="*/ 3 w 28"/>
                <a:gd name="T3" fmla="*/ 19 h 22"/>
                <a:gd name="T4" fmla="*/ 1 w 28"/>
                <a:gd name="T5" fmla="*/ 11 h 22"/>
                <a:gd name="T6" fmla="*/ 1 w 28"/>
                <a:gd name="T7" fmla="*/ 4 h 22"/>
                <a:gd name="T8" fmla="*/ 6 w 28"/>
                <a:gd name="T9" fmla="*/ 4 h 22"/>
                <a:gd name="T10" fmla="*/ 5 w 28"/>
                <a:gd name="T11" fmla="*/ 1 h 22"/>
                <a:gd name="T12" fmla="*/ 16 w 28"/>
                <a:gd name="T13" fmla="*/ 2 h 22"/>
                <a:gd name="T14" fmla="*/ 25 w 28"/>
                <a:gd name="T15" fmla="*/ 3 h 22"/>
                <a:gd name="T16" fmla="*/ 23 w 28"/>
                <a:gd name="T17" fmla="*/ 8 h 22"/>
                <a:gd name="T18" fmla="*/ 19 w 28"/>
                <a:gd name="T19" fmla="*/ 13 h 22"/>
                <a:gd name="T20" fmla="*/ 12 w 28"/>
                <a:gd name="T21" fmla="*/ 13 h 22"/>
                <a:gd name="T22" fmla="*/ 10 w 28"/>
                <a:gd name="T23" fmla="*/ 14 h 22"/>
                <a:gd name="T24" fmla="*/ 11 w 28"/>
                <a:gd name="T25" fmla="*/ 17 h 22"/>
                <a:gd name="T26" fmla="*/ 7 w 28"/>
                <a:gd name="T27" fmla="*/ 22 h 22"/>
                <a:gd name="T28" fmla="*/ 7 w 28"/>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2">
                  <a:moveTo>
                    <a:pt x="7" y="22"/>
                  </a:moveTo>
                  <a:cubicBezTo>
                    <a:pt x="5" y="21"/>
                    <a:pt x="3" y="21"/>
                    <a:pt x="3" y="19"/>
                  </a:cubicBezTo>
                  <a:cubicBezTo>
                    <a:pt x="3" y="16"/>
                    <a:pt x="0" y="14"/>
                    <a:pt x="1" y="11"/>
                  </a:cubicBezTo>
                  <a:cubicBezTo>
                    <a:pt x="1" y="9"/>
                    <a:pt x="0" y="6"/>
                    <a:pt x="1" y="4"/>
                  </a:cubicBezTo>
                  <a:cubicBezTo>
                    <a:pt x="2" y="4"/>
                    <a:pt x="6" y="5"/>
                    <a:pt x="6" y="4"/>
                  </a:cubicBezTo>
                  <a:cubicBezTo>
                    <a:pt x="6" y="3"/>
                    <a:pt x="0" y="3"/>
                    <a:pt x="5" y="1"/>
                  </a:cubicBezTo>
                  <a:cubicBezTo>
                    <a:pt x="9" y="0"/>
                    <a:pt x="12" y="1"/>
                    <a:pt x="16" y="2"/>
                  </a:cubicBezTo>
                  <a:cubicBezTo>
                    <a:pt x="19" y="2"/>
                    <a:pt x="22" y="2"/>
                    <a:pt x="25" y="3"/>
                  </a:cubicBezTo>
                  <a:cubicBezTo>
                    <a:pt x="28" y="4"/>
                    <a:pt x="25" y="6"/>
                    <a:pt x="23" y="8"/>
                  </a:cubicBezTo>
                  <a:cubicBezTo>
                    <a:pt x="22" y="10"/>
                    <a:pt x="21" y="12"/>
                    <a:pt x="19" y="13"/>
                  </a:cubicBezTo>
                  <a:cubicBezTo>
                    <a:pt x="18" y="15"/>
                    <a:pt x="14" y="13"/>
                    <a:pt x="12" y="13"/>
                  </a:cubicBezTo>
                  <a:cubicBezTo>
                    <a:pt x="12" y="13"/>
                    <a:pt x="9" y="13"/>
                    <a:pt x="10" y="14"/>
                  </a:cubicBezTo>
                  <a:cubicBezTo>
                    <a:pt x="10" y="15"/>
                    <a:pt x="12" y="15"/>
                    <a:pt x="11" y="17"/>
                  </a:cubicBezTo>
                  <a:cubicBezTo>
                    <a:pt x="10" y="17"/>
                    <a:pt x="8" y="22"/>
                    <a:pt x="7" y="22"/>
                  </a:cubicBezTo>
                  <a:cubicBezTo>
                    <a:pt x="5" y="21"/>
                    <a:pt x="8" y="22"/>
                    <a:pt x="7" y="2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28" name="Freeform 576">
              <a:extLst>
                <a:ext uri="{FF2B5EF4-FFF2-40B4-BE49-F238E27FC236}">
                  <a16:creationId xmlns:a16="http://schemas.microsoft.com/office/drawing/2014/main" id="{502EE2B0-CBF4-3C51-1D49-C9A3159A98FA}"/>
                </a:ext>
              </a:extLst>
            </p:cNvPr>
            <p:cNvSpPr>
              <a:spLocks/>
            </p:cNvSpPr>
            <p:nvPr/>
          </p:nvSpPr>
          <p:spPr bwMode="auto">
            <a:xfrm>
              <a:off x="5132513" y="2341322"/>
              <a:ext cx="211938" cy="137689"/>
            </a:xfrm>
            <a:custGeom>
              <a:avLst/>
              <a:gdLst>
                <a:gd name="T0" fmla="*/ 52 w 54"/>
                <a:gd name="T1" fmla="*/ 10 h 33"/>
                <a:gd name="T2" fmla="*/ 45 w 54"/>
                <a:gd name="T3" fmla="*/ 4 h 33"/>
                <a:gd name="T4" fmla="*/ 41 w 54"/>
                <a:gd name="T5" fmla="*/ 3 h 33"/>
                <a:gd name="T6" fmla="*/ 35 w 54"/>
                <a:gd name="T7" fmla="*/ 4 h 33"/>
                <a:gd name="T8" fmla="*/ 32 w 54"/>
                <a:gd name="T9" fmla="*/ 3 h 33"/>
                <a:gd name="T10" fmla="*/ 27 w 54"/>
                <a:gd name="T11" fmla="*/ 1 h 33"/>
                <a:gd name="T12" fmla="*/ 20 w 54"/>
                <a:gd name="T13" fmla="*/ 0 h 33"/>
                <a:gd name="T14" fmla="*/ 11 w 54"/>
                <a:gd name="T15" fmla="*/ 1 h 33"/>
                <a:gd name="T16" fmla="*/ 8 w 54"/>
                <a:gd name="T17" fmla="*/ 3 h 33"/>
                <a:gd name="T18" fmla="*/ 7 w 54"/>
                <a:gd name="T19" fmla="*/ 11 h 33"/>
                <a:gd name="T20" fmla="*/ 7 w 54"/>
                <a:gd name="T21" fmla="*/ 15 h 33"/>
                <a:gd name="T22" fmla="*/ 4 w 54"/>
                <a:gd name="T23" fmla="*/ 18 h 33"/>
                <a:gd name="T24" fmla="*/ 0 w 54"/>
                <a:gd name="T25" fmla="*/ 24 h 33"/>
                <a:gd name="T26" fmla="*/ 7 w 54"/>
                <a:gd name="T27" fmla="*/ 26 h 33"/>
                <a:gd name="T28" fmla="*/ 15 w 54"/>
                <a:gd name="T29" fmla="*/ 32 h 33"/>
                <a:gd name="T30" fmla="*/ 19 w 54"/>
                <a:gd name="T31" fmla="*/ 30 h 33"/>
                <a:gd name="T32" fmla="*/ 25 w 54"/>
                <a:gd name="T33" fmla="*/ 29 h 33"/>
                <a:gd name="T34" fmla="*/ 28 w 54"/>
                <a:gd name="T35" fmla="*/ 26 h 33"/>
                <a:gd name="T36" fmla="*/ 31 w 54"/>
                <a:gd name="T37" fmla="*/ 21 h 33"/>
                <a:gd name="T38" fmla="*/ 37 w 54"/>
                <a:gd name="T39" fmla="*/ 17 h 33"/>
                <a:gd name="T40" fmla="*/ 46 w 54"/>
                <a:gd name="T41" fmla="*/ 13 h 33"/>
                <a:gd name="T42" fmla="*/ 52 w 54"/>
                <a:gd name="T43" fmla="*/ 10 h 33"/>
                <a:gd name="T44" fmla="*/ 52 w 54"/>
                <a:gd name="T45"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33">
                  <a:moveTo>
                    <a:pt x="52" y="10"/>
                  </a:moveTo>
                  <a:cubicBezTo>
                    <a:pt x="50" y="8"/>
                    <a:pt x="48" y="6"/>
                    <a:pt x="45" y="4"/>
                  </a:cubicBezTo>
                  <a:cubicBezTo>
                    <a:pt x="44" y="4"/>
                    <a:pt x="42" y="3"/>
                    <a:pt x="41" y="3"/>
                  </a:cubicBezTo>
                  <a:cubicBezTo>
                    <a:pt x="38" y="2"/>
                    <a:pt x="37" y="3"/>
                    <a:pt x="35" y="4"/>
                  </a:cubicBezTo>
                  <a:cubicBezTo>
                    <a:pt x="34" y="4"/>
                    <a:pt x="33" y="3"/>
                    <a:pt x="32" y="3"/>
                  </a:cubicBezTo>
                  <a:cubicBezTo>
                    <a:pt x="31" y="2"/>
                    <a:pt x="29" y="2"/>
                    <a:pt x="27" y="1"/>
                  </a:cubicBezTo>
                  <a:cubicBezTo>
                    <a:pt x="25" y="1"/>
                    <a:pt x="22" y="0"/>
                    <a:pt x="20" y="0"/>
                  </a:cubicBezTo>
                  <a:cubicBezTo>
                    <a:pt x="17" y="0"/>
                    <a:pt x="14" y="1"/>
                    <a:pt x="11" y="1"/>
                  </a:cubicBezTo>
                  <a:cubicBezTo>
                    <a:pt x="9" y="2"/>
                    <a:pt x="6" y="1"/>
                    <a:pt x="8" y="3"/>
                  </a:cubicBezTo>
                  <a:cubicBezTo>
                    <a:pt x="10" y="7"/>
                    <a:pt x="10" y="8"/>
                    <a:pt x="7" y="11"/>
                  </a:cubicBezTo>
                  <a:cubicBezTo>
                    <a:pt x="5" y="13"/>
                    <a:pt x="7" y="14"/>
                    <a:pt x="7" y="15"/>
                  </a:cubicBezTo>
                  <a:cubicBezTo>
                    <a:pt x="6" y="16"/>
                    <a:pt x="4" y="16"/>
                    <a:pt x="4" y="18"/>
                  </a:cubicBezTo>
                  <a:cubicBezTo>
                    <a:pt x="3" y="20"/>
                    <a:pt x="1" y="22"/>
                    <a:pt x="0" y="24"/>
                  </a:cubicBezTo>
                  <a:cubicBezTo>
                    <a:pt x="0" y="25"/>
                    <a:pt x="6" y="26"/>
                    <a:pt x="7" y="26"/>
                  </a:cubicBezTo>
                  <a:cubicBezTo>
                    <a:pt x="10" y="28"/>
                    <a:pt x="12" y="32"/>
                    <a:pt x="15" y="32"/>
                  </a:cubicBezTo>
                  <a:cubicBezTo>
                    <a:pt x="16" y="33"/>
                    <a:pt x="18" y="31"/>
                    <a:pt x="19" y="30"/>
                  </a:cubicBezTo>
                  <a:cubicBezTo>
                    <a:pt x="21" y="29"/>
                    <a:pt x="23" y="30"/>
                    <a:pt x="25" y="29"/>
                  </a:cubicBezTo>
                  <a:cubicBezTo>
                    <a:pt x="27" y="29"/>
                    <a:pt x="27" y="28"/>
                    <a:pt x="28" y="26"/>
                  </a:cubicBezTo>
                  <a:cubicBezTo>
                    <a:pt x="28" y="24"/>
                    <a:pt x="28" y="23"/>
                    <a:pt x="31" y="21"/>
                  </a:cubicBezTo>
                  <a:cubicBezTo>
                    <a:pt x="33" y="20"/>
                    <a:pt x="34" y="18"/>
                    <a:pt x="37" y="17"/>
                  </a:cubicBezTo>
                  <a:cubicBezTo>
                    <a:pt x="40" y="15"/>
                    <a:pt x="43" y="14"/>
                    <a:pt x="46" y="13"/>
                  </a:cubicBezTo>
                  <a:cubicBezTo>
                    <a:pt x="46" y="13"/>
                    <a:pt x="53" y="10"/>
                    <a:pt x="52" y="10"/>
                  </a:cubicBezTo>
                  <a:cubicBezTo>
                    <a:pt x="51" y="9"/>
                    <a:pt x="54" y="11"/>
                    <a:pt x="52"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29" name="Freeform 577">
              <a:extLst>
                <a:ext uri="{FF2B5EF4-FFF2-40B4-BE49-F238E27FC236}">
                  <a16:creationId xmlns:a16="http://schemas.microsoft.com/office/drawing/2014/main" id="{BCBA2EE1-53EC-A556-9272-BA60DBBE84DF}"/>
                </a:ext>
              </a:extLst>
            </p:cNvPr>
            <p:cNvSpPr>
              <a:spLocks/>
            </p:cNvSpPr>
            <p:nvPr/>
          </p:nvSpPr>
          <p:spPr bwMode="auto">
            <a:xfrm>
              <a:off x="5544316" y="2302997"/>
              <a:ext cx="28169" cy="17034"/>
            </a:xfrm>
            <a:custGeom>
              <a:avLst/>
              <a:gdLst>
                <a:gd name="T0" fmla="*/ 4 w 7"/>
                <a:gd name="T1" fmla="*/ 4 h 4"/>
                <a:gd name="T2" fmla="*/ 1 w 7"/>
                <a:gd name="T3" fmla="*/ 3 h 4"/>
                <a:gd name="T4" fmla="*/ 3 w 7"/>
                <a:gd name="T5" fmla="*/ 0 h 4"/>
                <a:gd name="T6" fmla="*/ 4 w 7"/>
                <a:gd name="T7" fmla="*/ 4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3" y="4"/>
                    <a:pt x="1" y="4"/>
                    <a:pt x="1" y="3"/>
                  </a:cubicBezTo>
                  <a:cubicBezTo>
                    <a:pt x="0" y="2"/>
                    <a:pt x="3" y="0"/>
                    <a:pt x="3" y="0"/>
                  </a:cubicBezTo>
                  <a:cubicBezTo>
                    <a:pt x="6" y="0"/>
                    <a:pt x="7" y="4"/>
                    <a:pt x="4" y="4"/>
                  </a:cubicBezTo>
                  <a:cubicBezTo>
                    <a:pt x="1" y="3"/>
                    <a:pt x="6" y="4"/>
                    <a:pt x="4"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30" name="Freeform 578">
              <a:extLst>
                <a:ext uri="{FF2B5EF4-FFF2-40B4-BE49-F238E27FC236}">
                  <a16:creationId xmlns:a16="http://schemas.microsoft.com/office/drawing/2014/main" id="{D96E46A2-2C7A-5A3A-BFBB-CF4314826692}"/>
                </a:ext>
              </a:extLst>
            </p:cNvPr>
            <p:cNvSpPr>
              <a:spLocks/>
            </p:cNvSpPr>
            <p:nvPr/>
          </p:nvSpPr>
          <p:spPr bwMode="auto">
            <a:xfrm>
              <a:off x="5301527" y="2227765"/>
              <a:ext cx="236082" cy="117816"/>
            </a:xfrm>
            <a:custGeom>
              <a:avLst/>
              <a:gdLst>
                <a:gd name="T0" fmla="*/ 50 w 60"/>
                <a:gd name="T1" fmla="*/ 22 h 28"/>
                <a:gd name="T2" fmla="*/ 48 w 60"/>
                <a:gd name="T3" fmla="*/ 21 h 28"/>
                <a:gd name="T4" fmla="*/ 46 w 60"/>
                <a:gd name="T5" fmla="*/ 23 h 28"/>
                <a:gd name="T6" fmla="*/ 43 w 60"/>
                <a:gd name="T7" fmla="*/ 22 h 28"/>
                <a:gd name="T8" fmla="*/ 40 w 60"/>
                <a:gd name="T9" fmla="*/ 23 h 28"/>
                <a:gd name="T10" fmla="*/ 24 w 60"/>
                <a:gd name="T11" fmla="*/ 27 h 28"/>
                <a:gd name="T12" fmla="*/ 19 w 60"/>
                <a:gd name="T13" fmla="*/ 28 h 28"/>
                <a:gd name="T14" fmla="*/ 17 w 60"/>
                <a:gd name="T15" fmla="*/ 24 h 28"/>
                <a:gd name="T16" fmla="*/ 24 w 60"/>
                <a:gd name="T17" fmla="*/ 22 h 28"/>
                <a:gd name="T18" fmla="*/ 29 w 60"/>
                <a:gd name="T19" fmla="*/ 22 h 28"/>
                <a:gd name="T20" fmla="*/ 31 w 60"/>
                <a:gd name="T21" fmla="*/ 20 h 28"/>
                <a:gd name="T22" fmla="*/ 24 w 60"/>
                <a:gd name="T23" fmla="*/ 20 h 28"/>
                <a:gd name="T24" fmla="*/ 19 w 60"/>
                <a:gd name="T25" fmla="*/ 21 h 28"/>
                <a:gd name="T26" fmla="*/ 19 w 60"/>
                <a:gd name="T27" fmla="*/ 19 h 28"/>
                <a:gd name="T28" fmla="*/ 12 w 60"/>
                <a:gd name="T29" fmla="*/ 21 h 28"/>
                <a:gd name="T30" fmla="*/ 11 w 60"/>
                <a:gd name="T31" fmla="*/ 22 h 28"/>
                <a:gd name="T32" fmla="*/ 9 w 60"/>
                <a:gd name="T33" fmla="*/ 23 h 28"/>
                <a:gd name="T34" fmla="*/ 5 w 60"/>
                <a:gd name="T35" fmla="*/ 21 h 28"/>
                <a:gd name="T36" fmla="*/ 0 w 60"/>
                <a:gd name="T37" fmla="*/ 20 h 28"/>
                <a:gd name="T38" fmla="*/ 4 w 60"/>
                <a:gd name="T39" fmla="*/ 18 h 28"/>
                <a:gd name="T40" fmla="*/ 9 w 60"/>
                <a:gd name="T41" fmla="*/ 17 h 28"/>
                <a:gd name="T42" fmla="*/ 11 w 60"/>
                <a:gd name="T43" fmla="*/ 16 h 28"/>
                <a:gd name="T44" fmla="*/ 5 w 60"/>
                <a:gd name="T45" fmla="*/ 16 h 28"/>
                <a:gd name="T46" fmla="*/ 4 w 60"/>
                <a:gd name="T47" fmla="*/ 14 h 28"/>
                <a:gd name="T48" fmla="*/ 12 w 60"/>
                <a:gd name="T49" fmla="*/ 13 h 28"/>
                <a:gd name="T50" fmla="*/ 4 w 60"/>
                <a:gd name="T51" fmla="*/ 12 h 28"/>
                <a:gd name="T52" fmla="*/ 13 w 60"/>
                <a:gd name="T53" fmla="*/ 10 h 28"/>
                <a:gd name="T54" fmla="*/ 9 w 60"/>
                <a:gd name="T55" fmla="*/ 8 h 28"/>
                <a:gd name="T56" fmla="*/ 14 w 60"/>
                <a:gd name="T57" fmla="*/ 6 h 28"/>
                <a:gd name="T58" fmla="*/ 17 w 60"/>
                <a:gd name="T59" fmla="*/ 10 h 28"/>
                <a:gd name="T60" fmla="*/ 25 w 60"/>
                <a:gd name="T61" fmla="*/ 11 h 28"/>
                <a:gd name="T62" fmla="*/ 29 w 60"/>
                <a:gd name="T63" fmla="*/ 14 h 28"/>
                <a:gd name="T64" fmla="*/ 32 w 60"/>
                <a:gd name="T65" fmla="*/ 17 h 28"/>
                <a:gd name="T66" fmla="*/ 39 w 60"/>
                <a:gd name="T67" fmla="*/ 16 h 28"/>
                <a:gd name="T68" fmla="*/ 37 w 60"/>
                <a:gd name="T69" fmla="*/ 13 h 28"/>
                <a:gd name="T70" fmla="*/ 38 w 60"/>
                <a:gd name="T71" fmla="*/ 9 h 28"/>
                <a:gd name="T72" fmla="*/ 36 w 60"/>
                <a:gd name="T73" fmla="*/ 8 h 28"/>
                <a:gd name="T74" fmla="*/ 38 w 60"/>
                <a:gd name="T75" fmla="*/ 5 h 28"/>
                <a:gd name="T76" fmla="*/ 43 w 60"/>
                <a:gd name="T77" fmla="*/ 3 h 28"/>
                <a:gd name="T78" fmla="*/ 44 w 60"/>
                <a:gd name="T79" fmla="*/ 7 h 28"/>
                <a:gd name="T80" fmla="*/ 45 w 60"/>
                <a:gd name="T81" fmla="*/ 9 h 28"/>
                <a:gd name="T82" fmla="*/ 44 w 60"/>
                <a:gd name="T83" fmla="*/ 10 h 28"/>
                <a:gd name="T84" fmla="*/ 47 w 60"/>
                <a:gd name="T85" fmla="*/ 11 h 28"/>
                <a:gd name="T86" fmla="*/ 51 w 60"/>
                <a:gd name="T87" fmla="*/ 14 h 28"/>
                <a:gd name="T88" fmla="*/ 53 w 60"/>
                <a:gd name="T89" fmla="*/ 13 h 28"/>
                <a:gd name="T90" fmla="*/ 57 w 60"/>
                <a:gd name="T91" fmla="*/ 12 h 28"/>
                <a:gd name="T92" fmla="*/ 59 w 60"/>
                <a:gd name="T93" fmla="*/ 15 h 28"/>
                <a:gd name="T94" fmla="*/ 58 w 60"/>
                <a:gd name="T95" fmla="*/ 20 h 28"/>
                <a:gd name="T96" fmla="*/ 50 w 60"/>
                <a:gd name="T97" fmla="*/ 22 h 28"/>
                <a:gd name="T98" fmla="*/ 50 w 60"/>
                <a:gd name="T9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28">
                  <a:moveTo>
                    <a:pt x="50" y="22"/>
                  </a:moveTo>
                  <a:cubicBezTo>
                    <a:pt x="49" y="22"/>
                    <a:pt x="49" y="21"/>
                    <a:pt x="48" y="21"/>
                  </a:cubicBezTo>
                  <a:cubicBezTo>
                    <a:pt x="48" y="21"/>
                    <a:pt x="46" y="22"/>
                    <a:pt x="46" y="23"/>
                  </a:cubicBezTo>
                  <a:cubicBezTo>
                    <a:pt x="45" y="23"/>
                    <a:pt x="44" y="23"/>
                    <a:pt x="43" y="22"/>
                  </a:cubicBezTo>
                  <a:cubicBezTo>
                    <a:pt x="42" y="22"/>
                    <a:pt x="41" y="22"/>
                    <a:pt x="40" y="23"/>
                  </a:cubicBezTo>
                  <a:cubicBezTo>
                    <a:pt x="35" y="25"/>
                    <a:pt x="30" y="26"/>
                    <a:pt x="24" y="27"/>
                  </a:cubicBezTo>
                  <a:cubicBezTo>
                    <a:pt x="23" y="27"/>
                    <a:pt x="20" y="28"/>
                    <a:pt x="19" y="28"/>
                  </a:cubicBezTo>
                  <a:cubicBezTo>
                    <a:pt x="17" y="27"/>
                    <a:pt x="13" y="26"/>
                    <a:pt x="17" y="24"/>
                  </a:cubicBezTo>
                  <a:cubicBezTo>
                    <a:pt x="19" y="24"/>
                    <a:pt x="22" y="22"/>
                    <a:pt x="24" y="22"/>
                  </a:cubicBezTo>
                  <a:cubicBezTo>
                    <a:pt x="26" y="22"/>
                    <a:pt x="28" y="22"/>
                    <a:pt x="29" y="22"/>
                  </a:cubicBezTo>
                  <a:cubicBezTo>
                    <a:pt x="29" y="22"/>
                    <a:pt x="32" y="20"/>
                    <a:pt x="31" y="20"/>
                  </a:cubicBezTo>
                  <a:cubicBezTo>
                    <a:pt x="30" y="19"/>
                    <a:pt x="25" y="20"/>
                    <a:pt x="24" y="20"/>
                  </a:cubicBezTo>
                  <a:cubicBezTo>
                    <a:pt x="22" y="21"/>
                    <a:pt x="21" y="21"/>
                    <a:pt x="19" y="21"/>
                  </a:cubicBezTo>
                  <a:cubicBezTo>
                    <a:pt x="17" y="21"/>
                    <a:pt x="19" y="20"/>
                    <a:pt x="19" y="19"/>
                  </a:cubicBezTo>
                  <a:cubicBezTo>
                    <a:pt x="19" y="16"/>
                    <a:pt x="13" y="21"/>
                    <a:pt x="12" y="21"/>
                  </a:cubicBezTo>
                  <a:cubicBezTo>
                    <a:pt x="12" y="21"/>
                    <a:pt x="11" y="22"/>
                    <a:pt x="11" y="22"/>
                  </a:cubicBezTo>
                  <a:cubicBezTo>
                    <a:pt x="9" y="20"/>
                    <a:pt x="9" y="22"/>
                    <a:pt x="9" y="23"/>
                  </a:cubicBezTo>
                  <a:cubicBezTo>
                    <a:pt x="9" y="23"/>
                    <a:pt x="6" y="21"/>
                    <a:pt x="5" y="21"/>
                  </a:cubicBezTo>
                  <a:cubicBezTo>
                    <a:pt x="4" y="21"/>
                    <a:pt x="0" y="22"/>
                    <a:pt x="0" y="20"/>
                  </a:cubicBezTo>
                  <a:cubicBezTo>
                    <a:pt x="0" y="18"/>
                    <a:pt x="2" y="19"/>
                    <a:pt x="4" y="18"/>
                  </a:cubicBezTo>
                  <a:cubicBezTo>
                    <a:pt x="6" y="18"/>
                    <a:pt x="8" y="18"/>
                    <a:pt x="9" y="17"/>
                  </a:cubicBezTo>
                  <a:cubicBezTo>
                    <a:pt x="9" y="17"/>
                    <a:pt x="12" y="16"/>
                    <a:pt x="11" y="16"/>
                  </a:cubicBezTo>
                  <a:cubicBezTo>
                    <a:pt x="9" y="15"/>
                    <a:pt x="6" y="16"/>
                    <a:pt x="5" y="16"/>
                  </a:cubicBezTo>
                  <a:cubicBezTo>
                    <a:pt x="2" y="16"/>
                    <a:pt x="0" y="14"/>
                    <a:pt x="4" y="14"/>
                  </a:cubicBezTo>
                  <a:cubicBezTo>
                    <a:pt x="6" y="14"/>
                    <a:pt x="10" y="13"/>
                    <a:pt x="12" y="13"/>
                  </a:cubicBezTo>
                  <a:cubicBezTo>
                    <a:pt x="11" y="13"/>
                    <a:pt x="4" y="14"/>
                    <a:pt x="4" y="12"/>
                  </a:cubicBezTo>
                  <a:cubicBezTo>
                    <a:pt x="3" y="10"/>
                    <a:pt x="12" y="11"/>
                    <a:pt x="13" y="10"/>
                  </a:cubicBezTo>
                  <a:cubicBezTo>
                    <a:pt x="13" y="10"/>
                    <a:pt x="9" y="9"/>
                    <a:pt x="9" y="8"/>
                  </a:cubicBezTo>
                  <a:cubicBezTo>
                    <a:pt x="8" y="7"/>
                    <a:pt x="14" y="6"/>
                    <a:pt x="14" y="6"/>
                  </a:cubicBezTo>
                  <a:cubicBezTo>
                    <a:pt x="17" y="6"/>
                    <a:pt x="15" y="10"/>
                    <a:pt x="17" y="10"/>
                  </a:cubicBezTo>
                  <a:cubicBezTo>
                    <a:pt x="20" y="10"/>
                    <a:pt x="22" y="10"/>
                    <a:pt x="25" y="11"/>
                  </a:cubicBezTo>
                  <a:cubicBezTo>
                    <a:pt x="26" y="12"/>
                    <a:pt x="28" y="13"/>
                    <a:pt x="29" y="14"/>
                  </a:cubicBezTo>
                  <a:cubicBezTo>
                    <a:pt x="31" y="16"/>
                    <a:pt x="30" y="17"/>
                    <a:pt x="32" y="17"/>
                  </a:cubicBezTo>
                  <a:cubicBezTo>
                    <a:pt x="35" y="17"/>
                    <a:pt x="37" y="17"/>
                    <a:pt x="39" y="16"/>
                  </a:cubicBezTo>
                  <a:cubicBezTo>
                    <a:pt x="43" y="15"/>
                    <a:pt x="37" y="14"/>
                    <a:pt x="37" y="13"/>
                  </a:cubicBezTo>
                  <a:cubicBezTo>
                    <a:pt x="37" y="13"/>
                    <a:pt x="45" y="12"/>
                    <a:pt x="38" y="9"/>
                  </a:cubicBezTo>
                  <a:cubicBezTo>
                    <a:pt x="37" y="9"/>
                    <a:pt x="35" y="9"/>
                    <a:pt x="36" y="8"/>
                  </a:cubicBezTo>
                  <a:cubicBezTo>
                    <a:pt x="37" y="7"/>
                    <a:pt x="38" y="6"/>
                    <a:pt x="38" y="5"/>
                  </a:cubicBezTo>
                  <a:cubicBezTo>
                    <a:pt x="39" y="4"/>
                    <a:pt x="43" y="0"/>
                    <a:pt x="43" y="3"/>
                  </a:cubicBezTo>
                  <a:cubicBezTo>
                    <a:pt x="43" y="4"/>
                    <a:pt x="44" y="5"/>
                    <a:pt x="44" y="7"/>
                  </a:cubicBezTo>
                  <a:cubicBezTo>
                    <a:pt x="45" y="7"/>
                    <a:pt x="45" y="8"/>
                    <a:pt x="45" y="9"/>
                  </a:cubicBezTo>
                  <a:cubicBezTo>
                    <a:pt x="46" y="10"/>
                    <a:pt x="44" y="9"/>
                    <a:pt x="44" y="10"/>
                  </a:cubicBezTo>
                  <a:cubicBezTo>
                    <a:pt x="44" y="12"/>
                    <a:pt x="47" y="10"/>
                    <a:pt x="47" y="11"/>
                  </a:cubicBezTo>
                  <a:cubicBezTo>
                    <a:pt x="47" y="13"/>
                    <a:pt x="50" y="14"/>
                    <a:pt x="51" y="14"/>
                  </a:cubicBezTo>
                  <a:cubicBezTo>
                    <a:pt x="53" y="14"/>
                    <a:pt x="53" y="15"/>
                    <a:pt x="53" y="13"/>
                  </a:cubicBezTo>
                  <a:cubicBezTo>
                    <a:pt x="53" y="11"/>
                    <a:pt x="55" y="11"/>
                    <a:pt x="57" y="12"/>
                  </a:cubicBezTo>
                  <a:cubicBezTo>
                    <a:pt x="58" y="12"/>
                    <a:pt x="60" y="14"/>
                    <a:pt x="59" y="15"/>
                  </a:cubicBezTo>
                  <a:cubicBezTo>
                    <a:pt x="59" y="16"/>
                    <a:pt x="58" y="19"/>
                    <a:pt x="58" y="20"/>
                  </a:cubicBezTo>
                  <a:cubicBezTo>
                    <a:pt x="57" y="21"/>
                    <a:pt x="51" y="22"/>
                    <a:pt x="50" y="22"/>
                  </a:cubicBezTo>
                  <a:cubicBezTo>
                    <a:pt x="48" y="21"/>
                    <a:pt x="51" y="22"/>
                    <a:pt x="50" y="2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31" name="Freeform 579">
              <a:extLst>
                <a:ext uri="{FF2B5EF4-FFF2-40B4-BE49-F238E27FC236}">
                  <a16:creationId xmlns:a16="http://schemas.microsoft.com/office/drawing/2014/main" id="{CF7ED0CA-260D-836E-F155-FD7E787AE38C}"/>
                </a:ext>
              </a:extLst>
            </p:cNvPr>
            <p:cNvSpPr>
              <a:spLocks/>
            </p:cNvSpPr>
            <p:nvPr/>
          </p:nvSpPr>
          <p:spPr bwMode="auto">
            <a:xfrm>
              <a:off x="5261285" y="2274608"/>
              <a:ext cx="40241" cy="28389"/>
            </a:xfrm>
            <a:custGeom>
              <a:avLst/>
              <a:gdLst>
                <a:gd name="T0" fmla="*/ 9 w 10"/>
                <a:gd name="T1" fmla="*/ 1 h 7"/>
                <a:gd name="T2" fmla="*/ 0 w 10"/>
                <a:gd name="T3" fmla="*/ 5 h 7"/>
                <a:gd name="T4" fmla="*/ 6 w 10"/>
                <a:gd name="T5" fmla="*/ 5 h 7"/>
                <a:gd name="T6" fmla="*/ 9 w 10"/>
                <a:gd name="T7" fmla="*/ 1 h 7"/>
                <a:gd name="T8" fmla="*/ 9 w 10"/>
                <a:gd name="T9" fmla="*/ 1 h 7"/>
              </a:gdLst>
              <a:ahLst/>
              <a:cxnLst>
                <a:cxn ang="0">
                  <a:pos x="T0" y="T1"/>
                </a:cxn>
                <a:cxn ang="0">
                  <a:pos x="T2" y="T3"/>
                </a:cxn>
                <a:cxn ang="0">
                  <a:pos x="T4" y="T5"/>
                </a:cxn>
                <a:cxn ang="0">
                  <a:pos x="T6" y="T7"/>
                </a:cxn>
                <a:cxn ang="0">
                  <a:pos x="T8" y="T9"/>
                </a:cxn>
              </a:cxnLst>
              <a:rect l="0" t="0" r="r" b="b"/>
              <a:pathLst>
                <a:path w="10" h="7">
                  <a:moveTo>
                    <a:pt x="9" y="1"/>
                  </a:moveTo>
                  <a:cubicBezTo>
                    <a:pt x="8" y="1"/>
                    <a:pt x="0" y="5"/>
                    <a:pt x="0" y="5"/>
                  </a:cubicBezTo>
                  <a:cubicBezTo>
                    <a:pt x="2" y="6"/>
                    <a:pt x="5" y="7"/>
                    <a:pt x="6" y="5"/>
                  </a:cubicBezTo>
                  <a:cubicBezTo>
                    <a:pt x="7" y="4"/>
                    <a:pt x="9" y="0"/>
                    <a:pt x="9" y="1"/>
                  </a:cubicBezTo>
                  <a:cubicBezTo>
                    <a:pt x="7" y="1"/>
                    <a:pt x="10" y="0"/>
                    <a:pt x="9"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32" name="Freeform 580">
              <a:extLst>
                <a:ext uri="{FF2B5EF4-FFF2-40B4-BE49-F238E27FC236}">
                  <a16:creationId xmlns:a16="http://schemas.microsoft.com/office/drawing/2014/main" id="{249FA4A9-2297-E7F3-AC15-0B48CCA9216E}"/>
                </a:ext>
              </a:extLst>
            </p:cNvPr>
            <p:cNvSpPr>
              <a:spLocks/>
            </p:cNvSpPr>
            <p:nvPr/>
          </p:nvSpPr>
          <p:spPr bwMode="auto">
            <a:xfrm>
              <a:off x="5191534" y="2212152"/>
              <a:ext cx="144869" cy="70974"/>
            </a:xfrm>
            <a:custGeom>
              <a:avLst/>
              <a:gdLst>
                <a:gd name="T0" fmla="*/ 30 w 37"/>
                <a:gd name="T1" fmla="*/ 12 h 17"/>
                <a:gd name="T2" fmla="*/ 27 w 37"/>
                <a:gd name="T3" fmla="*/ 13 h 17"/>
                <a:gd name="T4" fmla="*/ 26 w 37"/>
                <a:gd name="T5" fmla="*/ 10 h 17"/>
                <a:gd name="T6" fmla="*/ 23 w 37"/>
                <a:gd name="T7" fmla="*/ 8 h 17"/>
                <a:gd name="T8" fmla="*/ 22 w 37"/>
                <a:gd name="T9" fmla="*/ 10 h 17"/>
                <a:gd name="T10" fmla="*/ 21 w 37"/>
                <a:gd name="T11" fmla="*/ 9 h 17"/>
                <a:gd name="T12" fmla="*/ 20 w 37"/>
                <a:gd name="T13" fmla="*/ 13 h 17"/>
                <a:gd name="T14" fmla="*/ 17 w 37"/>
                <a:gd name="T15" fmla="*/ 14 h 17"/>
                <a:gd name="T16" fmla="*/ 16 w 37"/>
                <a:gd name="T17" fmla="*/ 16 h 17"/>
                <a:gd name="T18" fmla="*/ 12 w 37"/>
                <a:gd name="T19" fmla="*/ 17 h 17"/>
                <a:gd name="T20" fmla="*/ 10 w 37"/>
                <a:gd name="T21" fmla="*/ 15 h 17"/>
                <a:gd name="T22" fmla="*/ 5 w 37"/>
                <a:gd name="T23" fmla="*/ 16 h 17"/>
                <a:gd name="T24" fmla="*/ 1 w 37"/>
                <a:gd name="T25" fmla="*/ 17 h 17"/>
                <a:gd name="T26" fmla="*/ 2 w 37"/>
                <a:gd name="T27" fmla="*/ 13 h 17"/>
                <a:gd name="T28" fmla="*/ 0 w 37"/>
                <a:gd name="T29" fmla="*/ 14 h 17"/>
                <a:gd name="T30" fmla="*/ 6 w 37"/>
                <a:gd name="T31" fmla="*/ 12 h 17"/>
                <a:gd name="T32" fmla="*/ 9 w 37"/>
                <a:gd name="T33" fmla="*/ 10 h 17"/>
                <a:gd name="T34" fmla="*/ 13 w 37"/>
                <a:gd name="T35" fmla="*/ 7 h 17"/>
                <a:gd name="T36" fmla="*/ 18 w 37"/>
                <a:gd name="T37" fmla="*/ 3 h 17"/>
                <a:gd name="T38" fmla="*/ 24 w 37"/>
                <a:gd name="T39" fmla="*/ 3 h 17"/>
                <a:gd name="T40" fmla="*/ 30 w 37"/>
                <a:gd name="T41" fmla="*/ 3 h 17"/>
                <a:gd name="T42" fmla="*/ 32 w 37"/>
                <a:gd name="T43" fmla="*/ 0 h 17"/>
                <a:gd name="T44" fmla="*/ 36 w 37"/>
                <a:gd name="T45" fmla="*/ 2 h 17"/>
                <a:gd name="T46" fmla="*/ 34 w 37"/>
                <a:gd name="T47" fmla="*/ 4 h 17"/>
                <a:gd name="T48" fmla="*/ 34 w 37"/>
                <a:gd name="T49" fmla="*/ 7 h 17"/>
                <a:gd name="T50" fmla="*/ 35 w 37"/>
                <a:gd name="T51" fmla="*/ 9 h 17"/>
                <a:gd name="T52" fmla="*/ 31 w 37"/>
                <a:gd name="T53" fmla="*/ 10 h 17"/>
                <a:gd name="T54" fmla="*/ 30 w 37"/>
                <a:gd name="T55" fmla="*/ 12 h 17"/>
                <a:gd name="T56" fmla="*/ 30 w 37"/>
                <a:gd name="T5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17">
                  <a:moveTo>
                    <a:pt x="30" y="12"/>
                  </a:moveTo>
                  <a:cubicBezTo>
                    <a:pt x="29" y="13"/>
                    <a:pt x="27" y="13"/>
                    <a:pt x="27" y="13"/>
                  </a:cubicBezTo>
                  <a:cubicBezTo>
                    <a:pt x="24" y="13"/>
                    <a:pt x="25" y="11"/>
                    <a:pt x="26" y="10"/>
                  </a:cubicBezTo>
                  <a:cubicBezTo>
                    <a:pt x="27" y="8"/>
                    <a:pt x="24" y="7"/>
                    <a:pt x="23" y="8"/>
                  </a:cubicBezTo>
                  <a:cubicBezTo>
                    <a:pt x="23" y="9"/>
                    <a:pt x="23" y="10"/>
                    <a:pt x="22" y="10"/>
                  </a:cubicBezTo>
                  <a:cubicBezTo>
                    <a:pt x="22" y="10"/>
                    <a:pt x="21" y="10"/>
                    <a:pt x="21" y="9"/>
                  </a:cubicBezTo>
                  <a:cubicBezTo>
                    <a:pt x="20" y="10"/>
                    <a:pt x="21" y="12"/>
                    <a:pt x="20" y="13"/>
                  </a:cubicBezTo>
                  <a:cubicBezTo>
                    <a:pt x="19" y="15"/>
                    <a:pt x="18" y="13"/>
                    <a:pt x="17" y="14"/>
                  </a:cubicBezTo>
                  <a:cubicBezTo>
                    <a:pt x="16" y="14"/>
                    <a:pt x="17" y="16"/>
                    <a:pt x="16" y="16"/>
                  </a:cubicBezTo>
                  <a:cubicBezTo>
                    <a:pt x="16" y="17"/>
                    <a:pt x="13" y="17"/>
                    <a:pt x="12" y="17"/>
                  </a:cubicBezTo>
                  <a:cubicBezTo>
                    <a:pt x="11" y="16"/>
                    <a:pt x="11" y="14"/>
                    <a:pt x="10" y="15"/>
                  </a:cubicBezTo>
                  <a:cubicBezTo>
                    <a:pt x="8" y="16"/>
                    <a:pt x="7" y="16"/>
                    <a:pt x="5" y="16"/>
                  </a:cubicBezTo>
                  <a:cubicBezTo>
                    <a:pt x="4" y="16"/>
                    <a:pt x="2" y="17"/>
                    <a:pt x="1" y="17"/>
                  </a:cubicBezTo>
                  <a:cubicBezTo>
                    <a:pt x="0" y="17"/>
                    <a:pt x="3" y="14"/>
                    <a:pt x="2" y="13"/>
                  </a:cubicBezTo>
                  <a:cubicBezTo>
                    <a:pt x="2" y="13"/>
                    <a:pt x="1" y="14"/>
                    <a:pt x="0" y="14"/>
                  </a:cubicBezTo>
                  <a:cubicBezTo>
                    <a:pt x="0" y="13"/>
                    <a:pt x="5" y="12"/>
                    <a:pt x="6" y="12"/>
                  </a:cubicBezTo>
                  <a:cubicBezTo>
                    <a:pt x="8" y="12"/>
                    <a:pt x="8" y="11"/>
                    <a:pt x="9" y="10"/>
                  </a:cubicBezTo>
                  <a:cubicBezTo>
                    <a:pt x="11" y="8"/>
                    <a:pt x="12" y="8"/>
                    <a:pt x="13" y="7"/>
                  </a:cubicBezTo>
                  <a:cubicBezTo>
                    <a:pt x="15" y="5"/>
                    <a:pt x="16" y="3"/>
                    <a:pt x="18" y="3"/>
                  </a:cubicBezTo>
                  <a:cubicBezTo>
                    <a:pt x="20" y="2"/>
                    <a:pt x="22" y="2"/>
                    <a:pt x="24" y="3"/>
                  </a:cubicBezTo>
                  <a:cubicBezTo>
                    <a:pt x="26" y="3"/>
                    <a:pt x="29" y="4"/>
                    <a:pt x="30" y="3"/>
                  </a:cubicBezTo>
                  <a:cubicBezTo>
                    <a:pt x="31" y="2"/>
                    <a:pt x="30" y="0"/>
                    <a:pt x="32" y="0"/>
                  </a:cubicBezTo>
                  <a:cubicBezTo>
                    <a:pt x="32" y="0"/>
                    <a:pt x="36" y="1"/>
                    <a:pt x="36" y="2"/>
                  </a:cubicBezTo>
                  <a:cubicBezTo>
                    <a:pt x="37" y="2"/>
                    <a:pt x="34" y="3"/>
                    <a:pt x="34" y="4"/>
                  </a:cubicBezTo>
                  <a:cubicBezTo>
                    <a:pt x="34" y="5"/>
                    <a:pt x="37" y="6"/>
                    <a:pt x="34" y="7"/>
                  </a:cubicBezTo>
                  <a:cubicBezTo>
                    <a:pt x="33" y="8"/>
                    <a:pt x="36" y="9"/>
                    <a:pt x="35" y="9"/>
                  </a:cubicBezTo>
                  <a:cubicBezTo>
                    <a:pt x="33" y="10"/>
                    <a:pt x="32" y="10"/>
                    <a:pt x="31" y="10"/>
                  </a:cubicBezTo>
                  <a:cubicBezTo>
                    <a:pt x="31" y="11"/>
                    <a:pt x="31" y="11"/>
                    <a:pt x="30" y="12"/>
                  </a:cubicBezTo>
                  <a:cubicBezTo>
                    <a:pt x="29" y="13"/>
                    <a:pt x="31" y="11"/>
                    <a:pt x="30" y="1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33" name="Freeform 581">
              <a:extLst>
                <a:ext uri="{FF2B5EF4-FFF2-40B4-BE49-F238E27FC236}">
                  <a16:creationId xmlns:a16="http://schemas.microsoft.com/office/drawing/2014/main" id="{3BC18539-53B5-1C85-E79E-914F8EDF2AC0}"/>
                </a:ext>
              </a:extLst>
            </p:cNvPr>
            <p:cNvSpPr>
              <a:spLocks/>
            </p:cNvSpPr>
            <p:nvPr/>
          </p:nvSpPr>
          <p:spPr bwMode="auto">
            <a:xfrm>
              <a:off x="5348475" y="2240539"/>
              <a:ext cx="30852" cy="8517"/>
            </a:xfrm>
            <a:custGeom>
              <a:avLst/>
              <a:gdLst>
                <a:gd name="T0" fmla="*/ 6 w 8"/>
                <a:gd name="T1" fmla="*/ 2 h 2"/>
                <a:gd name="T2" fmla="*/ 3 w 8"/>
                <a:gd name="T3" fmla="*/ 0 h 2"/>
                <a:gd name="T4" fmla="*/ 6 w 8"/>
                <a:gd name="T5" fmla="*/ 2 h 2"/>
              </a:gdLst>
              <a:ahLst/>
              <a:cxnLst>
                <a:cxn ang="0">
                  <a:pos x="T0" y="T1"/>
                </a:cxn>
                <a:cxn ang="0">
                  <a:pos x="T2" y="T3"/>
                </a:cxn>
                <a:cxn ang="0">
                  <a:pos x="T4" y="T5"/>
                </a:cxn>
              </a:cxnLst>
              <a:rect l="0" t="0" r="r" b="b"/>
              <a:pathLst>
                <a:path w="8" h="2">
                  <a:moveTo>
                    <a:pt x="6" y="2"/>
                  </a:moveTo>
                  <a:cubicBezTo>
                    <a:pt x="4" y="2"/>
                    <a:pt x="0" y="1"/>
                    <a:pt x="3" y="0"/>
                  </a:cubicBezTo>
                  <a:cubicBezTo>
                    <a:pt x="5" y="0"/>
                    <a:pt x="8" y="2"/>
                    <a:pt x="6"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34" name="Freeform 582">
              <a:extLst>
                <a:ext uri="{FF2B5EF4-FFF2-40B4-BE49-F238E27FC236}">
                  <a16:creationId xmlns:a16="http://schemas.microsoft.com/office/drawing/2014/main" id="{4058EFC6-57B4-83BE-228D-653C3C1C23C0}"/>
                </a:ext>
              </a:extLst>
            </p:cNvPr>
            <p:cNvSpPr>
              <a:spLocks/>
            </p:cNvSpPr>
            <p:nvPr/>
          </p:nvSpPr>
          <p:spPr bwMode="auto">
            <a:xfrm>
              <a:off x="5375303" y="2182343"/>
              <a:ext cx="83166" cy="41164"/>
            </a:xfrm>
            <a:custGeom>
              <a:avLst/>
              <a:gdLst>
                <a:gd name="T0" fmla="*/ 7 w 21"/>
                <a:gd name="T1" fmla="*/ 9 h 10"/>
                <a:gd name="T2" fmla="*/ 2 w 21"/>
                <a:gd name="T3" fmla="*/ 4 h 10"/>
                <a:gd name="T4" fmla="*/ 9 w 21"/>
                <a:gd name="T5" fmla="*/ 2 h 10"/>
                <a:gd name="T6" fmla="*/ 17 w 21"/>
                <a:gd name="T7" fmla="*/ 0 h 10"/>
                <a:gd name="T8" fmla="*/ 19 w 21"/>
                <a:gd name="T9" fmla="*/ 2 h 10"/>
                <a:gd name="T10" fmla="*/ 14 w 21"/>
                <a:gd name="T11" fmla="*/ 4 h 10"/>
                <a:gd name="T12" fmla="*/ 15 w 21"/>
                <a:gd name="T13" fmla="*/ 7 h 10"/>
                <a:gd name="T14" fmla="*/ 7 w 21"/>
                <a:gd name="T15" fmla="*/ 9 h 10"/>
                <a:gd name="T16" fmla="*/ 7 w 21"/>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
                  <a:moveTo>
                    <a:pt x="7" y="9"/>
                  </a:moveTo>
                  <a:cubicBezTo>
                    <a:pt x="6" y="9"/>
                    <a:pt x="0" y="6"/>
                    <a:pt x="2" y="4"/>
                  </a:cubicBezTo>
                  <a:cubicBezTo>
                    <a:pt x="4" y="2"/>
                    <a:pt x="7" y="2"/>
                    <a:pt x="9" y="2"/>
                  </a:cubicBezTo>
                  <a:cubicBezTo>
                    <a:pt x="12" y="1"/>
                    <a:pt x="15" y="0"/>
                    <a:pt x="17" y="0"/>
                  </a:cubicBezTo>
                  <a:cubicBezTo>
                    <a:pt x="18" y="0"/>
                    <a:pt x="21" y="1"/>
                    <a:pt x="19" y="2"/>
                  </a:cubicBezTo>
                  <a:cubicBezTo>
                    <a:pt x="18" y="3"/>
                    <a:pt x="15" y="2"/>
                    <a:pt x="14" y="4"/>
                  </a:cubicBezTo>
                  <a:cubicBezTo>
                    <a:pt x="14" y="4"/>
                    <a:pt x="19" y="6"/>
                    <a:pt x="15" y="7"/>
                  </a:cubicBezTo>
                  <a:cubicBezTo>
                    <a:pt x="13" y="8"/>
                    <a:pt x="10" y="10"/>
                    <a:pt x="7" y="9"/>
                  </a:cubicBezTo>
                  <a:cubicBezTo>
                    <a:pt x="5" y="9"/>
                    <a:pt x="9" y="10"/>
                    <a:pt x="7" y="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35" name="Freeform 583">
              <a:extLst>
                <a:ext uri="{FF2B5EF4-FFF2-40B4-BE49-F238E27FC236}">
                  <a16:creationId xmlns:a16="http://schemas.microsoft.com/office/drawing/2014/main" id="{6C559FDE-95B0-2300-6063-8D1C582AD074}"/>
                </a:ext>
              </a:extLst>
            </p:cNvPr>
            <p:cNvSpPr>
              <a:spLocks/>
            </p:cNvSpPr>
            <p:nvPr/>
          </p:nvSpPr>
          <p:spPr bwMode="auto">
            <a:xfrm>
              <a:off x="5340426" y="2190859"/>
              <a:ext cx="30852" cy="17034"/>
            </a:xfrm>
            <a:custGeom>
              <a:avLst/>
              <a:gdLst>
                <a:gd name="T0" fmla="*/ 6 w 8"/>
                <a:gd name="T1" fmla="*/ 4 h 4"/>
                <a:gd name="T2" fmla="*/ 3 w 8"/>
                <a:gd name="T3" fmla="*/ 0 h 4"/>
                <a:gd name="T4" fmla="*/ 6 w 8"/>
                <a:gd name="T5" fmla="*/ 4 h 4"/>
              </a:gdLst>
              <a:ahLst/>
              <a:cxnLst>
                <a:cxn ang="0">
                  <a:pos x="T0" y="T1"/>
                </a:cxn>
                <a:cxn ang="0">
                  <a:pos x="T2" y="T3"/>
                </a:cxn>
                <a:cxn ang="0">
                  <a:pos x="T4" y="T5"/>
                </a:cxn>
              </a:cxnLst>
              <a:rect l="0" t="0" r="r" b="b"/>
              <a:pathLst>
                <a:path w="8" h="4">
                  <a:moveTo>
                    <a:pt x="6" y="4"/>
                  </a:moveTo>
                  <a:cubicBezTo>
                    <a:pt x="4" y="4"/>
                    <a:pt x="0" y="0"/>
                    <a:pt x="3" y="0"/>
                  </a:cubicBezTo>
                  <a:cubicBezTo>
                    <a:pt x="6" y="0"/>
                    <a:pt x="8" y="3"/>
                    <a:pt x="6"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36" name="Freeform 584">
              <a:extLst>
                <a:ext uri="{FF2B5EF4-FFF2-40B4-BE49-F238E27FC236}">
                  <a16:creationId xmlns:a16="http://schemas.microsoft.com/office/drawing/2014/main" id="{DC63B4C6-7922-A890-A9BA-5905084AB419}"/>
                </a:ext>
              </a:extLst>
            </p:cNvPr>
            <p:cNvSpPr>
              <a:spLocks/>
            </p:cNvSpPr>
            <p:nvPr/>
          </p:nvSpPr>
          <p:spPr bwMode="auto">
            <a:xfrm>
              <a:off x="5383351" y="2152533"/>
              <a:ext cx="83166" cy="29809"/>
            </a:xfrm>
            <a:custGeom>
              <a:avLst/>
              <a:gdLst>
                <a:gd name="T0" fmla="*/ 1 w 21"/>
                <a:gd name="T1" fmla="*/ 5 h 7"/>
                <a:gd name="T2" fmla="*/ 4 w 21"/>
                <a:gd name="T3" fmla="*/ 4 h 7"/>
                <a:gd name="T4" fmla="*/ 9 w 21"/>
                <a:gd name="T5" fmla="*/ 1 h 7"/>
                <a:gd name="T6" fmla="*/ 18 w 21"/>
                <a:gd name="T7" fmla="*/ 3 h 7"/>
                <a:gd name="T8" fmla="*/ 11 w 21"/>
                <a:gd name="T9" fmla="*/ 6 h 7"/>
                <a:gd name="T10" fmla="*/ 6 w 21"/>
                <a:gd name="T11" fmla="*/ 6 h 7"/>
                <a:gd name="T12" fmla="*/ 1 w 21"/>
                <a:gd name="T13" fmla="*/ 5 h 7"/>
                <a:gd name="T14" fmla="*/ 1 w 2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 y="5"/>
                  </a:moveTo>
                  <a:cubicBezTo>
                    <a:pt x="0" y="5"/>
                    <a:pt x="3" y="4"/>
                    <a:pt x="4" y="4"/>
                  </a:cubicBezTo>
                  <a:cubicBezTo>
                    <a:pt x="6" y="3"/>
                    <a:pt x="7" y="2"/>
                    <a:pt x="9" y="1"/>
                  </a:cubicBezTo>
                  <a:cubicBezTo>
                    <a:pt x="12" y="0"/>
                    <a:pt x="15" y="1"/>
                    <a:pt x="18" y="3"/>
                  </a:cubicBezTo>
                  <a:cubicBezTo>
                    <a:pt x="21" y="6"/>
                    <a:pt x="12" y="6"/>
                    <a:pt x="11" y="6"/>
                  </a:cubicBezTo>
                  <a:cubicBezTo>
                    <a:pt x="9" y="6"/>
                    <a:pt x="8" y="7"/>
                    <a:pt x="6" y="6"/>
                  </a:cubicBezTo>
                  <a:cubicBezTo>
                    <a:pt x="4" y="5"/>
                    <a:pt x="2" y="6"/>
                    <a:pt x="1" y="5"/>
                  </a:cubicBezTo>
                  <a:cubicBezTo>
                    <a:pt x="0" y="4"/>
                    <a:pt x="2" y="6"/>
                    <a:pt x="1"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37" name="Freeform 585">
              <a:extLst>
                <a:ext uri="{FF2B5EF4-FFF2-40B4-BE49-F238E27FC236}">
                  <a16:creationId xmlns:a16="http://schemas.microsoft.com/office/drawing/2014/main" id="{4595F0FB-F966-FEC7-335A-7AEB839B08A5}"/>
                </a:ext>
              </a:extLst>
            </p:cNvPr>
            <p:cNvSpPr>
              <a:spLocks/>
            </p:cNvSpPr>
            <p:nvPr/>
          </p:nvSpPr>
          <p:spPr bwMode="auto">
            <a:xfrm>
              <a:off x="5584557" y="2240539"/>
              <a:ext cx="109992" cy="79492"/>
            </a:xfrm>
            <a:custGeom>
              <a:avLst/>
              <a:gdLst>
                <a:gd name="T0" fmla="*/ 22 w 28"/>
                <a:gd name="T1" fmla="*/ 19 h 19"/>
                <a:gd name="T2" fmla="*/ 15 w 28"/>
                <a:gd name="T3" fmla="*/ 19 h 19"/>
                <a:gd name="T4" fmla="*/ 15 w 28"/>
                <a:gd name="T5" fmla="*/ 17 h 19"/>
                <a:gd name="T6" fmla="*/ 12 w 28"/>
                <a:gd name="T7" fmla="*/ 15 h 19"/>
                <a:gd name="T8" fmla="*/ 17 w 28"/>
                <a:gd name="T9" fmla="*/ 13 h 19"/>
                <a:gd name="T10" fmla="*/ 16 w 28"/>
                <a:gd name="T11" fmla="*/ 12 h 19"/>
                <a:gd name="T12" fmla="*/ 9 w 28"/>
                <a:gd name="T13" fmla="*/ 13 h 19"/>
                <a:gd name="T14" fmla="*/ 2 w 28"/>
                <a:gd name="T15" fmla="*/ 13 h 19"/>
                <a:gd name="T16" fmla="*/ 1 w 28"/>
                <a:gd name="T17" fmla="*/ 12 h 19"/>
                <a:gd name="T18" fmla="*/ 7 w 28"/>
                <a:gd name="T19" fmla="*/ 10 h 19"/>
                <a:gd name="T20" fmla="*/ 4 w 28"/>
                <a:gd name="T21" fmla="*/ 8 h 19"/>
                <a:gd name="T22" fmla="*/ 7 w 28"/>
                <a:gd name="T23" fmla="*/ 6 h 19"/>
                <a:gd name="T24" fmla="*/ 3 w 28"/>
                <a:gd name="T25" fmla="*/ 6 h 19"/>
                <a:gd name="T26" fmla="*/ 7 w 28"/>
                <a:gd name="T27" fmla="*/ 4 h 19"/>
                <a:gd name="T28" fmla="*/ 13 w 28"/>
                <a:gd name="T29" fmla="*/ 8 h 19"/>
                <a:gd name="T30" fmla="*/ 16 w 28"/>
                <a:gd name="T31" fmla="*/ 9 h 19"/>
                <a:gd name="T32" fmla="*/ 13 w 28"/>
                <a:gd name="T33" fmla="*/ 7 h 19"/>
                <a:gd name="T34" fmla="*/ 14 w 28"/>
                <a:gd name="T35" fmla="*/ 5 h 19"/>
                <a:gd name="T36" fmla="*/ 11 w 28"/>
                <a:gd name="T37" fmla="*/ 4 h 19"/>
                <a:gd name="T38" fmla="*/ 11 w 28"/>
                <a:gd name="T39" fmla="*/ 2 h 19"/>
                <a:gd name="T40" fmla="*/ 7 w 28"/>
                <a:gd name="T41" fmla="*/ 3 h 19"/>
                <a:gd name="T42" fmla="*/ 13 w 28"/>
                <a:gd name="T43" fmla="*/ 1 h 19"/>
                <a:gd name="T44" fmla="*/ 12 w 28"/>
                <a:gd name="T45" fmla="*/ 2 h 19"/>
                <a:gd name="T46" fmla="*/ 15 w 28"/>
                <a:gd name="T47" fmla="*/ 3 h 19"/>
                <a:gd name="T48" fmla="*/ 21 w 28"/>
                <a:gd name="T49" fmla="*/ 2 h 19"/>
                <a:gd name="T50" fmla="*/ 26 w 28"/>
                <a:gd name="T51" fmla="*/ 8 h 19"/>
                <a:gd name="T52" fmla="*/ 27 w 28"/>
                <a:gd name="T53" fmla="*/ 12 h 19"/>
                <a:gd name="T54" fmla="*/ 26 w 28"/>
                <a:gd name="T55" fmla="*/ 14 h 19"/>
                <a:gd name="T56" fmla="*/ 26 w 28"/>
                <a:gd name="T57" fmla="*/ 17 h 19"/>
                <a:gd name="T58" fmla="*/ 22 w 28"/>
                <a:gd name="T5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9">
                  <a:moveTo>
                    <a:pt x="22" y="19"/>
                  </a:moveTo>
                  <a:cubicBezTo>
                    <a:pt x="20" y="19"/>
                    <a:pt x="17" y="19"/>
                    <a:pt x="15" y="19"/>
                  </a:cubicBezTo>
                  <a:cubicBezTo>
                    <a:pt x="12" y="19"/>
                    <a:pt x="15" y="18"/>
                    <a:pt x="15" y="17"/>
                  </a:cubicBezTo>
                  <a:cubicBezTo>
                    <a:pt x="16" y="16"/>
                    <a:pt x="11" y="16"/>
                    <a:pt x="12" y="15"/>
                  </a:cubicBezTo>
                  <a:cubicBezTo>
                    <a:pt x="13" y="14"/>
                    <a:pt x="15" y="13"/>
                    <a:pt x="17" y="13"/>
                  </a:cubicBezTo>
                  <a:cubicBezTo>
                    <a:pt x="18" y="12"/>
                    <a:pt x="17" y="12"/>
                    <a:pt x="16" y="12"/>
                  </a:cubicBezTo>
                  <a:cubicBezTo>
                    <a:pt x="14" y="11"/>
                    <a:pt x="12" y="12"/>
                    <a:pt x="9" y="13"/>
                  </a:cubicBezTo>
                  <a:cubicBezTo>
                    <a:pt x="7" y="13"/>
                    <a:pt x="5" y="13"/>
                    <a:pt x="2" y="13"/>
                  </a:cubicBezTo>
                  <a:cubicBezTo>
                    <a:pt x="2" y="14"/>
                    <a:pt x="0" y="14"/>
                    <a:pt x="1" y="12"/>
                  </a:cubicBezTo>
                  <a:cubicBezTo>
                    <a:pt x="3" y="10"/>
                    <a:pt x="5" y="11"/>
                    <a:pt x="7" y="10"/>
                  </a:cubicBezTo>
                  <a:cubicBezTo>
                    <a:pt x="11" y="9"/>
                    <a:pt x="4" y="9"/>
                    <a:pt x="4" y="8"/>
                  </a:cubicBezTo>
                  <a:cubicBezTo>
                    <a:pt x="3" y="8"/>
                    <a:pt x="7" y="6"/>
                    <a:pt x="7" y="6"/>
                  </a:cubicBezTo>
                  <a:cubicBezTo>
                    <a:pt x="7" y="6"/>
                    <a:pt x="4" y="6"/>
                    <a:pt x="3" y="6"/>
                  </a:cubicBezTo>
                  <a:cubicBezTo>
                    <a:pt x="3" y="5"/>
                    <a:pt x="6" y="4"/>
                    <a:pt x="7" y="4"/>
                  </a:cubicBezTo>
                  <a:cubicBezTo>
                    <a:pt x="9" y="4"/>
                    <a:pt x="11" y="7"/>
                    <a:pt x="13" y="8"/>
                  </a:cubicBezTo>
                  <a:cubicBezTo>
                    <a:pt x="14" y="8"/>
                    <a:pt x="15" y="10"/>
                    <a:pt x="16" y="9"/>
                  </a:cubicBezTo>
                  <a:cubicBezTo>
                    <a:pt x="19" y="7"/>
                    <a:pt x="13" y="7"/>
                    <a:pt x="13" y="7"/>
                  </a:cubicBezTo>
                  <a:cubicBezTo>
                    <a:pt x="14" y="7"/>
                    <a:pt x="18" y="6"/>
                    <a:pt x="14" y="5"/>
                  </a:cubicBezTo>
                  <a:cubicBezTo>
                    <a:pt x="13" y="5"/>
                    <a:pt x="12" y="5"/>
                    <a:pt x="11" y="4"/>
                  </a:cubicBezTo>
                  <a:cubicBezTo>
                    <a:pt x="9" y="3"/>
                    <a:pt x="11" y="3"/>
                    <a:pt x="11" y="2"/>
                  </a:cubicBezTo>
                  <a:cubicBezTo>
                    <a:pt x="10" y="2"/>
                    <a:pt x="7" y="3"/>
                    <a:pt x="7" y="3"/>
                  </a:cubicBezTo>
                  <a:cubicBezTo>
                    <a:pt x="6" y="2"/>
                    <a:pt x="13" y="1"/>
                    <a:pt x="13" y="1"/>
                  </a:cubicBezTo>
                  <a:cubicBezTo>
                    <a:pt x="13" y="1"/>
                    <a:pt x="12" y="2"/>
                    <a:pt x="12" y="2"/>
                  </a:cubicBezTo>
                  <a:cubicBezTo>
                    <a:pt x="11" y="3"/>
                    <a:pt x="14" y="3"/>
                    <a:pt x="15" y="3"/>
                  </a:cubicBezTo>
                  <a:cubicBezTo>
                    <a:pt x="18" y="4"/>
                    <a:pt x="19" y="4"/>
                    <a:pt x="21" y="2"/>
                  </a:cubicBezTo>
                  <a:cubicBezTo>
                    <a:pt x="24" y="0"/>
                    <a:pt x="27" y="6"/>
                    <a:pt x="26" y="8"/>
                  </a:cubicBezTo>
                  <a:cubicBezTo>
                    <a:pt x="26" y="10"/>
                    <a:pt x="26" y="11"/>
                    <a:pt x="27" y="12"/>
                  </a:cubicBezTo>
                  <a:cubicBezTo>
                    <a:pt x="28" y="14"/>
                    <a:pt x="28" y="15"/>
                    <a:pt x="26" y="14"/>
                  </a:cubicBezTo>
                  <a:cubicBezTo>
                    <a:pt x="24" y="12"/>
                    <a:pt x="25" y="16"/>
                    <a:pt x="26" y="17"/>
                  </a:cubicBezTo>
                  <a:cubicBezTo>
                    <a:pt x="27" y="18"/>
                    <a:pt x="23" y="19"/>
                    <a:pt x="22" y="1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38" name="Freeform 586">
              <a:extLst>
                <a:ext uri="{FF2B5EF4-FFF2-40B4-BE49-F238E27FC236}">
                  <a16:creationId xmlns:a16="http://schemas.microsoft.com/office/drawing/2014/main" id="{730D3C21-7E8F-A7A1-0EF3-AFE09FB531A0}"/>
                </a:ext>
              </a:extLst>
            </p:cNvPr>
            <p:cNvSpPr>
              <a:spLocks/>
            </p:cNvSpPr>
            <p:nvPr/>
          </p:nvSpPr>
          <p:spPr bwMode="auto">
            <a:xfrm>
              <a:off x="5572485" y="2278866"/>
              <a:ext cx="34876" cy="11355"/>
            </a:xfrm>
            <a:custGeom>
              <a:avLst/>
              <a:gdLst>
                <a:gd name="T0" fmla="*/ 1 w 9"/>
                <a:gd name="T1" fmla="*/ 3 h 3"/>
                <a:gd name="T2" fmla="*/ 7 w 9"/>
                <a:gd name="T3" fmla="*/ 0 h 3"/>
                <a:gd name="T4" fmla="*/ 1 w 9"/>
                <a:gd name="T5" fmla="*/ 3 h 3"/>
              </a:gdLst>
              <a:ahLst/>
              <a:cxnLst>
                <a:cxn ang="0">
                  <a:pos x="T0" y="T1"/>
                </a:cxn>
                <a:cxn ang="0">
                  <a:pos x="T2" y="T3"/>
                </a:cxn>
                <a:cxn ang="0">
                  <a:pos x="T4" y="T5"/>
                </a:cxn>
              </a:cxnLst>
              <a:rect l="0" t="0" r="r" b="b"/>
              <a:pathLst>
                <a:path w="9" h="3">
                  <a:moveTo>
                    <a:pt x="1" y="3"/>
                  </a:moveTo>
                  <a:cubicBezTo>
                    <a:pt x="4" y="2"/>
                    <a:pt x="9" y="0"/>
                    <a:pt x="7" y="0"/>
                  </a:cubicBezTo>
                  <a:cubicBezTo>
                    <a:pt x="4" y="0"/>
                    <a:pt x="0" y="3"/>
                    <a:pt x="1"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39" name="Freeform 587">
              <a:extLst>
                <a:ext uri="{FF2B5EF4-FFF2-40B4-BE49-F238E27FC236}">
                  <a16:creationId xmlns:a16="http://schemas.microsoft.com/office/drawing/2014/main" id="{F5C9AB68-DF4F-8555-79E1-33984309864C}"/>
                </a:ext>
              </a:extLst>
            </p:cNvPr>
            <p:cNvSpPr>
              <a:spLocks/>
            </p:cNvSpPr>
            <p:nvPr/>
          </p:nvSpPr>
          <p:spPr bwMode="auto">
            <a:xfrm>
              <a:off x="5564437" y="2274608"/>
              <a:ext cx="32193" cy="8517"/>
            </a:xfrm>
            <a:custGeom>
              <a:avLst/>
              <a:gdLst>
                <a:gd name="T0" fmla="*/ 1 w 8"/>
                <a:gd name="T1" fmla="*/ 2 h 2"/>
                <a:gd name="T2" fmla="*/ 6 w 8"/>
                <a:gd name="T3" fmla="*/ 0 h 2"/>
                <a:gd name="T4" fmla="*/ 1 w 8"/>
                <a:gd name="T5" fmla="*/ 2 h 2"/>
              </a:gdLst>
              <a:ahLst/>
              <a:cxnLst>
                <a:cxn ang="0">
                  <a:pos x="T0" y="T1"/>
                </a:cxn>
                <a:cxn ang="0">
                  <a:pos x="T2" y="T3"/>
                </a:cxn>
                <a:cxn ang="0">
                  <a:pos x="T4" y="T5"/>
                </a:cxn>
              </a:cxnLst>
              <a:rect l="0" t="0" r="r" b="b"/>
              <a:pathLst>
                <a:path w="8" h="2">
                  <a:moveTo>
                    <a:pt x="1" y="2"/>
                  </a:moveTo>
                  <a:cubicBezTo>
                    <a:pt x="0" y="2"/>
                    <a:pt x="4" y="0"/>
                    <a:pt x="6" y="0"/>
                  </a:cubicBezTo>
                  <a:cubicBezTo>
                    <a:pt x="8" y="0"/>
                    <a:pt x="4" y="2"/>
                    <a:pt x="1"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40" name="Freeform 588">
              <a:extLst>
                <a:ext uri="{FF2B5EF4-FFF2-40B4-BE49-F238E27FC236}">
                  <a16:creationId xmlns:a16="http://schemas.microsoft.com/office/drawing/2014/main" id="{BAD13582-D1FD-4AF8-C1C7-8D8186C405C5}"/>
                </a:ext>
              </a:extLst>
            </p:cNvPr>
            <p:cNvSpPr>
              <a:spLocks/>
            </p:cNvSpPr>
            <p:nvPr/>
          </p:nvSpPr>
          <p:spPr bwMode="auto">
            <a:xfrm>
              <a:off x="5548340" y="2261832"/>
              <a:ext cx="40241" cy="21293"/>
            </a:xfrm>
            <a:custGeom>
              <a:avLst/>
              <a:gdLst>
                <a:gd name="T0" fmla="*/ 2 w 10"/>
                <a:gd name="T1" fmla="*/ 3 h 5"/>
                <a:gd name="T2" fmla="*/ 10 w 10"/>
                <a:gd name="T3" fmla="*/ 1 h 5"/>
                <a:gd name="T4" fmla="*/ 2 w 10"/>
                <a:gd name="T5" fmla="*/ 3 h 5"/>
              </a:gdLst>
              <a:ahLst/>
              <a:cxnLst>
                <a:cxn ang="0">
                  <a:pos x="T0" y="T1"/>
                </a:cxn>
                <a:cxn ang="0">
                  <a:pos x="T2" y="T3"/>
                </a:cxn>
                <a:cxn ang="0">
                  <a:pos x="T4" y="T5"/>
                </a:cxn>
              </a:cxnLst>
              <a:rect l="0" t="0" r="r" b="b"/>
              <a:pathLst>
                <a:path w="10" h="5">
                  <a:moveTo>
                    <a:pt x="2" y="3"/>
                  </a:moveTo>
                  <a:cubicBezTo>
                    <a:pt x="0" y="2"/>
                    <a:pt x="10" y="0"/>
                    <a:pt x="10" y="1"/>
                  </a:cubicBezTo>
                  <a:cubicBezTo>
                    <a:pt x="10" y="2"/>
                    <a:pt x="6" y="5"/>
                    <a:pt x="2"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41" name="Freeform 589">
              <a:extLst>
                <a:ext uri="{FF2B5EF4-FFF2-40B4-BE49-F238E27FC236}">
                  <a16:creationId xmlns:a16="http://schemas.microsoft.com/office/drawing/2014/main" id="{52F8C8B0-F2B5-8314-8556-D6D85C663E7F}"/>
                </a:ext>
              </a:extLst>
            </p:cNvPr>
            <p:cNvSpPr>
              <a:spLocks/>
            </p:cNvSpPr>
            <p:nvPr/>
          </p:nvSpPr>
          <p:spPr bwMode="auto">
            <a:xfrm>
              <a:off x="5552365" y="2244799"/>
              <a:ext cx="28169" cy="21293"/>
            </a:xfrm>
            <a:custGeom>
              <a:avLst/>
              <a:gdLst>
                <a:gd name="T0" fmla="*/ 1 w 7"/>
                <a:gd name="T1" fmla="*/ 5 h 5"/>
                <a:gd name="T2" fmla="*/ 0 w 7"/>
                <a:gd name="T3" fmla="*/ 1 h 5"/>
                <a:gd name="T4" fmla="*/ 4 w 7"/>
                <a:gd name="T5" fmla="*/ 2 h 5"/>
                <a:gd name="T6" fmla="*/ 7 w 7"/>
                <a:gd name="T7" fmla="*/ 4 h 5"/>
                <a:gd name="T8" fmla="*/ 1 w 7"/>
                <a:gd name="T9" fmla="*/ 5 h 5"/>
                <a:gd name="T10" fmla="*/ 1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1" y="5"/>
                  </a:moveTo>
                  <a:cubicBezTo>
                    <a:pt x="0" y="4"/>
                    <a:pt x="0" y="2"/>
                    <a:pt x="0" y="1"/>
                  </a:cubicBezTo>
                  <a:cubicBezTo>
                    <a:pt x="1" y="0"/>
                    <a:pt x="3" y="1"/>
                    <a:pt x="4" y="2"/>
                  </a:cubicBezTo>
                  <a:cubicBezTo>
                    <a:pt x="4" y="2"/>
                    <a:pt x="7" y="3"/>
                    <a:pt x="7" y="4"/>
                  </a:cubicBezTo>
                  <a:cubicBezTo>
                    <a:pt x="7" y="4"/>
                    <a:pt x="2" y="5"/>
                    <a:pt x="1" y="5"/>
                  </a:cubicBezTo>
                  <a:cubicBezTo>
                    <a:pt x="0" y="4"/>
                    <a:pt x="4" y="5"/>
                    <a:pt x="1"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42" name="Freeform 590">
              <a:extLst>
                <a:ext uri="{FF2B5EF4-FFF2-40B4-BE49-F238E27FC236}">
                  <a16:creationId xmlns:a16="http://schemas.microsoft.com/office/drawing/2014/main" id="{45CC8E83-118B-3E6E-E819-617F865E0D5F}"/>
                </a:ext>
              </a:extLst>
            </p:cNvPr>
            <p:cNvSpPr>
              <a:spLocks/>
            </p:cNvSpPr>
            <p:nvPr/>
          </p:nvSpPr>
          <p:spPr bwMode="auto">
            <a:xfrm>
              <a:off x="5513465" y="2195116"/>
              <a:ext cx="46948" cy="36908"/>
            </a:xfrm>
            <a:custGeom>
              <a:avLst/>
              <a:gdLst>
                <a:gd name="T0" fmla="*/ 8 w 12"/>
                <a:gd name="T1" fmla="*/ 8 h 9"/>
                <a:gd name="T2" fmla="*/ 3 w 12"/>
                <a:gd name="T3" fmla="*/ 1 h 9"/>
                <a:gd name="T4" fmla="*/ 8 w 12"/>
                <a:gd name="T5" fmla="*/ 8 h 9"/>
              </a:gdLst>
              <a:ahLst/>
              <a:cxnLst>
                <a:cxn ang="0">
                  <a:pos x="T0" y="T1"/>
                </a:cxn>
                <a:cxn ang="0">
                  <a:pos x="T2" y="T3"/>
                </a:cxn>
                <a:cxn ang="0">
                  <a:pos x="T4" y="T5"/>
                </a:cxn>
              </a:cxnLst>
              <a:rect l="0" t="0" r="r" b="b"/>
              <a:pathLst>
                <a:path w="12" h="9">
                  <a:moveTo>
                    <a:pt x="8" y="8"/>
                  </a:moveTo>
                  <a:cubicBezTo>
                    <a:pt x="6" y="9"/>
                    <a:pt x="0" y="0"/>
                    <a:pt x="3" y="1"/>
                  </a:cubicBezTo>
                  <a:cubicBezTo>
                    <a:pt x="6" y="3"/>
                    <a:pt x="12" y="8"/>
                    <a:pt x="8" y="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43" name="Freeform 591">
              <a:extLst>
                <a:ext uri="{FF2B5EF4-FFF2-40B4-BE49-F238E27FC236}">
                  <a16:creationId xmlns:a16="http://schemas.microsoft.com/office/drawing/2014/main" id="{FA120A90-B5AE-A385-D0F4-87C92A360E20}"/>
                </a:ext>
              </a:extLst>
            </p:cNvPr>
            <p:cNvSpPr>
              <a:spLocks/>
            </p:cNvSpPr>
            <p:nvPr/>
          </p:nvSpPr>
          <p:spPr bwMode="auto">
            <a:xfrm>
              <a:off x="5588582" y="2190859"/>
              <a:ext cx="34876" cy="12775"/>
            </a:xfrm>
            <a:custGeom>
              <a:avLst/>
              <a:gdLst>
                <a:gd name="T0" fmla="*/ 2 w 9"/>
                <a:gd name="T1" fmla="*/ 1 h 3"/>
                <a:gd name="T2" fmla="*/ 8 w 9"/>
                <a:gd name="T3" fmla="*/ 2 h 3"/>
                <a:gd name="T4" fmla="*/ 2 w 9"/>
                <a:gd name="T5" fmla="*/ 1 h 3"/>
              </a:gdLst>
              <a:ahLst/>
              <a:cxnLst>
                <a:cxn ang="0">
                  <a:pos x="T0" y="T1"/>
                </a:cxn>
                <a:cxn ang="0">
                  <a:pos x="T2" y="T3"/>
                </a:cxn>
                <a:cxn ang="0">
                  <a:pos x="T4" y="T5"/>
                </a:cxn>
              </a:cxnLst>
              <a:rect l="0" t="0" r="r" b="b"/>
              <a:pathLst>
                <a:path w="9" h="3">
                  <a:moveTo>
                    <a:pt x="2" y="1"/>
                  </a:moveTo>
                  <a:cubicBezTo>
                    <a:pt x="5" y="0"/>
                    <a:pt x="9" y="2"/>
                    <a:pt x="8" y="2"/>
                  </a:cubicBezTo>
                  <a:cubicBezTo>
                    <a:pt x="3" y="3"/>
                    <a:pt x="0" y="2"/>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44" name="Freeform 592">
              <a:extLst>
                <a:ext uri="{FF2B5EF4-FFF2-40B4-BE49-F238E27FC236}">
                  <a16:creationId xmlns:a16="http://schemas.microsoft.com/office/drawing/2014/main" id="{2AEEB06A-B109-98E0-15D0-0E5BB868AE5B}"/>
                </a:ext>
              </a:extLst>
            </p:cNvPr>
            <p:cNvSpPr>
              <a:spLocks/>
            </p:cNvSpPr>
            <p:nvPr/>
          </p:nvSpPr>
          <p:spPr bwMode="auto">
            <a:xfrm>
              <a:off x="5521512" y="2124143"/>
              <a:ext cx="140845" cy="79492"/>
            </a:xfrm>
            <a:custGeom>
              <a:avLst/>
              <a:gdLst>
                <a:gd name="T0" fmla="*/ 28 w 36"/>
                <a:gd name="T1" fmla="*/ 17 h 19"/>
                <a:gd name="T2" fmla="*/ 27 w 36"/>
                <a:gd name="T3" fmla="*/ 15 h 19"/>
                <a:gd name="T4" fmla="*/ 22 w 36"/>
                <a:gd name="T5" fmla="*/ 13 h 19"/>
                <a:gd name="T6" fmla="*/ 14 w 36"/>
                <a:gd name="T7" fmla="*/ 14 h 19"/>
                <a:gd name="T8" fmla="*/ 18 w 36"/>
                <a:gd name="T9" fmla="*/ 12 h 19"/>
                <a:gd name="T10" fmla="*/ 8 w 36"/>
                <a:gd name="T11" fmla="*/ 12 h 19"/>
                <a:gd name="T12" fmla="*/ 13 w 36"/>
                <a:gd name="T13" fmla="*/ 10 h 19"/>
                <a:gd name="T14" fmla="*/ 12 w 36"/>
                <a:gd name="T15" fmla="*/ 9 h 19"/>
                <a:gd name="T16" fmla="*/ 13 w 36"/>
                <a:gd name="T17" fmla="*/ 8 h 19"/>
                <a:gd name="T18" fmla="*/ 11 w 36"/>
                <a:gd name="T19" fmla="*/ 8 h 19"/>
                <a:gd name="T20" fmla="*/ 10 w 36"/>
                <a:gd name="T21" fmla="*/ 6 h 19"/>
                <a:gd name="T22" fmla="*/ 6 w 36"/>
                <a:gd name="T23" fmla="*/ 6 h 19"/>
                <a:gd name="T24" fmla="*/ 3 w 36"/>
                <a:gd name="T25" fmla="*/ 5 h 19"/>
                <a:gd name="T26" fmla="*/ 9 w 36"/>
                <a:gd name="T27" fmla="*/ 2 h 19"/>
                <a:gd name="T28" fmla="*/ 16 w 36"/>
                <a:gd name="T29" fmla="*/ 1 h 19"/>
                <a:gd name="T30" fmla="*/ 18 w 36"/>
                <a:gd name="T31" fmla="*/ 5 h 19"/>
                <a:gd name="T32" fmla="*/ 22 w 36"/>
                <a:gd name="T33" fmla="*/ 4 h 19"/>
                <a:gd name="T34" fmla="*/ 25 w 36"/>
                <a:gd name="T35" fmla="*/ 7 h 19"/>
                <a:gd name="T36" fmla="*/ 30 w 36"/>
                <a:gd name="T37" fmla="*/ 7 h 19"/>
                <a:gd name="T38" fmla="*/ 33 w 36"/>
                <a:gd name="T39" fmla="*/ 12 h 19"/>
                <a:gd name="T40" fmla="*/ 34 w 36"/>
                <a:gd name="T41" fmla="*/ 16 h 19"/>
                <a:gd name="T42" fmla="*/ 28 w 36"/>
                <a:gd name="T43" fmla="*/ 17 h 19"/>
                <a:gd name="T44" fmla="*/ 28 w 36"/>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9">
                  <a:moveTo>
                    <a:pt x="28" y="17"/>
                  </a:moveTo>
                  <a:cubicBezTo>
                    <a:pt x="27" y="17"/>
                    <a:pt x="27" y="16"/>
                    <a:pt x="27" y="15"/>
                  </a:cubicBezTo>
                  <a:cubicBezTo>
                    <a:pt x="26" y="14"/>
                    <a:pt x="23" y="13"/>
                    <a:pt x="22" y="13"/>
                  </a:cubicBezTo>
                  <a:cubicBezTo>
                    <a:pt x="21" y="13"/>
                    <a:pt x="14" y="15"/>
                    <a:pt x="14" y="14"/>
                  </a:cubicBezTo>
                  <a:cubicBezTo>
                    <a:pt x="14" y="14"/>
                    <a:pt x="18" y="12"/>
                    <a:pt x="18" y="12"/>
                  </a:cubicBezTo>
                  <a:cubicBezTo>
                    <a:pt x="15" y="11"/>
                    <a:pt x="11" y="14"/>
                    <a:pt x="8" y="12"/>
                  </a:cubicBezTo>
                  <a:cubicBezTo>
                    <a:pt x="2" y="9"/>
                    <a:pt x="13" y="10"/>
                    <a:pt x="13" y="10"/>
                  </a:cubicBezTo>
                  <a:cubicBezTo>
                    <a:pt x="13" y="10"/>
                    <a:pt x="12" y="9"/>
                    <a:pt x="12" y="9"/>
                  </a:cubicBezTo>
                  <a:cubicBezTo>
                    <a:pt x="12" y="9"/>
                    <a:pt x="13" y="8"/>
                    <a:pt x="13" y="8"/>
                  </a:cubicBezTo>
                  <a:cubicBezTo>
                    <a:pt x="14" y="7"/>
                    <a:pt x="11" y="8"/>
                    <a:pt x="11" y="8"/>
                  </a:cubicBezTo>
                  <a:cubicBezTo>
                    <a:pt x="10" y="7"/>
                    <a:pt x="12" y="6"/>
                    <a:pt x="10" y="6"/>
                  </a:cubicBezTo>
                  <a:cubicBezTo>
                    <a:pt x="9" y="6"/>
                    <a:pt x="7" y="7"/>
                    <a:pt x="6" y="6"/>
                  </a:cubicBezTo>
                  <a:cubicBezTo>
                    <a:pt x="6" y="5"/>
                    <a:pt x="4" y="6"/>
                    <a:pt x="3" y="5"/>
                  </a:cubicBezTo>
                  <a:cubicBezTo>
                    <a:pt x="0" y="0"/>
                    <a:pt x="7" y="2"/>
                    <a:pt x="9" y="2"/>
                  </a:cubicBezTo>
                  <a:cubicBezTo>
                    <a:pt x="11" y="1"/>
                    <a:pt x="14" y="0"/>
                    <a:pt x="16" y="1"/>
                  </a:cubicBezTo>
                  <a:cubicBezTo>
                    <a:pt x="19" y="2"/>
                    <a:pt x="14" y="7"/>
                    <a:pt x="18" y="5"/>
                  </a:cubicBezTo>
                  <a:cubicBezTo>
                    <a:pt x="19" y="5"/>
                    <a:pt x="21" y="3"/>
                    <a:pt x="22" y="4"/>
                  </a:cubicBezTo>
                  <a:cubicBezTo>
                    <a:pt x="23" y="5"/>
                    <a:pt x="24" y="7"/>
                    <a:pt x="25" y="7"/>
                  </a:cubicBezTo>
                  <a:cubicBezTo>
                    <a:pt x="26" y="7"/>
                    <a:pt x="29" y="6"/>
                    <a:pt x="30" y="7"/>
                  </a:cubicBezTo>
                  <a:cubicBezTo>
                    <a:pt x="32" y="8"/>
                    <a:pt x="32" y="11"/>
                    <a:pt x="33" y="12"/>
                  </a:cubicBezTo>
                  <a:cubicBezTo>
                    <a:pt x="34" y="14"/>
                    <a:pt x="36" y="15"/>
                    <a:pt x="34" y="16"/>
                  </a:cubicBezTo>
                  <a:cubicBezTo>
                    <a:pt x="33" y="18"/>
                    <a:pt x="30" y="18"/>
                    <a:pt x="28" y="17"/>
                  </a:cubicBezTo>
                  <a:cubicBezTo>
                    <a:pt x="27" y="16"/>
                    <a:pt x="31" y="19"/>
                    <a:pt x="28" y="1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45" name="Freeform 593">
              <a:extLst>
                <a:ext uri="{FF2B5EF4-FFF2-40B4-BE49-F238E27FC236}">
                  <a16:creationId xmlns:a16="http://schemas.microsoft.com/office/drawing/2014/main" id="{D2CE48C7-188F-D511-0432-1296E2736542}"/>
                </a:ext>
              </a:extLst>
            </p:cNvPr>
            <p:cNvSpPr>
              <a:spLocks/>
            </p:cNvSpPr>
            <p:nvPr/>
          </p:nvSpPr>
          <p:spPr bwMode="auto">
            <a:xfrm>
              <a:off x="5631505" y="2085818"/>
              <a:ext cx="42923" cy="21293"/>
            </a:xfrm>
            <a:custGeom>
              <a:avLst/>
              <a:gdLst>
                <a:gd name="T0" fmla="*/ 8 w 11"/>
                <a:gd name="T1" fmla="*/ 5 h 5"/>
                <a:gd name="T2" fmla="*/ 4 w 11"/>
                <a:gd name="T3" fmla="*/ 4 h 5"/>
                <a:gd name="T4" fmla="*/ 2 w 11"/>
                <a:gd name="T5" fmla="*/ 3 h 5"/>
                <a:gd name="T6" fmla="*/ 7 w 11"/>
                <a:gd name="T7" fmla="*/ 2 h 5"/>
                <a:gd name="T8" fmla="*/ 8 w 11"/>
                <a:gd name="T9" fmla="*/ 5 h 5"/>
              </a:gdLst>
              <a:ahLst/>
              <a:cxnLst>
                <a:cxn ang="0">
                  <a:pos x="T0" y="T1"/>
                </a:cxn>
                <a:cxn ang="0">
                  <a:pos x="T2" y="T3"/>
                </a:cxn>
                <a:cxn ang="0">
                  <a:pos x="T4" y="T5"/>
                </a:cxn>
                <a:cxn ang="0">
                  <a:pos x="T6" y="T7"/>
                </a:cxn>
                <a:cxn ang="0">
                  <a:pos x="T8" y="T9"/>
                </a:cxn>
              </a:cxnLst>
              <a:rect l="0" t="0" r="r" b="b"/>
              <a:pathLst>
                <a:path w="11" h="5">
                  <a:moveTo>
                    <a:pt x="8" y="5"/>
                  </a:moveTo>
                  <a:cubicBezTo>
                    <a:pt x="6" y="5"/>
                    <a:pt x="6" y="4"/>
                    <a:pt x="4" y="4"/>
                  </a:cubicBezTo>
                  <a:cubicBezTo>
                    <a:pt x="4" y="4"/>
                    <a:pt x="0" y="4"/>
                    <a:pt x="2" y="3"/>
                  </a:cubicBezTo>
                  <a:cubicBezTo>
                    <a:pt x="3" y="1"/>
                    <a:pt x="6" y="0"/>
                    <a:pt x="7" y="2"/>
                  </a:cubicBezTo>
                  <a:cubicBezTo>
                    <a:pt x="9" y="3"/>
                    <a:pt x="11" y="5"/>
                    <a:pt x="8"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46" name="Freeform 594">
              <a:extLst>
                <a:ext uri="{FF2B5EF4-FFF2-40B4-BE49-F238E27FC236}">
                  <a16:creationId xmlns:a16="http://schemas.microsoft.com/office/drawing/2014/main" id="{CCF524B1-8CFB-13D8-237B-CE088D0D5A8C}"/>
                </a:ext>
              </a:extLst>
            </p:cNvPr>
            <p:cNvSpPr>
              <a:spLocks/>
            </p:cNvSpPr>
            <p:nvPr/>
          </p:nvSpPr>
          <p:spPr bwMode="auto">
            <a:xfrm>
              <a:off x="5666381" y="2152533"/>
              <a:ext cx="79141" cy="46843"/>
            </a:xfrm>
            <a:custGeom>
              <a:avLst/>
              <a:gdLst>
                <a:gd name="T0" fmla="*/ 8 w 20"/>
                <a:gd name="T1" fmla="*/ 7 h 11"/>
                <a:gd name="T2" fmla="*/ 3 w 20"/>
                <a:gd name="T3" fmla="*/ 5 h 11"/>
                <a:gd name="T4" fmla="*/ 4 w 20"/>
                <a:gd name="T5" fmla="*/ 3 h 11"/>
                <a:gd name="T6" fmla="*/ 1 w 20"/>
                <a:gd name="T7" fmla="*/ 1 h 11"/>
                <a:gd name="T8" fmla="*/ 6 w 20"/>
                <a:gd name="T9" fmla="*/ 1 h 11"/>
                <a:gd name="T10" fmla="*/ 12 w 20"/>
                <a:gd name="T11" fmla="*/ 3 h 11"/>
                <a:gd name="T12" fmla="*/ 16 w 20"/>
                <a:gd name="T13" fmla="*/ 3 h 11"/>
                <a:gd name="T14" fmla="*/ 19 w 20"/>
                <a:gd name="T15" fmla="*/ 4 h 11"/>
                <a:gd name="T16" fmla="*/ 18 w 20"/>
                <a:gd name="T17" fmla="*/ 8 h 11"/>
                <a:gd name="T18" fmla="*/ 15 w 20"/>
                <a:gd name="T19" fmla="*/ 10 h 11"/>
                <a:gd name="T20" fmla="*/ 9 w 20"/>
                <a:gd name="T21" fmla="*/ 11 h 11"/>
                <a:gd name="T22" fmla="*/ 4 w 20"/>
                <a:gd name="T23" fmla="*/ 8 h 11"/>
                <a:gd name="T24" fmla="*/ 8 w 20"/>
                <a:gd name="T25" fmla="*/ 7 h 11"/>
                <a:gd name="T26" fmla="*/ 8 w 20"/>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
                  <a:moveTo>
                    <a:pt x="8" y="7"/>
                  </a:moveTo>
                  <a:cubicBezTo>
                    <a:pt x="6" y="7"/>
                    <a:pt x="4" y="6"/>
                    <a:pt x="3" y="5"/>
                  </a:cubicBezTo>
                  <a:cubicBezTo>
                    <a:pt x="0" y="4"/>
                    <a:pt x="4" y="3"/>
                    <a:pt x="4" y="3"/>
                  </a:cubicBezTo>
                  <a:cubicBezTo>
                    <a:pt x="4" y="2"/>
                    <a:pt x="2" y="1"/>
                    <a:pt x="1" y="1"/>
                  </a:cubicBezTo>
                  <a:cubicBezTo>
                    <a:pt x="1" y="0"/>
                    <a:pt x="6" y="1"/>
                    <a:pt x="6" y="1"/>
                  </a:cubicBezTo>
                  <a:cubicBezTo>
                    <a:pt x="8" y="1"/>
                    <a:pt x="10" y="2"/>
                    <a:pt x="12" y="3"/>
                  </a:cubicBezTo>
                  <a:cubicBezTo>
                    <a:pt x="14" y="3"/>
                    <a:pt x="15" y="3"/>
                    <a:pt x="16" y="3"/>
                  </a:cubicBezTo>
                  <a:cubicBezTo>
                    <a:pt x="17" y="3"/>
                    <a:pt x="20" y="4"/>
                    <a:pt x="19" y="4"/>
                  </a:cubicBezTo>
                  <a:cubicBezTo>
                    <a:pt x="17" y="6"/>
                    <a:pt x="16" y="5"/>
                    <a:pt x="18" y="8"/>
                  </a:cubicBezTo>
                  <a:cubicBezTo>
                    <a:pt x="19" y="9"/>
                    <a:pt x="16" y="9"/>
                    <a:pt x="15" y="10"/>
                  </a:cubicBezTo>
                  <a:cubicBezTo>
                    <a:pt x="13" y="10"/>
                    <a:pt x="11" y="11"/>
                    <a:pt x="9" y="11"/>
                  </a:cubicBezTo>
                  <a:cubicBezTo>
                    <a:pt x="8" y="10"/>
                    <a:pt x="4" y="9"/>
                    <a:pt x="4" y="8"/>
                  </a:cubicBezTo>
                  <a:cubicBezTo>
                    <a:pt x="4" y="8"/>
                    <a:pt x="10" y="7"/>
                    <a:pt x="8" y="7"/>
                  </a:cubicBezTo>
                  <a:cubicBezTo>
                    <a:pt x="5" y="6"/>
                    <a:pt x="10" y="7"/>
                    <a:pt x="8"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47" name="Freeform 595">
              <a:extLst>
                <a:ext uri="{FF2B5EF4-FFF2-40B4-BE49-F238E27FC236}">
                  <a16:creationId xmlns:a16="http://schemas.microsoft.com/office/drawing/2014/main" id="{9B100C58-F7CA-EB63-A150-81E11DCF5731}"/>
                </a:ext>
              </a:extLst>
            </p:cNvPr>
            <p:cNvSpPr>
              <a:spLocks/>
            </p:cNvSpPr>
            <p:nvPr/>
          </p:nvSpPr>
          <p:spPr bwMode="auto">
            <a:xfrm>
              <a:off x="5710647" y="2195116"/>
              <a:ext cx="69751" cy="21293"/>
            </a:xfrm>
            <a:custGeom>
              <a:avLst/>
              <a:gdLst>
                <a:gd name="T0" fmla="*/ 14 w 18"/>
                <a:gd name="T1" fmla="*/ 5 h 5"/>
                <a:gd name="T2" fmla="*/ 16 w 18"/>
                <a:gd name="T3" fmla="*/ 2 h 5"/>
                <a:gd name="T4" fmla="*/ 13 w 18"/>
                <a:gd name="T5" fmla="*/ 1 h 5"/>
                <a:gd name="T6" fmla="*/ 3 w 18"/>
                <a:gd name="T7" fmla="*/ 1 h 5"/>
                <a:gd name="T8" fmla="*/ 4 w 18"/>
                <a:gd name="T9" fmla="*/ 4 h 5"/>
                <a:gd name="T10" fmla="*/ 14 w 18"/>
                <a:gd name="T11" fmla="*/ 5 h 5"/>
                <a:gd name="T12" fmla="*/ 14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4" y="5"/>
                  </a:moveTo>
                  <a:cubicBezTo>
                    <a:pt x="14" y="4"/>
                    <a:pt x="18" y="2"/>
                    <a:pt x="16" y="2"/>
                  </a:cubicBezTo>
                  <a:cubicBezTo>
                    <a:pt x="15" y="1"/>
                    <a:pt x="14" y="1"/>
                    <a:pt x="13" y="1"/>
                  </a:cubicBezTo>
                  <a:cubicBezTo>
                    <a:pt x="10" y="1"/>
                    <a:pt x="6" y="0"/>
                    <a:pt x="3" y="1"/>
                  </a:cubicBezTo>
                  <a:cubicBezTo>
                    <a:pt x="0" y="1"/>
                    <a:pt x="1" y="4"/>
                    <a:pt x="4" y="4"/>
                  </a:cubicBezTo>
                  <a:cubicBezTo>
                    <a:pt x="7" y="4"/>
                    <a:pt x="11" y="5"/>
                    <a:pt x="14" y="5"/>
                  </a:cubicBezTo>
                  <a:cubicBezTo>
                    <a:pt x="16" y="4"/>
                    <a:pt x="12" y="5"/>
                    <a:pt x="14"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48" name="Freeform 596">
              <a:extLst>
                <a:ext uri="{FF2B5EF4-FFF2-40B4-BE49-F238E27FC236}">
                  <a16:creationId xmlns:a16="http://schemas.microsoft.com/office/drawing/2014/main" id="{01BBEA09-B9F8-29B5-5B49-8A5B23504737}"/>
                </a:ext>
              </a:extLst>
            </p:cNvPr>
            <p:cNvSpPr>
              <a:spLocks/>
            </p:cNvSpPr>
            <p:nvPr/>
          </p:nvSpPr>
          <p:spPr bwMode="auto">
            <a:xfrm>
              <a:off x="5706624" y="2290222"/>
              <a:ext cx="65727" cy="46843"/>
            </a:xfrm>
            <a:custGeom>
              <a:avLst/>
              <a:gdLst>
                <a:gd name="T0" fmla="*/ 7 w 17"/>
                <a:gd name="T1" fmla="*/ 1 h 11"/>
                <a:gd name="T2" fmla="*/ 1 w 17"/>
                <a:gd name="T3" fmla="*/ 6 h 11"/>
                <a:gd name="T4" fmla="*/ 10 w 17"/>
                <a:gd name="T5" fmla="*/ 10 h 11"/>
                <a:gd name="T6" fmla="*/ 15 w 17"/>
                <a:gd name="T7" fmla="*/ 10 h 11"/>
                <a:gd name="T8" fmla="*/ 15 w 17"/>
                <a:gd name="T9" fmla="*/ 8 h 11"/>
                <a:gd name="T10" fmla="*/ 16 w 17"/>
                <a:gd name="T11" fmla="*/ 6 h 11"/>
                <a:gd name="T12" fmla="*/ 7 w 17"/>
                <a:gd name="T13" fmla="*/ 1 h 11"/>
                <a:gd name="T14" fmla="*/ 7 w 17"/>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1">
                  <a:moveTo>
                    <a:pt x="7" y="1"/>
                  </a:moveTo>
                  <a:cubicBezTo>
                    <a:pt x="5" y="0"/>
                    <a:pt x="2" y="4"/>
                    <a:pt x="1" y="6"/>
                  </a:cubicBezTo>
                  <a:cubicBezTo>
                    <a:pt x="0" y="8"/>
                    <a:pt x="8" y="10"/>
                    <a:pt x="10" y="10"/>
                  </a:cubicBezTo>
                  <a:cubicBezTo>
                    <a:pt x="11" y="11"/>
                    <a:pt x="14" y="11"/>
                    <a:pt x="15" y="10"/>
                  </a:cubicBezTo>
                  <a:cubicBezTo>
                    <a:pt x="16" y="10"/>
                    <a:pt x="15" y="9"/>
                    <a:pt x="15" y="8"/>
                  </a:cubicBezTo>
                  <a:cubicBezTo>
                    <a:pt x="15" y="7"/>
                    <a:pt x="15" y="6"/>
                    <a:pt x="16" y="6"/>
                  </a:cubicBezTo>
                  <a:cubicBezTo>
                    <a:pt x="17" y="4"/>
                    <a:pt x="9" y="1"/>
                    <a:pt x="7" y="1"/>
                  </a:cubicBezTo>
                  <a:cubicBezTo>
                    <a:pt x="5" y="0"/>
                    <a:pt x="8" y="1"/>
                    <a:pt x="7"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49" name="Freeform 597">
              <a:extLst>
                <a:ext uri="{FF2B5EF4-FFF2-40B4-BE49-F238E27FC236}">
                  <a16:creationId xmlns:a16="http://schemas.microsoft.com/office/drawing/2014/main" id="{05CB1E42-C571-ECAB-743A-1D89DBDE6406}"/>
                </a:ext>
              </a:extLst>
            </p:cNvPr>
            <p:cNvSpPr>
              <a:spLocks/>
            </p:cNvSpPr>
            <p:nvPr/>
          </p:nvSpPr>
          <p:spPr bwMode="auto">
            <a:xfrm>
              <a:off x="5737474" y="2278866"/>
              <a:ext cx="16097" cy="11355"/>
            </a:xfrm>
            <a:custGeom>
              <a:avLst/>
              <a:gdLst>
                <a:gd name="T0" fmla="*/ 3 w 4"/>
                <a:gd name="T1" fmla="*/ 2 h 3"/>
                <a:gd name="T2" fmla="*/ 1 w 4"/>
                <a:gd name="T3" fmla="*/ 1 h 3"/>
                <a:gd name="T4" fmla="*/ 3 w 4"/>
                <a:gd name="T5" fmla="*/ 2 h 3"/>
              </a:gdLst>
              <a:ahLst/>
              <a:cxnLst>
                <a:cxn ang="0">
                  <a:pos x="T0" y="T1"/>
                </a:cxn>
                <a:cxn ang="0">
                  <a:pos x="T2" y="T3"/>
                </a:cxn>
                <a:cxn ang="0">
                  <a:pos x="T4" y="T5"/>
                </a:cxn>
              </a:cxnLst>
              <a:rect l="0" t="0" r="r" b="b"/>
              <a:pathLst>
                <a:path w="4" h="3">
                  <a:moveTo>
                    <a:pt x="3" y="2"/>
                  </a:moveTo>
                  <a:cubicBezTo>
                    <a:pt x="1" y="3"/>
                    <a:pt x="0" y="1"/>
                    <a:pt x="1" y="1"/>
                  </a:cubicBezTo>
                  <a:cubicBezTo>
                    <a:pt x="2" y="0"/>
                    <a:pt x="4" y="2"/>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50" name="Freeform 598">
              <a:extLst>
                <a:ext uri="{FF2B5EF4-FFF2-40B4-BE49-F238E27FC236}">
                  <a16:creationId xmlns:a16="http://schemas.microsoft.com/office/drawing/2014/main" id="{CD3DD5D6-558A-3D6E-69D0-593FCEFB2D0C}"/>
                </a:ext>
              </a:extLst>
            </p:cNvPr>
            <p:cNvSpPr>
              <a:spLocks/>
            </p:cNvSpPr>
            <p:nvPr/>
          </p:nvSpPr>
          <p:spPr bwMode="auto">
            <a:xfrm>
              <a:off x="5808567" y="2203634"/>
              <a:ext cx="34876" cy="24130"/>
            </a:xfrm>
            <a:custGeom>
              <a:avLst/>
              <a:gdLst>
                <a:gd name="T0" fmla="*/ 1 w 9"/>
                <a:gd name="T1" fmla="*/ 5 h 6"/>
                <a:gd name="T2" fmla="*/ 1 w 9"/>
                <a:gd name="T3" fmla="*/ 1 h 6"/>
                <a:gd name="T4" fmla="*/ 5 w 9"/>
                <a:gd name="T5" fmla="*/ 1 h 6"/>
                <a:gd name="T6" fmla="*/ 9 w 9"/>
                <a:gd name="T7" fmla="*/ 3 h 6"/>
                <a:gd name="T8" fmla="*/ 5 w 9"/>
                <a:gd name="T9" fmla="*/ 5 h 6"/>
                <a:gd name="T10" fmla="*/ 1 w 9"/>
                <a:gd name="T11" fmla="*/ 5 h 6"/>
                <a:gd name="T12" fmla="*/ 1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5"/>
                  </a:moveTo>
                  <a:cubicBezTo>
                    <a:pt x="1" y="5"/>
                    <a:pt x="2" y="2"/>
                    <a:pt x="1" y="1"/>
                  </a:cubicBezTo>
                  <a:cubicBezTo>
                    <a:pt x="1" y="0"/>
                    <a:pt x="4" y="1"/>
                    <a:pt x="5" y="1"/>
                  </a:cubicBezTo>
                  <a:cubicBezTo>
                    <a:pt x="6" y="1"/>
                    <a:pt x="9" y="2"/>
                    <a:pt x="9" y="3"/>
                  </a:cubicBezTo>
                  <a:cubicBezTo>
                    <a:pt x="8" y="4"/>
                    <a:pt x="6" y="5"/>
                    <a:pt x="5" y="5"/>
                  </a:cubicBezTo>
                  <a:cubicBezTo>
                    <a:pt x="3" y="6"/>
                    <a:pt x="3" y="6"/>
                    <a:pt x="1" y="5"/>
                  </a:cubicBezTo>
                  <a:cubicBezTo>
                    <a:pt x="0" y="4"/>
                    <a:pt x="2" y="6"/>
                    <a:pt x="1"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51" name="Freeform 599">
              <a:extLst>
                <a:ext uri="{FF2B5EF4-FFF2-40B4-BE49-F238E27FC236}">
                  <a16:creationId xmlns:a16="http://schemas.microsoft.com/office/drawing/2014/main" id="{8ADFF7B4-6976-B77D-CFF0-AD2696C1E15A}"/>
                </a:ext>
              </a:extLst>
            </p:cNvPr>
            <p:cNvSpPr>
              <a:spLocks/>
            </p:cNvSpPr>
            <p:nvPr/>
          </p:nvSpPr>
          <p:spPr bwMode="auto">
            <a:xfrm>
              <a:off x="5827346" y="2240539"/>
              <a:ext cx="12072" cy="17034"/>
            </a:xfrm>
            <a:custGeom>
              <a:avLst/>
              <a:gdLst>
                <a:gd name="T0" fmla="*/ 2 w 3"/>
                <a:gd name="T1" fmla="*/ 1 h 4"/>
                <a:gd name="T2" fmla="*/ 1 w 3"/>
                <a:gd name="T3" fmla="*/ 3 h 4"/>
                <a:gd name="T4" fmla="*/ 2 w 3"/>
                <a:gd name="T5" fmla="*/ 1 h 4"/>
              </a:gdLst>
              <a:ahLst/>
              <a:cxnLst>
                <a:cxn ang="0">
                  <a:pos x="T0" y="T1"/>
                </a:cxn>
                <a:cxn ang="0">
                  <a:pos x="T2" y="T3"/>
                </a:cxn>
                <a:cxn ang="0">
                  <a:pos x="T4" y="T5"/>
                </a:cxn>
              </a:cxnLst>
              <a:rect l="0" t="0" r="r" b="b"/>
              <a:pathLst>
                <a:path w="3" h="4">
                  <a:moveTo>
                    <a:pt x="2" y="1"/>
                  </a:moveTo>
                  <a:cubicBezTo>
                    <a:pt x="0" y="0"/>
                    <a:pt x="0" y="3"/>
                    <a:pt x="1" y="3"/>
                  </a:cubicBezTo>
                  <a:cubicBezTo>
                    <a:pt x="2" y="4"/>
                    <a:pt x="3" y="2"/>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52" name="Freeform 600">
              <a:extLst>
                <a:ext uri="{FF2B5EF4-FFF2-40B4-BE49-F238E27FC236}">
                  <a16:creationId xmlns:a16="http://schemas.microsoft.com/office/drawing/2014/main" id="{073C816E-18DA-8E63-C9F9-B5B21FF2B979}"/>
                </a:ext>
              </a:extLst>
            </p:cNvPr>
            <p:cNvSpPr>
              <a:spLocks/>
            </p:cNvSpPr>
            <p:nvPr/>
          </p:nvSpPr>
          <p:spPr bwMode="auto">
            <a:xfrm>
              <a:off x="5698574" y="2227765"/>
              <a:ext cx="350100" cy="113558"/>
            </a:xfrm>
            <a:custGeom>
              <a:avLst/>
              <a:gdLst>
                <a:gd name="T0" fmla="*/ 17 w 89"/>
                <a:gd name="T1" fmla="*/ 7 h 27"/>
                <a:gd name="T2" fmla="*/ 19 w 89"/>
                <a:gd name="T3" fmla="*/ 4 h 27"/>
                <a:gd name="T4" fmla="*/ 15 w 89"/>
                <a:gd name="T5" fmla="*/ 2 h 27"/>
                <a:gd name="T6" fmla="*/ 12 w 89"/>
                <a:gd name="T7" fmla="*/ 2 h 27"/>
                <a:gd name="T8" fmla="*/ 4 w 89"/>
                <a:gd name="T9" fmla="*/ 1 h 27"/>
                <a:gd name="T10" fmla="*/ 4 w 89"/>
                <a:gd name="T11" fmla="*/ 3 h 27"/>
                <a:gd name="T12" fmla="*/ 0 w 89"/>
                <a:gd name="T13" fmla="*/ 4 h 27"/>
                <a:gd name="T14" fmla="*/ 5 w 89"/>
                <a:gd name="T15" fmla="*/ 5 h 27"/>
                <a:gd name="T16" fmla="*/ 7 w 89"/>
                <a:gd name="T17" fmla="*/ 6 h 27"/>
                <a:gd name="T18" fmla="*/ 6 w 89"/>
                <a:gd name="T19" fmla="*/ 7 h 27"/>
                <a:gd name="T20" fmla="*/ 24 w 89"/>
                <a:gd name="T21" fmla="*/ 13 h 27"/>
                <a:gd name="T22" fmla="*/ 25 w 89"/>
                <a:gd name="T23" fmla="*/ 16 h 27"/>
                <a:gd name="T24" fmla="*/ 24 w 89"/>
                <a:gd name="T25" fmla="*/ 21 h 27"/>
                <a:gd name="T26" fmla="*/ 27 w 89"/>
                <a:gd name="T27" fmla="*/ 25 h 27"/>
                <a:gd name="T28" fmla="*/ 30 w 89"/>
                <a:gd name="T29" fmla="*/ 24 h 27"/>
                <a:gd name="T30" fmla="*/ 33 w 89"/>
                <a:gd name="T31" fmla="*/ 26 h 27"/>
                <a:gd name="T32" fmla="*/ 38 w 89"/>
                <a:gd name="T33" fmla="*/ 26 h 27"/>
                <a:gd name="T34" fmla="*/ 42 w 89"/>
                <a:gd name="T35" fmla="*/ 23 h 27"/>
                <a:gd name="T36" fmla="*/ 45 w 89"/>
                <a:gd name="T37" fmla="*/ 26 h 27"/>
                <a:gd name="T38" fmla="*/ 52 w 89"/>
                <a:gd name="T39" fmla="*/ 27 h 27"/>
                <a:gd name="T40" fmla="*/ 62 w 89"/>
                <a:gd name="T41" fmla="*/ 27 h 27"/>
                <a:gd name="T42" fmla="*/ 65 w 89"/>
                <a:gd name="T43" fmla="*/ 27 h 27"/>
                <a:gd name="T44" fmla="*/ 67 w 89"/>
                <a:gd name="T45" fmla="*/ 24 h 27"/>
                <a:gd name="T46" fmla="*/ 70 w 89"/>
                <a:gd name="T47" fmla="*/ 25 h 27"/>
                <a:gd name="T48" fmla="*/ 76 w 89"/>
                <a:gd name="T49" fmla="*/ 27 h 27"/>
                <a:gd name="T50" fmla="*/ 82 w 89"/>
                <a:gd name="T51" fmla="*/ 26 h 27"/>
                <a:gd name="T52" fmla="*/ 85 w 89"/>
                <a:gd name="T53" fmla="*/ 24 h 27"/>
                <a:gd name="T54" fmla="*/ 85 w 89"/>
                <a:gd name="T55" fmla="*/ 22 h 27"/>
                <a:gd name="T56" fmla="*/ 82 w 89"/>
                <a:gd name="T57" fmla="*/ 22 h 27"/>
                <a:gd name="T58" fmla="*/ 85 w 89"/>
                <a:gd name="T59" fmla="*/ 17 h 27"/>
                <a:gd name="T60" fmla="*/ 80 w 89"/>
                <a:gd name="T61" fmla="*/ 16 h 27"/>
                <a:gd name="T62" fmla="*/ 78 w 89"/>
                <a:gd name="T63" fmla="*/ 14 h 27"/>
                <a:gd name="T64" fmla="*/ 70 w 89"/>
                <a:gd name="T65" fmla="*/ 14 h 27"/>
                <a:gd name="T66" fmla="*/ 65 w 89"/>
                <a:gd name="T67" fmla="*/ 14 h 27"/>
                <a:gd name="T68" fmla="*/ 55 w 89"/>
                <a:gd name="T69" fmla="*/ 17 h 27"/>
                <a:gd name="T70" fmla="*/ 56 w 89"/>
                <a:gd name="T71" fmla="*/ 18 h 27"/>
                <a:gd name="T72" fmla="*/ 52 w 89"/>
                <a:gd name="T73" fmla="*/ 18 h 27"/>
                <a:gd name="T74" fmla="*/ 49 w 89"/>
                <a:gd name="T75" fmla="*/ 16 h 27"/>
                <a:gd name="T76" fmla="*/ 46 w 89"/>
                <a:gd name="T77" fmla="*/ 17 h 27"/>
                <a:gd name="T78" fmla="*/ 42 w 89"/>
                <a:gd name="T79" fmla="*/ 16 h 27"/>
                <a:gd name="T80" fmla="*/ 41 w 89"/>
                <a:gd name="T81" fmla="*/ 18 h 27"/>
                <a:gd name="T82" fmla="*/ 38 w 89"/>
                <a:gd name="T83" fmla="*/ 16 h 27"/>
                <a:gd name="T84" fmla="*/ 39 w 89"/>
                <a:gd name="T85" fmla="*/ 14 h 27"/>
                <a:gd name="T86" fmla="*/ 34 w 89"/>
                <a:gd name="T87" fmla="*/ 12 h 27"/>
                <a:gd name="T88" fmla="*/ 30 w 89"/>
                <a:gd name="T89" fmla="*/ 13 h 27"/>
                <a:gd name="T90" fmla="*/ 32 w 89"/>
                <a:gd name="T91" fmla="*/ 12 h 27"/>
                <a:gd name="T92" fmla="*/ 28 w 89"/>
                <a:gd name="T93" fmla="*/ 9 h 27"/>
                <a:gd name="T94" fmla="*/ 38 w 89"/>
                <a:gd name="T95" fmla="*/ 10 h 27"/>
                <a:gd name="T96" fmla="*/ 33 w 89"/>
                <a:gd name="T97" fmla="*/ 7 h 27"/>
                <a:gd name="T98" fmla="*/ 28 w 89"/>
                <a:gd name="T99" fmla="*/ 7 h 27"/>
                <a:gd name="T100" fmla="*/ 32 w 89"/>
                <a:gd name="T101" fmla="*/ 6 h 27"/>
                <a:gd name="T102" fmla="*/ 27 w 89"/>
                <a:gd name="T103" fmla="*/ 5 h 27"/>
                <a:gd name="T104" fmla="*/ 17 w 89"/>
                <a:gd name="T105" fmla="*/ 7 h 27"/>
                <a:gd name="T106" fmla="*/ 17 w 89"/>
                <a:gd name="T10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27">
                  <a:moveTo>
                    <a:pt x="17" y="7"/>
                  </a:moveTo>
                  <a:cubicBezTo>
                    <a:pt x="18" y="7"/>
                    <a:pt x="20" y="5"/>
                    <a:pt x="19" y="4"/>
                  </a:cubicBezTo>
                  <a:cubicBezTo>
                    <a:pt x="18" y="3"/>
                    <a:pt x="16" y="2"/>
                    <a:pt x="15" y="2"/>
                  </a:cubicBezTo>
                  <a:cubicBezTo>
                    <a:pt x="14" y="2"/>
                    <a:pt x="13" y="2"/>
                    <a:pt x="12" y="2"/>
                  </a:cubicBezTo>
                  <a:cubicBezTo>
                    <a:pt x="9" y="1"/>
                    <a:pt x="7" y="0"/>
                    <a:pt x="4" y="1"/>
                  </a:cubicBezTo>
                  <a:cubicBezTo>
                    <a:pt x="0" y="2"/>
                    <a:pt x="3" y="2"/>
                    <a:pt x="4" y="3"/>
                  </a:cubicBezTo>
                  <a:cubicBezTo>
                    <a:pt x="4" y="3"/>
                    <a:pt x="0" y="3"/>
                    <a:pt x="0" y="4"/>
                  </a:cubicBezTo>
                  <a:cubicBezTo>
                    <a:pt x="0" y="5"/>
                    <a:pt x="4" y="5"/>
                    <a:pt x="5" y="5"/>
                  </a:cubicBezTo>
                  <a:cubicBezTo>
                    <a:pt x="5" y="6"/>
                    <a:pt x="7" y="6"/>
                    <a:pt x="7" y="6"/>
                  </a:cubicBezTo>
                  <a:cubicBezTo>
                    <a:pt x="7" y="7"/>
                    <a:pt x="6" y="7"/>
                    <a:pt x="6" y="7"/>
                  </a:cubicBezTo>
                  <a:cubicBezTo>
                    <a:pt x="12" y="11"/>
                    <a:pt x="21" y="5"/>
                    <a:pt x="24" y="13"/>
                  </a:cubicBezTo>
                  <a:cubicBezTo>
                    <a:pt x="24" y="14"/>
                    <a:pt x="26" y="15"/>
                    <a:pt x="25" y="16"/>
                  </a:cubicBezTo>
                  <a:cubicBezTo>
                    <a:pt x="24" y="18"/>
                    <a:pt x="23" y="19"/>
                    <a:pt x="24" y="21"/>
                  </a:cubicBezTo>
                  <a:cubicBezTo>
                    <a:pt x="24" y="21"/>
                    <a:pt x="26" y="25"/>
                    <a:pt x="27" y="25"/>
                  </a:cubicBezTo>
                  <a:cubicBezTo>
                    <a:pt x="28" y="26"/>
                    <a:pt x="30" y="23"/>
                    <a:pt x="30" y="24"/>
                  </a:cubicBezTo>
                  <a:cubicBezTo>
                    <a:pt x="31" y="24"/>
                    <a:pt x="32" y="26"/>
                    <a:pt x="33" y="26"/>
                  </a:cubicBezTo>
                  <a:cubicBezTo>
                    <a:pt x="35" y="27"/>
                    <a:pt x="37" y="26"/>
                    <a:pt x="38" y="26"/>
                  </a:cubicBezTo>
                  <a:cubicBezTo>
                    <a:pt x="39" y="25"/>
                    <a:pt x="41" y="23"/>
                    <a:pt x="42" y="23"/>
                  </a:cubicBezTo>
                  <a:cubicBezTo>
                    <a:pt x="42" y="23"/>
                    <a:pt x="44" y="26"/>
                    <a:pt x="45" y="26"/>
                  </a:cubicBezTo>
                  <a:cubicBezTo>
                    <a:pt x="47" y="27"/>
                    <a:pt x="50" y="27"/>
                    <a:pt x="52" y="27"/>
                  </a:cubicBezTo>
                  <a:cubicBezTo>
                    <a:pt x="56" y="27"/>
                    <a:pt x="59" y="27"/>
                    <a:pt x="62" y="27"/>
                  </a:cubicBezTo>
                  <a:cubicBezTo>
                    <a:pt x="63" y="27"/>
                    <a:pt x="64" y="27"/>
                    <a:pt x="65" y="27"/>
                  </a:cubicBezTo>
                  <a:cubicBezTo>
                    <a:pt x="67" y="26"/>
                    <a:pt x="66" y="24"/>
                    <a:pt x="67" y="24"/>
                  </a:cubicBezTo>
                  <a:cubicBezTo>
                    <a:pt x="68" y="23"/>
                    <a:pt x="69" y="24"/>
                    <a:pt x="70" y="25"/>
                  </a:cubicBezTo>
                  <a:cubicBezTo>
                    <a:pt x="71" y="26"/>
                    <a:pt x="74" y="27"/>
                    <a:pt x="76" y="27"/>
                  </a:cubicBezTo>
                  <a:cubicBezTo>
                    <a:pt x="78" y="27"/>
                    <a:pt x="80" y="27"/>
                    <a:pt x="82" y="26"/>
                  </a:cubicBezTo>
                  <a:cubicBezTo>
                    <a:pt x="84" y="26"/>
                    <a:pt x="83" y="24"/>
                    <a:pt x="85" y="24"/>
                  </a:cubicBezTo>
                  <a:cubicBezTo>
                    <a:pt x="86" y="24"/>
                    <a:pt x="87" y="21"/>
                    <a:pt x="85" y="22"/>
                  </a:cubicBezTo>
                  <a:cubicBezTo>
                    <a:pt x="85" y="22"/>
                    <a:pt x="83" y="22"/>
                    <a:pt x="82" y="22"/>
                  </a:cubicBezTo>
                  <a:cubicBezTo>
                    <a:pt x="82" y="22"/>
                    <a:pt x="89" y="18"/>
                    <a:pt x="85" y="17"/>
                  </a:cubicBezTo>
                  <a:cubicBezTo>
                    <a:pt x="84" y="17"/>
                    <a:pt x="82" y="16"/>
                    <a:pt x="80" y="16"/>
                  </a:cubicBezTo>
                  <a:cubicBezTo>
                    <a:pt x="78" y="16"/>
                    <a:pt x="80" y="14"/>
                    <a:pt x="78" y="14"/>
                  </a:cubicBezTo>
                  <a:cubicBezTo>
                    <a:pt x="75" y="14"/>
                    <a:pt x="73" y="14"/>
                    <a:pt x="70" y="14"/>
                  </a:cubicBezTo>
                  <a:cubicBezTo>
                    <a:pt x="68" y="14"/>
                    <a:pt x="67" y="13"/>
                    <a:pt x="65" y="14"/>
                  </a:cubicBezTo>
                  <a:cubicBezTo>
                    <a:pt x="64" y="14"/>
                    <a:pt x="55" y="16"/>
                    <a:pt x="55" y="17"/>
                  </a:cubicBezTo>
                  <a:cubicBezTo>
                    <a:pt x="55" y="17"/>
                    <a:pt x="56" y="17"/>
                    <a:pt x="56" y="18"/>
                  </a:cubicBezTo>
                  <a:cubicBezTo>
                    <a:pt x="56" y="18"/>
                    <a:pt x="53" y="18"/>
                    <a:pt x="52" y="18"/>
                  </a:cubicBezTo>
                  <a:cubicBezTo>
                    <a:pt x="51" y="18"/>
                    <a:pt x="50" y="17"/>
                    <a:pt x="49" y="16"/>
                  </a:cubicBezTo>
                  <a:cubicBezTo>
                    <a:pt x="48" y="16"/>
                    <a:pt x="47" y="17"/>
                    <a:pt x="46" y="17"/>
                  </a:cubicBezTo>
                  <a:cubicBezTo>
                    <a:pt x="45" y="17"/>
                    <a:pt x="43" y="16"/>
                    <a:pt x="42" y="16"/>
                  </a:cubicBezTo>
                  <a:cubicBezTo>
                    <a:pt x="41" y="16"/>
                    <a:pt x="42" y="18"/>
                    <a:pt x="41" y="18"/>
                  </a:cubicBezTo>
                  <a:cubicBezTo>
                    <a:pt x="40" y="18"/>
                    <a:pt x="39" y="16"/>
                    <a:pt x="38" y="16"/>
                  </a:cubicBezTo>
                  <a:cubicBezTo>
                    <a:pt x="35" y="16"/>
                    <a:pt x="39" y="15"/>
                    <a:pt x="39" y="14"/>
                  </a:cubicBezTo>
                  <a:cubicBezTo>
                    <a:pt x="39" y="13"/>
                    <a:pt x="35" y="12"/>
                    <a:pt x="34" y="12"/>
                  </a:cubicBezTo>
                  <a:cubicBezTo>
                    <a:pt x="34" y="12"/>
                    <a:pt x="30" y="13"/>
                    <a:pt x="30" y="13"/>
                  </a:cubicBezTo>
                  <a:cubicBezTo>
                    <a:pt x="30" y="12"/>
                    <a:pt x="32" y="12"/>
                    <a:pt x="32" y="12"/>
                  </a:cubicBezTo>
                  <a:cubicBezTo>
                    <a:pt x="32" y="11"/>
                    <a:pt x="27" y="10"/>
                    <a:pt x="28" y="9"/>
                  </a:cubicBezTo>
                  <a:cubicBezTo>
                    <a:pt x="28" y="9"/>
                    <a:pt x="38" y="10"/>
                    <a:pt x="38" y="10"/>
                  </a:cubicBezTo>
                  <a:cubicBezTo>
                    <a:pt x="38" y="9"/>
                    <a:pt x="34" y="8"/>
                    <a:pt x="33" y="7"/>
                  </a:cubicBezTo>
                  <a:cubicBezTo>
                    <a:pt x="32" y="7"/>
                    <a:pt x="30" y="7"/>
                    <a:pt x="28" y="7"/>
                  </a:cubicBezTo>
                  <a:cubicBezTo>
                    <a:pt x="29" y="7"/>
                    <a:pt x="31" y="7"/>
                    <a:pt x="32" y="6"/>
                  </a:cubicBezTo>
                  <a:cubicBezTo>
                    <a:pt x="32" y="5"/>
                    <a:pt x="27" y="5"/>
                    <a:pt x="27" y="5"/>
                  </a:cubicBezTo>
                  <a:cubicBezTo>
                    <a:pt x="23" y="5"/>
                    <a:pt x="21" y="6"/>
                    <a:pt x="17" y="7"/>
                  </a:cubicBezTo>
                  <a:cubicBezTo>
                    <a:pt x="17" y="7"/>
                    <a:pt x="18" y="7"/>
                    <a:pt x="17"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53" name="Freeform 601">
              <a:extLst>
                <a:ext uri="{FF2B5EF4-FFF2-40B4-BE49-F238E27FC236}">
                  <a16:creationId xmlns:a16="http://schemas.microsoft.com/office/drawing/2014/main" id="{39ECEC3E-FF12-15CB-1CDC-6EC98488C08D}"/>
                </a:ext>
              </a:extLst>
            </p:cNvPr>
            <p:cNvSpPr>
              <a:spLocks/>
            </p:cNvSpPr>
            <p:nvPr/>
          </p:nvSpPr>
          <p:spPr bwMode="auto">
            <a:xfrm>
              <a:off x="5706624" y="2031878"/>
              <a:ext cx="232058" cy="154723"/>
            </a:xfrm>
            <a:custGeom>
              <a:avLst/>
              <a:gdLst>
                <a:gd name="T0" fmla="*/ 55 w 59"/>
                <a:gd name="T1" fmla="*/ 21 h 37"/>
                <a:gd name="T2" fmla="*/ 46 w 59"/>
                <a:gd name="T3" fmla="*/ 20 h 37"/>
                <a:gd name="T4" fmla="*/ 46 w 59"/>
                <a:gd name="T5" fmla="*/ 18 h 37"/>
                <a:gd name="T6" fmla="*/ 44 w 59"/>
                <a:gd name="T7" fmla="*/ 15 h 37"/>
                <a:gd name="T8" fmla="*/ 44 w 59"/>
                <a:gd name="T9" fmla="*/ 11 h 37"/>
                <a:gd name="T10" fmla="*/ 43 w 59"/>
                <a:gd name="T11" fmla="*/ 15 h 37"/>
                <a:gd name="T12" fmla="*/ 35 w 59"/>
                <a:gd name="T13" fmla="*/ 10 h 37"/>
                <a:gd name="T14" fmla="*/ 24 w 59"/>
                <a:gd name="T15" fmla="*/ 2 h 37"/>
                <a:gd name="T16" fmla="*/ 12 w 59"/>
                <a:gd name="T17" fmla="*/ 1 h 37"/>
                <a:gd name="T18" fmla="*/ 12 w 59"/>
                <a:gd name="T19" fmla="*/ 3 h 37"/>
                <a:gd name="T20" fmla="*/ 6 w 59"/>
                <a:gd name="T21" fmla="*/ 5 h 37"/>
                <a:gd name="T22" fmla="*/ 11 w 59"/>
                <a:gd name="T23" fmla="*/ 9 h 37"/>
                <a:gd name="T24" fmla="*/ 6 w 59"/>
                <a:gd name="T25" fmla="*/ 9 h 37"/>
                <a:gd name="T26" fmla="*/ 5 w 59"/>
                <a:gd name="T27" fmla="*/ 11 h 37"/>
                <a:gd name="T28" fmla="*/ 6 w 59"/>
                <a:gd name="T29" fmla="*/ 14 h 37"/>
                <a:gd name="T30" fmla="*/ 10 w 59"/>
                <a:gd name="T31" fmla="*/ 14 h 37"/>
                <a:gd name="T32" fmla="*/ 0 w 59"/>
                <a:gd name="T33" fmla="*/ 15 h 37"/>
                <a:gd name="T34" fmla="*/ 7 w 59"/>
                <a:gd name="T35" fmla="*/ 20 h 37"/>
                <a:gd name="T36" fmla="*/ 8 w 59"/>
                <a:gd name="T37" fmla="*/ 23 h 37"/>
                <a:gd name="T38" fmla="*/ 14 w 59"/>
                <a:gd name="T39" fmla="*/ 23 h 37"/>
                <a:gd name="T40" fmla="*/ 26 w 59"/>
                <a:gd name="T41" fmla="*/ 23 h 37"/>
                <a:gd name="T42" fmla="*/ 28 w 59"/>
                <a:gd name="T43" fmla="*/ 24 h 37"/>
                <a:gd name="T44" fmla="*/ 16 w 59"/>
                <a:gd name="T45" fmla="*/ 25 h 37"/>
                <a:gd name="T46" fmla="*/ 16 w 59"/>
                <a:gd name="T47" fmla="*/ 30 h 37"/>
                <a:gd name="T48" fmla="*/ 19 w 59"/>
                <a:gd name="T49" fmla="*/ 33 h 37"/>
                <a:gd name="T50" fmla="*/ 32 w 59"/>
                <a:gd name="T51" fmla="*/ 35 h 37"/>
                <a:gd name="T52" fmla="*/ 34 w 59"/>
                <a:gd name="T53" fmla="*/ 36 h 37"/>
                <a:gd name="T54" fmla="*/ 40 w 59"/>
                <a:gd name="T55" fmla="*/ 35 h 37"/>
                <a:gd name="T56" fmla="*/ 41 w 59"/>
                <a:gd name="T57" fmla="*/ 35 h 37"/>
                <a:gd name="T58" fmla="*/ 41 w 59"/>
                <a:gd name="T59" fmla="*/ 29 h 37"/>
                <a:gd name="T60" fmla="*/ 46 w 59"/>
                <a:gd name="T61" fmla="*/ 30 h 37"/>
                <a:gd name="T62" fmla="*/ 51 w 59"/>
                <a:gd name="T63" fmla="*/ 28 h 37"/>
                <a:gd name="T64" fmla="*/ 54 w 59"/>
                <a:gd name="T65" fmla="*/ 26 h 37"/>
                <a:gd name="T66" fmla="*/ 58 w 59"/>
                <a:gd name="T6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37">
                  <a:moveTo>
                    <a:pt x="58" y="24"/>
                  </a:moveTo>
                  <a:cubicBezTo>
                    <a:pt x="58" y="22"/>
                    <a:pt x="56" y="22"/>
                    <a:pt x="55" y="21"/>
                  </a:cubicBezTo>
                  <a:cubicBezTo>
                    <a:pt x="54" y="20"/>
                    <a:pt x="53" y="22"/>
                    <a:pt x="52" y="21"/>
                  </a:cubicBezTo>
                  <a:cubicBezTo>
                    <a:pt x="50" y="19"/>
                    <a:pt x="48" y="21"/>
                    <a:pt x="46" y="20"/>
                  </a:cubicBezTo>
                  <a:cubicBezTo>
                    <a:pt x="46" y="20"/>
                    <a:pt x="48" y="19"/>
                    <a:pt x="48" y="18"/>
                  </a:cubicBezTo>
                  <a:cubicBezTo>
                    <a:pt x="48" y="18"/>
                    <a:pt x="46" y="18"/>
                    <a:pt x="46" y="18"/>
                  </a:cubicBezTo>
                  <a:cubicBezTo>
                    <a:pt x="46" y="17"/>
                    <a:pt x="47" y="17"/>
                    <a:pt x="47" y="16"/>
                  </a:cubicBezTo>
                  <a:cubicBezTo>
                    <a:pt x="47" y="15"/>
                    <a:pt x="44" y="16"/>
                    <a:pt x="44" y="15"/>
                  </a:cubicBezTo>
                  <a:cubicBezTo>
                    <a:pt x="43" y="15"/>
                    <a:pt x="45" y="14"/>
                    <a:pt x="45" y="14"/>
                  </a:cubicBezTo>
                  <a:cubicBezTo>
                    <a:pt x="46" y="13"/>
                    <a:pt x="44" y="12"/>
                    <a:pt x="44" y="11"/>
                  </a:cubicBezTo>
                  <a:cubicBezTo>
                    <a:pt x="43" y="10"/>
                    <a:pt x="38" y="11"/>
                    <a:pt x="38" y="11"/>
                  </a:cubicBezTo>
                  <a:cubicBezTo>
                    <a:pt x="38" y="12"/>
                    <a:pt x="43" y="14"/>
                    <a:pt x="43" y="15"/>
                  </a:cubicBezTo>
                  <a:cubicBezTo>
                    <a:pt x="42" y="16"/>
                    <a:pt x="39" y="14"/>
                    <a:pt x="38" y="13"/>
                  </a:cubicBezTo>
                  <a:cubicBezTo>
                    <a:pt x="36" y="12"/>
                    <a:pt x="39" y="10"/>
                    <a:pt x="35" y="10"/>
                  </a:cubicBezTo>
                  <a:cubicBezTo>
                    <a:pt x="33" y="10"/>
                    <a:pt x="30" y="10"/>
                    <a:pt x="29" y="8"/>
                  </a:cubicBezTo>
                  <a:cubicBezTo>
                    <a:pt x="28" y="6"/>
                    <a:pt x="26" y="3"/>
                    <a:pt x="24" y="2"/>
                  </a:cubicBezTo>
                  <a:cubicBezTo>
                    <a:pt x="21" y="1"/>
                    <a:pt x="18" y="0"/>
                    <a:pt x="16" y="0"/>
                  </a:cubicBezTo>
                  <a:cubicBezTo>
                    <a:pt x="15" y="0"/>
                    <a:pt x="10" y="0"/>
                    <a:pt x="12" y="1"/>
                  </a:cubicBezTo>
                  <a:cubicBezTo>
                    <a:pt x="13" y="1"/>
                    <a:pt x="17" y="2"/>
                    <a:pt x="17" y="2"/>
                  </a:cubicBezTo>
                  <a:cubicBezTo>
                    <a:pt x="17" y="4"/>
                    <a:pt x="13" y="3"/>
                    <a:pt x="12" y="3"/>
                  </a:cubicBezTo>
                  <a:cubicBezTo>
                    <a:pt x="12" y="3"/>
                    <a:pt x="13" y="4"/>
                    <a:pt x="13" y="4"/>
                  </a:cubicBezTo>
                  <a:cubicBezTo>
                    <a:pt x="13" y="5"/>
                    <a:pt x="7" y="2"/>
                    <a:pt x="6" y="5"/>
                  </a:cubicBezTo>
                  <a:cubicBezTo>
                    <a:pt x="6" y="5"/>
                    <a:pt x="11" y="7"/>
                    <a:pt x="12" y="7"/>
                  </a:cubicBezTo>
                  <a:cubicBezTo>
                    <a:pt x="10" y="6"/>
                    <a:pt x="11" y="9"/>
                    <a:pt x="11" y="9"/>
                  </a:cubicBezTo>
                  <a:cubicBezTo>
                    <a:pt x="11" y="10"/>
                    <a:pt x="4" y="7"/>
                    <a:pt x="3" y="8"/>
                  </a:cubicBezTo>
                  <a:cubicBezTo>
                    <a:pt x="3" y="7"/>
                    <a:pt x="6" y="8"/>
                    <a:pt x="6" y="9"/>
                  </a:cubicBezTo>
                  <a:cubicBezTo>
                    <a:pt x="6" y="8"/>
                    <a:pt x="4" y="9"/>
                    <a:pt x="4" y="9"/>
                  </a:cubicBezTo>
                  <a:cubicBezTo>
                    <a:pt x="3" y="10"/>
                    <a:pt x="5" y="11"/>
                    <a:pt x="5" y="11"/>
                  </a:cubicBezTo>
                  <a:cubicBezTo>
                    <a:pt x="6" y="12"/>
                    <a:pt x="2" y="12"/>
                    <a:pt x="1" y="12"/>
                  </a:cubicBezTo>
                  <a:cubicBezTo>
                    <a:pt x="2" y="12"/>
                    <a:pt x="4" y="13"/>
                    <a:pt x="6" y="14"/>
                  </a:cubicBezTo>
                  <a:cubicBezTo>
                    <a:pt x="8" y="14"/>
                    <a:pt x="10" y="13"/>
                    <a:pt x="12" y="13"/>
                  </a:cubicBezTo>
                  <a:cubicBezTo>
                    <a:pt x="12" y="13"/>
                    <a:pt x="10" y="14"/>
                    <a:pt x="10" y="14"/>
                  </a:cubicBezTo>
                  <a:cubicBezTo>
                    <a:pt x="10" y="15"/>
                    <a:pt x="11" y="15"/>
                    <a:pt x="11" y="15"/>
                  </a:cubicBezTo>
                  <a:cubicBezTo>
                    <a:pt x="11" y="16"/>
                    <a:pt x="0" y="15"/>
                    <a:pt x="0" y="15"/>
                  </a:cubicBezTo>
                  <a:cubicBezTo>
                    <a:pt x="0" y="15"/>
                    <a:pt x="2" y="18"/>
                    <a:pt x="2" y="18"/>
                  </a:cubicBezTo>
                  <a:cubicBezTo>
                    <a:pt x="3" y="19"/>
                    <a:pt x="7" y="21"/>
                    <a:pt x="7" y="20"/>
                  </a:cubicBezTo>
                  <a:cubicBezTo>
                    <a:pt x="7" y="21"/>
                    <a:pt x="5" y="20"/>
                    <a:pt x="6" y="22"/>
                  </a:cubicBezTo>
                  <a:cubicBezTo>
                    <a:pt x="6" y="22"/>
                    <a:pt x="7" y="23"/>
                    <a:pt x="8" y="23"/>
                  </a:cubicBezTo>
                  <a:cubicBezTo>
                    <a:pt x="9" y="24"/>
                    <a:pt x="10" y="23"/>
                    <a:pt x="11" y="23"/>
                  </a:cubicBezTo>
                  <a:cubicBezTo>
                    <a:pt x="12" y="22"/>
                    <a:pt x="13" y="24"/>
                    <a:pt x="14" y="23"/>
                  </a:cubicBezTo>
                  <a:cubicBezTo>
                    <a:pt x="17" y="22"/>
                    <a:pt x="19" y="21"/>
                    <a:pt x="21" y="22"/>
                  </a:cubicBezTo>
                  <a:cubicBezTo>
                    <a:pt x="23" y="23"/>
                    <a:pt x="24" y="23"/>
                    <a:pt x="26" y="23"/>
                  </a:cubicBezTo>
                  <a:cubicBezTo>
                    <a:pt x="25" y="23"/>
                    <a:pt x="23" y="23"/>
                    <a:pt x="21" y="23"/>
                  </a:cubicBezTo>
                  <a:cubicBezTo>
                    <a:pt x="23" y="23"/>
                    <a:pt x="27" y="23"/>
                    <a:pt x="28" y="24"/>
                  </a:cubicBezTo>
                  <a:cubicBezTo>
                    <a:pt x="28" y="24"/>
                    <a:pt x="23" y="25"/>
                    <a:pt x="23" y="25"/>
                  </a:cubicBezTo>
                  <a:cubicBezTo>
                    <a:pt x="21" y="25"/>
                    <a:pt x="18" y="25"/>
                    <a:pt x="16" y="25"/>
                  </a:cubicBezTo>
                  <a:cubicBezTo>
                    <a:pt x="16" y="26"/>
                    <a:pt x="12" y="27"/>
                    <a:pt x="13" y="27"/>
                  </a:cubicBezTo>
                  <a:cubicBezTo>
                    <a:pt x="14" y="28"/>
                    <a:pt x="15" y="28"/>
                    <a:pt x="16" y="30"/>
                  </a:cubicBezTo>
                  <a:cubicBezTo>
                    <a:pt x="16" y="32"/>
                    <a:pt x="22" y="30"/>
                    <a:pt x="23" y="32"/>
                  </a:cubicBezTo>
                  <a:cubicBezTo>
                    <a:pt x="23" y="32"/>
                    <a:pt x="19" y="32"/>
                    <a:pt x="19" y="33"/>
                  </a:cubicBezTo>
                  <a:cubicBezTo>
                    <a:pt x="20" y="34"/>
                    <a:pt x="25" y="36"/>
                    <a:pt x="26" y="36"/>
                  </a:cubicBezTo>
                  <a:cubicBezTo>
                    <a:pt x="26" y="36"/>
                    <a:pt x="32" y="36"/>
                    <a:pt x="32" y="35"/>
                  </a:cubicBezTo>
                  <a:cubicBezTo>
                    <a:pt x="32" y="35"/>
                    <a:pt x="31" y="35"/>
                    <a:pt x="31" y="35"/>
                  </a:cubicBezTo>
                  <a:cubicBezTo>
                    <a:pt x="31" y="33"/>
                    <a:pt x="35" y="36"/>
                    <a:pt x="34" y="36"/>
                  </a:cubicBezTo>
                  <a:cubicBezTo>
                    <a:pt x="35" y="36"/>
                    <a:pt x="33" y="33"/>
                    <a:pt x="33" y="32"/>
                  </a:cubicBezTo>
                  <a:cubicBezTo>
                    <a:pt x="35" y="31"/>
                    <a:pt x="37" y="37"/>
                    <a:pt x="40" y="35"/>
                  </a:cubicBezTo>
                  <a:cubicBezTo>
                    <a:pt x="41" y="34"/>
                    <a:pt x="39" y="32"/>
                    <a:pt x="40" y="32"/>
                  </a:cubicBezTo>
                  <a:cubicBezTo>
                    <a:pt x="41" y="32"/>
                    <a:pt x="41" y="34"/>
                    <a:pt x="41" y="35"/>
                  </a:cubicBezTo>
                  <a:cubicBezTo>
                    <a:pt x="42" y="35"/>
                    <a:pt x="43" y="31"/>
                    <a:pt x="42" y="31"/>
                  </a:cubicBezTo>
                  <a:cubicBezTo>
                    <a:pt x="42" y="30"/>
                    <a:pt x="42" y="29"/>
                    <a:pt x="41" y="29"/>
                  </a:cubicBezTo>
                  <a:cubicBezTo>
                    <a:pt x="41" y="28"/>
                    <a:pt x="42" y="26"/>
                    <a:pt x="43" y="27"/>
                  </a:cubicBezTo>
                  <a:cubicBezTo>
                    <a:pt x="44" y="28"/>
                    <a:pt x="43" y="32"/>
                    <a:pt x="46" y="30"/>
                  </a:cubicBezTo>
                  <a:cubicBezTo>
                    <a:pt x="47" y="29"/>
                    <a:pt x="50" y="25"/>
                    <a:pt x="52" y="27"/>
                  </a:cubicBezTo>
                  <a:cubicBezTo>
                    <a:pt x="53" y="27"/>
                    <a:pt x="51" y="28"/>
                    <a:pt x="51" y="28"/>
                  </a:cubicBezTo>
                  <a:cubicBezTo>
                    <a:pt x="51" y="28"/>
                    <a:pt x="56" y="27"/>
                    <a:pt x="56" y="27"/>
                  </a:cubicBezTo>
                  <a:cubicBezTo>
                    <a:pt x="56" y="27"/>
                    <a:pt x="54" y="27"/>
                    <a:pt x="54" y="26"/>
                  </a:cubicBezTo>
                  <a:cubicBezTo>
                    <a:pt x="54" y="25"/>
                    <a:pt x="59" y="25"/>
                    <a:pt x="58" y="24"/>
                  </a:cubicBezTo>
                  <a:cubicBezTo>
                    <a:pt x="58" y="22"/>
                    <a:pt x="58" y="25"/>
                    <a:pt x="58" y="2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54" name="Freeform 602">
              <a:extLst>
                <a:ext uri="{FF2B5EF4-FFF2-40B4-BE49-F238E27FC236}">
                  <a16:creationId xmlns:a16="http://schemas.microsoft.com/office/drawing/2014/main" id="{8518D2A3-3B27-56D5-5FB8-23D4F06B064F}"/>
                </a:ext>
              </a:extLst>
            </p:cNvPr>
            <p:cNvSpPr>
              <a:spLocks/>
            </p:cNvSpPr>
            <p:nvPr/>
          </p:nvSpPr>
          <p:spPr bwMode="auto">
            <a:xfrm>
              <a:off x="5800519" y="1936774"/>
              <a:ext cx="613010" cy="337834"/>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55" name="Freeform 604">
              <a:extLst>
                <a:ext uri="{FF2B5EF4-FFF2-40B4-BE49-F238E27FC236}">
                  <a16:creationId xmlns:a16="http://schemas.microsoft.com/office/drawing/2014/main" id="{31C1A165-61E2-1DC4-C191-96128A8CDAF7}"/>
                </a:ext>
              </a:extLst>
            </p:cNvPr>
            <p:cNvSpPr>
              <a:spLocks/>
            </p:cNvSpPr>
            <p:nvPr/>
          </p:nvSpPr>
          <p:spPr bwMode="auto">
            <a:xfrm>
              <a:off x="6087575" y="2124143"/>
              <a:ext cx="54996" cy="21293"/>
            </a:xfrm>
            <a:custGeom>
              <a:avLst/>
              <a:gdLst>
                <a:gd name="T0" fmla="*/ 13 w 14"/>
                <a:gd name="T1" fmla="*/ 4 h 5"/>
                <a:gd name="T2" fmla="*/ 11 w 14"/>
                <a:gd name="T3" fmla="*/ 2 h 5"/>
                <a:gd name="T4" fmla="*/ 8 w 14"/>
                <a:gd name="T5" fmla="*/ 2 h 5"/>
                <a:gd name="T6" fmla="*/ 1 w 14"/>
                <a:gd name="T7" fmla="*/ 1 h 5"/>
                <a:gd name="T8" fmla="*/ 2 w 14"/>
                <a:gd name="T9" fmla="*/ 2 h 5"/>
                <a:gd name="T10" fmla="*/ 0 w 14"/>
                <a:gd name="T11" fmla="*/ 3 h 5"/>
                <a:gd name="T12" fmla="*/ 3 w 14"/>
                <a:gd name="T13" fmla="*/ 3 h 5"/>
                <a:gd name="T14" fmla="*/ 8 w 14"/>
                <a:gd name="T15" fmla="*/ 4 h 5"/>
                <a:gd name="T16" fmla="*/ 13 w 14"/>
                <a:gd name="T17" fmla="*/ 4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2" y="3"/>
                    <a:pt x="13" y="3"/>
                    <a:pt x="11" y="2"/>
                  </a:cubicBezTo>
                  <a:cubicBezTo>
                    <a:pt x="10" y="2"/>
                    <a:pt x="9" y="2"/>
                    <a:pt x="8" y="2"/>
                  </a:cubicBezTo>
                  <a:cubicBezTo>
                    <a:pt x="7" y="2"/>
                    <a:pt x="2" y="0"/>
                    <a:pt x="1" y="1"/>
                  </a:cubicBezTo>
                  <a:cubicBezTo>
                    <a:pt x="1" y="1"/>
                    <a:pt x="3" y="2"/>
                    <a:pt x="2" y="2"/>
                  </a:cubicBezTo>
                  <a:cubicBezTo>
                    <a:pt x="2" y="3"/>
                    <a:pt x="0" y="4"/>
                    <a:pt x="0" y="3"/>
                  </a:cubicBezTo>
                  <a:cubicBezTo>
                    <a:pt x="0" y="4"/>
                    <a:pt x="2" y="3"/>
                    <a:pt x="3" y="3"/>
                  </a:cubicBezTo>
                  <a:cubicBezTo>
                    <a:pt x="4" y="3"/>
                    <a:pt x="6" y="4"/>
                    <a:pt x="8" y="4"/>
                  </a:cubicBezTo>
                  <a:cubicBezTo>
                    <a:pt x="9" y="4"/>
                    <a:pt x="13" y="4"/>
                    <a:pt x="13" y="4"/>
                  </a:cubicBezTo>
                  <a:cubicBezTo>
                    <a:pt x="12" y="3"/>
                    <a:pt x="14" y="5"/>
                    <a:pt x="1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56" name="Freeform 605">
              <a:extLst>
                <a:ext uri="{FF2B5EF4-FFF2-40B4-BE49-F238E27FC236}">
                  <a16:creationId xmlns:a16="http://schemas.microsoft.com/office/drawing/2014/main" id="{C0447659-BAD6-679F-9652-0B6CCF2CA65A}"/>
                </a:ext>
              </a:extLst>
            </p:cNvPr>
            <p:cNvSpPr>
              <a:spLocks/>
            </p:cNvSpPr>
            <p:nvPr/>
          </p:nvSpPr>
          <p:spPr bwMode="auto">
            <a:xfrm>
              <a:off x="5934658" y="2141176"/>
              <a:ext cx="22804" cy="8517"/>
            </a:xfrm>
            <a:custGeom>
              <a:avLst/>
              <a:gdLst>
                <a:gd name="T0" fmla="*/ 5 w 6"/>
                <a:gd name="T1" fmla="*/ 1 h 2"/>
                <a:gd name="T2" fmla="*/ 2 w 6"/>
                <a:gd name="T3" fmla="*/ 0 h 2"/>
                <a:gd name="T4" fmla="*/ 5 w 6"/>
                <a:gd name="T5" fmla="*/ 1 h 2"/>
              </a:gdLst>
              <a:ahLst/>
              <a:cxnLst>
                <a:cxn ang="0">
                  <a:pos x="T0" y="T1"/>
                </a:cxn>
                <a:cxn ang="0">
                  <a:pos x="T2" y="T3"/>
                </a:cxn>
                <a:cxn ang="0">
                  <a:pos x="T4" y="T5"/>
                </a:cxn>
              </a:cxnLst>
              <a:rect l="0" t="0" r="r" b="b"/>
              <a:pathLst>
                <a:path w="6" h="2">
                  <a:moveTo>
                    <a:pt x="5" y="1"/>
                  </a:moveTo>
                  <a:cubicBezTo>
                    <a:pt x="4" y="2"/>
                    <a:pt x="0" y="0"/>
                    <a:pt x="2" y="0"/>
                  </a:cubicBezTo>
                  <a:cubicBezTo>
                    <a:pt x="3" y="0"/>
                    <a:pt x="6" y="1"/>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57" name="Freeform 606">
              <a:extLst>
                <a:ext uri="{FF2B5EF4-FFF2-40B4-BE49-F238E27FC236}">
                  <a16:creationId xmlns:a16="http://schemas.microsoft.com/office/drawing/2014/main" id="{0EFC368E-CC7F-59BB-C616-8FDB819684B7}"/>
                </a:ext>
              </a:extLst>
            </p:cNvPr>
            <p:cNvSpPr>
              <a:spLocks/>
            </p:cNvSpPr>
            <p:nvPr/>
          </p:nvSpPr>
          <p:spPr bwMode="auto">
            <a:xfrm>
              <a:off x="6036602" y="2270349"/>
              <a:ext cx="22804" cy="12776"/>
            </a:xfrm>
            <a:custGeom>
              <a:avLst/>
              <a:gdLst>
                <a:gd name="T0" fmla="*/ 4 w 6"/>
                <a:gd name="T1" fmla="*/ 1 h 3"/>
                <a:gd name="T2" fmla="*/ 1 w 6"/>
                <a:gd name="T3" fmla="*/ 2 h 3"/>
                <a:gd name="T4" fmla="*/ 4 w 6"/>
                <a:gd name="T5" fmla="*/ 1 h 3"/>
              </a:gdLst>
              <a:ahLst/>
              <a:cxnLst>
                <a:cxn ang="0">
                  <a:pos x="T0" y="T1"/>
                </a:cxn>
                <a:cxn ang="0">
                  <a:pos x="T2" y="T3"/>
                </a:cxn>
                <a:cxn ang="0">
                  <a:pos x="T4" y="T5"/>
                </a:cxn>
              </a:cxnLst>
              <a:rect l="0" t="0" r="r" b="b"/>
              <a:pathLst>
                <a:path w="6" h="3">
                  <a:moveTo>
                    <a:pt x="4" y="1"/>
                  </a:moveTo>
                  <a:cubicBezTo>
                    <a:pt x="3" y="0"/>
                    <a:pt x="0" y="2"/>
                    <a:pt x="1" y="2"/>
                  </a:cubicBezTo>
                  <a:cubicBezTo>
                    <a:pt x="2" y="3"/>
                    <a:pt x="6" y="1"/>
                    <a:pt x="4"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58" name="Freeform 607">
              <a:extLst>
                <a:ext uri="{FF2B5EF4-FFF2-40B4-BE49-F238E27FC236}">
                  <a16:creationId xmlns:a16="http://schemas.microsoft.com/office/drawing/2014/main" id="{6C4B5CF7-A5C5-2680-6671-575B0F6A58F2}"/>
                </a:ext>
              </a:extLst>
            </p:cNvPr>
            <p:cNvSpPr>
              <a:spLocks/>
            </p:cNvSpPr>
            <p:nvPr/>
          </p:nvSpPr>
          <p:spPr bwMode="auto">
            <a:xfrm>
              <a:off x="4699247" y="2849494"/>
              <a:ext cx="20120" cy="17034"/>
            </a:xfrm>
            <a:custGeom>
              <a:avLst/>
              <a:gdLst>
                <a:gd name="T0" fmla="*/ 4 w 5"/>
                <a:gd name="T1" fmla="*/ 1 h 4"/>
                <a:gd name="T2" fmla="*/ 1 w 5"/>
                <a:gd name="T3" fmla="*/ 4 h 4"/>
                <a:gd name="T4" fmla="*/ 4 w 5"/>
                <a:gd name="T5" fmla="*/ 1 h 4"/>
              </a:gdLst>
              <a:ahLst/>
              <a:cxnLst>
                <a:cxn ang="0">
                  <a:pos x="T0" y="T1"/>
                </a:cxn>
                <a:cxn ang="0">
                  <a:pos x="T2" y="T3"/>
                </a:cxn>
                <a:cxn ang="0">
                  <a:pos x="T4" y="T5"/>
                </a:cxn>
              </a:cxnLst>
              <a:rect l="0" t="0" r="r" b="b"/>
              <a:pathLst>
                <a:path w="5" h="4">
                  <a:moveTo>
                    <a:pt x="4" y="1"/>
                  </a:moveTo>
                  <a:cubicBezTo>
                    <a:pt x="3" y="0"/>
                    <a:pt x="0" y="4"/>
                    <a:pt x="1" y="4"/>
                  </a:cubicBezTo>
                  <a:cubicBezTo>
                    <a:pt x="1" y="4"/>
                    <a:pt x="5" y="1"/>
                    <a:pt x="4"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59" name="Freeform 608">
              <a:extLst>
                <a:ext uri="{FF2B5EF4-FFF2-40B4-BE49-F238E27FC236}">
                  <a16:creationId xmlns:a16="http://schemas.microsoft.com/office/drawing/2014/main" id="{24525B3C-1892-0683-C7FB-8C23DCAF60DD}"/>
                </a:ext>
              </a:extLst>
            </p:cNvPr>
            <p:cNvSpPr>
              <a:spLocks/>
            </p:cNvSpPr>
            <p:nvPr/>
          </p:nvSpPr>
          <p:spPr bwMode="auto">
            <a:xfrm>
              <a:off x="4727418" y="2845235"/>
              <a:ext cx="4025" cy="4259"/>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0"/>
                    <a:pt x="0" y="0"/>
                    <a:pt x="0"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60" name="Freeform 609">
              <a:extLst>
                <a:ext uri="{FF2B5EF4-FFF2-40B4-BE49-F238E27FC236}">
                  <a16:creationId xmlns:a16="http://schemas.microsoft.com/office/drawing/2014/main" id="{3EBBEF7B-AD7C-1B61-3E99-E62F1F843733}"/>
                </a:ext>
              </a:extLst>
            </p:cNvPr>
            <p:cNvSpPr>
              <a:spLocks/>
            </p:cNvSpPr>
            <p:nvPr/>
          </p:nvSpPr>
          <p:spPr bwMode="auto">
            <a:xfrm>
              <a:off x="4326345" y="2849494"/>
              <a:ext cx="26828" cy="25550"/>
            </a:xfrm>
            <a:custGeom>
              <a:avLst/>
              <a:gdLst>
                <a:gd name="T0" fmla="*/ 5 w 7"/>
                <a:gd name="T1" fmla="*/ 2 h 6"/>
                <a:gd name="T2" fmla="*/ 1 w 7"/>
                <a:gd name="T3" fmla="*/ 2 h 6"/>
                <a:gd name="T4" fmla="*/ 5 w 7"/>
                <a:gd name="T5" fmla="*/ 2 h 6"/>
                <a:gd name="T6" fmla="*/ 5 w 7"/>
                <a:gd name="T7" fmla="*/ 2 h 6"/>
              </a:gdLst>
              <a:ahLst/>
              <a:cxnLst>
                <a:cxn ang="0">
                  <a:pos x="T0" y="T1"/>
                </a:cxn>
                <a:cxn ang="0">
                  <a:pos x="T2" y="T3"/>
                </a:cxn>
                <a:cxn ang="0">
                  <a:pos x="T4" y="T5"/>
                </a:cxn>
                <a:cxn ang="0">
                  <a:pos x="T6" y="T7"/>
                </a:cxn>
              </a:cxnLst>
              <a:rect l="0" t="0" r="r" b="b"/>
              <a:pathLst>
                <a:path w="7" h="6">
                  <a:moveTo>
                    <a:pt x="5" y="2"/>
                  </a:moveTo>
                  <a:cubicBezTo>
                    <a:pt x="7" y="0"/>
                    <a:pt x="2" y="0"/>
                    <a:pt x="1" y="2"/>
                  </a:cubicBezTo>
                  <a:cubicBezTo>
                    <a:pt x="0" y="3"/>
                    <a:pt x="4" y="5"/>
                    <a:pt x="5" y="2"/>
                  </a:cubicBezTo>
                  <a:cubicBezTo>
                    <a:pt x="6" y="1"/>
                    <a:pt x="3" y="6"/>
                    <a:pt x="5"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61" name="Freeform 614">
              <a:extLst>
                <a:ext uri="{FF2B5EF4-FFF2-40B4-BE49-F238E27FC236}">
                  <a16:creationId xmlns:a16="http://schemas.microsoft.com/office/drawing/2014/main" id="{C782B7AC-6B7A-CCAC-BD8C-A1EA1430320D}"/>
                </a:ext>
              </a:extLst>
            </p:cNvPr>
            <p:cNvSpPr>
              <a:spLocks/>
            </p:cNvSpPr>
            <p:nvPr/>
          </p:nvSpPr>
          <p:spPr bwMode="auto">
            <a:xfrm>
              <a:off x="6574494" y="4938956"/>
              <a:ext cx="40241" cy="36908"/>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62" name="Freeform 615">
              <a:extLst>
                <a:ext uri="{FF2B5EF4-FFF2-40B4-BE49-F238E27FC236}">
                  <a16:creationId xmlns:a16="http://schemas.microsoft.com/office/drawing/2014/main" id="{9188FA0E-20FC-3550-F7F1-89023B32F4DA}"/>
                </a:ext>
              </a:extLst>
            </p:cNvPr>
            <p:cNvSpPr>
              <a:spLocks/>
            </p:cNvSpPr>
            <p:nvPr/>
          </p:nvSpPr>
          <p:spPr bwMode="auto">
            <a:xfrm>
              <a:off x="5969533" y="3258302"/>
              <a:ext cx="28169" cy="12776"/>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65" name="Freeform 618">
              <a:extLst>
                <a:ext uri="{FF2B5EF4-FFF2-40B4-BE49-F238E27FC236}">
                  <a16:creationId xmlns:a16="http://schemas.microsoft.com/office/drawing/2014/main" id="{1B6BB0A3-4FF5-F6F5-6E19-EE3B0E1DE2A4}"/>
                </a:ext>
              </a:extLst>
            </p:cNvPr>
            <p:cNvSpPr>
              <a:spLocks/>
            </p:cNvSpPr>
            <p:nvPr/>
          </p:nvSpPr>
          <p:spPr bwMode="auto">
            <a:xfrm>
              <a:off x="6154642" y="4046107"/>
              <a:ext cx="299128" cy="229954"/>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66" name="Freeform 619">
              <a:extLst>
                <a:ext uri="{FF2B5EF4-FFF2-40B4-BE49-F238E27FC236}">
                  <a16:creationId xmlns:a16="http://schemas.microsoft.com/office/drawing/2014/main" id="{190CED4F-BAA7-EED1-6777-161FAF383FB8}"/>
                </a:ext>
              </a:extLst>
            </p:cNvPr>
            <p:cNvSpPr>
              <a:spLocks/>
            </p:cNvSpPr>
            <p:nvPr/>
          </p:nvSpPr>
          <p:spPr bwMode="auto">
            <a:xfrm>
              <a:off x="6394749" y="4108565"/>
              <a:ext cx="101944" cy="158981"/>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67" name="Freeform 620">
              <a:extLst>
                <a:ext uri="{FF2B5EF4-FFF2-40B4-BE49-F238E27FC236}">
                  <a16:creationId xmlns:a16="http://schemas.microsoft.com/office/drawing/2014/main" id="{21215267-944D-C23E-AD36-0789BCF3B024}"/>
                </a:ext>
              </a:extLst>
            </p:cNvPr>
            <p:cNvSpPr>
              <a:spLocks/>
            </p:cNvSpPr>
            <p:nvPr/>
          </p:nvSpPr>
          <p:spPr bwMode="auto">
            <a:xfrm>
              <a:off x="6460477" y="4158246"/>
              <a:ext cx="87189" cy="96523"/>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68" name="Freeform 621">
              <a:extLst>
                <a:ext uri="{FF2B5EF4-FFF2-40B4-BE49-F238E27FC236}">
                  <a16:creationId xmlns:a16="http://schemas.microsoft.com/office/drawing/2014/main" id="{C98A170A-0F01-1840-4C18-C3480C4562BA}"/>
                </a:ext>
              </a:extLst>
            </p:cNvPr>
            <p:cNvSpPr>
              <a:spLocks/>
            </p:cNvSpPr>
            <p:nvPr/>
          </p:nvSpPr>
          <p:spPr bwMode="auto">
            <a:xfrm>
              <a:off x="6531571" y="4166764"/>
              <a:ext cx="63045" cy="75233"/>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69" name="Freeform 622">
              <a:extLst>
                <a:ext uri="{FF2B5EF4-FFF2-40B4-BE49-F238E27FC236}">
                  <a16:creationId xmlns:a16="http://schemas.microsoft.com/office/drawing/2014/main" id="{7D00621E-A349-0EC0-19DC-B318C76A6CF3}"/>
                </a:ext>
              </a:extLst>
            </p:cNvPr>
            <p:cNvSpPr>
              <a:spLocks/>
            </p:cNvSpPr>
            <p:nvPr/>
          </p:nvSpPr>
          <p:spPr bwMode="auto">
            <a:xfrm>
              <a:off x="5969533" y="4024816"/>
              <a:ext cx="317907" cy="350610"/>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70" name="Freeform 623">
              <a:extLst>
                <a:ext uri="{FF2B5EF4-FFF2-40B4-BE49-F238E27FC236}">
                  <a16:creationId xmlns:a16="http://schemas.microsoft.com/office/drawing/2014/main" id="{A9DAFBE9-6524-A461-059B-BB64AFDA2B2A}"/>
                </a:ext>
              </a:extLst>
            </p:cNvPr>
            <p:cNvSpPr>
              <a:spLocks/>
            </p:cNvSpPr>
            <p:nvPr/>
          </p:nvSpPr>
          <p:spPr bwMode="auto">
            <a:xfrm>
              <a:off x="6012457" y="4259029"/>
              <a:ext cx="109992" cy="137690"/>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71" name="Freeform 624">
              <a:extLst>
                <a:ext uri="{FF2B5EF4-FFF2-40B4-BE49-F238E27FC236}">
                  <a16:creationId xmlns:a16="http://schemas.microsoft.com/office/drawing/2014/main" id="{60412597-3FE1-EC6A-B677-D39BD49EEB4B}"/>
                </a:ext>
              </a:extLst>
            </p:cNvPr>
            <p:cNvSpPr>
              <a:spLocks/>
            </p:cNvSpPr>
            <p:nvPr/>
          </p:nvSpPr>
          <p:spPr bwMode="auto">
            <a:xfrm>
              <a:off x="6000385" y="4284580"/>
              <a:ext cx="252179" cy="396033"/>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73" name="Freeform 626">
              <a:extLst>
                <a:ext uri="{FF2B5EF4-FFF2-40B4-BE49-F238E27FC236}">
                  <a16:creationId xmlns:a16="http://schemas.microsoft.com/office/drawing/2014/main" id="{5CC29686-20BE-2D08-23D2-17E58FB48CDF}"/>
                </a:ext>
              </a:extLst>
            </p:cNvPr>
            <p:cNvSpPr>
              <a:spLocks/>
            </p:cNvSpPr>
            <p:nvPr/>
          </p:nvSpPr>
          <p:spPr bwMode="auto">
            <a:xfrm>
              <a:off x="6228419" y="4484725"/>
              <a:ext cx="252179" cy="290992"/>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74" name="Freeform 627">
              <a:extLst>
                <a:ext uri="{FF2B5EF4-FFF2-40B4-BE49-F238E27FC236}">
                  <a16:creationId xmlns:a16="http://schemas.microsoft.com/office/drawing/2014/main" id="{EE4D9887-5C54-2D56-ABE8-9CA4487E22DA}"/>
                </a:ext>
              </a:extLst>
            </p:cNvPr>
            <p:cNvSpPr>
              <a:spLocks/>
            </p:cNvSpPr>
            <p:nvPr/>
          </p:nvSpPr>
          <p:spPr bwMode="auto">
            <a:xfrm>
              <a:off x="6370605" y="4691968"/>
              <a:ext cx="177062" cy="184531"/>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75" name="Freeform 628">
              <a:extLst>
                <a:ext uri="{FF2B5EF4-FFF2-40B4-BE49-F238E27FC236}">
                  <a16:creationId xmlns:a16="http://schemas.microsoft.com/office/drawing/2014/main" id="{2783BB5E-62B1-69AC-8A4B-0B220191FF23}"/>
                </a:ext>
              </a:extLst>
            </p:cNvPr>
            <p:cNvSpPr>
              <a:spLocks/>
            </p:cNvSpPr>
            <p:nvPr/>
          </p:nvSpPr>
          <p:spPr bwMode="auto">
            <a:xfrm>
              <a:off x="6146595" y="4179538"/>
              <a:ext cx="782022" cy="838908"/>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2" name="Freeform 629">
              <a:extLst>
                <a:ext uri="{FF2B5EF4-FFF2-40B4-BE49-F238E27FC236}">
                  <a16:creationId xmlns:a16="http://schemas.microsoft.com/office/drawing/2014/main" id="{80583D90-DAD6-B7C4-8299-49F966CE8F72}"/>
                </a:ext>
              </a:extLst>
            </p:cNvPr>
            <p:cNvSpPr>
              <a:spLocks/>
            </p:cNvSpPr>
            <p:nvPr/>
          </p:nvSpPr>
          <p:spPr bwMode="auto">
            <a:xfrm>
              <a:off x="6449746" y="4930440"/>
              <a:ext cx="105969" cy="116397"/>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 name="Freeform 631">
              <a:extLst>
                <a:ext uri="{FF2B5EF4-FFF2-40B4-BE49-F238E27FC236}">
                  <a16:creationId xmlns:a16="http://schemas.microsoft.com/office/drawing/2014/main" id="{1ABAF329-ACCD-D539-4993-4BE2FF2102E2}"/>
                </a:ext>
              </a:extLst>
            </p:cNvPr>
            <p:cNvSpPr>
              <a:spLocks/>
            </p:cNvSpPr>
            <p:nvPr/>
          </p:nvSpPr>
          <p:spPr bwMode="auto">
            <a:xfrm>
              <a:off x="5883684" y="3962360"/>
              <a:ext cx="85849" cy="100782"/>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 name="Freeform 632">
              <a:extLst>
                <a:ext uri="{FF2B5EF4-FFF2-40B4-BE49-F238E27FC236}">
                  <a16:creationId xmlns:a16="http://schemas.microsoft.com/office/drawing/2014/main" id="{E6D741E0-B23B-3A3E-948C-CA54530CF3F9}"/>
                </a:ext>
              </a:extLst>
            </p:cNvPr>
            <p:cNvSpPr>
              <a:spLocks/>
            </p:cNvSpPr>
            <p:nvPr/>
          </p:nvSpPr>
          <p:spPr bwMode="auto">
            <a:xfrm>
              <a:off x="5910513" y="4054624"/>
              <a:ext cx="67069" cy="62456"/>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32" name="Freeform 633">
              <a:extLst>
                <a:ext uri="{FF2B5EF4-FFF2-40B4-BE49-F238E27FC236}">
                  <a16:creationId xmlns:a16="http://schemas.microsoft.com/office/drawing/2014/main" id="{30C9914B-5185-2CAA-5BD8-BA5223360043}"/>
                </a:ext>
              </a:extLst>
            </p:cNvPr>
            <p:cNvSpPr>
              <a:spLocks/>
            </p:cNvSpPr>
            <p:nvPr/>
          </p:nvSpPr>
          <p:spPr bwMode="auto">
            <a:xfrm>
              <a:off x="5835395" y="3983651"/>
              <a:ext cx="44266" cy="36908"/>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33" name="Freeform 634">
              <a:extLst>
                <a:ext uri="{FF2B5EF4-FFF2-40B4-BE49-F238E27FC236}">
                  <a16:creationId xmlns:a16="http://schemas.microsoft.com/office/drawing/2014/main" id="{A7331044-7F2B-B2BD-88C9-16ED4E1C5C96}"/>
                </a:ext>
              </a:extLst>
            </p:cNvPr>
            <p:cNvSpPr>
              <a:spLocks/>
            </p:cNvSpPr>
            <p:nvPr/>
          </p:nvSpPr>
          <p:spPr bwMode="auto">
            <a:xfrm>
              <a:off x="5788447" y="3908421"/>
              <a:ext cx="79143" cy="96523"/>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34" name="Freeform 635">
              <a:extLst>
                <a:ext uri="{FF2B5EF4-FFF2-40B4-BE49-F238E27FC236}">
                  <a16:creationId xmlns:a16="http://schemas.microsoft.com/office/drawing/2014/main" id="{1F570510-0666-DB30-A927-64A0462F9B3B}"/>
                </a:ext>
              </a:extLst>
            </p:cNvPr>
            <p:cNvSpPr>
              <a:spLocks/>
            </p:cNvSpPr>
            <p:nvPr/>
          </p:nvSpPr>
          <p:spPr bwMode="auto">
            <a:xfrm>
              <a:off x="5309575" y="3579103"/>
              <a:ext cx="588866" cy="400291"/>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35" name="Freeform 636">
              <a:extLst>
                <a:ext uri="{FF2B5EF4-FFF2-40B4-BE49-F238E27FC236}">
                  <a16:creationId xmlns:a16="http://schemas.microsoft.com/office/drawing/2014/main" id="{E8F8FD89-83A7-32A6-8286-2B40BC88E9D3}"/>
                </a:ext>
              </a:extLst>
            </p:cNvPr>
            <p:cNvSpPr>
              <a:spLocks/>
            </p:cNvSpPr>
            <p:nvPr/>
          </p:nvSpPr>
          <p:spPr bwMode="auto">
            <a:xfrm>
              <a:off x="5847468" y="3951005"/>
              <a:ext cx="118042" cy="66715"/>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36" name="Freeform 637">
              <a:extLst>
                <a:ext uri="{FF2B5EF4-FFF2-40B4-BE49-F238E27FC236}">
                  <a16:creationId xmlns:a16="http://schemas.microsoft.com/office/drawing/2014/main" id="{9DC1BE27-547F-3A2A-DCA7-F55E3AB8547C}"/>
                </a:ext>
              </a:extLst>
            </p:cNvPr>
            <p:cNvSpPr>
              <a:spLocks/>
            </p:cNvSpPr>
            <p:nvPr/>
          </p:nvSpPr>
          <p:spPr bwMode="auto">
            <a:xfrm>
              <a:off x="5847468" y="3895645"/>
              <a:ext cx="28169" cy="62456"/>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37" name="Freeform 638">
              <a:extLst>
                <a:ext uri="{FF2B5EF4-FFF2-40B4-BE49-F238E27FC236}">
                  <a16:creationId xmlns:a16="http://schemas.microsoft.com/office/drawing/2014/main" id="{FBB056A4-3EF2-C243-113A-38FC378D075D}"/>
                </a:ext>
              </a:extLst>
            </p:cNvPr>
            <p:cNvSpPr>
              <a:spLocks/>
            </p:cNvSpPr>
            <p:nvPr/>
          </p:nvSpPr>
          <p:spPr bwMode="auto">
            <a:xfrm>
              <a:off x="6142570" y="3858737"/>
              <a:ext cx="50972" cy="45423"/>
            </a:xfrm>
            <a:custGeom>
              <a:avLst/>
              <a:gdLst>
                <a:gd name="T0" fmla="*/ 12 w 13"/>
                <a:gd name="T1" fmla="*/ 3 h 11"/>
                <a:gd name="T2" fmla="*/ 6 w 13"/>
                <a:gd name="T3" fmla="*/ 1 h 11"/>
                <a:gd name="T4" fmla="*/ 7 w 13"/>
                <a:gd name="T5" fmla="*/ 5 h 11"/>
                <a:gd name="T6" fmla="*/ 9 w 13"/>
                <a:gd name="T7" fmla="*/ 9 h 11"/>
                <a:gd name="T8" fmla="*/ 6 w 13"/>
                <a:gd name="T9" fmla="*/ 10 h 11"/>
                <a:gd name="T10" fmla="*/ 5 w 13"/>
                <a:gd name="T11" fmla="*/ 8 h 11"/>
                <a:gd name="T12" fmla="*/ 0 w 13"/>
                <a:gd name="T13" fmla="*/ 9 h 11"/>
                <a:gd name="T14" fmla="*/ 3 w 13"/>
                <a:gd name="T15" fmla="*/ 11 h 11"/>
                <a:gd name="T16" fmla="*/ 13 w 13"/>
                <a:gd name="T17" fmla="*/ 11 h 11"/>
                <a:gd name="T18" fmla="*/ 12 w 13"/>
                <a:gd name="T19" fmla="*/ 3 h 11"/>
                <a:gd name="T20" fmla="*/ 12 w 13"/>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2" y="3"/>
                  </a:moveTo>
                  <a:cubicBezTo>
                    <a:pt x="10" y="3"/>
                    <a:pt x="8" y="0"/>
                    <a:pt x="6" y="1"/>
                  </a:cubicBezTo>
                  <a:cubicBezTo>
                    <a:pt x="3" y="2"/>
                    <a:pt x="7" y="3"/>
                    <a:pt x="7" y="5"/>
                  </a:cubicBezTo>
                  <a:cubicBezTo>
                    <a:pt x="8" y="6"/>
                    <a:pt x="10" y="8"/>
                    <a:pt x="9" y="9"/>
                  </a:cubicBezTo>
                  <a:cubicBezTo>
                    <a:pt x="8" y="10"/>
                    <a:pt x="7" y="10"/>
                    <a:pt x="6" y="10"/>
                  </a:cubicBezTo>
                  <a:cubicBezTo>
                    <a:pt x="4" y="9"/>
                    <a:pt x="6" y="9"/>
                    <a:pt x="5" y="8"/>
                  </a:cubicBezTo>
                  <a:cubicBezTo>
                    <a:pt x="5" y="8"/>
                    <a:pt x="0" y="9"/>
                    <a:pt x="0" y="9"/>
                  </a:cubicBezTo>
                  <a:cubicBezTo>
                    <a:pt x="0" y="11"/>
                    <a:pt x="2" y="11"/>
                    <a:pt x="3" y="11"/>
                  </a:cubicBezTo>
                  <a:cubicBezTo>
                    <a:pt x="6" y="10"/>
                    <a:pt x="9" y="11"/>
                    <a:pt x="13" y="11"/>
                  </a:cubicBezTo>
                  <a:cubicBezTo>
                    <a:pt x="13" y="8"/>
                    <a:pt x="12" y="5"/>
                    <a:pt x="12" y="3"/>
                  </a:cubicBezTo>
                  <a:cubicBezTo>
                    <a:pt x="11" y="3"/>
                    <a:pt x="12" y="5"/>
                    <a:pt x="12"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38" name="Freeform 639">
              <a:extLst>
                <a:ext uri="{FF2B5EF4-FFF2-40B4-BE49-F238E27FC236}">
                  <a16:creationId xmlns:a16="http://schemas.microsoft.com/office/drawing/2014/main" id="{844E537A-A075-C2A4-6DE7-80E1E5EED194}"/>
                </a:ext>
              </a:extLst>
            </p:cNvPr>
            <p:cNvSpPr>
              <a:spLocks/>
            </p:cNvSpPr>
            <p:nvPr/>
          </p:nvSpPr>
          <p:spPr bwMode="auto">
            <a:xfrm>
              <a:off x="6189519" y="3858737"/>
              <a:ext cx="71094" cy="62456"/>
            </a:xfrm>
            <a:custGeom>
              <a:avLst/>
              <a:gdLst>
                <a:gd name="T0" fmla="*/ 14 w 18"/>
                <a:gd name="T1" fmla="*/ 7 h 15"/>
                <a:gd name="T2" fmla="*/ 8 w 18"/>
                <a:gd name="T3" fmla="*/ 3 h 15"/>
                <a:gd name="T4" fmla="*/ 1 w 18"/>
                <a:gd name="T5" fmla="*/ 1 h 15"/>
                <a:gd name="T6" fmla="*/ 0 w 18"/>
                <a:gd name="T7" fmla="*/ 3 h 15"/>
                <a:gd name="T8" fmla="*/ 1 w 18"/>
                <a:gd name="T9" fmla="*/ 10 h 15"/>
                <a:gd name="T10" fmla="*/ 2 w 18"/>
                <a:gd name="T11" fmla="*/ 12 h 15"/>
                <a:gd name="T12" fmla="*/ 4 w 18"/>
                <a:gd name="T13" fmla="*/ 10 h 15"/>
                <a:gd name="T14" fmla="*/ 13 w 18"/>
                <a:gd name="T15" fmla="*/ 10 h 15"/>
                <a:gd name="T16" fmla="*/ 17 w 18"/>
                <a:gd name="T17" fmla="*/ 10 h 15"/>
                <a:gd name="T18" fmla="*/ 14 w 18"/>
                <a:gd name="T19" fmla="*/ 7 h 15"/>
                <a:gd name="T20" fmla="*/ 14 w 18"/>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5">
                  <a:moveTo>
                    <a:pt x="14" y="7"/>
                  </a:moveTo>
                  <a:cubicBezTo>
                    <a:pt x="12" y="6"/>
                    <a:pt x="10" y="4"/>
                    <a:pt x="8" y="3"/>
                  </a:cubicBezTo>
                  <a:cubicBezTo>
                    <a:pt x="7" y="2"/>
                    <a:pt x="2" y="0"/>
                    <a:pt x="1" y="1"/>
                  </a:cubicBezTo>
                  <a:cubicBezTo>
                    <a:pt x="1" y="1"/>
                    <a:pt x="3" y="3"/>
                    <a:pt x="0" y="3"/>
                  </a:cubicBezTo>
                  <a:cubicBezTo>
                    <a:pt x="0" y="5"/>
                    <a:pt x="1" y="7"/>
                    <a:pt x="1" y="10"/>
                  </a:cubicBezTo>
                  <a:cubicBezTo>
                    <a:pt x="1" y="11"/>
                    <a:pt x="1" y="11"/>
                    <a:pt x="2" y="12"/>
                  </a:cubicBezTo>
                  <a:cubicBezTo>
                    <a:pt x="3" y="15"/>
                    <a:pt x="3" y="11"/>
                    <a:pt x="4" y="10"/>
                  </a:cubicBezTo>
                  <a:cubicBezTo>
                    <a:pt x="6" y="8"/>
                    <a:pt x="11" y="10"/>
                    <a:pt x="13" y="10"/>
                  </a:cubicBezTo>
                  <a:cubicBezTo>
                    <a:pt x="15" y="10"/>
                    <a:pt x="15" y="11"/>
                    <a:pt x="17" y="10"/>
                  </a:cubicBezTo>
                  <a:cubicBezTo>
                    <a:pt x="18" y="8"/>
                    <a:pt x="17" y="7"/>
                    <a:pt x="14" y="7"/>
                  </a:cubicBezTo>
                  <a:cubicBezTo>
                    <a:pt x="12" y="7"/>
                    <a:pt x="16" y="7"/>
                    <a:pt x="14"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39" name="Freeform 640">
              <a:extLst>
                <a:ext uri="{FF2B5EF4-FFF2-40B4-BE49-F238E27FC236}">
                  <a16:creationId xmlns:a16="http://schemas.microsoft.com/office/drawing/2014/main" id="{D180B78B-93F2-4A96-62BF-2EC6B6C3A81F}"/>
                </a:ext>
              </a:extLst>
            </p:cNvPr>
            <p:cNvSpPr>
              <a:spLocks/>
            </p:cNvSpPr>
            <p:nvPr/>
          </p:nvSpPr>
          <p:spPr bwMode="auto">
            <a:xfrm>
              <a:off x="4294152" y="2470494"/>
              <a:ext cx="763245" cy="542238"/>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solidFill>
              <a:schemeClr val="tx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40" name="Freeform 641">
              <a:extLst>
                <a:ext uri="{FF2B5EF4-FFF2-40B4-BE49-F238E27FC236}">
                  <a16:creationId xmlns:a16="http://schemas.microsoft.com/office/drawing/2014/main" id="{4E794D61-EBC4-69EE-AFBE-ADBEF553B15A}"/>
                </a:ext>
              </a:extLst>
            </p:cNvPr>
            <p:cNvSpPr>
              <a:spLocks/>
            </p:cNvSpPr>
            <p:nvPr/>
          </p:nvSpPr>
          <p:spPr bwMode="auto">
            <a:xfrm>
              <a:off x="5155316" y="3161776"/>
              <a:ext cx="1136147" cy="596178"/>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solidFill>
              <a:schemeClr val="tx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41" name="Freeform 642">
              <a:extLst>
                <a:ext uri="{FF2B5EF4-FFF2-40B4-BE49-F238E27FC236}">
                  <a16:creationId xmlns:a16="http://schemas.microsoft.com/office/drawing/2014/main" id="{D1490C83-FDA0-84F3-E29D-B0C46D12E3E3}"/>
                </a:ext>
              </a:extLst>
            </p:cNvPr>
            <p:cNvSpPr>
              <a:spLocks/>
            </p:cNvSpPr>
            <p:nvPr/>
          </p:nvSpPr>
          <p:spPr bwMode="auto">
            <a:xfrm>
              <a:off x="4837410" y="2454721"/>
              <a:ext cx="1678064" cy="912721"/>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42" name="Freeform 777">
              <a:extLst>
                <a:ext uri="{FF2B5EF4-FFF2-40B4-BE49-F238E27FC236}">
                  <a16:creationId xmlns:a16="http://schemas.microsoft.com/office/drawing/2014/main" id="{E6D598D3-1827-3A04-91F0-37408D0CB93D}"/>
                </a:ext>
              </a:extLst>
            </p:cNvPr>
            <p:cNvSpPr>
              <a:spLocks/>
            </p:cNvSpPr>
            <p:nvPr/>
          </p:nvSpPr>
          <p:spPr bwMode="auto">
            <a:xfrm>
              <a:off x="6523521" y="2503142"/>
              <a:ext cx="63045" cy="46843"/>
            </a:xfrm>
            <a:custGeom>
              <a:avLst/>
              <a:gdLst>
                <a:gd name="T0" fmla="*/ 16 w 16"/>
                <a:gd name="T1" fmla="*/ 6 h 11"/>
                <a:gd name="T2" fmla="*/ 11 w 16"/>
                <a:gd name="T3" fmla="*/ 3 h 11"/>
                <a:gd name="T4" fmla="*/ 5 w 16"/>
                <a:gd name="T5" fmla="*/ 1 h 11"/>
                <a:gd name="T6" fmla="*/ 1 w 16"/>
                <a:gd name="T7" fmla="*/ 1 h 11"/>
                <a:gd name="T8" fmla="*/ 3 w 16"/>
                <a:gd name="T9" fmla="*/ 3 h 11"/>
                <a:gd name="T10" fmla="*/ 1 w 16"/>
                <a:gd name="T11" fmla="*/ 7 h 11"/>
                <a:gd name="T12" fmla="*/ 5 w 16"/>
                <a:gd name="T13" fmla="*/ 7 h 11"/>
                <a:gd name="T14" fmla="*/ 5 w 16"/>
                <a:gd name="T15" fmla="*/ 9 h 11"/>
                <a:gd name="T16" fmla="*/ 16 w 16"/>
                <a:gd name="T17" fmla="*/ 6 h 11"/>
                <a:gd name="T18" fmla="*/ 16 w 16"/>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16" y="6"/>
                  </a:moveTo>
                  <a:cubicBezTo>
                    <a:pt x="15" y="5"/>
                    <a:pt x="11" y="3"/>
                    <a:pt x="11" y="3"/>
                  </a:cubicBezTo>
                  <a:cubicBezTo>
                    <a:pt x="9" y="2"/>
                    <a:pt x="7" y="1"/>
                    <a:pt x="5" y="1"/>
                  </a:cubicBezTo>
                  <a:cubicBezTo>
                    <a:pt x="4" y="1"/>
                    <a:pt x="2" y="0"/>
                    <a:pt x="1" y="1"/>
                  </a:cubicBezTo>
                  <a:cubicBezTo>
                    <a:pt x="0" y="2"/>
                    <a:pt x="3" y="3"/>
                    <a:pt x="3" y="3"/>
                  </a:cubicBezTo>
                  <a:cubicBezTo>
                    <a:pt x="2" y="3"/>
                    <a:pt x="0" y="6"/>
                    <a:pt x="1" y="7"/>
                  </a:cubicBezTo>
                  <a:cubicBezTo>
                    <a:pt x="2" y="7"/>
                    <a:pt x="4" y="6"/>
                    <a:pt x="5" y="7"/>
                  </a:cubicBezTo>
                  <a:cubicBezTo>
                    <a:pt x="7" y="8"/>
                    <a:pt x="5" y="8"/>
                    <a:pt x="5" y="9"/>
                  </a:cubicBezTo>
                  <a:cubicBezTo>
                    <a:pt x="5" y="11"/>
                    <a:pt x="16" y="8"/>
                    <a:pt x="16" y="6"/>
                  </a:cubicBezTo>
                  <a:cubicBezTo>
                    <a:pt x="15" y="5"/>
                    <a:pt x="16" y="7"/>
                    <a:pt x="16"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43" name="Freeform 778">
              <a:extLst>
                <a:ext uri="{FF2B5EF4-FFF2-40B4-BE49-F238E27FC236}">
                  <a16:creationId xmlns:a16="http://schemas.microsoft.com/office/drawing/2014/main" id="{90909BA9-F3FB-4FFE-2A03-A50651307C34}"/>
                </a:ext>
              </a:extLst>
            </p:cNvPr>
            <p:cNvSpPr>
              <a:spLocks/>
            </p:cNvSpPr>
            <p:nvPr/>
          </p:nvSpPr>
          <p:spPr bwMode="auto">
            <a:xfrm>
              <a:off x="6543643" y="2470494"/>
              <a:ext cx="16097" cy="8517"/>
            </a:xfrm>
            <a:custGeom>
              <a:avLst/>
              <a:gdLst>
                <a:gd name="T0" fmla="*/ 2 w 4"/>
                <a:gd name="T1" fmla="*/ 2 h 2"/>
                <a:gd name="T2" fmla="*/ 2 w 4"/>
                <a:gd name="T3" fmla="*/ 0 h 2"/>
                <a:gd name="T4" fmla="*/ 2 w 4"/>
                <a:gd name="T5" fmla="*/ 2 h 2"/>
              </a:gdLst>
              <a:ahLst/>
              <a:cxnLst>
                <a:cxn ang="0">
                  <a:pos x="T0" y="T1"/>
                </a:cxn>
                <a:cxn ang="0">
                  <a:pos x="T2" y="T3"/>
                </a:cxn>
                <a:cxn ang="0">
                  <a:pos x="T4" y="T5"/>
                </a:cxn>
              </a:cxnLst>
              <a:rect l="0" t="0" r="r" b="b"/>
              <a:pathLst>
                <a:path w="4" h="2">
                  <a:moveTo>
                    <a:pt x="2" y="2"/>
                  </a:moveTo>
                  <a:cubicBezTo>
                    <a:pt x="0" y="2"/>
                    <a:pt x="1" y="0"/>
                    <a:pt x="2" y="0"/>
                  </a:cubicBezTo>
                  <a:cubicBezTo>
                    <a:pt x="3" y="0"/>
                    <a:pt x="4" y="2"/>
                    <a:pt x="2"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44" name="Freeform 779">
              <a:extLst>
                <a:ext uri="{FF2B5EF4-FFF2-40B4-BE49-F238E27FC236}">
                  <a16:creationId xmlns:a16="http://schemas.microsoft.com/office/drawing/2014/main" id="{0E40A778-44E5-FDD2-844A-DCB0B6B42B73}"/>
                </a:ext>
              </a:extLst>
            </p:cNvPr>
            <p:cNvSpPr>
              <a:spLocks/>
            </p:cNvSpPr>
            <p:nvPr/>
          </p:nvSpPr>
          <p:spPr bwMode="auto">
            <a:xfrm>
              <a:off x="6555715" y="1977938"/>
              <a:ext cx="42923" cy="25550"/>
            </a:xfrm>
            <a:custGeom>
              <a:avLst/>
              <a:gdLst>
                <a:gd name="T0" fmla="*/ 9 w 11"/>
                <a:gd name="T1" fmla="*/ 4 h 6"/>
                <a:gd name="T2" fmla="*/ 9 w 11"/>
                <a:gd name="T3" fmla="*/ 5 h 6"/>
                <a:gd name="T4" fmla="*/ 3 w 11"/>
                <a:gd name="T5" fmla="*/ 4 h 6"/>
                <a:gd name="T6" fmla="*/ 2 w 11"/>
                <a:gd name="T7" fmla="*/ 1 h 6"/>
                <a:gd name="T8" fmla="*/ 9 w 11"/>
                <a:gd name="T9" fmla="*/ 4 h 6"/>
                <a:gd name="T10" fmla="*/ 9 w 11"/>
                <a:gd name="T11" fmla="*/ 4 h 6"/>
              </a:gdLst>
              <a:ahLst/>
              <a:cxnLst>
                <a:cxn ang="0">
                  <a:pos x="T0" y="T1"/>
                </a:cxn>
                <a:cxn ang="0">
                  <a:pos x="T2" y="T3"/>
                </a:cxn>
                <a:cxn ang="0">
                  <a:pos x="T4" y="T5"/>
                </a:cxn>
                <a:cxn ang="0">
                  <a:pos x="T6" y="T7"/>
                </a:cxn>
                <a:cxn ang="0">
                  <a:pos x="T8" y="T9"/>
                </a:cxn>
                <a:cxn ang="0">
                  <a:pos x="T10" y="T11"/>
                </a:cxn>
              </a:cxnLst>
              <a:rect l="0" t="0" r="r" b="b"/>
              <a:pathLst>
                <a:path w="11" h="6">
                  <a:moveTo>
                    <a:pt x="9" y="4"/>
                  </a:moveTo>
                  <a:cubicBezTo>
                    <a:pt x="11" y="5"/>
                    <a:pt x="11" y="6"/>
                    <a:pt x="9" y="5"/>
                  </a:cubicBezTo>
                  <a:cubicBezTo>
                    <a:pt x="7" y="5"/>
                    <a:pt x="4" y="4"/>
                    <a:pt x="3" y="4"/>
                  </a:cubicBezTo>
                  <a:cubicBezTo>
                    <a:pt x="2" y="3"/>
                    <a:pt x="0" y="0"/>
                    <a:pt x="2" y="1"/>
                  </a:cubicBezTo>
                  <a:cubicBezTo>
                    <a:pt x="4" y="2"/>
                    <a:pt x="7" y="3"/>
                    <a:pt x="9" y="4"/>
                  </a:cubicBezTo>
                  <a:cubicBezTo>
                    <a:pt x="11" y="5"/>
                    <a:pt x="7" y="3"/>
                    <a:pt x="9"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45" name="Freeform 780">
              <a:extLst>
                <a:ext uri="{FF2B5EF4-FFF2-40B4-BE49-F238E27FC236}">
                  <a16:creationId xmlns:a16="http://schemas.microsoft.com/office/drawing/2014/main" id="{1107C4F0-58E3-A15F-834B-7982C8635B47}"/>
                </a:ext>
              </a:extLst>
            </p:cNvPr>
            <p:cNvSpPr>
              <a:spLocks/>
            </p:cNvSpPr>
            <p:nvPr/>
          </p:nvSpPr>
          <p:spPr bwMode="auto">
            <a:xfrm>
              <a:off x="6688511" y="1941029"/>
              <a:ext cx="32193" cy="19873"/>
            </a:xfrm>
            <a:custGeom>
              <a:avLst/>
              <a:gdLst>
                <a:gd name="T0" fmla="*/ 8 w 8"/>
                <a:gd name="T1" fmla="*/ 3 h 5"/>
                <a:gd name="T2" fmla="*/ 0 w 8"/>
                <a:gd name="T3" fmla="*/ 2 h 5"/>
                <a:gd name="T4" fmla="*/ 8 w 8"/>
                <a:gd name="T5" fmla="*/ 3 h 5"/>
              </a:gdLst>
              <a:ahLst/>
              <a:cxnLst>
                <a:cxn ang="0">
                  <a:pos x="T0" y="T1"/>
                </a:cxn>
                <a:cxn ang="0">
                  <a:pos x="T2" y="T3"/>
                </a:cxn>
                <a:cxn ang="0">
                  <a:pos x="T4" y="T5"/>
                </a:cxn>
              </a:cxnLst>
              <a:rect l="0" t="0" r="r" b="b"/>
              <a:pathLst>
                <a:path w="8" h="5">
                  <a:moveTo>
                    <a:pt x="8" y="3"/>
                  </a:moveTo>
                  <a:cubicBezTo>
                    <a:pt x="8" y="5"/>
                    <a:pt x="0" y="4"/>
                    <a:pt x="0" y="2"/>
                  </a:cubicBezTo>
                  <a:cubicBezTo>
                    <a:pt x="0" y="0"/>
                    <a:pt x="8" y="1"/>
                    <a:pt x="8"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46" name="Freeform 782">
              <a:extLst>
                <a:ext uri="{FF2B5EF4-FFF2-40B4-BE49-F238E27FC236}">
                  <a16:creationId xmlns:a16="http://schemas.microsoft.com/office/drawing/2014/main" id="{0B161B77-A3BE-5DE7-4744-D0EC431AC9DB}"/>
                </a:ext>
              </a:extLst>
            </p:cNvPr>
            <p:cNvSpPr>
              <a:spLocks/>
            </p:cNvSpPr>
            <p:nvPr/>
          </p:nvSpPr>
          <p:spPr bwMode="auto">
            <a:xfrm>
              <a:off x="7196894" y="1994971"/>
              <a:ext cx="22804" cy="17034"/>
            </a:xfrm>
            <a:custGeom>
              <a:avLst/>
              <a:gdLst>
                <a:gd name="T0" fmla="*/ 5 w 6"/>
                <a:gd name="T1" fmla="*/ 3 h 4"/>
                <a:gd name="T2" fmla="*/ 1 w 6"/>
                <a:gd name="T3" fmla="*/ 0 h 4"/>
                <a:gd name="T4" fmla="*/ 5 w 6"/>
                <a:gd name="T5" fmla="*/ 3 h 4"/>
              </a:gdLst>
              <a:ahLst/>
              <a:cxnLst>
                <a:cxn ang="0">
                  <a:pos x="T0" y="T1"/>
                </a:cxn>
                <a:cxn ang="0">
                  <a:pos x="T2" y="T3"/>
                </a:cxn>
                <a:cxn ang="0">
                  <a:pos x="T4" y="T5"/>
                </a:cxn>
              </a:cxnLst>
              <a:rect l="0" t="0" r="r" b="b"/>
              <a:pathLst>
                <a:path w="6" h="4">
                  <a:moveTo>
                    <a:pt x="5" y="3"/>
                  </a:moveTo>
                  <a:cubicBezTo>
                    <a:pt x="4" y="4"/>
                    <a:pt x="0" y="0"/>
                    <a:pt x="1" y="0"/>
                  </a:cubicBezTo>
                  <a:cubicBezTo>
                    <a:pt x="2" y="0"/>
                    <a:pt x="6" y="2"/>
                    <a:pt x="5"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47" name="Freeform 783">
              <a:extLst>
                <a:ext uri="{FF2B5EF4-FFF2-40B4-BE49-F238E27FC236}">
                  <a16:creationId xmlns:a16="http://schemas.microsoft.com/office/drawing/2014/main" id="{988AD1E7-E14F-5C5A-5C57-E65EBD8501F2}"/>
                </a:ext>
              </a:extLst>
            </p:cNvPr>
            <p:cNvSpPr>
              <a:spLocks/>
            </p:cNvSpPr>
            <p:nvPr/>
          </p:nvSpPr>
          <p:spPr bwMode="auto">
            <a:xfrm>
              <a:off x="7227746" y="2012004"/>
              <a:ext cx="20120" cy="4259"/>
            </a:xfrm>
            <a:custGeom>
              <a:avLst/>
              <a:gdLst>
                <a:gd name="T0" fmla="*/ 4 w 5"/>
                <a:gd name="T1" fmla="*/ 1 h 1"/>
                <a:gd name="T2" fmla="*/ 2 w 5"/>
                <a:gd name="T3" fmla="*/ 0 h 1"/>
                <a:gd name="T4" fmla="*/ 4 w 5"/>
                <a:gd name="T5" fmla="*/ 1 h 1"/>
              </a:gdLst>
              <a:ahLst/>
              <a:cxnLst>
                <a:cxn ang="0">
                  <a:pos x="T0" y="T1"/>
                </a:cxn>
                <a:cxn ang="0">
                  <a:pos x="T2" y="T3"/>
                </a:cxn>
                <a:cxn ang="0">
                  <a:pos x="T4" y="T5"/>
                </a:cxn>
              </a:cxnLst>
              <a:rect l="0" t="0" r="r" b="b"/>
              <a:pathLst>
                <a:path w="5" h="1">
                  <a:moveTo>
                    <a:pt x="4" y="1"/>
                  </a:moveTo>
                  <a:cubicBezTo>
                    <a:pt x="2" y="1"/>
                    <a:pt x="0" y="0"/>
                    <a:pt x="2" y="0"/>
                  </a:cubicBezTo>
                  <a:cubicBezTo>
                    <a:pt x="3" y="0"/>
                    <a:pt x="5" y="1"/>
                    <a:pt x="4"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48" name="Freeform 784">
              <a:extLst>
                <a:ext uri="{FF2B5EF4-FFF2-40B4-BE49-F238E27FC236}">
                  <a16:creationId xmlns:a16="http://schemas.microsoft.com/office/drawing/2014/main" id="{AFCB1926-7A7F-AD04-2C6C-1437926C77A2}"/>
                </a:ext>
              </a:extLst>
            </p:cNvPr>
            <p:cNvSpPr>
              <a:spLocks/>
            </p:cNvSpPr>
            <p:nvPr/>
          </p:nvSpPr>
          <p:spPr bwMode="auto">
            <a:xfrm>
              <a:off x="7227746" y="2249056"/>
              <a:ext cx="16097" cy="29809"/>
            </a:xfrm>
            <a:custGeom>
              <a:avLst/>
              <a:gdLst>
                <a:gd name="T0" fmla="*/ 2 w 4"/>
                <a:gd name="T1" fmla="*/ 0 h 7"/>
                <a:gd name="T2" fmla="*/ 4 w 4"/>
                <a:gd name="T3" fmla="*/ 7 h 7"/>
                <a:gd name="T4" fmla="*/ 2 w 4"/>
                <a:gd name="T5" fmla="*/ 0 h 7"/>
              </a:gdLst>
              <a:ahLst/>
              <a:cxnLst>
                <a:cxn ang="0">
                  <a:pos x="T0" y="T1"/>
                </a:cxn>
                <a:cxn ang="0">
                  <a:pos x="T2" y="T3"/>
                </a:cxn>
                <a:cxn ang="0">
                  <a:pos x="T4" y="T5"/>
                </a:cxn>
              </a:cxnLst>
              <a:rect l="0" t="0" r="r" b="b"/>
              <a:pathLst>
                <a:path w="4" h="7">
                  <a:moveTo>
                    <a:pt x="2" y="0"/>
                  </a:moveTo>
                  <a:cubicBezTo>
                    <a:pt x="0" y="0"/>
                    <a:pt x="3" y="7"/>
                    <a:pt x="4" y="7"/>
                  </a:cubicBezTo>
                  <a:cubicBezTo>
                    <a:pt x="4" y="7"/>
                    <a:pt x="3" y="0"/>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49" name="Freeform 785">
              <a:extLst>
                <a:ext uri="{FF2B5EF4-FFF2-40B4-BE49-F238E27FC236}">
                  <a16:creationId xmlns:a16="http://schemas.microsoft.com/office/drawing/2014/main" id="{289D0814-F7C1-F281-EACE-66F75932DD40}"/>
                </a:ext>
              </a:extLst>
            </p:cNvPr>
            <p:cNvSpPr>
              <a:spLocks/>
            </p:cNvSpPr>
            <p:nvPr/>
          </p:nvSpPr>
          <p:spPr bwMode="auto">
            <a:xfrm>
              <a:off x="7235794" y="2302995"/>
              <a:ext cx="26828" cy="17034"/>
            </a:xfrm>
            <a:custGeom>
              <a:avLst/>
              <a:gdLst>
                <a:gd name="T0" fmla="*/ 1 w 7"/>
                <a:gd name="T1" fmla="*/ 0 h 4"/>
                <a:gd name="T2" fmla="*/ 1 w 7"/>
                <a:gd name="T3" fmla="*/ 4 h 4"/>
                <a:gd name="T4" fmla="*/ 5 w 7"/>
                <a:gd name="T5" fmla="*/ 4 h 4"/>
                <a:gd name="T6" fmla="*/ 1 w 7"/>
                <a:gd name="T7" fmla="*/ 0 h 4"/>
                <a:gd name="T8" fmla="*/ 1 w 7"/>
                <a:gd name="T9" fmla="*/ 0 h 4"/>
              </a:gdLst>
              <a:ahLst/>
              <a:cxnLst>
                <a:cxn ang="0">
                  <a:pos x="T0" y="T1"/>
                </a:cxn>
                <a:cxn ang="0">
                  <a:pos x="T2" y="T3"/>
                </a:cxn>
                <a:cxn ang="0">
                  <a:pos x="T4" y="T5"/>
                </a:cxn>
                <a:cxn ang="0">
                  <a:pos x="T6" y="T7"/>
                </a:cxn>
                <a:cxn ang="0">
                  <a:pos x="T8" y="T9"/>
                </a:cxn>
              </a:cxnLst>
              <a:rect l="0" t="0" r="r" b="b"/>
              <a:pathLst>
                <a:path w="7" h="4">
                  <a:moveTo>
                    <a:pt x="1" y="0"/>
                  </a:moveTo>
                  <a:cubicBezTo>
                    <a:pt x="0" y="1"/>
                    <a:pt x="0" y="3"/>
                    <a:pt x="1" y="4"/>
                  </a:cubicBezTo>
                  <a:cubicBezTo>
                    <a:pt x="2" y="4"/>
                    <a:pt x="3" y="4"/>
                    <a:pt x="5" y="4"/>
                  </a:cubicBezTo>
                  <a:cubicBezTo>
                    <a:pt x="7" y="4"/>
                    <a:pt x="1" y="0"/>
                    <a:pt x="1" y="0"/>
                  </a:cubicBezTo>
                  <a:cubicBezTo>
                    <a:pt x="0" y="1"/>
                    <a:pt x="1" y="0"/>
                    <a:pt x="1"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50" name="Freeform 786">
              <a:extLst>
                <a:ext uri="{FF2B5EF4-FFF2-40B4-BE49-F238E27FC236}">
                  <a16:creationId xmlns:a16="http://schemas.microsoft.com/office/drawing/2014/main" id="{666FF9E4-1F51-7F3D-0C2F-BA6FB62A0517}"/>
                </a:ext>
              </a:extLst>
            </p:cNvPr>
            <p:cNvSpPr>
              <a:spLocks/>
            </p:cNvSpPr>
            <p:nvPr/>
          </p:nvSpPr>
          <p:spPr bwMode="auto">
            <a:xfrm>
              <a:off x="7125800" y="2395261"/>
              <a:ext cx="67069" cy="41164"/>
            </a:xfrm>
            <a:custGeom>
              <a:avLst/>
              <a:gdLst>
                <a:gd name="T0" fmla="*/ 0 w 17"/>
                <a:gd name="T1" fmla="*/ 4 h 10"/>
                <a:gd name="T2" fmla="*/ 10 w 17"/>
                <a:gd name="T3" fmla="*/ 2 h 10"/>
                <a:gd name="T4" fmla="*/ 8 w 17"/>
                <a:gd name="T5" fmla="*/ 4 h 10"/>
                <a:gd name="T6" fmla="*/ 12 w 17"/>
                <a:gd name="T7" fmla="*/ 7 h 10"/>
                <a:gd name="T8" fmla="*/ 9 w 17"/>
                <a:gd name="T9" fmla="*/ 7 h 10"/>
                <a:gd name="T10" fmla="*/ 11 w 17"/>
                <a:gd name="T11" fmla="*/ 10 h 10"/>
                <a:gd name="T12" fmla="*/ 8 w 17"/>
                <a:gd name="T13" fmla="*/ 9 h 10"/>
                <a:gd name="T14" fmla="*/ 0 w 17"/>
                <a:gd name="T15" fmla="*/ 4 h 10"/>
                <a:gd name="T16" fmla="*/ 0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4"/>
                  </a:moveTo>
                  <a:cubicBezTo>
                    <a:pt x="1" y="0"/>
                    <a:pt x="7" y="2"/>
                    <a:pt x="10" y="2"/>
                  </a:cubicBezTo>
                  <a:cubicBezTo>
                    <a:pt x="17" y="3"/>
                    <a:pt x="8" y="4"/>
                    <a:pt x="8" y="4"/>
                  </a:cubicBezTo>
                  <a:cubicBezTo>
                    <a:pt x="8" y="6"/>
                    <a:pt x="12" y="5"/>
                    <a:pt x="12" y="7"/>
                  </a:cubicBezTo>
                  <a:cubicBezTo>
                    <a:pt x="12" y="7"/>
                    <a:pt x="10" y="6"/>
                    <a:pt x="9" y="7"/>
                  </a:cubicBezTo>
                  <a:cubicBezTo>
                    <a:pt x="9" y="7"/>
                    <a:pt x="12" y="10"/>
                    <a:pt x="11" y="10"/>
                  </a:cubicBezTo>
                  <a:cubicBezTo>
                    <a:pt x="10" y="10"/>
                    <a:pt x="9" y="9"/>
                    <a:pt x="8" y="9"/>
                  </a:cubicBezTo>
                  <a:cubicBezTo>
                    <a:pt x="6" y="8"/>
                    <a:pt x="0" y="7"/>
                    <a:pt x="0" y="4"/>
                  </a:cubicBezTo>
                  <a:cubicBezTo>
                    <a:pt x="0" y="3"/>
                    <a:pt x="0" y="7"/>
                    <a:pt x="0"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51" name="Freeform 787">
              <a:extLst>
                <a:ext uri="{FF2B5EF4-FFF2-40B4-BE49-F238E27FC236}">
                  <a16:creationId xmlns:a16="http://schemas.microsoft.com/office/drawing/2014/main" id="{579A9058-0257-EBF3-CF8D-46BD9ABF07F5}"/>
                </a:ext>
              </a:extLst>
            </p:cNvPr>
            <p:cNvSpPr>
              <a:spLocks/>
            </p:cNvSpPr>
            <p:nvPr/>
          </p:nvSpPr>
          <p:spPr bwMode="auto">
            <a:xfrm>
              <a:off x="7113728" y="2386745"/>
              <a:ext cx="34876" cy="12776"/>
            </a:xfrm>
            <a:custGeom>
              <a:avLst/>
              <a:gdLst>
                <a:gd name="T0" fmla="*/ 8 w 9"/>
                <a:gd name="T1" fmla="*/ 1 h 3"/>
                <a:gd name="T2" fmla="*/ 5 w 9"/>
                <a:gd name="T3" fmla="*/ 0 h 3"/>
                <a:gd name="T4" fmla="*/ 0 w 9"/>
                <a:gd name="T5" fmla="*/ 0 h 3"/>
                <a:gd name="T6" fmla="*/ 8 w 9"/>
                <a:gd name="T7" fmla="*/ 1 h 3"/>
                <a:gd name="T8" fmla="*/ 8 w 9"/>
                <a:gd name="T9" fmla="*/ 1 h 3"/>
              </a:gdLst>
              <a:ahLst/>
              <a:cxnLst>
                <a:cxn ang="0">
                  <a:pos x="T0" y="T1"/>
                </a:cxn>
                <a:cxn ang="0">
                  <a:pos x="T2" y="T3"/>
                </a:cxn>
                <a:cxn ang="0">
                  <a:pos x="T4" y="T5"/>
                </a:cxn>
                <a:cxn ang="0">
                  <a:pos x="T6" y="T7"/>
                </a:cxn>
                <a:cxn ang="0">
                  <a:pos x="T8" y="T9"/>
                </a:cxn>
              </a:cxnLst>
              <a:rect l="0" t="0" r="r" b="b"/>
              <a:pathLst>
                <a:path w="9" h="3">
                  <a:moveTo>
                    <a:pt x="8" y="1"/>
                  </a:moveTo>
                  <a:cubicBezTo>
                    <a:pt x="9" y="1"/>
                    <a:pt x="5" y="0"/>
                    <a:pt x="5" y="0"/>
                  </a:cubicBezTo>
                  <a:cubicBezTo>
                    <a:pt x="3" y="0"/>
                    <a:pt x="1" y="0"/>
                    <a:pt x="0" y="0"/>
                  </a:cubicBezTo>
                  <a:cubicBezTo>
                    <a:pt x="2" y="0"/>
                    <a:pt x="6" y="3"/>
                    <a:pt x="8" y="1"/>
                  </a:cubicBezTo>
                  <a:cubicBezTo>
                    <a:pt x="9" y="1"/>
                    <a:pt x="7" y="2"/>
                    <a:pt x="8"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52" name="Freeform 788">
              <a:extLst>
                <a:ext uri="{FF2B5EF4-FFF2-40B4-BE49-F238E27FC236}">
                  <a16:creationId xmlns:a16="http://schemas.microsoft.com/office/drawing/2014/main" id="{C3ACB2FD-04F6-F08E-EBF0-94FFAD96A522}"/>
                </a:ext>
              </a:extLst>
            </p:cNvPr>
            <p:cNvSpPr>
              <a:spLocks/>
            </p:cNvSpPr>
            <p:nvPr/>
          </p:nvSpPr>
          <p:spPr bwMode="auto">
            <a:xfrm>
              <a:off x="7058732" y="2474752"/>
              <a:ext cx="50972" cy="28389"/>
            </a:xfrm>
            <a:custGeom>
              <a:avLst/>
              <a:gdLst>
                <a:gd name="T0" fmla="*/ 12 w 13"/>
                <a:gd name="T1" fmla="*/ 4 h 7"/>
                <a:gd name="T2" fmla="*/ 12 w 13"/>
                <a:gd name="T3" fmla="*/ 1 h 7"/>
                <a:gd name="T4" fmla="*/ 7 w 13"/>
                <a:gd name="T5" fmla="*/ 2 h 7"/>
                <a:gd name="T6" fmla="*/ 3 w 13"/>
                <a:gd name="T7" fmla="*/ 3 h 7"/>
                <a:gd name="T8" fmla="*/ 0 w 13"/>
                <a:gd name="T9" fmla="*/ 5 h 7"/>
                <a:gd name="T10" fmla="*/ 12 w 13"/>
                <a:gd name="T11" fmla="*/ 4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3" y="3"/>
                    <a:pt x="13" y="2"/>
                    <a:pt x="12" y="1"/>
                  </a:cubicBezTo>
                  <a:cubicBezTo>
                    <a:pt x="11" y="0"/>
                    <a:pt x="8" y="1"/>
                    <a:pt x="7" y="2"/>
                  </a:cubicBezTo>
                  <a:cubicBezTo>
                    <a:pt x="6" y="2"/>
                    <a:pt x="4" y="2"/>
                    <a:pt x="3" y="3"/>
                  </a:cubicBezTo>
                  <a:cubicBezTo>
                    <a:pt x="3" y="3"/>
                    <a:pt x="0" y="5"/>
                    <a:pt x="0" y="5"/>
                  </a:cubicBezTo>
                  <a:cubicBezTo>
                    <a:pt x="3" y="7"/>
                    <a:pt x="10" y="6"/>
                    <a:pt x="12" y="4"/>
                  </a:cubicBezTo>
                  <a:cubicBezTo>
                    <a:pt x="13" y="3"/>
                    <a:pt x="9" y="6"/>
                    <a:pt x="12"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53" name="Freeform 789">
              <a:extLst>
                <a:ext uri="{FF2B5EF4-FFF2-40B4-BE49-F238E27FC236}">
                  <a16:creationId xmlns:a16="http://schemas.microsoft.com/office/drawing/2014/main" id="{FC9D597A-BB1E-1A05-E04E-78568B65F315}"/>
                </a:ext>
              </a:extLst>
            </p:cNvPr>
            <p:cNvSpPr>
              <a:spLocks/>
            </p:cNvSpPr>
            <p:nvPr/>
          </p:nvSpPr>
          <p:spPr bwMode="auto">
            <a:xfrm>
              <a:off x="6594615" y="2515917"/>
              <a:ext cx="16097" cy="25550"/>
            </a:xfrm>
            <a:custGeom>
              <a:avLst/>
              <a:gdLst>
                <a:gd name="T0" fmla="*/ 3 w 4"/>
                <a:gd name="T1" fmla="*/ 2 h 6"/>
                <a:gd name="T2" fmla="*/ 1 w 4"/>
                <a:gd name="T3" fmla="*/ 3 h 6"/>
                <a:gd name="T4" fmla="*/ 3 w 4"/>
                <a:gd name="T5" fmla="*/ 2 h 6"/>
                <a:gd name="T6" fmla="*/ 3 w 4"/>
                <a:gd name="T7" fmla="*/ 2 h 6"/>
              </a:gdLst>
              <a:ahLst/>
              <a:cxnLst>
                <a:cxn ang="0">
                  <a:pos x="T0" y="T1"/>
                </a:cxn>
                <a:cxn ang="0">
                  <a:pos x="T2" y="T3"/>
                </a:cxn>
                <a:cxn ang="0">
                  <a:pos x="T4" y="T5"/>
                </a:cxn>
                <a:cxn ang="0">
                  <a:pos x="T6" y="T7"/>
                </a:cxn>
              </a:cxnLst>
              <a:rect l="0" t="0" r="r" b="b"/>
              <a:pathLst>
                <a:path w="4" h="6">
                  <a:moveTo>
                    <a:pt x="3" y="2"/>
                  </a:moveTo>
                  <a:cubicBezTo>
                    <a:pt x="2" y="0"/>
                    <a:pt x="1" y="1"/>
                    <a:pt x="1" y="3"/>
                  </a:cubicBezTo>
                  <a:cubicBezTo>
                    <a:pt x="0" y="6"/>
                    <a:pt x="4" y="4"/>
                    <a:pt x="3" y="2"/>
                  </a:cubicBezTo>
                  <a:cubicBezTo>
                    <a:pt x="3" y="2"/>
                    <a:pt x="4" y="3"/>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54" name="Freeform 790">
              <a:extLst>
                <a:ext uri="{FF2B5EF4-FFF2-40B4-BE49-F238E27FC236}">
                  <a16:creationId xmlns:a16="http://schemas.microsoft.com/office/drawing/2014/main" id="{1597C6F7-5217-8721-C4CF-908C06721F74}"/>
                </a:ext>
              </a:extLst>
            </p:cNvPr>
            <p:cNvSpPr>
              <a:spLocks/>
            </p:cNvSpPr>
            <p:nvPr/>
          </p:nvSpPr>
          <p:spPr bwMode="auto">
            <a:xfrm>
              <a:off x="6559739" y="2461977"/>
              <a:ext cx="14756" cy="17034"/>
            </a:xfrm>
            <a:custGeom>
              <a:avLst/>
              <a:gdLst>
                <a:gd name="T0" fmla="*/ 4 w 4"/>
                <a:gd name="T1" fmla="*/ 2 h 4"/>
                <a:gd name="T2" fmla="*/ 1 w 4"/>
                <a:gd name="T3" fmla="*/ 1 h 4"/>
                <a:gd name="T4" fmla="*/ 4 w 4"/>
                <a:gd name="T5" fmla="*/ 2 h 4"/>
                <a:gd name="T6" fmla="*/ 4 w 4"/>
                <a:gd name="T7" fmla="*/ 2 h 4"/>
              </a:gdLst>
              <a:ahLst/>
              <a:cxnLst>
                <a:cxn ang="0">
                  <a:pos x="T0" y="T1"/>
                </a:cxn>
                <a:cxn ang="0">
                  <a:pos x="T2" y="T3"/>
                </a:cxn>
                <a:cxn ang="0">
                  <a:pos x="T4" y="T5"/>
                </a:cxn>
                <a:cxn ang="0">
                  <a:pos x="T6" y="T7"/>
                </a:cxn>
              </a:cxnLst>
              <a:rect l="0" t="0" r="r" b="b"/>
              <a:pathLst>
                <a:path w="4" h="4">
                  <a:moveTo>
                    <a:pt x="4" y="2"/>
                  </a:moveTo>
                  <a:cubicBezTo>
                    <a:pt x="3" y="2"/>
                    <a:pt x="1" y="0"/>
                    <a:pt x="1" y="1"/>
                  </a:cubicBezTo>
                  <a:cubicBezTo>
                    <a:pt x="0" y="4"/>
                    <a:pt x="4" y="2"/>
                    <a:pt x="4" y="2"/>
                  </a:cubicBezTo>
                  <a:cubicBezTo>
                    <a:pt x="3" y="2"/>
                    <a:pt x="4" y="2"/>
                    <a:pt x="4"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55" name="Freeform 791">
              <a:extLst>
                <a:ext uri="{FF2B5EF4-FFF2-40B4-BE49-F238E27FC236}">
                  <a16:creationId xmlns:a16="http://schemas.microsoft.com/office/drawing/2014/main" id="{0156D29B-1049-3B2C-9523-0EC892513C94}"/>
                </a:ext>
              </a:extLst>
            </p:cNvPr>
            <p:cNvSpPr>
              <a:spLocks/>
            </p:cNvSpPr>
            <p:nvPr/>
          </p:nvSpPr>
          <p:spPr bwMode="auto">
            <a:xfrm>
              <a:off x="7251889" y="2195116"/>
              <a:ext cx="8049" cy="8517"/>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0"/>
                    <a:pt x="0" y="1"/>
                    <a:pt x="0" y="2"/>
                  </a:cubicBezTo>
                  <a:cubicBezTo>
                    <a:pt x="1" y="2"/>
                    <a:pt x="2" y="2"/>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56" name="Freeform 792">
              <a:extLst>
                <a:ext uri="{FF2B5EF4-FFF2-40B4-BE49-F238E27FC236}">
                  <a16:creationId xmlns:a16="http://schemas.microsoft.com/office/drawing/2014/main" id="{9689593B-2324-C5C7-E92E-56461AA1A7A6}"/>
                </a:ext>
              </a:extLst>
            </p:cNvPr>
            <p:cNvSpPr>
              <a:spLocks/>
            </p:cNvSpPr>
            <p:nvPr/>
          </p:nvSpPr>
          <p:spPr bwMode="auto">
            <a:xfrm>
              <a:off x="7219697" y="2149693"/>
              <a:ext cx="12073" cy="7098"/>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1" y="0"/>
                    <a:pt x="0" y="1"/>
                    <a:pt x="1" y="1"/>
                  </a:cubicBezTo>
                  <a:cubicBezTo>
                    <a:pt x="2" y="2"/>
                    <a:pt x="3" y="1"/>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57" name="Freeform 793">
              <a:extLst>
                <a:ext uri="{FF2B5EF4-FFF2-40B4-BE49-F238E27FC236}">
                  <a16:creationId xmlns:a16="http://schemas.microsoft.com/office/drawing/2014/main" id="{36722D07-63EF-CCAD-3300-CF3203BA91FF}"/>
                </a:ext>
              </a:extLst>
            </p:cNvPr>
            <p:cNvSpPr>
              <a:spLocks/>
            </p:cNvSpPr>
            <p:nvPr/>
          </p:nvSpPr>
          <p:spPr bwMode="auto">
            <a:xfrm>
              <a:off x="7251889" y="2132659"/>
              <a:ext cx="10731" cy="12776"/>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1"/>
                    <a:pt x="1" y="2"/>
                  </a:cubicBezTo>
                  <a:cubicBezTo>
                    <a:pt x="1" y="3"/>
                    <a:pt x="3" y="1"/>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58" name="Freeform 794">
              <a:extLst>
                <a:ext uri="{FF2B5EF4-FFF2-40B4-BE49-F238E27FC236}">
                  <a16:creationId xmlns:a16="http://schemas.microsoft.com/office/drawing/2014/main" id="{A857E891-B295-2D92-D6D3-75D0CECA87B7}"/>
                </a:ext>
              </a:extLst>
            </p:cNvPr>
            <p:cNvSpPr>
              <a:spLocks/>
            </p:cNvSpPr>
            <p:nvPr/>
          </p:nvSpPr>
          <p:spPr bwMode="auto">
            <a:xfrm>
              <a:off x="6177446" y="2216408"/>
              <a:ext cx="20120" cy="2838"/>
            </a:xfrm>
            <a:custGeom>
              <a:avLst/>
              <a:gdLst>
                <a:gd name="T0" fmla="*/ 5 w 5"/>
                <a:gd name="T1" fmla="*/ 1 h 1"/>
                <a:gd name="T2" fmla="*/ 1 w 5"/>
                <a:gd name="T3" fmla="*/ 0 h 1"/>
                <a:gd name="T4" fmla="*/ 5 w 5"/>
                <a:gd name="T5" fmla="*/ 1 h 1"/>
              </a:gdLst>
              <a:ahLst/>
              <a:cxnLst>
                <a:cxn ang="0">
                  <a:pos x="T0" y="T1"/>
                </a:cxn>
                <a:cxn ang="0">
                  <a:pos x="T2" y="T3"/>
                </a:cxn>
                <a:cxn ang="0">
                  <a:pos x="T4" y="T5"/>
                </a:cxn>
              </a:cxnLst>
              <a:rect l="0" t="0" r="r" b="b"/>
              <a:pathLst>
                <a:path w="5" h="1">
                  <a:moveTo>
                    <a:pt x="5" y="1"/>
                  </a:moveTo>
                  <a:cubicBezTo>
                    <a:pt x="4" y="0"/>
                    <a:pt x="0" y="0"/>
                    <a:pt x="1" y="0"/>
                  </a:cubicBezTo>
                  <a:cubicBezTo>
                    <a:pt x="2" y="1"/>
                    <a:pt x="5" y="1"/>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59" name="Freeform 795">
              <a:extLst>
                <a:ext uri="{FF2B5EF4-FFF2-40B4-BE49-F238E27FC236}">
                  <a16:creationId xmlns:a16="http://schemas.microsoft.com/office/drawing/2014/main" id="{606F0ECB-8823-CD52-7E09-74E80119B0B7}"/>
                </a:ext>
              </a:extLst>
            </p:cNvPr>
            <p:cNvSpPr>
              <a:spLocks/>
            </p:cNvSpPr>
            <p:nvPr/>
          </p:nvSpPr>
          <p:spPr bwMode="auto">
            <a:xfrm>
              <a:off x="6201590" y="2216408"/>
              <a:ext cx="24144"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60" name="Freeform 796">
              <a:extLst>
                <a:ext uri="{FF2B5EF4-FFF2-40B4-BE49-F238E27FC236}">
                  <a16:creationId xmlns:a16="http://schemas.microsoft.com/office/drawing/2014/main" id="{2AAB2B67-A1DB-427A-76A5-558D27BC23B5}"/>
                </a:ext>
              </a:extLst>
            </p:cNvPr>
            <p:cNvSpPr>
              <a:spLocks/>
            </p:cNvSpPr>
            <p:nvPr/>
          </p:nvSpPr>
          <p:spPr bwMode="auto">
            <a:xfrm>
              <a:off x="6653636" y="1952387"/>
              <a:ext cx="16097" cy="8517"/>
            </a:xfrm>
            <a:custGeom>
              <a:avLst/>
              <a:gdLst>
                <a:gd name="T0" fmla="*/ 3 w 4"/>
                <a:gd name="T1" fmla="*/ 2 h 2"/>
                <a:gd name="T2" fmla="*/ 2 w 4"/>
                <a:gd name="T3" fmla="*/ 0 h 2"/>
                <a:gd name="T4" fmla="*/ 3 w 4"/>
                <a:gd name="T5" fmla="*/ 2 h 2"/>
              </a:gdLst>
              <a:ahLst/>
              <a:cxnLst>
                <a:cxn ang="0">
                  <a:pos x="T0" y="T1"/>
                </a:cxn>
                <a:cxn ang="0">
                  <a:pos x="T2" y="T3"/>
                </a:cxn>
                <a:cxn ang="0">
                  <a:pos x="T4" y="T5"/>
                </a:cxn>
              </a:cxnLst>
              <a:rect l="0" t="0" r="r" b="b"/>
              <a:pathLst>
                <a:path w="4" h="2">
                  <a:moveTo>
                    <a:pt x="3" y="2"/>
                  </a:moveTo>
                  <a:cubicBezTo>
                    <a:pt x="1" y="2"/>
                    <a:pt x="0" y="0"/>
                    <a:pt x="2" y="0"/>
                  </a:cubicBezTo>
                  <a:cubicBezTo>
                    <a:pt x="3" y="0"/>
                    <a:pt x="4" y="2"/>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61" name="Freeform 797">
              <a:extLst>
                <a:ext uri="{FF2B5EF4-FFF2-40B4-BE49-F238E27FC236}">
                  <a16:creationId xmlns:a16="http://schemas.microsoft.com/office/drawing/2014/main" id="{3554CFF7-A105-6B1F-6CC4-39D355B26110}"/>
                </a:ext>
              </a:extLst>
            </p:cNvPr>
            <p:cNvSpPr>
              <a:spLocks/>
            </p:cNvSpPr>
            <p:nvPr/>
          </p:nvSpPr>
          <p:spPr bwMode="auto">
            <a:xfrm>
              <a:off x="4978253" y="2970134"/>
              <a:ext cx="36218" cy="49681"/>
            </a:xfrm>
            <a:custGeom>
              <a:avLst/>
              <a:gdLst>
                <a:gd name="T0" fmla="*/ 9 w 9"/>
                <a:gd name="T1" fmla="*/ 11 h 12"/>
                <a:gd name="T2" fmla="*/ 5 w 9"/>
                <a:gd name="T3" fmla="*/ 2 h 12"/>
                <a:gd name="T4" fmla="*/ 2 w 9"/>
                <a:gd name="T5" fmla="*/ 2 h 12"/>
                <a:gd name="T6" fmla="*/ 0 w 9"/>
                <a:gd name="T7" fmla="*/ 3 h 12"/>
                <a:gd name="T8" fmla="*/ 3 w 9"/>
                <a:gd name="T9" fmla="*/ 5 h 12"/>
                <a:gd name="T10" fmla="*/ 3 w 9"/>
                <a:gd name="T11" fmla="*/ 7 h 12"/>
                <a:gd name="T12" fmla="*/ 4 w 9"/>
                <a:gd name="T13" fmla="*/ 7 h 12"/>
                <a:gd name="T14" fmla="*/ 3 w 9"/>
                <a:gd name="T15" fmla="*/ 8 h 12"/>
                <a:gd name="T16" fmla="*/ 6 w 9"/>
                <a:gd name="T17" fmla="*/ 11 h 12"/>
                <a:gd name="T18" fmla="*/ 6 w 9"/>
                <a:gd name="T19" fmla="*/ 9 h 12"/>
                <a:gd name="T20" fmla="*/ 9 w 9"/>
                <a:gd name="T21" fmla="*/ 11 h 12"/>
                <a:gd name="T22" fmla="*/ 9 w 9"/>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9" y="11"/>
                  </a:moveTo>
                  <a:cubicBezTo>
                    <a:pt x="8" y="8"/>
                    <a:pt x="7" y="4"/>
                    <a:pt x="5" y="2"/>
                  </a:cubicBezTo>
                  <a:cubicBezTo>
                    <a:pt x="4" y="1"/>
                    <a:pt x="3" y="0"/>
                    <a:pt x="2" y="2"/>
                  </a:cubicBezTo>
                  <a:cubicBezTo>
                    <a:pt x="2" y="2"/>
                    <a:pt x="0" y="2"/>
                    <a:pt x="0" y="3"/>
                  </a:cubicBezTo>
                  <a:cubicBezTo>
                    <a:pt x="1" y="4"/>
                    <a:pt x="3" y="3"/>
                    <a:pt x="3" y="5"/>
                  </a:cubicBezTo>
                  <a:cubicBezTo>
                    <a:pt x="3" y="6"/>
                    <a:pt x="3" y="6"/>
                    <a:pt x="3" y="7"/>
                  </a:cubicBezTo>
                  <a:cubicBezTo>
                    <a:pt x="3" y="8"/>
                    <a:pt x="4" y="7"/>
                    <a:pt x="4" y="7"/>
                  </a:cubicBezTo>
                  <a:cubicBezTo>
                    <a:pt x="5" y="8"/>
                    <a:pt x="3" y="8"/>
                    <a:pt x="3" y="8"/>
                  </a:cubicBezTo>
                  <a:cubicBezTo>
                    <a:pt x="3" y="9"/>
                    <a:pt x="5" y="11"/>
                    <a:pt x="6" y="11"/>
                  </a:cubicBezTo>
                  <a:cubicBezTo>
                    <a:pt x="6" y="11"/>
                    <a:pt x="2" y="7"/>
                    <a:pt x="6" y="9"/>
                  </a:cubicBezTo>
                  <a:cubicBezTo>
                    <a:pt x="7" y="9"/>
                    <a:pt x="9" y="12"/>
                    <a:pt x="9" y="11"/>
                  </a:cubicBezTo>
                  <a:cubicBezTo>
                    <a:pt x="8" y="10"/>
                    <a:pt x="9" y="12"/>
                    <a:pt x="9" y="1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70" name="泪滴形 18">
              <a:extLst>
                <a:ext uri="{FF2B5EF4-FFF2-40B4-BE49-F238E27FC236}">
                  <a16:creationId xmlns:a16="http://schemas.microsoft.com/office/drawing/2014/main" id="{FC5A758A-7EFD-3C03-D280-7DB0ACF5C5B1}"/>
                </a:ext>
              </a:extLst>
            </p:cNvPr>
            <p:cNvSpPr>
              <a:spLocks/>
            </p:cNvSpPr>
            <p:nvPr/>
          </p:nvSpPr>
          <p:spPr>
            <a:xfrm rot="8100000">
              <a:off x="7491651" y="2712798"/>
              <a:ext cx="357511" cy="348601"/>
            </a:xfrm>
            <a:prstGeom prst="teardrop">
              <a:avLst>
                <a:gd name="adj" fmla="val 128040"/>
              </a:avLst>
            </a:prstGeom>
            <a:solidFill>
              <a:srgbClr val="FF66CC"/>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1" name="泪滴形 18">
              <a:extLst>
                <a:ext uri="{FF2B5EF4-FFF2-40B4-BE49-F238E27FC236}">
                  <a16:creationId xmlns:a16="http://schemas.microsoft.com/office/drawing/2014/main" id="{4A983FE3-3CD4-4159-8328-6FD2FB94949D}"/>
                </a:ext>
              </a:extLst>
            </p:cNvPr>
            <p:cNvSpPr>
              <a:spLocks/>
            </p:cNvSpPr>
            <p:nvPr/>
          </p:nvSpPr>
          <p:spPr>
            <a:xfrm rot="8100000">
              <a:off x="6168091" y="4462176"/>
              <a:ext cx="349327" cy="348601"/>
            </a:xfrm>
            <a:prstGeom prst="teardrop">
              <a:avLst>
                <a:gd name="adj" fmla="val 128040"/>
              </a:avLst>
            </a:prstGeom>
            <a:solidFill>
              <a:schemeClr val="accent6">
                <a:lumMod val="75000"/>
              </a:schemeClr>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2" name="泪滴形 18">
              <a:extLst>
                <a:ext uri="{FF2B5EF4-FFF2-40B4-BE49-F238E27FC236}">
                  <a16:creationId xmlns:a16="http://schemas.microsoft.com/office/drawing/2014/main" id="{B561356B-E3D6-C1F7-D82E-DE019D9CD625}"/>
                </a:ext>
              </a:extLst>
            </p:cNvPr>
            <p:cNvSpPr>
              <a:spLocks/>
            </p:cNvSpPr>
            <p:nvPr/>
          </p:nvSpPr>
          <p:spPr>
            <a:xfrm rot="8100000">
              <a:off x="5434738" y="2893412"/>
              <a:ext cx="356858" cy="348601"/>
            </a:xfrm>
            <a:prstGeom prst="teardrop">
              <a:avLst>
                <a:gd name="adj" fmla="val 128040"/>
              </a:avLst>
            </a:prstGeom>
            <a:solidFill>
              <a:schemeClr val="tx2"/>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3" name="TextBox 972">
              <a:extLst>
                <a:ext uri="{FF2B5EF4-FFF2-40B4-BE49-F238E27FC236}">
                  <a16:creationId xmlns:a16="http://schemas.microsoft.com/office/drawing/2014/main" id="{4B91F114-A34A-87A8-8B25-1389E9022267}"/>
                </a:ext>
              </a:extLst>
            </p:cNvPr>
            <p:cNvSpPr txBox="1">
              <a:spLocks/>
            </p:cNvSpPr>
            <p:nvPr/>
          </p:nvSpPr>
          <p:spPr>
            <a:xfrm>
              <a:off x="5415498" y="2948370"/>
              <a:ext cx="464005" cy="246221"/>
            </a:xfrm>
            <a:prstGeom prst="rect">
              <a:avLst/>
            </a:prstGeom>
            <a:noFill/>
          </p:spPr>
          <p:txBody>
            <a:bodyPr wrap="square" rtlCol="0">
              <a:spAutoFit/>
            </a:bodyPr>
            <a:lstStyle/>
            <a:p>
              <a:r>
                <a:rPr lang="en-GB" sz="1000"/>
                <a:t>24</a:t>
              </a:r>
              <a:r>
                <a:rPr lang="en-GB" sz="800"/>
                <a:t>%</a:t>
              </a:r>
              <a:endParaRPr lang="en-GB" sz="1000"/>
            </a:p>
          </p:txBody>
        </p:sp>
        <p:sp>
          <p:nvSpPr>
            <p:cNvPr id="974" name="TextBox 973">
              <a:extLst>
                <a:ext uri="{FF2B5EF4-FFF2-40B4-BE49-F238E27FC236}">
                  <a16:creationId xmlns:a16="http://schemas.microsoft.com/office/drawing/2014/main" id="{29AB59C4-B130-30B6-A190-DFB2EFB3E338}"/>
                </a:ext>
              </a:extLst>
            </p:cNvPr>
            <p:cNvSpPr txBox="1">
              <a:spLocks/>
            </p:cNvSpPr>
            <p:nvPr/>
          </p:nvSpPr>
          <p:spPr>
            <a:xfrm>
              <a:off x="7508478" y="2762151"/>
              <a:ext cx="464005" cy="246221"/>
            </a:xfrm>
            <a:prstGeom prst="rect">
              <a:avLst/>
            </a:prstGeom>
            <a:noFill/>
          </p:spPr>
          <p:txBody>
            <a:bodyPr wrap="square" rtlCol="0">
              <a:spAutoFit/>
            </a:bodyPr>
            <a:lstStyle/>
            <a:p>
              <a:r>
                <a:rPr lang="en-GB" sz="1000"/>
                <a:t>2</a:t>
              </a:r>
              <a:r>
                <a:rPr lang="en-GB" sz="800"/>
                <a:t>%</a:t>
              </a:r>
              <a:endParaRPr lang="en-GB" sz="1000"/>
            </a:p>
          </p:txBody>
        </p:sp>
        <p:sp>
          <p:nvSpPr>
            <p:cNvPr id="975" name="TextBox 974">
              <a:extLst>
                <a:ext uri="{FF2B5EF4-FFF2-40B4-BE49-F238E27FC236}">
                  <a16:creationId xmlns:a16="http://schemas.microsoft.com/office/drawing/2014/main" id="{597DC9A0-4897-F279-D6B4-EA578515CDE5}"/>
                </a:ext>
              </a:extLst>
            </p:cNvPr>
            <p:cNvSpPr txBox="1">
              <a:spLocks/>
            </p:cNvSpPr>
            <p:nvPr/>
          </p:nvSpPr>
          <p:spPr>
            <a:xfrm>
              <a:off x="6145462" y="4518274"/>
              <a:ext cx="464005" cy="246221"/>
            </a:xfrm>
            <a:prstGeom prst="rect">
              <a:avLst/>
            </a:prstGeom>
            <a:noFill/>
          </p:spPr>
          <p:txBody>
            <a:bodyPr wrap="square" rtlCol="0">
              <a:spAutoFit/>
            </a:bodyPr>
            <a:lstStyle/>
            <a:p>
              <a:r>
                <a:rPr lang="en-GB" sz="1000"/>
                <a:t>37</a:t>
              </a:r>
              <a:r>
                <a:rPr lang="en-GB" sz="800"/>
                <a:t>%</a:t>
              </a:r>
              <a:endParaRPr lang="en-GB" sz="1000"/>
            </a:p>
          </p:txBody>
        </p:sp>
      </p:grpSp>
      <p:grpSp>
        <p:nvGrpSpPr>
          <p:cNvPr id="12" name="Group 11">
            <a:extLst>
              <a:ext uri="{FF2B5EF4-FFF2-40B4-BE49-F238E27FC236}">
                <a16:creationId xmlns:a16="http://schemas.microsoft.com/office/drawing/2014/main" id="{2DFE0731-08E5-06ED-3072-BAF2E0811FC5}"/>
              </a:ext>
            </a:extLst>
          </p:cNvPr>
          <p:cNvGrpSpPr/>
          <p:nvPr/>
        </p:nvGrpSpPr>
        <p:grpSpPr>
          <a:xfrm>
            <a:off x="797533" y="3302495"/>
            <a:ext cx="3060322" cy="1123384"/>
            <a:chOff x="873733" y="5011991"/>
            <a:chExt cx="3060322" cy="1123384"/>
          </a:xfrm>
        </p:grpSpPr>
        <p:sp>
          <p:nvSpPr>
            <p:cNvPr id="31" name="Oval 30">
              <a:extLst>
                <a:ext uri="{FF2B5EF4-FFF2-40B4-BE49-F238E27FC236}">
                  <a16:creationId xmlns:a16="http://schemas.microsoft.com/office/drawing/2014/main" id="{D0B45052-4379-16DF-1DC8-BB921FE15E39}"/>
                </a:ext>
              </a:extLst>
            </p:cNvPr>
            <p:cNvSpPr>
              <a:spLocks/>
            </p:cNvSpPr>
            <p:nvPr/>
          </p:nvSpPr>
          <p:spPr>
            <a:xfrm>
              <a:off x="873733" y="5111243"/>
              <a:ext cx="166117" cy="150611"/>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a:p>
          </p:txBody>
        </p:sp>
        <p:sp>
          <p:nvSpPr>
            <p:cNvPr id="32" name="Rectangle 56">
              <a:extLst>
                <a:ext uri="{FF2B5EF4-FFF2-40B4-BE49-F238E27FC236}">
                  <a16:creationId xmlns:a16="http://schemas.microsoft.com/office/drawing/2014/main" id="{AA41220A-F0B1-1170-12CB-29B9A512F8A7}"/>
                </a:ext>
              </a:extLst>
            </p:cNvPr>
            <p:cNvSpPr>
              <a:spLocks/>
            </p:cNvSpPr>
            <p:nvPr/>
          </p:nvSpPr>
          <p:spPr>
            <a:xfrm>
              <a:off x="1095793" y="5011991"/>
              <a:ext cx="2838262" cy="1123384"/>
            </a:xfrm>
            <a:prstGeom prst="rect">
              <a:avLst/>
            </a:prstGeom>
          </p:spPr>
          <p:txBody>
            <a:bodyPr wrap="square">
              <a:spAutoFit/>
            </a:bodyPr>
            <a:lstStyle/>
            <a:p>
              <a:pPr>
                <a:spcBef>
                  <a:spcPts val="600"/>
                </a:spcBef>
              </a:pPr>
              <a:r>
                <a:rPr lang="en-US" sz="1400" b="1">
                  <a:latin typeface="Lato ExtraBold" panose="020F0502020204030203" pitchFamily="34" charset="0"/>
                  <a:ea typeface="Lato ExtraBold" panose="020F0502020204030203" pitchFamily="34" charset="0"/>
                  <a:cs typeface="Lato ExtraBold" panose="020F0502020204030203" pitchFamily="34" charset="0"/>
                </a:rPr>
                <a:t>Nationwide Children’s Hospital</a:t>
              </a:r>
            </a:p>
            <a:p>
              <a:pPr>
                <a:spcBef>
                  <a:spcPts val="600"/>
                </a:spcBef>
              </a:pPr>
              <a:r>
                <a:rPr lang="en-GB" sz="1200">
                  <a:latin typeface="Lato Light" panose="020F0502020204030203" pitchFamily="34" charset="0"/>
                  <a:ea typeface="Lato Light" panose="020F0502020204030203" pitchFamily="34" charset="0"/>
                  <a:cs typeface="Lato Light" panose="020F0502020204030203" pitchFamily="34" charset="0"/>
                </a:rPr>
                <a:t>24% of CoEs were based in the USA, This CoE had the joint highest KOL involvement (5 KOLs) with Children’s Hospital of Philadelphia. </a:t>
              </a:r>
              <a:endParaRPr lang="en-US" sz="1200"/>
            </a:p>
          </p:txBody>
        </p:sp>
      </p:grpSp>
    </p:spTree>
    <p:extLst>
      <p:ext uri="{BB962C8B-B14F-4D97-AF65-F5344CB8AC3E}">
        <p14:creationId xmlns:p14="http://schemas.microsoft.com/office/powerpoint/2010/main" val="1039384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49C84-D745-622A-E0DC-B65540EEBD7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17E7C5A-A5BD-3AEF-35B3-47BA548C576F}"/>
              </a:ext>
            </a:extLst>
          </p:cNvPr>
          <p:cNvSpPr>
            <a:spLocks noGrp="1"/>
          </p:cNvSpPr>
          <p:nvPr>
            <p:ph type="title"/>
          </p:nvPr>
        </p:nvSpPr>
        <p:spPr/>
        <p:txBody>
          <a:bodyPr>
            <a:normAutofit/>
          </a:bodyPr>
          <a:lstStyle/>
          <a:p>
            <a:r>
              <a:rPr lang="en-GB"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PRIVATE CLINICS</a:t>
            </a:r>
          </a:p>
        </p:txBody>
      </p:sp>
      <p:grpSp>
        <p:nvGrpSpPr>
          <p:cNvPr id="23" name="Group 22">
            <a:extLst>
              <a:ext uri="{FF2B5EF4-FFF2-40B4-BE49-F238E27FC236}">
                <a16:creationId xmlns:a16="http://schemas.microsoft.com/office/drawing/2014/main" id="{9387B7C2-E552-7CD2-D349-5EB79D4234E1}"/>
              </a:ext>
            </a:extLst>
          </p:cNvPr>
          <p:cNvGrpSpPr>
            <a:grpSpLocks/>
          </p:cNvGrpSpPr>
          <p:nvPr/>
        </p:nvGrpSpPr>
        <p:grpSpPr>
          <a:xfrm>
            <a:off x="895863" y="1233387"/>
            <a:ext cx="3069947" cy="1246495"/>
            <a:chOff x="1867660" y="11883534"/>
            <a:chExt cx="6139876" cy="2810064"/>
          </a:xfrm>
        </p:grpSpPr>
        <p:sp>
          <p:nvSpPr>
            <p:cNvPr id="33" name="Oval 32">
              <a:extLst>
                <a:ext uri="{FF2B5EF4-FFF2-40B4-BE49-F238E27FC236}">
                  <a16:creationId xmlns:a16="http://schemas.microsoft.com/office/drawing/2014/main" id="{8AE9FA4A-3D3B-DE07-6B2C-9842F2CD5844}"/>
                </a:ext>
              </a:extLst>
            </p:cNvPr>
            <p:cNvSpPr>
              <a:spLocks/>
            </p:cNvSpPr>
            <p:nvPr/>
          </p:nvSpPr>
          <p:spPr>
            <a:xfrm>
              <a:off x="1867660" y="12073242"/>
              <a:ext cx="332233" cy="33223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Lato Light" panose="020F0502020204030203" pitchFamily="34" charset="0"/>
                <a:ea typeface="Lato Light" panose="020F0502020204030203" pitchFamily="34" charset="0"/>
                <a:cs typeface="Lato Light" panose="020F0502020204030203" pitchFamily="34" charset="0"/>
              </a:endParaRPr>
            </a:p>
          </p:txBody>
        </p:sp>
        <p:sp>
          <p:nvSpPr>
            <p:cNvPr id="34" name="Rectangle 56">
              <a:extLst>
                <a:ext uri="{FF2B5EF4-FFF2-40B4-BE49-F238E27FC236}">
                  <a16:creationId xmlns:a16="http://schemas.microsoft.com/office/drawing/2014/main" id="{88465D9A-3A02-8AC2-FE8B-FC81A15EC117}"/>
                </a:ext>
              </a:extLst>
            </p:cNvPr>
            <p:cNvSpPr>
              <a:spLocks/>
            </p:cNvSpPr>
            <p:nvPr/>
          </p:nvSpPr>
          <p:spPr>
            <a:xfrm>
              <a:off x="2331029" y="11883534"/>
              <a:ext cx="5676507" cy="2810064"/>
            </a:xfrm>
            <a:prstGeom prst="rect">
              <a:avLst/>
            </a:prstGeom>
          </p:spPr>
          <p:txBody>
            <a:bodyPr wrap="square">
              <a:spAutoFit/>
            </a:bodyPr>
            <a:lstStyle/>
            <a:p>
              <a:pPr>
                <a:spcBef>
                  <a:spcPts val="600"/>
                </a:spcBef>
              </a:pPr>
              <a:r>
                <a:rPr lang="en-US" sz="1400" b="1">
                  <a:latin typeface="Lato ExtraBold" panose="020F0502020204030203" pitchFamily="34" charset="0"/>
                  <a:ea typeface="Lato ExtraBold" panose="020F0502020204030203" pitchFamily="34" charset="0"/>
                  <a:cs typeface="Lato ExtraBold" panose="020F0502020204030203" pitchFamily="34" charset="0"/>
                </a:rPr>
                <a:t>Stakeholders</a:t>
              </a:r>
            </a:p>
            <a:p>
              <a:pPr>
                <a:spcBef>
                  <a:spcPts val="600"/>
                </a:spcBef>
              </a:pPr>
              <a:r>
                <a:rPr lang="en-GB" sz="1400">
                  <a:latin typeface="Lato Light" panose="020F0502020204030203" pitchFamily="34" charset="0"/>
                  <a:ea typeface="Lato Light" panose="020F0502020204030203" pitchFamily="34" charset="0"/>
                  <a:cs typeface="Lato Light" panose="020F0502020204030203" pitchFamily="34" charset="0"/>
                </a:rPr>
                <a:t>Across the markets 207 stakeholders were identified from 31 Private Clinics, with 11 classified as KOLs.</a:t>
              </a:r>
              <a:endParaRPr lang="en-US" sz="1400">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24" name="Group 23">
            <a:extLst>
              <a:ext uri="{FF2B5EF4-FFF2-40B4-BE49-F238E27FC236}">
                <a16:creationId xmlns:a16="http://schemas.microsoft.com/office/drawing/2014/main" id="{74D49FC1-AA89-3865-4AFC-59B591B481A9}"/>
              </a:ext>
            </a:extLst>
          </p:cNvPr>
          <p:cNvGrpSpPr>
            <a:grpSpLocks/>
          </p:cNvGrpSpPr>
          <p:nvPr/>
        </p:nvGrpSpPr>
        <p:grpSpPr>
          <a:xfrm>
            <a:off x="878446" y="2501347"/>
            <a:ext cx="3069947" cy="1031052"/>
            <a:chOff x="1867660" y="11981696"/>
            <a:chExt cx="6139876" cy="2324375"/>
          </a:xfrm>
        </p:grpSpPr>
        <p:sp>
          <p:nvSpPr>
            <p:cNvPr id="31" name="Oval 30">
              <a:extLst>
                <a:ext uri="{FF2B5EF4-FFF2-40B4-BE49-F238E27FC236}">
                  <a16:creationId xmlns:a16="http://schemas.microsoft.com/office/drawing/2014/main" id="{B50C4DD3-882D-B27C-0FAC-A0EC2CE37BF9}"/>
                </a:ext>
              </a:extLst>
            </p:cNvPr>
            <p:cNvSpPr>
              <a:spLocks/>
            </p:cNvSpPr>
            <p:nvPr/>
          </p:nvSpPr>
          <p:spPr>
            <a:xfrm>
              <a:off x="1867660" y="12151770"/>
              <a:ext cx="332233" cy="33223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Lato Light" panose="020F0502020204030203" pitchFamily="34" charset="0"/>
                <a:ea typeface="Lato Light" panose="020F0502020204030203" pitchFamily="34" charset="0"/>
                <a:cs typeface="Lato Light" panose="020F0502020204030203" pitchFamily="34" charset="0"/>
              </a:endParaRPr>
            </a:p>
          </p:txBody>
        </p:sp>
        <p:sp>
          <p:nvSpPr>
            <p:cNvPr id="32" name="Rectangle 56">
              <a:extLst>
                <a:ext uri="{FF2B5EF4-FFF2-40B4-BE49-F238E27FC236}">
                  <a16:creationId xmlns:a16="http://schemas.microsoft.com/office/drawing/2014/main" id="{18BE8774-67F4-592D-3124-42D5F8BBCE96}"/>
                </a:ext>
              </a:extLst>
            </p:cNvPr>
            <p:cNvSpPr>
              <a:spLocks/>
            </p:cNvSpPr>
            <p:nvPr/>
          </p:nvSpPr>
          <p:spPr>
            <a:xfrm>
              <a:off x="2331029" y="11981696"/>
              <a:ext cx="5676507" cy="2324375"/>
            </a:xfrm>
            <a:prstGeom prst="rect">
              <a:avLst/>
            </a:prstGeom>
          </p:spPr>
          <p:txBody>
            <a:bodyPr wrap="square">
              <a:spAutoFit/>
            </a:bodyPr>
            <a:lstStyle/>
            <a:p>
              <a:pPr>
                <a:spcBef>
                  <a:spcPts val="600"/>
                </a:spcBef>
              </a:pPr>
              <a:r>
                <a:rPr lang="en-US" sz="1400" b="1">
                  <a:latin typeface="Lato ExtraBold" panose="020F0502020204030203" pitchFamily="34" charset="0"/>
                  <a:ea typeface="Lato ExtraBold" panose="020F0502020204030203" pitchFamily="34" charset="0"/>
                  <a:cs typeface="Lato ExtraBold" panose="020F0502020204030203" pitchFamily="34" charset="0"/>
                </a:rPr>
                <a:t>Cleveland Clinic</a:t>
              </a:r>
            </a:p>
            <a:p>
              <a:pPr>
                <a:spcBef>
                  <a:spcPts val="600"/>
                </a:spcBef>
              </a:pPr>
              <a:r>
                <a:rPr lang="en-GB" sz="1400">
                  <a:latin typeface="Lato Light" panose="020F0502020204030203" pitchFamily="34" charset="0"/>
                  <a:ea typeface="Lato Light" panose="020F0502020204030203" pitchFamily="34" charset="0"/>
                  <a:cs typeface="Lato Light" panose="020F0502020204030203" pitchFamily="34" charset="0"/>
                </a:rPr>
                <a:t>Based in the USA this PC had the highest personnel count with 69 different roles captured.</a:t>
              </a:r>
              <a:endParaRPr lang="en-US" sz="1400">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25" name="Group 24">
            <a:extLst>
              <a:ext uri="{FF2B5EF4-FFF2-40B4-BE49-F238E27FC236}">
                <a16:creationId xmlns:a16="http://schemas.microsoft.com/office/drawing/2014/main" id="{EC322AED-939A-D3C0-C8C0-AC5CD58C8869}"/>
              </a:ext>
            </a:extLst>
          </p:cNvPr>
          <p:cNvGrpSpPr>
            <a:grpSpLocks/>
          </p:cNvGrpSpPr>
          <p:nvPr/>
        </p:nvGrpSpPr>
        <p:grpSpPr>
          <a:xfrm>
            <a:off x="878446" y="3699635"/>
            <a:ext cx="3069947" cy="815609"/>
            <a:chOff x="1867660" y="11981696"/>
            <a:chExt cx="6139876" cy="1838687"/>
          </a:xfrm>
        </p:grpSpPr>
        <p:sp>
          <p:nvSpPr>
            <p:cNvPr id="29" name="Oval 28">
              <a:extLst>
                <a:ext uri="{FF2B5EF4-FFF2-40B4-BE49-F238E27FC236}">
                  <a16:creationId xmlns:a16="http://schemas.microsoft.com/office/drawing/2014/main" id="{234D2BDB-66E0-A8C1-5882-0004A47E07EB}"/>
                </a:ext>
              </a:extLst>
            </p:cNvPr>
            <p:cNvSpPr>
              <a:spLocks/>
            </p:cNvSpPr>
            <p:nvPr/>
          </p:nvSpPr>
          <p:spPr>
            <a:xfrm>
              <a:off x="1867660" y="12073242"/>
              <a:ext cx="332233" cy="332233"/>
            </a:xfrm>
            <a:prstGeom prst="ellipse">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Lato Light" panose="020F0502020204030203" pitchFamily="34" charset="0"/>
                <a:ea typeface="Lato Light" panose="020F0502020204030203" pitchFamily="34" charset="0"/>
                <a:cs typeface="Lato Light" panose="020F0502020204030203" pitchFamily="34" charset="0"/>
              </a:endParaRPr>
            </a:p>
          </p:txBody>
        </p:sp>
        <p:sp>
          <p:nvSpPr>
            <p:cNvPr id="30" name="Rectangle 56">
              <a:extLst>
                <a:ext uri="{FF2B5EF4-FFF2-40B4-BE49-F238E27FC236}">
                  <a16:creationId xmlns:a16="http://schemas.microsoft.com/office/drawing/2014/main" id="{8485A063-DDD4-9B5F-3046-E4B55DDA0A8F}"/>
                </a:ext>
              </a:extLst>
            </p:cNvPr>
            <p:cNvSpPr>
              <a:spLocks/>
            </p:cNvSpPr>
            <p:nvPr/>
          </p:nvSpPr>
          <p:spPr>
            <a:xfrm>
              <a:off x="2331029" y="11981696"/>
              <a:ext cx="5676507" cy="1838687"/>
            </a:xfrm>
            <a:prstGeom prst="rect">
              <a:avLst/>
            </a:prstGeom>
          </p:spPr>
          <p:txBody>
            <a:bodyPr wrap="square">
              <a:spAutoFit/>
            </a:bodyPr>
            <a:lstStyle/>
            <a:p>
              <a:pPr>
                <a:spcBef>
                  <a:spcPts val="600"/>
                </a:spcBef>
              </a:pPr>
              <a:r>
                <a:rPr lang="en-US" sz="1400" b="1">
                  <a:latin typeface="Lato ExtraBold" panose="020F0502020204030203" pitchFamily="34" charset="0"/>
                  <a:ea typeface="Lato ExtraBold" panose="020F0502020204030203" pitchFamily="34" charset="0"/>
                  <a:cs typeface="Lato ExtraBold" panose="020F0502020204030203" pitchFamily="34" charset="0"/>
                </a:rPr>
                <a:t>Compass Immunology Clinic</a:t>
              </a:r>
            </a:p>
            <a:p>
              <a:pPr>
                <a:spcBef>
                  <a:spcPts val="600"/>
                </a:spcBef>
              </a:pPr>
              <a:r>
                <a:rPr lang="en-GB" sz="1400">
                  <a:latin typeface="Lato Light" panose="020F0502020204030203" pitchFamily="34" charset="0"/>
                  <a:ea typeface="Lato Light" panose="020F0502020204030203" pitchFamily="34" charset="0"/>
                  <a:cs typeface="Lato Light" panose="020F0502020204030203" pitchFamily="34" charset="0"/>
                </a:rPr>
                <a:t>Based in Australia, 22 consultant names were captured for this PC. </a:t>
              </a:r>
              <a:endParaRPr lang="en-US" sz="1400">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26" name="Group 25">
            <a:extLst>
              <a:ext uri="{FF2B5EF4-FFF2-40B4-BE49-F238E27FC236}">
                <a16:creationId xmlns:a16="http://schemas.microsoft.com/office/drawing/2014/main" id="{74C69033-07E4-8166-386F-9D1B8B1106D3}"/>
              </a:ext>
            </a:extLst>
          </p:cNvPr>
          <p:cNvGrpSpPr>
            <a:grpSpLocks/>
          </p:cNvGrpSpPr>
          <p:nvPr/>
        </p:nvGrpSpPr>
        <p:grpSpPr>
          <a:xfrm>
            <a:off x="878446" y="4566998"/>
            <a:ext cx="3069948" cy="1246495"/>
            <a:chOff x="1867660" y="11922797"/>
            <a:chExt cx="6139878" cy="2810064"/>
          </a:xfrm>
        </p:grpSpPr>
        <p:sp>
          <p:nvSpPr>
            <p:cNvPr id="27" name="Oval 26">
              <a:extLst>
                <a:ext uri="{FF2B5EF4-FFF2-40B4-BE49-F238E27FC236}">
                  <a16:creationId xmlns:a16="http://schemas.microsoft.com/office/drawing/2014/main" id="{259AE29C-C28E-99C2-D819-2B616E1440C1}"/>
                </a:ext>
              </a:extLst>
            </p:cNvPr>
            <p:cNvSpPr>
              <a:spLocks/>
            </p:cNvSpPr>
            <p:nvPr/>
          </p:nvSpPr>
          <p:spPr>
            <a:xfrm>
              <a:off x="1867660" y="12073242"/>
              <a:ext cx="332233" cy="33223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Lato Light" panose="020F0502020204030203" pitchFamily="34" charset="0"/>
                <a:ea typeface="Lato Light" panose="020F0502020204030203" pitchFamily="34" charset="0"/>
                <a:cs typeface="Lato Light" panose="020F0502020204030203" pitchFamily="34" charset="0"/>
              </a:endParaRPr>
            </a:p>
          </p:txBody>
        </p:sp>
        <p:sp>
          <p:nvSpPr>
            <p:cNvPr id="28" name="Rectangle 56">
              <a:extLst>
                <a:ext uri="{FF2B5EF4-FFF2-40B4-BE49-F238E27FC236}">
                  <a16:creationId xmlns:a16="http://schemas.microsoft.com/office/drawing/2014/main" id="{36921111-6270-E425-38DC-C42FA3FC629A}"/>
                </a:ext>
              </a:extLst>
            </p:cNvPr>
            <p:cNvSpPr>
              <a:spLocks/>
            </p:cNvSpPr>
            <p:nvPr/>
          </p:nvSpPr>
          <p:spPr>
            <a:xfrm>
              <a:off x="2331031" y="11922797"/>
              <a:ext cx="5676507" cy="2810064"/>
            </a:xfrm>
            <a:prstGeom prst="rect">
              <a:avLst/>
            </a:prstGeom>
          </p:spPr>
          <p:txBody>
            <a:bodyPr wrap="square">
              <a:spAutoFit/>
            </a:bodyPr>
            <a:lstStyle/>
            <a:p>
              <a:pPr>
                <a:spcBef>
                  <a:spcPts val="600"/>
                </a:spcBef>
              </a:pPr>
              <a:r>
                <a:rPr lang="en-US" sz="1400" b="1">
                  <a:latin typeface="Lato ExtraBold" panose="020F0502020204030203" pitchFamily="34" charset="0"/>
                  <a:ea typeface="Lato ExtraBold" panose="020F0502020204030203" pitchFamily="34" charset="0"/>
                  <a:cs typeface="Lato ExtraBold" panose="020F0502020204030203" pitchFamily="34" charset="0"/>
                </a:rPr>
                <a:t>Specialties</a:t>
              </a:r>
            </a:p>
            <a:p>
              <a:pPr>
                <a:spcBef>
                  <a:spcPts val="600"/>
                </a:spcBef>
              </a:pPr>
              <a:r>
                <a:rPr lang="en-GB" sz="1400">
                  <a:latin typeface="Lato Light" panose="020F0502020204030203" pitchFamily="34" charset="0"/>
                  <a:ea typeface="Lato Light" panose="020F0502020204030203" pitchFamily="34" charset="0"/>
                  <a:cs typeface="Lato Light" panose="020F0502020204030203" pitchFamily="34" charset="0"/>
                </a:rPr>
                <a:t>33 different specialties were captured within private clinics, including 38 consultants and 98 doctors.</a:t>
              </a:r>
              <a:endParaRPr lang="en-US" sz="1400">
                <a:latin typeface="Lato Light" panose="020F0502020204030203" pitchFamily="34" charset="0"/>
                <a:ea typeface="Lato Light" panose="020F0502020204030203" pitchFamily="34" charset="0"/>
                <a:cs typeface="Lato Light" panose="020F0502020204030203" pitchFamily="34" charset="0"/>
              </a:endParaRPr>
            </a:p>
          </p:txBody>
        </p:sp>
      </p:grpSp>
      <p:sp>
        <p:nvSpPr>
          <p:cNvPr id="971" name="Freeform 403">
            <a:extLst>
              <a:ext uri="{FF2B5EF4-FFF2-40B4-BE49-F238E27FC236}">
                <a16:creationId xmlns:a16="http://schemas.microsoft.com/office/drawing/2014/main" id="{9974BD6B-DDA0-408A-404D-5674A8CFF524}"/>
              </a:ext>
            </a:extLst>
          </p:cNvPr>
          <p:cNvSpPr>
            <a:spLocks/>
          </p:cNvSpPr>
          <p:nvPr/>
        </p:nvSpPr>
        <p:spPr bwMode="auto">
          <a:xfrm>
            <a:off x="9776344" y="4505313"/>
            <a:ext cx="802144" cy="634503"/>
          </a:xfrm>
          <a:custGeom>
            <a:avLst/>
            <a:gdLst>
              <a:gd name="T0" fmla="*/ 96 w 204"/>
              <a:gd name="T1" fmla="*/ 3 h 152"/>
              <a:gd name="T2" fmla="*/ 97 w 204"/>
              <a:gd name="T3" fmla="*/ 7 h 152"/>
              <a:gd name="T4" fmla="*/ 86 w 204"/>
              <a:gd name="T5" fmla="*/ 13 h 152"/>
              <a:gd name="T6" fmla="*/ 76 w 204"/>
              <a:gd name="T7" fmla="*/ 24 h 152"/>
              <a:gd name="T8" fmla="*/ 71 w 204"/>
              <a:gd name="T9" fmla="*/ 15 h 152"/>
              <a:gd name="T10" fmla="*/ 65 w 204"/>
              <a:gd name="T11" fmla="*/ 19 h 152"/>
              <a:gd name="T12" fmla="*/ 62 w 204"/>
              <a:gd name="T13" fmla="*/ 22 h 152"/>
              <a:gd name="T14" fmla="*/ 59 w 204"/>
              <a:gd name="T15" fmla="*/ 26 h 152"/>
              <a:gd name="T16" fmla="*/ 55 w 204"/>
              <a:gd name="T17" fmla="*/ 33 h 152"/>
              <a:gd name="T18" fmla="*/ 51 w 204"/>
              <a:gd name="T19" fmla="*/ 30 h 152"/>
              <a:gd name="T20" fmla="*/ 47 w 204"/>
              <a:gd name="T21" fmla="*/ 38 h 152"/>
              <a:gd name="T22" fmla="*/ 24 w 204"/>
              <a:gd name="T23" fmla="*/ 50 h 152"/>
              <a:gd name="T24" fmla="*/ 7 w 204"/>
              <a:gd name="T25" fmla="*/ 60 h 152"/>
              <a:gd name="T26" fmla="*/ 3 w 204"/>
              <a:gd name="T27" fmla="*/ 68 h 152"/>
              <a:gd name="T28" fmla="*/ 4 w 204"/>
              <a:gd name="T29" fmla="*/ 82 h 152"/>
              <a:gd name="T30" fmla="*/ 7 w 204"/>
              <a:gd name="T31" fmla="*/ 91 h 152"/>
              <a:gd name="T32" fmla="*/ 13 w 204"/>
              <a:gd name="T33" fmla="*/ 106 h 152"/>
              <a:gd name="T34" fmla="*/ 11 w 204"/>
              <a:gd name="T35" fmla="*/ 121 h 152"/>
              <a:gd name="T36" fmla="*/ 30 w 204"/>
              <a:gd name="T37" fmla="*/ 125 h 152"/>
              <a:gd name="T38" fmla="*/ 54 w 204"/>
              <a:gd name="T39" fmla="*/ 121 h 152"/>
              <a:gd name="T40" fmla="*/ 73 w 204"/>
              <a:gd name="T41" fmla="*/ 112 h 152"/>
              <a:gd name="T42" fmla="*/ 96 w 204"/>
              <a:gd name="T43" fmla="*/ 111 h 152"/>
              <a:gd name="T44" fmla="*/ 111 w 204"/>
              <a:gd name="T45" fmla="*/ 121 h 152"/>
              <a:gd name="T46" fmla="*/ 116 w 204"/>
              <a:gd name="T47" fmla="*/ 125 h 152"/>
              <a:gd name="T48" fmla="*/ 125 w 204"/>
              <a:gd name="T49" fmla="*/ 120 h 152"/>
              <a:gd name="T50" fmla="*/ 122 w 204"/>
              <a:gd name="T51" fmla="*/ 129 h 152"/>
              <a:gd name="T52" fmla="*/ 131 w 204"/>
              <a:gd name="T53" fmla="*/ 132 h 152"/>
              <a:gd name="T54" fmla="*/ 145 w 204"/>
              <a:gd name="T55" fmla="*/ 147 h 152"/>
              <a:gd name="T56" fmla="*/ 161 w 204"/>
              <a:gd name="T57" fmla="*/ 145 h 152"/>
              <a:gd name="T58" fmla="*/ 165 w 204"/>
              <a:gd name="T59" fmla="*/ 149 h 152"/>
              <a:gd name="T60" fmla="*/ 174 w 204"/>
              <a:gd name="T61" fmla="*/ 145 h 152"/>
              <a:gd name="T62" fmla="*/ 194 w 204"/>
              <a:gd name="T63" fmla="*/ 118 h 152"/>
              <a:gd name="T64" fmla="*/ 200 w 204"/>
              <a:gd name="T65" fmla="*/ 108 h 152"/>
              <a:gd name="T66" fmla="*/ 202 w 204"/>
              <a:gd name="T67" fmla="*/ 96 h 152"/>
              <a:gd name="T68" fmla="*/ 201 w 204"/>
              <a:gd name="T69" fmla="*/ 83 h 152"/>
              <a:gd name="T70" fmla="*/ 196 w 204"/>
              <a:gd name="T71" fmla="*/ 70 h 152"/>
              <a:gd name="T72" fmla="*/ 184 w 204"/>
              <a:gd name="T73" fmla="*/ 59 h 152"/>
              <a:gd name="T74" fmla="*/ 180 w 204"/>
              <a:gd name="T75" fmla="*/ 50 h 152"/>
              <a:gd name="T76" fmla="*/ 166 w 204"/>
              <a:gd name="T77" fmla="*/ 36 h 152"/>
              <a:gd name="T78" fmla="*/ 161 w 204"/>
              <a:gd name="T79" fmla="*/ 20 h 152"/>
              <a:gd name="T80" fmla="*/ 152 w 204"/>
              <a:gd name="T81" fmla="*/ 8 h 152"/>
              <a:gd name="T82" fmla="*/ 145 w 204"/>
              <a:gd name="T83" fmla="*/ 6 h 152"/>
              <a:gd name="T84" fmla="*/ 143 w 204"/>
              <a:gd name="T85" fmla="*/ 16 h 152"/>
              <a:gd name="T86" fmla="*/ 130 w 204"/>
              <a:gd name="T87" fmla="*/ 31 h 152"/>
              <a:gd name="T88" fmla="*/ 115 w 204"/>
              <a:gd name="T89" fmla="*/ 17 h 152"/>
              <a:gd name="T90" fmla="*/ 118 w 204"/>
              <a:gd name="T91" fmla="*/ 11 h 152"/>
              <a:gd name="T92" fmla="*/ 117 w 204"/>
              <a:gd name="T93" fmla="*/ 8 h 152"/>
              <a:gd name="T94" fmla="*/ 109 w 204"/>
              <a:gd name="T95"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52">
                <a:moveTo>
                  <a:pt x="101" y="4"/>
                </a:moveTo>
                <a:cubicBezTo>
                  <a:pt x="99" y="4"/>
                  <a:pt x="98" y="2"/>
                  <a:pt x="96" y="2"/>
                </a:cubicBezTo>
                <a:cubicBezTo>
                  <a:pt x="95" y="1"/>
                  <a:pt x="95" y="2"/>
                  <a:pt x="96" y="3"/>
                </a:cubicBezTo>
                <a:cubicBezTo>
                  <a:pt x="96" y="4"/>
                  <a:pt x="98" y="3"/>
                  <a:pt x="98" y="3"/>
                </a:cubicBezTo>
                <a:cubicBezTo>
                  <a:pt x="99" y="4"/>
                  <a:pt x="98" y="6"/>
                  <a:pt x="99" y="6"/>
                </a:cubicBezTo>
                <a:cubicBezTo>
                  <a:pt x="99" y="7"/>
                  <a:pt x="98" y="7"/>
                  <a:pt x="97" y="7"/>
                </a:cubicBezTo>
                <a:cubicBezTo>
                  <a:pt x="96" y="8"/>
                  <a:pt x="95" y="8"/>
                  <a:pt x="94" y="8"/>
                </a:cubicBezTo>
                <a:cubicBezTo>
                  <a:pt x="92" y="7"/>
                  <a:pt x="92" y="8"/>
                  <a:pt x="90" y="8"/>
                </a:cubicBezTo>
                <a:cubicBezTo>
                  <a:pt x="87" y="9"/>
                  <a:pt x="88" y="12"/>
                  <a:pt x="86" y="13"/>
                </a:cubicBezTo>
                <a:cubicBezTo>
                  <a:pt x="84" y="15"/>
                  <a:pt x="83" y="18"/>
                  <a:pt x="84" y="20"/>
                </a:cubicBezTo>
                <a:cubicBezTo>
                  <a:pt x="86" y="23"/>
                  <a:pt x="81" y="21"/>
                  <a:pt x="80" y="21"/>
                </a:cubicBezTo>
                <a:cubicBezTo>
                  <a:pt x="79" y="21"/>
                  <a:pt x="76" y="24"/>
                  <a:pt x="76" y="24"/>
                </a:cubicBezTo>
                <a:cubicBezTo>
                  <a:pt x="76" y="24"/>
                  <a:pt x="75" y="19"/>
                  <a:pt x="74" y="18"/>
                </a:cubicBezTo>
                <a:cubicBezTo>
                  <a:pt x="74" y="17"/>
                  <a:pt x="73" y="17"/>
                  <a:pt x="72" y="17"/>
                </a:cubicBezTo>
                <a:cubicBezTo>
                  <a:pt x="71" y="16"/>
                  <a:pt x="71" y="16"/>
                  <a:pt x="71" y="15"/>
                </a:cubicBezTo>
                <a:cubicBezTo>
                  <a:pt x="70" y="14"/>
                  <a:pt x="70" y="16"/>
                  <a:pt x="70" y="17"/>
                </a:cubicBezTo>
                <a:cubicBezTo>
                  <a:pt x="69" y="17"/>
                  <a:pt x="68" y="17"/>
                  <a:pt x="68" y="16"/>
                </a:cubicBezTo>
                <a:cubicBezTo>
                  <a:pt x="66" y="16"/>
                  <a:pt x="67" y="20"/>
                  <a:pt x="65" y="19"/>
                </a:cubicBezTo>
                <a:cubicBezTo>
                  <a:pt x="65" y="19"/>
                  <a:pt x="64" y="18"/>
                  <a:pt x="64" y="18"/>
                </a:cubicBezTo>
                <a:cubicBezTo>
                  <a:pt x="63" y="19"/>
                  <a:pt x="63" y="19"/>
                  <a:pt x="63" y="19"/>
                </a:cubicBezTo>
                <a:cubicBezTo>
                  <a:pt x="60" y="18"/>
                  <a:pt x="62" y="22"/>
                  <a:pt x="62" y="22"/>
                </a:cubicBezTo>
                <a:cubicBezTo>
                  <a:pt x="62" y="22"/>
                  <a:pt x="60" y="22"/>
                  <a:pt x="60" y="22"/>
                </a:cubicBezTo>
                <a:cubicBezTo>
                  <a:pt x="60" y="23"/>
                  <a:pt x="61" y="23"/>
                  <a:pt x="61" y="23"/>
                </a:cubicBezTo>
                <a:cubicBezTo>
                  <a:pt x="60" y="25"/>
                  <a:pt x="59" y="23"/>
                  <a:pt x="59" y="26"/>
                </a:cubicBezTo>
                <a:cubicBezTo>
                  <a:pt x="59" y="27"/>
                  <a:pt x="60" y="27"/>
                  <a:pt x="60" y="28"/>
                </a:cubicBezTo>
                <a:cubicBezTo>
                  <a:pt x="60" y="30"/>
                  <a:pt x="53" y="26"/>
                  <a:pt x="53" y="29"/>
                </a:cubicBezTo>
                <a:cubicBezTo>
                  <a:pt x="53" y="30"/>
                  <a:pt x="57" y="32"/>
                  <a:pt x="55" y="33"/>
                </a:cubicBezTo>
                <a:cubicBezTo>
                  <a:pt x="54" y="33"/>
                  <a:pt x="54" y="32"/>
                  <a:pt x="54" y="33"/>
                </a:cubicBezTo>
                <a:cubicBezTo>
                  <a:pt x="53" y="34"/>
                  <a:pt x="53" y="34"/>
                  <a:pt x="52" y="33"/>
                </a:cubicBezTo>
                <a:cubicBezTo>
                  <a:pt x="51" y="33"/>
                  <a:pt x="52" y="31"/>
                  <a:pt x="51" y="30"/>
                </a:cubicBezTo>
                <a:cubicBezTo>
                  <a:pt x="50" y="28"/>
                  <a:pt x="48" y="32"/>
                  <a:pt x="47" y="33"/>
                </a:cubicBezTo>
                <a:cubicBezTo>
                  <a:pt x="47" y="34"/>
                  <a:pt x="46" y="35"/>
                  <a:pt x="46" y="36"/>
                </a:cubicBezTo>
                <a:cubicBezTo>
                  <a:pt x="46" y="36"/>
                  <a:pt x="47" y="37"/>
                  <a:pt x="47" y="38"/>
                </a:cubicBezTo>
                <a:cubicBezTo>
                  <a:pt x="47" y="38"/>
                  <a:pt x="45" y="40"/>
                  <a:pt x="44" y="41"/>
                </a:cubicBezTo>
                <a:cubicBezTo>
                  <a:pt x="41" y="44"/>
                  <a:pt x="38" y="46"/>
                  <a:pt x="34" y="47"/>
                </a:cubicBezTo>
                <a:cubicBezTo>
                  <a:pt x="31" y="47"/>
                  <a:pt x="28" y="49"/>
                  <a:pt x="24" y="50"/>
                </a:cubicBezTo>
                <a:cubicBezTo>
                  <a:pt x="21" y="51"/>
                  <a:pt x="18" y="51"/>
                  <a:pt x="15" y="53"/>
                </a:cubicBezTo>
                <a:cubicBezTo>
                  <a:pt x="13" y="55"/>
                  <a:pt x="12" y="55"/>
                  <a:pt x="10" y="56"/>
                </a:cubicBezTo>
                <a:cubicBezTo>
                  <a:pt x="9" y="57"/>
                  <a:pt x="7" y="60"/>
                  <a:pt x="7" y="60"/>
                </a:cubicBezTo>
                <a:cubicBezTo>
                  <a:pt x="6" y="60"/>
                  <a:pt x="7" y="57"/>
                  <a:pt x="7" y="56"/>
                </a:cubicBezTo>
                <a:cubicBezTo>
                  <a:pt x="5" y="56"/>
                  <a:pt x="4" y="61"/>
                  <a:pt x="4" y="61"/>
                </a:cubicBezTo>
                <a:cubicBezTo>
                  <a:pt x="5" y="64"/>
                  <a:pt x="3" y="65"/>
                  <a:pt x="3" y="68"/>
                </a:cubicBezTo>
                <a:cubicBezTo>
                  <a:pt x="3" y="69"/>
                  <a:pt x="8" y="80"/>
                  <a:pt x="6" y="81"/>
                </a:cubicBezTo>
                <a:cubicBezTo>
                  <a:pt x="6" y="81"/>
                  <a:pt x="3" y="77"/>
                  <a:pt x="3" y="77"/>
                </a:cubicBezTo>
                <a:cubicBezTo>
                  <a:pt x="3" y="78"/>
                  <a:pt x="6" y="81"/>
                  <a:pt x="4" y="82"/>
                </a:cubicBezTo>
                <a:cubicBezTo>
                  <a:pt x="2" y="82"/>
                  <a:pt x="2" y="77"/>
                  <a:pt x="0" y="77"/>
                </a:cubicBezTo>
                <a:cubicBezTo>
                  <a:pt x="0" y="77"/>
                  <a:pt x="6" y="85"/>
                  <a:pt x="6" y="86"/>
                </a:cubicBezTo>
                <a:cubicBezTo>
                  <a:pt x="7" y="87"/>
                  <a:pt x="6" y="89"/>
                  <a:pt x="7" y="91"/>
                </a:cubicBezTo>
                <a:cubicBezTo>
                  <a:pt x="8" y="93"/>
                  <a:pt x="9" y="94"/>
                  <a:pt x="10" y="96"/>
                </a:cubicBezTo>
                <a:cubicBezTo>
                  <a:pt x="11" y="97"/>
                  <a:pt x="11" y="100"/>
                  <a:pt x="11" y="101"/>
                </a:cubicBezTo>
                <a:cubicBezTo>
                  <a:pt x="11" y="103"/>
                  <a:pt x="12" y="105"/>
                  <a:pt x="13" y="106"/>
                </a:cubicBezTo>
                <a:cubicBezTo>
                  <a:pt x="14" y="109"/>
                  <a:pt x="14" y="110"/>
                  <a:pt x="14" y="113"/>
                </a:cubicBezTo>
                <a:cubicBezTo>
                  <a:pt x="14" y="114"/>
                  <a:pt x="14" y="119"/>
                  <a:pt x="14" y="119"/>
                </a:cubicBezTo>
                <a:cubicBezTo>
                  <a:pt x="13" y="120"/>
                  <a:pt x="12" y="120"/>
                  <a:pt x="11" y="121"/>
                </a:cubicBezTo>
                <a:cubicBezTo>
                  <a:pt x="10" y="124"/>
                  <a:pt x="12" y="124"/>
                  <a:pt x="13" y="125"/>
                </a:cubicBezTo>
                <a:cubicBezTo>
                  <a:pt x="17" y="127"/>
                  <a:pt x="20" y="129"/>
                  <a:pt x="25" y="128"/>
                </a:cubicBezTo>
                <a:cubicBezTo>
                  <a:pt x="27" y="127"/>
                  <a:pt x="29" y="126"/>
                  <a:pt x="30" y="125"/>
                </a:cubicBezTo>
                <a:cubicBezTo>
                  <a:pt x="33" y="124"/>
                  <a:pt x="32" y="125"/>
                  <a:pt x="33" y="123"/>
                </a:cubicBezTo>
                <a:cubicBezTo>
                  <a:pt x="35" y="121"/>
                  <a:pt x="42" y="121"/>
                  <a:pt x="44" y="122"/>
                </a:cubicBezTo>
                <a:cubicBezTo>
                  <a:pt x="47" y="122"/>
                  <a:pt x="52" y="124"/>
                  <a:pt x="54" y="121"/>
                </a:cubicBezTo>
                <a:cubicBezTo>
                  <a:pt x="55" y="120"/>
                  <a:pt x="55" y="118"/>
                  <a:pt x="57" y="117"/>
                </a:cubicBezTo>
                <a:cubicBezTo>
                  <a:pt x="59" y="116"/>
                  <a:pt x="61" y="115"/>
                  <a:pt x="63" y="114"/>
                </a:cubicBezTo>
                <a:cubicBezTo>
                  <a:pt x="66" y="112"/>
                  <a:pt x="70" y="114"/>
                  <a:pt x="73" y="112"/>
                </a:cubicBezTo>
                <a:cubicBezTo>
                  <a:pt x="78" y="110"/>
                  <a:pt x="82" y="110"/>
                  <a:pt x="88" y="109"/>
                </a:cubicBezTo>
                <a:cubicBezTo>
                  <a:pt x="89" y="109"/>
                  <a:pt x="90" y="108"/>
                  <a:pt x="92" y="108"/>
                </a:cubicBezTo>
                <a:cubicBezTo>
                  <a:pt x="93" y="109"/>
                  <a:pt x="95" y="110"/>
                  <a:pt x="96" y="111"/>
                </a:cubicBezTo>
                <a:cubicBezTo>
                  <a:pt x="97" y="111"/>
                  <a:pt x="107" y="113"/>
                  <a:pt x="107" y="114"/>
                </a:cubicBezTo>
                <a:cubicBezTo>
                  <a:pt x="106" y="115"/>
                  <a:pt x="105" y="118"/>
                  <a:pt x="107" y="117"/>
                </a:cubicBezTo>
                <a:cubicBezTo>
                  <a:pt x="108" y="117"/>
                  <a:pt x="110" y="120"/>
                  <a:pt x="111" y="121"/>
                </a:cubicBezTo>
                <a:cubicBezTo>
                  <a:pt x="112" y="122"/>
                  <a:pt x="112" y="123"/>
                  <a:pt x="112" y="125"/>
                </a:cubicBezTo>
                <a:cubicBezTo>
                  <a:pt x="113" y="126"/>
                  <a:pt x="115" y="128"/>
                  <a:pt x="115" y="128"/>
                </a:cubicBezTo>
                <a:cubicBezTo>
                  <a:pt x="115" y="127"/>
                  <a:pt x="114" y="126"/>
                  <a:pt x="116" y="125"/>
                </a:cubicBezTo>
                <a:cubicBezTo>
                  <a:pt x="117" y="124"/>
                  <a:pt x="118" y="123"/>
                  <a:pt x="120" y="122"/>
                </a:cubicBezTo>
                <a:cubicBezTo>
                  <a:pt x="121" y="121"/>
                  <a:pt x="126" y="116"/>
                  <a:pt x="125" y="115"/>
                </a:cubicBezTo>
                <a:cubicBezTo>
                  <a:pt x="126" y="117"/>
                  <a:pt x="125" y="118"/>
                  <a:pt x="125" y="120"/>
                </a:cubicBezTo>
                <a:cubicBezTo>
                  <a:pt x="126" y="121"/>
                  <a:pt x="124" y="122"/>
                  <a:pt x="124" y="122"/>
                </a:cubicBezTo>
                <a:cubicBezTo>
                  <a:pt x="123" y="124"/>
                  <a:pt x="123" y="125"/>
                  <a:pt x="123" y="126"/>
                </a:cubicBezTo>
                <a:cubicBezTo>
                  <a:pt x="123" y="128"/>
                  <a:pt x="119" y="129"/>
                  <a:pt x="122" y="129"/>
                </a:cubicBezTo>
                <a:cubicBezTo>
                  <a:pt x="126" y="129"/>
                  <a:pt x="124" y="125"/>
                  <a:pt x="125" y="123"/>
                </a:cubicBezTo>
                <a:cubicBezTo>
                  <a:pt x="125" y="123"/>
                  <a:pt x="129" y="127"/>
                  <a:pt x="128" y="129"/>
                </a:cubicBezTo>
                <a:cubicBezTo>
                  <a:pt x="125" y="133"/>
                  <a:pt x="129" y="130"/>
                  <a:pt x="131" y="132"/>
                </a:cubicBezTo>
                <a:cubicBezTo>
                  <a:pt x="134" y="135"/>
                  <a:pt x="134" y="136"/>
                  <a:pt x="134" y="139"/>
                </a:cubicBezTo>
                <a:cubicBezTo>
                  <a:pt x="133" y="142"/>
                  <a:pt x="137" y="145"/>
                  <a:pt x="139" y="145"/>
                </a:cubicBezTo>
                <a:cubicBezTo>
                  <a:pt x="141" y="146"/>
                  <a:pt x="143" y="147"/>
                  <a:pt x="145" y="147"/>
                </a:cubicBezTo>
                <a:cubicBezTo>
                  <a:pt x="147" y="147"/>
                  <a:pt x="151" y="152"/>
                  <a:pt x="153" y="151"/>
                </a:cubicBezTo>
                <a:cubicBezTo>
                  <a:pt x="155" y="150"/>
                  <a:pt x="157" y="149"/>
                  <a:pt x="158" y="147"/>
                </a:cubicBezTo>
                <a:cubicBezTo>
                  <a:pt x="158" y="147"/>
                  <a:pt x="160" y="144"/>
                  <a:pt x="161" y="145"/>
                </a:cubicBezTo>
                <a:cubicBezTo>
                  <a:pt x="161" y="146"/>
                  <a:pt x="159" y="147"/>
                  <a:pt x="160" y="148"/>
                </a:cubicBezTo>
                <a:cubicBezTo>
                  <a:pt x="161" y="149"/>
                  <a:pt x="161" y="146"/>
                  <a:pt x="162" y="146"/>
                </a:cubicBezTo>
                <a:cubicBezTo>
                  <a:pt x="162" y="146"/>
                  <a:pt x="164" y="149"/>
                  <a:pt x="165" y="149"/>
                </a:cubicBezTo>
                <a:cubicBezTo>
                  <a:pt x="165" y="150"/>
                  <a:pt x="167" y="152"/>
                  <a:pt x="168" y="152"/>
                </a:cubicBezTo>
                <a:cubicBezTo>
                  <a:pt x="167" y="152"/>
                  <a:pt x="170" y="149"/>
                  <a:pt x="170" y="149"/>
                </a:cubicBezTo>
                <a:cubicBezTo>
                  <a:pt x="172" y="148"/>
                  <a:pt x="173" y="146"/>
                  <a:pt x="174" y="145"/>
                </a:cubicBezTo>
                <a:cubicBezTo>
                  <a:pt x="177" y="144"/>
                  <a:pt x="185" y="146"/>
                  <a:pt x="185" y="142"/>
                </a:cubicBezTo>
                <a:cubicBezTo>
                  <a:pt x="186" y="137"/>
                  <a:pt x="187" y="134"/>
                  <a:pt x="188" y="130"/>
                </a:cubicBezTo>
                <a:cubicBezTo>
                  <a:pt x="190" y="126"/>
                  <a:pt x="191" y="122"/>
                  <a:pt x="194" y="118"/>
                </a:cubicBezTo>
                <a:cubicBezTo>
                  <a:pt x="195" y="117"/>
                  <a:pt x="197" y="116"/>
                  <a:pt x="198" y="114"/>
                </a:cubicBezTo>
                <a:cubicBezTo>
                  <a:pt x="198" y="113"/>
                  <a:pt x="198" y="113"/>
                  <a:pt x="198" y="112"/>
                </a:cubicBezTo>
                <a:cubicBezTo>
                  <a:pt x="199" y="111"/>
                  <a:pt x="200" y="110"/>
                  <a:pt x="200" y="108"/>
                </a:cubicBezTo>
                <a:cubicBezTo>
                  <a:pt x="201" y="106"/>
                  <a:pt x="200" y="104"/>
                  <a:pt x="201" y="102"/>
                </a:cubicBezTo>
                <a:cubicBezTo>
                  <a:pt x="201" y="101"/>
                  <a:pt x="202" y="100"/>
                  <a:pt x="202" y="99"/>
                </a:cubicBezTo>
                <a:cubicBezTo>
                  <a:pt x="203" y="98"/>
                  <a:pt x="201" y="97"/>
                  <a:pt x="202" y="96"/>
                </a:cubicBezTo>
                <a:cubicBezTo>
                  <a:pt x="203" y="95"/>
                  <a:pt x="204" y="92"/>
                  <a:pt x="203" y="91"/>
                </a:cubicBezTo>
                <a:cubicBezTo>
                  <a:pt x="203" y="89"/>
                  <a:pt x="202" y="88"/>
                  <a:pt x="202" y="87"/>
                </a:cubicBezTo>
                <a:cubicBezTo>
                  <a:pt x="201" y="86"/>
                  <a:pt x="201" y="84"/>
                  <a:pt x="201" y="83"/>
                </a:cubicBezTo>
                <a:cubicBezTo>
                  <a:pt x="200" y="79"/>
                  <a:pt x="203" y="77"/>
                  <a:pt x="202" y="73"/>
                </a:cubicBezTo>
                <a:cubicBezTo>
                  <a:pt x="202" y="74"/>
                  <a:pt x="201" y="76"/>
                  <a:pt x="200" y="76"/>
                </a:cubicBezTo>
                <a:cubicBezTo>
                  <a:pt x="198" y="76"/>
                  <a:pt x="197" y="72"/>
                  <a:pt x="196" y="70"/>
                </a:cubicBezTo>
                <a:cubicBezTo>
                  <a:pt x="194" y="67"/>
                  <a:pt x="190" y="67"/>
                  <a:pt x="190" y="62"/>
                </a:cubicBezTo>
                <a:cubicBezTo>
                  <a:pt x="189" y="60"/>
                  <a:pt x="188" y="60"/>
                  <a:pt x="187" y="59"/>
                </a:cubicBezTo>
                <a:cubicBezTo>
                  <a:pt x="185" y="58"/>
                  <a:pt x="185" y="61"/>
                  <a:pt x="184" y="59"/>
                </a:cubicBezTo>
                <a:cubicBezTo>
                  <a:pt x="184" y="56"/>
                  <a:pt x="183" y="55"/>
                  <a:pt x="181" y="53"/>
                </a:cubicBezTo>
                <a:cubicBezTo>
                  <a:pt x="181" y="53"/>
                  <a:pt x="180" y="52"/>
                  <a:pt x="180" y="51"/>
                </a:cubicBezTo>
                <a:cubicBezTo>
                  <a:pt x="179" y="51"/>
                  <a:pt x="180" y="49"/>
                  <a:pt x="180" y="50"/>
                </a:cubicBezTo>
                <a:cubicBezTo>
                  <a:pt x="178" y="48"/>
                  <a:pt x="176" y="47"/>
                  <a:pt x="174" y="46"/>
                </a:cubicBezTo>
                <a:cubicBezTo>
                  <a:pt x="172" y="44"/>
                  <a:pt x="169" y="45"/>
                  <a:pt x="168" y="43"/>
                </a:cubicBezTo>
                <a:cubicBezTo>
                  <a:pt x="166" y="41"/>
                  <a:pt x="167" y="37"/>
                  <a:pt x="166" y="36"/>
                </a:cubicBezTo>
                <a:cubicBezTo>
                  <a:pt x="166" y="34"/>
                  <a:pt x="166" y="32"/>
                  <a:pt x="165" y="31"/>
                </a:cubicBezTo>
                <a:cubicBezTo>
                  <a:pt x="164" y="30"/>
                  <a:pt x="163" y="30"/>
                  <a:pt x="163" y="28"/>
                </a:cubicBezTo>
                <a:cubicBezTo>
                  <a:pt x="163" y="26"/>
                  <a:pt x="163" y="23"/>
                  <a:pt x="161" y="20"/>
                </a:cubicBezTo>
                <a:cubicBezTo>
                  <a:pt x="160" y="20"/>
                  <a:pt x="158" y="17"/>
                  <a:pt x="158" y="18"/>
                </a:cubicBezTo>
                <a:cubicBezTo>
                  <a:pt x="156" y="18"/>
                  <a:pt x="156" y="19"/>
                  <a:pt x="155" y="17"/>
                </a:cubicBezTo>
                <a:cubicBezTo>
                  <a:pt x="153" y="15"/>
                  <a:pt x="154" y="11"/>
                  <a:pt x="152" y="8"/>
                </a:cubicBezTo>
                <a:cubicBezTo>
                  <a:pt x="152" y="7"/>
                  <a:pt x="148" y="0"/>
                  <a:pt x="148" y="0"/>
                </a:cubicBezTo>
                <a:cubicBezTo>
                  <a:pt x="147" y="0"/>
                  <a:pt x="147" y="2"/>
                  <a:pt x="147" y="3"/>
                </a:cubicBezTo>
                <a:cubicBezTo>
                  <a:pt x="147" y="4"/>
                  <a:pt x="146" y="5"/>
                  <a:pt x="145" y="6"/>
                </a:cubicBezTo>
                <a:cubicBezTo>
                  <a:pt x="145" y="6"/>
                  <a:pt x="143" y="8"/>
                  <a:pt x="144" y="9"/>
                </a:cubicBezTo>
                <a:cubicBezTo>
                  <a:pt x="144" y="9"/>
                  <a:pt x="146" y="9"/>
                  <a:pt x="145" y="10"/>
                </a:cubicBezTo>
                <a:cubicBezTo>
                  <a:pt x="144" y="10"/>
                  <a:pt x="143" y="15"/>
                  <a:pt x="143" y="16"/>
                </a:cubicBezTo>
                <a:cubicBezTo>
                  <a:pt x="144" y="18"/>
                  <a:pt x="144" y="20"/>
                  <a:pt x="144" y="22"/>
                </a:cubicBezTo>
                <a:cubicBezTo>
                  <a:pt x="143" y="26"/>
                  <a:pt x="143" y="36"/>
                  <a:pt x="137" y="36"/>
                </a:cubicBezTo>
                <a:cubicBezTo>
                  <a:pt x="133" y="36"/>
                  <a:pt x="133" y="32"/>
                  <a:pt x="130" y="31"/>
                </a:cubicBezTo>
                <a:cubicBezTo>
                  <a:pt x="128" y="30"/>
                  <a:pt x="126" y="30"/>
                  <a:pt x="124" y="28"/>
                </a:cubicBezTo>
                <a:cubicBezTo>
                  <a:pt x="123" y="27"/>
                  <a:pt x="112" y="21"/>
                  <a:pt x="113" y="20"/>
                </a:cubicBezTo>
                <a:cubicBezTo>
                  <a:pt x="113" y="19"/>
                  <a:pt x="114" y="18"/>
                  <a:pt x="115" y="17"/>
                </a:cubicBezTo>
                <a:cubicBezTo>
                  <a:pt x="115" y="16"/>
                  <a:pt x="117" y="16"/>
                  <a:pt x="117" y="15"/>
                </a:cubicBezTo>
                <a:cubicBezTo>
                  <a:pt x="117" y="15"/>
                  <a:pt x="116" y="14"/>
                  <a:pt x="116" y="13"/>
                </a:cubicBezTo>
                <a:cubicBezTo>
                  <a:pt x="117" y="12"/>
                  <a:pt x="117" y="12"/>
                  <a:pt x="118" y="11"/>
                </a:cubicBezTo>
                <a:cubicBezTo>
                  <a:pt x="118" y="10"/>
                  <a:pt x="120" y="9"/>
                  <a:pt x="121" y="8"/>
                </a:cubicBezTo>
                <a:cubicBezTo>
                  <a:pt x="121" y="7"/>
                  <a:pt x="119" y="5"/>
                  <a:pt x="118" y="6"/>
                </a:cubicBezTo>
                <a:cubicBezTo>
                  <a:pt x="118" y="6"/>
                  <a:pt x="117" y="8"/>
                  <a:pt x="117" y="8"/>
                </a:cubicBezTo>
                <a:cubicBezTo>
                  <a:pt x="116" y="7"/>
                  <a:pt x="116" y="7"/>
                  <a:pt x="115" y="6"/>
                </a:cubicBezTo>
                <a:cubicBezTo>
                  <a:pt x="115" y="5"/>
                  <a:pt x="113" y="7"/>
                  <a:pt x="112" y="7"/>
                </a:cubicBezTo>
                <a:cubicBezTo>
                  <a:pt x="111" y="8"/>
                  <a:pt x="110" y="7"/>
                  <a:pt x="109" y="7"/>
                </a:cubicBezTo>
                <a:cubicBezTo>
                  <a:pt x="107" y="6"/>
                  <a:pt x="104" y="5"/>
                  <a:pt x="101" y="4"/>
                </a:cubicBezTo>
                <a:cubicBezTo>
                  <a:pt x="99" y="4"/>
                  <a:pt x="103" y="5"/>
                  <a:pt x="101" y="4"/>
                </a:cubicBezTo>
                <a:close/>
              </a:path>
            </a:pathLst>
          </a:custGeom>
          <a:solidFill>
            <a:srgbClr val="FF66CC"/>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72" name="Freeform 470">
            <a:extLst>
              <a:ext uri="{FF2B5EF4-FFF2-40B4-BE49-F238E27FC236}">
                <a16:creationId xmlns:a16="http://schemas.microsoft.com/office/drawing/2014/main" id="{EC9DBE52-983A-9F35-022D-B415E391AA7A}"/>
              </a:ext>
            </a:extLst>
          </p:cNvPr>
          <p:cNvSpPr>
            <a:spLocks/>
          </p:cNvSpPr>
          <p:nvPr/>
        </p:nvSpPr>
        <p:spPr bwMode="auto">
          <a:xfrm>
            <a:off x="10122420" y="4279617"/>
            <a:ext cx="18779" cy="8517"/>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73" name="Freeform 471">
            <a:extLst>
              <a:ext uri="{FF2B5EF4-FFF2-40B4-BE49-F238E27FC236}">
                <a16:creationId xmlns:a16="http://schemas.microsoft.com/office/drawing/2014/main" id="{10234CBF-1295-8FCC-9B10-BB1786963F85}"/>
              </a:ext>
            </a:extLst>
          </p:cNvPr>
          <p:cNvSpPr>
            <a:spLocks/>
          </p:cNvSpPr>
          <p:nvPr/>
        </p:nvSpPr>
        <p:spPr bwMode="auto">
          <a:xfrm>
            <a:off x="10126444" y="4283874"/>
            <a:ext cx="73776" cy="46843"/>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74" name="Freeform 472">
            <a:extLst>
              <a:ext uri="{FF2B5EF4-FFF2-40B4-BE49-F238E27FC236}">
                <a16:creationId xmlns:a16="http://schemas.microsoft.com/office/drawing/2014/main" id="{414D04B8-05AB-21F8-6A69-C198B65DED82}"/>
              </a:ext>
            </a:extLst>
          </p:cNvPr>
          <p:cNvSpPr>
            <a:spLocks/>
          </p:cNvSpPr>
          <p:nvPr/>
        </p:nvSpPr>
        <p:spPr bwMode="auto">
          <a:xfrm>
            <a:off x="10476543" y="4363366"/>
            <a:ext cx="81824" cy="49682"/>
          </a:xfrm>
          <a:custGeom>
            <a:avLst/>
            <a:gdLst>
              <a:gd name="T0" fmla="*/ 0 w 21"/>
              <a:gd name="T1" fmla="*/ 8 h 12"/>
              <a:gd name="T2" fmla="*/ 6 w 21"/>
              <a:gd name="T3" fmla="*/ 8 h 12"/>
              <a:gd name="T4" fmla="*/ 9 w 21"/>
              <a:gd name="T5" fmla="*/ 7 h 12"/>
              <a:gd name="T6" fmla="*/ 13 w 21"/>
              <a:gd name="T7" fmla="*/ 7 h 12"/>
              <a:gd name="T8" fmla="*/ 14 w 21"/>
              <a:gd name="T9" fmla="*/ 5 h 12"/>
              <a:gd name="T10" fmla="*/ 17 w 21"/>
              <a:gd name="T11" fmla="*/ 3 h 12"/>
              <a:gd name="T12" fmla="*/ 20 w 21"/>
              <a:gd name="T13" fmla="*/ 4 h 12"/>
              <a:gd name="T14" fmla="*/ 18 w 21"/>
              <a:gd name="T15" fmla="*/ 7 h 12"/>
              <a:gd name="T16" fmla="*/ 11 w 21"/>
              <a:gd name="T17" fmla="*/ 11 h 12"/>
              <a:gd name="T18" fmla="*/ 0 w 21"/>
              <a:gd name="T19" fmla="*/ 8 h 12"/>
              <a:gd name="T20" fmla="*/ 0 w 21"/>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0" y="8"/>
                </a:moveTo>
                <a:cubicBezTo>
                  <a:pt x="1" y="7"/>
                  <a:pt x="5" y="8"/>
                  <a:pt x="6" y="8"/>
                </a:cubicBezTo>
                <a:cubicBezTo>
                  <a:pt x="7" y="8"/>
                  <a:pt x="8" y="6"/>
                  <a:pt x="9" y="7"/>
                </a:cubicBezTo>
                <a:cubicBezTo>
                  <a:pt x="10" y="8"/>
                  <a:pt x="12" y="8"/>
                  <a:pt x="13" y="7"/>
                </a:cubicBezTo>
                <a:cubicBezTo>
                  <a:pt x="13" y="6"/>
                  <a:pt x="14" y="5"/>
                  <a:pt x="14" y="5"/>
                </a:cubicBezTo>
                <a:cubicBezTo>
                  <a:pt x="15" y="5"/>
                  <a:pt x="17" y="5"/>
                  <a:pt x="17" y="3"/>
                </a:cubicBezTo>
                <a:cubicBezTo>
                  <a:pt x="17" y="0"/>
                  <a:pt x="21" y="2"/>
                  <a:pt x="20" y="4"/>
                </a:cubicBezTo>
                <a:cubicBezTo>
                  <a:pt x="19" y="5"/>
                  <a:pt x="18" y="7"/>
                  <a:pt x="18" y="7"/>
                </a:cubicBezTo>
                <a:cubicBezTo>
                  <a:pt x="15" y="8"/>
                  <a:pt x="14" y="10"/>
                  <a:pt x="11" y="11"/>
                </a:cubicBezTo>
                <a:cubicBezTo>
                  <a:pt x="9" y="12"/>
                  <a:pt x="0" y="11"/>
                  <a:pt x="0" y="8"/>
                </a:cubicBezTo>
                <a:cubicBezTo>
                  <a:pt x="0" y="7"/>
                  <a:pt x="0" y="10"/>
                  <a:pt x="0" y="8"/>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75" name="Freeform 473">
            <a:extLst>
              <a:ext uri="{FF2B5EF4-FFF2-40B4-BE49-F238E27FC236}">
                <a16:creationId xmlns:a16="http://schemas.microsoft.com/office/drawing/2014/main" id="{9DD5C79D-F9CB-28B9-E708-BF25E7241C19}"/>
              </a:ext>
            </a:extLst>
          </p:cNvPr>
          <p:cNvSpPr>
            <a:spLocks/>
          </p:cNvSpPr>
          <p:nvPr/>
        </p:nvSpPr>
        <p:spPr bwMode="auto">
          <a:xfrm>
            <a:off x="10594585" y="4388916"/>
            <a:ext cx="34876" cy="45423"/>
          </a:xfrm>
          <a:custGeom>
            <a:avLst/>
            <a:gdLst>
              <a:gd name="T0" fmla="*/ 1 w 9"/>
              <a:gd name="T1" fmla="*/ 0 h 11"/>
              <a:gd name="T2" fmla="*/ 8 w 9"/>
              <a:gd name="T3" fmla="*/ 8 h 11"/>
              <a:gd name="T4" fmla="*/ 5 w 9"/>
              <a:gd name="T5" fmla="*/ 4 h 11"/>
              <a:gd name="T6" fmla="*/ 1 w 9"/>
              <a:gd name="T7" fmla="*/ 0 h 11"/>
              <a:gd name="T8" fmla="*/ 1 w 9"/>
              <a:gd name="T9" fmla="*/ 0 h 11"/>
            </a:gdLst>
            <a:ahLst/>
            <a:cxnLst>
              <a:cxn ang="0">
                <a:pos x="T0" y="T1"/>
              </a:cxn>
              <a:cxn ang="0">
                <a:pos x="T2" y="T3"/>
              </a:cxn>
              <a:cxn ang="0">
                <a:pos x="T4" y="T5"/>
              </a:cxn>
              <a:cxn ang="0">
                <a:pos x="T6" y="T7"/>
              </a:cxn>
              <a:cxn ang="0">
                <a:pos x="T8" y="T9"/>
              </a:cxn>
            </a:cxnLst>
            <a:rect l="0" t="0" r="r" b="b"/>
            <a:pathLst>
              <a:path w="9" h="11">
                <a:moveTo>
                  <a:pt x="1" y="0"/>
                </a:moveTo>
                <a:cubicBezTo>
                  <a:pt x="0" y="1"/>
                  <a:pt x="5" y="11"/>
                  <a:pt x="8" y="8"/>
                </a:cubicBezTo>
                <a:cubicBezTo>
                  <a:pt x="9" y="6"/>
                  <a:pt x="6" y="4"/>
                  <a:pt x="5" y="4"/>
                </a:cubicBezTo>
                <a:cubicBezTo>
                  <a:pt x="4" y="3"/>
                  <a:pt x="1" y="0"/>
                  <a:pt x="1" y="0"/>
                </a:cubicBezTo>
                <a:cubicBezTo>
                  <a:pt x="0" y="1"/>
                  <a:pt x="2" y="0"/>
                  <a:pt x="1" y="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76" name="Freeform 474">
            <a:extLst>
              <a:ext uri="{FF2B5EF4-FFF2-40B4-BE49-F238E27FC236}">
                <a16:creationId xmlns:a16="http://schemas.microsoft.com/office/drawing/2014/main" id="{6695EA98-F96D-D7A9-52F2-4546CA313139}"/>
              </a:ext>
            </a:extLst>
          </p:cNvPr>
          <p:cNvSpPr>
            <a:spLocks/>
          </p:cNvSpPr>
          <p:nvPr/>
        </p:nvSpPr>
        <p:spPr bwMode="auto">
          <a:xfrm>
            <a:off x="10696529" y="4472666"/>
            <a:ext cx="22803" cy="24130"/>
          </a:xfrm>
          <a:custGeom>
            <a:avLst/>
            <a:gdLst>
              <a:gd name="T0" fmla="*/ 6 w 6"/>
              <a:gd name="T1" fmla="*/ 4 h 6"/>
              <a:gd name="T2" fmla="*/ 1 w 6"/>
              <a:gd name="T3" fmla="*/ 2 h 6"/>
              <a:gd name="T4" fmla="*/ 6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6" y="2"/>
                  <a:pt x="0" y="0"/>
                  <a:pt x="1" y="2"/>
                </a:cubicBezTo>
                <a:cubicBezTo>
                  <a:pt x="1" y="3"/>
                  <a:pt x="6" y="5"/>
                  <a:pt x="6" y="4"/>
                </a:cubicBezTo>
                <a:cubicBezTo>
                  <a:pt x="6" y="3"/>
                  <a:pt x="6" y="6"/>
                  <a:pt x="6" y="4"/>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77" name="Freeform 475">
            <a:extLst>
              <a:ext uri="{FF2B5EF4-FFF2-40B4-BE49-F238E27FC236}">
                <a16:creationId xmlns:a16="http://schemas.microsoft.com/office/drawing/2014/main" id="{57DD3A17-A819-CF59-3622-33DA6B93F4DE}"/>
              </a:ext>
            </a:extLst>
          </p:cNvPr>
          <p:cNvSpPr>
            <a:spLocks/>
          </p:cNvSpPr>
          <p:nvPr/>
        </p:nvSpPr>
        <p:spPr bwMode="auto">
          <a:xfrm>
            <a:off x="10672384" y="4434340"/>
            <a:ext cx="36218" cy="25550"/>
          </a:xfrm>
          <a:custGeom>
            <a:avLst/>
            <a:gdLst>
              <a:gd name="T0" fmla="*/ 8 w 9"/>
              <a:gd name="T1" fmla="*/ 6 h 6"/>
              <a:gd name="T2" fmla="*/ 0 w 9"/>
              <a:gd name="T3" fmla="*/ 1 h 6"/>
              <a:gd name="T4" fmla="*/ 3 w 9"/>
              <a:gd name="T5" fmla="*/ 4 h 6"/>
              <a:gd name="T6" fmla="*/ 8 w 9"/>
              <a:gd name="T7" fmla="*/ 6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6" y="5"/>
                  <a:pt x="3" y="0"/>
                  <a:pt x="0" y="1"/>
                </a:cubicBezTo>
                <a:cubicBezTo>
                  <a:pt x="0" y="2"/>
                  <a:pt x="3" y="3"/>
                  <a:pt x="3" y="4"/>
                </a:cubicBezTo>
                <a:cubicBezTo>
                  <a:pt x="5" y="4"/>
                  <a:pt x="6" y="5"/>
                  <a:pt x="8" y="6"/>
                </a:cubicBezTo>
                <a:cubicBezTo>
                  <a:pt x="9" y="6"/>
                  <a:pt x="6" y="5"/>
                  <a:pt x="8" y="6"/>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78" name="Freeform 476">
            <a:extLst>
              <a:ext uri="{FF2B5EF4-FFF2-40B4-BE49-F238E27FC236}">
                <a16:creationId xmlns:a16="http://schemas.microsoft.com/office/drawing/2014/main" id="{DED1DFEA-E4D3-7A5B-A2AA-4DBDBCADEBE5}"/>
              </a:ext>
            </a:extLst>
          </p:cNvPr>
          <p:cNvSpPr>
            <a:spLocks/>
          </p:cNvSpPr>
          <p:nvPr/>
        </p:nvSpPr>
        <p:spPr bwMode="auto">
          <a:xfrm>
            <a:off x="10637508" y="4417305"/>
            <a:ext cx="16097" cy="21293"/>
          </a:xfrm>
          <a:custGeom>
            <a:avLst/>
            <a:gdLst>
              <a:gd name="T0" fmla="*/ 4 w 4"/>
              <a:gd name="T1" fmla="*/ 4 h 5"/>
              <a:gd name="T2" fmla="*/ 0 w 4"/>
              <a:gd name="T3" fmla="*/ 0 h 5"/>
              <a:gd name="T4" fmla="*/ 4 w 4"/>
              <a:gd name="T5" fmla="*/ 4 h 5"/>
            </a:gdLst>
            <a:ahLst/>
            <a:cxnLst>
              <a:cxn ang="0">
                <a:pos x="T0" y="T1"/>
              </a:cxn>
              <a:cxn ang="0">
                <a:pos x="T2" y="T3"/>
              </a:cxn>
              <a:cxn ang="0">
                <a:pos x="T4" y="T5"/>
              </a:cxn>
            </a:cxnLst>
            <a:rect l="0" t="0" r="r" b="b"/>
            <a:pathLst>
              <a:path w="4" h="5">
                <a:moveTo>
                  <a:pt x="4" y="4"/>
                </a:moveTo>
                <a:cubicBezTo>
                  <a:pt x="4" y="2"/>
                  <a:pt x="0" y="0"/>
                  <a:pt x="0" y="0"/>
                </a:cubicBezTo>
                <a:cubicBezTo>
                  <a:pt x="0" y="1"/>
                  <a:pt x="4" y="5"/>
                  <a:pt x="4" y="4"/>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79" name="Freeform 477">
            <a:extLst>
              <a:ext uri="{FF2B5EF4-FFF2-40B4-BE49-F238E27FC236}">
                <a16:creationId xmlns:a16="http://schemas.microsoft.com/office/drawing/2014/main" id="{B6D6B651-6BCF-F2A5-6A9F-8E6A3C78AC5F}"/>
              </a:ext>
            </a:extLst>
          </p:cNvPr>
          <p:cNvSpPr>
            <a:spLocks/>
          </p:cNvSpPr>
          <p:nvPr/>
        </p:nvSpPr>
        <p:spPr bwMode="auto">
          <a:xfrm>
            <a:off x="10782377" y="4709717"/>
            <a:ext cx="63044" cy="49682"/>
          </a:xfrm>
          <a:custGeom>
            <a:avLst/>
            <a:gdLst>
              <a:gd name="T0" fmla="*/ 15 w 16"/>
              <a:gd name="T1" fmla="*/ 11 h 12"/>
              <a:gd name="T2" fmla="*/ 2 w 16"/>
              <a:gd name="T3" fmla="*/ 0 h 12"/>
              <a:gd name="T4" fmla="*/ 15 w 16"/>
              <a:gd name="T5" fmla="*/ 11 h 12"/>
            </a:gdLst>
            <a:ahLst/>
            <a:cxnLst>
              <a:cxn ang="0">
                <a:pos x="T0" y="T1"/>
              </a:cxn>
              <a:cxn ang="0">
                <a:pos x="T2" y="T3"/>
              </a:cxn>
              <a:cxn ang="0">
                <a:pos x="T4" y="T5"/>
              </a:cxn>
            </a:cxnLst>
            <a:rect l="0" t="0" r="r" b="b"/>
            <a:pathLst>
              <a:path w="16" h="12">
                <a:moveTo>
                  <a:pt x="15" y="11"/>
                </a:moveTo>
                <a:cubicBezTo>
                  <a:pt x="16" y="12"/>
                  <a:pt x="3" y="0"/>
                  <a:pt x="2" y="0"/>
                </a:cubicBezTo>
                <a:cubicBezTo>
                  <a:pt x="0" y="0"/>
                  <a:pt x="7" y="9"/>
                  <a:pt x="15" y="1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80" name="Freeform 478">
            <a:extLst>
              <a:ext uri="{FF2B5EF4-FFF2-40B4-BE49-F238E27FC236}">
                <a16:creationId xmlns:a16="http://schemas.microsoft.com/office/drawing/2014/main" id="{D73050B0-EA71-84ED-564D-DA971A06AE29}"/>
              </a:ext>
            </a:extLst>
          </p:cNvPr>
          <p:cNvSpPr>
            <a:spLocks/>
          </p:cNvSpPr>
          <p:nvPr/>
        </p:nvSpPr>
        <p:spPr bwMode="auto">
          <a:xfrm>
            <a:off x="10951390" y="5026259"/>
            <a:ext cx="44266" cy="58199"/>
          </a:xfrm>
          <a:custGeom>
            <a:avLst/>
            <a:gdLst>
              <a:gd name="T0" fmla="*/ 11 w 11"/>
              <a:gd name="T1" fmla="*/ 14 h 14"/>
              <a:gd name="T2" fmla="*/ 9 w 11"/>
              <a:gd name="T3" fmla="*/ 10 h 14"/>
              <a:gd name="T4" fmla="*/ 9 w 11"/>
              <a:gd name="T5" fmla="*/ 7 h 14"/>
              <a:gd name="T6" fmla="*/ 0 w 11"/>
              <a:gd name="T7" fmla="*/ 0 h 14"/>
              <a:gd name="T8" fmla="*/ 3 w 11"/>
              <a:gd name="T9" fmla="*/ 4 h 14"/>
              <a:gd name="T10" fmla="*/ 5 w 11"/>
              <a:gd name="T11" fmla="*/ 8 h 14"/>
              <a:gd name="T12" fmla="*/ 8 w 11"/>
              <a:gd name="T13" fmla="*/ 11 h 14"/>
              <a:gd name="T14" fmla="*/ 11 w 1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11" y="14"/>
                </a:moveTo>
                <a:cubicBezTo>
                  <a:pt x="10" y="12"/>
                  <a:pt x="11" y="11"/>
                  <a:pt x="9" y="10"/>
                </a:cubicBezTo>
                <a:cubicBezTo>
                  <a:pt x="8" y="8"/>
                  <a:pt x="9" y="8"/>
                  <a:pt x="9" y="7"/>
                </a:cubicBezTo>
                <a:cubicBezTo>
                  <a:pt x="8" y="5"/>
                  <a:pt x="0" y="1"/>
                  <a:pt x="0" y="0"/>
                </a:cubicBezTo>
                <a:cubicBezTo>
                  <a:pt x="0" y="1"/>
                  <a:pt x="3" y="3"/>
                  <a:pt x="3" y="4"/>
                </a:cubicBezTo>
                <a:cubicBezTo>
                  <a:pt x="4" y="6"/>
                  <a:pt x="4" y="7"/>
                  <a:pt x="5" y="8"/>
                </a:cubicBezTo>
                <a:cubicBezTo>
                  <a:pt x="6" y="9"/>
                  <a:pt x="9" y="10"/>
                  <a:pt x="8" y="11"/>
                </a:cubicBezTo>
                <a:cubicBezTo>
                  <a:pt x="8" y="13"/>
                  <a:pt x="9" y="13"/>
                  <a:pt x="11" y="14"/>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81" name="Freeform 479">
            <a:extLst>
              <a:ext uri="{FF2B5EF4-FFF2-40B4-BE49-F238E27FC236}">
                <a16:creationId xmlns:a16="http://schemas.microsoft.com/office/drawing/2014/main" id="{B9E07957-BA15-B351-1EC7-10D467D1FD91}"/>
              </a:ext>
            </a:extLst>
          </p:cNvPr>
          <p:cNvSpPr>
            <a:spLocks/>
          </p:cNvSpPr>
          <p:nvPr/>
        </p:nvSpPr>
        <p:spPr bwMode="auto">
          <a:xfrm>
            <a:off x="10963463" y="5080200"/>
            <a:ext cx="101944" cy="126333"/>
          </a:xfrm>
          <a:custGeom>
            <a:avLst/>
            <a:gdLst>
              <a:gd name="T0" fmla="*/ 8 w 26"/>
              <a:gd name="T1" fmla="*/ 2 h 30"/>
              <a:gd name="T2" fmla="*/ 7 w 26"/>
              <a:gd name="T3" fmla="*/ 11 h 30"/>
              <a:gd name="T4" fmla="*/ 5 w 26"/>
              <a:gd name="T5" fmla="*/ 18 h 30"/>
              <a:gd name="T6" fmla="*/ 9 w 26"/>
              <a:gd name="T7" fmla="*/ 25 h 30"/>
              <a:gd name="T8" fmla="*/ 14 w 26"/>
              <a:gd name="T9" fmla="*/ 26 h 30"/>
              <a:gd name="T10" fmla="*/ 17 w 26"/>
              <a:gd name="T11" fmla="*/ 22 h 30"/>
              <a:gd name="T12" fmla="*/ 18 w 26"/>
              <a:gd name="T13" fmla="*/ 16 h 30"/>
              <a:gd name="T14" fmla="*/ 22 w 26"/>
              <a:gd name="T15" fmla="*/ 14 h 30"/>
              <a:gd name="T16" fmla="*/ 26 w 26"/>
              <a:gd name="T17" fmla="*/ 10 h 30"/>
              <a:gd name="T18" fmla="*/ 25 w 26"/>
              <a:gd name="T19" fmla="*/ 6 h 30"/>
              <a:gd name="T20" fmla="*/ 20 w 26"/>
              <a:gd name="T21" fmla="*/ 8 h 30"/>
              <a:gd name="T22" fmla="*/ 14 w 26"/>
              <a:gd name="T23" fmla="*/ 5 h 30"/>
              <a:gd name="T24" fmla="*/ 11 w 26"/>
              <a:gd name="T25" fmla="*/ 0 h 30"/>
              <a:gd name="T26" fmla="*/ 11 w 26"/>
              <a:gd name="T27" fmla="*/ 3 h 30"/>
              <a:gd name="T28" fmla="*/ 8 w 26"/>
              <a:gd name="T29" fmla="*/ 2 h 30"/>
              <a:gd name="T30" fmla="*/ 8 w 26"/>
              <a:gd name="T3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0">
                <a:moveTo>
                  <a:pt x="8" y="2"/>
                </a:moveTo>
                <a:cubicBezTo>
                  <a:pt x="7" y="2"/>
                  <a:pt x="7" y="9"/>
                  <a:pt x="7" y="11"/>
                </a:cubicBezTo>
                <a:cubicBezTo>
                  <a:pt x="6" y="13"/>
                  <a:pt x="0" y="16"/>
                  <a:pt x="5" y="18"/>
                </a:cubicBezTo>
                <a:cubicBezTo>
                  <a:pt x="8" y="19"/>
                  <a:pt x="11" y="21"/>
                  <a:pt x="9" y="25"/>
                </a:cubicBezTo>
                <a:cubicBezTo>
                  <a:pt x="6" y="30"/>
                  <a:pt x="11" y="29"/>
                  <a:pt x="14" y="26"/>
                </a:cubicBezTo>
                <a:cubicBezTo>
                  <a:pt x="15" y="25"/>
                  <a:pt x="16" y="23"/>
                  <a:pt x="17" y="22"/>
                </a:cubicBezTo>
                <a:cubicBezTo>
                  <a:pt x="19" y="19"/>
                  <a:pt x="18" y="19"/>
                  <a:pt x="18" y="16"/>
                </a:cubicBezTo>
                <a:cubicBezTo>
                  <a:pt x="19" y="14"/>
                  <a:pt x="21" y="14"/>
                  <a:pt x="22" y="14"/>
                </a:cubicBezTo>
                <a:cubicBezTo>
                  <a:pt x="23" y="15"/>
                  <a:pt x="25" y="11"/>
                  <a:pt x="26" y="10"/>
                </a:cubicBezTo>
                <a:cubicBezTo>
                  <a:pt x="26" y="9"/>
                  <a:pt x="26" y="6"/>
                  <a:pt x="25" y="6"/>
                </a:cubicBezTo>
                <a:cubicBezTo>
                  <a:pt x="23" y="6"/>
                  <a:pt x="21" y="8"/>
                  <a:pt x="20" y="8"/>
                </a:cubicBezTo>
                <a:cubicBezTo>
                  <a:pt x="18" y="8"/>
                  <a:pt x="15" y="7"/>
                  <a:pt x="14" y="5"/>
                </a:cubicBezTo>
                <a:cubicBezTo>
                  <a:pt x="13" y="4"/>
                  <a:pt x="13" y="0"/>
                  <a:pt x="11" y="0"/>
                </a:cubicBezTo>
                <a:cubicBezTo>
                  <a:pt x="11" y="0"/>
                  <a:pt x="11" y="3"/>
                  <a:pt x="11" y="3"/>
                </a:cubicBezTo>
                <a:cubicBezTo>
                  <a:pt x="10" y="3"/>
                  <a:pt x="9" y="1"/>
                  <a:pt x="8" y="2"/>
                </a:cubicBezTo>
                <a:cubicBezTo>
                  <a:pt x="7" y="2"/>
                  <a:pt x="9" y="1"/>
                  <a:pt x="8" y="2"/>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82" name="Freeform 480">
            <a:extLst>
              <a:ext uri="{FF2B5EF4-FFF2-40B4-BE49-F238E27FC236}">
                <a16:creationId xmlns:a16="http://schemas.microsoft.com/office/drawing/2014/main" id="{4832C1AB-23E6-1610-7A8F-CE515FC243E0}"/>
              </a:ext>
            </a:extLst>
          </p:cNvPr>
          <p:cNvSpPr>
            <a:spLocks/>
          </p:cNvSpPr>
          <p:nvPr/>
        </p:nvSpPr>
        <p:spPr bwMode="auto">
          <a:xfrm>
            <a:off x="10829326" y="5172465"/>
            <a:ext cx="154258" cy="158981"/>
          </a:xfrm>
          <a:custGeom>
            <a:avLst/>
            <a:gdLst>
              <a:gd name="T0" fmla="*/ 33 w 39"/>
              <a:gd name="T1" fmla="*/ 4 h 38"/>
              <a:gd name="T2" fmla="*/ 30 w 39"/>
              <a:gd name="T3" fmla="*/ 1 h 38"/>
              <a:gd name="T4" fmla="*/ 26 w 39"/>
              <a:gd name="T5" fmla="*/ 8 h 38"/>
              <a:gd name="T6" fmla="*/ 22 w 39"/>
              <a:gd name="T7" fmla="*/ 13 h 38"/>
              <a:gd name="T8" fmla="*/ 15 w 39"/>
              <a:gd name="T9" fmla="*/ 18 h 38"/>
              <a:gd name="T10" fmla="*/ 9 w 39"/>
              <a:gd name="T11" fmla="*/ 22 h 38"/>
              <a:gd name="T12" fmla="*/ 4 w 39"/>
              <a:gd name="T13" fmla="*/ 27 h 38"/>
              <a:gd name="T14" fmla="*/ 2 w 39"/>
              <a:gd name="T15" fmla="*/ 33 h 38"/>
              <a:gd name="T16" fmla="*/ 1 w 39"/>
              <a:gd name="T17" fmla="*/ 34 h 38"/>
              <a:gd name="T18" fmla="*/ 3 w 39"/>
              <a:gd name="T19" fmla="*/ 35 h 38"/>
              <a:gd name="T20" fmla="*/ 10 w 39"/>
              <a:gd name="T21" fmla="*/ 37 h 38"/>
              <a:gd name="T22" fmla="*/ 19 w 39"/>
              <a:gd name="T23" fmla="*/ 34 h 38"/>
              <a:gd name="T24" fmla="*/ 22 w 39"/>
              <a:gd name="T25" fmla="*/ 27 h 38"/>
              <a:gd name="T26" fmla="*/ 27 w 39"/>
              <a:gd name="T27" fmla="*/ 22 h 38"/>
              <a:gd name="T28" fmla="*/ 29 w 39"/>
              <a:gd name="T29" fmla="*/ 21 h 38"/>
              <a:gd name="T30" fmla="*/ 33 w 39"/>
              <a:gd name="T31" fmla="*/ 21 h 38"/>
              <a:gd name="T32" fmla="*/ 32 w 39"/>
              <a:gd name="T33" fmla="*/ 19 h 38"/>
              <a:gd name="T34" fmla="*/ 32 w 39"/>
              <a:gd name="T35" fmla="*/ 17 h 38"/>
              <a:gd name="T36" fmla="*/ 38 w 39"/>
              <a:gd name="T37" fmla="*/ 9 h 38"/>
              <a:gd name="T38" fmla="*/ 38 w 39"/>
              <a:gd name="T39" fmla="*/ 6 h 38"/>
              <a:gd name="T40" fmla="*/ 38 w 39"/>
              <a:gd name="T41" fmla="*/ 4 h 38"/>
              <a:gd name="T42" fmla="*/ 37 w 39"/>
              <a:gd name="T43" fmla="*/ 4 h 38"/>
              <a:gd name="T44" fmla="*/ 37 w 39"/>
              <a:gd name="T45" fmla="*/ 2 h 38"/>
              <a:gd name="T46" fmla="*/ 33 w 39"/>
              <a:gd name="T4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38">
                <a:moveTo>
                  <a:pt x="33" y="4"/>
                </a:moveTo>
                <a:cubicBezTo>
                  <a:pt x="33" y="4"/>
                  <a:pt x="32" y="0"/>
                  <a:pt x="30" y="1"/>
                </a:cubicBezTo>
                <a:cubicBezTo>
                  <a:pt x="27" y="3"/>
                  <a:pt x="28" y="5"/>
                  <a:pt x="26" y="8"/>
                </a:cubicBezTo>
                <a:cubicBezTo>
                  <a:pt x="25" y="9"/>
                  <a:pt x="24" y="12"/>
                  <a:pt x="22" y="13"/>
                </a:cubicBezTo>
                <a:cubicBezTo>
                  <a:pt x="20" y="16"/>
                  <a:pt x="18" y="17"/>
                  <a:pt x="15" y="18"/>
                </a:cubicBezTo>
                <a:cubicBezTo>
                  <a:pt x="13" y="19"/>
                  <a:pt x="12" y="21"/>
                  <a:pt x="9" y="22"/>
                </a:cubicBezTo>
                <a:cubicBezTo>
                  <a:pt x="7" y="23"/>
                  <a:pt x="7" y="27"/>
                  <a:pt x="4" y="27"/>
                </a:cubicBezTo>
                <a:cubicBezTo>
                  <a:pt x="0" y="28"/>
                  <a:pt x="4" y="31"/>
                  <a:pt x="2" y="33"/>
                </a:cubicBezTo>
                <a:cubicBezTo>
                  <a:pt x="1" y="33"/>
                  <a:pt x="0" y="33"/>
                  <a:pt x="1" y="34"/>
                </a:cubicBezTo>
                <a:cubicBezTo>
                  <a:pt x="1" y="35"/>
                  <a:pt x="1" y="35"/>
                  <a:pt x="3" y="35"/>
                </a:cubicBezTo>
                <a:cubicBezTo>
                  <a:pt x="5" y="35"/>
                  <a:pt x="8" y="37"/>
                  <a:pt x="10" y="37"/>
                </a:cubicBezTo>
                <a:cubicBezTo>
                  <a:pt x="14" y="38"/>
                  <a:pt x="16" y="36"/>
                  <a:pt x="19" y="34"/>
                </a:cubicBezTo>
                <a:cubicBezTo>
                  <a:pt x="21" y="32"/>
                  <a:pt x="22" y="30"/>
                  <a:pt x="22" y="27"/>
                </a:cubicBezTo>
                <a:cubicBezTo>
                  <a:pt x="23" y="24"/>
                  <a:pt x="24" y="24"/>
                  <a:pt x="27" y="22"/>
                </a:cubicBezTo>
                <a:cubicBezTo>
                  <a:pt x="28" y="22"/>
                  <a:pt x="28" y="21"/>
                  <a:pt x="29" y="21"/>
                </a:cubicBezTo>
                <a:cubicBezTo>
                  <a:pt x="30" y="21"/>
                  <a:pt x="31" y="21"/>
                  <a:pt x="33" y="21"/>
                </a:cubicBezTo>
                <a:cubicBezTo>
                  <a:pt x="34" y="20"/>
                  <a:pt x="33" y="19"/>
                  <a:pt x="32" y="19"/>
                </a:cubicBezTo>
                <a:cubicBezTo>
                  <a:pt x="31" y="18"/>
                  <a:pt x="31" y="18"/>
                  <a:pt x="32" y="17"/>
                </a:cubicBezTo>
                <a:cubicBezTo>
                  <a:pt x="34" y="14"/>
                  <a:pt x="36" y="12"/>
                  <a:pt x="38" y="9"/>
                </a:cubicBezTo>
                <a:cubicBezTo>
                  <a:pt x="38" y="8"/>
                  <a:pt x="38" y="7"/>
                  <a:pt x="38" y="6"/>
                </a:cubicBezTo>
                <a:cubicBezTo>
                  <a:pt x="38" y="5"/>
                  <a:pt x="38" y="5"/>
                  <a:pt x="38" y="4"/>
                </a:cubicBezTo>
                <a:cubicBezTo>
                  <a:pt x="39" y="3"/>
                  <a:pt x="37" y="4"/>
                  <a:pt x="37" y="4"/>
                </a:cubicBezTo>
                <a:cubicBezTo>
                  <a:pt x="37" y="3"/>
                  <a:pt x="37" y="3"/>
                  <a:pt x="37" y="2"/>
                </a:cubicBezTo>
                <a:cubicBezTo>
                  <a:pt x="36" y="3"/>
                  <a:pt x="35" y="5"/>
                  <a:pt x="33" y="4"/>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83" name="Freeform 481">
            <a:extLst>
              <a:ext uri="{FF2B5EF4-FFF2-40B4-BE49-F238E27FC236}">
                <a16:creationId xmlns:a16="http://schemas.microsoft.com/office/drawing/2014/main" id="{1F4AF59A-39BC-6284-198F-D592703AA198}"/>
              </a:ext>
            </a:extLst>
          </p:cNvPr>
          <p:cNvSpPr>
            <a:spLocks/>
          </p:cNvSpPr>
          <p:nvPr/>
        </p:nvSpPr>
        <p:spPr bwMode="auto">
          <a:xfrm>
            <a:off x="10853470" y="5331447"/>
            <a:ext cx="8049" cy="8517"/>
          </a:xfrm>
          <a:custGeom>
            <a:avLst/>
            <a:gdLst>
              <a:gd name="T0" fmla="*/ 2 w 2"/>
              <a:gd name="T1" fmla="*/ 2 h 2"/>
              <a:gd name="T2" fmla="*/ 1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1" y="1"/>
                  <a:pt x="1" y="0"/>
                </a:cubicBezTo>
                <a:cubicBezTo>
                  <a:pt x="0" y="1"/>
                  <a:pt x="0" y="1"/>
                  <a:pt x="0" y="2"/>
                </a:cubicBezTo>
                <a:cubicBezTo>
                  <a:pt x="1" y="2"/>
                  <a:pt x="2" y="2"/>
                  <a:pt x="2" y="2"/>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84" name="Freeform 482">
            <a:extLst>
              <a:ext uri="{FF2B5EF4-FFF2-40B4-BE49-F238E27FC236}">
                <a16:creationId xmlns:a16="http://schemas.microsoft.com/office/drawing/2014/main" id="{B40E5638-D211-8BA9-C1D0-F6168DE4916D}"/>
              </a:ext>
            </a:extLst>
          </p:cNvPr>
          <p:cNvSpPr>
            <a:spLocks/>
          </p:cNvSpPr>
          <p:nvPr/>
        </p:nvSpPr>
        <p:spPr bwMode="auto">
          <a:xfrm>
            <a:off x="10401426" y="5176724"/>
            <a:ext cx="75118" cy="75233"/>
          </a:xfrm>
          <a:custGeom>
            <a:avLst/>
            <a:gdLst>
              <a:gd name="T0" fmla="*/ 0 w 19"/>
              <a:gd name="T1" fmla="*/ 2 h 18"/>
              <a:gd name="T2" fmla="*/ 2 w 19"/>
              <a:gd name="T3" fmla="*/ 7 h 18"/>
              <a:gd name="T4" fmla="*/ 4 w 19"/>
              <a:gd name="T5" fmla="*/ 10 h 18"/>
              <a:gd name="T6" fmla="*/ 3 w 19"/>
              <a:gd name="T7" fmla="*/ 12 h 18"/>
              <a:gd name="T8" fmla="*/ 9 w 19"/>
              <a:gd name="T9" fmla="*/ 18 h 18"/>
              <a:gd name="T10" fmla="*/ 12 w 19"/>
              <a:gd name="T11" fmla="*/ 15 h 18"/>
              <a:gd name="T12" fmla="*/ 13 w 19"/>
              <a:gd name="T13" fmla="*/ 17 h 18"/>
              <a:gd name="T14" fmla="*/ 14 w 19"/>
              <a:gd name="T15" fmla="*/ 14 h 18"/>
              <a:gd name="T16" fmla="*/ 16 w 19"/>
              <a:gd name="T17" fmla="*/ 15 h 18"/>
              <a:gd name="T18" fmla="*/ 18 w 19"/>
              <a:gd name="T19" fmla="*/ 7 h 18"/>
              <a:gd name="T20" fmla="*/ 16 w 19"/>
              <a:gd name="T21" fmla="*/ 1 h 18"/>
              <a:gd name="T22" fmla="*/ 7 w 19"/>
              <a:gd name="T23" fmla="*/ 3 h 18"/>
              <a:gd name="T24" fmla="*/ 0 w 19"/>
              <a:gd name="T25" fmla="*/ 2 h 18"/>
              <a:gd name="T26" fmla="*/ 0 w 19"/>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0" y="2"/>
                </a:moveTo>
                <a:cubicBezTo>
                  <a:pt x="0" y="3"/>
                  <a:pt x="2" y="6"/>
                  <a:pt x="2" y="7"/>
                </a:cubicBezTo>
                <a:cubicBezTo>
                  <a:pt x="3" y="8"/>
                  <a:pt x="4" y="9"/>
                  <a:pt x="4" y="10"/>
                </a:cubicBezTo>
                <a:cubicBezTo>
                  <a:pt x="4" y="11"/>
                  <a:pt x="3" y="11"/>
                  <a:pt x="3" y="12"/>
                </a:cubicBezTo>
                <a:cubicBezTo>
                  <a:pt x="4" y="15"/>
                  <a:pt x="7" y="17"/>
                  <a:pt x="9" y="18"/>
                </a:cubicBezTo>
                <a:cubicBezTo>
                  <a:pt x="11" y="18"/>
                  <a:pt x="11" y="16"/>
                  <a:pt x="12" y="15"/>
                </a:cubicBezTo>
                <a:cubicBezTo>
                  <a:pt x="12" y="15"/>
                  <a:pt x="13" y="17"/>
                  <a:pt x="13" y="17"/>
                </a:cubicBezTo>
                <a:cubicBezTo>
                  <a:pt x="13" y="16"/>
                  <a:pt x="13" y="14"/>
                  <a:pt x="14" y="14"/>
                </a:cubicBezTo>
                <a:cubicBezTo>
                  <a:pt x="15" y="13"/>
                  <a:pt x="15" y="15"/>
                  <a:pt x="16" y="15"/>
                </a:cubicBezTo>
                <a:cubicBezTo>
                  <a:pt x="15" y="15"/>
                  <a:pt x="18" y="8"/>
                  <a:pt x="18" y="7"/>
                </a:cubicBezTo>
                <a:cubicBezTo>
                  <a:pt x="18" y="6"/>
                  <a:pt x="19" y="0"/>
                  <a:pt x="16" y="1"/>
                </a:cubicBezTo>
                <a:cubicBezTo>
                  <a:pt x="13" y="2"/>
                  <a:pt x="10" y="4"/>
                  <a:pt x="7" y="3"/>
                </a:cubicBezTo>
                <a:cubicBezTo>
                  <a:pt x="6" y="3"/>
                  <a:pt x="1" y="0"/>
                  <a:pt x="0" y="2"/>
                </a:cubicBezTo>
                <a:cubicBezTo>
                  <a:pt x="0" y="3"/>
                  <a:pt x="1" y="0"/>
                  <a:pt x="0" y="2"/>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85" name="Freeform 483">
            <a:extLst>
              <a:ext uri="{FF2B5EF4-FFF2-40B4-BE49-F238E27FC236}">
                <a16:creationId xmlns:a16="http://schemas.microsoft.com/office/drawing/2014/main" id="{C9D0B5C6-F8D7-C276-3CEE-8E3C0F4D04AD}"/>
              </a:ext>
            </a:extLst>
          </p:cNvPr>
          <p:cNvSpPr>
            <a:spLocks/>
          </p:cNvSpPr>
          <p:nvPr/>
        </p:nvSpPr>
        <p:spPr bwMode="auto">
          <a:xfrm>
            <a:off x="10460447" y="5155432"/>
            <a:ext cx="12072" cy="21293"/>
          </a:xfrm>
          <a:custGeom>
            <a:avLst/>
            <a:gdLst>
              <a:gd name="T0" fmla="*/ 3 w 3"/>
              <a:gd name="T1" fmla="*/ 4 h 5"/>
              <a:gd name="T2" fmla="*/ 1 w 3"/>
              <a:gd name="T3" fmla="*/ 0 h 5"/>
              <a:gd name="T4" fmla="*/ 3 w 3"/>
              <a:gd name="T5" fmla="*/ 4 h 5"/>
            </a:gdLst>
            <a:ahLst/>
            <a:cxnLst>
              <a:cxn ang="0">
                <a:pos x="T0" y="T1"/>
              </a:cxn>
              <a:cxn ang="0">
                <a:pos x="T2" y="T3"/>
              </a:cxn>
              <a:cxn ang="0">
                <a:pos x="T4" y="T5"/>
              </a:cxn>
            </a:cxnLst>
            <a:rect l="0" t="0" r="r" b="b"/>
            <a:pathLst>
              <a:path w="3" h="5">
                <a:moveTo>
                  <a:pt x="3" y="4"/>
                </a:moveTo>
                <a:cubicBezTo>
                  <a:pt x="3" y="5"/>
                  <a:pt x="0" y="1"/>
                  <a:pt x="1" y="0"/>
                </a:cubicBezTo>
                <a:cubicBezTo>
                  <a:pt x="2" y="0"/>
                  <a:pt x="3" y="1"/>
                  <a:pt x="3" y="4"/>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86" name="Freeform 484">
            <a:extLst>
              <a:ext uri="{FF2B5EF4-FFF2-40B4-BE49-F238E27FC236}">
                <a16:creationId xmlns:a16="http://schemas.microsoft.com/office/drawing/2014/main" id="{A60FF91E-5C7D-05CF-FB66-5816AE1D37F7}"/>
              </a:ext>
            </a:extLst>
          </p:cNvPr>
          <p:cNvSpPr>
            <a:spLocks/>
          </p:cNvSpPr>
          <p:nvPr/>
        </p:nvSpPr>
        <p:spPr bwMode="auto">
          <a:xfrm>
            <a:off x="10381305" y="5155432"/>
            <a:ext cx="8049" cy="8517"/>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0"/>
                  <a:pt x="1" y="0"/>
                </a:cubicBezTo>
                <a:cubicBezTo>
                  <a:pt x="2" y="0"/>
                  <a:pt x="2" y="2"/>
                  <a:pt x="1" y="2"/>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87" name="Freeform 610">
            <a:extLst>
              <a:ext uri="{FF2B5EF4-FFF2-40B4-BE49-F238E27FC236}">
                <a16:creationId xmlns:a16="http://schemas.microsoft.com/office/drawing/2014/main" id="{CB0D1FA0-DF51-BBAF-68A7-CB0B786D13E0}"/>
              </a:ext>
            </a:extLst>
          </p:cNvPr>
          <p:cNvSpPr>
            <a:spLocks/>
          </p:cNvSpPr>
          <p:nvPr/>
        </p:nvSpPr>
        <p:spPr bwMode="auto">
          <a:xfrm>
            <a:off x="10114370" y="4317942"/>
            <a:ext cx="8049" cy="4259"/>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88" name="Freeform 612">
            <a:extLst>
              <a:ext uri="{FF2B5EF4-FFF2-40B4-BE49-F238E27FC236}">
                <a16:creationId xmlns:a16="http://schemas.microsoft.com/office/drawing/2014/main" id="{323D7723-70C3-6C6E-7F47-C9CB2EC7EA9D}"/>
              </a:ext>
            </a:extLst>
          </p:cNvPr>
          <p:cNvSpPr>
            <a:spLocks/>
          </p:cNvSpPr>
          <p:nvPr/>
        </p:nvSpPr>
        <p:spPr bwMode="auto">
          <a:xfrm>
            <a:off x="10240460" y="5051809"/>
            <a:ext cx="26828" cy="21293"/>
          </a:xfrm>
          <a:custGeom>
            <a:avLst/>
            <a:gdLst>
              <a:gd name="T0" fmla="*/ 6 w 7"/>
              <a:gd name="T1" fmla="*/ 2 h 5"/>
              <a:gd name="T2" fmla="*/ 1 w 7"/>
              <a:gd name="T3" fmla="*/ 2 h 5"/>
              <a:gd name="T4" fmla="*/ 6 w 7"/>
              <a:gd name="T5" fmla="*/ 2 h 5"/>
            </a:gdLst>
            <a:ahLst/>
            <a:cxnLst>
              <a:cxn ang="0">
                <a:pos x="T0" y="T1"/>
              </a:cxn>
              <a:cxn ang="0">
                <a:pos x="T2" y="T3"/>
              </a:cxn>
              <a:cxn ang="0">
                <a:pos x="T4" y="T5"/>
              </a:cxn>
            </a:cxnLst>
            <a:rect l="0" t="0" r="r" b="b"/>
            <a:pathLst>
              <a:path w="7" h="5">
                <a:moveTo>
                  <a:pt x="6" y="2"/>
                </a:moveTo>
                <a:cubicBezTo>
                  <a:pt x="7" y="0"/>
                  <a:pt x="0" y="1"/>
                  <a:pt x="1" y="2"/>
                </a:cubicBezTo>
                <a:cubicBezTo>
                  <a:pt x="1" y="3"/>
                  <a:pt x="5" y="5"/>
                  <a:pt x="6" y="2"/>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89" name="Freeform 707">
            <a:extLst>
              <a:ext uri="{FF2B5EF4-FFF2-40B4-BE49-F238E27FC236}">
                <a16:creationId xmlns:a16="http://schemas.microsoft.com/office/drawing/2014/main" id="{8E0A579D-9903-4E14-6C0C-6C2DFE7756AB}"/>
              </a:ext>
            </a:extLst>
          </p:cNvPr>
          <p:cNvSpPr>
            <a:spLocks/>
          </p:cNvSpPr>
          <p:nvPr/>
        </p:nvSpPr>
        <p:spPr bwMode="auto">
          <a:xfrm>
            <a:off x="10153270" y="4309424"/>
            <a:ext cx="177062" cy="158981"/>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90" name="Freeform 708">
            <a:extLst>
              <a:ext uri="{FF2B5EF4-FFF2-40B4-BE49-F238E27FC236}">
                <a16:creationId xmlns:a16="http://schemas.microsoft.com/office/drawing/2014/main" id="{06875CCD-ECB4-5E08-4B9F-914161FB509E}"/>
              </a:ext>
            </a:extLst>
          </p:cNvPr>
          <p:cNvSpPr>
            <a:spLocks/>
          </p:cNvSpPr>
          <p:nvPr/>
        </p:nvSpPr>
        <p:spPr bwMode="auto">
          <a:xfrm>
            <a:off x="10326308" y="4334977"/>
            <a:ext cx="201207" cy="170337"/>
          </a:xfrm>
          <a:custGeom>
            <a:avLst/>
            <a:gdLst>
              <a:gd name="T0" fmla="*/ 50 w 51"/>
              <a:gd name="T1" fmla="*/ 39 h 41"/>
              <a:gd name="T2" fmla="*/ 45 w 51"/>
              <a:gd name="T3" fmla="*/ 37 h 41"/>
              <a:gd name="T4" fmla="*/ 47 w 51"/>
              <a:gd name="T5" fmla="*/ 36 h 41"/>
              <a:gd name="T6" fmla="*/ 42 w 51"/>
              <a:gd name="T7" fmla="*/ 34 h 41"/>
              <a:gd name="T8" fmla="*/ 38 w 51"/>
              <a:gd name="T9" fmla="*/ 30 h 41"/>
              <a:gd name="T10" fmla="*/ 37 w 51"/>
              <a:gd name="T11" fmla="*/ 28 h 41"/>
              <a:gd name="T12" fmla="*/ 34 w 51"/>
              <a:gd name="T13" fmla="*/ 26 h 41"/>
              <a:gd name="T14" fmla="*/ 29 w 51"/>
              <a:gd name="T15" fmla="*/ 21 h 41"/>
              <a:gd name="T16" fmla="*/ 34 w 51"/>
              <a:gd name="T17" fmla="*/ 21 h 41"/>
              <a:gd name="T18" fmla="*/ 34 w 51"/>
              <a:gd name="T19" fmla="*/ 18 h 41"/>
              <a:gd name="T20" fmla="*/ 31 w 51"/>
              <a:gd name="T21" fmla="*/ 17 h 41"/>
              <a:gd name="T22" fmla="*/ 25 w 51"/>
              <a:gd name="T23" fmla="*/ 12 h 41"/>
              <a:gd name="T24" fmla="*/ 19 w 51"/>
              <a:gd name="T25" fmla="*/ 7 h 41"/>
              <a:gd name="T26" fmla="*/ 16 w 51"/>
              <a:gd name="T27" fmla="*/ 6 h 41"/>
              <a:gd name="T28" fmla="*/ 13 w 51"/>
              <a:gd name="T29" fmla="*/ 4 h 41"/>
              <a:gd name="T30" fmla="*/ 8 w 51"/>
              <a:gd name="T31" fmla="*/ 2 h 41"/>
              <a:gd name="T32" fmla="*/ 1 w 51"/>
              <a:gd name="T33" fmla="*/ 0 h 41"/>
              <a:gd name="T34" fmla="*/ 1 w 51"/>
              <a:gd name="T35" fmla="*/ 10 h 41"/>
              <a:gd name="T36" fmla="*/ 1 w 51"/>
              <a:gd name="T37" fmla="*/ 20 h 41"/>
              <a:gd name="T38" fmla="*/ 1 w 51"/>
              <a:gd name="T39" fmla="*/ 25 h 41"/>
              <a:gd name="T40" fmla="*/ 1 w 51"/>
              <a:gd name="T41" fmla="*/ 30 h 41"/>
              <a:gd name="T42" fmla="*/ 4 w 51"/>
              <a:gd name="T43" fmla="*/ 33 h 41"/>
              <a:gd name="T44" fmla="*/ 13 w 51"/>
              <a:gd name="T45" fmla="*/ 31 h 41"/>
              <a:gd name="T46" fmla="*/ 9 w 51"/>
              <a:gd name="T47" fmla="*/ 28 h 41"/>
              <a:gd name="T48" fmla="*/ 14 w 51"/>
              <a:gd name="T49" fmla="*/ 30 h 41"/>
              <a:gd name="T50" fmla="*/ 13 w 51"/>
              <a:gd name="T51" fmla="*/ 26 h 41"/>
              <a:gd name="T52" fmla="*/ 15 w 51"/>
              <a:gd name="T53" fmla="*/ 27 h 41"/>
              <a:gd name="T54" fmla="*/ 18 w 51"/>
              <a:gd name="T55" fmla="*/ 25 h 41"/>
              <a:gd name="T56" fmla="*/ 26 w 51"/>
              <a:gd name="T57" fmla="*/ 27 h 41"/>
              <a:gd name="T58" fmla="*/ 31 w 51"/>
              <a:gd name="T59" fmla="*/ 33 h 41"/>
              <a:gd name="T60" fmla="*/ 36 w 51"/>
              <a:gd name="T61" fmla="*/ 38 h 41"/>
              <a:gd name="T62" fmla="*/ 45 w 51"/>
              <a:gd name="T63" fmla="*/ 40 h 41"/>
              <a:gd name="T64" fmla="*/ 48 w 51"/>
              <a:gd name="T65" fmla="*/ 40 h 41"/>
              <a:gd name="T66" fmla="*/ 50 w 51"/>
              <a:gd name="T67" fmla="*/ 39 h 41"/>
              <a:gd name="T68" fmla="*/ 50 w 51"/>
              <a:gd name="T6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1">
                <a:moveTo>
                  <a:pt x="50" y="39"/>
                </a:moveTo>
                <a:cubicBezTo>
                  <a:pt x="48" y="38"/>
                  <a:pt x="46" y="38"/>
                  <a:pt x="45" y="37"/>
                </a:cubicBezTo>
                <a:cubicBezTo>
                  <a:pt x="44" y="36"/>
                  <a:pt x="46" y="35"/>
                  <a:pt x="47" y="36"/>
                </a:cubicBezTo>
                <a:cubicBezTo>
                  <a:pt x="45" y="35"/>
                  <a:pt x="42" y="36"/>
                  <a:pt x="42" y="34"/>
                </a:cubicBezTo>
                <a:cubicBezTo>
                  <a:pt x="42" y="32"/>
                  <a:pt x="39" y="32"/>
                  <a:pt x="38" y="30"/>
                </a:cubicBezTo>
                <a:cubicBezTo>
                  <a:pt x="37" y="29"/>
                  <a:pt x="38" y="29"/>
                  <a:pt x="37" y="28"/>
                </a:cubicBezTo>
                <a:cubicBezTo>
                  <a:pt x="36" y="27"/>
                  <a:pt x="35" y="27"/>
                  <a:pt x="34" y="26"/>
                </a:cubicBezTo>
                <a:cubicBezTo>
                  <a:pt x="34" y="26"/>
                  <a:pt x="30" y="21"/>
                  <a:pt x="29" y="21"/>
                </a:cubicBezTo>
                <a:cubicBezTo>
                  <a:pt x="30" y="20"/>
                  <a:pt x="33" y="21"/>
                  <a:pt x="34" y="21"/>
                </a:cubicBezTo>
                <a:cubicBezTo>
                  <a:pt x="36" y="21"/>
                  <a:pt x="35" y="20"/>
                  <a:pt x="34" y="18"/>
                </a:cubicBezTo>
                <a:cubicBezTo>
                  <a:pt x="34" y="17"/>
                  <a:pt x="32" y="17"/>
                  <a:pt x="31" y="17"/>
                </a:cubicBezTo>
                <a:cubicBezTo>
                  <a:pt x="28" y="15"/>
                  <a:pt x="26" y="14"/>
                  <a:pt x="25" y="12"/>
                </a:cubicBezTo>
                <a:cubicBezTo>
                  <a:pt x="24" y="10"/>
                  <a:pt x="21" y="8"/>
                  <a:pt x="19" y="7"/>
                </a:cubicBezTo>
                <a:cubicBezTo>
                  <a:pt x="18" y="6"/>
                  <a:pt x="17" y="6"/>
                  <a:pt x="16" y="6"/>
                </a:cubicBezTo>
                <a:cubicBezTo>
                  <a:pt x="15" y="6"/>
                  <a:pt x="14" y="4"/>
                  <a:pt x="13" y="4"/>
                </a:cubicBezTo>
                <a:cubicBezTo>
                  <a:pt x="12" y="3"/>
                  <a:pt x="10" y="3"/>
                  <a:pt x="8" y="2"/>
                </a:cubicBezTo>
                <a:cubicBezTo>
                  <a:pt x="6" y="2"/>
                  <a:pt x="4" y="0"/>
                  <a:pt x="1" y="0"/>
                </a:cubicBezTo>
                <a:cubicBezTo>
                  <a:pt x="1" y="3"/>
                  <a:pt x="1" y="7"/>
                  <a:pt x="1" y="10"/>
                </a:cubicBezTo>
                <a:cubicBezTo>
                  <a:pt x="1" y="13"/>
                  <a:pt x="2" y="17"/>
                  <a:pt x="1" y="20"/>
                </a:cubicBezTo>
                <a:cubicBezTo>
                  <a:pt x="0" y="21"/>
                  <a:pt x="1" y="23"/>
                  <a:pt x="1" y="25"/>
                </a:cubicBezTo>
                <a:cubicBezTo>
                  <a:pt x="1" y="27"/>
                  <a:pt x="1" y="28"/>
                  <a:pt x="1" y="30"/>
                </a:cubicBezTo>
                <a:cubicBezTo>
                  <a:pt x="1" y="33"/>
                  <a:pt x="2" y="33"/>
                  <a:pt x="4" y="33"/>
                </a:cubicBezTo>
                <a:cubicBezTo>
                  <a:pt x="7" y="33"/>
                  <a:pt x="10" y="33"/>
                  <a:pt x="13" y="31"/>
                </a:cubicBezTo>
                <a:cubicBezTo>
                  <a:pt x="14" y="31"/>
                  <a:pt x="9" y="28"/>
                  <a:pt x="9" y="28"/>
                </a:cubicBezTo>
                <a:cubicBezTo>
                  <a:pt x="10" y="28"/>
                  <a:pt x="14" y="31"/>
                  <a:pt x="14" y="30"/>
                </a:cubicBezTo>
                <a:cubicBezTo>
                  <a:pt x="14" y="29"/>
                  <a:pt x="13" y="28"/>
                  <a:pt x="13" y="26"/>
                </a:cubicBezTo>
                <a:cubicBezTo>
                  <a:pt x="13" y="26"/>
                  <a:pt x="16" y="28"/>
                  <a:pt x="15" y="27"/>
                </a:cubicBezTo>
                <a:cubicBezTo>
                  <a:pt x="15" y="25"/>
                  <a:pt x="17" y="25"/>
                  <a:pt x="18" y="25"/>
                </a:cubicBezTo>
                <a:cubicBezTo>
                  <a:pt x="19" y="25"/>
                  <a:pt x="26" y="28"/>
                  <a:pt x="26" y="27"/>
                </a:cubicBezTo>
                <a:cubicBezTo>
                  <a:pt x="26" y="29"/>
                  <a:pt x="30" y="31"/>
                  <a:pt x="31" y="33"/>
                </a:cubicBezTo>
                <a:cubicBezTo>
                  <a:pt x="32" y="35"/>
                  <a:pt x="34" y="38"/>
                  <a:pt x="36" y="38"/>
                </a:cubicBezTo>
                <a:cubicBezTo>
                  <a:pt x="39" y="38"/>
                  <a:pt x="42" y="39"/>
                  <a:pt x="45" y="40"/>
                </a:cubicBezTo>
                <a:cubicBezTo>
                  <a:pt x="46" y="40"/>
                  <a:pt x="48" y="41"/>
                  <a:pt x="48" y="40"/>
                </a:cubicBezTo>
                <a:cubicBezTo>
                  <a:pt x="48" y="39"/>
                  <a:pt x="51" y="39"/>
                  <a:pt x="50" y="39"/>
                </a:cubicBezTo>
                <a:cubicBezTo>
                  <a:pt x="49" y="38"/>
                  <a:pt x="51" y="39"/>
                  <a:pt x="50" y="39"/>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33" name="Freeform 404">
            <a:extLst>
              <a:ext uri="{FF2B5EF4-FFF2-40B4-BE49-F238E27FC236}">
                <a16:creationId xmlns:a16="http://schemas.microsoft.com/office/drawing/2014/main" id="{6F261D3B-ECCA-1BA0-A1CE-E293F8243530}"/>
              </a:ext>
            </a:extLst>
          </p:cNvPr>
          <p:cNvSpPr>
            <a:spLocks/>
          </p:cNvSpPr>
          <p:nvPr/>
        </p:nvSpPr>
        <p:spPr bwMode="auto">
          <a:xfrm>
            <a:off x="7483927" y="2887139"/>
            <a:ext cx="156940" cy="251246"/>
          </a:xfrm>
          <a:custGeom>
            <a:avLst/>
            <a:gdLst>
              <a:gd name="T0" fmla="*/ 7 w 40"/>
              <a:gd name="T1" fmla="*/ 0 h 60"/>
              <a:gd name="T2" fmla="*/ 4 w 40"/>
              <a:gd name="T3" fmla="*/ 3 h 60"/>
              <a:gd name="T4" fmla="*/ 2 w 40"/>
              <a:gd name="T5" fmla="*/ 8 h 60"/>
              <a:gd name="T6" fmla="*/ 5 w 40"/>
              <a:gd name="T7" fmla="*/ 14 h 60"/>
              <a:gd name="T8" fmla="*/ 3 w 40"/>
              <a:gd name="T9" fmla="*/ 18 h 60"/>
              <a:gd name="T10" fmla="*/ 3 w 40"/>
              <a:gd name="T11" fmla="*/ 19 h 60"/>
              <a:gd name="T12" fmla="*/ 2 w 40"/>
              <a:gd name="T13" fmla="*/ 23 h 60"/>
              <a:gd name="T14" fmla="*/ 5 w 40"/>
              <a:gd name="T15" fmla="*/ 23 h 60"/>
              <a:gd name="T16" fmla="*/ 7 w 40"/>
              <a:gd name="T17" fmla="*/ 19 h 60"/>
              <a:gd name="T18" fmla="*/ 7 w 40"/>
              <a:gd name="T19" fmla="*/ 23 h 60"/>
              <a:gd name="T20" fmla="*/ 11 w 40"/>
              <a:gd name="T21" fmla="*/ 27 h 60"/>
              <a:gd name="T22" fmla="*/ 14 w 40"/>
              <a:gd name="T23" fmla="*/ 30 h 60"/>
              <a:gd name="T24" fmla="*/ 16 w 40"/>
              <a:gd name="T25" fmla="*/ 36 h 60"/>
              <a:gd name="T26" fmla="*/ 8 w 40"/>
              <a:gd name="T27" fmla="*/ 39 h 60"/>
              <a:gd name="T28" fmla="*/ 9 w 40"/>
              <a:gd name="T29" fmla="*/ 42 h 60"/>
              <a:gd name="T30" fmla="*/ 5 w 40"/>
              <a:gd name="T31" fmla="*/ 47 h 60"/>
              <a:gd name="T32" fmla="*/ 9 w 40"/>
              <a:gd name="T33" fmla="*/ 48 h 60"/>
              <a:gd name="T34" fmla="*/ 18 w 40"/>
              <a:gd name="T35" fmla="*/ 48 h 60"/>
              <a:gd name="T36" fmla="*/ 10 w 40"/>
              <a:gd name="T37" fmla="*/ 52 h 60"/>
              <a:gd name="T38" fmla="*/ 7 w 40"/>
              <a:gd name="T39" fmla="*/ 55 h 60"/>
              <a:gd name="T40" fmla="*/ 3 w 40"/>
              <a:gd name="T41" fmla="*/ 59 h 60"/>
              <a:gd name="T42" fmla="*/ 5 w 40"/>
              <a:gd name="T43" fmla="*/ 60 h 60"/>
              <a:gd name="T44" fmla="*/ 12 w 40"/>
              <a:gd name="T45" fmla="*/ 57 h 60"/>
              <a:gd name="T46" fmla="*/ 19 w 40"/>
              <a:gd name="T47" fmla="*/ 55 h 60"/>
              <a:gd name="T48" fmla="*/ 27 w 40"/>
              <a:gd name="T49" fmla="*/ 54 h 60"/>
              <a:gd name="T50" fmla="*/ 38 w 40"/>
              <a:gd name="T51" fmla="*/ 51 h 60"/>
              <a:gd name="T52" fmla="*/ 38 w 40"/>
              <a:gd name="T53" fmla="*/ 46 h 60"/>
              <a:gd name="T54" fmla="*/ 32 w 40"/>
              <a:gd name="T55" fmla="*/ 41 h 60"/>
              <a:gd name="T56" fmla="*/ 31 w 40"/>
              <a:gd name="T57" fmla="*/ 36 h 60"/>
              <a:gd name="T58" fmla="*/ 30 w 40"/>
              <a:gd name="T59" fmla="*/ 34 h 60"/>
              <a:gd name="T60" fmla="*/ 23 w 40"/>
              <a:gd name="T61" fmla="*/ 25 h 60"/>
              <a:gd name="T62" fmla="*/ 12 w 40"/>
              <a:gd name="T63" fmla="*/ 18 h 60"/>
              <a:gd name="T64" fmla="*/ 14 w 40"/>
              <a:gd name="T65" fmla="*/ 16 h 60"/>
              <a:gd name="T66" fmla="*/ 21 w 40"/>
              <a:gd name="T67" fmla="*/ 8 h 60"/>
              <a:gd name="T68" fmla="*/ 9 w 40"/>
              <a:gd name="T69" fmla="*/ 7 h 60"/>
              <a:gd name="T70" fmla="*/ 9 w 40"/>
              <a:gd name="T71" fmla="*/ 6 h 60"/>
              <a:gd name="T72" fmla="*/ 15 w 4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60">
                <a:moveTo>
                  <a:pt x="15" y="0"/>
                </a:moveTo>
                <a:cubicBezTo>
                  <a:pt x="12" y="0"/>
                  <a:pt x="10" y="1"/>
                  <a:pt x="7" y="0"/>
                </a:cubicBezTo>
                <a:cubicBezTo>
                  <a:pt x="6" y="0"/>
                  <a:pt x="5" y="0"/>
                  <a:pt x="5" y="1"/>
                </a:cubicBezTo>
                <a:cubicBezTo>
                  <a:pt x="6" y="3"/>
                  <a:pt x="5" y="2"/>
                  <a:pt x="4" y="3"/>
                </a:cubicBezTo>
                <a:cubicBezTo>
                  <a:pt x="5" y="2"/>
                  <a:pt x="5" y="4"/>
                  <a:pt x="5" y="4"/>
                </a:cubicBezTo>
                <a:cubicBezTo>
                  <a:pt x="4" y="6"/>
                  <a:pt x="1" y="5"/>
                  <a:pt x="2" y="8"/>
                </a:cubicBezTo>
                <a:cubicBezTo>
                  <a:pt x="4" y="10"/>
                  <a:pt x="3" y="11"/>
                  <a:pt x="2" y="13"/>
                </a:cubicBezTo>
                <a:cubicBezTo>
                  <a:pt x="2" y="15"/>
                  <a:pt x="4" y="15"/>
                  <a:pt x="5" y="14"/>
                </a:cubicBezTo>
                <a:cubicBezTo>
                  <a:pt x="4" y="15"/>
                  <a:pt x="5" y="15"/>
                  <a:pt x="5" y="16"/>
                </a:cubicBezTo>
                <a:cubicBezTo>
                  <a:pt x="5" y="15"/>
                  <a:pt x="3" y="18"/>
                  <a:pt x="3" y="18"/>
                </a:cubicBezTo>
                <a:cubicBezTo>
                  <a:pt x="2" y="18"/>
                  <a:pt x="0" y="18"/>
                  <a:pt x="0" y="20"/>
                </a:cubicBezTo>
                <a:cubicBezTo>
                  <a:pt x="1" y="20"/>
                  <a:pt x="2" y="18"/>
                  <a:pt x="3" y="19"/>
                </a:cubicBezTo>
                <a:cubicBezTo>
                  <a:pt x="3" y="20"/>
                  <a:pt x="3" y="21"/>
                  <a:pt x="3" y="21"/>
                </a:cubicBezTo>
                <a:cubicBezTo>
                  <a:pt x="2" y="22"/>
                  <a:pt x="2" y="23"/>
                  <a:pt x="2" y="23"/>
                </a:cubicBezTo>
                <a:cubicBezTo>
                  <a:pt x="2" y="24"/>
                  <a:pt x="3" y="22"/>
                  <a:pt x="4" y="22"/>
                </a:cubicBezTo>
                <a:cubicBezTo>
                  <a:pt x="4" y="21"/>
                  <a:pt x="5" y="23"/>
                  <a:pt x="5" y="23"/>
                </a:cubicBezTo>
                <a:cubicBezTo>
                  <a:pt x="6" y="23"/>
                  <a:pt x="5" y="19"/>
                  <a:pt x="4" y="19"/>
                </a:cubicBezTo>
                <a:cubicBezTo>
                  <a:pt x="5" y="19"/>
                  <a:pt x="7" y="20"/>
                  <a:pt x="7" y="19"/>
                </a:cubicBezTo>
                <a:cubicBezTo>
                  <a:pt x="7" y="19"/>
                  <a:pt x="6" y="20"/>
                  <a:pt x="6" y="20"/>
                </a:cubicBezTo>
                <a:cubicBezTo>
                  <a:pt x="6" y="21"/>
                  <a:pt x="7" y="22"/>
                  <a:pt x="7" y="23"/>
                </a:cubicBezTo>
                <a:cubicBezTo>
                  <a:pt x="7" y="24"/>
                  <a:pt x="4" y="27"/>
                  <a:pt x="7" y="27"/>
                </a:cubicBezTo>
                <a:cubicBezTo>
                  <a:pt x="7" y="27"/>
                  <a:pt x="10" y="27"/>
                  <a:pt x="11" y="27"/>
                </a:cubicBezTo>
                <a:cubicBezTo>
                  <a:pt x="12" y="26"/>
                  <a:pt x="15" y="26"/>
                  <a:pt x="15" y="26"/>
                </a:cubicBezTo>
                <a:cubicBezTo>
                  <a:pt x="14" y="28"/>
                  <a:pt x="13" y="28"/>
                  <a:pt x="14" y="30"/>
                </a:cubicBezTo>
                <a:cubicBezTo>
                  <a:pt x="15" y="33"/>
                  <a:pt x="15" y="31"/>
                  <a:pt x="16" y="32"/>
                </a:cubicBezTo>
                <a:cubicBezTo>
                  <a:pt x="16" y="33"/>
                  <a:pt x="15" y="35"/>
                  <a:pt x="16" y="36"/>
                </a:cubicBezTo>
                <a:cubicBezTo>
                  <a:pt x="17" y="38"/>
                  <a:pt x="14" y="38"/>
                  <a:pt x="13" y="38"/>
                </a:cubicBezTo>
                <a:cubicBezTo>
                  <a:pt x="11" y="39"/>
                  <a:pt x="10" y="37"/>
                  <a:pt x="8" y="39"/>
                </a:cubicBezTo>
                <a:cubicBezTo>
                  <a:pt x="7" y="41"/>
                  <a:pt x="12" y="40"/>
                  <a:pt x="11" y="41"/>
                </a:cubicBezTo>
                <a:cubicBezTo>
                  <a:pt x="11" y="41"/>
                  <a:pt x="9" y="42"/>
                  <a:pt x="9" y="42"/>
                </a:cubicBezTo>
                <a:cubicBezTo>
                  <a:pt x="9" y="43"/>
                  <a:pt x="10" y="43"/>
                  <a:pt x="9" y="44"/>
                </a:cubicBezTo>
                <a:cubicBezTo>
                  <a:pt x="8" y="45"/>
                  <a:pt x="7" y="46"/>
                  <a:pt x="5" y="47"/>
                </a:cubicBezTo>
                <a:cubicBezTo>
                  <a:pt x="4" y="48"/>
                  <a:pt x="6" y="49"/>
                  <a:pt x="6" y="49"/>
                </a:cubicBezTo>
                <a:cubicBezTo>
                  <a:pt x="7" y="49"/>
                  <a:pt x="9" y="48"/>
                  <a:pt x="9" y="48"/>
                </a:cubicBezTo>
                <a:cubicBezTo>
                  <a:pt x="9" y="49"/>
                  <a:pt x="12" y="49"/>
                  <a:pt x="13" y="50"/>
                </a:cubicBezTo>
                <a:cubicBezTo>
                  <a:pt x="15" y="50"/>
                  <a:pt x="17" y="48"/>
                  <a:pt x="18" y="48"/>
                </a:cubicBezTo>
                <a:cubicBezTo>
                  <a:pt x="18" y="48"/>
                  <a:pt x="16" y="53"/>
                  <a:pt x="13" y="52"/>
                </a:cubicBezTo>
                <a:cubicBezTo>
                  <a:pt x="12" y="51"/>
                  <a:pt x="11" y="52"/>
                  <a:pt x="10" y="52"/>
                </a:cubicBezTo>
                <a:cubicBezTo>
                  <a:pt x="8" y="52"/>
                  <a:pt x="9" y="51"/>
                  <a:pt x="8" y="51"/>
                </a:cubicBezTo>
                <a:cubicBezTo>
                  <a:pt x="8" y="51"/>
                  <a:pt x="8" y="54"/>
                  <a:pt x="7" y="55"/>
                </a:cubicBezTo>
                <a:cubicBezTo>
                  <a:pt x="7" y="55"/>
                  <a:pt x="6" y="56"/>
                  <a:pt x="5" y="57"/>
                </a:cubicBezTo>
                <a:cubicBezTo>
                  <a:pt x="5" y="57"/>
                  <a:pt x="3" y="58"/>
                  <a:pt x="3" y="59"/>
                </a:cubicBezTo>
                <a:cubicBezTo>
                  <a:pt x="3" y="59"/>
                  <a:pt x="5" y="59"/>
                  <a:pt x="5" y="59"/>
                </a:cubicBezTo>
                <a:cubicBezTo>
                  <a:pt x="5" y="59"/>
                  <a:pt x="4" y="59"/>
                  <a:pt x="5" y="60"/>
                </a:cubicBezTo>
                <a:cubicBezTo>
                  <a:pt x="5" y="60"/>
                  <a:pt x="7" y="57"/>
                  <a:pt x="8" y="57"/>
                </a:cubicBezTo>
                <a:cubicBezTo>
                  <a:pt x="9" y="57"/>
                  <a:pt x="11" y="58"/>
                  <a:pt x="12" y="57"/>
                </a:cubicBezTo>
                <a:cubicBezTo>
                  <a:pt x="14" y="57"/>
                  <a:pt x="13" y="55"/>
                  <a:pt x="15" y="55"/>
                </a:cubicBezTo>
                <a:cubicBezTo>
                  <a:pt x="16" y="54"/>
                  <a:pt x="17" y="55"/>
                  <a:pt x="19" y="55"/>
                </a:cubicBezTo>
                <a:cubicBezTo>
                  <a:pt x="20" y="56"/>
                  <a:pt x="21" y="54"/>
                  <a:pt x="23" y="55"/>
                </a:cubicBezTo>
                <a:cubicBezTo>
                  <a:pt x="24" y="56"/>
                  <a:pt x="26" y="55"/>
                  <a:pt x="27" y="54"/>
                </a:cubicBezTo>
                <a:cubicBezTo>
                  <a:pt x="29" y="54"/>
                  <a:pt x="32" y="54"/>
                  <a:pt x="34" y="54"/>
                </a:cubicBezTo>
                <a:cubicBezTo>
                  <a:pt x="34" y="54"/>
                  <a:pt x="38" y="51"/>
                  <a:pt x="38" y="51"/>
                </a:cubicBezTo>
                <a:cubicBezTo>
                  <a:pt x="37" y="50"/>
                  <a:pt x="33" y="51"/>
                  <a:pt x="33" y="50"/>
                </a:cubicBezTo>
                <a:cubicBezTo>
                  <a:pt x="33" y="49"/>
                  <a:pt x="37" y="46"/>
                  <a:pt x="38" y="46"/>
                </a:cubicBezTo>
                <a:cubicBezTo>
                  <a:pt x="39" y="44"/>
                  <a:pt x="40" y="40"/>
                  <a:pt x="36" y="40"/>
                </a:cubicBezTo>
                <a:cubicBezTo>
                  <a:pt x="35" y="40"/>
                  <a:pt x="33" y="41"/>
                  <a:pt x="32" y="41"/>
                </a:cubicBezTo>
                <a:cubicBezTo>
                  <a:pt x="30" y="40"/>
                  <a:pt x="32" y="40"/>
                  <a:pt x="32" y="39"/>
                </a:cubicBezTo>
                <a:cubicBezTo>
                  <a:pt x="32" y="38"/>
                  <a:pt x="32" y="37"/>
                  <a:pt x="31" y="36"/>
                </a:cubicBezTo>
                <a:cubicBezTo>
                  <a:pt x="31" y="36"/>
                  <a:pt x="27" y="35"/>
                  <a:pt x="28" y="34"/>
                </a:cubicBezTo>
                <a:cubicBezTo>
                  <a:pt x="28" y="34"/>
                  <a:pt x="30" y="35"/>
                  <a:pt x="30" y="34"/>
                </a:cubicBezTo>
                <a:cubicBezTo>
                  <a:pt x="31" y="33"/>
                  <a:pt x="30" y="32"/>
                  <a:pt x="29" y="31"/>
                </a:cubicBezTo>
                <a:cubicBezTo>
                  <a:pt x="26" y="29"/>
                  <a:pt x="25" y="29"/>
                  <a:pt x="23" y="25"/>
                </a:cubicBezTo>
                <a:cubicBezTo>
                  <a:pt x="22" y="23"/>
                  <a:pt x="21" y="21"/>
                  <a:pt x="18" y="19"/>
                </a:cubicBezTo>
                <a:cubicBezTo>
                  <a:pt x="17" y="18"/>
                  <a:pt x="13" y="20"/>
                  <a:pt x="12" y="18"/>
                </a:cubicBezTo>
                <a:cubicBezTo>
                  <a:pt x="12" y="18"/>
                  <a:pt x="18" y="17"/>
                  <a:pt x="17" y="16"/>
                </a:cubicBezTo>
                <a:cubicBezTo>
                  <a:pt x="17" y="16"/>
                  <a:pt x="15" y="17"/>
                  <a:pt x="14" y="16"/>
                </a:cubicBezTo>
                <a:cubicBezTo>
                  <a:pt x="14" y="16"/>
                  <a:pt x="18" y="15"/>
                  <a:pt x="18" y="15"/>
                </a:cubicBezTo>
                <a:cubicBezTo>
                  <a:pt x="19" y="14"/>
                  <a:pt x="22" y="9"/>
                  <a:pt x="21" y="8"/>
                </a:cubicBezTo>
                <a:cubicBezTo>
                  <a:pt x="20" y="6"/>
                  <a:pt x="17" y="6"/>
                  <a:pt x="15" y="6"/>
                </a:cubicBezTo>
                <a:cubicBezTo>
                  <a:pt x="14" y="7"/>
                  <a:pt x="9" y="7"/>
                  <a:pt x="9" y="7"/>
                </a:cubicBezTo>
                <a:cubicBezTo>
                  <a:pt x="9" y="7"/>
                  <a:pt x="11" y="6"/>
                  <a:pt x="11" y="6"/>
                </a:cubicBezTo>
                <a:cubicBezTo>
                  <a:pt x="11" y="6"/>
                  <a:pt x="9" y="5"/>
                  <a:pt x="9" y="6"/>
                </a:cubicBezTo>
                <a:cubicBezTo>
                  <a:pt x="9" y="5"/>
                  <a:pt x="18" y="1"/>
                  <a:pt x="15" y="0"/>
                </a:cubicBezTo>
                <a:cubicBezTo>
                  <a:pt x="14" y="0"/>
                  <a:pt x="17" y="1"/>
                  <a:pt x="15" y="0"/>
                </a:cubicBezTo>
                <a:close/>
              </a:path>
            </a:pathLst>
          </a:custGeom>
          <a:solidFill>
            <a:schemeClr val="tx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34" name="Freeform 406">
            <a:extLst>
              <a:ext uri="{FF2B5EF4-FFF2-40B4-BE49-F238E27FC236}">
                <a16:creationId xmlns:a16="http://schemas.microsoft.com/office/drawing/2014/main" id="{F42D74EF-B744-717F-12CA-4ABBE7B8B89F}"/>
              </a:ext>
            </a:extLst>
          </p:cNvPr>
          <p:cNvSpPr>
            <a:spLocks/>
          </p:cNvSpPr>
          <p:nvPr/>
        </p:nvSpPr>
        <p:spPr bwMode="auto">
          <a:xfrm>
            <a:off x="8607999" y="2224246"/>
            <a:ext cx="354123" cy="258345"/>
          </a:xfrm>
          <a:custGeom>
            <a:avLst/>
            <a:gdLst>
              <a:gd name="T0" fmla="*/ 77 w 90"/>
              <a:gd name="T1" fmla="*/ 2 h 62"/>
              <a:gd name="T2" fmla="*/ 66 w 90"/>
              <a:gd name="T3" fmla="*/ 6 h 62"/>
              <a:gd name="T4" fmla="*/ 51 w 90"/>
              <a:gd name="T5" fmla="*/ 8 h 62"/>
              <a:gd name="T6" fmla="*/ 48 w 90"/>
              <a:gd name="T7" fmla="*/ 9 h 62"/>
              <a:gd name="T8" fmla="*/ 39 w 90"/>
              <a:gd name="T9" fmla="*/ 11 h 62"/>
              <a:gd name="T10" fmla="*/ 32 w 90"/>
              <a:gd name="T11" fmla="*/ 14 h 62"/>
              <a:gd name="T12" fmla="*/ 26 w 90"/>
              <a:gd name="T13" fmla="*/ 19 h 62"/>
              <a:gd name="T14" fmla="*/ 26 w 90"/>
              <a:gd name="T15" fmla="*/ 21 h 62"/>
              <a:gd name="T16" fmla="*/ 27 w 90"/>
              <a:gd name="T17" fmla="*/ 23 h 62"/>
              <a:gd name="T18" fmla="*/ 23 w 90"/>
              <a:gd name="T19" fmla="*/ 25 h 62"/>
              <a:gd name="T20" fmla="*/ 21 w 90"/>
              <a:gd name="T21" fmla="*/ 28 h 62"/>
              <a:gd name="T22" fmla="*/ 21 w 90"/>
              <a:gd name="T23" fmla="*/ 29 h 62"/>
              <a:gd name="T24" fmla="*/ 14 w 90"/>
              <a:gd name="T25" fmla="*/ 31 h 62"/>
              <a:gd name="T26" fmla="*/ 19 w 90"/>
              <a:gd name="T27" fmla="*/ 34 h 62"/>
              <a:gd name="T28" fmla="*/ 9 w 90"/>
              <a:gd name="T29" fmla="*/ 38 h 62"/>
              <a:gd name="T30" fmla="*/ 6 w 90"/>
              <a:gd name="T31" fmla="*/ 41 h 62"/>
              <a:gd name="T32" fmla="*/ 5 w 90"/>
              <a:gd name="T33" fmla="*/ 47 h 62"/>
              <a:gd name="T34" fmla="*/ 4 w 90"/>
              <a:gd name="T35" fmla="*/ 53 h 62"/>
              <a:gd name="T36" fmla="*/ 12 w 90"/>
              <a:gd name="T37" fmla="*/ 55 h 62"/>
              <a:gd name="T38" fmla="*/ 12 w 90"/>
              <a:gd name="T39" fmla="*/ 56 h 62"/>
              <a:gd name="T40" fmla="*/ 16 w 90"/>
              <a:gd name="T41" fmla="*/ 62 h 62"/>
              <a:gd name="T42" fmla="*/ 26 w 90"/>
              <a:gd name="T43" fmla="*/ 61 h 62"/>
              <a:gd name="T44" fmla="*/ 26 w 90"/>
              <a:gd name="T45" fmla="*/ 59 h 62"/>
              <a:gd name="T46" fmla="*/ 20 w 90"/>
              <a:gd name="T47" fmla="*/ 48 h 62"/>
              <a:gd name="T48" fmla="*/ 20 w 90"/>
              <a:gd name="T49" fmla="*/ 42 h 62"/>
              <a:gd name="T50" fmla="*/ 22 w 90"/>
              <a:gd name="T51" fmla="*/ 40 h 62"/>
              <a:gd name="T52" fmla="*/ 21 w 90"/>
              <a:gd name="T53" fmla="*/ 36 h 62"/>
              <a:gd name="T54" fmla="*/ 27 w 90"/>
              <a:gd name="T55" fmla="*/ 34 h 62"/>
              <a:gd name="T56" fmla="*/ 27 w 90"/>
              <a:gd name="T57" fmla="*/ 32 h 62"/>
              <a:gd name="T58" fmla="*/ 32 w 90"/>
              <a:gd name="T59" fmla="*/ 31 h 62"/>
              <a:gd name="T60" fmla="*/ 35 w 90"/>
              <a:gd name="T61" fmla="*/ 29 h 62"/>
              <a:gd name="T62" fmla="*/ 35 w 90"/>
              <a:gd name="T63" fmla="*/ 26 h 62"/>
              <a:gd name="T64" fmla="*/ 42 w 90"/>
              <a:gd name="T65" fmla="*/ 24 h 62"/>
              <a:gd name="T66" fmla="*/ 45 w 90"/>
              <a:gd name="T67" fmla="*/ 22 h 62"/>
              <a:gd name="T68" fmla="*/ 58 w 90"/>
              <a:gd name="T69" fmla="*/ 15 h 62"/>
              <a:gd name="T70" fmla="*/ 81 w 90"/>
              <a:gd name="T71" fmla="*/ 8 h 62"/>
              <a:gd name="T72" fmla="*/ 84 w 90"/>
              <a:gd name="T73"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62">
                <a:moveTo>
                  <a:pt x="84" y="1"/>
                </a:moveTo>
                <a:cubicBezTo>
                  <a:pt x="81" y="1"/>
                  <a:pt x="80" y="0"/>
                  <a:pt x="77" y="2"/>
                </a:cubicBezTo>
                <a:cubicBezTo>
                  <a:pt x="76" y="2"/>
                  <a:pt x="72" y="3"/>
                  <a:pt x="73" y="4"/>
                </a:cubicBezTo>
                <a:cubicBezTo>
                  <a:pt x="72" y="4"/>
                  <a:pt x="68" y="6"/>
                  <a:pt x="66" y="6"/>
                </a:cubicBezTo>
                <a:cubicBezTo>
                  <a:pt x="64" y="6"/>
                  <a:pt x="61" y="7"/>
                  <a:pt x="59" y="8"/>
                </a:cubicBezTo>
                <a:cubicBezTo>
                  <a:pt x="56" y="8"/>
                  <a:pt x="54" y="8"/>
                  <a:pt x="51" y="8"/>
                </a:cubicBezTo>
                <a:cubicBezTo>
                  <a:pt x="51" y="8"/>
                  <a:pt x="45" y="8"/>
                  <a:pt x="46" y="9"/>
                </a:cubicBezTo>
                <a:cubicBezTo>
                  <a:pt x="46" y="9"/>
                  <a:pt x="48" y="9"/>
                  <a:pt x="48" y="9"/>
                </a:cubicBezTo>
                <a:cubicBezTo>
                  <a:pt x="47" y="10"/>
                  <a:pt x="45" y="10"/>
                  <a:pt x="44" y="11"/>
                </a:cubicBezTo>
                <a:cubicBezTo>
                  <a:pt x="43" y="11"/>
                  <a:pt x="41" y="11"/>
                  <a:pt x="39" y="11"/>
                </a:cubicBezTo>
                <a:cubicBezTo>
                  <a:pt x="38" y="11"/>
                  <a:pt x="38" y="11"/>
                  <a:pt x="36" y="12"/>
                </a:cubicBezTo>
                <a:cubicBezTo>
                  <a:pt x="35" y="15"/>
                  <a:pt x="34" y="14"/>
                  <a:pt x="32" y="14"/>
                </a:cubicBezTo>
                <a:cubicBezTo>
                  <a:pt x="30" y="15"/>
                  <a:pt x="31" y="17"/>
                  <a:pt x="28" y="17"/>
                </a:cubicBezTo>
                <a:cubicBezTo>
                  <a:pt x="26" y="17"/>
                  <a:pt x="27" y="19"/>
                  <a:pt x="26" y="19"/>
                </a:cubicBezTo>
                <a:cubicBezTo>
                  <a:pt x="25" y="20"/>
                  <a:pt x="22" y="18"/>
                  <a:pt x="23" y="19"/>
                </a:cubicBezTo>
                <a:cubicBezTo>
                  <a:pt x="23" y="20"/>
                  <a:pt x="26" y="21"/>
                  <a:pt x="26" y="21"/>
                </a:cubicBezTo>
                <a:cubicBezTo>
                  <a:pt x="26" y="21"/>
                  <a:pt x="22" y="22"/>
                  <a:pt x="22" y="22"/>
                </a:cubicBezTo>
                <a:cubicBezTo>
                  <a:pt x="22" y="23"/>
                  <a:pt x="27" y="23"/>
                  <a:pt x="27" y="23"/>
                </a:cubicBezTo>
                <a:cubicBezTo>
                  <a:pt x="27" y="24"/>
                  <a:pt x="20" y="24"/>
                  <a:pt x="21" y="25"/>
                </a:cubicBezTo>
                <a:cubicBezTo>
                  <a:pt x="21" y="24"/>
                  <a:pt x="23" y="25"/>
                  <a:pt x="23" y="25"/>
                </a:cubicBezTo>
                <a:cubicBezTo>
                  <a:pt x="21" y="26"/>
                  <a:pt x="20" y="25"/>
                  <a:pt x="20" y="26"/>
                </a:cubicBezTo>
                <a:cubicBezTo>
                  <a:pt x="19" y="27"/>
                  <a:pt x="21" y="28"/>
                  <a:pt x="21" y="28"/>
                </a:cubicBezTo>
                <a:cubicBezTo>
                  <a:pt x="20" y="28"/>
                  <a:pt x="19" y="28"/>
                  <a:pt x="18" y="28"/>
                </a:cubicBezTo>
                <a:cubicBezTo>
                  <a:pt x="18" y="28"/>
                  <a:pt x="20" y="29"/>
                  <a:pt x="21" y="29"/>
                </a:cubicBezTo>
                <a:cubicBezTo>
                  <a:pt x="19" y="29"/>
                  <a:pt x="18" y="29"/>
                  <a:pt x="17" y="30"/>
                </a:cubicBezTo>
                <a:cubicBezTo>
                  <a:pt x="16" y="31"/>
                  <a:pt x="15" y="31"/>
                  <a:pt x="14" y="31"/>
                </a:cubicBezTo>
                <a:cubicBezTo>
                  <a:pt x="12" y="32"/>
                  <a:pt x="12" y="33"/>
                  <a:pt x="14" y="33"/>
                </a:cubicBezTo>
                <a:cubicBezTo>
                  <a:pt x="15" y="33"/>
                  <a:pt x="18" y="34"/>
                  <a:pt x="19" y="34"/>
                </a:cubicBezTo>
                <a:cubicBezTo>
                  <a:pt x="17" y="35"/>
                  <a:pt x="15" y="33"/>
                  <a:pt x="15" y="36"/>
                </a:cubicBezTo>
                <a:cubicBezTo>
                  <a:pt x="15" y="37"/>
                  <a:pt x="10" y="37"/>
                  <a:pt x="9" y="38"/>
                </a:cubicBezTo>
                <a:cubicBezTo>
                  <a:pt x="8" y="39"/>
                  <a:pt x="9" y="39"/>
                  <a:pt x="9" y="40"/>
                </a:cubicBezTo>
                <a:cubicBezTo>
                  <a:pt x="9" y="40"/>
                  <a:pt x="6" y="41"/>
                  <a:pt x="6" y="41"/>
                </a:cubicBezTo>
                <a:cubicBezTo>
                  <a:pt x="2" y="42"/>
                  <a:pt x="7" y="42"/>
                  <a:pt x="7" y="43"/>
                </a:cubicBezTo>
                <a:cubicBezTo>
                  <a:pt x="8" y="44"/>
                  <a:pt x="5" y="47"/>
                  <a:pt x="5" y="47"/>
                </a:cubicBezTo>
                <a:cubicBezTo>
                  <a:pt x="3" y="49"/>
                  <a:pt x="0" y="47"/>
                  <a:pt x="0" y="51"/>
                </a:cubicBezTo>
                <a:cubicBezTo>
                  <a:pt x="0" y="55"/>
                  <a:pt x="2" y="53"/>
                  <a:pt x="4" y="53"/>
                </a:cubicBezTo>
                <a:cubicBezTo>
                  <a:pt x="6" y="54"/>
                  <a:pt x="7" y="55"/>
                  <a:pt x="9" y="54"/>
                </a:cubicBezTo>
                <a:cubicBezTo>
                  <a:pt x="9" y="54"/>
                  <a:pt x="11" y="56"/>
                  <a:pt x="12" y="55"/>
                </a:cubicBezTo>
                <a:cubicBezTo>
                  <a:pt x="12" y="55"/>
                  <a:pt x="10" y="55"/>
                  <a:pt x="10" y="56"/>
                </a:cubicBezTo>
                <a:cubicBezTo>
                  <a:pt x="11" y="56"/>
                  <a:pt x="12" y="56"/>
                  <a:pt x="12" y="56"/>
                </a:cubicBezTo>
                <a:cubicBezTo>
                  <a:pt x="12" y="56"/>
                  <a:pt x="10" y="60"/>
                  <a:pt x="10" y="60"/>
                </a:cubicBezTo>
                <a:cubicBezTo>
                  <a:pt x="12" y="61"/>
                  <a:pt x="14" y="61"/>
                  <a:pt x="16" y="62"/>
                </a:cubicBezTo>
                <a:cubicBezTo>
                  <a:pt x="19" y="62"/>
                  <a:pt x="20" y="62"/>
                  <a:pt x="23" y="62"/>
                </a:cubicBezTo>
                <a:cubicBezTo>
                  <a:pt x="24" y="61"/>
                  <a:pt x="25" y="61"/>
                  <a:pt x="26" y="61"/>
                </a:cubicBezTo>
                <a:cubicBezTo>
                  <a:pt x="27" y="62"/>
                  <a:pt x="28" y="62"/>
                  <a:pt x="30" y="62"/>
                </a:cubicBezTo>
                <a:cubicBezTo>
                  <a:pt x="31" y="62"/>
                  <a:pt x="27" y="59"/>
                  <a:pt x="26" y="59"/>
                </a:cubicBezTo>
                <a:cubicBezTo>
                  <a:pt x="24" y="57"/>
                  <a:pt x="23" y="55"/>
                  <a:pt x="22" y="53"/>
                </a:cubicBezTo>
                <a:cubicBezTo>
                  <a:pt x="20" y="51"/>
                  <a:pt x="21" y="50"/>
                  <a:pt x="20" y="48"/>
                </a:cubicBezTo>
                <a:cubicBezTo>
                  <a:pt x="19" y="45"/>
                  <a:pt x="18" y="45"/>
                  <a:pt x="20" y="43"/>
                </a:cubicBezTo>
                <a:cubicBezTo>
                  <a:pt x="21" y="43"/>
                  <a:pt x="20" y="43"/>
                  <a:pt x="20" y="42"/>
                </a:cubicBezTo>
                <a:cubicBezTo>
                  <a:pt x="21" y="41"/>
                  <a:pt x="24" y="42"/>
                  <a:pt x="24" y="41"/>
                </a:cubicBezTo>
                <a:cubicBezTo>
                  <a:pt x="24" y="41"/>
                  <a:pt x="22" y="40"/>
                  <a:pt x="22" y="40"/>
                </a:cubicBezTo>
                <a:cubicBezTo>
                  <a:pt x="23" y="39"/>
                  <a:pt x="26" y="40"/>
                  <a:pt x="26" y="39"/>
                </a:cubicBezTo>
                <a:cubicBezTo>
                  <a:pt x="26" y="38"/>
                  <a:pt x="21" y="37"/>
                  <a:pt x="21" y="36"/>
                </a:cubicBezTo>
                <a:cubicBezTo>
                  <a:pt x="21" y="36"/>
                  <a:pt x="29" y="37"/>
                  <a:pt x="29" y="37"/>
                </a:cubicBezTo>
                <a:cubicBezTo>
                  <a:pt x="29" y="36"/>
                  <a:pt x="27" y="35"/>
                  <a:pt x="27" y="34"/>
                </a:cubicBezTo>
                <a:cubicBezTo>
                  <a:pt x="27" y="33"/>
                  <a:pt x="30" y="35"/>
                  <a:pt x="31" y="34"/>
                </a:cubicBezTo>
                <a:cubicBezTo>
                  <a:pt x="31" y="33"/>
                  <a:pt x="27" y="31"/>
                  <a:pt x="27" y="32"/>
                </a:cubicBezTo>
                <a:cubicBezTo>
                  <a:pt x="27" y="31"/>
                  <a:pt x="31" y="33"/>
                  <a:pt x="32" y="32"/>
                </a:cubicBezTo>
                <a:cubicBezTo>
                  <a:pt x="32" y="32"/>
                  <a:pt x="33" y="31"/>
                  <a:pt x="32" y="31"/>
                </a:cubicBezTo>
                <a:cubicBezTo>
                  <a:pt x="32" y="31"/>
                  <a:pt x="30" y="29"/>
                  <a:pt x="30" y="29"/>
                </a:cubicBezTo>
                <a:cubicBezTo>
                  <a:pt x="32" y="29"/>
                  <a:pt x="33" y="30"/>
                  <a:pt x="35" y="29"/>
                </a:cubicBezTo>
                <a:cubicBezTo>
                  <a:pt x="35" y="28"/>
                  <a:pt x="37" y="27"/>
                  <a:pt x="37" y="27"/>
                </a:cubicBezTo>
                <a:cubicBezTo>
                  <a:pt x="37" y="26"/>
                  <a:pt x="35" y="26"/>
                  <a:pt x="35" y="26"/>
                </a:cubicBezTo>
                <a:cubicBezTo>
                  <a:pt x="36" y="26"/>
                  <a:pt x="39" y="26"/>
                  <a:pt x="39" y="24"/>
                </a:cubicBezTo>
                <a:cubicBezTo>
                  <a:pt x="39" y="22"/>
                  <a:pt x="41" y="25"/>
                  <a:pt x="42" y="24"/>
                </a:cubicBezTo>
                <a:cubicBezTo>
                  <a:pt x="42" y="24"/>
                  <a:pt x="41" y="23"/>
                  <a:pt x="41" y="23"/>
                </a:cubicBezTo>
                <a:cubicBezTo>
                  <a:pt x="42" y="22"/>
                  <a:pt x="45" y="23"/>
                  <a:pt x="45" y="22"/>
                </a:cubicBezTo>
                <a:cubicBezTo>
                  <a:pt x="46" y="21"/>
                  <a:pt x="45" y="20"/>
                  <a:pt x="44" y="20"/>
                </a:cubicBezTo>
                <a:cubicBezTo>
                  <a:pt x="49" y="18"/>
                  <a:pt x="53" y="16"/>
                  <a:pt x="58" y="15"/>
                </a:cubicBezTo>
                <a:cubicBezTo>
                  <a:pt x="61" y="14"/>
                  <a:pt x="65" y="13"/>
                  <a:pt x="68" y="12"/>
                </a:cubicBezTo>
                <a:cubicBezTo>
                  <a:pt x="73" y="11"/>
                  <a:pt x="77" y="10"/>
                  <a:pt x="81" y="8"/>
                </a:cubicBezTo>
                <a:cubicBezTo>
                  <a:pt x="83" y="8"/>
                  <a:pt x="86" y="6"/>
                  <a:pt x="88" y="4"/>
                </a:cubicBezTo>
                <a:cubicBezTo>
                  <a:pt x="90" y="2"/>
                  <a:pt x="86" y="1"/>
                  <a:pt x="84" y="1"/>
                </a:cubicBezTo>
                <a:cubicBezTo>
                  <a:pt x="82" y="1"/>
                  <a:pt x="86" y="1"/>
                  <a:pt x="84" y="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35" name="Freeform 407">
            <a:extLst>
              <a:ext uri="{FF2B5EF4-FFF2-40B4-BE49-F238E27FC236}">
                <a16:creationId xmlns:a16="http://schemas.microsoft.com/office/drawing/2014/main" id="{198559DC-BE31-69D6-B4A0-D8A482757F4D}"/>
              </a:ext>
            </a:extLst>
          </p:cNvPr>
          <p:cNvSpPr>
            <a:spLocks/>
          </p:cNvSpPr>
          <p:nvPr/>
        </p:nvSpPr>
        <p:spPr bwMode="auto">
          <a:xfrm>
            <a:off x="9516112" y="2116366"/>
            <a:ext cx="126090" cy="66715"/>
          </a:xfrm>
          <a:custGeom>
            <a:avLst/>
            <a:gdLst>
              <a:gd name="T0" fmla="*/ 16 w 32"/>
              <a:gd name="T1" fmla="*/ 6 h 16"/>
              <a:gd name="T2" fmla="*/ 19 w 32"/>
              <a:gd name="T3" fmla="*/ 1 h 16"/>
              <a:gd name="T4" fmla="*/ 16 w 32"/>
              <a:gd name="T5" fmla="*/ 0 h 16"/>
              <a:gd name="T6" fmla="*/ 15 w 32"/>
              <a:gd name="T7" fmla="*/ 2 h 16"/>
              <a:gd name="T8" fmla="*/ 10 w 32"/>
              <a:gd name="T9" fmla="*/ 2 h 16"/>
              <a:gd name="T10" fmla="*/ 9 w 32"/>
              <a:gd name="T11" fmla="*/ 4 h 16"/>
              <a:gd name="T12" fmla="*/ 12 w 32"/>
              <a:gd name="T13" fmla="*/ 4 h 16"/>
              <a:gd name="T14" fmla="*/ 10 w 32"/>
              <a:gd name="T15" fmla="*/ 8 h 16"/>
              <a:gd name="T16" fmla="*/ 5 w 32"/>
              <a:gd name="T17" fmla="*/ 10 h 16"/>
              <a:gd name="T18" fmla="*/ 1 w 32"/>
              <a:gd name="T19" fmla="*/ 15 h 16"/>
              <a:gd name="T20" fmla="*/ 8 w 32"/>
              <a:gd name="T21" fmla="*/ 15 h 16"/>
              <a:gd name="T22" fmla="*/ 17 w 32"/>
              <a:gd name="T23" fmla="*/ 14 h 16"/>
              <a:gd name="T24" fmla="*/ 28 w 32"/>
              <a:gd name="T25" fmla="*/ 12 h 16"/>
              <a:gd name="T26" fmla="*/ 29 w 32"/>
              <a:gd name="T27" fmla="*/ 7 h 16"/>
              <a:gd name="T28" fmla="*/ 22 w 32"/>
              <a:gd name="T29" fmla="*/ 3 h 16"/>
              <a:gd name="T30" fmla="*/ 16 w 32"/>
              <a:gd name="T31" fmla="*/ 6 h 16"/>
              <a:gd name="T32" fmla="*/ 16 w 32"/>
              <a:gd name="T3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6">
                <a:moveTo>
                  <a:pt x="16" y="6"/>
                </a:moveTo>
                <a:cubicBezTo>
                  <a:pt x="16" y="6"/>
                  <a:pt x="19" y="2"/>
                  <a:pt x="19" y="1"/>
                </a:cubicBezTo>
                <a:cubicBezTo>
                  <a:pt x="18" y="0"/>
                  <a:pt x="17" y="0"/>
                  <a:pt x="16" y="0"/>
                </a:cubicBezTo>
                <a:cubicBezTo>
                  <a:pt x="15" y="0"/>
                  <a:pt x="15" y="2"/>
                  <a:pt x="15" y="2"/>
                </a:cubicBezTo>
                <a:cubicBezTo>
                  <a:pt x="13" y="2"/>
                  <a:pt x="12" y="0"/>
                  <a:pt x="10" y="2"/>
                </a:cubicBezTo>
                <a:cubicBezTo>
                  <a:pt x="10" y="2"/>
                  <a:pt x="8" y="3"/>
                  <a:pt x="9" y="4"/>
                </a:cubicBezTo>
                <a:cubicBezTo>
                  <a:pt x="10" y="4"/>
                  <a:pt x="11" y="5"/>
                  <a:pt x="12" y="4"/>
                </a:cubicBezTo>
                <a:cubicBezTo>
                  <a:pt x="10" y="5"/>
                  <a:pt x="5" y="6"/>
                  <a:pt x="10" y="8"/>
                </a:cubicBezTo>
                <a:cubicBezTo>
                  <a:pt x="7" y="7"/>
                  <a:pt x="6" y="8"/>
                  <a:pt x="5" y="10"/>
                </a:cubicBezTo>
                <a:cubicBezTo>
                  <a:pt x="4" y="11"/>
                  <a:pt x="0" y="15"/>
                  <a:pt x="1" y="15"/>
                </a:cubicBezTo>
                <a:cubicBezTo>
                  <a:pt x="3" y="16"/>
                  <a:pt x="6" y="16"/>
                  <a:pt x="8" y="15"/>
                </a:cubicBezTo>
                <a:cubicBezTo>
                  <a:pt x="11" y="13"/>
                  <a:pt x="14" y="13"/>
                  <a:pt x="17" y="14"/>
                </a:cubicBezTo>
                <a:cubicBezTo>
                  <a:pt x="21" y="14"/>
                  <a:pt x="24" y="13"/>
                  <a:pt x="28" y="12"/>
                </a:cubicBezTo>
                <a:cubicBezTo>
                  <a:pt x="30" y="11"/>
                  <a:pt x="32" y="8"/>
                  <a:pt x="29" y="7"/>
                </a:cubicBezTo>
                <a:cubicBezTo>
                  <a:pt x="27" y="6"/>
                  <a:pt x="24" y="2"/>
                  <a:pt x="22" y="3"/>
                </a:cubicBezTo>
                <a:cubicBezTo>
                  <a:pt x="20" y="3"/>
                  <a:pt x="18" y="6"/>
                  <a:pt x="16" y="6"/>
                </a:cubicBezTo>
                <a:cubicBezTo>
                  <a:pt x="15" y="6"/>
                  <a:pt x="17" y="6"/>
                  <a:pt x="16" y="6"/>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36" name="Freeform 408">
            <a:extLst>
              <a:ext uri="{FF2B5EF4-FFF2-40B4-BE49-F238E27FC236}">
                <a16:creationId xmlns:a16="http://schemas.microsoft.com/office/drawing/2014/main" id="{CFEFA3EC-EFB9-80BA-07A6-D8F59B9D1203}"/>
              </a:ext>
            </a:extLst>
          </p:cNvPr>
          <p:cNvSpPr>
            <a:spLocks/>
          </p:cNvSpPr>
          <p:nvPr/>
        </p:nvSpPr>
        <p:spPr bwMode="auto">
          <a:xfrm>
            <a:off x="9414167" y="2078041"/>
            <a:ext cx="118041" cy="66715"/>
          </a:xfrm>
          <a:custGeom>
            <a:avLst/>
            <a:gdLst>
              <a:gd name="T0" fmla="*/ 26 w 30"/>
              <a:gd name="T1" fmla="*/ 10 h 16"/>
              <a:gd name="T2" fmla="*/ 28 w 30"/>
              <a:gd name="T3" fmla="*/ 7 h 16"/>
              <a:gd name="T4" fmla="*/ 29 w 30"/>
              <a:gd name="T5" fmla="*/ 5 h 16"/>
              <a:gd name="T6" fmla="*/ 26 w 30"/>
              <a:gd name="T7" fmla="*/ 3 h 16"/>
              <a:gd name="T8" fmla="*/ 22 w 30"/>
              <a:gd name="T9" fmla="*/ 3 h 16"/>
              <a:gd name="T10" fmla="*/ 17 w 30"/>
              <a:gd name="T11" fmla="*/ 4 h 16"/>
              <a:gd name="T12" fmla="*/ 18 w 30"/>
              <a:gd name="T13" fmla="*/ 1 h 16"/>
              <a:gd name="T14" fmla="*/ 12 w 30"/>
              <a:gd name="T15" fmla="*/ 1 h 16"/>
              <a:gd name="T16" fmla="*/ 5 w 30"/>
              <a:gd name="T17" fmla="*/ 4 h 16"/>
              <a:gd name="T18" fmla="*/ 7 w 30"/>
              <a:gd name="T19" fmla="*/ 4 h 16"/>
              <a:gd name="T20" fmla="*/ 0 w 30"/>
              <a:gd name="T21" fmla="*/ 8 h 16"/>
              <a:gd name="T22" fmla="*/ 4 w 30"/>
              <a:gd name="T23" fmla="*/ 9 h 16"/>
              <a:gd name="T24" fmla="*/ 7 w 30"/>
              <a:gd name="T25" fmla="*/ 12 h 16"/>
              <a:gd name="T26" fmla="*/ 12 w 30"/>
              <a:gd name="T27" fmla="*/ 13 h 16"/>
              <a:gd name="T28" fmla="*/ 19 w 30"/>
              <a:gd name="T29" fmla="*/ 16 h 16"/>
              <a:gd name="T30" fmla="*/ 28 w 30"/>
              <a:gd name="T31" fmla="*/ 15 h 16"/>
              <a:gd name="T32" fmla="*/ 26 w 30"/>
              <a:gd name="T33" fmla="*/ 10 h 16"/>
              <a:gd name="T34" fmla="*/ 26 w 30"/>
              <a:gd name="T3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6">
                <a:moveTo>
                  <a:pt x="26" y="10"/>
                </a:moveTo>
                <a:cubicBezTo>
                  <a:pt x="29" y="11"/>
                  <a:pt x="27" y="9"/>
                  <a:pt x="28" y="7"/>
                </a:cubicBezTo>
                <a:cubicBezTo>
                  <a:pt x="28" y="6"/>
                  <a:pt x="29" y="6"/>
                  <a:pt x="29" y="5"/>
                </a:cubicBezTo>
                <a:cubicBezTo>
                  <a:pt x="29" y="4"/>
                  <a:pt x="27" y="3"/>
                  <a:pt x="26" y="3"/>
                </a:cubicBezTo>
                <a:cubicBezTo>
                  <a:pt x="25" y="2"/>
                  <a:pt x="23" y="2"/>
                  <a:pt x="22" y="3"/>
                </a:cubicBezTo>
                <a:cubicBezTo>
                  <a:pt x="22" y="3"/>
                  <a:pt x="17" y="4"/>
                  <a:pt x="17" y="4"/>
                </a:cubicBezTo>
                <a:cubicBezTo>
                  <a:pt x="17" y="4"/>
                  <a:pt x="21" y="2"/>
                  <a:pt x="18" y="1"/>
                </a:cubicBezTo>
                <a:cubicBezTo>
                  <a:pt x="16" y="0"/>
                  <a:pt x="14" y="1"/>
                  <a:pt x="12" y="1"/>
                </a:cubicBezTo>
                <a:cubicBezTo>
                  <a:pt x="11" y="1"/>
                  <a:pt x="6" y="2"/>
                  <a:pt x="5" y="4"/>
                </a:cubicBezTo>
                <a:cubicBezTo>
                  <a:pt x="5" y="4"/>
                  <a:pt x="7" y="4"/>
                  <a:pt x="7" y="4"/>
                </a:cubicBezTo>
                <a:cubicBezTo>
                  <a:pt x="7" y="4"/>
                  <a:pt x="0" y="7"/>
                  <a:pt x="0" y="8"/>
                </a:cubicBezTo>
                <a:cubicBezTo>
                  <a:pt x="0" y="8"/>
                  <a:pt x="4" y="9"/>
                  <a:pt x="4" y="9"/>
                </a:cubicBezTo>
                <a:cubicBezTo>
                  <a:pt x="5" y="9"/>
                  <a:pt x="6" y="11"/>
                  <a:pt x="7" y="12"/>
                </a:cubicBezTo>
                <a:cubicBezTo>
                  <a:pt x="9" y="13"/>
                  <a:pt x="10" y="13"/>
                  <a:pt x="12" y="13"/>
                </a:cubicBezTo>
                <a:cubicBezTo>
                  <a:pt x="14" y="14"/>
                  <a:pt x="17" y="16"/>
                  <a:pt x="19" y="16"/>
                </a:cubicBezTo>
                <a:cubicBezTo>
                  <a:pt x="22" y="16"/>
                  <a:pt x="25" y="16"/>
                  <a:pt x="28" y="15"/>
                </a:cubicBezTo>
                <a:cubicBezTo>
                  <a:pt x="30" y="15"/>
                  <a:pt x="26" y="10"/>
                  <a:pt x="26" y="10"/>
                </a:cubicBezTo>
                <a:cubicBezTo>
                  <a:pt x="27" y="10"/>
                  <a:pt x="25" y="10"/>
                  <a:pt x="26" y="1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37" name="Freeform 409">
            <a:extLst>
              <a:ext uri="{FF2B5EF4-FFF2-40B4-BE49-F238E27FC236}">
                <a16:creationId xmlns:a16="http://schemas.microsoft.com/office/drawing/2014/main" id="{A73B5AD5-6593-1B37-BD93-DB1C0BFD4ED9}"/>
              </a:ext>
            </a:extLst>
          </p:cNvPr>
          <p:cNvSpPr>
            <a:spLocks/>
          </p:cNvSpPr>
          <p:nvPr/>
        </p:nvSpPr>
        <p:spPr bwMode="auto">
          <a:xfrm>
            <a:off x="9379291" y="2082298"/>
            <a:ext cx="59020" cy="21293"/>
          </a:xfrm>
          <a:custGeom>
            <a:avLst/>
            <a:gdLst>
              <a:gd name="T0" fmla="*/ 9 w 15"/>
              <a:gd name="T1" fmla="*/ 1 h 5"/>
              <a:gd name="T2" fmla="*/ 4 w 15"/>
              <a:gd name="T3" fmla="*/ 1 h 5"/>
              <a:gd name="T4" fmla="*/ 0 w 15"/>
              <a:gd name="T5" fmla="*/ 1 h 5"/>
              <a:gd name="T6" fmla="*/ 1 w 15"/>
              <a:gd name="T7" fmla="*/ 3 h 5"/>
              <a:gd name="T8" fmla="*/ 6 w 15"/>
              <a:gd name="T9" fmla="*/ 5 h 5"/>
              <a:gd name="T10" fmla="*/ 9 w 15"/>
              <a:gd name="T11" fmla="*/ 1 h 5"/>
              <a:gd name="T12" fmla="*/ 9 w 15"/>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9" y="1"/>
                </a:moveTo>
                <a:cubicBezTo>
                  <a:pt x="8" y="1"/>
                  <a:pt x="6" y="1"/>
                  <a:pt x="4" y="1"/>
                </a:cubicBezTo>
                <a:cubicBezTo>
                  <a:pt x="3" y="1"/>
                  <a:pt x="1" y="0"/>
                  <a:pt x="0" y="1"/>
                </a:cubicBezTo>
                <a:cubicBezTo>
                  <a:pt x="0" y="1"/>
                  <a:pt x="0" y="3"/>
                  <a:pt x="1" y="3"/>
                </a:cubicBezTo>
                <a:cubicBezTo>
                  <a:pt x="3" y="4"/>
                  <a:pt x="4" y="5"/>
                  <a:pt x="6" y="5"/>
                </a:cubicBezTo>
                <a:cubicBezTo>
                  <a:pt x="8" y="5"/>
                  <a:pt x="15" y="2"/>
                  <a:pt x="9" y="1"/>
                </a:cubicBezTo>
                <a:cubicBezTo>
                  <a:pt x="8" y="1"/>
                  <a:pt x="10" y="2"/>
                  <a:pt x="9" y="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38" name="Freeform 410">
            <a:extLst>
              <a:ext uri="{FF2B5EF4-FFF2-40B4-BE49-F238E27FC236}">
                <a16:creationId xmlns:a16="http://schemas.microsoft.com/office/drawing/2014/main" id="{4D6DEE52-7FFC-C28A-E607-86BAD4F18249}"/>
              </a:ext>
            </a:extLst>
          </p:cNvPr>
          <p:cNvSpPr>
            <a:spLocks/>
          </p:cNvSpPr>
          <p:nvPr/>
        </p:nvSpPr>
        <p:spPr bwMode="auto">
          <a:xfrm>
            <a:off x="9390022" y="2024101"/>
            <a:ext cx="99261" cy="66715"/>
          </a:xfrm>
          <a:custGeom>
            <a:avLst/>
            <a:gdLst>
              <a:gd name="T0" fmla="*/ 7 w 25"/>
              <a:gd name="T1" fmla="*/ 15 h 16"/>
              <a:gd name="T2" fmla="*/ 3 w 25"/>
              <a:gd name="T3" fmla="*/ 13 h 16"/>
              <a:gd name="T4" fmla="*/ 4 w 25"/>
              <a:gd name="T5" fmla="*/ 12 h 16"/>
              <a:gd name="T6" fmla="*/ 0 w 25"/>
              <a:gd name="T7" fmla="*/ 12 h 16"/>
              <a:gd name="T8" fmla="*/ 3 w 25"/>
              <a:gd name="T9" fmla="*/ 11 h 16"/>
              <a:gd name="T10" fmla="*/ 2 w 25"/>
              <a:gd name="T11" fmla="*/ 10 h 16"/>
              <a:gd name="T12" fmla="*/ 6 w 25"/>
              <a:gd name="T13" fmla="*/ 6 h 16"/>
              <a:gd name="T14" fmla="*/ 5 w 25"/>
              <a:gd name="T15" fmla="*/ 6 h 16"/>
              <a:gd name="T16" fmla="*/ 11 w 25"/>
              <a:gd name="T17" fmla="*/ 3 h 16"/>
              <a:gd name="T18" fmla="*/ 18 w 25"/>
              <a:gd name="T19" fmla="*/ 0 h 16"/>
              <a:gd name="T20" fmla="*/ 20 w 25"/>
              <a:gd name="T21" fmla="*/ 4 h 16"/>
              <a:gd name="T22" fmla="*/ 25 w 25"/>
              <a:gd name="T23" fmla="*/ 7 h 16"/>
              <a:gd name="T24" fmla="*/ 21 w 25"/>
              <a:gd name="T25" fmla="*/ 9 h 16"/>
              <a:gd name="T26" fmla="*/ 23 w 25"/>
              <a:gd name="T27" fmla="*/ 12 h 16"/>
              <a:gd name="T28" fmla="*/ 19 w 25"/>
              <a:gd name="T29" fmla="*/ 13 h 16"/>
              <a:gd name="T30" fmla="*/ 7 w 25"/>
              <a:gd name="T31" fmla="*/ 15 h 16"/>
              <a:gd name="T32" fmla="*/ 7 w 25"/>
              <a:gd name="T33"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6">
                <a:moveTo>
                  <a:pt x="7" y="15"/>
                </a:moveTo>
                <a:cubicBezTo>
                  <a:pt x="6" y="14"/>
                  <a:pt x="4" y="14"/>
                  <a:pt x="3" y="13"/>
                </a:cubicBezTo>
                <a:cubicBezTo>
                  <a:pt x="2" y="12"/>
                  <a:pt x="4" y="12"/>
                  <a:pt x="4" y="12"/>
                </a:cubicBezTo>
                <a:cubicBezTo>
                  <a:pt x="4" y="12"/>
                  <a:pt x="0" y="13"/>
                  <a:pt x="0" y="12"/>
                </a:cubicBezTo>
                <a:cubicBezTo>
                  <a:pt x="0" y="10"/>
                  <a:pt x="3" y="11"/>
                  <a:pt x="3" y="11"/>
                </a:cubicBezTo>
                <a:cubicBezTo>
                  <a:pt x="3" y="10"/>
                  <a:pt x="2" y="10"/>
                  <a:pt x="2" y="10"/>
                </a:cubicBezTo>
                <a:cubicBezTo>
                  <a:pt x="2" y="10"/>
                  <a:pt x="7" y="7"/>
                  <a:pt x="6" y="6"/>
                </a:cubicBezTo>
                <a:cubicBezTo>
                  <a:pt x="6" y="6"/>
                  <a:pt x="5" y="6"/>
                  <a:pt x="5" y="6"/>
                </a:cubicBezTo>
                <a:cubicBezTo>
                  <a:pt x="6" y="4"/>
                  <a:pt x="9" y="4"/>
                  <a:pt x="11" y="3"/>
                </a:cubicBezTo>
                <a:cubicBezTo>
                  <a:pt x="13" y="2"/>
                  <a:pt x="16" y="1"/>
                  <a:pt x="18" y="0"/>
                </a:cubicBezTo>
                <a:cubicBezTo>
                  <a:pt x="18" y="0"/>
                  <a:pt x="19" y="3"/>
                  <a:pt x="20" y="4"/>
                </a:cubicBezTo>
                <a:cubicBezTo>
                  <a:pt x="20" y="4"/>
                  <a:pt x="25" y="6"/>
                  <a:pt x="25" y="7"/>
                </a:cubicBezTo>
                <a:cubicBezTo>
                  <a:pt x="25" y="8"/>
                  <a:pt x="20" y="7"/>
                  <a:pt x="21" y="9"/>
                </a:cubicBezTo>
                <a:cubicBezTo>
                  <a:pt x="21" y="9"/>
                  <a:pt x="23" y="10"/>
                  <a:pt x="23" y="12"/>
                </a:cubicBezTo>
                <a:cubicBezTo>
                  <a:pt x="22" y="12"/>
                  <a:pt x="20" y="12"/>
                  <a:pt x="19" y="13"/>
                </a:cubicBezTo>
                <a:cubicBezTo>
                  <a:pt x="16" y="14"/>
                  <a:pt x="10" y="16"/>
                  <a:pt x="7" y="15"/>
                </a:cubicBezTo>
                <a:cubicBezTo>
                  <a:pt x="6" y="14"/>
                  <a:pt x="9" y="16"/>
                  <a:pt x="7" y="15"/>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39" name="Freeform 411">
            <a:extLst>
              <a:ext uri="{FF2B5EF4-FFF2-40B4-BE49-F238E27FC236}">
                <a16:creationId xmlns:a16="http://schemas.microsoft.com/office/drawing/2014/main" id="{E683DEBB-13D4-D665-FF28-73F0F76F0809}"/>
              </a:ext>
            </a:extLst>
          </p:cNvPr>
          <p:cNvSpPr>
            <a:spLocks/>
          </p:cNvSpPr>
          <p:nvPr/>
        </p:nvSpPr>
        <p:spPr bwMode="auto">
          <a:xfrm>
            <a:off x="10436296" y="2286702"/>
            <a:ext cx="99261" cy="34067"/>
          </a:xfrm>
          <a:custGeom>
            <a:avLst/>
            <a:gdLst>
              <a:gd name="T0" fmla="*/ 5 w 25"/>
              <a:gd name="T1" fmla="*/ 3 h 8"/>
              <a:gd name="T2" fmla="*/ 3 w 25"/>
              <a:gd name="T3" fmla="*/ 1 h 8"/>
              <a:gd name="T4" fmla="*/ 1 w 25"/>
              <a:gd name="T5" fmla="*/ 2 h 8"/>
              <a:gd name="T6" fmla="*/ 2 w 25"/>
              <a:gd name="T7" fmla="*/ 4 h 8"/>
              <a:gd name="T8" fmla="*/ 5 w 25"/>
              <a:gd name="T9" fmla="*/ 6 h 8"/>
              <a:gd name="T10" fmla="*/ 16 w 25"/>
              <a:gd name="T11" fmla="*/ 8 h 8"/>
              <a:gd name="T12" fmla="*/ 24 w 25"/>
              <a:gd name="T13" fmla="*/ 5 h 8"/>
              <a:gd name="T14" fmla="*/ 23 w 25"/>
              <a:gd name="T15" fmla="*/ 6 h 8"/>
              <a:gd name="T16" fmla="*/ 20 w 25"/>
              <a:gd name="T17" fmla="*/ 4 h 8"/>
              <a:gd name="T18" fmla="*/ 15 w 25"/>
              <a:gd name="T19" fmla="*/ 4 h 8"/>
              <a:gd name="T20" fmla="*/ 10 w 25"/>
              <a:gd name="T21" fmla="*/ 2 h 8"/>
              <a:gd name="T22" fmla="*/ 5 w 25"/>
              <a:gd name="T2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8">
                <a:moveTo>
                  <a:pt x="5" y="3"/>
                </a:moveTo>
                <a:cubicBezTo>
                  <a:pt x="4" y="3"/>
                  <a:pt x="4" y="1"/>
                  <a:pt x="3" y="1"/>
                </a:cubicBezTo>
                <a:cubicBezTo>
                  <a:pt x="3" y="0"/>
                  <a:pt x="1" y="2"/>
                  <a:pt x="1" y="2"/>
                </a:cubicBezTo>
                <a:cubicBezTo>
                  <a:pt x="0" y="4"/>
                  <a:pt x="1" y="4"/>
                  <a:pt x="2" y="4"/>
                </a:cubicBezTo>
                <a:cubicBezTo>
                  <a:pt x="3" y="4"/>
                  <a:pt x="4" y="6"/>
                  <a:pt x="5" y="6"/>
                </a:cubicBezTo>
                <a:cubicBezTo>
                  <a:pt x="9" y="7"/>
                  <a:pt x="12" y="8"/>
                  <a:pt x="16" y="8"/>
                </a:cubicBezTo>
                <a:cubicBezTo>
                  <a:pt x="17" y="8"/>
                  <a:pt x="25" y="7"/>
                  <a:pt x="24" y="5"/>
                </a:cubicBezTo>
                <a:cubicBezTo>
                  <a:pt x="23" y="5"/>
                  <a:pt x="23" y="6"/>
                  <a:pt x="23" y="6"/>
                </a:cubicBezTo>
                <a:cubicBezTo>
                  <a:pt x="22" y="6"/>
                  <a:pt x="21" y="5"/>
                  <a:pt x="20" y="4"/>
                </a:cubicBezTo>
                <a:cubicBezTo>
                  <a:pt x="19" y="4"/>
                  <a:pt x="17" y="3"/>
                  <a:pt x="15" y="4"/>
                </a:cubicBezTo>
                <a:cubicBezTo>
                  <a:pt x="14" y="4"/>
                  <a:pt x="12" y="2"/>
                  <a:pt x="10" y="2"/>
                </a:cubicBezTo>
                <a:cubicBezTo>
                  <a:pt x="8" y="2"/>
                  <a:pt x="7" y="3"/>
                  <a:pt x="5" y="3"/>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40" name="Freeform 412">
            <a:extLst>
              <a:ext uri="{FF2B5EF4-FFF2-40B4-BE49-F238E27FC236}">
                <a16:creationId xmlns:a16="http://schemas.microsoft.com/office/drawing/2014/main" id="{1E9A78E2-CB15-FA60-C58D-5099B4DDB0AF}"/>
              </a:ext>
            </a:extLst>
          </p:cNvPr>
          <p:cNvSpPr>
            <a:spLocks/>
          </p:cNvSpPr>
          <p:nvPr/>
        </p:nvSpPr>
        <p:spPr bwMode="auto">
          <a:xfrm>
            <a:off x="10310206" y="2353417"/>
            <a:ext cx="83166" cy="34067"/>
          </a:xfrm>
          <a:custGeom>
            <a:avLst/>
            <a:gdLst>
              <a:gd name="T0" fmla="*/ 2 w 21"/>
              <a:gd name="T1" fmla="*/ 6 h 8"/>
              <a:gd name="T2" fmla="*/ 8 w 21"/>
              <a:gd name="T3" fmla="*/ 6 h 8"/>
              <a:gd name="T4" fmla="*/ 14 w 21"/>
              <a:gd name="T5" fmla="*/ 8 h 8"/>
              <a:gd name="T6" fmla="*/ 19 w 21"/>
              <a:gd name="T7" fmla="*/ 7 h 8"/>
              <a:gd name="T8" fmla="*/ 17 w 21"/>
              <a:gd name="T9" fmla="*/ 4 h 8"/>
              <a:gd name="T10" fmla="*/ 7 w 21"/>
              <a:gd name="T11" fmla="*/ 2 h 8"/>
              <a:gd name="T12" fmla="*/ 4 w 21"/>
              <a:gd name="T13" fmla="*/ 5 h 8"/>
              <a:gd name="T14" fmla="*/ 2 w 21"/>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8">
                <a:moveTo>
                  <a:pt x="2" y="6"/>
                </a:moveTo>
                <a:cubicBezTo>
                  <a:pt x="5" y="6"/>
                  <a:pt x="6" y="6"/>
                  <a:pt x="8" y="6"/>
                </a:cubicBezTo>
                <a:cubicBezTo>
                  <a:pt x="10" y="7"/>
                  <a:pt x="12" y="7"/>
                  <a:pt x="14" y="8"/>
                </a:cubicBezTo>
                <a:cubicBezTo>
                  <a:pt x="16" y="8"/>
                  <a:pt x="18" y="8"/>
                  <a:pt x="19" y="7"/>
                </a:cubicBezTo>
                <a:cubicBezTo>
                  <a:pt x="21" y="6"/>
                  <a:pt x="18" y="5"/>
                  <a:pt x="17" y="4"/>
                </a:cubicBezTo>
                <a:cubicBezTo>
                  <a:pt x="14" y="2"/>
                  <a:pt x="11" y="0"/>
                  <a:pt x="7" y="2"/>
                </a:cubicBezTo>
                <a:cubicBezTo>
                  <a:pt x="5" y="3"/>
                  <a:pt x="5" y="4"/>
                  <a:pt x="4" y="5"/>
                </a:cubicBezTo>
                <a:cubicBezTo>
                  <a:pt x="3" y="5"/>
                  <a:pt x="0" y="6"/>
                  <a:pt x="2" y="6"/>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41" name="Freeform 413">
            <a:extLst>
              <a:ext uri="{FF2B5EF4-FFF2-40B4-BE49-F238E27FC236}">
                <a16:creationId xmlns:a16="http://schemas.microsoft.com/office/drawing/2014/main" id="{C3771F46-57B9-E47F-1279-1B54701128B7}"/>
              </a:ext>
            </a:extLst>
          </p:cNvPr>
          <p:cNvSpPr>
            <a:spLocks/>
          </p:cNvSpPr>
          <p:nvPr/>
        </p:nvSpPr>
        <p:spPr bwMode="auto">
          <a:xfrm>
            <a:off x="10314231" y="2337804"/>
            <a:ext cx="32193" cy="19873"/>
          </a:xfrm>
          <a:custGeom>
            <a:avLst/>
            <a:gdLst>
              <a:gd name="T0" fmla="*/ 3 w 8"/>
              <a:gd name="T1" fmla="*/ 5 h 5"/>
              <a:gd name="T2" fmla="*/ 4 w 8"/>
              <a:gd name="T3" fmla="*/ 1 h 5"/>
              <a:gd name="T4" fmla="*/ 3 w 8"/>
              <a:gd name="T5" fmla="*/ 5 h 5"/>
              <a:gd name="T6" fmla="*/ 3 w 8"/>
              <a:gd name="T7" fmla="*/ 5 h 5"/>
            </a:gdLst>
            <a:ahLst/>
            <a:cxnLst>
              <a:cxn ang="0">
                <a:pos x="T0" y="T1"/>
              </a:cxn>
              <a:cxn ang="0">
                <a:pos x="T2" y="T3"/>
              </a:cxn>
              <a:cxn ang="0">
                <a:pos x="T4" y="T5"/>
              </a:cxn>
              <a:cxn ang="0">
                <a:pos x="T6" y="T7"/>
              </a:cxn>
            </a:cxnLst>
            <a:rect l="0" t="0" r="r" b="b"/>
            <a:pathLst>
              <a:path w="8" h="5">
                <a:moveTo>
                  <a:pt x="3" y="5"/>
                </a:moveTo>
                <a:cubicBezTo>
                  <a:pt x="0" y="5"/>
                  <a:pt x="1" y="0"/>
                  <a:pt x="4" y="1"/>
                </a:cubicBezTo>
                <a:cubicBezTo>
                  <a:pt x="8" y="2"/>
                  <a:pt x="6" y="4"/>
                  <a:pt x="3" y="5"/>
                </a:cubicBezTo>
                <a:cubicBezTo>
                  <a:pt x="1" y="5"/>
                  <a:pt x="5" y="5"/>
                  <a:pt x="3" y="5"/>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42" name="Freeform 414">
            <a:extLst>
              <a:ext uri="{FF2B5EF4-FFF2-40B4-BE49-F238E27FC236}">
                <a16:creationId xmlns:a16="http://schemas.microsoft.com/office/drawing/2014/main" id="{6E0C60AC-1B1F-9C06-6B3A-4E35EEF280AA}"/>
              </a:ext>
            </a:extLst>
          </p:cNvPr>
          <p:cNvSpPr>
            <a:spLocks/>
          </p:cNvSpPr>
          <p:nvPr/>
        </p:nvSpPr>
        <p:spPr bwMode="auto">
          <a:xfrm>
            <a:off x="10228382" y="2278186"/>
            <a:ext cx="12072" cy="21293"/>
          </a:xfrm>
          <a:custGeom>
            <a:avLst/>
            <a:gdLst>
              <a:gd name="T0" fmla="*/ 1 w 3"/>
              <a:gd name="T1" fmla="*/ 3 h 5"/>
              <a:gd name="T2" fmla="*/ 3 w 3"/>
              <a:gd name="T3" fmla="*/ 1 h 5"/>
              <a:gd name="T4" fmla="*/ 1 w 3"/>
              <a:gd name="T5" fmla="*/ 5 h 5"/>
              <a:gd name="T6" fmla="*/ 1 w 3"/>
              <a:gd name="T7" fmla="*/ 3 h 5"/>
              <a:gd name="T8" fmla="*/ 1 w 3"/>
              <a:gd name="T9" fmla="*/ 3 h 5"/>
            </a:gdLst>
            <a:ahLst/>
            <a:cxnLst>
              <a:cxn ang="0">
                <a:pos x="T0" y="T1"/>
              </a:cxn>
              <a:cxn ang="0">
                <a:pos x="T2" y="T3"/>
              </a:cxn>
              <a:cxn ang="0">
                <a:pos x="T4" y="T5"/>
              </a:cxn>
              <a:cxn ang="0">
                <a:pos x="T6" y="T7"/>
              </a:cxn>
              <a:cxn ang="0">
                <a:pos x="T8" y="T9"/>
              </a:cxn>
            </a:cxnLst>
            <a:rect l="0" t="0" r="r" b="b"/>
            <a:pathLst>
              <a:path w="3" h="5">
                <a:moveTo>
                  <a:pt x="1" y="3"/>
                </a:moveTo>
                <a:cubicBezTo>
                  <a:pt x="0" y="2"/>
                  <a:pt x="2" y="0"/>
                  <a:pt x="3" y="1"/>
                </a:cubicBezTo>
                <a:cubicBezTo>
                  <a:pt x="3" y="2"/>
                  <a:pt x="2" y="5"/>
                  <a:pt x="1" y="5"/>
                </a:cubicBezTo>
                <a:cubicBezTo>
                  <a:pt x="1" y="5"/>
                  <a:pt x="1" y="3"/>
                  <a:pt x="1" y="3"/>
                </a:cubicBezTo>
                <a:cubicBezTo>
                  <a:pt x="0" y="2"/>
                  <a:pt x="1" y="3"/>
                  <a:pt x="1" y="3"/>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43" name="Freeform 415">
            <a:extLst>
              <a:ext uri="{FF2B5EF4-FFF2-40B4-BE49-F238E27FC236}">
                <a16:creationId xmlns:a16="http://schemas.microsoft.com/office/drawing/2014/main" id="{5BDFE596-21A2-3036-F4F7-BF3EA655C693}"/>
              </a:ext>
            </a:extLst>
          </p:cNvPr>
          <p:cNvSpPr>
            <a:spLocks/>
          </p:cNvSpPr>
          <p:nvPr/>
        </p:nvSpPr>
        <p:spPr bwMode="auto">
          <a:xfrm>
            <a:off x="10228382" y="2340642"/>
            <a:ext cx="16097" cy="21293"/>
          </a:xfrm>
          <a:custGeom>
            <a:avLst/>
            <a:gdLst>
              <a:gd name="T0" fmla="*/ 4 w 4"/>
              <a:gd name="T1" fmla="*/ 4 h 5"/>
              <a:gd name="T2" fmla="*/ 0 w 4"/>
              <a:gd name="T3" fmla="*/ 1 h 5"/>
              <a:gd name="T4" fmla="*/ 4 w 4"/>
              <a:gd name="T5" fmla="*/ 4 h 5"/>
            </a:gdLst>
            <a:ahLst/>
            <a:cxnLst>
              <a:cxn ang="0">
                <a:pos x="T0" y="T1"/>
              </a:cxn>
              <a:cxn ang="0">
                <a:pos x="T2" y="T3"/>
              </a:cxn>
              <a:cxn ang="0">
                <a:pos x="T4" y="T5"/>
              </a:cxn>
            </a:cxnLst>
            <a:rect l="0" t="0" r="r" b="b"/>
            <a:pathLst>
              <a:path w="4" h="5">
                <a:moveTo>
                  <a:pt x="4" y="4"/>
                </a:moveTo>
                <a:cubicBezTo>
                  <a:pt x="4" y="3"/>
                  <a:pt x="1" y="0"/>
                  <a:pt x="0" y="1"/>
                </a:cubicBezTo>
                <a:cubicBezTo>
                  <a:pt x="0" y="1"/>
                  <a:pt x="3" y="5"/>
                  <a:pt x="4" y="4"/>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44" name="Freeform 416">
            <a:extLst>
              <a:ext uri="{FF2B5EF4-FFF2-40B4-BE49-F238E27FC236}">
                <a16:creationId xmlns:a16="http://schemas.microsoft.com/office/drawing/2014/main" id="{65A895D0-A02C-91A8-E3F0-7E37F091ADF5}"/>
              </a:ext>
            </a:extLst>
          </p:cNvPr>
          <p:cNvSpPr>
            <a:spLocks/>
          </p:cNvSpPr>
          <p:nvPr/>
        </p:nvSpPr>
        <p:spPr bwMode="auto">
          <a:xfrm>
            <a:off x="10255209" y="2262572"/>
            <a:ext cx="166331" cy="66715"/>
          </a:xfrm>
          <a:custGeom>
            <a:avLst/>
            <a:gdLst>
              <a:gd name="T0" fmla="*/ 34 w 42"/>
              <a:gd name="T1" fmla="*/ 4 h 16"/>
              <a:gd name="T2" fmla="*/ 29 w 42"/>
              <a:gd name="T3" fmla="*/ 3 h 16"/>
              <a:gd name="T4" fmla="*/ 23 w 42"/>
              <a:gd name="T5" fmla="*/ 0 h 16"/>
              <a:gd name="T6" fmla="*/ 22 w 42"/>
              <a:gd name="T7" fmla="*/ 2 h 16"/>
              <a:gd name="T8" fmla="*/ 20 w 42"/>
              <a:gd name="T9" fmla="*/ 6 h 16"/>
              <a:gd name="T10" fmla="*/ 11 w 42"/>
              <a:gd name="T11" fmla="*/ 1 h 16"/>
              <a:gd name="T12" fmla="*/ 4 w 42"/>
              <a:gd name="T13" fmla="*/ 3 h 16"/>
              <a:gd name="T14" fmla="*/ 2 w 42"/>
              <a:gd name="T15" fmla="*/ 6 h 16"/>
              <a:gd name="T16" fmla="*/ 1 w 42"/>
              <a:gd name="T17" fmla="*/ 10 h 16"/>
              <a:gd name="T18" fmla="*/ 9 w 42"/>
              <a:gd name="T19" fmla="*/ 14 h 16"/>
              <a:gd name="T20" fmla="*/ 13 w 42"/>
              <a:gd name="T21" fmla="*/ 15 h 16"/>
              <a:gd name="T22" fmla="*/ 15 w 42"/>
              <a:gd name="T23" fmla="*/ 13 h 16"/>
              <a:gd name="T24" fmla="*/ 16 w 42"/>
              <a:gd name="T25" fmla="*/ 14 h 16"/>
              <a:gd name="T26" fmla="*/ 18 w 42"/>
              <a:gd name="T27" fmla="*/ 14 h 16"/>
              <a:gd name="T28" fmla="*/ 25 w 42"/>
              <a:gd name="T29" fmla="*/ 12 h 16"/>
              <a:gd name="T30" fmla="*/ 28 w 42"/>
              <a:gd name="T31" fmla="*/ 14 h 16"/>
              <a:gd name="T32" fmla="*/ 34 w 42"/>
              <a:gd name="T33" fmla="*/ 13 h 16"/>
              <a:gd name="T34" fmla="*/ 33 w 42"/>
              <a:gd name="T35" fmla="*/ 12 h 16"/>
              <a:gd name="T36" fmla="*/ 37 w 42"/>
              <a:gd name="T37" fmla="*/ 12 h 16"/>
              <a:gd name="T38" fmla="*/ 39 w 42"/>
              <a:gd name="T39" fmla="*/ 11 h 16"/>
              <a:gd name="T40" fmla="*/ 40 w 42"/>
              <a:gd name="T41" fmla="*/ 9 h 16"/>
              <a:gd name="T42" fmla="*/ 39 w 42"/>
              <a:gd name="T43" fmla="*/ 9 h 16"/>
              <a:gd name="T44" fmla="*/ 42 w 42"/>
              <a:gd name="T45" fmla="*/ 6 h 16"/>
              <a:gd name="T46" fmla="*/ 34 w 42"/>
              <a:gd name="T47" fmla="*/ 4 h 16"/>
              <a:gd name="T48" fmla="*/ 34 w 42"/>
              <a:gd name="T4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16">
                <a:moveTo>
                  <a:pt x="34" y="4"/>
                </a:moveTo>
                <a:cubicBezTo>
                  <a:pt x="32" y="3"/>
                  <a:pt x="31" y="4"/>
                  <a:pt x="29" y="3"/>
                </a:cubicBezTo>
                <a:cubicBezTo>
                  <a:pt x="29" y="3"/>
                  <a:pt x="24" y="0"/>
                  <a:pt x="23" y="0"/>
                </a:cubicBezTo>
                <a:cubicBezTo>
                  <a:pt x="23" y="0"/>
                  <a:pt x="24" y="1"/>
                  <a:pt x="22" y="2"/>
                </a:cubicBezTo>
                <a:cubicBezTo>
                  <a:pt x="20" y="2"/>
                  <a:pt x="22" y="5"/>
                  <a:pt x="20" y="6"/>
                </a:cubicBezTo>
                <a:cubicBezTo>
                  <a:pt x="19" y="6"/>
                  <a:pt x="12" y="1"/>
                  <a:pt x="11" y="1"/>
                </a:cubicBezTo>
                <a:cubicBezTo>
                  <a:pt x="9" y="0"/>
                  <a:pt x="4" y="1"/>
                  <a:pt x="4" y="3"/>
                </a:cubicBezTo>
                <a:cubicBezTo>
                  <a:pt x="4" y="5"/>
                  <a:pt x="0" y="4"/>
                  <a:pt x="2" y="6"/>
                </a:cubicBezTo>
                <a:cubicBezTo>
                  <a:pt x="3" y="7"/>
                  <a:pt x="0" y="9"/>
                  <a:pt x="1" y="10"/>
                </a:cubicBezTo>
                <a:cubicBezTo>
                  <a:pt x="3" y="12"/>
                  <a:pt x="6" y="13"/>
                  <a:pt x="9" y="14"/>
                </a:cubicBezTo>
                <a:cubicBezTo>
                  <a:pt x="10" y="15"/>
                  <a:pt x="12" y="16"/>
                  <a:pt x="13" y="15"/>
                </a:cubicBezTo>
                <a:cubicBezTo>
                  <a:pt x="14" y="15"/>
                  <a:pt x="14" y="12"/>
                  <a:pt x="15" y="13"/>
                </a:cubicBezTo>
                <a:cubicBezTo>
                  <a:pt x="15" y="13"/>
                  <a:pt x="15" y="14"/>
                  <a:pt x="16" y="14"/>
                </a:cubicBezTo>
                <a:cubicBezTo>
                  <a:pt x="17" y="14"/>
                  <a:pt x="18" y="14"/>
                  <a:pt x="18" y="14"/>
                </a:cubicBezTo>
                <a:cubicBezTo>
                  <a:pt x="20" y="13"/>
                  <a:pt x="22" y="13"/>
                  <a:pt x="25" y="12"/>
                </a:cubicBezTo>
                <a:cubicBezTo>
                  <a:pt x="27" y="12"/>
                  <a:pt x="27" y="14"/>
                  <a:pt x="28" y="14"/>
                </a:cubicBezTo>
                <a:cubicBezTo>
                  <a:pt x="29" y="14"/>
                  <a:pt x="34" y="13"/>
                  <a:pt x="34" y="13"/>
                </a:cubicBezTo>
                <a:cubicBezTo>
                  <a:pt x="34" y="13"/>
                  <a:pt x="33" y="12"/>
                  <a:pt x="33" y="12"/>
                </a:cubicBezTo>
                <a:cubicBezTo>
                  <a:pt x="33" y="11"/>
                  <a:pt x="36" y="12"/>
                  <a:pt x="37" y="12"/>
                </a:cubicBezTo>
                <a:cubicBezTo>
                  <a:pt x="37" y="12"/>
                  <a:pt x="39" y="12"/>
                  <a:pt x="39" y="11"/>
                </a:cubicBezTo>
                <a:cubicBezTo>
                  <a:pt x="39" y="10"/>
                  <a:pt x="40" y="9"/>
                  <a:pt x="40" y="9"/>
                </a:cubicBezTo>
                <a:cubicBezTo>
                  <a:pt x="40" y="9"/>
                  <a:pt x="40" y="9"/>
                  <a:pt x="39" y="9"/>
                </a:cubicBezTo>
                <a:cubicBezTo>
                  <a:pt x="39" y="8"/>
                  <a:pt x="42" y="7"/>
                  <a:pt x="42" y="6"/>
                </a:cubicBezTo>
                <a:cubicBezTo>
                  <a:pt x="41" y="5"/>
                  <a:pt x="36" y="4"/>
                  <a:pt x="34" y="4"/>
                </a:cubicBezTo>
                <a:cubicBezTo>
                  <a:pt x="32" y="3"/>
                  <a:pt x="36" y="4"/>
                  <a:pt x="34" y="4"/>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45" name="Freeform 417">
            <a:extLst>
              <a:ext uri="{FF2B5EF4-FFF2-40B4-BE49-F238E27FC236}">
                <a16:creationId xmlns:a16="http://schemas.microsoft.com/office/drawing/2014/main" id="{54A95AF9-740E-9852-E33F-F1668AFFB6D7}"/>
              </a:ext>
            </a:extLst>
          </p:cNvPr>
          <p:cNvSpPr>
            <a:spLocks/>
          </p:cNvSpPr>
          <p:nvPr/>
        </p:nvSpPr>
        <p:spPr bwMode="auto">
          <a:xfrm>
            <a:off x="10350448" y="2282445"/>
            <a:ext cx="30852" cy="34067"/>
          </a:xfrm>
          <a:custGeom>
            <a:avLst/>
            <a:gdLst>
              <a:gd name="T0" fmla="*/ 7 w 8"/>
              <a:gd name="T1" fmla="*/ 6 h 8"/>
              <a:gd name="T2" fmla="*/ 4 w 8"/>
              <a:gd name="T3" fmla="*/ 0 h 8"/>
              <a:gd name="T4" fmla="*/ 6 w 8"/>
              <a:gd name="T5" fmla="*/ 2 h 8"/>
              <a:gd name="T6" fmla="*/ 7 w 8"/>
              <a:gd name="T7" fmla="*/ 6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0" y="1"/>
                  <a:pt x="4" y="0"/>
                </a:cubicBezTo>
                <a:cubicBezTo>
                  <a:pt x="5" y="0"/>
                  <a:pt x="8" y="0"/>
                  <a:pt x="6" y="2"/>
                </a:cubicBezTo>
                <a:cubicBezTo>
                  <a:pt x="3" y="4"/>
                  <a:pt x="7" y="4"/>
                  <a:pt x="7" y="6"/>
                </a:cubicBezTo>
                <a:cubicBezTo>
                  <a:pt x="6" y="8"/>
                  <a:pt x="7" y="5"/>
                  <a:pt x="7" y="6"/>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46" name="Freeform 418">
            <a:extLst>
              <a:ext uri="{FF2B5EF4-FFF2-40B4-BE49-F238E27FC236}">
                <a16:creationId xmlns:a16="http://schemas.microsoft.com/office/drawing/2014/main" id="{4EA10D72-C91D-66D5-1B6B-4C9B7D1632D8}"/>
              </a:ext>
            </a:extLst>
          </p:cNvPr>
          <p:cNvSpPr>
            <a:spLocks/>
          </p:cNvSpPr>
          <p:nvPr/>
        </p:nvSpPr>
        <p:spPr bwMode="auto">
          <a:xfrm>
            <a:off x="10865536" y="2508139"/>
            <a:ext cx="42923" cy="25550"/>
          </a:xfrm>
          <a:custGeom>
            <a:avLst/>
            <a:gdLst>
              <a:gd name="T0" fmla="*/ 3 w 11"/>
              <a:gd name="T1" fmla="*/ 4 h 6"/>
              <a:gd name="T2" fmla="*/ 1 w 11"/>
              <a:gd name="T3" fmla="*/ 1 h 6"/>
              <a:gd name="T4" fmla="*/ 6 w 11"/>
              <a:gd name="T5" fmla="*/ 1 h 6"/>
              <a:gd name="T6" fmla="*/ 3 w 11"/>
              <a:gd name="T7" fmla="*/ 4 h 6"/>
              <a:gd name="T8" fmla="*/ 3 w 11"/>
              <a:gd name="T9" fmla="*/ 4 h 6"/>
            </a:gdLst>
            <a:ahLst/>
            <a:cxnLst>
              <a:cxn ang="0">
                <a:pos x="T0" y="T1"/>
              </a:cxn>
              <a:cxn ang="0">
                <a:pos x="T2" y="T3"/>
              </a:cxn>
              <a:cxn ang="0">
                <a:pos x="T4" y="T5"/>
              </a:cxn>
              <a:cxn ang="0">
                <a:pos x="T6" y="T7"/>
              </a:cxn>
              <a:cxn ang="0">
                <a:pos x="T8" y="T9"/>
              </a:cxn>
            </a:cxnLst>
            <a:rect l="0" t="0" r="r" b="b"/>
            <a:pathLst>
              <a:path w="11" h="6">
                <a:moveTo>
                  <a:pt x="3" y="4"/>
                </a:moveTo>
                <a:cubicBezTo>
                  <a:pt x="1" y="3"/>
                  <a:pt x="0" y="3"/>
                  <a:pt x="1" y="1"/>
                </a:cubicBezTo>
                <a:cubicBezTo>
                  <a:pt x="2" y="0"/>
                  <a:pt x="4" y="1"/>
                  <a:pt x="6" y="1"/>
                </a:cubicBezTo>
                <a:cubicBezTo>
                  <a:pt x="11" y="2"/>
                  <a:pt x="6" y="6"/>
                  <a:pt x="3" y="4"/>
                </a:cubicBezTo>
                <a:cubicBezTo>
                  <a:pt x="2" y="3"/>
                  <a:pt x="4" y="5"/>
                  <a:pt x="3" y="4"/>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47" name="Freeform 419">
            <a:extLst>
              <a:ext uri="{FF2B5EF4-FFF2-40B4-BE49-F238E27FC236}">
                <a16:creationId xmlns:a16="http://schemas.microsoft.com/office/drawing/2014/main" id="{E013285F-23C6-8B36-D80A-5B3536E5B9C9}"/>
              </a:ext>
            </a:extLst>
          </p:cNvPr>
          <p:cNvSpPr>
            <a:spLocks/>
          </p:cNvSpPr>
          <p:nvPr/>
        </p:nvSpPr>
        <p:spPr bwMode="auto">
          <a:xfrm>
            <a:off x="10782370" y="2874364"/>
            <a:ext cx="24144" cy="21293"/>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48" name="Freeform 420">
            <a:extLst>
              <a:ext uri="{FF2B5EF4-FFF2-40B4-BE49-F238E27FC236}">
                <a16:creationId xmlns:a16="http://schemas.microsoft.com/office/drawing/2014/main" id="{FEC70F24-E243-3C50-6184-EFFF6ABBA6F6}"/>
              </a:ext>
            </a:extLst>
          </p:cNvPr>
          <p:cNvSpPr>
            <a:spLocks/>
          </p:cNvSpPr>
          <p:nvPr/>
        </p:nvSpPr>
        <p:spPr bwMode="auto">
          <a:xfrm>
            <a:off x="10259233" y="2996439"/>
            <a:ext cx="20120" cy="11355"/>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49" name="Freeform 421">
            <a:extLst>
              <a:ext uri="{FF2B5EF4-FFF2-40B4-BE49-F238E27FC236}">
                <a16:creationId xmlns:a16="http://schemas.microsoft.com/office/drawing/2014/main" id="{9E753B0F-7F3B-EE09-FEF3-CA901D0555E8}"/>
              </a:ext>
            </a:extLst>
          </p:cNvPr>
          <p:cNvSpPr>
            <a:spLocks/>
          </p:cNvSpPr>
          <p:nvPr/>
        </p:nvSpPr>
        <p:spPr bwMode="auto">
          <a:xfrm>
            <a:off x="10613356" y="3121351"/>
            <a:ext cx="20120" cy="19873"/>
          </a:xfrm>
          <a:custGeom>
            <a:avLst/>
            <a:gdLst>
              <a:gd name="T0" fmla="*/ 5 w 5"/>
              <a:gd name="T1" fmla="*/ 1 h 5"/>
              <a:gd name="T2" fmla="*/ 1 w 5"/>
              <a:gd name="T3" fmla="*/ 5 h 5"/>
              <a:gd name="T4" fmla="*/ 4 w 5"/>
              <a:gd name="T5" fmla="*/ 3 h 5"/>
              <a:gd name="T6" fmla="*/ 5 w 5"/>
              <a:gd name="T7" fmla="*/ 1 h 5"/>
            </a:gdLst>
            <a:ahLst/>
            <a:cxnLst>
              <a:cxn ang="0">
                <a:pos x="T0" y="T1"/>
              </a:cxn>
              <a:cxn ang="0">
                <a:pos x="T2" y="T3"/>
              </a:cxn>
              <a:cxn ang="0">
                <a:pos x="T4" y="T5"/>
              </a:cxn>
              <a:cxn ang="0">
                <a:pos x="T6" y="T7"/>
              </a:cxn>
            </a:cxnLst>
            <a:rect l="0" t="0" r="r" b="b"/>
            <a:pathLst>
              <a:path w="5" h="5">
                <a:moveTo>
                  <a:pt x="5" y="1"/>
                </a:moveTo>
                <a:cubicBezTo>
                  <a:pt x="5" y="1"/>
                  <a:pt x="0" y="5"/>
                  <a:pt x="1" y="5"/>
                </a:cubicBezTo>
                <a:cubicBezTo>
                  <a:pt x="2" y="5"/>
                  <a:pt x="4" y="3"/>
                  <a:pt x="4" y="3"/>
                </a:cubicBezTo>
                <a:cubicBezTo>
                  <a:pt x="5" y="2"/>
                  <a:pt x="5" y="0"/>
                  <a:pt x="5" y="1"/>
                </a:cubicBezTo>
                <a:close/>
              </a:path>
            </a:pathLst>
          </a:custGeom>
          <a:solidFill>
            <a:srgbClr val="F2F2F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50" name="Freeform 422">
            <a:extLst>
              <a:ext uri="{FF2B5EF4-FFF2-40B4-BE49-F238E27FC236}">
                <a16:creationId xmlns:a16="http://schemas.microsoft.com/office/drawing/2014/main" id="{5197405E-5DCC-DFBA-6878-EEF8756E6B70}"/>
              </a:ext>
            </a:extLst>
          </p:cNvPr>
          <p:cNvSpPr>
            <a:spLocks/>
          </p:cNvSpPr>
          <p:nvPr/>
        </p:nvSpPr>
        <p:spPr bwMode="auto">
          <a:xfrm>
            <a:off x="10601285" y="3153999"/>
            <a:ext cx="8049" cy="4258"/>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51" name="Freeform 423">
            <a:extLst>
              <a:ext uri="{FF2B5EF4-FFF2-40B4-BE49-F238E27FC236}">
                <a16:creationId xmlns:a16="http://schemas.microsoft.com/office/drawing/2014/main" id="{272C136D-3594-06F1-B14E-0EDAD6ED635B}"/>
              </a:ext>
            </a:extLst>
          </p:cNvPr>
          <p:cNvSpPr>
            <a:spLocks/>
          </p:cNvSpPr>
          <p:nvPr/>
        </p:nvSpPr>
        <p:spPr bwMode="auto">
          <a:xfrm>
            <a:off x="10546288" y="3220714"/>
            <a:ext cx="12072" cy="4258"/>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52" name="Freeform 424">
            <a:extLst>
              <a:ext uri="{FF2B5EF4-FFF2-40B4-BE49-F238E27FC236}">
                <a16:creationId xmlns:a16="http://schemas.microsoft.com/office/drawing/2014/main" id="{75F2395D-0064-6E78-418D-1E9ABBC188F6}"/>
              </a:ext>
            </a:extLst>
          </p:cNvPr>
          <p:cNvSpPr>
            <a:spLocks/>
          </p:cNvSpPr>
          <p:nvPr/>
        </p:nvSpPr>
        <p:spPr bwMode="auto">
          <a:xfrm>
            <a:off x="10499340" y="3242006"/>
            <a:ext cx="28169" cy="17034"/>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53" name="Freeform 425">
            <a:extLst>
              <a:ext uri="{FF2B5EF4-FFF2-40B4-BE49-F238E27FC236}">
                <a16:creationId xmlns:a16="http://schemas.microsoft.com/office/drawing/2014/main" id="{31309752-8A83-C175-2418-4B5113CA04D0}"/>
              </a:ext>
            </a:extLst>
          </p:cNvPr>
          <p:cNvSpPr>
            <a:spLocks/>
          </p:cNvSpPr>
          <p:nvPr/>
        </p:nvSpPr>
        <p:spPr bwMode="auto">
          <a:xfrm>
            <a:off x="10468488" y="3259040"/>
            <a:ext cx="22803" cy="15615"/>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54" name="Freeform 426">
            <a:extLst>
              <a:ext uri="{FF2B5EF4-FFF2-40B4-BE49-F238E27FC236}">
                <a16:creationId xmlns:a16="http://schemas.microsoft.com/office/drawing/2014/main" id="{7D295916-3950-2258-344B-F2F631FEB8CD}"/>
              </a:ext>
            </a:extLst>
          </p:cNvPr>
          <p:cNvSpPr>
            <a:spLocks/>
          </p:cNvSpPr>
          <p:nvPr/>
        </p:nvSpPr>
        <p:spPr bwMode="auto">
          <a:xfrm>
            <a:off x="10448368" y="3271815"/>
            <a:ext cx="20120" cy="19873"/>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55" name="Freeform 427">
            <a:extLst>
              <a:ext uri="{FF2B5EF4-FFF2-40B4-BE49-F238E27FC236}">
                <a16:creationId xmlns:a16="http://schemas.microsoft.com/office/drawing/2014/main" id="{88CBD202-C98E-E9E0-5261-6EBAEE1CE3B6}"/>
              </a:ext>
            </a:extLst>
          </p:cNvPr>
          <p:cNvSpPr>
            <a:spLocks/>
          </p:cNvSpPr>
          <p:nvPr/>
        </p:nvSpPr>
        <p:spPr bwMode="auto">
          <a:xfrm>
            <a:off x="10444343" y="3300204"/>
            <a:ext cx="4024" cy="4258"/>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56" name="Freeform 428">
            <a:extLst>
              <a:ext uri="{FF2B5EF4-FFF2-40B4-BE49-F238E27FC236}">
                <a16:creationId xmlns:a16="http://schemas.microsoft.com/office/drawing/2014/main" id="{16ECFE5E-33EE-FC4B-1191-4AD648B17761}"/>
              </a:ext>
            </a:extLst>
          </p:cNvPr>
          <p:cNvSpPr>
            <a:spLocks/>
          </p:cNvSpPr>
          <p:nvPr/>
        </p:nvSpPr>
        <p:spPr bwMode="auto">
          <a:xfrm>
            <a:off x="10424223" y="3283171"/>
            <a:ext cx="20120" cy="17034"/>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57" name="Freeform 429">
            <a:extLst>
              <a:ext uri="{FF2B5EF4-FFF2-40B4-BE49-F238E27FC236}">
                <a16:creationId xmlns:a16="http://schemas.microsoft.com/office/drawing/2014/main" id="{C7F3FAA3-A769-8923-9D55-EB4F9621B4A4}"/>
              </a:ext>
            </a:extLst>
          </p:cNvPr>
          <p:cNvSpPr>
            <a:spLocks/>
          </p:cNvSpPr>
          <p:nvPr/>
        </p:nvSpPr>
        <p:spPr bwMode="auto">
          <a:xfrm>
            <a:off x="10279353" y="3437893"/>
            <a:ext cx="8049" cy="12775"/>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grpSp>
        <p:nvGrpSpPr>
          <p:cNvPr id="458" name="Group 457">
            <a:extLst>
              <a:ext uri="{FF2B5EF4-FFF2-40B4-BE49-F238E27FC236}">
                <a16:creationId xmlns:a16="http://schemas.microsoft.com/office/drawing/2014/main" id="{0CEB1781-88A7-3C8C-4F85-07780B651DE1}"/>
              </a:ext>
            </a:extLst>
          </p:cNvPr>
          <p:cNvGrpSpPr>
            <a:grpSpLocks/>
          </p:cNvGrpSpPr>
          <p:nvPr/>
        </p:nvGrpSpPr>
        <p:grpSpPr>
          <a:xfrm>
            <a:off x="10134474" y="3259045"/>
            <a:ext cx="293759" cy="295250"/>
            <a:chOff x="5961121" y="2686387"/>
            <a:chExt cx="288233" cy="273757"/>
          </a:xfrm>
          <a:solidFill>
            <a:schemeClr val="accent5">
              <a:lumMod val="40000"/>
              <a:lumOff val="60000"/>
            </a:schemeClr>
          </a:solidFill>
        </p:grpSpPr>
        <p:sp>
          <p:nvSpPr>
            <p:cNvPr id="969" name="Freeform 828">
              <a:extLst>
                <a:ext uri="{FF2B5EF4-FFF2-40B4-BE49-F238E27FC236}">
                  <a16:creationId xmlns:a16="http://schemas.microsoft.com/office/drawing/2014/main" id="{39E1479B-8E7C-D840-101C-9750693A195C}"/>
                </a:ext>
              </a:extLst>
            </p:cNvPr>
            <p:cNvSpPr>
              <a:spLocks/>
            </p:cNvSpPr>
            <p:nvPr/>
          </p:nvSpPr>
          <p:spPr bwMode="auto">
            <a:xfrm>
              <a:off x="6130902" y="2686387"/>
              <a:ext cx="118452" cy="10002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solidFill>
              <a:schemeClr val="tx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70" name="Freeform 829">
              <a:extLst>
                <a:ext uri="{FF2B5EF4-FFF2-40B4-BE49-F238E27FC236}">
                  <a16:creationId xmlns:a16="http://schemas.microsoft.com/office/drawing/2014/main" id="{353205F4-92F5-55E8-9A91-27DB15410104}"/>
                </a:ext>
              </a:extLst>
            </p:cNvPr>
            <p:cNvSpPr>
              <a:spLocks/>
            </p:cNvSpPr>
            <p:nvPr/>
          </p:nvSpPr>
          <p:spPr bwMode="auto">
            <a:xfrm>
              <a:off x="5961121" y="2778517"/>
              <a:ext cx="215847" cy="181627"/>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solidFill>
              <a:schemeClr val="tx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grpSp>
      <p:sp>
        <p:nvSpPr>
          <p:cNvPr id="459" name="Freeform 432">
            <a:extLst>
              <a:ext uri="{FF2B5EF4-FFF2-40B4-BE49-F238E27FC236}">
                <a16:creationId xmlns:a16="http://schemas.microsoft.com/office/drawing/2014/main" id="{19D44A22-1D2E-5717-B659-C8FBBFE376EF}"/>
              </a:ext>
            </a:extLst>
          </p:cNvPr>
          <p:cNvSpPr>
            <a:spLocks/>
          </p:cNvSpPr>
          <p:nvPr/>
        </p:nvSpPr>
        <p:spPr bwMode="auto">
          <a:xfrm>
            <a:off x="10208260" y="3530158"/>
            <a:ext cx="8049" cy="11355"/>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60" name="Freeform 433">
            <a:extLst>
              <a:ext uri="{FF2B5EF4-FFF2-40B4-BE49-F238E27FC236}">
                <a16:creationId xmlns:a16="http://schemas.microsoft.com/office/drawing/2014/main" id="{4F29A2A6-5345-6727-61B2-D2BA08C6CBA4}"/>
              </a:ext>
            </a:extLst>
          </p:cNvPr>
          <p:cNvSpPr>
            <a:spLocks/>
          </p:cNvSpPr>
          <p:nvPr/>
        </p:nvSpPr>
        <p:spPr bwMode="auto">
          <a:xfrm>
            <a:off x="10161312" y="3530158"/>
            <a:ext cx="50972" cy="41164"/>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solidFill>
            <a:schemeClr val="tx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61" name="Freeform 434">
            <a:extLst>
              <a:ext uri="{FF2B5EF4-FFF2-40B4-BE49-F238E27FC236}">
                <a16:creationId xmlns:a16="http://schemas.microsoft.com/office/drawing/2014/main" id="{25C3214E-4238-F6F6-CE32-C2C8EED0ECA6}"/>
              </a:ext>
            </a:extLst>
          </p:cNvPr>
          <p:cNvSpPr>
            <a:spLocks/>
          </p:cNvSpPr>
          <p:nvPr/>
        </p:nvSpPr>
        <p:spPr bwMode="auto">
          <a:xfrm>
            <a:off x="10110340" y="3545773"/>
            <a:ext cx="42923" cy="66715"/>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solidFill>
            <a:schemeClr val="tx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62" name="Freeform 435">
            <a:extLst>
              <a:ext uri="{FF2B5EF4-FFF2-40B4-BE49-F238E27FC236}">
                <a16:creationId xmlns:a16="http://schemas.microsoft.com/office/drawing/2014/main" id="{84A4BC5D-929D-9F7C-DEE0-D5425D4929CD}"/>
              </a:ext>
            </a:extLst>
          </p:cNvPr>
          <p:cNvSpPr>
            <a:spLocks/>
          </p:cNvSpPr>
          <p:nvPr/>
        </p:nvSpPr>
        <p:spPr bwMode="auto">
          <a:xfrm>
            <a:off x="10067417" y="3709014"/>
            <a:ext cx="14756" cy="12775"/>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63" name="Freeform 436">
            <a:extLst>
              <a:ext uri="{FF2B5EF4-FFF2-40B4-BE49-F238E27FC236}">
                <a16:creationId xmlns:a16="http://schemas.microsoft.com/office/drawing/2014/main" id="{428FB3A8-B22B-978F-2969-F8436964EFF0}"/>
              </a:ext>
            </a:extLst>
          </p:cNvPr>
          <p:cNvSpPr>
            <a:spLocks/>
          </p:cNvSpPr>
          <p:nvPr/>
        </p:nvSpPr>
        <p:spPr bwMode="auto">
          <a:xfrm>
            <a:off x="10102292" y="3667848"/>
            <a:ext cx="8049" cy="7098"/>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64" name="Freeform 437">
            <a:extLst>
              <a:ext uri="{FF2B5EF4-FFF2-40B4-BE49-F238E27FC236}">
                <a16:creationId xmlns:a16="http://schemas.microsoft.com/office/drawing/2014/main" id="{82C4B8ED-1216-B16A-EFE0-82CDD72E71F7}"/>
              </a:ext>
            </a:extLst>
          </p:cNvPr>
          <p:cNvSpPr>
            <a:spLocks/>
          </p:cNvSpPr>
          <p:nvPr/>
        </p:nvSpPr>
        <p:spPr bwMode="auto">
          <a:xfrm>
            <a:off x="9996323" y="3754436"/>
            <a:ext cx="8049" cy="4258"/>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65" name="Freeform 438">
            <a:extLst>
              <a:ext uri="{FF2B5EF4-FFF2-40B4-BE49-F238E27FC236}">
                <a16:creationId xmlns:a16="http://schemas.microsoft.com/office/drawing/2014/main" id="{62C82F68-07B0-BC1D-993A-4785D8BC2615}"/>
              </a:ext>
            </a:extLst>
          </p:cNvPr>
          <p:cNvSpPr>
            <a:spLocks/>
          </p:cNvSpPr>
          <p:nvPr/>
        </p:nvSpPr>
        <p:spPr bwMode="auto">
          <a:xfrm>
            <a:off x="9921208" y="3738822"/>
            <a:ext cx="46948" cy="69554"/>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66" name="Freeform 439">
            <a:extLst>
              <a:ext uri="{FF2B5EF4-FFF2-40B4-BE49-F238E27FC236}">
                <a16:creationId xmlns:a16="http://schemas.microsoft.com/office/drawing/2014/main" id="{B5AC8A3E-0D01-71D5-F1D5-F589645FDE8A}"/>
              </a:ext>
            </a:extLst>
          </p:cNvPr>
          <p:cNvSpPr>
            <a:spLocks/>
          </p:cNvSpPr>
          <p:nvPr/>
        </p:nvSpPr>
        <p:spPr bwMode="auto">
          <a:xfrm>
            <a:off x="9689150" y="3855218"/>
            <a:ext cx="54996" cy="41164"/>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67" name="Freeform 440">
            <a:extLst>
              <a:ext uri="{FF2B5EF4-FFF2-40B4-BE49-F238E27FC236}">
                <a16:creationId xmlns:a16="http://schemas.microsoft.com/office/drawing/2014/main" id="{937717BF-DB63-0F71-5141-B576AF5A2DB0}"/>
              </a:ext>
            </a:extLst>
          </p:cNvPr>
          <p:cNvSpPr>
            <a:spLocks/>
          </p:cNvSpPr>
          <p:nvPr/>
        </p:nvSpPr>
        <p:spPr bwMode="auto">
          <a:xfrm>
            <a:off x="9913159" y="3883608"/>
            <a:ext cx="79141" cy="117816"/>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68" name="Freeform 441">
            <a:extLst>
              <a:ext uri="{FF2B5EF4-FFF2-40B4-BE49-F238E27FC236}">
                <a16:creationId xmlns:a16="http://schemas.microsoft.com/office/drawing/2014/main" id="{E5517722-61F3-6C99-75D3-1324976F64A9}"/>
              </a:ext>
            </a:extLst>
          </p:cNvPr>
          <p:cNvSpPr>
            <a:spLocks/>
          </p:cNvSpPr>
          <p:nvPr/>
        </p:nvSpPr>
        <p:spPr bwMode="auto">
          <a:xfrm>
            <a:off x="9980228" y="3984390"/>
            <a:ext cx="24144" cy="32648"/>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69" name="Freeform 442">
            <a:extLst>
              <a:ext uri="{FF2B5EF4-FFF2-40B4-BE49-F238E27FC236}">
                <a16:creationId xmlns:a16="http://schemas.microsoft.com/office/drawing/2014/main" id="{D2B408DF-DA43-3ADD-3A58-AF9C42C23E4A}"/>
              </a:ext>
            </a:extLst>
          </p:cNvPr>
          <p:cNvSpPr>
            <a:spLocks/>
          </p:cNvSpPr>
          <p:nvPr/>
        </p:nvSpPr>
        <p:spPr bwMode="auto">
          <a:xfrm>
            <a:off x="9996323" y="4012779"/>
            <a:ext cx="38899" cy="55360"/>
          </a:xfrm>
          <a:custGeom>
            <a:avLst/>
            <a:gdLst>
              <a:gd name="T0" fmla="*/ 4 w 10"/>
              <a:gd name="T1" fmla="*/ 0 h 13"/>
              <a:gd name="T2" fmla="*/ 2 w 10"/>
              <a:gd name="T3" fmla="*/ 1 h 13"/>
              <a:gd name="T4" fmla="*/ 4 w 10"/>
              <a:gd name="T5" fmla="*/ 4 h 13"/>
              <a:gd name="T6" fmla="*/ 4 w 10"/>
              <a:gd name="T7" fmla="*/ 9 h 13"/>
              <a:gd name="T8" fmla="*/ 5 w 10"/>
              <a:gd name="T9" fmla="*/ 13 h 13"/>
              <a:gd name="T10" fmla="*/ 5 w 10"/>
              <a:gd name="T11" fmla="*/ 11 h 13"/>
              <a:gd name="T12" fmla="*/ 9 w 10"/>
              <a:gd name="T13" fmla="*/ 8 h 13"/>
              <a:gd name="T14" fmla="*/ 8 w 10"/>
              <a:gd name="T15" fmla="*/ 6 h 13"/>
              <a:gd name="T16" fmla="*/ 9 w 10"/>
              <a:gd name="T17" fmla="*/ 5 h 13"/>
              <a:gd name="T18" fmla="*/ 7 w 10"/>
              <a:gd name="T19" fmla="*/ 1 h 13"/>
              <a:gd name="T20" fmla="*/ 4 w 10"/>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
                <a:moveTo>
                  <a:pt x="4" y="0"/>
                </a:moveTo>
                <a:cubicBezTo>
                  <a:pt x="3" y="0"/>
                  <a:pt x="4" y="0"/>
                  <a:pt x="2" y="1"/>
                </a:cubicBezTo>
                <a:cubicBezTo>
                  <a:pt x="1" y="2"/>
                  <a:pt x="3" y="3"/>
                  <a:pt x="4" y="4"/>
                </a:cubicBezTo>
                <a:cubicBezTo>
                  <a:pt x="5" y="6"/>
                  <a:pt x="0" y="7"/>
                  <a:pt x="4" y="9"/>
                </a:cubicBezTo>
                <a:cubicBezTo>
                  <a:pt x="5" y="10"/>
                  <a:pt x="3" y="12"/>
                  <a:pt x="5" y="13"/>
                </a:cubicBezTo>
                <a:cubicBezTo>
                  <a:pt x="6" y="13"/>
                  <a:pt x="6" y="12"/>
                  <a:pt x="5" y="11"/>
                </a:cubicBezTo>
                <a:cubicBezTo>
                  <a:pt x="3" y="5"/>
                  <a:pt x="9" y="10"/>
                  <a:pt x="9" y="8"/>
                </a:cubicBezTo>
                <a:cubicBezTo>
                  <a:pt x="9" y="7"/>
                  <a:pt x="7" y="6"/>
                  <a:pt x="8" y="6"/>
                </a:cubicBezTo>
                <a:cubicBezTo>
                  <a:pt x="8" y="5"/>
                  <a:pt x="10" y="6"/>
                  <a:pt x="9" y="5"/>
                </a:cubicBezTo>
                <a:cubicBezTo>
                  <a:pt x="8" y="4"/>
                  <a:pt x="6" y="3"/>
                  <a:pt x="7" y="1"/>
                </a:cubicBezTo>
                <a:cubicBezTo>
                  <a:pt x="7" y="0"/>
                  <a:pt x="5" y="0"/>
                  <a:pt x="4" y="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70" name="Freeform 443">
            <a:extLst>
              <a:ext uri="{FF2B5EF4-FFF2-40B4-BE49-F238E27FC236}">
                <a16:creationId xmlns:a16="http://schemas.microsoft.com/office/drawing/2014/main" id="{B396093F-8709-65F7-B90E-5402614EF659}"/>
              </a:ext>
            </a:extLst>
          </p:cNvPr>
          <p:cNvSpPr>
            <a:spLocks/>
          </p:cNvSpPr>
          <p:nvPr/>
        </p:nvSpPr>
        <p:spPr bwMode="auto">
          <a:xfrm>
            <a:off x="9925230" y="3988649"/>
            <a:ext cx="24144" cy="32648"/>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71" name="Freeform 444">
            <a:extLst>
              <a:ext uri="{FF2B5EF4-FFF2-40B4-BE49-F238E27FC236}">
                <a16:creationId xmlns:a16="http://schemas.microsoft.com/office/drawing/2014/main" id="{4E94B4E7-2DBC-F826-A54B-04352B32A160}"/>
              </a:ext>
            </a:extLst>
          </p:cNvPr>
          <p:cNvSpPr>
            <a:spLocks/>
          </p:cNvSpPr>
          <p:nvPr/>
        </p:nvSpPr>
        <p:spPr bwMode="auto">
          <a:xfrm>
            <a:off x="9953400" y="4021296"/>
            <a:ext cx="34876" cy="42584"/>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72" name="Freeform 445">
            <a:extLst>
              <a:ext uri="{FF2B5EF4-FFF2-40B4-BE49-F238E27FC236}">
                <a16:creationId xmlns:a16="http://schemas.microsoft.com/office/drawing/2014/main" id="{21820D59-530C-2423-8756-F268084CC1E8}"/>
              </a:ext>
            </a:extLst>
          </p:cNvPr>
          <p:cNvSpPr>
            <a:spLocks/>
          </p:cNvSpPr>
          <p:nvPr/>
        </p:nvSpPr>
        <p:spPr bwMode="auto">
          <a:xfrm>
            <a:off x="9961449" y="4046846"/>
            <a:ext cx="26828" cy="45422"/>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73" name="Freeform 446">
            <a:extLst>
              <a:ext uri="{FF2B5EF4-FFF2-40B4-BE49-F238E27FC236}">
                <a16:creationId xmlns:a16="http://schemas.microsoft.com/office/drawing/2014/main" id="{D133465D-E680-5683-9FFA-DBEF4C2644A6}"/>
              </a:ext>
            </a:extLst>
          </p:cNvPr>
          <p:cNvSpPr>
            <a:spLocks/>
          </p:cNvSpPr>
          <p:nvPr/>
        </p:nvSpPr>
        <p:spPr bwMode="auto">
          <a:xfrm>
            <a:off x="9984251" y="4042588"/>
            <a:ext cx="16097" cy="32648"/>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74" name="Freeform 447">
            <a:extLst>
              <a:ext uri="{FF2B5EF4-FFF2-40B4-BE49-F238E27FC236}">
                <a16:creationId xmlns:a16="http://schemas.microsoft.com/office/drawing/2014/main" id="{42125CF7-1B89-AF2D-57F4-6B0E6A8EA417}"/>
              </a:ext>
            </a:extLst>
          </p:cNvPr>
          <p:cNvSpPr>
            <a:spLocks/>
          </p:cNvSpPr>
          <p:nvPr/>
        </p:nvSpPr>
        <p:spPr bwMode="auto">
          <a:xfrm>
            <a:off x="9992300" y="4063880"/>
            <a:ext cx="24144" cy="15615"/>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75" name="Freeform 448">
            <a:extLst>
              <a:ext uri="{FF2B5EF4-FFF2-40B4-BE49-F238E27FC236}">
                <a16:creationId xmlns:a16="http://schemas.microsoft.com/office/drawing/2014/main" id="{F17B81A4-9415-9C5B-5CC3-9A68EC91A732}"/>
              </a:ext>
            </a:extLst>
          </p:cNvPr>
          <p:cNvSpPr>
            <a:spLocks/>
          </p:cNvSpPr>
          <p:nvPr/>
        </p:nvSpPr>
        <p:spPr bwMode="auto">
          <a:xfrm>
            <a:off x="9992300" y="4075237"/>
            <a:ext cx="54996" cy="88008"/>
          </a:xfrm>
          <a:custGeom>
            <a:avLst/>
            <a:gdLst>
              <a:gd name="T0" fmla="*/ 10 w 14"/>
              <a:gd name="T1" fmla="*/ 0 h 21"/>
              <a:gd name="T2" fmla="*/ 9 w 14"/>
              <a:gd name="T3" fmla="*/ 2 h 21"/>
              <a:gd name="T4" fmla="*/ 7 w 14"/>
              <a:gd name="T5" fmla="*/ 4 h 21"/>
              <a:gd name="T6" fmla="*/ 3 w 14"/>
              <a:gd name="T7" fmla="*/ 6 h 21"/>
              <a:gd name="T8" fmla="*/ 2 w 14"/>
              <a:gd name="T9" fmla="*/ 11 h 21"/>
              <a:gd name="T10" fmla="*/ 2 w 14"/>
              <a:gd name="T11" fmla="*/ 14 h 21"/>
              <a:gd name="T12" fmla="*/ 3 w 14"/>
              <a:gd name="T13" fmla="*/ 18 h 21"/>
              <a:gd name="T14" fmla="*/ 8 w 14"/>
              <a:gd name="T15" fmla="*/ 19 h 21"/>
              <a:gd name="T16" fmla="*/ 8 w 14"/>
              <a:gd name="T17" fmla="*/ 16 h 21"/>
              <a:gd name="T18" fmla="*/ 10 w 14"/>
              <a:gd name="T19" fmla="*/ 12 h 21"/>
              <a:gd name="T20" fmla="*/ 12 w 14"/>
              <a:gd name="T21" fmla="*/ 17 h 21"/>
              <a:gd name="T22" fmla="*/ 13 w 14"/>
              <a:gd name="T23" fmla="*/ 14 h 21"/>
              <a:gd name="T24" fmla="*/ 13 w 14"/>
              <a:gd name="T25" fmla="*/ 10 h 21"/>
              <a:gd name="T26" fmla="*/ 10 w 14"/>
              <a:gd name="T27" fmla="*/ 0 h 21"/>
              <a:gd name="T28" fmla="*/ 10 w 14"/>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0" y="0"/>
                </a:moveTo>
                <a:cubicBezTo>
                  <a:pt x="9" y="0"/>
                  <a:pt x="9" y="1"/>
                  <a:pt x="9" y="2"/>
                </a:cubicBezTo>
                <a:cubicBezTo>
                  <a:pt x="9" y="3"/>
                  <a:pt x="9" y="3"/>
                  <a:pt x="7" y="4"/>
                </a:cubicBezTo>
                <a:cubicBezTo>
                  <a:pt x="6" y="4"/>
                  <a:pt x="4" y="6"/>
                  <a:pt x="3" y="6"/>
                </a:cubicBezTo>
                <a:cubicBezTo>
                  <a:pt x="1" y="9"/>
                  <a:pt x="0" y="9"/>
                  <a:pt x="2" y="11"/>
                </a:cubicBezTo>
                <a:cubicBezTo>
                  <a:pt x="3" y="12"/>
                  <a:pt x="2" y="13"/>
                  <a:pt x="2" y="14"/>
                </a:cubicBezTo>
                <a:cubicBezTo>
                  <a:pt x="1" y="16"/>
                  <a:pt x="2" y="17"/>
                  <a:pt x="3" y="18"/>
                </a:cubicBezTo>
                <a:cubicBezTo>
                  <a:pt x="5" y="19"/>
                  <a:pt x="7" y="19"/>
                  <a:pt x="8" y="19"/>
                </a:cubicBezTo>
                <a:cubicBezTo>
                  <a:pt x="11" y="21"/>
                  <a:pt x="9" y="18"/>
                  <a:pt x="8" y="16"/>
                </a:cubicBezTo>
                <a:cubicBezTo>
                  <a:pt x="8" y="16"/>
                  <a:pt x="8" y="12"/>
                  <a:pt x="10" y="12"/>
                </a:cubicBezTo>
                <a:cubicBezTo>
                  <a:pt x="11" y="12"/>
                  <a:pt x="11" y="17"/>
                  <a:pt x="12" y="17"/>
                </a:cubicBezTo>
                <a:cubicBezTo>
                  <a:pt x="12" y="17"/>
                  <a:pt x="13" y="14"/>
                  <a:pt x="13" y="14"/>
                </a:cubicBezTo>
                <a:cubicBezTo>
                  <a:pt x="14" y="12"/>
                  <a:pt x="14" y="11"/>
                  <a:pt x="13" y="10"/>
                </a:cubicBezTo>
                <a:cubicBezTo>
                  <a:pt x="13" y="7"/>
                  <a:pt x="13" y="1"/>
                  <a:pt x="10" y="0"/>
                </a:cubicBezTo>
                <a:cubicBezTo>
                  <a:pt x="9" y="0"/>
                  <a:pt x="10" y="1"/>
                  <a:pt x="10" y="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76" name="Freeform 449">
            <a:extLst>
              <a:ext uri="{FF2B5EF4-FFF2-40B4-BE49-F238E27FC236}">
                <a16:creationId xmlns:a16="http://schemas.microsoft.com/office/drawing/2014/main" id="{BF00BE42-1A6D-7BE5-3888-1001F18827E2}"/>
              </a:ext>
            </a:extLst>
          </p:cNvPr>
          <p:cNvSpPr>
            <a:spLocks/>
          </p:cNvSpPr>
          <p:nvPr/>
        </p:nvSpPr>
        <p:spPr bwMode="auto">
          <a:xfrm>
            <a:off x="9957424" y="4092270"/>
            <a:ext cx="46948" cy="42584"/>
          </a:xfrm>
          <a:custGeom>
            <a:avLst/>
            <a:gdLst>
              <a:gd name="T0" fmla="*/ 8 w 12"/>
              <a:gd name="T1" fmla="*/ 1 h 10"/>
              <a:gd name="T2" fmla="*/ 2 w 12"/>
              <a:gd name="T3" fmla="*/ 4 h 10"/>
              <a:gd name="T4" fmla="*/ 0 w 12"/>
              <a:gd name="T5" fmla="*/ 10 h 10"/>
              <a:gd name="T6" fmla="*/ 2 w 12"/>
              <a:gd name="T7" fmla="*/ 6 h 10"/>
              <a:gd name="T8" fmla="*/ 4 w 12"/>
              <a:gd name="T9" fmla="*/ 6 h 10"/>
              <a:gd name="T10" fmla="*/ 6 w 12"/>
              <a:gd name="T11" fmla="*/ 7 h 10"/>
              <a:gd name="T12" fmla="*/ 8 w 12"/>
              <a:gd name="T13" fmla="*/ 7 h 10"/>
              <a:gd name="T14" fmla="*/ 8 w 12"/>
              <a:gd name="T15" fmla="*/ 5 h 10"/>
              <a:gd name="T16" fmla="*/ 8 w 12"/>
              <a:gd name="T17" fmla="*/ 1 h 10"/>
              <a:gd name="T18" fmla="*/ 8 w 12"/>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8" y="1"/>
                </a:moveTo>
                <a:cubicBezTo>
                  <a:pt x="6" y="0"/>
                  <a:pt x="5" y="4"/>
                  <a:pt x="2" y="4"/>
                </a:cubicBezTo>
                <a:cubicBezTo>
                  <a:pt x="0" y="5"/>
                  <a:pt x="0" y="9"/>
                  <a:pt x="0" y="10"/>
                </a:cubicBezTo>
                <a:cubicBezTo>
                  <a:pt x="1" y="9"/>
                  <a:pt x="1" y="7"/>
                  <a:pt x="2" y="6"/>
                </a:cubicBezTo>
                <a:cubicBezTo>
                  <a:pt x="2" y="6"/>
                  <a:pt x="4" y="5"/>
                  <a:pt x="4" y="6"/>
                </a:cubicBezTo>
                <a:cubicBezTo>
                  <a:pt x="4" y="7"/>
                  <a:pt x="6" y="7"/>
                  <a:pt x="6" y="7"/>
                </a:cubicBezTo>
                <a:cubicBezTo>
                  <a:pt x="7" y="7"/>
                  <a:pt x="7" y="8"/>
                  <a:pt x="8" y="7"/>
                </a:cubicBezTo>
                <a:cubicBezTo>
                  <a:pt x="8" y="7"/>
                  <a:pt x="8" y="5"/>
                  <a:pt x="8" y="5"/>
                </a:cubicBezTo>
                <a:cubicBezTo>
                  <a:pt x="9" y="3"/>
                  <a:pt x="11" y="2"/>
                  <a:pt x="8" y="1"/>
                </a:cubicBezTo>
                <a:cubicBezTo>
                  <a:pt x="7" y="1"/>
                  <a:pt x="12" y="3"/>
                  <a:pt x="8" y="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77" name="Freeform 450">
            <a:extLst>
              <a:ext uri="{FF2B5EF4-FFF2-40B4-BE49-F238E27FC236}">
                <a16:creationId xmlns:a16="http://schemas.microsoft.com/office/drawing/2014/main" id="{C4EF18AB-F8F5-2E49-0DCC-E25DD92AB9CC}"/>
              </a:ext>
            </a:extLst>
          </p:cNvPr>
          <p:cNvSpPr>
            <a:spLocks/>
          </p:cNvSpPr>
          <p:nvPr/>
        </p:nvSpPr>
        <p:spPr bwMode="auto">
          <a:xfrm>
            <a:off x="9862186" y="4051105"/>
            <a:ext cx="46948" cy="49681"/>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78" name="Freeform 451">
            <a:extLst>
              <a:ext uri="{FF2B5EF4-FFF2-40B4-BE49-F238E27FC236}">
                <a16:creationId xmlns:a16="http://schemas.microsoft.com/office/drawing/2014/main" id="{B48462BF-FD50-D3A3-E60C-10B83C5F7DB1}"/>
              </a:ext>
            </a:extLst>
          </p:cNvPr>
          <p:cNvSpPr>
            <a:spLocks/>
          </p:cNvSpPr>
          <p:nvPr/>
        </p:nvSpPr>
        <p:spPr bwMode="auto">
          <a:xfrm>
            <a:off x="10000348" y="3988649"/>
            <a:ext cx="8049" cy="4258"/>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79" name="Freeform 452">
            <a:extLst>
              <a:ext uri="{FF2B5EF4-FFF2-40B4-BE49-F238E27FC236}">
                <a16:creationId xmlns:a16="http://schemas.microsoft.com/office/drawing/2014/main" id="{707C3AA4-48F0-AFBF-ABB3-EFAC6C8196B7}"/>
              </a:ext>
            </a:extLst>
          </p:cNvPr>
          <p:cNvSpPr>
            <a:spLocks/>
          </p:cNvSpPr>
          <p:nvPr/>
        </p:nvSpPr>
        <p:spPr bwMode="auto">
          <a:xfrm>
            <a:off x="9430263" y="4158985"/>
            <a:ext cx="219986" cy="242730"/>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80" name="Freeform 453">
            <a:extLst>
              <a:ext uri="{FF2B5EF4-FFF2-40B4-BE49-F238E27FC236}">
                <a16:creationId xmlns:a16="http://schemas.microsoft.com/office/drawing/2014/main" id="{05068403-B904-811D-FECC-8E165682A0F6}"/>
              </a:ext>
            </a:extLst>
          </p:cNvPr>
          <p:cNvSpPr>
            <a:spLocks/>
          </p:cNvSpPr>
          <p:nvPr/>
        </p:nvSpPr>
        <p:spPr bwMode="auto">
          <a:xfrm>
            <a:off x="9469162" y="4246994"/>
            <a:ext cx="20120" cy="21293"/>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81" name="Freeform 454">
            <a:extLst>
              <a:ext uri="{FF2B5EF4-FFF2-40B4-BE49-F238E27FC236}">
                <a16:creationId xmlns:a16="http://schemas.microsoft.com/office/drawing/2014/main" id="{ECA6257E-D225-6B02-14FC-9C221B3879DC}"/>
              </a:ext>
            </a:extLst>
          </p:cNvPr>
          <p:cNvSpPr>
            <a:spLocks/>
          </p:cNvSpPr>
          <p:nvPr/>
        </p:nvSpPr>
        <p:spPr bwMode="auto">
          <a:xfrm>
            <a:off x="9497332" y="4296675"/>
            <a:ext cx="18779" cy="21293"/>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82" name="Freeform 455">
            <a:extLst>
              <a:ext uri="{FF2B5EF4-FFF2-40B4-BE49-F238E27FC236}">
                <a16:creationId xmlns:a16="http://schemas.microsoft.com/office/drawing/2014/main" id="{238A450A-34B1-6E92-F4BF-70F9799E7E6A}"/>
              </a:ext>
            </a:extLst>
          </p:cNvPr>
          <p:cNvSpPr>
            <a:spLocks/>
          </p:cNvSpPr>
          <p:nvPr/>
        </p:nvSpPr>
        <p:spPr bwMode="auto">
          <a:xfrm>
            <a:off x="9630129" y="4309449"/>
            <a:ext cx="28169" cy="29809"/>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83" name="Freeform 456">
            <a:extLst>
              <a:ext uri="{FF2B5EF4-FFF2-40B4-BE49-F238E27FC236}">
                <a16:creationId xmlns:a16="http://schemas.microsoft.com/office/drawing/2014/main" id="{825885C2-3C31-A708-5195-98B3D6D09350}"/>
              </a:ext>
            </a:extLst>
          </p:cNvPr>
          <p:cNvSpPr>
            <a:spLocks/>
          </p:cNvSpPr>
          <p:nvPr/>
        </p:nvSpPr>
        <p:spPr bwMode="auto">
          <a:xfrm>
            <a:off x="9674394" y="4330741"/>
            <a:ext cx="14756" cy="15615"/>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84" name="Freeform 457">
            <a:extLst>
              <a:ext uri="{FF2B5EF4-FFF2-40B4-BE49-F238E27FC236}">
                <a16:creationId xmlns:a16="http://schemas.microsoft.com/office/drawing/2014/main" id="{7F0071CA-080E-5C34-4B34-D2554D8B3F56}"/>
              </a:ext>
            </a:extLst>
          </p:cNvPr>
          <p:cNvSpPr>
            <a:spLocks/>
          </p:cNvSpPr>
          <p:nvPr/>
        </p:nvSpPr>
        <p:spPr bwMode="auto">
          <a:xfrm>
            <a:off x="9634152" y="4401715"/>
            <a:ext cx="181086" cy="62456"/>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85" name="Freeform 458">
            <a:extLst>
              <a:ext uri="{FF2B5EF4-FFF2-40B4-BE49-F238E27FC236}">
                <a16:creationId xmlns:a16="http://schemas.microsoft.com/office/drawing/2014/main" id="{A2CC3020-6A77-9DBF-17EF-C9A575E3E71E}"/>
              </a:ext>
            </a:extLst>
          </p:cNvPr>
          <p:cNvSpPr>
            <a:spLocks/>
          </p:cNvSpPr>
          <p:nvPr/>
        </p:nvSpPr>
        <p:spPr bwMode="auto">
          <a:xfrm>
            <a:off x="9768290" y="4417328"/>
            <a:ext cx="30852" cy="12775"/>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86" name="Freeform 459">
            <a:extLst>
              <a:ext uri="{FF2B5EF4-FFF2-40B4-BE49-F238E27FC236}">
                <a16:creationId xmlns:a16="http://schemas.microsoft.com/office/drawing/2014/main" id="{B276782A-4C93-5596-3D1C-7413486E09A2}"/>
              </a:ext>
            </a:extLst>
          </p:cNvPr>
          <p:cNvSpPr>
            <a:spLocks/>
          </p:cNvSpPr>
          <p:nvPr/>
        </p:nvSpPr>
        <p:spPr bwMode="auto">
          <a:xfrm>
            <a:off x="9811214" y="4447137"/>
            <a:ext cx="24144" cy="17034"/>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87" name="Freeform 460">
            <a:extLst>
              <a:ext uri="{FF2B5EF4-FFF2-40B4-BE49-F238E27FC236}">
                <a16:creationId xmlns:a16="http://schemas.microsoft.com/office/drawing/2014/main" id="{8D1F9896-0337-CC5D-1D44-E62A4C201357}"/>
              </a:ext>
            </a:extLst>
          </p:cNvPr>
          <p:cNvSpPr>
            <a:spLocks/>
          </p:cNvSpPr>
          <p:nvPr/>
        </p:nvSpPr>
        <p:spPr bwMode="auto">
          <a:xfrm>
            <a:off x="9835359" y="4451395"/>
            <a:ext cx="18779" cy="12775"/>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88" name="Freeform 461">
            <a:extLst>
              <a:ext uri="{FF2B5EF4-FFF2-40B4-BE49-F238E27FC236}">
                <a16:creationId xmlns:a16="http://schemas.microsoft.com/office/drawing/2014/main" id="{664C1EAD-5B66-8EA0-DC94-A3EE18963999}"/>
              </a:ext>
            </a:extLst>
          </p:cNvPr>
          <p:cNvSpPr>
            <a:spLocks/>
          </p:cNvSpPr>
          <p:nvPr/>
        </p:nvSpPr>
        <p:spPr bwMode="auto">
          <a:xfrm>
            <a:off x="9850113" y="4451395"/>
            <a:ext cx="28169" cy="17034"/>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89" name="Freeform 462">
            <a:extLst>
              <a:ext uri="{FF2B5EF4-FFF2-40B4-BE49-F238E27FC236}">
                <a16:creationId xmlns:a16="http://schemas.microsoft.com/office/drawing/2014/main" id="{DC97121E-6824-CCFC-85C2-99F8816F0974}"/>
              </a:ext>
            </a:extLst>
          </p:cNvPr>
          <p:cNvSpPr>
            <a:spLocks/>
          </p:cNvSpPr>
          <p:nvPr/>
        </p:nvSpPr>
        <p:spPr bwMode="auto">
          <a:xfrm>
            <a:off x="9870234" y="4447137"/>
            <a:ext cx="32193" cy="21293"/>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90" name="Freeform 463">
            <a:extLst>
              <a:ext uri="{FF2B5EF4-FFF2-40B4-BE49-F238E27FC236}">
                <a16:creationId xmlns:a16="http://schemas.microsoft.com/office/drawing/2014/main" id="{52CEB5E8-5293-DEBA-5E12-978E557DF0CA}"/>
              </a:ext>
            </a:extLst>
          </p:cNvPr>
          <p:cNvSpPr>
            <a:spLocks/>
          </p:cNvSpPr>
          <p:nvPr/>
        </p:nvSpPr>
        <p:spPr bwMode="auto">
          <a:xfrm>
            <a:off x="9913159" y="4451395"/>
            <a:ext cx="48289" cy="17034"/>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91" name="Freeform 464">
            <a:extLst>
              <a:ext uri="{FF2B5EF4-FFF2-40B4-BE49-F238E27FC236}">
                <a16:creationId xmlns:a16="http://schemas.microsoft.com/office/drawing/2014/main" id="{4110E5BA-7B56-EB1F-FE5E-BF436045AEEB}"/>
              </a:ext>
            </a:extLst>
          </p:cNvPr>
          <p:cNvSpPr>
            <a:spLocks/>
          </p:cNvSpPr>
          <p:nvPr/>
        </p:nvSpPr>
        <p:spPr bwMode="auto">
          <a:xfrm>
            <a:off x="9898404" y="4475527"/>
            <a:ext cx="42923" cy="25550"/>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92" name="Freeform 465">
            <a:extLst>
              <a:ext uri="{FF2B5EF4-FFF2-40B4-BE49-F238E27FC236}">
                <a16:creationId xmlns:a16="http://schemas.microsoft.com/office/drawing/2014/main" id="{6B98618E-A500-DDE5-789A-7D3B2C43ACCC}"/>
              </a:ext>
            </a:extLst>
          </p:cNvPr>
          <p:cNvSpPr>
            <a:spLocks/>
          </p:cNvSpPr>
          <p:nvPr/>
        </p:nvSpPr>
        <p:spPr bwMode="auto">
          <a:xfrm>
            <a:off x="10035223" y="4342097"/>
            <a:ext cx="24144" cy="17034"/>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93" name="Freeform 466">
            <a:extLst>
              <a:ext uri="{FF2B5EF4-FFF2-40B4-BE49-F238E27FC236}">
                <a16:creationId xmlns:a16="http://schemas.microsoft.com/office/drawing/2014/main" id="{6A7A6C2C-447C-F561-1C26-338753F428D9}"/>
              </a:ext>
            </a:extLst>
          </p:cNvPr>
          <p:cNvSpPr>
            <a:spLocks/>
          </p:cNvSpPr>
          <p:nvPr/>
        </p:nvSpPr>
        <p:spPr bwMode="auto">
          <a:xfrm>
            <a:off x="10075465" y="4339259"/>
            <a:ext cx="59020" cy="19873"/>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94" name="Freeform 467">
            <a:extLst>
              <a:ext uri="{FF2B5EF4-FFF2-40B4-BE49-F238E27FC236}">
                <a16:creationId xmlns:a16="http://schemas.microsoft.com/office/drawing/2014/main" id="{377C535E-C12E-EA8E-B15E-F17148D8A0A7}"/>
              </a:ext>
            </a:extLst>
          </p:cNvPr>
          <p:cNvSpPr>
            <a:spLocks/>
          </p:cNvSpPr>
          <p:nvPr/>
        </p:nvSpPr>
        <p:spPr bwMode="auto">
          <a:xfrm>
            <a:off x="9894379" y="4242733"/>
            <a:ext cx="126090" cy="150463"/>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95" name="Freeform 468">
            <a:extLst>
              <a:ext uri="{FF2B5EF4-FFF2-40B4-BE49-F238E27FC236}">
                <a16:creationId xmlns:a16="http://schemas.microsoft.com/office/drawing/2014/main" id="{7564A188-ABA4-A388-0087-6917D0C0ECA8}"/>
              </a:ext>
            </a:extLst>
          </p:cNvPr>
          <p:cNvSpPr>
            <a:spLocks/>
          </p:cNvSpPr>
          <p:nvPr/>
        </p:nvSpPr>
        <p:spPr bwMode="auto">
          <a:xfrm>
            <a:off x="10063392" y="4234216"/>
            <a:ext cx="30852" cy="62456"/>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96" name="Freeform 469">
            <a:extLst>
              <a:ext uri="{FF2B5EF4-FFF2-40B4-BE49-F238E27FC236}">
                <a16:creationId xmlns:a16="http://schemas.microsoft.com/office/drawing/2014/main" id="{C9F72974-9828-7210-A39D-E4B172694D2F}"/>
              </a:ext>
            </a:extLst>
          </p:cNvPr>
          <p:cNvSpPr>
            <a:spLocks/>
          </p:cNvSpPr>
          <p:nvPr/>
        </p:nvSpPr>
        <p:spPr bwMode="auto">
          <a:xfrm>
            <a:off x="10079490" y="4225701"/>
            <a:ext cx="10731" cy="8517"/>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97" name="Freeform 485">
            <a:extLst>
              <a:ext uri="{FF2B5EF4-FFF2-40B4-BE49-F238E27FC236}">
                <a16:creationId xmlns:a16="http://schemas.microsoft.com/office/drawing/2014/main" id="{686CB807-FBA8-9696-503E-8F6EAD227B98}"/>
              </a:ext>
            </a:extLst>
          </p:cNvPr>
          <p:cNvSpPr>
            <a:spLocks/>
          </p:cNvSpPr>
          <p:nvPr/>
        </p:nvSpPr>
        <p:spPr bwMode="auto">
          <a:xfrm>
            <a:off x="9155281" y="4075237"/>
            <a:ext cx="42923" cy="75233"/>
          </a:xfrm>
          <a:custGeom>
            <a:avLst/>
            <a:gdLst>
              <a:gd name="T0" fmla="*/ 2 w 11"/>
              <a:gd name="T1" fmla="*/ 0 h 18"/>
              <a:gd name="T2" fmla="*/ 1 w 11"/>
              <a:gd name="T3" fmla="*/ 0 h 18"/>
              <a:gd name="T4" fmla="*/ 1 w 11"/>
              <a:gd name="T5" fmla="*/ 3 h 18"/>
              <a:gd name="T6" fmla="*/ 0 w 11"/>
              <a:gd name="T7" fmla="*/ 8 h 18"/>
              <a:gd name="T8" fmla="*/ 4 w 11"/>
              <a:gd name="T9" fmla="*/ 18 h 18"/>
              <a:gd name="T10" fmla="*/ 9 w 11"/>
              <a:gd name="T11" fmla="*/ 15 h 18"/>
              <a:gd name="T12" fmla="*/ 9 w 11"/>
              <a:gd name="T13" fmla="*/ 8 h 18"/>
              <a:gd name="T14" fmla="*/ 2 w 11"/>
              <a:gd name="T15" fmla="*/ 0 h 18"/>
              <a:gd name="T16" fmla="*/ 2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2" y="0"/>
                </a:moveTo>
                <a:cubicBezTo>
                  <a:pt x="2" y="0"/>
                  <a:pt x="2" y="0"/>
                  <a:pt x="1" y="0"/>
                </a:cubicBezTo>
                <a:cubicBezTo>
                  <a:pt x="1" y="0"/>
                  <a:pt x="1" y="3"/>
                  <a:pt x="1" y="3"/>
                </a:cubicBezTo>
                <a:cubicBezTo>
                  <a:pt x="1" y="5"/>
                  <a:pt x="0" y="6"/>
                  <a:pt x="0" y="8"/>
                </a:cubicBezTo>
                <a:cubicBezTo>
                  <a:pt x="0" y="11"/>
                  <a:pt x="0" y="18"/>
                  <a:pt x="4" y="18"/>
                </a:cubicBezTo>
                <a:cubicBezTo>
                  <a:pt x="6" y="18"/>
                  <a:pt x="9" y="17"/>
                  <a:pt x="9" y="15"/>
                </a:cubicBezTo>
                <a:cubicBezTo>
                  <a:pt x="11" y="13"/>
                  <a:pt x="9" y="10"/>
                  <a:pt x="9" y="8"/>
                </a:cubicBezTo>
                <a:cubicBezTo>
                  <a:pt x="7" y="6"/>
                  <a:pt x="5" y="0"/>
                  <a:pt x="2" y="0"/>
                </a:cubicBezTo>
                <a:cubicBezTo>
                  <a:pt x="1" y="0"/>
                  <a:pt x="3" y="0"/>
                  <a:pt x="2" y="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98" name="Freeform 487">
            <a:extLst>
              <a:ext uri="{FF2B5EF4-FFF2-40B4-BE49-F238E27FC236}">
                <a16:creationId xmlns:a16="http://schemas.microsoft.com/office/drawing/2014/main" id="{C2A43BE4-B9D4-D398-EB41-F91D3FBE36B1}"/>
              </a:ext>
            </a:extLst>
          </p:cNvPr>
          <p:cNvSpPr>
            <a:spLocks/>
          </p:cNvSpPr>
          <p:nvPr/>
        </p:nvSpPr>
        <p:spPr bwMode="auto">
          <a:xfrm>
            <a:off x="8746161" y="2486847"/>
            <a:ext cx="42923" cy="34067"/>
          </a:xfrm>
          <a:custGeom>
            <a:avLst/>
            <a:gdLst>
              <a:gd name="T0" fmla="*/ 9 w 11"/>
              <a:gd name="T1" fmla="*/ 7 h 8"/>
              <a:gd name="T2" fmla="*/ 8 w 11"/>
              <a:gd name="T3" fmla="*/ 4 h 8"/>
              <a:gd name="T4" fmla="*/ 3 w 11"/>
              <a:gd name="T5" fmla="*/ 0 h 8"/>
              <a:gd name="T6" fmla="*/ 1 w 11"/>
              <a:gd name="T7" fmla="*/ 2 h 8"/>
              <a:gd name="T8" fmla="*/ 3 w 11"/>
              <a:gd name="T9" fmla="*/ 5 h 8"/>
              <a:gd name="T10" fmla="*/ 9 w 11"/>
              <a:gd name="T11" fmla="*/ 7 h 8"/>
              <a:gd name="T12" fmla="*/ 9 w 11"/>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9" y="7"/>
                </a:moveTo>
                <a:cubicBezTo>
                  <a:pt x="11" y="8"/>
                  <a:pt x="9" y="5"/>
                  <a:pt x="8" y="4"/>
                </a:cubicBezTo>
                <a:cubicBezTo>
                  <a:pt x="7" y="3"/>
                  <a:pt x="4" y="1"/>
                  <a:pt x="3" y="0"/>
                </a:cubicBezTo>
                <a:cubicBezTo>
                  <a:pt x="2" y="0"/>
                  <a:pt x="1" y="1"/>
                  <a:pt x="1" y="2"/>
                </a:cubicBezTo>
                <a:cubicBezTo>
                  <a:pt x="0" y="3"/>
                  <a:pt x="2" y="4"/>
                  <a:pt x="3" y="5"/>
                </a:cubicBezTo>
                <a:cubicBezTo>
                  <a:pt x="5" y="6"/>
                  <a:pt x="7" y="7"/>
                  <a:pt x="9" y="7"/>
                </a:cubicBezTo>
                <a:cubicBezTo>
                  <a:pt x="10" y="7"/>
                  <a:pt x="7" y="7"/>
                  <a:pt x="9" y="7"/>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99" name="Freeform 488">
            <a:extLst>
              <a:ext uri="{FF2B5EF4-FFF2-40B4-BE49-F238E27FC236}">
                <a16:creationId xmlns:a16="http://schemas.microsoft.com/office/drawing/2014/main" id="{CA85BE18-6B73-B8E5-F013-008FB6B3117B}"/>
              </a:ext>
            </a:extLst>
          </p:cNvPr>
          <p:cNvSpPr>
            <a:spLocks/>
          </p:cNvSpPr>
          <p:nvPr/>
        </p:nvSpPr>
        <p:spPr bwMode="auto">
          <a:xfrm>
            <a:off x="8540931" y="2512398"/>
            <a:ext cx="42923" cy="41164"/>
          </a:xfrm>
          <a:custGeom>
            <a:avLst/>
            <a:gdLst>
              <a:gd name="T0" fmla="*/ 10 w 11"/>
              <a:gd name="T1" fmla="*/ 6 h 10"/>
              <a:gd name="T2" fmla="*/ 6 w 11"/>
              <a:gd name="T3" fmla="*/ 10 h 10"/>
              <a:gd name="T4" fmla="*/ 0 w 11"/>
              <a:gd name="T5" fmla="*/ 6 h 10"/>
              <a:gd name="T6" fmla="*/ 10 w 11"/>
              <a:gd name="T7" fmla="*/ 6 h 10"/>
              <a:gd name="T8" fmla="*/ 10 w 11"/>
              <a:gd name="T9" fmla="*/ 6 h 10"/>
            </a:gdLst>
            <a:ahLst/>
            <a:cxnLst>
              <a:cxn ang="0">
                <a:pos x="T0" y="T1"/>
              </a:cxn>
              <a:cxn ang="0">
                <a:pos x="T2" y="T3"/>
              </a:cxn>
              <a:cxn ang="0">
                <a:pos x="T4" y="T5"/>
              </a:cxn>
              <a:cxn ang="0">
                <a:pos x="T6" y="T7"/>
              </a:cxn>
              <a:cxn ang="0">
                <a:pos x="T8" y="T9"/>
              </a:cxn>
            </a:cxnLst>
            <a:rect l="0" t="0" r="r" b="b"/>
            <a:pathLst>
              <a:path w="11" h="10">
                <a:moveTo>
                  <a:pt x="10" y="6"/>
                </a:moveTo>
                <a:cubicBezTo>
                  <a:pt x="10" y="8"/>
                  <a:pt x="7" y="9"/>
                  <a:pt x="6" y="10"/>
                </a:cubicBezTo>
                <a:cubicBezTo>
                  <a:pt x="4" y="10"/>
                  <a:pt x="0" y="9"/>
                  <a:pt x="0" y="6"/>
                </a:cubicBezTo>
                <a:cubicBezTo>
                  <a:pt x="1" y="0"/>
                  <a:pt x="11" y="6"/>
                  <a:pt x="10" y="6"/>
                </a:cubicBezTo>
                <a:cubicBezTo>
                  <a:pt x="10" y="7"/>
                  <a:pt x="11" y="5"/>
                  <a:pt x="10" y="6"/>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00" name="Freeform 489">
            <a:extLst>
              <a:ext uri="{FF2B5EF4-FFF2-40B4-BE49-F238E27FC236}">
                <a16:creationId xmlns:a16="http://schemas.microsoft.com/office/drawing/2014/main" id="{73E60904-CD2B-BACB-A10E-13CD17BFE755}"/>
              </a:ext>
            </a:extLst>
          </p:cNvPr>
          <p:cNvSpPr>
            <a:spLocks/>
          </p:cNvSpPr>
          <p:nvPr/>
        </p:nvSpPr>
        <p:spPr bwMode="auto">
          <a:xfrm>
            <a:off x="8970171" y="2370450"/>
            <a:ext cx="34876" cy="21293"/>
          </a:xfrm>
          <a:custGeom>
            <a:avLst/>
            <a:gdLst>
              <a:gd name="T0" fmla="*/ 9 w 9"/>
              <a:gd name="T1" fmla="*/ 3 h 5"/>
              <a:gd name="T2" fmla="*/ 4 w 9"/>
              <a:gd name="T3" fmla="*/ 5 h 5"/>
              <a:gd name="T4" fmla="*/ 1 w 9"/>
              <a:gd name="T5" fmla="*/ 1 h 5"/>
              <a:gd name="T6" fmla="*/ 6 w 9"/>
              <a:gd name="T7" fmla="*/ 1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7" y="4"/>
                  <a:pt x="6" y="4"/>
                  <a:pt x="4" y="5"/>
                </a:cubicBezTo>
                <a:cubicBezTo>
                  <a:pt x="2" y="5"/>
                  <a:pt x="0" y="3"/>
                  <a:pt x="1" y="1"/>
                </a:cubicBezTo>
                <a:cubicBezTo>
                  <a:pt x="1" y="0"/>
                  <a:pt x="5" y="0"/>
                  <a:pt x="6" y="1"/>
                </a:cubicBezTo>
                <a:cubicBezTo>
                  <a:pt x="7" y="1"/>
                  <a:pt x="8" y="3"/>
                  <a:pt x="9" y="3"/>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01" name="Freeform 490">
            <a:extLst>
              <a:ext uri="{FF2B5EF4-FFF2-40B4-BE49-F238E27FC236}">
                <a16:creationId xmlns:a16="http://schemas.microsoft.com/office/drawing/2014/main" id="{05CF53DA-2C8C-8D2D-DC8C-4381A182CE08}"/>
              </a:ext>
            </a:extLst>
          </p:cNvPr>
          <p:cNvSpPr>
            <a:spLocks/>
          </p:cNvSpPr>
          <p:nvPr/>
        </p:nvSpPr>
        <p:spPr bwMode="auto">
          <a:xfrm>
            <a:off x="9756217" y="2329286"/>
            <a:ext cx="38899" cy="19873"/>
          </a:xfrm>
          <a:custGeom>
            <a:avLst/>
            <a:gdLst>
              <a:gd name="T0" fmla="*/ 6 w 10"/>
              <a:gd name="T1" fmla="*/ 5 h 5"/>
              <a:gd name="T2" fmla="*/ 1 w 10"/>
              <a:gd name="T3" fmla="*/ 4 h 5"/>
              <a:gd name="T4" fmla="*/ 4 w 10"/>
              <a:gd name="T5" fmla="*/ 1 h 5"/>
              <a:gd name="T6" fmla="*/ 9 w 10"/>
              <a:gd name="T7" fmla="*/ 1 h 5"/>
              <a:gd name="T8" fmla="*/ 6 w 10"/>
              <a:gd name="T9" fmla="*/ 5 h 5"/>
              <a:gd name="T10" fmla="*/ 6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6" y="5"/>
                </a:moveTo>
                <a:cubicBezTo>
                  <a:pt x="4" y="5"/>
                  <a:pt x="2" y="4"/>
                  <a:pt x="1" y="4"/>
                </a:cubicBezTo>
                <a:cubicBezTo>
                  <a:pt x="0" y="3"/>
                  <a:pt x="3" y="1"/>
                  <a:pt x="4" y="1"/>
                </a:cubicBezTo>
                <a:cubicBezTo>
                  <a:pt x="5" y="0"/>
                  <a:pt x="8" y="0"/>
                  <a:pt x="9" y="1"/>
                </a:cubicBezTo>
                <a:cubicBezTo>
                  <a:pt x="10" y="2"/>
                  <a:pt x="7" y="5"/>
                  <a:pt x="6" y="5"/>
                </a:cubicBezTo>
                <a:cubicBezTo>
                  <a:pt x="4" y="5"/>
                  <a:pt x="6" y="5"/>
                  <a:pt x="6" y="5"/>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02" name="Freeform 491">
            <a:extLst>
              <a:ext uri="{FF2B5EF4-FFF2-40B4-BE49-F238E27FC236}">
                <a16:creationId xmlns:a16="http://schemas.microsoft.com/office/drawing/2014/main" id="{8EE8D49A-F762-C334-AECD-F3A2F58CA473}"/>
              </a:ext>
            </a:extLst>
          </p:cNvPr>
          <p:cNvSpPr>
            <a:spLocks/>
          </p:cNvSpPr>
          <p:nvPr/>
        </p:nvSpPr>
        <p:spPr bwMode="auto">
          <a:xfrm>
            <a:off x="9359171" y="2028359"/>
            <a:ext cx="24144" cy="8517"/>
          </a:xfrm>
          <a:custGeom>
            <a:avLst/>
            <a:gdLst>
              <a:gd name="T0" fmla="*/ 6 w 6"/>
              <a:gd name="T1" fmla="*/ 1 h 2"/>
              <a:gd name="T2" fmla="*/ 0 w 6"/>
              <a:gd name="T3" fmla="*/ 1 h 2"/>
              <a:gd name="T4" fmla="*/ 6 w 6"/>
              <a:gd name="T5" fmla="*/ 1 h 2"/>
            </a:gdLst>
            <a:ahLst/>
            <a:cxnLst>
              <a:cxn ang="0">
                <a:pos x="T0" y="T1"/>
              </a:cxn>
              <a:cxn ang="0">
                <a:pos x="T2" y="T3"/>
              </a:cxn>
              <a:cxn ang="0">
                <a:pos x="T4" y="T5"/>
              </a:cxn>
            </a:cxnLst>
            <a:rect l="0" t="0" r="r" b="b"/>
            <a:pathLst>
              <a:path w="6" h="2">
                <a:moveTo>
                  <a:pt x="6" y="1"/>
                </a:moveTo>
                <a:cubicBezTo>
                  <a:pt x="6" y="2"/>
                  <a:pt x="0" y="2"/>
                  <a:pt x="0" y="1"/>
                </a:cubicBezTo>
                <a:cubicBezTo>
                  <a:pt x="0" y="0"/>
                  <a:pt x="6" y="0"/>
                  <a:pt x="6" y="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03" name="Freeform 492">
            <a:extLst>
              <a:ext uri="{FF2B5EF4-FFF2-40B4-BE49-F238E27FC236}">
                <a16:creationId xmlns:a16="http://schemas.microsoft.com/office/drawing/2014/main" id="{A607EEE5-6365-8409-4511-BCE744771392}"/>
              </a:ext>
            </a:extLst>
          </p:cNvPr>
          <p:cNvSpPr>
            <a:spLocks/>
          </p:cNvSpPr>
          <p:nvPr/>
        </p:nvSpPr>
        <p:spPr bwMode="auto">
          <a:xfrm>
            <a:off x="9139186" y="2387486"/>
            <a:ext cx="22803" cy="17034"/>
          </a:xfrm>
          <a:custGeom>
            <a:avLst/>
            <a:gdLst>
              <a:gd name="T0" fmla="*/ 5 w 6"/>
              <a:gd name="T1" fmla="*/ 4 h 4"/>
              <a:gd name="T2" fmla="*/ 2 w 6"/>
              <a:gd name="T3" fmla="*/ 1 h 4"/>
              <a:gd name="T4" fmla="*/ 5 w 6"/>
              <a:gd name="T5" fmla="*/ 4 h 4"/>
            </a:gdLst>
            <a:ahLst/>
            <a:cxnLst>
              <a:cxn ang="0">
                <a:pos x="T0" y="T1"/>
              </a:cxn>
              <a:cxn ang="0">
                <a:pos x="T2" y="T3"/>
              </a:cxn>
              <a:cxn ang="0">
                <a:pos x="T4" y="T5"/>
              </a:cxn>
            </a:cxnLst>
            <a:rect l="0" t="0" r="r" b="b"/>
            <a:pathLst>
              <a:path w="6" h="4">
                <a:moveTo>
                  <a:pt x="5" y="4"/>
                </a:moveTo>
                <a:cubicBezTo>
                  <a:pt x="4" y="4"/>
                  <a:pt x="0" y="3"/>
                  <a:pt x="2" y="1"/>
                </a:cubicBezTo>
                <a:cubicBezTo>
                  <a:pt x="5" y="0"/>
                  <a:pt x="6" y="4"/>
                  <a:pt x="5" y="4"/>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04" name="Freeform 493">
            <a:extLst>
              <a:ext uri="{FF2B5EF4-FFF2-40B4-BE49-F238E27FC236}">
                <a16:creationId xmlns:a16="http://schemas.microsoft.com/office/drawing/2014/main" id="{DF3DA126-D047-5710-691D-27485B51CFA5}"/>
              </a:ext>
            </a:extLst>
          </p:cNvPr>
          <p:cNvSpPr>
            <a:spLocks/>
          </p:cNvSpPr>
          <p:nvPr/>
        </p:nvSpPr>
        <p:spPr bwMode="auto">
          <a:xfrm>
            <a:off x="7770981" y="3317238"/>
            <a:ext cx="22803" cy="45422"/>
          </a:xfrm>
          <a:custGeom>
            <a:avLst/>
            <a:gdLst>
              <a:gd name="T0" fmla="*/ 5 w 6"/>
              <a:gd name="T1" fmla="*/ 1 h 11"/>
              <a:gd name="T2" fmla="*/ 5 w 6"/>
              <a:gd name="T3" fmla="*/ 7 h 11"/>
              <a:gd name="T4" fmla="*/ 3 w 6"/>
              <a:gd name="T5" fmla="*/ 10 h 11"/>
              <a:gd name="T6" fmla="*/ 1 w 6"/>
              <a:gd name="T7" fmla="*/ 4 h 11"/>
              <a:gd name="T8" fmla="*/ 5 w 6"/>
              <a:gd name="T9" fmla="*/ 1 h 11"/>
              <a:gd name="T10" fmla="*/ 5 w 6"/>
              <a:gd name="T11" fmla="*/ 1 h 11"/>
            </a:gdLst>
            <a:ahLst/>
            <a:cxnLst>
              <a:cxn ang="0">
                <a:pos x="T0" y="T1"/>
              </a:cxn>
              <a:cxn ang="0">
                <a:pos x="T2" y="T3"/>
              </a:cxn>
              <a:cxn ang="0">
                <a:pos x="T4" y="T5"/>
              </a:cxn>
              <a:cxn ang="0">
                <a:pos x="T6" y="T7"/>
              </a:cxn>
              <a:cxn ang="0">
                <a:pos x="T8" y="T9"/>
              </a:cxn>
              <a:cxn ang="0">
                <a:pos x="T10" y="T11"/>
              </a:cxn>
            </a:cxnLst>
            <a:rect l="0" t="0" r="r" b="b"/>
            <a:pathLst>
              <a:path w="6" h="11">
                <a:moveTo>
                  <a:pt x="5" y="1"/>
                </a:moveTo>
                <a:cubicBezTo>
                  <a:pt x="5" y="3"/>
                  <a:pt x="6" y="5"/>
                  <a:pt x="5" y="7"/>
                </a:cubicBezTo>
                <a:cubicBezTo>
                  <a:pt x="4" y="8"/>
                  <a:pt x="5" y="11"/>
                  <a:pt x="3" y="10"/>
                </a:cubicBezTo>
                <a:cubicBezTo>
                  <a:pt x="1" y="8"/>
                  <a:pt x="0" y="6"/>
                  <a:pt x="1" y="4"/>
                </a:cubicBezTo>
                <a:cubicBezTo>
                  <a:pt x="1" y="3"/>
                  <a:pt x="5" y="0"/>
                  <a:pt x="5" y="1"/>
                </a:cubicBezTo>
                <a:cubicBezTo>
                  <a:pt x="5" y="2"/>
                  <a:pt x="5" y="0"/>
                  <a:pt x="5" y="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05" name="Freeform 494">
            <a:extLst>
              <a:ext uri="{FF2B5EF4-FFF2-40B4-BE49-F238E27FC236}">
                <a16:creationId xmlns:a16="http://schemas.microsoft.com/office/drawing/2014/main" id="{9FBD544F-D412-9086-34A3-EA3394BF2066}"/>
              </a:ext>
            </a:extLst>
          </p:cNvPr>
          <p:cNvSpPr>
            <a:spLocks/>
          </p:cNvSpPr>
          <p:nvPr/>
        </p:nvSpPr>
        <p:spPr bwMode="auto">
          <a:xfrm>
            <a:off x="7762933" y="3358404"/>
            <a:ext cx="34876" cy="62456"/>
          </a:xfrm>
          <a:custGeom>
            <a:avLst/>
            <a:gdLst>
              <a:gd name="T0" fmla="*/ 7 w 9"/>
              <a:gd name="T1" fmla="*/ 3 h 15"/>
              <a:gd name="T2" fmla="*/ 5 w 9"/>
              <a:gd name="T3" fmla="*/ 2 h 15"/>
              <a:gd name="T4" fmla="*/ 0 w 9"/>
              <a:gd name="T5" fmla="*/ 2 h 15"/>
              <a:gd name="T6" fmla="*/ 1 w 9"/>
              <a:gd name="T7" fmla="*/ 8 h 15"/>
              <a:gd name="T8" fmla="*/ 2 w 9"/>
              <a:gd name="T9" fmla="*/ 13 h 15"/>
              <a:gd name="T10" fmla="*/ 4 w 9"/>
              <a:gd name="T11" fmla="*/ 14 h 15"/>
              <a:gd name="T12" fmla="*/ 8 w 9"/>
              <a:gd name="T13" fmla="*/ 10 h 15"/>
              <a:gd name="T14" fmla="*/ 7 w 9"/>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7" y="3"/>
                </a:moveTo>
                <a:cubicBezTo>
                  <a:pt x="6" y="3"/>
                  <a:pt x="7" y="0"/>
                  <a:pt x="5" y="2"/>
                </a:cubicBezTo>
                <a:cubicBezTo>
                  <a:pt x="2" y="4"/>
                  <a:pt x="3" y="4"/>
                  <a:pt x="0" y="2"/>
                </a:cubicBezTo>
                <a:cubicBezTo>
                  <a:pt x="0" y="2"/>
                  <a:pt x="1" y="8"/>
                  <a:pt x="1" y="8"/>
                </a:cubicBezTo>
                <a:cubicBezTo>
                  <a:pt x="2" y="10"/>
                  <a:pt x="2" y="11"/>
                  <a:pt x="2" y="13"/>
                </a:cubicBezTo>
                <a:cubicBezTo>
                  <a:pt x="2" y="14"/>
                  <a:pt x="2" y="15"/>
                  <a:pt x="4" y="14"/>
                </a:cubicBezTo>
                <a:cubicBezTo>
                  <a:pt x="6" y="13"/>
                  <a:pt x="8" y="13"/>
                  <a:pt x="8" y="10"/>
                </a:cubicBezTo>
                <a:cubicBezTo>
                  <a:pt x="8" y="9"/>
                  <a:pt x="9" y="3"/>
                  <a:pt x="7" y="3"/>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06" name="Freeform 495">
            <a:extLst>
              <a:ext uri="{FF2B5EF4-FFF2-40B4-BE49-F238E27FC236}">
                <a16:creationId xmlns:a16="http://schemas.microsoft.com/office/drawing/2014/main" id="{28E21F59-7D73-2783-5E9C-F21CB5E867CB}"/>
              </a:ext>
            </a:extLst>
          </p:cNvPr>
          <p:cNvSpPr>
            <a:spLocks/>
          </p:cNvSpPr>
          <p:nvPr/>
        </p:nvSpPr>
        <p:spPr bwMode="auto">
          <a:xfrm>
            <a:off x="7844758" y="3433635"/>
            <a:ext cx="63044" cy="41164"/>
          </a:xfrm>
          <a:custGeom>
            <a:avLst/>
            <a:gdLst>
              <a:gd name="T0" fmla="*/ 5 w 16"/>
              <a:gd name="T1" fmla="*/ 1 h 10"/>
              <a:gd name="T2" fmla="*/ 0 w 16"/>
              <a:gd name="T3" fmla="*/ 2 h 10"/>
              <a:gd name="T4" fmla="*/ 3 w 16"/>
              <a:gd name="T5" fmla="*/ 5 h 10"/>
              <a:gd name="T6" fmla="*/ 8 w 16"/>
              <a:gd name="T7" fmla="*/ 7 h 10"/>
              <a:gd name="T8" fmla="*/ 14 w 16"/>
              <a:gd name="T9" fmla="*/ 8 h 10"/>
              <a:gd name="T10" fmla="*/ 13 w 16"/>
              <a:gd name="T11" fmla="*/ 4 h 10"/>
              <a:gd name="T12" fmla="*/ 15 w 16"/>
              <a:gd name="T13" fmla="*/ 1 h 10"/>
              <a:gd name="T14" fmla="*/ 11 w 16"/>
              <a:gd name="T15" fmla="*/ 1 h 10"/>
              <a:gd name="T16" fmla="*/ 5 w 16"/>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5" y="1"/>
                </a:moveTo>
                <a:cubicBezTo>
                  <a:pt x="4" y="1"/>
                  <a:pt x="1" y="1"/>
                  <a:pt x="0" y="2"/>
                </a:cubicBezTo>
                <a:cubicBezTo>
                  <a:pt x="0" y="3"/>
                  <a:pt x="2" y="4"/>
                  <a:pt x="3" y="5"/>
                </a:cubicBezTo>
                <a:cubicBezTo>
                  <a:pt x="5" y="5"/>
                  <a:pt x="7" y="6"/>
                  <a:pt x="8" y="7"/>
                </a:cubicBezTo>
                <a:cubicBezTo>
                  <a:pt x="10" y="8"/>
                  <a:pt x="12" y="10"/>
                  <a:pt x="14" y="8"/>
                </a:cubicBezTo>
                <a:cubicBezTo>
                  <a:pt x="16" y="7"/>
                  <a:pt x="12" y="6"/>
                  <a:pt x="13" y="4"/>
                </a:cubicBezTo>
                <a:cubicBezTo>
                  <a:pt x="13" y="4"/>
                  <a:pt x="16" y="2"/>
                  <a:pt x="15" y="1"/>
                </a:cubicBezTo>
                <a:cubicBezTo>
                  <a:pt x="15" y="0"/>
                  <a:pt x="11" y="1"/>
                  <a:pt x="11" y="1"/>
                </a:cubicBezTo>
                <a:cubicBezTo>
                  <a:pt x="9" y="2"/>
                  <a:pt x="7" y="1"/>
                  <a:pt x="5" y="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07" name="Freeform 496">
            <a:extLst>
              <a:ext uri="{FF2B5EF4-FFF2-40B4-BE49-F238E27FC236}">
                <a16:creationId xmlns:a16="http://schemas.microsoft.com/office/drawing/2014/main" id="{6DA9BD3F-F847-694E-7364-190A6D9A600D}"/>
              </a:ext>
            </a:extLst>
          </p:cNvPr>
          <p:cNvSpPr>
            <a:spLocks/>
          </p:cNvSpPr>
          <p:nvPr/>
        </p:nvSpPr>
        <p:spPr bwMode="auto">
          <a:xfrm>
            <a:off x="8219000" y="3491834"/>
            <a:ext cx="50972" cy="29809"/>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08" name="Freeform 497">
            <a:extLst>
              <a:ext uri="{FF2B5EF4-FFF2-40B4-BE49-F238E27FC236}">
                <a16:creationId xmlns:a16="http://schemas.microsoft.com/office/drawing/2014/main" id="{B939FFDF-3B7C-C9A2-EEEB-E216D00FF0E6}"/>
              </a:ext>
            </a:extLst>
          </p:cNvPr>
          <p:cNvSpPr>
            <a:spLocks/>
          </p:cNvSpPr>
          <p:nvPr/>
        </p:nvSpPr>
        <p:spPr bwMode="auto">
          <a:xfrm>
            <a:off x="8049988" y="3496092"/>
            <a:ext cx="59020" cy="17034"/>
          </a:xfrm>
          <a:custGeom>
            <a:avLst/>
            <a:gdLst>
              <a:gd name="T0" fmla="*/ 8 w 15"/>
              <a:gd name="T1" fmla="*/ 4 h 4"/>
              <a:gd name="T2" fmla="*/ 1 w 15"/>
              <a:gd name="T3" fmla="*/ 1 h 4"/>
              <a:gd name="T4" fmla="*/ 7 w 15"/>
              <a:gd name="T5" fmla="*/ 1 h 4"/>
              <a:gd name="T6" fmla="*/ 15 w 15"/>
              <a:gd name="T7" fmla="*/ 2 h 4"/>
              <a:gd name="T8" fmla="*/ 13 w 15"/>
              <a:gd name="T9" fmla="*/ 3 h 4"/>
              <a:gd name="T10" fmla="*/ 8 w 15"/>
              <a:gd name="T11" fmla="*/ 4 h 4"/>
              <a:gd name="T12" fmla="*/ 8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8" y="4"/>
                </a:moveTo>
                <a:cubicBezTo>
                  <a:pt x="7" y="4"/>
                  <a:pt x="0" y="2"/>
                  <a:pt x="1" y="1"/>
                </a:cubicBezTo>
                <a:cubicBezTo>
                  <a:pt x="1" y="0"/>
                  <a:pt x="7" y="1"/>
                  <a:pt x="7" y="1"/>
                </a:cubicBezTo>
                <a:cubicBezTo>
                  <a:pt x="10" y="2"/>
                  <a:pt x="12" y="2"/>
                  <a:pt x="15" y="2"/>
                </a:cubicBezTo>
                <a:cubicBezTo>
                  <a:pt x="15" y="2"/>
                  <a:pt x="13" y="3"/>
                  <a:pt x="13" y="3"/>
                </a:cubicBezTo>
                <a:cubicBezTo>
                  <a:pt x="12" y="4"/>
                  <a:pt x="10" y="4"/>
                  <a:pt x="8" y="4"/>
                </a:cubicBezTo>
                <a:cubicBezTo>
                  <a:pt x="6" y="4"/>
                  <a:pt x="9" y="4"/>
                  <a:pt x="8" y="4"/>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09" name="Freeform 498">
            <a:extLst>
              <a:ext uri="{FF2B5EF4-FFF2-40B4-BE49-F238E27FC236}">
                <a16:creationId xmlns:a16="http://schemas.microsoft.com/office/drawing/2014/main" id="{C89641D3-6ABE-DBA1-1CEC-01D1DD6BA286}"/>
              </a:ext>
            </a:extLst>
          </p:cNvPr>
          <p:cNvSpPr>
            <a:spLocks/>
          </p:cNvSpPr>
          <p:nvPr/>
        </p:nvSpPr>
        <p:spPr bwMode="auto">
          <a:xfrm>
            <a:off x="8021819" y="2882880"/>
            <a:ext cx="28169" cy="29809"/>
          </a:xfrm>
          <a:custGeom>
            <a:avLst/>
            <a:gdLst>
              <a:gd name="T0" fmla="*/ 1 w 7"/>
              <a:gd name="T1" fmla="*/ 4 h 7"/>
              <a:gd name="T2" fmla="*/ 1 w 7"/>
              <a:gd name="T3" fmla="*/ 1 h 7"/>
              <a:gd name="T4" fmla="*/ 7 w 7"/>
              <a:gd name="T5" fmla="*/ 1 h 7"/>
              <a:gd name="T6" fmla="*/ 1 w 7"/>
              <a:gd name="T7" fmla="*/ 4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3"/>
                  <a:pt x="0" y="1"/>
                  <a:pt x="1" y="1"/>
                </a:cubicBezTo>
                <a:cubicBezTo>
                  <a:pt x="2" y="1"/>
                  <a:pt x="7" y="0"/>
                  <a:pt x="7" y="1"/>
                </a:cubicBezTo>
                <a:cubicBezTo>
                  <a:pt x="7" y="2"/>
                  <a:pt x="2" y="6"/>
                  <a:pt x="1" y="4"/>
                </a:cubicBezTo>
                <a:cubicBezTo>
                  <a:pt x="1" y="1"/>
                  <a:pt x="2" y="7"/>
                  <a:pt x="1" y="4"/>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10" name="Freeform 499">
            <a:extLst>
              <a:ext uri="{FF2B5EF4-FFF2-40B4-BE49-F238E27FC236}">
                <a16:creationId xmlns:a16="http://schemas.microsoft.com/office/drawing/2014/main" id="{517E0A7E-BB9A-82D2-7AEC-14368A81DCEB}"/>
              </a:ext>
            </a:extLst>
          </p:cNvPr>
          <p:cNvSpPr>
            <a:spLocks/>
          </p:cNvSpPr>
          <p:nvPr/>
        </p:nvSpPr>
        <p:spPr bwMode="auto">
          <a:xfrm>
            <a:off x="8025843" y="2871525"/>
            <a:ext cx="20120" cy="11355"/>
          </a:xfrm>
          <a:custGeom>
            <a:avLst/>
            <a:gdLst>
              <a:gd name="T0" fmla="*/ 3 w 5"/>
              <a:gd name="T1" fmla="*/ 2 h 3"/>
              <a:gd name="T2" fmla="*/ 0 w 5"/>
              <a:gd name="T3" fmla="*/ 1 h 3"/>
              <a:gd name="T4" fmla="*/ 4 w 5"/>
              <a:gd name="T5" fmla="*/ 1 h 3"/>
              <a:gd name="T6" fmla="*/ 3 w 5"/>
              <a:gd name="T7" fmla="*/ 2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2" y="2"/>
                  <a:pt x="0" y="1"/>
                  <a:pt x="0" y="1"/>
                </a:cubicBezTo>
                <a:cubicBezTo>
                  <a:pt x="0" y="1"/>
                  <a:pt x="4" y="0"/>
                  <a:pt x="4" y="1"/>
                </a:cubicBezTo>
                <a:cubicBezTo>
                  <a:pt x="5" y="2"/>
                  <a:pt x="4" y="3"/>
                  <a:pt x="3" y="2"/>
                </a:cubicBezTo>
                <a:cubicBezTo>
                  <a:pt x="1" y="2"/>
                  <a:pt x="5" y="3"/>
                  <a:pt x="3" y="2"/>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11" name="Freeform 500">
            <a:extLst>
              <a:ext uri="{FF2B5EF4-FFF2-40B4-BE49-F238E27FC236}">
                <a16:creationId xmlns:a16="http://schemas.microsoft.com/office/drawing/2014/main" id="{BF461357-688D-81A2-EF68-E9A67217CC06}"/>
              </a:ext>
            </a:extLst>
          </p:cNvPr>
          <p:cNvSpPr>
            <a:spLocks/>
          </p:cNvSpPr>
          <p:nvPr/>
        </p:nvSpPr>
        <p:spPr bwMode="auto">
          <a:xfrm>
            <a:off x="7944019" y="2899914"/>
            <a:ext cx="22803" cy="41164"/>
          </a:xfrm>
          <a:custGeom>
            <a:avLst/>
            <a:gdLst>
              <a:gd name="T0" fmla="*/ 6 w 6"/>
              <a:gd name="T1" fmla="*/ 2 h 10"/>
              <a:gd name="T2" fmla="*/ 3 w 6"/>
              <a:gd name="T3" fmla="*/ 9 h 10"/>
              <a:gd name="T4" fmla="*/ 6 w 6"/>
              <a:gd name="T5" fmla="*/ 2 h 10"/>
              <a:gd name="T6" fmla="*/ 6 w 6"/>
              <a:gd name="T7" fmla="*/ 2 h 10"/>
            </a:gdLst>
            <a:ahLst/>
            <a:cxnLst>
              <a:cxn ang="0">
                <a:pos x="T0" y="T1"/>
              </a:cxn>
              <a:cxn ang="0">
                <a:pos x="T2" y="T3"/>
              </a:cxn>
              <a:cxn ang="0">
                <a:pos x="T4" y="T5"/>
              </a:cxn>
              <a:cxn ang="0">
                <a:pos x="T6" y="T7"/>
              </a:cxn>
            </a:cxnLst>
            <a:rect l="0" t="0" r="r" b="b"/>
            <a:pathLst>
              <a:path w="6" h="10">
                <a:moveTo>
                  <a:pt x="6" y="2"/>
                </a:moveTo>
                <a:cubicBezTo>
                  <a:pt x="6" y="0"/>
                  <a:pt x="0" y="10"/>
                  <a:pt x="3" y="9"/>
                </a:cubicBezTo>
                <a:cubicBezTo>
                  <a:pt x="4" y="9"/>
                  <a:pt x="6" y="3"/>
                  <a:pt x="6" y="2"/>
                </a:cubicBezTo>
                <a:cubicBezTo>
                  <a:pt x="6" y="1"/>
                  <a:pt x="6" y="3"/>
                  <a:pt x="6" y="2"/>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12" name="Freeform 501">
            <a:extLst>
              <a:ext uri="{FF2B5EF4-FFF2-40B4-BE49-F238E27FC236}">
                <a16:creationId xmlns:a16="http://schemas.microsoft.com/office/drawing/2014/main" id="{2FD17AFF-4BA8-20B5-69D5-3DE56CE5DE5A}"/>
              </a:ext>
            </a:extLst>
          </p:cNvPr>
          <p:cNvSpPr>
            <a:spLocks/>
          </p:cNvSpPr>
          <p:nvPr/>
        </p:nvSpPr>
        <p:spPr bwMode="auto">
          <a:xfrm>
            <a:off x="7978896" y="2828940"/>
            <a:ext cx="16097" cy="17034"/>
          </a:xfrm>
          <a:custGeom>
            <a:avLst/>
            <a:gdLst>
              <a:gd name="T0" fmla="*/ 3 w 4"/>
              <a:gd name="T1" fmla="*/ 3 h 4"/>
              <a:gd name="T2" fmla="*/ 1 w 4"/>
              <a:gd name="T3" fmla="*/ 1 h 4"/>
              <a:gd name="T4" fmla="*/ 3 w 4"/>
              <a:gd name="T5" fmla="*/ 0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3"/>
                  <a:pt x="0" y="2"/>
                  <a:pt x="1" y="1"/>
                </a:cubicBezTo>
                <a:cubicBezTo>
                  <a:pt x="2" y="1"/>
                  <a:pt x="3" y="0"/>
                  <a:pt x="3" y="0"/>
                </a:cubicBezTo>
                <a:cubicBezTo>
                  <a:pt x="4" y="0"/>
                  <a:pt x="4" y="2"/>
                  <a:pt x="3" y="3"/>
                </a:cubicBezTo>
                <a:cubicBezTo>
                  <a:pt x="2" y="4"/>
                  <a:pt x="4" y="2"/>
                  <a:pt x="3" y="3"/>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13" name="Freeform 502">
            <a:extLst>
              <a:ext uri="{FF2B5EF4-FFF2-40B4-BE49-F238E27FC236}">
                <a16:creationId xmlns:a16="http://schemas.microsoft.com/office/drawing/2014/main" id="{1EE9473D-513A-BD7A-9609-80EA83E631F5}"/>
              </a:ext>
            </a:extLst>
          </p:cNvPr>
          <p:cNvSpPr>
            <a:spLocks/>
          </p:cNvSpPr>
          <p:nvPr/>
        </p:nvSpPr>
        <p:spPr bwMode="auto">
          <a:xfrm>
            <a:off x="7821954" y="2958111"/>
            <a:ext cx="22803" cy="38326"/>
          </a:xfrm>
          <a:custGeom>
            <a:avLst/>
            <a:gdLst>
              <a:gd name="T0" fmla="*/ 6 w 6"/>
              <a:gd name="T1" fmla="*/ 2 h 9"/>
              <a:gd name="T2" fmla="*/ 6 w 6"/>
              <a:gd name="T3" fmla="*/ 4 h 9"/>
              <a:gd name="T4" fmla="*/ 5 w 6"/>
              <a:gd name="T5" fmla="*/ 9 h 9"/>
              <a:gd name="T6" fmla="*/ 0 w 6"/>
              <a:gd name="T7" fmla="*/ 3 h 9"/>
              <a:gd name="T8" fmla="*/ 3 w 6"/>
              <a:gd name="T9" fmla="*/ 3 h 9"/>
              <a:gd name="T10" fmla="*/ 6 w 6"/>
              <a:gd name="T11" fmla="*/ 2 h 9"/>
              <a:gd name="T12" fmla="*/ 6 w 6"/>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2"/>
                </a:moveTo>
                <a:cubicBezTo>
                  <a:pt x="6" y="1"/>
                  <a:pt x="6" y="4"/>
                  <a:pt x="6" y="4"/>
                </a:cubicBezTo>
                <a:cubicBezTo>
                  <a:pt x="6" y="6"/>
                  <a:pt x="6" y="8"/>
                  <a:pt x="5" y="9"/>
                </a:cubicBezTo>
                <a:cubicBezTo>
                  <a:pt x="5" y="9"/>
                  <a:pt x="0" y="5"/>
                  <a:pt x="0" y="3"/>
                </a:cubicBezTo>
                <a:cubicBezTo>
                  <a:pt x="0" y="3"/>
                  <a:pt x="2" y="2"/>
                  <a:pt x="3" y="3"/>
                </a:cubicBezTo>
                <a:cubicBezTo>
                  <a:pt x="4" y="4"/>
                  <a:pt x="5" y="4"/>
                  <a:pt x="6" y="2"/>
                </a:cubicBezTo>
                <a:cubicBezTo>
                  <a:pt x="6" y="0"/>
                  <a:pt x="6" y="3"/>
                  <a:pt x="6" y="2"/>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14" name="Freeform 503">
            <a:extLst>
              <a:ext uri="{FF2B5EF4-FFF2-40B4-BE49-F238E27FC236}">
                <a16:creationId xmlns:a16="http://schemas.microsoft.com/office/drawing/2014/main" id="{63E805E7-8C08-4FCE-715B-5018B6069DDF}"/>
              </a:ext>
            </a:extLst>
          </p:cNvPr>
          <p:cNvSpPr>
            <a:spLocks/>
          </p:cNvSpPr>
          <p:nvPr/>
        </p:nvSpPr>
        <p:spPr bwMode="auto">
          <a:xfrm>
            <a:off x="7793786" y="2966629"/>
            <a:ext cx="32193" cy="34067"/>
          </a:xfrm>
          <a:custGeom>
            <a:avLst/>
            <a:gdLst>
              <a:gd name="T0" fmla="*/ 6 w 8"/>
              <a:gd name="T1" fmla="*/ 7 h 8"/>
              <a:gd name="T2" fmla="*/ 1 w 8"/>
              <a:gd name="T3" fmla="*/ 4 h 8"/>
              <a:gd name="T4" fmla="*/ 6 w 8"/>
              <a:gd name="T5" fmla="*/ 7 h 8"/>
              <a:gd name="T6" fmla="*/ 6 w 8"/>
              <a:gd name="T7" fmla="*/ 7 h 8"/>
            </a:gdLst>
            <a:ahLst/>
            <a:cxnLst>
              <a:cxn ang="0">
                <a:pos x="T0" y="T1"/>
              </a:cxn>
              <a:cxn ang="0">
                <a:pos x="T2" y="T3"/>
              </a:cxn>
              <a:cxn ang="0">
                <a:pos x="T4" y="T5"/>
              </a:cxn>
              <a:cxn ang="0">
                <a:pos x="T6" y="T7"/>
              </a:cxn>
            </a:cxnLst>
            <a:rect l="0" t="0" r="r" b="b"/>
            <a:pathLst>
              <a:path w="8" h="8">
                <a:moveTo>
                  <a:pt x="6" y="7"/>
                </a:moveTo>
                <a:cubicBezTo>
                  <a:pt x="5" y="8"/>
                  <a:pt x="0" y="5"/>
                  <a:pt x="1" y="4"/>
                </a:cubicBezTo>
                <a:cubicBezTo>
                  <a:pt x="3" y="0"/>
                  <a:pt x="8" y="5"/>
                  <a:pt x="6" y="7"/>
                </a:cubicBezTo>
                <a:cubicBezTo>
                  <a:pt x="5" y="8"/>
                  <a:pt x="7" y="6"/>
                  <a:pt x="6" y="7"/>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15" name="Freeform 504">
            <a:extLst>
              <a:ext uri="{FF2B5EF4-FFF2-40B4-BE49-F238E27FC236}">
                <a16:creationId xmlns:a16="http://schemas.microsoft.com/office/drawing/2014/main" id="{EF215D64-67A4-95D8-63EF-09FD19475B64}"/>
              </a:ext>
            </a:extLst>
          </p:cNvPr>
          <p:cNvSpPr>
            <a:spLocks/>
          </p:cNvSpPr>
          <p:nvPr/>
        </p:nvSpPr>
        <p:spPr bwMode="auto">
          <a:xfrm>
            <a:off x="7652940" y="3396729"/>
            <a:ext cx="18779" cy="15615"/>
          </a:xfrm>
          <a:custGeom>
            <a:avLst/>
            <a:gdLst>
              <a:gd name="T0" fmla="*/ 4 w 5"/>
              <a:gd name="T1" fmla="*/ 2 h 4"/>
              <a:gd name="T2" fmla="*/ 3 w 5"/>
              <a:gd name="T3" fmla="*/ 3 h 4"/>
              <a:gd name="T4" fmla="*/ 0 w 5"/>
              <a:gd name="T5" fmla="*/ 2 h 4"/>
              <a:gd name="T6" fmla="*/ 4 w 5"/>
              <a:gd name="T7" fmla="*/ 0 h 4"/>
              <a:gd name="T8" fmla="*/ 4 w 5"/>
              <a:gd name="T9" fmla="*/ 2 h 4"/>
              <a:gd name="T10" fmla="*/ 4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4" y="2"/>
                </a:moveTo>
                <a:cubicBezTo>
                  <a:pt x="5" y="1"/>
                  <a:pt x="4" y="4"/>
                  <a:pt x="3" y="3"/>
                </a:cubicBezTo>
                <a:cubicBezTo>
                  <a:pt x="3" y="3"/>
                  <a:pt x="0" y="2"/>
                  <a:pt x="0" y="2"/>
                </a:cubicBezTo>
                <a:cubicBezTo>
                  <a:pt x="0" y="2"/>
                  <a:pt x="3" y="0"/>
                  <a:pt x="4" y="0"/>
                </a:cubicBezTo>
                <a:cubicBezTo>
                  <a:pt x="4" y="0"/>
                  <a:pt x="3" y="2"/>
                  <a:pt x="4" y="2"/>
                </a:cubicBezTo>
                <a:cubicBezTo>
                  <a:pt x="5" y="1"/>
                  <a:pt x="3" y="2"/>
                  <a:pt x="4" y="2"/>
                </a:cubicBezTo>
                <a:close/>
              </a:path>
            </a:pathLst>
          </a:custGeom>
          <a:solidFill>
            <a:schemeClr val="accent5"/>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16" name="Freeform 505">
            <a:extLst>
              <a:ext uri="{FF2B5EF4-FFF2-40B4-BE49-F238E27FC236}">
                <a16:creationId xmlns:a16="http://schemas.microsoft.com/office/drawing/2014/main" id="{7CB6015D-8555-36FF-F5B2-480D5C052CF2}"/>
              </a:ext>
            </a:extLst>
          </p:cNvPr>
          <p:cNvSpPr>
            <a:spLocks/>
          </p:cNvSpPr>
          <p:nvPr/>
        </p:nvSpPr>
        <p:spPr bwMode="auto">
          <a:xfrm>
            <a:off x="7459781" y="2887139"/>
            <a:ext cx="24144" cy="25550"/>
          </a:xfrm>
          <a:custGeom>
            <a:avLst/>
            <a:gdLst>
              <a:gd name="T0" fmla="*/ 5 w 6"/>
              <a:gd name="T1" fmla="*/ 1 h 6"/>
              <a:gd name="T2" fmla="*/ 4 w 6"/>
              <a:gd name="T3" fmla="*/ 5 h 6"/>
              <a:gd name="T4" fmla="*/ 1 w 6"/>
              <a:gd name="T5" fmla="*/ 5 h 6"/>
              <a:gd name="T6" fmla="*/ 5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4" y="3"/>
                  <a:pt x="4" y="5"/>
                </a:cubicBezTo>
                <a:cubicBezTo>
                  <a:pt x="3" y="6"/>
                  <a:pt x="2" y="6"/>
                  <a:pt x="1" y="5"/>
                </a:cubicBezTo>
                <a:cubicBezTo>
                  <a:pt x="0" y="4"/>
                  <a:pt x="5" y="0"/>
                  <a:pt x="5" y="1"/>
                </a:cubicBezTo>
                <a:cubicBezTo>
                  <a:pt x="6" y="2"/>
                  <a:pt x="5" y="0"/>
                  <a:pt x="5" y="1"/>
                </a:cubicBezTo>
                <a:close/>
              </a:path>
            </a:pathLst>
          </a:custGeom>
          <a:solidFill>
            <a:schemeClr val="tx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17" name="Freeform 506">
            <a:extLst>
              <a:ext uri="{FF2B5EF4-FFF2-40B4-BE49-F238E27FC236}">
                <a16:creationId xmlns:a16="http://schemas.microsoft.com/office/drawing/2014/main" id="{03516626-1243-2915-405A-03D815381737}"/>
              </a:ext>
            </a:extLst>
          </p:cNvPr>
          <p:cNvSpPr>
            <a:spLocks/>
          </p:cNvSpPr>
          <p:nvPr/>
        </p:nvSpPr>
        <p:spPr bwMode="auto">
          <a:xfrm>
            <a:off x="7471855" y="2916947"/>
            <a:ext cx="12072" cy="12775"/>
          </a:xfrm>
          <a:custGeom>
            <a:avLst/>
            <a:gdLst>
              <a:gd name="T0" fmla="*/ 3 w 3"/>
              <a:gd name="T1" fmla="*/ 1 h 3"/>
              <a:gd name="T2" fmla="*/ 0 w 3"/>
              <a:gd name="T3" fmla="*/ 2 h 3"/>
              <a:gd name="T4" fmla="*/ 2 w 3"/>
              <a:gd name="T5" fmla="*/ 3 h 3"/>
              <a:gd name="T6" fmla="*/ 3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1"/>
                  <a:pt x="0" y="1"/>
                  <a:pt x="0" y="2"/>
                </a:cubicBezTo>
                <a:cubicBezTo>
                  <a:pt x="0" y="3"/>
                  <a:pt x="2" y="3"/>
                  <a:pt x="2" y="3"/>
                </a:cubicBezTo>
                <a:cubicBezTo>
                  <a:pt x="3" y="3"/>
                  <a:pt x="3" y="0"/>
                  <a:pt x="3" y="1"/>
                </a:cubicBezTo>
                <a:cubicBezTo>
                  <a:pt x="2" y="1"/>
                  <a:pt x="3" y="1"/>
                  <a:pt x="3" y="1"/>
                </a:cubicBezTo>
                <a:close/>
              </a:path>
            </a:pathLst>
          </a:custGeom>
          <a:solidFill>
            <a:schemeClr val="tx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18" name="Freeform 507">
            <a:extLst>
              <a:ext uri="{FF2B5EF4-FFF2-40B4-BE49-F238E27FC236}">
                <a16:creationId xmlns:a16="http://schemas.microsoft.com/office/drawing/2014/main" id="{CFE962C0-6431-9085-02BE-9AB28020B014}"/>
              </a:ext>
            </a:extLst>
          </p:cNvPr>
          <p:cNvSpPr>
            <a:spLocks/>
          </p:cNvSpPr>
          <p:nvPr/>
        </p:nvSpPr>
        <p:spPr bwMode="auto">
          <a:xfrm>
            <a:off x="7483927" y="2929724"/>
            <a:ext cx="6707" cy="4258"/>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solidFill>
            <a:schemeClr val="tx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19" name="Freeform 508">
            <a:extLst>
              <a:ext uri="{FF2B5EF4-FFF2-40B4-BE49-F238E27FC236}">
                <a16:creationId xmlns:a16="http://schemas.microsoft.com/office/drawing/2014/main" id="{352009D8-311F-8011-0F6D-F4532F8787AB}"/>
              </a:ext>
            </a:extLst>
          </p:cNvPr>
          <p:cNvSpPr>
            <a:spLocks/>
          </p:cNvSpPr>
          <p:nvPr/>
        </p:nvSpPr>
        <p:spPr bwMode="auto">
          <a:xfrm>
            <a:off x="7483927" y="2941079"/>
            <a:ext cx="4024" cy="8517"/>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0"/>
                  <a:pt x="1" y="0"/>
                </a:cubicBezTo>
                <a:close/>
              </a:path>
            </a:pathLst>
          </a:custGeom>
          <a:solidFill>
            <a:schemeClr val="tx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20" name="Freeform 509">
            <a:extLst>
              <a:ext uri="{FF2B5EF4-FFF2-40B4-BE49-F238E27FC236}">
                <a16:creationId xmlns:a16="http://schemas.microsoft.com/office/drawing/2014/main" id="{7118F341-952B-0BED-1440-CC3F549E76B1}"/>
              </a:ext>
            </a:extLst>
          </p:cNvPr>
          <p:cNvSpPr>
            <a:spLocks/>
          </p:cNvSpPr>
          <p:nvPr/>
        </p:nvSpPr>
        <p:spPr bwMode="auto">
          <a:xfrm>
            <a:off x="7483927" y="2949595"/>
            <a:ext cx="6707" cy="4258"/>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solidFill>
            <a:schemeClr val="tx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21" name="Freeform 510">
            <a:extLst>
              <a:ext uri="{FF2B5EF4-FFF2-40B4-BE49-F238E27FC236}">
                <a16:creationId xmlns:a16="http://schemas.microsoft.com/office/drawing/2014/main" id="{7BA2A564-385D-663B-A1B9-6801BE720647}"/>
              </a:ext>
            </a:extLst>
          </p:cNvPr>
          <p:cNvSpPr>
            <a:spLocks/>
          </p:cNvSpPr>
          <p:nvPr/>
        </p:nvSpPr>
        <p:spPr bwMode="auto">
          <a:xfrm>
            <a:off x="7514779" y="3012051"/>
            <a:ext cx="4024" cy="8517"/>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0" y="2"/>
                  <a:pt x="1" y="0"/>
                  <a:pt x="0" y="0"/>
                </a:cubicBezTo>
                <a:close/>
              </a:path>
            </a:pathLst>
          </a:custGeom>
          <a:solidFill>
            <a:schemeClr val="tx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22" name="Freeform 511">
            <a:extLst>
              <a:ext uri="{FF2B5EF4-FFF2-40B4-BE49-F238E27FC236}">
                <a16:creationId xmlns:a16="http://schemas.microsoft.com/office/drawing/2014/main" id="{A02DE8BF-DB8C-E1B6-03F7-DE4544DCE981}"/>
              </a:ext>
            </a:extLst>
          </p:cNvPr>
          <p:cNvSpPr>
            <a:spLocks/>
          </p:cNvSpPr>
          <p:nvPr/>
        </p:nvSpPr>
        <p:spPr bwMode="auto">
          <a:xfrm>
            <a:off x="7573800" y="2824683"/>
            <a:ext cx="8049" cy="17034"/>
          </a:xfrm>
          <a:custGeom>
            <a:avLst/>
            <a:gdLst>
              <a:gd name="T0" fmla="*/ 1 w 2"/>
              <a:gd name="T1" fmla="*/ 4 h 4"/>
              <a:gd name="T2" fmla="*/ 2 w 2"/>
              <a:gd name="T3" fmla="*/ 1 h 4"/>
              <a:gd name="T4" fmla="*/ 1 w 2"/>
              <a:gd name="T5" fmla="*/ 4 h 4"/>
              <a:gd name="T6" fmla="*/ 1 w 2"/>
              <a:gd name="T7" fmla="*/ 4 h 4"/>
            </a:gdLst>
            <a:ahLst/>
            <a:cxnLst>
              <a:cxn ang="0">
                <a:pos x="T0" y="T1"/>
              </a:cxn>
              <a:cxn ang="0">
                <a:pos x="T2" y="T3"/>
              </a:cxn>
              <a:cxn ang="0">
                <a:pos x="T4" y="T5"/>
              </a:cxn>
              <a:cxn ang="0">
                <a:pos x="T6" y="T7"/>
              </a:cxn>
            </a:cxnLst>
            <a:rect l="0" t="0" r="r" b="b"/>
            <a:pathLst>
              <a:path w="2" h="4">
                <a:moveTo>
                  <a:pt x="1" y="4"/>
                </a:moveTo>
                <a:cubicBezTo>
                  <a:pt x="0" y="3"/>
                  <a:pt x="0" y="1"/>
                  <a:pt x="2" y="1"/>
                </a:cubicBezTo>
                <a:cubicBezTo>
                  <a:pt x="2" y="0"/>
                  <a:pt x="2" y="4"/>
                  <a:pt x="1" y="4"/>
                </a:cubicBezTo>
                <a:cubicBezTo>
                  <a:pt x="0" y="3"/>
                  <a:pt x="1" y="4"/>
                  <a:pt x="1" y="4"/>
                </a:cubicBezTo>
                <a:close/>
              </a:path>
            </a:pathLst>
          </a:custGeom>
          <a:solidFill>
            <a:schemeClr val="tx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23" name="Freeform 611">
            <a:extLst>
              <a:ext uri="{FF2B5EF4-FFF2-40B4-BE49-F238E27FC236}">
                <a16:creationId xmlns:a16="http://schemas.microsoft.com/office/drawing/2014/main" id="{DDE0FBBF-F37D-7B8D-3006-4809EA650623}"/>
              </a:ext>
            </a:extLst>
          </p:cNvPr>
          <p:cNvSpPr>
            <a:spLocks/>
          </p:cNvSpPr>
          <p:nvPr/>
        </p:nvSpPr>
        <p:spPr bwMode="auto">
          <a:xfrm>
            <a:off x="10063392" y="4309447"/>
            <a:ext cx="8049" cy="8517"/>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24" name="Rectangle 613">
            <a:extLst>
              <a:ext uri="{FF2B5EF4-FFF2-40B4-BE49-F238E27FC236}">
                <a16:creationId xmlns:a16="http://schemas.microsoft.com/office/drawing/2014/main" id="{D96DE882-47CB-7F24-A629-0AC4CC93AD48}"/>
              </a:ext>
            </a:extLst>
          </p:cNvPr>
          <p:cNvSpPr>
            <a:spLocks/>
          </p:cNvSpPr>
          <p:nvPr/>
        </p:nvSpPr>
        <p:spPr bwMode="auto">
          <a:xfrm>
            <a:off x="7919875" y="2562080"/>
            <a:ext cx="1342" cy="1421"/>
          </a:xfrm>
          <a:prstGeom prst="rect">
            <a:avLst/>
          </a:pr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25" name="Freeform 643">
            <a:extLst>
              <a:ext uri="{FF2B5EF4-FFF2-40B4-BE49-F238E27FC236}">
                <a16:creationId xmlns:a16="http://schemas.microsoft.com/office/drawing/2014/main" id="{4AD6B37F-D1A0-4C5E-273E-81A81D9BA09A}"/>
              </a:ext>
            </a:extLst>
          </p:cNvPr>
          <p:cNvSpPr>
            <a:spLocks/>
          </p:cNvSpPr>
          <p:nvPr/>
        </p:nvSpPr>
        <p:spPr bwMode="auto">
          <a:xfrm>
            <a:off x="9980227" y="4464171"/>
            <a:ext cx="40241" cy="36908"/>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26" name="Freeform 644">
            <a:extLst>
              <a:ext uri="{FF2B5EF4-FFF2-40B4-BE49-F238E27FC236}">
                <a16:creationId xmlns:a16="http://schemas.microsoft.com/office/drawing/2014/main" id="{539B429B-2EB1-E2CE-856F-DE49EE5B3B13}"/>
              </a:ext>
            </a:extLst>
          </p:cNvPr>
          <p:cNvSpPr>
            <a:spLocks/>
          </p:cNvSpPr>
          <p:nvPr/>
        </p:nvSpPr>
        <p:spPr bwMode="auto">
          <a:xfrm>
            <a:off x="10012420" y="4455654"/>
            <a:ext cx="50972" cy="19873"/>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27" name="Freeform 645">
            <a:extLst>
              <a:ext uri="{FF2B5EF4-FFF2-40B4-BE49-F238E27FC236}">
                <a16:creationId xmlns:a16="http://schemas.microsoft.com/office/drawing/2014/main" id="{0EE32F5B-743C-ED60-B240-C514145470AF}"/>
              </a:ext>
            </a:extLst>
          </p:cNvPr>
          <p:cNvSpPr>
            <a:spLocks/>
          </p:cNvSpPr>
          <p:nvPr/>
        </p:nvSpPr>
        <p:spPr bwMode="auto">
          <a:xfrm>
            <a:off x="7844757" y="3104317"/>
            <a:ext cx="122066" cy="70974"/>
          </a:xfrm>
          <a:custGeom>
            <a:avLst/>
            <a:gdLst>
              <a:gd name="T0" fmla="*/ 10 w 31"/>
              <a:gd name="T1" fmla="*/ 17 h 17"/>
              <a:gd name="T2" fmla="*/ 13 w 31"/>
              <a:gd name="T3" fmla="*/ 14 h 17"/>
              <a:gd name="T4" fmla="*/ 18 w 31"/>
              <a:gd name="T5" fmla="*/ 16 h 17"/>
              <a:gd name="T6" fmla="*/ 21 w 31"/>
              <a:gd name="T7" fmla="*/ 16 h 17"/>
              <a:gd name="T8" fmla="*/ 23 w 31"/>
              <a:gd name="T9" fmla="*/ 15 h 17"/>
              <a:gd name="T10" fmla="*/ 29 w 31"/>
              <a:gd name="T11" fmla="*/ 11 h 17"/>
              <a:gd name="T12" fmla="*/ 27 w 31"/>
              <a:gd name="T13" fmla="*/ 7 h 17"/>
              <a:gd name="T14" fmla="*/ 21 w 31"/>
              <a:gd name="T15" fmla="*/ 5 h 17"/>
              <a:gd name="T16" fmla="*/ 17 w 31"/>
              <a:gd name="T17" fmla="*/ 3 h 17"/>
              <a:gd name="T18" fmla="*/ 13 w 31"/>
              <a:gd name="T19" fmla="*/ 0 h 17"/>
              <a:gd name="T20" fmla="*/ 11 w 31"/>
              <a:gd name="T21" fmla="*/ 2 h 17"/>
              <a:gd name="T22" fmla="*/ 8 w 31"/>
              <a:gd name="T23" fmla="*/ 2 h 17"/>
              <a:gd name="T24" fmla="*/ 0 w 31"/>
              <a:gd name="T25" fmla="*/ 6 h 17"/>
              <a:gd name="T26" fmla="*/ 2 w 31"/>
              <a:gd name="T27" fmla="*/ 10 h 17"/>
              <a:gd name="T28" fmla="*/ 4 w 31"/>
              <a:gd name="T29" fmla="*/ 13 h 17"/>
              <a:gd name="T30" fmla="*/ 10 w 31"/>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7">
                <a:moveTo>
                  <a:pt x="10" y="17"/>
                </a:moveTo>
                <a:cubicBezTo>
                  <a:pt x="12" y="17"/>
                  <a:pt x="11" y="14"/>
                  <a:pt x="13" y="14"/>
                </a:cubicBezTo>
                <a:cubicBezTo>
                  <a:pt x="15" y="14"/>
                  <a:pt x="16" y="16"/>
                  <a:pt x="18" y="16"/>
                </a:cubicBezTo>
                <a:cubicBezTo>
                  <a:pt x="19" y="16"/>
                  <a:pt x="20" y="16"/>
                  <a:pt x="21" y="16"/>
                </a:cubicBezTo>
                <a:cubicBezTo>
                  <a:pt x="22" y="16"/>
                  <a:pt x="23" y="15"/>
                  <a:pt x="23" y="15"/>
                </a:cubicBezTo>
                <a:cubicBezTo>
                  <a:pt x="26" y="14"/>
                  <a:pt x="27" y="13"/>
                  <a:pt x="29" y="11"/>
                </a:cubicBezTo>
                <a:cubicBezTo>
                  <a:pt x="31" y="9"/>
                  <a:pt x="29" y="8"/>
                  <a:pt x="27" y="7"/>
                </a:cubicBezTo>
                <a:cubicBezTo>
                  <a:pt x="25" y="6"/>
                  <a:pt x="22" y="3"/>
                  <a:pt x="21" y="5"/>
                </a:cubicBezTo>
                <a:cubicBezTo>
                  <a:pt x="19" y="8"/>
                  <a:pt x="18" y="4"/>
                  <a:pt x="17" y="3"/>
                </a:cubicBezTo>
                <a:cubicBezTo>
                  <a:pt x="16" y="2"/>
                  <a:pt x="13" y="3"/>
                  <a:pt x="13" y="0"/>
                </a:cubicBezTo>
                <a:cubicBezTo>
                  <a:pt x="13" y="1"/>
                  <a:pt x="12" y="3"/>
                  <a:pt x="11" y="2"/>
                </a:cubicBezTo>
                <a:cubicBezTo>
                  <a:pt x="9" y="0"/>
                  <a:pt x="9" y="0"/>
                  <a:pt x="8" y="2"/>
                </a:cubicBezTo>
                <a:cubicBezTo>
                  <a:pt x="7" y="3"/>
                  <a:pt x="0" y="5"/>
                  <a:pt x="0" y="6"/>
                </a:cubicBezTo>
                <a:cubicBezTo>
                  <a:pt x="0" y="6"/>
                  <a:pt x="1" y="9"/>
                  <a:pt x="2" y="10"/>
                </a:cubicBezTo>
                <a:cubicBezTo>
                  <a:pt x="2" y="11"/>
                  <a:pt x="3" y="12"/>
                  <a:pt x="4" y="13"/>
                </a:cubicBezTo>
                <a:cubicBezTo>
                  <a:pt x="6" y="14"/>
                  <a:pt x="8" y="17"/>
                  <a:pt x="10" y="17"/>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28" name="Freeform 646">
            <a:extLst>
              <a:ext uri="{FF2B5EF4-FFF2-40B4-BE49-F238E27FC236}">
                <a16:creationId xmlns:a16="http://schemas.microsoft.com/office/drawing/2014/main" id="{C1B1CE7C-F554-37FA-B2FC-7CEE45065BE3}"/>
              </a:ext>
            </a:extLst>
          </p:cNvPr>
          <p:cNvSpPr>
            <a:spLocks/>
          </p:cNvSpPr>
          <p:nvPr/>
        </p:nvSpPr>
        <p:spPr bwMode="auto">
          <a:xfrm>
            <a:off x="7789761" y="3162516"/>
            <a:ext cx="146209" cy="66715"/>
          </a:xfrm>
          <a:custGeom>
            <a:avLst/>
            <a:gdLst>
              <a:gd name="T0" fmla="*/ 32 w 37"/>
              <a:gd name="T1" fmla="*/ 2 h 16"/>
              <a:gd name="T2" fmla="*/ 27 w 37"/>
              <a:gd name="T3" fmla="*/ 0 h 16"/>
              <a:gd name="T4" fmla="*/ 24 w 37"/>
              <a:gd name="T5" fmla="*/ 3 h 16"/>
              <a:gd name="T6" fmla="*/ 20 w 37"/>
              <a:gd name="T7" fmla="*/ 3 h 16"/>
              <a:gd name="T8" fmla="*/ 17 w 37"/>
              <a:gd name="T9" fmla="*/ 7 h 16"/>
              <a:gd name="T10" fmla="*/ 16 w 37"/>
              <a:gd name="T11" fmla="*/ 9 h 16"/>
              <a:gd name="T12" fmla="*/ 13 w 37"/>
              <a:gd name="T13" fmla="*/ 9 h 16"/>
              <a:gd name="T14" fmla="*/ 9 w 37"/>
              <a:gd name="T15" fmla="*/ 10 h 16"/>
              <a:gd name="T16" fmla="*/ 5 w 37"/>
              <a:gd name="T17" fmla="*/ 11 h 16"/>
              <a:gd name="T18" fmla="*/ 0 w 37"/>
              <a:gd name="T19" fmla="*/ 9 h 16"/>
              <a:gd name="T20" fmla="*/ 4 w 37"/>
              <a:gd name="T21" fmla="*/ 13 h 16"/>
              <a:gd name="T22" fmla="*/ 6 w 37"/>
              <a:gd name="T23" fmla="*/ 13 h 16"/>
              <a:gd name="T24" fmla="*/ 8 w 37"/>
              <a:gd name="T25" fmla="*/ 14 h 16"/>
              <a:gd name="T26" fmla="*/ 12 w 37"/>
              <a:gd name="T27" fmla="*/ 13 h 16"/>
              <a:gd name="T28" fmla="*/ 15 w 37"/>
              <a:gd name="T29" fmla="*/ 15 h 16"/>
              <a:gd name="T30" fmla="*/ 22 w 37"/>
              <a:gd name="T31" fmla="*/ 16 h 16"/>
              <a:gd name="T32" fmla="*/ 29 w 37"/>
              <a:gd name="T33" fmla="*/ 14 h 16"/>
              <a:gd name="T34" fmla="*/ 33 w 37"/>
              <a:gd name="T35" fmla="*/ 12 h 16"/>
              <a:gd name="T36" fmla="*/ 34 w 37"/>
              <a:gd name="T37" fmla="*/ 9 h 16"/>
              <a:gd name="T38" fmla="*/ 36 w 37"/>
              <a:gd name="T39" fmla="*/ 8 h 16"/>
              <a:gd name="T40" fmla="*/ 36 w 37"/>
              <a:gd name="T41" fmla="*/ 2 h 16"/>
              <a:gd name="T42" fmla="*/ 32 w 37"/>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2" y="2"/>
                </a:moveTo>
                <a:cubicBezTo>
                  <a:pt x="30" y="2"/>
                  <a:pt x="28" y="0"/>
                  <a:pt x="27" y="0"/>
                </a:cubicBezTo>
                <a:cubicBezTo>
                  <a:pt x="25" y="0"/>
                  <a:pt x="26" y="3"/>
                  <a:pt x="24" y="3"/>
                </a:cubicBezTo>
                <a:cubicBezTo>
                  <a:pt x="22" y="3"/>
                  <a:pt x="22" y="2"/>
                  <a:pt x="20" y="3"/>
                </a:cubicBezTo>
                <a:cubicBezTo>
                  <a:pt x="20" y="3"/>
                  <a:pt x="16" y="6"/>
                  <a:pt x="17" y="7"/>
                </a:cubicBezTo>
                <a:cubicBezTo>
                  <a:pt x="17" y="8"/>
                  <a:pt x="19" y="10"/>
                  <a:pt x="16" y="9"/>
                </a:cubicBezTo>
                <a:cubicBezTo>
                  <a:pt x="15" y="9"/>
                  <a:pt x="14" y="8"/>
                  <a:pt x="13" y="9"/>
                </a:cubicBezTo>
                <a:cubicBezTo>
                  <a:pt x="12" y="9"/>
                  <a:pt x="10" y="10"/>
                  <a:pt x="9" y="10"/>
                </a:cubicBezTo>
                <a:cubicBezTo>
                  <a:pt x="7" y="10"/>
                  <a:pt x="6" y="8"/>
                  <a:pt x="5" y="11"/>
                </a:cubicBezTo>
                <a:cubicBezTo>
                  <a:pt x="5" y="11"/>
                  <a:pt x="1" y="9"/>
                  <a:pt x="0" y="9"/>
                </a:cubicBezTo>
                <a:cubicBezTo>
                  <a:pt x="0" y="11"/>
                  <a:pt x="1" y="12"/>
                  <a:pt x="4" y="13"/>
                </a:cubicBezTo>
                <a:cubicBezTo>
                  <a:pt x="5" y="13"/>
                  <a:pt x="5" y="13"/>
                  <a:pt x="6" y="13"/>
                </a:cubicBezTo>
                <a:cubicBezTo>
                  <a:pt x="7" y="13"/>
                  <a:pt x="7" y="15"/>
                  <a:pt x="8" y="14"/>
                </a:cubicBezTo>
                <a:cubicBezTo>
                  <a:pt x="10" y="13"/>
                  <a:pt x="10" y="13"/>
                  <a:pt x="12" y="13"/>
                </a:cubicBezTo>
                <a:cubicBezTo>
                  <a:pt x="14" y="13"/>
                  <a:pt x="13" y="14"/>
                  <a:pt x="15" y="15"/>
                </a:cubicBezTo>
                <a:cubicBezTo>
                  <a:pt x="17" y="16"/>
                  <a:pt x="20" y="16"/>
                  <a:pt x="22" y="16"/>
                </a:cubicBezTo>
                <a:cubicBezTo>
                  <a:pt x="25" y="16"/>
                  <a:pt x="26" y="14"/>
                  <a:pt x="29" y="14"/>
                </a:cubicBezTo>
                <a:cubicBezTo>
                  <a:pt x="31" y="14"/>
                  <a:pt x="33" y="13"/>
                  <a:pt x="33" y="12"/>
                </a:cubicBezTo>
                <a:cubicBezTo>
                  <a:pt x="34" y="11"/>
                  <a:pt x="34" y="10"/>
                  <a:pt x="34" y="9"/>
                </a:cubicBezTo>
                <a:cubicBezTo>
                  <a:pt x="34" y="7"/>
                  <a:pt x="35" y="9"/>
                  <a:pt x="36" y="8"/>
                </a:cubicBezTo>
                <a:cubicBezTo>
                  <a:pt x="37" y="6"/>
                  <a:pt x="36" y="3"/>
                  <a:pt x="36" y="2"/>
                </a:cubicBezTo>
                <a:cubicBezTo>
                  <a:pt x="34" y="2"/>
                  <a:pt x="33" y="2"/>
                  <a:pt x="32" y="2"/>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29" name="Freeform 647">
            <a:extLst>
              <a:ext uri="{FF2B5EF4-FFF2-40B4-BE49-F238E27FC236}">
                <a16:creationId xmlns:a16="http://schemas.microsoft.com/office/drawing/2014/main" id="{0664694C-4BC3-E1C5-0D00-3F7B5F4BEB31}"/>
              </a:ext>
            </a:extLst>
          </p:cNvPr>
          <p:cNvSpPr>
            <a:spLocks/>
          </p:cNvSpPr>
          <p:nvPr/>
        </p:nvSpPr>
        <p:spPr bwMode="auto">
          <a:xfrm>
            <a:off x="7738788" y="3212197"/>
            <a:ext cx="224010" cy="229954"/>
          </a:xfrm>
          <a:custGeom>
            <a:avLst/>
            <a:gdLst>
              <a:gd name="T0" fmla="*/ 37 w 57"/>
              <a:gd name="T1" fmla="*/ 10 h 55"/>
              <a:gd name="T2" fmla="*/ 41 w 57"/>
              <a:gd name="T3" fmla="*/ 9 h 55"/>
              <a:gd name="T4" fmla="*/ 43 w 57"/>
              <a:gd name="T5" fmla="*/ 6 h 55"/>
              <a:gd name="T6" fmla="*/ 45 w 57"/>
              <a:gd name="T7" fmla="*/ 4 h 55"/>
              <a:gd name="T8" fmla="*/ 45 w 57"/>
              <a:gd name="T9" fmla="*/ 1 h 55"/>
              <a:gd name="T10" fmla="*/ 41 w 57"/>
              <a:gd name="T11" fmla="*/ 2 h 55"/>
              <a:gd name="T12" fmla="*/ 36 w 57"/>
              <a:gd name="T13" fmla="*/ 4 h 55"/>
              <a:gd name="T14" fmla="*/ 27 w 57"/>
              <a:gd name="T15" fmla="*/ 1 h 55"/>
              <a:gd name="T16" fmla="*/ 22 w 57"/>
              <a:gd name="T17" fmla="*/ 1 h 55"/>
              <a:gd name="T18" fmla="*/ 19 w 57"/>
              <a:gd name="T19" fmla="*/ 1 h 55"/>
              <a:gd name="T20" fmla="*/ 18 w 57"/>
              <a:gd name="T21" fmla="*/ 3 h 55"/>
              <a:gd name="T22" fmla="*/ 17 w 57"/>
              <a:gd name="T23" fmla="*/ 4 h 55"/>
              <a:gd name="T24" fmla="*/ 15 w 57"/>
              <a:gd name="T25" fmla="*/ 5 h 55"/>
              <a:gd name="T26" fmla="*/ 13 w 57"/>
              <a:gd name="T27" fmla="*/ 5 h 55"/>
              <a:gd name="T28" fmla="*/ 12 w 57"/>
              <a:gd name="T29" fmla="*/ 4 h 55"/>
              <a:gd name="T30" fmla="*/ 11 w 57"/>
              <a:gd name="T31" fmla="*/ 8 h 55"/>
              <a:gd name="T32" fmla="*/ 9 w 57"/>
              <a:gd name="T33" fmla="*/ 5 h 55"/>
              <a:gd name="T34" fmla="*/ 5 w 57"/>
              <a:gd name="T35" fmla="*/ 7 h 55"/>
              <a:gd name="T36" fmla="*/ 0 w 57"/>
              <a:gd name="T37" fmla="*/ 7 h 55"/>
              <a:gd name="T38" fmla="*/ 1 w 57"/>
              <a:gd name="T39" fmla="*/ 10 h 55"/>
              <a:gd name="T40" fmla="*/ 0 w 57"/>
              <a:gd name="T41" fmla="*/ 14 h 55"/>
              <a:gd name="T42" fmla="*/ 2 w 57"/>
              <a:gd name="T43" fmla="*/ 18 h 55"/>
              <a:gd name="T44" fmla="*/ 4 w 57"/>
              <a:gd name="T45" fmla="*/ 21 h 55"/>
              <a:gd name="T46" fmla="*/ 12 w 57"/>
              <a:gd name="T47" fmla="*/ 17 h 55"/>
              <a:gd name="T48" fmla="*/ 15 w 57"/>
              <a:gd name="T49" fmla="*/ 19 h 55"/>
              <a:gd name="T50" fmla="*/ 17 w 57"/>
              <a:gd name="T51" fmla="*/ 22 h 55"/>
              <a:gd name="T52" fmla="*/ 18 w 57"/>
              <a:gd name="T53" fmla="*/ 25 h 55"/>
              <a:gd name="T54" fmla="*/ 21 w 57"/>
              <a:gd name="T55" fmla="*/ 28 h 55"/>
              <a:gd name="T56" fmla="*/ 28 w 57"/>
              <a:gd name="T57" fmla="*/ 33 h 55"/>
              <a:gd name="T58" fmla="*/ 33 w 57"/>
              <a:gd name="T59" fmla="*/ 36 h 55"/>
              <a:gd name="T60" fmla="*/ 42 w 57"/>
              <a:gd name="T61" fmla="*/ 42 h 55"/>
              <a:gd name="T62" fmla="*/ 45 w 57"/>
              <a:gd name="T63" fmla="*/ 48 h 55"/>
              <a:gd name="T64" fmla="*/ 43 w 57"/>
              <a:gd name="T65" fmla="*/ 55 h 55"/>
              <a:gd name="T66" fmla="*/ 49 w 57"/>
              <a:gd name="T67" fmla="*/ 48 h 55"/>
              <a:gd name="T68" fmla="*/ 47 w 57"/>
              <a:gd name="T69" fmla="*/ 45 h 55"/>
              <a:gd name="T70" fmla="*/ 50 w 57"/>
              <a:gd name="T71" fmla="*/ 40 h 55"/>
              <a:gd name="T72" fmla="*/ 53 w 57"/>
              <a:gd name="T73" fmla="*/ 41 h 55"/>
              <a:gd name="T74" fmla="*/ 55 w 57"/>
              <a:gd name="T75" fmla="*/ 44 h 55"/>
              <a:gd name="T76" fmla="*/ 53 w 57"/>
              <a:gd name="T77" fmla="*/ 39 h 55"/>
              <a:gd name="T78" fmla="*/ 44 w 57"/>
              <a:gd name="T79" fmla="*/ 35 h 55"/>
              <a:gd name="T80" fmla="*/ 44 w 57"/>
              <a:gd name="T81" fmla="*/ 32 h 55"/>
              <a:gd name="T82" fmla="*/ 39 w 57"/>
              <a:gd name="T83" fmla="*/ 31 h 55"/>
              <a:gd name="T84" fmla="*/ 35 w 57"/>
              <a:gd name="T85" fmla="*/ 26 h 55"/>
              <a:gd name="T86" fmla="*/ 32 w 57"/>
              <a:gd name="T87" fmla="*/ 21 h 55"/>
              <a:gd name="T88" fmla="*/ 27 w 57"/>
              <a:gd name="T89" fmla="*/ 17 h 55"/>
              <a:gd name="T90" fmla="*/ 27 w 57"/>
              <a:gd name="T91" fmla="*/ 15 h 55"/>
              <a:gd name="T92" fmla="*/ 28 w 57"/>
              <a:gd name="T93" fmla="*/ 12 h 55"/>
              <a:gd name="T94" fmla="*/ 30 w 57"/>
              <a:gd name="T95" fmla="*/ 9 h 55"/>
              <a:gd name="T96" fmla="*/ 32 w 57"/>
              <a:gd name="T97" fmla="*/ 8 h 55"/>
              <a:gd name="T98" fmla="*/ 34 w 57"/>
              <a:gd name="T99" fmla="*/ 10 h 55"/>
              <a:gd name="T100" fmla="*/ 37 w 57"/>
              <a:gd name="T101" fmla="*/ 10 h 55"/>
              <a:gd name="T102" fmla="*/ 37 w 57"/>
              <a:gd name="T103"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55">
                <a:moveTo>
                  <a:pt x="37" y="10"/>
                </a:moveTo>
                <a:cubicBezTo>
                  <a:pt x="38" y="9"/>
                  <a:pt x="40" y="10"/>
                  <a:pt x="41" y="9"/>
                </a:cubicBezTo>
                <a:cubicBezTo>
                  <a:pt x="43" y="8"/>
                  <a:pt x="42" y="7"/>
                  <a:pt x="43" y="6"/>
                </a:cubicBezTo>
                <a:cubicBezTo>
                  <a:pt x="43" y="5"/>
                  <a:pt x="44" y="4"/>
                  <a:pt x="45" y="4"/>
                </a:cubicBezTo>
                <a:cubicBezTo>
                  <a:pt x="46" y="3"/>
                  <a:pt x="45" y="3"/>
                  <a:pt x="45" y="1"/>
                </a:cubicBezTo>
                <a:cubicBezTo>
                  <a:pt x="44" y="2"/>
                  <a:pt x="43" y="2"/>
                  <a:pt x="41" y="2"/>
                </a:cubicBezTo>
                <a:cubicBezTo>
                  <a:pt x="39" y="2"/>
                  <a:pt x="37" y="5"/>
                  <a:pt x="36" y="4"/>
                </a:cubicBezTo>
                <a:cubicBezTo>
                  <a:pt x="33" y="3"/>
                  <a:pt x="28" y="4"/>
                  <a:pt x="27" y="1"/>
                </a:cubicBezTo>
                <a:cubicBezTo>
                  <a:pt x="26" y="0"/>
                  <a:pt x="23" y="1"/>
                  <a:pt x="22" y="1"/>
                </a:cubicBezTo>
                <a:cubicBezTo>
                  <a:pt x="20" y="3"/>
                  <a:pt x="20" y="1"/>
                  <a:pt x="19" y="1"/>
                </a:cubicBezTo>
                <a:cubicBezTo>
                  <a:pt x="18" y="1"/>
                  <a:pt x="18" y="3"/>
                  <a:pt x="18" y="3"/>
                </a:cubicBezTo>
                <a:cubicBezTo>
                  <a:pt x="18" y="3"/>
                  <a:pt x="17" y="4"/>
                  <a:pt x="17" y="4"/>
                </a:cubicBezTo>
                <a:cubicBezTo>
                  <a:pt x="17" y="5"/>
                  <a:pt x="16" y="5"/>
                  <a:pt x="15" y="5"/>
                </a:cubicBezTo>
                <a:cubicBezTo>
                  <a:pt x="15" y="5"/>
                  <a:pt x="14" y="5"/>
                  <a:pt x="13" y="5"/>
                </a:cubicBezTo>
                <a:cubicBezTo>
                  <a:pt x="13" y="5"/>
                  <a:pt x="13" y="5"/>
                  <a:pt x="12" y="4"/>
                </a:cubicBezTo>
                <a:cubicBezTo>
                  <a:pt x="12" y="4"/>
                  <a:pt x="11" y="7"/>
                  <a:pt x="11" y="8"/>
                </a:cubicBezTo>
                <a:cubicBezTo>
                  <a:pt x="11" y="9"/>
                  <a:pt x="9" y="6"/>
                  <a:pt x="9" y="5"/>
                </a:cubicBezTo>
                <a:cubicBezTo>
                  <a:pt x="7" y="4"/>
                  <a:pt x="6" y="7"/>
                  <a:pt x="5" y="7"/>
                </a:cubicBezTo>
                <a:cubicBezTo>
                  <a:pt x="3" y="7"/>
                  <a:pt x="1" y="7"/>
                  <a:pt x="0" y="7"/>
                </a:cubicBezTo>
                <a:cubicBezTo>
                  <a:pt x="0" y="8"/>
                  <a:pt x="1" y="9"/>
                  <a:pt x="1" y="10"/>
                </a:cubicBezTo>
                <a:cubicBezTo>
                  <a:pt x="1" y="12"/>
                  <a:pt x="0" y="12"/>
                  <a:pt x="0" y="14"/>
                </a:cubicBezTo>
                <a:cubicBezTo>
                  <a:pt x="0" y="15"/>
                  <a:pt x="0" y="18"/>
                  <a:pt x="2" y="18"/>
                </a:cubicBezTo>
                <a:cubicBezTo>
                  <a:pt x="3" y="19"/>
                  <a:pt x="4" y="18"/>
                  <a:pt x="4" y="21"/>
                </a:cubicBezTo>
                <a:cubicBezTo>
                  <a:pt x="6" y="20"/>
                  <a:pt x="10" y="16"/>
                  <a:pt x="12" y="17"/>
                </a:cubicBezTo>
                <a:cubicBezTo>
                  <a:pt x="13" y="18"/>
                  <a:pt x="14" y="19"/>
                  <a:pt x="15" y="19"/>
                </a:cubicBezTo>
                <a:cubicBezTo>
                  <a:pt x="16" y="19"/>
                  <a:pt x="17" y="21"/>
                  <a:pt x="17" y="22"/>
                </a:cubicBezTo>
                <a:cubicBezTo>
                  <a:pt x="18" y="23"/>
                  <a:pt x="18" y="24"/>
                  <a:pt x="18" y="25"/>
                </a:cubicBezTo>
                <a:cubicBezTo>
                  <a:pt x="19" y="26"/>
                  <a:pt x="20" y="27"/>
                  <a:pt x="21" y="28"/>
                </a:cubicBezTo>
                <a:cubicBezTo>
                  <a:pt x="23" y="29"/>
                  <a:pt x="25" y="31"/>
                  <a:pt x="28" y="33"/>
                </a:cubicBezTo>
                <a:cubicBezTo>
                  <a:pt x="30" y="35"/>
                  <a:pt x="31" y="35"/>
                  <a:pt x="33" y="36"/>
                </a:cubicBezTo>
                <a:cubicBezTo>
                  <a:pt x="36" y="38"/>
                  <a:pt x="38" y="41"/>
                  <a:pt x="42" y="42"/>
                </a:cubicBezTo>
                <a:cubicBezTo>
                  <a:pt x="44" y="43"/>
                  <a:pt x="44" y="46"/>
                  <a:pt x="45" y="48"/>
                </a:cubicBezTo>
                <a:cubicBezTo>
                  <a:pt x="45" y="50"/>
                  <a:pt x="42" y="52"/>
                  <a:pt x="43" y="55"/>
                </a:cubicBezTo>
                <a:cubicBezTo>
                  <a:pt x="43" y="54"/>
                  <a:pt x="49" y="49"/>
                  <a:pt x="49" y="48"/>
                </a:cubicBezTo>
                <a:cubicBezTo>
                  <a:pt x="50" y="47"/>
                  <a:pt x="47" y="45"/>
                  <a:pt x="47" y="45"/>
                </a:cubicBezTo>
                <a:cubicBezTo>
                  <a:pt x="45" y="43"/>
                  <a:pt x="49" y="39"/>
                  <a:pt x="50" y="40"/>
                </a:cubicBezTo>
                <a:cubicBezTo>
                  <a:pt x="51" y="41"/>
                  <a:pt x="52" y="41"/>
                  <a:pt x="53" y="41"/>
                </a:cubicBezTo>
                <a:cubicBezTo>
                  <a:pt x="54" y="42"/>
                  <a:pt x="54" y="43"/>
                  <a:pt x="55" y="44"/>
                </a:cubicBezTo>
                <a:cubicBezTo>
                  <a:pt x="57" y="44"/>
                  <a:pt x="54" y="40"/>
                  <a:pt x="53" y="39"/>
                </a:cubicBezTo>
                <a:cubicBezTo>
                  <a:pt x="51" y="37"/>
                  <a:pt x="47" y="37"/>
                  <a:pt x="44" y="35"/>
                </a:cubicBezTo>
                <a:cubicBezTo>
                  <a:pt x="43" y="34"/>
                  <a:pt x="46" y="32"/>
                  <a:pt x="44" y="32"/>
                </a:cubicBezTo>
                <a:cubicBezTo>
                  <a:pt x="43" y="31"/>
                  <a:pt x="41" y="32"/>
                  <a:pt x="39" y="31"/>
                </a:cubicBezTo>
                <a:cubicBezTo>
                  <a:pt x="37" y="30"/>
                  <a:pt x="36" y="28"/>
                  <a:pt x="35" y="26"/>
                </a:cubicBezTo>
                <a:cubicBezTo>
                  <a:pt x="34" y="24"/>
                  <a:pt x="34" y="22"/>
                  <a:pt x="32" y="21"/>
                </a:cubicBezTo>
                <a:cubicBezTo>
                  <a:pt x="31" y="20"/>
                  <a:pt x="27" y="19"/>
                  <a:pt x="27" y="17"/>
                </a:cubicBezTo>
                <a:cubicBezTo>
                  <a:pt x="27" y="16"/>
                  <a:pt x="27" y="15"/>
                  <a:pt x="27" y="15"/>
                </a:cubicBezTo>
                <a:cubicBezTo>
                  <a:pt x="28" y="13"/>
                  <a:pt x="28" y="13"/>
                  <a:pt x="28" y="12"/>
                </a:cubicBezTo>
                <a:cubicBezTo>
                  <a:pt x="27" y="9"/>
                  <a:pt x="30" y="10"/>
                  <a:pt x="30" y="9"/>
                </a:cubicBezTo>
                <a:cubicBezTo>
                  <a:pt x="31" y="8"/>
                  <a:pt x="32" y="8"/>
                  <a:pt x="32" y="8"/>
                </a:cubicBezTo>
                <a:cubicBezTo>
                  <a:pt x="34" y="8"/>
                  <a:pt x="34" y="9"/>
                  <a:pt x="34" y="10"/>
                </a:cubicBezTo>
                <a:cubicBezTo>
                  <a:pt x="35" y="10"/>
                  <a:pt x="36" y="10"/>
                  <a:pt x="37" y="10"/>
                </a:cubicBezTo>
                <a:cubicBezTo>
                  <a:pt x="37" y="9"/>
                  <a:pt x="36" y="10"/>
                  <a:pt x="37" y="10"/>
                </a:cubicBezTo>
                <a:close/>
              </a:path>
            </a:pathLst>
          </a:custGeom>
          <a:solidFill>
            <a:schemeClr val="tx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30" name="Freeform 648">
            <a:extLst>
              <a:ext uri="{FF2B5EF4-FFF2-40B4-BE49-F238E27FC236}">
                <a16:creationId xmlns:a16="http://schemas.microsoft.com/office/drawing/2014/main" id="{659767F5-9275-E49B-F027-868C67F16C8C}"/>
              </a:ext>
            </a:extLst>
          </p:cNvPr>
          <p:cNvSpPr>
            <a:spLocks/>
          </p:cNvSpPr>
          <p:nvPr/>
        </p:nvSpPr>
        <p:spPr bwMode="auto">
          <a:xfrm>
            <a:off x="7868901" y="3224972"/>
            <a:ext cx="105968" cy="105041"/>
          </a:xfrm>
          <a:custGeom>
            <a:avLst/>
            <a:gdLst>
              <a:gd name="T0" fmla="*/ 12 w 27"/>
              <a:gd name="T1" fmla="*/ 10 h 25"/>
              <a:gd name="T2" fmla="*/ 21 w 27"/>
              <a:gd name="T3" fmla="*/ 9 h 25"/>
              <a:gd name="T4" fmla="*/ 27 w 27"/>
              <a:gd name="T5" fmla="*/ 11 h 25"/>
              <a:gd name="T6" fmla="*/ 25 w 27"/>
              <a:gd name="T7" fmla="*/ 4 h 25"/>
              <a:gd name="T8" fmla="*/ 17 w 27"/>
              <a:gd name="T9" fmla="*/ 3 h 25"/>
              <a:gd name="T10" fmla="*/ 13 w 27"/>
              <a:gd name="T11" fmla="*/ 0 h 25"/>
              <a:gd name="T12" fmla="*/ 11 w 27"/>
              <a:gd name="T13" fmla="*/ 2 h 25"/>
              <a:gd name="T14" fmla="*/ 6 w 27"/>
              <a:gd name="T15" fmla="*/ 7 h 25"/>
              <a:gd name="T16" fmla="*/ 1 w 27"/>
              <a:gd name="T17" fmla="*/ 7 h 25"/>
              <a:gd name="T18" fmla="*/ 1 w 27"/>
              <a:gd name="T19" fmla="*/ 11 h 25"/>
              <a:gd name="T20" fmla="*/ 3 w 27"/>
              <a:gd name="T21" fmla="*/ 10 h 25"/>
              <a:gd name="T22" fmla="*/ 4 w 27"/>
              <a:gd name="T23" fmla="*/ 13 h 25"/>
              <a:gd name="T24" fmla="*/ 6 w 27"/>
              <a:gd name="T25" fmla="*/ 10 h 25"/>
              <a:gd name="T26" fmla="*/ 11 w 27"/>
              <a:gd name="T27" fmla="*/ 17 h 25"/>
              <a:gd name="T28" fmla="*/ 23 w 27"/>
              <a:gd name="T29" fmla="*/ 25 h 25"/>
              <a:gd name="T30" fmla="*/ 21 w 27"/>
              <a:gd name="T31" fmla="*/ 22 h 25"/>
              <a:gd name="T32" fmla="*/ 16 w 27"/>
              <a:gd name="T33" fmla="*/ 19 h 25"/>
              <a:gd name="T34" fmla="*/ 12 w 27"/>
              <a:gd name="T3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5">
                <a:moveTo>
                  <a:pt x="12" y="10"/>
                </a:moveTo>
                <a:cubicBezTo>
                  <a:pt x="15" y="10"/>
                  <a:pt x="18" y="8"/>
                  <a:pt x="21" y="9"/>
                </a:cubicBezTo>
                <a:cubicBezTo>
                  <a:pt x="23" y="9"/>
                  <a:pt x="25" y="10"/>
                  <a:pt x="27" y="11"/>
                </a:cubicBezTo>
                <a:cubicBezTo>
                  <a:pt x="26" y="9"/>
                  <a:pt x="26" y="7"/>
                  <a:pt x="25" y="4"/>
                </a:cubicBezTo>
                <a:cubicBezTo>
                  <a:pt x="22" y="6"/>
                  <a:pt x="19" y="4"/>
                  <a:pt x="17" y="3"/>
                </a:cubicBezTo>
                <a:cubicBezTo>
                  <a:pt x="15" y="2"/>
                  <a:pt x="14" y="2"/>
                  <a:pt x="13" y="0"/>
                </a:cubicBezTo>
                <a:cubicBezTo>
                  <a:pt x="13" y="0"/>
                  <a:pt x="11" y="1"/>
                  <a:pt x="11" y="2"/>
                </a:cubicBezTo>
                <a:cubicBezTo>
                  <a:pt x="9" y="3"/>
                  <a:pt x="10" y="8"/>
                  <a:pt x="6" y="7"/>
                </a:cubicBezTo>
                <a:cubicBezTo>
                  <a:pt x="4" y="6"/>
                  <a:pt x="2" y="7"/>
                  <a:pt x="1" y="7"/>
                </a:cubicBezTo>
                <a:cubicBezTo>
                  <a:pt x="0" y="8"/>
                  <a:pt x="1" y="11"/>
                  <a:pt x="1" y="11"/>
                </a:cubicBezTo>
                <a:cubicBezTo>
                  <a:pt x="1" y="11"/>
                  <a:pt x="3" y="10"/>
                  <a:pt x="3" y="10"/>
                </a:cubicBezTo>
                <a:cubicBezTo>
                  <a:pt x="4" y="10"/>
                  <a:pt x="4" y="12"/>
                  <a:pt x="4" y="13"/>
                </a:cubicBezTo>
                <a:cubicBezTo>
                  <a:pt x="4" y="11"/>
                  <a:pt x="5" y="8"/>
                  <a:pt x="6" y="10"/>
                </a:cubicBezTo>
                <a:cubicBezTo>
                  <a:pt x="7" y="13"/>
                  <a:pt x="9" y="15"/>
                  <a:pt x="11" y="17"/>
                </a:cubicBezTo>
                <a:cubicBezTo>
                  <a:pt x="14" y="20"/>
                  <a:pt x="19" y="22"/>
                  <a:pt x="23" y="25"/>
                </a:cubicBezTo>
                <a:cubicBezTo>
                  <a:pt x="23" y="23"/>
                  <a:pt x="23" y="23"/>
                  <a:pt x="21" y="22"/>
                </a:cubicBezTo>
                <a:cubicBezTo>
                  <a:pt x="19" y="21"/>
                  <a:pt x="17" y="20"/>
                  <a:pt x="16" y="19"/>
                </a:cubicBezTo>
                <a:cubicBezTo>
                  <a:pt x="14" y="17"/>
                  <a:pt x="9" y="10"/>
                  <a:pt x="12" y="1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31" name="Freeform 649">
            <a:extLst>
              <a:ext uri="{FF2B5EF4-FFF2-40B4-BE49-F238E27FC236}">
                <a16:creationId xmlns:a16="http://schemas.microsoft.com/office/drawing/2014/main" id="{6B1F0A63-C4BF-EF5B-2026-7BC5EDFAA331}"/>
              </a:ext>
            </a:extLst>
          </p:cNvPr>
          <p:cNvSpPr>
            <a:spLocks/>
          </p:cNvSpPr>
          <p:nvPr/>
        </p:nvSpPr>
        <p:spPr bwMode="auto">
          <a:xfrm>
            <a:off x="7506730" y="3104317"/>
            <a:ext cx="260227" cy="237052"/>
          </a:xfrm>
          <a:custGeom>
            <a:avLst/>
            <a:gdLst>
              <a:gd name="T0" fmla="*/ 59 w 66"/>
              <a:gd name="T1" fmla="*/ 31 h 57"/>
              <a:gd name="T2" fmla="*/ 56 w 66"/>
              <a:gd name="T3" fmla="*/ 30 h 57"/>
              <a:gd name="T4" fmla="*/ 60 w 66"/>
              <a:gd name="T5" fmla="*/ 24 h 57"/>
              <a:gd name="T6" fmla="*/ 63 w 66"/>
              <a:gd name="T7" fmla="*/ 23 h 57"/>
              <a:gd name="T8" fmla="*/ 65 w 66"/>
              <a:gd name="T9" fmla="*/ 15 h 57"/>
              <a:gd name="T10" fmla="*/ 60 w 66"/>
              <a:gd name="T11" fmla="*/ 13 h 57"/>
              <a:gd name="T12" fmla="*/ 57 w 66"/>
              <a:gd name="T13" fmla="*/ 11 h 57"/>
              <a:gd name="T14" fmla="*/ 55 w 66"/>
              <a:gd name="T15" fmla="*/ 11 h 57"/>
              <a:gd name="T16" fmla="*/ 48 w 66"/>
              <a:gd name="T17" fmla="*/ 7 h 57"/>
              <a:gd name="T18" fmla="*/ 43 w 66"/>
              <a:gd name="T19" fmla="*/ 5 h 57"/>
              <a:gd name="T20" fmla="*/ 38 w 66"/>
              <a:gd name="T21" fmla="*/ 1 h 57"/>
              <a:gd name="T22" fmla="*/ 34 w 66"/>
              <a:gd name="T23" fmla="*/ 1 h 57"/>
              <a:gd name="T24" fmla="*/ 33 w 66"/>
              <a:gd name="T25" fmla="*/ 5 h 57"/>
              <a:gd name="T26" fmla="*/ 30 w 66"/>
              <a:gd name="T27" fmla="*/ 8 h 57"/>
              <a:gd name="T28" fmla="*/ 26 w 66"/>
              <a:gd name="T29" fmla="*/ 10 h 57"/>
              <a:gd name="T30" fmla="*/ 24 w 66"/>
              <a:gd name="T31" fmla="*/ 12 h 57"/>
              <a:gd name="T32" fmla="*/ 20 w 66"/>
              <a:gd name="T33" fmla="*/ 11 h 57"/>
              <a:gd name="T34" fmla="*/ 16 w 66"/>
              <a:gd name="T35" fmla="*/ 10 h 57"/>
              <a:gd name="T36" fmla="*/ 16 w 66"/>
              <a:gd name="T37" fmla="*/ 16 h 57"/>
              <a:gd name="T38" fmla="*/ 9 w 66"/>
              <a:gd name="T39" fmla="*/ 15 h 57"/>
              <a:gd name="T40" fmla="*/ 1 w 66"/>
              <a:gd name="T41" fmla="*/ 17 h 57"/>
              <a:gd name="T42" fmla="*/ 2 w 66"/>
              <a:gd name="T43" fmla="*/ 19 h 57"/>
              <a:gd name="T44" fmla="*/ 4 w 66"/>
              <a:gd name="T45" fmla="*/ 21 h 57"/>
              <a:gd name="T46" fmla="*/ 15 w 66"/>
              <a:gd name="T47" fmla="*/ 25 h 57"/>
              <a:gd name="T48" fmla="*/ 14 w 66"/>
              <a:gd name="T49" fmla="*/ 28 h 57"/>
              <a:gd name="T50" fmla="*/ 19 w 66"/>
              <a:gd name="T51" fmla="*/ 31 h 57"/>
              <a:gd name="T52" fmla="*/ 20 w 66"/>
              <a:gd name="T53" fmla="*/ 35 h 57"/>
              <a:gd name="T54" fmla="*/ 22 w 66"/>
              <a:gd name="T55" fmla="*/ 38 h 57"/>
              <a:gd name="T56" fmla="*/ 19 w 66"/>
              <a:gd name="T57" fmla="*/ 36 h 57"/>
              <a:gd name="T58" fmla="*/ 16 w 66"/>
              <a:gd name="T59" fmla="*/ 49 h 57"/>
              <a:gd name="T60" fmla="*/ 27 w 66"/>
              <a:gd name="T61" fmla="*/ 53 h 57"/>
              <a:gd name="T62" fmla="*/ 30 w 66"/>
              <a:gd name="T63" fmla="*/ 53 h 57"/>
              <a:gd name="T64" fmla="*/ 33 w 66"/>
              <a:gd name="T65" fmla="*/ 55 h 57"/>
              <a:gd name="T66" fmla="*/ 40 w 66"/>
              <a:gd name="T67" fmla="*/ 54 h 57"/>
              <a:gd name="T68" fmla="*/ 47 w 66"/>
              <a:gd name="T69" fmla="*/ 48 h 57"/>
              <a:gd name="T70" fmla="*/ 57 w 66"/>
              <a:gd name="T71" fmla="*/ 50 h 57"/>
              <a:gd name="T72" fmla="*/ 62 w 66"/>
              <a:gd name="T73" fmla="*/ 47 h 57"/>
              <a:gd name="T74" fmla="*/ 62 w 66"/>
              <a:gd name="T75" fmla="*/ 45 h 57"/>
              <a:gd name="T76" fmla="*/ 59 w 66"/>
              <a:gd name="T77" fmla="*/ 38 h 57"/>
              <a:gd name="T78" fmla="*/ 59 w 66"/>
              <a:gd name="T79" fmla="*/ 34 h 57"/>
              <a:gd name="T80" fmla="*/ 59 w 66"/>
              <a:gd name="T81" fmla="*/ 31 h 57"/>
              <a:gd name="T82" fmla="*/ 59 w 66"/>
              <a:gd name="T8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7">
                <a:moveTo>
                  <a:pt x="59" y="31"/>
                </a:moveTo>
                <a:cubicBezTo>
                  <a:pt x="58" y="29"/>
                  <a:pt x="55" y="33"/>
                  <a:pt x="56" y="30"/>
                </a:cubicBezTo>
                <a:cubicBezTo>
                  <a:pt x="56" y="29"/>
                  <a:pt x="59" y="24"/>
                  <a:pt x="60" y="24"/>
                </a:cubicBezTo>
                <a:cubicBezTo>
                  <a:pt x="61" y="23"/>
                  <a:pt x="62" y="25"/>
                  <a:pt x="63" y="23"/>
                </a:cubicBezTo>
                <a:cubicBezTo>
                  <a:pt x="64" y="20"/>
                  <a:pt x="63" y="18"/>
                  <a:pt x="65" y="15"/>
                </a:cubicBezTo>
                <a:cubicBezTo>
                  <a:pt x="66" y="13"/>
                  <a:pt x="61" y="13"/>
                  <a:pt x="60" y="13"/>
                </a:cubicBezTo>
                <a:cubicBezTo>
                  <a:pt x="58" y="13"/>
                  <a:pt x="57" y="12"/>
                  <a:pt x="57" y="11"/>
                </a:cubicBezTo>
                <a:cubicBezTo>
                  <a:pt x="56" y="11"/>
                  <a:pt x="55" y="11"/>
                  <a:pt x="55" y="11"/>
                </a:cubicBezTo>
                <a:cubicBezTo>
                  <a:pt x="53" y="11"/>
                  <a:pt x="48" y="9"/>
                  <a:pt x="48" y="7"/>
                </a:cubicBezTo>
                <a:cubicBezTo>
                  <a:pt x="47" y="10"/>
                  <a:pt x="44" y="5"/>
                  <a:pt x="43" y="5"/>
                </a:cubicBezTo>
                <a:cubicBezTo>
                  <a:pt x="41" y="4"/>
                  <a:pt x="39" y="3"/>
                  <a:pt x="38" y="1"/>
                </a:cubicBezTo>
                <a:cubicBezTo>
                  <a:pt x="37" y="0"/>
                  <a:pt x="35" y="0"/>
                  <a:pt x="34" y="1"/>
                </a:cubicBezTo>
                <a:cubicBezTo>
                  <a:pt x="33" y="2"/>
                  <a:pt x="32" y="4"/>
                  <a:pt x="33" y="5"/>
                </a:cubicBezTo>
                <a:cubicBezTo>
                  <a:pt x="33" y="6"/>
                  <a:pt x="31" y="7"/>
                  <a:pt x="30" y="8"/>
                </a:cubicBezTo>
                <a:cubicBezTo>
                  <a:pt x="29" y="8"/>
                  <a:pt x="27" y="8"/>
                  <a:pt x="26" y="10"/>
                </a:cubicBezTo>
                <a:cubicBezTo>
                  <a:pt x="26" y="11"/>
                  <a:pt x="25" y="12"/>
                  <a:pt x="24" y="12"/>
                </a:cubicBezTo>
                <a:cubicBezTo>
                  <a:pt x="22" y="12"/>
                  <a:pt x="21" y="12"/>
                  <a:pt x="20" y="11"/>
                </a:cubicBezTo>
                <a:cubicBezTo>
                  <a:pt x="18" y="11"/>
                  <a:pt x="18" y="10"/>
                  <a:pt x="16" y="10"/>
                </a:cubicBezTo>
                <a:cubicBezTo>
                  <a:pt x="14" y="9"/>
                  <a:pt x="20" y="16"/>
                  <a:pt x="16" y="16"/>
                </a:cubicBezTo>
                <a:cubicBezTo>
                  <a:pt x="13" y="16"/>
                  <a:pt x="11" y="17"/>
                  <a:pt x="9" y="15"/>
                </a:cubicBezTo>
                <a:cubicBezTo>
                  <a:pt x="8" y="14"/>
                  <a:pt x="1" y="16"/>
                  <a:pt x="1" y="17"/>
                </a:cubicBezTo>
                <a:cubicBezTo>
                  <a:pt x="1" y="18"/>
                  <a:pt x="4" y="18"/>
                  <a:pt x="2" y="19"/>
                </a:cubicBezTo>
                <a:cubicBezTo>
                  <a:pt x="0" y="20"/>
                  <a:pt x="3" y="21"/>
                  <a:pt x="4" y="21"/>
                </a:cubicBezTo>
                <a:cubicBezTo>
                  <a:pt x="6" y="22"/>
                  <a:pt x="15" y="23"/>
                  <a:pt x="15" y="25"/>
                </a:cubicBezTo>
                <a:cubicBezTo>
                  <a:pt x="15" y="26"/>
                  <a:pt x="13" y="26"/>
                  <a:pt x="14" y="28"/>
                </a:cubicBezTo>
                <a:cubicBezTo>
                  <a:pt x="16" y="30"/>
                  <a:pt x="17" y="30"/>
                  <a:pt x="19" y="31"/>
                </a:cubicBezTo>
                <a:cubicBezTo>
                  <a:pt x="21" y="32"/>
                  <a:pt x="18" y="34"/>
                  <a:pt x="20" y="35"/>
                </a:cubicBezTo>
                <a:cubicBezTo>
                  <a:pt x="20" y="35"/>
                  <a:pt x="22" y="38"/>
                  <a:pt x="22" y="38"/>
                </a:cubicBezTo>
                <a:cubicBezTo>
                  <a:pt x="21" y="39"/>
                  <a:pt x="20" y="36"/>
                  <a:pt x="19" y="36"/>
                </a:cubicBezTo>
                <a:cubicBezTo>
                  <a:pt x="18" y="36"/>
                  <a:pt x="19" y="48"/>
                  <a:pt x="16" y="49"/>
                </a:cubicBezTo>
                <a:cubicBezTo>
                  <a:pt x="19" y="51"/>
                  <a:pt x="23" y="54"/>
                  <a:pt x="27" y="53"/>
                </a:cubicBezTo>
                <a:cubicBezTo>
                  <a:pt x="28" y="53"/>
                  <a:pt x="29" y="52"/>
                  <a:pt x="30" y="53"/>
                </a:cubicBezTo>
                <a:cubicBezTo>
                  <a:pt x="31" y="53"/>
                  <a:pt x="32" y="54"/>
                  <a:pt x="33" y="55"/>
                </a:cubicBezTo>
                <a:cubicBezTo>
                  <a:pt x="35" y="56"/>
                  <a:pt x="41" y="57"/>
                  <a:pt x="40" y="54"/>
                </a:cubicBezTo>
                <a:cubicBezTo>
                  <a:pt x="39" y="49"/>
                  <a:pt x="44" y="47"/>
                  <a:pt x="47" y="48"/>
                </a:cubicBezTo>
                <a:cubicBezTo>
                  <a:pt x="51" y="49"/>
                  <a:pt x="53" y="52"/>
                  <a:pt x="57" y="50"/>
                </a:cubicBezTo>
                <a:cubicBezTo>
                  <a:pt x="59" y="49"/>
                  <a:pt x="60" y="48"/>
                  <a:pt x="62" y="47"/>
                </a:cubicBezTo>
                <a:cubicBezTo>
                  <a:pt x="62" y="47"/>
                  <a:pt x="64" y="45"/>
                  <a:pt x="62" y="45"/>
                </a:cubicBezTo>
                <a:cubicBezTo>
                  <a:pt x="60" y="44"/>
                  <a:pt x="58" y="40"/>
                  <a:pt x="59" y="38"/>
                </a:cubicBezTo>
                <a:cubicBezTo>
                  <a:pt x="61" y="36"/>
                  <a:pt x="60" y="36"/>
                  <a:pt x="59" y="34"/>
                </a:cubicBezTo>
                <a:cubicBezTo>
                  <a:pt x="59" y="33"/>
                  <a:pt x="59" y="32"/>
                  <a:pt x="59" y="31"/>
                </a:cubicBezTo>
                <a:cubicBezTo>
                  <a:pt x="58" y="30"/>
                  <a:pt x="59" y="32"/>
                  <a:pt x="59" y="31"/>
                </a:cubicBezTo>
                <a:close/>
              </a:path>
            </a:pathLst>
          </a:custGeom>
          <a:solidFill>
            <a:schemeClr val="tx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32" name="Freeform 650">
            <a:extLst>
              <a:ext uri="{FF2B5EF4-FFF2-40B4-BE49-F238E27FC236}">
                <a16:creationId xmlns:a16="http://schemas.microsoft.com/office/drawing/2014/main" id="{10BF2CA0-399F-BA8E-9F07-D1238A85337E}"/>
              </a:ext>
            </a:extLst>
          </p:cNvPr>
          <p:cNvSpPr>
            <a:spLocks/>
          </p:cNvSpPr>
          <p:nvPr/>
        </p:nvSpPr>
        <p:spPr bwMode="auto">
          <a:xfrm>
            <a:off x="7722691" y="3196584"/>
            <a:ext cx="87189" cy="62456"/>
          </a:xfrm>
          <a:custGeom>
            <a:avLst/>
            <a:gdLst>
              <a:gd name="T0" fmla="*/ 17 w 22"/>
              <a:gd name="T1" fmla="*/ 1 h 15"/>
              <a:gd name="T2" fmla="*/ 9 w 22"/>
              <a:gd name="T3" fmla="*/ 1 h 15"/>
              <a:gd name="T4" fmla="*/ 8 w 22"/>
              <a:gd name="T5" fmla="*/ 2 h 15"/>
              <a:gd name="T6" fmla="*/ 5 w 22"/>
              <a:gd name="T7" fmla="*/ 2 h 15"/>
              <a:gd name="T8" fmla="*/ 3 w 22"/>
              <a:gd name="T9" fmla="*/ 5 h 15"/>
              <a:gd name="T10" fmla="*/ 1 w 22"/>
              <a:gd name="T11" fmla="*/ 9 h 15"/>
              <a:gd name="T12" fmla="*/ 4 w 22"/>
              <a:gd name="T13" fmla="*/ 10 h 15"/>
              <a:gd name="T14" fmla="*/ 7 w 22"/>
              <a:gd name="T15" fmla="*/ 11 h 15"/>
              <a:gd name="T16" fmla="*/ 11 w 22"/>
              <a:gd name="T17" fmla="*/ 10 h 15"/>
              <a:gd name="T18" fmla="*/ 13 w 22"/>
              <a:gd name="T19" fmla="*/ 10 h 15"/>
              <a:gd name="T20" fmla="*/ 16 w 22"/>
              <a:gd name="T21" fmla="*/ 8 h 15"/>
              <a:gd name="T22" fmla="*/ 18 w 22"/>
              <a:gd name="T23" fmla="*/ 9 h 15"/>
              <a:gd name="T24" fmla="*/ 21 w 22"/>
              <a:gd name="T25" fmla="*/ 8 h 15"/>
              <a:gd name="T26" fmla="*/ 22 w 22"/>
              <a:gd name="T27" fmla="*/ 5 h 15"/>
              <a:gd name="T28" fmla="*/ 18 w 22"/>
              <a:gd name="T29" fmla="*/ 4 h 15"/>
              <a:gd name="T30" fmla="*/ 17 w 22"/>
              <a:gd name="T3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17" y="1"/>
                </a:moveTo>
                <a:cubicBezTo>
                  <a:pt x="14" y="0"/>
                  <a:pt x="12" y="1"/>
                  <a:pt x="9" y="1"/>
                </a:cubicBezTo>
                <a:cubicBezTo>
                  <a:pt x="7" y="1"/>
                  <a:pt x="9" y="1"/>
                  <a:pt x="8" y="2"/>
                </a:cubicBezTo>
                <a:cubicBezTo>
                  <a:pt x="7" y="2"/>
                  <a:pt x="5" y="2"/>
                  <a:pt x="5" y="2"/>
                </a:cubicBezTo>
                <a:cubicBezTo>
                  <a:pt x="4" y="2"/>
                  <a:pt x="3" y="5"/>
                  <a:pt x="3" y="5"/>
                </a:cubicBezTo>
                <a:cubicBezTo>
                  <a:pt x="2" y="6"/>
                  <a:pt x="0" y="10"/>
                  <a:pt x="1" y="9"/>
                </a:cubicBezTo>
                <a:cubicBezTo>
                  <a:pt x="3" y="9"/>
                  <a:pt x="3" y="8"/>
                  <a:pt x="4" y="10"/>
                </a:cubicBezTo>
                <a:cubicBezTo>
                  <a:pt x="4" y="12"/>
                  <a:pt x="5" y="11"/>
                  <a:pt x="7" y="11"/>
                </a:cubicBezTo>
                <a:cubicBezTo>
                  <a:pt x="8" y="11"/>
                  <a:pt x="10" y="11"/>
                  <a:pt x="11" y="10"/>
                </a:cubicBezTo>
                <a:cubicBezTo>
                  <a:pt x="12" y="8"/>
                  <a:pt x="13" y="9"/>
                  <a:pt x="13" y="10"/>
                </a:cubicBezTo>
                <a:cubicBezTo>
                  <a:pt x="16" y="15"/>
                  <a:pt x="15" y="8"/>
                  <a:pt x="16" y="8"/>
                </a:cubicBezTo>
                <a:cubicBezTo>
                  <a:pt x="17" y="8"/>
                  <a:pt x="17" y="9"/>
                  <a:pt x="18" y="9"/>
                </a:cubicBezTo>
                <a:cubicBezTo>
                  <a:pt x="19" y="9"/>
                  <a:pt x="20" y="9"/>
                  <a:pt x="21" y="8"/>
                </a:cubicBezTo>
                <a:cubicBezTo>
                  <a:pt x="22" y="7"/>
                  <a:pt x="22" y="7"/>
                  <a:pt x="22" y="5"/>
                </a:cubicBezTo>
                <a:cubicBezTo>
                  <a:pt x="22" y="5"/>
                  <a:pt x="19" y="4"/>
                  <a:pt x="18" y="4"/>
                </a:cubicBezTo>
                <a:cubicBezTo>
                  <a:pt x="17" y="3"/>
                  <a:pt x="17" y="2"/>
                  <a:pt x="17" y="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33" name="Freeform 651">
            <a:extLst>
              <a:ext uri="{FF2B5EF4-FFF2-40B4-BE49-F238E27FC236}">
                <a16:creationId xmlns:a16="http://schemas.microsoft.com/office/drawing/2014/main" id="{6109F57E-3C88-78C6-6A2E-6B47C135B603}"/>
              </a:ext>
            </a:extLst>
          </p:cNvPr>
          <p:cNvSpPr>
            <a:spLocks/>
          </p:cNvSpPr>
          <p:nvPr/>
        </p:nvSpPr>
        <p:spPr bwMode="auto">
          <a:xfrm>
            <a:off x="7648916" y="3095800"/>
            <a:ext cx="81824" cy="53940"/>
          </a:xfrm>
          <a:custGeom>
            <a:avLst/>
            <a:gdLst>
              <a:gd name="T0" fmla="*/ 19 w 21"/>
              <a:gd name="T1" fmla="*/ 9 h 13"/>
              <a:gd name="T2" fmla="*/ 20 w 21"/>
              <a:gd name="T3" fmla="*/ 6 h 13"/>
              <a:gd name="T4" fmla="*/ 18 w 21"/>
              <a:gd name="T5" fmla="*/ 3 h 13"/>
              <a:gd name="T6" fmla="*/ 13 w 21"/>
              <a:gd name="T7" fmla="*/ 0 h 13"/>
              <a:gd name="T8" fmla="*/ 8 w 21"/>
              <a:gd name="T9" fmla="*/ 1 h 13"/>
              <a:gd name="T10" fmla="*/ 3 w 21"/>
              <a:gd name="T11" fmla="*/ 1 h 13"/>
              <a:gd name="T12" fmla="*/ 5 w 21"/>
              <a:gd name="T13" fmla="*/ 6 h 13"/>
              <a:gd name="T14" fmla="*/ 10 w 21"/>
              <a:gd name="T15" fmla="*/ 9 h 13"/>
              <a:gd name="T16" fmla="*/ 12 w 21"/>
              <a:gd name="T17" fmla="*/ 9 h 13"/>
              <a:gd name="T18" fmla="*/ 18 w 21"/>
              <a:gd name="T19" fmla="*/ 13 h 13"/>
              <a:gd name="T20" fmla="*/ 19 w 21"/>
              <a:gd name="T21" fmla="*/ 9 h 13"/>
              <a:gd name="T22" fmla="*/ 19 w 21"/>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9" y="9"/>
                </a:moveTo>
                <a:cubicBezTo>
                  <a:pt x="18" y="9"/>
                  <a:pt x="21" y="7"/>
                  <a:pt x="20" y="6"/>
                </a:cubicBezTo>
                <a:cubicBezTo>
                  <a:pt x="20" y="5"/>
                  <a:pt x="19" y="3"/>
                  <a:pt x="18" y="3"/>
                </a:cubicBezTo>
                <a:cubicBezTo>
                  <a:pt x="17" y="2"/>
                  <a:pt x="15" y="0"/>
                  <a:pt x="13" y="0"/>
                </a:cubicBezTo>
                <a:cubicBezTo>
                  <a:pt x="11" y="0"/>
                  <a:pt x="10" y="1"/>
                  <a:pt x="8" y="1"/>
                </a:cubicBezTo>
                <a:cubicBezTo>
                  <a:pt x="6" y="1"/>
                  <a:pt x="5" y="0"/>
                  <a:pt x="3" y="1"/>
                </a:cubicBezTo>
                <a:cubicBezTo>
                  <a:pt x="0" y="3"/>
                  <a:pt x="3" y="5"/>
                  <a:pt x="5" y="6"/>
                </a:cubicBezTo>
                <a:cubicBezTo>
                  <a:pt x="7" y="7"/>
                  <a:pt x="8" y="7"/>
                  <a:pt x="10" y="9"/>
                </a:cubicBezTo>
                <a:cubicBezTo>
                  <a:pt x="10" y="10"/>
                  <a:pt x="12" y="10"/>
                  <a:pt x="12" y="9"/>
                </a:cubicBezTo>
                <a:cubicBezTo>
                  <a:pt x="12" y="10"/>
                  <a:pt x="17" y="13"/>
                  <a:pt x="18" y="13"/>
                </a:cubicBezTo>
                <a:cubicBezTo>
                  <a:pt x="18" y="11"/>
                  <a:pt x="18" y="10"/>
                  <a:pt x="19" y="9"/>
                </a:cubicBezTo>
                <a:cubicBezTo>
                  <a:pt x="19" y="9"/>
                  <a:pt x="17" y="10"/>
                  <a:pt x="19" y="9"/>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34" name="Freeform 652">
            <a:extLst>
              <a:ext uri="{FF2B5EF4-FFF2-40B4-BE49-F238E27FC236}">
                <a16:creationId xmlns:a16="http://schemas.microsoft.com/office/drawing/2014/main" id="{0869272B-E420-5629-9BE8-49E9843251CC}"/>
              </a:ext>
            </a:extLst>
          </p:cNvPr>
          <p:cNvSpPr>
            <a:spLocks/>
          </p:cNvSpPr>
          <p:nvPr/>
        </p:nvSpPr>
        <p:spPr bwMode="auto">
          <a:xfrm>
            <a:off x="7715985" y="3134126"/>
            <a:ext cx="14756" cy="15615"/>
          </a:xfrm>
          <a:custGeom>
            <a:avLst/>
            <a:gdLst>
              <a:gd name="T0" fmla="*/ 2 w 4"/>
              <a:gd name="T1" fmla="*/ 0 h 4"/>
              <a:gd name="T2" fmla="*/ 1 w 4"/>
              <a:gd name="T3" fmla="*/ 3 h 4"/>
              <a:gd name="T4" fmla="*/ 4 w 4"/>
              <a:gd name="T5" fmla="*/ 4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1" y="2"/>
                  <a:pt x="1" y="3"/>
                </a:cubicBezTo>
                <a:cubicBezTo>
                  <a:pt x="1" y="4"/>
                  <a:pt x="3" y="4"/>
                  <a:pt x="4" y="4"/>
                </a:cubicBezTo>
                <a:cubicBezTo>
                  <a:pt x="4" y="2"/>
                  <a:pt x="4" y="1"/>
                  <a:pt x="2" y="0"/>
                </a:cubicBezTo>
                <a:cubicBezTo>
                  <a:pt x="0" y="1"/>
                  <a:pt x="3" y="1"/>
                  <a:pt x="2" y="0"/>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35" name="Freeform 653">
            <a:extLst>
              <a:ext uri="{FF2B5EF4-FFF2-40B4-BE49-F238E27FC236}">
                <a16:creationId xmlns:a16="http://schemas.microsoft.com/office/drawing/2014/main" id="{C1AE4E9B-CC22-0431-843C-65A410B9A4EE}"/>
              </a:ext>
            </a:extLst>
          </p:cNvPr>
          <p:cNvSpPr>
            <a:spLocks/>
          </p:cNvSpPr>
          <p:nvPr/>
        </p:nvSpPr>
        <p:spPr bwMode="auto">
          <a:xfrm>
            <a:off x="7667696" y="3037602"/>
            <a:ext cx="79143" cy="75233"/>
          </a:xfrm>
          <a:custGeom>
            <a:avLst/>
            <a:gdLst>
              <a:gd name="T0" fmla="*/ 5 w 20"/>
              <a:gd name="T1" fmla="*/ 14 h 18"/>
              <a:gd name="T2" fmla="*/ 14 w 20"/>
              <a:gd name="T3" fmla="*/ 18 h 18"/>
              <a:gd name="T4" fmla="*/ 14 w 20"/>
              <a:gd name="T5" fmla="*/ 13 h 18"/>
              <a:gd name="T6" fmla="*/ 17 w 20"/>
              <a:gd name="T7" fmla="*/ 11 h 18"/>
              <a:gd name="T8" fmla="*/ 18 w 20"/>
              <a:gd name="T9" fmla="*/ 6 h 18"/>
              <a:gd name="T10" fmla="*/ 20 w 20"/>
              <a:gd name="T11" fmla="*/ 5 h 18"/>
              <a:gd name="T12" fmla="*/ 19 w 20"/>
              <a:gd name="T13" fmla="*/ 0 h 18"/>
              <a:gd name="T14" fmla="*/ 15 w 20"/>
              <a:gd name="T15" fmla="*/ 1 h 18"/>
              <a:gd name="T16" fmla="*/ 10 w 20"/>
              <a:gd name="T17" fmla="*/ 3 h 18"/>
              <a:gd name="T18" fmla="*/ 12 w 20"/>
              <a:gd name="T19" fmla="*/ 6 h 18"/>
              <a:gd name="T20" fmla="*/ 10 w 20"/>
              <a:gd name="T21" fmla="*/ 4 h 18"/>
              <a:gd name="T22" fmla="*/ 7 w 20"/>
              <a:gd name="T23" fmla="*/ 6 h 18"/>
              <a:gd name="T24" fmla="*/ 5 w 20"/>
              <a:gd name="T25" fmla="*/ 8 h 18"/>
              <a:gd name="T26" fmla="*/ 5 w 20"/>
              <a:gd name="T27" fmla="*/ 12 h 18"/>
              <a:gd name="T28" fmla="*/ 3 w 20"/>
              <a:gd name="T29" fmla="*/ 12 h 18"/>
              <a:gd name="T30" fmla="*/ 4 w 20"/>
              <a:gd name="T31" fmla="*/ 12 h 18"/>
              <a:gd name="T32" fmla="*/ 3 w 20"/>
              <a:gd name="T33" fmla="*/ 12 h 18"/>
              <a:gd name="T34" fmla="*/ 4 w 20"/>
              <a:gd name="T35" fmla="*/ 14 h 18"/>
              <a:gd name="T36" fmla="*/ 2 w 20"/>
              <a:gd name="T37" fmla="*/ 13 h 18"/>
              <a:gd name="T38" fmla="*/ 3 w 20"/>
              <a:gd name="T39" fmla="*/ 14 h 18"/>
              <a:gd name="T40" fmla="*/ 1 w 20"/>
              <a:gd name="T41" fmla="*/ 14 h 18"/>
              <a:gd name="T42" fmla="*/ 2 w 20"/>
              <a:gd name="T43" fmla="*/ 15 h 18"/>
              <a:gd name="T44" fmla="*/ 0 w 20"/>
              <a:gd name="T45" fmla="*/ 15 h 18"/>
              <a:gd name="T46" fmla="*/ 5 w 20"/>
              <a:gd name="T47" fmla="*/ 14 h 18"/>
              <a:gd name="T48" fmla="*/ 5 w 20"/>
              <a:gd name="T4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18">
                <a:moveTo>
                  <a:pt x="5" y="14"/>
                </a:moveTo>
                <a:cubicBezTo>
                  <a:pt x="7" y="12"/>
                  <a:pt x="13" y="16"/>
                  <a:pt x="14" y="18"/>
                </a:cubicBezTo>
                <a:cubicBezTo>
                  <a:pt x="15" y="16"/>
                  <a:pt x="15" y="14"/>
                  <a:pt x="14" y="13"/>
                </a:cubicBezTo>
                <a:cubicBezTo>
                  <a:pt x="13" y="9"/>
                  <a:pt x="15" y="11"/>
                  <a:pt x="17" y="11"/>
                </a:cubicBezTo>
                <a:cubicBezTo>
                  <a:pt x="19" y="10"/>
                  <a:pt x="19" y="8"/>
                  <a:pt x="18" y="6"/>
                </a:cubicBezTo>
                <a:cubicBezTo>
                  <a:pt x="18" y="6"/>
                  <a:pt x="20" y="5"/>
                  <a:pt x="20" y="5"/>
                </a:cubicBezTo>
                <a:cubicBezTo>
                  <a:pt x="20" y="3"/>
                  <a:pt x="20" y="2"/>
                  <a:pt x="19" y="0"/>
                </a:cubicBezTo>
                <a:cubicBezTo>
                  <a:pt x="19" y="0"/>
                  <a:pt x="15" y="1"/>
                  <a:pt x="15" y="1"/>
                </a:cubicBezTo>
                <a:cubicBezTo>
                  <a:pt x="13" y="1"/>
                  <a:pt x="12" y="1"/>
                  <a:pt x="10" y="3"/>
                </a:cubicBezTo>
                <a:cubicBezTo>
                  <a:pt x="10" y="3"/>
                  <a:pt x="13" y="5"/>
                  <a:pt x="12" y="6"/>
                </a:cubicBezTo>
                <a:cubicBezTo>
                  <a:pt x="10" y="8"/>
                  <a:pt x="9" y="4"/>
                  <a:pt x="10" y="4"/>
                </a:cubicBezTo>
                <a:cubicBezTo>
                  <a:pt x="10" y="4"/>
                  <a:pt x="7" y="5"/>
                  <a:pt x="7" y="6"/>
                </a:cubicBezTo>
                <a:cubicBezTo>
                  <a:pt x="7" y="7"/>
                  <a:pt x="6" y="7"/>
                  <a:pt x="5" y="8"/>
                </a:cubicBezTo>
                <a:cubicBezTo>
                  <a:pt x="5" y="9"/>
                  <a:pt x="3" y="12"/>
                  <a:pt x="5" y="12"/>
                </a:cubicBezTo>
                <a:cubicBezTo>
                  <a:pt x="5" y="12"/>
                  <a:pt x="4" y="12"/>
                  <a:pt x="3" y="12"/>
                </a:cubicBezTo>
                <a:cubicBezTo>
                  <a:pt x="3" y="12"/>
                  <a:pt x="4" y="12"/>
                  <a:pt x="4" y="12"/>
                </a:cubicBezTo>
                <a:cubicBezTo>
                  <a:pt x="4" y="12"/>
                  <a:pt x="3" y="12"/>
                  <a:pt x="3" y="12"/>
                </a:cubicBezTo>
                <a:cubicBezTo>
                  <a:pt x="2" y="13"/>
                  <a:pt x="4" y="14"/>
                  <a:pt x="4" y="14"/>
                </a:cubicBezTo>
                <a:cubicBezTo>
                  <a:pt x="4" y="13"/>
                  <a:pt x="2" y="13"/>
                  <a:pt x="2" y="13"/>
                </a:cubicBezTo>
                <a:cubicBezTo>
                  <a:pt x="2" y="13"/>
                  <a:pt x="3" y="14"/>
                  <a:pt x="3" y="14"/>
                </a:cubicBezTo>
                <a:cubicBezTo>
                  <a:pt x="3" y="14"/>
                  <a:pt x="2" y="13"/>
                  <a:pt x="1" y="14"/>
                </a:cubicBezTo>
                <a:cubicBezTo>
                  <a:pt x="1" y="14"/>
                  <a:pt x="2" y="15"/>
                  <a:pt x="2" y="15"/>
                </a:cubicBezTo>
                <a:cubicBezTo>
                  <a:pt x="2" y="14"/>
                  <a:pt x="1" y="14"/>
                  <a:pt x="0" y="15"/>
                </a:cubicBezTo>
                <a:cubicBezTo>
                  <a:pt x="1" y="15"/>
                  <a:pt x="4" y="16"/>
                  <a:pt x="5" y="14"/>
                </a:cubicBezTo>
                <a:cubicBezTo>
                  <a:pt x="5" y="14"/>
                  <a:pt x="5" y="15"/>
                  <a:pt x="5" y="14"/>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36" name="Freeform 654">
            <a:extLst>
              <a:ext uri="{FF2B5EF4-FFF2-40B4-BE49-F238E27FC236}">
                <a16:creationId xmlns:a16="http://schemas.microsoft.com/office/drawing/2014/main" id="{353C5EC7-2FDC-1CD4-96E7-9A82263E9937}"/>
              </a:ext>
            </a:extLst>
          </p:cNvPr>
          <p:cNvSpPr>
            <a:spLocks/>
          </p:cNvSpPr>
          <p:nvPr/>
        </p:nvSpPr>
        <p:spPr bwMode="auto">
          <a:xfrm>
            <a:off x="7762933" y="2912688"/>
            <a:ext cx="59020" cy="92265"/>
          </a:xfrm>
          <a:custGeom>
            <a:avLst/>
            <a:gdLst>
              <a:gd name="T0" fmla="*/ 10 w 15"/>
              <a:gd name="T1" fmla="*/ 21 h 22"/>
              <a:gd name="T2" fmla="*/ 8 w 15"/>
              <a:gd name="T3" fmla="*/ 17 h 22"/>
              <a:gd name="T4" fmla="*/ 11 w 15"/>
              <a:gd name="T5" fmla="*/ 12 h 22"/>
              <a:gd name="T6" fmla="*/ 11 w 15"/>
              <a:gd name="T7" fmla="*/ 13 h 22"/>
              <a:gd name="T8" fmla="*/ 15 w 15"/>
              <a:gd name="T9" fmla="*/ 10 h 22"/>
              <a:gd name="T10" fmla="*/ 11 w 15"/>
              <a:gd name="T11" fmla="*/ 7 h 22"/>
              <a:gd name="T12" fmla="*/ 10 w 15"/>
              <a:gd name="T13" fmla="*/ 5 h 22"/>
              <a:gd name="T14" fmla="*/ 12 w 15"/>
              <a:gd name="T15" fmla="*/ 4 h 22"/>
              <a:gd name="T16" fmla="*/ 12 w 15"/>
              <a:gd name="T17" fmla="*/ 1 h 22"/>
              <a:gd name="T18" fmla="*/ 11 w 15"/>
              <a:gd name="T19" fmla="*/ 1 h 22"/>
              <a:gd name="T20" fmla="*/ 7 w 15"/>
              <a:gd name="T21" fmla="*/ 4 h 22"/>
              <a:gd name="T22" fmla="*/ 2 w 15"/>
              <a:gd name="T23" fmla="*/ 5 h 22"/>
              <a:gd name="T24" fmla="*/ 4 w 15"/>
              <a:gd name="T25" fmla="*/ 6 h 22"/>
              <a:gd name="T26" fmla="*/ 6 w 15"/>
              <a:gd name="T27" fmla="*/ 8 h 22"/>
              <a:gd name="T28" fmla="*/ 4 w 15"/>
              <a:gd name="T29" fmla="*/ 8 h 22"/>
              <a:gd name="T30" fmla="*/ 2 w 15"/>
              <a:gd name="T31" fmla="*/ 8 h 22"/>
              <a:gd name="T32" fmla="*/ 0 w 15"/>
              <a:gd name="T33" fmla="*/ 9 h 22"/>
              <a:gd name="T34" fmla="*/ 0 w 15"/>
              <a:gd name="T35" fmla="*/ 14 h 22"/>
              <a:gd name="T36" fmla="*/ 2 w 15"/>
              <a:gd name="T37" fmla="*/ 16 h 22"/>
              <a:gd name="T38" fmla="*/ 2 w 15"/>
              <a:gd name="T39" fmla="*/ 20 h 22"/>
              <a:gd name="T40" fmla="*/ 10 w 15"/>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2">
                <a:moveTo>
                  <a:pt x="10" y="21"/>
                </a:moveTo>
                <a:cubicBezTo>
                  <a:pt x="10" y="20"/>
                  <a:pt x="6" y="18"/>
                  <a:pt x="8" y="17"/>
                </a:cubicBezTo>
                <a:cubicBezTo>
                  <a:pt x="9" y="16"/>
                  <a:pt x="9" y="13"/>
                  <a:pt x="11" y="12"/>
                </a:cubicBezTo>
                <a:cubicBezTo>
                  <a:pt x="11" y="12"/>
                  <a:pt x="11" y="13"/>
                  <a:pt x="11" y="13"/>
                </a:cubicBezTo>
                <a:cubicBezTo>
                  <a:pt x="12" y="13"/>
                  <a:pt x="15" y="11"/>
                  <a:pt x="15" y="10"/>
                </a:cubicBezTo>
                <a:cubicBezTo>
                  <a:pt x="15" y="9"/>
                  <a:pt x="11" y="9"/>
                  <a:pt x="11" y="7"/>
                </a:cubicBezTo>
                <a:cubicBezTo>
                  <a:pt x="11" y="6"/>
                  <a:pt x="10" y="6"/>
                  <a:pt x="10" y="5"/>
                </a:cubicBezTo>
                <a:cubicBezTo>
                  <a:pt x="10" y="4"/>
                  <a:pt x="12" y="5"/>
                  <a:pt x="12" y="4"/>
                </a:cubicBezTo>
                <a:cubicBezTo>
                  <a:pt x="12" y="3"/>
                  <a:pt x="12" y="2"/>
                  <a:pt x="12" y="1"/>
                </a:cubicBezTo>
                <a:cubicBezTo>
                  <a:pt x="12" y="0"/>
                  <a:pt x="12" y="1"/>
                  <a:pt x="11" y="1"/>
                </a:cubicBezTo>
                <a:cubicBezTo>
                  <a:pt x="8" y="1"/>
                  <a:pt x="9" y="2"/>
                  <a:pt x="7" y="4"/>
                </a:cubicBezTo>
                <a:cubicBezTo>
                  <a:pt x="6" y="5"/>
                  <a:pt x="3" y="3"/>
                  <a:pt x="2" y="5"/>
                </a:cubicBezTo>
                <a:cubicBezTo>
                  <a:pt x="0" y="7"/>
                  <a:pt x="3" y="7"/>
                  <a:pt x="4" y="6"/>
                </a:cubicBezTo>
                <a:cubicBezTo>
                  <a:pt x="5" y="5"/>
                  <a:pt x="7" y="6"/>
                  <a:pt x="6" y="8"/>
                </a:cubicBezTo>
                <a:cubicBezTo>
                  <a:pt x="6" y="7"/>
                  <a:pt x="4" y="6"/>
                  <a:pt x="4" y="8"/>
                </a:cubicBezTo>
                <a:cubicBezTo>
                  <a:pt x="3" y="8"/>
                  <a:pt x="2" y="9"/>
                  <a:pt x="2" y="8"/>
                </a:cubicBezTo>
                <a:cubicBezTo>
                  <a:pt x="2" y="9"/>
                  <a:pt x="0" y="7"/>
                  <a:pt x="0" y="9"/>
                </a:cubicBezTo>
                <a:cubicBezTo>
                  <a:pt x="0" y="11"/>
                  <a:pt x="0" y="12"/>
                  <a:pt x="0" y="14"/>
                </a:cubicBezTo>
                <a:cubicBezTo>
                  <a:pt x="1" y="15"/>
                  <a:pt x="2" y="15"/>
                  <a:pt x="2" y="16"/>
                </a:cubicBezTo>
                <a:cubicBezTo>
                  <a:pt x="3" y="18"/>
                  <a:pt x="1" y="19"/>
                  <a:pt x="2" y="20"/>
                </a:cubicBezTo>
                <a:cubicBezTo>
                  <a:pt x="4" y="22"/>
                  <a:pt x="8" y="21"/>
                  <a:pt x="10" y="2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37" name="Freeform 655">
            <a:extLst>
              <a:ext uri="{FF2B5EF4-FFF2-40B4-BE49-F238E27FC236}">
                <a16:creationId xmlns:a16="http://schemas.microsoft.com/office/drawing/2014/main" id="{C4D5A666-F7EC-B33A-0C73-23C7C397C83D}"/>
              </a:ext>
            </a:extLst>
          </p:cNvPr>
          <p:cNvSpPr>
            <a:spLocks/>
          </p:cNvSpPr>
          <p:nvPr/>
        </p:nvSpPr>
        <p:spPr bwMode="auto">
          <a:xfrm>
            <a:off x="7720009" y="2996439"/>
            <a:ext cx="175720" cy="215760"/>
          </a:xfrm>
          <a:custGeom>
            <a:avLst/>
            <a:gdLst>
              <a:gd name="T0" fmla="*/ 44 w 45"/>
              <a:gd name="T1" fmla="*/ 24 h 52"/>
              <a:gd name="T2" fmla="*/ 43 w 45"/>
              <a:gd name="T3" fmla="*/ 18 h 52"/>
              <a:gd name="T4" fmla="*/ 42 w 45"/>
              <a:gd name="T5" fmla="*/ 12 h 52"/>
              <a:gd name="T6" fmla="*/ 41 w 45"/>
              <a:gd name="T7" fmla="*/ 7 h 52"/>
              <a:gd name="T8" fmla="*/ 38 w 45"/>
              <a:gd name="T9" fmla="*/ 4 h 52"/>
              <a:gd name="T10" fmla="*/ 38 w 45"/>
              <a:gd name="T11" fmla="*/ 2 h 52"/>
              <a:gd name="T12" fmla="*/ 37 w 45"/>
              <a:gd name="T13" fmla="*/ 5 h 52"/>
              <a:gd name="T14" fmla="*/ 33 w 45"/>
              <a:gd name="T15" fmla="*/ 4 h 52"/>
              <a:gd name="T16" fmla="*/ 25 w 45"/>
              <a:gd name="T17" fmla="*/ 7 h 52"/>
              <a:gd name="T18" fmla="*/ 26 w 45"/>
              <a:gd name="T19" fmla="*/ 4 h 52"/>
              <a:gd name="T20" fmla="*/ 21 w 45"/>
              <a:gd name="T21" fmla="*/ 4 h 52"/>
              <a:gd name="T22" fmla="*/ 20 w 45"/>
              <a:gd name="T23" fmla="*/ 1 h 52"/>
              <a:gd name="T24" fmla="*/ 13 w 45"/>
              <a:gd name="T25" fmla="*/ 0 h 52"/>
              <a:gd name="T26" fmla="*/ 15 w 45"/>
              <a:gd name="T27" fmla="*/ 3 h 52"/>
              <a:gd name="T28" fmla="*/ 15 w 45"/>
              <a:gd name="T29" fmla="*/ 6 h 52"/>
              <a:gd name="T30" fmla="*/ 17 w 45"/>
              <a:gd name="T31" fmla="*/ 7 h 52"/>
              <a:gd name="T32" fmla="*/ 20 w 45"/>
              <a:gd name="T33" fmla="*/ 9 h 52"/>
              <a:gd name="T34" fmla="*/ 15 w 45"/>
              <a:gd name="T35" fmla="*/ 8 h 52"/>
              <a:gd name="T36" fmla="*/ 14 w 45"/>
              <a:gd name="T37" fmla="*/ 8 h 52"/>
              <a:gd name="T38" fmla="*/ 13 w 45"/>
              <a:gd name="T39" fmla="*/ 10 h 52"/>
              <a:gd name="T40" fmla="*/ 6 w 45"/>
              <a:gd name="T41" fmla="*/ 10 h 52"/>
              <a:gd name="T42" fmla="*/ 6 w 45"/>
              <a:gd name="T43" fmla="*/ 15 h 52"/>
              <a:gd name="T44" fmla="*/ 6 w 45"/>
              <a:gd name="T45" fmla="*/ 17 h 52"/>
              <a:gd name="T46" fmla="*/ 1 w 45"/>
              <a:gd name="T47" fmla="*/ 22 h 52"/>
              <a:gd name="T48" fmla="*/ 2 w 45"/>
              <a:gd name="T49" fmla="*/ 26 h 52"/>
              <a:gd name="T50" fmla="*/ 2 w 45"/>
              <a:gd name="T51" fmla="*/ 30 h 52"/>
              <a:gd name="T52" fmla="*/ 1 w 45"/>
              <a:gd name="T53" fmla="*/ 33 h 52"/>
              <a:gd name="T54" fmla="*/ 3 w 45"/>
              <a:gd name="T55" fmla="*/ 37 h 52"/>
              <a:gd name="T56" fmla="*/ 11 w 45"/>
              <a:gd name="T57" fmla="*/ 40 h 52"/>
              <a:gd name="T58" fmla="*/ 9 w 45"/>
              <a:gd name="T59" fmla="*/ 49 h 52"/>
              <a:gd name="T60" fmla="*/ 19 w 45"/>
              <a:gd name="T61" fmla="*/ 49 h 52"/>
              <a:gd name="T62" fmla="*/ 23 w 45"/>
              <a:gd name="T63" fmla="*/ 51 h 52"/>
              <a:gd name="T64" fmla="*/ 26 w 45"/>
              <a:gd name="T65" fmla="*/ 50 h 52"/>
              <a:gd name="T66" fmla="*/ 33 w 45"/>
              <a:gd name="T67" fmla="*/ 49 h 52"/>
              <a:gd name="T68" fmla="*/ 36 w 45"/>
              <a:gd name="T69" fmla="*/ 49 h 52"/>
              <a:gd name="T70" fmla="*/ 36 w 45"/>
              <a:gd name="T71" fmla="*/ 45 h 52"/>
              <a:gd name="T72" fmla="*/ 40 w 45"/>
              <a:gd name="T73" fmla="*/ 43 h 52"/>
              <a:gd name="T74" fmla="*/ 35 w 45"/>
              <a:gd name="T75" fmla="*/ 37 h 52"/>
              <a:gd name="T76" fmla="*/ 32 w 45"/>
              <a:gd name="T77" fmla="*/ 31 h 52"/>
              <a:gd name="T78" fmla="*/ 41 w 45"/>
              <a:gd name="T79" fmla="*/ 26 h 52"/>
              <a:gd name="T80" fmla="*/ 44 w 45"/>
              <a:gd name="T81" fmla="*/ 28 h 52"/>
              <a:gd name="T82" fmla="*/ 44 w 45"/>
              <a:gd name="T83" fmla="*/ 24 h 52"/>
              <a:gd name="T84" fmla="*/ 44 w 45"/>
              <a:gd name="T85"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52">
                <a:moveTo>
                  <a:pt x="44" y="24"/>
                </a:moveTo>
                <a:cubicBezTo>
                  <a:pt x="43" y="22"/>
                  <a:pt x="43" y="20"/>
                  <a:pt x="43" y="18"/>
                </a:cubicBezTo>
                <a:cubicBezTo>
                  <a:pt x="42" y="16"/>
                  <a:pt x="41" y="15"/>
                  <a:pt x="42" y="12"/>
                </a:cubicBezTo>
                <a:cubicBezTo>
                  <a:pt x="43" y="10"/>
                  <a:pt x="42" y="8"/>
                  <a:pt x="41" y="7"/>
                </a:cubicBezTo>
                <a:cubicBezTo>
                  <a:pt x="40" y="6"/>
                  <a:pt x="38" y="5"/>
                  <a:pt x="38" y="4"/>
                </a:cubicBezTo>
                <a:cubicBezTo>
                  <a:pt x="38" y="4"/>
                  <a:pt x="39" y="3"/>
                  <a:pt x="38" y="2"/>
                </a:cubicBezTo>
                <a:cubicBezTo>
                  <a:pt x="37" y="2"/>
                  <a:pt x="37" y="5"/>
                  <a:pt x="37" y="5"/>
                </a:cubicBezTo>
                <a:cubicBezTo>
                  <a:pt x="35" y="5"/>
                  <a:pt x="35" y="4"/>
                  <a:pt x="33" y="4"/>
                </a:cubicBezTo>
                <a:cubicBezTo>
                  <a:pt x="31" y="5"/>
                  <a:pt x="28" y="7"/>
                  <a:pt x="25" y="7"/>
                </a:cubicBezTo>
                <a:cubicBezTo>
                  <a:pt x="24" y="6"/>
                  <a:pt x="26" y="5"/>
                  <a:pt x="26" y="4"/>
                </a:cubicBezTo>
                <a:cubicBezTo>
                  <a:pt x="24" y="4"/>
                  <a:pt x="23" y="5"/>
                  <a:pt x="21" y="4"/>
                </a:cubicBezTo>
                <a:cubicBezTo>
                  <a:pt x="20" y="3"/>
                  <a:pt x="23" y="1"/>
                  <a:pt x="20" y="1"/>
                </a:cubicBezTo>
                <a:cubicBezTo>
                  <a:pt x="18" y="1"/>
                  <a:pt x="16" y="1"/>
                  <a:pt x="13" y="0"/>
                </a:cubicBezTo>
                <a:cubicBezTo>
                  <a:pt x="14" y="1"/>
                  <a:pt x="15" y="1"/>
                  <a:pt x="15" y="3"/>
                </a:cubicBezTo>
                <a:cubicBezTo>
                  <a:pt x="14" y="4"/>
                  <a:pt x="14" y="4"/>
                  <a:pt x="15" y="6"/>
                </a:cubicBezTo>
                <a:cubicBezTo>
                  <a:pt x="15" y="8"/>
                  <a:pt x="15" y="7"/>
                  <a:pt x="17" y="7"/>
                </a:cubicBezTo>
                <a:cubicBezTo>
                  <a:pt x="18" y="7"/>
                  <a:pt x="19" y="8"/>
                  <a:pt x="20" y="9"/>
                </a:cubicBezTo>
                <a:cubicBezTo>
                  <a:pt x="19" y="8"/>
                  <a:pt x="16" y="8"/>
                  <a:pt x="15" y="8"/>
                </a:cubicBezTo>
                <a:cubicBezTo>
                  <a:pt x="15" y="8"/>
                  <a:pt x="14" y="8"/>
                  <a:pt x="14" y="8"/>
                </a:cubicBezTo>
                <a:cubicBezTo>
                  <a:pt x="13" y="9"/>
                  <a:pt x="14" y="10"/>
                  <a:pt x="13" y="10"/>
                </a:cubicBezTo>
                <a:cubicBezTo>
                  <a:pt x="11" y="11"/>
                  <a:pt x="7" y="6"/>
                  <a:pt x="6" y="10"/>
                </a:cubicBezTo>
                <a:cubicBezTo>
                  <a:pt x="7" y="12"/>
                  <a:pt x="8" y="14"/>
                  <a:pt x="6" y="15"/>
                </a:cubicBezTo>
                <a:cubicBezTo>
                  <a:pt x="5" y="17"/>
                  <a:pt x="5" y="15"/>
                  <a:pt x="6" y="17"/>
                </a:cubicBezTo>
                <a:cubicBezTo>
                  <a:pt x="6" y="22"/>
                  <a:pt x="0" y="20"/>
                  <a:pt x="1" y="22"/>
                </a:cubicBezTo>
                <a:cubicBezTo>
                  <a:pt x="1" y="23"/>
                  <a:pt x="2" y="24"/>
                  <a:pt x="2" y="26"/>
                </a:cubicBezTo>
                <a:cubicBezTo>
                  <a:pt x="2" y="28"/>
                  <a:pt x="1" y="28"/>
                  <a:pt x="2" y="30"/>
                </a:cubicBezTo>
                <a:cubicBezTo>
                  <a:pt x="3" y="31"/>
                  <a:pt x="0" y="33"/>
                  <a:pt x="1" y="33"/>
                </a:cubicBezTo>
                <a:cubicBezTo>
                  <a:pt x="3" y="34"/>
                  <a:pt x="2" y="36"/>
                  <a:pt x="3" y="37"/>
                </a:cubicBezTo>
                <a:cubicBezTo>
                  <a:pt x="4" y="40"/>
                  <a:pt x="8" y="39"/>
                  <a:pt x="11" y="40"/>
                </a:cubicBezTo>
                <a:cubicBezTo>
                  <a:pt x="11" y="40"/>
                  <a:pt x="9" y="48"/>
                  <a:pt x="9" y="49"/>
                </a:cubicBezTo>
                <a:cubicBezTo>
                  <a:pt x="13" y="49"/>
                  <a:pt x="15" y="48"/>
                  <a:pt x="19" y="49"/>
                </a:cubicBezTo>
                <a:cubicBezTo>
                  <a:pt x="19" y="49"/>
                  <a:pt x="23" y="52"/>
                  <a:pt x="23" y="51"/>
                </a:cubicBezTo>
                <a:cubicBezTo>
                  <a:pt x="24" y="49"/>
                  <a:pt x="25" y="49"/>
                  <a:pt x="26" y="50"/>
                </a:cubicBezTo>
                <a:cubicBezTo>
                  <a:pt x="27" y="51"/>
                  <a:pt x="32" y="48"/>
                  <a:pt x="33" y="49"/>
                </a:cubicBezTo>
                <a:cubicBezTo>
                  <a:pt x="33" y="49"/>
                  <a:pt x="37" y="50"/>
                  <a:pt x="36" y="49"/>
                </a:cubicBezTo>
                <a:cubicBezTo>
                  <a:pt x="35" y="46"/>
                  <a:pt x="34" y="46"/>
                  <a:pt x="36" y="45"/>
                </a:cubicBezTo>
                <a:cubicBezTo>
                  <a:pt x="38" y="43"/>
                  <a:pt x="38" y="43"/>
                  <a:pt x="40" y="43"/>
                </a:cubicBezTo>
                <a:cubicBezTo>
                  <a:pt x="41" y="42"/>
                  <a:pt x="36" y="38"/>
                  <a:pt x="35" y="37"/>
                </a:cubicBezTo>
                <a:cubicBezTo>
                  <a:pt x="34" y="37"/>
                  <a:pt x="31" y="32"/>
                  <a:pt x="32" y="31"/>
                </a:cubicBezTo>
                <a:cubicBezTo>
                  <a:pt x="36" y="30"/>
                  <a:pt x="38" y="29"/>
                  <a:pt x="41" y="26"/>
                </a:cubicBezTo>
                <a:cubicBezTo>
                  <a:pt x="42" y="25"/>
                  <a:pt x="43" y="29"/>
                  <a:pt x="44" y="28"/>
                </a:cubicBezTo>
                <a:cubicBezTo>
                  <a:pt x="45" y="27"/>
                  <a:pt x="45" y="25"/>
                  <a:pt x="44" y="24"/>
                </a:cubicBezTo>
                <a:cubicBezTo>
                  <a:pt x="44" y="23"/>
                  <a:pt x="44" y="24"/>
                  <a:pt x="44" y="24"/>
                </a:cubicBezTo>
                <a:close/>
              </a:path>
            </a:pathLst>
          </a:custGeom>
          <a:solidFill>
            <a:schemeClr val="tx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38" name="Freeform 656">
            <a:extLst>
              <a:ext uri="{FF2B5EF4-FFF2-40B4-BE49-F238E27FC236}">
                <a16:creationId xmlns:a16="http://schemas.microsoft.com/office/drawing/2014/main" id="{F6F0D5C0-89CF-335B-3A07-6BE0B36E7020}"/>
              </a:ext>
            </a:extLst>
          </p:cNvPr>
          <p:cNvSpPr>
            <a:spLocks/>
          </p:cNvSpPr>
          <p:nvPr/>
        </p:nvSpPr>
        <p:spPr bwMode="auto">
          <a:xfrm>
            <a:off x="8029867" y="3063153"/>
            <a:ext cx="350099" cy="220019"/>
          </a:xfrm>
          <a:custGeom>
            <a:avLst/>
            <a:gdLst>
              <a:gd name="T0" fmla="*/ 0 w 89"/>
              <a:gd name="T1" fmla="*/ 27 h 53"/>
              <a:gd name="T2" fmla="*/ 9 w 89"/>
              <a:gd name="T3" fmla="*/ 30 h 53"/>
              <a:gd name="T4" fmla="*/ 16 w 89"/>
              <a:gd name="T5" fmla="*/ 31 h 53"/>
              <a:gd name="T6" fmla="*/ 22 w 89"/>
              <a:gd name="T7" fmla="*/ 28 h 53"/>
              <a:gd name="T8" fmla="*/ 33 w 89"/>
              <a:gd name="T9" fmla="*/ 30 h 53"/>
              <a:gd name="T10" fmla="*/ 40 w 89"/>
              <a:gd name="T11" fmla="*/ 41 h 53"/>
              <a:gd name="T12" fmla="*/ 44 w 89"/>
              <a:gd name="T13" fmla="*/ 38 h 53"/>
              <a:gd name="T14" fmla="*/ 47 w 89"/>
              <a:gd name="T15" fmla="*/ 41 h 53"/>
              <a:gd name="T16" fmla="*/ 57 w 89"/>
              <a:gd name="T17" fmla="*/ 42 h 53"/>
              <a:gd name="T18" fmla="*/ 51 w 89"/>
              <a:gd name="T19" fmla="*/ 46 h 53"/>
              <a:gd name="T20" fmla="*/ 55 w 89"/>
              <a:gd name="T21" fmla="*/ 49 h 53"/>
              <a:gd name="T22" fmla="*/ 59 w 89"/>
              <a:gd name="T23" fmla="*/ 51 h 53"/>
              <a:gd name="T24" fmla="*/ 67 w 89"/>
              <a:gd name="T25" fmla="*/ 48 h 53"/>
              <a:gd name="T26" fmla="*/ 72 w 89"/>
              <a:gd name="T27" fmla="*/ 46 h 53"/>
              <a:gd name="T28" fmla="*/ 68 w 89"/>
              <a:gd name="T29" fmla="*/ 46 h 53"/>
              <a:gd name="T30" fmla="*/ 63 w 89"/>
              <a:gd name="T31" fmla="*/ 44 h 53"/>
              <a:gd name="T32" fmla="*/ 72 w 89"/>
              <a:gd name="T33" fmla="*/ 38 h 53"/>
              <a:gd name="T34" fmla="*/ 78 w 89"/>
              <a:gd name="T35" fmla="*/ 35 h 53"/>
              <a:gd name="T36" fmla="*/ 84 w 89"/>
              <a:gd name="T37" fmla="*/ 31 h 53"/>
              <a:gd name="T38" fmla="*/ 87 w 89"/>
              <a:gd name="T39" fmla="*/ 28 h 53"/>
              <a:gd name="T40" fmla="*/ 86 w 89"/>
              <a:gd name="T41" fmla="*/ 26 h 53"/>
              <a:gd name="T42" fmla="*/ 88 w 89"/>
              <a:gd name="T43" fmla="*/ 25 h 53"/>
              <a:gd name="T44" fmla="*/ 86 w 89"/>
              <a:gd name="T45" fmla="*/ 24 h 53"/>
              <a:gd name="T46" fmla="*/ 88 w 89"/>
              <a:gd name="T47" fmla="*/ 21 h 53"/>
              <a:gd name="T48" fmla="*/ 85 w 89"/>
              <a:gd name="T49" fmla="*/ 19 h 53"/>
              <a:gd name="T50" fmla="*/ 82 w 89"/>
              <a:gd name="T51" fmla="*/ 18 h 53"/>
              <a:gd name="T52" fmla="*/ 78 w 89"/>
              <a:gd name="T53" fmla="*/ 18 h 53"/>
              <a:gd name="T54" fmla="*/ 75 w 89"/>
              <a:gd name="T55" fmla="*/ 15 h 53"/>
              <a:gd name="T56" fmla="*/ 72 w 89"/>
              <a:gd name="T57" fmla="*/ 17 h 53"/>
              <a:gd name="T58" fmla="*/ 69 w 89"/>
              <a:gd name="T59" fmla="*/ 14 h 53"/>
              <a:gd name="T60" fmla="*/ 65 w 89"/>
              <a:gd name="T61" fmla="*/ 14 h 53"/>
              <a:gd name="T62" fmla="*/ 64 w 89"/>
              <a:gd name="T63" fmla="*/ 10 h 53"/>
              <a:gd name="T64" fmla="*/ 60 w 89"/>
              <a:gd name="T65" fmla="*/ 9 h 53"/>
              <a:gd name="T66" fmla="*/ 60 w 89"/>
              <a:gd name="T67" fmla="*/ 5 h 53"/>
              <a:gd name="T68" fmla="*/ 58 w 89"/>
              <a:gd name="T69" fmla="*/ 2 h 53"/>
              <a:gd name="T70" fmla="*/ 53 w 89"/>
              <a:gd name="T71" fmla="*/ 1 h 53"/>
              <a:gd name="T72" fmla="*/ 47 w 89"/>
              <a:gd name="T73" fmla="*/ 2 h 53"/>
              <a:gd name="T74" fmla="*/ 43 w 89"/>
              <a:gd name="T75" fmla="*/ 3 h 53"/>
              <a:gd name="T76" fmla="*/ 41 w 89"/>
              <a:gd name="T77" fmla="*/ 9 h 53"/>
              <a:gd name="T78" fmla="*/ 38 w 89"/>
              <a:gd name="T79" fmla="*/ 7 h 53"/>
              <a:gd name="T80" fmla="*/ 36 w 89"/>
              <a:gd name="T81" fmla="*/ 8 h 53"/>
              <a:gd name="T82" fmla="*/ 34 w 89"/>
              <a:gd name="T83" fmla="*/ 6 h 53"/>
              <a:gd name="T84" fmla="*/ 31 w 89"/>
              <a:gd name="T85" fmla="*/ 7 h 53"/>
              <a:gd name="T86" fmla="*/ 29 w 89"/>
              <a:gd name="T87" fmla="*/ 6 h 53"/>
              <a:gd name="T88" fmla="*/ 28 w 89"/>
              <a:gd name="T89" fmla="*/ 8 h 53"/>
              <a:gd name="T90" fmla="*/ 21 w 89"/>
              <a:gd name="T91" fmla="*/ 5 h 53"/>
              <a:gd name="T92" fmla="*/ 12 w 89"/>
              <a:gd name="T93" fmla="*/ 4 h 53"/>
              <a:gd name="T94" fmla="*/ 6 w 89"/>
              <a:gd name="T95" fmla="*/ 6 h 53"/>
              <a:gd name="T96" fmla="*/ 9 w 89"/>
              <a:gd name="T97" fmla="*/ 11 h 53"/>
              <a:gd name="T98" fmla="*/ 10 w 89"/>
              <a:gd name="T99" fmla="*/ 14 h 53"/>
              <a:gd name="T100" fmla="*/ 5 w 89"/>
              <a:gd name="T101" fmla="*/ 16 h 53"/>
              <a:gd name="T102" fmla="*/ 2 w 89"/>
              <a:gd name="T103" fmla="*/ 23 h 53"/>
              <a:gd name="T104" fmla="*/ 0 w 89"/>
              <a:gd name="T10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53">
                <a:moveTo>
                  <a:pt x="0" y="27"/>
                </a:moveTo>
                <a:cubicBezTo>
                  <a:pt x="0" y="30"/>
                  <a:pt x="7" y="30"/>
                  <a:pt x="9" y="30"/>
                </a:cubicBezTo>
                <a:cubicBezTo>
                  <a:pt x="11" y="30"/>
                  <a:pt x="13" y="32"/>
                  <a:pt x="16" y="31"/>
                </a:cubicBezTo>
                <a:cubicBezTo>
                  <a:pt x="17" y="29"/>
                  <a:pt x="20" y="28"/>
                  <a:pt x="22" y="28"/>
                </a:cubicBezTo>
                <a:cubicBezTo>
                  <a:pt x="25" y="26"/>
                  <a:pt x="31" y="28"/>
                  <a:pt x="33" y="30"/>
                </a:cubicBezTo>
                <a:cubicBezTo>
                  <a:pt x="36" y="34"/>
                  <a:pt x="37" y="38"/>
                  <a:pt x="40" y="41"/>
                </a:cubicBezTo>
                <a:cubicBezTo>
                  <a:pt x="42" y="40"/>
                  <a:pt x="42" y="39"/>
                  <a:pt x="44" y="38"/>
                </a:cubicBezTo>
                <a:cubicBezTo>
                  <a:pt x="46" y="38"/>
                  <a:pt x="46" y="40"/>
                  <a:pt x="47" y="41"/>
                </a:cubicBezTo>
                <a:cubicBezTo>
                  <a:pt x="48" y="42"/>
                  <a:pt x="57" y="43"/>
                  <a:pt x="57" y="42"/>
                </a:cubicBezTo>
                <a:cubicBezTo>
                  <a:pt x="57" y="43"/>
                  <a:pt x="51" y="45"/>
                  <a:pt x="51" y="46"/>
                </a:cubicBezTo>
                <a:cubicBezTo>
                  <a:pt x="52" y="47"/>
                  <a:pt x="56" y="46"/>
                  <a:pt x="55" y="49"/>
                </a:cubicBezTo>
                <a:cubicBezTo>
                  <a:pt x="54" y="51"/>
                  <a:pt x="57" y="53"/>
                  <a:pt x="59" y="51"/>
                </a:cubicBezTo>
                <a:cubicBezTo>
                  <a:pt x="61" y="50"/>
                  <a:pt x="64" y="48"/>
                  <a:pt x="67" y="48"/>
                </a:cubicBezTo>
                <a:cubicBezTo>
                  <a:pt x="70" y="48"/>
                  <a:pt x="71" y="48"/>
                  <a:pt x="72" y="46"/>
                </a:cubicBezTo>
                <a:cubicBezTo>
                  <a:pt x="72" y="46"/>
                  <a:pt x="69" y="46"/>
                  <a:pt x="68" y="46"/>
                </a:cubicBezTo>
                <a:cubicBezTo>
                  <a:pt x="66" y="46"/>
                  <a:pt x="64" y="47"/>
                  <a:pt x="63" y="44"/>
                </a:cubicBezTo>
                <a:cubicBezTo>
                  <a:pt x="60" y="40"/>
                  <a:pt x="70" y="38"/>
                  <a:pt x="72" y="38"/>
                </a:cubicBezTo>
                <a:cubicBezTo>
                  <a:pt x="74" y="37"/>
                  <a:pt x="76" y="36"/>
                  <a:pt x="78" y="35"/>
                </a:cubicBezTo>
                <a:cubicBezTo>
                  <a:pt x="79" y="33"/>
                  <a:pt x="81" y="31"/>
                  <a:pt x="84" y="31"/>
                </a:cubicBezTo>
                <a:cubicBezTo>
                  <a:pt x="85" y="31"/>
                  <a:pt x="87" y="31"/>
                  <a:pt x="87" y="28"/>
                </a:cubicBezTo>
                <a:cubicBezTo>
                  <a:pt x="87" y="27"/>
                  <a:pt x="86" y="27"/>
                  <a:pt x="86" y="26"/>
                </a:cubicBezTo>
                <a:cubicBezTo>
                  <a:pt x="86" y="25"/>
                  <a:pt x="88" y="25"/>
                  <a:pt x="88" y="25"/>
                </a:cubicBezTo>
                <a:cubicBezTo>
                  <a:pt x="88" y="25"/>
                  <a:pt x="86" y="24"/>
                  <a:pt x="86" y="24"/>
                </a:cubicBezTo>
                <a:cubicBezTo>
                  <a:pt x="86" y="23"/>
                  <a:pt x="89" y="23"/>
                  <a:pt x="88" y="21"/>
                </a:cubicBezTo>
                <a:cubicBezTo>
                  <a:pt x="88" y="21"/>
                  <a:pt x="86" y="20"/>
                  <a:pt x="85" y="19"/>
                </a:cubicBezTo>
                <a:cubicBezTo>
                  <a:pt x="84" y="18"/>
                  <a:pt x="83" y="20"/>
                  <a:pt x="82" y="18"/>
                </a:cubicBezTo>
                <a:cubicBezTo>
                  <a:pt x="81" y="17"/>
                  <a:pt x="80" y="17"/>
                  <a:pt x="78" y="18"/>
                </a:cubicBezTo>
                <a:cubicBezTo>
                  <a:pt x="77" y="18"/>
                  <a:pt x="76" y="15"/>
                  <a:pt x="75" y="15"/>
                </a:cubicBezTo>
                <a:cubicBezTo>
                  <a:pt x="74" y="14"/>
                  <a:pt x="73" y="16"/>
                  <a:pt x="72" y="17"/>
                </a:cubicBezTo>
                <a:cubicBezTo>
                  <a:pt x="71" y="17"/>
                  <a:pt x="70" y="14"/>
                  <a:pt x="69" y="14"/>
                </a:cubicBezTo>
                <a:cubicBezTo>
                  <a:pt x="68" y="14"/>
                  <a:pt x="65" y="15"/>
                  <a:pt x="65" y="14"/>
                </a:cubicBezTo>
                <a:cubicBezTo>
                  <a:pt x="65" y="13"/>
                  <a:pt x="65" y="11"/>
                  <a:pt x="64" y="10"/>
                </a:cubicBezTo>
                <a:cubicBezTo>
                  <a:pt x="63" y="9"/>
                  <a:pt x="61" y="10"/>
                  <a:pt x="60" y="9"/>
                </a:cubicBezTo>
                <a:cubicBezTo>
                  <a:pt x="59" y="8"/>
                  <a:pt x="58" y="6"/>
                  <a:pt x="60" y="5"/>
                </a:cubicBezTo>
                <a:cubicBezTo>
                  <a:pt x="61" y="5"/>
                  <a:pt x="59" y="2"/>
                  <a:pt x="58" y="2"/>
                </a:cubicBezTo>
                <a:cubicBezTo>
                  <a:pt x="57" y="1"/>
                  <a:pt x="54" y="2"/>
                  <a:pt x="53" y="1"/>
                </a:cubicBezTo>
                <a:cubicBezTo>
                  <a:pt x="50" y="0"/>
                  <a:pt x="50" y="6"/>
                  <a:pt x="47" y="2"/>
                </a:cubicBezTo>
                <a:cubicBezTo>
                  <a:pt x="46" y="2"/>
                  <a:pt x="44" y="3"/>
                  <a:pt x="43" y="3"/>
                </a:cubicBezTo>
                <a:cubicBezTo>
                  <a:pt x="41" y="4"/>
                  <a:pt x="42" y="9"/>
                  <a:pt x="41" y="9"/>
                </a:cubicBezTo>
                <a:cubicBezTo>
                  <a:pt x="40" y="9"/>
                  <a:pt x="39" y="7"/>
                  <a:pt x="38" y="7"/>
                </a:cubicBezTo>
                <a:cubicBezTo>
                  <a:pt x="38" y="7"/>
                  <a:pt x="37" y="8"/>
                  <a:pt x="36" y="8"/>
                </a:cubicBezTo>
                <a:cubicBezTo>
                  <a:pt x="35" y="8"/>
                  <a:pt x="34" y="7"/>
                  <a:pt x="34" y="6"/>
                </a:cubicBezTo>
                <a:cubicBezTo>
                  <a:pt x="34" y="5"/>
                  <a:pt x="32" y="7"/>
                  <a:pt x="31" y="7"/>
                </a:cubicBezTo>
                <a:cubicBezTo>
                  <a:pt x="30" y="7"/>
                  <a:pt x="30" y="6"/>
                  <a:pt x="29" y="6"/>
                </a:cubicBezTo>
                <a:cubicBezTo>
                  <a:pt x="28" y="6"/>
                  <a:pt x="28" y="7"/>
                  <a:pt x="28" y="8"/>
                </a:cubicBezTo>
                <a:cubicBezTo>
                  <a:pt x="28" y="8"/>
                  <a:pt x="21" y="5"/>
                  <a:pt x="21" y="5"/>
                </a:cubicBezTo>
                <a:cubicBezTo>
                  <a:pt x="18" y="4"/>
                  <a:pt x="15" y="4"/>
                  <a:pt x="12" y="4"/>
                </a:cubicBezTo>
                <a:cubicBezTo>
                  <a:pt x="10" y="4"/>
                  <a:pt x="9" y="6"/>
                  <a:pt x="6" y="6"/>
                </a:cubicBezTo>
                <a:cubicBezTo>
                  <a:pt x="6" y="9"/>
                  <a:pt x="9" y="9"/>
                  <a:pt x="9" y="11"/>
                </a:cubicBezTo>
                <a:cubicBezTo>
                  <a:pt x="9" y="12"/>
                  <a:pt x="10" y="13"/>
                  <a:pt x="10" y="14"/>
                </a:cubicBezTo>
                <a:cubicBezTo>
                  <a:pt x="9" y="15"/>
                  <a:pt x="6" y="15"/>
                  <a:pt x="5" y="16"/>
                </a:cubicBezTo>
                <a:cubicBezTo>
                  <a:pt x="2" y="18"/>
                  <a:pt x="3" y="20"/>
                  <a:pt x="2" y="23"/>
                </a:cubicBezTo>
                <a:cubicBezTo>
                  <a:pt x="2" y="25"/>
                  <a:pt x="1" y="26"/>
                  <a:pt x="0" y="27"/>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39" name="Freeform 657">
            <a:extLst>
              <a:ext uri="{FF2B5EF4-FFF2-40B4-BE49-F238E27FC236}">
                <a16:creationId xmlns:a16="http://schemas.microsoft.com/office/drawing/2014/main" id="{3569615C-F062-819E-24B4-F58CF994E1A4}"/>
              </a:ext>
            </a:extLst>
          </p:cNvPr>
          <p:cNvSpPr>
            <a:spLocks/>
          </p:cNvSpPr>
          <p:nvPr/>
        </p:nvSpPr>
        <p:spPr bwMode="auto">
          <a:xfrm>
            <a:off x="7919874" y="3145482"/>
            <a:ext cx="118041" cy="51101"/>
          </a:xfrm>
          <a:custGeom>
            <a:avLst/>
            <a:gdLst>
              <a:gd name="T0" fmla="*/ 30 w 30"/>
              <a:gd name="T1" fmla="*/ 4 h 12"/>
              <a:gd name="T2" fmla="*/ 22 w 30"/>
              <a:gd name="T3" fmla="*/ 0 h 12"/>
              <a:gd name="T4" fmla="*/ 17 w 30"/>
              <a:gd name="T5" fmla="*/ 0 h 12"/>
              <a:gd name="T6" fmla="*/ 14 w 30"/>
              <a:gd name="T7" fmla="*/ 1 h 12"/>
              <a:gd name="T8" fmla="*/ 11 w 30"/>
              <a:gd name="T9" fmla="*/ 0 h 12"/>
              <a:gd name="T10" fmla="*/ 8 w 30"/>
              <a:gd name="T11" fmla="*/ 3 h 12"/>
              <a:gd name="T12" fmla="*/ 3 w 30"/>
              <a:gd name="T13" fmla="*/ 9 h 12"/>
              <a:gd name="T14" fmla="*/ 11 w 30"/>
              <a:gd name="T15" fmla="*/ 11 h 12"/>
              <a:gd name="T16" fmla="*/ 13 w 30"/>
              <a:gd name="T17" fmla="*/ 9 h 12"/>
              <a:gd name="T18" fmla="*/ 18 w 30"/>
              <a:gd name="T19" fmla="*/ 9 h 12"/>
              <a:gd name="T20" fmla="*/ 19 w 30"/>
              <a:gd name="T21" fmla="*/ 6 h 12"/>
              <a:gd name="T22" fmla="*/ 24 w 30"/>
              <a:gd name="T23" fmla="*/ 7 h 12"/>
              <a:gd name="T24" fmla="*/ 28 w 30"/>
              <a:gd name="T25" fmla="*/ 7 h 12"/>
              <a:gd name="T26" fmla="*/ 30 w 30"/>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
                <a:moveTo>
                  <a:pt x="30" y="4"/>
                </a:moveTo>
                <a:cubicBezTo>
                  <a:pt x="27" y="2"/>
                  <a:pt x="26" y="0"/>
                  <a:pt x="22" y="0"/>
                </a:cubicBezTo>
                <a:cubicBezTo>
                  <a:pt x="20" y="0"/>
                  <a:pt x="19" y="0"/>
                  <a:pt x="17" y="0"/>
                </a:cubicBezTo>
                <a:cubicBezTo>
                  <a:pt x="15" y="0"/>
                  <a:pt x="15" y="1"/>
                  <a:pt x="14" y="1"/>
                </a:cubicBezTo>
                <a:cubicBezTo>
                  <a:pt x="13" y="1"/>
                  <a:pt x="12" y="0"/>
                  <a:pt x="11" y="0"/>
                </a:cubicBezTo>
                <a:cubicBezTo>
                  <a:pt x="10" y="1"/>
                  <a:pt x="9" y="2"/>
                  <a:pt x="8" y="3"/>
                </a:cubicBezTo>
                <a:cubicBezTo>
                  <a:pt x="6" y="5"/>
                  <a:pt x="0" y="4"/>
                  <a:pt x="3" y="9"/>
                </a:cubicBezTo>
                <a:cubicBezTo>
                  <a:pt x="4" y="11"/>
                  <a:pt x="8" y="12"/>
                  <a:pt x="11" y="11"/>
                </a:cubicBezTo>
                <a:cubicBezTo>
                  <a:pt x="12" y="11"/>
                  <a:pt x="12" y="9"/>
                  <a:pt x="13" y="9"/>
                </a:cubicBezTo>
                <a:cubicBezTo>
                  <a:pt x="15" y="9"/>
                  <a:pt x="17" y="9"/>
                  <a:pt x="18" y="9"/>
                </a:cubicBezTo>
                <a:cubicBezTo>
                  <a:pt x="19" y="9"/>
                  <a:pt x="19" y="7"/>
                  <a:pt x="19" y="6"/>
                </a:cubicBezTo>
                <a:cubicBezTo>
                  <a:pt x="20" y="5"/>
                  <a:pt x="23" y="7"/>
                  <a:pt x="24" y="7"/>
                </a:cubicBezTo>
                <a:cubicBezTo>
                  <a:pt x="25" y="7"/>
                  <a:pt x="27" y="7"/>
                  <a:pt x="28" y="7"/>
                </a:cubicBezTo>
                <a:cubicBezTo>
                  <a:pt x="29" y="7"/>
                  <a:pt x="29" y="5"/>
                  <a:pt x="30" y="4"/>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40" name="Freeform 658">
            <a:extLst>
              <a:ext uri="{FF2B5EF4-FFF2-40B4-BE49-F238E27FC236}">
                <a16:creationId xmlns:a16="http://schemas.microsoft.com/office/drawing/2014/main" id="{0E5C666B-FF0C-C181-2081-2E19F1EA6687}"/>
              </a:ext>
            </a:extLst>
          </p:cNvPr>
          <p:cNvSpPr>
            <a:spLocks/>
          </p:cNvSpPr>
          <p:nvPr/>
        </p:nvSpPr>
        <p:spPr bwMode="auto">
          <a:xfrm>
            <a:off x="8049987" y="2958112"/>
            <a:ext cx="185110" cy="146207"/>
          </a:xfrm>
          <a:custGeom>
            <a:avLst/>
            <a:gdLst>
              <a:gd name="T0" fmla="*/ 11 w 47"/>
              <a:gd name="T1" fmla="*/ 29 h 35"/>
              <a:gd name="T2" fmla="*/ 18 w 47"/>
              <a:gd name="T3" fmla="*/ 30 h 35"/>
              <a:gd name="T4" fmla="*/ 23 w 47"/>
              <a:gd name="T5" fmla="*/ 33 h 35"/>
              <a:gd name="T6" fmla="*/ 25 w 47"/>
              <a:gd name="T7" fmla="*/ 31 h 35"/>
              <a:gd name="T8" fmla="*/ 29 w 47"/>
              <a:gd name="T9" fmla="*/ 32 h 35"/>
              <a:gd name="T10" fmla="*/ 33 w 47"/>
              <a:gd name="T11" fmla="*/ 32 h 35"/>
              <a:gd name="T12" fmla="*/ 36 w 47"/>
              <a:gd name="T13" fmla="*/ 33 h 35"/>
              <a:gd name="T14" fmla="*/ 38 w 47"/>
              <a:gd name="T15" fmla="*/ 28 h 35"/>
              <a:gd name="T16" fmla="*/ 42 w 47"/>
              <a:gd name="T17" fmla="*/ 27 h 35"/>
              <a:gd name="T18" fmla="*/ 40 w 47"/>
              <a:gd name="T19" fmla="*/ 22 h 35"/>
              <a:gd name="T20" fmla="*/ 44 w 47"/>
              <a:gd name="T21" fmla="*/ 21 h 35"/>
              <a:gd name="T22" fmla="*/ 45 w 47"/>
              <a:gd name="T23" fmla="*/ 17 h 35"/>
              <a:gd name="T24" fmla="*/ 42 w 47"/>
              <a:gd name="T25" fmla="*/ 15 h 35"/>
              <a:gd name="T26" fmla="*/ 39 w 47"/>
              <a:gd name="T27" fmla="*/ 11 h 35"/>
              <a:gd name="T28" fmla="*/ 38 w 47"/>
              <a:gd name="T29" fmla="*/ 6 h 35"/>
              <a:gd name="T30" fmla="*/ 35 w 47"/>
              <a:gd name="T31" fmla="*/ 2 h 35"/>
              <a:gd name="T32" fmla="*/ 33 w 47"/>
              <a:gd name="T33" fmla="*/ 2 h 35"/>
              <a:gd name="T34" fmla="*/ 30 w 47"/>
              <a:gd name="T35" fmla="*/ 1 h 35"/>
              <a:gd name="T36" fmla="*/ 28 w 47"/>
              <a:gd name="T37" fmla="*/ 2 h 35"/>
              <a:gd name="T38" fmla="*/ 25 w 47"/>
              <a:gd name="T39" fmla="*/ 0 h 35"/>
              <a:gd name="T40" fmla="*/ 22 w 47"/>
              <a:gd name="T41" fmla="*/ 2 h 35"/>
              <a:gd name="T42" fmla="*/ 17 w 47"/>
              <a:gd name="T43" fmla="*/ 3 h 35"/>
              <a:gd name="T44" fmla="*/ 17 w 47"/>
              <a:gd name="T45" fmla="*/ 6 h 35"/>
              <a:gd name="T46" fmla="*/ 13 w 47"/>
              <a:gd name="T47" fmla="*/ 9 h 35"/>
              <a:gd name="T48" fmla="*/ 12 w 47"/>
              <a:gd name="T49" fmla="*/ 13 h 35"/>
              <a:gd name="T50" fmla="*/ 8 w 47"/>
              <a:gd name="T51" fmla="*/ 14 h 35"/>
              <a:gd name="T52" fmla="*/ 1 w 47"/>
              <a:gd name="T53" fmla="*/ 16 h 35"/>
              <a:gd name="T54" fmla="*/ 2 w 47"/>
              <a:gd name="T55" fmla="*/ 24 h 35"/>
              <a:gd name="T56" fmla="*/ 1 w 47"/>
              <a:gd name="T57" fmla="*/ 27 h 35"/>
              <a:gd name="T58" fmla="*/ 1 w 47"/>
              <a:gd name="T59" fmla="*/ 31 h 35"/>
              <a:gd name="T60" fmla="*/ 5 w 47"/>
              <a:gd name="T61" fmla="*/ 30 h 35"/>
              <a:gd name="T62" fmla="*/ 11 w 47"/>
              <a:gd name="T6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35">
                <a:moveTo>
                  <a:pt x="11" y="29"/>
                </a:moveTo>
                <a:cubicBezTo>
                  <a:pt x="14" y="29"/>
                  <a:pt x="16" y="30"/>
                  <a:pt x="18" y="30"/>
                </a:cubicBezTo>
                <a:cubicBezTo>
                  <a:pt x="18" y="30"/>
                  <a:pt x="23" y="33"/>
                  <a:pt x="23" y="33"/>
                </a:cubicBezTo>
                <a:cubicBezTo>
                  <a:pt x="23" y="32"/>
                  <a:pt x="24" y="29"/>
                  <a:pt x="25" y="31"/>
                </a:cubicBezTo>
                <a:cubicBezTo>
                  <a:pt x="27" y="34"/>
                  <a:pt x="28" y="29"/>
                  <a:pt x="29" y="32"/>
                </a:cubicBezTo>
                <a:cubicBezTo>
                  <a:pt x="30" y="34"/>
                  <a:pt x="32" y="32"/>
                  <a:pt x="33" y="32"/>
                </a:cubicBezTo>
                <a:cubicBezTo>
                  <a:pt x="34" y="31"/>
                  <a:pt x="36" y="35"/>
                  <a:pt x="36" y="33"/>
                </a:cubicBezTo>
                <a:cubicBezTo>
                  <a:pt x="37" y="31"/>
                  <a:pt x="36" y="29"/>
                  <a:pt x="38" y="28"/>
                </a:cubicBezTo>
                <a:cubicBezTo>
                  <a:pt x="39" y="28"/>
                  <a:pt x="41" y="27"/>
                  <a:pt x="42" y="27"/>
                </a:cubicBezTo>
                <a:cubicBezTo>
                  <a:pt x="41" y="26"/>
                  <a:pt x="40" y="24"/>
                  <a:pt x="40" y="22"/>
                </a:cubicBezTo>
                <a:cubicBezTo>
                  <a:pt x="40" y="20"/>
                  <a:pt x="42" y="22"/>
                  <a:pt x="44" y="21"/>
                </a:cubicBezTo>
                <a:cubicBezTo>
                  <a:pt x="46" y="21"/>
                  <a:pt x="47" y="19"/>
                  <a:pt x="45" y="17"/>
                </a:cubicBezTo>
                <a:cubicBezTo>
                  <a:pt x="44" y="16"/>
                  <a:pt x="43" y="17"/>
                  <a:pt x="42" y="15"/>
                </a:cubicBezTo>
                <a:cubicBezTo>
                  <a:pt x="41" y="14"/>
                  <a:pt x="40" y="13"/>
                  <a:pt x="39" y="11"/>
                </a:cubicBezTo>
                <a:cubicBezTo>
                  <a:pt x="38" y="10"/>
                  <a:pt x="38" y="8"/>
                  <a:pt x="38" y="6"/>
                </a:cubicBezTo>
                <a:cubicBezTo>
                  <a:pt x="39" y="4"/>
                  <a:pt x="36" y="2"/>
                  <a:pt x="35" y="2"/>
                </a:cubicBezTo>
                <a:cubicBezTo>
                  <a:pt x="34" y="1"/>
                  <a:pt x="34" y="2"/>
                  <a:pt x="33" y="2"/>
                </a:cubicBezTo>
                <a:cubicBezTo>
                  <a:pt x="31" y="3"/>
                  <a:pt x="31" y="2"/>
                  <a:pt x="30" y="1"/>
                </a:cubicBezTo>
                <a:cubicBezTo>
                  <a:pt x="29" y="0"/>
                  <a:pt x="29" y="2"/>
                  <a:pt x="28" y="2"/>
                </a:cubicBezTo>
                <a:cubicBezTo>
                  <a:pt x="27" y="2"/>
                  <a:pt x="25" y="0"/>
                  <a:pt x="25" y="0"/>
                </a:cubicBezTo>
                <a:cubicBezTo>
                  <a:pt x="23" y="0"/>
                  <a:pt x="23" y="2"/>
                  <a:pt x="22" y="2"/>
                </a:cubicBezTo>
                <a:cubicBezTo>
                  <a:pt x="20" y="3"/>
                  <a:pt x="19" y="3"/>
                  <a:pt x="17" y="3"/>
                </a:cubicBezTo>
                <a:cubicBezTo>
                  <a:pt x="16" y="4"/>
                  <a:pt x="17" y="6"/>
                  <a:pt x="17" y="6"/>
                </a:cubicBezTo>
                <a:cubicBezTo>
                  <a:pt x="16" y="8"/>
                  <a:pt x="13" y="7"/>
                  <a:pt x="13" y="9"/>
                </a:cubicBezTo>
                <a:cubicBezTo>
                  <a:pt x="12" y="10"/>
                  <a:pt x="12" y="11"/>
                  <a:pt x="12" y="13"/>
                </a:cubicBezTo>
                <a:cubicBezTo>
                  <a:pt x="12" y="14"/>
                  <a:pt x="9" y="14"/>
                  <a:pt x="8" y="14"/>
                </a:cubicBezTo>
                <a:cubicBezTo>
                  <a:pt x="5" y="15"/>
                  <a:pt x="4" y="16"/>
                  <a:pt x="1" y="16"/>
                </a:cubicBezTo>
                <a:cubicBezTo>
                  <a:pt x="2" y="19"/>
                  <a:pt x="5" y="21"/>
                  <a:pt x="2" y="24"/>
                </a:cubicBezTo>
                <a:cubicBezTo>
                  <a:pt x="0" y="25"/>
                  <a:pt x="0" y="26"/>
                  <a:pt x="1" y="27"/>
                </a:cubicBezTo>
                <a:cubicBezTo>
                  <a:pt x="3" y="28"/>
                  <a:pt x="1" y="30"/>
                  <a:pt x="1" y="31"/>
                </a:cubicBezTo>
                <a:cubicBezTo>
                  <a:pt x="3" y="31"/>
                  <a:pt x="4" y="31"/>
                  <a:pt x="5" y="30"/>
                </a:cubicBezTo>
                <a:cubicBezTo>
                  <a:pt x="7" y="29"/>
                  <a:pt x="10" y="29"/>
                  <a:pt x="11" y="29"/>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41" name="Freeform 659">
            <a:extLst>
              <a:ext uri="{FF2B5EF4-FFF2-40B4-BE49-F238E27FC236}">
                <a16:creationId xmlns:a16="http://schemas.microsoft.com/office/drawing/2014/main" id="{EF4E99E8-C4EA-F789-8F62-01363CA27FF1}"/>
              </a:ext>
            </a:extLst>
          </p:cNvPr>
          <p:cNvSpPr>
            <a:spLocks/>
          </p:cNvSpPr>
          <p:nvPr/>
        </p:nvSpPr>
        <p:spPr bwMode="auto">
          <a:xfrm>
            <a:off x="8007064" y="2949595"/>
            <a:ext cx="114016" cy="79491"/>
          </a:xfrm>
          <a:custGeom>
            <a:avLst/>
            <a:gdLst>
              <a:gd name="T0" fmla="*/ 16 w 29"/>
              <a:gd name="T1" fmla="*/ 18 h 19"/>
              <a:gd name="T2" fmla="*/ 23 w 29"/>
              <a:gd name="T3" fmla="*/ 15 h 19"/>
              <a:gd name="T4" fmla="*/ 23 w 29"/>
              <a:gd name="T5" fmla="*/ 12 h 19"/>
              <a:gd name="T6" fmla="*/ 27 w 29"/>
              <a:gd name="T7" fmla="*/ 9 h 19"/>
              <a:gd name="T8" fmla="*/ 26 w 29"/>
              <a:gd name="T9" fmla="*/ 4 h 19"/>
              <a:gd name="T10" fmla="*/ 19 w 29"/>
              <a:gd name="T11" fmla="*/ 1 h 19"/>
              <a:gd name="T12" fmla="*/ 10 w 29"/>
              <a:gd name="T13" fmla="*/ 1 h 19"/>
              <a:gd name="T14" fmla="*/ 0 w 29"/>
              <a:gd name="T15" fmla="*/ 4 h 19"/>
              <a:gd name="T16" fmla="*/ 1 w 29"/>
              <a:gd name="T17" fmla="*/ 6 h 19"/>
              <a:gd name="T18" fmla="*/ 2 w 29"/>
              <a:gd name="T19" fmla="*/ 9 h 19"/>
              <a:gd name="T20" fmla="*/ 5 w 29"/>
              <a:gd name="T21" fmla="*/ 10 h 19"/>
              <a:gd name="T22" fmla="*/ 9 w 29"/>
              <a:gd name="T23" fmla="*/ 11 h 19"/>
              <a:gd name="T24" fmla="*/ 8 w 29"/>
              <a:gd name="T25" fmla="*/ 15 h 19"/>
              <a:gd name="T26" fmla="*/ 12 w 29"/>
              <a:gd name="T27" fmla="*/ 18 h 19"/>
              <a:gd name="T28" fmla="*/ 16 w 29"/>
              <a:gd name="T29" fmla="*/ 18 h 19"/>
              <a:gd name="T30" fmla="*/ 16 w 29"/>
              <a:gd name="T3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16" y="18"/>
                </a:moveTo>
                <a:cubicBezTo>
                  <a:pt x="18" y="16"/>
                  <a:pt x="21" y="16"/>
                  <a:pt x="23" y="15"/>
                </a:cubicBezTo>
                <a:cubicBezTo>
                  <a:pt x="23" y="14"/>
                  <a:pt x="23" y="13"/>
                  <a:pt x="23" y="12"/>
                </a:cubicBezTo>
                <a:cubicBezTo>
                  <a:pt x="24" y="10"/>
                  <a:pt x="25" y="10"/>
                  <a:pt x="27" y="9"/>
                </a:cubicBezTo>
                <a:cubicBezTo>
                  <a:pt x="29" y="8"/>
                  <a:pt x="28" y="5"/>
                  <a:pt x="26" y="4"/>
                </a:cubicBezTo>
                <a:cubicBezTo>
                  <a:pt x="24" y="3"/>
                  <a:pt x="22" y="2"/>
                  <a:pt x="19" y="1"/>
                </a:cubicBezTo>
                <a:cubicBezTo>
                  <a:pt x="17" y="0"/>
                  <a:pt x="13" y="1"/>
                  <a:pt x="10" y="1"/>
                </a:cubicBezTo>
                <a:cubicBezTo>
                  <a:pt x="8" y="1"/>
                  <a:pt x="0" y="0"/>
                  <a:pt x="0" y="4"/>
                </a:cubicBezTo>
                <a:cubicBezTo>
                  <a:pt x="0" y="4"/>
                  <a:pt x="1" y="5"/>
                  <a:pt x="1" y="6"/>
                </a:cubicBezTo>
                <a:cubicBezTo>
                  <a:pt x="2" y="7"/>
                  <a:pt x="1" y="8"/>
                  <a:pt x="2" y="9"/>
                </a:cubicBezTo>
                <a:cubicBezTo>
                  <a:pt x="3" y="9"/>
                  <a:pt x="4" y="11"/>
                  <a:pt x="5" y="10"/>
                </a:cubicBezTo>
                <a:cubicBezTo>
                  <a:pt x="7" y="10"/>
                  <a:pt x="9" y="9"/>
                  <a:pt x="9" y="11"/>
                </a:cubicBezTo>
                <a:cubicBezTo>
                  <a:pt x="9" y="12"/>
                  <a:pt x="9" y="14"/>
                  <a:pt x="8" y="15"/>
                </a:cubicBezTo>
                <a:cubicBezTo>
                  <a:pt x="11" y="15"/>
                  <a:pt x="11" y="15"/>
                  <a:pt x="12" y="18"/>
                </a:cubicBezTo>
                <a:cubicBezTo>
                  <a:pt x="13" y="18"/>
                  <a:pt x="16" y="18"/>
                  <a:pt x="16" y="18"/>
                </a:cubicBezTo>
                <a:cubicBezTo>
                  <a:pt x="17" y="17"/>
                  <a:pt x="15" y="19"/>
                  <a:pt x="16" y="18"/>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42" name="Freeform 660">
            <a:extLst>
              <a:ext uri="{FF2B5EF4-FFF2-40B4-BE49-F238E27FC236}">
                <a16:creationId xmlns:a16="http://schemas.microsoft.com/office/drawing/2014/main" id="{F8E116BE-64E0-3249-E2F3-4796D1F1EB47}"/>
              </a:ext>
            </a:extLst>
          </p:cNvPr>
          <p:cNvSpPr>
            <a:spLocks/>
          </p:cNvSpPr>
          <p:nvPr/>
        </p:nvSpPr>
        <p:spPr bwMode="auto">
          <a:xfrm>
            <a:off x="8007064" y="2899914"/>
            <a:ext cx="140845" cy="75233"/>
          </a:xfrm>
          <a:custGeom>
            <a:avLst/>
            <a:gdLst>
              <a:gd name="T0" fmla="*/ 11 w 36"/>
              <a:gd name="T1" fmla="*/ 13 h 18"/>
              <a:gd name="T2" fmla="*/ 19 w 36"/>
              <a:gd name="T3" fmla="*/ 12 h 18"/>
              <a:gd name="T4" fmla="*/ 25 w 36"/>
              <a:gd name="T5" fmla="*/ 15 h 18"/>
              <a:gd name="T6" fmla="*/ 29 w 36"/>
              <a:gd name="T7" fmla="*/ 17 h 18"/>
              <a:gd name="T8" fmla="*/ 33 w 36"/>
              <a:gd name="T9" fmla="*/ 16 h 18"/>
              <a:gd name="T10" fmla="*/ 36 w 36"/>
              <a:gd name="T11" fmla="*/ 14 h 18"/>
              <a:gd name="T12" fmla="*/ 34 w 36"/>
              <a:gd name="T13" fmla="*/ 8 h 18"/>
              <a:gd name="T14" fmla="*/ 31 w 36"/>
              <a:gd name="T15" fmla="*/ 4 h 18"/>
              <a:gd name="T16" fmla="*/ 25 w 36"/>
              <a:gd name="T17" fmla="*/ 3 h 18"/>
              <a:gd name="T18" fmla="*/ 18 w 36"/>
              <a:gd name="T19" fmla="*/ 1 h 18"/>
              <a:gd name="T20" fmla="*/ 17 w 36"/>
              <a:gd name="T21" fmla="*/ 5 h 18"/>
              <a:gd name="T22" fmla="*/ 15 w 36"/>
              <a:gd name="T23" fmla="*/ 7 h 18"/>
              <a:gd name="T24" fmla="*/ 8 w 36"/>
              <a:gd name="T25" fmla="*/ 4 h 18"/>
              <a:gd name="T26" fmla="*/ 0 w 36"/>
              <a:gd name="T27" fmla="*/ 15 h 18"/>
              <a:gd name="T28" fmla="*/ 11 w 3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11" y="13"/>
                </a:moveTo>
                <a:cubicBezTo>
                  <a:pt x="14" y="13"/>
                  <a:pt x="16" y="12"/>
                  <a:pt x="19" y="12"/>
                </a:cubicBezTo>
                <a:cubicBezTo>
                  <a:pt x="20" y="12"/>
                  <a:pt x="24" y="14"/>
                  <a:pt x="25" y="15"/>
                </a:cubicBezTo>
                <a:cubicBezTo>
                  <a:pt x="26" y="16"/>
                  <a:pt x="27" y="18"/>
                  <a:pt x="29" y="17"/>
                </a:cubicBezTo>
                <a:cubicBezTo>
                  <a:pt x="30" y="17"/>
                  <a:pt x="31" y="16"/>
                  <a:pt x="33" y="16"/>
                </a:cubicBezTo>
                <a:cubicBezTo>
                  <a:pt x="34" y="16"/>
                  <a:pt x="34" y="14"/>
                  <a:pt x="36" y="14"/>
                </a:cubicBezTo>
                <a:cubicBezTo>
                  <a:pt x="35" y="12"/>
                  <a:pt x="33" y="9"/>
                  <a:pt x="34" y="8"/>
                </a:cubicBezTo>
                <a:cubicBezTo>
                  <a:pt x="35" y="6"/>
                  <a:pt x="32" y="4"/>
                  <a:pt x="31" y="4"/>
                </a:cubicBezTo>
                <a:cubicBezTo>
                  <a:pt x="29" y="3"/>
                  <a:pt x="27" y="5"/>
                  <a:pt x="25" y="3"/>
                </a:cubicBezTo>
                <a:cubicBezTo>
                  <a:pt x="22" y="1"/>
                  <a:pt x="21" y="0"/>
                  <a:pt x="18" y="1"/>
                </a:cubicBezTo>
                <a:cubicBezTo>
                  <a:pt x="16" y="2"/>
                  <a:pt x="17" y="3"/>
                  <a:pt x="17" y="5"/>
                </a:cubicBezTo>
                <a:cubicBezTo>
                  <a:pt x="16" y="6"/>
                  <a:pt x="16" y="7"/>
                  <a:pt x="15" y="7"/>
                </a:cubicBezTo>
                <a:cubicBezTo>
                  <a:pt x="12" y="9"/>
                  <a:pt x="10" y="5"/>
                  <a:pt x="8" y="4"/>
                </a:cubicBezTo>
                <a:cubicBezTo>
                  <a:pt x="3" y="0"/>
                  <a:pt x="0" y="11"/>
                  <a:pt x="0" y="15"/>
                </a:cubicBezTo>
                <a:cubicBezTo>
                  <a:pt x="4" y="13"/>
                  <a:pt x="7" y="13"/>
                  <a:pt x="11" y="13"/>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43" name="Freeform 661">
            <a:extLst>
              <a:ext uri="{FF2B5EF4-FFF2-40B4-BE49-F238E27FC236}">
                <a16:creationId xmlns:a16="http://schemas.microsoft.com/office/drawing/2014/main" id="{0CCB675E-4377-3616-97E9-7AD85BDD8568}"/>
              </a:ext>
            </a:extLst>
          </p:cNvPr>
          <p:cNvSpPr>
            <a:spLocks/>
          </p:cNvSpPr>
          <p:nvPr/>
        </p:nvSpPr>
        <p:spPr bwMode="auto">
          <a:xfrm>
            <a:off x="8049987" y="2854491"/>
            <a:ext cx="93897" cy="62456"/>
          </a:xfrm>
          <a:custGeom>
            <a:avLst/>
            <a:gdLst>
              <a:gd name="T0" fmla="*/ 16 w 24"/>
              <a:gd name="T1" fmla="*/ 15 h 15"/>
              <a:gd name="T2" fmla="*/ 20 w 24"/>
              <a:gd name="T3" fmla="*/ 15 h 15"/>
              <a:gd name="T4" fmla="*/ 22 w 24"/>
              <a:gd name="T5" fmla="*/ 13 h 15"/>
              <a:gd name="T6" fmla="*/ 22 w 24"/>
              <a:gd name="T7" fmla="*/ 10 h 15"/>
              <a:gd name="T8" fmla="*/ 21 w 24"/>
              <a:gd name="T9" fmla="*/ 5 h 15"/>
              <a:gd name="T10" fmla="*/ 24 w 24"/>
              <a:gd name="T11" fmla="*/ 0 h 15"/>
              <a:gd name="T12" fmla="*/ 12 w 24"/>
              <a:gd name="T13" fmla="*/ 0 h 15"/>
              <a:gd name="T14" fmla="*/ 6 w 24"/>
              <a:gd name="T15" fmla="*/ 1 h 15"/>
              <a:gd name="T16" fmla="*/ 0 w 24"/>
              <a:gd name="T17" fmla="*/ 5 h 15"/>
              <a:gd name="T18" fmla="*/ 2 w 24"/>
              <a:gd name="T19" fmla="*/ 6 h 15"/>
              <a:gd name="T20" fmla="*/ 2 w 24"/>
              <a:gd name="T21" fmla="*/ 8 h 15"/>
              <a:gd name="T22" fmla="*/ 7 w 24"/>
              <a:gd name="T23" fmla="*/ 9 h 15"/>
              <a:gd name="T24" fmla="*/ 6 w 24"/>
              <a:gd name="T25" fmla="*/ 13 h 15"/>
              <a:gd name="T26" fmla="*/ 11 w 24"/>
              <a:gd name="T27" fmla="*/ 12 h 15"/>
              <a:gd name="T28" fmla="*/ 16 w 24"/>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5">
                <a:moveTo>
                  <a:pt x="16" y="15"/>
                </a:moveTo>
                <a:cubicBezTo>
                  <a:pt x="17" y="15"/>
                  <a:pt x="19" y="15"/>
                  <a:pt x="20" y="15"/>
                </a:cubicBezTo>
                <a:cubicBezTo>
                  <a:pt x="20" y="14"/>
                  <a:pt x="22" y="14"/>
                  <a:pt x="22" y="13"/>
                </a:cubicBezTo>
                <a:cubicBezTo>
                  <a:pt x="22" y="12"/>
                  <a:pt x="22" y="11"/>
                  <a:pt x="22" y="10"/>
                </a:cubicBezTo>
                <a:cubicBezTo>
                  <a:pt x="21" y="8"/>
                  <a:pt x="20" y="7"/>
                  <a:pt x="21" y="5"/>
                </a:cubicBezTo>
                <a:cubicBezTo>
                  <a:pt x="23" y="4"/>
                  <a:pt x="24" y="2"/>
                  <a:pt x="24" y="0"/>
                </a:cubicBezTo>
                <a:cubicBezTo>
                  <a:pt x="22" y="3"/>
                  <a:pt x="15" y="0"/>
                  <a:pt x="12" y="0"/>
                </a:cubicBezTo>
                <a:cubicBezTo>
                  <a:pt x="10" y="0"/>
                  <a:pt x="8" y="0"/>
                  <a:pt x="6" y="1"/>
                </a:cubicBezTo>
                <a:cubicBezTo>
                  <a:pt x="5" y="1"/>
                  <a:pt x="0" y="5"/>
                  <a:pt x="0" y="5"/>
                </a:cubicBezTo>
                <a:cubicBezTo>
                  <a:pt x="0" y="6"/>
                  <a:pt x="3" y="5"/>
                  <a:pt x="2" y="6"/>
                </a:cubicBezTo>
                <a:cubicBezTo>
                  <a:pt x="2" y="7"/>
                  <a:pt x="2" y="7"/>
                  <a:pt x="2" y="8"/>
                </a:cubicBezTo>
                <a:cubicBezTo>
                  <a:pt x="3" y="10"/>
                  <a:pt x="7" y="9"/>
                  <a:pt x="7" y="9"/>
                </a:cubicBezTo>
                <a:cubicBezTo>
                  <a:pt x="7" y="10"/>
                  <a:pt x="6" y="12"/>
                  <a:pt x="6" y="13"/>
                </a:cubicBezTo>
                <a:cubicBezTo>
                  <a:pt x="7" y="12"/>
                  <a:pt x="9" y="11"/>
                  <a:pt x="11" y="12"/>
                </a:cubicBezTo>
                <a:cubicBezTo>
                  <a:pt x="13" y="13"/>
                  <a:pt x="14" y="15"/>
                  <a:pt x="16" y="15"/>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44" name="Freeform 662">
            <a:extLst>
              <a:ext uri="{FF2B5EF4-FFF2-40B4-BE49-F238E27FC236}">
                <a16:creationId xmlns:a16="http://schemas.microsoft.com/office/drawing/2014/main" id="{1AF98E8E-6195-40E6-9D89-1BF4A3E13E5E}"/>
              </a:ext>
            </a:extLst>
          </p:cNvPr>
          <p:cNvSpPr>
            <a:spLocks/>
          </p:cNvSpPr>
          <p:nvPr/>
        </p:nvSpPr>
        <p:spPr bwMode="auto">
          <a:xfrm>
            <a:off x="7978896" y="2983663"/>
            <a:ext cx="63045" cy="32648"/>
          </a:xfrm>
          <a:custGeom>
            <a:avLst/>
            <a:gdLst>
              <a:gd name="T0" fmla="*/ 16 w 16"/>
              <a:gd name="T1" fmla="*/ 4 h 8"/>
              <a:gd name="T2" fmla="*/ 12 w 16"/>
              <a:gd name="T3" fmla="*/ 2 h 8"/>
              <a:gd name="T4" fmla="*/ 8 w 16"/>
              <a:gd name="T5" fmla="*/ 0 h 8"/>
              <a:gd name="T6" fmla="*/ 7 w 16"/>
              <a:gd name="T7" fmla="*/ 3 h 8"/>
              <a:gd name="T8" fmla="*/ 5 w 16"/>
              <a:gd name="T9" fmla="*/ 2 h 8"/>
              <a:gd name="T10" fmla="*/ 2 w 16"/>
              <a:gd name="T11" fmla="*/ 3 h 8"/>
              <a:gd name="T12" fmla="*/ 0 w 16"/>
              <a:gd name="T13" fmla="*/ 5 h 8"/>
              <a:gd name="T14" fmla="*/ 0 w 16"/>
              <a:gd name="T15" fmla="*/ 6 h 8"/>
              <a:gd name="T16" fmla="*/ 2 w 16"/>
              <a:gd name="T17" fmla="*/ 6 h 8"/>
              <a:gd name="T18" fmla="*/ 8 w 16"/>
              <a:gd name="T19" fmla="*/ 7 h 8"/>
              <a:gd name="T20" fmla="*/ 16 w 1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6" y="4"/>
                </a:moveTo>
                <a:cubicBezTo>
                  <a:pt x="16" y="1"/>
                  <a:pt x="14" y="2"/>
                  <a:pt x="12" y="2"/>
                </a:cubicBezTo>
                <a:cubicBezTo>
                  <a:pt x="11" y="3"/>
                  <a:pt x="10" y="1"/>
                  <a:pt x="8" y="0"/>
                </a:cubicBezTo>
                <a:cubicBezTo>
                  <a:pt x="8" y="1"/>
                  <a:pt x="8" y="2"/>
                  <a:pt x="7" y="3"/>
                </a:cubicBezTo>
                <a:cubicBezTo>
                  <a:pt x="6" y="3"/>
                  <a:pt x="7" y="1"/>
                  <a:pt x="5" y="2"/>
                </a:cubicBezTo>
                <a:cubicBezTo>
                  <a:pt x="4" y="2"/>
                  <a:pt x="2" y="2"/>
                  <a:pt x="2" y="3"/>
                </a:cubicBezTo>
                <a:cubicBezTo>
                  <a:pt x="1" y="5"/>
                  <a:pt x="2" y="6"/>
                  <a:pt x="0" y="5"/>
                </a:cubicBezTo>
                <a:cubicBezTo>
                  <a:pt x="0" y="5"/>
                  <a:pt x="0" y="5"/>
                  <a:pt x="0" y="6"/>
                </a:cubicBezTo>
                <a:cubicBezTo>
                  <a:pt x="0" y="6"/>
                  <a:pt x="1" y="6"/>
                  <a:pt x="2" y="6"/>
                </a:cubicBezTo>
                <a:cubicBezTo>
                  <a:pt x="4" y="7"/>
                  <a:pt x="6" y="7"/>
                  <a:pt x="8" y="7"/>
                </a:cubicBezTo>
                <a:cubicBezTo>
                  <a:pt x="10" y="7"/>
                  <a:pt x="16" y="8"/>
                  <a:pt x="16" y="4"/>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45" name="Freeform 663">
            <a:extLst>
              <a:ext uri="{FF2B5EF4-FFF2-40B4-BE49-F238E27FC236}">
                <a16:creationId xmlns:a16="http://schemas.microsoft.com/office/drawing/2014/main" id="{41C017BA-795F-2122-8403-2BAC603B67D0}"/>
              </a:ext>
            </a:extLst>
          </p:cNvPr>
          <p:cNvSpPr>
            <a:spLocks/>
          </p:cNvSpPr>
          <p:nvPr/>
        </p:nvSpPr>
        <p:spPr bwMode="auto">
          <a:xfrm>
            <a:off x="7880973" y="2992178"/>
            <a:ext cx="187792" cy="174595"/>
          </a:xfrm>
          <a:custGeom>
            <a:avLst/>
            <a:gdLst>
              <a:gd name="T0" fmla="*/ 1 w 48"/>
              <a:gd name="T1" fmla="*/ 12 h 42"/>
              <a:gd name="T2" fmla="*/ 0 w 48"/>
              <a:gd name="T3" fmla="*/ 16 h 42"/>
              <a:gd name="T4" fmla="*/ 2 w 48"/>
              <a:gd name="T5" fmla="*/ 20 h 42"/>
              <a:gd name="T6" fmla="*/ 4 w 48"/>
              <a:gd name="T7" fmla="*/ 27 h 42"/>
              <a:gd name="T8" fmla="*/ 9 w 48"/>
              <a:gd name="T9" fmla="*/ 31 h 42"/>
              <a:gd name="T10" fmla="*/ 10 w 48"/>
              <a:gd name="T11" fmla="*/ 33 h 42"/>
              <a:gd name="T12" fmla="*/ 13 w 48"/>
              <a:gd name="T13" fmla="*/ 32 h 42"/>
              <a:gd name="T14" fmla="*/ 21 w 48"/>
              <a:gd name="T15" fmla="*/ 36 h 42"/>
              <a:gd name="T16" fmla="*/ 25 w 48"/>
              <a:gd name="T17" fmla="*/ 37 h 42"/>
              <a:gd name="T18" fmla="*/ 33 w 48"/>
              <a:gd name="T19" fmla="*/ 37 h 42"/>
              <a:gd name="T20" fmla="*/ 39 w 48"/>
              <a:gd name="T21" fmla="*/ 41 h 42"/>
              <a:gd name="T22" fmla="*/ 41 w 48"/>
              <a:gd name="T23" fmla="*/ 35 h 42"/>
              <a:gd name="T24" fmla="*/ 44 w 48"/>
              <a:gd name="T25" fmla="*/ 32 h 42"/>
              <a:gd name="T26" fmla="*/ 48 w 48"/>
              <a:gd name="T27" fmla="*/ 31 h 42"/>
              <a:gd name="T28" fmla="*/ 45 w 48"/>
              <a:gd name="T29" fmla="*/ 26 h 42"/>
              <a:gd name="T30" fmla="*/ 44 w 48"/>
              <a:gd name="T31" fmla="*/ 19 h 42"/>
              <a:gd name="T32" fmla="*/ 46 w 48"/>
              <a:gd name="T33" fmla="*/ 12 h 42"/>
              <a:gd name="T34" fmla="*/ 44 w 48"/>
              <a:gd name="T35" fmla="*/ 7 h 42"/>
              <a:gd name="T36" fmla="*/ 42 w 48"/>
              <a:gd name="T37" fmla="*/ 5 h 42"/>
              <a:gd name="T38" fmla="*/ 25 w 48"/>
              <a:gd name="T39" fmla="*/ 4 h 42"/>
              <a:gd name="T40" fmla="*/ 20 w 48"/>
              <a:gd name="T41" fmla="*/ 2 h 42"/>
              <a:gd name="T42" fmla="*/ 13 w 48"/>
              <a:gd name="T43" fmla="*/ 4 h 42"/>
              <a:gd name="T44" fmla="*/ 6 w 48"/>
              <a:gd name="T45" fmla="*/ 6 h 42"/>
              <a:gd name="T46" fmla="*/ 2 w 48"/>
              <a:gd name="T47" fmla="*/ 7 h 42"/>
              <a:gd name="T48" fmla="*/ 1 w 48"/>
              <a:gd name="T49" fmla="*/ 9 h 42"/>
              <a:gd name="T50" fmla="*/ 1 w 48"/>
              <a:gd name="T51" fmla="*/ 12 h 42"/>
              <a:gd name="T52" fmla="*/ 1 w 48"/>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1" y="12"/>
                </a:moveTo>
                <a:cubicBezTo>
                  <a:pt x="1" y="13"/>
                  <a:pt x="0" y="15"/>
                  <a:pt x="0" y="16"/>
                </a:cubicBezTo>
                <a:cubicBezTo>
                  <a:pt x="1" y="17"/>
                  <a:pt x="2" y="19"/>
                  <a:pt x="2" y="20"/>
                </a:cubicBezTo>
                <a:cubicBezTo>
                  <a:pt x="2" y="22"/>
                  <a:pt x="3" y="25"/>
                  <a:pt x="4" y="27"/>
                </a:cubicBezTo>
                <a:cubicBezTo>
                  <a:pt x="5" y="30"/>
                  <a:pt x="8" y="29"/>
                  <a:pt x="9" y="31"/>
                </a:cubicBezTo>
                <a:cubicBezTo>
                  <a:pt x="9" y="31"/>
                  <a:pt x="9" y="33"/>
                  <a:pt x="10" y="33"/>
                </a:cubicBezTo>
                <a:cubicBezTo>
                  <a:pt x="11" y="34"/>
                  <a:pt x="12" y="32"/>
                  <a:pt x="13" y="32"/>
                </a:cubicBezTo>
                <a:cubicBezTo>
                  <a:pt x="15" y="31"/>
                  <a:pt x="19" y="35"/>
                  <a:pt x="21" y="36"/>
                </a:cubicBezTo>
                <a:cubicBezTo>
                  <a:pt x="22" y="37"/>
                  <a:pt x="23" y="39"/>
                  <a:pt x="25" y="37"/>
                </a:cubicBezTo>
                <a:cubicBezTo>
                  <a:pt x="26" y="36"/>
                  <a:pt x="31" y="37"/>
                  <a:pt x="33" y="37"/>
                </a:cubicBezTo>
                <a:cubicBezTo>
                  <a:pt x="36" y="37"/>
                  <a:pt x="37" y="39"/>
                  <a:pt x="39" y="41"/>
                </a:cubicBezTo>
                <a:cubicBezTo>
                  <a:pt x="40" y="42"/>
                  <a:pt x="40" y="36"/>
                  <a:pt x="41" y="35"/>
                </a:cubicBezTo>
                <a:cubicBezTo>
                  <a:pt x="42" y="34"/>
                  <a:pt x="43" y="33"/>
                  <a:pt x="44" y="32"/>
                </a:cubicBezTo>
                <a:cubicBezTo>
                  <a:pt x="45" y="32"/>
                  <a:pt x="48" y="32"/>
                  <a:pt x="48" y="31"/>
                </a:cubicBezTo>
                <a:cubicBezTo>
                  <a:pt x="47" y="28"/>
                  <a:pt x="47" y="27"/>
                  <a:pt x="45" y="26"/>
                </a:cubicBezTo>
                <a:cubicBezTo>
                  <a:pt x="43" y="24"/>
                  <a:pt x="46" y="21"/>
                  <a:pt x="44" y="19"/>
                </a:cubicBezTo>
                <a:cubicBezTo>
                  <a:pt x="42" y="18"/>
                  <a:pt x="47" y="14"/>
                  <a:pt x="46" y="12"/>
                </a:cubicBezTo>
                <a:cubicBezTo>
                  <a:pt x="45" y="10"/>
                  <a:pt x="44" y="9"/>
                  <a:pt x="44" y="7"/>
                </a:cubicBezTo>
                <a:cubicBezTo>
                  <a:pt x="44" y="6"/>
                  <a:pt x="44" y="5"/>
                  <a:pt x="42" y="5"/>
                </a:cubicBezTo>
                <a:cubicBezTo>
                  <a:pt x="37" y="3"/>
                  <a:pt x="30" y="6"/>
                  <a:pt x="25" y="4"/>
                </a:cubicBezTo>
                <a:cubicBezTo>
                  <a:pt x="25" y="7"/>
                  <a:pt x="21" y="2"/>
                  <a:pt x="20" y="2"/>
                </a:cubicBezTo>
                <a:cubicBezTo>
                  <a:pt x="17" y="0"/>
                  <a:pt x="15" y="2"/>
                  <a:pt x="13" y="4"/>
                </a:cubicBezTo>
                <a:cubicBezTo>
                  <a:pt x="10" y="5"/>
                  <a:pt x="8" y="6"/>
                  <a:pt x="6" y="6"/>
                </a:cubicBezTo>
                <a:cubicBezTo>
                  <a:pt x="5" y="7"/>
                  <a:pt x="3" y="7"/>
                  <a:pt x="2" y="7"/>
                </a:cubicBezTo>
                <a:cubicBezTo>
                  <a:pt x="1" y="8"/>
                  <a:pt x="3" y="9"/>
                  <a:pt x="1" y="9"/>
                </a:cubicBezTo>
                <a:cubicBezTo>
                  <a:pt x="1" y="10"/>
                  <a:pt x="1" y="11"/>
                  <a:pt x="1" y="12"/>
                </a:cubicBezTo>
                <a:cubicBezTo>
                  <a:pt x="1" y="14"/>
                  <a:pt x="1" y="12"/>
                  <a:pt x="1" y="12"/>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46" name="Freeform 664">
            <a:extLst>
              <a:ext uri="{FF2B5EF4-FFF2-40B4-BE49-F238E27FC236}">
                <a16:creationId xmlns:a16="http://schemas.microsoft.com/office/drawing/2014/main" id="{CE416129-5958-1746-47D0-AB5585383BF6}"/>
              </a:ext>
            </a:extLst>
          </p:cNvPr>
          <p:cNvSpPr>
            <a:spLocks/>
          </p:cNvSpPr>
          <p:nvPr/>
        </p:nvSpPr>
        <p:spPr bwMode="auto">
          <a:xfrm>
            <a:off x="7994990" y="3175292"/>
            <a:ext cx="181086" cy="124914"/>
          </a:xfrm>
          <a:custGeom>
            <a:avLst/>
            <a:gdLst>
              <a:gd name="T0" fmla="*/ 38 w 46"/>
              <a:gd name="T1" fmla="*/ 13 h 30"/>
              <a:gd name="T2" fmla="*/ 35 w 46"/>
              <a:gd name="T3" fmla="*/ 6 h 30"/>
              <a:gd name="T4" fmla="*/ 32 w 46"/>
              <a:gd name="T5" fmla="*/ 0 h 30"/>
              <a:gd name="T6" fmla="*/ 22 w 46"/>
              <a:gd name="T7" fmla="*/ 4 h 30"/>
              <a:gd name="T8" fmla="*/ 18 w 46"/>
              <a:gd name="T9" fmla="*/ 3 h 30"/>
              <a:gd name="T10" fmla="*/ 12 w 46"/>
              <a:gd name="T11" fmla="*/ 3 h 30"/>
              <a:gd name="T12" fmla="*/ 8 w 46"/>
              <a:gd name="T13" fmla="*/ 6 h 30"/>
              <a:gd name="T14" fmla="*/ 4 w 46"/>
              <a:gd name="T15" fmla="*/ 14 h 30"/>
              <a:gd name="T16" fmla="*/ 0 w 46"/>
              <a:gd name="T17" fmla="*/ 15 h 30"/>
              <a:gd name="T18" fmla="*/ 3 w 46"/>
              <a:gd name="T19" fmla="*/ 18 h 30"/>
              <a:gd name="T20" fmla="*/ 5 w 46"/>
              <a:gd name="T21" fmla="*/ 22 h 30"/>
              <a:gd name="T22" fmla="*/ 8 w 46"/>
              <a:gd name="T23" fmla="*/ 24 h 30"/>
              <a:gd name="T24" fmla="*/ 11 w 46"/>
              <a:gd name="T25" fmla="*/ 25 h 30"/>
              <a:gd name="T26" fmla="*/ 11 w 46"/>
              <a:gd name="T27" fmla="*/ 28 h 30"/>
              <a:gd name="T28" fmla="*/ 21 w 46"/>
              <a:gd name="T29" fmla="*/ 30 h 30"/>
              <a:gd name="T30" fmla="*/ 28 w 46"/>
              <a:gd name="T31" fmla="*/ 28 h 30"/>
              <a:gd name="T32" fmla="*/ 40 w 46"/>
              <a:gd name="T33" fmla="*/ 30 h 30"/>
              <a:gd name="T34" fmla="*/ 41 w 46"/>
              <a:gd name="T35" fmla="*/ 23 h 30"/>
              <a:gd name="T36" fmla="*/ 46 w 46"/>
              <a:gd name="T37" fmla="*/ 20 h 30"/>
              <a:gd name="T38" fmla="*/ 39 w 46"/>
              <a:gd name="T39" fmla="*/ 20 h 30"/>
              <a:gd name="T40" fmla="*/ 38 w 46"/>
              <a:gd name="T41" fmla="*/ 13 h 30"/>
              <a:gd name="T42" fmla="*/ 38 w 46"/>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38" y="13"/>
                </a:moveTo>
                <a:cubicBezTo>
                  <a:pt x="39" y="10"/>
                  <a:pt x="36" y="8"/>
                  <a:pt x="35" y="6"/>
                </a:cubicBezTo>
                <a:cubicBezTo>
                  <a:pt x="33" y="5"/>
                  <a:pt x="32" y="2"/>
                  <a:pt x="32" y="0"/>
                </a:cubicBezTo>
                <a:cubicBezTo>
                  <a:pt x="29" y="1"/>
                  <a:pt x="26" y="4"/>
                  <a:pt x="22" y="4"/>
                </a:cubicBezTo>
                <a:cubicBezTo>
                  <a:pt x="21" y="4"/>
                  <a:pt x="19" y="3"/>
                  <a:pt x="18" y="3"/>
                </a:cubicBezTo>
                <a:cubicBezTo>
                  <a:pt x="16" y="3"/>
                  <a:pt x="14" y="3"/>
                  <a:pt x="12" y="3"/>
                </a:cubicBezTo>
                <a:cubicBezTo>
                  <a:pt x="12" y="3"/>
                  <a:pt x="9" y="6"/>
                  <a:pt x="8" y="6"/>
                </a:cubicBezTo>
                <a:cubicBezTo>
                  <a:pt x="7" y="9"/>
                  <a:pt x="5" y="11"/>
                  <a:pt x="4" y="14"/>
                </a:cubicBezTo>
                <a:cubicBezTo>
                  <a:pt x="3" y="14"/>
                  <a:pt x="1" y="14"/>
                  <a:pt x="0" y="15"/>
                </a:cubicBezTo>
                <a:cubicBezTo>
                  <a:pt x="0" y="16"/>
                  <a:pt x="3" y="17"/>
                  <a:pt x="3" y="18"/>
                </a:cubicBezTo>
                <a:cubicBezTo>
                  <a:pt x="3" y="20"/>
                  <a:pt x="4" y="20"/>
                  <a:pt x="5" y="22"/>
                </a:cubicBezTo>
                <a:cubicBezTo>
                  <a:pt x="5" y="24"/>
                  <a:pt x="6" y="24"/>
                  <a:pt x="8" y="24"/>
                </a:cubicBezTo>
                <a:cubicBezTo>
                  <a:pt x="9" y="24"/>
                  <a:pt x="11" y="24"/>
                  <a:pt x="11" y="25"/>
                </a:cubicBezTo>
                <a:cubicBezTo>
                  <a:pt x="11" y="26"/>
                  <a:pt x="11" y="27"/>
                  <a:pt x="11" y="28"/>
                </a:cubicBezTo>
                <a:cubicBezTo>
                  <a:pt x="13" y="30"/>
                  <a:pt x="18" y="30"/>
                  <a:pt x="21" y="30"/>
                </a:cubicBezTo>
                <a:cubicBezTo>
                  <a:pt x="24" y="30"/>
                  <a:pt x="26" y="30"/>
                  <a:pt x="28" y="28"/>
                </a:cubicBezTo>
                <a:cubicBezTo>
                  <a:pt x="32" y="26"/>
                  <a:pt x="36" y="28"/>
                  <a:pt x="40" y="30"/>
                </a:cubicBezTo>
                <a:cubicBezTo>
                  <a:pt x="40" y="28"/>
                  <a:pt x="40" y="25"/>
                  <a:pt x="41" y="23"/>
                </a:cubicBezTo>
                <a:cubicBezTo>
                  <a:pt x="42" y="22"/>
                  <a:pt x="45" y="24"/>
                  <a:pt x="46" y="20"/>
                </a:cubicBezTo>
                <a:cubicBezTo>
                  <a:pt x="43" y="18"/>
                  <a:pt x="42" y="20"/>
                  <a:pt x="39" y="20"/>
                </a:cubicBezTo>
                <a:cubicBezTo>
                  <a:pt x="37" y="19"/>
                  <a:pt x="37" y="14"/>
                  <a:pt x="38" y="13"/>
                </a:cubicBezTo>
                <a:cubicBezTo>
                  <a:pt x="39" y="11"/>
                  <a:pt x="37" y="15"/>
                  <a:pt x="38" y="13"/>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47" name="Freeform 665">
            <a:extLst>
              <a:ext uri="{FF2B5EF4-FFF2-40B4-BE49-F238E27FC236}">
                <a16:creationId xmlns:a16="http://schemas.microsoft.com/office/drawing/2014/main" id="{DC1DDEFC-4FB1-5DEE-04BF-3E1C64C6183C}"/>
              </a:ext>
            </a:extLst>
          </p:cNvPr>
          <p:cNvSpPr>
            <a:spLocks/>
          </p:cNvSpPr>
          <p:nvPr/>
        </p:nvSpPr>
        <p:spPr bwMode="auto">
          <a:xfrm>
            <a:off x="8121080" y="3171033"/>
            <a:ext cx="65727" cy="83750"/>
          </a:xfrm>
          <a:custGeom>
            <a:avLst/>
            <a:gdLst>
              <a:gd name="T0" fmla="*/ 14 w 17"/>
              <a:gd name="T1" fmla="*/ 10 h 20"/>
              <a:gd name="T2" fmla="*/ 9 w 17"/>
              <a:gd name="T3" fmla="*/ 3 h 20"/>
              <a:gd name="T4" fmla="*/ 0 w 17"/>
              <a:gd name="T5" fmla="*/ 1 h 20"/>
              <a:gd name="T6" fmla="*/ 5 w 17"/>
              <a:gd name="T7" fmla="*/ 10 h 20"/>
              <a:gd name="T8" fmla="*/ 7 w 17"/>
              <a:gd name="T9" fmla="*/ 20 h 20"/>
              <a:gd name="T10" fmla="*/ 10 w 17"/>
              <a:gd name="T11" fmla="*/ 14 h 20"/>
              <a:gd name="T12" fmla="*/ 14 w 17"/>
              <a:gd name="T13" fmla="*/ 14 h 20"/>
              <a:gd name="T14" fmla="*/ 14 w 17"/>
              <a:gd name="T15" fmla="*/ 10 h 20"/>
              <a:gd name="T16" fmla="*/ 14 w 1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4" y="10"/>
                </a:moveTo>
                <a:cubicBezTo>
                  <a:pt x="12" y="8"/>
                  <a:pt x="11" y="4"/>
                  <a:pt x="9" y="3"/>
                </a:cubicBezTo>
                <a:cubicBezTo>
                  <a:pt x="8" y="3"/>
                  <a:pt x="0" y="0"/>
                  <a:pt x="0" y="1"/>
                </a:cubicBezTo>
                <a:cubicBezTo>
                  <a:pt x="1" y="5"/>
                  <a:pt x="3" y="7"/>
                  <a:pt x="5" y="10"/>
                </a:cubicBezTo>
                <a:cubicBezTo>
                  <a:pt x="7" y="13"/>
                  <a:pt x="4" y="17"/>
                  <a:pt x="7" y="20"/>
                </a:cubicBezTo>
                <a:cubicBezTo>
                  <a:pt x="8" y="19"/>
                  <a:pt x="9" y="16"/>
                  <a:pt x="10" y="14"/>
                </a:cubicBezTo>
                <a:cubicBezTo>
                  <a:pt x="12" y="13"/>
                  <a:pt x="13" y="14"/>
                  <a:pt x="14" y="14"/>
                </a:cubicBezTo>
                <a:cubicBezTo>
                  <a:pt x="17" y="14"/>
                  <a:pt x="14" y="10"/>
                  <a:pt x="14" y="10"/>
                </a:cubicBezTo>
                <a:cubicBezTo>
                  <a:pt x="13" y="9"/>
                  <a:pt x="14" y="10"/>
                  <a:pt x="14" y="1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48" name="Freeform 666">
            <a:extLst>
              <a:ext uri="{FF2B5EF4-FFF2-40B4-BE49-F238E27FC236}">
                <a16:creationId xmlns:a16="http://schemas.microsoft.com/office/drawing/2014/main" id="{DBD78590-4C81-D017-FD1A-B3E4CE1F3E95}"/>
              </a:ext>
            </a:extLst>
          </p:cNvPr>
          <p:cNvSpPr>
            <a:spLocks/>
          </p:cNvSpPr>
          <p:nvPr/>
        </p:nvSpPr>
        <p:spPr bwMode="auto">
          <a:xfrm>
            <a:off x="8147908" y="3216455"/>
            <a:ext cx="38899" cy="42584"/>
          </a:xfrm>
          <a:custGeom>
            <a:avLst/>
            <a:gdLst>
              <a:gd name="T0" fmla="*/ 7 w 10"/>
              <a:gd name="T1" fmla="*/ 9 h 10"/>
              <a:gd name="T2" fmla="*/ 7 w 10"/>
              <a:gd name="T3" fmla="*/ 7 h 10"/>
              <a:gd name="T4" fmla="*/ 10 w 10"/>
              <a:gd name="T5" fmla="*/ 4 h 10"/>
              <a:gd name="T6" fmla="*/ 8 w 10"/>
              <a:gd name="T7" fmla="*/ 1 h 10"/>
              <a:gd name="T8" fmla="*/ 3 w 10"/>
              <a:gd name="T9" fmla="*/ 4 h 10"/>
              <a:gd name="T10" fmla="*/ 0 w 10"/>
              <a:gd name="T11" fmla="*/ 9 h 10"/>
              <a:gd name="T12" fmla="*/ 3 w 10"/>
              <a:gd name="T13" fmla="*/ 9 h 10"/>
              <a:gd name="T14" fmla="*/ 7 w 10"/>
              <a:gd name="T15" fmla="*/ 10 h 10"/>
              <a:gd name="T16" fmla="*/ 7 w 10"/>
              <a:gd name="T17" fmla="*/ 9 h 10"/>
              <a:gd name="T18" fmla="*/ 7 w 10"/>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9"/>
                </a:moveTo>
                <a:cubicBezTo>
                  <a:pt x="6" y="8"/>
                  <a:pt x="6" y="8"/>
                  <a:pt x="7" y="7"/>
                </a:cubicBezTo>
                <a:cubicBezTo>
                  <a:pt x="8" y="6"/>
                  <a:pt x="9" y="5"/>
                  <a:pt x="10" y="4"/>
                </a:cubicBezTo>
                <a:cubicBezTo>
                  <a:pt x="10" y="4"/>
                  <a:pt x="8" y="2"/>
                  <a:pt x="8" y="1"/>
                </a:cubicBezTo>
                <a:cubicBezTo>
                  <a:pt x="8" y="5"/>
                  <a:pt x="3" y="0"/>
                  <a:pt x="3" y="4"/>
                </a:cubicBezTo>
                <a:cubicBezTo>
                  <a:pt x="3" y="6"/>
                  <a:pt x="1" y="8"/>
                  <a:pt x="0" y="9"/>
                </a:cubicBezTo>
                <a:cubicBezTo>
                  <a:pt x="0" y="10"/>
                  <a:pt x="2" y="9"/>
                  <a:pt x="3" y="9"/>
                </a:cubicBezTo>
                <a:cubicBezTo>
                  <a:pt x="5" y="9"/>
                  <a:pt x="6" y="9"/>
                  <a:pt x="7" y="10"/>
                </a:cubicBezTo>
                <a:cubicBezTo>
                  <a:pt x="7" y="10"/>
                  <a:pt x="7" y="9"/>
                  <a:pt x="7" y="9"/>
                </a:cubicBezTo>
                <a:cubicBezTo>
                  <a:pt x="6" y="8"/>
                  <a:pt x="7" y="9"/>
                  <a:pt x="7" y="9"/>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49" name="Freeform 667">
            <a:extLst>
              <a:ext uri="{FF2B5EF4-FFF2-40B4-BE49-F238E27FC236}">
                <a16:creationId xmlns:a16="http://schemas.microsoft.com/office/drawing/2014/main" id="{575BE287-67F7-F017-2C86-9DBC859FF93F}"/>
              </a:ext>
            </a:extLst>
          </p:cNvPr>
          <p:cNvSpPr>
            <a:spLocks/>
          </p:cNvSpPr>
          <p:nvPr/>
        </p:nvSpPr>
        <p:spPr bwMode="auto">
          <a:xfrm>
            <a:off x="8029867" y="3283171"/>
            <a:ext cx="126090" cy="79491"/>
          </a:xfrm>
          <a:custGeom>
            <a:avLst/>
            <a:gdLst>
              <a:gd name="T0" fmla="*/ 17 w 32"/>
              <a:gd name="T1" fmla="*/ 4 h 19"/>
              <a:gd name="T2" fmla="*/ 2 w 32"/>
              <a:gd name="T3" fmla="*/ 0 h 19"/>
              <a:gd name="T4" fmla="*/ 2 w 32"/>
              <a:gd name="T5" fmla="*/ 5 h 19"/>
              <a:gd name="T6" fmla="*/ 3 w 32"/>
              <a:gd name="T7" fmla="*/ 8 h 19"/>
              <a:gd name="T8" fmla="*/ 1 w 32"/>
              <a:gd name="T9" fmla="*/ 11 h 19"/>
              <a:gd name="T10" fmla="*/ 3 w 32"/>
              <a:gd name="T11" fmla="*/ 17 h 19"/>
              <a:gd name="T12" fmla="*/ 9 w 32"/>
              <a:gd name="T13" fmla="*/ 17 h 19"/>
              <a:gd name="T14" fmla="*/ 16 w 32"/>
              <a:gd name="T15" fmla="*/ 18 h 19"/>
              <a:gd name="T16" fmla="*/ 21 w 32"/>
              <a:gd name="T17" fmla="*/ 15 h 19"/>
              <a:gd name="T18" fmla="*/ 28 w 32"/>
              <a:gd name="T19" fmla="*/ 14 h 19"/>
              <a:gd name="T20" fmla="*/ 28 w 32"/>
              <a:gd name="T21" fmla="*/ 8 h 19"/>
              <a:gd name="T22" fmla="*/ 29 w 32"/>
              <a:gd name="T23" fmla="*/ 3 h 19"/>
              <a:gd name="T24" fmla="*/ 21 w 32"/>
              <a:gd name="T25" fmla="*/ 2 h 19"/>
              <a:gd name="T26" fmla="*/ 17 w 32"/>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17" y="4"/>
                </a:moveTo>
                <a:cubicBezTo>
                  <a:pt x="13" y="4"/>
                  <a:pt x="3" y="6"/>
                  <a:pt x="2" y="0"/>
                </a:cubicBezTo>
                <a:cubicBezTo>
                  <a:pt x="1" y="2"/>
                  <a:pt x="0" y="4"/>
                  <a:pt x="2" y="5"/>
                </a:cubicBezTo>
                <a:cubicBezTo>
                  <a:pt x="3" y="6"/>
                  <a:pt x="4" y="7"/>
                  <a:pt x="3" y="8"/>
                </a:cubicBezTo>
                <a:cubicBezTo>
                  <a:pt x="2" y="9"/>
                  <a:pt x="1" y="9"/>
                  <a:pt x="1" y="11"/>
                </a:cubicBezTo>
                <a:cubicBezTo>
                  <a:pt x="2" y="13"/>
                  <a:pt x="3" y="14"/>
                  <a:pt x="3" y="17"/>
                </a:cubicBezTo>
                <a:cubicBezTo>
                  <a:pt x="5" y="17"/>
                  <a:pt x="7" y="17"/>
                  <a:pt x="9" y="17"/>
                </a:cubicBezTo>
                <a:cubicBezTo>
                  <a:pt x="11" y="17"/>
                  <a:pt x="14" y="19"/>
                  <a:pt x="16" y="18"/>
                </a:cubicBezTo>
                <a:cubicBezTo>
                  <a:pt x="18" y="18"/>
                  <a:pt x="20" y="16"/>
                  <a:pt x="21" y="15"/>
                </a:cubicBezTo>
                <a:cubicBezTo>
                  <a:pt x="23" y="13"/>
                  <a:pt x="25" y="14"/>
                  <a:pt x="28" y="14"/>
                </a:cubicBezTo>
                <a:cubicBezTo>
                  <a:pt x="27" y="12"/>
                  <a:pt x="27" y="11"/>
                  <a:pt x="28" y="8"/>
                </a:cubicBezTo>
                <a:cubicBezTo>
                  <a:pt x="29" y="6"/>
                  <a:pt x="32" y="4"/>
                  <a:pt x="29" y="3"/>
                </a:cubicBezTo>
                <a:cubicBezTo>
                  <a:pt x="27" y="2"/>
                  <a:pt x="24" y="1"/>
                  <a:pt x="21" y="2"/>
                </a:cubicBezTo>
                <a:cubicBezTo>
                  <a:pt x="19" y="2"/>
                  <a:pt x="18" y="4"/>
                  <a:pt x="17" y="4"/>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50" name="Freeform 668">
            <a:extLst>
              <a:ext uri="{FF2B5EF4-FFF2-40B4-BE49-F238E27FC236}">
                <a16:creationId xmlns:a16="http://schemas.microsoft.com/office/drawing/2014/main" id="{0898842A-5483-E945-7620-6F3C1C1ADD0E}"/>
              </a:ext>
            </a:extLst>
          </p:cNvPr>
          <p:cNvSpPr>
            <a:spLocks/>
          </p:cNvSpPr>
          <p:nvPr/>
        </p:nvSpPr>
        <p:spPr bwMode="auto">
          <a:xfrm>
            <a:off x="7907801" y="3263298"/>
            <a:ext cx="71094" cy="62456"/>
          </a:xfrm>
          <a:custGeom>
            <a:avLst/>
            <a:gdLst>
              <a:gd name="T0" fmla="*/ 10 w 18"/>
              <a:gd name="T1" fmla="*/ 0 h 15"/>
              <a:gd name="T2" fmla="*/ 1 w 18"/>
              <a:gd name="T3" fmla="*/ 2 h 15"/>
              <a:gd name="T4" fmla="*/ 4 w 18"/>
              <a:gd name="T5" fmla="*/ 8 h 15"/>
              <a:gd name="T6" fmla="*/ 13 w 18"/>
              <a:gd name="T7" fmla="*/ 15 h 15"/>
              <a:gd name="T8" fmla="*/ 15 w 18"/>
              <a:gd name="T9" fmla="*/ 10 h 15"/>
              <a:gd name="T10" fmla="*/ 17 w 18"/>
              <a:gd name="T11" fmla="*/ 6 h 15"/>
              <a:gd name="T12" fmla="*/ 16 w 18"/>
              <a:gd name="T13" fmla="*/ 2 h 15"/>
              <a:gd name="T14" fmla="*/ 10 w 1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0" y="0"/>
                </a:moveTo>
                <a:cubicBezTo>
                  <a:pt x="8" y="0"/>
                  <a:pt x="0" y="0"/>
                  <a:pt x="1" y="2"/>
                </a:cubicBezTo>
                <a:cubicBezTo>
                  <a:pt x="1" y="3"/>
                  <a:pt x="3" y="7"/>
                  <a:pt x="4" y="8"/>
                </a:cubicBezTo>
                <a:cubicBezTo>
                  <a:pt x="6" y="11"/>
                  <a:pt x="10" y="13"/>
                  <a:pt x="13" y="15"/>
                </a:cubicBezTo>
                <a:cubicBezTo>
                  <a:pt x="13" y="13"/>
                  <a:pt x="13" y="11"/>
                  <a:pt x="15" y="10"/>
                </a:cubicBezTo>
                <a:cubicBezTo>
                  <a:pt x="17" y="9"/>
                  <a:pt x="18" y="8"/>
                  <a:pt x="17" y="6"/>
                </a:cubicBezTo>
                <a:cubicBezTo>
                  <a:pt x="17" y="4"/>
                  <a:pt x="17" y="3"/>
                  <a:pt x="16" y="2"/>
                </a:cubicBezTo>
                <a:cubicBezTo>
                  <a:pt x="14" y="1"/>
                  <a:pt x="12" y="0"/>
                  <a:pt x="10" y="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51" name="Freeform 669">
            <a:extLst>
              <a:ext uri="{FF2B5EF4-FFF2-40B4-BE49-F238E27FC236}">
                <a16:creationId xmlns:a16="http://schemas.microsoft.com/office/drawing/2014/main" id="{BD30242C-B5E1-8F99-1369-62FBF533A3F5}"/>
              </a:ext>
            </a:extLst>
          </p:cNvPr>
          <p:cNvSpPr>
            <a:spLocks/>
          </p:cNvSpPr>
          <p:nvPr/>
        </p:nvSpPr>
        <p:spPr bwMode="auto">
          <a:xfrm>
            <a:off x="7958773" y="3233489"/>
            <a:ext cx="87189" cy="112138"/>
          </a:xfrm>
          <a:custGeom>
            <a:avLst/>
            <a:gdLst>
              <a:gd name="T0" fmla="*/ 21 w 22"/>
              <a:gd name="T1" fmla="*/ 19 h 27"/>
              <a:gd name="T2" fmla="*/ 20 w 22"/>
              <a:gd name="T3" fmla="*/ 17 h 27"/>
              <a:gd name="T4" fmla="*/ 19 w 22"/>
              <a:gd name="T5" fmla="*/ 13 h 27"/>
              <a:gd name="T6" fmla="*/ 15 w 22"/>
              <a:gd name="T7" fmla="*/ 10 h 27"/>
              <a:gd name="T8" fmla="*/ 14 w 22"/>
              <a:gd name="T9" fmla="*/ 8 h 27"/>
              <a:gd name="T10" fmla="*/ 12 w 22"/>
              <a:gd name="T11" fmla="*/ 5 h 27"/>
              <a:gd name="T12" fmla="*/ 5 w 22"/>
              <a:gd name="T13" fmla="*/ 1 h 27"/>
              <a:gd name="T14" fmla="*/ 2 w 22"/>
              <a:gd name="T15" fmla="*/ 4 h 27"/>
              <a:gd name="T16" fmla="*/ 4 w 22"/>
              <a:gd name="T17" fmla="*/ 14 h 27"/>
              <a:gd name="T18" fmla="*/ 1 w 22"/>
              <a:gd name="T19" fmla="*/ 19 h 27"/>
              <a:gd name="T20" fmla="*/ 0 w 22"/>
              <a:gd name="T21" fmla="*/ 23 h 27"/>
              <a:gd name="T22" fmla="*/ 4 w 22"/>
              <a:gd name="T23" fmla="*/ 27 h 27"/>
              <a:gd name="T24" fmla="*/ 6 w 22"/>
              <a:gd name="T25" fmla="*/ 23 h 27"/>
              <a:gd name="T26" fmla="*/ 10 w 22"/>
              <a:gd name="T27" fmla="*/ 26 h 27"/>
              <a:gd name="T28" fmla="*/ 20 w 22"/>
              <a:gd name="T29" fmla="*/ 24 h 27"/>
              <a:gd name="T30" fmla="*/ 21 w 22"/>
              <a:gd name="T31" fmla="*/ 19 h 27"/>
              <a:gd name="T32" fmla="*/ 21 w 22"/>
              <a:gd name="T3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7">
                <a:moveTo>
                  <a:pt x="21" y="19"/>
                </a:moveTo>
                <a:cubicBezTo>
                  <a:pt x="22" y="18"/>
                  <a:pt x="21" y="18"/>
                  <a:pt x="20" y="17"/>
                </a:cubicBezTo>
                <a:cubicBezTo>
                  <a:pt x="19" y="16"/>
                  <a:pt x="19" y="15"/>
                  <a:pt x="19" y="13"/>
                </a:cubicBezTo>
                <a:cubicBezTo>
                  <a:pt x="21" y="10"/>
                  <a:pt x="18" y="10"/>
                  <a:pt x="15" y="10"/>
                </a:cubicBezTo>
                <a:cubicBezTo>
                  <a:pt x="14" y="10"/>
                  <a:pt x="14" y="9"/>
                  <a:pt x="14" y="8"/>
                </a:cubicBezTo>
                <a:cubicBezTo>
                  <a:pt x="13" y="6"/>
                  <a:pt x="12" y="7"/>
                  <a:pt x="12" y="5"/>
                </a:cubicBezTo>
                <a:cubicBezTo>
                  <a:pt x="11" y="2"/>
                  <a:pt x="9" y="0"/>
                  <a:pt x="5" y="1"/>
                </a:cubicBezTo>
                <a:cubicBezTo>
                  <a:pt x="2" y="2"/>
                  <a:pt x="2" y="2"/>
                  <a:pt x="2" y="4"/>
                </a:cubicBezTo>
                <a:cubicBezTo>
                  <a:pt x="3" y="7"/>
                  <a:pt x="4" y="10"/>
                  <a:pt x="4" y="14"/>
                </a:cubicBezTo>
                <a:cubicBezTo>
                  <a:pt x="5" y="17"/>
                  <a:pt x="2" y="16"/>
                  <a:pt x="1" y="19"/>
                </a:cubicBezTo>
                <a:cubicBezTo>
                  <a:pt x="0" y="20"/>
                  <a:pt x="0" y="22"/>
                  <a:pt x="0" y="23"/>
                </a:cubicBezTo>
                <a:cubicBezTo>
                  <a:pt x="0" y="25"/>
                  <a:pt x="3" y="26"/>
                  <a:pt x="4" y="27"/>
                </a:cubicBezTo>
                <a:cubicBezTo>
                  <a:pt x="4" y="26"/>
                  <a:pt x="4" y="23"/>
                  <a:pt x="6" y="23"/>
                </a:cubicBezTo>
                <a:cubicBezTo>
                  <a:pt x="8" y="23"/>
                  <a:pt x="9" y="24"/>
                  <a:pt x="10" y="26"/>
                </a:cubicBezTo>
                <a:cubicBezTo>
                  <a:pt x="11" y="26"/>
                  <a:pt x="18" y="24"/>
                  <a:pt x="20" y="24"/>
                </a:cubicBezTo>
                <a:cubicBezTo>
                  <a:pt x="18" y="22"/>
                  <a:pt x="20" y="21"/>
                  <a:pt x="21" y="19"/>
                </a:cubicBezTo>
                <a:cubicBezTo>
                  <a:pt x="22" y="18"/>
                  <a:pt x="20" y="20"/>
                  <a:pt x="21" y="19"/>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52" name="Freeform 670">
            <a:extLst>
              <a:ext uri="{FF2B5EF4-FFF2-40B4-BE49-F238E27FC236}">
                <a16:creationId xmlns:a16="http://schemas.microsoft.com/office/drawing/2014/main" id="{EFD2850C-6ABA-58BD-CB82-84589E10754F}"/>
              </a:ext>
            </a:extLst>
          </p:cNvPr>
          <p:cNvSpPr>
            <a:spLocks/>
          </p:cNvSpPr>
          <p:nvPr/>
        </p:nvSpPr>
        <p:spPr bwMode="auto">
          <a:xfrm>
            <a:off x="7911826" y="3166775"/>
            <a:ext cx="138163" cy="79491"/>
          </a:xfrm>
          <a:custGeom>
            <a:avLst/>
            <a:gdLst>
              <a:gd name="T0" fmla="*/ 30 w 35"/>
              <a:gd name="T1" fmla="*/ 3 h 19"/>
              <a:gd name="T2" fmla="*/ 24 w 35"/>
              <a:gd name="T3" fmla="*/ 1 h 19"/>
              <a:gd name="T4" fmla="*/ 19 w 35"/>
              <a:gd name="T5" fmla="*/ 4 h 19"/>
              <a:gd name="T6" fmla="*/ 15 w 35"/>
              <a:gd name="T7" fmla="*/ 4 h 19"/>
              <a:gd name="T8" fmla="*/ 13 w 35"/>
              <a:gd name="T9" fmla="*/ 6 h 19"/>
              <a:gd name="T10" fmla="*/ 5 w 35"/>
              <a:gd name="T11" fmla="*/ 4 h 19"/>
              <a:gd name="T12" fmla="*/ 5 w 35"/>
              <a:gd name="T13" fmla="*/ 7 h 19"/>
              <a:gd name="T14" fmla="*/ 3 w 35"/>
              <a:gd name="T15" fmla="*/ 8 h 19"/>
              <a:gd name="T16" fmla="*/ 3 w 35"/>
              <a:gd name="T17" fmla="*/ 15 h 19"/>
              <a:gd name="T18" fmla="*/ 11 w 35"/>
              <a:gd name="T19" fmla="*/ 19 h 19"/>
              <a:gd name="T20" fmla="*/ 21 w 35"/>
              <a:gd name="T21" fmla="*/ 17 h 19"/>
              <a:gd name="T22" fmla="*/ 25 w 35"/>
              <a:gd name="T23" fmla="*/ 15 h 19"/>
              <a:gd name="T24" fmla="*/ 29 w 35"/>
              <a:gd name="T25" fmla="*/ 9 h 19"/>
              <a:gd name="T26" fmla="*/ 33 w 35"/>
              <a:gd name="T27" fmla="*/ 6 h 19"/>
              <a:gd name="T28" fmla="*/ 30 w 35"/>
              <a:gd name="T29" fmla="*/ 3 h 19"/>
              <a:gd name="T30" fmla="*/ 30 w 35"/>
              <a:gd name="T3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9">
                <a:moveTo>
                  <a:pt x="30" y="3"/>
                </a:moveTo>
                <a:cubicBezTo>
                  <a:pt x="30" y="2"/>
                  <a:pt x="25" y="2"/>
                  <a:pt x="24" y="1"/>
                </a:cubicBezTo>
                <a:cubicBezTo>
                  <a:pt x="20" y="0"/>
                  <a:pt x="22" y="4"/>
                  <a:pt x="19" y="4"/>
                </a:cubicBezTo>
                <a:cubicBezTo>
                  <a:pt x="18" y="3"/>
                  <a:pt x="17" y="4"/>
                  <a:pt x="15" y="4"/>
                </a:cubicBezTo>
                <a:cubicBezTo>
                  <a:pt x="14" y="4"/>
                  <a:pt x="14" y="6"/>
                  <a:pt x="13" y="6"/>
                </a:cubicBezTo>
                <a:cubicBezTo>
                  <a:pt x="9" y="8"/>
                  <a:pt x="7" y="6"/>
                  <a:pt x="5" y="4"/>
                </a:cubicBezTo>
                <a:cubicBezTo>
                  <a:pt x="5" y="5"/>
                  <a:pt x="5" y="6"/>
                  <a:pt x="5" y="7"/>
                </a:cubicBezTo>
                <a:cubicBezTo>
                  <a:pt x="4" y="8"/>
                  <a:pt x="3" y="6"/>
                  <a:pt x="3" y="8"/>
                </a:cubicBezTo>
                <a:cubicBezTo>
                  <a:pt x="3" y="11"/>
                  <a:pt x="0" y="13"/>
                  <a:pt x="3" y="15"/>
                </a:cubicBezTo>
                <a:cubicBezTo>
                  <a:pt x="5" y="17"/>
                  <a:pt x="8" y="19"/>
                  <a:pt x="11" y="19"/>
                </a:cubicBezTo>
                <a:cubicBezTo>
                  <a:pt x="15" y="19"/>
                  <a:pt x="17" y="16"/>
                  <a:pt x="21" y="17"/>
                </a:cubicBezTo>
                <a:cubicBezTo>
                  <a:pt x="21" y="16"/>
                  <a:pt x="24" y="16"/>
                  <a:pt x="25" y="15"/>
                </a:cubicBezTo>
                <a:cubicBezTo>
                  <a:pt x="26" y="13"/>
                  <a:pt x="27" y="11"/>
                  <a:pt x="29" y="9"/>
                </a:cubicBezTo>
                <a:cubicBezTo>
                  <a:pt x="30" y="7"/>
                  <a:pt x="31" y="7"/>
                  <a:pt x="33" y="6"/>
                </a:cubicBezTo>
                <a:cubicBezTo>
                  <a:pt x="35" y="4"/>
                  <a:pt x="30" y="4"/>
                  <a:pt x="30" y="3"/>
                </a:cubicBezTo>
                <a:cubicBezTo>
                  <a:pt x="30" y="3"/>
                  <a:pt x="30" y="4"/>
                  <a:pt x="30" y="3"/>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53" name="Freeform 671">
            <a:extLst>
              <a:ext uri="{FF2B5EF4-FFF2-40B4-BE49-F238E27FC236}">
                <a16:creationId xmlns:a16="http://schemas.microsoft.com/office/drawing/2014/main" id="{3AE9FAF9-8759-163B-0654-1895DF8A446B}"/>
              </a:ext>
            </a:extLst>
          </p:cNvPr>
          <p:cNvSpPr>
            <a:spLocks/>
          </p:cNvSpPr>
          <p:nvPr/>
        </p:nvSpPr>
        <p:spPr bwMode="auto">
          <a:xfrm>
            <a:off x="7990966" y="3345628"/>
            <a:ext cx="122066" cy="133431"/>
          </a:xfrm>
          <a:custGeom>
            <a:avLst/>
            <a:gdLst>
              <a:gd name="T0" fmla="*/ 31 w 31"/>
              <a:gd name="T1" fmla="*/ 0 h 32"/>
              <a:gd name="T2" fmla="*/ 23 w 31"/>
              <a:gd name="T3" fmla="*/ 3 h 32"/>
              <a:gd name="T4" fmla="*/ 13 w 31"/>
              <a:gd name="T5" fmla="*/ 2 h 32"/>
              <a:gd name="T6" fmla="*/ 9 w 31"/>
              <a:gd name="T7" fmla="*/ 4 h 32"/>
              <a:gd name="T8" fmla="*/ 6 w 31"/>
              <a:gd name="T9" fmla="*/ 5 h 32"/>
              <a:gd name="T10" fmla="*/ 4 w 31"/>
              <a:gd name="T11" fmla="*/ 8 h 32"/>
              <a:gd name="T12" fmla="*/ 2 w 31"/>
              <a:gd name="T13" fmla="*/ 11 h 32"/>
              <a:gd name="T14" fmla="*/ 2 w 31"/>
              <a:gd name="T15" fmla="*/ 15 h 32"/>
              <a:gd name="T16" fmla="*/ 4 w 31"/>
              <a:gd name="T17" fmla="*/ 17 h 32"/>
              <a:gd name="T18" fmla="*/ 5 w 31"/>
              <a:gd name="T19" fmla="*/ 22 h 32"/>
              <a:gd name="T20" fmla="*/ 6 w 31"/>
              <a:gd name="T21" fmla="*/ 25 h 32"/>
              <a:gd name="T22" fmla="*/ 7 w 31"/>
              <a:gd name="T23" fmla="*/ 28 h 32"/>
              <a:gd name="T24" fmla="*/ 8 w 31"/>
              <a:gd name="T25" fmla="*/ 29 h 32"/>
              <a:gd name="T26" fmla="*/ 10 w 31"/>
              <a:gd name="T27" fmla="*/ 31 h 32"/>
              <a:gd name="T28" fmla="*/ 12 w 31"/>
              <a:gd name="T29" fmla="*/ 30 h 32"/>
              <a:gd name="T30" fmla="*/ 13 w 31"/>
              <a:gd name="T31" fmla="*/ 31 h 32"/>
              <a:gd name="T32" fmla="*/ 13 w 31"/>
              <a:gd name="T33" fmla="*/ 26 h 32"/>
              <a:gd name="T34" fmla="*/ 17 w 31"/>
              <a:gd name="T35" fmla="*/ 26 h 32"/>
              <a:gd name="T36" fmla="*/ 14 w 31"/>
              <a:gd name="T37" fmla="*/ 23 h 32"/>
              <a:gd name="T38" fmla="*/ 17 w 31"/>
              <a:gd name="T39" fmla="*/ 24 h 32"/>
              <a:gd name="T40" fmla="*/ 18 w 31"/>
              <a:gd name="T41" fmla="*/ 22 h 32"/>
              <a:gd name="T42" fmla="*/ 21 w 31"/>
              <a:gd name="T43" fmla="*/ 23 h 32"/>
              <a:gd name="T44" fmla="*/ 19 w 31"/>
              <a:gd name="T45" fmla="*/ 19 h 32"/>
              <a:gd name="T46" fmla="*/ 15 w 31"/>
              <a:gd name="T47" fmla="*/ 17 h 32"/>
              <a:gd name="T48" fmla="*/ 15 w 31"/>
              <a:gd name="T49" fmla="*/ 16 h 32"/>
              <a:gd name="T50" fmla="*/ 11 w 31"/>
              <a:gd name="T51" fmla="*/ 10 h 32"/>
              <a:gd name="T52" fmla="*/ 16 w 31"/>
              <a:gd name="T53" fmla="*/ 11 h 32"/>
              <a:gd name="T54" fmla="*/ 16 w 31"/>
              <a:gd name="T55" fmla="*/ 10 h 32"/>
              <a:gd name="T56" fmla="*/ 18 w 31"/>
              <a:gd name="T57" fmla="*/ 11 h 32"/>
              <a:gd name="T58" fmla="*/ 17 w 31"/>
              <a:gd name="T59" fmla="*/ 9 h 32"/>
              <a:gd name="T60" fmla="*/ 21 w 31"/>
              <a:gd name="T61" fmla="*/ 10 h 32"/>
              <a:gd name="T62" fmla="*/ 17 w 31"/>
              <a:gd name="T63" fmla="*/ 7 h 32"/>
              <a:gd name="T64" fmla="*/ 22 w 31"/>
              <a:gd name="T65" fmla="*/ 5 h 32"/>
              <a:gd name="T66" fmla="*/ 21 w 31"/>
              <a:gd name="T67" fmla="*/ 7 h 32"/>
              <a:gd name="T68" fmla="*/ 25 w 31"/>
              <a:gd name="T69" fmla="*/ 5 h 32"/>
              <a:gd name="T70" fmla="*/ 29 w 31"/>
              <a:gd name="T71" fmla="*/ 7 h 32"/>
              <a:gd name="T72" fmla="*/ 31 w 31"/>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31" y="0"/>
                </a:moveTo>
                <a:cubicBezTo>
                  <a:pt x="28" y="2"/>
                  <a:pt x="27" y="4"/>
                  <a:pt x="23" y="3"/>
                </a:cubicBezTo>
                <a:cubicBezTo>
                  <a:pt x="21" y="2"/>
                  <a:pt x="15" y="1"/>
                  <a:pt x="13" y="2"/>
                </a:cubicBezTo>
                <a:cubicBezTo>
                  <a:pt x="13" y="5"/>
                  <a:pt x="10" y="3"/>
                  <a:pt x="9" y="4"/>
                </a:cubicBezTo>
                <a:cubicBezTo>
                  <a:pt x="8" y="5"/>
                  <a:pt x="7" y="5"/>
                  <a:pt x="6" y="5"/>
                </a:cubicBezTo>
                <a:cubicBezTo>
                  <a:pt x="4" y="6"/>
                  <a:pt x="4" y="7"/>
                  <a:pt x="4" y="8"/>
                </a:cubicBezTo>
                <a:cubicBezTo>
                  <a:pt x="3" y="9"/>
                  <a:pt x="3" y="10"/>
                  <a:pt x="2" y="11"/>
                </a:cubicBezTo>
                <a:cubicBezTo>
                  <a:pt x="0" y="13"/>
                  <a:pt x="0" y="13"/>
                  <a:pt x="2" y="15"/>
                </a:cubicBezTo>
                <a:cubicBezTo>
                  <a:pt x="3" y="16"/>
                  <a:pt x="4" y="16"/>
                  <a:pt x="4" y="17"/>
                </a:cubicBezTo>
                <a:cubicBezTo>
                  <a:pt x="4" y="19"/>
                  <a:pt x="4" y="20"/>
                  <a:pt x="5" y="22"/>
                </a:cubicBezTo>
                <a:cubicBezTo>
                  <a:pt x="5" y="23"/>
                  <a:pt x="5" y="24"/>
                  <a:pt x="6" y="25"/>
                </a:cubicBezTo>
                <a:cubicBezTo>
                  <a:pt x="8" y="26"/>
                  <a:pt x="6" y="27"/>
                  <a:pt x="7" y="28"/>
                </a:cubicBezTo>
                <a:cubicBezTo>
                  <a:pt x="7" y="30"/>
                  <a:pt x="8" y="29"/>
                  <a:pt x="8" y="29"/>
                </a:cubicBezTo>
                <a:cubicBezTo>
                  <a:pt x="10" y="29"/>
                  <a:pt x="10" y="30"/>
                  <a:pt x="10" y="31"/>
                </a:cubicBezTo>
                <a:cubicBezTo>
                  <a:pt x="11" y="31"/>
                  <a:pt x="12" y="30"/>
                  <a:pt x="12" y="30"/>
                </a:cubicBezTo>
                <a:cubicBezTo>
                  <a:pt x="13" y="29"/>
                  <a:pt x="13" y="31"/>
                  <a:pt x="13" y="31"/>
                </a:cubicBezTo>
                <a:cubicBezTo>
                  <a:pt x="14" y="32"/>
                  <a:pt x="13" y="25"/>
                  <a:pt x="13" y="26"/>
                </a:cubicBezTo>
                <a:cubicBezTo>
                  <a:pt x="13" y="25"/>
                  <a:pt x="16" y="26"/>
                  <a:pt x="17" y="26"/>
                </a:cubicBezTo>
                <a:cubicBezTo>
                  <a:pt x="17" y="25"/>
                  <a:pt x="14" y="24"/>
                  <a:pt x="14" y="23"/>
                </a:cubicBezTo>
                <a:cubicBezTo>
                  <a:pt x="15" y="21"/>
                  <a:pt x="17" y="23"/>
                  <a:pt x="17" y="24"/>
                </a:cubicBezTo>
                <a:cubicBezTo>
                  <a:pt x="19" y="25"/>
                  <a:pt x="18" y="23"/>
                  <a:pt x="18" y="22"/>
                </a:cubicBezTo>
                <a:cubicBezTo>
                  <a:pt x="18" y="21"/>
                  <a:pt x="21" y="23"/>
                  <a:pt x="21" y="23"/>
                </a:cubicBezTo>
                <a:cubicBezTo>
                  <a:pt x="21" y="22"/>
                  <a:pt x="19" y="19"/>
                  <a:pt x="19" y="19"/>
                </a:cubicBezTo>
                <a:cubicBezTo>
                  <a:pt x="18" y="18"/>
                  <a:pt x="16" y="18"/>
                  <a:pt x="15" y="17"/>
                </a:cubicBezTo>
                <a:cubicBezTo>
                  <a:pt x="15" y="17"/>
                  <a:pt x="15" y="15"/>
                  <a:pt x="15" y="16"/>
                </a:cubicBezTo>
                <a:cubicBezTo>
                  <a:pt x="14" y="14"/>
                  <a:pt x="11" y="12"/>
                  <a:pt x="11" y="10"/>
                </a:cubicBezTo>
                <a:cubicBezTo>
                  <a:pt x="12" y="6"/>
                  <a:pt x="15" y="10"/>
                  <a:pt x="16" y="11"/>
                </a:cubicBezTo>
                <a:cubicBezTo>
                  <a:pt x="16" y="11"/>
                  <a:pt x="16" y="10"/>
                  <a:pt x="16" y="10"/>
                </a:cubicBezTo>
                <a:cubicBezTo>
                  <a:pt x="17" y="9"/>
                  <a:pt x="18" y="10"/>
                  <a:pt x="18" y="11"/>
                </a:cubicBezTo>
                <a:cubicBezTo>
                  <a:pt x="18" y="11"/>
                  <a:pt x="17" y="9"/>
                  <a:pt x="17" y="9"/>
                </a:cubicBezTo>
                <a:cubicBezTo>
                  <a:pt x="18" y="9"/>
                  <a:pt x="20" y="10"/>
                  <a:pt x="21" y="10"/>
                </a:cubicBezTo>
                <a:cubicBezTo>
                  <a:pt x="21" y="9"/>
                  <a:pt x="17" y="9"/>
                  <a:pt x="17" y="7"/>
                </a:cubicBezTo>
                <a:cubicBezTo>
                  <a:pt x="17" y="7"/>
                  <a:pt x="21" y="5"/>
                  <a:pt x="22" y="5"/>
                </a:cubicBezTo>
                <a:cubicBezTo>
                  <a:pt x="22" y="5"/>
                  <a:pt x="21" y="7"/>
                  <a:pt x="21" y="7"/>
                </a:cubicBezTo>
                <a:cubicBezTo>
                  <a:pt x="21" y="7"/>
                  <a:pt x="24" y="5"/>
                  <a:pt x="25" y="5"/>
                </a:cubicBezTo>
                <a:cubicBezTo>
                  <a:pt x="26" y="5"/>
                  <a:pt x="27" y="6"/>
                  <a:pt x="29" y="7"/>
                </a:cubicBezTo>
                <a:cubicBezTo>
                  <a:pt x="30" y="5"/>
                  <a:pt x="31" y="2"/>
                  <a:pt x="31" y="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54" name="Freeform 672">
            <a:extLst>
              <a:ext uri="{FF2B5EF4-FFF2-40B4-BE49-F238E27FC236}">
                <a16:creationId xmlns:a16="http://schemas.microsoft.com/office/drawing/2014/main" id="{F572B2CE-44D0-94AA-ACAA-007ABB9B8A33}"/>
              </a:ext>
            </a:extLst>
          </p:cNvPr>
          <p:cNvSpPr>
            <a:spLocks/>
          </p:cNvSpPr>
          <p:nvPr/>
        </p:nvSpPr>
        <p:spPr bwMode="auto">
          <a:xfrm>
            <a:off x="8100960" y="3338529"/>
            <a:ext cx="59020" cy="41164"/>
          </a:xfrm>
          <a:custGeom>
            <a:avLst/>
            <a:gdLst>
              <a:gd name="T0" fmla="*/ 15 w 15"/>
              <a:gd name="T1" fmla="*/ 6 h 10"/>
              <a:gd name="T2" fmla="*/ 10 w 15"/>
              <a:gd name="T3" fmla="*/ 1 h 10"/>
              <a:gd name="T4" fmla="*/ 2 w 15"/>
              <a:gd name="T5" fmla="*/ 5 h 10"/>
              <a:gd name="T6" fmla="*/ 1 w 15"/>
              <a:gd name="T7" fmla="*/ 9 h 10"/>
              <a:gd name="T8" fmla="*/ 6 w 15"/>
              <a:gd name="T9" fmla="*/ 9 h 10"/>
              <a:gd name="T10" fmla="*/ 11 w 15"/>
              <a:gd name="T11" fmla="*/ 7 h 10"/>
              <a:gd name="T12" fmla="*/ 15 w 15"/>
              <a:gd name="T13" fmla="*/ 6 h 10"/>
              <a:gd name="T14" fmla="*/ 15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5" y="6"/>
                </a:moveTo>
                <a:cubicBezTo>
                  <a:pt x="13" y="4"/>
                  <a:pt x="10" y="4"/>
                  <a:pt x="10" y="1"/>
                </a:cubicBezTo>
                <a:cubicBezTo>
                  <a:pt x="5" y="0"/>
                  <a:pt x="4" y="0"/>
                  <a:pt x="2" y="5"/>
                </a:cubicBezTo>
                <a:cubicBezTo>
                  <a:pt x="2" y="6"/>
                  <a:pt x="0" y="9"/>
                  <a:pt x="1" y="9"/>
                </a:cubicBezTo>
                <a:cubicBezTo>
                  <a:pt x="3" y="10"/>
                  <a:pt x="5" y="10"/>
                  <a:pt x="6" y="9"/>
                </a:cubicBezTo>
                <a:cubicBezTo>
                  <a:pt x="8" y="8"/>
                  <a:pt x="9" y="7"/>
                  <a:pt x="11" y="7"/>
                </a:cubicBezTo>
                <a:cubicBezTo>
                  <a:pt x="11" y="7"/>
                  <a:pt x="15" y="7"/>
                  <a:pt x="15" y="6"/>
                </a:cubicBezTo>
                <a:cubicBezTo>
                  <a:pt x="14" y="6"/>
                  <a:pt x="15" y="7"/>
                  <a:pt x="15" y="6"/>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55" name="Freeform 673">
            <a:extLst>
              <a:ext uri="{FF2B5EF4-FFF2-40B4-BE49-F238E27FC236}">
                <a16:creationId xmlns:a16="http://schemas.microsoft.com/office/drawing/2014/main" id="{5BB528D8-34F3-D139-2754-FD3D2E256E25}"/>
              </a:ext>
            </a:extLst>
          </p:cNvPr>
          <p:cNvSpPr>
            <a:spLocks/>
          </p:cNvSpPr>
          <p:nvPr/>
        </p:nvSpPr>
        <p:spPr bwMode="auto">
          <a:xfrm>
            <a:off x="7974871" y="3325756"/>
            <a:ext cx="34876" cy="75233"/>
          </a:xfrm>
          <a:custGeom>
            <a:avLst/>
            <a:gdLst>
              <a:gd name="T0" fmla="*/ 6 w 9"/>
              <a:gd name="T1" fmla="*/ 16 h 18"/>
              <a:gd name="T2" fmla="*/ 7 w 9"/>
              <a:gd name="T3" fmla="*/ 11 h 18"/>
              <a:gd name="T4" fmla="*/ 6 w 9"/>
              <a:gd name="T5" fmla="*/ 6 h 18"/>
              <a:gd name="T6" fmla="*/ 7 w 9"/>
              <a:gd name="T7" fmla="*/ 4 h 18"/>
              <a:gd name="T8" fmla="*/ 3 w 9"/>
              <a:gd name="T9" fmla="*/ 1 h 18"/>
              <a:gd name="T10" fmla="*/ 0 w 9"/>
              <a:gd name="T11" fmla="*/ 9 h 18"/>
              <a:gd name="T12" fmla="*/ 4 w 9"/>
              <a:gd name="T13" fmla="*/ 18 h 18"/>
              <a:gd name="T14" fmla="*/ 6 w 9"/>
              <a:gd name="T15" fmla="*/ 16 h 18"/>
              <a:gd name="T16" fmla="*/ 6 w 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6" y="16"/>
                </a:moveTo>
                <a:cubicBezTo>
                  <a:pt x="7" y="14"/>
                  <a:pt x="9" y="12"/>
                  <a:pt x="7" y="11"/>
                </a:cubicBezTo>
                <a:cubicBezTo>
                  <a:pt x="6" y="10"/>
                  <a:pt x="5" y="8"/>
                  <a:pt x="6" y="6"/>
                </a:cubicBezTo>
                <a:cubicBezTo>
                  <a:pt x="6" y="6"/>
                  <a:pt x="7" y="4"/>
                  <a:pt x="7" y="4"/>
                </a:cubicBezTo>
                <a:cubicBezTo>
                  <a:pt x="6" y="3"/>
                  <a:pt x="4" y="1"/>
                  <a:pt x="3" y="1"/>
                </a:cubicBezTo>
                <a:cubicBezTo>
                  <a:pt x="0" y="0"/>
                  <a:pt x="0" y="7"/>
                  <a:pt x="0" y="9"/>
                </a:cubicBezTo>
                <a:cubicBezTo>
                  <a:pt x="0" y="13"/>
                  <a:pt x="2" y="15"/>
                  <a:pt x="4" y="18"/>
                </a:cubicBezTo>
                <a:cubicBezTo>
                  <a:pt x="5" y="17"/>
                  <a:pt x="6" y="16"/>
                  <a:pt x="6" y="16"/>
                </a:cubicBezTo>
                <a:cubicBezTo>
                  <a:pt x="7" y="14"/>
                  <a:pt x="6" y="16"/>
                  <a:pt x="6" y="16"/>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56" name="Freeform 674">
            <a:extLst>
              <a:ext uri="{FF2B5EF4-FFF2-40B4-BE49-F238E27FC236}">
                <a16:creationId xmlns:a16="http://schemas.microsoft.com/office/drawing/2014/main" id="{79DB7440-8480-E140-42A2-28861F0E185B}"/>
              </a:ext>
            </a:extLst>
          </p:cNvPr>
          <p:cNvSpPr>
            <a:spLocks/>
          </p:cNvSpPr>
          <p:nvPr/>
        </p:nvSpPr>
        <p:spPr bwMode="auto">
          <a:xfrm>
            <a:off x="7994990" y="3334273"/>
            <a:ext cx="50972" cy="36908"/>
          </a:xfrm>
          <a:custGeom>
            <a:avLst/>
            <a:gdLst>
              <a:gd name="T0" fmla="*/ 11 w 13"/>
              <a:gd name="T1" fmla="*/ 0 h 9"/>
              <a:gd name="T2" fmla="*/ 2 w 13"/>
              <a:gd name="T3" fmla="*/ 2 h 9"/>
              <a:gd name="T4" fmla="*/ 3 w 13"/>
              <a:gd name="T5" fmla="*/ 9 h 9"/>
              <a:gd name="T6" fmla="*/ 7 w 13"/>
              <a:gd name="T7" fmla="*/ 8 h 9"/>
              <a:gd name="T8" fmla="*/ 10 w 13"/>
              <a:gd name="T9" fmla="*/ 7 h 9"/>
              <a:gd name="T10" fmla="*/ 11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1" y="0"/>
                </a:moveTo>
                <a:cubicBezTo>
                  <a:pt x="9" y="0"/>
                  <a:pt x="2" y="0"/>
                  <a:pt x="2" y="2"/>
                </a:cubicBezTo>
                <a:cubicBezTo>
                  <a:pt x="0" y="4"/>
                  <a:pt x="0" y="8"/>
                  <a:pt x="3" y="9"/>
                </a:cubicBezTo>
                <a:cubicBezTo>
                  <a:pt x="4" y="8"/>
                  <a:pt x="6" y="9"/>
                  <a:pt x="7" y="8"/>
                </a:cubicBezTo>
                <a:cubicBezTo>
                  <a:pt x="8" y="8"/>
                  <a:pt x="9" y="6"/>
                  <a:pt x="10" y="7"/>
                </a:cubicBezTo>
                <a:cubicBezTo>
                  <a:pt x="13" y="9"/>
                  <a:pt x="11" y="1"/>
                  <a:pt x="11" y="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57" name="Freeform 675">
            <a:extLst>
              <a:ext uri="{FF2B5EF4-FFF2-40B4-BE49-F238E27FC236}">
                <a16:creationId xmlns:a16="http://schemas.microsoft.com/office/drawing/2014/main" id="{45180F7F-1586-BAE3-FD98-FDE2BF4121E0}"/>
              </a:ext>
            </a:extLst>
          </p:cNvPr>
          <p:cNvSpPr>
            <a:spLocks/>
          </p:cNvSpPr>
          <p:nvPr/>
        </p:nvSpPr>
        <p:spPr bwMode="auto">
          <a:xfrm>
            <a:off x="8426914" y="3358402"/>
            <a:ext cx="75117" cy="66715"/>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58" name="Freeform 676">
            <a:extLst>
              <a:ext uri="{FF2B5EF4-FFF2-40B4-BE49-F238E27FC236}">
                <a16:creationId xmlns:a16="http://schemas.microsoft.com/office/drawing/2014/main" id="{B93AAF41-3EB5-EDEB-48EA-34022ACBE765}"/>
              </a:ext>
            </a:extLst>
          </p:cNvPr>
          <p:cNvSpPr>
            <a:spLocks/>
          </p:cNvSpPr>
          <p:nvPr/>
        </p:nvSpPr>
        <p:spPr bwMode="auto">
          <a:xfrm>
            <a:off x="8455083" y="3392470"/>
            <a:ext cx="388999" cy="349189"/>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59" name="Freeform 677">
            <a:extLst>
              <a:ext uri="{FF2B5EF4-FFF2-40B4-BE49-F238E27FC236}">
                <a16:creationId xmlns:a16="http://schemas.microsoft.com/office/drawing/2014/main" id="{0D2AA891-097E-C023-5625-48B99278AB2F}"/>
              </a:ext>
            </a:extLst>
          </p:cNvPr>
          <p:cNvSpPr>
            <a:spLocks/>
          </p:cNvSpPr>
          <p:nvPr/>
        </p:nvSpPr>
        <p:spPr bwMode="auto">
          <a:xfrm>
            <a:off x="8463131" y="3396729"/>
            <a:ext cx="30852" cy="24132"/>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60" name="Freeform 678">
            <a:extLst>
              <a:ext uri="{FF2B5EF4-FFF2-40B4-BE49-F238E27FC236}">
                <a16:creationId xmlns:a16="http://schemas.microsoft.com/office/drawing/2014/main" id="{28745D11-F78A-3BB7-B2AD-36FC12E0B57C}"/>
              </a:ext>
            </a:extLst>
          </p:cNvPr>
          <p:cNvSpPr>
            <a:spLocks/>
          </p:cNvSpPr>
          <p:nvPr/>
        </p:nvSpPr>
        <p:spPr bwMode="auto">
          <a:xfrm>
            <a:off x="8371917" y="3295946"/>
            <a:ext cx="138163" cy="75233"/>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61" name="Freeform 679">
            <a:extLst>
              <a:ext uri="{FF2B5EF4-FFF2-40B4-BE49-F238E27FC236}">
                <a16:creationId xmlns:a16="http://schemas.microsoft.com/office/drawing/2014/main" id="{1817B3D3-8D49-97C9-46B2-EE50E5930ED3}"/>
              </a:ext>
            </a:extLst>
          </p:cNvPr>
          <p:cNvSpPr>
            <a:spLocks/>
          </p:cNvSpPr>
          <p:nvPr/>
        </p:nvSpPr>
        <p:spPr bwMode="auto">
          <a:xfrm>
            <a:off x="8467156" y="3345628"/>
            <a:ext cx="105968" cy="88008"/>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62" name="Freeform 680">
            <a:extLst>
              <a:ext uri="{FF2B5EF4-FFF2-40B4-BE49-F238E27FC236}">
                <a16:creationId xmlns:a16="http://schemas.microsoft.com/office/drawing/2014/main" id="{2638F927-2C8F-FCF8-1AEE-E5F25045F8F8}"/>
              </a:ext>
            </a:extLst>
          </p:cNvPr>
          <p:cNvSpPr>
            <a:spLocks/>
          </p:cNvSpPr>
          <p:nvPr/>
        </p:nvSpPr>
        <p:spPr bwMode="auto">
          <a:xfrm>
            <a:off x="8502031" y="3621006"/>
            <a:ext cx="34876" cy="42584"/>
          </a:xfrm>
          <a:custGeom>
            <a:avLst/>
            <a:gdLst>
              <a:gd name="T0" fmla="*/ 3 w 9"/>
              <a:gd name="T1" fmla="*/ 2 h 10"/>
              <a:gd name="T2" fmla="*/ 0 w 9"/>
              <a:gd name="T3" fmla="*/ 7 h 10"/>
              <a:gd name="T4" fmla="*/ 4 w 9"/>
              <a:gd name="T5" fmla="*/ 8 h 10"/>
              <a:gd name="T6" fmla="*/ 9 w 9"/>
              <a:gd name="T7" fmla="*/ 10 h 10"/>
              <a:gd name="T8" fmla="*/ 7 w 9"/>
              <a:gd name="T9" fmla="*/ 5 h 10"/>
              <a:gd name="T10" fmla="*/ 8 w 9"/>
              <a:gd name="T11" fmla="*/ 3 h 10"/>
              <a:gd name="T12" fmla="*/ 3 w 9"/>
              <a:gd name="T13" fmla="*/ 2 h 10"/>
              <a:gd name="T14" fmla="*/ 3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2"/>
                </a:moveTo>
                <a:cubicBezTo>
                  <a:pt x="1" y="3"/>
                  <a:pt x="0" y="5"/>
                  <a:pt x="0" y="7"/>
                </a:cubicBezTo>
                <a:cubicBezTo>
                  <a:pt x="1" y="7"/>
                  <a:pt x="4" y="7"/>
                  <a:pt x="4" y="8"/>
                </a:cubicBezTo>
                <a:cubicBezTo>
                  <a:pt x="6" y="10"/>
                  <a:pt x="7" y="10"/>
                  <a:pt x="9" y="10"/>
                </a:cubicBezTo>
                <a:cubicBezTo>
                  <a:pt x="9" y="10"/>
                  <a:pt x="7" y="5"/>
                  <a:pt x="7" y="5"/>
                </a:cubicBezTo>
                <a:cubicBezTo>
                  <a:pt x="8" y="5"/>
                  <a:pt x="9" y="5"/>
                  <a:pt x="8" y="3"/>
                </a:cubicBezTo>
                <a:cubicBezTo>
                  <a:pt x="6" y="2"/>
                  <a:pt x="5" y="0"/>
                  <a:pt x="3" y="2"/>
                </a:cubicBezTo>
                <a:cubicBezTo>
                  <a:pt x="1" y="4"/>
                  <a:pt x="4" y="1"/>
                  <a:pt x="3" y="2"/>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63" name="Freeform 681">
            <a:extLst>
              <a:ext uri="{FF2B5EF4-FFF2-40B4-BE49-F238E27FC236}">
                <a16:creationId xmlns:a16="http://schemas.microsoft.com/office/drawing/2014/main" id="{6608D2DE-2869-E00E-F47E-3CB267EA697F}"/>
              </a:ext>
            </a:extLst>
          </p:cNvPr>
          <p:cNvSpPr>
            <a:spLocks/>
          </p:cNvSpPr>
          <p:nvPr/>
        </p:nvSpPr>
        <p:spPr bwMode="auto">
          <a:xfrm>
            <a:off x="8282046" y="3463443"/>
            <a:ext cx="136821" cy="112138"/>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64" name="Freeform 682">
            <a:extLst>
              <a:ext uri="{FF2B5EF4-FFF2-40B4-BE49-F238E27FC236}">
                <a16:creationId xmlns:a16="http://schemas.microsoft.com/office/drawing/2014/main" id="{5906B918-B793-58B9-9B1C-1C47B64AC027}"/>
              </a:ext>
            </a:extLst>
          </p:cNvPr>
          <p:cNvSpPr>
            <a:spLocks/>
          </p:cNvSpPr>
          <p:nvPr/>
        </p:nvSpPr>
        <p:spPr bwMode="auto">
          <a:xfrm>
            <a:off x="8345090" y="3454927"/>
            <a:ext cx="195841" cy="195887"/>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65" name="Freeform 683">
            <a:extLst>
              <a:ext uri="{FF2B5EF4-FFF2-40B4-BE49-F238E27FC236}">
                <a16:creationId xmlns:a16="http://schemas.microsoft.com/office/drawing/2014/main" id="{9758265D-4E27-5961-EF0B-15EE733D9075}"/>
              </a:ext>
            </a:extLst>
          </p:cNvPr>
          <p:cNvSpPr>
            <a:spLocks/>
          </p:cNvSpPr>
          <p:nvPr/>
        </p:nvSpPr>
        <p:spPr bwMode="auto">
          <a:xfrm>
            <a:off x="8096935" y="3341370"/>
            <a:ext cx="372902" cy="150463"/>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solidFill>
            <a:schemeClr val="tx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66" name="Freeform 684">
            <a:extLst>
              <a:ext uri="{FF2B5EF4-FFF2-40B4-BE49-F238E27FC236}">
                <a16:creationId xmlns:a16="http://schemas.microsoft.com/office/drawing/2014/main" id="{64704D21-0D33-75FB-6FF7-ABEBEA517930}"/>
              </a:ext>
            </a:extLst>
          </p:cNvPr>
          <p:cNvSpPr>
            <a:spLocks/>
          </p:cNvSpPr>
          <p:nvPr/>
        </p:nvSpPr>
        <p:spPr bwMode="auto">
          <a:xfrm>
            <a:off x="8265948" y="3579841"/>
            <a:ext cx="413143" cy="350610"/>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solidFill>
            <a:schemeClr val="tx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67" name="Freeform 685">
            <a:extLst>
              <a:ext uri="{FF2B5EF4-FFF2-40B4-BE49-F238E27FC236}">
                <a16:creationId xmlns:a16="http://schemas.microsoft.com/office/drawing/2014/main" id="{4E44A804-F340-80EF-84D0-75DCDAFF7DD1}"/>
              </a:ext>
            </a:extLst>
          </p:cNvPr>
          <p:cNvSpPr>
            <a:spLocks/>
          </p:cNvSpPr>
          <p:nvPr/>
        </p:nvSpPr>
        <p:spPr bwMode="auto">
          <a:xfrm>
            <a:off x="8273997" y="3554289"/>
            <a:ext cx="81824" cy="92265"/>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68" name="Freeform 686">
            <a:extLst>
              <a:ext uri="{FF2B5EF4-FFF2-40B4-BE49-F238E27FC236}">
                <a16:creationId xmlns:a16="http://schemas.microsoft.com/office/drawing/2014/main" id="{D3FBC451-8034-F252-49AE-C93928052B8E}"/>
              </a:ext>
            </a:extLst>
          </p:cNvPr>
          <p:cNvSpPr>
            <a:spLocks/>
          </p:cNvSpPr>
          <p:nvPr/>
        </p:nvSpPr>
        <p:spPr bwMode="auto">
          <a:xfrm>
            <a:off x="8278021" y="3521643"/>
            <a:ext cx="30852" cy="36908"/>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69" name="Freeform 687">
            <a:extLst>
              <a:ext uri="{FF2B5EF4-FFF2-40B4-BE49-F238E27FC236}">
                <a16:creationId xmlns:a16="http://schemas.microsoft.com/office/drawing/2014/main" id="{87255792-E45E-D2F8-7D30-3A4CBB2D4021}"/>
              </a:ext>
            </a:extLst>
          </p:cNvPr>
          <p:cNvSpPr>
            <a:spLocks/>
          </p:cNvSpPr>
          <p:nvPr/>
        </p:nvSpPr>
        <p:spPr bwMode="auto">
          <a:xfrm>
            <a:off x="8273997" y="3571324"/>
            <a:ext cx="12073" cy="29809"/>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solidFill>
            <a:schemeClr val="accent5"/>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70" name="Freeform 688">
            <a:extLst>
              <a:ext uri="{FF2B5EF4-FFF2-40B4-BE49-F238E27FC236}">
                <a16:creationId xmlns:a16="http://schemas.microsoft.com/office/drawing/2014/main" id="{E14C755F-B5C9-D259-AFDB-04E71659A72F}"/>
              </a:ext>
            </a:extLst>
          </p:cNvPr>
          <p:cNvSpPr>
            <a:spLocks/>
          </p:cNvSpPr>
          <p:nvPr/>
        </p:nvSpPr>
        <p:spPr bwMode="auto">
          <a:xfrm>
            <a:off x="8257901" y="3554289"/>
            <a:ext cx="32193" cy="109300"/>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71" name="Freeform 689">
            <a:extLst>
              <a:ext uri="{FF2B5EF4-FFF2-40B4-BE49-F238E27FC236}">
                <a16:creationId xmlns:a16="http://schemas.microsoft.com/office/drawing/2014/main" id="{4A3CE5ED-B98E-CF1A-CB9B-A5343A895713}"/>
              </a:ext>
            </a:extLst>
          </p:cNvPr>
          <p:cNvSpPr>
            <a:spLocks/>
          </p:cNvSpPr>
          <p:nvPr/>
        </p:nvSpPr>
        <p:spPr bwMode="auto">
          <a:xfrm>
            <a:off x="8583854" y="3717529"/>
            <a:ext cx="20120" cy="32648"/>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72" name="Freeform 690">
            <a:extLst>
              <a:ext uri="{FF2B5EF4-FFF2-40B4-BE49-F238E27FC236}">
                <a16:creationId xmlns:a16="http://schemas.microsoft.com/office/drawing/2014/main" id="{633C4C1A-F605-621E-8852-4932E18B3ED4}"/>
              </a:ext>
            </a:extLst>
          </p:cNvPr>
          <p:cNvSpPr>
            <a:spLocks/>
          </p:cNvSpPr>
          <p:nvPr/>
        </p:nvSpPr>
        <p:spPr bwMode="auto">
          <a:xfrm>
            <a:off x="8422891" y="3872252"/>
            <a:ext cx="209254" cy="140528"/>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73" name="Freeform 691">
            <a:extLst>
              <a:ext uri="{FF2B5EF4-FFF2-40B4-BE49-F238E27FC236}">
                <a16:creationId xmlns:a16="http://schemas.microsoft.com/office/drawing/2014/main" id="{F0EBEFE1-7994-272C-495F-9DCCEE42FFF5}"/>
              </a:ext>
            </a:extLst>
          </p:cNvPr>
          <p:cNvSpPr>
            <a:spLocks/>
          </p:cNvSpPr>
          <p:nvPr/>
        </p:nvSpPr>
        <p:spPr bwMode="auto">
          <a:xfrm>
            <a:off x="8607999" y="3717529"/>
            <a:ext cx="160965" cy="204404"/>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74" name="Freeform 692">
            <a:extLst>
              <a:ext uri="{FF2B5EF4-FFF2-40B4-BE49-F238E27FC236}">
                <a16:creationId xmlns:a16="http://schemas.microsoft.com/office/drawing/2014/main" id="{90914C63-498B-76E1-7C8D-27EFB0A23B8F}"/>
              </a:ext>
            </a:extLst>
          </p:cNvPr>
          <p:cNvSpPr>
            <a:spLocks/>
          </p:cNvSpPr>
          <p:nvPr/>
        </p:nvSpPr>
        <p:spPr bwMode="auto">
          <a:xfrm>
            <a:off x="8950049" y="3317239"/>
            <a:ext cx="215962" cy="99364"/>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75" name="Freeform 693">
            <a:extLst>
              <a:ext uri="{FF2B5EF4-FFF2-40B4-BE49-F238E27FC236}">
                <a16:creationId xmlns:a16="http://schemas.microsoft.com/office/drawing/2014/main" id="{2EA22EFB-6CEE-4669-009E-802338A27D30}"/>
              </a:ext>
            </a:extLst>
          </p:cNvPr>
          <p:cNvSpPr>
            <a:spLocks/>
          </p:cNvSpPr>
          <p:nvPr/>
        </p:nvSpPr>
        <p:spPr bwMode="auto">
          <a:xfrm>
            <a:off x="8687141" y="3254782"/>
            <a:ext cx="350099" cy="217179"/>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76" name="Freeform 694">
            <a:extLst>
              <a:ext uri="{FF2B5EF4-FFF2-40B4-BE49-F238E27FC236}">
                <a16:creationId xmlns:a16="http://schemas.microsoft.com/office/drawing/2014/main" id="{BF0BAF6E-8406-71C1-2857-BD919E8D2185}"/>
              </a:ext>
            </a:extLst>
          </p:cNvPr>
          <p:cNvSpPr>
            <a:spLocks/>
          </p:cNvSpPr>
          <p:nvPr/>
        </p:nvSpPr>
        <p:spPr bwMode="auto">
          <a:xfrm>
            <a:off x="8793110" y="3496092"/>
            <a:ext cx="0" cy="4259"/>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77" name="Freeform 695">
            <a:extLst>
              <a:ext uri="{FF2B5EF4-FFF2-40B4-BE49-F238E27FC236}">
                <a16:creationId xmlns:a16="http://schemas.microsoft.com/office/drawing/2014/main" id="{760D0D85-F4FA-889E-4DF1-04E1D4A89214}"/>
              </a:ext>
            </a:extLst>
          </p:cNvPr>
          <p:cNvSpPr>
            <a:spLocks/>
          </p:cNvSpPr>
          <p:nvPr/>
        </p:nvSpPr>
        <p:spPr bwMode="auto">
          <a:xfrm>
            <a:off x="8612023" y="3330013"/>
            <a:ext cx="287053" cy="178853"/>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78" name="Freeform 696">
            <a:extLst>
              <a:ext uri="{FF2B5EF4-FFF2-40B4-BE49-F238E27FC236}">
                <a16:creationId xmlns:a16="http://schemas.microsoft.com/office/drawing/2014/main" id="{21A553DD-D90D-732F-187F-1BE40F521414}"/>
              </a:ext>
            </a:extLst>
          </p:cNvPr>
          <p:cNvSpPr>
            <a:spLocks/>
          </p:cNvSpPr>
          <p:nvPr/>
        </p:nvSpPr>
        <p:spPr bwMode="auto">
          <a:xfrm>
            <a:off x="8915174" y="3371178"/>
            <a:ext cx="156940" cy="112138"/>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79" name="Freeform 697">
            <a:extLst>
              <a:ext uri="{FF2B5EF4-FFF2-40B4-BE49-F238E27FC236}">
                <a16:creationId xmlns:a16="http://schemas.microsoft.com/office/drawing/2014/main" id="{FF71CE04-69EE-7D81-FFE3-31D788FE0D87}"/>
              </a:ext>
            </a:extLst>
          </p:cNvPr>
          <p:cNvSpPr>
            <a:spLocks/>
          </p:cNvSpPr>
          <p:nvPr/>
        </p:nvSpPr>
        <p:spPr bwMode="auto">
          <a:xfrm>
            <a:off x="8789086" y="3467702"/>
            <a:ext cx="325956" cy="308026"/>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80" name="Freeform 698">
            <a:extLst>
              <a:ext uri="{FF2B5EF4-FFF2-40B4-BE49-F238E27FC236}">
                <a16:creationId xmlns:a16="http://schemas.microsoft.com/office/drawing/2014/main" id="{A33DE3B1-2532-5735-DDB7-917EAAFE5EE9}"/>
              </a:ext>
            </a:extLst>
          </p:cNvPr>
          <p:cNvSpPr>
            <a:spLocks/>
          </p:cNvSpPr>
          <p:nvPr/>
        </p:nvSpPr>
        <p:spPr bwMode="auto">
          <a:xfrm>
            <a:off x="8772989" y="3429377"/>
            <a:ext cx="295103" cy="221437"/>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81" name="Freeform 699">
            <a:extLst>
              <a:ext uri="{FF2B5EF4-FFF2-40B4-BE49-F238E27FC236}">
                <a16:creationId xmlns:a16="http://schemas.microsoft.com/office/drawing/2014/main" id="{15BAFDF2-1CB9-1BA4-3820-C7CEF62EFA1D}"/>
              </a:ext>
            </a:extLst>
          </p:cNvPr>
          <p:cNvSpPr>
            <a:spLocks/>
          </p:cNvSpPr>
          <p:nvPr/>
        </p:nvSpPr>
        <p:spPr bwMode="auto">
          <a:xfrm>
            <a:off x="8746161" y="3250523"/>
            <a:ext cx="10731" cy="17034"/>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82" name="Freeform 700">
            <a:extLst>
              <a:ext uri="{FF2B5EF4-FFF2-40B4-BE49-F238E27FC236}">
                <a16:creationId xmlns:a16="http://schemas.microsoft.com/office/drawing/2014/main" id="{06C0FDCD-A7C5-C1D6-1D22-2E90F37DCA97}"/>
              </a:ext>
            </a:extLst>
          </p:cNvPr>
          <p:cNvSpPr>
            <a:spLocks/>
          </p:cNvSpPr>
          <p:nvPr/>
        </p:nvSpPr>
        <p:spPr bwMode="auto">
          <a:xfrm>
            <a:off x="8498006" y="2987922"/>
            <a:ext cx="798119" cy="404550"/>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83" name="Freeform 701">
            <a:extLst>
              <a:ext uri="{FF2B5EF4-FFF2-40B4-BE49-F238E27FC236}">
                <a16:creationId xmlns:a16="http://schemas.microsoft.com/office/drawing/2014/main" id="{1D000CFD-3678-A902-7852-A4BD3EA20CA3}"/>
              </a:ext>
            </a:extLst>
          </p:cNvPr>
          <p:cNvSpPr>
            <a:spLocks/>
          </p:cNvSpPr>
          <p:nvPr/>
        </p:nvSpPr>
        <p:spPr bwMode="auto">
          <a:xfrm>
            <a:off x="8929930" y="3491833"/>
            <a:ext cx="551305" cy="621728"/>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84" name="Freeform 702">
            <a:extLst>
              <a:ext uri="{FF2B5EF4-FFF2-40B4-BE49-F238E27FC236}">
                <a16:creationId xmlns:a16="http://schemas.microsoft.com/office/drawing/2014/main" id="{CCEDFEF7-02B5-A1A4-040C-5D09D1A19142}"/>
              </a:ext>
            </a:extLst>
          </p:cNvPr>
          <p:cNvSpPr>
            <a:spLocks/>
          </p:cNvSpPr>
          <p:nvPr/>
        </p:nvSpPr>
        <p:spPr bwMode="auto">
          <a:xfrm>
            <a:off x="9383314" y="3663589"/>
            <a:ext cx="160965" cy="408808"/>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85" name="Freeform 703">
            <a:extLst>
              <a:ext uri="{FF2B5EF4-FFF2-40B4-BE49-F238E27FC236}">
                <a16:creationId xmlns:a16="http://schemas.microsoft.com/office/drawing/2014/main" id="{3680724B-70EE-0784-872E-B0D01421A9A0}"/>
              </a:ext>
            </a:extLst>
          </p:cNvPr>
          <p:cNvSpPr>
            <a:spLocks/>
          </p:cNvSpPr>
          <p:nvPr/>
        </p:nvSpPr>
        <p:spPr bwMode="auto">
          <a:xfrm>
            <a:off x="9308197" y="3713270"/>
            <a:ext cx="89873" cy="116397"/>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86" name="Freeform 704">
            <a:extLst>
              <a:ext uri="{FF2B5EF4-FFF2-40B4-BE49-F238E27FC236}">
                <a16:creationId xmlns:a16="http://schemas.microsoft.com/office/drawing/2014/main" id="{978E1A4C-4E68-A90E-ADFF-C35515CB062C}"/>
              </a:ext>
            </a:extLst>
          </p:cNvPr>
          <p:cNvSpPr>
            <a:spLocks/>
          </p:cNvSpPr>
          <p:nvPr/>
        </p:nvSpPr>
        <p:spPr bwMode="auto">
          <a:xfrm>
            <a:off x="9477210" y="3842442"/>
            <a:ext cx="164990" cy="320801"/>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87" name="Freeform 705">
            <a:extLst>
              <a:ext uri="{FF2B5EF4-FFF2-40B4-BE49-F238E27FC236}">
                <a16:creationId xmlns:a16="http://schemas.microsoft.com/office/drawing/2014/main" id="{FAD4D251-F6CF-BA4B-03AC-ED26C4587A45}"/>
              </a:ext>
            </a:extLst>
          </p:cNvPr>
          <p:cNvSpPr>
            <a:spLocks/>
          </p:cNvSpPr>
          <p:nvPr/>
        </p:nvSpPr>
        <p:spPr bwMode="auto">
          <a:xfrm>
            <a:off x="9567083" y="3775727"/>
            <a:ext cx="150234" cy="325060"/>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88" name="Freeform 706">
            <a:extLst>
              <a:ext uri="{FF2B5EF4-FFF2-40B4-BE49-F238E27FC236}">
                <a16:creationId xmlns:a16="http://schemas.microsoft.com/office/drawing/2014/main" id="{8B555413-DE62-871A-212D-22EB8DA76E66}"/>
              </a:ext>
            </a:extLst>
          </p:cNvPr>
          <p:cNvSpPr>
            <a:spLocks/>
          </p:cNvSpPr>
          <p:nvPr/>
        </p:nvSpPr>
        <p:spPr bwMode="auto">
          <a:xfrm>
            <a:off x="9532207" y="3801278"/>
            <a:ext cx="144869" cy="187370"/>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89" name="Freeform 709">
            <a:extLst>
              <a:ext uri="{FF2B5EF4-FFF2-40B4-BE49-F238E27FC236}">
                <a16:creationId xmlns:a16="http://schemas.microsoft.com/office/drawing/2014/main" id="{1546A2CE-11A9-28DD-B1E2-4577B644E63B}"/>
              </a:ext>
            </a:extLst>
          </p:cNvPr>
          <p:cNvSpPr>
            <a:spLocks/>
          </p:cNvSpPr>
          <p:nvPr/>
        </p:nvSpPr>
        <p:spPr bwMode="auto">
          <a:xfrm>
            <a:off x="9701221" y="4180277"/>
            <a:ext cx="201206" cy="187370"/>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90" name="Freeform 710">
            <a:extLst>
              <a:ext uri="{FF2B5EF4-FFF2-40B4-BE49-F238E27FC236}">
                <a16:creationId xmlns:a16="http://schemas.microsoft.com/office/drawing/2014/main" id="{64DEF101-C955-CC8F-8727-5EA91A173CE1}"/>
              </a:ext>
            </a:extLst>
          </p:cNvPr>
          <p:cNvSpPr>
            <a:spLocks/>
          </p:cNvSpPr>
          <p:nvPr/>
        </p:nvSpPr>
        <p:spPr bwMode="auto">
          <a:xfrm>
            <a:off x="9713292" y="4130595"/>
            <a:ext cx="193159" cy="133431"/>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91" name="Freeform 711">
            <a:extLst>
              <a:ext uri="{FF2B5EF4-FFF2-40B4-BE49-F238E27FC236}">
                <a16:creationId xmlns:a16="http://schemas.microsoft.com/office/drawing/2014/main" id="{86216EBE-5F5E-F444-D975-D86852B519F1}"/>
              </a:ext>
            </a:extLst>
          </p:cNvPr>
          <p:cNvSpPr>
            <a:spLocks/>
          </p:cNvSpPr>
          <p:nvPr/>
        </p:nvSpPr>
        <p:spPr bwMode="auto">
          <a:xfrm>
            <a:off x="9320270" y="3667847"/>
            <a:ext cx="67069" cy="41164"/>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92" name="Freeform 712">
            <a:extLst>
              <a:ext uri="{FF2B5EF4-FFF2-40B4-BE49-F238E27FC236}">
                <a16:creationId xmlns:a16="http://schemas.microsoft.com/office/drawing/2014/main" id="{C68709AF-D1CA-8359-AD94-CD6462678BF1}"/>
              </a:ext>
            </a:extLst>
          </p:cNvPr>
          <p:cNvSpPr>
            <a:spLocks/>
          </p:cNvSpPr>
          <p:nvPr/>
        </p:nvSpPr>
        <p:spPr bwMode="auto">
          <a:xfrm>
            <a:off x="9166012" y="3621006"/>
            <a:ext cx="146209" cy="96523"/>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93" name="Freeform 713">
            <a:extLst>
              <a:ext uri="{FF2B5EF4-FFF2-40B4-BE49-F238E27FC236}">
                <a16:creationId xmlns:a16="http://schemas.microsoft.com/office/drawing/2014/main" id="{6825F854-91F4-B042-56E1-23F69C43B558}"/>
              </a:ext>
            </a:extLst>
          </p:cNvPr>
          <p:cNvSpPr>
            <a:spLocks/>
          </p:cNvSpPr>
          <p:nvPr/>
        </p:nvSpPr>
        <p:spPr bwMode="auto">
          <a:xfrm>
            <a:off x="9571107" y="3971614"/>
            <a:ext cx="109992" cy="96523"/>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94" name="Freeform 714">
            <a:extLst>
              <a:ext uri="{FF2B5EF4-FFF2-40B4-BE49-F238E27FC236}">
                <a16:creationId xmlns:a16="http://schemas.microsoft.com/office/drawing/2014/main" id="{F50AA53E-1EA7-1F88-172E-438048282F55}"/>
              </a:ext>
            </a:extLst>
          </p:cNvPr>
          <p:cNvSpPr>
            <a:spLocks/>
          </p:cNvSpPr>
          <p:nvPr/>
        </p:nvSpPr>
        <p:spPr bwMode="auto">
          <a:xfrm>
            <a:off x="9528182" y="4141950"/>
            <a:ext cx="87189" cy="109300"/>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95" name="Freeform 715">
            <a:extLst>
              <a:ext uri="{FF2B5EF4-FFF2-40B4-BE49-F238E27FC236}">
                <a16:creationId xmlns:a16="http://schemas.microsoft.com/office/drawing/2014/main" id="{A93FE65B-A5D1-FC4D-E199-E48ACF161882}"/>
              </a:ext>
            </a:extLst>
          </p:cNvPr>
          <p:cNvSpPr>
            <a:spLocks/>
          </p:cNvSpPr>
          <p:nvPr/>
        </p:nvSpPr>
        <p:spPr bwMode="auto">
          <a:xfrm>
            <a:off x="9037239" y="3037602"/>
            <a:ext cx="1179070" cy="813357"/>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96" name="Freeform 716">
            <a:extLst>
              <a:ext uri="{FF2B5EF4-FFF2-40B4-BE49-F238E27FC236}">
                <a16:creationId xmlns:a16="http://schemas.microsoft.com/office/drawing/2014/main" id="{8200280F-810C-D6A3-5EFD-51C1A1132739}"/>
              </a:ext>
            </a:extLst>
          </p:cNvPr>
          <p:cNvSpPr>
            <a:spLocks/>
          </p:cNvSpPr>
          <p:nvPr/>
        </p:nvSpPr>
        <p:spPr bwMode="auto">
          <a:xfrm>
            <a:off x="9308197" y="3078768"/>
            <a:ext cx="617032" cy="283893"/>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97" name="Freeform 717">
            <a:extLst>
              <a:ext uri="{FF2B5EF4-FFF2-40B4-BE49-F238E27FC236}">
                <a16:creationId xmlns:a16="http://schemas.microsoft.com/office/drawing/2014/main" id="{3DDDE61B-8086-F4B5-1807-E4E898DD891E}"/>
              </a:ext>
            </a:extLst>
          </p:cNvPr>
          <p:cNvSpPr>
            <a:spLocks/>
          </p:cNvSpPr>
          <p:nvPr/>
        </p:nvSpPr>
        <p:spPr bwMode="auto">
          <a:xfrm>
            <a:off x="7821953" y="2533690"/>
            <a:ext cx="246813" cy="449974"/>
          </a:xfrm>
          <a:custGeom>
            <a:avLst/>
            <a:gdLst>
              <a:gd name="T0" fmla="*/ 61 w 63"/>
              <a:gd name="T1" fmla="*/ 25 h 108"/>
              <a:gd name="T2" fmla="*/ 61 w 63"/>
              <a:gd name="T3" fmla="*/ 20 h 108"/>
              <a:gd name="T4" fmla="*/ 61 w 63"/>
              <a:gd name="T5" fmla="*/ 16 h 108"/>
              <a:gd name="T6" fmla="*/ 60 w 63"/>
              <a:gd name="T7" fmla="*/ 13 h 108"/>
              <a:gd name="T8" fmla="*/ 60 w 63"/>
              <a:gd name="T9" fmla="*/ 11 h 108"/>
              <a:gd name="T10" fmla="*/ 57 w 63"/>
              <a:gd name="T11" fmla="*/ 7 h 108"/>
              <a:gd name="T12" fmla="*/ 51 w 63"/>
              <a:gd name="T13" fmla="*/ 5 h 108"/>
              <a:gd name="T14" fmla="*/ 44 w 63"/>
              <a:gd name="T15" fmla="*/ 1 h 108"/>
              <a:gd name="T16" fmla="*/ 44 w 63"/>
              <a:gd name="T17" fmla="*/ 5 h 108"/>
              <a:gd name="T18" fmla="*/ 34 w 63"/>
              <a:gd name="T19" fmla="*/ 5 h 108"/>
              <a:gd name="T20" fmla="*/ 34 w 63"/>
              <a:gd name="T21" fmla="*/ 10 h 108"/>
              <a:gd name="T22" fmla="*/ 29 w 63"/>
              <a:gd name="T23" fmla="*/ 10 h 108"/>
              <a:gd name="T24" fmla="*/ 27 w 63"/>
              <a:gd name="T25" fmla="*/ 12 h 108"/>
              <a:gd name="T26" fmla="*/ 25 w 63"/>
              <a:gd name="T27" fmla="*/ 15 h 108"/>
              <a:gd name="T28" fmla="*/ 25 w 63"/>
              <a:gd name="T29" fmla="*/ 18 h 108"/>
              <a:gd name="T30" fmla="*/ 24 w 63"/>
              <a:gd name="T31" fmla="*/ 20 h 108"/>
              <a:gd name="T32" fmla="*/ 20 w 63"/>
              <a:gd name="T33" fmla="*/ 25 h 108"/>
              <a:gd name="T34" fmla="*/ 17 w 63"/>
              <a:gd name="T35" fmla="*/ 27 h 108"/>
              <a:gd name="T36" fmla="*/ 16 w 63"/>
              <a:gd name="T37" fmla="*/ 33 h 108"/>
              <a:gd name="T38" fmla="*/ 13 w 63"/>
              <a:gd name="T39" fmla="*/ 38 h 108"/>
              <a:gd name="T40" fmla="*/ 15 w 63"/>
              <a:gd name="T41" fmla="*/ 42 h 108"/>
              <a:gd name="T42" fmla="*/ 9 w 63"/>
              <a:gd name="T43" fmla="*/ 44 h 108"/>
              <a:gd name="T44" fmla="*/ 5 w 63"/>
              <a:gd name="T45" fmla="*/ 51 h 108"/>
              <a:gd name="T46" fmla="*/ 6 w 63"/>
              <a:gd name="T47" fmla="*/ 57 h 108"/>
              <a:gd name="T48" fmla="*/ 8 w 63"/>
              <a:gd name="T49" fmla="*/ 63 h 108"/>
              <a:gd name="T50" fmla="*/ 7 w 63"/>
              <a:gd name="T51" fmla="*/ 67 h 108"/>
              <a:gd name="T52" fmla="*/ 7 w 63"/>
              <a:gd name="T53" fmla="*/ 74 h 108"/>
              <a:gd name="T54" fmla="*/ 4 w 63"/>
              <a:gd name="T55" fmla="*/ 78 h 108"/>
              <a:gd name="T56" fmla="*/ 3 w 63"/>
              <a:gd name="T57" fmla="*/ 83 h 108"/>
              <a:gd name="T58" fmla="*/ 0 w 63"/>
              <a:gd name="T59" fmla="*/ 82 h 108"/>
              <a:gd name="T60" fmla="*/ 4 w 63"/>
              <a:gd name="T61" fmla="*/ 90 h 108"/>
              <a:gd name="T62" fmla="*/ 7 w 63"/>
              <a:gd name="T63" fmla="*/ 97 h 108"/>
              <a:gd name="T64" fmla="*/ 8 w 63"/>
              <a:gd name="T65" fmla="*/ 102 h 108"/>
              <a:gd name="T66" fmla="*/ 10 w 63"/>
              <a:gd name="T67" fmla="*/ 107 h 108"/>
              <a:gd name="T68" fmla="*/ 14 w 63"/>
              <a:gd name="T69" fmla="*/ 108 h 108"/>
              <a:gd name="T70" fmla="*/ 15 w 63"/>
              <a:gd name="T71" fmla="*/ 105 h 108"/>
              <a:gd name="T72" fmla="*/ 24 w 63"/>
              <a:gd name="T73" fmla="*/ 101 h 108"/>
              <a:gd name="T74" fmla="*/ 27 w 63"/>
              <a:gd name="T75" fmla="*/ 92 h 108"/>
              <a:gd name="T76" fmla="*/ 26 w 63"/>
              <a:gd name="T77" fmla="*/ 87 h 108"/>
              <a:gd name="T78" fmla="*/ 28 w 63"/>
              <a:gd name="T79" fmla="*/ 84 h 108"/>
              <a:gd name="T80" fmla="*/ 32 w 63"/>
              <a:gd name="T81" fmla="*/ 82 h 108"/>
              <a:gd name="T82" fmla="*/ 32 w 63"/>
              <a:gd name="T83" fmla="*/ 81 h 108"/>
              <a:gd name="T84" fmla="*/ 35 w 63"/>
              <a:gd name="T85" fmla="*/ 80 h 108"/>
              <a:gd name="T86" fmla="*/ 34 w 63"/>
              <a:gd name="T87" fmla="*/ 78 h 108"/>
              <a:gd name="T88" fmla="*/ 36 w 63"/>
              <a:gd name="T89" fmla="*/ 77 h 108"/>
              <a:gd name="T90" fmla="*/ 35 w 63"/>
              <a:gd name="T91" fmla="*/ 73 h 108"/>
              <a:gd name="T92" fmla="*/ 29 w 63"/>
              <a:gd name="T93" fmla="*/ 66 h 108"/>
              <a:gd name="T94" fmla="*/ 30 w 63"/>
              <a:gd name="T95" fmla="*/ 60 h 108"/>
              <a:gd name="T96" fmla="*/ 30 w 63"/>
              <a:gd name="T97" fmla="*/ 56 h 108"/>
              <a:gd name="T98" fmla="*/ 33 w 63"/>
              <a:gd name="T99" fmla="*/ 53 h 108"/>
              <a:gd name="T100" fmla="*/ 39 w 63"/>
              <a:gd name="T101" fmla="*/ 48 h 108"/>
              <a:gd name="T102" fmla="*/ 49 w 63"/>
              <a:gd name="T103" fmla="*/ 41 h 108"/>
              <a:gd name="T104" fmla="*/ 50 w 63"/>
              <a:gd name="T105" fmla="*/ 35 h 108"/>
              <a:gd name="T106" fmla="*/ 50 w 63"/>
              <a:gd name="T107" fmla="*/ 32 h 108"/>
              <a:gd name="T108" fmla="*/ 54 w 63"/>
              <a:gd name="T109" fmla="*/ 30 h 108"/>
              <a:gd name="T110" fmla="*/ 58 w 63"/>
              <a:gd name="T111" fmla="*/ 29 h 108"/>
              <a:gd name="T112" fmla="*/ 60 w 63"/>
              <a:gd name="T113" fmla="*/ 28 h 108"/>
              <a:gd name="T114" fmla="*/ 63 w 63"/>
              <a:gd name="T115" fmla="*/ 28 h 108"/>
              <a:gd name="T116" fmla="*/ 61 w 63"/>
              <a:gd name="T117" fmla="*/ 25 h 108"/>
              <a:gd name="T118" fmla="*/ 61 w 63"/>
              <a:gd name="T119"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108">
                <a:moveTo>
                  <a:pt x="61" y="25"/>
                </a:moveTo>
                <a:cubicBezTo>
                  <a:pt x="60" y="24"/>
                  <a:pt x="62" y="22"/>
                  <a:pt x="61" y="20"/>
                </a:cubicBezTo>
                <a:cubicBezTo>
                  <a:pt x="60" y="18"/>
                  <a:pt x="61" y="18"/>
                  <a:pt x="61" y="16"/>
                </a:cubicBezTo>
                <a:cubicBezTo>
                  <a:pt x="61" y="15"/>
                  <a:pt x="60" y="14"/>
                  <a:pt x="60" y="13"/>
                </a:cubicBezTo>
                <a:cubicBezTo>
                  <a:pt x="59" y="12"/>
                  <a:pt x="60" y="12"/>
                  <a:pt x="60" y="11"/>
                </a:cubicBezTo>
                <a:cubicBezTo>
                  <a:pt x="59" y="9"/>
                  <a:pt x="59" y="8"/>
                  <a:pt x="57" y="7"/>
                </a:cubicBezTo>
                <a:cubicBezTo>
                  <a:pt x="55" y="6"/>
                  <a:pt x="53" y="6"/>
                  <a:pt x="51" y="5"/>
                </a:cubicBezTo>
                <a:cubicBezTo>
                  <a:pt x="49" y="3"/>
                  <a:pt x="47" y="0"/>
                  <a:pt x="44" y="1"/>
                </a:cubicBezTo>
                <a:cubicBezTo>
                  <a:pt x="43" y="1"/>
                  <a:pt x="44" y="4"/>
                  <a:pt x="44" y="5"/>
                </a:cubicBezTo>
                <a:cubicBezTo>
                  <a:pt x="43" y="8"/>
                  <a:pt x="37" y="6"/>
                  <a:pt x="34" y="5"/>
                </a:cubicBezTo>
                <a:cubicBezTo>
                  <a:pt x="34" y="7"/>
                  <a:pt x="34" y="8"/>
                  <a:pt x="34" y="10"/>
                </a:cubicBezTo>
                <a:cubicBezTo>
                  <a:pt x="33" y="10"/>
                  <a:pt x="31" y="9"/>
                  <a:pt x="29" y="10"/>
                </a:cubicBezTo>
                <a:cubicBezTo>
                  <a:pt x="28" y="10"/>
                  <a:pt x="28" y="11"/>
                  <a:pt x="27" y="12"/>
                </a:cubicBezTo>
                <a:cubicBezTo>
                  <a:pt x="27" y="13"/>
                  <a:pt x="25" y="14"/>
                  <a:pt x="25" y="15"/>
                </a:cubicBezTo>
                <a:cubicBezTo>
                  <a:pt x="24" y="16"/>
                  <a:pt x="26" y="18"/>
                  <a:pt x="25" y="18"/>
                </a:cubicBezTo>
                <a:cubicBezTo>
                  <a:pt x="25" y="19"/>
                  <a:pt x="24" y="19"/>
                  <a:pt x="24" y="20"/>
                </a:cubicBezTo>
                <a:cubicBezTo>
                  <a:pt x="22" y="21"/>
                  <a:pt x="20" y="23"/>
                  <a:pt x="20" y="25"/>
                </a:cubicBezTo>
                <a:cubicBezTo>
                  <a:pt x="20" y="27"/>
                  <a:pt x="18" y="25"/>
                  <a:pt x="17" y="27"/>
                </a:cubicBezTo>
                <a:cubicBezTo>
                  <a:pt x="17" y="29"/>
                  <a:pt x="17" y="31"/>
                  <a:pt x="16" y="33"/>
                </a:cubicBezTo>
                <a:cubicBezTo>
                  <a:pt x="16" y="35"/>
                  <a:pt x="13" y="36"/>
                  <a:pt x="13" y="38"/>
                </a:cubicBezTo>
                <a:cubicBezTo>
                  <a:pt x="13" y="39"/>
                  <a:pt x="16" y="41"/>
                  <a:pt x="15" y="42"/>
                </a:cubicBezTo>
                <a:cubicBezTo>
                  <a:pt x="13" y="44"/>
                  <a:pt x="11" y="43"/>
                  <a:pt x="9" y="44"/>
                </a:cubicBezTo>
                <a:cubicBezTo>
                  <a:pt x="6" y="45"/>
                  <a:pt x="5" y="48"/>
                  <a:pt x="5" y="51"/>
                </a:cubicBezTo>
                <a:cubicBezTo>
                  <a:pt x="6" y="53"/>
                  <a:pt x="6" y="55"/>
                  <a:pt x="6" y="57"/>
                </a:cubicBezTo>
                <a:cubicBezTo>
                  <a:pt x="6" y="60"/>
                  <a:pt x="4" y="61"/>
                  <a:pt x="8" y="63"/>
                </a:cubicBezTo>
                <a:cubicBezTo>
                  <a:pt x="10" y="65"/>
                  <a:pt x="9" y="66"/>
                  <a:pt x="7" y="67"/>
                </a:cubicBezTo>
                <a:cubicBezTo>
                  <a:pt x="6" y="68"/>
                  <a:pt x="8" y="72"/>
                  <a:pt x="7" y="74"/>
                </a:cubicBezTo>
                <a:cubicBezTo>
                  <a:pt x="7" y="76"/>
                  <a:pt x="4" y="76"/>
                  <a:pt x="4" y="78"/>
                </a:cubicBezTo>
                <a:cubicBezTo>
                  <a:pt x="4" y="79"/>
                  <a:pt x="4" y="83"/>
                  <a:pt x="3" y="83"/>
                </a:cubicBezTo>
                <a:cubicBezTo>
                  <a:pt x="3" y="83"/>
                  <a:pt x="1" y="82"/>
                  <a:pt x="0" y="82"/>
                </a:cubicBezTo>
                <a:cubicBezTo>
                  <a:pt x="0" y="86"/>
                  <a:pt x="4" y="87"/>
                  <a:pt x="4" y="90"/>
                </a:cubicBezTo>
                <a:cubicBezTo>
                  <a:pt x="3" y="91"/>
                  <a:pt x="6" y="96"/>
                  <a:pt x="7" y="97"/>
                </a:cubicBezTo>
                <a:cubicBezTo>
                  <a:pt x="9" y="99"/>
                  <a:pt x="8" y="100"/>
                  <a:pt x="8" y="102"/>
                </a:cubicBezTo>
                <a:cubicBezTo>
                  <a:pt x="8" y="103"/>
                  <a:pt x="10" y="105"/>
                  <a:pt x="10" y="107"/>
                </a:cubicBezTo>
                <a:cubicBezTo>
                  <a:pt x="9" y="108"/>
                  <a:pt x="13" y="107"/>
                  <a:pt x="14" y="108"/>
                </a:cubicBezTo>
                <a:cubicBezTo>
                  <a:pt x="16" y="108"/>
                  <a:pt x="15" y="107"/>
                  <a:pt x="15" y="105"/>
                </a:cubicBezTo>
                <a:cubicBezTo>
                  <a:pt x="15" y="100"/>
                  <a:pt x="23" y="104"/>
                  <a:pt x="24" y="101"/>
                </a:cubicBezTo>
                <a:cubicBezTo>
                  <a:pt x="25" y="98"/>
                  <a:pt x="26" y="95"/>
                  <a:pt x="27" y="92"/>
                </a:cubicBezTo>
                <a:cubicBezTo>
                  <a:pt x="27" y="90"/>
                  <a:pt x="27" y="88"/>
                  <a:pt x="26" y="87"/>
                </a:cubicBezTo>
                <a:cubicBezTo>
                  <a:pt x="25" y="85"/>
                  <a:pt x="26" y="85"/>
                  <a:pt x="28" y="84"/>
                </a:cubicBezTo>
                <a:cubicBezTo>
                  <a:pt x="29" y="84"/>
                  <a:pt x="32" y="83"/>
                  <a:pt x="32" y="82"/>
                </a:cubicBezTo>
                <a:cubicBezTo>
                  <a:pt x="32" y="82"/>
                  <a:pt x="32" y="81"/>
                  <a:pt x="32" y="81"/>
                </a:cubicBezTo>
                <a:cubicBezTo>
                  <a:pt x="33" y="81"/>
                  <a:pt x="35" y="81"/>
                  <a:pt x="35" y="80"/>
                </a:cubicBezTo>
                <a:cubicBezTo>
                  <a:pt x="35" y="79"/>
                  <a:pt x="34" y="79"/>
                  <a:pt x="34" y="78"/>
                </a:cubicBezTo>
                <a:cubicBezTo>
                  <a:pt x="35" y="78"/>
                  <a:pt x="36" y="77"/>
                  <a:pt x="36" y="77"/>
                </a:cubicBezTo>
                <a:cubicBezTo>
                  <a:pt x="38" y="75"/>
                  <a:pt x="37" y="74"/>
                  <a:pt x="35" y="73"/>
                </a:cubicBezTo>
                <a:cubicBezTo>
                  <a:pt x="33" y="71"/>
                  <a:pt x="29" y="70"/>
                  <a:pt x="29" y="66"/>
                </a:cubicBezTo>
                <a:cubicBezTo>
                  <a:pt x="29" y="64"/>
                  <a:pt x="29" y="62"/>
                  <a:pt x="30" y="60"/>
                </a:cubicBezTo>
                <a:cubicBezTo>
                  <a:pt x="31" y="58"/>
                  <a:pt x="31" y="58"/>
                  <a:pt x="30" y="56"/>
                </a:cubicBezTo>
                <a:cubicBezTo>
                  <a:pt x="29" y="56"/>
                  <a:pt x="33" y="53"/>
                  <a:pt x="33" y="53"/>
                </a:cubicBezTo>
                <a:cubicBezTo>
                  <a:pt x="35" y="51"/>
                  <a:pt x="36" y="49"/>
                  <a:pt x="39" y="48"/>
                </a:cubicBezTo>
                <a:cubicBezTo>
                  <a:pt x="42" y="47"/>
                  <a:pt x="47" y="44"/>
                  <a:pt x="49" y="41"/>
                </a:cubicBezTo>
                <a:cubicBezTo>
                  <a:pt x="51" y="38"/>
                  <a:pt x="46" y="36"/>
                  <a:pt x="50" y="35"/>
                </a:cubicBezTo>
                <a:cubicBezTo>
                  <a:pt x="52" y="34"/>
                  <a:pt x="51" y="34"/>
                  <a:pt x="50" y="32"/>
                </a:cubicBezTo>
                <a:cubicBezTo>
                  <a:pt x="50" y="31"/>
                  <a:pt x="53" y="30"/>
                  <a:pt x="54" y="30"/>
                </a:cubicBezTo>
                <a:cubicBezTo>
                  <a:pt x="56" y="28"/>
                  <a:pt x="57" y="27"/>
                  <a:pt x="58" y="29"/>
                </a:cubicBezTo>
                <a:cubicBezTo>
                  <a:pt x="59" y="29"/>
                  <a:pt x="60" y="28"/>
                  <a:pt x="60" y="28"/>
                </a:cubicBezTo>
                <a:cubicBezTo>
                  <a:pt x="61" y="28"/>
                  <a:pt x="62" y="28"/>
                  <a:pt x="63" y="28"/>
                </a:cubicBezTo>
                <a:cubicBezTo>
                  <a:pt x="63" y="27"/>
                  <a:pt x="62" y="27"/>
                  <a:pt x="61" y="25"/>
                </a:cubicBezTo>
                <a:cubicBezTo>
                  <a:pt x="60" y="24"/>
                  <a:pt x="61" y="26"/>
                  <a:pt x="61" y="25"/>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98" name="Freeform 718">
            <a:extLst>
              <a:ext uri="{FF2B5EF4-FFF2-40B4-BE49-F238E27FC236}">
                <a16:creationId xmlns:a16="http://schemas.microsoft.com/office/drawing/2014/main" id="{180334B6-D600-1FB4-EBFB-18EE24487225}"/>
              </a:ext>
            </a:extLst>
          </p:cNvPr>
          <p:cNvSpPr>
            <a:spLocks/>
          </p:cNvSpPr>
          <p:nvPr/>
        </p:nvSpPr>
        <p:spPr bwMode="auto">
          <a:xfrm>
            <a:off x="8003040" y="2499623"/>
            <a:ext cx="211938" cy="350610"/>
          </a:xfrm>
          <a:custGeom>
            <a:avLst/>
            <a:gdLst>
              <a:gd name="T0" fmla="*/ 53 w 54"/>
              <a:gd name="T1" fmla="*/ 59 h 84"/>
              <a:gd name="T2" fmla="*/ 47 w 54"/>
              <a:gd name="T3" fmla="*/ 55 h 84"/>
              <a:gd name="T4" fmla="*/ 49 w 54"/>
              <a:gd name="T5" fmla="*/ 51 h 84"/>
              <a:gd name="T6" fmla="*/ 44 w 54"/>
              <a:gd name="T7" fmla="*/ 44 h 84"/>
              <a:gd name="T8" fmla="*/ 46 w 54"/>
              <a:gd name="T9" fmla="*/ 43 h 84"/>
              <a:gd name="T10" fmla="*/ 44 w 54"/>
              <a:gd name="T11" fmla="*/ 38 h 84"/>
              <a:gd name="T12" fmla="*/ 45 w 54"/>
              <a:gd name="T13" fmla="*/ 36 h 84"/>
              <a:gd name="T14" fmla="*/ 44 w 54"/>
              <a:gd name="T15" fmla="*/ 32 h 84"/>
              <a:gd name="T16" fmla="*/ 42 w 54"/>
              <a:gd name="T17" fmla="*/ 26 h 84"/>
              <a:gd name="T18" fmla="*/ 45 w 54"/>
              <a:gd name="T19" fmla="*/ 23 h 84"/>
              <a:gd name="T20" fmla="*/ 44 w 54"/>
              <a:gd name="T21" fmla="*/ 19 h 84"/>
              <a:gd name="T22" fmla="*/ 38 w 54"/>
              <a:gd name="T23" fmla="*/ 13 h 84"/>
              <a:gd name="T24" fmla="*/ 40 w 54"/>
              <a:gd name="T25" fmla="*/ 12 h 84"/>
              <a:gd name="T26" fmla="*/ 39 w 54"/>
              <a:gd name="T27" fmla="*/ 10 h 84"/>
              <a:gd name="T28" fmla="*/ 41 w 54"/>
              <a:gd name="T29" fmla="*/ 3 h 84"/>
              <a:gd name="T30" fmla="*/ 37 w 54"/>
              <a:gd name="T31" fmla="*/ 1 h 84"/>
              <a:gd name="T32" fmla="*/ 34 w 54"/>
              <a:gd name="T33" fmla="*/ 0 h 84"/>
              <a:gd name="T34" fmla="*/ 29 w 54"/>
              <a:gd name="T35" fmla="*/ 1 h 84"/>
              <a:gd name="T36" fmla="*/ 25 w 54"/>
              <a:gd name="T37" fmla="*/ 5 h 84"/>
              <a:gd name="T38" fmla="*/ 24 w 54"/>
              <a:gd name="T39" fmla="*/ 10 h 84"/>
              <a:gd name="T40" fmla="*/ 21 w 54"/>
              <a:gd name="T41" fmla="*/ 13 h 84"/>
              <a:gd name="T42" fmla="*/ 17 w 54"/>
              <a:gd name="T43" fmla="*/ 11 h 84"/>
              <a:gd name="T44" fmla="*/ 14 w 54"/>
              <a:gd name="T45" fmla="*/ 12 h 84"/>
              <a:gd name="T46" fmla="*/ 7 w 54"/>
              <a:gd name="T47" fmla="*/ 10 h 84"/>
              <a:gd name="T48" fmla="*/ 4 w 54"/>
              <a:gd name="T49" fmla="*/ 7 h 84"/>
              <a:gd name="T50" fmla="*/ 0 w 54"/>
              <a:gd name="T51" fmla="*/ 9 h 84"/>
              <a:gd name="T52" fmla="*/ 8 w 54"/>
              <a:gd name="T53" fmla="*/ 14 h 84"/>
              <a:gd name="T54" fmla="*/ 12 w 54"/>
              <a:gd name="T55" fmla="*/ 16 h 84"/>
              <a:gd name="T56" fmla="*/ 14 w 54"/>
              <a:gd name="T57" fmla="*/ 19 h 84"/>
              <a:gd name="T58" fmla="*/ 14 w 54"/>
              <a:gd name="T59" fmla="*/ 21 h 84"/>
              <a:gd name="T60" fmla="*/ 15 w 54"/>
              <a:gd name="T61" fmla="*/ 24 h 84"/>
              <a:gd name="T62" fmla="*/ 15 w 54"/>
              <a:gd name="T63" fmla="*/ 27 h 84"/>
              <a:gd name="T64" fmla="*/ 16 w 54"/>
              <a:gd name="T65" fmla="*/ 29 h 84"/>
              <a:gd name="T66" fmla="*/ 15 w 54"/>
              <a:gd name="T67" fmla="*/ 33 h 84"/>
              <a:gd name="T68" fmla="*/ 17 w 54"/>
              <a:gd name="T69" fmla="*/ 36 h 84"/>
              <a:gd name="T70" fmla="*/ 21 w 54"/>
              <a:gd name="T71" fmla="*/ 38 h 84"/>
              <a:gd name="T72" fmla="*/ 22 w 54"/>
              <a:gd name="T73" fmla="*/ 41 h 84"/>
              <a:gd name="T74" fmla="*/ 23 w 54"/>
              <a:gd name="T75" fmla="*/ 44 h 84"/>
              <a:gd name="T76" fmla="*/ 20 w 54"/>
              <a:gd name="T77" fmla="*/ 44 h 84"/>
              <a:gd name="T78" fmla="*/ 16 w 54"/>
              <a:gd name="T79" fmla="*/ 49 h 84"/>
              <a:gd name="T80" fmla="*/ 13 w 54"/>
              <a:gd name="T81" fmla="*/ 51 h 84"/>
              <a:gd name="T82" fmla="*/ 10 w 54"/>
              <a:gd name="T83" fmla="*/ 54 h 84"/>
              <a:gd name="T84" fmla="*/ 4 w 54"/>
              <a:gd name="T85" fmla="*/ 57 h 84"/>
              <a:gd name="T86" fmla="*/ 2 w 54"/>
              <a:gd name="T87" fmla="*/ 62 h 84"/>
              <a:gd name="T88" fmla="*/ 4 w 54"/>
              <a:gd name="T89" fmla="*/ 67 h 84"/>
              <a:gd name="T90" fmla="*/ 4 w 54"/>
              <a:gd name="T91" fmla="*/ 73 h 84"/>
              <a:gd name="T92" fmla="*/ 4 w 54"/>
              <a:gd name="T93" fmla="*/ 78 h 84"/>
              <a:gd name="T94" fmla="*/ 7 w 54"/>
              <a:gd name="T95" fmla="*/ 80 h 84"/>
              <a:gd name="T96" fmla="*/ 5 w 54"/>
              <a:gd name="T97" fmla="*/ 81 h 84"/>
              <a:gd name="T98" fmla="*/ 8 w 54"/>
              <a:gd name="T99" fmla="*/ 79 h 84"/>
              <a:gd name="T100" fmla="*/ 8 w 54"/>
              <a:gd name="T101" fmla="*/ 83 h 84"/>
              <a:gd name="T102" fmla="*/ 11 w 54"/>
              <a:gd name="T103" fmla="*/ 80 h 84"/>
              <a:gd name="T104" fmla="*/ 11 w 54"/>
              <a:gd name="T105" fmla="*/ 83 h 84"/>
              <a:gd name="T106" fmla="*/ 23 w 54"/>
              <a:gd name="T107" fmla="*/ 80 h 84"/>
              <a:gd name="T108" fmla="*/ 36 w 54"/>
              <a:gd name="T109" fmla="*/ 78 h 84"/>
              <a:gd name="T110" fmla="*/ 46 w 54"/>
              <a:gd name="T111" fmla="*/ 68 h 84"/>
              <a:gd name="T112" fmla="*/ 53 w 54"/>
              <a:gd name="T113" fmla="*/ 59 h 84"/>
              <a:gd name="T114" fmla="*/ 53 w 54"/>
              <a:gd name="T11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84">
                <a:moveTo>
                  <a:pt x="53" y="59"/>
                </a:moveTo>
                <a:cubicBezTo>
                  <a:pt x="52" y="57"/>
                  <a:pt x="49" y="56"/>
                  <a:pt x="47" y="55"/>
                </a:cubicBezTo>
                <a:cubicBezTo>
                  <a:pt x="44" y="53"/>
                  <a:pt x="48" y="53"/>
                  <a:pt x="49" y="51"/>
                </a:cubicBezTo>
                <a:cubicBezTo>
                  <a:pt x="49" y="51"/>
                  <a:pt x="45" y="45"/>
                  <a:pt x="44" y="44"/>
                </a:cubicBezTo>
                <a:cubicBezTo>
                  <a:pt x="44" y="44"/>
                  <a:pt x="46" y="43"/>
                  <a:pt x="46" y="43"/>
                </a:cubicBezTo>
                <a:cubicBezTo>
                  <a:pt x="46" y="42"/>
                  <a:pt x="44" y="39"/>
                  <a:pt x="44" y="38"/>
                </a:cubicBezTo>
                <a:cubicBezTo>
                  <a:pt x="44" y="37"/>
                  <a:pt x="45" y="37"/>
                  <a:pt x="45" y="36"/>
                </a:cubicBezTo>
                <a:cubicBezTo>
                  <a:pt x="46" y="35"/>
                  <a:pt x="44" y="33"/>
                  <a:pt x="44" y="32"/>
                </a:cubicBezTo>
                <a:cubicBezTo>
                  <a:pt x="42" y="30"/>
                  <a:pt x="40" y="28"/>
                  <a:pt x="42" y="26"/>
                </a:cubicBezTo>
                <a:cubicBezTo>
                  <a:pt x="43" y="25"/>
                  <a:pt x="45" y="24"/>
                  <a:pt x="45" y="23"/>
                </a:cubicBezTo>
                <a:cubicBezTo>
                  <a:pt x="46" y="21"/>
                  <a:pt x="44" y="20"/>
                  <a:pt x="44" y="19"/>
                </a:cubicBezTo>
                <a:cubicBezTo>
                  <a:pt x="43" y="18"/>
                  <a:pt x="36" y="15"/>
                  <a:pt x="38" y="13"/>
                </a:cubicBezTo>
                <a:cubicBezTo>
                  <a:pt x="38" y="13"/>
                  <a:pt x="40" y="12"/>
                  <a:pt x="40" y="12"/>
                </a:cubicBezTo>
                <a:cubicBezTo>
                  <a:pt x="40" y="12"/>
                  <a:pt x="37" y="10"/>
                  <a:pt x="39" y="10"/>
                </a:cubicBezTo>
                <a:cubicBezTo>
                  <a:pt x="42" y="10"/>
                  <a:pt x="44" y="5"/>
                  <a:pt x="41" y="3"/>
                </a:cubicBezTo>
                <a:cubicBezTo>
                  <a:pt x="40" y="2"/>
                  <a:pt x="38" y="2"/>
                  <a:pt x="37" y="1"/>
                </a:cubicBezTo>
                <a:cubicBezTo>
                  <a:pt x="36" y="0"/>
                  <a:pt x="35" y="0"/>
                  <a:pt x="34" y="0"/>
                </a:cubicBezTo>
                <a:cubicBezTo>
                  <a:pt x="32" y="1"/>
                  <a:pt x="31" y="0"/>
                  <a:pt x="29" y="1"/>
                </a:cubicBezTo>
                <a:cubicBezTo>
                  <a:pt x="28" y="2"/>
                  <a:pt x="26" y="4"/>
                  <a:pt x="25" y="5"/>
                </a:cubicBezTo>
                <a:cubicBezTo>
                  <a:pt x="25" y="6"/>
                  <a:pt x="25" y="10"/>
                  <a:pt x="24" y="10"/>
                </a:cubicBezTo>
                <a:cubicBezTo>
                  <a:pt x="23" y="11"/>
                  <a:pt x="22" y="12"/>
                  <a:pt x="21" y="13"/>
                </a:cubicBezTo>
                <a:cubicBezTo>
                  <a:pt x="20" y="13"/>
                  <a:pt x="18" y="11"/>
                  <a:pt x="17" y="11"/>
                </a:cubicBezTo>
                <a:cubicBezTo>
                  <a:pt x="16" y="11"/>
                  <a:pt x="15" y="12"/>
                  <a:pt x="14" y="12"/>
                </a:cubicBezTo>
                <a:cubicBezTo>
                  <a:pt x="11" y="13"/>
                  <a:pt x="9" y="12"/>
                  <a:pt x="7" y="10"/>
                </a:cubicBezTo>
                <a:cubicBezTo>
                  <a:pt x="7" y="9"/>
                  <a:pt x="5" y="7"/>
                  <a:pt x="4" y="7"/>
                </a:cubicBezTo>
                <a:cubicBezTo>
                  <a:pt x="3" y="7"/>
                  <a:pt x="1" y="9"/>
                  <a:pt x="0" y="9"/>
                </a:cubicBezTo>
                <a:cubicBezTo>
                  <a:pt x="2" y="11"/>
                  <a:pt x="5" y="13"/>
                  <a:pt x="8" y="14"/>
                </a:cubicBezTo>
                <a:cubicBezTo>
                  <a:pt x="9" y="14"/>
                  <a:pt x="11" y="15"/>
                  <a:pt x="12" y="16"/>
                </a:cubicBezTo>
                <a:cubicBezTo>
                  <a:pt x="13" y="17"/>
                  <a:pt x="13" y="18"/>
                  <a:pt x="14" y="19"/>
                </a:cubicBezTo>
                <a:cubicBezTo>
                  <a:pt x="14" y="20"/>
                  <a:pt x="13" y="20"/>
                  <a:pt x="14" y="21"/>
                </a:cubicBezTo>
                <a:cubicBezTo>
                  <a:pt x="14" y="22"/>
                  <a:pt x="16" y="23"/>
                  <a:pt x="15" y="24"/>
                </a:cubicBezTo>
                <a:cubicBezTo>
                  <a:pt x="15" y="25"/>
                  <a:pt x="14" y="26"/>
                  <a:pt x="15" y="27"/>
                </a:cubicBezTo>
                <a:cubicBezTo>
                  <a:pt x="15" y="27"/>
                  <a:pt x="16" y="29"/>
                  <a:pt x="16" y="29"/>
                </a:cubicBezTo>
                <a:cubicBezTo>
                  <a:pt x="15" y="30"/>
                  <a:pt x="15" y="32"/>
                  <a:pt x="15" y="33"/>
                </a:cubicBezTo>
                <a:cubicBezTo>
                  <a:pt x="15" y="33"/>
                  <a:pt x="17" y="36"/>
                  <a:pt x="17" y="36"/>
                </a:cubicBezTo>
                <a:cubicBezTo>
                  <a:pt x="18" y="37"/>
                  <a:pt x="20" y="38"/>
                  <a:pt x="21" y="38"/>
                </a:cubicBezTo>
                <a:cubicBezTo>
                  <a:pt x="22" y="39"/>
                  <a:pt x="22" y="40"/>
                  <a:pt x="22" y="41"/>
                </a:cubicBezTo>
                <a:cubicBezTo>
                  <a:pt x="22" y="42"/>
                  <a:pt x="23" y="43"/>
                  <a:pt x="23" y="44"/>
                </a:cubicBezTo>
                <a:cubicBezTo>
                  <a:pt x="23" y="45"/>
                  <a:pt x="21" y="44"/>
                  <a:pt x="20" y="44"/>
                </a:cubicBezTo>
                <a:cubicBezTo>
                  <a:pt x="19" y="44"/>
                  <a:pt x="16" y="48"/>
                  <a:pt x="16" y="49"/>
                </a:cubicBezTo>
                <a:cubicBezTo>
                  <a:pt x="15" y="50"/>
                  <a:pt x="14" y="50"/>
                  <a:pt x="13" y="51"/>
                </a:cubicBezTo>
                <a:cubicBezTo>
                  <a:pt x="12" y="52"/>
                  <a:pt x="11" y="53"/>
                  <a:pt x="10" y="54"/>
                </a:cubicBezTo>
                <a:cubicBezTo>
                  <a:pt x="9" y="54"/>
                  <a:pt x="4" y="58"/>
                  <a:pt x="4" y="57"/>
                </a:cubicBezTo>
                <a:cubicBezTo>
                  <a:pt x="4" y="59"/>
                  <a:pt x="2" y="60"/>
                  <a:pt x="2" y="62"/>
                </a:cubicBezTo>
                <a:cubicBezTo>
                  <a:pt x="3" y="64"/>
                  <a:pt x="2" y="67"/>
                  <a:pt x="4" y="67"/>
                </a:cubicBezTo>
                <a:cubicBezTo>
                  <a:pt x="5" y="67"/>
                  <a:pt x="4" y="72"/>
                  <a:pt x="4" y="73"/>
                </a:cubicBezTo>
                <a:cubicBezTo>
                  <a:pt x="4" y="75"/>
                  <a:pt x="2" y="77"/>
                  <a:pt x="4" y="78"/>
                </a:cubicBezTo>
                <a:cubicBezTo>
                  <a:pt x="4" y="78"/>
                  <a:pt x="8" y="79"/>
                  <a:pt x="7" y="80"/>
                </a:cubicBezTo>
                <a:cubicBezTo>
                  <a:pt x="7" y="80"/>
                  <a:pt x="5" y="81"/>
                  <a:pt x="5" y="81"/>
                </a:cubicBezTo>
                <a:cubicBezTo>
                  <a:pt x="7" y="81"/>
                  <a:pt x="7" y="79"/>
                  <a:pt x="8" y="79"/>
                </a:cubicBezTo>
                <a:cubicBezTo>
                  <a:pt x="10" y="78"/>
                  <a:pt x="8" y="83"/>
                  <a:pt x="8" y="83"/>
                </a:cubicBezTo>
                <a:cubicBezTo>
                  <a:pt x="8" y="83"/>
                  <a:pt x="11" y="80"/>
                  <a:pt x="11" y="80"/>
                </a:cubicBezTo>
                <a:cubicBezTo>
                  <a:pt x="12" y="79"/>
                  <a:pt x="11" y="83"/>
                  <a:pt x="11" y="83"/>
                </a:cubicBezTo>
                <a:cubicBezTo>
                  <a:pt x="14" y="84"/>
                  <a:pt x="20" y="81"/>
                  <a:pt x="23" y="80"/>
                </a:cubicBezTo>
                <a:cubicBezTo>
                  <a:pt x="27" y="79"/>
                  <a:pt x="31" y="79"/>
                  <a:pt x="36" y="78"/>
                </a:cubicBezTo>
                <a:cubicBezTo>
                  <a:pt x="39" y="74"/>
                  <a:pt x="43" y="71"/>
                  <a:pt x="46" y="68"/>
                </a:cubicBezTo>
                <a:cubicBezTo>
                  <a:pt x="48" y="66"/>
                  <a:pt x="54" y="62"/>
                  <a:pt x="53" y="59"/>
                </a:cubicBezTo>
                <a:cubicBezTo>
                  <a:pt x="52" y="57"/>
                  <a:pt x="54" y="62"/>
                  <a:pt x="53" y="59"/>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99" name="Freeform 719">
            <a:extLst>
              <a:ext uri="{FF2B5EF4-FFF2-40B4-BE49-F238E27FC236}">
                <a16:creationId xmlns:a16="http://schemas.microsoft.com/office/drawing/2014/main" id="{A37CAE68-914B-9E63-2C73-B9BB30EBB80D}"/>
              </a:ext>
            </a:extLst>
          </p:cNvPr>
          <p:cNvSpPr>
            <a:spLocks/>
          </p:cNvSpPr>
          <p:nvPr/>
        </p:nvSpPr>
        <p:spPr bwMode="auto">
          <a:xfrm>
            <a:off x="7699888" y="2458458"/>
            <a:ext cx="503016" cy="445715"/>
          </a:xfrm>
          <a:custGeom>
            <a:avLst/>
            <a:gdLst>
              <a:gd name="T0" fmla="*/ 38 w 128"/>
              <a:gd name="T1" fmla="*/ 87 h 107"/>
              <a:gd name="T2" fmla="*/ 38 w 128"/>
              <a:gd name="T3" fmla="*/ 63 h 107"/>
              <a:gd name="T4" fmla="*/ 47 w 128"/>
              <a:gd name="T5" fmla="*/ 52 h 107"/>
              <a:gd name="T6" fmla="*/ 56 w 128"/>
              <a:gd name="T7" fmla="*/ 34 h 107"/>
              <a:gd name="T8" fmla="*/ 72 w 128"/>
              <a:gd name="T9" fmla="*/ 25 h 107"/>
              <a:gd name="T10" fmla="*/ 86 w 128"/>
              <a:gd name="T11" fmla="*/ 22 h 107"/>
              <a:gd name="T12" fmla="*/ 102 w 128"/>
              <a:gd name="T13" fmla="*/ 20 h 107"/>
              <a:gd name="T14" fmla="*/ 112 w 128"/>
              <a:gd name="T15" fmla="*/ 10 h 107"/>
              <a:gd name="T16" fmla="*/ 120 w 128"/>
              <a:gd name="T17" fmla="*/ 13 h 107"/>
              <a:gd name="T18" fmla="*/ 127 w 128"/>
              <a:gd name="T19" fmla="*/ 6 h 107"/>
              <a:gd name="T20" fmla="*/ 114 w 128"/>
              <a:gd name="T21" fmla="*/ 5 h 107"/>
              <a:gd name="T22" fmla="*/ 116 w 128"/>
              <a:gd name="T23" fmla="*/ 2 h 107"/>
              <a:gd name="T24" fmla="*/ 106 w 128"/>
              <a:gd name="T25" fmla="*/ 3 h 107"/>
              <a:gd name="T26" fmla="*/ 100 w 128"/>
              <a:gd name="T27" fmla="*/ 1 h 107"/>
              <a:gd name="T28" fmla="*/ 95 w 128"/>
              <a:gd name="T29" fmla="*/ 3 h 107"/>
              <a:gd name="T30" fmla="*/ 91 w 128"/>
              <a:gd name="T31" fmla="*/ 6 h 107"/>
              <a:gd name="T32" fmla="*/ 90 w 128"/>
              <a:gd name="T33" fmla="*/ 11 h 107"/>
              <a:gd name="T34" fmla="*/ 84 w 128"/>
              <a:gd name="T35" fmla="*/ 10 h 107"/>
              <a:gd name="T36" fmla="*/ 80 w 128"/>
              <a:gd name="T37" fmla="*/ 13 h 107"/>
              <a:gd name="T38" fmla="*/ 76 w 128"/>
              <a:gd name="T39" fmla="*/ 15 h 107"/>
              <a:gd name="T40" fmla="*/ 72 w 128"/>
              <a:gd name="T41" fmla="*/ 16 h 107"/>
              <a:gd name="T42" fmla="*/ 68 w 128"/>
              <a:gd name="T43" fmla="*/ 10 h 107"/>
              <a:gd name="T44" fmla="*/ 67 w 128"/>
              <a:gd name="T45" fmla="*/ 14 h 107"/>
              <a:gd name="T46" fmla="*/ 65 w 128"/>
              <a:gd name="T47" fmla="*/ 14 h 107"/>
              <a:gd name="T48" fmla="*/ 62 w 128"/>
              <a:gd name="T49" fmla="*/ 18 h 107"/>
              <a:gd name="T50" fmla="*/ 61 w 128"/>
              <a:gd name="T51" fmla="*/ 21 h 107"/>
              <a:gd name="T52" fmla="*/ 57 w 128"/>
              <a:gd name="T53" fmla="*/ 20 h 107"/>
              <a:gd name="T54" fmla="*/ 54 w 128"/>
              <a:gd name="T55" fmla="*/ 20 h 107"/>
              <a:gd name="T56" fmla="*/ 51 w 128"/>
              <a:gd name="T57" fmla="*/ 22 h 107"/>
              <a:gd name="T58" fmla="*/ 49 w 128"/>
              <a:gd name="T59" fmla="*/ 23 h 107"/>
              <a:gd name="T60" fmla="*/ 54 w 128"/>
              <a:gd name="T61" fmla="*/ 25 h 107"/>
              <a:gd name="T62" fmla="*/ 56 w 128"/>
              <a:gd name="T63" fmla="*/ 25 h 107"/>
              <a:gd name="T64" fmla="*/ 57 w 128"/>
              <a:gd name="T65" fmla="*/ 28 h 107"/>
              <a:gd name="T66" fmla="*/ 49 w 128"/>
              <a:gd name="T67" fmla="*/ 31 h 107"/>
              <a:gd name="T68" fmla="*/ 53 w 128"/>
              <a:gd name="T69" fmla="*/ 33 h 107"/>
              <a:gd name="T70" fmla="*/ 49 w 128"/>
              <a:gd name="T71" fmla="*/ 35 h 107"/>
              <a:gd name="T72" fmla="*/ 43 w 128"/>
              <a:gd name="T73" fmla="*/ 40 h 107"/>
              <a:gd name="T74" fmla="*/ 42 w 128"/>
              <a:gd name="T75" fmla="*/ 43 h 107"/>
              <a:gd name="T76" fmla="*/ 39 w 128"/>
              <a:gd name="T77" fmla="*/ 45 h 107"/>
              <a:gd name="T78" fmla="*/ 39 w 128"/>
              <a:gd name="T79" fmla="*/ 49 h 107"/>
              <a:gd name="T80" fmla="*/ 39 w 128"/>
              <a:gd name="T81" fmla="*/ 52 h 107"/>
              <a:gd name="T82" fmla="*/ 35 w 128"/>
              <a:gd name="T83" fmla="*/ 56 h 107"/>
              <a:gd name="T84" fmla="*/ 27 w 128"/>
              <a:gd name="T85" fmla="*/ 62 h 107"/>
              <a:gd name="T86" fmla="*/ 31 w 128"/>
              <a:gd name="T87" fmla="*/ 64 h 107"/>
              <a:gd name="T88" fmla="*/ 28 w 128"/>
              <a:gd name="T89" fmla="*/ 66 h 107"/>
              <a:gd name="T90" fmla="*/ 19 w 128"/>
              <a:gd name="T91" fmla="*/ 68 h 107"/>
              <a:gd name="T92" fmla="*/ 16 w 128"/>
              <a:gd name="T93" fmla="*/ 72 h 107"/>
              <a:gd name="T94" fmla="*/ 10 w 128"/>
              <a:gd name="T95" fmla="*/ 73 h 107"/>
              <a:gd name="T96" fmla="*/ 10 w 128"/>
              <a:gd name="T97" fmla="*/ 74 h 107"/>
              <a:gd name="T98" fmla="*/ 5 w 128"/>
              <a:gd name="T99" fmla="*/ 75 h 107"/>
              <a:gd name="T100" fmla="*/ 4 w 128"/>
              <a:gd name="T101" fmla="*/ 81 h 107"/>
              <a:gd name="T102" fmla="*/ 1 w 128"/>
              <a:gd name="T103" fmla="*/ 86 h 107"/>
              <a:gd name="T104" fmla="*/ 6 w 128"/>
              <a:gd name="T105" fmla="*/ 92 h 107"/>
              <a:gd name="T106" fmla="*/ 7 w 128"/>
              <a:gd name="T107" fmla="*/ 94 h 107"/>
              <a:gd name="T108" fmla="*/ 3 w 128"/>
              <a:gd name="T109" fmla="*/ 93 h 107"/>
              <a:gd name="T110" fmla="*/ 5 w 128"/>
              <a:gd name="T111" fmla="*/ 97 h 107"/>
              <a:gd name="T112" fmla="*/ 5 w 128"/>
              <a:gd name="T113" fmla="*/ 103 h 107"/>
              <a:gd name="T114" fmla="*/ 27 w 128"/>
              <a:gd name="T115" fmla="*/ 99 h 107"/>
              <a:gd name="T116" fmla="*/ 34 w 128"/>
              <a:gd name="T1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07">
                <a:moveTo>
                  <a:pt x="34" y="101"/>
                </a:moveTo>
                <a:cubicBezTo>
                  <a:pt x="34" y="101"/>
                  <a:pt x="35" y="98"/>
                  <a:pt x="35" y="97"/>
                </a:cubicBezTo>
                <a:cubicBezTo>
                  <a:pt x="35" y="95"/>
                  <a:pt x="36" y="94"/>
                  <a:pt x="38" y="93"/>
                </a:cubicBezTo>
                <a:cubicBezTo>
                  <a:pt x="40" y="91"/>
                  <a:pt x="38" y="88"/>
                  <a:pt x="38" y="87"/>
                </a:cubicBezTo>
                <a:cubicBezTo>
                  <a:pt x="38" y="84"/>
                  <a:pt x="42" y="84"/>
                  <a:pt x="39" y="82"/>
                </a:cubicBezTo>
                <a:cubicBezTo>
                  <a:pt x="37" y="80"/>
                  <a:pt x="36" y="80"/>
                  <a:pt x="37" y="77"/>
                </a:cubicBezTo>
                <a:cubicBezTo>
                  <a:pt x="38" y="75"/>
                  <a:pt x="37" y="73"/>
                  <a:pt x="37" y="71"/>
                </a:cubicBezTo>
                <a:cubicBezTo>
                  <a:pt x="36" y="68"/>
                  <a:pt x="35" y="65"/>
                  <a:pt x="38" y="63"/>
                </a:cubicBezTo>
                <a:cubicBezTo>
                  <a:pt x="39" y="62"/>
                  <a:pt x="41" y="62"/>
                  <a:pt x="42" y="61"/>
                </a:cubicBezTo>
                <a:cubicBezTo>
                  <a:pt x="43" y="61"/>
                  <a:pt x="44" y="62"/>
                  <a:pt x="45" y="61"/>
                </a:cubicBezTo>
                <a:cubicBezTo>
                  <a:pt x="46" y="59"/>
                  <a:pt x="45" y="58"/>
                  <a:pt x="44" y="57"/>
                </a:cubicBezTo>
                <a:cubicBezTo>
                  <a:pt x="44" y="55"/>
                  <a:pt x="46" y="54"/>
                  <a:pt x="47" y="52"/>
                </a:cubicBezTo>
                <a:cubicBezTo>
                  <a:pt x="47" y="51"/>
                  <a:pt x="48" y="48"/>
                  <a:pt x="48" y="46"/>
                </a:cubicBezTo>
                <a:cubicBezTo>
                  <a:pt x="48" y="44"/>
                  <a:pt x="52" y="44"/>
                  <a:pt x="51" y="43"/>
                </a:cubicBezTo>
                <a:cubicBezTo>
                  <a:pt x="51" y="41"/>
                  <a:pt x="53" y="40"/>
                  <a:pt x="54" y="38"/>
                </a:cubicBezTo>
                <a:cubicBezTo>
                  <a:pt x="56" y="36"/>
                  <a:pt x="56" y="37"/>
                  <a:pt x="56" y="34"/>
                </a:cubicBezTo>
                <a:cubicBezTo>
                  <a:pt x="55" y="33"/>
                  <a:pt x="59" y="28"/>
                  <a:pt x="60" y="28"/>
                </a:cubicBezTo>
                <a:cubicBezTo>
                  <a:pt x="61" y="27"/>
                  <a:pt x="64" y="28"/>
                  <a:pt x="65" y="28"/>
                </a:cubicBezTo>
                <a:cubicBezTo>
                  <a:pt x="65" y="26"/>
                  <a:pt x="65" y="25"/>
                  <a:pt x="65" y="23"/>
                </a:cubicBezTo>
                <a:cubicBezTo>
                  <a:pt x="68" y="24"/>
                  <a:pt x="70" y="24"/>
                  <a:pt x="72" y="25"/>
                </a:cubicBezTo>
                <a:cubicBezTo>
                  <a:pt x="76" y="25"/>
                  <a:pt x="74" y="21"/>
                  <a:pt x="75" y="19"/>
                </a:cubicBezTo>
                <a:cubicBezTo>
                  <a:pt x="75" y="19"/>
                  <a:pt x="77" y="19"/>
                  <a:pt x="78" y="19"/>
                </a:cubicBezTo>
                <a:cubicBezTo>
                  <a:pt x="79" y="18"/>
                  <a:pt x="81" y="16"/>
                  <a:pt x="82" y="18"/>
                </a:cubicBezTo>
                <a:cubicBezTo>
                  <a:pt x="84" y="19"/>
                  <a:pt x="84" y="21"/>
                  <a:pt x="86" y="22"/>
                </a:cubicBezTo>
                <a:cubicBezTo>
                  <a:pt x="87" y="22"/>
                  <a:pt x="89" y="22"/>
                  <a:pt x="90" y="22"/>
                </a:cubicBezTo>
                <a:cubicBezTo>
                  <a:pt x="91" y="22"/>
                  <a:pt x="92" y="21"/>
                  <a:pt x="94" y="21"/>
                </a:cubicBezTo>
                <a:cubicBezTo>
                  <a:pt x="95" y="21"/>
                  <a:pt x="96" y="23"/>
                  <a:pt x="98" y="23"/>
                </a:cubicBezTo>
                <a:cubicBezTo>
                  <a:pt x="98" y="22"/>
                  <a:pt x="102" y="20"/>
                  <a:pt x="102" y="20"/>
                </a:cubicBezTo>
                <a:cubicBezTo>
                  <a:pt x="102" y="17"/>
                  <a:pt x="102" y="16"/>
                  <a:pt x="103" y="14"/>
                </a:cubicBezTo>
                <a:cubicBezTo>
                  <a:pt x="104" y="13"/>
                  <a:pt x="106" y="11"/>
                  <a:pt x="107" y="11"/>
                </a:cubicBezTo>
                <a:cubicBezTo>
                  <a:pt x="108" y="11"/>
                  <a:pt x="109" y="11"/>
                  <a:pt x="110" y="11"/>
                </a:cubicBezTo>
                <a:cubicBezTo>
                  <a:pt x="111" y="11"/>
                  <a:pt x="111" y="10"/>
                  <a:pt x="112" y="10"/>
                </a:cubicBezTo>
                <a:cubicBezTo>
                  <a:pt x="113" y="10"/>
                  <a:pt x="115" y="12"/>
                  <a:pt x="116" y="12"/>
                </a:cubicBezTo>
                <a:cubicBezTo>
                  <a:pt x="118" y="13"/>
                  <a:pt x="119" y="14"/>
                  <a:pt x="119" y="17"/>
                </a:cubicBezTo>
                <a:cubicBezTo>
                  <a:pt x="121" y="17"/>
                  <a:pt x="126" y="14"/>
                  <a:pt x="124" y="12"/>
                </a:cubicBezTo>
                <a:cubicBezTo>
                  <a:pt x="126" y="13"/>
                  <a:pt x="121" y="13"/>
                  <a:pt x="120" y="13"/>
                </a:cubicBezTo>
                <a:cubicBezTo>
                  <a:pt x="125" y="12"/>
                  <a:pt x="118" y="9"/>
                  <a:pt x="117" y="10"/>
                </a:cubicBezTo>
                <a:cubicBezTo>
                  <a:pt x="118" y="9"/>
                  <a:pt x="119" y="10"/>
                  <a:pt x="119" y="10"/>
                </a:cubicBezTo>
                <a:cubicBezTo>
                  <a:pt x="121" y="10"/>
                  <a:pt x="123" y="10"/>
                  <a:pt x="124" y="9"/>
                </a:cubicBezTo>
                <a:cubicBezTo>
                  <a:pt x="125" y="9"/>
                  <a:pt x="128" y="7"/>
                  <a:pt x="127" y="6"/>
                </a:cubicBezTo>
                <a:cubicBezTo>
                  <a:pt x="125" y="5"/>
                  <a:pt x="122" y="4"/>
                  <a:pt x="119" y="3"/>
                </a:cubicBezTo>
                <a:cubicBezTo>
                  <a:pt x="118" y="2"/>
                  <a:pt x="117" y="4"/>
                  <a:pt x="116" y="5"/>
                </a:cubicBezTo>
                <a:cubicBezTo>
                  <a:pt x="116" y="5"/>
                  <a:pt x="114" y="8"/>
                  <a:pt x="114" y="7"/>
                </a:cubicBezTo>
                <a:cubicBezTo>
                  <a:pt x="114" y="7"/>
                  <a:pt x="114" y="6"/>
                  <a:pt x="114" y="5"/>
                </a:cubicBezTo>
                <a:cubicBezTo>
                  <a:pt x="114" y="5"/>
                  <a:pt x="112" y="5"/>
                  <a:pt x="112" y="5"/>
                </a:cubicBezTo>
                <a:cubicBezTo>
                  <a:pt x="113" y="4"/>
                  <a:pt x="115" y="5"/>
                  <a:pt x="115" y="4"/>
                </a:cubicBezTo>
                <a:cubicBezTo>
                  <a:pt x="115" y="4"/>
                  <a:pt x="112" y="4"/>
                  <a:pt x="112" y="4"/>
                </a:cubicBezTo>
                <a:cubicBezTo>
                  <a:pt x="112" y="3"/>
                  <a:pt x="116" y="3"/>
                  <a:pt x="116" y="2"/>
                </a:cubicBezTo>
                <a:cubicBezTo>
                  <a:pt x="115" y="1"/>
                  <a:pt x="109" y="0"/>
                  <a:pt x="110" y="2"/>
                </a:cubicBezTo>
                <a:cubicBezTo>
                  <a:pt x="111" y="3"/>
                  <a:pt x="111" y="3"/>
                  <a:pt x="110" y="4"/>
                </a:cubicBezTo>
                <a:cubicBezTo>
                  <a:pt x="109" y="5"/>
                  <a:pt x="107" y="7"/>
                  <a:pt x="106" y="7"/>
                </a:cubicBezTo>
                <a:cubicBezTo>
                  <a:pt x="105" y="7"/>
                  <a:pt x="106" y="3"/>
                  <a:pt x="106" y="3"/>
                </a:cubicBezTo>
                <a:cubicBezTo>
                  <a:pt x="106" y="2"/>
                  <a:pt x="101" y="9"/>
                  <a:pt x="100" y="9"/>
                </a:cubicBezTo>
                <a:cubicBezTo>
                  <a:pt x="97" y="9"/>
                  <a:pt x="100" y="5"/>
                  <a:pt x="101" y="4"/>
                </a:cubicBezTo>
                <a:cubicBezTo>
                  <a:pt x="102" y="4"/>
                  <a:pt x="103" y="2"/>
                  <a:pt x="103" y="2"/>
                </a:cubicBezTo>
                <a:cubicBezTo>
                  <a:pt x="102" y="1"/>
                  <a:pt x="100" y="0"/>
                  <a:pt x="100" y="1"/>
                </a:cubicBezTo>
                <a:cubicBezTo>
                  <a:pt x="100" y="1"/>
                  <a:pt x="101" y="2"/>
                  <a:pt x="101" y="2"/>
                </a:cubicBezTo>
                <a:cubicBezTo>
                  <a:pt x="101" y="2"/>
                  <a:pt x="99" y="2"/>
                  <a:pt x="98" y="2"/>
                </a:cubicBezTo>
                <a:cubicBezTo>
                  <a:pt x="97" y="3"/>
                  <a:pt x="98" y="2"/>
                  <a:pt x="97" y="1"/>
                </a:cubicBezTo>
                <a:cubicBezTo>
                  <a:pt x="97" y="1"/>
                  <a:pt x="95" y="3"/>
                  <a:pt x="95" y="3"/>
                </a:cubicBezTo>
                <a:cubicBezTo>
                  <a:pt x="95" y="4"/>
                  <a:pt x="97" y="5"/>
                  <a:pt x="96" y="5"/>
                </a:cubicBezTo>
                <a:cubicBezTo>
                  <a:pt x="95" y="5"/>
                  <a:pt x="95" y="5"/>
                  <a:pt x="95" y="5"/>
                </a:cubicBezTo>
                <a:cubicBezTo>
                  <a:pt x="94" y="5"/>
                  <a:pt x="94" y="6"/>
                  <a:pt x="94" y="7"/>
                </a:cubicBezTo>
                <a:cubicBezTo>
                  <a:pt x="95" y="5"/>
                  <a:pt x="91" y="6"/>
                  <a:pt x="91" y="6"/>
                </a:cubicBezTo>
                <a:cubicBezTo>
                  <a:pt x="91" y="6"/>
                  <a:pt x="93" y="5"/>
                  <a:pt x="93" y="4"/>
                </a:cubicBezTo>
                <a:cubicBezTo>
                  <a:pt x="93" y="5"/>
                  <a:pt x="89" y="6"/>
                  <a:pt x="88" y="6"/>
                </a:cubicBezTo>
                <a:cubicBezTo>
                  <a:pt x="87" y="6"/>
                  <a:pt x="91" y="9"/>
                  <a:pt x="91" y="9"/>
                </a:cubicBezTo>
                <a:cubicBezTo>
                  <a:pt x="91" y="9"/>
                  <a:pt x="90" y="11"/>
                  <a:pt x="90" y="11"/>
                </a:cubicBezTo>
                <a:cubicBezTo>
                  <a:pt x="90" y="11"/>
                  <a:pt x="87" y="8"/>
                  <a:pt x="87" y="8"/>
                </a:cubicBezTo>
                <a:cubicBezTo>
                  <a:pt x="87" y="8"/>
                  <a:pt x="85" y="11"/>
                  <a:pt x="85" y="8"/>
                </a:cubicBezTo>
                <a:cubicBezTo>
                  <a:pt x="84" y="7"/>
                  <a:pt x="81" y="9"/>
                  <a:pt x="80" y="8"/>
                </a:cubicBezTo>
                <a:cubicBezTo>
                  <a:pt x="81" y="9"/>
                  <a:pt x="84" y="9"/>
                  <a:pt x="84" y="10"/>
                </a:cubicBezTo>
                <a:cubicBezTo>
                  <a:pt x="84" y="10"/>
                  <a:pt x="83" y="10"/>
                  <a:pt x="83" y="11"/>
                </a:cubicBezTo>
                <a:cubicBezTo>
                  <a:pt x="83" y="12"/>
                  <a:pt x="84" y="12"/>
                  <a:pt x="84" y="13"/>
                </a:cubicBezTo>
                <a:cubicBezTo>
                  <a:pt x="84" y="13"/>
                  <a:pt x="81" y="12"/>
                  <a:pt x="81" y="11"/>
                </a:cubicBezTo>
                <a:cubicBezTo>
                  <a:pt x="80" y="11"/>
                  <a:pt x="80" y="12"/>
                  <a:pt x="80" y="13"/>
                </a:cubicBezTo>
                <a:cubicBezTo>
                  <a:pt x="79" y="13"/>
                  <a:pt x="79" y="12"/>
                  <a:pt x="79" y="11"/>
                </a:cubicBezTo>
                <a:cubicBezTo>
                  <a:pt x="79" y="11"/>
                  <a:pt x="77" y="13"/>
                  <a:pt x="77" y="13"/>
                </a:cubicBezTo>
                <a:cubicBezTo>
                  <a:pt x="76" y="14"/>
                  <a:pt x="78" y="14"/>
                  <a:pt x="78" y="15"/>
                </a:cubicBezTo>
                <a:cubicBezTo>
                  <a:pt x="78" y="15"/>
                  <a:pt x="76" y="15"/>
                  <a:pt x="76" y="15"/>
                </a:cubicBezTo>
                <a:cubicBezTo>
                  <a:pt x="75" y="14"/>
                  <a:pt x="76" y="13"/>
                  <a:pt x="76" y="12"/>
                </a:cubicBezTo>
                <a:cubicBezTo>
                  <a:pt x="76" y="12"/>
                  <a:pt x="73" y="14"/>
                  <a:pt x="73" y="14"/>
                </a:cubicBezTo>
                <a:cubicBezTo>
                  <a:pt x="73" y="14"/>
                  <a:pt x="73" y="14"/>
                  <a:pt x="74" y="14"/>
                </a:cubicBezTo>
                <a:cubicBezTo>
                  <a:pt x="73" y="14"/>
                  <a:pt x="72" y="16"/>
                  <a:pt x="72" y="16"/>
                </a:cubicBezTo>
                <a:cubicBezTo>
                  <a:pt x="71" y="15"/>
                  <a:pt x="73" y="14"/>
                  <a:pt x="72" y="14"/>
                </a:cubicBezTo>
                <a:cubicBezTo>
                  <a:pt x="71" y="13"/>
                  <a:pt x="70" y="13"/>
                  <a:pt x="70" y="12"/>
                </a:cubicBezTo>
                <a:cubicBezTo>
                  <a:pt x="70" y="12"/>
                  <a:pt x="72" y="12"/>
                  <a:pt x="72" y="12"/>
                </a:cubicBezTo>
                <a:cubicBezTo>
                  <a:pt x="72" y="11"/>
                  <a:pt x="69" y="10"/>
                  <a:pt x="68" y="10"/>
                </a:cubicBezTo>
                <a:cubicBezTo>
                  <a:pt x="68" y="11"/>
                  <a:pt x="69" y="13"/>
                  <a:pt x="69" y="13"/>
                </a:cubicBezTo>
                <a:cubicBezTo>
                  <a:pt x="69" y="13"/>
                  <a:pt x="65" y="14"/>
                  <a:pt x="66" y="14"/>
                </a:cubicBezTo>
                <a:cubicBezTo>
                  <a:pt x="66" y="14"/>
                  <a:pt x="68" y="14"/>
                  <a:pt x="68" y="14"/>
                </a:cubicBezTo>
                <a:cubicBezTo>
                  <a:pt x="68" y="14"/>
                  <a:pt x="67" y="14"/>
                  <a:pt x="67" y="14"/>
                </a:cubicBezTo>
                <a:cubicBezTo>
                  <a:pt x="68" y="16"/>
                  <a:pt x="70" y="14"/>
                  <a:pt x="69" y="14"/>
                </a:cubicBezTo>
                <a:cubicBezTo>
                  <a:pt x="70" y="15"/>
                  <a:pt x="69" y="16"/>
                  <a:pt x="69" y="16"/>
                </a:cubicBezTo>
                <a:cubicBezTo>
                  <a:pt x="69" y="17"/>
                  <a:pt x="67" y="15"/>
                  <a:pt x="67" y="15"/>
                </a:cubicBezTo>
                <a:cubicBezTo>
                  <a:pt x="66" y="15"/>
                  <a:pt x="66" y="14"/>
                  <a:pt x="65" y="14"/>
                </a:cubicBezTo>
                <a:cubicBezTo>
                  <a:pt x="65" y="14"/>
                  <a:pt x="64" y="16"/>
                  <a:pt x="63" y="15"/>
                </a:cubicBezTo>
                <a:cubicBezTo>
                  <a:pt x="63" y="14"/>
                  <a:pt x="60" y="16"/>
                  <a:pt x="60" y="16"/>
                </a:cubicBezTo>
                <a:cubicBezTo>
                  <a:pt x="60" y="16"/>
                  <a:pt x="60" y="19"/>
                  <a:pt x="60" y="19"/>
                </a:cubicBezTo>
                <a:cubicBezTo>
                  <a:pt x="60" y="20"/>
                  <a:pt x="61" y="17"/>
                  <a:pt x="62" y="18"/>
                </a:cubicBezTo>
                <a:cubicBezTo>
                  <a:pt x="62" y="18"/>
                  <a:pt x="64" y="19"/>
                  <a:pt x="64" y="18"/>
                </a:cubicBezTo>
                <a:cubicBezTo>
                  <a:pt x="64" y="19"/>
                  <a:pt x="63" y="19"/>
                  <a:pt x="63" y="20"/>
                </a:cubicBezTo>
                <a:cubicBezTo>
                  <a:pt x="62" y="20"/>
                  <a:pt x="63" y="22"/>
                  <a:pt x="62" y="22"/>
                </a:cubicBezTo>
                <a:cubicBezTo>
                  <a:pt x="62" y="23"/>
                  <a:pt x="61" y="21"/>
                  <a:pt x="61" y="21"/>
                </a:cubicBezTo>
                <a:cubicBezTo>
                  <a:pt x="60" y="21"/>
                  <a:pt x="60" y="23"/>
                  <a:pt x="59" y="23"/>
                </a:cubicBezTo>
                <a:cubicBezTo>
                  <a:pt x="59" y="23"/>
                  <a:pt x="59" y="21"/>
                  <a:pt x="59" y="21"/>
                </a:cubicBezTo>
                <a:cubicBezTo>
                  <a:pt x="58" y="21"/>
                  <a:pt x="58" y="22"/>
                  <a:pt x="57" y="22"/>
                </a:cubicBezTo>
                <a:cubicBezTo>
                  <a:pt x="57" y="22"/>
                  <a:pt x="57" y="20"/>
                  <a:pt x="57" y="20"/>
                </a:cubicBezTo>
                <a:cubicBezTo>
                  <a:pt x="57" y="19"/>
                  <a:pt x="56" y="22"/>
                  <a:pt x="55" y="22"/>
                </a:cubicBezTo>
                <a:cubicBezTo>
                  <a:pt x="53" y="23"/>
                  <a:pt x="56" y="17"/>
                  <a:pt x="56" y="17"/>
                </a:cubicBezTo>
                <a:cubicBezTo>
                  <a:pt x="55" y="17"/>
                  <a:pt x="53" y="18"/>
                  <a:pt x="53" y="18"/>
                </a:cubicBezTo>
                <a:cubicBezTo>
                  <a:pt x="52" y="19"/>
                  <a:pt x="54" y="20"/>
                  <a:pt x="54" y="20"/>
                </a:cubicBezTo>
                <a:cubicBezTo>
                  <a:pt x="53" y="20"/>
                  <a:pt x="53" y="20"/>
                  <a:pt x="52" y="20"/>
                </a:cubicBezTo>
                <a:cubicBezTo>
                  <a:pt x="52" y="20"/>
                  <a:pt x="52" y="21"/>
                  <a:pt x="51" y="22"/>
                </a:cubicBezTo>
                <a:cubicBezTo>
                  <a:pt x="52" y="21"/>
                  <a:pt x="47" y="21"/>
                  <a:pt x="49" y="22"/>
                </a:cubicBezTo>
                <a:cubicBezTo>
                  <a:pt x="49" y="23"/>
                  <a:pt x="51" y="22"/>
                  <a:pt x="51" y="22"/>
                </a:cubicBezTo>
                <a:cubicBezTo>
                  <a:pt x="51" y="22"/>
                  <a:pt x="50" y="23"/>
                  <a:pt x="51" y="23"/>
                </a:cubicBezTo>
                <a:cubicBezTo>
                  <a:pt x="51" y="23"/>
                  <a:pt x="52" y="23"/>
                  <a:pt x="52" y="22"/>
                </a:cubicBezTo>
                <a:cubicBezTo>
                  <a:pt x="52" y="22"/>
                  <a:pt x="52" y="24"/>
                  <a:pt x="51" y="24"/>
                </a:cubicBezTo>
                <a:cubicBezTo>
                  <a:pt x="50" y="24"/>
                  <a:pt x="50" y="23"/>
                  <a:pt x="49" y="23"/>
                </a:cubicBezTo>
                <a:cubicBezTo>
                  <a:pt x="48" y="24"/>
                  <a:pt x="48" y="26"/>
                  <a:pt x="47" y="26"/>
                </a:cubicBezTo>
                <a:cubicBezTo>
                  <a:pt x="47" y="26"/>
                  <a:pt x="44" y="26"/>
                  <a:pt x="44" y="26"/>
                </a:cubicBezTo>
                <a:cubicBezTo>
                  <a:pt x="44" y="29"/>
                  <a:pt x="51" y="25"/>
                  <a:pt x="51" y="25"/>
                </a:cubicBezTo>
                <a:cubicBezTo>
                  <a:pt x="52" y="25"/>
                  <a:pt x="53" y="24"/>
                  <a:pt x="54" y="25"/>
                </a:cubicBezTo>
                <a:cubicBezTo>
                  <a:pt x="56" y="25"/>
                  <a:pt x="55" y="23"/>
                  <a:pt x="54" y="23"/>
                </a:cubicBezTo>
                <a:cubicBezTo>
                  <a:pt x="55" y="23"/>
                  <a:pt x="55" y="23"/>
                  <a:pt x="55" y="23"/>
                </a:cubicBezTo>
                <a:cubicBezTo>
                  <a:pt x="56" y="25"/>
                  <a:pt x="57" y="23"/>
                  <a:pt x="58" y="23"/>
                </a:cubicBezTo>
                <a:cubicBezTo>
                  <a:pt x="57" y="23"/>
                  <a:pt x="57" y="25"/>
                  <a:pt x="56" y="25"/>
                </a:cubicBezTo>
                <a:cubicBezTo>
                  <a:pt x="57" y="25"/>
                  <a:pt x="58" y="25"/>
                  <a:pt x="58" y="25"/>
                </a:cubicBezTo>
                <a:cubicBezTo>
                  <a:pt x="58" y="25"/>
                  <a:pt x="56" y="26"/>
                  <a:pt x="56" y="27"/>
                </a:cubicBezTo>
                <a:cubicBezTo>
                  <a:pt x="56" y="27"/>
                  <a:pt x="61" y="25"/>
                  <a:pt x="61" y="26"/>
                </a:cubicBezTo>
                <a:cubicBezTo>
                  <a:pt x="60" y="27"/>
                  <a:pt x="57" y="26"/>
                  <a:pt x="57" y="28"/>
                </a:cubicBezTo>
                <a:cubicBezTo>
                  <a:pt x="56" y="31"/>
                  <a:pt x="54" y="27"/>
                  <a:pt x="54" y="27"/>
                </a:cubicBezTo>
                <a:cubicBezTo>
                  <a:pt x="54" y="26"/>
                  <a:pt x="54" y="29"/>
                  <a:pt x="54" y="29"/>
                </a:cubicBezTo>
                <a:cubicBezTo>
                  <a:pt x="54" y="29"/>
                  <a:pt x="53" y="27"/>
                  <a:pt x="52" y="27"/>
                </a:cubicBezTo>
                <a:cubicBezTo>
                  <a:pt x="51" y="28"/>
                  <a:pt x="49" y="30"/>
                  <a:pt x="49" y="31"/>
                </a:cubicBezTo>
                <a:cubicBezTo>
                  <a:pt x="49" y="31"/>
                  <a:pt x="51" y="30"/>
                  <a:pt x="51" y="30"/>
                </a:cubicBezTo>
                <a:cubicBezTo>
                  <a:pt x="51" y="31"/>
                  <a:pt x="53" y="30"/>
                  <a:pt x="53" y="31"/>
                </a:cubicBezTo>
                <a:cubicBezTo>
                  <a:pt x="53" y="30"/>
                  <a:pt x="50" y="31"/>
                  <a:pt x="50" y="32"/>
                </a:cubicBezTo>
                <a:cubicBezTo>
                  <a:pt x="51" y="33"/>
                  <a:pt x="54" y="31"/>
                  <a:pt x="53" y="33"/>
                </a:cubicBezTo>
                <a:cubicBezTo>
                  <a:pt x="54" y="31"/>
                  <a:pt x="47" y="34"/>
                  <a:pt x="47" y="34"/>
                </a:cubicBezTo>
                <a:cubicBezTo>
                  <a:pt x="47" y="33"/>
                  <a:pt x="53" y="35"/>
                  <a:pt x="52" y="35"/>
                </a:cubicBezTo>
                <a:cubicBezTo>
                  <a:pt x="51" y="36"/>
                  <a:pt x="50" y="34"/>
                  <a:pt x="49" y="35"/>
                </a:cubicBezTo>
                <a:cubicBezTo>
                  <a:pt x="49" y="35"/>
                  <a:pt x="49" y="35"/>
                  <a:pt x="49" y="35"/>
                </a:cubicBezTo>
                <a:cubicBezTo>
                  <a:pt x="49" y="36"/>
                  <a:pt x="46" y="34"/>
                  <a:pt x="45" y="36"/>
                </a:cubicBezTo>
                <a:cubicBezTo>
                  <a:pt x="45" y="36"/>
                  <a:pt x="48" y="36"/>
                  <a:pt x="48" y="36"/>
                </a:cubicBezTo>
                <a:cubicBezTo>
                  <a:pt x="46" y="38"/>
                  <a:pt x="44" y="36"/>
                  <a:pt x="45" y="39"/>
                </a:cubicBezTo>
                <a:cubicBezTo>
                  <a:pt x="45" y="39"/>
                  <a:pt x="43" y="40"/>
                  <a:pt x="43" y="40"/>
                </a:cubicBezTo>
                <a:cubicBezTo>
                  <a:pt x="42" y="41"/>
                  <a:pt x="42" y="41"/>
                  <a:pt x="42" y="41"/>
                </a:cubicBezTo>
                <a:cubicBezTo>
                  <a:pt x="42" y="42"/>
                  <a:pt x="41" y="42"/>
                  <a:pt x="41" y="42"/>
                </a:cubicBezTo>
                <a:cubicBezTo>
                  <a:pt x="41" y="43"/>
                  <a:pt x="42" y="42"/>
                  <a:pt x="42" y="42"/>
                </a:cubicBezTo>
                <a:cubicBezTo>
                  <a:pt x="43" y="42"/>
                  <a:pt x="42" y="43"/>
                  <a:pt x="42" y="43"/>
                </a:cubicBezTo>
                <a:cubicBezTo>
                  <a:pt x="43" y="43"/>
                  <a:pt x="45" y="44"/>
                  <a:pt x="46" y="43"/>
                </a:cubicBezTo>
                <a:cubicBezTo>
                  <a:pt x="44" y="44"/>
                  <a:pt x="44" y="44"/>
                  <a:pt x="42" y="44"/>
                </a:cubicBezTo>
                <a:cubicBezTo>
                  <a:pt x="41" y="44"/>
                  <a:pt x="38" y="44"/>
                  <a:pt x="38" y="45"/>
                </a:cubicBezTo>
                <a:cubicBezTo>
                  <a:pt x="38" y="45"/>
                  <a:pt x="39" y="45"/>
                  <a:pt x="39" y="45"/>
                </a:cubicBezTo>
                <a:cubicBezTo>
                  <a:pt x="39" y="45"/>
                  <a:pt x="38" y="46"/>
                  <a:pt x="38" y="46"/>
                </a:cubicBezTo>
                <a:cubicBezTo>
                  <a:pt x="38" y="46"/>
                  <a:pt x="40" y="45"/>
                  <a:pt x="40" y="46"/>
                </a:cubicBezTo>
                <a:cubicBezTo>
                  <a:pt x="40" y="46"/>
                  <a:pt x="38" y="48"/>
                  <a:pt x="38" y="48"/>
                </a:cubicBezTo>
                <a:cubicBezTo>
                  <a:pt x="38" y="48"/>
                  <a:pt x="39" y="48"/>
                  <a:pt x="39" y="49"/>
                </a:cubicBezTo>
                <a:cubicBezTo>
                  <a:pt x="39" y="49"/>
                  <a:pt x="37" y="49"/>
                  <a:pt x="37" y="49"/>
                </a:cubicBezTo>
                <a:cubicBezTo>
                  <a:pt x="37" y="49"/>
                  <a:pt x="39" y="50"/>
                  <a:pt x="39" y="50"/>
                </a:cubicBezTo>
                <a:cubicBezTo>
                  <a:pt x="38" y="50"/>
                  <a:pt x="37" y="50"/>
                  <a:pt x="37" y="50"/>
                </a:cubicBezTo>
                <a:cubicBezTo>
                  <a:pt x="37" y="51"/>
                  <a:pt x="38" y="52"/>
                  <a:pt x="39" y="52"/>
                </a:cubicBezTo>
                <a:cubicBezTo>
                  <a:pt x="37" y="52"/>
                  <a:pt x="35" y="52"/>
                  <a:pt x="34" y="54"/>
                </a:cubicBezTo>
                <a:cubicBezTo>
                  <a:pt x="34" y="55"/>
                  <a:pt x="30" y="54"/>
                  <a:pt x="30" y="54"/>
                </a:cubicBezTo>
                <a:cubicBezTo>
                  <a:pt x="30" y="57"/>
                  <a:pt x="36" y="54"/>
                  <a:pt x="37" y="54"/>
                </a:cubicBezTo>
                <a:cubicBezTo>
                  <a:pt x="36" y="54"/>
                  <a:pt x="35" y="56"/>
                  <a:pt x="35" y="56"/>
                </a:cubicBezTo>
                <a:cubicBezTo>
                  <a:pt x="32" y="56"/>
                  <a:pt x="34" y="57"/>
                  <a:pt x="33" y="58"/>
                </a:cubicBezTo>
                <a:cubicBezTo>
                  <a:pt x="32" y="59"/>
                  <a:pt x="30" y="57"/>
                  <a:pt x="29" y="58"/>
                </a:cubicBezTo>
                <a:cubicBezTo>
                  <a:pt x="29" y="59"/>
                  <a:pt x="26" y="61"/>
                  <a:pt x="26" y="61"/>
                </a:cubicBezTo>
                <a:cubicBezTo>
                  <a:pt x="26" y="62"/>
                  <a:pt x="27" y="62"/>
                  <a:pt x="27" y="62"/>
                </a:cubicBezTo>
                <a:cubicBezTo>
                  <a:pt x="27" y="63"/>
                  <a:pt x="24" y="63"/>
                  <a:pt x="24" y="63"/>
                </a:cubicBezTo>
                <a:cubicBezTo>
                  <a:pt x="24" y="63"/>
                  <a:pt x="25" y="64"/>
                  <a:pt x="25" y="65"/>
                </a:cubicBezTo>
                <a:cubicBezTo>
                  <a:pt x="25" y="66"/>
                  <a:pt x="27" y="65"/>
                  <a:pt x="28" y="65"/>
                </a:cubicBezTo>
                <a:cubicBezTo>
                  <a:pt x="29" y="64"/>
                  <a:pt x="30" y="65"/>
                  <a:pt x="31" y="64"/>
                </a:cubicBezTo>
                <a:cubicBezTo>
                  <a:pt x="31" y="64"/>
                  <a:pt x="30" y="63"/>
                  <a:pt x="30" y="62"/>
                </a:cubicBezTo>
                <a:cubicBezTo>
                  <a:pt x="30" y="62"/>
                  <a:pt x="32" y="63"/>
                  <a:pt x="33" y="64"/>
                </a:cubicBezTo>
                <a:cubicBezTo>
                  <a:pt x="33" y="64"/>
                  <a:pt x="30" y="66"/>
                  <a:pt x="30" y="66"/>
                </a:cubicBezTo>
                <a:cubicBezTo>
                  <a:pt x="29" y="66"/>
                  <a:pt x="28" y="67"/>
                  <a:pt x="28" y="66"/>
                </a:cubicBezTo>
                <a:cubicBezTo>
                  <a:pt x="27" y="65"/>
                  <a:pt x="26" y="67"/>
                  <a:pt x="25" y="67"/>
                </a:cubicBezTo>
                <a:cubicBezTo>
                  <a:pt x="24" y="66"/>
                  <a:pt x="24" y="63"/>
                  <a:pt x="23" y="66"/>
                </a:cubicBezTo>
                <a:cubicBezTo>
                  <a:pt x="21" y="70"/>
                  <a:pt x="20" y="65"/>
                  <a:pt x="21" y="65"/>
                </a:cubicBezTo>
                <a:cubicBezTo>
                  <a:pt x="19" y="65"/>
                  <a:pt x="21" y="69"/>
                  <a:pt x="19" y="68"/>
                </a:cubicBezTo>
                <a:cubicBezTo>
                  <a:pt x="15" y="68"/>
                  <a:pt x="18" y="70"/>
                  <a:pt x="17" y="71"/>
                </a:cubicBezTo>
                <a:cubicBezTo>
                  <a:pt x="16" y="71"/>
                  <a:pt x="16" y="69"/>
                  <a:pt x="16" y="69"/>
                </a:cubicBezTo>
                <a:cubicBezTo>
                  <a:pt x="14" y="69"/>
                  <a:pt x="12" y="70"/>
                  <a:pt x="11" y="71"/>
                </a:cubicBezTo>
                <a:cubicBezTo>
                  <a:pt x="11" y="72"/>
                  <a:pt x="15" y="72"/>
                  <a:pt x="16" y="72"/>
                </a:cubicBezTo>
                <a:cubicBezTo>
                  <a:pt x="16" y="72"/>
                  <a:pt x="19" y="71"/>
                  <a:pt x="19" y="71"/>
                </a:cubicBezTo>
                <a:cubicBezTo>
                  <a:pt x="20" y="72"/>
                  <a:pt x="15" y="72"/>
                  <a:pt x="15" y="72"/>
                </a:cubicBezTo>
                <a:cubicBezTo>
                  <a:pt x="14" y="72"/>
                  <a:pt x="14" y="73"/>
                  <a:pt x="13" y="73"/>
                </a:cubicBezTo>
                <a:cubicBezTo>
                  <a:pt x="12" y="73"/>
                  <a:pt x="11" y="73"/>
                  <a:pt x="10" y="73"/>
                </a:cubicBezTo>
                <a:cubicBezTo>
                  <a:pt x="8" y="72"/>
                  <a:pt x="7" y="73"/>
                  <a:pt x="9" y="74"/>
                </a:cubicBezTo>
                <a:cubicBezTo>
                  <a:pt x="10" y="74"/>
                  <a:pt x="12" y="74"/>
                  <a:pt x="12" y="76"/>
                </a:cubicBezTo>
                <a:cubicBezTo>
                  <a:pt x="12" y="76"/>
                  <a:pt x="11" y="78"/>
                  <a:pt x="11" y="77"/>
                </a:cubicBezTo>
                <a:cubicBezTo>
                  <a:pt x="10" y="77"/>
                  <a:pt x="12" y="75"/>
                  <a:pt x="10" y="74"/>
                </a:cubicBezTo>
                <a:cubicBezTo>
                  <a:pt x="7" y="74"/>
                  <a:pt x="9" y="75"/>
                  <a:pt x="8" y="76"/>
                </a:cubicBezTo>
                <a:cubicBezTo>
                  <a:pt x="8" y="76"/>
                  <a:pt x="8" y="73"/>
                  <a:pt x="7" y="73"/>
                </a:cubicBezTo>
                <a:cubicBezTo>
                  <a:pt x="7" y="72"/>
                  <a:pt x="5" y="78"/>
                  <a:pt x="6" y="77"/>
                </a:cubicBezTo>
                <a:cubicBezTo>
                  <a:pt x="5" y="77"/>
                  <a:pt x="5" y="75"/>
                  <a:pt x="5" y="75"/>
                </a:cubicBezTo>
                <a:cubicBezTo>
                  <a:pt x="4" y="75"/>
                  <a:pt x="4" y="77"/>
                  <a:pt x="4" y="77"/>
                </a:cubicBezTo>
                <a:cubicBezTo>
                  <a:pt x="3" y="78"/>
                  <a:pt x="1" y="77"/>
                  <a:pt x="1" y="78"/>
                </a:cubicBezTo>
                <a:cubicBezTo>
                  <a:pt x="1" y="79"/>
                  <a:pt x="0" y="80"/>
                  <a:pt x="1" y="80"/>
                </a:cubicBezTo>
                <a:cubicBezTo>
                  <a:pt x="2" y="80"/>
                  <a:pt x="3" y="80"/>
                  <a:pt x="4" y="81"/>
                </a:cubicBezTo>
                <a:cubicBezTo>
                  <a:pt x="4" y="81"/>
                  <a:pt x="0" y="82"/>
                  <a:pt x="1" y="83"/>
                </a:cubicBezTo>
                <a:cubicBezTo>
                  <a:pt x="1" y="84"/>
                  <a:pt x="3" y="84"/>
                  <a:pt x="3" y="84"/>
                </a:cubicBezTo>
                <a:cubicBezTo>
                  <a:pt x="3" y="84"/>
                  <a:pt x="6" y="83"/>
                  <a:pt x="6" y="84"/>
                </a:cubicBezTo>
                <a:cubicBezTo>
                  <a:pt x="5" y="85"/>
                  <a:pt x="2" y="84"/>
                  <a:pt x="1" y="86"/>
                </a:cubicBezTo>
                <a:cubicBezTo>
                  <a:pt x="0" y="87"/>
                  <a:pt x="6" y="87"/>
                  <a:pt x="4" y="89"/>
                </a:cubicBezTo>
                <a:cubicBezTo>
                  <a:pt x="4" y="89"/>
                  <a:pt x="3" y="87"/>
                  <a:pt x="2" y="88"/>
                </a:cubicBezTo>
                <a:cubicBezTo>
                  <a:pt x="1" y="89"/>
                  <a:pt x="1" y="90"/>
                  <a:pt x="2" y="91"/>
                </a:cubicBezTo>
                <a:cubicBezTo>
                  <a:pt x="3" y="91"/>
                  <a:pt x="5" y="92"/>
                  <a:pt x="6" y="92"/>
                </a:cubicBezTo>
                <a:cubicBezTo>
                  <a:pt x="7" y="91"/>
                  <a:pt x="8" y="89"/>
                  <a:pt x="9" y="90"/>
                </a:cubicBezTo>
                <a:cubicBezTo>
                  <a:pt x="8" y="90"/>
                  <a:pt x="7" y="91"/>
                  <a:pt x="7" y="91"/>
                </a:cubicBezTo>
                <a:cubicBezTo>
                  <a:pt x="7" y="92"/>
                  <a:pt x="6" y="92"/>
                  <a:pt x="5" y="92"/>
                </a:cubicBezTo>
                <a:cubicBezTo>
                  <a:pt x="5" y="92"/>
                  <a:pt x="7" y="93"/>
                  <a:pt x="7" y="94"/>
                </a:cubicBezTo>
                <a:cubicBezTo>
                  <a:pt x="7" y="94"/>
                  <a:pt x="4" y="92"/>
                  <a:pt x="5" y="94"/>
                </a:cubicBezTo>
                <a:cubicBezTo>
                  <a:pt x="5" y="95"/>
                  <a:pt x="8" y="96"/>
                  <a:pt x="8" y="96"/>
                </a:cubicBezTo>
                <a:cubicBezTo>
                  <a:pt x="8" y="97"/>
                  <a:pt x="5" y="95"/>
                  <a:pt x="4" y="96"/>
                </a:cubicBezTo>
                <a:cubicBezTo>
                  <a:pt x="2" y="96"/>
                  <a:pt x="4" y="93"/>
                  <a:pt x="3" y="93"/>
                </a:cubicBezTo>
                <a:cubicBezTo>
                  <a:pt x="3" y="93"/>
                  <a:pt x="1" y="95"/>
                  <a:pt x="2" y="96"/>
                </a:cubicBezTo>
                <a:cubicBezTo>
                  <a:pt x="3" y="96"/>
                  <a:pt x="2" y="98"/>
                  <a:pt x="2" y="98"/>
                </a:cubicBezTo>
                <a:cubicBezTo>
                  <a:pt x="3" y="99"/>
                  <a:pt x="4" y="97"/>
                  <a:pt x="5" y="96"/>
                </a:cubicBezTo>
                <a:cubicBezTo>
                  <a:pt x="5" y="96"/>
                  <a:pt x="5" y="97"/>
                  <a:pt x="5" y="97"/>
                </a:cubicBezTo>
                <a:cubicBezTo>
                  <a:pt x="6" y="97"/>
                  <a:pt x="6" y="96"/>
                  <a:pt x="7" y="96"/>
                </a:cubicBezTo>
                <a:cubicBezTo>
                  <a:pt x="7" y="96"/>
                  <a:pt x="7" y="98"/>
                  <a:pt x="6" y="98"/>
                </a:cubicBezTo>
                <a:cubicBezTo>
                  <a:pt x="4" y="99"/>
                  <a:pt x="8" y="101"/>
                  <a:pt x="8" y="100"/>
                </a:cubicBezTo>
                <a:cubicBezTo>
                  <a:pt x="8" y="102"/>
                  <a:pt x="1" y="100"/>
                  <a:pt x="5" y="103"/>
                </a:cubicBezTo>
                <a:cubicBezTo>
                  <a:pt x="7" y="104"/>
                  <a:pt x="8" y="105"/>
                  <a:pt x="10" y="105"/>
                </a:cubicBezTo>
                <a:cubicBezTo>
                  <a:pt x="10" y="105"/>
                  <a:pt x="13" y="107"/>
                  <a:pt x="14" y="107"/>
                </a:cubicBezTo>
                <a:cubicBezTo>
                  <a:pt x="17" y="107"/>
                  <a:pt x="21" y="104"/>
                  <a:pt x="23" y="102"/>
                </a:cubicBezTo>
                <a:cubicBezTo>
                  <a:pt x="24" y="100"/>
                  <a:pt x="25" y="100"/>
                  <a:pt x="27" y="99"/>
                </a:cubicBezTo>
                <a:cubicBezTo>
                  <a:pt x="28" y="98"/>
                  <a:pt x="28" y="95"/>
                  <a:pt x="29" y="95"/>
                </a:cubicBezTo>
                <a:cubicBezTo>
                  <a:pt x="29" y="95"/>
                  <a:pt x="29" y="98"/>
                  <a:pt x="30" y="98"/>
                </a:cubicBezTo>
                <a:cubicBezTo>
                  <a:pt x="32" y="99"/>
                  <a:pt x="31" y="99"/>
                  <a:pt x="31" y="100"/>
                </a:cubicBezTo>
                <a:cubicBezTo>
                  <a:pt x="32" y="100"/>
                  <a:pt x="33" y="100"/>
                  <a:pt x="34" y="101"/>
                </a:cubicBezTo>
                <a:cubicBezTo>
                  <a:pt x="34" y="102"/>
                  <a:pt x="33" y="100"/>
                  <a:pt x="34" y="10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00" name="Freeform 720">
            <a:extLst>
              <a:ext uri="{FF2B5EF4-FFF2-40B4-BE49-F238E27FC236}">
                <a16:creationId xmlns:a16="http://schemas.microsoft.com/office/drawing/2014/main" id="{B2FBBA11-26A8-7A54-9003-CA9FC5F5620D}"/>
              </a:ext>
            </a:extLst>
          </p:cNvPr>
          <p:cNvSpPr>
            <a:spLocks/>
          </p:cNvSpPr>
          <p:nvPr/>
        </p:nvSpPr>
        <p:spPr bwMode="auto">
          <a:xfrm>
            <a:off x="8127786" y="2191598"/>
            <a:ext cx="3185768" cy="1175323"/>
          </a:xfrm>
          <a:custGeom>
            <a:avLst/>
            <a:gdLst>
              <a:gd name="T0" fmla="*/ 785 w 810"/>
              <a:gd name="T1" fmla="*/ 109 h 282"/>
              <a:gd name="T2" fmla="*/ 725 w 810"/>
              <a:gd name="T3" fmla="*/ 77 h 282"/>
              <a:gd name="T4" fmla="*/ 665 w 810"/>
              <a:gd name="T5" fmla="*/ 80 h 282"/>
              <a:gd name="T6" fmla="*/ 607 w 810"/>
              <a:gd name="T7" fmla="*/ 65 h 282"/>
              <a:gd name="T8" fmla="*/ 578 w 810"/>
              <a:gd name="T9" fmla="*/ 56 h 282"/>
              <a:gd name="T10" fmla="*/ 555 w 810"/>
              <a:gd name="T11" fmla="*/ 61 h 282"/>
              <a:gd name="T12" fmla="*/ 521 w 810"/>
              <a:gd name="T13" fmla="*/ 59 h 282"/>
              <a:gd name="T14" fmla="*/ 495 w 810"/>
              <a:gd name="T15" fmla="*/ 44 h 282"/>
              <a:gd name="T16" fmla="*/ 469 w 810"/>
              <a:gd name="T17" fmla="*/ 49 h 282"/>
              <a:gd name="T18" fmla="*/ 423 w 810"/>
              <a:gd name="T19" fmla="*/ 43 h 282"/>
              <a:gd name="T20" fmla="*/ 383 w 810"/>
              <a:gd name="T21" fmla="*/ 50 h 282"/>
              <a:gd name="T22" fmla="*/ 423 w 810"/>
              <a:gd name="T23" fmla="*/ 17 h 282"/>
              <a:gd name="T24" fmla="*/ 378 w 810"/>
              <a:gd name="T25" fmla="*/ 7 h 282"/>
              <a:gd name="T26" fmla="*/ 355 w 810"/>
              <a:gd name="T27" fmla="*/ 17 h 282"/>
              <a:gd name="T28" fmla="*/ 320 w 810"/>
              <a:gd name="T29" fmla="*/ 22 h 282"/>
              <a:gd name="T30" fmla="*/ 297 w 810"/>
              <a:gd name="T31" fmla="*/ 32 h 282"/>
              <a:gd name="T32" fmla="*/ 269 w 810"/>
              <a:gd name="T33" fmla="*/ 49 h 282"/>
              <a:gd name="T34" fmla="*/ 247 w 810"/>
              <a:gd name="T35" fmla="*/ 58 h 282"/>
              <a:gd name="T36" fmla="*/ 242 w 810"/>
              <a:gd name="T37" fmla="*/ 50 h 282"/>
              <a:gd name="T38" fmla="*/ 259 w 810"/>
              <a:gd name="T39" fmla="*/ 97 h 282"/>
              <a:gd name="T40" fmla="*/ 227 w 810"/>
              <a:gd name="T41" fmla="*/ 107 h 282"/>
              <a:gd name="T42" fmla="*/ 231 w 810"/>
              <a:gd name="T43" fmla="*/ 88 h 282"/>
              <a:gd name="T44" fmla="*/ 206 w 810"/>
              <a:gd name="T45" fmla="*/ 60 h 282"/>
              <a:gd name="T46" fmla="*/ 191 w 810"/>
              <a:gd name="T47" fmla="*/ 83 h 282"/>
              <a:gd name="T48" fmla="*/ 131 w 810"/>
              <a:gd name="T49" fmla="*/ 90 h 282"/>
              <a:gd name="T50" fmla="*/ 92 w 810"/>
              <a:gd name="T51" fmla="*/ 100 h 282"/>
              <a:gd name="T52" fmla="*/ 84 w 810"/>
              <a:gd name="T53" fmla="*/ 107 h 282"/>
              <a:gd name="T54" fmla="*/ 53 w 810"/>
              <a:gd name="T55" fmla="*/ 120 h 282"/>
              <a:gd name="T56" fmla="*/ 31 w 810"/>
              <a:gd name="T57" fmla="*/ 102 h 282"/>
              <a:gd name="T58" fmla="*/ 29 w 810"/>
              <a:gd name="T59" fmla="*/ 84 h 282"/>
              <a:gd name="T60" fmla="*/ 5 w 810"/>
              <a:gd name="T61" fmla="*/ 88 h 282"/>
              <a:gd name="T62" fmla="*/ 7 w 810"/>
              <a:gd name="T63" fmla="*/ 152 h 282"/>
              <a:gd name="T64" fmla="*/ 16 w 810"/>
              <a:gd name="T65" fmla="*/ 187 h 282"/>
              <a:gd name="T66" fmla="*/ 40 w 810"/>
              <a:gd name="T67" fmla="*/ 223 h 282"/>
              <a:gd name="T68" fmla="*/ 53 w 810"/>
              <a:gd name="T69" fmla="*/ 244 h 282"/>
              <a:gd name="T70" fmla="*/ 82 w 810"/>
              <a:gd name="T71" fmla="*/ 272 h 282"/>
              <a:gd name="T72" fmla="*/ 109 w 810"/>
              <a:gd name="T73" fmla="*/ 250 h 282"/>
              <a:gd name="T74" fmla="*/ 108 w 810"/>
              <a:gd name="T75" fmla="*/ 222 h 282"/>
              <a:gd name="T76" fmla="*/ 160 w 810"/>
              <a:gd name="T77" fmla="*/ 223 h 282"/>
              <a:gd name="T78" fmla="*/ 196 w 810"/>
              <a:gd name="T79" fmla="*/ 196 h 282"/>
              <a:gd name="T80" fmla="*/ 252 w 810"/>
              <a:gd name="T81" fmla="*/ 204 h 282"/>
              <a:gd name="T82" fmla="*/ 331 w 810"/>
              <a:gd name="T83" fmla="*/ 226 h 282"/>
              <a:gd name="T84" fmla="*/ 415 w 810"/>
              <a:gd name="T85" fmla="*/ 231 h 282"/>
              <a:gd name="T86" fmla="*/ 483 w 810"/>
              <a:gd name="T87" fmla="*/ 207 h 282"/>
              <a:gd name="T88" fmla="*/ 521 w 810"/>
              <a:gd name="T89" fmla="*/ 258 h 282"/>
              <a:gd name="T90" fmla="*/ 558 w 810"/>
              <a:gd name="T91" fmla="*/ 226 h 282"/>
              <a:gd name="T92" fmla="*/ 543 w 810"/>
              <a:gd name="T93" fmla="*/ 199 h 282"/>
              <a:gd name="T94" fmla="*/ 591 w 810"/>
              <a:gd name="T95" fmla="*/ 162 h 282"/>
              <a:gd name="T96" fmla="*/ 627 w 810"/>
              <a:gd name="T97" fmla="*/ 165 h 282"/>
              <a:gd name="T98" fmla="*/ 657 w 810"/>
              <a:gd name="T99" fmla="*/ 153 h 282"/>
              <a:gd name="T100" fmla="*/ 669 w 810"/>
              <a:gd name="T101" fmla="*/ 154 h 282"/>
              <a:gd name="T102" fmla="*/ 649 w 810"/>
              <a:gd name="T103" fmla="*/ 210 h 282"/>
              <a:gd name="T104" fmla="*/ 667 w 810"/>
              <a:gd name="T105" fmla="*/ 171 h 282"/>
              <a:gd name="T106" fmla="*/ 710 w 810"/>
              <a:gd name="T107" fmla="*/ 156 h 282"/>
              <a:gd name="T108" fmla="*/ 738 w 810"/>
              <a:gd name="T109" fmla="*/ 121 h 282"/>
              <a:gd name="T110" fmla="*/ 765 w 810"/>
              <a:gd name="T111" fmla="*/ 116 h 282"/>
              <a:gd name="T112" fmla="*/ 802 w 810"/>
              <a:gd name="T113" fmla="*/ 115 h 282"/>
              <a:gd name="T114" fmla="*/ 388 w 810"/>
              <a:gd name="T115" fmla="*/ 2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0" h="282">
                <a:moveTo>
                  <a:pt x="808" y="111"/>
                </a:moveTo>
                <a:cubicBezTo>
                  <a:pt x="806" y="109"/>
                  <a:pt x="803" y="108"/>
                  <a:pt x="801" y="106"/>
                </a:cubicBezTo>
                <a:cubicBezTo>
                  <a:pt x="800" y="105"/>
                  <a:pt x="799" y="104"/>
                  <a:pt x="797" y="103"/>
                </a:cubicBezTo>
                <a:cubicBezTo>
                  <a:pt x="796" y="103"/>
                  <a:pt x="794" y="103"/>
                  <a:pt x="793" y="102"/>
                </a:cubicBezTo>
                <a:cubicBezTo>
                  <a:pt x="793" y="103"/>
                  <a:pt x="794" y="103"/>
                  <a:pt x="794" y="103"/>
                </a:cubicBezTo>
                <a:cubicBezTo>
                  <a:pt x="795" y="103"/>
                  <a:pt x="792" y="104"/>
                  <a:pt x="791" y="103"/>
                </a:cubicBezTo>
                <a:cubicBezTo>
                  <a:pt x="791" y="103"/>
                  <a:pt x="792" y="103"/>
                  <a:pt x="792" y="102"/>
                </a:cubicBezTo>
                <a:cubicBezTo>
                  <a:pt x="791" y="101"/>
                  <a:pt x="786" y="103"/>
                  <a:pt x="785" y="102"/>
                </a:cubicBezTo>
                <a:cubicBezTo>
                  <a:pt x="787" y="103"/>
                  <a:pt x="787" y="103"/>
                  <a:pt x="787" y="106"/>
                </a:cubicBezTo>
                <a:cubicBezTo>
                  <a:pt x="786" y="107"/>
                  <a:pt x="788" y="109"/>
                  <a:pt x="788" y="109"/>
                </a:cubicBezTo>
                <a:cubicBezTo>
                  <a:pt x="787" y="109"/>
                  <a:pt x="787" y="108"/>
                  <a:pt x="787" y="108"/>
                </a:cubicBezTo>
                <a:cubicBezTo>
                  <a:pt x="786" y="107"/>
                  <a:pt x="786" y="109"/>
                  <a:pt x="785" y="109"/>
                </a:cubicBezTo>
                <a:cubicBezTo>
                  <a:pt x="785" y="109"/>
                  <a:pt x="783" y="105"/>
                  <a:pt x="783" y="105"/>
                </a:cubicBezTo>
                <a:cubicBezTo>
                  <a:pt x="783" y="104"/>
                  <a:pt x="783" y="104"/>
                  <a:pt x="783" y="104"/>
                </a:cubicBezTo>
                <a:cubicBezTo>
                  <a:pt x="783" y="103"/>
                  <a:pt x="782" y="102"/>
                  <a:pt x="783" y="101"/>
                </a:cubicBezTo>
                <a:cubicBezTo>
                  <a:pt x="784" y="99"/>
                  <a:pt x="782" y="100"/>
                  <a:pt x="781" y="99"/>
                </a:cubicBezTo>
                <a:cubicBezTo>
                  <a:pt x="781" y="98"/>
                  <a:pt x="779" y="97"/>
                  <a:pt x="778" y="97"/>
                </a:cubicBezTo>
                <a:cubicBezTo>
                  <a:pt x="771" y="93"/>
                  <a:pt x="765" y="89"/>
                  <a:pt x="758" y="87"/>
                </a:cubicBezTo>
                <a:cubicBezTo>
                  <a:pt x="756" y="86"/>
                  <a:pt x="755" y="85"/>
                  <a:pt x="754" y="84"/>
                </a:cubicBezTo>
                <a:cubicBezTo>
                  <a:pt x="753" y="83"/>
                  <a:pt x="751" y="82"/>
                  <a:pt x="749" y="82"/>
                </a:cubicBezTo>
                <a:cubicBezTo>
                  <a:pt x="746" y="81"/>
                  <a:pt x="743" y="80"/>
                  <a:pt x="739" y="78"/>
                </a:cubicBezTo>
                <a:cubicBezTo>
                  <a:pt x="736" y="78"/>
                  <a:pt x="732" y="78"/>
                  <a:pt x="730" y="78"/>
                </a:cubicBezTo>
                <a:cubicBezTo>
                  <a:pt x="728" y="78"/>
                  <a:pt x="727" y="78"/>
                  <a:pt x="726" y="78"/>
                </a:cubicBezTo>
                <a:cubicBezTo>
                  <a:pt x="726" y="78"/>
                  <a:pt x="725" y="77"/>
                  <a:pt x="725" y="77"/>
                </a:cubicBezTo>
                <a:cubicBezTo>
                  <a:pt x="724" y="78"/>
                  <a:pt x="724" y="79"/>
                  <a:pt x="723" y="78"/>
                </a:cubicBezTo>
                <a:cubicBezTo>
                  <a:pt x="720" y="78"/>
                  <a:pt x="717" y="77"/>
                  <a:pt x="714" y="76"/>
                </a:cubicBezTo>
                <a:cubicBezTo>
                  <a:pt x="713" y="76"/>
                  <a:pt x="710" y="75"/>
                  <a:pt x="710" y="77"/>
                </a:cubicBezTo>
                <a:cubicBezTo>
                  <a:pt x="709" y="79"/>
                  <a:pt x="708" y="79"/>
                  <a:pt x="710" y="80"/>
                </a:cubicBezTo>
                <a:cubicBezTo>
                  <a:pt x="712" y="82"/>
                  <a:pt x="714" y="86"/>
                  <a:pt x="709" y="87"/>
                </a:cubicBezTo>
                <a:cubicBezTo>
                  <a:pt x="708" y="88"/>
                  <a:pt x="705" y="88"/>
                  <a:pt x="704" y="86"/>
                </a:cubicBezTo>
                <a:cubicBezTo>
                  <a:pt x="703" y="85"/>
                  <a:pt x="703" y="84"/>
                  <a:pt x="700" y="84"/>
                </a:cubicBezTo>
                <a:cubicBezTo>
                  <a:pt x="697" y="83"/>
                  <a:pt x="699" y="82"/>
                  <a:pt x="698" y="81"/>
                </a:cubicBezTo>
                <a:cubicBezTo>
                  <a:pt x="698" y="80"/>
                  <a:pt x="695" y="79"/>
                  <a:pt x="694" y="80"/>
                </a:cubicBezTo>
                <a:cubicBezTo>
                  <a:pt x="691" y="83"/>
                  <a:pt x="686" y="80"/>
                  <a:pt x="682" y="80"/>
                </a:cubicBezTo>
                <a:cubicBezTo>
                  <a:pt x="678" y="80"/>
                  <a:pt x="674" y="79"/>
                  <a:pt x="670" y="79"/>
                </a:cubicBezTo>
                <a:cubicBezTo>
                  <a:pt x="668" y="79"/>
                  <a:pt x="667" y="79"/>
                  <a:pt x="665" y="80"/>
                </a:cubicBezTo>
                <a:cubicBezTo>
                  <a:pt x="663" y="81"/>
                  <a:pt x="664" y="84"/>
                  <a:pt x="664" y="86"/>
                </a:cubicBezTo>
                <a:cubicBezTo>
                  <a:pt x="664" y="86"/>
                  <a:pt x="664" y="86"/>
                  <a:pt x="664" y="86"/>
                </a:cubicBezTo>
                <a:cubicBezTo>
                  <a:pt x="663" y="86"/>
                  <a:pt x="662" y="81"/>
                  <a:pt x="661" y="80"/>
                </a:cubicBezTo>
                <a:cubicBezTo>
                  <a:pt x="660" y="80"/>
                  <a:pt x="656" y="80"/>
                  <a:pt x="655" y="78"/>
                </a:cubicBezTo>
                <a:cubicBezTo>
                  <a:pt x="655" y="75"/>
                  <a:pt x="659" y="74"/>
                  <a:pt x="655" y="71"/>
                </a:cubicBezTo>
                <a:cubicBezTo>
                  <a:pt x="653" y="70"/>
                  <a:pt x="651" y="69"/>
                  <a:pt x="648" y="68"/>
                </a:cubicBezTo>
                <a:cubicBezTo>
                  <a:pt x="642" y="66"/>
                  <a:pt x="635" y="68"/>
                  <a:pt x="629" y="69"/>
                </a:cubicBezTo>
                <a:cubicBezTo>
                  <a:pt x="626" y="69"/>
                  <a:pt x="623" y="69"/>
                  <a:pt x="619" y="69"/>
                </a:cubicBezTo>
                <a:cubicBezTo>
                  <a:pt x="618" y="69"/>
                  <a:pt x="618" y="69"/>
                  <a:pt x="617" y="69"/>
                </a:cubicBezTo>
                <a:cubicBezTo>
                  <a:pt x="615" y="68"/>
                  <a:pt x="617" y="68"/>
                  <a:pt x="618" y="67"/>
                </a:cubicBezTo>
                <a:cubicBezTo>
                  <a:pt x="618" y="66"/>
                  <a:pt x="613" y="65"/>
                  <a:pt x="613" y="65"/>
                </a:cubicBezTo>
                <a:cubicBezTo>
                  <a:pt x="612" y="64"/>
                  <a:pt x="608" y="65"/>
                  <a:pt x="607" y="65"/>
                </a:cubicBezTo>
                <a:cubicBezTo>
                  <a:pt x="607" y="65"/>
                  <a:pt x="611" y="64"/>
                  <a:pt x="610" y="63"/>
                </a:cubicBezTo>
                <a:cubicBezTo>
                  <a:pt x="609" y="63"/>
                  <a:pt x="608" y="64"/>
                  <a:pt x="607" y="64"/>
                </a:cubicBezTo>
                <a:cubicBezTo>
                  <a:pt x="606" y="63"/>
                  <a:pt x="604" y="62"/>
                  <a:pt x="604" y="62"/>
                </a:cubicBezTo>
                <a:cubicBezTo>
                  <a:pt x="603" y="62"/>
                  <a:pt x="600" y="60"/>
                  <a:pt x="602" y="60"/>
                </a:cubicBezTo>
                <a:cubicBezTo>
                  <a:pt x="603" y="60"/>
                  <a:pt x="605" y="60"/>
                  <a:pt x="606" y="60"/>
                </a:cubicBezTo>
                <a:cubicBezTo>
                  <a:pt x="609" y="60"/>
                  <a:pt x="605" y="57"/>
                  <a:pt x="604" y="57"/>
                </a:cubicBezTo>
                <a:cubicBezTo>
                  <a:pt x="602" y="55"/>
                  <a:pt x="597" y="56"/>
                  <a:pt x="594" y="55"/>
                </a:cubicBezTo>
                <a:cubicBezTo>
                  <a:pt x="592" y="55"/>
                  <a:pt x="591" y="57"/>
                  <a:pt x="589" y="59"/>
                </a:cubicBezTo>
                <a:cubicBezTo>
                  <a:pt x="589" y="59"/>
                  <a:pt x="582" y="63"/>
                  <a:pt x="582" y="60"/>
                </a:cubicBezTo>
                <a:cubicBezTo>
                  <a:pt x="583" y="58"/>
                  <a:pt x="584" y="60"/>
                  <a:pt x="586" y="59"/>
                </a:cubicBezTo>
                <a:cubicBezTo>
                  <a:pt x="586" y="59"/>
                  <a:pt x="585" y="56"/>
                  <a:pt x="584" y="56"/>
                </a:cubicBezTo>
                <a:cubicBezTo>
                  <a:pt x="584" y="56"/>
                  <a:pt x="578" y="56"/>
                  <a:pt x="578" y="56"/>
                </a:cubicBezTo>
                <a:cubicBezTo>
                  <a:pt x="579" y="55"/>
                  <a:pt x="581" y="54"/>
                  <a:pt x="583" y="54"/>
                </a:cubicBezTo>
                <a:cubicBezTo>
                  <a:pt x="584" y="55"/>
                  <a:pt x="591" y="55"/>
                  <a:pt x="591" y="55"/>
                </a:cubicBezTo>
                <a:cubicBezTo>
                  <a:pt x="591" y="54"/>
                  <a:pt x="585" y="54"/>
                  <a:pt x="584" y="53"/>
                </a:cubicBezTo>
                <a:cubicBezTo>
                  <a:pt x="582" y="53"/>
                  <a:pt x="580" y="53"/>
                  <a:pt x="578" y="53"/>
                </a:cubicBezTo>
                <a:cubicBezTo>
                  <a:pt x="574" y="52"/>
                  <a:pt x="570" y="52"/>
                  <a:pt x="566" y="51"/>
                </a:cubicBezTo>
                <a:cubicBezTo>
                  <a:pt x="565" y="51"/>
                  <a:pt x="561" y="50"/>
                  <a:pt x="561" y="50"/>
                </a:cubicBezTo>
                <a:cubicBezTo>
                  <a:pt x="561" y="51"/>
                  <a:pt x="562" y="52"/>
                  <a:pt x="561" y="52"/>
                </a:cubicBezTo>
                <a:cubicBezTo>
                  <a:pt x="560" y="53"/>
                  <a:pt x="559" y="53"/>
                  <a:pt x="558" y="53"/>
                </a:cubicBezTo>
                <a:cubicBezTo>
                  <a:pt x="557" y="53"/>
                  <a:pt x="552" y="54"/>
                  <a:pt x="553" y="56"/>
                </a:cubicBezTo>
                <a:cubicBezTo>
                  <a:pt x="554" y="58"/>
                  <a:pt x="556" y="55"/>
                  <a:pt x="557" y="56"/>
                </a:cubicBezTo>
                <a:cubicBezTo>
                  <a:pt x="557" y="56"/>
                  <a:pt x="554" y="57"/>
                  <a:pt x="555" y="59"/>
                </a:cubicBezTo>
                <a:cubicBezTo>
                  <a:pt x="556" y="59"/>
                  <a:pt x="555" y="60"/>
                  <a:pt x="555" y="61"/>
                </a:cubicBezTo>
                <a:cubicBezTo>
                  <a:pt x="556" y="61"/>
                  <a:pt x="557" y="62"/>
                  <a:pt x="557" y="63"/>
                </a:cubicBezTo>
                <a:cubicBezTo>
                  <a:pt x="557" y="63"/>
                  <a:pt x="553" y="63"/>
                  <a:pt x="552" y="63"/>
                </a:cubicBezTo>
                <a:cubicBezTo>
                  <a:pt x="550" y="63"/>
                  <a:pt x="552" y="62"/>
                  <a:pt x="552" y="62"/>
                </a:cubicBezTo>
                <a:cubicBezTo>
                  <a:pt x="551" y="61"/>
                  <a:pt x="548" y="62"/>
                  <a:pt x="548" y="62"/>
                </a:cubicBezTo>
                <a:cubicBezTo>
                  <a:pt x="546" y="63"/>
                  <a:pt x="544" y="62"/>
                  <a:pt x="543" y="62"/>
                </a:cubicBezTo>
                <a:cubicBezTo>
                  <a:pt x="542" y="62"/>
                  <a:pt x="546" y="63"/>
                  <a:pt x="546" y="63"/>
                </a:cubicBezTo>
                <a:cubicBezTo>
                  <a:pt x="549" y="64"/>
                  <a:pt x="546" y="66"/>
                  <a:pt x="545" y="65"/>
                </a:cubicBezTo>
                <a:cubicBezTo>
                  <a:pt x="544" y="65"/>
                  <a:pt x="544" y="64"/>
                  <a:pt x="544" y="63"/>
                </a:cubicBezTo>
                <a:cubicBezTo>
                  <a:pt x="543" y="63"/>
                  <a:pt x="542" y="63"/>
                  <a:pt x="541" y="63"/>
                </a:cubicBezTo>
                <a:cubicBezTo>
                  <a:pt x="539" y="62"/>
                  <a:pt x="537" y="61"/>
                  <a:pt x="534" y="62"/>
                </a:cubicBezTo>
                <a:cubicBezTo>
                  <a:pt x="531" y="62"/>
                  <a:pt x="529" y="65"/>
                  <a:pt x="526" y="63"/>
                </a:cubicBezTo>
                <a:cubicBezTo>
                  <a:pt x="524" y="62"/>
                  <a:pt x="522" y="61"/>
                  <a:pt x="521" y="59"/>
                </a:cubicBezTo>
                <a:cubicBezTo>
                  <a:pt x="520" y="58"/>
                  <a:pt x="518" y="62"/>
                  <a:pt x="517" y="62"/>
                </a:cubicBezTo>
                <a:cubicBezTo>
                  <a:pt x="516" y="64"/>
                  <a:pt x="515" y="70"/>
                  <a:pt x="512" y="69"/>
                </a:cubicBezTo>
                <a:cubicBezTo>
                  <a:pt x="510" y="68"/>
                  <a:pt x="508" y="68"/>
                  <a:pt x="506" y="66"/>
                </a:cubicBezTo>
                <a:cubicBezTo>
                  <a:pt x="505" y="65"/>
                  <a:pt x="503" y="63"/>
                  <a:pt x="502" y="62"/>
                </a:cubicBezTo>
                <a:cubicBezTo>
                  <a:pt x="501" y="60"/>
                  <a:pt x="499" y="59"/>
                  <a:pt x="498" y="58"/>
                </a:cubicBezTo>
                <a:cubicBezTo>
                  <a:pt x="496" y="56"/>
                  <a:pt x="500" y="57"/>
                  <a:pt x="501" y="57"/>
                </a:cubicBezTo>
                <a:cubicBezTo>
                  <a:pt x="502" y="57"/>
                  <a:pt x="504" y="56"/>
                  <a:pt x="504" y="55"/>
                </a:cubicBezTo>
                <a:cubicBezTo>
                  <a:pt x="504" y="55"/>
                  <a:pt x="499" y="52"/>
                  <a:pt x="499" y="52"/>
                </a:cubicBezTo>
                <a:cubicBezTo>
                  <a:pt x="499" y="52"/>
                  <a:pt x="502" y="52"/>
                  <a:pt x="502" y="51"/>
                </a:cubicBezTo>
                <a:cubicBezTo>
                  <a:pt x="501" y="50"/>
                  <a:pt x="499" y="50"/>
                  <a:pt x="499" y="50"/>
                </a:cubicBezTo>
                <a:cubicBezTo>
                  <a:pt x="499" y="48"/>
                  <a:pt x="504" y="47"/>
                  <a:pt x="499" y="46"/>
                </a:cubicBezTo>
                <a:cubicBezTo>
                  <a:pt x="498" y="46"/>
                  <a:pt x="497" y="44"/>
                  <a:pt x="495" y="44"/>
                </a:cubicBezTo>
                <a:cubicBezTo>
                  <a:pt x="494" y="44"/>
                  <a:pt x="492" y="43"/>
                  <a:pt x="491" y="44"/>
                </a:cubicBezTo>
                <a:cubicBezTo>
                  <a:pt x="490" y="44"/>
                  <a:pt x="490" y="45"/>
                  <a:pt x="489" y="45"/>
                </a:cubicBezTo>
                <a:cubicBezTo>
                  <a:pt x="488" y="44"/>
                  <a:pt x="488" y="44"/>
                  <a:pt x="487" y="44"/>
                </a:cubicBezTo>
                <a:cubicBezTo>
                  <a:pt x="486" y="44"/>
                  <a:pt x="484" y="44"/>
                  <a:pt x="483" y="43"/>
                </a:cubicBezTo>
                <a:cubicBezTo>
                  <a:pt x="482" y="43"/>
                  <a:pt x="481" y="43"/>
                  <a:pt x="480" y="41"/>
                </a:cubicBezTo>
                <a:cubicBezTo>
                  <a:pt x="479" y="41"/>
                  <a:pt x="480" y="40"/>
                  <a:pt x="478" y="41"/>
                </a:cubicBezTo>
                <a:cubicBezTo>
                  <a:pt x="478" y="41"/>
                  <a:pt x="477" y="42"/>
                  <a:pt x="476" y="42"/>
                </a:cubicBezTo>
                <a:cubicBezTo>
                  <a:pt x="475" y="42"/>
                  <a:pt x="475" y="41"/>
                  <a:pt x="474" y="42"/>
                </a:cubicBezTo>
                <a:cubicBezTo>
                  <a:pt x="474" y="43"/>
                  <a:pt x="473" y="44"/>
                  <a:pt x="473" y="45"/>
                </a:cubicBezTo>
                <a:cubicBezTo>
                  <a:pt x="473" y="46"/>
                  <a:pt x="475" y="46"/>
                  <a:pt x="474" y="47"/>
                </a:cubicBezTo>
                <a:cubicBezTo>
                  <a:pt x="473" y="48"/>
                  <a:pt x="474" y="48"/>
                  <a:pt x="473" y="48"/>
                </a:cubicBezTo>
                <a:cubicBezTo>
                  <a:pt x="472" y="48"/>
                  <a:pt x="470" y="48"/>
                  <a:pt x="469" y="49"/>
                </a:cubicBezTo>
                <a:cubicBezTo>
                  <a:pt x="470" y="48"/>
                  <a:pt x="473" y="50"/>
                  <a:pt x="473" y="50"/>
                </a:cubicBezTo>
                <a:cubicBezTo>
                  <a:pt x="472" y="51"/>
                  <a:pt x="469" y="49"/>
                  <a:pt x="467" y="49"/>
                </a:cubicBezTo>
                <a:cubicBezTo>
                  <a:pt x="465" y="49"/>
                  <a:pt x="462" y="49"/>
                  <a:pt x="459" y="49"/>
                </a:cubicBezTo>
                <a:cubicBezTo>
                  <a:pt x="458" y="49"/>
                  <a:pt x="458" y="48"/>
                  <a:pt x="457" y="48"/>
                </a:cubicBezTo>
                <a:cubicBezTo>
                  <a:pt x="456" y="47"/>
                  <a:pt x="453" y="48"/>
                  <a:pt x="452" y="48"/>
                </a:cubicBezTo>
                <a:cubicBezTo>
                  <a:pt x="451" y="47"/>
                  <a:pt x="449" y="47"/>
                  <a:pt x="448" y="46"/>
                </a:cubicBezTo>
                <a:cubicBezTo>
                  <a:pt x="448" y="45"/>
                  <a:pt x="450" y="45"/>
                  <a:pt x="450" y="44"/>
                </a:cubicBezTo>
                <a:cubicBezTo>
                  <a:pt x="451" y="43"/>
                  <a:pt x="442" y="43"/>
                  <a:pt x="441" y="43"/>
                </a:cubicBezTo>
                <a:cubicBezTo>
                  <a:pt x="436" y="42"/>
                  <a:pt x="432" y="43"/>
                  <a:pt x="427" y="43"/>
                </a:cubicBezTo>
                <a:cubicBezTo>
                  <a:pt x="424" y="43"/>
                  <a:pt x="425" y="43"/>
                  <a:pt x="426" y="45"/>
                </a:cubicBezTo>
                <a:cubicBezTo>
                  <a:pt x="426" y="46"/>
                  <a:pt x="424" y="45"/>
                  <a:pt x="424" y="45"/>
                </a:cubicBezTo>
                <a:cubicBezTo>
                  <a:pt x="422" y="45"/>
                  <a:pt x="423" y="44"/>
                  <a:pt x="423" y="43"/>
                </a:cubicBezTo>
                <a:cubicBezTo>
                  <a:pt x="423" y="41"/>
                  <a:pt x="422" y="38"/>
                  <a:pt x="420" y="40"/>
                </a:cubicBezTo>
                <a:cubicBezTo>
                  <a:pt x="420" y="42"/>
                  <a:pt x="416" y="42"/>
                  <a:pt x="414" y="41"/>
                </a:cubicBezTo>
                <a:cubicBezTo>
                  <a:pt x="413" y="40"/>
                  <a:pt x="415" y="38"/>
                  <a:pt x="411" y="39"/>
                </a:cubicBezTo>
                <a:cubicBezTo>
                  <a:pt x="410" y="39"/>
                  <a:pt x="409" y="39"/>
                  <a:pt x="408" y="39"/>
                </a:cubicBezTo>
                <a:cubicBezTo>
                  <a:pt x="407" y="38"/>
                  <a:pt x="406" y="39"/>
                  <a:pt x="404" y="40"/>
                </a:cubicBezTo>
                <a:cubicBezTo>
                  <a:pt x="402" y="42"/>
                  <a:pt x="407" y="41"/>
                  <a:pt x="407" y="42"/>
                </a:cubicBezTo>
                <a:cubicBezTo>
                  <a:pt x="407" y="44"/>
                  <a:pt x="403" y="43"/>
                  <a:pt x="402" y="44"/>
                </a:cubicBezTo>
                <a:cubicBezTo>
                  <a:pt x="401" y="45"/>
                  <a:pt x="399" y="45"/>
                  <a:pt x="397" y="46"/>
                </a:cubicBezTo>
                <a:cubicBezTo>
                  <a:pt x="395" y="47"/>
                  <a:pt x="393" y="47"/>
                  <a:pt x="390" y="47"/>
                </a:cubicBezTo>
                <a:cubicBezTo>
                  <a:pt x="388" y="47"/>
                  <a:pt x="388" y="47"/>
                  <a:pt x="387" y="49"/>
                </a:cubicBezTo>
                <a:cubicBezTo>
                  <a:pt x="386" y="50"/>
                  <a:pt x="382" y="51"/>
                  <a:pt x="381" y="51"/>
                </a:cubicBezTo>
                <a:cubicBezTo>
                  <a:pt x="381" y="50"/>
                  <a:pt x="383" y="50"/>
                  <a:pt x="383" y="50"/>
                </a:cubicBezTo>
                <a:cubicBezTo>
                  <a:pt x="385" y="49"/>
                  <a:pt x="385" y="47"/>
                  <a:pt x="386" y="46"/>
                </a:cubicBezTo>
                <a:cubicBezTo>
                  <a:pt x="387" y="44"/>
                  <a:pt x="388" y="46"/>
                  <a:pt x="389" y="45"/>
                </a:cubicBezTo>
                <a:cubicBezTo>
                  <a:pt x="390" y="45"/>
                  <a:pt x="390" y="44"/>
                  <a:pt x="391" y="44"/>
                </a:cubicBezTo>
                <a:cubicBezTo>
                  <a:pt x="394" y="42"/>
                  <a:pt x="398" y="41"/>
                  <a:pt x="401" y="39"/>
                </a:cubicBezTo>
                <a:cubicBezTo>
                  <a:pt x="403" y="38"/>
                  <a:pt x="405" y="37"/>
                  <a:pt x="407" y="36"/>
                </a:cubicBezTo>
                <a:cubicBezTo>
                  <a:pt x="411" y="33"/>
                  <a:pt x="416" y="31"/>
                  <a:pt x="420" y="29"/>
                </a:cubicBezTo>
                <a:cubicBezTo>
                  <a:pt x="423" y="28"/>
                  <a:pt x="426" y="26"/>
                  <a:pt x="423" y="23"/>
                </a:cubicBezTo>
                <a:cubicBezTo>
                  <a:pt x="422" y="22"/>
                  <a:pt x="422" y="24"/>
                  <a:pt x="421" y="23"/>
                </a:cubicBezTo>
                <a:cubicBezTo>
                  <a:pt x="420" y="22"/>
                  <a:pt x="419" y="22"/>
                  <a:pt x="418" y="21"/>
                </a:cubicBezTo>
                <a:cubicBezTo>
                  <a:pt x="418" y="20"/>
                  <a:pt x="423" y="22"/>
                  <a:pt x="423" y="22"/>
                </a:cubicBezTo>
                <a:cubicBezTo>
                  <a:pt x="424" y="22"/>
                  <a:pt x="427" y="22"/>
                  <a:pt x="425" y="20"/>
                </a:cubicBezTo>
                <a:cubicBezTo>
                  <a:pt x="424" y="19"/>
                  <a:pt x="424" y="18"/>
                  <a:pt x="423" y="17"/>
                </a:cubicBezTo>
                <a:cubicBezTo>
                  <a:pt x="422" y="15"/>
                  <a:pt x="421" y="19"/>
                  <a:pt x="420" y="19"/>
                </a:cubicBezTo>
                <a:cubicBezTo>
                  <a:pt x="420" y="18"/>
                  <a:pt x="420" y="17"/>
                  <a:pt x="420" y="17"/>
                </a:cubicBezTo>
                <a:cubicBezTo>
                  <a:pt x="420" y="16"/>
                  <a:pt x="420" y="16"/>
                  <a:pt x="419" y="15"/>
                </a:cubicBezTo>
                <a:cubicBezTo>
                  <a:pt x="419" y="14"/>
                  <a:pt x="417" y="13"/>
                  <a:pt x="416" y="13"/>
                </a:cubicBezTo>
                <a:cubicBezTo>
                  <a:pt x="414" y="12"/>
                  <a:pt x="413" y="12"/>
                  <a:pt x="411" y="11"/>
                </a:cubicBezTo>
                <a:cubicBezTo>
                  <a:pt x="409" y="11"/>
                  <a:pt x="409" y="11"/>
                  <a:pt x="406" y="12"/>
                </a:cubicBezTo>
                <a:cubicBezTo>
                  <a:pt x="404" y="12"/>
                  <a:pt x="397" y="9"/>
                  <a:pt x="396" y="12"/>
                </a:cubicBezTo>
                <a:cubicBezTo>
                  <a:pt x="395" y="13"/>
                  <a:pt x="389" y="14"/>
                  <a:pt x="388" y="13"/>
                </a:cubicBezTo>
                <a:cubicBezTo>
                  <a:pt x="388" y="13"/>
                  <a:pt x="394" y="9"/>
                  <a:pt x="392" y="8"/>
                </a:cubicBezTo>
                <a:cubicBezTo>
                  <a:pt x="392" y="8"/>
                  <a:pt x="385" y="9"/>
                  <a:pt x="384" y="8"/>
                </a:cubicBezTo>
                <a:cubicBezTo>
                  <a:pt x="384" y="7"/>
                  <a:pt x="386" y="7"/>
                  <a:pt x="386" y="7"/>
                </a:cubicBezTo>
                <a:cubicBezTo>
                  <a:pt x="386" y="6"/>
                  <a:pt x="378" y="7"/>
                  <a:pt x="378" y="7"/>
                </a:cubicBezTo>
                <a:cubicBezTo>
                  <a:pt x="379" y="5"/>
                  <a:pt x="383" y="6"/>
                  <a:pt x="384" y="5"/>
                </a:cubicBezTo>
                <a:cubicBezTo>
                  <a:pt x="385" y="4"/>
                  <a:pt x="387" y="5"/>
                  <a:pt x="386" y="4"/>
                </a:cubicBezTo>
                <a:cubicBezTo>
                  <a:pt x="386" y="3"/>
                  <a:pt x="386" y="2"/>
                  <a:pt x="385" y="2"/>
                </a:cubicBezTo>
                <a:cubicBezTo>
                  <a:pt x="382" y="2"/>
                  <a:pt x="381" y="1"/>
                  <a:pt x="378" y="1"/>
                </a:cubicBezTo>
                <a:cubicBezTo>
                  <a:pt x="376" y="0"/>
                  <a:pt x="374" y="1"/>
                  <a:pt x="372" y="2"/>
                </a:cubicBezTo>
                <a:cubicBezTo>
                  <a:pt x="368" y="3"/>
                  <a:pt x="364" y="6"/>
                  <a:pt x="362" y="8"/>
                </a:cubicBezTo>
                <a:cubicBezTo>
                  <a:pt x="361" y="9"/>
                  <a:pt x="361" y="9"/>
                  <a:pt x="362" y="10"/>
                </a:cubicBezTo>
                <a:cubicBezTo>
                  <a:pt x="363" y="10"/>
                  <a:pt x="362" y="11"/>
                  <a:pt x="362" y="12"/>
                </a:cubicBezTo>
                <a:cubicBezTo>
                  <a:pt x="362" y="14"/>
                  <a:pt x="366" y="13"/>
                  <a:pt x="366" y="14"/>
                </a:cubicBezTo>
                <a:cubicBezTo>
                  <a:pt x="366" y="13"/>
                  <a:pt x="361" y="14"/>
                  <a:pt x="360" y="14"/>
                </a:cubicBezTo>
                <a:cubicBezTo>
                  <a:pt x="359" y="14"/>
                  <a:pt x="353" y="13"/>
                  <a:pt x="352" y="14"/>
                </a:cubicBezTo>
                <a:cubicBezTo>
                  <a:pt x="352" y="13"/>
                  <a:pt x="355" y="17"/>
                  <a:pt x="355" y="17"/>
                </a:cubicBezTo>
                <a:cubicBezTo>
                  <a:pt x="356" y="18"/>
                  <a:pt x="351" y="16"/>
                  <a:pt x="350" y="16"/>
                </a:cubicBezTo>
                <a:cubicBezTo>
                  <a:pt x="349" y="16"/>
                  <a:pt x="347" y="17"/>
                  <a:pt x="345" y="18"/>
                </a:cubicBezTo>
                <a:cubicBezTo>
                  <a:pt x="345" y="18"/>
                  <a:pt x="345" y="18"/>
                  <a:pt x="344" y="18"/>
                </a:cubicBezTo>
                <a:cubicBezTo>
                  <a:pt x="342" y="18"/>
                  <a:pt x="344" y="18"/>
                  <a:pt x="343" y="17"/>
                </a:cubicBezTo>
                <a:cubicBezTo>
                  <a:pt x="343" y="18"/>
                  <a:pt x="338" y="20"/>
                  <a:pt x="338" y="20"/>
                </a:cubicBezTo>
                <a:cubicBezTo>
                  <a:pt x="338" y="19"/>
                  <a:pt x="340" y="18"/>
                  <a:pt x="340" y="18"/>
                </a:cubicBezTo>
                <a:cubicBezTo>
                  <a:pt x="340" y="17"/>
                  <a:pt x="335" y="18"/>
                  <a:pt x="334" y="17"/>
                </a:cubicBezTo>
                <a:cubicBezTo>
                  <a:pt x="334" y="17"/>
                  <a:pt x="336" y="16"/>
                  <a:pt x="336" y="16"/>
                </a:cubicBezTo>
                <a:cubicBezTo>
                  <a:pt x="335" y="17"/>
                  <a:pt x="330" y="18"/>
                  <a:pt x="328" y="18"/>
                </a:cubicBezTo>
                <a:cubicBezTo>
                  <a:pt x="323" y="19"/>
                  <a:pt x="329" y="19"/>
                  <a:pt x="330" y="20"/>
                </a:cubicBezTo>
                <a:cubicBezTo>
                  <a:pt x="329" y="19"/>
                  <a:pt x="324" y="21"/>
                  <a:pt x="323" y="21"/>
                </a:cubicBezTo>
                <a:cubicBezTo>
                  <a:pt x="322" y="21"/>
                  <a:pt x="321" y="21"/>
                  <a:pt x="320" y="22"/>
                </a:cubicBezTo>
                <a:cubicBezTo>
                  <a:pt x="319" y="23"/>
                  <a:pt x="317" y="22"/>
                  <a:pt x="315" y="22"/>
                </a:cubicBezTo>
                <a:cubicBezTo>
                  <a:pt x="314" y="22"/>
                  <a:pt x="313" y="24"/>
                  <a:pt x="311" y="24"/>
                </a:cubicBezTo>
                <a:cubicBezTo>
                  <a:pt x="309" y="25"/>
                  <a:pt x="308" y="24"/>
                  <a:pt x="307" y="25"/>
                </a:cubicBezTo>
                <a:cubicBezTo>
                  <a:pt x="306" y="26"/>
                  <a:pt x="305" y="27"/>
                  <a:pt x="304" y="27"/>
                </a:cubicBezTo>
                <a:cubicBezTo>
                  <a:pt x="302" y="27"/>
                  <a:pt x="300" y="27"/>
                  <a:pt x="299" y="27"/>
                </a:cubicBezTo>
                <a:cubicBezTo>
                  <a:pt x="299" y="27"/>
                  <a:pt x="302" y="29"/>
                  <a:pt x="302" y="29"/>
                </a:cubicBezTo>
                <a:cubicBezTo>
                  <a:pt x="301" y="30"/>
                  <a:pt x="295" y="30"/>
                  <a:pt x="295" y="30"/>
                </a:cubicBezTo>
                <a:cubicBezTo>
                  <a:pt x="295" y="30"/>
                  <a:pt x="299" y="30"/>
                  <a:pt x="299" y="30"/>
                </a:cubicBezTo>
                <a:cubicBezTo>
                  <a:pt x="299" y="30"/>
                  <a:pt x="297" y="30"/>
                  <a:pt x="296" y="30"/>
                </a:cubicBezTo>
                <a:cubicBezTo>
                  <a:pt x="297" y="30"/>
                  <a:pt x="299" y="31"/>
                  <a:pt x="299" y="31"/>
                </a:cubicBezTo>
                <a:cubicBezTo>
                  <a:pt x="298" y="31"/>
                  <a:pt x="298" y="31"/>
                  <a:pt x="297" y="31"/>
                </a:cubicBezTo>
                <a:cubicBezTo>
                  <a:pt x="298" y="31"/>
                  <a:pt x="297" y="32"/>
                  <a:pt x="297" y="32"/>
                </a:cubicBezTo>
                <a:cubicBezTo>
                  <a:pt x="297" y="33"/>
                  <a:pt x="294" y="32"/>
                  <a:pt x="294" y="32"/>
                </a:cubicBezTo>
                <a:cubicBezTo>
                  <a:pt x="294" y="33"/>
                  <a:pt x="296" y="33"/>
                  <a:pt x="296" y="34"/>
                </a:cubicBezTo>
                <a:cubicBezTo>
                  <a:pt x="297" y="34"/>
                  <a:pt x="295" y="34"/>
                  <a:pt x="295" y="34"/>
                </a:cubicBezTo>
                <a:cubicBezTo>
                  <a:pt x="295" y="36"/>
                  <a:pt x="299" y="34"/>
                  <a:pt x="298" y="36"/>
                </a:cubicBezTo>
                <a:cubicBezTo>
                  <a:pt x="296" y="38"/>
                  <a:pt x="301" y="39"/>
                  <a:pt x="298" y="40"/>
                </a:cubicBezTo>
                <a:cubicBezTo>
                  <a:pt x="296" y="40"/>
                  <a:pt x="294" y="40"/>
                  <a:pt x="292" y="40"/>
                </a:cubicBezTo>
                <a:cubicBezTo>
                  <a:pt x="291" y="41"/>
                  <a:pt x="291" y="42"/>
                  <a:pt x="289" y="41"/>
                </a:cubicBezTo>
                <a:cubicBezTo>
                  <a:pt x="288" y="41"/>
                  <a:pt x="287" y="41"/>
                  <a:pt x="286" y="41"/>
                </a:cubicBezTo>
                <a:cubicBezTo>
                  <a:pt x="282" y="42"/>
                  <a:pt x="278" y="42"/>
                  <a:pt x="274" y="42"/>
                </a:cubicBezTo>
                <a:cubicBezTo>
                  <a:pt x="272" y="42"/>
                  <a:pt x="270" y="42"/>
                  <a:pt x="269" y="43"/>
                </a:cubicBezTo>
                <a:cubicBezTo>
                  <a:pt x="268" y="44"/>
                  <a:pt x="267" y="45"/>
                  <a:pt x="267" y="46"/>
                </a:cubicBezTo>
                <a:cubicBezTo>
                  <a:pt x="267" y="47"/>
                  <a:pt x="269" y="48"/>
                  <a:pt x="269" y="49"/>
                </a:cubicBezTo>
                <a:cubicBezTo>
                  <a:pt x="268" y="51"/>
                  <a:pt x="268" y="52"/>
                  <a:pt x="269" y="53"/>
                </a:cubicBezTo>
                <a:cubicBezTo>
                  <a:pt x="271" y="55"/>
                  <a:pt x="274" y="54"/>
                  <a:pt x="276" y="56"/>
                </a:cubicBezTo>
                <a:cubicBezTo>
                  <a:pt x="276" y="56"/>
                  <a:pt x="278" y="60"/>
                  <a:pt x="278" y="60"/>
                </a:cubicBezTo>
                <a:cubicBezTo>
                  <a:pt x="274" y="60"/>
                  <a:pt x="273" y="60"/>
                  <a:pt x="270" y="58"/>
                </a:cubicBezTo>
                <a:cubicBezTo>
                  <a:pt x="267" y="56"/>
                  <a:pt x="262" y="54"/>
                  <a:pt x="258" y="54"/>
                </a:cubicBezTo>
                <a:cubicBezTo>
                  <a:pt x="256" y="54"/>
                  <a:pt x="257" y="53"/>
                  <a:pt x="255" y="52"/>
                </a:cubicBezTo>
                <a:cubicBezTo>
                  <a:pt x="254" y="52"/>
                  <a:pt x="250" y="52"/>
                  <a:pt x="250" y="54"/>
                </a:cubicBezTo>
                <a:cubicBezTo>
                  <a:pt x="250" y="55"/>
                  <a:pt x="254" y="55"/>
                  <a:pt x="254" y="55"/>
                </a:cubicBezTo>
                <a:cubicBezTo>
                  <a:pt x="254" y="55"/>
                  <a:pt x="251" y="56"/>
                  <a:pt x="252" y="56"/>
                </a:cubicBezTo>
                <a:cubicBezTo>
                  <a:pt x="254" y="57"/>
                  <a:pt x="255" y="56"/>
                  <a:pt x="256" y="58"/>
                </a:cubicBezTo>
                <a:cubicBezTo>
                  <a:pt x="256" y="60"/>
                  <a:pt x="253" y="59"/>
                  <a:pt x="252" y="59"/>
                </a:cubicBezTo>
                <a:cubicBezTo>
                  <a:pt x="250" y="58"/>
                  <a:pt x="249" y="57"/>
                  <a:pt x="247" y="58"/>
                </a:cubicBezTo>
                <a:cubicBezTo>
                  <a:pt x="245" y="58"/>
                  <a:pt x="246" y="61"/>
                  <a:pt x="247" y="62"/>
                </a:cubicBezTo>
                <a:cubicBezTo>
                  <a:pt x="248" y="63"/>
                  <a:pt x="250" y="63"/>
                  <a:pt x="251" y="63"/>
                </a:cubicBezTo>
                <a:cubicBezTo>
                  <a:pt x="253" y="64"/>
                  <a:pt x="255" y="64"/>
                  <a:pt x="256" y="65"/>
                </a:cubicBezTo>
                <a:cubicBezTo>
                  <a:pt x="257" y="66"/>
                  <a:pt x="257" y="67"/>
                  <a:pt x="257" y="67"/>
                </a:cubicBezTo>
                <a:cubicBezTo>
                  <a:pt x="258" y="67"/>
                  <a:pt x="259" y="67"/>
                  <a:pt x="260" y="67"/>
                </a:cubicBezTo>
                <a:cubicBezTo>
                  <a:pt x="260" y="67"/>
                  <a:pt x="257" y="68"/>
                  <a:pt x="257" y="68"/>
                </a:cubicBezTo>
                <a:cubicBezTo>
                  <a:pt x="255" y="68"/>
                  <a:pt x="255" y="67"/>
                  <a:pt x="254" y="66"/>
                </a:cubicBezTo>
                <a:cubicBezTo>
                  <a:pt x="252" y="65"/>
                  <a:pt x="249" y="65"/>
                  <a:pt x="246" y="65"/>
                </a:cubicBezTo>
                <a:cubicBezTo>
                  <a:pt x="245" y="65"/>
                  <a:pt x="240" y="64"/>
                  <a:pt x="242" y="62"/>
                </a:cubicBezTo>
                <a:cubicBezTo>
                  <a:pt x="243" y="62"/>
                  <a:pt x="242" y="61"/>
                  <a:pt x="242" y="60"/>
                </a:cubicBezTo>
                <a:cubicBezTo>
                  <a:pt x="241" y="59"/>
                  <a:pt x="242" y="58"/>
                  <a:pt x="242" y="57"/>
                </a:cubicBezTo>
                <a:cubicBezTo>
                  <a:pt x="243" y="55"/>
                  <a:pt x="244" y="51"/>
                  <a:pt x="242" y="50"/>
                </a:cubicBezTo>
                <a:cubicBezTo>
                  <a:pt x="238" y="49"/>
                  <a:pt x="241" y="54"/>
                  <a:pt x="240" y="56"/>
                </a:cubicBezTo>
                <a:cubicBezTo>
                  <a:pt x="238" y="58"/>
                  <a:pt x="235" y="59"/>
                  <a:pt x="233" y="61"/>
                </a:cubicBezTo>
                <a:cubicBezTo>
                  <a:pt x="230" y="64"/>
                  <a:pt x="231" y="63"/>
                  <a:pt x="233" y="65"/>
                </a:cubicBezTo>
                <a:cubicBezTo>
                  <a:pt x="234" y="66"/>
                  <a:pt x="237" y="69"/>
                  <a:pt x="237" y="71"/>
                </a:cubicBezTo>
                <a:cubicBezTo>
                  <a:pt x="237" y="71"/>
                  <a:pt x="236" y="73"/>
                  <a:pt x="235" y="73"/>
                </a:cubicBezTo>
                <a:cubicBezTo>
                  <a:pt x="234" y="75"/>
                  <a:pt x="233" y="77"/>
                  <a:pt x="233" y="79"/>
                </a:cubicBezTo>
                <a:cubicBezTo>
                  <a:pt x="233" y="79"/>
                  <a:pt x="234" y="84"/>
                  <a:pt x="235" y="84"/>
                </a:cubicBezTo>
                <a:cubicBezTo>
                  <a:pt x="237" y="84"/>
                  <a:pt x="239" y="84"/>
                  <a:pt x="241" y="83"/>
                </a:cubicBezTo>
                <a:cubicBezTo>
                  <a:pt x="243" y="82"/>
                  <a:pt x="246" y="83"/>
                  <a:pt x="248" y="84"/>
                </a:cubicBezTo>
                <a:cubicBezTo>
                  <a:pt x="251" y="84"/>
                  <a:pt x="253" y="86"/>
                  <a:pt x="254" y="89"/>
                </a:cubicBezTo>
                <a:cubicBezTo>
                  <a:pt x="255" y="91"/>
                  <a:pt x="251" y="94"/>
                  <a:pt x="253" y="95"/>
                </a:cubicBezTo>
                <a:cubicBezTo>
                  <a:pt x="253" y="95"/>
                  <a:pt x="259" y="97"/>
                  <a:pt x="259" y="97"/>
                </a:cubicBezTo>
                <a:cubicBezTo>
                  <a:pt x="259" y="98"/>
                  <a:pt x="252" y="96"/>
                  <a:pt x="251" y="96"/>
                </a:cubicBezTo>
                <a:cubicBezTo>
                  <a:pt x="251" y="96"/>
                  <a:pt x="250" y="93"/>
                  <a:pt x="250" y="93"/>
                </a:cubicBezTo>
                <a:cubicBezTo>
                  <a:pt x="251" y="91"/>
                  <a:pt x="252" y="90"/>
                  <a:pt x="250" y="89"/>
                </a:cubicBezTo>
                <a:cubicBezTo>
                  <a:pt x="248" y="88"/>
                  <a:pt x="249" y="86"/>
                  <a:pt x="247" y="85"/>
                </a:cubicBezTo>
                <a:cubicBezTo>
                  <a:pt x="245" y="85"/>
                  <a:pt x="243" y="86"/>
                  <a:pt x="241" y="86"/>
                </a:cubicBezTo>
                <a:cubicBezTo>
                  <a:pt x="241" y="86"/>
                  <a:pt x="237" y="87"/>
                  <a:pt x="237" y="88"/>
                </a:cubicBezTo>
                <a:cubicBezTo>
                  <a:pt x="238" y="88"/>
                  <a:pt x="239" y="88"/>
                  <a:pt x="238" y="88"/>
                </a:cubicBezTo>
                <a:cubicBezTo>
                  <a:pt x="238" y="89"/>
                  <a:pt x="236" y="90"/>
                  <a:pt x="237" y="91"/>
                </a:cubicBezTo>
                <a:cubicBezTo>
                  <a:pt x="241" y="93"/>
                  <a:pt x="238" y="96"/>
                  <a:pt x="236" y="98"/>
                </a:cubicBezTo>
                <a:cubicBezTo>
                  <a:pt x="235" y="99"/>
                  <a:pt x="234" y="101"/>
                  <a:pt x="234" y="102"/>
                </a:cubicBezTo>
                <a:cubicBezTo>
                  <a:pt x="233" y="103"/>
                  <a:pt x="231" y="104"/>
                  <a:pt x="229" y="104"/>
                </a:cubicBezTo>
                <a:cubicBezTo>
                  <a:pt x="228" y="105"/>
                  <a:pt x="227" y="105"/>
                  <a:pt x="227" y="107"/>
                </a:cubicBezTo>
                <a:cubicBezTo>
                  <a:pt x="226" y="109"/>
                  <a:pt x="224" y="108"/>
                  <a:pt x="223" y="108"/>
                </a:cubicBezTo>
                <a:cubicBezTo>
                  <a:pt x="220" y="107"/>
                  <a:pt x="218" y="108"/>
                  <a:pt x="216" y="107"/>
                </a:cubicBezTo>
                <a:cubicBezTo>
                  <a:pt x="215" y="107"/>
                  <a:pt x="214" y="106"/>
                  <a:pt x="213" y="106"/>
                </a:cubicBezTo>
                <a:cubicBezTo>
                  <a:pt x="211" y="106"/>
                  <a:pt x="211" y="105"/>
                  <a:pt x="210" y="104"/>
                </a:cubicBezTo>
                <a:cubicBezTo>
                  <a:pt x="210" y="104"/>
                  <a:pt x="212" y="103"/>
                  <a:pt x="212" y="104"/>
                </a:cubicBezTo>
                <a:cubicBezTo>
                  <a:pt x="213" y="106"/>
                  <a:pt x="215" y="106"/>
                  <a:pt x="215" y="105"/>
                </a:cubicBezTo>
                <a:cubicBezTo>
                  <a:pt x="216" y="104"/>
                  <a:pt x="221" y="107"/>
                  <a:pt x="223" y="105"/>
                </a:cubicBezTo>
                <a:cubicBezTo>
                  <a:pt x="223" y="104"/>
                  <a:pt x="221" y="103"/>
                  <a:pt x="223" y="103"/>
                </a:cubicBezTo>
                <a:cubicBezTo>
                  <a:pt x="224" y="102"/>
                  <a:pt x="226" y="101"/>
                  <a:pt x="227" y="100"/>
                </a:cubicBezTo>
                <a:cubicBezTo>
                  <a:pt x="228" y="98"/>
                  <a:pt x="227" y="98"/>
                  <a:pt x="230" y="97"/>
                </a:cubicBezTo>
                <a:cubicBezTo>
                  <a:pt x="233" y="95"/>
                  <a:pt x="229" y="93"/>
                  <a:pt x="231" y="91"/>
                </a:cubicBezTo>
                <a:cubicBezTo>
                  <a:pt x="233" y="90"/>
                  <a:pt x="233" y="89"/>
                  <a:pt x="231" y="88"/>
                </a:cubicBezTo>
                <a:cubicBezTo>
                  <a:pt x="230" y="88"/>
                  <a:pt x="229" y="87"/>
                  <a:pt x="228" y="86"/>
                </a:cubicBezTo>
                <a:cubicBezTo>
                  <a:pt x="227" y="84"/>
                  <a:pt x="228" y="81"/>
                  <a:pt x="228" y="79"/>
                </a:cubicBezTo>
                <a:cubicBezTo>
                  <a:pt x="228" y="77"/>
                  <a:pt x="227" y="75"/>
                  <a:pt x="228" y="73"/>
                </a:cubicBezTo>
                <a:cubicBezTo>
                  <a:pt x="228" y="71"/>
                  <a:pt x="230" y="71"/>
                  <a:pt x="230" y="69"/>
                </a:cubicBezTo>
                <a:cubicBezTo>
                  <a:pt x="229" y="67"/>
                  <a:pt x="227" y="66"/>
                  <a:pt x="226" y="65"/>
                </a:cubicBezTo>
                <a:cubicBezTo>
                  <a:pt x="225" y="64"/>
                  <a:pt x="224" y="63"/>
                  <a:pt x="225" y="62"/>
                </a:cubicBezTo>
                <a:cubicBezTo>
                  <a:pt x="227" y="61"/>
                  <a:pt x="227" y="59"/>
                  <a:pt x="228" y="57"/>
                </a:cubicBezTo>
                <a:cubicBezTo>
                  <a:pt x="229" y="56"/>
                  <a:pt x="230" y="53"/>
                  <a:pt x="229" y="52"/>
                </a:cubicBezTo>
                <a:cubicBezTo>
                  <a:pt x="229" y="51"/>
                  <a:pt x="225" y="50"/>
                  <a:pt x="223" y="49"/>
                </a:cubicBezTo>
                <a:cubicBezTo>
                  <a:pt x="221" y="49"/>
                  <a:pt x="219" y="49"/>
                  <a:pt x="217" y="49"/>
                </a:cubicBezTo>
                <a:cubicBezTo>
                  <a:pt x="216" y="49"/>
                  <a:pt x="213" y="48"/>
                  <a:pt x="212" y="49"/>
                </a:cubicBezTo>
                <a:cubicBezTo>
                  <a:pt x="209" y="51"/>
                  <a:pt x="209" y="58"/>
                  <a:pt x="206" y="60"/>
                </a:cubicBezTo>
                <a:cubicBezTo>
                  <a:pt x="204" y="63"/>
                  <a:pt x="198" y="64"/>
                  <a:pt x="198" y="68"/>
                </a:cubicBezTo>
                <a:cubicBezTo>
                  <a:pt x="198" y="69"/>
                  <a:pt x="201" y="68"/>
                  <a:pt x="201" y="68"/>
                </a:cubicBezTo>
                <a:cubicBezTo>
                  <a:pt x="202" y="69"/>
                  <a:pt x="201" y="73"/>
                  <a:pt x="201" y="73"/>
                </a:cubicBezTo>
                <a:cubicBezTo>
                  <a:pt x="200" y="75"/>
                  <a:pt x="202" y="76"/>
                  <a:pt x="199" y="76"/>
                </a:cubicBezTo>
                <a:cubicBezTo>
                  <a:pt x="199" y="77"/>
                  <a:pt x="198" y="77"/>
                  <a:pt x="198" y="78"/>
                </a:cubicBezTo>
                <a:cubicBezTo>
                  <a:pt x="199" y="79"/>
                  <a:pt x="200" y="79"/>
                  <a:pt x="201" y="79"/>
                </a:cubicBezTo>
                <a:cubicBezTo>
                  <a:pt x="202" y="79"/>
                  <a:pt x="206" y="79"/>
                  <a:pt x="206" y="80"/>
                </a:cubicBezTo>
                <a:cubicBezTo>
                  <a:pt x="206" y="82"/>
                  <a:pt x="206" y="84"/>
                  <a:pt x="208" y="85"/>
                </a:cubicBezTo>
                <a:cubicBezTo>
                  <a:pt x="210" y="86"/>
                  <a:pt x="212" y="85"/>
                  <a:pt x="210" y="87"/>
                </a:cubicBezTo>
                <a:cubicBezTo>
                  <a:pt x="209" y="88"/>
                  <a:pt x="209" y="90"/>
                  <a:pt x="208" y="91"/>
                </a:cubicBezTo>
                <a:cubicBezTo>
                  <a:pt x="207" y="93"/>
                  <a:pt x="202" y="88"/>
                  <a:pt x="201" y="87"/>
                </a:cubicBezTo>
                <a:cubicBezTo>
                  <a:pt x="198" y="85"/>
                  <a:pt x="194" y="84"/>
                  <a:pt x="191" y="83"/>
                </a:cubicBezTo>
                <a:cubicBezTo>
                  <a:pt x="189" y="82"/>
                  <a:pt x="188" y="81"/>
                  <a:pt x="186" y="80"/>
                </a:cubicBezTo>
                <a:cubicBezTo>
                  <a:pt x="185" y="80"/>
                  <a:pt x="183" y="79"/>
                  <a:pt x="182" y="79"/>
                </a:cubicBezTo>
                <a:cubicBezTo>
                  <a:pt x="179" y="79"/>
                  <a:pt x="176" y="78"/>
                  <a:pt x="173" y="78"/>
                </a:cubicBezTo>
                <a:cubicBezTo>
                  <a:pt x="169" y="78"/>
                  <a:pt x="165" y="78"/>
                  <a:pt x="168" y="83"/>
                </a:cubicBezTo>
                <a:cubicBezTo>
                  <a:pt x="170" y="84"/>
                  <a:pt x="169" y="86"/>
                  <a:pt x="167" y="87"/>
                </a:cubicBezTo>
                <a:cubicBezTo>
                  <a:pt x="166" y="88"/>
                  <a:pt x="163" y="86"/>
                  <a:pt x="164" y="89"/>
                </a:cubicBezTo>
                <a:cubicBezTo>
                  <a:pt x="165" y="90"/>
                  <a:pt x="157" y="90"/>
                  <a:pt x="161" y="87"/>
                </a:cubicBezTo>
                <a:cubicBezTo>
                  <a:pt x="162" y="86"/>
                  <a:pt x="159" y="84"/>
                  <a:pt x="158" y="85"/>
                </a:cubicBezTo>
                <a:cubicBezTo>
                  <a:pt x="156" y="85"/>
                  <a:pt x="154" y="86"/>
                  <a:pt x="153" y="87"/>
                </a:cubicBezTo>
                <a:cubicBezTo>
                  <a:pt x="150" y="89"/>
                  <a:pt x="147" y="87"/>
                  <a:pt x="144" y="88"/>
                </a:cubicBezTo>
                <a:cubicBezTo>
                  <a:pt x="141" y="89"/>
                  <a:pt x="139" y="91"/>
                  <a:pt x="137" y="91"/>
                </a:cubicBezTo>
                <a:cubicBezTo>
                  <a:pt x="136" y="91"/>
                  <a:pt x="130" y="91"/>
                  <a:pt x="131" y="90"/>
                </a:cubicBezTo>
                <a:cubicBezTo>
                  <a:pt x="133" y="90"/>
                  <a:pt x="133" y="90"/>
                  <a:pt x="133" y="89"/>
                </a:cubicBezTo>
                <a:cubicBezTo>
                  <a:pt x="133" y="86"/>
                  <a:pt x="135" y="87"/>
                  <a:pt x="135" y="85"/>
                </a:cubicBezTo>
                <a:cubicBezTo>
                  <a:pt x="136" y="84"/>
                  <a:pt x="129" y="86"/>
                  <a:pt x="129" y="86"/>
                </a:cubicBezTo>
                <a:cubicBezTo>
                  <a:pt x="128" y="86"/>
                  <a:pt x="127" y="86"/>
                  <a:pt x="127" y="87"/>
                </a:cubicBezTo>
                <a:cubicBezTo>
                  <a:pt x="127" y="88"/>
                  <a:pt x="127" y="89"/>
                  <a:pt x="127" y="90"/>
                </a:cubicBezTo>
                <a:cubicBezTo>
                  <a:pt x="126" y="90"/>
                  <a:pt x="124" y="89"/>
                  <a:pt x="123" y="89"/>
                </a:cubicBezTo>
                <a:cubicBezTo>
                  <a:pt x="121" y="89"/>
                  <a:pt x="118" y="90"/>
                  <a:pt x="116" y="91"/>
                </a:cubicBezTo>
                <a:cubicBezTo>
                  <a:pt x="113" y="92"/>
                  <a:pt x="110" y="94"/>
                  <a:pt x="107" y="95"/>
                </a:cubicBezTo>
                <a:cubicBezTo>
                  <a:pt x="105" y="95"/>
                  <a:pt x="104" y="96"/>
                  <a:pt x="103" y="98"/>
                </a:cubicBezTo>
                <a:cubicBezTo>
                  <a:pt x="103" y="99"/>
                  <a:pt x="103" y="102"/>
                  <a:pt x="101" y="102"/>
                </a:cubicBezTo>
                <a:cubicBezTo>
                  <a:pt x="99" y="102"/>
                  <a:pt x="97" y="103"/>
                  <a:pt x="95" y="103"/>
                </a:cubicBezTo>
                <a:cubicBezTo>
                  <a:pt x="94" y="103"/>
                  <a:pt x="93" y="101"/>
                  <a:pt x="92" y="100"/>
                </a:cubicBezTo>
                <a:cubicBezTo>
                  <a:pt x="90" y="98"/>
                  <a:pt x="87" y="99"/>
                  <a:pt x="89" y="96"/>
                </a:cubicBezTo>
                <a:cubicBezTo>
                  <a:pt x="90" y="94"/>
                  <a:pt x="93" y="95"/>
                  <a:pt x="94" y="94"/>
                </a:cubicBezTo>
                <a:cubicBezTo>
                  <a:pt x="96" y="94"/>
                  <a:pt x="98" y="95"/>
                  <a:pt x="97" y="93"/>
                </a:cubicBezTo>
                <a:cubicBezTo>
                  <a:pt x="96" y="92"/>
                  <a:pt x="95" y="90"/>
                  <a:pt x="94" y="89"/>
                </a:cubicBezTo>
                <a:cubicBezTo>
                  <a:pt x="92" y="87"/>
                  <a:pt x="89" y="88"/>
                  <a:pt x="87" y="88"/>
                </a:cubicBezTo>
                <a:cubicBezTo>
                  <a:pt x="86" y="88"/>
                  <a:pt x="80" y="87"/>
                  <a:pt x="80" y="87"/>
                </a:cubicBezTo>
                <a:cubicBezTo>
                  <a:pt x="80" y="87"/>
                  <a:pt x="83" y="88"/>
                  <a:pt x="83" y="88"/>
                </a:cubicBezTo>
                <a:cubicBezTo>
                  <a:pt x="84" y="89"/>
                  <a:pt x="84" y="90"/>
                  <a:pt x="84" y="91"/>
                </a:cubicBezTo>
                <a:cubicBezTo>
                  <a:pt x="84" y="92"/>
                  <a:pt x="84" y="94"/>
                  <a:pt x="84" y="95"/>
                </a:cubicBezTo>
                <a:cubicBezTo>
                  <a:pt x="83" y="96"/>
                  <a:pt x="82" y="97"/>
                  <a:pt x="82" y="98"/>
                </a:cubicBezTo>
                <a:cubicBezTo>
                  <a:pt x="83" y="100"/>
                  <a:pt x="87" y="100"/>
                  <a:pt x="86" y="103"/>
                </a:cubicBezTo>
                <a:cubicBezTo>
                  <a:pt x="85" y="104"/>
                  <a:pt x="84" y="106"/>
                  <a:pt x="84" y="107"/>
                </a:cubicBezTo>
                <a:cubicBezTo>
                  <a:pt x="84" y="107"/>
                  <a:pt x="84" y="111"/>
                  <a:pt x="84" y="111"/>
                </a:cubicBezTo>
                <a:cubicBezTo>
                  <a:pt x="84" y="111"/>
                  <a:pt x="83" y="108"/>
                  <a:pt x="83" y="108"/>
                </a:cubicBezTo>
                <a:cubicBezTo>
                  <a:pt x="82" y="108"/>
                  <a:pt x="81" y="110"/>
                  <a:pt x="80" y="109"/>
                </a:cubicBezTo>
                <a:cubicBezTo>
                  <a:pt x="80" y="109"/>
                  <a:pt x="82" y="108"/>
                  <a:pt x="82" y="107"/>
                </a:cubicBezTo>
                <a:cubicBezTo>
                  <a:pt x="81" y="106"/>
                  <a:pt x="79" y="106"/>
                  <a:pt x="78" y="106"/>
                </a:cubicBezTo>
                <a:cubicBezTo>
                  <a:pt x="77" y="106"/>
                  <a:pt x="76" y="105"/>
                  <a:pt x="75" y="106"/>
                </a:cubicBezTo>
                <a:cubicBezTo>
                  <a:pt x="73" y="106"/>
                  <a:pt x="72" y="108"/>
                  <a:pt x="70" y="108"/>
                </a:cubicBezTo>
                <a:cubicBezTo>
                  <a:pt x="68" y="110"/>
                  <a:pt x="67" y="110"/>
                  <a:pt x="65" y="112"/>
                </a:cubicBezTo>
                <a:cubicBezTo>
                  <a:pt x="63" y="114"/>
                  <a:pt x="61" y="114"/>
                  <a:pt x="64" y="116"/>
                </a:cubicBezTo>
                <a:cubicBezTo>
                  <a:pt x="65" y="117"/>
                  <a:pt x="67" y="120"/>
                  <a:pt x="66" y="121"/>
                </a:cubicBezTo>
                <a:cubicBezTo>
                  <a:pt x="65" y="122"/>
                  <a:pt x="59" y="120"/>
                  <a:pt x="58" y="120"/>
                </a:cubicBezTo>
                <a:cubicBezTo>
                  <a:pt x="57" y="119"/>
                  <a:pt x="54" y="120"/>
                  <a:pt x="53" y="120"/>
                </a:cubicBezTo>
                <a:cubicBezTo>
                  <a:pt x="54" y="119"/>
                  <a:pt x="49" y="115"/>
                  <a:pt x="48" y="117"/>
                </a:cubicBezTo>
                <a:cubicBezTo>
                  <a:pt x="43" y="121"/>
                  <a:pt x="54" y="122"/>
                  <a:pt x="54" y="124"/>
                </a:cubicBezTo>
                <a:cubicBezTo>
                  <a:pt x="53" y="128"/>
                  <a:pt x="50" y="126"/>
                  <a:pt x="47" y="126"/>
                </a:cubicBezTo>
                <a:cubicBezTo>
                  <a:pt x="44" y="125"/>
                  <a:pt x="43" y="123"/>
                  <a:pt x="40" y="122"/>
                </a:cubicBezTo>
                <a:cubicBezTo>
                  <a:pt x="38" y="121"/>
                  <a:pt x="38" y="120"/>
                  <a:pt x="37" y="118"/>
                </a:cubicBezTo>
                <a:cubicBezTo>
                  <a:pt x="37" y="116"/>
                  <a:pt x="36" y="116"/>
                  <a:pt x="35" y="115"/>
                </a:cubicBezTo>
                <a:cubicBezTo>
                  <a:pt x="35" y="114"/>
                  <a:pt x="38" y="112"/>
                  <a:pt x="38" y="112"/>
                </a:cubicBezTo>
                <a:cubicBezTo>
                  <a:pt x="39" y="109"/>
                  <a:pt x="34" y="107"/>
                  <a:pt x="32" y="107"/>
                </a:cubicBezTo>
                <a:cubicBezTo>
                  <a:pt x="30" y="106"/>
                  <a:pt x="30" y="104"/>
                  <a:pt x="28" y="104"/>
                </a:cubicBezTo>
                <a:cubicBezTo>
                  <a:pt x="29" y="103"/>
                  <a:pt x="24" y="99"/>
                  <a:pt x="24" y="99"/>
                </a:cubicBezTo>
                <a:cubicBezTo>
                  <a:pt x="26" y="98"/>
                  <a:pt x="28" y="101"/>
                  <a:pt x="29" y="102"/>
                </a:cubicBezTo>
                <a:cubicBezTo>
                  <a:pt x="30" y="103"/>
                  <a:pt x="31" y="103"/>
                  <a:pt x="31" y="102"/>
                </a:cubicBezTo>
                <a:cubicBezTo>
                  <a:pt x="32" y="102"/>
                  <a:pt x="33" y="103"/>
                  <a:pt x="33" y="103"/>
                </a:cubicBezTo>
                <a:cubicBezTo>
                  <a:pt x="36" y="104"/>
                  <a:pt x="38" y="105"/>
                  <a:pt x="41" y="105"/>
                </a:cubicBezTo>
                <a:cubicBezTo>
                  <a:pt x="43" y="106"/>
                  <a:pt x="46" y="106"/>
                  <a:pt x="49" y="107"/>
                </a:cubicBezTo>
                <a:cubicBezTo>
                  <a:pt x="54" y="109"/>
                  <a:pt x="58" y="109"/>
                  <a:pt x="63" y="106"/>
                </a:cubicBezTo>
                <a:cubicBezTo>
                  <a:pt x="65" y="105"/>
                  <a:pt x="66" y="104"/>
                  <a:pt x="68" y="103"/>
                </a:cubicBezTo>
                <a:cubicBezTo>
                  <a:pt x="71" y="101"/>
                  <a:pt x="69" y="100"/>
                  <a:pt x="69" y="97"/>
                </a:cubicBezTo>
                <a:cubicBezTo>
                  <a:pt x="69" y="94"/>
                  <a:pt x="62" y="93"/>
                  <a:pt x="60" y="91"/>
                </a:cubicBezTo>
                <a:cubicBezTo>
                  <a:pt x="57" y="89"/>
                  <a:pt x="53" y="87"/>
                  <a:pt x="50" y="86"/>
                </a:cubicBezTo>
                <a:cubicBezTo>
                  <a:pt x="47" y="84"/>
                  <a:pt x="43" y="82"/>
                  <a:pt x="40" y="82"/>
                </a:cubicBezTo>
                <a:cubicBezTo>
                  <a:pt x="39" y="81"/>
                  <a:pt x="39" y="82"/>
                  <a:pt x="38" y="82"/>
                </a:cubicBezTo>
                <a:cubicBezTo>
                  <a:pt x="37" y="82"/>
                  <a:pt x="36" y="81"/>
                  <a:pt x="35" y="81"/>
                </a:cubicBezTo>
                <a:cubicBezTo>
                  <a:pt x="33" y="80"/>
                  <a:pt x="31" y="84"/>
                  <a:pt x="29" y="84"/>
                </a:cubicBezTo>
                <a:cubicBezTo>
                  <a:pt x="29" y="83"/>
                  <a:pt x="33" y="80"/>
                  <a:pt x="29" y="80"/>
                </a:cubicBezTo>
                <a:cubicBezTo>
                  <a:pt x="28" y="80"/>
                  <a:pt x="24" y="78"/>
                  <a:pt x="24" y="78"/>
                </a:cubicBezTo>
                <a:cubicBezTo>
                  <a:pt x="25" y="77"/>
                  <a:pt x="29" y="80"/>
                  <a:pt x="29" y="78"/>
                </a:cubicBezTo>
                <a:cubicBezTo>
                  <a:pt x="29" y="77"/>
                  <a:pt x="25" y="75"/>
                  <a:pt x="24" y="75"/>
                </a:cubicBezTo>
                <a:cubicBezTo>
                  <a:pt x="23" y="76"/>
                  <a:pt x="20" y="78"/>
                  <a:pt x="20" y="78"/>
                </a:cubicBezTo>
                <a:cubicBezTo>
                  <a:pt x="20" y="77"/>
                  <a:pt x="20" y="77"/>
                  <a:pt x="19" y="76"/>
                </a:cubicBezTo>
                <a:cubicBezTo>
                  <a:pt x="17" y="76"/>
                  <a:pt x="17" y="77"/>
                  <a:pt x="16" y="78"/>
                </a:cubicBezTo>
                <a:cubicBezTo>
                  <a:pt x="16" y="78"/>
                  <a:pt x="16" y="78"/>
                  <a:pt x="16" y="77"/>
                </a:cubicBezTo>
                <a:cubicBezTo>
                  <a:pt x="15" y="78"/>
                  <a:pt x="14" y="80"/>
                  <a:pt x="13" y="80"/>
                </a:cubicBezTo>
                <a:cubicBezTo>
                  <a:pt x="12" y="81"/>
                  <a:pt x="10" y="81"/>
                  <a:pt x="10" y="81"/>
                </a:cubicBezTo>
                <a:cubicBezTo>
                  <a:pt x="9" y="83"/>
                  <a:pt x="5" y="83"/>
                  <a:pt x="6" y="85"/>
                </a:cubicBezTo>
                <a:cubicBezTo>
                  <a:pt x="9" y="87"/>
                  <a:pt x="5" y="85"/>
                  <a:pt x="5" y="88"/>
                </a:cubicBezTo>
                <a:cubicBezTo>
                  <a:pt x="5" y="90"/>
                  <a:pt x="9" y="91"/>
                  <a:pt x="10" y="92"/>
                </a:cubicBezTo>
                <a:cubicBezTo>
                  <a:pt x="12" y="93"/>
                  <a:pt x="14" y="95"/>
                  <a:pt x="13" y="97"/>
                </a:cubicBezTo>
                <a:cubicBezTo>
                  <a:pt x="12" y="99"/>
                  <a:pt x="9" y="100"/>
                  <a:pt x="9" y="102"/>
                </a:cubicBezTo>
                <a:cubicBezTo>
                  <a:pt x="10" y="104"/>
                  <a:pt x="12" y="106"/>
                  <a:pt x="13" y="108"/>
                </a:cubicBezTo>
                <a:cubicBezTo>
                  <a:pt x="14" y="110"/>
                  <a:pt x="12" y="110"/>
                  <a:pt x="12" y="112"/>
                </a:cubicBezTo>
                <a:cubicBezTo>
                  <a:pt x="12" y="114"/>
                  <a:pt x="15" y="116"/>
                  <a:pt x="13" y="117"/>
                </a:cubicBezTo>
                <a:cubicBezTo>
                  <a:pt x="11" y="118"/>
                  <a:pt x="14" y="121"/>
                  <a:pt x="14" y="122"/>
                </a:cubicBezTo>
                <a:cubicBezTo>
                  <a:pt x="16" y="124"/>
                  <a:pt x="18" y="124"/>
                  <a:pt x="15" y="126"/>
                </a:cubicBezTo>
                <a:cubicBezTo>
                  <a:pt x="13" y="128"/>
                  <a:pt x="14" y="128"/>
                  <a:pt x="15" y="129"/>
                </a:cubicBezTo>
                <a:cubicBezTo>
                  <a:pt x="20" y="132"/>
                  <a:pt x="23" y="134"/>
                  <a:pt x="18" y="138"/>
                </a:cubicBezTo>
                <a:cubicBezTo>
                  <a:pt x="13" y="143"/>
                  <a:pt x="8" y="147"/>
                  <a:pt x="4" y="152"/>
                </a:cubicBezTo>
                <a:cubicBezTo>
                  <a:pt x="6" y="152"/>
                  <a:pt x="6" y="151"/>
                  <a:pt x="7" y="152"/>
                </a:cubicBezTo>
                <a:cubicBezTo>
                  <a:pt x="8" y="154"/>
                  <a:pt x="10" y="154"/>
                  <a:pt x="11" y="155"/>
                </a:cubicBezTo>
                <a:cubicBezTo>
                  <a:pt x="17" y="157"/>
                  <a:pt x="9" y="157"/>
                  <a:pt x="7" y="157"/>
                </a:cubicBezTo>
                <a:cubicBezTo>
                  <a:pt x="5" y="157"/>
                  <a:pt x="4" y="158"/>
                  <a:pt x="4" y="160"/>
                </a:cubicBezTo>
                <a:cubicBezTo>
                  <a:pt x="4" y="162"/>
                  <a:pt x="2" y="163"/>
                  <a:pt x="1" y="165"/>
                </a:cubicBezTo>
                <a:cubicBezTo>
                  <a:pt x="0" y="166"/>
                  <a:pt x="1" y="168"/>
                  <a:pt x="2" y="170"/>
                </a:cubicBezTo>
                <a:cubicBezTo>
                  <a:pt x="2" y="172"/>
                  <a:pt x="0" y="174"/>
                  <a:pt x="1" y="175"/>
                </a:cubicBezTo>
                <a:cubicBezTo>
                  <a:pt x="3" y="176"/>
                  <a:pt x="3" y="176"/>
                  <a:pt x="3" y="178"/>
                </a:cubicBezTo>
                <a:cubicBezTo>
                  <a:pt x="2" y="180"/>
                  <a:pt x="4" y="181"/>
                  <a:pt x="4" y="183"/>
                </a:cubicBezTo>
                <a:cubicBezTo>
                  <a:pt x="4" y="184"/>
                  <a:pt x="7" y="186"/>
                  <a:pt x="8" y="186"/>
                </a:cubicBezTo>
                <a:cubicBezTo>
                  <a:pt x="8" y="186"/>
                  <a:pt x="9" y="185"/>
                  <a:pt x="10" y="185"/>
                </a:cubicBezTo>
                <a:cubicBezTo>
                  <a:pt x="11" y="185"/>
                  <a:pt x="11" y="187"/>
                  <a:pt x="12" y="187"/>
                </a:cubicBezTo>
                <a:cubicBezTo>
                  <a:pt x="14" y="186"/>
                  <a:pt x="14" y="185"/>
                  <a:pt x="16" y="187"/>
                </a:cubicBezTo>
                <a:cubicBezTo>
                  <a:pt x="18" y="188"/>
                  <a:pt x="18" y="188"/>
                  <a:pt x="18" y="190"/>
                </a:cubicBezTo>
                <a:cubicBezTo>
                  <a:pt x="17" y="195"/>
                  <a:pt x="21" y="199"/>
                  <a:pt x="24" y="201"/>
                </a:cubicBezTo>
                <a:cubicBezTo>
                  <a:pt x="26" y="202"/>
                  <a:pt x="27" y="203"/>
                  <a:pt x="25" y="204"/>
                </a:cubicBezTo>
                <a:cubicBezTo>
                  <a:pt x="24" y="206"/>
                  <a:pt x="23" y="205"/>
                  <a:pt x="21" y="205"/>
                </a:cubicBezTo>
                <a:cubicBezTo>
                  <a:pt x="19" y="205"/>
                  <a:pt x="22" y="214"/>
                  <a:pt x="24" y="213"/>
                </a:cubicBezTo>
                <a:cubicBezTo>
                  <a:pt x="25" y="212"/>
                  <a:pt x="26" y="209"/>
                  <a:pt x="27" y="210"/>
                </a:cubicBezTo>
                <a:cubicBezTo>
                  <a:pt x="28" y="210"/>
                  <a:pt x="29" y="211"/>
                  <a:pt x="31" y="211"/>
                </a:cubicBezTo>
                <a:cubicBezTo>
                  <a:pt x="33" y="211"/>
                  <a:pt x="35" y="212"/>
                  <a:pt x="35" y="214"/>
                </a:cubicBezTo>
                <a:cubicBezTo>
                  <a:pt x="35" y="215"/>
                  <a:pt x="34" y="215"/>
                  <a:pt x="34" y="215"/>
                </a:cubicBezTo>
                <a:cubicBezTo>
                  <a:pt x="33" y="216"/>
                  <a:pt x="34" y="218"/>
                  <a:pt x="35" y="218"/>
                </a:cubicBezTo>
                <a:cubicBezTo>
                  <a:pt x="36" y="219"/>
                  <a:pt x="38" y="218"/>
                  <a:pt x="39" y="219"/>
                </a:cubicBezTo>
                <a:cubicBezTo>
                  <a:pt x="40" y="220"/>
                  <a:pt x="40" y="222"/>
                  <a:pt x="40" y="223"/>
                </a:cubicBezTo>
                <a:cubicBezTo>
                  <a:pt x="40" y="224"/>
                  <a:pt x="43" y="223"/>
                  <a:pt x="44" y="223"/>
                </a:cubicBezTo>
                <a:cubicBezTo>
                  <a:pt x="45" y="224"/>
                  <a:pt x="47" y="227"/>
                  <a:pt x="48" y="225"/>
                </a:cubicBezTo>
                <a:cubicBezTo>
                  <a:pt x="49" y="223"/>
                  <a:pt x="50" y="224"/>
                  <a:pt x="51" y="225"/>
                </a:cubicBezTo>
                <a:cubicBezTo>
                  <a:pt x="53" y="227"/>
                  <a:pt x="53" y="226"/>
                  <a:pt x="55" y="226"/>
                </a:cubicBezTo>
                <a:cubicBezTo>
                  <a:pt x="56" y="226"/>
                  <a:pt x="57" y="229"/>
                  <a:pt x="58" y="228"/>
                </a:cubicBezTo>
                <a:cubicBezTo>
                  <a:pt x="60" y="227"/>
                  <a:pt x="62" y="229"/>
                  <a:pt x="63" y="230"/>
                </a:cubicBezTo>
                <a:cubicBezTo>
                  <a:pt x="65" y="231"/>
                  <a:pt x="62" y="232"/>
                  <a:pt x="62" y="232"/>
                </a:cubicBezTo>
                <a:cubicBezTo>
                  <a:pt x="60" y="233"/>
                  <a:pt x="63" y="234"/>
                  <a:pt x="63" y="234"/>
                </a:cubicBezTo>
                <a:cubicBezTo>
                  <a:pt x="63" y="234"/>
                  <a:pt x="60" y="234"/>
                  <a:pt x="61" y="236"/>
                </a:cubicBezTo>
                <a:cubicBezTo>
                  <a:pt x="63" y="237"/>
                  <a:pt x="62" y="238"/>
                  <a:pt x="61" y="239"/>
                </a:cubicBezTo>
                <a:cubicBezTo>
                  <a:pt x="61" y="240"/>
                  <a:pt x="58" y="240"/>
                  <a:pt x="57" y="240"/>
                </a:cubicBezTo>
                <a:cubicBezTo>
                  <a:pt x="55" y="240"/>
                  <a:pt x="54" y="242"/>
                  <a:pt x="53" y="244"/>
                </a:cubicBezTo>
                <a:cubicBezTo>
                  <a:pt x="54" y="244"/>
                  <a:pt x="58" y="244"/>
                  <a:pt x="58" y="245"/>
                </a:cubicBezTo>
                <a:cubicBezTo>
                  <a:pt x="58" y="246"/>
                  <a:pt x="53" y="247"/>
                  <a:pt x="53" y="248"/>
                </a:cubicBezTo>
                <a:cubicBezTo>
                  <a:pt x="53" y="249"/>
                  <a:pt x="55" y="249"/>
                  <a:pt x="55" y="251"/>
                </a:cubicBezTo>
                <a:cubicBezTo>
                  <a:pt x="55" y="251"/>
                  <a:pt x="52" y="252"/>
                  <a:pt x="52" y="252"/>
                </a:cubicBezTo>
                <a:cubicBezTo>
                  <a:pt x="51" y="253"/>
                  <a:pt x="51" y="254"/>
                  <a:pt x="50" y="255"/>
                </a:cubicBezTo>
                <a:cubicBezTo>
                  <a:pt x="50" y="256"/>
                  <a:pt x="48" y="255"/>
                  <a:pt x="48" y="257"/>
                </a:cubicBezTo>
                <a:cubicBezTo>
                  <a:pt x="47" y="258"/>
                  <a:pt x="49" y="260"/>
                  <a:pt x="51" y="260"/>
                </a:cubicBezTo>
                <a:cubicBezTo>
                  <a:pt x="53" y="261"/>
                  <a:pt x="55" y="262"/>
                  <a:pt x="58" y="264"/>
                </a:cubicBezTo>
                <a:cubicBezTo>
                  <a:pt x="59" y="265"/>
                  <a:pt x="60" y="266"/>
                  <a:pt x="61" y="266"/>
                </a:cubicBezTo>
                <a:cubicBezTo>
                  <a:pt x="62" y="268"/>
                  <a:pt x="62" y="267"/>
                  <a:pt x="64" y="266"/>
                </a:cubicBezTo>
                <a:cubicBezTo>
                  <a:pt x="67" y="266"/>
                  <a:pt x="70" y="269"/>
                  <a:pt x="73" y="269"/>
                </a:cubicBezTo>
                <a:cubicBezTo>
                  <a:pt x="76" y="269"/>
                  <a:pt x="79" y="271"/>
                  <a:pt x="82" y="272"/>
                </a:cubicBezTo>
                <a:cubicBezTo>
                  <a:pt x="85" y="273"/>
                  <a:pt x="87" y="272"/>
                  <a:pt x="90" y="272"/>
                </a:cubicBezTo>
                <a:cubicBezTo>
                  <a:pt x="91" y="273"/>
                  <a:pt x="92" y="274"/>
                  <a:pt x="92" y="275"/>
                </a:cubicBezTo>
                <a:cubicBezTo>
                  <a:pt x="92" y="276"/>
                  <a:pt x="93" y="276"/>
                  <a:pt x="94" y="276"/>
                </a:cubicBezTo>
                <a:cubicBezTo>
                  <a:pt x="97" y="277"/>
                  <a:pt x="99" y="282"/>
                  <a:pt x="103" y="280"/>
                </a:cubicBezTo>
                <a:cubicBezTo>
                  <a:pt x="104" y="279"/>
                  <a:pt x="106" y="278"/>
                  <a:pt x="105" y="277"/>
                </a:cubicBezTo>
                <a:cubicBezTo>
                  <a:pt x="104" y="276"/>
                  <a:pt x="103" y="275"/>
                  <a:pt x="102" y="274"/>
                </a:cubicBezTo>
                <a:cubicBezTo>
                  <a:pt x="100" y="272"/>
                  <a:pt x="99" y="270"/>
                  <a:pt x="100" y="267"/>
                </a:cubicBezTo>
                <a:cubicBezTo>
                  <a:pt x="100" y="265"/>
                  <a:pt x="99" y="263"/>
                  <a:pt x="97" y="262"/>
                </a:cubicBezTo>
                <a:cubicBezTo>
                  <a:pt x="95" y="261"/>
                  <a:pt x="98" y="259"/>
                  <a:pt x="99" y="258"/>
                </a:cubicBezTo>
                <a:cubicBezTo>
                  <a:pt x="100" y="256"/>
                  <a:pt x="100" y="254"/>
                  <a:pt x="103" y="254"/>
                </a:cubicBezTo>
                <a:cubicBezTo>
                  <a:pt x="104" y="254"/>
                  <a:pt x="105" y="253"/>
                  <a:pt x="106" y="252"/>
                </a:cubicBezTo>
                <a:cubicBezTo>
                  <a:pt x="107" y="251"/>
                  <a:pt x="108" y="251"/>
                  <a:pt x="109" y="250"/>
                </a:cubicBezTo>
                <a:cubicBezTo>
                  <a:pt x="108" y="250"/>
                  <a:pt x="106" y="249"/>
                  <a:pt x="106" y="248"/>
                </a:cubicBezTo>
                <a:cubicBezTo>
                  <a:pt x="106" y="247"/>
                  <a:pt x="108" y="248"/>
                  <a:pt x="108" y="248"/>
                </a:cubicBezTo>
                <a:cubicBezTo>
                  <a:pt x="108" y="247"/>
                  <a:pt x="106" y="244"/>
                  <a:pt x="105" y="243"/>
                </a:cubicBezTo>
                <a:cubicBezTo>
                  <a:pt x="104" y="241"/>
                  <a:pt x="103" y="241"/>
                  <a:pt x="101" y="241"/>
                </a:cubicBezTo>
                <a:cubicBezTo>
                  <a:pt x="98" y="241"/>
                  <a:pt x="100" y="239"/>
                  <a:pt x="98" y="238"/>
                </a:cubicBezTo>
                <a:cubicBezTo>
                  <a:pt x="97" y="237"/>
                  <a:pt x="94" y="237"/>
                  <a:pt x="96" y="235"/>
                </a:cubicBezTo>
                <a:cubicBezTo>
                  <a:pt x="97" y="233"/>
                  <a:pt x="99" y="232"/>
                  <a:pt x="97" y="231"/>
                </a:cubicBezTo>
                <a:cubicBezTo>
                  <a:pt x="96" y="229"/>
                  <a:pt x="98" y="228"/>
                  <a:pt x="99" y="227"/>
                </a:cubicBezTo>
                <a:cubicBezTo>
                  <a:pt x="99" y="226"/>
                  <a:pt x="101" y="223"/>
                  <a:pt x="101" y="224"/>
                </a:cubicBezTo>
                <a:cubicBezTo>
                  <a:pt x="102" y="225"/>
                  <a:pt x="103" y="227"/>
                  <a:pt x="104" y="228"/>
                </a:cubicBezTo>
                <a:cubicBezTo>
                  <a:pt x="106" y="228"/>
                  <a:pt x="107" y="227"/>
                  <a:pt x="107" y="226"/>
                </a:cubicBezTo>
                <a:cubicBezTo>
                  <a:pt x="106" y="224"/>
                  <a:pt x="106" y="223"/>
                  <a:pt x="108" y="222"/>
                </a:cubicBezTo>
                <a:cubicBezTo>
                  <a:pt x="110" y="221"/>
                  <a:pt x="110" y="219"/>
                  <a:pt x="112" y="219"/>
                </a:cubicBezTo>
                <a:cubicBezTo>
                  <a:pt x="114" y="218"/>
                  <a:pt x="116" y="215"/>
                  <a:pt x="118" y="216"/>
                </a:cubicBezTo>
                <a:cubicBezTo>
                  <a:pt x="120" y="216"/>
                  <a:pt x="120" y="218"/>
                  <a:pt x="122" y="216"/>
                </a:cubicBezTo>
                <a:cubicBezTo>
                  <a:pt x="124" y="215"/>
                  <a:pt x="124" y="216"/>
                  <a:pt x="126" y="217"/>
                </a:cubicBezTo>
                <a:cubicBezTo>
                  <a:pt x="128" y="217"/>
                  <a:pt x="130" y="217"/>
                  <a:pt x="132" y="218"/>
                </a:cubicBezTo>
                <a:cubicBezTo>
                  <a:pt x="134" y="219"/>
                  <a:pt x="134" y="221"/>
                  <a:pt x="136" y="223"/>
                </a:cubicBezTo>
                <a:cubicBezTo>
                  <a:pt x="136" y="223"/>
                  <a:pt x="136" y="220"/>
                  <a:pt x="138" y="221"/>
                </a:cubicBezTo>
                <a:cubicBezTo>
                  <a:pt x="139" y="221"/>
                  <a:pt x="140" y="223"/>
                  <a:pt x="142" y="223"/>
                </a:cubicBezTo>
                <a:cubicBezTo>
                  <a:pt x="143" y="224"/>
                  <a:pt x="144" y="222"/>
                  <a:pt x="145" y="221"/>
                </a:cubicBezTo>
                <a:cubicBezTo>
                  <a:pt x="147" y="219"/>
                  <a:pt x="148" y="221"/>
                  <a:pt x="150" y="221"/>
                </a:cubicBezTo>
                <a:cubicBezTo>
                  <a:pt x="152" y="221"/>
                  <a:pt x="153" y="219"/>
                  <a:pt x="155" y="220"/>
                </a:cubicBezTo>
                <a:cubicBezTo>
                  <a:pt x="157" y="221"/>
                  <a:pt x="158" y="222"/>
                  <a:pt x="160" y="223"/>
                </a:cubicBezTo>
                <a:cubicBezTo>
                  <a:pt x="162" y="224"/>
                  <a:pt x="161" y="223"/>
                  <a:pt x="163" y="222"/>
                </a:cubicBezTo>
                <a:cubicBezTo>
                  <a:pt x="164" y="221"/>
                  <a:pt x="168" y="222"/>
                  <a:pt x="169" y="222"/>
                </a:cubicBezTo>
                <a:cubicBezTo>
                  <a:pt x="170" y="222"/>
                  <a:pt x="172" y="220"/>
                  <a:pt x="172" y="219"/>
                </a:cubicBezTo>
                <a:cubicBezTo>
                  <a:pt x="172" y="217"/>
                  <a:pt x="169" y="217"/>
                  <a:pt x="168" y="216"/>
                </a:cubicBezTo>
                <a:cubicBezTo>
                  <a:pt x="161" y="213"/>
                  <a:pt x="171" y="214"/>
                  <a:pt x="169" y="210"/>
                </a:cubicBezTo>
                <a:cubicBezTo>
                  <a:pt x="168" y="209"/>
                  <a:pt x="166" y="209"/>
                  <a:pt x="169" y="208"/>
                </a:cubicBezTo>
                <a:cubicBezTo>
                  <a:pt x="170" y="207"/>
                  <a:pt x="172" y="208"/>
                  <a:pt x="173" y="207"/>
                </a:cubicBezTo>
                <a:cubicBezTo>
                  <a:pt x="177" y="207"/>
                  <a:pt x="166" y="202"/>
                  <a:pt x="171" y="200"/>
                </a:cubicBezTo>
                <a:cubicBezTo>
                  <a:pt x="172" y="200"/>
                  <a:pt x="174" y="200"/>
                  <a:pt x="175" y="200"/>
                </a:cubicBezTo>
                <a:cubicBezTo>
                  <a:pt x="178" y="200"/>
                  <a:pt x="180" y="200"/>
                  <a:pt x="183" y="199"/>
                </a:cubicBezTo>
                <a:cubicBezTo>
                  <a:pt x="185" y="198"/>
                  <a:pt x="187" y="198"/>
                  <a:pt x="189" y="198"/>
                </a:cubicBezTo>
                <a:cubicBezTo>
                  <a:pt x="191" y="197"/>
                  <a:pt x="193" y="196"/>
                  <a:pt x="196" y="196"/>
                </a:cubicBezTo>
                <a:cubicBezTo>
                  <a:pt x="200" y="195"/>
                  <a:pt x="204" y="194"/>
                  <a:pt x="208" y="192"/>
                </a:cubicBezTo>
                <a:cubicBezTo>
                  <a:pt x="211" y="190"/>
                  <a:pt x="217" y="190"/>
                  <a:pt x="219" y="194"/>
                </a:cubicBezTo>
                <a:cubicBezTo>
                  <a:pt x="220" y="196"/>
                  <a:pt x="219" y="196"/>
                  <a:pt x="220" y="198"/>
                </a:cubicBezTo>
                <a:cubicBezTo>
                  <a:pt x="220" y="201"/>
                  <a:pt x="224" y="198"/>
                  <a:pt x="226" y="199"/>
                </a:cubicBezTo>
                <a:cubicBezTo>
                  <a:pt x="227" y="199"/>
                  <a:pt x="226" y="200"/>
                  <a:pt x="227" y="200"/>
                </a:cubicBezTo>
                <a:cubicBezTo>
                  <a:pt x="228" y="201"/>
                  <a:pt x="228" y="200"/>
                  <a:pt x="228" y="200"/>
                </a:cubicBezTo>
                <a:cubicBezTo>
                  <a:pt x="229" y="199"/>
                  <a:pt x="230" y="200"/>
                  <a:pt x="231" y="201"/>
                </a:cubicBezTo>
                <a:cubicBezTo>
                  <a:pt x="232" y="201"/>
                  <a:pt x="232" y="201"/>
                  <a:pt x="231" y="202"/>
                </a:cubicBezTo>
                <a:cubicBezTo>
                  <a:pt x="230" y="205"/>
                  <a:pt x="237" y="203"/>
                  <a:pt x="239" y="202"/>
                </a:cubicBezTo>
                <a:cubicBezTo>
                  <a:pt x="239" y="202"/>
                  <a:pt x="248" y="197"/>
                  <a:pt x="248" y="198"/>
                </a:cubicBezTo>
                <a:cubicBezTo>
                  <a:pt x="248" y="199"/>
                  <a:pt x="246" y="201"/>
                  <a:pt x="248" y="202"/>
                </a:cubicBezTo>
                <a:cubicBezTo>
                  <a:pt x="250" y="202"/>
                  <a:pt x="251" y="203"/>
                  <a:pt x="252" y="204"/>
                </a:cubicBezTo>
                <a:cubicBezTo>
                  <a:pt x="255" y="207"/>
                  <a:pt x="256" y="210"/>
                  <a:pt x="258" y="213"/>
                </a:cubicBezTo>
                <a:cubicBezTo>
                  <a:pt x="260" y="216"/>
                  <a:pt x="261" y="219"/>
                  <a:pt x="263" y="221"/>
                </a:cubicBezTo>
                <a:cubicBezTo>
                  <a:pt x="266" y="224"/>
                  <a:pt x="266" y="217"/>
                  <a:pt x="269" y="220"/>
                </a:cubicBezTo>
                <a:cubicBezTo>
                  <a:pt x="273" y="224"/>
                  <a:pt x="275" y="222"/>
                  <a:pt x="280" y="221"/>
                </a:cubicBezTo>
                <a:cubicBezTo>
                  <a:pt x="282" y="220"/>
                  <a:pt x="283" y="223"/>
                  <a:pt x="284" y="224"/>
                </a:cubicBezTo>
                <a:cubicBezTo>
                  <a:pt x="285" y="226"/>
                  <a:pt x="287" y="226"/>
                  <a:pt x="288" y="228"/>
                </a:cubicBezTo>
                <a:cubicBezTo>
                  <a:pt x="289" y="230"/>
                  <a:pt x="291" y="230"/>
                  <a:pt x="293" y="230"/>
                </a:cubicBezTo>
                <a:cubicBezTo>
                  <a:pt x="296" y="229"/>
                  <a:pt x="295" y="230"/>
                  <a:pt x="296" y="231"/>
                </a:cubicBezTo>
                <a:cubicBezTo>
                  <a:pt x="298" y="235"/>
                  <a:pt x="304" y="230"/>
                  <a:pt x="307" y="230"/>
                </a:cubicBezTo>
                <a:cubicBezTo>
                  <a:pt x="310" y="229"/>
                  <a:pt x="313" y="226"/>
                  <a:pt x="316" y="225"/>
                </a:cubicBezTo>
                <a:cubicBezTo>
                  <a:pt x="320" y="222"/>
                  <a:pt x="322" y="222"/>
                  <a:pt x="327" y="223"/>
                </a:cubicBezTo>
                <a:cubicBezTo>
                  <a:pt x="329" y="223"/>
                  <a:pt x="329" y="224"/>
                  <a:pt x="331" y="226"/>
                </a:cubicBezTo>
                <a:cubicBezTo>
                  <a:pt x="332" y="227"/>
                  <a:pt x="334" y="227"/>
                  <a:pt x="336" y="227"/>
                </a:cubicBezTo>
                <a:cubicBezTo>
                  <a:pt x="338" y="227"/>
                  <a:pt x="339" y="228"/>
                  <a:pt x="341" y="228"/>
                </a:cubicBezTo>
                <a:cubicBezTo>
                  <a:pt x="343" y="230"/>
                  <a:pt x="344" y="228"/>
                  <a:pt x="346" y="227"/>
                </a:cubicBezTo>
                <a:cubicBezTo>
                  <a:pt x="349" y="224"/>
                  <a:pt x="344" y="222"/>
                  <a:pt x="346" y="219"/>
                </a:cubicBezTo>
                <a:cubicBezTo>
                  <a:pt x="347" y="217"/>
                  <a:pt x="351" y="213"/>
                  <a:pt x="353" y="214"/>
                </a:cubicBezTo>
                <a:cubicBezTo>
                  <a:pt x="357" y="216"/>
                  <a:pt x="362" y="216"/>
                  <a:pt x="366" y="218"/>
                </a:cubicBezTo>
                <a:cubicBezTo>
                  <a:pt x="368" y="219"/>
                  <a:pt x="367" y="221"/>
                  <a:pt x="368" y="222"/>
                </a:cubicBezTo>
                <a:cubicBezTo>
                  <a:pt x="369" y="225"/>
                  <a:pt x="371" y="225"/>
                  <a:pt x="374" y="226"/>
                </a:cubicBezTo>
                <a:cubicBezTo>
                  <a:pt x="378" y="227"/>
                  <a:pt x="382" y="224"/>
                  <a:pt x="386" y="225"/>
                </a:cubicBezTo>
                <a:cubicBezTo>
                  <a:pt x="387" y="225"/>
                  <a:pt x="389" y="225"/>
                  <a:pt x="390" y="226"/>
                </a:cubicBezTo>
                <a:cubicBezTo>
                  <a:pt x="392" y="227"/>
                  <a:pt x="394" y="227"/>
                  <a:pt x="396" y="229"/>
                </a:cubicBezTo>
                <a:cubicBezTo>
                  <a:pt x="401" y="233"/>
                  <a:pt x="409" y="233"/>
                  <a:pt x="415" y="231"/>
                </a:cubicBezTo>
                <a:cubicBezTo>
                  <a:pt x="419" y="230"/>
                  <a:pt x="422" y="228"/>
                  <a:pt x="426" y="227"/>
                </a:cubicBezTo>
                <a:cubicBezTo>
                  <a:pt x="428" y="225"/>
                  <a:pt x="431" y="227"/>
                  <a:pt x="433" y="227"/>
                </a:cubicBezTo>
                <a:cubicBezTo>
                  <a:pt x="435" y="228"/>
                  <a:pt x="436" y="226"/>
                  <a:pt x="438" y="227"/>
                </a:cubicBezTo>
                <a:cubicBezTo>
                  <a:pt x="439" y="228"/>
                  <a:pt x="443" y="231"/>
                  <a:pt x="445" y="230"/>
                </a:cubicBezTo>
                <a:cubicBezTo>
                  <a:pt x="446" y="230"/>
                  <a:pt x="448" y="229"/>
                  <a:pt x="449" y="228"/>
                </a:cubicBezTo>
                <a:cubicBezTo>
                  <a:pt x="452" y="227"/>
                  <a:pt x="453" y="227"/>
                  <a:pt x="453" y="225"/>
                </a:cubicBezTo>
                <a:cubicBezTo>
                  <a:pt x="453" y="221"/>
                  <a:pt x="456" y="217"/>
                  <a:pt x="458" y="215"/>
                </a:cubicBezTo>
                <a:cubicBezTo>
                  <a:pt x="459" y="214"/>
                  <a:pt x="460" y="212"/>
                  <a:pt x="459" y="211"/>
                </a:cubicBezTo>
                <a:cubicBezTo>
                  <a:pt x="458" y="210"/>
                  <a:pt x="455" y="210"/>
                  <a:pt x="457" y="208"/>
                </a:cubicBezTo>
                <a:cubicBezTo>
                  <a:pt x="460" y="205"/>
                  <a:pt x="465" y="205"/>
                  <a:pt x="470" y="204"/>
                </a:cubicBezTo>
                <a:cubicBezTo>
                  <a:pt x="472" y="204"/>
                  <a:pt x="474" y="204"/>
                  <a:pt x="476" y="205"/>
                </a:cubicBezTo>
                <a:cubicBezTo>
                  <a:pt x="478" y="206"/>
                  <a:pt x="481" y="206"/>
                  <a:pt x="483" y="207"/>
                </a:cubicBezTo>
                <a:cubicBezTo>
                  <a:pt x="486" y="208"/>
                  <a:pt x="487" y="212"/>
                  <a:pt x="489" y="215"/>
                </a:cubicBezTo>
                <a:cubicBezTo>
                  <a:pt x="490" y="218"/>
                  <a:pt x="492" y="221"/>
                  <a:pt x="493" y="224"/>
                </a:cubicBezTo>
                <a:cubicBezTo>
                  <a:pt x="493" y="225"/>
                  <a:pt x="493" y="227"/>
                  <a:pt x="494" y="229"/>
                </a:cubicBezTo>
                <a:cubicBezTo>
                  <a:pt x="494" y="230"/>
                  <a:pt x="497" y="230"/>
                  <a:pt x="498" y="230"/>
                </a:cubicBezTo>
                <a:cubicBezTo>
                  <a:pt x="502" y="231"/>
                  <a:pt x="507" y="233"/>
                  <a:pt x="508" y="237"/>
                </a:cubicBezTo>
                <a:cubicBezTo>
                  <a:pt x="509" y="240"/>
                  <a:pt x="510" y="242"/>
                  <a:pt x="514" y="242"/>
                </a:cubicBezTo>
                <a:cubicBezTo>
                  <a:pt x="515" y="242"/>
                  <a:pt x="517" y="242"/>
                  <a:pt x="518" y="242"/>
                </a:cubicBezTo>
                <a:cubicBezTo>
                  <a:pt x="520" y="242"/>
                  <a:pt x="520" y="240"/>
                  <a:pt x="522" y="240"/>
                </a:cubicBezTo>
                <a:cubicBezTo>
                  <a:pt x="525" y="240"/>
                  <a:pt x="528" y="237"/>
                  <a:pt x="530" y="241"/>
                </a:cubicBezTo>
                <a:cubicBezTo>
                  <a:pt x="530" y="243"/>
                  <a:pt x="530" y="243"/>
                  <a:pt x="529" y="244"/>
                </a:cubicBezTo>
                <a:cubicBezTo>
                  <a:pt x="527" y="246"/>
                  <a:pt x="527" y="247"/>
                  <a:pt x="526" y="249"/>
                </a:cubicBezTo>
                <a:cubicBezTo>
                  <a:pt x="525" y="252"/>
                  <a:pt x="523" y="255"/>
                  <a:pt x="521" y="258"/>
                </a:cubicBezTo>
                <a:cubicBezTo>
                  <a:pt x="520" y="260"/>
                  <a:pt x="519" y="259"/>
                  <a:pt x="518" y="258"/>
                </a:cubicBezTo>
                <a:cubicBezTo>
                  <a:pt x="516" y="257"/>
                  <a:pt x="516" y="258"/>
                  <a:pt x="514" y="259"/>
                </a:cubicBezTo>
                <a:cubicBezTo>
                  <a:pt x="513" y="259"/>
                  <a:pt x="511" y="260"/>
                  <a:pt x="511" y="260"/>
                </a:cubicBezTo>
                <a:cubicBezTo>
                  <a:pt x="510" y="261"/>
                  <a:pt x="513" y="265"/>
                  <a:pt x="513" y="267"/>
                </a:cubicBezTo>
                <a:cubicBezTo>
                  <a:pt x="512" y="268"/>
                  <a:pt x="512" y="270"/>
                  <a:pt x="512" y="271"/>
                </a:cubicBezTo>
                <a:cubicBezTo>
                  <a:pt x="511" y="273"/>
                  <a:pt x="509" y="272"/>
                  <a:pt x="509" y="274"/>
                </a:cubicBezTo>
                <a:cubicBezTo>
                  <a:pt x="511" y="273"/>
                  <a:pt x="512" y="274"/>
                  <a:pt x="514" y="272"/>
                </a:cubicBezTo>
                <a:cubicBezTo>
                  <a:pt x="515" y="270"/>
                  <a:pt x="517" y="272"/>
                  <a:pt x="519" y="272"/>
                </a:cubicBezTo>
                <a:cubicBezTo>
                  <a:pt x="523" y="274"/>
                  <a:pt x="527" y="272"/>
                  <a:pt x="531" y="269"/>
                </a:cubicBezTo>
                <a:cubicBezTo>
                  <a:pt x="534" y="266"/>
                  <a:pt x="537" y="262"/>
                  <a:pt x="540" y="259"/>
                </a:cubicBezTo>
                <a:cubicBezTo>
                  <a:pt x="543" y="255"/>
                  <a:pt x="546" y="251"/>
                  <a:pt x="549" y="247"/>
                </a:cubicBezTo>
                <a:cubicBezTo>
                  <a:pt x="554" y="240"/>
                  <a:pt x="559" y="235"/>
                  <a:pt x="558" y="226"/>
                </a:cubicBezTo>
                <a:cubicBezTo>
                  <a:pt x="558" y="222"/>
                  <a:pt x="559" y="220"/>
                  <a:pt x="561" y="217"/>
                </a:cubicBezTo>
                <a:cubicBezTo>
                  <a:pt x="562" y="215"/>
                  <a:pt x="562" y="214"/>
                  <a:pt x="563" y="212"/>
                </a:cubicBezTo>
                <a:cubicBezTo>
                  <a:pt x="563" y="212"/>
                  <a:pt x="563" y="211"/>
                  <a:pt x="563" y="210"/>
                </a:cubicBezTo>
                <a:cubicBezTo>
                  <a:pt x="563" y="209"/>
                  <a:pt x="561" y="208"/>
                  <a:pt x="561" y="207"/>
                </a:cubicBezTo>
                <a:cubicBezTo>
                  <a:pt x="561" y="207"/>
                  <a:pt x="563" y="208"/>
                  <a:pt x="563" y="207"/>
                </a:cubicBezTo>
                <a:cubicBezTo>
                  <a:pt x="562" y="206"/>
                  <a:pt x="562" y="205"/>
                  <a:pt x="561" y="205"/>
                </a:cubicBezTo>
                <a:cubicBezTo>
                  <a:pt x="560" y="204"/>
                  <a:pt x="558" y="201"/>
                  <a:pt x="557" y="200"/>
                </a:cubicBezTo>
                <a:cubicBezTo>
                  <a:pt x="556" y="200"/>
                  <a:pt x="551" y="198"/>
                  <a:pt x="550" y="199"/>
                </a:cubicBezTo>
                <a:cubicBezTo>
                  <a:pt x="550" y="200"/>
                  <a:pt x="551" y="201"/>
                  <a:pt x="550" y="201"/>
                </a:cubicBezTo>
                <a:cubicBezTo>
                  <a:pt x="548" y="201"/>
                  <a:pt x="548" y="203"/>
                  <a:pt x="547" y="203"/>
                </a:cubicBezTo>
                <a:cubicBezTo>
                  <a:pt x="545" y="205"/>
                  <a:pt x="544" y="202"/>
                  <a:pt x="544" y="201"/>
                </a:cubicBezTo>
                <a:cubicBezTo>
                  <a:pt x="544" y="199"/>
                  <a:pt x="546" y="198"/>
                  <a:pt x="543" y="199"/>
                </a:cubicBezTo>
                <a:cubicBezTo>
                  <a:pt x="540" y="200"/>
                  <a:pt x="544" y="202"/>
                  <a:pt x="540" y="202"/>
                </a:cubicBezTo>
                <a:cubicBezTo>
                  <a:pt x="539" y="202"/>
                  <a:pt x="541" y="197"/>
                  <a:pt x="540" y="196"/>
                </a:cubicBezTo>
                <a:cubicBezTo>
                  <a:pt x="540" y="197"/>
                  <a:pt x="529" y="197"/>
                  <a:pt x="534" y="194"/>
                </a:cubicBezTo>
                <a:cubicBezTo>
                  <a:pt x="538" y="191"/>
                  <a:pt x="542" y="188"/>
                  <a:pt x="546" y="185"/>
                </a:cubicBezTo>
                <a:cubicBezTo>
                  <a:pt x="547" y="184"/>
                  <a:pt x="548" y="182"/>
                  <a:pt x="549" y="181"/>
                </a:cubicBezTo>
                <a:cubicBezTo>
                  <a:pt x="552" y="179"/>
                  <a:pt x="555" y="177"/>
                  <a:pt x="557" y="175"/>
                </a:cubicBezTo>
                <a:cubicBezTo>
                  <a:pt x="558" y="174"/>
                  <a:pt x="559" y="172"/>
                  <a:pt x="561" y="171"/>
                </a:cubicBezTo>
                <a:cubicBezTo>
                  <a:pt x="563" y="169"/>
                  <a:pt x="565" y="167"/>
                  <a:pt x="567" y="165"/>
                </a:cubicBezTo>
                <a:cubicBezTo>
                  <a:pt x="571" y="162"/>
                  <a:pt x="577" y="162"/>
                  <a:pt x="582" y="162"/>
                </a:cubicBezTo>
                <a:cubicBezTo>
                  <a:pt x="583" y="162"/>
                  <a:pt x="584" y="162"/>
                  <a:pt x="585" y="162"/>
                </a:cubicBezTo>
                <a:cubicBezTo>
                  <a:pt x="586" y="163"/>
                  <a:pt x="586" y="164"/>
                  <a:pt x="587" y="164"/>
                </a:cubicBezTo>
                <a:cubicBezTo>
                  <a:pt x="588" y="163"/>
                  <a:pt x="590" y="163"/>
                  <a:pt x="591" y="162"/>
                </a:cubicBezTo>
                <a:cubicBezTo>
                  <a:pt x="592" y="162"/>
                  <a:pt x="593" y="163"/>
                  <a:pt x="594" y="163"/>
                </a:cubicBezTo>
                <a:cubicBezTo>
                  <a:pt x="595" y="163"/>
                  <a:pt x="596" y="163"/>
                  <a:pt x="597" y="163"/>
                </a:cubicBezTo>
                <a:cubicBezTo>
                  <a:pt x="597" y="162"/>
                  <a:pt x="598" y="163"/>
                  <a:pt x="599" y="163"/>
                </a:cubicBezTo>
                <a:cubicBezTo>
                  <a:pt x="601" y="163"/>
                  <a:pt x="601" y="160"/>
                  <a:pt x="604" y="160"/>
                </a:cubicBezTo>
                <a:cubicBezTo>
                  <a:pt x="605" y="160"/>
                  <a:pt x="607" y="160"/>
                  <a:pt x="608" y="160"/>
                </a:cubicBezTo>
                <a:cubicBezTo>
                  <a:pt x="609" y="161"/>
                  <a:pt x="610" y="162"/>
                  <a:pt x="611" y="162"/>
                </a:cubicBezTo>
                <a:cubicBezTo>
                  <a:pt x="612" y="163"/>
                  <a:pt x="616" y="161"/>
                  <a:pt x="616" y="164"/>
                </a:cubicBezTo>
                <a:cubicBezTo>
                  <a:pt x="616" y="164"/>
                  <a:pt x="613" y="164"/>
                  <a:pt x="613" y="165"/>
                </a:cubicBezTo>
                <a:cubicBezTo>
                  <a:pt x="612" y="167"/>
                  <a:pt x="616" y="166"/>
                  <a:pt x="616" y="166"/>
                </a:cubicBezTo>
                <a:cubicBezTo>
                  <a:pt x="618" y="166"/>
                  <a:pt x="620" y="166"/>
                  <a:pt x="621" y="166"/>
                </a:cubicBezTo>
                <a:cubicBezTo>
                  <a:pt x="622" y="165"/>
                  <a:pt x="622" y="165"/>
                  <a:pt x="623" y="164"/>
                </a:cubicBezTo>
                <a:cubicBezTo>
                  <a:pt x="624" y="164"/>
                  <a:pt x="625" y="165"/>
                  <a:pt x="627" y="165"/>
                </a:cubicBezTo>
                <a:cubicBezTo>
                  <a:pt x="628" y="165"/>
                  <a:pt x="635" y="163"/>
                  <a:pt x="631" y="162"/>
                </a:cubicBezTo>
                <a:cubicBezTo>
                  <a:pt x="629" y="162"/>
                  <a:pt x="628" y="163"/>
                  <a:pt x="628" y="160"/>
                </a:cubicBezTo>
                <a:cubicBezTo>
                  <a:pt x="628" y="159"/>
                  <a:pt x="630" y="156"/>
                  <a:pt x="631" y="155"/>
                </a:cubicBezTo>
                <a:cubicBezTo>
                  <a:pt x="633" y="154"/>
                  <a:pt x="634" y="153"/>
                  <a:pt x="636" y="151"/>
                </a:cubicBezTo>
                <a:cubicBezTo>
                  <a:pt x="637" y="150"/>
                  <a:pt x="639" y="150"/>
                  <a:pt x="640" y="148"/>
                </a:cubicBezTo>
                <a:cubicBezTo>
                  <a:pt x="641" y="146"/>
                  <a:pt x="642" y="145"/>
                  <a:pt x="644" y="145"/>
                </a:cubicBezTo>
                <a:cubicBezTo>
                  <a:pt x="646" y="145"/>
                  <a:pt x="649" y="144"/>
                  <a:pt x="651" y="144"/>
                </a:cubicBezTo>
                <a:cubicBezTo>
                  <a:pt x="653" y="144"/>
                  <a:pt x="654" y="146"/>
                  <a:pt x="655" y="146"/>
                </a:cubicBezTo>
                <a:cubicBezTo>
                  <a:pt x="656" y="145"/>
                  <a:pt x="657" y="143"/>
                  <a:pt x="658" y="144"/>
                </a:cubicBezTo>
                <a:cubicBezTo>
                  <a:pt x="659" y="145"/>
                  <a:pt x="656" y="148"/>
                  <a:pt x="656" y="149"/>
                </a:cubicBezTo>
                <a:cubicBezTo>
                  <a:pt x="656" y="151"/>
                  <a:pt x="657" y="149"/>
                  <a:pt x="659" y="150"/>
                </a:cubicBezTo>
                <a:cubicBezTo>
                  <a:pt x="659" y="150"/>
                  <a:pt x="657" y="152"/>
                  <a:pt x="657" y="153"/>
                </a:cubicBezTo>
                <a:cubicBezTo>
                  <a:pt x="657" y="154"/>
                  <a:pt x="664" y="149"/>
                  <a:pt x="664" y="149"/>
                </a:cubicBezTo>
                <a:cubicBezTo>
                  <a:pt x="665" y="148"/>
                  <a:pt x="666" y="147"/>
                  <a:pt x="668" y="146"/>
                </a:cubicBezTo>
                <a:cubicBezTo>
                  <a:pt x="669" y="145"/>
                  <a:pt x="672" y="147"/>
                  <a:pt x="672" y="145"/>
                </a:cubicBezTo>
                <a:cubicBezTo>
                  <a:pt x="671" y="143"/>
                  <a:pt x="672" y="139"/>
                  <a:pt x="675" y="139"/>
                </a:cubicBezTo>
                <a:cubicBezTo>
                  <a:pt x="676" y="138"/>
                  <a:pt x="678" y="137"/>
                  <a:pt x="679" y="138"/>
                </a:cubicBezTo>
                <a:cubicBezTo>
                  <a:pt x="680" y="138"/>
                  <a:pt x="682" y="140"/>
                  <a:pt x="683" y="139"/>
                </a:cubicBezTo>
                <a:cubicBezTo>
                  <a:pt x="681" y="140"/>
                  <a:pt x="678" y="139"/>
                  <a:pt x="677" y="142"/>
                </a:cubicBezTo>
                <a:cubicBezTo>
                  <a:pt x="677" y="143"/>
                  <a:pt x="677" y="144"/>
                  <a:pt x="677" y="145"/>
                </a:cubicBezTo>
                <a:cubicBezTo>
                  <a:pt x="677" y="146"/>
                  <a:pt x="675" y="146"/>
                  <a:pt x="676" y="147"/>
                </a:cubicBezTo>
                <a:cubicBezTo>
                  <a:pt x="676" y="148"/>
                  <a:pt x="677" y="148"/>
                  <a:pt x="676" y="149"/>
                </a:cubicBezTo>
                <a:cubicBezTo>
                  <a:pt x="675" y="149"/>
                  <a:pt x="674" y="150"/>
                  <a:pt x="675" y="151"/>
                </a:cubicBezTo>
                <a:cubicBezTo>
                  <a:pt x="675" y="151"/>
                  <a:pt x="669" y="153"/>
                  <a:pt x="669" y="154"/>
                </a:cubicBezTo>
                <a:cubicBezTo>
                  <a:pt x="667" y="155"/>
                  <a:pt x="666" y="157"/>
                  <a:pt x="664" y="158"/>
                </a:cubicBezTo>
                <a:cubicBezTo>
                  <a:pt x="662" y="160"/>
                  <a:pt x="660" y="161"/>
                  <a:pt x="658" y="163"/>
                </a:cubicBezTo>
                <a:cubicBezTo>
                  <a:pt x="654" y="166"/>
                  <a:pt x="651" y="173"/>
                  <a:pt x="646" y="173"/>
                </a:cubicBezTo>
                <a:cubicBezTo>
                  <a:pt x="645" y="173"/>
                  <a:pt x="641" y="174"/>
                  <a:pt x="641" y="175"/>
                </a:cubicBezTo>
                <a:cubicBezTo>
                  <a:pt x="641" y="178"/>
                  <a:pt x="641" y="179"/>
                  <a:pt x="638" y="181"/>
                </a:cubicBezTo>
                <a:cubicBezTo>
                  <a:pt x="634" y="184"/>
                  <a:pt x="634" y="190"/>
                  <a:pt x="635" y="195"/>
                </a:cubicBezTo>
                <a:cubicBezTo>
                  <a:pt x="636" y="200"/>
                  <a:pt x="635" y="206"/>
                  <a:pt x="638" y="210"/>
                </a:cubicBezTo>
                <a:cubicBezTo>
                  <a:pt x="639" y="212"/>
                  <a:pt x="639" y="215"/>
                  <a:pt x="639" y="217"/>
                </a:cubicBezTo>
                <a:cubicBezTo>
                  <a:pt x="639" y="217"/>
                  <a:pt x="639" y="219"/>
                  <a:pt x="640" y="219"/>
                </a:cubicBezTo>
                <a:cubicBezTo>
                  <a:pt x="641" y="219"/>
                  <a:pt x="639" y="222"/>
                  <a:pt x="640" y="222"/>
                </a:cubicBezTo>
                <a:cubicBezTo>
                  <a:pt x="640" y="222"/>
                  <a:pt x="645" y="218"/>
                  <a:pt x="645" y="217"/>
                </a:cubicBezTo>
                <a:cubicBezTo>
                  <a:pt x="647" y="215"/>
                  <a:pt x="648" y="213"/>
                  <a:pt x="649" y="210"/>
                </a:cubicBezTo>
                <a:cubicBezTo>
                  <a:pt x="650" y="208"/>
                  <a:pt x="654" y="206"/>
                  <a:pt x="655" y="206"/>
                </a:cubicBezTo>
                <a:cubicBezTo>
                  <a:pt x="658" y="208"/>
                  <a:pt x="655" y="202"/>
                  <a:pt x="656" y="201"/>
                </a:cubicBezTo>
                <a:cubicBezTo>
                  <a:pt x="658" y="198"/>
                  <a:pt x="659" y="197"/>
                  <a:pt x="662" y="197"/>
                </a:cubicBezTo>
                <a:cubicBezTo>
                  <a:pt x="665" y="197"/>
                  <a:pt x="669" y="197"/>
                  <a:pt x="667" y="194"/>
                </a:cubicBezTo>
                <a:cubicBezTo>
                  <a:pt x="664" y="191"/>
                  <a:pt x="666" y="188"/>
                  <a:pt x="669" y="186"/>
                </a:cubicBezTo>
                <a:cubicBezTo>
                  <a:pt x="670" y="185"/>
                  <a:pt x="670" y="187"/>
                  <a:pt x="671" y="187"/>
                </a:cubicBezTo>
                <a:cubicBezTo>
                  <a:pt x="673" y="187"/>
                  <a:pt x="673" y="184"/>
                  <a:pt x="673" y="183"/>
                </a:cubicBezTo>
                <a:cubicBezTo>
                  <a:pt x="671" y="181"/>
                  <a:pt x="669" y="180"/>
                  <a:pt x="671" y="177"/>
                </a:cubicBezTo>
                <a:cubicBezTo>
                  <a:pt x="671" y="177"/>
                  <a:pt x="674" y="176"/>
                  <a:pt x="673" y="175"/>
                </a:cubicBezTo>
                <a:cubicBezTo>
                  <a:pt x="672" y="175"/>
                  <a:pt x="671" y="173"/>
                  <a:pt x="670" y="173"/>
                </a:cubicBezTo>
                <a:cubicBezTo>
                  <a:pt x="669" y="173"/>
                  <a:pt x="670" y="174"/>
                  <a:pt x="669" y="174"/>
                </a:cubicBezTo>
                <a:cubicBezTo>
                  <a:pt x="667" y="174"/>
                  <a:pt x="666" y="173"/>
                  <a:pt x="667" y="171"/>
                </a:cubicBezTo>
                <a:cubicBezTo>
                  <a:pt x="668" y="169"/>
                  <a:pt x="670" y="168"/>
                  <a:pt x="672" y="165"/>
                </a:cubicBezTo>
                <a:cubicBezTo>
                  <a:pt x="673" y="163"/>
                  <a:pt x="673" y="160"/>
                  <a:pt x="676" y="158"/>
                </a:cubicBezTo>
                <a:cubicBezTo>
                  <a:pt x="677" y="157"/>
                  <a:pt x="677" y="159"/>
                  <a:pt x="677" y="159"/>
                </a:cubicBezTo>
                <a:cubicBezTo>
                  <a:pt x="679" y="159"/>
                  <a:pt x="679" y="157"/>
                  <a:pt x="680" y="158"/>
                </a:cubicBezTo>
                <a:cubicBezTo>
                  <a:pt x="681" y="158"/>
                  <a:pt x="681" y="159"/>
                  <a:pt x="682" y="158"/>
                </a:cubicBezTo>
                <a:cubicBezTo>
                  <a:pt x="684" y="157"/>
                  <a:pt x="685" y="156"/>
                  <a:pt x="687" y="155"/>
                </a:cubicBezTo>
                <a:cubicBezTo>
                  <a:pt x="690" y="154"/>
                  <a:pt x="686" y="158"/>
                  <a:pt x="688" y="159"/>
                </a:cubicBezTo>
                <a:cubicBezTo>
                  <a:pt x="688" y="160"/>
                  <a:pt x="692" y="156"/>
                  <a:pt x="693" y="156"/>
                </a:cubicBezTo>
                <a:cubicBezTo>
                  <a:pt x="695" y="155"/>
                  <a:pt x="697" y="154"/>
                  <a:pt x="700" y="154"/>
                </a:cubicBezTo>
                <a:cubicBezTo>
                  <a:pt x="702" y="154"/>
                  <a:pt x="704" y="154"/>
                  <a:pt x="705" y="156"/>
                </a:cubicBezTo>
                <a:cubicBezTo>
                  <a:pt x="706" y="156"/>
                  <a:pt x="707" y="157"/>
                  <a:pt x="708" y="158"/>
                </a:cubicBezTo>
                <a:cubicBezTo>
                  <a:pt x="709" y="159"/>
                  <a:pt x="709" y="156"/>
                  <a:pt x="710" y="156"/>
                </a:cubicBezTo>
                <a:cubicBezTo>
                  <a:pt x="718" y="149"/>
                  <a:pt x="727" y="146"/>
                  <a:pt x="736" y="142"/>
                </a:cubicBezTo>
                <a:cubicBezTo>
                  <a:pt x="738" y="141"/>
                  <a:pt x="741" y="140"/>
                  <a:pt x="742" y="138"/>
                </a:cubicBezTo>
                <a:cubicBezTo>
                  <a:pt x="743" y="136"/>
                  <a:pt x="743" y="139"/>
                  <a:pt x="745" y="139"/>
                </a:cubicBezTo>
                <a:cubicBezTo>
                  <a:pt x="746" y="139"/>
                  <a:pt x="748" y="139"/>
                  <a:pt x="749" y="139"/>
                </a:cubicBezTo>
                <a:cubicBezTo>
                  <a:pt x="750" y="140"/>
                  <a:pt x="751" y="141"/>
                  <a:pt x="752" y="141"/>
                </a:cubicBezTo>
                <a:cubicBezTo>
                  <a:pt x="755" y="141"/>
                  <a:pt x="755" y="137"/>
                  <a:pt x="754" y="135"/>
                </a:cubicBezTo>
                <a:cubicBezTo>
                  <a:pt x="754" y="134"/>
                  <a:pt x="750" y="132"/>
                  <a:pt x="751" y="131"/>
                </a:cubicBezTo>
                <a:cubicBezTo>
                  <a:pt x="751" y="130"/>
                  <a:pt x="749" y="125"/>
                  <a:pt x="748" y="126"/>
                </a:cubicBezTo>
                <a:cubicBezTo>
                  <a:pt x="748" y="127"/>
                  <a:pt x="746" y="125"/>
                  <a:pt x="745" y="125"/>
                </a:cubicBezTo>
                <a:cubicBezTo>
                  <a:pt x="744" y="124"/>
                  <a:pt x="745" y="123"/>
                  <a:pt x="744" y="122"/>
                </a:cubicBezTo>
                <a:cubicBezTo>
                  <a:pt x="744" y="121"/>
                  <a:pt x="741" y="122"/>
                  <a:pt x="741" y="122"/>
                </a:cubicBezTo>
                <a:cubicBezTo>
                  <a:pt x="740" y="123"/>
                  <a:pt x="737" y="122"/>
                  <a:pt x="738" y="121"/>
                </a:cubicBezTo>
                <a:cubicBezTo>
                  <a:pt x="738" y="120"/>
                  <a:pt x="741" y="121"/>
                  <a:pt x="742" y="121"/>
                </a:cubicBezTo>
                <a:cubicBezTo>
                  <a:pt x="742" y="120"/>
                  <a:pt x="739" y="120"/>
                  <a:pt x="739" y="120"/>
                </a:cubicBezTo>
                <a:cubicBezTo>
                  <a:pt x="739" y="117"/>
                  <a:pt x="747" y="122"/>
                  <a:pt x="748" y="122"/>
                </a:cubicBezTo>
                <a:cubicBezTo>
                  <a:pt x="750" y="123"/>
                  <a:pt x="756" y="121"/>
                  <a:pt x="758" y="119"/>
                </a:cubicBezTo>
                <a:cubicBezTo>
                  <a:pt x="759" y="118"/>
                  <a:pt x="757" y="118"/>
                  <a:pt x="757" y="117"/>
                </a:cubicBezTo>
                <a:cubicBezTo>
                  <a:pt x="757" y="117"/>
                  <a:pt x="761" y="117"/>
                  <a:pt x="761" y="115"/>
                </a:cubicBezTo>
                <a:cubicBezTo>
                  <a:pt x="760" y="114"/>
                  <a:pt x="758" y="113"/>
                  <a:pt x="759" y="112"/>
                </a:cubicBezTo>
                <a:cubicBezTo>
                  <a:pt x="759" y="111"/>
                  <a:pt x="761" y="109"/>
                  <a:pt x="761" y="109"/>
                </a:cubicBezTo>
                <a:cubicBezTo>
                  <a:pt x="762" y="109"/>
                  <a:pt x="766" y="110"/>
                  <a:pt x="766" y="109"/>
                </a:cubicBezTo>
                <a:cubicBezTo>
                  <a:pt x="765" y="110"/>
                  <a:pt x="762" y="111"/>
                  <a:pt x="763" y="112"/>
                </a:cubicBezTo>
                <a:cubicBezTo>
                  <a:pt x="764" y="113"/>
                  <a:pt x="765" y="114"/>
                  <a:pt x="765" y="114"/>
                </a:cubicBezTo>
                <a:cubicBezTo>
                  <a:pt x="765" y="115"/>
                  <a:pt x="764" y="116"/>
                  <a:pt x="765" y="116"/>
                </a:cubicBezTo>
                <a:cubicBezTo>
                  <a:pt x="767" y="116"/>
                  <a:pt x="769" y="115"/>
                  <a:pt x="771" y="115"/>
                </a:cubicBezTo>
                <a:cubicBezTo>
                  <a:pt x="773" y="115"/>
                  <a:pt x="775" y="115"/>
                  <a:pt x="777" y="116"/>
                </a:cubicBezTo>
                <a:cubicBezTo>
                  <a:pt x="778" y="117"/>
                  <a:pt x="778" y="117"/>
                  <a:pt x="778" y="119"/>
                </a:cubicBezTo>
                <a:cubicBezTo>
                  <a:pt x="778" y="120"/>
                  <a:pt x="782" y="121"/>
                  <a:pt x="783" y="121"/>
                </a:cubicBezTo>
                <a:cubicBezTo>
                  <a:pt x="784" y="122"/>
                  <a:pt x="790" y="126"/>
                  <a:pt x="791" y="124"/>
                </a:cubicBezTo>
                <a:cubicBezTo>
                  <a:pt x="790" y="127"/>
                  <a:pt x="796" y="124"/>
                  <a:pt x="796" y="124"/>
                </a:cubicBezTo>
                <a:cubicBezTo>
                  <a:pt x="796" y="123"/>
                  <a:pt x="792" y="123"/>
                  <a:pt x="793" y="122"/>
                </a:cubicBezTo>
                <a:cubicBezTo>
                  <a:pt x="793" y="120"/>
                  <a:pt x="796" y="122"/>
                  <a:pt x="796" y="122"/>
                </a:cubicBezTo>
                <a:cubicBezTo>
                  <a:pt x="796" y="120"/>
                  <a:pt x="795" y="122"/>
                  <a:pt x="796" y="119"/>
                </a:cubicBezTo>
                <a:cubicBezTo>
                  <a:pt x="796" y="118"/>
                  <a:pt x="796" y="117"/>
                  <a:pt x="796" y="116"/>
                </a:cubicBezTo>
                <a:cubicBezTo>
                  <a:pt x="795" y="115"/>
                  <a:pt x="794" y="115"/>
                  <a:pt x="794" y="114"/>
                </a:cubicBezTo>
                <a:cubicBezTo>
                  <a:pt x="794" y="114"/>
                  <a:pt x="801" y="116"/>
                  <a:pt x="802" y="115"/>
                </a:cubicBezTo>
                <a:cubicBezTo>
                  <a:pt x="802" y="115"/>
                  <a:pt x="801" y="114"/>
                  <a:pt x="800" y="114"/>
                </a:cubicBezTo>
                <a:cubicBezTo>
                  <a:pt x="801" y="114"/>
                  <a:pt x="804" y="115"/>
                  <a:pt x="805" y="114"/>
                </a:cubicBezTo>
                <a:cubicBezTo>
                  <a:pt x="805" y="113"/>
                  <a:pt x="805" y="112"/>
                  <a:pt x="806" y="111"/>
                </a:cubicBezTo>
                <a:cubicBezTo>
                  <a:pt x="806" y="111"/>
                  <a:pt x="809" y="111"/>
                  <a:pt x="809" y="111"/>
                </a:cubicBezTo>
                <a:cubicBezTo>
                  <a:pt x="809" y="111"/>
                  <a:pt x="808" y="111"/>
                  <a:pt x="808" y="111"/>
                </a:cubicBezTo>
                <a:cubicBezTo>
                  <a:pt x="807" y="110"/>
                  <a:pt x="810" y="111"/>
                  <a:pt x="808" y="111"/>
                </a:cubicBezTo>
                <a:close/>
                <a:moveTo>
                  <a:pt x="405" y="192"/>
                </a:moveTo>
                <a:cubicBezTo>
                  <a:pt x="404" y="195"/>
                  <a:pt x="404" y="198"/>
                  <a:pt x="403" y="201"/>
                </a:cubicBezTo>
                <a:cubicBezTo>
                  <a:pt x="402" y="203"/>
                  <a:pt x="399" y="202"/>
                  <a:pt x="399" y="204"/>
                </a:cubicBezTo>
                <a:cubicBezTo>
                  <a:pt x="399" y="204"/>
                  <a:pt x="401" y="204"/>
                  <a:pt x="402" y="204"/>
                </a:cubicBezTo>
                <a:cubicBezTo>
                  <a:pt x="402" y="204"/>
                  <a:pt x="393" y="210"/>
                  <a:pt x="392" y="210"/>
                </a:cubicBezTo>
                <a:cubicBezTo>
                  <a:pt x="391" y="211"/>
                  <a:pt x="390" y="212"/>
                  <a:pt x="388" y="212"/>
                </a:cubicBezTo>
                <a:cubicBezTo>
                  <a:pt x="387" y="213"/>
                  <a:pt x="386" y="215"/>
                  <a:pt x="385" y="216"/>
                </a:cubicBezTo>
                <a:cubicBezTo>
                  <a:pt x="384" y="217"/>
                  <a:pt x="377" y="219"/>
                  <a:pt x="376" y="217"/>
                </a:cubicBezTo>
                <a:cubicBezTo>
                  <a:pt x="376" y="216"/>
                  <a:pt x="383" y="214"/>
                  <a:pt x="384" y="213"/>
                </a:cubicBezTo>
                <a:cubicBezTo>
                  <a:pt x="387" y="211"/>
                  <a:pt x="390" y="208"/>
                  <a:pt x="393" y="206"/>
                </a:cubicBezTo>
                <a:cubicBezTo>
                  <a:pt x="395" y="205"/>
                  <a:pt x="395" y="202"/>
                  <a:pt x="397" y="201"/>
                </a:cubicBezTo>
                <a:cubicBezTo>
                  <a:pt x="399" y="198"/>
                  <a:pt x="401" y="195"/>
                  <a:pt x="402" y="192"/>
                </a:cubicBezTo>
                <a:cubicBezTo>
                  <a:pt x="402" y="190"/>
                  <a:pt x="402" y="190"/>
                  <a:pt x="404" y="189"/>
                </a:cubicBezTo>
                <a:cubicBezTo>
                  <a:pt x="406" y="188"/>
                  <a:pt x="405" y="191"/>
                  <a:pt x="405" y="192"/>
                </a:cubicBezTo>
                <a:cubicBezTo>
                  <a:pt x="404" y="193"/>
                  <a:pt x="405" y="190"/>
                  <a:pt x="405" y="192"/>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01" name="Freeform 721">
            <a:extLst>
              <a:ext uri="{FF2B5EF4-FFF2-40B4-BE49-F238E27FC236}">
                <a16:creationId xmlns:a16="http://schemas.microsoft.com/office/drawing/2014/main" id="{95A77E78-1AC2-B36E-680E-8E61A295E0B6}"/>
              </a:ext>
            </a:extLst>
          </p:cNvPr>
          <p:cNvSpPr>
            <a:spLocks/>
          </p:cNvSpPr>
          <p:nvPr/>
        </p:nvSpPr>
        <p:spPr bwMode="auto">
          <a:xfrm>
            <a:off x="10338373" y="3020569"/>
            <a:ext cx="59020" cy="133431"/>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02" name="Freeform 722">
            <a:extLst>
              <a:ext uri="{FF2B5EF4-FFF2-40B4-BE49-F238E27FC236}">
                <a16:creationId xmlns:a16="http://schemas.microsoft.com/office/drawing/2014/main" id="{2CDE46AA-A75B-E0E6-56B8-F46DF12671C8}"/>
              </a:ext>
            </a:extLst>
          </p:cNvPr>
          <p:cNvSpPr>
            <a:spLocks/>
          </p:cNvSpPr>
          <p:nvPr/>
        </p:nvSpPr>
        <p:spPr bwMode="auto">
          <a:xfrm>
            <a:off x="10350445" y="3149740"/>
            <a:ext cx="59020" cy="96523"/>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03" name="Freeform 723">
            <a:extLst>
              <a:ext uri="{FF2B5EF4-FFF2-40B4-BE49-F238E27FC236}">
                <a16:creationId xmlns:a16="http://schemas.microsoft.com/office/drawing/2014/main" id="{3B38F9E6-907D-391D-0D91-7608737C37EF}"/>
              </a:ext>
            </a:extLst>
          </p:cNvPr>
          <p:cNvSpPr>
            <a:spLocks/>
          </p:cNvSpPr>
          <p:nvPr/>
        </p:nvSpPr>
        <p:spPr bwMode="auto">
          <a:xfrm>
            <a:off x="10039247" y="3433636"/>
            <a:ext cx="83166" cy="105041"/>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solidFill>
            <a:schemeClr val="tx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04" name="Freeform 724">
            <a:extLst>
              <a:ext uri="{FF2B5EF4-FFF2-40B4-BE49-F238E27FC236}">
                <a16:creationId xmlns:a16="http://schemas.microsoft.com/office/drawing/2014/main" id="{FE791B47-1742-6641-637E-BD3A07E3D44B}"/>
              </a:ext>
            </a:extLst>
          </p:cNvPr>
          <p:cNvSpPr>
            <a:spLocks/>
          </p:cNvSpPr>
          <p:nvPr/>
        </p:nvSpPr>
        <p:spPr bwMode="auto">
          <a:xfrm>
            <a:off x="10004372" y="3321496"/>
            <a:ext cx="126090" cy="129173"/>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05" name="Freeform 725">
            <a:extLst>
              <a:ext uri="{FF2B5EF4-FFF2-40B4-BE49-F238E27FC236}">
                <a16:creationId xmlns:a16="http://schemas.microsoft.com/office/drawing/2014/main" id="{3EC590F2-1625-9E21-5677-82247B762FB9}"/>
              </a:ext>
            </a:extLst>
          </p:cNvPr>
          <p:cNvSpPr>
            <a:spLocks/>
          </p:cNvSpPr>
          <p:nvPr/>
        </p:nvSpPr>
        <p:spPr bwMode="auto">
          <a:xfrm>
            <a:off x="7396738" y="2992178"/>
            <a:ext cx="93897" cy="103621"/>
          </a:xfrm>
          <a:custGeom>
            <a:avLst/>
            <a:gdLst>
              <a:gd name="T0" fmla="*/ 21 w 24"/>
              <a:gd name="T1" fmla="*/ 8 h 25"/>
              <a:gd name="T2" fmla="*/ 18 w 24"/>
              <a:gd name="T3" fmla="*/ 5 h 25"/>
              <a:gd name="T4" fmla="*/ 15 w 24"/>
              <a:gd name="T5" fmla="*/ 6 h 25"/>
              <a:gd name="T6" fmla="*/ 16 w 24"/>
              <a:gd name="T7" fmla="*/ 1 h 25"/>
              <a:gd name="T8" fmla="*/ 10 w 24"/>
              <a:gd name="T9" fmla="*/ 1 h 25"/>
              <a:gd name="T10" fmla="*/ 10 w 24"/>
              <a:gd name="T11" fmla="*/ 2 h 25"/>
              <a:gd name="T12" fmla="*/ 9 w 24"/>
              <a:gd name="T13" fmla="*/ 3 h 25"/>
              <a:gd name="T14" fmla="*/ 11 w 24"/>
              <a:gd name="T15" fmla="*/ 4 h 25"/>
              <a:gd name="T16" fmla="*/ 9 w 24"/>
              <a:gd name="T17" fmla="*/ 5 h 25"/>
              <a:gd name="T18" fmla="*/ 2 w 24"/>
              <a:gd name="T19" fmla="*/ 6 h 25"/>
              <a:gd name="T20" fmla="*/ 3 w 24"/>
              <a:gd name="T21" fmla="*/ 7 h 25"/>
              <a:gd name="T22" fmla="*/ 2 w 24"/>
              <a:gd name="T23" fmla="*/ 8 h 25"/>
              <a:gd name="T24" fmla="*/ 2 w 24"/>
              <a:gd name="T25" fmla="*/ 8 h 25"/>
              <a:gd name="T26" fmla="*/ 1 w 24"/>
              <a:gd name="T27" fmla="*/ 8 h 25"/>
              <a:gd name="T28" fmla="*/ 3 w 24"/>
              <a:gd name="T29" fmla="*/ 10 h 25"/>
              <a:gd name="T30" fmla="*/ 6 w 24"/>
              <a:gd name="T31" fmla="*/ 13 h 25"/>
              <a:gd name="T32" fmla="*/ 5 w 24"/>
              <a:gd name="T33" fmla="*/ 17 h 25"/>
              <a:gd name="T34" fmla="*/ 1 w 24"/>
              <a:gd name="T35" fmla="*/ 20 h 25"/>
              <a:gd name="T36" fmla="*/ 3 w 24"/>
              <a:gd name="T37" fmla="*/ 20 h 25"/>
              <a:gd name="T38" fmla="*/ 0 w 24"/>
              <a:gd name="T39" fmla="*/ 22 h 25"/>
              <a:gd name="T40" fmla="*/ 3 w 24"/>
              <a:gd name="T41" fmla="*/ 21 h 25"/>
              <a:gd name="T42" fmla="*/ 2 w 24"/>
              <a:gd name="T43" fmla="*/ 24 h 25"/>
              <a:gd name="T44" fmla="*/ 4 w 24"/>
              <a:gd name="T45" fmla="*/ 23 h 25"/>
              <a:gd name="T46" fmla="*/ 4 w 24"/>
              <a:gd name="T47" fmla="*/ 25 h 25"/>
              <a:gd name="T48" fmla="*/ 8 w 24"/>
              <a:gd name="T49" fmla="*/ 24 h 25"/>
              <a:gd name="T50" fmla="*/ 17 w 24"/>
              <a:gd name="T51" fmla="*/ 20 h 25"/>
              <a:gd name="T52" fmla="*/ 22 w 24"/>
              <a:gd name="T53" fmla="*/ 16 h 25"/>
              <a:gd name="T54" fmla="*/ 21 w 24"/>
              <a:gd name="T55" fmla="*/ 8 h 25"/>
              <a:gd name="T56" fmla="*/ 21 w 24"/>
              <a:gd name="T5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5">
                <a:moveTo>
                  <a:pt x="21" y="8"/>
                </a:moveTo>
                <a:cubicBezTo>
                  <a:pt x="20" y="8"/>
                  <a:pt x="19" y="5"/>
                  <a:pt x="18" y="5"/>
                </a:cubicBezTo>
                <a:cubicBezTo>
                  <a:pt x="16" y="6"/>
                  <a:pt x="17" y="7"/>
                  <a:pt x="15" y="6"/>
                </a:cubicBezTo>
                <a:cubicBezTo>
                  <a:pt x="11" y="5"/>
                  <a:pt x="15" y="3"/>
                  <a:pt x="16" y="1"/>
                </a:cubicBezTo>
                <a:cubicBezTo>
                  <a:pt x="14" y="1"/>
                  <a:pt x="11" y="0"/>
                  <a:pt x="10" y="1"/>
                </a:cubicBezTo>
                <a:cubicBezTo>
                  <a:pt x="10" y="1"/>
                  <a:pt x="12" y="1"/>
                  <a:pt x="10" y="2"/>
                </a:cubicBezTo>
                <a:cubicBezTo>
                  <a:pt x="10" y="2"/>
                  <a:pt x="8" y="3"/>
                  <a:pt x="9" y="3"/>
                </a:cubicBezTo>
                <a:cubicBezTo>
                  <a:pt x="9" y="4"/>
                  <a:pt x="11" y="3"/>
                  <a:pt x="11" y="4"/>
                </a:cubicBezTo>
                <a:cubicBezTo>
                  <a:pt x="12" y="5"/>
                  <a:pt x="9" y="5"/>
                  <a:pt x="9" y="5"/>
                </a:cubicBezTo>
                <a:cubicBezTo>
                  <a:pt x="7" y="6"/>
                  <a:pt x="3" y="5"/>
                  <a:pt x="2" y="6"/>
                </a:cubicBezTo>
                <a:cubicBezTo>
                  <a:pt x="2" y="6"/>
                  <a:pt x="3" y="6"/>
                  <a:pt x="3" y="7"/>
                </a:cubicBezTo>
                <a:cubicBezTo>
                  <a:pt x="3" y="7"/>
                  <a:pt x="1" y="7"/>
                  <a:pt x="2" y="8"/>
                </a:cubicBezTo>
                <a:cubicBezTo>
                  <a:pt x="2" y="8"/>
                  <a:pt x="2" y="8"/>
                  <a:pt x="2" y="8"/>
                </a:cubicBezTo>
                <a:cubicBezTo>
                  <a:pt x="3" y="8"/>
                  <a:pt x="1" y="8"/>
                  <a:pt x="1" y="8"/>
                </a:cubicBezTo>
                <a:cubicBezTo>
                  <a:pt x="1" y="9"/>
                  <a:pt x="5" y="9"/>
                  <a:pt x="3" y="10"/>
                </a:cubicBezTo>
                <a:cubicBezTo>
                  <a:pt x="0" y="12"/>
                  <a:pt x="4" y="13"/>
                  <a:pt x="6" y="13"/>
                </a:cubicBezTo>
                <a:cubicBezTo>
                  <a:pt x="7" y="13"/>
                  <a:pt x="5" y="16"/>
                  <a:pt x="5" y="17"/>
                </a:cubicBezTo>
                <a:cubicBezTo>
                  <a:pt x="4" y="17"/>
                  <a:pt x="2" y="21"/>
                  <a:pt x="1" y="20"/>
                </a:cubicBezTo>
                <a:cubicBezTo>
                  <a:pt x="1" y="20"/>
                  <a:pt x="3" y="20"/>
                  <a:pt x="3" y="20"/>
                </a:cubicBezTo>
                <a:cubicBezTo>
                  <a:pt x="2" y="21"/>
                  <a:pt x="1" y="20"/>
                  <a:pt x="0" y="22"/>
                </a:cubicBezTo>
                <a:cubicBezTo>
                  <a:pt x="0" y="22"/>
                  <a:pt x="3" y="21"/>
                  <a:pt x="3" y="21"/>
                </a:cubicBezTo>
                <a:cubicBezTo>
                  <a:pt x="3" y="21"/>
                  <a:pt x="2" y="23"/>
                  <a:pt x="2" y="24"/>
                </a:cubicBezTo>
                <a:cubicBezTo>
                  <a:pt x="2" y="24"/>
                  <a:pt x="4" y="23"/>
                  <a:pt x="4" y="23"/>
                </a:cubicBezTo>
                <a:cubicBezTo>
                  <a:pt x="4" y="23"/>
                  <a:pt x="4" y="24"/>
                  <a:pt x="4" y="25"/>
                </a:cubicBezTo>
                <a:cubicBezTo>
                  <a:pt x="5" y="25"/>
                  <a:pt x="7" y="24"/>
                  <a:pt x="8" y="24"/>
                </a:cubicBezTo>
                <a:cubicBezTo>
                  <a:pt x="11" y="23"/>
                  <a:pt x="14" y="20"/>
                  <a:pt x="17" y="20"/>
                </a:cubicBezTo>
                <a:cubicBezTo>
                  <a:pt x="21" y="20"/>
                  <a:pt x="20" y="19"/>
                  <a:pt x="22" y="16"/>
                </a:cubicBezTo>
                <a:cubicBezTo>
                  <a:pt x="24" y="13"/>
                  <a:pt x="21" y="11"/>
                  <a:pt x="21" y="8"/>
                </a:cubicBezTo>
                <a:cubicBezTo>
                  <a:pt x="20" y="8"/>
                  <a:pt x="21" y="9"/>
                  <a:pt x="21" y="8"/>
                </a:cubicBezTo>
                <a:close/>
              </a:path>
            </a:pathLst>
          </a:custGeom>
          <a:solidFill>
            <a:schemeClr val="tx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06" name="Freeform 726">
            <a:extLst>
              <a:ext uri="{FF2B5EF4-FFF2-40B4-BE49-F238E27FC236}">
                <a16:creationId xmlns:a16="http://schemas.microsoft.com/office/drawing/2014/main" id="{66AA643A-FAA7-8E63-A835-6C0A43BDB5B2}"/>
              </a:ext>
            </a:extLst>
          </p:cNvPr>
          <p:cNvSpPr>
            <a:spLocks/>
          </p:cNvSpPr>
          <p:nvPr/>
        </p:nvSpPr>
        <p:spPr bwMode="auto">
          <a:xfrm>
            <a:off x="7443685" y="2987922"/>
            <a:ext cx="63045" cy="41164"/>
          </a:xfrm>
          <a:custGeom>
            <a:avLst/>
            <a:gdLst>
              <a:gd name="T0" fmla="*/ 1 w 16"/>
              <a:gd name="T1" fmla="*/ 6 h 10"/>
              <a:gd name="T2" fmla="*/ 4 w 16"/>
              <a:gd name="T3" fmla="*/ 8 h 10"/>
              <a:gd name="T4" fmla="*/ 5 w 16"/>
              <a:gd name="T5" fmla="*/ 7 h 10"/>
              <a:gd name="T6" fmla="*/ 8 w 16"/>
              <a:gd name="T7" fmla="*/ 8 h 10"/>
              <a:gd name="T8" fmla="*/ 11 w 16"/>
              <a:gd name="T9" fmla="*/ 4 h 10"/>
              <a:gd name="T10" fmla="*/ 11 w 16"/>
              <a:gd name="T11" fmla="*/ 2 h 10"/>
              <a:gd name="T12" fmla="*/ 7 w 16"/>
              <a:gd name="T13" fmla="*/ 1 h 10"/>
              <a:gd name="T14" fmla="*/ 4 w 16"/>
              <a:gd name="T15" fmla="*/ 2 h 10"/>
              <a:gd name="T16" fmla="*/ 1 w 16"/>
              <a:gd name="T17" fmla="*/ 6 h 10"/>
              <a:gd name="T18" fmla="*/ 1 w 1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1" y="6"/>
                </a:moveTo>
                <a:cubicBezTo>
                  <a:pt x="0" y="7"/>
                  <a:pt x="3" y="8"/>
                  <a:pt x="4" y="8"/>
                </a:cubicBezTo>
                <a:cubicBezTo>
                  <a:pt x="4" y="8"/>
                  <a:pt x="5" y="7"/>
                  <a:pt x="5" y="7"/>
                </a:cubicBezTo>
                <a:cubicBezTo>
                  <a:pt x="6" y="6"/>
                  <a:pt x="7" y="7"/>
                  <a:pt x="8" y="8"/>
                </a:cubicBezTo>
                <a:cubicBezTo>
                  <a:pt x="10" y="10"/>
                  <a:pt x="16" y="5"/>
                  <a:pt x="11" y="4"/>
                </a:cubicBezTo>
                <a:cubicBezTo>
                  <a:pt x="12" y="4"/>
                  <a:pt x="11" y="2"/>
                  <a:pt x="11" y="2"/>
                </a:cubicBezTo>
                <a:cubicBezTo>
                  <a:pt x="10" y="0"/>
                  <a:pt x="9" y="0"/>
                  <a:pt x="7" y="1"/>
                </a:cubicBezTo>
                <a:cubicBezTo>
                  <a:pt x="6" y="1"/>
                  <a:pt x="4" y="1"/>
                  <a:pt x="4" y="2"/>
                </a:cubicBezTo>
                <a:cubicBezTo>
                  <a:pt x="3" y="3"/>
                  <a:pt x="1" y="4"/>
                  <a:pt x="1" y="6"/>
                </a:cubicBezTo>
                <a:cubicBezTo>
                  <a:pt x="1" y="6"/>
                  <a:pt x="1" y="5"/>
                  <a:pt x="1" y="6"/>
                </a:cubicBezTo>
                <a:close/>
              </a:path>
            </a:pathLst>
          </a:custGeom>
          <a:solidFill>
            <a:schemeClr val="tx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07" name="Freeform 727">
            <a:extLst>
              <a:ext uri="{FF2B5EF4-FFF2-40B4-BE49-F238E27FC236}">
                <a16:creationId xmlns:a16="http://schemas.microsoft.com/office/drawing/2014/main" id="{68F3B9D9-2001-ED48-8B42-2AE4C48DD875}"/>
              </a:ext>
            </a:extLst>
          </p:cNvPr>
          <p:cNvSpPr>
            <a:spLocks/>
          </p:cNvSpPr>
          <p:nvPr/>
        </p:nvSpPr>
        <p:spPr bwMode="auto">
          <a:xfrm>
            <a:off x="7420882" y="3300205"/>
            <a:ext cx="246813" cy="191629"/>
          </a:xfrm>
          <a:custGeom>
            <a:avLst/>
            <a:gdLst>
              <a:gd name="T0" fmla="*/ 58 w 63"/>
              <a:gd name="T1" fmla="*/ 8 h 46"/>
              <a:gd name="T2" fmla="*/ 52 w 63"/>
              <a:gd name="T3" fmla="*/ 6 h 46"/>
              <a:gd name="T4" fmla="*/ 49 w 63"/>
              <a:gd name="T5" fmla="*/ 6 h 46"/>
              <a:gd name="T6" fmla="*/ 45 w 63"/>
              <a:gd name="T7" fmla="*/ 6 h 46"/>
              <a:gd name="T8" fmla="*/ 40 w 63"/>
              <a:gd name="T9" fmla="*/ 4 h 46"/>
              <a:gd name="T10" fmla="*/ 38 w 63"/>
              <a:gd name="T11" fmla="*/ 2 h 46"/>
              <a:gd name="T12" fmla="*/ 35 w 63"/>
              <a:gd name="T13" fmla="*/ 2 h 46"/>
              <a:gd name="T14" fmla="*/ 31 w 63"/>
              <a:gd name="T15" fmla="*/ 2 h 46"/>
              <a:gd name="T16" fmla="*/ 27 w 63"/>
              <a:gd name="T17" fmla="*/ 2 h 46"/>
              <a:gd name="T18" fmla="*/ 17 w 63"/>
              <a:gd name="T19" fmla="*/ 1 h 46"/>
              <a:gd name="T20" fmla="*/ 8 w 63"/>
              <a:gd name="T21" fmla="*/ 0 h 46"/>
              <a:gd name="T22" fmla="*/ 2 w 63"/>
              <a:gd name="T23" fmla="*/ 3 h 46"/>
              <a:gd name="T24" fmla="*/ 2 w 63"/>
              <a:gd name="T25" fmla="*/ 6 h 46"/>
              <a:gd name="T26" fmla="*/ 2 w 63"/>
              <a:gd name="T27" fmla="*/ 11 h 46"/>
              <a:gd name="T28" fmla="*/ 5 w 63"/>
              <a:gd name="T29" fmla="*/ 10 h 46"/>
              <a:gd name="T30" fmla="*/ 7 w 63"/>
              <a:gd name="T31" fmla="*/ 12 h 46"/>
              <a:gd name="T32" fmla="*/ 12 w 63"/>
              <a:gd name="T33" fmla="*/ 11 h 46"/>
              <a:gd name="T34" fmla="*/ 14 w 63"/>
              <a:gd name="T35" fmla="*/ 14 h 46"/>
              <a:gd name="T36" fmla="*/ 13 w 63"/>
              <a:gd name="T37" fmla="*/ 20 h 46"/>
              <a:gd name="T38" fmla="*/ 12 w 63"/>
              <a:gd name="T39" fmla="*/ 25 h 46"/>
              <a:gd name="T40" fmla="*/ 12 w 63"/>
              <a:gd name="T41" fmla="*/ 28 h 46"/>
              <a:gd name="T42" fmla="*/ 10 w 63"/>
              <a:gd name="T43" fmla="*/ 33 h 46"/>
              <a:gd name="T44" fmla="*/ 10 w 63"/>
              <a:gd name="T45" fmla="*/ 38 h 46"/>
              <a:gd name="T46" fmla="*/ 17 w 63"/>
              <a:gd name="T47" fmla="*/ 44 h 46"/>
              <a:gd name="T48" fmla="*/ 20 w 63"/>
              <a:gd name="T49" fmla="*/ 45 h 46"/>
              <a:gd name="T50" fmla="*/ 21 w 63"/>
              <a:gd name="T51" fmla="*/ 43 h 46"/>
              <a:gd name="T52" fmla="*/ 24 w 63"/>
              <a:gd name="T53" fmla="*/ 42 h 46"/>
              <a:gd name="T54" fmla="*/ 36 w 63"/>
              <a:gd name="T55" fmla="*/ 41 h 46"/>
              <a:gd name="T56" fmla="*/ 39 w 63"/>
              <a:gd name="T57" fmla="*/ 38 h 46"/>
              <a:gd name="T58" fmla="*/ 43 w 63"/>
              <a:gd name="T59" fmla="*/ 35 h 46"/>
              <a:gd name="T60" fmla="*/ 47 w 63"/>
              <a:gd name="T61" fmla="*/ 30 h 46"/>
              <a:gd name="T62" fmla="*/ 45 w 63"/>
              <a:gd name="T63" fmla="*/ 26 h 46"/>
              <a:gd name="T64" fmla="*/ 48 w 63"/>
              <a:gd name="T65" fmla="*/ 21 h 46"/>
              <a:gd name="T66" fmla="*/ 50 w 63"/>
              <a:gd name="T67" fmla="*/ 19 h 46"/>
              <a:gd name="T68" fmla="*/ 51 w 63"/>
              <a:gd name="T69" fmla="*/ 17 h 46"/>
              <a:gd name="T70" fmla="*/ 60 w 63"/>
              <a:gd name="T71" fmla="*/ 13 h 46"/>
              <a:gd name="T72" fmla="*/ 63 w 63"/>
              <a:gd name="T73" fmla="*/ 9 h 46"/>
              <a:gd name="T74" fmla="*/ 58 w 63"/>
              <a:gd name="T75" fmla="*/ 8 h 46"/>
              <a:gd name="T76" fmla="*/ 58 w 63"/>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46">
                <a:moveTo>
                  <a:pt x="58" y="8"/>
                </a:moveTo>
                <a:cubicBezTo>
                  <a:pt x="55" y="8"/>
                  <a:pt x="54" y="7"/>
                  <a:pt x="52" y="6"/>
                </a:cubicBezTo>
                <a:cubicBezTo>
                  <a:pt x="51" y="5"/>
                  <a:pt x="50" y="6"/>
                  <a:pt x="49" y="6"/>
                </a:cubicBezTo>
                <a:cubicBezTo>
                  <a:pt x="48" y="6"/>
                  <a:pt x="46" y="6"/>
                  <a:pt x="45" y="6"/>
                </a:cubicBezTo>
                <a:cubicBezTo>
                  <a:pt x="43" y="5"/>
                  <a:pt x="41" y="4"/>
                  <a:pt x="40" y="4"/>
                </a:cubicBezTo>
                <a:cubicBezTo>
                  <a:pt x="39" y="3"/>
                  <a:pt x="39" y="3"/>
                  <a:pt x="38" y="2"/>
                </a:cubicBezTo>
                <a:cubicBezTo>
                  <a:pt x="37" y="3"/>
                  <a:pt x="36" y="2"/>
                  <a:pt x="35" y="2"/>
                </a:cubicBezTo>
                <a:cubicBezTo>
                  <a:pt x="33" y="1"/>
                  <a:pt x="32" y="2"/>
                  <a:pt x="31" y="2"/>
                </a:cubicBezTo>
                <a:cubicBezTo>
                  <a:pt x="29" y="2"/>
                  <a:pt x="28" y="2"/>
                  <a:pt x="27" y="2"/>
                </a:cubicBezTo>
                <a:cubicBezTo>
                  <a:pt x="24" y="2"/>
                  <a:pt x="21" y="1"/>
                  <a:pt x="17" y="1"/>
                </a:cubicBezTo>
                <a:cubicBezTo>
                  <a:pt x="15" y="1"/>
                  <a:pt x="11" y="0"/>
                  <a:pt x="8" y="0"/>
                </a:cubicBezTo>
                <a:cubicBezTo>
                  <a:pt x="7" y="1"/>
                  <a:pt x="4" y="2"/>
                  <a:pt x="2" y="3"/>
                </a:cubicBezTo>
                <a:cubicBezTo>
                  <a:pt x="0" y="4"/>
                  <a:pt x="1" y="5"/>
                  <a:pt x="2" y="6"/>
                </a:cubicBezTo>
                <a:cubicBezTo>
                  <a:pt x="2" y="8"/>
                  <a:pt x="2" y="9"/>
                  <a:pt x="2" y="11"/>
                </a:cubicBezTo>
                <a:cubicBezTo>
                  <a:pt x="3" y="11"/>
                  <a:pt x="5" y="10"/>
                  <a:pt x="5" y="10"/>
                </a:cubicBezTo>
                <a:cubicBezTo>
                  <a:pt x="6" y="10"/>
                  <a:pt x="5" y="12"/>
                  <a:pt x="7" y="12"/>
                </a:cubicBezTo>
                <a:cubicBezTo>
                  <a:pt x="9" y="12"/>
                  <a:pt x="10" y="11"/>
                  <a:pt x="12" y="11"/>
                </a:cubicBezTo>
                <a:cubicBezTo>
                  <a:pt x="14" y="10"/>
                  <a:pt x="16" y="13"/>
                  <a:pt x="14" y="14"/>
                </a:cubicBezTo>
                <a:cubicBezTo>
                  <a:pt x="12" y="16"/>
                  <a:pt x="13" y="17"/>
                  <a:pt x="13" y="20"/>
                </a:cubicBezTo>
                <a:cubicBezTo>
                  <a:pt x="12" y="21"/>
                  <a:pt x="13" y="24"/>
                  <a:pt x="12" y="25"/>
                </a:cubicBezTo>
                <a:cubicBezTo>
                  <a:pt x="9" y="25"/>
                  <a:pt x="10" y="26"/>
                  <a:pt x="12" y="28"/>
                </a:cubicBezTo>
                <a:cubicBezTo>
                  <a:pt x="13" y="29"/>
                  <a:pt x="10" y="31"/>
                  <a:pt x="10" y="33"/>
                </a:cubicBezTo>
                <a:cubicBezTo>
                  <a:pt x="12" y="35"/>
                  <a:pt x="10" y="36"/>
                  <a:pt x="10" y="38"/>
                </a:cubicBezTo>
                <a:cubicBezTo>
                  <a:pt x="13" y="37"/>
                  <a:pt x="15" y="42"/>
                  <a:pt x="17" y="44"/>
                </a:cubicBezTo>
                <a:cubicBezTo>
                  <a:pt x="17" y="45"/>
                  <a:pt x="19" y="46"/>
                  <a:pt x="20" y="45"/>
                </a:cubicBezTo>
                <a:cubicBezTo>
                  <a:pt x="20" y="45"/>
                  <a:pt x="21" y="44"/>
                  <a:pt x="21" y="43"/>
                </a:cubicBezTo>
                <a:cubicBezTo>
                  <a:pt x="22" y="43"/>
                  <a:pt x="24" y="42"/>
                  <a:pt x="24" y="42"/>
                </a:cubicBezTo>
                <a:cubicBezTo>
                  <a:pt x="28" y="41"/>
                  <a:pt x="32" y="42"/>
                  <a:pt x="36" y="41"/>
                </a:cubicBezTo>
                <a:cubicBezTo>
                  <a:pt x="37" y="40"/>
                  <a:pt x="37" y="39"/>
                  <a:pt x="39" y="38"/>
                </a:cubicBezTo>
                <a:cubicBezTo>
                  <a:pt x="41" y="37"/>
                  <a:pt x="42" y="36"/>
                  <a:pt x="43" y="35"/>
                </a:cubicBezTo>
                <a:cubicBezTo>
                  <a:pt x="44" y="32"/>
                  <a:pt x="45" y="31"/>
                  <a:pt x="47" y="30"/>
                </a:cubicBezTo>
                <a:cubicBezTo>
                  <a:pt x="48" y="29"/>
                  <a:pt x="46" y="27"/>
                  <a:pt x="45" y="26"/>
                </a:cubicBezTo>
                <a:cubicBezTo>
                  <a:pt x="45" y="25"/>
                  <a:pt x="47" y="22"/>
                  <a:pt x="48" y="21"/>
                </a:cubicBezTo>
                <a:cubicBezTo>
                  <a:pt x="48" y="21"/>
                  <a:pt x="49" y="20"/>
                  <a:pt x="50" y="19"/>
                </a:cubicBezTo>
                <a:cubicBezTo>
                  <a:pt x="50" y="19"/>
                  <a:pt x="50" y="17"/>
                  <a:pt x="51" y="17"/>
                </a:cubicBezTo>
                <a:cubicBezTo>
                  <a:pt x="54" y="15"/>
                  <a:pt x="57" y="14"/>
                  <a:pt x="60" y="13"/>
                </a:cubicBezTo>
                <a:cubicBezTo>
                  <a:pt x="61" y="12"/>
                  <a:pt x="63" y="11"/>
                  <a:pt x="63" y="9"/>
                </a:cubicBezTo>
                <a:cubicBezTo>
                  <a:pt x="62" y="7"/>
                  <a:pt x="60" y="9"/>
                  <a:pt x="58" y="8"/>
                </a:cubicBezTo>
                <a:cubicBezTo>
                  <a:pt x="55" y="8"/>
                  <a:pt x="60" y="9"/>
                  <a:pt x="58" y="8"/>
                </a:cubicBezTo>
                <a:close/>
              </a:path>
            </a:pathLst>
          </a:custGeom>
          <a:solidFill>
            <a:schemeClr val="tx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08" name="Freeform 728">
            <a:extLst>
              <a:ext uri="{FF2B5EF4-FFF2-40B4-BE49-F238E27FC236}">
                <a16:creationId xmlns:a16="http://schemas.microsoft.com/office/drawing/2014/main" id="{1C50A9F6-E7AC-6A77-EFFC-BE5F29FECF0E}"/>
              </a:ext>
            </a:extLst>
          </p:cNvPr>
          <p:cNvSpPr>
            <a:spLocks/>
          </p:cNvSpPr>
          <p:nvPr/>
        </p:nvSpPr>
        <p:spPr bwMode="auto">
          <a:xfrm>
            <a:off x="7420882" y="3341370"/>
            <a:ext cx="63045" cy="126334"/>
          </a:xfrm>
          <a:custGeom>
            <a:avLst/>
            <a:gdLst>
              <a:gd name="T0" fmla="*/ 11 w 16"/>
              <a:gd name="T1" fmla="*/ 25 h 30"/>
              <a:gd name="T2" fmla="*/ 11 w 16"/>
              <a:gd name="T3" fmla="*/ 21 h 30"/>
              <a:gd name="T4" fmla="*/ 10 w 16"/>
              <a:gd name="T5" fmla="*/ 16 h 30"/>
              <a:gd name="T6" fmla="*/ 12 w 16"/>
              <a:gd name="T7" fmla="*/ 14 h 30"/>
              <a:gd name="T8" fmla="*/ 13 w 16"/>
              <a:gd name="T9" fmla="*/ 9 h 30"/>
              <a:gd name="T10" fmla="*/ 14 w 16"/>
              <a:gd name="T11" fmla="*/ 4 h 30"/>
              <a:gd name="T12" fmla="*/ 12 w 16"/>
              <a:gd name="T13" fmla="*/ 1 h 30"/>
              <a:gd name="T14" fmla="*/ 7 w 16"/>
              <a:gd name="T15" fmla="*/ 2 h 30"/>
              <a:gd name="T16" fmla="*/ 5 w 16"/>
              <a:gd name="T17" fmla="*/ 0 h 30"/>
              <a:gd name="T18" fmla="*/ 4 w 16"/>
              <a:gd name="T19" fmla="*/ 0 h 30"/>
              <a:gd name="T20" fmla="*/ 3 w 16"/>
              <a:gd name="T21" fmla="*/ 4 h 30"/>
              <a:gd name="T22" fmla="*/ 3 w 16"/>
              <a:gd name="T23" fmla="*/ 8 h 30"/>
              <a:gd name="T24" fmla="*/ 2 w 16"/>
              <a:gd name="T25" fmla="*/ 13 h 30"/>
              <a:gd name="T26" fmla="*/ 0 w 16"/>
              <a:gd name="T27" fmla="*/ 20 h 30"/>
              <a:gd name="T28" fmla="*/ 2 w 16"/>
              <a:gd name="T29" fmla="*/ 22 h 30"/>
              <a:gd name="T30" fmla="*/ 2 w 16"/>
              <a:gd name="T31" fmla="*/ 28 h 30"/>
              <a:gd name="T32" fmla="*/ 6 w 16"/>
              <a:gd name="T33" fmla="*/ 30 h 30"/>
              <a:gd name="T34" fmla="*/ 11 w 16"/>
              <a:gd name="T35" fmla="*/ 25 h 30"/>
              <a:gd name="T36" fmla="*/ 11 w 16"/>
              <a:gd name="T3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0">
                <a:moveTo>
                  <a:pt x="11" y="25"/>
                </a:moveTo>
                <a:cubicBezTo>
                  <a:pt x="12" y="23"/>
                  <a:pt x="10" y="22"/>
                  <a:pt x="11" y="21"/>
                </a:cubicBezTo>
                <a:cubicBezTo>
                  <a:pt x="12" y="18"/>
                  <a:pt x="12" y="18"/>
                  <a:pt x="10" y="16"/>
                </a:cubicBezTo>
                <a:cubicBezTo>
                  <a:pt x="9" y="14"/>
                  <a:pt x="11" y="15"/>
                  <a:pt x="12" y="14"/>
                </a:cubicBezTo>
                <a:cubicBezTo>
                  <a:pt x="13" y="13"/>
                  <a:pt x="13" y="10"/>
                  <a:pt x="13" y="9"/>
                </a:cubicBezTo>
                <a:cubicBezTo>
                  <a:pt x="13" y="6"/>
                  <a:pt x="12" y="6"/>
                  <a:pt x="14" y="4"/>
                </a:cubicBezTo>
                <a:cubicBezTo>
                  <a:pt x="16" y="3"/>
                  <a:pt x="14" y="0"/>
                  <a:pt x="12" y="1"/>
                </a:cubicBezTo>
                <a:cubicBezTo>
                  <a:pt x="10" y="1"/>
                  <a:pt x="9" y="2"/>
                  <a:pt x="7" y="2"/>
                </a:cubicBezTo>
                <a:cubicBezTo>
                  <a:pt x="5" y="2"/>
                  <a:pt x="6" y="0"/>
                  <a:pt x="5" y="0"/>
                </a:cubicBezTo>
                <a:cubicBezTo>
                  <a:pt x="6" y="0"/>
                  <a:pt x="3" y="0"/>
                  <a:pt x="4" y="0"/>
                </a:cubicBezTo>
                <a:cubicBezTo>
                  <a:pt x="2" y="1"/>
                  <a:pt x="3" y="2"/>
                  <a:pt x="3" y="4"/>
                </a:cubicBezTo>
                <a:cubicBezTo>
                  <a:pt x="3" y="5"/>
                  <a:pt x="3" y="7"/>
                  <a:pt x="3" y="8"/>
                </a:cubicBezTo>
                <a:cubicBezTo>
                  <a:pt x="2" y="10"/>
                  <a:pt x="2" y="12"/>
                  <a:pt x="2" y="13"/>
                </a:cubicBezTo>
                <a:cubicBezTo>
                  <a:pt x="1" y="16"/>
                  <a:pt x="0" y="17"/>
                  <a:pt x="0" y="20"/>
                </a:cubicBezTo>
                <a:cubicBezTo>
                  <a:pt x="1" y="21"/>
                  <a:pt x="2" y="20"/>
                  <a:pt x="2" y="22"/>
                </a:cubicBezTo>
                <a:cubicBezTo>
                  <a:pt x="3" y="23"/>
                  <a:pt x="2" y="26"/>
                  <a:pt x="2" y="28"/>
                </a:cubicBezTo>
                <a:cubicBezTo>
                  <a:pt x="2" y="30"/>
                  <a:pt x="4" y="30"/>
                  <a:pt x="6" y="30"/>
                </a:cubicBezTo>
                <a:cubicBezTo>
                  <a:pt x="10" y="30"/>
                  <a:pt x="9" y="27"/>
                  <a:pt x="11" y="25"/>
                </a:cubicBezTo>
                <a:cubicBezTo>
                  <a:pt x="12" y="23"/>
                  <a:pt x="10" y="26"/>
                  <a:pt x="11" y="25"/>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grpSp>
        <p:nvGrpSpPr>
          <p:cNvPr id="609" name="Group 608">
            <a:extLst>
              <a:ext uri="{FF2B5EF4-FFF2-40B4-BE49-F238E27FC236}">
                <a16:creationId xmlns:a16="http://schemas.microsoft.com/office/drawing/2014/main" id="{ACA5B00B-66A1-64AC-8B7A-0C874938253A}"/>
              </a:ext>
            </a:extLst>
          </p:cNvPr>
          <p:cNvGrpSpPr>
            <a:grpSpLocks/>
          </p:cNvGrpSpPr>
          <p:nvPr/>
        </p:nvGrpSpPr>
        <p:grpSpPr>
          <a:xfrm>
            <a:off x="7266644" y="3459170"/>
            <a:ext cx="1325284" cy="1571354"/>
            <a:chOff x="10793094" y="6127803"/>
            <a:chExt cx="3443151" cy="4082462"/>
          </a:xfrm>
          <a:solidFill>
            <a:srgbClr val="BDBDB9"/>
          </a:solidFill>
        </p:grpSpPr>
        <p:sp>
          <p:nvSpPr>
            <p:cNvPr id="920" name="Freeform 486">
              <a:extLst>
                <a:ext uri="{FF2B5EF4-FFF2-40B4-BE49-F238E27FC236}">
                  <a16:creationId xmlns:a16="http://schemas.microsoft.com/office/drawing/2014/main" id="{368A8B73-DD54-BF66-C290-27D67C8D5146}"/>
                </a:ext>
              </a:extLst>
            </p:cNvPr>
            <p:cNvSpPr>
              <a:spLocks/>
            </p:cNvSpPr>
            <p:nvPr/>
          </p:nvSpPr>
          <p:spPr bwMode="auto">
            <a:xfrm>
              <a:off x="13818049" y="8901079"/>
              <a:ext cx="369406" cy="756009"/>
            </a:xfrm>
            <a:custGeom>
              <a:avLst/>
              <a:gdLst>
                <a:gd name="T0" fmla="*/ 31 w 36"/>
                <a:gd name="T1" fmla="*/ 2 h 70"/>
                <a:gd name="T2" fmla="*/ 29 w 36"/>
                <a:gd name="T3" fmla="*/ 0 h 70"/>
                <a:gd name="T4" fmla="*/ 28 w 36"/>
                <a:gd name="T5" fmla="*/ 3 h 70"/>
                <a:gd name="T6" fmla="*/ 26 w 36"/>
                <a:gd name="T7" fmla="*/ 8 h 70"/>
                <a:gd name="T8" fmla="*/ 23 w 36"/>
                <a:gd name="T9" fmla="*/ 8 h 70"/>
                <a:gd name="T10" fmla="*/ 23 w 36"/>
                <a:gd name="T11" fmla="*/ 10 h 70"/>
                <a:gd name="T12" fmla="*/ 22 w 36"/>
                <a:gd name="T13" fmla="*/ 12 h 70"/>
                <a:gd name="T14" fmla="*/ 23 w 36"/>
                <a:gd name="T15" fmla="*/ 13 h 70"/>
                <a:gd name="T16" fmla="*/ 21 w 36"/>
                <a:gd name="T17" fmla="*/ 14 h 70"/>
                <a:gd name="T18" fmla="*/ 19 w 36"/>
                <a:gd name="T19" fmla="*/ 16 h 70"/>
                <a:gd name="T20" fmla="*/ 15 w 36"/>
                <a:gd name="T21" fmla="*/ 18 h 70"/>
                <a:gd name="T22" fmla="*/ 15 w 36"/>
                <a:gd name="T23" fmla="*/ 19 h 70"/>
                <a:gd name="T24" fmla="*/ 13 w 36"/>
                <a:gd name="T25" fmla="*/ 19 h 70"/>
                <a:gd name="T26" fmla="*/ 8 w 36"/>
                <a:gd name="T27" fmla="*/ 21 h 70"/>
                <a:gd name="T28" fmla="*/ 6 w 36"/>
                <a:gd name="T29" fmla="*/ 21 h 70"/>
                <a:gd name="T30" fmla="*/ 4 w 36"/>
                <a:gd name="T31" fmla="*/ 27 h 70"/>
                <a:gd name="T32" fmla="*/ 4 w 36"/>
                <a:gd name="T33" fmla="*/ 44 h 70"/>
                <a:gd name="T34" fmla="*/ 0 w 36"/>
                <a:gd name="T35" fmla="*/ 51 h 70"/>
                <a:gd name="T36" fmla="*/ 0 w 36"/>
                <a:gd name="T37" fmla="*/ 55 h 70"/>
                <a:gd name="T38" fmla="*/ 2 w 36"/>
                <a:gd name="T39" fmla="*/ 59 h 70"/>
                <a:gd name="T40" fmla="*/ 5 w 36"/>
                <a:gd name="T41" fmla="*/ 68 h 70"/>
                <a:gd name="T42" fmla="*/ 16 w 36"/>
                <a:gd name="T43" fmla="*/ 68 h 70"/>
                <a:gd name="T44" fmla="*/ 24 w 36"/>
                <a:gd name="T45" fmla="*/ 50 h 70"/>
                <a:gd name="T46" fmla="*/ 31 w 36"/>
                <a:gd name="T47" fmla="*/ 30 h 70"/>
                <a:gd name="T48" fmla="*/ 32 w 36"/>
                <a:gd name="T49" fmla="*/ 23 h 70"/>
                <a:gd name="T50" fmla="*/ 34 w 36"/>
                <a:gd name="T51" fmla="*/ 19 h 70"/>
                <a:gd name="T52" fmla="*/ 36 w 36"/>
                <a:gd name="T53" fmla="*/ 17 h 70"/>
                <a:gd name="T54" fmla="*/ 35 w 36"/>
                <a:gd name="T55" fmla="*/ 11 h 70"/>
                <a:gd name="T56" fmla="*/ 31 w 36"/>
                <a:gd name="T57" fmla="*/ 2 h 70"/>
                <a:gd name="T58" fmla="*/ 31 w 36"/>
                <a:gd name="T5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0">
                  <a:moveTo>
                    <a:pt x="31" y="2"/>
                  </a:moveTo>
                  <a:cubicBezTo>
                    <a:pt x="31" y="2"/>
                    <a:pt x="30" y="0"/>
                    <a:pt x="29" y="0"/>
                  </a:cubicBezTo>
                  <a:cubicBezTo>
                    <a:pt x="29" y="1"/>
                    <a:pt x="28" y="2"/>
                    <a:pt x="28" y="3"/>
                  </a:cubicBezTo>
                  <a:cubicBezTo>
                    <a:pt x="27" y="5"/>
                    <a:pt x="27" y="6"/>
                    <a:pt x="26" y="8"/>
                  </a:cubicBezTo>
                  <a:cubicBezTo>
                    <a:pt x="25" y="9"/>
                    <a:pt x="24" y="8"/>
                    <a:pt x="23" y="8"/>
                  </a:cubicBezTo>
                  <a:cubicBezTo>
                    <a:pt x="23" y="8"/>
                    <a:pt x="24" y="9"/>
                    <a:pt x="23" y="10"/>
                  </a:cubicBezTo>
                  <a:cubicBezTo>
                    <a:pt x="23" y="11"/>
                    <a:pt x="22" y="11"/>
                    <a:pt x="22" y="12"/>
                  </a:cubicBezTo>
                  <a:cubicBezTo>
                    <a:pt x="22" y="12"/>
                    <a:pt x="23" y="13"/>
                    <a:pt x="23" y="13"/>
                  </a:cubicBezTo>
                  <a:cubicBezTo>
                    <a:pt x="23" y="14"/>
                    <a:pt x="22" y="13"/>
                    <a:pt x="21" y="14"/>
                  </a:cubicBezTo>
                  <a:cubicBezTo>
                    <a:pt x="20" y="14"/>
                    <a:pt x="20" y="15"/>
                    <a:pt x="19" y="16"/>
                  </a:cubicBezTo>
                  <a:cubicBezTo>
                    <a:pt x="18" y="17"/>
                    <a:pt x="17" y="17"/>
                    <a:pt x="15" y="18"/>
                  </a:cubicBezTo>
                  <a:cubicBezTo>
                    <a:pt x="14" y="18"/>
                    <a:pt x="16" y="19"/>
                    <a:pt x="15" y="19"/>
                  </a:cubicBezTo>
                  <a:cubicBezTo>
                    <a:pt x="15" y="20"/>
                    <a:pt x="13" y="18"/>
                    <a:pt x="13" y="19"/>
                  </a:cubicBezTo>
                  <a:cubicBezTo>
                    <a:pt x="11" y="20"/>
                    <a:pt x="10" y="20"/>
                    <a:pt x="8" y="21"/>
                  </a:cubicBezTo>
                  <a:cubicBezTo>
                    <a:pt x="7" y="21"/>
                    <a:pt x="6" y="20"/>
                    <a:pt x="6" y="21"/>
                  </a:cubicBezTo>
                  <a:cubicBezTo>
                    <a:pt x="5" y="23"/>
                    <a:pt x="5" y="25"/>
                    <a:pt x="4" y="27"/>
                  </a:cubicBezTo>
                  <a:cubicBezTo>
                    <a:pt x="3" y="32"/>
                    <a:pt x="8" y="39"/>
                    <a:pt x="4" y="44"/>
                  </a:cubicBezTo>
                  <a:cubicBezTo>
                    <a:pt x="3" y="46"/>
                    <a:pt x="1" y="48"/>
                    <a:pt x="0" y="51"/>
                  </a:cubicBezTo>
                  <a:cubicBezTo>
                    <a:pt x="0" y="52"/>
                    <a:pt x="0" y="54"/>
                    <a:pt x="0" y="55"/>
                  </a:cubicBezTo>
                  <a:cubicBezTo>
                    <a:pt x="1" y="56"/>
                    <a:pt x="3" y="57"/>
                    <a:pt x="2" y="59"/>
                  </a:cubicBezTo>
                  <a:cubicBezTo>
                    <a:pt x="1" y="62"/>
                    <a:pt x="2" y="66"/>
                    <a:pt x="5" y="68"/>
                  </a:cubicBezTo>
                  <a:cubicBezTo>
                    <a:pt x="8" y="70"/>
                    <a:pt x="11" y="70"/>
                    <a:pt x="16" y="68"/>
                  </a:cubicBezTo>
                  <a:cubicBezTo>
                    <a:pt x="21" y="66"/>
                    <a:pt x="22" y="55"/>
                    <a:pt x="24" y="50"/>
                  </a:cubicBezTo>
                  <a:cubicBezTo>
                    <a:pt x="26" y="43"/>
                    <a:pt x="29" y="37"/>
                    <a:pt x="31" y="30"/>
                  </a:cubicBezTo>
                  <a:cubicBezTo>
                    <a:pt x="31" y="28"/>
                    <a:pt x="31" y="25"/>
                    <a:pt x="32" y="23"/>
                  </a:cubicBezTo>
                  <a:cubicBezTo>
                    <a:pt x="33" y="22"/>
                    <a:pt x="31" y="14"/>
                    <a:pt x="34" y="19"/>
                  </a:cubicBezTo>
                  <a:cubicBezTo>
                    <a:pt x="35" y="20"/>
                    <a:pt x="35" y="18"/>
                    <a:pt x="36" y="17"/>
                  </a:cubicBezTo>
                  <a:cubicBezTo>
                    <a:pt x="36" y="15"/>
                    <a:pt x="35" y="13"/>
                    <a:pt x="35" y="11"/>
                  </a:cubicBezTo>
                  <a:cubicBezTo>
                    <a:pt x="34" y="9"/>
                    <a:pt x="33" y="4"/>
                    <a:pt x="31" y="2"/>
                  </a:cubicBezTo>
                  <a:cubicBezTo>
                    <a:pt x="30" y="1"/>
                    <a:pt x="32" y="2"/>
                    <a:pt x="31"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grpSp>
          <p:nvGrpSpPr>
            <p:cNvPr id="921" name="Group 920">
              <a:extLst>
                <a:ext uri="{FF2B5EF4-FFF2-40B4-BE49-F238E27FC236}">
                  <a16:creationId xmlns:a16="http://schemas.microsoft.com/office/drawing/2014/main" id="{C8ADA110-C435-1174-A61C-C94E4E526655}"/>
                </a:ext>
              </a:extLst>
            </p:cNvPr>
            <p:cNvGrpSpPr>
              <a:grpSpLocks/>
            </p:cNvGrpSpPr>
            <p:nvPr/>
          </p:nvGrpSpPr>
          <p:grpSpPr>
            <a:xfrm>
              <a:off x="10793094" y="6127803"/>
              <a:ext cx="3443151" cy="4082462"/>
              <a:chOff x="10793094" y="6127803"/>
              <a:chExt cx="3443151" cy="4082462"/>
            </a:xfrm>
            <a:grpFill/>
          </p:grpSpPr>
          <p:sp>
            <p:nvSpPr>
              <p:cNvPr id="922" name="Freeform 729">
                <a:extLst>
                  <a:ext uri="{FF2B5EF4-FFF2-40B4-BE49-F238E27FC236}">
                    <a16:creationId xmlns:a16="http://schemas.microsoft.com/office/drawing/2014/main" id="{72335948-E15B-2E03-CEFF-BF858D86BE3D}"/>
                  </a:ext>
                </a:extLst>
              </p:cNvPr>
              <p:cNvSpPr>
                <a:spLocks/>
              </p:cNvSpPr>
              <p:nvPr/>
            </p:nvSpPr>
            <p:spPr bwMode="auto">
              <a:xfrm>
                <a:off x="13166357" y="8790437"/>
                <a:ext cx="540172" cy="955158"/>
              </a:xfrm>
              <a:custGeom>
                <a:avLst/>
                <a:gdLst>
                  <a:gd name="T0" fmla="*/ 52 w 53"/>
                  <a:gd name="T1" fmla="*/ 23 h 88"/>
                  <a:gd name="T2" fmla="*/ 50 w 53"/>
                  <a:gd name="T3" fmla="*/ 3 h 88"/>
                  <a:gd name="T4" fmla="*/ 46 w 53"/>
                  <a:gd name="T5" fmla="*/ 3 h 88"/>
                  <a:gd name="T6" fmla="*/ 41 w 53"/>
                  <a:gd name="T7" fmla="*/ 6 h 88"/>
                  <a:gd name="T8" fmla="*/ 38 w 53"/>
                  <a:gd name="T9" fmla="*/ 7 h 88"/>
                  <a:gd name="T10" fmla="*/ 32 w 53"/>
                  <a:gd name="T11" fmla="*/ 7 h 88"/>
                  <a:gd name="T12" fmla="*/ 28 w 53"/>
                  <a:gd name="T13" fmla="*/ 7 h 88"/>
                  <a:gd name="T14" fmla="*/ 23 w 53"/>
                  <a:gd name="T15" fmla="*/ 7 h 88"/>
                  <a:gd name="T16" fmla="*/ 24 w 53"/>
                  <a:gd name="T17" fmla="*/ 18 h 88"/>
                  <a:gd name="T18" fmla="*/ 25 w 53"/>
                  <a:gd name="T19" fmla="*/ 20 h 88"/>
                  <a:gd name="T20" fmla="*/ 27 w 53"/>
                  <a:gd name="T21" fmla="*/ 22 h 88"/>
                  <a:gd name="T22" fmla="*/ 27 w 53"/>
                  <a:gd name="T23" fmla="*/ 28 h 88"/>
                  <a:gd name="T24" fmla="*/ 25 w 53"/>
                  <a:gd name="T25" fmla="*/ 31 h 88"/>
                  <a:gd name="T26" fmla="*/ 24 w 53"/>
                  <a:gd name="T27" fmla="*/ 35 h 88"/>
                  <a:gd name="T28" fmla="*/ 20 w 53"/>
                  <a:gd name="T29" fmla="*/ 31 h 88"/>
                  <a:gd name="T30" fmla="*/ 21 w 53"/>
                  <a:gd name="T31" fmla="*/ 25 h 88"/>
                  <a:gd name="T32" fmla="*/ 16 w 53"/>
                  <a:gd name="T33" fmla="*/ 22 h 88"/>
                  <a:gd name="T34" fmla="*/ 13 w 53"/>
                  <a:gd name="T35" fmla="*/ 20 h 88"/>
                  <a:gd name="T36" fmla="*/ 2 w 53"/>
                  <a:gd name="T37" fmla="*/ 24 h 88"/>
                  <a:gd name="T38" fmla="*/ 0 w 53"/>
                  <a:gd name="T39" fmla="*/ 26 h 88"/>
                  <a:gd name="T40" fmla="*/ 1 w 53"/>
                  <a:gd name="T41" fmla="*/ 30 h 88"/>
                  <a:gd name="T42" fmla="*/ 12 w 53"/>
                  <a:gd name="T43" fmla="*/ 35 h 88"/>
                  <a:gd name="T44" fmla="*/ 13 w 53"/>
                  <a:gd name="T45" fmla="*/ 44 h 88"/>
                  <a:gd name="T46" fmla="*/ 12 w 53"/>
                  <a:gd name="T47" fmla="*/ 52 h 88"/>
                  <a:gd name="T48" fmla="*/ 6 w 53"/>
                  <a:gd name="T49" fmla="*/ 62 h 88"/>
                  <a:gd name="T50" fmla="*/ 6 w 53"/>
                  <a:gd name="T51" fmla="*/ 69 h 88"/>
                  <a:gd name="T52" fmla="*/ 8 w 53"/>
                  <a:gd name="T53" fmla="*/ 78 h 88"/>
                  <a:gd name="T54" fmla="*/ 9 w 53"/>
                  <a:gd name="T55" fmla="*/ 87 h 88"/>
                  <a:gd name="T56" fmla="*/ 12 w 53"/>
                  <a:gd name="T57" fmla="*/ 86 h 88"/>
                  <a:gd name="T58" fmla="*/ 13 w 53"/>
                  <a:gd name="T59" fmla="*/ 83 h 88"/>
                  <a:gd name="T60" fmla="*/ 11 w 53"/>
                  <a:gd name="T61" fmla="*/ 83 h 88"/>
                  <a:gd name="T62" fmla="*/ 16 w 53"/>
                  <a:gd name="T63" fmla="*/ 77 h 88"/>
                  <a:gd name="T64" fmla="*/ 25 w 53"/>
                  <a:gd name="T65" fmla="*/ 72 h 88"/>
                  <a:gd name="T66" fmla="*/ 25 w 53"/>
                  <a:gd name="T67" fmla="*/ 64 h 88"/>
                  <a:gd name="T68" fmla="*/ 21 w 53"/>
                  <a:gd name="T69" fmla="*/ 48 h 88"/>
                  <a:gd name="T70" fmla="*/ 24 w 53"/>
                  <a:gd name="T71" fmla="*/ 48 h 88"/>
                  <a:gd name="T72" fmla="*/ 29 w 53"/>
                  <a:gd name="T73" fmla="*/ 44 h 88"/>
                  <a:gd name="T74" fmla="*/ 35 w 53"/>
                  <a:gd name="T75" fmla="*/ 38 h 88"/>
                  <a:gd name="T76" fmla="*/ 40 w 53"/>
                  <a:gd name="T77" fmla="*/ 36 h 88"/>
                  <a:gd name="T78" fmla="*/ 46 w 53"/>
                  <a:gd name="T79" fmla="*/ 32 h 88"/>
                  <a:gd name="T80" fmla="*/ 52 w 53"/>
                  <a:gd name="T81" fmla="*/ 23 h 88"/>
                  <a:gd name="T82" fmla="*/ 52 w 53"/>
                  <a:gd name="T8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88">
                    <a:moveTo>
                      <a:pt x="52" y="23"/>
                    </a:moveTo>
                    <a:cubicBezTo>
                      <a:pt x="49" y="17"/>
                      <a:pt x="50" y="9"/>
                      <a:pt x="50" y="3"/>
                    </a:cubicBezTo>
                    <a:cubicBezTo>
                      <a:pt x="50" y="0"/>
                      <a:pt x="48" y="2"/>
                      <a:pt x="46" y="3"/>
                    </a:cubicBezTo>
                    <a:cubicBezTo>
                      <a:pt x="45" y="4"/>
                      <a:pt x="43" y="6"/>
                      <a:pt x="41" y="6"/>
                    </a:cubicBezTo>
                    <a:cubicBezTo>
                      <a:pt x="40" y="6"/>
                      <a:pt x="38" y="5"/>
                      <a:pt x="38" y="7"/>
                    </a:cubicBezTo>
                    <a:cubicBezTo>
                      <a:pt x="36" y="10"/>
                      <a:pt x="34" y="7"/>
                      <a:pt x="32" y="7"/>
                    </a:cubicBezTo>
                    <a:cubicBezTo>
                      <a:pt x="30" y="7"/>
                      <a:pt x="30" y="9"/>
                      <a:pt x="28" y="7"/>
                    </a:cubicBezTo>
                    <a:cubicBezTo>
                      <a:pt x="27" y="7"/>
                      <a:pt x="24" y="7"/>
                      <a:pt x="23" y="7"/>
                    </a:cubicBezTo>
                    <a:cubicBezTo>
                      <a:pt x="20" y="7"/>
                      <a:pt x="21" y="16"/>
                      <a:pt x="24" y="18"/>
                    </a:cubicBezTo>
                    <a:cubicBezTo>
                      <a:pt x="24" y="18"/>
                      <a:pt x="24" y="20"/>
                      <a:pt x="25" y="20"/>
                    </a:cubicBezTo>
                    <a:cubicBezTo>
                      <a:pt x="25" y="21"/>
                      <a:pt x="26" y="21"/>
                      <a:pt x="27" y="22"/>
                    </a:cubicBezTo>
                    <a:cubicBezTo>
                      <a:pt x="27" y="24"/>
                      <a:pt x="27" y="27"/>
                      <a:pt x="27" y="28"/>
                    </a:cubicBezTo>
                    <a:cubicBezTo>
                      <a:pt x="27" y="30"/>
                      <a:pt x="28" y="31"/>
                      <a:pt x="25" y="31"/>
                    </a:cubicBezTo>
                    <a:cubicBezTo>
                      <a:pt x="24" y="31"/>
                      <a:pt x="24" y="34"/>
                      <a:pt x="24" y="35"/>
                    </a:cubicBezTo>
                    <a:cubicBezTo>
                      <a:pt x="23" y="34"/>
                      <a:pt x="21" y="32"/>
                      <a:pt x="20" y="31"/>
                    </a:cubicBezTo>
                    <a:cubicBezTo>
                      <a:pt x="19" y="29"/>
                      <a:pt x="21" y="27"/>
                      <a:pt x="21" y="25"/>
                    </a:cubicBezTo>
                    <a:cubicBezTo>
                      <a:pt x="22" y="20"/>
                      <a:pt x="19" y="24"/>
                      <a:pt x="16" y="22"/>
                    </a:cubicBezTo>
                    <a:cubicBezTo>
                      <a:pt x="15" y="21"/>
                      <a:pt x="15" y="19"/>
                      <a:pt x="13" y="20"/>
                    </a:cubicBezTo>
                    <a:cubicBezTo>
                      <a:pt x="9" y="22"/>
                      <a:pt x="6" y="23"/>
                      <a:pt x="2" y="24"/>
                    </a:cubicBezTo>
                    <a:cubicBezTo>
                      <a:pt x="1" y="25"/>
                      <a:pt x="0" y="25"/>
                      <a:pt x="0" y="26"/>
                    </a:cubicBezTo>
                    <a:cubicBezTo>
                      <a:pt x="0" y="27"/>
                      <a:pt x="1" y="29"/>
                      <a:pt x="1" y="30"/>
                    </a:cubicBezTo>
                    <a:cubicBezTo>
                      <a:pt x="4" y="30"/>
                      <a:pt x="12" y="32"/>
                      <a:pt x="12" y="35"/>
                    </a:cubicBezTo>
                    <a:cubicBezTo>
                      <a:pt x="13" y="38"/>
                      <a:pt x="13" y="41"/>
                      <a:pt x="13" y="44"/>
                    </a:cubicBezTo>
                    <a:cubicBezTo>
                      <a:pt x="12" y="46"/>
                      <a:pt x="14" y="49"/>
                      <a:pt x="12" y="52"/>
                    </a:cubicBezTo>
                    <a:cubicBezTo>
                      <a:pt x="10" y="55"/>
                      <a:pt x="8" y="59"/>
                      <a:pt x="6" y="62"/>
                    </a:cubicBezTo>
                    <a:cubicBezTo>
                      <a:pt x="4" y="64"/>
                      <a:pt x="6" y="68"/>
                      <a:pt x="6" y="69"/>
                    </a:cubicBezTo>
                    <a:cubicBezTo>
                      <a:pt x="8" y="73"/>
                      <a:pt x="8" y="75"/>
                      <a:pt x="8" y="78"/>
                    </a:cubicBezTo>
                    <a:cubicBezTo>
                      <a:pt x="8" y="81"/>
                      <a:pt x="8" y="84"/>
                      <a:pt x="9" y="87"/>
                    </a:cubicBezTo>
                    <a:cubicBezTo>
                      <a:pt x="9" y="88"/>
                      <a:pt x="12" y="87"/>
                      <a:pt x="12" y="86"/>
                    </a:cubicBezTo>
                    <a:cubicBezTo>
                      <a:pt x="13" y="85"/>
                      <a:pt x="13" y="83"/>
                      <a:pt x="13" y="83"/>
                    </a:cubicBezTo>
                    <a:cubicBezTo>
                      <a:pt x="12" y="83"/>
                      <a:pt x="11" y="83"/>
                      <a:pt x="11" y="83"/>
                    </a:cubicBezTo>
                    <a:cubicBezTo>
                      <a:pt x="11" y="80"/>
                      <a:pt x="14" y="78"/>
                      <a:pt x="16" y="77"/>
                    </a:cubicBezTo>
                    <a:cubicBezTo>
                      <a:pt x="19" y="76"/>
                      <a:pt x="23" y="75"/>
                      <a:pt x="25" y="72"/>
                    </a:cubicBezTo>
                    <a:cubicBezTo>
                      <a:pt x="25" y="71"/>
                      <a:pt x="25" y="66"/>
                      <a:pt x="25" y="64"/>
                    </a:cubicBezTo>
                    <a:cubicBezTo>
                      <a:pt x="25" y="62"/>
                      <a:pt x="21" y="48"/>
                      <a:pt x="21" y="48"/>
                    </a:cubicBezTo>
                    <a:cubicBezTo>
                      <a:pt x="22" y="47"/>
                      <a:pt x="22" y="50"/>
                      <a:pt x="24" y="48"/>
                    </a:cubicBezTo>
                    <a:cubicBezTo>
                      <a:pt x="26" y="46"/>
                      <a:pt x="27" y="45"/>
                      <a:pt x="29" y="44"/>
                    </a:cubicBezTo>
                    <a:cubicBezTo>
                      <a:pt x="31" y="43"/>
                      <a:pt x="32" y="37"/>
                      <a:pt x="35" y="38"/>
                    </a:cubicBezTo>
                    <a:cubicBezTo>
                      <a:pt x="36" y="38"/>
                      <a:pt x="38" y="36"/>
                      <a:pt x="40" y="36"/>
                    </a:cubicBezTo>
                    <a:cubicBezTo>
                      <a:pt x="42" y="35"/>
                      <a:pt x="44" y="34"/>
                      <a:pt x="46" y="32"/>
                    </a:cubicBezTo>
                    <a:cubicBezTo>
                      <a:pt x="47" y="31"/>
                      <a:pt x="53" y="25"/>
                      <a:pt x="52" y="23"/>
                    </a:cubicBezTo>
                    <a:cubicBezTo>
                      <a:pt x="51" y="22"/>
                      <a:pt x="52" y="24"/>
                      <a:pt x="52" y="2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23" name="Freeform 730">
                <a:extLst>
                  <a:ext uri="{FF2B5EF4-FFF2-40B4-BE49-F238E27FC236}">
                    <a16:creationId xmlns:a16="http://schemas.microsoft.com/office/drawing/2014/main" id="{C3885D97-49C5-83E6-9ADA-3E53B3018E2E}"/>
                  </a:ext>
                </a:extLst>
              </p:cNvPr>
              <p:cNvSpPr>
                <a:spLocks/>
              </p:cNvSpPr>
              <p:nvPr/>
            </p:nvSpPr>
            <p:spPr bwMode="auto">
              <a:xfrm>
                <a:off x="13288331" y="8760935"/>
                <a:ext cx="163794" cy="409355"/>
              </a:xfrm>
              <a:custGeom>
                <a:avLst/>
                <a:gdLst>
                  <a:gd name="T0" fmla="*/ 4 w 16"/>
                  <a:gd name="T1" fmla="*/ 25 h 38"/>
                  <a:gd name="T2" fmla="*/ 9 w 16"/>
                  <a:gd name="T3" fmla="*/ 26 h 38"/>
                  <a:gd name="T4" fmla="*/ 8 w 16"/>
                  <a:gd name="T5" fmla="*/ 31 h 38"/>
                  <a:gd name="T6" fmla="*/ 12 w 16"/>
                  <a:gd name="T7" fmla="*/ 38 h 38"/>
                  <a:gd name="T8" fmla="*/ 12 w 16"/>
                  <a:gd name="T9" fmla="*/ 34 h 38"/>
                  <a:gd name="T10" fmla="*/ 15 w 16"/>
                  <a:gd name="T11" fmla="*/ 33 h 38"/>
                  <a:gd name="T12" fmla="*/ 15 w 16"/>
                  <a:gd name="T13" fmla="*/ 27 h 38"/>
                  <a:gd name="T14" fmla="*/ 12 w 16"/>
                  <a:gd name="T15" fmla="*/ 22 h 38"/>
                  <a:gd name="T16" fmla="*/ 8 w 16"/>
                  <a:gd name="T17" fmla="*/ 20 h 38"/>
                  <a:gd name="T18" fmla="*/ 8 w 16"/>
                  <a:gd name="T19" fmla="*/ 16 h 38"/>
                  <a:gd name="T20" fmla="*/ 7 w 16"/>
                  <a:gd name="T21" fmla="*/ 14 h 38"/>
                  <a:gd name="T22" fmla="*/ 8 w 16"/>
                  <a:gd name="T23" fmla="*/ 8 h 38"/>
                  <a:gd name="T24" fmla="*/ 7 w 16"/>
                  <a:gd name="T25" fmla="*/ 3 h 38"/>
                  <a:gd name="T26" fmla="*/ 7 w 16"/>
                  <a:gd name="T27" fmla="*/ 1 h 38"/>
                  <a:gd name="T28" fmla="*/ 2 w 16"/>
                  <a:gd name="T29" fmla="*/ 0 h 38"/>
                  <a:gd name="T30" fmla="*/ 4 w 16"/>
                  <a:gd name="T31" fmla="*/ 6 h 38"/>
                  <a:gd name="T32" fmla="*/ 4 w 16"/>
                  <a:gd name="T33" fmla="*/ 14 h 38"/>
                  <a:gd name="T34" fmla="*/ 2 w 16"/>
                  <a:gd name="T35" fmla="*/ 16 h 38"/>
                  <a:gd name="T36" fmla="*/ 1 w 16"/>
                  <a:gd name="T37" fmla="*/ 20 h 38"/>
                  <a:gd name="T38" fmla="*/ 4 w 16"/>
                  <a:gd name="T39" fmla="*/ 25 h 38"/>
                  <a:gd name="T40" fmla="*/ 4 w 16"/>
                  <a:gd name="T4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8">
                    <a:moveTo>
                      <a:pt x="4" y="25"/>
                    </a:moveTo>
                    <a:cubicBezTo>
                      <a:pt x="6" y="26"/>
                      <a:pt x="9" y="24"/>
                      <a:pt x="9" y="26"/>
                    </a:cubicBezTo>
                    <a:cubicBezTo>
                      <a:pt x="10" y="28"/>
                      <a:pt x="9" y="29"/>
                      <a:pt x="8" y="31"/>
                    </a:cubicBezTo>
                    <a:cubicBezTo>
                      <a:pt x="6" y="33"/>
                      <a:pt x="10" y="36"/>
                      <a:pt x="12" y="38"/>
                    </a:cubicBezTo>
                    <a:cubicBezTo>
                      <a:pt x="13" y="37"/>
                      <a:pt x="12" y="35"/>
                      <a:pt x="12" y="34"/>
                    </a:cubicBezTo>
                    <a:cubicBezTo>
                      <a:pt x="13" y="33"/>
                      <a:pt x="16" y="35"/>
                      <a:pt x="15" y="33"/>
                    </a:cubicBezTo>
                    <a:cubicBezTo>
                      <a:pt x="15" y="31"/>
                      <a:pt x="15" y="29"/>
                      <a:pt x="15" y="27"/>
                    </a:cubicBezTo>
                    <a:cubicBezTo>
                      <a:pt x="14" y="25"/>
                      <a:pt x="13" y="24"/>
                      <a:pt x="12" y="22"/>
                    </a:cubicBezTo>
                    <a:cubicBezTo>
                      <a:pt x="11" y="25"/>
                      <a:pt x="8" y="21"/>
                      <a:pt x="8" y="20"/>
                    </a:cubicBezTo>
                    <a:cubicBezTo>
                      <a:pt x="8" y="18"/>
                      <a:pt x="8" y="17"/>
                      <a:pt x="8" y="16"/>
                    </a:cubicBezTo>
                    <a:cubicBezTo>
                      <a:pt x="8" y="14"/>
                      <a:pt x="8" y="15"/>
                      <a:pt x="7" y="14"/>
                    </a:cubicBezTo>
                    <a:cubicBezTo>
                      <a:pt x="6" y="14"/>
                      <a:pt x="8" y="8"/>
                      <a:pt x="8" y="8"/>
                    </a:cubicBezTo>
                    <a:cubicBezTo>
                      <a:pt x="8" y="6"/>
                      <a:pt x="7" y="5"/>
                      <a:pt x="7" y="3"/>
                    </a:cubicBezTo>
                    <a:cubicBezTo>
                      <a:pt x="6" y="2"/>
                      <a:pt x="5" y="0"/>
                      <a:pt x="7" y="1"/>
                    </a:cubicBezTo>
                    <a:cubicBezTo>
                      <a:pt x="6" y="0"/>
                      <a:pt x="3" y="0"/>
                      <a:pt x="2" y="0"/>
                    </a:cubicBezTo>
                    <a:cubicBezTo>
                      <a:pt x="2" y="1"/>
                      <a:pt x="6" y="5"/>
                      <a:pt x="4" y="6"/>
                    </a:cubicBezTo>
                    <a:cubicBezTo>
                      <a:pt x="1" y="7"/>
                      <a:pt x="2" y="12"/>
                      <a:pt x="4" y="14"/>
                    </a:cubicBezTo>
                    <a:cubicBezTo>
                      <a:pt x="4" y="15"/>
                      <a:pt x="2" y="15"/>
                      <a:pt x="2" y="16"/>
                    </a:cubicBezTo>
                    <a:cubicBezTo>
                      <a:pt x="1" y="16"/>
                      <a:pt x="1" y="19"/>
                      <a:pt x="1" y="20"/>
                    </a:cubicBezTo>
                    <a:cubicBezTo>
                      <a:pt x="0" y="22"/>
                      <a:pt x="3" y="24"/>
                      <a:pt x="4" y="25"/>
                    </a:cubicBezTo>
                    <a:cubicBezTo>
                      <a:pt x="5" y="26"/>
                      <a:pt x="4" y="24"/>
                      <a:pt x="4" y="2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24" name="Freeform 731">
                <a:extLst>
                  <a:ext uri="{FF2B5EF4-FFF2-40B4-BE49-F238E27FC236}">
                    <a16:creationId xmlns:a16="http://schemas.microsoft.com/office/drawing/2014/main" id="{2C016A96-555B-EC5E-C0D6-E94B52F56389}"/>
                  </a:ext>
                </a:extLst>
              </p:cNvPr>
              <p:cNvSpPr>
                <a:spLocks/>
              </p:cNvSpPr>
              <p:nvPr/>
            </p:nvSpPr>
            <p:spPr bwMode="auto">
              <a:xfrm>
                <a:off x="12734220" y="8683490"/>
                <a:ext cx="613353" cy="542118"/>
              </a:xfrm>
              <a:custGeom>
                <a:avLst/>
                <a:gdLst>
                  <a:gd name="T0" fmla="*/ 56 w 60"/>
                  <a:gd name="T1" fmla="*/ 30 h 50"/>
                  <a:gd name="T2" fmla="*/ 55 w 60"/>
                  <a:gd name="T3" fmla="*/ 24 h 50"/>
                  <a:gd name="T4" fmla="*/ 57 w 60"/>
                  <a:gd name="T5" fmla="*/ 22 h 50"/>
                  <a:gd name="T6" fmla="*/ 57 w 60"/>
                  <a:gd name="T7" fmla="*/ 19 h 50"/>
                  <a:gd name="T8" fmla="*/ 58 w 60"/>
                  <a:gd name="T9" fmla="*/ 13 h 50"/>
                  <a:gd name="T10" fmla="*/ 56 w 60"/>
                  <a:gd name="T11" fmla="*/ 8 h 50"/>
                  <a:gd name="T12" fmla="*/ 51 w 60"/>
                  <a:gd name="T13" fmla="*/ 5 h 50"/>
                  <a:gd name="T14" fmla="*/ 48 w 60"/>
                  <a:gd name="T15" fmla="*/ 3 h 50"/>
                  <a:gd name="T16" fmla="*/ 45 w 60"/>
                  <a:gd name="T17" fmla="*/ 0 h 50"/>
                  <a:gd name="T18" fmla="*/ 38 w 60"/>
                  <a:gd name="T19" fmla="*/ 1 h 50"/>
                  <a:gd name="T20" fmla="*/ 34 w 60"/>
                  <a:gd name="T21" fmla="*/ 4 h 50"/>
                  <a:gd name="T22" fmla="*/ 35 w 60"/>
                  <a:gd name="T23" fmla="*/ 10 h 50"/>
                  <a:gd name="T24" fmla="*/ 33 w 60"/>
                  <a:gd name="T25" fmla="*/ 17 h 50"/>
                  <a:gd name="T26" fmla="*/ 37 w 60"/>
                  <a:gd name="T27" fmla="*/ 21 h 50"/>
                  <a:gd name="T28" fmla="*/ 40 w 60"/>
                  <a:gd name="T29" fmla="*/ 23 h 50"/>
                  <a:gd name="T30" fmla="*/ 39 w 60"/>
                  <a:gd name="T31" fmla="*/ 26 h 50"/>
                  <a:gd name="T32" fmla="*/ 35 w 60"/>
                  <a:gd name="T33" fmla="*/ 26 h 50"/>
                  <a:gd name="T34" fmla="*/ 31 w 60"/>
                  <a:gd name="T35" fmla="*/ 22 h 50"/>
                  <a:gd name="T36" fmla="*/ 27 w 60"/>
                  <a:gd name="T37" fmla="*/ 17 h 50"/>
                  <a:gd name="T38" fmla="*/ 20 w 60"/>
                  <a:gd name="T39" fmla="*/ 18 h 50"/>
                  <a:gd name="T40" fmla="*/ 16 w 60"/>
                  <a:gd name="T41" fmla="*/ 16 h 50"/>
                  <a:gd name="T42" fmla="*/ 14 w 60"/>
                  <a:gd name="T43" fmla="*/ 16 h 50"/>
                  <a:gd name="T44" fmla="*/ 11 w 60"/>
                  <a:gd name="T45" fmla="*/ 14 h 50"/>
                  <a:gd name="T46" fmla="*/ 11 w 60"/>
                  <a:gd name="T47" fmla="*/ 20 h 50"/>
                  <a:gd name="T48" fmla="*/ 10 w 60"/>
                  <a:gd name="T49" fmla="*/ 24 h 50"/>
                  <a:gd name="T50" fmla="*/ 2 w 60"/>
                  <a:gd name="T51" fmla="*/ 24 h 50"/>
                  <a:gd name="T52" fmla="*/ 1 w 60"/>
                  <a:gd name="T53" fmla="*/ 29 h 50"/>
                  <a:gd name="T54" fmla="*/ 3 w 60"/>
                  <a:gd name="T55" fmla="*/ 43 h 50"/>
                  <a:gd name="T56" fmla="*/ 8 w 60"/>
                  <a:gd name="T57" fmla="*/ 48 h 50"/>
                  <a:gd name="T58" fmla="*/ 16 w 60"/>
                  <a:gd name="T59" fmla="*/ 50 h 50"/>
                  <a:gd name="T60" fmla="*/ 18 w 60"/>
                  <a:gd name="T61" fmla="*/ 50 h 50"/>
                  <a:gd name="T62" fmla="*/ 22 w 60"/>
                  <a:gd name="T63" fmla="*/ 50 h 50"/>
                  <a:gd name="T64" fmla="*/ 28 w 60"/>
                  <a:gd name="T65" fmla="*/ 47 h 50"/>
                  <a:gd name="T66" fmla="*/ 31 w 60"/>
                  <a:gd name="T67" fmla="*/ 44 h 50"/>
                  <a:gd name="T68" fmla="*/ 35 w 60"/>
                  <a:gd name="T69" fmla="*/ 41 h 50"/>
                  <a:gd name="T70" fmla="*/ 37 w 60"/>
                  <a:gd name="T71" fmla="*/ 38 h 50"/>
                  <a:gd name="T72" fmla="*/ 43 w 60"/>
                  <a:gd name="T73" fmla="*/ 38 h 50"/>
                  <a:gd name="T74" fmla="*/ 42 w 60"/>
                  <a:gd name="T75" fmla="*/ 35 h 50"/>
                  <a:gd name="T76" fmla="*/ 46 w 60"/>
                  <a:gd name="T77" fmla="*/ 33 h 50"/>
                  <a:gd name="T78" fmla="*/ 56 w 60"/>
                  <a:gd name="T79" fmla="*/ 30 h 50"/>
                  <a:gd name="T80" fmla="*/ 56 w 60"/>
                  <a:gd name="T8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50">
                    <a:moveTo>
                      <a:pt x="56" y="30"/>
                    </a:moveTo>
                    <a:cubicBezTo>
                      <a:pt x="54" y="27"/>
                      <a:pt x="56" y="27"/>
                      <a:pt x="55" y="24"/>
                    </a:cubicBezTo>
                    <a:cubicBezTo>
                      <a:pt x="55" y="23"/>
                      <a:pt x="56" y="23"/>
                      <a:pt x="57" y="22"/>
                    </a:cubicBezTo>
                    <a:cubicBezTo>
                      <a:pt x="58" y="21"/>
                      <a:pt x="57" y="20"/>
                      <a:pt x="57" y="19"/>
                    </a:cubicBezTo>
                    <a:cubicBezTo>
                      <a:pt x="56" y="17"/>
                      <a:pt x="56" y="14"/>
                      <a:pt x="58" y="13"/>
                    </a:cubicBezTo>
                    <a:cubicBezTo>
                      <a:pt x="60" y="12"/>
                      <a:pt x="57" y="9"/>
                      <a:pt x="56" y="8"/>
                    </a:cubicBezTo>
                    <a:cubicBezTo>
                      <a:pt x="55" y="6"/>
                      <a:pt x="53" y="5"/>
                      <a:pt x="51" y="5"/>
                    </a:cubicBezTo>
                    <a:cubicBezTo>
                      <a:pt x="50" y="4"/>
                      <a:pt x="49" y="3"/>
                      <a:pt x="48" y="3"/>
                    </a:cubicBezTo>
                    <a:cubicBezTo>
                      <a:pt x="47" y="2"/>
                      <a:pt x="46" y="1"/>
                      <a:pt x="45" y="0"/>
                    </a:cubicBezTo>
                    <a:cubicBezTo>
                      <a:pt x="45" y="0"/>
                      <a:pt x="39" y="1"/>
                      <a:pt x="38" y="1"/>
                    </a:cubicBezTo>
                    <a:cubicBezTo>
                      <a:pt x="36" y="1"/>
                      <a:pt x="36" y="3"/>
                      <a:pt x="34" y="4"/>
                    </a:cubicBezTo>
                    <a:cubicBezTo>
                      <a:pt x="33" y="6"/>
                      <a:pt x="34" y="9"/>
                      <a:pt x="35" y="10"/>
                    </a:cubicBezTo>
                    <a:cubicBezTo>
                      <a:pt x="35" y="13"/>
                      <a:pt x="33" y="14"/>
                      <a:pt x="33" y="17"/>
                    </a:cubicBezTo>
                    <a:cubicBezTo>
                      <a:pt x="33" y="18"/>
                      <a:pt x="35" y="21"/>
                      <a:pt x="37" y="21"/>
                    </a:cubicBezTo>
                    <a:cubicBezTo>
                      <a:pt x="39" y="21"/>
                      <a:pt x="40" y="20"/>
                      <a:pt x="40" y="23"/>
                    </a:cubicBezTo>
                    <a:cubicBezTo>
                      <a:pt x="40" y="25"/>
                      <a:pt x="40" y="26"/>
                      <a:pt x="39" y="26"/>
                    </a:cubicBezTo>
                    <a:cubicBezTo>
                      <a:pt x="37" y="27"/>
                      <a:pt x="36" y="28"/>
                      <a:pt x="35" y="26"/>
                    </a:cubicBezTo>
                    <a:cubicBezTo>
                      <a:pt x="34" y="24"/>
                      <a:pt x="33" y="22"/>
                      <a:pt x="31" y="22"/>
                    </a:cubicBezTo>
                    <a:cubicBezTo>
                      <a:pt x="29" y="21"/>
                      <a:pt x="28" y="19"/>
                      <a:pt x="27" y="17"/>
                    </a:cubicBezTo>
                    <a:cubicBezTo>
                      <a:pt x="25" y="21"/>
                      <a:pt x="23" y="19"/>
                      <a:pt x="20" y="18"/>
                    </a:cubicBezTo>
                    <a:cubicBezTo>
                      <a:pt x="18" y="18"/>
                      <a:pt x="18" y="16"/>
                      <a:pt x="16" y="16"/>
                    </a:cubicBezTo>
                    <a:cubicBezTo>
                      <a:pt x="16" y="16"/>
                      <a:pt x="15" y="17"/>
                      <a:pt x="14" y="16"/>
                    </a:cubicBezTo>
                    <a:cubicBezTo>
                      <a:pt x="13" y="16"/>
                      <a:pt x="13" y="14"/>
                      <a:pt x="11" y="14"/>
                    </a:cubicBezTo>
                    <a:cubicBezTo>
                      <a:pt x="11" y="16"/>
                      <a:pt x="11" y="18"/>
                      <a:pt x="11" y="20"/>
                    </a:cubicBezTo>
                    <a:cubicBezTo>
                      <a:pt x="11" y="22"/>
                      <a:pt x="12" y="24"/>
                      <a:pt x="10" y="24"/>
                    </a:cubicBezTo>
                    <a:cubicBezTo>
                      <a:pt x="7" y="24"/>
                      <a:pt x="4" y="24"/>
                      <a:pt x="2" y="24"/>
                    </a:cubicBezTo>
                    <a:cubicBezTo>
                      <a:pt x="1" y="24"/>
                      <a:pt x="1" y="28"/>
                      <a:pt x="1" y="29"/>
                    </a:cubicBezTo>
                    <a:cubicBezTo>
                      <a:pt x="1" y="33"/>
                      <a:pt x="0" y="40"/>
                      <a:pt x="3" y="43"/>
                    </a:cubicBezTo>
                    <a:cubicBezTo>
                      <a:pt x="4" y="44"/>
                      <a:pt x="7" y="48"/>
                      <a:pt x="8" y="48"/>
                    </a:cubicBezTo>
                    <a:cubicBezTo>
                      <a:pt x="10" y="47"/>
                      <a:pt x="19" y="47"/>
                      <a:pt x="16" y="50"/>
                    </a:cubicBezTo>
                    <a:cubicBezTo>
                      <a:pt x="18" y="50"/>
                      <a:pt x="17" y="50"/>
                      <a:pt x="18" y="50"/>
                    </a:cubicBezTo>
                    <a:cubicBezTo>
                      <a:pt x="20" y="49"/>
                      <a:pt x="21" y="50"/>
                      <a:pt x="22" y="50"/>
                    </a:cubicBezTo>
                    <a:cubicBezTo>
                      <a:pt x="25" y="50"/>
                      <a:pt x="27" y="50"/>
                      <a:pt x="28" y="47"/>
                    </a:cubicBezTo>
                    <a:cubicBezTo>
                      <a:pt x="29" y="46"/>
                      <a:pt x="30" y="45"/>
                      <a:pt x="31" y="44"/>
                    </a:cubicBezTo>
                    <a:cubicBezTo>
                      <a:pt x="32" y="43"/>
                      <a:pt x="34" y="43"/>
                      <a:pt x="35" y="41"/>
                    </a:cubicBezTo>
                    <a:cubicBezTo>
                      <a:pt x="36" y="40"/>
                      <a:pt x="36" y="39"/>
                      <a:pt x="37" y="38"/>
                    </a:cubicBezTo>
                    <a:cubicBezTo>
                      <a:pt x="39" y="38"/>
                      <a:pt x="41" y="38"/>
                      <a:pt x="43" y="38"/>
                    </a:cubicBezTo>
                    <a:cubicBezTo>
                      <a:pt x="42" y="37"/>
                      <a:pt x="42" y="35"/>
                      <a:pt x="42" y="35"/>
                    </a:cubicBezTo>
                    <a:cubicBezTo>
                      <a:pt x="44" y="34"/>
                      <a:pt x="45" y="34"/>
                      <a:pt x="46" y="33"/>
                    </a:cubicBezTo>
                    <a:cubicBezTo>
                      <a:pt x="49" y="32"/>
                      <a:pt x="53" y="31"/>
                      <a:pt x="56" y="30"/>
                    </a:cubicBezTo>
                    <a:cubicBezTo>
                      <a:pt x="55" y="29"/>
                      <a:pt x="55" y="30"/>
                      <a:pt x="56" y="3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25" name="Freeform 732">
                <a:extLst>
                  <a:ext uri="{FF2B5EF4-FFF2-40B4-BE49-F238E27FC236}">
                    <a16:creationId xmlns:a16="http://schemas.microsoft.com/office/drawing/2014/main" id="{287D7AE6-4487-294D-F288-46F1D1E89A69}"/>
                  </a:ext>
                </a:extLst>
              </p:cNvPr>
              <p:cNvSpPr>
                <a:spLocks/>
              </p:cNvSpPr>
              <p:nvPr/>
            </p:nvSpPr>
            <p:spPr bwMode="auto">
              <a:xfrm>
                <a:off x="12267237" y="9170288"/>
                <a:ext cx="651689" cy="682258"/>
              </a:xfrm>
              <a:custGeom>
                <a:avLst/>
                <a:gdLst>
                  <a:gd name="T0" fmla="*/ 33 w 64"/>
                  <a:gd name="T1" fmla="*/ 5 h 63"/>
                  <a:gd name="T2" fmla="*/ 31 w 64"/>
                  <a:gd name="T3" fmla="*/ 2 h 63"/>
                  <a:gd name="T4" fmla="*/ 28 w 64"/>
                  <a:gd name="T5" fmla="*/ 2 h 63"/>
                  <a:gd name="T6" fmla="*/ 18 w 64"/>
                  <a:gd name="T7" fmla="*/ 2 h 63"/>
                  <a:gd name="T8" fmla="*/ 10 w 64"/>
                  <a:gd name="T9" fmla="*/ 2 h 63"/>
                  <a:gd name="T10" fmla="*/ 7 w 64"/>
                  <a:gd name="T11" fmla="*/ 0 h 63"/>
                  <a:gd name="T12" fmla="*/ 4 w 64"/>
                  <a:gd name="T13" fmla="*/ 2 h 63"/>
                  <a:gd name="T14" fmla="*/ 1 w 64"/>
                  <a:gd name="T15" fmla="*/ 2 h 63"/>
                  <a:gd name="T16" fmla="*/ 6 w 64"/>
                  <a:gd name="T17" fmla="*/ 14 h 63"/>
                  <a:gd name="T18" fmla="*/ 9 w 64"/>
                  <a:gd name="T19" fmla="*/ 21 h 63"/>
                  <a:gd name="T20" fmla="*/ 13 w 64"/>
                  <a:gd name="T21" fmla="*/ 29 h 63"/>
                  <a:gd name="T22" fmla="*/ 13 w 64"/>
                  <a:gd name="T23" fmla="*/ 34 h 63"/>
                  <a:gd name="T24" fmla="*/ 14 w 64"/>
                  <a:gd name="T25" fmla="*/ 42 h 63"/>
                  <a:gd name="T26" fmla="*/ 16 w 64"/>
                  <a:gd name="T27" fmla="*/ 51 h 63"/>
                  <a:gd name="T28" fmla="*/ 22 w 64"/>
                  <a:gd name="T29" fmla="*/ 61 h 63"/>
                  <a:gd name="T30" fmla="*/ 28 w 64"/>
                  <a:gd name="T31" fmla="*/ 62 h 63"/>
                  <a:gd name="T32" fmla="*/ 33 w 64"/>
                  <a:gd name="T33" fmla="*/ 62 h 63"/>
                  <a:gd name="T34" fmla="*/ 38 w 64"/>
                  <a:gd name="T35" fmla="*/ 58 h 63"/>
                  <a:gd name="T36" fmla="*/ 38 w 64"/>
                  <a:gd name="T37" fmla="*/ 40 h 63"/>
                  <a:gd name="T38" fmla="*/ 38 w 64"/>
                  <a:gd name="T39" fmla="*/ 28 h 63"/>
                  <a:gd name="T40" fmla="*/ 39 w 64"/>
                  <a:gd name="T41" fmla="*/ 26 h 63"/>
                  <a:gd name="T42" fmla="*/ 43 w 64"/>
                  <a:gd name="T43" fmla="*/ 26 h 63"/>
                  <a:gd name="T44" fmla="*/ 43 w 64"/>
                  <a:gd name="T45" fmla="*/ 7 h 63"/>
                  <a:gd name="T46" fmla="*/ 51 w 64"/>
                  <a:gd name="T47" fmla="*/ 6 h 63"/>
                  <a:gd name="T48" fmla="*/ 53 w 64"/>
                  <a:gd name="T49" fmla="*/ 5 h 63"/>
                  <a:gd name="T50" fmla="*/ 56 w 64"/>
                  <a:gd name="T51" fmla="*/ 8 h 63"/>
                  <a:gd name="T52" fmla="*/ 58 w 64"/>
                  <a:gd name="T53" fmla="*/ 6 h 63"/>
                  <a:gd name="T54" fmla="*/ 62 w 64"/>
                  <a:gd name="T55" fmla="*/ 5 h 63"/>
                  <a:gd name="T56" fmla="*/ 59 w 64"/>
                  <a:gd name="T57" fmla="*/ 2 h 63"/>
                  <a:gd name="T58" fmla="*/ 45 w 64"/>
                  <a:gd name="T59" fmla="*/ 5 h 63"/>
                  <a:gd name="T60" fmla="*/ 33 w 64"/>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3">
                    <a:moveTo>
                      <a:pt x="33" y="5"/>
                    </a:moveTo>
                    <a:cubicBezTo>
                      <a:pt x="32" y="5"/>
                      <a:pt x="31" y="2"/>
                      <a:pt x="31" y="2"/>
                    </a:cubicBezTo>
                    <a:cubicBezTo>
                      <a:pt x="30" y="2"/>
                      <a:pt x="29" y="2"/>
                      <a:pt x="28" y="2"/>
                    </a:cubicBezTo>
                    <a:cubicBezTo>
                      <a:pt x="25" y="2"/>
                      <a:pt x="21" y="2"/>
                      <a:pt x="18" y="2"/>
                    </a:cubicBezTo>
                    <a:cubicBezTo>
                      <a:pt x="15" y="2"/>
                      <a:pt x="13" y="2"/>
                      <a:pt x="10" y="2"/>
                    </a:cubicBezTo>
                    <a:cubicBezTo>
                      <a:pt x="9" y="2"/>
                      <a:pt x="9" y="0"/>
                      <a:pt x="7" y="0"/>
                    </a:cubicBezTo>
                    <a:cubicBezTo>
                      <a:pt x="6" y="0"/>
                      <a:pt x="5" y="2"/>
                      <a:pt x="4" y="2"/>
                    </a:cubicBezTo>
                    <a:cubicBezTo>
                      <a:pt x="3" y="2"/>
                      <a:pt x="2" y="2"/>
                      <a:pt x="1" y="2"/>
                    </a:cubicBezTo>
                    <a:cubicBezTo>
                      <a:pt x="0" y="7"/>
                      <a:pt x="4" y="9"/>
                      <a:pt x="6" y="14"/>
                    </a:cubicBezTo>
                    <a:cubicBezTo>
                      <a:pt x="7" y="16"/>
                      <a:pt x="8" y="19"/>
                      <a:pt x="9" y="21"/>
                    </a:cubicBezTo>
                    <a:cubicBezTo>
                      <a:pt x="10" y="24"/>
                      <a:pt x="12" y="26"/>
                      <a:pt x="13" y="29"/>
                    </a:cubicBezTo>
                    <a:cubicBezTo>
                      <a:pt x="13" y="30"/>
                      <a:pt x="13" y="33"/>
                      <a:pt x="13" y="34"/>
                    </a:cubicBezTo>
                    <a:cubicBezTo>
                      <a:pt x="13" y="37"/>
                      <a:pt x="14" y="39"/>
                      <a:pt x="14" y="42"/>
                    </a:cubicBezTo>
                    <a:cubicBezTo>
                      <a:pt x="15" y="45"/>
                      <a:pt x="15" y="48"/>
                      <a:pt x="16" y="51"/>
                    </a:cubicBezTo>
                    <a:cubicBezTo>
                      <a:pt x="17" y="55"/>
                      <a:pt x="20" y="58"/>
                      <a:pt x="22" y="61"/>
                    </a:cubicBezTo>
                    <a:cubicBezTo>
                      <a:pt x="25" y="58"/>
                      <a:pt x="25" y="60"/>
                      <a:pt x="28" y="62"/>
                    </a:cubicBezTo>
                    <a:cubicBezTo>
                      <a:pt x="29" y="63"/>
                      <a:pt x="32" y="63"/>
                      <a:pt x="33" y="62"/>
                    </a:cubicBezTo>
                    <a:cubicBezTo>
                      <a:pt x="36" y="62"/>
                      <a:pt x="38" y="61"/>
                      <a:pt x="38" y="58"/>
                    </a:cubicBezTo>
                    <a:cubicBezTo>
                      <a:pt x="38" y="52"/>
                      <a:pt x="38" y="46"/>
                      <a:pt x="38" y="40"/>
                    </a:cubicBezTo>
                    <a:cubicBezTo>
                      <a:pt x="38" y="36"/>
                      <a:pt x="38" y="32"/>
                      <a:pt x="38" y="28"/>
                    </a:cubicBezTo>
                    <a:cubicBezTo>
                      <a:pt x="38" y="27"/>
                      <a:pt x="38" y="26"/>
                      <a:pt x="39" y="26"/>
                    </a:cubicBezTo>
                    <a:cubicBezTo>
                      <a:pt x="39" y="26"/>
                      <a:pt x="43" y="26"/>
                      <a:pt x="43" y="26"/>
                    </a:cubicBezTo>
                    <a:cubicBezTo>
                      <a:pt x="43" y="20"/>
                      <a:pt x="43" y="13"/>
                      <a:pt x="43" y="7"/>
                    </a:cubicBezTo>
                    <a:cubicBezTo>
                      <a:pt x="46" y="8"/>
                      <a:pt x="48" y="6"/>
                      <a:pt x="51" y="6"/>
                    </a:cubicBezTo>
                    <a:cubicBezTo>
                      <a:pt x="51" y="5"/>
                      <a:pt x="52" y="5"/>
                      <a:pt x="53" y="5"/>
                    </a:cubicBezTo>
                    <a:cubicBezTo>
                      <a:pt x="53" y="5"/>
                      <a:pt x="55" y="8"/>
                      <a:pt x="56" y="8"/>
                    </a:cubicBezTo>
                    <a:cubicBezTo>
                      <a:pt x="57" y="7"/>
                      <a:pt x="56" y="6"/>
                      <a:pt x="58" y="6"/>
                    </a:cubicBezTo>
                    <a:cubicBezTo>
                      <a:pt x="59" y="6"/>
                      <a:pt x="60" y="5"/>
                      <a:pt x="62" y="5"/>
                    </a:cubicBezTo>
                    <a:cubicBezTo>
                      <a:pt x="64" y="4"/>
                      <a:pt x="60" y="2"/>
                      <a:pt x="59" y="2"/>
                    </a:cubicBezTo>
                    <a:cubicBezTo>
                      <a:pt x="54" y="2"/>
                      <a:pt x="50" y="5"/>
                      <a:pt x="45" y="5"/>
                    </a:cubicBezTo>
                    <a:cubicBezTo>
                      <a:pt x="41" y="5"/>
                      <a:pt x="37" y="5"/>
                      <a:pt x="33"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26" name="Freeform 733">
                <a:extLst>
                  <a:ext uri="{FF2B5EF4-FFF2-40B4-BE49-F238E27FC236}">
                    <a16:creationId xmlns:a16="http://schemas.microsoft.com/office/drawing/2014/main" id="{433FA12D-E36B-35BC-B5B8-6B4F51AE7439}"/>
                  </a:ext>
                </a:extLst>
              </p:cNvPr>
              <p:cNvSpPr>
                <a:spLocks/>
              </p:cNvSpPr>
              <p:nvPr/>
            </p:nvSpPr>
            <p:spPr bwMode="auto">
              <a:xfrm>
                <a:off x="12284660" y="7945921"/>
                <a:ext cx="930489" cy="1028915"/>
              </a:xfrm>
              <a:custGeom>
                <a:avLst/>
                <a:gdLst>
                  <a:gd name="T0" fmla="*/ 89 w 91"/>
                  <a:gd name="T1" fmla="*/ 10 h 95"/>
                  <a:gd name="T2" fmla="*/ 83 w 91"/>
                  <a:gd name="T3" fmla="*/ 4 h 95"/>
                  <a:gd name="T4" fmla="*/ 77 w 91"/>
                  <a:gd name="T5" fmla="*/ 6 h 95"/>
                  <a:gd name="T6" fmla="*/ 72 w 91"/>
                  <a:gd name="T7" fmla="*/ 1 h 95"/>
                  <a:gd name="T8" fmla="*/ 65 w 91"/>
                  <a:gd name="T9" fmla="*/ 1 h 95"/>
                  <a:gd name="T10" fmla="*/ 57 w 91"/>
                  <a:gd name="T11" fmla="*/ 2 h 95"/>
                  <a:gd name="T12" fmla="*/ 48 w 91"/>
                  <a:gd name="T13" fmla="*/ 6 h 95"/>
                  <a:gd name="T14" fmla="*/ 35 w 91"/>
                  <a:gd name="T15" fmla="*/ 2 h 95"/>
                  <a:gd name="T16" fmla="*/ 30 w 91"/>
                  <a:gd name="T17" fmla="*/ 12 h 95"/>
                  <a:gd name="T18" fmla="*/ 19 w 91"/>
                  <a:gd name="T19" fmla="*/ 35 h 95"/>
                  <a:gd name="T20" fmla="*/ 17 w 91"/>
                  <a:gd name="T21" fmla="*/ 48 h 95"/>
                  <a:gd name="T22" fmla="*/ 10 w 91"/>
                  <a:gd name="T23" fmla="*/ 49 h 95"/>
                  <a:gd name="T24" fmla="*/ 2 w 91"/>
                  <a:gd name="T25" fmla="*/ 55 h 95"/>
                  <a:gd name="T26" fmla="*/ 1 w 91"/>
                  <a:gd name="T27" fmla="*/ 59 h 95"/>
                  <a:gd name="T28" fmla="*/ 18 w 91"/>
                  <a:gd name="T29" fmla="*/ 57 h 95"/>
                  <a:gd name="T30" fmla="*/ 26 w 91"/>
                  <a:gd name="T31" fmla="*/ 68 h 95"/>
                  <a:gd name="T32" fmla="*/ 35 w 91"/>
                  <a:gd name="T33" fmla="*/ 63 h 95"/>
                  <a:gd name="T34" fmla="*/ 41 w 91"/>
                  <a:gd name="T35" fmla="*/ 64 h 95"/>
                  <a:gd name="T36" fmla="*/ 46 w 91"/>
                  <a:gd name="T37" fmla="*/ 70 h 95"/>
                  <a:gd name="T38" fmla="*/ 47 w 91"/>
                  <a:gd name="T39" fmla="*/ 78 h 95"/>
                  <a:gd name="T40" fmla="*/ 53 w 91"/>
                  <a:gd name="T41" fmla="*/ 82 h 95"/>
                  <a:gd name="T42" fmla="*/ 60 w 91"/>
                  <a:gd name="T43" fmla="*/ 84 h 95"/>
                  <a:gd name="T44" fmla="*/ 66 w 91"/>
                  <a:gd name="T45" fmla="*/ 87 h 95"/>
                  <a:gd name="T46" fmla="*/ 76 w 91"/>
                  <a:gd name="T47" fmla="*/ 90 h 95"/>
                  <a:gd name="T48" fmla="*/ 84 w 91"/>
                  <a:gd name="T49" fmla="*/ 94 h 95"/>
                  <a:gd name="T50" fmla="*/ 77 w 91"/>
                  <a:gd name="T51" fmla="*/ 85 h 95"/>
                  <a:gd name="T52" fmla="*/ 78 w 91"/>
                  <a:gd name="T53" fmla="*/ 73 h 95"/>
                  <a:gd name="T54" fmla="*/ 80 w 91"/>
                  <a:gd name="T55" fmla="*/ 70 h 95"/>
                  <a:gd name="T56" fmla="*/ 84 w 91"/>
                  <a:gd name="T57" fmla="*/ 63 h 95"/>
                  <a:gd name="T58" fmla="*/ 81 w 91"/>
                  <a:gd name="T59" fmla="*/ 55 h 95"/>
                  <a:gd name="T60" fmla="*/ 81 w 91"/>
                  <a:gd name="T61" fmla="*/ 45 h 95"/>
                  <a:gd name="T62" fmla="*/ 83 w 91"/>
                  <a:gd name="T63" fmla="*/ 28 h 95"/>
                  <a:gd name="T64" fmla="*/ 90 w 91"/>
                  <a:gd name="T65" fmla="*/ 18 h 95"/>
                  <a:gd name="T66" fmla="*/ 90 w 91"/>
                  <a:gd name="T6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5">
                    <a:moveTo>
                      <a:pt x="90" y="15"/>
                    </a:moveTo>
                    <a:cubicBezTo>
                      <a:pt x="89" y="14"/>
                      <a:pt x="89" y="12"/>
                      <a:pt x="89" y="10"/>
                    </a:cubicBezTo>
                    <a:cubicBezTo>
                      <a:pt x="89" y="9"/>
                      <a:pt x="87" y="8"/>
                      <a:pt x="86" y="7"/>
                    </a:cubicBezTo>
                    <a:cubicBezTo>
                      <a:pt x="86" y="6"/>
                      <a:pt x="84" y="4"/>
                      <a:pt x="83" y="4"/>
                    </a:cubicBezTo>
                    <a:cubicBezTo>
                      <a:pt x="82" y="4"/>
                      <a:pt x="82" y="6"/>
                      <a:pt x="80" y="5"/>
                    </a:cubicBezTo>
                    <a:cubicBezTo>
                      <a:pt x="78" y="4"/>
                      <a:pt x="79" y="5"/>
                      <a:pt x="77" y="6"/>
                    </a:cubicBezTo>
                    <a:cubicBezTo>
                      <a:pt x="77" y="6"/>
                      <a:pt x="75" y="5"/>
                      <a:pt x="75" y="4"/>
                    </a:cubicBezTo>
                    <a:cubicBezTo>
                      <a:pt x="74" y="3"/>
                      <a:pt x="73" y="2"/>
                      <a:pt x="72" y="1"/>
                    </a:cubicBezTo>
                    <a:cubicBezTo>
                      <a:pt x="71" y="0"/>
                      <a:pt x="70" y="2"/>
                      <a:pt x="69" y="2"/>
                    </a:cubicBezTo>
                    <a:cubicBezTo>
                      <a:pt x="68" y="3"/>
                      <a:pt x="66" y="2"/>
                      <a:pt x="65" y="1"/>
                    </a:cubicBezTo>
                    <a:cubicBezTo>
                      <a:pt x="63" y="0"/>
                      <a:pt x="63" y="1"/>
                      <a:pt x="61" y="2"/>
                    </a:cubicBezTo>
                    <a:cubicBezTo>
                      <a:pt x="60" y="3"/>
                      <a:pt x="58" y="2"/>
                      <a:pt x="57" y="2"/>
                    </a:cubicBezTo>
                    <a:cubicBezTo>
                      <a:pt x="56" y="3"/>
                      <a:pt x="53" y="3"/>
                      <a:pt x="52" y="3"/>
                    </a:cubicBezTo>
                    <a:cubicBezTo>
                      <a:pt x="49" y="1"/>
                      <a:pt x="51" y="6"/>
                      <a:pt x="48" y="6"/>
                    </a:cubicBezTo>
                    <a:cubicBezTo>
                      <a:pt x="46" y="7"/>
                      <a:pt x="42" y="6"/>
                      <a:pt x="40" y="5"/>
                    </a:cubicBezTo>
                    <a:cubicBezTo>
                      <a:pt x="38" y="4"/>
                      <a:pt x="37" y="2"/>
                      <a:pt x="35" y="2"/>
                    </a:cubicBezTo>
                    <a:cubicBezTo>
                      <a:pt x="34" y="1"/>
                      <a:pt x="32" y="3"/>
                      <a:pt x="31" y="4"/>
                    </a:cubicBezTo>
                    <a:cubicBezTo>
                      <a:pt x="29" y="6"/>
                      <a:pt x="31" y="9"/>
                      <a:pt x="30" y="12"/>
                    </a:cubicBezTo>
                    <a:cubicBezTo>
                      <a:pt x="27" y="17"/>
                      <a:pt x="27" y="23"/>
                      <a:pt x="24" y="27"/>
                    </a:cubicBezTo>
                    <a:cubicBezTo>
                      <a:pt x="22" y="30"/>
                      <a:pt x="21" y="32"/>
                      <a:pt x="19" y="35"/>
                    </a:cubicBezTo>
                    <a:cubicBezTo>
                      <a:pt x="18" y="37"/>
                      <a:pt x="18" y="39"/>
                      <a:pt x="18" y="41"/>
                    </a:cubicBezTo>
                    <a:cubicBezTo>
                      <a:pt x="18" y="44"/>
                      <a:pt x="19" y="46"/>
                      <a:pt x="17" y="48"/>
                    </a:cubicBezTo>
                    <a:cubicBezTo>
                      <a:pt x="16" y="48"/>
                      <a:pt x="11" y="51"/>
                      <a:pt x="11" y="51"/>
                    </a:cubicBezTo>
                    <a:cubicBezTo>
                      <a:pt x="10" y="51"/>
                      <a:pt x="12" y="48"/>
                      <a:pt x="10" y="49"/>
                    </a:cubicBezTo>
                    <a:cubicBezTo>
                      <a:pt x="7" y="51"/>
                      <a:pt x="7" y="53"/>
                      <a:pt x="5" y="50"/>
                    </a:cubicBezTo>
                    <a:cubicBezTo>
                      <a:pt x="4" y="51"/>
                      <a:pt x="2" y="53"/>
                      <a:pt x="2" y="55"/>
                    </a:cubicBezTo>
                    <a:cubicBezTo>
                      <a:pt x="2" y="55"/>
                      <a:pt x="2" y="56"/>
                      <a:pt x="1" y="56"/>
                    </a:cubicBezTo>
                    <a:cubicBezTo>
                      <a:pt x="0" y="57"/>
                      <a:pt x="1" y="58"/>
                      <a:pt x="1" y="59"/>
                    </a:cubicBezTo>
                    <a:cubicBezTo>
                      <a:pt x="5" y="56"/>
                      <a:pt x="8" y="57"/>
                      <a:pt x="13" y="57"/>
                    </a:cubicBezTo>
                    <a:cubicBezTo>
                      <a:pt x="15" y="57"/>
                      <a:pt x="16" y="57"/>
                      <a:pt x="18" y="57"/>
                    </a:cubicBezTo>
                    <a:cubicBezTo>
                      <a:pt x="20" y="57"/>
                      <a:pt x="21" y="60"/>
                      <a:pt x="22" y="62"/>
                    </a:cubicBezTo>
                    <a:cubicBezTo>
                      <a:pt x="23" y="64"/>
                      <a:pt x="24" y="67"/>
                      <a:pt x="26" y="68"/>
                    </a:cubicBezTo>
                    <a:cubicBezTo>
                      <a:pt x="27" y="69"/>
                      <a:pt x="31" y="68"/>
                      <a:pt x="33" y="67"/>
                    </a:cubicBezTo>
                    <a:cubicBezTo>
                      <a:pt x="34" y="67"/>
                      <a:pt x="34" y="64"/>
                      <a:pt x="35" y="63"/>
                    </a:cubicBezTo>
                    <a:cubicBezTo>
                      <a:pt x="35" y="61"/>
                      <a:pt x="38" y="62"/>
                      <a:pt x="39" y="62"/>
                    </a:cubicBezTo>
                    <a:cubicBezTo>
                      <a:pt x="39" y="64"/>
                      <a:pt x="39" y="64"/>
                      <a:pt x="41" y="64"/>
                    </a:cubicBezTo>
                    <a:cubicBezTo>
                      <a:pt x="42" y="64"/>
                      <a:pt x="45" y="63"/>
                      <a:pt x="45" y="65"/>
                    </a:cubicBezTo>
                    <a:cubicBezTo>
                      <a:pt x="45" y="67"/>
                      <a:pt x="46" y="68"/>
                      <a:pt x="46" y="70"/>
                    </a:cubicBezTo>
                    <a:cubicBezTo>
                      <a:pt x="46" y="71"/>
                      <a:pt x="46" y="72"/>
                      <a:pt x="45" y="74"/>
                    </a:cubicBezTo>
                    <a:cubicBezTo>
                      <a:pt x="45" y="75"/>
                      <a:pt x="46" y="77"/>
                      <a:pt x="47" y="78"/>
                    </a:cubicBezTo>
                    <a:cubicBezTo>
                      <a:pt x="48" y="79"/>
                      <a:pt x="47" y="81"/>
                      <a:pt x="47" y="82"/>
                    </a:cubicBezTo>
                    <a:cubicBezTo>
                      <a:pt x="47" y="85"/>
                      <a:pt x="52" y="82"/>
                      <a:pt x="53" y="82"/>
                    </a:cubicBezTo>
                    <a:cubicBezTo>
                      <a:pt x="55" y="82"/>
                      <a:pt x="56" y="82"/>
                      <a:pt x="57" y="83"/>
                    </a:cubicBezTo>
                    <a:cubicBezTo>
                      <a:pt x="59" y="85"/>
                      <a:pt x="58" y="84"/>
                      <a:pt x="60" y="84"/>
                    </a:cubicBezTo>
                    <a:cubicBezTo>
                      <a:pt x="62" y="84"/>
                      <a:pt x="62" y="85"/>
                      <a:pt x="63" y="86"/>
                    </a:cubicBezTo>
                    <a:cubicBezTo>
                      <a:pt x="64" y="86"/>
                      <a:pt x="65" y="87"/>
                      <a:pt x="66" y="87"/>
                    </a:cubicBezTo>
                    <a:cubicBezTo>
                      <a:pt x="69" y="88"/>
                      <a:pt x="70" y="88"/>
                      <a:pt x="71" y="85"/>
                    </a:cubicBezTo>
                    <a:cubicBezTo>
                      <a:pt x="72" y="88"/>
                      <a:pt x="73" y="89"/>
                      <a:pt x="76" y="90"/>
                    </a:cubicBezTo>
                    <a:cubicBezTo>
                      <a:pt x="78" y="91"/>
                      <a:pt x="78" y="94"/>
                      <a:pt x="80" y="95"/>
                    </a:cubicBezTo>
                    <a:cubicBezTo>
                      <a:pt x="80" y="95"/>
                      <a:pt x="84" y="94"/>
                      <a:pt x="84" y="94"/>
                    </a:cubicBezTo>
                    <a:cubicBezTo>
                      <a:pt x="84" y="92"/>
                      <a:pt x="85" y="88"/>
                      <a:pt x="83" y="89"/>
                    </a:cubicBezTo>
                    <a:cubicBezTo>
                      <a:pt x="80" y="90"/>
                      <a:pt x="78" y="88"/>
                      <a:pt x="77" y="85"/>
                    </a:cubicBezTo>
                    <a:cubicBezTo>
                      <a:pt x="77" y="83"/>
                      <a:pt x="79" y="80"/>
                      <a:pt x="78" y="77"/>
                    </a:cubicBezTo>
                    <a:cubicBezTo>
                      <a:pt x="78" y="76"/>
                      <a:pt x="77" y="74"/>
                      <a:pt x="78" y="73"/>
                    </a:cubicBezTo>
                    <a:cubicBezTo>
                      <a:pt x="78" y="73"/>
                      <a:pt x="78" y="72"/>
                      <a:pt x="79" y="72"/>
                    </a:cubicBezTo>
                    <a:cubicBezTo>
                      <a:pt x="80" y="72"/>
                      <a:pt x="79" y="70"/>
                      <a:pt x="80" y="70"/>
                    </a:cubicBezTo>
                    <a:cubicBezTo>
                      <a:pt x="81" y="68"/>
                      <a:pt x="86" y="68"/>
                      <a:pt x="87" y="68"/>
                    </a:cubicBezTo>
                    <a:cubicBezTo>
                      <a:pt x="85" y="67"/>
                      <a:pt x="86" y="64"/>
                      <a:pt x="84" y="63"/>
                    </a:cubicBezTo>
                    <a:cubicBezTo>
                      <a:pt x="83" y="62"/>
                      <a:pt x="82" y="61"/>
                      <a:pt x="82" y="60"/>
                    </a:cubicBezTo>
                    <a:cubicBezTo>
                      <a:pt x="82" y="58"/>
                      <a:pt x="82" y="56"/>
                      <a:pt x="81" y="55"/>
                    </a:cubicBezTo>
                    <a:cubicBezTo>
                      <a:pt x="81" y="53"/>
                      <a:pt x="80" y="52"/>
                      <a:pt x="80" y="50"/>
                    </a:cubicBezTo>
                    <a:cubicBezTo>
                      <a:pt x="80" y="49"/>
                      <a:pt x="80" y="44"/>
                      <a:pt x="81" y="45"/>
                    </a:cubicBezTo>
                    <a:cubicBezTo>
                      <a:pt x="80" y="41"/>
                      <a:pt x="80" y="39"/>
                      <a:pt x="82" y="35"/>
                    </a:cubicBezTo>
                    <a:cubicBezTo>
                      <a:pt x="83" y="32"/>
                      <a:pt x="83" y="31"/>
                      <a:pt x="83" y="28"/>
                    </a:cubicBezTo>
                    <a:cubicBezTo>
                      <a:pt x="83" y="25"/>
                      <a:pt x="85" y="23"/>
                      <a:pt x="87" y="21"/>
                    </a:cubicBezTo>
                    <a:cubicBezTo>
                      <a:pt x="88" y="20"/>
                      <a:pt x="89" y="19"/>
                      <a:pt x="90" y="18"/>
                    </a:cubicBezTo>
                    <a:cubicBezTo>
                      <a:pt x="91" y="17"/>
                      <a:pt x="91" y="17"/>
                      <a:pt x="90" y="15"/>
                    </a:cubicBezTo>
                    <a:cubicBezTo>
                      <a:pt x="89" y="15"/>
                      <a:pt x="91" y="16"/>
                      <a:pt x="90" y="1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27" name="Freeform 734">
                <a:extLst>
                  <a:ext uri="{FF2B5EF4-FFF2-40B4-BE49-F238E27FC236}">
                    <a16:creationId xmlns:a16="http://schemas.microsoft.com/office/drawing/2014/main" id="{77317844-C300-4308-8759-4C522091AA68}"/>
                  </a:ext>
                </a:extLst>
              </p:cNvPr>
              <p:cNvSpPr>
                <a:spLocks/>
              </p:cNvSpPr>
              <p:nvPr/>
            </p:nvSpPr>
            <p:spPr bwMode="auto">
              <a:xfrm>
                <a:off x="12274206" y="8554418"/>
                <a:ext cx="575021" cy="682258"/>
              </a:xfrm>
              <a:custGeom>
                <a:avLst/>
                <a:gdLst>
                  <a:gd name="T0" fmla="*/ 51 w 56"/>
                  <a:gd name="T1" fmla="*/ 27 h 63"/>
                  <a:gd name="T2" fmla="*/ 48 w 56"/>
                  <a:gd name="T3" fmla="*/ 26 h 63"/>
                  <a:gd name="T4" fmla="*/ 47 w 56"/>
                  <a:gd name="T5" fmla="*/ 21 h 63"/>
                  <a:gd name="T6" fmla="*/ 46 w 56"/>
                  <a:gd name="T7" fmla="*/ 12 h 63"/>
                  <a:gd name="T8" fmla="*/ 46 w 56"/>
                  <a:gd name="T9" fmla="*/ 8 h 63"/>
                  <a:gd name="T10" fmla="*/ 43 w 56"/>
                  <a:gd name="T11" fmla="*/ 8 h 63"/>
                  <a:gd name="T12" fmla="*/ 40 w 56"/>
                  <a:gd name="T13" fmla="*/ 6 h 63"/>
                  <a:gd name="T14" fmla="*/ 35 w 56"/>
                  <a:gd name="T15" fmla="*/ 8 h 63"/>
                  <a:gd name="T16" fmla="*/ 34 w 56"/>
                  <a:gd name="T17" fmla="*/ 11 h 63"/>
                  <a:gd name="T18" fmla="*/ 29 w 56"/>
                  <a:gd name="T19" fmla="*/ 12 h 63"/>
                  <a:gd name="T20" fmla="*/ 18 w 56"/>
                  <a:gd name="T21" fmla="*/ 1 h 63"/>
                  <a:gd name="T22" fmla="*/ 3 w 56"/>
                  <a:gd name="T23" fmla="*/ 2 h 63"/>
                  <a:gd name="T24" fmla="*/ 6 w 56"/>
                  <a:gd name="T25" fmla="*/ 12 h 63"/>
                  <a:gd name="T26" fmla="*/ 6 w 56"/>
                  <a:gd name="T27" fmla="*/ 16 h 63"/>
                  <a:gd name="T28" fmla="*/ 6 w 56"/>
                  <a:gd name="T29" fmla="*/ 20 h 63"/>
                  <a:gd name="T30" fmla="*/ 8 w 56"/>
                  <a:gd name="T31" fmla="*/ 33 h 63"/>
                  <a:gd name="T32" fmla="*/ 3 w 56"/>
                  <a:gd name="T33" fmla="*/ 41 h 63"/>
                  <a:gd name="T34" fmla="*/ 0 w 56"/>
                  <a:gd name="T35" fmla="*/ 50 h 63"/>
                  <a:gd name="T36" fmla="*/ 0 w 56"/>
                  <a:gd name="T37" fmla="*/ 55 h 63"/>
                  <a:gd name="T38" fmla="*/ 0 w 56"/>
                  <a:gd name="T39" fmla="*/ 59 h 63"/>
                  <a:gd name="T40" fmla="*/ 3 w 56"/>
                  <a:gd name="T41" fmla="*/ 59 h 63"/>
                  <a:gd name="T42" fmla="*/ 8 w 56"/>
                  <a:gd name="T43" fmla="*/ 58 h 63"/>
                  <a:gd name="T44" fmla="*/ 9 w 56"/>
                  <a:gd name="T45" fmla="*/ 59 h 63"/>
                  <a:gd name="T46" fmla="*/ 16 w 56"/>
                  <a:gd name="T47" fmla="*/ 59 h 63"/>
                  <a:gd name="T48" fmla="*/ 25 w 56"/>
                  <a:gd name="T49" fmla="*/ 59 h 63"/>
                  <a:gd name="T50" fmla="*/ 30 w 56"/>
                  <a:gd name="T51" fmla="*/ 59 h 63"/>
                  <a:gd name="T52" fmla="*/ 39 w 56"/>
                  <a:gd name="T53" fmla="*/ 62 h 63"/>
                  <a:gd name="T54" fmla="*/ 53 w 56"/>
                  <a:gd name="T55" fmla="*/ 60 h 63"/>
                  <a:gd name="T56" fmla="*/ 46 w 56"/>
                  <a:gd name="T57" fmla="*/ 51 h 63"/>
                  <a:gd name="T58" fmla="*/ 46 w 56"/>
                  <a:gd name="T59" fmla="*/ 37 h 63"/>
                  <a:gd name="T60" fmla="*/ 56 w 56"/>
                  <a:gd name="T61" fmla="*/ 35 h 63"/>
                  <a:gd name="T62" fmla="*/ 56 w 56"/>
                  <a:gd name="T63" fmla="*/ 27 h 63"/>
                  <a:gd name="T64" fmla="*/ 51 w 56"/>
                  <a:gd name="T6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3">
                    <a:moveTo>
                      <a:pt x="51" y="27"/>
                    </a:moveTo>
                    <a:cubicBezTo>
                      <a:pt x="49" y="27"/>
                      <a:pt x="48" y="28"/>
                      <a:pt x="48" y="26"/>
                    </a:cubicBezTo>
                    <a:cubicBezTo>
                      <a:pt x="48" y="24"/>
                      <a:pt x="48" y="23"/>
                      <a:pt x="47" y="21"/>
                    </a:cubicBezTo>
                    <a:cubicBezTo>
                      <a:pt x="45" y="18"/>
                      <a:pt x="48" y="15"/>
                      <a:pt x="46" y="12"/>
                    </a:cubicBezTo>
                    <a:cubicBezTo>
                      <a:pt x="46" y="11"/>
                      <a:pt x="46" y="8"/>
                      <a:pt x="46" y="8"/>
                    </a:cubicBezTo>
                    <a:cubicBezTo>
                      <a:pt x="46" y="8"/>
                      <a:pt x="43" y="8"/>
                      <a:pt x="43" y="8"/>
                    </a:cubicBezTo>
                    <a:cubicBezTo>
                      <a:pt x="40" y="8"/>
                      <a:pt x="40" y="9"/>
                      <a:pt x="40" y="6"/>
                    </a:cubicBezTo>
                    <a:cubicBezTo>
                      <a:pt x="37" y="6"/>
                      <a:pt x="36" y="5"/>
                      <a:pt x="35" y="8"/>
                    </a:cubicBezTo>
                    <a:cubicBezTo>
                      <a:pt x="35" y="8"/>
                      <a:pt x="35" y="11"/>
                      <a:pt x="34" y="11"/>
                    </a:cubicBezTo>
                    <a:cubicBezTo>
                      <a:pt x="33" y="12"/>
                      <a:pt x="31" y="12"/>
                      <a:pt x="29" y="12"/>
                    </a:cubicBezTo>
                    <a:cubicBezTo>
                      <a:pt x="22" y="13"/>
                      <a:pt x="24" y="1"/>
                      <a:pt x="18" y="1"/>
                    </a:cubicBezTo>
                    <a:cubicBezTo>
                      <a:pt x="13" y="1"/>
                      <a:pt x="7" y="0"/>
                      <a:pt x="3" y="2"/>
                    </a:cubicBezTo>
                    <a:cubicBezTo>
                      <a:pt x="1" y="4"/>
                      <a:pt x="6" y="10"/>
                      <a:pt x="6" y="12"/>
                    </a:cubicBezTo>
                    <a:cubicBezTo>
                      <a:pt x="7" y="13"/>
                      <a:pt x="7" y="15"/>
                      <a:pt x="6" y="16"/>
                    </a:cubicBezTo>
                    <a:cubicBezTo>
                      <a:pt x="4" y="17"/>
                      <a:pt x="6" y="19"/>
                      <a:pt x="6" y="20"/>
                    </a:cubicBezTo>
                    <a:cubicBezTo>
                      <a:pt x="9" y="24"/>
                      <a:pt x="11" y="29"/>
                      <a:pt x="8" y="33"/>
                    </a:cubicBezTo>
                    <a:cubicBezTo>
                      <a:pt x="6" y="36"/>
                      <a:pt x="4" y="38"/>
                      <a:pt x="3" y="41"/>
                    </a:cubicBezTo>
                    <a:cubicBezTo>
                      <a:pt x="2" y="44"/>
                      <a:pt x="1" y="47"/>
                      <a:pt x="0" y="50"/>
                    </a:cubicBezTo>
                    <a:cubicBezTo>
                      <a:pt x="0" y="52"/>
                      <a:pt x="0" y="54"/>
                      <a:pt x="0" y="55"/>
                    </a:cubicBezTo>
                    <a:cubicBezTo>
                      <a:pt x="0" y="56"/>
                      <a:pt x="0" y="58"/>
                      <a:pt x="0" y="59"/>
                    </a:cubicBezTo>
                    <a:cubicBezTo>
                      <a:pt x="1" y="59"/>
                      <a:pt x="2" y="59"/>
                      <a:pt x="3" y="59"/>
                    </a:cubicBezTo>
                    <a:cubicBezTo>
                      <a:pt x="5" y="59"/>
                      <a:pt x="5" y="56"/>
                      <a:pt x="8" y="58"/>
                    </a:cubicBezTo>
                    <a:cubicBezTo>
                      <a:pt x="8" y="58"/>
                      <a:pt x="9" y="59"/>
                      <a:pt x="9" y="59"/>
                    </a:cubicBezTo>
                    <a:cubicBezTo>
                      <a:pt x="12" y="59"/>
                      <a:pt x="14" y="59"/>
                      <a:pt x="16" y="59"/>
                    </a:cubicBezTo>
                    <a:cubicBezTo>
                      <a:pt x="19" y="59"/>
                      <a:pt x="22" y="59"/>
                      <a:pt x="25" y="59"/>
                    </a:cubicBezTo>
                    <a:cubicBezTo>
                      <a:pt x="26" y="59"/>
                      <a:pt x="29" y="59"/>
                      <a:pt x="30" y="59"/>
                    </a:cubicBezTo>
                    <a:cubicBezTo>
                      <a:pt x="32" y="63"/>
                      <a:pt x="36" y="62"/>
                      <a:pt x="39" y="62"/>
                    </a:cubicBezTo>
                    <a:cubicBezTo>
                      <a:pt x="44" y="62"/>
                      <a:pt x="48" y="61"/>
                      <a:pt x="53" y="60"/>
                    </a:cubicBezTo>
                    <a:cubicBezTo>
                      <a:pt x="50" y="57"/>
                      <a:pt x="46" y="55"/>
                      <a:pt x="46" y="51"/>
                    </a:cubicBezTo>
                    <a:cubicBezTo>
                      <a:pt x="46" y="46"/>
                      <a:pt x="46" y="41"/>
                      <a:pt x="46" y="37"/>
                    </a:cubicBezTo>
                    <a:cubicBezTo>
                      <a:pt x="46" y="36"/>
                      <a:pt x="56" y="38"/>
                      <a:pt x="56" y="35"/>
                    </a:cubicBezTo>
                    <a:cubicBezTo>
                      <a:pt x="56" y="33"/>
                      <a:pt x="56" y="30"/>
                      <a:pt x="56" y="27"/>
                    </a:cubicBezTo>
                    <a:cubicBezTo>
                      <a:pt x="56" y="24"/>
                      <a:pt x="53" y="27"/>
                      <a:pt x="51" y="2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28" name="Freeform 735">
                <a:extLst>
                  <a:ext uri="{FF2B5EF4-FFF2-40B4-BE49-F238E27FC236}">
                    <a16:creationId xmlns:a16="http://schemas.microsoft.com/office/drawing/2014/main" id="{05279BC2-A6C8-5F9E-6DC1-A6F71345595D}"/>
                  </a:ext>
                </a:extLst>
              </p:cNvPr>
              <p:cNvSpPr>
                <a:spLocks/>
              </p:cNvSpPr>
              <p:nvPr/>
            </p:nvSpPr>
            <p:spPr bwMode="auto">
              <a:xfrm>
                <a:off x="12643614" y="9203480"/>
                <a:ext cx="470472" cy="519990"/>
              </a:xfrm>
              <a:custGeom>
                <a:avLst/>
                <a:gdLst>
                  <a:gd name="T0" fmla="*/ 25 w 46"/>
                  <a:gd name="T1" fmla="*/ 2 h 48"/>
                  <a:gd name="T2" fmla="*/ 21 w 46"/>
                  <a:gd name="T3" fmla="*/ 3 h 48"/>
                  <a:gd name="T4" fmla="*/ 18 w 46"/>
                  <a:gd name="T5" fmla="*/ 4 h 48"/>
                  <a:gd name="T6" fmla="*/ 6 w 46"/>
                  <a:gd name="T7" fmla="*/ 4 h 48"/>
                  <a:gd name="T8" fmla="*/ 6 w 46"/>
                  <a:gd name="T9" fmla="*/ 18 h 48"/>
                  <a:gd name="T10" fmla="*/ 6 w 46"/>
                  <a:gd name="T11" fmla="*/ 23 h 48"/>
                  <a:gd name="T12" fmla="*/ 1 w 46"/>
                  <a:gd name="T13" fmla="*/ 24 h 48"/>
                  <a:gd name="T14" fmla="*/ 1 w 46"/>
                  <a:gd name="T15" fmla="*/ 31 h 48"/>
                  <a:gd name="T16" fmla="*/ 1 w 46"/>
                  <a:gd name="T17" fmla="*/ 38 h 48"/>
                  <a:gd name="T18" fmla="*/ 4 w 46"/>
                  <a:gd name="T19" fmla="*/ 47 h 48"/>
                  <a:gd name="T20" fmla="*/ 8 w 46"/>
                  <a:gd name="T21" fmla="*/ 48 h 48"/>
                  <a:gd name="T22" fmla="*/ 13 w 46"/>
                  <a:gd name="T23" fmla="*/ 44 h 48"/>
                  <a:gd name="T24" fmla="*/ 19 w 46"/>
                  <a:gd name="T25" fmla="*/ 41 h 48"/>
                  <a:gd name="T26" fmla="*/ 29 w 46"/>
                  <a:gd name="T27" fmla="*/ 39 h 48"/>
                  <a:gd name="T28" fmla="*/ 31 w 46"/>
                  <a:gd name="T29" fmla="*/ 37 h 48"/>
                  <a:gd name="T30" fmla="*/ 34 w 46"/>
                  <a:gd name="T31" fmla="*/ 34 h 48"/>
                  <a:gd name="T32" fmla="*/ 43 w 46"/>
                  <a:gd name="T33" fmla="*/ 26 h 48"/>
                  <a:gd name="T34" fmla="*/ 44 w 46"/>
                  <a:gd name="T35" fmla="*/ 22 h 48"/>
                  <a:gd name="T36" fmla="*/ 40 w 46"/>
                  <a:gd name="T37" fmla="*/ 21 h 48"/>
                  <a:gd name="T38" fmla="*/ 38 w 46"/>
                  <a:gd name="T39" fmla="*/ 17 h 48"/>
                  <a:gd name="T40" fmla="*/ 39 w 46"/>
                  <a:gd name="T41" fmla="*/ 15 h 48"/>
                  <a:gd name="T42" fmla="*/ 36 w 46"/>
                  <a:gd name="T43" fmla="*/ 14 h 48"/>
                  <a:gd name="T44" fmla="*/ 36 w 46"/>
                  <a:gd name="T45" fmla="*/ 13 h 48"/>
                  <a:gd name="T46" fmla="*/ 34 w 46"/>
                  <a:gd name="T47" fmla="*/ 12 h 48"/>
                  <a:gd name="T48" fmla="*/ 30 w 46"/>
                  <a:gd name="T49" fmla="*/ 7 h 48"/>
                  <a:gd name="T50" fmla="*/ 25 w 46"/>
                  <a:gd name="T51" fmla="*/ 2 h 48"/>
                  <a:gd name="T52" fmla="*/ 25 w 46"/>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8">
                    <a:moveTo>
                      <a:pt x="25" y="2"/>
                    </a:moveTo>
                    <a:cubicBezTo>
                      <a:pt x="24" y="3"/>
                      <a:pt x="22" y="3"/>
                      <a:pt x="21" y="3"/>
                    </a:cubicBezTo>
                    <a:cubicBezTo>
                      <a:pt x="19" y="3"/>
                      <a:pt x="20" y="6"/>
                      <a:pt x="18" y="4"/>
                    </a:cubicBezTo>
                    <a:cubicBezTo>
                      <a:pt x="15" y="0"/>
                      <a:pt x="10" y="5"/>
                      <a:pt x="6" y="4"/>
                    </a:cubicBezTo>
                    <a:cubicBezTo>
                      <a:pt x="6" y="9"/>
                      <a:pt x="6" y="14"/>
                      <a:pt x="6" y="18"/>
                    </a:cubicBezTo>
                    <a:cubicBezTo>
                      <a:pt x="6" y="19"/>
                      <a:pt x="7" y="23"/>
                      <a:pt x="6" y="23"/>
                    </a:cubicBezTo>
                    <a:cubicBezTo>
                      <a:pt x="5" y="24"/>
                      <a:pt x="1" y="22"/>
                      <a:pt x="1" y="24"/>
                    </a:cubicBezTo>
                    <a:cubicBezTo>
                      <a:pt x="1" y="26"/>
                      <a:pt x="1" y="29"/>
                      <a:pt x="1" y="31"/>
                    </a:cubicBezTo>
                    <a:cubicBezTo>
                      <a:pt x="1" y="33"/>
                      <a:pt x="0" y="36"/>
                      <a:pt x="1" y="38"/>
                    </a:cubicBezTo>
                    <a:cubicBezTo>
                      <a:pt x="5" y="39"/>
                      <a:pt x="6" y="44"/>
                      <a:pt x="4" y="47"/>
                    </a:cubicBezTo>
                    <a:cubicBezTo>
                      <a:pt x="4" y="48"/>
                      <a:pt x="8" y="48"/>
                      <a:pt x="8" y="48"/>
                    </a:cubicBezTo>
                    <a:cubicBezTo>
                      <a:pt x="10" y="48"/>
                      <a:pt x="11" y="46"/>
                      <a:pt x="13" y="44"/>
                    </a:cubicBezTo>
                    <a:cubicBezTo>
                      <a:pt x="15" y="42"/>
                      <a:pt x="15" y="39"/>
                      <a:pt x="19" y="41"/>
                    </a:cubicBezTo>
                    <a:cubicBezTo>
                      <a:pt x="23" y="43"/>
                      <a:pt x="27" y="44"/>
                      <a:pt x="29" y="39"/>
                    </a:cubicBezTo>
                    <a:cubicBezTo>
                      <a:pt x="29" y="38"/>
                      <a:pt x="29" y="37"/>
                      <a:pt x="31" y="37"/>
                    </a:cubicBezTo>
                    <a:cubicBezTo>
                      <a:pt x="33" y="37"/>
                      <a:pt x="34" y="35"/>
                      <a:pt x="34" y="34"/>
                    </a:cubicBezTo>
                    <a:cubicBezTo>
                      <a:pt x="36" y="31"/>
                      <a:pt x="40" y="28"/>
                      <a:pt x="43" y="26"/>
                    </a:cubicBezTo>
                    <a:cubicBezTo>
                      <a:pt x="45" y="25"/>
                      <a:pt x="46" y="24"/>
                      <a:pt x="44" y="22"/>
                    </a:cubicBezTo>
                    <a:cubicBezTo>
                      <a:pt x="43" y="21"/>
                      <a:pt x="40" y="22"/>
                      <a:pt x="40" y="21"/>
                    </a:cubicBezTo>
                    <a:cubicBezTo>
                      <a:pt x="39" y="20"/>
                      <a:pt x="38" y="19"/>
                      <a:pt x="38" y="17"/>
                    </a:cubicBezTo>
                    <a:cubicBezTo>
                      <a:pt x="38" y="17"/>
                      <a:pt x="39" y="16"/>
                      <a:pt x="39" y="15"/>
                    </a:cubicBezTo>
                    <a:cubicBezTo>
                      <a:pt x="38" y="15"/>
                      <a:pt x="37" y="15"/>
                      <a:pt x="36" y="14"/>
                    </a:cubicBezTo>
                    <a:cubicBezTo>
                      <a:pt x="36" y="14"/>
                      <a:pt x="37" y="13"/>
                      <a:pt x="36" y="13"/>
                    </a:cubicBezTo>
                    <a:cubicBezTo>
                      <a:pt x="35" y="13"/>
                      <a:pt x="35" y="12"/>
                      <a:pt x="34" y="12"/>
                    </a:cubicBezTo>
                    <a:cubicBezTo>
                      <a:pt x="32" y="11"/>
                      <a:pt x="31" y="10"/>
                      <a:pt x="30" y="7"/>
                    </a:cubicBezTo>
                    <a:cubicBezTo>
                      <a:pt x="30" y="6"/>
                      <a:pt x="27" y="2"/>
                      <a:pt x="25" y="2"/>
                    </a:cubicBezTo>
                    <a:cubicBezTo>
                      <a:pt x="25" y="2"/>
                      <a:pt x="26" y="2"/>
                      <a:pt x="25"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29" name="Freeform 736">
                <a:extLst>
                  <a:ext uri="{FF2B5EF4-FFF2-40B4-BE49-F238E27FC236}">
                    <a16:creationId xmlns:a16="http://schemas.microsoft.com/office/drawing/2014/main" id="{56C010E0-B399-10BC-1BF8-80E8358BD155}"/>
                  </a:ext>
                </a:extLst>
              </p:cNvPr>
              <p:cNvSpPr>
                <a:spLocks/>
              </p:cNvSpPr>
              <p:nvPr/>
            </p:nvSpPr>
            <p:spPr bwMode="auto">
              <a:xfrm>
                <a:off x="12898016" y="9096529"/>
                <a:ext cx="400771" cy="376162"/>
              </a:xfrm>
              <a:custGeom>
                <a:avLst/>
                <a:gdLst>
                  <a:gd name="T0" fmla="*/ 39 w 39"/>
                  <a:gd name="T1" fmla="*/ 22 h 35"/>
                  <a:gd name="T2" fmla="*/ 38 w 39"/>
                  <a:gd name="T3" fmla="*/ 18 h 35"/>
                  <a:gd name="T4" fmla="*/ 39 w 39"/>
                  <a:gd name="T5" fmla="*/ 14 h 35"/>
                  <a:gd name="T6" fmla="*/ 38 w 39"/>
                  <a:gd name="T7" fmla="*/ 7 h 35"/>
                  <a:gd name="T8" fmla="*/ 27 w 39"/>
                  <a:gd name="T9" fmla="*/ 2 h 35"/>
                  <a:gd name="T10" fmla="*/ 24 w 39"/>
                  <a:gd name="T11" fmla="*/ 0 h 35"/>
                  <a:gd name="T12" fmla="*/ 19 w 39"/>
                  <a:gd name="T13" fmla="*/ 3 h 35"/>
                  <a:gd name="T14" fmla="*/ 13 w 39"/>
                  <a:gd name="T15" fmla="*/ 7 h 35"/>
                  <a:gd name="T16" fmla="*/ 9 w 39"/>
                  <a:gd name="T17" fmla="*/ 12 h 35"/>
                  <a:gd name="T18" fmla="*/ 2 w 39"/>
                  <a:gd name="T19" fmla="*/ 12 h 35"/>
                  <a:gd name="T20" fmla="*/ 5 w 39"/>
                  <a:gd name="T21" fmla="*/ 16 h 35"/>
                  <a:gd name="T22" fmla="*/ 8 w 39"/>
                  <a:gd name="T23" fmla="*/ 21 h 35"/>
                  <a:gd name="T24" fmla="*/ 11 w 39"/>
                  <a:gd name="T25" fmla="*/ 23 h 35"/>
                  <a:gd name="T26" fmla="*/ 11 w 39"/>
                  <a:gd name="T27" fmla="*/ 24 h 35"/>
                  <a:gd name="T28" fmla="*/ 14 w 39"/>
                  <a:gd name="T29" fmla="*/ 25 h 35"/>
                  <a:gd name="T30" fmla="*/ 13 w 39"/>
                  <a:gd name="T31" fmla="*/ 28 h 35"/>
                  <a:gd name="T32" fmla="*/ 15 w 39"/>
                  <a:gd name="T33" fmla="*/ 31 h 35"/>
                  <a:gd name="T34" fmla="*/ 20 w 39"/>
                  <a:gd name="T35" fmla="*/ 34 h 35"/>
                  <a:gd name="T36" fmla="*/ 25 w 39"/>
                  <a:gd name="T37" fmla="*/ 35 h 35"/>
                  <a:gd name="T38" fmla="*/ 27 w 39"/>
                  <a:gd name="T39" fmla="*/ 35 h 35"/>
                  <a:gd name="T40" fmla="*/ 34 w 39"/>
                  <a:gd name="T41" fmla="*/ 31 h 35"/>
                  <a:gd name="T42" fmla="*/ 36 w 39"/>
                  <a:gd name="T43" fmla="*/ 27 h 35"/>
                  <a:gd name="T44" fmla="*/ 39 w 39"/>
                  <a:gd name="T4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5">
                    <a:moveTo>
                      <a:pt x="39" y="22"/>
                    </a:moveTo>
                    <a:cubicBezTo>
                      <a:pt x="39" y="21"/>
                      <a:pt x="38" y="19"/>
                      <a:pt x="38" y="18"/>
                    </a:cubicBezTo>
                    <a:cubicBezTo>
                      <a:pt x="38" y="16"/>
                      <a:pt x="39" y="15"/>
                      <a:pt x="39" y="14"/>
                    </a:cubicBezTo>
                    <a:cubicBezTo>
                      <a:pt x="39" y="11"/>
                      <a:pt x="39" y="9"/>
                      <a:pt x="38" y="7"/>
                    </a:cubicBezTo>
                    <a:cubicBezTo>
                      <a:pt x="38" y="4"/>
                      <a:pt x="29" y="2"/>
                      <a:pt x="27" y="2"/>
                    </a:cubicBezTo>
                    <a:cubicBezTo>
                      <a:pt x="27" y="0"/>
                      <a:pt x="27" y="0"/>
                      <a:pt x="24" y="0"/>
                    </a:cubicBezTo>
                    <a:cubicBezTo>
                      <a:pt x="21" y="0"/>
                      <a:pt x="21" y="1"/>
                      <a:pt x="19" y="3"/>
                    </a:cubicBezTo>
                    <a:cubicBezTo>
                      <a:pt x="18" y="5"/>
                      <a:pt x="15" y="6"/>
                      <a:pt x="13" y="7"/>
                    </a:cubicBezTo>
                    <a:cubicBezTo>
                      <a:pt x="12" y="9"/>
                      <a:pt x="11" y="12"/>
                      <a:pt x="9" y="12"/>
                    </a:cubicBezTo>
                    <a:cubicBezTo>
                      <a:pt x="7" y="12"/>
                      <a:pt x="5" y="11"/>
                      <a:pt x="2" y="12"/>
                    </a:cubicBezTo>
                    <a:cubicBezTo>
                      <a:pt x="0" y="13"/>
                      <a:pt x="4" y="15"/>
                      <a:pt x="5" y="16"/>
                    </a:cubicBezTo>
                    <a:cubicBezTo>
                      <a:pt x="6" y="18"/>
                      <a:pt x="6" y="20"/>
                      <a:pt x="8" y="21"/>
                    </a:cubicBezTo>
                    <a:cubicBezTo>
                      <a:pt x="9" y="22"/>
                      <a:pt x="10" y="23"/>
                      <a:pt x="11" y="23"/>
                    </a:cubicBezTo>
                    <a:cubicBezTo>
                      <a:pt x="12" y="23"/>
                      <a:pt x="11" y="24"/>
                      <a:pt x="11" y="24"/>
                    </a:cubicBezTo>
                    <a:cubicBezTo>
                      <a:pt x="12" y="24"/>
                      <a:pt x="13" y="25"/>
                      <a:pt x="14" y="25"/>
                    </a:cubicBezTo>
                    <a:cubicBezTo>
                      <a:pt x="14" y="26"/>
                      <a:pt x="13" y="27"/>
                      <a:pt x="13" y="28"/>
                    </a:cubicBezTo>
                    <a:cubicBezTo>
                      <a:pt x="13" y="29"/>
                      <a:pt x="14" y="31"/>
                      <a:pt x="15" y="31"/>
                    </a:cubicBezTo>
                    <a:cubicBezTo>
                      <a:pt x="18" y="31"/>
                      <a:pt x="19" y="31"/>
                      <a:pt x="20" y="34"/>
                    </a:cubicBezTo>
                    <a:cubicBezTo>
                      <a:pt x="21" y="35"/>
                      <a:pt x="23" y="34"/>
                      <a:pt x="25" y="35"/>
                    </a:cubicBezTo>
                    <a:cubicBezTo>
                      <a:pt x="26" y="35"/>
                      <a:pt x="26" y="35"/>
                      <a:pt x="27" y="35"/>
                    </a:cubicBezTo>
                    <a:cubicBezTo>
                      <a:pt x="31" y="35"/>
                      <a:pt x="32" y="34"/>
                      <a:pt x="34" y="31"/>
                    </a:cubicBezTo>
                    <a:cubicBezTo>
                      <a:pt x="35" y="30"/>
                      <a:pt x="36" y="28"/>
                      <a:pt x="36" y="27"/>
                    </a:cubicBezTo>
                    <a:cubicBezTo>
                      <a:pt x="37" y="25"/>
                      <a:pt x="39" y="24"/>
                      <a:pt x="39" y="2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30" name="Freeform 737">
                <a:extLst>
                  <a:ext uri="{FF2B5EF4-FFF2-40B4-BE49-F238E27FC236}">
                    <a16:creationId xmlns:a16="http://schemas.microsoft.com/office/drawing/2014/main" id="{18304AA0-A17A-B85C-AB52-F87E69759E4E}"/>
                  </a:ext>
                </a:extLst>
              </p:cNvPr>
              <p:cNvSpPr>
                <a:spLocks/>
              </p:cNvSpPr>
              <p:nvPr/>
            </p:nvSpPr>
            <p:spPr bwMode="auto">
              <a:xfrm>
                <a:off x="13166357" y="9657083"/>
                <a:ext cx="101063" cy="121701"/>
              </a:xfrm>
              <a:custGeom>
                <a:avLst/>
                <a:gdLst>
                  <a:gd name="T0" fmla="*/ 5 w 10"/>
                  <a:gd name="T1" fmla="*/ 1 h 11"/>
                  <a:gd name="T2" fmla="*/ 7 w 10"/>
                  <a:gd name="T3" fmla="*/ 9 h 11"/>
                  <a:gd name="T4" fmla="*/ 5 w 10"/>
                  <a:gd name="T5" fmla="*/ 1 h 11"/>
                  <a:gd name="T6" fmla="*/ 5 w 10"/>
                  <a:gd name="T7" fmla="*/ 1 h 11"/>
                </a:gdLst>
                <a:ahLst/>
                <a:cxnLst>
                  <a:cxn ang="0">
                    <a:pos x="T0" y="T1"/>
                  </a:cxn>
                  <a:cxn ang="0">
                    <a:pos x="T2" y="T3"/>
                  </a:cxn>
                  <a:cxn ang="0">
                    <a:pos x="T4" y="T5"/>
                  </a:cxn>
                  <a:cxn ang="0">
                    <a:pos x="T6" y="T7"/>
                  </a:cxn>
                </a:cxnLst>
                <a:rect l="0" t="0" r="r" b="b"/>
                <a:pathLst>
                  <a:path w="10" h="11">
                    <a:moveTo>
                      <a:pt x="5" y="1"/>
                    </a:moveTo>
                    <a:cubicBezTo>
                      <a:pt x="0" y="2"/>
                      <a:pt x="3" y="11"/>
                      <a:pt x="7" y="9"/>
                    </a:cubicBezTo>
                    <a:cubicBezTo>
                      <a:pt x="10" y="8"/>
                      <a:pt x="9" y="0"/>
                      <a:pt x="5" y="1"/>
                    </a:cubicBezTo>
                    <a:cubicBezTo>
                      <a:pt x="3" y="1"/>
                      <a:pt x="6" y="1"/>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31" name="Freeform 738">
                <a:extLst>
                  <a:ext uri="{FF2B5EF4-FFF2-40B4-BE49-F238E27FC236}">
                    <a16:creationId xmlns:a16="http://schemas.microsoft.com/office/drawing/2014/main" id="{58B25408-B818-D15A-7BF7-EF43B3BD9489}"/>
                  </a:ext>
                </a:extLst>
              </p:cNvPr>
              <p:cNvSpPr>
                <a:spLocks/>
              </p:cNvSpPr>
              <p:nvPr/>
            </p:nvSpPr>
            <p:spPr bwMode="auto">
              <a:xfrm>
                <a:off x="12479819" y="9461630"/>
                <a:ext cx="808512" cy="748635"/>
              </a:xfrm>
              <a:custGeom>
                <a:avLst/>
                <a:gdLst>
                  <a:gd name="T0" fmla="*/ 74 w 79"/>
                  <a:gd name="T1" fmla="*/ 27 h 69"/>
                  <a:gd name="T2" fmla="*/ 69 w 79"/>
                  <a:gd name="T3" fmla="*/ 22 h 69"/>
                  <a:gd name="T4" fmla="*/ 72 w 79"/>
                  <a:gd name="T5" fmla="*/ 19 h 69"/>
                  <a:gd name="T6" fmla="*/ 75 w 79"/>
                  <a:gd name="T7" fmla="*/ 20 h 69"/>
                  <a:gd name="T8" fmla="*/ 75 w 79"/>
                  <a:gd name="T9" fmla="*/ 11 h 69"/>
                  <a:gd name="T10" fmla="*/ 73 w 79"/>
                  <a:gd name="T11" fmla="*/ 7 h 69"/>
                  <a:gd name="T12" fmla="*/ 72 w 79"/>
                  <a:gd name="T13" fmla="*/ 1 h 69"/>
                  <a:gd name="T14" fmla="*/ 66 w 79"/>
                  <a:gd name="T15" fmla="*/ 1 h 69"/>
                  <a:gd name="T16" fmla="*/ 60 w 79"/>
                  <a:gd name="T17" fmla="*/ 2 h 69"/>
                  <a:gd name="T18" fmla="*/ 55 w 79"/>
                  <a:gd name="T19" fmla="*/ 5 h 69"/>
                  <a:gd name="T20" fmla="*/ 51 w 79"/>
                  <a:gd name="T21" fmla="*/ 8 h 69"/>
                  <a:gd name="T22" fmla="*/ 49 w 79"/>
                  <a:gd name="T23" fmla="*/ 12 h 69"/>
                  <a:gd name="T24" fmla="*/ 45 w 79"/>
                  <a:gd name="T25" fmla="*/ 14 h 69"/>
                  <a:gd name="T26" fmla="*/ 44 w 79"/>
                  <a:gd name="T27" fmla="*/ 17 h 69"/>
                  <a:gd name="T28" fmla="*/ 34 w 79"/>
                  <a:gd name="T29" fmla="*/ 17 h 69"/>
                  <a:gd name="T30" fmla="*/ 28 w 79"/>
                  <a:gd name="T31" fmla="*/ 21 h 69"/>
                  <a:gd name="T32" fmla="*/ 24 w 79"/>
                  <a:gd name="T33" fmla="*/ 24 h 69"/>
                  <a:gd name="T34" fmla="*/ 20 w 79"/>
                  <a:gd name="T35" fmla="*/ 23 h 69"/>
                  <a:gd name="T36" fmla="*/ 17 w 79"/>
                  <a:gd name="T37" fmla="*/ 14 h 69"/>
                  <a:gd name="T38" fmla="*/ 17 w 79"/>
                  <a:gd name="T39" fmla="*/ 29 h 69"/>
                  <a:gd name="T40" fmla="*/ 17 w 79"/>
                  <a:gd name="T41" fmla="*/ 33 h 69"/>
                  <a:gd name="T42" fmla="*/ 9 w 79"/>
                  <a:gd name="T43" fmla="*/ 35 h 69"/>
                  <a:gd name="T44" fmla="*/ 6 w 79"/>
                  <a:gd name="T45" fmla="*/ 34 h 69"/>
                  <a:gd name="T46" fmla="*/ 2 w 79"/>
                  <a:gd name="T47" fmla="*/ 33 h 69"/>
                  <a:gd name="T48" fmla="*/ 3 w 79"/>
                  <a:gd name="T49" fmla="*/ 40 h 69"/>
                  <a:gd name="T50" fmla="*/ 5 w 79"/>
                  <a:gd name="T51" fmla="*/ 45 h 69"/>
                  <a:gd name="T52" fmla="*/ 9 w 79"/>
                  <a:gd name="T53" fmla="*/ 56 h 69"/>
                  <a:gd name="T54" fmla="*/ 8 w 79"/>
                  <a:gd name="T55" fmla="*/ 60 h 69"/>
                  <a:gd name="T56" fmla="*/ 9 w 79"/>
                  <a:gd name="T57" fmla="*/ 62 h 69"/>
                  <a:gd name="T58" fmla="*/ 10 w 79"/>
                  <a:gd name="T59" fmla="*/ 66 h 69"/>
                  <a:gd name="T60" fmla="*/ 11 w 79"/>
                  <a:gd name="T61" fmla="*/ 64 h 69"/>
                  <a:gd name="T62" fmla="*/ 15 w 79"/>
                  <a:gd name="T63" fmla="*/ 68 h 69"/>
                  <a:gd name="T64" fmla="*/ 21 w 79"/>
                  <a:gd name="T65" fmla="*/ 66 h 69"/>
                  <a:gd name="T66" fmla="*/ 26 w 79"/>
                  <a:gd name="T67" fmla="*/ 65 h 69"/>
                  <a:gd name="T68" fmla="*/ 31 w 79"/>
                  <a:gd name="T69" fmla="*/ 64 h 69"/>
                  <a:gd name="T70" fmla="*/ 38 w 79"/>
                  <a:gd name="T71" fmla="*/ 64 h 69"/>
                  <a:gd name="T72" fmla="*/ 39 w 79"/>
                  <a:gd name="T73" fmla="*/ 64 h 69"/>
                  <a:gd name="T74" fmla="*/ 41 w 79"/>
                  <a:gd name="T75" fmla="*/ 63 h 69"/>
                  <a:gd name="T76" fmla="*/ 42 w 79"/>
                  <a:gd name="T77" fmla="*/ 62 h 69"/>
                  <a:gd name="T78" fmla="*/ 44 w 79"/>
                  <a:gd name="T79" fmla="*/ 65 h 69"/>
                  <a:gd name="T80" fmla="*/ 46 w 79"/>
                  <a:gd name="T81" fmla="*/ 62 h 69"/>
                  <a:gd name="T82" fmla="*/ 57 w 79"/>
                  <a:gd name="T83" fmla="*/ 56 h 69"/>
                  <a:gd name="T84" fmla="*/ 65 w 79"/>
                  <a:gd name="T85" fmla="*/ 48 h 69"/>
                  <a:gd name="T86" fmla="*/ 72 w 79"/>
                  <a:gd name="T87" fmla="*/ 37 h 69"/>
                  <a:gd name="T88" fmla="*/ 77 w 79"/>
                  <a:gd name="T89" fmla="*/ 33 h 69"/>
                  <a:gd name="T90" fmla="*/ 79 w 79"/>
                  <a:gd name="T91" fmla="*/ 25 h 69"/>
                  <a:gd name="T92" fmla="*/ 76 w 79"/>
                  <a:gd name="T93" fmla="*/ 25 h 69"/>
                  <a:gd name="T94" fmla="*/ 74 w 79"/>
                  <a:gd name="T95" fmla="*/ 27 h 69"/>
                  <a:gd name="T96" fmla="*/ 62 w 79"/>
                  <a:gd name="T97" fmla="*/ 39 h 69"/>
                  <a:gd name="T98" fmla="*/ 61 w 79"/>
                  <a:gd name="T99" fmla="*/ 41 h 69"/>
                  <a:gd name="T100" fmla="*/ 57 w 79"/>
                  <a:gd name="T101" fmla="*/ 43 h 69"/>
                  <a:gd name="T102" fmla="*/ 55 w 79"/>
                  <a:gd name="T103" fmla="*/ 44 h 69"/>
                  <a:gd name="T104" fmla="*/ 52 w 79"/>
                  <a:gd name="T105" fmla="*/ 41 h 69"/>
                  <a:gd name="T106" fmla="*/ 56 w 79"/>
                  <a:gd name="T107" fmla="*/ 35 h 69"/>
                  <a:gd name="T108" fmla="*/ 60 w 79"/>
                  <a:gd name="T109" fmla="*/ 35 h 69"/>
                  <a:gd name="T110" fmla="*/ 62 w 79"/>
                  <a:gd name="T111" fmla="*/ 39 h 69"/>
                  <a:gd name="T112" fmla="*/ 62 w 79"/>
                  <a:gd name="T11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69">
                    <a:moveTo>
                      <a:pt x="74" y="27"/>
                    </a:moveTo>
                    <a:cubicBezTo>
                      <a:pt x="71" y="27"/>
                      <a:pt x="68" y="24"/>
                      <a:pt x="69" y="22"/>
                    </a:cubicBezTo>
                    <a:cubicBezTo>
                      <a:pt x="69" y="20"/>
                      <a:pt x="71" y="19"/>
                      <a:pt x="72" y="19"/>
                    </a:cubicBezTo>
                    <a:cubicBezTo>
                      <a:pt x="73" y="19"/>
                      <a:pt x="74" y="20"/>
                      <a:pt x="75" y="20"/>
                    </a:cubicBezTo>
                    <a:cubicBezTo>
                      <a:pt x="75" y="17"/>
                      <a:pt x="76" y="14"/>
                      <a:pt x="75" y="11"/>
                    </a:cubicBezTo>
                    <a:cubicBezTo>
                      <a:pt x="74" y="10"/>
                      <a:pt x="73" y="8"/>
                      <a:pt x="73" y="7"/>
                    </a:cubicBezTo>
                    <a:cubicBezTo>
                      <a:pt x="72" y="5"/>
                      <a:pt x="72" y="3"/>
                      <a:pt x="72" y="1"/>
                    </a:cubicBezTo>
                    <a:cubicBezTo>
                      <a:pt x="70" y="2"/>
                      <a:pt x="67" y="1"/>
                      <a:pt x="66" y="1"/>
                    </a:cubicBezTo>
                    <a:cubicBezTo>
                      <a:pt x="63" y="0"/>
                      <a:pt x="61" y="0"/>
                      <a:pt x="60" y="2"/>
                    </a:cubicBezTo>
                    <a:cubicBezTo>
                      <a:pt x="58" y="3"/>
                      <a:pt x="56" y="3"/>
                      <a:pt x="55" y="5"/>
                    </a:cubicBezTo>
                    <a:cubicBezTo>
                      <a:pt x="54" y="6"/>
                      <a:pt x="52" y="7"/>
                      <a:pt x="51" y="8"/>
                    </a:cubicBezTo>
                    <a:cubicBezTo>
                      <a:pt x="50" y="9"/>
                      <a:pt x="50" y="11"/>
                      <a:pt x="49" y="12"/>
                    </a:cubicBezTo>
                    <a:cubicBezTo>
                      <a:pt x="48" y="14"/>
                      <a:pt x="46" y="12"/>
                      <a:pt x="45" y="14"/>
                    </a:cubicBezTo>
                    <a:cubicBezTo>
                      <a:pt x="44" y="15"/>
                      <a:pt x="45" y="16"/>
                      <a:pt x="44" y="17"/>
                    </a:cubicBezTo>
                    <a:cubicBezTo>
                      <a:pt x="42" y="21"/>
                      <a:pt x="37" y="18"/>
                      <a:pt x="34" y="17"/>
                    </a:cubicBezTo>
                    <a:cubicBezTo>
                      <a:pt x="31" y="15"/>
                      <a:pt x="30" y="19"/>
                      <a:pt x="28" y="21"/>
                    </a:cubicBezTo>
                    <a:cubicBezTo>
                      <a:pt x="27" y="22"/>
                      <a:pt x="26" y="24"/>
                      <a:pt x="24" y="24"/>
                    </a:cubicBezTo>
                    <a:cubicBezTo>
                      <a:pt x="24" y="24"/>
                      <a:pt x="20" y="24"/>
                      <a:pt x="20" y="23"/>
                    </a:cubicBezTo>
                    <a:cubicBezTo>
                      <a:pt x="22" y="20"/>
                      <a:pt x="21" y="15"/>
                      <a:pt x="17" y="14"/>
                    </a:cubicBezTo>
                    <a:cubicBezTo>
                      <a:pt x="17" y="19"/>
                      <a:pt x="17" y="24"/>
                      <a:pt x="17" y="29"/>
                    </a:cubicBezTo>
                    <a:cubicBezTo>
                      <a:pt x="17" y="29"/>
                      <a:pt x="18" y="32"/>
                      <a:pt x="17" y="33"/>
                    </a:cubicBezTo>
                    <a:cubicBezTo>
                      <a:pt x="14" y="35"/>
                      <a:pt x="13" y="36"/>
                      <a:pt x="9" y="35"/>
                    </a:cubicBezTo>
                    <a:cubicBezTo>
                      <a:pt x="8" y="35"/>
                      <a:pt x="7" y="35"/>
                      <a:pt x="6" y="34"/>
                    </a:cubicBezTo>
                    <a:cubicBezTo>
                      <a:pt x="5" y="32"/>
                      <a:pt x="4" y="31"/>
                      <a:pt x="2" y="33"/>
                    </a:cubicBezTo>
                    <a:cubicBezTo>
                      <a:pt x="0" y="35"/>
                      <a:pt x="2" y="38"/>
                      <a:pt x="3" y="40"/>
                    </a:cubicBezTo>
                    <a:cubicBezTo>
                      <a:pt x="4" y="41"/>
                      <a:pt x="5" y="43"/>
                      <a:pt x="5" y="45"/>
                    </a:cubicBezTo>
                    <a:cubicBezTo>
                      <a:pt x="7" y="49"/>
                      <a:pt x="11" y="51"/>
                      <a:pt x="9" y="56"/>
                    </a:cubicBezTo>
                    <a:cubicBezTo>
                      <a:pt x="8" y="58"/>
                      <a:pt x="7" y="58"/>
                      <a:pt x="8" y="60"/>
                    </a:cubicBezTo>
                    <a:cubicBezTo>
                      <a:pt x="9" y="61"/>
                      <a:pt x="9" y="62"/>
                      <a:pt x="9" y="62"/>
                    </a:cubicBezTo>
                    <a:cubicBezTo>
                      <a:pt x="10" y="63"/>
                      <a:pt x="9" y="65"/>
                      <a:pt x="10" y="66"/>
                    </a:cubicBezTo>
                    <a:cubicBezTo>
                      <a:pt x="10" y="66"/>
                      <a:pt x="10" y="64"/>
                      <a:pt x="11" y="64"/>
                    </a:cubicBezTo>
                    <a:cubicBezTo>
                      <a:pt x="11" y="64"/>
                      <a:pt x="14" y="67"/>
                      <a:pt x="15" y="68"/>
                    </a:cubicBezTo>
                    <a:cubicBezTo>
                      <a:pt x="17" y="69"/>
                      <a:pt x="19" y="66"/>
                      <a:pt x="21" y="66"/>
                    </a:cubicBezTo>
                    <a:cubicBezTo>
                      <a:pt x="23" y="65"/>
                      <a:pt x="25" y="67"/>
                      <a:pt x="26" y="65"/>
                    </a:cubicBezTo>
                    <a:cubicBezTo>
                      <a:pt x="28" y="64"/>
                      <a:pt x="29" y="64"/>
                      <a:pt x="31" y="64"/>
                    </a:cubicBezTo>
                    <a:cubicBezTo>
                      <a:pt x="33" y="64"/>
                      <a:pt x="35" y="64"/>
                      <a:pt x="38" y="64"/>
                    </a:cubicBezTo>
                    <a:cubicBezTo>
                      <a:pt x="38" y="64"/>
                      <a:pt x="39" y="64"/>
                      <a:pt x="39" y="64"/>
                    </a:cubicBezTo>
                    <a:cubicBezTo>
                      <a:pt x="40" y="64"/>
                      <a:pt x="40" y="63"/>
                      <a:pt x="41" y="63"/>
                    </a:cubicBezTo>
                    <a:cubicBezTo>
                      <a:pt x="41" y="63"/>
                      <a:pt x="41" y="62"/>
                      <a:pt x="42" y="62"/>
                    </a:cubicBezTo>
                    <a:cubicBezTo>
                      <a:pt x="42" y="63"/>
                      <a:pt x="42" y="65"/>
                      <a:pt x="44" y="65"/>
                    </a:cubicBezTo>
                    <a:cubicBezTo>
                      <a:pt x="44" y="65"/>
                      <a:pt x="43" y="61"/>
                      <a:pt x="46" y="62"/>
                    </a:cubicBezTo>
                    <a:cubicBezTo>
                      <a:pt x="50" y="63"/>
                      <a:pt x="54" y="59"/>
                      <a:pt x="57" y="56"/>
                    </a:cubicBezTo>
                    <a:cubicBezTo>
                      <a:pt x="60" y="54"/>
                      <a:pt x="62" y="51"/>
                      <a:pt x="65" y="48"/>
                    </a:cubicBezTo>
                    <a:cubicBezTo>
                      <a:pt x="68" y="45"/>
                      <a:pt x="69" y="41"/>
                      <a:pt x="72" y="37"/>
                    </a:cubicBezTo>
                    <a:cubicBezTo>
                      <a:pt x="73" y="36"/>
                      <a:pt x="76" y="35"/>
                      <a:pt x="77" y="33"/>
                    </a:cubicBezTo>
                    <a:cubicBezTo>
                      <a:pt x="78" y="31"/>
                      <a:pt x="79" y="27"/>
                      <a:pt x="79" y="25"/>
                    </a:cubicBezTo>
                    <a:cubicBezTo>
                      <a:pt x="78" y="25"/>
                      <a:pt x="77" y="25"/>
                      <a:pt x="76" y="25"/>
                    </a:cubicBezTo>
                    <a:cubicBezTo>
                      <a:pt x="75" y="25"/>
                      <a:pt x="75" y="27"/>
                      <a:pt x="74" y="27"/>
                    </a:cubicBezTo>
                    <a:close/>
                    <a:moveTo>
                      <a:pt x="62" y="39"/>
                    </a:moveTo>
                    <a:cubicBezTo>
                      <a:pt x="61" y="39"/>
                      <a:pt x="61" y="41"/>
                      <a:pt x="61" y="41"/>
                    </a:cubicBezTo>
                    <a:cubicBezTo>
                      <a:pt x="60" y="43"/>
                      <a:pt x="58" y="42"/>
                      <a:pt x="57" y="43"/>
                    </a:cubicBezTo>
                    <a:cubicBezTo>
                      <a:pt x="56" y="43"/>
                      <a:pt x="56" y="44"/>
                      <a:pt x="55" y="44"/>
                    </a:cubicBezTo>
                    <a:cubicBezTo>
                      <a:pt x="53" y="44"/>
                      <a:pt x="52" y="42"/>
                      <a:pt x="52" y="41"/>
                    </a:cubicBezTo>
                    <a:cubicBezTo>
                      <a:pt x="51" y="39"/>
                      <a:pt x="54" y="36"/>
                      <a:pt x="56" y="35"/>
                    </a:cubicBezTo>
                    <a:cubicBezTo>
                      <a:pt x="57" y="34"/>
                      <a:pt x="59" y="34"/>
                      <a:pt x="60" y="35"/>
                    </a:cubicBezTo>
                    <a:cubicBezTo>
                      <a:pt x="61" y="36"/>
                      <a:pt x="64" y="38"/>
                      <a:pt x="62" y="39"/>
                    </a:cubicBezTo>
                    <a:cubicBezTo>
                      <a:pt x="61" y="39"/>
                      <a:pt x="63" y="38"/>
                      <a:pt x="62" y="3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32" name="Freeform 739">
                <a:extLst>
                  <a:ext uri="{FF2B5EF4-FFF2-40B4-BE49-F238E27FC236}">
                    <a16:creationId xmlns:a16="http://schemas.microsoft.com/office/drawing/2014/main" id="{D8C72CD8-7B9C-87FA-5708-5E4896546EB7}"/>
                  </a:ext>
                </a:extLst>
              </p:cNvPr>
              <p:cNvSpPr>
                <a:spLocks/>
              </p:cNvSpPr>
              <p:nvPr/>
            </p:nvSpPr>
            <p:spPr bwMode="auto">
              <a:xfrm>
                <a:off x="13002562" y="9819354"/>
                <a:ext cx="132428" cy="143827"/>
              </a:xfrm>
              <a:custGeom>
                <a:avLst/>
                <a:gdLst>
                  <a:gd name="T0" fmla="*/ 11 w 13"/>
                  <a:gd name="T1" fmla="*/ 4 h 13"/>
                  <a:gd name="T2" fmla="*/ 3 w 13"/>
                  <a:gd name="T3" fmla="*/ 3 h 13"/>
                  <a:gd name="T4" fmla="*/ 2 w 13"/>
                  <a:gd name="T5" fmla="*/ 9 h 13"/>
                  <a:gd name="T6" fmla="*/ 7 w 13"/>
                  <a:gd name="T7" fmla="*/ 9 h 13"/>
                  <a:gd name="T8" fmla="*/ 11 w 13"/>
                  <a:gd name="T9" fmla="*/ 4 h 13"/>
                  <a:gd name="T10" fmla="*/ 11 w 13"/>
                  <a:gd name="T11" fmla="*/ 4 h 13"/>
                </a:gdLst>
                <a:ahLst/>
                <a:cxnLst>
                  <a:cxn ang="0">
                    <a:pos x="T0" y="T1"/>
                  </a:cxn>
                  <a:cxn ang="0">
                    <a:pos x="T2" y="T3"/>
                  </a:cxn>
                  <a:cxn ang="0">
                    <a:pos x="T4" y="T5"/>
                  </a:cxn>
                  <a:cxn ang="0">
                    <a:pos x="T6" y="T7"/>
                  </a:cxn>
                  <a:cxn ang="0">
                    <a:pos x="T8" y="T9"/>
                  </a:cxn>
                  <a:cxn ang="0">
                    <a:pos x="T10" y="T11"/>
                  </a:cxn>
                </a:cxnLst>
                <a:rect l="0" t="0" r="r" b="b"/>
                <a:pathLst>
                  <a:path w="13" h="13">
                    <a:moveTo>
                      <a:pt x="11" y="4"/>
                    </a:moveTo>
                    <a:cubicBezTo>
                      <a:pt x="9" y="2"/>
                      <a:pt x="5" y="0"/>
                      <a:pt x="3" y="3"/>
                    </a:cubicBezTo>
                    <a:cubicBezTo>
                      <a:pt x="1" y="5"/>
                      <a:pt x="0" y="7"/>
                      <a:pt x="2" y="9"/>
                    </a:cubicBezTo>
                    <a:cubicBezTo>
                      <a:pt x="4" y="13"/>
                      <a:pt x="5" y="9"/>
                      <a:pt x="7" y="9"/>
                    </a:cubicBezTo>
                    <a:cubicBezTo>
                      <a:pt x="10" y="9"/>
                      <a:pt x="13" y="5"/>
                      <a:pt x="11" y="4"/>
                    </a:cubicBezTo>
                    <a:cubicBezTo>
                      <a:pt x="10" y="3"/>
                      <a:pt x="12" y="4"/>
                      <a:pt x="11"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33" name="Freeform 740">
                <a:extLst>
                  <a:ext uri="{FF2B5EF4-FFF2-40B4-BE49-F238E27FC236}">
                    <a16:creationId xmlns:a16="http://schemas.microsoft.com/office/drawing/2014/main" id="{7485ECE9-16D3-1868-2C0A-46CB41B272E2}"/>
                  </a:ext>
                </a:extLst>
              </p:cNvPr>
              <p:cNvSpPr>
                <a:spLocks/>
              </p:cNvSpPr>
              <p:nvPr/>
            </p:nvSpPr>
            <p:spPr bwMode="auto">
              <a:xfrm>
                <a:off x="12284660" y="8476968"/>
                <a:ext cx="52274" cy="88507"/>
              </a:xfrm>
              <a:custGeom>
                <a:avLst/>
                <a:gdLst>
                  <a:gd name="T0" fmla="*/ 2 w 5"/>
                  <a:gd name="T1" fmla="*/ 5 h 8"/>
                  <a:gd name="T2" fmla="*/ 5 w 5"/>
                  <a:gd name="T3" fmla="*/ 1 h 8"/>
                  <a:gd name="T4" fmla="*/ 1 w 5"/>
                  <a:gd name="T5" fmla="*/ 3 h 8"/>
                  <a:gd name="T6" fmla="*/ 0 w 5"/>
                  <a:gd name="T7" fmla="*/ 8 h 8"/>
                  <a:gd name="T8" fmla="*/ 2 w 5"/>
                  <a:gd name="T9" fmla="*/ 5 h 8"/>
                </a:gdLst>
                <a:ahLst/>
                <a:cxnLst>
                  <a:cxn ang="0">
                    <a:pos x="T0" y="T1"/>
                  </a:cxn>
                  <a:cxn ang="0">
                    <a:pos x="T2" y="T3"/>
                  </a:cxn>
                  <a:cxn ang="0">
                    <a:pos x="T4" y="T5"/>
                  </a:cxn>
                  <a:cxn ang="0">
                    <a:pos x="T6" y="T7"/>
                  </a:cxn>
                  <a:cxn ang="0">
                    <a:pos x="T8" y="T9"/>
                  </a:cxn>
                </a:cxnLst>
                <a:rect l="0" t="0" r="r" b="b"/>
                <a:pathLst>
                  <a:path w="5" h="8">
                    <a:moveTo>
                      <a:pt x="2" y="5"/>
                    </a:moveTo>
                    <a:cubicBezTo>
                      <a:pt x="2" y="4"/>
                      <a:pt x="4" y="2"/>
                      <a:pt x="5" y="1"/>
                    </a:cubicBezTo>
                    <a:cubicBezTo>
                      <a:pt x="4" y="0"/>
                      <a:pt x="2" y="2"/>
                      <a:pt x="1" y="3"/>
                    </a:cubicBezTo>
                    <a:cubicBezTo>
                      <a:pt x="0" y="4"/>
                      <a:pt x="0" y="6"/>
                      <a:pt x="0" y="8"/>
                    </a:cubicBezTo>
                    <a:cubicBezTo>
                      <a:pt x="2" y="7"/>
                      <a:pt x="2" y="6"/>
                      <a:pt x="2"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34" name="Freeform 741">
                <a:extLst>
                  <a:ext uri="{FF2B5EF4-FFF2-40B4-BE49-F238E27FC236}">
                    <a16:creationId xmlns:a16="http://schemas.microsoft.com/office/drawing/2014/main" id="{84958869-5581-61DE-AD80-32578924446A}"/>
                  </a:ext>
                </a:extLst>
              </p:cNvPr>
              <p:cNvSpPr>
                <a:spLocks/>
              </p:cNvSpPr>
              <p:nvPr/>
            </p:nvSpPr>
            <p:spPr bwMode="auto">
              <a:xfrm>
                <a:off x="12235869" y="8034428"/>
                <a:ext cx="355468" cy="486798"/>
              </a:xfrm>
              <a:custGeom>
                <a:avLst/>
                <a:gdLst>
                  <a:gd name="T0" fmla="*/ 11 w 35"/>
                  <a:gd name="T1" fmla="*/ 44 h 45"/>
                  <a:gd name="T2" fmla="*/ 15 w 35"/>
                  <a:gd name="T3" fmla="*/ 41 h 45"/>
                  <a:gd name="T4" fmla="*/ 16 w 35"/>
                  <a:gd name="T5" fmla="*/ 43 h 45"/>
                  <a:gd name="T6" fmla="*/ 23 w 35"/>
                  <a:gd name="T7" fmla="*/ 37 h 45"/>
                  <a:gd name="T8" fmla="*/ 25 w 35"/>
                  <a:gd name="T9" fmla="*/ 26 h 45"/>
                  <a:gd name="T10" fmla="*/ 31 w 35"/>
                  <a:gd name="T11" fmla="*/ 16 h 45"/>
                  <a:gd name="T12" fmla="*/ 33 w 35"/>
                  <a:gd name="T13" fmla="*/ 8 h 45"/>
                  <a:gd name="T14" fmla="*/ 35 w 35"/>
                  <a:gd name="T15" fmla="*/ 2 h 45"/>
                  <a:gd name="T16" fmla="*/ 29 w 35"/>
                  <a:gd name="T17" fmla="*/ 1 h 45"/>
                  <a:gd name="T18" fmla="*/ 26 w 35"/>
                  <a:gd name="T19" fmla="*/ 2 h 45"/>
                  <a:gd name="T20" fmla="*/ 25 w 35"/>
                  <a:gd name="T21" fmla="*/ 6 h 45"/>
                  <a:gd name="T22" fmla="*/ 20 w 35"/>
                  <a:gd name="T23" fmla="*/ 10 h 45"/>
                  <a:gd name="T24" fmla="*/ 10 w 35"/>
                  <a:gd name="T25" fmla="*/ 8 h 45"/>
                  <a:gd name="T26" fmla="*/ 13 w 35"/>
                  <a:gd name="T27" fmla="*/ 13 h 45"/>
                  <a:gd name="T28" fmla="*/ 14 w 35"/>
                  <a:gd name="T29" fmla="*/ 19 h 45"/>
                  <a:gd name="T30" fmla="*/ 15 w 35"/>
                  <a:gd name="T31" fmla="*/ 22 h 45"/>
                  <a:gd name="T32" fmla="*/ 16 w 35"/>
                  <a:gd name="T33" fmla="*/ 25 h 45"/>
                  <a:gd name="T34" fmla="*/ 15 w 35"/>
                  <a:gd name="T35" fmla="*/ 32 h 45"/>
                  <a:gd name="T36" fmla="*/ 13 w 35"/>
                  <a:gd name="T37" fmla="*/ 31 h 45"/>
                  <a:gd name="T38" fmla="*/ 10 w 35"/>
                  <a:gd name="T39" fmla="*/ 32 h 45"/>
                  <a:gd name="T40" fmla="*/ 8 w 35"/>
                  <a:gd name="T41" fmla="*/ 29 h 45"/>
                  <a:gd name="T42" fmla="*/ 6 w 35"/>
                  <a:gd name="T43" fmla="*/ 32 h 45"/>
                  <a:gd name="T44" fmla="*/ 4 w 35"/>
                  <a:gd name="T45" fmla="*/ 32 h 45"/>
                  <a:gd name="T46" fmla="*/ 3 w 35"/>
                  <a:gd name="T47" fmla="*/ 35 h 45"/>
                  <a:gd name="T48" fmla="*/ 0 w 35"/>
                  <a:gd name="T49" fmla="*/ 39 h 45"/>
                  <a:gd name="T50" fmla="*/ 5 w 35"/>
                  <a:gd name="T51" fmla="*/ 45 h 45"/>
                  <a:gd name="T52" fmla="*/ 8 w 35"/>
                  <a:gd name="T53" fmla="*/ 42 h 45"/>
                  <a:gd name="T54" fmla="*/ 11 w 35"/>
                  <a:gd name="T55" fmla="*/ 44 h 45"/>
                  <a:gd name="T56" fmla="*/ 11 w 35"/>
                  <a:gd name="T5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5">
                    <a:moveTo>
                      <a:pt x="11" y="44"/>
                    </a:moveTo>
                    <a:cubicBezTo>
                      <a:pt x="12" y="44"/>
                      <a:pt x="14" y="42"/>
                      <a:pt x="15" y="41"/>
                    </a:cubicBezTo>
                    <a:cubicBezTo>
                      <a:pt x="17" y="40"/>
                      <a:pt x="15" y="43"/>
                      <a:pt x="16" y="43"/>
                    </a:cubicBezTo>
                    <a:cubicBezTo>
                      <a:pt x="16" y="43"/>
                      <a:pt x="23" y="39"/>
                      <a:pt x="23" y="37"/>
                    </a:cubicBezTo>
                    <a:cubicBezTo>
                      <a:pt x="23" y="33"/>
                      <a:pt x="23" y="29"/>
                      <a:pt x="25" y="26"/>
                    </a:cubicBezTo>
                    <a:cubicBezTo>
                      <a:pt x="27" y="22"/>
                      <a:pt x="30" y="19"/>
                      <a:pt x="31" y="16"/>
                    </a:cubicBezTo>
                    <a:cubicBezTo>
                      <a:pt x="32" y="13"/>
                      <a:pt x="32" y="11"/>
                      <a:pt x="33" y="8"/>
                    </a:cubicBezTo>
                    <a:cubicBezTo>
                      <a:pt x="33" y="6"/>
                      <a:pt x="35" y="4"/>
                      <a:pt x="35" y="2"/>
                    </a:cubicBezTo>
                    <a:cubicBezTo>
                      <a:pt x="33" y="2"/>
                      <a:pt x="31" y="0"/>
                      <a:pt x="29" y="1"/>
                    </a:cubicBezTo>
                    <a:cubicBezTo>
                      <a:pt x="28" y="1"/>
                      <a:pt x="26" y="1"/>
                      <a:pt x="26" y="2"/>
                    </a:cubicBezTo>
                    <a:cubicBezTo>
                      <a:pt x="25" y="4"/>
                      <a:pt x="25" y="5"/>
                      <a:pt x="25" y="6"/>
                    </a:cubicBezTo>
                    <a:cubicBezTo>
                      <a:pt x="24" y="9"/>
                      <a:pt x="23" y="10"/>
                      <a:pt x="20" y="10"/>
                    </a:cubicBezTo>
                    <a:cubicBezTo>
                      <a:pt x="17" y="9"/>
                      <a:pt x="13" y="8"/>
                      <a:pt x="10" y="8"/>
                    </a:cubicBezTo>
                    <a:cubicBezTo>
                      <a:pt x="10" y="10"/>
                      <a:pt x="9" y="14"/>
                      <a:pt x="13" y="13"/>
                    </a:cubicBezTo>
                    <a:cubicBezTo>
                      <a:pt x="17" y="11"/>
                      <a:pt x="14" y="17"/>
                      <a:pt x="14" y="19"/>
                    </a:cubicBezTo>
                    <a:cubicBezTo>
                      <a:pt x="14" y="20"/>
                      <a:pt x="14" y="21"/>
                      <a:pt x="15" y="22"/>
                    </a:cubicBezTo>
                    <a:cubicBezTo>
                      <a:pt x="16" y="23"/>
                      <a:pt x="16" y="24"/>
                      <a:pt x="16" y="25"/>
                    </a:cubicBezTo>
                    <a:cubicBezTo>
                      <a:pt x="16" y="27"/>
                      <a:pt x="16" y="30"/>
                      <a:pt x="15" y="32"/>
                    </a:cubicBezTo>
                    <a:cubicBezTo>
                      <a:pt x="15" y="33"/>
                      <a:pt x="13" y="31"/>
                      <a:pt x="13" y="31"/>
                    </a:cubicBezTo>
                    <a:cubicBezTo>
                      <a:pt x="11" y="31"/>
                      <a:pt x="11" y="33"/>
                      <a:pt x="10" y="32"/>
                    </a:cubicBezTo>
                    <a:cubicBezTo>
                      <a:pt x="10" y="31"/>
                      <a:pt x="9" y="30"/>
                      <a:pt x="8" y="29"/>
                    </a:cubicBezTo>
                    <a:cubicBezTo>
                      <a:pt x="7" y="29"/>
                      <a:pt x="7" y="31"/>
                      <a:pt x="6" y="32"/>
                    </a:cubicBezTo>
                    <a:cubicBezTo>
                      <a:pt x="6" y="32"/>
                      <a:pt x="4" y="32"/>
                      <a:pt x="4" y="32"/>
                    </a:cubicBezTo>
                    <a:cubicBezTo>
                      <a:pt x="2" y="32"/>
                      <a:pt x="3" y="34"/>
                      <a:pt x="3" y="35"/>
                    </a:cubicBezTo>
                    <a:cubicBezTo>
                      <a:pt x="4" y="38"/>
                      <a:pt x="3" y="37"/>
                      <a:pt x="0" y="39"/>
                    </a:cubicBezTo>
                    <a:cubicBezTo>
                      <a:pt x="2" y="41"/>
                      <a:pt x="4" y="42"/>
                      <a:pt x="5" y="45"/>
                    </a:cubicBezTo>
                    <a:cubicBezTo>
                      <a:pt x="6" y="44"/>
                      <a:pt x="7" y="43"/>
                      <a:pt x="8" y="42"/>
                    </a:cubicBezTo>
                    <a:cubicBezTo>
                      <a:pt x="10" y="41"/>
                      <a:pt x="10" y="43"/>
                      <a:pt x="11" y="44"/>
                    </a:cubicBezTo>
                    <a:cubicBezTo>
                      <a:pt x="12" y="44"/>
                      <a:pt x="10" y="43"/>
                      <a:pt x="11" y="4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35" name="Freeform 742">
                <a:extLst>
                  <a:ext uri="{FF2B5EF4-FFF2-40B4-BE49-F238E27FC236}">
                    <a16:creationId xmlns:a16="http://schemas.microsoft.com/office/drawing/2014/main" id="{02524BED-CD25-13E5-4490-679977AD6A11}"/>
                  </a:ext>
                </a:extLst>
              </p:cNvPr>
              <p:cNvSpPr>
                <a:spLocks/>
              </p:cNvSpPr>
              <p:nvPr/>
            </p:nvSpPr>
            <p:spPr bwMode="auto">
              <a:xfrm>
                <a:off x="12389209" y="7643512"/>
                <a:ext cx="651689" cy="486798"/>
              </a:xfrm>
              <a:custGeom>
                <a:avLst/>
                <a:gdLst>
                  <a:gd name="T0" fmla="*/ 12 w 64"/>
                  <a:gd name="T1" fmla="*/ 37 h 45"/>
                  <a:gd name="T2" fmla="*/ 17 w 64"/>
                  <a:gd name="T3" fmla="*/ 37 h 45"/>
                  <a:gd name="T4" fmla="*/ 20 w 64"/>
                  <a:gd name="T5" fmla="*/ 38 h 45"/>
                  <a:gd name="T6" fmla="*/ 21 w 64"/>
                  <a:gd name="T7" fmla="*/ 33 h 45"/>
                  <a:gd name="T8" fmla="*/ 25 w 64"/>
                  <a:gd name="T9" fmla="*/ 30 h 45"/>
                  <a:gd name="T10" fmla="*/ 30 w 64"/>
                  <a:gd name="T11" fmla="*/ 33 h 45"/>
                  <a:gd name="T12" fmla="*/ 36 w 64"/>
                  <a:gd name="T13" fmla="*/ 34 h 45"/>
                  <a:gd name="T14" fmla="*/ 39 w 64"/>
                  <a:gd name="T15" fmla="*/ 34 h 45"/>
                  <a:gd name="T16" fmla="*/ 41 w 64"/>
                  <a:gd name="T17" fmla="*/ 30 h 45"/>
                  <a:gd name="T18" fmla="*/ 45 w 64"/>
                  <a:gd name="T19" fmla="*/ 31 h 45"/>
                  <a:gd name="T20" fmla="*/ 50 w 64"/>
                  <a:gd name="T21" fmla="*/ 31 h 45"/>
                  <a:gd name="T22" fmla="*/ 55 w 64"/>
                  <a:gd name="T23" fmla="*/ 29 h 45"/>
                  <a:gd name="T24" fmla="*/ 60 w 64"/>
                  <a:gd name="T25" fmla="*/ 30 h 45"/>
                  <a:gd name="T26" fmla="*/ 58 w 64"/>
                  <a:gd name="T27" fmla="*/ 24 h 45"/>
                  <a:gd name="T28" fmla="*/ 55 w 64"/>
                  <a:gd name="T29" fmla="*/ 20 h 45"/>
                  <a:gd name="T30" fmla="*/ 51 w 64"/>
                  <a:gd name="T31" fmla="*/ 16 h 45"/>
                  <a:gd name="T32" fmla="*/ 47 w 64"/>
                  <a:gd name="T33" fmla="*/ 13 h 45"/>
                  <a:gd name="T34" fmla="*/ 46 w 64"/>
                  <a:gd name="T35" fmla="*/ 12 h 45"/>
                  <a:gd name="T36" fmla="*/ 44 w 64"/>
                  <a:gd name="T37" fmla="*/ 12 h 45"/>
                  <a:gd name="T38" fmla="*/ 44 w 64"/>
                  <a:gd name="T39" fmla="*/ 6 h 45"/>
                  <a:gd name="T40" fmla="*/ 41 w 64"/>
                  <a:gd name="T41" fmla="*/ 1 h 45"/>
                  <a:gd name="T42" fmla="*/ 41 w 64"/>
                  <a:gd name="T43" fmla="*/ 0 h 45"/>
                  <a:gd name="T44" fmla="*/ 38 w 64"/>
                  <a:gd name="T45" fmla="*/ 0 h 45"/>
                  <a:gd name="T46" fmla="*/ 35 w 64"/>
                  <a:gd name="T47" fmla="*/ 3 h 45"/>
                  <a:gd name="T48" fmla="*/ 26 w 64"/>
                  <a:gd name="T49" fmla="*/ 10 h 45"/>
                  <a:gd name="T50" fmla="*/ 22 w 64"/>
                  <a:gd name="T51" fmla="*/ 11 h 45"/>
                  <a:gd name="T52" fmla="*/ 19 w 64"/>
                  <a:gd name="T53" fmla="*/ 15 h 45"/>
                  <a:gd name="T54" fmla="*/ 13 w 64"/>
                  <a:gd name="T55" fmla="*/ 17 h 45"/>
                  <a:gd name="T56" fmla="*/ 9 w 64"/>
                  <a:gd name="T57" fmla="*/ 17 h 45"/>
                  <a:gd name="T58" fmla="*/ 6 w 64"/>
                  <a:gd name="T59" fmla="*/ 18 h 45"/>
                  <a:gd name="T60" fmla="*/ 3 w 64"/>
                  <a:gd name="T61" fmla="*/ 23 h 45"/>
                  <a:gd name="T62" fmla="*/ 4 w 64"/>
                  <a:gd name="T63" fmla="*/ 34 h 45"/>
                  <a:gd name="T64" fmla="*/ 6 w 64"/>
                  <a:gd name="T65" fmla="*/ 39 h 45"/>
                  <a:gd name="T66" fmla="*/ 9 w 64"/>
                  <a:gd name="T67" fmla="*/ 45 h 45"/>
                  <a:gd name="T68" fmla="*/ 12 w 64"/>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5">
                    <a:moveTo>
                      <a:pt x="12" y="37"/>
                    </a:moveTo>
                    <a:cubicBezTo>
                      <a:pt x="13" y="37"/>
                      <a:pt x="16" y="36"/>
                      <a:pt x="17" y="37"/>
                    </a:cubicBezTo>
                    <a:cubicBezTo>
                      <a:pt x="17" y="38"/>
                      <a:pt x="20" y="38"/>
                      <a:pt x="20" y="38"/>
                    </a:cubicBezTo>
                    <a:cubicBezTo>
                      <a:pt x="21" y="36"/>
                      <a:pt x="20" y="34"/>
                      <a:pt x="21" y="33"/>
                    </a:cubicBezTo>
                    <a:cubicBezTo>
                      <a:pt x="21" y="32"/>
                      <a:pt x="23" y="29"/>
                      <a:pt x="25" y="30"/>
                    </a:cubicBezTo>
                    <a:cubicBezTo>
                      <a:pt x="27" y="30"/>
                      <a:pt x="28" y="32"/>
                      <a:pt x="30" y="33"/>
                    </a:cubicBezTo>
                    <a:cubicBezTo>
                      <a:pt x="32" y="34"/>
                      <a:pt x="34" y="34"/>
                      <a:pt x="36" y="34"/>
                    </a:cubicBezTo>
                    <a:cubicBezTo>
                      <a:pt x="37" y="34"/>
                      <a:pt x="39" y="35"/>
                      <a:pt x="39" y="34"/>
                    </a:cubicBezTo>
                    <a:cubicBezTo>
                      <a:pt x="40" y="33"/>
                      <a:pt x="40" y="29"/>
                      <a:pt x="41" y="30"/>
                    </a:cubicBezTo>
                    <a:cubicBezTo>
                      <a:pt x="43" y="31"/>
                      <a:pt x="43" y="31"/>
                      <a:pt x="45" y="31"/>
                    </a:cubicBezTo>
                    <a:cubicBezTo>
                      <a:pt x="47" y="30"/>
                      <a:pt x="48" y="31"/>
                      <a:pt x="50" y="31"/>
                    </a:cubicBezTo>
                    <a:cubicBezTo>
                      <a:pt x="52" y="31"/>
                      <a:pt x="53" y="28"/>
                      <a:pt x="55" y="29"/>
                    </a:cubicBezTo>
                    <a:cubicBezTo>
                      <a:pt x="56" y="29"/>
                      <a:pt x="58" y="31"/>
                      <a:pt x="60" y="30"/>
                    </a:cubicBezTo>
                    <a:cubicBezTo>
                      <a:pt x="64" y="28"/>
                      <a:pt x="59" y="26"/>
                      <a:pt x="58" y="24"/>
                    </a:cubicBezTo>
                    <a:cubicBezTo>
                      <a:pt x="57" y="22"/>
                      <a:pt x="57" y="21"/>
                      <a:pt x="55" y="20"/>
                    </a:cubicBezTo>
                    <a:cubicBezTo>
                      <a:pt x="53" y="19"/>
                      <a:pt x="52" y="18"/>
                      <a:pt x="51" y="16"/>
                    </a:cubicBezTo>
                    <a:cubicBezTo>
                      <a:pt x="51" y="14"/>
                      <a:pt x="49" y="14"/>
                      <a:pt x="47" y="13"/>
                    </a:cubicBezTo>
                    <a:cubicBezTo>
                      <a:pt x="47" y="13"/>
                      <a:pt x="47" y="12"/>
                      <a:pt x="46" y="12"/>
                    </a:cubicBezTo>
                    <a:cubicBezTo>
                      <a:pt x="46" y="12"/>
                      <a:pt x="44" y="12"/>
                      <a:pt x="44" y="12"/>
                    </a:cubicBezTo>
                    <a:cubicBezTo>
                      <a:pt x="43" y="11"/>
                      <a:pt x="44" y="7"/>
                      <a:pt x="44" y="6"/>
                    </a:cubicBezTo>
                    <a:cubicBezTo>
                      <a:pt x="44" y="4"/>
                      <a:pt x="42" y="3"/>
                      <a:pt x="41" y="1"/>
                    </a:cubicBezTo>
                    <a:cubicBezTo>
                      <a:pt x="41" y="1"/>
                      <a:pt x="41" y="0"/>
                      <a:pt x="41" y="0"/>
                    </a:cubicBezTo>
                    <a:cubicBezTo>
                      <a:pt x="40" y="0"/>
                      <a:pt x="39" y="0"/>
                      <a:pt x="38" y="0"/>
                    </a:cubicBezTo>
                    <a:cubicBezTo>
                      <a:pt x="36" y="1"/>
                      <a:pt x="36" y="1"/>
                      <a:pt x="35" y="3"/>
                    </a:cubicBezTo>
                    <a:cubicBezTo>
                      <a:pt x="35" y="6"/>
                      <a:pt x="28" y="10"/>
                      <a:pt x="26" y="10"/>
                    </a:cubicBezTo>
                    <a:cubicBezTo>
                      <a:pt x="25" y="10"/>
                      <a:pt x="21" y="10"/>
                      <a:pt x="22" y="11"/>
                    </a:cubicBezTo>
                    <a:cubicBezTo>
                      <a:pt x="23" y="13"/>
                      <a:pt x="20" y="15"/>
                      <a:pt x="19" y="15"/>
                    </a:cubicBezTo>
                    <a:cubicBezTo>
                      <a:pt x="17" y="16"/>
                      <a:pt x="15" y="17"/>
                      <a:pt x="13" y="17"/>
                    </a:cubicBezTo>
                    <a:cubicBezTo>
                      <a:pt x="11" y="18"/>
                      <a:pt x="11" y="16"/>
                      <a:pt x="9" y="17"/>
                    </a:cubicBezTo>
                    <a:cubicBezTo>
                      <a:pt x="7" y="18"/>
                      <a:pt x="6" y="17"/>
                      <a:pt x="6" y="18"/>
                    </a:cubicBezTo>
                    <a:cubicBezTo>
                      <a:pt x="5" y="20"/>
                      <a:pt x="4" y="22"/>
                      <a:pt x="3" y="23"/>
                    </a:cubicBezTo>
                    <a:cubicBezTo>
                      <a:pt x="0" y="27"/>
                      <a:pt x="2" y="30"/>
                      <a:pt x="4" y="34"/>
                    </a:cubicBezTo>
                    <a:cubicBezTo>
                      <a:pt x="5" y="36"/>
                      <a:pt x="5" y="37"/>
                      <a:pt x="6" y="39"/>
                    </a:cubicBezTo>
                    <a:cubicBezTo>
                      <a:pt x="8" y="41"/>
                      <a:pt x="9" y="42"/>
                      <a:pt x="9" y="45"/>
                    </a:cubicBezTo>
                    <a:cubicBezTo>
                      <a:pt x="9" y="44"/>
                      <a:pt x="10" y="37"/>
                      <a:pt x="12" y="3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36" name="Freeform 743">
                <a:extLst>
                  <a:ext uri="{FF2B5EF4-FFF2-40B4-BE49-F238E27FC236}">
                    <a16:creationId xmlns:a16="http://schemas.microsoft.com/office/drawing/2014/main" id="{574AA1E9-8960-353F-5AF2-F4F7D3C9137E}"/>
                  </a:ext>
                </a:extLst>
              </p:cNvPr>
              <p:cNvSpPr>
                <a:spLocks/>
              </p:cNvSpPr>
              <p:nvPr/>
            </p:nvSpPr>
            <p:spPr bwMode="auto">
              <a:xfrm>
                <a:off x="11664335" y="6950195"/>
                <a:ext cx="1195346" cy="888775"/>
              </a:xfrm>
              <a:custGeom>
                <a:avLst/>
                <a:gdLst>
                  <a:gd name="T0" fmla="*/ 83 w 117"/>
                  <a:gd name="T1" fmla="*/ 82 h 82"/>
                  <a:gd name="T2" fmla="*/ 93 w 117"/>
                  <a:gd name="T3" fmla="*/ 76 h 82"/>
                  <a:gd name="T4" fmla="*/ 105 w 117"/>
                  <a:gd name="T5" fmla="*/ 68 h 82"/>
                  <a:gd name="T6" fmla="*/ 112 w 117"/>
                  <a:gd name="T7" fmla="*/ 64 h 82"/>
                  <a:gd name="T8" fmla="*/ 107 w 117"/>
                  <a:gd name="T9" fmla="*/ 55 h 82"/>
                  <a:gd name="T10" fmla="*/ 110 w 117"/>
                  <a:gd name="T11" fmla="*/ 46 h 82"/>
                  <a:gd name="T12" fmla="*/ 114 w 117"/>
                  <a:gd name="T13" fmla="*/ 40 h 82"/>
                  <a:gd name="T14" fmla="*/ 117 w 117"/>
                  <a:gd name="T15" fmla="*/ 21 h 82"/>
                  <a:gd name="T16" fmla="*/ 81 w 117"/>
                  <a:gd name="T17" fmla="*/ 1 h 82"/>
                  <a:gd name="T18" fmla="*/ 75 w 117"/>
                  <a:gd name="T19" fmla="*/ 2 h 82"/>
                  <a:gd name="T20" fmla="*/ 67 w 117"/>
                  <a:gd name="T21" fmla="*/ 2 h 82"/>
                  <a:gd name="T22" fmla="*/ 59 w 117"/>
                  <a:gd name="T23" fmla="*/ 1 h 82"/>
                  <a:gd name="T24" fmla="*/ 29 w 117"/>
                  <a:gd name="T25" fmla="*/ 21 h 82"/>
                  <a:gd name="T26" fmla="*/ 22 w 117"/>
                  <a:gd name="T27" fmla="*/ 25 h 82"/>
                  <a:gd name="T28" fmla="*/ 19 w 117"/>
                  <a:gd name="T29" fmla="*/ 42 h 82"/>
                  <a:gd name="T30" fmla="*/ 8 w 117"/>
                  <a:gd name="T31" fmla="*/ 43 h 82"/>
                  <a:gd name="T32" fmla="*/ 5 w 117"/>
                  <a:gd name="T33" fmla="*/ 51 h 82"/>
                  <a:gd name="T34" fmla="*/ 11 w 117"/>
                  <a:gd name="T35" fmla="*/ 56 h 82"/>
                  <a:gd name="T36" fmla="*/ 19 w 117"/>
                  <a:gd name="T37" fmla="*/ 62 h 82"/>
                  <a:gd name="T38" fmla="*/ 21 w 117"/>
                  <a:gd name="T39" fmla="*/ 55 h 82"/>
                  <a:gd name="T40" fmla="*/ 28 w 117"/>
                  <a:gd name="T41" fmla="*/ 50 h 82"/>
                  <a:gd name="T42" fmla="*/ 35 w 117"/>
                  <a:gd name="T43" fmla="*/ 53 h 82"/>
                  <a:gd name="T44" fmla="*/ 46 w 117"/>
                  <a:gd name="T45" fmla="*/ 55 h 82"/>
                  <a:gd name="T46" fmla="*/ 64 w 117"/>
                  <a:gd name="T47" fmla="*/ 53 h 82"/>
                  <a:gd name="T48" fmla="*/ 68 w 117"/>
                  <a:gd name="T49" fmla="*/ 47 h 82"/>
                  <a:gd name="T50" fmla="*/ 77 w 117"/>
                  <a:gd name="T51" fmla="*/ 31 h 82"/>
                  <a:gd name="T52" fmla="*/ 79 w 117"/>
                  <a:gd name="T53" fmla="*/ 16 h 82"/>
                  <a:gd name="T54" fmla="*/ 75 w 117"/>
                  <a:gd name="T55" fmla="*/ 2 h 82"/>
                  <a:gd name="T56" fmla="*/ 78 w 117"/>
                  <a:gd name="T57" fmla="*/ 16 h 82"/>
                  <a:gd name="T58" fmla="*/ 77 w 117"/>
                  <a:gd name="T59" fmla="*/ 35 h 82"/>
                  <a:gd name="T60" fmla="*/ 68 w 117"/>
                  <a:gd name="T61" fmla="*/ 46 h 82"/>
                  <a:gd name="T62" fmla="*/ 72 w 117"/>
                  <a:gd name="T63" fmla="*/ 55 h 82"/>
                  <a:gd name="T64" fmla="*/ 75 w 117"/>
                  <a:gd name="T65" fmla="*/ 65 h 82"/>
                  <a:gd name="T66" fmla="*/ 72 w 117"/>
                  <a:gd name="T67" fmla="*/ 74 h 82"/>
                  <a:gd name="T68" fmla="*/ 77 w 117"/>
                  <a:gd name="T69" fmla="*/ 81 h 82"/>
                  <a:gd name="T70" fmla="*/ 80 w 117"/>
                  <a:gd name="T7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82">
                    <a:moveTo>
                      <a:pt x="80" y="81"/>
                    </a:moveTo>
                    <a:cubicBezTo>
                      <a:pt x="81" y="80"/>
                      <a:pt x="82" y="82"/>
                      <a:pt x="83" y="82"/>
                    </a:cubicBezTo>
                    <a:cubicBezTo>
                      <a:pt x="85" y="81"/>
                      <a:pt x="87" y="80"/>
                      <a:pt x="89" y="79"/>
                    </a:cubicBezTo>
                    <a:cubicBezTo>
                      <a:pt x="90" y="79"/>
                      <a:pt x="93" y="78"/>
                      <a:pt x="93" y="76"/>
                    </a:cubicBezTo>
                    <a:cubicBezTo>
                      <a:pt x="93" y="74"/>
                      <a:pt x="94" y="75"/>
                      <a:pt x="96" y="74"/>
                    </a:cubicBezTo>
                    <a:cubicBezTo>
                      <a:pt x="99" y="74"/>
                      <a:pt x="103" y="71"/>
                      <a:pt x="105" y="68"/>
                    </a:cubicBezTo>
                    <a:cubicBezTo>
                      <a:pt x="106" y="67"/>
                      <a:pt x="106" y="66"/>
                      <a:pt x="107" y="65"/>
                    </a:cubicBezTo>
                    <a:cubicBezTo>
                      <a:pt x="108" y="64"/>
                      <a:pt x="110" y="64"/>
                      <a:pt x="112" y="64"/>
                    </a:cubicBezTo>
                    <a:cubicBezTo>
                      <a:pt x="112" y="62"/>
                      <a:pt x="110" y="61"/>
                      <a:pt x="109" y="59"/>
                    </a:cubicBezTo>
                    <a:cubicBezTo>
                      <a:pt x="109" y="58"/>
                      <a:pt x="110" y="55"/>
                      <a:pt x="107" y="55"/>
                    </a:cubicBezTo>
                    <a:cubicBezTo>
                      <a:pt x="106" y="55"/>
                      <a:pt x="109" y="53"/>
                      <a:pt x="108" y="52"/>
                    </a:cubicBezTo>
                    <a:cubicBezTo>
                      <a:pt x="108" y="49"/>
                      <a:pt x="109" y="48"/>
                      <a:pt x="110" y="46"/>
                    </a:cubicBezTo>
                    <a:cubicBezTo>
                      <a:pt x="110" y="44"/>
                      <a:pt x="112" y="44"/>
                      <a:pt x="112" y="42"/>
                    </a:cubicBezTo>
                    <a:cubicBezTo>
                      <a:pt x="112" y="41"/>
                      <a:pt x="113" y="40"/>
                      <a:pt x="114" y="40"/>
                    </a:cubicBezTo>
                    <a:cubicBezTo>
                      <a:pt x="117" y="40"/>
                      <a:pt x="117" y="40"/>
                      <a:pt x="117" y="38"/>
                    </a:cubicBezTo>
                    <a:cubicBezTo>
                      <a:pt x="117" y="32"/>
                      <a:pt x="117" y="27"/>
                      <a:pt x="117" y="21"/>
                    </a:cubicBezTo>
                    <a:cubicBezTo>
                      <a:pt x="117" y="19"/>
                      <a:pt x="113" y="18"/>
                      <a:pt x="111" y="17"/>
                    </a:cubicBezTo>
                    <a:cubicBezTo>
                      <a:pt x="101" y="12"/>
                      <a:pt x="91" y="6"/>
                      <a:pt x="81" y="1"/>
                    </a:cubicBezTo>
                    <a:cubicBezTo>
                      <a:pt x="80" y="1"/>
                      <a:pt x="80" y="0"/>
                      <a:pt x="79" y="0"/>
                    </a:cubicBezTo>
                    <a:cubicBezTo>
                      <a:pt x="78" y="1"/>
                      <a:pt x="76" y="2"/>
                      <a:pt x="75" y="2"/>
                    </a:cubicBezTo>
                    <a:cubicBezTo>
                      <a:pt x="74" y="3"/>
                      <a:pt x="72" y="5"/>
                      <a:pt x="71" y="5"/>
                    </a:cubicBezTo>
                    <a:cubicBezTo>
                      <a:pt x="70" y="5"/>
                      <a:pt x="69" y="3"/>
                      <a:pt x="67" y="2"/>
                    </a:cubicBezTo>
                    <a:cubicBezTo>
                      <a:pt x="66" y="1"/>
                      <a:pt x="65" y="1"/>
                      <a:pt x="64" y="1"/>
                    </a:cubicBezTo>
                    <a:cubicBezTo>
                      <a:pt x="62" y="0"/>
                      <a:pt x="61" y="0"/>
                      <a:pt x="59" y="1"/>
                    </a:cubicBezTo>
                    <a:cubicBezTo>
                      <a:pt x="52" y="5"/>
                      <a:pt x="45" y="10"/>
                      <a:pt x="38" y="14"/>
                    </a:cubicBezTo>
                    <a:cubicBezTo>
                      <a:pt x="35" y="16"/>
                      <a:pt x="32" y="18"/>
                      <a:pt x="29" y="21"/>
                    </a:cubicBezTo>
                    <a:cubicBezTo>
                      <a:pt x="28" y="22"/>
                      <a:pt x="27" y="22"/>
                      <a:pt x="26" y="22"/>
                    </a:cubicBezTo>
                    <a:cubicBezTo>
                      <a:pt x="23" y="22"/>
                      <a:pt x="22" y="22"/>
                      <a:pt x="22" y="25"/>
                    </a:cubicBezTo>
                    <a:cubicBezTo>
                      <a:pt x="22" y="28"/>
                      <a:pt x="22" y="31"/>
                      <a:pt x="22" y="34"/>
                    </a:cubicBezTo>
                    <a:cubicBezTo>
                      <a:pt x="22" y="37"/>
                      <a:pt x="21" y="40"/>
                      <a:pt x="19" y="42"/>
                    </a:cubicBezTo>
                    <a:cubicBezTo>
                      <a:pt x="18" y="43"/>
                      <a:pt x="15" y="43"/>
                      <a:pt x="14" y="43"/>
                    </a:cubicBezTo>
                    <a:cubicBezTo>
                      <a:pt x="12" y="43"/>
                      <a:pt x="10" y="43"/>
                      <a:pt x="8" y="43"/>
                    </a:cubicBezTo>
                    <a:cubicBezTo>
                      <a:pt x="6" y="43"/>
                      <a:pt x="4" y="44"/>
                      <a:pt x="2" y="44"/>
                    </a:cubicBezTo>
                    <a:cubicBezTo>
                      <a:pt x="0" y="44"/>
                      <a:pt x="5" y="51"/>
                      <a:pt x="5" y="51"/>
                    </a:cubicBezTo>
                    <a:cubicBezTo>
                      <a:pt x="6" y="54"/>
                      <a:pt x="7" y="56"/>
                      <a:pt x="10" y="57"/>
                    </a:cubicBezTo>
                    <a:cubicBezTo>
                      <a:pt x="10" y="57"/>
                      <a:pt x="11" y="56"/>
                      <a:pt x="11" y="56"/>
                    </a:cubicBezTo>
                    <a:cubicBezTo>
                      <a:pt x="12" y="57"/>
                      <a:pt x="12" y="60"/>
                      <a:pt x="14" y="58"/>
                    </a:cubicBezTo>
                    <a:cubicBezTo>
                      <a:pt x="16" y="56"/>
                      <a:pt x="18" y="61"/>
                      <a:pt x="19" y="62"/>
                    </a:cubicBezTo>
                    <a:cubicBezTo>
                      <a:pt x="19" y="61"/>
                      <a:pt x="20" y="59"/>
                      <a:pt x="20" y="58"/>
                    </a:cubicBezTo>
                    <a:cubicBezTo>
                      <a:pt x="20" y="57"/>
                      <a:pt x="21" y="56"/>
                      <a:pt x="21" y="55"/>
                    </a:cubicBezTo>
                    <a:cubicBezTo>
                      <a:pt x="22" y="52"/>
                      <a:pt x="22" y="52"/>
                      <a:pt x="25" y="51"/>
                    </a:cubicBezTo>
                    <a:cubicBezTo>
                      <a:pt x="26" y="50"/>
                      <a:pt x="27" y="50"/>
                      <a:pt x="28" y="50"/>
                    </a:cubicBezTo>
                    <a:cubicBezTo>
                      <a:pt x="29" y="49"/>
                      <a:pt x="30" y="51"/>
                      <a:pt x="31" y="51"/>
                    </a:cubicBezTo>
                    <a:cubicBezTo>
                      <a:pt x="33" y="51"/>
                      <a:pt x="34" y="52"/>
                      <a:pt x="35" y="53"/>
                    </a:cubicBezTo>
                    <a:cubicBezTo>
                      <a:pt x="36" y="54"/>
                      <a:pt x="37" y="54"/>
                      <a:pt x="39" y="54"/>
                    </a:cubicBezTo>
                    <a:cubicBezTo>
                      <a:pt x="42" y="52"/>
                      <a:pt x="43" y="55"/>
                      <a:pt x="46" y="55"/>
                    </a:cubicBezTo>
                    <a:cubicBezTo>
                      <a:pt x="49" y="55"/>
                      <a:pt x="52" y="53"/>
                      <a:pt x="55" y="53"/>
                    </a:cubicBezTo>
                    <a:cubicBezTo>
                      <a:pt x="57" y="53"/>
                      <a:pt x="61" y="54"/>
                      <a:pt x="64" y="53"/>
                    </a:cubicBezTo>
                    <a:cubicBezTo>
                      <a:pt x="65" y="53"/>
                      <a:pt x="66" y="52"/>
                      <a:pt x="67" y="51"/>
                    </a:cubicBezTo>
                    <a:cubicBezTo>
                      <a:pt x="69" y="50"/>
                      <a:pt x="68" y="49"/>
                      <a:pt x="68" y="47"/>
                    </a:cubicBezTo>
                    <a:cubicBezTo>
                      <a:pt x="68" y="42"/>
                      <a:pt x="73" y="39"/>
                      <a:pt x="77" y="35"/>
                    </a:cubicBezTo>
                    <a:cubicBezTo>
                      <a:pt x="78" y="34"/>
                      <a:pt x="77" y="32"/>
                      <a:pt x="77" y="31"/>
                    </a:cubicBezTo>
                    <a:cubicBezTo>
                      <a:pt x="77" y="28"/>
                      <a:pt x="77" y="26"/>
                      <a:pt x="77" y="23"/>
                    </a:cubicBezTo>
                    <a:cubicBezTo>
                      <a:pt x="78" y="21"/>
                      <a:pt x="79" y="18"/>
                      <a:pt x="79" y="16"/>
                    </a:cubicBezTo>
                    <a:cubicBezTo>
                      <a:pt x="78" y="14"/>
                      <a:pt x="77" y="12"/>
                      <a:pt x="76" y="11"/>
                    </a:cubicBezTo>
                    <a:cubicBezTo>
                      <a:pt x="74" y="8"/>
                      <a:pt x="75" y="5"/>
                      <a:pt x="75" y="2"/>
                    </a:cubicBezTo>
                    <a:cubicBezTo>
                      <a:pt x="75" y="5"/>
                      <a:pt x="75" y="7"/>
                      <a:pt x="75" y="9"/>
                    </a:cubicBezTo>
                    <a:cubicBezTo>
                      <a:pt x="75" y="11"/>
                      <a:pt x="78" y="14"/>
                      <a:pt x="78" y="16"/>
                    </a:cubicBezTo>
                    <a:cubicBezTo>
                      <a:pt x="79" y="19"/>
                      <a:pt x="77" y="23"/>
                      <a:pt x="77" y="26"/>
                    </a:cubicBezTo>
                    <a:cubicBezTo>
                      <a:pt x="77" y="28"/>
                      <a:pt x="78" y="32"/>
                      <a:pt x="77" y="35"/>
                    </a:cubicBezTo>
                    <a:cubicBezTo>
                      <a:pt x="76" y="37"/>
                      <a:pt x="72" y="39"/>
                      <a:pt x="71" y="41"/>
                    </a:cubicBezTo>
                    <a:cubicBezTo>
                      <a:pt x="69" y="42"/>
                      <a:pt x="68" y="44"/>
                      <a:pt x="68" y="46"/>
                    </a:cubicBezTo>
                    <a:cubicBezTo>
                      <a:pt x="67" y="49"/>
                      <a:pt x="69" y="50"/>
                      <a:pt x="70" y="53"/>
                    </a:cubicBezTo>
                    <a:cubicBezTo>
                      <a:pt x="70" y="54"/>
                      <a:pt x="71" y="54"/>
                      <a:pt x="72" y="55"/>
                    </a:cubicBezTo>
                    <a:cubicBezTo>
                      <a:pt x="74" y="56"/>
                      <a:pt x="75" y="57"/>
                      <a:pt x="75" y="59"/>
                    </a:cubicBezTo>
                    <a:cubicBezTo>
                      <a:pt x="75" y="61"/>
                      <a:pt x="75" y="63"/>
                      <a:pt x="75" y="65"/>
                    </a:cubicBezTo>
                    <a:cubicBezTo>
                      <a:pt x="75" y="66"/>
                      <a:pt x="76" y="68"/>
                      <a:pt x="77" y="70"/>
                    </a:cubicBezTo>
                    <a:cubicBezTo>
                      <a:pt x="74" y="70"/>
                      <a:pt x="67" y="70"/>
                      <a:pt x="72" y="74"/>
                    </a:cubicBezTo>
                    <a:cubicBezTo>
                      <a:pt x="74" y="75"/>
                      <a:pt x="75" y="76"/>
                      <a:pt x="76" y="78"/>
                    </a:cubicBezTo>
                    <a:cubicBezTo>
                      <a:pt x="76" y="79"/>
                      <a:pt x="77" y="80"/>
                      <a:pt x="77" y="81"/>
                    </a:cubicBezTo>
                    <a:cubicBezTo>
                      <a:pt x="77" y="82"/>
                      <a:pt x="80" y="81"/>
                      <a:pt x="80" y="81"/>
                    </a:cubicBezTo>
                    <a:cubicBezTo>
                      <a:pt x="82" y="80"/>
                      <a:pt x="80" y="81"/>
                      <a:pt x="80" y="8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37" name="Freeform 744">
                <a:extLst>
                  <a:ext uri="{FF2B5EF4-FFF2-40B4-BE49-F238E27FC236}">
                    <a16:creationId xmlns:a16="http://schemas.microsoft.com/office/drawing/2014/main" id="{83E5BA1F-5321-C047-10EA-C9A04F4983D5}"/>
                  </a:ext>
                </a:extLst>
              </p:cNvPr>
              <p:cNvSpPr>
                <a:spLocks/>
              </p:cNvSpPr>
              <p:nvPr/>
            </p:nvSpPr>
            <p:spPr bwMode="auto">
              <a:xfrm>
                <a:off x="12744674" y="6972323"/>
                <a:ext cx="839878" cy="1095295"/>
              </a:xfrm>
              <a:custGeom>
                <a:avLst/>
                <a:gdLst>
                  <a:gd name="T0" fmla="*/ 6 w 82"/>
                  <a:gd name="T1" fmla="*/ 39 h 101"/>
                  <a:gd name="T2" fmla="*/ 6 w 82"/>
                  <a:gd name="T3" fmla="*/ 41 h 101"/>
                  <a:gd name="T4" fmla="*/ 4 w 82"/>
                  <a:gd name="T5" fmla="*/ 43 h 101"/>
                  <a:gd name="T6" fmla="*/ 2 w 82"/>
                  <a:gd name="T7" fmla="*/ 49 h 101"/>
                  <a:gd name="T8" fmla="*/ 2 w 82"/>
                  <a:gd name="T9" fmla="*/ 51 h 101"/>
                  <a:gd name="T10" fmla="*/ 1 w 82"/>
                  <a:gd name="T11" fmla="*/ 53 h 101"/>
                  <a:gd name="T12" fmla="*/ 4 w 82"/>
                  <a:gd name="T13" fmla="*/ 58 h 101"/>
                  <a:gd name="T14" fmla="*/ 6 w 82"/>
                  <a:gd name="T15" fmla="*/ 60 h 101"/>
                  <a:gd name="T16" fmla="*/ 6 w 82"/>
                  <a:gd name="T17" fmla="*/ 63 h 101"/>
                  <a:gd name="T18" fmla="*/ 9 w 82"/>
                  <a:gd name="T19" fmla="*/ 68 h 101"/>
                  <a:gd name="T20" fmla="*/ 9 w 82"/>
                  <a:gd name="T21" fmla="*/ 74 h 101"/>
                  <a:gd name="T22" fmla="*/ 15 w 82"/>
                  <a:gd name="T23" fmla="*/ 76 h 101"/>
                  <a:gd name="T24" fmla="*/ 18 w 82"/>
                  <a:gd name="T25" fmla="*/ 81 h 101"/>
                  <a:gd name="T26" fmla="*/ 22 w 82"/>
                  <a:gd name="T27" fmla="*/ 84 h 101"/>
                  <a:gd name="T28" fmla="*/ 26 w 82"/>
                  <a:gd name="T29" fmla="*/ 88 h 101"/>
                  <a:gd name="T30" fmla="*/ 26 w 82"/>
                  <a:gd name="T31" fmla="*/ 91 h 101"/>
                  <a:gd name="T32" fmla="*/ 28 w 82"/>
                  <a:gd name="T33" fmla="*/ 92 h 101"/>
                  <a:gd name="T34" fmla="*/ 32 w 82"/>
                  <a:gd name="T35" fmla="*/ 96 h 101"/>
                  <a:gd name="T36" fmla="*/ 35 w 82"/>
                  <a:gd name="T37" fmla="*/ 95 h 101"/>
                  <a:gd name="T38" fmla="*/ 39 w 82"/>
                  <a:gd name="T39" fmla="*/ 94 h 101"/>
                  <a:gd name="T40" fmla="*/ 44 w 82"/>
                  <a:gd name="T41" fmla="*/ 100 h 101"/>
                  <a:gd name="T42" fmla="*/ 51 w 82"/>
                  <a:gd name="T43" fmla="*/ 100 h 101"/>
                  <a:gd name="T44" fmla="*/ 55 w 82"/>
                  <a:gd name="T45" fmla="*/ 98 h 101"/>
                  <a:gd name="T46" fmla="*/ 59 w 82"/>
                  <a:gd name="T47" fmla="*/ 97 h 101"/>
                  <a:gd name="T48" fmla="*/ 69 w 82"/>
                  <a:gd name="T49" fmla="*/ 94 h 101"/>
                  <a:gd name="T50" fmla="*/ 69 w 82"/>
                  <a:gd name="T51" fmla="*/ 91 h 101"/>
                  <a:gd name="T52" fmla="*/ 66 w 82"/>
                  <a:gd name="T53" fmla="*/ 90 h 101"/>
                  <a:gd name="T54" fmla="*/ 61 w 82"/>
                  <a:gd name="T55" fmla="*/ 83 h 101"/>
                  <a:gd name="T56" fmla="*/ 59 w 82"/>
                  <a:gd name="T57" fmla="*/ 80 h 101"/>
                  <a:gd name="T58" fmla="*/ 56 w 82"/>
                  <a:gd name="T59" fmla="*/ 78 h 101"/>
                  <a:gd name="T60" fmla="*/ 59 w 82"/>
                  <a:gd name="T61" fmla="*/ 75 h 101"/>
                  <a:gd name="T62" fmla="*/ 61 w 82"/>
                  <a:gd name="T63" fmla="*/ 67 h 101"/>
                  <a:gd name="T64" fmla="*/ 62 w 82"/>
                  <a:gd name="T65" fmla="*/ 64 h 101"/>
                  <a:gd name="T66" fmla="*/ 65 w 82"/>
                  <a:gd name="T67" fmla="*/ 62 h 101"/>
                  <a:gd name="T68" fmla="*/ 65 w 82"/>
                  <a:gd name="T69" fmla="*/ 58 h 101"/>
                  <a:gd name="T70" fmla="*/ 67 w 82"/>
                  <a:gd name="T71" fmla="*/ 55 h 101"/>
                  <a:gd name="T72" fmla="*/ 71 w 82"/>
                  <a:gd name="T73" fmla="*/ 52 h 101"/>
                  <a:gd name="T74" fmla="*/ 72 w 82"/>
                  <a:gd name="T75" fmla="*/ 45 h 101"/>
                  <a:gd name="T76" fmla="*/ 72 w 82"/>
                  <a:gd name="T77" fmla="*/ 42 h 101"/>
                  <a:gd name="T78" fmla="*/ 74 w 82"/>
                  <a:gd name="T79" fmla="*/ 37 h 101"/>
                  <a:gd name="T80" fmla="*/ 79 w 82"/>
                  <a:gd name="T81" fmla="*/ 29 h 101"/>
                  <a:gd name="T82" fmla="*/ 82 w 82"/>
                  <a:gd name="T83" fmla="*/ 27 h 101"/>
                  <a:gd name="T84" fmla="*/ 79 w 82"/>
                  <a:gd name="T85" fmla="*/ 23 h 101"/>
                  <a:gd name="T86" fmla="*/ 76 w 82"/>
                  <a:gd name="T87" fmla="*/ 17 h 101"/>
                  <a:gd name="T88" fmla="*/ 76 w 82"/>
                  <a:gd name="T89" fmla="*/ 11 h 101"/>
                  <a:gd name="T90" fmla="*/ 75 w 82"/>
                  <a:gd name="T91" fmla="*/ 9 h 101"/>
                  <a:gd name="T92" fmla="*/ 74 w 82"/>
                  <a:gd name="T93" fmla="*/ 5 h 101"/>
                  <a:gd name="T94" fmla="*/ 68 w 82"/>
                  <a:gd name="T95" fmla="*/ 0 h 101"/>
                  <a:gd name="T96" fmla="*/ 64 w 82"/>
                  <a:gd name="T97" fmla="*/ 2 h 101"/>
                  <a:gd name="T98" fmla="*/ 60 w 82"/>
                  <a:gd name="T99" fmla="*/ 5 h 101"/>
                  <a:gd name="T100" fmla="*/ 56 w 82"/>
                  <a:gd name="T101" fmla="*/ 5 h 101"/>
                  <a:gd name="T102" fmla="*/ 46 w 82"/>
                  <a:gd name="T103" fmla="*/ 5 h 101"/>
                  <a:gd name="T104" fmla="*/ 17 w 82"/>
                  <a:gd name="T105" fmla="*/ 5 h 101"/>
                  <a:gd name="T106" fmla="*/ 16 w 82"/>
                  <a:gd name="T107" fmla="*/ 14 h 101"/>
                  <a:gd name="T108" fmla="*/ 13 w 82"/>
                  <a:gd name="T109" fmla="*/ 16 h 101"/>
                  <a:gd name="T110" fmla="*/ 11 w 82"/>
                  <a:gd name="T111" fmla="*/ 18 h 101"/>
                  <a:gd name="T112" fmla="*/ 11 w 82"/>
                  <a:gd name="T113" fmla="*/ 32 h 101"/>
                  <a:gd name="T114" fmla="*/ 11 w 82"/>
                  <a:gd name="T115" fmla="*/ 37 h 101"/>
                  <a:gd name="T116" fmla="*/ 6 w 82"/>
                  <a:gd name="T11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01">
                    <a:moveTo>
                      <a:pt x="6" y="39"/>
                    </a:moveTo>
                    <a:cubicBezTo>
                      <a:pt x="6" y="39"/>
                      <a:pt x="6" y="40"/>
                      <a:pt x="6" y="41"/>
                    </a:cubicBezTo>
                    <a:cubicBezTo>
                      <a:pt x="5" y="42"/>
                      <a:pt x="4" y="42"/>
                      <a:pt x="4" y="43"/>
                    </a:cubicBezTo>
                    <a:cubicBezTo>
                      <a:pt x="4" y="45"/>
                      <a:pt x="2" y="47"/>
                      <a:pt x="2" y="49"/>
                    </a:cubicBezTo>
                    <a:cubicBezTo>
                      <a:pt x="2" y="50"/>
                      <a:pt x="3" y="51"/>
                      <a:pt x="2" y="51"/>
                    </a:cubicBezTo>
                    <a:cubicBezTo>
                      <a:pt x="2" y="52"/>
                      <a:pt x="0" y="53"/>
                      <a:pt x="1" y="53"/>
                    </a:cubicBezTo>
                    <a:cubicBezTo>
                      <a:pt x="4" y="53"/>
                      <a:pt x="3" y="57"/>
                      <a:pt x="4" y="58"/>
                    </a:cubicBezTo>
                    <a:cubicBezTo>
                      <a:pt x="4" y="59"/>
                      <a:pt x="5" y="59"/>
                      <a:pt x="6" y="60"/>
                    </a:cubicBezTo>
                    <a:cubicBezTo>
                      <a:pt x="6" y="61"/>
                      <a:pt x="6" y="62"/>
                      <a:pt x="6" y="63"/>
                    </a:cubicBezTo>
                    <a:cubicBezTo>
                      <a:pt x="7" y="65"/>
                      <a:pt x="9" y="66"/>
                      <a:pt x="9" y="68"/>
                    </a:cubicBezTo>
                    <a:cubicBezTo>
                      <a:pt x="9" y="69"/>
                      <a:pt x="8" y="74"/>
                      <a:pt x="9" y="74"/>
                    </a:cubicBezTo>
                    <a:cubicBezTo>
                      <a:pt x="12" y="74"/>
                      <a:pt x="13" y="75"/>
                      <a:pt x="15" y="76"/>
                    </a:cubicBezTo>
                    <a:cubicBezTo>
                      <a:pt x="17" y="77"/>
                      <a:pt x="16" y="80"/>
                      <a:pt x="18" y="81"/>
                    </a:cubicBezTo>
                    <a:cubicBezTo>
                      <a:pt x="19" y="82"/>
                      <a:pt x="22" y="82"/>
                      <a:pt x="22" y="84"/>
                    </a:cubicBezTo>
                    <a:cubicBezTo>
                      <a:pt x="22" y="86"/>
                      <a:pt x="25" y="87"/>
                      <a:pt x="26" y="88"/>
                    </a:cubicBezTo>
                    <a:cubicBezTo>
                      <a:pt x="26" y="89"/>
                      <a:pt x="26" y="90"/>
                      <a:pt x="26" y="91"/>
                    </a:cubicBezTo>
                    <a:cubicBezTo>
                      <a:pt x="27" y="91"/>
                      <a:pt x="28" y="92"/>
                      <a:pt x="28" y="92"/>
                    </a:cubicBezTo>
                    <a:cubicBezTo>
                      <a:pt x="29" y="93"/>
                      <a:pt x="30" y="95"/>
                      <a:pt x="32" y="96"/>
                    </a:cubicBezTo>
                    <a:cubicBezTo>
                      <a:pt x="33" y="97"/>
                      <a:pt x="33" y="93"/>
                      <a:pt x="35" y="95"/>
                    </a:cubicBezTo>
                    <a:cubicBezTo>
                      <a:pt x="37" y="96"/>
                      <a:pt x="37" y="94"/>
                      <a:pt x="39" y="94"/>
                    </a:cubicBezTo>
                    <a:cubicBezTo>
                      <a:pt x="41" y="95"/>
                      <a:pt x="42" y="98"/>
                      <a:pt x="44" y="100"/>
                    </a:cubicBezTo>
                    <a:cubicBezTo>
                      <a:pt x="46" y="95"/>
                      <a:pt x="49" y="101"/>
                      <a:pt x="51" y="100"/>
                    </a:cubicBezTo>
                    <a:cubicBezTo>
                      <a:pt x="52" y="99"/>
                      <a:pt x="53" y="98"/>
                      <a:pt x="55" y="98"/>
                    </a:cubicBezTo>
                    <a:cubicBezTo>
                      <a:pt x="56" y="98"/>
                      <a:pt x="58" y="98"/>
                      <a:pt x="59" y="97"/>
                    </a:cubicBezTo>
                    <a:cubicBezTo>
                      <a:pt x="61" y="93"/>
                      <a:pt x="65" y="91"/>
                      <a:pt x="69" y="94"/>
                    </a:cubicBezTo>
                    <a:cubicBezTo>
                      <a:pt x="69" y="93"/>
                      <a:pt x="69" y="92"/>
                      <a:pt x="69" y="91"/>
                    </a:cubicBezTo>
                    <a:cubicBezTo>
                      <a:pt x="69" y="90"/>
                      <a:pt x="66" y="90"/>
                      <a:pt x="66" y="90"/>
                    </a:cubicBezTo>
                    <a:cubicBezTo>
                      <a:pt x="64" y="88"/>
                      <a:pt x="63" y="85"/>
                      <a:pt x="61" y="83"/>
                    </a:cubicBezTo>
                    <a:cubicBezTo>
                      <a:pt x="60" y="82"/>
                      <a:pt x="60" y="81"/>
                      <a:pt x="59" y="80"/>
                    </a:cubicBezTo>
                    <a:cubicBezTo>
                      <a:pt x="58" y="79"/>
                      <a:pt x="57" y="79"/>
                      <a:pt x="56" y="78"/>
                    </a:cubicBezTo>
                    <a:cubicBezTo>
                      <a:pt x="53" y="75"/>
                      <a:pt x="59" y="75"/>
                      <a:pt x="59" y="75"/>
                    </a:cubicBezTo>
                    <a:cubicBezTo>
                      <a:pt x="61" y="74"/>
                      <a:pt x="60" y="69"/>
                      <a:pt x="61" y="67"/>
                    </a:cubicBezTo>
                    <a:cubicBezTo>
                      <a:pt x="61" y="66"/>
                      <a:pt x="61" y="64"/>
                      <a:pt x="62" y="64"/>
                    </a:cubicBezTo>
                    <a:cubicBezTo>
                      <a:pt x="63" y="63"/>
                      <a:pt x="65" y="63"/>
                      <a:pt x="65" y="62"/>
                    </a:cubicBezTo>
                    <a:cubicBezTo>
                      <a:pt x="65" y="61"/>
                      <a:pt x="65" y="60"/>
                      <a:pt x="65" y="58"/>
                    </a:cubicBezTo>
                    <a:cubicBezTo>
                      <a:pt x="65" y="57"/>
                      <a:pt x="66" y="56"/>
                      <a:pt x="67" y="55"/>
                    </a:cubicBezTo>
                    <a:cubicBezTo>
                      <a:pt x="68" y="53"/>
                      <a:pt x="70" y="54"/>
                      <a:pt x="71" y="52"/>
                    </a:cubicBezTo>
                    <a:cubicBezTo>
                      <a:pt x="71" y="50"/>
                      <a:pt x="72" y="48"/>
                      <a:pt x="72" y="45"/>
                    </a:cubicBezTo>
                    <a:cubicBezTo>
                      <a:pt x="72" y="44"/>
                      <a:pt x="72" y="43"/>
                      <a:pt x="72" y="42"/>
                    </a:cubicBezTo>
                    <a:cubicBezTo>
                      <a:pt x="72" y="40"/>
                      <a:pt x="74" y="38"/>
                      <a:pt x="74" y="37"/>
                    </a:cubicBezTo>
                    <a:cubicBezTo>
                      <a:pt x="74" y="33"/>
                      <a:pt x="75" y="30"/>
                      <a:pt x="79" y="29"/>
                    </a:cubicBezTo>
                    <a:cubicBezTo>
                      <a:pt x="80" y="29"/>
                      <a:pt x="81" y="29"/>
                      <a:pt x="82" y="27"/>
                    </a:cubicBezTo>
                    <a:cubicBezTo>
                      <a:pt x="82" y="26"/>
                      <a:pt x="80" y="24"/>
                      <a:pt x="79" y="23"/>
                    </a:cubicBezTo>
                    <a:cubicBezTo>
                      <a:pt x="77" y="21"/>
                      <a:pt x="76" y="19"/>
                      <a:pt x="76" y="17"/>
                    </a:cubicBezTo>
                    <a:cubicBezTo>
                      <a:pt x="76" y="16"/>
                      <a:pt x="75" y="11"/>
                      <a:pt x="76" y="11"/>
                    </a:cubicBezTo>
                    <a:cubicBezTo>
                      <a:pt x="77" y="10"/>
                      <a:pt x="76" y="10"/>
                      <a:pt x="75" y="9"/>
                    </a:cubicBezTo>
                    <a:cubicBezTo>
                      <a:pt x="74" y="8"/>
                      <a:pt x="74" y="7"/>
                      <a:pt x="74" y="5"/>
                    </a:cubicBezTo>
                    <a:cubicBezTo>
                      <a:pt x="72" y="3"/>
                      <a:pt x="69" y="2"/>
                      <a:pt x="68" y="0"/>
                    </a:cubicBezTo>
                    <a:cubicBezTo>
                      <a:pt x="67" y="0"/>
                      <a:pt x="65" y="1"/>
                      <a:pt x="64" y="2"/>
                    </a:cubicBezTo>
                    <a:cubicBezTo>
                      <a:pt x="63" y="5"/>
                      <a:pt x="61" y="3"/>
                      <a:pt x="60" y="5"/>
                    </a:cubicBezTo>
                    <a:cubicBezTo>
                      <a:pt x="59" y="9"/>
                      <a:pt x="58" y="5"/>
                      <a:pt x="56" y="5"/>
                    </a:cubicBezTo>
                    <a:cubicBezTo>
                      <a:pt x="52" y="5"/>
                      <a:pt x="49" y="5"/>
                      <a:pt x="46" y="5"/>
                    </a:cubicBezTo>
                    <a:cubicBezTo>
                      <a:pt x="37" y="5"/>
                      <a:pt x="27" y="5"/>
                      <a:pt x="17" y="5"/>
                    </a:cubicBezTo>
                    <a:cubicBezTo>
                      <a:pt x="15" y="5"/>
                      <a:pt x="16" y="12"/>
                      <a:pt x="16" y="14"/>
                    </a:cubicBezTo>
                    <a:cubicBezTo>
                      <a:pt x="16" y="16"/>
                      <a:pt x="15" y="16"/>
                      <a:pt x="13" y="16"/>
                    </a:cubicBezTo>
                    <a:cubicBezTo>
                      <a:pt x="10" y="16"/>
                      <a:pt x="11" y="16"/>
                      <a:pt x="11" y="18"/>
                    </a:cubicBezTo>
                    <a:cubicBezTo>
                      <a:pt x="11" y="23"/>
                      <a:pt x="11" y="27"/>
                      <a:pt x="11" y="32"/>
                    </a:cubicBezTo>
                    <a:cubicBezTo>
                      <a:pt x="11" y="34"/>
                      <a:pt x="11" y="36"/>
                      <a:pt x="11" y="37"/>
                    </a:cubicBezTo>
                    <a:cubicBezTo>
                      <a:pt x="11" y="39"/>
                      <a:pt x="7" y="38"/>
                      <a:pt x="6" y="3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38" name="Freeform 745">
                <a:extLst>
                  <a:ext uri="{FF2B5EF4-FFF2-40B4-BE49-F238E27FC236}">
                    <a16:creationId xmlns:a16="http://schemas.microsoft.com/office/drawing/2014/main" id="{96CF451C-103B-4D22-1EFE-ED14A5B4815C}"/>
                  </a:ext>
                </a:extLst>
              </p:cNvPr>
              <p:cNvSpPr>
                <a:spLocks/>
              </p:cNvSpPr>
              <p:nvPr/>
            </p:nvSpPr>
            <p:spPr bwMode="auto">
              <a:xfrm>
                <a:off x="13480009" y="7252600"/>
                <a:ext cx="327588" cy="313470"/>
              </a:xfrm>
              <a:custGeom>
                <a:avLst/>
                <a:gdLst>
                  <a:gd name="T0" fmla="*/ 3 w 32"/>
                  <a:gd name="T1" fmla="*/ 19 h 29"/>
                  <a:gd name="T2" fmla="*/ 7 w 32"/>
                  <a:gd name="T3" fmla="*/ 20 h 29"/>
                  <a:gd name="T4" fmla="*/ 7 w 32"/>
                  <a:gd name="T5" fmla="*/ 17 h 29"/>
                  <a:gd name="T6" fmla="*/ 10 w 32"/>
                  <a:gd name="T7" fmla="*/ 19 h 29"/>
                  <a:gd name="T8" fmla="*/ 12 w 32"/>
                  <a:gd name="T9" fmla="*/ 18 h 29"/>
                  <a:gd name="T10" fmla="*/ 14 w 32"/>
                  <a:gd name="T11" fmla="*/ 18 h 29"/>
                  <a:gd name="T12" fmla="*/ 29 w 32"/>
                  <a:gd name="T13" fmla="*/ 29 h 29"/>
                  <a:gd name="T14" fmla="*/ 32 w 32"/>
                  <a:gd name="T15" fmla="*/ 27 h 29"/>
                  <a:gd name="T16" fmla="*/ 24 w 32"/>
                  <a:gd name="T17" fmla="*/ 19 h 29"/>
                  <a:gd name="T18" fmla="*/ 19 w 32"/>
                  <a:gd name="T19" fmla="*/ 16 h 29"/>
                  <a:gd name="T20" fmla="*/ 17 w 32"/>
                  <a:gd name="T21" fmla="*/ 14 h 29"/>
                  <a:gd name="T22" fmla="*/ 17 w 32"/>
                  <a:gd name="T23" fmla="*/ 16 h 29"/>
                  <a:gd name="T24" fmla="*/ 16 w 32"/>
                  <a:gd name="T25" fmla="*/ 14 h 29"/>
                  <a:gd name="T26" fmla="*/ 14 w 32"/>
                  <a:gd name="T27" fmla="*/ 9 h 29"/>
                  <a:gd name="T28" fmla="*/ 10 w 32"/>
                  <a:gd name="T29" fmla="*/ 0 h 29"/>
                  <a:gd name="T30" fmla="*/ 2 w 32"/>
                  <a:gd name="T31" fmla="*/ 7 h 29"/>
                  <a:gd name="T32" fmla="*/ 1 w 32"/>
                  <a:gd name="T33" fmla="*/ 13 h 29"/>
                  <a:gd name="T34" fmla="*/ 0 w 32"/>
                  <a:gd name="T35" fmla="*/ 20 h 29"/>
                  <a:gd name="T36" fmla="*/ 3 w 32"/>
                  <a:gd name="T3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9">
                    <a:moveTo>
                      <a:pt x="3" y="19"/>
                    </a:moveTo>
                    <a:cubicBezTo>
                      <a:pt x="4" y="19"/>
                      <a:pt x="6" y="21"/>
                      <a:pt x="7" y="20"/>
                    </a:cubicBezTo>
                    <a:cubicBezTo>
                      <a:pt x="7" y="19"/>
                      <a:pt x="6" y="17"/>
                      <a:pt x="7" y="17"/>
                    </a:cubicBezTo>
                    <a:cubicBezTo>
                      <a:pt x="9" y="17"/>
                      <a:pt x="9" y="19"/>
                      <a:pt x="10" y="19"/>
                    </a:cubicBezTo>
                    <a:cubicBezTo>
                      <a:pt x="11" y="19"/>
                      <a:pt x="12" y="18"/>
                      <a:pt x="12" y="18"/>
                    </a:cubicBezTo>
                    <a:cubicBezTo>
                      <a:pt x="13" y="17"/>
                      <a:pt x="14" y="18"/>
                      <a:pt x="14" y="18"/>
                    </a:cubicBezTo>
                    <a:cubicBezTo>
                      <a:pt x="22" y="18"/>
                      <a:pt x="25" y="24"/>
                      <a:pt x="29" y="29"/>
                    </a:cubicBezTo>
                    <a:cubicBezTo>
                      <a:pt x="30" y="29"/>
                      <a:pt x="31" y="28"/>
                      <a:pt x="32" y="27"/>
                    </a:cubicBezTo>
                    <a:cubicBezTo>
                      <a:pt x="29" y="25"/>
                      <a:pt x="26" y="22"/>
                      <a:pt x="24" y="19"/>
                    </a:cubicBezTo>
                    <a:cubicBezTo>
                      <a:pt x="23" y="17"/>
                      <a:pt x="21" y="17"/>
                      <a:pt x="19" y="16"/>
                    </a:cubicBezTo>
                    <a:cubicBezTo>
                      <a:pt x="18" y="16"/>
                      <a:pt x="18" y="14"/>
                      <a:pt x="17" y="14"/>
                    </a:cubicBezTo>
                    <a:cubicBezTo>
                      <a:pt x="16" y="14"/>
                      <a:pt x="17" y="15"/>
                      <a:pt x="17" y="16"/>
                    </a:cubicBezTo>
                    <a:cubicBezTo>
                      <a:pt x="17" y="16"/>
                      <a:pt x="16" y="14"/>
                      <a:pt x="16" y="14"/>
                    </a:cubicBezTo>
                    <a:cubicBezTo>
                      <a:pt x="15" y="12"/>
                      <a:pt x="14" y="11"/>
                      <a:pt x="14" y="9"/>
                    </a:cubicBezTo>
                    <a:cubicBezTo>
                      <a:pt x="13" y="6"/>
                      <a:pt x="13" y="3"/>
                      <a:pt x="10" y="0"/>
                    </a:cubicBezTo>
                    <a:cubicBezTo>
                      <a:pt x="9" y="4"/>
                      <a:pt x="4" y="4"/>
                      <a:pt x="2" y="7"/>
                    </a:cubicBezTo>
                    <a:cubicBezTo>
                      <a:pt x="1" y="9"/>
                      <a:pt x="2" y="11"/>
                      <a:pt x="1" y="13"/>
                    </a:cubicBezTo>
                    <a:cubicBezTo>
                      <a:pt x="0" y="15"/>
                      <a:pt x="0" y="17"/>
                      <a:pt x="0" y="20"/>
                    </a:cubicBezTo>
                    <a:cubicBezTo>
                      <a:pt x="1" y="19"/>
                      <a:pt x="2" y="19"/>
                      <a:pt x="3" y="1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39" name="Freeform 746">
                <a:extLst>
                  <a:ext uri="{FF2B5EF4-FFF2-40B4-BE49-F238E27FC236}">
                    <a16:creationId xmlns:a16="http://schemas.microsoft.com/office/drawing/2014/main" id="{AF3E036A-27B1-B62E-8B60-3A06F1BF3404}"/>
                  </a:ext>
                </a:extLst>
              </p:cNvPr>
              <p:cNvSpPr>
                <a:spLocks/>
              </p:cNvSpPr>
              <p:nvPr/>
            </p:nvSpPr>
            <p:spPr bwMode="auto">
              <a:xfrm>
                <a:off x="13309241" y="7403805"/>
                <a:ext cx="756238" cy="663815"/>
              </a:xfrm>
              <a:custGeom>
                <a:avLst/>
                <a:gdLst>
                  <a:gd name="T0" fmla="*/ 70 w 74"/>
                  <a:gd name="T1" fmla="*/ 38 h 61"/>
                  <a:gd name="T2" fmla="*/ 57 w 74"/>
                  <a:gd name="T3" fmla="*/ 33 h 61"/>
                  <a:gd name="T4" fmla="*/ 51 w 74"/>
                  <a:gd name="T5" fmla="*/ 29 h 61"/>
                  <a:gd name="T6" fmla="*/ 48 w 74"/>
                  <a:gd name="T7" fmla="*/ 24 h 61"/>
                  <a:gd name="T8" fmla="*/ 51 w 74"/>
                  <a:gd name="T9" fmla="*/ 20 h 61"/>
                  <a:gd name="T10" fmla="*/ 45 w 74"/>
                  <a:gd name="T11" fmla="*/ 23 h 61"/>
                  <a:gd name="T12" fmla="*/ 44 w 74"/>
                  <a:gd name="T13" fmla="*/ 18 h 61"/>
                  <a:gd name="T14" fmla="*/ 44 w 74"/>
                  <a:gd name="T15" fmla="*/ 12 h 61"/>
                  <a:gd name="T16" fmla="*/ 37 w 74"/>
                  <a:gd name="T17" fmla="*/ 5 h 61"/>
                  <a:gd name="T18" fmla="*/ 28 w 74"/>
                  <a:gd name="T19" fmla="*/ 4 h 61"/>
                  <a:gd name="T20" fmla="*/ 24 w 74"/>
                  <a:gd name="T21" fmla="*/ 5 h 61"/>
                  <a:gd name="T22" fmla="*/ 21 w 74"/>
                  <a:gd name="T23" fmla="*/ 5 h 61"/>
                  <a:gd name="T24" fmla="*/ 18 w 74"/>
                  <a:gd name="T25" fmla="*/ 5 h 61"/>
                  <a:gd name="T26" fmla="*/ 17 w 74"/>
                  <a:gd name="T27" fmla="*/ 8 h 61"/>
                  <a:gd name="T28" fmla="*/ 15 w 74"/>
                  <a:gd name="T29" fmla="*/ 13 h 61"/>
                  <a:gd name="T30" fmla="*/ 12 w 74"/>
                  <a:gd name="T31" fmla="*/ 14 h 61"/>
                  <a:gd name="T32" fmla="*/ 10 w 74"/>
                  <a:gd name="T33" fmla="*/ 18 h 61"/>
                  <a:gd name="T34" fmla="*/ 10 w 74"/>
                  <a:gd name="T35" fmla="*/ 23 h 61"/>
                  <a:gd name="T36" fmla="*/ 5 w 74"/>
                  <a:gd name="T37" fmla="*/ 34 h 61"/>
                  <a:gd name="T38" fmla="*/ 1 w 74"/>
                  <a:gd name="T39" fmla="*/ 35 h 61"/>
                  <a:gd name="T40" fmla="*/ 2 w 74"/>
                  <a:gd name="T41" fmla="*/ 38 h 61"/>
                  <a:gd name="T42" fmla="*/ 9 w 74"/>
                  <a:gd name="T43" fmla="*/ 47 h 61"/>
                  <a:gd name="T44" fmla="*/ 13 w 74"/>
                  <a:gd name="T45" fmla="*/ 50 h 61"/>
                  <a:gd name="T46" fmla="*/ 14 w 74"/>
                  <a:gd name="T47" fmla="*/ 54 h 61"/>
                  <a:gd name="T48" fmla="*/ 20 w 74"/>
                  <a:gd name="T49" fmla="*/ 55 h 61"/>
                  <a:gd name="T50" fmla="*/ 25 w 74"/>
                  <a:gd name="T51" fmla="*/ 59 h 61"/>
                  <a:gd name="T52" fmla="*/ 33 w 74"/>
                  <a:gd name="T53" fmla="*/ 60 h 61"/>
                  <a:gd name="T54" fmla="*/ 39 w 74"/>
                  <a:gd name="T55" fmla="*/ 57 h 61"/>
                  <a:gd name="T56" fmla="*/ 47 w 74"/>
                  <a:gd name="T57" fmla="*/ 56 h 61"/>
                  <a:gd name="T58" fmla="*/ 54 w 74"/>
                  <a:gd name="T59" fmla="*/ 53 h 61"/>
                  <a:gd name="T60" fmla="*/ 59 w 74"/>
                  <a:gd name="T61" fmla="*/ 53 h 61"/>
                  <a:gd name="T62" fmla="*/ 74 w 74"/>
                  <a:gd name="T63" fmla="*/ 38 h 61"/>
                  <a:gd name="T64" fmla="*/ 70 w 74"/>
                  <a:gd name="T6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1">
                    <a:moveTo>
                      <a:pt x="70" y="38"/>
                    </a:moveTo>
                    <a:cubicBezTo>
                      <a:pt x="65" y="36"/>
                      <a:pt x="61" y="35"/>
                      <a:pt x="57" y="33"/>
                    </a:cubicBezTo>
                    <a:cubicBezTo>
                      <a:pt x="54" y="32"/>
                      <a:pt x="53" y="31"/>
                      <a:pt x="51" y="29"/>
                    </a:cubicBezTo>
                    <a:cubicBezTo>
                      <a:pt x="50" y="28"/>
                      <a:pt x="49" y="26"/>
                      <a:pt x="48" y="24"/>
                    </a:cubicBezTo>
                    <a:cubicBezTo>
                      <a:pt x="48" y="23"/>
                      <a:pt x="51" y="21"/>
                      <a:pt x="51" y="20"/>
                    </a:cubicBezTo>
                    <a:cubicBezTo>
                      <a:pt x="49" y="21"/>
                      <a:pt x="47" y="22"/>
                      <a:pt x="45" y="23"/>
                    </a:cubicBezTo>
                    <a:cubicBezTo>
                      <a:pt x="43" y="23"/>
                      <a:pt x="43" y="19"/>
                      <a:pt x="44" y="18"/>
                    </a:cubicBezTo>
                    <a:cubicBezTo>
                      <a:pt x="47" y="15"/>
                      <a:pt x="46" y="15"/>
                      <a:pt x="44" y="12"/>
                    </a:cubicBezTo>
                    <a:cubicBezTo>
                      <a:pt x="42" y="10"/>
                      <a:pt x="40" y="6"/>
                      <a:pt x="37" y="5"/>
                    </a:cubicBezTo>
                    <a:cubicBezTo>
                      <a:pt x="35" y="5"/>
                      <a:pt x="30" y="3"/>
                      <a:pt x="28" y="4"/>
                    </a:cubicBezTo>
                    <a:cubicBezTo>
                      <a:pt x="26" y="7"/>
                      <a:pt x="24" y="0"/>
                      <a:pt x="24" y="5"/>
                    </a:cubicBezTo>
                    <a:cubicBezTo>
                      <a:pt x="24" y="7"/>
                      <a:pt x="22" y="6"/>
                      <a:pt x="21" y="5"/>
                    </a:cubicBezTo>
                    <a:cubicBezTo>
                      <a:pt x="20" y="5"/>
                      <a:pt x="19" y="5"/>
                      <a:pt x="18" y="5"/>
                    </a:cubicBezTo>
                    <a:cubicBezTo>
                      <a:pt x="16" y="6"/>
                      <a:pt x="17" y="6"/>
                      <a:pt x="17" y="8"/>
                    </a:cubicBezTo>
                    <a:cubicBezTo>
                      <a:pt x="17" y="9"/>
                      <a:pt x="16" y="12"/>
                      <a:pt x="15" y="13"/>
                    </a:cubicBezTo>
                    <a:cubicBezTo>
                      <a:pt x="15" y="14"/>
                      <a:pt x="12" y="13"/>
                      <a:pt x="12" y="14"/>
                    </a:cubicBezTo>
                    <a:cubicBezTo>
                      <a:pt x="12" y="16"/>
                      <a:pt x="10" y="17"/>
                      <a:pt x="10" y="18"/>
                    </a:cubicBezTo>
                    <a:cubicBezTo>
                      <a:pt x="10" y="19"/>
                      <a:pt x="11" y="22"/>
                      <a:pt x="10" y="23"/>
                    </a:cubicBezTo>
                    <a:cubicBezTo>
                      <a:pt x="4" y="24"/>
                      <a:pt x="6" y="30"/>
                      <a:pt x="5" y="34"/>
                    </a:cubicBezTo>
                    <a:cubicBezTo>
                      <a:pt x="4" y="35"/>
                      <a:pt x="3" y="35"/>
                      <a:pt x="1" y="35"/>
                    </a:cubicBezTo>
                    <a:cubicBezTo>
                      <a:pt x="0" y="36"/>
                      <a:pt x="0" y="38"/>
                      <a:pt x="2" y="38"/>
                    </a:cubicBezTo>
                    <a:cubicBezTo>
                      <a:pt x="5" y="39"/>
                      <a:pt x="8" y="45"/>
                      <a:pt x="9" y="47"/>
                    </a:cubicBezTo>
                    <a:cubicBezTo>
                      <a:pt x="10" y="49"/>
                      <a:pt x="11" y="49"/>
                      <a:pt x="13" y="50"/>
                    </a:cubicBezTo>
                    <a:cubicBezTo>
                      <a:pt x="14" y="51"/>
                      <a:pt x="13" y="53"/>
                      <a:pt x="14" y="54"/>
                    </a:cubicBezTo>
                    <a:cubicBezTo>
                      <a:pt x="16" y="56"/>
                      <a:pt x="18" y="54"/>
                      <a:pt x="20" y="55"/>
                    </a:cubicBezTo>
                    <a:cubicBezTo>
                      <a:pt x="21" y="56"/>
                      <a:pt x="23" y="58"/>
                      <a:pt x="25" y="59"/>
                    </a:cubicBezTo>
                    <a:cubicBezTo>
                      <a:pt x="27" y="59"/>
                      <a:pt x="31" y="61"/>
                      <a:pt x="33" y="60"/>
                    </a:cubicBezTo>
                    <a:cubicBezTo>
                      <a:pt x="35" y="58"/>
                      <a:pt x="36" y="56"/>
                      <a:pt x="39" y="57"/>
                    </a:cubicBezTo>
                    <a:cubicBezTo>
                      <a:pt x="42" y="58"/>
                      <a:pt x="45" y="57"/>
                      <a:pt x="47" y="56"/>
                    </a:cubicBezTo>
                    <a:cubicBezTo>
                      <a:pt x="49" y="54"/>
                      <a:pt x="51" y="53"/>
                      <a:pt x="54" y="53"/>
                    </a:cubicBezTo>
                    <a:cubicBezTo>
                      <a:pt x="55" y="53"/>
                      <a:pt x="59" y="53"/>
                      <a:pt x="59" y="53"/>
                    </a:cubicBezTo>
                    <a:cubicBezTo>
                      <a:pt x="64" y="48"/>
                      <a:pt x="69" y="43"/>
                      <a:pt x="74" y="38"/>
                    </a:cubicBezTo>
                    <a:cubicBezTo>
                      <a:pt x="73" y="38"/>
                      <a:pt x="71" y="38"/>
                      <a:pt x="70" y="3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40" name="Freeform 747">
                <a:extLst>
                  <a:ext uri="{FF2B5EF4-FFF2-40B4-BE49-F238E27FC236}">
                    <a16:creationId xmlns:a16="http://schemas.microsoft.com/office/drawing/2014/main" id="{1084A29C-19A2-37E8-C4E7-2A74990DBF90}"/>
                  </a:ext>
                </a:extLst>
              </p:cNvPr>
              <p:cNvSpPr>
                <a:spLocks/>
              </p:cNvSpPr>
              <p:nvPr/>
            </p:nvSpPr>
            <p:spPr bwMode="auto">
              <a:xfrm>
                <a:off x="13347577" y="7599261"/>
                <a:ext cx="888668" cy="899837"/>
              </a:xfrm>
              <a:custGeom>
                <a:avLst/>
                <a:gdLst>
                  <a:gd name="T0" fmla="*/ 86 w 87"/>
                  <a:gd name="T1" fmla="*/ 1 h 83"/>
                  <a:gd name="T2" fmla="*/ 83 w 87"/>
                  <a:gd name="T3" fmla="*/ 0 h 83"/>
                  <a:gd name="T4" fmla="*/ 79 w 87"/>
                  <a:gd name="T5" fmla="*/ 3 h 83"/>
                  <a:gd name="T6" fmla="*/ 71 w 87"/>
                  <a:gd name="T7" fmla="*/ 3 h 83"/>
                  <a:gd name="T8" fmla="*/ 69 w 87"/>
                  <a:gd name="T9" fmla="*/ 4 h 83"/>
                  <a:gd name="T10" fmla="*/ 68 w 87"/>
                  <a:gd name="T11" fmla="*/ 3 h 83"/>
                  <a:gd name="T12" fmla="*/ 63 w 87"/>
                  <a:gd name="T13" fmla="*/ 6 h 83"/>
                  <a:gd name="T14" fmla="*/ 58 w 87"/>
                  <a:gd name="T15" fmla="*/ 5 h 83"/>
                  <a:gd name="T16" fmla="*/ 53 w 87"/>
                  <a:gd name="T17" fmla="*/ 7 h 83"/>
                  <a:gd name="T18" fmla="*/ 47 w 87"/>
                  <a:gd name="T19" fmla="*/ 2 h 83"/>
                  <a:gd name="T20" fmla="*/ 44 w 87"/>
                  <a:gd name="T21" fmla="*/ 6 h 83"/>
                  <a:gd name="T22" fmla="*/ 48 w 87"/>
                  <a:gd name="T23" fmla="*/ 12 h 83"/>
                  <a:gd name="T24" fmla="*/ 56 w 87"/>
                  <a:gd name="T25" fmla="*/ 16 h 83"/>
                  <a:gd name="T26" fmla="*/ 70 w 87"/>
                  <a:gd name="T27" fmla="*/ 20 h 83"/>
                  <a:gd name="T28" fmla="*/ 63 w 87"/>
                  <a:gd name="T29" fmla="*/ 27 h 83"/>
                  <a:gd name="T30" fmla="*/ 58 w 87"/>
                  <a:gd name="T31" fmla="*/ 33 h 83"/>
                  <a:gd name="T32" fmla="*/ 55 w 87"/>
                  <a:gd name="T33" fmla="*/ 35 h 83"/>
                  <a:gd name="T34" fmla="*/ 48 w 87"/>
                  <a:gd name="T35" fmla="*/ 35 h 83"/>
                  <a:gd name="T36" fmla="*/ 42 w 87"/>
                  <a:gd name="T37" fmla="*/ 38 h 83"/>
                  <a:gd name="T38" fmla="*/ 36 w 87"/>
                  <a:gd name="T39" fmla="*/ 39 h 83"/>
                  <a:gd name="T40" fmla="*/ 32 w 87"/>
                  <a:gd name="T41" fmla="*/ 39 h 83"/>
                  <a:gd name="T42" fmla="*/ 26 w 87"/>
                  <a:gd name="T43" fmla="*/ 42 h 83"/>
                  <a:gd name="T44" fmla="*/ 21 w 87"/>
                  <a:gd name="T45" fmla="*/ 41 h 83"/>
                  <a:gd name="T46" fmla="*/ 16 w 87"/>
                  <a:gd name="T47" fmla="*/ 37 h 83"/>
                  <a:gd name="T48" fmla="*/ 11 w 87"/>
                  <a:gd name="T49" fmla="*/ 37 h 83"/>
                  <a:gd name="T50" fmla="*/ 7 w 87"/>
                  <a:gd name="T51" fmla="*/ 34 h 83"/>
                  <a:gd name="T52" fmla="*/ 0 w 87"/>
                  <a:gd name="T53" fmla="*/ 39 h 83"/>
                  <a:gd name="T54" fmla="*/ 3 w 87"/>
                  <a:gd name="T55" fmla="*/ 41 h 83"/>
                  <a:gd name="T56" fmla="*/ 4 w 87"/>
                  <a:gd name="T57" fmla="*/ 45 h 83"/>
                  <a:gd name="T58" fmla="*/ 3 w 87"/>
                  <a:gd name="T59" fmla="*/ 54 h 83"/>
                  <a:gd name="T60" fmla="*/ 0 w 87"/>
                  <a:gd name="T61" fmla="*/ 58 h 83"/>
                  <a:gd name="T62" fmla="*/ 3 w 87"/>
                  <a:gd name="T63" fmla="*/ 60 h 83"/>
                  <a:gd name="T64" fmla="*/ 1 w 87"/>
                  <a:gd name="T65" fmla="*/ 65 h 83"/>
                  <a:gd name="T66" fmla="*/ 4 w 87"/>
                  <a:gd name="T67" fmla="*/ 66 h 83"/>
                  <a:gd name="T68" fmla="*/ 15 w 87"/>
                  <a:gd name="T69" fmla="*/ 73 h 83"/>
                  <a:gd name="T70" fmla="*/ 19 w 87"/>
                  <a:gd name="T71" fmla="*/ 77 h 83"/>
                  <a:gd name="T72" fmla="*/ 26 w 87"/>
                  <a:gd name="T73" fmla="*/ 83 h 83"/>
                  <a:gd name="T74" fmla="*/ 30 w 87"/>
                  <a:gd name="T75" fmla="*/ 76 h 83"/>
                  <a:gd name="T76" fmla="*/ 33 w 87"/>
                  <a:gd name="T77" fmla="*/ 72 h 83"/>
                  <a:gd name="T78" fmla="*/ 35 w 87"/>
                  <a:gd name="T79" fmla="*/ 69 h 83"/>
                  <a:gd name="T80" fmla="*/ 40 w 87"/>
                  <a:gd name="T81" fmla="*/ 65 h 83"/>
                  <a:gd name="T82" fmla="*/ 59 w 87"/>
                  <a:gd name="T83" fmla="*/ 48 h 83"/>
                  <a:gd name="T84" fmla="*/ 77 w 87"/>
                  <a:gd name="T85" fmla="*/ 24 h 83"/>
                  <a:gd name="T86" fmla="*/ 84 w 87"/>
                  <a:gd name="T87" fmla="*/ 14 h 83"/>
                  <a:gd name="T88" fmla="*/ 86 w 87"/>
                  <a:gd name="T89" fmla="*/ 7 h 83"/>
                  <a:gd name="T90" fmla="*/ 86 w 87"/>
                  <a:gd name="T91" fmla="*/ 1 h 83"/>
                  <a:gd name="T92" fmla="*/ 86 w 87"/>
                  <a:gd name="T93"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83">
                    <a:moveTo>
                      <a:pt x="86" y="1"/>
                    </a:moveTo>
                    <a:cubicBezTo>
                      <a:pt x="87" y="0"/>
                      <a:pt x="84" y="0"/>
                      <a:pt x="83" y="0"/>
                    </a:cubicBezTo>
                    <a:cubicBezTo>
                      <a:pt x="82" y="1"/>
                      <a:pt x="81" y="2"/>
                      <a:pt x="79" y="3"/>
                    </a:cubicBezTo>
                    <a:cubicBezTo>
                      <a:pt x="77" y="3"/>
                      <a:pt x="74" y="3"/>
                      <a:pt x="71" y="3"/>
                    </a:cubicBezTo>
                    <a:cubicBezTo>
                      <a:pt x="71" y="4"/>
                      <a:pt x="70" y="4"/>
                      <a:pt x="69" y="4"/>
                    </a:cubicBezTo>
                    <a:cubicBezTo>
                      <a:pt x="68" y="4"/>
                      <a:pt x="68" y="3"/>
                      <a:pt x="68" y="3"/>
                    </a:cubicBezTo>
                    <a:cubicBezTo>
                      <a:pt x="66" y="4"/>
                      <a:pt x="65" y="6"/>
                      <a:pt x="63" y="6"/>
                    </a:cubicBezTo>
                    <a:cubicBezTo>
                      <a:pt x="61" y="6"/>
                      <a:pt x="61" y="5"/>
                      <a:pt x="58" y="5"/>
                    </a:cubicBezTo>
                    <a:cubicBezTo>
                      <a:pt x="57" y="6"/>
                      <a:pt x="55" y="8"/>
                      <a:pt x="53" y="7"/>
                    </a:cubicBezTo>
                    <a:cubicBezTo>
                      <a:pt x="50" y="6"/>
                      <a:pt x="49" y="5"/>
                      <a:pt x="47" y="2"/>
                    </a:cubicBezTo>
                    <a:cubicBezTo>
                      <a:pt x="47" y="3"/>
                      <a:pt x="44" y="5"/>
                      <a:pt x="44" y="6"/>
                    </a:cubicBezTo>
                    <a:cubicBezTo>
                      <a:pt x="45" y="8"/>
                      <a:pt x="46" y="10"/>
                      <a:pt x="48" y="12"/>
                    </a:cubicBezTo>
                    <a:cubicBezTo>
                      <a:pt x="50" y="14"/>
                      <a:pt x="53" y="15"/>
                      <a:pt x="56" y="16"/>
                    </a:cubicBezTo>
                    <a:cubicBezTo>
                      <a:pt x="61" y="18"/>
                      <a:pt x="65" y="20"/>
                      <a:pt x="70" y="20"/>
                    </a:cubicBezTo>
                    <a:cubicBezTo>
                      <a:pt x="68" y="22"/>
                      <a:pt x="65" y="25"/>
                      <a:pt x="63" y="27"/>
                    </a:cubicBezTo>
                    <a:cubicBezTo>
                      <a:pt x="61" y="29"/>
                      <a:pt x="59" y="31"/>
                      <a:pt x="58" y="33"/>
                    </a:cubicBezTo>
                    <a:cubicBezTo>
                      <a:pt x="57" y="33"/>
                      <a:pt x="56" y="35"/>
                      <a:pt x="55" y="35"/>
                    </a:cubicBezTo>
                    <a:cubicBezTo>
                      <a:pt x="53" y="36"/>
                      <a:pt x="50" y="34"/>
                      <a:pt x="48" y="35"/>
                    </a:cubicBezTo>
                    <a:cubicBezTo>
                      <a:pt x="46" y="35"/>
                      <a:pt x="44" y="37"/>
                      <a:pt x="42" y="38"/>
                    </a:cubicBezTo>
                    <a:cubicBezTo>
                      <a:pt x="40" y="39"/>
                      <a:pt x="38" y="40"/>
                      <a:pt x="36" y="39"/>
                    </a:cubicBezTo>
                    <a:cubicBezTo>
                      <a:pt x="35" y="39"/>
                      <a:pt x="33" y="38"/>
                      <a:pt x="32" y="39"/>
                    </a:cubicBezTo>
                    <a:cubicBezTo>
                      <a:pt x="29" y="41"/>
                      <a:pt x="29" y="43"/>
                      <a:pt x="26" y="42"/>
                    </a:cubicBezTo>
                    <a:cubicBezTo>
                      <a:pt x="24" y="41"/>
                      <a:pt x="22" y="41"/>
                      <a:pt x="21" y="41"/>
                    </a:cubicBezTo>
                    <a:cubicBezTo>
                      <a:pt x="19" y="40"/>
                      <a:pt x="17" y="38"/>
                      <a:pt x="16" y="37"/>
                    </a:cubicBezTo>
                    <a:cubicBezTo>
                      <a:pt x="15" y="37"/>
                      <a:pt x="12" y="38"/>
                      <a:pt x="11" y="37"/>
                    </a:cubicBezTo>
                    <a:cubicBezTo>
                      <a:pt x="10" y="36"/>
                      <a:pt x="8" y="34"/>
                      <a:pt x="7" y="34"/>
                    </a:cubicBezTo>
                    <a:cubicBezTo>
                      <a:pt x="3" y="35"/>
                      <a:pt x="2" y="36"/>
                      <a:pt x="0" y="39"/>
                    </a:cubicBezTo>
                    <a:cubicBezTo>
                      <a:pt x="0" y="40"/>
                      <a:pt x="3" y="40"/>
                      <a:pt x="3" y="41"/>
                    </a:cubicBezTo>
                    <a:cubicBezTo>
                      <a:pt x="3" y="43"/>
                      <a:pt x="3" y="44"/>
                      <a:pt x="4" y="45"/>
                    </a:cubicBezTo>
                    <a:cubicBezTo>
                      <a:pt x="6" y="47"/>
                      <a:pt x="5" y="52"/>
                      <a:pt x="3" y="54"/>
                    </a:cubicBezTo>
                    <a:cubicBezTo>
                      <a:pt x="2" y="55"/>
                      <a:pt x="1" y="56"/>
                      <a:pt x="0" y="58"/>
                    </a:cubicBezTo>
                    <a:cubicBezTo>
                      <a:pt x="0" y="61"/>
                      <a:pt x="2" y="59"/>
                      <a:pt x="3" y="60"/>
                    </a:cubicBezTo>
                    <a:cubicBezTo>
                      <a:pt x="3" y="60"/>
                      <a:pt x="0" y="64"/>
                      <a:pt x="1" y="65"/>
                    </a:cubicBezTo>
                    <a:cubicBezTo>
                      <a:pt x="2" y="65"/>
                      <a:pt x="3" y="66"/>
                      <a:pt x="4" y="66"/>
                    </a:cubicBezTo>
                    <a:cubicBezTo>
                      <a:pt x="8" y="69"/>
                      <a:pt x="12" y="71"/>
                      <a:pt x="15" y="73"/>
                    </a:cubicBezTo>
                    <a:cubicBezTo>
                      <a:pt x="18" y="74"/>
                      <a:pt x="19" y="74"/>
                      <a:pt x="19" y="77"/>
                    </a:cubicBezTo>
                    <a:cubicBezTo>
                      <a:pt x="19" y="79"/>
                      <a:pt x="25" y="82"/>
                      <a:pt x="26" y="83"/>
                    </a:cubicBezTo>
                    <a:cubicBezTo>
                      <a:pt x="28" y="80"/>
                      <a:pt x="29" y="78"/>
                      <a:pt x="30" y="76"/>
                    </a:cubicBezTo>
                    <a:cubicBezTo>
                      <a:pt x="30" y="74"/>
                      <a:pt x="31" y="72"/>
                      <a:pt x="33" y="72"/>
                    </a:cubicBezTo>
                    <a:cubicBezTo>
                      <a:pt x="34" y="71"/>
                      <a:pt x="34" y="70"/>
                      <a:pt x="35" y="69"/>
                    </a:cubicBezTo>
                    <a:cubicBezTo>
                      <a:pt x="37" y="68"/>
                      <a:pt x="38" y="67"/>
                      <a:pt x="40" y="65"/>
                    </a:cubicBezTo>
                    <a:cubicBezTo>
                      <a:pt x="45" y="57"/>
                      <a:pt x="52" y="53"/>
                      <a:pt x="59" y="48"/>
                    </a:cubicBezTo>
                    <a:cubicBezTo>
                      <a:pt x="68" y="42"/>
                      <a:pt x="73" y="33"/>
                      <a:pt x="77" y="24"/>
                    </a:cubicBezTo>
                    <a:cubicBezTo>
                      <a:pt x="79" y="20"/>
                      <a:pt x="82" y="18"/>
                      <a:pt x="84" y="14"/>
                    </a:cubicBezTo>
                    <a:cubicBezTo>
                      <a:pt x="85" y="12"/>
                      <a:pt x="85" y="9"/>
                      <a:pt x="86" y="7"/>
                    </a:cubicBezTo>
                    <a:cubicBezTo>
                      <a:pt x="86" y="6"/>
                      <a:pt x="85" y="2"/>
                      <a:pt x="86" y="1"/>
                    </a:cubicBezTo>
                    <a:cubicBezTo>
                      <a:pt x="86" y="1"/>
                      <a:pt x="86" y="1"/>
                      <a:pt x="86"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41" name="Freeform 748">
                <a:extLst>
                  <a:ext uri="{FF2B5EF4-FFF2-40B4-BE49-F238E27FC236}">
                    <a16:creationId xmlns:a16="http://schemas.microsoft.com/office/drawing/2014/main" id="{A306FCC0-233B-35E5-44EB-9F17A9B74626}"/>
                  </a:ext>
                </a:extLst>
              </p:cNvPr>
              <p:cNvSpPr>
                <a:spLocks/>
              </p:cNvSpPr>
              <p:nvPr/>
            </p:nvSpPr>
            <p:spPr bwMode="auto">
              <a:xfrm>
                <a:off x="13748350" y="7547630"/>
                <a:ext cx="90610" cy="118010"/>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42" name="Freeform 749">
                <a:extLst>
                  <a:ext uri="{FF2B5EF4-FFF2-40B4-BE49-F238E27FC236}">
                    <a16:creationId xmlns:a16="http://schemas.microsoft.com/office/drawing/2014/main" id="{AA086058-24B5-4970-F304-7E1A86E49545}"/>
                  </a:ext>
                </a:extLst>
              </p:cNvPr>
              <p:cNvSpPr>
                <a:spLocks/>
              </p:cNvSpPr>
              <p:nvPr/>
            </p:nvSpPr>
            <p:spPr bwMode="auto">
              <a:xfrm>
                <a:off x="13134995" y="8023365"/>
                <a:ext cx="264855" cy="302405"/>
              </a:xfrm>
              <a:custGeom>
                <a:avLst/>
                <a:gdLst>
                  <a:gd name="T0" fmla="*/ 22 w 26"/>
                  <a:gd name="T1" fmla="*/ 18 h 28"/>
                  <a:gd name="T2" fmla="*/ 25 w 26"/>
                  <a:gd name="T3" fmla="*/ 14 h 28"/>
                  <a:gd name="T4" fmla="*/ 26 w 26"/>
                  <a:gd name="T5" fmla="*/ 8 h 28"/>
                  <a:gd name="T6" fmla="*/ 24 w 26"/>
                  <a:gd name="T7" fmla="*/ 3 h 28"/>
                  <a:gd name="T8" fmla="*/ 21 w 26"/>
                  <a:gd name="T9" fmla="*/ 0 h 28"/>
                  <a:gd name="T10" fmla="*/ 16 w 26"/>
                  <a:gd name="T11" fmla="*/ 1 h 28"/>
                  <a:gd name="T12" fmla="*/ 12 w 26"/>
                  <a:gd name="T13" fmla="*/ 3 h 28"/>
                  <a:gd name="T14" fmla="*/ 6 w 26"/>
                  <a:gd name="T15" fmla="*/ 2 h 28"/>
                  <a:gd name="T16" fmla="*/ 7 w 26"/>
                  <a:gd name="T17" fmla="*/ 8 h 28"/>
                  <a:gd name="T18" fmla="*/ 6 w 26"/>
                  <a:gd name="T19" fmla="*/ 12 h 28"/>
                  <a:gd name="T20" fmla="*/ 2 w 26"/>
                  <a:gd name="T21" fmla="*/ 16 h 28"/>
                  <a:gd name="T22" fmla="*/ 0 w 26"/>
                  <a:gd name="T23" fmla="*/ 22 h 28"/>
                  <a:gd name="T24" fmla="*/ 0 w 26"/>
                  <a:gd name="T25" fmla="*/ 27 h 28"/>
                  <a:gd name="T26" fmla="*/ 4 w 26"/>
                  <a:gd name="T27" fmla="*/ 26 h 28"/>
                  <a:gd name="T28" fmla="*/ 11 w 26"/>
                  <a:gd name="T29" fmla="*/ 25 h 28"/>
                  <a:gd name="T30" fmla="*/ 14 w 26"/>
                  <a:gd name="T31" fmla="*/ 20 h 28"/>
                  <a:gd name="T32" fmla="*/ 21 w 26"/>
                  <a:gd name="T33" fmla="*/ 20 h 28"/>
                  <a:gd name="T34" fmla="*/ 22 w 26"/>
                  <a:gd name="T35" fmla="*/ 18 h 28"/>
                  <a:gd name="T36" fmla="*/ 22 w 26"/>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22" y="18"/>
                    </a:moveTo>
                    <a:cubicBezTo>
                      <a:pt x="22" y="16"/>
                      <a:pt x="24" y="15"/>
                      <a:pt x="25" y="14"/>
                    </a:cubicBezTo>
                    <a:cubicBezTo>
                      <a:pt x="26" y="13"/>
                      <a:pt x="26" y="10"/>
                      <a:pt x="26" y="8"/>
                    </a:cubicBezTo>
                    <a:cubicBezTo>
                      <a:pt x="26" y="6"/>
                      <a:pt x="24" y="5"/>
                      <a:pt x="24" y="3"/>
                    </a:cubicBezTo>
                    <a:cubicBezTo>
                      <a:pt x="24" y="1"/>
                      <a:pt x="22" y="1"/>
                      <a:pt x="21" y="0"/>
                    </a:cubicBezTo>
                    <a:cubicBezTo>
                      <a:pt x="20" y="1"/>
                      <a:pt x="18" y="0"/>
                      <a:pt x="16" y="1"/>
                    </a:cubicBezTo>
                    <a:cubicBezTo>
                      <a:pt x="15" y="2"/>
                      <a:pt x="13" y="4"/>
                      <a:pt x="12" y="3"/>
                    </a:cubicBezTo>
                    <a:cubicBezTo>
                      <a:pt x="10" y="1"/>
                      <a:pt x="7" y="0"/>
                      <a:pt x="6" y="2"/>
                    </a:cubicBezTo>
                    <a:cubicBezTo>
                      <a:pt x="5" y="4"/>
                      <a:pt x="6" y="7"/>
                      <a:pt x="7" y="8"/>
                    </a:cubicBezTo>
                    <a:cubicBezTo>
                      <a:pt x="8" y="10"/>
                      <a:pt x="7" y="10"/>
                      <a:pt x="6" y="12"/>
                    </a:cubicBezTo>
                    <a:cubicBezTo>
                      <a:pt x="5" y="14"/>
                      <a:pt x="3" y="15"/>
                      <a:pt x="2" y="16"/>
                    </a:cubicBezTo>
                    <a:cubicBezTo>
                      <a:pt x="1" y="18"/>
                      <a:pt x="0" y="19"/>
                      <a:pt x="0" y="22"/>
                    </a:cubicBezTo>
                    <a:cubicBezTo>
                      <a:pt x="0" y="23"/>
                      <a:pt x="1" y="25"/>
                      <a:pt x="0" y="27"/>
                    </a:cubicBezTo>
                    <a:cubicBezTo>
                      <a:pt x="2" y="28"/>
                      <a:pt x="2" y="27"/>
                      <a:pt x="4" y="26"/>
                    </a:cubicBezTo>
                    <a:cubicBezTo>
                      <a:pt x="6" y="25"/>
                      <a:pt x="9" y="25"/>
                      <a:pt x="11" y="25"/>
                    </a:cubicBezTo>
                    <a:cubicBezTo>
                      <a:pt x="10" y="22"/>
                      <a:pt x="12" y="21"/>
                      <a:pt x="14" y="20"/>
                    </a:cubicBezTo>
                    <a:cubicBezTo>
                      <a:pt x="16" y="19"/>
                      <a:pt x="20" y="17"/>
                      <a:pt x="21" y="20"/>
                    </a:cubicBezTo>
                    <a:cubicBezTo>
                      <a:pt x="21" y="19"/>
                      <a:pt x="21" y="18"/>
                      <a:pt x="22" y="18"/>
                    </a:cubicBezTo>
                    <a:cubicBezTo>
                      <a:pt x="22" y="16"/>
                      <a:pt x="21" y="18"/>
                      <a:pt x="22" y="1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43" name="Freeform 750">
                <a:extLst>
                  <a:ext uri="{FF2B5EF4-FFF2-40B4-BE49-F238E27FC236}">
                    <a16:creationId xmlns:a16="http://schemas.microsoft.com/office/drawing/2014/main" id="{6A0DEA89-9971-5574-B6E4-416B19BC6A41}"/>
                  </a:ext>
                </a:extLst>
              </p:cNvPr>
              <p:cNvSpPr>
                <a:spLocks/>
              </p:cNvSpPr>
              <p:nvPr/>
            </p:nvSpPr>
            <p:spPr bwMode="auto">
              <a:xfrm>
                <a:off x="13103629" y="8370023"/>
                <a:ext cx="101063" cy="106947"/>
              </a:xfrm>
              <a:custGeom>
                <a:avLst/>
                <a:gdLst>
                  <a:gd name="T0" fmla="*/ 1 w 10"/>
                  <a:gd name="T1" fmla="*/ 6 h 10"/>
                  <a:gd name="T2" fmla="*/ 3 w 10"/>
                  <a:gd name="T3" fmla="*/ 10 h 10"/>
                  <a:gd name="T4" fmla="*/ 9 w 10"/>
                  <a:gd name="T5" fmla="*/ 5 h 10"/>
                  <a:gd name="T6" fmla="*/ 8 w 10"/>
                  <a:gd name="T7" fmla="*/ 0 h 10"/>
                  <a:gd name="T8" fmla="*/ 4 w 10"/>
                  <a:gd name="T9" fmla="*/ 1 h 10"/>
                  <a:gd name="T10" fmla="*/ 0 w 10"/>
                  <a:gd name="T11" fmla="*/ 1 h 10"/>
                  <a:gd name="T12" fmla="*/ 1 w 10"/>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 y="6"/>
                    </a:moveTo>
                    <a:cubicBezTo>
                      <a:pt x="2" y="7"/>
                      <a:pt x="2" y="9"/>
                      <a:pt x="3" y="10"/>
                    </a:cubicBezTo>
                    <a:cubicBezTo>
                      <a:pt x="5" y="9"/>
                      <a:pt x="7" y="7"/>
                      <a:pt x="9" y="5"/>
                    </a:cubicBezTo>
                    <a:cubicBezTo>
                      <a:pt x="10" y="3"/>
                      <a:pt x="5" y="4"/>
                      <a:pt x="8" y="0"/>
                    </a:cubicBezTo>
                    <a:cubicBezTo>
                      <a:pt x="7" y="0"/>
                      <a:pt x="3" y="0"/>
                      <a:pt x="4" y="1"/>
                    </a:cubicBezTo>
                    <a:cubicBezTo>
                      <a:pt x="5" y="3"/>
                      <a:pt x="1" y="2"/>
                      <a:pt x="0" y="1"/>
                    </a:cubicBezTo>
                    <a:cubicBezTo>
                      <a:pt x="0" y="3"/>
                      <a:pt x="1" y="4"/>
                      <a:pt x="1"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44" name="Freeform 751">
                <a:extLst>
                  <a:ext uri="{FF2B5EF4-FFF2-40B4-BE49-F238E27FC236}">
                    <a16:creationId xmlns:a16="http://schemas.microsoft.com/office/drawing/2014/main" id="{D4448075-92E9-2E9C-0E33-70910AB9798F}"/>
                  </a:ext>
                </a:extLst>
              </p:cNvPr>
              <p:cNvSpPr>
                <a:spLocks/>
              </p:cNvSpPr>
              <p:nvPr/>
            </p:nvSpPr>
            <p:spPr bwMode="auto">
              <a:xfrm>
                <a:off x="13103629" y="8303643"/>
                <a:ext cx="111517" cy="99573"/>
              </a:xfrm>
              <a:custGeom>
                <a:avLst/>
                <a:gdLst>
                  <a:gd name="T0" fmla="*/ 3 w 11"/>
                  <a:gd name="T1" fmla="*/ 1 h 9"/>
                  <a:gd name="T2" fmla="*/ 0 w 11"/>
                  <a:gd name="T3" fmla="*/ 7 h 9"/>
                  <a:gd name="T4" fmla="*/ 4 w 11"/>
                  <a:gd name="T5" fmla="*/ 7 h 9"/>
                  <a:gd name="T6" fmla="*/ 8 w 11"/>
                  <a:gd name="T7" fmla="*/ 6 h 9"/>
                  <a:gd name="T8" fmla="*/ 7 w 11"/>
                  <a:gd name="T9" fmla="*/ 0 h 9"/>
                  <a:gd name="T10" fmla="*/ 3 w 11"/>
                  <a:gd name="T11" fmla="*/ 1 h 9"/>
                  <a:gd name="T12" fmla="*/ 3 w 1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1"/>
                    </a:moveTo>
                    <a:cubicBezTo>
                      <a:pt x="1" y="2"/>
                      <a:pt x="0" y="5"/>
                      <a:pt x="0" y="7"/>
                    </a:cubicBezTo>
                    <a:cubicBezTo>
                      <a:pt x="1" y="8"/>
                      <a:pt x="5" y="9"/>
                      <a:pt x="4" y="7"/>
                    </a:cubicBezTo>
                    <a:cubicBezTo>
                      <a:pt x="3" y="6"/>
                      <a:pt x="7" y="6"/>
                      <a:pt x="8" y="6"/>
                    </a:cubicBezTo>
                    <a:cubicBezTo>
                      <a:pt x="11" y="5"/>
                      <a:pt x="8" y="1"/>
                      <a:pt x="7" y="0"/>
                    </a:cubicBezTo>
                    <a:cubicBezTo>
                      <a:pt x="5" y="1"/>
                      <a:pt x="5" y="2"/>
                      <a:pt x="3" y="1"/>
                    </a:cubicBezTo>
                    <a:cubicBezTo>
                      <a:pt x="2" y="1"/>
                      <a:pt x="4" y="1"/>
                      <a:pt x="3"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45" name="Freeform 752">
                <a:extLst>
                  <a:ext uri="{FF2B5EF4-FFF2-40B4-BE49-F238E27FC236}">
                    <a16:creationId xmlns:a16="http://schemas.microsoft.com/office/drawing/2014/main" id="{0BCC9EFD-A830-1DFA-5B0B-AA8082800D4B}"/>
                  </a:ext>
                </a:extLst>
              </p:cNvPr>
              <p:cNvSpPr>
                <a:spLocks/>
              </p:cNvSpPr>
              <p:nvPr/>
            </p:nvSpPr>
            <p:spPr bwMode="auto">
              <a:xfrm>
                <a:off x="13124540" y="8270450"/>
                <a:ext cx="550626" cy="630625"/>
              </a:xfrm>
              <a:custGeom>
                <a:avLst/>
                <a:gdLst>
                  <a:gd name="T0" fmla="*/ 41 w 54"/>
                  <a:gd name="T1" fmla="*/ 13 h 58"/>
                  <a:gd name="T2" fmla="*/ 23 w 54"/>
                  <a:gd name="T3" fmla="*/ 3 h 58"/>
                  <a:gd name="T4" fmla="*/ 17 w 54"/>
                  <a:gd name="T5" fmla="*/ 7 h 58"/>
                  <a:gd name="T6" fmla="*/ 21 w 54"/>
                  <a:gd name="T7" fmla="*/ 9 h 58"/>
                  <a:gd name="T8" fmla="*/ 17 w 54"/>
                  <a:gd name="T9" fmla="*/ 9 h 58"/>
                  <a:gd name="T10" fmla="*/ 13 w 54"/>
                  <a:gd name="T11" fmla="*/ 10 h 58"/>
                  <a:gd name="T12" fmla="*/ 11 w 54"/>
                  <a:gd name="T13" fmla="*/ 8 h 58"/>
                  <a:gd name="T14" fmla="*/ 12 w 54"/>
                  <a:gd name="T15" fmla="*/ 4 h 58"/>
                  <a:gd name="T16" fmla="*/ 5 w 54"/>
                  <a:gd name="T17" fmla="*/ 3 h 58"/>
                  <a:gd name="T18" fmla="*/ 7 w 54"/>
                  <a:gd name="T19" fmla="*/ 8 h 58"/>
                  <a:gd name="T20" fmla="*/ 5 w 54"/>
                  <a:gd name="T21" fmla="*/ 12 h 58"/>
                  <a:gd name="T22" fmla="*/ 6 w 54"/>
                  <a:gd name="T23" fmla="*/ 16 h 58"/>
                  <a:gd name="T24" fmla="*/ 2 w 54"/>
                  <a:gd name="T25" fmla="*/ 18 h 58"/>
                  <a:gd name="T26" fmla="*/ 1 w 54"/>
                  <a:gd name="T27" fmla="*/ 21 h 58"/>
                  <a:gd name="T28" fmla="*/ 5 w 54"/>
                  <a:gd name="T29" fmla="*/ 33 h 58"/>
                  <a:gd name="T30" fmla="*/ 12 w 54"/>
                  <a:gd name="T31" fmla="*/ 42 h 58"/>
                  <a:gd name="T32" fmla="*/ 15 w 54"/>
                  <a:gd name="T33" fmla="*/ 43 h 58"/>
                  <a:gd name="T34" fmla="*/ 17 w 54"/>
                  <a:gd name="T35" fmla="*/ 45 h 58"/>
                  <a:gd name="T36" fmla="*/ 24 w 54"/>
                  <a:gd name="T37" fmla="*/ 47 h 58"/>
                  <a:gd name="T38" fmla="*/ 25 w 54"/>
                  <a:gd name="T39" fmla="*/ 53 h 58"/>
                  <a:gd name="T40" fmla="*/ 27 w 54"/>
                  <a:gd name="T41" fmla="*/ 55 h 58"/>
                  <a:gd name="T42" fmla="*/ 30 w 54"/>
                  <a:gd name="T43" fmla="*/ 55 h 58"/>
                  <a:gd name="T44" fmla="*/ 33 w 54"/>
                  <a:gd name="T45" fmla="*/ 56 h 58"/>
                  <a:gd name="T46" fmla="*/ 36 w 54"/>
                  <a:gd name="T47" fmla="*/ 55 h 58"/>
                  <a:gd name="T48" fmla="*/ 42 w 54"/>
                  <a:gd name="T49" fmla="*/ 55 h 58"/>
                  <a:gd name="T50" fmla="*/ 46 w 54"/>
                  <a:gd name="T51" fmla="*/ 54 h 58"/>
                  <a:gd name="T52" fmla="*/ 54 w 54"/>
                  <a:gd name="T53" fmla="*/ 49 h 58"/>
                  <a:gd name="T54" fmla="*/ 49 w 54"/>
                  <a:gd name="T55" fmla="*/ 36 h 58"/>
                  <a:gd name="T56" fmla="*/ 49 w 54"/>
                  <a:gd name="T57" fmla="*/ 32 h 58"/>
                  <a:gd name="T58" fmla="*/ 46 w 54"/>
                  <a:gd name="T59" fmla="*/ 28 h 58"/>
                  <a:gd name="T60" fmla="*/ 48 w 54"/>
                  <a:gd name="T61" fmla="*/ 20 h 58"/>
                  <a:gd name="T62" fmla="*/ 45 w 54"/>
                  <a:gd name="T63" fmla="*/ 18 h 58"/>
                  <a:gd name="T64" fmla="*/ 41 w 54"/>
                  <a:gd name="T65" fmla="*/ 16 h 58"/>
                  <a:gd name="T66" fmla="*/ 41 w 54"/>
                  <a:gd name="T6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8">
                    <a:moveTo>
                      <a:pt x="41" y="13"/>
                    </a:moveTo>
                    <a:cubicBezTo>
                      <a:pt x="35" y="9"/>
                      <a:pt x="29" y="6"/>
                      <a:pt x="23" y="3"/>
                    </a:cubicBezTo>
                    <a:cubicBezTo>
                      <a:pt x="22" y="5"/>
                      <a:pt x="19" y="7"/>
                      <a:pt x="17" y="7"/>
                    </a:cubicBezTo>
                    <a:cubicBezTo>
                      <a:pt x="17" y="7"/>
                      <a:pt x="21" y="8"/>
                      <a:pt x="21" y="9"/>
                    </a:cubicBezTo>
                    <a:cubicBezTo>
                      <a:pt x="20" y="10"/>
                      <a:pt x="18" y="9"/>
                      <a:pt x="17" y="9"/>
                    </a:cubicBezTo>
                    <a:cubicBezTo>
                      <a:pt x="15" y="8"/>
                      <a:pt x="15" y="9"/>
                      <a:pt x="13" y="10"/>
                    </a:cubicBezTo>
                    <a:cubicBezTo>
                      <a:pt x="13" y="10"/>
                      <a:pt x="11" y="9"/>
                      <a:pt x="11" y="8"/>
                    </a:cubicBezTo>
                    <a:cubicBezTo>
                      <a:pt x="10" y="7"/>
                      <a:pt x="11" y="5"/>
                      <a:pt x="12" y="4"/>
                    </a:cubicBezTo>
                    <a:cubicBezTo>
                      <a:pt x="13" y="0"/>
                      <a:pt x="7" y="2"/>
                      <a:pt x="5" y="3"/>
                    </a:cubicBezTo>
                    <a:cubicBezTo>
                      <a:pt x="6" y="4"/>
                      <a:pt x="8" y="7"/>
                      <a:pt x="7" y="8"/>
                    </a:cubicBezTo>
                    <a:cubicBezTo>
                      <a:pt x="7" y="9"/>
                      <a:pt x="3" y="12"/>
                      <a:pt x="5" y="12"/>
                    </a:cubicBezTo>
                    <a:cubicBezTo>
                      <a:pt x="8" y="13"/>
                      <a:pt x="7" y="14"/>
                      <a:pt x="6" y="16"/>
                    </a:cubicBezTo>
                    <a:cubicBezTo>
                      <a:pt x="5" y="16"/>
                      <a:pt x="3" y="17"/>
                      <a:pt x="2" y="18"/>
                    </a:cubicBezTo>
                    <a:cubicBezTo>
                      <a:pt x="0" y="19"/>
                      <a:pt x="1" y="19"/>
                      <a:pt x="1" y="21"/>
                    </a:cubicBezTo>
                    <a:cubicBezTo>
                      <a:pt x="2" y="26"/>
                      <a:pt x="4" y="29"/>
                      <a:pt x="5" y="33"/>
                    </a:cubicBezTo>
                    <a:cubicBezTo>
                      <a:pt x="5" y="38"/>
                      <a:pt x="9" y="40"/>
                      <a:pt x="12" y="42"/>
                    </a:cubicBezTo>
                    <a:cubicBezTo>
                      <a:pt x="13" y="43"/>
                      <a:pt x="14" y="43"/>
                      <a:pt x="15" y="43"/>
                    </a:cubicBezTo>
                    <a:cubicBezTo>
                      <a:pt x="16" y="43"/>
                      <a:pt x="16" y="44"/>
                      <a:pt x="17" y="45"/>
                    </a:cubicBezTo>
                    <a:cubicBezTo>
                      <a:pt x="19" y="45"/>
                      <a:pt x="22" y="45"/>
                      <a:pt x="24" y="47"/>
                    </a:cubicBezTo>
                    <a:cubicBezTo>
                      <a:pt x="25" y="48"/>
                      <a:pt x="25" y="51"/>
                      <a:pt x="25" y="53"/>
                    </a:cubicBezTo>
                    <a:cubicBezTo>
                      <a:pt x="26" y="54"/>
                      <a:pt x="25" y="55"/>
                      <a:pt x="27" y="55"/>
                    </a:cubicBezTo>
                    <a:cubicBezTo>
                      <a:pt x="28" y="55"/>
                      <a:pt x="29" y="55"/>
                      <a:pt x="30" y="55"/>
                    </a:cubicBezTo>
                    <a:cubicBezTo>
                      <a:pt x="31" y="55"/>
                      <a:pt x="32" y="55"/>
                      <a:pt x="33" y="56"/>
                    </a:cubicBezTo>
                    <a:cubicBezTo>
                      <a:pt x="34" y="57"/>
                      <a:pt x="35" y="56"/>
                      <a:pt x="36" y="55"/>
                    </a:cubicBezTo>
                    <a:cubicBezTo>
                      <a:pt x="38" y="54"/>
                      <a:pt x="40" y="58"/>
                      <a:pt x="42" y="55"/>
                    </a:cubicBezTo>
                    <a:cubicBezTo>
                      <a:pt x="42" y="53"/>
                      <a:pt x="45" y="54"/>
                      <a:pt x="46" y="54"/>
                    </a:cubicBezTo>
                    <a:cubicBezTo>
                      <a:pt x="49" y="53"/>
                      <a:pt x="51" y="51"/>
                      <a:pt x="54" y="49"/>
                    </a:cubicBezTo>
                    <a:cubicBezTo>
                      <a:pt x="49" y="46"/>
                      <a:pt x="49" y="42"/>
                      <a:pt x="49" y="36"/>
                    </a:cubicBezTo>
                    <a:cubicBezTo>
                      <a:pt x="48" y="35"/>
                      <a:pt x="50" y="33"/>
                      <a:pt x="49" y="32"/>
                    </a:cubicBezTo>
                    <a:cubicBezTo>
                      <a:pt x="48" y="31"/>
                      <a:pt x="46" y="30"/>
                      <a:pt x="46" y="28"/>
                    </a:cubicBezTo>
                    <a:cubicBezTo>
                      <a:pt x="46" y="27"/>
                      <a:pt x="48" y="20"/>
                      <a:pt x="48" y="20"/>
                    </a:cubicBezTo>
                    <a:cubicBezTo>
                      <a:pt x="47" y="20"/>
                      <a:pt x="46" y="19"/>
                      <a:pt x="45" y="18"/>
                    </a:cubicBezTo>
                    <a:cubicBezTo>
                      <a:pt x="44" y="17"/>
                      <a:pt x="43" y="17"/>
                      <a:pt x="41" y="16"/>
                    </a:cubicBezTo>
                    <a:cubicBezTo>
                      <a:pt x="41" y="15"/>
                      <a:pt x="41" y="14"/>
                      <a:pt x="41" y="1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46" name="Freeform 753">
                <a:extLst>
                  <a:ext uri="{FF2B5EF4-FFF2-40B4-BE49-F238E27FC236}">
                    <a16:creationId xmlns:a16="http://schemas.microsoft.com/office/drawing/2014/main" id="{9984EE7A-25CD-84A5-009B-FB2D17296F28}"/>
                  </a:ext>
                </a:extLst>
              </p:cNvPr>
              <p:cNvSpPr>
                <a:spLocks/>
              </p:cNvSpPr>
              <p:nvPr/>
            </p:nvSpPr>
            <p:spPr bwMode="auto">
              <a:xfrm>
                <a:off x="12124355" y="8119248"/>
                <a:ext cx="275312" cy="335598"/>
              </a:xfrm>
              <a:custGeom>
                <a:avLst/>
                <a:gdLst>
                  <a:gd name="T0" fmla="*/ 15 w 27"/>
                  <a:gd name="T1" fmla="*/ 29 h 31"/>
                  <a:gd name="T2" fmla="*/ 15 w 27"/>
                  <a:gd name="T3" fmla="*/ 24 h 31"/>
                  <a:gd name="T4" fmla="*/ 17 w 27"/>
                  <a:gd name="T5" fmla="*/ 24 h 31"/>
                  <a:gd name="T6" fmla="*/ 19 w 27"/>
                  <a:gd name="T7" fmla="*/ 21 h 31"/>
                  <a:gd name="T8" fmla="*/ 21 w 27"/>
                  <a:gd name="T9" fmla="*/ 24 h 31"/>
                  <a:gd name="T10" fmla="*/ 24 w 27"/>
                  <a:gd name="T11" fmla="*/ 23 h 31"/>
                  <a:gd name="T12" fmla="*/ 26 w 27"/>
                  <a:gd name="T13" fmla="*/ 24 h 31"/>
                  <a:gd name="T14" fmla="*/ 26 w 27"/>
                  <a:gd name="T15" fmla="*/ 21 h 31"/>
                  <a:gd name="T16" fmla="*/ 26 w 27"/>
                  <a:gd name="T17" fmla="*/ 14 h 31"/>
                  <a:gd name="T18" fmla="*/ 25 w 27"/>
                  <a:gd name="T19" fmla="*/ 11 h 31"/>
                  <a:gd name="T20" fmla="*/ 26 w 27"/>
                  <a:gd name="T21" fmla="*/ 6 h 31"/>
                  <a:gd name="T22" fmla="*/ 21 w 27"/>
                  <a:gd name="T23" fmla="*/ 4 h 31"/>
                  <a:gd name="T24" fmla="*/ 19 w 27"/>
                  <a:gd name="T25" fmla="*/ 0 h 31"/>
                  <a:gd name="T26" fmla="*/ 14 w 27"/>
                  <a:gd name="T27" fmla="*/ 0 h 31"/>
                  <a:gd name="T28" fmla="*/ 11 w 27"/>
                  <a:gd name="T29" fmla="*/ 7 h 31"/>
                  <a:gd name="T30" fmla="*/ 5 w 27"/>
                  <a:gd name="T31" fmla="*/ 7 h 31"/>
                  <a:gd name="T32" fmla="*/ 4 w 27"/>
                  <a:gd name="T33" fmla="*/ 7 h 31"/>
                  <a:gd name="T34" fmla="*/ 4 w 27"/>
                  <a:gd name="T35" fmla="*/ 10 h 31"/>
                  <a:gd name="T36" fmla="*/ 0 w 27"/>
                  <a:gd name="T37" fmla="*/ 16 h 31"/>
                  <a:gd name="T38" fmla="*/ 4 w 27"/>
                  <a:gd name="T39" fmla="*/ 23 h 31"/>
                  <a:gd name="T40" fmla="*/ 9 w 27"/>
                  <a:gd name="T41" fmla="*/ 28 h 31"/>
                  <a:gd name="T42" fmla="*/ 11 w 27"/>
                  <a:gd name="T43" fmla="*/ 31 h 31"/>
                  <a:gd name="T44" fmla="*/ 15 w 27"/>
                  <a:gd name="T45" fmla="*/ 29 h 31"/>
                  <a:gd name="T46" fmla="*/ 15 w 27"/>
                  <a:gd name="T4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1">
                    <a:moveTo>
                      <a:pt x="15" y="29"/>
                    </a:moveTo>
                    <a:cubicBezTo>
                      <a:pt x="15" y="28"/>
                      <a:pt x="13" y="24"/>
                      <a:pt x="15" y="24"/>
                    </a:cubicBezTo>
                    <a:cubicBezTo>
                      <a:pt x="15" y="24"/>
                      <a:pt x="17" y="24"/>
                      <a:pt x="17" y="24"/>
                    </a:cubicBezTo>
                    <a:cubicBezTo>
                      <a:pt x="18" y="23"/>
                      <a:pt x="18" y="21"/>
                      <a:pt x="19" y="21"/>
                    </a:cubicBezTo>
                    <a:cubicBezTo>
                      <a:pt x="20" y="22"/>
                      <a:pt x="21" y="23"/>
                      <a:pt x="21" y="24"/>
                    </a:cubicBezTo>
                    <a:cubicBezTo>
                      <a:pt x="22" y="25"/>
                      <a:pt x="22" y="23"/>
                      <a:pt x="24" y="23"/>
                    </a:cubicBezTo>
                    <a:cubicBezTo>
                      <a:pt x="24" y="23"/>
                      <a:pt x="26" y="25"/>
                      <a:pt x="26" y="24"/>
                    </a:cubicBezTo>
                    <a:cubicBezTo>
                      <a:pt x="26" y="23"/>
                      <a:pt x="26" y="22"/>
                      <a:pt x="26" y="21"/>
                    </a:cubicBezTo>
                    <a:cubicBezTo>
                      <a:pt x="27" y="19"/>
                      <a:pt x="27" y="16"/>
                      <a:pt x="26" y="14"/>
                    </a:cubicBezTo>
                    <a:cubicBezTo>
                      <a:pt x="25" y="13"/>
                      <a:pt x="25" y="12"/>
                      <a:pt x="25" y="11"/>
                    </a:cubicBezTo>
                    <a:cubicBezTo>
                      <a:pt x="25" y="9"/>
                      <a:pt x="27" y="8"/>
                      <a:pt x="26" y="6"/>
                    </a:cubicBezTo>
                    <a:cubicBezTo>
                      <a:pt x="25" y="3"/>
                      <a:pt x="21" y="7"/>
                      <a:pt x="21" y="4"/>
                    </a:cubicBezTo>
                    <a:cubicBezTo>
                      <a:pt x="21" y="2"/>
                      <a:pt x="22" y="0"/>
                      <a:pt x="19" y="0"/>
                    </a:cubicBezTo>
                    <a:cubicBezTo>
                      <a:pt x="18" y="0"/>
                      <a:pt x="16" y="0"/>
                      <a:pt x="14" y="0"/>
                    </a:cubicBezTo>
                    <a:cubicBezTo>
                      <a:pt x="10" y="0"/>
                      <a:pt x="15" y="7"/>
                      <a:pt x="11" y="7"/>
                    </a:cubicBezTo>
                    <a:cubicBezTo>
                      <a:pt x="9" y="7"/>
                      <a:pt x="7" y="7"/>
                      <a:pt x="5" y="7"/>
                    </a:cubicBezTo>
                    <a:cubicBezTo>
                      <a:pt x="4" y="7"/>
                      <a:pt x="4" y="7"/>
                      <a:pt x="4" y="7"/>
                    </a:cubicBezTo>
                    <a:cubicBezTo>
                      <a:pt x="2" y="9"/>
                      <a:pt x="4" y="9"/>
                      <a:pt x="4" y="10"/>
                    </a:cubicBezTo>
                    <a:cubicBezTo>
                      <a:pt x="4" y="12"/>
                      <a:pt x="0" y="14"/>
                      <a:pt x="0" y="16"/>
                    </a:cubicBezTo>
                    <a:cubicBezTo>
                      <a:pt x="1" y="18"/>
                      <a:pt x="3" y="21"/>
                      <a:pt x="4" y="23"/>
                    </a:cubicBezTo>
                    <a:cubicBezTo>
                      <a:pt x="6" y="24"/>
                      <a:pt x="7" y="26"/>
                      <a:pt x="9" y="28"/>
                    </a:cubicBezTo>
                    <a:cubicBezTo>
                      <a:pt x="10" y="29"/>
                      <a:pt x="11" y="30"/>
                      <a:pt x="11" y="31"/>
                    </a:cubicBezTo>
                    <a:cubicBezTo>
                      <a:pt x="12" y="30"/>
                      <a:pt x="14" y="30"/>
                      <a:pt x="15" y="29"/>
                    </a:cubicBezTo>
                    <a:cubicBezTo>
                      <a:pt x="15" y="29"/>
                      <a:pt x="14" y="30"/>
                      <a:pt x="15" y="2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47" name="Freeform 754">
                <a:extLst>
                  <a:ext uri="{FF2B5EF4-FFF2-40B4-BE49-F238E27FC236}">
                    <a16:creationId xmlns:a16="http://schemas.microsoft.com/office/drawing/2014/main" id="{0768C40F-2BB2-79B5-768B-812A287B54ED}"/>
                  </a:ext>
                </a:extLst>
              </p:cNvPr>
              <p:cNvSpPr>
                <a:spLocks/>
              </p:cNvSpPr>
              <p:nvPr/>
            </p:nvSpPr>
            <p:spPr bwMode="auto">
              <a:xfrm>
                <a:off x="12141777" y="8119248"/>
                <a:ext cx="115005" cy="77445"/>
              </a:xfrm>
              <a:custGeom>
                <a:avLst/>
                <a:gdLst>
                  <a:gd name="T0" fmla="*/ 11 w 11"/>
                  <a:gd name="T1" fmla="*/ 7 h 7"/>
                  <a:gd name="T2" fmla="*/ 11 w 11"/>
                  <a:gd name="T3" fmla="*/ 0 h 7"/>
                  <a:gd name="T4" fmla="*/ 3 w 11"/>
                  <a:gd name="T5" fmla="*/ 1 h 7"/>
                  <a:gd name="T6" fmla="*/ 0 w 11"/>
                  <a:gd name="T7" fmla="*/ 4 h 7"/>
                  <a:gd name="T8" fmla="*/ 2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cubicBezTo>
                      <a:pt x="11" y="5"/>
                      <a:pt x="11" y="2"/>
                      <a:pt x="11" y="0"/>
                    </a:cubicBezTo>
                    <a:cubicBezTo>
                      <a:pt x="8" y="0"/>
                      <a:pt x="6" y="1"/>
                      <a:pt x="3" y="1"/>
                    </a:cubicBezTo>
                    <a:cubicBezTo>
                      <a:pt x="4" y="2"/>
                      <a:pt x="1" y="3"/>
                      <a:pt x="0" y="4"/>
                    </a:cubicBezTo>
                    <a:cubicBezTo>
                      <a:pt x="0" y="5"/>
                      <a:pt x="2" y="6"/>
                      <a:pt x="2" y="7"/>
                    </a:cubicBezTo>
                    <a:lnTo>
                      <a:pt x="11" y="7"/>
                    </a:ln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48" name="Freeform 755">
                <a:extLst>
                  <a:ext uri="{FF2B5EF4-FFF2-40B4-BE49-F238E27FC236}">
                    <a16:creationId xmlns:a16="http://schemas.microsoft.com/office/drawing/2014/main" id="{CF189284-213B-1016-CCB5-DB092DEF0D26}"/>
                  </a:ext>
                </a:extLst>
              </p:cNvPr>
              <p:cNvSpPr>
                <a:spLocks/>
              </p:cNvSpPr>
              <p:nvPr/>
            </p:nvSpPr>
            <p:spPr bwMode="auto">
              <a:xfrm>
                <a:off x="12103441" y="7536568"/>
                <a:ext cx="376377" cy="615873"/>
              </a:xfrm>
              <a:custGeom>
                <a:avLst/>
                <a:gdLst>
                  <a:gd name="T0" fmla="*/ 29 w 37"/>
                  <a:gd name="T1" fmla="*/ 55 h 57"/>
                  <a:gd name="T2" fmla="*/ 37 w 37"/>
                  <a:gd name="T3" fmla="*/ 55 h 57"/>
                  <a:gd name="T4" fmla="*/ 33 w 37"/>
                  <a:gd name="T5" fmla="*/ 48 h 57"/>
                  <a:gd name="T6" fmla="*/ 32 w 37"/>
                  <a:gd name="T7" fmla="*/ 44 h 57"/>
                  <a:gd name="T8" fmla="*/ 30 w 37"/>
                  <a:gd name="T9" fmla="*/ 40 h 57"/>
                  <a:gd name="T10" fmla="*/ 32 w 37"/>
                  <a:gd name="T11" fmla="*/ 32 h 57"/>
                  <a:gd name="T12" fmla="*/ 34 w 37"/>
                  <a:gd name="T13" fmla="*/ 27 h 57"/>
                  <a:gd name="T14" fmla="*/ 31 w 37"/>
                  <a:gd name="T15" fmla="*/ 21 h 57"/>
                  <a:gd name="T16" fmla="*/ 28 w 37"/>
                  <a:gd name="T17" fmla="*/ 16 h 57"/>
                  <a:gd name="T18" fmla="*/ 34 w 37"/>
                  <a:gd name="T19" fmla="*/ 16 h 57"/>
                  <a:gd name="T20" fmla="*/ 32 w 37"/>
                  <a:gd name="T21" fmla="*/ 6 h 57"/>
                  <a:gd name="T22" fmla="*/ 30 w 37"/>
                  <a:gd name="T23" fmla="*/ 2 h 57"/>
                  <a:gd name="T24" fmla="*/ 27 w 37"/>
                  <a:gd name="T25" fmla="*/ 0 h 57"/>
                  <a:gd name="T26" fmla="*/ 28 w 37"/>
                  <a:gd name="T27" fmla="*/ 9 h 57"/>
                  <a:gd name="T28" fmla="*/ 23 w 37"/>
                  <a:gd name="T29" fmla="*/ 18 h 57"/>
                  <a:gd name="T30" fmla="*/ 21 w 37"/>
                  <a:gd name="T31" fmla="*/ 22 h 57"/>
                  <a:gd name="T32" fmla="*/ 18 w 37"/>
                  <a:gd name="T33" fmla="*/ 27 h 57"/>
                  <a:gd name="T34" fmla="*/ 15 w 37"/>
                  <a:gd name="T35" fmla="*/ 33 h 57"/>
                  <a:gd name="T36" fmla="*/ 11 w 37"/>
                  <a:gd name="T37" fmla="*/ 31 h 57"/>
                  <a:gd name="T38" fmla="*/ 2 w 37"/>
                  <a:gd name="T39" fmla="*/ 39 h 57"/>
                  <a:gd name="T40" fmla="*/ 1 w 37"/>
                  <a:gd name="T41" fmla="*/ 42 h 57"/>
                  <a:gd name="T42" fmla="*/ 4 w 37"/>
                  <a:gd name="T43" fmla="*/ 45 h 57"/>
                  <a:gd name="T44" fmla="*/ 5 w 37"/>
                  <a:gd name="T45" fmla="*/ 45 h 57"/>
                  <a:gd name="T46" fmla="*/ 7 w 37"/>
                  <a:gd name="T47" fmla="*/ 48 h 57"/>
                  <a:gd name="T48" fmla="*/ 7 w 37"/>
                  <a:gd name="T49" fmla="*/ 55 h 57"/>
                  <a:gd name="T50" fmla="*/ 16 w 37"/>
                  <a:gd name="T51" fmla="*/ 54 h 57"/>
                  <a:gd name="T52" fmla="*/ 29 w 37"/>
                  <a:gd name="T53"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7">
                    <a:moveTo>
                      <a:pt x="29" y="55"/>
                    </a:moveTo>
                    <a:cubicBezTo>
                      <a:pt x="32" y="55"/>
                      <a:pt x="35" y="57"/>
                      <a:pt x="37" y="55"/>
                    </a:cubicBezTo>
                    <a:cubicBezTo>
                      <a:pt x="37" y="51"/>
                      <a:pt x="35" y="50"/>
                      <a:pt x="33" y="48"/>
                    </a:cubicBezTo>
                    <a:cubicBezTo>
                      <a:pt x="32" y="47"/>
                      <a:pt x="32" y="46"/>
                      <a:pt x="32" y="44"/>
                    </a:cubicBezTo>
                    <a:cubicBezTo>
                      <a:pt x="31" y="43"/>
                      <a:pt x="30" y="42"/>
                      <a:pt x="30" y="40"/>
                    </a:cubicBezTo>
                    <a:cubicBezTo>
                      <a:pt x="29" y="36"/>
                      <a:pt x="31" y="35"/>
                      <a:pt x="32" y="32"/>
                    </a:cubicBezTo>
                    <a:cubicBezTo>
                      <a:pt x="33" y="30"/>
                      <a:pt x="34" y="29"/>
                      <a:pt x="34" y="27"/>
                    </a:cubicBezTo>
                    <a:cubicBezTo>
                      <a:pt x="33" y="25"/>
                      <a:pt x="33" y="23"/>
                      <a:pt x="31" y="21"/>
                    </a:cubicBezTo>
                    <a:cubicBezTo>
                      <a:pt x="31" y="21"/>
                      <a:pt x="26" y="18"/>
                      <a:pt x="28" y="16"/>
                    </a:cubicBezTo>
                    <a:cubicBezTo>
                      <a:pt x="29" y="15"/>
                      <a:pt x="32" y="16"/>
                      <a:pt x="34" y="16"/>
                    </a:cubicBezTo>
                    <a:cubicBezTo>
                      <a:pt x="32" y="12"/>
                      <a:pt x="32" y="10"/>
                      <a:pt x="32" y="6"/>
                    </a:cubicBezTo>
                    <a:cubicBezTo>
                      <a:pt x="32" y="5"/>
                      <a:pt x="32" y="3"/>
                      <a:pt x="30" y="2"/>
                    </a:cubicBezTo>
                    <a:cubicBezTo>
                      <a:pt x="30" y="1"/>
                      <a:pt x="27" y="0"/>
                      <a:pt x="27" y="0"/>
                    </a:cubicBezTo>
                    <a:cubicBezTo>
                      <a:pt x="27" y="2"/>
                      <a:pt x="33" y="7"/>
                      <a:pt x="28" y="9"/>
                    </a:cubicBezTo>
                    <a:cubicBezTo>
                      <a:pt x="25" y="11"/>
                      <a:pt x="24" y="14"/>
                      <a:pt x="23" y="18"/>
                    </a:cubicBezTo>
                    <a:cubicBezTo>
                      <a:pt x="22" y="19"/>
                      <a:pt x="22" y="22"/>
                      <a:pt x="21" y="22"/>
                    </a:cubicBezTo>
                    <a:cubicBezTo>
                      <a:pt x="19" y="23"/>
                      <a:pt x="19" y="25"/>
                      <a:pt x="18" y="27"/>
                    </a:cubicBezTo>
                    <a:cubicBezTo>
                      <a:pt x="17" y="29"/>
                      <a:pt x="16" y="31"/>
                      <a:pt x="15" y="33"/>
                    </a:cubicBezTo>
                    <a:cubicBezTo>
                      <a:pt x="13" y="35"/>
                      <a:pt x="12" y="31"/>
                      <a:pt x="11" y="31"/>
                    </a:cubicBezTo>
                    <a:cubicBezTo>
                      <a:pt x="6" y="31"/>
                      <a:pt x="3" y="35"/>
                      <a:pt x="2" y="39"/>
                    </a:cubicBezTo>
                    <a:cubicBezTo>
                      <a:pt x="2" y="40"/>
                      <a:pt x="0" y="41"/>
                      <a:pt x="1" y="42"/>
                    </a:cubicBezTo>
                    <a:cubicBezTo>
                      <a:pt x="2" y="43"/>
                      <a:pt x="3" y="44"/>
                      <a:pt x="4" y="45"/>
                    </a:cubicBezTo>
                    <a:cubicBezTo>
                      <a:pt x="4" y="46"/>
                      <a:pt x="5" y="44"/>
                      <a:pt x="5" y="45"/>
                    </a:cubicBezTo>
                    <a:cubicBezTo>
                      <a:pt x="6" y="46"/>
                      <a:pt x="7" y="47"/>
                      <a:pt x="7" y="48"/>
                    </a:cubicBezTo>
                    <a:cubicBezTo>
                      <a:pt x="8" y="50"/>
                      <a:pt x="7" y="53"/>
                      <a:pt x="7" y="55"/>
                    </a:cubicBezTo>
                    <a:cubicBezTo>
                      <a:pt x="10" y="54"/>
                      <a:pt x="13" y="54"/>
                      <a:pt x="16" y="54"/>
                    </a:cubicBezTo>
                    <a:cubicBezTo>
                      <a:pt x="20" y="54"/>
                      <a:pt x="25" y="55"/>
                      <a:pt x="29" y="5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49" name="Freeform 756">
                <a:extLst>
                  <a:ext uri="{FF2B5EF4-FFF2-40B4-BE49-F238E27FC236}">
                    <a16:creationId xmlns:a16="http://schemas.microsoft.com/office/drawing/2014/main" id="{37D69611-95D1-E144-5CDC-EF485D2CD157}"/>
                  </a:ext>
                </a:extLst>
              </p:cNvPr>
              <p:cNvSpPr>
                <a:spLocks/>
              </p:cNvSpPr>
              <p:nvPr/>
            </p:nvSpPr>
            <p:spPr bwMode="auto">
              <a:xfrm>
                <a:off x="11702673" y="7566070"/>
                <a:ext cx="153338" cy="335598"/>
              </a:xfrm>
              <a:custGeom>
                <a:avLst/>
                <a:gdLst>
                  <a:gd name="T0" fmla="*/ 11 w 15"/>
                  <a:gd name="T1" fmla="*/ 0 h 31"/>
                  <a:gd name="T2" fmla="*/ 9 w 15"/>
                  <a:gd name="T3" fmla="*/ 4 h 31"/>
                  <a:gd name="T4" fmla="*/ 4 w 15"/>
                  <a:gd name="T5" fmla="*/ 5 h 31"/>
                  <a:gd name="T6" fmla="*/ 1 w 15"/>
                  <a:gd name="T7" fmla="*/ 8 h 31"/>
                  <a:gd name="T8" fmla="*/ 3 w 15"/>
                  <a:gd name="T9" fmla="*/ 13 h 31"/>
                  <a:gd name="T10" fmla="*/ 6 w 15"/>
                  <a:gd name="T11" fmla="*/ 31 h 31"/>
                  <a:gd name="T12" fmla="*/ 11 w 15"/>
                  <a:gd name="T13" fmla="*/ 30 h 31"/>
                  <a:gd name="T14" fmla="*/ 11 w 15"/>
                  <a:gd name="T15" fmla="*/ 27 h 31"/>
                  <a:gd name="T16" fmla="*/ 11 w 15"/>
                  <a:gd name="T17" fmla="*/ 18 h 31"/>
                  <a:gd name="T18" fmla="*/ 15 w 15"/>
                  <a:gd name="T19" fmla="*/ 9 h 31"/>
                  <a:gd name="T20" fmla="*/ 14 w 15"/>
                  <a:gd name="T21" fmla="*/ 3 h 31"/>
                  <a:gd name="T22" fmla="*/ 11 w 15"/>
                  <a:gd name="T23" fmla="*/ 0 h 31"/>
                  <a:gd name="T24" fmla="*/ 11 w 15"/>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1" y="0"/>
                    </a:moveTo>
                    <a:cubicBezTo>
                      <a:pt x="9" y="2"/>
                      <a:pt x="10" y="2"/>
                      <a:pt x="9" y="4"/>
                    </a:cubicBezTo>
                    <a:cubicBezTo>
                      <a:pt x="8" y="6"/>
                      <a:pt x="6" y="5"/>
                      <a:pt x="4" y="5"/>
                    </a:cubicBezTo>
                    <a:cubicBezTo>
                      <a:pt x="4" y="5"/>
                      <a:pt x="2" y="7"/>
                      <a:pt x="1" y="8"/>
                    </a:cubicBezTo>
                    <a:cubicBezTo>
                      <a:pt x="0" y="9"/>
                      <a:pt x="2" y="11"/>
                      <a:pt x="3" y="13"/>
                    </a:cubicBezTo>
                    <a:cubicBezTo>
                      <a:pt x="7" y="18"/>
                      <a:pt x="4" y="25"/>
                      <a:pt x="6" y="31"/>
                    </a:cubicBezTo>
                    <a:cubicBezTo>
                      <a:pt x="7" y="31"/>
                      <a:pt x="9" y="31"/>
                      <a:pt x="11" y="30"/>
                    </a:cubicBezTo>
                    <a:cubicBezTo>
                      <a:pt x="12" y="30"/>
                      <a:pt x="12" y="29"/>
                      <a:pt x="11" y="27"/>
                    </a:cubicBezTo>
                    <a:cubicBezTo>
                      <a:pt x="11" y="24"/>
                      <a:pt x="11" y="21"/>
                      <a:pt x="11" y="18"/>
                    </a:cubicBezTo>
                    <a:cubicBezTo>
                      <a:pt x="11" y="14"/>
                      <a:pt x="14" y="12"/>
                      <a:pt x="15" y="9"/>
                    </a:cubicBezTo>
                    <a:cubicBezTo>
                      <a:pt x="15" y="6"/>
                      <a:pt x="15" y="5"/>
                      <a:pt x="14" y="3"/>
                    </a:cubicBezTo>
                    <a:cubicBezTo>
                      <a:pt x="14" y="3"/>
                      <a:pt x="11" y="0"/>
                      <a:pt x="11" y="0"/>
                    </a:cubicBezTo>
                    <a:cubicBezTo>
                      <a:pt x="10" y="1"/>
                      <a:pt x="11" y="0"/>
                      <a:pt x="11"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50" name="Freeform 757">
                <a:extLst>
                  <a:ext uri="{FF2B5EF4-FFF2-40B4-BE49-F238E27FC236}">
                    <a16:creationId xmlns:a16="http://schemas.microsoft.com/office/drawing/2014/main" id="{FC16DCCE-DED4-79EB-3755-71DFD405AFBC}"/>
                  </a:ext>
                </a:extLst>
              </p:cNvPr>
              <p:cNvSpPr>
                <a:spLocks/>
              </p:cNvSpPr>
              <p:nvPr/>
            </p:nvSpPr>
            <p:spPr bwMode="auto">
              <a:xfrm>
                <a:off x="11807223" y="7481245"/>
                <a:ext cx="602900" cy="553180"/>
              </a:xfrm>
              <a:custGeom>
                <a:avLst/>
                <a:gdLst>
                  <a:gd name="T0" fmla="*/ 31 w 59"/>
                  <a:gd name="T1" fmla="*/ 42 h 51"/>
                  <a:gd name="T2" fmla="*/ 37 w 59"/>
                  <a:gd name="T3" fmla="*/ 37 h 51"/>
                  <a:gd name="T4" fmla="*/ 40 w 59"/>
                  <a:gd name="T5" fmla="*/ 36 h 51"/>
                  <a:gd name="T6" fmla="*/ 43 w 59"/>
                  <a:gd name="T7" fmla="*/ 38 h 51"/>
                  <a:gd name="T8" fmla="*/ 47 w 59"/>
                  <a:gd name="T9" fmla="*/ 32 h 51"/>
                  <a:gd name="T10" fmla="*/ 48 w 59"/>
                  <a:gd name="T11" fmla="*/ 28 h 51"/>
                  <a:gd name="T12" fmla="*/ 51 w 59"/>
                  <a:gd name="T13" fmla="*/ 27 h 51"/>
                  <a:gd name="T14" fmla="*/ 56 w 59"/>
                  <a:gd name="T15" fmla="*/ 14 h 51"/>
                  <a:gd name="T16" fmla="*/ 59 w 59"/>
                  <a:gd name="T17" fmla="*/ 11 h 51"/>
                  <a:gd name="T18" fmla="*/ 57 w 59"/>
                  <a:gd name="T19" fmla="*/ 8 h 51"/>
                  <a:gd name="T20" fmla="*/ 56 w 59"/>
                  <a:gd name="T21" fmla="*/ 6 h 51"/>
                  <a:gd name="T22" fmla="*/ 54 w 59"/>
                  <a:gd name="T23" fmla="*/ 1 h 51"/>
                  <a:gd name="T24" fmla="*/ 48 w 59"/>
                  <a:gd name="T25" fmla="*/ 5 h 51"/>
                  <a:gd name="T26" fmla="*/ 40 w 59"/>
                  <a:gd name="T27" fmla="*/ 4 h 51"/>
                  <a:gd name="T28" fmla="*/ 32 w 59"/>
                  <a:gd name="T29" fmla="*/ 6 h 51"/>
                  <a:gd name="T30" fmla="*/ 26 w 59"/>
                  <a:gd name="T31" fmla="*/ 4 h 51"/>
                  <a:gd name="T32" fmla="*/ 19 w 59"/>
                  <a:gd name="T33" fmla="*/ 3 h 51"/>
                  <a:gd name="T34" fmla="*/ 13 w 59"/>
                  <a:gd name="T35" fmla="*/ 1 h 51"/>
                  <a:gd name="T36" fmla="*/ 8 w 59"/>
                  <a:gd name="T37" fmla="*/ 3 h 51"/>
                  <a:gd name="T38" fmla="*/ 7 w 59"/>
                  <a:gd name="T39" fmla="*/ 6 h 51"/>
                  <a:gd name="T40" fmla="*/ 6 w 59"/>
                  <a:gd name="T41" fmla="*/ 10 h 51"/>
                  <a:gd name="T42" fmla="*/ 5 w 59"/>
                  <a:gd name="T43" fmla="*/ 16 h 51"/>
                  <a:gd name="T44" fmla="*/ 1 w 59"/>
                  <a:gd name="T45" fmla="*/ 24 h 51"/>
                  <a:gd name="T46" fmla="*/ 2 w 59"/>
                  <a:gd name="T47" fmla="*/ 38 h 51"/>
                  <a:gd name="T48" fmla="*/ 5 w 59"/>
                  <a:gd name="T49" fmla="*/ 38 h 51"/>
                  <a:gd name="T50" fmla="*/ 9 w 59"/>
                  <a:gd name="T51" fmla="*/ 39 h 51"/>
                  <a:gd name="T52" fmla="*/ 14 w 59"/>
                  <a:gd name="T53" fmla="*/ 43 h 51"/>
                  <a:gd name="T54" fmla="*/ 14 w 59"/>
                  <a:gd name="T55" fmla="*/ 45 h 51"/>
                  <a:gd name="T56" fmla="*/ 16 w 59"/>
                  <a:gd name="T57" fmla="*/ 48 h 51"/>
                  <a:gd name="T58" fmla="*/ 23 w 59"/>
                  <a:gd name="T59" fmla="*/ 47 h 51"/>
                  <a:gd name="T60" fmla="*/ 22 w 59"/>
                  <a:gd name="T61" fmla="*/ 48 h 51"/>
                  <a:gd name="T62" fmla="*/ 27 w 59"/>
                  <a:gd name="T63" fmla="*/ 47 h 51"/>
                  <a:gd name="T64" fmla="*/ 30 w 59"/>
                  <a:gd name="T65" fmla="*/ 47 h 51"/>
                  <a:gd name="T66" fmla="*/ 31 w 59"/>
                  <a:gd name="T67" fmla="*/ 42 h 51"/>
                  <a:gd name="T68" fmla="*/ 31 w 59"/>
                  <a:gd name="T6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1">
                    <a:moveTo>
                      <a:pt x="31" y="42"/>
                    </a:moveTo>
                    <a:cubicBezTo>
                      <a:pt x="32" y="40"/>
                      <a:pt x="35" y="37"/>
                      <a:pt x="37" y="37"/>
                    </a:cubicBezTo>
                    <a:cubicBezTo>
                      <a:pt x="38" y="36"/>
                      <a:pt x="40" y="36"/>
                      <a:pt x="40" y="36"/>
                    </a:cubicBezTo>
                    <a:cubicBezTo>
                      <a:pt x="41" y="37"/>
                      <a:pt x="42" y="39"/>
                      <a:pt x="43" y="38"/>
                    </a:cubicBezTo>
                    <a:cubicBezTo>
                      <a:pt x="45" y="37"/>
                      <a:pt x="46" y="34"/>
                      <a:pt x="47" y="32"/>
                    </a:cubicBezTo>
                    <a:cubicBezTo>
                      <a:pt x="47" y="31"/>
                      <a:pt x="48" y="29"/>
                      <a:pt x="48" y="28"/>
                    </a:cubicBezTo>
                    <a:cubicBezTo>
                      <a:pt x="49" y="27"/>
                      <a:pt x="50" y="28"/>
                      <a:pt x="51" y="27"/>
                    </a:cubicBezTo>
                    <a:cubicBezTo>
                      <a:pt x="51" y="25"/>
                      <a:pt x="53" y="14"/>
                      <a:pt x="56" y="14"/>
                    </a:cubicBezTo>
                    <a:cubicBezTo>
                      <a:pt x="58" y="14"/>
                      <a:pt x="59" y="12"/>
                      <a:pt x="59" y="11"/>
                    </a:cubicBezTo>
                    <a:cubicBezTo>
                      <a:pt x="59" y="9"/>
                      <a:pt x="57" y="9"/>
                      <a:pt x="57" y="8"/>
                    </a:cubicBezTo>
                    <a:cubicBezTo>
                      <a:pt x="57" y="7"/>
                      <a:pt x="56" y="7"/>
                      <a:pt x="56" y="6"/>
                    </a:cubicBezTo>
                    <a:cubicBezTo>
                      <a:pt x="55" y="4"/>
                      <a:pt x="55" y="3"/>
                      <a:pt x="54" y="1"/>
                    </a:cubicBezTo>
                    <a:cubicBezTo>
                      <a:pt x="53" y="2"/>
                      <a:pt x="50" y="5"/>
                      <a:pt x="48" y="5"/>
                    </a:cubicBezTo>
                    <a:cubicBezTo>
                      <a:pt x="45" y="4"/>
                      <a:pt x="43" y="4"/>
                      <a:pt x="40" y="4"/>
                    </a:cubicBezTo>
                    <a:cubicBezTo>
                      <a:pt x="37" y="4"/>
                      <a:pt x="35" y="6"/>
                      <a:pt x="32" y="6"/>
                    </a:cubicBezTo>
                    <a:cubicBezTo>
                      <a:pt x="30" y="6"/>
                      <a:pt x="28" y="3"/>
                      <a:pt x="26" y="4"/>
                    </a:cubicBezTo>
                    <a:cubicBezTo>
                      <a:pt x="22" y="6"/>
                      <a:pt x="21" y="5"/>
                      <a:pt x="19" y="3"/>
                    </a:cubicBezTo>
                    <a:cubicBezTo>
                      <a:pt x="18" y="2"/>
                      <a:pt x="15" y="0"/>
                      <a:pt x="13" y="1"/>
                    </a:cubicBezTo>
                    <a:cubicBezTo>
                      <a:pt x="12" y="1"/>
                      <a:pt x="9" y="2"/>
                      <a:pt x="8" y="3"/>
                    </a:cubicBezTo>
                    <a:cubicBezTo>
                      <a:pt x="7" y="4"/>
                      <a:pt x="8" y="5"/>
                      <a:pt x="7" y="6"/>
                    </a:cubicBezTo>
                    <a:cubicBezTo>
                      <a:pt x="7" y="7"/>
                      <a:pt x="6" y="9"/>
                      <a:pt x="6" y="10"/>
                    </a:cubicBezTo>
                    <a:cubicBezTo>
                      <a:pt x="5" y="12"/>
                      <a:pt x="5" y="14"/>
                      <a:pt x="5" y="16"/>
                    </a:cubicBezTo>
                    <a:cubicBezTo>
                      <a:pt x="5" y="19"/>
                      <a:pt x="2" y="21"/>
                      <a:pt x="1" y="24"/>
                    </a:cubicBezTo>
                    <a:cubicBezTo>
                      <a:pt x="0" y="27"/>
                      <a:pt x="1" y="34"/>
                      <a:pt x="2" y="38"/>
                    </a:cubicBezTo>
                    <a:cubicBezTo>
                      <a:pt x="2" y="39"/>
                      <a:pt x="4" y="38"/>
                      <a:pt x="5" y="38"/>
                    </a:cubicBezTo>
                    <a:cubicBezTo>
                      <a:pt x="6" y="38"/>
                      <a:pt x="8" y="39"/>
                      <a:pt x="9" y="39"/>
                    </a:cubicBezTo>
                    <a:cubicBezTo>
                      <a:pt x="10" y="40"/>
                      <a:pt x="14" y="42"/>
                      <a:pt x="14" y="43"/>
                    </a:cubicBezTo>
                    <a:cubicBezTo>
                      <a:pt x="14" y="44"/>
                      <a:pt x="14" y="44"/>
                      <a:pt x="14" y="45"/>
                    </a:cubicBezTo>
                    <a:cubicBezTo>
                      <a:pt x="14" y="46"/>
                      <a:pt x="15" y="47"/>
                      <a:pt x="16" y="48"/>
                    </a:cubicBezTo>
                    <a:cubicBezTo>
                      <a:pt x="18" y="51"/>
                      <a:pt x="21" y="46"/>
                      <a:pt x="23" y="47"/>
                    </a:cubicBezTo>
                    <a:cubicBezTo>
                      <a:pt x="23" y="47"/>
                      <a:pt x="22" y="48"/>
                      <a:pt x="22" y="48"/>
                    </a:cubicBezTo>
                    <a:cubicBezTo>
                      <a:pt x="22" y="47"/>
                      <a:pt x="27" y="47"/>
                      <a:pt x="27" y="47"/>
                    </a:cubicBezTo>
                    <a:cubicBezTo>
                      <a:pt x="29" y="47"/>
                      <a:pt x="29" y="45"/>
                      <a:pt x="30" y="47"/>
                    </a:cubicBezTo>
                    <a:cubicBezTo>
                      <a:pt x="31" y="45"/>
                      <a:pt x="31" y="44"/>
                      <a:pt x="31" y="42"/>
                    </a:cubicBezTo>
                    <a:cubicBezTo>
                      <a:pt x="32" y="41"/>
                      <a:pt x="31" y="43"/>
                      <a:pt x="31" y="4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51" name="Freeform 758">
                <a:extLst>
                  <a:ext uri="{FF2B5EF4-FFF2-40B4-BE49-F238E27FC236}">
                    <a16:creationId xmlns:a16="http://schemas.microsoft.com/office/drawing/2014/main" id="{D0A248C2-9C4D-1A99-10E0-B17FC62E903D}"/>
                  </a:ext>
                </a:extLst>
              </p:cNvPr>
              <p:cNvSpPr>
                <a:spLocks/>
              </p:cNvSpPr>
              <p:nvPr/>
            </p:nvSpPr>
            <p:spPr bwMode="auto">
              <a:xfrm>
                <a:off x="11375087" y="7414862"/>
                <a:ext cx="432136" cy="324533"/>
              </a:xfrm>
              <a:custGeom>
                <a:avLst/>
                <a:gdLst>
                  <a:gd name="T0" fmla="*/ 35 w 42"/>
                  <a:gd name="T1" fmla="*/ 20 h 30"/>
                  <a:gd name="T2" fmla="*/ 41 w 42"/>
                  <a:gd name="T3" fmla="*/ 17 h 30"/>
                  <a:gd name="T4" fmla="*/ 38 w 42"/>
                  <a:gd name="T5" fmla="*/ 13 h 30"/>
                  <a:gd name="T6" fmla="*/ 33 w 42"/>
                  <a:gd name="T7" fmla="*/ 10 h 30"/>
                  <a:gd name="T8" fmla="*/ 32 w 42"/>
                  <a:gd name="T9" fmla="*/ 7 h 30"/>
                  <a:gd name="T10" fmla="*/ 30 w 42"/>
                  <a:gd name="T11" fmla="*/ 1 h 30"/>
                  <a:gd name="T12" fmla="*/ 26 w 42"/>
                  <a:gd name="T13" fmla="*/ 0 h 30"/>
                  <a:gd name="T14" fmla="*/ 22 w 42"/>
                  <a:gd name="T15" fmla="*/ 2 h 30"/>
                  <a:gd name="T16" fmla="*/ 19 w 42"/>
                  <a:gd name="T17" fmla="*/ 4 h 30"/>
                  <a:gd name="T18" fmla="*/ 17 w 42"/>
                  <a:gd name="T19" fmla="*/ 5 h 30"/>
                  <a:gd name="T20" fmla="*/ 11 w 42"/>
                  <a:gd name="T21" fmla="*/ 10 h 30"/>
                  <a:gd name="T22" fmla="*/ 9 w 42"/>
                  <a:gd name="T23" fmla="*/ 10 h 30"/>
                  <a:gd name="T24" fmla="*/ 7 w 42"/>
                  <a:gd name="T25" fmla="*/ 14 h 30"/>
                  <a:gd name="T26" fmla="*/ 5 w 42"/>
                  <a:gd name="T27" fmla="*/ 16 h 30"/>
                  <a:gd name="T28" fmla="*/ 2 w 42"/>
                  <a:gd name="T29" fmla="*/ 18 h 30"/>
                  <a:gd name="T30" fmla="*/ 1 w 42"/>
                  <a:gd name="T31" fmla="*/ 24 h 30"/>
                  <a:gd name="T32" fmla="*/ 8 w 42"/>
                  <a:gd name="T33" fmla="*/ 28 h 30"/>
                  <a:gd name="T34" fmla="*/ 16 w 42"/>
                  <a:gd name="T35" fmla="*/ 30 h 30"/>
                  <a:gd name="T36" fmla="*/ 15 w 42"/>
                  <a:gd name="T37" fmla="*/ 22 h 30"/>
                  <a:gd name="T38" fmla="*/ 26 w 42"/>
                  <a:gd name="T39" fmla="*/ 22 h 30"/>
                  <a:gd name="T40" fmla="*/ 35 w 42"/>
                  <a:gd name="T41" fmla="*/ 20 h 30"/>
                  <a:gd name="T42" fmla="*/ 35 w 42"/>
                  <a:gd name="T4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0">
                    <a:moveTo>
                      <a:pt x="35" y="20"/>
                    </a:moveTo>
                    <a:cubicBezTo>
                      <a:pt x="37" y="17"/>
                      <a:pt x="40" y="20"/>
                      <a:pt x="41" y="17"/>
                    </a:cubicBezTo>
                    <a:cubicBezTo>
                      <a:pt x="42" y="16"/>
                      <a:pt x="39" y="13"/>
                      <a:pt x="38" y="13"/>
                    </a:cubicBezTo>
                    <a:cubicBezTo>
                      <a:pt x="37" y="15"/>
                      <a:pt x="34" y="11"/>
                      <a:pt x="33" y="10"/>
                    </a:cubicBezTo>
                    <a:cubicBezTo>
                      <a:pt x="33" y="9"/>
                      <a:pt x="33" y="8"/>
                      <a:pt x="32" y="7"/>
                    </a:cubicBezTo>
                    <a:cubicBezTo>
                      <a:pt x="30" y="5"/>
                      <a:pt x="30" y="4"/>
                      <a:pt x="30" y="1"/>
                    </a:cubicBezTo>
                    <a:cubicBezTo>
                      <a:pt x="29" y="1"/>
                      <a:pt x="27" y="0"/>
                      <a:pt x="26" y="0"/>
                    </a:cubicBezTo>
                    <a:cubicBezTo>
                      <a:pt x="24" y="1"/>
                      <a:pt x="23" y="2"/>
                      <a:pt x="22" y="2"/>
                    </a:cubicBezTo>
                    <a:cubicBezTo>
                      <a:pt x="21" y="3"/>
                      <a:pt x="20" y="4"/>
                      <a:pt x="19" y="4"/>
                    </a:cubicBezTo>
                    <a:cubicBezTo>
                      <a:pt x="18" y="6"/>
                      <a:pt x="18" y="4"/>
                      <a:pt x="17" y="5"/>
                    </a:cubicBezTo>
                    <a:cubicBezTo>
                      <a:pt x="15" y="6"/>
                      <a:pt x="13" y="11"/>
                      <a:pt x="11" y="10"/>
                    </a:cubicBezTo>
                    <a:cubicBezTo>
                      <a:pt x="10" y="10"/>
                      <a:pt x="9" y="8"/>
                      <a:pt x="9" y="10"/>
                    </a:cubicBezTo>
                    <a:cubicBezTo>
                      <a:pt x="8" y="11"/>
                      <a:pt x="8" y="13"/>
                      <a:pt x="7" y="14"/>
                    </a:cubicBezTo>
                    <a:cubicBezTo>
                      <a:pt x="7" y="15"/>
                      <a:pt x="7" y="16"/>
                      <a:pt x="5" y="16"/>
                    </a:cubicBezTo>
                    <a:cubicBezTo>
                      <a:pt x="5" y="16"/>
                      <a:pt x="1" y="17"/>
                      <a:pt x="2" y="18"/>
                    </a:cubicBezTo>
                    <a:cubicBezTo>
                      <a:pt x="5" y="20"/>
                      <a:pt x="0" y="23"/>
                      <a:pt x="1" y="24"/>
                    </a:cubicBezTo>
                    <a:cubicBezTo>
                      <a:pt x="3" y="25"/>
                      <a:pt x="5" y="30"/>
                      <a:pt x="8" y="28"/>
                    </a:cubicBezTo>
                    <a:cubicBezTo>
                      <a:pt x="11" y="26"/>
                      <a:pt x="13" y="27"/>
                      <a:pt x="16" y="30"/>
                    </a:cubicBezTo>
                    <a:cubicBezTo>
                      <a:pt x="15" y="27"/>
                      <a:pt x="15" y="24"/>
                      <a:pt x="15" y="22"/>
                    </a:cubicBezTo>
                    <a:cubicBezTo>
                      <a:pt x="19" y="22"/>
                      <a:pt x="22" y="22"/>
                      <a:pt x="26" y="22"/>
                    </a:cubicBezTo>
                    <a:cubicBezTo>
                      <a:pt x="29" y="22"/>
                      <a:pt x="34" y="23"/>
                      <a:pt x="35" y="20"/>
                    </a:cubicBezTo>
                    <a:cubicBezTo>
                      <a:pt x="36" y="18"/>
                      <a:pt x="35" y="20"/>
                      <a:pt x="35" y="2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52" name="Freeform 759">
                <a:extLst>
                  <a:ext uri="{FF2B5EF4-FFF2-40B4-BE49-F238E27FC236}">
                    <a16:creationId xmlns:a16="http://schemas.microsoft.com/office/drawing/2014/main" id="{EFF9FA7E-544D-1AF7-65B9-0FBB8E9C45B8}"/>
                  </a:ext>
                </a:extLst>
              </p:cNvPr>
              <p:cNvSpPr>
                <a:spLocks/>
              </p:cNvSpPr>
              <p:nvPr/>
            </p:nvSpPr>
            <p:spPr bwMode="auto">
              <a:xfrm>
                <a:off x="11664338" y="7654574"/>
                <a:ext cx="101063" cy="258152"/>
              </a:xfrm>
              <a:custGeom>
                <a:avLst/>
                <a:gdLst>
                  <a:gd name="T0" fmla="*/ 9 w 10"/>
                  <a:gd name="T1" fmla="*/ 10 h 24"/>
                  <a:gd name="T2" fmla="*/ 8 w 10"/>
                  <a:gd name="T3" fmla="*/ 6 h 24"/>
                  <a:gd name="T4" fmla="*/ 5 w 10"/>
                  <a:gd name="T5" fmla="*/ 0 h 24"/>
                  <a:gd name="T6" fmla="*/ 2 w 10"/>
                  <a:gd name="T7" fmla="*/ 0 h 24"/>
                  <a:gd name="T8" fmla="*/ 2 w 10"/>
                  <a:gd name="T9" fmla="*/ 3 h 24"/>
                  <a:gd name="T10" fmla="*/ 2 w 10"/>
                  <a:gd name="T11" fmla="*/ 9 h 24"/>
                  <a:gd name="T12" fmla="*/ 4 w 10"/>
                  <a:gd name="T13" fmla="*/ 15 h 24"/>
                  <a:gd name="T14" fmla="*/ 4 w 10"/>
                  <a:gd name="T15" fmla="*/ 21 h 24"/>
                  <a:gd name="T16" fmla="*/ 6 w 10"/>
                  <a:gd name="T17" fmla="*/ 23 h 24"/>
                  <a:gd name="T18" fmla="*/ 9 w 10"/>
                  <a:gd name="T19" fmla="*/ 23 h 24"/>
                  <a:gd name="T20" fmla="*/ 9 w 10"/>
                  <a:gd name="T21" fmla="*/ 10 h 24"/>
                  <a:gd name="T22" fmla="*/ 9 w 10"/>
                  <a:gd name="T2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9" y="10"/>
                    </a:moveTo>
                    <a:cubicBezTo>
                      <a:pt x="9" y="9"/>
                      <a:pt x="9" y="7"/>
                      <a:pt x="8" y="6"/>
                    </a:cubicBezTo>
                    <a:cubicBezTo>
                      <a:pt x="7" y="5"/>
                      <a:pt x="4" y="1"/>
                      <a:pt x="5" y="0"/>
                    </a:cubicBezTo>
                    <a:cubicBezTo>
                      <a:pt x="4" y="0"/>
                      <a:pt x="3" y="0"/>
                      <a:pt x="2" y="0"/>
                    </a:cubicBezTo>
                    <a:cubicBezTo>
                      <a:pt x="0" y="0"/>
                      <a:pt x="2" y="2"/>
                      <a:pt x="2" y="3"/>
                    </a:cubicBezTo>
                    <a:cubicBezTo>
                      <a:pt x="3" y="5"/>
                      <a:pt x="2" y="7"/>
                      <a:pt x="2" y="9"/>
                    </a:cubicBezTo>
                    <a:cubicBezTo>
                      <a:pt x="1" y="12"/>
                      <a:pt x="3" y="12"/>
                      <a:pt x="4" y="15"/>
                    </a:cubicBezTo>
                    <a:cubicBezTo>
                      <a:pt x="4" y="17"/>
                      <a:pt x="3" y="19"/>
                      <a:pt x="4" y="21"/>
                    </a:cubicBezTo>
                    <a:cubicBezTo>
                      <a:pt x="4" y="22"/>
                      <a:pt x="5" y="23"/>
                      <a:pt x="6" y="23"/>
                    </a:cubicBezTo>
                    <a:cubicBezTo>
                      <a:pt x="7" y="24"/>
                      <a:pt x="10" y="24"/>
                      <a:pt x="9" y="23"/>
                    </a:cubicBezTo>
                    <a:cubicBezTo>
                      <a:pt x="9" y="19"/>
                      <a:pt x="9" y="15"/>
                      <a:pt x="9" y="10"/>
                    </a:cubicBezTo>
                    <a:cubicBezTo>
                      <a:pt x="9" y="7"/>
                      <a:pt x="9" y="13"/>
                      <a:pt x="9"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53" name="Freeform 760">
                <a:extLst>
                  <a:ext uri="{FF2B5EF4-FFF2-40B4-BE49-F238E27FC236}">
                    <a16:creationId xmlns:a16="http://schemas.microsoft.com/office/drawing/2014/main" id="{990B7782-6D10-5728-E5F0-A038BA2C3C4A}"/>
                  </a:ext>
                </a:extLst>
              </p:cNvPr>
              <p:cNvSpPr>
                <a:spLocks/>
              </p:cNvSpPr>
              <p:nvPr/>
            </p:nvSpPr>
            <p:spPr bwMode="auto">
              <a:xfrm>
                <a:off x="11225230" y="7665640"/>
                <a:ext cx="324101" cy="335598"/>
              </a:xfrm>
              <a:custGeom>
                <a:avLst/>
                <a:gdLst>
                  <a:gd name="T0" fmla="*/ 26 w 32"/>
                  <a:gd name="T1" fmla="*/ 4 h 31"/>
                  <a:gd name="T2" fmla="*/ 21 w 32"/>
                  <a:gd name="T3" fmla="*/ 5 h 31"/>
                  <a:gd name="T4" fmla="*/ 15 w 32"/>
                  <a:gd name="T5" fmla="*/ 1 h 31"/>
                  <a:gd name="T6" fmla="*/ 13 w 32"/>
                  <a:gd name="T7" fmla="*/ 1 h 31"/>
                  <a:gd name="T8" fmla="*/ 10 w 32"/>
                  <a:gd name="T9" fmla="*/ 2 h 31"/>
                  <a:gd name="T10" fmla="*/ 6 w 32"/>
                  <a:gd name="T11" fmla="*/ 2 h 31"/>
                  <a:gd name="T12" fmla="*/ 4 w 32"/>
                  <a:gd name="T13" fmla="*/ 3 h 31"/>
                  <a:gd name="T14" fmla="*/ 3 w 32"/>
                  <a:gd name="T15" fmla="*/ 6 h 31"/>
                  <a:gd name="T16" fmla="*/ 5 w 32"/>
                  <a:gd name="T17" fmla="*/ 7 h 31"/>
                  <a:gd name="T18" fmla="*/ 3 w 32"/>
                  <a:gd name="T19" fmla="*/ 9 h 31"/>
                  <a:gd name="T20" fmla="*/ 5 w 32"/>
                  <a:gd name="T21" fmla="*/ 12 h 31"/>
                  <a:gd name="T22" fmla="*/ 3 w 32"/>
                  <a:gd name="T23" fmla="*/ 13 h 31"/>
                  <a:gd name="T24" fmla="*/ 2 w 32"/>
                  <a:gd name="T25" fmla="*/ 16 h 31"/>
                  <a:gd name="T26" fmla="*/ 2 w 32"/>
                  <a:gd name="T27" fmla="*/ 19 h 31"/>
                  <a:gd name="T28" fmla="*/ 3 w 32"/>
                  <a:gd name="T29" fmla="*/ 23 h 31"/>
                  <a:gd name="T30" fmla="*/ 7 w 32"/>
                  <a:gd name="T31" fmla="*/ 26 h 31"/>
                  <a:gd name="T32" fmla="*/ 7 w 32"/>
                  <a:gd name="T33" fmla="*/ 31 h 31"/>
                  <a:gd name="T34" fmla="*/ 19 w 32"/>
                  <a:gd name="T35" fmla="*/ 28 h 31"/>
                  <a:gd name="T36" fmla="*/ 26 w 32"/>
                  <a:gd name="T37" fmla="*/ 28 h 31"/>
                  <a:gd name="T38" fmla="*/ 30 w 32"/>
                  <a:gd name="T39" fmla="*/ 26 h 31"/>
                  <a:gd name="T40" fmla="*/ 28 w 32"/>
                  <a:gd name="T41" fmla="*/ 21 h 31"/>
                  <a:gd name="T42" fmla="*/ 30 w 32"/>
                  <a:gd name="T43" fmla="*/ 15 h 31"/>
                  <a:gd name="T44" fmla="*/ 26 w 32"/>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1">
                    <a:moveTo>
                      <a:pt x="26" y="4"/>
                    </a:moveTo>
                    <a:cubicBezTo>
                      <a:pt x="24" y="4"/>
                      <a:pt x="23" y="6"/>
                      <a:pt x="21" y="5"/>
                    </a:cubicBezTo>
                    <a:cubicBezTo>
                      <a:pt x="19" y="5"/>
                      <a:pt x="17" y="0"/>
                      <a:pt x="15" y="1"/>
                    </a:cubicBezTo>
                    <a:cubicBezTo>
                      <a:pt x="14" y="2"/>
                      <a:pt x="13" y="2"/>
                      <a:pt x="13" y="1"/>
                    </a:cubicBezTo>
                    <a:cubicBezTo>
                      <a:pt x="12" y="0"/>
                      <a:pt x="11" y="2"/>
                      <a:pt x="10" y="2"/>
                    </a:cubicBezTo>
                    <a:cubicBezTo>
                      <a:pt x="8" y="3"/>
                      <a:pt x="7" y="2"/>
                      <a:pt x="6" y="2"/>
                    </a:cubicBezTo>
                    <a:cubicBezTo>
                      <a:pt x="5" y="1"/>
                      <a:pt x="5" y="3"/>
                      <a:pt x="4" y="3"/>
                    </a:cubicBezTo>
                    <a:cubicBezTo>
                      <a:pt x="3" y="3"/>
                      <a:pt x="2" y="5"/>
                      <a:pt x="3" y="6"/>
                    </a:cubicBezTo>
                    <a:cubicBezTo>
                      <a:pt x="3" y="7"/>
                      <a:pt x="5" y="7"/>
                      <a:pt x="5" y="7"/>
                    </a:cubicBezTo>
                    <a:cubicBezTo>
                      <a:pt x="5" y="8"/>
                      <a:pt x="3" y="9"/>
                      <a:pt x="3" y="9"/>
                    </a:cubicBezTo>
                    <a:cubicBezTo>
                      <a:pt x="3" y="10"/>
                      <a:pt x="5" y="11"/>
                      <a:pt x="5" y="12"/>
                    </a:cubicBezTo>
                    <a:cubicBezTo>
                      <a:pt x="5" y="12"/>
                      <a:pt x="3" y="11"/>
                      <a:pt x="3" y="13"/>
                    </a:cubicBezTo>
                    <a:cubicBezTo>
                      <a:pt x="3" y="14"/>
                      <a:pt x="4" y="16"/>
                      <a:pt x="2" y="16"/>
                    </a:cubicBezTo>
                    <a:cubicBezTo>
                      <a:pt x="3" y="17"/>
                      <a:pt x="3" y="18"/>
                      <a:pt x="2" y="19"/>
                    </a:cubicBezTo>
                    <a:cubicBezTo>
                      <a:pt x="2" y="21"/>
                      <a:pt x="0" y="21"/>
                      <a:pt x="3" y="23"/>
                    </a:cubicBezTo>
                    <a:cubicBezTo>
                      <a:pt x="4" y="23"/>
                      <a:pt x="6" y="24"/>
                      <a:pt x="7" y="26"/>
                    </a:cubicBezTo>
                    <a:cubicBezTo>
                      <a:pt x="8" y="27"/>
                      <a:pt x="7" y="29"/>
                      <a:pt x="7" y="31"/>
                    </a:cubicBezTo>
                    <a:cubicBezTo>
                      <a:pt x="11" y="30"/>
                      <a:pt x="14" y="28"/>
                      <a:pt x="19" y="28"/>
                    </a:cubicBezTo>
                    <a:cubicBezTo>
                      <a:pt x="21" y="27"/>
                      <a:pt x="24" y="28"/>
                      <a:pt x="26" y="28"/>
                    </a:cubicBezTo>
                    <a:cubicBezTo>
                      <a:pt x="28" y="28"/>
                      <a:pt x="31" y="29"/>
                      <a:pt x="30" y="26"/>
                    </a:cubicBezTo>
                    <a:cubicBezTo>
                      <a:pt x="30" y="24"/>
                      <a:pt x="29" y="23"/>
                      <a:pt x="28" y="21"/>
                    </a:cubicBezTo>
                    <a:cubicBezTo>
                      <a:pt x="28" y="19"/>
                      <a:pt x="29" y="17"/>
                      <a:pt x="30" y="15"/>
                    </a:cubicBezTo>
                    <a:cubicBezTo>
                      <a:pt x="31" y="11"/>
                      <a:pt x="32" y="4"/>
                      <a:pt x="26"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54" name="Freeform 761">
                <a:extLst>
                  <a:ext uri="{FF2B5EF4-FFF2-40B4-BE49-F238E27FC236}">
                    <a16:creationId xmlns:a16="http://schemas.microsoft.com/office/drawing/2014/main" id="{EB08565A-FBF0-FC67-D508-E40E54D7094A}"/>
                  </a:ext>
                </a:extLst>
              </p:cNvPr>
              <p:cNvSpPr>
                <a:spLocks/>
              </p:cNvSpPr>
              <p:nvPr/>
            </p:nvSpPr>
            <p:spPr bwMode="auto">
              <a:xfrm>
                <a:off x="11500544" y="7654574"/>
                <a:ext cx="233496" cy="324533"/>
              </a:xfrm>
              <a:custGeom>
                <a:avLst/>
                <a:gdLst>
                  <a:gd name="T0" fmla="*/ 19 w 23"/>
                  <a:gd name="T1" fmla="*/ 13 h 30"/>
                  <a:gd name="T2" fmla="*/ 18 w 23"/>
                  <a:gd name="T3" fmla="*/ 6 h 30"/>
                  <a:gd name="T4" fmla="*/ 17 w 23"/>
                  <a:gd name="T5" fmla="*/ 0 h 30"/>
                  <a:gd name="T6" fmla="*/ 3 w 23"/>
                  <a:gd name="T7" fmla="*/ 0 h 30"/>
                  <a:gd name="T8" fmla="*/ 4 w 23"/>
                  <a:gd name="T9" fmla="*/ 11 h 30"/>
                  <a:gd name="T10" fmla="*/ 1 w 23"/>
                  <a:gd name="T11" fmla="*/ 22 h 30"/>
                  <a:gd name="T12" fmla="*/ 3 w 23"/>
                  <a:gd name="T13" fmla="*/ 30 h 30"/>
                  <a:gd name="T14" fmla="*/ 10 w 23"/>
                  <a:gd name="T15" fmla="*/ 29 h 30"/>
                  <a:gd name="T16" fmla="*/ 23 w 23"/>
                  <a:gd name="T17" fmla="*/ 24 h 30"/>
                  <a:gd name="T18" fmla="*/ 20 w 23"/>
                  <a:gd name="T19" fmla="*/ 19 h 30"/>
                  <a:gd name="T20" fmla="*/ 19 w 23"/>
                  <a:gd name="T21" fmla="*/ 13 h 30"/>
                  <a:gd name="T22" fmla="*/ 19 w 23"/>
                  <a:gd name="T2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9" y="13"/>
                    </a:moveTo>
                    <a:cubicBezTo>
                      <a:pt x="17" y="11"/>
                      <a:pt x="18" y="8"/>
                      <a:pt x="18" y="6"/>
                    </a:cubicBezTo>
                    <a:cubicBezTo>
                      <a:pt x="19" y="4"/>
                      <a:pt x="16" y="2"/>
                      <a:pt x="17" y="0"/>
                    </a:cubicBezTo>
                    <a:cubicBezTo>
                      <a:pt x="12" y="0"/>
                      <a:pt x="8" y="0"/>
                      <a:pt x="3" y="0"/>
                    </a:cubicBezTo>
                    <a:cubicBezTo>
                      <a:pt x="3" y="3"/>
                      <a:pt x="4" y="7"/>
                      <a:pt x="4" y="11"/>
                    </a:cubicBezTo>
                    <a:cubicBezTo>
                      <a:pt x="4" y="15"/>
                      <a:pt x="0" y="18"/>
                      <a:pt x="1" y="22"/>
                    </a:cubicBezTo>
                    <a:cubicBezTo>
                      <a:pt x="2" y="25"/>
                      <a:pt x="4" y="26"/>
                      <a:pt x="3" y="30"/>
                    </a:cubicBezTo>
                    <a:cubicBezTo>
                      <a:pt x="6" y="30"/>
                      <a:pt x="7" y="30"/>
                      <a:pt x="10" y="29"/>
                    </a:cubicBezTo>
                    <a:cubicBezTo>
                      <a:pt x="15" y="28"/>
                      <a:pt x="19" y="26"/>
                      <a:pt x="23" y="24"/>
                    </a:cubicBezTo>
                    <a:cubicBezTo>
                      <a:pt x="21" y="23"/>
                      <a:pt x="20" y="21"/>
                      <a:pt x="20" y="19"/>
                    </a:cubicBezTo>
                    <a:cubicBezTo>
                      <a:pt x="20" y="17"/>
                      <a:pt x="20" y="15"/>
                      <a:pt x="19" y="13"/>
                    </a:cubicBezTo>
                    <a:cubicBezTo>
                      <a:pt x="17" y="11"/>
                      <a:pt x="20" y="15"/>
                      <a:pt x="19" y="1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55" name="Freeform 762">
                <a:extLst>
                  <a:ext uri="{FF2B5EF4-FFF2-40B4-BE49-F238E27FC236}">
                    <a16:creationId xmlns:a16="http://schemas.microsoft.com/office/drawing/2014/main" id="{7A29A87A-12EA-88D0-2BFE-D4FE0574F9BC}"/>
                  </a:ext>
                </a:extLst>
              </p:cNvPr>
              <p:cNvSpPr>
                <a:spLocks/>
              </p:cNvSpPr>
              <p:nvPr/>
            </p:nvSpPr>
            <p:spPr bwMode="auto">
              <a:xfrm>
                <a:off x="10988253" y="7687764"/>
                <a:ext cx="153338" cy="195458"/>
              </a:xfrm>
              <a:custGeom>
                <a:avLst/>
                <a:gdLst>
                  <a:gd name="T0" fmla="*/ 12 w 15"/>
                  <a:gd name="T1" fmla="*/ 14 h 18"/>
                  <a:gd name="T2" fmla="*/ 14 w 15"/>
                  <a:gd name="T3" fmla="*/ 6 h 18"/>
                  <a:gd name="T4" fmla="*/ 5 w 15"/>
                  <a:gd name="T5" fmla="*/ 3 h 18"/>
                  <a:gd name="T6" fmla="*/ 1 w 15"/>
                  <a:gd name="T7" fmla="*/ 8 h 18"/>
                  <a:gd name="T8" fmla="*/ 4 w 15"/>
                  <a:gd name="T9" fmla="*/ 12 h 18"/>
                  <a:gd name="T10" fmla="*/ 7 w 15"/>
                  <a:gd name="T11" fmla="*/ 16 h 18"/>
                  <a:gd name="T12" fmla="*/ 10 w 15"/>
                  <a:gd name="T13" fmla="*/ 16 h 18"/>
                  <a:gd name="T14" fmla="*/ 12 w 15"/>
                  <a:gd name="T15" fmla="*/ 14 h 18"/>
                  <a:gd name="T16" fmla="*/ 12 w 15"/>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2" y="14"/>
                    </a:moveTo>
                    <a:cubicBezTo>
                      <a:pt x="15" y="13"/>
                      <a:pt x="15" y="8"/>
                      <a:pt x="14" y="6"/>
                    </a:cubicBezTo>
                    <a:cubicBezTo>
                      <a:pt x="12" y="2"/>
                      <a:pt x="8" y="0"/>
                      <a:pt x="5" y="3"/>
                    </a:cubicBezTo>
                    <a:cubicBezTo>
                      <a:pt x="3" y="4"/>
                      <a:pt x="0" y="6"/>
                      <a:pt x="1" y="8"/>
                    </a:cubicBezTo>
                    <a:cubicBezTo>
                      <a:pt x="2" y="10"/>
                      <a:pt x="2" y="11"/>
                      <a:pt x="4" y="12"/>
                    </a:cubicBezTo>
                    <a:cubicBezTo>
                      <a:pt x="5" y="14"/>
                      <a:pt x="5" y="15"/>
                      <a:pt x="7" y="16"/>
                    </a:cubicBezTo>
                    <a:cubicBezTo>
                      <a:pt x="8" y="17"/>
                      <a:pt x="9" y="18"/>
                      <a:pt x="10" y="16"/>
                    </a:cubicBezTo>
                    <a:cubicBezTo>
                      <a:pt x="10" y="15"/>
                      <a:pt x="11" y="15"/>
                      <a:pt x="12" y="14"/>
                    </a:cubicBezTo>
                    <a:cubicBezTo>
                      <a:pt x="14" y="13"/>
                      <a:pt x="11" y="15"/>
                      <a:pt x="12" y="1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56" name="Freeform 763">
                <a:extLst>
                  <a:ext uri="{FF2B5EF4-FFF2-40B4-BE49-F238E27FC236}">
                    <a16:creationId xmlns:a16="http://schemas.microsoft.com/office/drawing/2014/main" id="{344F5F12-31F6-B8F5-BCFD-4CEEE74A9F4D}"/>
                  </a:ext>
                </a:extLst>
              </p:cNvPr>
              <p:cNvSpPr>
                <a:spLocks/>
              </p:cNvSpPr>
              <p:nvPr/>
            </p:nvSpPr>
            <p:spPr bwMode="auto">
              <a:xfrm>
                <a:off x="11078862" y="7772587"/>
                <a:ext cx="226522" cy="228650"/>
              </a:xfrm>
              <a:custGeom>
                <a:avLst/>
                <a:gdLst>
                  <a:gd name="T0" fmla="*/ 21 w 22"/>
                  <a:gd name="T1" fmla="*/ 17 h 21"/>
                  <a:gd name="T2" fmla="*/ 19 w 22"/>
                  <a:gd name="T3" fmla="*/ 13 h 21"/>
                  <a:gd name="T4" fmla="*/ 16 w 22"/>
                  <a:gd name="T5" fmla="*/ 11 h 21"/>
                  <a:gd name="T6" fmla="*/ 16 w 22"/>
                  <a:gd name="T7" fmla="*/ 6 h 21"/>
                  <a:gd name="T8" fmla="*/ 13 w 22"/>
                  <a:gd name="T9" fmla="*/ 8 h 21"/>
                  <a:gd name="T10" fmla="*/ 9 w 22"/>
                  <a:gd name="T11" fmla="*/ 1 h 21"/>
                  <a:gd name="T12" fmla="*/ 5 w 22"/>
                  <a:gd name="T13" fmla="*/ 4 h 21"/>
                  <a:gd name="T14" fmla="*/ 0 w 22"/>
                  <a:gd name="T15" fmla="*/ 9 h 21"/>
                  <a:gd name="T16" fmla="*/ 12 w 22"/>
                  <a:gd name="T17" fmla="*/ 18 h 21"/>
                  <a:gd name="T18" fmla="*/ 19 w 22"/>
                  <a:gd name="T19" fmla="*/ 21 h 21"/>
                  <a:gd name="T20" fmla="*/ 21 w 22"/>
                  <a:gd name="T21" fmla="*/ 17 h 21"/>
                  <a:gd name="T22" fmla="*/ 21 w 22"/>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21" y="17"/>
                    </a:moveTo>
                    <a:cubicBezTo>
                      <a:pt x="22" y="15"/>
                      <a:pt x="20" y="14"/>
                      <a:pt x="19" y="13"/>
                    </a:cubicBezTo>
                    <a:cubicBezTo>
                      <a:pt x="18" y="13"/>
                      <a:pt x="14" y="12"/>
                      <a:pt x="16" y="11"/>
                    </a:cubicBezTo>
                    <a:cubicBezTo>
                      <a:pt x="17" y="10"/>
                      <a:pt x="17" y="7"/>
                      <a:pt x="16" y="6"/>
                    </a:cubicBezTo>
                    <a:cubicBezTo>
                      <a:pt x="15" y="4"/>
                      <a:pt x="14" y="8"/>
                      <a:pt x="13" y="8"/>
                    </a:cubicBezTo>
                    <a:cubicBezTo>
                      <a:pt x="10" y="8"/>
                      <a:pt x="11" y="0"/>
                      <a:pt x="9" y="1"/>
                    </a:cubicBezTo>
                    <a:cubicBezTo>
                      <a:pt x="8" y="2"/>
                      <a:pt x="6" y="3"/>
                      <a:pt x="5" y="4"/>
                    </a:cubicBezTo>
                    <a:cubicBezTo>
                      <a:pt x="4" y="6"/>
                      <a:pt x="2" y="7"/>
                      <a:pt x="0" y="9"/>
                    </a:cubicBezTo>
                    <a:cubicBezTo>
                      <a:pt x="5" y="12"/>
                      <a:pt x="8" y="15"/>
                      <a:pt x="12" y="18"/>
                    </a:cubicBezTo>
                    <a:cubicBezTo>
                      <a:pt x="14" y="20"/>
                      <a:pt x="16" y="21"/>
                      <a:pt x="19" y="21"/>
                    </a:cubicBezTo>
                    <a:cubicBezTo>
                      <a:pt x="22" y="21"/>
                      <a:pt x="20" y="19"/>
                      <a:pt x="21" y="17"/>
                    </a:cubicBezTo>
                    <a:cubicBezTo>
                      <a:pt x="22" y="15"/>
                      <a:pt x="21" y="19"/>
                      <a:pt x="21" y="1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57" name="Freeform 764">
                <a:extLst>
                  <a:ext uri="{FF2B5EF4-FFF2-40B4-BE49-F238E27FC236}">
                    <a16:creationId xmlns:a16="http://schemas.microsoft.com/office/drawing/2014/main" id="{EC50CEA4-E80A-D58C-2F26-58538BAD6151}"/>
                  </a:ext>
                </a:extLst>
              </p:cNvPr>
              <p:cNvSpPr>
                <a:spLocks/>
              </p:cNvSpPr>
              <p:nvPr/>
            </p:nvSpPr>
            <p:spPr bwMode="auto">
              <a:xfrm>
                <a:off x="10918551" y="7555004"/>
                <a:ext cx="355468" cy="317157"/>
              </a:xfrm>
              <a:custGeom>
                <a:avLst/>
                <a:gdLst>
                  <a:gd name="T0" fmla="*/ 10 w 35"/>
                  <a:gd name="T1" fmla="*/ 16 h 29"/>
                  <a:gd name="T2" fmla="*/ 20 w 35"/>
                  <a:gd name="T3" fmla="*/ 17 h 29"/>
                  <a:gd name="T4" fmla="*/ 21 w 35"/>
                  <a:gd name="T5" fmla="*/ 23 h 29"/>
                  <a:gd name="T6" fmla="*/ 25 w 35"/>
                  <a:gd name="T7" fmla="*/ 21 h 29"/>
                  <a:gd name="T8" fmla="*/ 29 w 35"/>
                  <a:gd name="T9" fmla="*/ 27 h 29"/>
                  <a:gd name="T10" fmla="*/ 31 w 35"/>
                  <a:gd name="T11" fmla="*/ 26 h 29"/>
                  <a:gd name="T12" fmla="*/ 33 w 35"/>
                  <a:gd name="T13" fmla="*/ 25 h 29"/>
                  <a:gd name="T14" fmla="*/ 33 w 35"/>
                  <a:gd name="T15" fmla="*/ 23 h 29"/>
                  <a:gd name="T16" fmla="*/ 35 w 35"/>
                  <a:gd name="T17" fmla="*/ 22 h 29"/>
                  <a:gd name="T18" fmla="*/ 34 w 35"/>
                  <a:gd name="T19" fmla="*/ 19 h 29"/>
                  <a:gd name="T20" fmla="*/ 33 w 35"/>
                  <a:gd name="T21" fmla="*/ 16 h 29"/>
                  <a:gd name="T22" fmla="*/ 33 w 35"/>
                  <a:gd name="T23" fmla="*/ 12 h 29"/>
                  <a:gd name="T24" fmla="*/ 32 w 35"/>
                  <a:gd name="T25" fmla="*/ 8 h 29"/>
                  <a:gd name="T26" fmla="*/ 26 w 35"/>
                  <a:gd name="T27" fmla="*/ 2 h 29"/>
                  <a:gd name="T28" fmla="*/ 24 w 35"/>
                  <a:gd name="T29" fmla="*/ 3 h 29"/>
                  <a:gd name="T30" fmla="*/ 22 w 35"/>
                  <a:gd name="T31" fmla="*/ 3 h 29"/>
                  <a:gd name="T32" fmla="*/ 19 w 35"/>
                  <a:gd name="T33" fmla="*/ 3 h 29"/>
                  <a:gd name="T34" fmla="*/ 18 w 35"/>
                  <a:gd name="T35" fmla="*/ 3 h 29"/>
                  <a:gd name="T36" fmla="*/ 15 w 35"/>
                  <a:gd name="T37" fmla="*/ 2 h 29"/>
                  <a:gd name="T38" fmla="*/ 10 w 35"/>
                  <a:gd name="T39" fmla="*/ 1 h 29"/>
                  <a:gd name="T40" fmla="*/ 5 w 35"/>
                  <a:gd name="T41" fmla="*/ 1 h 29"/>
                  <a:gd name="T42" fmla="*/ 5 w 35"/>
                  <a:gd name="T43" fmla="*/ 4 h 29"/>
                  <a:gd name="T44" fmla="*/ 3 w 35"/>
                  <a:gd name="T45" fmla="*/ 6 h 29"/>
                  <a:gd name="T46" fmla="*/ 0 w 35"/>
                  <a:gd name="T47" fmla="*/ 8 h 29"/>
                  <a:gd name="T48" fmla="*/ 3 w 35"/>
                  <a:gd name="T49" fmla="*/ 13 h 29"/>
                  <a:gd name="T50" fmla="*/ 8 w 35"/>
                  <a:gd name="T51" fmla="*/ 19 h 29"/>
                  <a:gd name="T52" fmla="*/ 10 w 35"/>
                  <a:gd name="T53" fmla="*/ 16 h 29"/>
                  <a:gd name="T54" fmla="*/ 10 w 35"/>
                  <a:gd name="T5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29">
                    <a:moveTo>
                      <a:pt x="10" y="16"/>
                    </a:moveTo>
                    <a:cubicBezTo>
                      <a:pt x="14" y="14"/>
                      <a:pt x="18" y="12"/>
                      <a:pt x="20" y="17"/>
                    </a:cubicBezTo>
                    <a:cubicBezTo>
                      <a:pt x="22" y="19"/>
                      <a:pt x="21" y="20"/>
                      <a:pt x="21" y="23"/>
                    </a:cubicBezTo>
                    <a:cubicBezTo>
                      <a:pt x="22" y="24"/>
                      <a:pt x="24" y="21"/>
                      <a:pt x="25" y="21"/>
                    </a:cubicBezTo>
                    <a:cubicBezTo>
                      <a:pt x="27" y="20"/>
                      <a:pt x="27" y="29"/>
                      <a:pt x="29" y="27"/>
                    </a:cubicBezTo>
                    <a:cubicBezTo>
                      <a:pt x="30" y="27"/>
                      <a:pt x="30" y="26"/>
                      <a:pt x="31" y="26"/>
                    </a:cubicBezTo>
                    <a:cubicBezTo>
                      <a:pt x="31" y="25"/>
                      <a:pt x="33" y="26"/>
                      <a:pt x="33" y="25"/>
                    </a:cubicBezTo>
                    <a:cubicBezTo>
                      <a:pt x="34" y="24"/>
                      <a:pt x="33" y="23"/>
                      <a:pt x="33" y="23"/>
                    </a:cubicBezTo>
                    <a:cubicBezTo>
                      <a:pt x="33" y="21"/>
                      <a:pt x="35" y="22"/>
                      <a:pt x="35" y="22"/>
                    </a:cubicBezTo>
                    <a:cubicBezTo>
                      <a:pt x="35" y="21"/>
                      <a:pt x="32" y="20"/>
                      <a:pt x="34" y="19"/>
                    </a:cubicBezTo>
                    <a:cubicBezTo>
                      <a:pt x="35" y="18"/>
                      <a:pt x="35" y="17"/>
                      <a:pt x="33" y="16"/>
                    </a:cubicBezTo>
                    <a:cubicBezTo>
                      <a:pt x="32" y="15"/>
                      <a:pt x="34" y="13"/>
                      <a:pt x="33" y="12"/>
                    </a:cubicBezTo>
                    <a:cubicBezTo>
                      <a:pt x="32" y="11"/>
                      <a:pt x="33" y="10"/>
                      <a:pt x="32" y="8"/>
                    </a:cubicBezTo>
                    <a:cubicBezTo>
                      <a:pt x="31" y="7"/>
                      <a:pt x="29" y="0"/>
                      <a:pt x="26" y="2"/>
                    </a:cubicBezTo>
                    <a:cubicBezTo>
                      <a:pt x="26" y="2"/>
                      <a:pt x="25" y="3"/>
                      <a:pt x="24" y="3"/>
                    </a:cubicBezTo>
                    <a:cubicBezTo>
                      <a:pt x="23" y="3"/>
                      <a:pt x="23" y="3"/>
                      <a:pt x="22" y="3"/>
                    </a:cubicBezTo>
                    <a:cubicBezTo>
                      <a:pt x="21" y="4"/>
                      <a:pt x="20" y="3"/>
                      <a:pt x="19" y="3"/>
                    </a:cubicBezTo>
                    <a:cubicBezTo>
                      <a:pt x="18" y="3"/>
                      <a:pt x="18" y="4"/>
                      <a:pt x="18" y="3"/>
                    </a:cubicBezTo>
                    <a:cubicBezTo>
                      <a:pt x="16" y="2"/>
                      <a:pt x="17" y="2"/>
                      <a:pt x="15" y="2"/>
                    </a:cubicBezTo>
                    <a:cubicBezTo>
                      <a:pt x="12" y="3"/>
                      <a:pt x="12" y="1"/>
                      <a:pt x="10" y="1"/>
                    </a:cubicBezTo>
                    <a:cubicBezTo>
                      <a:pt x="8" y="0"/>
                      <a:pt x="6" y="0"/>
                      <a:pt x="5" y="1"/>
                    </a:cubicBezTo>
                    <a:cubicBezTo>
                      <a:pt x="5" y="2"/>
                      <a:pt x="3" y="3"/>
                      <a:pt x="5" y="4"/>
                    </a:cubicBezTo>
                    <a:cubicBezTo>
                      <a:pt x="6" y="5"/>
                      <a:pt x="5" y="6"/>
                      <a:pt x="3" y="6"/>
                    </a:cubicBezTo>
                    <a:cubicBezTo>
                      <a:pt x="1" y="6"/>
                      <a:pt x="0" y="6"/>
                      <a:pt x="0" y="8"/>
                    </a:cubicBezTo>
                    <a:cubicBezTo>
                      <a:pt x="1" y="10"/>
                      <a:pt x="2" y="11"/>
                      <a:pt x="3" y="13"/>
                    </a:cubicBezTo>
                    <a:cubicBezTo>
                      <a:pt x="5" y="15"/>
                      <a:pt x="6" y="16"/>
                      <a:pt x="8" y="19"/>
                    </a:cubicBezTo>
                    <a:cubicBezTo>
                      <a:pt x="9" y="18"/>
                      <a:pt x="9" y="17"/>
                      <a:pt x="10" y="16"/>
                    </a:cubicBezTo>
                    <a:cubicBezTo>
                      <a:pt x="11" y="16"/>
                      <a:pt x="10" y="17"/>
                      <a:pt x="10" y="1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58" name="Freeform 765">
                <a:extLst>
                  <a:ext uri="{FF2B5EF4-FFF2-40B4-BE49-F238E27FC236}">
                    <a16:creationId xmlns:a16="http://schemas.microsoft.com/office/drawing/2014/main" id="{94C9B06A-CF8A-B318-76E3-7A7F3FD08305}"/>
                  </a:ext>
                </a:extLst>
              </p:cNvPr>
              <p:cNvSpPr>
                <a:spLocks/>
              </p:cNvSpPr>
              <p:nvPr/>
            </p:nvSpPr>
            <p:spPr bwMode="auto">
              <a:xfrm>
                <a:off x="10824459" y="7566069"/>
                <a:ext cx="163794" cy="77445"/>
              </a:xfrm>
              <a:custGeom>
                <a:avLst/>
                <a:gdLst>
                  <a:gd name="T0" fmla="*/ 10 w 16"/>
                  <a:gd name="T1" fmla="*/ 5 h 7"/>
                  <a:gd name="T2" fmla="*/ 14 w 16"/>
                  <a:gd name="T3" fmla="*/ 3 h 7"/>
                  <a:gd name="T4" fmla="*/ 14 w 16"/>
                  <a:gd name="T5" fmla="*/ 0 h 7"/>
                  <a:gd name="T6" fmla="*/ 7 w 16"/>
                  <a:gd name="T7" fmla="*/ 0 h 7"/>
                  <a:gd name="T8" fmla="*/ 4 w 16"/>
                  <a:gd name="T9" fmla="*/ 0 h 7"/>
                  <a:gd name="T10" fmla="*/ 0 w 16"/>
                  <a:gd name="T11" fmla="*/ 1 h 7"/>
                  <a:gd name="T12" fmla="*/ 3 w 16"/>
                  <a:gd name="T13" fmla="*/ 3 h 7"/>
                  <a:gd name="T14" fmla="*/ 7 w 16"/>
                  <a:gd name="T15" fmla="*/ 3 h 7"/>
                  <a:gd name="T16" fmla="*/ 9 w 16"/>
                  <a:gd name="T17" fmla="*/ 7 h 7"/>
                  <a:gd name="T18" fmla="*/ 10 w 1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10" y="5"/>
                    </a:moveTo>
                    <a:cubicBezTo>
                      <a:pt x="11" y="5"/>
                      <a:pt x="16" y="5"/>
                      <a:pt x="14" y="3"/>
                    </a:cubicBezTo>
                    <a:cubicBezTo>
                      <a:pt x="12" y="2"/>
                      <a:pt x="14" y="1"/>
                      <a:pt x="14" y="0"/>
                    </a:cubicBezTo>
                    <a:cubicBezTo>
                      <a:pt x="12" y="0"/>
                      <a:pt x="9" y="0"/>
                      <a:pt x="7" y="0"/>
                    </a:cubicBezTo>
                    <a:cubicBezTo>
                      <a:pt x="5" y="0"/>
                      <a:pt x="5" y="1"/>
                      <a:pt x="4" y="0"/>
                    </a:cubicBezTo>
                    <a:cubicBezTo>
                      <a:pt x="2" y="0"/>
                      <a:pt x="2" y="0"/>
                      <a:pt x="0" y="1"/>
                    </a:cubicBezTo>
                    <a:cubicBezTo>
                      <a:pt x="1" y="2"/>
                      <a:pt x="1" y="3"/>
                      <a:pt x="3" y="3"/>
                    </a:cubicBezTo>
                    <a:cubicBezTo>
                      <a:pt x="4" y="3"/>
                      <a:pt x="7" y="3"/>
                      <a:pt x="7" y="3"/>
                    </a:cubicBezTo>
                    <a:cubicBezTo>
                      <a:pt x="5" y="5"/>
                      <a:pt x="7" y="6"/>
                      <a:pt x="9" y="7"/>
                    </a:cubicBezTo>
                    <a:cubicBezTo>
                      <a:pt x="9" y="7"/>
                      <a:pt x="9" y="5"/>
                      <a:pt x="10"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59" name="Freeform 766">
                <a:extLst>
                  <a:ext uri="{FF2B5EF4-FFF2-40B4-BE49-F238E27FC236}">
                    <a16:creationId xmlns:a16="http://schemas.microsoft.com/office/drawing/2014/main" id="{06EEF649-1115-EA9C-9134-2861BC1069DA}"/>
                  </a:ext>
                </a:extLst>
              </p:cNvPr>
              <p:cNvSpPr>
                <a:spLocks/>
              </p:cNvSpPr>
              <p:nvPr/>
            </p:nvSpPr>
            <p:spPr bwMode="auto">
              <a:xfrm>
                <a:off x="10814003" y="7492310"/>
                <a:ext cx="153338" cy="44255"/>
              </a:xfrm>
              <a:custGeom>
                <a:avLst/>
                <a:gdLst>
                  <a:gd name="T0" fmla="*/ 4 w 15"/>
                  <a:gd name="T1" fmla="*/ 4 h 4"/>
                  <a:gd name="T2" fmla="*/ 9 w 15"/>
                  <a:gd name="T3" fmla="*/ 3 h 4"/>
                  <a:gd name="T4" fmla="*/ 15 w 15"/>
                  <a:gd name="T5" fmla="*/ 2 h 4"/>
                  <a:gd name="T6" fmla="*/ 8 w 15"/>
                  <a:gd name="T7" fmla="*/ 1 h 4"/>
                  <a:gd name="T8" fmla="*/ 0 w 15"/>
                  <a:gd name="T9" fmla="*/ 4 h 4"/>
                  <a:gd name="T10" fmla="*/ 4 w 15"/>
                  <a:gd name="T11" fmla="*/ 4 h 4"/>
                  <a:gd name="T12" fmla="*/ 4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4" y="4"/>
                    </a:moveTo>
                    <a:cubicBezTo>
                      <a:pt x="6" y="3"/>
                      <a:pt x="7" y="2"/>
                      <a:pt x="9" y="3"/>
                    </a:cubicBezTo>
                    <a:cubicBezTo>
                      <a:pt x="10" y="3"/>
                      <a:pt x="14" y="4"/>
                      <a:pt x="15" y="2"/>
                    </a:cubicBezTo>
                    <a:cubicBezTo>
                      <a:pt x="15" y="3"/>
                      <a:pt x="9" y="0"/>
                      <a:pt x="8" y="1"/>
                    </a:cubicBezTo>
                    <a:cubicBezTo>
                      <a:pt x="5" y="2"/>
                      <a:pt x="1" y="0"/>
                      <a:pt x="0" y="4"/>
                    </a:cubicBezTo>
                    <a:cubicBezTo>
                      <a:pt x="2" y="4"/>
                      <a:pt x="3" y="4"/>
                      <a:pt x="4" y="4"/>
                    </a:cubicBezTo>
                    <a:cubicBezTo>
                      <a:pt x="5" y="4"/>
                      <a:pt x="4" y="4"/>
                      <a:pt x="4"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60" name="Freeform 767">
                <a:extLst>
                  <a:ext uri="{FF2B5EF4-FFF2-40B4-BE49-F238E27FC236}">
                    <a16:creationId xmlns:a16="http://schemas.microsoft.com/office/drawing/2014/main" id="{9FEF3A58-D90A-C702-6259-B65EFFA0F64E}"/>
                  </a:ext>
                </a:extLst>
              </p:cNvPr>
              <p:cNvSpPr>
                <a:spLocks/>
              </p:cNvSpPr>
              <p:nvPr/>
            </p:nvSpPr>
            <p:spPr bwMode="auto">
              <a:xfrm>
                <a:off x="10793094" y="6732612"/>
                <a:ext cx="613353" cy="737570"/>
              </a:xfrm>
              <a:custGeom>
                <a:avLst/>
                <a:gdLst>
                  <a:gd name="T0" fmla="*/ 5 w 60"/>
                  <a:gd name="T1" fmla="*/ 57 h 68"/>
                  <a:gd name="T2" fmla="*/ 15 w 60"/>
                  <a:gd name="T3" fmla="*/ 57 h 68"/>
                  <a:gd name="T4" fmla="*/ 18 w 60"/>
                  <a:gd name="T5" fmla="*/ 59 h 68"/>
                  <a:gd name="T6" fmla="*/ 21 w 60"/>
                  <a:gd name="T7" fmla="*/ 63 h 68"/>
                  <a:gd name="T8" fmla="*/ 27 w 60"/>
                  <a:gd name="T9" fmla="*/ 64 h 68"/>
                  <a:gd name="T10" fmla="*/ 32 w 60"/>
                  <a:gd name="T11" fmla="*/ 64 h 68"/>
                  <a:gd name="T12" fmla="*/ 35 w 60"/>
                  <a:gd name="T13" fmla="*/ 62 h 68"/>
                  <a:gd name="T14" fmla="*/ 39 w 60"/>
                  <a:gd name="T15" fmla="*/ 62 h 68"/>
                  <a:gd name="T16" fmla="*/ 44 w 60"/>
                  <a:gd name="T17" fmla="*/ 61 h 68"/>
                  <a:gd name="T18" fmla="*/ 53 w 60"/>
                  <a:gd name="T19" fmla="*/ 61 h 68"/>
                  <a:gd name="T20" fmla="*/ 58 w 60"/>
                  <a:gd name="T21" fmla="*/ 61 h 68"/>
                  <a:gd name="T22" fmla="*/ 58 w 60"/>
                  <a:gd name="T23" fmla="*/ 54 h 68"/>
                  <a:gd name="T24" fmla="*/ 56 w 60"/>
                  <a:gd name="T25" fmla="*/ 38 h 68"/>
                  <a:gd name="T26" fmla="*/ 52 w 60"/>
                  <a:gd name="T27" fmla="*/ 12 h 68"/>
                  <a:gd name="T28" fmla="*/ 60 w 60"/>
                  <a:gd name="T29" fmla="*/ 12 h 68"/>
                  <a:gd name="T30" fmla="*/ 43 w 60"/>
                  <a:gd name="T31" fmla="*/ 0 h 68"/>
                  <a:gd name="T32" fmla="*/ 42 w 60"/>
                  <a:gd name="T33" fmla="*/ 7 h 68"/>
                  <a:gd name="T34" fmla="*/ 37 w 60"/>
                  <a:gd name="T35" fmla="*/ 7 h 68"/>
                  <a:gd name="T36" fmla="*/ 29 w 60"/>
                  <a:gd name="T37" fmla="*/ 7 h 68"/>
                  <a:gd name="T38" fmla="*/ 26 w 60"/>
                  <a:gd name="T39" fmla="*/ 7 h 68"/>
                  <a:gd name="T40" fmla="*/ 26 w 60"/>
                  <a:gd name="T41" fmla="*/ 12 h 68"/>
                  <a:gd name="T42" fmla="*/ 26 w 60"/>
                  <a:gd name="T43" fmla="*/ 19 h 68"/>
                  <a:gd name="T44" fmla="*/ 20 w 60"/>
                  <a:gd name="T45" fmla="*/ 25 h 68"/>
                  <a:gd name="T46" fmla="*/ 20 w 60"/>
                  <a:gd name="T47" fmla="*/ 32 h 68"/>
                  <a:gd name="T48" fmla="*/ 16 w 60"/>
                  <a:gd name="T49" fmla="*/ 32 h 68"/>
                  <a:gd name="T50" fmla="*/ 3 w 60"/>
                  <a:gd name="T51" fmla="*/ 32 h 68"/>
                  <a:gd name="T52" fmla="*/ 1 w 60"/>
                  <a:gd name="T53" fmla="*/ 33 h 68"/>
                  <a:gd name="T54" fmla="*/ 4 w 60"/>
                  <a:gd name="T55" fmla="*/ 36 h 68"/>
                  <a:gd name="T56" fmla="*/ 3 w 60"/>
                  <a:gd name="T57" fmla="*/ 41 h 68"/>
                  <a:gd name="T58" fmla="*/ 6 w 60"/>
                  <a:gd name="T59" fmla="*/ 48 h 68"/>
                  <a:gd name="T60" fmla="*/ 3 w 60"/>
                  <a:gd name="T61" fmla="*/ 58 h 68"/>
                  <a:gd name="T62" fmla="*/ 5 w 60"/>
                  <a:gd name="T6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8">
                    <a:moveTo>
                      <a:pt x="5" y="57"/>
                    </a:moveTo>
                    <a:cubicBezTo>
                      <a:pt x="7" y="57"/>
                      <a:pt x="13" y="55"/>
                      <a:pt x="15" y="57"/>
                    </a:cubicBezTo>
                    <a:cubicBezTo>
                      <a:pt x="16" y="58"/>
                      <a:pt x="17" y="58"/>
                      <a:pt x="18" y="59"/>
                    </a:cubicBezTo>
                    <a:cubicBezTo>
                      <a:pt x="19" y="61"/>
                      <a:pt x="20" y="62"/>
                      <a:pt x="21" y="63"/>
                    </a:cubicBezTo>
                    <a:cubicBezTo>
                      <a:pt x="22" y="64"/>
                      <a:pt x="26" y="68"/>
                      <a:pt x="27" y="64"/>
                    </a:cubicBezTo>
                    <a:cubicBezTo>
                      <a:pt x="28" y="58"/>
                      <a:pt x="30" y="65"/>
                      <a:pt x="32" y="64"/>
                    </a:cubicBezTo>
                    <a:cubicBezTo>
                      <a:pt x="33" y="62"/>
                      <a:pt x="33" y="62"/>
                      <a:pt x="35" y="62"/>
                    </a:cubicBezTo>
                    <a:cubicBezTo>
                      <a:pt x="37" y="62"/>
                      <a:pt x="38" y="62"/>
                      <a:pt x="39" y="62"/>
                    </a:cubicBezTo>
                    <a:cubicBezTo>
                      <a:pt x="41" y="61"/>
                      <a:pt x="43" y="61"/>
                      <a:pt x="44" y="61"/>
                    </a:cubicBezTo>
                    <a:cubicBezTo>
                      <a:pt x="47" y="61"/>
                      <a:pt x="50" y="61"/>
                      <a:pt x="53" y="61"/>
                    </a:cubicBezTo>
                    <a:cubicBezTo>
                      <a:pt x="54" y="61"/>
                      <a:pt x="57" y="62"/>
                      <a:pt x="58" y="61"/>
                    </a:cubicBezTo>
                    <a:cubicBezTo>
                      <a:pt x="59" y="61"/>
                      <a:pt x="58" y="55"/>
                      <a:pt x="58" y="54"/>
                    </a:cubicBezTo>
                    <a:cubicBezTo>
                      <a:pt x="57" y="48"/>
                      <a:pt x="56" y="43"/>
                      <a:pt x="56" y="38"/>
                    </a:cubicBezTo>
                    <a:cubicBezTo>
                      <a:pt x="55" y="29"/>
                      <a:pt x="53" y="21"/>
                      <a:pt x="52" y="12"/>
                    </a:cubicBezTo>
                    <a:cubicBezTo>
                      <a:pt x="55" y="12"/>
                      <a:pt x="58" y="12"/>
                      <a:pt x="60" y="12"/>
                    </a:cubicBezTo>
                    <a:cubicBezTo>
                      <a:pt x="54" y="8"/>
                      <a:pt x="48" y="4"/>
                      <a:pt x="43" y="0"/>
                    </a:cubicBezTo>
                    <a:cubicBezTo>
                      <a:pt x="43" y="1"/>
                      <a:pt x="43" y="7"/>
                      <a:pt x="42" y="7"/>
                    </a:cubicBezTo>
                    <a:cubicBezTo>
                      <a:pt x="41" y="7"/>
                      <a:pt x="39" y="7"/>
                      <a:pt x="37" y="7"/>
                    </a:cubicBezTo>
                    <a:cubicBezTo>
                      <a:pt x="35" y="7"/>
                      <a:pt x="32" y="7"/>
                      <a:pt x="29" y="7"/>
                    </a:cubicBezTo>
                    <a:cubicBezTo>
                      <a:pt x="29" y="7"/>
                      <a:pt x="26" y="7"/>
                      <a:pt x="26" y="7"/>
                    </a:cubicBezTo>
                    <a:cubicBezTo>
                      <a:pt x="25" y="8"/>
                      <a:pt x="26" y="11"/>
                      <a:pt x="26" y="12"/>
                    </a:cubicBezTo>
                    <a:cubicBezTo>
                      <a:pt x="26" y="14"/>
                      <a:pt x="26" y="17"/>
                      <a:pt x="26" y="19"/>
                    </a:cubicBezTo>
                    <a:cubicBezTo>
                      <a:pt x="26" y="22"/>
                      <a:pt x="20" y="21"/>
                      <a:pt x="20" y="25"/>
                    </a:cubicBezTo>
                    <a:cubicBezTo>
                      <a:pt x="20" y="26"/>
                      <a:pt x="21" y="31"/>
                      <a:pt x="20" y="32"/>
                    </a:cubicBezTo>
                    <a:cubicBezTo>
                      <a:pt x="20" y="32"/>
                      <a:pt x="17" y="32"/>
                      <a:pt x="16" y="32"/>
                    </a:cubicBezTo>
                    <a:cubicBezTo>
                      <a:pt x="12" y="32"/>
                      <a:pt x="7" y="32"/>
                      <a:pt x="3" y="32"/>
                    </a:cubicBezTo>
                    <a:cubicBezTo>
                      <a:pt x="2" y="32"/>
                      <a:pt x="0" y="31"/>
                      <a:pt x="1" y="33"/>
                    </a:cubicBezTo>
                    <a:cubicBezTo>
                      <a:pt x="2" y="34"/>
                      <a:pt x="3" y="35"/>
                      <a:pt x="4" y="36"/>
                    </a:cubicBezTo>
                    <a:cubicBezTo>
                      <a:pt x="5" y="38"/>
                      <a:pt x="4" y="40"/>
                      <a:pt x="3" y="41"/>
                    </a:cubicBezTo>
                    <a:cubicBezTo>
                      <a:pt x="3" y="44"/>
                      <a:pt x="6" y="45"/>
                      <a:pt x="6" y="48"/>
                    </a:cubicBezTo>
                    <a:cubicBezTo>
                      <a:pt x="7" y="51"/>
                      <a:pt x="4" y="55"/>
                      <a:pt x="3" y="58"/>
                    </a:cubicBezTo>
                    <a:cubicBezTo>
                      <a:pt x="4" y="58"/>
                      <a:pt x="4" y="57"/>
                      <a:pt x="5" y="5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61" name="Freeform 768">
                <a:extLst>
                  <a:ext uri="{FF2B5EF4-FFF2-40B4-BE49-F238E27FC236}">
                    <a16:creationId xmlns:a16="http://schemas.microsoft.com/office/drawing/2014/main" id="{2C6E2D8D-B364-B077-2895-38BF75E0EAF3}"/>
                  </a:ext>
                </a:extLst>
              </p:cNvPr>
              <p:cNvSpPr>
                <a:spLocks/>
              </p:cNvSpPr>
              <p:nvPr/>
            </p:nvSpPr>
            <p:spPr bwMode="auto">
              <a:xfrm>
                <a:off x="10793094" y="7341107"/>
                <a:ext cx="296221" cy="247091"/>
              </a:xfrm>
              <a:custGeom>
                <a:avLst/>
                <a:gdLst>
                  <a:gd name="T0" fmla="*/ 8 w 29"/>
                  <a:gd name="T1" fmla="*/ 22 h 23"/>
                  <a:gd name="T2" fmla="*/ 10 w 29"/>
                  <a:gd name="T3" fmla="*/ 21 h 23"/>
                  <a:gd name="T4" fmla="*/ 15 w 29"/>
                  <a:gd name="T5" fmla="*/ 21 h 23"/>
                  <a:gd name="T6" fmla="*/ 23 w 29"/>
                  <a:gd name="T7" fmla="*/ 21 h 23"/>
                  <a:gd name="T8" fmla="*/ 27 w 29"/>
                  <a:gd name="T9" fmla="*/ 22 h 23"/>
                  <a:gd name="T10" fmla="*/ 29 w 29"/>
                  <a:gd name="T11" fmla="*/ 19 h 23"/>
                  <a:gd name="T12" fmla="*/ 25 w 29"/>
                  <a:gd name="T13" fmla="*/ 14 h 23"/>
                  <a:gd name="T14" fmla="*/ 25 w 29"/>
                  <a:gd name="T15" fmla="*/ 10 h 23"/>
                  <a:gd name="T16" fmla="*/ 19 w 29"/>
                  <a:gd name="T17" fmla="*/ 4 h 23"/>
                  <a:gd name="T18" fmla="*/ 9 w 29"/>
                  <a:gd name="T19" fmla="*/ 1 h 23"/>
                  <a:gd name="T20" fmla="*/ 5 w 29"/>
                  <a:gd name="T21" fmla="*/ 1 h 23"/>
                  <a:gd name="T22" fmla="*/ 2 w 29"/>
                  <a:gd name="T23" fmla="*/ 6 h 23"/>
                  <a:gd name="T24" fmla="*/ 1 w 29"/>
                  <a:gd name="T25" fmla="*/ 10 h 23"/>
                  <a:gd name="T26" fmla="*/ 2 w 29"/>
                  <a:gd name="T27" fmla="*/ 12 h 23"/>
                  <a:gd name="T28" fmla="*/ 2 w 29"/>
                  <a:gd name="T29" fmla="*/ 14 h 23"/>
                  <a:gd name="T30" fmla="*/ 4 w 29"/>
                  <a:gd name="T31" fmla="*/ 15 h 23"/>
                  <a:gd name="T32" fmla="*/ 9 w 29"/>
                  <a:gd name="T33" fmla="*/ 15 h 23"/>
                  <a:gd name="T34" fmla="*/ 10 w 29"/>
                  <a:gd name="T35" fmla="*/ 14 h 23"/>
                  <a:gd name="T36" fmla="*/ 17 w 29"/>
                  <a:gd name="T37" fmla="*/ 16 h 23"/>
                  <a:gd name="T38" fmla="*/ 11 w 29"/>
                  <a:gd name="T39" fmla="*/ 17 h 23"/>
                  <a:gd name="T40" fmla="*/ 6 w 29"/>
                  <a:gd name="T41" fmla="*/ 18 h 23"/>
                  <a:gd name="T42" fmla="*/ 3 w 29"/>
                  <a:gd name="T43" fmla="*/ 21 h 23"/>
                  <a:gd name="T44" fmla="*/ 5 w 29"/>
                  <a:gd name="T45" fmla="*/ 21 h 23"/>
                  <a:gd name="T46" fmla="*/ 8 w 29"/>
                  <a:gd name="T4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3">
                    <a:moveTo>
                      <a:pt x="8" y="22"/>
                    </a:moveTo>
                    <a:cubicBezTo>
                      <a:pt x="9" y="22"/>
                      <a:pt x="9" y="21"/>
                      <a:pt x="10" y="21"/>
                    </a:cubicBezTo>
                    <a:cubicBezTo>
                      <a:pt x="12" y="21"/>
                      <a:pt x="13" y="21"/>
                      <a:pt x="15" y="21"/>
                    </a:cubicBezTo>
                    <a:cubicBezTo>
                      <a:pt x="17" y="21"/>
                      <a:pt x="20" y="20"/>
                      <a:pt x="23" y="21"/>
                    </a:cubicBezTo>
                    <a:cubicBezTo>
                      <a:pt x="24" y="22"/>
                      <a:pt x="25" y="23"/>
                      <a:pt x="27" y="22"/>
                    </a:cubicBezTo>
                    <a:cubicBezTo>
                      <a:pt x="29" y="22"/>
                      <a:pt x="29" y="21"/>
                      <a:pt x="29" y="19"/>
                    </a:cubicBezTo>
                    <a:cubicBezTo>
                      <a:pt x="29" y="17"/>
                      <a:pt x="25" y="16"/>
                      <a:pt x="25" y="14"/>
                    </a:cubicBezTo>
                    <a:cubicBezTo>
                      <a:pt x="25" y="14"/>
                      <a:pt x="25" y="10"/>
                      <a:pt x="25" y="10"/>
                    </a:cubicBezTo>
                    <a:cubicBezTo>
                      <a:pt x="24" y="10"/>
                      <a:pt x="20" y="5"/>
                      <a:pt x="19" y="4"/>
                    </a:cubicBezTo>
                    <a:cubicBezTo>
                      <a:pt x="16" y="1"/>
                      <a:pt x="13" y="0"/>
                      <a:pt x="9" y="1"/>
                    </a:cubicBezTo>
                    <a:cubicBezTo>
                      <a:pt x="8" y="1"/>
                      <a:pt x="5" y="0"/>
                      <a:pt x="5" y="1"/>
                    </a:cubicBezTo>
                    <a:cubicBezTo>
                      <a:pt x="4" y="2"/>
                      <a:pt x="2" y="4"/>
                      <a:pt x="2" y="6"/>
                    </a:cubicBezTo>
                    <a:cubicBezTo>
                      <a:pt x="3" y="8"/>
                      <a:pt x="3" y="9"/>
                      <a:pt x="1" y="10"/>
                    </a:cubicBezTo>
                    <a:cubicBezTo>
                      <a:pt x="0" y="10"/>
                      <a:pt x="3" y="12"/>
                      <a:pt x="2" y="12"/>
                    </a:cubicBezTo>
                    <a:cubicBezTo>
                      <a:pt x="4" y="13"/>
                      <a:pt x="2" y="13"/>
                      <a:pt x="2" y="14"/>
                    </a:cubicBezTo>
                    <a:cubicBezTo>
                      <a:pt x="2" y="14"/>
                      <a:pt x="3" y="15"/>
                      <a:pt x="4" y="15"/>
                    </a:cubicBezTo>
                    <a:cubicBezTo>
                      <a:pt x="4" y="16"/>
                      <a:pt x="8" y="15"/>
                      <a:pt x="9" y="15"/>
                    </a:cubicBezTo>
                    <a:cubicBezTo>
                      <a:pt x="10" y="15"/>
                      <a:pt x="10" y="14"/>
                      <a:pt x="10" y="14"/>
                    </a:cubicBezTo>
                    <a:cubicBezTo>
                      <a:pt x="11" y="14"/>
                      <a:pt x="17" y="17"/>
                      <a:pt x="17" y="16"/>
                    </a:cubicBezTo>
                    <a:cubicBezTo>
                      <a:pt x="16" y="18"/>
                      <a:pt x="12" y="17"/>
                      <a:pt x="11" y="17"/>
                    </a:cubicBezTo>
                    <a:cubicBezTo>
                      <a:pt x="9" y="16"/>
                      <a:pt x="8" y="18"/>
                      <a:pt x="6" y="18"/>
                    </a:cubicBezTo>
                    <a:cubicBezTo>
                      <a:pt x="3" y="18"/>
                      <a:pt x="1" y="18"/>
                      <a:pt x="3" y="21"/>
                    </a:cubicBezTo>
                    <a:cubicBezTo>
                      <a:pt x="3" y="22"/>
                      <a:pt x="4" y="21"/>
                      <a:pt x="5" y="21"/>
                    </a:cubicBezTo>
                    <a:cubicBezTo>
                      <a:pt x="6" y="21"/>
                      <a:pt x="7" y="22"/>
                      <a:pt x="8" y="2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62" name="Freeform 769">
                <a:extLst>
                  <a:ext uri="{FF2B5EF4-FFF2-40B4-BE49-F238E27FC236}">
                    <a16:creationId xmlns:a16="http://schemas.microsoft.com/office/drawing/2014/main" id="{CFD040F2-B378-BE9A-57A3-C8782ACBD25A}"/>
                  </a:ext>
                </a:extLst>
              </p:cNvPr>
              <p:cNvSpPr>
                <a:spLocks/>
              </p:cNvSpPr>
              <p:nvPr/>
            </p:nvSpPr>
            <p:spPr bwMode="auto">
              <a:xfrm>
                <a:off x="11050983" y="6854309"/>
                <a:ext cx="857301" cy="844522"/>
              </a:xfrm>
              <a:custGeom>
                <a:avLst/>
                <a:gdLst>
                  <a:gd name="T0" fmla="*/ 27 w 84"/>
                  <a:gd name="T1" fmla="*/ 1 h 78"/>
                  <a:gd name="T2" fmla="*/ 33 w 84"/>
                  <a:gd name="T3" fmla="*/ 45 h 78"/>
                  <a:gd name="T4" fmla="*/ 32 w 84"/>
                  <a:gd name="T5" fmla="*/ 50 h 78"/>
                  <a:gd name="T6" fmla="*/ 19 w 84"/>
                  <a:gd name="T7" fmla="*/ 50 h 78"/>
                  <a:gd name="T8" fmla="*/ 15 w 84"/>
                  <a:gd name="T9" fmla="*/ 50 h 78"/>
                  <a:gd name="T10" fmla="*/ 12 w 84"/>
                  <a:gd name="T11" fmla="*/ 51 h 78"/>
                  <a:gd name="T12" fmla="*/ 8 w 84"/>
                  <a:gd name="T13" fmla="*/ 51 h 78"/>
                  <a:gd name="T14" fmla="*/ 6 w 84"/>
                  <a:gd name="T15" fmla="*/ 52 h 78"/>
                  <a:gd name="T16" fmla="*/ 3 w 84"/>
                  <a:gd name="T17" fmla="*/ 50 h 78"/>
                  <a:gd name="T18" fmla="*/ 0 w 84"/>
                  <a:gd name="T19" fmla="*/ 55 h 78"/>
                  <a:gd name="T20" fmla="*/ 0 w 84"/>
                  <a:gd name="T21" fmla="*/ 59 h 78"/>
                  <a:gd name="T22" fmla="*/ 3 w 84"/>
                  <a:gd name="T23" fmla="*/ 63 h 78"/>
                  <a:gd name="T24" fmla="*/ 4 w 84"/>
                  <a:gd name="T25" fmla="*/ 67 h 78"/>
                  <a:gd name="T26" fmla="*/ 7 w 84"/>
                  <a:gd name="T27" fmla="*/ 68 h 78"/>
                  <a:gd name="T28" fmla="*/ 11 w 84"/>
                  <a:gd name="T29" fmla="*/ 68 h 78"/>
                  <a:gd name="T30" fmla="*/ 15 w 84"/>
                  <a:gd name="T31" fmla="*/ 66 h 78"/>
                  <a:gd name="T32" fmla="*/ 20 w 84"/>
                  <a:gd name="T33" fmla="*/ 75 h 78"/>
                  <a:gd name="T34" fmla="*/ 20 w 84"/>
                  <a:gd name="T35" fmla="*/ 77 h 78"/>
                  <a:gd name="T36" fmla="*/ 23 w 84"/>
                  <a:gd name="T37" fmla="*/ 77 h 78"/>
                  <a:gd name="T38" fmla="*/ 27 w 84"/>
                  <a:gd name="T39" fmla="*/ 77 h 78"/>
                  <a:gd name="T40" fmla="*/ 30 w 84"/>
                  <a:gd name="T41" fmla="*/ 77 h 78"/>
                  <a:gd name="T42" fmla="*/ 35 w 84"/>
                  <a:gd name="T43" fmla="*/ 71 h 78"/>
                  <a:gd name="T44" fmla="*/ 35 w 84"/>
                  <a:gd name="T45" fmla="*/ 69 h 78"/>
                  <a:gd name="T46" fmla="*/ 39 w 84"/>
                  <a:gd name="T47" fmla="*/ 67 h 78"/>
                  <a:gd name="T48" fmla="*/ 40 w 84"/>
                  <a:gd name="T49" fmla="*/ 63 h 78"/>
                  <a:gd name="T50" fmla="*/ 42 w 84"/>
                  <a:gd name="T51" fmla="*/ 62 h 78"/>
                  <a:gd name="T52" fmla="*/ 49 w 84"/>
                  <a:gd name="T53" fmla="*/ 57 h 78"/>
                  <a:gd name="T54" fmla="*/ 51 w 84"/>
                  <a:gd name="T55" fmla="*/ 57 h 78"/>
                  <a:gd name="T56" fmla="*/ 52 w 84"/>
                  <a:gd name="T57" fmla="*/ 56 h 78"/>
                  <a:gd name="T58" fmla="*/ 55 w 84"/>
                  <a:gd name="T59" fmla="*/ 54 h 78"/>
                  <a:gd name="T60" fmla="*/ 65 w 84"/>
                  <a:gd name="T61" fmla="*/ 53 h 78"/>
                  <a:gd name="T62" fmla="*/ 70 w 84"/>
                  <a:gd name="T63" fmla="*/ 52 h 78"/>
                  <a:gd name="T64" fmla="*/ 78 w 84"/>
                  <a:gd name="T65" fmla="*/ 51 h 78"/>
                  <a:gd name="T66" fmla="*/ 82 w 84"/>
                  <a:gd name="T67" fmla="*/ 31 h 78"/>
                  <a:gd name="T68" fmla="*/ 77 w 84"/>
                  <a:gd name="T69" fmla="*/ 32 h 78"/>
                  <a:gd name="T70" fmla="*/ 77 w 84"/>
                  <a:gd name="T71" fmla="*/ 28 h 78"/>
                  <a:gd name="T72" fmla="*/ 70 w 84"/>
                  <a:gd name="T73" fmla="*/ 26 h 78"/>
                  <a:gd name="T74" fmla="*/ 66 w 84"/>
                  <a:gd name="T75" fmla="*/ 22 h 78"/>
                  <a:gd name="T76" fmla="*/ 63 w 84"/>
                  <a:gd name="T77" fmla="*/ 20 h 78"/>
                  <a:gd name="T78" fmla="*/ 56 w 84"/>
                  <a:gd name="T79" fmla="*/ 14 h 78"/>
                  <a:gd name="T80" fmla="*/ 39 w 84"/>
                  <a:gd name="T81" fmla="*/ 3 h 78"/>
                  <a:gd name="T82" fmla="*/ 35 w 84"/>
                  <a:gd name="T83" fmla="*/ 1 h 78"/>
                  <a:gd name="T84" fmla="*/ 27 w 84"/>
                  <a:gd name="T8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78">
                    <a:moveTo>
                      <a:pt x="27" y="1"/>
                    </a:moveTo>
                    <a:cubicBezTo>
                      <a:pt x="29" y="16"/>
                      <a:pt x="31" y="31"/>
                      <a:pt x="33" y="45"/>
                    </a:cubicBezTo>
                    <a:cubicBezTo>
                      <a:pt x="33" y="47"/>
                      <a:pt x="35" y="50"/>
                      <a:pt x="32" y="50"/>
                    </a:cubicBezTo>
                    <a:cubicBezTo>
                      <a:pt x="28" y="50"/>
                      <a:pt x="23" y="50"/>
                      <a:pt x="19" y="50"/>
                    </a:cubicBezTo>
                    <a:cubicBezTo>
                      <a:pt x="17" y="50"/>
                      <a:pt x="16" y="50"/>
                      <a:pt x="15" y="50"/>
                    </a:cubicBezTo>
                    <a:cubicBezTo>
                      <a:pt x="14" y="50"/>
                      <a:pt x="13" y="51"/>
                      <a:pt x="12" y="51"/>
                    </a:cubicBezTo>
                    <a:cubicBezTo>
                      <a:pt x="11" y="52"/>
                      <a:pt x="10" y="51"/>
                      <a:pt x="8" y="51"/>
                    </a:cubicBezTo>
                    <a:cubicBezTo>
                      <a:pt x="7" y="51"/>
                      <a:pt x="7" y="53"/>
                      <a:pt x="6" y="52"/>
                    </a:cubicBezTo>
                    <a:cubicBezTo>
                      <a:pt x="5" y="52"/>
                      <a:pt x="4" y="50"/>
                      <a:pt x="3" y="50"/>
                    </a:cubicBezTo>
                    <a:cubicBezTo>
                      <a:pt x="2" y="50"/>
                      <a:pt x="2" y="56"/>
                      <a:pt x="0" y="55"/>
                    </a:cubicBezTo>
                    <a:cubicBezTo>
                      <a:pt x="0" y="56"/>
                      <a:pt x="0" y="58"/>
                      <a:pt x="0" y="59"/>
                    </a:cubicBezTo>
                    <a:cubicBezTo>
                      <a:pt x="0" y="61"/>
                      <a:pt x="2" y="61"/>
                      <a:pt x="3" y="63"/>
                    </a:cubicBezTo>
                    <a:cubicBezTo>
                      <a:pt x="4" y="64"/>
                      <a:pt x="3" y="66"/>
                      <a:pt x="4" y="67"/>
                    </a:cubicBezTo>
                    <a:cubicBezTo>
                      <a:pt x="5" y="69"/>
                      <a:pt x="6" y="67"/>
                      <a:pt x="7" y="68"/>
                    </a:cubicBezTo>
                    <a:cubicBezTo>
                      <a:pt x="7" y="69"/>
                      <a:pt x="10" y="68"/>
                      <a:pt x="11" y="68"/>
                    </a:cubicBezTo>
                    <a:cubicBezTo>
                      <a:pt x="12" y="68"/>
                      <a:pt x="14" y="66"/>
                      <a:pt x="15" y="66"/>
                    </a:cubicBezTo>
                    <a:cubicBezTo>
                      <a:pt x="17" y="68"/>
                      <a:pt x="18" y="73"/>
                      <a:pt x="20" y="75"/>
                    </a:cubicBezTo>
                    <a:cubicBezTo>
                      <a:pt x="20" y="75"/>
                      <a:pt x="19" y="77"/>
                      <a:pt x="20" y="77"/>
                    </a:cubicBezTo>
                    <a:cubicBezTo>
                      <a:pt x="21" y="78"/>
                      <a:pt x="22" y="76"/>
                      <a:pt x="23" y="77"/>
                    </a:cubicBezTo>
                    <a:cubicBezTo>
                      <a:pt x="24" y="78"/>
                      <a:pt x="26" y="78"/>
                      <a:pt x="27" y="77"/>
                    </a:cubicBezTo>
                    <a:cubicBezTo>
                      <a:pt x="29" y="75"/>
                      <a:pt x="29" y="77"/>
                      <a:pt x="30" y="77"/>
                    </a:cubicBezTo>
                    <a:cubicBezTo>
                      <a:pt x="33" y="77"/>
                      <a:pt x="35" y="73"/>
                      <a:pt x="35" y="71"/>
                    </a:cubicBezTo>
                    <a:cubicBezTo>
                      <a:pt x="35" y="70"/>
                      <a:pt x="33" y="70"/>
                      <a:pt x="35" y="69"/>
                    </a:cubicBezTo>
                    <a:cubicBezTo>
                      <a:pt x="36" y="68"/>
                      <a:pt x="38" y="69"/>
                      <a:pt x="39" y="67"/>
                    </a:cubicBezTo>
                    <a:cubicBezTo>
                      <a:pt x="39" y="66"/>
                      <a:pt x="40" y="64"/>
                      <a:pt x="40" y="63"/>
                    </a:cubicBezTo>
                    <a:cubicBezTo>
                      <a:pt x="41" y="61"/>
                      <a:pt x="41" y="60"/>
                      <a:pt x="42" y="62"/>
                    </a:cubicBezTo>
                    <a:cubicBezTo>
                      <a:pt x="45" y="64"/>
                      <a:pt x="47" y="56"/>
                      <a:pt x="49" y="57"/>
                    </a:cubicBezTo>
                    <a:cubicBezTo>
                      <a:pt x="50" y="57"/>
                      <a:pt x="50" y="57"/>
                      <a:pt x="51" y="57"/>
                    </a:cubicBezTo>
                    <a:cubicBezTo>
                      <a:pt x="51" y="57"/>
                      <a:pt x="52" y="56"/>
                      <a:pt x="52" y="56"/>
                    </a:cubicBezTo>
                    <a:cubicBezTo>
                      <a:pt x="53" y="55"/>
                      <a:pt x="54" y="55"/>
                      <a:pt x="55" y="54"/>
                    </a:cubicBezTo>
                    <a:cubicBezTo>
                      <a:pt x="58" y="51"/>
                      <a:pt x="61" y="54"/>
                      <a:pt x="65" y="53"/>
                    </a:cubicBezTo>
                    <a:cubicBezTo>
                      <a:pt x="67" y="53"/>
                      <a:pt x="68" y="52"/>
                      <a:pt x="70" y="52"/>
                    </a:cubicBezTo>
                    <a:cubicBezTo>
                      <a:pt x="73" y="52"/>
                      <a:pt x="76" y="52"/>
                      <a:pt x="78" y="51"/>
                    </a:cubicBezTo>
                    <a:cubicBezTo>
                      <a:pt x="84" y="49"/>
                      <a:pt x="82" y="36"/>
                      <a:pt x="82" y="31"/>
                    </a:cubicBezTo>
                    <a:cubicBezTo>
                      <a:pt x="81" y="32"/>
                      <a:pt x="78" y="34"/>
                      <a:pt x="77" y="32"/>
                    </a:cubicBezTo>
                    <a:cubicBezTo>
                      <a:pt x="76" y="31"/>
                      <a:pt x="78" y="29"/>
                      <a:pt x="77" y="28"/>
                    </a:cubicBezTo>
                    <a:cubicBezTo>
                      <a:pt x="76" y="26"/>
                      <a:pt x="72" y="27"/>
                      <a:pt x="70" y="26"/>
                    </a:cubicBezTo>
                    <a:cubicBezTo>
                      <a:pt x="68" y="26"/>
                      <a:pt x="67" y="23"/>
                      <a:pt x="66" y="22"/>
                    </a:cubicBezTo>
                    <a:cubicBezTo>
                      <a:pt x="66" y="21"/>
                      <a:pt x="65" y="20"/>
                      <a:pt x="63" y="20"/>
                    </a:cubicBezTo>
                    <a:cubicBezTo>
                      <a:pt x="61" y="18"/>
                      <a:pt x="58" y="16"/>
                      <a:pt x="56" y="14"/>
                    </a:cubicBezTo>
                    <a:cubicBezTo>
                      <a:pt x="50" y="11"/>
                      <a:pt x="44" y="7"/>
                      <a:pt x="39" y="3"/>
                    </a:cubicBezTo>
                    <a:cubicBezTo>
                      <a:pt x="38" y="3"/>
                      <a:pt x="36" y="1"/>
                      <a:pt x="35" y="1"/>
                    </a:cubicBezTo>
                    <a:cubicBezTo>
                      <a:pt x="33" y="0"/>
                      <a:pt x="30" y="1"/>
                      <a:pt x="27"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63" name="Freeform 770">
                <a:extLst>
                  <a:ext uri="{FF2B5EF4-FFF2-40B4-BE49-F238E27FC236}">
                    <a16:creationId xmlns:a16="http://schemas.microsoft.com/office/drawing/2014/main" id="{191C7F6B-3C1C-2109-7DDE-BFE37332234F}"/>
                  </a:ext>
                </a:extLst>
              </p:cNvPr>
              <p:cNvSpPr>
                <a:spLocks/>
              </p:cNvSpPr>
              <p:nvPr/>
            </p:nvSpPr>
            <p:spPr bwMode="auto">
              <a:xfrm>
                <a:off x="12887562" y="6463395"/>
                <a:ext cx="564564" cy="582683"/>
              </a:xfrm>
              <a:custGeom>
                <a:avLst/>
                <a:gdLst>
                  <a:gd name="T0" fmla="*/ 45 w 55"/>
                  <a:gd name="T1" fmla="*/ 54 h 54"/>
                  <a:gd name="T2" fmla="*/ 48 w 55"/>
                  <a:gd name="T3" fmla="*/ 51 h 54"/>
                  <a:gd name="T4" fmla="*/ 51 w 55"/>
                  <a:gd name="T5" fmla="*/ 48 h 54"/>
                  <a:gd name="T6" fmla="*/ 54 w 55"/>
                  <a:gd name="T7" fmla="*/ 44 h 54"/>
                  <a:gd name="T8" fmla="*/ 55 w 55"/>
                  <a:gd name="T9" fmla="*/ 42 h 54"/>
                  <a:gd name="T10" fmla="*/ 50 w 55"/>
                  <a:gd name="T11" fmla="*/ 36 h 54"/>
                  <a:gd name="T12" fmla="*/ 45 w 55"/>
                  <a:gd name="T13" fmla="*/ 25 h 54"/>
                  <a:gd name="T14" fmla="*/ 40 w 55"/>
                  <a:gd name="T15" fmla="*/ 16 h 54"/>
                  <a:gd name="T16" fmla="*/ 38 w 55"/>
                  <a:gd name="T17" fmla="*/ 8 h 54"/>
                  <a:gd name="T18" fmla="*/ 47 w 55"/>
                  <a:gd name="T19" fmla="*/ 22 h 54"/>
                  <a:gd name="T20" fmla="*/ 49 w 55"/>
                  <a:gd name="T21" fmla="*/ 19 h 54"/>
                  <a:gd name="T22" fmla="*/ 48 w 55"/>
                  <a:gd name="T23" fmla="*/ 14 h 54"/>
                  <a:gd name="T24" fmla="*/ 47 w 55"/>
                  <a:gd name="T25" fmla="*/ 2 h 54"/>
                  <a:gd name="T26" fmla="*/ 38 w 55"/>
                  <a:gd name="T27" fmla="*/ 2 h 54"/>
                  <a:gd name="T28" fmla="*/ 25 w 55"/>
                  <a:gd name="T29" fmla="*/ 3 h 54"/>
                  <a:gd name="T30" fmla="*/ 16 w 55"/>
                  <a:gd name="T31" fmla="*/ 3 h 54"/>
                  <a:gd name="T32" fmla="*/ 4 w 55"/>
                  <a:gd name="T33" fmla="*/ 1 h 54"/>
                  <a:gd name="T34" fmla="*/ 3 w 55"/>
                  <a:gd name="T35" fmla="*/ 0 h 54"/>
                  <a:gd name="T36" fmla="*/ 1 w 55"/>
                  <a:gd name="T37" fmla="*/ 3 h 54"/>
                  <a:gd name="T38" fmla="*/ 2 w 55"/>
                  <a:gd name="T39" fmla="*/ 7 h 54"/>
                  <a:gd name="T40" fmla="*/ 1 w 55"/>
                  <a:gd name="T41" fmla="*/ 11 h 54"/>
                  <a:gd name="T42" fmla="*/ 2 w 55"/>
                  <a:gd name="T43" fmla="*/ 13 h 54"/>
                  <a:gd name="T44" fmla="*/ 2 w 55"/>
                  <a:gd name="T45" fmla="*/ 25 h 54"/>
                  <a:gd name="T46" fmla="*/ 2 w 55"/>
                  <a:gd name="T47" fmla="*/ 52 h 54"/>
                  <a:gd name="T48" fmla="*/ 34 w 55"/>
                  <a:gd name="T49" fmla="*/ 52 h 54"/>
                  <a:gd name="T50" fmla="*/ 40 w 55"/>
                  <a:gd name="T51" fmla="*/ 52 h 54"/>
                  <a:gd name="T52" fmla="*/ 45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45" y="54"/>
                    </a:moveTo>
                    <a:cubicBezTo>
                      <a:pt x="46" y="54"/>
                      <a:pt x="46" y="51"/>
                      <a:pt x="48" y="51"/>
                    </a:cubicBezTo>
                    <a:cubicBezTo>
                      <a:pt x="51" y="51"/>
                      <a:pt x="49" y="49"/>
                      <a:pt x="51" y="48"/>
                    </a:cubicBezTo>
                    <a:cubicBezTo>
                      <a:pt x="54" y="47"/>
                      <a:pt x="54" y="47"/>
                      <a:pt x="54" y="44"/>
                    </a:cubicBezTo>
                    <a:cubicBezTo>
                      <a:pt x="53" y="42"/>
                      <a:pt x="53" y="42"/>
                      <a:pt x="55" y="42"/>
                    </a:cubicBezTo>
                    <a:cubicBezTo>
                      <a:pt x="54" y="42"/>
                      <a:pt x="51" y="37"/>
                      <a:pt x="50" y="36"/>
                    </a:cubicBezTo>
                    <a:cubicBezTo>
                      <a:pt x="49" y="32"/>
                      <a:pt x="47" y="28"/>
                      <a:pt x="45" y="25"/>
                    </a:cubicBezTo>
                    <a:cubicBezTo>
                      <a:pt x="43" y="22"/>
                      <a:pt x="42" y="18"/>
                      <a:pt x="40" y="16"/>
                    </a:cubicBezTo>
                    <a:cubicBezTo>
                      <a:pt x="39" y="15"/>
                      <a:pt x="37" y="9"/>
                      <a:pt x="38" y="8"/>
                    </a:cubicBezTo>
                    <a:cubicBezTo>
                      <a:pt x="38" y="8"/>
                      <a:pt x="46" y="22"/>
                      <a:pt x="47" y="22"/>
                    </a:cubicBezTo>
                    <a:cubicBezTo>
                      <a:pt x="48" y="22"/>
                      <a:pt x="49" y="19"/>
                      <a:pt x="49" y="19"/>
                    </a:cubicBezTo>
                    <a:cubicBezTo>
                      <a:pt x="49" y="17"/>
                      <a:pt x="49" y="15"/>
                      <a:pt x="48" y="14"/>
                    </a:cubicBezTo>
                    <a:cubicBezTo>
                      <a:pt x="48" y="10"/>
                      <a:pt x="47" y="6"/>
                      <a:pt x="47" y="2"/>
                    </a:cubicBezTo>
                    <a:cubicBezTo>
                      <a:pt x="45" y="4"/>
                      <a:pt x="40" y="4"/>
                      <a:pt x="38" y="2"/>
                    </a:cubicBezTo>
                    <a:cubicBezTo>
                      <a:pt x="34" y="0"/>
                      <a:pt x="29" y="1"/>
                      <a:pt x="25" y="3"/>
                    </a:cubicBezTo>
                    <a:cubicBezTo>
                      <a:pt x="22" y="5"/>
                      <a:pt x="19" y="4"/>
                      <a:pt x="16" y="3"/>
                    </a:cubicBezTo>
                    <a:cubicBezTo>
                      <a:pt x="12" y="2"/>
                      <a:pt x="8" y="2"/>
                      <a:pt x="4" y="1"/>
                    </a:cubicBezTo>
                    <a:cubicBezTo>
                      <a:pt x="4" y="1"/>
                      <a:pt x="3" y="0"/>
                      <a:pt x="3" y="0"/>
                    </a:cubicBezTo>
                    <a:cubicBezTo>
                      <a:pt x="2" y="1"/>
                      <a:pt x="2" y="2"/>
                      <a:pt x="1" y="3"/>
                    </a:cubicBezTo>
                    <a:cubicBezTo>
                      <a:pt x="0" y="4"/>
                      <a:pt x="3" y="5"/>
                      <a:pt x="2" y="7"/>
                    </a:cubicBezTo>
                    <a:cubicBezTo>
                      <a:pt x="1" y="8"/>
                      <a:pt x="1" y="9"/>
                      <a:pt x="1" y="11"/>
                    </a:cubicBezTo>
                    <a:cubicBezTo>
                      <a:pt x="2" y="11"/>
                      <a:pt x="2" y="12"/>
                      <a:pt x="2" y="13"/>
                    </a:cubicBezTo>
                    <a:cubicBezTo>
                      <a:pt x="2" y="17"/>
                      <a:pt x="2" y="21"/>
                      <a:pt x="2" y="25"/>
                    </a:cubicBezTo>
                    <a:cubicBezTo>
                      <a:pt x="2" y="28"/>
                      <a:pt x="2" y="52"/>
                      <a:pt x="2" y="52"/>
                    </a:cubicBezTo>
                    <a:cubicBezTo>
                      <a:pt x="13" y="52"/>
                      <a:pt x="23" y="52"/>
                      <a:pt x="34" y="52"/>
                    </a:cubicBezTo>
                    <a:cubicBezTo>
                      <a:pt x="36" y="52"/>
                      <a:pt x="38" y="52"/>
                      <a:pt x="40" y="52"/>
                    </a:cubicBezTo>
                    <a:cubicBezTo>
                      <a:pt x="42" y="52"/>
                      <a:pt x="43" y="54"/>
                      <a:pt x="45" y="5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64" name="Freeform 771">
                <a:extLst>
                  <a:ext uri="{FF2B5EF4-FFF2-40B4-BE49-F238E27FC236}">
                    <a16:creationId xmlns:a16="http://schemas.microsoft.com/office/drawing/2014/main" id="{092FE12F-C17D-183C-22A0-699A0921E131}"/>
                  </a:ext>
                </a:extLst>
              </p:cNvPr>
              <p:cNvSpPr>
                <a:spLocks/>
              </p:cNvSpPr>
              <p:nvPr/>
            </p:nvSpPr>
            <p:spPr bwMode="auto">
              <a:xfrm>
                <a:off x="12051166" y="6127803"/>
                <a:ext cx="205617" cy="420417"/>
              </a:xfrm>
              <a:custGeom>
                <a:avLst/>
                <a:gdLst>
                  <a:gd name="T0" fmla="*/ 14 w 20"/>
                  <a:gd name="T1" fmla="*/ 34 h 39"/>
                  <a:gd name="T2" fmla="*/ 17 w 20"/>
                  <a:gd name="T3" fmla="*/ 30 h 39"/>
                  <a:gd name="T4" fmla="*/ 20 w 20"/>
                  <a:gd name="T5" fmla="*/ 27 h 39"/>
                  <a:gd name="T6" fmla="*/ 20 w 20"/>
                  <a:gd name="T7" fmla="*/ 24 h 39"/>
                  <a:gd name="T8" fmla="*/ 19 w 20"/>
                  <a:gd name="T9" fmla="*/ 23 h 39"/>
                  <a:gd name="T10" fmla="*/ 17 w 20"/>
                  <a:gd name="T11" fmla="*/ 20 h 39"/>
                  <a:gd name="T12" fmla="*/ 14 w 20"/>
                  <a:gd name="T13" fmla="*/ 20 h 39"/>
                  <a:gd name="T14" fmla="*/ 16 w 20"/>
                  <a:gd name="T15" fmla="*/ 16 h 39"/>
                  <a:gd name="T16" fmla="*/ 17 w 20"/>
                  <a:gd name="T17" fmla="*/ 10 h 39"/>
                  <a:gd name="T18" fmla="*/ 15 w 20"/>
                  <a:gd name="T19" fmla="*/ 6 h 39"/>
                  <a:gd name="T20" fmla="*/ 18 w 20"/>
                  <a:gd name="T21" fmla="*/ 4 h 39"/>
                  <a:gd name="T22" fmla="*/ 18 w 20"/>
                  <a:gd name="T23" fmla="*/ 1 h 39"/>
                  <a:gd name="T24" fmla="*/ 15 w 20"/>
                  <a:gd name="T25" fmla="*/ 3 h 39"/>
                  <a:gd name="T26" fmla="*/ 14 w 20"/>
                  <a:gd name="T27" fmla="*/ 2 h 39"/>
                  <a:gd name="T28" fmla="*/ 11 w 20"/>
                  <a:gd name="T29" fmla="*/ 0 h 39"/>
                  <a:gd name="T30" fmla="*/ 5 w 20"/>
                  <a:gd name="T31" fmla="*/ 4 h 39"/>
                  <a:gd name="T32" fmla="*/ 2 w 20"/>
                  <a:gd name="T33" fmla="*/ 17 h 39"/>
                  <a:gd name="T34" fmla="*/ 1 w 20"/>
                  <a:gd name="T35" fmla="*/ 21 h 39"/>
                  <a:gd name="T36" fmla="*/ 4 w 20"/>
                  <a:gd name="T37" fmla="*/ 26 h 39"/>
                  <a:gd name="T38" fmla="*/ 8 w 20"/>
                  <a:gd name="T39" fmla="*/ 30 h 39"/>
                  <a:gd name="T40" fmla="*/ 10 w 20"/>
                  <a:gd name="T41" fmla="*/ 39 h 39"/>
                  <a:gd name="T42" fmla="*/ 14 w 20"/>
                  <a:gd name="T43" fmla="*/ 34 h 39"/>
                  <a:gd name="T44" fmla="*/ 14 w 20"/>
                  <a:gd name="T4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9">
                    <a:moveTo>
                      <a:pt x="14" y="34"/>
                    </a:moveTo>
                    <a:cubicBezTo>
                      <a:pt x="12" y="32"/>
                      <a:pt x="16" y="30"/>
                      <a:pt x="17" y="30"/>
                    </a:cubicBezTo>
                    <a:cubicBezTo>
                      <a:pt x="19" y="29"/>
                      <a:pt x="20" y="28"/>
                      <a:pt x="20" y="27"/>
                    </a:cubicBezTo>
                    <a:cubicBezTo>
                      <a:pt x="20" y="26"/>
                      <a:pt x="20" y="25"/>
                      <a:pt x="20" y="24"/>
                    </a:cubicBezTo>
                    <a:cubicBezTo>
                      <a:pt x="20" y="23"/>
                      <a:pt x="19" y="23"/>
                      <a:pt x="19" y="23"/>
                    </a:cubicBezTo>
                    <a:cubicBezTo>
                      <a:pt x="18" y="22"/>
                      <a:pt x="18" y="21"/>
                      <a:pt x="17" y="20"/>
                    </a:cubicBezTo>
                    <a:cubicBezTo>
                      <a:pt x="16" y="20"/>
                      <a:pt x="15" y="21"/>
                      <a:pt x="14" y="20"/>
                    </a:cubicBezTo>
                    <a:cubicBezTo>
                      <a:pt x="11" y="18"/>
                      <a:pt x="14" y="17"/>
                      <a:pt x="16" y="16"/>
                    </a:cubicBezTo>
                    <a:cubicBezTo>
                      <a:pt x="18" y="15"/>
                      <a:pt x="19" y="12"/>
                      <a:pt x="17" y="10"/>
                    </a:cubicBezTo>
                    <a:cubicBezTo>
                      <a:pt x="17" y="9"/>
                      <a:pt x="14" y="7"/>
                      <a:pt x="15" y="6"/>
                    </a:cubicBezTo>
                    <a:cubicBezTo>
                      <a:pt x="16" y="5"/>
                      <a:pt x="17" y="5"/>
                      <a:pt x="18" y="4"/>
                    </a:cubicBezTo>
                    <a:cubicBezTo>
                      <a:pt x="18" y="4"/>
                      <a:pt x="18" y="1"/>
                      <a:pt x="18" y="1"/>
                    </a:cubicBezTo>
                    <a:cubicBezTo>
                      <a:pt x="17" y="1"/>
                      <a:pt x="16" y="4"/>
                      <a:pt x="15" y="3"/>
                    </a:cubicBezTo>
                    <a:cubicBezTo>
                      <a:pt x="15" y="3"/>
                      <a:pt x="14" y="2"/>
                      <a:pt x="14" y="2"/>
                    </a:cubicBezTo>
                    <a:cubicBezTo>
                      <a:pt x="13" y="1"/>
                      <a:pt x="12" y="0"/>
                      <a:pt x="11" y="0"/>
                    </a:cubicBezTo>
                    <a:cubicBezTo>
                      <a:pt x="9" y="1"/>
                      <a:pt x="6" y="2"/>
                      <a:pt x="5" y="4"/>
                    </a:cubicBezTo>
                    <a:cubicBezTo>
                      <a:pt x="3" y="8"/>
                      <a:pt x="5" y="14"/>
                      <a:pt x="2" y="17"/>
                    </a:cubicBezTo>
                    <a:cubicBezTo>
                      <a:pt x="0" y="19"/>
                      <a:pt x="0" y="19"/>
                      <a:pt x="1" y="21"/>
                    </a:cubicBezTo>
                    <a:cubicBezTo>
                      <a:pt x="1" y="23"/>
                      <a:pt x="4" y="24"/>
                      <a:pt x="4" y="26"/>
                    </a:cubicBezTo>
                    <a:cubicBezTo>
                      <a:pt x="5" y="28"/>
                      <a:pt x="8" y="29"/>
                      <a:pt x="8" y="30"/>
                    </a:cubicBezTo>
                    <a:cubicBezTo>
                      <a:pt x="9" y="33"/>
                      <a:pt x="10" y="37"/>
                      <a:pt x="10" y="39"/>
                    </a:cubicBezTo>
                    <a:cubicBezTo>
                      <a:pt x="12" y="39"/>
                      <a:pt x="16" y="37"/>
                      <a:pt x="14" y="34"/>
                    </a:cubicBezTo>
                    <a:cubicBezTo>
                      <a:pt x="13" y="33"/>
                      <a:pt x="15" y="35"/>
                      <a:pt x="14" y="3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65" name="Freeform 772">
                <a:extLst>
                  <a:ext uri="{FF2B5EF4-FFF2-40B4-BE49-F238E27FC236}">
                    <a16:creationId xmlns:a16="http://schemas.microsoft.com/office/drawing/2014/main" id="{6CE21984-87CC-EA10-1252-DE7630A36852}"/>
                  </a:ext>
                </a:extLst>
              </p:cNvPr>
              <p:cNvSpPr>
                <a:spLocks/>
              </p:cNvSpPr>
              <p:nvPr/>
            </p:nvSpPr>
            <p:spPr bwMode="auto">
              <a:xfrm>
                <a:off x="12141780" y="6374887"/>
                <a:ext cx="777151" cy="792893"/>
              </a:xfrm>
              <a:custGeom>
                <a:avLst/>
                <a:gdLst>
                  <a:gd name="T0" fmla="*/ 21 w 76"/>
                  <a:gd name="T1" fmla="*/ 55 h 73"/>
                  <a:gd name="T2" fmla="*/ 25 w 76"/>
                  <a:gd name="T3" fmla="*/ 57 h 73"/>
                  <a:gd name="T4" fmla="*/ 28 w 76"/>
                  <a:gd name="T5" fmla="*/ 55 h 73"/>
                  <a:gd name="T6" fmla="*/ 33 w 76"/>
                  <a:gd name="T7" fmla="*/ 53 h 73"/>
                  <a:gd name="T8" fmla="*/ 44 w 76"/>
                  <a:gd name="T9" fmla="*/ 59 h 73"/>
                  <a:gd name="T10" fmla="*/ 70 w 76"/>
                  <a:gd name="T11" fmla="*/ 73 h 73"/>
                  <a:gd name="T12" fmla="*/ 71 w 76"/>
                  <a:gd name="T13" fmla="*/ 71 h 73"/>
                  <a:gd name="T14" fmla="*/ 75 w 76"/>
                  <a:gd name="T15" fmla="*/ 71 h 73"/>
                  <a:gd name="T16" fmla="*/ 75 w 76"/>
                  <a:gd name="T17" fmla="*/ 66 h 73"/>
                  <a:gd name="T18" fmla="*/ 75 w 76"/>
                  <a:gd name="T19" fmla="*/ 44 h 73"/>
                  <a:gd name="T20" fmla="*/ 75 w 76"/>
                  <a:gd name="T21" fmla="*/ 24 h 73"/>
                  <a:gd name="T22" fmla="*/ 75 w 76"/>
                  <a:gd name="T23" fmla="*/ 20 h 73"/>
                  <a:gd name="T24" fmla="*/ 74 w 76"/>
                  <a:gd name="T25" fmla="*/ 17 h 73"/>
                  <a:gd name="T26" fmla="*/ 76 w 76"/>
                  <a:gd name="T27" fmla="*/ 14 h 73"/>
                  <a:gd name="T28" fmla="*/ 74 w 76"/>
                  <a:gd name="T29" fmla="*/ 11 h 73"/>
                  <a:gd name="T30" fmla="*/ 76 w 76"/>
                  <a:gd name="T31" fmla="*/ 8 h 73"/>
                  <a:gd name="T32" fmla="*/ 67 w 76"/>
                  <a:gd name="T33" fmla="*/ 5 h 73"/>
                  <a:gd name="T34" fmla="*/ 61 w 76"/>
                  <a:gd name="T35" fmla="*/ 2 h 73"/>
                  <a:gd name="T36" fmla="*/ 51 w 76"/>
                  <a:gd name="T37" fmla="*/ 6 h 73"/>
                  <a:gd name="T38" fmla="*/ 51 w 76"/>
                  <a:gd name="T39" fmla="*/ 9 h 73"/>
                  <a:gd name="T40" fmla="*/ 50 w 76"/>
                  <a:gd name="T41" fmla="*/ 14 h 73"/>
                  <a:gd name="T42" fmla="*/ 41 w 76"/>
                  <a:gd name="T43" fmla="*/ 13 h 73"/>
                  <a:gd name="T44" fmla="*/ 36 w 76"/>
                  <a:gd name="T45" fmla="*/ 12 h 73"/>
                  <a:gd name="T46" fmla="*/ 31 w 76"/>
                  <a:gd name="T47" fmla="*/ 10 h 73"/>
                  <a:gd name="T48" fmla="*/ 29 w 76"/>
                  <a:gd name="T49" fmla="*/ 6 h 73"/>
                  <a:gd name="T50" fmla="*/ 23 w 76"/>
                  <a:gd name="T51" fmla="*/ 3 h 73"/>
                  <a:gd name="T52" fmla="*/ 17 w 76"/>
                  <a:gd name="T53" fmla="*/ 2 h 73"/>
                  <a:gd name="T54" fmla="*/ 11 w 76"/>
                  <a:gd name="T55" fmla="*/ 0 h 73"/>
                  <a:gd name="T56" fmla="*/ 11 w 76"/>
                  <a:gd name="T57" fmla="*/ 4 h 73"/>
                  <a:gd name="T58" fmla="*/ 9 w 76"/>
                  <a:gd name="T59" fmla="*/ 6 h 73"/>
                  <a:gd name="T60" fmla="*/ 5 w 76"/>
                  <a:gd name="T61" fmla="*/ 8 h 73"/>
                  <a:gd name="T62" fmla="*/ 5 w 76"/>
                  <a:gd name="T63" fmla="*/ 14 h 73"/>
                  <a:gd name="T64" fmla="*/ 1 w 76"/>
                  <a:gd name="T65" fmla="*/ 17 h 73"/>
                  <a:gd name="T66" fmla="*/ 3 w 76"/>
                  <a:gd name="T67" fmla="*/ 21 h 73"/>
                  <a:gd name="T68" fmla="*/ 3 w 76"/>
                  <a:gd name="T69" fmla="*/ 26 h 73"/>
                  <a:gd name="T70" fmla="*/ 3 w 76"/>
                  <a:gd name="T71" fmla="*/ 31 h 73"/>
                  <a:gd name="T72" fmla="*/ 3 w 76"/>
                  <a:gd name="T73" fmla="*/ 34 h 73"/>
                  <a:gd name="T74" fmla="*/ 3 w 76"/>
                  <a:gd name="T75" fmla="*/ 37 h 73"/>
                  <a:gd name="T76" fmla="*/ 1 w 76"/>
                  <a:gd name="T77" fmla="*/ 40 h 73"/>
                  <a:gd name="T78" fmla="*/ 4 w 76"/>
                  <a:gd name="T79" fmla="*/ 46 h 73"/>
                  <a:gd name="T80" fmla="*/ 7 w 76"/>
                  <a:gd name="T81" fmla="*/ 48 h 73"/>
                  <a:gd name="T82" fmla="*/ 11 w 76"/>
                  <a:gd name="T83" fmla="*/ 49 h 73"/>
                  <a:gd name="T84" fmla="*/ 14 w 76"/>
                  <a:gd name="T85" fmla="*/ 53 h 73"/>
                  <a:gd name="T86" fmla="*/ 21 w 76"/>
                  <a:gd name="T87" fmla="*/ 55 h 73"/>
                  <a:gd name="T88" fmla="*/ 21 w 76"/>
                  <a:gd name="T8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73">
                    <a:moveTo>
                      <a:pt x="21" y="55"/>
                    </a:moveTo>
                    <a:cubicBezTo>
                      <a:pt x="21" y="56"/>
                      <a:pt x="24" y="58"/>
                      <a:pt x="25" y="57"/>
                    </a:cubicBezTo>
                    <a:cubicBezTo>
                      <a:pt x="26" y="56"/>
                      <a:pt x="27" y="56"/>
                      <a:pt x="28" y="55"/>
                    </a:cubicBezTo>
                    <a:cubicBezTo>
                      <a:pt x="29" y="55"/>
                      <a:pt x="32" y="53"/>
                      <a:pt x="33" y="53"/>
                    </a:cubicBezTo>
                    <a:cubicBezTo>
                      <a:pt x="37" y="55"/>
                      <a:pt x="40" y="57"/>
                      <a:pt x="44" y="59"/>
                    </a:cubicBezTo>
                    <a:cubicBezTo>
                      <a:pt x="53" y="64"/>
                      <a:pt x="61" y="69"/>
                      <a:pt x="70" y="73"/>
                    </a:cubicBezTo>
                    <a:cubicBezTo>
                      <a:pt x="70" y="71"/>
                      <a:pt x="69" y="71"/>
                      <a:pt x="71" y="71"/>
                    </a:cubicBezTo>
                    <a:cubicBezTo>
                      <a:pt x="71" y="71"/>
                      <a:pt x="75" y="71"/>
                      <a:pt x="75" y="71"/>
                    </a:cubicBezTo>
                    <a:cubicBezTo>
                      <a:pt x="75" y="69"/>
                      <a:pt x="75" y="68"/>
                      <a:pt x="75" y="66"/>
                    </a:cubicBezTo>
                    <a:cubicBezTo>
                      <a:pt x="75" y="59"/>
                      <a:pt x="75" y="52"/>
                      <a:pt x="75" y="44"/>
                    </a:cubicBezTo>
                    <a:cubicBezTo>
                      <a:pt x="75" y="37"/>
                      <a:pt x="75" y="30"/>
                      <a:pt x="75" y="24"/>
                    </a:cubicBezTo>
                    <a:cubicBezTo>
                      <a:pt x="75" y="22"/>
                      <a:pt x="75" y="21"/>
                      <a:pt x="75" y="20"/>
                    </a:cubicBezTo>
                    <a:cubicBezTo>
                      <a:pt x="74" y="19"/>
                      <a:pt x="74" y="18"/>
                      <a:pt x="74" y="17"/>
                    </a:cubicBezTo>
                    <a:cubicBezTo>
                      <a:pt x="74" y="16"/>
                      <a:pt x="76" y="15"/>
                      <a:pt x="76" y="14"/>
                    </a:cubicBezTo>
                    <a:cubicBezTo>
                      <a:pt x="76" y="13"/>
                      <a:pt x="74" y="12"/>
                      <a:pt x="74" y="11"/>
                    </a:cubicBezTo>
                    <a:cubicBezTo>
                      <a:pt x="74" y="10"/>
                      <a:pt x="75" y="9"/>
                      <a:pt x="76" y="8"/>
                    </a:cubicBezTo>
                    <a:cubicBezTo>
                      <a:pt x="73" y="6"/>
                      <a:pt x="70" y="7"/>
                      <a:pt x="67" y="5"/>
                    </a:cubicBezTo>
                    <a:cubicBezTo>
                      <a:pt x="65" y="4"/>
                      <a:pt x="64" y="2"/>
                      <a:pt x="61" y="2"/>
                    </a:cubicBezTo>
                    <a:cubicBezTo>
                      <a:pt x="57" y="2"/>
                      <a:pt x="53" y="3"/>
                      <a:pt x="51" y="6"/>
                    </a:cubicBezTo>
                    <a:cubicBezTo>
                      <a:pt x="50" y="7"/>
                      <a:pt x="50" y="8"/>
                      <a:pt x="51" y="9"/>
                    </a:cubicBezTo>
                    <a:cubicBezTo>
                      <a:pt x="52" y="11"/>
                      <a:pt x="51" y="12"/>
                      <a:pt x="50" y="14"/>
                    </a:cubicBezTo>
                    <a:cubicBezTo>
                      <a:pt x="48" y="17"/>
                      <a:pt x="44" y="15"/>
                      <a:pt x="41" y="13"/>
                    </a:cubicBezTo>
                    <a:cubicBezTo>
                      <a:pt x="39" y="13"/>
                      <a:pt x="38" y="12"/>
                      <a:pt x="36" y="12"/>
                    </a:cubicBezTo>
                    <a:cubicBezTo>
                      <a:pt x="34" y="11"/>
                      <a:pt x="32" y="12"/>
                      <a:pt x="31" y="10"/>
                    </a:cubicBezTo>
                    <a:cubicBezTo>
                      <a:pt x="30" y="9"/>
                      <a:pt x="30" y="7"/>
                      <a:pt x="29" y="6"/>
                    </a:cubicBezTo>
                    <a:cubicBezTo>
                      <a:pt x="28" y="4"/>
                      <a:pt x="25" y="4"/>
                      <a:pt x="23" y="3"/>
                    </a:cubicBezTo>
                    <a:cubicBezTo>
                      <a:pt x="21" y="2"/>
                      <a:pt x="19" y="2"/>
                      <a:pt x="17" y="2"/>
                    </a:cubicBezTo>
                    <a:cubicBezTo>
                      <a:pt x="15" y="2"/>
                      <a:pt x="14" y="1"/>
                      <a:pt x="11" y="0"/>
                    </a:cubicBezTo>
                    <a:cubicBezTo>
                      <a:pt x="11" y="1"/>
                      <a:pt x="11" y="2"/>
                      <a:pt x="11" y="4"/>
                    </a:cubicBezTo>
                    <a:cubicBezTo>
                      <a:pt x="11" y="5"/>
                      <a:pt x="11" y="4"/>
                      <a:pt x="9" y="6"/>
                    </a:cubicBezTo>
                    <a:cubicBezTo>
                      <a:pt x="8" y="7"/>
                      <a:pt x="7" y="7"/>
                      <a:pt x="5" y="8"/>
                    </a:cubicBezTo>
                    <a:cubicBezTo>
                      <a:pt x="3" y="10"/>
                      <a:pt x="6" y="12"/>
                      <a:pt x="5" y="14"/>
                    </a:cubicBezTo>
                    <a:cubicBezTo>
                      <a:pt x="4" y="16"/>
                      <a:pt x="1" y="16"/>
                      <a:pt x="1" y="17"/>
                    </a:cubicBezTo>
                    <a:cubicBezTo>
                      <a:pt x="1" y="19"/>
                      <a:pt x="2" y="20"/>
                      <a:pt x="3" y="21"/>
                    </a:cubicBezTo>
                    <a:cubicBezTo>
                      <a:pt x="3" y="23"/>
                      <a:pt x="3" y="25"/>
                      <a:pt x="3" y="26"/>
                    </a:cubicBezTo>
                    <a:cubicBezTo>
                      <a:pt x="3" y="28"/>
                      <a:pt x="4" y="29"/>
                      <a:pt x="3" y="31"/>
                    </a:cubicBezTo>
                    <a:cubicBezTo>
                      <a:pt x="3" y="32"/>
                      <a:pt x="3" y="33"/>
                      <a:pt x="3" y="34"/>
                    </a:cubicBezTo>
                    <a:cubicBezTo>
                      <a:pt x="3" y="35"/>
                      <a:pt x="4" y="36"/>
                      <a:pt x="3" y="37"/>
                    </a:cubicBezTo>
                    <a:cubicBezTo>
                      <a:pt x="3" y="38"/>
                      <a:pt x="0" y="38"/>
                      <a:pt x="1" y="40"/>
                    </a:cubicBezTo>
                    <a:cubicBezTo>
                      <a:pt x="3" y="42"/>
                      <a:pt x="4" y="43"/>
                      <a:pt x="4" y="46"/>
                    </a:cubicBezTo>
                    <a:cubicBezTo>
                      <a:pt x="4" y="48"/>
                      <a:pt x="6" y="47"/>
                      <a:pt x="7" y="48"/>
                    </a:cubicBezTo>
                    <a:cubicBezTo>
                      <a:pt x="9" y="48"/>
                      <a:pt x="10" y="48"/>
                      <a:pt x="11" y="49"/>
                    </a:cubicBezTo>
                    <a:cubicBezTo>
                      <a:pt x="12" y="50"/>
                      <a:pt x="13" y="52"/>
                      <a:pt x="14" y="53"/>
                    </a:cubicBezTo>
                    <a:cubicBezTo>
                      <a:pt x="16" y="54"/>
                      <a:pt x="19" y="53"/>
                      <a:pt x="21" y="55"/>
                    </a:cubicBezTo>
                    <a:cubicBezTo>
                      <a:pt x="22" y="56"/>
                      <a:pt x="20" y="54"/>
                      <a:pt x="21" y="5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66" name="Freeform 773">
                <a:extLst>
                  <a:ext uri="{FF2B5EF4-FFF2-40B4-BE49-F238E27FC236}">
                    <a16:creationId xmlns:a16="http://schemas.microsoft.com/office/drawing/2014/main" id="{7B2DC258-FECA-47CC-3A1F-01E422D4762E}"/>
                  </a:ext>
                </a:extLst>
              </p:cNvPr>
              <p:cNvSpPr>
                <a:spLocks/>
              </p:cNvSpPr>
              <p:nvPr/>
            </p:nvSpPr>
            <p:spPr bwMode="auto">
              <a:xfrm>
                <a:off x="10803550" y="6710485"/>
                <a:ext cx="428652" cy="368788"/>
              </a:xfrm>
              <a:custGeom>
                <a:avLst/>
                <a:gdLst>
                  <a:gd name="T0" fmla="*/ 19 w 42"/>
                  <a:gd name="T1" fmla="*/ 34 h 34"/>
                  <a:gd name="T2" fmla="*/ 20 w 42"/>
                  <a:gd name="T3" fmla="*/ 25 h 34"/>
                  <a:gd name="T4" fmla="*/ 24 w 42"/>
                  <a:gd name="T5" fmla="*/ 22 h 34"/>
                  <a:gd name="T6" fmla="*/ 25 w 42"/>
                  <a:gd name="T7" fmla="*/ 20 h 34"/>
                  <a:gd name="T8" fmla="*/ 25 w 42"/>
                  <a:gd name="T9" fmla="*/ 9 h 34"/>
                  <a:gd name="T10" fmla="*/ 32 w 42"/>
                  <a:gd name="T11" fmla="*/ 9 h 34"/>
                  <a:gd name="T12" fmla="*/ 41 w 42"/>
                  <a:gd name="T13" fmla="*/ 9 h 34"/>
                  <a:gd name="T14" fmla="*/ 42 w 42"/>
                  <a:gd name="T15" fmla="*/ 2 h 34"/>
                  <a:gd name="T16" fmla="*/ 40 w 42"/>
                  <a:gd name="T17" fmla="*/ 0 h 34"/>
                  <a:gd name="T18" fmla="*/ 20 w 42"/>
                  <a:gd name="T19" fmla="*/ 0 h 34"/>
                  <a:gd name="T20" fmla="*/ 15 w 42"/>
                  <a:gd name="T21" fmla="*/ 6 h 34"/>
                  <a:gd name="T22" fmla="*/ 10 w 42"/>
                  <a:gd name="T23" fmla="*/ 17 h 34"/>
                  <a:gd name="T24" fmla="*/ 8 w 42"/>
                  <a:gd name="T25" fmla="*/ 18 h 34"/>
                  <a:gd name="T26" fmla="*/ 4 w 42"/>
                  <a:gd name="T27" fmla="*/ 25 h 34"/>
                  <a:gd name="T28" fmla="*/ 0 w 42"/>
                  <a:gd name="T29" fmla="*/ 34 h 34"/>
                  <a:gd name="T30" fmla="*/ 19 w 42"/>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9" y="34"/>
                    </a:moveTo>
                    <a:cubicBezTo>
                      <a:pt x="19" y="31"/>
                      <a:pt x="18" y="26"/>
                      <a:pt x="20" y="25"/>
                    </a:cubicBezTo>
                    <a:cubicBezTo>
                      <a:pt x="21" y="24"/>
                      <a:pt x="23" y="23"/>
                      <a:pt x="24" y="22"/>
                    </a:cubicBezTo>
                    <a:cubicBezTo>
                      <a:pt x="25" y="22"/>
                      <a:pt x="25" y="20"/>
                      <a:pt x="25" y="20"/>
                    </a:cubicBezTo>
                    <a:cubicBezTo>
                      <a:pt x="25" y="16"/>
                      <a:pt x="25" y="13"/>
                      <a:pt x="25" y="9"/>
                    </a:cubicBezTo>
                    <a:cubicBezTo>
                      <a:pt x="25" y="9"/>
                      <a:pt x="31" y="9"/>
                      <a:pt x="32" y="9"/>
                    </a:cubicBezTo>
                    <a:cubicBezTo>
                      <a:pt x="35" y="9"/>
                      <a:pt x="38" y="9"/>
                      <a:pt x="41" y="9"/>
                    </a:cubicBezTo>
                    <a:cubicBezTo>
                      <a:pt x="42" y="9"/>
                      <a:pt x="42" y="3"/>
                      <a:pt x="42" y="2"/>
                    </a:cubicBezTo>
                    <a:cubicBezTo>
                      <a:pt x="42" y="0"/>
                      <a:pt x="42" y="0"/>
                      <a:pt x="40" y="0"/>
                    </a:cubicBezTo>
                    <a:cubicBezTo>
                      <a:pt x="33" y="0"/>
                      <a:pt x="27" y="0"/>
                      <a:pt x="20" y="0"/>
                    </a:cubicBezTo>
                    <a:cubicBezTo>
                      <a:pt x="18" y="2"/>
                      <a:pt x="17" y="4"/>
                      <a:pt x="15" y="6"/>
                    </a:cubicBezTo>
                    <a:cubicBezTo>
                      <a:pt x="11" y="9"/>
                      <a:pt x="11" y="12"/>
                      <a:pt x="10" y="17"/>
                    </a:cubicBezTo>
                    <a:cubicBezTo>
                      <a:pt x="10" y="17"/>
                      <a:pt x="9" y="18"/>
                      <a:pt x="8" y="18"/>
                    </a:cubicBezTo>
                    <a:cubicBezTo>
                      <a:pt x="6" y="20"/>
                      <a:pt x="5" y="22"/>
                      <a:pt x="4" y="25"/>
                    </a:cubicBezTo>
                    <a:cubicBezTo>
                      <a:pt x="2" y="28"/>
                      <a:pt x="0" y="30"/>
                      <a:pt x="0" y="34"/>
                    </a:cubicBezTo>
                    <a:cubicBezTo>
                      <a:pt x="6" y="34"/>
                      <a:pt x="13" y="34"/>
                      <a:pt x="19" y="3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67" name="Freeform 774">
                <a:extLst>
                  <a:ext uri="{FF2B5EF4-FFF2-40B4-BE49-F238E27FC236}">
                    <a16:creationId xmlns:a16="http://schemas.microsoft.com/office/drawing/2014/main" id="{BF94A5B0-C67C-F14A-A6AA-85B24E2F5E53}"/>
                  </a:ext>
                </a:extLst>
              </p:cNvPr>
              <p:cNvSpPr>
                <a:spLocks/>
              </p:cNvSpPr>
              <p:nvPr/>
            </p:nvSpPr>
            <p:spPr bwMode="auto">
              <a:xfrm>
                <a:off x="11009162" y="6190495"/>
                <a:ext cx="613353" cy="519990"/>
              </a:xfrm>
              <a:custGeom>
                <a:avLst/>
                <a:gdLst>
                  <a:gd name="T0" fmla="*/ 22 w 60"/>
                  <a:gd name="T1" fmla="*/ 48 h 48"/>
                  <a:gd name="T2" fmla="*/ 23 w 60"/>
                  <a:gd name="T3" fmla="*/ 41 h 48"/>
                  <a:gd name="T4" fmla="*/ 29 w 60"/>
                  <a:gd name="T5" fmla="*/ 37 h 48"/>
                  <a:gd name="T6" fmla="*/ 33 w 60"/>
                  <a:gd name="T7" fmla="*/ 37 h 48"/>
                  <a:gd name="T8" fmla="*/ 38 w 60"/>
                  <a:gd name="T9" fmla="*/ 35 h 48"/>
                  <a:gd name="T10" fmla="*/ 40 w 60"/>
                  <a:gd name="T11" fmla="*/ 32 h 48"/>
                  <a:gd name="T12" fmla="*/ 45 w 60"/>
                  <a:gd name="T13" fmla="*/ 31 h 48"/>
                  <a:gd name="T14" fmla="*/ 46 w 60"/>
                  <a:gd name="T15" fmla="*/ 28 h 48"/>
                  <a:gd name="T16" fmla="*/ 50 w 60"/>
                  <a:gd name="T17" fmla="*/ 25 h 48"/>
                  <a:gd name="T18" fmla="*/ 53 w 60"/>
                  <a:gd name="T19" fmla="*/ 23 h 48"/>
                  <a:gd name="T20" fmla="*/ 58 w 60"/>
                  <a:gd name="T21" fmla="*/ 24 h 48"/>
                  <a:gd name="T22" fmla="*/ 56 w 60"/>
                  <a:gd name="T23" fmla="*/ 16 h 48"/>
                  <a:gd name="T24" fmla="*/ 56 w 60"/>
                  <a:gd name="T25" fmla="*/ 10 h 48"/>
                  <a:gd name="T26" fmla="*/ 55 w 60"/>
                  <a:gd name="T27" fmla="*/ 7 h 48"/>
                  <a:gd name="T28" fmla="*/ 51 w 60"/>
                  <a:gd name="T29" fmla="*/ 6 h 48"/>
                  <a:gd name="T30" fmla="*/ 47 w 60"/>
                  <a:gd name="T31" fmla="*/ 6 h 48"/>
                  <a:gd name="T32" fmla="*/ 42 w 60"/>
                  <a:gd name="T33" fmla="*/ 6 h 48"/>
                  <a:gd name="T34" fmla="*/ 35 w 60"/>
                  <a:gd name="T35" fmla="*/ 4 h 48"/>
                  <a:gd name="T36" fmla="*/ 30 w 60"/>
                  <a:gd name="T37" fmla="*/ 13 h 48"/>
                  <a:gd name="T38" fmla="*/ 20 w 60"/>
                  <a:gd name="T39" fmla="*/ 19 h 48"/>
                  <a:gd name="T40" fmla="*/ 16 w 60"/>
                  <a:gd name="T41" fmla="*/ 27 h 48"/>
                  <a:gd name="T42" fmla="*/ 16 w 60"/>
                  <a:gd name="T43" fmla="*/ 35 h 48"/>
                  <a:gd name="T44" fmla="*/ 14 w 60"/>
                  <a:gd name="T45" fmla="*/ 39 h 48"/>
                  <a:gd name="T46" fmla="*/ 9 w 60"/>
                  <a:gd name="T47" fmla="*/ 42 h 48"/>
                  <a:gd name="T48" fmla="*/ 5 w 60"/>
                  <a:gd name="T49" fmla="*/ 45 h 48"/>
                  <a:gd name="T50" fmla="*/ 0 w 60"/>
                  <a:gd name="T51" fmla="*/ 48 h 48"/>
                  <a:gd name="T52" fmla="*/ 22 w 60"/>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22" y="48"/>
                    </a:moveTo>
                    <a:cubicBezTo>
                      <a:pt x="22" y="45"/>
                      <a:pt x="21" y="43"/>
                      <a:pt x="23" y="41"/>
                    </a:cubicBezTo>
                    <a:cubicBezTo>
                      <a:pt x="25" y="40"/>
                      <a:pt x="28" y="39"/>
                      <a:pt x="29" y="37"/>
                    </a:cubicBezTo>
                    <a:cubicBezTo>
                      <a:pt x="30" y="37"/>
                      <a:pt x="32" y="37"/>
                      <a:pt x="33" y="37"/>
                    </a:cubicBezTo>
                    <a:cubicBezTo>
                      <a:pt x="34" y="36"/>
                      <a:pt x="36" y="36"/>
                      <a:pt x="38" y="35"/>
                    </a:cubicBezTo>
                    <a:cubicBezTo>
                      <a:pt x="39" y="34"/>
                      <a:pt x="39" y="33"/>
                      <a:pt x="40" y="32"/>
                    </a:cubicBezTo>
                    <a:cubicBezTo>
                      <a:pt x="41" y="31"/>
                      <a:pt x="44" y="32"/>
                      <a:pt x="45" y="31"/>
                    </a:cubicBezTo>
                    <a:cubicBezTo>
                      <a:pt x="46" y="30"/>
                      <a:pt x="46" y="29"/>
                      <a:pt x="46" y="28"/>
                    </a:cubicBezTo>
                    <a:cubicBezTo>
                      <a:pt x="46" y="26"/>
                      <a:pt x="49" y="26"/>
                      <a:pt x="50" y="25"/>
                    </a:cubicBezTo>
                    <a:cubicBezTo>
                      <a:pt x="51" y="24"/>
                      <a:pt x="51" y="23"/>
                      <a:pt x="53" y="23"/>
                    </a:cubicBezTo>
                    <a:cubicBezTo>
                      <a:pt x="54" y="23"/>
                      <a:pt x="57" y="24"/>
                      <a:pt x="58" y="24"/>
                    </a:cubicBezTo>
                    <a:cubicBezTo>
                      <a:pt x="60" y="23"/>
                      <a:pt x="56" y="17"/>
                      <a:pt x="56" y="16"/>
                    </a:cubicBezTo>
                    <a:cubicBezTo>
                      <a:pt x="56" y="14"/>
                      <a:pt x="56" y="12"/>
                      <a:pt x="56" y="10"/>
                    </a:cubicBezTo>
                    <a:cubicBezTo>
                      <a:pt x="55" y="9"/>
                      <a:pt x="55" y="8"/>
                      <a:pt x="55" y="7"/>
                    </a:cubicBezTo>
                    <a:cubicBezTo>
                      <a:pt x="53" y="7"/>
                      <a:pt x="52" y="6"/>
                      <a:pt x="51" y="6"/>
                    </a:cubicBezTo>
                    <a:cubicBezTo>
                      <a:pt x="50" y="5"/>
                      <a:pt x="48" y="6"/>
                      <a:pt x="47" y="6"/>
                    </a:cubicBezTo>
                    <a:cubicBezTo>
                      <a:pt x="46" y="5"/>
                      <a:pt x="44" y="6"/>
                      <a:pt x="42" y="6"/>
                    </a:cubicBezTo>
                    <a:cubicBezTo>
                      <a:pt x="40" y="6"/>
                      <a:pt x="36" y="0"/>
                      <a:pt x="35" y="4"/>
                    </a:cubicBezTo>
                    <a:cubicBezTo>
                      <a:pt x="34" y="7"/>
                      <a:pt x="33" y="10"/>
                      <a:pt x="30" y="13"/>
                    </a:cubicBezTo>
                    <a:cubicBezTo>
                      <a:pt x="27" y="16"/>
                      <a:pt x="23" y="16"/>
                      <a:pt x="20" y="19"/>
                    </a:cubicBezTo>
                    <a:cubicBezTo>
                      <a:pt x="18" y="21"/>
                      <a:pt x="17" y="24"/>
                      <a:pt x="16" y="27"/>
                    </a:cubicBezTo>
                    <a:cubicBezTo>
                      <a:pt x="16" y="29"/>
                      <a:pt x="17" y="32"/>
                      <a:pt x="16" y="35"/>
                    </a:cubicBezTo>
                    <a:cubicBezTo>
                      <a:pt x="15" y="36"/>
                      <a:pt x="14" y="38"/>
                      <a:pt x="14" y="39"/>
                    </a:cubicBezTo>
                    <a:cubicBezTo>
                      <a:pt x="13" y="41"/>
                      <a:pt x="11" y="41"/>
                      <a:pt x="9" y="42"/>
                    </a:cubicBezTo>
                    <a:cubicBezTo>
                      <a:pt x="8" y="43"/>
                      <a:pt x="7" y="44"/>
                      <a:pt x="5" y="45"/>
                    </a:cubicBezTo>
                    <a:cubicBezTo>
                      <a:pt x="4" y="46"/>
                      <a:pt x="2" y="46"/>
                      <a:pt x="0" y="48"/>
                    </a:cubicBezTo>
                    <a:lnTo>
                      <a:pt x="22" y="48"/>
                    </a:ln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68" name="Freeform 775">
                <a:extLst>
                  <a:ext uri="{FF2B5EF4-FFF2-40B4-BE49-F238E27FC236}">
                    <a16:creationId xmlns:a16="http://schemas.microsoft.com/office/drawing/2014/main" id="{0AA900BF-E22E-F2E9-14B7-1F9FCD2B4B78}"/>
                  </a:ext>
                </a:extLst>
              </p:cNvPr>
              <p:cNvSpPr>
                <a:spLocks/>
              </p:cNvSpPr>
              <p:nvPr/>
            </p:nvSpPr>
            <p:spPr bwMode="auto">
              <a:xfrm>
                <a:off x="11225233" y="6138865"/>
                <a:ext cx="1059431" cy="1069479"/>
              </a:xfrm>
              <a:custGeom>
                <a:avLst/>
                <a:gdLst>
                  <a:gd name="T0" fmla="*/ 35 w 104"/>
                  <a:gd name="T1" fmla="*/ 22 h 99"/>
                  <a:gd name="T2" fmla="*/ 36 w 104"/>
                  <a:gd name="T3" fmla="*/ 29 h 99"/>
                  <a:gd name="T4" fmla="*/ 31 w 104"/>
                  <a:gd name="T5" fmla="*/ 28 h 99"/>
                  <a:gd name="T6" fmla="*/ 29 w 104"/>
                  <a:gd name="T7" fmla="*/ 30 h 99"/>
                  <a:gd name="T8" fmla="*/ 26 w 104"/>
                  <a:gd name="T9" fmla="*/ 31 h 99"/>
                  <a:gd name="T10" fmla="*/ 24 w 104"/>
                  <a:gd name="T11" fmla="*/ 35 h 99"/>
                  <a:gd name="T12" fmla="*/ 20 w 104"/>
                  <a:gd name="T13" fmla="*/ 37 h 99"/>
                  <a:gd name="T14" fmla="*/ 17 w 104"/>
                  <a:gd name="T15" fmla="*/ 40 h 99"/>
                  <a:gd name="T16" fmla="*/ 11 w 104"/>
                  <a:gd name="T17" fmla="*/ 42 h 99"/>
                  <a:gd name="T18" fmla="*/ 8 w 104"/>
                  <a:gd name="T19" fmla="*/ 43 h 99"/>
                  <a:gd name="T20" fmla="*/ 4 w 104"/>
                  <a:gd name="T21" fmla="*/ 45 h 99"/>
                  <a:gd name="T22" fmla="*/ 1 w 104"/>
                  <a:gd name="T23" fmla="*/ 52 h 99"/>
                  <a:gd name="T24" fmla="*/ 2 w 104"/>
                  <a:gd name="T25" fmla="*/ 56 h 99"/>
                  <a:gd name="T26" fmla="*/ 6 w 104"/>
                  <a:gd name="T27" fmla="*/ 59 h 99"/>
                  <a:gd name="T28" fmla="*/ 37 w 104"/>
                  <a:gd name="T29" fmla="*/ 79 h 99"/>
                  <a:gd name="T30" fmla="*/ 48 w 104"/>
                  <a:gd name="T31" fmla="*/ 86 h 99"/>
                  <a:gd name="T32" fmla="*/ 49 w 104"/>
                  <a:gd name="T33" fmla="*/ 87 h 99"/>
                  <a:gd name="T34" fmla="*/ 58 w 104"/>
                  <a:gd name="T35" fmla="*/ 93 h 99"/>
                  <a:gd name="T36" fmla="*/ 61 w 104"/>
                  <a:gd name="T37" fmla="*/ 99 h 99"/>
                  <a:gd name="T38" fmla="*/ 67 w 104"/>
                  <a:gd name="T39" fmla="*/ 97 h 99"/>
                  <a:gd name="T40" fmla="*/ 72 w 104"/>
                  <a:gd name="T41" fmla="*/ 96 h 99"/>
                  <a:gd name="T42" fmla="*/ 85 w 104"/>
                  <a:gd name="T43" fmla="*/ 87 h 99"/>
                  <a:gd name="T44" fmla="*/ 100 w 104"/>
                  <a:gd name="T45" fmla="*/ 77 h 99"/>
                  <a:gd name="T46" fmla="*/ 104 w 104"/>
                  <a:gd name="T47" fmla="*/ 75 h 99"/>
                  <a:gd name="T48" fmla="*/ 97 w 104"/>
                  <a:gd name="T49" fmla="*/ 69 h 99"/>
                  <a:gd name="T50" fmla="*/ 94 w 104"/>
                  <a:gd name="T51" fmla="*/ 69 h 99"/>
                  <a:gd name="T52" fmla="*/ 92 w 104"/>
                  <a:gd name="T53" fmla="*/ 63 h 99"/>
                  <a:gd name="T54" fmla="*/ 92 w 104"/>
                  <a:gd name="T55" fmla="*/ 60 h 99"/>
                  <a:gd name="T56" fmla="*/ 93 w 104"/>
                  <a:gd name="T57" fmla="*/ 55 h 99"/>
                  <a:gd name="T58" fmla="*/ 93 w 104"/>
                  <a:gd name="T59" fmla="*/ 50 h 99"/>
                  <a:gd name="T60" fmla="*/ 93 w 104"/>
                  <a:gd name="T61" fmla="*/ 46 h 99"/>
                  <a:gd name="T62" fmla="*/ 92 w 104"/>
                  <a:gd name="T63" fmla="*/ 42 h 99"/>
                  <a:gd name="T64" fmla="*/ 91 w 104"/>
                  <a:gd name="T65" fmla="*/ 37 h 99"/>
                  <a:gd name="T66" fmla="*/ 87 w 104"/>
                  <a:gd name="T67" fmla="*/ 27 h 99"/>
                  <a:gd name="T68" fmla="*/ 82 w 104"/>
                  <a:gd name="T69" fmla="*/ 20 h 99"/>
                  <a:gd name="T70" fmla="*/ 85 w 104"/>
                  <a:gd name="T71" fmla="*/ 13 h 99"/>
                  <a:gd name="T72" fmla="*/ 86 w 104"/>
                  <a:gd name="T73" fmla="*/ 2 h 99"/>
                  <a:gd name="T74" fmla="*/ 84 w 104"/>
                  <a:gd name="T75" fmla="*/ 1 h 99"/>
                  <a:gd name="T76" fmla="*/ 81 w 104"/>
                  <a:gd name="T77" fmla="*/ 0 h 99"/>
                  <a:gd name="T78" fmla="*/ 79 w 104"/>
                  <a:gd name="T79" fmla="*/ 1 h 99"/>
                  <a:gd name="T80" fmla="*/ 75 w 104"/>
                  <a:gd name="T81" fmla="*/ 0 h 99"/>
                  <a:gd name="T82" fmla="*/ 72 w 104"/>
                  <a:gd name="T83" fmla="*/ 2 h 99"/>
                  <a:gd name="T84" fmla="*/ 68 w 104"/>
                  <a:gd name="T85" fmla="*/ 1 h 99"/>
                  <a:gd name="T86" fmla="*/ 61 w 104"/>
                  <a:gd name="T87" fmla="*/ 2 h 99"/>
                  <a:gd name="T88" fmla="*/ 46 w 104"/>
                  <a:gd name="T89" fmla="*/ 5 h 99"/>
                  <a:gd name="T90" fmla="*/ 43 w 104"/>
                  <a:gd name="T91" fmla="*/ 7 h 99"/>
                  <a:gd name="T92" fmla="*/ 39 w 104"/>
                  <a:gd name="T93" fmla="*/ 8 h 99"/>
                  <a:gd name="T94" fmla="*/ 34 w 104"/>
                  <a:gd name="T95" fmla="*/ 12 h 99"/>
                  <a:gd name="T96" fmla="*/ 35 w 104"/>
                  <a:gd name="T97" fmla="*/ 22 h 99"/>
                  <a:gd name="T98" fmla="*/ 35 w 104"/>
                  <a:gd name="T9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99">
                    <a:moveTo>
                      <a:pt x="35" y="22"/>
                    </a:moveTo>
                    <a:cubicBezTo>
                      <a:pt x="36" y="23"/>
                      <a:pt x="40" y="29"/>
                      <a:pt x="36" y="29"/>
                    </a:cubicBezTo>
                    <a:cubicBezTo>
                      <a:pt x="35" y="28"/>
                      <a:pt x="32" y="27"/>
                      <a:pt x="31" y="28"/>
                    </a:cubicBezTo>
                    <a:cubicBezTo>
                      <a:pt x="30" y="29"/>
                      <a:pt x="30" y="29"/>
                      <a:pt x="29" y="30"/>
                    </a:cubicBezTo>
                    <a:cubicBezTo>
                      <a:pt x="28" y="31"/>
                      <a:pt x="27" y="31"/>
                      <a:pt x="26" y="31"/>
                    </a:cubicBezTo>
                    <a:cubicBezTo>
                      <a:pt x="24" y="32"/>
                      <a:pt x="25" y="34"/>
                      <a:pt x="24" y="35"/>
                    </a:cubicBezTo>
                    <a:cubicBezTo>
                      <a:pt x="24" y="37"/>
                      <a:pt x="21" y="36"/>
                      <a:pt x="20" y="37"/>
                    </a:cubicBezTo>
                    <a:cubicBezTo>
                      <a:pt x="18" y="37"/>
                      <a:pt x="18" y="39"/>
                      <a:pt x="17" y="40"/>
                    </a:cubicBezTo>
                    <a:cubicBezTo>
                      <a:pt x="15" y="42"/>
                      <a:pt x="13" y="41"/>
                      <a:pt x="11" y="42"/>
                    </a:cubicBezTo>
                    <a:cubicBezTo>
                      <a:pt x="10" y="42"/>
                      <a:pt x="9" y="42"/>
                      <a:pt x="8" y="43"/>
                    </a:cubicBezTo>
                    <a:cubicBezTo>
                      <a:pt x="7" y="43"/>
                      <a:pt x="5" y="44"/>
                      <a:pt x="4" y="45"/>
                    </a:cubicBezTo>
                    <a:cubicBezTo>
                      <a:pt x="0" y="47"/>
                      <a:pt x="1" y="48"/>
                      <a:pt x="1" y="52"/>
                    </a:cubicBezTo>
                    <a:cubicBezTo>
                      <a:pt x="1" y="55"/>
                      <a:pt x="0" y="55"/>
                      <a:pt x="2" y="56"/>
                    </a:cubicBezTo>
                    <a:cubicBezTo>
                      <a:pt x="3" y="57"/>
                      <a:pt x="5" y="58"/>
                      <a:pt x="6" y="59"/>
                    </a:cubicBezTo>
                    <a:cubicBezTo>
                      <a:pt x="16" y="66"/>
                      <a:pt x="26" y="72"/>
                      <a:pt x="37" y="79"/>
                    </a:cubicBezTo>
                    <a:cubicBezTo>
                      <a:pt x="40" y="81"/>
                      <a:pt x="44" y="84"/>
                      <a:pt x="48" y="86"/>
                    </a:cubicBezTo>
                    <a:cubicBezTo>
                      <a:pt x="48" y="87"/>
                      <a:pt x="49" y="87"/>
                      <a:pt x="49" y="87"/>
                    </a:cubicBezTo>
                    <a:cubicBezTo>
                      <a:pt x="52" y="92"/>
                      <a:pt x="54" y="92"/>
                      <a:pt x="58" y="93"/>
                    </a:cubicBezTo>
                    <a:cubicBezTo>
                      <a:pt x="61" y="94"/>
                      <a:pt x="58" y="98"/>
                      <a:pt x="61" y="99"/>
                    </a:cubicBezTo>
                    <a:cubicBezTo>
                      <a:pt x="62" y="99"/>
                      <a:pt x="65" y="98"/>
                      <a:pt x="67" y="97"/>
                    </a:cubicBezTo>
                    <a:cubicBezTo>
                      <a:pt x="68" y="97"/>
                      <a:pt x="71" y="97"/>
                      <a:pt x="72" y="96"/>
                    </a:cubicBezTo>
                    <a:cubicBezTo>
                      <a:pt x="76" y="93"/>
                      <a:pt x="80" y="90"/>
                      <a:pt x="85" y="87"/>
                    </a:cubicBezTo>
                    <a:cubicBezTo>
                      <a:pt x="90" y="84"/>
                      <a:pt x="95" y="80"/>
                      <a:pt x="100" y="77"/>
                    </a:cubicBezTo>
                    <a:cubicBezTo>
                      <a:pt x="101" y="77"/>
                      <a:pt x="102" y="76"/>
                      <a:pt x="104" y="75"/>
                    </a:cubicBezTo>
                    <a:cubicBezTo>
                      <a:pt x="102" y="71"/>
                      <a:pt x="101" y="70"/>
                      <a:pt x="97" y="69"/>
                    </a:cubicBezTo>
                    <a:cubicBezTo>
                      <a:pt x="96" y="69"/>
                      <a:pt x="94" y="69"/>
                      <a:pt x="94" y="69"/>
                    </a:cubicBezTo>
                    <a:cubicBezTo>
                      <a:pt x="94" y="66"/>
                      <a:pt x="94" y="65"/>
                      <a:pt x="92" y="63"/>
                    </a:cubicBezTo>
                    <a:cubicBezTo>
                      <a:pt x="91" y="61"/>
                      <a:pt x="91" y="61"/>
                      <a:pt x="92" y="60"/>
                    </a:cubicBezTo>
                    <a:cubicBezTo>
                      <a:pt x="94" y="58"/>
                      <a:pt x="93" y="57"/>
                      <a:pt x="93" y="55"/>
                    </a:cubicBezTo>
                    <a:cubicBezTo>
                      <a:pt x="93" y="53"/>
                      <a:pt x="94" y="52"/>
                      <a:pt x="93" y="50"/>
                    </a:cubicBezTo>
                    <a:cubicBezTo>
                      <a:pt x="93" y="49"/>
                      <a:pt x="93" y="48"/>
                      <a:pt x="93" y="46"/>
                    </a:cubicBezTo>
                    <a:cubicBezTo>
                      <a:pt x="93" y="45"/>
                      <a:pt x="93" y="43"/>
                      <a:pt x="92" y="42"/>
                    </a:cubicBezTo>
                    <a:cubicBezTo>
                      <a:pt x="91" y="41"/>
                      <a:pt x="91" y="39"/>
                      <a:pt x="91" y="37"/>
                    </a:cubicBezTo>
                    <a:cubicBezTo>
                      <a:pt x="91" y="34"/>
                      <a:pt x="90" y="30"/>
                      <a:pt x="87" y="27"/>
                    </a:cubicBezTo>
                    <a:cubicBezTo>
                      <a:pt x="85" y="25"/>
                      <a:pt x="83" y="23"/>
                      <a:pt x="82" y="20"/>
                    </a:cubicBezTo>
                    <a:cubicBezTo>
                      <a:pt x="80" y="16"/>
                      <a:pt x="84" y="17"/>
                      <a:pt x="85" y="13"/>
                    </a:cubicBezTo>
                    <a:cubicBezTo>
                      <a:pt x="85" y="9"/>
                      <a:pt x="85" y="6"/>
                      <a:pt x="86" y="2"/>
                    </a:cubicBezTo>
                    <a:cubicBezTo>
                      <a:pt x="85" y="2"/>
                      <a:pt x="85" y="1"/>
                      <a:pt x="84" y="1"/>
                    </a:cubicBezTo>
                    <a:cubicBezTo>
                      <a:pt x="82" y="2"/>
                      <a:pt x="82" y="0"/>
                      <a:pt x="81" y="0"/>
                    </a:cubicBezTo>
                    <a:cubicBezTo>
                      <a:pt x="80" y="0"/>
                      <a:pt x="80" y="1"/>
                      <a:pt x="79" y="1"/>
                    </a:cubicBezTo>
                    <a:cubicBezTo>
                      <a:pt x="77" y="1"/>
                      <a:pt x="77" y="0"/>
                      <a:pt x="75" y="0"/>
                    </a:cubicBezTo>
                    <a:cubicBezTo>
                      <a:pt x="74" y="1"/>
                      <a:pt x="73" y="1"/>
                      <a:pt x="72" y="2"/>
                    </a:cubicBezTo>
                    <a:cubicBezTo>
                      <a:pt x="70" y="3"/>
                      <a:pt x="70" y="2"/>
                      <a:pt x="68" y="1"/>
                    </a:cubicBezTo>
                    <a:cubicBezTo>
                      <a:pt x="66" y="1"/>
                      <a:pt x="63" y="1"/>
                      <a:pt x="61" y="2"/>
                    </a:cubicBezTo>
                    <a:cubicBezTo>
                      <a:pt x="56" y="3"/>
                      <a:pt x="51" y="3"/>
                      <a:pt x="46" y="5"/>
                    </a:cubicBezTo>
                    <a:cubicBezTo>
                      <a:pt x="45" y="6"/>
                      <a:pt x="44" y="7"/>
                      <a:pt x="43" y="7"/>
                    </a:cubicBezTo>
                    <a:cubicBezTo>
                      <a:pt x="42" y="8"/>
                      <a:pt x="40" y="8"/>
                      <a:pt x="39" y="8"/>
                    </a:cubicBezTo>
                    <a:cubicBezTo>
                      <a:pt x="37" y="9"/>
                      <a:pt x="37" y="12"/>
                      <a:pt x="34" y="12"/>
                    </a:cubicBezTo>
                    <a:cubicBezTo>
                      <a:pt x="35" y="15"/>
                      <a:pt x="35" y="18"/>
                      <a:pt x="35" y="22"/>
                    </a:cubicBezTo>
                    <a:cubicBezTo>
                      <a:pt x="36" y="23"/>
                      <a:pt x="35" y="20"/>
                      <a:pt x="35" y="2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grpSp>
      </p:grpSp>
      <p:grpSp>
        <p:nvGrpSpPr>
          <p:cNvPr id="610" name="Group 609">
            <a:extLst>
              <a:ext uri="{FF2B5EF4-FFF2-40B4-BE49-F238E27FC236}">
                <a16:creationId xmlns:a16="http://schemas.microsoft.com/office/drawing/2014/main" id="{A80227F0-B074-DF59-54DE-9CF128AB3ADF}"/>
              </a:ext>
            </a:extLst>
          </p:cNvPr>
          <p:cNvGrpSpPr>
            <a:grpSpLocks/>
          </p:cNvGrpSpPr>
          <p:nvPr/>
        </p:nvGrpSpPr>
        <p:grpSpPr>
          <a:xfrm>
            <a:off x="4294167" y="1920469"/>
            <a:ext cx="3043626" cy="3656577"/>
            <a:chOff x="3070403" y="2130164"/>
            <a:chExt cx="7907396" cy="9499927"/>
          </a:xfrm>
          <a:solidFill>
            <a:schemeClr val="accent5"/>
          </a:solidFill>
        </p:grpSpPr>
        <p:sp>
          <p:nvSpPr>
            <p:cNvPr id="772" name="Freeform 781">
              <a:extLst>
                <a:ext uri="{FF2B5EF4-FFF2-40B4-BE49-F238E27FC236}">
                  <a16:creationId xmlns:a16="http://schemas.microsoft.com/office/drawing/2014/main" id="{3F35DBBC-7F69-7AB7-B4A1-465190CA9865}"/>
                </a:ext>
              </a:extLst>
            </p:cNvPr>
            <p:cNvSpPr>
              <a:spLocks/>
            </p:cNvSpPr>
            <p:nvPr/>
          </p:nvSpPr>
          <p:spPr bwMode="auto">
            <a:xfrm>
              <a:off x="9608206" y="2130164"/>
              <a:ext cx="94095" cy="44255"/>
            </a:xfrm>
            <a:custGeom>
              <a:avLst/>
              <a:gdLst>
                <a:gd name="T0" fmla="*/ 4 w 9"/>
                <a:gd name="T1" fmla="*/ 3 h 4"/>
                <a:gd name="T2" fmla="*/ 1 w 9"/>
                <a:gd name="T3" fmla="*/ 2 h 4"/>
                <a:gd name="T4" fmla="*/ 5 w 9"/>
                <a:gd name="T5" fmla="*/ 2 h 4"/>
                <a:gd name="T6" fmla="*/ 0 w 9"/>
                <a:gd name="T7" fmla="*/ 0 h 4"/>
                <a:gd name="T8" fmla="*/ 9 w 9"/>
                <a:gd name="T9" fmla="*/ 2 h 4"/>
                <a:gd name="T10" fmla="*/ 5 w 9"/>
                <a:gd name="T11" fmla="*/ 2 h 4"/>
                <a:gd name="T12" fmla="*/ 4 w 9"/>
                <a:gd name="T13" fmla="*/ 3 h 4"/>
                <a:gd name="T14" fmla="*/ 4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4" y="3"/>
                  </a:moveTo>
                  <a:cubicBezTo>
                    <a:pt x="4" y="3"/>
                    <a:pt x="1" y="2"/>
                    <a:pt x="1" y="2"/>
                  </a:cubicBezTo>
                  <a:cubicBezTo>
                    <a:pt x="1" y="2"/>
                    <a:pt x="4" y="2"/>
                    <a:pt x="5" y="2"/>
                  </a:cubicBezTo>
                  <a:cubicBezTo>
                    <a:pt x="3" y="1"/>
                    <a:pt x="1" y="2"/>
                    <a:pt x="0" y="0"/>
                  </a:cubicBezTo>
                  <a:cubicBezTo>
                    <a:pt x="1" y="1"/>
                    <a:pt x="8" y="0"/>
                    <a:pt x="9" y="2"/>
                  </a:cubicBezTo>
                  <a:cubicBezTo>
                    <a:pt x="9" y="2"/>
                    <a:pt x="6" y="2"/>
                    <a:pt x="5" y="2"/>
                  </a:cubicBezTo>
                  <a:cubicBezTo>
                    <a:pt x="5" y="2"/>
                    <a:pt x="7" y="4"/>
                    <a:pt x="4" y="3"/>
                  </a:cubicBezTo>
                  <a:cubicBezTo>
                    <a:pt x="3" y="3"/>
                    <a:pt x="6" y="4"/>
                    <a:pt x="4"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73" name="Freeform 405">
              <a:extLst>
                <a:ext uri="{FF2B5EF4-FFF2-40B4-BE49-F238E27FC236}">
                  <a16:creationId xmlns:a16="http://schemas.microsoft.com/office/drawing/2014/main" id="{D0B7E9A4-1A74-A6AC-1ACC-5F998C1FA8E4}"/>
                </a:ext>
              </a:extLst>
            </p:cNvPr>
            <p:cNvSpPr>
              <a:spLocks/>
            </p:cNvSpPr>
            <p:nvPr/>
          </p:nvSpPr>
          <p:spPr bwMode="auto">
            <a:xfrm>
              <a:off x="10427172" y="3959344"/>
              <a:ext cx="550627" cy="283968"/>
            </a:xfrm>
            <a:custGeom>
              <a:avLst/>
              <a:gdLst>
                <a:gd name="T0" fmla="*/ 53 w 54"/>
                <a:gd name="T1" fmla="*/ 10 h 26"/>
                <a:gd name="T2" fmla="*/ 49 w 54"/>
                <a:gd name="T3" fmla="*/ 9 h 26"/>
                <a:gd name="T4" fmla="*/ 50 w 54"/>
                <a:gd name="T5" fmla="*/ 8 h 26"/>
                <a:gd name="T6" fmla="*/ 48 w 54"/>
                <a:gd name="T7" fmla="*/ 7 h 26"/>
                <a:gd name="T8" fmla="*/ 49 w 54"/>
                <a:gd name="T9" fmla="*/ 6 h 26"/>
                <a:gd name="T10" fmla="*/ 46 w 54"/>
                <a:gd name="T11" fmla="*/ 5 h 26"/>
                <a:gd name="T12" fmla="*/ 48 w 54"/>
                <a:gd name="T13" fmla="*/ 3 h 26"/>
                <a:gd name="T14" fmla="*/ 43 w 54"/>
                <a:gd name="T15" fmla="*/ 3 h 26"/>
                <a:gd name="T16" fmla="*/ 39 w 54"/>
                <a:gd name="T17" fmla="*/ 1 h 26"/>
                <a:gd name="T18" fmla="*/ 39 w 54"/>
                <a:gd name="T19" fmla="*/ 4 h 26"/>
                <a:gd name="T20" fmla="*/ 36 w 54"/>
                <a:gd name="T21" fmla="*/ 5 h 26"/>
                <a:gd name="T22" fmla="*/ 32 w 54"/>
                <a:gd name="T23" fmla="*/ 5 h 26"/>
                <a:gd name="T24" fmla="*/ 32 w 54"/>
                <a:gd name="T25" fmla="*/ 9 h 26"/>
                <a:gd name="T26" fmla="*/ 26 w 54"/>
                <a:gd name="T27" fmla="*/ 5 h 26"/>
                <a:gd name="T28" fmla="*/ 25 w 54"/>
                <a:gd name="T29" fmla="*/ 8 h 26"/>
                <a:gd name="T30" fmla="*/ 21 w 54"/>
                <a:gd name="T31" fmla="*/ 5 h 26"/>
                <a:gd name="T32" fmla="*/ 21 w 54"/>
                <a:gd name="T33" fmla="*/ 9 h 26"/>
                <a:gd name="T34" fmla="*/ 19 w 54"/>
                <a:gd name="T35" fmla="*/ 9 h 26"/>
                <a:gd name="T36" fmla="*/ 17 w 54"/>
                <a:gd name="T37" fmla="*/ 12 h 26"/>
                <a:gd name="T38" fmla="*/ 14 w 54"/>
                <a:gd name="T39" fmla="*/ 8 h 26"/>
                <a:gd name="T40" fmla="*/ 16 w 54"/>
                <a:gd name="T41" fmla="*/ 8 h 26"/>
                <a:gd name="T42" fmla="*/ 14 w 54"/>
                <a:gd name="T43" fmla="*/ 5 h 26"/>
                <a:gd name="T44" fmla="*/ 7 w 54"/>
                <a:gd name="T45" fmla="*/ 2 h 26"/>
                <a:gd name="T46" fmla="*/ 9 w 54"/>
                <a:gd name="T47" fmla="*/ 4 h 26"/>
                <a:gd name="T48" fmla="*/ 8 w 54"/>
                <a:gd name="T49" fmla="*/ 4 h 26"/>
                <a:gd name="T50" fmla="*/ 10 w 54"/>
                <a:gd name="T51" fmla="*/ 8 h 26"/>
                <a:gd name="T52" fmla="*/ 5 w 54"/>
                <a:gd name="T53" fmla="*/ 6 h 26"/>
                <a:gd name="T54" fmla="*/ 3 w 54"/>
                <a:gd name="T55" fmla="*/ 6 h 26"/>
                <a:gd name="T56" fmla="*/ 5 w 54"/>
                <a:gd name="T57" fmla="*/ 7 h 26"/>
                <a:gd name="T58" fmla="*/ 5 w 54"/>
                <a:gd name="T59" fmla="*/ 8 h 26"/>
                <a:gd name="T60" fmla="*/ 2 w 54"/>
                <a:gd name="T61" fmla="*/ 7 h 26"/>
                <a:gd name="T62" fmla="*/ 1 w 54"/>
                <a:gd name="T63" fmla="*/ 9 h 26"/>
                <a:gd name="T64" fmla="*/ 8 w 54"/>
                <a:gd name="T65" fmla="*/ 10 h 26"/>
                <a:gd name="T66" fmla="*/ 13 w 54"/>
                <a:gd name="T67" fmla="*/ 11 h 26"/>
                <a:gd name="T68" fmla="*/ 11 w 54"/>
                <a:gd name="T69" fmla="*/ 12 h 26"/>
                <a:gd name="T70" fmla="*/ 12 w 54"/>
                <a:gd name="T71" fmla="*/ 13 h 26"/>
                <a:gd name="T72" fmla="*/ 8 w 54"/>
                <a:gd name="T73" fmla="*/ 14 h 26"/>
                <a:gd name="T74" fmla="*/ 3 w 54"/>
                <a:gd name="T75" fmla="*/ 15 h 26"/>
                <a:gd name="T76" fmla="*/ 10 w 54"/>
                <a:gd name="T77" fmla="*/ 16 h 26"/>
                <a:gd name="T78" fmla="*/ 12 w 54"/>
                <a:gd name="T79" fmla="*/ 18 h 26"/>
                <a:gd name="T80" fmla="*/ 15 w 54"/>
                <a:gd name="T81" fmla="*/ 17 h 26"/>
                <a:gd name="T82" fmla="*/ 13 w 54"/>
                <a:gd name="T83" fmla="*/ 18 h 26"/>
                <a:gd name="T84" fmla="*/ 15 w 54"/>
                <a:gd name="T85" fmla="*/ 18 h 26"/>
                <a:gd name="T86" fmla="*/ 10 w 54"/>
                <a:gd name="T87" fmla="*/ 23 h 26"/>
                <a:gd name="T88" fmla="*/ 15 w 54"/>
                <a:gd name="T89" fmla="*/ 23 h 26"/>
                <a:gd name="T90" fmla="*/ 21 w 54"/>
                <a:gd name="T91" fmla="*/ 24 h 26"/>
                <a:gd name="T92" fmla="*/ 20 w 54"/>
                <a:gd name="T93" fmla="*/ 24 h 26"/>
                <a:gd name="T94" fmla="*/ 22 w 54"/>
                <a:gd name="T95" fmla="*/ 25 h 26"/>
                <a:gd name="T96" fmla="*/ 29 w 54"/>
                <a:gd name="T97" fmla="*/ 26 h 26"/>
                <a:gd name="T98" fmla="*/ 33 w 54"/>
                <a:gd name="T99" fmla="*/ 25 h 26"/>
                <a:gd name="T100" fmla="*/ 39 w 54"/>
                <a:gd name="T101" fmla="*/ 23 h 26"/>
                <a:gd name="T102" fmla="*/ 46 w 54"/>
                <a:gd name="T103" fmla="*/ 19 h 26"/>
                <a:gd name="T104" fmla="*/ 52 w 54"/>
                <a:gd name="T105" fmla="*/ 16 h 26"/>
                <a:gd name="T106" fmla="*/ 52 w 54"/>
                <a:gd name="T107" fmla="*/ 14 h 26"/>
                <a:gd name="T108" fmla="*/ 54 w 54"/>
                <a:gd name="T109" fmla="*/ 13 h 26"/>
                <a:gd name="T110" fmla="*/ 52 w 54"/>
                <a:gd name="T111" fmla="*/ 12 h 26"/>
                <a:gd name="T112" fmla="*/ 53 w 54"/>
                <a:gd name="T113" fmla="*/ 10 h 26"/>
                <a:gd name="T114" fmla="*/ 53 w 54"/>
                <a:gd name="T11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26">
                  <a:moveTo>
                    <a:pt x="53" y="10"/>
                  </a:moveTo>
                  <a:cubicBezTo>
                    <a:pt x="53" y="10"/>
                    <a:pt x="49" y="9"/>
                    <a:pt x="49" y="9"/>
                  </a:cubicBezTo>
                  <a:cubicBezTo>
                    <a:pt x="49" y="9"/>
                    <a:pt x="50" y="8"/>
                    <a:pt x="50" y="8"/>
                  </a:cubicBezTo>
                  <a:cubicBezTo>
                    <a:pt x="49" y="8"/>
                    <a:pt x="47" y="8"/>
                    <a:pt x="48" y="7"/>
                  </a:cubicBezTo>
                  <a:cubicBezTo>
                    <a:pt x="48" y="7"/>
                    <a:pt x="49" y="6"/>
                    <a:pt x="49" y="6"/>
                  </a:cubicBezTo>
                  <a:cubicBezTo>
                    <a:pt x="48" y="5"/>
                    <a:pt x="46" y="5"/>
                    <a:pt x="46" y="5"/>
                  </a:cubicBezTo>
                  <a:cubicBezTo>
                    <a:pt x="46" y="4"/>
                    <a:pt x="48" y="3"/>
                    <a:pt x="48" y="3"/>
                  </a:cubicBezTo>
                  <a:cubicBezTo>
                    <a:pt x="48" y="3"/>
                    <a:pt x="44" y="4"/>
                    <a:pt x="43" y="3"/>
                  </a:cubicBezTo>
                  <a:cubicBezTo>
                    <a:pt x="42" y="2"/>
                    <a:pt x="41" y="1"/>
                    <a:pt x="39" y="1"/>
                  </a:cubicBezTo>
                  <a:cubicBezTo>
                    <a:pt x="38" y="1"/>
                    <a:pt x="40" y="3"/>
                    <a:pt x="39" y="4"/>
                  </a:cubicBezTo>
                  <a:cubicBezTo>
                    <a:pt x="38" y="5"/>
                    <a:pt x="37" y="4"/>
                    <a:pt x="36" y="5"/>
                  </a:cubicBezTo>
                  <a:cubicBezTo>
                    <a:pt x="35" y="6"/>
                    <a:pt x="34" y="5"/>
                    <a:pt x="32" y="5"/>
                  </a:cubicBezTo>
                  <a:cubicBezTo>
                    <a:pt x="30" y="4"/>
                    <a:pt x="33" y="8"/>
                    <a:pt x="32" y="9"/>
                  </a:cubicBezTo>
                  <a:cubicBezTo>
                    <a:pt x="32" y="9"/>
                    <a:pt x="28" y="2"/>
                    <a:pt x="26" y="5"/>
                  </a:cubicBezTo>
                  <a:cubicBezTo>
                    <a:pt x="25" y="5"/>
                    <a:pt x="26" y="7"/>
                    <a:pt x="25" y="8"/>
                  </a:cubicBezTo>
                  <a:cubicBezTo>
                    <a:pt x="25" y="9"/>
                    <a:pt x="22" y="5"/>
                    <a:pt x="21" y="5"/>
                  </a:cubicBezTo>
                  <a:cubicBezTo>
                    <a:pt x="20" y="5"/>
                    <a:pt x="23" y="9"/>
                    <a:pt x="21" y="9"/>
                  </a:cubicBezTo>
                  <a:cubicBezTo>
                    <a:pt x="20" y="9"/>
                    <a:pt x="20" y="9"/>
                    <a:pt x="19" y="9"/>
                  </a:cubicBezTo>
                  <a:cubicBezTo>
                    <a:pt x="18" y="9"/>
                    <a:pt x="17" y="11"/>
                    <a:pt x="17" y="12"/>
                  </a:cubicBezTo>
                  <a:cubicBezTo>
                    <a:pt x="17" y="11"/>
                    <a:pt x="14" y="9"/>
                    <a:pt x="14" y="8"/>
                  </a:cubicBezTo>
                  <a:cubicBezTo>
                    <a:pt x="14" y="8"/>
                    <a:pt x="16" y="8"/>
                    <a:pt x="16" y="8"/>
                  </a:cubicBezTo>
                  <a:cubicBezTo>
                    <a:pt x="16" y="7"/>
                    <a:pt x="14" y="5"/>
                    <a:pt x="14" y="5"/>
                  </a:cubicBezTo>
                  <a:cubicBezTo>
                    <a:pt x="13" y="5"/>
                    <a:pt x="8" y="0"/>
                    <a:pt x="7" y="2"/>
                  </a:cubicBezTo>
                  <a:cubicBezTo>
                    <a:pt x="7" y="3"/>
                    <a:pt x="10" y="3"/>
                    <a:pt x="9" y="4"/>
                  </a:cubicBezTo>
                  <a:cubicBezTo>
                    <a:pt x="9" y="4"/>
                    <a:pt x="9" y="4"/>
                    <a:pt x="8" y="4"/>
                  </a:cubicBezTo>
                  <a:cubicBezTo>
                    <a:pt x="10" y="3"/>
                    <a:pt x="11" y="7"/>
                    <a:pt x="10" y="8"/>
                  </a:cubicBezTo>
                  <a:cubicBezTo>
                    <a:pt x="10" y="8"/>
                    <a:pt x="2" y="1"/>
                    <a:pt x="5" y="6"/>
                  </a:cubicBezTo>
                  <a:cubicBezTo>
                    <a:pt x="5" y="6"/>
                    <a:pt x="3" y="6"/>
                    <a:pt x="3" y="6"/>
                  </a:cubicBezTo>
                  <a:cubicBezTo>
                    <a:pt x="3" y="7"/>
                    <a:pt x="5" y="7"/>
                    <a:pt x="5" y="7"/>
                  </a:cubicBezTo>
                  <a:cubicBezTo>
                    <a:pt x="5" y="6"/>
                    <a:pt x="5" y="8"/>
                    <a:pt x="5" y="8"/>
                  </a:cubicBezTo>
                  <a:cubicBezTo>
                    <a:pt x="5" y="8"/>
                    <a:pt x="3" y="7"/>
                    <a:pt x="2" y="7"/>
                  </a:cubicBezTo>
                  <a:cubicBezTo>
                    <a:pt x="3" y="7"/>
                    <a:pt x="0" y="10"/>
                    <a:pt x="1" y="9"/>
                  </a:cubicBezTo>
                  <a:cubicBezTo>
                    <a:pt x="0" y="11"/>
                    <a:pt x="8" y="10"/>
                    <a:pt x="8" y="10"/>
                  </a:cubicBezTo>
                  <a:cubicBezTo>
                    <a:pt x="9" y="10"/>
                    <a:pt x="13" y="11"/>
                    <a:pt x="13" y="11"/>
                  </a:cubicBezTo>
                  <a:cubicBezTo>
                    <a:pt x="12" y="11"/>
                    <a:pt x="11" y="11"/>
                    <a:pt x="11" y="12"/>
                  </a:cubicBezTo>
                  <a:cubicBezTo>
                    <a:pt x="11" y="12"/>
                    <a:pt x="12" y="13"/>
                    <a:pt x="12" y="13"/>
                  </a:cubicBezTo>
                  <a:cubicBezTo>
                    <a:pt x="11" y="14"/>
                    <a:pt x="9" y="14"/>
                    <a:pt x="8" y="14"/>
                  </a:cubicBezTo>
                  <a:cubicBezTo>
                    <a:pt x="8" y="14"/>
                    <a:pt x="2" y="15"/>
                    <a:pt x="3" y="15"/>
                  </a:cubicBezTo>
                  <a:cubicBezTo>
                    <a:pt x="5" y="16"/>
                    <a:pt x="8" y="15"/>
                    <a:pt x="10" y="16"/>
                  </a:cubicBezTo>
                  <a:cubicBezTo>
                    <a:pt x="11" y="17"/>
                    <a:pt x="11" y="18"/>
                    <a:pt x="12" y="18"/>
                  </a:cubicBezTo>
                  <a:cubicBezTo>
                    <a:pt x="12" y="18"/>
                    <a:pt x="14" y="17"/>
                    <a:pt x="15" y="17"/>
                  </a:cubicBezTo>
                  <a:cubicBezTo>
                    <a:pt x="14" y="17"/>
                    <a:pt x="13" y="18"/>
                    <a:pt x="13" y="18"/>
                  </a:cubicBezTo>
                  <a:cubicBezTo>
                    <a:pt x="13" y="19"/>
                    <a:pt x="15" y="18"/>
                    <a:pt x="15" y="18"/>
                  </a:cubicBezTo>
                  <a:cubicBezTo>
                    <a:pt x="16" y="19"/>
                    <a:pt x="8" y="23"/>
                    <a:pt x="10" y="23"/>
                  </a:cubicBezTo>
                  <a:cubicBezTo>
                    <a:pt x="12" y="24"/>
                    <a:pt x="14" y="23"/>
                    <a:pt x="15" y="23"/>
                  </a:cubicBezTo>
                  <a:cubicBezTo>
                    <a:pt x="17" y="23"/>
                    <a:pt x="19" y="23"/>
                    <a:pt x="21" y="24"/>
                  </a:cubicBezTo>
                  <a:cubicBezTo>
                    <a:pt x="20" y="23"/>
                    <a:pt x="20" y="24"/>
                    <a:pt x="20" y="24"/>
                  </a:cubicBezTo>
                  <a:cubicBezTo>
                    <a:pt x="21" y="25"/>
                    <a:pt x="22" y="25"/>
                    <a:pt x="22" y="25"/>
                  </a:cubicBezTo>
                  <a:cubicBezTo>
                    <a:pt x="24" y="26"/>
                    <a:pt x="27" y="26"/>
                    <a:pt x="29" y="26"/>
                  </a:cubicBezTo>
                  <a:cubicBezTo>
                    <a:pt x="31" y="26"/>
                    <a:pt x="31" y="25"/>
                    <a:pt x="33" y="25"/>
                  </a:cubicBezTo>
                  <a:cubicBezTo>
                    <a:pt x="35" y="24"/>
                    <a:pt x="37" y="24"/>
                    <a:pt x="39" y="23"/>
                  </a:cubicBezTo>
                  <a:cubicBezTo>
                    <a:pt x="42" y="21"/>
                    <a:pt x="43" y="20"/>
                    <a:pt x="46" y="19"/>
                  </a:cubicBezTo>
                  <a:cubicBezTo>
                    <a:pt x="48" y="19"/>
                    <a:pt x="49" y="16"/>
                    <a:pt x="52" y="16"/>
                  </a:cubicBezTo>
                  <a:cubicBezTo>
                    <a:pt x="52" y="15"/>
                    <a:pt x="53" y="15"/>
                    <a:pt x="52" y="14"/>
                  </a:cubicBezTo>
                  <a:cubicBezTo>
                    <a:pt x="51" y="13"/>
                    <a:pt x="53" y="13"/>
                    <a:pt x="54" y="13"/>
                  </a:cubicBezTo>
                  <a:cubicBezTo>
                    <a:pt x="54" y="13"/>
                    <a:pt x="52" y="12"/>
                    <a:pt x="52" y="12"/>
                  </a:cubicBezTo>
                  <a:cubicBezTo>
                    <a:pt x="52" y="11"/>
                    <a:pt x="54" y="10"/>
                    <a:pt x="53" y="10"/>
                  </a:cubicBezTo>
                  <a:cubicBezTo>
                    <a:pt x="51" y="9"/>
                    <a:pt x="54" y="10"/>
                    <a:pt x="53" y="1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74" name="Freeform 512">
              <a:extLst>
                <a:ext uri="{FF2B5EF4-FFF2-40B4-BE49-F238E27FC236}">
                  <a16:creationId xmlns:a16="http://schemas.microsoft.com/office/drawing/2014/main" id="{8DEDB832-2AE1-9FF7-D565-2308D39CB266}"/>
                </a:ext>
              </a:extLst>
            </p:cNvPr>
            <p:cNvSpPr>
              <a:spLocks/>
            </p:cNvSpPr>
            <p:nvPr/>
          </p:nvSpPr>
          <p:spPr bwMode="auto">
            <a:xfrm>
              <a:off x="7904054" y="11379319"/>
              <a:ext cx="121974" cy="66379"/>
            </a:xfrm>
            <a:custGeom>
              <a:avLst/>
              <a:gdLst>
                <a:gd name="T0" fmla="*/ 10 w 12"/>
                <a:gd name="T1" fmla="*/ 3 h 6"/>
                <a:gd name="T2" fmla="*/ 8 w 12"/>
                <a:gd name="T3" fmla="*/ 2 h 6"/>
                <a:gd name="T4" fmla="*/ 5 w 12"/>
                <a:gd name="T5" fmla="*/ 2 h 6"/>
                <a:gd name="T6" fmla="*/ 3 w 12"/>
                <a:gd name="T7" fmla="*/ 1 h 6"/>
                <a:gd name="T8" fmla="*/ 0 w 12"/>
                <a:gd name="T9" fmla="*/ 3 h 6"/>
                <a:gd name="T10" fmla="*/ 2 w 12"/>
                <a:gd name="T11" fmla="*/ 5 h 6"/>
                <a:gd name="T12" fmla="*/ 6 w 12"/>
                <a:gd name="T13" fmla="*/ 5 h 6"/>
                <a:gd name="T14" fmla="*/ 11 w 12"/>
                <a:gd name="T15" fmla="*/ 3 h 6"/>
                <a:gd name="T16" fmla="*/ 10 w 12"/>
                <a:gd name="T17" fmla="*/ 3 h 6"/>
                <a:gd name="T18" fmla="*/ 10 w 12"/>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0" y="3"/>
                  </a:moveTo>
                  <a:cubicBezTo>
                    <a:pt x="9" y="3"/>
                    <a:pt x="9" y="2"/>
                    <a:pt x="8" y="2"/>
                  </a:cubicBezTo>
                  <a:cubicBezTo>
                    <a:pt x="7" y="2"/>
                    <a:pt x="6" y="2"/>
                    <a:pt x="5" y="2"/>
                  </a:cubicBezTo>
                  <a:cubicBezTo>
                    <a:pt x="4" y="2"/>
                    <a:pt x="4" y="0"/>
                    <a:pt x="3" y="1"/>
                  </a:cubicBezTo>
                  <a:cubicBezTo>
                    <a:pt x="3" y="1"/>
                    <a:pt x="0" y="3"/>
                    <a:pt x="0" y="3"/>
                  </a:cubicBezTo>
                  <a:cubicBezTo>
                    <a:pt x="0" y="3"/>
                    <a:pt x="2" y="5"/>
                    <a:pt x="2" y="5"/>
                  </a:cubicBezTo>
                  <a:cubicBezTo>
                    <a:pt x="3" y="6"/>
                    <a:pt x="5" y="5"/>
                    <a:pt x="6" y="5"/>
                  </a:cubicBezTo>
                  <a:cubicBezTo>
                    <a:pt x="7" y="5"/>
                    <a:pt x="11" y="4"/>
                    <a:pt x="11" y="3"/>
                  </a:cubicBezTo>
                  <a:cubicBezTo>
                    <a:pt x="10" y="3"/>
                    <a:pt x="10" y="3"/>
                    <a:pt x="10" y="3"/>
                  </a:cubicBezTo>
                  <a:cubicBezTo>
                    <a:pt x="9" y="3"/>
                    <a:pt x="12" y="2"/>
                    <a:pt x="10"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75" name="Freeform 513">
              <a:extLst>
                <a:ext uri="{FF2B5EF4-FFF2-40B4-BE49-F238E27FC236}">
                  <a16:creationId xmlns:a16="http://schemas.microsoft.com/office/drawing/2014/main" id="{D526A0CF-76DE-4C4E-6FD4-21CD7230DDB7}"/>
                </a:ext>
              </a:extLst>
            </p:cNvPr>
            <p:cNvSpPr>
              <a:spLocks/>
            </p:cNvSpPr>
            <p:nvPr/>
          </p:nvSpPr>
          <p:spPr bwMode="auto">
            <a:xfrm>
              <a:off x="7893599" y="11445698"/>
              <a:ext cx="90610" cy="66379"/>
            </a:xfrm>
            <a:custGeom>
              <a:avLst/>
              <a:gdLst>
                <a:gd name="T0" fmla="*/ 7 w 9"/>
                <a:gd name="T1" fmla="*/ 3 h 6"/>
                <a:gd name="T2" fmla="*/ 0 w 9"/>
                <a:gd name="T3" fmla="*/ 1 h 6"/>
                <a:gd name="T4" fmla="*/ 2 w 9"/>
                <a:gd name="T5" fmla="*/ 2 h 6"/>
                <a:gd name="T6" fmla="*/ 1 w 9"/>
                <a:gd name="T7" fmla="*/ 5 h 6"/>
                <a:gd name="T8" fmla="*/ 3 w 9"/>
                <a:gd name="T9" fmla="*/ 5 h 6"/>
                <a:gd name="T10" fmla="*/ 4 w 9"/>
                <a:gd name="T11" fmla="*/ 5 h 6"/>
                <a:gd name="T12" fmla="*/ 7 w 9"/>
                <a:gd name="T13" fmla="*/ 3 h 6"/>
                <a:gd name="T14" fmla="*/ 7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3"/>
                  </a:moveTo>
                  <a:cubicBezTo>
                    <a:pt x="7" y="2"/>
                    <a:pt x="0" y="0"/>
                    <a:pt x="0" y="1"/>
                  </a:cubicBezTo>
                  <a:cubicBezTo>
                    <a:pt x="0" y="1"/>
                    <a:pt x="2" y="2"/>
                    <a:pt x="2" y="2"/>
                  </a:cubicBezTo>
                  <a:cubicBezTo>
                    <a:pt x="3" y="3"/>
                    <a:pt x="1" y="4"/>
                    <a:pt x="1" y="5"/>
                  </a:cubicBezTo>
                  <a:cubicBezTo>
                    <a:pt x="1" y="6"/>
                    <a:pt x="3" y="5"/>
                    <a:pt x="3" y="5"/>
                  </a:cubicBezTo>
                  <a:cubicBezTo>
                    <a:pt x="4" y="4"/>
                    <a:pt x="3" y="5"/>
                    <a:pt x="4" y="5"/>
                  </a:cubicBezTo>
                  <a:cubicBezTo>
                    <a:pt x="5" y="6"/>
                    <a:pt x="9" y="4"/>
                    <a:pt x="7" y="3"/>
                  </a:cubicBezTo>
                  <a:cubicBezTo>
                    <a:pt x="6" y="2"/>
                    <a:pt x="8" y="3"/>
                    <a:pt x="7"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76" name="Freeform 514">
              <a:extLst>
                <a:ext uri="{FF2B5EF4-FFF2-40B4-BE49-F238E27FC236}">
                  <a16:creationId xmlns:a16="http://schemas.microsoft.com/office/drawing/2014/main" id="{10919571-478B-371E-3184-80EF04E972C6}"/>
                </a:ext>
              </a:extLst>
            </p:cNvPr>
            <p:cNvSpPr>
              <a:spLocks/>
            </p:cNvSpPr>
            <p:nvPr/>
          </p:nvSpPr>
          <p:spPr bwMode="auto">
            <a:xfrm>
              <a:off x="7883147" y="11360879"/>
              <a:ext cx="80154" cy="51630"/>
            </a:xfrm>
            <a:custGeom>
              <a:avLst/>
              <a:gdLst>
                <a:gd name="T0" fmla="*/ 6 w 8"/>
                <a:gd name="T1" fmla="*/ 0 h 5"/>
                <a:gd name="T2" fmla="*/ 3 w 8"/>
                <a:gd name="T3" fmla="*/ 1 h 5"/>
                <a:gd name="T4" fmla="*/ 0 w 8"/>
                <a:gd name="T5" fmla="*/ 1 h 5"/>
                <a:gd name="T6" fmla="*/ 0 w 8"/>
                <a:gd name="T7" fmla="*/ 3 h 5"/>
                <a:gd name="T8" fmla="*/ 5 w 8"/>
                <a:gd name="T9" fmla="*/ 2 h 5"/>
                <a:gd name="T10" fmla="*/ 6 w 8"/>
                <a:gd name="T11" fmla="*/ 0 h 5"/>
                <a:gd name="T12" fmla="*/ 6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6" y="0"/>
                  </a:moveTo>
                  <a:cubicBezTo>
                    <a:pt x="5" y="0"/>
                    <a:pt x="4" y="1"/>
                    <a:pt x="3" y="1"/>
                  </a:cubicBezTo>
                  <a:cubicBezTo>
                    <a:pt x="2" y="0"/>
                    <a:pt x="0" y="1"/>
                    <a:pt x="0" y="1"/>
                  </a:cubicBezTo>
                  <a:cubicBezTo>
                    <a:pt x="1" y="0"/>
                    <a:pt x="0" y="4"/>
                    <a:pt x="0" y="3"/>
                  </a:cubicBezTo>
                  <a:cubicBezTo>
                    <a:pt x="1" y="5"/>
                    <a:pt x="4" y="3"/>
                    <a:pt x="5" y="2"/>
                  </a:cubicBezTo>
                  <a:cubicBezTo>
                    <a:pt x="6" y="2"/>
                    <a:pt x="8" y="0"/>
                    <a:pt x="6" y="0"/>
                  </a:cubicBezTo>
                  <a:cubicBezTo>
                    <a:pt x="5" y="0"/>
                    <a:pt x="8" y="0"/>
                    <a:pt x="6"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77" name="Freeform 515">
              <a:extLst>
                <a:ext uri="{FF2B5EF4-FFF2-40B4-BE49-F238E27FC236}">
                  <a16:creationId xmlns:a16="http://schemas.microsoft.com/office/drawing/2014/main" id="{B3D8FE95-4989-B744-0721-7F3256696E4F}"/>
                </a:ext>
              </a:extLst>
            </p:cNvPr>
            <p:cNvSpPr>
              <a:spLocks/>
            </p:cNvSpPr>
            <p:nvPr/>
          </p:nvSpPr>
          <p:spPr bwMode="auto">
            <a:xfrm>
              <a:off x="7841327" y="11401446"/>
              <a:ext cx="83638" cy="55320"/>
            </a:xfrm>
            <a:custGeom>
              <a:avLst/>
              <a:gdLst>
                <a:gd name="T0" fmla="*/ 7 w 8"/>
                <a:gd name="T1" fmla="*/ 4 h 5"/>
                <a:gd name="T2" fmla="*/ 1 w 8"/>
                <a:gd name="T3" fmla="*/ 1 h 5"/>
                <a:gd name="T4" fmla="*/ 7 w 8"/>
                <a:gd name="T5" fmla="*/ 4 h 5"/>
              </a:gdLst>
              <a:ahLst/>
              <a:cxnLst>
                <a:cxn ang="0">
                  <a:pos x="T0" y="T1"/>
                </a:cxn>
                <a:cxn ang="0">
                  <a:pos x="T2" y="T3"/>
                </a:cxn>
                <a:cxn ang="0">
                  <a:pos x="T4" y="T5"/>
                </a:cxn>
              </a:cxnLst>
              <a:rect l="0" t="0" r="r" b="b"/>
              <a:pathLst>
                <a:path w="8" h="5">
                  <a:moveTo>
                    <a:pt x="7" y="4"/>
                  </a:moveTo>
                  <a:cubicBezTo>
                    <a:pt x="6" y="3"/>
                    <a:pt x="0" y="0"/>
                    <a:pt x="1" y="1"/>
                  </a:cubicBezTo>
                  <a:cubicBezTo>
                    <a:pt x="2" y="2"/>
                    <a:pt x="8" y="5"/>
                    <a:pt x="7"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78" name="Freeform 516">
              <a:extLst>
                <a:ext uri="{FF2B5EF4-FFF2-40B4-BE49-F238E27FC236}">
                  <a16:creationId xmlns:a16="http://schemas.microsoft.com/office/drawing/2014/main" id="{908DBA5E-7F5C-9299-B493-3F7662341860}"/>
                </a:ext>
              </a:extLst>
            </p:cNvPr>
            <p:cNvSpPr>
              <a:spLocks/>
            </p:cNvSpPr>
            <p:nvPr/>
          </p:nvSpPr>
          <p:spPr bwMode="auto">
            <a:xfrm>
              <a:off x="7820416" y="11327686"/>
              <a:ext cx="31364" cy="33190"/>
            </a:xfrm>
            <a:custGeom>
              <a:avLst/>
              <a:gdLst>
                <a:gd name="T0" fmla="*/ 2 w 3"/>
                <a:gd name="T1" fmla="*/ 2 h 3"/>
                <a:gd name="T2" fmla="*/ 0 w 3"/>
                <a:gd name="T3" fmla="*/ 1 h 3"/>
                <a:gd name="T4" fmla="*/ 2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2" y="3"/>
                    <a:pt x="1" y="2"/>
                    <a:pt x="0" y="1"/>
                  </a:cubicBezTo>
                  <a:cubicBezTo>
                    <a:pt x="0" y="0"/>
                    <a:pt x="3" y="0"/>
                    <a:pt x="2" y="2"/>
                  </a:cubicBezTo>
                  <a:cubicBezTo>
                    <a:pt x="2" y="3"/>
                    <a:pt x="2" y="1"/>
                    <a:pt x="2"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79" name="Freeform 517">
              <a:extLst>
                <a:ext uri="{FF2B5EF4-FFF2-40B4-BE49-F238E27FC236}">
                  <a16:creationId xmlns:a16="http://schemas.microsoft.com/office/drawing/2014/main" id="{282770D9-DC53-70A7-F3C6-128CD593833D}"/>
                </a:ext>
              </a:extLst>
            </p:cNvPr>
            <p:cNvSpPr>
              <a:spLocks/>
            </p:cNvSpPr>
            <p:nvPr/>
          </p:nvSpPr>
          <p:spPr bwMode="auto">
            <a:xfrm>
              <a:off x="7820416" y="11239179"/>
              <a:ext cx="73184" cy="77445"/>
            </a:xfrm>
            <a:custGeom>
              <a:avLst/>
              <a:gdLst>
                <a:gd name="T0" fmla="*/ 5 w 7"/>
                <a:gd name="T1" fmla="*/ 2 h 7"/>
                <a:gd name="T2" fmla="*/ 4 w 7"/>
                <a:gd name="T3" fmla="*/ 0 h 7"/>
                <a:gd name="T4" fmla="*/ 2 w 7"/>
                <a:gd name="T5" fmla="*/ 1 h 7"/>
                <a:gd name="T6" fmla="*/ 0 w 7"/>
                <a:gd name="T7" fmla="*/ 1 h 7"/>
                <a:gd name="T8" fmla="*/ 2 w 7"/>
                <a:gd name="T9" fmla="*/ 4 h 7"/>
                <a:gd name="T10" fmla="*/ 0 w 7"/>
                <a:gd name="T11" fmla="*/ 6 h 7"/>
                <a:gd name="T12" fmla="*/ 3 w 7"/>
                <a:gd name="T13" fmla="*/ 5 h 7"/>
                <a:gd name="T14" fmla="*/ 4 w 7"/>
                <a:gd name="T15" fmla="*/ 2 h 7"/>
                <a:gd name="T16" fmla="*/ 4 w 7"/>
                <a:gd name="T17" fmla="*/ 4 h 7"/>
                <a:gd name="T18" fmla="*/ 6 w 7"/>
                <a:gd name="T19" fmla="*/ 2 h 7"/>
                <a:gd name="T20" fmla="*/ 5 w 7"/>
                <a:gd name="T21" fmla="*/ 2 h 7"/>
                <a:gd name="T22" fmla="*/ 5 w 7"/>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5" y="2"/>
                  </a:moveTo>
                  <a:cubicBezTo>
                    <a:pt x="5" y="1"/>
                    <a:pt x="4" y="1"/>
                    <a:pt x="4" y="0"/>
                  </a:cubicBezTo>
                  <a:cubicBezTo>
                    <a:pt x="3" y="0"/>
                    <a:pt x="1" y="0"/>
                    <a:pt x="2" y="1"/>
                  </a:cubicBezTo>
                  <a:cubicBezTo>
                    <a:pt x="4" y="3"/>
                    <a:pt x="1" y="2"/>
                    <a:pt x="0" y="1"/>
                  </a:cubicBezTo>
                  <a:cubicBezTo>
                    <a:pt x="1" y="3"/>
                    <a:pt x="2" y="3"/>
                    <a:pt x="2" y="4"/>
                  </a:cubicBezTo>
                  <a:cubicBezTo>
                    <a:pt x="3" y="6"/>
                    <a:pt x="1" y="5"/>
                    <a:pt x="0" y="6"/>
                  </a:cubicBezTo>
                  <a:cubicBezTo>
                    <a:pt x="0" y="7"/>
                    <a:pt x="4" y="6"/>
                    <a:pt x="3" y="5"/>
                  </a:cubicBezTo>
                  <a:cubicBezTo>
                    <a:pt x="3" y="5"/>
                    <a:pt x="4" y="3"/>
                    <a:pt x="4" y="2"/>
                  </a:cubicBezTo>
                  <a:cubicBezTo>
                    <a:pt x="4" y="2"/>
                    <a:pt x="4" y="3"/>
                    <a:pt x="4" y="4"/>
                  </a:cubicBezTo>
                  <a:cubicBezTo>
                    <a:pt x="4" y="3"/>
                    <a:pt x="6" y="2"/>
                    <a:pt x="6" y="2"/>
                  </a:cubicBezTo>
                  <a:cubicBezTo>
                    <a:pt x="6" y="2"/>
                    <a:pt x="6" y="2"/>
                    <a:pt x="5" y="2"/>
                  </a:cubicBezTo>
                  <a:cubicBezTo>
                    <a:pt x="5" y="1"/>
                    <a:pt x="7" y="2"/>
                    <a:pt x="5"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80" name="Freeform 518">
              <a:extLst>
                <a:ext uri="{FF2B5EF4-FFF2-40B4-BE49-F238E27FC236}">
                  <a16:creationId xmlns:a16="http://schemas.microsoft.com/office/drawing/2014/main" id="{522293D9-9273-93D3-4FE2-EC5933F80797}"/>
                </a:ext>
              </a:extLst>
            </p:cNvPr>
            <p:cNvSpPr>
              <a:spLocks/>
            </p:cNvSpPr>
            <p:nvPr/>
          </p:nvSpPr>
          <p:spPr bwMode="auto">
            <a:xfrm>
              <a:off x="7809960" y="11099041"/>
              <a:ext cx="52274" cy="118010"/>
            </a:xfrm>
            <a:custGeom>
              <a:avLst/>
              <a:gdLst>
                <a:gd name="T0" fmla="*/ 5 w 5"/>
                <a:gd name="T1" fmla="*/ 7 h 11"/>
                <a:gd name="T2" fmla="*/ 2 w 5"/>
                <a:gd name="T3" fmla="*/ 2 h 11"/>
                <a:gd name="T4" fmla="*/ 1 w 5"/>
                <a:gd name="T5" fmla="*/ 6 h 11"/>
                <a:gd name="T6" fmla="*/ 0 w 5"/>
                <a:gd name="T7" fmla="*/ 9 h 11"/>
                <a:gd name="T8" fmla="*/ 2 w 5"/>
                <a:gd name="T9" fmla="*/ 7 h 11"/>
                <a:gd name="T10" fmla="*/ 5 w 5"/>
                <a:gd name="T11" fmla="*/ 7 h 11"/>
                <a:gd name="T12" fmla="*/ 5 w 5"/>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7"/>
                  </a:moveTo>
                  <a:cubicBezTo>
                    <a:pt x="5" y="6"/>
                    <a:pt x="4" y="0"/>
                    <a:pt x="2" y="2"/>
                  </a:cubicBezTo>
                  <a:cubicBezTo>
                    <a:pt x="2" y="3"/>
                    <a:pt x="3" y="6"/>
                    <a:pt x="1" y="6"/>
                  </a:cubicBezTo>
                  <a:cubicBezTo>
                    <a:pt x="0" y="6"/>
                    <a:pt x="0" y="7"/>
                    <a:pt x="0" y="9"/>
                  </a:cubicBezTo>
                  <a:cubicBezTo>
                    <a:pt x="1" y="9"/>
                    <a:pt x="2" y="7"/>
                    <a:pt x="2" y="7"/>
                  </a:cubicBezTo>
                  <a:cubicBezTo>
                    <a:pt x="1" y="7"/>
                    <a:pt x="5" y="11"/>
                    <a:pt x="5" y="7"/>
                  </a:cubicBezTo>
                  <a:cubicBezTo>
                    <a:pt x="5" y="6"/>
                    <a:pt x="5" y="8"/>
                    <a:pt x="5"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81" name="Freeform 519">
              <a:extLst>
                <a:ext uri="{FF2B5EF4-FFF2-40B4-BE49-F238E27FC236}">
                  <a16:creationId xmlns:a16="http://schemas.microsoft.com/office/drawing/2014/main" id="{10852D64-6FC2-57E3-8D73-C1C71F63E52B}"/>
                </a:ext>
              </a:extLst>
            </p:cNvPr>
            <p:cNvSpPr>
              <a:spLocks/>
            </p:cNvSpPr>
            <p:nvPr/>
          </p:nvSpPr>
          <p:spPr bwMode="auto">
            <a:xfrm>
              <a:off x="7799507" y="11194924"/>
              <a:ext cx="31364" cy="66379"/>
            </a:xfrm>
            <a:custGeom>
              <a:avLst/>
              <a:gdLst>
                <a:gd name="T0" fmla="*/ 3 w 3"/>
                <a:gd name="T1" fmla="*/ 2 h 6"/>
                <a:gd name="T2" fmla="*/ 1 w 3"/>
                <a:gd name="T3" fmla="*/ 6 h 6"/>
                <a:gd name="T4" fmla="*/ 3 w 3"/>
                <a:gd name="T5" fmla="*/ 2 h 6"/>
                <a:gd name="T6" fmla="*/ 3 w 3"/>
                <a:gd name="T7" fmla="*/ 2 h 6"/>
              </a:gdLst>
              <a:ahLst/>
              <a:cxnLst>
                <a:cxn ang="0">
                  <a:pos x="T0" y="T1"/>
                </a:cxn>
                <a:cxn ang="0">
                  <a:pos x="T2" y="T3"/>
                </a:cxn>
                <a:cxn ang="0">
                  <a:pos x="T4" y="T5"/>
                </a:cxn>
                <a:cxn ang="0">
                  <a:pos x="T6" y="T7"/>
                </a:cxn>
              </a:cxnLst>
              <a:rect l="0" t="0" r="r" b="b"/>
              <a:pathLst>
                <a:path w="3" h="6">
                  <a:moveTo>
                    <a:pt x="3" y="2"/>
                  </a:moveTo>
                  <a:cubicBezTo>
                    <a:pt x="2" y="0"/>
                    <a:pt x="0" y="5"/>
                    <a:pt x="1" y="6"/>
                  </a:cubicBezTo>
                  <a:cubicBezTo>
                    <a:pt x="0" y="5"/>
                    <a:pt x="3" y="3"/>
                    <a:pt x="3" y="2"/>
                  </a:cubicBezTo>
                  <a:cubicBezTo>
                    <a:pt x="2" y="1"/>
                    <a:pt x="3" y="2"/>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82" name="Freeform 520">
              <a:extLst>
                <a:ext uri="{FF2B5EF4-FFF2-40B4-BE49-F238E27FC236}">
                  <a16:creationId xmlns:a16="http://schemas.microsoft.com/office/drawing/2014/main" id="{49192768-F4EF-8219-6700-E927B90BB0F1}"/>
                </a:ext>
              </a:extLst>
            </p:cNvPr>
            <p:cNvSpPr>
              <a:spLocks/>
            </p:cNvSpPr>
            <p:nvPr/>
          </p:nvSpPr>
          <p:spPr bwMode="auto">
            <a:xfrm>
              <a:off x="7799507" y="11054786"/>
              <a:ext cx="52274" cy="77445"/>
            </a:xfrm>
            <a:custGeom>
              <a:avLst/>
              <a:gdLst>
                <a:gd name="T0" fmla="*/ 4 w 5"/>
                <a:gd name="T1" fmla="*/ 2 h 7"/>
                <a:gd name="T2" fmla="*/ 3 w 5"/>
                <a:gd name="T3" fmla="*/ 0 h 7"/>
                <a:gd name="T4" fmla="*/ 2 w 5"/>
                <a:gd name="T5" fmla="*/ 3 h 7"/>
                <a:gd name="T6" fmla="*/ 1 w 5"/>
                <a:gd name="T7" fmla="*/ 2 h 7"/>
                <a:gd name="T8" fmla="*/ 0 w 5"/>
                <a:gd name="T9" fmla="*/ 5 h 7"/>
                <a:gd name="T10" fmla="*/ 2 w 5"/>
                <a:gd name="T11" fmla="*/ 7 h 7"/>
                <a:gd name="T12" fmla="*/ 5 w 5"/>
                <a:gd name="T13" fmla="*/ 5 h 7"/>
                <a:gd name="T14" fmla="*/ 4 w 5"/>
                <a:gd name="T15" fmla="*/ 2 h 7"/>
                <a:gd name="T16" fmla="*/ 4 w 5"/>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2"/>
                  </a:moveTo>
                  <a:cubicBezTo>
                    <a:pt x="3" y="3"/>
                    <a:pt x="3" y="0"/>
                    <a:pt x="3" y="0"/>
                  </a:cubicBezTo>
                  <a:cubicBezTo>
                    <a:pt x="3" y="0"/>
                    <a:pt x="3" y="3"/>
                    <a:pt x="2" y="3"/>
                  </a:cubicBezTo>
                  <a:cubicBezTo>
                    <a:pt x="2" y="3"/>
                    <a:pt x="2" y="2"/>
                    <a:pt x="1" y="2"/>
                  </a:cubicBezTo>
                  <a:cubicBezTo>
                    <a:pt x="2" y="2"/>
                    <a:pt x="0" y="5"/>
                    <a:pt x="0" y="5"/>
                  </a:cubicBezTo>
                  <a:cubicBezTo>
                    <a:pt x="0" y="4"/>
                    <a:pt x="4" y="5"/>
                    <a:pt x="2" y="7"/>
                  </a:cubicBezTo>
                  <a:cubicBezTo>
                    <a:pt x="3" y="6"/>
                    <a:pt x="5" y="6"/>
                    <a:pt x="5" y="5"/>
                  </a:cubicBezTo>
                  <a:cubicBezTo>
                    <a:pt x="5" y="4"/>
                    <a:pt x="4" y="1"/>
                    <a:pt x="4" y="2"/>
                  </a:cubicBezTo>
                  <a:cubicBezTo>
                    <a:pt x="3" y="3"/>
                    <a:pt x="4" y="1"/>
                    <a:pt x="4"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83" name="Freeform 521">
              <a:extLst>
                <a:ext uri="{FF2B5EF4-FFF2-40B4-BE49-F238E27FC236}">
                  <a16:creationId xmlns:a16="http://schemas.microsoft.com/office/drawing/2014/main" id="{38566D8C-FADF-F057-CD53-02BC2739B36F}"/>
                </a:ext>
              </a:extLst>
            </p:cNvPr>
            <p:cNvSpPr>
              <a:spLocks/>
            </p:cNvSpPr>
            <p:nvPr/>
          </p:nvSpPr>
          <p:spPr bwMode="auto">
            <a:xfrm>
              <a:off x="7851783" y="10840889"/>
              <a:ext cx="52274" cy="51630"/>
            </a:xfrm>
            <a:custGeom>
              <a:avLst/>
              <a:gdLst>
                <a:gd name="T0" fmla="*/ 3 w 5"/>
                <a:gd name="T1" fmla="*/ 4 h 5"/>
                <a:gd name="T2" fmla="*/ 3 w 5"/>
                <a:gd name="T3" fmla="*/ 0 h 5"/>
                <a:gd name="T4" fmla="*/ 0 w 5"/>
                <a:gd name="T5" fmla="*/ 0 h 5"/>
                <a:gd name="T6" fmla="*/ 2 w 5"/>
                <a:gd name="T7" fmla="*/ 1 h 5"/>
                <a:gd name="T8" fmla="*/ 3 w 5"/>
                <a:gd name="T9" fmla="*/ 4 h 5"/>
                <a:gd name="T10" fmla="*/ 3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3" y="4"/>
                  </a:moveTo>
                  <a:cubicBezTo>
                    <a:pt x="5" y="2"/>
                    <a:pt x="2" y="2"/>
                    <a:pt x="3" y="0"/>
                  </a:cubicBezTo>
                  <a:cubicBezTo>
                    <a:pt x="3" y="0"/>
                    <a:pt x="1" y="0"/>
                    <a:pt x="0" y="0"/>
                  </a:cubicBezTo>
                  <a:cubicBezTo>
                    <a:pt x="0" y="0"/>
                    <a:pt x="2" y="1"/>
                    <a:pt x="2" y="1"/>
                  </a:cubicBezTo>
                  <a:cubicBezTo>
                    <a:pt x="2" y="2"/>
                    <a:pt x="3" y="4"/>
                    <a:pt x="3" y="4"/>
                  </a:cubicBezTo>
                  <a:cubicBezTo>
                    <a:pt x="4" y="3"/>
                    <a:pt x="2" y="5"/>
                    <a:pt x="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84" name="Freeform 522">
              <a:extLst>
                <a:ext uri="{FF2B5EF4-FFF2-40B4-BE49-F238E27FC236}">
                  <a16:creationId xmlns:a16="http://schemas.microsoft.com/office/drawing/2014/main" id="{4FD50E9A-169D-7AAD-1157-BBB20AD80CA6}"/>
                </a:ext>
              </a:extLst>
            </p:cNvPr>
            <p:cNvSpPr>
              <a:spLocks/>
            </p:cNvSpPr>
            <p:nvPr/>
          </p:nvSpPr>
          <p:spPr bwMode="auto">
            <a:xfrm>
              <a:off x="7862238" y="10645434"/>
              <a:ext cx="62727" cy="118010"/>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85" name="Freeform 523">
              <a:extLst>
                <a:ext uri="{FF2B5EF4-FFF2-40B4-BE49-F238E27FC236}">
                  <a16:creationId xmlns:a16="http://schemas.microsoft.com/office/drawing/2014/main" id="{807A7737-6B2B-06D2-77F5-62A62C156E41}"/>
                </a:ext>
              </a:extLst>
            </p:cNvPr>
            <p:cNvSpPr>
              <a:spLocks/>
            </p:cNvSpPr>
            <p:nvPr/>
          </p:nvSpPr>
          <p:spPr bwMode="auto">
            <a:xfrm>
              <a:off x="8067848" y="7577132"/>
              <a:ext cx="48790" cy="44255"/>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86" name="Freeform 524">
              <a:extLst>
                <a:ext uri="{FF2B5EF4-FFF2-40B4-BE49-F238E27FC236}">
                  <a16:creationId xmlns:a16="http://schemas.microsoft.com/office/drawing/2014/main" id="{E0D4ABA2-884E-2F12-5CA5-E214CB2255D2}"/>
                </a:ext>
              </a:extLst>
            </p:cNvPr>
            <p:cNvSpPr>
              <a:spLocks/>
            </p:cNvSpPr>
            <p:nvPr/>
          </p:nvSpPr>
          <p:spPr bwMode="auto">
            <a:xfrm>
              <a:off x="8506955" y="7643515"/>
              <a:ext cx="59243" cy="84822"/>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87" name="Freeform 525">
              <a:extLst>
                <a:ext uri="{FF2B5EF4-FFF2-40B4-BE49-F238E27FC236}">
                  <a16:creationId xmlns:a16="http://schemas.microsoft.com/office/drawing/2014/main" id="{5124824F-A842-6B5D-87B7-12385397D013}"/>
                </a:ext>
              </a:extLst>
            </p:cNvPr>
            <p:cNvSpPr>
              <a:spLocks/>
            </p:cNvSpPr>
            <p:nvPr/>
          </p:nvSpPr>
          <p:spPr bwMode="auto">
            <a:xfrm>
              <a:off x="9068037" y="8229885"/>
              <a:ext cx="142883" cy="140138"/>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88" name="Freeform 526">
              <a:extLst>
                <a:ext uri="{FF2B5EF4-FFF2-40B4-BE49-F238E27FC236}">
                  <a16:creationId xmlns:a16="http://schemas.microsoft.com/office/drawing/2014/main" id="{B4D3DF16-0251-45E6-E373-37950E10003B}"/>
                </a:ext>
              </a:extLst>
            </p:cNvPr>
            <p:cNvSpPr>
              <a:spLocks/>
            </p:cNvSpPr>
            <p:nvPr/>
          </p:nvSpPr>
          <p:spPr bwMode="auto">
            <a:xfrm>
              <a:off x="8231643" y="7230476"/>
              <a:ext cx="101063" cy="44255"/>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89" name="Freeform 527">
              <a:extLst>
                <a:ext uri="{FF2B5EF4-FFF2-40B4-BE49-F238E27FC236}">
                  <a16:creationId xmlns:a16="http://schemas.microsoft.com/office/drawing/2014/main" id="{CBEF13F1-0973-34BE-FBCF-4C98391B00B1}"/>
                </a:ext>
              </a:extLst>
            </p:cNvPr>
            <p:cNvSpPr>
              <a:spLocks/>
            </p:cNvSpPr>
            <p:nvPr/>
          </p:nvSpPr>
          <p:spPr bwMode="auto">
            <a:xfrm>
              <a:off x="7656622" y="7219410"/>
              <a:ext cx="115005" cy="55320"/>
            </a:xfrm>
            <a:custGeom>
              <a:avLst/>
              <a:gdLst>
                <a:gd name="T0" fmla="*/ 10 w 11"/>
                <a:gd name="T1" fmla="*/ 4 h 5"/>
                <a:gd name="T2" fmla="*/ 0 w 11"/>
                <a:gd name="T3" fmla="*/ 2 h 5"/>
                <a:gd name="T4" fmla="*/ 5 w 11"/>
                <a:gd name="T5" fmla="*/ 5 h 5"/>
                <a:gd name="T6" fmla="*/ 10 w 11"/>
                <a:gd name="T7" fmla="*/ 4 h 5"/>
                <a:gd name="T8" fmla="*/ 10 w 11"/>
                <a:gd name="T9" fmla="*/ 4 h 5"/>
              </a:gdLst>
              <a:ahLst/>
              <a:cxnLst>
                <a:cxn ang="0">
                  <a:pos x="T0" y="T1"/>
                </a:cxn>
                <a:cxn ang="0">
                  <a:pos x="T2" y="T3"/>
                </a:cxn>
                <a:cxn ang="0">
                  <a:pos x="T4" y="T5"/>
                </a:cxn>
                <a:cxn ang="0">
                  <a:pos x="T6" y="T7"/>
                </a:cxn>
                <a:cxn ang="0">
                  <a:pos x="T8" y="T9"/>
                </a:cxn>
              </a:cxnLst>
              <a:rect l="0" t="0" r="r" b="b"/>
              <a:pathLst>
                <a:path w="11" h="5">
                  <a:moveTo>
                    <a:pt x="10" y="4"/>
                  </a:moveTo>
                  <a:cubicBezTo>
                    <a:pt x="10" y="1"/>
                    <a:pt x="2" y="0"/>
                    <a:pt x="0" y="2"/>
                  </a:cubicBezTo>
                  <a:cubicBezTo>
                    <a:pt x="0" y="2"/>
                    <a:pt x="4" y="5"/>
                    <a:pt x="5" y="5"/>
                  </a:cubicBezTo>
                  <a:cubicBezTo>
                    <a:pt x="6" y="5"/>
                    <a:pt x="11" y="4"/>
                    <a:pt x="10" y="4"/>
                  </a:cubicBezTo>
                  <a:cubicBezTo>
                    <a:pt x="10" y="3"/>
                    <a:pt x="11" y="5"/>
                    <a:pt x="10"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90" name="Freeform 528">
              <a:extLst>
                <a:ext uri="{FF2B5EF4-FFF2-40B4-BE49-F238E27FC236}">
                  <a16:creationId xmlns:a16="http://schemas.microsoft.com/office/drawing/2014/main" id="{319EBEC5-F12C-6F7D-4726-526B859C96A8}"/>
                </a:ext>
              </a:extLst>
            </p:cNvPr>
            <p:cNvSpPr>
              <a:spLocks/>
            </p:cNvSpPr>
            <p:nvPr/>
          </p:nvSpPr>
          <p:spPr bwMode="auto">
            <a:xfrm>
              <a:off x="7342978" y="6972326"/>
              <a:ext cx="529716" cy="195458"/>
            </a:xfrm>
            <a:custGeom>
              <a:avLst/>
              <a:gdLst>
                <a:gd name="T0" fmla="*/ 52 w 52"/>
                <a:gd name="T1" fmla="*/ 16 h 18"/>
                <a:gd name="T2" fmla="*/ 41 w 52"/>
                <a:gd name="T3" fmla="*/ 17 h 18"/>
                <a:gd name="T4" fmla="*/ 35 w 52"/>
                <a:gd name="T5" fmla="*/ 17 h 18"/>
                <a:gd name="T6" fmla="*/ 37 w 52"/>
                <a:gd name="T7" fmla="*/ 14 h 18"/>
                <a:gd name="T8" fmla="*/ 32 w 52"/>
                <a:gd name="T9" fmla="*/ 11 h 18"/>
                <a:gd name="T10" fmla="*/ 28 w 52"/>
                <a:gd name="T11" fmla="*/ 8 h 18"/>
                <a:gd name="T12" fmla="*/ 20 w 52"/>
                <a:gd name="T13" fmla="*/ 5 h 18"/>
                <a:gd name="T14" fmla="*/ 14 w 52"/>
                <a:gd name="T15" fmla="*/ 5 h 18"/>
                <a:gd name="T16" fmla="*/ 16 w 52"/>
                <a:gd name="T17" fmla="*/ 3 h 18"/>
                <a:gd name="T18" fmla="*/ 8 w 52"/>
                <a:gd name="T19" fmla="*/ 3 h 18"/>
                <a:gd name="T20" fmla="*/ 0 w 52"/>
                <a:gd name="T21" fmla="*/ 6 h 18"/>
                <a:gd name="T22" fmla="*/ 6 w 52"/>
                <a:gd name="T23" fmla="*/ 2 h 18"/>
                <a:gd name="T24" fmla="*/ 16 w 52"/>
                <a:gd name="T25" fmla="*/ 0 h 18"/>
                <a:gd name="T26" fmla="*/ 24 w 52"/>
                <a:gd name="T27" fmla="*/ 1 h 18"/>
                <a:gd name="T28" fmla="*/ 31 w 52"/>
                <a:gd name="T29" fmla="*/ 4 h 18"/>
                <a:gd name="T30" fmla="*/ 32 w 52"/>
                <a:gd name="T31" fmla="*/ 4 h 18"/>
                <a:gd name="T32" fmla="*/ 34 w 52"/>
                <a:gd name="T33" fmla="*/ 5 h 18"/>
                <a:gd name="T34" fmla="*/ 38 w 52"/>
                <a:gd name="T35" fmla="*/ 8 h 18"/>
                <a:gd name="T36" fmla="*/ 45 w 52"/>
                <a:gd name="T37" fmla="*/ 11 h 18"/>
                <a:gd name="T38" fmla="*/ 52 w 52"/>
                <a:gd name="T3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8">
                  <a:moveTo>
                    <a:pt x="52" y="16"/>
                  </a:moveTo>
                  <a:cubicBezTo>
                    <a:pt x="52" y="17"/>
                    <a:pt x="42" y="17"/>
                    <a:pt x="41" y="17"/>
                  </a:cubicBezTo>
                  <a:cubicBezTo>
                    <a:pt x="39" y="17"/>
                    <a:pt x="37" y="18"/>
                    <a:pt x="35" y="17"/>
                  </a:cubicBezTo>
                  <a:cubicBezTo>
                    <a:pt x="34" y="16"/>
                    <a:pt x="41" y="15"/>
                    <a:pt x="37" y="14"/>
                  </a:cubicBezTo>
                  <a:cubicBezTo>
                    <a:pt x="35" y="13"/>
                    <a:pt x="33" y="13"/>
                    <a:pt x="32" y="11"/>
                  </a:cubicBezTo>
                  <a:cubicBezTo>
                    <a:pt x="30" y="9"/>
                    <a:pt x="31" y="8"/>
                    <a:pt x="28" y="8"/>
                  </a:cubicBezTo>
                  <a:cubicBezTo>
                    <a:pt x="24" y="9"/>
                    <a:pt x="23" y="6"/>
                    <a:pt x="20" y="5"/>
                  </a:cubicBezTo>
                  <a:cubicBezTo>
                    <a:pt x="19" y="5"/>
                    <a:pt x="15" y="6"/>
                    <a:pt x="14" y="5"/>
                  </a:cubicBezTo>
                  <a:cubicBezTo>
                    <a:pt x="14" y="4"/>
                    <a:pt x="16" y="4"/>
                    <a:pt x="16" y="3"/>
                  </a:cubicBezTo>
                  <a:cubicBezTo>
                    <a:pt x="16" y="2"/>
                    <a:pt x="9" y="3"/>
                    <a:pt x="8" y="3"/>
                  </a:cubicBezTo>
                  <a:cubicBezTo>
                    <a:pt x="8" y="4"/>
                    <a:pt x="0" y="7"/>
                    <a:pt x="0" y="6"/>
                  </a:cubicBezTo>
                  <a:cubicBezTo>
                    <a:pt x="0" y="4"/>
                    <a:pt x="4" y="2"/>
                    <a:pt x="6" y="2"/>
                  </a:cubicBezTo>
                  <a:cubicBezTo>
                    <a:pt x="9" y="0"/>
                    <a:pt x="12" y="0"/>
                    <a:pt x="16" y="0"/>
                  </a:cubicBezTo>
                  <a:cubicBezTo>
                    <a:pt x="18" y="0"/>
                    <a:pt x="22" y="0"/>
                    <a:pt x="24" y="1"/>
                  </a:cubicBezTo>
                  <a:cubicBezTo>
                    <a:pt x="26" y="2"/>
                    <a:pt x="28" y="4"/>
                    <a:pt x="31" y="4"/>
                  </a:cubicBezTo>
                  <a:cubicBezTo>
                    <a:pt x="31" y="4"/>
                    <a:pt x="31" y="3"/>
                    <a:pt x="32" y="4"/>
                  </a:cubicBezTo>
                  <a:cubicBezTo>
                    <a:pt x="33" y="5"/>
                    <a:pt x="33" y="5"/>
                    <a:pt x="34" y="5"/>
                  </a:cubicBezTo>
                  <a:cubicBezTo>
                    <a:pt x="35" y="6"/>
                    <a:pt x="37" y="7"/>
                    <a:pt x="38" y="8"/>
                  </a:cubicBezTo>
                  <a:cubicBezTo>
                    <a:pt x="40" y="9"/>
                    <a:pt x="44" y="9"/>
                    <a:pt x="45" y="11"/>
                  </a:cubicBezTo>
                  <a:cubicBezTo>
                    <a:pt x="47" y="13"/>
                    <a:pt x="52" y="13"/>
                    <a:pt x="52" y="1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91" name="Freeform 529">
              <a:extLst>
                <a:ext uri="{FF2B5EF4-FFF2-40B4-BE49-F238E27FC236}">
                  <a16:creationId xmlns:a16="http://schemas.microsoft.com/office/drawing/2014/main" id="{E6E69E7F-8D2F-6805-1B67-BFFAECFA11D5}"/>
                </a:ext>
              </a:extLst>
            </p:cNvPr>
            <p:cNvSpPr>
              <a:spLocks/>
            </p:cNvSpPr>
            <p:nvPr/>
          </p:nvSpPr>
          <p:spPr bwMode="auto">
            <a:xfrm>
              <a:off x="7656622" y="6854313"/>
              <a:ext cx="41820" cy="40568"/>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92" name="Freeform 530">
              <a:extLst>
                <a:ext uri="{FF2B5EF4-FFF2-40B4-BE49-F238E27FC236}">
                  <a16:creationId xmlns:a16="http://schemas.microsoft.com/office/drawing/2014/main" id="{CD7B3601-7E12-E690-1914-7216B41066A5}"/>
                </a:ext>
              </a:extLst>
            </p:cNvPr>
            <p:cNvSpPr>
              <a:spLocks/>
            </p:cNvSpPr>
            <p:nvPr/>
          </p:nvSpPr>
          <p:spPr bwMode="auto">
            <a:xfrm>
              <a:off x="7914511" y="7079273"/>
              <a:ext cx="20911" cy="22128"/>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0"/>
                    <a:pt x="0" y="0"/>
                    <a:pt x="0" y="1"/>
                  </a:cubicBezTo>
                  <a:cubicBezTo>
                    <a:pt x="0" y="1"/>
                    <a:pt x="2" y="2"/>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93" name="Freeform 531">
              <a:extLst>
                <a:ext uri="{FF2B5EF4-FFF2-40B4-BE49-F238E27FC236}">
                  <a16:creationId xmlns:a16="http://schemas.microsoft.com/office/drawing/2014/main" id="{F1D45A5A-106C-CC49-277C-1612379EC32C}"/>
                </a:ext>
              </a:extLst>
            </p:cNvPr>
            <p:cNvSpPr>
              <a:spLocks/>
            </p:cNvSpPr>
            <p:nvPr/>
          </p:nvSpPr>
          <p:spPr bwMode="auto">
            <a:xfrm>
              <a:off x="8527864" y="5486118"/>
              <a:ext cx="59243" cy="110635"/>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94" name="Freeform 532">
              <a:extLst>
                <a:ext uri="{FF2B5EF4-FFF2-40B4-BE49-F238E27FC236}">
                  <a16:creationId xmlns:a16="http://schemas.microsoft.com/office/drawing/2014/main" id="{E492CE8E-A930-AA9E-2DE7-B75ABD3C0BE3}"/>
                </a:ext>
              </a:extLst>
            </p:cNvPr>
            <p:cNvSpPr>
              <a:spLocks/>
            </p:cNvSpPr>
            <p:nvPr/>
          </p:nvSpPr>
          <p:spPr bwMode="auto">
            <a:xfrm>
              <a:off x="8555745" y="5541436"/>
              <a:ext cx="73184" cy="44255"/>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95" name="Freeform 533">
              <a:extLst>
                <a:ext uri="{FF2B5EF4-FFF2-40B4-BE49-F238E27FC236}">
                  <a16:creationId xmlns:a16="http://schemas.microsoft.com/office/drawing/2014/main" id="{E691B80A-84DC-82D6-A38C-186786A1D4DE}"/>
                </a:ext>
              </a:extLst>
            </p:cNvPr>
            <p:cNvSpPr>
              <a:spLocks/>
            </p:cNvSpPr>
            <p:nvPr/>
          </p:nvSpPr>
          <p:spPr bwMode="auto">
            <a:xfrm>
              <a:off x="8353614" y="5497180"/>
              <a:ext cx="153338" cy="77445"/>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96" name="Freeform 534">
              <a:extLst>
                <a:ext uri="{FF2B5EF4-FFF2-40B4-BE49-F238E27FC236}">
                  <a16:creationId xmlns:a16="http://schemas.microsoft.com/office/drawing/2014/main" id="{C482EB4C-C640-87CC-1BD5-B085A64CF0AA}"/>
                </a:ext>
              </a:extLst>
            </p:cNvPr>
            <p:cNvSpPr>
              <a:spLocks/>
            </p:cNvSpPr>
            <p:nvPr/>
          </p:nvSpPr>
          <p:spPr bwMode="auto">
            <a:xfrm>
              <a:off x="8384983" y="5283283"/>
              <a:ext cx="160306" cy="84822"/>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97" name="Freeform 535">
              <a:extLst>
                <a:ext uri="{FF2B5EF4-FFF2-40B4-BE49-F238E27FC236}">
                  <a16:creationId xmlns:a16="http://schemas.microsoft.com/office/drawing/2014/main" id="{90A62989-7327-9FF9-BA9F-66161AC01FE0}"/>
                </a:ext>
              </a:extLst>
            </p:cNvPr>
            <p:cNvSpPr>
              <a:spLocks/>
            </p:cNvSpPr>
            <p:nvPr/>
          </p:nvSpPr>
          <p:spPr bwMode="auto">
            <a:xfrm>
              <a:off x="8639385" y="5172648"/>
              <a:ext cx="327588" cy="335595"/>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98" name="Freeform 536">
              <a:extLst>
                <a:ext uri="{FF2B5EF4-FFF2-40B4-BE49-F238E27FC236}">
                  <a16:creationId xmlns:a16="http://schemas.microsoft.com/office/drawing/2014/main" id="{3078BCA3-7A13-41A2-D41F-916DC3887737}"/>
                </a:ext>
              </a:extLst>
            </p:cNvPr>
            <p:cNvSpPr>
              <a:spLocks/>
            </p:cNvSpPr>
            <p:nvPr/>
          </p:nvSpPr>
          <p:spPr bwMode="auto">
            <a:xfrm>
              <a:off x="8904243" y="5412358"/>
              <a:ext cx="83638" cy="106947"/>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99" name="Freeform 537">
              <a:extLst>
                <a:ext uri="{FF2B5EF4-FFF2-40B4-BE49-F238E27FC236}">
                  <a16:creationId xmlns:a16="http://schemas.microsoft.com/office/drawing/2014/main" id="{5579275E-1611-4D88-2A0B-2147B92B9164}"/>
                </a:ext>
              </a:extLst>
            </p:cNvPr>
            <p:cNvSpPr>
              <a:spLocks/>
            </p:cNvSpPr>
            <p:nvPr/>
          </p:nvSpPr>
          <p:spPr bwMode="auto">
            <a:xfrm>
              <a:off x="8332710" y="4372381"/>
              <a:ext cx="31364" cy="62692"/>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00" name="Freeform 538">
              <a:extLst>
                <a:ext uri="{FF2B5EF4-FFF2-40B4-BE49-F238E27FC236}">
                  <a16:creationId xmlns:a16="http://schemas.microsoft.com/office/drawing/2014/main" id="{B933983C-127C-6E2E-4447-94356CE9CD44}"/>
                </a:ext>
              </a:extLst>
            </p:cNvPr>
            <p:cNvSpPr>
              <a:spLocks/>
            </p:cNvSpPr>
            <p:nvPr/>
          </p:nvSpPr>
          <p:spPr bwMode="auto">
            <a:xfrm>
              <a:off x="8179372" y="4479332"/>
              <a:ext cx="31364" cy="33190"/>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01" name="Freeform 539">
              <a:extLst>
                <a:ext uri="{FF2B5EF4-FFF2-40B4-BE49-F238E27FC236}">
                  <a16:creationId xmlns:a16="http://schemas.microsoft.com/office/drawing/2014/main" id="{58A0A69A-B6DE-CE4F-3F04-891FDBA550C6}"/>
                </a:ext>
              </a:extLst>
            </p:cNvPr>
            <p:cNvSpPr>
              <a:spLocks/>
            </p:cNvSpPr>
            <p:nvPr/>
          </p:nvSpPr>
          <p:spPr bwMode="auto">
            <a:xfrm>
              <a:off x="7475405" y="5054638"/>
              <a:ext cx="69700" cy="44255"/>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02" name="Freeform 540">
              <a:extLst>
                <a:ext uri="{FF2B5EF4-FFF2-40B4-BE49-F238E27FC236}">
                  <a16:creationId xmlns:a16="http://schemas.microsoft.com/office/drawing/2014/main" id="{F29BB7A7-FEA3-E16D-4D6F-4F66C0B4EC70}"/>
                </a:ext>
              </a:extLst>
            </p:cNvPr>
            <p:cNvSpPr>
              <a:spLocks/>
            </p:cNvSpPr>
            <p:nvPr/>
          </p:nvSpPr>
          <p:spPr bwMode="auto">
            <a:xfrm>
              <a:off x="7586922" y="4792800"/>
              <a:ext cx="62727" cy="66379"/>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03" name="Freeform 541">
              <a:extLst>
                <a:ext uri="{FF2B5EF4-FFF2-40B4-BE49-F238E27FC236}">
                  <a16:creationId xmlns:a16="http://schemas.microsoft.com/office/drawing/2014/main" id="{BC68EE3B-939A-2546-A746-3D44CE78509F}"/>
                </a:ext>
              </a:extLst>
            </p:cNvPr>
            <p:cNvSpPr>
              <a:spLocks/>
            </p:cNvSpPr>
            <p:nvPr/>
          </p:nvSpPr>
          <p:spPr bwMode="auto">
            <a:xfrm>
              <a:off x="7555559" y="4328126"/>
              <a:ext cx="62727" cy="77445"/>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04" name="Freeform 542">
              <a:extLst>
                <a:ext uri="{FF2B5EF4-FFF2-40B4-BE49-F238E27FC236}">
                  <a16:creationId xmlns:a16="http://schemas.microsoft.com/office/drawing/2014/main" id="{C621B558-BAE7-DCDA-1239-3E685850AD2A}"/>
                </a:ext>
              </a:extLst>
            </p:cNvPr>
            <p:cNvSpPr>
              <a:spLocks/>
            </p:cNvSpPr>
            <p:nvPr/>
          </p:nvSpPr>
          <p:spPr bwMode="auto">
            <a:xfrm>
              <a:off x="7381310" y="4283873"/>
              <a:ext cx="121974" cy="66379"/>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05" name="Freeform 543">
              <a:extLst>
                <a:ext uri="{FF2B5EF4-FFF2-40B4-BE49-F238E27FC236}">
                  <a16:creationId xmlns:a16="http://schemas.microsoft.com/office/drawing/2014/main" id="{21961E71-87CB-2FF2-B90C-992FDA5D3FA6}"/>
                </a:ext>
              </a:extLst>
            </p:cNvPr>
            <p:cNvSpPr>
              <a:spLocks/>
            </p:cNvSpPr>
            <p:nvPr/>
          </p:nvSpPr>
          <p:spPr bwMode="auto">
            <a:xfrm>
              <a:off x="7639197" y="4243306"/>
              <a:ext cx="69700" cy="29502"/>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06" name="Freeform 544">
              <a:extLst>
                <a:ext uri="{FF2B5EF4-FFF2-40B4-BE49-F238E27FC236}">
                  <a16:creationId xmlns:a16="http://schemas.microsoft.com/office/drawing/2014/main" id="{077E340E-B6E3-0BAC-E212-09D1D81F5E6A}"/>
                </a:ext>
              </a:extLst>
            </p:cNvPr>
            <p:cNvSpPr>
              <a:spLocks/>
            </p:cNvSpPr>
            <p:nvPr/>
          </p:nvSpPr>
          <p:spPr bwMode="auto">
            <a:xfrm>
              <a:off x="7207060" y="4025723"/>
              <a:ext cx="348498" cy="258152"/>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07" name="Freeform 545">
              <a:extLst>
                <a:ext uri="{FF2B5EF4-FFF2-40B4-BE49-F238E27FC236}">
                  <a16:creationId xmlns:a16="http://schemas.microsoft.com/office/drawing/2014/main" id="{444AFAC8-9DD0-2AEE-198B-6ECC89A4BFE5}"/>
                </a:ext>
              </a:extLst>
            </p:cNvPr>
            <p:cNvSpPr>
              <a:spLocks/>
            </p:cNvSpPr>
            <p:nvPr/>
          </p:nvSpPr>
          <p:spPr bwMode="auto">
            <a:xfrm>
              <a:off x="7342978" y="4003593"/>
              <a:ext cx="69700" cy="55320"/>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08" name="Freeform 546">
              <a:extLst>
                <a:ext uri="{FF2B5EF4-FFF2-40B4-BE49-F238E27FC236}">
                  <a16:creationId xmlns:a16="http://schemas.microsoft.com/office/drawing/2014/main" id="{15B6888C-4C4D-ACCF-0473-64A2F5EF8107}"/>
                </a:ext>
              </a:extLst>
            </p:cNvPr>
            <p:cNvSpPr>
              <a:spLocks/>
            </p:cNvSpPr>
            <p:nvPr/>
          </p:nvSpPr>
          <p:spPr bwMode="auto">
            <a:xfrm>
              <a:off x="7322065" y="4014659"/>
              <a:ext cx="38336" cy="55320"/>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09" name="Freeform 547">
              <a:extLst>
                <a:ext uri="{FF2B5EF4-FFF2-40B4-BE49-F238E27FC236}">
                  <a16:creationId xmlns:a16="http://schemas.microsoft.com/office/drawing/2014/main" id="{7A2C7A4B-FA7F-1B79-7B5E-74AF2401F0F1}"/>
                </a:ext>
              </a:extLst>
            </p:cNvPr>
            <p:cNvSpPr>
              <a:spLocks/>
            </p:cNvSpPr>
            <p:nvPr/>
          </p:nvSpPr>
          <p:spPr bwMode="auto">
            <a:xfrm>
              <a:off x="7227970" y="3808141"/>
              <a:ext cx="31364" cy="66379"/>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10" name="Freeform 548">
              <a:extLst>
                <a:ext uri="{FF2B5EF4-FFF2-40B4-BE49-F238E27FC236}">
                  <a16:creationId xmlns:a16="http://schemas.microsoft.com/office/drawing/2014/main" id="{C06D14FE-AED9-4292-F7C2-1B2B85B160A8}"/>
                </a:ext>
              </a:extLst>
            </p:cNvPr>
            <p:cNvSpPr>
              <a:spLocks/>
            </p:cNvSpPr>
            <p:nvPr/>
          </p:nvSpPr>
          <p:spPr bwMode="auto">
            <a:xfrm>
              <a:off x="7074632" y="3243899"/>
              <a:ext cx="1470658" cy="1139547"/>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11" name="Freeform 549">
              <a:extLst>
                <a:ext uri="{FF2B5EF4-FFF2-40B4-BE49-F238E27FC236}">
                  <a16:creationId xmlns:a16="http://schemas.microsoft.com/office/drawing/2014/main" id="{2F545131-A211-ABD2-2769-CB1636F6DDA0}"/>
                </a:ext>
              </a:extLst>
            </p:cNvPr>
            <p:cNvSpPr>
              <a:spLocks/>
            </p:cNvSpPr>
            <p:nvPr/>
          </p:nvSpPr>
          <p:spPr bwMode="auto">
            <a:xfrm>
              <a:off x="8026028" y="4306004"/>
              <a:ext cx="62727" cy="22128"/>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12" name="Freeform 550">
              <a:extLst>
                <a:ext uri="{FF2B5EF4-FFF2-40B4-BE49-F238E27FC236}">
                  <a16:creationId xmlns:a16="http://schemas.microsoft.com/office/drawing/2014/main" id="{BCBD5959-F10C-3904-0EE7-245108800468}"/>
                </a:ext>
              </a:extLst>
            </p:cNvPr>
            <p:cNvSpPr>
              <a:spLocks/>
            </p:cNvSpPr>
            <p:nvPr/>
          </p:nvSpPr>
          <p:spPr bwMode="auto">
            <a:xfrm>
              <a:off x="7841327" y="3830269"/>
              <a:ext cx="83638" cy="22128"/>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13" name="Freeform 551">
              <a:extLst>
                <a:ext uri="{FF2B5EF4-FFF2-40B4-BE49-F238E27FC236}">
                  <a16:creationId xmlns:a16="http://schemas.microsoft.com/office/drawing/2014/main" id="{A6F3A3EC-2E91-634E-C8D4-A120800043E9}"/>
                </a:ext>
              </a:extLst>
            </p:cNvPr>
            <p:cNvSpPr>
              <a:spLocks/>
            </p:cNvSpPr>
            <p:nvPr/>
          </p:nvSpPr>
          <p:spPr bwMode="auto">
            <a:xfrm>
              <a:off x="7719353" y="3808141"/>
              <a:ext cx="121974" cy="106947"/>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14" name="Freeform 552">
              <a:extLst>
                <a:ext uri="{FF2B5EF4-FFF2-40B4-BE49-F238E27FC236}">
                  <a16:creationId xmlns:a16="http://schemas.microsoft.com/office/drawing/2014/main" id="{03C8D3EC-DCA8-F569-58CB-72911E87D757}"/>
                </a:ext>
              </a:extLst>
            </p:cNvPr>
            <p:cNvSpPr>
              <a:spLocks/>
            </p:cNvSpPr>
            <p:nvPr/>
          </p:nvSpPr>
          <p:spPr bwMode="auto">
            <a:xfrm>
              <a:off x="7607833" y="3712256"/>
              <a:ext cx="69700" cy="40568"/>
            </a:xfrm>
            <a:custGeom>
              <a:avLst/>
              <a:gdLst>
                <a:gd name="T0" fmla="*/ 1 w 7"/>
                <a:gd name="T1" fmla="*/ 4 h 4"/>
                <a:gd name="T2" fmla="*/ 5 w 7"/>
                <a:gd name="T3" fmla="*/ 0 h 4"/>
                <a:gd name="T4" fmla="*/ 1 w 7"/>
                <a:gd name="T5" fmla="*/ 4 h 4"/>
              </a:gdLst>
              <a:ahLst/>
              <a:cxnLst>
                <a:cxn ang="0">
                  <a:pos x="T0" y="T1"/>
                </a:cxn>
                <a:cxn ang="0">
                  <a:pos x="T2" y="T3"/>
                </a:cxn>
                <a:cxn ang="0">
                  <a:pos x="T4" y="T5"/>
                </a:cxn>
              </a:cxnLst>
              <a:rect l="0" t="0" r="r" b="b"/>
              <a:pathLst>
                <a:path w="7" h="4">
                  <a:moveTo>
                    <a:pt x="1" y="4"/>
                  </a:moveTo>
                  <a:cubicBezTo>
                    <a:pt x="0" y="4"/>
                    <a:pt x="4" y="0"/>
                    <a:pt x="5" y="0"/>
                  </a:cubicBezTo>
                  <a:cubicBezTo>
                    <a:pt x="7" y="1"/>
                    <a:pt x="3" y="4"/>
                    <a:pt x="1"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15" name="Freeform 553">
              <a:extLst>
                <a:ext uri="{FF2B5EF4-FFF2-40B4-BE49-F238E27FC236}">
                  <a16:creationId xmlns:a16="http://schemas.microsoft.com/office/drawing/2014/main" id="{196E63E6-FC19-D669-4732-E28D32F37CC4}"/>
                </a:ext>
              </a:extLst>
            </p:cNvPr>
            <p:cNvSpPr>
              <a:spLocks/>
            </p:cNvSpPr>
            <p:nvPr/>
          </p:nvSpPr>
          <p:spPr bwMode="auto">
            <a:xfrm>
              <a:off x="7708899" y="3701191"/>
              <a:ext cx="62727" cy="33190"/>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16" name="Freeform 554">
              <a:extLst>
                <a:ext uri="{FF2B5EF4-FFF2-40B4-BE49-F238E27FC236}">
                  <a16:creationId xmlns:a16="http://schemas.microsoft.com/office/drawing/2014/main" id="{7C5F3465-5FA1-9A46-CEC3-65E140CE110D}"/>
                </a:ext>
              </a:extLst>
            </p:cNvPr>
            <p:cNvSpPr>
              <a:spLocks/>
            </p:cNvSpPr>
            <p:nvPr/>
          </p:nvSpPr>
          <p:spPr bwMode="auto">
            <a:xfrm>
              <a:off x="7649653" y="3679066"/>
              <a:ext cx="48790" cy="22128"/>
            </a:xfrm>
            <a:custGeom>
              <a:avLst/>
              <a:gdLst>
                <a:gd name="T0" fmla="*/ 0 w 5"/>
                <a:gd name="T1" fmla="*/ 1 h 2"/>
                <a:gd name="T2" fmla="*/ 4 w 5"/>
                <a:gd name="T3" fmla="*/ 0 h 2"/>
                <a:gd name="T4" fmla="*/ 0 w 5"/>
                <a:gd name="T5" fmla="*/ 1 h 2"/>
              </a:gdLst>
              <a:ahLst/>
              <a:cxnLst>
                <a:cxn ang="0">
                  <a:pos x="T0" y="T1"/>
                </a:cxn>
                <a:cxn ang="0">
                  <a:pos x="T2" y="T3"/>
                </a:cxn>
                <a:cxn ang="0">
                  <a:pos x="T4" y="T5"/>
                </a:cxn>
              </a:cxnLst>
              <a:rect l="0" t="0" r="r" b="b"/>
              <a:pathLst>
                <a:path w="5" h="2">
                  <a:moveTo>
                    <a:pt x="0" y="1"/>
                  </a:moveTo>
                  <a:cubicBezTo>
                    <a:pt x="2" y="2"/>
                    <a:pt x="5" y="1"/>
                    <a:pt x="4" y="0"/>
                  </a:cubicBezTo>
                  <a:cubicBezTo>
                    <a:pt x="2" y="0"/>
                    <a:pt x="0" y="1"/>
                    <a:pt x="0"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17" name="Freeform 555">
              <a:extLst>
                <a:ext uri="{FF2B5EF4-FFF2-40B4-BE49-F238E27FC236}">
                  <a16:creationId xmlns:a16="http://schemas.microsoft.com/office/drawing/2014/main" id="{F8DB6D66-8270-2CDD-7BBB-FC8223A7B516}"/>
                </a:ext>
              </a:extLst>
            </p:cNvPr>
            <p:cNvSpPr>
              <a:spLocks/>
            </p:cNvSpPr>
            <p:nvPr/>
          </p:nvSpPr>
          <p:spPr bwMode="auto">
            <a:xfrm>
              <a:off x="7524195" y="3266024"/>
              <a:ext cx="268342" cy="121701"/>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18" name="Freeform 556">
              <a:extLst>
                <a:ext uri="{FF2B5EF4-FFF2-40B4-BE49-F238E27FC236}">
                  <a16:creationId xmlns:a16="http://schemas.microsoft.com/office/drawing/2014/main" id="{81981EF6-246D-4F63-FCFF-9E25103F1FD4}"/>
                </a:ext>
              </a:extLst>
            </p:cNvPr>
            <p:cNvSpPr>
              <a:spLocks/>
            </p:cNvSpPr>
            <p:nvPr/>
          </p:nvSpPr>
          <p:spPr bwMode="auto">
            <a:xfrm>
              <a:off x="5112594" y="5227968"/>
              <a:ext cx="296221" cy="206523"/>
            </a:xfrm>
            <a:custGeom>
              <a:avLst/>
              <a:gdLst>
                <a:gd name="T0" fmla="*/ 27 w 29"/>
                <a:gd name="T1" fmla="*/ 16 h 19"/>
                <a:gd name="T2" fmla="*/ 24 w 29"/>
                <a:gd name="T3" fmla="*/ 12 h 19"/>
                <a:gd name="T4" fmla="*/ 19 w 29"/>
                <a:gd name="T5" fmla="*/ 10 h 19"/>
                <a:gd name="T6" fmla="*/ 14 w 29"/>
                <a:gd name="T7" fmla="*/ 3 h 19"/>
                <a:gd name="T8" fmla="*/ 8 w 29"/>
                <a:gd name="T9" fmla="*/ 2 h 19"/>
                <a:gd name="T10" fmla="*/ 2 w 29"/>
                <a:gd name="T11" fmla="*/ 0 h 19"/>
                <a:gd name="T12" fmla="*/ 3 w 29"/>
                <a:gd name="T13" fmla="*/ 2 h 19"/>
                <a:gd name="T14" fmla="*/ 5 w 29"/>
                <a:gd name="T15" fmla="*/ 3 h 19"/>
                <a:gd name="T16" fmla="*/ 6 w 29"/>
                <a:gd name="T17" fmla="*/ 4 h 19"/>
                <a:gd name="T18" fmla="*/ 4 w 29"/>
                <a:gd name="T19" fmla="*/ 2 h 19"/>
                <a:gd name="T20" fmla="*/ 4 w 29"/>
                <a:gd name="T21" fmla="*/ 4 h 19"/>
                <a:gd name="T22" fmla="*/ 7 w 29"/>
                <a:gd name="T23" fmla="*/ 6 h 19"/>
                <a:gd name="T24" fmla="*/ 12 w 29"/>
                <a:gd name="T25" fmla="*/ 9 h 19"/>
                <a:gd name="T26" fmla="*/ 10 w 29"/>
                <a:gd name="T27" fmla="*/ 10 h 19"/>
                <a:gd name="T28" fmla="*/ 14 w 29"/>
                <a:gd name="T29" fmla="*/ 10 h 19"/>
                <a:gd name="T30" fmla="*/ 14 w 29"/>
                <a:gd name="T31" fmla="*/ 12 h 19"/>
                <a:gd name="T32" fmla="*/ 19 w 29"/>
                <a:gd name="T33" fmla="*/ 12 h 19"/>
                <a:gd name="T34" fmla="*/ 27 w 29"/>
                <a:gd name="T35" fmla="*/ 16 h 19"/>
                <a:gd name="T36" fmla="*/ 27 w 29"/>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9">
                  <a:moveTo>
                    <a:pt x="27" y="16"/>
                  </a:moveTo>
                  <a:cubicBezTo>
                    <a:pt x="26" y="15"/>
                    <a:pt x="25" y="13"/>
                    <a:pt x="24" y="12"/>
                  </a:cubicBezTo>
                  <a:cubicBezTo>
                    <a:pt x="23" y="10"/>
                    <a:pt x="21" y="10"/>
                    <a:pt x="19" y="10"/>
                  </a:cubicBezTo>
                  <a:cubicBezTo>
                    <a:pt x="17" y="8"/>
                    <a:pt x="17" y="4"/>
                    <a:pt x="14" y="3"/>
                  </a:cubicBezTo>
                  <a:cubicBezTo>
                    <a:pt x="13" y="3"/>
                    <a:pt x="10" y="3"/>
                    <a:pt x="8" y="2"/>
                  </a:cubicBezTo>
                  <a:cubicBezTo>
                    <a:pt x="7" y="1"/>
                    <a:pt x="5" y="0"/>
                    <a:pt x="2" y="0"/>
                  </a:cubicBezTo>
                  <a:cubicBezTo>
                    <a:pt x="0" y="0"/>
                    <a:pt x="1" y="2"/>
                    <a:pt x="3" y="2"/>
                  </a:cubicBezTo>
                  <a:cubicBezTo>
                    <a:pt x="4" y="2"/>
                    <a:pt x="4" y="2"/>
                    <a:pt x="5" y="3"/>
                  </a:cubicBezTo>
                  <a:cubicBezTo>
                    <a:pt x="5" y="3"/>
                    <a:pt x="6" y="4"/>
                    <a:pt x="6" y="4"/>
                  </a:cubicBezTo>
                  <a:cubicBezTo>
                    <a:pt x="5" y="4"/>
                    <a:pt x="4" y="3"/>
                    <a:pt x="4" y="2"/>
                  </a:cubicBezTo>
                  <a:cubicBezTo>
                    <a:pt x="4" y="2"/>
                    <a:pt x="4" y="4"/>
                    <a:pt x="4" y="4"/>
                  </a:cubicBezTo>
                  <a:cubicBezTo>
                    <a:pt x="4" y="6"/>
                    <a:pt x="6" y="6"/>
                    <a:pt x="7" y="6"/>
                  </a:cubicBezTo>
                  <a:cubicBezTo>
                    <a:pt x="7" y="6"/>
                    <a:pt x="12" y="9"/>
                    <a:pt x="12" y="9"/>
                  </a:cubicBezTo>
                  <a:cubicBezTo>
                    <a:pt x="12" y="9"/>
                    <a:pt x="11" y="9"/>
                    <a:pt x="10" y="10"/>
                  </a:cubicBezTo>
                  <a:cubicBezTo>
                    <a:pt x="10" y="10"/>
                    <a:pt x="14" y="10"/>
                    <a:pt x="14" y="10"/>
                  </a:cubicBezTo>
                  <a:cubicBezTo>
                    <a:pt x="16" y="11"/>
                    <a:pt x="14" y="12"/>
                    <a:pt x="14" y="12"/>
                  </a:cubicBezTo>
                  <a:cubicBezTo>
                    <a:pt x="15" y="13"/>
                    <a:pt x="18" y="12"/>
                    <a:pt x="19" y="12"/>
                  </a:cubicBezTo>
                  <a:cubicBezTo>
                    <a:pt x="14" y="13"/>
                    <a:pt x="29" y="19"/>
                    <a:pt x="27" y="16"/>
                  </a:cubicBezTo>
                  <a:cubicBezTo>
                    <a:pt x="26" y="15"/>
                    <a:pt x="28" y="18"/>
                    <a:pt x="27" y="1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19" name="Freeform 557">
              <a:extLst>
                <a:ext uri="{FF2B5EF4-FFF2-40B4-BE49-F238E27FC236}">
                  <a16:creationId xmlns:a16="http://schemas.microsoft.com/office/drawing/2014/main" id="{C36682E7-E84C-A972-D5E5-C39BBB0B2DFE}"/>
                </a:ext>
              </a:extLst>
            </p:cNvPr>
            <p:cNvSpPr>
              <a:spLocks/>
            </p:cNvSpPr>
            <p:nvPr/>
          </p:nvSpPr>
          <p:spPr bwMode="auto">
            <a:xfrm>
              <a:off x="4879104" y="4988256"/>
              <a:ext cx="132428" cy="151203"/>
            </a:xfrm>
            <a:custGeom>
              <a:avLst/>
              <a:gdLst>
                <a:gd name="T0" fmla="*/ 11 w 13"/>
                <a:gd name="T1" fmla="*/ 14 h 14"/>
                <a:gd name="T2" fmla="*/ 11 w 13"/>
                <a:gd name="T3" fmla="*/ 14 h 14"/>
                <a:gd name="T4" fmla="*/ 8 w 13"/>
                <a:gd name="T5" fmla="*/ 11 h 14"/>
                <a:gd name="T6" fmla="*/ 7 w 13"/>
                <a:gd name="T7" fmla="*/ 7 h 14"/>
                <a:gd name="T8" fmla="*/ 6 w 13"/>
                <a:gd name="T9" fmla="*/ 5 h 14"/>
                <a:gd name="T10" fmla="*/ 7 w 13"/>
                <a:gd name="T11" fmla="*/ 2 h 14"/>
                <a:gd name="T12" fmla="*/ 4 w 13"/>
                <a:gd name="T13" fmla="*/ 4 h 14"/>
                <a:gd name="T14" fmla="*/ 6 w 13"/>
                <a:gd name="T15" fmla="*/ 1 h 14"/>
                <a:gd name="T16" fmla="*/ 1 w 13"/>
                <a:gd name="T17" fmla="*/ 0 h 14"/>
                <a:gd name="T18" fmla="*/ 3 w 13"/>
                <a:gd name="T19" fmla="*/ 6 h 14"/>
                <a:gd name="T20" fmla="*/ 11 w 13"/>
                <a:gd name="T21" fmla="*/ 14 h 14"/>
                <a:gd name="T22" fmla="*/ 11 w 13"/>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
                  <a:moveTo>
                    <a:pt x="11" y="14"/>
                  </a:moveTo>
                  <a:cubicBezTo>
                    <a:pt x="11" y="14"/>
                    <a:pt x="11" y="14"/>
                    <a:pt x="11" y="14"/>
                  </a:cubicBezTo>
                  <a:cubicBezTo>
                    <a:pt x="11" y="13"/>
                    <a:pt x="9" y="11"/>
                    <a:pt x="8" y="11"/>
                  </a:cubicBezTo>
                  <a:cubicBezTo>
                    <a:pt x="7" y="9"/>
                    <a:pt x="8" y="8"/>
                    <a:pt x="7" y="7"/>
                  </a:cubicBezTo>
                  <a:cubicBezTo>
                    <a:pt x="6" y="6"/>
                    <a:pt x="6" y="6"/>
                    <a:pt x="6" y="5"/>
                  </a:cubicBezTo>
                  <a:cubicBezTo>
                    <a:pt x="5" y="3"/>
                    <a:pt x="6" y="3"/>
                    <a:pt x="7" y="2"/>
                  </a:cubicBezTo>
                  <a:cubicBezTo>
                    <a:pt x="9" y="0"/>
                    <a:pt x="3" y="3"/>
                    <a:pt x="4" y="4"/>
                  </a:cubicBezTo>
                  <a:cubicBezTo>
                    <a:pt x="3" y="3"/>
                    <a:pt x="6" y="1"/>
                    <a:pt x="6" y="1"/>
                  </a:cubicBezTo>
                  <a:cubicBezTo>
                    <a:pt x="5" y="0"/>
                    <a:pt x="1" y="0"/>
                    <a:pt x="1" y="0"/>
                  </a:cubicBezTo>
                  <a:cubicBezTo>
                    <a:pt x="0" y="1"/>
                    <a:pt x="2" y="5"/>
                    <a:pt x="3" y="6"/>
                  </a:cubicBezTo>
                  <a:cubicBezTo>
                    <a:pt x="5" y="8"/>
                    <a:pt x="8" y="13"/>
                    <a:pt x="11" y="14"/>
                  </a:cubicBezTo>
                  <a:cubicBezTo>
                    <a:pt x="13" y="14"/>
                    <a:pt x="8" y="13"/>
                    <a:pt x="11" y="1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20" name="Freeform 558">
              <a:extLst>
                <a:ext uri="{FF2B5EF4-FFF2-40B4-BE49-F238E27FC236}">
                  <a16:creationId xmlns:a16="http://schemas.microsoft.com/office/drawing/2014/main" id="{6461892A-8F09-3E0A-4451-824AB5E3B4BE}"/>
                </a:ext>
              </a:extLst>
            </p:cNvPr>
            <p:cNvSpPr>
              <a:spLocks/>
            </p:cNvSpPr>
            <p:nvPr/>
          </p:nvSpPr>
          <p:spPr bwMode="auto">
            <a:xfrm>
              <a:off x="4889559" y="4814926"/>
              <a:ext cx="41820" cy="44255"/>
            </a:xfrm>
            <a:custGeom>
              <a:avLst/>
              <a:gdLst>
                <a:gd name="T0" fmla="*/ 3 w 4"/>
                <a:gd name="T1" fmla="*/ 3 h 4"/>
                <a:gd name="T2" fmla="*/ 2 w 4"/>
                <a:gd name="T3" fmla="*/ 1 h 4"/>
                <a:gd name="T4" fmla="*/ 3 w 4"/>
                <a:gd name="T5" fmla="*/ 3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2"/>
                    <a:pt x="0" y="2"/>
                    <a:pt x="2" y="1"/>
                  </a:cubicBezTo>
                  <a:cubicBezTo>
                    <a:pt x="3" y="0"/>
                    <a:pt x="4" y="3"/>
                    <a:pt x="3" y="3"/>
                  </a:cubicBezTo>
                  <a:cubicBezTo>
                    <a:pt x="3" y="3"/>
                    <a:pt x="3" y="3"/>
                    <a:pt x="3" y="3"/>
                  </a:cubicBezTo>
                  <a:cubicBezTo>
                    <a:pt x="2" y="2"/>
                    <a:pt x="4" y="4"/>
                    <a:pt x="3"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21" name="Freeform 559">
              <a:extLst>
                <a:ext uri="{FF2B5EF4-FFF2-40B4-BE49-F238E27FC236}">
                  <a16:creationId xmlns:a16="http://schemas.microsoft.com/office/drawing/2014/main" id="{C2BFA48A-0447-1BEE-481E-E58E30B7FD18}"/>
                </a:ext>
              </a:extLst>
            </p:cNvPr>
            <p:cNvSpPr>
              <a:spLocks/>
            </p:cNvSpPr>
            <p:nvPr/>
          </p:nvSpPr>
          <p:spPr bwMode="auto">
            <a:xfrm>
              <a:off x="4837282" y="4763299"/>
              <a:ext cx="62727" cy="62692"/>
            </a:xfrm>
            <a:custGeom>
              <a:avLst/>
              <a:gdLst>
                <a:gd name="T0" fmla="*/ 5 w 6"/>
                <a:gd name="T1" fmla="*/ 2 h 6"/>
                <a:gd name="T2" fmla="*/ 0 w 6"/>
                <a:gd name="T3" fmla="*/ 1 h 6"/>
                <a:gd name="T4" fmla="*/ 1 w 6"/>
                <a:gd name="T5" fmla="*/ 3 h 6"/>
                <a:gd name="T6" fmla="*/ 1 w 6"/>
                <a:gd name="T7" fmla="*/ 6 h 6"/>
                <a:gd name="T8" fmla="*/ 5 w 6"/>
                <a:gd name="T9" fmla="*/ 5 h 6"/>
                <a:gd name="T10" fmla="*/ 3 w 6"/>
                <a:gd name="T11" fmla="*/ 3 h 6"/>
                <a:gd name="T12" fmla="*/ 5 w 6"/>
                <a:gd name="T13" fmla="*/ 2 h 6"/>
                <a:gd name="T14" fmla="*/ 5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2"/>
                  </a:moveTo>
                  <a:cubicBezTo>
                    <a:pt x="4" y="2"/>
                    <a:pt x="1" y="0"/>
                    <a:pt x="0" y="1"/>
                  </a:cubicBezTo>
                  <a:cubicBezTo>
                    <a:pt x="1" y="0"/>
                    <a:pt x="2" y="4"/>
                    <a:pt x="1" y="3"/>
                  </a:cubicBezTo>
                  <a:cubicBezTo>
                    <a:pt x="1" y="4"/>
                    <a:pt x="1" y="5"/>
                    <a:pt x="1" y="6"/>
                  </a:cubicBezTo>
                  <a:cubicBezTo>
                    <a:pt x="1" y="5"/>
                    <a:pt x="5" y="4"/>
                    <a:pt x="5" y="5"/>
                  </a:cubicBezTo>
                  <a:cubicBezTo>
                    <a:pt x="5" y="4"/>
                    <a:pt x="4" y="4"/>
                    <a:pt x="3" y="3"/>
                  </a:cubicBezTo>
                  <a:cubicBezTo>
                    <a:pt x="4" y="4"/>
                    <a:pt x="6" y="2"/>
                    <a:pt x="5" y="2"/>
                  </a:cubicBezTo>
                  <a:cubicBezTo>
                    <a:pt x="4" y="2"/>
                    <a:pt x="6" y="2"/>
                    <a:pt x="5"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22" name="Freeform 560">
              <a:extLst>
                <a:ext uri="{FF2B5EF4-FFF2-40B4-BE49-F238E27FC236}">
                  <a16:creationId xmlns:a16="http://schemas.microsoft.com/office/drawing/2014/main" id="{9E23AA74-A0EA-FD57-6252-848DAB68543A}"/>
                </a:ext>
              </a:extLst>
            </p:cNvPr>
            <p:cNvSpPr>
              <a:spLocks/>
            </p:cNvSpPr>
            <p:nvPr/>
          </p:nvSpPr>
          <p:spPr bwMode="auto">
            <a:xfrm>
              <a:off x="4809403" y="4781736"/>
              <a:ext cx="38336" cy="66379"/>
            </a:xfrm>
            <a:custGeom>
              <a:avLst/>
              <a:gdLst>
                <a:gd name="T0" fmla="*/ 2 w 4"/>
                <a:gd name="T1" fmla="*/ 0 h 6"/>
                <a:gd name="T2" fmla="*/ 2 w 4"/>
                <a:gd name="T3" fmla="*/ 2 h 6"/>
                <a:gd name="T4" fmla="*/ 2 w 4"/>
                <a:gd name="T5" fmla="*/ 5 h 6"/>
                <a:gd name="T6" fmla="*/ 3 w 4"/>
                <a:gd name="T7" fmla="*/ 3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0" y="0"/>
                    <a:pt x="2" y="1"/>
                    <a:pt x="2" y="2"/>
                  </a:cubicBezTo>
                  <a:cubicBezTo>
                    <a:pt x="2" y="3"/>
                    <a:pt x="1" y="5"/>
                    <a:pt x="2" y="5"/>
                  </a:cubicBezTo>
                  <a:cubicBezTo>
                    <a:pt x="3" y="6"/>
                    <a:pt x="3" y="3"/>
                    <a:pt x="3" y="3"/>
                  </a:cubicBezTo>
                  <a:cubicBezTo>
                    <a:pt x="3" y="2"/>
                    <a:pt x="4" y="0"/>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23" name="Freeform 561">
              <a:extLst>
                <a:ext uri="{FF2B5EF4-FFF2-40B4-BE49-F238E27FC236}">
                  <a16:creationId xmlns:a16="http://schemas.microsoft.com/office/drawing/2014/main" id="{7889D258-275E-F1E7-A646-6834DF840DF6}"/>
                </a:ext>
              </a:extLst>
            </p:cNvPr>
            <p:cNvSpPr>
              <a:spLocks/>
            </p:cNvSpPr>
            <p:nvPr/>
          </p:nvSpPr>
          <p:spPr bwMode="auto">
            <a:xfrm>
              <a:off x="4746673" y="4719040"/>
              <a:ext cx="52274" cy="118010"/>
            </a:xfrm>
            <a:custGeom>
              <a:avLst/>
              <a:gdLst>
                <a:gd name="T0" fmla="*/ 4 w 5"/>
                <a:gd name="T1" fmla="*/ 10 h 11"/>
                <a:gd name="T2" fmla="*/ 2 w 5"/>
                <a:gd name="T3" fmla="*/ 6 h 11"/>
                <a:gd name="T4" fmla="*/ 1 w 5"/>
                <a:gd name="T5" fmla="*/ 3 h 11"/>
                <a:gd name="T6" fmla="*/ 5 w 5"/>
                <a:gd name="T7" fmla="*/ 5 h 11"/>
                <a:gd name="T8" fmla="*/ 4 w 5"/>
                <a:gd name="T9" fmla="*/ 10 h 11"/>
                <a:gd name="T10" fmla="*/ 4 w 5"/>
                <a:gd name="T11" fmla="*/ 10 h 11"/>
              </a:gdLst>
              <a:ahLst/>
              <a:cxnLst>
                <a:cxn ang="0">
                  <a:pos x="T0" y="T1"/>
                </a:cxn>
                <a:cxn ang="0">
                  <a:pos x="T2" y="T3"/>
                </a:cxn>
                <a:cxn ang="0">
                  <a:pos x="T4" y="T5"/>
                </a:cxn>
                <a:cxn ang="0">
                  <a:pos x="T6" y="T7"/>
                </a:cxn>
                <a:cxn ang="0">
                  <a:pos x="T8" y="T9"/>
                </a:cxn>
                <a:cxn ang="0">
                  <a:pos x="T10" y="T11"/>
                </a:cxn>
              </a:cxnLst>
              <a:rect l="0" t="0" r="r" b="b"/>
              <a:pathLst>
                <a:path w="5" h="11">
                  <a:moveTo>
                    <a:pt x="4" y="10"/>
                  </a:moveTo>
                  <a:cubicBezTo>
                    <a:pt x="4" y="9"/>
                    <a:pt x="2" y="6"/>
                    <a:pt x="2" y="6"/>
                  </a:cubicBezTo>
                  <a:cubicBezTo>
                    <a:pt x="4" y="4"/>
                    <a:pt x="0" y="4"/>
                    <a:pt x="1" y="3"/>
                  </a:cubicBezTo>
                  <a:cubicBezTo>
                    <a:pt x="2" y="0"/>
                    <a:pt x="5" y="5"/>
                    <a:pt x="5" y="5"/>
                  </a:cubicBezTo>
                  <a:cubicBezTo>
                    <a:pt x="5" y="6"/>
                    <a:pt x="5" y="11"/>
                    <a:pt x="4" y="10"/>
                  </a:cubicBezTo>
                  <a:cubicBezTo>
                    <a:pt x="4" y="9"/>
                    <a:pt x="5" y="11"/>
                    <a:pt x="4"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24" name="Freeform 562">
              <a:extLst>
                <a:ext uri="{FF2B5EF4-FFF2-40B4-BE49-F238E27FC236}">
                  <a16:creationId xmlns:a16="http://schemas.microsoft.com/office/drawing/2014/main" id="{E41B9F03-39FF-3B93-2EA9-F57BEADE7285}"/>
                </a:ext>
              </a:extLst>
            </p:cNvPr>
            <p:cNvSpPr>
              <a:spLocks/>
            </p:cNvSpPr>
            <p:nvPr/>
          </p:nvSpPr>
          <p:spPr bwMode="auto">
            <a:xfrm>
              <a:off x="4704853" y="4674786"/>
              <a:ext cx="73184" cy="77445"/>
            </a:xfrm>
            <a:custGeom>
              <a:avLst/>
              <a:gdLst>
                <a:gd name="T0" fmla="*/ 4 w 7"/>
                <a:gd name="T1" fmla="*/ 6 h 7"/>
                <a:gd name="T2" fmla="*/ 2 w 7"/>
                <a:gd name="T3" fmla="*/ 3 h 7"/>
                <a:gd name="T4" fmla="*/ 0 w 7"/>
                <a:gd name="T5" fmla="*/ 2 h 7"/>
                <a:gd name="T6" fmla="*/ 5 w 7"/>
                <a:gd name="T7" fmla="*/ 1 h 7"/>
                <a:gd name="T8" fmla="*/ 4 w 7"/>
                <a:gd name="T9" fmla="*/ 3 h 7"/>
                <a:gd name="T10" fmla="*/ 7 w 7"/>
                <a:gd name="T11" fmla="*/ 4 h 7"/>
                <a:gd name="T12" fmla="*/ 5 w 7"/>
                <a:gd name="T13" fmla="*/ 5 h 7"/>
                <a:gd name="T14" fmla="*/ 4 w 7"/>
                <a:gd name="T15" fmla="*/ 6 h 7"/>
                <a:gd name="T16" fmla="*/ 4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6"/>
                  </a:moveTo>
                  <a:cubicBezTo>
                    <a:pt x="2" y="4"/>
                    <a:pt x="1" y="4"/>
                    <a:pt x="2" y="3"/>
                  </a:cubicBezTo>
                  <a:cubicBezTo>
                    <a:pt x="2" y="2"/>
                    <a:pt x="0" y="2"/>
                    <a:pt x="0" y="2"/>
                  </a:cubicBezTo>
                  <a:cubicBezTo>
                    <a:pt x="0" y="1"/>
                    <a:pt x="4" y="0"/>
                    <a:pt x="5" y="1"/>
                  </a:cubicBezTo>
                  <a:cubicBezTo>
                    <a:pt x="5" y="1"/>
                    <a:pt x="3" y="2"/>
                    <a:pt x="4" y="3"/>
                  </a:cubicBezTo>
                  <a:cubicBezTo>
                    <a:pt x="5" y="3"/>
                    <a:pt x="7" y="4"/>
                    <a:pt x="7" y="4"/>
                  </a:cubicBezTo>
                  <a:cubicBezTo>
                    <a:pt x="7" y="5"/>
                    <a:pt x="5" y="5"/>
                    <a:pt x="5" y="5"/>
                  </a:cubicBezTo>
                  <a:cubicBezTo>
                    <a:pt x="4" y="5"/>
                    <a:pt x="5" y="7"/>
                    <a:pt x="4" y="6"/>
                  </a:cubicBezTo>
                  <a:cubicBezTo>
                    <a:pt x="2" y="5"/>
                    <a:pt x="4" y="6"/>
                    <a:pt x="4"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25" name="Freeform 563">
              <a:extLst>
                <a:ext uri="{FF2B5EF4-FFF2-40B4-BE49-F238E27FC236}">
                  <a16:creationId xmlns:a16="http://schemas.microsoft.com/office/drawing/2014/main" id="{B0EEEBB4-A480-6FDC-F418-D96215295413}"/>
                </a:ext>
              </a:extLst>
            </p:cNvPr>
            <p:cNvSpPr>
              <a:spLocks/>
            </p:cNvSpPr>
            <p:nvPr/>
          </p:nvSpPr>
          <p:spPr bwMode="auto">
            <a:xfrm>
              <a:off x="4778038" y="4674786"/>
              <a:ext cx="69700" cy="99573"/>
            </a:xfrm>
            <a:custGeom>
              <a:avLst/>
              <a:gdLst>
                <a:gd name="T0" fmla="*/ 3 w 7"/>
                <a:gd name="T1" fmla="*/ 8 h 9"/>
                <a:gd name="T2" fmla="*/ 4 w 7"/>
                <a:gd name="T3" fmla="*/ 6 h 9"/>
                <a:gd name="T4" fmla="*/ 2 w 7"/>
                <a:gd name="T5" fmla="*/ 4 h 9"/>
                <a:gd name="T6" fmla="*/ 3 w 7"/>
                <a:gd name="T7" fmla="*/ 1 h 9"/>
                <a:gd name="T8" fmla="*/ 6 w 7"/>
                <a:gd name="T9" fmla="*/ 5 h 9"/>
                <a:gd name="T10" fmla="*/ 3 w 7"/>
                <a:gd name="T11" fmla="*/ 8 h 9"/>
                <a:gd name="T12" fmla="*/ 3 w 7"/>
                <a:gd name="T13" fmla="*/ 8 h 9"/>
                <a:gd name="T14" fmla="*/ 3 w 7"/>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8"/>
                  </a:moveTo>
                  <a:cubicBezTo>
                    <a:pt x="4" y="7"/>
                    <a:pt x="5" y="7"/>
                    <a:pt x="4" y="6"/>
                  </a:cubicBezTo>
                  <a:cubicBezTo>
                    <a:pt x="4" y="5"/>
                    <a:pt x="2" y="5"/>
                    <a:pt x="2" y="4"/>
                  </a:cubicBezTo>
                  <a:cubicBezTo>
                    <a:pt x="3" y="3"/>
                    <a:pt x="0" y="0"/>
                    <a:pt x="3" y="1"/>
                  </a:cubicBezTo>
                  <a:cubicBezTo>
                    <a:pt x="6" y="2"/>
                    <a:pt x="6" y="3"/>
                    <a:pt x="6" y="5"/>
                  </a:cubicBezTo>
                  <a:cubicBezTo>
                    <a:pt x="7" y="7"/>
                    <a:pt x="3" y="8"/>
                    <a:pt x="3" y="8"/>
                  </a:cubicBezTo>
                  <a:cubicBezTo>
                    <a:pt x="3" y="8"/>
                    <a:pt x="3" y="8"/>
                    <a:pt x="3" y="8"/>
                  </a:cubicBezTo>
                  <a:cubicBezTo>
                    <a:pt x="4" y="7"/>
                    <a:pt x="2" y="9"/>
                    <a:pt x="3" y="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26" name="Freeform 564">
              <a:extLst>
                <a:ext uri="{FF2B5EF4-FFF2-40B4-BE49-F238E27FC236}">
                  <a16:creationId xmlns:a16="http://schemas.microsoft.com/office/drawing/2014/main" id="{93FF9F65-A2B0-5014-40E2-31A1F80F5874}"/>
                </a:ext>
              </a:extLst>
            </p:cNvPr>
            <p:cNvSpPr>
              <a:spLocks/>
            </p:cNvSpPr>
            <p:nvPr/>
          </p:nvSpPr>
          <p:spPr bwMode="auto">
            <a:xfrm>
              <a:off x="4757126" y="4696914"/>
              <a:ext cx="31364" cy="11063"/>
            </a:xfrm>
            <a:custGeom>
              <a:avLst/>
              <a:gdLst>
                <a:gd name="T0" fmla="*/ 2 w 3"/>
                <a:gd name="T1" fmla="*/ 1 h 1"/>
                <a:gd name="T2" fmla="*/ 0 w 3"/>
                <a:gd name="T3" fmla="*/ 0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1" y="1"/>
                    <a:pt x="0" y="1"/>
                    <a:pt x="0" y="0"/>
                  </a:cubicBezTo>
                  <a:cubicBezTo>
                    <a:pt x="0" y="0"/>
                    <a:pt x="2" y="0"/>
                    <a:pt x="3" y="0"/>
                  </a:cubicBezTo>
                  <a:cubicBezTo>
                    <a:pt x="3" y="0"/>
                    <a:pt x="2" y="1"/>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27" name="Freeform 565">
              <a:extLst>
                <a:ext uri="{FF2B5EF4-FFF2-40B4-BE49-F238E27FC236}">
                  <a16:creationId xmlns:a16="http://schemas.microsoft.com/office/drawing/2014/main" id="{033162B8-E07F-2D63-F4BB-162930F44A7F}"/>
                </a:ext>
              </a:extLst>
            </p:cNvPr>
            <p:cNvSpPr>
              <a:spLocks/>
            </p:cNvSpPr>
            <p:nvPr/>
          </p:nvSpPr>
          <p:spPr bwMode="auto">
            <a:xfrm>
              <a:off x="3774367" y="4707979"/>
              <a:ext cx="135912" cy="73757"/>
            </a:xfrm>
            <a:custGeom>
              <a:avLst/>
              <a:gdLst>
                <a:gd name="T0" fmla="*/ 10 w 13"/>
                <a:gd name="T1" fmla="*/ 1 h 7"/>
                <a:gd name="T2" fmla="*/ 7 w 13"/>
                <a:gd name="T3" fmla="*/ 1 h 7"/>
                <a:gd name="T4" fmla="*/ 5 w 13"/>
                <a:gd name="T5" fmla="*/ 1 h 7"/>
                <a:gd name="T6" fmla="*/ 5 w 13"/>
                <a:gd name="T7" fmla="*/ 4 h 7"/>
                <a:gd name="T8" fmla="*/ 1 w 13"/>
                <a:gd name="T9" fmla="*/ 3 h 7"/>
                <a:gd name="T10" fmla="*/ 1 w 13"/>
                <a:gd name="T11" fmla="*/ 6 h 7"/>
                <a:gd name="T12" fmla="*/ 11 w 13"/>
                <a:gd name="T13" fmla="*/ 4 h 7"/>
                <a:gd name="T14" fmla="*/ 9 w 13"/>
                <a:gd name="T15" fmla="*/ 3 h 7"/>
                <a:gd name="T16" fmla="*/ 12 w 13"/>
                <a:gd name="T17" fmla="*/ 3 h 7"/>
                <a:gd name="T18" fmla="*/ 10 w 13"/>
                <a:gd name="T19" fmla="*/ 1 h 7"/>
                <a:gd name="T20" fmla="*/ 10 w 13"/>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
                  <a:moveTo>
                    <a:pt x="10" y="1"/>
                  </a:moveTo>
                  <a:cubicBezTo>
                    <a:pt x="9" y="1"/>
                    <a:pt x="8" y="1"/>
                    <a:pt x="7" y="1"/>
                  </a:cubicBezTo>
                  <a:cubicBezTo>
                    <a:pt x="6" y="1"/>
                    <a:pt x="6" y="1"/>
                    <a:pt x="5" y="1"/>
                  </a:cubicBezTo>
                  <a:cubicBezTo>
                    <a:pt x="3" y="2"/>
                    <a:pt x="4" y="4"/>
                    <a:pt x="5" y="4"/>
                  </a:cubicBezTo>
                  <a:cubicBezTo>
                    <a:pt x="4" y="4"/>
                    <a:pt x="2" y="1"/>
                    <a:pt x="1" y="3"/>
                  </a:cubicBezTo>
                  <a:cubicBezTo>
                    <a:pt x="0" y="4"/>
                    <a:pt x="0" y="5"/>
                    <a:pt x="1" y="6"/>
                  </a:cubicBezTo>
                  <a:cubicBezTo>
                    <a:pt x="2" y="7"/>
                    <a:pt x="10" y="5"/>
                    <a:pt x="11" y="4"/>
                  </a:cubicBezTo>
                  <a:cubicBezTo>
                    <a:pt x="11" y="4"/>
                    <a:pt x="10" y="3"/>
                    <a:pt x="9" y="3"/>
                  </a:cubicBezTo>
                  <a:cubicBezTo>
                    <a:pt x="10" y="3"/>
                    <a:pt x="12" y="3"/>
                    <a:pt x="12" y="3"/>
                  </a:cubicBezTo>
                  <a:cubicBezTo>
                    <a:pt x="13" y="2"/>
                    <a:pt x="11" y="0"/>
                    <a:pt x="10" y="1"/>
                  </a:cubicBezTo>
                  <a:cubicBezTo>
                    <a:pt x="9" y="1"/>
                    <a:pt x="11" y="0"/>
                    <a:pt x="10"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28" name="Freeform 566">
              <a:extLst>
                <a:ext uri="{FF2B5EF4-FFF2-40B4-BE49-F238E27FC236}">
                  <a16:creationId xmlns:a16="http://schemas.microsoft.com/office/drawing/2014/main" id="{E6A54B5E-56E2-BD14-AB3F-3B825771FF40}"/>
                </a:ext>
              </a:extLst>
            </p:cNvPr>
            <p:cNvSpPr>
              <a:spLocks/>
            </p:cNvSpPr>
            <p:nvPr/>
          </p:nvSpPr>
          <p:spPr bwMode="auto">
            <a:xfrm>
              <a:off x="3826641" y="4641596"/>
              <a:ext cx="83638" cy="77445"/>
            </a:xfrm>
            <a:custGeom>
              <a:avLst/>
              <a:gdLst>
                <a:gd name="T0" fmla="*/ 2 w 8"/>
                <a:gd name="T1" fmla="*/ 6 h 7"/>
                <a:gd name="T2" fmla="*/ 5 w 8"/>
                <a:gd name="T3" fmla="*/ 4 h 7"/>
                <a:gd name="T4" fmla="*/ 8 w 8"/>
                <a:gd name="T5" fmla="*/ 4 h 7"/>
                <a:gd name="T6" fmla="*/ 5 w 8"/>
                <a:gd name="T7" fmla="*/ 2 h 7"/>
                <a:gd name="T8" fmla="*/ 2 w 8"/>
                <a:gd name="T9" fmla="*/ 6 h 7"/>
                <a:gd name="T10" fmla="*/ 2 w 8"/>
                <a:gd name="T11" fmla="*/ 6 h 7"/>
                <a:gd name="T12" fmla="*/ 2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6"/>
                  </a:moveTo>
                  <a:cubicBezTo>
                    <a:pt x="3" y="5"/>
                    <a:pt x="4" y="5"/>
                    <a:pt x="5" y="4"/>
                  </a:cubicBezTo>
                  <a:cubicBezTo>
                    <a:pt x="6" y="4"/>
                    <a:pt x="8" y="4"/>
                    <a:pt x="8" y="4"/>
                  </a:cubicBezTo>
                  <a:cubicBezTo>
                    <a:pt x="8" y="4"/>
                    <a:pt x="7" y="0"/>
                    <a:pt x="5" y="2"/>
                  </a:cubicBezTo>
                  <a:cubicBezTo>
                    <a:pt x="5" y="2"/>
                    <a:pt x="1" y="5"/>
                    <a:pt x="2" y="6"/>
                  </a:cubicBezTo>
                  <a:cubicBezTo>
                    <a:pt x="2" y="6"/>
                    <a:pt x="2" y="6"/>
                    <a:pt x="2" y="6"/>
                  </a:cubicBezTo>
                  <a:cubicBezTo>
                    <a:pt x="4" y="5"/>
                    <a:pt x="0" y="7"/>
                    <a:pt x="2"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29" name="Freeform 567">
              <a:extLst>
                <a:ext uri="{FF2B5EF4-FFF2-40B4-BE49-F238E27FC236}">
                  <a16:creationId xmlns:a16="http://schemas.microsoft.com/office/drawing/2014/main" id="{276F4324-F0EB-4DEF-E534-36258520D44A}"/>
                </a:ext>
              </a:extLst>
            </p:cNvPr>
            <p:cNvSpPr>
              <a:spLocks/>
            </p:cNvSpPr>
            <p:nvPr/>
          </p:nvSpPr>
          <p:spPr bwMode="auto">
            <a:xfrm>
              <a:off x="3244651" y="4936623"/>
              <a:ext cx="101063" cy="40568"/>
            </a:xfrm>
            <a:custGeom>
              <a:avLst/>
              <a:gdLst>
                <a:gd name="T0" fmla="*/ 9 w 10"/>
                <a:gd name="T1" fmla="*/ 2 h 4"/>
                <a:gd name="T2" fmla="*/ 9 w 10"/>
                <a:gd name="T3" fmla="*/ 1 h 4"/>
                <a:gd name="T4" fmla="*/ 6 w 10"/>
                <a:gd name="T5" fmla="*/ 0 h 4"/>
                <a:gd name="T6" fmla="*/ 2 w 10"/>
                <a:gd name="T7" fmla="*/ 2 h 4"/>
                <a:gd name="T8" fmla="*/ 3 w 10"/>
                <a:gd name="T9" fmla="*/ 4 h 4"/>
                <a:gd name="T10" fmla="*/ 9 w 10"/>
                <a:gd name="T11" fmla="*/ 2 h 4"/>
                <a:gd name="T12" fmla="*/ 9 w 1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9" y="2"/>
                  </a:moveTo>
                  <a:cubicBezTo>
                    <a:pt x="10" y="2"/>
                    <a:pt x="8" y="1"/>
                    <a:pt x="9" y="1"/>
                  </a:cubicBezTo>
                  <a:cubicBezTo>
                    <a:pt x="8" y="0"/>
                    <a:pt x="7" y="0"/>
                    <a:pt x="6" y="0"/>
                  </a:cubicBezTo>
                  <a:cubicBezTo>
                    <a:pt x="5" y="1"/>
                    <a:pt x="3" y="1"/>
                    <a:pt x="2" y="2"/>
                  </a:cubicBezTo>
                  <a:cubicBezTo>
                    <a:pt x="0" y="3"/>
                    <a:pt x="2" y="4"/>
                    <a:pt x="3" y="4"/>
                  </a:cubicBezTo>
                  <a:cubicBezTo>
                    <a:pt x="5" y="4"/>
                    <a:pt x="7" y="1"/>
                    <a:pt x="9" y="2"/>
                  </a:cubicBezTo>
                  <a:cubicBezTo>
                    <a:pt x="10" y="2"/>
                    <a:pt x="7" y="1"/>
                    <a:pt x="9"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30" name="Freeform 568">
              <a:extLst>
                <a:ext uri="{FF2B5EF4-FFF2-40B4-BE49-F238E27FC236}">
                  <a16:creationId xmlns:a16="http://schemas.microsoft.com/office/drawing/2014/main" id="{C2A597BC-54BA-C9A8-4136-4CF2E45F5A8A}"/>
                </a:ext>
              </a:extLst>
            </p:cNvPr>
            <p:cNvSpPr>
              <a:spLocks/>
            </p:cNvSpPr>
            <p:nvPr/>
          </p:nvSpPr>
          <p:spPr bwMode="auto">
            <a:xfrm>
              <a:off x="3122677" y="4999318"/>
              <a:ext cx="59243" cy="55320"/>
            </a:xfrm>
            <a:custGeom>
              <a:avLst/>
              <a:gdLst>
                <a:gd name="T0" fmla="*/ 6 w 6"/>
                <a:gd name="T1" fmla="*/ 2 h 5"/>
                <a:gd name="T2" fmla="*/ 3 w 6"/>
                <a:gd name="T3" fmla="*/ 2 h 5"/>
                <a:gd name="T4" fmla="*/ 3 w 6"/>
                <a:gd name="T5" fmla="*/ 4 h 5"/>
                <a:gd name="T6" fmla="*/ 0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0"/>
                    <a:pt x="4" y="1"/>
                    <a:pt x="3" y="2"/>
                  </a:cubicBezTo>
                  <a:cubicBezTo>
                    <a:pt x="3" y="2"/>
                    <a:pt x="3" y="3"/>
                    <a:pt x="3" y="4"/>
                  </a:cubicBezTo>
                  <a:cubicBezTo>
                    <a:pt x="2" y="4"/>
                    <a:pt x="0" y="5"/>
                    <a:pt x="0" y="5"/>
                  </a:cubicBezTo>
                  <a:cubicBezTo>
                    <a:pt x="0" y="5"/>
                    <a:pt x="6" y="5"/>
                    <a:pt x="6"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31" name="Freeform 569">
              <a:extLst>
                <a:ext uri="{FF2B5EF4-FFF2-40B4-BE49-F238E27FC236}">
                  <a16:creationId xmlns:a16="http://schemas.microsoft.com/office/drawing/2014/main" id="{66F1E05D-654B-4016-9C53-4A4DD9A1A2E4}"/>
                </a:ext>
              </a:extLst>
            </p:cNvPr>
            <p:cNvSpPr>
              <a:spLocks/>
            </p:cNvSpPr>
            <p:nvPr/>
          </p:nvSpPr>
          <p:spPr bwMode="auto">
            <a:xfrm>
              <a:off x="6597191" y="3656936"/>
              <a:ext cx="212583" cy="140138"/>
            </a:xfrm>
            <a:custGeom>
              <a:avLst/>
              <a:gdLst>
                <a:gd name="T0" fmla="*/ 19 w 21"/>
                <a:gd name="T1" fmla="*/ 9 h 13"/>
                <a:gd name="T2" fmla="*/ 18 w 21"/>
                <a:gd name="T3" fmla="*/ 7 h 13"/>
                <a:gd name="T4" fmla="*/ 14 w 21"/>
                <a:gd name="T5" fmla="*/ 4 h 13"/>
                <a:gd name="T6" fmla="*/ 8 w 21"/>
                <a:gd name="T7" fmla="*/ 1 h 13"/>
                <a:gd name="T8" fmla="*/ 5 w 21"/>
                <a:gd name="T9" fmla="*/ 6 h 13"/>
                <a:gd name="T10" fmla="*/ 0 w 21"/>
                <a:gd name="T11" fmla="*/ 8 h 13"/>
                <a:gd name="T12" fmla="*/ 7 w 21"/>
                <a:gd name="T13" fmla="*/ 11 h 13"/>
                <a:gd name="T14" fmla="*/ 15 w 21"/>
                <a:gd name="T15" fmla="*/ 12 h 13"/>
                <a:gd name="T16" fmla="*/ 20 w 21"/>
                <a:gd name="T17" fmla="*/ 9 h 13"/>
                <a:gd name="T18" fmla="*/ 19 w 21"/>
                <a:gd name="T19" fmla="*/ 9 h 13"/>
                <a:gd name="T20" fmla="*/ 19 w 21"/>
                <a:gd name="T2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19" y="9"/>
                  </a:moveTo>
                  <a:cubicBezTo>
                    <a:pt x="15" y="10"/>
                    <a:pt x="19" y="8"/>
                    <a:pt x="18" y="7"/>
                  </a:cubicBezTo>
                  <a:cubicBezTo>
                    <a:pt x="17" y="7"/>
                    <a:pt x="15" y="4"/>
                    <a:pt x="14" y="4"/>
                  </a:cubicBezTo>
                  <a:cubicBezTo>
                    <a:pt x="12" y="4"/>
                    <a:pt x="10" y="1"/>
                    <a:pt x="8" y="1"/>
                  </a:cubicBezTo>
                  <a:cubicBezTo>
                    <a:pt x="6" y="0"/>
                    <a:pt x="6" y="5"/>
                    <a:pt x="5" y="6"/>
                  </a:cubicBezTo>
                  <a:cubicBezTo>
                    <a:pt x="4" y="6"/>
                    <a:pt x="0" y="6"/>
                    <a:pt x="0" y="8"/>
                  </a:cubicBezTo>
                  <a:cubicBezTo>
                    <a:pt x="1" y="10"/>
                    <a:pt x="6" y="11"/>
                    <a:pt x="7" y="11"/>
                  </a:cubicBezTo>
                  <a:cubicBezTo>
                    <a:pt x="9" y="12"/>
                    <a:pt x="13" y="13"/>
                    <a:pt x="15" y="12"/>
                  </a:cubicBezTo>
                  <a:cubicBezTo>
                    <a:pt x="15" y="12"/>
                    <a:pt x="20" y="10"/>
                    <a:pt x="20" y="9"/>
                  </a:cubicBezTo>
                  <a:cubicBezTo>
                    <a:pt x="20" y="9"/>
                    <a:pt x="19" y="9"/>
                    <a:pt x="19" y="9"/>
                  </a:cubicBezTo>
                  <a:cubicBezTo>
                    <a:pt x="18" y="10"/>
                    <a:pt x="21" y="9"/>
                    <a:pt x="19" y="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32" name="Freeform 570">
              <a:extLst>
                <a:ext uri="{FF2B5EF4-FFF2-40B4-BE49-F238E27FC236}">
                  <a16:creationId xmlns:a16="http://schemas.microsoft.com/office/drawing/2014/main" id="{DC8C90C7-B4E0-E091-9824-13FDFCFD356A}"/>
                </a:ext>
              </a:extLst>
            </p:cNvPr>
            <p:cNvSpPr>
              <a:spLocks/>
            </p:cNvSpPr>
            <p:nvPr/>
          </p:nvSpPr>
          <p:spPr bwMode="auto">
            <a:xfrm>
              <a:off x="6524009" y="3723319"/>
              <a:ext cx="52274" cy="40568"/>
            </a:xfrm>
            <a:custGeom>
              <a:avLst/>
              <a:gdLst>
                <a:gd name="T0" fmla="*/ 2 w 5"/>
                <a:gd name="T1" fmla="*/ 4 h 4"/>
                <a:gd name="T2" fmla="*/ 4 w 5"/>
                <a:gd name="T3" fmla="*/ 1 h 4"/>
                <a:gd name="T4" fmla="*/ 2 w 5"/>
                <a:gd name="T5" fmla="*/ 4 h 4"/>
                <a:gd name="T6" fmla="*/ 2 w 5"/>
                <a:gd name="T7" fmla="*/ 4 h 4"/>
              </a:gdLst>
              <a:ahLst/>
              <a:cxnLst>
                <a:cxn ang="0">
                  <a:pos x="T0" y="T1"/>
                </a:cxn>
                <a:cxn ang="0">
                  <a:pos x="T2" y="T3"/>
                </a:cxn>
                <a:cxn ang="0">
                  <a:pos x="T4" y="T5"/>
                </a:cxn>
                <a:cxn ang="0">
                  <a:pos x="T6" y="T7"/>
                </a:cxn>
              </a:cxnLst>
              <a:rect l="0" t="0" r="r" b="b"/>
              <a:pathLst>
                <a:path w="5" h="4">
                  <a:moveTo>
                    <a:pt x="2" y="4"/>
                  </a:moveTo>
                  <a:cubicBezTo>
                    <a:pt x="0" y="4"/>
                    <a:pt x="4" y="0"/>
                    <a:pt x="4" y="1"/>
                  </a:cubicBezTo>
                  <a:cubicBezTo>
                    <a:pt x="5" y="1"/>
                    <a:pt x="3" y="4"/>
                    <a:pt x="2" y="4"/>
                  </a:cubicBezTo>
                  <a:cubicBezTo>
                    <a:pt x="1" y="4"/>
                    <a:pt x="4" y="4"/>
                    <a:pt x="2"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33" name="Freeform 571">
              <a:extLst>
                <a:ext uri="{FF2B5EF4-FFF2-40B4-BE49-F238E27FC236}">
                  <a16:creationId xmlns:a16="http://schemas.microsoft.com/office/drawing/2014/main" id="{1163DFED-53B6-74E7-36AF-440BACA82BB8}"/>
                </a:ext>
              </a:extLst>
            </p:cNvPr>
            <p:cNvSpPr>
              <a:spLocks/>
            </p:cNvSpPr>
            <p:nvPr/>
          </p:nvSpPr>
          <p:spPr bwMode="auto">
            <a:xfrm>
              <a:off x="6461278" y="3763883"/>
              <a:ext cx="20911" cy="22128"/>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1"/>
                    <a:pt x="1" y="0"/>
                  </a:cubicBezTo>
                  <a:cubicBezTo>
                    <a:pt x="2" y="0"/>
                    <a:pt x="2" y="2"/>
                    <a:pt x="1"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34" name="Freeform 572">
              <a:extLst>
                <a:ext uri="{FF2B5EF4-FFF2-40B4-BE49-F238E27FC236}">
                  <a16:creationId xmlns:a16="http://schemas.microsoft.com/office/drawing/2014/main" id="{374A5CF6-BBEA-839F-D4B1-247A921B3F88}"/>
                </a:ext>
              </a:extLst>
            </p:cNvPr>
            <p:cNvSpPr>
              <a:spLocks/>
            </p:cNvSpPr>
            <p:nvPr/>
          </p:nvSpPr>
          <p:spPr bwMode="auto">
            <a:xfrm>
              <a:off x="5583064" y="3310279"/>
              <a:ext cx="940942" cy="486798"/>
            </a:xfrm>
            <a:custGeom>
              <a:avLst/>
              <a:gdLst>
                <a:gd name="T0" fmla="*/ 76 w 92"/>
                <a:gd name="T1" fmla="*/ 41 h 45"/>
                <a:gd name="T2" fmla="*/ 71 w 92"/>
                <a:gd name="T3" fmla="*/ 39 h 45"/>
                <a:gd name="T4" fmla="*/ 61 w 92"/>
                <a:gd name="T5" fmla="*/ 38 h 45"/>
                <a:gd name="T6" fmla="*/ 45 w 92"/>
                <a:gd name="T7" fmla="*/ 43 h 45"/>
                <a:gd name="T8" fmla="*/ 29 w 92"/>
                <a:gd name="T9" fmla="*/ 41 h 45"/>
                <a:gd name="T10" fmla="*/ 21 w 92"/>
                <a:gd name="T11" fmla="*/ 38 h 45"/>
                <a:gd name="T12" fmla="*/ 10 w 92"/>
                <a:gd name="T13" fmla="*/ 31 h 45"/>
                <a:gd name="T14" fmla="*/ 40 w 92"/>
                <a:gd name="T15" fmla="*/ 29 h 45"/>
                <a:gd name="T16" fmla="*/ 9 w 92"/>
                <a:gd name="T17" fmla="*/ 26 h 45"/>
                <a:gd name="T18" fmla="*/ 16 w 92"/>
                <a:gd name="T19" fmla="*/ 19 h 45"/>
                <a:gd name="T20" fmla="*/ 14 w 92"/>
                <a:gd name="T21" fmla="*/ 18 h 45"/>
                <a:gd name="T22" fmla="*/ 7 w 92"/>
                <a:gd name="T23" fmla="*/ 17 h 45"/>
                <a:gd name="T24" fmla="*/ 4 w 92"/>
                <a:gd name="T25" fmla="*/ 11 h 45"/>
                <a:gd name="T26" fmla="*/ 8 w 92"/>
                <a:gd name="T27" fmla="*/ 7 h 45"/>
                <a:gd name="T28" fmla="*/ 24 w 92"/>
                <a:gd name="T29" fmla="*/ 1 h 45"/>
                <a:gd name="T30" fmla="*/ 29 w 92"/>
                <a:gd name="T31" fmla="*/ 7 h 45"/>
                <a:gd name="T32" fmla="*/ 39 w 92"/>
                <a:gd name="T33" fmla="*/ 6 h 45"/>
                <a:gd name="T34" fmla="*/ 43 w 92"/>
                <a:gd name="T35" fmla="*/ 8 h 45"/>
                <a:gd name="T36" fmla="*/ 47 w 92"/>
                <a:gd name="T37" fmla="*/ 9 h 45"/>
                <a:gd name="T38" fmla="*/ 43 w 92"/>
                <a:gd name="T39" fmla="*/ 4 h 45"/>
                <a:gd name="T40" fmla="*/ 54 w 92"/>
                <a:gd name="T41" fmla="*/ 10 h 45"/>
                <a:gd name="T42" fmla="*/ 60 w 92"/>
                <a:gd name="T43" fmla="*/ 14 h 45"/>
                <a:gd name="T44" fmla="*/ 59 w 92"/>
                <a:gd name="T45" fmla="*/ 1 h 45"/>
                <a:gd name="T46" fmla="*/ 69 w 92"/>
                <a:gd name="T47" fmla="*/ 6 h 45"/>
                <a:gd name="T48" fmla="*/ 74 w 92"/>
                <a:gd name="T49" fmla="*/ 19 h 45"/>
                <a:gd name="T50" fmla="*/ 82 w 92"/>
                <a:gd name="T51" fmla="*/ 26 h 45"/>
                <a:gd name="T52" fmla="*/ 92 w 92"/>
                <a:gd name="T53" fmla="*/ 33 h 45"/>
                <a:gd name="T54" fmla="*/ 83 w 92"/>
                <a:gd name="T55" fmla="*/ 35 h 45"/>
                <a:gd name="T56" fmla="*/ 81 w 92"/>
                <a:gd name="T57" fmla="*/ 36 h 45"/>
                <a:gd name="T58" fmla="*/ 85 w 92"/>
                <a:gd name="T59" fmla="*/ 36 h 45"/>
                <a:gd name="T60" fmla="*/ 89 w 92"/>
                <a:gd name="T61" fmla="*/ 39 h 45"/>
                <a:gd name="T62" fmla="*/ 83 w 92"/>
                <a:gd name="T6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5">
                  <a:moveTo>
                    <a:pt x="83" y="41"/>
                  </a:moveTo>
                  <a:cubicBezTo>
                    <a:pt x="81" y="41"/>
                    <a:pt x="79" y="41"/>
                    <a:pt x="76" y="41"/>
                  </a:cubicBezTo>
                  <a:cubicBezTo>
                    <a:pt x="75" y="41"/>
                    <a:pt x="74" y="41"/>
                    <a:pt x="73" y="41"/>
                  </a:cubicBezTo>
                  <a:cubicBezTo>
                    <a:pt x="72" y="41"/>
                    <a:pt x="72" y="40"/>
                    <a:pt x="71" y="39"/>
                  </a:cubicBezTo>
                  <a:cubicBezTo>
                    <a:pt x="70" y="39"/>
                    <a:pt x="66" y="40"/>
                    <a:pt x="65" y="38"/>
                  </a:cubicBezTo>
                  <a:cubicBezTo>
                    <a:pt x="65" y="35"/>
                    <a:pt x="63" y="37"/>
                    <a:pt x="61" y="38"/>
                  </a:cubicBezTo>
                  <a:cubicBezTo>
                    <a:pt x="58" y="40"/>
                    <a:pt x="56" y="39"/>
                    <a:pt x="54" y="40"/>
                  </a:cubicBezTo>
                  <a:cubicBezTo>
                    <a:pt x="51" y="41"/>
                    <a:pt x="48" y="42"/>
                    <a:pt x="45" y="43"/>
                  </a:cubicBezTo>
                  <a:cubicBezTo>
                    <a:pt x="41" y="43"/>
                    <a:pt x="35" y="45"/>
                    <a:pt x="31" y="43"/>
                  </a:cubicBezTo>
                  <a:cubicBezTo>
                    <a:pt x="31" y="43"/>
                    <a:pt x="29" y="42"/>
                    <a:pt x="29" y="41"/>
                  </a:cubicBezTo>
                  <a:cubicBezTo>
                    <a:pt x="29" y="40"/>
                    <a:pt x="29" y="38"/>
                    <a:pt x="27" y="38"/>
                  </a:cubicBezTo>
                  <a:cubicBezTo>
                    <a:pt x="25" y="38"/>
                    <a:pt x="23" y="38"/>
                    <a:pt x="21" y="38"/>
                  </a:cubicBezTo>
                  <a:cubicBezTo>
                    <a:pt x="19" y="38"/>
                    <a:pt x="17" y="38"/>
                    <a:pt x="15" y="36"/>
                  </a:cubicBezTo>
                  <a:cubicBezTo>
                    <a:pt x="14" y="36"/>
                    <a:pt x="9" y="32"/>
                    <a:pt x="10" y="31"/>
                  </a:cubicBezTo>
                  <a:cubicBezTo>
                    <a:pt x="16" y="28"/>
                    <a:pt x="23" y="29"/>
                    <a:pt x="28" y="29"/>
                  </a:cubicBezTo>
                  <a:cubicBezTo>
                    <a:pt x="29" y="29"/>
                    <a:pt x="40" y="29"/>
                    <a:pt x="40" y="29"/>
                  </a:cubicBezTo>
                  <a:cubicBezTo>
                    <a:pt x="40" y="27"/>
                    <a:pt x="26" y="25"/>
                    <a:pt x="25" y="25"/>
                  </a:cubicBezTo>
                  <a:cubicBezTo>
                    <a:pt x="20" y="25"/>
                    <a:pt x="14" y="28"/>
                    <a:pt x="9" y="26"/>
                  </a:cubicBezTo>
                  <a:cubicBezTo>
                    <a:pt x="7" y="25"/>
                    <a:pt x="3" y="23"/>
                    <a:pt x="7" y="21"/>
                  </a:cubicBezTo>
                  <a:cubicBezTo>
                    <a:pt x="10" y="20"/>
                    <a:pt x="13" y="19"/>
                    <a:pt x="16" y="19"/>
                  </a:cubicBezTo>
                  <a:cubicBezTo>
                    <a:pt x="18" y="18"/>
                    <a:pt x="20" y="18"/>
                    <a:pt x="21" y="18"/>
                  </a:cubicBezTo>
                  <a:cubicBezTo>
                    <a:pt x="19" y="19"/>
                    <a:pt x="16" y="18"/>
                    <a:pt x="14" y="18"/>
                  </a:cubicBezTo>
                  <a:cubicBezTo>
                    <a:pt x="13" y="18"/>
                    <a:pt x="7" y="19"/>
                    <a:pt x="6" y="18"/>
                  </a:cubicBezTo>
                  <a:cubicBezTo>
                    <a:pt x="6" y="18"/>
                    <a:pt x="7" y="17"/>
                    <a:pt x="7" y="17"/>
                  </a:cubicBezTo>
                  <a:cubicBezTo>
                    <a:pt x="7" y="16"/>
                    <a:pt x="0" y="17"/>
                    <a:pt x="1" y="15"/>
                  </a:cubicBezTo>
                  <a:cubicBezTo>
                    <a:pt x="2" y="14"/>
                    <a:pt x="3" y="12"/>
                    <a:pt x="4" y="11"/>
                  </a:cubicBezTo>
                  <a:cubicBezTo>
                    <a:pt x="8" y="10"/>
                    <a:pt x="4" y="10"/>
                    <a:pt x="4" y="9"/>
                  </a:cubicBezTo>
                  <a:cubicBezTo>
                    <a:pt x="4" y="9"/>
                    <a:pt x="7" y="7"/>
                    <a:pt x="8" y="7"/>
                  </a:cubicBezTo>
                  <a:cubicBezTo>
                    <a:pt x="10" y="6"/>
                    <a:pt x="11" y="5"/>
                    <a:pt x="13" y="4"/>
                  </a:cubicBezTo>
                  <a:cubicBezTo>
                    <a:pt x="17" y="2"/>
                    <a:pt x="20" y="1"/>
                    <a:pt x="24" y="1"/>
                  </a:cubicBezTo>
                  <a:cubicBezTo>
                    <a:pt x="29" y="1"/>
                    <a:pt x="24" y="7"/>
                    <a:pt x="24" y="7"/>
                  </a:cubicBezTo>
                  <a:cubicBezTo>
                    <a:pt x="26" y="8"/>
                    <a:pt x="28" y="8"/>
                    <a:pt x="29" y="7"/>
                  </a:cubicBezTo>
                  <a:cubicBezTo>
                    <a:pt x="30" y="7"/>
                    <a:pt x="30" y="4"/>
                    <a:pt x="31" y="4"/>
                  </a:cubicBezTo>
                  <a:cubicBezTo>
                    <a:pt x="33" y="4"/>
                    <a:pt x="37" y="4"/>
                    <a:pt x="39" y="6"/>
                  </a:cubicBezTo>
                  <a:cubicBezTo>
                    <a:pt x="42" y="8"/>
                    <a:pt x="35" y="11"/>
                    <a:pt x="40" y="10"/>
                  </a:cubicBezTo>
                  <a:cubicBezTo>
                    <a:pt x="41" y="10"/>
                    <a:pt x="42" y="9"/>
                    <a:pt x="43" y="8"/>
                  </a:cubicBezTo>
                  <a:cubicBezTo>
                    <a:pt x="44" y="8"/>
                    <a:pt x="44" y="8"/>
                    <a:pt x="45" y="8"/>
                  </a:cubicBezTo>
                  <a:cubicBezTo>
                    <a:pt x="46" y="8"/>
                    <a:pt x="46" y="8"/>
                    <a:pt x="47" y="9"/>
                  </a:cubicBezTo>
                  <a:cubicBezTo>
                    <a:pt x="48" y="9"/>
                    <a:pt x="48" y="7"/>
                    <a:pt x="48" y="6"/>
                  </a:cubicBezTo>
                  <a:cubicBezTo>
                    <a:pt x="47" y="6"/>
                    <a:pt x="44" y="4"/>
                    <a:pt x="43" y="4"/>
                  </a:cubicBezTo>
                  <a:cubicBezTo>
                    <a:pt x="45" y="3"/>
                    <a:pt x="49" y="5"/>
                    <a:pt x="50" y="6"/>
                  </a:cubicBezTo>
                  <a:cubicBezTo>
                    <a:pt x="53" y="7"/>
                    <a:pt x="53" y="8"/>
                    <a:pt x="54" y="10"/>
                  </a:cubicBezTo>
                  <a:cubicBezTo>
                    <a:pt x="54" y="11"/>
                    <a:pt x="54" y="16"/>
                    <a:pt x="56" y="16"/>
                  </a:cubicBezTo>
                  <a:cubicBezTo>
                    <a:pt x="57" y="16"/>
                    <a:pt x="61" y="16"/>
                    <a:pt x="60" y="14"/>
                  </a:cubicBezTo>
                  <a:cubicBezTo>
                    <a:pt x="59" y="10"/>
                    <a:pt x="57" y="7"/>
                    <a:pt x="56" y="3"/>
                  </a:cubicBezTo>
                  <a:cubicBezTo>
                    <a:pt x="55" y="0"/>
                    <a:pt x="58" y="1"/>
                    <a:pt x="59" y="1"/>
                  </a:cubicBezTo>
                  <a:cubicBezTo>
                    <a:pt x="62" y="2"/>
                    <a:pt x="62" y="0"/>
                    <a:pt x="64" y="1"/>
                  </a:cubicBezTo>
                  <a:cubicBezTo>
                    <a:pt x="66" y="3"/>
                    <a:pt x="69" y="4"/>
                    <a:pt x="69" y="6"/>
                  </a:cubicBezTo>
                  <a:cubicBezTo>
                    <a:pt x="70" y="9"/>
                    <a:pt x="71" y="11"/>
                    <a:pt x="73" y="13"/>
                  </a:cubicBezTo>
                  <a:cubicBezTo>
                    <a:pt x="74" y="16"/>
                    <a:pt x="75" y="17"/>
                    <a:pt x="74" y="19"/>
                  </a:cubicBezTo>
                  <a:cubicBezTo>
                    <a:pt x="73" y="22"/>
                    <a:pt x="76" y="25"/>
                    <a:pt x="78" y="26"/>
                  </a:cubicBezTo>
                  <a:cubicBezTo>
                    <a:pt x="79" y="26"/>
                    <a:pt x="81" y="26"/>
                    <a:pt x="82" y="26"/>
                  </a:cubicBezTo>
                  <a:cubicBezTo>
                    <a:pt x="83" y="27"/>
                    <a:pt x="84" y="28"/>
                    <a:pt x="85" y="28"/>
                  </a:cubicBezTo>
                  <a:cubicBezTo>
                    <a:pt x="88" y="29"/>
                    <a:pt x="92" y="29"/>
                    <a:pt x="92" y="33"/>
                  </a:cubicBezTo>
                  <a:cubicBezTo>
                    <a:pt x="92" y="35"/>
                    <a:pt x="83" y="32"/>
                    <a:pt x="83" y="32"/>
                  </a:cubicBezTo>
                  <a:cubicBezTo>
                    <a:pt x="83" y="33"/>
                    <a:pt x="83" y="34"/>
                    <a:pt x="83" y="35"/>
                  </a:cubicBezTo>
                  <a:cubicBezTo>
                    <a:pt x="83" y="35"/>
                    <a:pt x="80" y="35"/>
                    <a:pt x="80" y="35"/>
                  </a:cubicBezTo>
                  <a:cubicBezTo>
                    <a:pt x="81" y="35"/>
                    <a:pt x="81" y="36"/>
                    <a:pt x="81" y="36"/>
                  </a:cubicBezTo>
                  <a:cubicBezTo>
                    <a:pt x="81" y="37"/>
                    <a:pt x="81" y="38"/>
                    <a:pt x="81" y="38"/>
                  </a:cubicBezTo>
                  <a:cubicBezTo>
                    <a:pt x="81" y="38"/>
                    <a:pt x="85" y="36"/>
                    <a:pt x="85" y="36"/>
                  </a:cubicBezTo>
                  <a:cubicBezTo>
                    <a:pt x="87" y="36"/>
                    <a:pt x="86" y="37"/>
                    <a:pt x="86" y="38"/>
                  </a:cubicBezTo>
                  <a:cubicBezTo>
                    <a:pt x="86" y="38"/>
                    <a:pt x="88" y="38"/>
                    <a:pt x="89" y="39"/>
                  </a:cubicBezTo>
                  <a:cubicBezTo>
                    <a:pt x="89" y="39"/>
                    <a:pt x="83" y="41"/>
                    <a:pt x="83" y="41"/>
                  </a:cubicBezTo>
                  <a:cubicBezTo>
                    <a:pt x="81" y="41"/>
                    <a:pt x="86" y="41"/>
                    <a:pt x="83" y="4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35" name="Freeform 573">
              <a:extLst>
                <a:ext uri="{FF2B5EF4-FFF2-40B4-BE49-F238E27FC236}">
                  <a16:creationId xmlns:a16="http://schemas.microsoft.com/office/drawing/2014/main" id="{55C3ABF9-96BC-82B4-74DD-20033BBEE043}"/>
                </a:ext>
              </a:extLst>
            </p:cNvPr>
            <p:cNvSpPr>
              <a:spLocks/>
            </p:cNvSpPr>
            <p:nvPr/>
          </p:nvSpPr>
          <p:spPr bwMode="auto">
            <a:xfrm>
              <a:off x="6206877" y="3266024"/>
              <a:ext cx="142883" cy="99573"/>
            </a:xfrm>
            <a:custGeom>
              <a:avLst/>
              <a:gdLst>
                <a:gd name="T0" fmla="*/ 9 w 14"/>
                <a:gd name="T1" fmla="*/ 8 h 9"/>
                <a:gd name="T2" fmla="*/ 5 w 14"/>
                <a:gd name="T3" fmla="*/ 5 h 9"/>
                <a:gd name="T4" fmla="*/ 0 w 14"/>
                <a:gd name="T5" fmla="*/ 3 h 9"/>
                <a:gd name="T6" fmla="*/ 4 w 14"/>
                <a:gd name="T7" fmla="*/ 0 h 9"/>
                <a:gd name="T8" fmla="*/ 10 w 14"/>
                <a:gd name="T9" fmla="*/ 1 h 9"/>
                <a:gd name="T10" fmla="*/ 12 w 14"/>
                <a:gd name="T11" fmla="*/ 4 h 9"/>
                <a:gd name="T12" fmla="*/ 9 w 14"/>
                <a:gd name="T13" fmla="*/ 8 h 9"/>
                <a:gd name="T14" fmla="*/ 9 w 14"/>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8"/>
                  </a:moveTo>
                  <a:cubicBezTo>
                    <a:pt x="7" y="8"/>
                    <a:pt x="6" y="5"/>
                    <a:pt x="5" y="5"/>
                  </a:cubicBezTo>
                  <a:cubicBezTo>
                    <a:pt x="4" y="4"/>
                    <a:pt x="0" y="3"/>
                    <a:pt x="0" y="3"/>
                  </a:cubicBezTo>
                  <a:cubicBezTo>
                    <a:pt x="1" y="2"/>
                    <a:pt x="3" y="1"/>
                    <a:pt x="4" y="0"/>
                  </a:cubicBezTo>
                  <a:cubicBezTo>
                    <a:pt x="6" y="0"/>
                    <a:pt x="8" y="0"/>
                    <a:pt x="10" y="1"/>
                  </a:cubicBezTo>
                  <a:cubicBezTo>
                    <a:pt x="12" y="2"/>
                    <a:pt x="14" y="2"/>
                    <a:pt x="12" y="4"/>
                  </a:cubicBezTo>
                  <a:cubicBezTo>
                    <a:pt x="11" y="5"/>
                    <a:pt x="10" y="9"/>
                    <a:pt x="9" y="8"/>
                  </a:cubicBezTo>
                  <a:cubicBezTo>
                    <a:pt x="8" y="8"/>
                    <a:pt x="9" y="8"/>
                    <a:pt x="9" y="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36" name="Freeform 574">
              <a:extLst>
                <a:ext uri="{FF2B5EF4-FFF2-40B4-BE49-F238E27FC236}">
                  <a16:creationId xmlns:a16="http://schemas.microsoft.com/office/drawing/2014/main" id="{3D2DE542-B2E6-FE82-0E61-BE9FB8512AF8}"/>
                </a:ext>
              </a:extLst>
            </p:cNvPr>
            <p:cNvSpPr>
              <a:spLocks/>
            </p:cNvSpPr>
            <p:nvPr/>
          </p:nvSpPr>
          <p:spPr bwMode="auto">
            <a:xfrm>
              <a:off x="6433399" y="3221769"/>
              <a:ext cx="324101" cy="317157"/>
            </a:xfrm>
            <a:custGeom>
              <a:avLst/>
              <a:gdLst>
                <a:gd name="T0" fmla="*/ 18 w 32"/>
                <a:gd name="T1" fmla="*/ 27 h 29"/>
                <a:gd name="T2" fmla="*/ 10 w 32"/>
                <a:gd name="T3" fmla="*/ 19 h 29"/>
                <a:gd name="T4" fmla="*/ 1 w 32"/>
                <a:gd name="T5" fmla="*/ 15 h 29"/>
                <a:gd name="T6" fmla="*/ 0 w 32"/>
                <a:gd name="T7" fmla="*/ 13 h 29"/>
                <a:gd name="T8" fmla="*/ 4 w 32"/>
                <a:gd name="T9" fmla="*/ 12 h 29"/>
                <a:gd name="T10" fmla="*/ 11 w 32"/>
                <a:gd name="T11" fmla="*/ 14 h 29"/>
                <a:gd name="T12" fmla="*/ 11 w 32"/>
                <a:gd name="T13" fmla="*/ 12 h 29"/>
                <a:gd name="T14" fmla="*/ 13 w 32"/>
                <a:gd name="T15" fmla="*/ 11 h 29"/>
                <a:gd name="T16" fmla="*/ 7 w 32"/>
                <a:gd name="T17" fmla="*/ 8 h 29"/>
                <a:gd name="T18" fmla="*/ 7 w 32"/>
                <a:gd name="T19" fmla="*/ 6 h 29"/>
                <a:gd name="T20" fmla="*/ 10 w 32"/>
                <a:gd name="T21" fmla="*/ 7 h 29"/>
                <a:gd name="T22" fmla="*/ 11 w 32"/>
                <a:gd name="T23" fmla="*/ 5 h 29"/>
                <a:gd name="T24" fmla="*/ 8 w 32"/>
                <a:gd name="T25" fmla="*/ 4 h 29"/>
                <a:gd name="T26" fmla="*/ 10 w 32"/>
                <a:gd name="T27" fmla="*/ 3 h 29"/>
                <a:gd name="T28" fmla="*/ 14 w 32"/>
                <a:gd name="T29" fmla="*/ 4 h 29"/>
                <a:gd name="T30" fmla="*/ 13 w 32"/>
                <a:gd name="T31" fmla="*/ 3 h 29"/>
                <a:gd name="T32" fmla="*/ 19 w 32"/>
                <a:gd name="T33" fmla="*/ 5 h 29"/>
                <a:gd name="T34" fmla="*/ 18 w 32"/>
                <a:gd name="T35" fmla="*/ 3 h 29"/>
                <a:gd name="T36" fmla="*/ 19 w 32"/>
                <a:gd name="T37" fmla="*/ 3 h 29"/>
                <a:gd name="T38" fmla="*/ 17 w 32"/>
                <a:gd name="T39" fmla="*/ 2 h 29"/>
                <a:gd name="T40" fmla="*/ 25 w 32"/>
                <a:gd name="T41" fmla="*/ 1 h 29"/>
                <a:gd name="T42" fmla="*/ 23 w 32"/>
                <a:gd name="T43" fmla="*/ 3 h 29"/>
                <a:gd name="T44" fmla="*/ 28 w 32"/>
                <a:gd name="T45" fmla="*/ 4 h 29"/>
                <a:gd name="T46" fmla="*/ 27 w 32"/>
                <a:gd name="T47" fmla="*/ 7 h 29"/>
                <a:gd name="T48" fmla="*/ 26 w 32"/>
                <a:gd name="T49" fmla="*/ 8 h 29"/>
                <a:gd name="T50" fmla="*/ 23 w 32"/>
                <a:gd name="T51" fmla="*/ 10 h 29"/>
                <a:gd name="T52" fmla="*/ 21 w 32"/>
                <a:gd name="T53" fmla="*/ 13 h 29"/>
                <a:gd name="T54" fmla="*/ 24 w 32"/>
                <a:gd name="T55" fmla="*/ 11 h 29"/>
                <a:gd name="T56" fmla="*/ 26 w 32"/>
                <a:gd name="T57" fmla="*/ 13 h 29"/>
                <a:gd name="T58" fmla="*/ 29 w 32"/>
                <a:gd name="T59" fmla="*/ 13 h 29"/>
                <a:gd name="T60" fmla="*/ 28 w 32"/>
                <a:gd name="T61" fmla="*/ 10 h 29"/>
                <a:gd name="T62" fmla="*/ 30 w 32"/>
                <a:gd name="T63" fmla="*/ 11 h 29"/>
                <a:gd name="T64" fmla="*/ 30 w 32"/>
                <a:gd name="T65" fmla="*/ 14 h 29"/>
                <a:gd name="T66" fmla="*/ 31 w 32"/>
                <a:gd name="T67" fmla="*/ 17 h 29"/>
                <a:gd name="T68" fmla="*/ 28 w 32"/>
                <a:gd name="T69" fmla="*/ 23 h 29"/>
                <a:gd name="T70" fmla="*/ 22 w 32"/>
                <a:gd name="T71" fmla="*/ 23 h 29"/>
                <a:gd name="T72" fmla="*/ 21 w 32"/>
                <a:gd name="T73" fmla="*/ 23 h 29"/>
                <a:gd name="T74" fmla="*/ 23 w 32"/>
                <a:gd name="T75" fmla="*/ 26 h 29"/>
                <a:gd name="T76" fmla="*/ 18 w 32"/>
                <a:gd name="T77" fmla="*/ 27 h 29"/>
                <a:gd name="T78" fmla="*/ 18 w 32"/>
                <a:gd name="T7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29">
                  <a:moveTo>
                    <a:pt x="18" y="27"/>
                  </a:moveTo>
                  <a:cubicBezTo>
                    <a:pt x="15" y="25"/>
                    <a:pt x="13" y="21"/>
                    <a:pt x="10" y="19"/>
                  </a:cubicBezTo>
                  <a:cubicBezTo>
                    <a:pt x="7" y="18"/>
                    <a:pt x="4" y="16"/>
                    <a:pt x="1" y="15"/>
                  </a:cubicBezTo>
                  <a:cubicBezTo>
                    <a:pt x="0" y="14"/>
                    <a:pt x="0" y="14"/>
                    <a:pt x="0" y="13"/>
                  </a:cubicBezTo>
                  <a:cubicBezTo>
                    <a:pt x="0" y="10"/>
                    <a:pt x="2" y="11"/>
                    <a:pt x="4" y="12"/>
                  </a:cubicBezTo>
                  <a:cubicBezTo>
                    <a:pt x="6" y="13"/>
                    <a:pt x="8" y="15"/>
                    <a:pt x="11" y="14"/>
                  </a:cubicBezTo>
                  <a:cubicBezTo>
                    <a:pt x="12" y="14"/>
                    <a:pt x="11" y="12"/>
                    <a:pt x="11" y="12"/>
                  </a:cubicBezTo>
                  <a:cubicBezTo>
                    <a:pt x="11" y="11"/>
                    <a:pt x="13" y="12"/>
                    <a:pt x="13" y="11"/>
                  </a:cubicBezTo>
                  <a:cubicBezTo>
                    <a:pt x="14" y="10"/>
                    <a:pt x="7" y="8"/>
                    <a:pt x="7" y="8"/>
                  </a:cubicBezTo>
                  <a:cubicBezTo>
                    <a:pt x="5" y="7"/>
                    <a:pt x="6" y="6"/>
                    <a:pt x="7" y="6"/>
                  </a:cubicBezTo>
                  <a:cubicBezTo>
                    <a:pt x="9" y="5"/>
                    <a:pt x="9" y="6"/>
                    <a:pt x="10" y="7"/>
                  </a:cubicBezTo>
                  <a:cubicBezTo>
                    <a:pt x="10" y="7"/>
                    <a:pt x="11" y="5"/>
                    <a:pt x="11" y="5"/>
                  </a:cubicBezTo>
                  <a:cubicBezTo>
                    <a:pt x="12" y="5"/>
                    <a:pt x="8" y="4"/>
                    <a:pt x="8" y="4"/>
                  </a:cubicBezTo>
                  <a:cubicBezTo>
                    <a:pt x="8" y="4"/>
                    <a:pt x="10" y="3"/>
                    <a:pt x="10" y="3"/>
                  </a:cubicBezTo>
                  <a:cubicBezTo>
                    <a:pt x="11" y="3"/>
                    <a:pt x="13" y="4"/>
                    <a:pt x="14" y="4"/>
                  </a:cubicBezTo>
                  <a:cubicBezTo>
                    <a:pt x="14" y="4"/>
                    <a:pt x="13" y="3"/>
                    <a:pt x="13" y="3"/>
                  </a:cubicBezTo>
                  <a:cubicBezTo>
                    <a:pt x="14" y="2"/>
                    <a:pt x="18" y="5"/>
                    <a:pt x="19" y="5"/>
                  </a:cubicBezTo>
                  <a:cubicBezTo>
                    <a:pt x="20" y="4"/>
                    <a:pt x="18" y="4"/>
                    <a:pt x="18" y="3"/>
                  </a:cubicBezTo>
                  <a:cubicBezTo>
                    <a:pt x="18" y="3"/>
                    <a:pt x="19" y="3"/>
                    <a:pt x="19" y="3"/>
                  </a:cubicBezTo>
                  <a:cubicBezTo>
                    <a:pt x="19" y="3"/>
                    <a:pt x="17" y="3"/>
                    <a:pt x="17" y="2"/>
                  </a:cubicBezTo>
                  <a:cubicBezTo>
                    <a:pt x="17" y="2"/>
                    <a:pt x="24" y="0"/>
                    <a:pt x="25" y="1"/>
                  </a:cubicBezTo>
                  <a:cubicBezTo>
                    <a:pt x="26" y="1"/>
                    <a:pt x="23" y="2"/>
                    <a:pt x="23" y="3"/>
                  </a:cubicBezTo>
                  <a:cubicBezTo>
                    <a:pt x="24" y="4"/>
                    <a:pt x="27" y="3"/>
                    <a:pt x="28" y="4"/>
                  </a:cubicBezTo>
                  <a:cubicBezTo>
                    <a:pt x="28" y="5"/>
                    <a:pt x="24" y="7"/>
                    <a:pt x="27" y="7"/>
                  </a:cubicBezTo>
                  <a:cubicBezTo>
                    <a:pt x="28" y="7"/>
                    <a:pt x="27" y="8"/>
                    <a:pt x="26" y="8"/>
                  </a:cubicBezTo>
                  <a:cubicBezTo>
                    <a:pt x="25" y="8"/>
                    <a:pt x="24" y="8"/>
                    <a:pt x="23" y="10"/>
                  </a:cubicBezTo>
                  <a:cubicBezTo>
                    <a:pt x="23" y="10"/>
                    <a:pt x="21" y="13"/>
                    <a:pt x="21" y="13"/>
                  </a:cubicBezTo>
                  <a:cubicBezTo>
                    <a:pt x="22" y="13"/>
                    <a:pt x="23" y="11"/>
                    <a:pt x="24" y="11"/>
                  </a:cubicBezTo>
                  <a:cubicBezTo>
                    <a:pt x="25" y="11"/>
                    <a:pt x="25" y="12"/>
                    <a:pt x="26" y="13"/>
                  </a:cubicBezTo>
                  <a:cubicBezTo>
                    <a:pt x="27" y="13"/>
                    <a:pt x="30" y="17"/>
                    <a:pt x="29" y="13"/>
                  </a:cubicBezTo>
                  <a:cubicBezTo>
                    <a:pt x="29" y="12"/>
                    <a:pt x="27" y="11"/>
                    <a:pt x="28" y="10"/>
                  </a:cubicBezTo>
                  <a:cubicBezTo>
                    <a:pt x="29" y="10"/>
                    <a:pt x="30" y="10"/>
                    <a:pt x="30" y="11"/>
                  </a:cubicBezTo>
                  <a:cubicBezTo>
                    <a:pt x="30" y="12"/>
                    <a:pt x="29" y="13"/>
                    <a:pt x="30" y="14"/>
                  </a:cubicBezTo>
                  <a:cubicBezTo>
                    <a:pt x="31" y="15"/>
                    <a:pt x="32" y="16"/>
                    <a:pt x="31" y="17"/>
                  </a:cubicBezTo>
                  <a:cubicBezTo>
                    <a:pt x="29" y="19"/>
                    <a:pt x="32" y="22"/>
                    <a:pt x="28" y="23"/>
                  </a:cubicBezTo>
                  <a:cubicBezTo>
                    <a:pt x="28" y="23"/>
                    <a:pt x="21" y="25"/>
                    <a:pt x="22" y="23"/>
                  </a:cubicBezTo>
                  <a:cubicBezTo>
                    <a:pt x="22" y="22"/>
                    <a:pt x="21" y="22"/>
                    <a:pt x="21" y="23"/>
                  </a:cubicBezTo>
                  <a:cubicBezTo>
                    <a:pt x="22" y="24"/>
                    <a:pt x="22" y="25"/>
                    <a:pt x="23" y="26"/>
                  </a:cubicBezTo>
                  <a:cubicBezTo>
                    <a:pt x="23" y="28"/>
                    <a:pt x="19" y="27"/>
                    <a:pt x="18" y="27"/>
                  </a:cubicBezTo>
                  <a:cubicBezTo>
                    <a:pt x="17" y="26"/>
                    <a:pt x="22" y="29"/>
                    <a:pt x="18" y="2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37" name="Freeform 575">
              <a:extLst>
                <a:ext uri="{FF2B5EF4-FFF2-40B4-BE49-F238E27FC236}">
                  <a16:creationId xmlns:a16="http://schemas.microsoft.com/office/drawing/2014/main" id="{924EADB0-D237-EF1D-AF10-AE3D0CB7DCDC}"/>
                </a:ext>
              </a:extLst>
            </p:cNvPr>
            <p:cNvSpPr>
              <a:spLocks/>
            </p:cNvSpPr>
            <p:nvPr/>
          </p:nvSpPr>
          <p:spPr bwMode="auto">
            <a:xfrm>
              <a:off x="6778410" y="3221769"/>
              <a:ext cx="285766" cy="239710"/>
            </a:xfrm>
            <a:custGeom>
              <a:avLst/>
              <a:gdLst>
                <a:gd name="T0" fmla="*/ 7 w 28"/>
                <a:gd name="T1" fmla="*/ 22 h 22"/>
                <a:gd name="T2" fmla="*/ 3 w 28"/>
                <a:gd name="T3" fmla="*/ 19 h 22"/>
                <a:gd name="T4" fmla="*/ 1 w 28"/>
                <a:gd name="T5" fmla="*/ 11 h 22"/>
                <a:gd name="T6" fmla="*/ 1 w 28"/>
                <a:gd name="T7" fmla="*/ 4 h 22"/>
                <a:gd name="T8" fmla="*/ 6 w 28"/>
                <a:gd name="T9" fmla="*/ 4 h 22"/>
                <a:gd name="T10" fmla="*/ 5 w 28"/>
                <a:gd name="T11" fmla="*/ 1 h 22"/>
                <a:gd name="T12" fmla="*/ 16 w 28"/>
                <a:gd name="T13" fmla="*/ 2 h 22"/>
                <a:gd name="T14" fmla="*/ 25 w 28"/>
                <a:gd name="T15" fmla="*/ 3 h 22"/>
                <a:gd name="T16" fmla="*/ 23 w 28"/>
                <a:gd name="T17" fmla="*/ 8 h 22"/>
                <a:gd name="T18" fmla="*/ 19 w 28"/>
                <a:gd name="T19" fmla="*/ 13 h 22"/>
                <a:gd name="T20" fmla="*/ 12 w 28"/>
                <a:gd name="T21" fmla="*/ 13 h 22"/>
                <a:gd name="T22" fmla="*/ 10 w 28"/>
                <a:gd name="T23" fmla="*/ 14 h 22"/>
                <a:gd name="T24" fmla="*/ 11 w 28"/>
                <a:gd name="T25" fmla="*/ 17 h 22"/>
                <a:gd name="T26" fmla="*/ 7 w 28"/>
                <a:gd name="T27" fmla="*/ 22 h 22"/>
                <a:gd name="T28" fmla="*/ 7 w 28"/>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2">
                  <a:moveTo>
                    <a:pt x="7" y="22"/>
                  </a:moveTo>
                  <a:cubicBezTo>
                    <a:pt x="5" y="21"/>
                    <a:pt x="3" y="21"/>
                    <a:pt x="3" y="19"/>
                  </a:cubicBezTo>
                  <a:cubicBezTo>
                    <a:pt x="3" y="16"/>
                    <a:pt x="0" y="14"/>
                    <a:pt x="1" y="11"/>
                  </a:cubicBezTo>
                  <a:cubicBezTo>
                    <a:pt x="1" y="9"/>
                    <a:pt x="0" y="6"/>
                    <a:pt x="1" y="4"/>
                  </a:cubicBezTo>
                  <a:cubicBezTo>
                    <a:pt x="2" y="4"/>
                    <a:pt x="6" y="5"/>
                    <a:pt x="6" y="4"/>
                  </a:cubicBezTo>
                  <a:cubicBezTo>
                    <a:pt x="6" y="3"/>
                    <a:pt x="0" y="3"/>
                    <a:pt x="5" y="1"/>
                  </a:cubicBezTo>
                  <a:cubicBezTo>
                    <a:pt x="9" y="0"/>
                    <a:pt x="12" y="1"/>
                    <a:pt x="16" y="2"/>
                  </a:cubicBezTo>
                  <a:cubicBezTo>
                    <a:pt x="19" y="2"/>
                    <a:pt x="22" y="2"/>
                    <a:pt x="25" y="3"/>
                  </a:cubicBezTo>
                  <a:cubicBezTo>
                    <a:pt x="28" y="4"/>
                    <a:pt x="25" y="6"/>
                    <a:pt x="23" y="8"/>
                  </a:cubicBezTo>
                  <a:cubicBezTo>
                    <a:pt x="22" y="10"/>
                    <a:pt x="21" y="12"/>
                    <a:pt x="19" y="13"/>
                  </a:cubicBezTo>
                  <a:cubicBezTo>
                    <a:pt x="18" y="15"/>
                    <a:pt x="14" y="13"/>
                    <a:pt x="12" y="13"/>
                  </a:cubicBezTo>
                  <a:cubicBezTo>
                    <a:pt x="12" y="13"/>
                    <a:pt x="9" y="13"/>
                    <a:pt x="10" y="14"/>
                  </a:cubicBezTo>
                  <a:cubicBezTo>
                    <a:pt x="10" y="15"/>
                    <a:pt x="12" y="15"/>
                    <a:pt x="11" y="17"/>
                  </a:cubicBezTo>
                  <a:cubicBezTo>
                    <a:pt x="10" y="17"/>
                    <a:pt x="8" y="22"/>
                    <a:pt x="7" y="22"/>
                  </a:cubicBezTo>
                  <a:cubicBezTo>
                    <a:pt x="5" y="21"/>
                    <a:pt x="8" y="22"/>
                    <a:pt x="7" y="2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38" name="Freeform 576">
              <a:extLst>
                <a:ext uri="{FF2B5EF4-FFF2-40B4-BE49-F238E27FC236}">
                  <a16:creationId xmlns:a16="http://schemas.microsoft.com/office/drawing/2014/main" id="{0287732F-553F-4A2E-D5FE-FD2C338540B9}"/>
                </a:ext>
              </a:extLst>
            </p:cNvPr>
            <p:cNvSpPr>
              <a:spLocks/>
            </p:cNvSpPr>
            <p:nvPr/>
          </p:nvSpPr>
          <p:spPr bwMode="auto">
            <a:xfrm>
              <a:off x="5248509" y="3192266"/>
              <a:ext cx="550626" cy="357723"/>
            </a:xfrm>
            <a:custGeom>
              <a:avLst/>
              <a:gdLst>
                <a:gd name="T0" fmla="*/ 52 w 54"/>
                <a:gd name="T1" fmla="*/ 10 h 33"/>
                <a:gd name="T2" fmla="*/ 45 w 54"/>
                <a:gd name="T3" fmla="*/ 4 h 33"/>
                <a:gd name="T4" fmla="*/ 41 w 54"/>
                <a:gd name="T5" fmla="*/ 3 h 33"/>
                <a:gd name="T6" fmla="*/ 35 w 54"/>
                <a:gd name="T7" fmla="*/ 4 h 33"/>
                <a:gd name="T8" fmla="*/ 32 w 54"/>
                <a:gd name="T9" fmla="*/ 3 h 33"/>
                <a:gd name="T10" fmla="*/ 27 w 54"/>
                <a:gd name="T11" fmla="*/ 1 h 33"/>
                <a:gd name="T12" fmla="*/ 20 w 54"/>
                <a:gd name="T13" fmla="*/ 0 h 33"/>
                <a:gd name="T14" fmla="*/ 11 w 54"/>
                <a:gd name="T15" fmla="*/ 1 h 33"/>
                <a:gd name="T16" fmla="*/ 8 w 54"/>
                <a:gd name="T17" fmla="*/ 3 h 33"/>
                <a:gd name="T18" fmla="*/ 7 w 54"/>
                <a:gd name="T19" fmla="*/ 11 h 33"/>
                <a:gd name="T20" fmla="*/ 7 w 54"/>
                <a:gd name="T21" fmla="*/ 15 h 33"/>
                <a:gd name="T22" fmla="*/ 4 w 54"/>
                <a:gd name="T23" fmla="*/ 18 h 33"/>
                <a:gd name="T24" fmla="*/ 0 w 54"/>
                <a:gd name="T25" fmla="*/ 24 h 33"/>
                <a:gd name="T26" fmla="*/ 7 w 54"/>
                <a:gd name="T27" fmla="*/ 26 h 33"/>
                <a:gd name="T28" fmla="*/ 15 w 54"/>
                <a:gd name="T29" fmla="*/ 32 h 33"/>
                <a:gd name="T30" fmla="*/ 19 w 54"/>
                <a:gd name="T31" fmla="*/ 30 h 33"/>
                <a:gd name="T32" fmla="*/ 25 w 54"/>
                <a:gd name="T33" fmla="*/ 29 h 33"/>
                <a:gd name="T34" fmla="*/ 28 w 54"/>
                <a:gd name="T35" fmla="*/ 26 h 33"/>
                <a:gd name="T36" fmla="*/ 31 w 54"/>
                <a:gd name="T37" fmla="*/ 21 h 33"/>
                <a:gd name="T38" fmla="*/ 37 w 54"/>
                <a:gd name="T39" fmla="*/ 17 h 33"/>
                <a:gd name="T40" fmla="*/ 46 w 54"/>
                <a:gd name="T41" fmla="*/ 13 h 33"/>
                <a:gd name="T42" fmla="*/ 52 w 54"/>
                <a:gd name="T43" fmla="*/ 10 h 33"/>
                <a:gd name="T44" fmla="*/ 52 w 54"/>
                <a:gd name="T45"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33">
                  <a:moveTo>
                    <a:pt x="52" y="10"/>
                  </a:moveTo>
                  <a:cubicBezTo>
                    <a:pt x="50" y="8"/>
                    <a:pt x="48" y="6"/>
                    <a:pt x="45" y="4"/>
                  </a:cubicBezTo>
                  <a:cubicBezTo>
                    <a:pt x="44" y="4"/>
                    <a:pt x="42" y="3"/>
                    <a:pt x="41" y="3"/>
                  </a:cubicBezTo>
                  <a:cubicBezTo>
                    <a:pt x="38" y="2"/>
                    <a:pt x="37" y="3"/>
                    <a:pt x="35" y="4"/>
                  </a:cubicBezTo>
                  <a:cubicBezTo>
                    <a:pt x="34" y="4"/>
                    <a:pt x="33" y="3"/>
                    <a:pt x="32" y="3"/>
                  </a:cubicBezTo>
                  <a:cubicBezTo>
                    <a:pt x="31" y="2"/>
                    <a:pt x="29" y="2"/>
                    <a:pt x="27" y="1"/>
                  </a:cubicBezTo>
                  <a:cubicBezTo>
                    <a:pt x="25" y="1"/>
                    <a:pt x="22" y="0"/>
                    <a:pt x="20" y="0"/>
                  </a:cubicBezTo>
                  <a:cubicBezTo>
                    <a:pt x="17" y="0"/>
                    <a:pt x="14" y="1"/>
                    <a:pt x="11" y="1"/>
                  </a:cubicBezTo>
                  <a:cubicBezTo>
                    <a:pt x="9" y="2"/>
                    <a:pt x="6" y="1"/>
                    <a:pt x="8" y="3"/>
                  </a:cubicBezTo>
                  <a:cubicBezTo>
                    <a:pt x="10" y="7"/>
                    <a:pt x="10" y="8"/>
                    <a:pt x="7" y="11"/>
                  </a:cubicBezTo>
                  <a:cubicBezTo>
                    <a:pt x="5" y="13"/>
                    <a:pt x="7" y="14"/>
                    <a:pt x="7" y="15"/>
                  </a:cubicBezTo>
                  <a:cubicBezTo>
                    <a:pt x="6" y="16"/>
                    <a:pt x="4" y="16"/>
                    <a:pt x="4" y="18"/>
                  </a:cubicBezTo>
                  <a:cubicBezTo>
                    <a:pt x="3" y="20"/>
                    <a:pt x="1" y="22"/>
                    <a:pt x="0" y="24"/>
                  </a:cubicBezTo>
                  <a:cubicBezTo>
                    <a:pt x="0" y="25"/>
                    <a:pt x="6" y="26"/>
                    <a:pt x="7" y="26"/>
                  </a:cubicBezTo>
                  <a:cubicBezTo>
                    <a:pt x="10" y="28"/>
                    <a:pt x="12" y="32"/>
                    <a:pt x="15" y="32"/>
                  </a:cubicBezTo>
                  <a:cubicBezTo>
                    <a:pt x="16" y="33"/>
                    <a:pt x="18" y="31"/>
                    <a:pt x="19" y="30"/>
                  </a:cubicBezTo>
                  <a:cubicBezTo>
                    <a:pt x="21" y="29"/>
                    <a:pt x="23" y="30"/>
                    <a:pt x="25" y="29"/>
                  </a:cubicBezTo>
                  <a:cubicBezTo>
                    <a:pt x="27" y="29"/>
                    <a:pt x="27" y="28"/>
                    <a:pt x="28" y="26"/>
                  </a:cubicBezTo>
                  <a:cubicBezTo>
                    <a:pt x="28" y="24"/>
                    <a:pt x="28" y="23"/>
                    <a:pt x="31" y="21"/>
                  </a:cubicBezTo>
                  <a:cubicBezTo>
                    <a:pt x="33" y="20"/>
                    <a:pt x="34" y="18"/>
                    <a:pt x="37" y="17"/>
                  </a:cubicBezTo>
                  <a:cubicBezTo>
                    <a:pt x="40" y="15"/>
                    <a:pt x="43" y="14"/>
                    <a:pt x="46" y="13"/>
                  </a:cubicBezTo>
                  <a:cubicBezTo>
                    <a:pt x="46" y="13"/>
                    <a:pt x="53" y="10"/>
                    <a:pt x="52" y="10"/>
                  </a:cubicBezTo>
                  <a:cubicBezTo>
                    <a:pt x="51" y="9"/>
                    <a:pt x="54" y="11"/>
                    <a:pt x="52"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39" name="Freeform 577">
              <a:extLst>
                <a:ext uri="{FF2B5EF4-FFF2-40B4-BE49-F238E27FC236}">
                  <a16:creationId xmlns:a16="http://schemas.microsoft.com/office/drawing/2014/main" id="{336A80D3-0EA0-1492-1086-3C49D27AECC5}"/>
                </a:ext>
              </a:extLst>
            </p:cNvPr>
            <p:cNvSpPr>
              <a:spLocks/>
            </p:cNvSpPr>
            <p:nvPr/>
          </p:nvSpPr>
          <p:spPr bwMode="auto">
            <a:xfrm>
              <a:off x="6318395" y="3092694"/>
              <a:ext cx="73184" cy="44255"/>
            </a:xfrm>
            <a:custGeom>
              <a:avLst/>
              <a:gdLst>
                <a:gd name="T0" fmla="*/ 4 w 7"/>
                <a:gd name="T1" fmla="*/ 4 h 4"/>
                <a:gd name="T2" fmla="*/ 1 w 7"/>
                <a:gd name="T3" fmla="*/ 3 h 4"/>
                <a:gd name="T4" fmla="*/ 3 w 7"/>
                <a:gd name="T5" fmla="*/ 0 h 4"/>
                <a:gd name="T6" fmla="*/ 4 w 7"/>
                <a:gd name="T7" fmla="*/ 4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3" y="4"/>
                    <a:pt x="1" y="4"/>
                    <a:pt x="1" y="3"/>
                  </a:cubicBezTo>
                  <a:cubicBezTo>
                    <a:pt x="0" y="2"/>
                    <a:pt x="3" y="0"/>
                    <a:pt x="3" y="0"/>
                  </a:cubicBezTo>
                  <a:cubicBezTo>
                    <a:pt x="6" y="0"/>
                    <a:pt x="7" y="4"/>
                    <a:pt x="4" y="4"/>
                  </a:cubicBezTo>
                  <a:cubicBezTo>
                    <a:pt x="1" y="3"/>
                    <a:pt x="6" y="4"/>
                    <a:pt x="4"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40" name="Freeform 578">
              <a:extLst>
                <a:ext uri="{FF2B5EF4-FFF2-40B4-BE49-F238E27FC236}">
                  <a16:creationId xmlns:a16="http://schemas.microsoft.com/office/drawing/2014/main" id="{4BC976E0-97BE-B666-03D3-370304321387}"/>
                </a:ext>
              </a:extLst>
            </p:cNvPr>
            <p:cNvSpPr>
              <a:spLocks/>
            </p:cNvSpPr>
            <p:nvPr/>
          </p:nvSpPr>
          <p:spPr bwMode="auto">
            <a:xfrm>
              <a:off x="5687616" y="2897239"/>
              <a:ext cx="613353" cy="306092"/>
            </a:xfrm>
            <a:custGeom>
              <a:avLst/>
              <a:gdLst>
                <a:gd name="T0" fmla="*/ 50 w 60"/>
                <a:gd name="T1" fmla="*/ 22 h 28"/>
                <a:gd name="T2" fmla="*/ 48 w 60"/>
                <a:gd name="T3" fmla="*/ 21 h 28"/>
                <a:gd name="T4" fmla="*/ 46 w 60"/>
                <a:gd name="T5" fmla="*/ 23 h 28"/>
                <a:gd name="T6" fmla="*/ 43 w 60"/>
                <a:gd name="T7" fmla="*/ 22 h 28"/>
                <a:gd name="T8" fmla="*/ 40 w 60"/>
                <a:gd name="T9" fmla="*/ 23 h 28"/>
                <a:gd name="T10" fmla="*/ 24 w 60"/>
                <a:gd name="T11" fmla="*/ 27 h 28"/>
                <a:gd name="T12" fmla="*/ 19 w 60"/>
                <a:gd name="T13" fmla="*/ 28 h 28"/>
                <a:gd name="T14" fmla="*/ 17 w 60"/>
                <a:gd name="T15" fmla="*/ 24 h 28"/>
                <a:gd name="T16" fmla="*/ 24 w 60"/>
                <a:gd name="T17" fmla="*/ 22 h 28"/>
                <a:gd name="T18" fmla="*/ 29 w 60"/>
                <a:gd name="T19" fmla="*/ 22 h 28"/>
                <a:gd name="T20" fmla="*/ 31 w 60"/>
                <a:gd name="T21" fmla="*/ 20 h 28"/>
                <a:gd name="T22" fmla="*/ 24 w 60"/>
                <a:gd name="T23" fmla="*/ 20 h 28"/>
                <a:gd name="T24" fmla="*/ 19 w 60"/>
                <a:gd name="T25" fmla="*/ 21 h 28"/>
                <a:gd name="T26" fmla="*/ 19 w 60"/>
                <a:gd name="T27" fmla="*/ 19 h 28"/>
                <a:gd name="T28" fmla="*/ 12 w 60"/>
                <a:gd name="T29" fmla="*/ 21 h 28"/>
                <a:gd name="T30" fmla="*/ 11 w 60"/>
                <a:gd name="T31" fmla="*/ 22 h 28"/>
                <a:gd name="T32" fmla="*/ 9 w 60"/>
                <a:gd name="T33" fmla="*/ 23 h 28"/>
                <a:gd name="T34" fmla="*/ 5 w 60"/>
                <a:gd name="T35" fmla="*/ 21 h 28"/>
                <a:gd name="T36" fmla="*/ 0 w 60"/>
                <a:gd name="T37" fmla="*/ 20 h 28"/>
                <a:gd name="T38" fmla="*/ 4 w 60"/>
                <a:gd name="T39" fmla="*/ 18 h 28"/>
                <a:gd name="T40" fmla="*/ 9 w 60"/>
                <a:gd name="T41" fmla="*/ 17 h 28"/>
                <a:gd name="T42" fmla="*/ 11 w 60"/>
                <a:gd name="T43" fmla="*/ 16 h 28"/>
                <a:gd name="T44" fmla="*/ 5 w 60"/>
                <a:gd name="T45" fmla="*/ 16 h 28"/>
                <a:gd name="T46" fmla="*/ 4 w 60"/>
                <a:gd name="T47" fmla="*/ 14 h 28"/>
                <a:gd name="T48" fmla="*/ 12 w 60"/>
                <a:gd name="T49" fmla="*/ 13 h 28"/>
                <a:gd name="T50" fmla="*/ 4 w 60"/>
                <a:gd name="T51" fmla="*/ 12 h 28"/>
                <a:gd name="T52" fmla="*/ 13 w 60"/>
                <a:gd name="T53" fmla="*/ 10 h 28"/>
                <a:gd name="T54" fmla="*/ 9 w 60"/>
                <a:gd name="T55" fmla="*/ 8 h 28"/>
                <a:gd name="T56" fmla="*/ 14 w 60"/>
                <a:gd name="T57" fmla="*/ 6 h 28"/>
                <a:gd name="T58" fmla="*/ 17 w 60"/>
                <a:gd name="T59" fmla="*/ 10 h 28"/>
                <a:gd name="T60" fmla="*/ 25 w 60"/>
                <a:gd name="T61" fmla="*/ 11 h 28"/>
                <a:gd name="T62" fmla="*/ 29 w 60"/>
                <a:gd name="T63" fmla="*/ 14 h 28"/>
                <a:gd name="T64" fmla="*/ 32 w 60"/>
                <a:gd name="T65" fmla="*/ 17 h 28"/>
                <a:gd name="T66" fmla="*/ 39 w 60"/>
                <a:gd name="T67" fmla="*/ 16 h 28"/>
                <a:gd name="T68" fmla="*/ 37 w 60"/>
                <a:gd name="T69" fmla="*/ 13 h 28"/>
                <a:gd name="T70" fmla="*/ 38 w 60"/>
                <a:gd name="T71" fmla="*/ 9 h 28"/>
                <a:gd name="T72" fmla="*/ 36 w 60"/>
                <a:gd name="T73" fmla="*/ 8 h 28"/>
                <a:gd name="T74" fmla="*/ 38 w 60"/>
                <a:gd name="T75" fmla="*/ 5 h 28"/>
                <a:gd name="T76" fmla="*/ 43 w 60"/>
                <a:gd name="T77" fmla="*/ 3 h 28"/>
                <a:gd name="T78" fmla="*/ 44 w 60"/>
                <a:gd name="T79" fmla="*/ 7 h 28"/>
                <a:gd name="T80" fmla="*/ 45 w 60"/>
                <a:gd name="T81" fmla="*/ 9 h 28"/>
                <a:gd name="T82" fmla="*/ 44 w 60"/>
                <a:gd name="T83" fmla="*/ 10 h 28"/>
                <a:gd name="T84" fmla="*/ 47 w 60"/>
                <a:gd name="T85" fmla="*/ 11 h 28"/>
                <a:gd name="T86" fmla="*/ 51 w 60"/>
                <a:gd name="T87" fmla="*/ 14 h 28"/>
                <a:gd name="T88" fmla="*/ 53 w 60"/>
                <a:gd name="T89" fmla="*/ 13 h 28"/>
                <a:gd name="T90" fmla="*/ 57 w 60"/>
                <a:gd name="T91" fmla="*/ 12 h 28"/>
                <a:gd name="T92" fmla="*/ 59 w 60"/>
                <a:gd name="T93" fmla="*/ 15 h 28"/>
                <a:gd name="T94" fmla="*/ 58 w 60"/>
                <a:gd name="T95" fmla="*/ 20 h 28"/>
                <a:gd name="T96" fmla="*/ 50 w 60"/>
                <a:gd name="T97" fmla="*/ 22 h 28"/>
                <a:gd name="T98" fmla="*/ 50 w 60"/>
                <a:gd name="T9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28">
                  <a:moveTo>
                    <a:pt x="50" y="22"/>
                  </a:moveTo>
                  <a:cubicBezTo>
                    <a:pt x="49" y="22"/>
                    <a:pt x="49" y="21"/>
                    <a:pt x="48" y="21"/>
                  </a:cubicBezTo>
                  <a:cubicBezTo>
                    <a:pt x="48" y="21"/>
                    <a:pt x="46" y="22"/>
                    <a:pt x="46" y="23"/>
                  </a:cubicBezTo>
                  <a:cubicBezTo>
                    <a:pt x="45" y="23"/>
                    <a:pt x="44" y="23"/>
                    <a:pt x="43" y="22"/>
                  </a:cubicBezTo>
                  <a:cubicBezTo>
                    <a:pt x="42" y="22"/>
                    <a:pt x="41" y="22"/>
                    <a:pt x="40" y="23"/>
                  </a:cubicBezTo>
                  <a:cubicBezTo>
                    <a:pt x="35" y="25"/>
                    <a:pt x="30" y="26"/>
                    <a:pt x="24" y="27"/>
                  </a:cubicBezTo>
                  <a:cubicBezTo>
                    <a:pt x="23" y="27"/>
                    <a:pt x="20" y="28"/>
                    <a:pt x="19" y="28"/>
                  </a:cubicBezTo>
                  <a:cubicBezTo>
                    <a:pt x="17" y="27"/>
                    <a:pt x="13" y="26"/>
                    <a:pt x="17" y="24"/>
                  </a:cubicBezTo>
                  <a:cubicBezTo>
                    <a:pt x="19" y="24"/>
                    <a:pt x="22" y="22"/>
                    <a:pt x="24" y="22"/>
                  </a:cubicBezTo>
                  <a:cubicBezTo>
                    <a:pt x="26" y="22"/>
                    <a:pt x="28" y="22"/>
                    <a:pt x="29" y="22"/>
                  </a:cubicBezTo>
                  <a:cubicBezTo>
                    <a:pt x="29" y="22"/>
                    <a:pt x="32" y="20"/>
                    <a:pt x="31" y="20"/>
                  </a:cubicBezTo>
                  <a:cubicBezTo>
                    <a:pt x="30" y="19"/>
                    <a:pt x="25" y="20"/>
                    <a:pt x="24" y="20"/>
                  </a:cubicBezTo>
                  <a:cubicBezTo>
                    <a:pt x="22" y="21"/>
                    <a:pt x="21" y="21"/>
                    <a:pt x="19" y="21"/>
                  </a:cubicBezTo>
                  <a:cubicBezTo>
                    <a:pt x="17" y="21"/>
                    <a:pt x="19" y="20"/>
                    <a:pt x="19" y="19"/>
                  </a:cubicBezTo>
                  <a:cubicBezTo>
                    <a:pt x="19" y="16"/>
                    <a:pt x="13" y="21"/>
                    <a:pt x="12" y="21"/>
                  </a:cubicBezTo>
                  <a:cubicBezTo>
                    <a:pt x="12" y="21"/>
                    <a:pt x="11" y="22"/>
                    <a:pt x="11" y="22"/>
                  </a:cubicBezTo>
                  <a:cubicBezTo>
                    <a:pt x="9" y="20"/>
                    <a:pt x="9" y="22"/>
                    <a:pt x="9" y="23"/>
                  </a:cubicBezTo>
                  <a:cubicBezTo>
                    <a:pt x="9" y="23"/>
                    <a:pt x="6" y="21"/>
                    <a:pt x="5" y="21"/>
                  </a:cubicBezTo>
                  <a:cubicBezTo>
                    <a:pt x="4" y="21"/>
                    <a:pt x="0" y="22"/>
                    <a:pt x="0" y="20"/>
                  </a:cubicBezTo>
                  <a:cubicBezTo>
                    <a:pt x="0" y="18"/>
                    <a:pt x="2" y="19"/>
                    <a:pt x="4" y="18"/>
                  </a:cubicBezTo>
                  <a:cubicBezTo>
                    <a:pt x="6" y="18"/>
                    <a:pt x="8" y="18"/>
                    <a:pt x="9" y="17"/>
                  </a:cubicBezTo>
                  <a:cubicBezTo>
                    <a:pt x="9" y="17"/>
                    <a:pt x="12" y="16"/>
                    <a:pt x="11" y="16"/>
                  </a:cubicBezTo>
                  <a:cubicBezTo>
                    <a:pt x="9" y="15"/>
                    <a:pt x="6" y="16"/>
                    <a:pt x="5" y="16"/>
                  </a:cubicBezTo>
                  <a:cubicBezTo>
                    <a:pt x="2" y="16"/>
                    <a:pt x="0" y="14"/>
                    <a:pt x="4" y="14"/>
                  </a:cubicBezTo>
                  <a:cubicBezTo>
                    <a:pt x="6" y="14"/>
                    <a:pt x="10" y="13"/>
                    <a:pt x="12" y="13"/>
                  </a:cubicBezTo>
                  <a:cubicBezTo>
                    <a:pt x="11" y="13"/>
                    <a:pt x="4" y="14"/>
                    <a:pt x="4" y="12"/>
                  </a:cubicBezTo>
                  <a:cubicBezTo>
                    <a:pt x="3" y="10"/>
                    <a:pt x="12" y="11"/>
                    <a:pt x="13" y="10"/>
                  </a:cubicBezTo>
                  <a:cubicBezTo>
                    <a:pt x="13" y="10"/>
                    <a:pt x="9" y="9"/>
                    <a:pt x="9" y="8"/>
                  </a:cubicBezTo>
                  <a:cubicBezTo>
                    <a:pt x="8" y="7"/>
                    <a:pt x="14" y="6"/>
                    <a:pt x="14" y="6"/>
                  </a:cubicBezTo>
                  <a:cubicBezTo>
                    <a:pt x="17" y="6"/>
                    <a:pt x="15" y="10"/>
                    <a:pt x="17" y="10"/>
                  </a:cubicBezTo>
                  <a:cubicBezTo>
                    <a:pt x="20" y="10"/>
                    <a:pt x="22" y="10"/>
                    <a:pt x="25" y="11"/>
                  </a:cubicBezTo>
                  <a:cubicBezTo>
                    <a:pt x="26" y="12"/>
                    <a:pt x="28" y="13"/>
                    <a:pt x="29" y="14"/>
                  </a:cubicBezTo>
                  <a:cubicBezTo>
                    <a:pt x="31" y="16"/>
                    <a:pt x="30" y="17"/>
                    <a:pt x="32" y="17"/>
                  </a:cubicBezTo>
                  <a:cubicBezTo>
                    <a:pt x="35" y="17"/>
                    <a:pt x="37" y="17"/>
                    <a:pt x="39" y="16"/>
                  </a:cubicBezTo>
                  <a:cubicBezTo>
                    <a:pt x="43" y="15"/>
                    <a:pt x="37" y="14"/>
                    <a:pt x="37" y="13"/>
                  </a:cubicBezTo>
                  <a:cubicBezTo>
                    <a:pt x="37" y="13"/>
                    <a:pt x="45" y="12"/>
                    <a:pt x="38" y="9"/>
                  </a:cubicBezTo>
                  <a:cubicBezTo>
                    <a:pt x="37" y="9"/>
                    <a:pt x="35" y="9"/>
                    <a:pt x="36" y="8"/>
                  </a:cubicBezTo>
                  <a:cubicBezTo>
                    <a:pt x="37" y="7"/>
                    <a:pt x="38" y="6"/>
                    <a:pt x="38" y="5"/>
                  </a:cubicBezTo>
                  <a:cubicBezTo>
                    <a:pt x="39" y="4"/>
                    <a:pt x="43" y="0"/>
                    <a:pt x="43" y="3"/>
                  </a:cubicBezTo>
                  <a:cubicBezTo>
                    <a:pt x="43" y="4"/>
                    <a:pt x="44" y="5"/>
                    <a:pt x="44" y="7"/>
                  </a:cubicBezTo>
                  <a:cubicBezTo>
                    <a:pt x="45" y="7"/>
                    <a:pt x="45" y="8"/>
                    <a:pt x="45" y="9"/>
                  </a:cubicBezTo>
                  <a:cubicBezTo>
                    <a:pt x="46" y="10"/>
                    <a:pt x="44" y="9"/>
                    <a:pt x="44" y="10"/>
                  </a:cubicBezTo>
                  <a:cubicBezTo>
                    <a:pt x="44" y="12"/>
                    <a:pt x="47" y="10"/>
                    <a:pt x="47" y="11"/>
                  </a:cubicBezTo>
                  <a:cubicBezTo>
                    <a:pt x="47" y="13"/>
                    <a:pt x="50" y="14"/>
                    <a:pt x="51" y="14"/>
                  </a:cubicBezTo>
                  <a:cubicBezTo>
                    <a:pt x="53" y="14"/>
                    <a:pt x="53" y="15"/>
                    <a:pt x="53" y="13"/>
                  </a:cubicBezTo>
                  <a:cubicBezTo>
                    <a:pt x="53" y="11"/>
                    <a:pt x="55" y="11"/>
                    <a:pt x="57" y="12"/>
                  </a:cubicBezTo>
                  <a:cubicBezTo>
                    <a:pt x="58" y="12"/>
                    <a:pt x="60" y="14"/>
                    <a:pt x="59" y="15"/>
                  </a:cubicBezTo>
                  <a:cubicBezTo>
                    <a:pt x="59" y="16"/>
                    <a:pt x="58" y="19"/>
                    <a:pt x="58" y="20"/>
                  </a:cubicBezTo>
                  <a:cubicBezTo>
                    <a:pt x="57" y="21"/>
                    <a:pt x="51" y="22"/>
                    <a:pt x="50" y="22"/>
                  </a:cubicBezTo>
                  <a:cubicBezTo>
                    <a:pt x="48" y="21"/>
                    <a:pt x="51" y="22"/>
                    <a:pt x="50" y="2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41" name="Freeform 579">
              <a:extLst>
                <a:ext uri="{FF2B5EF4-FFF2-40B4-BE49-F238E27FC236}">
                  <a16:creationId xmlns:a16="http://schemas.microsoft.com/office/drawing/2014/main" id="{C8192D41-537B-14CA-094F-4CA4877B7ECA}"/>
                </a:ext>
              </a:extLst>
            </p:cNvPr>
            <p:cNvSpPr>
              <a:spLocks/>
            </p:cNvSpPr>
            <p:nvPr/>
          </p:nvSpPr>
          <p:spPr bwMode="auto">
            <a:xfrm>
              <a:off x="5583064" y="3018939"/>
              <a:ext cx="104549" cy="73757"/>
            </a:xfrm>
            <a:custGeom>
              <a:avLst/>
              <a:gdLst>
                <a:gd name="T0" fmla="*/ 9 w 10"/>
                <a:gd name="T1" fmla="*/ 1 h 7"/>
                <a:gd name="T2" fmla="*/ 0 w 10"/>
                <a:gd name="T3" fmla="*/ 5 h 7"/>
                <a:gd name="T4" fmla="*/ 6 w 10"/>
                <a:gd name="T5" fmla="*/ 5 h 7"/>
                <a:gd name="T6" fmla="*/ 9 w 10"/>
                <a:gd name="T7" fmla="*/ 1 h 7"/>
                <a:gd name="T8" fmla="*/ 9 w 10"/>
                <a:gd name="T9" fmla="*/ 1 h 7"/>
              </a:gdLst>
              <a:ahLst/>
              <a:cxnLst>
                <a:cxn ang="0">
                  <a:pos x="T0" y="T1"/>
                </a:cxn>
                <a:cxn ang="0">
                  <a:pos x="T2" y="T3"/>
                </a:cxn>
                <a:cxn ang="0">
                  <a:pos x="T4" y="T5"/>
                </a:cxn>
                <a:cxn ang="0">
                  <a:pos x="T6" y="T7"/>
                </a:cxn>
                <a:cxn ang="0">
                  <a:pos x="T8" y="T9"/>
                </a:cxn>
              </a:cxnLst>
              <a:rect l="0" t="0" r="r" b="b"/>
              <a:pathLst>
                <a:path w="10" h="7">
                  <a:moveTo>
                    <a:pt x="9" y="1"/>
                  </a:moveTo>
                  <a:cubicBezTo>
                    <a:pt x="8" y="1"/>
                    <a:pt x="0" y="5"/>
                    <a:pt x="0" y="5"/>
                  </a:cubicBezTo>
                  <a:cubicBezTo>
                    <a:pt x="2" y="6"/>
                    <a:pt x="5" y="7"/>
                    <a:pt x="6" y="5"/>
                  </a:cubicBezTo>
                  <a:cubicBezTo>
                    <a:pt x="7" y="4"/>
                    <a:pt x="9" y="0"/>
                    <a:pt x="9" y="1"/>
                  </a:cubicBezTo>
                  <a:cubicBezTo>
                    <a:pt x="7" y="1"/>
                    <a:pt x="10" y="0"/>
                    <a:pt x="9"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42" name="Freeform 580">
              <a:extLst>
                <a:ext uri="{FF2B5EF4-FFF2-40B4-BE49-F238E27FC236}">
                  <a16:creationId xmlns:a16="http://schemas.microsoft.com/office/drawing/2014/main" id="{8CF07E08-7E14-BE78-B6D3-17B49A32B9ED}"/>
                </a:ext>
              </a:extLst>
            </p:cNvPr>
            <p:cNvSpPr>
              <a:spLocks/>
            </p:cNvSpPr>
            <p:nvPr/>
          </p:nvSpPr>
          <p:spPr bwMode="auto">
            <a:xfrm>
              <a:off x="5401847" y="2856674"/>
              <a:ext cx="376377" cy="184395"/>
            </a:xfrm>
            <a:custGeom>
              <a:avLst/>
              <a:gdLst>
                <a:gd name="T0" fmla="*/ 30 w 37"/>
                <a:gd name="T1" fmla="*/ 12 h 17"/>
                <a:gd name="T2" fmla="*/ 27 w 37"/>
                <a:gd name="T3" fmla="*/ 13 h 17"/>
                <a:gd name="T4" fmla="*/ 26 w 37"/>
                <a:gd name="T5" fmla="*/ 10 h 17"/>
                <a:gd name="T6" fmla="*/ 23 w 37"/>
                <a:gd name="T7" fmla="*/ 8 h 17"/>
                <a:gd name="T8" fmla="*/ 22 w 37"/>
                <a:gd name="T9" fmla="*/ 10 h 17"/>
                <a:gd name="T10" fmla="*/ 21 w 37"/>
                <a:gd name="T11" fmla="*/ 9 h 17"/>
                <a:gd name="T12" fmla="*/ 20 w 37"/>
                <a:gd name="T13" fmla="*/ 13 h 17"/>
                <a:gd name="T14" fmla="*/ 17 w 37"/>
                <a:gd name="T15" fmla="*/ 14 h 17"/>
                <a:gd name="T16" fmla="*/ 16 w 37"/>
                <a:gd name="T17" fmla="*/ 16 h 17"/>
                <a:gd name="T18" fmla="*/ 12 w 37"/>
                <a:gd name="T19" fmla="*/ 17 h 17"/>
                <a:gd name="T20" fmla="*/ 10 w 37"/>
                <a:gd name="T21" fmla="*/ 15 h 17"/>
                <a:gd name="T22" fmla="*/ 5 w 37"/>
                <a:gd name="T23" fmla="*/ 16 h 17"/>
                <a:gd name="T24" fmla="*/ 1 w 37"/>
                <a:gd name="T25" fmla="*/ 17 h 17"/>
                <a:gd name="T26" fmla="*/ 2 w 37"/>
                <a:gd name="T27" fmla="*/ 13 h 17"/>
                <a:gd name="T28" fmla="*/ 0 w 37"/>
                <a:gd name="T29" fmla="*/ 14 h 17"/>
                <a:gd name="T30" fmla="*/ 6 w 37"/>
                <a:gd name="T31" fmla="*/ 12 h 17"/>
                <a:gd name="T32" fmla="*/ 9 w 37"/>
                <a:gd name="T33" fmla="*/ 10 h 17"/>
                <a:gd name="T34" fmla="*/ 13 w 37"/>
                <a:gd name="T35" fmla="*/ 7 h 17"/>
                <a:gd name="T36" fmla="*/ 18 w 37"/>
                <a:gd name="T37" fmla="*/ 3 h 17"/>
                <a:gd name="T38" fmla="*/ 24 w 37"/>
                <a:gd name="T39" fmla="*/ 3 h 17"/>
                <a:gd name="T40" fmla="*/ 30 w 37"/>
                <a:gd name="T41" fmla="*/ 3 h 17"/>
                <a:gd name="T42" fmla="*/ 32 w 37"/>
                <a:gd name="T43" fmla="*/ 0 h 17"/>
                <a:gd name="T44" fmla="*/ 36 w 37"/>
                <a:gd name="T45" fmla="*/ 2 h 17"/>
                <a:gd name="T46" fmla="*/ 34 w 37"/>
                <a:gd name="T47" fmla="*/ 4 h 17"/>
                <a:gd name="T48" fmla="*/ 34 w 37"/>
                <a:gd name="T49" fmla="*/ 7 h 17"/>
                <a:gd name="T50" fmla="*/ 35 w 37"/>
                <a:gd name="T51" fmla="*/ 9 h 17"/>
                <a:gd name="T52" fmla="*/ 31 w 37"/>
                <a:gd name="T53" fmla="*/ 10 h 17"/>
                <a:gd name="T54" fmla="*/ 30 w 37"/>
                <a:gd name="T55" fmla="*/ 12 h 17"/>
                <a:gd name="T56" fmla="*/ 30 w 37"/>
                <a:gd name="T5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17">
                  <a:moveTo>
                    <a:pt x="30" y="12"/>
                  </a:moveTo>
                  <a:cubicBezTo>
                    <a:pt x="29" y="13"/>
                    <a:pt x="27" y="13"/>
                    <a:pt x="27" y="13"/>
                  </a:cubicBezTo>
                  <a:cubicBezTo>
                    <a:pt x="24" y="13"/>
                    <a:pt x="25" y="11"/>
                    <a:pt x="26" y="10"/>
                  </a:cubicBezTo>
                  <a:cubicBezTo>
                    <a:pt x="27" y="8"/>
                    <a:pt x="24" y="7"/>
                    <a:pt x="23" y="8"/>
                  </a:cubicBezTo>
                  <a:cubicBezTo>
                    <a:pt x="23" y="9"/>
                    <a:pt x="23" y="10"/>
                    <a:pt x="22" y="10"/>
                  </a:cubicBezTo>
                  <a:cubicBezTo>
                    <a:pt x="22" y="10"/>
                    <a:pt x="21" y="10"/>
                    <a:pt x="21" y="9"/>
                  </a:cubicBezTo>
                  <a:cubicBezTo>
                    <a:pt x="20" y="10"/>
                    <a:pt x="21" y="12"/>
                    <a:pt x="20" y="13"/>
                  </a:cubicBezTo>
                  <a:cubicBezTo>
                    <a:pt x="19" y="15"/>
                    <a:pt x="18" y="13"/>
                    <a:pt x="17" y="14"/>
                  </a:cubicBezTo>
                  <a:cubicBezTo>
                    <a:pt x="16" y="14"/>
                    <a:pt x="17" y="16"/>
                    <a:pt x="16" y="16"/>
                  </a:cubicBezTo>
                  <a:cubicBezTo>
                    <a:pt x="16" y="17"/>
                    <a:pt x="13" y="17"/>
                    <a:pt x="12" y="17"/>
                  </a:cubicBezTo>
                  <a:cubicBezTo>
                    <a:pt x="11" y="16"/>
                    <a:pt x="11" y="14"/>
                    <a:pt x="10" y="15"/>
                  </a:cubicBezTo>
                  <a:cubicBezTo>
                    <a:pt x="8" y="16"/>
                    <a:pt x="7" y="16"/>
                    <a:pt x="5" y="16"/>
                  </a:cubicBezTo>
                  <a:cubicBezTo>
                    <a:pt x="4" y="16"/>
                    <a:pt x="2" y="17"/>
                    <a:pt x="1" y="17"/>
                  </a:cubicBezTo>
                  <a:cubicBezTo>
                    <a:pt x="0" y="17"/>
                    <a:pt x="3" y="14"/>
                    <a:pt x="2" y="13"/>
                  </a:cubicBezTo>
                  <a:cubicBezTo>
                    <a:pt x="2" y="13"/>
                    <a:pt x="1" y="14"/>
                    <a:pt x="0" y="14"/>
                  </a:cubicBezTo>
                  <a:cubicBezTo>
                    <a:pt x="0" y="13"/>
                    <a:pt x="5" y="12"/>
                    <a:pt x="6" y="12"/>
                  </a:cubicBezTo>
                  <a:cubicBezTo>
                    <a:pt x="8" y="12"/>
                    <a:pt x="8" y="11"/>
                    <a:pt x="9" y="10"/>
                  </a:cubicBezTo>
                  <a:cubicBezTo>
                    <a:pt x="11" y="8"/>
                    <a:pt x="12" y="8"/>
                    <a:pt x="13" y="7"/>
                  </a:cubicBezTo>
                  <a:cubicBezTo>
                    <a:pt x="15" y="5"/>
                    <a:pt x="16" y="3"/>
                    <a:pt x="18" y="3"/>
                  </a:cubicBezTo>
                  <a:cubicBezTo>
                    <a:pt x="20" y="2"/>
                    <a:pt x="22" y="2"/>
                    <a:pt x="24" y="3"/>
                  </a:cubicBezTo>
                  <a:cubicBezTo>
                    <a:pt x="26" y="3"/>
                    <a:pt x="29" y="4"/>
                    <a:pt x="30" y="3"/>
                  </a:cubicBezTo>
                  <a:cubicBezTo>
                    <a:pt x="31" y="2"/>
                    <a:pt x="30" y="0"/>
                    <a:pt x="32" y="0"/>
                  </a:cubicBezTo>
                  <a:cubicBezTo>
                    <a:pt x="32" y="0"/>
                    <a:pt x="36" y="1"/>
                    <a:pt x="36" y="2"/>
                  </a:cubicBezTo>
                  <a:cubicBezTo>
                    <a:pt x="37" y="2"/>
                    <a:pt x="34" y="3"/>
                    <a:pt x="34" y="4"/>
                  </a:cubicBezTo>
                  <a:cubicBezTo>
                    <a:pt x="34" y="5"/>
                    <a:pt x="37" y="6"/>
                    <a:pt x="34" y="7"/>
                  </a:cubicBezTo>
                  <a:cubicBezTo>
                    <a:pt x="33" y="8"/>
                    <a:pt x="36" y="9"/>
                    <a:pt x="35" y="9"/>
                  </a:cubicBezTo>
                  <a:cubicBezTo>
                    <a:pt x="33" y="10"/>
                    <a:pt x="32" y="10"/>
                    <a:pt x="31" y="10"/>
                  </a:cubicBezTo>
                  <a:cubicBezTo>
                    <a:pt x="31" y="11"/>
                    <a:pt x="31" y="11"/>
                    <a:pt x="30" y="12"/>
                  </a:cubicBezTo>
                  <a:cubicBezTo>
                    <a:pt x="29" y="13"/>
                    <a:pt x="31" y="11"/>
                    <a:pt x="30" y="1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43" name="Freeform 581">
              <a:extLst>
                <a:ext uri="{FF2B5EF4-FFF2-40B4-BE49-F238E27FC236}">
                  <a16:creationId xmlns:a16="http://schemas.microsoft.com/office/drawing/2014/main" id="{B3E0C6E5-B35B-1C6F-A5FD-A51A9E0D6664}"/>
                </a:ext>
              </a:extLst>
            </p:cNvPr>
            <p:cNvSpPr>
              <a:spLocks/>
            </p:cNvSpPr>
            <p:nvPr/>
          </p:nvSpPr>
          <p:spPr bwMode="auto">
            <a:xfrm>
              <a:off x="5809589" y="2930426"/>
              <a:ext cx="80154" cy="22128"/>
            </a:xfrm>
            <a:custGeom>
              <a:avLst/>
              <a:gdLst>
                <a:gd name="T0" fmla="*/ 6 w 8"/>
                <a:gd name="T1" fmla="*/ 2 h 2"/>
                <a:gd name="T2" fmla="*/ 3 w 8"/>
                <a:gd name="T3" fmla="*/ 0 h 2"/>
                <a:gd name="T4" fmla="*/ 6 w 8"/>
                <a:gd name="T5" fmla="*/ 2 h 2"/>
              </a:gdLst>
              <a:ahLst/>
              <a:cxnLst>
                <a:cxn ang="0">
                  <a:pos x="T0" y="T1"/>
                </a:cxn>
                <a:cxn ang="0">
                  <a:pos x="T2" y="T3"/>
                </a:cxn>
                <a:cxn ang="0">
                  <a:pos x="T4" y="T5"/>
                </a:cxn>
              </a:cxnLst>
              <a:rect l="0" t="0" r="r" b="b"/>
              <a:pathLst>
                <a:path w="8" h="2">
                  <a:moveTo>
                    <a:pt x="6" y="2"/>
                  </a:moveTo>
                  <a:cubicBezTo>
                    <a:pt x="4" y="2"/>
                    <a:pt x="0" y="1"/>
                    <a:pt x="3" y="0"/>
                  </a:cubicBezTo>
                  <a:cubicBezTo>
                    <a:pt x="5" y="0"/>
                    <a:pt x="8" y="2"/>
                    <a:pt x="6"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44" name="Freeform 582">
              <a:extLst>
                <a:ext uri="{FF2B5EF4-FFF2-40B4-BE49-F238E27FC236}">
                  <a16:creationId xmlns:a16="http://schemas.microsoft.com/office/drawing/2014/main" id="{85D8087E-9F66-AC98-7B63-EBC407299922}"/>
                </a:ext>
              </a:extLst>
            </p:cNvPr>
            <p:cNvSpPr>
              <a:spLocks/>
            </p:cNvSpPr>
            <p:nvPr/>
          </p:nvSpPr>
          <p:spPr bwMode="auto">
            <a:xfrm>
              <a:off x="5879289" y="2779230"/>
              <a:ext cx="216069" cy="106947"/>
            </a:xfrm>
            <a:custGeom>
              <a:avLst/>
              <a:gdLst>
                <a:gd name="T0" fmla="*/ 7 w 21"/>
                <a:gd name="T1" fmla="*/ 9 h 10"/>
                <a:gd name="T2" fmla="*/ 2 w 21"/>
                <a:gd name="T3" fmla="*/ 4 h 10"/>
                <a:gd name="T4" fmla="*/ 9 w 21"/>
                <a:gd name="T5" fmla="*/ 2 h 10"/>
                <a:gd name="T6" fmla="*/ 17 w 21"/>
                <a:gd name="T7" fmla="*/ 0 h 10"/>
                <a:gd name="T8" fmla="*/ 19 w 21"/>
                <a:gd name="T9" fmla="*/ 2 h 10"/>
                <a:gd name="T10" fmla="*/ 14 w 21"/>
                <a:gd name="T11" fmla="*/ 4 h 10"/>
                <a:gd name="T12" fmla="*/ 15 w 21"/>
                <a:gd name="T13" fmla="*/ 7 h 10"/>
                <a:gd name="T14" fmla="*/ 7 w 21"/>
                <a:gd name="T15" fmla="*/ 9 h 10"/>
                <a:gd name="T16" fmla="*/ 7 w 21"/>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
                  <a:moveTo>
                    <a:pt x="7" y="9"/>
                  </a:moveTo>
                  <a:cubicBezTo>
                    <a:pt x="6" y="9"/>
                    <a:pt x="0" y="6"/>
                    <a:pt x="2" y="4"/>
                  </a:cubicBezTo>
                  <a:cubicBezTo>
                    <a:pt x="4" y="2"/>
                    <a:pt x="7" y="2"/>
                    <a:pt x="9" y="2"/>
                  </a:cubicBezTo>
                  <a:cubicBezTo>
                    <a:pt x="12" y="1"/>
                    <a:pt x="15" y="0"/>
                    <a:pt x="17" y="0"/>
                  </a:cubicBezTo>
                  <a:cubicBezTo>
                    <a:pt x="18" y="0"/>
                    <a:pt x="21" y="1"/>
                    <a:pt x="19" y="2"/>
                  </a:cubicBezTo>
                  <a:cubicBezTo>
                    <a:pt x="18" y="3"/>
                    <a:pt x="15" y="2"/>
                    <a:pt x="14" y="4"/>
                  </a:cubicBezTo>
                  <a:cubicBezTo>
                    <a:pt x="14" y="4"/>
                    <a:pt x="19" y="6"/>
                    <a:pt x="15" y="7"/>
                  </a:cubicBezTo>
                  <a:cubicBezTo>
                    <a:pt x="13" y="8"/>
                    <a:pt x="10" y="10"/>
                    <a:pt x="7" y="9"/>
                  </a:cubicBezTo>
                  <a:cubicBezTo>
                    <a:pt x="5" y="9"/>
                    <a:pt x="9" y="10"/>
                    <a:pt x="7" y="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45" name="Freeform 583">
              <a:extLst>
                <a:ext uri="{FF2B5EF4-FFF2-40B4-BE49-F238E27FC236}">
                  <a16:creationId xmlns:a16="http://schemas.microsoft.com/office/drawing/2014/main" id="{CB5B8A27-60FE-0D62-C342-463300F3C6A6}"/>
                </a:ext>
              </a:extLst>
            </p:cNvPr>
            <p:cNvSpPr>
              <a:spLocks/>
            </p:cNvSpPr>
            <p:nvPr/>
          </p:nvSpPr>
          <p:spPr bwMode="auto">
            <a:xfrm>
              <a:off x="5788678" y="2801354"/>
              <a:ext cx="80154" cy="44255"/>
            </a:xfrm>
            <a:custGeom>
              <a:avLst/>
              <a:gdLst>
                <a:gd name="T0" fmla="*/ 6 w 8"/>
                <a:gd name="T1" fmla="*/ 4 h 4"/>
                <a:gd name="T2" fmla="*/ 3 w 8"/>
                <a:gd name="T3" fmla="*/ 0 h 4"/>
                <a:gd name="T4" fmla="*/ 6 w 8"/>
                <a:gd name="T5" fmla="*/ 4 h 4"/>
              </a:gdLst>
              <a:ahLst/>
              <a:cxnLst>
                <a:cxn ang="0">
                  <a:pos x="T0" y="T1"/>
                </a:cxn>
                <a:cxn ang="0">
                  <a:pos x="T2" y="T3"/>
                </a:cxn>
                <a:cxn ang="0">
                  <a:pos x="T4" y="T5"/>
                </a:cxn>
              </a:cxnLst>
              <a:rect l="0" t="0" r="r" b="b"/>
              <a:pathLst>
                <a:path w="8" h="4">
                  <a:moveTo>
                    <a:pt x="6" y="4"/>
                  </a:moveTo>
                  <a:cubicBezTo>
                    <a:pt x="4" y="4"/>
                    <a:pt x="0" y="0"/>
                    <a:pt x="3" y="0"/>
                  </a:cubicBezTo>
                  <a:cubicBezTo>
                    <a:pt x="6" y="0"/>
                    <a:pt x="8" y="3"/>
                    <a:pt x="6"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46" name="Freeform 584">
              <a:extLst>
                <a:ext uri="{FF2B5EF4-FFF2-40B4-BE49-F238E27FC236}">
                  <a16:creationId xmlns:a16="http://schemas.microsoft.com/office/drawing/2014/main" id="{194754A8-4E24-CE45-36FF-DF3E7EA171FB}"/>
                </a:ext>
              </a:extLst>
            </p:cNvPr>
            <p:cNvSpPr>
              <a:spLocks/>
            </p:cNvSpPr>
            <p:nvPr/>
          </p:nvSpPr>
          <p:spPr bwMode="auto">
            <a:xfrm>
              <a:off x="5900199" y="2701782"/>
              <a:ext cx="216069" cy="77445"/>
            </a:xfrm>
            <a:custGeom>
              <a:avLst/>
              <a:gdLst>
                <a:gd name="T0" fmla="*/ 1 w 21"/>
                <a:gd name="T1" fmla="*/ 5 h 7"/>
                <a:gd name="T2" fmla="*/ 4 w 21"/>
                <a:gd name="T3" fmla="*/ 4 h 7"/>
                <a:gd name="T4" fmla="*/ 9 w 21"/>
                <a:gd name="T5" fmla="*/ 1 h 7"/>
                <a:gd name="T6" fmla="*/ 18 w 21"/>
                <a:gd name="T7" fmla="*/ 3 h 7"/>
                <a:gd name="T8" fmla="*/ 11 w 21"/>
                <a:gd name="T9" fmla="*/ 6 h 7"/>
                <a:gd name="T10" fmla="*/ 6 w 21"/>
                <a:gd name="T11" fmla="*/ 6 h 7"/>
                <a:gd name="T12" fmla="*/ 1 w 21"/>
                <a:gd name="T13" fmla="*/ 5 h 7"/>
                <a:gd name="T14" fmla="*/ 1 w 2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 y="5"/>
                  </a:moveTo>
                  <a:cubicBezTo>
                    <a:pt x="0" y="5"/>
                    <a:pt x="3" y="4"/>
                    <a:pt x="4" y="4"/>
                  </a:cubicBezTo>
                  <a:cubicBezTo>
                    <a:pt x="6" y="3"/>
                    <a:pt x="7" y="2"/>
                    <a:pt x="9" y="1"/>
                  </a:cubicBezTo>
                  <a:cubicBezTo>
                    <a:pt x="12" y="0"/>
                    <a:pt x="15" y="1"/>
                    <a:pt x="18" y="3"/>
                  </a:cubicBezTo>
                  <a:cubicBezTo>
                    <a:pt x="21" y="6"/>
                    <a:pt x="12" y="6"/>
                    <a:pt x="11" y="6"/>
                  </a:cubicBezTo>
                  <a:cubicBezTo>
                    <a:pt x="9" y="6"/>
                    <a:pt x="8" y="7"/>
                    <a:pt x="6" y="6"/>
                  </a:cubicBezTo>
                  <a:cubicBezTo>
                    <a:pt x="4" y="5"/>
                    <a:pt x="2" y="6"/>
                    <a:pt x="1" y="5"/>
                  </a:cubicBezTo>
                  <a:cubicBezTo>
                    <a:pt x="0" y="4"/>
                    <a:pt x="2" y="6"/>
                    <a:pt x="1"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47" name="Freeform 585">
              <a:extLst>
                <a:ext uri="{FF2B5EF4-FFF2-40B4-BE49-F238E27FC236}">
                  <a16:creationId xmlns:a16="http://schemas.microsoft.com/office/drawing/2014/main" id="{735F5C0E-DF57-45E7-5E31-14B59A29F603}"/>
                </a:ext>
              </a:extLst>
            </p:cNvPr>
            <p:cNvSpPr>
              <a:spLocks/>
            </p:cNvSpPr>
            <p:nvPr/>
          </p:nvSpPr>
          <p:spPr bwMode="auto">
            <a:xfrm>
              <a:off x="6422942" y="2930426"/>
              <a:ext cx="285766" cy="206523"/>
            </a:xfrm>
            <a:custGeom>
              <a:avLst/>
              <a:gdLst>
                <a:gd name="T0" fmla="*/ 22 w 28"/>
                <a:gd name="T1" fmla="*/ 19 h 19"/>
                <a:gd name="T2" fmla="*/ 15 w 28"/>
                <a:gd name="T3" fmla="*/ 19 h 19"/>
                <a:gd name="T4" fmla="*/ 15 w 28"/>
                <a:gd name="T5" fmla="*/ 17 h 19"/>
                <a:gd name="T6" fmla="*/ 12 w 28"/>
                <a:gd name="T7" fmla="*/ 15 h 19"/>
                <a:gd name="T8" fmla="*/ 17 w 28"/>
                <a:gd name="T9" fmla="*/ 13 h 19"/>
                <a:gd name="T10" fmla="*/ 16 w 28"/>
                <a:gd name="T11" fmla="*/ 12 h 19"/>
                <a:gd name="T12" fmla="*/ 9 w 28"/>
                <a:gd name="T13" fmla="*/ 13 h 19"/>
                <a:gd name="T14" fmla="*/ 2 w 28"/>
                <a:gd name="T15" fmla="*/ 13 h 19"/>
                <a:gd name="T16" fmla="*/ 1 w 28"/>
                <a:gd name="T17" fmla="*/ 12 h 19"/>
                <a:gd name="T18" fmla="*/ 7 w 28"/>
                <a:gd name="T19" fmla="*/ 10 h 19"/>
                <a:gd name="T20" fmla="*/ 4 w 28"/>
                <a:gd name="T21" fmla="*/ 8 h 19"/>
                <a:gd name="T22" fmla="*/ 7 w 28"/>
                <a:gd name="T23" fmla="*/ 6 h 19"/>
                <a:gd name="T24" fmla="*/ 3 w 28"/>
                <a:gd name="T25" fmla="*/ 6 h 19"/>
                <a:gd name="T26" fmla="*/ 7 w 28"/>
                <a:gd name="T27" fmla="*/ 4 h 19"/>
                <a:gd name="T28" fmla="*/ 13 w 28"/>
                <a:gd name="T29" fmla="*/ 8 h 19"/>
                <a:gd name="T30" fmla="*/ 16 w 28"/>
                <a:gd name="T31" fmla="*/ 9 h 19"/>
                <a:gd name="T32" fmla="*/ 13 w 28"/>
                <a:gd name="T33" fmla="*/ 7 h 19"/>
                <a:gd name="T34" fmla="*/ 14 w 28"/>
                <a:gd name="T35" fmla="*/ 5 h 19"/>
                <a:gd name="T36" fmla="*/ 11 w 28"/>
                <a:gd name="T37" fmla="*/ 4 h 19"/>
                <a:gd name="T38" fmla="*/ 11 w 28"/>
                <a:gd name="T39" fmla="*/ 2 h 19"/>
                <a:gd name="T40" fmla="*/ 7 w 28"/>
                <a:gd name="T41" fmla="*/ 3 h 19"/>
                <a:gd name="T42" fmla="*/ 13 w 28"/>
                <a:gd name="T43" fmla="*/ 1 h 19"/>
                <a:gd name="T44" fmla="*/ 12 w 28"/>
                <a:gd name="T45" fmla="*/ 2 h 19"/>
                <a:gd name="T46" fmla="*/ 15 w 28"/>
                <a:gd name="T47" fmla="*/ 3 h 19"/>
                <a:gd name="T48" fmla="*/ 21 w 28"/>
                <a:gd name="T49" fmla="*/ 2 h 19"/>
                <a:gd name="T50" fmla="*/ 26 w 28"/>
                <a:gd name="T51" fmla="*/ 8 h 19"/>
                <a:gd name="T52" fmla="*/ 27 w 28"/>
                <a:gd name="T53" fmla="*/ 12 h 19"/>
                <a:gd name="T54" fmla="*/ 26 w 28"/>
                <a:gd name="T55" fmla="*/ 14 h 19"/>
                <a:gd name="T56" fmla="*/ 26 w 28"/>
                <a:gd name="T57" fmla="*/ 17 h 19"/>
                <a:gd name="T58" fmla="*/ 22 w 28"/>
                <a:gd name="T5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9">
                  <a:moveTo>
                    <a:pt x="22" y="19"/>
                  </a:moveTo>
                  <a:cubicBezTo>
                    <a:pt x="20" y="19"/>
                    <a:pt x="17" y="19"/>
                    <a:pt x="15" y="19"/>
                  </a:cubicBezTo>
                  <a:cubicBezTo>
                    <a:pt x="12" y="19"/>
                    <a:pt x="15" y="18"/>
                    <a:pt x="15" y="17"/>
                  </a:cubicBezTo>
                  <a:cubicBezTo>
                    <a:pt x="16" y="16"/>
                    <a:pt x="11" y="16"/>
                    <a:pt x="12" y="15"/>
                  </a:cubicBezTo>
                  <a:cubicBezTo>
                    <a:pt x="13" y="14"/>
                    <a:pt x="15" y="13"/>
                    <a:pt x="17" y="13"/>
                  </a:cubicBezTo>
                  <a:cubicBezTo>
                    <a:pt x="18" y="12"/>
                    <a:pt x="17" y="12"/>
                    <a:pt x="16" y="12"/>
                  </a:cubicBezTo>
                  <a:cubicBezTo>
                    <a:pt x="14" y="11"/>
                    <a:pt x="12" y="12"/>
                    <a:pt x="9" y="13"/>
                  </a:cubicBezTo>
                  <a:cubicBezTo>
                    <a:pt x="7" y="13"/>
                    <a:pt x="5" y="13"/>
                    <a:pt x="2" y="13"/>
                  </a:cubicBezTo>
                  <a:cubicBezTo>
                    <a:pt x="2" y="14"/>
                    <a:pt x="0" y="14"/>
                    <a:pt x="1" y="12"/>
                  </a:cubicBezTo>
                  <a:cubicBezTo>
                    <a:pt x="3" y="10"/>
                    <a:pt x="5" y="11"/>
                    <a:pt x="7" y="10"/>
                  </a:cubicBezTo>
                  <a:cubicBezTo>
                    <a:pt x="11" y="9"/>
                    <a:pt x="4" y="9"/>
                    <a:pt x="4" y="8"/>
                  </a:cubicBezTo>
                  <a:cubicBezTo>
                    <a:pt x="3" y="8"/>
                    <a:pt x="7" y="6"/>
                    <a:pt x="7" y="6"/>
                  </a:cubicBezTo>
                  <a:cubicBezTo>
                    <a:pt x="7" y="6"/>
                    <a:pt x="4" y="6"/>
                    <a:pt x="3" y="6"/>
                  </a:cubicBezTo>
                  <a:cubicBezTo>
                    <a:pt x="3" y="5"/>
                    <a:pt x="6" y="4"/>
                    <a:pt x="7" y="4"/>
                  </a:cubicBezTo>
                  <a:cubicBezTo>
                    <a:pt x="9" y="4"/>
                    <a:pt x="11" y="7"/>
                    <a:pt x="13" y="8"/>
                  </a:cubicBezTo>
                  <a:cubicBezTo>
                    <a:pt x="14" y="8"/>
                    <a:pt x="15" y="10"/>
                    <a:pt x="16" y="9"/>
                  </a:cubicBezTo>
                  <a:cubicBezTo>
                    <a:pt x="19" y="7"/>
                    <a:pt x="13" y="7"/>
                    <a:pt x="13" y="7"/>
                  </a:cubicBezTo>
                  <a:cubicBezTo>
                    <a:pt x="14" y="7"/>
                    <a:pt x="18" y="6"/>
                    <a:pt x="14" y="5"/>
                  </a:cubicBezTo>
                  <a:cubicBezTo>
                    <a:pt x="13" y="5"/>
                    <a:pt x="12" y="5"/>
                    <a:pt x="11" y="4"/>
                  </a:cubicBezTo>
                  <a:cubicBezTo>
                    <a:pt x="9" y="3"/>
                    <a:pt x="11" y="3"/>
                    <a:pt x="11" y="2"/>
                  </a:cubicBezTo>
                  <a:cubicBezTo>
                    <a:pt x="10" y="2"/>
                    <a:pt x="7" y="3"/>
                    <a:pt x="7" y="3"/>
                  </a:cubicBezTo>
                  <a:cubicBezTo>
                    <a:pt x="6" y="2"/>
                    <a:pt x="13" y="1"/>
                    <a:pt x="13" y="1"/>
                  </a:cubicBezTo>
                  <a:cubicBezTo>
                    <a:pt x="13" y="1"/>
                    <a:pt x="12" y="2"/>
                    <a:pt x="12" y="2"/>
                  </a:cubicBezTo>
                  <a:cubicBezTo>
                    <a:pt x="11" y="3"/>
                    <a:pt x="14" y="3"/>
                    <a:pt x="15" y="3"/>
                  </a:cubicBezTo>
                  <a:cubicBezTo>
                    <a:pt x="18" y="4"/>
                    <a:pt x="19" y="4"/>
                    <a:pt x="21" y="2"/>
                  </a:cubicBezTo>
                  <a:cubicBezTo>
                    <a:pt x="24" y="0"/>
                    <a:pt x="27" y="6"/>
                    <a:pt x="26" y="8"/>
                  </a:cubicBezTo>
                  <a:cubicBezTo>
                    <a:pt x="26" y="10"/>
                    <a:pt x="26" y="11"/>
                    <a:pt x="27" y="12"/>
                  </a:cubicBezTo>
                  <a:cubicBezTo>
                    <a:pt x="28" y="14"/>
                    <a:pt x="28" y="15"/>
                    <a:pt x="26" y="14"/>
                  </a:cubicBezTo>
                  <a:cubicBezTo>
                    <a:pt x="24" y="12"/>
                    <a:pt x="25" y="16"/>
                    <a:pt x="26" y="17"/>
                  </a:cubicBezTo>
                  <a:cubicBezTo>
                    <a:pt x="27" y="18"/>
                    <a:pt x="23" y="19"/>
                    <a:pt x="22" y="1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48" name="Freeform 586">
              <a:extLst>
                <a:ext uri="{FF2B5EF4-FFF2-40B4-BE49-F238E27FC236}">
                  <a16:creationId xmlns:a16="http://schemas.microsoft.com/office/drawing/2014/main" id="{923723A4-19B4-B3BE-7AA2-7B11AD03C7CD}"/>
                </a:ext>
              </a:extLst>
            </p:cNvPr>
            <p:cNvSpPr>
              <a:spLocks/>
            </p:cNvSpPr>
            <p:nvPr/>
          </p:nvSpPr>
          <p:spPr bwMode="auto">
            <a:xfrm>
              <a:off x="6391579" y="3030002"/>
              <a:ext cx="90610" cy="29502"/>
            </a:xfrm>
            <a:custGeom>
              <a:avLst/>
              <a:gdLst>
                <a:gd name="T0" fmla="*/ 1 w 9"/>
                <a:gd name="T1" fmla="*/ 3 h 3"/>
                <a:gd name="T2" fmla="*/ 7 w 9"/>
                <a:gd name="T3" fmla="*/ 0 h 3"/>
                <a:gd name="T4" fmla="*/ 1 w 9"/>
                <a:gd name="T5" fmla="*/ 3 h 3"/>
              </a:gdLst>
              <a:ahLst/>
              <a:cxnLst>
                <a:cxn ang="0">
                  <a:pos x="T0" y="T1"/>
                </a:cxn>
                <a:cxn ang="0">
                  <a:pos x="T2" y="T3"/>
                </a:cxn>
                <a:cxn ang="0">
                  <a:pos x="T4" y="T5"/>
                </a:cxn>
              </a:cxnLst>
              <a:rect l="0" t="0" r="r" b="b"/>
              <a:pathLst>
                <a:path w="9" h="3">
                  <a:moveTo>
                    <a:pt x="1" y="3"/>
                  </a:moveTo>
                  <a:cubicBezTo>
                    <a:pt x="4" y="2"/>
                    <a:pt x="9" y="0"/>
                    <a:pt x="7" y="0"/>
                  </a:cubicBezTo>
                  <a:cubicBezTo>
                    <a:pt x="4" y="0"/>
                    <a:pt x="0" y="3"/>
                    <a:pt x="1"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49" name="Freeform 587">
              <a:extLst>
                <a:ext uri="{FF2B5EF4-FFF2-40B4-BE49-F238E27FC236}">
                  <a16:creationId xmlns:a16="http://schemas.microsoft.com/office/drawing/2014/main" id="{AED3A134-111D-8017-64BD-FE85AC9C1FDE}"/>
                </a:ext>
              </a:extLst>
            </p:cNvPr>
            <p:cNvSpPr>
              <a:spLocks/>
            </p:cNvSpPr>
            <p:nvPr/>
          </p:nvSpPr>
          <p:spPr bwMode="auto">
            <a:xfrm>
              <a:off x="6370669" y="3018939"/>
              <a:ext cx="83638" cy="22128"/>
            </a:xfrm>
            <a:custGeom>
              <a:avLst/>
              <a:gdLst>
                <a:gd name="T0" fmla="*/ 1 w 8"/>
                <a:gd name="T1" fmla="*/ 2 h 2"/>
                <a:gd name="T2" fmla="*/ 6 w 8"/>
                <a:gd name="T3" fmla="*/ 0 h 2"/>
                <a:gd name="T4" fmla="*/ 1 w 8"/>
                <a:gd name="T5" fmla="*/ 2 h 2"/>
              </a:gdLst>
              <a:ahLst/>
              <a:cxnLst>
                <a:cxn ang="0">
                  <a:pos x="T0" y="T1"/>
                </a:cxn>
                <a:cxn ang="0">
                  <a:pos x="T2" y="T3"/>
                </a:cxn>
                <a:cxn ang="0">
                  <a:pos x="T4" y="T5"/>
                </a:cxn>
              </a:cxnLst>
              <a:rect l="0" t="0" r="r" b="b"/>
              <a:pathLst>
                <a:path w="8" h="2">
                  <a:moveTo>
                    <a:pt x="1" y="2"/>
                  </a:moveTo>
                  <a:cubicBezTo>
                    <a:pt x="0" y="2"/>
                    <a:pt x="4" y="0"/>
                    <a:pt x="6" y="0"/>
                  </a:cubicBezTo>
                  <a:cubicBezTo>
                    <a:pt x="8" y="0"/>
                    <a:pt x="4" y="2"/>
                    <a:pt x="1"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50" name="Freeform 588">
              <a:extLst>
                <a:ext uri="{FF2B5EF4-FFF2-40B4-BE49-F238E27FC236}">
                  <a16:creationId xmlns:a16="http://schemas.microsoft.com/office/drawing/2014/main" id="{27AE22C4-5D3B-A875-71D9-1E4D57282CAC}"/>
                </a:ext>
              </a:extLst>
            </p:cNvPr>
            <p:cNvSpPr>
              <a:spLocks/>
            </p:cNvSpPr>
            <p:nvPr/>
          </p:nvSpPr>
          <p:spPr bwMode="auto">
            <a:xfrm>
              <a:off x="6328849" y="2985746"/>
              <a:ext cx="104549" cy="55320"/>
            </a:xfrm>
            <a:custGeom>
              <a:avLst/>
              <a:gdLst>
                <a:gd name="T0" fmla="*/ 2 w 10"/>
                <a:gd name="T1" fmla="*/ 3 h 5"/>
                <a:gd name="T2" fmla="*/ 10 w 10"/>
                <a:gd name="T3" fmla="*/ 1 h 5"/>
                <a:gd name="T4" fmla="*/ 2 w 10"/>
                <a:gd name="T5" fmla="*/ 3 h 5"/>
              </a:gdLst>
              <a:ahLst/>
              <a:cxnLst>
                <a:cxn ang="0">
                  <a:pos x="T0" y="T1"/>
                </a:cxn>
                <a:cxn ang="0">
                  <a:pos x="T2" y="T3"/>
                </a:cxn>
                <a:cxn ang="0">
                  <a:pos x="T4" y="T5"/>
                </a:cxn>
              </a:cxnLst>
              <a:rect l="0" t="0" r="r" b="b"/>
              <a:pathLst>
                <a:path w="10" h="5">
                  <a:moveTo>
                    <a:pt x="2" y="3"/>
                  </a:moveTo>
                  <a:cubicBezTo>
                    <a:pt x="0" y="2"/>
                    <a:pt x="10" y="0"/>
                    <a:pt x="10" y="1"/>
                  </a:cubicBezTo>
                  <a:cubicBezTo>
                    <a:pt x="10" y="2"/>
                    <a:pt x="6" y="5"/>
                    <a:pt x="2"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51" name="Freeform 589">
              <a:extLst>
                <a:ext uri="{FF2B5EF4-FFF2-40B4-BE49-F238E27FC236}">
                  <a16:creationId xmlns:a16="http://schemas.microsoft.com/office/drawing/2014/main" id="{6C502A8B-61DA-3F92-0D26-21088E126739}"/>
                </a:ext>
              </a:extLst>
            </p:cNvPr>
            <p:cNvSpPr>
              <a:spLocks/>
            </p:cNvSpPr>
            <p:nvPr/>
          </p:nvSpPr>
          <p:spPr bwMode="auto">
            <a:xfrm>
              <a:off x="6339306" y="2941494"/>
              <a:ext cx="73184" cy="55320"/>
            </a:xfrm>
            <a:custGeom>
              <a:avLst/>
              <a:gdLst>
                <a:gd name="T0" fmla="*/ 1 w 7"/>
                <a:gd name="T1" fmla="*/ 5 h 5"/>
                <a:gd name="T2" fmla="*/ 0 w 7"/>
                <a:gd name="T3" fmla="*/ 1 h 5"/>
                <a:gd name="T4" fmla="*/ 4 w 7"/>
                <a:gd name="T5" fmla="*/ 2 h 5"/>
                <a:gd name="T6" fmla="*/ 7 w 7"/>
                <a:gd name="T7" fmla="*/ 4 h 5"/>
                <a:gd name="T8" fmla="*/ 1 w 7"/>
                <a:gd name="T9" fmla="*/ 5 h 5"/>
                <a:gd name="T10" fmla="*/ 1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1" y="5"/>
                  </a:moveTo>
                  <a:cubicBezTo>
                    <a:pt x="0" y="4"/>
                    <a:pt x="0" y="2"/>
                    <a:pt x="0" y="1"/>
                  </a:cubicBezTo>
                  <a:cubicBezTo>
                    <a:pt x="1" y="0"/>
                    <a:pt x="3" y="1"/>
                    <a:pt x="4" y="2"/>
                  </a:cubicBezTo>
                  <a:cubicBezTo>
                    <a:pt x="4" y="2"/>
                    <a:pt x="7" y="3"/>
                    <a:pt x="7" y="4"/>
                  </a:cubicBezTo>
                  <a:cubicBezTo>
                    <a:pt x="7" y="4"/>
                    <a:pt x="2" y="5"/>
                    <a:pt x="1" y="5"/>
                  </a:cubicBezTo>
                  <a:cubicBezTo>
                    <a:pt x="0" y="4"/>
                    <a:pt x="4" y="5"/>
                    <a:pt x="1"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52" name="Freeform 590">
              <a:extLst>
                <a:ext uri="{FF2B5EF4-FFF2-40B4-BE49-F238E27FC236}">
                  <a16:creationId xmlns:a16="http://schemas.microsoft.com/office/drawing/2014/main" id="{41DD1E48-5001-6A96-1B3A-B1CB8853705A}"/>
                </a:ext>
              </a:extLst>
            </p:cNvPr>
            <p:cNvSpPr>
              <a:spLocks/>
            </p:cNvSpPr>
            <p:nvPr/>
          </p:nvSpPr>
          <p:spPr bwMode="auto">
            <a:xfrm>
              <a:off x="6238241" y="2812416"/>
              <a:ext cx="121974" cy="95888"/>
            </a:xfrm>
            <a:custGeom>
              <a:avLst/>
              <a:gdLst>
                <a:gd name="T0" fmla="*/ 8 w 12"/>
                <a:gd name="T1" fmla="*/ 8 h 9"/>
                <a:gd name="T2" fmla="*/ 3 w 12"/>
                <a:gd name="T3" fmla="*/ 1 h 9"/>
                <a:gd name="T4" fmla="*/ 8 w 12"/>
                <a:gd name="T5" fmla="*/ 8 h 9"/>
              </a:gdLst>
              <a:ahLst/>
              <a:cxnLst>
                <a:cxn ang="0">
                  <a:pos x="T0" y="T1"/>
                </a:cxn>
                <a:cxn ang="0">
                  <a:pos x="T2" y="T3"/>
                </a:cxn>
                <a:cxn ang="0">
                  <a:pos x="T4" y="T5"/>
                </a:cxn>
              </a:cxnLst>
              <a:rect l="0" t="0" r="r" b="b"/>
              <a:pathLst>
                <a:path w="12" h="9">
                  <a:moveTo>
                    <a:pt x="8" y="8"/>
                  </a:moveTo>
                  <a:cubicBezTo>
                    <a:pt x="6" y="9"/>
                    <a:pt x="0" y="0"/>
                    <a:pt x="3" y="1"/>
                  </a:cubicBezTo>
                  <a:cubicBezTo>
                    <a:pt x="6" y="3"/>
                    <a:pt x="12" y="8"/>
                    <a:pt x="8" y="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53" name="Freeform 591">
              <a:extLst>
                <a:ext uri="{FF2B5EF4-FFF2-40B4-BE49-F238E27FC236}">
                  <a16:creationId xmlns:a16="http://schemas.microsoft.com/office/drawing/2014/main" id="{5695CF3B-9E19-BB33-5DA3-20B2C8C0079F}"/>
                </a:ext>
              </a:extLst>
            </p:cNvPr>
            <p:cNvSpPr>
              <a:spLocks/>
            </p:cNvSpPr>
            <p:nvPr/>
          </p:nvSpPr>
          <p:spPr bwMode="auto">
            <a:xfrm>
              <a:off x="6433399" y="2801354"/>
              <a:ext cx="90610" cy="33190"/>
            </a:xfrm>
            <a:custGeom>
              <a:avLst/>
              <a:gdLst>
                <a:gd name="T0" fmla="*/ 2 w 9"/>
                <a:gd name="T1" fmla="*/ 1 h 3"/>
                <a:gd name="T2" fmla="*/ 8 w 9"/>
                <a:gd name="T3" fmla="*/ 2 h 3"/>
                <a:gd name="T4" fmla="*/ 2 w 9"/>
                <a:gd name="T5" fmla="*/ 1 h 3"/>
              </a:gdLst>
              <a:ahLst/>
              <a:cxnLst>
                <a:cxn ang="0">
                  <a:pos x="T0" y="T1"/>
                </a:cxn>
                <a:cxn ang="0">
                  <a:pos x="T2" y="T3"/>
                </a:cxn>
                <a:cxn ang="0">
                  <a:pos x="T4" y="T5"/>
                </a:cxn>
              </a:cxnLst>
              <a:rect l="0" t="0" r="r" b="b"/>
              <a:pathLst>
                <a:path w="9" h="3">
                  <a:moveTo>
                    <a:pt x="2" y="1"/>
                  </a:moveTo>
                  <a:cubicBezTo>
                    <a:pt x="5" y="0"/>
                    <a:pt x="9" y="2"/>
                    <a:pt x="8" y="2"/>
                  </a:cubicBezTo>
                  <a:cubicBezTo>
                    <a:pt x="3" y="3"/>
                    <a:pt x="0" y="2"/>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54" name="Freeform 592">
              <a:extLst>
                <a:ext uri="{FF2B5EF4-FFF2-40B4-BE49-F238E27FC236}">
                  <a16:creationId xmlns:a16="http://schemas.microsoft.com/office/drawing/2014/main" id="{4E37C213-7018-4BD0-59A7-07EB6057D301}"/>
                </a:ext>
              </a:extLst>
            </p:cNvPr>
            <p:cNvSpPr>
              <a:spLocks/>
            </p:cNvSpPr>
            <p:nvPr/>
          </p:nvSpPr>
          <p:spPr bwMode="auto">
            <a:xfrm>
              <a:off x="6259149" y="2628024"/>
              <a:ext cx="365922" cy="206523"/>
            </a:xfrm>
            <a:custGeom>
              <a:avLst/>
              <a:gdLst>
                <a:gd name="T0" fmla="*/ 28 w 36"/>
                <a:gd name="T1" fmla="*/ 17 h 19"/>
                <a:gd name="T2" fmla="*/ 27 w 36"/>
                <a:gd name="T3" fmla="*/ 15 h 19"/>
                <a:gd name="T4" fmla="*/ 22 w 36"/>
                <a:gd name="T5" fmla="*/ 13 h 19"/>
                <a:gd name="T6" fmla="*/ 14 w 36"/>
                <a:gd name="T7" fmla="*/ 14 h 19"/>
                <a:gd name="T8" fmla="*/ 18 w 36"/>
                <a:gd name="T9" fmla="*/ 12 h 19"/>
                <a:gd name="T10" fmla="*/ 8 w 36"/>
                <a:gd name="T11" fmla="*/ 12 h 19"/>
                <a:gd name="T12" fmla="*/ 13 w 36"/>
                <a:gd name="T13" fmla="*/ 10 h 19"/>
                <a:gd name="T14" fmla="*/ 12 w 36"/>
                <a:gd name="T15" fmla="*/ 9 h 19"/>
                <a:gd name="T16" fmla="*/ 13 w 36"/>
                <a:gd name="T17" fmla="*/ 8 h 19"/>
                <a:gd name="T18" fmla="*/ 11 w 36"/>
                <a:gd name="T19" fmla="*/ 8 h 19"/>
                <a:gd name="T20" fmla="*/ 10 w 36"/>
                <a:gd name="T21" fmla="*/ 6 h 19"/>
                <a:gd name="T22" fmla="*/ 6 w 36"/>
                <a:gd name="T23" fmla="*/ 6 h 19"/>
                <a:gd name="T24" fmla="*/ 3 w 36"/>
                <a:gd name="T25" fmla="*/ 5 h 19"/>
                <a:gd name="T26" fmla="*/ 9 w 36"/>
                <a:gd name="T27" fmla="*/ 2 h 19"/>
                <a:gd name="T28" fmla="*/ 16 w 36"/>
                <a:gd name="T29" fmla="*/ 1 h 19"/>
                <a:gd name="T30" fmla="*/ 18 w 36"/>
                <a:gd name="T31" fmla="*/ 5 h 19"/>
                <a:gd name="T32" fmla="*/ 22 w 36"/>
                <a:gd name="T33" fmla="*/ 4 h 19"/>
                <a:gd name="T34" fmla="*/ 25 w 36"/>
                <a:gd name="T35" fmla="*/ 7 h 19"/>
                <a:gd name="T36" fmla="*/ 30 w 36"/>
                <a:gd name="T37" fmla="*/ 7 h 19"/>
                <a:gd name="T38" fmla="*/ 33 w 36"/>
                <a:gd name="T39" fmla="*/ 12 h 19"/>
                <a:gd name="T40" fmla="*/ 34 w 36"/>
                <a:gd name="T41" fmla="*/ 16 h 19"/>
                <a:gd name="T42" fmla="*/ 28 w 36"/>
                <a:gd name="T43" fmla="*/ 17 h 19"/>
                <a:gd name="T44" fmla="*/ 28 w 36"/>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9">
                  <a:moveTo>
                    <a:pt x="28" y="17"/>
                  </a:moveTo>
                  <a:cubicBezTo>
                    <a:pt x="27" y="17"/>
                    <a:pt x="27" y="16"/>
                    <a:pt x="27" y="15"/>
                  </a:cubicBezTo>
                  <a:cubicBezTo>
                    <a:pt x="26" y="14"/>
                    <a:pt x="23" y="13"/>
                    <a:pt x="22" y="13"/>
                  </a:cubicBezTo>
                  <a:cubicBezTo>
                    <a:pt x="21" y="13"/>
                    <a:pt x="14" y="15"/>
                    <a:pt x="14" y="14"/>
                  </a:cubicBezTo>
                  <a:cubicBezTo>
                    <a:pt x="14" y="14"/>
                    <a:pt x="18" y="12"/>
                    <a:pt x="18" y="12"/>
                  </a:cubicBezTo>
                  <a:cubicBezTo>
                    <a:pt x="15" y="11"/>
                    <a:pt x="11" y="14"/>
                    <a:pt x="8" y="12"/>
                  </a:cubicBezTo>
                  <a:cubicBezTo>
                    <a:pt x="2" y="9"/>
                    <a:pt x="13" y="10"/>
                    <a:pt x="13" y="10"/>
                  </a:cubicBezTo>
                  <a:cubicBezTo>
                    <a:pt x="13" y="10"/>
                    <a:pt x="12" y="9"/>
                    <a:pt x="12" y="9"/>
                  </a:cubicBezTo>
                  <a:cubicBezTo>
                    <a:pt x="12" y="9"/>
                    <a:pt x="13" y="8"/>
                    <a:pt x="13" y="8"/>
                  </a:cubicBezTo>
                  <a:cubicBezTo>
                    <a:pt x="14" y="7"/>
                    <a:pt x="11" y="8"/>
                    <a:pt x="11" y="8"/>
                  </a:cubicBezTo>
                  <a:cubicBezTo>
                    <a:pt x="10" y="7"/>
                    <a:pt x="12" y="6"/>
                    <a:pt x="10" y="6"/>
                  </a:cubicBezTo>
                  <a:cubicBezTo>
                    <a:pt x="9" y="6"/>
                    <a:pt x="7" y="7"/>
                    <a:pt x="6" y="6"/>
                  </a:cubicBezTo>
                  <a:cubicBezTo>
                    <a:pt x="6" y="5"/>
                    <a:pt x="4" y="6"/>
                    <a:pt x="3" y="5"/>
                  </a:cubicBezTo>
                  <a:cubicBezTo>
                    <a:pt x="0" y="0"/>
                    <a:pt x="7" y="2"/>
                    <a:pt x="9" y="2"/>
                  </a:cubicBezTo>
                  <a:cubicBezTo>
                    <a:pt x="11" y="1"/>
                    <a:pt x="14" y="0"/>
                    <a:pt x="16" y="1"/>
                  </a:cubicBezTo>
                  <a:cubicBezTo>
                    <a:pt x="19" y="2"/>
                    <a:pt x="14" y="7"/>
                    <a:pt x="18" y="5"/>
                  </a:cubicBezTo>
                  <a:cubicBezTo>
                    <a:pt x="19" y="5"/>
                    <a:pt x="21" y="3"/>
                    <a:pt x="22" y="4"/>
                  </a:cubicBezTo>
                  <a:cubicBezTo>
                    <a:pt x="23" y="5"/>
                    <a:pt x="24" y="7"/>
                    <a:pt x="25" y="7"/>
                  </a:cubicBezTo>
                  <a:cubicBezTo>
                    <a:pt x="26" y="7"/>
                    <a:pt x="29" y="6"/>
                    <a:pt x="30" y="7"/>
                  </a:cubicBezTo>
                  <a:cubicBezTo>
                    <a:pt x="32" y="8"/>
                    <a:pt x="32" y="11"/>
                    <a:pt x="33" y="12"/>
                  </a:cubicBezTo>
                  <a:cubicBezTo>
                    <a:pt x="34" y="14"/>
                    <a:pt x="36" y="15"/>
                    <a:pt x="34" y="16"/>
                  </a:cubicBezTo>
                  <a:cubicBezTo>
                    <a:pt x="33" y="18"/>
                    <a:pt x="30" y="18"/>
                    <a:pt x="28" y="17"/>
                  </a:cubicBezTo>
                  <a:cubicBezTo>
                    <a:pt x="27" y="16"/>
                    <a:pt x="31" y="19"/>
                    <a:pt x="28" y="1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55" name="Freeform 593">
              <a:extLst>
                <a:ext uri="{FF2B5EF4-FFF2-40B4-BE49-F238E27FC236}">
                  <a16:creationId xmlns:a16="http://schemas.microsoft.com/office/drawing/2014/main" id="{CE030C68-B2CD-0692-82D6-B9FB8676FB8E}"/>
                </a:ext>
              </a:extLst>
            </p:cNvPr>
            <p:cNvSpPr>
              <a:spLocks/>
            </p:cNvSpPr>
            <p:nvPr/>
          </p:nvSpPr>
          <p:spPr bwMode="auto">
            <a:xfrm>
              <a:off x="6544916" y="2528452"/>
              <a:ext cx="111517" cy="55320"/>
            </a:xfrm>
            <a:custGeom>
              <a:avLst/>
              <a:gdLst>
                <a:gd name="T0" fmla="*/ 8 w 11"/>
                <a:gd name="T1" fmla="*/ 5 h 5"/>
                <a:gd name="T2" fmla="*/ 4 w 11"/>
                <a:gd name="T3" fmla="*/ 4 h 5"/>
                <a:gd name="T4" fmla="*/ 2 w 11"/>
                <a:gd name="T5" fmla="*/ 3 h 5"/>
                <a:gd name="T6" fmla="*/ 7 w 11"/>
                <a:gd name="T7" fmla="*/ 2 h 5"/>
                <a:gd name="T8" fmla="*/ 8 w 11"/>
                <a:gd name="T9" fmla="*/ 5 h 5"/>
              </a:gdLst>
              <a:ahLst/>
              <a:cxnLst>
                <a:cxn ang="0">
                  <a:pos x="T0" y="T1"/>
                </a:cxn>
                <a:cxn ang="0">
                  <a:pos x="T2" y="T3"/>
                </a:cxn>
                <a:cxn ang="0">
                  <a:pos x="T4" y="T5"/>
                </a:cxn>
                <a:cxn ang="0">
                  <a:pos x="T6" y="T7"/>
                </a:cxn>
                <a:cxn ang="0">
                  <a:pos x="T8" y="T9"/>
                </a:cxn>
              </a:cxnLst>
              <a:rect l="0" t="0" r="r" b="b"/>
              <a:pathLst>
                <a:path w="11" h="5">
                  <a:moveTo>
                    <a:pt x="8" y="5"/>
                  </a:moveTo>
                  <a:cubicBezTo>
                    <a:pt x="6" y="5"/>
                    <a:pt x="6" y="4"/>
                    <a:pt x="4" y="4"/>
                  </a:cubicBezTo>
                  <a:cubicBezTo>
                    <a:pt x="4" y="4"/>
                    <a:pt x="0" y="4"/>
                    <a:pt x="2" y="3"/>
                  </a:cubicBezTo>
                  <a:cubicBezTo>
                    <a:pt x="3" y="1"/>
                    <a:pt x="6" y="0"/>
                    <a:pt x="7" y="2"/>
                  </a:cubicBezTo>
                  <a:cubicBezTo>
                    <a:pt x="9" y="3"/>
                    <a:pt x="11" y="5"/>
                    <a:pt x="8"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56" name="Freeform 594">
              <a:extLst>
                <a:ext uri="{FF2B5EF4-FFF2-40B4-BE49-F238E27FC236}">
                  <a16:creationId xmlns:a16="http://schemas.microsoft.com/office/drawing/2014/main" id="{743F901F-30B4-17FC-52C2-D2FE3B1BF1BB}"/>
                </a:ext>
              </a:extLst>
            </p:cNvPr>
            <p:cNvSpPr>
              <a:spLocks/>
            </p:cNvSpPr>
            <p:nvPr/>
          </p:nvSpPr>
          <p:spPr bwMode="auto">
            <a:xfrm>
              <a:off x="6635526" y="2701782"/>
              <a:ext cx="205612" cy="121701"/>
            </a:xfrm>
            <a:custGeom>
              <a:avLst/>
              <a:gdLst>
                <a:gd name="T0" fmla="*/ 8 w 20"/>
                <a:gd name="T1" fmla="*/ 7 h 11"/>
                <a:gd name="T2" fmla="*/ 3 w 20"/>
                <a:gd name="T3" fmla="*/ 5 h 11"/>
                <a:gd name="T4" fmla="*/ 4 w 20"/>
                <a:gd name="T5" fmla="*/ 3 h 11"/>
                <a:gd name="T6" fmla="*/ 1 w 20"/>
                <a:gd name="T7" fmla="*/ 1 h 11"/>
                <a:gd name="T8" fmla="*/ 6 w 20"/>
                <a:gd name="T9" fmla="*/ 1 h 11"/>
                <a:gd name="T10" fmla="*/ 12 w 20"/>
                <a:gd name="T11" fmla="*/ 3 h 11"/>
                <a:gd name="T12" fmla="*/ 16 w 20"/>
                <a:gd name="T13" fmla="*/ 3 h 11"/>
                <a:gd name="T14" fmla="*/ 19 w 20"/>
                <a:gd name="T15" fmla="*/ 4 h 11"/>
                <a:gd name="T16" fmla="*/ 18 w 20"/>
                <a:gd name="T17" fmla="*/ 8 h 11"/>
                <a:gd name="T18" fmla="*/ 15 w 20"/>
                <a:gd name="T19" fmla="*/ 10 h 11"/>
                <a:gd name="T20" fmla="*/ 9 w 20"/>
                <a:gd name="T21" fmla="*/ 11 h 11"/>
                <a:gd name="T22" fmla="*/ 4 w 20"/>
                <a:gd name="T23" fmla="*/ 8 h 11"/>
                <a:gd name="T24" fmla="*/ 8 w 20"/>
                <a:gd name="T25" fmla="*/ 7 h 11"/>
                <a:gd name="T26" fmla="*/ 8 w 20"/>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
                  <a:moveTo>
                    <a:pt x="8" y="7"/>
                  </a:moveTo>
                  <a:cubicBezTo>
                    <a:pt x="6" y="7"/>
                    <a:pt x="4" y="6"/>
                    <a:pt x="3" y="5"/>
                  </a:cubicBezTo>
                  <a:cubicBezTo>
                    <a:pt x="0" y="4"/>
                    <a:pt x="4" y="3"/>
                    <a:pt x="4" y="3"/>
                  </a:cubicBezTo>
                  <a:cubicBezTo>
                    <a:pt x="4" y="2"/>
                    <a:pt x="2" y="1"/>
                    <a:pt x="1" y="1"/>
                  </a:cubicBezTo>
                  <a:cubicBezTo>
                    <a:pt x="1" y="0"/>
                    <a:pt x="6" y="1"/>
                    <a:pt x="6" y="1"/>
                  </a:cubicBezTo>
                  <a:cubicBezTo>
                    <a:pt x="8" y="1"/>
                    <a:pt x="10" y="2"/>
                    <a:pt x="12" y="3"/>
                  </a:cubicBezTo>
                  <a:cubicBezTo>
                    <a:pt x="14" y="3"/>
                    <a:pt x="15" y="3"/>
                    <a:pt x="16" y="3"/>
                  </a:cubicBezTo>
                  <a:cubicBezTo>
                    <a:pt x="17" y="3"/>
                    <a:pt x="20" y="4"/>
                    <a:pt x="19" y="4"/>
                  </a:cubicBezTo>
                  <a:cubicBezTo>
                    <a:pt x="17" y="6"/>
                    <a:pt x="16" y="5"/>
                    <a:pt x="18" y="8"/>
                  </a:cubicBezTo>
                  <a:cubicBezTo>
                    <a:pt x="19" y="9"/>
                    <a:pt x="16" y="9"/>
                    <a:pt x="15" y="10"/>
                  </a:cubicBezTo>
                  <a:cubicBezTo>
                    <a:pt x="13" y="10"/>
                    <a:pt x="11" y="11"/>
                    <a:pt x="9" y="11"/>
                  </a:cubicBezTo>
                  <a:cubicBezTo>
                    <a:pt x="8" y="10"/>
                    <a:pt x="4" y="9"/>
                    <a:pt x="4" y="8"/>
                  </a:cubicBezTo>
                  <a:cubicBezTo>
                    <a:pt x="4" y="8"/>
                    <a:pt x="10" y="7"/>
                    <a:pt x="8" y="7"/>
                  </a:cubicBezTo>
                  <a:cubicBezTo>
                    <a:pt x="5" y="6"/>
                    <a:pt x="10" y="7"/>
                    <a:pt x="8"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57" name="Freeform 595">
              <a:extLst>
                <a:ext uri="{FF2B5EF4-FFF2-40B4-BE49-F238E27FC236}">
                  <a16:creationId xmlns:a16="http://schemas.microsoft.com/office/drawing/2014/main" id="{649EE8FB-F83F-3F63-1282-0BD3603FA07B}"/>
                </a:ext>
              </a:extLst>
            </p:cNvPr>
            <p:cNvSpPr>
              <a:spLocks/>
            </p:cNvSpPr>
            <p:nvPr/>
          </p:nvSpPr>
          <p:spPr bwMode="auto">
            <a:xfrm>
              <a:off x="6750531" y="2812416"/>
              <a:ext cx="181217" cy="55320"/>
            </a:xfrm>
            <a:custGeom>
              <a:avLst/>
              <a:gdLst>
                <a:gd name="T0" fmla="*/ 14 w 18"/>
                <a:gd name="T1" fmla="*/ 5 h 5"/>
                <a:gd name="T2" fmla="*/ 16 w 18"/>
                <a:gd name="T3" fmla="*/ 2 h 5"/>
                <a:gd name="T4" fmla="*/ 13 w 18"/>
                <a:gd name="T5" fmla="*/ 1 h 5"/>
                <a:gd name="T6" fmla="*/ 3 w 18"/>
                <a:gd name="T7" fmla="*/ 1 h 5"/>
                <a:gd name="T8" fmla="*/ 4 w 18"/>
                <a:gd name="T9" fmla="*/ 4 h 5"/>
                <a:gd name="T10" fmla="*/ 14 w 18"/>
                <a:gd name="T11" fmla="*/ 5 h 5"/>
                <a:gd name="T12" fmla="*/ 14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4" y="5"/>
                  </a:moveTo>
                  <a:cubicBezTo>
                    <a:pt x="14" y="4"/>
                    <a:pt x="18" y="2"/>
                    <a:pt x="16" y="2"/>
                  </a:cubicBezTo>
                  <a:cubicBezTo>
                    <a:pt x="15" y="1"/>
                    <a:pt x="14" y="1"/>
                    <a:pt x="13" y="1"/>
                  </a:cubicBezTo>
                  <a:cubicBezTo>
                    <a:pt x="10" y="1"/>
                    <a:pt x="6" y="0"/>
                    <a:pt x="3" y="1"/>
                  </a:cubicBezTo>
                  <a:cubicBezTo>
                    <a:pt x="0" y="1"/>
                    <a:pt x="1" y="4"/>
                    <a:pt x="4" y="4"/>
                  </a:cubicBezTo>
                  <a:cubicBezTo>
                    <a:pt x="7" y="4"/>
                    <a:pt x="11" y="5"/>
                    <a:pt x="14" y="5"/>
                  </a:cubicBezTo>
                  <a:cubicBezTo>
                    <a:pt x="16" y="4"/>
                    <a:pt x="12" y="5"/>
                    <a:pt x="14"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58" name="Freeform 596">
              <a:extLst>
                <a:ext uri="{FF2B5EF4-FFF2-40B4-BE49-F238E27FC236}">
                  <a16:creationId xmlns:a16="http://schemas.microsoft.com/office/drawing/2014/main" id="{B58D6CF0-1A45-EC53-55FF-4C019E28420F}"/>
                </a:ext>
              </a:extLst>
            </p:cNvPr>
            <p:cNvSpPr>
              <a:spLocks/>
            </p:cNvSpPr>
            <p:nvPr/>
          </p:nvSpPr>
          <p:spPr bwMode="auto">
            <a:xfrm>
              <a:off x="6740078" y="3059504"/>
              <a:ext cx="170762" cy="121701"/>
            </a:xfrm>
            <a:custGeom>
              <a:avLst/>
              <a:gdLst>
                <a:gd name="T0" fmla="*/ 7 w 17"/>
                <a:gd name="T1" fmla="*/ 1 h 11"/>
                <a:gd name="T2" fmla="*/ 1 w 17"/>
                <a:gd name="T3" fmla="*/ 6 h 11"/>
                <a:gd name="T4" fmla="*/ 10 w 17"/>
                <a:gd name="T5" fmla="*/ 10 h 11"/>
                <a:gd name="T6" fmla="*/ 15 w 17"/>
                <a:gd name="T7" fmla="*/ 10 h 11"/>
                <a:gd name="T8" fmla="*/ 15 w 17"/>
                <a:gd name="T9" fmla="*/ 8 h 11"/>
                <a:gd name="T10" fmla="*/ 16 w 17"/>
                <a:gd name="T11" fmla="*/ 6 h 11"/>
                <a:gd name="T12" fmla="*/ 7 w 17"/>
                <a:gd name="T13" fmla="*/ 1 h 11"/>
                <a:gd name="T14" fmla="*/ 7 w 17"/>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1">
                  <a:moveTo>
                    <a:pt x="7" y="1"/>
                  </a:moveTo>
                  <a:cubicBezTo>
                    <a:pt x="5" y="0"/>
                    <a:pt x="2" y="4"/>
                    <a:pt x="1" y="6"/>
                  </a:cubicBezTo>
                  <a:cubicBezTo>
                    <a:pt x="0" y="8"/>
                    <a:pt x="8" y="10"/>
                    <a:pt x="10" y="10"/>
                  </a:cubicBezTo>
                  <a:cubicBezTo>
                    <a:pt x="11" y="11"/>
                    <a:pt x="14" y="11"/>
                    <a:pt x="15" y="10"/>
                  </a:cubicBezTo>
                  <a:cubicBezTo>
                    <a:pt x="16" y="10"/>
                    <a:pt x="15" y="9"/>
                    <a:pt x="15" y="8"/>
                  </a:cubicBezTo>
                  <a:cubicBezTo>
                    <a:pt x="15" y="7"/>
                    <a:pt x="15" y="6"/>
                    <a:pt x="16" y="6"/>
                  </a:cubicBezTo>
                  <a:cubicBezTo>
                    <a:pt x="17" y="4"/>
                    <a:pt x="9" y="1"/>
                    <a:pt x="7" y="1"/>
                  </a:cubicBezTo>
                  <a:cubicBezTo>
                    <a:pt x="5" y="0"/>
                    <a:pt x="8" y="1"/>
                    <a:pt x="7"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59" name="Freeform 597">
              <a:extLst>
                <a:ext uri="{FF2B5EF4-FFF2-40B4-BE49-F238E27FC236}">
                  <a16:creationId xmlns:a16="http://schemas.microsoft.com/office/drawing/2014/main" id="{5BCBE1C5-2F48-470D-211B-B1411B9EF07D}"/>
                </a:ext>
              </a:extLst>
            </p:cNvPr>
            <p:cNvSpPr>
              <a:spLocks/>
            </p:cNvSpPr>
            <p:nvPr/>
          </p:nvSpPr>
          <p:spPr bwMode="auto">
            <a:xfrm>
              <a:off x="6820230" y="3030002"/>
              <a:ext cx="41820" cy="29502"/>
            </a:xfrm>
            <a:custGeom>
              <a:avLst/>
              <a:gdLst>
                <a:gd name="T0" fmla="*/ 3 w 4"/>
                <a:gd name="T1" fmla="*/ 2 h 3"/>
                <a:gd name="T2" fmla="*/ 1 w 4"/>
                <a:gd name="T3" fmla="*/ 1 h 3"/>
                <a:gd name="T4" fmla="*/ 3 w 4"/>
                <a:gd name="T5" fmla="*/ 2 h 3"/>
              </a:gdLst>
              <a:ahLst/>
              <a:cxnLst>
                <a:cxn ang="0">
                  <a:pos x="T0" y="T1"/>
                </a:cxn>
                <a:cxn ang="0">
                  <a:pos x="T2" y="T3"/>
                </a:cxn>
                <a:cxn ang="0">
                  <a:pos x="T4" y="T5"/>
                </a:cxn>
              </a:cxnLst>
              <a:rect l="0" t="0" r="r" b="b"/>
              <a:pathLst>
                <a:path w="4" h="3">
                  <a:moveTo>
                    <a:pt x="3" y="2"/>
                  </a:moveTo>
                  <a:cubicBezTo>
                    <a:pt x="1" y="3"/>
                    <a:pt x="0" y="1"/>
                    <a:pt x="1" y="1"/>
                  </a:cubicBezTo>
                  <a:cubicBezTo>
                    <a:pt x="2" y="0"/>
                    <a:pt x="4" y="2"/>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60" name="Freeform 598">
              <a:extLst>
                <a:ext uri="{FF2B5EF4-FFF2-40B4-BE49-F238E27FC236}">
                  <a16:creationId xmlns:a16="http://schemas.microsoft.com/office/drawing/2014/main" id="{F8BD4018-A4FF-0B45-7F03-86044A71EBBE}"/>
                </a:ext>
              </a:extLst>
            </p:cNvPr>
            <p:cNvSpPr>
              <a:spLocks/>
            </p:cNvSpPr>
            <p:nvPr/>
          </p:nvSpPr>
          <p:spPr bwMode="auto">
            <a:xfrm>
              <a:off x="7004933" y="2834544"/>
              <a:ext cx="90610" cy="62692"/>
            </a:xfrm>
            <a:custGeom>
              <a:avLst/>
              <a:gdLst>
                <a:gd name="T0" fmla="*/ 1 w 9"/>
                <a:gd name="T1" fmla="*/ 5 h 6"/>
                <a:gd name="T2" fmla="*/ 1 w 9"/>
                <a:gd name="T3" fmla="*/ 1 h 6"/>
                <a:gd name="T4" fmla="*/ 5 w 9"/>
                <a:gd name="T5" fmla="*/ 1 h 6"/>
                <a:gd name="T6" fmla="*/ 9 w 9"/>
                <a:gd name="T7" fmla="*/ 3 h 6"/>
                <a:gd name="T8" fmla="*/ 5 w 9"/>
                <a:gd name="T9" fmla="*/ 5 h 6"/>
                <a:gd name="T10" fmla="*/ 1 w 9"/>
                <a:gd name="T11" fmla="*/ 5 h 6"/>
                <a:gd name="T12" fmla="*/ 1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5"/>
                  </a:moveTo>
                  <a:cubicBezTo>
                    <a:pt x="1" y="5"/>
                    <a:pt x="2" y="2"/>
                    <a:pt x="1" y="1"/>
                  </a:cubicBezTo>
                  <a:cubicBezTo>
                    <a:pt x="1" y="0"/>
                    <a:pt x="4" y="1"/>
                    <a:pt x="5" y="1"/>
                  </a:cubicBezTo>
                  <a:cubicBezTo>
                    <a:pt x="6" y="1"/>
                    <a:pt x="9" y="2"/>
                    <a:pt x="9" y="3"/>
                  </a:cubicBezTo>
                  <a:cubicBezTo>
                    <a:pt x="8" y="4"/>
                    <a:pt x="6" y="5"/>
                    <a:pt x="5" y="5"/>
                  </a:cubicBezTo>
                  <a:cubicBezTo>
                    <a:pt x="3" y="6"/>
                    <a:pt x="3" y="6"/>
                    <a:pt x="1" y="5"/>
                  </a:cubicBezTo>
                  <a:cubicBezTo>
                    <a:pt x="0" y="4"/>
                    <a:pt x="2" y="6"/>
                    <a:pt x="1"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61" name="Freeform 599">
              <a:extLst>
                <a:ext uri="{FF2B5EF4-FFF2-40B4-BE49-F238E27FC236}">
                  <a16:creationId xmlns:a16="http://schemas.microsoft.com/office/drawing/2014/main" id="{4F14FD55-CFDC-44B4-DC5A-3AB33C44D417}"/>
                </a:ext>
              </a:extLst>
            </p:cNvPr>
            <p:cNvSpPr>
              <a:spLocks/>
            </p:cNvSpPr>
            <p:nvPr/>
          </p:nvSpPr>
          <p:spPr bwMode="auto">
            <a:xfrm>
              <a:off x="7053722" y="2930426"/>
              <a:ext cx="31364" cy="44255"/>
            </a:xfrm>
            <a:custGeom>
              <a:avLst/>
              <a:gdLst>
                <a:gd name="T0" fmla="*/ 2 w 3"/>
                <a:gd name="T1" fmla="*/ 1 h 4"/>
                <a:gd name="T2" fmla="*/ 1 w 3"/>
                <a:gd name="T3" fmla="*/ 3 h 4"/>
                <a:gd name="T4" fmla="*/ 2 w 3"/>
                <a:gd name="T5" fmla="*/ 1 h 4"/>
              </a:gdLst>
              <a:ahLst/>
              <a:cxnLst>
                <a:cxn ang="0">
                  <a:pos x="T0" y="T1"/>
                </a:cxn>
                <a:cxn ang="0">
                  <a:pos x="T2" y="T3"/>
                </a:cxn>
                <a:cxn ang="0">
                  <a:pos x="T4" y="T5"/>
                </a:cxn>
              </a:cxnLst>
              <a:rect l="0" t="0" r="r" b="b"/>
              <a:pathLst>
                <a:path w="3" h="4">
                  <a:moveTo>
                    <a:pt x="2" y="1"/>
                  </a:moveTo>
                  <a:cubicBezTo>
                    <a:pt x="0" y="0"/>
                    <a:pt x="0" y="3"/>
                    <a:pt x="1" y="3"/>
                  </a:cubicBezTo>
                  <a:cubicBezTo>
                    <a:pt x="2" y="4"/>
                    <a:pt x="3" y="2"/>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62" name="Freeform 600">
              <a:extLst>
                <a:ext uri="{FF2B5EF4-FFF2-40B4-BE49-F238E27FC236}">
                  <a16:creationId xmlns:a16="http://schemas.microsoft.com/office/drawing/2014/main" id="{533D56B1-AC07-3C3D-2D60-69A087093770}"/>
                </a:ext>
              </a:extLst>
            </p:cNvPr>
            <p:cNvSpPr>
              <a:spLocks/>
            </p:cNvSpPr>
            <p:nvPr/>
          </p:nvSpPr>
          <p:spPr bwMode="auto">
            <a:xfrm>
              <a:off x="6719165" y="2897239"/>
              <a:ext cx="909578" cy="295030"/>
            </a:xfrm>
            <a:custGeom>
              <a:avLst/>
              <a:gdLst>
                <a:gd name="T0" fmla="*/ 17 w 89"/>
                <a:gd name="T1" fmla="*/ 7 h 27"/>
                <a:gd name="T2" fmla="*/ 19 w 89"/>
                <a:gd name="T3" fmla="*/ 4 h 27"/>
                <a:gd name="T4" fmla="*/ 15 w 89"/>
                <a:gd name="T5" fmla="*/ 2 h 27"/>
                <a:gd name="T6" fmla="*/ 12 w 89"/>
                <a:gd name="T7" fmla="*/ 2 h 27"/>
                <a:gd name="T8" fmla="*/ 4 w 89"/>
                <a:gd name="T9" fmla="*/ 1 h 27"/>
                <a:gd name="T10" fmla="*/ 4 w 89"/>
                <a:gd name="T11" fmla="*/ 3 h 27"/>
                <a:gd name="T12" fmla="*/ 0 w 89"/>
                <a:gd name="T13" fmla="*/ 4 h 27"/>
                <a:gd name="T14" fmla="*/ 5 w 89"/>
                <a:gd name="T15" fmla="*/ 5 h 27"/>
                <a:gd name="T16" fmla="*/ 7 w 89"/>
                <a:gd name="T17" fmla="*/ 6 h 27"/>
                <a:gd name="T18" fmla="*/ 6 w 89"/>
                <a:gd name="T19" fmla="*/ 7 h 27"/>
                <a:gd name="T20" fmla="*/ 24 w 89"/>
                <a:gd name="T21" fmla="*/ 13 h 27"/>
                <a:gd name="T22" fmla="*/ 25 w 89"/>
                <a:gd name="T23" fmla="*/ 16 h 27"/>
                <a:gd name="T24" fmla="*/ 24 w 89"/>
                <a:gd name="T25" fmla="*/ 21 h 27"/>
                <a:gd name="T26" fmla="*/ 27 w 89"/>
                <a:gd name="T27" fmla="*/ 25 h 27"/>
                <a:gd name="T28" fmla="*/ 30 w 89"/>
                <a:gd name="T29" fmla="*/ 24 h 27"/>
                <a:gd name="T30" fmla="*/ 33 w 89"/>
                <a:gd name="T31" fmla="*/ 26 h 27"/>
                <a:gd name="T32" fmla="*/ 38 w 89"/>
                <a:gd name="T33" fmla="*/ 26 h 27"/>
                <a:gd name="T34" fmla="*/ 42 w 89"/>
                <a:gd name="T35" fmla="*/ 23 h 27"/>
                <a:gd name="T36" fmla="*/ 45 w 89"/>
                <a:gd name="T37" fmla="*/ 26 h 27"/>
                <a:gd name="T38" fmla="*/ 52 w 89"/>
                <a:gd name="T39" fmla="*/ 27 h 27"/>
                <a:gd name="T40" fmla="*/ 62 w 89"/>
                <a:gd name="T41" fmla="*/ 27 h 27"/>
                <a:gd name="T42" fmla="*/ 65 w 89"/>
                <a:gd name="T43" fmla="*/ 27 h 27"/>
                <a:gd name="T44" fmla="*/ 67 w 89"/>
                <a:gd name="T45" fmla="*/ 24 h 27"/>
                <a:gd name="T46" fmla="*/ 70 w 89"/>
                <a:gd name="T47" fmla="*/ 25 h 27"/>
                <a:gd name="T48" fmla="*/ 76 w 89"/>
                <a:gd name="T49" fmla="*/ 27 h 27"/>
                <a:gd name="T50" fmla="*/ 82 w 89"/>
                <a:gd name="T51" fmla="*/ 26 h 27"/>
                <a:gd name="T52" fmla="*/ 85 w 89"/>
                <a:gd name="T53" fmla="*/ 24 h 27"/>
                <a:gd name="T54" fmla="*/ 85 w 89"/>
                <a:gd name="T55" fmla="*/ 22 h 27"/>
                <a:gd name="T56" fmla="*/ 82 w 89"/>
                <a:gd name="T57" fmla="*/ 22 h 27"/>
                <a:gd name="T58" fmla="*/ 85 w 89"/>
                <a:gd name="T59" fmla="*/ 17 h 27"/>
                <a:gd name="T60" fmla="*/ 80 w 89"/>
                <a:gd name="T61" fmla="*/ 16 h 27"/>
                <a:gd name="T62" fmla="*/ 78 w 89"/>
                <a:gd name="T63" fmla="*/ 14 h 27"/>
                <a:gd name="T64" fmla="*/ 70 w 89"/>
                <a:gd name="T65" fmla="*/ 14 h 27"/>
                <a:gd name="T66" fmla="*/ 65 w 89"/>
                <a:gd name="T67" fmla="*/ 14 h 27"/>
                <a:gd name="T68" fmla="*/ 55 w 89"/>
                <a:gd name="T69" fmla="*/ 17 h 27"/>
                <a:gd name="T70" fmla="*/ 56 w 89"/>
                <a:gd name="T71" fmla="*/ 18 h 27"/>
                <a:gd name="T72" fmla="*/ 52 w 89"/>
                <a:gd name="T73" fmla="*/ 18 h 27"/>
                <a:gd name="T74" fmla="*/ 49 w 89"/>
                <a:gd name="T75" fmla="*/ 16 h 27"/>
                <a:gd name="T76" fmla="*/ 46 w 89"/>
                <a:gd name="T77" fmla="*/ 17 h 27"/>
                <a:gd name="T78" fmla="*/ 42 w 89"/>
                <a:gd name="T79" fmla="*/ 16 h 27"/>
                <a:gd name="T80" fmla="*/ 41 w 89"/>
                <a:gd name="T81" fmla="*/ 18 h 27"/>
                <a:gd name="T82" fmla="*/ 38 w 89"/>
                <a:gd name="T83" fmla="*/ 16 h 27"/>
                <a:gd name="T84" fmla="*/ 39 w 89"/>
                <a:gd name="T85" fmla="*/ 14 h 27"/>
                <a:gd name="T86" fmla="*/ 34 w 89"/>
                <a:gd name="T87" fmla="*/ 12 h 27"/>
                <a:gd name="T88" fmla="*/ 30 w 89"/>
                <a:gd name="T89" fmla="*/ 13 h 27"/>
                <a:gd name="T90" fmla="*/ 32 w 89"/>
                <a:gd name="T91" fmla="*/ 12 h 27"/>
                <a:gd name="T92" fmla="*/ 28 w 89"/>
                <a:gd name="T93" fmla="*/ 9 h 27"/>
                <a:gd name="T94" fmla="*/ 38 w 89"/>
                <a:gd name="T95" fmla="*/ 10 h 27"/>
                <a:gd name="T96" fmla="*/ 33 w 89"/>
                <a:gd name="T97" fmla="*/ 7 h 27"/>
                <a:gd name="T98" fmla="*/ 28 w 89"/>
                <a:gd name="T99" fmla="*/ 7 h 27"/>
                <a:gd name="T100" fmla="*/ 32 w 89"/>
                <a:gd name="T101" fmla="*/ 6 h 27"/>
                <a:gd name="T102" fmla="*/ 27 w 89"/>
                <a:gd name="T103" fmla="*/ 5 h 27"/>
                <a:gd name="T104" fmla="*/ 17 w 89"/>
                <a:gd name="T105" fmla="*/ 7 h 27"/>
                <a:gd name="T106" fmla="*/ 17 w 89"/>
                <a:gd name="T10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27">
                  <a:moveTo>
                    <a:pt x="17" y="7"/>
                  </a:moveTo>
                  <a:cubicBezTo>
                    <a:pt x="18" y="7"/>
                    <a:pt x="20" y="5"/>
                    <a:pt x="19" y="4"/>
                  </a:cubicBezTo>
                  <a:cubicBezTo>
                    <a:pt x="18" y="3"/>
                    <a:pt x="16" y="2"/>
                    <a:pt x="15" y="2"/>
                  </a:cubicBezTo>
                  <a:cubicBezTo>
                    <a:pt x="14" y="2"/>
                    <a:pt x="13" y="2"/>
                    <a:pt x="12" y="2"/>
                  </a:cubicBezTo>
                  <a:cubicBezTo>
                    <a:pt x="9" y="1"/>
                    <a:pt x="7" y="0"/>
                    <a:pt x="4" y="1"/>
                  </a:cubicBezTo>
                  <a:cubicBezTo>
                    <a:pt x="0" y="2"/>
                    <a:pt x="3" y="2"/>
                    <a:pt x="4" y="3"/>
                  </a:cubicBezTo>
                  <a:cubicBezTo>
                    <a:pt x="4" y="3"/>
                    <a:pt x="0" y="3"/>
                    <a:pt x="0" y="4"/>
                  </a:cubicBezTo>
                  <a:cubicBezTo>
                    <a:pt x="0" y="5"/>
                    <a:pt x="4" y="5"/>
                    <a:pt x="5" y="5"/>
                  </a:cubicBezTo>
                  <a:cubicBezTo>
                    <a:pt x="5" y="6"/>
                    <a:pt x="7" y="6"/>
                    <a:pt x="7" y="6"/>
                  </a:cubicBezTo>
                  <a:cubicBezTo>
                    <a:pt x="7" y="7"/>
                    <a:pt x="6" y="7"/>
                    <a:pt x="6" y="7"/>
                  </a:cubicBezTo>
                  <a:cubicBezTo>
                    <a:pt x="12" y="11"/>
                    <a:pt x="21" y="5"/>
                    <a:pt x="24" y="13"/>
                  </a:cubicBezTo>
                  <a:cubicBezTo>
                    <a:pt x="24" y="14"/>
                    <a:pt x="26" y="15"/>
                    <a:pt x="25" y="16"/>
                  </a:cubicBezTo>
                  <a:cubicBezTo>
                    <a:pt x="24" y="18"/>
                    <a:pt x="23" y="19"/>
                    <a:pt x="24" y="21"/>
                  </a:cubicBezTo>
                  <a:cubicBezTo>
                    <a:pt x="24" y="21"/>
                    <a:pt x="26" y="25"/>
                    <a:pt x="27" y="25"/>
                  </a:cubicBezTo>
                  <a:cubicBezTo>
                    <a:pt x="28" y="26"/>
                    <a:pt x="30" y="23"/>
                    <a:pt x="30" y="24"/>
                  </a:cubicBezTo>
                  <a:cubicBezTo>
                    <a:pt x="31" y="24"/>
                    <a:pt x="32" y="26"/>
                    <a:pt x="33" y="26"/>
                  </a:cubicBezTo>
                  <a:cubicBezTo>
                    <a:pt x="35" y="27"/>
                    <a:pt x="37" y="26"/>
                    <a:pt x="38" y="26"/>
                  </a:cubicBezTo>
                  <a:cubicBezTo>
                    <a:pt x="39" y="25"/>
                    <a:pt x="41" y="23"/>
                    <a:pt x="42" y="23"/>
                  </a:cubicBezTo>
                  <a:cubicBezTo>
                    <a:pt x="42" y="23"/>
                    <a:pt x="44" y="26"/>
                    <a:pt x="45" y="26"/>
                  </a:cubicBezTo>
                  <a:cubicBezTo>
                    <a:pt x="47" y="27"/>
                    <a:pt x="50" y="27"/>
                    <a:pt x="52" y="27"/>
                  </a:cubicBezTo>
                  <a:cubicBezTo>
                    <a:pt x="56" y="27"/>
                    <a:pt x="59" y="27"/>
                    <a:pt x="62" y="27"/>
                  </a:cubicBezTo>
                  <a:cubicBezTo>
                    <a:pt x="63" y="27"/>
                    <a:pt x="64" y="27"/>
                    <a:pt x="65" y="27"/>
                  </a:cubicBezTo>
                  <a:cubicBezTo>
                    <a:pt x="67" y="26"/>
                    <a:pt x="66" y="24"/>
                    <a:pt x="67" y="24"/>
                  </a:cubicBezTo>
                  <a:cubicBezTo>
                    <a:pt x="68" y="23"/>
                    <a:pt x="69" y="24"/>
                    <a:pt x="70" y="25"/>
                  </a:cubicBezTo>
                  <a:cubicBezTo>
                    <a:pt x="71" y="26"/>
                    <a:pt x="74" y="27"/>
                    <a:pt x="76" y="27"/>
                  </a:cubicBezTo>
                  <a:cubicBezTo>
                    <a:pt x="78" y="27"/>
                    <a:pt x="80" y="27"/>
                    <a:pt x="82" y="26"/>
                  </a:cubicBezTo>
                  <a:cubicBezTo>
                    <a:pt x="84" y="26"/>
                    <a:pt x="83" y="24"/>
                    <a:pt x="85" y="24"/>
                  </a:cubicBezTo>
                  <a:cubicBezTo>
                    <a:pt x="86" y="24"/>
                    <a:pt x="87" y="21"/>
                    <a:pt x="85" y="22"/>
                  </a:cubicBezTo>
                  <a:cubicBezTo>
                    <a:pt x="85" y="22"/>
                    <a:pt x="83" y="22"/>
                    <a:pt x="82" y="22"/>
                  </a:cubicBezTo>
                  <a:cubicBezTo>
                    <a:pt x="82" y="22"/>
                    <a:pt x="89" y="18"/>
                    <a:pt x="85" y="17"/>
                  </a:cubicBezTo>
                  <a:cubicBezTo>
                    <a:pt x="84" y="17"/>
                    <a:pt x="82" y="16"/>
                    <a:pt x="80" y="16"/>
                  </a:cubicBezTo>
                  <a:cubicBezTo>
                    <a:pt x="78" y="16"/>
                    <a:pt x="80" y="14"/>
                    <a:pt x="78" y="14"/>
                  </a:cubicBezTo>
                  <a:cubicBezTo>
                    <a:pt x="75" y="14"/>
                    <a:pt x="73" y="14"/>
                    <a:pt x="70" y="14"/>
                  </a:cubicBezTo>
                  <a:cubicBezTo>
                    <a:pt x="68" y="14"/>
                    <a:pt x="67" y="13"/>
                    <a:pt x="65" y="14"/>
                  </a:cubicBezTo>
                  <a:cubicBezTo>
                    <a:pt x="64" y="14"/>
                    <a:pt x="55" y="16"/>
                    <a:pt x="55" y="17"/>
                  </a:cubicBezTo>
                  <a:cubicBezTo>
                    <a:pt x="55" y="17"/>
                    <a:pt x="56" y="17"/>
                    <a:pt x="56" y="18"/>
                  </a:cubicBezTo>
                  <a:cubicBezTo>
                    <a:pt x="56" y="18"/>
                    <a:pt x="53" y="18"/>
                    <a:pt x="52" y="18"/>
                  </a:cubicBezTo>
                  <a:cubicBezTo>
                    <a:pt x="51" y="18"/>
                    <a:pt x="50" y="17"/>
                    <a:pt x="49" y="16"/>
                  </a:cubicBezTo>
                  <a:cubicBezTo>
                    <a:pt x="48" y="16"/>
                    <a:pt x="47" y="17"/>
                    <a:pt x="46" y="17"/>
                  </a:cubicBezTo>
                  <a:cubicBezTo>
                    <a:pt x="45" y="17"/>
                    <a:pt x="43" y="16"/>
                    <a:pt x="42" y="16"/>
                  </a:cubicBezTo>
                  <a:cubicBezTo>
                    <a:pt x="41" y="16"/>
                    <a:pt x="42" y="18"/>
                    <a:pt x="41" y="18"/>
                  </a:cubicBezTo>
                  <a:cubicBezTo>
                    <a:pt x="40" y="18"/>
                    <a:pt x="39" y="16"/>
                    <a:pt x="38" y="16"/>
                  </a:cubicBezTo>
                  <a:cubicBezTo>
                    <a:pt x="35" y="16"/>
                    <a:pt x="39" y="15"/>
                    <a:pt x="39" y="14"/>
                  </a:cubicBezTo>
                  <a:cubicBezTo>
                    <a:pt x="39" y="13"/>
                    <a:pt x="35" y="12"/>
                    <a:pt x="34" y="12"/>
                  </a:cubicBezTo>
                  <a:cubicBezTo>
                    <a:pt x="34" y="12"/>
                    <a:pt x="30" y="13"/>
                    <a:pt x="30" y="13"/>
                  </a:cubicBezTo>
                  <a:cubicBezTo>
                    <a:pt x="30" y="12"/>
                    <a:pt x="32" y="12"/>
                    <a:pt x="32" y="12"/>
                  </a:cubicBezTo>
                  <a:cubicBezTo>
                    <a:pt x="32" y="11"/>
                    <a:pt x="27" y="10"/>
                    <a:pt x="28" y="9"/>
                  </a:cubicBezTo>
                  <a:cubicBezTo>
                    <a:pt x="28" y="9"/>
                    <a:pt x="38" y="10"/>
                    <a:pt x="38" y="10"/>
                  </a:cubicBezTo>
                  <a:cubicBezTo>
                    <a:pt x="38" y="9"/>
                    <a:pt x="34" y="8"/>
                    <a:pt x="33" y="7"/>
                  </a:cubicBezTo>
                  <a:cubicBezTo>
                    <a:pt x="32" y="7"/>
                    <a:pt x="30" y="7"/>
                    <a:pt x="28" y="7"/>
                  </a:cubicBezTo>
                  <a:cubicBezTo>
                    <a:pt x="29" y="7"/>
                    <a:pt x="31" y="7"/>
                    <a:pt x="32" y="6"/>
                  </a:cubicBezTo>
                  <a:cubicBezTo>
                    <a:pt x="32" y="5"/>
                    <a:pt x="27" y="5"/>
                    <a:pt x="27" y="5"/>
                  </a:cubicBezTo>
                  <a:cubicBezTo>
                    <a:pt x="23" y="5"/>
                    <a:pt x="21" y="6"/>
                    <a:pt x="17" y="7"/>
                  </a:cubicBezTo>
                  <a:cubicBezTo>
                    <a:pt x="17" y="7"/>
                    <a:pt x="18" y="7"/>
                    <a:pt x="17"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63" name="Freeform 601">
              <a:extLst>
                <a:ext uri="{FF2B5EF4-FFF2-40B4-BE49-F238E27FC236}">
                  <a16:creationId xmlns:a16="http://schemas.microsoft.com/office/drawing/2014/main" id="{D5289231-B619-DCCC-6BBC-F9FD357DA789}"/>
                </a:ext>
              </a:extLst>
            </p:cNvPr>
            <p:cNvSpPr>
              <a:spLocks/>
            </p:cNvSpPr>
            <p:nvPr/>
          </p:nvSpPr>
          <p:spPr bwMode="auto">
            <a:xfrm>
              <a:off x="6740078" y="2388314"/>
              <a:ext cx="602900" cy="401977"/>
            </a:xfrm>
            <a:custGeom>
              <a:avLst/>
              <a:gdLst>
                <a:gd name="T0" fmla="*/ 55 w 59"/>
                <a:gd name="T1" fmla="*/ 21 h 37"/>
                <a:gd name="T2" fmla="*/ 46 w 59"/>
                <a:gd name="T3" fmla="*/ 20 h 37"/>
                <a:gd name="T4" fmla="*/ 46 w 59"/>
                <a:gd name="T5" fmla="*/ 18 h 37"/>
                <a:gd name="T6" fmla="*/ 44 w 59"/>
                <a:gd name="T7" fmla="*/ 15 h 37"/>
                <a:gd name="T8" fmla="*/ 44 w 59"/>
                <a:gd name="T9" fmla="*/ 11 h 37"/>
                <a:gd name="T10" fmla="*/ 43 w 59"/>
                <a:gd name="T11" fmla="*/ 15 h 37"/>
                <a:gd name="T12" fmla="*/ 35 w 59"/>
                <a:gd name="T13" fmla="*/ 10 h 37"/>
                <a:gd name="T14" fmla="*/ 24 w 59"/>
                <a:gd name="T15" fmla="*/ 2 h 37"/>
                <a:gd name="T16" fmla="*/ 12 w 59"/>
                <a:gd name="T17" fmla="*/ 1 h 37"/>
                <a:gd name="T18" fmla="*/ 12 w 59"/>
                <a:gd name="T19" fmla="*/ 3 h 37"/>
                <a:gd name="T20" fmla="*/ 6 w 59"/>
                <a:gd name="T21" fmla="*/ 5 h 37"/>
                <a:gd name="T22" fmla="*/ 11 w 59"/>
                <a:gd name="T23" fmla="*/ 9 h 37"/>
                <a:gd name="T24" fmla="*/ 6 w 59"/>
                <a:gd name="T25" fmla="*/ 9 h 37"/>
                <a:gd name="T26" fmla="*/ 5 w 59"/>
                <a:gd name="T27" fmla="*/ 11 h 37"/>
                <a:gd name="T28" fmla="*/ 6 w 59"/>
                <a:gd name="T29" fmla="*/ 14 h 37"/>
                <a:gd name="T30" fmla="*/ 10 w 59"/>
                <a:gd name="T31" fmla="*/ 14 h 37"/>
                <a:gd name="T32" fmla="*/ 0 w 59"/>
                <a:gd name="T33" fmla="*/ 15 h 37"/>
                <a:gd name="T34" fmla="*/ 7 w 59"/>
                <a:gd name="T35" fmla="*/ 20 h 37"/>
                <a:gd name="T36" fmla="*/ 8 w 59"/>
                <a:gd name="T37" fmla="*/ 23 h 37"/>
                <a:gd name="T38" fmla="*/ 14 w 59"/>
                <a:gd name="T39" fmla="*/ 23 h 37"/>
                <a:gd name="T40" fmla="*/ 26 w 59"/>
                <a:gd name="T41" fmla="*/ 23 h 37"/>
                <a:gd name="T42" fmla="*/ 28 w 59"/>
                <a:gd name="T43" fmla="*/ 24 h 37"/>
                <a:gd name="T44" fmla="*/ 16 w 59"/>
                <a:gd name="T45" fmla="*/ 25 h 37"/>
                <a:gd name="T46" fmla="*/ 16 w 59"/>
                <a:gd name="T47" fmla="*/ 30 h 37"/>
                <a:gd name="T48" fmla="*/ 19 w 59"/>
                <a:gd name="T49" fmla="*/ 33 h 37"/>
                <a:gd name="T50" fmla="*/ 32 w 59"/>
                <a:gd name="T51" fmla="*/ 35 h 37"/>
                <a:gd name="T52" fmla="*/ 34 w 59"/>
                <a:gd name="T53" fmla="*/ 36 h 37"/>
                <a:gd name="T54" fmla="*/ 40 w 59"/>
                <a:gd name="T55" fmla="*/ 35 h 37"/>
                <a:gd name="T56" fmla="*/ 41 w 59"/>
                <a:gd name="T57" fmla="*/ 35 h 37"/>
                <a:gd name="T58" fmla="*/ 41 w 59"/>
                <a:gd name="T59" fmla="*/ 29 h 37"/>
                <a:gd name="T60" fmla="*/ 46 w 59"/>
                <a:gd name="T61" fmla="*/ 30 h 37"/>
                <a:gd name="T62" fmla="*/ 51 w 59"/>
                <a:gd name="T63" fmla="*/ 28 h 37"/>
                <a:gd name="T64" fmla="*/ 54 w 59"/>
                <a:gd name="T65" fmla="*/ 26 h 37"/>
                <a:gd name="T66" fmla="*/ 58 w 59"/>
                <a:gd name="T6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37">
                  <a:moveTo>
                    <a:pt x="58" y="24"/>
                  </a:moveTo>
                  <a:cubicBezTo>
                    <a:pt x="58" y="22"/>
                    <a:pt x="56" y="22"/>
                    <a:pt x="55" y="21"/>
                  </a:cubicBezTo>
                  <a:cubicBezTo>
                    <a:pt x="54" y="20"/>
                    <a:pt x="53" y="22"/>
                    <a:pt x="52" y="21"/>
                  </a:cubicBezTo>
                  <a:cubicBezTo>
                    <a:pt x="50" y="19"/>
                    <a:pt x="48" y="21"/>
                    <a:pt x="46" y="20"/>
                  </a:cubicBezTo>
                  <a:cubicBezTo>
                    <a:pt x="46" y="20"/>
                    <a:pt x="48" y="19"/>
                    <a:pt x="48" y="18"/>
                  </a:cubicBezTo>
                  <a:cubicBezTo>
                    <a:pt x="48" y="18"/>
                    <a:pt x="46" y="18"/>
                    <a:pt x="46" y="18"/>
                  </a:cubicBezTo>
                  <a:cubicBezTo>
                    <a:pt x="46" y="17"/>
                    <a:pt x="47" y="17"/>
                    <a:pt x="47" y="16"/>
                  </a:cubicBezTo>
                  <a:cubicBezTo>
                    <a:pt x="47" y="15"/>
                    <a:pt x="44" y="16"/>
                    <a:pt x="44" y="15"/>
                  </a:cubicBezTo>
                  <a:cubicBezTo>
                    <a:pt x="43" y="15"/>
                    <a:pt x="45" y="14"/>
                    <a:pt x="45" y="14"/>
                  </a:cubicBezTo>
                  <a:cubicBezTo>
                    <a:pt x="46" y="13"/>
                    <a:pt x="44" y="12"/>
                    <a:pt x="44" y="11"/>
                  </a:cubicBezTo>
                  <a:cubicBezTo>
                    <a:pt x="43" y="10"/>
                    <a:pt x="38" y="11"/>
                    <a:pt x="38" y="11"/>
                  </a:cubicBezTo>
                  <a:cubicBezTo>
                    <a:pt x="38" y="12"/>
                    <a:pt x="43" y="14"/>
                    <a:pt x="43" y="15"/>
                  </a:cubicBezTo>
                  <a:cubicBezTo>
                    <a:pt x="42" y="16"/>
                    <a:pt x="39" y="14"/>
                    <a:pt x="38" y="13"/>
                  </a:cubicBezTo>
                  <a:cubicBezTo>
                    <a:pt x="36" y="12"/>
                    <a:pt x="39" y="10"/>
                    <a:pt x="35" y="10"/>
                  </a:cubicBezTo>
                  <a:cubicBezTo>
                    <a:pt x="33" y="10"/>
                    <a:pt x="30" y="10"/>
                    <a:pt x="29" y="8"/>
                  </a:cubicBezTo>
                  <a:cubicBezTo>
                    <a:pt x="28" y="6"/>
                    <a:pt x="26" y="3"/>
                    <a:pt x="24" y="2"/>
                  </a:cubicBezTo>
                  <a:cubicBezTo>
                    <a:pt x="21" y="1"/>
                    <a:pt x="18" y="0"/>
                    <a:pt x="16" y="0"/>
                  </a:cubicBezTo>
                  <a:cubicBezTo>
                    <a:pt x="15" y="0"/>
                    <a:pt x="10" y="0"/>
                    <a:pt x="12" y="1"/>
                  </a:cubicBezTo>
                  <a:cubicBezTo>
                    <a:pt x="13" y="1"/>
                    <a:pt x="17" y="2"/>
                    <a:pt x="17" y="2"/>
                  </a:cubicBezTo>
                  <a:cubicBezTo>
                    <a:pt x="17" y="4"/>
                    <a:pt x="13" y="3"/>
                    <a:pt x="12" y="3"/>
                  </a:cubicBezTo>
                  <a:cubicBezTo>
                    <a:pt x="12" y="3"/>
                    <a:pt x="13" y="4"/>
                    <a:pt x="13" y="4"/>
                  </a:cubicBezTo>
                  <a:cubicBezTo>
                    <a:pt x="13" y="5"/>
                    <a:pt x="7" y="2"/>
                    <a:pt x="6" y="5"/>
                  </a:cubicBezTo>
                  <a:cubicBezTo>
                    <a:pt x="6" y="5"/>
                    <a:pt x="11" y="7"/>
                    <a:pt x="12" y="7"/>
                  </a:cubicBezTo>
                  <a:cubicBezTo>
                    <a:pt x="10" y="6"/>
                    <a:pt x="11" y="9"/>
                    <a:pt x="11" y="9"/>
                  </a:cubicBezTo>
                  <a:cubicBezTo>
                    <a:pt x="11" y="10"/>
                    <a:pt x="4" y="7"/>
                    <a:pt x="3" y="8"/>
                  </a:cubicBezTo>
                  <a:cubicBezTo>
                    <a:pt x="3" y="7"/>
                    <a:pt x="6" y="8"/>
                    <a:pt x="6" y="9"/>
                  </a:cubicBezTo>
                  <a:cubicBezTo>
                    <a:pt x="6" y="8"/>
                    <a:pt x="4" y="9"/>
                    <a:pt x="4" y="9"/>
                  </a:cubicBezTo>
                  <a:cubicBezTo>
                    <a:pt x="3" y="10"/>
                    <a:pt x="5" y="11"/>
                    <a:pt x="5" y="11"/>
                  </a:cubicBezTo>
                  <a:cubicBezTo>
                    <a:pt x="6" y="12"/>
                    <a:pt x="2" y="12"/>
                    <a:pt x="1" y="12"/>
                  </a:cubicBezTo>
                  <a:cubicBezTo>
                    <a:pt x="2" y="12"/>
                    <a:pt x="4" y="13"/>
                    <a:pt x="6" y="14"/>
                  </a:cubicBezTo>
                  <a:cubicBezTo>
                    <a:pt x="8" y="14"/>
                    <a:pt x="10" y="13"/>
                    <a:pt x="12" y="13"/>
                  </a:cubicBezTo>
                  <a:cubicBezTo>
                    <a:pt x="12" y="13"/>
                    <a:pt x="10" y="14"/>
                    <a:pt x="10" y="14"/>
                  </a:cubicBezTo>
                  <a:cubicBezTo>
                    <a:pt x="10" y="15"/>
                    <a:pt x="11" y="15"/>
                    <a:pt x="11" y="15"/>
                  </a:cubicBezTo>
                  <a:cubicBezTo>
                    <a:pt x="11" y="16"/>
                    <a:pt x="0" y="15"/>
                    <a:pt x="0" y="15"/>
                  </a:cubicBezTo>
                  <a:cubicBezTo>
                    <a:pt x="0" y="15"/>
                    <a:pt x="2" y="18"/>
                    <a:pt x="2" y="18"/>
                  </a:cubicBezTo>
                  <a:cubicBezTo>
                    <a:pt x="3" y="19"/>
                    <a:pt x="7" y="21"/>
                    <a:pt x="7" y="20"/>
                  </a:cubicBezTo>
                  <a:cubicBezTo>
                    <a:pt x="7" y="21"/>
                    <a:pt x="5" y="20"/>
                    <a:pt x="6" y="22"/>
                  </a:cubicBezTo>
                  <a:cubicBezTo>
                    <a:pt x="6" y="22"/>
                    <a:pt x="7" y="23"/>
                    <a:pt x="8" y="23"/>
                  </a:cubicBezTo>
                  <a:cubicBezTo>
                    <a:pt x="9" y="24"/>
                    <a:pt x="10" y="23"/>
                    <a:pt x="11" y="23"/>
                  </a:cubicBezTo>
                  <a:cubicBezTo>
                    <a:pt x="12" y="22"/>
                    <a:pt x="13" y="24"/>
                    <a:pt x="14" y="23"/>
                  </a:cubicBezTo>
                  <a:cubicBezTo>
                    <a:pt x="17" y="22"/>
                    <a:pt x="19" y="21"/>
                    <a:pt x="21" y="22"/>
                  </a:cubicBezTo>
                  <a:cubicBezTo>
                    <a:pt x="23" y="23"/>
                    <a:pt x="24" y="23"/>
                    <a:pt x="26" y="23"/>
                  </a:cubicBezTo>
                  <a:cubicBezTo>
                    <a:pt x="25" y="23"/>
                    <a:pt x="23" y="23"/>
                    <a:pt x="21" y="23"/>
                  </a:cubicBezTo>
                  <a:cubicBezTo>
                    <a:pt x="23" y="23"/>
                    <a:pt x="27" y="23"/>
                    <a:pt x="28" y="24"/>
                  </a:cubicBezTo>
                  <a:cubicBezTo>
                    <a:pt x="28" y="24"/>
                    <a:pt x="23" y="25"/>
                    <a:pt x="23" y="25"/>
                  </a:cubicBezTo>
                  <a:cubicBezTo>
                    <a:pt x="21" y="25"/>
                    <a:pt x="18" y="25"/>
                    <a:pt x="16" y="25"/>
                  </a:cubicBezTo>
                  <a:cubicBezTo>
                    <a:pt x="16" y="26"/>
                    <a:pt x="12" y="27"/>
                    <a:pt x="13" y="27"/>
                  </a:cubicBezTo>
                  <a:cubicBezTo>
                    <a:pt x="14" y="28"/>
                    <a:pt x="15" y="28"/>
                    <a:pt x="16" y="30"/>
                  </a:cubicBezTo>
                  <a:cubicBezTo>
                    <a:pt x="16" y="32"/>
                    <a:pt x="22" y="30"/>
                    <a:pt x="23" y="32"/>
                  </a:cubicBezTo>
                  <a:cubicBezTo>
                    <a:pt x="23" y="32"/>
                    <a:pt x="19" y="32"/>
                    <a:pt x="19" y="33"/>
                  </a:cubicBezTo>
                  <a:cubicBezTo>
                    <a:pt x="20" y="34"/>
                    <a:pt x="25" y="36"/>
                    <a:pt x="26" y="36"/>
                  </a:cubicBezTo>
                  <a:cubicBezTo>
                    <a:pt x="26" y="36"/>
                    <a:pt x="32" y="36"/>
                    <a:pt x="32" y="35"/>
                  </a:cubicBezTo>
                  <a:cubicBezTo>
                    <a:pt x="32" y="35"/>
                    <a:pt x="31" y="35"/>
                    <a:pt x="31" y="35"/>
                  </a:cubicBezTo>
                  <a:cubicBezTo>
                    <a:pt x="31" y="33"/>
                    <a:pt x="35" y="36"/>
                    <a:pt x="34" y="36"/>
                  </a:cubicBezTo>
                  <a:cubicBezTo>
                    <a:pt x="35" y="36"/>
                    <a:pt x="33" y="33"/>
                    <a:pt x="33" y="32"/>
                  </a:cubicBezTo>
                  <a:cubicBezTo>
                    <a:pt x="35" y="31"/>
                    <a:pt x="37" y="37"/>
                    <a:pt x="40" y="35"/>
                  </a:cubicBezTo>
                  <a:cubicBezTo>
                    <a:pt x="41" y="34"/>
                    <a:pt x="39" y="32"/>
                    <a:pt x="40" y="32"/>
                  </a:cubicBezTo>
                  <a:cubicBezTo>
                    <a:pt x="41" y="32"/>
                    <a:pt x="41" y="34"/>
                    <a:pt x="41" y="35"/>
                  </a:cubicBezTo>
                  <a:cubicBezTo>
                    <a:pt x="42" y="35"/>
                    <a:pt x="43" y="31"/>
                    <a:pt x="42" y="31"/>
                  </a:cubicBezTo>
                  <a:cubicBezTo>
                    <a:pt x="42" y="30"/>
                    <a:pt x="42" y="29"/>
                    <a:pt x="41" y="29"/>
                  </a:cubicBezTo>
                  <a:cubicBezTo>
                    <a:pt x="41" y="28"/>
                    <a:pt x="42" y="26"/>
                    <a:pt x="43" y="27"/>
                  </a:cubicBezTo>
                  <a:cubicBezTo>
                    <a:pt x="44" y="28"/>
                    <a:pt x="43" y="32"/>
                    <a:pt x="46" y="30"/>
                  </a:cubicBezTo>
                  <a:cubicBezTo>
                    <a:pt x="47" y="29"/>
                    <a:pt x="50" y="25"/>
                    <a:pt x="52" y="27"/>
                  </a:cubicBezTo>
                  <a:cubicBezTo>
                    <a:pt x="53" y="27"/>
                    <a:pt x="51" y="28"/>
                    <a:pt x="51" y="28"/>
                  </a:cubicBezTo>
                  <a:cubicBezTo>
                    <a:pt x="51" y="28"/>
                    <a:pt x="56" y="27"/>
                    <a:pt x="56" y="27"/>
                  </a:cubicBezTo>
                  <a:cubicBezTo>
                    <a:pt x="56" y="27"/>
                    <a:pt x="54" y="27"/>
                    <a:pt x="54" y="26"/>
                  </a:cubicBezTo>
                  <a:cubicBezTo>
                    <a:pt x="54" y="25"/>
                    <a:pt x="59" y="25"/>
                    <a:pt x="58" y="24"/>
                  </a:cubicBezTo>
                  <a:cubicBezTo>
                    <a:pt x="58" y="22"/>
                    <a:pt x="58" y="25"/>
                    <a:pt x="58" y="2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64" name="Freeform 602">
              <a:extLst>
                <a:ext uri="{FF2B5EF4-FFF2-40B4-BE49-F238E27FC236}">
                  <a16:creationId xmlns:a16="http://schemas.microsoft.com/office/drawing/2014/main" id="{21AB4471-032A-BF21-4573-06695ACDB23B}"/>
                </a:ext>
              </a:extLst>
            </p:cNvPr>
            <p:cNvSpPr>
              <a:spLocks/>
            </p:cNvSpPr>
            <p:nvPr/>
          </p:nvSpPr>
          <p:spPr bwMode="auto">
            <a:xfrm>
              <a:off x="6984022" y="2141229"/>
              <a:ext cx="1592632" cy="877710"/>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65" name="Freeform 604">
              <a:extLst>
                <a:ext uri="{FF2B5EF4-FFF2-40B4-BE49-F238E27FC236}">
                  <a16:creationId xmlns:a16="http://schemas.microsoft.com/office/drawing/2014/main" id="{0D6A7F1B-0EAC-502B-A1D5-466853962D4D}"/>
                </a:ext>
              </a:extLst>
            </p:cNvPr>
            <p:cNvSpPr>
              <a:spLocks/>
            </p:cNvSpPr>
            <p:nvPr/>
          </p:nvSpPr>
          <p:spPr bwMode="auto">
            <a:xfrm>
              <a:off x="7729809" y="2628024"/>
              <a:ext cx="142883" cy="55320"/>
            </a:xfrm>
            <a:custGeom>
              <a:avLst/>
              <a:gdLst>
                <a:gd name="T0" fmla="*/ 13 w 14"/>
                <a:gd name="T1" fmla="*/ 4 h 5"/>
                <a:gd name="T2" fmla="*/ 11 w 14"/>
                <a:gd name="T3" fmla="*/ 2 h 5"/>
                <a:gd name="T4" fmla="*/ 8 w 14"/>
                <a:gd name="T5" fmla="*/ 2 h 5"/>
                <a:gd name="T6" fmla="*/ 1 w 14"/>
                <a:gd name="T7" fmla="*/ 1 h 5"/>
                <a:gd name="T8" fmla="*/ 2 w 14"/>
                <a:gd name="T9" fmla="*/ 2 h 5"/>
                <a:gd name="T10" fmla="*/ 0 w 14"/>
                <a:gd name="T11" fmla="*/ 3 h 5"/>
                <a:gd name="T12" fmla="*/ 3 w 14"/>
                <a:gd name="T13" fmla="*/ 3 h 5"/>
                <a:gd name="T14" fmla="*/ 8 w 14"/>
                <a:gd name="T15" fmla="*/ 4 h 5"/>
                <a:gd name="T16" fmla="*/ 13 w 14"/>
                <a:gd name="T17" fmla="*/ 4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2" y="3"/>
                    <a:pt x="13" y="3"/>
                    <a:pt x="11" y="2"/>
                  </a:cubicBezTo>
                  <a:cubicBezTo>
                    <a:pt x="10" y="2"/>
                    <a:pt x="9" y="2"/>
                    <a:pt x="8" y="2"/>
                  </a:cubicBezTo>
                  <a:cubicBezTo>
                    <a:pt x="7" y="2"/>
                    <a:pt x="2" y="0"/>
                    <a:pt x="1" y="1"/>
                  </a:cubicBezTo>
                  <a:cubicBezTo>
                    <a:pt x="1" y="1"/>
                    <a:pt x="3" y="2"/>
                    <a:pt x="2" y="2"/>
                  </a:cubicBezTo>
                  <a:cubicBezTo>
                    <a:pt x="2" y="3"/>
                    <a:pt x="0" y="4"/>
                    <a:pt x="0" y="3"/>
                  </a:cubicBezTo>
                  <a:cubicBezTo>
                    <a:pt x="0" y="4"/>
                    <a:pt x="2" y="3"/>
                    <a:pt x="3" y="3"/>
                  </a:cubicBezTo>
                  <a:cubicBezTo>
                    <a:pt x="4" y="3"/>
                    <a:pt x="6" y="4"/>
                    <a:pt x="8" y="4"/>
                  </a:cubicBezTo>
                  <a:cubicBezTo>
                    <a:pt x="9" y="4"/>
                    <a:pt x="13" y="4"/>
                    <a:pt x="13" y="4"/>
                  </a:cubicBezTo>
                  <a:cubicBezTo>
                    <a:pt x="12" y="3"/>
                    <a:pt x="14" y="5"/>
                    <a:pt x="1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66" name="Freeform 605">
              <a:extLst>
                <a:ext uri="{FF2B5EF4-FFF2-40B4-BE49-F238E27FC236}">
                  <a16:creationId xmlns:a16="http://schemas.microsoft.com/office/drawing/2014/main" id="{E5FD5021-6248-E91C-A8CE-1F8A024C13DA}"/>
                </a:ext>
              </a:extLst>
            </p:cNvPr>
            <p:cNvSpPr>
              <a:spLocks/>
            </p:cNvSpPr>
            <p:nvPr/>
          </p:nvSpPr>
          <p:spPr bwMode="auto">
            <a:xfrm>
              <a:off x="7332522" y="2672276"/>
              <a:ext cx="59247" cy="22128"/>
            </a:xfrm>
            <a:custGeom>
              <a:avLst/>
              <a:gdLst>
                <a:gd name="T0" fmla="*/ 5 w 6"/>
                <a:gd name="T1" fmla="*/ 1 h 2"/>
                <a:gd name="T2" fmla="*/ 2 w 6"/>
                <a:gd name="T3" fmla="*/ 0 h 2"/>
                <a:gd name="T4" fmla="*/ 5 w 6"/>
                <a:gd name="T5" fmla="*/ 1 h 2"/>
              </a:gdLst>
              <a:ahLst/>
              <a:cxnLst>
                <a:cxn ang="0">
                  <a:pos x="T0" y="T1"/>
                </a:cxn>
                <a:cxn ang="0">
                  <a:pos x="T2" y="T3"/>
                </a:cxn>
                <a:cxn ang="0">
                  <a:pos x="T4" y="T5"/>
                </a:cxn>
              </a:cxnLst>
              <a:rect l="0" t="0" r="r" b="b"/>
              <a:pathLst>
                <a:path w="6" h="2">
                  <a:moveTo>
                    <a:pt x="5" y="1"/>
                  </a:moveTo>
                  <a:cubicBezTo>
                    <a:pt x="4" y="2"/>
                    <a:pt x="0" y="0"/>
                    <a:pt x="2" y="0"/>
                  </a:cubicBezTo>
                  <a:cubicBezTo>
                    <a:pt x="3" y="0"/>
                    <a:pt x="6" y="1"/>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67" name="Freeform 606">
              <a:extLst>
                <a:ext uri="{FF2B5EF4-FFF2-40B4-BE49-F238E27FC236}">
                  <a16:creationId xmlns:a16="http://schemas.microsoft.com/office/drawing/2014/main" id="{4352B672-1779-2624-8404-FDD8F72A057B}"/>
                </a:ext>
              </a:extLst>
            </p:cNvPr>
            <p:cNvSpPr>
              <a:spLocks/>
            </p:cNvSpPr>
            <p:nvPr/>
          </p:nvSpPr>
          <p:spPr bwMode="auto">
            <a:xfrm>
              <a:off x="7597379" y="3007874"/>
              <a:ext cx="59247" cy="33193"/>
            </a:xfrm>
            <a:custGeom>
              <a:avLst/>
              <a:gdLst>
                <a:gd name="T0" fmla="*/ 4 w 6"/>
                <a:gd name="T1" fmla="*/ 1 h 3"/>
                <a:gd name="T2" fmla="*/ 1 w 6"/>
                <a:gd name="T3" fmla="*/ 2 h 3"/>
                <a:gd name="T4" fmla="*/ 4 w 6"/>
                <a:gd name="T5" fmla="*/ 1 h 3"/>
              </a:gdLst>
              <a:ahLst/>
              <a:cxnLst>
                <a:cxn ang="0">
                  <a:pos x="T0" y="T1"/>
                </a:cxn>
                <a:cxn ang="0">
                  <a:pos x="T2" y="T3"/>
                </a:cxn>
                <a:cxn ang="0">
                  <a:pos x="T4" y="T5"/>
                </a:cxn>
              </a:cxnLst>
              <a:rect l="0" t="0" r="r" b="b"/>
              <a:pathLst>
                <a:path w="6" h="3">
                  <a:moveTo>
                    <a:pt x="4" y="1"/>
                  </a:moveTo>
                  <a:cubicBezTo>
                    <a:pt x="3" y="0"/>
                    <a:pt x="0" y="2"/>
                    <a:pt x="1" y="2"/>
                  </a:cubicBezTo>
                  <a:cubicBezTo>
                    <a:pt x="2" y="3"/>
                    <a:pt x="6" y="1"/>
                    <a:pt x="4"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68" name="Freeform 607">
              <a:extLst>
                <a:ext uri="{FF2B5EF4-FFF2-40B4-BE49-F238E27FC236}">
                  <a16:creationId xmlns:a16="http://schemas.microsoft.com/office/drawing/2014/main" id="{E4721835-1CE5-BC2B-3046-7139778BBEAC}"/>
                </a:ext>
              </a:extLst>
            </p:cNvPr>
            <p:cNvSpPr>
              <a:spLocks/>
            </p:cNvSpPr>
            <p:nvPr/>
          </p:nvSpPr>
          <p:spPr bwMode="auto">
            <a:xfrm>
              <a:off x="4122862" y="4512521"/>
              <a:ext cx="52274" cy="44255"/>
            </a:xfrm>
            <a:custGeom>
              <a:avLst/>
              <a:gdLst>
                <a:gd name="T0" fmla="*/ 4 w 5"/>
                <a:gd name="T1" fmla="*/ 1 h 4"/>
                <a:gd name="T2" fmla="*/ 1 w 5"/>
                <a:gd name="T3" fmla="*/ 4 h 4"/>
                <a:gd name="T4" fmla="*/ 4 w 5"/>
                <a:gd name="T5" fmla="*/ 1 h 4"/>
              </a:gdLst>
              <a:ahLst/>
              <a:cxnLst>
                <a:cxn ang="0">
                  <a:pos x="T0" y="T1"/>
                </a:cxn>
                <a:cxn ang="0">
                  <a:pos x="T2" y="T3"/>
                </a:cxn>
                <a:cxn ang="0">
                  <a:pos x="T4" y="T5"/>
                </a:cxn>
              </a:cxnLst>
              <a:rect l="0" t="0" r="r" b="b"/>
              <a:pathLst>
                <a:path w="5" h="4">
                  <a:moveTo>
                    <a:pt x="4" y="1"/>
                  </a:moveTo>
                  <a:cubicBezTo>
                    <a:pt x="3" y="0"/>
                    <a:pt x="0" y="4"/>
                    <a:pt x="1" y="4"/>
                  </a:cubicBezTo>
                  <a:cubicBezTo>
                    <a:pt x="1" y="4"/>
                    <a:pt x="5" y="1"/>
                    <a:pt x="4"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69" name="Freeform 608">
              <a:extLst>
                <a:ext uri="{FF2B5EF4-FFF2-40B4-BE49-F238E27FC236}">
                  <a16:creationId xmlns:a16="http://schemas.microsoft.com/office/drawing/2014/main" id="{650EAB09-AB91-8993-9B42-D9B908B0BDFF}"/>
                </a:ext>
              </a:extLst>
            </p:cNvPr>
            <p:cNvSpPr>
              <a:spLocks/>
            </p:cNvSpPr>
            <p:nvPr/>
          </p:nvSpPr>
          <p:spPr bwMode="auto">
            <a:xfrm>
              <a:off x="4196050" y="4501456"/>
              <a:ext cx="10457" cy="1106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0"/>
                    <a:pt x="0" y="0"/>
                    <a:pt x="0"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70" name="Freeform 609">
              <a:extLst>
                <a:ext uri="{FF2B5EF4-FFF2-40B4-BE49-F238E27FC236}">
                  <a16:creationId xmlns:a16="http://schemas.microsoft.com/office/drawing/2014/main" id="{F18C50C0-0705-20DC-96E4-8815B2F9D07B}"/>
                </a:ext>
              </a:extLst>
            </p:cNvPr>
            <p:cNvSpPr>
              <a:spLocks/>
            </p:cNvSpPr>
            <p:nvPr/>
          </p:nvSpPr>
          <p:spPr bwMode="auto">
            <a:xfrm>
              <a:off x="3154041" y="4512521"/>
              <a:ext cx="69700" cy="66379"/>
            </a:xfrm>
            <a:custGeom>
              <a:avLst/>
              <a:gdLst>
                <a:gd name="T0" fmla="*/ 5 w 7"/>
                <a:gd name="T1" fmla="*/ 2 h 6"/>
                <a:gd name="T2" fmla="*/ 1 w 7"/>
                <a:gd name="T3" fmla="*/ 2 h 6"/>
                <a:gd name="T4" fmla="*/ 5 w 7"/>
                <a:gd name="T5" fmla="*/ 2 h 6"/>
                <a:gd name="T6" fmla="*/ 5 w 7"/>
                <a:gd name="T7" fmla="*/ 2 h 6"/>
              </a:gdLst>
              <a:ahLst/>
              <a:cxnLst>
                <a:cxn ang="0">
                  <a:pos x="T0" y="T1"/>
                </a:cxn>
                <a:cxn ang="0">
                  <a:pos x="T2" y="T3"/>
                </a:cxn>
                <a:cxn ang="0">
                  <a:pos x="T4" y="T5"/>
                </a:cxn>
                <a:cxn ang="0">
                  <a:pos x="T6" y="T7"/>
                </a:cxn>
              </a:cxnLst>
              <a:rect l="0" t="0" r="r" b="b"/>
              <a:pathLst>
                <a:path w="7" h="6">
                  <a:moveTo>
                    <a:pt x="5" y="2"/>
                  </a:moveTo>
                  <a:cubicBezTo>
                    <a:pt x="7" y="0"/>
                    <a:pt x="2" y="0"/>
                    <a:pt x="1" y="2"/>
                  </a:cubicBezTo>
                  <a:cubicBezTo>
                    <a:pt x="0" y="3"/>
                    <a:pt x="4" y="5"/>
                    <a:pt x="5" y="2"/>
                  </a:cubicBezTo>
                  <a:cubicBezTo>
                    <a:pt x="6" y="1"/>
                    <a:pt x="3" y="6"/>
                    <a:pt x="5"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71" name="Freeform 614">
              <a:extLst>
                <a:ext uri="{FF2B5EF4-FFF2-40B4-BE49-F238E27FC236}">
                  <a16:creationId xmlns:a16="http://schemas.microsoft.com/office/drawing/2014/main" id="{69A8C045-B5BF-52A3-4A9B-1C868934488E}"/>
                </a:ext>
              </a:extLst>
            </p:cNvPr>
            <p:cNvSpPr>
              <a:spLocks/>
            </p:cNvSpPr>
            <p:nvPr/>
          </p:nvSpPr>
          <p:spPr bwMode="auto">
            <a:xfrm>
              <a:off x="8994850" y="9941052"/>
              <a:ext cx="104549" cy="95888"/>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72" name="Freeform 615">
              <a:extLst>
                <a:ext uri="{FF2B5EF4-FFF2-40B4-BE49-F238E27FC236}">
                  <a16:creationId xmlns:a16="http://schemas.microsoft.com/office/drawing/2014/main" id="{1639F714-6C65-AC8F-782B-05B147D551E7}"/>
                </a:ext>
              </a:extLst>
            </p:cNvPr>
            <p:cNvSpPr>
              <a:spLocks/>
            </p:cNvSpPr>
            <p:nvPr/>
          </p:nvSpPr>
          <p:spPr bwMode="auto">
            <a:xfrm>
              <a:off x="7423131" y="5574626"/>
              <a:ext cx="73184" cy="33193"/>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73" name="Freeform 616">
              <a:extLst>
                <a:ext uri="{FF2B5EF4-FFF2-40B4-BE49-F238E27FC236}">
                  <a16:creationId xmlns:a16="http://schemas.microsoft.com/office/drawing/2014/main" id="{C226AE07-9D3B-E34E-D340-A899F6D3A65B}"/>
                </a:ext>
              </a:extLst>
            </p:cNvPr>
            <p:cNvSpPr>
              <a:spLocks/>
            </p:cNvSpPr>
            <p:nvPr/>
          </p:nvSpPr>
          <p:spPr bwMode="auto">
            <a:xfrm>
              <a:off x="8148002" y="11401441"/>
              <a:ext cx="184705" cy="173330"/>
            </a:xfrm>
            <a:custGeom>
              <a:avLst/>
              <a:gdLst>
                <a:gd name="T0" fmla="*/ 17 w 18"/>
                <a:gd name="T1" fmla="*/ 14 h 16"/>
                <a:gd name="T2" fmla="*/ 8 w 18"/>
                <a:gd name="T3" fmla="*/ 9 h 16"/>
                <a:gd name="T4" fmla="*/ 4 w 18"/>
                <a:gd name="T5" fmla="*/ 5 h 16"/>
                <a:gd name="T6" fmla="*/ 1 w 18"/>
                <a:gd name="T7" fmla="*/ 3 h 16"/>
                <a:gd name="T8" fmla="*/ 2 w 18"/>
                <a:gd name="T9" fmla="*/ 2 h 16"/>
                <a:gd name="T10" fmla="*/ 0 w 18"/>
                <a:gd name="T11" fmla="*/ 0 h 16"/>
                <a:gd name="T12" fmla="*/ 0 w 18"/>
                <a:gd name="T13" fmla="*/ 14 h 16"/>
                <a:gd name="T14" fmla="*/ 7 w 18"/>
                <a:gd name="T15" fmla="*/ 15 h 16"/>
                <a:gd name="T16" fmla="*/ 10 w 18"/>
                <a:gd name="T17" fmla="*/ 16 h 16"/>
                <a:gd name="T18" fmla="*/ 13 w 18"/>
                <a:gd name="T19" fmla="*/ 15 h 16"/>
                <a:gd name="T20" fmla="*/ 18 w 18"/>
                <a:gd name="T21" fmla="*/ 14 h 16"/>
                <a:gd name="T22" fmla="*/ 17 w 18"/>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7" y="14"/>
                  </a:moveTo>
                  <a:cubicBezTo>
                    <a:pt x="13" y="14"/>
                    <a:pt x="11" y="11"/>
                    <a:pt x="8" y="9"/>
                  </a:cubicBezTo>
                  <a:cubicBezTo>
                    <a:pt x="7" y="7"/>
                    <a:pt x="5" y="6"/>
                    <a:pt x="4" y="5"/>
                  </a:cubicBezTo>
                  <a:cubicBezTo>
                    <a:pt x="3" y="5"/>
                    <a:pt x="1" y="4"/>
                    <a:pt x="1" y="3"/>
                  </a:cubicBezTo>
                  <a:cubicBezTo>
                    <a:pt x="1" y="3"/>
                    <a:pt x="2" y="3"/>
                    <a:pt x="2" y="2"/>
                  </a:cubicBezTo>
                  <a:cubicBezTo>
                    <a:pt x="3" y="2"/>
                    <a:pt x="1" y="0"/>
                    <a:pt x="0" y="0"/>
                  </a:cubicBezTo>
                  <a:cubicBezTo>
                    <a:pt x="0" y="5"/>
                    <a:pt x="0" y="10"/>
                    <a:pt x="0" y="14"/>
                  </a:cubicBezTo>
                  <a:cubicBezTo>
                    <a:pt x="0" y="15"/>
                    <a:pt x="6" y="15"/>
                    <a:pt x="7" y="15"/>
                  </a:cubicBezTo>
                  <a:cubicBezTo>
                    <a:pt x="8" y="15"/>
                    <a:pt x="9" y="15"/>
                    <a:pt x="10" y="16"/>
                  </a:cubicBezTo>
                  <a:cubicBezTo>
                    <a:pt x="12" y="16"/>
                    <a:pt x="12" y="16"/>
                    <a:pt x="13" y="15"/>
                  </a:cubicBezTo>
                  <a:cubicBezTo>
                    <a:pt x="14" y="15"/>
                    <a:pt x="18" y="15"/>
                    <a:pt x="18" y="14"/>
                  </a:cubicBezTo>
                  <a:cubicBezTo>
                    <a:pt x="18" y="14"/>
                    <a:pt x="18" y="13"/>
                    <a:pt x="17" y="1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74" name="Freeform 617">
              <a:extLst>
                <a:ext uri="{FF2B5EF4-FFF2-40B4-BE49-F238E27FC236}">
                  <a16:creationId xmlns:a16="http://schemas.microsoft.com/office/drawing/2014/main" id="{0DB8F141-1345-5CF6-4F7E-F6260729B831}"/>
                </a:ext>
              </a:extLst>
            </p:cNvPr>
            <p:cNvSpPr>
              <a:spLocks/>
            </p:cNvSpPr>
            <p:nvPr/>
          </p:nvSpPr>
          <p:spPr bwMode="auto">
            <a:xfrm>
              <a:off x="7952847" y="11379319"/>
              <a:ext cx="306678" cy="250772"/>
            </a:xfrm>
            <a:custGeom>
              <a:avLst/>
              <a:gdLst>
                <a:gd name="T0" fmla="*/ 19 w 30"/>
                <a:gd name="T1" fmla="*/ 17 h 23"/>
                <a:gd name="T2" fmla="*/ 19 w 30"/>
                <a:gd name="T3" fmla="*/ 7 h 23"/>
                <a:gd name="T4" fmla="*/ 19 w 30"/>
                <a:gd name="T5" fmla="*/ 3 h 23"/>
                <a:gd name="T6" fmla="*/ 15 w 30"/>
                <a:gd name="T7" fmla="*/ 1 h 23"/>
                <a:gd name="T8" fmla="*/ 12 w 30"/>
                <a:gd name="T9" fmla="*/ 3 h 23"/>
                <a:gd name="T10" fmla="*/ 13 w 30"/>
                <a:gd name="T11" fmla="*/ 6 h 23"/>
                <a:gd name="T12" fmla="*/ 15 w 30"/>
                <a:gd name="T13" fmla="*/ 6 h 23"/>
                <a:gd name="T14" fmla="*/ 14 w 30"/>
                <a:gd name="T15" fmla="*/ 8 h 23"/>
                <a:gd name="T16" fmla="*/ 13 w 30"/>
                <a:gd name="T17" fmla="*/ 11 h 23"/>
                <a:gd name="T18" fmla="*/ 16 w 30"/>
                <a:gd name="T19" fmla="*/ 13 h 23"/>
                <a:gd name="T20" fmla="*/ 12 w 30"/>
                <a:gd name="T21" fmla="*/ 13 h 23"/>
                <a:gd name="T22" fmla="*/ 9 w 30"/>
                <a:gd name="T23" fmla="*/ 12 h 23"/>
                <a:gd name="T24" fmla="*/ 10 w 30"/>
                <a:gd name="T25" fmla="*/ 12 h 23"/>
                <a:gd name="T26" fmla="*/ 10 w 30"/>
                <a:gd name="T27" fmla="*/ 9 h 23"/>
                <a:gd name="T28" fmla="*/ 8 w 30"/>
                <a:gd name="T29" fmla="*/ 11 h 23"/>
                <a:gd name="T30" fmla="*/ 5 w 30"/>
                <a:gd name="T31" fmla="*/ 11 h 23"/>
                <a:gd name="T32" fmla="*/ 0 w 30"/>
                <a:gd name="T33" fmla="*/ 12 h 23"/>
                <a:gd name="T34" fmla="*/ 2 w 30"/>
                <a:gd name="T35" fmla="*/ 12 h 23"/>
                <a:gd name="T36" fmla="*/ 3 w 30"/>
                <a:gd name="T37" fmla="*/ 12 h 23"/>
                <a:gd name="T38" fmla="*/ 5 w 30"/>
                <a:gd name="T39" fmla="*/ 12 h 23"/>
                <a:gd name="T40" fmla="*/ 6 w 30"/>
                <a:gd name="T41" fmla="*/ 13 h 23"/>
                <a:gd name="T42" fmla="*/ 4 w 30"/>
                <a:gd name="T43" fmla="*/ 15 h 23"/>
                <a:gd name="T44" fmla="*/ 6 w 30"/>
                <a:gd name="T45" fmla="*/ 15 h 23"/>
                <a:gd name="T46" fmla="*/ 8 w 30"/>
                <a:gd name="T47" fmla="*/ 16 h 23"/>
                <a:gd name="T48" fmla="*/ 7 w 30"/>
                <a:gd name="T49" fmla="*/ 16 h 23"/>
                <a:gd name="T50" fmla="*/ 10 w 30"/>
                <a:gd name="T51" fmla="*/ 17 h 23"/>
                <a:gd name="T52" fmla="*/ 12 w 30"/>
                <a:gd name="T53" fmla="*/ 17 h 23"/>
                <a:gd name="T54" fmla="*/ 17 w 30"/>
                <a:gd name="T55" fmla="*/ 21 h 23"/>
                <a:gd name="T56" fmla="*/ 16 w 30"/>
                <a:gd name="T57" fmla="*/ 20 h 23"/>
                <a:gd name="T58" fmla="*/ 23 w 30"/>
                <a:gd name="T59" fmla="*/ 23 h 23"/>
                <a:gd name="T60" fmla="*/ 19 w 30"/>
                <a:gd name="T61" fmla="*/ 18 h 23"/>
                <a:gd name="T62" fmla="*/ 24 w 30"/>
                <a:gd name="T63" fmla="*/ 19 h 23"/>
                <a:gd name="T64" fmla="*/ 30 w 30"/>
                <a:gd name="T65" fmla="*/ 18 h 23"/>
                <a:gd name="T66" fmla="*/ 19 w 30"/>
                <a:gd name="T6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3">
                  <a:moveTo>
                    <a:pt x="19" y="17"/>
                  </a:moveTo>
                  <a:cubicBezTo>
                    <a:pt x="19" y="13"/>
                    <a:pt x="19" y="10"/>
                    <a:pt x="19" y="7"/>
                  </a:cubicBezTo>
                  <a:cubicBezTo>
                    <a:pt x="19" y="6"/>
                    <a:pt x="19" y="4"/>
                    <a:pt x="19" y="3"/>
                  </a:cubicBezTo>
                  <a:cubicBezTo>
                    <a:pt x="19" y="2"/>
                    <a:pt x="16" y="0"/>
                    <a:pt x="15" y="1"/>
                  </a:cubicBezTo>
                  <a:cubicBezTo>
                    <a:pt x="14" y="2"/>
                    <a:pt x="12" y="1"/>
                    <a:pt x="12" y="3"/>
                  </a:cubicBezTo>
                  <a:cubicBezTo>
                    <a:pt x="11" y="5"/>
                    <a:pt x="9" y="7"/>
                    <a:pt x="13" y="6"/>
                  </a:cubicBezTo>
                  <a:cubicBezTo>
                    <a:pt x="13" y="6"/>
                    <a:pt x="15" y="6"/>
                    <a:pt x="15" y="6"/>
                  </a:cubicBezTo>
                  <a:cubicBezTo>
                    <a:pt x="16" y="6"/>
                    <a:pt x="14" y="8"/>
                    <a:pt x="14" y="8"/>
                  </a:cubicBezTo>
                  <a:cubicBezTo>
                    <a:pt x="13" y="8"/>
                    <a:pt x="11" y="10"/>
                    <a:pt x="13" y="11"/>
                  </a:cubicBezTo>
                  <a:cubicBezTo>
                    <a:pt x="13" y="12"/>
                    <a:pt x="16" y="12"/>
                    <a:pt x="16" y="13"/>
                  </a:cubicBezTo>
                  <a:cubicBezTo>
                    <a:pt x="16" y="13"/>
                    <a:pt x="12" y="13"/>
                    <a:pt x="12" y="13"/>
                  </a:cubicBezTo>
                  <a:cubicBezTo>
                    <a:pt x="11" y="13"/>
                    <a:pt x="9" y="12"/>
                    <a:pt x="9" y="12"/>
                  </a:cubicBezTo>
                  <a:cubicBezTo>
                    <a:pt x="9" y="12"/>
                    <a:pt x="10" y="13"/>
                    <a:pt x="10" y="12"/>
                  </a:cubicBezTo>
                  <a:cubicBezTo>
                    <a:pt x="10" y="11"/>
                    <a:pt x="11" y="10"/>
                    <a:pt x="10" y="9"/>
                  </a:cubicBezTo>
                  <a:cubicBezTo>
                    <a:pt x="10" y="9"/>
                    <a:pt x="8" y="11"/>
                    <a:pt x="8" y="11"/>
                  </a:cubicBezTo>
                  <a:cubicBezTo>
                    <a:pt x="7" y="12"/>
                    <a:pt x="6" y="11"/>
                    <a:pt x="5" y="11"/>
                  </a:cubicBezTo>
                  <a:cubicBezTo>
                    <a:pt x="4" y="11"/>
                    <a:pt x="0" y="10"/>
                    <a:pt x="0" y="12"/>
                  </a:cubicBezTo>
                  <a:cubicBezTo>
                    <a:pt x="0" y="13"/>
                    <a:pt x="2" y="12"/>
                    <a:pt x="2" y="12"/>
                  </a:cubicBezTo>
                  <a:cubicBezTo>
                    <a:pt x="3" y="11"/>
                    <a:pt x="2" y="12"/>
                    <a:pt x="3" y="12"/>
                  </a:cubicBezTo>
                  <a:cubicBezTo>
                    <a:pt x="4" y="13"/>
                    <a:pt x="4" y="11"/>
                    <a:pt x="5" y="12"/>
                  </a:cubicBezTo>
                  <a:cubicBezTo>
                    <a:pt x="5" y="12"/>
                    <a:pt x="6" y="13"/>
                    <a:pt x="6" y="13"/>
                  </a:cubicBezTo>
                  <a:cubicBezTo>
                    <a:pt x="6" y="13"/>
                    <a:pt x="2" y="14"/>
                    <a:pt x="4" y="15"/>
                  </a:cubicBezTo>
                  <a:cubicBezTo>
                    <a:pt x="5" y="16"/>
                    <a:pt x="6" y="14"/>
                    <a:pt x="6" y="15"/>
                  </a:cubicBezTo>
                  <a:cubicBezTo>
                    <a:pt x="7" y="15"/>
                    <a:pt x="8" y="16"/>
                    <a:pt x="8" y="16"/>
                  </a:cubicBezTo>
                  <a:cubicBezTo>
                    <a:pt x="8" y="16"/>
                    <a:pt x="8" y="16"/>
                    <a:pt x="7" y="16"/>
                  </a:cubicBezTo>
                  <a:cubicBezTo>
                    <a:pt x="7" y="17"/>
                    <a:pt x="9" y="17"/>
                    <a:pt x="10" y="17"/>
                  </a:cubicBezTo>
                  <a:cubicBezTo>
                    <a:pt x="11" y="17"/>
                    <a:pt x="11" y="15"/>
                    <a:pt x="12" y="17"/>
                  </a:cubicBezTo>
                  <a:cubicBezTo>
                    <a:pt x="12" y="17"/>
                    <a:pt x="16" y="22"/>
                    <a:pt x="17" y="21"/>
                  </a:cubicBezTo>
                  <a:cubicBezTo>
                    <a:pt x="17" y="21"/>
                    <a:pt x="16" y="20"/>
                    <a:pt x="16" y="20"/>
                  </a:cubicBezTo>
                  <a:cubicBezTo>
                    <a:pt x="16" y="19"/>
                    <a:pt x="22" y="23"/>
                    <a:pt x="23" y="23"/>
                  </a:cubicBezTo>
                  <a:cubicBezTo>
                    <a:pt x="23" y="22"/>
                    <a:pt x="19" y="19"/>
                    <a:pt x="19" y="18"/>
                  </a:cubicBezTo>
                  <a:cubicBezTo>
                    <a:pt x="20" y="18"/>
                    <a:pt x="24" y="19"/>
                    <a:pt x="24" y="19"/>
                  </a:cubicBezTo>
                  <a:cubicBezTo>
                    <a:pt x="26" y="19"/>
                    <a:pt x="28" y="19"/>
                    <a:pt x="30" y="18"/>
                  </a:cubicBezTo>
                  <a:cubicBezTo>
                    <a:pt x="27" y="16"/>
                    <a:pt x="23" y="17"/>
                    <a:pt x="19" y="1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75" name="Freeform 618">
              <a:extLst>
                <a:ext uri="{FF2B5EF4-FFF2-40B4-BE49-F238E27FC236}">
                  <a16:creationId xmlns:a16="http://schemas.microsoft.com/office/drawing/2014/main" id="{B3536EAF-CAEE-1B0B-98E4-5651EFF6634E}"/>
                </a:ext>
              </a:extLst>
            </p:cNvPr>
            <p:cNvSpPr>
              <a:spLocks/>
            </p:cNvSpPr>
            <p:nvPr/>
          </p:nvSpPr>
          <p:spPr bwMode="auto">
            <a:xfrm>
              <a:off x="7904054" y="7621385"/>
              <a:ext cx="777151" cy="597432"/>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76" name="Freeform 619">
              <a:extLst>
                <a:ext uri="{FF2B5EF4-FFF2-40B4-BE49-F238E27FC236}">
                  <a16:creationId xmlns:a16="http://schemas.microsoft.com/office/drawing/2014/main" id="{BAB74E2F-6A1D-A210-54E3-E358EB149FFF}"/>
                </a:ext>
              </a:extLst>
            </p:cNvPr>
            <p:cNvSpPr>
              <a:spLocks/>
            </p:cNvSpPr>
            <p:nvPr/>
          </p:nvSpPr>
          <p:spPr bwMode="auto">
            <a:xfrm>
              <a:off x="8527864" y="7783652"/>
              <a:ext cx="264855" cy="413040"/>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77" name="Freeform 620">
              <a:extLst>
                <a:ext uri="{FF2B5EF4-FFF2-40B4-BE49-F238E27FC236}">
                  <a16:creationId xmlns:a16="http://schemas.microsoft.com/office/drawing/2014/main" id="{B46DCF58-2AF0-2AEB-29BB-4610E47E743C}"/>
                </a:ext>
              </a:extLst>
            </p:cNvPr>
            <p:cNvSpPr>
              <a:spLocks/>
            </p:cNvSpPr>
            <p:nvPr/>
          </p:nvSpPr>
          <p:spPr bwMode="auto">
            <a:xfrm>
              <a:off x="8698628" y="7912727"/>
              <a:ext cx="226522" cy="250772"/>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78" name="Freeform 621">
              <a:extLst>
                <a:ext uri="{FF2B5EF4-FFF2-40B4-BE49-F238E27FC236}">
                  <a16:creationId xmlns:a16="http://schemas.microsoft.com/office/drawing/2014/main" id="{53D76C35-B46F-0B87-5CC9-73372ABE663C}"/>
                </a:ext>
              </a:extLst>
            </p:cNvPr>
            <p:cNvSpPr>
              <a:spLocks/>
            </p:cNvSpPr>
            <p:nvPr/>
          </p:nvSpPr>
          <p:spPr bwMode="auto">
            <a:xfrm>
              <a:off x="8883333" y="7934858"/>
              <a:ext cx="163794" cy="195460"/>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79" name="Freeform 622">
              <a:extLst>
                <a:ext uri="{FF2B5EF4-FFF2-40B4-BE49-F238E27FC236}">
                  <a16:creationId xmlns:a16="http://schemas.microsoft.com/office/drawing/2014/main" id="{8E63CCFB-EF59-F86F-2CCC-AF0B42FF0E24}"/>
                </a:ext>
              </a:extLst>
            </p:cNvPr>
            <p:cNvSpPr>
              <a:spLocks/>
            </p:cNvSpPr>
            <p:nvPr/>
          </p:nvSpPr>
          <p:spPr bwMode="auto">
            <a:xfrm>
              <a:off x="7423131" y="7566069"/>
              <a:ext cx="825940" cy="910903"/>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80" name="Freeform 623">
              <a:extLst>
                <a:ext uri="{FF2B5EF4-FFF2-40B4-BE49-F238E27FC236}">
                  <a16:creationId xmlns:a16="http://schemas.microsoft.com/office/drawing/2014/main" id="{85556D06-BC4E-F7B5-1A8E-6210EB0A5E37}"/>
                </a:ext>
              </a:extLst>
            </p:cNvPr>
            <p:cNvSpPr>
              <a:spLocks/>
            </p:cNvSpPr>
            <p:nvPr/>
          </p:nvSpPr>
          <p:spPr bwMode="auto">
            <a:xfrm>
              <a:off x="7534648" y="8174565"/>
              <a:ext cx="285766" cy="357725"/>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81" name="Freeform 624">
              <a:extLst>
                <a:ext uri="{FF2B5EF4-FFF2-40B4-BE49-F238E27FC236}">
                  <a16:creationId xmlns:a16="http://schemas.microsoft.com/office/drawing/2014/main" id="{7FB9E0D0-18B2-C779-BE5A-45EC6FB05646}"/>
                </a:ext>
              </a:extLst>
            </p:cNvPr>
            <p:cNvSpPr>
              <a:spLocks/>
            </p:cNvSpPr>
            <p:nvPr/>
          </p:nvSpPr>
          <p:spPr bwMode="auto">
            <a:xfrm>
              <a:off x="7503284" y="8240948"/>
              <a:ext cx="655175" cy="1028915"/>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82" name="Freeform 625">
              <a:extLst>
                <a:ext uri="{FF2B5EF4-FFF2-40B4-BE49-F238E27FC236}">
                  <a16:creationId xmlns:a16="http://schemas.microsoft.com/office/drawing/2014/main" id="{9D983C41-F792-2345-BAD2-48C1B5FC4BC3}"/>
                </a:ext>
              </a:extLst>
            </p:cNvPr>
            <p:cNvSpPr>
              <a:spLocks/>
            </p:cNvSpPr>
            <p:nvPr/>
          </p:nvSpPr>
          <p:spPr bwMode="auto">
            <a:xfrm>
              <a:off x="7792537" y="9203480"/>
              <a:ext cx="446075" cy="2297540"/>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83" name="Freeform 626">
              <a:extLst>
                <a:ext uri="{FF2B5EF4-FFF2-40B4-BE49-F238E27FC236}">
                  <a16:creationId xmlns:a16="http://schemas.microsoft.com/office/drawing/2014/main" id="{2CF80E3C-BBBB-4ECB-CAA7-38D5CDE1FF1A}"/>
                </a:ext>
              </a:extLst>
            </p:cNvPr>
            <p:cNvSpPr>
              <a:spLocks/>
            </p:cNvSpPr>
            <p:nvPr/>
          </p:nvSpPr>
          <p:spPr bwMode="auto">
            <a:xfrm>
              <a:off x="8095729" y="8760935"/>
              <a:ext cx="655175" cy="756013"/>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84" name="Freeform 627">
              <a:extLst>
                <a:ext uri="{FF2B5EF4-FFF2-40B4-BE49-F238E27FC236}">
                  <a16:creationId xmlns:a16="http://schemas.microsoft.com/office/drawing/2014/main" id="{336E5892-49EA-4E94-45DE-B9D11F3DF080}"/>
                </a:ext>
              </a:extLst>
            </p:cNvPr>
            <p:cNvSpPr>
              <a:spLocks/>
            </p:cNvSpPr>
            <p:nvPr/>
          </p:nvSpPr>
          <p:spPr bwMode="auto">
            <a:xfrm>
              <a:off x="8465137" y="9299363"/>
              <a:ext cx="460016" cy="479422"/>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85" name="Freeform 628">
              <a:extLst>
                <a:ext uri="{FF2B5EF4-FFF2-40B4-BE49-F238E27FC236}">
                  <a16:creationId xmlns:a16="http://schemas.microsoft.com/office/drawing/2014/main" id="{06C79EFB-8FC0-A7E3-A185-F7AA17D8167A}"/>
                </a:ext>
              </a:extLst>
            </p:cNvPr>
            <p:cNvSpPr>
              <a:spLocks/>
            </p:cNvSpPr>
            <p:nvPr/>
          </p:nvSpPr>
          <p:spPr bwMode="auto">
            <a:xfrm>
              <a:off x="7883147" y="7968044"/>
              <a:ext cx="2031735" cy="2179527"/>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86" name="Freeform 629">
              <a:extLst>
                <a:ext uri="{FF2B5EF4-FFF2-40B4-BE49-F238E27FC236}">
                  <a16:creationId xmlns:a16="http://schemas.microsoft.com/office/drawing/2014/main" id="{E21F4458-3FB3-8E3A-441B-E11931B169AA}"/>
                </a:ext>
              </a:extLst>
            </p:cNvPr>
            <p:cNvSpPr>
              <a:spLocks/>
            </p:cNvSpPr>
            <p:nvPr/>
          </p:nvSpPr>
          <p:spPr bwMode="auto">
            <a:xfrm>
              <a:off x="8670749" y="9918925"/>
              <a:ext cx="275312" cy="302405"/>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87" name="Freeform 630">
              <a:extLst>
                <a:ext uri="{FF2B5EF4-FFF2-40B4-BE49-F238E27FC236}">
                  <a16:creationId xmlns:a16="http://schemas.microsoft.com/office/drawing/2014/main" id="{688999FD-3FA5-E2B9-6094-02E23357F40D}"/>
                </a:ext>
              </a:extLst>
            </p:cNvPr>
            <p:cNvSpPr>
              <a:spLocks/>
            </p:cNvSpPr>
            <p:nvPr/>
          </p:nvSpPr>
          <p:spPr bwMode="auto">
            <a:xfrm>
              <a:off x="7883147" y="9443189"/>
              <a:ext cx="1052459" cy="1936127"/>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88" name="Freeform 631">
              <a:extLst>
                <a:ext uri="{FF2B5EF4-FFF2-40B4-BE49-F238E27FC236}">
                  <a16:creationId xmlns:a16="http://schemas.microsoft.com/office/drawing/2014/main" id="{70946018-EA51-C73B-A4CF-C1A8CE1FDB76}"/>
                </a:ext>
              </a:extLst>
            </p:cNvPr>
            <p:cNvSpPr>
              <a:spLocks/>
            </p:cNvSpPr>
            <p:nvPr/>
          </p:nvSpPr>
          <p:spPr bwMode="auto">
            <a:xfrm>
              <a:off x="7200091" y="7403805"/>
              <a:ext cx="223040" cy="261837"/>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89" name="Freeform 632">
              <a:extLst>
                <a:ext uri="{FF2B5EF4-FFF2-40B4-BE49-F238E27FC236}">
                  <a16:creationId xmlns:a16="http://schemas.microsoft.com/office/drawing/2014/main" id="{3B5216D1-5FCC-0F92-4950-AC875DF07E9D}"/>
                </a:ext>
              </a:extLst>
            </p:cNvPr>
            <p:cNvSpPr>
              <a:spLocks/>
            </p:cNvSpPr>
            <p:nvPr/>
          </p:nvSpPr>
          <p:spPr bwMode="auto">
            <a:xfrm>
              <a:off x="7269793" y="7643512"/>
              <a:ext cx="174248" cy="162265"/>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90" name="Freeform 633">
              <a:extLst>
                <a:ext uri="{FF2B5EF4-FFF2-40B4-BE49-F238E27FC236}">
                  <a16:creationId xmlns:a16="http://schemas.microsoft.com/office/drawing/2014/main" id="{51BBA4A5-202C-499E-C139-22835B0C3466}"/>
                </a:ext>
              </a:extLst>
            </p:cNvPr>
            <p:cNvSpPr>
              <a:spLocks/>
            </p:cNvSpPr>
            <p:nvPr/>
          </p:nvSpPr>
          <p:spPr bwMode="auto">
            <a:xfrm>
              <a:off x="7074632" y="7459121"/>
              <a:ext cx="115005" cy="95888"/>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91" name="Freeform 634">
              <a:extLst>
                <a:ext uri="{FF2B5EF4-FFF2-40B4-BE49-F238E27FC236}">
                  <a16:creationId xmlns:a16="http://schemas.microsoft.com/office/drawing/2014/main" id="{FAB93C96-5C58-461F-76D6-7735478FEA8E}"/>
                </a:ext>
              </a:extLst>
            </p:cNvPr>
            <p:cNvSpPr>
              <a:spLocks/>
            </p:cNvSpPr>
            <p:nvPr/>
          </p:nvSpPr>
          <p:spPr bwMode="auto">
            <a:xfrm>
              <a:off x="6952658" y="7263669"/>
              <a:ext cx="205617" cy="250772"/>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92" name="Freeform 635">
              <a:extLst>
                <a:ext uri="{FF2B5EF4-FFF2-40B4-BE49-F238E27FC236}">
                  <a16:creationId xmlns:a16="http://schemas.microsoft.com/office/drawing/2014/main" id="{3770BCBD-BDF6-5B2F-4EF3-74863370F628}"/>
                </a:ext>
              </a:extLst>
            </p:cNvPr>
            <p:cNvSpPr>
              <a:spLocks/>
            </p:cNvSpPr>
            <p:nvPr/>
          </p:nvSpPr>
          <p:spPr bwMode="auto">
            <a:xfrm>
              <a:off x="5708526" y="6408083"/>
              <a:ext cx="1529904" cy="1039977"/>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93" name="Freeform 636">
              <a:extLst>
                <a:ext uri="{FF2B5EF4-FFF2-40B4-BE49-F238E27FC236}">
                  <a16:creationId xmlns:a16="http://schemas.microsoft.com/office/drawing/2014/main" id="{8084FE32-43F7-3393-AFF4-12DA548F2854}"/>
                </a:ext>
              </a:extLst>
            </p:cNvPr>
            <p:cNvSpPr>
              <a:spLocks/>
            </p:cNvSpPr>
            <p:nvPr/>
          </p:nvSpPr>
          <p:spPr bwMode="auto">
            <a:xfrm>
              <a:off x="7105999" y="7374303"/>
              <a:ext cx="306678" cy="173330"/>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94" name="Freeform 637">
              <a:extLst>
                <a:ext uri="{FF2B5EF4-FFF2-40B4-BE49-F238E27FC236}">
                  <a16:creationId xmlns:a16="http://schemas.microsoft.com/office/drawing/2014/main" id="{DB986E7D-F4C5-6A70-293F-50BDACE9A16E}"/>
                </a:ext>
              </a:extLst>
            </p:cNvPr>
            <p:cNvSpPr>
              <a:spLocks/>
            </p:cNvSpPr>
            <p:nvPr/>
          </p:nvSpPr>
          <p:spPr bwMode="auto">
            <a:xfrm>
              <a:off x="7105999" y="7230476"/>
              <a:ext cx="73184" cy="162265"/>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95" name="Freeform 638">
              <a:extLst>
                <a:ext uri="{FF2B5EF4-FFF2-40B4-BE49-F238E27FC236}">
                  <a16:creationId xmlns:a16="http://schemas.microsoft.com/office/drawing/2014/main" id="{C21E704C-AB3F-9847-6B89-7012DE1FC374}"/>
                </a:ext>
              </a:extLst>
            </p:cNvPr>
            <p:cNvSpPr>
              <a:spLocks/>
            </p:cNvSpPr>
            <p:nvPr/>
          </p:nvSpPr>
          <p:spPr bwMode="auto">
            <a:xfrm>
              <a:off x="7872688" y="7134588"/>
              <a:ext cx="132428" cy="118010"/>
            </a:xfrm>
            <a:custGeom>
              <a:avLst/>
              <a:gdLst>
                <a:gd name="T0" fmla="*/ 12 w 13"/>
                <a:gd name="T1" fmla="*/ 3 h 11"/>
                <a:gd name="T2" fmla="*/ 6 w 13"/>
                <a:gd name="T3" fmla="*/ 1 h 11"/>
                <a:gd name="T4" fmla="*/ 7 w 13"/>
                <a:gd name="T5" fmla="*/ 5 h 11"/>
                <a:gd name="T6" fmla="*/ 9 w 13"/>
                <a:gd name="T7" fmla="*/ 9 h 11"/>
                <a:gd name="T8" fmla="*/ 6 w 13"/>
                <a:gd name="T9" fmla="*/ 10 h 11"/>
                <a:gd name="T10" fmla="*/ 5 w 13"/>
                <a:gd name="T11" fmla="*/ 8 h 11"/>
                <a:gd name="T12" fmla="*/ 0 w 13"/>
                <a:gd name="T13" fmla="*/ 9 h 11"/>
                <a:gd name="T14" fmla="*/ 3 w 13"/>
                <a:gd name="T15" fmla="*/ 11 h 11"/>
                <a:gd name="T16" fmla="*/ 13 w 13"/>
                <a:gd name="T17" fmla="*/ 11 h 11"/>
                <a:gd name="T18" fmla="*/ 12 w 13"/>
                <a:gd name="T19" fmla="*/ 3 h 11"/>
                <a:gd name="T20" fmla="*/ 12 w 13"/>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2" y="3"/>
                  </a:moveTo>
                  <a:cubicBezTo>
                    <a:pt x="10" y="3"/>
                    <a:pt x="8" y="0"/>
                    <a:pt x="6" y="1"/>
                  </a:cubicBezTo>
                  <a:cubicBezTo>
                    <a:pt x="3" y="2"/>
                    <a:pt x="7" y="3"/>
                    <a:pt x="7" y="5"/>
                  </a:cubicBezTo>
                  <a:cubicBezTo>
                    <a:pt x="8" y="6"/>
                    <a:pt x="10" y="8"/>
                    <a:pt x="9" y="9"/>
                  </a:cubicBezTo>
                  <a:cubicBezTo>
                    <a:pt x="8" y="10"/>
                    <a:pt x="7" y="10"/>
                    <a:pt x="6" y="10"/>
                  </a:cubicBezTo>
                  <a:cubicBezTo>
                    <a:pt x="4" y="9"/>
                    <a:pt x="6" y="9"/>
                    <a:pt x="5" y="8"/>
                  </a:cubicBezTo>
                  <a:cubicBezTo>
                    <a:pt x="5" y="8"/>
                    <a:pt x="0" y="9"/>
                    <a:pt x="0" y="9"/>
                  </a:cubicBezTo>
                  <a:cubicBezTo>
                    <a:pt x="0" y="11"/>
                    <a:pt x="2" y="11"/>
                    <a:pt x="3" y="11"/>
                  </a:cubicBezTo>
                  <a:cubicBezTo>
                    <a:pt x="6" y="10"/>
                    <a:pt x="9" y="11"/>
                    <a:pt x="13" y="11"/>
                  </a:cubicBezTo>
                  <a:cubicBezTo>
                    <a:pt x="13" y="8"/>
                    <a:pt x="12" y="5"/>
                    <a:pt x="12" y="3"/>
                  </a:cubicBezTo>
                  <a:cubicBezTo>
                    <a:pt x="11" y="3"/>
                    <a:pt x="12" y="5"/>
                    <a:pt x="12"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96" name="Freeform 639">
              <a:extLst>
                <a:ext uri="{FF2B5EF4-FFF2-40B4-BE49-F238E27FC236}">
                  <a16:creationId xmlns:a16="http://schemas.microsoft.com/office/drawing/2014/main" id="{2B85D96B-47A1-E5B8-E425-B2EF746A99D2}"/>
                </a:ext>
              </a:extLst>
            </p:cNvPr>
            <p:cNvSpPr>
              <a:spLocks/>
            </p:cNvSpPr>
            <p:nvPr/>
          </p:nvSpPr>
          <p:spPr bwMode="auto">
            <a:xfrm>
              <a:off x="7994665" y="7134588"/>
              <a:ext cx="184705" cy="162265"/>
            </a:xfrm>
            <a:custGeom>
              <a:avLst/>
              <a:gdLst>
                <a:gd name="T0" fmla="*/ 14 w 18"/>
                <a:gd name="T1" fmla="*/ 7 h 15"/>
                <a:gd name="T2" fmla="*/ 8 w 18"/>
                <a:gd name="T3" fmla="*/ 3 h 15"/>
                <a:gd name="T4" fmla="*/ 1 w 18"/>
                <a:gd name="T5" fmla="*/ 1 h 15"/>
                <a:gd name="T6" fmla="*/ 0 w 18"/>
                <a:gd name="T7" fmla="*/ 3 h 15"/>
                <a:gd name="T8" fmla="*/ 1 w 18"/>
                <a:gd name="T9" fmla="*/ 10 h 15"/>
                <a:gd name="T10" fmla="*/ 2 w 18"/>
                <a:gd name="T11" fmla="*/ 12 h 15"/>
                <a:gd name="T12" fmla="*/ 4 w 18"/>
                <a:gd name="T13" fmla="*/ 10 h 15"/>
                <a:gd name="T14" fmla="*/ 13 w 18"/>
                <a:gd name="T15" fmla="*/ 10 h 15"/>
                <a:gd name="T16" fmla="*/ 17 w 18"/>
                <a:gd name="T17" fmla="*/ 10 h 15"/>
                <a:gd name="T18" fmla="*/ 14 w 18"/>
                <a:gd name="T19" fmla="*/ 7 h 15"/>
                <a:gd name="T20" fmla="*/ 14 w 18"/>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5">
                  <a:moveTo>
                    <a:pt x="14" y="7"/>
                  </a:moveTo>
                  <a:cubicBezTo>
                    <a:pt x="12" y="6"/>
                    <a:pt x="10" y="4"/>
                    <a:pt x="8" y="3"/>
                  </a:cubicBezTo>
                  <a:cubicBezTo>
                    <a:pt x="7" y="2"/>
                    <a:pt x="2" y="0"/>
                    <a:pt x="1" y="1"/>
                  </a:cubicBezTo>
                  <a:cubicBezTo>
                    <a:pt x="1" y="1"/>
                    <a:pt x="3" y="3"/>
                    <a:pt x="0" y="3"/>
                  </a:cubicBezTo>
                  <a:cubicBezTo>
                    <a:pt x="0" y="5"/>
                    <a:pt x="1" y="7"/>
                    <a:pt x="1" y="10"/>
                  </a:cubicBezTo>
                  <a:cubicBezTo>
                    <a:pt x="1" y="11"/>
                    <a:pt x="1" y="11"/>
                    <a:pt x="2" y="12"/>
                  </a:cubicBezTo>
                  <a:cubicBezTo>
                    <a:pt x="3" y="15"/>
                    <a:pt x="3" y="11"/>
                    <a:pt x="4" y="10"/>
                  </a:cubicBezTo>
                  <a:cubicBezTo>
                    <a:pt x="6" y="8"/>
                    <a:pt x="11" y="10"/>
                    <a:pt x="13" y="10"/>
                  </a:cubicBezTo>
                  <a:cubicBezTo>
                    <a:pt x="15" y="10"/>
                    <a:pt x="15" y="11"/>
                    <a:pt x="17" y="10"/>
                  </a:cubicBezTo>
                  <a:cubicBezTo>
                    <a:pt x="18" y="8"/>
                    <a:pt x="17" y="7"/>
                    <a:pt x="14" y="7"/>
                  </a:cubicBezTo>
                  <a:cubicBezTo>
                    <a:pt x="12" y="7"/>
                    <a:pt x="16" y="7"/>
                    <a:pt x="14"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97" name="Freeform 640">
              <a:extLst>
                <a:ext uri="{FF2B5EF4-FFF2-40B4-BE49-F238E27FC236}">
                  <a16:creationId xmlns:a16="http://schemas.microsoft.com/office/drawing/2014/main" id="{6E3DB289-CE53-0C08-E157-3150F3CA130D}"/>
                </a:ext>
              </a:extLst>
            </p:cNvPr>
            <p:cNvSpPr>
              <a:spLocks/>
            </p:cNvSpPr>
            <p:nvPr/>
          </p:nvSpPr>
          <p:spPr bwMode="auto">
            <a:xfrm>
              <a:off x="3070403" y="3527861"/>
              <a:ext cx="1982950" cy="1408762"/>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98" name="Freeform 641">
              <a:extLst>
                <a:ext uri="{FF2B5EF4-FFF2-40B4-BE49-F238E27FC236}">
                  <a16:creationId xmlns:a16="http://schemas.microsoft.com/office/drawing/2014/main" id="{CCA238B4-28D0-F55A-D6E9-897E06176C0E}"/>
                </a:ext>
              </a:extLst>
            </p:cNvPr>
            <p:cNvSpPr>
              <a:spLocks/>
            </p:cNvSpPr>
            <p:nvPr/>
          </p:nvSpPr>
          <p:spPr bwMode="auto">
            <a:xfrm>
              <a:off x="5307751" y="5323848"/>
              <a:ext cx="2951770" cy="1548902"/>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99" name="Freeform 642">
              <a:extLst>
                <a:ext uri="{FF2B5EF4-FFF2-40B4-BE49-F238E27FC236}">
                  <a16:creationId xmlns:a16="http://schemas.microsoft.com/office/drawing/2014/main" id="{528725F9-C170-4603-13D9-880C74822649}"/>
                </a:ext>
              </a:extLst>
            </p:cNvPr>
            <p:cNvSpPr>
              <a:spLocks/>
            </p:cNvSpPr>
            <p:nvPr/>
          </p:nvSpPr>
          <p:spPr bwMode="auto">
            <a:xfrm>
              <a:off x="4481816" y="3486882"/>
              <a:ext cx="4359697" cy="2371297"/>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00" name="Freeform 777">
              <a:extLst>
                <a:ext uri="{FF2B5EF4-FFF2-40B4-BE49-F238E27FC236}">
                  <a16:creationId xmlns:a16="http://schemas.microsoft.com/office/drawing/2014/main" id="{44144F00-495B-9839-3BC7-DA989F12562F}"/>
                </a:ext>
              </a:extLst>
            </p:cNvPr>
            <p:cNvSpPr>
              <a:spLocks/>
            </p:cNvSpPr>
            <p:nvPr/>
          </p:nvSpPr>
          <p:spPr bwMode="auto">
            <a:xfrm>
              <a:off x="8862421" y="3612683"/>
              <a:ext cx="163794" cy="121701"/>
            </a:xfrm>
            <a:custGeom>
              <a:avLst/>
              <a:gdLst>
                <a:gd name="T0" fmla="*/ 16 w 16"/>
                <a:gd name="T1" fmla="*/ 6 h 11"/>
                <a:gd name="T2" fmla="*/ 11 w 16"/>
                <a:gd name="T3" fmla="*/ 3 h 11"/>
                <a:gd name="T4" fmla="*/ 5 w 16"/>
                <a:gd name="T5" fmla="*/ 1 h 11"/>
                <a:gd name="T6" fmla="*/ 1 w 16"/>
                <a:gd name="T7" fmla="*/ 1 h 11"/>
                <a:gd name="T8" fmla="*/ 3 w 16"/>
                <a:gd name="T9" fmla="*/ 3 h 11"/>
                <a:gd name="T10" fmla="*/ 1 w 16"/>
                <a:gd name="T11" fmla="*/ 7 h 11"/>
                <a:gd name="T12" fmla="*/ 5 w 16"/>
                <a:gd name="T13" fmla="*/ 7 h 11"/>
                <a:gd name="T14" fmla="*/ 5 w 16"/>
                <a:gd name="T15" fmla="*/ 9 h 11"/>
                <a:gd name="T16" fmla="*/ 16 w 16"/>
                <a:gd name="T17" fmla="*/ 6 h 11"/>
                <a:gd name="T18" fmla="*/ 16 w 16"/>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16" y="6"/>
                  </a:moveTo>
                  <a:cubicBezTo>
                    <a:pt x="15" y="5"/>
                    <a:pt x="11" y="3"/>
                    <a:pt x="11" y="3"/>
                  </a:cubicBezTo>
                  <a:cubicBezTo>
                    <a:pt x="9" y="2"/>
                    <a:pt x="7" y="1"/>
                    <a:pt x="5" y="1"/>
                  </a:cubicBezTo>
                  <a:cubicBezTo>
                    <a:pt x="4" y="1"/>
                    <a:pt x="2" y="0"/>
                    <a:pt x="1" y="1"/>
                  </a:cubicBezTo>
                  <a:cubicBezTo>
                    <a:pt x="0" y="2"/>
                    <a:pt x="3" y="3"/>
                    <a:pt x="3" y="3"/>
                  </a:cubicBezTo>
                  <a:cubicBezTo>
                    <a:pt x="2" y="3"/>
                    <a:pt x="0" y="6"/>
                    <a:pt x="1" y="7"/>
                  </a:cubicBezTo>
                  <a:cubicBezTo>
                    <a:pt x="2" y="7"/>
                    <a:pt x="4" y="6"/>
                    <a:pt x="5" y="7"/>
                  </a:cubicBezTo>
                  <a:cubicBezTo>
                    <a:pt x="7" y="8"/>
                    <a:pt x="5" y="8"/>
                    <a:pt x="5" y="9"/>
                  </a:cubicBezTo>
                  <a:cubicBezTo>
                    <a:pt x="5" y="11"/>
                    <a:pt x="16" y="8"/>
                    <a:pt x="16" y="6"/>
                  </a:cubicBezTo>
                  <a:cubicBezTo>
                    <a:pt x="15" y="5"/>
                    <a:pt x="16" y="7"/>
                    <a:pt x="16"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01" name="Freeform 778">
              <a:extLst>
                <a:ext uri="{FF2B5EF4-FFF2-40B4-BE49-F238E27FC236}">
                  <a16:creationId xmlns:a16="http://schemas.microsoft.com/office/drawing/2014/main" id="{21C334D7-2B2E-2EC0-D803-8FFC740F4406}"/>
                </a:ext>
              </a:extLst>
            </p:cNvPr>
            <p:cNvSpPr>
              <a:spLocks/>
            </p:cNvSpPr>
            <p:nvPr/>
          </p:nvSpPr>
          <p:spPr bwMode="auto">
            <a:xfrm>
              <a:off x="8914698" y="3527861"/>
              <a:ext cx="41820" cy="22128"/>
            </a:xfrm>
            <a:custGeom>
              <a:avLst/>
              <a:gdLst>
                <a:gd name="T0" fmla="*/ 2 w 4"/>
                <a:gd name="T1" fmla="*/ 2 h 2"/>
                <a:gd name="T2" fmla="*/ 2 w 4"/>
                <a:gd name="T3" fmla="*/ 0 h 2"/>
                <a:gd name="T4" fmla="*/ 2 w 4"/>
                <a:gd name="T5" fmla="*/ 2 h 2"/>
              </a:gdLst>
              <a:ahLst/>
              <a:cxnLst>
                <a:cxn ang="0">
                  <a:pos x="T0" y="T1"/>
                </a:cxn>
                <a:cxn ang="0">
                  <a:pos x="T2" y="T3"/>
                </a:cxn>
                <a:cxn ang="0">
                  <a:pos x="T4" y="T5"/>
                </a:cxn>
              </a:cxnLst>
              <a:rect l="0" t="0" r="r" b="b"/>
              <a:pathLst>
                <a:path w="4" h="2">
                  <a:moveTo>
                    <a:pt x="2" y="2"/>
                  </a:moveTo>
                  <a:cubicBezTo>
                    <a:pt x="0" y="2"/>
                    <a:pt x="1" y="0"/>
                    <a:pt x="2" y="0"/>
                  </a:cubicBezTo>
                  <a:cubicBezTo>
                    <a:pt x="3" y="0"/>
                    <a:pt x="4" y="2"/>
                    <a:pt x="2"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02" name="Freeform 779">
              <a:extLst>
                <a:ext uri="{FF2B5EF4-FFF2-40B4-BE49-F238E27FC236}">
                  <a16:creationId xmlns:a16="http://schemas.microsoft.com/office/drawing/2014/main" id="{E38B9BDC-0DA5-FFAA-6B04-4668A548D078}"/>
                </a:ext>
              </a:extLst>
            </p:cNvPr>
            <p:cNvSpPr>
              <a:spLocks/>
            </p:cNvSpPr>
            <p:nvPr/>
          </p:nvSpPr>
          <p:spPr bwMode="auto">
            <a:xfrm>
              <a:off x="8946062" y="2248174"/>
              <a:ext cx="111517" cy="66379"/>
            </a:xfrm>
            <a:custGeom>
              <a:avLst/>
              <a:gdLst>
                <a:gd name="T0" fmla="*/ 9 w 11"/>
                <a:gd name="T1" fmla="*/ 4 h 6"/>
                <a:gd name="T2" fmla="*/ 9 w 11"/>
                <a:gd name="T3" fmla="*/ 5 h 6"/>
                <a:gd name="T4" fmla="*/ 3 w 11"/>
                <a:gd name="T5" fmla="*/ 4 h 6"/>
                <a:gd name="T6" fmla="*/ 2 w 11"/>
                <a:gd name="T7" fmla="*/ 1 h 6"/>
                <a:gd name="T8" fmla="*/ 9 w 11"/>
                <a:gd name="T9" fmla="*/ 4 h 6"/>
                <a:gd name="T10" fmla="*/ 9 w 11"/>
                <a:gd name="T11" fmla="*/ 4 h 6"/>
              </a:gdLst>
              <a:ahLst/>
              <a:cxnLst>
                <a:cxn ang="0">
                  <a:pos x="T0" y="T1"/>
                </a:cxn>
                <a:cxn ang="0">
                  <a:pos x="T2" y="T3"/>
                </a:cxn>
                <a:cxn ang="0">
                  <a:pos x="T4" y="T5"/>
                </a:cxn>
                <a:cxn ang="0">
                  <a:pos x="T6" y="T7"/>
                </a:cxn>
                <a:cxn ang="0">
                  <a:pos x="T8" y="T9"/>
                </a:cxn>
                <a:cxn ang="0">
                  <a:pos x="T10" y="T11"/>
                </a:cxn>
              </a:cxnLst>
              <a:rect l="0" t="0" r="r" b="b"/>
              <a:pathLst>
                <a:path w="11" h="6">
                  <a:moveTo>
                    <a:pt x="9" y="4"/>
                  </a:moveTo>
                  <a:cubicBezTo>
                    <a:pt x="11" y="5"/>
                    <a:pt x="11" y="6"/>
                    <a:pt x="9" y="5"/>
                  </a:cubicBezTo>
                  <a:cubicBezTo>
                    <a:pt x="7" y="5"/>
                    <a:pt x="4" y="4"/>
                    <a:pt x="3" y="4"/>
                  </a:cubicBezTo>
                  <a:cubicBezTo>
                    <a:pt x="2" y="3"/>
                    <a:pt x="0" y="0"/>
                    <a:pt x="2" y="1"/>
                  </a:cubicBezTo>
                  <a:cubicBezTo>
                    <a:pt x="4" y="2"/>
                    <a:pt x="7" y="3"/>
                    <a:pt x="9" y="4"/>
                  </a:cubicBezTo>
                  <a:cubicBezTo>
                    <a:pt x="11" y="5"/>
                    <a:pt x="7" y="3"/>
                    <a:pt x="9"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03" name="Freeform 780">
              <a:extLst>
                <a:ext uri="{FF2B5EF4-FFF2-40B4-BE49-F238E27FC236}">
                  <a16:creationId xmlns:a16="http://schemas.microsoft.com/office/drawing/2014/main" id="{E393AB3D-1DE7-EBD3-F83E-06169A445A21}"/>
                </a:ext>
              </a:extLst>
            </p:cNvPr>
            <p:cNvSpPr>
              <a:spLocks/>
            </p:cNvSpPr>
            <p:nvPr/>
          </p:nvSpPr>
          <p:spPr bwMode="auto">
            <a:xfrm>
              <a:off x="9291073" y="2152285"/>
              <a:ext cx="83638" cy="51630"/>
            </a:xfrm>
            <a:custGeom>
              <a:avLst/>
              <a:gdLst>
                <a:gd name="T0" fmla="*/ 8 w 8"/>
                <a:gd name="T1" fmla="*/ 3 h 5"/>
                <a:gd name="T2" fmla="*/ 0 w 8"/>
                <a:gd name="T3" fmla="*/ 2 h 5"/>
                <a:gd name="T4" fmla="*/ 8 w 8"/>
                <a:gd name="T5" fmla="*/ 3 h 5"/>
              </a:gdLst>
              <a:ahLst/>
              <a:cxnLst>
                <a:cxn ang="0">
                  <a:pos x="T0" y="T1"/>
                </a:cxn>
                <a:cxn ang="0">
                  <a:pos x="T2" y="T3"/>
                </a:cxn>
                <a:cxn ang="0">
                  <a:pos x="T4" y="T5"/>
                </a:cxn>
              </a:cxnLst>
              <a:rect l="0" t="0" r="r" b="b"/>
              <a:pathLst>
                <a:path w="8" h="5">
                  <a:moveTo>
                    <a:pt x="8" y="3"/>
                  </a:moveTo>
                  <a:cubicBezTo>
                    <a:pt x="8" y="5"/>
                    <a:pt x="0" y="4"/>
                    <a:pt x="0" y="2"/>
                  </a:cubicBezTo>
                  <a:cubicBezTo>
                    <a:pt x="0" y="0"/>
                    <a:pt x="8" y="1"/>
                    <a:pt x="8"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04" name="Freeform 782">
              <a:extLst>
                <a:ext uri="{FF2B5EF4-FFF2-40B4-BE49-F238E27FC236}">
                  <a16:creationId xmlns:a16="http://schemas.microsoft.com/office/drawing/2014/main" id="{3A952AA1-7CD1-CDBB-6A59-526CC753A125}"/>
                </a:ext>
              </a:extLst>
            </p:cNvPr>
            <p:cNvSpPr>
              <a:spLocks/>
            </p:cNvSpPr>
            <p:nvPr/>
          </p:nvSpPr>
          <p:spPr bwMode="auto">
            <a:xfrm>
              <a:off x="10611877" y="2292429"/>
              <a:ext cx="59247" cy="44255"/>
            </a:xfrm>
            <a:custGeom>
              <a:avLst/>
              <a:gdLst>
                <a:gd name="T0" fmla="*/ 5 w 6"/>
                <a:gd name="T1" fmla="*/ 3 h 4"/>
                <a:gd name="T2" fmla="*/ 1 w 6"/>
                <a:gd name="T3" fmla="*/ 0 h 4"/>
                <a:gd name="T4" fmla="*/ 5 w 6"/>
                <a:gd name="T5" fmla="*/ 3 h 4"/>
              </a:gdLst>
              <a:ahLst/>
              <a:cxnLst>
                <a:cxn ang="0">
                  <a:pos x="T0" y="T1"/>
                </a:cxn>
                <a:cxn ang="0">
                  <a:pos x="T2" y="T3"/>
                </a:cxn>
                <a:cxn ang="0">
                  <a:pos x="T4" y="T5"/>
                </a:cxn>
              </a:cxnLst>
              <a:rect l="0" t="0" r="r" b="b"/>
              <a:pathLst>
                <a:path w="6" h="4">
                  <a:moveTo>
                    <a:pt x="5" y="3"/>
                  </a:moveTo>
                  <a:cubicBezTo>
                    <a:pt x="4" y="4"/>
                    <a:pt x="0" y="0"/>
                    <a:pt x="1" y="0"/>
                  </a:cubicBezTo>
                  <a:cubicBezTo>
                    <a:pt x="2" y="0"/>
                    <a:pt x="6" y="2"/>
                    <a:pt x="5"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05" name="Freeform 783">
              <a:extLst>
                <a:ext uri="{FF2B5EF4-FFF2-40B4-BE49-F238E27FC236}">
                  <a16:creationId xmlns:a16="http://schemas.microsoft.com/office/drawing/2014/main" id="{824A447B-968A-1A98-C562-6D3717CB37EA}"/>
                </a:ext>
              </a:extLst>
            </p:cNvPr>
            <p:cNvSpPr>
              <a:spLocks/>
            </p:cNvSpPr>
            <p:nvPr/>
          </p:nvSpPr>
          <p:spPr bwMode="auto">
            <a:xfrm>
              <a:off x="10692033" y="2336680"/>
              <a:ext cx="52274" cy="11065"/>
            </a:xfrm>
            <a:custGeom>
              <a:avLst/>
              <a:gdLst>
                <a:gd name="T0" fmla="*/ 4 w 5"/>
                <a:gd name="T1" fmla="*/ 1 h 1"/>
                <a:gd name="T2" fmla="*/ 2 w 5"/>
                <a:gd name="T3" fmla="*/ 0 h 1"/>
                <a:gd name="T4" fmla="*/ 4 w 5"/>
                <a:gd name="T5" fmla="*/ 1 h 1"/>
              </a:gdLst>
              <a:ahLst/>
              <a:cxnLst>
                <a:cxn ang="0">
                  <a:pos x="T0" y="T1"/>
                </a:cxn>
                <a:cxn ang="0">
                  <a:pos x="T2" y="T3"/>
                </a:cxn>
                <a:cxn ang="0">
                  <a:pos x="T4" y="T5"/>
                </a:cxn>
              </a:cxnLst>
              <a:rect l="0" t="0" r="r" b="b"/>
              <a:pathLst>
                <a:path w="5" h="1">
                  <a:moveTo>
                    <a:pt x="4" y="1"/>
                  </a:moveTo>
                  <a:cubicBezTo>
                    <a:pt x="2" y="1"/>
                    <a:pt x="0" y="0"/>
                    <a:pt x="2" y="0"/>
                  </a:cubicBezTo>
                  <a:cubicBezTo>
                    <a:pt x="3" y="0"/>
                    <a:pt x="5" y="1"/>
                    <a:pt x="4"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06" name="Freeform 784">
              <a:extLst>
                <a:ext uri="{FF2B5EF4-FFF2-40B4-BE49-F238E27FC236}">
                  <a16:creationId xmlns:a16="http://schemas.microsoft.com/office/drawing/2014/main" id="{256566D1-5D9E-6462-2DA0-F72B3B73F5B2}"/>
                </a:ext>
              </a:extLst>
            </p:cNvPr>
            <p:cNvSpPr>
              <a:spLocks/>
            </p:cNvSpPr>
            <p:nvPr/>
          </p:nvSpPr>
          <p:spPr bwMode="auto">
            <a:xfrm>
              <a:off x="10692033" y="2952554"/>
              <a:ext cx="41820" cy="77445"/>
            </a:xfrm>
            <a:custGeom>
              <a:avLst/>
              <a:gdLst>
                <a:gd name="T0" fmla="*/ 2 w 4"/>
                <a:gd name="T1" fmla="*/ 0 h 7"/>
                <a:gd name="T2" fmla="*/ 4 w 4"/>
                <a:gd name="T3" fmla="*/ 7 h 7"/>
                <a:gd name="T4" fmla="*/ 2 w 4"/>
                <a:gd name="T5" fmla="*/ 0 h 7"/>
              </a:gdLst>
              <a:ahLst/>
              <a:cxnLst>
                <a:cxn ang="0">
                  <a:pos x="T0" y="T1"/>
                </a:cxn>
                <a:cxn ang="0">
                  <a:pos x="T2" y="T3"/>
                </a:cxn>
                <a:cxn ang="0">
                  <a:pos x="T4" y="T5"/>
                </a:cxn>
              </a:cxnLst>
              <a:rect l="0" t="0" r="r" b="b"/>
              <a:pathLst>
                <a:path w="4" h="7">
                  <a:moveTo>
                    <a:pt x="2" y="0"/>
                  </a:moveTo>
                  <a:cubicBezTo>
                    <a:pt x="0" y="0"/>
                    <a:pt x="3" y="7"/>
                    <a:pt x="4" y="7"/>
                  </a:cubicBezTo>
                  <a:cubicBezTo>
                    <a:pt x="4" y="7"/>
                    <a:pt x="3" y="0"/>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07" name="Freeform 785">
              <a:extLst>
                <a:ext uri="{FF2B5EF4-FFF2-40B4-BE49-F238E27FC236}">
                  <a16:creationId xmlns:a16="http://schemas.microsoft.com/office/drawing/2014/main" id="{FE9C112A-0C98-9C91-6136-A3EC8CC0C4E6}"/>
                </a:ext>
              </a:extLst>
            </p:cNvPr>
            <p:cNvSpPr>
              <a:spLocks/>
            </p:cNvSpPr>
            <p:nvPr/>
          </p:nvSpPr>
          <p:spPr bwMode="auto">
            <a:xfrm>
              <a:off x="10712941" y="3092689"/>
              <a:ext cx="69700" cy="44255"/>
            </a:xfrm>
            <a:custGeom>
              <a:avLst/>
              <a:gdLst>
                <a:gd name="T0" fmla="*/ 1 w 7"/>
                <a:gd name="T1" fmla="*/ 0 h 4"/>
                <a:gd name="T2" fmla="*/ 1 w 7"/>
                <a:gd name="T3" fmla="*/ 4 h 4"/>
                <a:gd name="T4" fmla="*/ 5 w 7"/>
                <a:gd name="T5" fmla="*/ 4 h 4"/>
                <a:gd name="T6" fmla="*/ 1 w 7"/>
                <a:gd name="T7" fmla="*/ 0 h 4"/>
                <a:gd name="T8" fmla="*/ 1 w 7"/>
                <a:gd name="T9" fmla="*/ 0 h 4"/>
              </a:gdLst>
              <a:ahLst/>
              <a:cxnLst>
                <a:cxn ang="0">
                  <a:pos x="T0" y="T1"/>
                </a:cxn>
                <a:cxn ang="0">
                  <a:pos x="T2" y="T3"/>
                </a:cxn>
                <a:cxn ang="0">
                  <a:pos x="T4" y="T5"/>
                </a:cxn>
                <a:cxn ang="0">
                  <a:pos x="T6" y="T7"/>
                </a:cxn>
                <a:cxn ang="0">
                  <a:pos x="T8" y="T9"/>
                </a:cxn>
              </a:cxnLst>
              <a:rect l="0" t="0" r="r" b="b"/>
              <a:pathLst>
                <a:path w="7" h="4">
                  <a:moveTo>
                    <a:pt x="1" y="0"/>
                  </a:moveTo>
                  <a:cubicBezTo>
                    <a:pt x="0" y="1"/>
                    <a:pt x="0" y="3"/>
                    <a:pt x="1" y="4"/>
                  </a:cubicBezTo>
                  <a:cubicBezTo>
                    <a:pt x="2" y="4"/>
                    <a:pt x="3" y="4"/>
                    <a:pt x="5" y="4"/>
                  </a:cubicBezTo>
                  <a:cubicBezTo>
                    <a:pt x="7" y="4"/>
                    <a:pt x="1" y="0"/>
                    <a:pt x="1" y="0"/>
                  </a:cubicBezTo>
                  <a:cubicBezTo>
                    <a:pt x="0" y="1"/>
                    <a:pt x="1" y="0"/>
                    <a:pt x="1"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08" name="Freeform 786">
              <a:extLst>
                <a:ext uri="{FF2B5EF4-FFF2-40B4-BE49-F238E27FC236}">
                  <a16:creationId xmlns:a16="http://schemas.microsoft.com/office/drawing/2014/main" id="{C17F2306-50FA-346A-A0E3-B26781616D8D}"/>
                </a:ext>
              </a:extLst>
            </p:cNvPr>
            <p:cNvSpPr>
              <a:spLocks/>
            </p:cNvSpPr>
            <p:nvPr/>
          </p:nvSpPr>
          <p:spPr bwMode="auto">
            <a:xfrm>
              <a:off x="10427171" y="3332402"/>
              <a:ext cx="174248" cy="106947"/>
            </a:xfrm>
            <a:custGeom>
              <a:avLst/>
              <a:gdLst>
                <a:gd name="T0" fmla="*/ 0 w 17"/>
                <a:gd name="T1" fmla="*/ 4 h 10"/>
                <a:gd name="T2" fmla="*/ 10 w 17"/>
                <a:gd name="T3" fmla="*/ 2 h 10"/>
                <a:gd name="T4" fmla="*/ 8 w 17"/>
                <a:gd name="T5" fmla="*/ 4 h 10"/>
                <a:gd name="T6" fmla="*/ 12 w 17"/>
                <a:gd name="T7" fmla="*/ 7 h 10"/>
                <a:gd name="T8" fmla="*/ 9 w 17"/>
                <a:gd name="T9" fmla="*/ 7 h 10"/>
                <a:gd name="T10" fmla="*/ 11 w 17"/>
                <a:gd name="T11" fmla="*/ 10 h 10"/>
                <a:gd name="T12" fmla="*/ 8 w 17"/>
                <a:gd name="T13" fmla="*/ 9 h 10"/>
                <a:gd name="T14" fmla="*/ 0 w 17"/>
                <a:gd name="T15" fmla="*/ 4 h 10"/>
                <a:gd name="T16" fmla="*/ 0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4"/>
                  </a:moveTo>
                  <a:cubicBezTo>
                    <a:pt x="1" y="0"/>
                    <a:pt x="7" y="2"/>
                    <a:pt x="10" y="2"/>
                  </a:cubicBezTo>
                  <a:cubicBezTo>
                    <a:pt x="17" y="3"/>
                    <a:pt x="8" y="4"/>
                    <a:pt x="8" y="4"/>
                  </a:cubicBezTo>
                  <a:cubicBezTo>
                    <a:pt x="8" y="6"/>
                    <a:pt x="12" y="5"/>
                    <a:pt x="12" y="7"/>
                  </a:cubicBezTo>
                  <a:cubicBezTo>
                    <a:pt x="12" y="7"/>
                    <a:pt x="10" y="6"/>
                    <a:pt x="9" y="7"/>
                  </a:cubicBezTo>
                  <a:cubicBezTo>
                    <a:pt x="9" y="7"/>
                    <a:pt x="12" y="10"/>
                    <a:pt x="11" y="10"/>
                  </a:cubicBezTo>
                  <a:cubicBezTo>
                    <a:pt x="10" y="10"/>
                    <a:pt x="9" y="9"/>
                    <a:pt x="8" y="9"/>
                  </a:cubicBezTo>
                  <a:cubicBezTo>
                    <a:pt x="6" y="8"/>
                    <a:pt x="0" y="7"/>
                    <a:pt x="0" y="4"/>
                  </a:cubicBezTo>
                  <a:cubicBezTo>
                    <a:pt x="0" y="3"/>
                    <a:pt x="0" y="7"/>
                    <a:pt x="0"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09" name="Freeform 787">
              <a:extLst>
                <a:ext uri="{FF2B5EF4-FFF2-40B4-BE49-F238E27FC236}">
                  <a16:creationId xmlns:a16="http://schemas.microsoft.com/office/drawing/2014/main" id="{2ADFA1B2-DB52-475B-FA4C-520AAE32F8FE}"/>
                </a:ext>
              </a:extLst>
            </p:cNvPr>
            <p:cNvSpPr>
              <a:spLocks/>
            </p:cNvSpPr>
            <p:nvPr/>
          </p:nvSpPr>
          <p:spPr bwMode="auto">
            <a:xfrm>
              <a:off x="10395809" y="3310277"/>
              <a:ext cx="90610" cy="33193"/>
            </a:xfrm>
            <a:custGeom>
              <a:avLst/>
              <a:gdLst>
                <a:gd name="T0" fmla="*/ 8 w 9"/>
                <a:gd name="T1" fmla="*/ 1 h 3"/>
                <a:gd name="T2" fmla="*/ 5 w 9"/>
                <a:gd name="T3" fmla="*/ 0 h 3"/>
                <a:gd name="T4" fmla="*/ 0 w 9"/>
                <a:gd name="T5" fmla="*/ 0 h 3"/>
                <a:gd name="T6" fmla="*/ 8 w 9"/>
                <a:gd name="T7" fmla="*/ 1 h 3"/>
                <a:gd name="T8" fmla="*/ 8 w 9"/>
                <a:gd name="T9" fmla="*/ 1 h 3"/>
              </a:gdLst>
              <a:ahLst/>
              <a:cxnLst>
                <a:cxn ang="0">
                  <a:pos x="T0" y="T1"/>
                </a:cxn>
                <a:cxn ang="0">
                  <a:pos x="T2" y="T3"/>
                </a:cxn>
                <a:cxn ang="0">
                  <a:pos x="T4" y="T5"/>
                </a:cxn>
                <a:cxn ang="0">
                  <a:pos x="T6" y="T7"/>
                </a:cxn>
                <a:cxn ang="0">
                  <a:pos x="T8" y="T9"/>
                </a:cxn>
              </a:cxnLst>
              <a:rect l="0" t="0" r="r" b="b"/>
              <a:pathLst>
                <a:path w="9" h="3">
                  <a:moveTo>
                    <a:pt x="8" y="1"/>
                  </a:moveTo>
                  <a:cubicBezTo>
                    <a:pt x="9" y="1"/>
                    <a:pt x="5" y="0"/>
                    <a:pt x="5" y="0"/>
                  </a:cubicBezTo>
                  <a:cubicBezTo>
                    <a:pt x="3" y="0"/>
                    <a:pt x="1" y="0"/>
                    <a:pt x="0" y="0"/>
                  </a:cubicBezTo>
                  <a:cubicBezTo>
                    <a:pt x="2" y="0"/>
                    <a:pt x="6" y="3"/>
                    <a:pt x="8" y="1"/>
                  </a:cubicBezTo>
                  <a:cubicBezTo>
                    <a:pt x="9" y="1"/>
                    <a:pt x="7" y="2"/>
                    <a:pt x="8"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10" name="Freeform 788">
              <a:extLst>
                <a:ext uri="{FF2B5EF4-FFF2-40B4-BE49-F238E27FC236}">
                  <a16:creationId xmlns:a16="http://schemas.microsoft.com/office/drawing/2014/main" id="{7E8190A3-D4F7-37E3-678F-CF38C2DC0435}"/>
                </a:ext>
              </a:extLst>
            </p:cNvPr>
            <p:cNvSpPr>
              <a:spLocks/>
            </p:cNvSpPr>
            <p:nvPr/>
          </p:nvSpPr>
          <p:spPr bwMode="auto">
            <a:xfrm>
              <a:off x="10252926" y="3538923"/>
              <a:ext cx="132428" cy="73757"/>
            </a:xfrm>
            <a:custGeom>
              <a:avLst/>
              <a:gdLst>
                <a:gd name="T0" fmla="*/ 12 w 13"/>
                <a:gd name="T1" fmla="*/ 4 h 7"/>
                <a:gd name="T2" fmla="*/ 12 w 13"/>
                <a:gd name="T3" fmla="*/ 1 h 7"/>
                <a:gd name="T4" fmla="*/ 7 w 13"/>
                <a:gd name="T5" fmla="*/ 2 h 7"/>
                <a:gd name="T6" fmla="*/ 3 w 13"/>
                <a:gd name="T7" fmla="*/ 3 h 7"/>
                <a:gd name="T8" fmla="*/ 0 w 13"/>
                <a:gd name="T9" fmla="*/ 5 h 7"/>
                <a:gd name="T10" fmla="*/ 12 w 13"/>
                <a:gd name="T11" fmla="*/ 4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3" y="3"/>
                    <a:pt x="13" y="2"/>
                    <a:pt x="12" y="1"/>
                  </a:cubicBezTo>
                  <a:cubicBezTo>
                    <a:pt x="11" y="0"/>
                    <a:pt x="8" y="1"/>
                    <a:pt x="7" y="2"/>
                  </a:cubicBezTo>
                  <a:cubicBezTo>
                    <a:pt x="6" y="2"/>
                    <a:pt x="4" y="2"/>
                    <a:pt x="3" y="3"/>
                  </a:cubicBezTo>
                  <a:cubicBezTo>
                    <a:pt x="3" y="3"/>
                    <a:pt x="0" y="5"/>
                    <a:pt x="0" y="5"/>
                  </a:cubicBezTo>
                  <a:cubicBezTo>
                    <a:pt x="3" y="7"/>
                    <a:pt x="10" y="6"/>
                    <a:pt x="12" y="4"/>
                  </a:cubicBezTo>
                  <a:cubicBezTo>
                    <a:pt x="13" y="3"/>
                    <a:pt x="9" y="6"/>
                    <a:pt x="12"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11" name="Freeform 789">
              <a:extLst>
                <a:ext uri="{FF2B5EF4-FFF2-40B4-BE49-F238E27FC236}">
                  <a16:creationId xmlns:a16="http://schemas.microsoft.com/office/drawing/2014/main" id="{53561950-816A-8227-93E7-E553A4398DE0}"/>
                </a:ext>
              </a:extLst>
            </p:cNvPr>
            <p:cNvSpPr>
              <a:spLocks/>
            </p:cNvSpPr>
            <p:nvPr/>
          </p:nvSpPr>
          <p:spPr bwMode="auto">
            <a:xfrm>
              <a:off x="9047126" y="3645872"/>
              <a:ext cx="41820" cy="66379"/>
            </a:xfrm>
            <a:custGeom>
              <a:avLst/>
              <a:gdLst>
                <a:gd name="T0" fmla="*/ 3 w 4"/>
                <a:gd name="T1" fmla="*/ 2 h 6"/>
                <a:gd name="T2" fmla="*/ 1 w 4"/>
                <a:gd name="T3" fmla="*/ 3 h 6"/>
                <a:gd name="T4" fmla="*/ 3 w 4"/>
                <a:gd name="T5" fmla="*/ 2 h 6"/>
                <a:gd name="T6" fmla="*/ 3 w 4"/>
                <a:gd name="T7" fmla="*/ 2 h 6"/>
              </a:gdLst>
              <a:ahLst/>
              <a:cxnLst>
                <a:cxn ang="0">
                  <a:pos x="T0" y="T1"/>
                </a:cxn>
                <a:cxn ang="0">
                  <a:pos x="T2" y="T3"/>
                </a:cxn>
                <a:cxn ang="0">
                  <a:pos x="T4" y="T5"/>
                </a:cxn>
                <a:cxn ang="0">
                  <a:pos x="T6" y="T7"/>
                </a:cxn>
              </a:cxnLst>
              <a:rect l="0" t="0" r="r" b="b"/>
              <a:pathLst>
                <a:path w="4" h="6">
                  <a:moveTo>
                    <a:pt x="3" y="2"/>
                  </a:moveTo>
                  <a:cubicBezTo>
                    <a:pt x="2" y="0"/>
                    <a:pt x="1" y="1"/>
                    <a:pt x="1" y="3"/>
                  </a:cubicBezTo>
                  <a:cubicBezTo>
                    <a:pt x="0" y="6"/>
                    <a:pt x="4" y="4"/>
                    <a:pt x="3" y="2"/>
                  </a:cubicBezTo>
                  <a:cubicBezTo>
                    <a:pt x="3" y="2"/>
                    <a:pt x="4" y="3"/>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12" name="Freeform 790">
              <a:extLst>
                <a:ext uri="{FF2B5EF4-FFF2-40B4-BE49-F238E27FC236}">
                  <a16:creationId xmlns:a16="http://schemas.microsoft.com/office/drawing/2014/main" id="{DCA56CC9-7120-9A05-1D99-A8D05A303CD3}"/>
                </a:ext>
              </a:extLst>
            </p:cNvPr>
            <p:cNvSpPr>
              <a:spLocks/>
            </p:cNvSpPr>
            <p:nvPr/>
          </p:nvSpPr>
          <p:spPr bwMode="auto">
            <a:xfrm>
              <a:off x="8956516" y="3505733"/>
              <a:ext cx="38336" cy="44255"/>
            </a:xfrm>
            <a:custGeom>
              <a:avLst/>
              <a:gdLst>
                <a:gd name="T0" fmla="*/ 4 w 4"/>
                <a:gd name="T1" fmla="*/ 2 h 4"/>
                <a:gd name="T2" fmla="*/ 1 w 4"/>
                <a:gd name="T3" fmla="*/ 1 h 4"/>
                <a:gd name="T4" fmla="*/ 4 w 4"/>
                <a:gd name="T5" fmla="*/ 2 h 4"/>
                <a:gd name="T6" fmla="*/ 4 w 4"/>
                <a:gd name="T7" fmla="*/ 2 h 4"/>
              </a:gdLst>
              <a:ahLst/>
              <a:cxnLst>
                <a:cxn ang="0">
                  <a:pos x="T0" y="T1"/>
                </a:cxn>
                <a:cxn ang="0">
                  <a:pos x="T2" y="T3"/>
                </a:cxn>
                <a:cxn ang="0">
                  <a:pos x="T4" y="T5"/>
                </a:cxn>
                <a:cxn ang="0">
                  <a:pos x="T6" y="T7"/>
                </a:cxn>
              </a:cxnLst>
              <a:rect l="0" t="0" r="r" b="b"/>
              <a:pathLst>
                <a:path w="4" h="4">
                  <a:moveTo>
                    <a:pt x="4" y="2"/>
                  </a:moveTo>
                  <a:cubicBezTo>
                    <a:pt x="3" y="2"/>
                    <a:pt x="1" y="0"/>
                    <a:pt x="1" y="1"/>
                  </a:cubicBezTo>
                  <a:cubicBezTo>
                    <a:pt x="0" y="4"/>
                    <a:pt x="4" y="2"/>
                    <a:pt x="4" y="2"/>
                  </a:cubicBezTo>
                  <a:cubicBezTo>
                    <a:pt x="3" y="2"/>
                    <a:pt x="4" y="2"/>
                    <a:pt x="4"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13" name="Freeform 791">
              <a:extLst>
                <a:ext uri="{FF2B5EF4-FFF2-40B4-BE49-F238E27FC236}">
                  <a16:creationId xmlns:a16="http://schemas.microsoft.com/office/drawing/2014/main" id="{E59CA245-02CA-C8D0-C545-395EB9608AB3}"/>
                </a:ext>
              </a:extLst>
            </p:cNvPr>
            <p:cNvSpPr>
              <a:spLocks/>
            </p:cNvSpPr>
            <p:nvPr/>
          </p:nvSpPr>
          <p:spPr bwMode="auto">
            <a:xfrm>
              <a:off x="10754759" y="2812415"/>
              <a:ext cx="20911" cy="22128"/>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0"/>
                    <a:pt x="0" y="1"/>
                    <a:pt x="0" y="2"/>
                  </a:cubicBezTo>
                  <a:cubicBezTo>
                    <a:pt x="1" y="2"/>
                    <a:pt x="2" y="2"/>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14" name="Freeform 792">
              <a:extLst>
                <a:ext uri="{FF2B5EF4-FFF2-40B4-BE49-F238E27FC236}">
                  <a16:creationId xmlns:a16="http://schemas.microsoft.com/office/drawing/2014/main" id="{2D69CEFF-606F-D022-D253-2478E74809BB}"/>
                </a:ext>
              </a:extLst>
            </p:cNvPr>
            <p:cNvSpPr>
              <a:spLocks/>
            </p:cNvSpPr>
            <p:nvPr/>
          </p:nvSpPr>
          <p:spPr bwMode="auto">
            <a:xfrm>
              <a:off x="10671121" y="2694404"/>
              <a:ext cx="31366" cy="18440"/>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1" y="0"/>
                    <a:pt x="0" y="1"/>
                    <a:pt x="1" y="1"/>
                  </a:cubicBezTo>
                  <a:cubicBezTo>
                    <a:pt x="2" y="2"/>
                    <a:pt x="3" y="1"/>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15" name="Freeform 793">
              <a:extLst>
                <a:ext uri="{FF2B5EF4-FFF2-40B4-BE49-F238E27FC236}">
                  <a16:creationId xmlns:a16="http://schemas.microsoft.com/office/drawing/2014/main" id="{9540A3CE-E84F-E80E-8AFC-B403620F9F49}"/>
                </a:ext>
              </a:extLst>
            </p:cNvPr>
            <p:cNvSpPr>
              <a:spLocks/>
            </p:cNvSpPr>
            <p:nvPr/>
          </p:nvSpPr>
          <p:spPr bwMode="auto">
            <a:xfrm>
              <a:off x="10754759" y="2650148"/>
              <a:ext cx="27879" cy="33193"/>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1"/>
                    <a:pt x="1" y="2"/>
                  </a:cubicBezTo>
                  <a:cubicBezTo>
                    <a:pt x="1" y="3"/>
                    <a:pt x="3" y="1"/>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16" name="Freeform 794">
              <a:extLst>
                <a:ext uri="{FF2B5EF4-FFF2-40B4-BE49-F238E27FC236}">
                  <a16:creationId xmlns:a16="http://schemas.microsoft.com/office/drawing/2014/main" id="{A21654B1-72B8-3C77-2813-CCF00A04FAD4}"/>
                </a:ext>
              </a:extLst>
            </p:cNvPr>
            <p:cNvSpPr>
              <a:spLocks/>
            </p:cNvSpPr>
            <p:nvPr/>
          </p:nvSpPr>
          <p:spPr bwMode="auto">
            <a:xfrm>
              <a:off x="7963300" y="2867732"/>
              <a:ext cx="52274" cy="7374"/>
            </a:xfrm>
            <a:custGeom>
              <a:avLst/>
              <a:gdLst>
                <a:gd name="T0" fmla="*/ 5 w 5"/>
                <a:gd name="T1" fmla="*/ 1 h 1"/>
                <a:gd name="T2" fmla="*/ 1 w 5"/>
                <a:gd name="T3" fmla="*/ 0 h 1"/>
                <a:gd name="T4" fmla="*/ 5 w 5"/>
                <a:gd name="T5" fmla="*/ 1 h 1"/>
              </a:gdLst>
              <a:ahLst/>
              <a:cxnLst>
                <a:cxn ang="0">
                  <a:pos x="T0" y="T1"/>
                </a:cxn>
                <a:cxn ang="0">
                  <a:pos x="T2" y="T3"/>
                </a:cxn>
                <a:cxn ang="0">
                  <a:pos x="T4" y="T5"/>
                </a:cxn>
              </a:cxnLst>
              <a:rect l="0" t="0" r="r" b="b"/>
              <a:pathLst>
                <a:path w="5" h="1">
                  <a:moveTo>
                    <a:pt x="5" y="1"/>
                  </a:moveTo>
                  <a:cubicBezTo>
                    <a:pt x="4" y="0"/>
                    <a:pt x="0" y="0"/>
                    <a:pt x="1" y="0"/>
                  </a:cubicBezTo>
                  <a:cubicBezTo>
                    <a:pt x="2" y="1"/>
                    <a:pt x="5" y="1"/>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17" name="Freeform 795">
              <a:extLst>
                <a:ext uri="{FF2B5EF4-FFF2-40B4-BE49-F238E27FC236}">
                  <a16:creationId xmlns:a16="http://schemas.microsoft.com/office/drawing/2014/main" id="{D3F35BD2-613B-2A4C-EAB7-B4EFD6173CD9}"/>
                </a:ext>
              </a:extLst>
            </p:cNvPr>
            <p:cNvSpPr>
              <a:spLocks/>
            </p:cNvSpPr>
            <p:nvPr/>
          </p:nvSpPr>
          <p:spPr bwMode="auto">
            <a:xfrm>
              <a:off x="8026027" y="2867732"/>
              <a:ext cx="62727"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18" name="Freeform 796">
              <a:extLst>
                <a:ext uri="{FF2B5EF4-FFF2-40B4-BE49-F238E27FC236}">
                  <a16:creationId xmlns:a16="http://schemas.microsoft.com/office/drawing/2014/main" id="{0348AB6F-3884-AFC3-4687-16D264A6DAEF}"/>
                </a:ext>
              </a:extLst>
            </p:cNvPr>
            <p:cNvSpPr>
              <a:spLocks/>
            </p:cNvSpPr>
            <p:nvPr/>
          </p:nvSpPr>
          <p:spPr bwMode="auto">
            <a:xfrm>
              <a:off x="9200466" y="2181793"/>
              <a:ext cx="41820" cy="22128"/>
            </a:xfrm>
            <a:custGeom>
              <a:avLst/>
              <a:gdLst>
                <a:gd name="T0" fmla="*/ 3 w 4"/>
                <a:gd name="T1" fmla="*/ 2 h 2"/>
                <a:gd name="T2" fmla="*/ 2 w 4"/>
                <a:gd name="T3" fmla="*/ 0 h 2"/>
                <a:gd name="T4" fmla="*/ 3 w 4"/>
                <a:gd name="T5" fmla="*/ 2 h 2"/>
              </a:gdLst>
              <a:ahLst/>
              <a:cxnLst>
                <a:cxn ang="0">
                  <a:pos x="T0" y="T1"/>
                </a:cxn>
                <a:cxn ang="0">
                  <a:pos x="T2" y="T3"/>
                </a:cxn>
                <a:cxn ang="0">
                  <a:pos x="T4" y="T5"/>
                </a:cxn>
              </a:cxnLst>
              <a:rect l="0" t="0" r="r" b="b"/>
              <a:pathLst>
                <a:path w="4" h="2">
                  <a:moveTo>
                    <a:pt x="3" y="2"/>
                  </a:moveTo>
                  <a:cubicBezTo>
                    <a:pt x="1" y="2"/>
                    <a:pt x="0" y="0"/>
                    <a:pt x="2" y="0"/>
                  </a:cubicBezTo>
                  <a:cubicBezTo>
                    <a:pt x="3" y="0"/>
                    <a:pt x="4" y="2"/>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19" name="Freeform 797">
              <a:extLst>
                <a:ext uri="{FF2B5EF4-FFF2-40B4-BE49-F238E27FC236}">
                  <a16:creationId xmlns:a16="http://schemas.microsoft.com/office/drawing/2014/main" id="{DEC00A98-66DF-77D0-3F8F-E7F91CD2CEB1}"/>
                </a:ext>
              </a:extLst>
            </p:cNvPr>
            <p:cNvSpPr>
              <a:spLocks/>
            </p:cNvSpPr>
            <p:nvPr/>
          </p:nvSpPr>
          <p:spPr bwMode="auto">
            <a:xfrm>
              <a:off x="4847732" y="4825952"/>
              <a:ext cx="94095" cy="129075"/>
            </a:xfrm>
            <a:custGeom>
              <a:avLst/>
              <a:gdLst>
                <a:gd name="T0" fmla="*/ 9 w 9"/>
                <a:gd name="T1" fmla="*/ 11 h 12"/>
                <a:gd name="T2" fmla="*/ 5 w 9"/>
                <a:gd name="T3" fmla="*/ 2 h 12"/>
                <a:gd name="T4" fmla="*/ 2 w 9"/>
                <a:gd name="T5" fmla="*/ 2 h 12"/>
                <a:gd name="T6" fmla="*/ 0 w 9"/>
                <a:gd name="T7" fmla="*/ 3 h 12"/>
                <a:gd name="T8" fmla="*/ 3 w 9"/>
                <a:gd name="T9" fmla="*/ 5 h 12"/>
                <a:gd name="T10" fmla="*/ 3 w 9"/>
                <a:gd name="T11" fmla="*/ 7 h 12"/>
                <a:gd name="T12" fmla="*/ 4 w 9"/>
                <a:gd name="T13" fmla="*/ 7 h 12"/>
                <a:gd name="T14" fmla="*/ 3 w 9"/>
                <a:gd name="T15" fmla="*/ 8 h 12"/>
                <a:gd name="T16" fmla="*/ 6 w 9"/>
                <a:gd name="T17" fmla="*/ 11 h 12"/>
                <a:gd name="T18" fmla="*/ 6 w 9"/>
                <a:gd name="T19" fmla="*/ 9 h 12"/>
                <a:gd name="T20" fmla="*/ 9 w 9"/>
                <a:gd name="T21" fmla="*/ 11 h 12"/>
                <a:gd name="T22" fmla="*/ 9 w 9"/>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9" y="11"/>
                  </a:moveTo>
                  <a:cubicBezTo>
                    <a:pt x="8" y="8"/>
                    <a:pt x="7" y="4"/>
                    <a:pt x="5" y="2"/>
                  </a:cubicBezTo>
                  <a:cubicBezTo>
                    <a:pt x="4" y="1"/>
                    <a:pt x="3" y="0"/>
                    <a:pt x="2" y="2"/>
                  </a:cubicBezTo>
                  <a:cubicBezTo>
                    <a:pt x="2" y="2"/>
                    <a:pt x="0" y="2"/>
                    <a:pt x="0" y="3"/>
                  </a:cubicBezTo>
                  <a:cubicBezTo>
                    <a:pt x="1" y="4"/>
                    <a:pt x="3" y="3"/>
                    <a:pt x="3" y="5"/>
                  </a:cubicBezTo>
                  <a:cubicBezTo>
                    <a:pt x="3" y="6"/>
                    <a:pt x="3" y="6"/>
                    <a:pt x="3" y="7"/>
                  </a:cubicBezTo>
                  <a:cubicBezTo>
                    <a:pt x="3" y="8"/>
                    <a:pt x="4" y="7"/>
                    <a:pt x="4" y="7"/>
                  </a:cubicBezTo>
                  <a:cubicBezTo>
                    <a:pt x="5" y="8"/>
                    <a:pt x="3" y="8"/>
                    <a:pt x="3" y="8"/>
                  </a:cubicBezTo>
                  <a:cubicBezTo>
                    <a:pt x="3" y="9"/>
                    <a:pt x="5" y="11"/>
                    <a:pt x="6" y="11"/>
                  </a:cubicBezTo>
                  <a:cubicBezTo>
                    <a:pt x="6" y="11"/>
                    <a:pt x="2" y="7"/>
                    <a:pt x="6" y="9"/>
                  </a:cubicBezTo>
                  <a:cubicBezTo>
                    <a:pt x="7" y="9"/>
                    <a:pt x="9" y="12"/>
                    <a:pt x="9" y="11"/>
                  </a:cubicBezTo>
                  <a:cubicBezTo>
                    <a:pt x="8" y="10"/>
                    <a:pt x="9" y="12"/>
                    <a:pt x="9" y="1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grpSp>
      <p:sp>
        <p:nvSpPr>
          <p:cNvPr id="611" name="Freeform 512">
            <a:extLst>
              <a:ext uri="{FF2B5EF4-FFF2-40B4-BE49-F238E27FC236}">
                <a16:creationId xmlns:a16="http://schemas.microsoft.com/office/drawing/2014/main" id="{0E60D8A8-589F-26BD-4291-7B203C0FFEC4}"/>
              </a:ext>
            </a:extLst>
          </p:cNvPr>
          <p:cNvSpPr>
            <a:spLocks/>
          </p:cNvSpPr>
          <p:nvPr/>
        </p:nvSpPr>
        <p:spPr bwMode="auto">
          <a:xfrm>
            <a:off x="6154642" y="5480501"/>
            <a:ext cx="46948" cy="25550"/>
          </a:xfrm>
          <a:custGeom>
            <a:avLst/>
            <a:gdLst>
              <a:gd name="T0" fmla="*/ 10 w 12"/>
              <a:gd name="T1" fmla="*/ 3 h 6"/>
              <a:gd name="T2" fmla="*/ 8 w 12"/>
              <a:gd name="T3" fmla="*/ 2 h 6"/>
              <a:gd name="T4" fmla="*/ 5 w 12"/>
              <a:gd name="T5" fmla="*/ 2 h 6"/>
              <a:gd name="T6" fmla="*/ 3 w 12"/>
              <a:gd name="T7" fmla="*/ 1 h 6"/>
              <a:gd name="T8" fmla="*/ 0 w 12"/>
              <a:gd name="T9" fmla="*/ 3 h 6"/>
              <a:gd name="T10" fmla="*/ 2 w 12"/>
              <a:gd name="T11" fmla="*/ 5 h 6"/>
              <a:gd name="T12" fmla="*/ 6 w 12"/>
              <a:gd name="T13" fmla="*/ 5 h 6"/>
              <a:gd name="T14" fmla="*/ 11 w 12"/>
              <a:gd name="T15" fmla="*/ 3 h 6"/>
              <a:gd name="T16" fmla="*/ 10 w 12"/>
              <a:gd name="T17" fmla="*/ 3 h 6"/>
              <a:gd name="T18" fmla="*/ 10 w 12"/>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0" y="3"/>
                </a:moveTo>
                <a:cubicBezTo>
                  <a:pt x="9" y="3"/>
                  <a:pt x="9" y="2"/>
                  <a:pt x="8" y="2"/>
                </a:cubicBezTo>
                <a:cubicBezTo>
                  <a:pt x="7" y="2"/>
                  <a:pt x="6" y="2"/>
                  <a:pt x="5" y="2"/>
                </a:cubicBezTo>
                <a:cubicBezTo>
                  <a:pt x="4" y="2"/>
                  <a:pt x="4" y="0"/>
                  <a:pt x="3" y="1"/>
                </a:cubicBezTo>
                <a:cubicBezTo>
                  <a:pt x="3" y="1"/>
                  <a:pt x="0" y="3"/>
                  <a:pt x="0" y="3"/>
                </a:cubicBezTo>
                <a:cubicBezTo>
                  <a:pt x="0" y="3"/>
                  <a:pt x="2" y="5"/>
                  <a:pt x="2" y="5"/>
                </a:cubicBezTo>
                <a:cubicBezTo>
                  <a:pt x="3" y="6"/>
                  <a:pt x="5" y="5"/>
                  <a:pt x="6" y="5"/>
                </a:cubicBezTo>
                <a:cubicBezTo>
                  <a:pt x="7" y="5"/>
                  <a:pt x="11" y="4"/>
                  <a:pt x="11" y="3"/>
                </a:cubicBezTo>
                <a:cubicBezTo>
                  <a:pt x="10" y="3"/>
                  <a:pt x="10" y="3"/>
                  <a:pt x="10" y="3"/>
                </a:cubicBezTo>
                <a:cubicBezTo>
                  <a:pt x="9" y="3"/>
                  <a:pt x="12" y="2"/>
                  <a:pt x="10" y="3"/>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12" name="Freeform 513">
            <a:extLst>
              <a:ext uri="{FF2B5EF4-FFF2-40B4-BE49-F238E27FC236}">
                <a16:creationId xmlns:a16="http://schemas.microsoft.com/office/drawing/2014/main" id="{37928AE6-C66F-9755-6399-B992D4E19563}"/>
              </a:ext>
            </a:extLst>
          </p:cNvPr>
          <p:cNvSpPr>
            <a:spLocks/>
          </p:cNvSpPr>
          <p:nvPr/>
        </p:nvSpPr>
        <p:spPr bwMode="auto">
          <a:xfrm>
            <a:off x="6150618" y="5506050"/>
            <a:ext cx="34876" cy="25550"/>
          </a:xfrm>
          <a:custGeom>
            <a:avLst/>
            <a:gdLst>
              <a:gd name="T0" fmla="*/ 7 w 9"/>
              <a:gd name="T1" fmla="*/ 3 h 6"/>
              <a:gd name="T2" fmla="*/ 0 w 9"/>
              <a:gd name="T3" fmla="*/ 1 h 6"/>
              <a:gd name="T4" fmla="*/ 2 w 9"/>
              <a:gd name="T5" fmla="*/ 2 h 6"/>
              <a:gd name="T6" fmla="*/ 1 w 9"/>
              <a:gd name="T7" fmla="*/ 5 h 6"/>
              <a:gd name="T8" fmla="*/ 3 w 9"/>
              <a:gd name="T9" fmla="*/ 5 h 6"/>
              <a:gd name="T10" fmla="*/ 4 w 9"/>
              <a:gd name="T11" fmla="*/ 5 h 6"/>
              <a:gd name="T12" fmla="*/ 7 w 9"/>
              <a:gd name="T13" fmla="*/ 3 h 6"/>
              <a:gd name="T14" fmla="*/ 7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3"/>
                </a:moveTo>
                <a:cubicBezTo>
                  <a:pt x="7" y="2"/>
                  <a:pt x="0" y="0"/>
                  <a:pt x="0" y="1"/>
                </a:cubicBezTo>
                <a:cubicBezTo>
                  <a:pt x="0" y="1"/>
                  <a:pt x="2" y="2"/>
                  <a:pt x="2" y="2"/>
                </a:cubicBezTo>
                <a:cubicBezTo>
                  <a:pt x="3" y="3"/>
                  <a:pt x="1" y="4"/>
                  <a:pt x="1" y="5"/>
                </a:cubicBezTo>
                <a:cubicBezTo>
                  <a:pt x="1" y="6"/>
                  <a:pt x="3" y="5"/>
                  <a:pt x="3" y="5"/>
                </a:cubicBezTo>
                <a:cubicBezTo>
                  <a:pt x="4" y="4"/>
                  <a:pt x="3" y="5"/>
                  <a:pt x="4" y="5"/>
                </a:cubicBezTo>
                <a:cubicBezTo>
                  <a:pt x="5" y="6"/>
                  <a:pt x="9" y="4"/>
                  <a:pt x="7" y="3"/>
                </a:cubicBezTo>
                <a:cubicBezTo>
                  <a:pt x="6" y="2"/>
                  <a:pt x="8" y="3"/>
                  <a:pt x="7" y="3"/>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13" name="Freeform 514">
            <a:extLst>
              <a:ext uri="{FF2B5EF4-FFF2-40B4-BE49-F238E27FC236}">
                <a16:creationId xmlns:a16="http://schemas.microsoft.com/office/drawing/2014/main" id="{4C9EE091-935F-B5BD-DA85-82B3938641A0}"/>
              </a:ext>
            </a:extLst>
          </p:cNvPr>
          <p:cNvSpPr>
            <a:spLocks/>
          </p:cNvSpPr>
          <p:nvPr/>
        </p:nvSpPr>
        <p:spPr bwMode="auto">
          <a:xfrm>
            <a:off x="6146595" y="5473403"/>
            <a:ext cx="30852" cy="19873"/>
          </a:xfrm>
          <a:custGeom>
            <a:avLst/>
            <a:gdLst>
              <a:gd name="T0" fmla="*/ 6 w 8"/>
              <a:gd name="T1" fmla="*/ 0 h 5"/>
              <a:gd name="T2" fmla="*/ 3 w 8"/>
              <a:gd name="T3" fmla="*/ 1 h 5"/>
              <a:gd name="T4" fmla="*/ 0 w 8"/>
              <a:gd name="T5" fmla="*/ 1 h 5"/>
              <a:gd name="T6" fmla="*/ 0 w 8"/>
              <a:gd name="T7" fmla="*/ 3 h 5"/>
              <a:gd name="T8" fmla="*/ 5 w 8"/>
              <a:gd name="T9" fmla="*/ 2 h 5"/>
              <a:gd name="T10" fmla="*/ 6 w 8"/>
              <a:gd name="T11" fmla="*/ 0 h 5"/>
              <a:gd name="T12" fmla="*/ 6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6" y="0"/>
                </a:moveTo>
                <a:cubicBezTo>
                  <a:pt x="5" y="0"/>
                  <a:pt x="4" y="1"/>
                  <a:pt x="3" y="1"/>
                </a:cubicBezTo>
                <a:cubicBezTo>
                  <a:pt x="2" y="0"/>
                  <a:pt x="0" y="1"/>
                  <a:pt x="0" y="1"/>
                </a:cubicBezTo>
                <a:cubicBezTo>
                  <a:pt x="1" y="0"/>
                  <a:pt x="0" y="4"/>
                  <a:pt x="0" y="3"/>
                </a:cubicBezTo>
                <a:cubicBezTo>
                  <a:pt x="1" y="5"/>
                  <a:pt x="4" y="3"/>
                  <a:pt x="5" y="2"/>
                </a:cubicBezTo>
                <a:cubicBezTo>
                  <a:pt x="6" y="2"/>
                  <a:pt x="8" y="0"/>
                  <a:pt x="6" y="0"/>
                </a:cubicBezTo>
                <a:cubicBezTo>
                  <a:pt x="5" y="0"/>
                  <a:pt x="8" y="0"/>
                  <a:pt x="6" y="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14" name="Freeform 515">
            <a:extLst>
              <a:ext uri="{FF2B5EF4-FFF2-40B4-BE49-F238E27FC236}">
                <a16:creationId xmlns:a16="http://schemas.microsoft.com/office/drawing/2014/main" id="{7FDCC3DE-5E64-4D6C-E5ED-20148DCC85C3}"/>
              </a:ext>
            </a:extLst>
          </p:cNvPr>
          <p:cNvSpPr>
            <a:spLocks/>
          </p:cNvSpPr>
          <p:nvPr/>
        </p:nvSpPr>
        <p:spPr bwMode="auto">
          <a:xfrm>
            <a:off x="6130499" y="5489018"/>
            <a:ext cx="32193" cy="21293"/>
          </a:xfrm>
          <a:custGeom>
            <a:avLst/>
            <a:gdLst>
              <a:gd name="T0" fmla="*/ 7 w 8"/>
              <a:gd name="T1" fmla="*/ 4 h 5"/>
              <a:gd name="T2" fmla="*/ 1 w 8"/>
              <a:gd name="T3" fmla="*/ 1 h 5"/>
              <a:gd name="T4" fmla="*/ 7 w 8"/>
              <a:gd name="T5" fmla="*/ 4 h 5"/>
            </a:gdLst>
            <a:ahLst/>
            <a:cxnLst>
              <a:cxn ang="0">
                <a:pos x="T0" y="T1"/>
              </a:cxn>
              <a:cxn ang="0">
                <a:pos x="T2" y="T3"/>
              </a:cxn>
              <a:cxn ang="0">
                <a:pos x="T4" y="T5"/>
              </a:cxn>
            </a:cxnLst>
            <a:rect l="0" t="0" r="r" b="b"/>
            <a:pathLst>
              <a:path w="8" h="5">
                <a:moveTo>
                  <a:pt x="7" y="4"/>
                </a:moveTo>
                <a:cubicBezTo>
                  <a:pt x="6" y="3"/>
                  <a:pt x="0" y="0"/>
                  <a:pt x="1" y="1"/>
                </a:cubicBezTo>
                <a:cubicBezTo>
                  <a:pt x="2" y="2"/>
                  <a:pt x="8" y="5"/>
                  <a:pt x="7" y="4"/>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15" name="Freeform 516">
            <a:extLst>
              <a:ext uri="{FF2B5EF4-FFF2-40B4-BE49-F238E27FC236}">
                <a16:creationId xmlns:a16="http://schemas.microsoft.com/office/drawing/2014/main" id="{A7F1AE0C-5E6E-2628-5094-B71C4F076582}"/>
              </a:ext>
            </a:extLst>
          </p:cNvPr>
          <p:cNvSpPr>
            <a:spLocks/>
          </p:cNvSpPr>
          <p:nvPr/>
        </p:nvSpPr>
        <p:spPr bwMode="auto">
          <a:xfrm>
            <a:off x="6122450" y="5460627"/>
            <a:ext cx="12072" cy="12775"/>
          </a:xfrm>
          <a:custGeom>
            <a:avLst/>
            <a:gdLst>
              <a:gd name="T0" fmla="*/ 2 w 3"/>
              <a:gd name="T1" fmla="*/ 2 h 3"/>
              <a:gd name="T2" fmla="*/ 0 w 3"/>
              <a:gd name="T3" fmla="*/ 1 h 3"/>
              <a:gd name="T4" fmla="*/ 2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2" y="3"/>
                  <a:pt x="1" y="2"/>
                  <a:pt x="0" y="1"/>
                </a:cubicBezTo>
                <a:cubicBezTo>
                  <a:pt x="0" y="0"/>
                  <a:pt x="3" y="0"/>
                  <a:pt x="2" y="2"/>
                </a:cubicBezTo>
                <a:cubicBezTo>
                  <a:pt x="2" y="3"/>
                  <a:pt x="2" y="1"/>
                  <a:pt x="2" y="2"/>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16" name="Freeform 517">
            <a:extLst>
              <a:ext uri="{FF2B5EF4-FFF2-40B4-BE49-F238E27FC236}">
                <a16:creationId xmlns:a16="http://schemas.microsoft.com/office/drawing/2014/main" id="{0B69BA16-A280-6FD7-9C86-291E0F9350A3}"/>
              </a:ext>
            </a:extLst>
          </p:cNvPr>
          <p:cNvSpPr>
            <a:spLocks/>
          </p:cNvSpPr>
          <p:nvPr/>
        </p:nvSpPr>
        <p:spPr bwMode="auto">
          <a:xfrm>
            <a:off x="6122450" y="5426560"/>
            <a:ext cx="28169" cy="29809"/>
          </a:xfrm>
          <a:custGeom>
            <a:avLst/>
            <a:gdLst>
              <a:gd name="T0" fmla="*/ 5 w 7"/>
              <a:gd name="T1" fmla="*/ 2 h 7"/>
              <a:gd name="T2" fmla="*/ 4 w 7"/>
              <a:gd name="T3" fmla="*/ 0 h 7"/>
              <a:gd name="T4" fmla="*/ 2 w 7"/>
              <a:gd name="T5" fmla="*/ 1 h 7"/>
              <a:gd name="T6" fmla="*/ 0 w 7"/>
              <a:gd name="T7" fmla="*/ 1 h 7"/>
              <a:gd name="T8" fmla="*/ 2 w 7"/>
              <a:gd name="T9" fmla="*/ 4 h 7"/>
              <a:gd name="T10" fmla="*/ 0 w 7"/>
              <a:gd name="T11" fmla="*/ 6 h 7"/>
              <a:gd name="T12" fmla="*/ 3 w 7"/>
              <a:gd name="T13" fmla="*/ 5 h 7"/>
              <a:gd name="T14" fmla="*/ 4 w 7"/>
              <a:gd name="T15" fmla="*/ 2 h 7"/>
              <a:gd name="T16" fmla="*/ 4 w 7"/>
              <a:gd name="T17" fmla="*/ 4 h 7"/>
              <a:gd name="T18" fmla="*/ 6 w 7"/>
              <a:gd name="T19" fmla="*/ 2 h 7"/>
              <a:gd name="T20" fmla="*/ 5 w 7"/>
              <a:gd name="T21" fmla="*/ 2 h 7"/>
              <a:gd name="T22" fmla="*/ 5 w 7"/>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5" y="2"/>
                </a:moveTo>
                <a:cubicBezTo>
                  <a:pt x="5" y="1"/>
                  <a:pt x="4" y="1"/>
                  <a:pt x="4" y="0"/>
                </a:cubicBezTo>
                <a:cubicBezTo>
                  <a:pt x="3" y="0"/>
                  <a:pt x="1" y="0"/>
                  <a:pt x="2" y="1"/>
                </a:cubicBezTo>
                <a:cubicBezTo>
                  <a:pt x="4" y="3"/>
                  <a:pt x="1" y="2"/>
                  <a:pt x="0" y="1"/>
                </a:cubicBezTo>
                <a:cubicBezTo>
                  <a:pt x="1" y="3"/>
                  <a:pt x="2" y="3"/>
                  <a:pt x="2" y="4"/>
                </a:cubicBezTo>
                <a:cubicBezTo>
                  <a:pt x="3" y="6"/>
                  <a:pt x="1" y="5"/>
                  <a:pt x="0" y="6"/>
                </a:cubicBezTo>
                <a:cubicBezTo>
                  <a:pt x="0" y="7"/>
                  <a:pt x="4" y="6"/>
                  <a:pt x="3" y="5"/>
                </a:cubicBezTo>
                <a:cubicBezTo>
                  <a:pt x="3" y="5"/>
                  <a:pt x="4" y="3"/>
                  <a:pt x="4" y="2"/>
                </a:cubicBezTo>
                <a:cubicBezTo>
                  <a:pt x="4" y="2"/>
                  <a:pt x="4" y="3"/>
                  <a:pt x="4" y="4"/>
                </a:cubicBezTo>
                <a:cubicBezTo>
                  <a:pt x="4" y="3"/>
                  <a:pt x="6" y="2"/>
                  <a:pt x="6" y="2"/>
                </a:cubicBezTo>
                <a:cubicBezTo>
                  <a:pt x="6" y="2"/>
                  <a:pt x="6" y="2"/>
                  <a:pt x="5" y="2"/>
                </a:cubicBezTo>
                <a:cubicBezTo>
                  <a:pt x="5" y="1"/>
                  <a:pt x="7" y="2"/>
                  <a:pt x="5" y="2"/>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17" name="Freeform 518">
            <a:extLst>
              <a:ext uri="{FF2B5EF4-FFF2-40B4-BE49-F238E27FC236}">
                <a16:creationId xmlns:a16="http://schemas.microsoft.com/office/drawing/2014/main" id="{F257FF61-A15C-9C56-EA50-EE4BEF59774E}"/>
              </a:ext>
            </a:extLst>
          </p:cNvPr>
          <p:cNvSpPr>
            <a:spLocks/>
          </p:cNvSpPr>
          <p:nvPr/>
        </p:nvSpPr>
        <p:spPr bwMode="auto">
          <a:xfrm>
            <a:off x="6118425" y="5372621"/>
            <a:ext cx="20120" cy="45423"/>
          </a:xfrm>
          <a:custGeom>
            <a:avLst/>
            <a:gdLst>
              <a:gd name="T0" fmla="*/ 5 w 5"/>
              <a:gd name="T1" fmla="*/ 7 h 11"/>
              <a:gd name="T2" fmla="*/ 2 w 5"/>
              <a:gd name="T3" fmla="*/ 2 h 11"/>
              <a:gd name="T4" fmla="*/ 1 w 5"/>
              <a:gd name="T5" fmla="*/ 6 h 11"/>
              <a:gd name="T6" fmla="*/ 0 w 5"/>
              <a:gd name="T7" fmla="*/ 9 h 11"/>
              <a:gd name="T8" fmla="*/ 2 w 5"/>
              <a:gd name="T9" fmla="*/ 7 h 11"/>
              <a:gd name="T10" fmla="*/ 5 w 5"/>
              <a:gd name="T11" fmla="*/ 7 h 11"/>
              <a:gd name="T12" fmla="*/ 5 w 5"/>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7"/>
                </a:moveTo>
                <a:cubicBezTo>
                  <a:pt x="5" y="6"/>
                  <a:pt x="4" y="0"/>
                  <a:pt x="2" y="2"/>
                </a:cubicBezTo>
                <a:cubicBezTo>
                  <a:pt x="2" y="3"/>
                  <a:pt x="3" y="6"/>
                  <a:pt x="1" y="6"/>
                </a:cubicBezTo>
                <a:cubicBezTo>
                  <a:pt x="0" y="6"/>
                  <a:pt x="0" y="7"/>
                  <a:pt x="0" y="9"/>
                </a:cubicBezTo>
                <a:cubicBezTo>
                  <a:pt x="1" y="9"/>
                  <a:pt x="2" y="7"/>
                  <a:pt x="2" y="7"/>
                </a:cubicBezTo>
                <a:cubicBezTo>
                  <a:pt x="1" y="7"/>
                  <a:pt x="5" y="11"/>
                  <a:pt x="5" y="7"/>
                </a:cubicBezTo>
                <a:cubicBezTo>
                  <a:pt x="5" y="6"/>
                  <a:pt x="5" y="8"/>
                  <a:pt x="5" y="7"/>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18" name="Freeform 519">
            <a:extLst>
              <a:ext uri="{FF2B5EF4-FFF2-40B4-BE49-F238E27FC236}">
                <a16:creationId xmlns:a16="http://schemas.microsoft.com/office/drawing/2014/main" id="{58E0E336-5482-F9D0-90B5-FAB83A7E90A8}"/>
              </a:ext>
            </a:extLst>
          </p:cNvPr>
          <p:cNvSpPr>
            <a:spLocks/>
          </p:cNvSpPr>
          <p:nvPr/>
        </p:nvSpPr>
        <p:spPr bwMode="auto">
          <a:xfrm>
            <a:off x="6114402" y="5409527"/>
            <a:ext cx="12072" cy="25550"/>
          </a:xfrm>
          <a:custGeom>
            <a:avLst/>
            <a:gdLst>
              <a:gd name="T0" fmla="*/ 3 w 3"/>
              <a:gd name="T1" fmla="*/ 2 h 6"/>
              <a:gd name="T2" fmla="*/ 1 w 3"/>
              <a:gd name="T3" fmla="*/ 6 h 6"/>
              <a:gd name="T4" fmla="*/ 3 w 3"/>
              <a:gd name="T5" fmla="*/ 2 h 6"/>
              <a:gd name="T6" fmla="*/ 3 w 3"/>
              <a:gd name="T7" fmla="*/ 2 h 6"/>
            </a:gdLst>
            <a:ahLst/>
            <a:cxnLst>
              <a:cxn ang="0">
                <a:pos x="T0" y="T1"/>
              </a:cxn>
              <a:cxn ang="0">
                <a:pos x="T2" y="T3"/>
              </a:cxn>
              <a:cxn ang="0">
                <a:pos x="T4" y="T5"/>
              </a:cxn>
              <a:cxn ang="0">
                <a:pos x="T6" y="T7"/>
              </a:cxn>
            </a:cxnLst>
            <a:rect l="0" t="0" r="r" b="b"/>
            <a:pathLst>
              <a:path w="3" h="6">
                <a:moveTo>
                  <a:pt x="3" y="2"/>
                </a:moveTo>
                <a:cubicBezTo>
                  <a:pt x="2" y="0"/>
                  <a:pt x="0" y="5"/>
                  <a:pt x="1" y="6"/>
                </a:cubicBezTo>
                <a:cubicBezTo>
                  <a:pt x="0" y="5"/>
                  <a:pt x="3" y="3"/>
                  <a:pt x="3" y="2"/>
                </a:cubicBezTo>
                <a:cubicBezTo>
                  <a:pt x="2" y="1"/>
                  <a:pt x="3" y="2"/>
                  <a:pt x="3" y="2"/>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19" name="Freeform 616">
            <a:extLst>
              <a:ext uri="{FF2B5EF4-FFF2-40B4-BE49-F238E27FC236}">
                <a16:creationId xmlns:a16="http://schemas.microsoft.com/office/drawing/2014/main" id="{FCF96D51-0277-9540-8CC9-3232BBE0E1AA}"/>
              </a:ext>
            </a:extLst>
          </p:cNvPr>
          <p:cNvSpPr>
            <a:spLocks/>
          </p:cNvSpPr>
          <p:nvPr/>
        </p:nvSpPr>
        <p:spPr bwMode="auto">
          <a:xfrm>
            <a:off x="6248539" y="5489016"/>
            <a:ext cx="71094" cy="66715"/>
          </a:xfrm>
          <a:custGeom>
            <a:avLst/>
            <a:gdLst>
              <a:gd name="T0" fmla="*/ 17 w 18"/>
              <a:gd name="T1" fmla="*/ 14 h 16"/>
              <a:gd name="T2" fmla="*/ 8 w 18"/>
              <a:gd name="T3" fmla="*/ 9 h 16"/>
              <a:gd name="T4" fmla="*/ 4 w 18"/>
              <a:gd name="T5" fmla="*/ 5 h 16"/>
              <a:gd name="T6" fmla="*/ 1 w 18"/>
              <a:gd name="T7" fmla="*/ 3 h 16"/>
              <a:gd name="T8" fmla="*/ 2 w 18"/>
              <a:gd name="T9" fmla="*/ 2 h 16"/>
              <a:gd name="T10" fmla="*/ 0 w 18"/>
              <a:gd name="T11" fmla="*/ 0 h 16"/>
              <a:gd name="T12" fmla="*/ 0 w 18"/>
              <a:gd name="T13" fmla="*/ 14 h 16"/>
              <a:gd name="T14" fmla="*/ 7 w 18"/>
              <a:gd name="T15" fmla="*/ 15 h 16"/>
              <a:gd name="T16" fmla="*/ 10 w 18"/>
              <a:gd name="T17" fmla="*/ 16 h 16"/>
              <a:gd name="T18" fmla="*/ 13 w 18"/>
              <a:gd name="T19" fmla="*/ 15 h 16"/>
              <a:gd name="T20" fmla="*/ 18 w 18"/>
              <a:gd name="T21" fmla="*/ 14 h 16"/>
              <a:gd name="T22" fmla="*/ 17 w 18"/>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7" y="14"/>
                </a:moveTo>
                <a:cubicBezTo>
                  <a:pt x="13" y="14"/>
                  <a:pt x="11" y="11"/>
                  <a:pt x="8" y="9"/>
                </a:cubicBezTo>
                <a:cubicBezTo>
                  <a:pt x="7" y="7"/>
                  <a:pt x="5" y="6"/>
                  <a:pt x="4" y="5"/>
                </a:cubicBezTo>
                <a:cubicBezTo>
                  <a:pt x="3" y="5"/>
                  <a:pt x="1" y="4"/>
                  <a:pt x="1" y="3"/>
                </a:cubicBezTo>
                <a:cubicBezTo>
                  <a:pt x="1" y="3"/>
                  <a:pt x="2" y="3"/>
                  <a:pt x="2" y="2"/>
                </a:cubicBezTo>
                <a:cubicBezTo>
                  <a:pt x="3" y="2"/>
                  <a:pt x="1" y="0"/>
                  <a:pt x="0" y="0"/>
                </a:cubicBezTo>
                <a:cubicBezTo>
                  <a:pt x="0" y="5"/>
                  <a:pt x="0" y="10"/>
                  <a:pt x="0" y="14"/>
                </a:cubicBezTo>
                <a:cubicBezTo>
                  <a:pt x="0" y="15"/>
                  <a:pt x="6" y="15"/>
                  <a:pt x="7" y="15"/>
                </a:cubicBezTo>
                <a:cubicBezTo>
                  <a:pt x="8" y="15"/>
                  <a:pt x="9" y="15"/>
                  <a:pt x="10" y="16"/>
                </a:cubicBezTo>
                <a:cubicBezTo>
                  <a:pt x="12" y="16"/>
                  <a:pt x="12" y="16"/>
                  <a:pt x="13" y="15"/>
                </a:cubicBezTo>
                <a:cubicBezTo>
                  <a:pt x="14" y="15"/>
                  <a:pt x="18" y="15"/>
                  <a:pt x="18" y="14"/>
                </a:cubicBezTo>
                <a:cubicBezTo>
                  <a:pt x="18" y="14"/>
                  <a:pt x="18" y="13"/>
                  <a:pt x="17" y="14"/>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20" name="Freeform 617">
            <a:extLst>
              <a:ext uri="{FF2B5EF4-FFF2-40B4-BE49-F238E27FC236}">
                <a16:creationId xmlns:a16="http://schemas.microsoft.com/office/drawing/2014/main" id="{06943688-0021-43C5-2A10-C6A1EC2D2129}"/>
              </a:ext>
            </a:extLst>
          </p:cNvPr>
          <p:cNvSpPr>
            <a:spLocks/>
          </p:cNvSpPr>
          <p:nvPr/>
        </p:nvSpPr>
        <p:spPr bwMode="auto">
          <a:xfrm>
            <a:off x="6173423" y="5480501"/>
            <a:ext cx="118042" cy="96523"/>
          </a:xfrm>
          <a:custGeom>
            <a:avLst/>
            <a:gdLst>
              <a:gd name="T0" fmla="*/ 19 w 30"/>
              <a:gd name="T1" fmla="*/ 17 h 23"/>
              <a:gd name="T2" fmla="*/ 19 w 30"/>
              <a:gd name="T3" fmla="*/ 7 h 23"/>
              <a:gd name="T4" fmla="*/ 19 w 30"/>
              <a:gd name="T5" fmla="*/ 3 h 23"/>
              <a:gd name="T6" fmla="*/ 15 w 30"/>
              <a:gd name="T7" fmla="*/ 1 h 23"/>
              <a:gd name="T8" fmla="*/ 12 w 30"/>
              <a:gd name="T9" fmla="*/ 3 h 23"/>
              <a:gd name="T10" fmla="*/ 13 w 30"/>
              <a:gd name="T11" fmla="*/ 6 h 23"/>
              <a:gd name="T12" fmla="*/ 15 w 30"/>
              <a:gd name="T13" fmla="*/ 6 h 23"/>
              <a:gd name="T14" fmla="*/ 14 w 30"/>
              <a:gd name="T15" fmla="*/ 8 h 23"/>
              <a:gd name="T16" fmla="*/ 13 w 30"/>
              <a:gd name="T17" fmla="*/ 11 h 23"/>
              <a:gd name="T18" fmla="*/ 16 w 30"/>
              <a:gd name="T19" fmla="*/ 13 h 23"/>
              <a:gd name="T20" fmla="*/ 12 w 30"/>
              <a:gd name="T21" fmla="*/ 13 h 23"/>
              <a:gd name="T22" fmla="*/ 9 w 30"/>
              <a:gd name="T23" fmla="*/ 12 h 23"/>
              <a:gd name="T24" fmla="*/ 10 w 30"/>
              <a:gd name="T25" fmla="*/ 12 h 23"/>
              <a:gd name="T26" fmla="*/ 10 w 30"/>
              <a:gd name="T27" fmla="*/ 9 h 23"/>
              <a:gd name="T28" fmla="*/ 8 w 30"/>
              <a:gd name="T29" fmla="*/ 11 h 23"/>
              <a:gd name="T30" fmla="*/ 5 w 30"/>
              <a:gd name="T31" fmla="*/ 11 h 23"/>
              <a:gd name="T32" fmla="*/ 0 w 30"/>
              <a:gd name="T33" fmla="*/ 12 h 23"/>
              <a:gd name="T34" fmla="*/ 2 w 30"/>
              <a:gd name="T35" fmla="*/ 12 h 23"/>
              <a:gd name="T36" fmla="*/ 3 w 30"/>
              <a:gd name="T37" fmla="*/ 12 h 23"/>
              <a:gd name="T38" fmla="*/ 5 w 30"/>
              <a:gd name="T39" fmla="*/ 12 h 23"/>
              <a:gd name="T40" fmla="*/ 6 w 30"/>
              <a:gd name="T41" fmla="*/ 13 h 23"/>
              <a:gd name="T42" fmla="*/ 4 w 30"/>
              <a:gd name="T43" fmla="*/ 15 h 23"/>
              <a:gd name="T44" fmla="*/ 6 w 30"/>
              <a:gd name="T45" fmla="*/ 15 h 23"/>
              <a:gd name="T46" fmla="*/ 8 w 30"/>
              <a:gd name="T47" fmla="*/ 16 h 23"/>
              <a:gd name="T48" fmla="*/ 7 w 30"/>
              <a:gd name="T49" fmla="*/ 16 h 23"/>
              <a:gd name="T50" fmla="*/ 10 w 30"/>
              <a:gd name="T51" fmla="*/ 17 h 23"/>
              <a:gd name="T52" fmla="*/ 12 w 30"/>
              <a:gd name="T53" fmla="*/ 17 h 23"/>
              <a:gd name="T54" fmla="*/ 17 w 30"/>
              <a:gd name="T55" fmla="*/ 21 h 23"/>
              <a:gd name="T56" fmla="*/ 16 w 30"/>
              <a:gd name="T57" fmla="*/ 20 h 23"/>
              <a:gd name="T58" fmla="*/ 23 w 30"/>
              <a:gd name="T59" fmla="*/ 23 h 23"/>
              <a:gd name="T60" fmla="*/ 19 w 30"/>
              <a:gd name="T61" fmla="*/ 18 h 23"/>
              <a:gd name="T62" fmla="*/ 24 w 30"/>
              <a:gd name="T63" fmla="*/ 19 h 23"/>
              <a:gd name="T64" fmla="*/ 30 w 30"/>
              <a:gd name="T65" fmla="*/ 18 h 23"/>
              <a:gd name="T66" fmla="*/ 19 w 30"/>
              <a:gd name="T6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3">
                <a:moveTo>
                  <a:pt x="19" y="17"/>
                </a:moveTo>
                <a:cubicBezTo>
                  <a:pt x="19" y="13"/>
                  <a:pt x="19" y="10"/>
                  <a:pt x="19" y="7"/>
                </a:cubicBezTo>
                <a:cubicBezTo>
                  <a:pt x="19" y="6"/>
                  <a:pt x="19" y="4"/>
                  <a:pt x="19" y="3"/>
                </a:cubicBezTo>
                <a:cubicBezTo>
                  <a:pt x="19" y="2"/>
                  <a:pt x="16" y="0"/>
                  <a:pt x="15" y="1"/>
                </a:cubicBezTo>
                <a:cubicBezTo>
                  <a:pt x="14" y="2"/>
                  <a:pt x="12" y="1"/>
                  <a:pt x="12" y="3"/>
                </a:cubicBezTo>
                <a:cubicBezTo>
                  <a:pt x="11" y="5"/>
                  <a:pt x="9" y="7"/>
                  <a:pt x="13" y="6"/>
                </a:cubicBezTo>
                <a:cubicBezTo>
                  <a:pt x="13" y="6"/>
                  <a:pt x="15" y="6"/>
                  <a:pt x="15" y="6"/>
                </a:cubicBezTo>
                <a:cubicBezTo>
                  <a:pt x="16" y="6"/>
                  <a:pt x="14" y="8"/>
                  <a:pt x="14" y="8"/>
                </a:cubicBezTo>
                <a:cubicBezTo>
                  <a:pt x="13" y="8"/>
                  <a:pt x="11" y="10"/>
                  <a:pt x="13" y="11"/>
                </a:cubicBezTo>
                <a:cubicBezTo>
                  <a:pt x="13" y="12"/>
                  <a:pt x="16" y="12"/>
                  <a:pt x="16" y="13"/>
                </a:cubicBezTo>
                <a:cubicBezTo>
                  <a:pt x="16" y="13"/>
                  <a:pt x="12" y="13"/>
                  <a:pt x="12" y="13"/>
                </a:cubicBezTo>
                <a:cubicBezTo>
                  <a:pt x="11" y="13"/>
                  <a:pt x="9" y="12"/>
                  <a:pt x="9" y="12"/>
                </a:cubicBezTo>
                <a:cubicBezTo>
                  <a:pt x="9" y="12"/>
                  <a:pt x="10" y="13"/>
                  <a:pt x="10" y="12"/>
                </a:cubicBezTo>
                <a:cubicBezTo>
                  <a:pt x="10" y="11"/>
                  <a:pt x="11" y="10"/>
                  <a:pt x="10" y="9"/>
                </a:cubicBezTo>
                <a:cubicBezTo>
                  <a:pt x="10" y="9"/>
                  <a:pt x="8" y="11"/>
                  <a:pt x="8" y="11"/>
                </a:cubicBezTo>
                <a:cubicBezTo>
                  <a:pt x="7" y="12"/>
                  <a:pt x="6" y="11"/>
                  <a:pt x="5" y="11"/>
                </a:cubicBezTo>
                <a:cubicBezTo>
                  <a:pt x="4" y="11"/>
                  <a:pt x="0" y="10"/>
                  <a:pt x="0" y="12"/>
                </a:cubicBezTo>
                <a:cubicBezTo>
                  <a:pt x="0" y="13"/>
                  <a:pt x="2" y="12"/>
                  <a:pt x="2" y="12"/>
                </a:cubicBezTo>
                <a:cubicBezTo>
                  <a:pt x="3" y="11"/>
                  <a:pt x="2" y="12"/>
                  <a:pt x="3" y="12"/>
                </a:cubicBezTo>
                <a:cubicBezTo>
                  <a:pt x="4" y="13"/>
                  <a:pt x="4" y="11"/>
                  <a:pt x="5" y="12"/>
                </a:cubicBezTo>
                <a:cubicBezTo>
                  <a:pt x="5" y="12"/>
                  <a:pt x="6" y="13"/>
                  <a:pt x="6" y="13"/>
                </a:cubicBezTo>
                <a:cubicBezTo>
                  <a:pt x="6" y="13"/>
                  <a:pt x="2" y="14"/>
                  <a:pt x="4" y="15"/>
                </a:cubicBezTo>
                <a:cubicBezTo>
                  <a:pt x="5" y="16"/>
                  <a:pt x="6" y="14"/>
                  <a:pt x="6" y="15"/>
                </a:cubicBezTo>
                <a:cubicBezTo>
                  <a:pt x="7" y="15"/>
                  <a:pt x="8" y="16"/>
                  <a:pt x="8" y="16"/>
                </a:cubicBezTo>
                <a:cubicBezTo>
                  <a:pt x="8" y="16"/>
                  <a:pt x="8" y="16"/>
                  <a:pt x="7" y="16"/>
                </a:cubicBezTo>
                <a:cubicBezTo>
                  <a:pt x="7" y="17"/>
                  <a:pt x="9" y="17"/>
                  <a:pt x="10" y="17"/>
                </a:cubicBezTo>
                <a:cubicBezTo>
                  <a:pt x="11" y="17"/>
                  <a:pt x="11" y="15"/>
                  <a:pt x="12" y="17"/>
                </a:cubicBezTo>
                <a:cubicBezTo>
                  <a:pt x="12" y="17"/>
                  <a:pt x="16" y="22"/>
                  <a:pt x="17" y="21"/>
                </a:cubicBezTo>
                <a:cubicBezTo>
                  <a:pt x="17" y="21"/>
                  <a:pt x="16" y="20"/>
                  <a:pt x="16" y="20"/>
                </a:cubicBezTo>
                <a:cubicBezTo>
                  <a:pt x="16" y="19"/>
                  <a:pt x="22" y="23"/>
                  <a:pt x="23" y="23"/>
                </a:cubicBezTo>
                <a:cubicBezTo>
                  <a:pt x="23" y="22"/>
                  <a:pt x="19" y="19"/>
                  <a:pt x="19" y="18"/>
                </a:cubicBezTo>
                <a:cubicBezTo>
                  <a:pt x="20" y="18"/>
                  <a:pt x="24" y="19"/>
                  <a:pt x="24" y="19"/>
                </a:cubicBezTo>
                <a:cubicBezTo>
                  <a:pt x="26" y="19"/>
                  <a:pt x="28" y="19"/>
                  <a:pt x="30" y="18"/>
                </a:cubicBezTo>
                <a:cubicBezTo>
                  <a:pt x="27" y="16"/>
                  <a:pt x="23" y="17"/>
                  <a:pt x="19" y="17"/>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21" name="Freeform 625">
            <a:extLst>
              <a:ext uri="{FF2B5EF4-FFF2-40B4-BE49-F238E27FC236}">
                <a16:creationId xmlns:a16="http://schemas.microsoft.com/office/drawing/2014/main" id="{7E20D73C-5FA7-2F82-9D9E-1E8496BF5031}"/>
              </a:ext>
            </a:extLst>
          </p:cNvPr>
          <p:cNvSpPr>
            <a:spLocks/>
          </p:cNvSpPr>
          <p:nvPr/>
        </p:nvSpPr>
        <p:spPr bwMode="auto">
          <a:xfrm>
            <a:off x="6111719" y="4643012"/>
            <a:ext cx="171696" cy="884332"/>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22" name="Freeform 630">
            <a:extLst>
              <a:ext uri="{FF2B5EF4-FFF2-40B4-BE49-F238E27FC236}">
                <a16:creationId xmlns:a16="http://schemas.microsoft.com/office/drawing/2014/main" id="{88F36DDC-AEEC-B0A9-EF4A-D63263444825}"/>
              </a:ext>
            </a:extLst>
          </p:cNvPr>
          <p:cNvSpPr>
            <a:spLocks/>
          </p:cNvSpPr>
          <p:nvPr/>
        </p:nvSpPr>
        <p:spPr bwMode="auto">
          <a:xfrm>
            <a:off x="6146595" y="4735277"/>
            <a:ext cx="405095" cy="745223"/>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solidFill>
            <a:schemeClr val="tx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33" name="Freeform 776">
            <a:extLst>
              <a:ext uri="{FF2B5EF4-FFF2-40B4-BE49-F238E27FC236}">
                <a16:creationId xmlns:a16="http://schemas.microsoft.com/office/drawing/2014/main" id="{6F641B41-D487-98B7-5E72-1C57ECD66FFA}"/>
              </a:ext>
            </a:extLst>
          </p:cNvPr>
          <p:cNvSpPr>
            <a:spLocks/>
          </p:cNvSpPr>
          <p:nvPr/>
        </p:nvSpPr>
        <p:spPr bwMode="auto">
          <a:xfrm>
            <a:off x="6169398" y="1903431"/>
            <a:ext cx="1200533" cy="946788"/>
          </a:xfrm>
          <a:custGeom>
            <a:avLst/>
            <a:gdLst>
              <a:gd name="T0" fmla="*/ 33 w 305"/>
              <a:gd name="T1" fmla="*/ 54 h 227"/>
              <a:gd name="T2" fmla="*/ 1 w 305"/>
              <a:gd name="T3" fmla="*/ 63 h 227"/>
              <a:gd name="T4" fmla="*/ 19 w 305"/>
              <a:gd name="T5" fmla="*/ 72 h 227"/>
              <a:gd name="T6" fmla="*/ 24 w 305"/>
              <a:gd name="T7" fmla="*/ 75 h 227"/>
              <a:gd name="T8" fmla="*/ 20 w 305"/>
              <a:gd name="T9" fmla="*/ 81 h 227"/>
              <a:gd name="T10" fmla="*/ 36 w 305"/>
              <a:gd name="T11" fmla="*/ 86 h 227"/>
              <a:gd name="T12" fmla="*/ 73 w 305"/>
              <a:gd name="T13" fmla="*/ 93 h 227"/>
              <a:gd name="T14" fmla="*/ 87 w 305"/>
              <a:gd name="T15" fmla="*/ 112 h 227"/>
              <a:gd name="T16" fmla="*/ 88 w 305"/>
              <a:gd name="T17" fmla="*/ 122 h 227"/>
              <a:gd name="T18" fmla="*/ 89 w 305"/>
              <a:gd name="T19" fmla="*/ 131 h 227"/>
              <a:gd name="T20" fmla="*/ 104 w 305"/>
              <a:gd name="T21" fmla="*/ 129 h 227"/>
              <a:gd name="T22" fmla="*/ 106 w 305"/>
              <a:gd name="T23" fmla="*/ 135 h 227"/>
              <a:gd name="T24" fmla="*/ 106 w 305"/>
              <a:gd name="T25" fmla="*/ 144 h 227"/>
              <a:gd name="T26" fmla="*/ 109 w 305"/>
              <a:gd name="T27" fmla="*/ 155 h 227"/>
              <a:gd name="T28" fmla="*/ 106 w 305"/>
              <a:gd name="T29" fmla="*/ 160 h 227"/>
              <a:gd name="T30" fmla="*/ 100 w 305"/>
              <a:gd name="T31" fmla="*/ 162 h 227"/>
              <a:gd name="T32" fmla="*/ 112 w 305"/>
              <a:gd name="T33" fmla="*/ 165 h 227"/>
              <a:gd name="T34" fmla="*/ 112 w 305"/>
              <a:gd name="T35" fmla="*/ 169 h 227"/>
              <a:gd name="T36" fmla="*/ 107 w 305"/>
              <a:gd name="T37" fmla="*/ 172 h 227"/>
              <a:gd name="T38" fmla="*/ 107 w 305"/>
              <a:gd name="T39" fmla="*/ 180 h 227"/>
              <a:gd name="T40" fmla="*/ 110 w 305"/>
              <a:gd name="T41" fmla="*/ 192 h 227"/>
              <a:gd name="T42" fmla="*/ 114 w 305"/>
              <a:gd name="T43" fmla="*/ 193 h 227"/>
              <a:gd name="T44" fmla="*/ 120 w 305"/>
              <a:gd name="T45" fmla="*/ 210 h 227"/>
              <a:gd name="T46" fmla="*/ 138 w 305"/>
              <a:gd name="T47" fmla="*/ 219 h 227"/>
              <a:gd name="T48" fmla="*/ 142 w 305"/>
              <a:gd name="T49" fmla="*/ 224 h 227"/>
              <a:gd name="T50" fmla="*/ 151 w 305"/>
              <a:gd name="T51" fmla="*/ 214 h 227"/>
              <a:gd name="T52" fmla="*/ 156 w 305"/>
              <a:gd name="T53" fmla="*/ 200 h 227"/>
              <a:gd name="T54" fmla="*/ 163 w 305"/>
              <a:gd name="T55" fmla="*/ 192 h 227"/>
              <a:gd name="T56" fmla="*/ 173 w 305"/>
              <a:gd name="T57" fmla="*/ 179 h 227"/>
              <a:gd name="T58" fmla="*/ 193 w 305"/>
              <a:gd name="T59" fmla="*/ 173 h 227"/>
              <a:gd name="T60" fmla="*/ 216 w 305"/>
              <a:gd name="T61" fmla="*/ 160 h 227"/>
              <a:gd name="T62" fmla="*/ 232 w 305"/>
              <a:gd name="T63" fmla="*/ 142 h 227"/>
              <a:gd name="T64" fmla="*/ 234 w 305"/>
              <a:gd name="T65" fmla="*/ 130 h 227"/>
              <a:gd name="T66" fmla="*/ 253 w 305"/>
              <a:gd name="T67" fmla="*/ 129 h 227"/>
              <a:gd name="T68" fmla="*/ 233 w 305"/>
              <a:gd name="T69" fmla="*/ 119 h 227"/>
              <a:gd name="T70" fmla="*/ 238 w 305"/>
              <a:gd name="T71" fmla="*/ 113 h 227"/>
              <a:gd name="T72" fmla="*/ 262 w 305"/>
              <a:gd name="T73" fmla="*/ 112 h 227"/>
              <a:gd name="T74" fmla="*/ 258 w 305"/>
              <a:gd name="T75" fmla="*/ 106 h 227"/>
              <a:gd name="T76" fmla="*/ 266 w 305"/>
              <a:gd name="T77" fmla="*/ 95 h 227"/>
              <a:gd name="T78" fmla="*/ 253 w 305"/>
              <a:gd name="T79" fmla="*/ 80 h 227"/>
              <a:gd name="T80" fmla="*/ 263 w 305"/>
              <a:gd name="T81" fmla="*/ 66 h 227"/>
              <a:gd name="T82" fmla="*/ 268 w 305"/>
              <a:gd name="T83" fmla="*/ 51 h 227"/>
              <a:gd name="T84" fmla="*/ 283 w 305"/>
              <a:gd name="T85" fmla="*/ 38 h 227"/>
              <a:gd name="T86" fmla="*/ 291 w 305"/>
              <a:gd name="T87" fmla="*/ 33 h 227"/>
              <a:gd name="T88" fmla="*/ 259 w 305"/>
              <a:gd name="T89" fmla="*/ 28 h 227"/>
              <a:gd name="T90" fmla="*/ 238 w 305"/>
              <a:gd name="T91" fmla="*/ 21 h 227"/>
              <a:gd name="T92" fmla="*/ 256 w 305"/>
              <a:gd name="T93" fmla="*/ 14 h 227"/>
              <a:gd name="T94" fmla="*/ 206 w 305"/>
              <a:gd name="T95" fmla="*/ 8 h 227"/>
              <a:gd name="T96" fmla="*/ 213 w 305"/>
              <a:gd name="T97" fmla="*/ 0 h 227"/>
              <a:gd name="T98" fmla="*/ 173 w 305"/>
              <a:gd name="T99" fmla="*/ 8 h 227"/>
              <a:gd name="T100" fmla="*/ 155 w 305"/>
              <a:gd name="T101" fmla="*/ 10 h 227"/>
              <a:gd name="T102" fmla="*/ 154 w 305"/>
              <a:gd name="T103" fmla="*/ 11 h 227"/>
              <a:gd name="T104" fmla="*/ 140 w 305"/>
              <a:gd name="T105" fmla="*/ 14 h 227"/>
              <a:gd name="T106" fmla="*/ 111 w 305"/>
              <a:gd name="T107" fmla="*/ 14 h 227"/>
              <a:gd name="T108" fmla="*/ 98 w 305"/>
              <a:gd name="T109" fmla="*/ 23 h 227"/>
              <a:gd name="T110" fmla="*/ 73 w 305"/>
              <a:gd name="T111" fmla="*/ 21 h 227"/>
              <a:gd name="T112" fmla="*/ 55 w 305"/>
              <a:gd name="T113" fmla="*/ 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227">
                <a:moveTo>
                  <a:pt x="32" y="37"/>
                </a:moveTo>
                <a:cubicBezTo>
                  <a:pt x="31" y="38"/>
                  <a:pt x="26" y="40"/>
                  <a:pt x="27" y="41"/>
                </a:cubicBezTo>
                <a:cubicBezTo>
                  <a:pt x="28" y="42"/>
                  <a:pt x="30" y="42"/>
                  <a:pt x="32" y="43"/>
                </a:cubicBezTo>
                <a:cubicBezTo>
                  <a:pt x="34" y="43"/>
                  <a:pt x="36" y="43"/>
                  <a:pt x="39" y="43"/>
                </a:cubicBezTo>
                <a:cubicBezTo>
                  <a:pt x="39" y="43"/>
                  <a:pt x="44" y="42"/>
                  <a:pt x="45" y="42"/>
                </a:cubicBezTo>
                <a:cubicBezTo>
                  <a:pt x="44" y="42"/>
                  <a:pt x="42" y="43"/>
                  <a:pt x="41" y="44"/>
                </a:cubicBezTo>
                <a:cubicBezTo>
                  <a:pt x="40" y="45"/>
                  <a:pt x="39" y="46"/>
                  <a:pt x="40" y="48"/>
                </a:cubicBezTo>
                <a:cubicBezTo>
                  <a:pt x="42" y="50"/>
                  <a:pt x="36" y="55"/>
                  <a:pt x="33" y="54"/>
                </a:cubicBezTo>
                <a:cubicBezTo>
                  <a:pt x="32" y="53"/>
                  <a:pt x="30" y="54"/>
                  <a:pt x="28" y="54"/>
                </a:cubicBezTo>
                <a:cubicBezTo>
                  <a:pt x="27" y="53"/>
                  <a:pt x="25" y="54"/>
                  <a:pt x="24" y="54"/>
                </a:cubicBezTo>
                <a:cubicBezTo>
                  <a:pt x="23" y="54"/>
                  <a:pt x="21" y="54"/>
                  <a:pt x="20" y="56"/>
                </a:cubicBezTo>
                <a:cubicBezTo>
                  <a:pt x="19" y="57"/>
                  <a:pt x="18" y="57"/>
                  <a:pt x="16" y="57"/>
                </a:cubicBezTo>
                <a:cubicBezTo>
                  <a:pt x="13" y="58"/>
                  <a:pt x="10" y="59"/>
                  <a:pt x="7" y="59"/>
                </a:cubicBezTo>
                <a:cubicBezTo>
                  <a:pt x="6" y="59"/>
                  <a:pt x="4" y="58"/>
                  <a:pt x="4" y="59"/>
                </a:cubicBezTo>
                <a:cubicBezTo>
                  <a:pt x="3" y="60"/>
                  <a:pt x="0" y="60"/>
                  <a:pt x="0" y="62"/>
                </a:cubicBezTo>
                <a:cubicBezTo>
                  <a:pt x="0" y="63"/>
                  <a:pt x="1" y="62"/>
                  <a:pt x="1" y="63"/>
                </a:cubicBezTo>
                <a:cubicBezTo>
                  <a:pt x="1" y="63"/>
                  <a:pt x="0" y="64"/>
                  <a:pt x="0" y="64"/>
                </a:cubicBezTo>
                <a:cubicBezTo>
                  <a:pt x="0" y="65"/>
                  <a:pt x="2" y="67"/>
                  <a:pt x="3" y="68"/>
                </a:cubicBezTo>
                <a:cubicBezTo>
                  <a:pt x="3" y="68"/>
                  <a:pt x="4" y="67"/>
                  <a:pt x="4" y="67"/>
                </a:cubicBezTo>
                <a:cubicBezTo>
                  <a:pt x="5" y="66"/>
                  <a:pt x="6" y="67"/>
                  <a:pt x="7" y="68"/>
                </a:cubicBezTo>
                <a:cubicBezTo>
                  <a:pt x="8" y="68"/>
                  <a:pt x="13" y="69"/>
                  <a:pt x="13" y="67"/>
                </a:cubicBezTo>
                <a:cubicBezTo>
                  <a:pt x="13" y="68"/>
                  <a:pt x="12" y="68"/>
                  <a:pt x="13" y="69"/>
                </a:cubicBezTo>
                <a:cubicBezTo>
                  <a:pt x="13" y="70"/>
                  <a:pt x="15" y="71"/>
                  <a:pt x="16" y="71"/>
                </a:cubicBezTo>
                <a:cubicBezTo>
                  <a:pt x="17" y="72"/>
                  <a:pt x="18" y="72"/>
                  <a:pt x="19" y="72"/>
                </a:cubicBezTo>
                <a:cubicBezTo>
                  <a:pt x="21" y="72"/>
                  <a:pt x="21" y="70"/>
                  <a:pt x="22" y="71"/>
                </a:cubicBezTo>
                <a:cubicBezTo>
                  <a:pt x="24" y="71"/>
                  <a:pt x="27" y="71"/>
                  <a:pt x="28" y="71"/>
                </a:cubicBezTo>
                <a:cubicBezTo>
                  <a:pt x="29" y="71"/>
                  <a:pt x="29" y="70"/>
                  <a:pt x="30" y="69"/>
                </a:cubicBezTo>
                <a:cubicBezTo>
                  <a:pt x="31" y="69"/>
                  <a:pt x="34" y="71"/>
                  <a:pt x="34" y="72"/>
                </a:cubicBezTo>
                <a:cubicBezTo>
                  <a:pt x="34" y="73"/>
                  <a:pt x="24" y="72"/>
                  <a:pt x="22" y="73"/>
                </a:cubicBezTo>
                <a:cubicBezTo>
                  <a:pt x="20" y="73"/>
                  <a:pt x="23" y="74"/>
                  <a:pt x="24" y="74"/>
                </a:cubicBezTo>
                <a:cubicBezTo>
                  <a:pt x="26" y="75"/>
                  <a:pt x="27" y="74"/>
                  <a:pt x="29" y="75"/>
                </a:cubicBezTo>
                <a:cubicBezTo>
                  <a:pt x="28" y="74"/>
                  <a:pt x="26" y="75"/>
                  <a:pt x="24" y="75"/>
                </a:cubicBezTo>
                <a:cubicBezTo>
                  <a:pt x="21" y="75"/>
                  <a:pt x="18" y="74"/>
                  <a:pt x="15" y="74"/>
                </a:cubicBezTo>
                <a:cubicBezTo>
                  <a:pt x="13" y="74"/>
                  <a:pt x="9" y="74"/>
                  <a:pt x="9" y="76"/>
                </a:cubicBezTo>
                <a:cubicBezTo>
                  <a:pt x="8" y="77"/>
                  <a:pt x="11" y="78"/>
                  <a:pt x="12" y="78"/>
                </a:cubicBezTo>
                <a:cubicBezTo>
                  <a:pt x="13" y="78"/>
                  <a:pt x="15" y="77"/>
                  <a:pt x="15" y="77"/>
                </a:cubicBezTo>
                <a:cubicBezTo>
                  <a:pt x="16" y="78"/>
                  <a:pt x="15" y="78"/>
                  <a:pt x="15" y="79"/>
                </a:cubicBezTo>
                <a:cubicBezTo>
                  <a:pt x="16" y="80"/>
                  <a:pt x="18" y="80"/>
                  <a:pt x="19" y="80"/>
                </a:cubicBezTo>
                <a:cubicBezTo>
                  <a:pt x="21" y="80"/>
                  <a:pt x="23" y="80"/>
                  <a:pt x="25" y="80"/>
                </a:cubicBezTo>
                <a:cubicBezTo>
                  <a:pt x="25" y="80"/>
                  <a:pt x="21" y="81"/>
                  <a:pt x="20" y="81"/>
                </a:cubicBezTo>
                <a:cubicBezTo>
                  <a:pt x="16" y="82"/>
                  <a:pt x="19" y="84"/>
                  <a:pt x="21" y="85"/>
                </a:cubicBezTo>
                <a:cubicBezTo>
                  <a:pt x="23" y="86"/>
                  <a:pt x="25" y="86"/>
                  <a:pt x="27" y="87"/>
                </a:cubicBezTo>
                <a:cubicBezTo>
                  <a:pt x="27" y="87"/>
                  <a:pt x="31" y="87"/>
                  <a:pt x="31" y="87"/>
                </a:cubicBezTo>
                <a:cubicBezTo>
                  <a:pt x="31" y="87"/>
                  <a:pt x="29" y="86"/>
                  <a:pt x="29" y="85"/>
                </a:cubicBezTo>
                <a:cubicBezTo>
                  <a:pt x="29" y="84"/>
                  <a:pt x="31" y="85"/>
                  <a:pt x="31" y="85"/>
                </a:cubicBezTo>
                <a:cubicBezTo>
                  <a:pt x="32" y="86"/>
                  <a:pt x="33" y="85"/>
                  <a:pt x="34" y="84"/>
                </a:cubicBezTo>
                <a:cubicBezTo>
                  <a:pt x="34" y="84"/>
                  <a:pt x="35" y="83"/>
                  <a:pt x="36" y="83"/>
                </a:cubicBezTo>
                <a:cubicBezTo>
                  <a:pt x="37" y="84"/>
                  <a:pt x="36" y="86"/>
                  <a:pt x="36" y="86"/>
                </a:cubicBezTo>
                <a:cubicBezTo>
                  <a:pt x="37" y="87"/>
                  <a:pt x="40" y="85"/>
                  <a:pt x="41" y="85"/>
                </a:cubicBezTo>
                <a:cubicBezTo>
                  <a:pt x="43" y="84"/>
                  <a:pt x="43" y="84"/>
                  <a:pt x="44" y="85"/>
                </a:cubicBezTo>
                <a:cubicBezTo>
                  <a:pt x="45" y="86"/>
                  <a:pt x="46" y="84"/>
                  <a:pt x="47" y="84"/>
                </a:cubicBezTo>
                <a:cubicBezTo>
                  <a:pt x="48" y="83"/>
                  <a:pt x="50" y="84"/>
                  <a:pt x="51" y="84"/>
                </a:cubicBezTo>
                <a:cubicBezTo>
                  <a:pt x="54" y="84"/>
                  <a:pt x="58" y="85"/>
                  <a:pt x="61" y="86"/>
                </a:cubicBezTo>
                <a:cubicBezTo>
                  <a:pt x="63" y="86"/>
                  <a:pt x="65" y="88"/>
                  <a:pt x="67" y="88"/>
                </a:cubicBezTo>
                <a:cubicBezTo>
                  <a:pt x="69" y="88"/>
                  <a:pt x="71" y="89"/>
                  <a:pt x="72" y="90"/>
                </a:cubicBezTo>
                <a:cubicBezTo>
                  <a:pt x="74" y="91"/>
                  <a:pt x="73" y="92"/>
                  <a:pt x="73" y="93"/>
                </a:cubicBezTo>
                <a:cubicBezTo>
                  <a:pt x="73" y="94"/>
                  <a:pt x="75" y="96"/>
                  <a:pt x="76" y="96"/>
                </a:cubicBezTo>
                <a:cubicBezTo>
                  <a:pt x="77" y="97"/>
                  <a:pt x="79" y="96"/>
                  <a:pt x="80" y="97"/>
                </a:cubicBezTo>
                <a:cubicBezTo>
                  <a:pt x="80" y="99"/>
                  <a:pt x="82" y="100"/>
                  <a:pt x="83" y="101"/>
                </a:cubicBezTo>
                <a:cubicBezTo>
                  <a:pt x="84" y="102"/>
                  <a:pt x="83" y="104"/>
                  <a:pt x="84" y="105"/>
                </a:cubicBezTo>
                <a:cubicBezTo>
                  <a:pt x="84" y="106"/>
                  <a:pt x="86" y="107"/>
                  <a:pt x="86" y="109"/>
                </a:cubicBezTo>
                <a:cubicBezTo>
                  <a:pt x="86" y="110"/>
                  <a:pt x="85" y="110"/>
                  <a:pt x="86" y="111"/>
                </a:cubicBezTo>
                <a:cubicBezTo>
                  <a:pt x="86" y="111"/>
                  <a:pt x="87" y="112"/>
                  <a:pt x="87" y="112"/>
                </a:cubicBezTo>
                <a:cubicBezTo>
                  <a:pt x="87" y="112"/>
                  <a:pt x="87" y="112"/>
                  <a:pt x="87" y="112"/>
                </a:cubicBezTo>
                <a:cubicBezTo>
                  <a:pt x="88" y="111"/>
                  <a:pt x="90" y="113"/>
                  <a:pt x="89" y="114"/>
                </a:cubicBezTo>
                <a:cubicBezTo>
                  <a:pt x="88" y="115"/>
                  <a:pt x="88" y="115"/>
                  <a:pt x="88" y="117"/>
                </a:cubicBezTo>
                <a:cubicBezTo>
                  <a:pt x="88" y="116"/>
                  <a:pt x="90" y="115"/>
                  <a:pt x="91" y="117"/>
                </a:cubicBezTo>
                <a:cubicBezTo>
                  <a:pt x="91" y="118"/>
                  <a:pt x="91" y="118"/>
                  <a:pt x="91" y="119"/>
                </a:cubicBezTo>
                <a:cubicBezTo>
                  <a:pt x="91" y="119"/>
                  <a:pt x="91" y="121"/>
                  <a:pt x="91" y="120"/>
                </a:cubicBezTo>
                <a:cubicBezTo>
                  <a:pt x="91" y="121"/>
                  <a:pt x="93" y="121"/>
                  <a:pt x="93" y="121"/>
                </a:cubicBezTo>
                <a:cubicBezTo>
                  <a:pt x="92" y="120"/>
                  <a:pt x="89" y="126"/>
                  <a:pt x="90" y="122"/>
                </a:cubicBezTo>
                <a:cubicBezTo>
                  <a:pt x="90" y="122"/>
                  <a:pt x="88" y="121"/>
                  <a:pt x="88" y="122"/>
                </a:cubicBezTo>
                <a:cubicBezTo>
                  <a:pt x="88" y="122"/>
                  <a:pt x="89" y="122"/>
                  <a:pt x="89" y="122"/>
                </a:cubicBezTo>
                <a:cubicBezTo>
                  <a:pt x="89" y="123"/>
                  <a:pt x="86" y="123"/>
                  <a:pt x="87" y="124"/>
                </a:cubicBezTo>
                <a:cubicBezTo>
                  <a:pt x="87" y="124"/>
                  <a:pt x="90" y="125"/>
                  <a:pt x="89" y="125"/>
                </a:cubicBezTo>
                <a:cubicBezTo>
                  <a:pt x="87" y="127"/>
                  <a:pt x="91" y="127"/>
                  <a:pt x="92" y="126"/>
                </a:cubicBezTo>
                <a:cubicBezTo>
                  <a:pt x="91" y="127"/>
                  <a:pt x="90" y="127"/>
                  <a:pt x="88" y="127"/>
                </a:cubicBezTo>
                <a:cubicBezTo>
                  <a:pt x="88" y="127"/>
                  <a:pt x="86" y="129"/>
                  <a:pt x="86" y="129"/>
                </a:cubicBezTo>
                <a:cubicBezTo>
                  <a:pt x="86" y="129"/>
                  <a:pt x="87" y="130"/>
                  <a:pt x="87" y="130"/>
                </a:cubicBezTo>
                <a:cubicBezTo>
                  <a:pt x="89" y="131"/>
                  <a:pt x="88" y="131"/>
                  <a:pt x="89" y="131"/>
                </a:cubicBezTo>
                <a:cubicBezTo>
                  <a:pt x="90" y="131"/>
                  <a:pt x="94" y="133"/>
                  <a:pt x="95" y="131"/>
                </a:cubicBezTo>
                <a:cubicBezTo>
                  <a:pt x="95" y="128"/>
                  <a:pt x="97" y="129"/>
                  <a:pt x="98" y="128"/>
                </a:cubicBezTo>
                <a:cubicBezTo>
                  <a:pt x="98" y="128"/>
                  <a:pt x="96" y="122"/>
                  <a:pt x="96" y="122"/>
                </a:cubicBezTo>
                <a:cubicBezTo>
                  <a:pt x="96" y="123"/>
                  <a:pt x="98" y="126"/>
                  <a:pt x="98" y="126"/>
                </a:cubicBezTo>
                <a:cubicBezTo>
                  <a:pt x="99" y="128"/>
                  <a:pt x="100" y="126"/>
                  <a:pt x="101" y="126"/>
                </a:cubicBezTo>
                <a:cubicBezTo>
                  <a:pt x="101" y="126"/>
                  <a:pt x="98" y="130"/>
                  <a:pt x="98" y="130"/>
                </a:cubicBezTo>
                <a:cubicBezTo>
                  <a:pt x="98" y="130"/>
                  <a:pt x="102" y="129"/>
                  <a:pt x="102" y="129"/>
                </a:cubicBezTo>
                <a:cubicBezTo>
                  <a:pt x="103" y="129"/>
                  <a:pt x="104" y="129"/>
                  <a:pt x="104" y="129"/>
                </a:cubicBezTo>
                <a:cubicBezTo>
                  <a:pt x="105" y="129"/>
                  <a:pt x="106" y="128"/>
                  <a:pt x="107" y="128"/>
                </a:cubicBezTo>
                <a:cubicBezTo>
                  <a:pt x="107" y="129"/>
                  <a:pt x="106" y="130"/>
                  <a:pt x="105" y="130"/>
                </a:cubicBezTo>
                <a:cubicBezTo>
                  <a:pt x="104" y="130"/>
                  <a:pt x="102" y="130"/>
                  <a:pt x="101" y="131"/>
                </a:cubicBezTo>
                <a:cubicBezTo>
                  <a:pt x="100" y="132"/>
                  <a:pt x="103" y="131"/>
                  <a:pt x="103" y="131"/>
                </a:cubicBezTo>
                <a:cubicBezTo>
                  <a:pt x="105" y="131"/>
                  <a:pt x="107" y="131"/>
                  <a:pt x="109" y="131"/>
                </a:cubicBezTo>
                <a:cubicBezTo>
                  <a:pt x="108" y="131"/>
                  <a:pt x="104" y="131"/>
                  <a:pt x="104" y="132"/>
                </a:cubicBezTo>
                <a:cubicBezTo>
                  <a:pt x="104" y="132"/>
                  <a:pt x="106" y="133"/>
                  <a:pt x="106" y="134"/>
                </a:cubicBezTo>
                <a:cubicBezTo>
                  <a:pt x="106" y="134"/>
                  <a:pt x="106" y="135"/>
                  <a:pt x="106" y="135"/>
                </a:cubicBezTo>
                <a:cubicBezTo>
                  <a:pt x="106" y="136"/>
                  <a:pt x="105" y="136"/>
                  <a:pt x="106" y="137"/>
                </a:cubicBezTo>
                <a:cubicBezTo>
                  <a:pt x="106" y="137"/>
                  <a:pt x="108" y="136"/>
                  <a:pt x="109" y="136"/>
                </a:cubicBezTo>
                <a:cubicBezTo>
                  <a:pt x="110" y="136"/>
                  <a:pt x="109" y="136"/>
                  <a:pt x="110" y="137"/>
                </a:cubicBezTo>
                <a:cubicBezTo>
                  <a:pt x="111" y="138"/>
                  <a:pt x="111" y="139"/>
                  <a:pt x="112" y="140"/>
                </a:cubicBezTo>
                <a:cubicBezTo>
                  <a:pt x="112" y="141"/>
                  <a:pt x="109" y="141"/>
                  <a:pt x="109" y="141"/>
                </a:cubicBezTo>
                <a:cubicBezTo>
                  <a:pt x="105" y="138"/>
                  <a:pt x="99" y="136"/>
                  <a:pt x="95" y="137"/>
                </a:cubicBezTo>
                <a:cubicBezTo>
                  <a:pt x="91" y="137"/>
                  <a:pt x="96" y="140"/>
                  <a:pt x="98" y="140"/>
                </a:cubicBezTo>
                <a:cubicBezTo>
                  <a:pt x="101" y="141"/>
                  <a:pt x="103" y="144"/>
                  <a:pt x="106" y="144"/>
                </a:cubicBezTo>
                <a:cubicBezTo>
                  <a:pt x="107" y="144"/>
                  <a:pt x="108" y="143"/>
                  <a:pt x="110" y="143"/>
                </a:cubicBezTo>
                <a:cubicBezTo>
                  <a:pt x="110" y="144"/>
                  <a:pt x="113" y="144"/>
                  <a:pt x="113" y="144"/>
                </a:cubicBezTo>
                <a:cubicBezTo>
                  <a:pt x="114" y="145"/>
                  <a:pt x="113" y="146"/>
                  <a:pt x="113" y="146"/>
                </a:cubicBezTo>
                <a:cubicBezTo>
                  <a:pt x="110" y="147"/>
                  <a:pt x="114" y="148"/>
                  <a:pt x="113" y="149"/>
                </a:cubicBezTo>
                <a:cubicBezTo>
                  <a:pt x="113" y="150"/>
                  <a:pt x="111" y="149"/>
                  <a:pt x="111" y="151"/>
                </a:cubicBezTo>
                <a:cubicBezTo>
                  <a:pt x="111" y="152"/>
                  <a:pt x="113" y="152"/>
                  <a:pt x="113" y="152"/>
                </a:cubicBezTo>
                <a:cubicBezTo>
                  <a:pt x="112" y="153"/>
                  <a:pt x="110" y="151"/>
                  <a:pt x="110" y="152"/>
                </a:cubicBezTo>
                <a:cubicBezTo>
                  <a:pt x="109" y="153"/>
                  <a:pt x="109" y="154"/>
                  <a:pt x="109" y="155"/>
                </a:cubicBezTo>
                <a:cubicBezTo>
                  <a:pt x="109" y="155"/>
                  <a:pt x="111" y="155"/>
                  <a:pt x="111" y="155"/>
                </a:cubicBezTo>
                <a:cubicBezTo>
                  <a:pt x="111" y="156"/>
                  <a:pt x="109" y="157"/>
                  <a:pt x="108" y="157"/>
                </a:cubicBezTo>
                <a:cubicBezTo>
                  <a:pt x="107" y="157"/>
                  <a:pt x="106" y="157"/>
                  <a:pt x="105" y="157"/>
                </a:cubicBezTo>
                <a:cubicBezTo>
                  <a:pt x="104" y="156"/>
                  <a:pt x="103" y="156"/>
                  <a:pt x="102" y="157"/>
                </a:cubicBezTo>
                <a:cubicBezTo>
                  <a:pt x="101" y="158"/>
                  <a:pt x="101" y="157"/>
                  <a:pt x="100" y="158"/>
                </a:cubicBezTo>
                <a:cubicBezTo>
                  <a:pt x="100" y="158"/>
                  <a:pt x="103" y="161"/>
                  <a:pt x="104" y="161"/>
                </a:cubicBezTo>
                <a:cubicBezTo>
                  <a:pt x="104" y="160"/>
                  <a:pt x="104" y="160"/>
                  <a:pt x="103" y="160"/>
                </a:cubicBezTo>
                <a:cubicBezTo>
                  <a:pt x="103" y="160"/>
                  <a:pt x="106" y="160"/>
                  <a:pt x="106" y="160"/>
                </a:cubicBezTo>
                <a:cubicBezTo>
                  <a:pt x="106" y="160"/>
                  <a:pt x="111" y="158"/>
                  <a:pt x="111" y="159"/>
                </a:cubicBezTo>
                <a:cubicBezTo>
                  <a:pt x="110" y="159"/>
                  <a:pt x="109" y="159"/>
                  <a:pt x="108" y="160"/>
                </a:cubicBezTo>
                <a:cubicBezTo>
                  <a:pt x="109" y="159"/>
                  <a:pt x="111" y="161"/>
                  <a:pt x="110" y="161"/>
                </a:cubicBezTo>
                <a:cubicBezTo>
                  <a:pt x="111" y="161"/>
                  <a:pt x="114" y="162"/>
                  <a:pt x="115" y="162"/>
                </a:cubicBezTo>
                <a:cubicBezTo>
                  <a:pt x="114" y="162"/>
                  <a:pt x="112" y="162"/>
                  <a:pt x="112" y="162"/>
                </a:cubicBezTo>
                <a:cubicBezTo>
                  <a:pt x="112" y="162"/>
                  <a:pt x="116" y="165"/>
                  <a:pt x="116" y="165"/>
                </a:cubicBezTo>
                <a:cubicBezTo>
                  <a:pt x="113" y="165"/>
                  <a:pt x="111" y="161"/>
                  <a:pt x="108" y="161"/>
                </a:cubicBezTo>
                <a:cubicBezTo>
                  <a:pt x="106" y="161"/>
                  <a:pt x="101" y="160"/>
                  <a:pt x="100" y="162"/>
                </a:cubicBezTo>
                <a:cubicBezTo>
                  <a:pt x="100" y="163"/>
                  <a:pt x="99" y="163"/>
                  <a:pt x="98" y="164"/>
                </a:cubicBezTo>
                <a:cubicBezTo>
                  <a:pt x="97" y="164"/>
                  <a:pt x="97" y="166"/>
                  <a:pt x="98" y="165"/>
                </a:cubicBezTo>
                <a:cubicBezTo>
                  <a:pt x="100" y="165"/>
                  <a:pt x="102" y="164"/>
                  <a:pt x="103" y="162"/>
                </a:cubicBezTo>
                <a:cubicBezTo>
                  <a:pt x="103" y="163"/>
                  <a:pt x="105" y="163"/>
                  <a:pt x="105" y="163"/>
                </a:cubicBezTo>
                <a:cubicBezTo>
                  <a:pt x="106" y="163"/>
                  <a:pt x="108" y="166"/>
                  <a:pt x="108" y="163"/>
                </a:cubicBezTo>
                <a:cubicBezTo>
                  <a:pt x="108" y="162"/>
                  <a:pt x="110" y="164"/>
                  <a:pt x="110" y="164"/>
                </a:cubicBezTo>
                <a:cubicBezTo>
                  <a:pt x="110" y="164"/>
                  <a:pt x="114" y="164"/>
                  <a:pt x="113" y="165"/>
                </a:cubicBezTo>
                <a:cubicBezTo>
                  <a:pt x="113" y="165"/>
                  <a:pt x="112" y="165"/>
                  <a:pt x="112" y="165"/>
                </a:cubicBezTo>
                <a:cubicBezTo>
                  <a:pt x="112" y="165"/>
                  <a:pt x="114" y="166"/>
                  <a:pt x="114" y="166"/>
                </a:cubicBezTo>
                <a:cubicBezTo>
                  <a:pt x="113" y="166"/>
                  <a:pt x="111" y="166"/>
                  <a:pt x="110" y="165"/>
                </a:cubicBezTo>
                <a:cubicBezTo>
                  <a:pt x="109" y="164"/>
                  <a:pt x="109" y="165"/>
                  <a:pt x="109" y="166"/>
                </a:cubicBezTo>
                <a:cubicBezTo>
                  <a:pt x="109" y="165"/>
                  <a:pt x="103" y="164"/>
                  <a:pt x="102" y="164"/>
                </a:cubicBezTo>
                <a:cubicBezTo>
                  <a:pt x="101" y="164"/>
                  <a:pt x="95" y="166"/>
                  <a:pt x="96" y="168"/>
                </a:cubicBezTo>
                <a:cubicBezTo>
                  <a:pt x="97" y="169"/>
                  <a:pt x="103" y="167"/>
                  <a:pt x="104" y="167"/>
                </a:cubicBezTo>
                <a:cubicBezTo>
                  <a:pt x="105" y="167"/>
                  <a:pt x="107" y="167"/>
                  <a:pt x="108" y="168"/>
                </a:cubicBezTo>
                <a:cubicBezTo>
                  <a:pt x="108" y="168"/>
                  <a:pt x="112" y="169"/>
                  <a:pt x="112" y="169"/>
                </a:cubicBezTo>
                <a:cubicBezTo>
                  <a:pt x="112" y="170"/>
                  <a:pt x="107" y="168"/>
                  <a:pt x="107" y="168"/>
                </a:cubicBezTo>
                <a:cubicBezTo>
                  <a:pt x="105" y="167"/>
                  <a:pt x="102" y="168"/>
                  <a:pt x="100" y="168"/>
                </a:cubicBezTo>
                <a:cubicBezTo>
                  <a:pt x="93" y="170"/>
                  <a:pt x="101" y="172"/>
                  <a:pt x="103" y="171"/>
                </a:cubicBezTo>
                <a:cubicBezTo>
                  <a:pt x="102" y="172"/>
                  <a:pt x="101" y="173"/>
                  <a:pt x="99" y="173"/>
                </a:cubicBezTo>
                <a:cubicBezTo>
                  <a:pt x="96" y="174"/>
                  <a:pt x="101" y="175"/>
                  <a:pt x="101" y="175"/>
                </a:cubicBezTo>
                <a:cubicBezTo>
                  <a:pt x="101" y="175"/>
                  <a:pt x="97" y="174"/>
                  <a:pt x="97" y="176"/>
                </a:cubicBezTo>
                <a:cubicBezTo>
                  <a:pt x="97" y="179"/>
                  <a:pt x="99" y="177"/>
                  <a:pt x="101" y="176"/>
                </a:cubicBezTo>
                <a:cubicBezTo>
                  <a:pt x="103" y="175"/>
                  <a:pt x="105" y="173"/>
                  <a:pt x="107" y="172"/>
                </a:cubicBezTo>
                <a:cubicBezTo>
                  <a:pt x="108" y="172"/>
                  <a:pt x="114" y="169"/>
                  <a:pt x="114" y="171"/>
                </a:cubicBezTo>
                <a:cubicBezTo>
                  <a:pt x="114" y="171"/>
                  <a:pt x="111" y="171"/>
                  <a:pt x="111" y="171"/>
                </a:cubicBezTo>
                <a:cubicBezTo>
                  <a:pt x="111" y="171"/>
                  <a:pt x="113" y="171"/>
                  <a:pt x="114" y="172"/>
                </a:cubicBezTo>
                <a:cubicBezTo>
                  <a:pt x="111" y="170"/>
                  <a:pt x="98" y="178"/>
                  <a:pt x="99" y="179"/>
                </a:cubicBezTo>
                <a:cubicBezTo>
                  <a:pt x="99" y="180"/>
                  <a:pt x="105" y="178"/>
                  <a:pt x="106" y="178"/>
                </a:cubicBezTo>
                <a:cubicBezTo>
                  <a:pt x="106" y="178"/>
                  <a:pt x="102" y="179"/>
                  <a:pt x="101" y="180"/>
                </a:cubicBezTo>
                <a:cubicBezTo>
                  <a:pt x="101" y="180"/>
                  <a:pt x="103" y="184"/>
                  <a:pt x="104" y="183"/>
                </a:cubicBezTo>
                <a:cubicBezTo>
                  <a:pt x="105" y="182"/>
                  <a:pt x="106" y="180"/>
                  <a:pt x="107" y="180"/>
                </a:cubicBezTo>
                <a:cubicBezTo>
                  <a:pt x="108" y="180"/>
                  <a:pt x="112" y="181"/>
                  <a:pt x="112" y="181"/>
                </a:cubicBezTo>
                <a:cubicBezTo>
                  <a:pt x="112" y="181"/>
                  <a:pt x="108" y="181"/>
                  <a:pt x="108" y="181"/>
                </a:cubicBezTo>
                <a:cubicBezTo>
                  <a:pt x="106" y="181"/>
                  <a:pt x="105" y="182"/>
                  <a:pt x="104" y="183"/>
                </a:cubicBezTo>
                <a:cubicBezTo>
                  <a:pt x="104" y="184"/>
                  <a:pt x="104" y="185"/>
                  <a:pt x="104" y="186"/>
                </a:cubicBezTo>
                <a:cubicBezTo>
                  <a:pt x="105" y="189"/>
                  <a:pt x="105" y="188"/>
                  <a:pt x="107" y="187"/>
                </a:cubicBezTo>
                <a:cubicBezTo>
                  <a:pt x="106" y="188"/>
                  <a:pt x="105" y="192"/>
                  <a:pt x="106" y="193"/>
                </a:cubicBezTo>
                <a:cubicBezTo>
                  <a:pt x="106" y="193"/>
                  <a:pt x="109" y="189"/>
                  <a:pt x="110" y="189"/>
                </a:cubicBezTo>
                <a:cubicBezTo>
                  <a:pt x="110" y="190"/>
                  <a:pt x="109" y="191"/>
                  <a:pt x="110" y="192"/>
                </a:cubicBezTo>
                <a:cubicBezTo>
                  <a:pt x="110" y="193"/>
                  <a:pt x="111" y="191"/>
                  <a:pt x="112" y="191"/>
                </a:cubicBezTo>
                <a:cubicBezTo>
                  <a:pt x="114" y="189"/>
                  <a:pt x="110" y="187"/>
                  <a:pt x="110" y="186"/>
                </a:cubicBezTo>
                <a:cubicBezTo>
                  <a:pt x="110" y="186"/>
                  <a:pt x="112" y="189"/>
                  <a:pt x="113" y="189"/>
                </a:cubicBezTo>
                <a:cubicBezTo>
                  <a:pt x="114" y="190"/>
                  <a:pt x="114" y="189"/>
                  <a:pt x="115" y="188"/>
                </a:cubicBezTo>
                <a:cubicBezTo>
                  <a:pt x="114" y="188"/>
                  <a:pt x="117" y="191"/>
                  <a:pt x="116" y="192"/>
                </a:cubicBezTo>
                <a:cubicBezTo>
                  <a:pt x="117" y="191"/>
                  <a:pt x="114" y="189"/>
                  <a:pt x="114" y="191"/>
                </a:cubicBezTo>
                <a:cubicBezTo>
                  <a:pt x="114" y="193"/>
                  <a:pt x="116" y="195"/>
                  <a:pt x="114" y="196"/>
                </a:cubicBezTo>
                <a:cubicBezTo>
                  <a:pt x="114" y="196"/>
                  <a:pt x="114" y="193"/>
                  <a:pt x="114" y="193"/>
                </a:cubicBezTo>
                <a:cubicBezTo>
                  <a:pt x="114" y="192"/>
                  <a:pt x="112" y="194"/>
                  <a:pt x="111" y="194"/>
                </a:cubicBezTo>
                <a:cubicBezTo>
                  <a:pt x="110" y="194"/>
                  <a:pt x="109" y="196"/>
                  <a:pt x="109" y="197"/>
                </a:cubicBezTo>
                <a:cubicBezTo>
                  <a:pt x="108" y="199"/>
                  <a:pt x="111" y="197"/>
                  <a:pt x="111" y="198"/>
                </a:cubicBezTo>
                <a:cubicBezTo>
                  <a:pt x="112" y="199"/>
                  <a:pt x="110" y="200"/>
                  <a:pt x="110" y="200"/>
                </a:cubicBezTo>
                <a:cubicBezTo>
                  <a:pt x="110" y="200"/>
                  <a:pt x="112" y="199"/>
                  <a:pt x="113" y="201"/>
                </a:cubicBezTo>
                <a:cubicBezTo>
                  <a:pt x="113" y="203"/>
                  <a:pt x="115" y="204"/>
                  <a:pt x="115" y="205"/>
                </a:cubicBezTo>
                <a:cubicBezTo>
                  <a:pt x="114" y="207"/>
                  <a:pt x="115" y="207"/>
                  <a:pt x="117" y="209"/>
                </a:cubicBezTo>
                <a:cubicBezTo>
                  <a:pt x="118" y="210"/>
                  <a:pt x="119" y="212"/>
                  <a:pt x="120" y="210"/>
                </a:cubicBezTo>
                <a:cubicBezTo>
                  <a:pt x="120" y="210"/>
                  <a:pt x="121" y="215"/>
                  <a:pt x="122" y="215"/>
                </a:cubicBezTo>
                <a:cubicBezTo>
                  <a:pt x="123" y="216"/>
                  <a:pt x="122" y="215"/>
                  <a:pt x="123" y="215"/>
                </a:cubicBezTo>
                <a:cubicBezTo>
                  <a:pt x="124" y="216"/>
                  <a:pt x="125" y="217"/>
                  <a:pt x="126" y="218"/>
                </a:cubicBezTo>
                <a:cubicBezTo>
                  <a:pt x="128" y="219"/>
                  <a:pt x="130" y="220"/>
                  <a:pt x="132" y="219"/>
                </a:cubicBezTo>
                <a:cubicBezTo>
                  <a:pt x="133" y="219"/>
                  <a:pt x="136" y="219"/>
                  <a:pt x="136" y="218"/>
                </a:cubicBezTo>
                <a:cubicBezTo>
                  <a:pt x="136" y="218"/>
                  <a:pt x="136" y="221"/>
                  <a:pt x="136" y="221"/>
                </a:cubicBezTo>
                <a:cubicBezTo>
                  <a:pt x="136" y="221"/>
                  <a:pt x="138" y="217"/>
                  <a:pt x="138" y="218"/>
                </a:cubicBezTo>
                <a:cubicBezTo>
                  <a:pt x="139" y="218"/>
                  <a:pt x="138" y="219"/>
                  <a:pt x="138" y="219"/>
                </a:cubicBezTo>
                <a:cubicBezTo>
                  <a:pt x="138" y="220"/>
                  <a:pt x="139" y="220"/>
                  <a:pt x="139" y="220"/>
                </a:cubicBezTo>
                <a:cubicBezTo>
                  <a:pt x="139" y="220"/>
                  <a:pt x="136" y="221"/>
                  <a:pt x="137" y="222"/>
                </a:cubicBezTo>
                <a:cubicBezTo>
                  <a:pt x="138" y="222"/>
                  <a:pt x="138" y="222"/>
                  <a:pt x="139" y="221"/>
                </a:cubicBezTo>
                <a:cubicBezTo>
                  <a:pt x="140" y="222"/>
                  <a:pt x="139" y="223"/>
                  <a:pt x="139" y="223"/>
                </a:cubicBezTo>
                <a:cubicBezTo>
                  <a:pt x="139" y="224"/>
                  <a:pt x="142" y="221"/>
                  <a:pt x="142" y="222"/>
                </a:cubicBezTo>
                <a:cubicBezTo>
                  <a:pt x="142" y="223"/>
                  <a:pt x="140" y="224"/>
                  <a:pt x="140" y="225"/>
                </a:cubicBezTo>
                <a:cubicBezTo>
                  <a:pt x="140" y="224"/>
                  <a:pt x="143" y="223"/>
                  <a:pt x="142" y="225"/>
                </a:cubicBezTo>
                <a:cubicBezTo>
                  <a:pt x="142" y="225"/>
                  <a:pt x="142" y="225"/>
                  <a:pt x="142" y="224"/>
                </a:cubicBezTo>
                <a:cubicBezTo>
                  <a:pt x="142" y="226"/>
                  <a:pt x="145" y="223"/>
                  <a:pt x="145" y="223"/>
                </a:cubicBezTo>
                <a:cubicBezTo>
                  <a:pt x="146" y="224"/>
                  <a:pt x="145" y="226"/>
                  <a:pt x="145" y="227"/>
                </a:cubicBezTo>
                <a:cubicBezTo>
                  <a:pt x="144" y="225"/>
                  <a:pt x="153" y="225"/>
                  <a:pt x="147" y="222"/>
                </a:cubicBezTo>
                <a:cubicBezTo>
                  <a:pt x="148" y="222"/>
                  <a:pt x="153" y="222"/>
                  <a:pt x="150" y="221"/>
                </a:cubicBezTo>
                <a:cubicBezTo>
                  <a:pt x="147" y="219"/>
                  <a:pt x="151" y="220"/>
                  <a:pt x="152" y="218"/>
                </a:cubicBezTo>
                <a:cubicBezTo>
                  <a:pt x="152" y="218"/>
                  <a:pt x="149" y="218"/>
                  <a:pt x="149" y="218"/>
                </a:cubicBezTo>
                <a:cubicBezTo>
                  <a:pt x="150" y="217"/>
                  <a:pt x="151" y="216"/>
                  <a:pt x="152" y="216"/>
                </a:cubicBezTo>
                <a:cubicBezTo>
                  <a:pt x="154" y="214"/>
                  <a:pt x="151" y="215"/>
                  <a:pt x="151" y="214"/>
                </a:cubicBezTo>
                <a:cubicBezTo>
                  <a:pt x="151" y="214"/>
                  <a:pt x="154" y="213"/>
                  <a:pt x="154" y="212"/>
                </a:cubicBezTo>
                <a:cubicBezTo>
                  <a:pt x="154" y="211"/>
                  <a:pt x="154" y="209"/>
                  <a:pt x="153" y="208"/>
                </a:cubicBezTo>
                <a:cubicBezTo>
                  <a:pt x="152" y="208"/>
                  <a:pt x="154" y="207"/>
                  <a:pt x="153" y="206"/>
                </a:cubicBezTo>
                <a:cubicBezTo>
                  <a:pt x="153" y="206"/>
                  <a:pt x="151" y="205"/>
                  <a:pt x="151" y="205"/>
                </a:cubicBezTo>
                <a:cubicBezTo>
                  <a:pt x="151" y="205"/>
                  <a:pt x="155" y="204"/>
                  <a:pt x="156" y="204"/>
                </a:cubicBezTo>
                <a:cubicBezTo>
                  <a:pt x="159" y="204"/>
                  <a:pt x="156" y="203"/>
                  <a:pt x="155" y="202"/>
                </a:cubicBezTo>
                <a:cubicBezTo>
                  <a:pt x="155" y="202"/>
                  <a:pt x="160" y="202"/>
                  <a:pt x="160" y="202"/>
                </a:cubicBezTo>
                <a:cubicBezTo>
                  <a:pt x="159" y="201"/>
                  <a:pt x="157" y="201"/>
                  <a:pt x="156" y="200"/>
                </a:cubicBezTo>
                <a:cubicBezTo>
                  <a:pt x="156" y="200"/>
                  <a:pt x="160" y="201"/>
                  <a:pt x="160" y="200"/>
                </a:cubicBezTo>
                <a:cubicBezTo>
                  <a:pt x="161" y="200"/>
                  <a:pt x="160" y="200"/>
                  <a:pt x="160" y="199"/>
                </a:cubicBezTo>
                <a:cubicBezTo>
                  <a:pt x="161" y="199"/>
                  <a:pt x="161" y="199"/>
                  <a:pt x="161" y="199"/>
                </a:cubicBezTo>
                <a:cubicBezTo>
                  <a:pt x="162" y="198"/>
                  <a:pt x="158" y="197"/>
                  <a:pt x="158" y="197"/>
                </a:cubicBezTo>
                <a:cubicBezTo>
                  <a:pt x="158" y="197"/>
                  <a:pt x="163" y="197"/>
                  <a:pt x="162" y="196"/>
                </a:cubicBezTo>
                <a:cubicBezTo>
                  <a:pt x="162" y="195"/>
                  <a:pt x="163" y="195"/>
                  <a:pt x="161" y="194"/>
                </a:cubicBezTo>
                <a:cubicBezTo>
                  <a:pt x="161" y="194"/>
                  <a:pt x="158" y="194"/>
                  <a:pt x="158" y="193"/>
                </a:cubicBezTo>
                <a:cubicBezTo>
                  <a:pt x="158" y="193"/>
                  <a:pt x="163" y="192"/>
                  <a:pt x="163" y="192"/>
                </a:cubicBezTo>
                <a:cubicBezTo>
                  <a:pt x="165" y="192"/>
                  <a:pt x="164" y="189"/>
                  <a:pt x="162" y="189"/>
                </a:cubicBezTo>
                <a:cubicBezTo>
                  <a:pt x="161" y="188"/>
                  <a:pt x="158" y="187"/>
                  <a:pt x="161" y="186"/>
                </a:cubicBezTo>
                <a:cubicBezTo>
                  <a:pt x="163" y="186"/>
                  <a:pt x="166" y="187"/>
                  <a:pt x="167" y="185"/>
                </a:cubicBezTo>
                <a:cubicBezTo>
                  <a:pt x="167" y="185"/>
                  <a:pt x="165" y="183"/>
                  <a:pt x="165" y="183"/>
                </a:cubicBezTo>
                <a:cubicBezTo>
                  <a:pt x="165" y="182"/>
                  <a:pt x="167" y="182"/>
                  <a:pt x="167" y="182"/>
                </a:cubicBezTo>
                <a:cubicBezTo>
                  <a:pt x="168" y="181"/>
                  <a:pt x="170" y="181"/>
                  <a:pt x="172" y="182"/>
                </a:cubicBezTo>
                <a:cubicBezTo>
                  <a:pt x="172" y="182"/>
                  <a:pt x="174" y="182"/>
                  <a:pt x="174" y="182"/>
                </a:cubicBezTo>
                <a:cubicBezTo>
                  <a:pt x="175" y="181"/>
                  <a:pt x="173" y="180"/>
                  <a:pt x="173" y="179"/>
                </a:cubicBezTo>
                <a:cubicBezTo>
                  <a:pt x="174" y="178"/>
                  <a:pt x="177" y="174"/>
                  <a:pt x="179" y="176"/>
                </a:cubicBezTo>
                <a:cubicBezTo>
                  <a:pt x="178" y="175"/>
                  <a:pt x="175" y="181"/>
                  <a:pt x="176" y="181"/>
                </a:cubicBezTo>
                <a:cubicBezTo>
                  <a:pt x="177" y="182"/>
                  <a:pt x="179" y="179"/>
                  <a:pt x="181" y="179"/>
                </a:cubicBezTo>
                <a:cubicBezTo>
                  <a:pt x="181" y="179"/>
                  <a:pt x="183" y="180"/>
                  <a:pt x="183" y="180"/>
                </a:cubicBezTo>
                <a:cubicBezTo>
                  <a:pt x="183" y="180"/>
                  <a:pt x="183" y="178"/>
                  <a:pt x="183" y="178"/>
                </a:cubicBezTo>
                <a:cubicBezTo>
                  <a:pt x="186" y="179"/>
                  <a:pt x="186" y="178"/>
                  <a:pt x="187" y="177"/>
                </a:cubicBezTo>
                <a:cubicBezTo>
                  <a:pt x="188" y="176"/>
                  <a:pt x="189" y="176"/>
                  <a:pt x="190" y="176"/>
                </a:cubicBezTo>
                <a:cubicBezTo>
                  <a:pt x="192" y="175"/>
                  <a:pt x="192" y="174"/>
                  <a:pt x="193" y="173"/>
                </a:cubicBezTo>
                <a:cubicBezTo>
                  <a:pt x="194" y="172"/>
                  <a:pt x="196" y="170"/>
                  <a:pt x="197" y="168"/>
                </a:cubicBezTo>
                <a:cubicBezTo>
                  <a:pt x="199" y="166"/>
                  <a:pt x="199" y="165"/>
                  <a:pt x="201" y="165"/>
                </a:cubicBezTo>
                <a:cubicBezTo>
                  <a:pt x="202" y="164"/>
                  <a:pt x="205" y="164"/>
                  <a:pt x="205" y="162"/>
                </a:cubicBezTo>
                <a:cubicBezTo>
                  <a:pt x="204" y="162"/>
                  <a:pt x="203" y="157"/>
                  <a:pt x="203" y="157"/>
                </a:cubicBezTo>
                <a:cubicBezTo>
                  <a:pt x="204" y="157"/>
                  <a:pt x="207" y="160"/>
                  <a:pt x="208" y="160"/>
                </a:cubicBezTo>
                <a:cubicBezTo>
                  <a:pt x="209" y="161"/>
                  <a:pt x="210" y="161"/>
                  <a:pt x="211" y="161"/>
                </a:cubicBezTo>
                <a:cubicBezTo>
                  <a:pt x="211" y="161"/>
                  <a:pt x="213" y="160"/>
                  <a:pt x="213" y="160"/>
                </a:cubicBezTo>
                <a:cubicBezTo>
                  <a:pt x="214" y="160"/>
                  <a:pt x="215" y="161"/>
                  <a:pt x="216" y="160"/>
                </a:cubicBezTo>
                <a:cubicBezTo>
                  <a:pt x="216" y="160"/>
                  <a:pt x="214" y="158"/>
                  <a:pt x="217" y="159"/>
                </a:cubicBezTo>
                <a:cubicBezTo>
                  <a:pt x="219" y="159"/>
                  <a:pt x="221" y="159"/>
                  <a:pt x="223" y="158"/>
                </a:cubicBezTo>
                <a:cubicBezTo>
                  <a:pt x="228" y="157"/>
                  <a:pt x="232" y="156"/>
                  <a:pt x="237" y="154"/>
                </a:cubicBezTo>
                <a:cubicBezTo>
                  <a:pt x="238" y="153"/>
                  <a:pt x="254" y="143"/>
                  <a:pt x="255" y="143"/>
                </a:cubicBezTo>
                <a:cubicBezTo>
                  <a:pt x="254" y="143"/>
                  <a:pt x="247" y="143"/>
                  <a:pt x="246" y="143"/>
                </a:cubicBezTo>
                <a:cubicBezTo>
                  <a:pt x="244" y="142"/>
                  <a:pt x="242" y="141"/>
                  <a:pt x="240" y="141"/>
                </a:cubicBezTo>
                <a:cubicBezTo>
                  <a:pt x="238" y="141"/>
                  <a:pt x="236" y="142"/>
                  <a:pt x="235" y="142"/>
                </a:cubicBezTo>
                <a:cubicBezTo>
                  <a:pt x="233" y="143"/>
                  <a:pt x="233" y="141"/>
                  <a:pt x="232" y="142"/>
                </a:cubicBezTo>
                <a:cubicBezTo>
                  <a:pt x="231" y="142"/>
                  <a:pt x="230" y="144"/>
                  <a:pt x="229" y="144"/>
                </a:cubicBezTo>
                <a:cubicBezTo>
                  <a:pt x="225" y="144"/>
                  <a:pt x="232" y="140"/>
                  <a:pt x="233" y="141"/>
                </a:cubicBezTo>
                <a:cubicBezTo>
                  <a:pt x="232" y="140"/>
                  <a:pt x="229" y="141"/>
                  <a:pt x="228" y="141"/>
                </a:cubicBezTo>
                <a:cubicBezTo>
                  <a:pt x="225" y="141"/>
                  <a:pt x="223" y="140"/>
                  <a:pt x="221" y="140"/>
                </a:cubicBezTo>
                <a:cubicBezTo>
                  <a:pt x="222" y="140"/>
                  <a:pt x="225" y="138"/>
                  <a:pt x="226" y="137"/>
                </a:cubicBezTo>
                <a:cubicBezTo>
                  <a:pt x="226" y="134"/>
                  <a:pt x="228" y="135"/>
                  <a:pt x="229" y="136"/>
                </a:cubicBezTo>
                <a:cubicBezTo>
                  <a:pt x="231" y="136"/>
                  <a:pt x="239" y="134"/>
                  <a:pt x="240" y="133"/>
                </a:cubicBezTo>
                <a:cubicBezTo>
                  <a:pt x="240" y="132"/>
                  <a:pt x="235" y="131"/>
                  <a:pt x="234" y="130"/>
                </a:cubicBezTo>
                <a:cubicBezTo>
                  <a:pt x="235" y="131"/>
                  <a:pt x="239" y="132"/>
                  <a:pt x="240" y="132"/>
                </a:cubicBezTo>
                <a:cubicBezTo>
                  <a:pt x="241" y="133"/>
                  <a:pt x="245" y="133"/>
                  <a:pt x="245" y="135"/>
                </a:cubicBezTo>
                <a:cubicBezTo>
                  <a:pt x="244" y="138"/>
                  <a:pt x="246" y="139"/>
                  <a:pt x="248" y="139"/>
                </a:cubicBezTo>
                <a:cubicBezTo>
                  <a:pt x="248" y="139"/>
                  <a:pt x="254" y="139"/>
                  <a:pt x="253" y="138"/>
                </a:cubicBezTo>
                <a:cubicBezTo>
                  <a:pt x="253" y="138"/>
                  <a:pt x="253" y="140"/>
                  <a:pt x="254" y="140"/>
                </a:cubicBezTo>
                <a:cubicBezTo>
                  <a:pt x="256" y="139"/>
                  <a:pt x="257" y="136"/>
                  <a:pt x="257" y="134"/>
                </a:cubicBezTo>
                <a:cubicBezTo>
                  <a:pt x="257" y="133"/>
                  <a:pt x="257" y="129"/>
                  <a:pt x="255" y="130"/>
                </a:cubicBezTo>
                <a:cubicBezTo>
                  <a:pt x="253" y="132"/>
                  <a:pt x="254" y="130"/>
                  <a:pt x="253" y="129"/>
                </a:cubicBezTo>
                <a:cubicBezTo>
                  <a:pt x="251" y="127"/>
                  <a:pt x="248" y="126"/>
                  <a:pt x="245" y="124"/>
                </a:cubicBezTo>
                <a:cubicBezTo>
                  <a:pt x="244" y="123"/>
                  <a:pt x="243" y="123"/>
                  <a:pt x="242" y="122"/>
                </a:cubicBezTo>
                <a:cubicBezTo>
                  <a:pt x="242" y="122"/>
                  <a:pt x="238" y="123"/>
                  <a:pt x="238" y="124"/>
                </a:cubicBezTo>
                <a:cubicBezTo>
                  <a:pt x="238" y="124"/>
                  <a:pt x="239" y="123"/>
                  <a:pt x="238" y="123"/>
                </a:cubicBezTo>
                <a:cubicBezTo>
                  <a:pt x="238" y="123"/>
                  <a:pt x="237" y="122"/>
                  <a:pt x="237" y="122"/>
                </a:cubicBezTo>
                <a:cubicBezTo>
                  <a:pt x="237" y="121"/>
                  <a:pt x="241" y="122"/>
                  <a:pt x="241" y="121"/>
                </a:cubicBezTo>
                <a:cubicBezTo>
                  <a:pt x="241" y="119"/>
                  <a:pt x="241" y="118"/>
                  <a:pt x="238" y="118"/>
                </a:cubicBezTo>
                <a:cubicBezTo>
                  <a:pt x="236" y="119"/>
                  <a:pt x="235" y="121"/>
                  <a:pt x="233" y="119"/>
                </a:cubicBezTo>
                <a:cubicBezTo>
                  <a:pt x="233" y="119"/>
                  <a:pt x="229" y="119"/>
                  <a:pt x="229" y="118"/>
                </a:cubicBezTo>
                <a:cubicBezTo>
                  <a:pt x="229" y="116"/>
                  <a:pt x="234" y="119"/>
                  <a:pt x="234" y="119"/>
                </a:cubicBezTo>
                <a:cubicBezTo>
                  <a:pt x="235" y="119"/>
                  <a:pt x="240" y="118"/>
                  <a:pt x="240" y="117"/>
                </a:cubicBezTo>
                <a:cubicBezTo>
                  <a:pt x="241" y="117"/>
                  <a:pt x="236" y="115"/>
                  <a:pt x="235" y="115"/>
                </a:cubicBezTo>
                <a:cubicBezTo>
                  <a:pt x="233" y="115"/>
                  <a:pt x="230" y="115"/>
                  <a:pt x="228" y="116"/>
                </a:cubicBezTo>
                <a:cubicBezTo>
                  <a:pt x="229" y="116"/>
                  <a:pt x="233" y="113"/>
                  <a:pt x="233" y="114"/>
                </a:cubicBezTo>
                <a:cubicBezTo>
                  <a:pt x="233" y="113"/>
                  <a:pt x="229" y="113"/>
                  <a:pt x="229" y="112"/>
                </a:cubicBezTo>
                <a:cubicBezTo>
                  <a:pt x="232" y="113"/>
                  <a:pt x="235" y="115"/>
                  <a:pt x="238" y="113"/>
                </a:cubicBezTo>
                <a:cubicBezTo>
                  <a:pt x="238" y="113"/>
                  <a:pt x="241" y="112"/>
                  <a:pt x="241" y="111"/>
                </a:cubicBezTo>
                <a:cubicBezTo>
                  <a:pt x="240" y="110"/>
                  <a:pt x="238" y="109"/>
                  <a:pt x="238" y="108"/>
                </a:cubicBezTo>
                <a:cubicBezTo>
                  <a:pt x="238" y="109"/>
                  <a:pt x="241" y="110"/>
                  <a:pt x="242" y="110"/>
                </a:cubicBezTo>
                <a:cubicBezTo>
                  <a:pt x="244" y="111"/>
                  <a:pt x="243" y="109"/>
                  <a:pt x="245" y="109"/>
                </a:cubicBezTo>
                <a:cubicBezTo>
                  <a:pt x="246" y="109"/>
                  <a:pt x="254" y="111"/>
                  <a:pt x="254" y="111"/>
                </a:cubicBezTo>
                <a:cubicBezTo>
                  <a:pt x="253" y="111"/>
                  <a:pt x="246" y="110"/>
                  <a:pt x="246" y="110"/>
                </a:cubicBezTo>
                <a:cubicBezTo>
                  <a:pt x="248" y="114"/>
                  <a:pt x="254" y="113"/>
                  <a:pt x="257" y="113"/>
                </a:cubicBezTo>
                <a:cubicBezTo>
                  <a:pt x="258" y="112"/>
                  <a:pt x="261" y="113"/>
                  <a:pt x="262" y="112"/>
                </a:cubicBezTo>
                <a:cubicBezTo>
                  <a:pt x="265" y="111"/>
                  <a:pt x="264" y="109"/>
                  <a:pt x="262" y="108"/>
                </a:cubicBezTo>
                <a:cubicBezTo>
                  <a:pt x="261" y="107"/>
                  <a:pt x="258" y="106"/>
                  <a:pt x="257" y="106"/>
                </a:cubicBezTo>
                <a:cubicBezTo>
                  <a:pt x="256" y="106"/>
                  <a:pt x="257" y="109"/>
                  <a:pt x="257" y="110"/>
                </a:cubicBezTo>
                <a:cubicBezTo>
                  <a:pt x="256" y="109"/>
                  <a:pt x="256" y="108"/>
                  <a:pt x="255" y="107"/>
                </a:cubicBezTo>
                <a:cubicBezTo>
                  <a:pt x="255" y="106"/>
                  <a:pt x="254" y="107"/>
                  <a:pt x="253" y="106"/>
                </a:cubicBezTo>
                <a:cubicBezTo>
                  <a:pt x="254" y="107"/>
                  <a:pt x="256" y="101"/>
                  <a:pt x="256" y="100"/>
                </a:cubicBezTo>
                <a:cubicBezTo>
                  <a:pt x="256" y="100"/>
                  <a:pt x="257" y="103"/>
                  <a:pt x="257" y="103"/>
                </a:cubicBezTo>
                <a:cubicBezTo>
                  <a:pt x="257" y="105"/>
                  <a:pt x="257" y="106"/>
                  <a:pt x="258" y="106"/>
                </a:cubicBezTo>
                <a:cubicBezTo>
                  <a:pt x="261" y="106"/>
                  <a:pt x="263" y="105"/>
                  <a:pt x="265" y="105"/>
                </a:cubicBezTo>
                <a:cubicBezTo>
                  <a:pt x="266" y="105"/>
                  <a:pt x="272" y="103"/>
                  <a:pt x="270" y="101"/>
                </a:cubicBezTo>
                <a:cubicBezTo>
                  <a:pt x="268" y="100"/>
                  <a:pt x="267" y="102"/>
                  <a:pt x="266" y="101"/>
                </a:cubicBezTo>
                <a:cubicBezTo>
                  <a:pt x="266" y="100"/>
                  <a:pt x="266" y="100"/>
                  <a:pt x="266" y="99"/>
                </a:cubicBezTo>
                <a:cubicBezTo>
                  <a:pt x="267" y="98"/>
                  <a:pt x="266" y="97"/>
                  <a:pt x="265" y="97"/>
                </a:cubicBezTo>
                <a:cubicBezTo>
                  <a:pt x="265" y="96"/>
                  <a:pt x="262" y="96"/>
                  <a:pt x="261" y="96"/>
                </a:cubicBezTo>
                <a:cubicBezTo>
                  <a:pt x="259" y="96"/>
                  <a:pt x="258" y="98"/>
                  <a:pt x="256" y="96"/>
                </a:cubicBezTo>
                <a:cubicBezTo>
                  <a:pt x="260" y="99"/>
                  <a:pt x="262" y="91"/>
                  <a:pt x="266" y="95"/>
                </a:cubicBezTo>
                <a:cubicBezTo>
                  <a:pt x="267" y="97"/>
                  <a:pt x="269" y="94"/>
                  <a:pt x="269" y="92"/>
                </a:cubicBezTo>
                <a:cubicBezTo>
                  <a:pt x="269" y="91"/>
                  <a:pt x="266" y="88"/>
                  <a:pt x="266" y="88"/>
                </a:cubicBezTo>
                <a:cubicBezTo>
                  <a:pt x="266" y="87"/>
                  <a:pt x="269" y="90"/>
                  <a:pt x="269" y="91"/>
                </a:cubicBezTo>
                <a:cubicBezTo>
                  <a:pt x="269" y="92"/>
                  <a:pt x="271" y="90"/>
                  <a:pt x="270" y="88"/>
                </a:cubicBezTo>
                <a:cubicBezTo>
                  <a:pt x="269" y="87"/>
                  <a:pt x="267" y="85"/>
                  <a:pt x="266" y="84"/>
                </a:cubicBezTo>
                <a:cubicBezTo>
                  <a:pt x="264" y="84"/>
                  <a:pt x="261" y="85"/>
                  <a:pt x="259" y="84"/>
                </a:cubicBezTo>
                <a:cubicBezTo>
                  <a:pt x="258" y="83"/>
                  <a:pt x="258" y="81"/>
                  <a:pt x="256" y="81"/>
                </a:cubicBezTo>
                <a:cubicBezTo>
                  <a:pt x="256" y="80"/>
                  <a:pt x="252" y="81"/>
                  <a:pt x="253" y="80"/>
                </a:cubicBezTo>
                <a:cubicBezTo>
                  <a:pt x="254" y="78"/>
                  <a:pt x="254" y="77"/>
                  <a:pt x="256" y="79"/>
                </a:cubicBezTo>
                <a:cubicBezTo>
                  <a:pt x="258" y="81"/>
                  <a:pt x="260" y="78"/>
                  <a:pt x="262" y="77"/>
                </a:cubicBezTo>
                <a:cubicBezTo>
                  <a:pt x="265" y="75"/>
                  <a:pt x="271" y="81"/>
                  <a:pt x="274" y="78"/>
                </a:cubicBezTo>
                <a:cubicBezTo>
                  <a:pt x="275" y="77"/>
                  <a:pt x="275" y="72"/>
                  <a:pt x="272" y="73"/>
                </a:cubicBezTo>
                <a:cubicBezTo>
                  <a:pt x="271" y="73"/>
                  <a:pt x="270" y="74"/>
                  <a:pt x="269" y="73"/>
                </a:cubicBezTo>
                <a:cubicBezTo>
                  <a:pt x="267" y="73"/>
                  <a:pt x="265" y="72"/>
                  <a:pt x="263" y="70"/>
                </a:cubicBezTo>
                <a:cubicBezTo>
                  <a:pt x="260" y="68"/>
                  <a:pt x="271" y="71"/>
                  <a:pt x="271" y="70"/>
                </a:cubicBezTo>
                <a:cubicBezTo>
                  <a:pt x="270" y="68"/>
                  <a:pt x="265" y="67"/>
                  <a:pt x="263" y="66"/>
                </a:cubicBezTo>
                <a:cubicBezTo>
                  <a:pt x="260" y="65"/>
                  <a:pt x="260" y="66"/>
                  <a:pt x="259" y="68"/>
                </a:cubicBezTo>
                <a:cubicBezTo>
                  <a:pt x="259" y="69"/>
                  <a:pt x="257" y="70"/>
                  <a:pt x="256" y="69"/>
                </a:cubicBezTo>
                <a:cubicBezTo>
                  <a:pt x="255" y="69"/>
                  <a:pt x="258" y="65"/>
                  <a:pt x="258" y="64"/>
                </a:cubicBezTo>
                <a:cubicBezTo>
                  <a:pt x="258" y="63"/>
                  <a:pt x="259" y="61"/>
                  <a:pt x="260" y="60"/>
                </a:cubicBezTo>
                <a:cubicBezTo>
                  <a:pt x="260" y="59"/>
                  <a:pt x="260" y="57"/>
                  <a:pt x="261" y="57"/>
                </a:cubicBezTo>
                <a:cubicBezTo>
                  <a:pt x="262" y="57"/>
                  <a:pt x="264" y="57"/>
                  <a:pt x="265" y="56"/>
                </a:cubicBezTo>
                <a:cubicBezTo>
                  <a:pt x="265" y="56"/>
                  <a:pt x="270" y="51"/>
                  <a:pt x="270" y="52"/>
                </a:cubicBezTo>
                <a:cubicBezTo>
                  <a:pt x="270" y="52"/>
                  <a:pt x="268" y="51"/>
                  <a:pt x="268" y="51"/>
                </a:cubicBezTo>
                <a:cubicBezTo>
                  <a:pt x="268" y="50"/>
                  <a:pt x="268" y="49"/>
                  <a:pt x="268" y="48"/>
                </a:cubicBezTo>
                <a:cubicBezTo>
                  <a:pt x="268" y="46"/>
                  <a:pt x="269" y="46"/>
                  <a:pt x="271" y="46"/>
                </a:cubicBezTo>
                <a:cubicBezTo>
                  <a:pt x="273" y="46"/>
                  <a:pt x="281" y="43"/>
                  <a:pt x="276" y="43"/>
                </a:cubicBezTo>
                <a:cubicBezTo>
                  <a:pt x="273" y="43"/>
                  <a:pt x="268" y="42"/>
                  <a:pt x="266" y="44"/>
                </a:cubicBezTo>
                <a:cubicBezTo>
                  <a:pt x="265" y="45"/>
                  <a:pt x="265" y="47"/>
                  <a:pt x="263" y="46"/>
                </a:cubicBezTo>
                <a:cubicBezTo>
                  <a:pt x="261" y="45"/>
                  <a:pt x="263" y="43"/>
                  <a:pt x="264" y="42"/>
                </a:cubicBezTo>
                <a:cubicBezTo>
                  <a:pt x="266" y="39"/>
                  <a:pt x="270" y="41"/>
                  <a:pt x="273" y="41"/>
                </a:cubicBezTo>
                <a:cubicBezTo>
                  <a:pt x="277" y="41"/>
                  <a:pt x="281" y="42"/>
                  <a:pt x="283" y="38"/>
                </a:cubicBezTo>
                <a:cubicBezTo>
                  <a:pt x="284" y="38"/>
                  <a:pt x="280" y="37"/>
                  <a:pt x="280" y="37"/>
                </a:cubicBezTo>
                <a:cubicBezTo>
                  <a:pt x="278" y="36"/>
                  <a:pt x="276" y="37"/>
                  <a:pt x="274" y="37"/>
                </a:cubicBezTo>
                <a:cubicBezTo>
                  <a:pt x="272" y="37"/>
                  <a:pt x="271" y="36"/>
                  <a:pt x="269" y="36"/>
                </a:cubicBezTo>
                <a:cubicBezTo>
                  <a:pt x="268" y="36"/>
                  <a:pt x="266" y="36"/>
                  <a:pt x="265" y="36"/>
                </a:cubicBezTo>
                <a:cubicBezTo>
                  <a:pt x="266" y="37"/>
                  <a:pt x="269" y="36"/>
                  <a:pt x="271" y="36"/>
                </a:cubicBezTo>
                <a:cubicBezTo>
                  <a:pt x="274" y="36"/>
                  <a:pt x="276" y="35"/>
                  <a:pt x="279" y="35"/>
                </a:cubicBezTo>
                <a:cubicBezTo>
                  <a:pt x="283" y="36"/>
                  <a:pt x="285" y="34"/>
                  <a:pt x="288" y="34"/>
                </a:cubicBezTo>
                <a:cubicBezTo>
                  <a:pt x="289" y="34"/>
                  <a:pt x="291" y="34"/>
                  <a:pt x="291" y="33"/>
                </a:cubicBezTo>
                <a:cubicBezTo>
                  <a:pt x="291" y="33"/>
                  <a:pt x="289" y="31"/>
                  <a:pt x="290" y="31"/>
                </a:cubicBezTo>
                <a:cubicBezTo>
                  <a:pt x="295" y="30"/>
                  <a:pt x="300" y="29"/>
                  <a:pt x="304" y="26"/>
                </a:cubicBezTo>
                <a:cubicBezTo>
                  <a:pt x="305" y="25"/>
                  <a:pt x="301" y="24"/>
                  <a:pt x="301" y="24"/>
                </a:cubicBezTo>
                <a:cubicBezTo>
                  <a:pt x="298" y="23"/>
                  <a:pt x="295" y="22"/>
                  <a:pt x="293" y="22"/>
                </a:cubicBezTo>
                <a:cubicBezTo>
                  <a:pt x="287" y="21"/>
                  <a:pt x="282" y="20"/>
                  <a:pt x="277" y="25"/>
                </a:cubicBezTo>
                <a:cubicBezTo>
                  <a:pt x="275" y="28"/>
                  <a:pt x="273" y="26"/>
                  <a:pt x="269" y="26"/>
                </a:cubicBezTo>
                <a:cubicBezTo>
                  <a:pt x="268" y="26"/>
                  <a:pt x="264" y="29"/>
                  <a:pt x="265" y="26"/>
                </a:cubicBezTo>
                <a:cubicBezTo>
                  <a:pt x="265" y="24"/>
                  <a:pt x="260" y="27"/>
                  <a:pt x="259" y="28"/>
                </a:cubicBezTo>
                <a:cubicBezTo>
                  <a:pt x="257" y="29"/>
                  <a:pt x="255" y="30"/>
                  <a:pt x="253" y="31"/>
                </a:cubicBezTo>
                <a:cubicBezTo>
                  <a:pt x="252" y="31"/>
                  <a:pt x="244" y="37"/>
                  <a:pt x="244" y="37"/>
                </a:cubicBezTo>
                <a:cubicBezTo>
                  <a:pt x="242" y="35"/>
                  <a:pt x="264" y="22"/>
                  <a:pt x="251" y="19"/>
                </a:cubicBezTo>
                <a:cubicBezTo>
                  <a:pt x="246" y="19"/>
                  <a:pt x="247" y="22"/>
                  <a:pt x="243" y="24"/>
                </a:cubicBezTo>
                <a:cubicBezTo>
                  <a:pt x="240" y="25"/>
                  <a:pt x="238" y="25"/>
                  <a:pt x="235" y="26"/>
                </a:cubicBezTo>
                <a:cubicBezTo>
                  <a:pt x="234" y="26"/>
                  <a:pt x="229" y="28"/>
                  <a:pt x="228" y="28"/>
                </a:cubicBezTo>
                <a:cubicBezTo>
                  <a:pt x="226" y="25"/>
                  <a:pt x="233" y="24"/>
                  <a:pt x="235" y="24"/>
                </a:cubicBezTo>
                <a:cubicBezTo>
                  <a:pt x="235" y="23"/>
                  <a:pt x="241" y="22"/>
                  <a:pt x="238" y="21"/>
                </a:cubicBezTo>
                <a:cubicBezTo>
                  <a:pt x="235" y="20"/>
                  <a:pt x="232" y="20"/>
                  <a:pt x="229" y="20"/>
                </a:cubicBezTo>
                <a:cubicBezTo>
                  <a:pt x="221" y="20"/>
                  <a:pt x="213" y="21"/>
                  <a:pt x="205" y="23"/>
                </a:cubicBezTo>
                <a:cubicBezTo>
                  <a:pt x="205" y="23"/>
                  <a:pt x="202" y="25"/>
                  <a:pt x="201" y="24"/>
                </a:cubicBezTo>
                <a:cubicBezTo>
                  <a:pt x="201" y="22"/>
                  <a:pt x="200" y="22"/>
                  <a:pt x="202" y="22"/>
                </a:cubicBezTo>
                <a:cubicBezTo>
                  <a:pt x="206" y="20"/>
                  <a:pt x="210" y="19"/>
                  <a:pt x="214" y="18"/>
                </a:cubicBezTo>
                <a:cubicBezTo>
                  <a:pt x="221" y="17"/>
                  <a:pt x="229" y="18"/>
                  <a:pt x="237" y="18"/>
                </a:cubicBezTo>
                <a:cubicBezTo>
                  <a:pt x="239" y="18"/>
                  <a:pt x="241" y="18"/>
                  <a:pt x="243" y="18"/>
                </a:cubicBezTo>
                <a:cubicBezTo>
                  <a:pt x="247" y="16"/>
                  <a:pt x="252" y="16"/>
                  <a:pt x="256" y="14"/>
                </a:cubicBezTo>
                <a:cubicBezTo>
                  <a:pt x="258" y="14"/>
                  <a:pt x="259" y="13"/>
                  <a:pt x="256" y="12"/>
                </a:cubicBezTo>
                <a:cubicBezTo>
                  <a:pt x="254" y="11"/>
                  <a:pt x="250" y="10"/>
                  <a:pt x="248" y="11"/>
                </a:cubicBezTo>
                <a:cubicBezTo>
                  <a:pt x="246" y="11"/>
                  <a:pt x="246" y="10"/>
                  <a:pt x="244" y="9"/>
                </a:cubicBezTo>
                <a:cubicBezTo>
                  <a:pt x="242" y="9"/>
                  <a:pt x="240" y="11"/>
                  <a:pt x="238" y="11"/>
                </a:cubicBezTo>
                <a:cubicBezTo>
                  <a:pt x="238" y="11"/>
                  <a:pt x="240" y="8"/>
                  <a:pt x="241" y="8"/>
                </a:cubicBezTo>
                <a:cubicBezTo>
                  <a:pt x="242" y="6"/>
                  <a:pt x="238" y="6"/>
                  <a:pt x="237" y="6"/>
                </a:cubicBezTo>
                <a:cubicBezTo>
                  <a:pt x="231" y="7"/>
                  <a:pt x="226" y="7"/>
                  <a:pt x="220" y="6"/>
                </a:cubicBezTo>
                <a:cubicBezTo>
                  <a:pt x="215" y="6"/>
                  <a:pt x="211" y="8"/>
                  <a:pt x="206" y="8"/>
                </a:cubicBezTo>
                <a:cubicBezTo>
                  <a:pt x="204" y="8"/>
                  <a:pt x="201" y="8"/>
                  <a:pt x="199" y="8"/>
                </a:cubicBezTo>
                <a:cubicBezTo>
                  <a:pt x="197" y="9"/>
                  <a:pt x="194" y="8"/>
                  <a:pt x="193" y="9"/>
                </a:cubicBezTo>
                <a:cubicBezTo>
                  <a:pt x="196" y="8"/>
                  <a:pt x="199" y="8"/>
                  <a:pt x="202" y="7"/>
                </a:cubicBezTo>
                <a:cubicBezTo>
                  <a:pt x="207" y="7"/>
                  <a:pt x="211" y="6"/>
                  <a:pt x="215" y="6"/>
                </a:cubicBezTo>
                <a:cubicBezTo>
                  <a:pt x="217" y="6"/>
                  <a:pt x="237" y="6"/>
                  <a:pt x="237" y="4"/>
                </a:cubicBezTo>
                <a:cubicBezTo>
                  <a:pt x="236" y="4"/>
                  <a:pt x="233" y="3"/>
                  <a:pt x="232" y="2"/>
                </a:cubicBezTo>
                <a:cubicBezTo>
                  <a:pt x="229" y="2"/>
                  <a:pt x="227" y="2"/>
                  <a:pt x="224" y="2"/>
                </a:cubicBezTo>
                <a:cubicBezTo>
                  <a:pt x="220" y="2"/>
                  <a:pt x="216" y="1"/>
                  <a:pt x="213" y="0"/>
                </a:cubicBezTo>
                <a:cubicBezTo>
                  <a:pt x="206" y="0"/>
                  <a:pt x="200" y="0"/>
                  <a:pt x="194" y="0"/>
                </a:cubicBezTo>
                <a:cubicBezTo>
                  <a:pt x="191" y="1"/>
                  <a:pt x="188" y="1"/>
                  <a:pt x="185" y="1"/>
                </a:cubicBezTo>
                <a:cubicBezTo>
                  <a:pt x="184" y="1"/>
                  <a:pt x="183" y="3"/>
                  <a:pt x="183" y="3"/>
                </a:cubicBezTo>
                <a:cubicBezTo>
                  <a:pt x="181" y="3"/>
                  <a:pt x="179" y="2"/>
                  <a:pt x="177" y="2"/>
                </a:cubicBezTo>
                <a:cubicBezTo>
                  <a:pt x="176" y="2"/>
                  <a:pt x="175" y="3"/>
                  <a:pt x="173" y="3"/>
                </a:cubicBezTo>
                <a:cubicBezTo>
                  <a:pt x="171" y="3"/>
                  <a:pt x="171" y="4"/>
                  <a:pt x="173" y="4"/>
                </a:cubicBezTo>
                <a:cubicBezTo>
                  <a:pt x="176" y="5"/>
                  <a:pt x="179" y="5"/>
                  <a:pt x="181" y="6"/>
                </a:cubicBezTo>
                <a:cubicBezTo>
                  <a:pt x="180" y="5"/>
                  <a:pt x="174" y="7"/>
                  <a:pt x="173" y="8"/>
                </a:cubicBezTo>
                <a:cubicBezTo>
                  <a:pt x="173" y="8"/>
                  <a:pt x="170" y="8"/>
                  <a:pt x="170" y="8"/>
                </a:cubicBezTo>
                <a:cubicBezTo>
                  <a:pt x="170" y="8"/>
                  <a:pt x="172" y="10"/>
                  <a:pt x="172" y="10"/>
                </a:cubicBezTo>
                <a:cubicBezTo>
                  <a:pt x="171" y="10"/>
                  <a:pt x="169" y="9"/>
                  <a:pt x="168" y="8"/>
                </a:cubicBezTo>
                <a:cubicBezTo>
                  <a:pt x="167" y="7"/>
                  <a:pt x="164" y="8"/>
                  <a:pt x="163" y="8"/>
                </a:cubicBezTo>
                <a:cubicBezTo>
                  <a:pt x="160" y="7"/>
                  <a:pt x="157" y="6"/>
                  <a:pt x="154" y="5"/>
                </a:cubicBezTo>
                <a:cubicBezTo>
                  <a:pt x="152" y="4"/>
                  <a:pt x="150" y="6"/>
                  <a:pt x="147" y="6"/>
                </a:cubicBezTo>
                <a:cubicBezTo>
                  <a:pt x="146" y="6"/>
                  <a:pt x="140" y="5"/>
                  <a:pt x="140" y="7"/>
                </a:cubicBezTo>
                <a:cubicBezTo>
                  <a:pt x="139" y="7"/>
                  <a:pt x="153" y="9"/>
                  <a:pt x="155" y="10"/>
                </a:cubicBezTo>
                <a:cubicBezTo>
                  <a:pt x="158" y="10"/>
                  <a:pt x="161" y="10"/>
                  <a:pt x="163" y="11"/>
                </a:cubicBezTo>
                <a:cubicBezTo>
                  <a:pt x="164" y="11"/>
                  <a:pt x="165" y="11"/>
                  <a:pt x="166" y="12"/>
                </a:cubicBezTo>
                <a:cubicBezTo>
                  <a:pt x="166" y="12"/>
                  <a:pt x="166" y="15"/>
                  <a:pt x="166" y="15"/>
                </a:cubicBezTo>
                <a:cubicBezTo>
                  <a:pt x="166" y="16"/>
                  <a:pt x="165" y="14"/>
                  <a:pt x="165" y="13"/>
                </a:cubicBezTo>
                <a:cubicBezTo>
                  <a:pt x="164" y="12"/>
                  <a:pt x="161" y="12"/>
                  <a:pt x="160" y="11"/>
                </a:cubicBezTo>
                <a:cubicBezTo>
                  <a:pt x="160" y="11"/>
                  <a:pt x="157" y="11"/>
                  <a:pt x="157" y="11"/>
                </a:cubicBezTo>
                <a:cubicBezTo>
                  <a:pt x="157" y="12"/>
                  <a:pt x="158" y="14"/>
                  <a:pt x="158" y="14"/>
                </a:cubicBezTo>
                <a:cubicBezTo>
                  <a:pt x="156" y="14"/>
                  <a:pt x="155" y="11"/>
                  <a:pt x="154" y="11"/>
                </a:cubicBezTo>
                <a:cubicBezTo>
                  <a:pt x="152" y="11"/>
                  <a:pt x="150" y="11"/>
                  <a:pt x="148" y="10"/>
                </a:cubicBezTo>
                <a:cubicBezTo>
                  <a:pt x="147" y="10"/>
                  <a:pt x="139" y="10"/>
                  <a:pt x="139" y="10"/>
                </a:cubicBezTo>
                <a:cubicBezTo>
                  <a:pt x="138" y="12"/>
                  <a:pt x="151" y="17"/>
                  <a:pt x="151" y="17"/>
                </a:cubicBezTo>
                <a:cubicBezTo>
                  <a:pt x="151" y="18"/>
                  <a:pt x="146" y="17"/>
                  <a:pt x="146" y="17"/>
                </a:cubicBezTo>
                <a:cubicBezTo>
                  <a:pt x="143" y="17"/>
                  <a:pt x="142" y="16"/>
                  <a:pt x="143" y="19"/>
                </a:cubicBezTo>
                <a:cubicBezTo>
                  <a:pt x="142" y="19"/>
                  <a:pt x="141" y="18"/>
                  <a:pt x="140" y="17"/>
                </a:cubicBezTo>
                <a:cubicBezTo>
                  <a:pt x="140" y="16"/>
                  <a:pt x="142" y="17"/>
                  <a:pt x="143" y="16"/>
                </a:cubicBezTo>
                <a:cubicBezTo>
                  <a:pt x="143" y="16"/>
                  <a:pt x="141" y="14"/>
                  <a:pt x="140" y="14"/>
                </a:cubicBezTo>
                <a:cubicBezTo>
                  <a:pt x="138" y="13"/>
                  <a:pt x="136" y="12"/>
                  <a:pt x="133" y="12"/>
                </a:cubicBezTo>
                <a:cubicBezTo>
                  <a:pt x="132" y="12"/>
                  <a:pt x="130" y="11"/>
                  <a:pt x="129" y="12"/>
                </a:cubicBezTo>
                <a:cubicBezTo>
                  <a:pt x="128" y="12"/>
                  <a:pt x="131" y="15"/>
                  <a:pt x="131" y="15"/>
                </a:cubicBezTo>
                <a:cubicBezTo>
                  <a:pt x="134" y="17"/>
                  <a:pt x="138" y="17"/>
                  <a:pt x="142" y="20"/>
                </a:cubicBezTo>
                <a:cubicBezTo>
                  <a:pt x="143" y="20"/>
                  <a:pt x="144" y="21"/>
                  <a:pt x="143" y="22"/>
                </a:cubicBezTo>
                <a:cubicBezTo>
                  <a:pt x="141" y="24"/>
                  <a:pt x="139" y="22"/>
                  <a:pt x="137" y="21"/>
                </a:cubicBezTo>
                <a:cubicBezTo>
                  <a:pt x="132" y="18"/>
                  <a:pt x="126" y="16"/>
                  <a:pt x="120" y="15"/>
                </a:cubicBezTo>
                <a:cubicBezTo>
                  <a:pt x="117" y="14"/>
                  <a:pt x="114" y="13"/>
                  <a:pt x="111" y="14"/>
                </a:cubicBezTo>
                <a:cubicBezTo>
                  <a:pt x="110" y="14"/>
                  <a:pt x="113" y="17"/>
                  <a:pt x="113" y="18"/>
                </a:cubicBezTo>
                <a:cubicBezTo>
                  <a:pt x="113" y="18"/>
                  <a:pt x="117" y="21"/>
                  <a:pt x="117" y="21"/>
                </a:cubicBezTo>
                <a:cubicBezTo>
                  <a:pt x="117" y="22"/>
                  <a:pt x="111" y="21"/>
                  <a:pt x="111" y="21"/>
                </a:cubicBezTo>
                <a:cubicBezTo>
                  <a:pt x="111" y="23"/>
                  <a:pt x="115" y="22"/>
                  <a:pt x="115" y="24"/>
                </a:cubicBezTo>
                <a:cubicBezTo>
                  <a:pt x="115" y="24"/>
                  <a:pt x="111" y="23"/>
                  <a:pt x="110" y="22"/>
                </a:cubicBezTo>
                <a:cubicBezTo>
                  <a:pt x="108" y="21"/>
                  <a:pt x="106" y="21"/>
                  <a:pt x="103" y="20"/>
                </a:cubicBezTo>
                <a:cubicBezTo>
                  <a:pt x="101" y="19"/>
                  <a:pt x="101" y="20"/>
                  <a:pt x="101" y="22"/>
                </a:cubicBezTo>
                <a:cubicBezTo>
                  <a:pt x="100" y="23"/>
                  <a:pt x="99" y="23"/>
                  <a:pt x="98" y="23"/>
                </a:cubicBezTo>
                <a:cubicBezTo>
                  <a:pt x="98" y="24"/>
                  <a:pt x="98" y="26"/>
                  <a:pt x="97" y="26"/>
                </a:cubicBezTo>
                <a:cubicBezTo>
                  <a:pt x="97" y="27"/>
                  <a:pt x="97" y="24"/>
                  <a:pt x="97" y="23"/>
                </a:cubicBezTo>
                <a:cubicBezTo>
                  <a:pt x="97" y="22"/>
                  <a:pt x="98" y="21"/>
                  <a:pt x="98" y="20"/>
                </a:cubicBezTo>
                <a:cubicBezTo>
                  <a:pt x="97" y="16"/>
                  <a:pt x="93" y="16"/>
                  <a:pt x="90" y="16"/>
                </a:cubicBezTo>
                <a:cubicBezTo>
                  <a:pt x="86" y="17"/>
                  <a:pt x="82" y="18"/>
                  <a:pt x="78" y="18"/>
                </a:cubicBezTo>
                <a:cubicBezTo>
                  <a:pt x="77" y="19"/>
                  <a:pt x="75" y="19"/>
                  <a:pt x="74" y="19"/>
                </a:cubicBezTo>
                <a:cubicBezTo>
                  <a:pt x="74" y="19"/>
                  <a:pt x="69" y="20"/>
                  <a:pt x="69" y="20"/>
                </a:cubicBezTo>
                <a:cubicBezTo>
                  <a:pt x="70" y="21"/>
                  <a:pt x="72" y="21"/>
                  <a:pt x="73" y="21"/>
                </a:cubicBezTo>
                <a:cubicBezTo>
                  <a:pt x="74" y="22"/>
                  <a:pt x="75" y="23"/>
                  <a:pt x="77" y="24"/>
                </a:cubicBezTo>
                <a:cubicBezTo>
                  <a:pt x="77" y="24"/>
                  <a:pt x="81" y="27"/>
                  <a:pt x="81" y="27"/>
                </a:cubicBezTo>
                <a:cubicBezTo>
                  <a:pt x="80" y="27"/>
                  <a:pt x="76" y="25"/>
                  <a:pt x="75" y="25"/>
                </a:cubicBezTo>
                <a:cubicBezTo>
                  <a:pt x="73" y="24"/>
                  <a:pt x="72" y="22"/>
                  <a:pt x="70" y="22"/>
                </a:cubicBezTo>
                <a:cubicBezTo>
                  <a:pt x="67" y="21"/>
                  <a:pt x="64" y="22"/>
                  <a:pt x="61" y="22"/>
                </a:cubicBezTo>
                <a:cubicBezTo>
                  <a:pt x="58" y="23"/>
                  <a:pt x="58" y="22"/>
                  <a:pt x="60" y="25"/>
                </a:cubicBezTo>
                <a:cubicBezTo>
                  <a:pt x="60" y="26"/>
                  <a:pt x="60" y="29"/>
                  <a:pt x="60" y="30"/>
                </a:cubicBezTo>
                <a:cubicBezTo>
                  <a:pt x="60" y="32"/>
                  <a:pt x="56" y="30"/>
                  <a:pt x="55" y="30"/>
                </a:cubicBezTo>
                <a:cubicBezTo>
                  <a:pt x="54" y="30"/>
                  <a:pt x="51" y="28"/>
                  <a:pt x="50" y="30"/>
                </a:cubicBezTo>
                <a:cubicBezTo>
                  <a:pt x="49" y="31"/>
                  <a:pt x="50" y="34"/>
                  <a:pt x="50" y="34"/>
                </a:cubicBezTo>
                <a:cubicBezTo>
                  <a:pt x="49" y="35"/>
                  <a:pt x="48" y="33"/>
                  <a:pt x="47" y="32"/>
                </a:cubicBezTo>
                <a:cubicBezTo>
                  <a:pt x="45" y="31"/>
                  <a:pt x="43" y="31"/>
                  <a:pt x="42" y="32"/>
                </a:cubicBezTo>
                <a:cubicBezTo>
                  <a:pt x="39" y="34"/>
                  <a:pt x="36" y="36"/>
                  <a:pt x="32" y="37"/>
                </a:cubicBezTo>
                <a:cubicBezTo>
                  <a:pt x="31" y="38"/>
                  <a:pt x="34" y="37"/>
                  <a:pt x="32" y="37"/>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34" name="Freeform 781">
            <a:extLst>
              <a:ext uri="{FF2B5EF4-FFF2-40B4-BE49-F238E27FC236}">
                <a16:creationId xmlns:a16="http://schemas.microsoft.com/office/drawing/2014/main" id="{7E056BCB-A8C7-AC32-B138-4E2DC1292BB9}"/>
              </a:ext>
            </a:extLst>
          </p:cNvPr>
          <p:cNvSpPr>
            <a:spLocks/>
          </p:cNvSpPr>
          <p:nvPr/>
        </p:nvSpPr>
        <p:spPr bwMode="auto">
          <a:xfrm>
            <a:off x="6810577" y="1920465"/>
            <a:ext cx="36218" cy="17034"/>
          </a:xfrm>
          <a:custGeom>
            <a:avLst/>
            <a:gdLst>
              <a:gd name="T0" fmla="*/ 4 w 9"/>
              <a:gd name="T1" fmla="*/ 3 h 4"/>
              <a:gd name="T2" fmla="*/ 1 w 9"/>
              <a:gd name="T3" fmla="*/ 2 h 4"/>
              <a:gd name="T4" fmla="*/ 5 w 9"/>
              <a:gd name="T5" fmla="*/ 2 h 4"/>
              <a:gd name="T6" fmla="*/ 0 w 9"/>
              <a:gd name="T7" fmla="*/ 0 h 4"/>
              <a:gd name="T8" fmla="*/ 9 w 9"/>
              <a:gd name="T9" fmla="*/ 2 h 4"/>
              <a:gd name="T10" fmla="*/ 5 w 9"/>
              <a:gd name="T11" fmla="*/ 2 h 4"/>
              <a:gd name="T12" fmla="*/ 4 w 9"/>
              <a:gd name="T13" fmla="*/ 3 h 4"/>
              <a:gd name="T14" fmla="*/ 4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4" y="3"/>
                </a:moveTo>
                <a:cubicBezTo>
                  <a:pt x="4" y="3"/>
                  <a:pt x="1" y="2"/>
                  <a:pt x="1" y="2"/>
                </a:cubicBezTo>
                <a:cubicBezTo>
                  <a:pt x="1" y="2"/>
                  <a:pt x="4" y="2"/>
                  <a:pt x="5" y="2"/>
                </a:cubicBezTo>
                <a:cubicBezTo>
                  <a:pt x="3" y="1"/>
                  <a:pt x="1" y="2"/>
                  <a:pt x="0" y="0"/>
                </a:cubicBezTo>
                <a:cubicBezTo>
                  <a:pt x="1" y="1"/>
                  <a:pt x="8" y="0"/>
                  <a:pt x="9" y="2"/>
                </a:cubicBezTo>
                <a:cubicBezTo>
                  <a:pt x="9" y="2"/>
                  <a:pt x="6" y="2"/>
                  <a:pt x="5" y="2"/>
                </a:cubicBezTo>
                <a:cubicBezTo>
                  <a:pt x="5" y="2"/>
                  <a:pt x="7" y="4"/>
                  <a:pt x="4" y="3"/>
                </a:cubicBezTo>
                <a:cubicBezTo>
                  <a:pt x="3" y="3"/>
                  <a:pt x="6" y="4"/>
                  <a:pt x="4" y="3"/>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35" name="Freeform 520">
            <a:extLst>
              <a:ext uri="{FF2B5EF4-FFF2-40B4-BE49-F238E27FC236}">
                <a16:creationId xmlns:a16="http://schemas.microsoft.com/office/drawing/2014/main" id="{181DF847-783B-668C-643A-EDE8B755D97E}"/>
              </a:ext>
            </a:extLst>
          </p:cNvPr>
          <p:cNvSpPr>
            <a:spLocks/>
          </p:cNvSpPr>
          <p:nvPr/>
        </p:nvSpPr>
        <p:spPr bwMode="auto">
          <a:xfrm>
            <a:off x="6114402" y="5355587"/>
            <a:ext cx="20120" cy="29809"/>
          </a:xfrm>
          <a:custGeom>
            <a:avLst/>
            <a:gdLst>
              <a:gd name="T0" fmla="*/ 4 w 5"/>
              <a:gd name="T1" fmla="*/ 2 h 7"/>
              <a:gd name="T2" fmla="*/ 3 w 5"/>
              <a:gd name="T3" fmla="*/ 0 h 7"/>
              <a:gd name="T4" fmla="*/ 2 w 5"/>
              <a:gd name="T5" fmla="*/ 3 h 7"/>
              <a:gd name="T6" fmla="*/ 1 w 5"/>
              <a:gd name="T7" fmla="*/ 2 h 7"/>
              <a:gd name="T8" fmla="*/ 0 w 5"/>
              <a:gd name="T9" fmla="*/ 5 h 7"/>
              <a:gd name="T10" fmla="*/ 2 w 5"/>
              <a:gd name="T11" fmla="*/ 7 h 7"/>
              <a:gd name="T12" fmla="*/ 5 w 5"/>
              <a:gd name="T13" fmla="*/ 5 h 7"/>
              <a:gd name="T14" fmla="*/ 4 w 5"/>
              <a:gd name="T15" fmla="*/ 2 h 7"/>
              <a:gd name="T16" fmla="*/ 4 w 5"/>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2"/>
                </a:moveTo>
                <a:cubicBezTo>
                  <a:pt x="3" y="3"/>
                  <a:pt x="3" y="0"/>
                  <a:pt x="3" y="0"/>
                </a:cubicBezTo>
                <a:cubicBezTo>
                  <a:pt x="3" y="0"/>
                  <a:pt x="3" y="3"/>
                  <a:pt x="2" y="3"/>
                </a:cubicBezTo>
                <a:cubicBezTo>
                  <a:pt x="2" y="3"/>
                  <a:pt x="2" y="2"/>
                  <a:pt x="1" y="2"/>
                </a:cubicBezTo>
                <a:cubicBezTo>
                  <a:pt x="2" y="2"/>
                  <a:pt x="0" y="5"/>
                  <a:pt x="0" y="5"/>
                </a:cubicBezTo>
                <a:cubicBezTo>
                  <a:pt x="0" y="4"/>
                  <a:pt x="4" y="5"/>
                  <a:pt x="2" y="7"/>
                </a:cubicBezTo>
                <a:cubicBezTo>
                  <a:pt x="3" y="6"/>
                  <a:pt x="5" y="6"/>
                  <a:pt x="5" y="5"/>
                </a:cubicBezTo>
                <a:cubicBezTo>
                  <a:pt x="5" y="4"/>
                  <a:pt x="4" y="1"/>
                  <a:pt x="4" y="2"/>
                </a:cubicBezTo>
                <a:cubicBezTo>
                  <a:pt x="3" y="3"/>
                  <a:pt x="4" y="1"/>
                  <a:pt x="4" y="2"/>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36" name="Freeform 521">
            <a:extLst>
              <a:ext uri="{FF2B5EF4-FFF2-40B4-BE49-F238E27FC236}">
                <a16:creationId xmlns:a16="http://schemas.microsoft.com/office/drawing/2014/main" id="{5848C52A-1DAC-5562-6FD4-726AA519B4F7}"/>
              </a:ext>
            </a:extLst>
          </p:cNvPr>
          <p:cNvSpPr>
            <a:spLocks/>
          </p:cNvSpPr>
          <p:nvPr/>
        </p:nvSpPr>
        <p:spPr bwMode="auto">
          <a:xfrm>
            <a:off x="6134523" y="5273257"/>
            <a:ext cx="20120" cy="19873"/>
          </a:xfrm>
          <a:custGeom>
            <a:avLst/>
            <a:gdLst>
              <a:gd name="T0" fmla="*/ 3 w 5"/>
              <a:gd name="T1" fmla="*/ 4 h 5"/>
              <a:gd name="T2" fmla="*/ 3 w 5"/>
              <a:gd name="T3" fmla="*/ 0 h 5"/>
              <a:gd name="T4" fmla="*/ 0 w 5"/>
              <a:gd name="T5" fmla="*/ 0 h 5"/>
              <a:gd name="T6" fmla="*/ 2 w 5"/>
              <a:gd name="T7" fmla="*/ 1 h 5"/>
              <a:gd name="T8" fmla="*/ 3 w 5"/>
              <a:gd name="T9" fmla="*/ 4 h 5"/>
              <a:gd name="T10" fmla="*/ 3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3" y="4"/>
                </a:moveTo>
                <a:cubicBezTo>
                  <a:pt x="5" y="2"/>
                  <a:pt x="2" y="2"/>
                  <a:pt x="3" y="0"/>
                </a:cubicBezTo>
                <a:cubicBezTo>
                  <a:pt x="3" y="0"/>
                  <a:pt x="1" y="0"/>
                  <a:pt x="0" y="0"/>
                </a:cubicBezTo>
                <a:cubicBezTo>
                  <a:pt x="0" y="0"/>
                  <a:pt x="2" y="1"/>
                  <a:pt x="2" y="1"/>
                </a:cubicBezTo>
                <a:cubicBezTo>
                  <a:pt x="2" y="2"/>
                  <a:pt x="3" y="4"/>
                  <a:pt x="3" y="4"/>
                </a:cubicBezTo>
                <a:cubicBezTo>
                  <a:pt x="4" y="3"/>
                  <a:pt x="2" y="5"/>
                  <a:pt x="3" y="4"/>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37" name="Freeform 522">
            <a:extLst>
              <a:ext uri="{FF2B5EF4-FFF2-40B4-BE49-F238E27FC236}">
                <a16:creationId xmlns:a16="http://schemas.microsoft.com/office/drawing/2014/main" id="{A769C0E5-E5AD-E343-76A5-687E6FB8AC17}"/>
              </a:ext>
            </a:extLst>
          </p:cNvPr>
          <p:cNvSpPr>
            <a:spLocks/>
          </p:cNvSpPr>
          <p:nvPr/>
        </p:nvSpPr>
        <p:spPr bwMode="auto">
          <a:xfrm>
            <a:off x="6138547" y="5198026"/>
            <a:ext cx="24144" cy="45423"/>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38" name="Freeform 523">
            <a:extLst>
              <a:ext uri="{FF2B5EF4-FFF2-40B4-BE49-F238E27FC236}">
                <a16:creationId xmlns:a16="http://schemas.microsoft.com/office/drawing/2014/main" id="{D499A987-2F80-18C4-D047-79F9BE69F0B1}"/>
              </a:ext>
            </a:extLst>
          </p:cNvPr>
          <p:cNvSpPr>
            <a:spLocks/>
          </p:cNvSpPr>
          <p:nvPr/>
        </p:nvSpPr>
        <p:spPr bwMode="auto">
          <a:xfrm>
            <a:off x="6217687" y="4017024"/>
            <a:ext cx="18779" cy="17034"/>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39" name="Freeform 524">
            <a:extLst>
              <a:ext uri="{FF2B5EF4-FFF2-40B4-BE49-F238E27FC236}">
                <a16:creationId xmlns:a16="http://schemas.microsoft.com/office/drawing/2014/main" id="{855C5E2F-8A56-F0D4-075D-4D8C738BC51D}"/>
              </a:ext>
            </a:extLst>
          </p:cNvPr>
          <p:cNvSpPr>
            <a:spLocks/>
          </p:cNvSpPr>
          <p:nvPr/>
        </p:nvSpPr>
        <p:spPr bwMode="auto">
          <a:xfrm>
            <a:off x="6386701" y="4042575"/>
            <a:ext cx="22803" cy="32648"/>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40" name="Freeform 525">
            <a:extLst>
              <a:ext uri="{FF2B5EF4-FFF2-40B4-BE49-F238E27FC236}">
                <a16:creationId xmlns:a16="http://schemas.microsoft.com/office/drawing/2014/main" id="{24FD7F4D-5777-26D9-C3C7-0F07DAC37E6D}"/>
              </a:ext>
            </a:extLst>
          </p:cNvPr>
          <p:cNvSpPr>
            <a:spLocks/>
          </p:cNvSpPr>
          <p:nvPr/>
        </p:nvSpPr>
        <p:spPr bwMode="auto">
          <a:xfrm>
            <a:off x="6602664" y="4268271"/>
            <a:ext cx="54996" cy="53940"/>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41" name="Freeform 526">
            <a:extLst>
              <a:ext uri="{FF2B5EF4-FFF2-40B4-BE49-F238E27FC236}">
                <a16:creationId xmlns:a16="http://schemas.microsoft.com/office/drawing/2014/main" id="{5F4B1DF6-A057-3363-C16E-5AFFC4B013AC}"/>
              </a:ext>
            </a:extLst>
          </p:cNvPr>
          <p:cNvSpPr>
            <a:spLocks/>
          </p:cNvSpPr>
          <p:nvPr/>
        </p:nvSpPr>
        <p:spPr bwMode="auto">
          <a:xfrm>
            <a:off x="6280733" y="3883595"/>
            <a:ext cx="38900" cy="17034"/>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42" name="Freeform 527">
            <a:extLst>
              <a:ext uri="{FF2B5EF4-FFF2-40B4-BE49-F238E27FC236}">
                <a16:creationId xmlns:a16="http://schemas.microsoft.com/office/drawing/2014/main" id="{E06663AB-C5B0-67B9-EF2A-F59D4C153088}"/>
              </a:ext>
            </a:extLst>
          </p:cNvPr>
          <p:cNvSpPr>
            <a:spLocks/>
          </p:cNvSpPr>
          <p:nvPr/>
        </p:nvSpPr>
        <p:spPr bwMode="auto">
          <a:xfrm>
            <a:off x="6059405" y="3879336"/>
            <a:ext cx="44266" cy="21293"/>
          </a:xfrm>
          <a:custGeom>
            <a:avLst/>
            <a:gdLst>
              <a:gd name="T0" fmla="*/ 10 w 11"/>
              <a:gd name="T1" fmla="*/ 4 h 5"/>
              <a:gd name="T2" fmla="*/ 0 w 11"/>
              <a:gd name="T3" fmla="*/ 2 h 5"/>
              <a:gd name="T4" fmla="*/ 5 w 11"/>
              <a:gd name="T5" fmla="*/ 5 h 5"/>
              <a:gd name="T6" fmla="*/ 10 w 11"/>
              <a:gd name="T7" fmla="*/ 4 h 5"/>
              <a:gd name="T8" fmla="*/ 10 w 11"/>
              <a:gd name="T9" fmla="*/ 4 h 5"/>
            </a:gdLst>
            <a:ahLst/>
            <a:cxnLst>
              <a:cxn ang="0">
                <a:pos x="T0" y="T1"/>
              </a:cxn>
              <a:cxn ang="0">
                <a:pos x="T2" y="T3"/>
              </a:cxn>
              <a:cxn ang="0">
                <a:pos x="T4" y="T5"/>
              </a:cxn>
              <a:cxn ang="0">
                <a:pos x="T6" y="T7"/>
              </a:cxn>
              <a:cxn ang="0">
                <a:pos x="T8" y="T9"/>
              </a:cxn>
            </a:cxnLst>
            <a:rect l="0" t="0" r="r" b="b"/>
            <a:pathLst>
              <a:path w="11" h="5">
                <a:moveTo>
                  <a:pt x="10" y="4"/>
                </a:moveTo>
                <a:cubicBezTo>
                  <a:pt x="10" y="1"/>
                  <a:pt x="2" y="0"/>
                  <a:pt x="0" y="2"/>
                </a:cubicBezTo>
                <a:cubicBezTo>
                  <a:pt x="0" y="2"/>
                  <a:pt x="4" y="5"/>
                  <a:pt x="5" y="5"/>
                </a:cubicBezTo>
                <a:cubicBezTo>
                  <a:pt x="6" y="5"/>
                  <a:pt x="11" y="4"/>
                  <a:pt x="10" y="4"/>
                </a:cubicBezTo>
                <a:cubicBezTo>
                  <a:pt x="10" y="3"/>
                  <a:pt x="11" y="5"/>
                  <a:pt x="10" y="4"/>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43" name="Freeform 528">
            <a:extLst>
              <a:ext uri="{FF2B5EF4-FFF2-40B4-BE49-F238E27FC236}">
                <a16:creationId xmlns:a16="http://schemas.microsoft.com/office/drawing/2014/main" id="{7CB5C073-A75A-BA3C-3361-FCE3CFF95287}"/>
              </a:ext>
            </a:extLst>
          </p:cNvPr>
          <p:cNvSpPr>
            <a:spLocks/>
          </p:cNvSpPr>
          <p:nvPr/>
        </p:nvSpPr>
        <p:spPr bwMode="auto">
          <a:xfrm>
            <a:off x="5938682" y="3784232"/>
            <a:ext cx="203890" cy="75233"/>
          </a:xfrm>
          <a:custGeom>
            <a:avLst/>
            <a:gdLst>
              <a:gd name="T0" fmla="*/ 52 w 52"/>
              <a:gd name="T1" fmla="*/ 16 h 18"/>
              <a:gd name="T2" fmla="*/ 41 w 52"/>
              <a:gd name="T3" fmla="*/ 17 h 18"/>
              <a:gd name="T4" fmla="*/ 35 w 52"/>
              <a:gd name="T5" fmla="*/ 17 h 18"/>
              <a:gd name="T6" fmla="*/ 37 w 52"/>
              <a:gd name="T7" fmla="*/ 14 h 18"/>
              <a:gd name="T8" fmla="*/ 32 w 52"/>
              <a:gd name="T9" fmla="*/ 11 h 18"/>
              <a:gd name="T10" fmla="*/ 28 w 52"/>
              <a:gd name="T11" fmla="*/ 8 h 18"/>
              <a:gd name="T12" fmla="*/ 20 w 52"/>
              <a:gd name="T13" fmla="*/ 5 h 18"/>
              <a:gd name="T14" fmla="*/ 14 w 52"/>
              <a:gd name="T15" fmla="*/ 5 h 18"/>
              <a:gd name="T16" fmla="*/ 16 w 52"/>
              <a:gd name="T17" fmla="*/ 3 h 18"/>
              <a:gd name="T18" fmla="*/ 8 w 52"/>
              <a:gd name="T19" fmla="*/ 3 h 18"/>
              <a:gd name="T20" fmla="*/ 0 w 52"/>
              <a:gd name="T21" fmla="*/ 6 h 18"/>
              <a:gd name="T22" fmla="*/ 6 w 52"/>
              <a:gd name="T23" fmla="*/ 2 h 18"/>
              <a:gd name="T24" fmla="*/ 16 w 52"/>
              <a:gd name="T25" fmla="*/ 0 h 18"/>
              <a:gd name="T26" fmla="*/ 24 w 52"/>
              <a:gd name="T27" fmla="*/ 1 h 18"/>
              <a:gd name="T28" fmla="*/ 31 w 52"/>
              <a:gd name="T29" fmla="*/ 4 h 18"/>
              <a:gd name="T30" fmla="*/ 32 w 52"/>
              <a:gd name="T31" fmla="*/ 4 h 18"/>
              <a:gd name="T32" fmla="*/ 34 w 52"/>
              <a:gd name="T33" fmla="*/ 5 h 18"/>
              <a:gd name="T34" fmla="*/ 38 w 52"/>
              <a:gd name="T35" fmla="*/ 8 h 18"/>
              <a:gd name="T36" fmla="*/ 45 w 52"/>
              <a:gd name="T37" fmla="*/ 11 h 18"/>
              <a:gd name="T38" fmla="*/ 52 w 52"/>
              <a:gd name="T3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8">
                <a:moveTo>
                  <a:pt x="52" y="16"/>
                </a:moveTo>
                <a:cubicBezTo>
                  <a:pt x="52" y="17"/>
                  <a:pt x="42" y="17"/>
                  <a:pt x="41" y="17"/>
                </a:cubicBezTo>
                <a:cubicBezTo>
                  <a:pt x="39" y="17"/>
                  <a:pt x="37" y="18"/>
                  <a:pt x="35" y="17"/>
                </a:cubicBezTo>
                <a:cubicBezTo>
                  <a:pt x="34" y="16"/>
                  <a:pt x="41" y="15"/>
                  <a:pt x="37" y="14"/>
                </a:cubicBezTo>
                <a:cubicBezTo>
                  <a:pt x="35" y="13"/>
                  <a:pt x="33" y="13"/>
                  <a:pt x="32" y="11"/>
                </a:cubicBezTo>
                <a:cubicBezTo>
                  <a:pt x="30" y="9"/>
                  <a:pt x="31" y="8"/>
                  <a:pt x="28" y="8"/>
                </a:cubicBezTo>
                <a:cubicBezTo>
                  <a:pt x="24" y="9"/>
                  <a:pt x="23" y="6"/>
                  <a:pt x="20" y="5"/>
                </a:cubicBezTo>
                <a:cubicBezTo>
                  <a:pt x="19" y="5"/>
                  <a:pt x="15" y="6"/>
                  <a:pt x="14" y="5"/>
                </a:cubicBezTo>
                <a:cubicBezTo>
                  <a:pt x="14" y="4"/>
                  <a:pt x="16" y="4"/>
                  <a:pt x="16" y="3"/>
                </a:cubicBezTo>
                <a:cubicBezTo>
                  <a:pt x="16" y="2"/>
                  <a:pt x="9" y="3"/>
                  <a:pt x="8" y="3"/>
                </a:cubicBezTo>
                <a:cubicBezTo>
                  <a:pt x="8" y="4"/>
                  <a:pt x="0" y="7"/>
                  <a:pt x="0" y="6"/>
                </a:cubicBezTo>
                <a:cubicBezTo>
                  <a:pt x="0" y="4"/>
                  <a:pt x="4" y="2"/>
                  <a:pt x="6" y="2"/>
                </a:cubicBezTo>
                <a:cubicBezTo>
                  <a:pt x="9" y="0"/>
                  <a:pt x="12" y="0"/>
                  <a:pt x="16" y="0"/>
                </a:cubicBezTo>
                <a:cubicBezTo>
                  <a:pt x="18" y="0"/>
                  <a:pt x="22" y="0"/>
                  <a:pt x="24" y="1"/>
                </a:cubicBezTo>
                <a:cubicBezTo>
                  <a:pt x="26" y="2"/>
                  <a:pt x="28" y="4"/>
                  <a:pt x="31" y="4"/>
                </a:cubicBezTo>
                <a:cubicBezTo>
                  <a:pt x="31" y="4"/>
                  <a:pt x="31" y="3"/>
                  <a:pt x="32" y="4"/>
                </a:cubicBezTo>
                <a:cubicBezTo>
                  <a:pt x="33" y="5"/>
                  <a:pt x="33" y="5"/>
                  <a:pt x="34" y="5"/>
                </a:cubicBezTo>
                <a:cubicBezTo>
                  <a:pt x="35" y="6"/>
                  <a:pt x="37" y="7"/>
                  <a:pt x="38" y="8"/>
                </a:cubicBezTo>
                <a:cubicBezTo>
                  <a:pt x="40" y="9"/>
                  <a:pt x="44" y="9"/>
                  <a:pt x="45" y="11"/>
                </a:cubicBezTo>
                <a:cubicBezTo>
                  <a:pt x="47" y="13"/>
                  <a:pt x="52" y="13"/>
                  <a:pt x="52" y="16"/>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44" name="Freeform 529">
            <a:extLst>
              <a:ext uri="{FF2B5EF4-FFF2-40B4-BE49-F238E27FC236}">
                <a16:creationId xmlns:a16="http://schemas.microsoft.com/office/drawing/2014/main" id="{10760186-F116-2909-07D7-0B027FFF1BB8}"/>
              </a:ext>
            </a:extLst>
          </p:cNvPr>
          <p:cNvSpPr>
            <a:spLocks/>
          </p:cNvSpPr>
          <p:nvPr/>
        </p:nvSpPr>
        <p:spPr bwMode="auto">
          <a:xfrm>
            <a:off x="6059405" y="3738808"/>
            <a:ext cx="16097" cy="15615"/>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45" name="Freeform 530">
            <a:extLst>
              <a:ext uri="{FF2B5EF4-FFF2-40B4-BE49-F238E27FC236}">
                <a16:creationId xmlns:a16="http://schemas.microsoft.com/office/drawing/2014/main" id="{ECC15814-835F-5682-3FE2-68ED4BFE5A86}"/>
              </a:ext>
            </a:extLst>
          </p:cNvPr>
          <p:cNvSpPr>
            <a:spLocks/>
          </p:cNvSpPr>
          <p:nvPr/>
        </p:nvSpPr>
        <p:spPr bwMode="auto">
          <a:xfrm>
            <a:off x="6158667" y="3825396"/>
            <a:ext cx="8049" cy="851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0"/>
                  <a:pt x="0" y="0"/>
                  <a:pt x="0" y="1"/>
                </a:cubicBezTo>
                <a:cubicBezTo>
                  <a:pt x="0" y="1"/>
                  <a:pt x="2" y="2"/>
                  <a:pt x="2" y="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46" name="Freeform 531">
            <a:extLst>
              <a:ext uri="{FF2B5EF4-FFF2-40B4-BE49-F238E27FC236}">
                <a16:creationId xmlns:a16="http://schemas.microsoft.com/office/drawing/2014/main" id="{2AD3F8BE-00BD-2D1B-78B5-411278D1E8DF}"/>
              </a:ext>
            </a:extLst>
          </p:cNvPr>
          <p:cNvSpPr>
            <a:spLocks/>
          </p:cNvSpPr>
          <p:nvPr/>
        </p:nvSpPr>
        <p:spPr bwMode="auto">
          <a:xfrm>
            <a:off x="6394749" y="3212185"/>
            <a:ext cx="22803" cy="42584"/>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solidFill>
            <a:schemeClr val="tx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47" name="Freeform 532">
            <a:extLst>
              <a:ext uri="{FF2B5EF4-FFF2-40B4-BE49-F238E27FC236}">
                <a16:creationId xmlns:a16="http://schemas.microsoft.com/office/drawing/2014/main" id="{90BAA3FD-85CA-18CD-A002-362EB5767245}"/>
              </a:ext>
            </a:extLst>
          </p:cNvPr>
          <p:cNvSpPr>
            <a:spLocks/>
          </p:cNvSpPr>
          <p:nvPr/>
        </p:nvSpPr>
        <p:spPr bwMode="auto">
          <a:xfrm>
            <a:off x="6405481" y="3233477"/>
            <a:ext cx="28169" cy="17034"/>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solidFill>
            <a:schemeClr val="tx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48" name="Freeform 533">
            <a:extLst>
              <a:ext uri="{FF2B5EF4-FFF2-40B4-BE49-F238E27FC236}">
                <a16:creationId xmlns:a16="http://schemas.microsoft.com/office/drawing/2014/main" id="{37F2DE5C-25F2-BF86-467B-5FD59F80FDE5}"/>
              </a:ext>
            </a:extLst>
          </p:cNvPr>
          <p:cNvSpPr>
            <a:spLocks/>
          </p:cNvSpPr>
          <p:nvPr/>
        </p:nvSpPr>
        <p:spPr bwMode="auto">
          <a:xfrm>
            <a:off x="6327680" y="3216443"/>
            <a:ext cx="59020" cy="29809"/>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solidFill>
            <a:schemeClr val="tx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49" name="Freeform 534">
            <a:extLst>
              <a:ext uri="{FF2B5EF4-FFF2-40B4-BE49-F238E27FC236}">
                <a16:creationId xmlns:a16="http://schemas.microsoft.com/office/drawing/2014/main" id="{FBC7E50D-922B-5E69-2070-3A2D9A78B7A6}"/>
              </a:ext>
            </a:extLst>
          </p:cNvPr>
          <p:cNvSpPr>
            <a:spLocks/>
          </p:cNvSpPr>
          <p:nvPr/>
        </p:nvSpPr>
        <p:spPr bwMode="auto">
          <a:xfrm>
            <a:off x="6339754" y="3134113"/>
            <a:ext cx="61702" cy="32648"/>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solidFill>
            <a:schemeClr val="tx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50" name="Freeform 535">
            <a:extLst>
              <a:ext uri="{FF2B5EF4-FFF2-40B4-BE49-F238E27FC236}">
                <a16:creationId xmlns:a16="http://schemas.microsoft.com/office/drawing/2014/main" id="{3AC6E590-4ECB-2B36-153D-F5C03BCFD11F}"/>
              </a:ext>
            </a:extLst>
          </p:cNvPr>
          <p:cNvSpPr>
            <a:spLocks/>
          </p:cNvSpPr>
          <p:nvPr/>
        </p:nvSpPr>
        <p:spPr bwMode="auto">
          <a:xfrm>
            <a:off x="6437674" y="3091529"/>
            <a:ext cx="126090" cy="129172"/>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solidFill>
            <a:schemeClr val="tx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51" name="Freeform 536">
            <a:extLst>
              <a:ext uri="{FF2B5EF4-FFF2-40B4-BE49-F238E27FC236}">
                <a16:creationId xmlns:a16="http://schemas.microsoft.com/office/drawing/2014/main" id="{60471F9E-9F6A-6A86-0089-E6B98B75A573}"/>
              </a:ext>
            </a:extLst>
          </p:cNvPr>
          <p:cNvSpPr>
            <a:spLocks/>
          </p:cNvSpPr>
          <p:nvPr/>
        </p:nvSpPr>
        <p:spPr bwMode="auto">
          <a:xfrm>
            <a:off x="6539619" y="3183794"/>
            <a:ext cx="32193" cy="41164"/>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solidFill>
            <a:schemeClr val="tx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52" name="Freeform 537">
            <a:extLst>
              <a:ext uri="{FF2B5EF4-FFF2-40B4-BE49-F238E27FC236}">
                <a16:creationId xmlns:a16="http://schemas.microsoft.com/office/drawing/2014/main" id="{0714FAE4-57D4-FCCA-AA1C-44427D4E7556}"/>
              </a:ext>
            </a:extLst>
          </p:cNvPr>
          <p:cNvSpPr>
            <a:spLocks/>
          </p:cNvSpPr>
          <p:nvPr/>
        </p:nvSpPr>
        <p:spPr bwMode="auto">
          <a:xfrm>
            <a:off x="6319634" y="2783503"/>
            <a:ext cx="12072" cy="24130"/>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solidFill>
            <a:schemeClr val="tx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53" name="Freeform 538">
            <a:extLst>
              <a:ext uri="{FF2B5EF4-FFF2-40B4-BE49-F238E27FC236}">
                <a16:creationId xmlns:a16="http://schemas.microsoft.com/office/drawing/2014/main" id="{E7C1364D-63B0-1A3D-A8A1-FBF9038C49F9}"/>
              </a:ext>
            </a:extLst>
          </p:cNvPr>
          <p:cNvSpPr>
            <a:spLocks/>
          </p:cNvSpPr>
          <p:nvPr/>
        </p:nvSpPr>
        <p:spPr bwMode="auto">
          <a:xfrm>
            <a:off x="6260613" y="2824669"/>
            <a:ext cx="12072" cy="12775"/>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solidFill>
            <a:schemeClr val="tx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54" name="Freeform 539">
            <a:extLst>
              <a:ext uri="{FF2B5EF4-FFF2-40B4-BE49-F238E27FC236}">
                <a16:creationId xmlns:a16="http://schemas.microsoft.com/office/drawing/2014/main" id="{6EA0A563-589E-68EF-0E15-E6A9CA4CC296}"/>
              </a:ext>
            </a:extLst>
          </p:cNvPr>
          <p:cNvSpPr>
            <a:spLocks/>
          </p:cNvSpPr>
          <p:nvPr/>
        </p:nvSpPr>
        <p:spPr bwMode="auto">
          <a:xfrm>
            <a:off x="5989654" y="3046106"/>
            <a:ext cx="26828" cy="17034"/>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solidFill>
            <a:schemeClr val="tx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55" name="Freeform 540">
            <a:extLst>
              <a:ext uri="{FF2B5EF4-FFF2-40B4-BE49-F238E27FC236}">
                <a16:creationId xmlns:a16="http://schemas.microsoft.com/office/drawing/2014/main" id="{91BC35A7-ADA2-9106-BD44-15A9E6B1201A}"/>
              </a:ext>
            </a:extLst>
          </p:cNvPr>
          <p:cNvSpPr>
            <a:spLocks/>
          </p:cNvSpPr>
          <p:nvPr/>
        </p:nvSpPr>
        <p:spPr bwMode="auto">
          <a:xfrm>
            <a:off x="6032577" y="2945324"/>
            <a:ext cx="24144" cy="25550"/>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solidFill>
            <a:schemeClr val="tx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56" name="Freeform 541">
            <a:extLst>
              <a:ext uri="{FF2B5EF4-FFF2-40B4-BE49-F238E27FC236}">
                <a16:creationId xmlns:a16="http://schemas.microsoft.com/office/drawing/2014/main" id="{93F67AC6-7071-D688-3928-26B4BAB5AF04}"/>
              </a:ext>
            </a:extLst>
          </p:cNvPr>
          <p:cNvSpPr>
            <a:spLocks/>
          </p:cNvSpPr>
          <p:nvPr/>
        </p:nvSpPr>
        <p:spPr bwMode="auto">
          <a:xfrm>
            <a:off x="6020505" y="2766469"/>
            <a:ext cx="24144" cy="29809"/>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solidFill>
            <a:schemeClr val="tx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57" name="Freeform 542">
            <a:extLst>
              <a:ext uri="{FF2B5EF4-FFF2-40B4-BE49-F238E27FC236}">
                <a16:creationId xmlns:a16="http://schemas.microsoft.com/office/drawing/2014/main" id="{951B056A-A474-1BCE-E83A-BA4F2F77F456}"/>
              </a:ext>
            </a:extLst>
          </p:cNvPr>
          <p:cNvSpPr>
            <a:spLocks/>
          </p:cNvSpPr>
          <p:nvPr/>
        </p:nvSpPr>
        <p:spPr bwMode="auto">
          <a:xfrm>
            <a:off x="5953436" y="2749436"/>
            <a:ext cx="46948" cy="25550"/>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solidFill>
            <a:schemeClr val="tx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58" name="Freeform 543">
            <a:extLst>
              <a:ext uri="{FF2B5EF4-FFF2-40B4-BE49-F238E27FC236}">
                <a16:creationId xmlns:a16="http://schemas.microsoft.com/office/drawing/2014/main" id="{260F785A-5BAA-9C31-5A9D-E4CD3EAC4FA6}"/>
              </a:ext>
            </a:extLst>
          </p:cNvPr>
          <p:cNvSpPr>
            <a:spLocks/>
          </p:cNvSpPr>
          <p:nvPr/>
        </p:nvSpPr>
        <p:spPr bwMode="auto">
          <a:xfrm>
            <a:off x="6052698" y="2733822"/>
            <a:ext cx="26828" cy="11355"/>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59" name="Freeform 544">
            <a:extLst>
              <a:ext uri="{FF2B5EF4-FFF2-40B4-BE49-F238E27FC236}">
                <a16:creationId xmlns:a16="http://schemas.microsoft.com/office/drawing/2014/main" id="{3531297C-DCAE-DC4F-4E50-BA764FB36DF0}"/>
              </a:ext>
            </a:extLst>
          </p:cNvPr>
          <p:cNvSpPr>
            <a:spLocks/>
          </p:cNvSpPr>
          <p:nvPr/>
        </p:nvSpPr>
        <p:spPr bwMode="auto">
          <a:xfrm>
            <a:off x="5886367" y="2650073"/>
            <a:ext cx="134138" cy="99364"/>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solidFill>
            <a:schemeClr val="tx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60" name="Freeform 545">
            <a:extLst>
              <a:ext uri="{FF2B5EF4-FFF2-40B4-BE49-F238E27FC236}">
                <a16:creationId xmlns:a16="http://schemas.microsoft.com/office/drawing/2014/main" id="{56FE6EF5-E04C-F9CB-70B7-739D8EA5AE5A}"/>
              </a:ext>
            </a:extLst>
          </p:cNvPr>
          <p:cNvSpPr>
            <a:spLocks/>
          </p:cNvSpPr>
          <p:nvPr/>
        </p:nvSpPr>
        <p:spPr bwMode="auto">
          <a:xfrm>
            <a:off x="5938682" y="2641555"/>
            <a:ext cx="26828" cy="21293"/>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solidFill>
            <a:schemeClr val="tx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61" name="Freeform 546">
            <a:extLst>
              <a:ext uri="{FF2B5EF4-FFF2-40B4-BE49-F238E27FC236}">
                <a16:creationId xmlns:a16="http://schemas.microsoft.com/office/drawing/2014/main" id="{1DA906F5-D475-2A60-1641-8CD90EFF75AB}"/>
              </a:ext>
            </a:extLst>
          </p:cNvPr>
          <p:cNvSpPr>
            <a:spLocks/>
          </p:cNvSpPr>
          <p:nvPr/>
        </p:nvSpPr>
        <p:spPr bwMode="auto">
          <a:xfrm>
            <a:off x="5930633" y="2645814"/>
            <a:ext cx="14756" cy="21293"/>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solidFill>
            <a:schemeClr val="tx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62" name="Freeform 547">
            <a:extLst>
              <a:ext uri="{FF2B5EF4-FFF2-40B4-BE49-F238E27FC236}">
                <a16:creationId xmlns:a16="http://schemas.microsoft.com/office/drawing/2014/main" id="{19C941AC-30A7-E8B8-ABE3-FA7D4AEBF246}"/>
              </a:ext>
            </a:extLst>
          </p:cNvPr>
          <p:cNvSpPr>
            <a:spLocks/>
          </p:cNvSpPr>
          <p:nvPr/>
        </p:nvSpPr>
        <p:spPr bwMode="auto">
          <a:xfrm>
            <a:off x="5894415" y="2566325"/>
            <a:ext cx="12072" cy="25550"/>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solidFill>
            <a:schemeClr val="accent5"/>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63" name="Freeform 548">
            <a:extLst>
              <a:ext uri="{FF2B5EF4-FFF2-40B4-BE49-F238E27FC236}">
                <a16:creationId xmlns:a16="http://schemas.microsoft.com/office/drawing/2014/main" id="{B5C021FB-8DF3-C539-C23C-41BDF1F82730}"/>
              </a:ext>
            </a:extLst>
          </p:cNvPr>
          <p:cNvSpPr>
            <a:spLocks/>
          </p:cNvSpPr>
          <p:nvPr/>
        </p:nvSpPr>
        <p:spPr bwMode="auto">
          <a:xfrm>
            <a:off x="5835395" y="2349146"/>
            <a:ext cx="566062" cy="438616"/>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64" name="Freeform 549">
            <a:extLst>
              <a:ext uri="{FF2B5EF4-FFF2-40B4-BE49-F238E27FC236}">
                <a16:creationId xmlns:a16="http://schemas.microsoft.com/office/drawing/2014/main" id="{6D772400-2548-5DA4-FD2E-F65F573EE0B6}"/>
              </a:ext>
            </a:extLst>
          </p:cNvPr>
          <p:cNvSpPr>
            <a:spLocks/>
          </p:cNvSpPr>
          <p:nvPr/>
        </p:nvSpPr>
        <p:spPr bwMode="auto">
          <a:xfrm>
            <a:off x="6201591" y="2757954"/>
            <a:ext cx="24144" cy="8517"/>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65" name="Freeform 550">
            <a:extLst>
              <a:ext uri="{FF2B5EF4-FFF2-40B4-BE49-F238E27FC236}">
                <a16:creationId xmlns:a16="http://schemas.microsoft.com/office/drawing/2014/main" id="{B5CBBB0B-6CEA-6D1A-A098-11E34D6FCB50}"/>
              </a:ext>
            </a:extLst>
          </p:cNvPr>
          <p:cNvSpPr>
            <a:spLocks/>
          </p:cNvSpPr>
          <p:nvPr/>
        </p:nvSpPr>
        <p:spPr bwMode="auto">
          <a:xfrm>
            <a:off x="6130499" y="2574842"/>
            <a:ext cx="32193" cy="8517"/>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66" name="Freeform 551">
            <a:extLst>
              <a:ext uri="{FF2B5EF4-FFF2-40B4-BE49-F238E27FC236}">
                <a16:creationId xmlns:a16="http://schemas.microsoft.com/office/drawing/2014/main" id="{DF9E253B-E5AE-FF03-B9F7-FE87D6D57E0A}"/>
              </a:ext>
            </a:extLst>
          </p:cNvPr>
          <p:cNvSpPr>
            <a:spLocks/>
          </p:cNvSpPr>
          <p:nvPr/>
        </p:nvSpPr>
        <p:spPr bwMode="auto">
          <a:xfrm>
            <a:off x="6083550" y="2566325"/>
            <a:ext cx="46948" cy="41164"/>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67" name="Freeform 552">
            <a:extLst>
              <a:ext uri="{FF2B5EF4-FFF2-40B4-BE49-F238E27FC236}">
                <a16:creationId xmlns:a16="http://schemas.microsoft.com/office/drawing/2014/main" id="{17902B6A-7C75-F5AD-5721-6835C175A9F7}"/>
              </a:ext>
            </a:extLst>
          </p:cNvPr>
          <p:cNvSpPr>
            <a:spLocks/>
          </p:cNvSpPr>
          <p:nvPr/>
        </p:nvSpPr>
        <p:spPr bwMode="auto">
          <a:xfrm>
            <a:off x="6040626" y="2529418"/>
            <a:ext cx="26828" cy="15615"/>
          </a:xfrm>
          <a:custGeom>
            <a:avLst/>
            <a:gdLst>
              <a:gd name="T0" fmla="*/ 1 w 7"/>
              <a:gd name="T1" fmla="*/ 4 h 4"/>
              <a:gd name="T2" fmla="*/ 5 w 7"/>
              <a:gd name="T3" fmla="*/ 0 h 4"/>
              <a:gd name="T4" fmla="*/ 1 w 7"/>
              <a:gd name="T5" fmla="*/ 4 h 4"/>
            </a:gdLst>
            <a:ahLst/>
            <a:cxnLst>
              <a:cxn ang="0">
                <a:pos x="T0" y="T1"/>
              </a:cxn>
              <a:cxn ang="0">
                <a:pos x="T2" y="T3"/>
              </a:cxn>
              <a:cxn ang="0">
                <a:pos x="T4" y="T5"/>
              </a:cxn>
            </a:cxnLst>
            <a:rect l="0" t="0" r="r" b="b"/>
            <a:pathLst>
              <a:path w="7" h="4">
                <a:moveTo>
                  <a:pt x="1" y="4"/>
                </a:moveTo>
                <a:cubicBezTo>
                  <a:pt x="0" y="4"/>
                  <a:pt x="4" y="0"/>
                  <a:pt x="5" y="0"/>
                </a:cubicBezTo>
                <a:cubicBezTo>
                  <a:pt x="7" y="1"/>
                  <a:pt x="3" y="4"/>
                  <a:pt x="1" y="4"/>
                </a:cubicBezTo>
                <a:close/>
              </a:path>
            </a:pathLst>
          </a:custGeom>
          <a:solidFill>
            <a:schemeClr val="accent5"/>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68" name="Freeform 553">
            <a:extLst>
              <a:ext uri="{FF2B5EF4-FFF2-40B4-BE49-F238E27FC236}">
                <a16:creationId xmlns:a16="http://schemas.microsoft.com/office/drawing/2014/main" id="{22E12D1F-D3F4-D07A-3E03-3756A53F6069}"/>
              </a:ext>
            </a:extLst>
          </p:cNvPr>
          <p:cNvSpPr>
            <a:spLocks/>
          </p:cNvSpPr>
          <p:nvPr/>
        </p:nvSpPr>
        <p:spPr bwMode="auto">
          <a:xfrm>
            <a:off x="6079527" y="2525159"/>
            <a:ext cx="24144" cy="12775"/>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69" name="Freeform 554">
            <a:extLst>
              <a:ext uri="{FF2B5EF4-FFF2-40B4-BE49-F238E27FC236}">
                <a16:creationId xmlns:a16="http://schemas.microsoft.com/office/drawing/2014/main" id="{6D60FF43-DF12-FE38-2AEF-167104D0113E}"/>
              </a:ext>
            </a:extLst>
          </p:cNvPr>
          <p:cNvSpPr>
            <a:spLocks/>
          </p:cNvSpPr>
          <p:nvPr/>
        </p:nvSpPr>
        <p:spPr bwMode="auto">
          <a:xfrm>
            <a:off x="6056723" y="2516643"/>
            <a:ext cx="18779" cy="8517"/>
          </a:xfrm>
          <a:custGeom>
            <a:avLst/>
            <a:gdLst>
              <a:gd name="T0" fmla="*/ 0 w 5"/>
              <a:gd name="T1" fmla="*/ 1 h 2"/>
              <a:gd name="T2" fmla="*/ 4 w 5"/>
              <a:gd name="T3" fmla="*/ 0 h 2"/>
              <a:gd name="T4" fmla="*/ 0 w 5"/>
              <a:gd name="T5" fmla="*/ 1 h 2"/>
            </a:gdLst>
            <a:ahLst/>
            <a:cxnLst>
              <a:cxn ang="0">
                <a:pos x="T0" y="T1"/>
              </a:cxn>
              <a:cxn ang="0">
                <a:pos x="T2" y="T3"/>
              </a:cxn>
              <a:cxn ang="0">
                <a:pos x="T4" y="T5"/>
              </a:cxn>
            </a:cxnLst>
            <a:rect l="0" t="0" r="r" b="b"/>
            <a:pathLst>
              <a:path w="5" h="2">
                <a:moveTo>
                  <a:pt x="0" y="1"/>
                </a:moveTo>
                <a:cubicBezTo>
                  <a:pt x="2" y="2"/>
                  <a:pt x="5" y="1"/>
                  <a:pt x="4" y="0"/>
                </a:cubicBezTo>
                <a:cubicBezTo>
                  <a:pt x="2" y="0"/>
                  <a:pt x="0" y="1"/>
                  <a:pt x="0" y="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70" name="Freeform 555">
            <a:extLst>
              <a:ext uri="{FF2B5EF4-FFF2-40B4-BE49-F238E27FC236}">
                <a16:creationId xmlns:a16="http://schemas.microsoft.com/office/drawing/2014/main" id="{95597FDF-C88C-B20C-89D5-33879F32CAA5}"/>
              </a:ext>
            </a:extLst>
          </p:cNvPr>
          <p:cNvSpPr>
            <a:spLocks/>
          </p:cNvSpPr>
          <p:nvPr/>
        </p:nvSpPr>
        <p:spPr bwMode="auto">
          <a:xfrm>
            <a:off x="6008433" y="2357662"/>
            <a:ext cx="103286" cy="46843"/>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71" name="Freeform 556">
            <a:extLst>
              <a:ext uri="{FF2B5EF4-FFF2-40B4-BE49-F238E27FC236}">
                <a16:creationId xmlns:a16="http://schemas.microsoft.com/office/drawing/2014/main" id="{01377C4B-91F2-455F-95D0-45DEA1775865}"/>
              </a:ext>
            </a:extLst>
          </p:cNvPr>
          <p:cNvSpPr>
            <a:spLocks/>
          </p:cNvSpPr>
          <p:nvPr/>
        </p:nvSpPr>
        <p:spPr bwMode="auto">
          <a:xfrm>
            <a:off x="5080199" y="3112822"/>
            <a:ext cx="114017" cy="79492"/>
          </a:xfrm>
          <a:custGeom>
            <a:avLst/>
            <a:gdLst>
              <a:gd name="T0" fmla="*/ 27 w 29"/>
              <a:gd name="T1" fmla="*/ 16 h 19"/>
              <a:gd name="T2" fmla="*/ 24 w 29"/>
              <a:gd name="T3" fmla="*/ 12 h 19"/>
              <a:gd name="T4" fmla="*/ 19 w 29"/>
              <a:gd name="T5" fmla="*/ 10 h 19"/>
              <a:gd name="T6" fmla="*/ 14 w 29"/>
              <a:gd name="T7" fmla="*/ 3 h 19"/>
              <a:gd name="T8" fmla="*/ 8 w 29"/>
              <a:gd name="T9" fmla="*/ 2 h 19"/>
              <a:gd name="T10" fmla="*/ 2 w 29"/>
              <a:gd name="T11" fmla="*/ 0 h 19"/>
              <a:gd name="T12" fmla="*/ 3 w 29"/>
              <a:gd name="T13" fmla="*/ 2 h 19"/>
              <a:gd name="T14" fmla="*/ 5 w 29"/>
              <a:gd name="T15" fmla="*/ 3 h 19"/>
              <a:gd name="T16" fmla="*/ 6 w 29"/>
              <a:gd name="T17" fmla="*/ 4 h 19"/>
              <a:gd name="T18" fmla="*/ 4 w 29"/>
              <a:gd name="T19" fmla="*/ 2 h 19"/>
              <a:gd name="T20" fmla="*/ 4 w 29"/>
              <a:gd name="T21" fmla="*/ 4 h 19"/>
              <a:gd name="T22" fmla="*/ 7 w 29"/>
              <a:gd name="T23" fmla="*/ 6 h 19"/>
              <a:gd name="T24" fmla="*/ 12 w 29"/>
              <a:gd name="T25" fmla="*/ 9 h 19"/>
              <a:gd name="T26" fmla="*/ 10 w 29"/>
              <a:gd name="T27" fmla="*/ 10 h 19"/>
              <a:gd name="T28" fmla="*/ 14 w 29"/>
              <a:gd name="T29" fmla="*/ 10 h 19"/>
              <a:gd name="T30" fmla="*/ 14 w 29"/>
              <a:gd name="T31" fmla="*/ 12 h 19"/>
              <a:gd name="T32" fmla="*/ 19 w 29"/>
              <a:gd name="T33" fmla="*/ 12 h 19"/>
              <a:gd name="T34" fmla="*/ 27 w 29"/>
              <a:gd name="T35" fmla="*/ 16 h 19"/>
              <a:gd name="T36" fmla="*/ 27 w 29"/>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9">
                <a:moveTo>
                  <a:pt x="27" y="16"/>
                </a:moveTo>
                <a:cubicBezTo>
                  <a:pt x="26" y="15"/>
                  <a:pt x="25" y="13"/>
                  <a:pt x="24" y="12"/>
                </a:cubicBezTo>
                <a:cubicBezTo>
                  <a:pt x="23" y="10"/>
                  <a:pt x="21" y="10"/>
                  <a:pt x="19" y="10"/>
                </a:cubicBezTo>
                <a:cubicBezTo>
                  <a:pt x="17" y="8"/>
                  <a:pt x="17" y="4"/>
                  <a:pt x="14" y="3"/>
                </a:cubicBezTo>
                <a:cubicBezTo>
                  <a:pt x="13" y="3"/>
                  <a:pt x="10" y="3"/>
                  <a:pt x="8" y="2"/>
                </a:cubicBezTo>
                <a:cubicBezTo>
                  <a:pt x="7" y="1"/>
                  <a:pt x="5" y="0"/>
                  <a:pt x="2" y="0"/>
                </a:cubicBezTo>
                <a:cubicBezTo>
                  <a:pt x="0" y="0"/>
                  <a:pt x="1" y="2"/>
                  <a:pt x="3" y="2"/>
                </a:cubicBezTo>
                <a:cubicBezTo>
                  <a:pt x="4" y="2"/>
                  <a:pt x="4" y="2"/>
                  <a:pt x="5" y="3"/>
                </a:cubicBezTo>
                <a:cubicBezTo>
                  <a:pt x="5" y="3"/>
                  <a:pt x="6" y="4"/>
                  <a:pt x="6" y="4"/>
                </a:cubicBezTo>
                <a:cubicBezTo>
                  <a:pt x="5" y="4"/>
                  <a:pt x="4" y="3"/>
                  <a:pt x="4" y="2"/>
                </a:cubicBezTo>
                <a:cubicBezTo>
                  <a:pt x="4" y="2"/>
                  <a:pt x="4" y="4"/>
                  <a:pt x="4" y="4"/>
                </a:cubicBezTo>
                <a:cubicBezTo>
                  <a:pt x="4" y="6"/>
                  <a:pt x="6" y="6"/>
                  <a:pt x="7" y="6"/>
                </a:cubicBezTo>
                <a:cubicBezTo>
                  <a:pt x="7" y="6"/>
                  <a:pt x="12" y="9"/>
                  <a:pt x="12" y="9"/>
                </a:cubicBezTo>
                <a:cubicBezTo>
                  <a:pt x="12" y="9"/>
                  <a:pt x="11" y="9"/>
                  <a:pt x="10" y="10"/>
                </a:cubicBezTo>
                <a:cubicBezTo>
                  <a:pt x="10" y="10"/>
                  <a:pt x="14" y="10"/>
                  <a:pt x="14" y="10"/>
                </a:cubicBezTo>
                <a:cubicBezTo>
                  <a:pt x="16" y="11"/>
                  <a:pt x="14" y="12"/>
                  <a:pt x="14" y="12"/>
                </a:cubicBezTo>
                <a:cubicBezTo>
                  <a:pt x="15" y="13"/>
                  <a:pt x="18" y="12"/>
                  <a:pt x="19" y="12"/>
                </a:cubicBezTo>
                <a:cubicBezTo>
                  <a:pt x="14" y="13"/>
                  <a:pt x="29" y="19"/>
                  <a:pt x="27" y="16"/>
                </a:cubicBezTo>
                <a:cubicBezTo>
                  <a:pt x="26" y="15"/>
                  <a:pt x="28" y="18"/>
                  <a:pt x="27" y="16"/>
                </a:cubicBezTo>
                <a:close/>
              </a:path>
            </a:pathLst>
          </a:custGeom>
          <a:solidFill>
            <a:schemeClr val="accent6"/>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72" name="Freeform 557">
            <a:extLst>
              <a:ext uri="{FF2B5EF4-FFF2-40B4-BE49-F238E27FC236}">
                <a16:creationId xmlns:a16="http://schemas.microsoft.com/office/drawing/2014/main" id="{FDFF01D4-46C8-4A1D-786F-4511F4735A0D}"/>
              </a:ext>
            </a:extLst>
          </p:cNvPr>
          <p:cNvSpPr>
            <a:spLocks/>
          </p:cNvSpPr>
          <p:nvPr/>
        </p:nvSpPr>
        <p:spPr bwMode="auto">
          <a:xfrm>
            <a:off x="4990328" y="3020556"/>
            <a:ext cx="50972" cy="58199"/>
          </a:xfrm>
          <a:custGeom>
            <a:avLst/>
            <a:gdLst>
              <a:gd name="T0" fmla="*/ 11 w 13"/>
              <a:gd name="T1" fmla="*/ 14 h 14"/>
              <a:gd name="T2" fmla="*/ 11 w 13"/>
              <a:gd name="T3" fmla="*/ 14 h 14"/>
              <a:gd name="T4" fmla="*/ 8 w 13"/>
              <a:gd name="T5" fmla="*/ 11 h 14"/>
              <a:gd name="T6" fmla="*/ 7 w 13"/>
              <a:gd name="T7" fmla="*/ 7 h 14"/>
              <a:gd name="T8" fmla="*/ 6 w 13"/>
              <a:gd name="T9" fmla="*/ 5 h 14"/>
              <a:gd name="T10" fmla="*/ 7 w 13"/>
              <a:gd name="T11" fmla="*/ 2 h 14"/>
              <a:gd name="T12" fmla="*/ 4 w 13"/>
              <a:gd name="T13" fmla="*/ 4 h 14"/>
              <a:gd name="T14" fmla="*/ 6 w 13"/>
              <a:gd name="T15" fmla="*/ 1 h 14"/>
              <a:gd name="T16" fmla="*/ 1 w 13"/>
              <a:gd name="T17" fmla="*/ 0 h 14"/>
              <a:gd name="T18" fmla="*/ 3 w 13"/>
              <a:gd name="T19" fmla="*/ 6 h 14"/>
              <a:gd name="T20" fmla="*/ 11 w 13"/>
              <a:gd name="T21" fmla="*/ 14 h 14"/>
              <a:gd name="T22" fmla="*/ 11 w 13"/>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
                <a:moveTo>
                  <a:pt x="11" y="14"/>
                </a:moveTo>
                <a:cubicBezTo>
                  <a:pt x="11" y="14"/>
                  <a:pt x="11" y="14"/>
                  <a:pt x="11" y="14"/>
                </a:cubicBezTo>
                <a:cubicBezTo>
                  <a:pt x="11" y="13"/>
                  <a:pt x="9" y="11"/>
                  <a:pt x="8" y="11"/>
                </a:cubicBezTo>
                <a:cubicBezTo>
                  <a:pt x="7" y="9"/>
                  <a:pt x="8" y="8"/>
                  <a:pt x="7" y="7"/>
                </a:cubicBezTo>
                <a:cubicBezTo>
                  <a:pt x="6" y="6"/>
                  <a:pt x="6" y="6"/>
                  <a:pt x="6" y="5"/>
                </a:cubicBezTo>
                <a:cubicBezTo>
                  <a:pt x="5" y="3"/>
                  <a:pt x="6" y="3"/>
                  <a:pt x="7" y="2"/>
                </a:cubicBezTo>
                <a:cubicBezTo>
                  <a:pt x="9" y="0"/>
                  <a:pt x="3" y="3"/>
                  <a:pt x="4" y="4"/>
                </a:cubicBezTo>
                <a:cubicBezTo>
                  <a:pt x="3" y="3"/>
                  <a:pt x="6" y="1"/>
                  <a:pt x="6" y="1"/>
                </a:cubicBezTo>
                <a:cubicBezTo>
                  <a:pt x="5" y="0"/>
                  <a:pt x="1" y="0"/>
                  <a:pt x="1" y="0"/>
                </a:cubicBezTo>
                <a:cubicBezTo>
                  <a:pt x="0" y="1"/>
                  <a:pt x="2" y="5"/>
                  <a:pt x="3" y="6"/>
                </a:cubicBezTo>
                <a:cubicBezTo>
                  <a:pt x="5" y="8"/>
                  <a:pt x="8" y="13"/>
                  <a:pt x="11" y="14"/>
                </a:cubicBezTo>
                <a:cubicBezTo>
                  <a:pt x="13" y="14"/>
                  <a:pt x="8" y="13"/>
                  <a:pt x="11" y="14"/>
                </a:cubicBezTo>
                <a:close/>
              </a:path>
            </a:pathLst>
          </a:custGeom>
          <a:solidFill>
            <a:schemeClr val="accent6"/>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73" name="Freeform 558">
            <a:extLst>
              <a:ext uri="{FF2B5EF4-FFF2-40B4-BE49-F238E27FC236}">
                <a16:creationId xmlns:a16="http://schemas.microsoft.com/office/drawing/2014/main" id="{7065E5A7-43C0-3229-DBB3-616332B53B6A}"/>
              </a:ext>
            </a:extLst>
          </p:cNvPr>
          <p:cNvSpPr>
            <a:spLocks/>
          </p:cNvSpPr>
          <p:nvPr/>
        </p:nvSpPr>
        <p:spPr bwMode="auto">
          <a:xfrm>
            <a:off x="4994352" y="2953840"/>
            <a:ext cx="16097" cy="17034"/>
          </a:xfrm>
          <a:custGeom>
            <a:avLst/>
            <a:gdLst>
              <a:gd name="T0" fmla="*/ 3 w 4"/>
              <a:gd name="T1" fmla="*/ 3 h 4"/>
              <a:gd name="T2" fmla="*/ 2 w 4"/>
              <a:gd name="T3" fmla="*/ 1 h 4"/>
              <a:gd name="T4" fmla="*/ 3 w 4"/>
              <a:gd name="T5" fmla="*/ 3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2"/>
                  <a:pt x="0" y="2"/>
                  <a:pt x="2" y="1"/>
                </a:cubicBezTo>
                <a:cubicBezTo>
                  <a:pt x="3" y="0"/>
                  <a:pt x="4" y="3"/>
                  <a:pt x="3" y="3"/>
                </a:cubicBezTo>
                <a:cubicBezTo>
                  <a:pt x="3" y="3"/>
                  <a:pt x="3" y="3"/>
                  <a:pt x="3" y="3"/>
                </a:cubicBezTo>
                <a:cubicBezTo>
                  <a:pt x="2" y="2"/>
                  <a:pt x="4" y="4"/>
                  <a:pt x="3" y="3"/>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74" name="Freeform 559">
            <a:extLst>
              <a:ext uri="{FF2B5EF4-FFF2-40B4-BE49-F238E27FC236}">
                <a16:creationId xmlns:a16="http://schemas.microsoft.com/office/drawing/2014/main" id="{83573998-D044-0588-A3C2-845298FB6082}"/>
              </a:ext>
            </a:extLst>
          </p:cNvPr>
          <p:cNvSpPr>
            <a:spLocks/>
          </p:cNvSpPr>
          <p:nvPr/>
        </p:nvSpPr>
        <p:spPr bwMode="auto">
          <a:xfrm>
            <a:off x="4974230" y="2933969"/>
            <a:ext cx="24144" cy="24130"/>
          </a:xfrm>
          <a:custGeom>
            <a:avLst/>
            <a:gdLst>
              <a:gd name="T0" fmla="*/ 5 w 6"/>
              <a:gd name="T1" fmla="*/ 2 h 6"/>
              <a:gd name="T2" fmla="*/ 0 w 6"/>
              <a:gd name="T3" fmla="*/ 1 h 6"/>
              <a:gd name="T4" fmla="*/ 1 w 6"/>
              <a:gd name="T5" fmla="*/ 3 h 6"/>
              <a:gd name="T6" fmla="*/ 1 w 6"/>
              <a:gd name="T7" fmla="*/ 6 h 6"/>
              <a:gd name="T8" fmla="*/ 5 w 6"/>
              <a:gd name="T9" fmla="*/ 5 h 6"/>
              <a:gd name="T10" fmla="*/ 3 w 6"/>
              <a:gd name="T11" fmla="*/ 3 h 6"/>
              <a:gd name="T12" fmla="*/ 5 w 6"/>
              <a:gd name="T13" fmla="*/ 2 h 6"/>
              <a:gd name="T14" fmla="*/ 5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2"/>
                </a:moveTo>
                <a:cubicBezTo>
                  <a:pt x="4" y="2"/>
                  <a:pt x="1" y="0"/>
                  <a:pt x="0" y="1"/>
                </a:cubicBezTo>
                <a:cubicBezTo>
                  <a:pt x="1" y="0"/>
                  <a:pt x="2" y="4"/>
                  <a:pt x="1" y="3"/>
                </a:cubicBezTo>
                <a:cubicBezTo>
                  <a:pt x="1" y="4"/>
                  <a:pt x="1" y="5"/>
                  <a:pt x="1" y="6"/>
                </a:cubicBezTo>
                <a:cubicBezTo>
                  <a:pt x="1" y="5"/>
                  <a:pt x="5" y="4"/>
                  <a:pt x="5" y="5"/>
                </a:cubicBezTo>
                <a:cubicBezTo>
                  <a:pt x="5" y="4"/>
                  <a:pt x="4" y="4"/>
                  <a:pt x="3" y="3"/>
                </a:cubicBezTo>
                <a:cubicBezTo>
                  <a:pt x="4" y="4"/>
                  <a:pt x="6" y="2"/>
                  <a:pt x="5" y="2"/>
                </a:cubicBezTo>
                <a:cubicBezTo>
                  <a:pt x="4" y="2"/>
                  <a:pt x="6" y="2"/>
                  <a:pt x="5" y="2"/>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75" name="Freeform 560">
            <a:extLst>
              <a:ext uri="{FF2B5EF4-FFF2-40B4-BE49-F238E27FC236}">
                <a16:creationId xmlns:a16="http://schemas.microsoft.com/office/drawing/2014/main" id="{0A4D15D6-A332-9466-2CC7-7482D797C9B0}"/>
              </a:ext>
            </a:extLst>
          </p:cNvPr>
          <p:cNvSpPr>
            <a:spLocks/>
          </p:cNvSpPr>
          <p:nvPr/>
        </p:nvSpPr>
        <p:spPr bwMode="auto">
          <a:xfrm>
            <a:off x="4963500" y="2941065"/>
            <a:ext cx="14756" cy="25550"/>
          </a:xfrm>
          <a:custGeom>
            <a:avLst/>
            <a:gdLst>
              <a:gd name="T0" fmla="*/ 2 w 4"/>
              <a:gd name="T1" fmla="*/ 0 h 6"/>
              <a:gd name="T2" fmla="*/ 2 w 4"/>
              <a:gd name="T3" fmla="*/ 2 h 6"/>
              <a:gd name="T4" fmla="*/ 2 w 4"/>
              <a:gd name="T5" fmla="*/ 5 h 6"/>
              <a:gd name="T6" fmla="*/ 3 w 4"/>
              <a:gd name="T7" fmla="*/ 3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0" y="0"/>
                  <a:pt x="2" y="1"/>
                  <a:pt x="2" y="2"/>
                </a:cubicBezTo>
                <a:cubicBezTo>
                  <a:pt x="2" y="3"/>
                  <a:pt x="1" y="5"/>
                  <a:pt x="2" y="5"/>
                </a:cubicBezTo>
                <a:cubicBezTo>
                  <a:pt x="3" y="6"/>
                  <a:pt x="3" y="3"/>
                  <a:pt x="3" y="3"/>
                </a:cubicBezTo>
                <a:cubicBezTo>
                  <a:pt x="3" y="2"/>
                  <a:pt x="4" y="0"/>
                  <a:pt x="2" y="0"/>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76" name="Freeform 561">
            <a:extLst>
              <a:ext uri="{FF2B5EF4-FFF2-40B4-BE49-F238E27FC236}">
                <a16:creationId xmlns:a16="http://schemas.microsoft.com/office/drawing/2014/main" id="{5EA2D65D-49CA-55D6-4DB6-E3128C8EE51F}"/>
              </a:ext>
            </a:extLst>
          </p:cNvPr>
          <p:cNvSpPr>
            <a:spLocks/>
          </p:cNvSpPr>
          <p:nvPr/>
        </p:nvSpPr>
        <p:spPr bwMode="auto">
          <a:xfrm>
            <a:off x="4939355" y="2916933"/>
            <a:ext cx="20120" cy="45423"/>
          </a:xfrm>
          <a:custGeom>
            <a:avLst/>
            <a:gdLst>
              <a:gd name="T0" fmla="*/ 4 w 5"/>
              <a:gd name="T1" fmla="*/ 10 h 11"/>
              <a:gd name="T2" fmla="*/ 2 w 5"/>
              <a:gd name="T3" fmla="*/ 6 h 11"/>
              <a:gd name="T4" fmla="*/ 1 w 5"/>
              <a:gd name="T5" fmla="*/ 3 h 11"/>
              <a:gd name="T6" fmla="*/ 5 w 5"/>
              <a:gd name="T7" fmla="*/ 5 h 11"/>
              <a:gd name="T8" fmla="*/ 4 w 5"/>
              <a:gd name="T9" fmla="*/ 10 h 11"/>
              <a:gd name="T10" fmla="*/ 4 w 5"/>
              <a:gd name="T11" fmla="*/ 10 h 11"/>
            </a:gdLst>
            <a:ahLst/>
            <a:cxnLst>
              <a:cxn ang="0">
                <a:pos x="T0" y="T1"/>
              </a:cxn>
              <a:cxn ang="0">
                <a:pos x="T2" y="T3"/>
              </a:cxn>
              <a:cxn ang="0">
                <a:pos x="T4" y="T5"/>
              </a:cxn>
              <a:cxn ang="0">
                <a:pos x="T6" y="T7"/>
              </a:cxn>
              <a:cxn ang="0">
                <a:pos x="T8" y="T9"/>
              </a:cxn>
              <a:cxn ang="0">
                <a:pos x="T10" y="T11"/>
              </a:cxn>
            </a:cxnLst>
            <a:rect l="0" t="0" r="r" b="b"/>
            <a:pathLst>
              <a:path w="5" h="11">
                <a:moveTo>
                  <a:pt x="4" y="10"/>
                </a:moveTo>
                <a:cubicBezTo>
                  <a:pt x="4" y="9"/>
                  <a:pt x="2" y="6"/>
                  <a:pt x="2" y="6"/>
                </a:cubicBezTo>
                <a:cubicBezTo>
                  <a:pt x="4" y="4"/>
                  <a:pt x="0" y="4"/>
                  <a:pt x="1" y="3"/>
                </a:cubicBezTo>
                <a:cubicBezTo>
                  <a:pt x="2" y="0"/>
                  <a:pt x="5" y="5"/>
                  <a:pt x="5" y="5"/>
                </a:cubicBezTo>
                <a:cubicBezTo>
                  <a:pt x="5" y="6"/>
                  <a:pt x="5" y="11"/>
                  <a:pt x="4" y="10"/>
                </a:cubicBezTo>
                <a:cubicBezTo>
                  <a:pt x="4" y="9"/>
                  <a:pt x="5" y="11"/>
                  <a:pt x="4" y="10"/>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77" name="Freeform 562">
            <a:extLst>
              <a:ext uri="{FF2B5EF4-FFF2-40B4-BE49-F238E27FC236}">
                <a16:creationId xmlns:a16="http://schemas.microsoft.com/office/drawing/2014/main" id="{486F529E-992D-ACCD-EA4D-EAB2A0B88FEE}"/>
              </a:ext>
            </a:extLst>
          </p:cNvPr>
          <p:cNvSpPr>
            <a:spLocks/>
          </p:cNvSpPr>
          <p:nvPr/>
        </p:nvSpPr>
        <p:spPr bwMode="auto">
          <a:xfrm>
            <a:off x="4923258" y="2899900"/>
            <a:ext cx="28169" cy="29809"/>
          </a:xfrm>
          <a:custGeom>
            <a:avLst/>
            <a:gdLst>
              <a:gd name="T0" fmla="*/ 4 w 7"/>
              <a:gd name="T1" fmla="*/ 6 h 7"/>
              <a:gd name="T2" fmla="*/ 2 w 7"/>
              <a:gd name="T3" fmla="*/ 3 h 7"/>
              <a:gd name="T4" fmla="*/ 0 w 7"/>
              <a:gd name="T5" fmla="*/ 2 h 7"/>
              <a:gd name="T6" fmla="*/ 5 w 7"/>
              <a:gd name="T7" fmla="*/ 1 h 7"/>
              <a:gd name="T8" fmla="*/ 4 w 7"/>
              <a:gd name="T9" fmla="*/ 3 h 7"/>
              <a:gd name="T10" fmla="*/ 7 w 7"/>
              <a:gd name="T11" fmla="*/ 4 h 7"/>
              <a:gd name="T12" fmla="*/ 5 w 7"/>
              <a:gd name="T13" fmla="*/ 5 h 7"/>
              <a:gd name="T14" fmla="*/ 4 w 7"/>
              <a:gd name="T15" fmla="*/ 6 h 7"/>
              <a:gd name="T16" fmla="*/ 4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6"/>
                </a:moveTo>
                <a:cubicBezTo>
                  <a:pt x="2" y="4"/>
                  <a:pt x="1" y="4"/>
                  <a:pt x="2" y="3"/>
                </a:cubicBezTo>
                <a:cubicBezTo>
                  <a:pt x="2" y="2"/>
                  <a:pt x="0" y="2"/>
                  <a:pt x="0" y="2"/>
                </a:cubicBezTo>
                <a:cubicBezTo>
                  <a:pt x="0" y="1"/>
                  <a:pt x="4" y="0"/>
                  <a:pt x="5" y="1"/>
                </a:cubicBezTo>
                <a:cubicBezTo>
                  <a:pt x="5" y="1"/>
                  <a:pt x="3" y="2"/>
                  <a:pt x="4" y="3"/>
                </a:cubicBezTo>
                <a:cubicBezTo>
                  <a:pt x="5" y="3"/>
                  <a:pt x="7" y="4"/>
                  <a:pt x="7" y="4"/>
                </a:cubicBezTo>
                <a:cubicBezTo>
                  <a:pt x="7" y="5"/>
                  <a:pt x="5" y="5"/>
                  <a:pt x="5" y="5"/>
                </a:cubicBezTo>
                <a:cubicBezTo>
                  <a:pt x="4" y="5"/>
                  <a:pt x="5" y="7"/>
                  <a:pt x="4" y="6"/>
                </a:cubicBezTo>
                <a:cubicBezTo>
                  <a:pt x="2" y="5"/>
                  <a:pt x="4" y="6"/>
                  <a:pt x="4" y="6"/>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78" name="Freeform 563">
            <a:extLst>
              <a:ext uri="{FF2B5EF4-FFF2-40B4-BE49-F238E27FC236}">
                <a16:creationId xmlns:a16="http://schemas.microsoft.com/office/drawing/2014/main" id="{4F429AC8-8CC6-2518-3C69-026B36D31A96}"/>
              </a:ext>
            </a:extLst>
          </p:cNvPr>
          <p:cNvSpPr>
            <a:spLocks/>
          </p:cNvSpPr>
          <p:nvPr/>
        </p:nvSpPr>
        <p:spPr bwMode="auto">
          <a:xfrm>
            <a:off x="4951427" y="2899900"/>
            <a:ext cx="26828" cy="38326"/>
          </a:xfrm>
          <a:custGeom>
            <a:avLst/>
            <a:gdLst>
              <a:gd name="T0" fmla="*/ 3 w 7"/>
              <a:gd name="T1" fmla="*/ 8 h 9"/>
              <a:gd name="T2" fmla="*/ 4 w 7"/>
              <a:gd name="T3" fmla="*/ 6 h 9"/>
              <a:gd name="T4" fmla="*/ 2 w 7"/>
              <a:gd name="T5" fmla="*/ 4 h 9"/>
              <a:gd name="T6" fmla="*/ 3 w 7"/>
              <a:gd name="T7" fmla="*/ 1 h 9"/>
              <a:gd name="T8" fmla="*/ 6 w 7"/>
              <a:gd name="T9" fmla="*/ 5 h 9"/>
              <a:gd name="T10" fmla="*/ 3 w 7"/>
              <a:gd name="T11" fmla="*/ 8 h 9"/>
              <a:gd name="T12" fmla="*/ 3 w 7"/>
              <a:gd name="T13" fmla="*/ 8 h 9"/>
              <a:gd name="T14" fmla="*/ 3 w 7"/>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8"/>
                </a:moveTo>
                <a:cubicBezTo>
                  <a:pt x="4" y="7"/>
                  <a:pt x="5" y="7"/>
                  <a:pt x="4" y="6"/>
                </a:cubicBezTo>
                <a:cubicBezTo>
                  <a:pt x="4" y="5"/>
                  <a:pt x="2" y="5"/>
                  <a:pt x="2" y="4"/>
                </a:cubicBezTo>
                <a:cubicBezTo>
                  <a:pt x="3" y="3"/>
                  <a:pt x="0" y="0"/>
                  <a:pt x="3" y="1"/>
                </a:cubicBezTo>
                <a:cubicBezTo>
                  <a:pt x="6" y="2"/>
                  <a:pt x="6" y="3"/>
                  <a:pt x="6" y="5"/>
                </a:cubicBezTo>
                <a:cubicBezTo>
                  <a:pt x="7" y="7"/>
                  <a:pt x="3" y="8"/>
                  <a:pt x="3" y="8"/>
                </a:cubicBezTo>
                <a:cubicBezTo>
                  <a:pt x="3" y="8"/>
                  <a:pt x="3" y="8"/>
                  <a:pt x="3" y="8"/>
                </a:cubicBezTo>
                <a:cubicBezTo>
                  <a:pt x="4" y="7"/>
                  <a:pt x="2" y="9"/>
                  <a:pt x="3" y="8"/>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79" name="Freeform 564">
            <a:extLst>
              <a:ext uri="{FF2B5EF4-FFF2-40B4-BE49-F238E27FC236}">
                <a16:creationId xmlns:a16="http://schemas.microsoft.com/office/drawing/2014/main" id="{8C91AEDC-ECED-91D4-283E-D403E72A7BBF}"/>
              </a:ext>
            </a:extLst>
          </p:cNvPr>
          <p:cNvSpPr>
            <a:spLocks/>
          </p:cNvSpPr>
          <p:nvPr/>
        </p:nvSpPr>
        <p:spPr bwMode="auto">
          <a:xfrm>
            <a:off x="4943378" y="2908417"/>
            <a:ext cx="12072" cy="4258"/>
          </a:xfrm>
          <a:custGeom>
            <a:avLst/>
            <a:gdLst>
              <a:gd name="T0" fmla="*/ 2 w 3"/>
              <a:gd name="T1" fmla="*/ 1 h 1"/>
              <a:gd name="T2" fmla="*/ 0 w 3"/>
              <a:gd name="T3" fmla="*/ 0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1" y="1"/>
                  <a:pt x="0" y="1"/>
                  <a:pt x="0" y="0"/>
                </a:cubicBezTo>
                <a:cubicBezTo>
                  <a:pt x="0" y="0"/>
                  <a:pt x="2" y="0"/>
                  <a:pt x="3" y="0"/>
                </a:cubicBezTo>
                <a:cubicBezTo>
                  <a:pt x="3" y="0"/>
                  <a:pt x="2" y="1"/>
                  <a:pt x="2" y="1"/>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80" name="Freeform 565">
            <a:extLst>
              <a:ext uri="{FF2B5EF4-FFF2-40B4-BE49-F238E27FC236}">
                <a16:creationId xmlns:a16="http://schemas.microsoft.com/office/drawing/2014/main" id="{21ECC14B-FAC3-131F-A212-94AF6FF23A81}"/>
              </a:ext>
            </a:extLst>
          </p:cNvPr>
          <p:cNvSpPr>
            <a:spLocks/>
          </p:cNvSpPr>
          <p:nvPr/>
        </p:nvSpPr>
        <p:spPr bwMode="auto">
          <a:xfrm>
            <a:off x="4565110" y="2912676"/>
            <a:ext cx="52313" cy="28389"/>
          </a:xfrm>
          <a:custGeom>
            <a:avLst/>
            <a:gdLst>
              <a:gd name="T0" fmla="*/ 10 w 13"/>
              <a:gd name="T1" fmla="*/ 1 h 7"/>
              <a:gd name="T2" fmla="*/ 7 w 13"/>
              <a:gd name="T3" fmla="*/ 1 h 7"/>
              <a:gd name="T4" fmla="*/ 5 w 13"/>
              <a:gd name="T5" fmla="*/ 1 h 7"/>
              <a:gd name="T6" fmla="*/ 5 w 13"/>
              <a:gd name="T7" fmla="*/ 4 h 7"/>
              <a:gd name="T8" fmla="*/ 1 w 13"/>
              <a:gd name="T9" fmla="*/ 3 h 7"/>
              <a:gd name="T10" fmla="*/ 1 w 13"/>
              <a:gd name="T11" fmla="*/ 6 h 7"/>
              <a:gd name="T12" fmla="*/ 11 w 13"/>
              <a:gd name="T13" fmla="*/ 4 h 7"/>
              <a:gd name="T14" fmla="*/ 9 w 13"/>
              <a:gd name="T15" fmla="*/ 3 h 7"/>
              <a:gd name="T16" fmla="*/ 12 w 13"/>
              <a:gd name="T17" fmla="*/ 3 h 7"/>
              <a:gd name="T18" fmla="*/ 10 w 13"/>
              <a:gd name="T19" fmla="*/ 1 h 7"/>
              <a:gd name="T20" fmla="*/ 10 w 13"/>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
                <a:moveTo>
                  <a:pt x="10" y="1"/>
                </a:moveTo>
                <a:cubicBezTo>
                  <a:pt x="9" y="1"/>
                  <a:pt x="8" y="1"/>
                  <a:pt x="7" y="1"/>
                </a:cubicBezTo>
                <a:cubicBezTo>
                  <a:pt x="6" y="1"/>
                  <a:pt x="6" y="1"/>
                  <a:pt x="5" y="1"/>
                </a:cubicBezTo>
                <a:cubicBezTo>
                  <a:pt x="3" y="2"/>
                  <a:pt x="4" y="4"/>
                  <a:pt x="5" y="4"/>
                </a:cubicBezTo>
                <a:cubicBezTo>
                  <a:pt x="4" y="4"/>
                  <a:pt x="2" y="1"/>
                  <a:pt x="1" y="3"/>
                </a:cubicBezTo>
                <a:cubicBezTo>
                  <a:pt x="0" y="4"/>
                  <a:pt x="0" y="5"/>
                  <a:pt x="1" y="6"/>
                </a:cubicBezTo>
                <a:cubicBezTo>
                  <a:pt x="2" y="7"/>
                  <a:pt x="10" y="5"/>
                  <a:pt x="11" y="4"/>
                </a:cubicBezTo>
                <a:cubicBezTo>
                  <a:pt x="11" y="4"/>
                  <a:pt x="10" y="3"/>
                  <a:pt x="9" y="3"/>
                </a:cubicBezTo>
                <a:cubicBezTo>
                  <a:pt x="10" y="3"/>
                  <a:pt x="12" y="3"/>
                  <a:pt x="12" y="3"/>
                </a:cubicBezTo>
                <a:cubicBezTo>
                  <a:pt x="13" y="2"/>
                  <a:pt x="11" y="0"/>
                  <a:pt x="10" y="1"/>
                </a:cubicBezTo>
                <a:cubicBezTo>
                  <a:pt x="9" y="1"/>
                  <a:pt x="11" y="0"/>
                  <a:pt x="10" y="1"/>
                </a:cubicBezTo>
                <a:close/>
              </a:path>
            </a:pathLst>
          </a:custGeom>
          <a:solidFill>
            <a:schemeClr val="accent6"/>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81" name="Freeform 566">
            <a:extLst>
              <a:ext uri="{FF2B5EF4-FFF2-40B4-BE49-F238E27FC236}">
                <a16:creationId xmlns:a16="http://schemas.microsoft.com/office/drawing/2014/main" id="{ECCE0B6F-9FAB-73A3-69F2-0B3A7AD46827}"/>
              </a:ext>
            </a:extLst>
          </p:cNvPr>
          <p:cNvSpPr>
            <a:spLocks/>
          </p:cNvSpPr>
          <p:nvPr/>
        </p:nvSpPr>
        <p:spPr bwMode="auto">
          <a:xfrm>
            <a:off x="4585231" y="2887125"/>
            <a:ext cx="32193" cy="29809"/>
          </a:xfrm>
          <a:custGeom>
            <a:avLst/>
            <a:gdLst>
              <a:gd name="T0" fmla="*/ 2 w 8"/>
              <a:gd name="T1" fmla="*/ 6 h 7"/>
              <a:gd name="T2" fmla="*/ 5 w 8"/>
              <a:gd name="T3" fmla="*/ 4 h 7"/>
              <a:gd name="T4" fmla="*/ 8 w 8"/>
              <a:gd name="T5" fmla="*/ 4 h 7"/>
              <a:gd name="T6" fmla="*/ 5 w 8"/>
              <a:gd name="T7" fmla="*/ 2 h 7"/>
              <a:gd name="T8" fmla="*/ 2 w 8"/>
              <a:gd name="T9" fmla="*/ 6 h 7"/>
              <a:gd name="T10" fmla="*/ 2 w 8"/>
              <a:gd name="T11" fmla="*/ 6 h 7"/>
              <a:gd name="T12" fmla="*/ 2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6"/>
                </a:moveTo>
                <a:cubicBezTo>
                  <a:pt x="3" y="5"/>
                  <a:pt x="4" y="5"/>
                  <a:pt x="5" y="4"/>
                </a:cubicBezTo>
                <a:cubicBezTo>
                  <a:pt x="6" y="4"/>
                  <a:pt x="8" y="4"/>
                  <a:pt x="8" y="4"/>
                </a:cubicBezTo>
                <a:cubicBezTo>
                  <a:pt x="8" y="4"/>
                  <a:pt x="7" y="0"/>
                  <a:pt x="5" y="2"/>
                </a:cubicBezTo>
                <a:cubicBezTo>
                  <a:pt x="5" y="2"/>
                  <a:pt x="1" y="5"/>
                  <a:pt x="2" y="6"/>
                </a:cubicBezTo>
                <a:cubicBezTo>
                  <a:pt x="2" y="6"/>
                  <a:pt x="2" y="6"/>
                  <a:pt x="2" y="6"/>
                </a:cubicBezTo>
                <a:cubicBezTo>
                  <a:pt x="4" y="5"/>
                  <a:pt x="0" y="7"/>
                  <a:pt x="2" y="6"/>
                </a:cubicBezTo>
                <a:close/>
              </a:path>
            </a:pathLst>
          </a:custGeom>
          <a:solidFill>
            <a:schemeClr val="accent6"/>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82" name="Freeform 567">
            <a:extLst>
              <a:ext uri="{FF2B5EF4-FFF2-40B4-BE49-F238E27FC236}">
                <a16:creationId xmlns:a16="http://schemas.microsoft.com/office/drawing/2014/main" id="{9FFE7574-5CD5-D15C-DDCA-6F64CFF44136}"/>
              </a:ext>
            </a:extLst>
          </p:cNvPr>
          <p:cNvSpPr>
            <a:spLocks/>
          </p:cNvSpPr>
          <p:nvPr/>
        </p:nvSpPr>
        <p:spPr bwMode="auto">
          <a:xfrm>
            <a:off x="4361221" y="3000682"/>
            <a:ext cx="38900" cy="15615"/>
          </a:xfrm>
          <a:custGeom>
            <a:avLst/>
            <a:gdLst>
              <a:gd name="T0" fmla="*/ 9 w 10"/>
              <a:gd name="T1" fmla="*/ 2 h 4"/>
              <a:gd name="T2" fmla="*/ 9 w 10"/>
              <a:gd name="T3" fmla="*/ 1 h 4"/>
              <a:gd name="T4" fmla="*/ 6 w 10"/>
              <a:gd name="T5" fmla="*/ 0 h 4"/>
              <a:gd name="T6" fmla="*/ 2 w 10"/>
              <a:gd name="T7" fmla="*/ 2 h 4"/>
              <a:gd name="T8" fmla="*/ 3 w 10"/>
              <a:gd name="T9" fmla="*/ 4 h 4"/>
              <a:gd name="T10" fmla="*/ 9 w 10"/>
              <a:gd name="T11" fmla="*/ 2 h 4"/>
              <a:gd name="T12" fmla="*/ 9 w 1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9" y="2"/>
                </a:moveTo>
                <a:cubicBezTo>
                  <a:pt x="10" y="2"/>
                  <a:pt x="8" y="1"/>
                  <a:pt x="9" y="1"/>
                </a:cubicBezTo>
                <a:cubicBezTo>
                  <a:pt x="8" y="0"/>
                  <a:pt x="7" y="0"/>
                  <a:pt x="6" y="0"/>
                </a:cubicBezTo>
                <a:cubicBezTo>
                  <a:pt x="5" y="1"/>
                  <a:pt x="3" y="1"/>
                  <a:pt x="2" y="2"/>
                </a:cubicBezTo>
                <a:cubicBezTo>
                  <a:pt x="0" y="3"/>
                  <a:pt x="2" y="4"/>
                  <a:pt x="3" y="4"/>
                </a:cubicBezTo>
                <a:cubicBezTo>
                  <a:pt x="5" y="4"/>
                  <a:pt x="7" y="1"/>
                  <a:pt x="9" y="2"/>
                </a:cubicBezTo>
                <a:cubicBezTo>
                  <a:pt x="10" y="2"/>
                  <a:pt x="7" y="1"/>
                  <a:pt x="9" y="2"/>
                </a:cubicBezTo>
                <a:close/>
              </a:path>
            </a:pathLst>
          </a:custGeom>
          <a:solidFill>
            <a:schemeClr val="accent6"/>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83" name="Freeform 568">
            <a:extLst>
              <a:ext uri="{FF2B5EF4-FFF2-40B4-BE49-F238E27FC236}">
                <a16:creationId xmlns:a16="http://schemas.microsoft.com/office/drawing/2014/main" id="{5C7541E1-CEF7-DFF6-E6DC-629EF3609769}"/>
              </a:ext>
            </a:extLst>
          </p:cNvPr>
          <p:cNvSpPr>
            <a:spLocks/>
          </p:cNvSpPr>
          <p:nvPr/>
        </p:nvSpPr>
        <p:spPr bwMode="auto">
          <a:xfrm>
            <a:off x="4314272" y="3024814"/>
            <a:ext cx="22803" cy="21293"/>
          </a:xfrm>
          <a:custGeom>
            <a:avLst/>
            <a:gdLst>
              <a:gd name="T0" fmla="*/ 6 w 6"/>
              <a:gd name="T1" fmla="*/ 2 h 5"/>
              <a:gd name="T2" fmla="*/ 3 w 6"/>
              <a:gd name="T3" fmla="*/ 2 h 5"/>
              <a:gd name="T4" fmla="*/ 3 w 6"/>
              <a:gd name="T5" fmla="*/ 4 h 5"/>
              <a:gd name="T6" fmla="*/ 0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0"/>
                  <a:pt x="4" y="1"/>
                  <a:pt x="3" y="2"/>
                </a:cubicBezTo>
                <a:cubicBezTo>
                  <a:pt x="3" y="2"/>
                  <a:pt x="3" y="3"/>
                  <a:pt x="3" y="4"/>
                </a:cubicBezTo>
                <a:cubicBezTo>
                  <a:pt x="2" y="4"/>
                  <a:pt x="0" y="5"/>
                  <a:pt x="0" y="5"/>
                </a:cubicBezTo>
                <a:cubicBezTo>
                  <a:pt x="0" y="5"/>
                  <a:pt x="6" y="5"/>
                  <a:pt x="6" y="2"/>
                </a:cubicBezTo>
                <a:close/>
              </a:path>
            </a:pathLst>
          </a:custGeom>
          <a:solidFill>
            <a:schemeClr val="accent6"/>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84" name="Freeform 569">
            <a:extLst>
              <a:ext uri="{FF2B5EF4-FFF2-40B4-BE49-F238E27FC236}">
                <a16:creationId xmlns:a16="http://schemas.microsoft.com/office/drawing/2014/main" id="{2CF3517F-E9E4-6F3E-98CD-DCF02F90E96C}"/>
              </a:ext>
            </a:extLst>
          </p:cNvPr>
          <p:cNvSpPr>
            <a:spLocks/>
          </p:cNvSpPr>
          <p:nvPr/>
        </p:nvSpPr>
        <p:spPr bwMode="auto">
          <a:xfrm>
            <a:off x="5651626" y="2508126"/>
            <a:ext cx="81824" cy="53940"/>
          </a:xfrm>
          <a:custGeom>
            <a:avLst/>
            <a:gdLst>
              <a:gd name="T0" fmla="*/ 19 w 21"/>
              <a:gd name="T1" fmla="*/ 9 h 13"/>
              <a:gd name="T2" fmla="*/ 18 w 21"/>
              <a:gd name="T3" fmla="*/ 7 h 13"/>
              <a:gd name="T4" fmla="*/ 14 w 21"/>
              <a:gd name="T5" fmla="*/ 4 h 13"/>
              <a:gd name="T6" fmla="*/ 8 w 21"/>
              <a:gd name="T7" fmla="*/ 1 h 13"/>
              <a:gd name="T8" fmla="*/ 5 w 21"/>
              <a:gd name="T9" fmla="*/ 6 h 13"/>
              <a:gd name="T10" fmla="*/ 0 w 21"/>
              <a:gd name="T11" fmla="*/ 8 h 13"/>
              <a:gd name="T12" fmla="*/ 7 w 21"/>
              <a:gd name="T13" fmla="*/ 11 h 13"/>
              <a:gd name="T14" fmla="*/ 15 w 21"/>
              <a:gd name="T15" fmla="*/ 12 h 13"/>
              <a:gd name="T16" fmla="*/ 20 w 21"/>
              <a:gd name="T17" fmla="*/ 9 h 13"/>
              <a:gd name="T18" fmla="*/ 19 w 21"/>
              <a:gd name="T19" fmla="*/ 9 h 13"/>
              <a:gd name="T20" fmla="*/ 19 w 21"/>
              <a:gd name="T2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19" y="9"/>
                </a:moveTo>
                <a:cubicBezTo>
                  <a:pt x="15" y="10"/>
                  <a:pt x="19" y="8"/>
                  <a:pt x="18" y="7"/>
                </a:cubicBezTo>
                <a:cubicBezTo>
                  <a:pt x="17" y="7"/>
                  <a:pt x="15" y="4"/>
                  <a:pt x="14" y="4"/>
                </a:cubicBezTo>
                <a:cubicBezTo>
                  <a:pt x="12" y="4"/>
                  <a:pt x="10" y="1"/>
                  <a:pt x="8" y="1"/>
                </a:cubicBezTo>
                <a:cubicBezTo>
                  <a:pt x="6" y="0"/>
                  <a:pt x="6" y="5"/>
                  <a:pt x="5" y="6"/>
                </a:cubicBezTo>
                <a:cubicBezTo>
                  <a:pt x="4" y="6"/>
                  <a:pt x="0" y="6"/>
                  <a:pt x="0" y="8"/>
                </a:cubicBezTo>
                <a:cubicBezTo>
                  <a:pt x="1" y="10"/>
                  <a:pt x="6" y="11"/>
                  <a:pt x="7" y="11"/>
                </a:cubicBezTo>
                <a:cubicBezTo>
                  <a:pt x="9" y="12"/>
                  <a:pt x="13" y="13"/>
                  <a:pt x="15" y="12"/>
                </a:cubicBezTo>
                <a:cubicBezTo>
                  <a:pt x="15" y="12"/>
                  <a:pt x="20" y="10"/>
                  <a:pt x="20" y="9"/>
                </a:cubicBezTo>
                <a:cubicBezTo>
                  <a:pt x="20" y="9"/>
                  <a:pt x="19" y="9"/>
                  <a:pt x="19" y="9"/>
                </a:cubicBezTo>
                <a:cubicBezTo>
                  <a:pt x="18" y="10"/>
                  <a:pt x="21" y="9"/>
                  <a:pt x="19" y="9"/>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85" name="Freeform 570">
            <a:extLst>
              <a:ext uri="{FF2B5EF4-FFF2-40B4-BE49-F238E27FC236}">
                <a16:creationId xmlns:a16="http://schemas.microsoft.com/office/drawing/2014/main" id="{20707C49-A41E-0139-7925-19A3ADE1D2CD}"/>
              </a:ext>
            </a:extLst>
          </p:cNvPr>
          <p:cNvSpPr>
            <a:spLocks/>
          </p:cNvSpPr>
          <p:nvPr/>
        </p:nvSpPr>
        <p:spPr bwMode="auto">
          <a:xfrm>
            <a:off x="5623458" y="2533677"/>
            <a:ext cx="20120" cy="15615"/>
          </a:xfrm>
          <a:custGeom>
            <a:avLst/>
            <a:gdLst>
              <a:gd name="T0" fmla="*/ 2 w 5"/>
              <a:gd name="T1" fmla="*/ 4 h 4"/>
              <a:gd name="T2" fmla="*/ 4 w 5"/>
              <a:gd name="T3" fmla="*/ 1 h 4"/>
              <a:gd name="T4" fmla="*/ 2 w 5"/>
              <a:gd name="T5" fmla="*/ 4 h 4"/>
              <a:gd name="T6" fmla="*/ 2 w 5"/>
              <a:gd name="T7" fmla="*/ 4 h 4"/>
            </a:gdLst>
            <a:ahLst/>
            <a:cxnLst>
              <a:cxn ang="0">
                <a:pos x="T0" y="T1"/>
              </a:cxn>
              <a:cxn ang="0">
                <a:pos x="T2" y="T3"/>
              </a:cxn>
              <a:cxn ang="0">
                <a:pos x="T4" y="T5"/>
              </a:cxn>
              <a:cxn ang="0">
                <a:pos x="T6" y="T7"/>
              </a:cxn>
            </a:cxnLst>
            <a:rect l="0" t="0" r="r" b="b"/>
            <a:pathLst>
              <a:path w="5" h="4">
                <a:moveTo>
                  <a:pt x="2" y="4"/>
                </a:moveTo>
                <a:cubicBezTo>
                  <a:pt x="0" y="4"/>
                  <a:pt x="4" y="0"/>
                  <a:pt x="4" y="1"/>
                </a:cubicBezTo>
                <a:cubicBezTo>
                  <a:pt x="5" y="1"/>
                  <a:pt x="3" y="4"/>
                  <a:pt x="2" y="4"/>
                </a:cubicBezTo>
                <a:cubicBezTo>
                  <a:pt x="1" y="4"/>
                  <a:pt x="4" y="4"/>
                  <a:pt x="2" y="4"/>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86" name="Freeform 571">
            <a:extLst>
              <a:ext uri="{FF2B5EF4-FFF2-40B4-BE49-F238E27FC236}">
                <a16:creationId xmlns:a16="http://schemas.microsoft.com/office/drawing/2014/main" id="{5E6C46E6-629E-DE1F-FA2E-D7E03E55FDDD}"/>
              </a:ext>
            </a:extLst>
          </p:cNvPr>
          <p:cNvSpPr>
            <a:spLocks/>
          </p:cNvSpPr>
          <p:nvPr/>
        </p:nvSpPr>
        <p:spPr bwMode="auto">
          <a:xfrm>
            <a:off x="5599313" y="2549290"/>
            <a:ext cx="8049" cy="8517"/>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1"/>
                  <a:pt x="1" y="0"/>
                </a:cubicBezTo>
                <a:cubicBezTo>
                  <a:pt x="2" y="0"/>
                  <a:pt x="2" y="2"/>
                  <a:pt x="1" y="2"/>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87" name="Freeform 572">
            <a:extLst>
              <a:ext uri="{FF2B5EF4-FFF2-40B4-BE49-F238E27FC236}">
                <a16:creationId xmlns:a16="http://schemas.microsoft.com/office/drawing/2014/main" id="{AE14EEA9-1AD6-1131-90BD-B9E237FC406F}"/>
              </a:ext>
            </a:extLst>
          </p:cNvPr>
          <p:cNvSpPr>
            <a:spLocks/>
          </p:cNvSpPr>
          <p:nvPr/>
        </p:nvSpPr>
        <p:spPr bwMode="auto">
          <a:xfrm>
            <a:off x="5261285" y="2374696"/>
            <a:ext cx="362172" cy="187370"/>
          </a:xfrm>
          <a:custGeom>
            <a:avLst/>
            <a:gdLst>
              <a:gd name="T0" fmla="*/ 76 w 92"/>
              <a:gd name="T1" fmla="*/ 41 h 45"/>
              <a:gd name="T2" fmla="*/ 71 w 92"/>
              <a:gd name="T3" fmla="*/ 39 h 45"/>
              <a:gd name="T4" fmla="*/ 61 w 92"/>
              <a:gd name="T5" fmla="*/ 38 h 45"/>
              <a:gd name="T6" fmla="*/ 45 w 92"/>
              <a:gd name="T7" fmla="*/ 43 h 45"/>
              <a:gd name="T8" fmla="*/ 29 w 92"/>
              <a:gd name="T9" fmla="*/ 41 h 45"/>
              <a:gd name="T10" fmla="*/ 21 w 92"/>
              <a:gd name="T11" fmla="*/ 38 h 45"/>
              <a:gd name="T12" fmla="*/ 10 w 92"/>
              <a:gd name="T13" fmla="*/ 31 h 45"/>
              <a:gd name="T14" fmla="*/ 40 w 92"/>
              <a:gd name="T15" fmla="*/ 29 h 45"/>
              <a:gd name="T16" fmla="*/ 9 w 92"/>
              <a:gd name="T17" fmla="*/ 26 h 45"/>
              <a:gd name="T18" fmla="*/ 16 w 92"/>
              <a:gd name="T19" fmla="*/ 19 h 45"/>
              <a:gd name="T20" fmla="*/ 14 w 92"/>
              <a:gd name="T21" fmla="*/ 18 h 45"/>
              <a:gd name="T22" fmla="*/ 7 w 92"/>
              <a:gd name="T23" fmla="*/ 17 h 45"/>
              <a:gd name="T24" fmla="*/ 4 w 92"/>
              <a:gd name="T25" fmla="*/ 11 h 45"/>
              <a:gd name="T26" fmla="*/ 8 w 92"/>
              <a:gd name="T27" fmla="*/ 7 h 45"/>
              <a:gd name="T28" fmla="*/ 24 w 92"/>
              <a:gd name="T29" fmla="*/ 1 h 45"/>
              <a:gd name="T30" fmla="*/ 29 w 92"/>
              <a:gd name="T31" fmla="*/ 7 h 45"/>
              <a:gd name="T32" fmla="*/ 39 w 92"/>
              <a:gd name="T33" fmla="*/ 6 h 45"/>
              <a:gd name="T34" fmla="*/ 43 w 92"/>
              <a:gd name="T35" fmla="*/ 8 h 45"/>
              <a:gd name="T36" fmla="*/ 47 w 92"/>
              <a:gd name="T37" fmla="*/ 9 h 45"/>
              <a:gd name="T38" fmla="*/ 43 w 92"/>
              <a:gd name="T39" fmla="*/ 4 h 45"/>
              <a:gd name="T40" fmla="*/ 54 w 92"/>
              <a:gd name="T41" fmla="*/ 10 h 45"/>
              <a:gd name="T42" fmla="*/ 60 w 92"/>
              <a:gd name="T43" fmla="*/ 14 h 45"/>
              <a:gd name="T44" fmla="*/ 59 w 92"/>
              <a:gd name="T45" fmla="*/ 1 h 45"/>
              <a:gd name="T46" fmla="*/ 69 w 92"/>
              <a:gd name="T47" fmla="*/ 6 h 45"/>
              <a:gd name="T48" fmla="*/ 74 w 92"/>
              <a:gd name="T49" fmla="*/ 19 h 45"/>
              <a:gd name="T50" fmla="*/ 82 w 92"/>
              <a:gd name="T51" fmla="*/ 26 h 45"/>
              <a:gd name="T52" fmla="*/ 92 w 92"/>
              <a:gd name="T53" fmla="*/ 33 h 45"/>
              <a:gd name="T54" fmla="*/ 83 w 92"/>
              <a:gd name="T55" fmla="*/ 35 h 45"/>
              <a:gd name="T56" fmla="*/ 81 w 92"/>
              <a:gd name="T57" fmla="*/ 36 h 45"/>
              <a:gd name="T58" fmla="*/ 85 w 92"/>
              <a:gd name="T59" fmla="*/ 36 h 45"/>
              <a:gd name="T60" fmla="*/ 89 w 92"/>
              <a:gd name="T61" fmla="*/ 39 h 45"/>
              <a:gd name="T62" fmla="*/ 83 w 92"/>
              <a:gd name="T6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5">
                <a:moveTo>
                  <a:pt x="83" y="41"/>
                </a:moveTo>
                <a:cubicBezTo>
                  <a:pt x="81" y="41"/>
                  <a:pt x="79" y="41"/>
                  <a:pt x="76" y="41"/>
                </a:cubicBezTo>
                <a:cubicBezTo>
                  <a:pt x="75" y="41"/>
                  <a:pt x="74" y="41"/>
                  <a:pt x="73" y="41"/>
                </a:cubicBezTo>
                <a:cubicBezTo>
                  <a:pt x="72" y="41"/>
                  <a:pt x="72" y="40"/>
                  <a:pt x="71" y="39"/>
                </a:cubicBezTo>
                <a:cubicBezTo>
                  <a:pt x="70" y="39"/>
                  <a:pt x="66" y="40"/>
                  <a:pt x="65" y="38"/>
                </a:cubicBezTo>
                <a:cubicBezTo>
                  <a:pt x="65" y="35"/>
                  <a:pt x="63" y="37"/>
                  <a:pt x="61" y="38"/>
                </a:cubicBezTo>
                <a:cubicBezTo>
                  <a:pt x="58" y="40"/>
                  <a:pt x="56" y="39"/>
                  <a:pt x="54" y="40"/>
                </a:cubicBezTo>
                <a:cubicBezTo>
                  <a:pt x="51" y="41"/>
                  <a:pt x="48" y="42"/>
                  <a:pt x="45" y="43"/>
                </a:cubicBezTo>
                <a:cubicBezTo>
                  <a:pt x="41" y="43"/>
                  <a:pt x="35" y="45"/>
                  <a:pt x="31" y="43"/>
                </a:cubicBezTo>
                <a:cubicBezTo>
                  <a:pt x="31" y="43"/>
                  <a:pt x="29" y="42"/>
                  <a:pt x="29" y="41"/>
                </a:cubicBezTo>
                <a:cubicBezTo>
                  <a:pt x="29" y="40"/>
                  <a:pt x="29" y="38"/>
                  <a:pt x="27" y="38"/>
                </a:cubicBezTo>
                <a:cubicBezTo>
                  <a:pt x="25" y="38"/>
                  <a:pt x="23" y="38"/>
                  <a:pt x="21" y="38"/>
                </a:cubicBezTo>
                <a:cubicBezTo>
                  <a:pt x="19" y="38"/>
                  <a:pt x="17" y="38"/>
                  <a:pt x="15" y="36"/>
                </a:cubicBezTo>
                <a:cubicBezTo>
                  <a:pt x="14" y="36"/>
                  <a:pt x="9" y="32"/>
                  <a:pt x="10" y="31"/>
                </a:cubicBezTo>
                <a:cubicBezTo>
                  <a:pt x="16" y="28"/>
                  <a:pt x="23" y="29"/>
                  <a:pt x="28" y="29"/>
                </a:cubicBezTo>
                <a:cubicBezTo>
                  <a:pt x="29" y="29"/>
                  <a:pt x="40" y="29"/>
                  <a:pt x="40" y="29"/>
                </a:cubicBezTo>
                <a:cubicBezTo>
                  <a:pt x="40" y="27"/>
                  <a:pt x="26" y="25"/>
                  <a:pt x="25" y="25"/>
                </a:cubicBezTo>
                <a:cubicBezTo>
                  <a:pt x="20" y="25"/>
                  <a:pt x="14" y="28"/>
                  <a:pt x="9" y="26"/>
                </a:cubicBezTo>
                <a:cubicBezTo>
                  <a:pt x="7" y="25"/>
                  <a:pt x="3" y="23"/>
                  <a:pt x="7" y="21"/>
                </a:cubicBezTo>
                <a:cubicBezTo>
                  <a:pt x="10" y="20"/>
                  <a:pt x="13" y="19"/>
                  <a:pt x="16" y="19"/>
                </a:cubicBezTo>
                <a:cubicBezTo>
                  <a:pt x="18" y="18"/>
                  <a:pt x="20" y="18"/>
                  <a:pt x="21" y="18"/>
                </a:cubicBezTo>
                <a:cubicBezTo>
                  <a:pt x="19" y="19"/>
                  <a:pt x="16" y="18"/>
                  <a:pt x="14" y="18"/>
                </a:cubicBezTo>
                <a:cubicBezTo>
                  <a:pt x="13" y="18"/>
                  <a:pt x="7" y="19"/>
                  <a:pt x="6" y="18"/>
                </a:cubicBezTo>
                <a:cubicBezTo>
                  <a:pt x="6" y="18"/>
                  <a:pt x="7" y="17"/>
                  <a:pt x="7" y="17"/>
                </a:cubicBezTo>
                <a:cubicBezTo>
                  <a:pt x="7" y="16"/>
                  <a:pt x="0" y="17"/>
                  <a:pt x="1" y="15"/>
                </a:cubicBezTo>
                <a:cubicBezTo>
                  <a:pt x="2" y="14"/>
                  <a:pt x="3" y="12"/>
                  <a:pt x="4" y="11"/>
                </a:cubicBezTo>
                <a:cubicBezTo>
                  <a:pt x="8" y="10"/>
                  <a:pt x="4" y="10"/>
                  <a:pt x="4" y="9"/>
                </a:cubicBezTo>
                <a:cubicBezTo>
                  <a:pt x="4" y="9"/>
                  <a:pt x="7" y="7"/>
                  <a:pt x="8" y="7"/>
                </a:cubicBezTo>
                <a:cubicBezTo>
                  <a:pt x="10" y="6"/>
                  <a:pt x="11" y="5"/>
                  <a:pt x="13" y="4"/>
                </a:cubicBezTo>
                <a:cubicBezTo>
                  <a:pt x="17" y="2"/>
                  <a:pt x="20" y="1"/>
                  <a:pt x="24" y="1"/>
                </a:cubicBezTo>
                <a:cubicBezTo>
                  <a:pt x="29" y="1"/>
                  <a:pt x="24" y="7"/>
                  <a:pt x="24" y="7"/>
                </a:cubicBezTo>
                <a:cubicBezTo>
                  <a:pt x="26" y="8"/>
                  <a:pt x="28" y="8"/>
                  <a:pt x="29" y="7"/>
                </a:cubicBezTo>
                <a:cubicBezTo>
                  <a:pt x="30" y="7"/>
                  <a:pt x="30" y="4"/>
                  <a:pt x="31" y="4"/>
                </a:cubicBezTo>
                <a:cubicBezTo>
                  <a:pt x="33" y="4"/>
                  <a:pt x="37" y="4"/>
                  <a:pt x="39" y="6"/>
                </a:cubicBezTo>
                <a:cubicBezTo>
                  <a:pt x="42" y="8"/>
                  <a:pt x="35" y="11"/>
                  <a:pt x="40" y="10"/>
                </a:cubicBezTo>
                <a:cubicBezTo>
                  <a:pt x="41" y="10"/>
                  <a:pt x="42" y="9"/>
                  <a:pt x="43" y="8"/>
                </a:cubicBezTo>
                <a:cubicBezTo>
                  <a:pt x="44" y="8"/>
                  <a:pt x="44" y="8"/>
                  <a:pt x="45" y="8"/>
                </a:cubicBezTo>
                <a:cubicBezTo>
                  <a:pt x="46" y="8"/>
                  <a:pt x="46" y="8"/>
                  <a:pt x="47" y="9"/>
                </a:cubicBezTo>
                <a:cubicBezTo>
                  <a:pt x="48" y="9"/>
                  <a:pt x="48" y="7"/>
                  <a:pt x="48" y="6"/>
                </a:cubicBezTo>
                <a:cubicBezTo>
                  <a:pt x="47" y="6"/>
                  <a:pt x="44" y="4"/>
                  <a:pt x="43" y="4"/>
                </a:cubicBezTo>
                <a:cubicBezTo>
                  <a:pt x="45" y="3"/>
                  <a:pt x="49" y="5"/>
                  <a:pt x="50" y="6"/>
                </a:cubicBezTo>
                <a:cubicBezTo>
                  <a:pt x="53" y="7"/>
                  <a:pt x="53" y="8"/>
                  <a:pt x="54" y="10"/>
                </a:cubicBezTo>
                <a:cubicBezTo>
                  <a:pt x="54" y="11"/>
                  <a:pt x="54" y="16"/>
                  <a:pt x="56" y="16"/>
                </a:cubicBezTo>
                <a:cubicBezTo>
                  <a:pt x="57" y="16"/>
                  <a:pt x="61" y="16"/>
                  <a:pt x="60" y="14"/>
                </a:cubicBezTo>
                <a:cubicBezTo>
                  <a:pt x="59" y="10"/>
                  <a:pt x="57" y="7"/>
                  <a:pt x="56" y="3"/>
                </a:cubicBezTo>
                <a:cubicBezTo>
                  <a:pt x="55" y="0"/>
                  <a:pt x="58" y="1"/>
                  <a:pt x="59" y="1"/>
                </a:cubicBezTo>
                <a:cubicBezTo>
                  <a:pt x="62" y="2"/>
                  <a:pt x="62" y="0"/>
                  <a:pt x="64" y="1"/>
                </a:cubicBezTo>
                <a:cubicBezTo>
                  <a:pt x="66" y="3"/>
                  <a:pt x="69" y="4"/>
                  <a:pt x="69" y="6"/>
                </a:cubicBezTo>
                <a:cubicBezTo>
                  <a:pt x="70" y="9"/>
                  <a:pt x="71" y="11"/>
                  <a:pt x="73" y="13"/>
                </a:cubicBezTo>
                <a:cubicBezTo>
                  <a:pt x="74" y="16"/>
                  <a:pt x="75" y="17"/>
                  <a:pt x="74" y="19"/>
                </a:cubicBezTo>
                <a:cubicBezTo>
                  <a:pt x="73" y="22"/>
                  <a:pt x="76" y="25"/>
                  <a:pt x="78" y="26"/>
                </a:cubicBezTo>
                <a:cubicBezTo>
                  <a:pt x="79" y="26"/>
                  <a:pt x="81" y="26"/>
                  <a:pt x="82" y="26"/>
                </a:cubicBezTo>
                <a:cubicBezTo>
                  <a:pt x="83" y="27"/>
                  <a:pt x="84" y="28"/>
                  <a:pt x="85" y="28"/>
                </a:cubicBezTo>
                <a:cubicBezTo>
                  <a:pt x="88" y="29"/>
                  <a:pt x="92" y="29"/>
                  <a:pt x="92" y="33"/>
                </a:cubicBezTo>
                <a:cubicBezTo>
                  <a:pt x="92" y="35"/>
                  <a:pt x="83" y="32"/>
                  <a:pt x="83" y="32"/>
                </a:cubicBezTo>
                <a:cubicBezTo>
                  <a:pt x="83" y="33"/>
                  <a:pt x="83" y="34"/>
                  <a:pt x="83" y="35"/>
                </a:cubicBezTo>
                <a:cubicBezTo>
                  <a:pt x="83" y="35"/>
                  <a:pt x="80" y="35"/>
                  <a:pt x="80" y="35"/>
                </a:cubicBezTo>
                <a:cubicBezTo>
                  <a:pt x="81" y="35"/>
                  <a:pt x="81" y="36"/>
                  <a:pt x="81" y="36"/>
                </a:cubicBezTo>
                <a:cubicBezTo>
                  <a:pt x="81" y="37"/>
                  <a:pt x="81" y="38"/>
                  <a:pt x="81" y="38"/>
                </a:cubicBezTo>
                <a:cubicBezTo>
                  <a:pt x="81" y="38"/>
                  <a:pt x="85" y="36"/>
                  <a:pt x="85" y="36"/>
                </a:cubicBezTo>
                <a:cubicBezTo>
                  <a:pt x="87" y="36"/>
                  <a:pt x="86" y="37"/>
                  <a:pt x="86" y="38"/>
                </a:cubicBezTo>
                <a:cubicBezTo>
                  <a:pt x="86" y="38"/>
                  <a:pt x="88" y="38"/>
                  <a:pt x="89" y="39"/>
                </a:cubicBezTo>
                <a:cubicBezTo>
                  <a:pt x="89" y="39"/>
                  <a:pt x="83" y="41"/>
                  <a:pt x="83" y="41"/>
                </a:cubicBezTo>
                <a:cubicBezTo>
                  <a:pt x="81" y="41"/>
                  <a:pt x="86" y="41"/>
                  <a:pt x="83" y="4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88" name="Freeform 573">
            <a:extLst>
              <a:ext uri="{FF2B5EF4-FFF2-40B4-BE49-F238E27FC236}">
                <a16:creationId xmlns:a16="http://schemas.microsoft.com/office/drawing/2014/main" id="{B38598C5-523E-BAEC-CA95-870A05F33AA6}"/>
              </a:ext>
            </a:extLst>
          </p:cNvPr>
          <p:cNvSpPr>
            <a:spLocks/>
          </p:cNvSpPr>
          <p:nvPr/>
        </p:nvSpPr>
        <p:spPr bwMode="auto">
          <a:xfrm>
            <a:off x="5501393" y="2357662"/>
            <a:ext cx="54996" cy="38326"/>
          </a:xfrm>
          <a:custGeom>
            <a:avLst/>
            <a:gdLst>
              <a:gd name="T0" fmla="*/ 9 w 14"/>
              <a:gd name="T1" fmla="*/ 8 h 9"/>
              <a:gd name="T2" fmla="*/ 5 w 14"/>
              <a:gd name="T3" fmla="*/ 5 h 9"/>
              <a:gd name="T4" fmla="*/ 0 w 14"/>
              <a:gd name="T5" fmla="*/ 3 h 9"/>
              <a:gd name="T6" fmla="*/ 4 w 14"/>
              <a:gd name="T7" fmla="*/ 0 h 9"/>
              <a:gd name="T8" fmla="*/ 10 w 14"/>
              <a:gd name="T9" fmla="*/ 1 h 9"/>
              <a:gd name="T10" fmla="*/ 12 w 14"/>
              <a:gd name="T11" fmla="*/ 4 h 9"/>
              <a:gd name="T12" fmla="*/ 9 w 14"/>
              <a:gd name="T13" fmla="*/ 8 h 9"/>
              <a:gd name="T14" fmla="*/ 9 w 14"/>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8"/>
                </a:moveTo>
                <a:cubicBezTo>
                  <a:pt x="7" y="8"/>
                  <a:pt x="6" y="5"/>
                  <a:pt x="5" y="5"/>
                </a:cubicBezTo>
                <a:cubicBezTo>
                  <a:pt x="4" y="4"/>
                  <a:pt x="0" y="3"/>
                  <a:pt x="0" y="3"/>
                </a:cubicBezTo>
                <a:cubicBezTo>
                  <a:pt x="1" y="2"/>
                  <a:pt x="3" y="1"/>
                  <a:pt x="4" y="0"/>
                </a:cubicBezTo>
                <a:cubicBezTo>
                  <a:pt x="6" y="0"/>
                  <a:pt x="8" y="0"/>
                  <a:pt x="10" y="1"/>
                </a:cubicBezTo>
                <a:cubicBezTo>
                  <a:pt x="12" y="2"/>
                  <a:pt x="14" y="2"/>
                  <a:pt x="12" y="4"/>
                </a:cubicBezTo>
                <a:cubicBezTo>
                  <a:pt x="11" y="5"/>
                  <a:pt x="10" y="9"/>
                  <a:pt x="9" y="8"/>
                </a:cubicBezTo>
                <a:cubicBezTo>
                  <a:pt x="8" y="8"/>
                  <a:pt x="9" y="8"/>
                  <a:pt x="9" y="8"/>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89" name="Freeform 574">
            <a:extLst>
              <a:ext uri="{FF2B5EF4-FFF2-40B4-BE49-F238E27FC236}">
                <a16:creationId xmlns:a16="http://schemas.microsoft.com/office/drawing/2014/main" id="{95E25FD9-403D-9099-1C23-84D896D9FC65}"/>
              </a:ext>
            </a:extLst>
          </p:cNvPr>
          <p:cNvSpPr>
            <a:spLocks/>
          </p:cNvSpPr>
          <p:nvPr/>
        </p:nvSpPr>
        <p:spPr bwMode="auto">
          <a:xfrm>
            <a:off x="5588582" y="2340628"/>
            <a:ext cx="124748" cy="122075"/>
          </a:xfrm>
          <a:custGeom>
            <a:avLst/>
            <a:gdLst>
              <a:gd name="T0" fmla="*/ 18 w 32"/>
              <a:gd name="T1" fmla="*/ 27 h 29"/>
              <a:gd name="T2" fmla="*/ 10 w 32"/>
              <a:gd name="T3" fmla="*/ 19 h 29"/>
              <a:gd name="T4" fmla="*/ 1 w 32"/>
              <a:gd name="T5" fmla="*/ 15 h 29"/>
              <a:gd name="T6" fmla="*/ 0 w 32"/>
              <a:gd name="T7" fmla="*/ 13 h 29"/>
              <a:gd name="T8" fmla="*/ 4 w 32"/>
              <a:gd name="T9" fmla="*/ 12 h 29"/>
              <a:gd name="T10" fmla="*/ 11 w 32"/>
              <a:gd name="T11" fmla="*/ 14 h 29"/>
              <a:gd name="T12" fmla="*/ 11 w 32"/>
              <a:gd name="T13" fmla="*/ 12 h 29"/>
              <a:gd name="T14" fmla="*/ 13 w 32"/>
              <a:gd name="T15" fmla="*/ 11 h 29"/>
              <a:gd name="T16" fmla="*/ 7 w 32"/>
              <a:gd name="T17" fmla="*/ 8 h 29"/>
              <a:gd name="T18" fmla="*/ 7 w 32"/>
              <a:gd name="T19" fmla="*/ 6 h 29"/>
              <a:gd name="T20" fmla="*/ 10 w 32"/>
              <a:gd name="T21" fmla="*/ 7 h 29"/>
              <a:gd name="T22" fmla="*/ 11 w 32"/>
              <a:gd name="T23" fmla="*/ 5 h 29"/>
              <a:gd name="T24" fmla="*/ 8 w 32"/>
              <a:gd name="T25" fmla="*/ 4 h 29"/>
              <a:gd name="T26" fmla="*/ 10 w 32"/>
              <a:gd name="T27" fmla="*/ 3 h 29"/>
              <a:gd name="T28" fmla="*/ 14 w 32"/>
              <a:gd name="T29" fmla="*/ 4 h 29"/>
              <a:gd name="T30" fmla="*/ 13 w 32"/>
              <a:gd name="T31" fmla="*/ 3 h 29"/>
              <a:gd name="T32" fmla="*/ 19 w 32"/>
              <a:gd name="T33" fmla="*/ 5 h 29"/>
              <a:gd name="T34" fmla="*/ 18 w 32"/>
              <a:gd name="T35" fmla="*/ 3 h 29"/>
              <a:gd name="T36" fmla="*/ 19 w 32"/>
              <a:gd name="T37" fmla="*/ 3 h 29"/>
              <a:gd name="T38" fmla="*/ 17 w 32"/>
              <a:gd name="T39" fmla="*/ 2 h 29"/>
              <a:gd name="T40" fmla="*/ 25 w 32"/>
              <a:gd name="T41" fmla="*/ 1 h 29"/>
              <a:gd name="T42" fmla="*/ 23 w 32"/>
              <a:gd name="T43" fmla="*/ 3 h 29"/>
              <a:gd name="T44" fmla="*/ 28 w 32"/>
              <a:gd name="T45" fmla="*/ 4 h 29"/>
              <a:gd name="T46" fmla="*/ 27 w 32"/>
              <a:gd name="T47" fmla="*/ 7 h 29"/>
              <a:gd name="T48" fmla="*/ 26 w 32"/>
              <a:gd name="T49" fmla="*/ 8 h 29"/>
              <a:gd name="T50" fmla="*/ 23 w 32"/>
              <a:gd name="T51" fmla="*/ 10 h 29"/>
              <a:gd name="T52" fmla="*/ 21 w 32"/>
              <a:gd name="T53" fmla="*/ 13 h 29"/>
              <a:gd name="T54" fmla="*/ 24 w 32"/>
              <a:gd name="T55" fmla="*/ 11 h 29"/>
              <a:gd name="T56" fmla="*/ 26 w 32"/>
              <a:gd name="T57" fmla="*/ 13 h 29"/>
              <a:gd name="T58" fmla="*/ 29 w 32"/>
              <a:gd name="T59" fmla="*/ 13 h 29"/>
              <a:gd name="T60" fmla="*/ 28 w 32"/>
              <a:gd name="T61" fmla="*/ 10 h 29"/>
              <a:gd name="T62" fmla="*/ 30 w 32"/>
              <a:gd name="T63" fmla="*/ 11 h 29"/>
              <a:gd name="T64" fmla="*/ 30 w 32"/>
              <a:gd name="T65" fmla="*/ 14 h 29"/>
              <a:gd name="T66" fmla="*/ 31 w 32"/>
              <a:gd name="T67" fmla="*/ 17 h 29"/>
              <a:gd name="T68" fmla="*/ 28 w 32"/>
              <a:gd name="T69" fmla="*/ 23 h 29"/>
              <a:gd name="T70" fmla="*/ 22 w 32"/>
              <a:gd name="T71" fmla="*/ 23 h 29"/>
              <a:gd name="T72" fmla="*/ 21 w 32"/>
              <a:gd name="T73" fmla="*/ 23 h 29"/>
              <a:gd name="T74" fmla="*/ 23 w 32"/>
              <a:gd name="T75" fmla="*/ 26 h 29"/>
              <a:gd name="T76" fmla="*/ 18 w 32"/>
              <a:gd name="T77" fmla="*/ 27 h 29"/>
              <a:gd name="T78" fmla="*/ 18 w 32"/>
              <a:gd name="T7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29">
                <a:moveTo>
                  <a:pt x="18" y="27"/>
                </a:moveTo>
                <a:cubicBezTo>
                  <a:pt x="15" y="25"/>
                  <a:pt x="13" y="21"/>
                  <a:pt x="10" y="19"/>
                </a:cubicBezTo>
                <a:cubicBezTo>
                  <a:pt x="7" y="18"/>
                  <a:pt x="4" y="16"/>
                  <a:pt x="1" y="15"/>
                </a:cubicBezTo>
                <a:cubicBezTo>
                  <a:pt x="0" y="14"/>
                  <a:pt x="0" y="14"/>
                  <a:pt x="0" y="13"/>
                </a:cubicBezTo>
                <a:cubicBezTo>
                  <a:pt x="0" y="10"/>
                  <a:pt x="2" y="11"/>
                  <a:pt x="4" y="12"/>
                </a:cubicBezTo>
                <a:cubicBezTo>
                  <a:pt x="6" y="13"/>
                  <a:pt x="8" y="15"/>
                  <a:pt x="11" y="14"/>
                </a:cubicBezTo>
                <a:cubicBezTo>
                  <a:pt x="12" y="14"/>
                  <a:pt x="11" y="12"/>
                  <a:pt x="11" y="12"/>
                </a:cubicBezTo>
                <a:cubicBezTo>
                  <a:pt x="11" y="11"/>
                  <a:pt x="13" y="12"/>
                  <a:pt x="13" y="11"/>
                </a:cubicBezTo>
                <a:cubicBezTo>
                  <a:pt x="14" y="10"/>
                  <a:pt x="7" y="8"/>
                  <a:pt x="7" y="8"/>
                </a:cubicBezTo>
                <a:cubicBezTo>
                  <a:pt x="5" y="7"/>
                  <a:pt x="6" y="6"/>
                  <a:pt x="7" y="6"/>
                </a:cubicBezTo>
                <a:cubicBezTo>
                  <a:pt x="9" y="5"/>
                  <a:pt x="9" y="6"/>
                  <a:pt x="10" y="7"/>
                </a:cubicBezTo>
                <a:cubicBezTo>
                  <a:pt x="10" y="7"/>
                  <a:pt x="11" y="5"/>
                  <a:pt x="11" y="5"/>
                </a:cubicBezTo>
                <a:cubicBezTo>
                  <a:pt x="12" y="5"/>
                  <a:pt x="8" y="4"/>
                  <a:pt x="8" y="4"/>
                </a:cubicBezTo>
                <a:cubicBezTo>
                  <a:pt x="8" y="4"/>
                  <a:pt x="10" y="3"/>
                  <a:pt x="10" y="3"/>
                </a:cubicBezTo>
                <a:cubicBezTo>
                  <a:pt x="11" y="3"/>
                  <a:pt x="13" y="4"/>
                  <a:pt x="14" y="4"/>
                </a:cubicBezTo>
                <a:cubicBezTo>
                  <a:pt x="14" y="4"/>
                  <a:pt x="13" y="3"/>
                  <a:pt x="13" y="3"/>
                </a:cubicBezTo>
                <a:cubicBezTo>
                  <a:pt x="14" y="2"/>
                  <a:pt x="18" y="5"/>
                  <a:pt x="19" y="5"/>
                </a:cubicBezTo>
                <a:cubicBezTo>
                  <a:pt x="20" y="4"/>
                  <a:pt x="18" y="4"/>
                  <a:pt x="18" y="3"/>
                </a:cubicBezTo>
                <a:cubicBezTo>
                  <a:pt x="18" y="3"/>
                  <a:pt x="19" y="3"/>
                  <a:pt x="19" y="3"/>
                </a:cubicBezTo>
                <a:cubicBezTo>
                  <a:pt x="19" y="3"/>
                  <a:pt x="17" y="3"/>
                  <a:pt x="17" y="2"/>
                </a:cubicBezTo>
                <a:cubicBezTo>
                  <a:pt x="17" y="2"/>
                  <a:pt x="24" y="0"/>
                  <a:pt x="25" y="1"/>
                </a:cubicBezTo>
                <a:cubicBezTo>
                  <a:pt x="26" y="1"/>
                  <a:pt x="23" y="2"/>
                  <a:pt x="23" y="3"/>
                </a:cubicBezTo>
                <a:cubicBezTo>
                  <a:pt x="24" y="4"/>
                  <a:pt x="27" y="3"/>
                  <a:pt x="28" y="4"/>
                </a:cubicBezTo>
                <a:cubicBezTo>
                  <a:pt x="28" y="5"/>
                  <a:pt x="24" y="7"/>
                  <a:pt x="27" y="7"/>
                </a:cubicBezTo>
                <a:cubicBezTo>
                  <a:pt x="28" y="7"/>
                  <a:pt x="27" y="8"/>
                  <a:pt x="26" y="8"/>
                </a:cubicBezTo>
                <a:cubicBezTo>
                  <a:pt x="25" y="8"/>
                  <a:pt x="24" y="8"/>
                  <a:pt x="23" y="10"/>
                </a:cubicBezTo>
                <a:cubicBezTo>
                  <a:pt x="23" y="10"/>
                  <a:pt x="21" y="13"/>
                  <a:pt x="21" y="13"/>
                </a:cubicBezTo>
                <a:cubicBezTo>
                  <a:pt x="22" y="13"/>
                  <a:pt x="23" y="11"/>
                  <a:pt x="24" y="11"/>
                </a:cubicBezTo>
                <a:cubicBezTo>
                  <a:pt x="25" y="11"/>
                  <a:pt x="25" y="12"/>
                  <a:pt x="26" y="13"/>
                </a:cubicBezTo>
                <a:cubicBezTo>
                  <a:pt x="27" y="13"/>
                  <a:pt x="30" y="17"/>
                  <a:pt x="29" y="13"/>
                </a:cubicBezTo>
                <a:cubicBezTo>
                  <a:pt x="29" y="12"/>
                  <a:pt x="27" y="11"/>
                  <a:pt x="28" y="10"/>
                </a:cubicBezTo>
                <a:cubicBezTo>
                  <a:pt x="29" y="10"/>
                  <a:pt x="30" y="10"/>
                  <a:pt x="30" y="11"/>
                </a:cubicBezTo>
                <a:cubicBezTo>
                  <a:pt x="30" y="12"/>
                  <a:pt x="29" y="13"/>
                  <a:pt x="30" y="14"/>
                </a:cubicBezTo>
                <a:cubicBezTo>
                  <a:pt x="31" y="15"/>
                  <a:pt x="32" y="16"/>
                  <a:pt x="31" y="17"/>
                </a:cubicBezTo>
                <a:cubicBezTo>
                  <a:pt x="29" y="19"/>
                  <a:pt x="32" y="22"/>
                  <a:pt x="28" y="23"/>
                </a:cubicBezTo>
                <a:cubicBezTo>
                  <a:pt x="28" y="23"/>
                  <a:pt x="21" y="25"/>
                  <a:pt x="22" y="23"/>
                </a:cubicBezTo>
                <a:cubicBezTo>
                  <a:pt x="22" y="22"/>
                  <a:pt x="21" y="22"/>
                  <a:pt x="21" y="23"/>
                </a:cubicBezTo>
                <a:cubicBezTo>
                  <a:pt x="22" y="24"/>
                  <a:pt x="22" y="25"/>
                  <a:pt x="23" y="26"/>
                </a:cubicBezTo>
                <a:cubicBezTo>
                  <a:pt x="23" y="28"/>
                  <a:pt x="19" y="27"/>
                  <a:pt x="18" y="27"/>
                </a:cubicBezTo>
                <a:cubicBezTo>
                  <a:pt x="17" y="26"/>
                  <a:pt x="22" y="29"/>
                  <a:pt x="18" y="27"/>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90" name="Freeform 575">
            <a:extLst>
              <a:ext uri="{FF2B5EF4-FFF2-40B4-BE49-F238E27FC236}">
                <a16:creationId xmlns:a16="http://schemas.microsoft.com/office/drawing/2014/main" id="{4A37A25E-679D-D697-B345-11FD83309859}"/>
              </a:ext>
            </a:extLst>
          </p:cNvPr>
          <p:cNvSpPr>
            <a:spLocks/>
          </p:cNvSpPr>
          <p:nvPr/>
        </p:nvSpPr>
        <p:spPr bwMode="auto">
          <a:xfrm>
            <a:off x="5721378" y="2340628"/>
            <a:ext cx="109992" cy="92265"/>
          </a:xfrm>
          <a:custGeom>
            <a:avLst/>
            <a:gdLst>
              <a:gd name="T0" fmla="*/ 7 w 28"/>
              <a:gd name="T1" fmla="*/ 22 h 22"/>
              <a:gd name="T2" fmla="*/ 3 w 28"/>
              <a:gd name="T3" fmla="*/ 19 h 22"/>
              <a:gd name="T4" fmla="*/ 1 w 28"/>
              <a:gd name="T5" fmla="*/ 11 h 22"/>
              <a:gd name="T6" fmla="*/ 1 w 28"/>
              <a:gd name="T7" fmla="*/ 4 h 22"/>
              <a:gd name="T8" fmla="*/ 6 w 28"/>
              <a:gd name="T9" fmla="*/ 4 h 22"/>
              <a:gd name="T10" fmla="*/ 5 w 28"/>
              <a:gd name="T11" fmla="*/ 1 h 22"/>
              <a:gd name="T12" fmla="*/ 16 w 28"/>
              <a:gd name="T13" fmla="*/ 2 h 22"/>
              <a:gd name="T14" fmla="*/ 25 w 28"/>
              <a:gd name="T15" fmla="*/ 3 h 22"/>
              <a:gd name="T16" fmla="*/ 23 w 28"/>
              <a:gd name="T17" fmla="*/ 8 h 22"/>
              <a:gd name="T18" fmla="*/ 19 w 28"/>
              <a:gd name="T19" fmla="*/ 13 h 22"/>
              <a:gd name="T20" fmla="*/ 12 w 28"/>
              <a:gd name="T21" fmla="*/ 13 h 22"/>
              <a:gd name="T22" fmla="*/ 10 w 28"/>
              <a:gd name="T23" fmla="*/ 14 h 22"/>
              <a:gd name="T24" fmla="*/ 11 w 28"/>
              <a:gd name="T25" fmla="*/ 17 h 22"/>
              <a:gd name="T26" fmla="*/ 7 w 28"/>
              <a:gd name="T27" fmla="*/ 22 h 22"/>
              <a:gd name="T28" fmla="*/ 7 w 28"/>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2">
                <a:moveTo>
                  <a:pt x="7" y="22"/>
                </a:moveTo>
                <a:cubicBezTo>
                  <a:pt x="5" y="21"/>
                  <a:pt x="3" y="21"/>
                  <a:pt x="3" y="19"/>
                </a:cubicBezTo>
                <a:cubicBezTo>
                  <a:pt x="3" y="16"/>
                  <a:pt x="0" y="14"/>
                  <a:pt x="1" y="11"/>
                </a:cubicBezTo>
                <a:cubicBezTo>
                  <a:pt x="1" y="9"/>
                  <a:pt x="0" y="6"/>
                  <a:pt x="1" y="4"/>
                </a:cubicBezTo>
                <a:cubicBezTo>
                  <a:pt x="2" y="4"/>
                  <a:pt x="6" y="5"/>
                  <a:pt x="6" y="4"/>
                </a:cubicBezTo>
                <a:cubicBezTo>
                  <a:pt x="6" y="3"/>
                  <a:pt x="0" y="3"/>
                  <a:pt x="5" y="1"/>
                </a:cubicBezTo>
                <a:cubicBezTo>
                  <a:pt x="9" y="0"/>
                  <a:pt x="12" y="1"/>
                  <a:pt x="16" y="2"/>
                </a:cubicBezTo>
                <a:cubicBezTo>
                  <a:pt x="19" y="2"/>
                  <a:pt x="22" y="2"/>
                  <a:pt x="25" y="3"/>
                </a:cubicBezTo>
                <a:cubicBezTo>
                  <a:pt x="28" y="4"/>
                  <a:pt x="25" y="6"/>
                  <a:pt x="23" y="8"/>
                </a:cubicBezTo>
                <a:cubicBezTo>
                  <a:pt x="22" y="10"/>
                  <a:pt x="21" y="12"/>
                  <a:pt x="19" y="13"/>
                </a:cubicBezTo>
                <a:cubicBezTo>
                  <a:pt x="18" y="15"/>
                  <a:pt x="14" y="13"/>
                  <a:pt x="12" y="13"/>
                </a:cubicBezTo>
                <a:cubicBezTo>
                  <a:pt x="12" y="13"/>
                  <a:pt x="9" y="13"/>
                  <a:pt x="10" y="14"/>
                </a:cubicBezTo>
                <a:cubicBezTo>
                  <a:pt x="10" y="15"/>
                  <a:pt x="12" y="15"/>
                  <a:pt x="11" y="17"/>
                </a:cubicBezTo>
                <a:cubicBezTo>
                  <a:pt x="10" y="17"/>
                  <a:pt x="8" y="22"/>
                  <a:pt x="7" y="22"/>
                </a:cubicBezTo>
                <a:cubicBezTo>
                  <a:pt x="5" y="21"/>
                  <a:pt x="8" y="22"/>
                  <a:pt x="7" y="22"/>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91" name="Freeform 576">
            <a:extLst>
              <a:ext uri="{FF2B5EF4-FFF2-40B4-BE49-F238E27FC236}">
                <a16:creationId xmlns:a16="http://schemas.microsoft.com/office/drawing/2014/main" id="{3F072373-192D-9427-68E6-60BC45B0E456}"/>
              </a:ext>
            </a:extLst>
          </p:cNvPr>
          <p:cNvSpPr>
            <a:spLocks/>
          </p:cNvSpPr>
          <p:nvPr/>
        </p:nvSpPr>
        <p:spPr bwMode="auto">
          <a:xfrm>
            <a:off x="5132513" y="2329272"/>
            <a:ext cx="211938" cy="137689"/>
          </a:xfrm>
          <a:custGeom>
            <a:avLst/>
            <a:gdLst>
              <a:gd name="T0" fmla="*/ 52 w 54"/>
              <a:gd name="T1" fmla="*/ 10 h 33"/>
              <a:gd name="T2" fmla="*/ 45 w 54"/>
              <a:gd name="T3" fmla="*/ 4 h 33"/>
              <a:gd name="T4" fmla="*/ 41 w 54"/>
              <a:gd name="T5" fmla="*/ 3 h 33"/>
              <a:gd name="T6" fmla="*/ 35 w 54"/>
              <a:gd name="T7" fmla="*/ 4 h 33"/>
              <a:gd name="T8" fmla="*/ 32 w 54"/>
              <a:gd name="T9" fmla="*/ 3 h 33"/>
              <a:gd name="T10" fmla="*/ 27 w 54"/>
              <a:gd name="T11" fmla="*/ 1 h 33"/>
              <a:gd name="T12" fmla="*/ 20 w 54"/>
              <a:gd name="T13" fmla="*/ 0 h 33"/>
              <a:gd name="T14" fmla="*/ 11 w 54"/>
              <a:gd name="T15" fmla="*/ 1 h 33"/>
              <a:gd name="T16" fmla="*/ 8 w 54"/>
              <a:gd name="T17" fmla="*/ 3 h 33"/>
              <a:gd name="T18" fmla="*/ 7 w 54"/>
              <a:gd name="T19" fmla="*/ 11 h 33"/>
              <a:gd name="T20" fmla="*/ 7 w 54"/>
              <a:gd name="T21" fmla="*/ 15 h 33"/>
              <a:gd name="T22" fmla="*/ 4 w 54"/>
              <a:gd name="T23" fmla="*/ 18 h 33"/>
              <a:gd name="T24" fmla="*/ 0 w 54"/>
              <a:gd name="T25" fmla="*/ 24 h 33"/>
              <a:gd name="T26" fmla="*/ 7 w 54"/>
              <a:gd name="T27" fmla="*/ 26 h 33"/>
              <a:gd name="T28" fmla="*/ 15 w 54"/>
              <a:gd name="T29" fmla="*/ 32 h 33"/>
              <a:gd name="T30" fmla="*/ 19 w 54"/>
              <a:gd name="T31" fmla="*/ 30 h 33"/>
              <a:gd name="T32" fmla="*/ 25 w 54"/>
              <a:gd name="T33" fmla="*/ 29 h 33"/>
              <a:gd name="T34" fmla="*/ 28 w 54"/>
              <a:gd name="T35" fmla="*/ 26 h 33"/>
              <a:gd name="T36" fmla="*/ 31 w 54"/>
              <a:gd name="T37" fmla="*/ 21 h 33"/>
              <a:gd name="T38" fmla="*/ 37 w 54"/>
              <a:gd name="T39" fmla="*/ 17 h 33"/>
              <a:gd name="T40" fmla="*/ 46 w 54"/>
              <a:gd name="T41" fmla="*/ 13 h 33"/>
              <a:gd name="T42" fmla="*/ 52 w 54"/>
              <a:gd name="T43" fmla="*/ 10 h 33"/>
              <a:gd name="T44" fmla="*/ 52 w 54"/>
              <a:gd name="T45"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33">
                <a:moveTo>
                  <a:pt x="52" y="10"/>
                </a:moveTo>
                <a:cubicBezTo>
                  <a:pt x="50" y="8"/>
                  <a:pt x="48" y="6"/>
                  <a:pt x="45" y="4"/>
                </a:cubicBezTo>
                <a:cubicBezTo>
                  <a:pt x="44" y="4"/>
                  <a:pt x="42" y="3"/>
                  <a:pt x="41" y="3"/>
                </a:cubicBezTo>
                <a:cubicBezTo>
                  <a:pt x="38" y="2"/>
                  <a:pt x="37" y="3"/>
                  <a:pt x="35" y="4"/>
                </a:cubicBezTo>
                <a:cubicBezTo>
                  <a:pt x="34" y="4"/>
                  <a:pt x="33" y="3"/>
                  <a:pt x="32" y="3"/>
                </a:cubicBezTo>
                <a:cubicBezTo>
                  <a:pt x="31" y="2"/>
                  <a:pt x="29" y="2"/>
                  <a:pt x="27" y="1"/>
                </a:cubicBezTo>
                <a:cubicBezTo>
                  <a:pt x="25" y="1"/>
                  <a:pt x="22" y="0"/>
                  <a:pt x="20" y="0"/>
                </a:cubicBezTo>
                <a:cubicBezTo>
                  <a:pt x="17" y="0"/>
                  <a:pt x="14" y="1"/>
                  <a:pt x="11" y="1"/>
                </a:cubicBezTo>
                <a:cubicBezTo>
                  <a:pt x="9" y="2"/>
                  <a:pt x="6" y="1"/>
                  <a:pt x="8" y="3"/>
                </a:cubicBezTo>
                <a:cubicBezTo>
                  <a:pt x="10" y="7"/>
                  <a:pt x="10" y="8"/>
                  <a:pt x="7" y="11"/>
                </a:cubicBezTo>
                <a:cubicBezTo>
                  <a:pt x="5" y="13"/>
                  <a:pt x="7" y="14"/>
                  <a:pt x="7" y="15"/>
                </a:cubicBezTo>
                <a:cubicBezTo>
                  <a:pt x="6" y="16"/>
                  <a:pt x="4" y="16"/>
                  <a:pt x="4" y="18"/>
                </a:cubicBezTo>
                <a:cubicBezTo>
                  <a:pt x="3" y="20"/>
                  <a:pt x="1" y="22"/>
                  <a:pt x="0" y="24"/>
                </a:cubicBezTo>
                <a:cubicBezTo>
                  <a:pt x="0" y="25"/>
                  <a:pt x="6" y="26"/>
                  <a:pt x="7" y="26"/>
                </a:cubicBezTo>
                <a:cubicBezTo>
                  <a:pt x="10" y="28"/>
                  <a:pt x="12" y="32"/>
                  <a:pt x="15" y="32"/>
                </a:cubicBezTo>
                <a:cubicBezTo>
                  <a:pt x="16" y="33"/>
                  <a:pt x="18" y="31"/>
                  <a:pt x="19" y="30"/>
                </a:cubicBezTo>
                <a:cubicBezTo>
                  <a:pt x="21" y="29"/>
                  <a:pt x="23" y="30"/>
                  <a:pt x="25" y="29"/>
                </a:cubicBezTo>
                <a:cubicBezTo>
                  <a:pt x="27" y="29"/>
                  <a:pt x="27" y="28"/>
                  <a:pt x="28" y="26"/>
                </a:cubicBezTo>
                <a:cubicBezTo>
                  <a:pt x="28" y="24"/>
                  <a:pt x="28" y="23"/>
                  <a:pt x="31" y="21"/>
                </a:cubicBezTo>
                <a:cubicBezTo>
                  <a:pt x="33" y="20"/>
                  <a:pt x="34" y="18"/>
                  <a:pt x="37" y="17"/>
                </a:cubicBezTo>
                <a:cubicBezTo>
                  <a:pt x="40" y="15"/>
                  <a:pt x="43" y="14"/>
                  <a:pt x="46" y="13"/>
                </a:cubicBezTo>
                <a:cubicBezTo>
                  <a:pt x="46" y="13"/>
                  <a:pt x="53" y="10"/>
                  <a:pt x="52" y="10"/>
                </a:cubicBezTo>
                <a:cubicBezTo>
                  <a:pt x="51" y="9"/>
                  <a:pt x="54" y="11"/>
                  <a:pt x="52" y="1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92" name="Freeform 577">
            <a:extLst>
              <a:ext uri="{FF2B5EF4-FFF2-40B4-BE49-F238E27FC236}">
                <a16:creationId xmlns:a16="http://schemas.microsoft.com/office/drawing/2014/main" id="{08BC20F3-D1A6-EF94-696D-C503598DA0C8}"/>
              </a:ext>
            </a:extLst>
          </p:cNvPr>
          <p:cNvSpPr>
            <a:spLocks/>
          </p:cNvSpPr>
          <p:nvPr/>
        </p:nvSpPr>
        <p:spPr bwMode="auto">
          <a:xfrm>
            <a:off x="5544316" y="2290947"/>
            <a:ext cx="28169" cy="17034"/>
          </a:xfrm>
          <a:custGeom>
            <a:avLst/>
            <a:gdLst>
              <a:gd name="T0" fmla="*/ 4 w 7"/>
              <a:gd name="T1" fmla="*/ 4 h 4"/>
              <a:gd name="T2" fmla="*/ 1 w 7"/>
              <a:gd name="T3" fmla="*/ 3 h 4"/>
              <a:gd name="T4" fmla="*/ 3 w 7"/>
              <a:gd name="T5" fmla="*/ 0 h 4"/>
              <a:gd name="T6" fmla="*/ 4 w 7"/>
              <a:gd name="T7" fmla="*/ 4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3" y="4"/>
                  <a:pt x="1" y="4"/>
                  <a:pt x="1" y="3"/>
                </a:cubicBezTo>
                <a:cubicBezTo>
                  <a:pt x="0" y="2"/>
                  <a:pt x="3" y="0"/>
                  <a:pt x="3" y="0"/>
                </a:cubicBezTo>
                <a:cubicBezTo>
                  <a:pt x="6" y="0"/>
                  <a:pt x="7" y="4"/>
                  <a:pt x="4" y="4"/>
                </a:cubicBezTo>
                <a:cubicBezTo>
                  <a:pt x="1" y="3"/>
                  <a:pt x="6" y="4"/>
                  <a:pt x="4" y="4"/>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93" name="Freeform 578">
            <a:extLst>
              <a:ext uri="{FF2B5EF4-FFF2-40B4-BE49-F238E27FC236}">
                <a16:creationId xmlns:a16="http://schemas.microsoft.com/office/drawing/2014/main" id="{1FA58F55-06A2-61C7-1320-48A2466C8F1E}"/>
              </a:ext>
            </a:extLst>
          </p:cNvPr>
          <p:cNvSpPr>
            <a:spLocks/>
          </p:cNvSpPr>
          <p:nvPr/>
        </p:nvSpPr>
        <p:spPr bwMode="auto">
          <a:xfrm>
            <a:off x="5301527" y="2215715"/>
            <a:ext cx="236082" cy="117816"/>
          </a:xfrm>
          <a:custGeom>
            <a:avLst/>
            <a:gdLst>
              <a:gd name="T0" fmla="*/ 50 w 60"/>
              <a:gd name="T1" fmla="*/ 22 h 28"/>
              <a:gd name="T2" fmla="*/ 48 w 60"/>
              <a:gd name="T3" fmla="*/ 21 h 28"/>
              <a:gd name="T4" fmla="*/ 46 w 60"/>
              <a:gd name="T5" fmla="*/ 23 h 28"/>
              <a:gd name="T6" fmla="*/ 43 w 60"/>
              <a:gd name="T7" fmla="*/ 22 h 28"/>
              <a:gd name="T8" fmla="*/ 40 w 60"/>
              <a:gd name="T9" fmla="*/ 23 h 28"/>
              <a:gd name="T10" fmla="*/ 24 w 60"/>
              <a:gd name="T11" fmla="*/ 27 h 28"/>
              <a:gd name="T12" fmla="*/ 19 w 60"/>
              <a:gd name="T13" fmla="*/ 28 h 28"/>
              <a:gd name="T14" fmla="*/ 17 w 60"/>
              <a:gd name="T15" fmla="*/ 24 h 28"/>
              <a:gd name="T16" fmla="*/ 24 w 60"/>
              <a:gd name="T17" fmla="*/ 22 h 28"/>
              <a:gd name="T18" fmla="*/ 29 w 60"/>
              <a:gd name="T19" fmla="*/ 22 h 28"/>
              <a:gd name="T20" fmla="*/ 31 w 60"/>
              <a:gd name="T21" fmla="*/ 20 h 28"/>
              <a:gd name="T22" fmla="*/ 24 w 60"/>
              <a:gd name="T23" fmla="*/ 20 h 28"/>
              <a:gd name="T24" fmla="*/ 19 w 60"/>
              <a:gd name="T25" fmla="*/ 21 h 28"/>
              <a:gd name="T26" fmla="*/ 19 w 60"/>
              <a:gd name="T27" fmla="*/ 19 h 28"/>
              <a:gd name="T28" fmla="*/ 12 w 60"/>
              <a:gd name="T29" fmla="*/ 21 h 28"/>
              <a:gd name="T30" fmla="*/ 11 w 60"/>
              <a:gd name="T31" fmla="*/ 22 h 28"/>
              <a:gd name="T32" fmla="*/ 9 w 60"/>
              <a:gd name="T33" fmla="*/ 23 h 28"/>
              <a:gd name="T34" fmla="*/ 5 w 60"/>
              <a:gd name="T35" fmla="*/ 21 h 28"/>
              <a:gd name="T36" fmla="*/ 0 w 60"/>
              <a:gd name="T37" fmla="*/ 20 h 28"/>
              <a:gd name="T38" fmla="*/ 4 w 60"/>
              <a:gd name="T39" fmla="*/ 18 h 28"/>
              <a:gd name="T40" fmla="*/ 9 w 60"/>
              <a:gd name="T41" fmla="*/ 17 h 28"/>
              <a:gd name="T42" fmla="*/ 11 w 60"/>
              <a:gd name="T43" fmla="*/ 16 h 28"/>
              <a:gd name="T44" fmla="*/ 5 w 60"/>
              <a:gd name="T45" fmla="*/ 16 h 28"/>
              <a:gd name="T46" fmla="*/ 4 w 60"/>
              <a:gd name="T47" fmla="*/ 14 h 28"/>
              <a:gd name="T48" fmla="*/ 12 w 60"/>
              <a:gd name="T49" fmla="*/ 13 h 28"/>
              <a:gd name="T50" fmla="*/ 4 w 60"/>
              <a:gd name="T51" fmla="*/ 12 h 28"/>
              <a:gd name="T52" fmla="*/ 13 w 60"/>
              <a:gd name="T53" fmla="*/ 10 h 28"/>
              <a:gd name="T54" fmla="*/ 9 w 60"/>
              <a:gd name="T55" fmla="*/ 8 h 28"/>
              <a:gd name="T56" fmla="*/ 14 w 60"/>
              <a:gd name="T57" fmla="*/ 6 h 28"/>
              <a:gd name="T58" fmla="*/ 17 w 60"/>
              <a:gd name="T59" fmla="*/ 10 h 28"/>
              <a:gd name="T60" fmla="*/ 25 w 60"/>
              <a:gd name="T61" fmla="*/ 11 h 28"/>
              <a:gd name="T62" fmla="*/ 29 w 60"/>
              <a:gd name="T63" fmla="*/ 14 h 28"/>
              <a:gd name="T64" fmla="*/ 32 w 60"/>
              <a:gd name="T65" fmla="*/ 17 h 28"/>
              <a:gd name="T66" fmla="*/ 39 w 60"/>
              <a:gd name="T67" fmla="*/ 16 h 28"/>
              <a:gd name="T68" fmla="*/ 37 w 60"/>
              <a:gd name="T69" fmla="*/ 13 h 28"/>
              <a:gd name="T70" fmla="*/ 38 w 60"/>
              <a:gd name="T71" fmla="*/ 9 h 28"/>
              <a:gd name="T72" fmla="*/ 36 w 60"/>
              <a:gd name="T73" fmla="*/ 8 h 28"/>
              <a:gd name="T74" fmla="*/ 38 w 60"/>
              <a:gd name="T75" fmla="*/ 5 h 28"/>
              <a:gd name="T76" fmla="*/ 43 w 60"/>
              <a:gd name="T77" fmla="*/ 3 h 28"/>
              <a:gd name="T78" fmla="*/ 44 w 60"/>
              <a:gd name="T79" fmla="*/ 7 h 28"/>
              <a:gd name="T80" fmla="*/ 45 w 60"/>
              <a:gd name="T81" fmla="*/ 9 h 28"/>
              <a:gd name="T82" fmla="*/ 44 w 60"/>
              <a:gd name="T83" fmla="*/ 10 h 28"/>
              <a:gd name="T84" fmla="*/ 47 w 60"/>
              <a:gd name="T85" fmla="*/ 11 h 28"/>
              <a:gd name="T86" fmla="*/ 51 w 60"/>
              <a:gd name="T87" fmla="*/ 14 h 28"/>
              <a:gd name="T88" fmla="*/ 53 w 60"/>
              <a:gd name="T89" fmla="*/ 13 h 28"/>
              <a:gd name="T90" fmla="*/ 57 w 60"/>
              <a:gd name="T91" fmla="*/ 12 h 28"/>
              <a:gd name="T92" fmla="*/ 59 w 60"/>
              <a:gd name="T93" fmla="*/ 15 h 28"/>
              <a:gd name="T94" fmla="*/ 58 w 60"/>
              <a:gd name="T95" fmla="*/ 20 h 28"/>
              <a:gd name="T96" fmla="*/ 50 w 60"/>
              <a:gd name="T97" fmla="*/ 22 h 28"/>
              <a:gd name="T98" fmla="*/ 50 w 60"/>
              <a:gd name="T9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28">
                <a:moveTo>
                  <a:pt x="50" y="22"/>
                </a:moveTo>
                <a:cubicBezTo>
                  <a:pt x="49" y="22"/>
                  <a:pt x="49" y="21"/>
                  <a:pt x="48" y="21"/>
                </a:cubicBezTo>
                <a:cubicBezTo>
                  <a:pt x="48" y="21"/>
                  <a:pt x="46" y="22"/>
                  <a:pt x="46" y="23"/>
                </a:cubicBezTo>
                <a:cubicBezTo>
                  <a:pt x="45" y="23"/>
                  <a:pt x="44" y="23"/>
                  <a:pt x="43" y="22"/>
                </a:cubicBezTo>
                <a:cubicBezTo>
                  <a:pt x="42" y="22"/>
                  <a:pt x="41" y="22"/>
                  <a:pt x="40" y="23"/>
                </a:cubicBezTo>
                <a:cubicBezTo>
                  <a:pt x="35" y="25"/>
                  <a:pt x="30" y="26"/>
                  <a:pt x="24" y="27"/>
                </a:cubicBezTo>
                <a:cubicBezTo>
                  <a:pt x="23" y="27"/>
                  <a:pt x="20" y="28"/>
                  <a:pt x="19" y="28"/>
                </a:cubicBezTo>
                <a:cubicBezTo>
                  <a:pt x="17" y="27"/>
                  <a:pt x="13" y="26"/>
                  <a:pt x="17" y="24"/>
                </a:cubicBezTo>
                <a:cubicBezTo>
                  <a:pt x="19" y="24"/>
                  <a:pt x="22" y="22"/>
                  <a:pt x="24" y="22"/>
                </a:cubicBezTo>
                <a:cubicBezTo>
                  <a:pt x="26" y="22"/>
                  <a:pt x="28" y="22"/>
                  <a:pt x="29" y="22"/>
                </a:cubicBezTo>
                <a:cubicBezTo>
                  <a:pt x="29" y="22"/>
                  <a:pt x="32" y="20"/>
                  <a:pt x="31" y="20"/>
                </a:cubicBezTo>
                <a:cubicBezTo>
                  <a:pt x="30" y="19"/>
                  <a:pt x="25" y="20"/>
                  <a:pt x="24" y="20"/>
                </a:cubicBezTo>
                <a:cubicBezTo>
                  <a:pt x="22" y="21"/>
                  <a:pt x="21" y="21"/>
                  <a:pt x="19" y="21"/>
                </a:cubicBezTo>
                <a:cubicBezTo>
                  <a:pt x="17" y="21"/>
                  <a:pt x="19" y="20"/>
                  <a:pt x="19" y="19"/>
                </a:cubicBezTo>
                <a:cubicBezTo>
                  <a:pt x="19" y="16"/>
                  <a:pt x="13" y="21"/>
                  <a:pt x="12" y="21"/>
                </a:cubicBezTo>
                <a:cubicBezTo>
                  <a:pt x="12" y="21"/>
                  <a:pt x="11" y="22"/>
                  <a:pt x="11" y="22"/>
                </a:cubicBezTo>
                <a:cubicBezTo>
                  <a:pt x="9" y="20"/>
                  <a:pt x="9" y="22"/>
                  <a:pt x="9" y="23"/>
                </a:cubicBezTo>
                <a:cubicBezTo>
                  <a:pt x="9" y="23"/>
                  <a:pt x="6" y="21"/>
                  <a:pt x="5" y="21"/>
                </a:cubicBezTo>
                <a:cubicBezTo>
                  <a:pt x="4" y="21"/>
                  <a:pt x="0" y="22"/>
                  <a:pt x="0" y="20"/>
                </a:cubicBezTo>
                <a:cubicBezTo>
                  <a:pt x="0" y="18"/>
                  <a:pt x="2" y="19"/>
                  <a:pt x="4" y="18"/>
                </a:cubicBezTo>
                <a:cubicBezTo>
                  <a:pt x="6" y="18"/>
                  <a:pt x="8" y="18"/>
                  <a:pt x="9" y="17"/>
                </a:cubicBezTo>
                <a:cubicBezTo>
                  <a:pt x="9" y="17"/>
                  <a:pt x="12" y="16"/>
                  <a:pt x="11" y="16"/>
                </a:cubicBezTo>
                <a:cubicBezTo>
                  <a:pt x="9" y="15"/>
                  <a:pt x="6" y="16"/>
                  <a:pt x="5" y="16"/>
                </a:cubicBezTo>
                <a:cubicBezTo>
                  <a:pt x="2" y="16"/>
                  <a:pt x="0" y="14"/>
                  <a:pt x="4" y="14"/>
                </a:cubicBezTo>
                <a:cubicBezTo>
                  <a:pt x="6" y="14"/>
                  <a:pt x="10" y="13"/>
                  <a:pt x="12" y="13"/>
                </a:cubicBezTo>
                <a:cubicBezTo>
                  <a:pt x="11" y="13"/>
                  <a:pt x="4" y="14"/>
                  <a:pt x="4" y="12"/>
                </a:cubicBezTo>
                <a:cubicBezTo>
                  <a:pt x="3" y="10"/>
                  <a:pt x="12" y="11"/>
                  <a:pt x="13" y="10"/>
                </a:cubicBezTo>
                <a:cubicBezTo>
                  <a:pt x="13" y="10"/>
                  <a:pt x="9" y="9"/>
                  <a:pt x="9" y="8"/>
                </a:cubicBezTo>
                <a:cubicBezTo>
                  <a:pt x="8" y="7"/>
                  <a:pt x="14" y="6"/>
                  <a:pt x="14" y="6"/>
                </a:cubicBezTo>
                <a:cubicBezTo>
                  <a:pt x="17" y="6"/>
                  <a:pt x="15" y="10"/>
                  <a:pt x="17" y="10"/>
                </a:cubicBezTo>
                <a:cubicBezTo>
                  <a:pt x="20" y="10"/>
                  <a:pt x="22" y="10"/>
                  <a:pt x="25" y="11"/>
                </a:cubicBezTo>
                <a:cubicBezTo>
                  <a:pt x="26" y="12"/>
                  <a:pt x="28" y="13"/>
                  <a:pt x="29" y="14"/>
                </a:cubicBezTo>
                <a:cubicBezTo>
                  <a:pt x="31" y="16"/>
                  <a:pt x="30" y="17"/>
                  <a:pt x="32" y="17"/>
                </a:cubicBezTo>
                <a:cubicBezTo>
                  <a:pt x="35" y="17"/>
                  <a:pt x="37" y="17"/>
                  <a:pt x="39" y="16"/>
                </a:cubicBezTo>
                <a:cubicBezTo>
                  <a:pt x="43" y="15"/>
                  <a:pt x="37" y="14"/>
                  <a:pt x="37" y="13"/>
                </a:cubicBezTo>
                <a:cubicBezTo>
                  <a:pt x="37" y="13"/>
                  <a:pt x="45" y="12"/>
                  <a:pt x="38" y="9"/>
                </a:cubicBezTo>
                <a:cubicBezTo>
                  <a:pt x="37" y="9"/>
                  <a:pt x="35" y="9"/>
                  <a:pt x="36" y="8"/>
                </a:cubicBezTo>
                <a:cubicBezTo>
                  <a:pt x="37" y="7"/>
                  <a:pt x="38" y="6"/>
                  <a:pt x="38" y="5"/>
                </a:cubicBezTo>
                <a:cubicBezTo>
                  <a:pt x="39" y="4"/>
                  <a:pt x="43" y="0"/>
                  <a:pt x="43" y="3"/>
                </a:cubicBezTo>
                <a:cubicBezTo>
                  <a:pt x="43" y="4"/>
                  <a:pt x="44" y="5"/>
                  <a:pt x="44" y="7"/>
                </a:cubicBezTo>
                <a:cubicBezTo>
                  <a:pt x="45" y="7"/>
                  <a:pt x="45" y="8"/>
                  <a:pt x="45" y="9"/>
                </a:cubicBezTo>
                <a:cubicBezTo>
                  <a:pt x="46" y="10"/>
                  <a:pt x="44" y="9"/>
                  <a:pt x="44" y="10"/>
                </a:cubicBezTo>
                <a:cubicBezTo>
                  <a:pt x="44" y="12"/>
                  <a:pt x="47" y="10"/>
                  <a:pt x="47" y="11"/>
                </a:cubicBezTo>
                <a:cubicBezTo>
                  <a:pt x="47" y="13"/>
                  <a:pt x="50" y="14"/>
                  <a:pt x="51" y="14"/>
                </a:cubicBezTo>
                <a:cubicBezTo>
                  <a:pt x="53" y="14"/>
                  <a:pt x="53" y="15"/>
                  <a:pt x="53" y="13"/>
                </a:cubicBezTo>
                <a:cubicBezTo>
                  <a:pt x="53" y="11"/>
                  <a:pt x="55" y="11"/>
                  <a:pt x="57" y="12"/>
                </a:cubicBezTo>
                <a:cubicBezTo>
                  <a:pt x="58" y="12"/>
                  <a:pt x="60" y="14"/>
                  <a:pt x="59" y="15"/>
                </a:cubicBezTo>
                <a:cubicBezTo>
                  <a:pt x="59" y="16"/>
                  <a:pt x="58" y="19"/>
                  <a:pt x="58" y="20"/>
                </a:cubicBezTo>
                <a:cubicBezTo>
                  <a:pt x="57" y="21"/>
                  <a:pt x="51" y="22"/>
                  <a:pt x="50" y="22"/>
                </a:cubicBezTo>
                <a:cubicBezTo>
                  <a:pt x="48" y="21"/>
                  <a:pt x="51" y="22"/>
                  <a:pt x="50" y="22"/>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94" name="Freeform 579">
            <a:extLst>
              <a:ext uri="{FF2B5EF4-FFF2-40B4-BE49-F238E27FC236}">
                <a16:creationId xmlns:a16="http://schemas.microsoft.com/office/drawing/2014/main" id="{B61D1BFE-635F-61B8-9228-9E3A38BD230A}"/>
              </a:ext>
            </a:extLst>
          </p:cNvPr>
          <p:cNvSpPr>
            <a:spLocks/>
          </p:cNvSpPr>
          <p:nvPr/>
        </p:nvSpPr>
        <p:spPr bwMode="auto">
          <a:xfrm>
            <a:off x="5261285" y="2262558"/>
            <a:ext cx="40241" cy="28389"/>
          </a:xfrm>
          <a:custGeom>
            <a:avLst/>
            <a:gdLst>
              <a:gd name="T0" fmla="*/ 9 w 10"/>
              <a:gd name="T1" fmla="*/ 1 h 7"/>
              <a:gd name="T2" fmla="*/ 0 w 10"/>
              <a:gd name="T3" fmla="*/ 5 h 7"/>
              <a:gd name="T4" fmla="*/ 6 w 10"/>
              <a:gd name="T5" fmla="*/ 5 h 7"/>
              <a:gd name="T6" fmla="*/ 9 w 10"/>
              <a:gd name="T7" fmla="*/ 1 h 7"/>
              <a:gd name="T8" fmla="*/ 9 w 10"/>
              <a:gd name="T9" fmla="*/ 1 h 7"/>
            </a:gdLst>
            <a:ahLst/>
            <a:cxnLst>
              <a:cxn ang="0">
                <a:pos x="T0" y="T1"/>
              </a:cxn>
              <a:cxn ang="0">
                <a:pos x="T2" y="T3"/>
              </a:cxn>
              <a:cxn ang="0">
                <a:pos x="T4" y="T5"/>
              </a:cxn>
              <a:cxn ang="0">
                <a:pos x="T6" y="T7"/>
              </a:cxn>
              <a:cxn ang="0">
                <a:pos x="T8" y="T9"/>
              </a:cxn>
            </a:cxnLst>
            <a:rect l="0" t="0" r="r" b="b"/>
            <a:pathLst>
              <a:path w="10" h="7">
                <a:moveTo>
                  <a:pt x="9" y="1"/>
                </a:moveTo>
                <a:cubicBezTo>
                  <a:pt x="8" y="1"/>
                  <a:pt x="0" y="5"/>
                  <a:pt x="0" y="5"/>
                </a:cubicBezTo>
                <a:cubicBezTo>
                  <a:pt x="2" y="6"/>
                  <a:pt x="5" y="7"/>
                  <a:pt x="6" y="5"/>
                </a:cubicBezTo>
                <a:cubicBezTo>
                  <a:pt x="7" y="4"/>
                  <a:pt x="9" y="0"/>
                  <a:pt x="9" y="1"/>
                </a:cubicBezTo>
                <a:cubicBezTo>
                  <a:pt x="7" y="1"/>
                  <a:pt x="10" y="0"/>
                  <a:pt x="9" y="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95" name="Freeform 580">
            <a:extLst>
              <a:ext uri="{FF2B5EF4-FFF2-40B4-BE49-F238E27FC236}">
                <a16:creationId xmlns:a16="http://schemas.microsoft.com/office/drawing/2014/main" id="{691A4719-A9A4-E5BC-DAD5-052346A695D4}"/>
              </a:ext>
            </a:extLst>
          </p:cNvPr>
          <p:cNvSpPr>
            <a:spLocks/>
          </p:cNvSpPr>
          <p:nvPr/>
        </p:nvSpPr>
        <p:spPr bwMode="auto">
          <a:xfrm>
            <a:off x="5191534" y="2200102"/>
            <a:ext cx="144869" cy="70974"/>
          </a:xfrm>
          <a:custGeom>
            <a:avLst/>
            <a:gdLst>
              <a:gd name="T0" fmla="*/ 30 w 37"/>
              <a:gd name="T1" fmla="*/ 12 h 17"/>
              <a:gd name="T2" fmla="*/ 27 w 37"/>
              <a:gd name="T3" fmla="*/ 13 h 17"/>
              <a:gd name="T4" fmla="*/ 26 w 37"/>
              <a:gd name="T5" fmla="*/ 10 h 17"/>
              <a:gd name="T6" fmla="*/ 23 w 37"/>
              <a:gd name="T7" fmla="*/ 8 h 17"/>
              <a:gd name="T8" fmla="*/ 22 w 37"/>
              <a:gd name="T9" fmla="*/ 10 h 17"/>
              <a:gd name="T10" fmla="*/ 21 w 37"/>
              <a:gd name="T11" fmla="*/ 9 h 17"/>
              <a:gd name="T12" fmla="*/ 20 w 37"/>
              <a:gd name="T13" fmla="*/ 13 h 17"/>
              <a:gd name="T14" fmla="*/ 17 w 37"/>
              <a:gd name="T15" fmla="*/ 14 h 17"/>
              <a:gd name="T16" fmla="*/ 16 w 37"/>
              <a:gd name="T17" fmla="*/ 16 h 17"/>
              <a:gd name="T18" fmla="*/ 12 w 37"/>
              <a:gd name="T19" fmla="*/ 17 h 17"/>
              <a:gd name="T20" fmla="*/ 10 w 37"/>
              <a:gd name="T21" fmla="*/ 15 h 17"/>
              <a:gd name="T22" fmla="*/ 5 w 37"/>
              <a:gd name="T23" fmla="*/ 16 h 17"/>
              <a:gd name="T24" fmla="*/ 1 w 37"/>
              <a:gd name="T25" fmla="*/ 17 h 17"/>
              <a:gd name="T26" fmla="*/ 2 w 37"/>
              <a:gd name="T27" fmla="*/ 13 h 17"/>
              <a:gd name="T28" fmla="*/ 0 w 37"/>
              <a:gd name="T29" fmla="*/ 14 h 17"/>
              <a:gd name="T30" fmla="*/ 6 w 37"/>
              <a:gd name="T31" fmla="*/ 12 h 17"/>
              <a:gd name="T32" fmla="*/ 9 w 37"/>
              <a:gd name="T33" fmla="*/ 10 h 17"/>
              <a:gd name="T34" fmla="*/ 13 w 37"/>
              <a:gd name="T35" fmla="*/ 7 h 17"/>
              <a:gd name="T36" fmla="*/ 18 w 37"/>
              <a:gd name="T37" fmla="*/ 3 h 17"/>
              <a:gd name="T38" fmla="*/ 24 w 37"/>
              <a:gd name="T39" fmla="*/ 3 h 17"/>
              <a:gd name="T40" fmla="*/ 30 w 37"/>
              <a:gd name="T41" fmla="*/ 3 h 17"/>
              <a:gd name="T42" fmla="*/ 32 w 37"/>
              <a:gd name="T43" fmla="*/ 0 h 17"/>
              <a:gd name="T44" fmla="*/ 36 w 37"/>
              <a:gd name="T45" fmla="*/ 2 h 17"/>
              <a:gd name="T46" fmla="*/ 34 w 37"/>
              <a:gd name="T47" fmla="*/ 4 h 17"/>
              <a:gd name="T48" fmla="*/ 34 w 37"/>
              <a:gd name="T49" fmla="*/ 7 h 17"/>
              <a:gd name="T50" fmla="*/ 35 w 37"/>
              <a:gd name="T51" fmla="*/ 9 h 17"/>
              <a:gd name="T52" fmla="*/ 31 w 37"/>
              <a:gd name="T53" fmla="*/ 10 h 17"/>
              <a:gd name="T54" fmla="*/ 30 w 37"/>
              <a:gd name="T55" fmla="*/ 12 h 17"/>
              <a:gd name="T56" fmla="*/ 30 w 37"/>
              <a:gd name="T5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17">
                <a:moveTo>
                  <a:pt x="30" y="12"/>
                </a:moveTo>
                <a:cubicBezTo>
                  <a:pt x="29" y="13"/>
                  <a:pt x="27" y="13"/>
                  <a:pt x="27" y="13"/>
                </a:cubicBezTo>
                <a:cubicBezTo>
                  <a:pt x="24" y="13"/>
                  <a:pt x="25" y="11"/>
                  <a:pt x="26" y="10"/>
                </a:cubicBezTo>
                <a:cubicBezTo>
                  <a:pt x="27" y="8"/>
                  <a:pt x="24" y="7"/>
                  <a:pt x="23" y="8"/>
                </a:cubicBezTo>
                <a:cubicBezTo>
                  <a:pt x="23" y="9"/>
                  <a:pt x="23" y="10"/>
                  <a:pt x="22" y="10"/>
                </a:cubicBezTo>
                <a:cubicBezTo>
                  <a:pt x="22" y="10"/>
                  <a:pt x="21" y="10"/>
                  <a:pt x="21" y="9"/>
                </a:cubicBezTo>
                <a:cubicBezTo>
                  <a:pt x="20" y="10"/>
                  <a:pt x="21" y="12"/>
                  <a:pt x="20" y="13"/>
                </a:cubicBezTo>
                <a:cubicBezTo>
                  <a:pt x="19" y="15"/>
                  <a:pt x="18" y="13"/>
                  <a:pt x="17" y="14"/>
                </a:cubicBezTo>
                <a:cubicBezTo>
                  <a:pt x="16" y="14"/>
                  <a:pt x="17" y="16"/>
                  <a:pt x="16" y="16"/>
                </a:cubicBezTo>
                <a:cubicBezTo>
                  <a:pt x="16" y="17"/>
                  <a:pt x="13" y="17"/>
                  <a:pt x="12" y="17"/>
                </a:cubicBezTo>
                <a:cubicBezTo>
                  <a:pt x="11" y="16"/>
                  <a:pt x="11" y="14"/>
                  <a:pt x="10" y="15"/>
                </a:cubicBezTo>
                <a:cubicBezTo>
                  <a:pt x="8" y="16"/>
                  <a:pt x="7" y="16"/>
                  <a:pt x="5" y="16"/>
                </a:cubicBezTo>
                <a:cubicBezTo>
                  <a:pt x="4" y="16"/>
                  <a:pt x="2" y="17"/>
                  <a:pt x="1" y="17"/>
                </a:cubicBezTo>
                <a:cubicBezTo>
                  <a:pt x="0" y="17"/>
                  <a:pt x="3" y="14"/>
                  <a:pt x="2" y="13"/>
                </a:cubicBezTo>
                <a:cubicBezTo>
                  <a:pt x="2" y="13"/>
                  <a:pt x="1" y="14"/>
                  <a:pt x="0" y="14"/>
                </a:cubicBezTo>
                <a:cubicBezTo>
                  <a:pt x="0" y="13"/>
                  <a:pt x="5" y="12"/>
                  <a:pt x="6" y="12"/>
                </a:cubicBezTo>
                <a:cubicBezTo>
                  <a:pt x="8" y="12"/>
                  <a:pt x="8" y="11"/>
                  <a:pt x="9" y="10"/>
                </a:cubicBezTo>
                <a:cubicBezTo>
                  <a:pt x="11" y="8"/>
                  <a:pt x="12" y="8"/>
                  <a:pt x="13" y="7"/>
                </a:cubicBezTo>
                <a:cubicBezTo>
                  <a:pt x="15" y="5"/>
                  <a:pt x="16" y="3"/>
                  <a:pt x="18" y="3"/>
                </a:cubicBezTo>
                <a:cubicBezTo>
                  <a:pt x="20" y="2"/>
                  <a:pt x="22" y="2"/>
                  <a:pt x="24" y="3"/>
                </a:cubicBezTo>
                <a:cubicBezTo>
                  <a:pt x="26" y="3"/>
                  <a:pt x="29" y="4"/>
                  <a:pt x="30" y="3"/>
                </a:cubicBezTo>
                <a:cubicBezTo>
                  <a:pt x="31" y="2"/>
                  <a:pt x="30" y="0"/>
                  <a:pt x="32" y="0"/>
                </a:cubicBezTo>
                <a:cubicBezTo>
                  <a:pt x="32" y="0"/>
                  <a:pt x="36" y="1"/>
                  <a:pt x="36" y="2"/>
                </a:cubicBezTo>
                <a:cubicBezTo>
                  <a:pt x="37" y="2"/>
                  <a:pt x="34" y="3"/>
                  <a:pt x="34" y="4"/>
                </a:cubicBezTo>
                <a:cubicBezTo>
                  <a:pt x="34" y="5"/>
                  <a:pt x="37" y="6"/>
                  <a:pt x="34" y="7"/>
                </a:cubicBezTo>
                <a:cubicBezTo>
                  <a:pt x="33" y="8"/>
                  <a:pt x="36" y="9"/>
                  <a:pt x="35" y="9"/>
                </a:cubicBezTo>
                <a:cubicBezTo>
                  <a:pt x="33" y="10"/>
                  <a:pt x="32" y="10"/>
                  <a:pt x="31" y="10"/>
                </a:cubicBezTo>
                <a:cubicBezTo>
                  <a:pt x="31" y="11"/>
                  <a:pt x="31" y="11"/>
                  <a:pt x="30" y="12"/>
                </a:cubicBezTo>
                <a:cubicBezTo>
                  <a:pt x="29" y="13"/>
                  <a:pt x="31" y="11"/>
                  <a:pt x="30" y="12"/>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96" name="Freeform 581">
            <a:extLst>
              <a:ext uri="{FF2B5EF4-FFF2-40B4-BE49-F238E27FC236}">
                <a16:creationId xmlns:a16="http://schemas.microsoft.com/office/drawing/2014/main" id="{22036E8C-5BEE-A2E1-1D08-2EB23E7E2817}"/>
              </a:ext>
            </a:extLst>
          </p:cNvPr>
          <p:cNvSpPr>
            <a:spLocks/>
          </p:cNvSpPr>
          <p:nvPr/>
        </p:nvSpPr>
        <p:spPr bwMode="auto">
          <a:xfrm>
            <a:off x="5348475" y="2228489"/>
            <a:ext cx="30852" cy="8517"/>
          </a:xfrm>
          <a:custGeom>
            <a:avLst/>
            <a:gdLst>
              <a:gd name="T0" fmla="*/ 6 w 8"/>
              <a:gd name="T1" fmla="*/ 2 h 2"/>
              <a:gd name="T2" fmla="*/ 3 w 8"/>
              <a:gd name="T3" fmla="*/ 0 h 2"/>
              <a:gd name="T4" fmla="*/ 6 w 8"/>
              <a:gd name="T5" fmla="*/ 2 h 2"/>
            </a:gdLst>
            <a:ahLst/>
            <a:cxnLst>
              <a:cxn ang="0">
                <a:pos x="T0" y="T1"/>
              </a:cxn>
              <a:cxn ang="0">
                <a:pos x="T2" y="T3"/>
              </a:cxn>
              <a:cxn ang="0">
                <a:pos x="T4" y="T5"/>
              </a:cxn>
            </a:cxnLst>
            <a:rect l="0" t="0" r="r" b="b"/>
            <a:pathLst>
              <a:path w="8" h="2">
                <a:moveTo>
                  <a:pt x="6" y="2"/>
                </a:moveTo>
                <a:cubicBezTo>
                  <a:pt x="4" y="2"/>
                  <a:pt x="0" y="1"/>
                  <a:pt x="3" y="0"/>
                </a:cubicBezTo>
                <a:cubicBezTo>
                  <a:pt x="5" y="0"/>
                  <a:pt x="8" y="2"/>
                  <a:pt x="6" y="2"/>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97" name="Freeform 582">
            <a:extLst>
              <a:ext uri="{FF2B5EF4-FFF2-40B4-BE49-F238E27FC236}">
                <a16:creationId xmlns:a16="http://schemas.microsoft.com/office/drawing/2014/main" id="{D7ADD1A3-8B28-433D-03F6-36FF4E9C0359}"/>
              </a:ext>
            </a:extLst>
          </p:cNvPr>
          <p:cNvSpPr>
            <a:spLocks/>
          </p:cNvSpPr>
          <p:nvPr/>
        </p:nvSpPr>
        <p:spPr bwMode="auto">
          <a:xfrm>
            <a:off x="5375303" y="2170293"/>
            <a:ext cx="83166" cy="41164"/>
          </a:xfrm>
          <a:custGeom>
            <a:avLst/>
            <a:gdLst>
              <a:gd name="T0" fmla="*/ 7 w 21"/>
              <a:gd name="T1" fmla="*/ 9 h 10"/>
              <a:gd name="T2" fmla="*/ 2 w 21"/>
              <a:gd name="T3" fmla="*/ 4 h 10"/>
              <a:gd name="T4" fmla="*/ 9 w 21"/>
              <a:gd name="T5" fmla="*/ 2 h 10"/>
              <a:gd name="T6" fmla="*/ 17 w 21"/>
              <a:gd name="T7" fmla="*/ 0 h 10"/>
              <a:gd name="T8" fmla="*/ 19 w 21"/>
              <a:gd name="T9" fmla="*/ 2 h 10"/>
              <a:gd name="T10" fmla="*/ 14 w 21"/>
              <a:gd name="T11" fmla="*/ 4 h 10"/>
              <a:gd name="T12" fmla="*/ 15 w 21"/>
              <a:gd name="T13" fmla="*/ 7 h 10"/>
              <a:gd name="T14" fmla="*/ 7 w 21"/>
              <a:gd name="T15" fmla="*/ 9 h 10"/>
              <a:gd name="T16" fmla="*/ 7 w 21"/>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
                <a:moveTo>
                  <a:pt x="7" y="9"/>
                </a:moveTo>
                <a:cubicBezTo>
                  <a:pt x="6" y="9"/>
                  <a:pt x="0" y="6"/>
                  <a:pt x="2" y="4"/>
                </a:cubicBezTo>
                <a:cubicBezTo>
                  <a:pt x="4" y="2"/>
                  <a:pt x="7" y="2"/>
                  <a:pt x="9" y="2"/>
                </a:cubicBezTo>
                <a:cubicBezTo>
                  <a:pt x="12" y="1"/>
                  <a:pt x="15" y="0"/>
                  <a:pt x="17" y="0"/>
                </a:cubicBezTo>
                <a:cubicBezTo>
                  <a:pt x="18" y="0"/>
                  <a:pt x="21" y="1"/>
                  <a:pt x="19" y="2"/>
                </a:cubicBezTo>
                <a:cubicBezTo>
                  <a:pt x="18" y="3"/>
                  <a:pt x="15" y="2"/>
                  <a:pt x="14" y="4"/>
                </a:cubicBezTo>
                <a:cubicBezTo>
                  <a:pt x="14" y="4"/>
                  <a:pt x="19" y="6"/>
                  <a:pt x="15" y="7"/>
                </a:cubicBezTo>
                <a:cubicBezTo>
                  <a:pt x="13" y="8"/>
                  <a:pt x="10" y="10"/>
                  <a:pt x="7" y="9"/>
                </a:cubicBezTo>
                <a:cubicBezTo>
                  <a:pt x="5" y="9"/>
                  <a:pt x="9" y="10"/>
                  <a:pt x="7" y="9"/>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98" name="Freeform 583">
            <a:extLst>
              <a:ext uri="{FF2B5EF4-FFF2-40B4-BE49-F238E27FC236}">
                <a16:creationId xmlns:a16="http://schemas.microsoft.com/office/drawing/2014/main" id="{3E11CB50-102E-10C6-7982-F8A6C529D17B}"/>
              </a:ext>
            </a:extLst>
          </p:cNvPr>
          <p:cNvSpPr>
            <a:spLocks/>
          </p:cNvSpPr>
          <p:nvPr/>
        </p:nvSpPr>
        <p:spPr bwMode="auto">
          <a:xfrm>
            <a:off x="5340426" y="2178809"/>
            <a:ext cx="30852" cy="17034"/>
          </a:xfrm>
          <a:custGeom>
            <a:avLst/>
            <a:gdLst>
              <a:gd name="T0" fmla="*/ 6 w 8"/>
              <a:gd name="T1" fmla="*/ 4 h 4"/>
              <a:gd name="T2" fmla="*/ 3 w 8"/>
              <a:gd name="T3" fmla="*/ 0 h 4"/>
              <a:gd name="T4" fmla="*/ 6 w 8"/>
              <a:gd name="T5" fmla="*/ 4 h 4"/>
            </a:gdLst>
            <a:ahLst/>
            <a:cxnLst>
              <a:cxn ang="0">
                <a:pos x="T0" y="T1"/>
              </a:cxn>
              <a:cxn ang="0">
                <a:pos x="T2" y="T3"/>
              </a:cxn>
              <a:cxn ang="0">
                <a:pos x="T4" y="T5"/>
              </a:cxn>
            </a:cxnLst>
            <a:rect l="0" t="0" r="r" b="b"/>
            <a:pathLst>
              <a:path w="8" h="4">
                <a:moveTo>
                  <a:pt x="6" y="4"/>
                </a:moveTo>
                <a:cubicBezTo>
                  <a:pt x="4" y="4"/>
                  <a:pt x="0" y="0"/>
                  <a:pt x="3" y="0"/>
                </a:cubicBezTo>
                <a:cubicBezTo>
                  <a:pt x="6" y="0"/>
                  <a:pt x="8" y="3"/>
                  <a:pt x="6" y="4"/>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99" name="Freeform 584">
            <a:extLst>
              <a:ext uri="{FF2B5EF4-FFF2-40B4-BE49-F238E27FC236}">
                <a16:creationId xmlns:a16="http://schemas.microsoft.com/office/drawing/2014/main" id="{AB23F084-27D7-D628-9EA5-DCCE4B9CB6B8}"/>
              </a:ext>
            </a:extLst>
          </p:cNvPr>
          <p:cNvSpPr>
            <a:spLocks/>
          </p:cNvSpPr>
          <p:nvPr/>
        </p:nvSpPr>
        <p:spPr bwMode="auto">
          <a:xfrm>
            <a:off x="5383351" y="2140483"/>
            <a:ext cx="83166" cy="29809"/>
          </a:xfrm>
          <a:custGeom>
            <a:avLst/>
            <a:gdLst>
              <a:gd name="T0" fmla="*/ 1 w 21"/>
              <a:gd name="T1" fmla="*/ 5 h 7"/>
              <a:gd name="T2" fmla="*/ 4 w 21"/>
              <a:gd name="T3" fmla="*/ 4 h 7"/>
              <a:gd name="T4" fmla="*/ 9 w 21"/>
              <a:gd name="T5" fmla="*/ 1 h 7"/>
              <a:gd name="T6" fmla="*/ 18 w 21"/>
              <a:gd name="T7" fmla="*/ 3 h 7"/>
              <a:gd name="T8" fmla="*/ 11 w 21"/>
              <a:gd name="T9" fmla="*/ 6 h 7"/>
              <a:gd name="T10" fmla="*/ 6 w 21"/>
              <a:gd name="T11" fmla="*/ 6 h 7"/>
              <a:gd name="T12" fmla="*/ 1 w 21"/>
              <a:gd name="T13" fmla="*/ 5 h 7"/>
              <a:gd name="T14" fmla="*/ 1 w 2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 y="5"/>
                </a:moveTo>
                <a:cubicBezTo>
                  <a:pt x="0" y="5"/>
                  <a:pt x="3" y="4"/>
                  <a:pt x="4" y="4"/>
                </a:cubicBezTo>
                <a:cubicBezTo>
                  <a:pt x="6" y="3"/>
                  <a:pt x="7" y="2"/>
                  <a:pt x="9" y="1"/>
                </a:cubicBezTo>
                <a:cubicBezTo>
                  <a:pt x="12" y="0"/>
                  <a:pt x="15" y="1"/>
                  <a:pt x="18" y="3"/>
                </a:cubicBezTo>
                <a:cubicBezTo>
                  <a:pt x="21" y="6"/>
                  <a:pt x="12" y="6"/>
                  <a:pt x="11" y="6"/>
                </a:cubicBezTo>
                <a:cubicBezTo>
                  <a:pt x="9" y="6"/>
                  <a:pt x="8" y="7"/>
                  <a:pt x="6" y="6"/>
                </a:cubicBezTo>
                <a:cubicBezTo>
                  <a:pt x="4" y="5"/>
                  <a:pt x="2" y="6"/>
                  <a:pt x="1" y="5"/>
                </a:cubicBezTo>
                <a:cubicBezTo>
                  <a:pt x="0" y="4"/>
                  <a:pt x="2" y="6"/>
                  <a:pt x="1" y="5"/>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00" name="Freeform 585">
            <a:extLst>
              <a:ext uri="{FF2B5EF4-FFF2-40B4-BE49-F238E27FC236}">
                <a16:creationId xmlns:a16="http://schemas.microsoft.com/office/drawing/2014/main" id="{BD62D2E4-9666-F154-6FE1-BC5049D923D9}"/>
              </a:ext>
            </a:extLst>
          </p:cNvPr>
          <p:cNvSpPr>
            <a:spLocks/>
          </p:cNvSpPr>
          <p:nvPr/>
        </p:nvSpPr>
        <p:spPr bwMode="auto">
          <a:xfrm>
            <a:off x="5584557" y="2228489"/>
            <a:ext cx="109992" cy="79492"/>
          </a:xfrm>
          <a:custGeom>
            <a:avLst/>
            <a:gdLst>
              <a:gd name="T0" fmla="*/ 22 w 28"/>
              <a:gd name="T1" fmla="*/ 19 h 19"/>
              <a:gd name="T2" fmla="*/ 15 w 28"/>
              <a:gd name="T3" fmla="*/ 19 h 19"/>
              <a:gd name="T4" fmla="*/ 15 w 28"/>
              <a:gd name="T5" fmla="*/ 17 h 19"/>
              <a:gd name="T6" fmla="*/ 12 w 28"/>
              <a:gd name="T7" fmla="*/ 15 h 19"/>
              <a:gd name="T8" fmla="*/ 17 w 28"/>
              <a:gd name="T9" fmla="*/ 13 h 19"/>
              <a:gd name="T10" fmla="*/ 16 w 28"/>
              <a:gd name="T11" fmla="*/ 12 h 19"/>
              <a:gd name="T12" fmla="*/ 9 w 28"/>
              <a:gd name="T13" fmla="*/ 13 h 19"/>
              <a:gd name="T14" fmla="*/ 2 w 28"/>
              <a:gd name="T15" fmla="*/ 13 h 19"/>
              <a:gd name="T16" fmla="*/ 1 w 28"/>
              <a:gd name="T17" fmla="*/ 12 h 19"/>
              <a:gd name="T18" fmla="*/ 7 w 28"/>
              <a:gd name="T19" fmla="*/ 10 h 19"/>
              <a:gd name="T20" fmla="*/ 4 w 28"/>
              <a:gd name="T21" fmla="*/ 8 h 19"/>
              <a:gd name="T22" fmla="*/ 7 w 28"/>
              <a:gd name="T23" fmla="*/ 6 h 19"/>
              <a:gd name="T24" fmla="*/ 3 w 28"/>
              <a:gd name="T25" fmla="*/ 6 h 19"/>
              <a:gd name="T26" fmla="*/ 7 w 28"/>
              <a:gd name="T27" fmla="*/ 4 h 19"/>
              <a:gd name="T28" fmla="*/ 13 w 28"/>
              <a:gd name="T29" fmla="*/ 8 h 19"/>
              <a:gd name="T30" fmla="*/ 16 w 28"/>
              <a:gd name="T31" fmla="*/ 9 h 19"/>
              <a:gd name="T32" fmla="*/ 13 w 28"/>
              <a:gd name="T33" fmla="*/ 7 h 19"/>
              <a:gd name="T34" fmla="*/ 14 w 28"/>
              <a:gd name="T35" fmla="*/ 5 h 19"/>
              <a:gd name="T36" fmla="*/ 11 w 28"/>
              <a:gd name="T37" fmla="*/ 4 h 19"/>
              <a:gd name="T38" fmla="*/ 11 w 28"/>
              <a:gd name="T39" fmla="*/ 2 h 19"/>
              <a:gd name="T40" fmla="*/ 7 w 28"/>
              <a:gd name="T41" fmla="*/ 3 h 19"/>
              <a:gd name="T42" fmla="*/ 13 w 28"/>
              <a:gd name="T43" fmla="*/ 1 h 19"/>
              <a:gd name="T44" fmla="*/ 12 w 28"/>
              <a:gd name="T45" fmla="*/ 2 h 19"/>
              <a:gd name="T46" fmla="*/ 15 w 28"/>
              <a:gd name="T47" fmla="*/ 3 h 19"/>
              <a:gd name="T48" fmla="*/ 21 w 28"/>
              <a:gd name="T49" fmla="*/ 2 h 19"/>
              <a:gd name="T50" fmla="*/ 26 w 28"/>
              <a:gd name="T51" fmla="*/ 8 h 19"/>
              <a:gd name="T52" fmla="*/ 27 w 28"/>
              <a:gd name="T53" fmla="*/ 12 h 19"/>
              <a:gd name="T54" fmla="*/ 26 w 28"/>
              <a:gd name="T55" fmla="*/ 14 h 19"/>
              <a:gd name="T56" fmla="*/ 26 w 28"/>
              <a:gd name="T57" fmla="*/ 17 h 19"/>
              <a:gd name="T58" fmla="*/ 22 w 28"/>
              <a:gd name="T5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9">
                <a:moveTo>
                  <a:pt x="22" y="19"/>
                </a:moveTo>
                <a:cubicBezTo>
                  <a:pt x="20" y="19"/>
                  <a:pt x="17" y="19"/>
                  <a:pt x="15" y="19"/>
                </a:cubicBezTo>
                <a:cubicBezTo>
                  <a:pt x="12" y="19"/>
                  <a:pt x="15" y="18"/>
                  <a:pt x="15" y="17"/>
                </a:cubicBezTo>
                <a:cubicBezTo>
                  <a:pt x="16" y="16"/>
                  <a:pt x="11" y="16"/>
                  <a:pt x="12" y="15"/>
                </a:cubicBezTo>
                <a:cubicBezTo>
                  <a:pt x="13" y="14"/>
                  <a:pt x="15" y="13"/>
                  <a:pt x="17" y="13"/>
                </a:cubicBezTo>
                <a:cubicBezTo>
                  <a:pt x="18" y="12"/>
                  <a:pt x="17" y="12"/>
                  <a:pt x="16" y="12"/>
                </a:cubicBezTo>
                <a:cubicBezTo>
                  <a:pt x="14" y="11"/>
                  <a:pt x="12" y="12"/>
                  <a:pt x="9" y="13"/>
                </a:cubicBezTo>
                <a:cubicBezTo>
                  <a:pt x="7" y="13"/>
                  <a:pt x="5" y="13"/>
                  <a:pt x="2" y="13"/>
                </a:cubicBezTo>
                <a:cubicBezTo>
                  <a:pt x="2" y="14"/>
                  <a:pt x="0" y="14"/>
                  <a:pt x="1" y="12"/>
                </a:cubicBezTo>
                <a:cubicBezTo>
                  <a:pt x="3" y="10"/>
                  <a:pt x="5" y="11"/>
                  <a:pt x="7" y="10"/>
                </a:cubicBezTo>
                <a:cubicBezTo>
                  <a:pt x="11" y="9"/>
                  <a:pt x="4" y="9"/>
                  <a:pt x="4" y="8"/>
                </a:cubicBezTo>
                <a:cubicBezTo>
                  <a:pt x="3" y="8"/>
                  <a:pt x="7" y="6"/>
                  <a:pt x="7" y="6"/>
                </a:cubicBezTo>
                <a:cubicBezTo>
                  <a:pt x="7" y="6"/>
                  <a:pt x="4" y="6"/>
                  <a:pt x="3" y="6"/>
                </a:cubicBezTo>
                <a:cubicBezTo>
                  <a:pt x="3" y="5"/>
                  <a:pt x="6" y="4"/>
                  <a:pt x="7" y="4"/>
                </a:cubicBezTo>
                <a:cubicBezTo>
                  <a:pt x="9" y="4"/>
                  <a:pt x="11" y="7"/>
                  <a:pt x="13" y="8"/>
                </a:cubicBezTo>
                <a:cubicBezTo>
                  <a:pt x="14" y="8"/>
                  <a:pt x="15" y="10"/>
                  <a:pt x="16" y="9"/>
                </a:cubicBezTo>
                <a:cubicBezTo>
                  <a:pt x="19" y="7"/>
                  <a:pt x="13" y="7"/>
                  <a:pt x="13" y="7"/>
                </a:cubicBezTo>
                <a:cubicBezTo>
                  <a:pt x="14" y="7"/>
                  <a:pt x="18" y="6"/>
                  <a:pt x="14" y="5"/>
                </a:cubicBezTo>
                <a:cubicBezTo>
                  <a:pt x="13" y="5"/>
                  <a:pt x="12" y="5"/>
                  <a:pt x="11" y="4"/>
                </a:cubicBezTo>
                <a:cubicBezTo>
                  <a:pt x="9" y="3"/>
                  <a:pt x="11" y="3"/>
                  <a:pt x="11" y="2"/>
                </a:cubicBezTo>
                <a:cubicBezTo>
                  <a:pt x="10" y="2"/>
                  <a:pt x="7" y="3"/>
                  <a:pt x="7" y="3"/>
                </a:cubicBezTo>
                <a:cubicBezTo>
                  <a:pt x="6" y="2"/>
                  <a:pt x="13" y="1"/>
                  <a:pt x="13" y="1"/>
                </a:cubicBezTo>
                <a:cubicBezTo>
                  <a:pt x="13" y="1"/>
                  <a:pt x="12" y="2"/>
                  <a:pt x="12" y="2"/>
                </a:cubicBezTo>
                <a:cubicBezTo>
                  <a:pt x="11" y="3"/>
                  <a:pt x="14" y="3"/>
                  <a:pt x="15" y="3"/>
                </a:cubicBezTo>
                <a:cubicBezTo>
                  <a:pt x="18" y="4"/>
                  <a:pt x="19" y="4"/>
                  <a:pt x="21" y="2"/>
                </a:cubicBezTo>
                <a:cubicBezTo>
                  <a:pt x="24" y="0"/>
                  <a:pt x="27" y="6"/>
                  <a:pt x="26" y="8"/>
                </a:cubicBezTo>
                <a:cubicBezTo>
                  <a:pt x="26" y="10"/>
                  <a:pt x="26" y="11"/>
                  <a:pt x="27" y="12"/>
                </a:cubicBezTo>
                <a:cubicBezTo>
                  <a:pt x="28" y="14"/>
                  <a:pt x="28" y="15"/>
                  <a:pt x="26" y="14"/>
                </a:cubicBezTo>
                <a:cubicBezTo>
                  <a:pt x="24" y="12"/>
                  <a:pt x="25" y="16"/>
                  <a:pt x="26" y="17"/>
                </a:cubicBezTo>
                <a:cubicBezTo>
                  <a:pt x="27" y="18"/>
                  <a:pt x="23" y="19"/>
                  <a:pt x="22" y="19"/>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01" name="Freeform 586">
            <a:extLst>
              <a:ext uri="{FF2B5EF4-FFF2-40B4-BE49-F238E27FC236}">
                <a16:creationId xmlns:a16="http://schemas.microsoft.com/office/drawing/2014/main" id="{FF852A96-CDEA-B86C-4A32-DB948FDB2832}"/>
              </a:ext>
            </a:extLst>
          </p:cNvPr>
          <p:cNvSpPr>
            <a:spLocks/>
          </p:cNvSpPr>
          <p:nvPr/>
        </p:nvSpPr>
        <p:spPr bwMode="auto">
          <a:xfrm>
            <a:off x="5572485" y="2266816"/>
            <a:ext cx="34876" cy="11355"/>
          </a:xfrm>
          <a:custGeom>
            <a:avLst/>
            <a:gdLst>
              <a:gd name="T0" fmla="*/ 1 w 9"/>
              <a:gd name="T1" fmla="*/ 3 h 3"/>
              <a:gd name="T2" fmla="*/ 7 w 9"/>
              <a:gd name="T3" fmla="*/ 0 h 3"/>
              <a:gd name="T4" fmla="*/ 1 w 9"/>
              <a:gd name="T5" fmla="*/ 3 h 3"/>
            </a:gdLst>
            <a:ahLst/>
            <a:cxnLst>
              <a:cxn ang="0">
                <a:pos x="T0" y="T1"/>
              </a:cxn>
              <a:cxn ang="0">
                <a:pos x="T2" y="T3"/>
              </a:cxn>
              <a:cxn ang="0">
                <a:pos x="T4" y="T5"/>
              </a:cxn>
            </a:cxnLst>
            <a:rect l="0" t="0" r="r" b="b"/>
            <a:pathLst>
              <a:path w="9" h="3">
                <a:moveTo>
                  <a:pt x="1" y="3"/>
                </a:moveTo>
                <a:cubicBezTo>
                  <a:pt x="4" y="2"/>
                  <a:pt x="9" y="0"/>
                  <a:pt x="7" y="0"/>
                </a:cubicBezTo>
                <a:cubicBezTo>
                  <a:pt x="4" y="0"/>
                  <a:pt x="0" y="3"/>
                  <a:pt x="1" y="3"/>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02" name="Freeform 587">
            <a:extLst>
              <a:ext uri="{FF2B5EF4-FFF2-40B4-BE49-F238E27FC236}">
                <a16:creationId xmlns:a16="http://schemas.microsoft.com/office/drawing/2014/main" id="{690DE714-26E9-D42C-4A81-C7BC13A87D4B}"/>
              </a:ext>
            </a:extLst>
          </p:cNvPr>
          <p:cNvSpPr>
            <a:spLocks/>
          </p:cNvSpPr>
          <p:nvPr/>
        </p:nvSpPr>
        <p:spPr bwMode="auto">
          <a:xfrm>
            <a:off x="5564437" y="2262558"/>
            <a:ext cx="32193" cy="8517"/>
          </a:xfrm>
          <a:custGeom>
            <a:avLst/>
            <a:gdLst>
              <a:gd name="T0" fmla="*/ 1 w 8"/>
              <a:gd name="T1" fmla="*/ 2 h 2"/>
              <a:gd name="T2" fmla="*/ 6 w 8"/>
              <a:gd name="T3" fmla="*/ 0 h 2"/>
              <a:gd name="T4" fmla="*/ 1 w 8"/>
              <a:gd name="T5" fmla="*/ 2 h 2"/>
            </a:gdLst>
            <a:ahLst/>
            <a:cxnLst>
              <a:cxn ang="0">
                <a:pos x="T0" y="T1"/>
              </a:cxn>
              <a:cxn ang="0">
                <a:pos x="T2" y="T3"/>
              </a:cxn>
              <a:cxn ang="0">
                <a:pos x="T4" y="T5"/>
              </a:cxn>
            </a:cxnLst>
            <a:rect l="0" t="0" r="r" b="b"/>
            <a:pathLst>
              <a:path w="8" h="2">
                <a:moveTo>
                  <a:pt x="1" y="2"/>
                </a:moveTo>
                <a:cubicBezTo>
                  <a:pt x="0" y="2"/>
                  <a:pt x="4" y="0"/>
                  <a:pt x="6" y="0"/>
                </a:cubicBezTo>
                <a:cubicBezTo>
                  <a:pt x="8" y="0"/>
                  <a:pt x="4" y="2"/>
                  <a:pt x="1" y="2"/>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03" name="Freeform 588">
            <a:extLst>
              <a:ext uri="{FF2B5EF4-FFF2-40B4-BE49-F238E27FC236}">
                <a16:creationId xmlns:a16="http://schemas.microsoft.com/office/drawing/2014/main" id="{EEE78AB8-8C0F-9314-50F2-45516DF827E3}"/>
              </a:ext>
            </a:extLst>
          </p:cNvPr>
          <p:cNvSpPr>
            <a:spLocks/>
          </p:cNvSpPr>
          <p:nvPr/>
        </p:nvSpPr>
        <p:spPr bwMode="auto">
          <a:xfrm>
            <a:off x="5548340" y="2249782"/>
            <a:ext cx="40241" cy="21293"/>
          </a:xfrm>
          <a:custGeom>
            <a:avLst/>
            <a:gdLst>
              <a:gd name="T0" fmla="*/ 2 w 10"/>
              <a:gd name="T1" fmla="*/ 3 h 5"/>
              <a:gd name="T2" fmla="*/ 10 w 10"/>
              <a:gd name="T3" fmla="*/ 1 h 5"/>
              <a:gd name="T4" fmla="*/ 2 w 10"/>
              <a:gd name="T5" fmla="*/ 3 h 5"/>
            </a:gdLst>
            <a:ahLst/>
            <a:cxnLst>
              <a:cxn ang="0">
                <a:pos x="T0" y="T1"/>
              </a:cxn>
              <a:cxn ang="0">
                <a:pos x="T2" y="T3"/>
              </a:cxn>
              <a:cxn ang="0">
                <a:pos x="T4" y="T5"/>
              </a:cxn>
            </a:cxnLst>
            <a:rect l="0" t="0" r="r" b="b"/>
            <a:pathLst>
              <a:path w="10" h="5">
                <a:moveTo>
                  <a:pt x="2" y="3"/>
                </a:moveTo>
                <a:cubicBezTo>
                  <a:pt x="0" y="2"/>
                  <a:pt x="10" y="0"/>
                  <a:pt x="10" y="1"/>
                </a:cubicBezTo>
                <a:cubicBezTo>
                  <a:pt x="10" y="2"/>
                  <a:pt x="6" y="5"/>
                  <a:pt x="2" y="3"/>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04" name="Freeform 589">
            <a:extLst>
              <a:ext uri="{FF2B5EF4-FFF2-40B4-BE49-F238E27FC236}">
                <a16:creationId xmlns:a16="http://schemas.microsoft.com/office/drawing/2014/main" id="{C73FD73F-F27E-6319-5172-40372E18C323}"/>
              </a:ext>
            </a:extLst>
          </p:cNvPr>
          <p:cNvSpPr>
            <a:spLocks/>
          </p:cNvSpPr>
          <p:nvPr/>
        </p:nvSpPr>
        <p:spPr bwMode="auto">
          <a:xfrm>
            <a:off x="5552365" y="2232749"/>
            <a:ext cx="28169" cy="21293"/>
          </a:xfrm>
          <a:custGeom>
            <a:avLst/>
            <a:gdLst>
              <a:gd name="T0" fmla="*/ 1 w 7"/>
              <a:gd name="T1" fmla="*/ 5 h 5"/>
              <a:gd name="T2" fmla="*/ 0 w 7"/>
              <a:gd name="T3" fmla="*/ 1 h 5"/>
              <a:gd name="T4" fmla="*/ 4 w 7"/>
              <a:gd name="T5" fmla="*/ 2 h 5"/>
              <a:gd name="T6" fmla="*/ 7 w 7"/>
              <a:gd name="T7" fmla="*/ 4 h 5"/>
              <a:gd name="T8" fmla="*/ 1 w 7"/>
              <a:gd name="T9" fmla="*/ 5 h 5"/>
              <a:gd name="T10" fmla="*/ 1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1" y="5"/>
                </a:moveTo>
                <a:cubicBezTo>
                  <a:pt x="0" y="4"/>
                  <a:pt x="0" y="2"/>
                  <a:pt x="0" y="1"/>
                </a:cubicBezTo>
                <a:cubicBezTo>
                  <a:pt x="1" y="0"/>
                  <a:pt x="3" y="1"/>
                  <a:pt x="4" y="2"/>
                </a:cubicBezTo>
                <a:cubicBezTo>
                  <a:pt x="4" y="2"/>
                  <a:pt x="7" y="3"/>
                  <a:pt x="7" y="4"/>
                </a:cubicBezTo>
                <a:cubicBezTo>
                  <a:pt x="7" y="4"/>
                  <a:pt x="2" y="5"/>
                  <a:pt x="1" y="5"/>
                </a:cubicBezTo>
                <a:cubicBezTo>
                  <a:pt x="0" y="4"/>
                  <a:pt x="4" y="5"/>
                  <a:pt x="1" y="5"/>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05" name="Freeform 590">
            <a:extLst>
              <a:ext uri="{FF2B5EF4-FFF2-40B4-BE49-F238E27FC236}">
                <a16:creationId xmlns:a16="http://schemas.microsoft.com/office/drawing/2014/main" id="{CAFD3428-C362-B747-9663-389049AE309F}"/>
              </a:ext>
            </a:extLst>
          </p:cNvPr>
          <p:cNvSpPr>
            <a:spLocks/>
          </p:cNvSpPr>
          <p:nvPr/>
        </p:nvSpPr>
        <p:spPr bwMode="auto">
          <a:xfrm>
            <a:off x="5513465" y="2183066"/>
            <a:ext cx="46948" cy="36908"/>
          </a:xfrm>
          <a:custGeom>
            <a:avLst/>
            <a:gdLst>
              <a:gd name="T0" fmla="*/ 8 w 12"/>
              <a:gd name="T1" fmla="*/ 8 h 9"/>
              <a:gd name="T2" fmla="*/ 3 w 12"/>
              <a:gd name="T3" fmla="*/ 1 h 9"/>
              <a:gd name="T4" fmla="*/ 8 w 12"/>
              <a:gd name="T5" fmla="*/ 8 h 9"/>
            </a:gdLst>
            <a:ahLst/>
            <a:cxnLst>
              <a:cxn ang="0">
                <a:pos x="T0" y="T1"/>
              </a:cxn>
              <a:cxn ang="0">
                <a:pos x="T2" y="T3"/>
              </a:cxn>
              <a:cxn ang="0">
                <a:pos x="T4" y="T5"/>
              </a:cxn>
            </a:cxnLst>
            <a:rect l="0" t="0" r="r" b="b"/>
            <a:pathLst>
              <a:path w="12" h="9">
                <a:moveTo>
                  <a:pt x="8" y="8"/>
                </a:moveTo>
                <a:cubicBezTo>
                  <a:pt x="6" y="9"/>
                  <a:pt x="0" y="0"/>
                  <a:pt x="3" y="1"/>
                </a:cubicBezTo>
                <a:cubicBezTo>
                  <a:pt x="6" y="3"/>
                  <a:pt x="12" y="8"/>
                  <a:pt x="8" y="8"/>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06" name="Freeform 591">
            <a:extLst>
              <a:ext uri="{FF2B5EF4-FFF2-40B4-BE49-F238E27FC236}">
                <a16:creationId xmlns:a16="http://schemas.microsoft.com/office/drawing/2014/main" id="{8C85A46C-D785-9CA8-275C-B5C9AD497052}"/>
              </a:ext>
            </a:extLst>
          </p:cNvPr>
          <p:cNvSpPr>
            <a:spLocks/>
          </p:cNvSpPr>
          <p:nvPr/>
        </p:nvSpPr>
        <p:spPr bwMode="auto">
          <a:xfrm>
            <a:off x="5588582" y="2178809"/>
            <a:ext cx="34876" cy="12775"/>
          </a:xfrm>
          <a:custGeom>
            <a:avLst/>
            <a:gdLst>
              <a:gd name="T0" fmla="*/ 2 w 9"/>
              <a:gd name="T1" fmla="*/ 1 h 3"/>
              <a:gd name="T2" fmla="*/ 8 w 9"/>
              <a:gd name="T3" fmla="*/ 2 h 3"/>
              <a:gd name="T4" fmla="*/ 2 w 9"/>
              <a:gd name="T5" fmla="*/ 1 h 3"/>
            </a:gdLst>
            <a:ahLst/>
            <a:cxnLst>
              <a:cxn ang="0">
                <a:pos x="T0" y="T1"/>
              </a:cxn>
              <a:cxn ang="0">
                <a:pos x="T2" y="T3"/>
              </a:cxn>
              <a:cxn ang="0">
                <a:pos x="T4" y="T5"/>
              </a:cxn>
            </a:cxnLst>
            <a:rect l="0" t="0" r="r" b="b"/>
            <a:pathLst>
              <a:path w="9" h="3">
                <a:moveTo>
                  <a:pt x="2" y="1"/>
                </a:moveTo>
                <a:cubicBezTo>
                  <a:pt x="5" y="0"/>
                  <a:pt x="9" y="2"/>
                  <a:pt x="8" y="2"/>
                </a:cubicBezTo>
                <a:cubicBezTo>
                  <a:pt x="3" y="3"/>
                  <a:pt x="0" y="2"/>
                  <a:pt x="2" y="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07" name="Freeform 592">
            <a:extLst>
              <a:ext uri="{FF2B5EF4-FFF2-40B4-BE49-F238E27FC236}">
                <a16:creationId xmlns:a16="http://schemas.microsoft.com/office/drawing/2014/main" id="{4E7EDB21-FBDE-1D04-08EE-15333DFCFE1B}"/>
              </a:ext>
            </a:extLst>
          </p:cNvPr>
          <p:cNvSpPr>
            <a:spLocks/>
          </p:cNvSpPr>
          <p:nvPr/>
        </p:nvSpPr>
        <p:spPr bwMode="auto">
          <a:xfrm>
            <a:off x="5521512" y="2112093"/>
            <a:ext cx="140845" cy="79492"/>
          </a:xfrm>
          <a:custGeom>
            <a:avLst/>
            <a:gdLst>
              <a:gd name="T0" fmla="*/ 28 w 36"/>
              <a:gd name="T1" fmla="*/ 17 h 19"/>
              <a:gd name="T2" fmla="*/ 27 w 36"/>
              <a:gd name="T3" fmla="*/ 15 h 19"/>
              <a:gd name="T4" fmla="*/ 22 w 36"/>
              <a:gd name="T5" fmla="*/ 13 h 19"/>
              <a:gd name="T6" fmla="*/ 14 w 36"/>
              <a:gd name="T7" fmla="*/ 14 h 19"/>
              <a:gd name="T8" fmla="*/ 18 w 36"/>
              <a:gd name="T9" fmla="*/ 12 h 19"/>
              <a:gd name="T10" fmla="*/ 8 w 36"/>
              <a:gd name="T11" fmla="*/ 12 h 19"/>
              <a:gd name="T12" fmla="*/ 13 w 36"/>
              <a:gd name="T13" fmla="*/ 10 h 19"/>
              <a:gd name="T14" fmla="*/ 12 w 36"/>
              <a:gd name="T15" fmla="*/ 9 h 19"/>
              <a:gd name="T16" fmla="*/ 13 w 36"/>
              <a:gd name="T17" fmla="*/ 8 h 19"/>
              <a:gd name="T18" fmla="*/ 11 w 36"/>
              <a:gd name="T19" fmla="*/ 8 h 19"/>
              <a:gd name="T20" fmla="*/ 10 w 36"/>
              <a:gd name="T21" fmla="*/ 6 h 19"/>
              <a:gd name="T22" fmla="*/ 6 w 36"/>
              <a:gd name="T23" fmla="*/ 6 h 19"/>
              <a:gd name="T24" fmla="*/ 3 w 36"/>
              <a:gd name="T25" fmla="*/ 5 h 19"/>
              <a:gd name="T26" fmla="*/ 9 w 36"/>
              <a:gd name="T27" fmla="*/ 2 h 19"/>
              <a:gd name="T28" fmla="*/ 16 w 36"/>
              <a:gd name="T29" fmla="*/ 1 h 19"/>
              <a:gd name="T30" fmla="*/ 18 w 36"/>
              <a:gd name="T31" fmla="*/ 5 h 19"/>
              <a:gd name="T32" fmla="*/ 22 w 36"/>
              <a:gd name="T33" fmla="*/ 4 h 19"/>
              <a:gd name="T34" fmla="*/ 25 w 36"/>
              <a:gd name="T35" fmla="*/ 7 h 19"/>
              <a:gd name="T36" fmla="*/ 30 w 36"/>
              <a:gd name="T37" fmla="*/ 7 h 19"/>
              <a:gd name="T38" fmla="*/ 33 w 36"/>
              <a:gd name="T39" fmla="*/ 12 h 19"/>
              <a:gd name="T40" fmla="*/ 34 w 36"/>
              <a:gd name="T41" fmla="*/ 16 h 19"/>
              <a:gd name="T42" fmla="*/ 28 w 36"/>
              <a:gd name="T43" fmla="*/ 17 h 19"/>
              <a:gd name="T44" fmla="*/ 28 w 36"/>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9">
                <a:moveTo>
                  <a:pt x="28" y="17"/>
                </a:moveTo>
                <a:cubicBezTo>
                  <a:pt x="27" y="17"/>
                  <a:pt x="27" y="16"/>
                  <a:pt x="27" y="15"/>
                </a:cubicBezTo>
                <a:cubicBezTo>
                  <a:pt x="26" y="14"/>
                  <a:pt x="23" y="13"/>
                  <a:pt x="22" y="13"/>
                </a:cubicBezTo>
                <a:cubicBezTo>
                  <a:pt x="21" y="13"/>
                  <a:pt x="14" y="15"/>
                  <a:pt x="14" y="14"/>
                </a:cubicBezTo>
                <a:cubicBezTo>
                  <a:pt x="14" y="14"/>
                  <a:pt x="18" y="12"/>
                  <a:pt x="18" y="12"/>
                </a:cubicBezTo>
                <a:cubicBezTo>
                  <a:pt x="15" y="11"/>
                  <a:pt x="11" y="14"/>
                  <a:pt x="8" y="12"/>
                </a:cubicBezTo>
                <a:cubicBezTo>
                  <a:pt x="2" y="9"/>
                  <a:pt x="13" y="10"/>
                  <a:pt x="13" y="10"/>
                </a:cubicBezTo>
                <a:cubicBezTo>
                  <a:pt x="13" y="10"/>
                  <a:pt x="12" y="9"/>
                  <a:pt x="12" y="9"/>
                </a:cubicBezTo>
                <a:cubicBezTo>
                  <a:pt x="12" y="9"/>
                  <a:pt x="13" y="8"/>
                  <a:pt x="13" y="8"/>
                </a:cubicBezTo>
                <a:cubicBezTo>
                  <a:pt x="14" y="7"/>
                  <a:pt x="11" y="8"/>
                  <a:pt x="11" y="8"/>
                </a:cubicBezTo>
                <a:cubicBezTo>
                  <a:pt x="10" y="7"/>
                  <a:pt x="12" y="6"/>
                  <a:pt x="10" y="6"/>
                </a:cubicBezTo>
                <a:cubicBezTo>
                  <a:pt x="9" y="6"/>
                  <a:pt x="7" y="7"/>
                  <a:pt x="6" y="6"/>
                </a:cubicBezTo>
                <a:cubicBezTo>
                  <a:pt x="6" y="5"/>
                  <a:pt x="4" y="6"/>
                  <a:pt x="3" y="5"/>
                </a:cubicBezTo>
                <a:cubicBezTo>
                  <a:pt x="0" y="0"/>
                  <a:pt x="7" y="2"/>
                  <a:pt x="9" y="2"/>
                </a:cubicBezTo>
                <a:cubicBezTo>
                  <a:pt x="11" y="1"/>
                  <a:pt x="14" y="0"/>
                  <a:pt x="16" y="1"/>
                </a:cubicBezTo>
                <a:cubicBezTo>
                  <a:pt x="19" y="2"/>
                  <a:pt x="14" y="7"/>
                  <a:pt x="18" y="5"/>
                </a:cubicBezTo>
                <a:cubicBezTo>
                  <a:pt x="19" y="5"/>
                  <a:pt x="21" y="3"/>
                  <a:pt x="22" y="4"/>
                </a:cubicBezTo>
                <a:cubicBezTo>
                  <a:pt x="23" y="5"/>
                  <a:pt x="24" y="7"/>
                  <a:pt x="25" y="7"/>
                </a:cubicBezTo>
                <a:cubicBezTo>
                  <a:pt x="26" y="7"/>
                  <a:pt x="29" y="6"/>
                  <a:pt x="30" y="7"/>
                </a:cubicBezTo>
                <a:cubicBezTo>
                  <a:pt x="32" y="8"/>
                  <a:pt x="32" y="11"/>
                  <a:pt x="33" y="12"/>
                </a:cubicBezTo>
                <a:cubicBezTo>
                  <a:pt x="34" y="14"/>
                  <a:pt x="36" y="15"/>
                  <a:pt x="34" y="16"/>
                </a:cubicBezTo>
                <a:cubicBezTo>
                  <a:pt x="33" y="18"/>
                  <a:pt x="30" y="18"/>
                  <a:pt x="28" y="17"/>
                </a:cubicBezTo>
                <a:cubicBezTo>
                  <a:pt x="27" y="16"/>
                  <a:pt x="31" y="19"/>
                  <a:pt x="28" y="17"/>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08" name="Freeform 593">
            <a:extLst>
              <a:ext uri="{FF2B5EF4-FFF2-40B4-BE49-F238E27FC236}">
                <a16:creationId xmlns:a16="http://schemas.microsoft.com/office/drawing/2014/main" id="{BEF51132-C1A9-02B6-86A8-FA3358EA321D}"/>
              </a:ext>
            </a:extLst>
          </p:cNvPr>
          <p:cNvSpPr>
            <a:spLocks/>
          </p:cNvSpPr>
          <p:nvPr/>
        </p:nvSpPr>
        <p:spPr bwMode="auto">
          <a:xfrm>
            <a:off x="5631505" y="2073768"/>
            <a:ext cx="42923" cy="21293"/>
          </a:xfrm>
          <a:custGeom>
            <a:avLst/>
            <a:gdLst>
              <a:gd name="T0" fmla="*/ 8 w 11"/>
              <a:gd name="T1" fmla="*/ 5 h 5"/>
              <a:gd name="T2" fmla="*/ 4 w 11"/>
              <a:gd name="T3" fmla="*/ 4 h 5"/>
              <a:gd name="T4" fmla="*/ 2 w 11"/>
              <a:gd name="T5" fmla="*/ 3 h 5"/>
              <a:gd name="T6" fmla="*/ 7 w 11"/>
              <a:gd name="T7" fmla="*/ 2 h 5"/>
              <a:gd name="T8" fmla="*/ 8 w 11"/>
              <a:gd name="T9" fmla="*/ 5 h 5"/>
            </a:gdLst>
            <a:ahLst/>
            <a:cxnLst>
              <a:cxn ang="0">
                <a:pos x="T0" y="T1"/>
              </a:cxn>
              <a:cxn ang="0">
                <a:pos x="T2" y="T3"/>
              </a:cxn>
              <a:cxn ang="0">
                <a:pos x="T4" y="T5"/>
              </a:cxn>
              <a:cxn ang="0">
                <a:pos x="T6" y="T7"/>
              </a:cxn>
              <a:cxn ang="0">
                <a:pos x="T8" y="T9"/>
              </a:cxn>
            </a:cxnLst>
            <a:rect l="0" t="0" r="r" b="b"/>
            <a:pathLst>
              <a:path w="11" h="5">
                <a:moveTo>
                  <a:pt x="8" y="5"/>
                </a:moveTo>
                <a:cubicBezTo>
                  <a:pt x="6" y="5"/>
                  <a:pt x="6" y="4"/>
                  <a:pt x="4" y="4"/>
                </a:cubicBezTo>
                <a:cubicBezTo>
                  <a:pt x="4" y="4"/>
                  <a:pt x="0" y="4"/>
                  <a:pt x="2" y="3"/>
                </a:cubicBezTo>
                <a:cubicBezTo>
                  <a:pt x="3" y="1"/>
                  <a:pt x="6" y="0"/>
                  <a:pt x="7" y="2"/>
                </a:cubicBezTo>
                <a:cubicBezTo>
                  <a:pt x="9" y="3"/>
                  <a:pt x="11" y="5"/>
                  <a:pt x="8" y="5"/>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09" name="Freeform 594">
            <a:extLst>
              <a:ext uri="{FF2B5EF4-FFF2-40B4-BE49-F238E27FC236}">
                <a16:creationId xmlns:a16="http://schemas.microsoft.com/office/drawing/2014/main" id="{EBC7AB16-76E4-BC1F-ADFE-C00732B124BB}"/>
              </a:ext>
            </a:extLst>
          </p:cNvPr>
          <p:cNvSpPr>
            <a:spLocks/>
          </p:cNvSpPr>
          <p:nvPr/>
        </p:nvSpPr>
        <p:spPr bwMode="auto">
          <a:xfrm>
            <a:off x="5666381" y="2140483"/>
            <a:ext cx="79141" cy="46843"/>
          </a:xfrm>
          <a:custGeom>
            <a:avLst/>
            <a:gdLst>
              <a:gd name="T0" fmla="*/ 8 w 20"/>
              <a:gd name="T1" fmla="*/ 7 h 11"/>
              <a:gd name="T2" fmla="*/ 3 w 20"/>
              <a:gd name="T3" fmla="*/ 5 h 11"/>
              <a:gd name="T4" fmla="*/ 4 w 20"/>
              <a:gd name="T5" fmla="*/ 3 h 11"/>
              <a:gd name="T6" fmla="*/ 1 w 20"/>
              <a:gd name="T7" fmla="*/ 1 h 11"/>
              <a:gd name="T8" fmla="*/ 6 w 20"/>
              <a:gd name="T9" fmla="*/ 1 h 11"/>
              <a:gd name="T10" fmla="*/ 12 w 20"/>
              <a:gd name="T11" fmla="*/ 3 h 11"/>
              <a:gd name="T12" fmla="*/ 16 w 20"/>
              <a:gd name="T13" fmla="*/ 3 h 11"/>
              <a:gd name="T14" fmla="*/ 19 w 20"/>
              <a:gd name="T15" fmla="*/ 4 h 11"/>
              <a:gd name="T16" fmla="*/ 18 w 20"/>
              <a:gd name="T17" fmla="*/ 8 h 11"/>
              <a:gd name="T18" fmla="*/ 15 w 20"/>
              <a:gd name="T19" fmla="*/ 10 h 11"/>
              <a:gd name="T20" fmla="*/ 9 w 20"/>
              <a:gd name="T21" fmla="*/ 11 h 11"/>
              <a:gd name="T22" fmla="*/ 4 w 20"/>
              <a:gd name="T23" fmla="*/ 8 h 11"/>
              <a:gd name="T24" fmla="*/ 8 w 20"/>
              <a:gd name="T25" fmla="*/ 7 h 11"/>
              <a:gd name="T26" fmla="*/ 8 w 20"/>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
                <a:moveTo>
                  <a:pt x="8" y="7"/>
                </a:moveTo>
                <a:cubicBezTo>
                  <a:pt x="6" y="7"/>
                  <a:pt x="4" y="6"/>
                  <a:pt x="3" y="5"/>
                </a:cubicBezTo>
                <a:cubicBezTo>
                  <a:pt x="0" y="4"/>
                  <a:pt x="4" y="3"/>
                  <a:pt x="4" y="3"/>
                </a:cubicBezTo>
                <a:cubicBezTo>
                  <a:pt x="4" y="2"/>
                  <a:pt x="2" y="1"/>
                  <a:pt x="1" y="1"/>
                </a:cubicBezTo>
                <a:cubicBezTo>
                  <a:pt x="1" y="0"/>
                  <a:pt x="6" y="1"/>
                  <a:pt x="6" y="1"/>
                </a:cubicBezTo>
                <a:cubicBezTo>
                  <a:pt x="8" y="1"/>
                  <a:pt x="10" y="2"/>
                  <a:pt x="12" y="3"/>
                </a:cubicBezTo>
                <a:cubicBezTo>
                  <a:pt x="14" y="3"/>
                  <a:pt x="15" y="3"/>
                  <a:pt x="16" y="3"/>
                </a:cubicBezTo>
                <a:cubicBezTo>
                  <a:pt x="17" y="3"/>
                  <a:pt x="20" y="4"/>
                  <a:pt x="19" y="4"/>
                </a:cubicBezTo>
                <a:cubicBezTo>
                  <a:pt x="17" y="6"/>
                  <a:pt x="16" y="5"/>
                  <a:pt x="18" y="8"/>
                </a:cubicBezTo>
                <a:cubicBezTo>
                  <a:pt x="19" y="9"/>
                  <a:pt x="16" y="9"/>
                  <a:pt x="15" y="10"/>
                </a:cubicBezTo>
                <a:cubicBezTo>
                  <a:pt x="13" y="10"/>
                  <a:pt x="11" y="11"/>
                  <a:pt x="9" y="11"/>
                </a:cubicBezTo>
                <a:cubicBezTo>
                  <a:pt x="8" y="10"/>
                  <a:pt x="4" y="9"/>
                  <a:pt x="4" y="8"/>
                </a:cubicBezTo>
                <a:cubicBezTo>
                  <a:pt x="4" y="8"/>
                  <a:pt x="10" y="7"/>
                  <a:pt x="8" y="7"/>
                </a:cubicBezTo>
                <a:cubicBezTo>
                  <a:pt x="5" y="6"/>
                  <a:pt x="10" y="7"/>
                  <a:pt x="8" y="7"/>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10" name="Freeform 595">
            <a:extLst>
              <a:ext uri="{FF2B5EF4-FFF2-40B4-BE49-F238E27FC236}">
                <a16:creationId xmlns:a16="http://schemas.microsoft.com/office/drawing/2014/main" id="{CA7704CE-8393-8CEC-BE12-0925ECF66DC1}"/>
              </a:ext>
            </a:extLst>
          </p:cNvPr>
          <p:cNvSpPr>
            <a:spLocks/>
          </p:cNvSpPr>
          <p:nvPr/>
        </p:nvSpPr>
        <p:spPr bwMode="auto">
          <a:xfrm>
            <a:off x="5710647" y="2183066"/>
            <a:ext cx="69751" cy="21293"/>
          </a:xfrm>
          <a:custGeom>
            <a:avLst/>
            <a:gdLst>
              <a:gd name="T0" fmla="*/ 14 w 18"/>
              <a:gd name="T1" fmla="*/ 5 h 5"/>
              <a:gd name="T2" fmla="*/ 16 w 18"/>
              <a:gd name="T3" fmla="*/ 2 h 5"/>
              <a:gd name="T4" fmla="*/ 13 w 18"/>
              <a:gd name="T5" fmla="*/ 1 h 5"/>
              <a:gd name="T6" fmla="*/ 3 w 18"/>
              <a:gd name="T7" fmla="*/ 1 h 5"/>
              <a:gd name="T8" fmla="*/ 4 w 18"/>
              <a:gd name="T9" fmla="*/ 4 h 5"/>
              <a:gd name="T10" fmla="*/ 14 w 18"/>
              <a:gd name="T11" fmla="*/ 5 h 5"/>
              <a:gd name="T12" fmla="*/ 14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4" y="5"/>
                </a:moveTo>
                <a:cubicBezTo>
                  <a:pt x="14" y="4"/>
                  <a:pt x="18" y="2"/>
                  <a:pt x="16" y="2"/>
                </a:cubicBezTo>
                <a:cubicBezTo>
                  <a:pt x="15" y="1"/>
                  <a:pt x="14" y="1"/>
                  <a:pt x="13" y="1"/>
                </a:cubicBezTo>
                <a:cubicBezTo>
                  <a:pt x="10" y="1"/>
                  <a:pt x="6" y="0"/>
                  <a:pt x="3" y="1"/>
                </a:cubicBezTo>
                <a:cubicBezTo>
                  <a:pt x="0" y="1"/>
                  <a:pt x="1" y="4"/>
                  <a:pt x="4" y="4"/>
                </a:cubicBezTo>
                <a:cubicBezTo>
                  <a:pt x="7" y="4"/>
                  <a:pt x="11" y="5"/>
                  <a:pt x="14" y="5"/>
                </a:cubicBezTo>
                <a:cubicBezTo>
                  <a:pt x="16" y="4"/>
                  <a:pt x="12" y="5"/>
                  <a:pt x="14" y="5"/>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11" name="Freeform 596">
            <a:extLst>
              <a:ext uri="{FF2B5EF4-FFF2-40B4-BE49-F238E27FC236}">
                <a16:creationId xmlns:a16="http://schemas.microsoft.com/office/drawing/2014/main" id="{53087084-C3CA-F5E7-2B8D-0358793D0730}"/>
              </a:ext>
            </a:extLst>
          </p:cNvPr>
          <p:cNvSpPr>
            <a:spLocks/>
          </p:cNvSpPr>
          <p:nvPr/>
        </p:nvSpPr>
        <p:spPr bwMode="auto">
          <a:xfrm>
            <a:off x="5706624" y="2278172"/>
            <a:ext cx="65727" cy="46843"/>
          </a:xfrm>
          <a:custGeom>
            <a:avLst/>
            <a:gdLst>
              <a:gd name="T0" fmla="*/ 7 w 17"/>
              <a:gd name="T1" fmla="*/ 1 h 11"/>
              <a:gd name="T2" fmla="*/ 1 w 17"/>
              <a:gd name="T3" fmla="*/ 6 h 11"/>
              <a:gd name="T4" fmla="*/ 10 w 17"/>
              <a:gd name="T5" fmla="*/ 10 h 11"/>
              <a:gd name="T6" fmla="*/ 15 w 17"/>
              <a:gd name="T7" fmla="*/ 10 h 11"/>
              <a:gd name="T8" fmla="*/ 15 w 17"/>
              <a:gd name="T9" fmla="*/ 8 h 11"/>
              <a:gd name="T10" fmla="*/ 16 w 17"/>
              <a:gd name="T11" fmla="*/ 6 h 11"/>
              <a:gd name="T12" fmla="*/ 7 w 17"/>
              <a:gd name="T13" fmla="*/ 1 h 11"/>
              <a:gd name="T14" fmla="*/ 7 w 17"/>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1">
                <a:moveTo>
                  <a:pt x="7" y="1"/>
                </a:moveTo>
                <a:cubicBezTo>
                  <a:pt x="5" y="0"/>
                  <a:pt x="2" y="4"/>
                  <a:pt x="1" y="6"/>
                </a:cubicBezTo>
                <a:cubicBezTo>
                  <a:pt x="0" y="8"/>
                  <a:pt x="8" y="10"/>
                  <a:pt x="10" y="10"/>
                </a:cubicBezTo>
                <a:cubicBezTo>
                  <a:pt x="11" y="11"/>
                  <a:pt x="14" y="11"/>
                  <a:pt x="15" y="10"/>
                </a:cubicBezTo>
                <a:cubicBezTo>
                  <a:pt x="16" y="10"/>
                  <a:pt x="15" y="9"/>
                  <a:pt x="15" y="8"/>
                </a:cubicBezTo>
                <a:cubicBezTo>
                  <a:pt x="15" y="7"/>
                  <a:pt x="15" y="6"/>
                  <a:pt x="16" y="6"/>
                </a:cubicBezTo>
                <a:cubicBezTo>
                  <a:pt x="17" y="4"/>
                  <a:pt x="9" y="1"/>
                  <a:pt x="7" y="1"/>
                </a:cubicBezTo>
                <a:cubicBezTo>
                  <a:pt x="5" y="0"/>
                  <a:pt x="8" y="1"/>
                  <a:pt x="7" y="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12" name="Freeform 597">
            <a:extLst>
              <a:ext uri="{FF2B5EF4-FFF2-40B4-BE49-F238E27FC236}">
                <a16:creationId xmlns:a16="http://schemas.microsoft.com/office/drawing/2014/main" id="{301918AA-312D-0A55-6223-0BEAE9E2A279}"/>
              </a:ext>
            </a:extLst>
          </p:cNvPr>
          <p:cNvSpPr>
            <a:spLocks/>
          </p:cNvSpPr>
          <p:nvPr/>
        </p:nvSpPr>
        <p:spPr bwMode="auto">
          <a:xfrm>
            <a:off x="5737474" y="2266816"/>
            <a:ext cx="16097" cy="11355"/>
          </a:xfrm>
          <a:custGeom>
            <a:avLst/>
            <a:gdLst>
              <a:gd name="T0" fmla="*/ 3 w 4"/>
              <a:gd name="T1" fmla="*/ 2 h 3"/>
              <a:gd name="T2" fmla="*/ 1 w 4"/>
              <a:gd name="T3" fmla="*/ 1 h 3"/>
              <a:gd name="T4" fmla="*/ 3 w 4"/>
              <a:gd name="T5" fmla="*/ 2 h 3"/>
            </a:gdLst>
            <a:ahLst/>
            <a:cxnLst>
              <a:cxn ang="0">
                <a:pos x="T0" y="T1"/>
              </a:cxn>
              <a:cxn ang="0">
                <a:pos x="T2" y="T3"/>
              </a:cxn>
              <a:cxn ang="0">
                <a:pos x="T4" y="T5"/>
              </a:cxn>
            </a:cxnLst>
            <a:rect l="0" t="0" r="r" b="b"/>
            <a:pathLst>
              <a:path w="4" h="3">
                <a:moveTo>
                  <a:pt x="3" y="2"/>
                </a:moveTo>
                <a:cubicBezTo>
                  <a:pt x="1" y="3"/>
                  <a:pt x="0" y="1"/>
                  <a:pt x="1" y="1"/>
                </a:cubicBezTo>
                <a:cubicBezTo>
                  <a:pt x="2" y="0"/>
                  <a:pt x="4" y="2"/>
                  <a:pt x="3" y="2"/>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13" name="Freeform 598">
            <a:extLst>
              <a:ext uri="{FF2B5EF4-FFF2-40B4-BE49-F238E27FC236}">
                <a16:creationId xmlns:a16="http://schemas.microsoft.com/office/drawing/2014/main" id="{FCE66046-DB01-B12D-E45A-70023F637E67}"/>
              </a:ext>
            </a:extLst>
          </p:cNvPr>
          <p:cNvSpPr>
            <a:spLocks/>
          </p:cNvSpPr>
          <p:nvPr/>
        </p:nvSpPr>
        <p:spPr bwMode="auto">
          <a:xfrm>
            <a:off x="5808567" y="2191584"/>
            <a:ext cx="34876" cy="24130"/>
          </a:xfrm>
          <a:custGeom>
            <a:avLst/>
            <a:gdLst>
              <a:gd name="T0" fmla="*/ 1 w 9"/>
              <a:gd name="T1" fmla="*/ 5 h 6"/>
              <a:gd name="T2" fmla="*/ 1 w 9"/>
              <a:gd name="T3" fmla="*/ 1 h 6"/>
              <a:gd name="T4" fmla="*/ 5 w 9"/>
              <a:gd name="T5" fmla="*/ 1 h 6"/>
              <a:gd name="T6" fmla="*/ 9 w 9"/>
              <a:gd name="T7" fmla="*/ 3 h 6"/>
              <a:gd name="T8" fmla="*/ 5 w 9"/>
              <a:gd name="T9" fmla="*/ 5 h 6"/>
              <a:gd name="T10" fmla="*/ 1 w 9"/>
              <a:gd name="T11" fmla="*/ 5 h 6"/>
              <a:gd name="T12" fmla="*/ 1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5"/>
                </a:moveTo>
                <a:cubicBezTo>
                  <a:pt x="1" y="5"/>
                  <a:pt x="2" y="2"/>
                  <a:pt x="1" y="1"/>
                </a:cubicBezTo>
                <a:cubicBezTo>
                  <a:pt x="1" y="0"/>
                  <a:pt x="4" y="1"/>
                  <a:pt x="5" y="1"/>
                </a:cubicBezTo>
                <a:cubicBezTo>
                  <a:pt x="6" y="1"/>
                  <a:pt x="9" y="2"/>
                  <a:pt x="9" y="3"/>
                </a:cubicBezTo>
                <a:cubicBezTo>
                  <a:pt x="8" y="4"/>
                  <a:pt x="6" y="5"/>
                  <a:pt x="5" y="5"/>
                </a:cubicBezTo>
                <a:cubicBezTo>
                  <a:pt x="3" y="6"/>
                  <a:pt x="3" y="6"/>
                  <a:pt x="1" y="5"/>
                </a:cubicBezTo>
                <a:cubicBezTo>
                  <a:pt x="0" y="4"/>
                  <a:pt x="2" y="6"/>
                  <a:pt x="1" y="5"/>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14" name="Freeform 599">
            <a:extLst>
              <a:ext uri="{FF2B5EF4-FFF2-40B4-BE49-F238E27FC236}">
                <a16:creationId xmlns:a16="http://schemas.microsoft.com/office/drawing/2014/main" id="{69B889BD-8A3F-19C0-648D-FBCB8544E59B}"/>
              </a:ext>
            </a:extLst>
          </p:cNvPr>
          <p:cNvSpPr>
            <a:spLocks/>
          </p:cNvSpPr>
          <p:nvPr/>
        </p:nvSpPr>
        <p:spPr bwMode="auto">
          <a:xfrm>
            <a:off x="5827346" y="2228489"/>
            <a:ext cx="12072" cy="17034"/>
          </a:xfrm>
          <a:custGeom>
            <a:avLst/>
            <a:gdLst>
              <a:gd name="T0" fmla="*/ 2 w 3"/>
              <a:gd name="T1" fmla="*/ 1 h 4"/>
              <a:gd name="T2" fmla="*/ 1 w 3"/>
              <a:gd name="T3" fmla="*/ 3 h 4"/>
              <a:gd name="T4" fmla="*/ 2 w 3"/>
              <a:gd name="T5" fmla="*/ 1 h 4"/>
            </a:gdLst>
            <a:ahLst/>
            <a:cxnLst>
              <a:cxn ang="0">
                <a:pos x="T0" y="T1"/>
              </a:cxn>
              <a:cxn ang="0">
                <a:pos x="T2" y="T3"/>
              </a:cxn>
              <a:cxn ang="0">
                <a:pos x="T4" y="T5"/>
              </a:cxn>
            </a:cxnLst>
            <a:rect l="0" t="0" r="r" b="b"/>
            <a:pathLst>
              <a:path w="3" h="4">
                <a:moveTo>
                  <a:pt x="2" y="1"/>
                </a:moveTo>
                <a:cubicBezTo>
                  <a:pt x="0" y="0"/>
                  <a:pt x="0" y="3"/>
                  <a:pt x="1" y="3"/>
                </a:cubicBezTo>
                <a:cubicBezTo>
                  <a:pt x="2" y="4"/>
                  <a:pt x="3" y="2"/>
                  <a:pt x="2" y="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15" name="Freeform 600">
            <a:extLst>
              <a:ext uri="{FF2B5EF4-FFF2-40B4-BE49-F238E27FC236}">
                <a16:creationId xmlns:a16="http://schemas.microsoft.com/office/drawing/2014/main" id="{D051D3B3-CC74-D4FC-ADC1-71F566292FC0}"/>
              </a:ext>
            </a:extLst>
          </p:cNvPr>
          <p:cNvSpPr>
            <a:spLocks/>
          </p:cNvSpPr>
          <p:nvPr/>
        </p:nvSpPr>
        <p:spPr bwMode="auto">
          <a:xfrm>
            <a:off x="5698574" y="2215715"/>
            <a:ext cx="350100" cy="113558"/>
          </a:xfrm>
          <a:custGeom>
            <a:avLst/>
            <a:gdLst>
              <a:gd name="T0" fmla="*/ 17 w 89"/>
              <a:gd name="T1" fmla="*/ 7 h 27"/>
              <a:gd name="T2" fmla="*/ 19 w 89"/>
              <a:gd name="T3" fmla="*/ 4 h 27"/>
              <a:gd name="T4" fmla="*/ 15 w 89"/>
              <a:gd name="T5" fmla="*/ 2 h 27"/>
              <a:gd name="T6" fmla="*/ 12 w 89"/>
              <a:gd name="T7" fmla="*/ 2 h 27"/>
              <a:gd name="T8" fmla="*/ 4 w 89"/>
              <a:gd name="T9" fmla="*/ 1 h 27"/>
              <a:gd name="T10" fmla="*/ 4 w 89"/>
              <a:gd name="T11" fmla="*/ 3 h 27"/>
              <a:gd name="T12" fmla="*/ 0 w 89"/>
              <a:gd name="T13" fmla="*/ 4 h 27"/>
              <a:gd name="T14" fmla="*/ 5 w 89"/>
              <a:gd name="T15" fmla="*/ 5 h 27"/>
              <a:gd name="T16" fmla="*/ 7 w 89"/>
              <a:gd name="T17" fmla="*/ 6 h 27"/>
              <a:gd name="T18" fmla="*/ 6 w 89"/>
              <a:gd name="T19" fmla="*/ 7 h 27"/>
              <a:gd name="T20" fmla="*/ 24 w 89"/>
              <a:gd name="T21" fmla="*/ 13 h 27"/>
              <a:gd name="T22" fmla="*/ 25 w 89"/>
              <a:gd name="T23" fmla="*/ 16 h 27"/>
              <a:gd name="T24" fmla="*/ 24 w 89"/>
              <a:gd name="T25" fmla="*/ 21 h 27"/>
              <a:gd name="T26" fmla="*/ 27 w 89"/>
              <a:gd name="T27" fmla="*/ 25 h 27"/>
              <a:gd name="T28" fmla="*/ 30 w 89"/>
              <a:gd name="T29" fmla="*/ 24 h 27"/>
              <a:gd name="T30" fmla="*/ 33 w 89"/>
              <a:gd name="T31" fmla="*/ 26 h 27"/>
              <a:gd name="T32" fmla="*/ 38 w 89"/>
              <a:gd name="T33" fmla="*/ 26 h 27"/>
              <a:gd name="T34" fmla="*/ 42 w 89"/>
              <a:gd name="T35" fmla="*/ 23 h 27"/>
              <a:gd name="T36" fmla="*/ 45 w 89"/>
              <a:gd name="T37" fmla="*/ 26 h 27"/>
              <a:gd name="T38" fmla="*/ 52 w 89"/>
              <a:gd name="T39" fmla="*/ 27 h 27"/>
              <a:gd name="T40" fmla="*/ 62 w 89"/>
              <a:gd name="T41" fmla="*/ 27 h 27"/>
              <a:gd name="T42" fmla="*/ 65 w 89"/>
              <a:gd name="T43" fmla="*/ 27 h 27"/>
              <a:gd name="T44" fmla="*/ 67 w 89"/>
              <a:gd name="T45" fmla="*/ 24 h 27"/>
              <a:gd name="T46" fmla="*/ 70 w 89"/>
              <a:gd name="T47" fmla="*/ 25 h 27"/>
              <a:gd name="T48" fmla="*/ 76 w 89"/>
              <a:gd name="T49" fmla="*/ 27 h 27"/>
              <a:gd name="T50" fmla="*/ 82 w 89"/>
              <a:gd name="T51" fmla="*/ 26 h 27"/>
              <a:gd name="T52" fmla="*/ 85 w 89"/>
              <a:gd name="T53" fmla="*/ 24 h 27"/>
              <a:gd name="T54" fmla="*/ 85 w 89"/>
              <a:gd name="T55" fmla="*/ 22 h 27"/>
              <a:gd name="T56" fmla="*/ 82 w 89"/>
              <a:gd name="T57" fmla="*/ 22 h 27"/>
              <a:gd name="T58" fmla="*/ 85 w 89"/>
              <a:gd name="T59" fmla="*/ 17 h 27"/>
              <a:gd name="T60" fmla="*/ 80 w 89"/>
              <a:gd name="T61" fmla="*/ 16 h 27"/>
              <a:gd name="T62" fmla="*/ 78 w 89"/>
              <a:gd name="T63" fmla="*/ 14 h 27"/>
              <a:gd name="T64" fmla="*/ 70 w 89"/>
              <a:gd name="T65" fmla="*/ 14 h 27"/>
              <a:gd name="T66" fmla="*/ 65 w 89"/>
              <a:gd name="T67" fmla="*/ 14 h 27"/>
              <a:gd name="T68" fmla="*/ 55 w 89"/>
              <a:gd name="T69" fmla="*/ 17 h 27"/>
              <a:gd name="T70" fmla="*/ 56 w 89"/>
              <a:gd name="T71" fmla="*/ 18 h 27"/>
              <a:gd name="T72" fmla="*/ 52 w 89"/>
              <a:gd name="T73" fmla="*/ 18 h 27"/>
              <a:gd name="T74" fmla="*/ 49 w 89"/>
              <a:gd name="T75" fmla="*/ 16 h 27"/>
              <a:gd name="T76" fmla="*/ 46 w 89"/>
              <a:gd name="T77" fmla="*/ 17 h 27"/>
              <a:gd name="T78" fmla="*/ 42 w 89"/>
              <a:gd name="T79" fmla="*/ 16 h 27"/>
              <a:gd name="T80" fmla="*/ 41 w 89"/>
              <a:gd name="T81" fmla="*/ 18 h 27"/>
              <a:gd name="T82" fmla="*/ 38 w 89"/>
              <a:gd name="T83" fmla="*/ 16 h 27"/>
              <a:gd name="T84" fmla="*/ 39 w 89"/>
              <a:gd name="T85" fmla="*/ 14 h 27"/>
              <a:gd name="T86" fmla="*/ 34 w 89"/>
              <a:gd name="T87" fmla="*/ 12 h 27"/>
              <a:gd name="T88" fmla="*/ 30 w 89"/>
              <a:gd name="T89" fmla="*/ 13 h 27"/>
              <a:gd name="T90" fmla="*/ 32 w 89"/>
              <a:gd name="T91" fmla="*/ 12 h 27"/>
              <a:gd name="T92" fmla="*/ 28 w 89"/>
              <a:gd name="T93" fmla="*/ 9 h 27"/>
              <a:gd name="T94" fmla="*/ 38 w 89"/>
              <a:gd name="T95" fmla="*/ 10 h 27"/>
              <a:gd name="T96" fmla="*/ 33 w 89"/>
              <a:gd name="T97" fmla="*/ 7 h 27"/>
              <a:gd name="T98" fmla="*/ 28 w 89"/>
              <a:gd name="T99" fmla="*/ 7 h 27"/>
              <a:gd name="T100" fmla="*/ 32 w 89"/>
              <a:gd name="T101" fmla="*/ 6 h 27"/>
              <a:gd name="T102" fmla="*/ 27 w 89"/>
              <a:gd name="T103" fmla="*/ 5 h 27"/>
              <a:gd name="T104" fmla="*/ 17 w 89"/>
              <a:gd name="T105" fmla="*/ 7 h 27"/>
              <a:gd name="T106" fmla="*/ 17 w 89"/>
              <a:gd name="T10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27">
                <a:moveTo>
                  <a:pt x="17" y="7"/>
                </a:moveTo>
                <a:cubicBezTo>
                  <a:pt x="18" y="7"/>
                  <a:pt x="20" y="5"/>
                  <a:pt x="19" y="4"/>
                </a:cubicBezTo>
                <a:cubicBezTo>
                  <a:pt x="18" y="3"/>
                  <a:pt x="16" y="2"/>
                  <a:pt x="15" y="2"/>
                </a:cubicBezTo>
                <a:cubicBezTo>
                  <a:pt x="14" y="2"/>
                  <a:pt x="13" y="2"/>
                  <a:pt x="12" y="2"/>
                </a:cubicBezTo>
                <a:cubicBezTo>
                  <a:pt x="9" y="1"/>
                  <a:pt x="7" y="0"/>
                  <a:pt x="4" y="1"/>
                </a:cubicBezTo>
                <a:cubicBezTo>
                  <a:pt x="0" y="2"/>
                  <a:pt x="3" y="2"/>
                  <a:pt x="4" y="3"/>
                </a:cubicBezTo>
                <a:cubicBezTo>
                  <a:pt x="4" y="3"/>
                  <a:pt x="0" y="3"/>
                  <a:pt x="0" y="4"/>
                </a:cubicBezTo>
                <a:cubicBezTo>
                  <a:pt x="0" y="5"/>
                  <a:pt x="4" y="5"/>
                  <a:pt x="5" y="5"/>
                </a:cubicBezTo>
                <a:cubicBezTo>
                  <a:pt x="5" y="6"/>
                  <a:pt x="7" y="6"/>
                  <a:pt x="7" y="6"/>
                </a:cubicBezTo>
                <a:cubicBezTo>
                  <a:pt x="7" y="7"/>
                  <a:pt x="6" y="7"/>
                  <a:pt x="6" y="7"/>
                </a:cubicBezTo>
                <a:cubicBezTo>
                  <a:pt x="12" y="11"/>
                  <a:pt x="21" y="5"/>
                  <a:pt x="24" y="13"/>
                </a:cubicBezTo>
                <a:cubicBezTo>
                  <a:pt x="24" y="14"/>
                  <a:pt x="26" y="15"/>
                  <a:pt x="25" y="16"/>
                </a:cubicBezTo>
                <a:cubicBezTo>
                  <a:pt x="24" y="18"/>
                  <a:pt x="23" y="19"/>
                  <a:pt x="24" y="21"/>
                </a:cubicBezTo>
                <a:cubicBezTo>
                  <a:pt x="24" y="21"/>
                  <a:pt x="26" y="25"/>
                  <a:pt x="27" y="25"/>
                </a:cubicBezTo>
                <a:cubicBezTo>
                  <a:pt x="28" y="26"/>
                  <a:pt x="30" y="23"/>
                  <a:pt x="30" y="24"/>
                </a:cubicBezTo>
                <a:cubicBezTo>
                  <a:pt x="31" y="24"/>
                  <a:pt x="32" y="26"/>
                  <a:pt x="33" y="26"/>
                </a:cubicBezTo>
                <a:cubicBezTo>
                  <a:pt x="35" y="27"/>
                  <a:pt x="37" y="26"/>
                  <a:pt x="38" y="26"/>
                </a:cubicBezTo>
                <a:cubicBezTo>
                  <a:pt x="39" y="25"/>
                  <a:pt x="41" y="23"/>
                  <a:pt x="42" y="23"/>
                </a:cubicBezTo>
                <a:cubicBezTo>
                  <a:pt x="42" y="23"/>
                  <a:pt x="44" y="26"/>
                  <a:pt x="45" y="26"/>
                </a:cubicBezTo>
                <a:cubicBezTo>
                  <a:pt x="47" y="27"/>
                  <a:pt x="50" y="27"/>
                  <a:pt x="52" y="27"/>
                </a:cubicBezTo>
                <a:cubicBezTo>
                  <a:pt x="56" y="27"/>
                  <a:pt x="59" y="27"/>
                  <a:pt x="62" y="27"/>
                </a:cubicBezTo>
                <a:cubicBezTo>
                  <a:pt x="63" y="27"/>
                  <a:pt x="64" y="27"/>
                  <a:pt x="65" y="27"/>
                </a:cubicBezTo>
                <a:cubicBezTo>
                  <a:pt x="67" y="26"/>
                  <a:pt x="66" y="24"/>
                  <a:pt x="67" y="24"/>
                </a:cubicBezTo>
                <a:cubicBezTo>
                  <a:pt x="68" y="23"/>
                  <a:pt x="69" y="24"/>
                  <a:pt x="70" y="25"/>
                </a:cubicBezTo>
                <a:cubicBezTo>
                  <a:pt x="71" y="26"/>
                  <a:pt x="74" y="27"/>
                  <a:pt x="76" y="27"/>
                </a:cubicBezTo>
                <a:cubicBezTo>
                  <a:pt x="78" y="27"/>
                  <a:pt x="80" y="27"/>
                  <a:pt x="82" y="26"/>
                </a:cubicBezTo>
                <a:cubicBezTo>
                  <a:pt x="84" y="26"/>
                  <a:pt x="83" y="24"/>
                  <a:pt x="85" y="24"/>
                </a:cubicBezTo>
                <a:cubicBezTo>
                  <a:pt x="86" y="24"/>
                  <a:pt x="87" y="21"/>
                  <a:pt x="85" y="22"/>
                </a:cubicBezTo>
                <a:cubicBezTo>
                  <a:pt x="85" y="22"/>
                  <a:pt x="83" y="22"/>
                  <a:pt x="82" y="22"/>
                </a:cubicBezTo>
                <a:cubicBezTo>
                  <a:pt x="82" y="22"/>
                  <a:pt x="89" y="18"/>
                  <a:pt x="85" y="17"/>
                </a:cubicBezTo>
                <a:cubicBezTo>
                  <a:pt x="84" y="17"/>
                  <a:pt x="82" y="16"/>
                  <a:pt x="80" y="16"/>
                </a:cubicBezTo>
                <a:cubicBezTo>
                  <a:pt x="78" y="16"/>
                  <a:pt x="80" y="14"/>
                  <a:pt x="78" y="14"/>
                </a:cubicBezTo>
                <a:cubicBezTo>
                  <a:pt x="75" y="14"/>
                  <a:pt x="73" y="14"/>
                  <a:pt x="70" y="14"/>
                </a:cubicBezTo>
                <a:cubicBezTo>
                  <a:pt x="68" y="14"/>
                  <a:pt x="67" y="13"/>
                  <a:pt x="65" y="14"/>
                </a:cubicBezTo>
                <a:cubicBezTo>
                  <a:pt x="64" y="14"/>
                  <a:pt x="55" y="16"/>
                  <a:pt x="55" y="17"/>
                </a:cubicBezTo>
                <a:cubicBezTo>
                  <a:pt x="55" y="17"/>
                  <a:pt x="56" y="17"/>
                  <a:pt x="56" y="18"/>
                </a:cubicBezTo>
                <a:cubicBezTo>
                  <a:pt x="56" y="18"/>
                  <a:pt x="53" y="18"/>
                  <a:pt x="52" y="18"/>
                </a:cubicBezTo>
                <a:cubicBezTo>
                  <a:pt x="51" y="18"/>
                  <a:pt x="50" y="17"/>
                  <a:pt x="49" y="16"/>
                </a:cubicBezTo>
                <a:cubicBezTo>
                  <a:pt x="48" y="16"/>
                  <a:pt x="47" y="17"/>
                  <a:pt x="46" y="17"/>
                </a:cubicBezTo>
                <a:cubicBezTo>
                  <a:pt x="45" y="17"/>
                  <a:pt x="43" y="16"/>
                  <a:pt x="42" y="16"/>
                </a:cubicBezTo>
                <a:cubicBezTo>
                  <a:pt x="41" y="16"/>
                  <a:pt x="42" y="18"/>
                  <a:pt x="41" y="18"/>
                </a:cubicBezTo>
                <a:cubicBezTo>
                  <a:pt x="40" y="18"/>
                  <a:pt x="39" y="16"/>
                  <a:pt x="38" y="16"/>
                </a:cubicBezTo>
                <a:cubicBezTo>
                  <a:pt x="35" y="16"/>
                  <a:pt x="39" y="15"/>
                  <a:pt x="39" y="14"/>
                </a:cubicBezTo>
                <a:cubicBezTo>
                  <a:pt x="39" y="13"/>
                  <a:pt x="35" y="12"/>
                  <a:pt x="34" y="12"/>
                </a:cubicBezTo>
                <a:cubicBezTo>
                  <a:pt x="34" y="12"/>
                  <a:pt x="30" y="13"/>
                  <a:pt x="30" y="13"/>
                </a:cubicBezTo>
                <a:cubicBezTo>
                  <a:pt x="30" y="12"/>
                  <a:pt x="32" y="12"/>
                  <a:pt x="32" y="12"/>
                </a:cubicBezTo>
                <a:cubicBezTo>
                  <a:pt x="32" y="11"/>
                  <a:pt x="27" y="10"/>
                  <a:pt x="28" y="9"/>
                </a:cubicBezTo>
                <a:cubicBezTo>
                  <a:pt x="28" y="9"/>
                  <a:pt x="38" y="10"/>
                  <a:pt x="38" y="10"/>
                </a:cubicBezTo>
                <a:cubicBezTo>
                  <a:pt x="38" y="9"/>
                  <a:pt x="34" y="8"/>
                  <a:pt x="33" y="7"/>
                </a:cubicBezTo>
                <a:cubicBezTo>
                  <a:pt x="32" y="7"/>
                  <a:pt x="30" y="7"/>
                  <a:pt x="28" y="7"/>
                </a:cubicBezTo>
                <a:cubicBezTo>
                  <a:pt x="29" y="7"/>
                  <a:pt x="31" y="7"/>
                  <a:pt x="32" y="6"/>
                </a:cubicBezTo>
                <a:cubicBezTo>
                  <a:pt x="32" y="5"/>
                  <a:pt x="27" y="5"/>
                  <a:pt x="27" y="5"/>
                </a:cubicBezTo>
                <a:cubicBezTo>
                  <a:pt x="23" y="5"/>
                  <a:pt x="21" y="6"/>
                  <a:pt x="17" y="7"/>
                </a:cubicBezTo>
                <a:cubicBezTo>
                  <a:pt x="17" y="7"/>
                  <a:pt x="18" y="7"/>
                  <a:pt x="17" y="7"/>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16" name="Freeform 601">
            <a:extLst>
              <a:ext uri="{FF2B5EF4-FFF2-40B4-BE49-F238E27FC236}">
                <a16:creationId xmlns:a16="http://schemas.microsoft.com/office/drawing/2014/main" id="{50DF526C-A879-672A-911A-783D2E713D3B}"/>
              </a:ext>
            </a:extLst>
          </p:cNvPr>
          <p:cNvSpPr>
            <a:spLocks/>
          </p:cNvSpPr>
          <p:nvPr/>
        </p:nvSpPr>
        <p:spPr bwMode="auto">
          <a:xfrm>
            <a:off x="5706624" y="2019828"/>
            <a:ext cx="232058" cy="154723"/>
          </a:xfrm>
          <a:custGeom>
            <a:avLst/>
            <a:gdLst>
              <a:gd name="T0" fmla="*/ 55 w 59"/>
              <a:gd name="T1" fmla="*/ 21 h 37"/>
              <a:gd name="T2" fmla="*/ 46 w 59"/>
              <a:gd name="T3" fmla="*/ 20 h 37"/>
              <a:gd name="T4" fmla="*/ 46 w 59"/>
              <a:gd name="T5" fmla="*/ 18 h 37"/>
              <a:gd name="T6" fmla="*/ 44 w 59"/>
              <a:gd name="T7" fmla="*/ 15 h 37"/>
              <a:gd name="T8" fmla="*/ 44 w 59"/>
              <a:gd name="T9" fmla="*/ 11 h 37"/>
              <a:gd name="T10" fmla="*/ 43 w 59"/>
              <a:gd name="T11" fmla="*/ 15 h 37"/>
              <a:gd name="T12" fmla="*/ 35 w 59"/>
              <a:gd name="T13" fmla="*/ 10 h 37"/>
              <a:gd name="T14" fmla="*/ 24 w 59"/>
              <a:gd name="T15" fmla="*/ 2 h 37"/>
              <a:gd name="T16" fmla="*/ 12 w 59"/>
              <a:gd name="T17" fmla="*/ 1 h 37"/>
              <a:gd name="T18" fmla="*/ 12 w 59"/>
              <a:gd name="T19" fmla="*/ 3 h 37"/>
              <a:gd name="T20" fmla="*/ 6 w 59"/>
              <a:gd name="T21" fmla="*/ 5 h 37"/>
              <a:gd name="T22" fmla="*/ 11 w 59"/>
              <a:gd name="T23" fmla="*/ 9 h 37"/>
              <a:gd name="T24" fmla="*/ 6 w 59"/>
              <a:gd name="T25" fmla="*/ 9 h 37"/>
              <a:gd name="T26" fmla="*/ 5 w 59"/>
              <a:gd name="T27" fmla="*/ 11 h 37"/>
              <a:gd name="T28" fmla="*/ 6 w 59"/>
              <a:gd name="T29" fmla="*/ 14 h 37"/>
              <a:gd name="T30" fmla="*/ 10 w 59"/>
              <a:gd name="T31" fmla="*/ 14 h 37"/>
              <a:gd name="T32" fmla="*/ 0 w 59"/>
              <a:gd name="T33" fmla="*/ 15 h 37"/>
              <a:gd name="T34" fmla="*/ 7 w 59"/>
              <a:gd name="T35" fmla="*/ 20 h 37"/>
              <a:gd name="T36" fmla="*/ 8 w 59"/>
              <a:gd name="T37" fmla="*/ 23 h 37"/>
              <a:gd name="T38" fmla="*/ 14 w 59"/>
              <a:gd name="T39" fmla="*/ 23 h 37"/>
              <a:gd name="T40" fmla="*/ 26 w 59"/>
              <a:gd name="T41" fmla="*/ 23 h 37"/>
              <a:gd name="T42" fmla="*/ 28 w 59"/>
              <a:gd name="T43" fmla="*/ 24 h 37"/>
              <a:gd name="T44" fmla="*/ 16 w 59"/>
              <a:gd name="T45" fmla="*/ 25 h 37"/>
              <a:gd name="T46" fmla="*/ 16 w 59"/>
              <a:gd name="T47" fmla="*/ 30 h 37"/>
              <a:gd name="T48" fmla="*/ 19 w 59"/>
              <a:gd name="T49" fmla="*/ 33 h 37"/>
              <a:gd name="T50" fmla="*/ 32 w 59"/>
              <a:gd name="T51" fmla="*/ 35 h 37"/>
              <a:gd name="T52" fmla="*/ 34 w 59"/>
              <a:gd name="T53" fmla="*/ 36 h 37"/>
              <a:gd name="T54" fmla="*/ 40 w 59"/>
              <a:gd name="T55" fmla="*/ 35 h 37"/>
              <a:gd name="T56" fmla="*/ 41 w 59"/>
              <a:gd name="T57" fmla="*/ 35 h 37"/>
              <a:gd name="T58" fmla="*/ 41 w 59"/>
              <a:gd name="T59" fmla="*/ 29 h 37"/>
              <a:gd name="T60" fmla="*/ 46 w 59"/>
              <a:gd name="T61" fmla="*/ 30 h 37"/>
              <a:gd name="T62" fmla="*/ 51 w 59"/>
              <a:gd name="T63" fmla="*/ 28 h 37"/>
              <a:gd name="T64" fmla="*/ 54 w 59"/>
              <a:gd name="T65" fmla="*/ 26 h 37"/>
              <a:gd name="T66" fmla="*/ 58 w 59"/>
              <a:gd name="T6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37">
                <a:moveTo>
                  <a:pt x="58" y="24"/>
                </a:moveTo>
                <a:cubicBezTo>
                  <a:pt x="58" y="22"/>
                  <a:pt x="56" y="22"/>
                  <a:pt x="55" y="21"/>
                </a:cubicBezTo>
                <a:cubicBezTo>
                  <a:pt x="54" y="20"/>
                  <a:pt x="53" y="22"/>
                  <a:pt x="52" y="21"/>
                </a:cubicBezTo>
                <a:cubicBezTo>
                  <a:pt x="50" y="19"/>
                  <a:pt x="48" y="21"/>
                  <a:pt x="46" y="20"/>
                </a:cubicBezTo>
                <a:cubicBezTo>
                  <a:pt x="46" y="20"/>
                  <a:pt x="48" y="19"/>
                  <a:pt x="48" y="18"/>
                </a:cubicBezTo>
                <a:cubicBezTo>
                  <a:pt x="48" y="18"/>
                  <a:pt x="46" y="18"/>
                  <a:pt x="46" y="18"/>
                </a:cubicBezTo>
                <a:cubicBezTo>
                  <a:pt x="46" y="17"/>
                  <a:pt x="47" y="17"/>
                  <a:pt x="47" y="16"/>
                </a:cubicBezTo>
                <a:cubicBezTo>
                  <a:pt x="47" y="15"/>
                  <a:pt x="44" y="16"/>
                  <a:pt x="44" y="15"/>
                </a:cubicBezTo>
                <a:cubicBezTo>
                  <a:pt x="43" y="15"/>
                  <a:pt x="45" y="14"/>
                  <a:pt x="45" y="14"/>
                </a:cubicBezTo>
                <a:cubicBezTo>
                  <a:pt x="46" y="13"/>
                  <a:pt x="44" y="12"/>
                  <a:pt x="44" y="11"/>
                </a:cubicBezTo>
                <a:cubicBezTo>
                  <a:pt x="43" y="10"/>
                  <a:pt x="38" y="11"/>
                  <a:pt x="38" y="11"/>
                </a:cubicBezTo>
                <a:cubicBezTo>
                  <a:pt x="38" y="12"/>
                  <a:pt x="43" y="14"/>
                  <a:pt x="43" y="15"/>
                </a:cubicBezTo>
                <a:cubicBezTo>
                  <a:pt x="42" y="16"/>
                  <a:pt x="39" y="14"/>
                  <a:pt x="38" y="13"/>
                </a:cubicBezTo>
                <a:cubicBezTo>
                  <a:pt x="36" y="12"/>
                  <a:pt x="39" y="10"/>
                  <a:pt x="35" y="10"/>
                </a:cubicBezTo>
                <a:cubicBezTo>
                  <a:pt x="33" y="10"/>
                  <a:pt x="30" y="10"/>
                  <a:pt x="29" y="8"/>
                </a:cubicBezTo>
                <a:cubicBezTo>
                  <a:pt x="28" y="6"/>
                  <a:pt x="26" y="3"/>
                  <a:pt x="24" y="2"/>
                </a:cubicBezTo>
                <a:cubicBezTo>
                  <a:pt x="21" y="1"/>
                  <a:pt x="18" y="0"/>
                  <a:pt x="16" y="0"/>
                </a:cubicBezTo>
                <a:cubicBezTo>
                  <a:pt x="15" y="0"/>
                  <a:pt x="10" y="0"/>
                  <a:pt x="12" y="1"/>
                </a:cubicBezTo>
                <a:cubicBezTo>
                  <a:pt x="13" y="1"/>
                  <a:pt x="17" y="2"/>
                  <a:pt x="17" y="2"/>
                </a:cubicBezTo>
                <a:cubicBezTo>
                  <a:pt x="17" y="4"/>
                  <a:pt x="13" y="3"/>
                  <a:pt x="12" y="3"/>
                </a:cubicBezTo>
                <a:cubicBezTo>
                  <a:pt x="12" y="3"/>
                  <a:pt x="13" y="4"/>
                  <a:pt x="13" y="4"/>
                </a:cubicBezTo>
                <a:cubicBezTo>
                  <a:pt x="13" y="5"/>
                  <a:pt x="7" y="2"/>
                  <a:pt x="6" y="5"/>
                </a:cubicBezTo>
                <a:cubicBezTo>
                  <a:pt x="6" y="5"/>
                  <a:pt x="11" y="7"/>
                  <a:pt x="12" y="7"/>
                </a:cubicBezTo>
                <a:cubicBezTo>
                  <a:pt x="10" y="6"/>
                  <a:pt x="11" y="9"/>
                  <a:pt x="11" y="9"/>
                </a:cubicBezTo>
                <a:cubicBezTo>
                  <a:pt x="11" y="10"/>
                  <a:pt x="4" y="7"/>
                  <a:pt x="3" y="8"/>
                </a:cubicBezTo>
                <a:cubicBezTo>
                  <a:pt x="3" y="7"/>
                  <a:pt x="6" y="8"/>
                  <a:pt x="6" y="9"/>
                </a:cubicBezTo>
                <a:cubicBezTo>
                  <a:pt x="6" y="8"/>
                  <a:pt x="4" y="9"/>
                  <a:pt x="4" y="9"/>
                </a:cubicBezTo>
                <a:cubicBezTo>
                  <a:pt x="3" y="10"/>
                  <a:pt x="5" y="11"/>
                  <a:pt x="5" y="11"/>
                </a:cubicBezTo>
                <a:cubicBezTo>
                  <a:pt x="6" y="12"/>
                  <a:pt x="2" y="12"/>
                  <a:pt x="1" y="12"/>
                </a:cubicBezTo>
                <a:cubicBezTo>
                  <a:pt x="2" y="12"/>
                  <a:pt x="4" y="13"/>
                  <a:pt x="6" y="14"/>
                </a:cubicBezTo>
                <a:cubicBezTo>
                  <a:pt x="8" y="14"/>
                  <a:pt x="10" y="13"/>
                  <a:pt x="12" y="13"/>
                </a:cubicBezTo>
                <a:cubicBezTo>
                  <a:pt x="12" y="13"/>
                  <a:pt x="10" y="14"/>
                  <a:pt x="10" y="14"/>
                </a:cubicBezTo>
                <a:cubicBezTo>
                  <a:pt x="10" y="15"/>
                  <a:pt x="11" y="15"/>
                  <a:pt x="11" y="15"/>
                </a:cubicBezTo>
                <a:cubicBezTo>
                  <a:pt x="11" y="16"/>
                  <a:pt x="0" y="15"/>
                  <a:pt x="0" y="15"/>
                </a:cubicBezTo>
                <a:cubicBezTo>
                  <a:pt x="0" y="15"/>
                  <a:pt x="2" y="18"/>
                  <a:pt x="2" y="18"/>
                </a:cubicBezTo>
                <a:cubicBezTo>
                  <a:pt x="3" y="19"/>
                  <a:pt x="7" y="21"/>
                  <a:pt x="7" y="20"/>
                </a:cubicBezTo>
                <a:cubicBezTo>
                  <a:pt x="7" y="21"/>
                  <a:pt x="5" y="20"/>
                  <a:pt x="6" y="22"/>
                </a:cubicBezTo>
                <a:cubicBezTo>
                  <a:pt x="6" y="22"/>
                  <a:pt x="7" y="23"/>
                  <a:pt x="8" y="23"/>
                </a:cubicBezTo>
                <a:cubicBezTo>
                  <a:pt x="9" y="24"/>
                  <a:pt x="10" y="23"/>
                  <a:pt x="11" y="23"/>
                </a:cubicBezTo>
                <a:cubicBezTo>
                  <a:pt x="12" y="22"/>
                  <a:pt x="13" y="24"/>
                  <a:pt x="14" y="23"/>
                </a:cubicBezTo>
                <a:cubicBezTo>
                  <a:pt x="17" y="22"/>
                  <a:pt x="19" y="21"/>
                  <a:pt x="21" y="22"/>
                </a:cubicBezTo>
                <a:cubicBezTo>
                  <a:pt x="23" y="23"/>
                  <a:pt x="24" y="23"/>
                  <a:pt x="26" y="23"/>
                </a:cubicBezTo>
                <a:cubicBezTo>
                  <a:pt x="25" y="23"/>
                  <a:pt x="23" y="23"/>
                  <a:pt x="21" y="23"/>
                </a:cubicBezTo>
                <a:cubicBezTo>
                  <a:pt x="23" y="23"/>
                  <a:pt x="27" y="23"/>
                  <a:pt x="28" y="24"/>
                </a:cubicBezTo>
                <a:cubicBezTo>
                  <a:pt x="28" y="24"/>
                  <a:pt x="23" y="25"/>
                  <a:pt x="23" y="25"/>
                </a:cubicBezTo>
                <a:cubicBezTo>
                  <a:pt x="21" y="25"/>
                  <a:pt x="18" y="25"/>
                  <a:pt x="16" y="25"/>
                </a:cubicBezTo>
                <a:cubicBezTo>
                  <a:pt x="16" y="26"/>
                  <a:pt x="12" y="27"/>
                  <a:pt x="13" y="27"/>
                </a:cubicBezTo>
                <a:cubicBezTo>
                  <a:pt x="14" y="28"/>
                  <a:pt x="15" y="28"/>
                  <a:pt x="16" y="30"/>
                </a:cubicBezTo>
                <a:cubicBezTo>
                  <a:pt x="16" y="32"/>
                  <a:pt x="22" y="30"/>
                  <a:pt x="23" y="32"/>
                </a:cubicBezTo>
                <a:cubicBezTo>
                  <a:pt x="23" y="32"/>
                  <a:pt x="19" y="32"/>
                  <a:pt x="19" y="33"/>
                </a:cubicBezTo>
                <a:cubicBezTo>
                  <a:pt x="20" y="34"/>
                  <a:pt x="25" y="36"/>
                  <a:pt x="26" y="36"/>
                </a:cubicBezTo>
                <a:cubicBezTo>
                  <a:pt x="26" y="36"/>
                  <a:pt x="32" y="36"/>
                  <a:pt x="32" y="35"/>
                </a:cubicBezTo>
                <a:cubicBezTo>
                  <a:pt x="32" y="35"/>
                  <a:pt x="31" y="35"/>
                  <a:pt x="31" y="35"/>
                </a:cubicBezTo>
                <a:cubicBezTo>
                  <a:pt x="31" y="33"/>
                  <a:pt x="35" y="36"/>
                  <a:pt x="34" y="36"/>
                </a:cubicBezTo>
                <a:cubicBezTo>
                  <a:pt x="35" y="36"/>
                  <a:pt x="33" y="33"/>
                  <a:pt x="33" y="32"/>
                </a:cubicBezTo>
                <a:cubicBezTo>
                  <a:pt x="35" y="31"/>
                  <a:pt x="37" y="37"/>
                  <a:pt x="40" y="35"/>
                </a:cubicBezTo>
                <a:cubicBezTo>
                  <a:pt x="41" y="34"/>
                  <a:pt x="39" y="32"/>
                  <a:pt x="40" y="32"/>
                </a:cubicBezTo>
                <a:cubicBezTo>
                  <a:pt x="41" y="32"/>
                  <a:pt x="41" y="34"/>
                  <a:pt x="41" y="35"/>
                </a:cubicBezTo>
                <a:cubicBezTo>
                  <a:pt x="42" y="35"/>
                  <a:pt x="43" y="31"/>
                  <a:pt x="42" y="31"/>
                </a:cubicBezTo>
                <a:cubicBezTo>
                  <a:pt x="42" y="30"/>
                  <a:pt x="42" y="29"/>
                  <a:pt x="41" y="29"/>
                </a:cubicBezTo>
                <a:cubicBezTo>
                  <a:pt x="41" y="28"/>
                  <a:pt x="42" y="26"/>
                  <a:pt x="43" y="27"/>
                </a:cubicBezTo>
                <a:cubicBezTo>
                  <a:pt x="44" y="28"/>
                  <a:pt x="43" y="32"/>
                  <a:pt x="46" y="30"/>
                </a:cubicBezTo>
                <a:cubicBezTo>
                  <a:pt x="47" y="29"/>
                  <a:pt x="50" y="25"/>
                  <a:pt x="52" y="27"/>
                </a:cubicBezTo>
                <a:cubicBezTo>
                  <a:pt x="53" y="27"/>
                  <a:pt x="51" y="28"/>
                  <a:pt x="51" y="28"/>
                </a:cubicBezTo>
                <a:cubicBezTo>
                  <a:pt x="51" y="28"/>
                  <a:pt x="56" y="27"/>
                  <a:pt x="56" y="27"/>
                </a:cubicBezTo>
                <a:cubicBezTo>
                  <a:pt x="56" y="27"/>
                  <a:pt x="54" y="27"/>
                  <a:pt x="54" y="26"/>
                </a:cubicBezTo>
                <a:cubicBezTo>
                  <a:pt x="54" y="25"/>
                  <a:pt x="59" y="25"/>
                  <a:pt x="58" y="24"/>
                </a:cubicBezTo>
                <a:cubicBezTo>
                  <a:pt x="58" y="22"/>
                  <a:pt x="58" y="25"/>
                  <a:pt x="58" y="24"/>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17" name="Freeform 602">
            <a:extLst>
              <a:ext uri="{FF2B5EF4-FFF2-40B4-BE49-F238E27FC236}">
                <a16:creationId xmlns:a16="http://schemas.microsoft.com/office/drawing/2014/main" id="{148DCB6A-0594-FDCD-B6ED-FAA90810ADCD}"/>
              </a:ext>
            </a:extLst>
          </p:cNvPr>
          <p:cNvSpPr>
            <a:spLocks/>
          </p:cNvSpPr>
          <p:nvPr/>
        </p:nvSpPr>
        <p:spPr bwMode="auto">
          <a:xfrm>
            <a:off x="5800519" y="1924724"/>
            <a:ext cx="613010" cy="337834"/>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18" name="Freeform 604">
            <a:extLst>
              <a:ext uri="{FF2B5EF4-FFF2-40B4-BE49-F238E27FC236}">
                <a16:creationId xmlns:a16="http://schemas.microsoft.com/office/drawing/2014/main" id="{8DFC5DA7-01AC-5DC9-D8C8-08D5E421E6F5}"/>
              </a:ext>
            </a:extLst>
          </p:cNvPr>
          <p:cNvSpPr>
            <a:spLocks/>
          </p:cNvSpPr>
          <p:nvPr/>
        </p:nvSpPr>
        <p:spPr bwMode="auto">
          <a:xfrm>
            <a:off x="6087575" y="2112093"/>
            <a:ext cx="54996" cy="21293"/>
          </a:xfrm>
          <a:custGeom>
            <a:avLst/>
            <a:gdLst>
              <a:gd name="T0" fmla="*/ 13 w 14"/>
              <a:gd name="T1" fmla="*/ 4 h 5"/>
              <a:gd name="T2" fmla="*/ 11 w 14"/>
              <a:gd name="T3" fmla="*/ 2 h 5"/>
              <a:gd name="T4" fmla="*/ 8 w 14"/>
              <a:gd name="T5" fmla="*/ 2 h 5"/>
              <a:gd name="T6" fmla="*/ 1 w 14"/>
              <a:gd name="T7" fmla="*/ 1 h 5"/>
              <a:gd name="T8" fmla="*/ 2 w 14"/>
              <a:gd name="T9" fmla="*/ 2 h 5"/>
              <a:gd name="T10" fmla="*/ 0 w 14"/>
              <a:gd name="T11" fmla="*/ 3 h 5"/>
              <a:gd name="T12" fmla="*/ 3 w 14"/>
              <a:gd name="T13" fmla="*/ 3 h 5"/>
              <a:gd name="T14" fmla="*/ 8 w 14"/>
              <a:gd name="T15" fmla="*/ 4 h 5"/>
              <a:gd name="T16" fmla="*/ 13 w 14"/>
              <a:gd name="T17" fmla="*/ 4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2" y="3"/>
                  <a:pt x="13" y="3"/>
                  <a:pt x="11" y="2"/>
                </a:cubicBezTo>
                <a:cubicBezTo>
                  <a:pt x="10" y="2"/>
                  <a:pt x="9" y="2"/>
                  <a:pt x="8" y="2"/>
                </a:cubicBezTo>
                <a:cubicBezTo>
                  <a:pt x="7" y="2"/>
                  <a:pt x="2" y="0"/>
                  <a:pt x="1" y="1"/>
                </a:cubicBezTo>
                <a:cubicBezTo>
                  <a:pt x="1" y="1"/>
                  <a:pt x="3" y="2"/>
                  <a:pt x="2" y="2"/>
                </a:cubicBezTo>
                <a:cubicBezTo>
                  <a:pt x="2" y="3"/>
                  <a:pt x="0" y="4"/>
                  <a:pt x="0" y="3"/>
                </a:cubicBezTo>
                <a:cubicBezTo>
                  <a:pt x="0" y="4"/>
                  <a:pt x="2" y="3"/>
                  <a:pt x="3" y="3"/>
                </a:cubicBezTo>
                <a:cubicBezTo>
                  <a:pt x="4" y="3"/>
                  <a:pt x="6" y="4"/>
                  <a:pt x="8" y="4"/>
                </a:cubicBezTo>
                <a:cubicBezTo>
                  <a:pt x="9" y="4"/>
                  <a:pt x="13" y="4"/>
                  <a:pt x="13" y="4"/>
                </a:cubicBezTo>
                <a:cubicBezTo>
                  <a:pt x="12" y="3"/>
                  <a:pt x="14" y="5"/>
                  <a:pt x="13" y="4"/>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19" name="Freeform 605">
            <a:extLst>
              <a:ext uri="{FF2B5EF4-FFF2-40B4-BE49-F238E27FC236}">
                <a16:creationId xmlns:a16="http://schemas.microsoft.com/office/drawing/2014/main" id="{5A7D9D81-ED9F-8862-0938-2FDEF0635768}"/>
              </a:ext>
            </a:extLst>
          </p:cNvPr>
          <p:cNvSpPr>
            <a:spLocks/>
          </p:cNvSpPr>
          <p:nvPr/>
        </p:nvSpPr>
        <p:spPr bwMode="auto">
          <a:xfrm>
            <a:off x="5934658" y="2129126"/>
            <a:ext cx="22804" cy="8517"/>
          </a:xfrm>
          <a:custGeom>
            <a:avLst/>
            <a:gdLst>
              <a:gd name="T0" fmla="*/ 5 w 6"/>
              <a:gd name="T1" fmla="*/ 1 h 2"/>
              <a:gd name="T2" fmla="*/ 2 w 6"/>
              <a:gd name="T3" fmla="*/ 0 h 2"/>
              <a:gd name="T4" fmla="*/ 5 w 6"/>
              <a:gd name="T5" fmla="*/ 1 h 2"/>
            </a:gdLst>
            <a:ahLst/>
            <a:cxnLst>
              <a:cxn ang="0">
                <a:pos x="T0" y="T1"/>
              </a:cxn>
              <a:cxn ang="0">
                <a:pos x="T2" y="T3"/>
              </a:cxn>
              <a:cxn ang="0">
                <a:pos x="T4" y="T5"/>
              </a:cxn>
            </a:cxnLst>
            <a:rect l="0" t="0" r="r" b="b"/>
            <a:pathLst>
              <a:path w="6" h="2">
                <a:moveTo>
                  <a:pt x="5" y="1"/>
                </a:moveTo>
                <a:cubicBezTo>
                  <a:pt x="4" y="2"/>
                  <a:pt x="0" y="0"/>
                  <a:pt x="2" y="0"/>
                </a:cubicBezTo>
                <a:cubicBezTo>
                  <a:pt x="3" y="0"/>
                  <a:pt x="6" y="1"/>
                  <a:pt x="5" y="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20" name="Freeform 606">
            <a:extLst>
              <a:ext uri="{FF2B5EF4-FFF2-40B4-BE49-F238E27FC236}">
                <a16:creationId xmlns:a16="http://schemas.microsoft.com/office/drawing/2014/main" id="{5534DA52-B102-1FB6-3592-380218763C4C}"/>
              </a:ext>
            </a:extLst>
          </p:cNvPr>
          <p:cNvSpPr>
            <a:spLocks/>
          </p:cNvSpPr>
          <p:nvPr/>
        </p:nvSpPr>
        <p:spPr bwMode="auto">
          <a:xfrm>
            <a:off x="6036602" y="2258299"/>
            <a:ext cx="22804" cy="12776"/>
          </a:xfrm>
          <a:custGeom>
            <a:avLst/>
            <a:gdLst>
              <a:gd name="T0" fmla="*/ 4 w 6"/>
              <a:gd name="T1" fmla="*/ 1 h 3"/>
              <a:gd name="T2" fmla="*/ 1 w 6"/>
              <a:gd name="T3" fmla="*/ 2 h 3"/>
              <a:gd name="T4" fmla="*/ 4 w 6"/>
              <a:gd name="T5" fmla="*/ 1 h 3"/>
            </a:gdLst>
            <a:ahLst/>
            <a:cxnLst>
              <a:cxn ang="0">
                <a:pos x="T0" y="T1"/>
              </a:cxn>
              <a:cxn ang="0">
                <a:pos x="T2" y="T3"/>
              </a:cxn>
              <a:cxn ang="0">
                <a:pos x="T4" y="T5"/>
              </a:cxn>
            </a:cxnLst>
            <a:rect l="0" t="0" r="r" b="b"/>
            <a:pathLst>
              <a:path w="6" h="3">
                <a:moveTo>
                  <a:pt x="4" y="1"/>
                </a:moveTo>
                <a:cubicBezTo>
                  <a:pt x="3" y="0"/>
                  <a:pt x="0" y="2"/>
                  <a:pt x="1" y="2"/>
                </a:cubicBezTo>
                <a:cubicBezTo>
                  <a:pt x="2" y="3"/>
                  <a:pt x="6" y="1"/>
                  <a:pt x="4" y="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21" name="Freeform 607">
            <a:extLst>
              <a:ext uri="{FF2B5EF4-FFF2-40B4-BE49-F238E27FC236}">
                <a16:creationId xmlns:a16="http://schemas.microsoft.com/office/drawing/2014/main" id="{CA5445A1-1440-695C-B32F-FD6FA05F280D}"/>
              </a:ext>
            </a:extLst>
          </p:cNvPr>
          <p:cNvSpPr>
            <a:spLocks/>
          </p:cNvSpPr>
          <p:nvPr/>
        </p:nvSpPr>
        <p:spPr bwMode="auto">
          <a:xfrm>
            <a:off x="4699247" y="2837444"/>
            <a:ext cx="20120" cy="17034"/>
          </a:xfrm>
          <a:custGeom>
            <a:avLst/>
            <a:gdLst>
              <a:gd name="T0" fmla="*/ 4 w 5"/>
              <a:gd name="T1" fmla="*/ 1 h 4"/>
              <a:gd name="T2" fmla="*/ 1 w 5"/>
              <a:gd name="T3" fmla="*/ 4 h 4"/>
              <a:gd name="T4" fmla="*/ 4 w 5"/>
              <a:gd name="T5" fmla="*/ 1 h 4"/>
            </a:gdLst>
            <a:ahLst/>
            <a:cxnLst>
              <a:cxn ang="0">
                <a:pos x="T0" y="T1"/>
              </a:cxn>
              <a:cxn ang="0">
                <a:pos x="T2" y="T3"/>
              </a:cxn>
              <a:cxn ang="0">
                <a:pos x="T4" y="T5"/>
              </a:cxn>
            </a:cxnLst>
            <a:rect l="0" t="0" r="r" b="b"/>
            <a:pathLst>
              <a:path w="5" h="4">
                <a:moveTo>
                  <a:pt x="4" y="1"/>
                </a:moveTo>
                <a:cubicBezTo>
                  <a:pt x="3" y="0"/>
                  <a:pt x="0" y="4"/>
                  <a:pt x="1" y="4"/>
                </a:cubicBezTo>
                <a:cubicBezTo>
                  <a:pt x="1" y="4"/>
                  <a:pt x="5" y="1"/>
                  <a:pt x="4" y="1"/>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22" name="Freeform 608">
            <a:extLst>
              <a:ext uri="{FF2B5EF4-FFF2-40B4-BE49-F238E27FC236}">
                <a16:creationId xmlns:a16="http://schemas.microsoft.com/office/drawing/2014/main" id="{C2D874FD-C777-C39A-EC16-038C041C6AC4}"/>
              </a:ext>
            </a:extLst>
          </p:cNvPr>
          <p:cNvSpPr>
            <a:spLocks/>
          </p:cNvSpPr>
          <p:nvPr/>
        </p:nvSpPr>
        <p:spPr bwMode="auto">
          <a:xfrm>
            <a:off x="4727418" y="2833185"/>
            <a:ext cx="4025" cy="4259"/>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0"/>
                  <a:pt x="0" y="0"/>
                  <a:pt x="0" y="0"/>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23" name="Freeform 609">
            <a:extLst>
              <a:ext uri="{FF2B5EF4-FFF2-40B4-BE49-F238E27FC236}">
                <a16:creationId xmlns:a16="http://schemas.microsoft.com/office/drawing/2014/main" id="{59CF393D-1F78-C657-B013-6B290FC0C420}"/>
              </a:ext>
            </a:extLst>
          </p:cNvPr>
          <p:cNvSpPr>
            <a:spLocks/>
          </p:cNvSpPr>
          <p:nvPr/>
        </p:nvSpPr>
        <p:spPr bwMode="auto">
          <a:xfrm>
            <a:off x="4326345" y="2837444"/>
            <a:ext cx="26828" cy="25550"/>
          </a:xfrm>
          <a:custGeom>
            <a:avLst/>
            <a:gdLst>
              <a:gd name="T0" fmla="*/ 5 w 7"/>
              <a:gd name="T1" fmla="*/ 2 h 6"/>
              <a:gd name="T2" fmla="*/ 1 w 7"/>
              <a:gd name="T3" fmla="*/ 2 h 6"/>
              <a:gd name="T4" fmla="*/ 5 w 7"/>
              <a:gd name="T5" fmla="*/ 2 h 6"/>
              <a:gd name="T6" fmla="*/ 5 w 7"/>
              <a:gd name="T7" fmla="*/ 2 h 6"/>
            </a:gdLst>
            <a:ahLst/>
            <a:cxnLst>
              <a:cxn ang="0">
                <a:pos x="T0" y="T1"/>
              </a:cxn>
              <a:cxn ang="0">
                <a:pos x="T2" y="T3"/>
              </a:cxn>
              <a:cxn ang="0">
                <a:pos x="T4" y="T5"/>
              </a:cxn>
              <a:cxn ang="0">
                <a:pos x="T6" y="T7"/>
              </a:cxn>
            </a:cxnLst>
            <a:rect l="0" t="0" r="r" b="b"/>
            <a:pathLst>
              <a:path w="7" h="6">
                <a:moveTo>
                  <a:pt x="5" y="2"/>
                </a:moveTo>
                <a:cubicBezTo>
                  <a:pt x="7" y="0"/>
                  <a:pt x="2" y="0"/>
                  <a:pt x="1" y="2"/>
                </a:cubicBezTo>
                <a:cubicBezTo>
                  <a:pt x="0" y="3"/>
                  <a:pt x="4" y="5"/>
                  <a:pt x="5" y="2"/>
                </a:cubicBezTo>
                <a:cubicBezTo>
                  <a:pt x="6" y="1"/>
                  <a:pt x="3" y="6"/>
                  <a:pt x="5" y="2"/>
                </a:cubicBezTo>
                <a:close/>
              </a:path>
            </a:pathLst>
          </a:custGeom>
          <a:solidFill>
            <a:schemeClr val="accent6"/>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24" name="Freeform 614">
            <a:extLst>
              <a:ext uri="{FF2B5EF4-FFF2-40B4-BE49-F238E27FC236}">
                <a16:creationId xmlns:a16="http://schemas.microsoft.com/office/drawing/2014/main" id="{30556F28-D03E-B281-1A17-0BCE98E94A88}"/>
              </a:ext>
            </a:extLst>
          </p:cNvPr>
          <p:cNvSpPr>
            <a:spLocks/>
          </p:cNvSpPr>
          <p:nvPr/>
        </p:nvSpPr>
        <p:spPr bwMode="auto">
          <a:xfrm>
            <a:off x="6574494" y="4926906"/>
            <a:ext cx="40241" cy="36908"/>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25" name="Freeform 615">
            <a:extLst>
              <a:ext uri="{FF2B5EF4-FFF2-40B4-BE49-F238E27FC236}">
                <a16:creationId xmlns:a16="http://schemas.microsoft.com/office/drawing/2014/main" id="{B4D727F3-E4E4-40EF-6624-570826ECE0B8}"/>
              </a:ext>
            </a:extLst>
          </p:cNvPr>
          <p:cNvSpPr>
            <a:spLocks/>
          </p:cNvSpPr>
          <p:nvPr/>
        </p:nvSpPr>
        <p:spPr bwMode="auto">
          <a:xfrm>
            <a:off x="5969533" y="3246252"/>
            <a:ext cx="28169" cy="12776"/>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solidFill>
            <a:schemeClr val="accent6"/>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26" name="Freeform 618">
            <a:extLst>
              <a:ext uri="{FF2B5EF4-FFF2-40B4-BE49-F238E27FC236}">
                <a16:creationId xmlns:a16="http://schemas.microsoft.com/office/drawing/2014/main" id="{43F85C26-45C6-7475-E340-2CE30D28F159}"/>
              </a:ext>
            </a:extLst>
          </p:cNvPr>
          <p:cNvSpPr>
            <a:spLocks/>
          </p:cNvSpPr>
          <p:nvPr/>
        </p:nvSpPr>
        <p:spPr bwMode="auto">
          <a:xfrm>
            <a:off x="6154642" y="4034057"/>
            <a:ext cx="299128" cy="229954"/>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27" name="Freeform 619">
            <a:extLst>
              <a:ext uri="{FF2B5EF4-FFF2-40B4-BE49-F238E27FC236}">
                <a16:creationId xmlns:a16="http://schemas.microsoft.com/office/drawing/2014/main" id="{3A3FAF2D-4619-9F1C-CD37-52983B230F6A}"/>
              </a:ext>
            </a:extLst>
          </p:cNvPr>
          <p:cNvSpPr>
            <a:spLocks/>
          </p:cNvSpPr>
          <p:nvPr/>
        </p:nvSpPr>
        <p:spPr bwMode="auto">
          <a:xfrm>
            <a:off x="6394749" y="4096515"/>
            <a:ext cx="101944" cy="158981"/>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28" name="Freeform 620">
            <a:extLst>
              <a:ext uri="{FF2B5EF4-FFF2-40B4-BE49-F238E27FC236}">
                <a16:creationId xmlns:a16="http://schemas.microsoft.com/office/drawing/2014/main" id="{DB184B57-AFE5-AE6C-2B4D-D0007C5D5796}"/>
              </a:ext>
            </a:extLst>
          </p:cNvPr>
          <p:cNvSpPr>
            <a:spLocks/>
          </p:cNvSpPr>
          <p:nvPr/>
        </p:nvSpPr>
        <p:spPr bwMode="auto">
          <a:xfrm>
            <a:off x="6460477" y="4146196"/>
            <a:ext cx="87189" cy="96523"/>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29" name="Freeform 621">
            <a:extLst>
              <a:ext uri="{FF2B5EF4-FFF2-40B4-BE49-F238E27FC236}">
                <a16:creationId xmlns:a16="http://schemas.microsoft.com/office/drawing/2014/main" id="{F417E1F5-3517-82FC-B6BC-78E4B06497B7}"/>
              </a:ext>
            </a:extLst>
          </p:cNvPr>
          <p:cNvSpPr>
            <a:spLocks/>
          </p:cNvSpPr>
          <p:nvPr/>
        </p:nvSpPr>
        <p:spPr bwMode="auto">
          <a:xfrm>
            <a:off x="6531571" y="4154714"/>
            <a:ext cx="63045" cy="75233"/>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30" name="Freeform 622">
            <a:extLst>
              <a:ext uri="{FF2B5EF4-FFF2-40B4-BE49-F238E27FC236}">
                <a16:creationId xmlns:a16="http://schemas.microsoft.com/office/drawing/2014/main" id="{245238D2-7D89-D424-C34B-58F6B15EF84D}"/>
              </a:ext>
            </a:extLst>
          </p:cNvPr>
          <p:cNvSpPr>
            <a:spLocks/>
          </p:cNvSpPr>
          <p:nvPr/>
        </p:nvSpPr>
        <p:spPr bwMode="auto">
          <a:xfrm>
            <a:off x="5969533" y="4012766"/>
            <a:ext cx="317907" cy="350610"/>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solidFill>
            <a:schemeClr val="tx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31" name="Freeform 623">
            <a:extLst>
              <a:ext uri="{FF2B5EF4-FFF2-40B4-BE49-F238E27FC236}">
                <a16:creationId xmlns:a16="http://schemas.microsoft.com/office/drawing/2014/main" id="{AA555793-4F11-562F-9862-74C78A2C44C7}"/>
              </a:ext>
            </a:extLst>
          </p:cNvPr>
          <p:cNvSpPr>
            <a:spLocks/>
          </p:cNvSpPr>
          <p:nvPr/>
        </p:nvSpPr>
        <p:spPr bwMode="auto">
          <a:xfrm>
            <a:off x="6012457" y="4246979"/>
            <a:ext cx="109992" cy="137690"/>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32" name="Freeform 624">
            <a:extLst>
              <a:ext uri="{FF2B5EF4-FFF2-40B4-BE49-F238E27FC236}">
                <a16:creationId xmlns:a16="http://schemas.microsoft.com/office/drawing/2014/main" id="{B513E0CB-03CA-3A02-7277-F2BEBD6D8DE3}"/>
              </a:ext>
            </a:extLst>
          </p:cNvPr>
          <p:cNvSpPr>
            <a:spLocks/>
          </p:cNvSpPr>
          <p:nvPr/>
        </p:nvSpPr>
        <p:spPr bwMode="auto">
          <a:xfrm>
            <a:off x="6000385" y="4272530"/>
            <a:ext cx="252179" cy="396033"/>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33" name="Freeform 626">
            <a:extLst>
              <a:ext uri="{FF2B5EF4-FFF2-40B4-BE49-F238E27FC236}">
                <a16:creationId xmlns:a16="http://schemas.microsoft.com/office/drawing/2014/main" id="{823A4B10-557A-7161-262D-A9A968C12848}"/>
              </a:ext>
            </a:extLst>
          </p:cNvPr>
          <p:cNvSpPr>
            <a:spLocks/>
          </p:cNvSpPr>
          <p:nvPr/>
        </p:nvSpPr>
        <p:spPr bwMode="auto">
          <a:xfrm>
            <a:off x="6228419" y="4472675"/>
            <a:ext cx="252179" cy="290992"/>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34" name="Freeform 627">
            <a:extLst>
              <a:ext uri="{FF2B5EF4-FFF2-40B4-BE49-F238E27FC236}">
                <a16:creationId xmlns:a16="http://schemas.microsoft.com/office/drawing/2014/main" id="{D5D31C26-6DA0-5568-3974-9AD2AFF88545}"/>
              </a:ext>
            </a:extLst>
          </p:cNvPr>
          <p:cNvSpPr>
            <a:spLocks/>
          </p:cNvSpPr>
          <p:nvPr/>
        </p:nvSpPr>
        <p:spPr bwMode="auto">
          <a:xfrm>
            <a:off x="6370605" y="4679918"/>
            <a:ext cx="177062" cy="184531"/>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35" name="Freeform 628">
            <a:extLst>
              <a:ext uri="{FF2B5EF4-FFF2-40B4-BE49-F238E27FC236}">
                <a16:creationId xmlns:a16="http://schemas.microsoft.com/office/drawing/2014/main" id="{25719DB5-5D38-D84C-1606-5567649825FA}"/>
              </a:ext>
            </a:extLst>
          </p:cNvPr>
          <p:cNvSpPr>
            <a:spLocks/>
          </p:cNvSpPr>
          <p:nvPr/>
        </p:nvSpPr>
        <p:spPr bwMode="auto">
          <a:xfrm>
            <a:off x="6146595" y="4167488"/>
            <a:ext cx="782022" cy="838908"/>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solidFill>
            <a:schemeClr val="tx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36" name="Freeform 629">
            <a:extLst>
              <a:ext uri="{FF2B5EF4-FFF2-40B4-BE49-F238E27FC236}">
                <a16:creationId xmlns:a16="http://schemas.microsoft.com/office/drawing/2014/main" id="{94CCFDDF-9786-0FB4-0FE4-EFB105DA65A2}"/>
              </a:ext>
            </a:extLst>
          </p:cNvPr>
          <p:cNvSpPr>
            <a:spLocks/>
          </p:cNvSpPr>
          <p:nvPr/>
        </p:nvSpPr>
        <p:spPr bwMode="auto">
          <a:xfrm>
            <a:off x="6449746" y="4918390"/>
            <a:ext cx="105969" cy="116397"/>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37" name="Freeform 631">
            <a:extLst>
              <a:ext uri="{FF2B5EF4-FFF2-40B4-BE49-F238E27FC236}">
                <a16:creationId xmlns:a16="http://schemas.microsoft.com/office/drawing/2014/main" id="{B01018E2-8528-4B27-F416-B5ACE9D67FD8}"/>
              </a:ext>
            </a:extLst>
          </p:cNvPr>
          <p:cNvSpPr>
            <a:spLocks/>
          </p:cNvSpPr>
          <p:nvPr/>
        </p:nvSpPr>
        <p:spPr bwMode="auto">
          <a:xfrm>
            <a:off x="5883684" y="3950310"/>
            <a:ext cx="85849" cy="100782"/>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38" name="Freeform 632">
            <a:extLst>
              <a:ext uri="{FF2B5EF4-FFF2-40B4-BE49-F238E27FC236}">
                <a16:creationId xmlns:a16="http://schemas.microsoft.com/office/drawing/2014/main" id="{160266DF-A6A7-CC29-3B77-F5E2A5BBBB92}"/>
              </a:ext>
            </a:extLst>
          </p:cNvPr>
          <p:cNvSpPr>
            <a:spLocks/>
          </p:cNvSpPr>
          <p:nvPr/>
        </p:nvSpPr>
        <p:spPr bwMode="auto">
          <a:xfrm>
            <a:off x="5910513" y="4042574"/>
            <a:ext cx="67069" cy="62456"/>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39" name="Freeform 633">
            <a:extLst>
              <a:ext uri="{FF2B5EF4-FFF2-40B4-BE49-F238E27FC236}">
                <a16:creationId xmlns:a16="http://schemas.microsoft.com/office/drawing/2014/main" id="{91546ECE-5772-B61B-4099-74B7035CD83D}"/>
              </a:ext>
            </a:extLst>
          </p:cNvPr>
          <p:cNvSpPr>
            <a:spLocks/>
          </p:cNvSpPr>
          <p:nvPr/>
        </p:nvSpPr>
        <p:spPr bwMode="auto">
          <a:xfrm>
            <a:off x="5835395" y="3971601"/>
            <a:ext cx="44266" cy="36908"/>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40" name="Freeform 634">
            <a:extLst>
              <a:ext uri="{FF2B5EF4-FFF2-40B4-BE49-F238E27FC236}">
                <a16:creationId xmlns:a16="http://schemas.microsoft.com/office/drawing/2014/main" id="{F145D93C-F629-2D59-F3FF-B7DEB4B17D46}"/>
              </a:ext>
            </a:extLst>
          </p:cNvPr>
          <p:cNvSpPr>
            <a:spLocks/>
          </p:cNvSpPr>
          <p:nvPr/>
        </p:nvSpPr>
        <p:spPr bwMode="auto">
          <a:xfrm>
            <a:off x="5788447" y="3896371"/>
            <a:ext cx="79143" cy="96523"/>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41" name="Freeform 635">
            <a:extLst>
              <a:ext uri="{FF2B5EF4-FFF2-40B4-BE49-F238E27FC236}">
                <a16:creationId xmlns:a16="http://schemas.microsoft.com/office/drawing/2014/main" id="{A09A624C-A4F6-1582-96CB-90DC8873794A}"/>
              </a:ext>
            </a:extLst>
          </p:cNvPr>
          <p:cNvSpPr>
            <a:spLocks/>
          </p:cNvSpPr>
          <p:nvPr/>
        </p:nvSpPr>
        <p:spPr bwMode="auto">
          <a:xfrm>
            <a:off x="5309575" y="3567053"/>
            <a:ext cx="588866" cy="400291"/>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42" name="Freeform 636">
            <a:extLst>
              <a:ext uri="{FF2B5EF4-FFF2-40B4-BE49-F238E27FC236}">
                <a16:creationId xmlns:a16="http://schemas.microsoft.com/office/drawing/2014/main" id="{80630A68-0D55-5E91-0211-F9CE13C50964}"/>
              </a:ext>
            </a:extLst>
          </p:cNvPr>
          <p:cNvSpPr>
            <a:spLocks/>
          </p:cNvSpPr>
          <p:nvPr/>
        </p:nvSpPr>
        <p:spPr bwMode="auto">
          <a:xfrm>
            <a:off x="5847468" y="3938955"/>
            <a:ext cx="118042" cy="66715"/>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43" name="Freeform 637">
            <a:extLst>
              <a:ext uri="{FF2B5EF4-FFF2-40B4-BE49-F238E27FC236}">
                <a16:creationId xmlns:a16="http://schemas.microsoft.com/office/drawing/2014/main" id="{3F0F0D18-2E22-761F-627F-93D50D1B2AF2}"/>
              </a:ext>
            </a:extLst>
          </p:cNvPr>
          <p:cNvSpPr>
            <a:spLocks/>
          </p:cNvSpPr>
          <p:nvPr/>
        </p:nvSpPr>
        <p:spPr bwMode="auto">
          <a:xfrm>
            <a:off x="5847468" y="3883595"/>
            <a:ext cx="28169" cy="62456"/>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44" name="Freeform 638">
            <a:extLst>
              <a:ext uri="{FF2B5EF4-FFF2-40B4-BE49-F238E27FC236}">
                <a16:creationId xmlns:a16="http://schemas.microsoft.com/office/drawing/2014/main" id="{4916D779-C793-D3A4-2DAD-12F6BAF498F0}"/>
              </a:ext>
            </a:extLst>
          </p:cNvPr>
          <p:cNvSpPr>
            <a:spLocks/>
          </p:cNvSpPr>
          <p:nvPr/>
        </p:nvSpPr>
        <p:spPr bwMode="auto">
          <a:xfrm>
            <a:off x="6142570" y="3846687"/>
            <a:ext cx="50972" cy="45423"/>
          </a:xfrm>
          <a:custGeom>
            <a:avLst/>
            <a:gdLst>
              <a:gd name="T0" fmla="*/ 12 w 13"/>
              <a:gd name="T1" fmla="*/ 3 h 11"/>
              <a:gd name="T2" fmla="*/ 6 w 13"/>
              <a:gd name="T3" fmla="*/ 1 h 11"/>
              <a:gd name="T4" fmla="*/ 7 w 13"/>
              <a:gd name="T5" fmla="*/ 5 h 11"/>
              <a:gd name="T6" fmla="*/ 9 w 13"/>
              <a:gd name="T7" fmla="*/ 9 h 11"/>
              <a:gd name="T8" fmla="*/ 6 w 13"/>
              <a:gd name="T9" fmla="*/ 10 h 11"/>
              <a:gd name="T10" fmla="*/ 5 w 13"/>
              <a:gd name="T11" fmla="*/ 8 h 11"/>
              <a:gd name="T12" fmla="*/ 0 w 13"/>
              <a:gd name="T13" fmla="*/ 9 h 11"/>
              <a:gd name="T14" fmla="*/ 3 w 13"/>
              <a:gd name="T15" fmla="*/ 11 h 11"/>
              <a:gd name="T16" fmla="*/ 13 w 13"/>
              <a:gd name="T17" fmla="*/ 11 h 11"/>
              <a:gd name="T18" fmla="*/ 12 w 13"/>
              <a:gd name="T19" fmla="*/ 3 h 11"/>
              <a:gd name="T20" fmla="*/ 12 w 13"/>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2" y="3"/>
                </a:moveTo>
                <a:cubicBezTo>
                  <a:pt x="10" y="3"/>
                  <a:pt x="8" y="0"/>
                  <a:pt x="6" y="1"/>
                </a:cubicBezTo>
                <a:cubicBezTo>
                  <a:pt x="3" y="2"/>
                  <a:pt x="7" y="3"/>
                  <a:pt x="7" y="5"/>
                </a:cubicBezTo>
                <a:cubicBezTo>
                  <a:pt x="8" y="6"/>
                  <a:pt x="10" y="8"/>
                  <a:pt x="9" y="9"/>
                </a:cubicBezTo>
                <a:cubicBezTo>
                  <a:pt x="8" y="10"/>
                  <a:pt x="7" y="10"/>
                  <a:pt x="6" y="10"/>
                </a:cubicBezTo>
                <a:cubicBezTo>
                  <a:pt x="4" y="9"/>
                  <a:pt x="6" y="9"/>
                  <a:pt x="5" y="8"/>
                </a:cubicBezTo>
                <a:cubicBezTo>
                  <a:pt x="5" y="8"/>
                  <a:pt x="0" y="9"/>
                  <a:pt x="0" y="9"/>
                </a:cubicBezTo>
                <a:cubicBezTo>
                  <a:pt x="0" y="11"/>
                  <a:pt x="2" y="11"/>
                  <a:pt x="3" y="11"/>
                </a:cubicBezTo>
                <a:cubicBezTo>
                  <a:pt x="6" y="10"/>
                  <a:pt x="9" y="11"/>
                  <a:pt x="13" y="11"/>
                </a:cubicBezTo>
                <a:cubicBezTo>
                  <a:pt x="13" y="8"/>
                  <a:pt x="12" y="5"/>
                  <a:pt x="12" y="3"/>
                </a:cubicBezTo>
                <a:cubicBezTo>
                  <a:pt x="11" y="3"/>
                  <a:pt x="12" y="5"/>
                  <a:pt x="12" y="3"/>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45" name="Freeform 639">
            <a:extLst>
              <a:ext uri="{FF2B5EF4-FFF2-40B4-BE49-F238E27FC236}">
                <a16:creationId xmlns:a16="http://schemas.microsoft.com/office/drawing/2014/main" id="{06BECB8A-82D9-2DAC-9A97-B6DA8869834A}"/>
              </a:ext>
            </a:extLst>
          </p:cNvPr>
          <p:cNvSpPr>
            <a:spLocks/>
          </p:cNvSpPr>
          <p:nvPr/>
        </p:nvSpPr>
        <p:spPr bwMode="auto">
          <a:xfrm>
            <a:off x="6189519" y="3846687"/>
            <a:ext cx="71094" cy="62456"/>
          </a:xfrm>
          <a:custGeom>
            <a:avLst/>
            <a:gdLst>
              <a:gd name="T0" fmla="*/ 14 w 18"/>
              <a:gd name="T1" fmla="*/ 7 h 15"/>
              <a:gd name="T2" fmla="*/ 8 w 18"/>
              <a:gd name="T3" fmla="*/ 3 h 15"/>
              <a:gd name="T4" fmla="*/ 1 w 18"/>
              <a:gd name="T5" fmla="*/ 1 h 15"/>
              <a:gd name="T6" fmla="*/ 0 w 18"/>
              <a:gd name="T7" fmla="*/ 3 h 15"/>
              <a:gd name="T8" fmla="*/ 1 w 18"/>
              <a:gd name="T9" fmla="*/ 10 h 15"/>
              <a:gd name="T10" fmla="*/ 2 w 18"/>
              <a:gd name="T11" fmla="*/ 12 h 15"/>
              <a:gd name="T12" fmla="*/ 4 w 18"/>
              <a:gd name="T13" fmla="*/ 10 h 15"/>
              <a:gd name="T14" fmla="*/ 13 w 18"/>
              <a:gd name="T15" fmla="*/ 10 h 15"/>
              <a:gd name="T16" fmla="*/ 17 w 18"/>
              <a:gd name="T17" fmla="*/ 10 h 15"/>
              <a:gd name="T18" fmla="*/ 14 w 18"/>
              <a:gd name="T19" fmla="*/ 7 h 15"/>
              <a:gd name="T20" fmla="*/ 14 w 18"/>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5">
                <a:moveTo>
                  <a:pt x="14" y="7"/>
                </a:moveTo>
                <a:cubicBezTo>
                  <a:pt x="12" y="6"/>
                  <a:pt x="10" y="4"/>
                  <a:pt x="8" y="3"/>
                </a:cubicBezTo>
                <a:cubicBezTo>
                  <a:pt x="7" y="2"/>
                  <a:pt x="2" y="0"/>
                  <a:pt x="1" y="1"/>
                </a:cubicBezTo>
                <a:cubicBezTo>
                  <a:pt x="1" y="1"/>
                  <a:pt x="3" y="3"/>
                  <a:pt x="0" y="3"/>
                </a:cubicBezTo>
                <a:cubicBezTo>
                  <a:pt x="0" y="5"/>
                  <a:pt x="1" y="7"/>
                  <a:pt x="1" y="10"/>
                </a:cubicBezTo>
                <a:cubicBezTo>
                  <a:pt x="1" y="11"/>
                  <a:pt x="1" y="11"/>
                  <a:pt x="2" y="12"/>
                </a:cubicBezTo>
                <a:cubicBezTo>
                  <a:pt x="3" y="15"/>
                  <a:pt x="3" y="11"/>
                  <a:pt x="4" y="10"/>
                </a:cubicBezTo>
                <a:cubicBezTo>
                  <a:pt x="6" y="8"/>
                  <a:pt x="11" y="10"/>
                  <a:pt x="13" y="10"/>
                </a:cubicBezTo>
                <a:cubicBezTo>
                  <a:pt x="15" y="10"/>
                  <a:pt x="15" y="11"/>
                  <a:pt x="17" y="10"/>
                </a:cubicBezTo>
                <a:cubicBezTo>
                  <a:pt x="18" y="8"/>
                  <a:pt x="17" y="7"/>
                  <a:pt x="14" y="7"/>
                </a:cubicBezTo>
                <a:cubicBezTo>
                  <a:pt x="12" y="7"/>
                  <a:pt x="16" y="7"/>
                  <a:pt x="14" y="7"/>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46" name="Freeform 640">
            <a:extLst>
              <a:ext uri="{FF2B5EF4-FFF2-40B4-BE49-F238E27FC236}">
                <a16:creationId xmlns:a16="http://schemas.microsoft.com/office/drawing/2014/main" id="{FD964235-11B2-132D-282D-0B7A449CFC62}"/>
              </a:ext>
            </a:extLst>
          </p:cNvPr>
          <p:cNvSpPr>
            <a:spLocks/>
          </p:cNvSpPr>
          <p:nvPr/>
        </p:nvSpPr>
        <p:spPr bwMode="auto">
          <a:xfrm>
            <a:off x="4294152" y="2458444"/>
            <a:ext cx="763245" cy="542238"/>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solidFill>
            <a:schemeClr val="accent6">
              <a:lumMod val="75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47" name="Freeform 641">
            <a:extLst>
              <a:ext uri="{FF2B5EF4-FFF2-40B4-BE49-F238E27FC236}">
                <a16:creationId xmlns:a16="http://schemas.microsoft.com/office/drawing/2014/main" id="{3DE91456-454D-1C2B-985E-80F15324554F}"/>
              </a:ext>
            </a:extLst>
          </p:cNvPr>
          <p:cNvSpPr>
            <a:spLocks/>
          </p:cNvSpPr>
          <p:nvPr/>
        </p:nvSpPr>
        <p:spPr bwMode="auto">
          <a:xfrm>
            <a:off x="5155316" y="3149726"/>
            <a:ext cx="1136147" cy="596178"/>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solidFill>
            <a:schemeClr val="accent6">
              <a:lumMod val="75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48" name="Freeform 642">
            <a:extLst>
              <a:ext uri="{FF2B5EF4-FFF2-40B4-BE49-F238E27FC236}">
                <a16:creationId xmlns:a16="http://schemas.microsoft.com/office/drawing/2014/main" id="{72E82176-24BA-5C5C-B969-F32BB758533B}"/>
              </a:ext>
            </a:extLst>
          </p:cNvPr>
          <p:cNvSpPr>
            <a:spLocks/>
          </p:cNvSpPr>
          <p:nvPr/>
        </p:nvSpPr>
        <p:spPr bwMode="auto">
          <a:xfrm>
            <a:off x="4837410" y="2442671"/>
            <a:ext cx="1678064" cy="912721"/>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solidFill>
            <a:schemeClr val="tx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49" name="Freeform 777">
            <a:extLst>
              <a:ext uri="{FF2B5EF4-FFF2-40B4-BE49-F238E27FC236}">
                <a16:creationId xmlns:a16="http://schemas.microsoft.com/office/drawing/2014/main" id="{92E8F063-1C55-A812-5B00-B3E00E8C08FE}"/>
              </a:ext>
            </a:extLst>
          </p:cNvPr>
          <p:cNvSpPr>
            <a:spLocks/>
          </p:cNvSpPr>
          <p:nvPr/>
        </p:nvSpPr>
        <p:spPr bwMode="auto">
          <a:xfrm>
            <a:off x="6523521" y="2491092"/>
            <a:ext cx="63045" cy="46843"/>
          </a:xfrm>
          <a:custGeom>
            <a:avLst/>
            <a:gdLst>
              <a:gd name="T0" fmla="*/ 16 w 16"/>
              <a:gd name="T1" fmla="*/ 6 h 11"/>
              <a:gd name="T2" fmla="*/ 11 w 16"/>
              <a:gd name="T3" fmla="*/ 3 h 11"/>
              <a:gd name="T4" fmla="*/ 5 w 16"/>
              <a:gd name="T5" fmla="*/ 1 h 11"/>
              <a:gd name="T6" fmla="*/ 1 w 16"/>
              <a:gd name="T7" fmla="*/ 1 h 11"/>
              <a:gd name="T8" fmla="*/ 3 w 16"/>
              <a:gd name="T9" fmla="*/ 3 h 11"/>
              <a:gd name="T10" fmla="*/ 1 w 16"/>
              <a:gd name="T11" fmla="*/ 7 h 11"/>
              <a:gd name="T12" fmla="*/ 5 w 16"/>
              <a:gd name="T13" fmla="*/ 7 h 11"/>
              <a:gd name="T14" fmla="*/ 5 w 16"/>
              <a:gd name="T15" fmla="*/ 9 h 11"/>
              <a:gd name="T16" fmla="*/ 16 w 16"/>
              <a:gd name="T17" fmla="*/ 6 h 11"/>
              <a:gd name="T18" fmla="*/ 16 w 16"/>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16" y="6"/>
                </a:moveTo>
                <a:cubicBezTo>
                  <a:pt x="15" y="5"/>
                  <a:pt x="11" y="3"/>
                  <a:pt x="11" y="3"/>
                </a:cubicBezTo>
                <a:cubicBezTo>
                  <a:pt x="9" y="2"/>
                  <a:pt x="7" y="1"/>
                  <a:pt x="5" y="1"/>
                </a:cubicBezTo>
                <a:cubicBezTo>
                  <a:pt x="4" y="1"/>
                  <a:pt x="2" y="0"/>
                  <a:pt x="1" y="1"/>
                </a:cubicBezTo>
                <a:cubicBezTo>
                  <a:pt x="0" y="2"/>
                  <a:pt x="3" y="3"/>
                  <a:pt x="3" y="3"/>
                </a:cubicBezTo>
                <a:cubicBezTo>
                  <a:pt x="2" y="3"/>
                  <a:pt x="0" y="6"/>
                  <a:pt x="1" y="7"/>
                </a:cubicBezTo>
                <a:cubicBezTo>
                  <a:pt x="2" y="7"/>
                  <a:pt x="4" y="6"/>
                  <a:pt x="5" y="7"/>
                </a:cubicBezTo>
                <a:cubicBezTo>
                  <a:pt x="7" y="8"/>
                  <a:pt x="5" y="8"/>
                  <a:pt x="5" y="9"/>
                </a:cubicBezTo>
                <a:cubicBezTo>
                  <a:pt x="5" y="11"/>
                  <a:pt x="16" y="8"/>
                  <a:pt x="16" y="6"/>
                </a:cubicBezTo>
                <a:cubicBezTo>
                  <a:pt x="15" y="5"/>
                  <a:pt x="16" y="7"/>
                  <a:pt x="16" y="6"/>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50" name="Freeform 778">
            <a:extLst>
              <a:ext uri="{FF2B5EF4-FFF2-40B4-BE49-F238E27FC236}">
                <a16:creationId xmlns:a16="http://schemas.microsoft.com/office/drawing/2014/main" id="{798D89E3-3913-4A16-D156-F8E357DD9B43}"/>
              </a:ext>
            </a:extLst>
          </p:cNvPr>
          <p:cNvSpPr>
            <a:spLocks/>
          </p:cNvSpPr>
          <p:nvPr/>
        </p:nvSpPr>
        <p:spPr bwMode="auto">
          <a:xfrm>
            <a:off x="6543643" y="2458444"/>
            <a:ext cx="16097" cy="8517"/>
          </a:xfrm>
          <a:custGeom>
            <a:avLst/>
            <a:gdLst>
              <a:gd name="T0" fmla="*/ 2 w 4"/>
              <a:gd name="T1" fmla="*/ 2 h 2"/>
              <a:gd name="T2" fmla="*/ 2 w 4"/>
              <a:gd name="T3" fmla="*/ 0 h 2"/>
              <a:gd name="T4" fmla="*/ 2 w 4"/>
              <a:gd name="T5" fmla="*/ 2 h 2"/>
            </a:gdLst>
            <a:ahLst/>
            <a:cxnLst>
              <a:cxn ang="0">
                <a:pos x="T0" y="T1"/>
              </a:cxn>
              <a:cxn ang="0">
                <a:pos x="T2" y="T3"/>
              </a:cxn>
              <a:cxn ang="0">
                <a:pos x="T4" y="T5"/>
              </a:cxn>
            </a:cxnLst>
            <a:rect l="0" t="0" r="r" b="b"/>
            <a:pathLst>
              <a:path w="4" h="2">
                <a:moveTo>
                  <a:pt x="2" y="2"/>
                </a:moveTo>
                <a:cubicBezTo>
                  <a:pt x="0" y="2"/>
                  <a:pt x="1" y="0"/>
                  <a:pt x="2" y="0"/>
                </a:cubicBezTo>
                <a:cubicBezTo>
                  <a:pt x="3" y="0"/>
                  <a:pt x="4" y="2"/>
                  <a:pt x="2" y="2"/>
                </a:cubicBezTo>
                <a:close/>
              </a:path>
            </a:pathLst>
          </a:custGeom>
          <a:solidFill>
            <a:schemeClr val="accent5"/>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51" name="Freeform 779">
            <a:extLst>
              <a:ext uri="{FF2B5EF4-FFF2-40B4-BE49-F238E27FC236}">
                <a16:creationId xmlns:a16="http://schemas.microsoft.com/office/drawing/2014/main" id="{94225C11-DF94-F6CB-D381-054BF4F6E2EA}"/>
              </a:ext>
            </a:extLst>
          </p:cNvPr>
          <p:cNvSpPr>
            <a:spLocks/>
          </p:cNvSpPr>
          <p:nvPr/>
        </p:nvSpPr>
        <p:spPr bwMode="auto">
          <a:xfrm>
            <a:off x="6555715" y="1965888"/>
            <a:ext cx="42923" cy="25550"/>
          </a:xfrm>
          <a:custGeom>
            <a:avLst/>
            <a:gdLst>
              <a:gd name="T0" fmla="*/ 9 w 11"/>
              <a:gd name="T1" fmla="*/ 4 h 6"/>
              <a:gd name="T2" fmla="*/ 9 w 11"/>
              <a:gd name="T3" fmla="*/ 5 h 6"/>
              <a:gd name="T4" fmla="*/ 3 w 11"/>
              <a:gd name="T5" fmla="*/ 4 h 6"/>
              <a:gd name="T6" fmla="*/ 2 w 11"/>
              <a:gd name="T7" fmla="*/ 1 h 6"/>
              <a:gd name="T8" fmla="*/ 9 w 11"/>
              <a:gd name="T9" fmla="*/ 4 h 6"/>
              <a:gd name="T10" fmla="*/ 9 w 11"/>
              <a:gd name="T11" fmla="*/ 4 h 6"/>
            </a:gdLst>
            <a:ahLst/>
            <a:cxnLst>
              <a:cxn ang="0">
                <a:pos x="T0" y="T1"/>
              </a:cxn>
              <a:cxn ang="0">
                <a:pos x="T2" y="T3"/>
              </a:cxn>
              <a:cxn ang="0">
                <a:pos x="T4" y="T5"/>
              </a:cxn>
              <a:cxn ang="0">
                <a:pos x="T6" y="T7"/>
              </a:cxn>
              <a:cxn ang="0">
                <a:pos x="T8" y="T9"/>
              </a:cxn>
              <a:cxn ang="0">
                <a:pos x="T10" y="T11"/>
              </a:cxn>
            </a:cxnLst>
            <a:rect l="0" t="0" r="r" b="b"/>
            <a:pathLst>
              <a:path w="11" h="6">
                <a:moveTo>
                  <a:pt x="9" y="4"/>
                </a:moveTo>
                <a:cubicBezTo>
                  <a:pt x="11" y="5"/>
                  <a:pt x="11" y="6"/>
                  <a:pt x="9" y="5"/>
                </a:cubicBezTo>
                <a:cubicBezTo>
                  <a:pt x="7" y="5"/>
                  <a:pt x="4" y="4"/>
                  <a:pt x="3" y="4"/>
                </a:cubicBezTo>
                <a:cubicBezTo>
                  <a:pt x="2" y="3"/>
                  <a:pt x="0" y="0"/>
                  <a:pt x="2" y="1"/>
                </a:cubicBezTo>
                <a:cubicBezTo>
                  <a:pt x="4" y="2"/>
                  <a:pt x="7" y="3"/>
                  <a:pt x="9" y="4"/>
                </a:cubicBezTo>
                <a:cubicBezTo>
                  <a:pt x="11" y="5"/>
                  <a:pt x="7" y="3"/>
                  <a:pt x="9" y="4"/>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52" name="Freeform 780">
            <a:extLst>
              <a:ext uri="{FF2B5EF4-FFF2-40B4-BE49-F238E27FC236}">
                <a16:creationId xmlns:a16="http://schemas.microsoft.com/office/drawing/2014/main" id="{26409048-DE84-E7F7-8842-7636402CC49F}"/>
              </a:ext>
            </a:extLst>
          </p:cNvPr>
          <p:cNvSpPr>
            <a:spLocks/>
          </p:cNvSpPr>
          <p:nvPr/>
        </p:nvSpPr>
        <p:spPr bwMode="auto">
          <a:xfrm>
            <a:off x="6688511" y="1928979"/>
            <a:ext cx="32193" cy="19873"/>
          </a:xfrm>
          <a:custGeom>
            <a:avLst/>
            <a:gdLst>
              <a:gd name="T0" fmla="*/ 8 w 8"/>
              <a:gd name="T1" fmla="*/ 3 h 5"/>
              <a:gd name="T2" fmla="*/ 0 w 8"/>
              <a:gd name="T3" fmla="*/ 2 h 5"/>
              <a:gd name="T4" fmla="*/ 8 w 8"/>
              <a:gd name="T5" fmla="*/ 3 h 5"/>
            </a:gdLst>
            <a:ahLst/>
            <a:cxnLst>
              <a:cxn ang="0">
                <a:pos x="T0" y="T1"/>
              </a:cxn>
              <a:cxn ang="0">
                <a:pos x="T2" y="T3"/>
              </a:cxn>
              <a:cxn ang="0">
                <a:pos x="T4" y="T5"/>
              </a:cxn>
            </a:cxnLst>
            <a:rect l="0" t="0" r="r" b="b"/>
            <a:pathLst>
              <a:path w="8" h="5">
                <a:moveTo>
                  <a:pt x="8" y="3"/>
                </a:moveTo>
                <a:cubicBezTo>
                  <a:pt x="8" y="5"/>
                  <a:pt x="0" y="4"/>
                  <a:pt x="0" y="2"/>
                </a:cubicBezTo>
                <a:cubicBezTo>
                  <a:pt x="0" y="0"/>
                  <a:pt x="8" y="1"/>
                  <a:pt x="8" y="3"/>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53" name="Freeform 782">
            <a:extLst>
              <a:ext uri="{FF2B5EF4-FFF2-40B4-BE49-F238E27FC236}">
                <a16:creationId xmlns:a16="http://schemas.microsoft.com/office/drawing/2014/main" id="{DBA74534-3B0E-EBBE-0714-45E8FF443BB0}"/>
              </a:ext>
            </a:extLst>
          </p:cNvPr>
          <p:cNvSpPr>
            <a:spLocks/>
          </p:cNvSpPr>
          <p:nvPr/>
        </p:nvSpPr>
        <p:spPr bwMode="auto">
          <a:xfrm>
            <a:off x="7196894" y="1982921"/>
            <a:ext cx="22804" cy="17034"/>
          </a:xfrm>
          <a:custGeom>
            <a:avLst/>
            <a:gdLst>
              <a:gd name="T0" fmla="*/ 5 w 6"/>
              <a:gd name="T1" fmla="*/ 3 h 4"/>
              <a:gd name="T2" fmla="*/ 1 w 6"/>
              <a:gd name="T3" fmla="*/ 0 h 4"/>
              <a:gd name="T4" fmla="*/ 5 w 6"/>
              <a:gd name="T5" fmla="*/ 3 h 4"/>
            </a:gdLst>
            <a:ahLst/>
            <a:cxnLst>
              <a:cxn ang="0">
                <a:pos x="T0" y="T1"/>
              </a:cxn>
              <a:cxn ang="0">
                <a:pos x="T2" y="T3"/>
              </a:cxn>
              <a:cxn ang="0">
                <a:pos x="T4" y="T5"/>
              </a:cxn>
            </a:cxnLst>
            <a:rect l="0" t="0" r="r" b="b"/>
            <a:pathLst>
              <a:path w="6" h="4">
                <a:moveTo>
                  <a:pt x="5" y="3"/>
                </a:moveTo>
                <a:cubicBezTo>
                  <a:pt x="4" y="4"/>
                  <a:pt x="0" y="0"/>
                  <a:pt x="1" y="0"/>
                </a:cubicBezTo>
                <a:cubicBezTo>
                  <a:pt x="2" y="0"/>
                  <a:pt x="6" y="2"/>
                  <a:pt x="5" y="3"/>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54" name="Freeform 783">
            <a:extLst>
              <a:ext uri="{FF2B5EF4-FFF2-40B4-BE49-F238E27FC236}">
                <a16:creationId xmlns:a16="http://schemas.microsoft.com/office/drawing/2014/main" id="{1E1CD627-1714-FFF8-16E5-5A68F4D5F0D3}"/>
              </a:ext>
            </a:extLst>
          </p:cNvPr>
          <p:cNvSpPr>
            <a:spLocks/>
          </p:cNvSpPr>
          <p:nvPr/>
        </p:nvSpPr>
        <p:spPr bwMode="auto">
          <a:xfrm>
            <a:off x="7227746" y="1999954"/>
            <a:ext cx="20120" cy="4259"/>
          </a:xfrm>
          <a:custGeom>
            <a:avLst/>
            <a:gdLst>
              <a:gd name="T0" fmla="*/ 4 w 5"/>
              <a:gd name="T1" fmla="*/ 1 h 1"/>
              <a:gd name="T2" fmla="*/ 2 w 5"/>
              <a:gd name="T3" fmla="*/ 0 h 1"/>
              <a:gd name="T4" fmla="*/ 4 w 5"/>
              <a:gd name="T5" fmla="*/ 1 h 1"/>
            </a:gdLst>
            <a:ahLst/>
            <a:cxnLst>
              <a:cxn ang="0">
                <a:pos x="T0" y="T1"/>
              </a:cxn>
              <a:cxn ang="0">
                <a:pos x="T2" y="T3"/>
              </a:cxn>
              <a:cxn ang="0">
                <a:pos x="T4" y="T5"/>
              </a:cxn>
            </a:cxnLst>
            <a:rect l="0" t="0" r="r" b="b"/>
            <a:pathLst>
              <a:path w="5" h="1">
                <a:moveTo>
                  <a:pt x="4" y="1"/>
                </a:moveTo>
                <a:cubicBezTo>
                  <a:pt x="2" y="1"/>
                  <a:pt x="0" y="0"/>
                  <a:pt x="2" y="0"/>
                </a:cubicBezTo>
                <a:cubicBezTo>
                  <a:pt x="3" y="0"/>
                  <a:pt x="5" y="1"/>
                  <a:pt x="4" y="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55" name="Freeform 784">
            <a:extLst>
              <a:ext uri="{FF2B5EF4-FFF2-40B4-BE49-F238E27FC236}">
                <a16:creationId xmlns:a16="http://schemas.microsoft.com/office/drawing/2014/main" id="{47A7F9EE-8F1C-BCF4-BD9B-1122084C2A21}"/>
              </a:ext>
            </a:extLst>
          </p:cNvPr>
          <p:cNvSpPr>
            <a:spLocks/>
          </p:cNvSpPr>
          <p:nvPr/>
        </p:nvSpPr>
        <p:spPr bwMode="auto">
          <a:xfrm>
            <a:off x="7227746" y="2237006"/>
            <a:ext cx="16097" cy="29809"/>
          </a:xfrm>
          <a:custGeom>
            <a:avLst/>
            <a:gdLst>
              <a:gd name="T0" fmla="*/ 2 w 4"/>
              <a:gd name="T1" fmla="*/ 0 h 7"/>
              <a:gd name="T2" fmla="*/ 4 w 4"/>
              <a:gd name="T3" fmla="*/ 7 h 7"/>
              <a:gd name="T4" fmla="*/ 2 w 4"/>
              <a:gd name="T5" fmla="*/ 0 h 7"/>
            </a:gdLst>
            <a:ahLst/>
            <a:cxnLst>
              <a:cxn ang="0">
                <a:pos x="T0" y="T1"/>
              </a:cxn>
              <a:cxn ang="0">
                <a:pos x="T2" y="T3"/>
              </a:cxn>
              <a:cxn ang="0">
                <a:pos x="T4" y="T5"/>
              </a:cxn>
            </a:cxnLst>
            <a:rect l="0" t="0" r="r" b="b"/>
            <a:pathLst>
              <a:path w="4" h="7">
                <a:moveTo>
                  <a:pt x="2" y="0"/>
                </a:moveTo>
                <a:cubicBezTo>
                  <a:pt x="0" y="0"/>
                  <a:pt x="3" y="7"/>
                  <a:pt x="4" y="7"/>
                </a:cubicBezTo>
                <a:cubicBezTo>
                  <a:pt x="4" y="7"/>
                  <a:pt x="3" y="0"/>
                  <a:pt x="2" y="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56" name="Freeform 785">
            <a:extLst>
              <a:ext uri="{FF2B5EF4-FFF2-40B4-BE49-F238E27FC236}">
                <a16:creationId xmlns:a16="http://schemas.microsoft.com/office/drawing/2014/main" id="{8B628C98-EE79-B939-7BD3-EC6074FEBD9D}"/>
              </a:ext>
            </a:extLst>
          </p:cNvPr>
          <p:cNvSpPr>
            <a:spLocks/>
          </p:cNvSpPr>
          <p:nvPr/>
        </p:nvSpPr>
        <p:spPr bwMode="auto">
          <a:xfrm>
            <a:off x="7235794" y="2290945"/>
            <a:ext cx="26828" cy="17034"/>
          </a:xfrm>
          <a:custGeom>
            <a:avLst/>
            <a:gdLst>
              <a:gd name="T0" fmla="*/ 1 w 7"/>
              <a:gd name="T1" fmla="*/ 0 h 4"/>
              <a:gd name="T2" fmla="*/ 1 w 7"/>
              <a:gd name="T3" fmla="*/ 4 h 4"/>
              <a:gd name="T4" fmla="*/ 5 w 7"/>
              <a:gd name="T5" fmla="*/ 4 h 4"/>
              <a:gd name="T6" fmla="*/ 1 w 7"/>
              <a:gd name="T7" fmla="*/ 0 h 4"/>
              <a:gd name="T8" fmla="*/ 1 w 7"/>
              <a:gd name="T9" fmla="*/ 0 h 4"/>
            </a:gdLst>
            <a:ahLst/>
            <a:cxnLst>
              <a:cxn ang="0">
                <a:pos x="T0" y="T1"/>
              </a:cxn>
              <a:cxn ang="0">
                <a:pos x="T2" y="T3"/>
              </a:cxn>
              <a:cxn ang="0">
                <a:pos x="T4" y="T5"/>
              </a:cxn>
              <a:cxn ang="0">
                <a:pos x="T6" y="T7"/>
              </a:cxn>
              <a:cxn ang="0">
                <a:pos x="T8" y="T9"/>
              </a:cxn>
            </a:cxnLst>
            <a:rect l="0" t="0" r="r" b="b"/>
            <a:pathLst>
              <a:path w="7" h="4">
                <a:moveTo>
                  <a:pt x="1" y="0"/>
                </a:moveTo>
                <a:cubicBezTo>
                  <a:pt x="0" y="1"/>
                  <a:pt x="0" y="3"/>
                  <a:pt x="1" y="4"/>
                </a:cubicBezTo>
                <a:cubicBezTo>
                  <a:pt x="2" y="4"/>
                  <a:pt x="3" y="4"/>
                  <a:pt x="5" y="4"/>
                </a:cubicBezTo>
                <a:cubicBezTo>
                  <a:pt x="7" y="4"/>
                  <a:pt x="1" y="0"/>
                  <a:pt x="1" y="0"/>
                </a:cubicBezTo>
                <a:cubicBezTo>
                  <a:pt x="0" y="1"/>
                  <a:pt x="1" y="0"/>
                  <a:pt x="1" y="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57" name="Freeform 786">
            <a:extLst>
              <a:ext uri="{FF2B5EF4-FFF2-40B4-BE49-F238E27FC236}">
                <a16:creationId xmlns:a16="http://schemas.microsoft.com/office/drawing/2014/main" id="{6B4373A9-8F9A-16B8-068F-5A95ABBEFA81}"/>
              </a:ext>
            </a:extLst>
          </p:cNvPr>
          <p:cNvSpPr>
            <a:spLocks/>
          </p:cNvSpPr>
          <p:nvPr/>
        </p:nvSpPr>
        <p:spPr bwMode="auto">
          <a:xfrm>
            <a:off x="7125800" y="2383211"/>
            <a:ext cx="67069" cy="41164"/>
          </a:xfrm>
          <a:custGeom>
            <a:avLst/>
            <a:gdLst>
              <a:gd name="T0" fmla="*/ 0 w 17"/>
              <a:gd name="T1" fmla="*/ 4 h 10"/>
              <a:gd name="T2" fmla="*/ 10 w 17"/>
              <a:gd name="T3" fmla="*/ 2 h 10"/>
              <a:gd name="T4" fmla="*/ 8 w 17"/>
              <a:gd name="T5" fmla="*/ 4 h 10"/>
              <a:gd name="T6" fmla="*/ 12 w 17"/>
              <a:gd name="T7" fmla="*/ 7 h 10"/>
              <a:gd name="T8" fmla="*/ 9 w 17"/>
              <a:gd name="T9" fmla="*/ 7 h 10"/>
              <a:gd name="T10" fmla="*/ 11 w 17"/>
              <a:gd name="T11" fmla="*/ 10 h 10"/>
              <a:gd name="T12" fmla="*/ 8 w 17"/>
              <a:gd name="T13" fmla="*/ 9 h 10"/>
              <a:gd name="T14" fmla="*/ 0 w 17"/>
              <a:gd name="T15" fmla="*/ 4 h 10"/>
              <a:gd name="T16" fmla="*/ 0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4"/>
                </a:moveTo>
                <a:cubicBezTo>
                  <a:pt x="1" y="0"/>
                  <a:pt x="7" y="2"/>
                  <a:pt x="10" y="2"/>
                </a:cubicBezTo>
                <a:cubicBezTo>
                  <a:pt x="17" y="3"/>
                  <a:pt x="8" y="4"/>
                  <a:pt x="8" y="4"/>
                </a:cubicBezTo>
                <a:cubicBezTo>
                  <a:pt x="8" y="6"/>
                  <a:pt x="12" y="5"/>
                  <a:pt x="12" y="7"/>
                </a:cubicBezTo>
                <a:cubicBezTo>
                  <a:pt x="12" y="7"/>
                  <a:pt x="10" y="6"/>
                  <a:pt x="9" y="7"/>
                </a:cubicBezTo>
                <a:cubicBezTo>
                  <a:pt x="9" y="7"/>
                  <a:pt x="12" y="10"/>
                  <a:pt x="11" y="10"/>
                </a:cubicBezTo>
                <a:cubicBezTo>
                  <a:pt x="10" y="10"/>
                  <a:pt x="9" y="9"/>
                  <a:pt x="8" y="9"/>
                </a:cubicBezTo>
                <a:cubicBezTo>
                  <a:pt x="6" y="8"/>
                  <a:pt x="0" y="7"/>
                  <a:pt x="0" y="4"/>
                </a:cubicBezTo>
                <a:cubicBezTo>
                  <a:pt x="0" y="3"/>
                  <a:pt x="0" y="7"/>
                  <a:pt x="0" y="4"/>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58" name="Freeform 787">
            <a:extLst>
              <a:ext uri="{FF2B5EF4-FFF2-40B4-BE49-F238E27FC236}">
                <a16:creationId xmlns:a16="http://schemas.microsoft.com/office/drawing/2014/main" id="{B7A5BC5D-D84C-A0E8-3322-5B5189217127}"/>
              </a:ext>
            </a:extLst>
          </p:cNvPr>
          <p:cNvSpPr>
            <a:spLocks/>
          </p:cNvSpPr>
          <p:nvPr/>
        </p:nvSpPr>
        <p:spPr bwMode="auto">
          <a:xfrm>
            <a:off x="7113728" y="2374695"/>
            <a:ext cx="34876" cy="12776"/>
          </a:xfrm>
          <a:custGeom>
            <a:avLst/>
            <a:gdLst>
              <a:gd name="T0" fmla="*/ 8 w 9"/>
              <a:gd name="T1" fmla="*/ 1 h 3"/>
              <a:gd name="T2" fmla="*/ 5 w 9"/>
              <a:gd name="T3" fmla="*/ 0 h 3"/>
              <a:gd name="T4" fmla="*/ 0 w 9"/>
              <a:gd name="T5" fmla="*/ 0 h 3"/>
              <a:gd name="T6" fmla="*/ 8 w 9"/>
              <a:gd name="T7" fmla="*/ 1 h 3"/>
              <a:gd name="T8" fmla="*/ 8 w 9"/>
              <a:gd name="T9" fmla="*/ 1 h 3"/>
            </a:gdLst>
            <a:ahLst/>
            <a:cxnLst>
              <a:cxn ang="0">
                <a:pos x="T0" y="T1"/>
              </a:cxn>
              <a:cxn ang="0">
                <a:pos x="T2" y="T3"/>
              </a:cxn>
              <a:cxn ang="0">
                <a:pos x="T4" y="T5"/>
              </a:cxn>
              <a:cxn ang="0">
                <a:pos x="T6" y="T7"/>
              </a:cxn>
              <a:cxn ang="0">
                <a:pos x="T8" y="T9"/>
              </a:cxn>
            </a:cxnLst>
            <a:rect l="0" t="0" r="r" b="b"/>
            <a:pathLst>
              <a:path w="9" h="3">
                <a:moveTo>
                  <a:pt x="8" y="1"/>
                </a:moveTo>
                <a:cubicBezTo>
                  <a:pt x="9" y="1"/>
                  <a:pt x="5" y="0"/>
                  <a:pt x="5" y="0"/>
                </a:cubicBezTo>
                <a:cubicBezTo>
                  <a:pt x="3" y="0"/>
                  <a:pt x="1" y="0"/>
                  <a:pt x="0" y="0"/>
                </a:cubicBezTo>
                <a:cubicBezTo>
                  <a:pt x="2" y="0"/>
                  <a:pt x="6" y="3"/>
                  <a:pt x="8" y="1"/>
                </a:cubicBezTo>
                <a:cubicBezTo>
                  <a:pt x="9" y="1"/>
                  <a:pt x="7" y="2"/>
                  <a:pt x="8" y="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59" name="Freeform 788">
            <a:extLst>
              <a:ext uri="{FF2B5EF4-FFF2-40B4-BE49-F238E27FC236}">
                <a16:creationId xmlns:a16="http://schemas.microsoft.com/office/drawing/2014/main" id="{E77549F8-18D9-BD61-0996-6E5366EA5C49}"/>
              </a:ext>
            </a:extLst>
          </p:cNvPr>
          <p:cNvSpPr>
            <a:spLocks/>
          </p:cNvSpPr>
          <p:nvPr/>
        </p:nvSpPr>
        <p:spPr bwMode="auto">
          <a:xfrm>
            <a:off x="7058732" y="2462702"/>
            <a:ext cx="50972" cy="28389"/>
          </a:xfrm>
          <a:custGeom>
            <a:avLst/>
            <a:gdLst>
              <a:gd name="T0" fmla="*/ 12 w 13"/>
              <a:gd name="T1" fmla="*/ 4 h 7"/>
              <a:gd name="T2" fmla="*/ 12 w 13"/>
              <a:gd name="T3" fmla="*/ 1 h 7"/>
              <a:gd name="T4" fmla="*/ 7 w 13"/>
              <a:gd name="T5" fmla="*/ 2 h 7"/>
              <a:gd name="T6" fmla="*/ 3 w 13"/>
              <a:gd name="T7" fmla="*/ 3 h 7"/>
              <a:gd name="T8" fmla="*/ 0 w 13"/>
              <a:gd name="T9" fmla="*/ 5 h 7"/>
              <a:gd name="T10" fmla="*/ 12 w 13"/>
              <a:gd name="T11" fmla="*/ 4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3" y="3"/>
                  <a:pt x="13" y="2"/>
                  <a:pt x="12" y="1"/>
                </a:cubicBezTo>
                <a:cubicBezTo>
                  <a:pt x="11" y="0"/>
                  <a:pt x="8" y="1"/>
                  <a:pt x="7" y="2"/>
                </a:cubicBezTo>
                <a:cubicBezTo>
                  <a:pt x="6" y="2"/>
                  <a:pt x="4" y="2"/>
                  <a:pt x="3" y="3"/>
                </a:cubicBezTo>
                <a:cubicBezTo>
                  <a:pt x="3" y="3"/>
                  <a:pt x="0" y="5"/>
                  <a:pt x="0" y="5"/>
                </a:cubicBezTo>
                <a:cubicBezTo>
                  <a:pt x="3" y="7"/>
                  <a:pt x="10" y="6"/>
                  <a:pt x="12" y="4"/>
                </a:cubicBezTo>
                <a:cubicBezTo>
                  <a:pt x="13" y="3"/>
                  <a:pt x="9" y="6"/>
                  <a:pt x="12" y="4"/>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60" name="Freeform 789">
            <a:extLst>
              <a:ext uri="{FF2B5EF4-FFF2-40B4-BE49-F238E27FC236}">
                <a16:creationId xmlns:a16="http://schemas.microsoft.com/office/drawing/2014/main" id="{E0571F92-2659-5D44-5B2B-5DCB3A744DE0}"/>
              </a:ext>
            </a:extLst>
          </p:cNvPr>
          <p:cNvSpPr>
            <a:spLocks/>
          </p:cNvSpPr>
          <p:nvPr/>
        </p:nvSpPr>
        <p:spPr bwMode="auto">
          <a:xfrm>
            <a:off x="6594615" y="2503867"/>
            <a:ext cx="16097" cy="25550"/>
          </a:xfrm>
          <a:custGeom>
            <a:avLst/>
            <a:gdLst>
              <a:gd name="T0" fmla="*/ 3 w 4"/>
              <a:gd name="T1" fmla="*/ 2 h 6"/>
              <a:gd name="T2" fmla="*/ 1 w 4"/>
              <a:gd name="T3" fmla="*/ 3 h 6"/>
              <a:gd name="T4" fmla="*/ 3 w 4"/>
              <a:gd name="T5" fmla="*/ 2 h 6"/>
              <a:gd name="T6" fmla="*/ 3 w 4"/>
              <a:gd name="T7" fmla="*/ 2 h 6"/>
            </a:gdLst>
            <a:ahLst/>
            <a:cxnLst>
              <a:cxn ang="0">
                <a:pos x="T0" y="T1"/>
              </a:cxn>
              <a:cxn ang="0">
                <a:pos x="T2" y="T3"/>
              </a:cxn>
              <a:cxn ang="0">
                <a:pos x="T4" y="T5"/>
              </a:cxn>
              <a:cxn ang="0">
                <a:pos x="T6" y="T7"/>
              </a:cxn>
            </a:cxnLst>
            <a:rect l="0" t="0" r="r" b="b"/>
            <a:pathLst>
              <a:path w="4" h="6">
                <a:moveTo>
                  <a:pt x="3" y="2"/>
                </a:moveTo>
                <a:cubicBezTo>
                  <a:pt x="2" y="0"/>
                  <a:pt x="1" y="1"/>
                  <a:pt x="1" y="3"/>
                </a:cubicBezTo>
                <a:cubicBezTo>
                  <a:pt x="0" y="6"/>
                  <a:pt x="4" y="4"/>
                  <a:pt x="3" y="2"/>
                </a:cubicBezTo>
                <a:cubicBezTo>
                  <a:pt x="3" y="2"/>
                  <a:pt x="4" y="3"/>
                  <a:pt x="3" y="2"/>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61" name="Freeform 790">
            <a:extLst>
              <a:ext uri="{FF2B5EF4-FFF2-40B4-BE49-F238E27FC236}">
                <a16:creationId xmlns:a16="http://schemas.microsoft.com/office/drawing/2014/main" id="{C52E92FB-B48C-BCA0-96DC-273459E4B1B4}"/>
              </a:ext>
            </a:extLst>
          </p:cNvPr>
          <p:cNvSpPr>
            <a:spLocks/>
          </p:cNvSpPr>
          <p:nvPr/>
        </p:nvSpPr>
        <p:spPr bwMode="auto">
          <a:xfrm>
            <a:off x="6559739" y="2449927"/>
            <a:ext cx="14756" cy="17034"/>
          </a:xfrm>
          <a:custGeom>
            <a:avLst/>
            <a:gdLst>
              <a:gd name="T0" fmla="*/ 4 w 4"/>
              <a:gd name="T1" fmla="*/ 2 h 4"/>
              <a:gd name="T2" fmla="*/ 1 w 4"/>
              <a:gd name="T3" fmla="*/ 1 h 4"/>
              <a:gd name="T4" fmla="*/ 4 w 4"/>
              <a:gd name="T5" fmla="*/ 2 h 4"/>
              <a:gd name="T6" fmla="*/ 4 w 4"/>
              <a:gd name="T7" fmla="*/ 2 h 4"/>
            </a:gdLst>
            <a:ahLst/>
            <a:cxnLst>
              <a:cxn ang="0">
                <a:pos x="T0" y="T1"/>
              </a:cxn>
              <a:cxn ang="0">
                <a:pos x="T2" y="T3"/>
              </a:cxn>
              <a:cxn ang="0">
                <a:pos x="T4" y="T5"/>
              </a:cxn>
              <a:cxn ang="0">
                <a:pos x="T6" y="T7"/>
              </a:cxn>
            </a:cxnLst>
            <a:rect l="0" t="0" r="r" b="b"/>
            <a:pathLst>
              <a:path w="4" h="4">
                <a:moveTo>
                  <a:pt x="4" y="2"/>
                </a:moveTo>
                <a:cubicBezTo>
                  <a:pt x="3" y="2"/>
                  <a:pt x="1" y="0"/>
                  <a:pt x="1" y="1"/>
                </a:cubicBezTo>
                <a:cubicBezTo>
                  <a:pt x="0" y="4"/>
                  <a:pt x="4" y="2"/>
                  <a:pt x="4" y="2"/>
                </a:cubicBezTo>
                <a:cubicBezTo>
                  <a:pt x="3" y="2"/>
                  <a:pt x="4" y="2"/>
                  <a:pt x="4" y="2"/>
                </a:cubicBezTo>
                <a:close/>
              </a:path>
            </a:pathLst>
          </a:custGeom>
          <a:solidFill>
            <a:schemeClr val="accent5"/>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62" name="Freeform 791">
            <a:extLst>
              <a:ext uri="{FF2B5EF4-FFF2-40B4-BE49-F238E27FC236}">
                <a16:creationId xmlns:a16="http://schemas.microsoft.com/office/drawing/2014/main" id="{A70F4026-8341-B41F-708F-991CD97F4C6E}"/>
              </a:ext>
            </a:extLst>
          </p:cNvPr>
          <p:cNvSpPr>
            <a:spLocks/>
          </p:cNvSpPr>
          <p:nvPr/>
        </p:nvSpPr>
        <p:spPr bwMode="auto">
          <a:xfrm>
            <a:off x="7251889" y="2183066"/>
            <a:ext cx="8049" cy="8517"/>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0"/>
                  <a:pt x="0" y="1"/>
                  <a:pt x="0" y="2"/>
                </a:cubicBezTo>
                <a:cubicBezTo>
                  <a:pt x="1" y="2"/>
                  <a:pt x="2" y="2"/>
                  <a:pt x="2" y="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63" name="Freeform 792">
            <a:extLst>
              <a:ext uri="{FF2B5EF4-FFF2-40B4-BE49-F238E27FC236}">
                <a16:creationId xmlns:a16="http://schemas.microsoft.com/office/drawing/2014/main" id="{DB558F22-FE41-6C82-8B71-2D7B0A350000}"/>
              </a:ext>
            </a:extLst>
          </p:cNvPr>
          <p:cNvSpPr>
            <a:spLocks/>
          </p:cNvSpPr>
          <p:nvPr/>
        </p:nvSpPr>
        <p:spPr bwMode="auto">
          <a:xfrm>
            <a:off x="7219697" y="2137643"/>
            <a:ext cx="12073" cy="7098"/>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1" y="0"/>
                  <a:pt x="0" y="1"/>
                  <a:pt x="1" y="1"/>
                </a:cubicBezTo>
                <a:cubicBezTo>
                  <a:pt x="2" y="2"/>
                  <a:pt x="3" y="1"/>
                  <a:pt x="2" y="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64" name="Freeform 793">
            <a:extLst>
              <a:ext uri="{FF2B5EF4-FFF2-40B4-BE49-F238E27FC236}">
                <a16:creationId xmlns:a16="http://schemas.microsoft.com/office/drawing/2014/main" id="{1AD54784-2926-AE64-9AA2-8647B3623F7A}"/>
              </a:ext>
            </a:extLst>
          </p:cNvPr>
          <p:cNvSpPr>
            <a:spLocks/>
          </p:cNvSpPr>
          <p:nvPr/>
        </p:nvSpPr>
        <p:spPr bwMode="auto">
          <a:xfrm>
            <a:off x="7251889" y="2120609"/>
            <a:ext cx="10731" cy="12776"/>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1"/>
                  <a:pt x="1" y="2"/>
                </a:cubicBezTo>
                <a:cubicBezTo>
                  <a:pt x="1" y="3"/>
                  <a:pt x="3" y="1"/>
                  <a:pt x="2" y="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65" name="Freeform 794">
            <a:extLst>
              <a:ext uri="{FF2B5EF4-FFF2-40B4-BE49-F238E27FC236}">
                <a16:creationId xmlns:a16="http://schemas.microsoft.com/office/drawing/2014/main" id="{8AF3169B-DC5E-3787-A840-6078D1706B94}"/>
              </a:ext>
            </a:extLst>
          </p:cNvPr>
          <p:cNvSpPr>
            <a:spLocks/>
          </p:cNvSpPr>
          <p:nvPr/>
        </p:nvSpPr>
        <p:spPr bwMode="auto">
          <a:xfrm>
            <a:off x="6177446" y="2204358"/>
            <a:ext cx="20120" cy="2838"/>
          </a:xfrm>
          <a:custGeom>
            <a:avLst/>
            <a:gdLst>
              <a:gd name="T0" fmla="*/ 5 w 5"/>
              <a:gd name="T1" fmla="*/ 1 h 1"/>
              <a:gd name="T2" fmla="*/ 1 w 5"/>
              <a:gd name="T3" fmla="*/ 0 h 1"/>
              <a:gd name="T4" fmla="*/ 5 w 5"/>
              <a:gd name="T5" fmla="*/ 1 h 1"/>
            </a:gdLst>
            <a:ahLst/>
            <a:cxnLst>
              <a:cxn ang="0">
                <a:pos x="T0" y="T1"/>
              </a:cxn>
              <a:cxn ang="0">
                <a:pos x="T2" y="T3"/>
              </a:cxn>
              <a:cxn ang="0">
                <a:pos x="T4" y="T5"/>
              </a:cxn>
            </a:cxnLst>
            <a:rect l="0" t="0" r="r" b="b"/>
            <a:pathLst>
              <a:path w="5" h="1">
                <a:moveTo>
                  <a:pt x="5" y="1"/>
                </a:moveTo>
                <a:cubicBezTo>
                  <a:pt x="4" y="0"/>
                  <a:pt x="0" y="0"/>
                  <a:pt x="1" y="0"/>
                </a:cubicBezTo>
                <a:cubicBezTo>
                  <a:pt x="2" y="1"/>
                  <a:pt x="5" y="1"/>
                  <a:pt x="5" y="1"/>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66" name="Freeform 795">
            <a:extLst>
              <a:ext uri="{FF2B5EF4-FFF2-40B4-BE49-F238E27FC236}">
                <a16:creationId xmlns:a16="http://schemas.microsoft.com/office/drawing/2014/main" id="{76495F57-E26D-B059-4BF7-FEA7C3D4DC51}"/>
              </a:ext>
            </a:extLst>
          </p:cNvPr>
          <p:cNvSpPr>
            <a:spLocks/>
          </p:cNvSpPr>
          <p:nvPr/>
        </p:nvSpPr>
        <p:spPr bwMode="auto">
          <a:xfrm>
            <a:off x="6201590" y="2204358"/>
            <a:ext cx="24144"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67" name="Freeform 796">
            <a:extLst>
              <a:ext uri="{FF2B5EF4-FFF2-40B4-BE49-F238E27FC236}">
                <a16:creationId xmlns:a16="http://schemas.microsoft.com/office/drawing/2014/main" id="{0E6E4375-B51C-EAB1-8CB6-F32A7107B881}"/>
              </a:ext>
            </a:extLst>
          </p:cNvPr>
          <p:cNvSpPr>
            <a:spLocks/>
          </p:cNvSpPr>
          <p:nvPr/>
        </p:nvSpPr>
        <p:spPr bwMode="auto">
          <a:xfrm>
            <a:off x="6653636" y="1940337"/>
            <a:ext cx="16097" cy="8517"/>
          </a:xfrm>
          <a:custGeom>
            <a:avLst/>
            <a:gdLst>
              <a:gd name="T0" fmla="*/ 3 w 4"/>
              <a:gd name="T1" fmla="*/ 2 h 2"/>
              <a:gd name="T2" fmla="*/ 2 w 4"/>
              <a:gd name="T3" fmla="*/ 0 h 2"/>
              <a:gd name="T4" fmla="*/ 3 w 4"/>
              <a:gd name="T5" fmla="*/ 2 h 2"/>
            </a:gdLst>
            <a:ahLst/>
            <a:cxnLst>
              <a:cxn ang="0">
                <a:pos x="T0" y="T1"/>
              </a:cxn>
              <a:cxn ang="0">
                <a:pos x="T2" y="T3"/>
              </a:cxn>
              <a:cxn ang="0">
                <a:pos x="T4" y="T5"/>
              </a:cxn>
            </a:cxnLst>
            <a:rect l="0" t="0" r="r" b="b"/>
            <a:pathLst>
              <a:path w="4" h="2">
                <a:moveTo>
                  <a:pt x="3" y="2"/>
                </a:moveTo>
                <a:cubicBezTo>
                  <a:pt x="1" y="2"/>
                  <a:pt x="0" y="0"/>
                  <a:pt x="2" y="0"/>
                </a:cubicBezTo>
                <a:cubicBezTo>
                  <a:pt x="3" y="0"/>
                  <a:pt x="4" y="2"/>
                  <a:pt x="3" y="2"/>
                </a:cubicBezTo>
                <a:close/>
              </a:path>
            </a:pathLst>
          </a:custGeom>
          <a:solidFill>
            <a:srgbClr val="BDBDB9"/>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68" name="Freeform 797">
            <a:extLst>
              <a:ext uri="{FF2B5EF4-FFF2-40B4-BE49-F238E27FC236}">
                <a16:creationId xmlns:a16="http://schemas.microsoft.com/office/drawing/2014/main" id="{6CFE8BEF-30DE-C3E5-C1E4-612FDC4140E8}"/>
              </a:ext>
            </a:extLst>
          </p:cNvPr>
          <p:cNvSpPr>
            <a:spLocks/>
          </p:cNvSpPr>
          <p:nvPr/>
        </p:nvSpPr>
        <p:spPr bwMode="auto">
          <a:xfrm>
            <a:off x="4978253" y="2958084"/>
            <a:ext cx="36218" cy="49681"/>
          </a:xfrm>
          <a:custGeom>
            <a:avLst/>
            <a:gdLst>
              <a:gd name="T0" fmla="*/ 9 w 9"/>
              <a:gd name="T1" fmla="*/ 11 h 12"/>
              <a:gd name="T2" fmla="*/ 5 w 9"/>
              <a:gd name="T3" fmla="*/ 2 h 12"/>
              <a:gd name="T4" fmla="*/ 2 w 9"/>
              <a:gd name="T5" fmla="*/ 2 h 12"/>
              <a:gd name="T6" fmla="*/ 0 w 9"/>
              <a:gd name="T7" fmla="*/ 3 h 12"/>
              <a:gd name="T8" fmla="*/ 3 w 9"/>
              <a:gd name="T9" fmla="*/ 5 h 12"/>
              <a:gd name="T10" fmla="*/ 3 w 9"/>
              <a:gd name="T11" fmla="*/ 7 h 12"/>
              <a:gd name="T12" fmla="*/ 4 w 9"/>
              <a:gd name="T13" fmla="*/ 7 h 12"/>
              <a:gd name="T14" fmla="*/ 3 w 9"/>
              <a:gd name="T15" fmla="*/ 8 h 12"/>
              <a:gd name="T16" fmla="*/ 6 w 9"/>
              <a:gd name="T17" fmla="*/ 11 h 12"/>
              <a:gd name="T18" fmla="*/ 6 w 9"/>
              <a:gd name="T19" fmla="*/ 9 h 12"/>
              <a:gd name="T20" fmla="*/ 9 w 9"/>
              <a:gd name="T21" fmla="*/ 11 h 12"/>
              <a:gd name="T22" fmla="*/ 9 w 9"/>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9" y="11"/>
                </a:moveTo>
                <a:cubicBezTo>
                  <a:pt x="8" y="8"/>
                  <a:pt x="7" y="4"/>
                  <a:pt x="5" y="2"/>
                </a:cubicBezTo>
                <a:cubicBezTo>
                  <a:pt x="4" y="1"/>
                  <a:pt x="3" y="0"/>
                  <a:pt x="2" y="2"/>
                </a:cubicBezTo>
                <a:cubicBezTo>
                  <a:pt x="2" y="2"/>
                  <a:pt x="0" y="2"/>
                  <a:pt x="0" y="3"/>
                </a:cubicBezTo>
                <a:cubicBezTo>
                  <a:pt x="1" y="4"/>
                  <a:pt x="3" y="3"/>
                  <a:pt x="3" y="5"/>
                </a:cubicBezTo>
                <a:cubicBezTo>
                  <a:pt x="3" y="6"/>
                  <a:pt x="3" y="6"/>
                  <a:pt x="3" y="7"/>
                </a:cubicBezTo>
                <a:cubicBezTo>
                  <a:pt x="3" y="8"/>
                  <a:pt x="4" y="7"/>
                  <a:pt x="4" y="7"/>
                </a:cubicBezTo>
                <a:cubicBezTo>
                  <a:pt x="5" y="8"/>
                  <a:pt x="3" y="8"/>
                  <a:pt x="3" y="8"/>
                </a:cubicBezTo>
                <a:cubicBezTo>
                  <a:pt x="3" y="9"/>
                  <a:pt x="5" y="11"/>
                  <a:pt x="6" y="11"/>
                </a:cubicBezTo>
                <a:cubicBezTo>
                  <a:pt x="6" y="11"/>
                  <a:pt x="2" y="7"/>
                  <a:pt x="6" y="9"/>
                </a:cubicBezTo>
                <a:cubicBezTo>
                  <a:pt x="7" y="9"/>
                  <a:pt x="9" y="12"/>
                  <a:pt x="9" y="11"/>
                </a:cubicBezTo>
                <a:cubicBezTo>
                  <a:pt x="8" y="10"/>
                  <a:pt x="9" y="12"/>
                  <a:pt x="9" y="11"/>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20" name="泪滴形 18">
            <a:extLst>
              <a:ext uri="{FF2B5EF4-FFF2-40B4-BE49-F238E27FC236}">
                <a16:creationId xmlns:a16="http://schemas.microsoft.com/office/drawing/2014/main" id="{2CF7B019-483F-D4A6-349B-837DBCBA74C3}"/>
              </a:ext>
            </a:extLst>
          </p:cNvPr>
          <p:cNvSpPr>
            <a:spLocks/>
          </p:cNvSpPr>
          <p:nvPr/>
        </p:nvSpPr>
        <p:spPr>
          <a:xfrm rot="8100000">
            <a:off x="5469248" y="2883533"/>
            <a:ext cx="307599" cy="348601"/>
          </a:xfrm>
          <a:prstGeom prst="teardrop">
            <a:avLst>
              <a:gd name="adj" fmla="val 128040"/>
            </a:avLst>
          </a:prstGeom>
          <a:solidFill>
            <a:schemeClr val="accent6">
              <a:lumMod val="75000"/>
            </a:schemeClr>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a:extLst>
              <a:ext uri="{FF2B5EF4-FFF2-40B4-BE49-F238E27FC236}">
                <a16:creationId xmlns:a16="http://schemas.microsoft.com/office/drawing/2014/main" id="{05BC9E1B-FC05-37ED-E571-9BD6D8E94FC2}"/>
              </a:ext>
            </a:extLst>
          </p:cNvPr>
          <p:cNvSpPr txBox="1">
            <a:spLocks/>
          </p:cNvSpPr>
          <p:nvPr/>
        </p:nvSpPr>
        <p:spPr>
          <a:xfrm>
            <a:off x="5429145" y="2934722"/>
            <a:ext cx="464005" cy="246221"/>
          </a:xfrm>
          <a:prstGeom prst="rect">
            <a:avLst/>
          </a:prstGeom>
          <a:noFill/>
        </p:spPr>
        <p:txBody>
          <a:bodyPr wrap="square" rtlCol="0">
            <a:spAutoFit/>
          </a:bodyPr>
          <a:lstStyle/>
          <a:p>
            <a:r>
              <a:rPr lang="en-GB" sz="1000"/>
              <a:t>16</a:t>
            </a:r>
            <a:r>
              <a:rPr lang="en-GB" sz="800"/>
              <a:t>%</a:t>
            </a:r>
            <a:endParaRPr lang="en-GB" sz="1000"/>
          </a:p>
        </p:txBody>
      </p:sp>
      <p:sp>
        <p:nvSpPr>
          <p:cNvPr id="2" name="泪滴形 18">
            <a:extLst>
              <a:ext uri="{FF2B5EF4-FFF2-40B4-BE49-F238E27FC236}">
                <a16:creationId xmlns:a16="http://schemas.microsoft.com/office/drawing/2014/main" id="{3606890E-24AB-1F5D-B8FF-A6C1F9F8A070}"/>
              </a:ext>
            </a:extLst>
          </p:cNvPr>
          <p:cNvSpPr>
            <a:spLocks/>
          </p:cNvSpPr>
          <p:nvPr/>
        </p:nvSpPr>
        <p:spPr>
          <a:xfrm rot="8100000">
            <a:off x="10046010" y="4339846"/>
            <a:ext cx="307599" cy="348601"/>
          </a:xfrm>
          <a:prstGeom prst="teardrop">
            <a:avLst>
              <a:gd name="adj" fmla="val 128040"/>
            </a:avLst>
          </a:prstGeom>
          <a:solidFill>
            <a:srgbClr val="FF66CC"/>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a:extLst>
              <a:ext uri="{FF2B5EF4-FFF2-40B4-BE49-F238E27FC236}">
                <a16:creationId xmlns:a16="http://schemas.microsoft.com/office/drawing/2014/main" id="{75450973-98A1-DBDB-7C9A-1683DA59D851}"/>
              </a:ext>
            </a:extLst>
          </p:cNvPr>
          <p:cNvSpPr txBox="1">
            <a:spLocks/>
          </p:cNvSpPr>
          <p:nvPr/>
        </p:nvSpPr>
        <p:spPr>
          <a:xfrm>
            <a:off x="10006338" y="4389483"/>
            <a:ext cx="464005" cy="246221"/>
          </a:xfrm>
          <a:prstGeom prst="rect">
            <a:avLst/>
          </a:prstGeom>
          <a:noFill/>
        </p:spPr>
        <p:txBody>
          <a:bodyPr wrap="square" rtlCol="0">
            <a:spAutoFit/>
          </a:bodyPr>
          <a:lstStyle/>
          <a:p>
            <a:r>
              <a:rPr lang="en-GB" sz="1000"/>
              <a:t>16</a:t>
            </a:r>
            <a:r>
              <a:rPr lang="en-GB" sz="800"/>
              <a:t>%</a:t>
            </a:r>
            <a:endParaRPr lang="en-GB" sz="1000"/>
          </a:p>
        </p:txBody>
      </p:sp>
    </p:spTree>
    <p:extLst>
      <p:ext uri="{BB962C8B-B14F-4D97-AF65-F5344CB8AC3E}">
        <p14:creationId xmlns:p14="http://schemas.microsoft.com/office/powerpoint/2010/main" val="2129812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B06FC7F-149D-5373-5C17-26A5713614C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D54CDDC-752D-D2D6-9EC2-24E0A0BFF0CB}"/>
              </a:ext>
            </a:extLst>
          </p:cNvPr>
          <p:cNvSpPr>
            <a:spLocks noGrp="1" noRot="1" noMove="1" noResize="1" noEditPoints="1" noAdjustHandles="1" noChangeArrowheads="1" noChangeShapeType="1"/>
          </p:cNvSpPr>
          <p:nvPr>
            <p:ph type="title"/>
          </p:nvPr>
        </p:nvSpPr>
        <p:spPr/>
        <p:txBody>
          <a:bodyPr>
            <a:normAutofit/>
          </a:bodyPr>
          <a:lstStyle/>
          <a:p>
            <a:r>
              <a:rPr lang="en-GB"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HEALTH EQUITY</a:t>
            </a:r>
          </a:p>
        </p:txBody>
      </p:sp>
      <p:grpSp>
        <p:nvGrpSpPr>
          <p:cNvPr id="74" name="Group 73">
            <a:extLst>
              <a:ext uri="{FF2B5EF4-FFF2-40B4-BE49-F238E27FC236}">
                <a16:creationId xmlns:a16="http://schemas.microsoft.com/office/drawing/2014/main" id="{BB2F97C3-6E70-FEAE-41B9-360767C04A3A}"/>
              </a:ext>
            </a:extLst>
          </p:cNvPr>
          <p:cNvGrpSpPr>
            <a:grpSpLocks noGrp="1" noUngrp="1" noRot="1" noMove="1" noResize="1"/>
          </p:cNvGrpSpPr>
          <p:nvPr/>
        </p:nvGrpSpPr>
        <p:grpSpPr>
          <a:xfrm>
            <a:off x="8309774" y="2285991"/>
            <a:ext cx="2396028" cy="2396028"/>
            <a:chOff x="8309774" y="2285991"/>
            <a:chExt cx="2396028" cy="2396028"/>
          </a:xfrm>
        </p:grpSpPr>
        <p:pic>
          <p:nvPicPr>
            <p:cNvPr id="51" name="Graphic 50" descr="Europe with solid fill">
              <a:extLst>
                <a:ext uri="{FF2B5EF4-FFF2-40B4-BE49-F238E27FC236}">
                  <a16:creationId xmlns:a16="http://schemas.microsoft.com/office/drawing/2014/main" id="{CA48B2F4-F359-26AA-DD64-17FEDBB22F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09774" y="2285991"/>
              <a:ext cx="2396028" cy="2396028"/>
            </a:xfrm>
            <a:prstGeom prst="rect">
              <a:avLst/>
            </a:prstGeom>
          </p:spPr>
        </p:pic>
        <p:sp>
          <p:nvSpPr>
            <p:cNvPr id="50" name="TextBox 49">
              <a:extLst>
                <a:ext uri="{FF2B5EF4-FFF2-40B4-BE49-F238E27FC236}">
                  <a16:creationId xmlns:a16="http://schemas.microsoft.com/office/drawing/2014/main" id="{07C3CF34-37E5-33CE-FD07-D8C93667AE5C}"/>
                </a:ext>
              </a:extLst>
            </p:cNvPr>
            <p:cNvSpPr txBox="1">
              <a:spLocks noGrp="1" noRot="1" noMove="1" noResize="1" noEditPoints="1" noAdjustHandles="1" noChangeArrowheads="1" noChangeShapeType="1"/>
            </p:cNvSpPr>
            <p:nvPr/>
          </p:nvSpPr>
          <p:spPr>
            <a:xfrm>
              <a:off x="8608978" y="3026686"/>
              <a:ext cx="2083371" cy="1600438"/>
            </a:xfrm>
            <a:prstGeom prst="rect">
              <a:avLst/>
            </a:prstGeom>
            <a:noFill/>
          </p:spPr>
          <p:txBody>
            <a:bodyPr wrap="square" rtlCol="0">
              <a:spAutoFit/>
            </a:bodyPr>
            <a:lstStyle/>
            <a:p>
              <a:pPr algn="ctr"/>
              <a:r>
                <a:rPr lang="en-US" sz="7200" b="1">
                  <a:latin typeface="Lato ExtraBold" panose="020F0502020204030204" pitchFamily="34" charset="0"/>
                </a:rPr>
                <a:t>76</a:t>
              </a:r>
            </a:p>
            <a:p>
              <a:pPr algn="ctr"/>
              <a:r>
                <a:rPr lang="en-US" sz="1400" b="1"/>
                <a:t>COUNTRIES</a:t>
              </a:r>
            </a:p>
            <a:p>
              <a:pPr algn="ctr"/>
              <a:r>
                <a:rPr lang="en-US" sz="1200">
                  <a:latin typeface="Lato Light" panose="020F0502020204030203" pitchFamily="34" charset="0"/>
                  <a:ea typeface="Lato Light" panose="020F0502020204030203" pitchFamily="34" charset="0"/>
                  <a:cs typeface="Lato Light" panose="020F0502020204030203" pitchFamily="34" charset="0"/>
                </a:rPr>
                <a:t>have 52,145 stakeholders</a:t>
              </a:r>
              <a:r>
                <a:rPr lang="en-US" sz="1200" b="1">
                  <a:latin typeface="Lato Light" panose="020F0502020204030203" pitchFamily="34" charset="0"/>
                  <a:ea typeface="Lato Light" panose="020F0502020204030203" pitchFamily="34" charset="0"/>
                  <a:cs typeface="Lato Light" panose="020F0502020204030203" pitchFamily="34" charset="0"/>
                </a:rPr>
                <a:t>.</a:t>
              </a:r>
              <a:endParaRPr lang="en-GB" sz="1200" b="1"/>
            </a:p>
          </p:txBody>
        </p:sp>
      </p:grpSp>
      <p:grpSp>
        <p:nvGrpSpPr>
          <p:cNvPr id="72" name="Group 71">
            <a:extLst>
              <a:ext uri="{FF2B5EF4-FFF2-40B4-BE49-F238E27FC236}">
                <a16:creationId xmlns:a16="http://schemas.microsoft.com/office/drawing/2014/main" id="{9E4643DF-5476-BF61-E156-15F97FBFB134}"/>
              </a:ext>
            </a:extLst>
          </p:cNvPr>
          <p:cNvGrpSpPr>
            <a:grpSpLocks noGrp="1" noUngrp="1" noRot="1" noMove="1" noResize="1"/>
          </p:cNvGrpSpPr>
          <p:nvPr/>
        </p:nvGrpSpPr>
        <p:grpSpPr>
          <a:xfrm>
            <a:off x="1413881" y="2047503"/>
            <a:ext cx="3302431" cy="2932697"/>
            <a:chOff x="1413881" y="2047503"/>
            <a:chExt cx="3302431" cy="2932697"/>
          </a:xfrm>
        </p:grpSpPr>
        <p:grpSp>
          <p:nvGrpSpPr>
            <p:cNvPr id="69" name="Group 68">
              <a:extLst>
                <a:ext uri="{FF2B5EF4-FFF2-40B4-BE49-F238E27FC236}">
                  <a16:creationId xmlns:a16="http://schemas.microsoft.com/office/drawing/2014/main" id="{741DC47A-563C-03EE-DC5C-64A6264B523A}"/>
                </a:ext>
              </a:extLst>
            </p:cNvPr>
            <p:cNvGrpSpPr>
              <a:grpSpLocks noGrp="1" noUngrp="1" noRot="1" noMove="1" noResize="1"/>
            </p:cNvGrpSpPr>
            <p:nvPr/>
          </p:nvGrpSpPr>
          <p:grpSpPr>
            <a:xfrm>
              <a:off x="1413881" y="4310595"/>
              <a:ext cx="3302431" cy="669605"/>
              <a:chOff x="1413881" y="4310595"/>
              <a:chExt cx="3302431" cy="669605"/>
            </a:xfrm>
          </p:grpSpPr>
          <p:sp>
            <p:nvSpPr>
              <p:cNvPr id="17" name="Rectangle 56">
                <a:extLst>
                  <a:ext uri="{FF2B5EF4-FFF2-40B4-BE49-F238E27FC236}">
                    <a16:creationId xmlns:a16="http://schemas.microsoft.com/office/drawing/2014/main" id="{6948A297-9AF4-1C20-D4B4-3C5215E3415A}"/>
                  </a:ext>
                </a:extLst>
              </p:cNvPr>
              <p:cNvSpPr>
                <a:spLocks noGrp="1" noRot="1" noMove="1" noResize="1" noEditPoints="1" noAdjustHandles="1" noChangeArrowheads="1" noChangeShapeType="1"/>
              </p:cNvSpPr>
              <p:nvPr/>
            </p:nvSpPr>
            <p:spPr>
              <a:xfrm>
                <a:off x="2220477" y="4476120"/>
                <a:ext cx="2495835" cy="338554"/>
              </a:xfrm>
              <a:prstGeom prst="rect">
                <a:avLst/>
              </a:prstGeom>
            </p:spPr>
            <p:txBody>
              <a:bodyPr wrap="square">
                <a:spAutoFit/>
              </a:bodyPr>
              <a:lstStyle/>
              <a:p>
                <a:r>
                  <a:rPr lang="en-GB" sz="1600" b="1">
                    <a:latin typeface="Lato Light" panose="020F0502020204030203" pitchFamily="34" charset="0"/>
                    <a:ea typeface="Lato Light" panose="020F0502020204030203" pitchFamily="34" charset="0"/>
                    <a:cs typeface="Lato Light" panose="020F0502020204030203" pitchFamily="34" charset="0"/>
                  </a:rPr>
                  <a:t>114</a:t>
                </a:r>
                <a:r>
                  <a:rPr lang="en-GB" sz="1600">
                    <a:latin typeface="Lato Light" panose="020F0502020204030203" pitchFamily="34" charset="0"/>
                    <a:ea typeface="Lato Light" panose="020F0502020204030203" pitchFamily="34" charset="0"/>
                    <a:cs typeface="Lato Light" panose="020F0502020204030203" pitchFamily="34" charset="0"/>
                  </a:rPr>
                  <a:t> </a:t>
                </a:r>
                <a:r>
                  <a:rPr lang="en-GB" sz="1400">
                    <a:latin typeface="Lato Light" panose="020F0502020204030203" pitchFamily="34" charset="0"/>
                    <a:ea typeface="Lato Light" panose="020F0502020204030203" pitchFamily="34" charset="0"/>
                    <a:cs typeface="Lato Light" panose="020F0502020204030203" pitchFamily="34" charset="0"/>
                  </a:rPr>
                  <a:t>specialties captured.</a:t>
                </a:r>
                <a:endParaRPr lang="en-US" sz="1400">
                  <a:latin typeface="Lato Light" panose="020F0502020204030203" pitchFamily="34" charset="0"/>
                  <a:ea typeface="Lato Light" panose="020F0502020204030203" pitchFamily="34" charset="0"/>
                  <a:cs typeface="Lato Light" panose="020F0502020204030203" pitchFamily="34" charset="0"/>
                </a:endParaRPr>
              </a:p>
            </p:txBody>
          </p:sp>
          <p:grpSp>
            <p:nvGrpSpPr>
              <p:cNvPr id="68" name="Group 67">
                <a:extLst>
                  <a:ext uri="{FF2B5EF4-FFF2-40B4-BE49-F238E27FC236}">
                    <a16:creationId xmlns:a16="http://schemas.microsoft.com/office/drawing/2014/main" id="{9906EED7-5C03-69E7-025B-4CCD7C6E4DF4}"/>
                  </a:ext>
                </a:extLst>
              </p:cNvPr>
              <p:cNvGrpSpPr>
                <a:grpSpLocks noGrp="1" noUngrp="1" noRot="1" noMove="1" noResize="1"/>
              </p:cNvGrpSpPr>
              <p:nvPr/>
            </p:nvGrpSpPr>
            <p:grpSpPr>
              <a:xfrm>
                <a:off x="1413881" y="4310595"/>
                <a:ext cx="669606" cy="669605"/>
                <a:chOff x="1413881" y="4310595"/>
                <a:chExt cx="669606" cy="669605"/>
              </a:xfrm>
            </p:grpSpPr>
            <p:sp>
              <p:nvSpPr>
                <p:cNvPr id="10" name="Oval 9">
                  <a:extLst>
                    <a:ext uri="{FF2B5EF4-FFF2-40B4-BE49-F238E27FC236}">
                      <a16:creationId xmlns:a16="http://schemas.microsoft.com/office/drawing/2014/main" id="{8D7114E2-7CCE-AD76-352B-1683FB9EB924}"/>
                    </a:ext>
                  </a:extLst>
                </p:cNvPr>
                <p:cNvSpPr>
                  <a:spLocks noGrp="1" noRot="1" noMove="1" noResize="1" noEditPoints="1" noAdjustHandles="1" noChangeArrowheads="1" noChangeShapeType="1"/>
                </p:cNvSpPr>
                <p:nvPr/>
              </p:nvSpPr>
              <p:spPr>
                <a:xfrm>
                  <a:off x="1413881" y="4310595"/>
                  <a:ext cx="669606" cy="669605"/>
                </a:xfrm>
                <a:prstGeom prst="ellipse">
                  <a:avLst/>
                </a:prstGeom>
                <a:solidFill>
                  <a:srgbClr val="873A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Georgia Pro" panose="02040802050405020203" pitchFamily="18" charset="0"/>
                  </a:endParaRPr>
                </a:p>
              </p:txBody>
            </p:sp>
            <p:pic>
              <p:nvPicPr>
                <p:cNvPr id="54" name="Graphic 53" descr="Diploma roll with solid fill">
                  <a:extLst>
                    <a:ext uri="{FF2B5EF4-FFF2-40B4-BE49-F238E27FC236}">
                      <a16:creationId xmlns:a16="http://schemas.microsoft.com/office/drawing/2014/main" id="{28A7D138-8179-65AE-A366-A409AB89EF3A}"/>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1458263" y="4354976"/>
                  <a:ext cx="580842" cy="580842"/>
                </a:xfrm>
                <a:prstGeom prst="rect">
                  <a:avLst/>
                </a:prstGeom>
              </p:spPr>
            </p:pic>
          </p:grpSp>
        </p:grpSp>
        <p:grpSp>
          <p:nvGrpSpPr>
            <p:cNvPr id="71" name="Group 70">
              <a:extLst>
                <a:ext uri="{FF2B5EF4-FFF2-40B4-BE49-F238E27FC236}">
                  <a16:creationId xmlns:a16="http://schemas.microsoft.com/office/drawing/2014/main" id="{63E453C2-09B8-3369-4EED-E4A257EE3C13}"/>
                </a:ext>
              </a:extLst>
            </p:cNvPr>
            <p:cNvGrpSpPr>
              <a:grpSpLocks noGrp="1" noUngrp="1" noRot="1" noMove="1" noResize="1"/>
            </p:cNvGrpSpPr>
            <p:nvPr/>
          </p:nvGrpSpPr>
          <p:grpSpPr>
            <a:xfrm>
              <a:off x="1413881" y="2047503"/>
              <a:ext cx="3302431" cy="769441"/>
              <a:chOff x="1413881" y="2047503"/>
              <a:chExt cx="3302431" cy="769441"/>
            </a:xfrm>
          </p:grpSpPr>
          <p:sp>
            <p:nvSpPr>
              <p:cNvPr id="15" name="Rectangle 56">
                <a:extLst>
                  <a:ext uri="{FF2B5EF4-FFF2-40B4-BE49-F238E27FC236}">
                    <a16:creationId xmlns:a16="http://schemas.microsoft.com/office/drawing/2014/main" id="{BA892FEE-139F-37D8-DD8B-DE7B29835D88}"/>
                  </a:ext>
                </a:extLst>
              </p:cNvPr>
              <p:cNvSpPr>
                <a:spLocks noGrp="1" noRot="1" noMove="1" noResize="1" noEditPoints="1" noAdjustHandles="1" noChangeArrowheads="1" noChangeShapeType="1"/>
              </p:cNvSpPr>
              <p:nvPr/>
            </p:nvSpPr>
            <p:spPr>
              <a:xfrm>
                <a:off x="2220477" y="2047503"/>
                <a:ext cx="2495835" cy="769441"/>
              </a:xfrm>
              <a:prstGeom prst="rect">
                <a:avLst/>
              </a:prstGeom>
            </p:spPr>
            <p:txBody>
              <a:bodyPr wrap="square">
                <a:spAutoFit/>
              </a:bodyPr>
              <a:lstStyle/>
              <a:p>
                <a:r>
                  <a:rPr lang="en-GB" sz="1600" b="1">
                    <a:latin typeface="Lato Light" panose="020F0502020204030203" pitchFamily="34" charset="0"/>
                    <a:ea typeface="Lato Light" panose="020F0502020204030203" pitchFamily="34" charset="0"/>
                    <a:cs typeface="Lato Light" panose="020F0502020204030203" pitchFamily="34" charset="0"/>
                  </a:rPr>
                  <a:t>276 </a:t>
                </a:r>
                <a:r>
                  <a:rPr lang="en-GB" sz="1400">
                    <a:latin typeface="Lato Light" panose="020F0502020204030203" pitchFamily="34" charset="0"/>
                    <a:ea typeface="Lato Light" panose="020F0502020204030203" pitchFamily="34" charset="0"/>
                    <a:cs typeface="Lato Light" panose="020F0502020204030203" pitchFamily="34" charset="0"/>
                  </a:rPr>
                  <a:t>unique Roles Identified – 40% of KOLs list 'Professor' as their role.</a:t>
                </a:r>
              </a:p>
            </p:txBody>
          </p:sp>
          <p:grpSp>
            <p:nvGrpSpPr>
              <p:cNvPr id="61" name="Group 60">
                <a:extLst>
                  <a:ext uri="{FF2B5EF4-FFF2-40B4-BE49-F238E27FC236}">
                    <a16:creationId xmlns:a16="http://schemas.microsoft.com/office/drawing/2014/main" id="{26DEBBDD-BB30-5DB6-F896-DD458B94B308}"/>
                  </a:ext>
                </a:extLst>
              </p:cNvPr>
              <p:cNvGrpSpPr>
                <a:grpSpLocks noGrp="1" noUngrp="1" noRot="1" noMove="1" noResize="1"/>
              </p:cNvGrpSpPr>
              <p:nvPr/>
            </p:nvGrpSpPr>
            <p:grpSpPr>
              <a:xfrm>
                <a:off x="1413881" y="2097422"/>
                <a:ext cx="669606" cy="669605"/>
                <a:chOff x="1413881" y="2097422"/>
                <a:chExt cx="669606" cy="669605"/>
              </a:xfrm>
            </p:grpSpPr>
            <p:sp>
              <p:nvSpPr>
                <p:cNvPr id="48" name="Oval 47">
                  <a:extLst>
                    <a:ext uri="{FF2B5EF4-FFF2-40B4-BE49-F238E27FC236}">
                      <a16:creationId xmlns:a16="http://schemas.microsoft.com/office/drawing/2014/main" id="{C629843E-3E7B-B1B1-A74C-627ACE8442F6}"/>
                    </a:ext>
                  </a:extLst>
                </p:cNvPr>
                <p:cNvSpPr>
                  <a:spLocks noGrp="1" noRot="1" noMove="1" noResize="1" noEditPoints="1" noAdjustHandles="1" noChangeArrowheads="1" noChangeShapeType="1"/>
                </p:cNvSpPr>
                <p:nvPr/>
              </p:nvSpPr>
              <p:spPr>
                <a:xfrm>
                  <a:off x="1413881" y="2097422"/>
                  <a:ext cx="669606" cy="669605"/>
                </a:xfrm>
                <a:prstGeom prst="ellipse">
                  <a:avLst/>
                </a:prstGeom>
                <a:solidFill>
                  <a:srgbClr val="873A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a:latin typeface="Georgia Pro" panose="02040802050405020203" pitchFamily="18" charset="0"/>
                  </a:endParaRPr>
                </a:p>
              </p:txBody>
            </p:sp>
            <p:pic>
              <p:nvPicPr>
                <p:cNvPr id="56" name="Graphic 55" descr="Briefcase with solid fill">
                  <a:extLst>
                    <a:ext uri="{FF2B5EF4-FFF2-40B4-BE49-F238E27FC236}">
                      <a16:creationId xmlns:a16="http://schemas.microsoft.com/office/drawing/2014/main" id="{B2CE8CF0-2D6D-6D8E-5160-EBB7443BECFF}"/>
                    </a:ext>
                  </a:extLst>
                </p:cNvPr>
                <p:cNvPicPr>
                  <a:picLocks noGrp="1" noRot="1" noChangeAspect="1" noMove="1" noResize="1" noEditPoints="1" noAdjustHandles="1" noChangeArrowheads="1" noChangeShapeType="1" noCrop="1"/>
                </p:cNvPicPr>
                <p:nvPr/>
              </p:nvPicPr>
              <p:blipFill>
                <a:blip r:embed="rId6">
                  <a:extLst>
                    <a:ext uri="{96DAC541-7B7A-43D3-8B79-37D633B846F1}">
                      <asvg:svgBlip xmlns:asvg="http://schemas.microsoft.com/office/drawing/2016/SVG/main" r:embed="rId7"/>
                    </a:ext>
                  </a:extLst>
                </a:blip>
                <a:stretch>
                  <a:fillRect/>
                </a:stretch>
              </p:blipFill>
              <p:spPr>
                <a:xfrm>
                  <a:off x="1486198" y="2169738"/>
                  <a:ext cx="524972" cy="524972"/>
                </a:xfrm>
                <a:prstGeom prst="rect">
                  <a:avLst/>
                </a:prstGeom>
              </p:spPr>
            </p:pic>
          </p:grpSp>
        </p:grpSp>
        <p:grpSp>
          <p:nvGrpSpPr>
            <p:cNvPr id="70" name="Group 69">
              <a:extLst>
                <a:ext uri="{FF2B5EF4-FFF2-40B4-BE49-F238E27FC236}">
                  <a16:creationId xmlns:a16="http://schemas.microsoft.com/office/drawing/2014/main" id="{6E6489FD-3FBA-AF79-055C-6D37D85D9080}"/>
                </a:ext>
              </a:extLst>
            </p:cNvPr>
            <p:cNvGrpSpPr>
              <a:grpSpLocks noGrp="1" noUngrp="1" noRot="1" noMove="1" noResize="1"/>
            </p:cNvGrpSpPr>
            <p:nvPr/>
          </p:nvGrpSpPr>
          <p:grpSpPr>
            <a:xfrm>
              <a:off x="1413881" y="3228967"/>
              <a:ext cx="3302431" cy="669605"/>
              <a:chOff x="1413881" y="3204008"/>
              <a:chExt cx="3302431" cy="669605"/>
            </a:xfrm>
          </p:grpSpPr>
          <p:sp>
            <p:nvSpPr>
              <p:cNvPr id="16" name="Rectangle 56">
                <a:extLst>
                  <a:ext uri="{FF2B5EF4-FFF2-40B4-BE49-F238E27FC236}">
                    <a16:creationId xmlns:a16="http://schemas.microsoft.com/office/drawing/2014/main" id="{B4422755-566B-A49E-9C88-DE2AFD020BA6}"/>
                  </a:ext>
                </a:extLst>
              </p:cNvPr>
              <p:cNvSpPr>
                <a:spLocks noGrp="1" noRot="1" noMove="1" noResize="1" noEditPoints="1" noAdjustHandles="1" noChangeArrowheads="1" noChangeShapeType="1"/>
              </p:cNvSpPr>
              <p:nvPr/>
            </p:nvSpPr>
            <p:spPr>
              <a:xfrm>
                <a:off x="2220477" y="3369533"/>
                <a:ext cx="2495835" cy="338554"/>
              </a:xfrm>
              <a:prstGeom prst="rect">
                <a:avLst/>
              </a:prstGeom>
            </p:spPr>
            <p:txBody>
              <a:bodyPr wrap="square">
                <a:spAutoFit/>
              </a:bodyPr>
              <a:lstStyle/>
              <a:p>
                <a:r>
                  <a:rPr lang="en-GB" sz="1600" b="1">
                    <a:latin typeface="Lato Light" panose="020F0502020204030203" pitchFamily="34" charset="0"/>
                    <a:ea typeface="Lato Light" panose="020F0502020204030203" pitchFamily="34" charset="0"/>
                    <a:cs typeface="Lato Light" panose="020F0502020204030203" pitchFamily="34" charset="0"/>
                  </a:rPr>
                  <a:t>11</a:t>
                </a:r>
                <a:r>
                  <a:rPr lang="en-GB" sz="1400">
                    <a:latin typeface="Lato Light" panose="020F0502020204030203" pitchFamily="34" charset="0"/>
                    <a:ea typeface="Lato Light" panose="020F0502020204030203" pitchFamily="34" charset="0"/>
                    <a:cs typeface="Lato Light" panose="020F0502020204030203" pitchFamily="34" charset="0"/>
                  </a:rPr>
                  <a:t> Parameters searched.</a:t>
                </a:r>
                <a:endParaRPr lang="en-US" sz="1400">
                  <a:latin typeface="Lato Light" panose="020F0502020204030203" pitchFamily="34" charset="0"/>
                  <a:ea typeface="Lato Light" panose="020F0502020204030203" pitchFamily="34" charset="0"/>
                  <a:cs typeface="Lato Light" panose="020F0502020204030203" pitchFamily="34" charset="0"/>
                </a:endParaRPr>
              </a:p>
            </p:txBody>
          </p:sp>
          <p:grpSp>
            <p:nvGrpSpPr>
              <p:cNvPr id="62" name="Group 61">
                <a:extLst>
                  <a:ext uri="{FF2B5EF4-FFF2-40B4-BE49-F238E27FC236}">
                    <a16:creationId xmlns:a16="http://schemas.microsoft.com/office/drawing/2014/main" id="{AB1213DA-A2F4-12B8-E41C-6062DA0FB979}"/>
                  </a:ext>
                </a:extLst>
              </p:cNvPr>
              <p:cNvGrpSpPr>
                <a:grpSpLocks noGrp="1" noUngrp="1" noRot="1" noMove="1" noResize="1"/>
              </p:cNvGrpSpPr>
              <p:nvPr/>
            </p:nvGrpSpPr>
            <p:grpSpPr>
              <a:xfrm>
                <a:off x="1413881" y="3204008"/>
                <a:ext cx="669606" cy="669605"/>
                <a:chOff x="1413881" y="3204008"/>
                <a:chExt cx="669606" cy="669605"/>
              </a:xfrm>
            </p:grpSpPr>
            <p:sp>
              <p:nvSpPr>
                <p:cNvPr id="8" name="Oval 7">
                  <a:extLst>
                    <a:ext uri="{FF2B5EF4-FFF2-40B4-BE49-F238E27FC236}">
                      <a16:creationId xmlns:a16="http://schemas.microsoft.com/office/drawing/2014/main" id="{28D3C110-5CBB-65A0-5AAF-030427B8A785}"/>
                    </a:ext>
                  </a:extLst>
                </p:cNvPr>
                <p:cNvSpPr>
                  <a:spLocks noGrp="1" noRot="1" noMove="1" noResize="1" noEditPoints="1" noAdjustHandles="1" noChangeArrowheads="1" noChangeShapeType="1"/>
                </p:cNvSpPr>
                <p:nvPr/>
              </p:nvSpPr>
              <p:spPr>
                <a:xfrm>
                  <a:off x="1413881" y="3204008"/>
                  <a:ext cx="669606" cy="669605"/>
                </a:xfrm>
                <a:prstGeom prst="ellipse">
                  <a:avLst/>
                </a:prstGeom>
                <a:solidFill>
                  <a:srgbClr val="873A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a:solidFill>
                      <a:schemeClr val="accent3"/>
                    </a:solidFill>
                    <a:latin typeface="Georgia Pro" panose="02040802050405020203" pitchFamily="18" charset="0"/>
                  </a:endParaRPr>
                </a:p>
              </p:txBody>
            </p:sp>
            <p:pic>
              <p:nvPicPr>
                <p:cNvPr id="58" name="Graphic 57" descr="Magnifying glass with solid fill">
                  <a:extLst>
                    <a:ext uri="{FF2B5EF4-FFF2-40B4-BE49-F238E27FC236}">
                      <a16:creationId xmlns:a16="http://schemas.microsoft.com/office/drawing/2014/main" id="{DAC29FFE-4F81-116E-4D6E-340A17A7FFF1}"/>
                    </a:ext>
                  </a:extLst>
                </p:cNvPr>
                <p:cNvPicPr>
                  <a:picLocks noGrp="1" noRot="1" noChangeAspect="1" noMove="1" noResize="1" noEditPoints="1" noAdjustHandles="1" noChangeArrowheads="1" noChangeShapeType="1" noCrop="1"/>
                </p:cNvPicPr>
                <p:nvPr/>
              </p:nvPicPr>
              <p:blipFill>
                <a:blip r:embed="rId8">
                  <a:extLst>
                    <a:ext uri="{96DAC541-7B7A-43D3-8B79-37D633B846F1}">
                      <asvg:svgBlip xmlns:asvg="http://schemas.microsoft.com/office/drawing/2016/SVG/main" r:embed="rId9"/>
                    </a:ext>
                  </a:extLst>
                </a:blip>
                <a:stretch>
                  <a:fillRect/>
                </a:stretch>
              </p:blipFill>
              <p:spPr>
                <a:xfrm>
                  <a:off x="1524095" y="3314221"/>
                  <a:ext cx="449179" cy="449179"/>
                </a:xfrm>
                <a:prstGeom prst="rect">
                  <a:avLst/>
                </a:prstGeom>
              </p:spPr>
            </p:pic>
          </p:grpSp>
        </p:grpSp>
      </p:grpSp>
      <p:sp>
        <p:nvSpPr>
          <p:cNvPr id="67" name="TextBox 66">
            <a:extLst>
              <a:ext uri="{FF2B5EF4-FFF2-40B4-BE49-F238E27FC236}">
                <a16:creationId xmlns:a16="http://schemas.microsoft.com/office/drawing/2014/main" id="{8D230864-FF9B-64A2-780B-7694275BDF88}"/>
              </a:ext>
            </a:extLst>
          </p:cNvPr>
          <p:cNvSpPr txBox="1">
            <a:spLocks/>
          </p:cNvSpPr>
          <p:nvPr/>
        </p:nvSpPr>
        <p:spPr>
          <a:xfrm>
            <a:off x="5540644" y="2967780"/>
            <a:ext cx="1882839" cy="1200329"/>
          </a:xfrm>
          <a:prstGeom prst="rect">
            <a:avLst/>
          </a:prstGeom>
          <a:noFill/>
        </p:spPr>
        <p:txBody>
          <a:bodyPr wrap="square" rtlCol="0">
            <a:spAutoFit/>
          </a:bodyPr>
          <a:lstStyle/>
          <a:p>
            <a:pPr algn="ctr"/>
            <a:r>
              <a:rPr lang="en-US" sz="6000" b="1">
                <a:latin typeface="Lato ExtraBold" panose="020F0502020204030204" pitchFamily="34" charset="0"/>
              </a:rPr>
              <a:t>41%</a:t>
            </a:r>
          </a:p>
          <a:p>
            <a:pPr algn="ctr"/>
            <a:r>
              <a:rPr lang="en-US" sz="1100" b="1"/>
              <a:t>FEMALE KOLS</a:t>
            </a:r>
          </a:p>
        </p:txBody>
      </p:sp>
      <p:graphicFrame>
        <p:nvGraphicFramePr>
          <p:cNvPr id="2" name="Chart 1">
            <a:extLst>
              <a:ext uri="{FF2B5EF4-FFF2-40B4-BE49-F238E27FC236}">
                <a16:creationId xmlns:a16="http://schemas.microsoft.com/office/drawing/2014/main" id="{4D0FD119-379D-1A3D-80CD-F4A61BC8B139}"/>
              </a:ext>
            </a:extLst>
          </p:cNvPr>
          <p:cNvGraphicFramePr>
            <a:graphicFrameLocks/>
          </p:cNvGraphicFramePr>
          <p:nvPr>
            <p:extLst>
              <p:ext uri="{D42A27DB-BD31-4B8C-83A1-F6EECF244321}">
                <p14:modId xmlns:p14="http://schemas.microsoft.com/office/powerpoint/2010/main" val="3858554162"/>
              </p:ext>
            </p:extLst>
          </p:nvPr>
        </p:nvGraphicFramePr>
        <p:xfrm>
          <a:off x="3987155" y="1977176"/>
          <a:ext cx="4935860" cy="3180315"/>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2137511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A31C9-D58A-821E-B236-E7ECE9B23284}"/>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8EB4F5FB-3C65-6AFE-64FC-B31E8F45DDD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525" y="1967859"/>
            <a:ext cx="12192000" cy="13933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itle 4">
            <a:extLst>
              <a:ext uri="{FF2B5EF4-FFF2-40B4-BE49-F238E27FC236}">
                <a16:creationId xmlns:a16="http://schemas.microsoft.com/office/drawing/2014/main" id="{4757E17F-9AB5-51D4-5747-CC4AAA58F7C8}"/>
              </a:ext>
            </a:extLst>
          </p:cNvPr>
          <p:cNvSpPr txBox="1">
            <a:spLocks noGrp="1" noRot="1" noMove="1" noResize="1" noEditPoints="1" noAdjustHandles="1" noChangeArrowheads="1" noChangeShapeType="1"/>
          </p:cNvSpPr>
          <p:nvPr>
            <p:ph type="title" idx="4294967295"/>
          </p:nvPr>
        </p:nvSpPr>
        <p:spPr bwMode="gray">
          <a:xfrm>
            <a:off x="2825568" y="1525477"/>
            <a:ext cx="4810317" cy="525187"/>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noAutofit/>
          </a:bodyPr>
          <a:lst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2800" b="1" i="0" u="none" strike="noStrike" kern="1200" cap="none" spc="0" normalizeH="0" baseline="0" noProof="0">
                <a:ln>
                  <a:noFill/>
                </a:ln>
                <a:solidFill>
                  <a:schemeClr val="tx1"/>
                </a:solidFill>
                <a:effectLst/>
                <a:uLnTx/>
                <a:uFillTx/>
                <a:latin typeface="Lato ExtraBold" panose="020F0502020204030203" pitchFamily="34" charset="0"/>
                <a:ea typeface="Lato ExtraBold" panose="020F0502020204030203" pitchFamily="34" charset="0"/>
                <a:cs typeface="Lato ExtraBold" panose="020F0502020204030203" pitchFamily="34" charset="0"/>
              </a:rPr>
              <a:t>NOTABLE FINDINGS</a:t>
            </a:r>
          </a:p>
        </p:txBody>
      </p:sp>
      <p:sp>
        <p:nvSpPr>
          <p:cNvPr id="41" name="TextBox 40">
            <a:extLst>
              <a:ext uri="{FF2B5EF4-FFF2-40B4-BE49-F238E27FC236}">
                <a16:creationId xmlns:a16="http://schemas.microsoft.com/office/drawing/2014/main" id="{F08F628F-6CAE-7508-6F78-C7F028968C57}"/>
              </a:ext>
            </a:extLst>
          </p:cNvPr>
          <p:cNvSpPr txBox="1">
            <a:spLocks noGrp="1" noRot="1" noMove="1" noResize="1" noEditPoints="1" noAdjustHandles="1" noChangeArrowheads="1" noChangeShapeType="1"/>
          </p:cNvSpPr>
          <p:nvPr/>
        </p:nvSpPr>
        <p:spPr>
          <a:xfrm>
            <a:off x="6045834" y="3382587"/>
            <a:ext cx="2020389" cy="369332"/>
          </a:xfrm>
          <a:prstGeom prst="rect">
            <a:avLst/>
          </a:prstGeom>
          <a:noFill/>
        </p:spPr>
        <p:txBody>
          <a:bodyPr wrap="square" rtlCol="0">
            <a:spAutoFit/>
          </a:bodyPr>
          <a:lstStyle/>
          <a:p>
            <a:r>
              <a:rPr lang="en-US" b="1">
                <a:latin typeface="Lato Black" panose="020F0502020204030203" pitchFamily="34" charset="0"/>
                <a:ea typeface="Lato Black" panose="020F0502020204030203" pitchFamily="34" charset="0"/>
                <a:cs typeface="Lato Black" panose="020F0502020204030203" pitchFamily="34" charset="0"/>
              </a:rPr>
              <a:t>Specialties</a:t>
            </a:r>
          </a:p>
        </p:txBody>
      </p:sp>
      <p:sp>
        <p:nvSpPr>
          <p:cNvPr id="42" name="TextBox 41">
            <a:extLst>
              <a:ext uri="{FF2B5EF4-FFF2-40B4-BE49-F238E27FC236}">
                <a16:creationId xmlns:a16="http://schemas.microsoft.com/office/drawing/2014/main" id="{CB188160-4A26-2B56-2468-D9521E43BE25}"/>
              </a:ext>
            </a:extLst>
          </p:cNvPr>
          <p:cNvSpPr txBox="1">
            <a:spLocks noGrp="1" noRot="1" noMove="1" noResize="1" noEditPoints="1" noAdjustHandles="1" noChangeArrowheads="1" noChangeShapeType="1"/>
          </p:cNvSpPr>
          <p:nvPr/>
        </p:nvSpPr>
        <p:spPr>
          <a:xfrm>
            <a:off x="6045834" y="3791891"/>
            <a:ext cx="2726329" cy="2631490"/>
          </a:xfrm>
          <a:prstGeom prst="rect">
            <a:avLst/>
          </a:prstGeom>
          <a:noFill/>
        </p:spPr>
        <p:txBody>
          <a:bodyPr wrap="square" rtlCol="0">
            <a:spAutoFit/>
          </a:bodyPr>
          <a:lstStyle/>
          <a:p>
            <a:r>
              <a:rPr lang="en-GB" sz="1100">
                <a:latin typeface="Lato Light" panose="020F0502020204030203" pitchFamily="34" charset="0"/>
                <a:ea typeface="Lato Light" panose="020F0502020204030203" pitchFamily="34" charset="0"/>
                <a:cs typeface="Lato Light" panose="020F0502020204030203" pitchFamily="34" charset="0"/>
              </a:rPr>
              <a:t>Immunology was the main specialty of KOLs, in which we found </a:t>
            </a:r>
            <a:r>
              <a:rPr lang="en-GB" sz="1100" err="1">
                <a:latin typeface="Lato Light" panose="020F0502020204030203" pitchFamily="34" charset="0"/>
                <a:ea typeface="Lato Light" panose="020F0502020204030203" pitchFamily="34" charset="0"/>
                <a:cs typeface="Lato Light" panose="020F0502020204030203" pitchFamily="34" charset="0"/>
              </a:rPr>
              <a:t>Pediatrics</a:t>
            </a:r>
            <a:r>
              <a:rPr lang="en-GB" sz="1100">
                <a:latin typeface="Lato Light" panose="020F0502020204030203" pitchFamily="34" charset="0"/>
                <a:ea typeface="Lato Light" panose="020F0502020204030203" pitchFamily="34" charset="0"/>
                <a:cs typeface="Lato Light" panose="020F0502020204030203" pitchFamily="34" charset="0"/>
              </a:rPr>
              <a:t> was the most prevalent topic type.</a:t>
            </a:r>
          </a:p>
          <a:p>
            <a:r>
              <a:rPr lang="en-GB" sz="1100">
                <a:latin typeface="Lato Light" panose="020F0502020204030203" pitchFamily="34" charset="0"/>
                <a:ea typeface="Lato Light" panose="020F0502020204030203" pitchFamily="34" charset="0"/>
                <a:cs typeface="Lato Light" panose="020F0502020204030203" pitchFamily="34" charset="0"/>
              </a:rPr>
              <a:t>The data revealed that Key Opinion Leaders (KOLs) in the field of Primary Immunodeficiencies (PIDs) often focused their research on a single PID. However, when looking at the characteristics of a disease such as lymphoproliferation or granulomatous inflammation, research overlapped across PIDs. </a:t>
            </a:r>
          </a:p>
          <a:p>
            <a:r>
              <a:rPr lang="en-GB" sz="1100">
                <a:latin typeface="Lato Light" panose="020F0502020204030203" pitchFamily="34" charset="0"/>
                <a:ea typeface="Lato Light" panose="020F0502020204030203" pitchFamily="34" charset="0"/>
                <a:cs typeface="Lato Light" panose="020F0502020204030203" pitchFamily="34" charset="0"/>
              </a:rPr>
              <a:t>This suggests that while KOLs may have a specific disease focus, they also contribute to broader phenotypic analyses within the field.</a:t>
            </a:r>
          </a:p>
        </p:txBody>
      </p:sp>
      <p:cxnSp>
        <p:nvCxnSpPr>
          <p:cNvPr id="43" name="Straight Connector 42">
            <a:extLst>
              <a:ext uri="{FF2B5EF4-FFF2-40B4-BE49-F238E27FC236}">
                <a16:creationId xmlns:a16="http://schemas.microsoft.com/office/drawing/2014/main" id="{503A1316-729F-B60D-5498-B8E76A74291B}"/>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6142074" y="3774480"/>
            <a:ext cx="600891" cy="0"/>
          </a:xfrm>
          <a:prstGeom prst="line">
            <a:avLst/>
          </a:prstGeom>
        </p:spPr>
        <p:style>
          <a:lnRef idx="2">
            <a:schemeClr val="accent2"/>
          </a:lnRef>
          <a:fillRef idx="0">
            <a:schemeClr val="accent2"/>
          </a:fillRef>
          <a:effectRef idx="1">
            <a:schemeClr val="accent2"/>
          </a:effectRef>
          <a:fontRef idx="minor">
            <a:schemeClr val="tx1"/>
          </a:fontRef>
        </p:style>
      </p:cxnSp>
      <p:sp>
        <p:nvSpPr>
          <p:cNvPr id="47" name="TextBox 46">
            <a:extLst>
              <a:ext uri="{FF2B5EF4-FFF2-40B4-BE49-F238E27FC236}">
                <a16:creationId xmlns:a16="http://schemas.microsoft.com/office/drawing/2014/main" id="{D4B78F9C-09F4-E0FC-726B-889865E2CFFD}"/>
              </a:ext>
            </a:extLst>
          </p:cNvPr>
          <p:cNvSpPr txBox="1">
            <a:spLocks noGrp="1" noRot="1" noMove="1" noResize="1" noEditPoints="1" noAdjustHandles="1" noChangeArrowheads="1" noChangeShapeType="1"/>
          </p:cNvSpPr>
          <p:nvPr/>
        </p:nvSpPr>
        <p:spPr>
          <a:xfrm>
            <a:off x="9093472" y="3373062"/>
            <a:ext cx="2020389" cy="369332"/>
          </a:xfrm>
          <a:prstGeom prst="rect">
            <a:avLst/>
          </a:prstGeom>
          <a:noFill/>
        </p:spPr>
        <p:txBody>
          <a:bodyPr wrap="square" rtlCol="0">
            <a:spAutoFit/>
          </a:bodyPr>
          <a:lstStyle/>
          <a:p>
            <a:r>
              <a:rPr lang="en-GB" b="1">
                <a:latin typeface="Lato Black" panose="020F0502020204030203" pitchFamily="34" charset="0"/>
                <a:ea typeface="Lato Black" panose="020F0502020204030203" pitchFamily="34" charset="0"/>
                <a:cs typeface="Lato Black" panose="020F0502020204030203" pitchFamily="34" charset="0"/>
              </a:rPr>
              <a:t>Clinical Trials</a:t>
            </a:r>
          </a:p>
        </p:txBody>
      </p:sp>
      <p:sp>
        <p:nvSpPr>
          <p:cNvPr id="48" name="TextBox 47">
            <a:extLst>
              <a:ext uri="{FF2B5EF4-FFF2-40B4-BE49-F238E27FC236}">
                <a16:creationId xmlns:a16="http://schemas.microsoft.com/office/drawing/2014/main" id="{1011EABA-7119-0A55-0715-1597485669FB}"/>
              </a:ext>
            </a:extLst>
          </p:cNvPr>
          <p:cNvSpPr txBox="1">
            <a:spLocks noGrp="1" noRot="1" noMove="1" noResize="1" noEditPoints="1" noAdjustHandles="1" noChangeArrowheads="1" noChangeShapeType="1"/>
          </p:cNvSpPr>
          <p:nvPr/>
        </p:nvSpPr>
        <p:spPr>
          <a:xfrm>
            <a:off x="9093472" y="3782366"/>
            <a:ext cx="2726329" cy="2292935"/>
          </a:xfrm>
          <a:prstGeom prst="rect">
            <a:avLst/>
          </a:prstGeom>
          <a:noFill/>
        </p:spPr>
        <p:txBody>
          <a:bodyPr wrap="square" rtlCol="0">
            <a:spAutoFit/>
          </a:bodyPr>
          <a:lstStyle/>
          <a:p>
            <a:r>
              <a:rPr lang="en-GB" sz="1100">
                <a:latin typeface="Lato Light" panose="020F0502020204030203" pitchFamily="34" charset="0"/>
                <a:ea typeface="Lato Light" panose="020F0502020204030203" pitchFamily="34" charset="0"/>
                <a:cs typeface="Lato Light" panose="020F0502020204030203" pitchFamily="34" charset="0"/>
              </a:rPr>
              <a:t>The data revealed some intriguing patterns in clinical trials for Primary Immunodeficiencies (PIDs). Key Opinion Leaders (KOLs) typically did not participate in multiple clinical trials, often being involved in just one.</a:t>
            </a:r>
          </a:p>
          <a:p>
            <a:r>
              <a:rPr lang="en-GB" sz="1100">
                <a:latin typeface="Lato Light" panose="020F0502020204030203" pitchFamily="34" charset="0"/>
                <a:ea typeface="Lato Light" panose="020F0502020204030203" pitchFamily="34" charset="0"/>
                <a:cs typeface="Lato Light" panose="020F0502020204030203" pitchFamily="34" charset="0"/>
              </a:rPr>
              <a:t>Additionally, the top-scoring KOLs in clinical trials ranked poorly across the overall dataset. This indicates that KOLs active in clinical trials were generally not as engaged in other areas, such as organizational roles or congress participation.</a:t>
            </a:r>
          </a:p>
        </p:txBody>
      </p:sp>
      <p:cxnSp>
        <p:nvCxnSpPr>
          <p:cNvPr id="49" name="Straight Connector 48">
            <a:extLst>
              <a:ext uri="{FF2B5EF4-FFF2-40B4-BE49-F238E27FC236}">
                <a16:creationId xmlns:a16="http://schemas.microsoft.com/office/drawing/2014/main" id="{E802C5D8-2589-0C1E-4923-059F64A71EF4}"/>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9189712" y="3764955"/>
            <a:ext cx="600891" cy="0"/>
          </a:xfrm>
          <a:prstGeom prst="line">
            <a:avLst/>
          </a:prstGeom>
        </p:spPr>
        <p:style>
          <a:lnRef idx="2">
            <a:schemeClr val="accent2"/>
          </a:lnRef>
          <a:fillRef idx="0">
            <a:schemeClr val="accent2"/>
          </a:fillRef>
          <a:effectRef idx="1">
            <a:schemeClr val="accent2"/>
          </a:effectRef>
          <a:fontRef idx="minor">
            <a:schemeClr val="tx1"/>
          </a:fontRef>
        </p:style>
      </p:cxnSp>
      <p:sp>
        <p:nvSpPr>
          <p:cNvPr id="30" name="TextBox 29">
            <a:extLst>
              <a:ext uri="{FF2B5EF4-FFF2-40B4-BE49-F238E27FC236}">
                <a16:creationId xmlns:a16="http://schemas.microsoft.com/office/drawing/2014/main" id="{C866682E-CEEE-7D6C-B420-D0F70C9A6E5B}"/>
              </a:ext>
            </a:extLst>
          </p:cNvPr>
          <p:cNvSpPr txBox="1">
            <a:spLocks noGrp="1" noRot="1" noMove="1" noResize="1" noEditPoints="1" noAdjustHandles="1" noChangeArrowheads="1" noChangeShapeType="1"/>
          </p:cNvSpPr>
          <p:nvPr/>
        </p:nvSpPr>
        <p:spPr>
          <a:xfrm>
            <a:off x="2998196" y="3382587"/>
            <a:ext cx="2211979" cy="369332"/>
          </a:xfrm>
          <a:prstGeom prst="rect">
            <a:avLst/>
          </a:prstGeom>
          <a:noFill/>
        </p:spPr>
        <p:txBody>
          <a:bodyPr wrap="square" rtlCol="0">
            <a:spAutoFit/>
          </a:bodyPr>
          <a:lstStyle/>
          <a:p>
            <a:r>
              <a:rPr lang="en-US" b="1">
                <a:latin typeface="Lato Black" panose="020F0502020204030203" pitchFamily="34" charset="0"/>
                <a:ea typeface="Lato Black" panose="020F0502020204030203" pitchFamily="34" charset="0"/>
                <a:cs typeface="Lato Black" panose="020F0502020204030203" pitchFamily="34" charset="0"/>
              </a:rPr>
              <a:t>Locations</a:t>
            </a:r>
          </a:p>
        </p:txBody>
      </p:sp>
      <p:sp>
        <p:nvSpPr>
          <p:cNvPr id="31" name="TextBox 30">
            <a:extLst>
              <a:ext uri="{FF2B5EF4-FFF2-40B4-BE49-F238E27FC236}">
                <a16:creationId xmlns:a16="http://schemas.microsoft.com/office/drawing/2014/main" id="{01C66943-C084-28E2-E148-254161CF18CA}"/>
              </a:ext>
            </a:extLst>
          </p:cNvPr>
          <p:cNvSpPr txBox="1">
            <a:spLocks noGrp="1" noRot="1" noMove="1" noResize="1" noEditPoints="1" noAdjustHandles="1" noChangeArrowheads="1" noChangeShapeType="1"/>
          </p:cNvSpPr>
          <p:nvPr/>
        </p:nvSpPr>
        <p:spPr>
          <a:xfrm>
            <a:off x="2998196" y="3791891"/>
            <a:ext cx="2726329" cy="2631490"/>
          </a:xfrm>
          <a:prstGeom prst="rect">
            <a:avLst/>
          </a:prstGeom>
          <a:noFill/>
        </p:spPr>
        <p:txBody>
          <a:bodyPr wrap="square" rtlCol="0">
            <a:spAutoFit/>
          </a:bodyPr>
          <a:lstStyle/>
          <a:p>
            <a:r>
              <a:rPr lang="en-GB" sz="1100">
                <a:latin typeface="Lato Light" panose="020F0502020204030203" pitchFamily="34" charset="0"/>
                <a:ea typeface="Lato Light" panose="020F0502020204030203" pitchFamily="34" charset="0"/>
                <a:cs typeface="Lato Light" panose="020F0502020204030203" pitchFamily="34" charset="0"/>
              </a:rPr>
              <a:t>The data revealed some surprising insights. Contrary to expectations, many of the most influential Key Opinion Leaders (KOLs) in the field of Primary Immunodeficiencies (PIDs) were based in Europe and Japan despite expectations of the data being predominantly USA focused. </a:t>
            </a:r>
          </a:p>
          <a:p>
            <a:r>
              <a:rPr lang="en-GB" sz="1100">
                <a:latin typeface="Lato Light" panose="020F0502020204030203" pitchFamily="34" charset="0"/>
                <a:ea typeface="Lato Light" panose="020F0502020204030203" pitchFamily="34" charset="0"/>
                <a:cs typeface="Lato Light" panose="020F0502020204030203" pitchFamily="34" charset="0"/>
              </a:rPr>
              <a:t>Furthermore, terminology for PIDs were generally consistent across markets, however there were notable discrepancies in classifying certain diseases as PIDs, highlighting ongoing debates in the field.</a:t>
            </a:r>
          </a:p>
          <a:p>
            <a:endParaRPr lang="en-US" sz="1100">
              <a:latin typeface="Lato Light" panose="020F0502020204030203" pitchFamily="34" charset="0"/>
              <a:ea typeface="Lato Light" panose="020F0502020204030203" pitchFamily="34" charset="0"/>
              <a:cs typeface="Lato Light" panose="020F0502020204030203" pitchFamily="34" charset="0"/>
            </a:endParaRPr>
          </a:p>
        </p:txBody>
      </p:sp>
      <p:cxnSp>
        <p:nvCxnSpPr>
          <p:cNvPr id="33" name="Straight Connector 32">
            <a:extLst>
              <a:ext uri="{FF2B5EF4-FFF2-40B4-BE49-F238E27FC236}">
                <a16:creationId xmlns:a16="http://schemas.microsoft.com/office/drawing/2014/main" id="{EE7CA541-B054-87B7-9C08-7D67B1B9E11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3094436" y="3774480"/>
            <a:ext cx="600891" cy="0"/>
          </a:xfrm>
          <a:prstGeom prst="line">
            <a:avLst/>
          </a:prstGeom>
        </p:spPr>
        <p:style>
          <a:lnRef idx="2">
            <a:schemeClr val="accent2"/>
          </a:lnRef>
          <a:fillRef idx="0">
            <a:schemeClr val="accent2"/>
          </a:fillRef>
          <a:effectRef idx="1">
            <a:schemeClr val="accent2"/>
          </a:effectRef>
          <a:fontRef idx="minor">
            <a:schemeClr val="tx1"/>
          </a:fontRef>
        </p:style>
      </p:cxnSp>
      <p:pic>
        <p:nvPicPr>
          <p:cNvPr id="22" name="Graphic 21" descr="Diploma roll with solid fill">
            <a:extLst>
              <a:ext uri="{FF2B5EF4-FFF2-40B4-BE49-F238E27FC236}">
                <a16:creationId xmlns:a16="http://schemas.microsoft.com/office/drawing/2014/main" id="{CB5562C7-7D5A-95FF-0DA1-659CCA53EB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86475" y="2368894"/>
            <a:ext cx="914400" cy="914400"/>
          </a:xfrm>
          <a:prstGeom prst="rect">
            <a:avLst/>
          </a:prstGeom>
        </p:spPr>
      </p:pic>
      <p:pic>
        <p:nvPicPr>
          <p:cNvPr id="2" name="Graphic 1" descr="Map with pin with solid fill">
            <a:extLst>
              <a:ext uri="{FF2B5EF4-FFF2-40B4-BE49-F238E27FC236}">
                <a16:creationId xmlns:a16="http://schemas.microsoft.com/office/drawing/2014/main" id="{F54171CE-A26D-EEBE-3DF7-CD707636E1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94436" y="2247096"/>
            <a:ext cx="914400" cy="914400"/>
          </a:xfrm>
          <a:prstGeom prst="rect">
            <a:avLst/>
          </a:prstGeom>
        </p:spPr>
      </p:pic>
      <p:pic>
        <p:nvPicPr>
          <p:cNvPr id="3" name="Graphic 2" descr="Test tubes outline">
            <a:extLst>
              <a:ext uri="{FF2B5EF4-FFF2-40B4-BE49-F238E27FC236}">
                <a16:creationId xmlns:a16="http://schemas.microsoft.com/office/drawing/2014/main" id="{43183801-61E4-6C21-E428-8B80D916196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81984" y="2329869"/>
            <a:ext cx="816346" cy="816346"/>
          </a:xfrm>
          <a:prstGeom prst="rect">
            <a:avLst/>
          </a:prstGeom>
        </p:spPr>
      </p:pic>
      <p:pic>
        <p:nvPicPr>
          <p:cNvPr id="12" name="Graphic 11" descr="Magnifying glass with solid fill">
            <a:extLst>
              <a:ext uri="{FF2B5EF4-FFF2-40B4-BE49-F238E27FC236}">
                <a16:creationId xmlns:a16="http://schemas.microsoft.com/office/drawing/2014/main" id="{F23C4CB8-EB22-5B94-560F-D506565299A6}"/>
              </a:ext>
            </a:extLst>
          </p:cNvPr>
          <p:cNvPicPr>
            <a:picLocks noGrp="1" noRot="1" noChangeAspect="1" noMove="1" noResize="1" noEditPoints="1" noAdjustHandles="1" noChangeArrowheads="1" noChangeShapeType="1" noCrop="1"/>
          </p:cNvPicPr>
          <p:nvPr/>
        </p:nvPicPr>
        <p:blipFill>
          <a:blip r:embed="rId9">
            <a:extLst>
              <a:ext uri="{96DAC541-7B7A-43D3-8B79-37D633B846F1}">
                <asvg:svgBlip xmlns:asvg="http://schemas.microsoft.com/office/drawing/2016/SVG/main" r:embed="rId10"/>
              </a:ext>
            </a:extLst>
          </a:blip>
          <a:stretch>
            <a:fillRect/>
          </a:stretch>
        </p:blipFill>
        <p:spPr>
          <a:xfrm rot="20615906" flipH="1">
            <a:off x="193367" y="1690280"/>
            <a:ext cx="2555366" cy="2555366"/>
          </a:xfrm>
          <a:prstGeom prst="rect">
            <a:avLst/>
          </a:prstGeom>
        </p:spPr>
      </p:pic>
    </p:spTree>
    <p:extLst>
      <p:ext uri="{BB962C8B-B14F-4D97-AF65-F5344CB8AC3E}">
        <p14:creationId xmlns:p14="http://schemas.microsoft.com/office/powerpoint/2010/main" val="3244132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801300-2B04-F663-72B2-19D3BA89E410}"/>
              </a:ext>
            </a:extLst>
          </p:cNvPr>
          <p:cNvSpPr>
            <a:spLocks noGrp="1" noRot="1" noMove="1" noResize="1" noEditPoints="1" noAdjustHandles="1" noChangeArrowheads="1" noChangeShapeType="1"/>
          </p:cNvSpPr>
          <p:nvPr>
            <p:ph type="title"/>
          </p:nvPr>
        </p:nvSpPr>
        <p:spPr/>
        <p:txBody>
          <a:bodyPr/>
          <a:lstStyle/>
          <a:p>
            <a:r>
              <a:rPr lang="en-GB"/>
              <a:t>In-depth Profiles</a:t>
            </a:r>
          </a:p>
        </p:txBody>
      </p:sp>
    </p:spTree>
    <p:extLst>
      <p:ext uri="{BB962C8B-B14F-4D97-AF65-F5344CB8AC3E}">
        <p14:creationId xmlns:p14="http://schemas.microsoft.com/office/powerpoint/2010/main" val="2208073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E92E2-0792-C0DB-D057-1DF6FEA7DC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A8561C-3449-3AAC-7E4F-ABE3FF8BF769}"/>
              </a:ext>
            </a:extLst>
          </p:cNvPr>
          <p:cNvSpPr>
            <a:spLocks noGrp="1"/>
          </p:cNvSpPr>
          <p:nvPr>
            <p:ph type="title"/>
          </p:nvPr>
        </p:nvSpPr>
        <p:spPr/>
        <p:txBody>
          <a:bodyPr>
            <a:normAutofit/>
          </a:bodyPr>
          <a:lstStyle/>
          <a:p>
            <a:r>
              <a:rPr lang="en-GB"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IN-DEPTH PROFILES</a:t>
            </a:r>
          </a:p>
        </p:txBody>
      </p:sp>
      <p:grpSp>
        <p:nvGrpSpPr>
          <p:cNvPr id="27" name="Group 26">
            <a:extLst>
              <a:ext uri="{FF2B5EF4-FFF2-40B4-BE49-F238E27FC236}">
                <a16:creationId xmlns:a16="http://schemas.microsoft.com/office/drawing/2014/main" id="{E1CDD21B-5F2C-2890-4BE5-DC9F0F8F4AD8}"/>
              </a:ext>
            </a:extLst>
          </p:cNvPr>
          <p:cNvGrpSpPr/>
          <p:nvPr/>
        </p:nvGrpSpPr>
        <p:grpSpPr>
          <a:xfrm>
            <a:off x="1667565" y="4520435"/>
            <a:ext cx="3601120" cy="1415772"/>
            <a:chOff x="1667565" y="4615866"/>
            <a:chExt cx="3601120" cy="1415772"/>
          </a:xfrm>
        </p:grpSpPr>
        <p:sp>
          <p:nvSpPr>
            <p:cNvPr id="10" name="Oval 9">
              <a:extLst>
                <a:ext uri="{FF2B5EF4-FFF2-40B4-BE49-F238E27FC236}">
                  <a16:creationId xmlns:a16="http://schemas.microsoft.com/office/drawing/2014/main" id="{D3E2D8D1-71EC-6F35-25F0-4A22E905429D}"/>
                </a:ext>
              </a:extLst>
            </p:cNvPr>
            <p:cNvSpPr>
              <a:spLocks/>
            </p:cNvSpPr>
            <p:nvPr/>
          </p:nvSpPr>
          <p:spPr>
            <a:xfrm>
              <a:off x="1667565" y="4617213"/>
              <a:ext cx="669606" cy="669605"/>
            </a:xfrm>
            <a:prstGeom prst="ellipse">
              <a:avLst/>
            </a:prstGeom>
            <a:solidFill>
              <a:schemeClr val="accent6">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a:latin typeface="Georgia Pro" panose="02040802050405020203" pitchFamily="18" charset="0"/>
              </a:endParaRPr>
            </a:p>
          </p:txBody>
        </p:sp>
        <p:sp>
          <p:nvSpPr>
            <p:cNvPr id="3" name="Rectangle 56">
              <a:extLst>
                <a:ext uri="{FF2B5EF4-FFF2-40B4-BE49-F238E27FC236}">
                  <a16:creationId xmlns:a16="http://schemas.microsoft.com/office/drawing/2014/main" id="{76168445-3ECF-79B6-8D41-5472124F7C9D}"/>
                </a:ext>
              </a:extLst>
            </p:cNvPr>
            <p:cNvSpPr>
              <a:spLocks/>
            </p:cNvSpPr>
            <p:nvPr/>
          </p:nvSpPr>
          <p:spPr>
            <a:xfrm>
              <a:off x="2474160" y="4615866"/>
              <a:ext cx="2794525" cy="1415772"/>
            </a:xfrm>
            <a:prstGeom prst="rect">
              <a:avLst/>
            </a:prstGeom>
          </p:spPr>
          <p:txBody>
            <a:bodyPr wrap="square">
              <a:spAutoFit/>
            </a:bodyPr>
            <a:lstStyle/>
            <a:p>
              <a:r>
                <a:rPr lang="en-GB" sz="1600" b="1">
                  <a:latin typeface="Lato Light" panose="020F0502020204030203" pitchFamily="34" charset="0"/>
                  <a:ea typeface="Lato Light" panose="020F0502020204030203" pitchFamily="34" charset="0"/>
                  <a:cs typeface="Lato Light" panose="020F0502020204030203" pitchFamily="34" charset="0"/>
                </a:rPr>
                <a:t>35</a:t>
              </a:r>
              <a:r>
                <a:rPr lang="en-GB" sz="1600">
                  <a:latin typeface="Lato Light" panose="020F0502020204030203" pitchFamily="34" charset="0"/>
                  <a:ea typeface="Lato Light" panose="020F0502020204030203" pitchFamily="34" charset="0"/>
                  <a:cs typeface="Lato Light" panose="020F0502020204030203" pitchFamily="34" charset="0"/>
                </a:rPr>
                <a:t> </a:t>
              </a:r>
              <a:r>
                <a:rPr lang="en-GB" sz="1400">
                  <a:latin typeface="Lato Light" panose="020F0502020204030203" pitchFamily="34" charset="0"/>
                  <a:ea typeface="Lato Light" panose="020F0502020204030203" pitchFamily="34" charset="0"/>
                  <a:cs typeface="Lato Light" panose="020F0502020204030203" pitchFamily="34" charset="0"/>
                </a:rPr>
                <a:t>specialties captured with </a:t>
              </a:r>
              <a:r>
                <a:rPr lang="en-GB" sz="1400" b="1">
                  <a:latin typeface="Lato Light" panose="020F0502020204030203" pitchFamily="34" charset="0"/>
                  <a:ea typeface="Lato Light" panose="020F0502020204030203" pitchFamily="34" charset="0"/>
                  <a:cs typeface="Lato Light" panose="020F0502020204030203" pitchFamily="34" charset="0"/>
                </a:rPr>
                <a:t>6</a:t>
              </a:r>
              <a:r>
                <a:rPr lang="en-GB" sz="1400">
                  <a:latin typeface="Lato Light" panose="020F0502020204030203" pitchFamily="34" charset="0"/>
                  <a:ea typeface="Lato Light" panose="020F0502020204030203" pitchFamily="34" charset="0"/>
                  <a:cs typeface="Lato Light" panose="020F0502020204030203" pitchFamily="34" charset="0"/>
                </a:rPr>
                <a:t> individuals exhibiting </a:t>
              </a:r>
              <a:r>
                <a:rPr lang="en-GB" sz="1400" b="1">
                  <a:latin typeface="Lato Light" panose="020F0502020204030203" pitchFamily="34" charset="0"/>
                  <a:ea typeface="Lato Light" panose="020F0502020204030203" pitchFamily="34" charset="0"/>
                  <a:cs typeface="Lato Light" panose="020F0502020204030203" pitchFamily="34" charset="0"/>
                </a:rPr>
                <a:t>Immunology</a:t>
              </a:r>
              <a:r>
                <a:rPr lang="en-GB" sz="1400">
                  <a:latin typeface="Lato Light" panose="020F0502020204030203" pitchFamily="34" charset="0"/>
                  <a:ea typeface="Lato Light" panose="020F0502020204030203" pitchFamily="34" charset="0"/>
                  <a:cs typeface="Lato Light" panose="020F0502020204030203" pitchFamily="34" charset="0"/>
                </a:rPr>
                <a:t> solely as their speciality.</a:t>
              </a:r>
            </a:p>
            <a:p>
              <a:endParaRPr lang="en-GB" sz="1400">
                <a:latin typeface="Lato Light" panose="020F0502020204030203" pitchFamily="34" charset="0"/>
                <a:ea typeface="Lato Light" panose="020F0502020204030203" pitchFamily="34" charset="0"/>
                <a:cs typeface="Lato Light" panose="020F0502020204030203" pitchFamily="34" charset="0"/>
              </a:endParaRPr>
            </a:p>
            <a:p>
              <a:endParaRPr lang="en-GB" sz="1400">
                <a:latin typeface="Lato Light" panose="020F0502020204030203" pitchFamily="34" charset="0"/>
                <a:ea typeface="Lato Light" panose="020F0502020204030203" pitchFamily="34" charset="0"/>
                <a:cs typeface="Lato Light" panose="020F0502020204030203" pitchFamily="34" charset="0"/>
              </a:endParaRPr>
            </a:p>
            <a:p>
              <a:endParaRPr lang="en-GB" sz="1400">
                <a:latin typeface="Lato Light" panose="020F0502020204030203" pitchFamily="34" charset="0"/>
                <a:ea typeface="Lato Light" panose="020F0502020204030203" pitchFamily="34" charset="0"/>
                <a:cs typeface="Lato Light" panose="020F0502020204030203" pitchFamily="34" charset="0"/>
              </a:endParaRPr>
            </a:p>
          </p:txBody>
        </p:sp>
        <p:pic>
          <p:nvPicPr>
            <p:cNvPr id="50" name="Graphic 49" descr="Diploma roll with solid fill">
              <a:extLst>
                <a:ext uri="{FF2B5EF4-FFF2-40B4-BE49-F238E27FC236}">
                  <a16:creationId xmlns:a16="http://schemas.microsoft.com/office/drawing/2014/main" id="{316B27A5-E246-ACFC-0610-FB6FFACCEE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4603" y="4693314"/>
              <a:ext cx="580842" cy="580842"/>
            </a:xfrm>
            <a:prstGeom prst="rect">
              <a:avLst/>
            </a:prstGeom>
          </p:spPr>
        </p:pic>
      </p:grpSp>
      <p:grpSp>
        <p:nvGrpSpPr>
          <p:cNvPr id="26" name="Group 25">
            <a:extLst>
              <a:ext uri="{FF2B5EF4-FFF2-40B4-BE49-F238E27FC236}">
                <a16:creationId xmlns:a16="http://schemas.microsoft.com/office/drawing/2014/main" id="{B4E7C023-55FC-7A94-F8EE-68F046F4E732}"/>
              </a:ext>
            </a:extLst>
          </p:cNvPr>
          <p:cNvGrpSpPr/>
          <p:nvPr/>
        </p:nvGrpSpPr>
        <p:grpSpPr>
          <a:xfrm>
            <a:off x="1667565" y="2918481"/>
            <a:ext cx="3302430" cy="984885"/>
            <a:chOff x="1667565" y="3012549"/>
            <a:chExt cx="3302430" cy="984885"/>
          </a:xfrm>
        </p:grpSpPr>
        <p:sp>
          <p:nvSpPr>
            <p:cNvPr id="8" name="Oval 7">
              <a:extLst>
                <a:ext uri="{FF2B5EF4-FFF2-40B4-BE49-F238E27FC236}">
                  <a16:creationId xmlns:a16="http://schemas.microsoft.com/office/drawing/2014/main" id="{CDAD7FAA-A780-3915-A686-E0AC48E06E52}"/>
                </a:ext>
              </a:extLst>
            </p:cNvPr>
            <p:cNvSpPr>
              <a:spLocks/>
            </p:cNvSpPr>
            <p:nvPr/>
          </p:nvSpPr>
          <p:spPr>
            <a:xfrm>
              <a:off x="1667565" y="3166703"/>
              <a:ext cx="669606" cy="669605"/>
            </a:xfrm>
            <a:prstGeom prst="ellipse">
              <a:avLst/>
            </a:prstGeom>
            <a:solidFill>
              <a:schemeClr val="accent6">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a:latin typeface="Georgia Pro" panose="02040802050405020203" pitchFamily="18" charset="0"/>
              </a:endParaRPr>
            </a:p>
          </p:txBody>
        </p:sp>
        <p:sp>
          <p:nvSpPr>
            <p:cNvPr id="16" name="Rectangle 56">
              <a:extLst>
                <a:ext uri="{FF2B5EF4-FFF2-40B4-BE49-F238E27FC236}">
                  <a16:creationId xmlns:a16="http://schemas.microsoft.com/office/drawing/2014/main" id="{ACE2E7AA-DAAD-4E12-6CB5-D06D9C08B74C}"/>
                </a:ext>
              </a:extLst>
            </p:cNvPr>
            <p:cNvSpPr>
              <a:spLocks/>
            </p:cNvSpPr>
            <p:nvPr/>
          </p:nvSpPr>
          <p:spPr>
            <a:xfrm>
              <a:off x="2474160" y="3012549"/>
              <a:ext cx="2495835" cy="984885"/>
            </a:xfrm>
            <a:prstGeom prst="rect">
              <a:avLst/>
            </a:prstGeom>
          </p:spPr>
          <p:txBody>
            <a:bodyPr wrap="square">
              <a:spAutoFit/>
            </a:bodyPr>
            <a:lstStyle/>
            <a:p>
              <a:r>
                <a:rPr lang="en-GB" sz="1400">
                  <a:latin typeface="Lato Light" panose="020F0502020204030203" pitchFamily="34" charset="0"/>
                  <a:ea typeface="Lato Light" panose="020F0502020204030203" pitchFamily="34" charset="0"/>
                  <a:cs typeface="Lato Light" panose="020F0502020204030203" pitchFamily="34" charset="0"/>
                </a:rPr>
                <a:t>In-depth Profiles have been selected from </a:t>
              </a:r>
              <a:r>
                <a:rPr lang="en-GB" sz="1600" b="1">
                  <a:latin typeface="Lato Light" panose="020F0502020204030203" pitchFamily="34" charset="0"/>
                  <a:ea typeface="Lato Light" panose="020F0502020204030203" pitchFamily="34" charset="0"/>
                  <a:cs typeface="Lato Light" panose="020F0502020204030203" pitchFamily="34" charset="0"/>
                </a:rPr>
                <a:t>11 </a:t>
              </a:r>
              <a:r>
                <a:rPr lang="en-GB" sz="1400" b="1">
                  <a:latin typeface="Lato Light" panose="020F0502020204030203" pitchFamily="34" charset="0"/>
                  <a:ea typeface="Lato Light" panose="020F0502020204030203" pitchFamily="34" charset="0"/>
                  <a:cs typeface="Lato Light" panose="020F0502020204030203" pitchFamily="34" charset="0"/>
                </a:rPr>
                <a:t> </a:t>
              </a:r>
              <a:r>
                <a:rPr lang="en-GB" sz="1400">
                  <a:latin typeface="Lato Light" panose="020F0502020204030203" pitchFamily="34" charset="0"/>
                  <a:ea typeface="Lato Light" panose="020F0502020204030203" pitchFamily="34" charset="0"/>
                  <a:cs typeface="Lato Light" panose="020F0502020204030203" pitchFamily="34" charset="0"/>
                </a:rPr>
                <a:t>markets. This only includes </a:t>
              </a:r>
              <a:r>
                <a:rPr lang="en-GB" sz="1400" b="1">
                  <a:latin typeface="Lato Light" panose="020F0502020204030203" pitchFamily="34" charset="0"/>
                  <a:ea typeface="Lato Light" panose="020F0502020204030203" pitchFamily="34" charset="0"/>
                  <a:cs typeface="Lato Light" panose="020F0502020204030203" pitchFamily="34" charset="0"/>
                </a:rPr>
                <a:t>9</a:t>
              </a:r>
              <a:r>
                <a:rPr lang="en-GB" sz="1400">
                  <a:latin typeface="Lato Light" panose="020F0502020204030203" pitchFamily="34" charset="0"/>
                  <a:ea typeface="Lato Light" panose="020F0502020204030203" pitchFamily="34" charset="0"/>
                  <a:cs typeface="Lato Light" panose="020F0502020204030203" pitchFamily="34" charset="0"/>
                </a:rPr>
                <a:t> out of the </a:t>
              </a:r>
              <a:r>
                <a:rPr lang="en-GB" sz="1400" b="1">
                  <a:latin typeface="Lato Light" panose="020F0502020204030203" pitchFamily="34" charset="0"/>
                  <a:ea typeface="Lato Light" panose="020F0502020204030203" pitchFamily="34" charset="0"/>
                  <a:cs typeface="Lato Light" panose="020F0502020204030203" pitchFamily="34" charset="0"/>
                </a:rPr>
                <a:t>15</a:t>
              </a:r>
              <a:r>
                <a:rPr lang="en-GB" sz="1400">
                  <a:latin typeface="Lato Light" panose="020F0502020204030203" pitchFamily="34" charset="0"/>
                  <a:ea typeface="Lato Light" panose="020F0502020204030203" pitchFamily="34" charset="0"/>
                  <a:cs typeface="Lato Light" panose="020F0502020204030203" pitchFamily="34" charset="0"/>
                </a:rPr>
                <a:t> markets of focus*. </a:t>
              </a:r>
              <a:endParaRPr lang="en-US" sz="1400">
                <a:latin typeface="Lato Light" panose="020F0502020204030203" pitchFamily="34" charset="0"/>
                <a:ea typeface="Lato Light" panose="020F0502020204030203" pitchFamily="34" charset="0"/>
                <a:cs typeface="Lato Light" panose="020F0502020204030203" pitchFamily="34" charset="0"/>
              </a:endParaRPr>
            </a:p>
          </p:txBody>
        </p:sp>
        <p:pic>
          <p:nvPicPr>
            <p:cNvPr id="53" name="Graphic 52" descr="Map with pin with solid fill">
              <a:extLst>
                <a:ext uri="{FF2B5EF4-FFF2-40B4-BE49-F238E27FC236}">
                  <a16:creationId xmlns:a16="http://schemas.microsoft.com/office/drawing/2014/main" id="{BAF2F703-E791-93BC-0831-47DB93E1C5D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41592" y="3207200"/>
              <a:ext cx="521369" cy="521369"/>
            </a:xfrm>
            <a:prstGeom prst="rect">
              <a:avLst/>
            </a:prstGeom>
          </p:spPr>
        </p:pic>
      </p:grpSp>
      <p:grpSp>
        <p:nvGrpSpPr>
          <p:cNvPr id="25" name="Group 24">
            <a:extLst>
              <a:ext uri="{FF2B5EF4-FFF2-40B4-BE49-F238E27FC236}">
                <a16:creationId xmlns:a16="http://schemas.microsoft.com/office/drawing/2014/main" id="{576B21B8-1403-9DB0-4D78-0A55BDE0B01B}"/>
              </a:ext>
            </a:extLst>
          </p:cNvPr>
          <p:cNvGrpSpPr/>
          <p:nvPr/>
        </p:nvGrpSpPr>
        <p:grpSpPr>
          <a:xfrm>
            <a:off x="1667565" y="1750474"/>
            <a:ext cx="3302431" cy="669605"/>
            <a:chOff x="1667565" y="1750474"/>
            <a:chExt cx="3302431" cy="669605"/>
          </a:xfrm>
        </p:grpSpPr>
        <p:sp>
          <p:nvSpPr>
            <p:cNvPr id="48" name="Oval 47">
              <a:extLst>
                <a:ext uri="{FF2B5EF4-FFF2-40B4-BE49-F238E27FC236}">
                  <a16:creationId xmlns:a16="http://schemas.microsoft.com/office/drawing/2014/main" id="{A4F34405-579E-BABA-AA4D-402C1ABC4234}"/>
                </a:ext>
              </a:extLst>
            </p:cNvPr>
            <p:cNvSpPr>
              <a:spLocks/>
            </p:cNvSpPr>
            <p:nvPr/>
          </p:nvSpPr>
          <p:spPr>
            <a:xfrm>
              <a:off x="1667565" y="1750474"/>
              <a:ext cx="669606" cy="669605"/>
            </a:xfrm>
            <a:prstGeom prst="ellipse">
              <a:avLst/>
            </a:prstGeom>
            <a:solidFill>
              <a:schemeClr val="accent6">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a:latin typeface="Georgia Pro" panose="02040802050405020203" pitchFamily="18" charset="0"/>
              </a:endParaRPr>
            </a:p>
          </p:txBody>
        </p:sp>
        <p:sp>
          <p:nvSpPr>
            <p:cNvPr id="15" name="Rectangle 56">
              <a:extLst>
                <a:ext uri="{FF2B5EF4-FFF2-40B4-BE49-F238E27FC236}">
                  <a16:creationId xmlns:a16="http://schemas.microsoft.com/office/drawing/2014/main" id="{F53CEF7D-1B90-45A7-D076-374949E8735C}"/>
                </a:ext>
              </a:extLst>
            </p:cNvPr>
            <p:cNvSpPr>
              <a:spLocks/>
            </p:cNvSpPr>
            <p:nvPr/>
          </p:nvSpPr>
          <p:spPr>
            <a:xfrm>
              <a:off x="2474161" y="1782221"/>
              <a:ext cx="2495835" cy="553998"/>
            </a:xfrm>
            <a:prstGeom prst="rect">
              <a:avLst/>
            </a:prstGeom>
          </p:spPr>
          <p:txBody>
            <a:bodyPr wrap="square">
              <a:spAutoFit/>
            </a:bodyPr>
            <a:lstStyle/>
            <a:p>
              <a:r>
                <a:rPr lang="en-GB" sz="1600" b="1">
                  <a:latin typeface="Lato Light" panose="020F0502020204030203" pitchFamily="34" charset="0"/>
                  <a:ea typeface="Lato Light" panose="020F0502020204030203" pitchFamily="34" charset="0"/>
                  <a:cs typeface="Lato Light" panose="020F0502020204030203" pitchFamily="34" charset="0"/>
                </a:rPr>
                <a:t>41% </a:t>
              </a:r>
              <a:r>
                <a:rPr lang="en-GB" sz="1400">
                  <a:latin typeface="Lato Light" panose="020F0502020204030203" pitchFamily="34" charset="0"/>
                  <a:ea typeface="Lato Light" panose="020F0502020204030203" pitchFamily="34" charset="0"/>
                  <a:cs typeface="Lato Light" panose="020F0502020204030203" pitchFamily="34" charset="0"/>
                </a:rPr>
                <a:t>of In-Depth Profiles are female (20).</a:t>
              </a:r>
              <a:endParaRPr lang="en-US" sz="1400">
                <a:latin typeface="Lato Light" panose="020F0502020204030203" pitchFamily="34" charset="0"/>
                <a:ea typeface="Lato Light" panose="020F0502020204030203" pitchFamily="34" charset="0"/>
                <a:cs typeface="Lato Light" panose="020F0502020204030203" pitchFamily="34" charset="0"/>
              </a:endParaRPr>
            </a:p>
          </p:txBody>
        </p:sp>
        <p:pic>
          <p:nvPicPr>
            <p:cNvPr id="55" name="Graphic 54" descr="Woman with solid fill">
              <a:extLst>
                <a:ext uri="{FF2B5EF4-FFF2-40B4-BE49-F238E27FC236}">
                  <a16:creationId xmlns:a16="http://schemas.microsoft.com/office/drawing/2014/main" id="{89703B4B-0762-FD7E-1E2D-4134998B8B23}"/>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741594" y="1814716"/>
              <a:ext cx="533400" cy="533400"/>
            </a:xfrm>
            <a:prstGeom prst="rect">
              <a:avLst/>
            </a:prstGeom>
          </p:spPr>
        </p:pic>
      </p:grpSp>
      <p:sp>
        <p:nvSpPr>
          <p:cNvPr id="56" name="TextBox 55">
            <a:extLst>
              <a:ext uri="{FF2B5EF4-FFF2-40B4-BE49-F238E27FC236}">
                <a16:creationId xmlns:a16="http://schemas.microsoft.com/office/drawing/2014/main" id="{5BFDACCB-84F0-066C-B15D-E57C12310549}"/>
              </a:ext>
            </a:extLst>
          </p:cNvPr>
          <p:cNvSpPr txBox="1">
            <a:spLocks/>
          </p:cNvSpPr>
          <p:nvPr/>
        </p:nvSpPr>
        <p:spPr>
          <a:xfrm>
            <a:off x="5879129" y="2633352"/>
            <a:ext cx="1680711" cy="1354217"/>
          </a:xfrm>
          <a:prstGeom prst="rect">
            <a:avLst/>
          </a:prstGeom>
          <a:noFill/>
        </p:spPr>
        <p:txBody>
          <a:bodyPr wrap="square" rtlCol="0">
            <a:spAutoFit/>
          </a:bodyPr>
          <a:lstStyle/>
          <a:p>
            <a:pPr algn="ctr"/>
            <a:r>
              <a:rPr lang="en-US" sz="6000" b="1">
                <a:latin typeface="Lato ExtraBold" panose="020F0502020204030204" pitchFamily="34" charset="0"/>
              </a:rPr>
              <a:t>49</a:t>
            </a:r>
          </a:p>
          <a:p>
            <a:pPr algn="ctr"/>
            <a:r>
              <a:rPr lang="en-US" sz="1100" b="1"/>
              <a:t>In-Depth</a:t>
            </a:r>
          </a:p>
          <a:p>
            <a:pPr algn="ctr"/>
            <a:r>
              <a:rPr lang="en-US" sz="1100" b="1"/>
              <a:t>Profiles</a:t>
            </a:r>
          </a:p>
        </p:txBody>
      </p:sp>
      <p:grpSp>
        <p:nvGrpSpPr>
          <p:cNvPr id="58" name="Group 57">
            <a:extLst>
              <a:ext uri="{FF2B5EF4-FFF2-40B4-BE49-F238E27FC236}">
                <a16:creationId xmlns:a16="http://schemas.microsoft.com/office/drawing/2014/main" id="{D0636783-8EC9-FAC1-E1ED-03395F79D672}"/>
              </a:ext>
            </a:extLst>
          </p:cNvPr>
          <p:cNvGrpSpPr>
            <a:grpSpLocks/>
          </p:cNvGrpSpPr>
          <p:nvPr/>
        </p:nvGrpSpPr>
        <p:grpSpPr>
          <a:xfrm>
            <a:off x="8479641" y="5479821"/>
            <a:ext cx="2591747" cy="738664"/>
            <a:chOff x="7523670" y="4317267"/>
            <a:chExt cx="2591747" cy="738664"/>
          </a:xfrm>
        </p:grpSpPr>
        <p:sp>
          <p:nvSpPr>
            <p:cNvPr id="52" name="TextBox 51">
              <a:extLst>
                <a:ext uri="{FF2B5EF4-FFF2-40B4-BE49-F238E27FC236}">
                  <a16:creationId xmlns:a16="http://schemas.microsoft.com/office/drawing/2014/main" id="{771215A7-4EFF-AA21-07B3-BD00928B7F8C}"/>
                </a:ext>
              </a:extLst>
            </p:cNvPr>
            <p:cNvSpPr txBox="1">
              <a:spLocks/>
            </p:cNvSpPr>
            <p:nvPr/>
          </p:nvSpPr>
          <p:spPr>
            <a:xfrm>
              <a:off x="8214010" y="4317267"/>
              <a:ext cx="1901407" cy="738664"/>
            </a:xfrm>
            <a:prstGeom prst="rect">
              <a:avLst/>
            </a:prstGeom>
            <a:noFill/>
          </p:spPr>
          <p:txBody>
            <a:bodyPr wrap="square" rtlCol="0">
              <a:spAutoFit/>
            </a:bodyPr>
            <a:lstStyle/>
            <a:p>
              <a:r>
                <a:rPr lang="en-GB" sz="1400">
                  <a:latin typeface="Lato Light" panose="020F0502020204030203" pitchFamily="34" charset="0"/>
                  <a:ea typeface="Lato Light" panose="020F0502020204030203" pitchFamily="34" charset="0"/>
                  <a:cs typeface="Lato Light" panose="020F0502020204030203" pitchFamily="34" charset="0"/>
                </a:rPr>
                <a:t>For the full In-Depth Profile details, see the excel dataset.</a:t>
              </a:r>
            </a:p>
          </p:txBody>
        </p:sp>
        <p:grpSp>
          <p:nvGrpSpPr>
            <p:cNvPr id="57" name="Group 56">
              <a:extLst>
                <a:ext uri="{FF2B5EF4-FFF2-40B4-BE49-F238E27FC236}">
                  <a16:creationId xmlns:a16="http://schemas.microsoft.com/office/drawing/2014/main" id="{5EC80438-FF52-9525-C0F7-5EF29936D6FA}"/>
                </a:ext>
              </a:extLst>
            </p:cNvPr>
            <p:cNvGrpSpPr>
              <a:grpSpLocks/>
            </p:cNvGrpSpPr>
            <p:nvPr/>
          </p:nvGrpSpPr>
          <p:grpSpPr>
            <a:xfrm>
              <a:off x="7523670" y="4326599"/>
              <a:ext cx="720000" cy="720000"/>
              <a:chOff x="7523670" y="4326599"/>
              <a:chExt cx="720000" cy="720000"/>
            </a:xfrm>
          </p:grpSpPr>
          <p:pic>
            <p:nvPicPr>
              <p:cNvPr id="51" name="Graphic 50">
                <a:extLst>
                  <a:ext uri="{FF2B5EF4-FFF2-40B4-BE49-F238E27FC236}">
                    <a16:creationId xmlns:a16="http://schemas.microsoft.com/office/drawing/2014/main" id="{3CB280A6-9F6B-5976-1F2A-18C42EFDAD3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81445" y="4470427"/>
                <a:ext cx="404451" cy="432345"/>
              </a:xfrm>
              <a:prstGeom prst="rect">
                <a:avLst/>
              </a:prstGeom>
            </p:spPr>
          </p:pic>
          <p:sp>
            <p:nvSpPr>
              <p:cNvPr id="54" name="Oval 53">
                <a:extLst>
                  <a:ext uri="{FF2B5EF4-FFF2-40B4-BE49-F238E27FC236}">
                    <a16:creationId xmlns:a16="http://schemas.microsoft.com/office/drawing/2014/main" id="{1CC45476-5867-A81C-FA7C-5BE149543C19}"/>
                  </a:ext>
                </a:extLst>
              </p:cNvPr>
              <p:cNvSpPr>
                <a:spLocks noChangeAspect="1"/>
              </p:cNvSpPr>
              <p:nvPr/>
            </p:nvSpPr>
            <p:spPr>
              <a:xfrm>
                <a:off x="7523670" y="4326599"/>
                <a:ext cx="720000" cy="720000"/>
              </a:xfrm>
              <a:prstGeom prst="ellipse">
                <a:avLst/>
              </a:prstGeom>
              <a:noFill/>
              <a:ln>
                <a:solidFill>
                  <a:srgbClr val="107A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aphicFrame>
        <p:nvGraphicFramePr>
          <p:cNvPr id="24" name="Chart 23">
            <a:extLst>
              <a:ext uri="{FF2B5EF4-FFF2-40B4-BE49-F238E27FC236}">
                <a16:creationId xmlns:a16="http://schemas.microsoft.com/office/drawing/2014/main" id="{82760F22-233B-3226-BC88-44AAD5021D50}"/>
              </a:ext>
            </a:extLst>
          </p:cNvPr>
          <p:cNvGraphicFramePr>
            <a:graphicFrameLocks/>
          </p:cNvGraphicFramePr>
          <p:nvPr>
            <p:extLst>
              <p:ext uri="{D42A27DB-BD31-4B8C-83A1-F6EECF244321}">
                <p14:modId xmlns:p14="http://schemas.microsoft.com/office/powerpoint/2010/main" val="682468882"/>
              </p:ext>
            </p:extLst>
          </p:nvPr>
        </p:nvGraphicFramePr>
        <p:xfrm>
          <a:off x="4705107" y="1782221"/>
          <a:ext cx="5011783" cy="3154969"/>
        </p:xfrm>
        <a:graphic>
          <a:graphicData uri="http://schemas.openxmlformats.org/drawingml/2006/chart">
            <c:chart xmlns:c="http://schemas.openxmlformats.org/drawingml/2006/chart" xmlns:r="http://schemas.openxmlformats.org/officeDocument/2006/relationships" r:id="rId10"/>
          </a:graphicData>
        </a:graphic>
      </p:graphicFrame>
      <p:sp>
        <p:nvSpPr>
          <p:cNvPr id="2" name="TextBox 1">
            <a:extLst>
              <a:ext uri="{FF2B5EF4-FFF2-40B4-BE49-F238E27FC236}">
                <a16:creationId xmlns:a16="http://schemas.microsoft.com/office/drawing/2014/main" id="{6DD71A09-72C6-1FE5-E9F7-FB6B05ACBD1E}"/>
              </a:ext>
            </a:extLst>
          </p:cNvPr>
          <p:cNvSpPr txBox="1"/>
          <p:nvPr/>
        </p:nvSpPr>
        <p:spPr>
          <a:xfrm>
            <a:off x="8637416" y="6362313"/>
            <a:ext cx="3307379" cy="338554"/>
          </a:xfrm>
          <a:prstGeom prst="rect">
            <a:avLst/>
          </a:prstGeom>
          <a:noFill/>
        </p:spPr>
        <p:txBody>
          <a:bodyPr wrap="square" rtlCol="0">
            <a:spAutoFit/>
          </a:bodyPr>
          <a:lstStyle/>
          <a:p>
            <a:r>
              <a:rPr lang="en-GB" sz="800"/>
              <a:t>* </a:t>
            </a:r>
            <a:r>
              <a:rPr lang="en-GB" sz="800">
                <a:solidFill>
                  <a:schemeClr val="tx2"/>
                </a:solidFill>
              </a:rPr>
              <a:t>Argentina</a:t>
            </a:r>
            <a:r>
              <a:rPr lang="en-GB" sz="800"/>
              <a:t>, Australia, </a:t>
            </a:r>
            <a:r>
              <a:rPr lang="en-GB" sz="800">
                <a:solidFill>
                  <a:schemeClr val="tx2"/>
                </a:solidFill>
              </a:rPr>
              <a:t>Brazil</a:t>
            </a:r>
            <a:r>
              <a:rPr lang="en-GB" sz="800"/>
              <a:t>, </a:t>
            </a:r>
            <a:r>
              <a:rPr lang="en-GB" sz="800">
                <a:solidFill>
                  <a:schemeClr val="tx2"/>
                </a:solidFill>
              </a:rPr>
              <a:t>Canada</a:t>
            </a:r>
            <a:r>
              <a:rPr lang="en-GB" sz="800"/>
              <a:t>, Colombia, </a:t>
            </a:r>
            <a:r>
              <a:rPr lang="en-GB" sz="800">
                <a:solidFill>
                  <a:schemeClr val="tx2"/>
                </a:solidFill>
              </a:rPr>
              <a:t>France</a:t>
            </a:r>
            <a:r>
              <a:rPr lang="en-GB" sz="800"/>
              <a:t>, Germany, </a:t>
            </a:r>
            <a:r>
              <a:rPr lang="en-GB" sz="800">
                <a:solidFill>
                  <a:schemeClr val="tx2"/>
                </a:solidFill>
              </a:rPr>
              <a:t>Italy</a:t>
            </a:r>
            <a:r>
              <a:rPr lang="en-GB" sz="800"/>
              <a:t>, </a:t>
            </a:r>
            <a:r>
              <a:rPr lang="en-GB" sz="800">
                <a:solidFill>
                  <a:schemeClr val="tx2"/>
                </a:solidFill>
              </a:rPr>
              <a:t>Japan</a:t>
            </a:r>
            <a:r>
              <a:rPr lang="en-GB" sz="800"/>
              <a:t>, Saudi Arabia, South Korea, </a:t>
            </a:r>
            <a:r>
              <a:rPr lang="en-GB" sz="800">
                <a:solidFill>
                  <a:schemeClr val="tx2"/>
                </a:solidFill>
              </a:rPr>
              <a:t>Spain</a:t>
            </a:r>
            <a:r>
              <a:rPr lang="en-GB" sz="800"/>
              <a:t>, </a:t>
            </a:r>
            <a:r>
              <a:rPr lang="en-GB" sz="800">
                <a:ea typeface="Lato Light" panose="020F0502020204030203" pitchFamily="34" charset="0"/>
                <a:cs typeface="Lato Light" panose="020F0502020204030203" pitchFamily="34" charset="0"/>
              </a:rPr>
              <a:t>Türkiye, </a:t>
            </a:r>
            <a:r>
              <a:rPr lang="en-GB" sz="800">
                <a:solidFill>
                  <a:schemeClr val="tx2"/>
                </a:solidFill>
                <a:ea typeface="Lato Light" panose="020F0502020204030203" pitchFamily="34" charset="0"/>
                <a:cs typeface="Lato Light" panose="020F0502020204030203" pitchFamily="34" charset="0"/>
              </a:rPr>
              <a:t>UK</a:t>
            </a:r>
            <a:r>
              <a:rPr lang="en-GB" sz="800">
                <a:ea typeface="Lato Light" panose="020F0502020204030203" pitchFamily="34" charset="0"/>
                <a:cs typeface="Lato Light" panose="020F0502020204030203" pitchFamily="34" charset="0"/>
              </a:rPr>
              <a:t>, </a:t>
            </a:r>
            <a:r>
              <a:rPr lang="en-GB" sz="800">
                <a:solidFill>
                  <a:schemeClr val="tx2"/>
                </a:solidFill>
                <a:ea typeface="Lato Light" panose="020F0502020204030203" pitchFamily="34" charset="0"/>
                <a:cs typeface="Lato Light" panose="020F0502020204030203" pitchFamily="34" charset="0"/>
              </a:rPr>
              <a:t>USA</a:t>
            </a:r>
            <a:endParaRPr lang="en-GB" sz="800">
              <a:solidFill>
                <a:schemeClr val="tx2"/>
              </a:solidFill>
            </a:endParaRPr>
          </a:p>
        </p:txBody>
      </p:sp>
    </p:spTree>
    <p:extLst>
      <p:ext uri="{BB962C8B-B14F-4D97-AF65-F5344CB8AC3E}">
        <p14:creationId xmlns:p14="http://schemas.microsoft.com/office/powerpoint/2010/main" val="3203957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19725-B8C3-334B-273C-CA17176FA1F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968B7A1-174B-40F1-3D32-568BF7179684}"/>
              </a:ext>
            </a:extLst>
          </p:cNvPr>
          <p:cNvSpPr>
            <a:spLocks noGrp="1" noRot="1" noMove="1" noResize="1" noEditPoints="1" noAdjustHandles="1" noChangeArrowheads="1" noChangeShapeType="1"/>
          </p:cNvSpPr>
          <p:nvPr>
            <p:ph type="title"/>
          </p:nvPr>
        </p:nvSpPr>
        <p:spPr/>
        <p:txBody>
          <a:bodyPr>
            <a:normAutofit/>
          </a:bodyPr>
          <a:lstStyle/>
          <a:p>
            <a:r>
              <a:rPr lang="en-GB"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AREA OF INTEREST</a:t>
            </a:r>
            <a:endParaRPr lang="en-GB">
              <a:solidFill>
                <a:schemeClr val="tx1"/>
              </a:solidFill>
            </a:endParaRPr>
          </a:p>
        </p:txBody>
      </p:sp>
      <p:sp>
        <p:nvSpPr>
          <p:cNvPr id="24" name="Google Shape;54;p15">
            <a:extLst>
              <a:ext uri="{FF2B5EF4-FFF2-40B4-BE49-F238E27FC236}">
                <a16:creationId xmlns:a16="http://schemas.microsoft.com/office/drawing/2014/main" id="{22DC099A-B3A0-8B4B-059F-9557034B46D2}"/>
              </a:ext>
            </a:extLst>
          </p:cNvPr>
          <p:cNvSpPr>
            <a:spLocks/>
          </p:cNvSpPr>
          <p:nvPr/>
        </p:nvSpPr>
        <p:spPr>
          <a:xfrm>
            <a:off x="6994580" y="2017538"/>
            <a:ext cx="4717995" cy="1545512"/>
          </a:xfrm>
          <a:prstGeom prst="roundRect">
            <a:avLst>
              <a:gd name="adj" fmla="val 11451"/>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5;p15">
            <a:extLst>
              <a:ext uri="{FF2B5EF4-FFF2-40B4-BE49-F238E27FC236}">
                <a16:creationId xmlns:a16="http://schemas.microsoft.com/office/drawing/2014/main" id="{46ED6F67-6CE9-F861-B81E-2E4CD9D522AB}"/>
              </a:ext>
            </a:extLst>
          </p:cNvPr>
          <p:cNvSpPr txBox="1">
            <a:spLocks/>
          </p:cNvSpPr>
          <p:nvPr/>
        </p:nvSpPr>
        <p:spPr>
          <a:xfrm>
            <a:off x="7038525" y="2061167"/>
            <a:ext cx="2784420" cy="31992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a:solidFill>
                  <a:schemeClr val="lt1"/>
                </a:solidFill>
                <a:latin typeface="+mj-lt"/>
                <a:ea typeface="Fira Sans Extra Condensed Medium"/>
                <a:cs typeface="Fira Sans Extra Condensed Medium"/>
                <a:sym typeface="Fira Sans Extra Condensed Medium"/>
              </a:rPr>
              <a:t>Christopher Craig Dvorak</a:t>
            </a:r>
          </a:p>
        </p:txBody>
      </p:sp>
      <p:sp>
        <p:nvSpPr>
          <p:cNvPr id="26" name="Google Shape;56;p15">
            <a:extLst>
              <a:ext uri="{FF2B5EF4-FFF2-40B4-BE49-F238E27FC236}">
                <a16:creationId xmlns:a16="http://schemas.microsoft.com/office/drawing/2014/main" id="{63E6FB42-A6CE-33ED-2639-12F87A5BE238}"/>
              </a:ext>
            </a:extLst>
          </p:cNvPr>
          <p:cNvSpPr txBox="1">
            <a:spLocks/>
          </p:cNvSpPr>
          <p:nvPr/>
        </p:nvSpPr>
        <p:spPr>
          <a:xfrm>
            <a:off x="7038525" y="2442914"/>
            <a:ext cx="4465852" cy="1013545"/>
          </a:xfrm>
          <a:prstGeom prst="rect">
            <a:avLst/>
          </a:prstGeom>
          <a:noFill/>
          <a:ln>
            <a:noFill/>
          </a:ln>
        </p:spPr>
        <p:txBody>
          <a:bodyPr spcFirstLastPara="1" wrap="square" lIns="91425" tIns="45700" rIns="91425" bIns="45700" anchor="t" anchorCtr="0">
            <a:noAutofit/>
          </a:bodyPr>
          <a:lstStyle/>
          <a:p>
            <a:r>
              <a:rPr lang="en-US" sz="1200" i="1">
                <a:solidFill>
                  <a:schemeClr val="bg1"/>
                </a:solidFill>
                <a:latin typeface="Lato Light" panose="020F0502020204030203" pitchFamily="34" charset="0"/>
                <a:ea typeface="Lato Light" panose="020F0502020204030203" pitchFamily="34" charset="0"/>
                <a:cs typeface="Lato Light" panose="020F0502020204030203" pitchFamily="34" charset="0"/>
              </a:rPr>
              <a:t>United States of America</a:t>
            </a:r>
          </a:p>
          <a:p>
            <a:r>
              <a:rPr lang="en-US" sz="1200">
                <a:solidFill>
                  <a:schemeClr val="bg1"/>
                </a:solidFill>
                <a:latin typeface="Lato Light" panose="020F0502020204030203" pitchFamily="34" charset="0"/>
                <a:ea typeface="Lato Light" panose="020F0502020204030203" pitchFamily="34" charset="0"/>
                <a:cs typeface="Lato Light" panose="020F0502020204030203" pitchFamily="34" charset="0"/>
              </a:rPr>
              <a:t>Acute Promyelocytic Leukemia, Blood Disorders, Childhood Leukemia, Genetic Disorders, Invasive Fungal Infections, Juvenile Myelomonocytic Leukemia, Myelodysplastic Syndromes, Rare Leukemias, Severe Combined Immunodeficiency, Thalassemia</a:t>
            </a:r>
          </a:p>
          <a:p>
            <a:endParaRPr lang="en-US" sz="120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7" name="Google Shape;82;p15">
            <a:extLst>
              <a:ext uri="{FF2B5EF4-FFF2-40B4-BE49-F238E27FC236}">
                <a16:creationId xmlns:a16="http://schemas.microsoft.com/office/drawing/2014/main" id="{F651EF37-A494-1CE7-6D9D-7E559F6C4DB4}"/>
              </a:ext>
            </a:extLst>
          </p:cNvPr>
          <p:cNvSpPr>
            <a:spLocks/>
          </p:cNvSpPr>
          <p:nvPr/>
        </p:nvSpPr>
        <p:spPr>
          <a:xfrm>
            <a:off x="10715025" y="1584210"/>
            <a:ext cx="858705" cy="858705"/>
          </a:xfrm>
          <a:prstGeom prst="ellipse">
            <a:avLst/>
          </a:prstGeom>
          <a:solidFill>
            <a:srgbClr val="7030A0"/>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 name="Graphic 27" descr="User Crown Male outline">
            <a:extLst>
              <a:ext uri="{FF2B5EF4-FFF2-40B4-BE49-F238E27FC236}">
                <a16:creationId xmlns:a16="http://schemas.microsoft.com/office/drawing/2014/main" id="{B6121369-6136-24A9-6D83-0A0738B69B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84377" y="1653562"/>
            <a:ext cx="720000" cy="720000"/>
          </a:xfrm>
          <a:prstGeom prst="rect">
            <a:avLst/>
          </a:prstGeom>
        </p:spPr>
      </p:pic>
      <p:sp>
        <p:nvSpPr>
          <p:cNvPr id="32" name="Google Shape;54;p15">
            <a:extLst>
              <a:ext uri="{FF2B5EF4-FFF2-40B4-BE49-F238E27FC236}">
                <a16:creationId xmlns:a16="http://schemas.microsoft.com/office/drawing/2014/main" id="{FC52ECBE-87E5-62BC-9A9D-1A0D27686C81}"/>
              </a:ext>
            </a:extLst>
          </p:cNvPr>
          <p:cNvSpPr>
            <a:spLocks/>
          </p:cNvSpPr>
          <p:nvPr/>
        </p:nvSpPr>
        <p:spPr>
          <a:xfrm>
            <a:off x="6994580" y="4328104"/>
            <a:ext cx="4717995" cy="1704395"/>
          </a:xfrm>
          <a:prstGeom prst="roundRect">
            <a:avLst>
              <a:gd name="adj" fmla="val 11451"/>
            </a:avLst>
          </a:pr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5;p15">
            <a:extLst>
              <a:ext uri="{FF2B5EF4-FFF2-40B4-BE49-F238E27FC236}">
                <a16:creationId xmlns:a16="http://schemas.microsoft.com/office/drawing/2014/main" id="{3F44A2EC-0172-E1AA-3719-6FD6072050AD}"/>
              </a:ext>
            </a:extLst>
          </p:cNvPr>
          <p:cNvSpPr txBox="1">
            <a:spLocks/>
          </p:cNvSpPr>
          <p:nvPr/>
        </p:nvSpPr>
        <p:spPr>
          <a:xfrm>
            <a:off x="7038524" y="4371734"/>
            <a:ext cx="2740475" cy="31992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a:latin typeface="+mj-lt"/>
                <a:ea typeface="Fira Sans Extra Condensed Medium"/>
                <a:cs typeface="Fira Sans Extra Condensed Medium"/>
                <a:sym typeface="Fira Sans Extra Condensed Medium"/>
              </a:rPr>
              <a:t>Veronica Paola Celis-Passini</a:t>
            </a:r>
          </a:p>
        </p:txBody>
      </p:sp>
      <p:sp>
        <p:nvSpPr>
          <p:cNvPr id="43" name="Google Shape;56;p15">
            <a:extLst>
              <a:ext uri="{FF2B5EF4-FFF2-40B4-BE49-F238E27FC236}">
                <a16:creationId xmlns:a16="http://schemas.microsoft.com/office/drawing/2014/main" id="{EC5944C0-D4A0-6F5E-C280-0C3DE8C65183}"/>
              </a:ext>
            </a:extLst>
          </p:cNvPr>
          <p:cNvSpPr txBox="1">
            <a:spLocks/>
          </p:cNvSpPr>
          <p:nvPr/>
        </p:nvSpPr>
        <p:spPr>
          <a:xfrm>
            <a:off x="7038525" y="4753481"/>
            <a:ext cx="4432750" cy="1120136"/>
          </a:xfrm>
          <a:prstGeom prst="rect">
            <a:avLst/>
          </a:prstGeom>
          <a:noFill/>
          <a:ln>
            <a:noFill/>
          </a:ln>
        </p:spPr>
        <p:txBody>
          <a:bodyPr spcFirstLastPara="1" wrap="square" lIns="91425" tIns="45700" rIns="91425" bIns="45700" anchor="t" anchorCtr="0">
            <a:noAutofit/>
          </a:bodyPr>
          <a:lstStyle/>
          <a:p>
            <a:r>
              <a:rPr lang="en-US" sz="1200" i="1">
                <a:latin typeface="Lato Light" panose="020F0502020204030203" pitchFamily="34" charset="0"/>
                <a:ea typeface="Lato Light" panose="020F0502020204030203" pitchFamily="34" charset="0"/>
                <a:cs typeface="Lato Light" panose="020F0502020204030203" pitchFamily="34" charset="0"/>
              </a:rPr>
              <a:t>Spain</a:t>
            </a:r>
          </a:p>
          <a:p>
            <a:r>
              <a:rPr lang="en-GB" sz="1200">
                <a:latin typeface="Lato Light" panose="020F0502020204030203" pitchFamily="34" charset="0"/>
                <a:ea typeface="Lato Light" panose="020F0502020204030203" pitchFamily="34" charset="0"/>
                <a:cs typeface="Lato Light" panose="020F0502020204030203" pitchFamily="34" charset="0"/>
              </a:rPr>
              <a:t>Acute Lymphoblastic </a:t>
            </a:r>
            <a:r>
              <a:rPr lang="en-GB" sz="1200" err="1">
                <a:latin typeface="Lato Light" panose="020F0502020204030203" pitchFamily="34" charset="0"/>
                <a:ea typeface="Lato Light" panose="020F0502020204030203" pitchFamily="34" charset="0"/>
                <a:cs typeface="Lato Light" panose="020F0502020204030203" pitchFamily="34" charset="0"/>
              </a:rPr>
              <a:t>Leukemia</a:t>
            </a:r>
            <a:r>
              <a:rPr lang="en-GB" sz="1200">
                <a:latin typeface="Lato Light" panose="020F0502020204030203" pitchFamily="34" charset="0"/>
                <a:ea typeface="Lato Light" panose="020F0502020204030203" pitchFamily="34" charset="0"/>
                <a:cs typeface="Lato Light" panose="020F0502020204030203" pitchFamily="34" charset="0"/>
              </a:rPr>
              <a:t>, Acute Myeloid </a:t>
            </a:r>
            <a:r>
              <a:rPr lang="en-GB" sz="1200" err="1">
                <a:latin typeface="Lato Light" panose="020F0502020204030203" pitchFamily="34" charset="0"/>
                <a:ea typeface="Lato Light" panose="020F0502020204030203" pitchFamily="34" charset="0"/>
                <a:cs typeface="Lato Light" panose="020F0502020204030203" pitchFamily="34" charset="0"/>
              </a:rPr>
              <a:t>Leukemia</a:t>
            </a:r>
            <a:r>
              <a:rPr lang="en-GB" sz="1200">
                <a:latin typeface="Lato Light" panose="020F0502020204030203" pitchFamily="34" charset="0"/>
                <a:ea typeface="Lato Light" panose="020F0502020204030203" pitchFamily="34" charset="0"/>
                <a:cs typeface="Lato Light" panose="020F0502020204030203" pitchFamily="34" charset="0"/>
              </a:rPr>
              <a:t>, Chronic Lymphoblastic Leucosis, Chronic Lymphocytic </a:t>
            </a:r>
            <a:r>
              <a:rPr lang="en-GB" sz="1200" err="1">
                <a:latin typeface="Lato Light" panose="020F0502020204030203" pitchFamily="34" charset="0"/>
                <a:ea typeface="Lato Light" panose="020F0502020204030203" pitchFamily="34" charset="0"/>
                <a:cs typeface="Lato Light" panose="020F0502020204030203" pitchFamily="34" charset="0"/>
              </a:rPr>
              <a:t>Leukemia</a:t>
            </a:r>
            <a:r>
              <a:rPr lang="en-GB" sz="1200">
                <a:latin typeface="Lato Light" panose="020F0502020204030203" pitchFamily="34" charset="0"/>
                <a:ea typeface="Lato Light" panose="020F0502020204030203" pitchFamily="34" charset="0"/>
                <a:cs typeface="Lato Light" panose="020F0502020204030203" pitchFamily="34" charset="0"/>
              </a:rPr>
              <a:t>, Langerhans Cell Histiocytosis, Lymphoma, Non-Hodgkin's Lymphoma, </a:t>
            </a:r>
            <a:r>
              <a:rPr lang="en-GB" sz="1200" err="1">
                <a:latin typeface="Lato Light" panose="020F0502020204030203" pitchFamily="34" charset="0"/>
                <a:ea typeface="Lato Light" panose="020F0502020204030203" pitchFamily="34" charset="0"/>
                <a:cs typeface="Lato Light" panose="020F0502020204030203" pitchFamily="34" charset="0"/>
              </a:rPr>
              <a:t>Pediatric</a:t>
            </a:r>
            <a:r>
              <a:rPr lang="en-GB" sz="1200">
                <a:latin typeface="Lato Light" panose="020F0502020204030203" pitchFamily="34" charset="0"/>
                <a:ea typeface="Lato Light" panose="020F0502020204030203" pitchFamily="34" charset="0"/>
                <a:cs typeface="Lato Light" panose="020F0502020204030203" pitchFamily="34" charset="0"/>
              </a:rPr>
              <a:t> Lymphomas Hodgkin, T-Cell Lymphoma, Vascular </a:t>
            </a:r>
            <a:r>
              <a:rPr lang="en-GB" sz="1200" err="1">
                <a:latin typeface="Lato Light" panose="020F0502020204030203" pitchFamily="34" charset="0"/>
                <a:ea typeface="Lato Light" panose="020F0502020204030203" pitchFamily="34" charset="0"/>
                <a:cs typeface="Lato Light" panose="020F0502020204030203" pitchFamily="34" charset="0"/>
              </a:rPr>
              <a:t>Tumors</a:t>
            </a:r>
            <a:endParaRPr lang="en-GB" sz="1200">
              <a:latin typeface="Lato Light" panose="020F0502020204030203" pitchFamily="34" charset="0"/>
              <a:ea typeface="Lato Light" panose="020F0502020204030203" pitchFamily="34" charset="0"/>
              <a:cs typeface="Lato Light" panose="020F0502020204030203" pitchFamily="34" charset="0"/>
            </a:endParaRPr>
          </a:p>
        </p:txBody>
      </p:sp>
      <p:sp>
        <p:nvSpPr>
          <p:cNvPr id="44" name="Google Shape;82;p15">
            <a:extLst>
              <a:ext uri="{FF2B5EF4-FFF2-40B4-BE49-F238E27FC236}">
                <a16:creationId xmlns:a16="http://schemas.microsoft.com/office/drawing/2014/main" id="{36842A2F-FA89-043E-FD45-7210E9977253}"/>
              </a:ext>
            </a:extLst>
          </p:cNvPr>
          <p:cNvSpPr>
            <a:spLocks/>
          </p:cNvSpPr>
          <p:nvPr/>
        </p:nvSpPr>
        <p:spPr>
          <a:xfrm>
            <a:off x="10715025" y="3894777"/>
            <a:ext cx="858705" cy="858705"/>
          </a:xfrm>
          <a:prstGeom prst="ellipse">
            <a:avLst/>
          </a:prstGeom>
          <a:solidFill>
            <a:schemeClr val="accent4">
              <a:lumMod val="75000"/>
            </a:schemeClr>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 name="Graphic 44" descr="User Crown Female outline">
            <a:extLst>
              <a:ext uri="{FF2B5EF4-FFF2-40B4-BE49-F238E27FC236}">
                <a16:creationId xmlns:a16="http://schemas.microsoft.com/office/drawing/2014/main" id="{4B914AF9-2229-04A5-87C5-DDE0E2A2D416}"/>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0784377" y="3964129"/>
            <a:ext cx="720000" cy="720000"/>
          </a:xfrm>
          <a:prstGeom prst="rect">
            <a:avLst/>
          </a:prstGeom>
        </p:spPr>
      </p:pic>
      <p:graphicFrame>
        <p:nvGraphicFramePr>
          <p:cNvPr id="48" name="Chart 47">
            <a:extLst>
              <a:ext uri="{FF2B5EF4-FFF2-40B4-BE49-F238E27FC236}">
                <a16:creationId xmlns:a16="http://schemas.microsoft.com/office/drawing/2014/main" id="{53F4B5F8-01C2-5D40-CB85-A6D73E517B1E}"/>
              </a:ext>
            </a:extLst>
          </p:cNvPr>
          <p:cNvGraphicFramePr>
            <a:graphicFrameLocks/>
          </p:cNvGraphicFramePr>
          <p:nvPr>
            <p:extLst>
              <p:ext uri="{D42A27DB-BD31-4B8C-83A1-F6EECF244321}">
                <p14:modId xmlns:p14="http://schemas.microsoft.com/office/powerpoint/2010/main" val="443623343"/>
              </p:ext>
            </p:extLst>
          </p:nvPr>
        </p:nvGraphicFramePr>
        <p:xfrm>
          <a:off x="479425" y="1320800"/>
          <a:ext cx="6022975" cy="4711699"/>
        </p:xfrm>
        <a:graphic>
          <a:graphicData uri="http://schemas.openxmlformats.org/drawingml/2006/chart">
            <c:chart xmlns:c="http://schemas.openxmlformats.org/drawingml/2006/chart" xmlns:r="http://schemas.openxmlformats.org/officeDocument/2006/relationships" r:id="rId6"/>
          </a:graphicData>
        </a:graphic>
      </p:graphicFrame>
      <p:sp>
        <p:nvSpPr>
          <p:cNvPr id="49" name="TextBox 48">
            <a:extLst>
              <a:ext uri="{FF2B5EF4-FFF2-40B4-BE49-F238E27FC236}">
                <a16:creationId xmlns:a16="http://schemas.microsoft.com/office/drawing/2014/main" id="{FE832AB6-57D6-7FEC-6781-7626315A8B8A}"/>
              </a:ext>
            </a:extLst>
          </p:cNvPr>
          <p:cNvSpPr txBox="1"/>
          <p:nvPr/>
        </p:nvSpPr>
        <p:spPr>
          <a:xfrm>
            <a:off x="479425" y="671612"/>
            <a:ext cx="4579750" cy="307777"/>
          </a:xfrm>
          <a:prstGeom prst="rect">
            <a:avLst/>
          </a:prstGeom>
          <a:noFill/>
        </p:spPr>
        <p:txBody>
          <a:bodyPr wrap="square" rtlCol="0">
            <a:spAutoFit/>
          </a:bodyPr>
          <a:lstStyle/>
          <a:p>
            <a:r>
              <a:rPr lang="en-GB" sz="1400" b="1">
                <a:solidFill>
                  <a:schemeClr val="tx2"/>
                </a:solidFill>
              </a:rPr>
              <a:t>126 </a:t>
            </a:r>
            <a:r>
              <a:rPr lang="en-GB" sz="1400"/>
              <a:t>different areas of interest captured.</a:t>
            </a:r>
          </a:p>
        </p:txBody>
      </p:sp>
    </p:spTree>
    <p:extLst>
      <p:ext uri="{BB962C8B-B14F-4D97-AF65-F5344CB8AC3E}">
        <p14:creationId xmlns:p14="http://schemas.microsoft.com/office/powerpoint/2010/main" val="35280813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AB018-31F0-FCFD-3FA7-CA83AB1BFB3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C513CB9-1234-D083-B244-73C0AD7805E5}"/>
              </a:ext>
            </a:extLst>
          </p:cNvPr>
          <p:cNvSpPr>
            <a:spLocks noGrp="1" noRot="1" noMove="1" noResize="1" noEditPoints="1" noAdjustHandles="1" noChangeArrowheads="1" noChangeShapeType="1"/>
          </p:cNvSpPr>
          <p:nvPr>
            <p:ph type="title"/>
          </p:nvPr>
        </p:nvSpPr>
        <p:spPr/>
        <p:txBody>
          <a:bodyPr>
            <a:normAutofit/>
          </a:bodyPr>
          <a:lstStyle/>
          <a:p>
            <a:r>
              <a:rPr lang="en-GB"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CLINICAL TRIALS</a:t>
            </a:r>
            <a:endParaRPr lang="en-GB">
              <a:solidFill>
                <a:schemeClr val="tx1"/>
              </a:solidFill>
            </a:endParaRPr>
          </a:p>
        </p:txBody>
      </p:sp>
      <p:sp>
        <p:nvSpPr>
          <p:cNvPr id="24" name="Google Shape;54;p15">
            <a:extLst>
              <a:ext uri="{FF2B5EF4-FFF2-40B4-BE49-F238E27FC236}">
                <a16:creationId xmlns:a16="http://schemas.microsoft.com/office/drawing/2014/main" id="{F088AFB5-B8D3-CAC6-2D33-20EDD4B664E1}"/>
              </a:ext>
            </a:extLst>
          </p:cNvPr>
          <p:cNvSpPr>
            <a:spLocks/>
          </p:cNvSpPr>
          <p:nvPr/>
        </p:nvSpPr>
        <p:spPr>
          <a:xfrm>
            <a:off x="479425" y="1624508"/>
            <a:ext cx="4717995" cy="1545512"/>
          </a:xfrm>
          <a:prstGeom prst="roundRect">
            <a:avLst>
              <a:gd name="adj" fmla="val 11451"/>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5;p15">
            <a:extLst>
              <a:ext uri="{FF2B5EF4-FFF2-40B4-BE49-F238E27FC236}">
                <a16:creationId xmlns:a16="http://schemas.microsoft.com/office/drawing/2014/main" id="{C3161ACE-26EB-2AA5-F3C1-2435F692ABE5}"/>
              </a:ext>
            </a:extLst>
          </p:cNvPr>
          <p:cNvSpPr txBox="1">
            <a:spLocks/>
          </p:cNvSpPr>
          <p:nvPr/>
        </p:nvSpPr>
        <p:spPr>
          <a:xfrm>
            <a:off x="523370" y="1668137"/>
            <a:ext cx="2583952" cy="31992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a:solidFill>
                  <a:schemeClr val="lt1"/>
                </a:solidFill>
                <a:latin typeface="+mj-lt"/>
                <a:ea typeface="Fira Sans Extra Condensed Medium"/>
                <a:cs typeface="Fira Sans Extra Condensed Medium"/>
                <a:sym typeface="Fira Sans Extra Condensed Medium"/>
              </a:rPr>
              <a:t>Christopher Craig Dvorak</a:t>
            </a:r>
          </a:p>
        </p:txBody>
      </p:sp>
      <p:sp>
        <p:nvSpPr>
          <p:cNvPr id="26" name="Google Shape;56;p15">
            <a:extLst>
              <a:ext uri="{FF2B5EF4-FFF2-40B4-BE49-F238E27FC236}">
                <a16:creationId xmlns:a16="http://schemas.microsoft.com/office/drawing/2014/main" id="{F6DB0F2E-A562-7437-6F28-BB537E3D9988}"/>
              </a:ext>
            </a:extLst>
          </p:cNvPr>
          <p:cNvSpPr txBox="1">
            <a:spLocks/>
          </p:cNvSpPr>
          <p:nvPr/>
        </p:nvSpPr>
        <p:spPr>
          <a:xfrm>
            <a:off x="523370" y="2049884"/>
            <a:ext cx="4432750" cy="1013545"/>
          </a:xfrm>
          <a:prstGeom prst="rect">
            <a:avLst/>
          </a:prstGeom>
          <a:noFill/>
          <a:ln>
            <a:noFill/>
          </a:ln>
        </p:spPr>
        <p:txBody>
          <a:bodyPr spcFirstLastPara="1" wrap="square" lIns="91425" tIns="45700" rIns="91425" bIns="45700" anchor="t" anchorCtr="0">
            <a:noAutofit/>
          </a:bodyPr>
          <a:lstStyle/>
          <a:p>
            <a:r>
              <a:rPr lang="en-US" sz="1200" i="1">
                <a:solidFill>
                  <a:schemeClr val="bg1"/>
                </a:solidFill>
                <a:latin typeface="Lato Light" panose="020F0502020204030203" pitchFamily="34" charset="0"/>
                <a:ea typeface="Lato Light" panose="020F0502020204030203" pitchFamily="34" charset="0"/>
                <a:cs typeface="Lato Light" panose="020F0502020204030203" pitchFamily="34" charset="0"/>
              </a:rPr>
              <a:t>United States of America</a:t>
            </a:r>
          </a:p>
          <a:p>
            <a:r>
              <a:rPr lang="en-GB" sz="1200">
                <a:solidFill>
                  <a:schemeClr val="bg1"/>
                </a:solidFill>
                <a:latin typeface="Lato Light" panose="020F0502020204030203" pitchFamily="34" charset="0"/>
                <a:ea typeface="Lato Light" panose="020F0502020204030203" pitchFamily="34" charset="0"/>
                <a:cs typeface="Lato Light" panose="020F0502020204030203" pitchFamily="34" charset="0"/>
              </a:rPr>
              <a:t>They have worked on a total of 43 clinical trials.</a:t>
            </a:r>
          </a:p>
          <a:p>
            <a:r>
              <a:rPr lang="en-GB" sz="1200">
                <a:solidFill>
                  <a:schemeClr val="bg1"/>
                </a:solidFill>
                <a:latin typeface="Lato Light" panose="020F0502020204030203" pitchFamily="34" charset="0"/>
                <a:ea typeface="Lato Light" panose="020F0502020204030203" pitchFamily="34" charset="0"/>
                <a:cs typeface="Lato Light" panose="020F0502020204030203" pitchFamily="34" charset="0"/>
              </a:rPr>
              <a:t>He is currently involved in 5 active clinical trails, being principal investigator of 4 and the study chair of a trial investigating Severe Combined Immunodeficiency.</a:t>
            </a:r>
            <a:endParaRPr lang="en-US" sz="120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7" name="Google Shape;82;p15">
            <a:extLst>
              <a:ext uri="{FF2B5EF4-FFF2-40B4-BE49-F238E27FC236}">
                <a16:creationId xmlns:a16="http://schemas.microsoft.com/office/drawing/2014/main" id="{E1C66ADD-C003-4896-D8F0-524BDBECC54F}"/>
              </a:ext>
            </a:extLst>
          </p:cNvPr>
          <p:cNvSpPr>
            <a:spLocks/>
          </p:cNvSpPr>
          <p:nvPr/>
        </p:nvSpPr>
        <p:spPr>
          <a:xfrm>
            <a:off x="4199870" y="1191180"/>
            <a:ext cx="858705" cy="858705"/>
          </a:xfrm>
          <a:prstGeom prst="ellipse">
            <a:avLst/>
          </a:prstGeom>
          <a:solidFill>
            <a:srgbClr val="7030A0"/>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 name="Graphic 27" descr="User Crown Male outline">
            <a:extLst>
              <a:ext uri="{FF2B5EF4-FFF2-40B4-BE49-F238E27FC236}">
                <a16:creationId xmlns:a16="http://schemas.microsoft.com/office/drawing/2014/main" id="{C424ADFF-C01F-081E-ED83-6E08CCC198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69222" y="1260532"/>
            <a:ext cx="720000" cy="720000"/>
          </a:xfrm>
          <a:prstGeom prst="rect">
            <a:avLst/>
          </a:prstGeom>
        </p:spPr>
      </p:pic>
      <p:graphicFrame>
        <p:nvGraphicFramePr>
          <p:cNvPr id="32" name="Chart 31">
            <a:extLst>
              <a:ext uri="{FF2B5EF4-FFF2-40B4-BE49-F238E27FC236}">
                <a16:creationId xmlns:a16="http://schemas.microsoft.com/office/drawing/2014/main" id="{F1557739-B9A3-9E48-DEEB-BBF3189F80BD}"/>
              </a:ext>
            </a:extLst>
          </p:cNvPr>
          <p:cNvGraphicFramePr>
            <a:graphicFrameLocks/>
          </p:cNvGraphicFramePr>
          <p:nvPr>
            <p:extLst>
              <p:ext uri="{D42A27DB-BD31-4B8C-83A1-F6EECF244321}">
                <p14:modId xmlns:p14="http://schemas.microsoft.com/office/powerpoint/2010/main" val="1264889155"/>
              </p:ext>
            </p:extLst>
          </p:nvPr>
        </p:nvGraphicFramePr>
        <p:xfrm>
          <a:off x="2157220" y="3231844"/>
          <a:ext cx="3445849" cy="33708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1">
            <a:extLst>
              <a:ext uri="{FF2B5EF4-FFF2-40B4-BE49-F238E27FC236}">
                <a16:creationId xmlns:a16="http://schemas.microsoft.com/office/drawing/2014/main" id="{351F686D-2A67-1A29-5284-E7AE2553C30B}"/>
              </a:ext>
            </a:extLst>
          </p:cNvPr>
          <p:cNvGraphicFramePr>
            <a:graphicFrameLocks/>
          </p:cNvGraphicFramePr>
          <p:nvPr>
            <p:extLst>
              <p:ext uri="{D42A27DB-BD31-4B8C-83A1-F6EECF244321}">
                <p14:modId xmlns:p14="http://schemas.microsoft.com/office/powerpoint/2010/main" val="2207229215"/>
              </p:ext>
            </p:extLst>
          </p:nvPr>
        </p:nvGraphicFramePr>
        <p:xfrm>
          <a:off x="6359320" y="1490462"/>
          <a:ext cx="5353254" cy="48429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2">
            <a:extLst>
              <a:ext uri="{FF2B5EF4-FFF2-40B4-BE49-F238E27FC236}">
                <a16:creationId xmlns:a16="http://schemas.microsoft.com/office/drawing/2014/main" id="{7D873B89-E202-8290-C824-52364B4BAB15}"/>
              </a:ext>
            </a:extLst>
          </p:cNvPr>
          <p:cNvGraphicFramePr>
            <a:graphicFrameLocks noGrp="1"/>
          </p:cNvGraphicFramePr>
          <p:nvPr>
            <p:extLst>
              <p:ext uri="{D42A27DB-BD31-4B8C-83A1-F6EECF244321}">
                <p14:modId xmlns:p14="http://schemas.microsoft.com/office/powerpoint/2010/main" val="2373397280"/>
              </p:ext>
            </p:extLst>
          </p:nvPr>
        </p:nvGraphicFramePr>
        <p:xfrm>
          <a:off x="523370" y="3429000"/>
          <a:ext cx="1856964" cy="1463040"/>
        </p:xfrm>
        <a:graphic>
          <a:graphicData uri="http://schemas.openxmlformats.org/drawingml/2006/table">
            <a:tbl>
              <a:tblPr>
                <a:tableStyleId>{2D5ABB26-0587-4C30-8999-92F81FD0307C}</a:tableStyleId>
              </a:tblPr>
              <a:tblGrid>
                <a:gridCol w="208280">
                  <a:extLst>
                    <a:ext uri="{9D8B030D-6E8A-4147-A177-3AD203B41FA5}">
                      <a16:colId xmlns:a16="http://schemas.microsoft.com/office/drawing/2014/main" val="3747983262"/>
                    </a:ext>
                  </a:extLst>
                </a:gridCol>
                <a:gridCol w="1648684">
                  <a:extLst>
                    <a:ext uri="{9D8B030D-6E8A-4147-A177-3AD203B41FA5}">
                      <a16:colId xmlns:a16="http://schemas.microsoft.com/office/drawing/2014/main" val="616112254"/>
                    </a:ext>
                  </a:extLst>
                </a:gridCol>
              </a:tblGrid>
              <a:tr h="190500">
                <a:tc>
                  <a:txBody>
                    <a:bodyPr/>
                    <a:lstStyle/>
                    <a:p>
                      <a:endParaRPr lang="en-GB" sz="1000"/>
                    </a:p>
                  </a:txBody>
                  <a:tcPr>
                    <a:solidFill>
                      <a:schemeClr val="tx2"/>
                    </a:solidFill>
                  </a:tcPr>
                </a:tc>
                <a:tc>
                  <a:txBody>
                    <a:bodyPr/>
                    <a:lstStyle/>
                    <a:p>
                      <a:r>
                        <a:rPr lang="en-GB" sz="1000"/>
                        <a:t>Study Chair</a:t>
                      </a:r>
                    </a:p>
                  </a:txBody>
                  <a:tcPr/>
                </a:tc>
                <a:extLst>
                  <a:ext uri="{0D108BD9-81ED-4DB2-BD59-A6C34878D82A}">
                    <a16:rowId xmlns:a16="http://schemas.microsoft.com/office/drawing/2014/main" val="1366471293"/>
                  </a:ext>
                </a:extLst>
              </a:tr>
              <a:tr h="190500">
                <a:tc>
                  <a:txBody>
                    <a:bodyPr/>
                    <a:lstStyle/>
                    <a:p>
                      <a:endParaRPr lang="en-GB" sz="1000"/>
                    </a:p>
                  </a:txBody>
                  <a:tcPr>
                    <a:solidFill>
                      <a:srgbClr val="0070C0"/>
                    </a:solidFill>
                  </a:tcPr>
                </a:tc>
                <a:tc>
                  <a:txBody>
                    <a:bodyPr/>
                    <a:lstStyle/>
                    <a:p>
                      <a:r>
                        <a:rPr lang="en-GB" sz="1000"/>
                        <a:t>Principal Investigator</a:t>
                      </a:r>
                    </a:p>
                  </a:txBody>
                  <a:tcPr/>
                </a:tc>
                <a:extLst>
                  <a:ext uri="{0D108BD9-81ED-4DB2-BD59-A6C34878D82A}">
                    <a16:rowId xmlns:a16="http://schemas.microsoft.com/office/drawing/2014/main" val="1545549054"/>
                  </a:ext>
                </a:extLst>
              </a:tr>
              <a:tr h="190500">
                <a:tc>
                  <a:txBody>
                    <a:bodyPr/>
                    <a:lstStyle/>
                    <a:p>
                      <a:endParaRPr lang="en-GB" sz="1000"/>
                    </a:p>
                  </a:txBody>
                  <a:tcPr>
                    <a:solidFill>
                      <a:schemeClr val="tx1"/>
                    </a:solidFill>
                  </a:tcPr>
                </a:tc>
                <a:tc>
                  <a:txBody>
                    <a:bodyPr/>
                    <a:lstStyle/>
                    <a:p>
                      <a:r>
                        <a:rPr lang="en-GB" sz="1000"/>
                        <a:t>Investigator</a:t>
                      </a:r>
                    </a:p>
                  </a:txBody>
                  <a:tcPr/>
                </a:tc>
                <a:extLst>
                  <a:ext uri="{0D108BD9-81ED-4DB2-BD59-A6C34878D82A}">
                    <a16:rowId xmlns:a16="http://schemas.microsoft.com/office/drawing/2014/main" val="2358257427"/>
                  </a:ext>
                </a:extLst>
              </a:tr>
              <a:tr h="190500">
                <a:tc>
                  <a:txBody>
                    <a:bodyPr/>
                    <a:lstStyle/>
                    <a:p>
                      <a:endParaRPr lang="en-GB" sz="1000"/>
                    </a:p>
                  </a:txBody>
                  <a:tcPr>
                    <a:solidFill>
                      <a:schemeClr val="accent4">
                        <a:lumMod val="75000"/>
                      </a:schemeClr>
                    </a:solidFill>
                  </a:tcPr>
                </a:tc>
                <a:tc>
                  <a:txBody>
                    <a:bodyPr/>
                    <a:lstStyle/>
                    <a:p>
                      <a:r>
                        <a:rPr lang="en-GB" sz="1000"/>
                        <a:t>First Author</a:t>
                      </a:r>
                    </a:p>
                  </a:txBody>
                  <a:tcPr/>
                </a:tc>
                <a:extLst>
                  <a:ext uri="{0D108BD9-81ED-4DB2-BD59-A6C34878D82A}">
                    <a16:rowId xmlns:a16="http://schemas.microsoft.com/office/drawing/2014/main" val="2926483971"/>
                  </a:ext>
                </a:extLst>
              </a:tr>
              <a:tr h="190500">
                <a:tc>
                  <a:txBody>
                    <a:bodyPr/>
                    <a:lstStyle/>
                    <a:p>
                      <a:endParaRPr lang="en-GB" sz="1000"/>
                    </a:p>
                  </a:txBody>
                  <a:tcPr>
                    <a:solidFill>
                      <a:srgbClr val="107A40"/>
                    </a:solidFill>
                  </a:tcPr>
                </a:tc>
                <a:tc>
                  <a:txBody>
                    <a:bodyPr/>
                    <a:lstStyle/>
                    <a:p>
                      <a:r>
                        <a:rPr lang="en-GB" sz="1000"/>
                        <a:t>Middle Author</a:t>
                      </a:r>
                    </a:p>
                  </a:txBody>
                  <a:tcPr/>
                </a:tc>
                <a:extLst>
                  <a:ext uri="{0D108BD9-81ED-4DB2-BD59-A6C34878D82A}">
                    <a16:rowId xmlns:a16="http://schemas.microsoft.com/office/drawing/2014/main" val="13203415"/>
                  </a:ext>
                </a:extLst>
              </a:tr>
              <a:tr h="190500">
                <a:tc>
                  <a:txBody>
                    <a:bodyPr/>
                    <a:lstStyle/>
                    <a:p>
                      <a:endParaRPr lang="en-GB" sz="1000"/>
                    </a:p>
                  </a:txBody>
                  <a:tcPr>
                    <a:solidFill>
                      <a:srgbClr val="873AC0"/>
                    </a:solidFill>
                  </a:tcPr>
                </a:tc>
                <a:tc>
                  <a:txBody>
                    <a:bodyPr/>
                    <a:lstStyle/>
                    <a:p>
                      <a:r>
                        <a:rPr lang="en-GB" sz="1000"/>
                        <a:t>Last Author</a:t>
                      </a:r>
                    </a:p>
                  </a:txBody>
                  <a:tcPr/>
                </a:tc>
                <a:extLst>
                  <a:ext uri="{0D108BD9-81ED-4DB2-BD59-A6C34878D82A}">
                    <a16:rowId xmlns:a16="http://schemas.microsoft.com/office/drawing/2014/main" val="2264992967"/>
                  </a:ext>
                </a:extLst>
              </a:tr>
            </a:tbl>
          </a:graphicData>
        </a:graphic>
      </p:graphicFrame>
    </p:spTree>
    <p:extLst>
      <p:ext uri="{BB962C8B-B14F-4D97-AF65-F5344CB8AC3E}">
        <p14:creationId xmlns:p14="http://schemas.microsoft.com/office/powerpoint/2010/main" val="3695027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312749D-F90E-618E-AEDC-B39BFA932F2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525" y="1967859"/>
            <a:ext cx="12192000" cy="1393372"/>
          </a:xfrm>
          <a:prstGeom prst="rect">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5" name="Group 54">
            <a:extLst>
              <a:ext uri="{FF2B5EF4-FFF2-40B4-BE49-F238E27FC236}">
                <a16:creationId xmlns:a16="http://schemas.microsoft.com/office/drawing/2014/main" id="{C84DB98E-B31D-267B-1F37-D871D496CACC}"/>
              </a:ext>
            </a:extLst>
          </p:cNvPr>
          <p:cNvGrpSpPr>
            <a:grpSpLocks noGrp="1" noUngrp="1" noRot="1" noMove="1" noResize="1"/>
          </p:cNvGrpSpPr>
          <p:nvPr/>
        </p:nvGrpSpPr>
        <p:grpSpPr>
          <a:xfrm>
            <a:off x="204864" y="1584545"/>
            <a:ext cx="2519233" cy="2160000"/>
            <a:chOff x="204864" y="1584545"/>
            <a:chExt cx="2519233" cy="2160000"/>
          </a:xfrm>
        </p:grpSpPr>
        <p:grpSp>
          <p:nvGrpSpPr>
            <p:cNvPr id="9" name="Group 8">
              <a:extLst>
                <a:ext uri="{FF2B5EF4-FFF2-40B4-BE49-F238E27FC236}">
                  <a16:creationId xmlns:a16="http://schemas.microsoft.com/office/drawing/2014/main" id="{C78E45A0-1452-A193-F77C-96C7B9EBD5F8}"/>
                </a:ext>
              </a:extLst>
            </p:cNvPr>
            <p:cNvGrpSpPr>
              <a:grpSpLocks noGrp="1" noUngrp="1" noRot="1" noMove="1" noResize="1"/>
            </p:cNvGrpSpPr>
            <p:nvPr/>
          </p:nvGrpSpPr>
          <p:grpSpPr>
            <a:xfrm>
              <a:off x="564097" y="1584545"/>
              <a:ext cx="2160000" cy="2160000"/>
              <a:chOff x="850392" y="2368296"/>
              <a:chExt cx="2160000" cy="2160000"/>
            </a:xfrm>
          </p:grpSpPr>
          <p:sp>
            <p:nvSpPr>
              <p:cNvPr id="6" name="Oval 5">
                <a:extLst>
                  <a:ext uri="{FF2B5EF4-FFF2-40B4-BE49-F238E27FC236}">
                    <a16:creationId xmlns:a16="http://schemas.microsoft.com/office/drawing/2014/main" id="{5FF9CC26-8C73-582A-4714-686D2A57D8E4}"/>
                  </a:ext>
                </a:extLst>
              </p:cNvPr>
              <p:cNvSpPr>
                <a:spLocks noGrp="1" noRot="1" noMove="1" noResize="1" noEditPoints="1" noAdjustHandles="1" noChangeArrowheads="1" noChangeShapeType="1"/>
              </p:cNvSpPr>
              <p:nvPr/>
            </p:nvSpPr>
            <p:spPr>
              <a:xfrm>
                <a:off x="850392" y="2368296"/>
                <a:ext cx="2160000" cy="2160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9D320B8A-41E6-7FD4-EE7D-47F8290BF411}"/>
                  </a:ext>
                </a:extLst>
              </p:cNvPr>
              <p:cNvSpPr>
                <a:spLocks noGrp="1" noRot="1" noMove="1" noResize="1" noEditPoints="1" noAdjustHandles="1" noChangeArrowheads="1" noChangeShapeType="1"/>
              </p:cNvSpPr>
              <p:nvPr/>
            </p:nvSpPr>
            <p:spPr>
              <a:xfrm>
                <a:off x="1030392" y="2548296"/>
                <a:ext cx="1800000" cy="18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C61EF5A9-F493-1BDE-D683-EFE61C4376F2}"/>
                  </a:ext>
                </a:extLst>
              </p:cNvPr>
              <p:cNvSpPr>
                <a:spLocks noGrp="1" noRot="1" noMove="1" noResize="1" noEditPoints="1" noAdjustHandles="1" noChangeArrowheads="1" noChangeShapeType="1"/>
              </p:cNvSpPr>
              <p:nvPr/>
            </p:nvSpPr>
            <p:spPr>
              <a:xfrm>
                <a:off x="1210392" y="2728296"/>
                <a:ext cx="1440000" cy="1440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A95C4058-97B4-3B19-F646-0C5AAE3D3616}"/>
                  </a:ext>
                </a:extLst>
              </p:cNvPr>
              <p:cNvSpPr>
                <a:spLocks noGrp="1" noRot="1" noMove="1" noResize="1" noEditPoints="1" noAdjustHandles="1" noChangeArrowheads="1" noChangeShapeType="1"/>
              </p:cNvSpPr>
              <p:nvPr/>
            </p:nvSpPr>
            <p:spPr>
              <a:xfrm>
                <a:off x="1390392" y="2908296"/>
                <a:ext cx="1080000" cy="108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CB9BFAC4-AB18-F43F-D8C7-3C57E09BE872}"/>
                  </a:ext>
                </a:extLst>
              </p:cNvPr>
              <p:cNvSpPr>
                <a:spLocks noGrp="1" noRot="1" noMove="1" noResize="1" noEditPoints="1" noAdjustHandles="1" noChangeArrowheads="1" noChangeShapeType="1"/>
              </p:cNvSpPr>
              <p:nvPr/>
            </p:nvSpPr>
            <p:spPr>
              <a:xfrm>
                <a:off x="1570392" y="3088296"/>
                <a:ext cx="720000" cy="720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AC9B6B1E-A0F3-E761-BC2B-D13E5969A459}"/>
                  </a:ext>
                </a:extLst>
              </p:cNvPr>
              <p:cNvSpPr>
                <a:spLocks noGrp="1" noRot="1" noMove="1" noResize="1" noEditPoints="1" noAdjustHandles="1" noChangeArrowheads="1" noChangeShapeType="1"/>
              </p:cNvSpPr>
              <p:nvPr/>
            </p:nvSpPr>
            <p:spPr>
              <a:xfrm>
                <a:off x="1750392" y="3268296"/>
                <a:ext cx="360000" cy="36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50E059DD-DB32-3E55-3A31-FA360D19A2F1}"/>
                </a:ext>
              </a:extLst>
            </p:cNvPr>
            <p:cNvGrpSpPr>
              <a:grpSpLocks noGrp="1" noUngrp="1" noRot="1" noMove="1" noResize="1"/>
            </p:cNvGrpSpPr>
            <p:nvPr/>
          </p:nvGrpSpPr>
          <p:grpSpPr>
            <a:xfrm rot="2492978">
              <a:off x="204864" y="1968706"/>
              <a:ext cx="1702011" cy="286167"/>
              <a:chOff x="3620802" y="2156626"/>
              <a:chExt cx="1702011" cy="286167"/>
            </a:xfrm>
          </p:grpSpPr>
          <p:sp>
            <p:nvSpPr>
              <p:cNvPr id="11" name="Rectangle: Rounded Corners 10">
                <a:extLst>
                  <a:ext uri="{FF2B5EF4-FFF2-40B4-BE49-F238E27FC236}">
                    <a16:creationId xmlns:a16="http://schemas.microsoft.com/office/drawing/2014/main" id="{BE4573FB-AE25-B842-D4DB-38D71FC7A5FF}"/>
                  </a:ext>
                </a:extLst>
              </p:cNvPr>
              <p:cNvSpPr>
                <a:spLocks noGrp="1" noRot="1" noMove="1" noResize="1" noEditPoints="1" noAdjustHandles="1" noChangeArrowheads="1" noChangeShapeType="1"/>
              </p:cNvSpPr>
              <p:nvPr/>
            </p:nvSpPr>
            <p:spPr>
              <a:xfrm rot="75503" flipH="1">
                <a:off x="3666813" y="2267773"/>
                <a:ext cx="1656000" cy="90000"/>
              </a:xfrm>
              <a:prstGeom prst="roundRect">
                <a:avLst>
                  <a:gd name="adj" fmla="val 50000"/>
                </a:avLst>
              </a:prstGeom>
              <a:solidFill>
                <a:schemeClr val="tx1">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Parallelogram 14">
                <a:extLst>
                  <a:ext uri="{FF2B5EF4-FFF2-40B4-BE49-F238E27FC236}">
                    <a16:creationId xmlns:a16="http://schemas.microsoft.com/office/drawing/2014/main" id="{090C9913-0AC7-6E78-E4A5-C2C3B4B48367}"/>
                  </a:ext>
                </a:extLst>
              </p:cNvPr>
              <p:cNvSpPr>
                <a:spLocks noGrp="1" noRot="1" noMove="1" noResize="1" noEditPoints="1" noAdjustHandles="1" noChangeArrowheads="1" noChangeShapeType="1"/>
              </p:cNvSpPr>
              <p:nvPr/>
            </p:nvSpPr>
            <p:spPr>
              <a:xfrm rot="75503" flipH="1">
                <a:off x="3620802" y="2156626"/>
                <a:ext cx="554629" cy="144000"/>
              </a:xfrm>
              <a:prstGeom prst="parallelogram">
                <a:avLst>
                  <a:gd name="adj" fmla="val 157692"/>
                </a:avLst>
              </a:prstGeom>
              <a:solidFill>
                <a:schemeClr val="tx1">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arallelogram 15">
                <a:extLst>
                  <a:ext uri="{FF2B5EF4-FFF2-40B4-BE49-F238E27FC236}">
                    <a16:creationId xmlns:a16="http://schemas.microsoft.com/office/drawing/2014/main" id="{CA795C16-858B-AE68-5B02-1DA4EFF4A40C}"/>
                  </a:ext>
                </a:extLst>
              </p:cNvPr>
              <p:cNvSpPr>
                <a:spLocks noGrp="1" noRot="1" noMove="1" noResize="1" noEditPoints="1" noAdjustHandles="1" noChangeArrowheads="1" noChangeShapeType="1"/>
              </p:cNvSpPr>
              <p:nvPr/>
            </p:nvSpPr>
            <p:spPr>
              <a:xfrm rot="75503">
                <a:off x="3620802" y="2298793"/>
                <a:ext cx="554629" cy="144000"/>
              </a:xfrm>
              <a:prstGeom prst="parallelogram">
                <a:avLst>
                  <a:gd name="adj" fmla="val 157692"/>
                </a:avLst>
              </a:prstGeom>
              <a:solidFill>
                <a:schemeClr val="tx1">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3" name="Title 4">
            <a:extLst>
              <a:ext uri="{FF2B5EF4-FFF2-40B4-BE49-F238E27FC236}">
                <a16:creationId xmlns:a16="http://schemas.microsoft.com/office/drawing/2014/main" id="{03F7688F-1312-8E8A-21E1-1C8ED67F68D4}"/>
              </a:ext>
            </a:extLst>
          </p:cNvPr>
          <p:cNvSpPr txBox="1">
            <a:spLocks noGrp="1" noRot="1" noMove="1" noResize="1" noEditPoints="1" noAdjustHandles="1" noChangeArrowheads="1" noChangeShapeType="1"/>
          </p:cNvSpPr>
          <p:nvPr>
            <p:ph type="title" idx="4294967295"/>
          </p:nvPr>
        </p:nvSpPr>
        <p:spPr bwMode="gray">
          <a:xfrm>
            <a:off x="2844618" y="1642952"/>
            <a:ext cx="4810317" cy="525187"/>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noAutofit/>
          </a:bodyPr>
          <a:lst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2800" b="1" i="0" u="none" strike="noStrike" kern="1200" cap="none" spc="0" normalizeH="0" baseline="0" noProof="0">
                <a:ln>
                  <a:noFill/>
                </a:ln>
                <a:effectLst/>
                <a:uLnTx/>
                <a:uFillTx/>
                <a:latin typeface="Lato ExtraBold" panose="020F0502020204030203" pitchFamily="34" charset="0"/>
                <a:ea typeface="Lato ExtraBold" panose="020F0502020204030203" pitchFamily="34" charset="0"/>
                <a:cs typeface="Lato ExtraBold" panose="020F0502020204030203" pitchFamily="34" charset="0"/>
              </a:rPr>
              <a:t>PROJECT OBJECTIVES</a:t>
            </a:r>
          </a:p>
        </p:txBody>
      </p:sp>
      <p:grpSp>
        <p:nvGrpSpPr>
          <p:cNvPr id="116" name="Group 115">
            <a:extLst>
              <a:ext uri="{FF2B5EF4-FFF2-40B4-BE49-F238E27FC236}">
                <a16:creationId xmlns:a16="http://schemas.microsoft.com/office/drawing/2014/main" id="{31D9D175-8DF9-C392-B538-1D56B64EF489}"/>
              </a:ext>
            </a:extLst>
          </p:cNvPr>
          <p:cNvGrpSpPr>
            <a:grpSpLocks noGrp="1" noUngrp="1" noRot="1" noMove="1" noResize="1"/>
          </p:cNvGrpSpPr>
          <p:nvPr/>
        </p:nvGrpSpPr>
        <p:grpSpPr>
          <a:xfrm>
            <a:off x="2998196" y="2216647"/>
            <a:ext cx="2349227" cy="3755870"/>
            <a:chOff x="2998196" y="2216647"/>
            <a:chExt cx="2349227" cy="3755870"/>
          </a:xfrm>
        </p:grpSpPr>
        <p:grpSp>
          <p:nvGrpSpPr>
            <p:cNvPr id="51" name="Group 50">
              <a:extLst>
                <a:ext uri="{FF2B5EF4-FFF2-40B4-BE49-F238E27FC236}">
                  <a16:creationId xmlns:a16="http://schemas.microsoft.com/office/drawing/2014/main" id="{ABBD0890-115C-A75E-CC15-D33B371A6315}"/>
                </a:ext>
              </a:extLst>
            </p:cNvPr>
            <p:cNvGrpSpPr>
              <a:grpSpLocks noGrp="1" noUngrp="1" noRot="1" noMove="1" noResize="1"/>
            </p:cNvGrpSpPr>
            <p:nvPr/>
          </p:nvGrpSpPr>
          <p:grpSpPr>
            <a:xfrm>
              <a:off x="2998196" y="3382587"/>
              <a:ext cx="2349227" cy="2589930"/>
              <a:chOff x="2998196" y="3382587"/>
              <a:chExt cx="2349227" cy="2589930"/>
            </a:xfrm>
          </p:grpSpPr>
          <p:sp>
            <p:nvSpPr>
              <p:cNvPr id="30" name="TextBox 29">
                <a:extLst>
                  <a:ext uri="{FF2B5EF4-FFF2-40B4-BE49-F238E27FC236}">
                    <a16:creationId xmlns:a16="http://schemas.microsoft.com/office/drawing/2014/main" id="{CFDF09C6-8063-E074-5DFE-2C6030346347}"/>
                  </a:ext>
                </a:extLst>
              </p:cNvPr>
              <p:cNvSpPr txBox="1">
                <a:spLocks noGrp="1" noRot="1" noMove="1" noResize="1" noEditPoints="1" noAdjustHandles="1" noChangeArrowheads="1" noChangeShapeType="1"/>
              </p:cNvSpPr>
              <p:nvPr/>
            </p:nvSpPr>
            <p:spPr>
              <a:xfrm>
                <a:off x="2998196" y="3382587"/>
                <a:ext cx="2020389" cy="369332"/>
              </a:xfrm>
              <a:prstGeom prst="rect">
                <a:avLst/>
              </a:prstGeom>
              <a:noFill/>
            </p:spPr>
            <p:txBody>
              <a:bodyPr wrap="square" rtlCol="0">
                <a:spAutoFit/>
              </a:bodyPr>
              <a:lstStyle/>
              <a:p>
                <a:r>
                  <a:rPr lang="en-US">
                    <a:latin typeface="Lato ExtraBold" panose="020F0502020204030203" pitchFamily="34" charset="0"/>
                    <a:ea typeface="Lato ExtraBold" panose="020F0502020204030203" pitchFamily="34" charset="0"/>
                    <a:cs typeface="Lato ExtraBold" panose="020F0502020204030203" pitchFamily="34" charset="0"/>
                  </a:rPr>
                  <a:t>Map</a:t>
                </a:r>
                <a:endParaRPr lang="en-GB">
                  <a:latin typeface="Lato ExtraBold" panose="020F0502020204030203" pitchFamily="34" charset="0"/>
                  <a:ea typeface="Lato ExtraBold" panose="020F0502020204030203" pitchFamily="34" charset="0"/>
                  <a:cs typeface="Lato ExtraBold" panose="020F0502020204030203" pitchFamily="34" charset="0"/>
                </a:endParaRPr>
              </a:p>
            </p:txBody>
          </p:sp>
          <p:sp>
            <p:nvSpPr>
              <p:cNvPr id="31" name="TextBox 30">
                <a:extLst>
                  <a:ext uri="{FF2B5EF4-FFF2-40B4-BE49-F238E27FC236}">
                    <a16:creationId xmlns:a16="http://schemas.microsoft.com/office/drawing/2014/main" id="{02608A42-973B-BABA-9A0B-FDAE82993883}"/>
                  </a:ext>
                </a:extLst>
              </p:cNvPr>
              <p:cNvSpPr txBox="1">
                <a:spLocks noGrp="1" noRot="1" noMove="1" noResize="1" noEditPoints="1" noAdjustHandles="1" noChangeArrowheads="1" noChangeShapeType="1"/>
              </p:cNvSpPr>
              <p:nvPr/>
            </p:nvSpPr>
            <p:spPr>
              <a:xfrm>
                <a:off x="2998196" y="3791891"/>
                <a:ext cx="2349227" cy="830997"/>
              </a:xfrm>
              <a:prstGeom prst="rect">
                <a:avLst/>
              </a:prstGeom>
              <a:noFill/>
            </p:spPr>
            <p:txBody>
              <a:bodyPr wrap="square" rtlCol="0">
                <a:spAutoFit/>
              </a:bodyPr>
              <a:lstStyle/>
              <a:p>
                <a:r>
                  <a:rPr lang="en-US" sz="1200">
                    <a:latin typeface="Lato Light" panose="020F0502020204030203" pitchFamily="34" charset="0"/>
                    <a:ea typeface="Lato Light" panose="020F0502020204030203" pitchFamily="34" charset="0"/>
                    <a:cs typeface="Lato Light" panose="020F0502020204030203" pitchFamily="34" charset="0"/>
                  </a:rPr>
                  <a:t>Develop a structured global stakeholder overview with a drill down on 15 markets.</a:t>
                </a:r>
              </a:p>
              <a:p>
                <a:endParaRPr lang="en-US" sz="1200">
                  <a:latin typeface="Lato Light" panose="020F0502020204030203" pitchFamily="34" charset="0"/>
                  <a:ea typeface="Lato Light" panose="020F0502020204030203" pitchFamily="34" charset="0"/>
                  <a:cs typeface="Lato Light" panose="020F0502020204030203" pitchFamily="34" charset="0"/>
                </a:endParaRPr>
              </a:p>
            </p:txBody>
          </p:sp>
          <p:cxnSp>
            <p:nvCxnSpPr>
              <p:cNvPr id="33" name="Straight Connector 32">
                <a:extLst>
                  <a:ext uri="{FF2B5EF4-FFF2-40B4-BE49-F238E27FC236}">
                    <a16:creationId xmlns:a16="http://schemas.microsoft.com/office/drawing/2014/main" id="{A452A7A0-0CF0-D97E-B288-E85002A71921}"/>
                  </a:ext>
                </a:extLst>
              </p:cNvPr>
              <p:cNvCxnSpPr>
                <a:cxnSpLocks noGrp="1" noRot="1" noMove="1" noResize="1" noEditPoints="1" noAdjustHandles="1" noChangeArrowheads="1" noChangeShapeType="1"/>
              </p:cNvCxnSpPr>
              <p:nvPr/>
            </p:nvCxnSpPr>
            <p:spPr>
              <a:xfrm>
                <a:off x="3094436" y="3774480"/>
                <a:ext cx="600891" cy="0"/>
              </a:xfrm>
              <a:prstGeom prst="line">
                <a:avLst/>
              </a:prstGeom>
            </p:spPr>
            <p:style>
              <a:lnRef idx="2">
                <a:schemeClr val="accent2"/>
              </a:lnRef>
              <a:fillRef idx="0">
                <a:schemeClr val="accent2"/>
              </a:fillRef>
              <a:effectRef idx="1">
                <a:schemeClr val="accent2"/>
              </a:effectRef>
              <a:fontRef idx="minor">
                <a:schemeClr val="tx1"/>
              </a:fontRef>
            </p:style>
          </p:cxnSp>
          <p:sp>
            <p:nvSpPr>
              <p:cNvPr id="77" name="TextBox 76">
                <a:extLst>
                  <a:ext uri="{FF2B5EF4-FFF2-40B4-BE49-F238E27FC236}">
                    <a16:creationId xmlns:a16="http://schemas.microsoft.com/office/drawing/2014/main" id="{BD4D09BE-46D0-EE04-44C6-C45DFA0F7B99}"/>
                  </a:ext>
                </a:extLst>
              </p:cNvPr>
              <p:cNvSpPr txBox="1">
                <a:spLocks/>
              </p:cNvSpPr>
              <p:nvPr/>
            </p:nvSpPr>
            <p:spPr>
              <a:xfrm>
                <a:off x="2998196" y="4402857"/>
                <a:ext cx="2349227" cy="1569660"/>
              </a:xfrm>
              <a:prstGeom prst="rect">
                <a:avLst/>
              </a:prstGeom>
              <a:noFill/>
            </p:spPr>
            <p:txBody>
              <a:bodyPr wrap="square" numCol="2" rtlCol="0">
                <a:spAutoFit/>
              </a:bodyPr>
              <a:lstStyle/>
              <a:p>
                <a:r>
                  <a:rPr lang="it-IT" sz="1200">
                    <a:latin typeface="Lato Light" panose="020F0502020204030203" pitchFamily="34" charset="0"/>
                    <a:ea typeface="Lato Light" panose="020F0502020204030203" pitchFamily="34" charset="0"/>
                    <a:cs typeface="Lato Light" panose="020F0502020204030203" pitchFamily="34" charset="0"/>
                  </a:rPr>
                  <a:t>Argentina</a:t>
                </a:r>
              </a:p>
              <a:p>
                <a:r>
                  <a:rPr lang="it-IT" sz="1200">
                    <a:latin typeface="Lato Light" panose="020F0502020204030203" pitchFamily="34" charset="0"/>
                    <a:ea typeface="Lato Light" panose="020F0502020204030203" pitchFamily="34" charset="0"/>
                    <a:cs typeface="Lato Light" panose="020F0502020204030203" pitchFamily="34" charset="0"/>
                  </a:rPr>
                  <a:t>Australia</a:t>
                </a:r>
              </a:p>
              <a:p>
                <a:r>
                  <a:rPr lang="it-IT" sz="1200">
                    <a:latin typeface="Lato Light" panose="020F0502020204030203" pitchFamily="34" charset="0"/>
                    <a:ea typeface="Lato Light" panose="020F0502020204030203" pitchFamily="34" charset="0"/>
                    <a:cs typeface="Lato Light" panose="020F0502020204030203" pitchFamily="34" charset="0"/>
                  </a:rPr>
                  <a:t>Brazil</a:t>
                </a:r>
              </a:p>
              <a:p>
                <a:r>
                  <a:rPr lang="it-IT" sz="1200">
                    <a:latin typeface="Lato Light" panose="020F0502020204030203" pitchFamily="34" charset="0"/>
                    <a:ea typeface="Lato Light" panose="020F0502020204030203" pitchFamily="34" charset="0"/>
                    <a:cs typeface="Lato Light" panose="020F0502020204030203" pitchFamily="34" charset="0"/>
                  </a:rPr>
                  <a:t>Canada</a:t>
                </a:r>
              </a:p>
              <a:p>
                <a:r>
                  <a:rPr lang="it-IT" sz="1200">
                    <a:latin typeface="Lato Light" panose="020F0502020204030203" pitchFamily="34" charset="0"/>
                    <a:ea typeface="Lato Light" panose="020F0502020204030203" pitchFamily="34" charset="0"/>
                    <a:cs typeface="Lato Light" panose="020F0502020204030203" pitchFamily="34" charset="0"/>
                  </a:rPr>
                  <a:t>Colombia</a:t>
                </a:r>
              </a:p>
              <a:p>
                <a:r>
                  <a:rPr lang="it-IT" sz="1200">
                    <a:latin typeface="Lato Light" panose="020F0502020204030203" pitchFamily="34" charset="0"/>
                    <a:ea typeface="Lato Light" panose="020F0502020204030203" pitchFamily="34" charset="0"/>
                    <a:cs typeface="Lato Light" panose="020F0502020204030203" pitchFamily="34" charset="0"/>
                  </a:rPr>
                  <a:t>France</a:t>
                </a:r>
              </a:p>
              <a:p>
                <a:r>
                  <a:rPr lang="it-IT" sz="1200">
                    <a:latin typeface="Lato Light" panose="020F0502020204030203" pitchFamily="34" charset="0"/>
                    <a:ea typeface="Lato Light" panose="020F0502020204030203" pitchFamily="34" charset="0"/>
                    <a:cs typeface="Lato Light" panose="020F0502020204030203" pitchFamily="34" charset="0"/>
                  </a:rPr>
                  <a:t>Germany</a:t>
                </a:r>
              </a:p>
              <a:p>
                <a:r>
                  <a:rPr lang="it-IT" sz="1200">
                    <a:latin typeface="Lato Light" panose="020F0502020204030203" pitchFamily="34" charset="0"/>
                    <a:ea typeface="Lato Light" panose="020F0502020204030203" pitchFamily="34" charset="0"/>
                    <a:cs typeface="Lato Light" panose="020F0502020204030203" pitchFamily="34" charset="0"/>
                  </a:rPr>
                  <a:t>Italy</a:t>
                </a:r>
              </a:p>
              <a:p>
                <a:r>
                  <a:rPr lang="en-GB" sz="1200">
                    <a:latin typeface="Lato Light" panose="020F0502020204030203" pitchFamily="34" charset="0"/>
                    <a:ea typeface="Lato Light" panose="020F0502020204030203" pitchFamily="34" charset="0"/>
                    <a:cs typeface="Lato Light" panose="020F0502020204030203" pitchFamily="34" charset="0"/>
                  </a:rPr>
                  <a:t>Japan</a:t>
                </a:r>
              </a:p>
              <a:p>
                <a:r>
                  <a:rPr lang="en-GB" sz="1200">
                    <a:latin typeface="Lato Light" panose="020F0502020204030203" pitchFamily="34" charset="0"/>
                    <a:ea typeface="Lato Light" panose="020F0502020204030203" pitchFamily="34" charset="0"/>
                    <a:cs typeface="Lato Light" panose="020F0502020204030203" pitchFamily="34" charset="0"/>
                  </a:rPr>
                  <a:t>Saudi Arabia</a:t>
                </a:r>
              </a:p>
              <a:p>
                <a:r>
                  <a:rPr lang="en-GB" sz="1200">
                    <a:latin typeface="Lato Light" panose="020F0502020204030203" pitchFamily="34" charset="0"/>
                    <a:ea typeface="Lato Light" panose="020F0502020204030203" pitchFamily="34" charset="0"/>
                    <a:cs typeface="Lato Light" panose="020F0502020204030203" pitchFamily="34" charset="0"/>
                  </a:rPr>
                  <a:t>South Korea</a:t>
                </a:r>
              </a:p>
              <a:p>
                <a:r>
                  <a:rPr lang="en-GB" sz="1200">
                    <a:latin typeface="Lato Light" panose="020F0502020204030203" pitchFamily="34" charset="0"/>
                    <a:ea typeface="Lato Light" panose="020F0502020204030203" pitchFamily="34" charset="0"/>
                    <a:cs typeface="Lato Light" panose="020F0502020204030203" pitchFamily="34" charset="0"/>
                  </a:rPr>
                  <a:t>Spain</a:t>
                </a:r>
              </a:p>
              <a:p>
                <a:r>
                  <a:rPr lang="en-GB" sz="1200">
                    <a:latin typeface="Lato Light" panose="020F0502020204030203" pitchFamily="34" charset="0"/>
                    <a:ea typeface="Lato Light" panose="020F0502020204030203" pitchFamily="34" charset="0"/>
                    <a:cs typeface="Lato Light" panose="020F0502020204030203" pitchFamily="34" charset="0"/>
                  </a:rPr>
                  <a:t>Türkiye</a:t>
                </a:r>
              </a:p>
              <a:p>
                <a:r>
                  <a:rPr lang="en-GB" sz="1200">
                    <a:latin typeface="Lato Light" panose="020F0502020204030203" pitchFamily="34" charset="0"/>
                    <a:ea typeface="Lato Light" panose="020F0502020204030203" pitchFamily="34" charset="0"/>
                    <a:cs typeface="Lato Light" panose="020F0502020204030203" pitchFamily="34" charset="0"/>
                  </a:rPr>
                  <a:t>United Kingdom</a:t>
                </a:r>
              </a:p>
              <a:p>
                <a:r>
                  <a:rPr lang="en-GB" sz="1200">
                    <a:latin typeface="Lato Light" panose="020F0502020204030203" pitchFamily="34" charset="0"/>
                    <a:ea typeface="Lato Light" panose="020F0502020204030203" pitchFamily="34" charset="0"/>
                    <a:cs typeface="Lato Light" panose="020F0502020204030203" pitchFamily="34" charset="0"/>
                  </a:rPr>
                  <a:t>United States</a:t>
                </a:r>
              </a:p>
            </p:txBody>
          </p:sp>
        </p:grpSp>
        <p:grpSp>
          <p:nvGrpSpPr>
            <p:cNvPr id="99" name="Group 98">
              <a:extLst>
                <a:ext uri="{FF2B5EF4-FFF2-40B4-BE49-F238E27FC236}">
                  <a16:creationId xmlns:a16="http://schemas.microsoft.com/office/drawing/2014/main" id="{C228CC23-BB89-9E6E-102E-079C62BADB3C}"/>
                </a:ext>
              </a:extLst>
            </p:cNvPr>
            <p:cNvGrpSpPr>
              <a:grpSpLocks noGrp="1" noUngrp="1" noRot="1" noMove="1" noResize="1"/>
            </p:cNvGrpSpPr>
            <p:nvPr/>
          </p:nvGrpSpPr>
          <p:grpSpPr>
            <a:xfrm>
              <a:off x="3094436" y="2216647"/>
              <a:ext cx="900000" cy="900000"/>
              <a:chOff x="1252675" y="3116532"/>
              <a:chExt cx="900000" cy="900000"/>
            </a:xfrm>
          </p:grpSpPr>
          <p:sp>
            <p:nvSpPr>
              <p:cNvPr id="100" name="Speech Bubble: Oval 99">
                <a:extLst>
                  <a:ext uri="{FF2B5EF4-FFF2-40B4-BE49-F238E27FC236}">
                    <a16:creationId xmlns:a16="http://schemas.microsoft.com/office/drawing/2014/main" id="{3939F12E-10C8-2C38-E80D-118A71DC0478}"/>
                  </a:ext>
                </a:extLst>
              </p:cNvPr>
              <p:cNvSpPr>
                <a:spLocks noGrp="1" noRot="1" noChangeAspect="1" noMove="1" noResize="1" noEditPoints="1" noAdjustHandles="1" noChangeArrowheads="1" noChangeShapeType="1"/>
              </p:cNvSpPr>
              <p:nvPr/>
            </p:nvSpPr>
            <p:spPr>
              <a:xfrm>
                <a:off x="1252675" y="3116532"/>
                <a:ext cx="900000" cy="900000"/>
              </a:xfrm>
              <a:prstGeom prst="wedgeEllipseCallout">
                <a:avLst>
                  <a:gd name="adj1" fmla="val 823"/>
                  <a:gd name="adj2" fmla="val 63175"/>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439FBAEA-4A90-61A8-C702-B40312EF0BC0}"/>
                  </a:ext>
                </a:extLst>
              </p:cNvPr>
              <p:cNvSpPr>
                <a:spLocks noGrp="1" noRot="1" noChangeAspect="1" noMove="1" noResize="1" noEditPoints="1" noAdjustHandles="1" noChangeArrowheads="1" noChangeShapeType="1"/>
              </p:cNvSpPr>
              <p:nvPr/>
            </p:nvSpPr>
            <p:spPr>
              <a:xfrm>
                <a:off x="1342675" y="3206532"/>
                <a:ext cx="720000" cy="720000"/>
              </a:xfrm>
              <a:prstGeom prst="ellips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 name="Graphic 101" descr="Map with pin outline">
                <a:extLst>
                  <a:ext uri="{FF2B5EF4-FFF2-40B4-BE49-F238E27FC236}">
                    <a16:creationId xmlns:a16="http://schemas.microsoft.com/office/drawing/2014/main" id="{C1140587-7FCB-347C-ED72-0AF787EAFA21}"/>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1432675" y="3296532"/>
                <a:ext cx="540000" cy="540000"/>
              </a:xfrm>
              <a:prstGeom prst="rect">
                <a:avLst/>
              </a:prstGeom>
            </p:spPr>
          </p:pic>
        </p:grpSp>
      </p:grpSp>
      <p:grpSp>
        <p:nvGrpSpPr>
          <p:cNvPr id="115" name="Group 114">
            <a:extLst>
              <a:ext uri="{FF2B5EF4-FFF2-40B4-BE49-F238E27FC236}">
                <a16:creationId xmlns:a16="http://schemas.microsoft.com/office/drawing/2014/main" id="{00C93566-41DB-8649-5CE8-C8559C3FF7B5}"/>
              </a:ext>
            </a:extLst>
          </p:cNvPr>
          <p:cNvGrpSpPr>
            <a:grpSpLocks noGrp="1" noUngrp="1" noRot="1" noMove="1" noResize="1"/>
          </p:cNvGrpSpPr>
          <p:nvPr/>
        </p:nvGrpSpPr>
        <p:grpSpPr>
          <a:xfrm>
            <a:off x="6045834" y="2304545"/>
            <a:ext cx="2349228" cy="3241672"/>
            <a:chOff x="6045834" y="2304545"/>
            <a:chExt cx="2349228" cy="3241672"/>
          </a:xfrm>
        </p:grpSpPr>
        <p:grpSp>
          <p:nvGrpSpPr>
            <p:cNvPr id="52" name="Group 51">
              <a:extLst>
                <a:ext uri="{FF2B5EF4-FFF2-40B4-BE49-F238E27FC236}">
                  <a16:creationId xmlns:a16="http://schemas.microsoft.com/office/drawing/2014/main" id="{99A29013-563E-F6CF-7E56-9374AAA2105A}"/>
                </a:ext>
              </a:extLst>
            </p:cNvPr>
            <p:cNvGrpSpPr>
              <a:grpSpLocks noGrp="1" noUngrp="1" noRot="1" noMove="1" noResize="1"/>
            </p:cNvGrpSpPr>
            <p:nvPr/>
          </p:nvGrpSpPr>
          <p:grpSpPr>
            <a:xfrm>
              <a:off x="6045834" y="3382587"/>
              <a:ext cx="2349228" cy="2163630"/>
              <a:chOff x="6045834" y="3382587"/>
              <a:chExt cx="2349228" cy="2163630"/>
            </a:xfrm>
          </p:grpSpPr>
          <p:sp>
            <p:nvSpPr>
              <p:cNvPr id="41" name="TextBox 40">
                <a:extLst>
                  <a:ext uri="{FF2B5EF4-FFF2-40B4-BE49-F238E27FC236}">
                    <a16:creationId xmlns:a16="http://schemas.microsoft.com/office/drawing/2014/main" id="{CDA5837C-EC0A-DBFB-49F0-D622264121F5}"/>
                  </a:ext>
                </a:extLst>
              </p:cNvPr>
              <p:cNvSpPr txBox="1">
                <a:spLocks noGrp="1" noRot="1" noMove="1" noResize="1" noEditPoints="1" noAdjustHandles="1" noChangeArrowheads="1" noChangeShapeType="1"/>
              </p:cNvSpPr>
              <p:nvPr/>
            </p:nvSpPr>
            <p:spPr>
              <a:xfrm>
                <a:off x="6045834" y="3382587"/>
                <a:ext cx="2020389" cy="369332"/>
              </a:xfrm>
              <a:prstGeom prst="rect">
                <a:avLst/>
              </a:prstGeom>
              <a:noFill/>
            </p:spPr>
            <p:txBody>
              <a:bodyPr wrap="square" rtlCol="0">
                <a:spAutoFit/>
              </a:bodyPr>
              <a:lstStyle/>
              <a:p>
                <a:r>
                  <a:rPr lang="en-US">
                    <a:latin typeface="Lato ExtraBold" panose="020F0502020204030203" pitchFamily="34" charset="0"/>
                    <a:ea typeface="Lato ExtraBold" panose="020F0502020204030203" pitchFamily="34" charset="0"/>
                    <a:cs typeface="Lato ExtraBold" panose="020F0502020204030203" pitchFamily="34" charset="0"/>
                  </a:rPr>
                  <a:t>Monitor</a:t>
                </a:r>
                <a:endParaRPr lang="en-GB">
                  <a:latin typeface="Lato ExtraBold" panose="020F0502020204030203" pitchFamily="34" charset="0"/>
                  <a:ea typeface="Lato ExtraBold" panose="020F0502020204030203" pitchFamily="34" charset="0"/>
                  <a:cs typeface="Lato ExtraBold" panose="020F0502020204030203" pitchFamily="34" charset="0"/>
                </a:endParaRPr>
              </a:p>
            </p:txBody>
          </p:sp>
          <p:sp>
            <p:nvSpPr>
              <p:cNvPr id="42" name="TextBox 41">
                <a:extLst>
                  <a:ext uri="{FF2B5EF4-FFF2-40B4-BE49-F238E27FC236}">
                    <a16:creationId xmlns:a16="http://schemas.microsoft.com/office/drawing/2014/main" id="{BA74A25C-ED26-9455-F8E2-1F00BAAFBEF0}"/>
                  </a:ext>
                </a:extLst>
              </p:cNvPr>
              <p:cNvSpPr txBox="1">
                <a:spLocks noGrp="1" noRot="1" noMove="1" noResize="1" noEditPoints="1" noAdjustHandles="1" noChangeArrowheads="1" noChangeShapeType="1"/>
              </p:cNvSpPr>
              <p:nvPr/>
            </p:nvSpPr>
            <p:spPr>
              <a:xfrm>
                <a:off x="6045834" y="3791891"/>
                <a:ext cx="2349228" cy="1754326"/>
              </a:xfrm>
              <a:prstGeom prst="rect">
                <a:avLst/>
              </a:prstGeom>
              <a:noFill/>
            </p:spPr>
            <p:txBody>
              <a:bodyPr wrap="square" lIns="91440" tIns="45720" rIns="91440" bIns="45720" rtlCol="0" anchor="t">
                <a:spAutoFit/>
              </a:bodyPr>
              <a:lstStyle/>
              <a:p>
                <a:r>
                  <a:rPr lang="en-US" sz="1200">
                    <a:latin typeface="Lato Light"/>
                    <a:ea typeface="Lato Light"/>
                    <a:cs typeface="Lato Light"/>
                  </a:rPr>
                  <a:t>Identify a pool of 50 key experts.</a:t>
                </a:r>
              </a:p>
              <a:p>
                <a:endParaRPr lang="en-US" sz="1200">
                  <a:latin typeface="Lato Light" panose="020F0502020204030203" pitchFamily="34" charset="0"/>
                  <a:ea typeface="Lato Light" panose="020F0502020204030203" pitchFamily="34" charset="0"/>
                  <a:cs typeface="Lato Light" panose="020F0502020204030203" pitchFamily="34" charset="0"/>
                </a:endParaRPr>
              </a:p>
              <a:p>
                <a:r>
                  <a:rPr lang="en-US" sz="1200">
                    <a:latin typeface="Lato Light"/>
                    <a:ea typeface="Lato Light"/>
                    <a:cs typeface="Lato Light"/>
                  </a:rPr>
                  <a:t>Compile a list of Centers of Excellence &amp; private clinics.</a:t>
                </a:r>
              </a:p>
              <a:p>
                <a:endParaRPr lang="en-US" sz="1200">
                  <a:latin typeface="Lato Light" panose="020F0502020204030203" pitchFamily="34" charset="0"/>
                  <a:ea typeface="Lato Light" panose="020F0502020204030203" pitchFamily="34" charset="0"/>
                  <a:cs typeface="Lato Light" panose="020F0502020204030203" pitchFamily="34" charset="0"/>
                </a:endParaRPr>
              </a:p>
              <a:p>
                <a:r>
                  <a:rPr lang="en-US" sz="1200">
                    <a:latin typeface="Lato Light"/>
                    <a:ea typeface="Lato Light"/>
                    <a:cs typeface="Lato Light"/>
                  </a:rPr>
                  <a:t>Upload all data to the stakeholder management platform.  </a:t>
                </a:r>
                <a:endParaRPr lang="en-GB" sz="1200">
                  <a:latin typeface="Lato Light"/>
                  <a:ea typeface="Lato Light"/>
                  <a:cs typeface="Lato Light"/>
                </a:endParaRPr>
              </a:p>
            </p:txBody>
          </p:sp>
          <p:cxnSp>
            <p:nvCxnSpPr>
              <p:cNvPr id="43" name="Straight Connector 42">
                <a:extLst>
                  <a:ext uri="{FF2B5EF4-FFF2-40B4-BE49-F238E27FC236}">
                    <a16:creationId xmlns:a16="http://schemas.microsoft.com/office/drawing/2014/main" id="{149B7512-3EEC-CA1E-6E1C-DCDA5FE1F104}"/>
                  </a:ext>
                </a:extLst>
              </p:cNvPr>
              <p:cNvCxnSpPr>
                <a:cxnSpLocks noGrp="1" noRot="1" noMove="1" noResize="1" noEditPoints="1" noAdjustHandles="1" noChangeArrowheads="1" noChangeShapeType="1"/>
              </p:cNvCxnSpPr>
              <p:nvPr/>
            </p:nvCxnSpPr>
            <p:spPr>
              <a:xfrm>
                <a:off x="6142074" y="3774480"/>
                <a:ext cx="600891"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103" name="Group 102">
              <a:extLst>
                <a:ext uri="{FF2B5EF4-FFF2-40B4-BE49-F238E27FC236}">
                  <a16:creationId xmlns:a16="http://schemas.microsoft.com/office/drawing/2014/main" id="{173C34BD-A680-BA3A-6CCA-BE46B916247F}"/>
                </a:ext>
              </a:extLst>
            </p:cNvPr>
            <p:cNvGrpSpPr>
              <a:grpSpLocks noGrp="1" noUngrp="1" noRot="1" noMove="1" noResize="1"/>
            </p:cNvGrpSpPr>
            <p:nvPr/>
          </p:nvGrpSpPr>
          <p:grpSpPr>
            <a:xfrm>
              <a:off x="6139794" y="2304545"/>
              <a:ext cx="788392" cy="903059"/>
              <a:chOff x="2951997" y="3104206"/>
              <a:chExt cx="788392" cy="903059"/>
            </a:xfrm>
          </p:grpSpPr>
          <p:sp>
            <p:nvSpPr>
              <p:cNvPr id="104" name="Oval 103">
                <a:extLst>
                  <a:ext uri="{FF2B5EF4-FFF2-40B4-BE49-F238E27FC236}">
                    <a16:creationId xmlns:a16="http://schemas.microsoft.com/office/drawing/2014/main" id="{C3E32E72-DD7A-19F1-9789-BC1B7857449B}"/>
                  </a:ext>
                </a:extLst>
              </p:cNvPr>
              <p:cNvSpPr>
                <a:spLocks noGrp="1" noRot="1" noChangeAspect="1" noMove="1" noResize="1" noEditPoints="1" noAdjustHandles="1" noChangeArrowheads="1" noChangeShapeType="1"/>
              </p:cNvSpPr>
              <p:nvPr/>
            </p:nvSpPr>
            <p:spPr>
              <a:xfrm>
                <a:off x="2951997" y="3104206"/>
                <a:ext cx="720000" cy="720000"/>
              </a:xfrm>
              <a:prstGeom prst="ellipse">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5" name="Graphic 104" descr="User outline">
                <a:extLst>
                  <a:ext uri="{FF2B5EF4-FFF2-40B4-BE49-F238E27FC236}">
                    <a16:creationId xmlns:a16="http://schemas.microsoft.com/office/drawing/2014/main" id="{3706B5BF-596A-70A3-3661-F8837A0C5260}"/>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3041997" y="3305265"/>
                <a:ext cx="540000" cy="540000"/>
              </a:xfrm>
              <a:prstGeom prst="rect">
                <a:avLst/>
              </a:prstGeom>
            </p:spPr>
          </p:pic>
          <p:pic>
            <p:nvPicPr>
              <p:cNvPr id="106" name="Graphic 105" descr="Cursor with solid fill">
                <a:extLst>
                  <a:ext uri="{FF2B5EF4-FFF2-40B4-BE49-F238E27FC236}">
                    <a16:creationId xmlns:a16="http://schemas.microsoft.com/office/drawing/2014/main" id="{95C97431-DD6A-902B-B818-6978D371621D}"/>
                  </a:ext>
                </a:extLst>
              </p:cNvPr>
              <p:cNvPicPr>
                <a:picLocks noGrp="1" noRot="1" noChangeAspec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rcRect/>
              <a:stretch/>
            </p:blipFill>
            <p:spPr>
              <a:xfrm>
                <a:off x="3308389" y="3575265"/>
                <a:ext cx="432000" cy="432000"/>
              </a:xfrm>
              <a:prstGeom prst="rect">
                <a:avLst/>
              </a:prstGeom>
            </p:spPr>
          </p:pic>
        </p:grpSp>
      </p:grpSp>
      <p:grpSp>
        <p:nvGrpSpPr>
          <p:cNvPr id="114" name="Group 113">
            <a:extLst>
              <a:ext uri="{FF2B5EF4-FFF2-40B4-BE49-F238E27FC236}">
                <a16:creationId xmlns:a16="http://schemas.microsoft.com/office/drawing/2014/main" id="{EE3C1221-CDFA-C186-5C63-0FBC5921DD47}"/>
              </a:ext>
            </a:extLst>
          </p:cNvPr>
          <p:cNvGrpSpPr>
            <a:grpSpLocks noGrp="1" noUngrp="1" noRot="1" noMove="1" noResize="1"/>
          </p:cNvGrpSpPr>
          <p:nvPr/>
        </p:nvGrpSpPr>
        <p:grpSpPr>
          <a:xfrm>
            <a:off x="9093472" y="2072179"/>
            <a:ext cx="2349229" cy="4572509"/>
            <a:chOff x="9093472" y="2072179"/>
            <a:chExt cx="2349229" cy="4572509"/>
          </a:xfrm>
        </p:grpSpPr>
        <p:grpSp>
          <p:nvGrpSpPr>
            <p:cNvPr id="53" name="Group 52">
              <a:extLst>
                <a:ext uri="{FF2B5EF4-FFF2-40B4-BE49-F238E27FC236}">
                  <a16:creationId xmlns:a16="http://schemas.microsoft.com/office/drawing/2014/main" id="{6AF649F0-BDCF-AF2E-2420-D904963BEA7B}"/>
                </a:ext>
              </a:extLst>
            </p:cNvPr>
            <p:cNvGrpSpPr>
              <a:grpSpLocks noGrp="1" noUngrp="1" noRot="1" noMove="1" noResize="1"/>
            </p:cNvGrpSpPr>
            <p:nvPr/>
          </p:nvGrpSpPr>
          <p:grpSpPr>
            <a:xfrm>
              <a:off x="9093472" y="3373062"/>
              <a:ext cx="2349229" cy="3271626"/>
              <a:chOff x="9093472" y="3373062"/>
              <a:chExt cx="2349229" cy="3271626"/>
            </a:xfrm>
          </p:grpSpPr>
          <p:sp>
            <p:nvSpPr>
              <p:cNvPr id="47" name="TextBox 46">
                <a:extLst>
                  <a:ext uri="{FF2B5EF4-FFF2-40B4-BE49-F238E27FC236}">
                    <a16:creationId xmlns:a16="http://schemas.microsoft.com/office/drawing/2014/main" id="{7E9A0F53-6111-3A70-6A16-464D8AF3CD04}"/>
                  </a:ext>
                </a:extLst>
              </p:cNvPr>
              <p:cNvSpPr txBox="1">
                <a:spLocks noGrp="1" noRot="1" noMove="1" noResize="1" noEditPoints="1" noAdjustHandles="1" noChangeArrowheads="1" noChangeShapeType="1"/>
              </p:cNvSpPr>
              <p:nvPr/>
            </p:nvSpPr>
            <p:spPr>
              <a:xfrm>
                <a:off x="9093472" y="3373062"/>
                <a:ext cx="2020389" cy="369332"/>
              </a:xfrm>
              <a:prstGeom prst="rect">
                <a:avLst/>
              </a:prstGeom>
              <a:noFill/>
            </p:spPr>
            <p:txBody>
              <a:bodyPr wrap="square" rtlCol="0">
                <a:spAutoFit/>
              </a:bodyPr>
              <a:lstStyle/>
              <a:p>
                <a:r>
                  <a:rPr lang="en-US">
                    <a:latin typeface="Lato ExtraBold" panose="020F0502020204030203" pitchFamily="34" charset="0"/>
                    <a:ea typeface="Lato ExtraBold" panose="020F0502020204030203" pitchFamily="34" charset="0"/>
                    <a:cs typeface="Lato ExtraBold" panose="020F0502020204030203" pitchFamily="34" charset="0"/>
                  </a:rPr>
                  <a:t>Engage</a:t>
                </a:r>
                <a:endParaRPr lang="en-GB">
                  <a:latin typeface="Lato ExtraBold" panose="020F0502020204030203" pitchFamily="34" charset="0"/>
                  <a:ea typeface="Lato ExtraBold" panose="020F0502020204030203" pitchFamily="34" charset="0"/>
                  <a:cs typeface="Lato ExtraBold" panose="020F0502020204030203" pitchFamily="34" charset="0"/>
                </a:endParaRPr>
              </a:p>
            </p:txBody>
          </p:sp>
          <p:sp>
            <p:nvSpPr>
              <p:cNvPr id="48" name="TextBox 47">
                <a:extLst>
                  <a:ext uri="{FF2B5EF4-FFF2-40B4-BE49-F238E27FC236}">
                    <a16:creationId xmlns:a16="http://schemas.microsoft.com/office/drawing/2014/main" id="{07127C8A-FC6E-1C69-9E13-FC1C95D7984F}"/>
                  </a:ext>
                </a:extLst>
              </p:cNvPr>
              <p:cNvSpPr txBox="1">
                <a:spLocks noGrp="1" noRot="1" noMove="1" noResize="1" noEditPoints="1" noAdjustHandles="1" noChangeArrowheads="1" noChangeShapeType="1"/>
              </p:cNvSpPr>
              <p:nvPr/>
            </p:nvSpPr>
            <p:spPr>
              <a:xfrm>
                <a:off x="9093473" y="3782366"/>
                <a:ext cx="2349228" cy="2862322"/>
              </a:xfrm>
              <a:prstGeom prst="rect">
                <a:avLst/>
              </a:prstGeom>
              <a:noFill/>
            </p:spPr>
            <p:txBody>
              <a:bodyPr wrap="square" rtlCol="0">
                <a:spAutoFit/>
              </a:bodyPr>
              <a:lstStyle/>
              <a:p>
                <a:r>
                  <a:rPr lang="en-US" sz="1200">
                    <a:latin typeface="Lato Light" panose="020F0502020204030203" pitchFamily="34" charset="0"/>
                    <a:ea typeface="Lato Light" panose="020F0502020204030203" pitchFamily="34" charset="0"/>
                    <a:cs typeface="Lato Light" panose="020F0502020204030203" pitchFamily="34" charset="0"/>
                  </a:rPr>
                  <a:t>Support the platform launch to ensure effective utilization by Pharming teams.</a:t>
                </a:r>
              </a:p>
              <a:p>
                <a:endParaRPr lang="en-US" sz="1200">
                  <a:latin typeface="Lato Light" panose="020F0502020204030203" pitchFamily="34" charset="0"/>
                  <a:ea typeface="Lato Light" panose="020F0502020204030203" pitchFamily="34" charset="0"/>
                  <a:cs typeface="Lato Light" panose="020F0502020204030203" pitchFamily="34" charset="0"/>
                </a:endParaRPr>
              </a:p>
              <a:p>
                <a:r>
                  <a:rPr lang="en-US" sz="1200">
                    <a:latin typeface="Lato Light" panose="020F0502020204030203" pitchFamily="34" charset="0"/>
                    <a:ea typeface="Lato Light" panose="020F0502020204030203" pitchFamily="34" charset="0"/>
                    <a:cs typeface="Lato Light" panose="020F0502020204030203" pitchFamily="34" charset="0"/>
                  </a:rPr>
                  <a:t>Optimize access and engagement with key stakeholders.</a:t>
                </a:r>
              </a:p>
              <a:p>
                <a:endParaRPr lang="en-US" sz="1200">
                  <a:latin typeface="Lato Light" panose="020F0502020204030203" pitchFamily="34" charset="0"/>
                  <a:ea typeface="Lato Light" panose="020F0502020204030203" pitchFamily="34" charset="0"/>
                  <a:cs typeface="Lato Light" panose="020F0502020204030203" pitchFamily="34" charset="0"/>
                </a:endParaRPr>
              </a:p>
              <a:p>
                <a:r>
                  <a:rPr lang="en-US" sz="1200">
                    <a:latin typeface="Lato Light" panose="020F0502020204030203" pitchFamily="34" charset="0"/>
                    <a:ea typeface="Lato Light" panose="020F0502020204030203" pitchFamily="34" charset="0"/>
                    <a:cs typeface="Lato Light" panose="020F0502020204030203" pitchFamily="34" charset="0"/>
                  </a:rPr>
                  <a:t>Enable teams to leverage the platform to meet critical success factors in Primary Immunodeficiencies.</a:t>
                </a:r>
              </a:p>
              <a:p>
                <a:endParaRPr lang="en-US" sz="1200">
                  <a:latin typeface="Lato Light" panose="020F0502020204030203" pitchFamily="34" charset="0"/>
                  <a:ea typeface="Lato Light" panose="020F0502020204030203" pitchFamily="34" charset="0"/>
                  <a:cs typeface="Lato Light" panose="020F0502020204030203" pitchFamily="34" charset="0"/>
                </a:endParaRPr>
              </a:p>
              <a:p>
                <a:br>
                  <a:rPr lang="en-US" sz="1200">
                    <a:latin typeface="Lato Light" panose="020F0502020204030203" pitchFamily="34" charset="0"/>
                    <a:ea typeface="Lato Light" panose="020F0502020204030203" pitchFamily="34" charset="0"/>
                    <a:cs typeface="Lato Light" panose="020F0502020204030203" pitchFamily="34" charset="0"/>
                  </a:rPr>
                </a:br>
                <a:endParaRPr lang="en-GB" sz="1200">
                  <a:latin typeface="Lato Light" panose="020F0502020204030203" pitchFamily="34" charset="0"/>
                  <a:ea typeface="Lato Light" panose="020F0502020204030203" pitchFamily="34" charset="0"/>
                  <a:cs typeface="Lato Light" panose="020F0502020204030203" pitchFamily="34" charset="0"/>
                </a:endParaRPr>
              </a:p>
            </p:txBody>
          </p:sp>
          <p:cxnSp>
            <p:nvCxnSpPr>
              <p:cNvPr id="49" name="Straight Connector 48">
                <a:extLst>
                  <a:ext uri="{FF2B5EF4-FFF2-40B4-BE49-F238E27FC236}">
                    <a16:creationId xmlns:a16="http://schemas.microsoft.com/office/drawing/2014/main" id="{F42AF791-FD3F-1199-CECE-D8B9E35E81E2}"/>
                  </a:ext>
                </a:extLst>
              </p:cNvPr>
              <p:cNvCxnSpPr>
                <a:cxnSpLocks noGrp="1" noRot="1" noMove="1" noResize="1" noEditPoints="1" noAdjustHandles="1" noChangeArrowheads="1" noChangeShapeType="1"/>
              </p:cNvCxnSpPr>
              <p:nvPr/>
            </p:nvCxnSpPr>
            <p:spPr>
              <a:xfrm>
                <a:off x="9189712" y="3764955"/>
                <a:ext cx="600891"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107" name="Group 106">
              <a:extLst>
                <a:ext uri="{FF2B5EF4-FFF2-40B4-BE49-F238E27FC236}">
                  <a16:creationId xmlns:a16="http://schemas.microsoft.com/office/drawing/2014/main" id="{8F3116D2-5BD2-45AC-F1EB-E2D30E0B32D3}"/>
                </a:ext>
              </a:extLst>
            </p:cNvPr>
            <p:cNvGrpSpPr>
              <a:grpSpLocks noGrp="1" noUngrp="1" noRot="1" noMove="1" noResize="1"/>
            </p:cNvGrpSpPr>
            <p:nvPr/>
          </p:nvGrpSpPr>
          <p:grpSpPr>
            <a:xfrm>
              <a:off x="9190282" y="2072179"/>
              <a:ext cx="966403" cy="1184731"/>
              <a:chOff x="4685389" y="4488663"/>
              <a:chExt cx="966403" cy="1184731"/>
            </a:xfrm>
          </p:grpSpPr>
          <p:sp>
            <p:nvSpPr>
              <p:cNvPr id="108" name="Oval 107">
                <a:extLst>
                  <a:ext uri="{FF2B5EF4-FFF2-40B4-BE49-F238E27FC236}">
                    <a16:creationId xmlns:a16="http://schemas.microsoft.com/office/drawing/2014/main" id="{97F4886A-677A-AB21-F427-C2CF2E4179AA}"/>
                  </a:ext>
                </a:extLst>
              </p:cNvPr>
              <p:cNvSpPr>
                <a:spLocks noGrp="1" noRot="1" noChangeAspect="1" noMove="1" noResize="1" noEditPoints="1" noAdjustHandles="1" noChangeArrowheads="1" noChangeShapeType="1"/>
              </p:cNvSpPr>
              <p:nvPr/>
            </p:nvSpPr>
            <p:spPr>
              <a:xfrm>
                <a:off x="4685389" y="4746723"/>
                <a:ext cx="720000" cy="720000"/>
              </a:xfrm>
              <a:prstGeom prst="ellipse">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9" name="Graphic 108" descr="User outline">
                <a:extLst>
                  <a:ext uri="{FF2B5EF4-FFF2-40B4-BE49-F238E27FC236}">
                    <a16:creationId xmlns:a16="http://schemas.microsoft.com/office/drawing/2014/main" id="{8BEFF63D-4A85-D141-DB3D-773FBC74AF23}"/>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4778154" y="4953394"/>
                <a:ext cx="540000" cy="540000"/>
              </a:xfrm>
              <a:prstGeom prst="rect">
                <a:avLst/>
              </a:prstGeom>
            </p:spPr>
          </p:pic>
          <p:sp>
            <p:nvSpPr>
              <p:cNvPr id="110" name="Oval 109">
                <a:extLst>
                  <a:ext uri="{FF2B5EF4-FFF2-40B4-BE49-F238E27FC236}">
                    <a16:creationId xmlns:a16="http://schemas.microsoft.com/office/drawing/2014/main" id="{E50E4B65-9C8C-73CD-0ADB-A6EFA74BE3CD}"/>
                  </a:ext>
                </a:extLst>
              </p:cNvPr>
              <p:cNvSpPr>
                <a:spLocks noGrp="1" noRot="1" noChangeAspect="1" noMove="1" noResize="1" noEditPoints="1" noAdjustHandles="1" noChangeArrowheads="1" noChangeShapeType="1"/>
              </p:cNvSpPr>
              <p:nvPr/>
            </p:nvSpPr>
            <p:spPr>
              <a:xfrm>
                <a:off x="5471792" y="4488663"/>
                <a:ext cx="180000" cy="180000"/>
              </a:xfrm>
              <a:prstGeom prst="ellipse">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A148CFAE-5643-1449-EBCC-2B08E5261743}"/>
                  </a:ext>
                </a:extLst>
              </p:cNvPr>
              <p:cNvSpPr>
                <a:spLocks noGrp="1" noRot="1" noChangeAspect="1" noMove="1" noResize="1" noEditPoints="1" noAdjustHandles="1" noChangeArrowheads="1" noChangeShapeType="1"/>
              </p:cNvSpPr>
              <p:nvPr/>
            </p:nvSpPr>
            <p:spPr>
              <a:xfrm>
                <a:off x="5471792" y="5493394"/>
                <a:ext cx="180000" cy="180000"/>
              </a:xfrm>
              <a:prstGeom prst="ellipse">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2" name="Straight Connector 111">
                <a:extLst>
                  <a:ext uri="{FF2B5EF4-FFF2-40B4-BE49-F238E27FC236}">
                    <a16:creationId xmlns:a16="http://schemas.microsoft.com/office/drawing/2014/main" id="{BA26078A-983B-3135-DD69-E7216CB9E856}"/>
                  </a:ext>
                </a:extLst>
              </p:cNvPr>
              <p:cNvCxnSpPr>
                <a:cxnSpLocks noGrp="1" noRot="1" noMove="1" noResize="1" noEditPoints="1" noAdjustHandles="1" noChangeArrowheads="1" noChangeShapeType="1"/>
                <a:stCxn id="111" idx="1"/>
                <a:endCxn id="108" idx="5"/>
              </p:cNvCxnSpPr>
              <p:nvPr/>
            </p:nvCxnSpPr>
            <p:spPr>
              <a:xfrm flipH="1" flipV="1">
                <a:off x="5299947" y="5361281"/>
                <a:ext cx="198205" cy="158473"/>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1C2F49E2-EADE-F8A4-FE69-83344C0D11C4}"/>
                  </a:ext>
                </a:extLst>
              </p:cNvPr>
              <p:cNvCxnSpPr>
                <a:cxnSpLocks noGrp="1" noRot="1" noMove="1" noResize="1" noEditPoints="1" noAdjustHandles="1" noChangeArrowheads="1" noChangeShapeType="1"/>
                <a:stCxn id="110" idx="3"/>
                <a:endCxn id="108" idx="7"/>
              </p:cNvCxnSpPr>
              <p:nvPr/>
            </p:nvCxnSpPr>
            <p:spPr>
              <a:xfrm flipH="1">
                <a:off x="5299947" y="4642303"/>
                <a:ext cx="198205" cy="209862"/>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5395359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116DD-C0B7-6DAB-7DA2-2BDF7F8B7A1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76466-4ECC-2C11-1EF1-4A36F009AE26}"/>
              </a:ext>
            </a:extLst>
          </p:cNvPr>
          <p:cNvSpPr>
            <a:spLocks noGrp="1" noRot="1" noMove="1" noResize="1" noEditPoints="1" noAdjustHandles="1" noChangeArrowheads="1" noChangeShapeType="1"/>
          </p:cNvSpPr>
          <p:nvPr>
            <p:ph type="title"/>
          </p:nvPr>
        </p:nvSpPr>
        <p:spPr/>
        <p:txBody>
          <a:bodyPr>
            <a:normAutofit/>
          </a:bodyPr>
          <a:lstStyle/>
          <a:p>
            <a:r>
              <a:rPr lang="en-GB"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PUBLICATIONS</a:t>
            </a:r>
            <a:endParaRPr lang="en-GB">
              <a:solidFill>
                <a:schemeClr val="tx1"/>
              </a:solidFill>
            </a:endParaRPr>
          </a:p>
        </p:txBody>
      </p:sp>
      <p:sp>
        <p:nvSpPr>
          <p:cNvPr id="12" name="Google Shape;54;p15">
            <a:extLst>
              <a:ext uri="{FF2B5EF4-FFF2-40B4-BE49-F238E27FC236}">
                <a16:creationId xmlns:a16="http://schemas.microsoft.com/office/drawing/2014/main" id="{FD2987DE-A101-CC82-D096-878FE86DAC49}"/>
              </a:ext>
            </a:extLst>
          </p:cNvPr>
          <p:cNvSpPr>
            <a:spLocks/>
          </p:cNvSpPr>
          <p:nvPr/>
        </p:nvSpPr>
        <p:spPr>
          <a:xfrm>
            <a:off x="679505" y="1534355"/>
            <a:ext cx="4717995" cy="1545512"/>
          </a:xfrm>
          <a:prstGeom prst="roundRect">
            <a:avLst>
              <a:gd name="adj" fmla="val 11451"/>
            </a:avLst>
          </a:pr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5;p15">
            <a:extLst>
              <a:ext uri="{FF2B5EF4-FFF2-40B4-BE49-F238E27FC236}">
                <a16:creationId xmlns:a16="http://schemas.microsoft.com/office/drawing/2014/main" id="{2D22D5C9-7754-EF9D-9F97-0A52129F9EC8}"/>
              </a:ext>
            </a:extLst>
          </p:cNvPr>
          <p:cNvSpPr txBox="1">
            <a:spLocks/>
          </p:cNvSpPr>
          <p:nvPr/>
        </p:nvSpPr>
        <p:spPr>
          <a:xfrm>
            <a:off x="723450" y="1577984"/>
            <a:ext cx="2159450" cy="31992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a:solidFill>
                  <a:schemeClr val="lt1"/>
                </a:solidFill>
                <a:latin typeface="+mj-lt"/>
                <a:ea typeface="Fira Sans Extra Condensed Medium"/>
                <a:cs typeface="Fira Sans Extra Condensed Medium"/>
                <a:sym typeface="Fira Sans Extra Condensed Medium"/>
              </a:rPr>
              <a:t>Atsushi </a:t>
            </a:r>
            <a:r>
              <a:rPr lang="en-GB" sz="1600" err="1">
                <a:solidFill>
                  <a:schemeClr val="lt1"/>
                </a:solidFill>
                <a:latin typeface="+mj-lt"/>
                <a:ea typeface="Fira Sans Extra Condensed Medium"/>
                <a:cs typeface="Fira Sans Extra Condensed Medium"/>
                <a:sym typeface="Fira Sans Extra Condensed Medium"/>
              </a:rPr>
              <a:t>Kumanogoh</a:t>
            </a:r>
            <a:endParaRPr lang="en-GB" sz="1600">
              <a:solidFill>
                <a:schemeClr val="lt1"/>
              </a:solidFill>
              <a:latin typeface="+mj-lt"/>
              <a:ea typeface="Fira Sans Extra Condensed Medium"/>
              <a:cs typeface="Fira Sans Extra Condensed Medium"/>
              <a:sym typeface="Fira Sans Extra Condensed Medium"/>
            </a:endParaRPr>
          </a:p>
        </p:txBody>
      </p:sp>
      <p:sp>
        <p:nvSpPr>
          <p:cNvPr id="14" name="Google Shape;56;p15">
            <a:extLst>
              <a:ext uri="{FF2B5EF4-FFF2-40B4-BE49-F238E27FC236}">
                <a16:creationId xmlns:a16="http://schemas.microsoft.com/office/drawing/2014/main" id="{0ED6C16A-52F9-0821-F3D8-ACF5FCDABDE4}"/>
              </a:ext>
            </a:extLst>
          </p:cNvPr>
          <p:cNvSpPr txBox="1">
            <a:spLocks/>
          </p:cNvSpPr>
          <p:nvPr/>
        </p:nvSpPr>
        <p:spPr>
          <a:xfrm>
            <a:off x="723450" y="1959731"/>
            <a:ext cx="4432750" cy="1013545"/>
          </a:xfrm>
          <a:prstGeom prst="rect">
            <a:avLst/>
          </a:prstGeom>
          <a:noFill/>
          <a:ln>
            <a:noFill/>
          </a:ln>
        </p:spPr>
        <p:txBody>
          <a:bodyPr spcFirstLastPara="1" wrap="square" lIns="91425" tIns="45700" rIns="91425" bIns="45700" anchor="t" anchorCtr="0">
            <a:noAutofit/>
          </a:bodyPr>
          <a:lstStyle/>
          <a:p>
            <a:r>
              <a:rPr lang="en-US" sz="1200" i="1">
                <a:solidFill>
                  <a:schemeClr val="bg1"/>
                </a:solidFill>
                <a:latin typeface="Lato Light" panose="020F0502020204030203" pitchFamily="34" charset="0"/>
                <a:ea typeface="Lato Light" panose="020F0502020204030203" pitchFamily="34" charset="0"/>
                <a:cs typeface="Lato Light" panose="020F0502020204030203" pitchFamily="34" charset="0"/>
              </a:rPr>
              <a:t>Japan</a:t>
            </a:r>
          </a:p>
          <a:p>
            <a:r>
              <a:rPr lang="en-US" sz="1200">
                <a:solidFill>
                  <a:schemeClr val="bg1"/>
                </a:solidFill>
                <a:latin typeface="Lato Light" panose="020F0502020204030203" pitchFamily="34" charset="0"/>
                <a:ea typeface="Lato Light" panose="020F0502020204030203" pitchFamily="34" charset="0"/>
                <a:cs typeface="Lato Light" panose="020F0502020204030203" pitchFamily="34" charset="0"/>
              </a:rPr>
              <a:t>They have been publishing in since 1990 and have a total of 427 publications. A recent publication from March 2025 is titled “</a:t>
            </a:r>
            <a:r>
              <a:rPr lang="en-GB" sz="1200">
                <a:solidFill>
                  <a:schemeClr val="bg1"/>
                </a:solidFill>
                <a:latin typeface="Lato Light" panose="020F0502020204030203" pitchFamily="34" charset="0"/>
                <a:ea typeface="Lato Light" panose="020F0502020204030203" pitchFamily="34" charset="0"/>
                <a:cs typeface="Lato Light" panose="020F0502020204030203" pitchFamily="34" charset="0"/>
              </a:rPr>
              <a:t>The immune memory of innate immune systems”.</a:t>
            </a:r>
            <a:endParaRPr lang="en-US" sz="120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2" name="Google Shape;82;p15">
            <a:extLst>
              <a:ext uri="{FF2B5EF4-FFF2-40B4-BE49-F238E27FC236}">
                <a16:creationId xmlns:a16="http://schemas.microsoft.com/office/drawing/2014/main" id="{0F29C22D-ED9E-BB96-CB33-F8663358DEE1}"/>
              </a:ext>
            </a:extLst>
          </p:cNvPr>
          <p:cNvSpPr>
            <a:spLocks/>
          </p:cNvSpPr>
          <p:nvPr/>
        </p:nvSpPr>
        <p:spPr>
          <a:xfrm>
            <a:off x="4399950" y="1101027"/>
            <a:ext cx="858705" cy="858705"/>
          </a:xfrm>
          <a:prstGeom prst="ellipse">
            <a:avLst/>
          </a:prstGeom>
          <a:solidFill>
            <a:srgbClr val="C00000"/>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Graphic 20" descr="User Crown Male outline">
            <a:extLst>
              <a:ext uri="{FF2B5EF4-FFF2-40B4-BE49-F238E27FC236}">
                <a16:creationId xmlns:a16="http://schemas.microsoft.com/office/drawing/2014/main" id="{39003ED3-CD39-DE44-F77E-DE88DF65ADB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69302" y="1170379"/>
            <a:ext cx="720000" cy="720000"/>
          </a:xfrm>
          <a:prstGeom prst="rect">
            <a:avLst/>
          </a:prstGeom>
        </p:spPr>
      </p:pic>
      <p:graphicFrame>
        <p:nvGraphicFramePr>
          <p:cNvPr id="24" name="Chart 23">
            <a:extLst>
              <a:ext uri="{FF2B5EF4-FFF2-40B4-BE49-F238E27FC236}">
                <a16:creationId xmlns:a16="http://schemas.microsoft.com/office/drawing/2014/main" id="{1058ED4B-9422-028A-A804-F67D3A387EB2}"/>
              </a:ext>
            </a:extLst>
          </p:cNvPr>
          <p:cNvGraphicFramePr>
            <a:graphicFrameLocks/>
          </p:cNvGraphicFramePr>
          <p:nvPr>
            <p:extLst>
              <p:ext uri="{D42A27DB-BD31-4B8C-83A1-F6EECF244321}">
                <p14:modId xmlns:p14="http://schemas.microsoft.com/office/powerpoint/2010/main" val="2125967781"/>
              </p:ext>
            </p:extLst>
          </p:nvPr>
        </p:nvGraphicFramePr>
        <p:xfrm>
          <a:off x="6096000" y="955532"/>
          <a:ext cx="5632394" cy="49832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Chart 26">
            <a:extLst>
              <a:ext uri="{FF2B5EF4-FFF2-40B4-BE49-F238E27FC236}">
                <a16:creationId xmlns:a16="http://schemas.microsoft.com/office/drawing/2014/main" id="{7F33F7B8-C95A-AB9A-D425-3CE6CBDDCD50}"/>
              </a:ext>
            </a:extLst>
          </p:cNvPr>
          <p:cNvGraphicFramePr>
            <a:graphicFrameLocks/>
          </p:cNvGraphicFramePr>
          <p:nvPr>
            <p:extLst>
              <p:ext uri="{D42A27DB-BD31-4B8C-83A1-F6EECF244321}">
                <p14:modId xmlns:p14="http://schemas.microsoft.com/office/powerpoint/2010/main" val="4080269732"/>
              </p:ext>
            </p:extLst>
          </p:nvPr>
        </p:nvGraphicFramePr>
        <p:xfrm>
          <a:off x="584200" y="3141692"/>
          <a:ext cx="4813300" cy="3016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105658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2D9C9-FE6A-AC50-1CFF-A3A488D7B55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9D85F7-B055-0479-558F-7E28407D064F}"/>
              </a:ext>
            </a:extLst>
          </p:cNvPr>
          <p:cNvSpPr>
            <a:spLocks noGrp="1" noRot="1" noMove="1" noResize="1" noEditPoints="1" noAdjustHandles="1" noChangeArrowheads="1" noChangeShapeType="1"/>
          </p:cNvSpPr>
          <p:nvPr>
            <p:ph type="title"/>
          </p:nvPr>
        </p:nvSpPr>
        <p:spPr/>
        <p:txBody>
          <a:bodyPr>
            <a:normAutofit/>
          </a:bodyPr>
          <a:lstStyle/>
          <a:p>
            <a:r>
              <a:rPr lang="en-GB"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GUIDELINES</a:t>
            </a:r>
            <a:endParaRPr lang="en-GB">
              <a:solidFill>
                <a:schemeClr val="tx1"/>
              </a:solidFill>
            </a:endParaRPr>
          </a:p>
        </p:txBody>
      </p:sp>
      <p:sp>
        <p:nvSpPr>
          <p:cNvPr id="24" name="Google Shape;54;p15">
            <a:extLst>
              <a:ext uri="{FF2B5EF4-FFF2-40B4-BE49-F238E27FC236}">
                <a16:creationId xmlns:a16="http://schemas.microsoft.com/office/drawing/2014/main" id="{BF8E9AEF-93E8-1C05-F7B4-AB77A0F85FEC}"/>
              </a:ext>
            </a:extLst>
          </p:cNvPr>
          <p:cNvSpPr>
            <a:spLocks/>
          </p:cNvSpPr>
          <p:nvPr/>
        </p:nvSpPr>
        <p:spPr>
          <a:xfrm>
            <a:off x="679506" y="1409455"/>
            <a:ext cx="4717995" cy="1846518"/>
          </a:xfrm>
          <a:prstGeom prst="roundRect">
            <a:avLst>
              <a:gd name="adj" fmla="val 11451"/>
            </a:avLst>
          </a:prstGeom>
          <a:solidFill>
            <a:srgbClr val="107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5;p15">
            <a:extLst>
              <a:ext uri="{FF2B5EF4-FFF2-40B4-BE49-F238E27FC236}">
                <a16:creationId xmlns:a16="http://schemas.microsoft.com/office/drawing/2014/main" id="{FA3D2B58-B2C9-27B0-F0F4-A6E10A3AD84C}"/>
              </a:ext>
            </a:extLst>
          </p:cNvPr>
          <p:cNvSpPr txBox="1">
            <a:spLocks/>
          </p:cNvSpPr>
          <p:nvPr/>
        </p:nvSpPr>
        <p:spPr>
          <a:xfrm>
            <a:off x="723451" y="1484207"/>
            <a:ext cx="2649859" cy="31992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a:solidFill>
                  <a:schemeClr val="lt1"/>
                </a:solidFill>
                <a:latin typeface="+mj-lt"/>
                <a:ea typeface="Fira Sans Extra Condensed Medium"/>
                <a:cs typeface="Fira Sans Extra Condensed Medium"/>
                <a:sym typeface="Fira Sans Extra Condensed Medium"/>
              </a:rPr>
              <a:t>Anete </a:t>
            </a:r>
            <a:r>
              <a:rPr lang="en-GB" sz="1600" err="1">
                <a:solidFill>
                  <a:schemeClr val="lt1"/>
                </a:solidFill>
                <a:latin typeface="+mj-lt"/>
                <a:ea typeface="Fira Sans Extra Condensed Medium"/>
                <a:cs typeface="Fira Sans Extra Condensed Medium"/>
                <a:sym typeface="Fira Sans Extra Condensed Medium"/>
              </a:rPr>
              <a:t>Sevciovic</a:t>
            </a:r>
            <a:r>
              <a:rPr lang="en-GB" sz="1600">
                <a:solidFill>
                  <a:schemeClr val="lt1"/>
                </a:solidFill>
                <a:latin typeface="+mj-lt"/>
                <a:ea typeface="Fira Sans Extra Condensed Medium"/>
                <a:cs typeface="Fira Sans Extra Condensed Medium"/>
                <a:sym typeface="Fira Sans Extra Condensed Medium"/>
              </a:rPr>
              <a:t> </a:t>
            </a:r>
            <a:r>
              <a:rPr lang="en-GB" sz="1600" err="1">
                <a:solidFill>
                  <a:schemeClr val="lt1"/>
                </a:solidFill>
                <a:latin typeface="+mj-lt"/>
                <a:ea typeface="Fira Sans Extra Condensed Medium"/>
                <a:cs typeface="Fira Sans Extra Condensed Medium"/>
                <a:sym typeface="Fira Sans Extra Condensed Medium"/>
              </a:rPr>
              <a:t>Grumach</a:t>
            </a:r>
            <a:endParaRPr lang="en-GB" sz="1600">
              <a:solidFill>
                <a:schemeClr val="lt1"/>
              </a:solidFill>
              <a:latin typeface="+mj-lt"/>
              <a:ea typeface="Fira Sans Extra Condensed Medium"/>
              <a:cs typeface="Fira Sans Extra Condensed Medium"/>
              <a:sym typeface="Fira Sans Extra Condensed Medium"/>
            </a:endParaRPr>
          </a:p>
        </p:txBody>
      </p:sp>
      <p:sp>
        <p:nvSpPr>
          <p:cNvPr id="26" name="Google Shape;56;p15">
            <a:extLst>
              <a:ext uri="{FF2B5EF4-FFF2-40B4-BE49-F238E27FC236}">
                <a16:creationId xmlns:a16="http://schemas.microsoft.com/office/drawing/2014/main" id="{7A2ABCED-BF26-C36C-9C9F-6B79D165FBAF}"/>
              </a:ext>
            </a:extLst>
          </p:cNvPr>
          <p:cNvSpPr txBox="1">
            <a:spLocks/>
          </p:cNvSpPr>
          <p:nvPr/>
        </p:nvSpPr>
        <p:spPr>
          <a:xfrm>
            <a:off x="723451" y="1804130"/>
            <a:ext cx="4432750" cy="1370651"/>
          </a:xfrm>
          <a:prstGeom prst="rect">
            <a:avLst/>
          </a:prstGeom>
          <a:noFill/>
          <a:ln>
            <a:noFill/>
          </a:ln>
        </p:spPr>
        <p:txBody>
          <a:bodyPr spcFirstLastPara="1" wrap="square" lIns="91425" tIns="45700" rIns="91425" bIns="45700" anchor="t" anchorCtr="0">
            <a:noAutofit/>
          </a:bodyPr>
          <a:lstStyle/>
          <a:p>
            <a:r>
              <a:rPr lang="en-US" sz="1200" i="1">
                <a:solidFill>
                  <a:schemeClr val="bg1"/>
                </a:solidFill>
                <a:latin typeface="Lato Light" panose="020F0502020204030203" pitchFamily="34" charset="0"/>
                <a:ea typeface="Lato Light" panose="020F0502020204030203" pitchFamily="34" charset="0"/>
                <a:cs typeface="Lato Light" panose="020F0502020204030203" pitchFamily="34" charset="0"/>
              </a:rPr>
              <a:t>Brazil</a:t>
            </a:r>
          </a:p>
          <a:p>
            <a:r>
              <a:rPr lang="en-GB" sz="1200">
                <a:solidFill>
                  <a:schemeClr val="bg1"/>
                </a:solidFill>
                <a:latin typeface="Lato Light" panose="020F0502020204030203" pitchFamily="34" charset="0"/>
                <a:ea typeface="Lato Light" panose="020F0502020204030203" pitchFamily="34" charset="0"/>
                <a:cs typeface="Lato Light" panose="020F0502020204030203" pitchFamily="34" charset="0"/>
              </a:rPr>
              <a:t>Since 2011 she has authored 13 guidelines. Her most recent activity was in the 2020 guideline titled “European Society for Immunodeficiencies (ESID) and European Reference Network on Rare Primary Immunodeficiency, Autoinflammatory and Autoimmune Diseases (ERN RITA) Complement Guideline: Deficiencies, Diagnosis, and Management”.</a:t>
            </a:r>
            <a:endParaRPr lang="en-US" sz="120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7" name="Google Shape;82;p15">
            <a:extLst>
              <a:ext uri="{FF2B5EF4-FFF2-40B4-BE49-F238E27FC236}">
                <a16:creationId xmlns:a16="http://schemas.microsoft.com/office/drawing/2014/main" id="{CB7EE328-CD9A-E5F7-070A-6C6BEA24D51C}"/>
              </a:ext>
            </a:extLst>
          </p:cNvPr>
          <p:cNvSpPr>
            <a:spLocks/>
          </p:cNvSpPr>
          <p:nvPr/>
        </p:nvSpPr>
        <p:spPr>
          <a:xfrm>
            <a:off x="4418146" y="945425"/>
            <a:ext cx="858705" cy="858705"/>
          </a:xfrm>
          <a:prstGeom prst="ellipse">
            <a:avLst/>
          </a:prstGeom>
          <a:solidFill>
            <a:srgbClr val="107A40"/>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 name="Graphic 27" descr="User Crown Female outline">
            <a:extLst>
              <a:ext uri="{FF2B5EF4-FFF2-40B4-BE49-F238E27FC236}">
                <a16:creationId xmlns:a16="http://schemas.microsoft.com/office/drawing/2014/main" id="{EB99F75A-317C-F999-4FD0-760571E7306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487498" y="1014777"/>
            <a:ext cx="720000" cy="720000"/>
          </a:xfrm>
          <a:prstGeom prst="rect">
            <a:avLst/>
          </a:prstGeom>
        </p:spPr>
      </p:pic>
      <p:graphicFrame>
        <p:nvGraphicFramePr>
          <p:cNvPr id="2" name="Chart 1">
            <a:extLst>
              <a:ext uri="{FF2B5EF4-FFF2-40B4-BE49-F238E27FC236}">
                <a16:creationId xmlns:a16="http://schemas.microsoft.com/office/drawing/2014/main" id="{2A4870DD-E14D-1828-03DB-C49076B616C0}"/>
              </a:ext>
            </a:extLst>
          </p:cNvPr>
          <p:cNvGraphicFramePr>
            <a:graphicFrameLocks/>
          </p:cNvGraphicFramePr>
          <p:nvPr>
            <p:extLst>
              <p:ext uri="{D42A27DB-BD31-4B8C-83A1-F6EECF244321}">
                <p14:modId xmlns:p14="http://schemas.microsoft.com/office/powerpoint/2010/main" val="2095691230"/>
              </p:ext>
            </p:extLst>
          </p:nvPr>
        </p:nvGraphicFramePr>
        <p:xfrm>
          <a:off x="6285296" y="1409455"/>
          <a:ext cx="5322503" cy="47482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EE4C3B29-1DD5-DEA0-6875-9AB638DF7FC1}"/>
              </a:ext>
            </a:extLst>
          </p:cNvPr>
          <p:cNvGraphicFramePr>
            <a:graphicFrameLocks/>
          </p:cNvGraphicFramePr>
          <p:nvPr>
            <p:extLst>
              <p:ext uri="{D42A27DB-BD31-4B8C-83A1-F6EECF244321}">
                <p14:modId xmlns:p14="http://schemas.microsoft.com/office/powerpoint/2010/main" val="1422167327"/>
              </p:ext>
            </p:extLst>
          </p:nvPr>
        </p:nvGraphicFramePr>
        <p:xfrm>
          <a:off x="679506" y="3429000"/>
          <a:ext cx="4717994"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424231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5289B-E4B6-0403-F247-B9DCE885517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28862F6-6C6E-69A4-9289-069029E730F8}"/>
              </a:ext>
            </a:extLst>
          </p:cNvPr>
          <p:cNvSpPr>
            <a:spLocks noGrp="1" noRot="1" noMove="1" noResize="1" noEditPoints="1" noAdjustHandles="1" noChangeArrowheads="1" noChangeShapeType="1"/>
          </p:cNvSpPr>
          <p:nvPr>
            <p:ph type="title"/>
          </p:nvPr>
        </p:nvSpPr>
        <p:spPr/>
        <p:txBody>
          <a:bodyPr>
            <a:normAutofit/>
          </a:bodyPr>
          <a:lstStyle/>
          <a:p>
            <a:r>
              <a:rPr lang="en-GB"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PRESENTATIONS</a:t>
            </a:r>
            <a:endParaRPr lang="en-GB">
              <a:solidFill>
                <a:schemeClr val="tx1"/>
              </a:solidFill>
            </a:endParaRPr>
          </a:p>
        </p:txBody>
      </p:sp>
      <p:sp>
        <p:nvSpPr>
          <p:cNvPr id="24" name="Google Shape;54;p15">
            <a:extLst>
              <a:ext uri="{FF2B5EF4-FFF2-40B4-BE49-F238E27FC236}">
                <a16:creationId xmlns:a16="http://schemas.microsoft.com/office/drawing/2014/main" id="{1B1B6D99-4496-A464-BA1D-7F69A261B74A}"/>
              </a:ext>
            </a:extLst>
          </p:cNvPr>
          <p:cNvSpPr>
            <a:spLocks/>
          </p:cNvSpPr>
          <p:nvPr/>
        </p:nvSpPr>
        <p:spPr>
          <a:xfrm>
            <a:off x="679505" y="1534355"/>
            <a:ext cx="4717995" cy="1545512"/>
          </a:xfrm>
          <a:prstGeom prst="roundRect">
            <a:avLst>
              <a:gd name="adj" fmla="val 11451"/>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5;p15">
            <a:extLst>
              <a:ext uri="{FF2B5EF4-FFF2-40B4-BE49-F238E27FC236}">
                <a16:creationId xmlns:a16="http://schemas.microsoft.com/office/drawing/2014/main" id="{2B0443C9-6D14-C8E4-0030-DCAD54611E2D}"/>
              </a:ext>
            </a:extLst>
          </p:cNvPr>
          <p:cNvSpPr txBox="1">
            <a:spLocks/>
          </p:cNvSpPr>
          <p:nvPr/>
        </p:nvSpPr>
        <p:spPr>
          <a:xfrm>
            <a:off x="723450" y="1577984"/>
            <a:ext cx="2159450" cy="31992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a:solidFill>
                  <a:schemeClr val="lt1"/>
                </a:solidFill>
                <a:latin typeface="+mj-lt"/>
                <a:ea typeface="Fira Sans Extra Condensed Medium"/>
                <a:cs typeface="Fira Sans Extra Condensed Medium"/>
                <a:sym typeface="Fira Sans Extra Condensed Medium"/>
              </a:rPr>
              <a:t>Scott William Canna</a:t>
            </a:r>
          </a:p>
        </p:txBody>
      </p:sp>
      <p:sp>
        <p:nvSpPr>
          <p:cNvPr id="26" name="Google Shape;56;p15">
            <a:extLst>
              <a:ext uri="{FF2B5EF4-FFF2-40B4-BE49-F238E27FC236}">
                <a16:creationId xmlns:a16="http://schemas.microsoft.com/office/drawing/2014/main" id="{7FE14FA7-EFF1-AB10-73B3-846A856D511E}"/>
              </a:ext>
            </a:extLst>
          </p:cNvPr>
          <p:cNvSpPr txBox="1">
            <a:spLocks/>
          </p:cNvSpPr>
          <p:nvPr/>
        </p:nvSpPr>
        <p:spPr>
          <a:xfrm>
            <a:off x="723450" y="1959731"/>
            <a:ext cx="4432750" cy="1013545"/>
          </a:xfrm>
          <a:prstGeom prst="rect">
            <a:avLst/>
          </a:prstGeom>
          <a:noFill/>
          <a:ln>
            <a:noFill/>
          </a:ln>
        </p:spPr>
        <p:txBody>
          <a:bodyPr spcFirstLastPara="1" wrap="square" lIns="91425" tIns="45700" rIns="91425" bIns="45700" anchor="t" anchorCtr="0">
            <a:noAutofit/>
          </a:bodyPr>
          <a:lstStyle/>
          <a:p>
            <a:r>
              <a:rPr lang="en-US" sz="1200" i="1">
                <a:solidFill>
                  <a:schemeClr val="bg1"/>
                </a:solidFill>
                <a:latin typeface="Lato Light" panose="020F0502020204030203" pitchFamily="34" charset="0"/>
                <a:ea typeface="Lato Light" panose="020F0502020204030203" pitchFamily="34" charset="0"/>
                <a:cs typeface="Lato Light" panose="020F0502020204030203" pitchFamily="34" charset="0"/>
              </a:rPr>
              <a:t>United States of America</a:t>
            </a:r>
          </a:p>
          <a:p>
            <a:r>
              <a:rPr lang="en-GB" sz="1200">
                <a:solidFill>
                  <a:schemeClr val="bg1"/>
                </a:solidFill>
                <a:latin typeface="Lato Light" panose="020F0502020204030203" pitchFamily="34" charset="0"/>
                <a:ea typeface="Lato Light" panose="020F0502020204030203" pitchFamily="34" charset="0"/>
                <a:cs typeface="Lato Light" panose="020F0502020204030203" pitchFamily="34" charset="0"/>
              </a:rPr>
              <a:t>Since 2013 they have participated in 26 presentations, mostly as a speaker. In 2025 they have participated in 6 presentations, with their most recent activity was speaking on HLH vs. MAS at the Annual Meeting of Clinical Immunology Society.</a:t>
            </a:r>
            <a:endParaRPr lang="en-US" sz="120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7" name="Google Shape;82;p15">
            <a:extLst>
              <a:ext uri="{FF2B5EF4-FFF2-40B4-BE49-F238E27FC236}">
                <a16:creationId xmlns:a16="http://schemas.microsoft.com/office/drawing/2014/main" id="{45D8C11B-7943-B857-9856-E6AD938A65DA}"/>
              </a:ext>
            </a:extLst>
          </p:cNvPr>
          <p:cNvSpPr>
            <a:spLocks/>
          </p:cNvSpPr>
          <p:nvPr/>
        </p:nvSpPr>
        <p:spPr>
          <a:xfrm>
            <a:off x="4399950" y="1101027"/>
            <a:ext cx="858705" cy="858705"/>
          </a:xfrm>
          <a:prstGeom prst="ellipse">
            <a:avLst/>
          </a:prstGeom>
          <a:solidFill>
            <a:srgbClr val="7030A0"/>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 name="Graphic 27" descr="User Crown Male outline">
            <a:extLst>
              <a:ext uri="{FF2B5EF4-FFF2-40B4-BE49-F238E27FC236}">
                <a16:creationId xmlns:a16="http://schemas.microsoft.com/office/drawing/2014/main" id="{D818FD75-E424-4832-A81A-3724FA079D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69302" y="1170379"/>
            <a:ext cx="720000" cy="720000"/>
          </a:xfrm>
          <a:prstGeom prst="rect">
            <a:avLst/>
          </a:prstGeom>
        </p:spPr>
      </p:pic>
      <p:graphicFrame>
        <p:nvGraphicFramePr>
          <p:cNvPr id="2" name="Chart 1">
            <a:extLst>
              <a:ext uri="{FF2B5EF4-FFF2-40B4-BE49-F238E27FC236}">
                <a16:creationId xmlns:a16="http://schemas.microsoft.com/office/drawing/2014/main" id="{C588FCEC-C0CA-3BD1-33C2-8F8D23F4215A}"/>
              </a:ext>
            </a:extLst>
          </p:cNvPr>
          <p:cNvGraphicFramePr>
            <a:graphicFrameLocks/>
          </p:cNvGraphicFramePr>
          <p:nvPr>
            <p:extLst>
              <p:ext uri="{D42A27DB-BD31-4B8C-83A1-F6EECF244321}">
                <p14:modId xmlns:p14="http://schemas.microsoft.com/office/powerpoint/2010/main" val="4147895128"/>
              </p:ext>
            </p:extLst>
          </p:nvPr>
        </p:nvGraphicFramePr>
        <p:xfrm>
          <a:off x="6096000" y="1449420"/>
          <a:ext cx="5616575" cy="45039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33272BFC-0FCC-47E5-EC15-324B9A8E0ECC}"/>
              </a:ext>
            </a:extLst>
          </p:cNvPr>
          <p:cNvGraphicFramePr>
            <a:graphicFrameLocks/>
          </p:cNvGraphicFramePr>
          <p:nvPr>
            <p:extLst>
              <p:ext uri="{D42A27DB-BD31-4B8C-83A1-F6EECF244321}">
                <p14:modId xmlns:p14="http://schemas.microsoft.com/office/powerpoint/2010/main" val="1225335085"/>
              </p:ext>
            </p:extLst>
          </p:nvPr>
        </p:nvGraphicFramePr>
        <p:xfrm>
          <a:off x="748889" y="3123496"/>
          <a:ext cx="4572000" cy="319101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Table 4">
            <a:extLst>
              <a:ext uri="{FF2B5EF4-FFF2-40B4-BE49-F238E27FC236}">
                <a16:creationId xmlns:a16="http://schemas.microsoft.com/office/drawing/2014/main" id="{11C46774-5238-D053-6FC1-AC3618E483B5}"/>
              </a:ext>
            </a:extLst>
          </p:cNvPr>
          <p:cNvGraphicFramePr>
            <a:graphicFrameLocks noGrp="1"/>
          </p:cNvGraphicFramePr>
          <p:nvPr>
            <p:extLst>
              <p:ext uri="{D42A27DB-BD31-4B8C-83A1-F6EECF244321}">
                <p14:modId xmlns:p14="http://schemas.microsoft.com/office/powerpoint/2010/main" val="3082272021"/>
              </p:ext>
            </p:extLst>
          </p:nvPr>
        </p:nvGraphicFramePr>
        <p:xfrm>
          <a:off x="679505" y="4278998"/>
          <a:ext cx="1874669" cy="1432560"/>
        </p:xfrm>
        <a:graphic>
          <a:graphicData uri="http://schemas.openxmlformats.org/drawingml/2006/table">
            <a:tbl>
              <a:tblPr>
                <a:tableStyleId>{2D5ABB26-0587-4C30-8999-92F81FD0307C}</a:tableStyleId>
              </a:tblPr>
              <a:tblGrid>
                <a:gridCol w="210266">
                  <a:extLst>
                    <a:ext uri="{9D8B030D-6E8A-4147-A177-3AD203B41FA5}">
                      <a16:colId xmlns:a16="http://schemas.microsoft.com/office/drawing/2014/main" val="3747983262"/>
                    </a:ext>
                  </a:extLst>
                </a:gridCol>
                <a:gridCol w="1664403">
                  <a:extLst>
                    <a:ext uri="{9D8B030D-6E8A-4147-A177-3AD203B41FA5}">
                      <a16:colId xmlns:a16="http://schemas.microsoft.com/office/drawing/2014/main" val="616112254"/>
                    </a:ext>
                  </a:extLst>
                </a:gridCol>
              </a:tblGrid>
              <a:tr h="190500">
                <a:tc>
                  <a:txBody>
                    <a:bodyPr/>
                    <a:lstStyle/>
                    <a:p>
                      <a:endParaRPr lang="en-GB" sz="1000"/>
                    </a:p>
                  </a:txBody>
                  <a:tcPr>
                    <a:solidFill>
                      <a:srgbClr val="0070C0"/>
                    </a:solidFill>
                  </a:tcPr>
                </a:tc>
                <a:tc>
                  <a:txBody>
                    <a:bodyPr/>
                    <a:lstStyle/>
                    <a:p>
                      <a:r>
                        <a:rPr lang="en-GB" sz="1000"/>
                        <a:t>Session Chair / Co-Chair</a:t>
                      </a:r>
                    </a:p>
                  </a:txBody>
                  <a:tcPr/>
                </a:tc>
                <a:extLst>
                  <a:ext uri="{0D108BD9-81ED-4DB2-BD59-A6C34878D82A}">
                    <a16:rowId xmlns:a16="http://schemas.microsoft.com/office/drawing/2014/main" val="1366471293"/>
                  </a:ext>
                </a:extLst>
              </a:tr>
              <a:tr h="190500">
                <a:tc>
                  <a:txBody>
                    <a:bodyPr/>
                    <a:lstStyle/>
                    <a:p>
                      <a:endParaRPr lang="en-GB" sz="1000"/>
                    </a:p>
                  </a:txBody>
                  <a:tcPr>
                    <a:solidFill>
                      <a:schemeClr val="tx2"/>
                    </a:solidFill>
                  </a:tcPr>
                </a:tc>
                <a:tc>
                  <a:txBody>
                    <a:bodyPr/>
                    <a:lstStyle/>
                    <a:p>
                      <a:r>
                        <a:rPr lang="en-GB" sz="1000"/>
                        <a:t>Various Committee Member</a:t>
                      </a:r>
                    </a:p>
                  </a:txBody>
                  <a:tcPr/>
                </a:tc>
                <a:extLst>
                  <a:ext uri="{0D108BD9-81ED-4DB2-BD59-A6C34878D82A}">
                    <a16:rowId xmlns:a16="http://schemas.microsoft.com/office/drawing/2014/main" val="1545549054"/>
                  </a:ext>
                </a:extLst>
              </a:tr>
              <a:tr h="190500">
                <a:tc>
                  <a:txBody>
                    <a:bodyPr/>
                    <a:lstStyle/>
                    <a:p>
                      <a:endParaRPr lang="en-GB" sz="1000"/>
                    </a:p>
                  </a:txBody>
                  <a:tcPr>
                    <a:solidFill>
                      <a:srgbClr val="107A40"/>
                    </a:solidFill>
                  </a:tcPr>
                </a:tc>
                <a:tc>
                  <a:txBody>
                    <a:bodyPr/>
                    <a:lstStyle/>
                    <a:p>
                      <a:r>
                        <a:rPr lang="en-GB" sz="1000"/>
                        <a:t>Speaker / Presenter / Discussant / Lecturer</a:t>
                      </a:r>
                    </a:p>
                  </a:txBody>
                  <a:tcPr/>
                </a:tc>
                <a:extLst>
                  <a:ext uri="{0D108BD9-81ED-4DB2-BD59-A6C34878D82A}">
                    <a16:rowId xmlns:a16="http://schemas.microsoft.com/office/drawing/2014/main" val="2358257427"/>
                  </a:ext>
                </a:extLst>
              </a:tr>
              <a:tr h="190500">
                <a:tc>
                  <a:txBody>
                    <a:bodyPr/>
                    <a:lstStyle/>
                    <a:p>
                      <a:endParaRPr lang="en-GB" sz="1000"/>
                    </a:p>
                  </a:txBody>
                  <a:tcPr>
                    <a:solidFill>
                      <a:schemeClr val="accent4">
                        <a:lumMod val="75000"/>
                      </a:schemeClr>
                    </a:solidFill>
                  </a:tcPr>
                </a:tc>
                <a:tc>
                  <a:txBody>
                    <a:bodyPr/>
                    <a:lstStyle/>
                    <a:p>
                      <a:r>
                        <a:rPr lang="en-GB" sz="1000"/>
                        <a:t>Moderator / Panellist / Coordinator / Facilitator</a:t>
                      </a:r>
                    </a:p>
                  </a:txBody>
                  <a:tcPr/>
                </a:tc>
                <a:extLst>
                  <a:ext uri="{0D108BD9-81ED-4DB2-BD59-A6C34878D82A}">
                    <a16:rowId xmlns:a16="http://schemas.microsoft.com/office/drawing/2014/main" val="2926483971"/>
                  </a:ext>
                </a:extLst>
              </a:tr>
            </a:tbl>
          </a:graphicData>
        </a:graphic>
      </p:graphicFrame>
    </p:spTree>
    <p:extLst>
      <p:ext uri="{BB962C8B-B14F-4D97-AF65-F5344CB8AC3E}">
        <p14:creationId xmlns:p14="http://schemas.microsoft.com/office/powerpoint/2010/main" val="3727210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C1422-8170-3934-1AED-3BAD7203A6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3F0275A-AD48-1B5C-844D-06DA7520C83B}"/>
              </a:ext>
            </a:extLst>
          </p:cNvPr>
          <p:cNvSpPr>
            <a:spLocks noGrp="1" noRot="1" noMove="1" noResize="1" noEditPoints="1" noAdjustHandles="1" noChangeArrowheads="1" noChangeShapeType="1"/>
          </p:cNvSpPr>
          <p:nvPr>
            <p:ph type="title"/>
          </p:nvPr>
        </p:nvSpPr>
        <p:spPr/>
        <p:txBody>
          <a:bodyPr>
            <a:normAutofit/>
          </a:bodyPr>
          <a:lstStyle/>
          <a:p>
            <a:r>
              <a:rPr lang="en-GB"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SOCIETIES &amp; ASSOCIATIONS</a:t>
            </a:r>
            <a:endParaRPr lang="en-GB">
              <a:solidFill>
                <a:schemeClr val="tx1"/>
              </a:solidFill>
            </a:endParaRPr>
          </a:p>
        </p:txBody>
      </p:sp>
      <p:sp>
        <p:nvSpPr>
          <p:cNvPr id="24" name="Google Shape;54;p15">
            <a:extLst>
              <a:ext uri="{FF2B5EF4-FFF2-40B4-BE49-F238E27FC236}">
                <a16:creationId xmlns:a16="http://schemas.microsoft.com/office/drawing/2014/main" id="{F5F8592F-3A93-B235-8168-5D9E07984759}"/>
              </a:ext>
            </a:extLst>
          </p:cNvPr>
          <p:cNvSpPr>
            <a:spLocks/>
          </p:cNvSpPr>
          <p:nvPr/>
        </p:nvSpPr>
        <p:spPr>
          <a:xfrm>
            <a:off x="679505" y="3429000"/>
            <a:ext cx="4717995" cy="1545512"/>
          </a:xfrm>
          <a:prstGeom prst="roundRect">
            <a:avLst>
              <a:gd name="adj" fmla="val 11451"/>
            </a:avLst>
          </a:pr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5;p15">
            <a:extLst>
              <a:ext uri="{FF2B5EF4-FFF2-40B4-BE49-F238E27FC236}">
                <a16:creationId xmlns:a16="http://schemas.microsoft.com/office/drawing/2014/main" id="{BCCDFB76-CCE9-DC72-7AF4-1432103B4396}"/>
              </a:ext>
            </a:extLst>
          </p:cNvPr>
          <p:cNvSpPr txBox="1">
            <a:spLocks/>
          </p:cNvSpPr>
          <p:nvPr/>
        </p:nvSpPr>
        <p:spPr>
          <a:xfrm>
            <a:off x="723450" y="3472629"/>
            <a:ext cx="2159450" cy="31992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a:solidFill>
                  <a:schemeClr val="lt1"/>
                </a:solidFill>
                <a:latin typeface="+mj-lt"/>
                <a:ea typeface="Fira Sans Extra Condensed Medium"/>
                <a:cs typeface="Fira Sans Extra Condensed Medium"/>
                <a:sym typeface="Fira Sans Extra Condensed Medium"/>
              </a:rPr>
              <a:t>Hiromichi Iwasaki</a:t>
            </a:r>
          </a:p>
        </p:txBody>
      </p:sp>
      <p:sp>
        <p:nvSpPr>
          <p:cNvPr id="26" name="Google Shape;56;p15">
            <a:extLst>
              <a:ext uri="{FF2B5EF4-FFF2-40B4-BE49-F238E27FC236}">
                <a16:creationId xmlns:a16="http://schemas.microsoft.com/office/drawing/2014/main" id="{6741EA00-B6D0-1298-3D80-2B84AE9A098F}"/>
              </a:ext>
            </a:extLst>
          </p:cNvPr>
          <p:cNvSpPr txBox="1">
            <a:spLocks/>
          </p:cNvSpPr>
          <p:nvPr/>
        </p:nvSpPr>
        <p:spPr>
          <a:xfrm>
            <a:off x="723450" y="3854376"/>
            <a:ext cx="4432750" cy="1013545"/>
          </a:xfrm>
          <a:prstGeom prst="rect">
            <a:avLst/>
          </a:prstGeom>
          <a:noFill/>
          <a:ln>
            <a:noFill/>
          </a:ln>
        </p:spPr>
        <p:txBody>
          <a:bodyPr spcFirstLastPara="1" wrap="square" lIns="91425" tIns="45700" rIns="91425" bIns="45700" anchor="t" anchorCtr="0">
            <a:noAutofit/>
          </a:bodyPr>
          <a:lstStyle/>
          <a:p>
            <a:r>
              <a:rPr lang="en-US" sz="1200" i="1">
                <a:solidFill>
                  <a:schemeClr val="bg1"/>
                </a:solidFill>
                <a:latin typeface="Lato Light" panose="020F0502020204030203" pitchFamily="34" charset="0"/>
                <a:ea typeface="Lato Light" panose="020F0502020204030203" pitchFamily="34" charset="0"/>
                <a:cs typeface="Lato Light" panose="020F0502020204030203" pitchFamily="34" charset="0"/>
              </a:rPr>
              <a:t>Japan</a:t>
            </a:r>
          </a:p>
          <a:p>
            <a:r>
              <a:rPr lang="en-GB" sz="1200">
                <a:solidFill>
                  <a:schemeClr val="bg1"/>
                </a:solidFill>
                <a:latin typeface="Lato Light" panose="020F0502020204030203" pitchFamily="34" charset="0"/>
                <a:ea typeface="Lato Light" panose="020F0502020204030203" pitchFamily="34" charset="0"/>
                <a:cs typeface="Lato Light" panose="020F0502020204030203" pitchFamily="34" charset="0"/>
              </a:rPr>
              <a:t>They have 59 activities within Societies &amp; Associations, with all but 2 of these being national activities.</a:t>
            </a:r>
          </a:p>
          <a:p>
            <a:r>
              <a:rPr lang="en-GB" sz="1200">
                <a:solidFill>
                  <a:schemeClr val="bg1"/>
                </a:solidFill>
                <a:latin typeface="Lato Light" panose="020F0502020204030203" pitchFamily="34" charset="0"/>
                <a:ea typeface="Lato Light" panose="020F0502020204030203" pitchFamily="34" charset="0"/>
                <a:cs typeface="Lato Light" panose="020F0502020204030203" pitchFamily="34" charset="0"/>
              </a:rPr>
              <a:t>They’re currently a Doctor on the Infection Control Committee for the International Classification of Diseases System Council.</a:t>
            </a:r>
            <a:endParaRPr lang="en-US" sz="120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7" name="Google Shape;82;p15">
            <a:extLst>
              <a:ext uri="{FF2B5EF4-FFF2-40B4-BE49-F238E27FC236}">
                <a16:creationId xmlns:a16="http://schemas.microsoft.com/office/drawing/2014/main" id="{A7310470-C694-8DF4-DE0A-A7E3565F71A5}"/>
              </a:ext>
            </a:extLst>
          </p:cNvPr>
          <p:cNvSpPr>
            <a:spLocks/>
          </p:cNvSpPr>
          <p:nvPr/>
        </p:nvSpPr>
        <p:spPr>
          <a:xfrm>
            <a:off x="4399950" y="2995672"/>
            <a:ext cx="858705" cy="858705"/>
          </a:xfrm>
          <a:prstGeom prst="ellipse">
            <a:avLst/>
          </a:prstGeom>
          <a:solidFill>
            <a:srgbClr val="C00000"/>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 name="Graphic 27" descr="User Crown Male outline">
            <a:extLst>
              <a:ext uri="{FF2B5EF4-FFF2-40B4-BE49-F238E27FC236}">
                <a16:creationId xmlns:a16="http://schemas.microsoft.com/office/drawing/2014/main" id="{633DB46A-CD84-6ADF-3244-BBB5263F9D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69302" y="3065024"/>
            <a:ext cx="720000" cy="720000"/>
          </a:xfrm>
          <a:prstGeom prst="rect">
            <a:avLst/>
          </a:prstGeom>
        </p:spPr>
      </p:pic>
      <p:sp>
        <p:nvSpPr>
          <p:cNvPr id="2" name="TextBox 1">
            <a:extLst>
              <a:ext uri="{FF2B5EF4-FFF2-40B4-BE49-F238E27FC236}">
                <a16:creationId xmlns:a16="http://schemas.microsoft.com/office/drawing/2014/main" id="{7F979E13-B410-4C6C-2450-16EAB9455D99}"/>
              </a:ext>
            </a:extLst>
          </p:cNvPr>
          <p:cNvSpPr txBox="1"/>
          <p:nvPr/>
        </p:nvSpPr>
        <p:spPr>
          <a:xfrm>
            <a:off x="679505" y="1432460"/>
            <a:ext cx="4318000" cy="1077218"/>
          </a:xfrm>
          <a:prstGeom prst="rect">
            <a:avLst/>
          </a:prstGeom>
          <a:noFill/>
        </p:spPr>
        <p:txBody>
          <a:bodyPr wrap="square" rtlCol="0">
            <a:spAutoFit/>
          </a:bodyPr>
          <a:lstStyle/>
          <a:p>
            <a:r>
              <a:rPr lang="en-GB" sz="1600" b="1">
                <a:solidFill>
                  <a:schemeClr val="tx2"/>
                </a:solidFill>
              </a:rPr>
              <a:t>46 </a:t>
            </a:r>
            <a:r>
              <a:rPr lang="en-GB" sz="1600"/>
              <a:t>of the KOLs are active within a Society or Association. </a:t>
            </a:r>
            <a:r>
              <a:rPr lang="en-GB" sz="1600">
                <a:solidFill>
                  <a:schemeClr val="tx2"/>
                </a:solidFill>
              </a:rPr>
              <a:t>408</a:t>
            </a:r>
            <a:r>
              <a:rPr lang="en-GB" sz="1600"/>
              <a:t> individual activities have been captured with ‘</a:t>
            </a:r>
            <a:r>
              <a:rPr lang="en-GB" sz="1600">
                <a:solidFill>
                  <a:schemeClr val="tx2"/>
                </a:solidFill>
              </a:rPr>
              <a:t>member</a:t>
            </a:r>
            <a:r>
              <a:rPr lang="en-GB" sz="1600"/>
              <a:t>’ being the most common role.</a:t>
            </a:r>
          </a:p>
        </p:txBody>
      </p:sp>
      <p:graphicFrame>
        <p:nvGraphicFramePr>
          <p:cNvPr id="3" name="Chart 2">
            <a:extLst>
              <a:ext uri="{FF2B5EF4-FFF2-40B4-BE49-F238E27FC236}">
                <a16:creationId xmlns:a16="http://schemas.microsoft.com/office/drawing/2014/main" id="{A365BE72-C515-BB16-4D7F-A4577648B739}"/>
              </a:ext>
            </a:extLst>
          </p:cNvPr>
          <p:cNvGraphicFramePr>
            <a:graphicFrameLocks/>
          </p:cNvGraphicFramePr>
          <p:nvPr>
            <p:extLst>
              <p:ext uri="{D42A27DB-BD31-4B8C-83A1-F6EECF244321}">
                <p14:modId xmlns:p14="http://schemas.microsoft.com/office/powerpoint/2010/main" val="1247679316"/>
              </p:ext>
            </p:extLst>
          </p:nvPr>
        </p:nvGraphicFramePr>
        <p:xfrm>
          <a:off x="6381345" y="1577983"/>
          <a:ext cx="5131150" cy="43850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107985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67870-280A-C75F-B574-7A59FCCEB96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69B270F-275B-998A-7B14-71147254B684}"/>
              </a:ext>
            </a:extLst>
          </p:cNvPr>
          <p:cNvSpPr>
            <a:spLocks noGrp="1" noRot="1" noMove="1" noResize="1" noEditPoints="1" noAdjustHandles="1" noChangeArrowheads="1" noChangeShapeType="1"/>
          </p:cNvSpPr>
          <p:nvPr>
            <p:ph type="title"/>
          </p:nvPr>
        </p:nvSpPr>
        <p:spPr/>
        <p:txBody>
          <a:bodyPr>
            <a:normAutofit/>
          </a:bodyPr>
          <a:lstStyle/>
          <a:p>
            <a:r>
              <a:rPr lang="en-GB"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PROFESSIONAL AFFILIATION</a:t>
            </a:r>
            <a:endParaRPr lang="en-GB">
              <a:solidFill>
                <a:schemeClr val="tx1"/>
              </a:solidFill>
            </a:endParaRPr>
          </a:p>
        </p:txBody>
      </p:sp>
      <p:sp>
        <p:nvSpPr>
          <p:cNvPr id="43" name="Google Shape;54;p15">
            <a:extLst>
              <a:ext uri="{FF2B5EF4-FFF2-40B4-BE49-F238E27FC236}">
                <a16:creationId xmlns:a16="http://schemas.microsoft.com/office/drawing/2014/main" id="{B1613A18-D682-2931-6EC2-B9AB80D7EC3D}"/>
              </a:ext>
            </a:extLst>
          </p:cNvPr>
          <p:cNvSpPr>
            <a:spLocks/>
          </p:cNvSpPr>
          <p:nvPr/>
        </p:nvSpPr>
        <p:spPr>
          <a:xfrm>
            <a:off x="6686605" y="1606528"/>
            <a:ext cx="4717995" cy="2022497"/>
          </a:xfrm>
          <a:prstGeom prst="roundRect">
            <a:avLst>
              <a:gd name="adj" fmla="val 11451"/>
            </a:avLst>
          </a:prstGeom>
          <a:solidFill>
            <a:srgbClr val="107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p15">
            <a:extLst>
              <a:ext uri="{FF2B5EF4-FFF2-40B4-BE49-F238E27FC236}">
                <a16:creationId xmlns:a16="http://schemas.microsoft.com/office/drawing/2014/main" id="{B74A21F7-79F0-2A11-92CB-DA41DF9FB034}"/>
              </a:ext>
            </a:extLst>
          </p:cNvPr>
          <p:cNvSpPr txBox="1">
            <a:spLocks/>
          </p:cNvSpPr>
          <p:nvPr/>
        </p:nvSpPr>
        <p:spPr>
          <a:xfrm>
            <a:off x="6730550" y="1650158"/>
            <a:ext cx="2464250" cy="31992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a:solidFill>
                  <a:schemeClr val="lt1"/>
                </a:solidFill>
                <a:latin typeface="+mj-lt"/>
                <a:ea typeface="Fira Sans Extra Condensed Medium"/>
                <a:cs typeface="Fira Sans Extra Condensed Medium"/>
                <a:sym typeface="Fira Sans Extra Condensed Medium"/>
              </a:rPr>
              <a:t>Antônio Condino-Neto</a:t>
            </a:r>
          </a:p>
        </p:txBody>
      </p:sp>
      <p:sp>
        <p:nvSpPr>
          <p:cNvPr id="45" name="Google Shape;56;p15">
            <a:extLst>
              <a:ext uri="{FF2B5EF4-FFF2-40B4-BE49-F238E27FC236}">
                <a16:creationId xmlns:a16="http://schemas.microsoft.com/office/drawing/2014/main" id="{2C774041-4D3C-6693-C786-61211575A2AB}"/>
              </a:ext>
            </a:extLst>
          </p:cNvPr>
          <p:cNvSpPr txBox="1">
            <a:spLocks/>
          </p:cNvSpPr>
          <p:nvPr/>
        </p:nvSpPr>
        <p:spPr>
          <a:xfrm>
            <a:off x="6730550" y="2031905"/>
            <a:ext cx="4432750" cy="1013545"/>
          </a:xfrm>
          <a:prstGeom prst="rect">
            <a:avLst/>
          </a:prstGeom>
          <a:noFill/>
          <a:ln>
            <a:noFill/>
          </a:ln>
        </p:spPr>
        <p:txBody>
          <a:bodyPr spcFirstLastPara="1" wrap="square" lIns="91425" tIns="45700" rIns="91425" bIns="45700" anchor="t" anchorCtr="0">
            <a:noAutofit/>
          </a:bodyPr>
          <a:lstStyle/>
          <a:p>
            <a:r>
              <a:rPr lang="en-US" sz="1200" i="1">
                <a:solidFill>
                  <a:schemeClr val="bg1"/>
                </a:solidFill>
                <a:latin typeface="Lato Light" panose="020F0502020204030203" pitchFamily="34" charset="0"/>
                <a:ea typeface="Lato Light" panose="020F0502020204030203" pitchFamily="34" charset="0"/>
                <a:cs typeface="Lato Light" panose="020F0502020204030203" pitchFamily="34" charset="0"/>
              </a:rPr>
              <a:t>Brazil</a:t>
            </a:r>
          </a:p>
          <a:p>
            <a:r>
              <a:rPr lang="en-GB" sz="1200">
                <a:solidFill>
                  <a:schemeClr val="bg1"/>
                </a:solidFill>
                <a:latin typeface="Lato Light" panose="020F0502020204030203" pitchFamily="34" charset="0"/>
                <a:ea typeface="Lato Light" panose="020F0502020204030203" pitchFamily="34" charset="0"/>
                <a:cs typeface="Lato Light" panose="020F0502020204030203" pitchFamily="34" charset="0"/>
              </a:rPr>
              <a:t>He has 31 professional affiliations, many of which are still active.</a:t>
            </a:r>
          </a:p>
          <a:p>
            <a:endParaRPr lang="en-GB" sz="120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p>
            <a:r>
              <a:rPr lang="en-GB" sz="1200">
                <a:solidFill>
                  <a:schemeClr val="bg1"/>
                </a:solidFill>
                <a:latin typeface="Lato Light" panose="020F0502020204030203" pitchFamily="34" charset="0"/>
                <a:ea typeface="Lato Light" panose="020F0502020204030203" pitchFamily="34" charset="0"/>
                <a:cs typeface="Lato Light" panose="020F0502020204030203" pitchFamily="34" charset="0"/>
              </a:rPr>
              <a:t>He is the current Medical Director of the Jeffrey Modell </a:t>
            </a:r>
            <a:r>
              <a:rPr lang="en-GB" sz="1200" err="1">
                <a:solidFill>
                  <a:schemeClr val="bg1"/>
                </a:solidFill>
                <a:latin typeface="Lato Light" panose="020F0502020204030203" pitchFamily="34" charset="0"/>
                <a:ea typeface="Lato Light" panose="020F0502020204030203" pitchFamily="34" charset="0"/>
                <a:cs typeface="Lato Light" panose="020F0502020204030203" pitchFamily="34" charset="0"/>
              </a:rPr>
              <a:t>Center</a:t>
            </a:r>
            <a:r>
              <a:rPr lang="en-GB" sz="1200">
                <a:solidFill>
                  <a:schemeClr val="bg1"/>
                </a:solidFill>
                <a:latin typeface="Lato Light" panose="020F0502020204030203" pitchFamily="34" charset="0"/>
                <a:ea typeface="Lato Light" panose="020F0502020204030203" pitchFamily="34" charset="0"/>
                <a:cs typeface="Lato Light" panose="020F0502020204030203" pitchFamily="34" charset="0"/>
              </a:rPr>
              <a:t> for Primary Immunodeficiencies, Senior Scientific Officer at the </a:t>
            </a:r>
            <a:r>
              <a:rPr lang="en-GB" sz="1200" err="1">
                <a:solidFill>
                  <a:schemeClr val="bg1"/>
                </a:solidFill>
                <a:latin typeface="Lato Light" panose="020F0502020204030203" pitchFamily="34" charset="0"/>
                <a:ea typeface="Lato Light" panose="020F0502020204030203" pitchFamily="34" charset="0"/>
                <a:cs typeface="Lato Light" panose="020F0502020204030203" pitchFamily="34" charset="0"/>
              </a:rPr>
              <a:t>Jô</a:t>
            </a:r>
            <a:r>
              <a:rPr lang="en-GB" sz="1200">
                <a:solidFill>
                  <a:schemeClr val="bg1"/>
                </a:solidFill>
                <a:latin typeface="Lato Light" panose="020F0502020204030203" pitchFamily="34" charset="0"/>
                <a:ea typeface="Lato Light" panose="020F0502020204030203" pitchFamily="34" charset="0"/>
                <a:cs typeface="Lato Light" panose="020F0502020204030203" pitchFamily="34" charset="0"/>
              </a:rPr>
              <a:t> Clemente Institute</a:t>
            </a:r>
            <a:r>
              <a:rPr lang="en-US" sz="1200">
                <a:solidFill>
                  <a:schemeClr val="bg1"/>
                </a:solidFill>
                <a:latin typeface="Lato Light" panose="020F0502020204030203" pitchFamily="34" charset="0"/>
                <a:ea typeface="Lato Light" panose="020F0502020204030203" pitchFamily="34" charset="0"/>
                <a:cs typeface="Lato Light" panose="020F0502020204030203" pitchFamily="34" charset="0"/>
              </a:rPr>
              <a:t> as well as a Senior Professor and member of the </a:t>
            </a:r>
            <a:r>
              <a:rPr lang="en-GB" sz="1200">
                <a:solidFill>
                  <a:schemeClr val="bg1"/>
                </a:solidFill>
                <a:latin typeface="Lato Light" panose="020F0502020204030203" pitchFamily="34" charset="0"/>
                <a:ea typeface="Lato Light" panose="020F0502020204030203" pitchFamily="34" charset="0"/>
                <a:cs typeface="Lato Light" panose="020F0502020204030203" pitchFamily="34" charset="0"/>
              </a:rPr>
              <a:t>Institute of Biomedical Sciences of the University of São Paulo (ICB-USP).</a:t>
            </a:r>
          </a:p>
        </p:txBody>
      </p:sp>
      <p:sp>
        <p:nvSpPr>
          <p:cNvPr id="48" name="Google Shape;82;p15">
            <a:extLst>
              <a:ext uri="{FF2B5EF4-FFF2-40B4-BE49-F238E27FC236}">
                <a16:creationId xmlns:a16="http://schemas.microsoft.com/office/drawing/2014/main" id="{B133C0EA-E65A-9478-BD6D-5AAF1185BA17}"/>
              </a:ext>
            </a:extLst>
          </p:cNvPr>
          <p:cNvSpPr>
            <a:spLocks/>
          </p:cNvSpPr>
          <p:nvPr/>
        </p:nvSpPr>
        <p:spPr>
          <a:xfrm>
            <a:off x="10407050" y="1173201"/>
            <a:ext cx="858705" cy="858705"/>
          </a:xfrm>
          <a:prstGeom prst="ellipse">
            <a:avLst/>
          </a:prstGeom>
          <a:solidFill>
            <a:srgbClr val="107A40"/>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 name="Graphic 48" descr="User Crown Male outline">
            <a:extLst>
              <a:ext uri="{FF2B5EF4-FFF2-40B4-BE49-F238E27FC236}">
                <a16:creationId xmlns:a16="http://schemas.microsoft.com/office/drawing/2014/main" id="{2D4FAD7C-5EEC-2B71-9948-370CF95264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76402" y="1242553"/>
            <a:ext cx="720000" cy="720000"/>
          </a:xfrm>
          <a:prstGeom prst="rect">
            <a:avLst/>
          </a:prstGeom>
        </p:spPr>
      </p:pic>
      <p:sp>
        <p:nvSpPr>
          <p:cNvPr id="53" name="TextBox 52">
            <a:extLst>
              <a:ext uri="{FF2B5EF4-FFF2-40B4-BE49-F238E27FC236}">
                <a16:creationId xmlns:a16="http://schemas.microsoft.com/office/drawing/2014/main" id="{B7F63EAD-4B6B-41A3-B8AE-16AAFC308957}"/>
              </a:ext>
            </a:extLst>
          </p:cNvPr>
          <p:cNvSpPr txBox="1"/>
          <p:nvPr/>
        </p:nvSpPr>
        <p:spPr>
          <a:xfrm>
            <a:off x="787400" y="1462117"/>
            <a:ext cx="4318000" cy="1138773"/>
          </a:xfrm>
          <a:prstGeom prst="rect">
            <a:avLst/>
          </a:prstGeom>
          <a:noFill/>
        </p:spPr>
        <p:txBody>
          <a:bodyPr wrap="square" rtlCol="0">
            <a:spAutoFit/>
          </a:bodyPr>
          <a:lstStyle/>
          <a:p>
            <a:r>
              <a:rPr lang="en-GB" sz="3200" b="1">
                <a:solidFill>
                  <a:schemeClr val="tx2"/>
                </a:solidFill>
              </a:rPr>
              <a:t>48</a:t>
            </a:r>
          </a:p>
          <a:p>
            <a:r>
              <a:rPr lang="en-GB"/>
              <a:t>Of the KOLs with in-depth profiles have a visible professional affiliation.</a:t>
            </a:r>
          </a:p>
        </p:txBody>
      </p:sp>
      <p:sp>
        <p:nvSpPr>
          <p:cNvPr id="54" name="TextBox 53">
            <a:extLst>
              <a:ext uri="{FF2B5EF4-FFF2-40B4-BE49-F238E27FC236}">
                <a16:creationId xmlns:a16="http://schemas.microsoft.com/office/drawing/2014/main" id="{76CDC373-94A7-FBD7-26A3-94EB95C1B946}"/>
              </a:ext>
            </a:extLst>
          </p:cNvPr>
          <p:cNvSpPr txBox="1"/>
          <p:nvPr/>
        </p:nvSpPr>
        <p:spPr>
          <a:xfrm>
            <a:off x="787400" y="2817088"/>
            <a:ext cx="4318000" cy="1138773"/>
          </a:xfrm>
          <a:prstGeom prst="rect">
            <a:avLst/>
          </a:prstGeom>
          <a:noFill/>
        </p:spPr>
        <p:txBody>
          <a:bodyPr wrap="square" rtlCol="0">
            <a:spAutoFit/>
          </a:bodyPr>
          <a:lstStyle/>
          <a:p>
            <a:r>
              <a:rPr lang="en-GB" sz="3200" b="1">
                <a:solidFill>
                  <a:schemeClr val="tx2"/>
                </a:solidFill>
              </a:rPr>
              <a:t>126</a:t>
            </a:r>
          </a:p>
          <a:p>
            <a:r>
              <a:rPr lang="en-GB"/>
              <a:t>Different roles have been captured with ‘member’ being the most common.</a:t>
            </a:r>
          </a:p>
        </p:txBody>
      </p:sp>
      <p:sp>
        <p:nvSpPr>
          <p:cNvPr id="55" name="TextBox 54">
            <a:extLst>
              <a:ext uri="{FF2B5EF4-FFF2-40B4-BE49-F238E27FC236}">
                <a16:creationId xmlns:a16="http://schemas.microsoft.com/office/drawing/2014/main" id="{6C765F50-5778-7C8B-E137-3167B7A34F3B}"/>
              </a:ext>
            </a:extLst>
          </p:cNvPr>
          <p:cNvSpPr txBox="1"/>
          <p:nvPr/>
        </p:nvSpPr>
        <p:spPr>
          <a:xfrm>
            <a:off x="787400" y="4172059"/>
            <a:ext cx="4318000" cy="1415772"/>
          </a:xfrm>
          <a:prstGeom prst="rect">
            <a:avLst/>
          </a:prstGeom>
          <a:noFill/>
        </p:spPr>
        <p:txBody>
          <a:bodyPr wrap="square" rtlCol="0">
            <a:spAutoFit/>
          </a:bodyPr>
          <a:lstStyle/>
          <a:p>
            <a:r>
              <a:rPr lang="en-GB" sz="3200" b="1">
                <a:solidFill>
                  <a:schemeClr val="tx2"/>
                </a:solidFill>
              </a:rPr>
              <a:t>427</a:t>
            </a:r>
          </a:p>
          <a:p>
            <a:r>
              <a:rPr lang="en-GB"/>
              <a:t>Activities have been captured within professional affiliations, with </a:t>
            </a:r>
            <a:r>
              <a:rPr lang="en-GB">
                <a:solidFill>
                  <a:schemeClr val="tx2"/>
                </a:solidFill>
              </a:rPr>
              <a:t>9</a:t>
            </a:r>
            <a:r>
              <a:rPr lang="en-GB"/>
              <a:t> being the average number of engagements.</a:t>
            </a:r>
          </a:p>
        </p:txBody>
      </p:sp>
      <p:sp>
        <p:nvSpPr>
          <p:cNvPr id="2" name="Google Shape;54;p15">
            <a:extLst>
              <a:ext uri="{FF2B5EF4-FFF2-40B4-BE49-F238E27FC236}">
                <a16:creationId xmlns:a16="http://schemas.microsoft.com/office/drawing/2014/main" id="{30F2572F-8499-872C-C02C-CF098F300662}"/>
              </a:ext>
            </a:extLst>
          </p:cNvPr>
          <p:cNvSpPr>
            <a:spLocks/>
          </p:cNvSpPr>
          <p:nvPr/>
        </p:nvSpPr>
        <p:spPr>
          <a:xfrm>
            <a:off x="6730550" y="4290128"/>
            <a:ext cx="4717995" cy="1675175"/>
          </a:xfrm>
          <a:prstGeom prst="roundRect">
            <a:avLst>
              <a:gd name="adj" fmla="val 11451"/>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55;p15">
            <a:extLst>
              <a:ext uri="{FF2B5EF4-FFF2-40B4-BE49-F238E27FC236}">
                <a16:creationId xmlns:a16="http://schemas.microsoft.com/office/drawing/2014/main" id="{8A8B5B8D-A459-0012-9B12-15FC3F089D43}"/>
              </a:ext>
            </a:extLst>
          </p:cNvPr>
          <p:cNvSpPr txBox="1">
            <a:spLocks/>
          </p:cNvSpPr>
          <p:nvPr/>
        </p:nvSpPr>
        <p:spPr>
          <a:xfrm>
            <a:off x="6774494" y="4333757"/>
            <a:ext cx="2769555" cy="31992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a:solidFill>
                  <a:schemeClr val="lt1"/>
                </a:solidFill>
                <a:latin typeface="+mj-lt"/>
                <a:ea typeface="Fira Sans Extra Condensed Medium"/>
                <a:cs typeface="Fira Sans Extra Condensed Medium"/>
                <a:sym typeface="Fira Sans Extra Condensed Medium"/>
              </a:rPr>
              <a:t>Ricardo Jorge Paixão José</a:t>
            </a:r>
          </a:p>
        </p:txBody>
      </p:sp>
      <p:sp>
        <p:nvSpPr>
          <p:cNvPr id="5" name="Google Shape;56;p15">
            <a:extLst>
              <a:ext uri="{FF2B5EF4-FFF2-40B4-BE49-F238E27FC236}">
                <a16:creationId xmlns:a16="http://schemas.microsoft.com/office/drawing/2014/main" id="{3198BB43-A12D-727F-2E9F-A6B951DE30B9}"/>
              </a:ext>
            </a:extLst>
          </p:cNvPr>
          <p:cNvSpPr txBox="1">
            <a:spLocks/>
          </p:cNvSpPr>
          <p:nvPr/>
        </p:nvSpPr>
        <p:spPr>
          <a:xfrm>
            <a:off x="6774495" y="4715505"/>
            <a:ext cx="4432750" cy="1426842"/>
          </a:xfrm>
          <a:prstGeom prst="rect">
            <a:avLst/>
          </a:prstGeom>
          <a:noFill/>
          <a:ln>
            <a:noFill/>
          </a:ln>
        </p:spPr>
        <p:txBody>
          <a:bodyPr spcFirstLastPara="1" wrap="square" lIns="91425" tIns="45700" rIns="91425" bIns="45700" anchor="t" anchorCtr="0">
            <a:noAutofit/>
          </a:bodyPr>
          <a:lstStyle/>
          <a:p>
            <a:r>
              <a:rPr lang="en-US" sz="1200" i="1">
                <a:solidFill>
                  <a:schemeClr val="bg1"/>
                </a:solidFill>
                <a:latin typeface="Lato Light" panose="020F0502020204030203" pitchFamily="34" charset="0"/>
                <a:ea typeface="Lato Light" panose="020F0502020204030203" pitchFamily="34" charset="0"/>
                <a:cs typeface="Lato Light" panose="020F0502020204030203" pitchFamily="34" charset="0"/>
              </a:rPr>
              <a:t>United Kingdom</a:t>
            </a:r>
          </a:p>
          <a:p>
            <a:r>
              <a:rPr lang="en-GB" sz="1200">
                <a:solidFill>
                  <a:schemeClr val="bg1"/>
                </a:solidFill>
                <a:latin typeface="Lato Light" panose="020F0502020204030203" pitchFamily="34" charset="0"/>
                <a:ea typeface="Lato Light" panose="020F0502020204030203" pitchFamily="34" charset="0"/>
                <a:cs typeface="Lato Light" panose="020F0502020204030203" pitchFamily="34" charset="0"/>
              </a:rPr>
              <a:t>He has 25 professional affiliations, many of which are still active.</a:t>
            </a:r>
          </a:p>
          <a:p>
            <a:endParaRPr lang="en-GB" sz="120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p>
            <a:r>
              <a:rPr lang="en-GB" sz="1200">
                <a:solidFill>
                  <a:schemeClr val="bg1"/>
                </a:solidFill>
                <a:latin typeface="Lato Light" panose="020F0502020204030203" pitchFamily="34" charset="0"/>
                <a:ea typeface="Lato Light" panose="020F0502020204030203" pitchFamily="34" charset="0"/>
                <a:cs typeface="Lato Light" panose="020F0502020204030203" pitchFamily="34" charset="0"/>
              </a:rPr>
              <a:t>He is currently a Consultant Pulmonologist at the Royal Brompton Hospital and The London Clinic.</a:t>
            </a:r>
          </a:p>
        </p:txBody>
      </p:sp>
      <p:sp>
        <p:nvSpPr>
          <p:cNvPr id="6" name="Google Shape;82;p15">
            <a:extLst>
              <a:ext uri="{FF2B5EF4-FFF2-40B4-BE49-F238E27FC236}">
                <a16:creationId xmlns:a16="http://schemas.microsoft.com/office/drawing/2014/main" id="{9DA0DD7F-242E-6751-1CCF-3BF31B925969}"/>
              </a:ext>
            </a:extLst>
          </p:cNvPr>
          <p:cNvSpPr>
            <a:spLocks/>
          </p:cNvSpPr>
          <p:nvPr/>
        </p:nvSpPr>
        <p:spPr>
          <a:xfrm>
            <a:off x="10450995" y="3856800"/>
            <a:ext cx="858705" cy="858705"/>
          </a:xfrm>
          <a:prstGeom prst="ellipse">
            <a:avLst/>
          </a:prstGeom>
          <a:solidFill>
            <a:schemeClr val="tx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Graphic 6" descr="User Crown Male outline">
            <a:extLst>
              <a:ext uri="{FF2B5EF4-FFF2-40B4-BE49-F238E27FC236}">
                <a16:creationId xmlns:a16="http://schemas.microsoft.com/office/drawing/2014/main" id="{28E753AA-B04A-4130-EFA5-6566F7EE96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20347" y="3926152"/>
            <a:ext cx="720000" cy="720000"/>
          </a:xfrm>
          <a:prstGeom prst="rect">
            <a:avLst/>
          </a:prstGeom>
        </p:spPr>
      </p:pic>
    </p:spTree>
    <p:extLst>
      <p:ext uri="{BB962C8B-B14F-4D97-AF65-F5344CB8AC3E}">
        <p14:creationId xmlns:p14="http://schemas.microsoft.com/office/powerpoint/2010/main" val="7806177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49FDB-4BA5-0DC6-6053-A841688AB5C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B1774A5-EC66-B281-C718-E4D609F22445}"/>
              </a:ext>
            </a:extLst>
          </p:cNvPr>
          <p:cNvSpPr>
            <a:spLocks noGrp="1" noRot="1" noMove="1" noResize="1" noEditPoints="1" noAdjustHandles="1" noChangeArrowheads="1" noChangeShapeType="1"/>
          </p:cNvSpPr>
          <p:nvPr>
            <p:ph type="title"/>
          </p:nvPr>
        </p:nvSpPr>
        <p:spPr/>
        <p:txBody>
          <a:bodyPr>
            <a:normAutofit/>
          </a:bodyPr>
          <a:lstStyle/>
          <a:p>
            <a:r>
              <a:rPr lang="en-GB"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INDUSTRY AFFILIATIONS</a:t>
            </a:r>
            <a:endParaRPr lang="en-GB">
              <a:solidFill>
                <a:schemeClr val="tx1"/>
              </a:solidFill>
            </a:endParaRPr>
          </a:p>
        </p:txBody>
      </p:sp>
      <p:sp>
        <p:nvSpPr>
          <p:cNvPr id="43" name="Google Shape;54;p15">
            <a:extLst>
              <a:ext uri="{FF2B5EF4-FFF2-40B4-BE49-F238E27FC236}">
                <a16:creationId xmlns:a16="http://schemas.microsoft.com/office/drawing/2014/main" id="{B1AE0D2D-C489-5ED7-00F2-AA00AB2E729D}"/>
              </a:ext>
            </a:extLst>
          </p:cNvPr>
          <p:cNvSpPr>
            <a:spLocks/>
          </p:cNvSpPr>
          <p:nvPr/>
        </p:nvSpPr>
        <p:spPr>
          <a:xfrm>
            <a:off x="6686605" y="1606528"/>
            <a:ext cx="4717995" cy="2022497"/>
          </a:xfrm>
          <a:prstGeom prst="roundRect">
            <a:avLst>
              <a:gd name="adj" fmla="val 11451"/>
            </a:avLst>
          </a:pr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p15">
            <a:extLst>
              <a:ext uri="{FF2B5EF4-FFF2-40B4-BE49-F238E27FC236}">
                <a16:creationId xmlns:a16="http://schemas.microsoft.com/office/drawing/2014/main" id="{3CC0EBBE-06A3-B194-7BF0-1512B3EBAF0F}"/>
              </a:ext>
            </a:extLst>
          </p:cNvPr>
          <p:cNvSpPr txBox="1">
            <a:spLocks/>
          </p:cNvSpPr>
          <p:nvPr/>
        </p:nvSpPr>
        <p:spPr>
          <a:xfrm>
            <a:off x="6730550" y="1650158"/>
            <a:ext cx="2464250" cy="31992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a:solidFill>
                  <a:schemeClr val="lt1"/>
                </a:solidFill>
                <a:latin typeface="+mj-lt"/>
                <a:ea typeface="Fira Sans Extra Condensed Medium"/>
                <a:cs typeface="Fira Sans Extra Condensed Medium"/>
                <a:sym typeface="Fira Sans Extra Condensed Medium"/>
              </a:rPr>
              <a:t>Taku Kobayashi</a:t>
            </a:r>
          </a:p>
        </p:txBody>
      </p:sp>
      <p:sp>
        <p:nvSpPr>
          <p:cNvPr id="45" name="Google Shape;56;p15">
            <a:extLst>
              <a:ext uri="{FF2B5EF4-FFF2-40B4-BE49-F238E27FC236}">
                <a16:creationId xmlns:a16="http://schemas.microsoft.com/office/drawing/2014/main" id="{0BC07776-E470-06D2-AC13-C4D4622AAD3D}"/>
              </a:ext>
            </a:extLst>
          </p:cNvPr>
          <p:cNvSpPr txBox="1">
            <a:spLocks/>
          </p:cNvSpPr>
          <p:nvPr/>
        </p:nvSpPr>
        <p:spPr>
          <a:xfrm>
            <a:off x="6730550" y="2031905"/>
            <a:ext cx="4432750" cy="1013545"/>
          </a:xfrm>
          <a:prstGeom prst="rect">
            <a:avLst/>
          </a:prstGeom>
          <a:noFill/>
          <a:ln>
            <a:noFill/>
          </a:ln>
        </p:spPr>
        <p:txBody>
          <a:bodyPr spcFirstLastPara="1" wrap="square" lIns="91425" tIns="45700" rIns="91425" bIns="45700" anchor="t" anchorCtr="0">
            <a:noAutofit/>
          </a:bodyPr>
          <a:lstStyle/>
          <a:p>
            <a:r>
              <a:rPr lang="en-US" sz="1200" i="1">
                <a:solidFill>
                  <a:schemeClr val="bg1"/>
                </a:solidFill>
                <a:latin typeface="Lato Light" panose="020F0502020204030203" pitchFamily="34" charset="0"/>
                <a:ea typeface="Lato Light" panose="020F0502020204030203" pitchFamily="34" charset="0"/>
                <a:cs typeface="Lato Light" panose="020F0502020204030203" pitchFamily="34" charset="0"/>
              </a:rPr>
              <a:t>Japan</a:t>
            </a:r>
          </a:p>
          <a:p>
            <a:r>
              <a:rPr lang="en-GB" sz="1200">
                <a:solidFill>
                  <a:schemeClr val="bg1"/>
                </a:solidFill>
                <a:latin typeface="Lato Light" panose="020F0502020204030203" pitchFamily="34" charset="0"/>
                <a:ea typeface="Lato Light" panose="020F0502020204030203" pitchFamily="34" charset="0"/>
                <a:cs typeface="Lato Light" panose="020F0502020204030203" pitchFamily="34" charset="0"/>
              </a:rPr>
              <a:t>He has a total of 67 visible engagements with industry.</a:t>
            </a:r>
          </a:p>
          <a:p>
            <a:r>
              <a:rPr lang="en-GB" sz="1200">
                <a:solidFill>
                  <a:schemeClr val="bg1"/>
                </a:solidFill>
                <a:latin typeface="Lato Light" panose="020F0502020204030203" pitchFamily="34" charset="0"/>
                <a:ea typeface="Lato Light" panose="020F0502020204030203" pitchFamily="34" charset="0"/>
                <a:cs typeface="Lato Light" panose="020F0502020204030203" pitchFamily="34" charset="0"/>
              </a:rPr>
              <a:t>Their most commonly industry engaged with is Kissei Pharmaceutical Co., Ltd (with 4) however they have no visible past engagement with Pharming.</a:t>
            </a:r>
          </a:p>
        </p:txBody>
      </p:sp>
      <p:sp>
        <p:nvSpPr>
          <p:cNvPr id="48" name="Google Shape;82;p15">
            <a:extLst>
              <a:ext uri="{FF2B5EF4-FFF2-40B4-BE49-F238E27FC236}">
                <a16:creationId xmlns:a16="http://schemas.microsoft.com/office/drawing/2014/main" id="{67B3282C-4B56-6149-03AF-54A0660E6D45}"/>
              </a:ext>
            </a:extLst>
          </p:cNvPr>
          <p:cNvSpPr>
            <a:spLocks/>
          </p:cNvSpPr>
          <p:nvPr/>
        </p:nvSpPr>
        <p:spPr>
          <a:xfrm>
            <a:off x="10407050" y="1173201"/>
            <a:ext cx="858705" cy="858705"/>
          </a:xfrm>
          <a:prstGeom prst="ellipse">
            <a:avLst/>
          </a:prstGeom>
          <a:solidFill>
            <a:srgbClr val="C00000"/>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 name="Graphic 48" descr="User Crown Male outline">
            <a:extLst>
              <a:ext uri="{FF2B5EF4-FFF2-40B4-BE49-F238E27FC236}">
                <a16:creationId xmlns:a16="http://schemas.microsoft.com/office/drawing/2014/main" id="{4C991DE1-41C2-F401-B1DC-943C69A3C3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76402" y="1242553"/>
            <a:ext cx="720000" cy="720000"/>
          </a:xfrm>
          <a:prstGeom prst="rect">
            <a:avLst/>
          </a:prstGeom>
        </p:spPr>
      </p:pic>
      <p:sp>
        <p:nvSpPr>
          <p:cNvPr id="53" name="TextBox 52">
            <a:extLst>
              <a:ext uri="{FF2B5EF4-FFF2-40B4-BE49-F238E27FC236}">
                <a16:creationId xmlns:a16="http://schemas.microsoft.com/office/drawing/2014/main" id="{0FF076BA-6B7D-4468-05D0-B373E46D1141}"/>
              </a:ext>
            </a:extLst>
          </p:cNvPr>
          <p:cNvSpPr txBox="1"/>
          <p:nvPr/>
        </p:nvSpPr>
        <p:spPr>
          <a:xfrm>
            <a:off x="787400" y="1311870"/>
            <a:ext cx="4674050" cy="1138773"/>
          </a:xfrm>
          <a:prstGeom prst="rect">
            <a:avLst/>
          </a:prstGeom>
          <a:noFill/>
        </p:spPr>
        <p:txBody>
          <a:bodyPr wrap="square" rtlCol="0">
            <a:spAutoFit/>
          </a:bodyPr>
          <a:lstStyle/>
          <a:p>
            <a:r>
              <a:rPr lang="en-GB" sz="3200" b="1">
                <a:solidFill>
                  <a:schemeClr val="tx2"/>
                </a:solidFill>
              </a:rPr>
              <a:t>31</a:t>
            </a:r>
          </a:p>
          <a:p>
            <a:r>
              <a:rPr lang="en-GB"/>
              <a:t>Of the KOLs with in-depth profiles have a visible industry affiliation.</a:t>
            </a:r>
          </a:p>
        </p:txBody>
      </p:sp>
      <p:sp>
        <p:nvSpPr>
          <p:cNvPr id="54" name="TextBox 53">
            <a:extLst>
              <a:ext uri="{FF2B5EF4-FFF2-40B4-BE49-F238E27FC236}">
                <a16:creationId xmlns:a16="http://schemas.microsoft.com/office/drawing/2014/main" id="{02FB18E5-8EF5-C01B-CC24-BD2FECD5C914}"/>
              </a:ext>
            </a:extLst>
          </p:cNvPr>
          <p:cNvSpPr txBox="1"/>
          <p:nvPr/>
        </p:nvSpPr>
        <p:spPr>
          <a:xfrm>
            <a:off x="787400" y="2792201"/>
            <a:ext cx="4674050" cy="1415772"/>
          </a:xfrm>
          <a:prstGeom prst="rect">
            <a:avLst/>
          </a:prstGeom>
          <a:noFill/>
        </p:spPr>
        <p:txBody>
          <a:bodyPr wrap="square" rtlCol="0">
            <a:spAutoFit/>
          </a:bodyPr>
          <a:lstStyle/>
          <a:p>
            <a:r>
              <a:rPr lang="en-GB" sz="3200" b="1">
                <a:solidFill>
                  <a:schemeClr val="tx2"/>
                </a:solidFill>
              </a:rPr>
              <a:t>131</a:t>
            </a:r>
          </a:p>
          <a:p>
            <a:r>
              <a:rPr lang="en-GB"/>
              <a:t>Different industries have been captured with ‘CSL Limited’ being the most frequent engagement.</a:t>
            </a:r>
          </a:p>
        </p:txBody>
      </p:sp>
      <p:sp>
        <p:nvSpPr>
          <p:cNvPr id="2" name="Google Shape;54;p15">
            <a:extLst>
              <a:ext uri="{FF2B5EF4-FFF2-40B4-BE49-F238E27FC236}">
                <a16:creationId xmlns:a16="http://schemas.microsoft.com/office/drawing/2014/main" id="{587454A1-7EE8-BCFA-66D7-5E4CCBA9C8DF}"/>
              </a:ext>
            </a:extLst>
          </p:cNvPr>
          <p:cNvSpPr>
            <a:spLocks/>
          </p:cNvSpPr>
          <p:nvPr/>
        </p:nvSpPr>
        <p:spPr>
          <a:xfrm>
            <a:off x="6730550" y="4290128"/>
            <a:ext cx="4717995" cy="1675175"/>
          </a:xfrm>
          <a:prstGeom prst="roundRect">
            <a:avLst>
              <a:gd name="adj" fmla="val 11451"/>
            </a:avLst>
          </a:pr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55;p15">
            <a:extLst>
              <a:ext uri="{FF2B5EF4-FFF2-40B4-BE49-F238E27FC236}">
                <a16:creationId xmlns:a16="http://schemas.microsoft.com/office/drawing/2014/main" id="{E1B35ED6-2F62-AACB-29FB-30F50B03177B}"/>
              </a:ext>
            </a:extLst>
          </p:cNvPr>
          <p:cNvSpPr txBox="1">
            <a:spLocks/>
          </p:cNvSpPr>
          <p:nvPr/>
        </p:nvSpPr>
        <p:spPr>
          <a:xfrm>
            <a:off x="6774494" y="4333757"/>
            <a:ext cx="3083881" cy="31992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ES" sz="1600">
                <a:latin typeface="+mj-lt"/>
                <a:ea typeface="Fira Sans Extra Condensed Medium"/>
                <a:cs typeface="Fira Sans Extra Condensed Medium"/>
                <a:sym typeface="Fira Sans Extra Condensed Medium"/>
              </a:rPr>
              <a:t>Francisco Javier Martín de Carpi</a:t>
            </a:r>
          </a:p>
        </p:txBody>
      </p:sp>
      <p:sp>
        <p:nvSpPr>
          <p:cNvPr id="5" name="Google Shape;56;p15">
            <a:extLst>
              <a:ext uri="{FF2B5EF4-FFF2-40B4-BE49-F238E27FC236}">
                <a16:creationId xmlns:a16="http://schemas.microsoft.com/office/drawing/2014/main" id="{E9BA73F3-39A9-843B-319C-39ABEAA8A16F}"/>
              </a:ext>
            </a:extLst>
          </p:cNvPr>
          <p:cNvSpPr txBox="1">
            <a:spLocks/>
          </p:cNvSpPr>
          <p:nvPr/>
        </p:nvSpPr>
        <p:spPr>
          <a:xfrm>
            <a:off x="6774495" y="4715505"/>
            <a:ext cx="4432750" cy="1161420"/>
          </a:xfrm>
          <a:prstGeom prst="rect">
            <a:avLst/>
          </a:prstGeom>
          <a:noFill/>
          <a:ln>
            <a:noFill/>
          </a:ln>
        </p:spPr>
        <p:txBody>
          <a:bodyPr spcFirstLastPara="1" wrap="square" lIns="91425" tIns="45700" rIns="91425" bIns="45700" anchor="t" anchorCtr="0">
            <a:noAutofit/>
          </a:bodyPr>
          <a:lstStyle/>
          <a:p>
            <a:r>
              <a:rPr lang="en-US" sz="1200" i="1">
                <a:latin typeface="Lato Light" panose="020F0502020204030203" pitchFamily="34" charset="0"/>
                <a:ea typeface="Lato Light" panose="020F0502020204030203" pitchFamily="34" charset="0"/>
                <a:cs typeface="Lato Light" panose="020F0502020204030203" pitchFamily="34" charset="0"/>
              </a:rPr>
              <a:t>Spain</a:t>
            </a:r>
          </a:p>
          <a:p>
            <a:r>
              <a:rPr lang="en-GB" sz="1200">
                <a:latin typeface="Lato Light" panose="020F0502020204030203" pitchFamily="34" charset="0"/>
                <a:ea typeface="Lato Light" panose="020F0502020204030203" pitchFamily="34" charset="0"/>
                <a:cs typeface="Lato Light" panose="020F0502020204030203" pitchFamily="34" charset="0"/>
              </a:rPr>
              <a:t>He has a total of 64 visible engagements with industry.</a:t>
            </a:r>
          </a:p>
          <a:p>
            <a:r>
              <a:rPr lang="en-GB" sz="1200">
                <a:latin typeface="Lato Light" panose="020F0502020204030203" pitchFamily="34" charset="0"/>
                <a:ea typeface="Lato Light" panose="020F0502020204030203" pitchFamily="34" charset="0"/>
                <a:cs typeface="Lato Light" panose="020F0502020204030203" pitchFamily="34" charset="0"/>
              </a:rPr>
              <a:t>Their most commonly industry engaged with is Abbott Laboratories and Nestle (both having 4) however they have no visible past engagement with Pharming.</a:t>
            </a:r>
          </a:p>
        </p:txBody>
      </p:sp>
      <p:sp>
        <p:nvSpPr>
          <p:cNvPr id="6" name="Google Shape;82;p15">
            <a:extLst>
              <a:ext uri="{FF2B5EF4-FFF2-40B4-BE49-F238E27FC236}">
                <a16:creationId xmlns:a16="http://schemas.microsoft.com/office/drawing/2014/main" id="{2730A4BA-EAEF-1F7A-3206-6387A0EB2881}"/>
              </a:ext>
            </a:extLst>
          </p:cNvPr>
          <p:cNvSpPr>
            <a:spLocks/>
          </p:cNvSpPr>
          <p:nvPr/>
        </p:nvSpPr>
        <p:spPr>
          <a:xfrm>
            <a:off x="10450995" y="3856800"/>
            <a:ext cx="858705" cy="858705"/>
          </a:xfrm>
          <a:prstGeom prst="ellipse">
            <a:avLst/>
          </a:prstGeom>
          <a:solidFill>
            <a:schemeClr val="accent4">
              <a:lumMod val="75000"/>
            </a:schemeClr>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Graphic 6" descr="User Crown Male outline">
            <a:extLst>
              <a:ext uri="{FF2B5EF4-FFF2-40B4-BE49-F238E27FC236}">
                <a16:creationId xmlns:a16="http://schemas.microsoft.com/office/drawing/2014/main" id="{639F22D7-ED0B-BB3E-3B8B-925AAF1110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20347" y="3926152"/>
            <a:ext cx="720000" cy="720000"/>
          </a:xfrm>
          <a:prstGeom prst="rect">
            <a:avLst/>
          </a:prstGeom>
        </p:spPr>
      </p:pic>
      <p:sp>
        <p:nvSpPr>
          <p:cNvPr id="9" name="TextBox 8">
            <a:extLst>
              <a:ext uri="{FF2B5EF4-FFF2-40B4-BE49-F238E27FC236}">
                <a16:creationId xmlns:a16="http://schemas.microsoft.com/office/drawing/2014/main" id="{EE34F24C-4DCE-F799-99E2-8CED04415647}"/>
              </a:ext>
            </a:extLst>
          </p:cNvPr>
          <p:cNvSpPr txBox="1"/>
          <p:nvPr/>
        </p:nvSpPr>
        <p:spPr>
          <a:xfrm>
            <a:off x="787399" y="4549531"/>
            <a:ext cx="4674051" cy="1415772"/>
          </a:xfrm>
          <a:prstGeom prst="rect">
            <a:avLst/>
          </a:prstGeom>
          <a:noFill/>
        </p:spPr>
        <p:txBody>
          <a:bodyPr wrap="square" rtlCol="0">
            <a:spAutoFit/>
          </a:bodyPr>
          <a:lstStyle/>
          <a:p>
            <a:r>
              <a:rPr lang="en-GB" sz="3200" b="1">
                <a:solidFill>
                  <a:schemeClr val="tx2"/>
                </a:solidFill>
              </a:rPr>
              <a:t>2</a:t>
            </a:r>
          </a:p>
          <a:p>
            <a:r>
              <a:rPr lang="en-GB"/>
              <a:t>Of the KOLs with in-depth profiles have visible affiliation with Pharming being Anete </a:t>
            </a:r>
            <a:r>
              <a:rPr lang="en-GB" err="1"/>
              <a:t>Sevciovic</a:t>
            </a:r>
            <a:r>
              <a:rPr lang="en-GB"/>
              <a:t> </a:t>
            </a:r>
            <a:r>
              <a:rPr lang="en-GB" err="1"/>
              <a:t>Grumach</a:t>
            </a:r>
            <a:r>
              <a:rPr lang="en-GB"/>
              <a:t> and Luke Allen Wall.</a:t>
            </a:r>
          </a:p>
        </p:txBody>
      </p:sp>
    </p:spTree>
    <p:extLst>
      <p:ext uri="{BB962C8B-B14F-4D97-AF65-F5344CB8AC3E}">
        <p14:creationId xmlns:p14="http://schemas.microsoft.com/office/powerpoint/2010/main" val="4810305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65E5E2-744D-96E6-2E3E-6F469EF9A5CF}"/>
              </a:ext>
            </a:extLst>
          </p:cNvPr>
          <p:cNvSpPr>
            <a:spLocks noGrp="1" noRot="1" noMove="1" noResize="1" noEditPoints="1" noAdjustHandles="1" noChangeArrowheads="1" noChangeShapeType="1"/>
          </p:cNvSpPr>
          <p:nvPr>
            <p:ph type="title"/>
          </p:nvPr>
        </p:nvSpPr>
        <p:spPr/>
        <p:txBody>
          <a:bodyPr/>
          <a:lstStyle/>
          <a:p>
            <a:r>
              <a:rPr lang="en-GB"/>
              <a:t>Data Showcase</a:t>
            </a:r>
          </a:p>
        </p:txBody>
      </p:sp>
    </p:spTree>
    <p:extLst>
      <p:ext uri="{BB962C8B-B14F-4D97-AF65-F5344CB8AC3E}">
        <p14:creationId xmlns:p14="http://schemas.microsoft.com/office/powerpoint/2010/main" val="36825233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6C9EFA-ED43-37FB-789D-1C511C93B2E9}"/>
              </a:ext>
            </a:extLst>
          </p:cNvPr>
          <p:cNvSpPr>
            <a:spLocks noGrp="1" noRot="1" noMove="1" noResize="1" noEditPoints="1" noAdjustHandles="1" noChangeArrowheads="1" noChangeShapeType="1"/>
          </p:cNvSpPr>
          <p:nvPr>
            <p:ph type="title"/>
          </p:nvPr>
        </p:nvSpPr>
        <p:spPr/>
        <p:txBody>
          <a:bodyPr/>
          <a:lstStyle/>
          <a:p>
            <a:r>
              <a:rPr lang="en-GB">
                <a:solidFill>
                  <a:schemeClr val="bg1"/>
                </a:solidFill>
              </a:rPr>
              <a:t>Deliverables</a:t>
            </a:r>
          </a:p>
        </p:txBody>
      </p:sp>
    </p:spTree>
    <p:extLst>
      <p:ext uri="{BB962C8B-B14F-4D97-AF65-F5344CB8AC3E}">
        <p14:creationId xmlns:p14="http://schemas.microsoft.com/office/powerpoint/2010/main" val="2896270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56F26-B96F-3675-BC6B-79704B02F9BF}"/>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97709CBB-5E6D-8E7A-397C-1B02923E1174}"/>
              </a:ext>
            </a:extLst>
          </p:cNvPr>
          <p:cNvSpPr txBox="1">
            <a:spLocks noGrp="1" noRot="1" noMove="1" noResize="1" noEditPoints="1" noAdjustHandles="1" noChangeArrowheads="1" noChangeShapeType="1"/>
          </p:cNvSpPr>
          <p:nvPr>
            <p:ph type="title" idx="4294967295"/>
          </p:nvPr>
        </p:nvSpPr>
        <p:spPr>
          <a:xfrm>
            <a:off x="479425" y="225425"/>
            <a:ext cx="11233150" cy="720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500" b="1" kern="1200">
                <a:solidFill>
                  <a:srgbClr val="1E1E1C"/>
                </a:solidFill>
                <a:latin typeface="Lato" panose="020F050202020403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chemeClr val="tx1"/>
                </a:solidFill>
                <a:effectLst/>
                <a:uLnTx/>
                <a:uFillTx/>
                <a:latin typeface="Lato ExtraBold" panose="020F0502020204030203" pitchFamily="34" charset="0"/>
                <a:ea typeface="Lato ExtraBold" panose="020F0502020204030203" pitchFamily="34" charset="0"/>
                <a:cs typeface="Lato ExtraBold" panose="020F0502020204030203" pitchFamily="34" charset="0"/>
              </a:rPr>
              <a:t>DELIVERABLES</a:t>
            </a:r>
          </a:p>
        </p:txBody>
      </p:sp>
      <p:grpSp>
        <p:nvGrpSpPr>
          <p:cNvPr id="30" name="Group 29">
            <a:extLst>
              <a:ext uri="{FF2B5EF4-FFF2-40B4-BE49-F238E27FC236}">
                <a16:creationId xmlns:a16="http://schemas.microsoft.com/office/drawing/2014/main" id="{D637D2E1-0CBC-46A8-927A-D4C2C3652B48}"/>
              </a:ext>
            </a:extLst>
          </p:cNvPr>
          <p:cNvGrpSpPr>
            <a:grpSpLocks noGrp="1" noUngrp="1" noRot="1" noMove="1" noResize="1"/>
          </p:cNvGrpSpPr>
          <p:nvPr/>
        </p:nvGrpSpPr>
        <p:grpSpPr>
          <a:xfrm>
            <a:off x="2037890" y="2691440"/>
            <a:ext cx="9541744" cy="1793249"/>
            <a:chOff x="2037890" y="2691440"/>
            <a:chExt cx="9541744" cy="1793249"/>
          </a:xfrm>
        </p:grpSpPr>
        <p:grpSp>
          <p:nvGrpSpPr>
            <p:cNvPr id="26" name="Group 25">
              <a:extLst>
                <a:ext uri="{FF2B5EF4-FFF2-40B4-BE49-F238E27FC236}">
                  <a16:creationId xmlns:a16="http://schemas.microsoft.com/office/drawing/2014/main" id="{F46F24EA-2760-0CBF-68A1-DA66B96E5522}"/>
                </a:ext>
              </a:extLst>
            </p:cNvPr>
            <p:cNvGrpSpPr>
              <a:grpSpLocks noGrp="1" noUngrp="1" noRot="1" noMove="1" noResize="1"/>
            </p:cNvGrpSpPr>
            <p:nvPr/>
          </p:nvGrpSpPr>
          <p:grpSpPr>
            <a:xfrm>
              <a:off x="2037890" y="3002644"/>
              <a:ext cx="8058150" cy="1162050"/>
              <a:chOff x="2247059" y="3820997"/>
              <a:chExt cx="8058150" cy="1162050"/>
            </a:xfrm>
          </p:grpSpPr>
          <p:sp>
            <p:nvSpPr>
              <p:cNvPr id="20" name="Rectangle: Rounded Corners 19">
                <a:extLst>
                  <a:ext uri="{FF2B5EF4-FFF2-40B4-BE49-F238E27FC236}">
                    <a16:creationId xmlns:a16="http://schemas.microsoft.com/office/drawing/2014/main" id="{C44A99C4-876B-F33C-5BA7-927162BFC473}"/>
                  </a:ext>
                </a:extLst>
              </p:cNvPr>
              <p:cNvSpPr>
                <a:spLocks noGrp="1" noRot="1" noMove="1" noResize="1" noEditPoints="1" noAdjustHandles="1" noChangeArrowheads="1" noChangeShapeType="1"/>
              </p:cNvSpPr>
              <p:nvPr/>
            </p:nvSpPr>
            <p:spPr>
              <a:xfrm>
                <a:off x="2247059" y="3820997"/>
                <a:ext cx="8058150" cy="1162050"/>
              </a:xfrm>
              <a:prstGeom prst="roundRect">
                <a:avLst>
                  <a:gd name="adj" fmla="val 33839"/>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A3614234-5864-B567-47C3-90708F9B5659}"/>
                  </a:ext>
                </a:extLst>
              </p:cNvPr>
              <p:cNvSpPr txBox="1">
                <a:spLocks noGrp="1" noRot="1" noMove="1" noResize="1" noEditPoints="1" noAdjustHandles="1" noChangeArrowheads="1" noChangeShapeType="1"/>
              </p:cNvSpPr>
              <p:nvPr/>
            </p:nvSpPr>
            <p:spPr>
              <a:xfrm>
                <a:off x="3764129" y="4186155"/>
                <a:ext cx="5823285" cy="461665"/>
              </a:xfrm>
              <a:prstGeom prst="rect">
                <a:avLst/>
              </a:prstGeom>
              <a:noFill/>
            </p:spPr>
            <p:txBody>
              <a:bodyPr wrap="square" rtlCol="0" anchor="ctr">
                <a:spAutoFit/>
              </a:bodyPr>
              <a:lstStyle/>
              <a:p>
                <a:pPr algn="r"/>
                <a:r>
                  <a:rPr lang="en-GB" sz="1200">
                    <a:latin typeface="Lato Light" panose="020F0502020204030203" pitchFamily="34" charset="0"/>
                    <a:ea typeface="Lato Light" panose="020F0502020204030203" pitchFamily="34" charset="0"/>
                    <a:cs typeface="Lato Light" panose="020F0502020204030203" pitchFamily="34" charset="0"/>
                  </a:rPr>
                  <a:t>Excel spreadsheets showcasing the full KOL dataset, in-depth profile recommendations and the in-depth profile data.</a:t>
                </a:r>
              </a:p>
            </p:txBody>
          </p:sp>
          <p:cxnSp>
            <p:nvCxnSpPr>
              <p:cNvPr id="23" name="Straight Connector 22">
                <a:extLst>
                  <a:ext uri="{FF2B5EF4-FFF2-40B4-BE49-F238E27FC236}">
                    <a16:creationId xmlns:a16="http://schemas.microsoft.com/office/drawing/2014/main" id="{502A2123-6148-DE92-6ED8-9A343DA983D9}"/>
                  </a:ext>
                </a:extLst>
              </p:cNvPr>
              <p:cNvCxnSpPr>
                <a:cxnSpLocks noGrp="1" noRot="1" noMove="1" noResize="1" noEditPoints="1" noAdjustHandles="1" noChangeArrowheads="1" noChangeShapeType="1"/>
              </p:cNvCxnSpPr>
              <p:nvPr/>
            </p:nvCxnSpPr>
            <p:spPr>
              <a:xfrm>
                <a:off x="9666718" y="4058830"/>
                <a:ext cx="0" cy="800100"/>
              </a:xfrm>
              <a:prstGeom prst="line">
                <a:avLst/>
              </a:prstGeom>
              <a:ln>
                <a:solidFill>
                  <a:srgbClr val="107A40"/>
                </a:solidFill>
              </a:ln>
            </p:spPr>
            <p:style>
              <a:lnRef idx="2">
                <a:schemeClr val="accent2"/>
              </a:lnRef>
              <a:fillRef idx="0">
                <a:schemeClr val="accent2"/>
              </a:fillRef>
              <a:effectRef idx="1">
                <a:schemeClr val="accent2"/>
              </a:effectRef>
              <a:fontRef idx="minor">
                <a:schemeClr val="tx1"/>
              </a:fontRef>
            </p:style>
          </p:cxnSp>
        </p:grpSp>
        <p:grpSp>
          <p:nvGrpSpPr>
            <p:cNvPr id="17" name="Group 16">
              <a:extLst>
                <a:ext uri="{FF2B5EF4-FFF2-40B4-BE49-F238E27FC236}">
                  <a16:creationId xmlns:a16="http://schemas.microsoft.com/office/drawing/2014/main" id="{911B768E-FB62-3193-C402-A0691CEE8F4D}"/>
                </a:ext>
              </a:extLst>
            </p:cNvPr>
            <p:cNvGrpSpPr>
              <a:grpSpLocks noGrp="1" noUngrp="1" noRot="1" noMove="1" noResize="1"/>
            </p:cNvGrpSpPr>
            <p:nvPr/>
          </p:nvGrpSpPr>
          <p:grpSpPr>
            <a:xfrm>
              <a:off x="9786385" y="2691440"/>
              <a:ext cx="1793249" cy="1793249"/>
              <a:chOff x="9786385" y="2691440"/>
              <a:chExt cx="1793249" cy="1793249"/>
            </a:xfrm>
          </p:grpSpPr>
          <p:sp>
            <p:nvSpPr>
              <p:cNvPr id="9" name="Oval 8">
                <a:extLst>
                  <a:ext uri="{FF2B5EF4-FFF2-40B4-BE49-F238E27FC236}">
                    <a16:creationId xmlns:a16="http://schemas.microsoft.com/office/drawing/2014/main" id="{5F195B87-675C-E878-9B03-556C9C0BDB39}"/>
                  </a:ext>
                </a:extLst>
              </p:cNvPr>
              <p:cNvSpPr>
                <a:spLocks noGrp="1" noRot="1" noChangeAspect="1" noMove="1" noResize="1" noEditPoints="1" noAdjustHandles="1" noChangeArrowheads="1" noChangeShapeType="1"/>
              </p:cNvSpPr>
              <p:nvPr/>
            </p:nvSpPr>
            <p:spPr>
              <a:xfrm>
                <a:off x="9934512" y="2835045"/>
                <a:ext cx="1496991" cy="149724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a:extLst>
                  <a:ext uri="{FF2B5EF4-FFF2-40B4-BE49-F238E27FC236}">
                    <a16:creationId xmlns:a16="http://schemas.microsoft.com/office/drawing/2014/main" id="{72337FB2-791F-4F36-F70A-4788AE55454D}"/>
                  </a:ext>
                </a:extLst>
              </p:cNvPr>
              <p:cNvGrpSpPr>
                <a:grpSpLocks noGrp="1" noUngrp="1" noRot="1" noMove="1" noResize="1"/>
              </p:cNvGrpSpPr>
              <p:nvPr/>
            </p:nvGrpSpPr>
            <p:grpSpPr>
              <a:xfrm>
                <a:off x="9786385" y="2691440"/>
                <a:ext cx="1793249" cy="1793249"/>
                <a:chOff x="9786385" y="2691440"/>
                <a:chExt cx="1793249" cy="1793249"/>
              </a:xfrm>
            </p:grpSpPr>
            <p:pic>
              <p:nvPicPr>
                <p:cNvPr id="28" name="Graphic 27">
                  <a:extLst>
                    <a:ext uri="{FF2B5EF4-FFF2-40B4-BE49-F238E27FC236}">
                      <a16:creationId xmlns:a16="http://schemas.microsoft.com/office/drawing/2014/main" id="{F2B3C318-34FF-D09D-A8FA-0B1E378819D2}"/>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0271488" y="3160774"/>
                  <a:ext cx="823041" cy="879803"/>
                </a:xfrm>
                <a:prstGeom prst="rect">
                  <a:avLst/>
                </a:prstGeom>
              </p:spPr>
            </p:pic>
            <p:sp>
              <p:nvSpPr>
                <p:cNvPr id="16" name="Circle: Hollow 15">
                  <a:extLst>
                    <a:ext uri="{FF2B5EF4-FFF2-40B4-BE49-F238E27FC236}">
                      <a16:creationId xmlns:a16="http://schemas.microsoft.com/office/drawing/2014/main" id="{5386835E-5B0A-E2BD-532D-B744121BEC54}"/>
                    </a:ext>
                  </a:extLst>
                </p:cNvPr>
                <p:cNvSpPr>
                  <a:spLocks noGrp="1" noRot="1" noChangeAspect="1" noMove="1" noResize="1" noEditPoints="1" noAdjustHandles="1" noChangeArrowheads="1" noChangeShapeType="1"/>
                </p:cNvSpPr>
                <p:nvPr/>
              </p:nvSpPr>
              <p:spPr>
                <a:xfrm>
                  <a:off x="9786385" y="2691440"/>
                  <a:ext cx="1793249" cy="1793249"/>
                </a:xfrm>
                <a:prstGeom prst="donut">
                  <a:avLst>
                    <a:gd name="adj" fmla="val 9492"/>
                  </a:avLst>
                </a:prstGeom>
                <a:solidFill>
                  <a:srgbClr val="107A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grpSp>
      <p:grpSp>
        <p:nvGrpSpPr>
          <p:cNvPr id="22" name="Group 21">
            <a:extLst>
              <a:ext uri="{FF2B5EF4-FFF2-40B4-BE49-F238E27FC236}">
                <a16:creationId xmlns:a16="http://schemas.microsoft.com/office/drawing/2014/main" id="{F009D4C7-21A6-71B2-A698-CC660DFDF22F}"/>
              </a:ext>
            </a:extLst>
          </p:cNvPr>
          <p:cNvGrpSpPr>
            <a:grpSpLocks noGrp="1" noUngrp="1" noRot="1" noMove="1" noResize="1"/>
          </p:cNvGrpSpPr>
          <p:nvPr/>
        </p:nvGrpSpPr>
        <p:grpSpPr>
          <a:xfrm>
            <a:off x="612366" y="1024793"/>
            <a:ext cx="9512709" cy="1793249"/>
            <a:chOff x="612366" y="1024793"/>
            <a:chExt cx="9512709" cy="1793249"/>
          </a:xfrm>
        </p:grpSpPr>
        <p:grpSp>
          <p:nvGrpSpPr>
            <p:cNvPr id="24" name="Group 23">
              <a:extLst>
                <a:ext uri="{FF2B5EF4-FFF2-40B4-BE49-F238E27FC236}">
                  <a16:creationId xmlns:a16="http://schemas.microsoft.com/office/drawing/2014/main" id="{807DE3A4-AE35-830B-A4D4-FBD3CBA69468}"/>
                </a:ext>
              </a:extLst>
            </p:cNvPr>
            <p:cNvGrpSpPr>
              <a:grpSpLocks noGrp="1" noUngrp="1" noRot="1" noMove="1" noResize="1"/>
            </p:cNvGrpSpPr>
            <p:nvPr/>
          </p:nvGrpSpPr>
          <p:grpSpPr>
            <a:xfrm>
              <a:off x="2066925" y="1433998"/>
              <a:ext cx="8058150" cy="1162050"/>
              <a:chOff x="2162175" y="1104901"/>
              <a:chExt cx="8058150" cy="1162050"/>
            </a:xfrm>
          </p:grpSpPr>
          <p:sp>
            <p:nvSpPr>
              <p:cNvPr id="13" name="Rectangle: Rounded Corners 12">
                <a:extLst>
                  <a:ext uri="{FF2B5EF4-FFF2-40B4-BE49-F238E27FC236}">
                    <a16:creationId xmlns:a16="http://schemas.microsoft.com/office/drawing/2014/main" id="{4106B7D9-CA63-46D6-CF4F-131F37C1C357}"/>
                  </a:ext>
                </a:extLst>
              </p:cNvPr>
              <p:cNvSpPr>
                <a:spLocks noGrp="1" noRot="1" noMove="1" noResize="1" noEditPoints="1" noAdjustHandles="1" noChangeArrowheads="1" noChangeShapeType="1"/>
              </p:cNvSpPr>
              <p:nvPr/>
            </p:nvSpPr>
            <p:spPr>
              <a:xfrm>
                <a:off x="2162175" y="1104901"/>
                <a:ext cx="8058150" cy="1162050"/>
              </a:xfrm>
              <a:prstGeom prst="roundRect">
                <a:avLst>
                  <a:gd name="adj" fmla="val 33839"/>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4BE69778-F860-9127-33D6-5A40A8D4E9A4}"/>
                  </a:ext>
                </a:extLst>
              </p:cNvPr>
              <p:cNvSpPr txBox="1">
                <a:spLocks noGrp="1" noRot="1" noMove="1" noResize="1" noEditPoints="1" noAdjustHandles="1" noChangeArrowheads="1" noChangeShapeType="1"/>
              </p:cNvSpPr>
              <p:nvPr/>
            </p:nvSpPr>
            <p:spPr>
              <a:xfrm>
                <a:off x="2922403" y="1455093"/>
                <a:ext cx="5659646" cy="461665"/>
              </a:xfrm>
              <a:prstGeom prst="rect">
                <a:avLst/>
              </a:prstGeom>
              <a:noFill/>
            </p:spPr>
            <p:txBody>
              <a:bodyPr wrap="square" rtlCol="0" anchor="ctr">
                <a:spAutoFit/>
              </a:bodyPr>
              <a:lstStyle/>
              <a:p>
                <a:r>
                  <a:rPr lang="en-GB" sz="1200">
                    <a:latin typeface="Lato Light" panose="020F0502020204030203" pitchFamily="34" charset="0"/>
                    <a:ea typeface="Lato Light" panose="020F0502020204030203" pitchFamily="34" charset="0"/>
                    <a:cs typeface="Lato Light" panose="020F0502020204030203" pitchFamily="34" charset="0"/>
                  </a:rPr>
                  <a:t>PowerPoint slides highlighting the project methodology, desk research, KOL activities, in-depth profiles and the project timeline.</a:t>
                </a:r>
              </a:p>
            </p:txBody>
          </p:sp>
          <p:cxnSp>
            <p:nvCxnSpPr>
              <p:cNvPr id="18" name="Straight Connector 17">
                <a:extLst>
                  <a:ext uri="{FF2B5EF4-FFF2-40B4-BE49-F238E27FC236}">
                    <a16:creationId xmlns:a16="http://schemas.microsoft.com/office/drawing/2014/main" id="{9772F25A-82F0-4ABB-5A67-7CB568C34FC6}"/>
                  </a:ext>
                </a:extLst>
              </p:cNvPr>
              <p:cNvCxnSpPr>
                <a:cxnSpLocks noGrp="1" noRot="1" noMove="1" noResize="1" noEditPoints="1" noAdjustHandles="1" noChangeArrowheads="1" noChangeShapeType="1"/>
              </p:cNvCxnSpPr>
              <p:nvPr/>
            </p:nvCxnSpPr>
            <p:spPr>
              <a:xfrm>
                <a:off x="2769971" y="1304558"/>
                <a:ext cx="0" cy="800100"/>
              </a:xfrm>
              <a:prstGeom prst="line">
                <a:avLst/>
              </a:prstGeom>
              <a:ln>
                <a:solidFill>
                  <a:schemeClr val="tx2"/>
                </a:solidFill>
              </a:ln>
            </p:spPr>
            <p:style>
              <a:lnRef idx="2">
                <a:schemeClr val="accent2"/>
              </a:lnRef>
              <a:fillRef idx="0">
                <a:schemeClr val="accent2"/>
              </a:fillRef>
              <a:effectRef idx="1">
                <a:schemeClr val="accent2"/>
              </a:effectRef>
              <a:fontRef idx="minor">
                <a:schemeClr val="tx1"/>
              </a:fontRef>
            </p:style>
          </p:cxnSp>
        </p:grpSp>
        <p:grpSp>
          <p:nvGrpSpPr>
            <p:cNvPr id="19" name="Group 18">
              <a:extLst>
                <a:ext uri="{FF2B5EF4-FFF2-40B4-BE49-F238E27FC236}">
                  <a16:creationId xmlns:a16="http://schemas.microsoft.com/office/drawing/2014/main" id="{E5DA29B0-F47D-7D3C-63B2-9CFEA5310CA3}"/>
                </a:ext>
              </a:extLst>
            </p:cNvPr>
            <p:cNvGrpSpPr>
              <a:grpSpLocks noGrp="1" noUngrp="1" noRot="1" noMove="1" noResize="1"/>
            </p:cNvGrpSpPr>
            <p:nvPr/>
          </p:nvGrpSpPr>
          <p:grpSpPr>
            <a:xfrm>
              <a:off x="612366" y="1024793"/>
              <a:ext cx="1793249" cy="1793249"/>
              <a:chOff x="612366" y="1024793"/>
              <a:chExt cx="1793249" cy="1793249"/>
            </a:xfrm>
          </p:grpSpPr>
          <p:sp>
            <p:nvSpPr>
              <p:cNvPr id="6" name="Oval 5">
                <a:extLst>
                  <a:ext uri="{FF2B5EF4-FFF2-40B4-BE49-F238E27FC236}">
                    <a16:creationId xmlns:a16="http://schemas.microsoft.com/office/drawing/2014/main" id="{9613DC30-E8E0-84F4-345E-89C7BEB97195}"/>
                  </a:ext>
                </a:extLst>
              </p:cNvPr>
              <p:cNvSpPr>
                <a:spLocks noGrp="1" noRot="1" noChangeAspect="1" noMove="1" noResize="1" noEditPoints="1" noAdjustHandles="1" noChangeArrowheads="1" noChangeShapeType="1"/>
              </p:cNvSpPr>
              <p:nvPr/>
            </p:nvSpPr>
            <p:spPr>
              <a:xfrm>
                <a:off x="737003" y="1173128"/>
                <a:ext cx="1496991" cy="149724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Graphic 1">
                <a:extLst>
                  <a:ext uri="{FF2B5EF4-FFF2-40B4-BE49-F238E27FC236}">
                    <a16:creationId xmlns:a16="http://schemas.microsoft.com/office/drawing/2014/main" id="{9143BFDF-8C1A-AA12-6BF0-C8BCB6FFCE69}"/>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1079175" y="1482217"/>
                <a:ext cx="899846" cy="878400"/>
              </a:xfrm>
              <a:prstGeom prst="rect">
                <a:avLst/>
              </a:prstGeom>
            </p:spPr>
          </p:pic>
          <p:sp>
            <p:nvSpPr>
              <p:cNvPr id="4" name="Circle: Hollow 3">
                <a:extLst>
                  <a:ext uri="{FF2B5EF4-FFF2-40B4-BE49-F238E27FC236}">
                    <a16:creationId xmlns:a16="http://schemas.microsoft.com/office/drawing/2014/main" id="{B8212388-45E7-6FB4-CFA8-6D79489E4E14}"/>
                  </a:ext>
                </a:extLst>
              </p:cNvPr>
              <p:cNvSpPr>
                <a:spLocks noGrp="1" noRot="1" noChangeAspect="1" noMove="1" noResize="1" noEditPoints="1" noAdjustHandles="1" noChangeArrowheads="1" noChangeShapeType="1"/>
              </p:cNvSpPr>
              <p:nvPr/>
            </p:nvSpPr>
            <p:spPr>
              <a:xfrm>
                <a:off x="612366" y="1024793"/>
                <a:ext cx="1793249" cy="1793249"/>
              </a:xfrm>
              <a:prstGeom prst="donut">
                <a:avLst>
                  <a:gd name="adj" fmla="val 949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grpSp>
        <p:nvGrpSpPr>
          <p:cNvPr id="36" name="Group 35">
            <a:extLst>
              <a:ext uri="{FF2B5EF4-FFF2-40B4-BE49-F238E27FC236}">
                <a16:creationId xmlns:a16="http://schemas.microsoft.com/office/drawing/2014/main" id="{9DED1429-EF2F-B040-8C3C-7F6FF9739F90}"/>
              </a:ext>
            </a:extLst>
          </p:cNvPr>
          <p:cNvGrpSpPr>
            <a:grpSpLocks/>
          </p:cNvGrpSpPr>
          <p:nvPr/>
        </p:nvGrpSpPr>
        <p:grpSpPr>
          <a:xfrm>
            <a:off x="612366" y="4274073"/>
            <a:ext cx="9512709" cy="1793249"/>
            <a:chOff x="612366" y="4274073"/>
            <a:chExt cx="9512709" cy="1793249"/>
          </a:xfrm>
        </p:grpSpPr>
        <p:grpSp>
          <p:nvGrpSpPr>
            <p:cNvPr id="8" name="Group 7">
              <a:extLst>
                <a:ext uri="{FF2B5EF4-FFF2-40B4-BE49-F238E27FC236}">
                  <a16:creationId xmlns:a16="http://schemas.microsoft.com/office/drawing/2014/main" id="{0D7386DA-F9C4-C65E-AB58-12EE3F3227FD}"/>
                </a:ext>
              </a:extLst>
            </p:cNvPr>
            <p:cNvGrpSpPr>
              <a:grpSpLocks/>
            </p:cNvGrpSpPr>
            <p:nvPr/>
          </p:nvGrpSpPr>
          <p:grpSpPr>
            <a:xfrm>
              <a:off x="2066925" y="4683278"/>
              <a:ext cx="8058150" cy="1162050"/>
              <a:chOff x="2162175" y="1104901"/>
              <a:chExt cx="8058150" cy="1162050"/>
            </a:xfrm>
          </p:grpSpPr>
          <p:sp>
            <p:nvSpPr>
              <p:cNvPr id="11" name="Rectangle: Rounded Corners 10">
                <a:extLst>
                  <a:ext uri="{FF2B5EF4-FFF2-40B4-BE49-F238E27FC236}">
                    <a16:creationId xmlns:a16="http://schemas.microsoft.com/office/drawing/2014/main" id="{BA4E84C1-8F48-D1D6-4CD6-C644FF7CC210}"/>
                  </a:ext>
                </a:extLst>
              </p:cNvPr>
              <p:cNvSpPr>
                <a:spLocks/>
              </p:cNvSpPr>
              <p:nvPr/>
            </p:nvSpPr>
            <p:spPr>
              <a:xfrm>
                <a:off x="2162175" y="1104901"/>
                <a:ext cx="8058150" cy="1162050"/>
              </a:xfrm>
              <a:prstGeom prst="roundRect">
                <a:avLst>
                  <a:gd name="adj" fmla="val 33839"/>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B0E9EC0-6C4C-F99D-5751-530DF26026BA}"/>
                  </a:ext>
                </a:extLst>
              </p:cNvPr>
              <p:cNvSpPr txBox="1">
                <a:spLocks/>
              </p:cNvSpPr>
              <p:nvPr/>
            </p:nvSpPr>
            <p:spPr>
              <a:xfrm>
                <a:off x="2922403" y="1547426"/>
                <a:ext cx="5659646" cy="276999"/>
              </a:xfrm>
              <a:prstGeom prst="rect">
                <a:avLst/>
              </a:prstGeom>
              <a:noFill/>
            </p:spPr>
            <p:txBody>
              <a:bodyPr wrap="square" rtlCol="0" anchor="ctr">
                <a:spAutoFit/>
              </a:bodyPr>
              <a:lstStyle/>
              <a:p>
                <a:r>
                  <a:rPr lang="en-GB" sz="1200">
                    <a:latin typeface="Lato Light" panose="020F0502020204030203" pitchFamily="34" charset="0"/>
                    <a:ea typeface="Lato Light" panose="020F0502020204030203" pitchFamily="34" charset="0"/>
                    <a:cs typeface="Lato Light" panose="020F0502020204030203" pitchFamily="34" charset="0"/>
                  </a:rPr>
                  <a:t>Individual Word CVs for all KOLs selected for an in-depth profile.</a:t>
                </a:r>
              </a:p>
            </p:txBody>
          </p:sp>
          <p:cxnSp>
            <p:nvCxnSpPr>
              <p:cNvPr id="15" name="Straight Connector 14">
                <a:extLst>
                  <a:ext uri="{FF2B5EF4-FFF2-40B4-BE49-F238E27FC236}">
                    <a16:creationId xmlns:a16="http://schemas.microsoft.com/office/drawing/2014/main" id="{E6610EA5-BEEC-02E5-DA7C-0EA83638ABDE}"/>
                  </a:ext>
                </a:extLst>
              </p:cNvPr>
              <p:cNvCxnSpPr>
                <a:cxnSpLocks/>
              </p:cNvCxnSpPr>
              <p:nvPr/>
            </p:nvCxnSpPr>
            <p:spPr>
              <a:xfrm>
                <a:off x="2769971" y="1304558"/>
                <a:ext cx="0" cy="800100"/>
              </a:xfrm>
              <a:prstGeom prst="line">
                <a:avLst/>
              </a:prstGeom>
              <a:ln>
                <a:solidFill>
                  <a:schemeClr val="accent6">
                    <a:lumMod val="50000"/>
                  </a:schemeClr>
                </a:solidFill>
              </a:ln>
            </p:spPr>
            <p:style>
              <a:lnRef idx="2">
                <a:schemeClr val="accent2"/>
              </a:lnRef>
              <a:fillRef idx="0">
                <a:schemeClr val="accent2"/>
              </a:fillRef>
              <a:effectRef idx="1">
                <a:schemeClr val="accent2"/>
              </a:effectRef>
              <a:fontRef idx="minor">
                <a:schemeClr val="tx1"/>
              </a:fontRef>
            </p:style>
          </p:cxnSp>
        </p:grpSp>
        <p:grpSp>
          <p:nvGrpSpPr>
            <p:cNvPr id="35" name="Group 34">
              <a:extLst>
                <a:ext uri="{FF2B5EF4-FFF2-40B4-BE49-F238E27FC236}">
                  <a16:creationId xmlns:a16="http://schemas.microsoft.com/office/drawing/2014/main" id="{DC521258-1B7A-8D5A-A77A-FA93AD9E1A46}"/>
                </a:ext>
              </a:extLst>
            </p:cNvPr>
            <p:cNvGrpSpPr>
              <a:grpSpLocks/>
            </p:cNvGrpSpPr>
            <p:nvPr/>
          </p:nvGrpSpPr>
          <p:grpSpPr>
            <a:xfrm>
              <a:off x="612366" y="4274073"/>
              <a:ext cx="1793249" cy="1793249"/>
              <a:chOff x="612366" y="4274073"/>
              <a:chExt cx="1793249" cy="1793249"/>
            </a:xfrm>
          </p:grpSpPr>
          <p:sp>
            <p:nvSpPr>
              <p:cNvPr id="10" name="Circle: Hollow 9">
                <a:extLst>
                  <a:ext uri="{FF2B5EF4-FFF2-40B4-BE49-F238E27FC236}">
                    <a16:creationId xmlns:a16="http://schemas.microsoft.com/office/drawing/2014/main" id="{B9C96CC4-44A4-AE63-EA02-933928F301DA}"/>
                  </a:ext>
                </a:extLst>
              </p:cNvPr>
              <p:cNvSpPr>
                <a:spLocks noChangeAspect="1"/>
              </p:cNvSpPr>
              <p:nvPr/>
            </p:nvSpPr>
            <p:spPr>
              <a:xfrm>
                <a:off x="612366" y="4274073"/>
                <a:ext cx="1793249" cy="1793249"/>
              </a:xfrm>
              <a:prstGeom prst="donut">
                <a:avLst>
                  <a:gd name="adj" fmla="val 9492"/>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Oval 6">
                <a:extLst>
                  <a:ext uri="{FF2B5EF4-FFF2-40B4-BE49-F238E27FC236}">
                    <a16:creationId xmlns:a16="http://schemas.microsoft.com/office/drawing/2014/main" id="{CF1F7770-31E1-3DC5-08FF-50DC77BE3E18}"/>
                  </a:ext>
                </a:extLst>
              </p:cNvPr>
              <p:cNvSpPr>
                <a:spLocks noChangeAspect="1"/>
              </p:cNvSpPr>
              <p:nvPr/>
            </p:nvSpPr>
            <p:spPr>
              <a:xfrm>
                <a:off x="760494" y="4422072"/>
                <a:ext cx="1496991" cy="149724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5" name="Graphic 4">
            <a:extLst>
              <a:ext uri="{FF2B5EF4-FFF2-40B4-BE49-F238E27FC236}">
                <a16:creationId xmlns:a16="http://schemas.microsoft.com/office/drawing/2014/main" id="{0FFE7771-6B71-9DD4-4029-031D5F22E9C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2672" y="4731495"/>
            <a:ext cx="898037" cy="878400"/>
          </a:xfrm>
          <a:prstGeom prst="rect">
            <a:avLst/>
          </a:prstGeom>
        </p:spPr>
      </p:pic>
    </p:spTree>
    <p:extLst>
      <p:ext uri="{BB962C8B-B14F-4D97-AF65-F5344CB8AC3E}">
        <p14:creationId xmlns:p14="http://schemas.microsoft.com/office/powerpoint/2010/main" val="40749700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24A7A1-4F45-4DD5-AD77-40481F105587}"/>
              </a:ext>
            </a:extLst>
          </p:cNvPr>
          <p:cNvSpPr>
            <a:spLocks noGrp="1" noRot="1" noMove="1" noResize="1" noEditPoints="1" noAdjustHandles="1" noChangeArrowheads="1" noChangeShapeType="1"/>
          </p:cNvSpPr>
          <p:nvPr>
            <p:ph type="title"/>
          </p:nvPr>
        </p:nvSpPr>
        <p:spPr/>
        <p:txBody>
          <a:bodyPr/>
          <a:lstStyle/>
          <a:p>
            <a:r>
              <a:rPr lang="en-GB">
                <a:solidFill>
                  <a:schemeClr val="bg1"/>
                </a:solidFill>
              </a:rPr>
              <a:t>Timeline &amp;</a:t>
            </a:r>
            <a:br>
              <a:rPr lang="en-GB">
                <a:solidFill>
                  <a:schemeClr val="bg1"/>
                </a:solidFill>
              </a:rPr>
            </a:br>
            <a:r>
              <a:rPr lang="en-GB">
                <a:solidFill>
                  <a:schemeClr val="bg1"/>
                </a:solidFill>
              </a:rPr>
              <a:t>Next Steps</a:t>
            </a:r>
          </a:p>
        </p:txBody>
      </p:sp>
    </p:spTree>
    <p:extLst>
      <p:ext uri="{BB962C8B-B14F-4D97-AF65-F5344CB8AC3E}">
        <p14:creationId xmlns:p14="http://schemas.microsoft.com/office/powerpoint/2010/main" val="3936427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E6B4AD-75ED-0C12-09AB-0A7A4E51D700}"/>
              </a:ext>
            </a:extLst>
          </p:cNvPr>
          <p:cNvSpPr>
            <a:spLocks noGrp="1" noRot="1" noMove="1" noResize="1" noEditPoints="1" noAdjustHandles="1" noChangeArrowheads="1" noChangeShapeType="1"/>
          </p:cNvSpPr>
          <p:nvPr>
            <p:ph type="title"/>
          </p:nvPr>
        </p:nvSpPr>
        <p:spPr/>
        <p:txBody>
          <a:bodyPr>
            <a:normAutofit/>
          </a:bodyPr>
          <a:lstStyle/>
          <a:p>
            <a:r>
              <a:rPr lang="en-US"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KEY QUESTIONS</a:t>
            </a:r>
            <a:endParaRPr lang="en-GB"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endParaRPr>
          </a:p>
        </p:txBody>
      </p:sp>
      <p:pic>
        <p:nvPicPr>
          <p:cNvPr id="31" name="Graphic 30" descr="Badge Question Mark with solid fill">
            <a:extLst>
              <a:ext uri="{FF2B5EF4-FFF2-40B4-BE49-F238E27FC236}">
                <a16:creationId xmlns:a16="http://schemas.microsoft.com/office/drawing/2014/main" id="{80AFC9DD-E4BE-D8B3-6ACE-7032916AB64E}"/>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239834" y="2350354"/>
            <a:ext cx="2684341" cy="2684341"/>
          </a:xfrm>
          <a:prstGeom prst="rect">
            <a:avLst/>
          </a:prstGeom>
        </p:spPr>
      </p:pic>
      <p:sp>
        <p:nvSpPr>
          <p:cNvPr id="24" name="Rectangle: Rounded Corners 23">
            <a:extLst>
              <a:ext uri="{FF2B5EF4-FFF2-40B4-BE49-F238E27FC236}">
                <a16:creationId xmlns:a16="http://schemas.microsoft.com/office/drawing/2014/main" id="{F49786F1-E502-C44E-FECE-54D74501ED4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2162175" y="1104901"/>
            <a:ext cx="8058150" cy="1162050"/>
          </a:xfrm>
          <a:prstGeom prst="roundRect">
            <a:avLst>
              <a:gd name="adj" fmla="val 33839"/>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Graphic 17" descr="Diploma roll outline">
            <a:extLst>
              <a:ext uri="{FF2B5EF4-FFF2-40B4-BE49-F238E27FC236}">
                <a16:creationId xmlns:a16="http://schemas.microsoft.com/office/drawing/2014/main" id="{C51E0256-83F3-26C8-842A-3AEB11290D68}"/>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rcRect/>
          <a:stretch/>
        </p:blipFill>
        <p:spPr>
          <a:xfrm>
            <a:off x="1285875" y="1325926"/>
            <a:ext cx="720000" cy="720000"/>
          </a:xfrm>
          <a:prstGeom prst="rect">
            <a:avLst/>
          </a:prstGeom>
        </p:spPr>
      </p:pic>
      <p:sp>
        <p:nvSpPr>
          <p:cNvPr id="33" name="TextBox 32">
            <a:extLst>
              <a:ext uri="{FF2B5EF4-FFF2-40B4-BE49-F238E27FC236}">
                <a16:creationId xmlns:a16="http://schemas.microsoft.com/office/drawing/2014/main" id="{196531AC-CA26-2308-273F-72BE953C4E55}"/>
              </a:ext>
            </a:extLst>
          </p:cNvPr>
          <p:cNvSpPr txBox="1">
            <a:spLocks noGrp="1" noRot="1" noMove="1" noResize="1" noEditPoints="1" noAdjustHandles="1" noChangeArrowheads="1" noChangeShapeType="1"/>
          </p:cNvSpPr>
          <p:nvPr/>
        </p:nvSpPr>
        <p:spPr>
          <a:xfrm>
            <a:off x="3157537" y="1307709"/>
            <a:ext cx="7115175" cy="646331"/>
          </a:xfrm>
          <a:prstGeom prst="rect">
            <a:avLst/>
          </a:prstGeom>
          <a:noFill/>
        </p:spPr>
        <p:txBody>
          <a:bodyPr wrap="square" rtlCol="0" anchor="ctr">
            <a:spAutoFit/>
          </a:bodyPr>
          <a:lstStyle/>
          <a:p>
            <a:r>
              <a:rPr lang="en-US" sz="1200">
                <a:latin typeface="Lato Light" panose="020F0502020204030203" pitchFamily="34" charset="0"/>
                <a:ea typeface="Lato Light" panose="020F0502020204030203" pitchFamily="34" charset="0"/>
                <a:cs typeface="Lato Light" panose="020F0502020204030203" pitchFamily="34" charset="0"/>
              </a:rPr>
              <a:t>Who are the key experts in Primary Immunodeficiencies? </a:t>
            </a:r>
          </a:p>
          <a:p>
            <a:r>
              <a:rPr lang="en-US" sz="1200">
                <a:latin typeface="Lato Light" panose="020F0502020204030203" pitchFamily="34" charset="0"/>
                <a:ea typeface="Lato Light" panose="020F0502020204030203" pitchFamily="34" charset="0"/>
                <a:cs typeface="Lato Light" panose="020F0502020204030203" pitchFamily="34" charset="0"/>
              </a:rPr>
              <a:t>What do these experts specialize in?</a:t>
            </a:r>
            <a:br>
              <a:rPr lang="en-US" sz="1200">
                <a:latin typeface="Lato Light" panose="020F0502020204030203" pitchFamily="34" charset="0"/>
                <a:ea typeface="Lato Light" panose="020F0502020204030203" pitchFamily="34" charset="0"/>
                <a:cs typeface="Lato Light" panose="020F0502020204030203" pitchFamily="34" charset="0"/>
              </a:rPr>
            </a:br>
            <a:r>
              <a:rPr lang="en-US" sz="1200">
                <a:latin typeface="Lato Light" panose="020F0502020204030203" pitchFamily="34" charset="0"/>
                <a:ea typeface="Lato Light" panose="020F0502020204030203" pitchFamily="34" charset="0"/>
                <a:cs typeface="Lato Light" panose="020F0502020204030203" pitchFamily="34" charset="0"/>
              </a:rPr>
              <a:t>What are they publishing in?  </a:t>
            </a:r>
            <a:endParaRPr lang="en-GB" sz="1200">
              <a:latin typeface="Lato Light" panose="020F0502020204030203" pitchFamily="34" charset="0"/>
              <a:ea typeface="Lato Light" panose="020F0502020204030203" pitchFamily="34" charset="0"/>
              <a:cs typeface="Lato Light" panose="020F0502020204030203" pitchFamily="34" charset="0"/>
            </a:endParaRPr>
          </a:p>
        </p:txBody>
      </p:sp>
      <p:sp>
        <p:nvSpPr>
          <p:cNvPr id="35" name="TextBox 34">
            <a:extLst>
              <a:ext uri="{FF2B5EF4-FFF2-40B4-BE49-F238E27FC236}">
                <a16:creationId xmlns:a16="http://schemas.microsoft.com/office/drawing/2014/main" id="{BC1D975A-2640-0B35-AF97-372EB442D4CD}"/>
              </a:ext>
            </a:extLst>
          </p:cNvPr>
          <p:cNvSpPr txBox="1">
            <a:spLocks noGrp="1" noRot="1" noMove="1" noResize="1" noEditPoints="1" noAdjustHandles="1" noChangeArrowheads="1" noChangeShapeType="1"/>
          </p:cNvSpPr>
          <p:nvPr/>
        </p:nvSpPr>
        <p:spPr>
          <a:xfrm>
            <a:off x="2171700" y="1501260"/>
            <a:ext cx="990600" cy="369332"/>
          </a:xfrm>
          <a:prstGeom prst="rect">
            <a:avLst/>
          </a:prstGeom>
          <a:noFill/>
        </p:spPr>
        <p:txBody>
          <a:bodyPr wrap="square" rtlCol="0">
            <a:spAutoFit/>
          </a:bodyPr>
          <a:lstStyle/>
          <a:p>
            <a:r>
              <a:rPr lang="en-US">
                <a:latin typeface="Lato Black" panose="020F0502020204030203" pitchFamily="34" charset="0"/>
                <a:ea typeface="Lato Black" panose="020F0502020204030203" pitchFamily="34" charset="0"/>
                <a:cs typeface="Lato Black" panose="020F0502020204030203" pitchFamily="34" charset="0"/>
              </a:rPr>
              <a:t>Experts</a:t>
            </a:r>
            <a:endParaRPr lang="en-GB">
              <a:latin typeface="Lato Black" panose="020F0502020204030203" pitchFamily="34" charset="0"/>
              <a:ea typeface="Lato Black" panose="020F0502020204030203" pitchFamily="34" charset="0"/>
              <a:cs typeface="Lato Black" panose="020F0502020204030203" pitchFamily="34" charset="0"/>
            </a:endParaRPr>
          </a:p>
        </p:txBody>
      </p:sp>
      <p:sp>
        <p:nvSpPr>
          <p:cNvPr id="41" name="Rectangle: Rounded Corners 40">
            <a:extLst>
              <a:ext uri="{FF2B5EF4-FFF2-40B4-BE49-F238E27FC236}">
                <a16:creationId xmlns:a16="http://schemas.microsoft.com/office/drawing/2014/main" id="{5D60767C-3458-9515-32AD-C0D5F393FD0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724275" y="2486026"/>
            <a:ext cx="8058150" cy="1162050"/>
          </a:xfrm>
          <a:prstGeom prst="roundRect">
            <a:avLst>
              <a:gd name="adj" fmla="val 33839"/>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160F1614-81E2-F250-70E9-3D53CBC9B9E4}"/>
              </a:ext>
            </a:extLst>
          </p:cNvPr>
          <p:cNvSpPr txBox="1">
            <a:spLocks noGrp="1" noRot="1" noMove="1" noResize="1" noEditPoints="1" noAdjustHandles="1" noChangeArrowheads="1" noChangeShapeType="1"/>
          </p:cNvSpPr>
          <p:nvPr/>
        </p:nvSpPr>
        <p:spPr>
          <a:xfrm>
            <a:off x="4819649" y="2651553"/>
            <a:ext cx="6657975" cy="830997"/>
          </a:xfrm>
          <a:prstGeom prst="rect">
            <a:avLst/>
          </a:prstGeom>
          <a:noFill/>
        </p:spPr>
        <p:txBody>
          <a:bodyPr wrap="square" rtlCol="0" anchor="ctr">
            <a:spAutoFit/>
          </a:bodyPr>
          <a:lstStyle/>
          <a:p>
            <a:r>
              <a:rPr lang="en-US" sz="1200">
                <a:latin typeface="Lato Light" panose="020F0502020204030203" pitchFamily="34" charset="0"/>
                <a:ea typeface="Lato Light" panose="020F0502020204030203" pitchFamily="34" charset="0"/>
                <a:cs typeface="Lato Light" panose="020F0502020204030203" pitchFamily="34" charset="0"/>
              </a:rPr>
              <a:t>Where are these stakeholders located?</a:t>
            </a:r>
          </a:p>
          <a:p>
            <a:r>
              <a:rPr lang="en-GB" sz="1200">
                <a:latin typeface="Lato Light" panose="020F0502020204030203" pitchFamily="34" charset="0"/>
                <a:ea typeface="Lato Light" panose="020F0502020204030203" pitchFamily="34" charset="0"/>
                <a:cs typeface="Lato Light" panose="020F0502020204030203" pitchFamily="34" charset="0"/>
              </a:rPr>
              <a:t>Who is involved in regulatory/economic evaluation and guidance/pathways in the target countries?</a:t>
            </a:r>
          </a:p>
          <a:p>
            <a:r>
              <a:rPr lang="en-US" sz="1200">
                <a:latin typeface="Lato Light" panose="020F0502020204030203" pitchFamily="34" charset="0"/>
                <a:ea typeface="Lato Light" panose="020F0502020204030203" pitchFamily="34" charset="0"/>
                <a:cs typeface="Lato Light" panose="020F0502020204030203" pitchFamily="34" charset="0"/>
              </a:rPr>
              <a:t>Who has a voice in policy, market access &amp; procurement?</a:t>
            </a:r>
          </a:p>
        </p:txBody>
      </p:sp>
      <p:sp>
        <p:nvSpPr>
          <p:cNvPr id="44" name="TextBox 43">
            <a:extLst>
              <a:ext uri="{FF2B5EF4-FFF2-40B4-BE49-F238E27FC236}">
                <a16:creationId xmlns:a16="http://schemas.microsoft.com/office/drawing/2014/main" id="{A8D67764-48F7-1388-8D59-5613D0B24139}"/>
              </a:ext>
            </a:extLst>
          </p:cNvPr>
          <p:cNvSpPr txBox="1">
            <a:spLocks noGrp="1" noRot="1" noMove="1" noResize="1" noEditPoints="1" noAdjustHandles="1" noChangeArrowheads="1" noChangeShapeType="1"/>
          </p:cNvSpPr>
          <p:nvPr/>
        </p:nvSpPr>
        <p:spPr>
          <a:xfrm>
            <a:off x="3733799" y="2882385"/>
            <a:ext cx="1152525" cy="369332"/>
          </a:xfrm>
          <a:prstGeom prst="rect">
            <a:avLst/>
          </a:prstGeom>
          <a:noFill/>
        </p:spPr>
        <p:txBody>
          <a:bodyPr wrap="square" rtlCol="0">
            <a:spAutoFit/>
          </a:bodyPr>
          <a:lstStyle/>
          <a:p>
            <a:r>
              <a:rPr lang="en-US">
                <a:latin typeface="Lato Black" panose="020F0502020204030203" pitchFamily="34" charset="0"/>
                <a:ea typeface="Lato Black" panose="020F0502020204030203" pitchFamily="34" charset="0"/>
                <a:cs typeface="Lato Black" panose="020F0502020204030203" pitchFamily="34" charset="0"/>
              </a:rPr>
              <a:t>Markets</a:t>
            </a:r>
            <a:endParaRPr lang="en-GB">
              <a:latin typeface="Lato Black" panose="020F0502020204030203" pitchFamily="34" charset="0"/>
              <a:ea typeface="Lato Black" panose="020F0502020204030203" pitchFamily="34" charset="0"/>
              <a:cs typeface="Lato Black" panose="020F0502020204030203" pitchFamily="34" charset="0"/>
            </a:endParaRPr>
          </a:p>
        </p:txBody>
      </p:sp>
      <p:sp>
        <p:nvSpPr>
          <p:cNvPr id="46" name="Rectangle: Rounded Corners 45">
            <a:extLst>
              <a:ext uri="{FF2B5EF4-FFF2-40B4-BE49-F238E27FC236}">
                <a16:creationId xmlns:a16="http://schemas.microsoft.com/office/drawing/2014/main" id="{DD4EC631-506A-E82F-85F3-AD1865E8C8D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705225" y="3819526"/>
            <a:ext cx="8058150" cy="1162050"/>
          </a:xfrm>
          <a:prstGeom prst="roundRect">
            <a:avLst>
              <a:gd name="adj" fmla="val 33839"/>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44A49158-3C60-FDCF-725C-098C4FADAE29}"/>
              </a:ext>
            </a:extLst>
          </p:cNvPr>
          <p:cNvSpPr txBox="1">
            <a:spLocks noGrp="1" noRot="1" noMove="1" noResize="1" noEditPoints="1" noAdjustHandles="1" noChangeArrowheads="1" noChangeShapeType="1"/>
          </p:cNvSpPr>
          <p:nvPr/>
        </p:nvSpPr>
        <p:spPr>
          <a:xfrm>
            <a:off x="4981574" y="4077386"/>
            <a:ext cx="6638924" cy="646331"/>
          </a:xfrm>
          <a:prstGeom prst="rect">
            <a:avLst/>
          </a:prstGeom>
          <a:noFill/>
        </p:spPr>
        <p:txBody>
          <a:bodyPr wrap="square" rtlCol="0" anchor="ctr">
            <a:spAutoFit/>
          </a:bodyPr>
          <a:lstStyle/>
          <a:p>
            <a:r>
              <a:rPr lang="en-US" sz="1200">
                <a:latin typeface="Lato Light" panose="020F0502020204030203" pitchFamily="34" charset="0"/>
                <a:ea typeface="Lato Light" panose="020F0502020204030203" pitchFamily="34" charset="0"/>
                <a:cs typeface="Lato Light" panose="020F0502020204030203" pitchFamily="34" charset="0"/>
              </a:rPr>
              <a:t>Which professional organizations are working in Primary Immunodeficiencies?</a:t>
            </a:r>
          </a:p>
          <a:p>
            <a:r>
              <a:rPr lang="en-US" sz="1200">
                <a:latin typeface="Lato Light" panose="020F0502020204030203" pitchFamily="34" charset="0"/>
                <a:ea typeface="Lato Light" panose="020F0502020204030203" pitchFamily="34" charset="0"/>
                <a:cs typeface="Lato Light" panose="020F0502020204030203" pitchFamily="34" charset="0"/>
              </a:rPr>
              <a:t>Which patient organizations and advocacy groups are working in these disease areas?</a:t>
            </a:r>
          </a:p>
          <a:p>
            <a:r>
              <a:rPr lang="en-US" sz="1200">
                <a:latin typeface="Lato Light" panose="020F0502020204030203" pitchFamily="34" charset="0"/>
                <a:ea typeface="Lato Light" panose="020F0502020204030203" pitchFamily="34" charset="0"/>
                <a:cs typeface="Lato Light" panose="020F0502020204030203" pitchFamily="34" charset="0"/>
              </a:rPr>
              <a:t>Which experts engage with these organizations?</a:t>
            </a:r>
            <a:endParaRPr lang="en-GB" sz="1200">
              <a:latin typeface="Lato Light" panose="020F0502020204030203" pitchFamily="34" charset="0"/>
              <a:ea typeface="Lato Light" panose="020F0502020204030203" pitchFamily="34" charset="0"/>
              <a:cs typeface="Lato Light" panose="020F0502020204030203" pitchFamily="34" charset="0"/>
            </a:endParaRPr>
          </a:p>
        </p:txBody>
      </p:sp>
      <p:sp>
        <p:nvSpPr>
          <p:cNvPr id="49" name="TextBox 48">
            <a:extLst>
              <a:ext uri="{FF2B5EF4-FFF2-40B4-BE49-F238E27FC236}">
                <a16:creationId xmlns:a16="http://schemas.microsoft.com/office/drawing/2014/main" id="{A400DCD4-8E46-60E7-C9A7-B1CE63D9CCD3}"/>
              </a:ext>
            </a:extLst>
          </p:cNvPr>
          <p:cNvSpPr txBox="1">
            <a:spLocks noGrp="1" noRot="1" noMove="1" noResize="1" noEditPoints="1" noAdjustHandles="1" noChangeArrowheads="1" noChangeShapeType="1"/>
          </p:cNvSpPr>
          <p:nvPr/>
        </p:nvSpPr>
        <p:spPr>
          <a:xfrm>
            <a:off x="3714749" y="4215885"/>
            <a:ext cx="1190626" cy="369332"/>
          </a:xfrm>
          <a:prstGeom prst="rect">
            <a:avLst/>
          </a:prstGeom>
          <a:noFill/>
        </p:spPr>
        <p:txBody>
          <a:bodyPr wrap="square" rtlCol="0">
            <a:spAutoFit/>
          </a:bodyPr>
          <a:lstStyle/>
          <a:p>
            <a:r>
              <a:rPr lang="en-US">
                <a:latin typeface="Lato Black" panose="020F0502020204030203" pitchFamily="34" charset="0"/>
                <a:ea typeface="Lato Black" panose="020F0502020204030203" pitchFamily="34" charset="0"/>
                <a:cs typeface="Lato Black" panose="020F0502020204030203" pitchFamily="34" charset="0"/>
              </a:rPr>
              <a:t>Advocacy</a:t>
            </a:r>
            <a:endParaRPr lang="en-GB">
              <a:latin typeface="Lato Black" panose="020F0502020204030203" pitchFamily="34" charset="0"/>
              <a:ea typeface="Lato Black" panose="020F0502020204030203" pitchFamily="34" charset="0"/>
              <a:cs typeface="Lato Black" panose="020F0502020204030203" pitchFamily="34" charset="0"/>
            </a:endParaRPr>
          </a:p>
        </p:txBody>
      </p:sp>
      <p:sp>
        <p:nvSpPr>
          <p:cNvPr id="51" name="Rectangle: Rounded Corners 50">
            <a:extLst>
              <a:ext uri="{FF2B5EF4-FFF2-40B4-BE49-F238E27FC236}">
                <a16:creationId xmlns:a16="http://schemas.microsoft.com/office/drawing/2014/main" id="{96659319-CA2C-F160-66C6-84F176D445A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2314575" y="5114926"/>
            <a:ext cx="8058150" cy="1162050"/>
          </a:xfrm>
          <a:prstGeom prst="roundRect">
            <a:avLst>
              <a:gd name="adj" fmla="val 33839"/>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79964B7E-879A-0924-C670-C305A46643E7}"/>
              </a:ext>
            </a:extLst>
          </p:cNvPr>
          <p:cNvSpPr txBox="1">
            <a:spLocks noGrp="1" noRot="1" noMove="1" noResize="1" noEditPoints="1" noAdjustHandles="1" noChangeArrowheads="1" noChangeShapeType="1"/>
          </p:cNvSpPr>
          <p:nvPr/>
        </p:nvSpPr>
        <p:spPr>
          <a:xfrm>
            <a:off x="3400425" y="5280453"/>
            <a:ext cx="6991349" cy="830997"/>
          </a:xfrm>
          <a:prstGeom prst="rect">
            <a:avLst/>
          </a:prstGeom>
          <a:noFill/>
        </p:spPr>
        <p:txBody>
          <a:bodyPr wrap="square" rtlCol="0" anchor="ctr">
            <a:spAutoFit/>
          </a:bodyPr>
          <a:lstStyle/>
          <a:p>
            <a:r>
              <a:rPr lang="en-US" sz="1200">
                <a:latin typeface="Lato Light" panose="020F0502020204030203" pitchFamily="34" charset="0"/>
                <a:ea typeface="Lato Light" panose="020F0502020204030203" pitchFamily="34" charset="0"/>
                <a:cs typeface="Lato Light" panose="020F0502020204030203" pitchFamily="34" charset="0"/>
              </a:rPr>
              <a:t>Which KOLs have a profile that match your objectives?</a:t>
            </a:r>
          </a:p>
          <a:p>
            <a:r>
              <a:rPr lang="en-US" sz="1200">
                <a:latin typeface="Lato Light" panose="020F0502020204030203" pitchFamily="34" charset="0"/>
                <a:ea typeface="Lato Light" panose="020F0502020204030203" pitchFamily="34" charset="0"/>
                <a:cs typeface="Lato Light" panose="020F0502020204030203" pitchFamily="34" charset="0"/>
              </a:rPr>
              <a:t>Who can you engage with?</a:t>
            </a:r>
          </a:p>
          <a:p>
            <a:r>
              <a:rPr lang="en-US" sz="1200">
                <a:latin typeface="Lato Light" panose="020F0502020204030203" pitchFamily="34" charset="0"/>
                <a:ea typeface="Lato Light" panose="020F0502020204030203" pitchFamily="34" charset="0"/>
                <a:cs typeface="Lato Light" panose="020F0502020204030203" pitchFamily="34" charset="0"/>
              </a:rPr>
              <a:t>Which KOLs can help direct corporate strategy with health equity?</a:t>
            </a:r>
          </a:p>
          <a:p>
            <a:r>
              <a:rPr lang="en-US" sz="1200">
                <a:latin typeface="Lato Light" panose="020F0502020204030203" pitchFamily="34" charset="0"/>
                <a:ea typeface="Lato Light" panose="020F0502020204030203" pitchFamily="34" charset="0"/>
                <a:cs typeface="Lato Light" panose="020F0502020204030203" pitchFamily="34" charset="0"/>
              </a:rPr>
              <a:t>Which KOLs are disseminating information on clinical/scientific content in alignment with your brands?</a:t>
            </a:r>
          </a:p>
        </p:txBody>
      </p:sp>
      <p:sp>
        <p:nvSpPr>
          <p:cNvPr id="54" name="TextBox 53">
            <a:extLst>
              <a:ext uri="{FF2B5EF4-FFF2-40B4-BE49-F238E27FC236}">
                <a16:creationId xmlns:a16="http://schemas.microsoft.com/office/drawing/2014/main" id="{DF92AD69-083E-E6A9-088F-1DB2FCA1F0CA}"/>
              </a:ext>
            </a:extLst>
          </p:cNvPr>
          <p:cNvSpPr txBox="1">
            <a:spLocks noGrp="1" noRot="1" noMove="1" noResize="1" noEditPoints="1" noAdjustHandles="1" noChangeArrowheads="1" noChangeShapeType="1"/>
          </p:cNvSpPr>
          <p:nvPr/>
        </p:nvSpPr>
        <p:spPr>
          <a:xfrm>
            <a:off x="2324099" y="5511285"/>
            <a:ext cx="1114425" cy="369332"/>
          </a:xfrm>
          <a:prstGeom prst="rect">
            <a:avLst/>
          </a:prstGeom>
          <a:noFill/>
        </p:spPr>
        <p:txBody>
          <a:bodyPr wrap="square" rtlCol="0">
            <a:spAutoFit/>
          </a:bodyPr>
          <a:lstStyle/>
          <a:p>
            <a:r>
              <a:rPr lang="en-US">
                <a:latin typeface="Lato Black" panose="020F0502020204030203" pitchFamily="34" charset="0"/>
                <a:ea typeface="Lato Black" panose="020F0502020204030203" pitchFamily="34" charset="0"/>
                <a:cs typeface="Lato Black" panose="020F0502020204030203" pitchFamily="34" charset="0"/>
              </a:rPr>
              <a:t>Strategy</a:t>
            </a:r>
            <a:endParaRPr lang="en-GB">
              <a:latin typeface="Lato Black" panose="020F0502020204030203" pitchFamily="34" charset="0"/>
              <a:ea typeface="Lato Black" panose="020F0502020204030203" pitchFamily="34" charset="0"/>
              <a:cs typeface="Lato Black" panose="020F0502020204030203" pitchFamily="34" charset="0"/>
            </a:endParaRPr>
          </a:p>
        </p:txBody>
      </p:sp>
      <p:pic>
        <p:nvPicPr>
          <p:cNvPr id="57" name="Graphic 56" descr="Map with pin outline">
            <a:extLst>
              <a:ext uri="{FF2B5EF4-FFF2-40B4-BE49-F238E27FC236}">
                <a16:creationId xmlns:a16="http://schemas.microsoft.com/office/drawing/2014/main" id="{E016F97B-5740-FE78-4D9F-1207B42A54C9}"/>
              </a:ext>
            </a:extLst>
          </p:cNvPr>
          <p:cNvPicPr>
            <a:picLocks noGrp="1" noRot="1" noChangeAspect="1" noMove="1" noResize="1" noEditPoints="1" noAdjustHandles="1" noChangeArrowheads="1" noChangeShapeType="1" noCrop="1"/>
          </p:cNvPicPr>
          <p:nvPr/>
        </p:nvPicPr>
        <p:blipFill>
          <a:blip r:embed="rId6">
            <a:extLst>
              <a:ext uri="{96DAC541-7B7A-43D3-8B79-37D633B846F1}">
                <asvg:svgBlip xmlns:asvg="http://schemas.microsoft.com/office/drawing/2016/SVG/main" r:embed="rId7"/>
              </a:ext>
            </a:extLst>
          </a:blip>
          <a:srcRect/>
          <a:stretch/>
        </p:blipFill>
        <p:spPr>
          <a:xfrm>
            <a:off x="2847240" y="2647950"/>
            <a:ext cx="720000" cy="720000"/>
          </a:xfrm>
          <a:prstGeom prst="rect">
            <a:avLst/>
          </a:prstGeom>
        </p:spPr>
      </p:pic>
      <p:pic>
        <p:nvPicPr>
          <p:cNvPr id="58" name="Graphic 57" descr="Employee badge outline">
            <a:extLst>
              <a:ext uri="{FF2B5EF4-FFF2-40B4-BE49-F238E27FC236}">
                <a16:creationId xmlns:a16="http://schemas.microsoft.com/office/drawing/2014/main" id="{03FDE149-DA2A-3F1A-5F20-D22C4FC79800}"/>
              </a:ext>
            </a:extLst>
          </p:cNvPr>
          <p:cNvPicPr>
            <a:picLocks noGrp="1" noRot="1" noChangeAspect="1" noMove="1" noResize="1" noEditPoints="1" noAdjustHandles="1" noChangeArrowheads="1" noChangeShapeType="1" noCrop="1"/>
          </p:cNvPicPr>
          <p:nvPr/>
        </p:nvPicPr>
        <p:blipFill>
          <a:blip r:embed="rId8">
            <a:extLst>
              <a:ext uri="{96DAC541-7B7A-43D3-8B79-37D633B846F1}">
                <asvg:svgBlip xmlns:asvg="http://schemas.microsoft.com/office/drawing/2016/SVG/main" r:embed="rId9"/>
              </a:ext>
            </a:extLst>
          </a:blip>
          <a:srcRect/>
          <a:stretch/>
        </p:blipFill>
        <p:spPr>
          <a:xfrm>
            <a:off x="2828190" y="3977285"/>
            <a:ext cx="720000" cy="720000"/>
          </a:xfrm>
          <a:prstGeom prst="rect">
            <a:avLst/>
          </a:prstGeom>
        </p:spPr>
      </p:pic>
      <p:cxnSp>
        <p:nvCxnSpPr>
          <p:cNvPr id="60" name="Straight Connector 59">
            <a:extLst>
              <a:ext uri="{FF2B5EF4-FFF2-40B4-BE49-F238E27FC236}">
                <a16:creationId xmlns:a16="http://schemas.microsoft.com/office/drawing/2014/main" id="{012FDCBB-582B-177C-FE4A-A68BF6CAAC6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3114675" y="1285876"/>
            <a:ext cx="0" cy="800100"/>
          </a:xfrm>
          <a:prstGeom prst="line">
            <a:avLst/>
          </a:prstGeom>
        </p:spPr>
        <p:style>
          <a:lnRef idx="2">
            <a:schemeClr val="accent2"/>
          </a:lnRef>
          <a:fillRef idx="0">
            <a:schemeClr val="accent2"/>
          </a:fillRef>
          <a:effectRef idx="1">
            <a:schemeClr val="accent2"/>
          </a:effectRef>
          <a:fontRef idx="minor">
            <a:schemeClr val="tx1"/>
          </a:fontRef>
        </p:style>
      </p:cxnSp>
      <p:cxnSp>
        <p:nvCxnSpPr>
          <p:cNvPr id="61" name="Straight Connector 60">
            <a:extLst>
              <a:ext uri="{FF2B5EF4-FFF2-40B4-BE49-F238E27FC236}">
                <a16:creationId xmlns:a16="http://schemas.microsoft.com/office/drawing/2014/main" id="{86A4EFCF-1C2C-28D7-8BDA-C50E23B66B7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4781550" y="2676526"/>
            <a:ext cx="0" cy="800100"/>
          </a:xfrm>
          <a:prstGeom prst="line">
            <a:avLst/>
          </a:prstGeom>
        </p:spPr>
        <p:style>
          <a:lnRef idx="2">
            <a:schemeClr val="accent2"/>
          </a:lnRef>
          <a:fillRef idx="0">
            <a:schemeClr val="accent2"/>
          </a:fillRef>
          <a:effectRef idx="1">
            <a:schemeClr val="accent2"/>
          </a:effectRef>
          <a:fontRef idx="minor">
            <a:schemeClr val="tx1"/>
          </a:fontRef>
        </p:style>
      </p:cxnSp>
      <p:cxnSp>
        <p:nvCxnSpPr>
          <p:cNvPr id="62" name="Straight Connector 61">
            <a:extLst>
              <a:ext uri="{FF2B5EF4-FFF2-40B4-BE49-F238E27FC236}">
                <a16:creationId xmlns:a16="http://schemas.microsoft.com/office/drawing/2014/main" id="{718D9C07-109E-290B-39E1-1EC61D3D3C0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4886325" y="4000501"/>
            <a:ext cx="0" cy="800100"/>
          </a:xfrm>
          <a:prstGeom prst="line">
            <a:avLst/>
          </a:prstGeom>
        </p:spPr>
        <p:style>
          <a:lnRef idx="2">
            <a:schemeClr val="accent2"/>
          </a:lnRef>
          <a:fillRef idx="0">
            <a:schemeClr val="accent2"/>
          </a:fillRef>
          <a:effectRef idx="1">
            <a:schemeClr val="accent2"/>
          </a:effectRef>
          <a:fontRef idx="minor">
            <a:schemeClr val="tx1"/>
          </a:fontRef>
        </p:style>
      </p:cxnSp>
      <p:cxnSp>
        <p:nvCxnSpPr>
          <p:cNvPr id="63" name="Straight Connector 62">
            <a:extLst>
              <a:ext uri="{FF2B5EF4-FFF2-40B4-BE49-F238E27FC236}">
                <a16:creationId xmlns:a16="http://schemas.microsoft.com/office/drawing/2014/main" id="{E9FD1F70-4703-03A9-3619-371D48A9D5D6}"/>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3362325" y="5295901"/>
            <a:ext cx="0" cy="800100"/>
          </a:xfrm>
          <a:prstGeom prst="line">
            <a:avLst/>
          </a:prstGeom>
        </p:spPr>
        <p:style>
          <a:lnRef idx="2">
            <a:schemeClr val="accent2"/>
          </a:lnRef>
          <a:fillRef idx="0">
            <a:schemeClr val="accent2"/>
          </a:fillRef>
          <a:effectRef idx="1">
            <a:schemeClr val="accent2"/>
          </a:effectRef>
          <a:fontRef idx="minor">
            <a:schemeClr val="tx1"/>
          </a:fontRef>
        </p:style>
      </p:cxnSp>
      <p:pic>
        <p:nvPicPr>
          <p:cNvPr id="66" name="Graphic 65" descr="Workflow outline">
            <a:extLst>
              <a:ext uri="{FF2B5EF4-FFF2-40B4-BE49-F238E27FC236}">
                <a16:creationId xmlns:a16="http://schemas.microsoft.com/office/drawing/2014/main" id="{E6E00374-E674-87A7-1CD9-FF4CED2577E0}"/>
              </a:ext>
            </a:extLst>
          </p:cNvPr>
          <p:cNvPicPr>
            <a:picLocks noGrp="1" noRot="1" noChangeAspect="1" noMove="1" noResize="1" noEditPoints="1" noAdjustHandles="1" noChangeArrowheads="1" noChangeShapeType="1" noCrop="1"/>
          </p:cNvPicPr>
          <p:nvPr/>
        </p:nvPicPr>
        <p:blipFill>
          <a:blip r:embed="rId10">
            <a:extLst>
              <a:ext uri="{96DAC541-7B7A-43D3-8B79-37D633B846F1}">
                <asvg:svgBlip xmlns:asvg="http://schemas.microsoft.com/office/drawing/2016/SVG/main" r:embed="rId11"/>
              </a:ext>
            </a:extLst>
          </a:blip>
          <a:stretch>
            <a:fillRect/>
          </a:stretch>
        </p:blipFill>
        <p:spPr>
          <a:xfrm>
            <a:off x="1400176" y="5350600"/>
            <a:ext cx="720000" cy="720000"/>
          </a:xfrm>
          <a:prstGeom prst="rect">
            <a:avLst/>
          </a:prstGeom>
        </p:spPr>
      </p:pic>
    </p:spTree>
    <p:extLst>
      <p:ext uri="{BB962C8B-B14F-4D97-AF65-F5344CB8AC3E}">
        <p14:creationId xmlns:p14="http://schemas.microsoft.com/office/powerpoint/2010/main" val="1998784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E3F09-0B00-CD02-C7E4-CD75AF1FF7C6}"/>
            </a:ext>
          </a:extLst>
        </p:cNvPr>
        <p:cNvGrpSpPr/>
        <p:nvPr/>
      </p:nvGrpSpPr>
      <p:grpSpPr>
        <a:xfrm>
          <a:off x="0" y="0"/>
          <a:ext cx="0" cy="0"/>
          <a:chOff x="0" y="0"/>
          <a:chExt cx="0" cy="0"/>
        </a:xfrm>
      </p:grpSpPr>
      <p:sp>
        <p:nvSpPr>
          <p:cNvPr id="62" name="TextBox 2">
            <a:extLst>
              <a:ext uri="{FF2B5EF4-FFF2-40B4-BE49-F238E27FC236}">
                <a16:creationId xmlns:a16="http://schemas.microsoft.com/office/drawing/2014/main" id="{C0BFA1A0-7752-2C65-BB86-1958181AE872}"/>
              </a:ext>
            </a:extLst>
          </p:cNvPr>
          <p:cNvSpPr txBox="1">
            <a:spLocks noGrp="1"/>
          </p:cNvSpPr>
          <p:nvPr>
            <p:ph type="title" idx="4294967295"/>
          </p:nvPr>
        </p:nvSpPr>
        <p:spPr bwMode="auto">
          <a:xfrm>
            <a:off x="479425" y="225425"/>
            <a:ext cx="10489549" cy="52322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chemeClr val="tx1"/>
                </a:solidFill>
                <a:effectLst/>
                <a:uLnTx/>
                <a:uFillTx/>
                <a:latin typeface="Lato ExtraBold" panose="020F0502020204030203" pitchFamily="34" charset="0"/>
                <a:ea typeface="Lato ExtraBold" panose="020F0502020204030203" pitchFamily="34" charset="0"/>
                <a:cs typeface="Lato ExtraBold" panose="020F0502020204030203" pitchFamily="34" charset="0"/>
              </a:rPr>
              <a:t>TIMELINE &amp; NEXT STEPS</a:t>
            </a:r>
          </a:p>
        </p:txBody>
      </p:sp>
      <p:pic>
        <p:nvPicPr>
          <p:cNvPr id="39" name="Graphic 38">
            <a:extLst>
              <a:ext uri="{FF2B5EF4-FFF2-40B4-BE49-F238E27FC236}">
                <a16:creationId xmlns:a16="http://schemas.microsoft.com/office/drawing/2014/main" id="{8051A709-5EFE-1359-475E-342C3C38B9C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43886" t="11161" r="43778" b="75704"/>
          <a:stretch/>
        </p:blipFill>
        <p:spPr>
          <a:xfrm>
            <a:off x="481250" y="3533517"/>
            <a:ext cx="435186" cy="463367"/>
          </a:xfrm>
          <a:prstGeom prst="rect">
            <a:avLst/>
          </a:prstGeom>
        </p:spPr>
      </p:pic>
      <p:cxnSp>
        <p:nvCxnSpPr>
          <p:cNvPr id="53" name="Straight Arrow Connector 52">
            <a:extLst>
              <a:ext uri="{FF2B5EF4-FFF2-40B4-BE49-F238E27FC236}">
                <a16:creationId xmlns:a16="http://schemas.microsoft.com/office/drawing/2014/main" id="{31609A18-437E-EF50-50B9-EBE3F90D396E}"/>
              </a:ext>
              <a:ext uri="{C183D7F6-B498-43B3-948B-1728B52AA6E4}">
                <adec:decorative xmlns:adec="http://schemas.microsoft.com/office/drawing/2017/decorative" val="1"/>
              </a:ext>
            </a:extLst>
          </p:cNvPr>
          <p:cNvCxnSpPr>
            <a:cxnSpLocks/>
          </p:cNvCxnSpPr>
          <p:nvPr/>
        </p:nvCxnSpPr>
        <p:spPr>
          <a:xfrm>
            <a:off x="982803" y="3760660"/>
            <a:ext cx="2617647" cy="9080"/>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2ACBE6D-5C2B-C473-C250-40BE567E9C68}"/>
              </a:ext>
              <a:ext uri="{C183D7F6-B498-43B3-948B-1728B52AA6E4}">
                <adec:decorative xmlns:adec="http://schemas.microsoft.com/office/drawing/2017/decorative" val="1"/>
              </a:ext>
            </a:extLst>
          </p:cNvPr>
          <p:cNvCxnSpPr>
            <a:cxnSpLocks/>
          </p:cNvCxnSpPr>
          <p:nvPr/>
        </p:nvCxnSpPr>
        <p:spPr>
          <a:xfrm>
            <a:off x="4250156" y="3765200"/>
            <a:ext cx="2556041" cy="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481BAEE7-F287-9798-A24B-783E0966597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rcRect l="43886" t="11161" r="43778" b="61422"/>
          <a:stretch/>
        </p:blipFill>
        <p:spPr>
          <a:xfrm>
            <a:off x="1023953" y="3756904"/>
            <a:ext cx="242982" cy="540000"/>
          </a:xfrm>
          <a:prstGeom prst="rect">
            <a:avLst/>
          </a:prstGeom>
          <a:scene3d>
            <a:camera prst="orthographicFront">
              <a:rot lat="0" lon="0" rev="10800000"/>
            </a:camera>
            <a:lightRig rig="threePt" dir="t"/>
          </a:scene3d>
        </p:spPr>
      </p:pic>
      <p:pic>
        <p:nvPicPr>
          <p:cNvPr id="27" name="Graphic 26">
            <a:extLst>
              <a:ext uri="{FF2B5EF4-FFF2-40B4-BE49-F238E27FC236}">
                <a16:creationId xmlns:a16="http://schemas.microsoft.com/office/drawing/2014/main" id="{62B94459-3169-9063-0BA1-532BCFFA7685}"/>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rcRect l="43886" t="11161" r="43778" b="61422"/>
          <a:stretch/>
        </p:blipFill>
        <p:spPr>
          <a:xfrm>
            <a:off x="1743876" y="3198445"/>
            <a:ext cx="242982" cy="540000"/>
          </a:xfrm>
          <a:prstGeom prst="rect">
            <a:avLst/>
          </a:prstGeom>
        </p:spPr>
      </p:pic>
      <p:sp>
        <p:nvSpPr>
          <p:cNvPr id="28" name="TextBox 27">
            <a:extLst>
              <a:ext uri="{FF2B5EF4-FFF2-40B4-BE49-F238E27FC236}">
                <a16:creationId xmlns:a16="http://schemas.microsoft.com/office/drawing/2014/main" id="{F1C08C1E-1230-6749-E921-C95BE9B48238}"/>
              </a:ext>
            </a:extLst>
          </p:cNvPr>
          <p:cNvSpPr txBox="1">
            <a:spLocks/>
          </p:cNvSpPr>
          <p:nvPr/>
        </p:nvSpPr>
        <p:spPr>
          <a:xfrm>
            <a:off x="40480" y="2880341"/>
            <a:ext cx="1316726" cy="553998"/>
          </a:xfrm>
          <a:prstGeom prst="rect">
            <a:avLst/>
          </a:prstGeom>
          <a:noFill/>
        </p:spPr>
        <p:txBody>
          <a:bodyPr wrap="square" lIns="91440" tIns="45720" rIns="91440" bIns="45720" rtlCol="0" anchor="t">
            <a:spAutoFit/>
          </a:bodyPr>
          <a:lstStyle/>
          <a:p>
            <a:pPr algn="ctr">
              <a:defRPr/>
            </a:pPr>
            <a:r>
              <a:rPr kumimoji="0" lang="en-US" sz="1000" b="1" i="0" u="none" strike="noStrike" kern="1200" cap="none" spc="0" normalizeH="0" baseline="0" noProof="0">
                <a:ln>
                  <a:noFill/>
                </a:ln>
                <a:solidFill>
                  <a:schemeClr val="accent5"/>
                </a:solidFill>
                <a:effectLst/>
                <a:uLnTx/>
                <a:uFillTx/>
                <a:latin typeface="Lato"/>
                <a:ea typeface="Lato"/>
                <a:cs typeface="Lato"/>
              </a:rPr>
              <a:t>Kick</a:t>
            </a:r>
            <a:r>
              <a:rPr lang="en-US" sz="1000" b="1">
                <a:solidFill>
                  <a:schemeClr val="accent5"/>
                </a:solidFill>
                <a:latin typeface="Lato"/>
                <a:ea typeface="Lato"/>
                <a:cs typeface="Lato"/>
              </a:rPr>
              <a:t>-off Meeting October</a:t>
            </a:r>
            <a:endParaRPr kumimoji="0" lang="en-US" sz="1000" b="1" i="0" u="none" strike="noStrike" kern="1200" cap="none" spc="0" normalizeH="0" baseline="0" noProof="0">
              <a:ln>
                <a:noFill/>
              </a:ln>
              <a:solidFill>
                <a:schemeClr val="accent5"/>
              </a:solidFill>
              <a:effectLst/>
              <a:uLnTx/>
              <a:uFillTx/>
              <a:latin typeface="Lato"/>
              <a:ea typeface="Lato"/>
              <a:cs typeface="Lat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accent5"/>
                </a:solidFill>
                <a:latin typeface="Lato"/>
                <a:ea typeface="Lato"/>
                <a:cs typeface="Lato"/>
              </a:rPr>
              <a:t>2024</a:t>
            </a:r>
          </a:p>
        </p:txBody>
      </p:sp>
      <p:sp>
        <p:nvSpPr>
          <p:cNvPr id="29" name="TextBox 28">
            <a:extLst>
              <a:ext uri="{FF2B5EF4-FFF2-40B4-BE49-F238E27FC236}">
                <a16:creationId xmlns:a16="http://schemas.microsoft.com/office/drawing/2014/main" id="{5D3D0144-90BB-D770-D34F-5DB460847CE5}"/>
              </a:ext>
            </a:extLst>
          </p:cNvPr>
          <p:cNvSpPr txBox="1">
            <a:spLocks/>
          </p:cNvSpPr>
          <p:nvPr/>
        </p:nvSpPr>
        <p:spPr bwMode="gray">
          <a:xfrm>
            <a:off x="300708" y="4309210"/>
            <a:ext cx="1689471" cy="759020"/>
          </a:xfrm>
          <a:prstGeom prst="rect">
            <a:avLst/>
          </a:prstGeom>
        </p:spPr>
        <p:txBody>
          <a:bodyPr wrap="square" lIns="45720" tIns="45720" rIns="45720" bIns="45720" rtlCol="0" anchor="ctr">
            <a:noAutofit/>
          </a:bodyPr>
          <a:lstStyle/>
          <a:p>
            <a:pPr marL="0" marR="0" lvl="0" indent="0" algn="ctr" defTabSz="914400" rtl="0" eaLnBrk="1" fontAlgn="auto" latinLnBrk="0" hangingPunct="1">
              <a:lnSpc>
                <a:spcPct val="90000"/>
              </a:lnSpc>
              <a:spcBef>
                <a:spcPts val="100"/>
              </a:spcBef>
              <a:spcAft>
                <a:spcPts val="0"/>
              </a:spcAft>
              <a:buClrTx/>
              <a:buSzTx/>
              <a:buFontTx/>
              <a:buNone/>
              <a:tabLst/>
              <a:defRPr/>
            </a:pPr>
            <a:r>
              <a:rPr lang="en-GB" sz="1000" b="1">
                <a:solidFill>
                  <a:schemeClr val="accent5"/>
                </a:solidFill>
                <a:latin typeface="Lato"/>
                <a:ea typeface="Lato"/>
                <a:cs typeface="Lato"/>
              </a:rPr>
              <a:t>November</a:t>
            </a:r>
          </a:p>
          <a:p>
            <a:pPr algn="ctr">
              <a:lnSpc>
                <a:spcPct val="90000"/>
              </a:lnSpc>
              <a:spcBef>
                <a:spcPts val="100"/>
              </a:spcBef>
              <a:defRPr/>
            </a:pPr>
            <a:r>
              <a:rPr lang="en-GB" sz="1000">
                <a:solidFill>
                  <a:schemeClr val="accent5"/>
                </a:solidFill>
                <a:latin typeface="Lato Light" panose="020F0502020204030203" pitchFamily="34" charset="0"/>
                <a:ea typeface="Lato Light" panose="020F0502020204030203" pitchFamily="34" charset="0"/>
                <a:cs typeface="Lato Light" panose="020F0502020204030203" pitchFamily="34" charset="0"/>
              </a:rPr>
              <a:t>Pharming</a:t>
            </a:r>
            <a:r>
              <a:rPr kumimoji="0" lang="en-GB" sz="1000" i="0" u="none" strike="noStrike" kern="1200" cap="none" spc="0" normalizeH="0" baseline="0" noProof="0">
                <a:ln>
                  <a:noFill/>
                </a:ln>
                <a:solidFill>
                  <a:schemeClr val="accent5"/>
                </a:solidFill>
                <a:effectLst/>
                <a:uLnTx/>
                <a:uFillTx/>
                <a:latin typeface="Lato Light" panose="020F0502020204030203" pitchFamily="34" charset="0"/>
                <a:ea typeface="Lato Light" panose="020F0502020204030203" pitchFamily="34" charset="0"/>
                <a:cs typeface="Lato Light" panose="020F0502020204030203" pitchFamily="34" charset="0"/>
              </a:rPr>
              <a:t> to review the desk research and provide Pi Healthcare with their strategy.</a:t>
            </a:r>
          </a:p>
        </p:txBody>
      </p:sp>
      <p:sp>
        <p:nvSpPr>
          <p:cNvPr id="30" name="TextBox 29">
            <a:extLst>
              <a:ext uri="{FF2B5EF4-FFF2-40B4-BE49-F238E27FC236}">
                <a16:creationId xmlns:a16="http://schemas.microsoft.com/office/drawing/2014/main" id="{7C1D54DC-D772-8EA6-D850-F3C201222375}"/>
              </a:ext>
            </a:extLst>
          </p:cNvPr>
          <p:cNvSpPr txBox="1">
            <a:spLocks/>
          </p:cNvSpPr>
          <p:nvPr/>
        </p:nvSpPr>
        <p:spPr bwMode="gray">
          <a:xfrm>
            <a:off x="1266935" y="2379318"/>
            <a:ext cx="1196865" cy="851074"/>
          </a:xfrm>
          <a:prstGeom prst="rect">
            <a:avLst/>
          </a:prstGeom>
        </p:spPr>
        <p:txBody>
          <a:bodyPr wrap="square" lIns="45720" tIns="45720" rIns="45720" bIns="45720" rtlCol="0" anchor="ctr">
            <a:noAutofit/>
          </a:bodyPr>
          <a:lstStyle/>
          <a:p>
            <a:pPr algn="ctr">
              <a:lnSpc>
                <a:spcPct val="90000"/>
              </a:lnSpc>
              <a:spcBef>
                <a:spcPts val="100"/>
              </a:spcBef>
              <a:defRPr/>
            </a:pPr>
            <a:r>
              <a:rPr kumimoji="0" lang="en-GB" sz="1000" i="0" u="none" strike="noStrike" kern="1200" cap="none" spc="0" normalizeH="0" baseline="0" noProof="0">
                <a:ln>
                  <a:noFill/>
                </a:ln>
                <a:solidFill>
                  <a:schemeClr val="accent5"/>
                </a:solidFill>
                <a:effectLst/>
                <a:uLnTx/>
                <a:uFillTx/>
                <a:latin typeface="Lato Light" panose="020F0502020204030203" pitchFamily="34" charset="0"/>
                <a:ea typeface="Lato Light" panose="020F0502020204030203" pitchFamily="34" charset="0"/>
                <a:cs typeface="Lato Light" panose="020F0502020204030203" pitchFamily="34" charset="0"/>
              </a:rPr>
              <a:t>Pi Healthcare to initiate mapping including all desk research feedback.</a:t>
            </a:r>
          </a:p>
          <a:p>
            <a:pPr marL="0" marR="0" lvl="0" indent="0" algn="ctr" defTabSz="914400" rtl="0" eaLnBrk="1" fontAlgn="auto" latinLnBrk="0" hangingPunct="1">
              <a:lnSpc>
                <a:spcPct val="90000"/>
              </a:lnSpc>
              <a:spcBef>
                <a:spcPts val="100"/>
              </a:spcBef>
              <a:spcAft>
                <a:spcPts val="0"/>
              </a:spcAft>
              <a:buClrTx/>
              <a:buSzTx/>
              <a:buFontTx/>
              <a:buNone/>
              <a:tabLst/>
              <a:defRPr/>
            </a:pPr>
            <a:r>
              <a:rPr lang="en-GB" sz="1000" b="1">
                <a:solidFill>
                  <a:schemeClr val="accent5"/>
                </a:solidFill>
                <a:latin typeface="Lato"/>
                <a:ea typeface="Lato"/>
                <a:cs typeface="Lato"/>
              </a:rPr>
              <a:t>November</a:t>
            </a:r>
          </a:p>
        </p:txBody>
      </p:sp>
      <p:sp>
        <p:nvSpPr>
          <p:cNvPr id="31" name="TextBox 30">
            <a:extLst>
              <a:ext uri="{FF2B5EF4-FFF2-40B4-BE49-F238E27FC236}">
                <a16:creationId xmlns:a16="http://schemas.microsoft.com/office/drawing/2014/main" id="{6D72506C-8C6D-372A-D500-BE03B75F8DBB}"/>
              </a:ext>
            </a:extLst>
          </p:cNvPr>
          <p:cNvSpPr txBox="1">
            <a:spLocks/>
          </p:cNvSpPr>
          <p:nvPr/>
        </p:nvSpPr>
        <p:spPr bwMode="gray">
          <a:xfrm>
            <a:off x="1989834" y="4309210"/>
            <a:ext cx="1350034" cy="825350"/>
          </a:xfrm>
          <a:prstGeom prst="rect">
            <a:avLst/>
          </a:prstGeom>
        </p:spPr>
        <p:txBody>
          <a:bodyPr wrap="square" lIns="45720" tIns="45720" rIns="45720" bIns="45720" rtlCol="0" anchor="ctr">
            <a:noAutofit/>
          </a:bodyPr>
          <a:lstStyle/>
          <a:p>
            <a:pPr algn="ctr">
              <a:lnSpc>
                <a:spcPct val="90000"/>
              </a:lnSpc>
              <a:spcBef>
                <a:spcPts val="100"/>
              </a:spcBef>
              <a:defRPr/>
            </a:pPr>
            <a:r>
              <a:rPr lang="en-GB" sz="1000" b="1">
                <a:solidFill>
                  <a:schemeClr val="accent5"/>
                </a:solidFill>
                <a:latin typeface="Lato"/>
                <a:ea typeface="Lato"/>
                <a:cs typeface="Lato"/>
              </a:rPr>
              <a:t>December</a:t>
            </a:r>
          </a:p>
          <a:p>
            <a:pPr algn="ctr">
              <a:lnSpc>
                <a:spcPct val="90000"/>
              </a:lnSpc>
              <a:spcBef>
                <a:spcPts val="100"/>
              </a:spcBef>
              <a:defRPr/>
            </a:pPr>
            <a:r>
              <a:rPr kumimoji="0" lang="en-GB" sz="1000" i="0" u="none" strike="noStrike" kern="1200" cap="none" spc="0" normalizeH="0" baseline="0" noProof="0">
                <a:ln>
                  <a:noFill/>
                </a:ln>
                <a:solidFill>
                  <a:schemeClr val="accent5"/>
                </a:solidFill>
                <a:effectLst/>
                <a:uLnTx/>
                <a:uFillTx/>
                <a:latin typeface="Lato Light" panose="020F0502020204030203" pitchFamily="34" charset="0"/>
                <a:ea typeface="Lato Light" panose="020F0502020204030203" pitchFamily="34" charset="0"/>
                <a:cs typeface="Lato Light" panose="020F0502020204030203" pitchFamily="34" charset="0"/>
              </a:rPr>
              <a:t>Pi Healthcare to collect &amp; analyze data, recommending 50 KOLs for in-depth profiles.</a:t>
            </a:r>
            <a:endParaRPr lang="en-GB" sz="1000" b="1">
              <a:solidFill>
                <a:schemeClr val="accent5"/>
              </a:solidFill>
              <a:latin typeface="Lato"/>
              <a:ea typeface="Lato"/>
              <a:cs typeface="Lato"/>
            </a:endParaRPr>
          </a:p>
        </p:txBody>
      </p:sp>
      <p:pic>
        <p:nvPicPr>
          <p:cNvPr id="32" name="Graphic 31">
            <a:extLst>
              <a:ext uri="{FF2B5EF4-FFF2-40B4-BE49-F238E27FC236}">
                <a16:creationId xmlns:a16="http://schemas.microsoft.com/office/drawing/2014/main" id="{210627B9-2C83-E453-117B-60E5D007A70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rcRect l="43886" t="11161" r="43778" b="61422"/>
          <a:stretch/>
        </p:blipFill>
        <p:spPr>
          <a:xfrm>
            <a:off x="2543532" y="3772762"/>
            <a:ext cx="242982" cy="540000"/>
          </a:xfrm>
          <a:prstGeom prst="rect">
            <a:avLst/>
          </a:prstGeom>
          <a:scene3d>
            <a:camera prst="orthographicFront">
              <a:rot lat="0" lon="0" rev="10800000"/>
            </a:camera>
            <a:lightRig rig="threePt" dir="t"/>
          </a:scene3d>
        </p:spPr>
      </p:pic>
      <p:sp>
        <p:nvSpPr>
          <p:cNvPr id="36" name="TextBox 35">
            <a:extLst>
              <a:ext uri="{FF2B5EF4-FFF2-40B4-BE49-F238E27FC236}">
                <a16:creationId xmlns:a16="http://schemas.microsoft.com/office/drawing/2014/main" id="{8BE43F6E-1385-D36F-D560-42AB94C87132}"/>
              </a:ext>
            </a:extLst>
          </p:cNvPr>
          <p:cNvSpPr txBox="1">
            <a:spLocks/>
          </p:cNvSpPr>
          <p:nvPr/>
        </p:nvSpPr>
        <p:spPr>
          <a:xfrm>
            <a:off x="6189364" y="2353853"/>
            <a:ext cx="2027680" cy="1077218"/>
          </a:xfrm>
          <a:prstGeom prst="rect">
            <a:avLst/>
          </a:prstGeom>
          <a:noFill/>
        </p:spPr>
        <p:txBody>
          <a:bodyPr wrap="square" lIns="91440" tIns="45720" rIns="91440" bIns="45720" rtlCol="0" anchor="t">
            <a:spAutoFit/>
          </a:bodyPr>
          <a:lstStyle/>
          <a:p>
            <a:pPr algn="ctr">
              <a:defRPr/>
            </a:pPr>
            <a:r>
              <a:rPr kumimoji="0" lang="en-US" sz="1600" b="1" i="0" u="none" strike="noStrike" kern="1200" cap="none" spc="0" normalizeH="0" baseline="0" noProof="0">
                <a:ln>
                  <a:noFill/>
                </a:ln>
                <a:effectLst/>
                <a:uLnTx/>
                <a:uFillTx/>
                <a:latin typeface="Lato"/>
                <a:ea typeface="Lato"/>
                <a:cs typeface="Lato"/>
              </a:rPr>
              <a:t>In-depth Profile</a:t>
            </a:r>
            <a:r>
              <a:rPr lang="en-US" sz="1600" b="1">
                <a:latin typeface="Lato"/>
                <a:ea typeface="Lato"/>
                <a:cs typeface="Lato"/>
              </a:rPr>
              <a:t> Meeting</a:t>
            </a:r>
            <a:endParaRPr kumimoji="0" lang="en-US" sz="1600" b="1" i="0" u="none" strike="noStrike" kern="1200" cap="none" spc="0" normalizeH="0" baseline="0" noProof="0">
              <a:ln>
                <a:noFill/>
              </a:ln>
              <a:effectLst/>
              <a:uLnTx/>
              <a:uFillTx/>
              <a:latin typeface="Lato"/>
              <a:ea typeface="Lato"/>
              <a:cs typeface="Lat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accent6">
                    <a:lumMod val="50000"/>
                  </a:schemeClr>
                </a:solidFill>
                <a:effectLst/>
                <a:uLnTx/>
                <a:uFillTx/>
                <a:latin typeface="Lato"/>
                <a:ea typeface="Lato"/>
                <a:cs typeface="Lato"/>
              </a:rPr>
              <a:t>May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accent6">
                    <a:lumMod val="50000"/>
                  </a:schemeClr>
                </a:solidFill>
                <a:latin typeface="Lato"/>
                <a:ea typeface="Lato"/>
                <a:cs typeface="Lato"/>
              </a:rPr>
              <a:t>2025</a:t>
            </a:r>
          </a:p>
        </p:txBody>
      </p:sp>
      <p:pic>
        <p:nvPicPr>
          <p:cNvPr id="45" name="Graphic 44">
            <a:extLst>
              <a:ext uri="{FF2B5EF4-FFF2-40B4-BE49-F238E27FC236}">
                <a16:creationId xmlns:a16="http://schemas.microsoft.com/office/drawing/2014/main" id="{0A3809EB-7E65-56C8-DA58-106F8D46C90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6"/>
              </a:ext>
            </a:extLst>
          </a:blip>
          <a:srcRect l="43886" t="11161" r="43778" b="61422"/>
          <a:stretch/>
        </p:blipFill>
        <p:spPr>
          <a:xfrm>
            <a:off x="4909635" y="3217793"/>
            <a:ext cx="242982" cy="540000"/>
          </a:xfrm>
          <a:prstGeom prst="rect">
            <a:avLst/>
          </a:prstGeom>
        </p:spPr>
      </p:pic>
      <p:sp>
        <p:nvSpPr>
          <p:cNvPr id="48" name="TextBox 47">
            <a:extLst>
              <a:ext uri="{FF2B5EF4-FFF2-40B4-BE49-F238E27FC236}">
                <a16:creationId xmlns:a16="http://schemas.microsoft.com/office/drawing/2014/main" id="{D568463B-5ADE-E072-8AC1-042D2B947222}"/>
              </a:ext>
            </a:extLst>
          </p:cNvPr>
          <p:cNvSpPr txBox="1">
            <a:spLocks/>
          </p:cNvSpPr>
          <p:nvPr/>
        </p:nvSpPr>
        <p:spPr bwMode="gray">
          <a:xfrm>
            <a:off x="4131126" y="2340380"/>
            <a:ext cx="1800000" cy="851074"/>
          </a:xfrm>
          <a:prstGeom prst="rect">
            <a:avLst/>
          </a:prstGeom>
        </p:spPr>
        <p:txBody>
          <a:bodyPr wrap="square" lIns="45720" tIns="45720" rIns="45720" bIns="45720" rtlCol="0" anchor="ctr">
            <a:noAutofit/>
          </a:bodyPr>
          <a:lstStyle/>
          <a:p>
            <a:pPr algn="ctr">
              <a:lnSpc>
                <a:spcPct val="90000"/>
              </a:lnSpc>
              <a:spcBef>
                <a:spcPts val="100"/>
              </a:spcBef>
              <a:defRPr/>
            </a:pPr>
            <a:r>
              <a:rPr lang="en-GB" sz="1000" b="1">
                <a:solidFill>
                  <a:schemeClr val="accent5"/>
                </a:solidFill>
                <a:latin typeface="Lato Light" panose="020F0502020204030203" pitchFamily="34" charset="0"/>
                <a:ea typeface="Lato Light" panose="020F0502020204030203" pitchFamily="34" charset="0"/>
                <a:cs typeface="Lato Light" panose="020F0502020204030203" pitchFamily="34" charset="0"/>
              </a:rPr>
              <a:t>Pharming</a:t>
            </a:r>
            <a:r>
              <a:rPr kumimoji="0" lang="en-GB" sz="1000" i="0" u="none" strike="noStrike" kern="1200" cap="none" spc="0" normalizeH="0" baseline="0" noProof="0">
                <a:ln>
                  <a:noFill/>
                </a:ln>
                <a:solidFill>
                  <a:schemeClr val="accent5"/>
                </a:solidFill>
                <a:effectLst/>
                <a:uLnTx/>
                <a:uFillTx/>
                <a:latin typeface="Lato Light" panose="020F0502020204030203" pitchFamily="34" charset="0"/>
                <a:ea typeface="Lato Light" panose="020F0502020204030203" pitchFamily="34" charset="0"/>
                <a:cs typeface="Lato Light" panose="020F0502020204030203" pitchFamily="34" charset="0"/>
              </a:rPr>
              <a:t> to review the data &amp; recommendations to select 50 KOLs for in-depth profiles.</a:t>
            </a:r>
          </a:p>
          <a:p>
            <a:pPr marL="0" marR="0" lvl="0" indent="0" algn="ctr" defTabSz="914400" rtl="0" eaLnBrk="1" fontAlgn="auto" latinLnBrk="0" hangingPunct="1">
              <a:lnSpc>
                <a:spcPct val="90000"/>
              </a:lnSpc>
              <a:spcBef>
                <a:spcPts val="100"/>
              </a:spcBef>
              <a:spcAft>
                <a:spcPts val="0"/>
              </a:spcAft>
              <a:buClrTx/>
              <a:buSzTx/>
              <a:buFontTx/>
              <a:buNone/>
              <a:tabLst/>
              <a:defRPr/>
            </a:pPr>
            <a:r>
              <a:rPr lang="en-GB" sz="1000" b="1">
                <a:solidFill>
                  <a:schemeClr val="accent5"/>
                </a:solidFill>
                <a:latin typeface="Lato"/>
                <a:ea typeface="Lato"/>
                <a:cs typeface="Lato"/>
              </a:rPr>
              <a:t>February/March</a:t>
            </a:r>
          </a:p>
        </p:txBody>
      </p:sp>
      <p:sp>
        <p:nvSpPr>
          <p:cNvPr id="49" name="TextBox 48">
            <a:extLst>
              <a:ext uri="{FF2B5EF4-FFF2-40B4-BE49-F238E27FC236}">
                <a16:creationId xmlns:a16="http://schemas.microsoft.com/office/drawing/2014/main" id="{48F053AF-AC31-38B3-98F1-98B31121D55A}"/>
              </a:ext>
            </a:extLst>
          </p:cNvPr>
          <p:cNvSpPr txBox="1">
            <a:spLocks/>
          </p:cNvSpPr>
          <p:nvPr/>
        </p:nvSpPr>
        <p:spPr bwMode="gray">
          <a:xfrm>
            <a:off x="4819015" y="4368462"/>
            <a:ext cx="1800000" cy="755467"/>
          </a:xfrm>
          <a:prstGeom prst="rect">
            <a:avLst/>
          </a:prstGeom>
        </p:spPr>
        <p:txBody>
          <a:bodyPr wrap="square" lIns="45720" tIns="45720" rIns="45720" bIns="45720" rtlCol="0" anchor="ctr">
            <a:noAutofit/>
          </a:bodyPr>
          <a:lstStyle/>
          <a:p>
            <a:pPr marL="0" marR="0" lvl="0" indent="0" algn="ctr" defTabSz="914400" rtl="0" eaLnBrk="1" fontAlgn="auto" latinLnBrk="0" hangingPunct="1">
              <a:lnSpc>
                <a:spcPct val="90000"/>
              </a:lnSpc>
              <a:spcBef>
                <a:spcPts val="100"/>
              </a:spcBef>
              <a:spcAft>
                <a:spcPts val="0"/>
              </a:spcAft>
              <a:buClrTx/>
              <a:buSzTx/>
              <a:buFontTx/>
              <a:buNone/>
              <a:tabLst/>
              <a:defRPr/>
            </a:pPr>
            <a:r>
              <a:rPr lang="en-GB" sz="1000" b="1">
                <a:solidFill>
                  <a:schemeClr val="accent5"/>
                </a:solidFill>
                <a:latin typeface="Lato"/>
                <a:ea typeface="Lato"/>
                <a:cs typeface="Lato"/>
              </a:rPr>
              <a:t>April/May</a:t>
            </a:r>
          </a:p>
          <a:p>
            <a:pPr algn="ctr">
              <a:lnSpc>
                <a:spcPct val="90000"/>
              </a:lnSpc>
              <a:spcBef>
                <a:spcPts val="100"/>
              </a:spcBef>
              <a:defRPr/>
            </a:pPr>
            <a:r>
              <a:rPr kumimoji="0" lang="en-GB" sz="1000" b="1" i="0" u="none" strike="noStrike" kern="1200" cap="none" spc="0" normalizeH="0" baseline="0" noProof="0">
                <a:ln>
                  <a:noFill/>
                </a:ln>
                <a:solidFill>
                  <a:schemeClr val="accent5"/>
                </a:solidFill>
                <a:effectLst/>
                <a:uLnTx/>
                <a:uFillTx/>
                <a:latin typeface="Lato Light" panose="020F0502020204030203" pitchFamily="34" charset="0"/>
                <a:ea typeface="Lato Light" panose="020F0502020204030203" pitchFamily="34" charset="0"/>
                <a:cs typeface="Lato Light" panose="020F0502020204030203" pitchFamily="34" charset="0"/>
              </a:rPr>
              <a:t>Pi Healthcare </a:t>
            </a:r>
            <a:r>
              <a:rPr kumimoji="0" lang="en-GB" sz="1000" i="0" u="none" strike="noStrike" kern="1200" cap="none" spc="0" normalizeH="0" baseline="0" noProof="0">
                <a:ln>
                  <a:noFill/>
                </a:ln>
                <a:solidFill>
                  <a:schemeClr val="accent5"/>
                </a:solidFill>
                <a:effectLst/>
                <a:uLnTx/>
                <a:uFillTx/>
                <a:latin typeface="Lato Light" panose="020F0502020204030203" pitchFamily="34" charset="0"/>
                <a:ea typeface="Lato Light" panose="020F0502020204030203" pitchFamily="34" charset="0"/>
                <a:cs typeface="Lato Light" panose="020F0502020204030203" pitchFamily="34" charset="0"/>
              </a:rPr>
              <a:t>to create the 50 in-depth profiles &amp; </a:t>
            </a:r>
            <a:r>
              <a:rPr lang="en-GB" sz="1000">
                <a:solidFill>
                  <a:schemeClr val="accent5"/>
                </a:solidFill>
                <a:latin typeface="Lato Light" panose="020F0502020204030203" pitchFamily="34" charset="0"/>
                <a:ea typeface="Lato Light" panose="020F0502020204030203" pitchFamily="34" charset="0"/>
                <a:cs typeface="Lato Light" panose="020F0502020204030203" pitchFamily="34" charset="0"/>
              </a:rPr>
              <a:t>feedback data</a:t>
            </a:r>
            <a:r>
              <a:rPr kumimoji="0" lang="en-GB" sz="1000" i="0" u="none" strike="noStrike" kern="1200" cap="none" spc="0" normalizeH="0" baseline="0" noProof="0">
                <a:ln>
                  <a:noFill/>
                </a:ln>
                <a:solidFill>
                  <a:schemeClr val="accent5"/>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pic>
        <p:nvPicPr>
          <p:cNvPr id="50" name="Graphic 49">
            <a:extLst>
              <a:ext uri="{FF2B5EF4-FFF2-40B4-BE49-F238E27FC236}">
                <a16:creationId xmlns:a16="http://schemas.microsoft.com/office/drawing/2014/main" id="{A8EB088D-F8FD-EF95-35B0-F2753452DC5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6"/>
              </a:ext>
            </a:extLst>
          </a:blip>
          <a:srcRect l="43886" t="11161" r="43778" b="61422"/>
          <a:stretch/>
        </p:blipFill>
        <p:spPr>
          <a:xfrm>
            <a:off x="5597524" y="3765200"/>
            <a:ext cx="242982" cy="540000"/>
          </a:xfrm>
          <a:prstGeom prst="rect">
            <a:avLst/>
          </a:prstGeom>
          <a:scene3d>
            <a:camera prst="orthographicFront">
              <a:rot lat="0" lon="0" rev="10800000"/>
            </a:camera>
            <a:lightRig rig="threePt" dir="t"/>
          </a:scene3d>
        </p:spPr>
      </p:pic>
      <p:pic>
        <p:nvPicPr>
          <p:cNvPr id="57" name="Graphic 56">
            <a:extLst>
              <a:ext uri="{FF2B5EF4-FFF2-40B4-BE49-F238E27FC236}">
                <a16:creationId xmlns:a16="http://schemas.microsoft.com/office/drawing/2014/main" id="{BB433813-263F-901D-2B71-41956BB4D1CF}"/>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43886" t="11161" r="43778" b="75704"/>
          <a:stretch/>
        </p:blipFill>
        <p:spPr>
          <a:xfrm>
            <a:off x="8890737" y="3533517"/>
            <a:ext cx="435186" cy="463367"/>
          </a:xfrm>
          <a:prstGeom prst="rect">
            <a:avLst/>
          </a:prstGeom>
        </p:spPr>
      </p:pic>
      <p:cxnSp>
        <p:nvCxnSpPr>
          <p:cNvPr id="61" name="Straight Arrow Connector 60">
            <a:extLst>
              <a:ext uri="{FF2B5EF4-FFF2-40B4-BE49-F238E27FC236}">
                <a16:creationId xmlns:a16="http://schemas.microsoft.com/office/drawing/2014/main" id="{DBCD986D-5688-7A98-7FE5-2B3370BB5CA7}"/>
              </a:ext>
              <a:ext uri="{C183D7F6-B498-43B3-948B-1728B52AA6E4}">
                <adec:decorative xmlns:adec="http://schemas.microsoft.com/office/drawing/2017/decorative" val="1"/>
              </a:ext>
            </a:extLst>
          </p:cNvPr>
          <p:cNvCxnSpPr>
            <a:cxnSpLocks/>
          </p:cNvCxnSpPr>
          <p:nvPr/>
        </p:nvCxnSpPr>
        <p:spPr>
          <a:xfrm>
            <a:off x="9424988" y="3765200"/>
            <a:ext cx="69770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46F2284-8F5B-7A08-76E8-6F014E3FA37C}"/>
              </a:ext>
            </a:extLst>
          </p:cNvPr>
          <p:cNvSpPr txBox="1">
            <a:spLocks/>
          </p:cNvSpPr>
          <p:nvPr/>
        </p:nvSpPr>
        <p:spPr>
          <a:xfrm>
            <a:off x="9987019" y="3788656"/>
            <a:ext cx="1589468"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Continued support &amp; collaboration</a:t>
            </a:r>
          </a:p>
        </p:txBody>
      </p:sp>
      <p:pic>
        <p:nvPicPr>
          <p:cNvPr id="11" name="Graphic 10" descr="Handshake with solid fill">
            <a:extLst>
              <a:ext uri="{FF2B5EF4-FFF2-40B4-BE49-F238E27FC236}">
                <a16:creationId xmlns:a16="http://schemas.microsoft.com/office/drawing/2014/main" id="{14D312DB-743E-F864-3271-F88430A64BE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60757" y="3067497"/>
            <a:ext cx="914400" cy="914400"/>
          </a:xfrm>
          <a:prstGeom prst="rect">
            <a:avLst/>
          </a:prstGeom>
        </p:spPr>
      </p:pic>
      <p:pic>
        <p:nvPicPr>
          <p:cNvPr id="4" name="Picture 4" descr="Pi Healthcare">
            <a:extLst>
              <a:ext uri="{FF2B5EF4-FFF2-40B4-BE49-F238E27FC236}">
                <a16:creationId xmlns:a16="http://schemas.microsoft.com/office/drawing/2014/main" id="{49D929B6-8617-AF71-FC94-3ED0C40EB112}"/>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706871" y="2799696"/>
            <a:ext cx="359343" cy="3609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harming Group N.V. | LinkedIn">
            <a:extLst>
              <a:ext uri="{FF2B5EF4-FFF2-40B4-BE49-F238E27FC236}">
                <a16:creationId xmlns:a16="http://schemas.microsoft.com/office/drawing/2014/main" id="{28A03DFA-6C9F-2349-1BA5-43B42F26422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19570" y="2801744"/>
            <a:ext cx="356850" cy="356850"/>
          </a:xfrm>
          <a:prstGeom prst="rect">
            <a:avLst/>
          </a:prstGeom>
          <a:noFill/>
          <a:extLst>
            <a:ext uri="{909E8E84-426E-40DD-AFC4-6F175D3DCCD1}">
              <a14:hiddenFill xmlns:a14="http://schemas.microsoft.com/office/drawing/2010/main">
                <a:solidFill>
                  <a:srgbClr val="FFFFFF"/>
                </a:solidFill>
              </a14:hiddenFill>
            </a:ext>
          </a:extLst>
        </p:spPr>
      </p:pic>
      <p:pic>
        <p:nvPicPr>
          <p:cNvPr id="2" name="Graphic 1">
            <a:extLst>
              <a:ext uri="{FF2B5EF4-FFF2-40B4-BE49-F238E27FC236}">
                <a16:creationId xmlns:a16="http://schemas.microsoft.com/office/drawing/2014/main" id="{25B06A1B-EDFA-F651-40B4-1A3C9E9444D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13"/>
              </a:ext>
            </a:extLst>
          </a:blip>
          <a:srcRect l="43886" t="11161" r="43778" b="75704"/>
          <a:stretch/>
        </p:blipFill>
        <p:spPr>
          <a:xfrm>
            <a:off x="3676907" y="3533517"/>
            <a:ext cx="435186" cy="463367"/>
          </a:xfrm>
          <a:prstGeom prst="rect">
            <a:avLst/>
          </a:prstGeom>
        </p:spPr>
      </p:pic>
      <p:sp>
        <p:nvSpPr>
          <p:cNvPr id="3" name="TextBox 2">
            <a:extLst>
              <a:ext uri="{FF2B5EF4-FFF2-40B4-BE49-F238E27FC236}">
                <a16:creationId xmlns:a16="http://schemas.microsoft.com/office/drawing/2014/main" id="{669EE9B2-4F34-686D-AFBB-74BD8AAB1429}"/>
              </a:ext>
            </a:extLst>
          </p:cNvPr>
          <p:cNvSpPr txBox="1">
            <a:spLocks/>
          </p:cNvSpPr>
          <p:nvPr/>
        </p:nvSpPr>
        <p:spPr>
          <a:xfrm>
            <a:off x="3205312" y="2972070"/>
            <a:ext cx="1316726" cy="553998"/>
          </a:xfrm>
          <a:prstGeom prst="rect">
            <a:avLst/>
          </a:prstGeom>
          <a:noFill/>
        </p:spPr>
        <p:txBody>
          <a:bodyPr wrap="square" lIns="91440" tIns="45720" rIns="91440" bIns="45720" rtlCol="0" anchor="t">
            <a:spAutoFit/>
          </a:bodyPr>
          <a:lstStyle/>
          <a:p>
            <a:pPr algn="ctr">
              <a:defRPr/>
            </a:pPr>
            <a:r>
              <a:rPr kumimoji="0" lang="en-US" sz="1000" b="1" i="0" u="none" strike="noStrike" kern="1200" cap="none" spc="0" normalizeH="0" baseline="0" noProof="0">
                <a:ln>
                  <a:noFill/>
                </a:ln>
                <a:solidFill>
                  <a:schemeClr val="accent5"/>
                </a:solidFill>
                <a:effectLst/>
                <a:uLnTx/>
                <a:uFillTx/>
                <a:latin typeface="Lato"/>
                <a:ea typeface="Lato"/>
                <a:cs typeface="Lato"/>
              </a:rPr>
              <a:t>Interim</a:t>
            </a:r>
            <a:r>
              <a:rPr lang="en-US" sz="1000" b="1">
                <a:solidFill>
                  <a:schemeClr val="accent5"/>
                </a:solidFill>
                <a:latin typeface="Lato"/>
                <a:ea typeface="Lato"/>
                <a:cs typeface="Lato"/>
              </a:rPr>
              <a:t> Meeting January</a:t>
            </a:r>
            <a:endParaRPr kumimoji="0" lang="en-US" sz="1000" b="1" i="0" u="none" strike="noStrike" kern="1200" cap="none" spc="0" normalizeH="0" baseline="0" noProof="0">
              <a:ln>
                <a:noFill/>
              </a:ln>
              <a:solidFill>
                <a:schemeClr val="accent5"/>
              </a:solidFill>
              <a:effectLst/>
              <a:uLnTx/>
              <a:uFillTx/>
              <a:latin typeface="Lato"/>
              <a:ea typeface="Lato"/>
              <a:cs typeface="Lat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accent5"/>
                </a:solidFill>
                <a:latin typeface="Lato"/>
                <a:ea typeface="Lato"/>
                <a:cs typeface="Lato"/>
              </a:rPr>
              <a:t>2025</a:t>
            </a:r>
          </a:p>
        </p:txBody>
      </p:sp>
      <p:sp>
        <p:nvSpPr>
          <p:cNvPr id="14" name="TextBox 13">
            <a:extLst>
              <a:ext uri="{FF2B5EF4-FFF2-40B4-BE49-F238E27FC236}">
                <a16:creationId xmlns:a16="http://schemas.microsoft.com/office/drawing/2014/main" id="{36213D7F-0D67-7E5E-A1BF-B1EAF9F8E783}"/>
              </a:ext>
            </a:extLst>
          </p:cNvPr>
          <p:cNvSpPr txBox="1">
            <a:spLocks/>
          </p:cNvSpPr>
          <p:nvPr/>
        </p:nvSpPr>
        <p:spPr>
          <a:xfrm>
            <a:off x="8071202" y="2255789"/>
            <a:ext cx="2027680" cy="1323439"/>
          </a:xfrm>
          <a:prstGeom prst="rect">
            <a:avLst/>
          </a:prstGeom>
          <a:noFill/>
        </p:spPr>
        <p:txBody>
          <a:bodyPr wrap="square" lIns="91440" tIns="45720" rIns="91440" bIns="45720" rtlCol="0" anchor="t">
            <a:spAutoFit/>
          </a:bodyPr>
          <a:lstStyle/>
          <a:p>
            <a:pPr algn="ctr">
              <a:defRPr/>
            </a:pPr>
            <a:r>
              <a:rPr kumimoji="0" lang="en-US" sz="1600" b="1" i="0" u="none" strike="noStrike" kern="1200" cap="none" spc="0" normalizeH="0" baseline="0" noProof="0">
                <a:ln>
                  <a:noFill/>
                </a:ln>
                <a:effectLst/>
                <a:uLnTx/>
                <a:uFillTx/>
                <a:latin typeface="Lato"/>
                <a:ea typeface="Lato"/>
                <a:cs typeface="Lato"/>
              </a:rPr>
              <a:t>Stakeholder Management Dashboard </a:t>
            </a:r>
            <a:r>
              <a:rPr lang="en-US" sz="1600" b="1">
                <a:latin typeface="Lato"/>
                <a:ea typeface="Lato"/>
                <a:cs typeface="Lato"/>
              </a:rPr>
              <a:t>Meeting</a:t>
            </a:r>
            <a:endParaRPr kumimoji="0" lang="en-US" sz="1600" b="1" i="0" u="none" strike="noStrike" kern="1200" cap="none" spc="0" normalizeH="0" baseline="0" noProof="0">
              <a:ln>
                <a:noFill/>
              </a:ln>
              <a:effectLst/>
              <a:uLnTx/>
              <a:uFillTx/>
              <a:latin typeface="Lato"/>
              <a:ea typeface="Lato"/>
              <a:cs typeface="Lat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07A40"/>
                </a:solidFill>
                <a:effectLst/>
                <a:uLnTx/>
                <a:uFillTx/>
                <a:latin typeface="Lato"/>
                <a:ea typeface="Lato"/>
                <a:cs typeface="Lato"/>
              </a:rPr>
              <a:t>May/June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rgbClr val="107A40"/>
                </a:solidFill>
                <a:latin typeface="Lato"/>
                <a:ea typeface="Lato"/>
                <a:cs typeface="Lato"/>
              </a:rPr>
              <a:t>2025</a:t>
            </a:r>
          </a:p>
        </p:txBody>
      </p:sp>
      <p:sp>
        <p:nvSpPr>
          <p:cNvPr id="15" name="TextBox 14">
            <a:extLst>
              <a:ext uri="{FF2B5EF4-FFF2-40B4-BE49-F238E27FC236}">
                <a16:creationId xmlns:a16="http://schemas.microsoft.com/office/drawing/2014/main" id="{0EDF1332-D136-F3AE-AE88-2223FE812F08}"/>
              </a:ext>
            </a:extLst>
          </p:cNvPr>
          <p:cNvSpPr txBox="1">
            <a:spLocks/>
          </p:cNvSpPr>
          <p:nvPr/>
        </p:nvSpPr>
        <p:spPr bwMode="gray">
          <a:xfrm>
            <a:off x="7248863" y="4368461"/>
            <a:ext cx="1800000" cy="755467"/>
          </a:xfrm>
          <a:prstGeom prst="rect">
            <a:avLst/>
          </a:prstGeom>
        </p:spPr>
        <p:txBody>
          <a:bodyPr wrap="square" lIns="45720" tIns="45720" rIns="45720" bIns="45720" rtlCol="0" anchor="ctr">
            <a:noAutofit/>
          </a:bodyPr>
          <a:lstStyle/>
          <a:p>
            <a:pPr marL="0" marR="0" lvl="0" indent="0" algn="ctr" defTabSz="914400" rtl="0" eaLnBrk="1" fontAlgn="auto" latinLnBrk="0" hangingPunct="1">
              <a:lnSpc>
                <a:spcPct val="90000"/>
              </a:lnSpc>
              <a:spcBef>
                <a:spcPts val="100"/>
              </a:spcBef>
              <a:spcAft>
                <a:spcPts val="0"/>
              </a:spcAft>
              <a:buClrTx/>
              <a:buSzTx/>
              <a:buFontTx/>
              <a:buNone/>
              <a:tabLst/>
              <a:defRPr/>
            </a:pPr>
            <a:r>
              <a:rPr lang="en-GB" sz="1200" b="1">
                <a:solidFill>
                  <a:schemeClr val="tx2"/>
                </a:solidFill>
                <a:latin typeface="Lato"/>
                <a:ea typeface="Lato"/>
                <a:cs typeface="Lato"/>
              </a:rPr>
              <a:t>May</a:t>
            </a:r>
          </a:p>
          <a:p>
            <a:pPr algn="ctr">
              <a:lnSpc>
                <a:spcPct val="90000"/>
              </a:lnSpc>
              <a:spcBef>
                <a:spcPts val="100"/>
              </a:spcBef>
              <a:defRPr/>
            </a:pPr>
            <a:r>
              <a:rPr kumimoji="0" lang="en-GB" sz="1200" b="1"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Pi Healthcare </a:t>
            </a:r>
            <a:r>
              <a:rPr kumimoji="0" lang="en-GB" sz="1200"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to create the Stakeholder Management Dashboard.</a:t>
            </a:r>
          </a:p>
        </p:txBody>
      </p:sp>
      <p:pic>
        <p:nvPicPr>
          <p:cNvPr id="16" name="Graphic 15">
            <a:extLst>
              <a:ext uri="{FF2B5EF4-FFF2-40B4-BE49-F238E27FC236}">
                <a16:creationId xmlns:a16="http://schemas.microsoft.com/office/drawing/2014/main" id="{3AD2FE7A-E613-5221-7FD9-672A73A2758B}"/>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43886" t="11161" r="43778" b="61422"/>
          <a:stretch/>
        </p:blipFill>
        <p:spPr>
          <a:xfrm>
            <a:off x="8029677" y="3772762"/>
            <a:ext cx="242982" cy="540000"/>
          </a:xfrm>
          <a:prstGeom prst="rect">
            <a:avLst/>
          </a:prstGeom>
          <a:scene3d>
            <a:camera prst="orthographicFront">
              <a:rot lat="0" lon="0" rev="10800000"/>
            </a:camera>
            <a:lightRig rig="threePt" dir="t"/>
          </a:scene3d>
        </p:spPr>
      </p:pic>
      <p:cxnSp>
        <p:nvCxnSpPr>
          <p:cNvPr id="17" name="Straight Arrow Connector 16">
            <a:extLst>
              <a:ext uri="{FF2B5EF4-FFF2-40B4-BE49-F238E27FC236}">
                <a16:creationId xmlns:a16="http://schemas.microsoft.com/office/drawing/2014/main" id="{1DDF889D-1A19-F55D-3B68-B9588AF0B211}"/>
              </a:ext>
              <a:ext uri="{C183D7F6-B498-43B3-948B-1728B52AA6E4}">
                <adec:decorative xmlns:adec="http://schemas.microsoft.com/office/drawing/2017/decorative" val="1"/>
              </a:ext>
            </a:extLst>
          </p:cNvPr>
          <p:cNvCxnSpPr>
            <a:cxnSpLocks/>
          </p:cNvCxnSpPr>
          <p:nvPr/>
        </p:nvCxnSpPr>
        <p:spPr>
          <a:xfrm>
            <a:off x="7566622" y="3765017"/>
            <a:ext cx="1234478" cy="3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7" name="Graphic 36">
            <a:extLst>
              <a:ext uri="{FF2B5EF4-FFF2-40B4-BE49-F238E27FC236}">
                <a16:creationId xmlns:a16="http://schemas.microsoft.com/office/drawing/2014/main" id="{14DFFDF1-E6F4-EA41-1E98-F309335EACBA}"/>
              </a:ext>
            </a:extLst>
          </p:cNvPr>
          <p:cNvPicPr>
            <a:picLocks noChangeAspect="1"/>
          </p:cNvPicPr>
          <p:nvPr/>
        </p:nvPicPr>
        <p:blipFill rotWithShape="1">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l="43886" t="11161" r="43778" b="75704"/>
          <a:stretch/>
        </p:blipFill>
        <p:spPr>
          <a:xfrm>
            <a:off x="6968816" y="3533517"/>
            <a:ext cx="435186" cy="463367"/>
          </a:xfrm>
          <a:prstGeom prst="rect">
            <a:avLst/>
          </a:prstGeom>
        </p:spPr>
      </p:pic>
    </p:spTree>
    <p:extLst>
      <p:ext uri="{BB962C8B-B14F-4D97-AF65-F5344CB8AC3E}">
        <p14:creationId xmlns:p14="http://schemas.microsoft.com/office/powerpoint/2010/main" val="823267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9E185B-B9C9-EBE4-DD60-CD7ADF55234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2000" cy="6857999"/>
          </a:xfrm>
          <a:prstGeom prst="rect">
            <a:avLst/>
          </a:prstGeom>
          <a:solidFill>
            <a:srgbClr val="F5F5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roy Office"/>
              <a:ea typeface="+mn-ea"/>
              <a:cs typeface="+mn-cs"/>
            </a:endParaRPr>
          </a:p>
        </p:txBody>
      </p:sp>
      <p:sp>
        <p:nvSpPr>
          <p:cNvPr id="2" name="Rectangle 1">
            <a:extLst>
              <a:ext uri="{FF2B5EF4-FFF2-40B4-BE49-F238E27FC236}">
                <a16:creationId xmlns:a16="http://schemas.microsoft.com/office/drawing/2014/main" id="{E0E874BD-449F-25F1-42DE-B31CB5295D8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29345" y="2929631"/>
            <a:ext cx="11933307" cy="3802931"/>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a:ea typeface="+mn-ea"/>
              <a:cs typeface="+mn-cs"/>
            </a:endParaRPr>
          </a:p>
        </p:txBody>
      </p:sp>
      <p:sp>
        <p:nvSpPr>
          <p:cNvPr id="12" name="Rectangle 11">
            <a:extLst>
              <a:ext uri="{FF2B5EF4-FFF2-40B4-BE49-F238E27FC236}">
                <a16:creationId xmlns:a16="http://schemas.microsoft.com/office/drawing/2014/main" id="{F701B3AE-032D-C911-82C7-901718B3532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804448" y="4825920"/>
            <a:ext cx="3326110" cy="5133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a:ea typeface="+mn-ea"/>
              <a:cs typeface="+mn-cs"/>
            </a:endParaRPr>
          </a:p>
        </p:txBody>
      </p:sp>
      <p:sp>
        <p:nvSpPr>
          <p:cNvPr id="6" name="Rectangle 5">
            <a:extLst>
              <a:ext uri="{FF2B5EF4-FFF2-40B4-BE49-F238E27FC236}">
                <a16:creationId xmlns:a16="http://schemas.microsoft.com/office/drawing/2014/main" id="{B60D9180-7F66-F22B-14A2-E3379B5DB25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807118" y="3853332"/>
            <a:ext cx="3326110" cy="7809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a:ea typeface="+mn-ea"/>
              <a:cs typeface="+mn-cs"/>
            </a:endParaRPr>
          </a:p>
        </p:txBody>
      </p:sp>
      <p:sp>
        <p:nvSpPr>
          <p:cNvPr id="5" name="Rectangle 4">
            <a:extLst>
              <a:ext uri="{FF2B5EF4-FFF2-40B4-BE49-F238E27FC236}">
                <a16:creationId xmlns:a16="http://schemas.microsoft.com/office/drawing/2014/main" id="{DAAFE627-9127-8E61-8437-5B97082C87E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807118" y="3218690"/>
            <a:ext cx="3323440" cy="4824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a:ea typeface="+mn-ea"/>
              <a:cs typeface="+mn-cs"/>
            </a:endParaRPr>
          </a:p>
        </p:txBody>
      </p:sp>
      <p:sp>
        <p:nvSpPr>
          <p:cNvPr id="8" name="TextBox 7">
            <a:extLst>
              <a:ext uri="{FF2B5EF4-FFF2-40B4-BE49-F238E27FC236}">
                <a16:creationId xmlns:a16="http://schemas.microsoft.com/office/drawing/2014/main" id="{9A4227F6-F2A2-1DE0-AD17-86D5AAD30AB3}"/>
              </a:ext>
            </a:extLst>
          </p:cNvPr>
          <p:cNvSpPr txBox="1">
            <a:spLocks noGrp="1" noRot="1" noMove="1" noResize="1" noEditPoints="1" noAdjustHandles="1" noChangeArrowheads="1" noChangeShapeType="1"/>
          </p:cNvSpPr>
          <p:nvPr/>
        </p:nvSpPr>
        <p:spPr>
          <a:xfrm>
            <a:off x="734880" y="716164"/>
            <a:ext cx="347517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rgbClr val="464646"/>
                </a:solidFill>
                <a:effectLst/>
                <a:uLnTx/>
                <a:uFillTx/>
                <a:latin typeface="Lato Black"/>
                <a:ea typeface="+mn-ea"/>
                <a:cs typeface="+mn-cs"/>
              </a:rPr>
              <a:t>Need 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rgbClr val="E65828"/>
                </a:solidFill>
                <a:effectLst/>
                <a:uLnTx/>
                <a:uFillTx/>
                <a:latin typeface="Lato Black"/>
                <a:ea typeface="+mn-ea"/>
                <a:cs typeface="+mn-cs"/>
              </a:rPr>
              <a:t>Get in touch.</a:t>
            </a:r>
            <a:endParaRPr kumimoji="0" lang="en-GB" sz="3200" b="1" i="0" u="none" strike="noStrike" kern="1200" cap="none" spc="0" normalizeH="0" baseline="0" noProof="0">
              <a:ln>
                <a:noFill/>
              </a:ln>
              <a:solidFill>
                <a:srgbClr val="E65828"/>
              </a:solidFill>
              <a:effectLst/>
              <a:uLnTx/>
              <a:uFillTx/>
              <a:latin typeface="Lato Black"/>
              <a:ea typeface="+mn-ea"/>
              <a:cs typeface="+mn-cs"/>
            </a:endParaRPr>
          </a:p>
        </p:txBody>
      </p:sp>
      <p:pic>
        <p:nvPicPr>
          <p:cNvPr id="15" name="Graphic 14" descr="Envelope with solid fill">
            <a:extLst>
              <a:ext uri="{FF2B5EF4-FFF2-40B4-BE49-F238E27FC236}">
                <a16:creationId xmlns:a16="http://schemas.microsoft.com/office/drawing/2014/main" id="{587C0A85-E94F-4F0D-8474-1EB90A6D514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64249" y="4011169"/>
            <a:ext cx="457202" cy="457202"/>
          </a:xfrm>
          <a:prstGeom prst="rect">
            <a:avLst/>
          </a:prstGeom>
        </p:spPr>
      </p:pic>
      <p:pic>
        <p:nvPicPr>
          <p:cNvPr id="17" name="Graphic 16">
            <a:hlinkClick r:id="rId4"/>
            <a:extLst>
              <a:ext uri="{FF2B5EF4-FFF2-40B4-BE49-F238E27FC236}">
                <a16:creationId xmlns:a16="http://schemas.microsoft.com/office/drawing/2014/main" id="{58DACF78-1474-3489-2510-223E40BFB59D}"/>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000594" y="4889210"/>
            <a:ext cx="384513" cy="376503"/>
          </a:xfrm>
          <a:prstGeom prst="rect">
            <a:avLst/>
          </a:prstGeom>
        </p:spPr>
      </p:pic>
      <p:sp>
        <p:nvSpPr>
          <p:cNvPr id="20" name="TextBox 19">
            <a:extLst>
              <a:ext uri="{FF2B5EF4-FFF2-40B4-BE49-F238E27FC236}">
                <a16:creationId xmlns:a16="http://schemas.microsoft.com/office/drawing/2014/main" id="{85F1731C-7F19-50A2-56CB-B667C4D04EBB}"/>
              </a:ext>
            </a:extLst>
          </p:cNvPr>
          <p:cNvSpPr txBox="1">
            <a:spLocks noGrp="1" noRot="1" noMove="1" noResize="1" noEditPoints="1" noAdjustHandles="1" noChangeArrowheads="1" noChangeShapeType="1"/>
          </p:cNvSpPr>
          <p:nvPr/>
        </p:nvSpPr>
        <p:spPr>
          <a:xfrm>
            <a:off x="734880" y="2259087"/>
            <a:ext cx="3153539"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464646"/>
                </a:solidFill>
                <a:effectLst/>
                <a:uLnTx/>
                <a:uFillTx/>
                <a:latin typeface="Lato"/>
                <a:ea typeface="+mn-ea"/>
                <a:cs typeface="+mn-cs"/>
              </a:rPr>
              <a:t>For more information on the contents of this document or our services.</a:t>
            </a:r>
            <a:endParaRPr kumimoji="0" lang="en-GB" sz="1400" b="0" i="1" u="none" strike="noStrike" kern="1200" cap="none" spc="0" normalizeH="0" baseline="0" noProof="0">
              <a:ln>
                <a:noFill/>
              </a:ln>
              <a:solidFill>
                <a:srgbClr val="464646"/>
              </a:solidFill>
              <a:effectLst/>
              <a:uLnTx/>
              <a:uFillTx/>
              <a:latin typeface="Lato"/>
              <a:ea typeface="Lato"/>
              <a:cs typeface="Lato"/>
            </a:endParaRPr>
          </a:p>
        </p:txBody>
      </p:sp>
      <p:pic>
        <p:nvPicPr>
          <p:cNvPr id="1026" name="Picture 2" descr="Pictogram Web Website - Free vector graphic on Pixabay">
            <a:extLst>
              <a:ext uri="{FF2B5EF4-FFF2-40B4-BE49-F238E27FC236}">
                <a16:creationId xmlns:a16="http://schemas.microsoft.com/office/drawing/2014/main" id="{00A3B45B-08A8-A4AE-16BC-6609B9E6511F}"/>
              </a:ext>
            </a:extLst>
          </p:cNvPr>
          <p:cNvPicPr>
            <a:picLocks noGrp="1" noRot="1" noChangeAspect="1" noMove="1" noResize="1" noEditPoints="1" noAdjustHandles="1" noChangeArrowheads="1" noChangeShapeType="1" noCrop="1"/>
          </p:cNvPicPr>
          <p:nvPr/>
        </p:nvPicPr>
        <p:blipFill>
          <a:blip r:embed="rId7">
            <a:duotone>
              <a:prstClr val="black"/>
              <a:srgbClr val="262626">
                <a:tint val="45000"/>
                <a:satMod val="400000"/>
              </a:srgbClr>
            </a:duotone>
            <a:extLst>
              <a:ext uri="{28A0092B-C50C-407E-A947-70E740481C1C}">
                <a14:useLocalDpi xmlns:a14="http://schemas.microsoft.com/office/drawing/2010/main" val="0"/>
              </a:ext>
            </a:extLst>
          </a:blip>
          <a:srcRect/>
          <a:stretch>
            <a:fillRect/>
          </a:stretch>
        </p:blipFill>
        <p:spPr bwMode="auto">
          <a:xfrm>
            <a:off x="1000594" y="3269349"/>
            <a:ext cx="397632" cy="394255"/>
          </a:xfrm>
          <a:prstGeom prst="rect">
            <a:avLst/>
          </a:prstGeom>
          <a:noFill/>
          <a:ln>
            <a:noFill/>
          </a:ln>
        </p:spPr>
      </p:pic>
      <p:sp>
        <p:nvSpPr>
          <p:cNvPr id="3" name="Title 2">
            <a:hlinkClick r:id="rId8"/>
            <a:extLst>
              <a:ext uri="{FF2B5EF4-FFF2-40B4-BE49-F238E27FC236}">
                <a16:creationId xmlns:a16="http://schemas.microsoft.com/office/drawing/2014/main" id="{6DFEAF95-E421-E043-9232-B1AFEE65E988}"/>
              </a:ext>
            </a:extLst>
          </p:cNvPr>
          <p:cNvSpPr txBox="1">
            <a:spLocks noGrp="1" noRot="1" noMove="1" noResize="1" noEditPoints="1" noAdjustHandles="1" noChangeArrowheads="1" noChangeShapeType="1"/>
          </p:cNvSpPr>
          <p:nvPr>
            <p:ph type="title" idx="4294967295"/>
          </p:nvPr>
        </p:nvSpPr>
        <p:spPr>
          <a:xfrm>
            <a:off x="1578582" y="3312960"/>
            <a:ext cx="1841044" cy="3077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000000"/>
                </a:solidFill>
                <a:effectLst/>
                <a:uLnTx/>
                <a:uFillTx/>
                <a:latin typeface="Lato"/>
                <a:ea typeface="+mn-ea"/>
                <a:cs typeface="+mn-cs"/>
              </a:rPr>
              <a:t>pi-healthcare.com</a:t>
            </a:r>
          </a:p>
        </p:txBody>
      </p:sp>
      <p:sp>
        <p:nvSpPr>
          <p:cNvPr id="13" name="TextBox 12">
            <a:extLst>
              <a:ext uri="{FF2B5EF4-FFF2-40B4-BE49-F238E27FC236}">
                <a16:creationId xmlns:a16="http://schemas.microsoft.com/office/drawing/2014/main" id="{CEA58452-0B43-D480-97EE-70AFF6EFCF57}"/>
              </a:ext>
            </a:extLst>
          </p:cNvPr>
          <p:cNvSpPr txBox="1">
            <a:spLocks noGrp="1" noRot="1" noMove="1" noResize="1" noEditPoints="1" noAdjustHandles="1" noChangeArrowheads="1" noChangeShapeType="1"/>
          </p:cNvSpPr>
          <p:nvPr/>
        </p:nvSpPr>
        <p:spPr>
          <a:xfrm>
            <a:off x="1578582" y="4923572"/>
            <a:ext cx="1871569"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Lato"/>
                <a:ea typeface="+mn-ea"/>
                <a:cs typeface="+mn-cs"/>
                <a:hlinkClick r:id="rId4">
                  <a:extLst>
                    <a:ext uri="{A12FA001-AC4F-418D-AE19-62706E023703}">
                      <ahyp:hlinkClr xmlns:ahyp="http://schemas.microsoft.com/office/drawing/2018/hyperlinkcolor" val="tx"/>
                    </a:ext>
                  </a:extLst>
                </a:hlinkClick>
              </a:rPr>
              <a:t>Find Us on LinkedIn</a:t>
            </a:r>
            <a:endParaRPr kumimoji="0" lang="en-GB" sz="1400" b="1" i="0" u="none" strike="noStrike" kern="1200" cap="none" spc="0" normalizeH="0" baseline="0" noProof="0">
              <a:ln>
                <a:noFill/>
              </a:ln>
              <a:solidFill>
                <a:srgbClr val="000000"/>
              </a:solidFill>
              <a:effectLst/>
              <a:uLnTx/>
              <a:uFillTx/>
              <a:latin typeface="Lato"/>
              <a:ea typeface="+mn-ea"/>
              <a:cs typeface="+mn-cs"/>
            </a:endParaRPr>
          </a:p>
        </p:txBody>
      </p:sp>
      <p:pic>
        <p:nvPicPr>
          <p:cNvPr id="18" name="Picture 17" descr="A computer with an advertisement on it&#10;&#10;Description automatically generated">
            <a:extLst>
              <a:ext uri="{FF2B5EF4-FFF2-40B4-BE49-F238E27FC236}">
                <a16:creationId xmlns:a16="http://schemas.microsoft.com/office/drawing/2014/main" id="{65D1CD14-65B6-DEFE-83F0-E5A929E3B945}"/>
              </a:ext>
            </a:extLst>
          </p:cNvPr>
          <p:cNvPicPr>
            <a:picLocks noGrp="1" noRot="1" noChangeAspect="1" noMove="1" noResize="1" noEditPoints="1" noAdjustHandles="1" noChangeArrowheads="1" noChangeShapeType="1" noCrop="1"/>
          </p:cNvPicPr>
          <p:nvPr/>
        </p:nvPicPr>
        <p:blipFill rotWithShape="1">
          <a:blip r:embed="rId9">
            <a:extLst>
              <a:ext uri="{28A0092B-C50C-407E-A947-70E740481C1C}">
                <a14:useLocalDpi xmlns:a14="http://schemas.microsoft.com/office/drawing/2010/main" val="0"/>
              </a:ext>
            </a:extLst>
          </a:blip>
          <a:srcRect t="20932" b="21203"/>
          <a:stretch/>
        </p:blipFill>
        <p:spPr>
          <a:xfrm>
            <a:off x="4627548" y="1482317"/>
            <a:ext cx="6858000" cy="3968320"/>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CB0C548A-87EF-59C0-CF38-B1E9B566D348}"/>
              </a:ext>
            </a:extLst>
          </p:cNvPr>
          <p:cNvSpPr txBox="1">
            <a:spLocks noGrp="1" noRot="1" noMove="1" noResize="1" noEditPoints="1" noAdjustHandles="1" noChangeArrowheads="1" noChangeShapeType="1"/>
          </p:cNvSpPr>
          <p:nvPr/>
        </p:nvSpPr>
        <p:spPr>
          <a:xfrm>
            <a:off x="1548057" y="3870438"/>
            <a:ext cx="2340362"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Lato"/>
                <a:ea typeface="+mn-ea"/>
                <a:cs typeface="+mn-cs"/>
                <a:hlinkClick r:id="rId10">
                  <a:extLst>
                    <a:ext uri="{A12FA001-AC4F-418D-AE19-62706E023703}">
                      <ahyp:hlinkClr xmlns:ahyp="http://schemas.microsoft.com/office/drawing/2018/hyperlinkcolor" val="tx"/>
                    </a:ext>
                  </a:extLst>
                </a:hlinkClick>
              </a:rPr>
              <a:t>jo@pi-healthcare.com</a:t>
            </a:r>
            <a:endParaRPr kumimoji="0" lang="en-GB" sz="1400" b="1" i="0" u="none" strike="noStrike" kern="1200" cap="none" spc="0" normalizeH="0" baseline="0" noProof="0">
              <a:ln>
                <a:noFill/>
              </a:ln>
              <a:solidFill>
                <a:srgbClr val="000000"/>
              </a:solidFill>
              <a:effectLst/>
              <a:uLnTx/>
              <a:uFillTx/>
              <a:latin typeface="La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Lato"/>
                <a:ea typeface="+mn-ea"/>
                <a:cs typeface="+mn-cs"/>
                <a:hlinkClick r:id="rId11">
                  <a:extLst>
                    <a:ext uri="{A12FA001-AC4F-418D-AE19-62706E023703}">
                      <ahyp:hlinkClr xmlns:ahyp="http://schemas.microsoft.com/office/drawing/2018/hyperlinkcolor" val="tx"/>
                    </a:ext>
                  </a:extLst>
                </a:hlinkClick>
              </a:rPr>
              <a:t>eddy@pi-healthcare.com</a:t>
            </a:r>
            <a:endParaRPr kumimoji="0" lang="en-GB" sz="1400" b="0" i="0" u="none" strike="noStrike" kern="1200" cap="none" spc="0" normalizeH="0" baseline="0" noProof="0">
              <a:ln>
                <a:noFill/>
              </a:ln>
              <a:solidFill>
                <a:srgbClr val="000000"/>
              </a:solidFill>
              <a:effectLst/>
              <a:uLnTx/>
              <a:uFillTx/>
              <a:latin typeface="La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Lato"/>
                <a:ea typeface="Lato"/>
                <a:cs typeface="Lato"/>
                <a:hlinkClick r:id="rId12">
                  <a:extLst>
                    <a:ext uri="{A12FA001-AC4F-418D-AE19-62706E023703}">
                      <ahyp:hlinkClr xmlns:ahyp="http://schemas.microsoft.com/office/drawing/2018/hyperlinkcolor" val="tx"/>
                    </a:ext>
                  </a:extLst>
                </a:hlinkClick>
              </a:rPr>
              <a:t>sharon@pi-healthcare.com</a:t>
            </a:r>
          </a:p>
        </p:txBody>
      </p:sp>
      <p:pic>
        <p:nvPicPr>
          <p:cNvPr id="11" name="Picture 5" descr="A black and white sign&#10;&#10;Description automatically generated with low confidence">
            <a:extLst>
              <a:ext uri="{FF2B5EF4-FFF2-40B4-BE49-F238E27FC236}">
                <a16:creationId xmlns:a16="http://schemas.microsoft.com/office/drawing/2014/main" id="{7B5083E7-779F-9006-53F3-73B869E5C86B}"/>
              </a:ext>
            </a:extLst>
          </p:cNvPr>
          <p:cNvPicPr>
            <a:picLocks noGrp="1" noRot="1" noChangeAspect="1" noMove="1" noResize="1" noEditPoints="1" noAdjustHandles="1" noChangeArrowheads="1" noChangeShapeType="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773113" y="6229350"/>
            <a:ext cx="1085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25631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208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5A5AAC-8CDC-209C-954C-44BD53E2F7B7}"/>
              </a:ext>
            </a:extLst>
          </p:cNvPr>
          <p:cNvSpPr>
            <a:spLocks noGrp="1" noRot="1" noMove="1" noResize="1" noEditPoints="1" noAdjustHandles="1" noChangeArrowheads="1" noChangeShapeType="1"/>
          </p:cNvSpPr>
          <p:nvPr>
            <p:ph type="title"/>
          </p:nvPr>
        </p:nvSpPr>
        <p:spPr/>
        <p:txBody>
          <a:bodyPr/>
          <a:lstStyle/>
          <a:p>
            <a:r>
              <a:rPr lang="en-GB"/>
              <a:t>Desk Research</a:t>
            </a:r>
          </a:p>
        </p:txBody>
      </p:sp>
    </p:spTree>
    <p:extLst>
      <p:ext uri="{BB962C8B-B14F-4D97-AF65-F5344CB8AC3E}">
        <p14:creationId xmlns:p14="http://schemas.microsoft.com/office/powerpoint/2010/main" val="2726006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6283D-3381-4D07-1C4C-F337B71FD93E}"/>
            </a:ext>
          </a:extLst>
        </p:cNvPr>
        <p:cNvGrpSpPr/>
        <p:nvPr/>
      </p:nvGrpSpPr>
      <p:grpSpPr>
        <a:xfrm>
          <a:off x="0" y="0"/>
          <a:ext cx="0" cy="0"/>
          <a:chOff x="0" y="0"/>
          <a:chExt cx="0" cy="0"/>
        </a:xfrm>
      </p:grpSpPr>
      <p:sp>
        <p:nvSpPr>
          <p:cNvPr id="51" name="Title 50">
            <a:extLst>
              <a:ext uri="{FF2B5EF4-FFF2-40B4-BE49-F238E27FC236}">
                <a16:creationId xmlns:a16="http://schemas.microsoft.com/office/drawing/2014/main" id="{E7FE6B00-61A4-A085-A180-D84161E092C9}"/>
              </a:ext>
            </a:extLst>
          </p:cNvPr>
          <p:cNvSpPr txBox="1">
            <a:spLocks noGrp="1"/>
          </p:cNvSpPr>
          <p:nvPr>
            <p:ph type="title" idx="4294967295"/>
          </p:nvPr>
        </p:nvSpPr>
        <p:spPr>
          <a:xfrm>
            <a:off x="3603486" y="2600751"/>
            <a:ext cx="4985029"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chemeClr val="tx1"/>
                </a:solidFill>
                <a:effectLst/>
                <a:uLnTx/>
                <a:uFillTx/>
                <a:latin typeface="Lato Black" panose="020F0502020204030203" pitchFamily="34" charset="0"/>
                <a:ea typeface="Lato Black" panose="020F0502020204030203" pitchFamily="34" charset="0"/>
                <a:cs typeface="Lato Black" panose="020F0502020204030203" pitchFamily="34" charset="0"/>
              </a:rPr>
              <a:t>PARAMETERS SEARCHED IN</a:t>
            </a:r>
            <a:endParaRPr kumimoji="0" lang="en-GB" sz="2800" b="1" i="0" u="none" strike="noStrike" kern="1200" cap="none" spc="0" normalizeH="0" baseline="0" noProof="0">
              <a:ln>
                <a:noFill/>
              </a:ln>
              <a:solidFill>
                <a:schemeClr val="tx1"/>
              </a:solidFill>
              <a:effectLst/>
              <a:uLnTx/>
              <a:uFillTx/>
              <a:latin typeface="Lato Black" panose="020F0502020204030203" pitchFamily="34" charset="0"/>
              <a:ea typeface="Lato Black" panose="020F0502020204030203" pitchFamily="34" charset="0"/>
              <a:cs typeface="Lato Black" panose="020F0502020204030203" pitchFamily="34" charset="0"/>
            </a:endParaRPr>
          </a:p>
        </p:txBody>
      </p:sp>
      <p:sp>
        <p:nvSpPr>
          <p:cNvPr id="52" name="TextBox 51">
            <a:extLst>
              <a:ext uri="{FF2B5EF4-FFF2-40B4-BE49-F238E27FC236}">
                <a16:creationId xmlns:a16="http://schemas.microsoft.com/office/drawing/2014/main" id="{446EED73-E9D1-8E67-DDDC-9940BDCC835B}"/>
              </a:ext>
            </a:extLst>
          </p:cNvPr>
          <p:cNvSpPr txBox="1">
            <a:spLocks/>
          </p:cNvSpPr>
          <p:nvPr/>
        </p:nvSpPr>
        <p:spPr>
          <a:xfrm>
            <a:off x="4212325" y="3023656"/>
            <a:ext cx="3864419" cy="738664"/>
          </a:xfrm>
          <a:prstGeom prst="rect">
            <a:avLst/>
          </a:prstGeom>
          <a:noFill/>
        </p:spPr>
        <p:txBody>
          <a:bodyPr wrap="square" rtlCol="0">
            <a:spAutoFit/>
          </a:bodyPr>
          <a:lstStyle/>
          <a:p>
            <a:pPr algn="ctr"/>
            <a:r>
              <a:rPr lang="en-US" sz="1400"/>
              <a:t>A total of 1,606 activities were uncovered across the 11 parameters using the following </a:t>
            </a:r>
            <a:r>
              <a:rPr lang="en-US" sz="1400" err="1"/>
              <a:t>MeSH</a:t>
            </a:r>
            <a:r>
              <a:rPr lang="en-US" sz="1400"/>
              <a:t> search criteria.</a:t>
            </a:r>
            <a:endParaRPr lang="en-GB" sz="1400"/>
          </a:p>
        </p:txBody>
      </p:sp>
      <p:sp>
        <p:nvSpPr>
          <p:cNvPr id="17" name="Flowchart: Alternate Process 16">
            <a:extLst>
              <a:ext uri="{FF2B5EF4-FFF2-40B4-BE49-F238E27FC236}">
                <a16:creationId xmlns:a16="http://schemas.microsoft.com/office/drawing/2014/main" id="{2A7AC15E-9CD6-B5B1-ECD0-5B689F3AE7E1}"/>
              </a:ext>
              <a:ext uri="{C183D7F6-B498-43B3-948B-1728B52AA6E4}">
                <adec:decorative xmlns:adec="http://schemas.microsoft.com/office/drawing/2017/decorative" val="1"/>
              </a:ext>
            </a:extLst>
          </p:cNvPr>
          <p:cNvSpPr>
            <a:spLocks/>
          </p:cNvSpPr>
          <p:nvPr/>
        </p:nvSpPr>
        <p:spPr>
          <a:xfrm>
            <a:off x="479425" y="4611343"/>
            <a:ext cx="3487918" cy="1338607"/>
          </a:xfrm>
          <a:prstGeom prst="flowChartAlternateProcess">
            <a:avLst/>
          </a:prstGeom>
          <a:solidFill>
            <a:srgbClr val="E4E4E4">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28" name="Flowchart: Alternate Process 27">
            <a:extLst>
              <a:ext uri="{FF2B5EF4-FFF2-40B4-BE49-F238E27FC236}">
                <a16:creationId xmlns:a16="http://schemas.microsoft.com/office/drawing/2014/main" id="{ABA9F678-55AB-666F-EEED-FADDE7569085}"/>
              </a:ext>
              <a:ext uri="{C183D7F6-B498-43B3-948B-1728B52AA6E4}">
                <adec:decorative xmlns:adec="http://schemas.microsoft.com/office/drawing/2017/decorative" val="1"/>
              </a:ext>
            </a:extLst>
          </p:cNvPr>
          <p:cNvSpPr>
            <a:spLocks/>
          </p:cNvSpPr>
          <p:nvPr/>
        </p:nvSpPr>
        <p:spPr>
          <a:xfrm>
            <a:off x="1362638" y="4395941"/>
            <a:ext cx="1581912" cy="374904"/>
          </a:xfrm>
          <a:prstGeom prst="flowChartAlternateProcess">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5" name="TextBox 4">
            <a:extLst>
              <a:ext uri="{FF2B5EF4-FFF2-40B4-BE49-F238E27FC236}">
                <a16:creationId xmlns:a16="http://schemas.microsoft.com/office/drawing/2014/main" id="{97638340-2BDD-386D-449F-DA10945C6809}"/>
              </a:ext>
            </a:extLst>
          </p:cNvPr>
          <p:cNvSpPr txBox="1">
            <a:spLocks/>
          </p:cNvSpPr>
          <p:nvPr/>
        </p:nvSpPr>
        <p:spPr>
          <a:xfrm>
            <a:off x="529603" y="4751020"/>
            <a:ext cx="3387561" cy="854080"/>
          </a:xfrm>
          <a:prstGeom prst="rect">
            <a:avLst/>
          </a:prstGeom>
          <a:noFill/>
        </p:spPr>
        <p:txBody>
          <a:bodyPr wrap="square" rtlCol="0">
            <a:spAutoFit/>
          </a:bodyPr>
          <a:lstStyle/>
          <a:p>
            <a:pPr marL="0" lvl="0" indent="0" defTabSz="400050">
              <a:lnSpc>
                <a:spcPct val="90000"/>
              </a:lnSpc>
              <a:spcBef>
                <a:spcPct val="0"/>
              </a:spcBef>
              <a:spcAft>
                <a:spcPct val="35000"/>
              </a:spcAft>
              <a:buNone/>
            </a:pPr>
            <a:br>
              <a:rPr lang="en-US" sz="1100" i="0" u="none" kern="1200">
                <a:solidFill>
                  <a:schemeClr val="tx1">
                    <a:lumMod val="90000"/>
                    <a:lumOff val="10000"/>
                  </a:schemeClr>
                </a:solidFill>
              </a:rPr>
            </a:br>
            <a:r>
              <a:rPr lang="en-US" sz="1100" b="0" i="0" u="none" kern="1200" baseline="0">
                <a:latin typeface="Lato Light" panose="020F0502020204030203" pitchFamily="34" charset="0"/>
                <a:ea typeface="Lato Light" panose="020F0502020204030203" pitchFamily="34" charset="0"/>
                <a:cs typeface="Lato Light" panose="020F0502020204030203" pitchFamily="34" charset="0"/>
              </a:rPr>
              <a:t>Immunodeficiency/ Immunocompromization/ Immunology/ Immune Disorders/ Allergy &amp; Immunology/ Immunogenetics/ Immunochemistry Pediatric Immunology</a:t>
            </a:r>
            <a:endParaRPr lang="en-US" sz="1100" b="0" i="0" u="none" kern="1200">
              <a:solidFill>
                <a:schemeClr val="tx1">
                  <a:lumMod val="90000"/>
                  <a:lumOff val="1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3" name="TextBox 22">
            <a:extLst>
              <a:ext uri="{FF2B5EF4-FFF2-40B4-BE49-F238E27FC236}">
                <a16:creationId xmlns:a16="http://schemas.microsoft.com/office/drawing/2014/main" id="{92966020-572D-ABB7-A091-685A17623B38}"/>
              </a:ext>
            </a:extLst>
          </p:cNvPr>
          <p:cNvSpPr txBox="1">
            <a:spLocks/>
          </p:cNvSpPr>
          <p:nvPr/>
        </p:nvSpPr>
        <p:spPr>
          <a:xfrm>
            <a:off x="1316728" y="4400179"/>
            <a:ext cx="1655253" cy="338554"/>
          </a:xfrm>
          <a:prstGeom prst="rect">
            <a:avLst/>
          </a:prstGeom>
          <a:noFill/>
        </p:spPr>
        <p:txBody>
          <a:bodyPr wrap="square" rtlCol="0">
            <a:spAutoFit/>
          </a:bodyPr>
          <a:lstStyle/>
          <a:p>
            <a:pPr algn="ctr"/>
            <a:r>
              <a:rPr lang="en-GB" sz="1600">
                <a:solidFill>
                  <a:schemeClr val="bg1"/>
                </a:solidFill>
                <a:latin typeface="Lato Black" panose="020F0502020204030203" pitchFamily="34" charset="0"/>
                <a:ea typeface="Lato Black" panose="020F0502020204030203" pitchFamily="34" charset="0"/>
                <a:cs typeface="Lato Black" panose="020F0502020204030203" pitchFamily="34" charset="0"/>
              </a:rPr>
              <a:t>Immunology </a:t>
            </a:r>
          </a:p>
        </p:txBody>
      </p:sp>
      <p:grpSp>
        <p:nvGrpSpPr>
          <p:cNvPr id="32" name="Group 31">
            <a:extLst>
              <a:ext uri="{FF2B5EF4-FFF2-40B4-BE49-F238E27FC236}">
                <a16:creationId xmlns:a16="http://schemas.microsoft.com/office/drawing/2014/main" id="{142DC7DF-8E05-A9A2-F3C7-9CCCB7D2D2C2}"/>
              </a:ext>
            </a:extLst>
          </p:cNvPr>
          <p:cNvGrpSpPr>
            <a:grpSpLocks/>
          </p:cNvGrpSpPr>
          <p:nvPr/>
        </p:nvGrpSpPr>
        <p:grpSpPr>
          <a:xfrm>
            <a:off x="4385162" y="4386416"/>
            <a:ext cx="3487918" cy="2300134"/>
            <a:chOff x="4499727" y="4526280"/>
            <a:chExt cx="3487918" cy="2300134"/>
          </a:xfrm>
        </p:grpSpPr>
        <p:sp>
          <p:nvSpPr>
            <p:cNvPr id="21" name="Flowchart: Alternate Process 20">
              <a:extLst>
                <a:ext uri="{FF2B5EF4-FFF2-40B4-BE49-F238E27FC236}">
                  <a16:creationId xmlns:a16="http://schemas.microsoft.com/office/drawing/2014/main" id="{1E8AD913-0502-99F3-C495-B33EF0CB9DC1}"/>
                </a:ext>
              </a:extLst>
            </p:cNvPr>
            <p:cNvSpPr>
              <a:spLocks/>
            </p:cNvSpPr>
            <p:nvPr/>
          </p:nvSpPr>
          <p:spPr>
            <a:xfrm>
              <a:off x="4499727" y="4741682"/>
              <a:ext cx="3487918" cy="2084732"/>
            </a:xfrm>
            <a:prstGeom prst="flowChartAlternateProcess">
              <a:avLst/>
            </a:prstGeom>
            <a:solidFill>
              <a:schemeClr val="tx2">
                <a:lumMod val="20000"/>
                <a:lumOff val="8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29" name="Flowchart: Alternate Process 28">
              <a:extLst>
                <a:ext uri="{FF2B5EF4-FFF2-40B4-BE49-F238E27FC236}">
                  <a16:creationId xmlns:a16="http://schemas.microsoft.com/office/drawing/2014/main" id="{0BD1F2C4-D323-4CC6-7574-F5CAD87AC6F5}"/>
                </a:ext>
              </a:extLst>
            </p:cNvPr>
            <p:cNvSpPr>
              <a:spLocks/>
            </p:cNvSpPr>
            <p:nvPr/>
          </p:nvSpPr>
          <p:spPr>
            <a:xfrm>
              <a:off x="5483352" y="4526280"/>
              <a:ext cx="1581912" cy="374904"/>
            </a:xfrm>
            <a:prstGeom prst="flowChartAlternateProcess">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9" name="TextBox 8">
              <a:extLst>
                <a:ext uri="{FF2B5EF4-FFF2-40B4-BE49-F238E27FC236}">
                  <a16:creationId xmlns:a16="http://schemas.microsoft.com/office/drawing/2014/main" id="{0391D906-5D3D-B582-7423-0E1BB9146648}"/>
                </a:ext>
              </a:extLst>
            </p:cNvPr>
            <p:cNvSpPr txBox="1">
              <a:spLocks/>
            </p:cNvSpPr>
            <p:nvPr/>
          </p:nvSpPr>
          <p:spPr>
            <a:xfrm>
              <a:off x="4499727" y="4770323"/>
              <a:ext cx="3487918" cy="1979773"/>
            </a:xfrm>
            <a:prstGeom prst="rect">
              <a:avLst/>
            </a:prstGeom>
            <a:noFill/>
          </p:spPr>
          <p:txBody>
            <a:bodyPr wrap="square">
              <a:spAutoFit/>
            </a:bodyPr>
            <a:lstStyle/>
            <a:p>
              <a:pPr marL="0" lvl="0" indent="0" algn="ctr" defTabSz="400050">
                <a:lnSpc>
                  <a:spcPct val="90000"/>
                </a:lnSpc>
                <a:spcBef>
                  <a:spcPct val="0"/>
                </a:spcBef>
                <a:spcAft>
                  <a:spcPct val="35000"/>
                </a:spcAft>
                <a:buNone/>
              </a:pPr>
              <a:endParaRPr lang="en-US" sz="1100" i="0" u="none" kern="1200">
                <a:solidFill>
                  <a:schemeClr val="tx2">
                    <a:lumMod val="50000"/>
                  </a:schemeClr>
                </a:solidFill>
              </a:endParaRPr>
            </a:p>
            <a:p>
              <a:pPr algn="ctr" defTabSz="400050">
                <a:lnSpc>
                  <a:spcPct val="90000"/>
                </a:lnSpc>
                <a:spcBef>
                  <a:spcPct val="0"/>
                </a:spcBef>
                <a:spcAft>
                  <a:spcPct val="35000"/>
                </a:spcAft>
              </a:pPr>
              <a:r>
                <a:rPr lang="en-US" sz="1100" i="0" u="none" kern="1200">
                  <a:solidFill>
                    <a:srgbClr val="542008"/>
                  </a:solidFill>
                  <a:latin typeface="Lato Light" panose="020F0502020204030203" pitchFamily="34" charset="0"/>
                  <a:ea typeface="Lato Light" panose="020F0502020204030203" pitchFamily="34" charset="0"/>
                  <a:cs typeface="Lato Light" panose="020F0502020204030203" pitchFamily="34" charset="0"/>
                </a:rPr>
                <a:t>Rare Primary Immunodeficiency/ Primary Immunodeficiency (PID) / Inborn Errors of Immunity/ Inherited Immunodeficiency/ Congenital Immunodeficiency/ Genetic Immunodeficiency/ Hereditary Immunodeficiency, </a:t>
              </a:r>
              <a:br>
                <a:rPr lang="en-US" sz="1100" i="0" u="none" kern="1200">
                  <a:solidFill>
                    <a:schemeClr val="tx1">
                      <a:lumMod val="90000"/>
                      <a:lumOff val="10000"/>
                    </a:schemeClr>
                  </a:solidFill>
                </a:rPr>
              </a:br>
              <a:r>
                <a:rPr lang="en-US" sz="1100" i="0" u="none" kern="1200">
                  <a:solidFill>
                    <a:srgbClr val="542008"/>
                  </a:solidFill>
                  <a:latin typeface="Lato Light" panose="020F0502020204030203" pitchFamily="34" charset="0"/>
                  <a:ea typeface="Lato Light" panose="020F0502020204030203" pitchFamily="34" charset="0"/>
                  <a:cs typeface="Lato Light" panose="020F0502020204030203" pitchFamily="34" charset="0"/>
                </a:rPr>
                <a:t>APDS, CVID (Lymphoproliferation as evidenced by Splenomegaly and Lymphadenopathy, Autoimmune Enteropathy, ILD/GLILD and Cytopenia's) , ALPS, CTLA4, PTEN, SOCS1, RAS, NFKB1, Genetic PIDs with immunodeficiency, Combined Immunodeficiency (CID), Primary Antibody Deficiencies (PAD)</a:t>
              </a:r>
            </a:p>
          </p:txBody>
        </p:sp>
        <p:sp>
          <p:nvSpPr>
            <p:cNvPr id="27" name="TextBox 26">
              <a:extLst>
                <a:ext uri="{FF2B5EF4-FFF2-40B4-BE49-F238E27FC236}">
                  <a16:creationId xmlns:a16="http://schemas.microsoft.com/office/drawing/2014/main" id="{795812D3-0417-13E7-722A-5BF848476650}"/>
                </a:ext>
              </a:extLst>
            </p:cNvPr>
            <p:cNvSpPr txBox="1">
              <a:spLocks/>
            </p:cNvSpPr>
            <p:nvPr/>
          </p:nvSpPr>
          <p:spPr>
            <a:xfrm>
              <a:off x="5584376" y="4552330"/>
              <a:ext cx="1374208" cy="338554"/>
            </a:xfrm>
            <a:prstGeom prst="rect">
              <a:avLst/>
            </a:prstGeom>
            <a:noFill/>
          </p:spPr>
          <p:txBody>
            <a:bodyPr wrap="square" rtlCol="0">
              <a:spAutoFit/>
            </a:bodyPr>
            <a:lstStyle/>
            <a:p>
              <a:pPr algn="ctr"/>
              <a:r>
                <a:rPr lang="en-GB" sz="1600">
                  <a:solidFill>
                    <a:schemeClr val="bg1"/>
                  </a:solidFill>
                  <a:latin typeface="Lato Black" panose="020F0502020204030203" pitchFamily="34" charset="0"/>
                  <a:ea typeface="Lato Black" panose="020F0502020204030203" pitchFamily="34" charset="0"/>
                  <a:cs typeface="Lato Black" panose="020F0502020204030203" pitchFamily="34" charset="0"/>
                </a:rPr>
                <a:t>PIDs</a:t>
              </a:r>
            </a:p>
          </p:txBody>
        </p:sp>
      </p:grpSp>
      <p:sp>
        <p:nvSpPr>
          <p:cNvPr id="19" name="Flowchart: Alternate Process 18">
            <a:extLst>
              <a:ext uri="{FF2B5EF4-FFF2-40B4-BE49-F238E27FC236}">
                <a16:creationId xmlns:a16="http://schemas.microsoft.com/office/drawing/2014/main" id="{C0112148-49B7-5713-90B7-015CB01AE3A4}"/>
              </a:ext>
              <a:ext uri="{C183D7F6-B498-43B3-948B-1728B52AA6E4}">
                <adec:decorative xmlns:adec="http://schemas.microsoft.com/office/drawing/2017/decorative" val="1"/>
              </a:ext>
            </a:extLst>
          </p:cNvPr>
          <p:cNvSpPr>
            <a:spLocks/>
          </p:cNvSpPr>
          <p:nvPr/>
        </p:nvSpPr>
        <p:spPr>
          <a:xfrm>
            <a:off x="8274100" y="4534871"/>
            <a:ext cx="3487918" cy="1338607"/>
          </a:xfrm>
          <a:prstGeom prst="flowChartAlternateProcess">
            <a:avLst/>
          </a:prstGeom>
          <a:solidFill>
            <a:srgbClr val="E4E4E4">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b="0" i="0" u="none" kern="1200" baseline="0">
                <a:solidFill>
                  <a:schemeClr val="tx1"/>
                </a:solidFill>
                <a:latin typeface="Lato Light" panose="020F0502020204030203" pitchFamily="34" charset="0"/>
                <a:ea typeface="Lato Light" panose="020F0502020204030203" pitchFamily="34" charset="0"/>
                <a:cs typeface="Lato Light" panose="020F0502020204030203" pitchFamily="34" charset="0"/>
              </a:rPr>
              <a:t>Rare Diseases/ Orphan Diseases/ Rare Pediatric Diseases/ Genetic Disease </a:t>
            </a:r>
          </a:p>
        </p:txBody>
      </p:sp>
      <p:sp>
        <p:nvSpPr>
          <p:cNvPr id="30" name="Flowchart: Alternate Process 29">
            <a:extLst>
              <a:ext uri="{FF2B5EF4-FFF2-40B4-BE49-F238E27FC236}">
                <a16:creationId xmlns:a16="http://schemas.microsoft.com/office/drawing/2014/main" id="{CC4F3560-5E8C-7CFC-6742-C4FF28668AE6}"/>
              </a:ext>
              <a:ext uri="{C183D7F6-B498-43B3-948B-1728B52AA6E4}">
                <adec:decorative xmlns:adec="http://schemas.microsoft.com/office/drawing/2017/decorative" val="1"/>
              </a:ext>
            </a:extLst>
          </p:cNvPr>
          <p:cNvSpPr>
            <a:spLocks/>
          </p:cNvSpPr>
          <p:nvPr/>
        </p:nvSpPr>
        <p:spPr>
          <a:xfrm>
            <a:off x="9304042" y="4395941"/>
            <a:ext cx="1227669" cy="374904"/>
          </a:xfrm>
          <a:prstGeom prst="flowChartAlternateProcess">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25" name="TextBox 24">
            <a:extLst>
              <a:ext uri="{FF2B5EF4-FFF2-40B4-BE49-F238E27FC236}">
                <a16:creationId xmlns:a16="http://schemas.microsoft.com/office/drawing/2014/main" id="{2937F75E-07AB-557F-D044-4DAE8D9DD794}"/>
              </a:ext>
            </a:extLst>
          </p:cNvPr>
          <p:cNvSpPr txBox="1">
            <a:spLocks/>
          </p:cNvSpPr>
          <p:nvPr/>
        </p:nvSpPr>
        <p:spPr>
          <a:xfrm>
            <a:off x="9244987" y="4419288"/>
            <a:ext cx="1335024" cy="338554"/>
          </a:xfrm>
          <a:prstGeom prst="rect">
            <a:avLst/>
          </a:prstGeom>
          <a:noFill/>
        </p:spPr>
        <p:txBody>
          <a:bodyPr wrap="square" rtlCol="0">
            <a:spAutoFit/>
          </a:bodyPr>
          <a:lstStyle/>
          <a:p>
            <a:pPr algn="ctr"/>
            <a:r>
              <a:rPr lang="en-GB" sz="1600">
                <a:solidFill>
                  <a:schemeClr val="bg1"/>
                </a:solidFill>
                <a:latin typeface="Lato Black" panose="020F0502020204030203" pitchFamily="34" charset="0"/>
                <a:ea typeface="Lato Black" panose="020F0502020204030203" pitchFamily="34" charset="0"/>
                <a:cs typeface="Lato Black" panose="020F0502020204030203" pitchFamily="34" charset="0"/>
              </a:rPr>
              <a:t>General </a:t>
            </a:r>
          </a:p>
        </p:txBody>
      </p:sp>
      <p:grpSp>
        <p:nvGrpSpPr>
          <p:cNvPr id="66" name="Group 65">
            <a:extLst>
              <a:ext uri="{FF2B5EF4-FFF2-40B4-BE49-F238E27FC236}">
                <a16:creationId xmlns:a16="http://schemas.microsoft.com/office/drawing/2014/main" id="{9CFBEBA3-721B-1A9F-2761-07865BC5CC8F}"/>
              </a:ext>
            </a:extLst>
          </p:cNvPr>
          <p:cNvGrpSpPr>
            <a:grpSpLocks/>
          </p:cNvGrpSpPr>
          <p:nvPr/>
        </p:nvGrpSpPr>
        <p:grpSpPr>
          <a:xfrm>
            <a:off x="993448" y="482059"/>
            <a:ext cx="10205103" cy="1595045"/>
            <a:chOff x="996735" y="2263920"/>
            <a:chExt cx="10205103" cy="1595045"/>
          </a:xfrm>
        </p:grpSpPr>
        <p:grpSp>
          <p:nvGrpSpPr>
            <p:cNvPr id="67" name="Group 66">
              <a:extLst>
                <a:ext uri="{FF2B5EF4-FFF2-40B4-BE49-F238E27FC236}">
                  <a16:creationId xmlns:a16="http://schemas.microsoft.com/office/drawing/2014/main" id="{1C3B66C4-42F8-5A8D-D5B5-F721D3EC9191}"/>
                </a:ext>
              </a:extLst>
            </p:cNvPr>
            <p:cNvGrpSpPr>
              <a:grpSpLocks/>
            </p:cNvGrpSpPr>
            <p:nvPr/>
          </p:nvGrpSpPr>
          <p:grpSpPr>
            <a:xfrm>
              <a:off x="2772449" y="2263920"/>
              <a:ext cx="946295" cy="1444317"/>
              <a:chOff x="1799258" y="2263920"/>
              <a:chExt cx="946295" cy="1444317"/>
            </a:xfrm>
          </p:grpSpPr>
          <p:pic>
            <p:nvPicPr>
              <p:cNvPr id="131" name="Graphic 130" descr="Head with gears with solid fill">
                <a:extLst>
                  <a:ext uri="{FF2B5EF4-FFF2-40B4-BE49-F238E27FC236}">
                    <a16:creationId xmlns:a16="http://schemas.microsoft.com/office/drawing/2014/main" id="{B2738C6E-E2E8-5A7A-E899-95FAE0BBBC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12405" y="2988237"/>
                <a:ext cx="720000" cy="720000"/>
              </a:xfrm>
              <a:prstGeom prst="rect">
                <a:avLst/>
              </a:prstGeom>
            </p:spPr>
          </p:pic>
          <p:sp>
            <p:nvSpPr>
              <p:cNvPr id="129" name="TextBox 128">
                <a:extLst>
                  <a:ext uri="{FF2B5EF4-FFF2-40B4-BE49-F238E27FC236}">
                    <a16:creationId xmlns:a16="http://schemas.microsoft.com/office/drawing/2014/main" id="{3CCF9DE8-6A2C-5D38-D00C-685ED51D6410}"/>
                  </a:ext>
                </a:extLst>
              </p:cNvPr>
              <p:cNvSpPr txBox="1">
                <a:spLocks/>
              </p:cNvSpPr>
              <p:nvPr/>
            </p:nvSpPr>
            <p:spPr>
              <a:xfrm>
                <a:off x="1799258" y="2263920"/>
                <a:ext cx="946295" cy="646331"/>
              </a:xfrm>
              <a:prstGeom prst="rect">
                <a:avLst/>
              </a:prstGeom>
              <a:noFill/>
            </p:spPr>
            <p:txBody>
              <a:bodyPr wrap="square" rtlCol="0">
                <a:spAutoFit/>
              </a:bodyPr>
              <a:lstStyle/>
              <a:p>
                <a:pPr algn="ctr"/>
                <a:r>
                  <a:rPr lang="en-GB" sz="1200">
                    <a:solidFill>
                      <a:schemeClr val="tx1">
                        <a:lumMod val="90000"/>
                        <a:lumOff val="10000"/>
                      </a:schemeClr>
                    </a:solidFill>
                  </a:rPr>
                  <a:t>Health </a:t>
                </a:r>
                <a:r>
                  <a:rPr lang="en-GB" sz="1200" err="1">
                    <a:solidFill>
                      <a:schemeClr val="tx1">
                        <a:lumMod val="90000"/>
                        <a:lumOff val="10000"/>
                      </a:schemeClr>
                    </a:solidFill>
                  </a:rPr>
                  <a:t>EconomistTerms</a:t>
                </a:r>
                <a:endParaRPr lang="en-GB" sz="1200">
                  <a:solidFill>
                    <a:schemeClr val="tx1">
                      <a:lumMod val="90000"/>
                      <a:lumOff val="10000"/>
                    </a:schemeClr>
                  </a:solidFill>
                </a:endParaRPr>
              </a:p>
            </p:txBody>
          </p:sp>
        </p:grpSp>
        <p:grpSp>
          <p:nvGrpSpPr>
            <p:cNvPr id="68" name="Group 67">
              <a:extLst>
                <a:ext uri="{FF2B5EF4-FFF2-40B4-BE49-F238E27FC236}">
                  <a16:creationId xmlns:a16="http://schemas.microsoft.com/office/drawing/2014/main" id="{3A2002DA-5075-36A0-A938-EFD9C5C020A8}"/>
                </a:ext>
              </a:extLst>
            </p:cNvPr>
            <p:cNvGrpSpPr>
              <a:grpSpLocks/>
            </p:cNvGrpSpPr>
            <p:nvPr/>
          </p:nvGrpSpPr>
          <p:grpSpPr>
            <a:xfrm>
              <a:off x="7417072" y="2448586"/>
              <a:ext cx="1080000" cy="1410379"/>
              <a:chOff x="7306260" y="2448586"/>
              <a:chExt cx="1080000" cy="1410379"/>
            </a:xfrm>
          </p:grpSpPr>
          <p:pic>
            <p:nvPicPr>
              <p:cNvPr id="126" name="Graphic 125" descr="Group success with solid fill">
                <a:extLst>
                  <a:ext uri="{FF2B5EF4-FFF2-40B4-BE49-F238E27FC236}">
                    <a16:creationId xmlns:a16="http://schemas.microsoft.com/office/drawing/2014/main" id="{D035327D-BF37-9387-9E5C-D8821B548C1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06260" y="2778965"/>
                <a:ext cx="1080000" cy="1080000"/>
              </a:xfrm>
              <a:prstGeom prst="rect">
                <a:avLst/>
              </a:prstGeom>
            </p:spPr>
          </p:pic>
          <p:sp>
            <p:nvSpPr>
              <p:cNvPr id="124" name="TextBox 123">
                <a:extLst>
                  <a:ext uri="{FF2B5EF4-FFF2-40B4-BE49-F238E27FC236}">
                    <a16:creationId xmlns:a16="http://schemas.microsoft.com/office/drawing/2014/main" id="{98C0F32A-E5F7-5CFE-220B-E976684C331D}"/>
                  </a:ext>
                </a:extLst>
              </p:cNvPr>
              <p:cNvSpPr txBox="1">
                <a:spLocks/>
              </p:cNvSpPr>
              <p:nvPr/>
            </p:nvSpPr>
            <p:spPr>
              <a:xfrm>
                <a:off x="7484753" y="2448586"/>
                <a:ext cx="723014" cy="461665"/>
              </a:xfrm>
              <a:prstGeom prst="rect">
                <a:avLst/>
              </a:prstGeom>
              <a:noFill/>
            </p:spPr>
            <p:txBody>
              <a:bodyPr wrap="square" rtlCol="0">
                <a:spAutoFit/>
              </a:bodyPr>
              <a:lstStyle/>
              <a:p>
                <a:pPr algn="ctr"/>
                <a:r>
                  <a:rPr lang="en-GB" sz="1200">
                    <a:solidFill>
                      <a:schemeClr val="tx1">
                        <a:lumMod val="90000"/>
                        <a:lumOff val="10000"/>
                      </a:schemeClr>
                    </a:solidFill>
                  </a:rPr>
                  <a:t>Patient </a:t>
                </a:r>
                <a:br>
                  <a:rPr lang="en-GB" sz="1200">
                    <a:solidFill>
                      <a:schemeClr val="tx1">
                        <a:lumMod val="90000"/>
                        <a:lumOff val="10000"/>
                      </a:schemeClr>
                    </a:solidFill>
                  </a:rPr>
                </a:br>
                <a:r>
                  <a:rPr lang="en-GB" sz="1200">
                    <a:solidFill>
                      <a:schemeClr val="tx1">
                        <a:lumMod val="90000"/>
                        <a:lumOff val="10000"/>
                      </a:schemeClr>
                    </a:solidFill>
                  </a:rPr>
                  <a:t>Orgs.</a:t>
                </a:r>
              </a:p>
            </p:txBody>
          </p:sp>
        </p:grpSp>
        <p:grpSp>
          <p:nvGrpSpPr>
            <p:cNvPr id="69" name="Group 68">
              <a:extLst>
                <a:ext uri="{FF2B5EF4-FFF2-40B4-BE49-F238E27FC236}">
                  <a16:creationId xmlns:a16="http://schemas.microsoft.com/office/drawing/2014/main" id="{CF06AD5E-94FF-FB73-71B6-287215B977C6}"/>
                </a:ext>
              </a:extLst>
            </p:cNvPr>
            <p:cNvGrpSpPr>
              <a:grpSpLocks/>
            </p:cNvGrpSpPr>
            <p:nvPr/>
          </p:nvGrpSpPr>
          <p:grpSpPr>
            <a:xfrm>
              <a:off x="10373838" y="2448586"/>
              <a:ext cx="828000" cy="1294592"/>
              <a:chOff x="10866899" y="2448586"/>
              <a:chExt cx="828000" cy="1294592"/>
            </a:xfrm>
          </p:grpSpPr>
          <p:pic>
            <p:nvPicPr>
              <p:cNvPr id="121" name="Graphic 120" descr="Board Of Directors with solid fill">
                <a:extLst>
                  <a:ext uri="{FF2B5EF4-FFF2-40B4-BE49-F238E27FC236}">
                    <a16:creationId xmlns:a16="http://schemas.microsoft.com/office/drawing/2014/main" id="{63B50E8A-CDD1-B91B-58B4-FC1304A780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66899" y="2915178"/>
                <a:ext cx="828000" cy="828000"/>
              </a:xfrm>
              <a:prstGeom prst="rect">
                <a:avLst/>
              </a:prstGeom>
            </p:spPr>
          </p:pic>
          <p:sp>
            <p:nvSpPr>
              <p:cNvPr id="119" name="TextBox 118">
                <a:extLst>
                  <a:ext uri="{FF2B5EF4-FFF2-40B4-BE49-F238E27FC236}">
                    <a16:creationId xmlns:a16="http://schemas.microsoft.com/office/drawing/2014/main" id="{A98CA199-4221-9FAC-09AF-2D6134A9D254}"/>
                  </a:ext>
                </a:extLst>
              </p:cNvPr>
              <p:cNvSpPr txBox="1">
                <a:spLocks/>
              </p:cNvSpPr>
              <p:nvPr/>
            </p:nvSpPr>
            <p:spPr>
              <a:xfrm>
                <a:off x="10919392" y="2448586"/>
                <a:ext cx="723014" cy="461665"/>
              </a:xfrm>
              <a:prstGeom prst="rect">
                <a:avLst/>
              </a:prstGeom>
              <a:noFill/>
            </p:spPr>
            <p:txBody>
              <a:bodyPr wrap="square" rtlCol="0">
                <a:spAutoFit/>
              </a:bodyPr>
              <a:lstStyle/>
              <a:p>
                <a:pPr algn="ctr"/>
                <a:r>
                  <a:rPr lang="en-GB" sz="1200">
                    <a:solidFill>
                      <a:schemeClr val="tx1">
                        <a:lumMod val="90000"/>
                        <a:lumOff val="10000"/>
                      </a:schemeClr>
                    </a:solidFill>
                  </a:rPr>
                  <a:t>Payor Groups</a:t>
                </a:r>
              </a:p>
            </p:txBody>
          </p:sp>
        </p:grpSp>
        <p:grpSp>
          <p:nvGrpSpPr>
            <p:cNvPr id="70" name="Group 69">
              <a:extLst>
                <a:ext uri="{FF2B5EF4-FFF2-40B4-BE49-F238E27FC236}">
                  <a16:creationId xmlns:a16="http://schemas.microsoft.com/office/drawing/2014/main" id="{C9FC2B77-5642-AF23-B263-F2481F955110}"/>
                </a:ext>
              </a:extLst>
            </p:cNvPr>
            <p:cNvGrpSpPr>
              <a:grpSpLocks/>
            </p:cNvGrpSpPr>
            <p:nvPr/>
          </p:nvGrpSpPr>
          <p:grpSpPr>
            <a:xfrm>
              <a:off x="996735" y="2448586"/>
              <a:ext cx="900222" cy="1324152"/>
              <a:chOff x="100261" y="2448586"/>
              <a:chExt cx="900222" cy="1324152"/>
            </a:xfrm>
          </p:grpSpPr>
          <p:pic>
            <p:nvPicPr>
              <p:cNvPr id="116" name="Graphic 115" descr="Medicine with solid fill">
                <a:extLst>
                  <a:ext uri="{FF2B5EF4-FFF2-40B4-BE49-F238E27FC236}">
                    <a16:creationId xmlns:a16="http://schemas.microsoft.com/office/drawing/2014/main" id="{1B5550B1-787C-7412-F1AF-6132881991F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4372" y="2980738"/>
                <a:ext cx="792000" cy="792000"/>
              </a:xfrm>
              <a:prstGeom prst="rect">
                <a:avLst/>
              </a:prstGeom>
            </p:spPr>
          </p:pic>
          <p:sp>
            <p:nvSpPr>
              <p:cNvPr id="114" name="TextBox 113">
                <a:extLst>
                  <a:ext uri="{FF2B5EF4-FFF2-40B4-BE49-F238E27FC236}">
                    <a16:creationId xmlns:a16="http://schemas.microsoft.com/office/drawing/2014/main" id="{3F12E9F3-7B80-280E-5782-9CCE7ABD334D}"/>
                  </a:ext>
                </a:extLst>
              </p:cNvPr>
              <p:cNvSpPr txBox="1">
                <a:spLocks/>
              </p:cNvSpPr>
              <p:nvPr/>
            </p:nvSpPr>
            <p:spPr>
              <a:xfrm>
                <a:off x="100261" y="2448586"/>
                <a:ext cx="900222" cy="461665"/>
              </a:xfrm>
              <a:prstGeom prst="rect">
                <a:avLst/>
              </a:prstGeom>
              <a:noFill/>
            </p:spPr>
            <p:txBody>
              <a:bodyPr wrap="square" rtlCol="0">
                <a:spAutoFit/>
              </a:bodyPr>
              <a:lstStyle/>
              <a:p>
                <a:pPr algn="ctr"/>
                <a:r>
                  <a:rPr lang="en-GB" sz="1200">
                    <a:solidFill>
                      <a:schemeClr val="tx1">
                        <a:lumMod val="90000"/>
                        <a:lumOff val="10000"/>
                      </a:schemeClr>
                    </a:solidFill>
                  </a:rPr>
                  <a:t>Treatment Terms</a:t>
                </a:r>
              </a:p>
            </p:txBody>
          </p:sp>
        </p:grpSp>
        <p:grpSp>
          <p:nvGrpSpPr>
            <p:cNvPr id="71" name="Group 70">
              <a:extLst>
                <a:ext uri="{FF2B5EF4-FFF2-40B4-BE49-F238E27FC236}">
                  <a16:creationId xmlns:a16="http://schemas.microsoft.com/office/drawing/2014/main" id="{6AAC7F1A-1308-DBBB-A4FE-D96C9CE01450}"/>
                </a:ext>
              </a:extLst>
            </p:cNvPr>
            <p:cNvGrpSpPr>
              <a:grpSpLocks/>
            </p:cNvGrpSpPr>
            <p:nvPr/>
          </p:nvGrpSpPr>
          <p:grpSpPr>
            <a:xfrm>
              <a:off x="5528166" y="2633252"/>
              <a:ext cx="1013636" cy="1027071"/>
              <a:chOff x="4927831" y="2633252"/>
              <a:chExt cx="1013636" cy="1027071"/>
            </a:xfrm>
          </p:grpSpPr>
          <p:sp>
            <p:nvSpPr>
              <p:cNvPr id="108" name="TextBox 107">
                <a:extLst>
                  <a:ext uri="{FF2B5EF4-FFF2-40B4-BE49-F238E27FC236}">
                    <a16:creationId xmlns:a16="http://schemas.microsoft.com/office/drawing/2014/main" id="{7F225D64-3602-485E-6AFC-B3C092C8C21C}"/>
                  </a:ext>
                </a:extLst>
              </p:cNvPr>
              <p:cNvSpPr txBox="1">
                <a:spLocks/>
              </p:cNvSpPr>
              <p:nvPr/>
            </p:nvSpPr>
            <p:spPr>
              <a:xfrm>
                <a:off x="4927831" y="2633252"/>
                <a:ext cx="1013636" cy="276999"/>
              </a:xfrm>
              <a:prstGeom prst="rect">
                <a:avLst/>
              </a:prstGeom>
              <a:noFill/>
            </p:spPr>
            <p:txBody>
              <a:bodyPr wrap="square" rtlCol="0">
                <a:spAutoFit/>
              </a:bodyPr>
              <a:lstStyle/>
              <a:p>
                <a:pPr algn="ctr"/>
                <a:r>
                  <a:rPr lang="en-GB" sz="1200">
                    <a:solidFill>
                      <a:schemeClr val="tx1">
                        <a:lumMod val="90000"/>
                        <a:lumOff val="10000"/>
                      </a:schemeClr>
                    </a:solidFill>
                  </a:rPr>
                  <a:t>Congresses</a:t>
                </a:r>
              </a:p>
            </p:txBody>
          </p:sp>
          <p:pic>
            <p:nvPicPr>
              <p:cNvPr id="111" name="Graphic 110" descr="Lecturer with solid fill">
                <a:extLst>
                  <a:ext uri="{FF2B5EF4-FFF2-40B4-BE49-F238E27FC236}">
                    <a16:creationId xmlns:a16="http://schemas.microsoft.com/office/drawing/2014/main" id="{780E5BCF-CE3B-ED58-4500-24BF569A693E}"/>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5074649" y="2940323"/>
                <a:ext cx="720000" cy="720000"/>
              </a:xfrm>
              <a:prstGeom prst="rect">
                <a:avLst/>
              </a:prstGeom>
            </p:spPr>
          </p:pic>
        </p:grpSp>
        <p:grpSp>
          <p:nvGrpSpPr>
            <p:cNvPr id="72" name="Group 71">
              <a:extLst>
                <a:ext uri="{FF2B5EF4-FFF2-40B4-BE49-F238E27FC236}">
                  <a16:creationId xmlns:a16="http://schemas.microsoft.com/office/drawing/2014/main" id="{37112248-90EB-AAD3-A4D0-14C6EA8407B1}"/>
                </a:ext>
              </a:extLst>
            </p:cNvPr>
            <p:cNvGrpSpPr>
              <a:grpSpLocks/>
            </p:cNvGrpSpPr>
            <p:nvPr/>
          </p:nvGrpSpPr>
          <p:grpSpPr>
            <a:xfrm>
              <a:off x="9372564" y="2448586"/>
              <a:ext cx="1013636" cy="1251449"/>
              <a:chOff x="9633579" y="2448586"/>
              <a:chExt cx="1013636" cy="1251449"/>
            </a:xfrm>
          </p:grpSpPr>
          <p:pic>
            <p:nvPicPr>
              <p:cNvPr id="106" name="Graphic 105" descr="Clipboard Badge with solid fill">
                <a:extLst>
                  <a:ext uri="{FF2B5EF4-FFF2-40B4-BE49-F238E27FC236}">
                    <a16:creationId xmlns:a16="http://schemas.microsoft.com/office/drawing/2014/main" id="{46747350-4846-8C0B-9C00-85481D3D31E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744397" y="2908035"/>
                <a:ext cx="792000" cy="792000"/>
              </a:xfrm>
              <a:prstGeom prst="rect">
                <a:avLst/>
              </a:prstGeom>
            </p:spPr>
          </p:pic>
          <p:sp>
            <p:nvSpPr>
              <p:cNvPr id="104" name="TextBox 103">
                <a:extLst>
                  <a:ext uri="{FF2B5EF4-FFF2-40B4-BE49-F238E27FC236}">
                    <a16:creationId xmlns:a16="http://schemas.microsoft.com/office/drawing/2014/main" id="{73944AD2-25E4-BD1C-B9FF-E49BD4B8B223}"/>
                  </a:ext>
                </a:extLst>
              </p:cNvPr>
              <p:cNvSpPr txBox="1">
                <a:spLocks/>
              </p:cNvSpPr>
              <p:nvPr/>
            </p:nvSpPr>
            <p:spPr>
              <a:xfrm>
                <a:off x="9633579" y="2448586"/>
                <a:ext cx="1013636" cy="461665"/>
              </a:xfrm>
              <a:prstGeom prst="rect">
                <a:avLst/>
              </a:prstGeom>
              <a:noFill/>
            </p:spPr>
            <p:txBody>
              <a:bodyPr wrap="square" rtlCol="0">
                <a:spAutoFit/>
              </a:bodyPr>
              <a:lstStyle/>
              <a:p>
                <a:pPr algn="ctr"/>
                <a:r>
                  <a:rPr lang="en-GB" sz="1200">
                    <a:solidFill>
                      <a:schemeClr val="tx1">
                        <a:lumMod val="90000"/>
                        <a:lumOff val="10000"/>
                      </a:schemeClr>
                    </a:solidFill>
                  </a:rPr>
                  <a:t>Regulatory Agencies</a:t>
                </a:r>
              </a:p>
            </p:txBody>
          </p:sp>
        </p:grpSp>
        <p:grpSp>
          <p:nvGrpSpPr>
            <p:cNvPr id="73" name="Group 72">
              <a:extLst>
                <a:ext uri="{FF2B5EF4-FFF2-40B4-BE49-F238E27FC236}">
                  <a16:creationId xmlns:a16="http://schemas.microsoft.com/office/drawing/2014/main" id="{AE525A1D-CC89-74B4-02D1-A0F868E5E3FF}"/>
                </a:ext>
              </a:extLst>
            </p:cNvPr>
            <p:cNvGrpSpPr>
              <a:grpSpLocks/>
            </p:cNvGrpSpPr>
            <p:nvPr/>
          </p:nvGrpSpPr>
          <p:grpSpPr>
            <a:xfrm>
              <a:off x="8484707" y="2633252"/>
              <a:ext cx="900222" cy="1086783"/>
              <a:chOff x="8662049" y="2633252"/>
              <a:chExt cx="900222" cy="1086783"/>
            </a:xfrm>
          </p:grpSpPr>
          <p:pic>
            <p:nvPicPr>
              <p:cNvPr id="101" name="Graphic 100" descr="Books with solid fill">
                <a:extLst>
                  <a:ext uri="{FF2B5EF4-FFF2-40B4-BE49-F238E27FC236}">
                    <a16:creationId xmlns:a16="http://schemas.microsoft.com/office/drawing/2014/main" id="{0C1DE943-B2C8-F74E-3FCB-4FEE4EE0FEF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716160" y="2928035"/>
                <a:ext cx="792000" cy="792000"/>
              </a:xfrm>
              <a:prstGeom prst="rect">
                <a:avLst/>
              </a:prstGeom>
            </p:spPr>
          </p:pic>
          <p:sp>
            <p:nvSpPr>
              <p:cNvPr id="99" name="TextBox 98">
                <a:extLst>
                  <a:ext uri="{FF2B5EF4-FFF2-40B4-BE49-F238E27FC236}">
                    <a16:creationId xmlns:a16="http://schemas.microsoft.com/office/drawing/2014/main" id="{E2E7A180-31AD-F890-48FB-CF2BD229B134}"/>
                  </a:ext>
                </a:extLst>
              </p:cNvPr>
              <p:cNvSpPr txBox="1">
                <a:spLocks/>
              </p:cNvSpPr>
              <p:nvPr/>
            </p:nvSpPr>
            <p:spPr>
              <a:xfrm>
                <a:off x="8662049" y="2633252"/>
                <a:ext cx="900222" cy="276999"/>
              </a:xfrm>
              <a:prstGeom prst="rect">
                <a:avLst/>
              </a:prstGeom>
              <a:noFill/>
            </p:spPr>
            <p:txBody>
              <a:bodyPr wrap="square" rtlCol="0">
                <a:spAutoFit/>
              </a:bodyPr>
              <a:lstStyle/>
              <a:p>
                <a:pPr algn="ctr"/>
                <a:r>
                  <a:rPr lang="en-GB" sz="1200">
                    <a:solidFill>
                      <a:schemeClr val="tx1">
                        <a:lumMod val="90000"/>
                        <a:lumOff val="10000"/>
                      </a:schemeClr>
                    </a:solidFill>
                  </a:rPr>
                  <a:t>Journals</a:t>
                </a:r>
              </a:p>
            </p:txBody>
          </p:sp>
        </p:grpSp>
        <p:grpSp>
          <p:nvGrpSpPr>
            <p:cNvPr id="74" name="Group 73">
              <a:extLst>
                <a:ext uri="{FF2B5EF4-FFF2-40B4-BE49-F238E27FC236}">
                  <a16:creationId xmlns:a16="http://schemas.microsoft.com/office/drawing/2014/main" id="{31F39E8A-D35C-2445-853E-7928C58ACEAD}"/>
                </a:ext>
              </a:extLst>
            </p:cNvPr>
            <p:cNvGrpSpPr>
              <a:grpSpLocks/>
            </p:cNvGrpSpPr>
            <p:nvPr/>
          </p:nvGrpSpPr>
          <p:grpSpPr>
            <a:xfrm>
              <a:off x="4640309" y="2448586"/>
              <a:ext cx="900222" cy="1275908"/>
              <a:chOff x="4031984" y="2448586"/>
              <a:chExt cx="900222" cy="1275908"/>
            </a:xfrm>
          </p:grpSpPr>
          <p:pic>
            <p:nvPicPr>
              <p:cNvPr id="96" name="Graphic 95" descr="Test tubes with solid fill">
                <a:extLst>
                  <a:ext uri="{FF2B5EF4-FFF2-40B4-BE49-F238E27FC236}">
                    <a16:creationId xmlns:a16="http://schemas.microsoft.com/office/drawing/2014/main" id="{8189996B-C2E9-7F30-5F29-528F8B65F48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086095" y="2932494"/>
                <a:ext cx="792000" cy="792000"/>
              </a:xfrm>
              <a:prstGeom prst="rect">
                <a:avLst/>
              </a:prstGeom>
            </p:spPr>
          </p:pic>
          <p:sp>
            <p:nvSpPr>
              <p:cNvPr id="94" name="TextBox 93">
                <a:extLst>
                  <a:ext uri="{FF2B5EF4-FFF2-40B4-BE49-F238E27FC236}">
                    <a16:creationId xmlns:a16="http://schemas.microsoft.com/office/drawing/2014/main" id="{A9F81FA4-2C94-C82E-26E5-F60D6F66537C}"/>
                  </a:ext>
                </a:extLst>
              </p:cNvPr>
              <p:cNvSpPr txBox="1">
                <a:spLocks/>
              </p:cNvSpPr>
              <p:nvPr/>
            </p:nvSpPr>
            <p:spPr>
              <a:xfrm>
                <a:off x="4031984" y="2448586"/>
                <a:ext cx="900222" cy="461665"/>
              </a:xfrm>
              <a:prstGeom prst="rect">
                <a:avLst/>
              </a:prstGeom>
              <a:noFill/>
            </p:spPr>
            <p:txBody>
              <a:bodyPr wrap="square" rtlCol="0">
                <a:spAutoFit/>
              </a:bodyPr>
              <a:lstStyle/>
              <a:p>
                <a:pPr algn="ctr"/>
                <a:r>
                  <a:rPr lang="en-GB" sz="1200">
                    <a:solidFill>
                      <a:schemeClr val="tx1">
                        <a:lumMod val="90000"/>
                        <a:lumOff val="10000"/>
                      </a:schemeClr>
                    </a:solidFill>
                  </a:rPr>
                  <a:t>Clinical Trials</a:t>
                </a:r>
              </a:p>
            </p:txBody>
          </p:sp>
        </p:grpSp>
        <p:grpSp>
          <p:nvGrpSpPr>
            <p:cNvPr id="75" name="Group 74">
              <a:extLst>
                <a:ext uri="{FF2B5EF4-FFF2-40B4-BE49-F238E27FC236}">
                  <a16:creationId xmlns:a16="http://schemas.microsoft.com/office/drawing/2014/main" id="{28E8C380-0754-2736-2DFA-CB4728CFE405}"/>
                </a:ext>
              </a:extLst>
            </p:cNvPr>
            <p:cNvGrpSpPr>
              <a:grpSpLocks/>
            </p:cNvGrpSpPr>
            <p:nvPr/>
          </p:nvGrpSpPr>
          <p:grpSpPr>
            <a:xfrm>
              <a:off x="1884592" y="2448586"/>
              <a:ext cx="900222" cy="1232116"/>
              <a:chOff x="1040847" y="2448586"/>
              <a:chExt cx="900222" cy="1232116"/>
            </a:xfrm>
          </p:grpSpPr>
          <p:pic>
            <p:nvPicPr>
              <p:cNvPr id="91" name="Graphic 90" descr="Microscope with solid fill">
                <a:extLst>
                  <a:ext uri="{FF2B5EF4-FFF2-40B4-BE49-F238E27FC236}">
                    <a16:creationId xmlns:a16="http://schemas.microsoft.com/office/drawing/2014/main" id="{653A7054-B546-8538-474C-239DD9B6B8E2}"/>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112958" y="2924702"/>
                <a:ext cx="756000" cy="756000"/>
              </a:xfrm>
              <a:prstGeom prst="rect">
                <a:avLst/>
              </a:prstGeom>
            </p:spPr>
          </p:pic>
          <p:sp>
            <p:nvSpPr>
              <p:cNvPr id="89" name="TextBox 88">
                <a:extLst>
                  <a:ext uri="{FF2B5EF4-FFF2-40B4-BE49-F238E27FC236}">
                    <a16:creationId xmlns:a16="http://schemas.microsoft.com/office/drawing/2014/main" id="{F3EC410A-D122-7ED8-AF0E-9AF98294A833}"/>
                  </a:ext>
                </a:extLst>
              </p:cNvPr>
              <p:cNvSpPr txBox="1">
                <a:spLocks/>
              </p:cNvSpPr>
              <p:nvPr/>
            </p:nvSpPr>
            <p:spPr>
              <a:xfrm>
                <a:off x="1040847" y="2448586"/>
                <a:ext cx="900222" cy="461665"/>
              </a:xfrm>
              <a:prstGeom prst="rect">
                <a:avLst/>
              </a:prstGeom>
              <a:noFill/>
            </p:spPr>
            <p:txBody>
              <a:bodyPr wrap="square" rtlCol="0">
                <a:spAutoFit/>
              </a:bodyPr>
              <a:lstStyle/>
              <a:p>
                <a:pPr algn="ctr"/>
                <a:r>
                  <a:rPr lang="en-GB" sz="1200">
                    <a:solidFill>
                      <a:schemeClr val="tx1">
                        <a:lumMod val="90000"/>
                        <a:lumOff val="10000"/>
                      </a:schemeClr>
                    </a:solidFill>
                  </a:rPr>
                  <a:t>Clinical Terms</a:t>
                </a:r>
              </a:p>
            </p:txBody>
          </p:sp>
        </p:grpSp>
        <p:grpSp>
          <p:nvGrpSpPr>
            <p:cNvPr id="76" name="Group 75">
              <a:extLst>
                <a:ext uri="{FF2B5EF4-FFF2-40B4-BE49-F238E27FC236}">
                  <a16:creationId xmlns:a16="http://schemas.microsoft.com/office/drawing/2014/main" id="{880A622A-1E21-D6A7-7618-7B7E67243260}"/>
                </a:ext>
              </a:extLst>
            </p:cNvPr>
            <p:cNvGrpSpPr>
              <a:grpSpLocks/>
            </p:cNvGrpSpPr>
            <p:nvPr/>
          </p:nvGrpSpPr>
          <p:grpSpPr>
            <a:xfrm>
              <a:off x="3706379" y="2633252"/>
              <a:ext cx="946295" cy="1061152"/>
              <a:chOff x="2823214" y="2633252"/>
              <a:chExt cx="946295" cy="1061152"/>
            </a:xfrm>
          </p:grpSpPr>
          <p:sp>
            <p:nvSpPr>
              <p:cNvPr id="83" name="TextBox 82">
                <a:extLst>
                  <a:ext uri="{FF2B5EF4-FFF2-40B4-BE49-F238E27FC236}">
                    <a16:creationId xmlns:a16="http://schemas.microsoft.com/office/drawing/2014/main" id="{CAFF3FA0-2D4D-D7AB-6517-8586DD17803E}"/>
                  </a:ext>
                </a:extLst>
              </p:cNvPr>
              <p:cNvSpPr txBox="1">
                <a:spLocks/>
              </p:cNvSpPr>
              <p:nvPr/>
            </p:nvSpPr>
            <p:spPr>
              <a:xfrm>
                <a:off x="2823214" y="2633252"/>
                <a:ext cx="946295" cy="276999"/>
              </a:xfrm>
              <a:prstGeom prst="rect">
                <a:avLst/>
              </a:prstGeom>
              <a:noFill/>
            </p:spPr>
            <p:txBody>
              <a:bodyPr wrap="square" rtlCol="0">
                <a:spAutoFit/>
              </a:bodyPr>
              <a:lstStyle/>
              <a:p>
                <a:pPr algn="ctr"/>
                <a:r>
                  <a:rPr lang="en-GB" sz="1200">
                    <a:solidFill>
                      <a:schemeClr val="tx1">
                        <a:lumMod val="90000"/>
                        <a:lumOff val="10000"/>
                      </a:schemeClr>
                    </a:solidFill>
                  </a:rPr>
                  <a:t>Guidelines</a:t>
                </a:r>
              </a:p>
            </p:txBody>
          </p:sp>
          <p:pic>
            <p:nvPicPr>
              <p:cNvPr id="86" name="Graphic 85" descr="Contract with solid fill">
                <a:extLst>
                  <a:ext uri="{FF2B5EF4-FFF2-40B4-BE49-F238E27FC236}">
                    <a16:creationId xmlns:a16="http://schemas.microsoft.com/office/drawing/2014/main" id="{9CF7B651-A28F-71A7-FEB1-946F3DF27DDC}"/>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936361" y="2974404"/>
                <a:ext cx="720000" cy="720000"/>
              </a:xfrm>
              <a:prstGeom prst="rect">
                <a:avLst/>
              </a:prstGeom>
            </p:spPr>
          </p:pic>
        </p:grpSp>
        <p:grpSp>
          <p:nvGrpSpPr>
            <p:cNvPr id="77" name="Group 76">
              <a:extLst>
                <a:ext uri="{FF2B5EF4-FFF2-40B4-BE49-F238E27FC236}">
                  <a16:creationId xmlns:a16="http://schemas.microsoft.com/office/drawing/2014/main" id="{BE416535-A127-762E-A261-1395A96B3EE1}"/>
                </a:ext>
              </a:extLst>
            </p:cNvPr>
            <p:cNvGrpSpPr>
              <a:grpSpLocks/>
            </p:cNvGrpSpPr>
            <p:nvPr/>
          </p:nvGrpSpPr>
          <p:grpSpPr>
            <a:xfrm>
              <a:off x="6529437" y="2448586"/>
              <a:ext cx="900000" cy="1316431"/>
              <a:chOff x="6035565" y="2448586"/>
              <a:chExt cx="900000" cy="1316431"/>
            </a:xfrm>
          </p:grpSpPr>
          <p:sp>
            <p:nvSpPr>
              <p:cNvPr id="78" name="TextBox 77">
                <a:extLst>
                  <a:ext uri="{FF2B5EF4-FFF2-40B4-BE49-F238E27FC236}">
                    <a16:creationId xmlns:a16="http://schemas.microsoft.com/office/drawing/2014/main" id="{325CCB48-9016-C7F6-BE36-5EF6D83ACC99}"/>
                  </a:ext>
                </a:extLst>
              </p:cNvPr>
              <p:cNvSpPr txBox="1">
                <a:spLocks/>
              </p:cNvSpPr>
              <p:nvPr/>
            </p:nvSpPr>
            <p:spPr>
              <a:xfrm>
                <a:off x="6124058" y="2448586"/>
                <a:ext cx="723014" cy="461665"/>
              </a:xfrm>
              <a:prstGeom prst="rect">
                <a:avLst/>
              </a:prstGeom>
              <a:noFill/>
            </p:spPr>
            <p:txBody>
              <a:bodyPr wrap="square" rtlCol="0">
                <a:spAutoFit/>
              </a:bodyPr>
              <a:lstStyle/>
              <a:p>
                <a:pPr algn="ctr"/>
                <a:r>
                  <a:rPr lang="en-GB" sz="1200">
                    <a:solidFill>
                      <a:schemeClr val="tx1">
                        <a:lumMod val="90000"/>
                        <a:lumOff val="10000"/>
                      </a:schemeClr>
                    </a:solidFill>
                  </a:rPr>
                  <a:t>Prof. </a:t>
                </a:r>
                <a:br>
                  <a:rPr lang="en-GB" sz="1200">
                    <a:solidFill>
                      <a:schemeClr val="tx1">
                        <a:lumMod val="90000"/>
                        <a:lumOff val="10000"/>
                      </a:schemeClr>
                    </a:solidFill>
                  </a:rPr>
                </a:br>
                <a:r>
                  <a:rPr lang="en-GB" sz="1200">
                    <a:solidFill>
                      <a:schemeClr val="tx1">
                        <a:lumMod val="90000"/>
                        <a:lumOff val="10000"/>
                      </a:schemeClr>
                    </a:solidFill>
                  </a:rPr>
                  <a:t>Orgs.</a:t>
                </a:r>
              </a:p>
            </p:txBody>
          </p:sp>
          <p:pic>
            <p:nvPicPr>
              <p:cNvPr id="81" name="Graphic 80" descr="Employee badge with solid fill">
                <a:extLst>
                  <a:ext uri="{FF2B5EF4-FFF2-40B4-BE49-F238E27FC236}">
                    <a16:creationId xmlns:a16="http://schemas.microsoft.com/office/drawing/2014/main" id="{1E072BE7-E7B4-C3E0-A1B7-8C5D92BD272E}"/>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6035565" y="2865017"/>
                <a:ext cx="900000" cy="900000"/>
              </a:xfrm>
              <a:prstGeom prst="rect">
                <a:avLst/>
              </a:prstGeom>
            </p:spPr>
          </p:pic>
        </p:grpSp>
      </p:grpSp>
    </p:spTree>
    <p:extLst>
      <p:ext uri="{BB962C8B-B14F-4D97-AF65-F5344CB8AC3E}">
        <p14:creationId xmlns:p14="http://schemas.microsoft.com/office/powerpoint/2010/main" val="72194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9F128-3586-26F8-FCDD-9D2EA5259E86}"/>
            </a:ext>
          </a:extLst>
        </p:cNvPr>
        <p:cNvGrpSpPr/>
        <p:nvPr/>
      </p:nvGrpSpPr>
      <p:grpSpPr>
        <a:xfrm>
          <a:off x="0" y="0"/>
          <a:ext cx="0" cy="0"/>
          <a:chOff x="0" y="0"/>
          <a:chExt cx="0" cy="0"/>
        </a:xfrm>
      </p:grpSpPr>
      <p:sp>
        <p:nvSpPr>
          <p:cNvPr id="7" name="Flowchart: Alternate Process 6">
            <a:extLst>
              <a:ext uri="{FF2B5EF4-FFF2-40B4-BE49-F238E27FC236}">
                <a16:creationId xmlns:a16="http://schemas.microsoft.com/office/drawing/2014/main" id="{54E4A8DF-B89B-8A38-3102-24E8C77DD82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406403" y="-478465"/>
            <a:ext cx="3487918" cy="7814930"/>
          </a:xfrm>
          <a:prstGeom prst="flowChartAlternateProcess">
            <a:avLst/>
          </a:prstGeom>
          <a:solidFill>
            <a:schemeClr val="tx2">
              <a:lumMod val="20000"/>
              <a:lumOff val="8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20" name="TextBox 19">
            <a:extLst>
              <a:ext uri="{FF2B5EF4-FFF2-40B4-BE49-F238E27FC236}">
                <a16:creationId xmlns:a16="http://schemas.microsoft.com/office/drawing/2014/main" id="{62591D74-6396-FA20-D9AB-D6B0C313A3C4}"/>
              </a:ext>
            </a:extLst>
          </p:cNvPr>
          <p:cNvSpPr txBox="1">
            <a:spLocks noGrp="1" noRot="1" noMove="1" noResize="1" noEditPoints="1" noAdjustHandles="1" noChangeArrowheads="1" noChangeShapeType="1"/>
          </p:cNvSpPr>
          <p:nvPr/>
        </p:nvSpPr>
        <p:spPr>
          <a:xfrm>
            <a:off x="4760290" y="2133600"/>
            <a:ext cx="2780145" cy="1631216"/>
          </a:xfrm>
          <a:prstGeom prst="rect">
            <a:avLst/>
          </a:prstGeom>
          <a:noFill/>
        </p:spPr>
        <p:txBody>
          <a:bodyPr wrap="square" rtlCol="0">
            <a:spAutoFit/>
          </a:bodyPr>
          <a:lstStyle/>
          <a:p>
            <a:r>
              <a:rPr lang="en-US" sz="10000" b="1">
                <a:solidFill>
                  <a:schemeClr val="tx2"/>
                </a:solidFill>
                <a:latin typeface="Lato ExtraBold" panose="020F0502020204030204" pitchFamily="34" charset="0"/>
              </a:rPr>
              <a:t>18%</a:t>
            </a:r>
            <a:endParaRPr lang="en-GB" sz="10000" b="1">
              <a:solidFill>
                <a:schemeClr val="tx2"/>
              </a:solidFill>
              <a:latin typeface="Lato ExtraBold" panose="020F0502020204030204" pitchFamily="34" charset="0"/>
            </a:endParaRPr>
          </a:p>
        </p:txBody>
      </p:sp>
      <p:sp>
        <p:nvSpPr>
          <p:cNvPr id="21" name="TextBox 20">
            <a:extLst>
              <a:ext uri="{FF2B5EF4-FFF2-40B4-BE49-F238E27FC236}">
                <a16:creationId xmlns:a16="http://schemas.microsoft.com/office/drawing/2014/main" id="{D5505C4F-1E15-C918-DB3C-73AD23F58B1D}"/>
              </a:ext>
            </a:extLst>
          </p:cNvPr>
          <p:cNvSpPr txBox="1">
            <a:spLocks noGrp="1" noRot="1" noMove="1" noResize="1" noEditPoints="1" noAdjustHandles="1" noChangeArrowheads="1" noChangeShapeType="1"/>
          </p:cNvSpPr>
          <p:nvPr/>
        </p:nvSpPr>
        <p:spPr>
          <a:xfrm>
            <a:off x="4559534" y="3775064"/>
            <a:ext cx="3181656" cy="584775"/>
          </a:xfrm>
          <a:prstGeom prst="rect">
            <a:avLst/>
          </a:prstGeom>
          <a:noFill/>
        </p:spPr>
        <p:txBody>
          <a:bodyPr wrap="square" rtlCol="0">
            <a:spAutoFit/>
          </a:bodyPr>
          <a:lstStyle/>
          <a:p>
            <a:pPr algn="ctr"/>
            <a:r>
              <a:rPr lang="en-US" sz="1600" b="1">
                <a:solidFill>
                  <a:schemeClr val="tx2">
                    <a:lumMod val="50000"/>
                  </a:schemeClr>
                </a:solidFill>
                <a:latin typeface="Lato Black" panose="020F0502020204030203" pitchFamily="34" charset="0"/>
                <a:ea typeface="Lato Black" panose="020F0502020204030203" pitchFamily="34" charset="0"/>
                <a:cs typeface="Lato Black" panose="020F0502020204030203" pitchFamily="34" charset="0"/>
              </a:rPr>
              <a:t>Of Activities search were PID specific material</a:t>
            </a:r>
            <a:endParaRPr lang="en-GB" sz="1600" b="1">
              <a:solidFill>
                <a:schemeClr val="tx2">
                  <a:lumMod val="50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2" name="TextBox 11">
            <a:extLst>
              <a:ext uri="{FF2B5EF4-FFF2-40B4-BE49-F238E27FC236}">
                <a16:creationId xmlns:a16="http://schemas.microsoft.com/office/drawing/2014/main" id="{23E74143-B08E-3217-174A-DCDF2201F83F}"/>
              </a:ext>
            </a:extLst>
          </p:cNvPr>
          <p:cNvSpPr txBox="1">
            <a:spLocks noGrp="1" noRot="1" noMove="1" noResize="1" noEditPoints="1" noAdjustHandles="1" noChangeArrowheads="1" noChangeShapeType="1"/>
          </p:cNvSpPr>
          <p:nvPr/>
        </p:nvSpPr>
        <p:spPr>
          <a:xfrm>
            <a:off x="914400" y="2362200"/>
            <a:ext cx="2780145" cy="1323439"/>
          </a:xfrm>
          <a:prstGeom prst="rect">
            <a:avLst/>
          </a:prstGeom>
          <a:noFill/>
        </p:spPr>
        <p:txBody>
          <a:bodyPr wrap="square" rtlCol="0">
            <a:spAutoFit/>
          </a:bodyPr>
          <a:lstStyle/>
          <a:p>
            <a:pPr algn="ctr"/>
            <a:r>
              <a:rPr lang="en-US" sz="8000" b="1">
                <a:solidFill>
                  <a:schemeClr val="accent5">
                    <a:lumMod val="40000"/>
                    <a:lumOff val="60000"/>
                  </a:schemeClr>
                </a:solidFill>
                <a:latin typeface="Lato ExtraBold" panose="020F0502020204030204" pitchFamily="34" charset="0"/>
              </a:rPr>
              <a:t>31%</a:t>
            </a:r>
            <a:endParaRPr lang="en-GB" sz="8000" b="1">
              <a:solidFill>
                <a:schemeClr val="accent5">
                  <a:lumMod val="40000"/>
                  <a:lumOff val="60000"/>
                </a:schemeClr>
              </a:solidFill>
              <a:latin typeface="Lato ExtraBold" panose="020F0502020204030204" pitchFamily="34" charset="0"/>
            </a:endParaRPr>
          </a:p>
        </p:txBody>
      </p:sp>
      <p:sp>
        <p:nvSpPr>
          <p:cNvPr id="14" name="TextBox 13">
            <a:extLst>
              <a:ext uri="{FF2B5EF4-FFF2-40B4-BE49-F238E27FC236}">
                <a16:creationId xmlns:a16="http://schemas.microsoft.com/office/drawing/2014/main" id="{3342998E-F6F2-7792-0ED6-67C85957DF0D}"/>
              </a:ext>
            </a:extLst>
          </p:cNvPr>
          <p:cNvSpPr txBox="1">
            <a:spLocks noGrp="1" noRot="1" noMove="1" noResize="1" noEditPoints="1" noAdjustHandles="1" noChangeArrowheads="1" noChangeShapeType="1"/>
          </p:cNvSpPr>
          <p:nvPr/>
        </p:nvSpPr>
        <p:spPr>
          <a:xfrm>
            <a:off x="8845819" y="2384267"/>
            <a:ext cx="2780145" cy="1323439"/>
          </a:xfrm>
          <a:prstGeom prst="rect">
            <a:avLst/>
          </a:prstGeom>
          <a:noFill/>
        </p:spPr>
        <p:txBody>
          <a:bodyPr wrap="square" rtlCol="0">
            <a:spAutoFit/>
          </a:bodyPr>
          <a:lstStyle/>
          <a:p>
            <a:pPr algn="ctr"/>
            <a:r>
              <a:rPr lang="en-US" sz="8000" b="1">
                <a:solidFill>
                  <a:schemeClr val="accent5">
                    <a:lumMod val="40000"/>
                    <a:lumOff val="60000"/>
                  </a:schemeClr>
                </a:solidFill>
                <a:latin typeface="Lato ExtraBold" panose="020F0502020204030204" pitchFamily="34" charset="0"/>
              </a:rPr>
              <a:t>51%</a:t>
            </a:r>
            <a:endParaRPr lang="en-GB" sz="8000" b="1">
              <a:solidFill>
                <a:schemeClr val="accent5">
                  <a:lumMod val="40000"/>
                  <a:lumOff val="60000"/>
                </a:schemeClr>
              </a:solidFill>
              <a:latin typeface="Lato ExtraBold" panose="020F0502020204030204" pitchFamily="34" charset="0"/>
            </a:endParaRPr>
          </a:p>
        </p:txBody>
      </p:sp>
      <p:sp>
        <p:nvSpPr>
          <p:cNvPr id="2" name="Flowchart: Alternate Process 1">
            <a:extLst>
              <a:ext uri="{FF2B5EF4-FFF2-40B4-BE49-F238E27FC236}">
                <a16:creationId xmlns:a16="http://schemas.microsoft.com/office/drawing/2014/main" id="{3ADA5CD2-7CFE-7EB1-DA65-0D847D0E3E0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79425" y="1644102"/>
            <a:ext cx="3487918" cy="549823"/>
          </a:xfrm>
          <a:prstGeom prst="flowChartAlternateProcess">
            <a:avLst/>
          </a:prstGeom>
          <a:solidFill>
            <a:schemeClr val="bg2">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3" name="Flowchart: Alternate Process 2">
            <a:extLst>
              <a:ext uri="{FF2B5EF4-FFF2-40B4-BE49-F238E27FC236}">
                <a16:creationId xmlns:a16="http://schemas.microsoft.com/office/drawing/2014/main" id="{0412B218-3A6A-3969-B157-963EF9367A7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362638" y="1428700"/>
            <a:ext cx="1581912" cy="374904"/>
          </a:xfrm>
          <a:prstGeom prst="flowChartAlternateProcess">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5" name="TextBox 4">
            <a:extLst>
              <a:ext uri="{FF2B5EF4-FFF2-40B4-BE49-F238E27FC236}">
                <a16:creationId xmlns:a16="http://schemas.microsoft.com/office/drawing/2014/main" id="{61D02009-AD99-B8E2-EEFB-420B3FE8FF67}"/>
              </a:ext>
            </a:extLst>
          </p:cNvPr>
          <p:cNvSpPr txBox="1">
            <a:spLocks noGrp="1" noRot="1" noMove="1" noResize="1" noEditPoints="1" noAdjustHandles="1" noChangeArrowheads="1" noChangeShapeType="1"/>
          </p:cNvSpPr>
          <p:nvPr/>
        </p:nvSpPr>
        <p:spPr>
          <a:xfrm>
            <a:off x="1316728" y="1432938"/>
            <a:ext cx="1655253" cy="338554"/>
          </a:xfrm>
          <a:prstGeom prst="rect">
            <a:avLst/>
          </a:prstGeom>
          <a:noFill/>
        </p:spPr>
        <p:txBody>
          <a:bodyPr wrap="square" rtlCol="0">
            <a:spAutoFit/>
          </a:bodyPr>
          <a:lstStyle/>
          <a:p>
            <a:pPr algn="ctr"/>
            <a:r>
              <a:rPr lang="en-GB" sz="1600">
                <a:solidFill>
                  <a:schemeClr val="bg1"/>
                </a:solidFill>
                <a:latin typeface="Lato Black" panose="020F0502020204030203" pitchFamily="34" charset="0"/>
                <a:ea typeface="Lato Black" panose="020F0502020204030203" pitchFamily="34" charset="0"/>
                <a:cs typeface="Lato Black" panose="020F0502020204030203" pitchFamily="34" charset="0"/>
              </a:rPr>
              <a:t>Immunology</a:t>
            </a:r>
          </a:p>
        </p:txBody>
      </p:sp>
      <p:sp>
        <p:nvSpPr>
          <p:cNvPr id="8" name="Flowchart: Alternate Process 7">
            <a:extLst>
              <a:ext uri="{FF2B5EF4-FFF2-40B4-BE49-F238E27FC236}">
                <a16:creationId xmlns:a16="http://schemas.microsoft.com/office/drawing/2014/main" id="{AD928C19-C291-C05A-DA27-8F8B1007F7E3}"/>
              </a:ext>
              <a:ext uri="{C183D7F6-B498-43B3-948B-1728B52AA6E4}">
                <adec:decorative xmlns:adec="http://schemas.microsoft.com/office/drawing/2017/decorative" val="1"/>
              </a:ext>
            </a:extLst>
          </p:cNvPr>
          <p:cNvSpPr>
            <a:spLocks/>
          </p:cNvSpPr>
          <p:nvPr/>
        </p:nvSpPr>
        <p:spPr>
          <a:xfrm>
            <a:off x="4760289" y="638125"/>
            <a:ext cx="2780145" cy="374904"/>
          </a:xfrm>
          <a:prstGeom prst="flowChartAlternateProcess">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9" name="TextBox 8">
            <a:extLst>
              <a:ext uri="{FF2B5EF4-FFF2-40B4-BE49-F238E27FC236}">
                <a16:creationId xmlns:a16="http://schemas.microsoft.com/office/drawing/2014/main" id="{0CF176FA-BFF5-3597-D4C2-AAB583E634DD}"/>
              </a:ext>
            </a:extLst>
          </p:cNvPr>
          <p:cNvSpPr txBox="1">
            <a:spLocks noGrp="1" noRot="1" noMove="1" noResize="1" noEditPoints="1" noAdjustHandles="1" noChangeArrowheads="1" noChangeShapeType="1"/>
          </p:cNvSpPr>
          <p:nvPr/>
        </p:nvSpPr>
        <p:spPr>
          <a:xfrm>
            <a:off x="4454243" y="853913"/>
            <a:ext cx="3392239" cy="1320361"/>
          </a:xfrm>
          <a:prstGeom prst="rect">
            <a:avLst/>
          </a:prstGeom>
          <a:noFill/>
        </p:spPr>
        <p:txBody>
          <a:bodyPr wrap="square">
            <a:spAutoFit/>
          </a:bodyPr>
          <a:lstStyle/>
          <a:p>
            <a:pPr marL="0" lvl="0" indent="0" defTabSz="400050">
              <a:lnSpc>
                <a:spcPct val="90000"/>
              </a:lnSpc>
              <a:spcBef>
                <a:spcPct val="0"/>
              </a:spcBef>
              <a:spcAft>
                <a:spcPct val="35000"/>
              </a:spcAft>
              <a:buNone/>
            </a:pPr>
            <a:endParaRPr lang="en-US" sz="1200" i="0" u="none" kern="1200">
              <a:solidFill>
                <a:schemeClr val="tx2">
                  <a:lumMod val="50000"/>
                </a:schemeClr>
              </a:solidFill>
            </a:endParaRPr>
          </a:p>
          <a:p>
            <a:pPr marL="0" lvl="0" indent="0" algn="ctr" defTabSz="400050">
              <a:lnSpc>
                <a:spcPct val="90000"/>
              </a:lnSpc>
              <a:spcBef>
                <a:spcPct val="0"/>
              </a:spcBef>
              <a:spcAft>
                <a:spcPct val="35000"/>
              </a:spcAft>
              <a:buNone/>
            </a:pPr>
            <a:r>
              <a:rPr lang="en-US" sz="1200" i="0" u="none" kern="1200">
                <a:solidFill>
                  <a:srgbClr val="542008"/>
                </a:solidFill>
                <a:latin typeface="Lato Light" panose="020F0502020204030203" pitchFamily="34" charset="0"/>
                <a:ea typeface="Lato Light" panose="020F0502020204030203" pitchFamily="34" charset="0"/>
                <a:cs typeface="Lato Light" panose="020F0502020204030203" pitchFamily="34" charset="0"/>
              </a:rPr>
              <a:t>Rare Primary Immunodeficiency/ Primary Immunodeficiency (PID) / Inborn Errors of Immunity/ Inherited Immunodeficiency/ Congenital Immunodeficiency/ Genetic Immunodeficiency/ Hereditary Immunodeficiency</a:t>
            </a:r>
          </a:p>
        </p:txBody>
      </p:sp>
      <p:sp>
        <p:nvSpPr>
          <p:cNvPr id="10" name="TextBox 9">
            <a:extLst>
              <a:ext uri="{FF2B5EF4-FFF2-40B4-BE49-F238E27FC236}">
                <a16:creationId xmlns:a16="http://schemas.microsoft.com/office/drawing/2014/main" id="{0D255455-D8F0-CD61-064F-5CED532516C6}"/>
              </a:ext>
            </a:extLst>
          </p:cNvPr>
          <p:cNvSpPr txBox="1">
            <a:spLocks/>
          </p:cNvSpPr>
          <p:nvPr/>
        </p:nvSpPr>
        <p:spPr>
          <a:xfrm>
            <a:off x="4478162" y="661726"/>
            <a:ext cx="3392239" cy="338554"/>
          </a:xfrm>
          <a:prstGeom prst="rect">
            <a:avLst/>
          </a:prstGeom>
          <a:noFill/>
        </p:spPr>
        <p:txBody>
          <a:bodyPr wrap="square" rtlCol="0">
            <a:spAutoFit/>
          </a:bodyPr>
          <a:lstStyle/>
          <a:p>
            <a:pPr algn="ctr"/>
            <a:r>
              <a:rPr lang="en-GB" sz="1600">
                <a:solidFill>
                  <a:schemeClr val="bg1"/>
                </a:solidFill>
                <a:latin typeface="Lato Black" panose="020F0502020204030203" pitchFamily="34" charset="0"/>
                <a:ea typeface="Lato Black" panose="020F0502020204030203" pitchFamily="34" charset="0"/>
                <a:cs typeface="Lato Black" panose="020F0502020204030203" pitchFamily="34" charset="0"/>
              </a:rPr>
              <a:t>PID specific</a:t>
            </a:r>
          </a:p>
        </p:txBody>
      </p:sp>
      <p:sp>
        <p:nvSpPr>
          <p:cNvPr id="11" name="Flowchart: Alternate Process 10">
            <a:extLst>
              <a:ext uri="{FF2B5EF4-FFF2-40B4-BE49-F238E27FC236}">
                <a16:creationId xmlns:a16="http://schemas.microsoft.com/office/drawing/2014/main" id="{8C625E4E-C6E4-2AB8-C5AA-923B0E09966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8205607" y="1644102"/>
            <a:ext cx="3487918" cy="549823"/>
          </a:xfrm>
          <a:prstGeom prst="flowChartAlternateProcess">
            <a:avLst/>
          </a:prstGeom>
          <a:solidFill>
            <a:schemeClr val="bg2">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solidFill>
                <a:schemeClr val="accent6">
                  <a:lumMod val="10000"/>
                </a:schemeClr>
              </a:solidFill>
            </a:endParaRPr>
          </a:p>
        </p:txBody>
      </p:sp>
      <p:sp>
        <p:nvSpPr>
          <p:cNvPr id="15" name="Flowchart: Alternate Process 14">
            <a:extLst>
              <a:ext uri="{FF2B5EF4-FFF2-40B4-BE49-F238E27FC236}">
                <a16:creationId xmlns:a16="http://schemas.microsoft.com/office/drawing/2014/main" id="{04FA7332-513E-BFA5-2161-15AACF2A92A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304042" y="1428700"/>
            <a:ext cx="1227669" cy="374904"/>
          </a:xfrm>
          <a:prstGeom prst="flowChartAlternateProcess">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16" name="TextBox 15">
            <a:extLst>
              <a:ext uri="{FF2B5EF4-FFF2-40B4-BE49-F238E27FC236}">
                <a16:creationId xmlns:a16="http://schemas.microsoft.com/office/drawing/2014/main" id="{48D4FC03-7CE4-CD15-7F62-496078B3CD5C}"/>
              </a:ext>
            </a:extLst>
          </p:cNvPr>
          <p:cNvSpPr txBox="1">
            <a:spLocks noGrp="1" noRot="1" noMove="1" noResize="1" noEditPoints="1" noAdjustHandles="1" noChangeArrowheads="1" noChangeShapeType="1"/>
          </p:cNvSpPr>
          <p:nvPr/>
        </p:nvSpPr>
        <p:spPr>
          <a:xfrm>
            <a:off x="9244987" y="1452047"/>
            <a:ext cx="1335024" cy="338554"/>
          </a:xfrm>
          <a:prstGeom prst="rect">
            <a:avLst/>
          </a:prstGeom>
          <a:noFill/>
        </p:spPr>
        <p:txBody>
          <a:bodyPr wrap="square" rtlCol="0">
            <a:spAutoFit/>
          </a:bodyPr>
          <a:lstStyle/>
          <a:p>
            <a:pPr algn="ctr"/>
            <a:r>
              <a:rPr lang="en-GB" sz="1600">
                <a:solidFill>
                  <a:schemeClr val="bg1"/>
                </a:solidFill>
                <a:latin typeface="Lato Black" panose="020F0502020204030203" pitchFamily="34" charset="0"/>
                <a:ea typeface="Lato Black" panose="020F0502020204030203" pitchFamily="34" charset="0"/>
                <a:cs typeface="Lato Black" panose="020F0502020204030203" pitchFamily="34" charset="0"/>
              </a:rPr>
              <a:t>General </a:t>
            </a:r>
          </a:p>
        </p:txBody>
      </p:sp>
    </p:spTree>
    <p:extLst>
      <p:ext uri="{BB962C8B-B14F-4D97-AF65-F5344CB8AC3E}">
        <p14:creationId xmlns:p14="http://schemas.microsoft.com/office/powerpoint/2010/main" val="3779941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14954-845B-1B04-A46E-934D25374F5C}"/>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8C9DF20-B585-E63A-1C2D-C69AAE97BCDF}"/>
              </a:ext>
            </a:extLst>
          </p:cNvPr>
          <p:cNvGraphicFramePr>
            <a:graphicFrameLocks/>
          </p:cNvGraphicFramePr>
          <p:nvPr>
            <p:extLst>
              <p:ext uri="{D42A27DB-BD31-4B8C-83A1-F6EECF244321}">
                <p14:modId xmlns:p14="http://schemas.microsoft.com/office/powerpoint/2010/main" val="3036753187"/>
              </p:ext>
            </p:extLst>
          </p:nvPr>
        </p:nvGraphicFramePr>
        <p:xfrm>
          <a:off x="565928" y="1420173"/>
          <a:ext cx="11483974" cy="5279981"/>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a:extLst>
              <a:ext uri="{FF2B5EF4-FFF2-40B4-BE49-F238E27FC236}">
                <a16:creationId xmlns:a16="http://schemas.microsoft.com/office/drawing/2014/main" id="{F54E312A-C1C6-565B-A2BC-CC97F47C4952}"/>
              </a:ext>
            </a:extLst>
          </p:cNvPr>
          <p:cNvSpPr>
            <a:spLocks noGrp="1" noRot="1" noMove="1" noResize="1" noEditPoints="1" noAdjustHandles="1" noChangeArrowheads="1" noChangeShapeType="1"/>
          </p:cNvSpPr>
          <p:nvPr>
            <p:ph type="title"/>
          </p:nvPr>
        </p:nvSpPr>
        <p:spPr>
          <a:xfrm>
            <a:off x="479424" y="225425"/>
            <a:ext cx="11483975" cy="720000"/>
          </a:xfrm>
        </p:spPr>
        <p:txBody>
          <a:bodyPr>
            <a:noAutofit/>
          </a:bodyPr>
          <a:lstStyle/>
          <a:p>
            <a:r>
              <a:rPr lang="en-US" sz="2800" b="1">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1,489 </a:t>
            </a:r>
            <a:r>
              <a:rPr lang="en-US"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ACTIVITIES WERE CAPTURED IN THE DESK RESEARCH</a:t>
            </a:r>
          </a:p>
        </p:txBody>
      </p:sp>
      <p:sp>
        <p:nvSpPr>
          <p:cNvPr id="7" name="TextBox 1">
            <a:extLst>
              <a:ext uri="{FF2B5EF4-FFF2-40B4-BE49-F238E27FC236}">
                <a16:creationId xmlns:a16="http://schemas.microsoft.com/office/drawing/2014/main" id="{B0159587-7CDE-0551-480C-F7CEB0828064}"/>
              </a:ext>
            </a:extLst>
          </p:cNvPr>
          <p:cNvSpPr txBox="1">
            <a:spLocks/>
          </p:cNvSpPr>
          <p:nvPr/>
        </p:nvSpPr>
        <p:spPr>
          <a:xfrm>
            <a:off x="4663930" y="1420173"/>
            <a:ext cx="2514505" cy="32385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200">
                <a:latin typeface="Lato Black" panose="020F0502020204030203" pitchFamily="34" charset="0"/>
                <a:ea typeface="Lato Black" panose="020F0502020204030203" pitchFamily="34" charset="0"/>
                <a:cs typeface="Lato Black" panose="020F0502020204030203" pitchFamily="34" charset="0"/>
              </a:rPr>
              <a:t>CONGRESSES</a:t>
            </a:r>
            <a:endParaRPr lang="en-GB" sz="1200" kern="1200">
              <a:latin typeface="Lato Black" panose="020F0502020204030203" pitchFamily="34" charset="0"/>
              <a:ea typeface="Lato Black" panose="020F0502020204030203" pitchFamily="34" charset="0"/>
              <a:cs typeface="Lato Black" panose="020F0502020204030203" pitchFamily="34" charset="0"/>
            </a:endParaRPr>
          </a:p>
        </p:txBody>
      </p:sp>
      <p:sp>
        <p:nvSpPr>
          <p:cNvPr id="8" name="TextBox 1">
            <a:extLst>
              <a:ext uri="{FF2B5EF4-FFF2-40B4-BE49-F238E27FC236}">
                <a16:creationId xmlns:a16="http://schemas.microsoft.com/office/drawing/2014/main" id="{40EBE0BA-E33A-9C3E-CA50-0DBA9A18F60A}"/>
              </a:ext>
            </a:extLst>
          </p:cNvPr>
          <p:cNvSpPr txBox="1">
            <a:spLocks/>
          </p:cNvSpPr>
          <p:nvPr/>
        </p:nvSpPr>
        <p:spPr>
          <a:xfrm>
            <a:off x="4763943" y="2016659"/>
            <a:ext cx="2314480" cy="181516"/>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200" kern="1200">
                <a:latin typeface="Lato Black" panose="020F0502020204030203" pitchFamily="34" charset="0"/>
                <a:ea typeface="Lato Black" panose="020F0502020204030203" pitchFamily="34" charset="0"/>
                <a:cs typeface="Lato Black" panose="020F0502020204030203" pitchFamily="34" charset="0"/>
              </a:rPr>
              <a:t>PUBLICATIONS MESH TERMS</a:t>
            </a:r>
          </a:p>
        </p:txBody>
      </p:sp>
      <p:sp>
        <p:nvSpPr>
          <p:cNvPr id="9" name="TextBox 1">
            <a:extLst>
              <a:ext uri="{FF2B5EF4-FFF2-40B4-BE49-F238E27FC236}">
                <a16:creationId xmlns:a16="http://schemas.microsoft.com/office/drawing/2014/main" id="{D11E4AA6-D764-0767-DBC9-9908729D80B7}"/>
              </a:ext>
            </a:extLst>
          </p:cNvPr>
          <p:cNvSpPr txBox="1">
            <a:spLocks/>
          </p:cNvSpPr>
          <p:nvPr/>
        </p:nvSpPr>
        <p:spPr>
          <a:xfrm>
            <a:off x="4649643" y="2542258"/>
            <a:ext cx="2543080" cy="255495"/>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200" kern="1200">
                <a:latin typeface="Lato Black" panose="020F0502020204030203" pitchFamily="34" charset="0"/>
                <a:ea typeface="Lato Black" panose="020F0502020204030203" pitchFamily="34" charset="0"/>
                <a:cs typeface="Lato Black" panose="020F0502020204030203" pitchFamily="34" charset="0"/>
              </a:rPr>
              <a:t>JOURNALS</a:t>
            </a:r>
          </a:p>
        </p:txBody>
      </p:sp>
      <p:sp>
        <p:nvSpPr>
          <p:cNvPr id="10" name="TextBox 1">
            <a:extLst>
              <a:ext uri="{FF2B5EF4-FFF2-40B4-BE49-F238E27FC236}">
                <a16:creationId xmlns:a16="http://schemas.microsoft.com/office/drawing/2014/main" id="{18C42BCB-5B9B-7157-53E2-97D1F0860EA6}"/>
              </a:ext>
            </a:extLst>
          </p:cNvPr>
          <p:cNvSpPr txBox="1">
            <a:spLocks/>
          </p:cNvSpPr>
          <p:nvPr/>
        </p:nvSpPr>
        <p:spPr>
          <a:xfrm>
            <a:off x="4373394" y="3682175"/>
            <a:ext cx="3095578" cy="130665"/>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200" kern="1200">
                <a:latin typeface="Lato Black" panose="020F0502020204030203" pitchFamily="34" charset="0"/>
                <a:ea typeface="Lato Black" panose="020F0502020204030203" pitchFamily="34" charset="0"/>
                <a:cs typeface="Lato Black" panose="020F0502020204030203" pitchFamily="34" charset="0"/>
              </a:rPr>
              <a:t>CLINICAL TRIALS</a:t>
            </a:r>
          </a:p>
        </p:txBody>
      </p:sp>
      <p:sp>
        <p:nvSpPr>
          <p:cNvPr id="11" name="TextBox 1">
            <a:extLst>
              <a:ext uri="{FF2B5EF4-FFF2-40B4-BE49-F238E27FC236}">
                <a16:creationId xmlns:a16="http://schemas.microsoft.com/office/drawing/2014/main" id="{540F4B75-3B57-C20A-16F8-C6C108DBD2C2}"/>
              </a:ext>
            </a:extLst>
          </p:cNvPr>
          <p:cNvSpPr txBox="1">
            <a:spLocks/>
          </p:cNvSpPr>
          <p:nvPr/>
        </p:nvSpPr>
        <p:spPr>
          <a:xfrm>
            <a:off x="4397229" y="4726749"/>
            <a:ext cx="3047905" cy="199715"/>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200" kern="1200">
                <a:latin typeface="Lato Black" panose="020F0502020204030203" pitchFamily="34" charset="0"/>
                <a:ea typeface="Lato Black" panose="020F0502020204030203" pitchFamily="34" charset="0"/>
                <a:cs typeface="Lato Black" panose="020F0502020204030203" pitchFamily="34" charset="0"/>
              </a:rPr>
              <a:t>PATIENT ORGANIZATIONS</a:t>
            </a:r>
          </a:p>
        </p:txBody>
      </p:sp>
      <p:sp>
        <p:nvSpPr>
          <p:cNvPr id="12" name="TextBox 1">
            <a:extLst>
              <a:ext uri="{FF2B5EF4-FFF2-40B4-BE49-F238E27FC236}">
                <a16:creationId xmlns:a16="http://schemas.microsoft.com/office/drawing/2014/main" id="{57616F8F-17CF-6E23-F710-3774B71E484A}"/>
              </a:ext>
            </a:extLst>
          </p:cNvPr>
          <p:cNvSpPr txBox="1">
            <a:spLocks/>
          </p:cNvSpPr>
          <p:nvPr/>
        </p:nvSpPr>
        <p:spPr>
          <a:xfrm>
            <a:off x="4373394" y="4199017"/>
            <a:ext cx="3095578" cy="130665"/>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200" kern="1200">
                <a:latin typeface="Lato Black" panose="020F0502020204030203" pitchFamily="34" charset="0"/>
                <a:ea typeface="Lato Black" panose="020F0502020204030203" pitchFamily="34" charset="0"/>
                <a:cs typeface="Lato Black" panose="020F0502020204030203" pitchFamily="34" charset="0"/>
              </a:rPr>
              <a:t>REGULATORY AGENCIES</a:t>
            </a:r>
          </a:p>
        </p:txBody>
      </p:sp>
      <p:sp>
        <p:nvSpPr>
          <p:cNvPr id="13" name="TextBox 1">
            <a:extLst>
              <a:ext uri="{FF2B5EF4-FFF2-40B4-BE49-F238E27FC236}">
                <a16:creationId xmlns:a16="http://schemas.microsoft.com/office/drawing/2014/main" id="{0A0BA9B0-2202-F2DC-6D58-43130CE27A8C}"/>
              </a:ext>
            </a:extLst>
          </p:cNvPr>
          <p:cNvSpPr txBox="1">
            <a:spLocks/>
          </p:cNvSpPr>
          <p:nvPr/>
        </p:nvSpPr>
        <p:spPr>
          <a:xfrm>
            <a:off x="4358597" y="5286727"/>
            <a:ext cx="3095578" cy="130665"/>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200" kern="1200">
                <a:latin typeface="Lato Black" panose="020F0502020204030203" pitchFamily="34" charset="0"/>
                <a:ea typeface="Lato Black" panose="020F0502020204030203" pitchFamily="34" charset="0"/>
                <a:cs typeface="Lato Black" panose="020F0502020204030203" pitchFamily="34" charset="0"/>
              </a:rPr>
              <a:t>GUIDELINES</a:t>
            </a:r>
          </a:p>
        </p:txBody>
      </p:sp>
      <p:sp>
        <p:nvSpPr>
          <p:cNvPr id="14" name="TextBox 1">
            <a:extLst>
              <a:ext uri="{FF2B5EF4-FFF2-40B4-BE49-F238E27FC236}">
                <a16:creationId xmlns:a16="http://schemas.microsoft.com/office/drawing/2014/main" id="{D547F2EC-162C-1597-1D70-91663D794D52}"/>
              </a:ext>
            </a:extLst>
          </p:cNvPr>
          <p:cNvSpPr txBox="1">
            <a:spLocks/>
          </p:cNvSpPr>
          <p:nvPr/>
        </p:nvSpPr>
        <p:spPr>
          <a:xfrm>
            <a:off x="4373394" y="5826807"/>
            <a:ext cx="3095578" cy="130665"/>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200">
                <a:latin typeface="Lato Black" panose="020F0502020204030203" pitchFamily="34" charset="0"/>
                <a:ea typeface="Lato Black" panose="020F0502020204030203" pitchFamily="34" charset="0"/>
                <a:cs typeface="Lato Black" panose="020F0502020204030203" pitchFamily="34" charset="0"/>
              </a:rPr>
              <a:t>PAYOR DRUG EVALUATION GROUPS</a:t>
            </a:r>
            <a:endParaRPr lang="en-GB" sz="1200" kern="1200">
              <a:latin typeface="Lato Black" panose="020F0502020204030203" pitchFamily="34" charset="0"/>
              <a:ea typeface="Lato Black" panose="020F0502020204030203" pitchFamily="34" charset="0"/>
              <a:cs typeface="Lato Black" panose="020F0502020204030203" pitchFamily="34" charset="0"/>
            </a:endParaRPr>
          </a:p>
        </p:txBody>
      </p:sp>
      <p:sp>
        <p:nvSpPr>
          <p:cNvPr id="16" name="TextBox 1">
            <a:extLst>
              <a:ext uri="{FF2B5EF4-FFF2-40B4-BE49-F238E27FC236}">
                <a16:creationId xmlns:a16="http://schemas.microsoft.com/office/drawing/2014/main" id="{6DA792E9-6FEC-CDF4-4ABC-BA088AAB2FED}"/>
              </a:ext>
            </a:extLst>
          </p:cNvPr>
          <p:cNvSpPr txBox="1">
            <a:spLocks/>
          </p:cNvSpPr>
          <p:nvPr/>
        </p:nvSpPr>
        <p:spPr>
          <a:xfrm>
            <a:off x="4607452" y="3082597"/>
            <a:ext cx="2627457" cy="255495"/>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200">
                <a:latin typeface="Lato Black" panose="020F0502020204030203" pitchFamily="34" charset="0"/>
                <a:ea typeface="Lato Black" panose="020F0502020204030203" pitchFamily="34" charset="0"/>
                <a:cs typeface="Lato Black" panose="020F0502020204030203" pitchFamily="34" charset="0"/>
              </a:rPr>
              <a:t>PROFESSIONAL ORGANIZATIONS</a:t>
            </a:r>
            <a:endParaRPr lang="en-GB" sz="1200" kern="1200">
              <a:latin typeface="Lato Black" panose="020F0502020204030203" pitchFamily="34" charset="0"/>
              <a:ea typeface="Lato Black" panose="020F0502020204030203" pitchFamily="34" charset="0"/>
              <a:cs typeface="Lato Black" panose="020F0502020204030203" pitchFamily="34" charset="0"/>
            </a:endParaRPr>
          </a:p>
        </p:txBody>
      </p:sp>
      <p:grpSp>
        <p:nvGrpSpPr>
          <p:cNvPr id="26" name="Group 25">
            <a:extLst>
              <a:ext uri="{FF2B5EF4-FFF2-40B4-BE49-F238E27FC236}">
                <a16:creationId xmlns:a16="http://schemas.microsoft.com/office/drawing/2014/main" id="{452BDC43-402B-20D4-A870-BFAE6AED41B3}"/>
              </a:ext>
            </a:extLst>
          </p:cNvPr>
          <p:cNvGrpSpPr>
            <a:grpSpLocks noGrp="1" noUngrp="1" noRot="1" noMove="1" noResize="1"/>
          </p:cNvGrpSpPr>
          <p:nvPr/>
        </p:nvGrpSpPr>
        <p:grpSpPr>
          <a:xfrm>
            <a:off x="9544327" y="4866710"/>
            <a:ext cx="1932326" cy="899455"/>
            <a:chOff x="8963301" y="3894236"/>
            <a:chExt cx="2566358" cy="899455"/>
          </a:xfrm>
        </p:grpSpPr>
        <p:grpSp>
          <p:nvGrpSpPr>
            <p:cNvPr id="25" name="Group 24">
              <a:extLst>
                <a:ext uri="{FF2B5EF4-FFF2-40B4-BE49-F238E27FC236}">
                  <a16:creationId xmlns:a16="http://schemas.microsoft.com/office/drawing/2014/main" id="{5BEF020B-6E72-98A0-FB13-DEDB17E7FBA5}"/>
                </a:ext>
              </a:extLst>
            </p:cNvPr>
            <p:cNvGrpSpPr>
              <a:grpSpLocks noGrp="1" noUngrp="1" noRot="1" noMove="1" noResize="1"/>
            </p:cNvGrpSpPr>
            <p:nvPr/>
          </p:nvGrpSpPr>
          <p:grpSpPr>
            <a:xfrm>
              <a:off x="8963302" y="3894236"/>
              <a:ext cx="2198795" cy="373448"/>
              <a:chOff x="8963302" y="3894236"/>
              <a:chExt cx="2198795" cy="373448"/>
            </a:xfrm>
          </p:grpSpPr>
          <p:sp>
            <p:nvSpPr>
              <p:cNvPr id="6" name="Rectangle 5">
                <a:extLst>
                  <a:ext uri="{FF2B5EF4-FFF2-40B4-BE49-F238E27FC236}">
                    <a16:creationId xmlns:a16="http://schemas.microsoft.com/office/drawing/2014/main" id="{30602ABB-4CDC-3998-3A9E-F9BAB588B3E2}"/>
                  </a:ext>
                </a:extLst>
              </p:cNvPr>
              <p:cNvSpPr>
                <a:spLocks noGrp="1" noRot="1" noMove="1" noResize="1" noEditPoints="1" noAdjustHandles="1" noChangeArrowheads="1" noChangeShapeType="1"/>
              </p:cNvSpPr>
              <p:nvPr/>
            </p:nvSpPr>
            <p:spPr>
              <a:xfrm>
                <a:off x="9026467" y="4039250"/>
                <a:ext cx="95625" cy="72000"/>
              </a:xfrm>
              <a:prstGeom prst="rect">
                <a:avLst/>
              </a:prstGeom>
              <a:solidFill>
                <a:schemeClr val="accent4"/>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Georgia Pro Light" panose="02040302050405020303" pitchFamily="18" charset="0"/>
                  <a:ea typeface="Lato Light" panose="020F0502020204030203" pitchFamily="34" charset="0"/>
                  <a:cs typeface="Lato Light" panose="020F0502020204030203" pitchFamily="34" charset="0"/>
                </a:endParaRPr>
              </a:p>
            </p:txBody>
          </p:sp>
          <p:sp>
            <p:nvSpPr>
              <p:cNvPr id="20" name="Subtitle 2">
                <a:extLst>
                  <a:ext uri="{FF2B5EF4-FFF2-40B4-BE49-F238E27FC236}">
                    <a16:creationId xmlns:a16="http://schemas.microsoft.com/office/drawing/2014/main" id="{451E2090-4307-CCD3-FE69-AA6A2E2213D4}"/>
                  </a:ext>
                </a:extLst>
              </p:cNvPr>
              <p:cNvSpPr txBox="1">
                <a:spLocks noGrp="1" noRot="1" noMove="1" noResize="1" noEditPoints="1" noAdjustHandles="1" noChangeArrowheads="1" noChangeShapeType="1"/>
              </p:cNvSpPr>
              <p:nvPr/>
            </p:nvSpPr>
            <p:spPr>
              <a:xfrm>
                <a:off x="8963302" y="3894236"/>
                <a:ext cx="2198795" cy="373448"/>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a:solidFill>
                      <a:schemeClr val="tx1"/>
                    </a:solidFill>
                    <a:latin typeface="Lato Light" panose="020F0502020204030203" pitchFamily="34" charset="0"/>
                    <a:ea typeface="Lato Light" panose="020F0502020204030203" pitchFamily="34" charset="0"/>
                    <a:cs typeface="Lato Light" panose="020F0502020204030203" pitchFamily="34" charset="0"/>
                  </a:rPr>
                  <a:t>PID specific</a:t>
                </a:r>
              </a:p>
            </p:txBody>
          </p:sp>
        </p:grpSp>
        <p:grpSp>
          <p:nvGrpSpPr>
            <p:cNvPr id="24" name="Group 23">
              <a:extLst>
                <a:ext uri="{FF2B5EF4-FFF2-40B4-BE49-F238E27FC236}">
                  <a16:creationId xmlns:a16="http://schemas.microsoft.com/office/drawing/2014/main" id="{872492E8-72E8-FBBD-7988-41CCF03DA8A3}"/>
                </a:ext>
              </a:extLst>
            </p:cNvPr>
            <p:cNvGrpSpPr>
              <a:grpSpLocks noGrp="1" noUngrp="1" noRot="1" noMove="1" noResize="1"/>
            </p:cNvGrpSpPr>
            <p:nvPr/>
          </p:nvGrpSpPr>
          <p:grpSpPr>
            <a:xfrm>
              <a:off x="8963301" y="4157851"/>
              <a:ext cx="2566358" cy="373448"/>
              <a:chOff x="8963301" y="4157851"/>
              <a:chExt cx="2566358" cy="373448"/>
            </a:xfrm>
          </p:grpSpPr>
          <p:sp>
            <p:nvSpPr>
              <p:cNvPr id="18" name="Rectangle 17">
                <a:extLst>
                  <a:ext uri="{FF2B5EF4-FFF2-40B4-BE49-F238E27FC236}">
                    <a16:creationId xmlns:a16="http://schemas.microsoft.com/office/drawing/2014/main" id="{6B9D4FE2-AB00-DFAB-A74E-5C45135FE41A}"/>
                  </a:ext>
                </a:extLst>
              </p:cNvPr>
              <p:cNvSpPr>
                <a:spLocks noGrp="1" noRot="1" noMove="1" noResize="1" noEditPoints="1" noAdjustHandles="1" noChangeArrowheads="1" noChangeShapeType="1"/>
              </p:cNvSpPr>
              <p:nvPr/>
            </p:nvSpPr>
            <p:spPr>
              <a:xfrm>
                <a:off x="9026466" y="4302865"/>
                <a:ext cx="95625" cy="72000"/>
              </a:xfrm>
              <a:prstGeom prst="rect">
                <a:avLst/>
              </a:prstGeom>
              <a:solidFill>
                <a:srgbClr val="C5C3EE"/>
              </a:solidFill>
              <a:ln w="3175">
                <a:solidFill>
                  <a:schemeClr val="accent5"/>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a:latin typeface="Georgia Pro Light" panose="02040302050405020303" pitchFamily="18" charset="0"/>
                  <a:ea typeface="Lato Light" panose="020F0502020204030203" pitchFamily="34" charset="0"/>
                  <a:cs typeface="Lato Light" panose="020F0502020204030203" pitchFamily="34" charset="0"/>
                </a:endParaRPr>
              </a:p>
            </p:txBody>
          </p:sp>
          <p:sp>
            <p:nvSpPr>
              <p:cNvPr id="21" name="Subtitle 2">
                <a:extLst>
                  <a:ext uri="{FF2B5EF4-FFF2-40B4-BE49-F238E27FC236}">
                    <a16:creationId xmlns:a16="http://schemas.microsoft.com/office/drawing/2014/main" id="{0756C8EE-87A9-40E2-8A43-EF05CB76E49B}"/>
                  </a:ext>
                </a:extLst>
              </p:cNvPr>
              <p:cNvSpPr txBox="1">
                <a:spLocks/>
              </p:cNvSpPr>
              <p:nvPr/>
            </p:nvSpPr>
            <p:spPr>
              <a:xfrm>
                <a:off x="8963301" y="4157851"/>
                <a:ext cx="2566358" cy="373448"/>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a:solidFill>
                      <a:schemeClr val="tx1"/>
                    </a:solidFill>
                    <a:latin typeface="Lato Light" panose="020F0502020204030203" pitchFamily="34" charset="0"/>
                    <a:ea typeface="Lato Light" panose="020F0502020204030203" pitchFamily="34" charset="0"/>
                    <a:cs typeface="Lato Light" panose="020F0502020204030203" pitchFamily="34" charset="0"/>
                  </a:rPr>
                  <a:t>Immunology/Rare Disease</a:t>
                </a:r>
              </a:p>
            </p:txBody>
          </p:sp>
        </p:grpSp>
        <p:grpSp>
          <p:nvGrpSpPr>
            <p:cNvPr id="23" name="Group 22">
              <a:extLst>
                <a:ext uri="{FF2B5EF4-FFF2-40B4-BE49-F238E27FC236}">
                  <a16:creationId xmlns:a16="http://schemas.microsoft.com/office/drawing/2014/main" id="{EC153ECD-57C1-270C-FF58-28659D522F35}"/>
                </a:ext>
              </a:extLst>
            </p:cNvPr>
            <p:cNvGrpSpPr>
              <a:grpSpLocks noGrp="1" noUngrp="1" noRot="1" noMove="1" noResize="1"/>
            </p:cNvGrpSpPr>
            <p:nvPr/>
          </p:nvGrpSpPr>
          <p:grpSpPr>
            <a:xfrm>
              <a:off x="8963302" y="4420243"/>
              <a:ext cx="2123798" cy="373448"/>
              <a:chOff x="8963302" y="4420243"/>
              <a:chExt cx="2123798" cy="373448"/>
            </a:xfrm>
          </p:grpSpPr>
          <p:sp>
            <p:nvSpPr>
              <p:cNvPr id="19" name="Rectangle 18">
                <a:extLst>
                  <a:ext uri="{FF2B5EF4-FFF2-40B4-BE49-F238E27FC236}">
                    <a16:creationId xmlns:a16="http://schemas.microsoft.com/office/drawing/2014/main" id="{6326BA63-1D89-D1E7-D82B-C70EDD15D3E5}"/>
                  </a:ext>
                </a:extLst>
              </p:cNvPr>
              <p:cNvSpPr>
                <a:spLocks noGrp="1" noRot="1" noMove="1" noResize="1" noEditPoints="1" noAdjustHandles="1" noChangeArrowheads="1" noChangeShapeType="1"/>
              </p:cNvSpPr>
              <p:nvPr/>
            </p:nvSpPr>
            <p:spPr>
              <a:xfrm>
                <a:off x="9026467" y="4565257"/>
                <a:ext cx="95625" cy="72000"/>
              </a:xfrm>
              <a:prstGeom prst="rect">
                <a:avLst/>
              </a:prstGeom>
              <a:solidFill>
                <a:schemeClr val="tx2"/>
              </a:solidFill>
              <a:ln w="3175">
                <a:solidFill>
                  <a:schemeClr val="accent5"/>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a:latin typeface="Georgia Pro Light" panose="02040302050405020303" pitchFamily="18" charset="0"/>
                  <a:ea typeface="Lato Light" panose="020F0502020204030203" pitchFamily="34" charset="0"/>
                  <a:cs typeface="Lato Light" panose="020F0502020204030203" pitchFamily="34" charset="0"/>
                </a:endParaRPr>
              </a:p>
            </p:txBody>
          </p:sp>
          <p:sp>
            <p:nvSpPr>
              <p:cNvPr id="22" name="Subtitle 2">
                <a:extLst>
                  <a:ext uri="{FF2B5EF4-FFF2-40B4-BE49-F238E27FC236}">
                    <a16:creationId xmlns:a16="http://schemas.microsoft.com/office/drawing/2014/main" id="{00D9EBFB-16F2-4D34-2574-BD27900E8F7D}"/>
                  </a:ext>
                </a:extLst>
              </p:cNvPr>
              <p:cNvSpPr txBox="1">
                <a:spLocks noGrp="1" noRot="1" noMove="1" noResize="1" noEditPoints="1" noAdjustHandles="1" noChangeArrowheads="1" noChangeShapeType="1"/>
              </p:cNvSpPr>
              <p:nvPr/>
            </p:nvSpPr>
            <p:spPr>
              <a:xfrm>
                <a:off x="8963302" y="4420243"/>
                <a:ext cx="2123798" cy="373448"/>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a:solidFill>
                      <a:schemeClr val="tx1"/>
                    </a:solidFill>
                    <a:latin typeface="Lato Light" panose="020F0502020204030203" pitchFamily="34" charset="0"/>
                    <a:ea typeface="Lato Light" panose="020F0502020204030203" pitchFamily="34" charset="0"/>
                    <a:cs typeface="Lato Light" panose="020F0502020204030203" pitchFamily="34" charset="0"/>
                  </a:rPr>
                  <a:t>General</a:t>
                </a:r>
              </a:p>
            </p:txBody>
          </p:sp>
        </p:grpSp>
      </p:grpSp>
    </p:spTree>
    <p:extLst>
      <p:ext uri="{BB962C8B-B14F-4D97-AF65-F5344CB8AC3E}">
        <p14:creationId xmlns:p14="http://schemas.microsoft.com/office/powerpoint/2010/main" val="126534176"/>
      </p:ext>
    </p:extLst>
  </p:cSld>
  <p:clrMapOvr>
    <a:masterClrMapping/>
  </p:clrMapOvr>
</p:sld>
</file>

<file path=ppt/theme/theme1.xml><?xml version="1.0" encoding="utf-8"?>
<a:theme xmlns:a="http://schemas.openxmlformats.org/drawingml/2006/main" name="Pi Healthcare 16:9 Slide Master 2024">
  <a:themeElements>
    <a:clrScheme name="Pi Colours 290524">
      <a:dk1>
        <a:srgbClr val="1E1E1C"/>
      </a:dk1>
      <a:lt1>
        <a:srgbClr val="FFFFFF"/>
      </a:lt1>
      <a:dk2>
        <a:srgbClr val="EB5B1D"/>
      </a:dk2>
      <a:lt2>
        <a:srgbClr val="F2F2F2"/>
      </a:lt2>
      <a:accent1>
        <a:srgbClr val="E5E3DE"/>
      </a:accent1>
      <a:accent2>
        <a:srgbClr val="EB5B1D"/>
      </a:accent2>
      <a:accent3>
        <a:srgbClr val="C5C3EE"/>
      </a:accent3>
      <a:accent4>
        <a:srgbClr val="FFE667"/>
      </a:accent4>
      <a:accent5>
        <a:srgbClr val="91918A"/>
      </a:accent5>
      <a:accent6>
        <a:srgbClr val="BFDBF7"/>
      </a:accent6>
      <a:hlink>
        <a:srgbClr val="00B0F0"/>
      </a:hlink>
      <a:folHlink>
        <a:srgbClr val="736ED6"/>
      </a:folHlink>
    </a:clrScheme>
    <a:fontScheme name="Lato - Pi">
      <a:majorFont>
        <a:latin typeface="Lato Semibold"/>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497d734-4801-40da-89ef-017d807fa2a8" xsi:nil="true"/>
    <lcf76f155ced4ddcb4097134ff3c332f xmlns="32bdb438-7d0f-4225-b594-ab5c81528ae2">
      <Terms xmlns="http://schemas.microsoft.com/office/infopath/2007/PartnerControls"/>
    </lcf76f155ced4ddcb4097134ff3c332f>
    <TaxKeywordTaxHTField xmlns="a497d734-4801-40da-89ef-017d807fa2a8">
      <Terms xmlns="http://schemas.microsoft.com/office/infopath/2007/PartnerControls"/>
    </TaxKeywordTaxHTFiel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A7EB3696C166B4E98EC7230A836A500" ma:contentTypeVersion="21" ma:contentTypeDescription="Create a new document." ma:contentTypeScope="" ma:versionID="d0252fa9e8ce32db289fcc04af7da083">
  <xsd:schema xmlns:xsd="http://www.w3.org/2001/XMLSchema" xmlns:xs="http://www.w3.org/2001/XMLSchema" xmlns:p="http://schemas.microsoft.com/office/2006/metadata/properties" xmlns:ns2="a497d734-4801-40da-89ef-017d807fa2a8" xmlns:ns3="32bdb438-7d0f-4225-b594-ab5c81528ae2" targetNamespace="http://schemas.microsoft.com/office/2006/metadata/properties" ma:root="true" ma:fieldsID="b27134fb40eced3b7ae49a2ced564ec8" ns2:_="" ns3:_="">
    <xsd:import namespace="a497d734-4801-40da-89ef-017d807fa2a8"/>
    <xsd:import namespace="32bdb438-7d0f-4225-b594-ab5c81528ae2"/>
    <xsd:element name="properties">
      <xsd:complexType>
        <xsd:sequence>
          <xsd:element name="documentManagement">
            <xsd:complexType>
              <xsd:all>
                <xsd:element ref="ns2:SharedWithDetails" minOccurs="0"/>
                <xsd:element ref="ns2:SharedWithUser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2:TaxKeywordTaxHTField"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97d734-4801-40da-89ef-017d807fa2a8"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23" nillable="true" ma:displayName="Taxonomy Catch All Column" ma:hidden="true" ma:list="{55cb9c4c-58e5-407b-9a70-3c8acc7b7146}" ma:internalName="TaxCatchAll" ma:showField="CatchAllData" ma:web="a497d734-4801-40da-89ef-017d807fa2a8">
      <xsd:complexType>
        <xsd:complexContent>
          <xsd:extension base="dms:MultiChoiceLookup">
            <xsd:sequence>
              <xsd:element name="Value" type="dms:Lookup" maxOccurs="unbounded" minOccurs="0" nillable="true"/>
            </xsd:sequence>
          </xsd:extension>
        </xsd:complexContent>
      </xsd:complexType>
    </xsd:element>
    <xsd:element name="TaxKeywordTaxHTField" ma:index="27"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2bdb438-7d0f-4225-b594-ab5c81528ae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23ccff-1beb-4bf6-8606-78be1bc4f3e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BD6B6F-C1FB-4FA8-B41D-5FFE83D9C195}">
  <ds:schemaRefs>
    <ds:schemaRef ds:uri="http://schemas.microsoft.com/sharepoint/v3/contenttype/forms"/>
  </ds:schemaRefs>
</ds:datastoreItem>
</file>

<file path=customXml/itemProps2.xml><?xml version="1.0" encoding="utf-8"?>
<ds:datastoreItem xmlns:ds="http://schemas.openxmlformats.org/officeDocument/2006/customXml" ds:itemID="{5C11BB6E-DB36-4B75-A0C0-C50AF9A0B323}">
  <ds:schemaRefs>
    <ds:schemaRef ds:uri="32bdb438-7d0f-4225-b594-ab5c81528ae2"/>
    <ds:schemaRef ds:uri="a497d734-4801-40da-89ef-017d807fa2a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47EB997-0CB7-4994-BC90-D412FFD94663}">
  <ds:schemaRefs>
    <ds:schemaRef ds:uri="32bdb438-7d0f-4225-b594-ab5c81528ae2"/>
    <ds:schemaRef ds:uri="a497d734-4801-40da-89ef-017d807fa2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4010</Words>
  <Application>Microsoft Office PowerPoint</Application>
  <PresentationFormat>Widescreen</PresentationFormat>
  <Paragraphs>644</Paragraphs>
  <Slides>52</Slides>
  <Notes>15</Notes>
  <HiddenSlides>3</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52</vt:i4>
      </vt:variant>
    </vt:vector>
  </HeadingPairs>
  <TitlesOfParts>
    <vt:vector size="66" baseType="lpstr">
      <vt:lpstr>Aptos</vt:lpstr>
      <vt:lpstr>Arial</vt:lpstr>
      <vt:lpstr>Calibri</vt:lpstr>
      <vt:lpstr>Georgia Pro</vt:lpstr>
      <vt:lpstr>Georgia Pro Cond</vt:lpstr>
      <vt:lpstr>Georgia Pro Light</vt:lpstr>
      <vt:lpstr>Gilroy Office</vt:lpstr>
      <vt:lpstr>Lato</vt:lpstr>
      <vt:lpstr>Lato Black</vt:lpstr>
      <vt:lpstr>Lato ExtraBold</vt:lpstr>
      <vt:lpstr>Lato Light</vt:lpstr>
      <vt:lpstr>Lato Regular</vt:lpstr>
      <vt:lpstr>Lato SemiBold</vt:lpstr>
      <vt:lpstr>Pi Healthcare 16:9 Slide Master 2024</vt:lpstr>
      <vt:lpstr>PowerPoint Presentation</vt:lpstr>
      <vt:lpstr>PRESENTATION CONTENTS</vt:lpstr>
      <vt:lpstr>Project Introduction</vt:lpstr>
      <vt:lpstr>PROJECT OBJECTIVES</vt:lpstr>
      <vt:lpstr>KEY QUESTIONS</vt:lpstr>
      <vt:lpstr>Desk Research</vt:lpstr>
      <vt:lpstr>PARAMETERS SEARCHED IN</vt:lpstr>
      <vt:lpstr>PowerPoint Presentation</vt:lpstr>
      <vt:lpstr>1,489 ACTIVITIES WERE CAPTURED IN THE DESK RESEARCH</vt:lpstr>
      <vt:lpstr>Data Insights</vt:lpstr>
      <vt:lpstr>KEY OPINION LEADERS</vt:lpstr>
      <vt:lpstr>KOL DISTRIBUTION</vt:lpstr>
      <vt:lpstr>PARAMETER INVOLVEMENT</vt:lpstr>
      <vt:lpstr>EQUALITY</vt:lpstr>
      <vt:lpstr>SPECIALTY</vt:lpstr>
      <vt:lpstr>MARKETS OF FOCUS</vt:lpstr>
      <vt:lpstr>IN-DEPTH PROFILE DISTRIBUTION</vt:lpstr>
      <vt:lpstr>Parameter Insights</vt:lpstr>
      <vt:lpstr>CLINICAL TERMS</vt:lpstr>
      <vt:lpstr>TREATMENT TERMS</vt:lpstr>
      <vt:lpstr>HEALTH ECONOMIST TERMS</vt:lpstr>
      <vt:lpstr>CLINICAL TRIALS</vt:lpstr>
      <vt:lpstr>CLINICAL TRIALS: KEY PEOPLE</vt:lpstr>
      <vt:lpstr>CONGRESS</vt:lpstr>
      <vt:lpstr>JOURNALS</vt:lpstr>
      <vt:lpstr>GUIDELINES</vt:lpstr>
      <vt:lpstr>KEY GUIDELINES</vt:lpstr>
      <vt:lpstr>PATIENT ORGANIZATIONS</vt:lpstr>
      <vt:lpstr>PROFESSIONAL ORGANIZATIONS</vt:lpstr>
      <vt:lpstr>PAYOR DRUG EVALUATION GROUPS</vt:lpstr>
      <vt:lpstr>REGULATORY AGENCIES</vt:lpstr>
      <vt:lpstr>CENTERS OF EXCELLENCE</vt:lpstr>
      <vt:lpstr>PRIVATE CLINICS</vt:lpstr>
      <vt:lpstr>HEALTH EQUITY</vt:lpstr>
      <vt:lpstr>NOTABLE FINDINGS</vt:lpstr>
      <vt:lpstr>In-depth Profiles</vt:lpstr>
      <vt:lpstr>IN-DEPTH PROFILES</vt:lpstr>
      <vt:lpstr>AREA OF INTEREST</vt:lpstr>
      <vt:lpstr>CLINICAL TRIALS</vt:lpstr>
      <vt:lpstr>PUBLICATIONS</vt:lpstr>
      <vt:lpstr>GUIDELINES</vt:lpstr>
      <vt:lpstr>PRESENTATIONS</vt:lpstr>
      <vt:lpstr>SOCIETIES &amp; ASSOCIATIONS</vt:lpstr>
      <vt:lpstr>PROFESSIONAL AFFILIATION</vt:lpstr>
      <vt:lpstr>INDUSTRY AFFILIATIONS</vt:lpstr>
      <vt:lpstr>Data Showcase</vt:lpstr>
      <vt:lpstr>Deliverables</vt:lpstr>
      <vt:lpstr>DELIVERABLES</vt:lpstr>
      <vt:lpstr>Timeline &amp; Next Steps</vt:lpstr>
      <vt:lpstr>TIMELINE &amp; NEXT STEPS</vt:lpstr>
      <vt:lpstr>pi-healthcare.com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Julians Jurevics</dc:creator>
  <cp:lastModifiedBy>Patrick Giles</cp:lastModifiedBy>
  <cp:revision>1</cp:revision>
  <dcterms:created xsi:type="dcterms:W3CDTF">2024-04-11T08:30:17Z</dcterms:created>
  <dcterms:modified xsi:type="dcterms:W3CDTF">2025-05-12T09:44:44Z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0x0101009A7EB3696C166B4E98EC7230A836A500</vt:lpwstr>
  </property>
  <property fmtid="{D5CDD505-2E9C-101B-9397-08002B2CF9AE}" pid="3" name="TaxKeyword">
    <vt:lpwstr/>
  </property>
  <property fmtid="{D5CDD505-2E9C-101B-9397-08002B2CF9AE}" pid="4" name="MediaServiceImageTags">
    <vt:lpwstr/>
  </property>
</Properties>
</file>